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31"/>
  </p:notesMasterIdLst>
  <p:handoutMasterIdLst>
    <p:handoutMasterId r:id="rId32"/>
  </p:handoutMasterIdLst>
  <p:sldIdLst>
    <p:sldId id="257" r:id="rId2"/>
    <p:sldId id="304" r:id="rId3"/>
    <p:sldId id="305" r:id="rId4"/>
    <p:sldId id="306" r:id="rId5"/>
    <p:sldId id="307" r:id="rId6"/>
    <p:sldId id="308" r:id="rId7"/>
    <p:sldId id="309" r:id="rId8"/>
    <p:sldId id="310" r:id="rId9"/>
    <p:sldId id="311" r:id="rId10"/>
    <p:sldId id="312" r:id="rId11"/>
    <p:sldId id="313" r:id="rId12"/>
    <p:sldId id="314" r:id="rId13"/>
    <p:sldId id="315" r:id="rId14"/>
    <p:sldId id="317" r:id="rId15"/>
    <p:sldId id="318" r:id="rId16"/>
    <p:sldId id="319" r:id="rId17"/>
    <p:sldId id="327" r:id="rId18"/>
    <p:sldId id="328" r:id="rId19"/>
    <p:sldId id="323" r:id="rId20"/>
    <p:sldId id="324" r:id="rId21"/>
    <p:sldId id="325" r:id="rId22"/>
    <p:sldId id="326" r:id="rId23"/>
    <p:sldId id="329" r:id="rId24"/>
    <p:sldId id="320" r:id="rId25"/>
    <p:sldId id="330" r:id="rId26"/>
    <p:sldId id="331" r:id="rId27"/>
    <p:sldId id="332" r:id="rId28"/>
    <p:sldId id="333" r:id="rId29"/>
    <p:sldId id="334" r:id="rId30"/>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55" autoAdjust="0"/>
    <p:restoredTop sz="89784" autoAdjust="0"/>
  </p:normalViewPr>
  <p:slideViewPr>
    <p:cSldViewPr>
      <p:cViewPr varScale="1">
        <p:scale>
          <a:sx n="65" d="100"/>
          <a:sy n="65" d="100"/>
        </p:scale>
        <p:origin x="168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smtClean="0"/>
            </a:lvl1pPr>
          </a:lstStyle>
          <a:p>
            <a:pPr>
              <a:defRPr/>
            </a:pPr>
            <a:fld id="{289A9C92-D5FC-4045-AFCF-E6398A2D6B8C}" type="datetimeFigureOut">
              <a:rPr lang="en-GB"/>
              <a:pPr>
                <a:defRPr/>
              </a:pPr>
              <a:t>20/11/2017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smtClean="0"/>
            </a:lvl1pPr>
          </a:lstStyle>
          <a:p>
            <a:pPr>
              <a:defRPr/>
            </a:pPr>
            <a:fld id="{FB9075E6-D1F4-45AD-B029-19442F9C49D5}" type="slidenum">
              <a:rPr lang="en-GB"/>
              <a:pPr>
                <a:defRPr/>
              </a:pPr>
              <a:t>‹#›</a:t>
            </a:fld>
            <a:endParaRPr lang="en-GB"/>
          </a:p>
        </p:txBody>
      </p:sp>
    </p:spTree>
    <p:extLst>
      <p:ext uri="{BB962C8B-B14F-4D97-AF65-F5344CB8AC3E}">
        <p14:creationId xmlns:p14="http://schemas.microsoft.com/office/powerpoint/2010/main" val="3058182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17EF3D43-844E-4EA6-80AA-4B35C992185C}" type="datetimeFigureOut">
              <a:rPr lang="en-GB" smtClean="0"/>
              <a:t>20/11/2017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9C4D83B-0DE9-4429-ADBC-DA081D28B832}" type="slidenum">
              <a:rPr lang="en-GB" smtClean="0"/>
              <a:t>‹#›</a:t>
            </a:fld>
            <a:endParaRPr lang="en-GB"/>
          </a:p>
        </p:txBody>
      </p:sp>
    </p:spTree>
    <p:extLst>
      <p:ext uri="{BB962C8B-B14F-4D97-AF65-F5344CB8AC3E}">
        <p14:creationId xmlns:p14="http://schemas.microsoft.com/office/powerpoint/2010/main" val="2826553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a:t>
            </a:fld>
            <a:endParaRPr lang="en-GB"/>
          </a:p>
        </p:txBody>
      </p:sp>
    </p:spTree>
    <p:extLst>
      <p:ext uri="{BB962C8B-B14F-4D97-AF65-F5344CB8AC3E}">
        <p14:creationId xmlns:p14="http://schemas.microsoft.com/office/powerpoint/2010/main" val="558014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a:t>
            </a:fld>
            <a:endParaRPr lang="en-GB"/>
          </a:p>
        </p:txBody>
      </p:sp>
    </p:spTree>
    <p:extLst>
      <p:ext uri="{BB962C8B-B14F-4D97-AF65-F5344CB8AC3E}">
        <p14:creationId xmlns:p14="http://schemas.microsoft.com/office/powerpoint/2010/main" val="1486199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3</a:t>
            </a:fld>
            <a:endParaRPr lang="en-GB"/>
          </a:p>
        </p:txBody>
      </p:sp>
    </p:spTree>
    <p:extLst>
      <p:ext uri="{BB962C8B-B14F-4D97-AF65-F5344CB8AC3E}">
        <p14:creationId xmlns:p14="http://schemas.microsoft.com/office/powerpoint/2010/main" val="36429055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4</a:t>
            </a:fld>
            <a:endParaRPr lang="en-GB"/>
          </a:p>
        </p:txBody>
      </p:sp>
    </p:spTree>
    <p:extLst>
      <p:ext uri="{BB962C8B-B14F-4D97-AF65-F5344CB8AC3E}">
        <p14:creationId xmlns:p14="http://schemas.microsoft.com/office/powerpoint/2010/main" val="432630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5</a:t>
            </a:fld>
            <a:endParaRPr lang="en-GB"/>
          </a:p>
        </p:txBody>
      </p:sp>
    </p:spTree>
    <p:extLst>
      <p:ext uri="{BB962C8B-B14F-4D97-AF65-F5344CB8AC3E}">
        <p14:creationId xmlns:p14="http://schemas.microsoft.com/office/powerpoint/2010/main" val="4038163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6</a:t>
            </a:fld>
            <a:endParaRPr lang="en-GB"/>
          </a:p>
        </p:txBody>
      </p:sp>
    </p:spTree>
    <p:extLst>
      <p:ext uri="{BB962C8B-B14F-4D97-AF65-F5344CB8AC3E}">
        <p14:creationId xmlns:p14="http://schemas.microsoft.com/office/powerpoint/2010/main" val="16357620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7</a:t>
            </a:fld>
            <a:endParaRPr lang="en-GB"/>
          </a:p>
        </p:txBody>
      </p:sp>
    </p:spTree>
    <p:extLst>
      <p:ext uri="{BB962C8B-B14F-4D97-AF65-F5344CB8AC3E}">
        <p14:creationId xmlns:p14="http://schemas.microsoft.com/office/powerpoint/2010/main" val="3697136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8</a:t>
            </a:fld>
            <a:endParaRPr lang="en-GB"/>
          </a:p>
        </p:txBody>
      </p:sp>
    </p:spTree>
    <p:extLst>
      <p:ext uri="{BB962C8B-B14F-4D97-AF65-F5344CB8AC3E}">
        <p14:creationId xmlns:p14="http://schemas.microsoft.com/office/powerpoint/2010/main" val="3635110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9</a:t>
            </a:fld>
            <a:endParaRPr lang="en-GB"/>
          </a:p>
        </p:txBody>
      </p:sp>
    </p:spTree>
    <p:extLst>
      <p:ext uri="{BB962C8B-B14F-4D97-AF65-F5344CB8AC3E}">
        <p14:creationId xmlns:p14="http://schemas.microsoft.com/office/powerpoint/2010/main" val="3750888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10</a:t>
            </a:fld>
            <a:endParaRPr lang="en-GB"/>
          </a:p>
        </p:txBody>
      </p:sp>
    </p:spTree>
    <p:extLst>
      <p:ext uri="{BB962C8B-B14F-4D97-AF65-F5344CB8AC3E}">
        <p14:creationId xmlns:p14="http://schemas.microsoft.com/office/powerpoint/2010/main" val="36655262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11</a:t>
            </a:fld>
            <a:endParaRPr lang="en-GB"/>
          </a:p>
        </p:txBody>
      </p:sp>
    </p:spTree>
    <p:extLst>
      <p:ext uri="{BB962C8B-B14F-4D97-AF65-F5344CB8AC3E}">
        <p14:creationId xmlns:p14="http://schemas.microsoft.com/office/powerpoint/2010/main" val="1418527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12</a:t>
            </a:fld>
            <a:endParaRPr lang="en-GB"/>
          </a:p>
        </p:txBody>
      </p:sp>
    </p:spTree>
    <p:extLst>
      <p:ext uri="{BB962C8B-B14F-4D97-AF65-F5344CB8AC3E}">
        <p14:creationId xmlns:p14="http://schemas.microsoft.com/office/powerpoint/2010/main" val="1350653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13</a:t>
            </a:fld>
            <a:endParaRPr lang="en-GB"/>
          </a:p>
        </p:txBody>
      </p:sp>
    </p:spTree>
    <p:extLst>
      <p:ext uri="{BB962C8B-B14F-4D97-AF65-F5344CB8AC3E}">
        <p14:creationId xmlns:p14="http://schemas.microsoft.com/office/powerpoint/2010/main" val="23356382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14</a:t>
            </a:fld>
            <a:endParaRPr lang="en-GB"/>
          </a:p>
        </p:txBody>
      </p:sp>
    </p:spTree>
    <p:extLst>
      <p:ext uri="{BB962C8B-B14F-4D97-AF65-F5344CB8AC3E}">
        <p14:creationId xmlns:p14="http://schemas.microsoft.com/office/powerpoint/2010/main" val="1073941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15</a:t>
            </a:fld>
            <a:endParaRPr lang="en-GB"/>
          </a:p>
        </p:txBody>
      </p:sp>
    </p:spTree>
    <p:extLst>
      <p:ext uri="{BB962C8B-B14F-4D97-AF65-F5344CB8AC3E}">
        <p14:creationId xmlns:p14="http://schemas.microsoft.com/office/powerpoint/2010/main" val="40999429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16</a:t>
            </a:fld>
            <a:endParaRPr lang="en-GB"/>
          </a:p>
        </p:txBody>
      </p:sp>
    </p:spTree>
    <p:extLst>
      <p:ext uri="{BB962C8B-B14F-4D97-AF65-F5344CB8AC3E}">
        <p14:creationId xmlns:p14="http://schemas.microsoft.com/office/powerpoint/2010/main" val="32166341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17</a:t>
            </a:fld>
            <a:endParaRPr lang="en-GB"/>
          </a:p>
        </p:txBody>
      </p:sp>
    </p:spTree>
    <p:extLst>
      <p:ext uri="{BB962C8B-B14F-4D97-AF65-F5344CB8AC3E}">
        <p14:creationId xmlns:p14="http://schemas.microsoft.com/office/powerpoint/2010/main" val="10028803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18</a:t>
            </a:fld>
            <a:endParaRPr lang="en-GB"/>
          </a:p>
        </p:txBody>
      </p:sp>
    </p:spTree>
    <p:extLst>
      <p:ext uri="{BB962C8B-B14F-4D97-AF65-F5344CB8AC3E}">
        <p14:creationId xmlns:p14="http://schemas.microsoft.com/office/powerpoint/2010/main" val="11475483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19</a:t>
            </a:fld>
            <a:endParaRPr lang="en-GB"/>
          </a:p>
        </p:txBody>
      </p:sp>
    </p:spTree>
    <p:extLst>
      <p:ext uri="{BB962C8B-B14F-4D97-AF65-F5344CB8AC3E}">
        <p14:creationId xmlns:p14="http://schemas.microsoft.com/office/powerpoint/2010/main" val="18646640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9C6D55-03C4-4EE0-898F-B65F8FD0EE91}" type="slidenum">
              <a:rPr lang="en-GB" smtClean="0"/>
              <a:t>20</a:t>
            </a:fld>
            <a:endParaRPr lang="en-GB"/>
          </a:p>
        </p:txBody>
      </p:sp>
    </p:spTree>
    <p:extLst>
      <p:ext uri="{BB962C8B-B14F-4D97-AF65-F5344CB8AC3E}">
        <p14:creationId xmlns:p14="http://schemas.microsoft.com/office/powerpoint/2010/main" val="13507088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21</a:t>
            </a:fld>
            <a:endParaRPr lang="en-GB"/>
          </a:p>
        </p:txBody>
      </p:sp>
    </p:spTree>
    <p:extLst>
      <p:ext uri="{BB962C8B-B14F-4D97-AF65-F5344CB8AC3E}">
        <p14:creationId xmlns:p14="http://schemas.microsoft.com/office/powerpoint/2010/main" val="11377191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22</a:t>
            </a:fld>
            <a:endParaRPr lang="en-GB"/>
          </a:p>
        </p:txBody>
      </p:sp>
    </p:spTree>
    <p:extLst>
      <p:ext uri="{BB962C8B-B14F-4D97-AF65-F5344CB8AC3E}">
        <p14:creationId xmlns:p14="http://schemas.microsoft.com/office/powerpoint/2010/main" val="32082686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23</a:t>
            </a:fld>
            <a:endParaRPr lang="en-GB"/>
          </a:p>
        </p:txBody>
      </p:sp>
    </p:spTree>
    <p:extLst>
      <p:ext uri="{BB962C8B-B14F-4D97-AF65-F5344CB8AC3E}">
        <p14:creationId xmlns:p14="http://schemas.microsoft.com/office/powerpoint/2010/main" val="16520404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8AB6A55-B7C2-42EA-BCB9-C083D62B8122}" type="slidenum">
              <a:rPr lang="en-GB" smtClean="0"/>
              <a:t>24</a:t>
            </a:fld>
            <a:endParaRPr lang="en-GB"/>
          </a:p>
        </p:txBody>
      </p:sp>
    </p:spTree>
    <p:extLst>
      <p:ext uri="{BB962C8B-B14F-4D97-AF65-F5344CB8AC3E}">
        <p14:creationId xmlns:p14="http://schemas.microsoft.com/office/powerpoint/2010/main" val="27558967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25</a:t>
            </a:fld>
            <a:endParaRPr lang="en-GB"/>
          </a:p>
        </p:txBody>
      </p:sp>
    </p:spTree>
    <p:extLst>
      <p:ext uri="{BB962C8B-B14F-4D97-AF65-F5344CB8AC3E}">
        <p14:creationId xmlns:p14="http://schemas.microsoft.com/office/powerpoint/2010/main" val="2257449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09C4D83B-0DE9-4429-ADBC-DA081D28B832}" type="slidenum">
              <a:rPr lang="en-GB" smtClean="0"/>
              <a:t>26</a:t>
            </a:fld>
            <a:endParaRPr lang="en-GB"/>
          </a:p>
        </p:txBody>
      </p:sp>
    </p:spTree>
    <p:extLst>
      <p:ext uri="{BB962C8B-B14F-4D97-AF65-F5344CB8AC3E}">
        <p14:creationId xmlns:p14="http://schemas.microsoft.com/office/powerpoint/2010/main" val="29119233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27</a:t>
            </a:fld>
            <a:endParaRPr lang="en-GB"/>
          </a:p>
        </p:txBody>
      </p:sp>
    </p:spTree>
    <p:extLst>
      <p:ext uri="{BB962C8B-B14F-4D97-AF65-F5344CB8AC3E}">
        <p14:creationId xmlns:p14="http://schemas.microsoft.com/office/powerpoint/2010/main" val="15015194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C4D83B-0DE9-4429-ADBC-DA081D28B832}" type="slidenum">
              <a:rPr lang="en-GB" smtClean="0"/>
              <a:t>28</a:t>
            </a:fld>
            <a:endParaRPr lang="en-GB"/>
          </a:p>
        </p:txBody>
      </p:sp>
    </p:spTree>
    <p:extLst>
      <p:ext uri="{BB962C8B-B14F-4D97-AF65-F5344CB8AC3E}">
        <p14:creationId xmlns:p14="http://schemas.microsoft.com/office/powerpoint/2010/main" val="5432927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C4D83B-0DE9-4429-ADBC-DA081D28B832}" type="slidenum">
              <a:rPr lang="en-GB" smtClean="0"/>
              <a:t>29</a:t>
            </a:fld>
            <a:endParaRPr lang="en-GB"/>
          </a:p>
        </p:txBody>
      </p:sp>
    </p:spTree>
    <p:extLst>
      <p:ext uri="{BB962C8B-B14F-4D97-AF65-F5344CB8AC3E}">
        <p14:creationId xmlns:p14="http://schemas.microsoft.com/office/powerpoint/2010/main" val="2959062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A9ED2F9-2943-4CAC-BF05-3681DCF5E396}"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B780CB4-7DBA-431B-9B37-35F5C0E7C2D1}"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40FF0EC-C697-4BE8-91B2-BC0C8687C063}"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E3CBD789-4A90-471F-85C6-09085C2D9703}"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CC70CF5-42E8-447A-B3B0-4ADC708AAD67}"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4A13A64-8A25-4140-9D23-F0E385552B32}"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595DD50-3770-45EF-95C0-033DAFAC8F08}"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297A08A-4515-4389-BBD0-8D2D368B0D6C}"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3AD68C0-C270-41C2-8F1B-C7E08C32CB2E}"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6D1B2F-A007-4572-BD22-3CD6E76CB6D6}"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CA2EFBC-562A-4C53-9DAD-667978AFEBA6}"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9"/>
          <p:cNvSpPr>
            <a:spLocks noGrp="1" noChangeArrowheads="1"/>
          </p:cNvSpPr>
          <p:nvPr>
            <p:ph type="dt" sz="half" idx="10"/>
          </p:nvPr>
        </p:nvSpPr>
        <p:spPr>
          <a:ln/>
        </p:spPr>
        <p:txBody>
          <a:bodyPr/>
          <a:lstStyle>
            <a:lvl1pPr>
              <a:defRPr/>
            </a:lvl1pPr>
          </a:lstStyle>
          <a:p>
            <a:pPr>
              <a:defRPr/>
            </a:pPr>
            <a:endParaRPr lang="en-GB"/>
          </a:p>
        </p:txBody>
      </p:sp>
      <p:sp>
        <p:nvSpPr>
          <p:cNvPr id="6" name="Rectangle 70"/>
          <p:cNvSpPr>
            <a:spLocks noGrp="1" noChangeArrowheads="1"/>
          </p:cNvSpPr>
          <p:nvPr>
            <p:ph type="ftr" sz="quarter" idx="11"/>
          </p:nvPr>
        </p:nvSpPr>
        <p:spPr>
          <a:ln/>
        </p:spPr>
        <p:txBody>
          <a:bodyPr/>
          <a:lstStyle>
            <a:lvl1pPr>
              <a:defRPr/>
            </a:lvl1pPr>
          </a:lstStyle>
          <a:p>
            <a:pPr>
              <a:defRPr/>
            </a:pPr>
            <a:endParaRPr lang="en-GB"/>
          </a:p>
        </p:txBody>
      </p:sp>
      <p:sp>
        <p:nvSpPr>
          <p:cNvPr id="7" name="Rectangle 71"/>
          <p:cNvSpPr>
            <a:spLocks noGrp="1" noChangeArrowheads="1"/>
          </p:cNvSpPr>
          <p:nvPr>
            <p:ph type="sldNum" sz="quarter" idx="12"/>
          </p:nvPr>
        </p:nvSpPr>
        <p:spPr>
          <a:ln/>
        </p:spPr>
        <p:txBody>
          <a:bodyPr/>
          <a:lstStyle>
            <a:lvl1pPr>
              <a:defRPr/>
            </a:lvl1pPr>
          </a:lstStyle>
          <a:p>
            <a:pPr>
              <a:defRPr/>
            </a:pPr>
            <a:fld id="{77255F1F-57A6-4F06-B05B-D44DD78E791B}" type="slidenum">
              <a:rPr lang="en-GB"/>
              <a:pPr>
                <a:defRPr/>
              </a:pPr>
              <a:t>‹#›</a:t>
            </a:fld>
            <a:endParaRPr lang="en-GB"/>
          </a:p>
        </p:txBody>
      </p:sp>
    </p:spTree>
    <p:extLst>
      <p:ext uri="{BB962C8B-B14F-4D97-AF65-F5344CB8AC3E}">
        <p14:creationId xmlns:p14="http://schemas.microsoft.com/office/powerpoint/2010/main" val="1067061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312DE9C0-70C4-4DFA-BFFA-F9D0D35A2755}"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3"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hyperlink" Target="//upload.wikimedia.org/wikipedia/commons/5/57/Map_Peloponnesian_War_431_BC-en.sv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Clah4007 Defenders</a:t>
            </a:r>
          </a:p>
        </p:txBody>
      </p:sp>
      <p:sp>
        <p:nvSpPr>
          <p:cNvPr id="3" name="Subtitle 2"/>
          <p:cNvSpPr>
            <a:spLocks noGrp="1"/>
          </p:cNvSpPr>
          <p:nvPr>
            <p:ph type="subTitle" idx="1"/>
          </p:nvPr>
        </p:nvSpPr>
        <p:spPr/>
        <p:txBody>
          <a:bodyPr/>
          <a:lstStyle/>
          <a:p>
            <a:r>
              <a:rPr lang="en-GB" dirty="0"/>
              <a:t>The Peloponnesian War – Week 2</a:t>
            </a:r>
          </a:p>
        </p:txBody>
      </p:sp>
    </p:spTree>
    <p:extLst>
      <p:ext uri="{BB962C8B-B14F-4D97-AF65-F5344CB8AC3E}">
        <p14:creationId xmlns:p14="http://schemas.microsoft.com/office/powerpoint/2010/main" val="2399400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2708920"/>
            <a:ext cx="7772400" cy="1362456"/>
          </a:xfrm>
        </p:spPr>
        <p:txBody>
          <a:bodyPr>
            <a:normAutofit fontScale="90000"/>
          </a:bodyPr>
          <a:lstStyle/>
          <a:p>
            <a:r>
              <a:rPr lang="en-GB" dirty="0"/>
              <a:t>Thucydides, the Athenian democracy, and imperialism</a:t>
            </a:r>
            <a:br>
              <a:rPr lang="en-GB" dirty="0"/>
            </a:br>
            <a:endParaRPr lang="en-GB" dirty="0"/>
          </a:p>
        </p:txBody>
      </p:sp>
    </p:spTree>
    <p:extLst>
      <p:ext uri="{BB962C8B-B14F-4D97-AF65-F5344CB8AC3E}">
        <p14:creationId xmlns:p14="http://schemas.microsoft.com/office/powerpoint/2010/main" val="1577831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23528" y="260648"/>
            <a:ext cx="8229600" cy="1143000"/>
          </a:xfrm>
        </p:spPr>
        <p:txBody>
          <a:bodyPr/>
          <a:lstStyle/>
          <a:p>
            <a:pPr marL="838200" indent="-838200" eaLnBrk="1" hangingPunct="1">
              <a:defRPr/>
            </a:pPr>
            <a:r>
              <a:rPr lang="en-GB" dirty="0"/>
              <a:t>Death for the </a:t>
            </a:r>
            <a:r>
              <a:rPr lang="en-GB" dirty="0" err="1"/>
              <a:t>Mytilenians</a:t>
            </a:r>
            <a:r>
              <a:rPr lang="en-GB" dirty="0"/>
              <a:t>, 428</a:t>
            </a:r>
          </a:p>
        </p:txBody>
      </p:sp>
      <p:sp>
        <p:nvSpPr>
          <p:cNvPr id="27651" name="Rectangle 3"/>
          <p:cNvSpPr>
            <a:spLocks noGrp="1" noChangeArrowheads="1"/>
          </p:cNvSpPr>
          <p:nvPr>
            <p:ph type="body" idx="1"/>
          </p:nvPr>
        </p:nvSpPr>
        <p:spPr>
          <a:xfrm>
            <a:off x="107504" y="1232148"/>
            <a:ext cx="4968552" cy="5257800"/>
          </a:xfrm>
        </p:spPr>
        <p:txBody>
          <a:bodyPr>
            <a:normAutofit lnSpcReduction="10000"/>
          </a:bodyPr>
          <a:lstStyle/>
          <a:p>
            <a:pPr eaLnBrk="1" hangingPunct="1">
              <a:lnSpc>
                <a:spcPct val="80000"/>
              </a:lnSpc>
              <a:defRPr/>
            </a:pPr>
            <a:r>
              <a:rPr lang="en-US" sz="2400" dirty="0"/>
              <a:t>[2] …and after deliberating as to what they [the Athenians] should do with the former [Mytilene], </a:t>
            </a:r>
            <a:r>
              <a:rPr lang="en-US" sz="2400" b="1" dirty="0"/>
              <a:t>in the fury of the moment determined to put to death not only the prisoners at Athens, but the whole adult male population of Mytilene, and to make slaves of the women   and children</a:t>
            </a:r>
            <a:r>
              <a:rPr lang="en-US" sz="2400" dirty="0"/>
              <a:t>. It was remarked that </a:t>
            </a:r>
            <a:r>
              <a:rPr lang="en-US" sz="2400" b="1" dirty="0"/>
              <a:t>Mytilene had revolted without being, like the rest, subjected to the empir</a:t>
            </a:r>
            <a:r>
              <a:rPr lang="en-US" sz="2400" dirty="0"/>
              <a:t>e; and what above all swelled the wrath of the Athenians was the fact </a:t>
            </a:r>
            <a:r>
              <a:rPr lang="en-US" sz="2400" b="1" dirty="0"/>
              <a:t>of the Peloponnesian fleet having ventured over to Ionia to her support, a fact which was held to argue a long-meditated rebellion.</a:t>
            </a:r>
            <a:r>
              <a:rPr lang="en-US" sz="2400" dirty="0"/>
              <a:t> 	Thucydides 3.36</a:t>
            </a:r>
            <a:endParaRPr lang="en-GB" sz="2400" dirty="0"/>
          </a:p>
        </p:txBody>
      </p:sp>
      <p:pic>
        <p:nvPicPr>
          <p:cNvPr id="6" name="Picture 2" descr="File:Map Peloponnesian War 431 BC-en.svg">
            <a:hlinkClick r:id="rId3"/>
          </p:cNvPr>
          <p:cNvPicPr>
            <a:picLocks noChangeAspect="1" noChangeArrowheads="1"/>
          </p:cNvPicPr>
          <p:nvPr/>
        </p:nvPicPr>
        <p:blipFill>
          <a:blip r:embed="rId4" cstate="print"/>
          <a:srcRect/>
          <a:stretch>
            <a:fillRect/>
          </a:stretch>
        </p:blipFill>
        <p:spPr bwMode="auto">
          <a:xfrm>
            <a:off x="4832966" y="1700808"/>
            <a:ext cx="4155838" cy="3096344"/>
          </a:xfrm>
          <a:prstGeom prst="rect">
            <a:avLst/>
          </a:prstGeom>
          <a:noFill/>
        </p:spPr>
      </p:pic>
      <p:sp>
        <p:nvSpPr>
          <p:cNvPr id="2" name="Up Arrow 1"/>
          <p:cNvSpPr/>
          <p:nvPr/>
        </p:nvSpPr>
        <p:spPr>
          <a:xfrm>
            <a:off x="7596336" y="2996952"/>
            <a:ext cx="504056"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12734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defRPr/>
            </a:pPr>
            <a:r>
              <a:rPr lang="en-GB"/>
              <a:t>Kleon </a:t>
            </a:r>
          </a:p>
        </p:txBody>
      </p:sp>
      <p:sp>
        <p:nvSpPr>
          <p:cNvPr id="28675" name="Rectangle 3"/>
          <p:cNvSpPr>
            <a:spLocks noGrp="1" noChangeArrowheads="1"/>
          </p:cNvSpPr>
          <p:nvPr>
            <p:ph type="body" idx="1"/>
          </p:nvPr>
        </p:nvSpPr>
        <p:spPr/>
        <p:txBody>
          <a:bodyPr/>
          <a:lstStyle/>
          <a:p>
            <a:pPr eaLnBrk="1" hangingPunct="1">
              <a:defRPr/>
            </a:pPr>
            <a:r>
              <a:rPr lang="en-US" dirty="0"/>
              <a:t>An assembly was therefore at once called, and after much expression of opinion upon both sides, Cleon, son of </a:t>
            </a:r>
            <a:r>
              <a:rPr lang="en-US" dirty="0" err="1"/>
              <a:t>Cleaenetus</a:t>
            </a:r>
            <a:r>
              <a:rPr lang="en-US" b="1" dirty="0"/>
              <a:t>, the same who had carried the former motion of putting the </a:t>
            </a:r>
            <a:r>
              <a:rPr lang="en-US" b="1" dirty="0" err="1"/>
              <a:t>Mytilenians</a:t>
            </a:r>
            <a:r>
              <a:rPr lang="en-US" b="1" dirty="0"/>
              <a:t> to death, the most violent man at Athens, and at that time by far the most powerful with the commons</a:t>
            </a:r>
            <a:r>
              <a:rPr lang="en-US" dirty="0"/>
              <a:t>… Thucydides 3.36.6</a:t>
            </a:r>
            <a:endParaRPr lang="en-GB" dirty="0"/>
          </a:p>
        </p:txBody>
      </p:sp>
    </p:spTree>
    <p:extLst>
      <p:ext uri="{BB962C8B-B14F-4D97-AF65-F5344CB8AC3E}">
        <p14:creationId xmlns:p14="http://schemas.microsoft.com/office/powerpoint/2010/main" val="388146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eaLnBrk="1" hangingPunct="1">
              <a:defRPr/>
            </a:pPr>
            <a:r>
              <a:rPr lang="en-GB"/>
              <a:t>Your Empire is a Tyranny</a:t>
            </a:r>
          </a:p>
        </p:txBody>
      </p:sp>
      <p:sp>
        <p:nvSpPr>
          <p:cNvPr id="29699" name="Rectangle 3"/>
          <p:cNvSpPr>
            <a:spLocks noGrp="1" noChangeArrowheads="1"/>
          </p:cNvSpPr>
          <p:nvPr>
            <p:ph type="body" idx="1"/>
          </p:nvPr>
        </p:nvSpPr>
        <p:spPr/>
        <p:txBody>
          <a:bodyPr>
            <a:normAutofit/>
          </a:bodyPr>
          <a:lstStyle/>
          <a:p>
            <a:pPr eaLnBrk="1" hangingPunct="1">
              <a:lnSpc>
                <a:spcPct val="80000"/>
              </a:lnSpc>
              <a:defRPr/>
            </a:pPr>
            <a:r>
              <a:rPr lang="en-US" sz="2400" dirty="0"/>
              <a:t> ‘</a:t>
            </a:r>
            <a:r>
              <a:rPr lang="en-US" sz="2400" b="1" dirty="0"/>
              <a:t>I have often before now been convinced that a democracy is incapable of empire, and never more so than by your present change of mind in the matter of </a:t>
            </a:r>
            <a:r>
              <a:rPr lang="en-US" sz="2400" b="1" dirty="0" err="1"/>
              <a:t>Mitylene</a:t>
            </a:r>
            <a:r>
              <a:rPr lang="en-US" sz="2400" dirty="0"/>
              <a:t>. [2] Fears or plots being unknown to you in your daily relations with each other, you feel just the same with regard to your allies, and never reflect that the mistakes into which you may be led by listening to their appeals, or by giving way to your own compassion, are full of danger to yourselves, and bring you no thanks for your weakness from your allies; </a:t>
            </a:r>
            <a:r>
              <a:rPr lang="en-US" sz="2400" b="1" dirty="0"/>
              <a:t>entirely forgetting that your empire is a despotism and your subjects disaffected conspirators, whose obedience is insured not by your suicidal concessions, but by the superiority given you by your own strength and not their loyalty</a:t>
            </a:r>
            <a:r>
              <a:rPr lang="en-US" sz="2400" dirty="0"/>
              <a:t>. Thucydides 3.37</a:t>
            </a:r>
            <a:endParaRPr lang="en-GB" sz="2400" dirty="0"/>
          </a:p>
        </p:txBody>
      </p:sp>
    </p:spTree>
    <p:extLst>
      <p:ext uri="{BB962C8B-B14F-4D97-AF65-F5344CB8AC3E}">
        <p14:creationId xmlns:p14="http://schemas.microsoft.com/office/powerpoint/2010/main" val="1557525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Athens, Argos, and Mantinea</a:t>
            </a:r>
          </a:p>
        </p:txBody>
      </p:sp>
      <p:sp>
        <p:nvSpPr>
          <p:cNvPr id="3" name="Content Placeholder 2"/>
          <p:cNvSpPr>
            <a:spLocks noGrp="1"/>
          </p:cNvSpPr>
          <p:nvPr>
            <p:ph idx="1"/>
          </p:nvPr>
        </p:nvSpPr>
        <p:spPr>
          <a:xfrm>
            <a:off x="457200" y="1600200"/>
            <a:ext cx="3538736" cy="4876800"/>
          </a:xfrm>
        </p:spPr>
        <p:txBody>
          <a:bodyPr/>
          <a:lstStyle/>
          <a:p>
            <a:r>
              <a:rPr lang="en-GB" dirty="0"/>
              <a:t>420-19:</a:t>
            </a:r>
          </a:p>
          <a:p>
            <a:r>
              <a:rPr lang="en-GB" dirty="0"/>
              <a:t>Athens makes alliance with these poleis.</a:t>
            </a:r>
          </a:p>
          <a:p>
            <a:endParaRPr lang="en-GB" dirty="0"/>
          </a:p>
          <a:p>
            <a:r>
              <a:rPr lang="en-GB" dirty="0"/>
              <a:t>Athenian influence in Peloponnese. </a:t>
            </a:r>
          </a:p>
          <a:p>
            <a:endParaRPr lang="en-GB" dirty="0"/>
          </a:p>
          <a:p>
            <a:r>
              <a:rPr lang="en-GB" dirty="0"/>
              <a:t>Sparta wins battle, signs peace treaty with Argos/Mantinea. </a:t>
            </a:r>
          </a:p>
          <a:p>
            <a:pPr marL="0" indent="0">
              <a:buNone/>
            </a:pPr>
            <a:endParaRPr lang="en-GB" dirty="0"/>
          </a:p>
          <a:p>
            <a:endParaRPr lang="en-GB" dirty="0"/>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1700808"/>
            <a:ext cx="5069951"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Up Arrow 4"/>
          <p:cNvSpPr/>
          <p:nvPr/>
        </p:nvSpPr>
        <p:spPr>
          <a:xfrm>
            <a:off x="5824792" y="4185084"/>
            <a:ext cx="374735" cy="61206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 Arrow 5"/>
          <p:cNvSpPr/>
          <p:nvPr/>
        </p:nvSpPr>
        <p:spPr>
          <a:xfrm>
            <a:off x="6689395" y="3933056"/>
            <a:ext cx="720080" cy="39604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980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a:t>The Melos Episode, 416 BCE </a:t>
            </a:r>
          </a:p>
        </p:txBody>
      </p:sp>
      <p:sp>
        <p:nvSpPr>
          <p:cNvPr id="17411" name="Rectangle 3"/>
          <p:cNvSpPr>
            <a:spLocks noGrp="1" noChangeArrowheads="1"/>
          </p:cNvSpPr>
          <p:nvPr>
            <p:ph type="body" sz="half" idx="1"/>
          </p:nvPr>
        </p:nvSpPr>
        <p:spPr>
          <a:xfrm>
            <a:off x="0" y="1557338"/>
            <a:ext cx="3276600" cy="4525962"/>
          </a:xfrm>
        </p:spPr>
        <p:txBody>
          <a:bodyPr/>
          <a:lstStyle/>
          <a:p>
            <a:pPr eaLnBrk="1" hangingPunct="1">
              <a:defRPr/>
            </a:pPr>
            <a:r>
              <a:rPr lang="en-GB" sz="2800"/>
              <a:t>In 416 BCE, Athens decided to put an end to the neutrality of the island of Melos in the Aegean </a:t>
            </a:r>
          </a:p>
          <a:p>
            <a:pPr eaLnBrk="1" hangingPunct="1">
              <a:defRPr/>
            </a:pPr>
            <a:r>
              <a:rPr lang="en-GB" sz="2800"/>
              <a:t>Melos was traditionally a Spartan colony</a:t>
            </a:r>
          </a:p>
        </p:txBody>
      </p:sp>
      <p:pic>
        <p:nvPicPr>
          <p:cNvPr id="21508" name="Picture 7" descr="cyclades-map"/>
          <p:cNvPicPr>
            <a:picLocks noGrp="1" noChangeAspect="1" noChangeArrowheads="1"/>
          </p:cNvPicPr>
          <p:nvPr>
            <p:ph sz="half" idx="2"/>
          </p:nvPr>
        </p:nvPicPr>
        <p:blipFill>
          <a:blip r:embed="rId3" cstate="print"/>
          <a:srcRect/>
          <a:stretch>
            <a:fillRect/>
          </a:stretch>
        </p:blipFill>
        <p:spPr>
          <a:xfrm>
            <a:off x="3492500" y="1916113"/>
            <a:ext cx="5513388" cy="4314825"/>
          </a:xfrm>
          <a:noFill/>
        </p:spPr>
      </p:pic>
      <p:sp>
        <p:nvSpPr>
          <p:cNvPr id="21509" name="Oval 8"/>
          <p:cNvSpPr>
            <a:spLocks noChangeArrowheads="1"/>
          </p:cNvSpPr>
          <p:nvPr/>
        </p:nvSpPr>
        <p:spPr bwMode="auto">
          <a:xfrm>
            <a:off x="4859338" y="4868863"/>
            <a:ext cx="792162" cy="720725"/>
          </a:xfrm>
          <a:prstGeom prst="ellipse">
            <a:avLst/>
          </a:prstGeom>
          <a:noFill/>
          <a:ln w="34925">
            <a:solidFill>
              <a:srgbClr val="FF0000"/>
            </a:solidFill>
            <a:round/>
            <a:headEnd/>
            <a:tailEnd/>
          </a:ln>
        </p:spPr>
        <p:txBody>
          <a:bodyPr wrap="none" anchor="ctr"/>
          <a:lstStyle/>
          <a:p>
            <a:endParaRPr lang="en-US"/>
          </a:p>
        </p:txBody>
      </p:sp>
    </p:spTree>
    <p:extLst>
      <p:ext uri="{BB962C8B-B14F-4D97-AF65-F5344CB8AC3E}">
        <p14:creationId xmlns:p14="http://schemas.microsoft.com/office/powerpoint/2010/main" val="356159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a:t>The Melian Dialogue</a:t>
            </a:r>
          </a:p>
        </p:txBody>
      </p:sp>
      <p:sp>
        <p:nvSpPr>
          <p:cNvPr id="19459" name="Rectangle 3"/>
          <p:cNvSpPr>
            <a:spLocks noGrp="1" noChangeArrowheads="1"/>
          </p:cNvSpPr>
          <p:nvPr>
            <p:ph type="body" idx="1"/>
          </p:nvPr>
        </p:nvSpPr>
        <p:spPr/>
        <p:txBody>
          <a:bodyPr/>
          <a:lstStyle/>
          <a:p>
            <a:pPr eaLnBrk="1" hangingPunct="1">
              <a:defRPr/>
            </a:pPr>
            <a:r>
              <a:rPr lang="en-GB" dirty="0"/>
              <a:t>The Melian Dialogue is a dialogue between the Athenian generals and the commanders of the Melians discussing a surrender.</a:t>
            </a:r>
          </a:p>
          <a:p>
            <a:pPr eaLnBrk="1" hangingPunct="1">
              <a:defRPr/>
            </a:pPr>
            <a:endParaRPr lang="en-GB" dirty="0"/>
          </a:p>
          <a:p>
            <a:pPr eaLnBrk="1" hangingPunct="1">
              <a:defRPr/>
            </a:pPr>
            <a:r>
              <a:rPr lang="en-GB" dirty="0"/>
              <a:t>It is a unique piece of oratory in Thucydides. </a:t>
            </a:r>
          </a:p>
        </p:txBody>
      </p:sp>
    </p:spTree>
    <p:extLst>
      <p:ext uri="{BB962C8B-B14F-4D97-AF65-F5344CB8AC3E}">
        <p14:creationId xmlns:p14="http://schemas.microsoft.com/office/powerpoint/2010/main" val="3408558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36333" y="18615"/>
            <a:ext cx="8229600" cy="1139825"/>
          </a:xfrm>
        </p:spPr>
        <p:txBody>
          <a:bodyPr/>
          <a:lstStyle/>
          <a:p>
            <a:pPr eaLnBrk="1" hangingPunct="1">
              <a:defRPr/>
            </a:pPr>
            <a:r>
              <a:rPr lang="en-GB" dirty="0"/>
              <a:t>The dark face of imperialism</a:t>
            </a:r>
          </a:p>
        </p:txBody>
      </p:sp>
      <p:sp>
        <p:nvSpPr>
          <p:cNvPr id="20483" name="Rectangle 3"/>
          <p:cNvSpPr>
            <a:spLocks noGrp="1" noChangeArrowheads="1"/>
          </p:cNvSpPr>
          <p:nvPr>
            <p:ph type="body" idx="1"/>
          </p:nvPr>
        </p:nvSpPr>
        <p:spPr>
          <a:xfrm>
            <a:off x="457200" y="981075"/>
            <a:ext cx="8229600" cy="5688013"/>
          </a:xfrm>
        </p:spPr>
        <p:txBody>
          <a:bodyPr/>
          <a:lstStyle/>
          <a:p>
            <a:pPr eaLnBrk="1" hangingPunct="1">
              <a:lnSpc>
                <a:spcPct val="80000"/>
              </a:lnSpc>
              <a:defRPr/>
            </a:pPr>
            <a:r>
              <a:rPr lang="en-GB" sz="2800" dirty="0"/>
              <a:t>‘For ourselves, </a:t>
            </a:r>
            <a:r>
              <a:rPr lang="en-GB" sz="2800" b="1" dirty="0"/>
              <a:t>we shall not trouble you with hollow pretences</a:t>
            </a:r>
            <a:r>
              <a:rPr lang="en-GB" sz="2800" dirty="0"/>
              <a:t>-either of how we have a right to our empire because we overthrew the Mede, or are now attacking you because of wrong that you have done us-and make a long speech which would not be believed; and in return we hope that you, instead of thinking to influence us by saying that you did not join the Lacedaemonians, although their colonists, or that you have done us no wrong, will aim at what is feasible, holding in view the real sentiments of us both; </a:t>
            </a:r>
            <a:r>
              <a:rPr lang="en-GB" sz="2800" b="1" dirty="0"/>
              <a:t>since you know as well as we do that right, as the world goes, is only in question between equals in power, while the strong do what they can and the weak suffer what they must</a:t>
            </a:r>
            <a:r>
              <a:rPr lang="en-GB" sz="2800" dirty="0"/>
              <a:t>.’ Thucydides 5.89</a:t>
            </a:r>
          </a:p>
        </p:txBody>
      </p:sp>
    </p:spTree>
    <p:extLst>
      <p:ext uri="{BB962C8B-B14F-4D97-AF65-F5344CB8AC3E}">
        <p14:creationId xmlns:p14="http://schemas.microsoft.com/office/powerpoint/2010/main" val="1027039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Sparta: not much different</a:t>
            </a:r>
          </a:p>
        </p:txBody>
      </p:sp>
      <p:sp>
        <p:nvSpPr>
          <p:cNvPr id="3" name="Content Placeholder 2"/>
          <p:cNvSpPr>
            <a:spLocks noGrp="1"/>
          </p:cNvSpPr>
          <p:nvPr>
            <p:ph idx="1"/>
          </p:nvPr>
        </p:nvSpPr>
        <p:spPr/>
        <p:txBody>
          <a:bodyPr>
            <a:normAutofit fontScale="92500" lnSpcReduction="20000"/>
          </a:bodyPr>
          <a:lstStyle/>
          <a:p>
            <a:r>
              <a:rPr lang="en-GB" b="1" dirty="0"/>
              <a:t>The </a:t>
            </a:r>
            <a:r>
              <a:rPr lang="en-GB" b="1" dirty="0" err="1"/>
              <a:t>Lacedaemonian</a:t>
            </a:r>
            <a:r>
              <a:rPr lang="en-GB" b="1" dirty="0"/>
              <a:t> judges decided that the question, whether they had received any service from the </a:t>
            </a:r>
            <a:r>
              <a:rPr lang="en-GB" b="1" dirty="0" err="1"/>
              <a:t>Plataeans</a:t>
            </a:r>
            <a:r>
              <a:rPr lang="en-GB" b="1" dirty="0"/>
              <a:t> in the war, was a fair one for them to put; </a:t>
            </a:r>
            <a:r>
              <a:rPr lang="en-GB" dirty="0"/>
              <a:t>as they had always invited them to be neutral, agreeably to the original covenant of Pausanias after the defeat of the Mede, and had again definitely offered them the same conditions before the blockade. …</a:t>
            </a:r>
            <a:r>
              <a:rPr lang="en-GB" b="1" dirty="0"/>
              <a:t>they brought them in again one by one and asked each of them the same question, that is to say, whether they had done the </a:t>
            </a:r>
            <a:r>
              <a:rPr lang="en-GB" b="1" dirty="0" err="1"/>
              <a:t>Lacedaemonians</a:t>
            </a:r>
            <a:r>
              <a:rPr lang="en-GB" b="1" dirty="0"/>
              <a:t> and allies any service in the war; and upon their saying that they had not, took them out and slew them all without exception</a:t>
            </a:r>
            <a:r>
              <a:rPr lang="en-GB" dirty="0"/>
              <a:t>…The adverse attitude of the </a:t>
            </a:r>
            <a:r>
              <a:rPr lang="en-GB" dirty="0" err="1"/>
              <a:t>Lacedaemonians</a:t>
            </a:r>
            <a:r>
              <a:rPr lang="en-GB" dirty="0"/>
              <a:t>—in the whole </a:t>
            </a:r>
            <a:r>
              <a:rPr lang="en-GB" dirty="0" err="1"/>
              <a:t>Plataean</a:t>
            </a:r>
            <a:r>
              <a:rPr lang="en-GB" dirty="0"/>
              <a:t> </a:t>
            </a:r>
            <a:r>
              <a:rPr lang="en-GB" b="1" dirty="0"/>
              <a:t>affair was mainly adopted to please the Thebans, who were thought to be useful in the war at that moment raging</a:t>
            </a:r>
            <a:r>
              <a:rPr lang="en-GB" dirty="0"/>
              <a:t>. [5] Such was the end of Plataea in the ninety-third year after she became the ally of Athens.  Thucydides 3.68 (excerpts).</a:t>
            </a:r>
          </a:p>
        </p:txBody>
      </p:sp>
    </p:spTree>
    <p:extLst>
      <p:ext uri="{BB962C8B-B14F-4D97-AF65-F5344CB8AC3E}">
        <p14:creationId xmlns:p14="http://schemas.microsoft.com/office/powerpoint/2010/main" val="1969236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Sicilian Expedition</a:t>
            </a:r>
          </a:p>
        </p:txBody>
      </p:sp>
      <p:sp>
        <p:nvSpPr>
          <p:cNvPr id="5" name="Text Placeholder 4"/>
          <p:cNvSpPr>
            <a:spLocks noGrp="1"/>
          </p:cNvSpPr>
          <p:nvPr>
            <p:ph type="body" idx="1"/>
          </p:nvPr>
        </p:nvSpPr>
        <p:spPr/>
        <p:txBody>
          <a:bodyPr/>
          <a:lstStyle/>
          <a:p>
            <a:r>
              <a:rPr lang="en-GB" dirty="0"/>
              <a:t>415-13BCE</a:t>
            </a:r>
          </a:p>
        </p:txBody>
      </p:sp>
    </p:spTree>
    <p:extLst>
      <p:ext uri="{BB962C8B-B14F-4D97-AF65-F5344CB8AC3E}">
        <p14:creationId xmlns:p14="http://schemas.microsoft.com/office/powerpoint/2010/main" val="2358022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95536" y="476672"/>
            <a:ext cx="8229600" cy="1143000"/>
          </a:xfrm>
        </p:spPr>
        <p:txBody>
          <a:bodyPr/>
          <a:lstStyle/>
          <a:p>
            <a:pPr eaLnBrk="1" hangingPunct="1">
              <a:defRPr/>
            </a:pPr>
            <a:r>
              <a:rPr lang="en-GB" dirty="0"/>
              <a:t>The Sicilian Expedition </a:t>
            </a:r>
          </a:p>
        </p:txBody>
      </p:sp>
      <p:sp>
        <p:nvSpPr>
          <p:cNvPr id="21507" name="Rectangle 3"/>
          <p:cNvSpPr>
            <a:spLocks noGrp="1" noChangeArrowheads="1"/>
          </p:cNvSpPr>
          <p:nvPr>
            <p:ph type="body" idx="1"/>
          </p:nvPr>
        </p:nvSpPr>
        <p:spPr>
          <a:xfrm>
            <a:off x="457200" y="1600200"/>
            <a:ext cx="8229600" cy="5257800"/>
          </a:xfrm>
        </p:spPr>
        <p:txBody>
          <a:bodyPr/>
          <a:lstStyle/>
          <a:p>
            <a:pPr eaLnBrk="1" hangingPunct="1">
              <a:defRPr/>
            </a:pPr>
            <a:r>
              <a:rPr lang="en-GB" dirty="0"/>
              <a:t>From 416 BCE, the Athenians started the debate and preparation for the Great Sicilian Expedition.</a:t>
            </a:r>
          </a:p>
          <a:p>
            <a:pPr eaLnBrk="1" hangingPunct="1">
              <a:defRPr/>
            </a:pPr>
            <a:endParaRPr lang="en-GB" dirty="0"/>
          </a:p>
          <a:p>
            <a:pPr eaLnBrk="1" hangingPunct="1">
              <a:defRPr/>
            </a:pPr>
            <a:r>
              <a:rPr lang="en-GB" dirty="0"/>
              <a:t>The expedition was aimed at the conquest of Sicily and Magna Graecia.</a:t>
            </a:r>
          </a:p>
          <a:p>
            <a:pPr eaLnBrk="1" hangingPunct="1">
              <a:defRPr/>
            </a:pPr>
            <a:endParaRPr lang="en-GB" dirty="0"/>
          </a:p>
          <a:p>
            <a:pPr eaLnBrk="1" hangingPunct="1">
              <a:defRPr/>
            </a:pPr>
            <a:r>
              <a:rPr lang="en-GB" dirty="0"/>
              <a:t>Thucydides presents the decision to open another front in the war and try to take up as big a city as Syracuse as an act of collective madness on the part of the Athenians. </a:t>
            </a:r>
          </a:p>
        </p:txBody>
      </p:sp>
    </p:spTree>
    <p:extLst>
      <p:ext uri="{BB962C8B-B14F-4D97-AF65-F5344CB8AC3E}">
        <p14:creationId xmlns:p14="http://schemas.microsoft.com/office/powerpoint/2010/main" val="1714769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GB"/>
              <a:t>Alkibiades and Nikias</a:t>
            </a:r>
          </a:p>
        </p:txBody>
      </p:sp>
      <p:sp>
        <p:nvSpPr>
          <p:cNvPr id="26627" name="Rectangle 3"/>
          <p:cNvSpPr>
            <a:spLocks noGrp="1" noChangeArrowheads="1"/>
          </p:cNvSpPr>
          <p:nvPr>
            <p:ph type="body" idx="1"/>
          </p:nvPr>
        </p:nvSpPr>
        <p:spPr/>
        <p:txBody>
          <a:bodyPr/>
          <a:lstStyle/>
          <a:p>
            <a:pPr eaLnBrk="1" hangingPunct="1">
              <a:defRPr/>
            </a:pPr>
            <a:r>
              <a:rPr lang="en-GB" dirty="0"/>
              <a:t>The strongest proponent of the Athenian attack on Sicily was </a:t>
            </a:r>
            <a:r>
              <a:rPr lang="en-GB" dirty="0" err="1"/>
              <a:t>Alkibiades</a:t>
            </a:r>
            <a:r>
              <a:rPr lang="en-GB" dirty="0"/>
              <a:t>. </a:t>
            </a:r>
          </a:p>
          <a:p>
            <a:pPr eaLnBrk="1" hangingPunct="1">
              <a:defRPr/>
            </a:pPr>
            <a:endParaRPr lang="en-GB" dirty="0"/>
          </a:p>
          <a:p>
            <a:pPr eaLnBrk="1" hangingPunct="1">
              <a:defRPr/>
            </a:pPr>
            <a:r>
              <a:rPr lang="en-GB" dirty="0"/>
              <a:t>The strongest opponent was </a:t>
            </a:r>
            <a:r>
              <a:rPr lang="en-GB" dirty="0" err="1"/>
              <a:t>Nikias</a:t>
            </a:r>
            <a:r>
              <a:rPr lang="en-GB" dirty="0"/>
              <a:t>.</a:t>
            </a:r>
          </a:p>
          <a:p>
            <a:pPr eaLnBrk="1" hangingPunct="1">
              <a:defRPr/>
            </a:pPr>
            <a:endParaRPr lang="en-GB" dirty="0"/>
          </a:p>
          <a:p>
            <a:pPr eaLnBrk="1" hangingPunct="1">
              <a:defRPr/>
            </a:pPr>
            <a:r>
              <a:rPr lang="en-GB" dirty="0" err="1"/>
              <a:t>Nikias</a:t>
            </a:r>
            <a:r>
              <a:rPr lang="en-GB" dirty="0"/>
              <a:t> did not manage to convince the Athenians that attacking Sicily was not a good idea but he was elected general in the expedition. </a:t>
            </a:r>
          </a:p>
          <a:p>
            <a:pPr eaLnBrk="1" hangingPunct="1">
              <a:defRPr/>
            </a:pPr>
            <a:endParaRPr lang="en-GB" dirty="0"/>
          </a:p>
          <a:p>
            <a:pPr eaLnBrk="1" hangingPunct="1">
              <a:defRPr/>
            </a:pPr>
            <a:r>
              <a:rPr lang="en-GB" dirty="0"/>
              <a:t>So was </a:t>
            </a:r>
            <a:r>
              <a:rPr lang="en-GB" dirty="0" err="1"/>
              <a:t>Alkibiades</a:t>
            </a:r>
            <a:r>
              <a:rPr lang="en-GB" dirty="0"/>
              <a:t>. </a:t>
            </a:r>
          </a:p>
        </p:txBody>
      </p:sp>
    </p:spTree>
    <p:extLst>
      <p:ext uri="{BB962C8B-B14F-4D97-AF65-F5344CB8AC3E}">
        <p14:creationId xmlns:p14="http://schemas.microsoft.com/office/powerpoint/2010/main" val="2930062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251520" y="332656"/>
            <a:ext cx="8229600" cy="1143000"/>
          </a:xfrm>
        </p:spPr>
        <p:txBody>
          <a:bodyPr/>
          <a:lstStyle/>
          <a:p>
            <a:pPr eaLnBrk="1" hangingPunct="1">
              <a:defRPr/>
            </a:pPr>
            <a:r>
              <a:rPr lang="en-GB" sz="4000" dirty="0"/>
              <a:t>The </a:t>
            </a:r>
            <a:r>
              <a:rPr lang="en-GB" sz="4000" dirty="0" err="1"/>
              <a:t>Hermokopidae</a:t>
            </a:r>
            <a:r>
              <a:rPr lang="en-GB" sz="4000" dirty="0"/>
              <a:t> affair</a:t>
            </a:r>
          </a:p>
        </p:txBody>
      </p:sp>
      <p:sp>
        <p:nvSpPr>
          <p:cNvPr id="27651" name="Rectangle 3"/>
          <p:cNvSpPr>
            <a:spLocks noGrp="1" noChangeArrowheads="1"/>
          </p:cNvSpPr>
          <p:nvPr>
            <p:ph type="body" idx="1"/>
          </p:nvPr>
        </p:nvSpPr>
        <p:spPr>
          <a:xfrm>
            <a:off x="457200" y="1600200"/>
            <a:ext cx="8229600" cy="5068888"/>
          </a:xfrm>
        </p:spPr>
        <p:txBody>
          <a:bodyPr/>
          <a:lstStyle/>
          <a:p>
            <a:pPr eaLnBrk="1" hangingPunct="1">
              <a:lnSpc>
                <a:spcPct val="90000"/>
              </a:lnSpc>
              <a:defRPr/>
            </a:pPr>
            <a:r>
              <a:rPr lang="en-GB" sz="2400" dirty="0"/>
              <a:t>In the midst of these preparations all the </a:t>
            </a:r>
            <a:r>
              <a:rPr lang="en-GB" sz="2400" b="1" dirty="0"/>
              <a:t>stone </a:t>
            </a:r>
            <a:r>
              <a:rPr lang="en-GB" sz="2400" b="1" dirty="0" err="1"/>
              <a:t>Hermae</a:t>
            </a:r>
            <a:r>
              <a:rPr lang="en-GB" sz="2400" b="1" dirty="0"/>
              <a:t> </a:t>
            </a:r>
            <a:r>
              <a:rPr lang="en-GB" sz="2400" dirty="0"/>
              <a:t>in the city of Athens, that is to say the customary square figures so common in the doorways of private houses and temples</a:t>
            </a:r>
            <a:r>
              <a:rPr lang="en-GB" sz="2400" b="1" dirty="0"/>
              <a:t>, had in one night most of them their faces mutilated</a:t>
            </a:r>
            <a:r>
              <a:rPr lang="en-GB" sz="2400" dirty="0"/>
              <a:t>. [2] No one knew who had done it, but large public rewards were offered to find the authors; and it was further voted that any one who knew of any other act of impiety having been committed should come and give information without fear of consequences, whether he were citizen, alien, or slave. [3] </a:t>
            </a:r>
            <a:r>
              <a:rPr lang="en-GB" sz="2400" b="1" dirty="0"/>
              <a:t>The matter was taken up the more seriously, as it was thought to be ominous for the expedition, and part of a conspiracy to bring about a revolution and to upset the democracy</a:t>
            </a:r>
            <a:r>
              <a:rPr lang="en-GB" sz="2400" dirty="0"/>
              <a:t>. Thucydides 6.27</a:t>
            </a:r>
          </a:p>
        </p:txBody>
      </p:sp>
    </p:spTree>
    <p:extLst>
      <p:ext uri="{BB962C8B-B14F-4D97-AF65-F5344CB8AC3E}">
        <p14:creationId xmlns:p14="http://schemas.microsoft.com/office/powerpoint/2010/main" val="666508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131764"/>
            <a:ext cx="1905000" cy="4619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descr="https://sites.google.com/site/neoherm/ME0000026675_2.JPG.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2865" y="1131764"/>
            <a:ext cx="4176464" cy="4715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987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Profanation of the Mysteries</a:t>
            </a:r>
          </a:p>
        </p:txBody>
      </p:sp>
      <p:sp>
        <p:nvSpPr>
          <p:cNvPr id="3" name="Content Placeholder 2"/>
          <p:cNvSpPr>
            <a:spLocks noGrp="1"/>
          </p:cNvSpPr>
          <p:nvPr>
            <p:ph idx="1"/>
          </p:nvPr>
        </p:nvSpPr>
        <p:spPr/>
        <p:txBody>
          <a:bodyPr>
            <a:normAutofit fontScale="92500" lnSpcReduction="10000"/>
          </a:bodyPr>
          <a:lstStyle/>
          <a:p>
            <a:r>
              <a:rPr lang="en-GB" dirty="0"/>
              <a:t>Information was given accordingly by some resident aliens and body servants, not about the </a:t>
            </a:r>
            <a:r>
              <a:rPr lang="en-GB" dirty="0" err="1"/>
              <a:t>Hermae</a:t>
            </a:r>
            <a:r>
              <a:rPr lang="en-GB" dirty="0"/>
              <a:t> but about some previous mutilations of other images perpetrated by young men in a drunken frolic, and of mock celebrations of the mysteries, averred to take place in private houses. [2] Alcibiades being implicated in this charge, it was taken hold of by those who could least endure him, because he stood in the way of their obtaining the undisturbed direction of the people, and who thought that if he were once removed the first place would be theirs. These accordingly magnified the manner and loudly proclaimed that the affair of the mysteries and the mutilation of the </a:t>
            </a:r>
            <a:r>
              <a:rPr lang="en-GB" dirty="0" err="1"/>
              <a:t>Hermae</a:t>
            </a:r>
            <a:r>
              <a:rPr lang="en-GB" dirty="0"/>
              <a:t> were part and parcel of a scheme to overthrow the democracy, and that nothing of all this had been done without Alcibiades; the proofs alleged being the general and undemocratic license of his life and habits. Thucydides 6.28</a:t>
            </a:r>
          </a:p>
        </p:txBody>
      </p:sp>
    </p:spTree>
    <p:extLst>
      <p:ext uri="{BB962C8B-B14F-4D97-AF65-F5344CB8AC3E}">
        <p14:creationId xmlns:p14="http://schemas.microsoft.com/office/powerpoint/2010/main" val="1154581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5472608"/>
          </a:xfrm>
        </p:spPr>
        <p:txBody>
          <a:bodyPr>
            <a:normAutofit/>
          </a:bodyPr>
          <a:lstStyle/>
          <a:p>
            <a:r>
              <a:rPr lang="en-GB" dirty="0"/>
              <a:t>418: Battle of Mantineia: Sparta wins and signs peace. </a:t>
            </a:r>
          </a:p>
          <a:p>
            <a:endParaRPr lang="en-GB" dirty="0"/>
          </a:p>
          <a:p>
            <a:r>
              <a:rPr lang="en-GB" dirty="0"/>
              <a:t>416: Melian massacre (by Athens)</a:t>
            </a:r>
          </a:p>
          <a:p>
            <a:endParaRPr lang="en-GB" dirty="0"/>
          </a:p>
          <a:p>
            <a:r>
              <a:rPr lang="en-GB" dirty="0"/>
              <a:t>415-413: Sicilian Expedition. Athens opens 2</a:t>
            </a:r>
            <a:r>
              <a:rPr lang="en-GB" baseline="30000" dirty="0"/>
              <a:t>nd</a:t>
            </a:r>
            <a:r>
              <a:rPr lang="en-GB" dirty="0"/>
              <a:t> front and loses.</a:t>
            </a:r>
          </a:p>
          <a:p>
            <a:endParaRPr lang="en-GB" dirty="0"/>
          </a:p>
        </p:txBody>
      </p:sp>
      <p:pic>
        <p:nvPicPr>
          <p:cNvPr id="28675" name="Picture 3" descr="http://bitsofnews.com/images/graphics/sicilian_expedition_med_map_large.jpeg"/>
          <p:cNvPicPr>
            <a:picLocks noChangeAspect="1" noChangeArrowheads="1"/>
          </p:cNvPicPr>
          <p:nvPr/>
        </p:nvPicPr>
        <p:blipFill>
          <a:blip r:embed="rId3" cstate="print"/>
          <a:srcRect/>
          <a:stretch>
            <a:fillRect/>
          </a:stretch>
        </p:blipFill>
        <p:spPr bwMode="auto">
          <a:xfrm>
            <a:off x="3779912" y="2276872"/>
            <a:ext cx="4991100" cy="3810000"/>
          </a:xfrm>
          <a:prstGeom prst="rect">
            <a:avLst/>
          </a:prstGeom>
          <a:noFill/>
        </p:spPr>
      </p:pic>
    </p:spTree>
    <p:extLst>
      <p:ext uri="{BB962C8B-B14F-4D97-AF65-F5344CB8AC3E}">
        <p14:creationId xmlns:p14="http://schemas.microsoft.com/office/powerpoint/2010/main" val="1962544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Athenian Loss</a:t>
            </a:r>
          </a:p>
        </p:txBody>
      </p:sp>
      <p:sp>
        <p:nvSpPr>
          <p:cNvPr id="3" name="Content Placeholder 2"/>
          <p:cNvSpPr>
            <a:spLocks noGrp="1"/>
          </p:cNvSpPr>
          <p:nvPr>
            <p:ph idx="1"/>
          </p:nvPr>
        </p:nvSpPr>
        <p:spPr/>
        <p:txBody>
          <a:bodyPr/>
          <a:lstStyle/>
          <a:p>
            <a:r>
              <a:rPr lang="en-GB" dirty="0"/>
              <a:t>The news was brought to Athens, but the Athenians could not believe that the armament</a:t>
            </a:r>
            <a:r>
              <a:rPr lang="en-GB" baseline="30000" dirty="0"/>
              <a:t> </a:t>
            </a:r>
            <a:r>
              <a:rPr lang="en-GB" dirty="0"/>
              <a:t>had been so completely annihilated, although they had the positive assurances of the very soldiers who</a:t>
            </a:r>
            <a:r>
              <a:rPr lang="en-GB" baseline="30000" dirty="0"/>
              <a:t> </a:t>
            </a:r>
            <a:r>
              <a:rPr lang="en-GB" dirty="0"/>
              <a:t>had escaped from the scene of action. At last they knew the truth; and then they were furious with the orators who had joined in promoting the expedition, as if they had not voted it themselves, and with the soothsayers, and prophets, and all who by the influence of religion had at the time inspired them with the belief that they would conquer Sicily.</a:t>
            </a:r>
          </a:p>
          <a:p>
            <a:pPr marL="0" indent="0" algn="r">
              <a:buNone/>
            </a:pPr>
            <a:r>
              <a:rPr lang="en-GB" dirty="0" err="1"/>
              <a:t>Thuc</a:t>
            </a:r>
            <a:r>
              <a:rPr lang="en-GB" dirty="0"/>
              <a:t>. 8.1.1</a:t>
            </a:r>
          </a:p>
        </p:txBody>
      </p:sp>
    </p:spTree>
    <p:extLst>
      <p:ext uri="{BB962C8B-B14F-4D97-AF65-F5344CB8AC3E}">
        <p14:creationId xmlns:p14="http://schemas.microsoft.com/office/powerpoint/2010/main" val="3640140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Ionian or </a:t>
            </a:r>
            <a:r>
              <a:rPr lang="en-GB" dirty="0" err="1"/>
              <a:t>Decelean</a:t>
            </a:r>
            <a:r>
              <a:rPr lang="en-GB" dirty="0"/>
              <a:t> War</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32076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Decelea</a:t>
            </a:r>
            <a:r>
              <a:rPr lang="en-GB" dirty="0"/>
              <a:t> and the collapse of the </a:t>
            </a:r>
            <a:r>
              <a:rPr lang="en-GB" dirty="0" err="1"/>
              <a:t>Periklean</a:t>
            </a:r>
            <a:r>
              <a:rPr lang="en-GB" dirty="0"/>
              <a:t> strategy, 413</a:t>
            </a:r>
          </a:p>
        </p:txBody>
      </p:sp>
      <p:pic>
        <p:nvPicPr>
          <p:cNvPr id="23554" name="Picture 2" descr="http://www.mlahanas.de/Greeks/Cities/Attica.gif"/>
          <p:cNvPicPr>
            <a:picLocks noChangeAspect="1" noChangeArrowheads="1"/>
          </p:cNvPicPr>
          <p:nvPr/>
        </p:nvPicPr>
        <p:blipFill>
          <a:blip r:embed="rId3" cstate="print"/>
          <a:srcRect/>
          <a:stretch>
            <a:fillRect/>
          </a:stretch>
        </p:blipFill>
        <p:spPr bwMode="auto">
          <a:xfrm>
            <a:off x="1619672" y="1844824"/>
            <a:ext cx="5924550" cy="4695825"/>
          </a:xfrm>
          <a:prstGeom prst="rect">
            <a:avLst/>
          </a:prstGeom>
          <a:noFill/>
        </p:spPr>
      </p:pic>
      <p:sp>
        <p:nvSpPr>
          <p:cNvPr id="5" name="Oval 4"/>
          <p:cNvSpPr/>
          <p:nvPr/>
        </p:nvSpPr>
        <p:spPr>
          <a:xfrm>
            <a:off x="5220072" y="2924944"/>
            <a:ext cx="720080" cy="2880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6444208" y="4869160"/>
            <a:ext cx="792088" cy="165618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93543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5472608"/>
          </a:xfrm>
        </p:spPr>
        <p:txBody>
          <a:bodyPr>
            <a:normAutofit/>
          </a:bodyPr>
          <a:lstStyle/>
          <a:p>
            <a:r>
              <a:rPr lang="en-GB" dirty="0"/>
              <a:t>415-413: Sicilian Expedition. Athens opens 2</a:t>
            </a:r>
            <a:r>
              <a:rPr lang="en-GB" baseline="30000" dirty="0"/>
              <a:t>nd</a:t>
            </a:r>
            <a:r>
              <a:rPr lang="en-GB" dirty="0"/>
              <a:t> front and loses.</a:t>
            </a:r>
          </a:p>
          <a:p>
            <a:endParaRPr lang="en-GB" dirty="0"/>
          </a:p>
          <a:p>
            <a:r>
              <a:rPr lang="en-GB" dirty="0"/>
              <a:t>413: Spartans take </a:t>
            </a:r>
            <a:r>
              <a:rPr lang="en-GB" dirty="0" err="1"/>
              <a:t>Decelea</a:t>
            </a:r>
            <a:r>
              <a:rPr lang="en-GB" dirty="0"/>
              <a:t>. </a:t>
            </a:r>
          </a:p>
          <a:p>
            <a:endParaRPr lang="en-GB" dirty="0"/>
          </a:p>
          <a:p>
            <a:r>
              <a:rPr lang="en-GB" dirty="0"/>
              <a:t>412: Massive revolt of Delian League allies from Athens. Sparta allies with Persia against Athens.</a:t>
            </a:r>
          </a:p>
          <a:p>
            <a:endParaRPr lang="en-GB" dirty="0"/>
          </a:p>
        </p:txBody>
      </p:sp>
      <p:pic>
        <p:nvPicPr>
          <p:cNvPr id="7" name="Picture 2" descr="File:Map Peloponnesian War 431 BC-en.svg">
            <a:hlinkClick r:id="rId3"/>
            <a:extLst>
              <a:ext uri="{FF2B5EF4-FFF2-40B4-BE49-F238E27FC236}">
                <a16:creationId xmlns:a16="http://schemas.microsoft.com/office/drawing/2014/main" id="{F9F7F3FA-79C7-47C6-B661-1A47D958D87A}"/>
              </a:ext>
            </a:extLst>
          </p:cNvPr>
          <p:cNvPicPr>
            <a:picLocks noChangeAspect="1" noChangeArrowheads="1"/>
          </p:cNvPicPr>
          <p:nvPr/>
        </p:nvPicPr>
        <p:blipFill>
          <a:blip r:embed="rId4" cstate="print"/>
          <a:srcRect/>
          <a:stretch>
            <a:fillRect/>
          </a:stretch>
        </p:blipFill>
        <p:spPr bwMode="auto">
          <a:xfrm>
            <a:off x="3635896" y="1484784"/>
            <a:ext cx="5315607" cy="3960440"/>
          </a:xfrm>
          <a:prstGeom prst="rect">
            <a:avLst/>
          </a:prstGeom>
          <a:noFill/>
        </p:spPr>
      </p:pic>
      <p:sp>
        <p:nvSpPr>
          <p:cNvPr id="2" name="Oval 1">
            <a:extLst>
              <a:ext uri="{FF2B5EF4-FFF2-40B4-BE49-F238E27FC236}">
                <a16:creationId xmlns:a16="http://schemas.microsoft.com/office/drawing/2014/main" id="{8B98DACE-AC9B-479D-A35A-F068507BD6A8}"/>
              </a:ext>
            </a:extLst>
          </p:cNvPr>
          <p:cNvSpPr/>
          <p:nvPr/>
        </p:nvSpPr>
        <p:spPr>
          <a:xfrm>
            <a:off x="7380312" y="3212976"/>
            <a:ext cx="720080" cy="1008112"/>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1648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349676" cy="5256584"/>
          </a:xfrm>
        </p:spPr>
        <p:txBody>
          <a:bodyPr>
            <a:normAutofit/>
          </a:bodyPr>
          <a:lstStyle/>
          <a:p>
            <a:r>
              <a:rPr lang="en-GB" dirty="0"/>
              <a:t>412: Massive revolt of Delian League allies from Athens. Sparta allies with Persia against Athens.</a:t>
            </a:r>
          </a:p>
          <a:p>
            <a:endParaRPr lang="en-GB" dirty="0"/>
          </a:p>
          <a:p>
            <a:r>
              <a:rPr lang="en-GB" dirty="0"/>
              <a:t>411: Revolt of the 400 (Athens).</a:t>
            </a:r>
          </a:p>
          <a:p>
            <a:endParaRPr lang="en-GB" dirty="0"/>
          </a:p>
        </p:txBody>
      </p:sp>
      <p:pic>
        <p:nvPicPr>
          <p:cNvPr id="3" name="Picture 2" descr="File:Map Peloponnesian War 431 BC-en.svg">
            <a:hlinkClick r:id="rId3"/>
            <a:extLst>
              <a:ext uri="{FF2B5EF4-FFF2-40B4-BE49-F238E27FC236}">
                <a16:creationId xmlns:a16="http://schemas.microsoft.com/office/drawing/2014/main" id="{95528665-F852-4365-A96B-DCFC5CE367C8}"/>
              </a:ext>
            </a:extLst>
          </p:cNvPr>
          <p:cNvPicPr>
            <a:picLocks noChangeAspect="1" noChangeArrowheads="1"/>
          </p:cNvPicPr>
          <p:nvPr/>
        </p:nvPicPr>
        <p:blipFill>
          <a:blip r:embed="rId4" cstate="print"/>
          <a:srcRect/>
          <a:stretch>
            <a:fillRect/>
          </a:stretch>
        </p:blipFill>
        <p:spPr bwMode="auto">
          <a:xfrm>
            <a:off x="3601196" y="2420888"/>
            <a:ext cx="5546390" cy="4437112"/>
          </a:xfrm>
          <a:prstGeom prst="rect">
            <a:avLst/>
          </a:prstGeom>
          <a:noFill/>
        </p:spPr>
      </p:pic>
    </p:spTree>
    <p:extLst>
      <p:ext uri="{BB962C8B-B14F-4D97-AF65-F5344CB8AC3E}">
        <p14:creationId xmlns:p14="http://schemas.microsoft.com/office/powerpoint/2010/main" val="2440750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5112568"/>
          </a:xfrm>
        </p:spPr>
        <p:txBody>
          <a:bodyPr>
            <a:normAutofit/>
          </a:bodyPr>
          <a:lstStyle/>
          <a:p>
            <a:r>
              <a:rPr lang="en-GB" dirty="0"/>
              <a:t>412: Massive revolt of Delian League allies from Athens. Sparta allies with Persia against Athens.</a:t>
            </a:r>
          </a:p>
          <a:p>
            <a:r>
              <a:rPr lang="en-GB" dirty="0"/>
              <a:t>411: Revolt of the 400 (Athens).</a:t>
            </a:r>
          </a:p>
          <a:p>
            <a:r>
              <a:rPr lang="en-GB" dirty="0"/>
              <a:t>410: Battle of Kyzikos (Athens wins), Restoration of democracy at Athens. </a:t>
            </a:r>
          </a:p>
          <a:p>
            <a:endParaRPr lang="en-GB" dirty="0"/>
          </a:p>
        </p:txBody>
      </p:sp>
      <p:pic>
        <p:nvPicPr>
          <p:cNvPr id="7" name="Picture 6" descr="File:Map Peloponnesian War 431 BC-en.svg">
            <a:hlinkClick r:id="rId3"/>
            <a:extLst>
              <a:ext uri="{FF2B5EF4-FFF2-40B4-BE49-F238E27FC236}">
                <a16:creationId xmlns:a16="http://schemas.microsoft.com/office/drawing/2014/main" id="{95528665-F852-4365-A96B-DCFC5CE367C8}"/>
              </a:ext>
            </a:extLst>
          </p:cNvPr>
          <p:cNvPicPr>
            <a:picLocks noChangeAspect="1" noChangeArrowheads="1"/>
          </p:cNvPicPr>
          <p:nvPr/>
        </p:nvPicPr>
        <p:blipFill>
          <a:blip r:embed="rId4" cstate="print"/>
          <a:srcRect/>
          <a:stretch>
            <a:fillRect/>
          </a:stretch>
        </p:blipFill>
        <p:spPr bwMode="auto">
          <a:xfrm>
            <a:off x="3597610" y="1556792"/>
            <a:ext cx="5546390" cy="4437112"/>
          </a:xfrm>
          <a:prstGeom prst="rect">
            <a:avLst/>
          </a:prstGeom>
          <a:noFill/>
        </p:spPr>
      </p:pic>
      <p:sp>
        <p:nvSpPr>
          <p:cNvPr id="2" name="Up Arrow 1"/>
          <p:cNvSpPr/>
          <p:nvPr/>
        </p:nvSpPr>
        <p:spPr>
          <a:xfrm>
            <a:off x="7740352" y="2348880"/>
            <a:ext cx="504056" cy="128245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7144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a:t>From Thucydides to Xenophon </a:t>
            </a:r>
          </a:p>
        </p:txBody>
      </p:sp>
      <p:sp>
        <p:nvSpPr>
          <p:cNvPr id="39939" name="Rectangle 3"/>
          <p:cNvSpPr>
            <a:spLocks noGrp="1" noChangeArrowheads="1"/>
          </p:cNvSpPr>
          <p:nvPr>
            <p:ph type="body" idx="1"/>
          </p:nvPr>
        </p:nvSpPr>
        <p:spPr/>
        <p:txBody>
          <a:bodyPr/>
          <a:lstStyle/>
          <a:p>
            <a:pPr eaLnBrk="1" hangingPunct="1">
              <a:defRPr/>
            </a:pPr>
            <a:r>
              <a:rPr lang="en-GB" dirty="0"/>
              <a:t>Thucydides lived to see the end of the Peloponnesian War.</a:t>
            </a:r>
          </a:p>
          <a:p>
            <a:pPr eaLnBrk="1" hangingPunct="1">
              <a:defRPr/>
            </a:pPr>
            <a:endParaRPr lang="en-GB" dirty="0"/>
          </a:p>
          <a:p>
            <a:pPr eaLnBrk="1" hangingPunct="1">
              <a:defRPr/>
            </a:pPr>
            <a:r>
              <a:rPr lang="en-GB" dirty="0"/>
              <a:t>But he did not manage to finish his History before his death.</a:t>
            </a:r>
          </a:p>
          <a:p>
            <a:pPr eaLnBrk="1" hangingPunct="1">
              <a:defRPr/>
            </a:pPr>
            <a:endParaRPr lang="en-GB" dirty="0"/>
          </a:p>
          <a:p>
            <a:pPr eaLnBrk="1" hangingPunct="1">
              <a:defRPr/>
            </a:pPr>
            <a:r>
              <a:rPr lang="en-GB" dirty="0"/>
              <a:t>His account ends with the revolution of the 400.</a:t>
            </a:r>
          </a:p>
          <a:p>
            <a:pPr eaLnBrk="1" hangingPunct="1">
              <a:defRPr/>
            </a:pPr>
            <a:endParaRPr lang="en-GB" dirty="0"/>
          </a:p>
          <a:p>
            <a:pPr eaLnBrk="1" hangingPunct="1">
              <a:defRPr/>
            </a:pPr>
            <a:r>
              <a:rPr lang="en-GB" dirty="0"/>
              <a:t>After 410 BCE, the main source is Xenophon’s </a:t>
            </a:r>
            <a:r>
              <a:rPr lang="en-GB" i="1" dirty="0" err="1"/>
              <a:t>Hellenika</a:t>
            </a:r>
            <a:endParaRPr lang="en-GB" i="1" dirty="0"/>
          </a:p>
        </p:txBody>
      </p:sp>
    </p:spTree>
    <p:extLst>
      <p:ext uri="{BB962C8B-B14F-4D97-AF65-F5344CB8AC3E}">
        <p14:creationId xmlns:p14="http://schemas.microsoft.com/office/powerpoint/2010/main" val="19860788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ile:Map Peloponnesian War 431 BC-en.svg">
            <a:hlinkClick r:id="rId3"/>
            <a:extLst>
              <a:ext uri="{FF2B5EF4-FFF2-40B4-BE49-F238E27FC236}">
                <a16:creationId xmlns:a16="http://schemas.microsoft.com/office/drawing/2014/main" id="{95528665-F852-4365-A96B-DCFC5CE367C8}"/>
              </a:ext>
            </a:extLst>
          </p:cNvPr>
          <p:cNvPicPr>
            <a:picLocks noGrp="1" noChangeAspect="1" noChangeArrowheads="1"/>
          </p:cNvPicPr>
          <p:nvPr>
            <p:ph idx="1"/>
          </p:nvPr>
        </p:nvPicPr>
        <p:blipFill>
          <a:blip r:embed="rId4" cstate="print"/>
          <a:srcRect/>
          <a:stretch>
            <a:fillRect/>
          </a:stretch>
        </p:blipFill>
        <p:spPr bwMode="auto">
          <a:xfrm>
            <a:off x="4193450" y="476672"/>
            <a:ext cx="4950550" cy="3960440"/>
          </a:xfrm>
          <a:prstGeom prst="rect">
            <a:avLst/>
          </a:prstGeom>
          <a:noFill/>
        </p:spPr>
      </p:pic>
      <p:sp>
        <p:nvSpPr>
          <p:cNvPr id="6" name="TextBox 5"/>
          <p:cNvSpPr txBox="1"/>
          <p:nvPr/>
        </p:nvSpPr>
        <p:spPr>
          <a:xfrm>
            <a:off x="179512" y="548680"/>
            <a:ext cx="4248472" cy="3139321"/>
          </a:xfrm>
          <a:prstGeom prst="rect">
            <a:avLst/>
          </a:prstGeom>
          <a:noFill/>
        </p:spPr>
        <p:txBody>
          <a:bodyPr wrap="square" rtlCol="0">
            <a:spAutoFit/>
          </a:bodyPr>
          <a:lstStyle/>
          <a:p>
            <a:pPr marL="342900" indent="-342900">
              <a:buFont typeface="Arial" panose="020B0604020202020204" pitchFamily="34" charset="0"/>
              <a:buChar char="•"/>
            </a:pPr>
            <a:r>
              <a:rPr lang="en-GB" sz="2000" dirty="0"/>
              <a:t>411: Revolt of the 400 (Athens).</a:t>
            </a:r>
          </a:p>
          <a:p>
            <a:endParaRPr lang="en-GB" sz="2000" dirty="0"/>
          </a:p>
          <a:p>
            <a:pPr marL="342900" indent="-342900">
              <a:buFont typeface="Arial" panose="020B0604020202020204" pitchFamily="34" charset="0"/>
              <a:buChar char="•"/>
            </a:pPr>
            <a:r>
              <a:rPr lang="en-GB" sz="2000" dirty="0"/>
              <a:t>410: </a:t>
            </a:r>
          </a:p>
          <a:p>
            <a:pPr marL="342900" indent="-342900">
              <a:buFont typeface="Arial" panose="020B0604020202020204" pitchFamily="34" charset="0"/>
              <a:buChar char="•"/>
            </a:pPr>
            <a:r>
              <a:rPr lang="en-GB" sz="2000" dirty="0"/>
              <a:t>Battle of </a:t>
            </a:r>
            <a:r>
              <a:rPr lang="en-GB" sz="2000" dirty="0" err="1"/>
              <a:t>Kyzikos</a:t>
            </a:r>
            <a:r>
              <a:rPr lang="en-GB" sz="2000" dirty="0"/>
              <a:t>  (Athens wins). </a:t>
            </a:r>
          </a:p>
          <a:p>
            <a:pPr marL="342900" indent="-342900">
              <a:buFont typeface="Arial" panose="020B0604020202020204" pitchFamily="34" charset="0"/>
              <a:buChar char="•"/>
            </a:pPr>
            <a:r>
              <a:rPr lang="en-GB" sz="2000" dirty="0"/>
              <a:t>Restoration of democracy at Athens.</a:t>
            </a:r>
          </a:p>
          <a:p>
            <a:r>
              <a:rPr lang="en-GB" sz="2000" dirty="0"/>
              <a:t> </a:t>
            </a:r>
          </a:p>
          <a:p>
            <a:pPr marL="342900" indent="-342900">
              <a:buFont typeface="Arial" panose="020B0604020202020204" pitchFamily="34" charset="0"/>
              <a:buChar char="•"/>
            </a:pPr>
            <a:r>
              <a:rPr lang="en-GB" sz="2000" dirty="0"/>
              <a:t>407: Battle of </a:t>
            </a:r>
            <a:r>
              <a:rPr lang="en-GB" sz="2000" dirty="0" err="1"/>
              <a:t>Notium</a:t>
            </a:r>
            <a:r>
              <a:rPr lang="en-GB" sz="2000" dirty="0"/>
              <a:t> (Sparta wins). </a:t>
            </a:r>
          </a:p>
          <a:p>
            <a:pPr marL="285750" indent="-285750">
              <a:buFont typeface="Arial" panose="020B0604020202020204" pitchFamily="34" charset="0"/>
              <a:buChar char="•"/>
            </a:pPr>
            <a:endParaRPr lang="en-GB" dirty="0"/>
          </a:p>
        </p:txBody>
      </p:sp>
      <p:sp>
        <p:nvSpPr>
          <p:cNvPr id="7" name="Up Arrow 6"/>
          <p:cNvSpPr/>
          <p:nvPr/>
        </p:nvSpPr>
        <p:spPr>
          <a:xfrm>
            <a:off x="7690887" y="2492896"/>
            <a:ext cx="504056" cy="72008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C:\Users\christopher.fleming\AppData\Local\Microsoft\Windows\Temporary Internet Files\Content.Outlook\3XBMH6P8\IMG_0527.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3536567"/>
            <a:ext cx="5580112" cy="3307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55123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a:bodyPr>
          <a:lstStyle/>
          <a:p>
            <a:r>
              <a:rPr lang="en-GB" dirty="0"/>
              <a:t>408: Battle of </a:t>
            </a:r>
            <a:r>
              <a:rPr lang="en-GB" dirty="0" err="1"/>
              <a:t>Notium</a:t>
            </a:r>
            <a:r>
              <a:rPr lang="en-GB" dirty="0"/>
              <a:t> (Sparta wins).</a:t>
            </a:r>
          </a:p>
          <a:p>
            <a:endParaRPr lang="en-GB" dirty="0"/>
          </a:p>
          <a:p>
            <a:r>
              <a:rPr lang="en-GB" dirty="0"/>
              <a:t>406: Battle of </a:t>
            </a:r>
            <a:r>
              <a:rPr lang="en-GB" dirty="0" err="1"/>
              <a:t>Arginusae</a:t>
            </a:r>
            <a:r>
              <a:rPr lang="en-GB" dirty="0"/>
              <a:t> (Athens wins).</a:t>
            </a:r>
          </a:p>
        </p:txBody>
      </p:sp>
      <p:pic>
        <p:nvPicPr>
          <p:cNvPr id="7" name="Content Placeholder 3" descr="File:Map Peloponnesian War 431 BC-en.svg">
            <a:hlinkClick r:id="rId3"/>
            <a:extLst>
              <a:ext uri="{FF2B5EF4-FFF2-40B4-BE49-F238E27FC236}">
                <a16:creationId xmlns:a16="http://schemas.microsoft.com/office/drawing/2014/main" id="{95528665-F852-4365-A96B-DCFC5CE367C8}"/>
              </a:ext>
            </a:extLst>
          </p:cNvPr>
          <p:cNvPicPr>
            <a:picLocks noChangeAspect="1" noChangeArrowheads="1"/>
          </p:cNvPicPr>
          <p:nvPr/>
        </p:nvPicPr>
        <p:blipFill>
          <a:blip r:embed="rId4" cstate="print"/>
          <a:srcRect/>
          <a:stretch>
            <a:fillRect/>
          </a:stretch>
        </p:blipFill>
        <p:spPr bwMode="auto">
          <a:xfrm>
            <a:off x="3473370" y="476672"/>
            <a:ext cx="5670630" cy="4536504"/>
          </a:xfrm>
          <a:prstGeom prst="rect">
            <a:avLst/>
          </a:prstGeom>
          <a:noFill/>
        </p:spPr>
      </p:pic>
      <p:sp>
        <p:nvSpPr>
          <p:cNvPr id="2" name="Up Arrow 1"/>
          <p:cNvSpPr/>
          <p:nvPr/>
        </p:nvSpPr>
        <p:spPr>
          <a:xfrm>
            <a:off x="7344308" y="2276872"/>
            <a:ext cx="360040" cy="79208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372317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3600400" cy="4389120"/>
          </a:xfrm>
        </p:spPr>
        <p:txBody>
          <a:bodyPr>
            <a:normAutofit lnSpcReduction="10000"/>
          </a:bodyPr>
          <a:lstStyle/>
          <a:p>
            <a:r>
              <a:rPr lang="en-GB" dirty="0"/>
              <a:t>408: Battle of </a:t>
            </a:r>
            <a:r>
              <a:rPr lang="en-GB" dirty="0" err="1"/>
              <a:t>Notium</a:t>
            </a:r>
            <a:r>
              <a:rPr lang="en-GB" dirty="0"/>
              <a:t> (Sparta wins)</a:t>
            </a:r>
          </a:p>
          <a:p>
            <a:endParaRPr lang="en-GB" dirty="0"/>
          </a:p>
          <a:p>
            <a:r>
              <a:rPr lang="en-GB" dirty="0"/>
              <a:t>406: Battle of </a:t>
            </a:r>
            <a:r>
              <a:rPr lang="en-GB" dirty="0" err="1"/>
              <a:t>Arginusae</a:t>
            </a:r>
            <a:r>
              <a:rPr lang="en-GB" dirty="0"/>
              <a:t> (Athens wins)</a:t>
            </a:r>
          </a:p>
          <a:p>
            <a:endParaRPr lang="en-GB" dirty="0"/>
          </a:p>
          <a:p>
            <a:r>
              <a:rPr lang="en-GB" dirty="0"/>
              <a:t>405: Battle of </a:t>
            </a:r>
            <a:r>
              <a:rPr lang="en-GB" dirty="0" err="1"/>
              <a:t>Aigospotamoi</a:t>
            </a:r>
            <a:r>
              <a:rPr lang="en-GB" dirty="0"/>
              <a:t> (Sparta wins). Athens loses most of its fleet.</a:t>
            </a:r>
          </a:p>
        </p:txBody>
      </p:sp>
      <p:pic>
        <p:nvPicPr>
          <p:cNvPr id="6" name="Content Placeholder 3" descr="File:Map Peloponnesian War 431 BC-en.svg">
            <a:hlinkClick r:id="rId3"/>
            <a:extLst>
              <a:ext uri="{FF2B5EF4-FFF2-40B4-BE49-F238E27FC236}">
                <a16:creationId xmlns:a16="http://schemas.microsoft.com/office/drawing/2014/main" id="{95528665-F852-4365-A96B-DCFC5CE367C8}"/>
              </a:ext>
            </a:extLst>
          </p:cNvPr>
          <p:cNvPicPr>
            <a:picLocks noChangeAspect="1" noChangeArrowheads="1"/>
          </p:cNvPicPr>
          <p:nvPr/>
        </p:nvPicPr>
        <p:blipFill>
          <a:blip r:embed="rId4" cstate="print"/>
          <a:srcRect/>
          <a:stretch>
            <a:fillRect/>
          </a:stretch>
        </p:blipFill>
        <p:spPr bwMode="auto">
          <a:xfrm>
            <a:off x="3563888" y="496370"/>
            <a:ext cx="5580112" cy="4464090"/>
          </a:xfrm>
          <a:prstGeom prst="rect">
            <a:avLst/>
          </a:prstGeom>
          <a:noFill/>
        </p:spPr>
      </p:pic>
      <p:sp>
        <p:nvSpPr>
          <p:cNvPr id="2" name="Up Arrow 1"/>
          <p:cNvSpPr/>
          <p:nvPr/>
        </p:nvSpPr>
        <p:spPr>
          <a:xfrm>
            <a:off x="7164288" y="1556792"/>
            <a:ext cx="504056" cy="64807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74017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51520" y="836712"/>
            <a:ext cx="7848872" cy="4389120"/>
          </a:xfrm>
        </p:spPr>
        <p:txBody>
          <a:bodyPr>
            <a:normAutofit/>
          </a:bodyPr>
          <a:lstStyle/>
          <a:p>
            <a:r>
              <a:rPr lang="en-GB" dirty="0"/>
              <a:t>404: after 9 month siege, Athenians surrender. </a:t>
            </a:r>
          </a:p>
        </p:txBody>
      </p:sp>
      <p:pic>
        <p:nvPicPr>
          <p:cNvPr id="3" name="Content Placeholder 3" descr="File:Map Peloponnesian War 431 BC-en.svg">
            <a:hlinkClick r:id="rId3"/>
            <a:extLst>
              <a:ext uri="{FF2B5EF4-FFF2-40B4-BE49-F238E27FC236}">
                <a16:creationId xmlns:a16="http://schemas.microsoft.com/office/drawing/2014/main" id="{95528665-F852-4365-A96B-DCFC5CE367C8}"/>
              </a:ext>
            </a:extLst>
          </p:cNvPr>
          <p:cNvPicPr>
            <a:picLocks noChangeAspect="1" noChangeArrowheads="1"/>
          </p:cNvPicPr>
          <p:nvPr/>
        </p:nvPicPr>
        <p:blipFill>
          <a:blip r:embed="rId4" cstate="print"/>
          <a:srcRect/>
          <a:stretch>
            <a:fillRect/>
          </a:stretch>
        </p:blipFill>
        <p:spPr bwMode="auto">
          <a:xfrm>
            <a:off x="1187623" y="1484784"/>
            <a:ext cx="6390709" cy="5112568"/>
          </a:xfrm>
          <a:prstGeom prst="rect">
            <a:avLst/>
          </a:prstGeom>
          <a:noFill/>
        </p:spPr>
      </p:pic>
      <p:sp>
        <p:nvSpPr>
          <p:cNvPr id="2" name="Up Arrow 1"/>
          <p:cNvSpPr/>
          <p:nvPr/>
        </p:nvSpPr>
        <p:spPr>
          <a:xfrm>
            <a:off x="4283968" y="4581128"/>
            <a:ext cx="405047" cy="72008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312487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Athenian and non-Athenian Reactions</a:t>
            </a:r>
          </a:p>
        </p:txBody>
      </p:sp>
      <p:sp>
        <p:nvSpPr>
          <p:cNvPr id="3" name="Content Placeholder 2"/>
          <p:cNvSpPr>
            <a:spLocks noGrp="1"/>
          </p:cNvSpPr>
          <p:nvPr>
            <p:ph idx="1"/>
          </p:nvPr>
        </p:nvSpPr>
        <p:spPr/>
        <p:txBody>
          <a:bodyPr/>
          <a:lstStyle/>
          <a:p>
            <a:r>
              <a:rPr lang="en-GB" dirty="0"/>
              <a:t>Read the texts: </a:t>
            </a:r>
          </a:p>
          <a:p>
            <a:endParaRPr lang="en-GB" dirty="0"/>
          </a:p>
          <a:p>
            <a:r>
              <a:rPr lang="en-GB" dirty="0"/>
              <a:t>What was Athens afraid of?</a:t>
            </a:r>
          </a:p>
          <a:p>
            <a:r>
              <a:rPr lang="en-GB" dirty="0"/>
              <a:t>What did Sparta try to achieve?</a:t>
            </a:r>
          </a:p>
          <a:p>
            <a:r>
              <a:rPr lang="en-GB" dirty="0"/>
              <a:t>What issues did Thebes and Corinth have?</a:t>
            </a:r>
          </a:p>
        </p:txBody>
      </p:sp>
    </p:spTree>
    <p:extLst>
      <p:ext uri="{BB962C8B-B14F-4D97-AF65-F5344CB8AC3E}">
        <p14:creationId xmlns:p14="http://schemas.microsoft.com/office/powerpoint/2010/main" val="36629864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2682</TotalTime>
  <Words>1261</Words>
  <Application>Microsoft Office PowerPoint</Application>
  <PresentationFormat>On-screen Show (4:3)</PresentationFormat>
  <Paragraphs>127</Paragraphs>
  <Slides>29</Slides>
  <Notes>29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Clarity</vt:lpstr>
      <vt:lpstr>Clah4007 Defenders</vt:lpstr>
      <vt:lpstr>Thucydides, the Athenian democracy, and imperialism </vt:lpstr>
      <vt:lpstr>Death for the Mytilenians, 428</vt:lpstr>
      <vt:lpstr>Kleon </vt:lpstr>
      <vt:lpstr>Your Empire is a Tyranny</vt:lpstr>
      <vt:lpstr>Athens, Argos, and Mantinea</vt:lpstr>
      <vt:lpstr>The Melos Episode, 416 BCE </vt:lpstr>
      <vt:lpstr>The Melian Dialogue</vt:lpstr>
      <vt:lpstr>The dark face of imperialism</vt:lpstr>
      <vt:lpstr>Sparta: not much different</vt:lpstr>
      <vt:lpstr>The Sicilian Expedition</vt:lpstr>
      <vt:lpstr>The Sicilian Expedition </vt:lpstr>
      <vt:lpstr>Alkibiades and Nikias</vt:lpstr>
      <vt:lpstr>The Hermokopidae affair</vt:lpstr>
      <vt:lpstr>PowerPoint Presentation</vt:lpstr>
      <vt:lpstr>The Profanation of the Mysteries</vt:lpstr>
      <vt:lpstr>PowerPoint Presentation</vt:lpstr>
      <vt:lpstr>The Athenian Loss</vt:lpstr>
      <vt:lpstr>The Ionian or Decelean War</vt:lpstr>
      <vt:lpstr>Decelea and the collapse of the Periklean strategy, 413</vt:lpstr>
      <vt:lpstr>PowerPoint Presentation</vt:lpstr>
      <vt:lpstr>PowerPoint Presentation</vt:lpstr>
      <vt:lpstr>PowerPoint Presentation</vt:lpstr>
      <vt:lpstr>From Thucydides to Xenophon </vt:lpstr>
      <vt:lpstr>PowerPoint Presentation</vt:lpstr>
      <vt:lpstr>PowerPoint Presentation</vt:lpstr>
      <vt:lpstr>PowerPoint Presentation</vt:lpstr>
      <vt:lpstr>PowerPoint Presentation</vt:lpstr>
      <vt:lpstr>Athenian and non-Athenian Reactions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sf003</dc:creator>
  <cp:lastModifiedBy>Chris Fleming</cp:lastModifiedBy>
  <cp:revision>329</cp:revision>
  <cp:lastPrinted>2017-11-19T15:09:03Z</cp:lastPrinted>
  <dcterms:created xsi:type="dcterms:W3CDTF">2012-09-30T09:00:07Z</dcterms:created>
  <dcterms:modified xsi:type="dcterms:W3CDTF">2017-11-20T07:37:40Z</dcterms:modified>
</cp:coreProperties>
</file>