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2"/>
  </p:notesMasterIdLst>
  <p:sldIdLst>
    <p:sldId id="256" r:id="rId2"/>
    <p:sldId id="479" r:id="rId3"/>
    <p:sldId id="399" r:id="rId4"/>
    <p:sldId id="386" r:id="rId5"/>
    <p:sldId id="421" r:id="rId6"/>
    <p:sldId id="425" r:id="rId7"/>
    <p:sldId id="459" r:id="rId8"/>
    <p:sldId id="460" r:id="rId9"/>
    <p:sldId id="461" r:id="rId10"/>
    <p:sldId id="294" r:id="rId11"/>
    <p:sldId id="295" r:id="rId12"/>
    <p:sldId id="463" r:id="rId13"/>
    <p:sldId id="467" r:id="rId14"/>
    <p:sldId id="462" r:id="rId15"/>
    <p:sldId id="464" r:id="rId16"/>
    <p:sldId id="466" r:id="rId17"/>
    <p:sldId id="476" r:id="rId18"/>
    <p:sldId id="470" r:id="rId19"/>
    <p:sldId id="465" r:id="rId20"/>
    <p:sldId id="468" r:id="rId21"/>
    <p:sldId id="477" r:id="rId22"/>
    <p:sldId id="478" r:id="rId23"/>
    <p:sldId id="469" r:id="rId24"/>
    <p:sldId id="261" r:id="rId25"/>
    <p:sldId id="262" r:id="rId26"/>
    <p:sldId id="471" r:id="rId27"/>
    <p:sldId id="472" r:id="rId28"/>
    <p:sldId id="474" r:id="rId29"/>
    <p:sldId id="473" r:id="rId30"/>
    <p:sldId id="263"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81931"/>
  </p:normalViewPr>
  <p:slideViewPr>
    <p:cSldViewPr snapToGrid="0">
      <p:cViewPr varScale="1">
        <p:scale>
          <a:sx n="90" d="100"/>
          <a:sy n="90" d="100"/>
        </p:scale>
        <p:origin x="1432"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41358BF-CFE8-AA4F-861D-C9EED2B590ED}" type="datetimeFigureOut">
              <a:rPr lang="en-US" smtClean="0"/>
              <a:t>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52ED44-3BC3-5E40-8B91-F5F74FE3DDD2}" type="slidenum">
              <a:rPr lang="en-US" smtClean="0"/>
              <a:t>‹#›</a:t>
            </a:fld>
            <a:endParaRPr lang="en-US"/>
          </a:p>
        </p:txBody>
      </p:sp>
    </p:spTree>
    <p:extLst>
      <p:ext uri="{BB962C8B-B14F-4D97-AF65-F5344CB8AC3E}">
        <p14:creationId xmlns:p14="http://schemas.microsoft.com/office/powerpoint/2010/main" val="17457205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gov.uk/government/history/past-prime-ministers/clement-attlee" TargetMode="External"/><Relationship Id="rId2" Type="http://schemas.openxmlformats.org/officeDocument/2006/relationships/slide" Target="../slides/slide4.xml"/><Relationship Id="rId1" Type="http://schemas.openxmlformats.org/officeDocument/2006/relationships/notesMaster" Target="../notesMasters/notesMaster1.xml"/><Relationship Id="rId4" Type="http://schemas.openxmlformats.org/officeDocument/2006/relationships/hyperlink" Target="https://www.bbc.co.uk/bitesize/guides/zt4hvcw/revision/2" TargetMode="Externa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bbc.co.uk/bitesize/guides/zt4hvcw/revision/2"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cpdonline.co.uk/knowledge-base/care/effective-communication/#why-is-effective-communication-needed-in-health-and-social-care"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852ED44-3BC3-5E40-8B91-F5F74FE3DDD2}" type="slidenum">
              <a:rPr lang="en-US" smtClean="0"/>
              <a:t>1</a:t>
            </a:fld>
            <a:endParaRPr lang="en-US"/>
          </a:p>
        </p:txBody>
      </p:sp>
    </p:spTree>
    <p:extLst>
      <p:ext uri="{BB962C8B-B14F-4D97-AF65-F5344CB8AC3E}">
        <p14:creationId xmlns:p14="http://schemas.microsoft.com/office/powerpoint/2010/main" val="10518215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latin typeface="Arial" panose="020B0604020202020204" pitchFamily="34" charset="0"/>
                <a:cs typeface="Arial" panose="020B0604020202020204" pitchFamily="34" charset="0"/>
              </a:rPr>
              <a:t>The social impact of the 2</a:t>
            </a:r>
            <a:r>
              <a:rPr lang="en-GB" b="1" baseline="30000" dirty="0">
                <a:latin typeface="Arial" panose="020B0604020202020204" pitchFamily="34" charset="0"/>
                <a:cs typeface="Arial" panose="020B0604020202020204" pitchFamily="34" charset="0"/>
              </a:rPr>
              <a:t>nd</a:t>
            </a:r>
            <a:r>
              <a:rPr lang="en-GB" b="1" dirty="0">
                <a:latin typeface="Arial" panose="020B0604020202020204" pitchFamily="34" charset="0"/>
                <a:cs typeface="Arial" panose="020B0604020202020204" pitchFamily="34" charset="0"/>
              </a:rPr>
              <a:t> World War in Britain – You can also draw attention to the way this poster is laid out which the students can gain an idea for designing their poster for element 1 of the portfolio task.  </a:t>
            </a:r>
          </a:p>
          <a:p>
            <a:endParaRPr lang="en-GB" b="1" dirty="0">
              <a:latin typeface="Arial" panose="020B0604020202020204" pitchFamily="34" charset="0"/>
              <a:cs typeface="Arial" panose="020B0604020202020204" pitchFamily="34" charset="0"/>
            </a:endParaRPr>
          </a:p>
          <a:p>
            <a:pPr marL="228600" indent="-228600">
              <a:buFont typeface="+mj-lt"/>
              <a:buAutoNum type="arabicPeriod"/>
            </a:pPr>
            <a:r>
              <a:rPr lang="en-GB" b="1" dirty="0">
                <a:latin typeface="Arial" panose="020B0604020202020204" pitchFamily="34" charset="0"/>
                <a:cs typeface="Arial" panose="020B0604020202020204" pitchFamily="34" charset="0"/>
              </a:rPr>
              <a:t>The impact of the 2</a:t>
            </a:r>
            <a:r>
              <a:rPr lang="en-GB" b="1" baseline="30000" dirty="0">
                <a:latin typeface="Arial" panose="020B0604020202020204" pitchFamily="34" charset="0"/>
                <a:cs typeface="Arial" panose="020B0604020202020204" pitchFamily="34" charset="0"/>
              </a:rPr>
              <a:t>nd</a:t>
            </a:r>
            <a:r>
              <a:rPr lang="en-GB" b="1" dirty="0">
                <a:latin typeface="Arial" panose="020B0604020202020204" pitchFamily="34" charset="0"/>
                <a:cs typeface="Arial" panose="020B0604020202020204" pitchFamily="34" charset="0"/>
              </a:rPr>
              <a:t> World War – Germany invades Poland which led to Britain joining the war.</a:t>
            </a:r>
          </a:p>
          <a:p>
            <a:pPr marL="228600" indent="-228600">
              <a:buFont typeface="+mj-lt"/>
              <a:buAutoNum type="arabicPeriod"/>
            </a:pPr>
            <a:endParaRPr lang="en-GB" b="1" dirty="0">
              <a:latin typeface="Arial" panose="020B0604020202020204" pitchFamily="34" charset="0"/>
              <a:cs typeface="Arial" panose="020B0604020202020204" pitchFamily="34" charset="0"/>
            </a:endParaRPr>
          </a:p>
          <a:p>
            <a:pPr marL="228600" indent="-228600">
              <a:buFont typeface="+mj-lt"/>
              <a:buAutoNum type="arabicPeriod"/>
            </a:pPr>
            <a:r>
              <a:rPr lang="en-GB" b="1" dirty="0">
                <a:latin typeface="Arial" panose="020B0604020202020204" pitchFamily="34" charset="0"/>
                <a:cs typeface="Arial" panose="020B0604020202020204" pitchFamily="34" charset="0"/>
              </a:rPr>
              <a:t>The bombing of Britain – the Blitz begins which lead to the rationing of food and goods. </a:t>
            </a:r>
          </a:p>
          <a:p>
            <a:pPr marL="228600" indent="-228600">
              <a:buFont typeface="+mj-lt"/>
              <a:buAutoNum type="arabicPeriod"/>
            </a:pPr>
            <a:endParaRPr lang="en-GB" b="1" dirty="0">
              <a:latin typeface="Arial" panose="020B0604020202020204" pitchFamily="34" charset="0"/>
              <a:cs typeface="Arial" panose="020B0604020202020204" pitchFamily="34" charset="0"/>
            </a:endParaRPr>
          </a:p>
          <a:p>
            <a:pPr marL="228600" indent="-228600">
              <a:buFont typeface="+mj-lt"/>
              <a:buAutoNum type="arabicPeriod"/>
            </a:pPr>
            <a:r>
              <a:rPr lang="en-GB" b="1" dirty="0">
                <a:latin typeface="Arial" panose="020B0604020202020204" pitchFamily="34" charset="0"/>
                <a:cs typeface="Arial" panose="020B0604020202020204" pitchFamily="34" charset="0"/>
              </a:rPr>
              <a:t>There was the battle of Britain.</a:t>
            </a:r>
          </a:p>
          <a:p>
            <a:pPr marL="228600" indent="-228600">
              <a:buFont typeface="+mj-lt"/>
              <a:buAutoNum type="arabicPeriod"/>
            </a:pPr>
            <a:endParaRPr lang="en-GB" b="1" dirty="0">
              <a:latin typeface="Arial" panose="020B0604020202020204" pitchFamily="34" charset="0"/>
              <a:cs typeface="Arial" panose="020B0604020202020204" pitchFamily="34" charset="0"/>
            </a:endParaRPr>
          </a:p>
          <a:p>
            <a:pPr marL="228600" indent="-228600">
              <a:buFont typeface="+mj-lt"/>
              <a:buAutoNum type="arabicPeriod"/>
            </a:pPr>
            <a:r>
              <a:rPr lang="en-GB" b="1" dirty="0">
                <a:latin typeface="Arial" panose="020B0604020202020204" pitchFamily="34" charset="0"/>
                <a:cs typeface="Arial" panose="020B0604020202020204" pitchFamily="34" charset="0"/>
              </a:rPr>
              <a:t>The Beveridge report was commissioned and published in 1942.</a:t>
            </a:r>
          </a:p>
          <a:p>
            <a:pPr marL="228600" indent="-228600">
              <a:buFont typeface="+mj-lt"/>
              <a:buAutoNum type="arabicPeriod"/>
            </a:pPr>
            <a:endParaRPr lang="en-GB" b="1" dirty="0">
              <a:latin typeface="Arial" panose="020B0604020202020204" pitchFamily="34" charset="0"/>
              <a:cs typeface="Arial" panose="020B0604020202020204" pitchFamily="34" charset="0"/>
            </a:endParaRPr>
          </a:p>
          <a:p>
            <a:pPr marL="228600" indent="-228600">
              <a:buFont typeface="+mj-lt"/>
              <a:buAutoNum type="arabicPeriod"/>
            </a:pPr>
            <a:r>
              <a:rPr lang="en-GB" b="1" dirty="0">
                <a:latin typeface="Arial" panose="020B0604020202020204" pitchFamily="34" charset="0"/>
                <a:cs typeface="Arial" panose="020B0604020202020204" pitchFamily="34" charset="0"/>
              </a:rPr>
              <a:t>1945 the 2</a:t>
            </a:r>
            <a:r>
              <a:rPr lang="en-GB" b="1" baseline="30000" dirty="0">
                <a:latin typeface="Arial" panose="020B0604020202020204" pitchFamily="34" charset="0"/>
                <a:cs typeface="Arial" panose="020B0604020202020204" pitchFamily="34" charset="0"/>
              </a:rPr>
              <a:t>nd</a:t>
            </a:r>
            <a:r>
              <a:rPr lang="en-GB" b="1" dirty="0">
                <a:latin typeface="Arial" panose="020B0604020202020204" pitchFamily="34" charset="0"/>
                <a:cs typeface="Arial" panose="020B0604020202020204" pitchFamily="34" charset="0"/>
              </a:rPr>
              <a:t> world war ends as Germany surrenders. </a:t>
            </a:r>
          </a:p>
        </p:txBody>
      </p:sp>
      <p:sp>
        <p:nvSpPr>
          <p:cNvPr id="4" name="Slide Number Placeholder 3"/>
          <p:cNvSpPr>
            <a:spLocks noGrp="1"/>
          </p:cNvSpPr>
          <p:nvPr>
            <p:ph type="sldNum" sz="quarter" idx="5"/>
          </p:nvPr>
        </p:nvSpPr>
        <p:spPr/>
        <p:txBody>
          <a:bodyPr/>
          <a:lstStyle/>
          <a:p>
            <a:fld id="{6936E1E2-17D2-5E4C-B96D-EEDAC0EF77DB}" type="slidenum">
              <a:rPr lang="en-US" smtClean="0"/>
              <a:t>3</a:t>
            </a:fld>
            <a:endParaRPr lang="en-US"/>
          </a:p>
        </p:txBody>
      </p:sp>
    </p:spTree>
    <p:extLst>
      <p:ext uri="{BB962C8B-B14F-4D97-AF65-F5344CB8AC3E}">
        <p14:creationId xmlns:p14="http://schemas.microsoft.com/office/powerpoint/2010/main" val="8019767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hlinkClick r:id="rId3"/>
              </a:rPr>
              <a:t>History of Clement Attlee - GOV.UK (www.gov.uk)</a:t>
            </a:r>
            <a:endParaRPr lang="en-GB" sz="1200" u="sng" dirty="0">
              <a:latin typeface="Calibri" panose="020F0502020204030204" pitchFamily="34" charset="0"/>
              <a:ea typeface="Calibri" panose="020F0502020204030204" pitchFamily="34" charset="0"/>
              <a:cs typeface="Times New Roman" panose="02020603050405020304" pitchFamily="18" charset="0"/>
              <a:hlinkClick r:id="rId4"/>
            </a:endParaRPr>
          </a:p>
          <a:p>
            <a:r>
              <a:rPr lang="en-GB" sz="1200" u="sng" dirty="0">
                <a:latin typeface="Calibri" panose="020F0502020204030204" pitchFamily="34" charset="0"/>
                <a:ea typeface="Calibri" panose="020F0502020204030204" pitchFamily="34" charset="0"/>
                <a:cs typeface="Times New Roman" panose="02020603050405020304" pitchFamily="18" charset="0"/>
                <a:hlinkClick r:id="rId4"/>
              </a:rPr>
              <a:t>The election - Labour Reforms - The Welfare State 1945-1951 - National 5 History Revision - BBC Bitesize</a:t>
            </a:r>
            <a:endParaRPr lang="en-GB" sz="1200" dirty="0"/>
          </a:p>
          <a:p>
            <a:pPr marL="0" indent="0">
              <a:buFont typeface="+mj-lt"/>
              <a:buNone/>
            </a:pPr>
            <a:endParaRPr lang="en-GB" b="1"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6936E1E2-17D2-5E4C-B96D-EEDAC0EF77DB}" type="slidenum">
              <a:rPr lang="en-US" smtClean="0"/>
              <a:t>4</a:t>
            </a:fld>
            <a:endParaRPr lang="en-US"/>
          </a:p>
        </p:txBody>
      </p:sp>
    </p:spTree>
    <p:extLst>
      <p:ext uri="{BB962C8B-B14F-4D97-AF65-F5344CB8AC3E}">
        <p14:creationId xmlns:p14="http://schemas.microsoft.com/office/powerpoint/2010/main" val="10210177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 typeface="+mj-lt"/>
              <a:buNone/>
              <a:tabLst/>
              <a:defRPr/>
            </a:pPr>
            <a:r>
              <a:rPr lang="en-GB" sz="1200" u="sng"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hlinkClick r:id="rId3"/>
              </a:rPr>
              <a:t>The election - Labour Reforms - The Welfare State 1945-1951 - National 5 History Revision - BBC Bitesize</a:t>
            </a:r>
            <a:endParaRPr lang="en-GB" b="1" i="0" dirty="0">
              <a:solidFill>
                <a:srgbClr val="0B0C0C"/>
              </a:solidFill>
              <a:effectLst/>
              <a:latin typeface="Arial" panose="020B0604020202020204" pitchFamily="34" charset="0"/>
              <a:cs typeface="Arial" panose="020B0604020202020204" pitchFamily="34" charset="0"/>
            </a:endParaRPr>
          </a:p>
          <a:p>
            <a:pPr marL="0" indent="0">
              <a:buFont typeface="+mj-lt"/>
              <a:buNone/>
            </a:pPr>
            <a:endParaRPr lang="en-GB" b="1" i="0" dirty="0">
              <a:solidFill>
                <a:srgbClr val="0B0C0C"/>
              </a:solidFill>
              <a:effectLst/>
              <a:latin typeface="Arial" panose="020B0604020202020204" pitchFamily="34" charset="0"/>
              <a:cs typeface="Arial" panose="020B0604020202020204" pitchFamily="34" charset="0"/>
            </a:endParaRPr>
          </a:p>
          <a:p>
            <a:pPr marL="0" indent="0">
              <a:buFont typeface="+mj-lt"/>
              <a:buNone/>
            </a:pPr>
            <a:endParaRPr lang="en-GB" b="1" i="0" dirty="0">
              <a:solidFill>
                <a:srgbClr val="0B0C0C"/>
              </a:solidFill>
              <a:effectLst/>
              <a:latin typeface="Arial" panose="020B0604020202020204" pitchFamily="34" charset="0"/>
              <a:cs typeface="Arial" panose="020B0604020202020204" pitchFamily="34" charset="0"/>
            </a:endParaRPr>
          </a:p>
          <a:p>
            <a:pPr marL="0" indent="0">
              <a:buFont typeface="+mj-lt"/>
              <a:buNone/>
            </a:pPr>
            <a:r>
              <a:rPr lang="en-GB" b="1" i="0" dirty="0">
                <a:solidFill>
                  <a:srgbClr val="0B0C0C"/>
                </a:solidFill>
                <a:effectLst/>
                <a:latin typeface="Arial" panose="020B0604020202020204" pitchFamily="34" charset="0"/>
                <a:cs typeface="Arial" panose="020B0604020202020204" pitchFamily="34" charset="0"/>
              </a:rPr>
              <a:t>Key Reforms following the second world war.  </a:t>
            </a:r>
          </a:p>
          <a:p>
            <a:pPr marL="228600" indent="-228600">
              <a:buFont typeface="+mj-lt"/>
              <a:buAutoNum type="arabicPeriod"/>
            </a:pPr>
            <a:endParaRPr lang="en-GB" b="1" i="0" dirty="0">
              <a:solidFill>
                <a:srgbClr val="0B0C0C"/>
              </a:solidFill>
              <a:effectLst/>
              <a:latin typeface="Arial" panose="020B0604020202020204" pitchFamily="34" charset="0"/>
              <a:cs typeface="Arial" panose="020B0604020202020204" pitchFamily="34" charset="0"/>
            </a:endParaRPr>
          </a:p>
          <a:p>
            <a:pPr marL="228600" indent="-228600">
              <a:buFont typeface="+mj-lt"/>
              <a:buAutoNum type="arabicPeriod"/>
            </a:pPr>
            <a:r>
              <a:rPr lang="en-GB" b="1" i="0" dirty="0">
                <a:solidFill>
                  <a:srgbClr val="0B0C0C"/>
                </a:solidFill>
                <a:effectLst/>
                <a:latin typeface="Arial" panose="020B0604020202020204" pitchFamily="34" charset="0"/>
                <a:cs typeface="Arial" panose="020B0604020202020204" pitchFamily="34" charset="0"/>
              </a:rPr>
              <a:t>National Health Service Act 1946: made healthcare free on the basis of citizenship and need rather than the payment of fees or insurance premiums. </a:t>
            </a:r>
          </a:p>
          <a:p>
            <a:pPr marL="228600" indent="-228600">
              <a:buFont typeface="+mj-lt"/>
              <a:buAutoNum type="arabicPeriod"/>
            </a:pPr>
            <a:endParaRPr lang="en-GB" b="1" i="0" dirty="0">
              <a:solidFill>
                <a:srgbClr val="0B0C0C"/>
              </a:solidFill>
              <a:effectLst/>
              <a:latin typeface="Arial" panose="020B0604020202020204" pitchFamily="34" charset="0"/>
              <a:cs typeface="Arial" panose="020B0604020202020204" pitchFamily="34" charset="0"/>
            </a:endParaRPr>
          </a:p>
          <a:p>
            <a:pPr marL="228600" indent="-228600">
              <a:buFont typeface="+mj-lt"/>
              <a:buAutoNum type="arabicPeriod"/>
            </a:pPr>
            <a:r>
              <a:rPr lang="en-GB" b="1" i="0" dirty="0">
                <a:solidFill>
                  <a:srgbClr val="0B0C0C"/>
                </a:solidFill>
                <a:effectLst/>
                <a:latin typeface="Arial" panose="020B0604020202020204" pitchFamily="34" charset="0"/>
                <a:cs typeface="Arial" panose="020B0604020202020204" pitchFamily="34" charset="0"/>
              </a:rPr>
              <a:t>National Insurance Act 1946: introduced social security, in which persons of working age had to pay a weekly contribution and in return were entitled to a wide range of benefits when they could no longer work. </a:t>
            </a:r>
          </a:p>
          <a:p>
            <a:pPr marL="228600" indent="-228600">
              <a:buFont typeface="+mj-lt"/>
              <a:buAutoNum type="arabicPeriod"/>
            </a:pPr>
            <a:endParaRPr lang="en-GB" b="1" i="0" dirty="0">
              <a:solidFill>
                <a:srgbClr val="0B0C0C"/>
              </a:solidFill>
              <a:effectLst/>
              <a:latin typeface="Arial" panose="020B0604020202020204" pitchFamily="34" charset="0"/>
              <a:cs typeface="Arial" panose="020B0604020202020204" pitchFamily="34" charset="0"/>
            </a:endParaRPr>
          </a:p>
          <a:p>
            <a:pPr marL="228600" indent="-228600">
              <a:buFont typeface="+mj-lt"/>
              <a:buAutoNum type="arabicPeriod"/>
            </a:pPr>
            <a:r>
              <a:rPr lang="en-GB" b="1" i="0" dirty="0">
                <a:solidFill>
                  <a:srgbClr val="0B0C0C"/>
                </a:solidFill>
                <a:effectLst/>
                <a:latin typeface="Arial" panose="020B0604020202020204" pitchFamily="34" charset="0"/>
                <a:cs typeface="Arial" panose="020B0604020202020204" pitchFamily="34" charset="0"/>
              </a:rPr>
              <a:t>Coal Industry Nationalisation Act 1946, Electricity Act 1947. </a:t>
            </a:r>
          </a:p>
          <a:p>
            <a:pPr marL="228600" indent="-228600">
              <a:buFont typeface="+mj-lt"/>
              <a:buAutoNum type="arabicPeriod"/>
            </a:pPr>
            <a:endParaRPr lang="en-GB" b="1" i="0" dirty="0">
              <a:solidFill>
                <a:srgbClr val="0B0C0C"/>
              </a:solidFill>
              <a:effectLst/>
              <a:latin typeface="Arial" panose="020B0604020202020204" pitchFamily="34" charset="0"/>
              <a:cs typeface="Arial" panose="020B0604020202020204" pitchFamily="34" charset="0"/>
            </a:endParaRPr>
          </a:p>
          <a:p>
            <a:pPr marL="228600" indent="-228600">
              <a:buFont typeface="+mj-lt"/>
              <a:buAutoNum type="arabicPeriod"/>
            </a:pPr>
            <a:r>
              <a:rPr lang="en-GB" b="1" i="0" dirty="0">
                <a:solidFill>
                  <a:srgbClr val="0B0C0C"/>
                </a:solidFill>
                <a:effectLst/>
                <a:latin typeface="Arial" panose="020B0604020202020204" pitchFamily="34" charset="0"/>
                <a:cs typeface="Arial" panose="020B0604020202020204" pitchFamily="34" charset="0"/>
              </a:rPr>
              <a:t>Transport Act 1947: nationalised the coal industry, electricity utilities, railways and long-distance haulage. </a:t>
            </a:r>
          </a:p>
          <a:p>
            <a:pPr marL="228600" indent="-228600">
              <a:buFont typeface="+mj-lt"/>
              <a:buAutoNum type="arabicPeriod"/>
            </a:pPr>
            <a:endParaRPr lang="en-GB" b="1" i="0" dirty="0">
              <a:solidFill>
                <a:srgbClr val="0B0C0C"/>
              </a:solidFill>
              <a:effectLst/>
              <a:latin typeface="Arial" panose="020B0604020202020204" pitchFamily="34" charset="0"/>
              <a:cs typeface="Arial" panose="020B0604020202020204" pitchFamily="34" charset="0"/>
            </a:endParaRPr>
          </a:p>
          <a:p>
            <a:pPr marL="228600" indent="-228600">
              <a:buFont typeface="+mj-lt"/>
              <a:buAutoNum type="arabicPeriod"/>
            </a:pPr>
            <a:r>
              <a:rPr lang="en-GB" b="1" i="0" dirty="0">
                <a:solidFill>
                  <a:srgbClr val="0B0C0C"/>
                </a:solidFill>
                <a:effectLst/>
                <a:latin typeface="Arial" panose="020B0604020202020204" pitchFamily="34" charset="0"/>
                <a:cs typeface="Arial" panose="020B0604020202020204" pitchFamily="34" charset="0"/>
              </a:rPr>
              <a:t>Town and Country Planning Act 1947: planning permission now required for land development; ownership alone no longer sufficient. </a:t>
            </a:r>
          </a:p>
          <a:p>
            <a:pPr marL="228600" indent="-228600">
              <a:buFont typeface="+mj-lt"/>
              <a:buAutoNum type="arabicPeriod"/>
            </a:pPr>
            <a:endParaRPr lang="en-GB" b="1" i="0" dirty="0">
              <a:solidFill>
                <a:srgbClr val="0B0C0C"/>
              </a:solidFill>
              <a:effectLst/>
              <a:latin typeface="Arial" panose="020B0604020202020204" pitchFamily="34" charset="0"/>
              <a:cs typeface="Arial" panose="020B0604020202020204" pitchFamily="34" charset="0"/>
            </a:endParaRPr>
          </a:p>
          <a:p>
            <a:pPr marL="228600" indent="-228600">
              <a:buFont typeface="+mj-lt"/>
              <a:buAutoNum type="arabicPeriod"/>
            </a:pPr>
            <a:r>
              <a:rPr lang="en-GB" b="1" i="0" dirty="0">
                <a:solidFill>
                  <a:srgbClr val="0B0C0C"/>
                </a:solidFill>
                <a:effectLst/>
                <a:latin typeface="Arial" panose="020B0604020202020204" pitchFamily="34" charset="0"/>
                <a:cs typeface="Arial" panose="020B0604020202020204" pitchFamily="34" charset="0"/>
              </a:rPr>
              <a:t>Children Act 1948: established a comprehensive childcare service, reforming services providing care to deprived and orphaned children. </a:t>
            </a:r>
          </a:p>
          <a:p>
            <a:pPr marL="228600" indent="-228600">
              <a:buFont typeface="+mj-lt"/>
              <a:buAutoNum type="arabicPeriod"/>
            </a:pPr>
            <a:endParaRPr lang="en-GB" b="1" i="0" dirty="0">
              <a:solidFill>
                <a:srgbClr val="0B0C0C"/>
              </a:solidFill>
              <a:effectLst/>
              <a:latin typeface="Arial" panose="020B0604020202020204" pitchFamily="34" charset="0"/>
              <a:cs typeface="Arial" panose="020B0604020202020204" pitchFamily="34" charset="0"/>
            </a:endParaRPr>
          </a:p>
          <a:p>
            <a:pPr marL="228600" indent="-228600">
              <a:buFont typeface="+mj-lt"/>
              <a:buAutoNum type="arabicPeriod"/>
            </a:pPr>
            <a:r>
              <a:rPr lang="en-GB" b="1" i="0" dirty="0">
                <a:solidFill>
                  <a:srgbClr val="0B0C0C"/>
                </a:solidFill>
                <a:effectLst/>
                <a:latin typeface="Arial" panose="020B0604020202020204" pitchFamily="34" charset="0"/>
                <a:cs typeface="Arial" panose="020B0604020202020204" pitchFamily="34" charset="0"/>
              </a:rPr>
              <a:t>Nurseries and Child-Minders Regulation Act 1948: paid child-minders now registered and regulated; inspection regime in place to check their methods and facilities meet basic minimum standards. </a:t>
            </a:r>
          </a:p>
          <a:p>
            <a:pPr marL="228600" indent="-228600">
              <a:buFont typeface="+mj-lt"/>
              <a:buAutoNum type="arabicPeriod"/>
            </a:pPr>
            <a:endParaRPr lang="en-GB" b="1" i="0" dirty="0">
              <a:solidFill>
                <a:srgbClr val="0B0C0C"/>
              </a:solidFill>
              <a:effectLst/>
              <a:latin typeface="Arial" panose="020B0604020202020204" pitchFamily="34" charset="0"/>
              <a:cs typeface="Arial" panose="020B0604020202020204" pitchFamily="34" charset="0"/>
            </a:endParaRPr>
          </a:p>
          <a:p>
            <a:pPr marL="228600" indent="-228600">
              <a:buFont typeface="+mj-lt"/>
              <a:buAutoNum type="arabicPeriod"/>
            </a:pPr>
            <a:r>
              <a:rPr lang="en-GB" b="1" i="0" dirty="0">
                <a:solidFill>
                  <a:srgbClr val="0B0C0C"/>
                </a:solidFill>
                <a:effectLst/>
                <a:latin typeface="Arial" panose="020B0604020202020204" pitchFamily="34" charset="0"/>
                <a:cs typeface="Arial" panose="020B0604020202020204" pitchFamily="34" charset="0"/>
              </a:rPr>
              <a:t>National Parks and Access to the Countryside Act 1949: allowed the creation of National Parks and Areas of Outstanding Natural Beauty in England and Wales, gave the public rights of way and access to open land.</a:t>
            </a:r>
            <a:endParaRPr lang="en-GB" b="1" dirty="0">
              <a:latin typeface="Arial" panose="020B0604020202020204" pitchFamily="34" charset="0"/>
              <a:cs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t>5</a:t>
            </a:fld>
            <a:endParaRPr lang="en-US"/>
          </a:p>
        </p:txBody>
      </p:sp>
    </p:spTree>
    <p:extLst>
      <p:ext uri="{BB962C8B-B14F-4D97-AF65-F5344CB8AC3E}">
        <p14:creationId xmlns:p14="http://schemas.microsoft.com/office/powerpoint/2010/main" val="24794472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lgn="l">
              <a:buFont typeface="+mj-lt"/>
              <a:buAutoNum type="arabicPeriod"/>
            </a:pPr>
            <a:r>
              <a:rPr lang="en-GB" b="1" i="0" dirty="0">
                <a:solidFill>
                  <a:srgbClr val="231F20"/>
                </a:solidFill>
                <a:effectLst/>
                <a:latin typeface="ReithSans"/>
              </a:rPr>
              <a:t>People had sacrificed so much during World War II, they believed they had fought for a better future and deserved it for their contribution to the war. Many believed in a fairer society with: </a:t>
            </a:r>
          </a:p>
          <a:p>
            <a:pPr marL="228600" indent="-228600" algn="l">
              <a:buFont typeface="+mj-lt"/>
              <a:buAutoNum type="arabicPeriod"/>
            </a:pPr>
            <a:endParaRPr lang="en-GB" b="1" i="0" dirty="0">
              <a:solidFill>
                <a:srgbClr val="231F20"/>
              </a:solidFill>
              <a:effectLst/>
              <a:latin typeface="ReithSans"/>
            </a:endParaRPr>
          </a:p>
          <a:p>
            <a:pPr marL="228600" indent="-228600" algn="l">
              <a:buFont typeface="+mj-lt"/>
              <a:buAutoNum type="arabicPeriod"/>
            </a:pPr>
            <a:r>
              <a:rPr lang="en-GB" b="1" i="0" dirty="0">
                <a:solidFill>
                  <a:srgbClr val="231F20"/>
                </a:solidFill>
                <a:effectLst/>
                <a:latin typeface="ReithSans"/>
              </a:rPr>
              <a:t>free medical care</a:t>
            </a:r>
          </a:p>
          <a:p>
            <a:pPr marL="228600" indent="-228600" algn="l">
              <a:buFont typeface="+mj-lt"/>
              <a:buAutoNum type="arabicPeriod"/>
            </a:pPr>
            <a:endParaRPr lang="en-GB" b="1" i="0" dirty="0">
              <a:solidFill>
                <a:srgbClr val="231F20"/>
              </a:solidFill>
              <a:effectLst/>
              <a:latin typeface="ReithSans"/>
            </a:endParaRPr>
          </a:p>
          <a:p>
            <a:pPr marL="228600" indent="-228600" algn="l">
              <a:buFont typeface="+mj-lt"/>
              <a:buAutoNum type="arabicPeriod"/>
            </a:pPr>
            <a:r>
              <a:rPr lang="en-GB" b="1" i="0" dirty="0">
                <a:solidFill>
                  <a:srgbClr val="231F20"/>
                </a:solidFill>
                <a:effectLst/>
                <a:latin typeface="ReithSans"/>
              </a:rPr>
              <a:t>old age pensions</a:t>
            </a:r>
          </a:p>
          <a:p>
            <a:pPr marL="228600" indent="-228600" algn="l">
              <a:buFont typeface="+mj-lt"/>
              <a:buAutoNum type="arabicPeriod"/>
            </a:pPr>
            <a:endParaRPr lang="en-GB" b="1" i="0" dirty="0">
              <a:solidFill>
                <a:srgbClr val="231F20"/>
              </a:solidFill>
              <a:effectLst/>
              <a:latin typeface="ReithSans"/>
            </a:endParaRPr>
          </a:p>
          <a:p>
            <a:pPr marL="228600" indent="-228600" algn="l">
              <a:buFont typeface="+mj-lt"/>
              <a:buAutoNum type="arabicPeriod"/>
            </a:pPr>
            <a:r>
              <a:rPr lang="en-GB" b="1" i="0" dirty="0">
                <a:solidFill>
                  <a:srgbClr val="231F20"/>
                </a:solidFill>
                <a:effectLst/>
                <a:latin typeface="ReithSans"/>
              </a:rPr>
              <a:t>affordable housing</a:t>
            </a:r>
          </a:p>
          <a:p>
            <a:pPr marL="228600" indent="-228600" algn="l">
              <a:buFont typeface="+mj-lt"/>
              <a:buAutoNum type="arabicPeriod"/>
            </a:pPr>
            <a:endParaRPr lang="en-GB" b="1" i="0" dirty="0">
              <a:solidFill>
                <a:srgbClr val="231F20"/>
              </a:solidFill>
              <a:effectLst/>
              <a:latin typeface="ReithSans"/>
            </a:endParaRPr>
          </a:p>
          <a:p>
            <a:pPr marL="228600" indent="-228600" algn="l">
              <a:buFont typeface="+mj-lt"/>
              <a:buAutoNum type="arabicPeriod"/>
            </a:pPr>
            <a:r>
              <a:rPr lang="en-GB" b="1" i="0" dirty="0">
                <a:solidFill>
                  <a:srgbClr val="231F20"/>
                </a:solidFill>
                <a:effectLst/>
                <a:latin typeface="ReithSans"/>
              </a:rPr>
              <a:t>The idea was to offer people a safety net from the cradle to the grave. It was a key Labour party policy, as promised in the 1945 election campaign.</a:t>
            </a:r>
          </a:p>
          <a:p>
            <a:pPr>
              <a:spcAft>
                <a:spcPts val="1200"/>
              </a:spcAft>
            </a:pPr>
            <a:endParaRPr lang="en-GB" sz="1200" b="1" i="0" dirty="0">
              <a:solidFill>
                <a:srgbClr val="231F20"/>
              </a:solidFill>
              <a:effectLst/>
              <a:latin typeface="ReithSans"/>
              <a:ea typeface="+mn-ea"/>
            </a:endParaRPr>
          </a:p>
          <a:p>
            <a:pPr>
              <a:spcAft>
                <a:spcPts val="1200"/>
              </a:spcAft>
            </a:pPr>
            <a:r>
              <a:rPr lang="en-GB" sz="1800" b="1" dirty="0">
                <a:solidFill>
                  <a:srgbClr val="231F20"/>
                </a:solidFill>
                <a:effectLst/>
                <a:latin typeface="Arial" panose="020B0604020202020204" pitchFamily="34" charset="0"/>
                <a:ea typeface="Times New Roman" panose="02020603050405020304" pitchFamily="18" charset="0"/>
              </a:rPr>
              <a:t>The recommendations were for a system that would be:</a:t>
            </a:r>
          </a:p>
          <a:p>
            <a:pPr>
              <a:spcAft>
                <a:spcPts val="1200"/>
              </a:spcAft>
            </a:pPr>
            <a:endParaRPr lang="en-GB" sz="1800" b="1" dirty="0">
              <a:effectLst/>
              <a:latin typeface="Times New Roman" panose="02020603050405020304" pitchFamily="18" charset="0"/>
              <a:ea typeface="Times New Roman" panose="02020603050405020304" pitchFamily="18" charset="0"/>
            </a:endParaRPr>
          </a:p>
          <a:p>
            <a:pPr marL="342900" lvl="0" indent="-342900">
              <a:lnSpc>
                <a:spcPct val="107000"/>
              </a:lnSpc>
              <a:spcAft>
                <a:spcPts val="600"/>
              </a:spcAft>
              <a:buSzPts val="1000"/>
              <a:buFont typeface="Symbol" panose="05050102010706020507" pitchFamily="18" charset="2"/>
              <a:buChar char=""/>
              <a:tabLst>
                <a:tab pos="457200" algn="l"/>
              </a:tabLst>
            </a:pPr>
            <a:r>
              <a:rPr lang="en-GB" sz="1800" b="1" dirty="0">
                <a:solidFill>
                  <a:srgbClr val="231F20"/>
                </a:solidFill>
                <a:effectLst/>
                <a:latin typeface="Arial" panose="020B0604020202020204" pitchFamily="34" charset="0"/>
                <a:ea typeface="Calibri" panose="020F0502020204030204" pitchFamily="34" charset="0"/>
                <a:cs typeface="Times New Roman" panose="02020603050405020304" pitchFamily="18" charset="0"/>
              </a:rPr>
              <a:t>comprehensive – cover all problems relating to poverty, from birth to death</a:t>
            </a:r>
            <a:endParaRPr lang="en-GB" sz="1800" b="1"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600"/>
              </a:spcAft>
              <a:buSzPts val="1000"/>
              <a:buFont typeface="Symbol" panose="05050102010706020507" pitchFamily="18" charset="2"/>
              <a:buChar char=""/>
              <a:tabLst>
                <a:tab pos="457200" algn="l"/>
              </a:tabLst>
            </a:pPr>
            <a:r>
              <a:rPr lang="en-GB" sz="1800" b="1" dirty="0">
                <a:solidFill>
                  <a:srgbClr val="231F20"/>
                </a:solidFill>
                <a:effectLst/>
                <a:latin typeface="Arial" panose="020B0604020202020204" pitchFamily="34" charset="0"/>
                <a:ea typeface="Calibri" panose="020F0502020204030204" pitchFamily="34" charset="0"/>
                <a:cs typeface="Times New Roman" panose="02020603050405020304" pitchFamily="18" charset="0"/>
              </a:rPr>
              <a:t>universal – available to all</a:t>
            </a:r>
          </a:p>
          <a:p>
            <a:pPr marL="342900" lvl="0" indent="-342900">
              <a:lnSpc>
                <a:spcPct val="107000"/>
              </a:lnSpc>
              <a:spcAft>
                <a:spcPts val="600"/>
              </a:spcAft>
              <a:buSzPts val="1000"/>
              <a:buFont typeface="Symbol" panose="05050102010706020507" pitchFamily="18" charset="2"/>
              <a:buChar char=""/>
              <a:tabLst>
                <a:tab pos="457200" algn="l"/>
              </a:tabLst>
            </a:pPr>
            <a:endParaRPr lang="en-GB" sz="1800" b="1"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600"/>
              </a:spcAft>
              <a:buSzPts val="1000"/>
              <a:buFont typeface="Symbol" panose="05050102010706020507" pitchFamily="18" charset="2"/>
              <a:buChar char=""/>
              <a:tabLst>
                <a:tab pos="457200" algn="l"/>
              </a:tabLst>
            </a:pPr>
            <a:r>
              <a:rPr lang="en-GB" sz="1800" b="1" dirty="0">
                <a:solidFill>
                  <a:srgbClr val="231F20"/>
                </a:solidFill>
                <a:effectLst/>
                <a:latin typeface="Arial" panose="020B0604020202020204" pitchFamily="34" charset="0"/>
                <a:ea typeface="Calibri" panose="020F0502020204030204" pitchFamily="34" charset="0"/>
                <a:cs typeface="Times New Roman" panose="02020603050405020304" pitchFamily="18" charset="0"/>
              </a:rPr>
              <a:t>contributory – paid into from wages</a:t>
            </a:r>
          </a:p>
          <a:p>
            <a:pPr marL="342900" lvl="0" indent="-342900">
              <a:lnSpc>
                <a:spcPct val="107000"/>
              </a:lnSpc>
              <a:spcAft>
                <a:spcPts val="600"/>
              </a:spcAft>
              <a:buSzPts val="1000"/>
              <a:buFont typeface="Symbol" panose="05050102010706020507" pitchFamily="18" charset="2"/>
              <a:buChar char=""/>
              <a:tabLst>
                <a:tab pos="457200" algn="l"/>
              </a:tabLst>
            </a:pPr>
            <a:endParaRPr lang="en-GB" sz="1800" b="1"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600"/>
              </a:spcAft>
              <a:buSzPts val="1000"/>
              <a:buFont typeface="Symbol" panose="05050102010706020507" pitchFamily="18" charset="2"/>
              <a:buChar char=""/>
              <a:tabLst>
                <a:tab pos="457200" algn="l"/>
              </a:tabLst>
            </a:pPr>
            <a:r>
              <a:rPr lang="en-GB" sz="1800" b="1" dirty="0">
                <a:solidFill>
                  <a:srgbClr val="231F20"/>
                </a:solidFill>
                <a:effectLst/>
                <a:latin typeface="Arial" panose="020B0604020202020204" pitchFamily="34" charset="0"/>
                <a:ea typeface="Calibri" panose="020F0502020204030204" pitchFamily="34" charset="0"/>
                <a:cs typeface="Times New Roman" panose="02020603050405020304" pitchFamily="18" charset="0"/>
              </a:rPr>
              <a:t>non-means tested – available to all, even if unable to pay</a:t>
            </a:r>
          </a:p>
          <a:p>
            <a:pPr marL="342900" lvl="0" indent="-342900">
              <a:lnSpc>
                <a:spcPct val="107000"/>
              </a:lnSpc>
              <a:spcAft>
                <a:spcPts val="600"/>
              </a:spcAft>
              <a:buSzPts val="1000"/>
              <a:buFont typeface="Symbol" panose="05050102010706020507" pitchFamily="18" charset="2"/>
              <a:buChar char=""/>
              <a:tabLst>
                <a:tab pos="457200" algn="l"/>
              </a:tabLst>
            </a:pPr>
            <a:endParaRPr lang="en-GB" sz="1800" b="1"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600"/>
              </a:spcAft>
              <a:buSzPts val="1000"/>
              <a:buFont typeface="Symbol" panose="05050102010706020507" pitchFamily="18" charset="2"/>
              <a:buChar char=""/>
              <a:tabLst>
                <a:tab pos="457200" algn="l"/>
              </a:tabLst>
            </a:pPr>
            <a:r>
              <a:rPr lang="en-GB" sz="1800" b="1" dirty="0">
                <a:solidFill>
                  <a:srgbClr val="231F20"/>
                </a:solidFill>
                <a:effectLst/>
                <a:latin typeface="Arial" panose="020B0604020202020204" pitchFamily="34" charset="0"/>
                <a:ea typeface="Calibri" panose="020F0502020204030204" pitchFamily="34" charset="0"/>
                <a:cs typeface="Times New Roman" panose="02020603050405020304" pitchFamily="18" charset="0"/>
              </a:rPr>
              <a:t>compulsory – all workers were to contribute</a:t>
            </a:r>
          </a:p>
          <a:p>
            <a:pPr marL="342900" lvl="0" indent="-342900">
              <a:lnSpc>
                <a:spcPct val="107000"/>
              </a:lnSpc>
              <a:spcAft>
                <a:spcPts val="600"/>
              </a:spcAft>
              <a:buSzPts val="1000"/>
              <a:buFont typeface="Symbol" panose="05050102010706020507" pitchFamily="18" charset="2"/>
              <a:buChar char=""/>
              <a:tabLst>
                <a:tab pos="457200" algn="l"/>
              </a:tabLst>
            </a:pPr>
            <a:endParaRPr lang="en-GB" sz="1800" b="1"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1200"/>
              </a:spcAft>
            </a:pPr>
            <a:r>
              <a:rPr lang="en-GB" sz="1800" b="1" dirty="0">
                <a:solidFill>
                  <a:srgbClr val="231F20"/>
                </a:solidFill>
                <a:effectLst/>
                <a:latin typeface="Arial" panose="020B0604020202020204" pitchFamily="34" charset="0"/>
                <a:ea typeface="Times New Roman" panose="02020603050405020304" pitchFamily="18" charset="0"/>
              </a:rPr>
              <a:t>The challenge of addressing the ‘Five Giants’ led to the establishment of the Welfare State under the Labour Government</a:t>
            </a:r>
          </a:p>
          <a:p>
            <a:pPr>
              <a:spcAft>
                <a:spcPts val="1200"/>
              </a:spcAft>
            </a:pPr>
            <a:endParaRPr lang="en-GB" sz="1800" b="1" dirty="0">
              <a:solidFill>
                <a:srgbClr val="231F20"/>
              </a:solidFill>
              <a:effectLst/>
              <a:latin typeface="Arial" panose="020B0604020202020204" pitchFamily="34" charset="0"/>
              <a:ea typeface="Times New Roman" panose="02020603050405020304" pitchFamily="18" charset="0"/>
            </a:endParaRPr>
          </a:p>
          <a:p>
            <a:pPr marL="0" marR="0" lvl="0" indent="0" algn="l" defTabSz="457200" rtl="0" eaLnBrk="1" fontAlgn="auto" latinLnBrk="0" hangingPunct="1">
              <a:lnSpc>
                <a:spcPct val="100000"/>
              </a:lnSpc>
              <a:spcBef>
                <a:spcPts val="0"/>
              </a:spcBef>
              <a:spcAft>
                <a:spcPts val="1200"/>
              </a:spcAft>
              <a:buClrTx/>
              <a:buSzTx/>
              <a:buFontTx/>
              <a:buNone/>
              <a:tabLst/>
              <a:defRPr/>
            </a:pPr>
            <a:r>
              <a:rPr lang="en-GB" sz="1800" b="1" dirty="0">
                <a:effectLst/>
                <a:latin typeface="Arial" panose="020B0604020202020204" pitchFamily="34" charset="0"/>
                <a:ea typeface="Times New Roman" panose="02020603050405020304" pitchFamily="18" charset="0"/>
                <a:cs typeface="Arial" panose="020B0604020202020204" pitchFamily="34" charset="0"/>
              </a:rPr>
              <a:t>From Lee, E. (2021) Effective Communication in Health and Social Care. </a:t>
            </a:r>
            <a:r>
              <a:rPr lang="en-GB" sz="1800" b="1" u="sng" dirty="0">
                <a:solidFill>
                  <a:srgbClr val="0000FF"/>
                </a:solidFill>
                <a:effectLst/>
                <a:latin typeface="Arial" panose="020B0604020202020204" pitchFamily="34" charset="0"/>
                <a:ea typeface="Calibri" panose="020F0502020204030204" pitchFamily="34" charset="0"/>
                <a:cs typeface="Times New Roman" panose="02020603050405020304" pitchFamily="18" charset="0"/>
                <a:hlinkClick r:id="rId3"/>
              </a:rPr>
              <a:t>Effective Communication In Health &amp; Social Care | Techniques, Tips (cpdonline.co.uk)</a:t>
            </a:r>
            <a:r>
              <a:rPr lang="en-GB" sz="1800" b="1" dirty="0">
                <a:effectLst/>
                <a:latin typeface="Arial" panose="020B0604020202020204" pitchFamily="34" charset="0"/>
                <a:ea typeface="Calibri" panose="020F0502020204030204" pitchFamily="34" charset="0"/>
                <a:cs typeface="Times New Roman" panose="02020603050405020304" pitchFamily="18" charset="0"/>
              </a:rPr>
              <a:t>  (September 2022) </a:t>
            </a:r>
            <a:endParaRPr lang="en-GB" sz="1800" b="1" dirty="0">
              <a:solidFill>
                <a:srgbClr val="231F20"/>
              </a:solidFill>
              <a:effectLst/>
              <a:latin typeface="Arial" panose="020B0604020202020204" pitchFamily="34" charset="0"/>
              <a:ea typeface="Times New Roman" panose="02020603050405020304" pitchFamily="18" charset="0"/>
            </a:endParaRPr>
          </a:p>
          <a:p>
            <a:pPr>
              <a:spcAft>
                <a:spcPts val="1200"/>
              </a:spcAft>
            </a:pPr>
            <a:endParaRPr lang="en-GB" sz="1800" b="1" dirty="0">
              <a:solidFill>
                <a:srgbClr val="231F20"/>
              </a:solidFill>
              <a:effectLst/>
              <a:latin typeface="Arial" panose="020B0604020202020204" pitchFamily="34" charset="0"/>
              <a:ea typeface="Times New Roman" panose="02020603050405020304" pitchFamily="18" charset="0"/>
            </a:endParaRPr>
          </a:p>
          <a:p>
            <a:pPr marL="228600" indent="-228600">
              <a:lnSpc>
                <a:spcPct val="107000"/>
              </a:lnSpc>
              <a:spcAft>
                <a:spcPts val="1800"/>
              </a:spcAft>
              <a:buFont typeface="+mj-lt"/>
              <a:buAutoNum type="arabicPeriod"/>
            </a:pPr>
            <a:r>
              <a:rPr lang="en-GB" sz="1800" b="1" dirty="0">
                <a:solidFill>
                  <a:srgbClr val="3A3A3A"/>
                </a:solidFill>
                <a:effectLst/>
                <a:latin typeface="Arial" panose="020B0604020202020204" pitchFamily="34" charset="0"/>
                <a:ea typeface="Times New Roman" panose="02020603050405020304" pitchFamily="18" charset="0"/>
                <a:cs typeface="Times New Roman" panose="02020603050405020304" pitchFamily="18" charset="0"/>
              </a:rPr>
              <a:t>Health care is the treatment of ill health and medical conditions.</a:t>
            </a:r>
          </a:p>
          <a:p>
            <a:pPr marL="228600" indent="-228600">
              <a:lnSpc>
                <a:spcPct val="107000"/>
              </a:lnSpc>
              <a:spcAft>
                <a:spcPts val="1800"/>
              </a:spcAft>
              <a:buFont typeface="+mj-lt"/>
              <a:buAutoNum type="arabicPeriod"/>
            </a:pPr>
            <a:endParaRPr lang="en-GB" sz="1800" b="1" dirty="0">
              <a:solidFill>
                <a:srgbClr val="3A3A3A"/>
              </a:solidFill>
              <a:effectLst/>
              <a:latin typeface="Arial" panose="020B0604020202020204" pitchFamily="34" charset="0"/>
              <a:ea typeface="Times New Roman" panose="02020603050405020304" pitchFamily="18" charset="0"/>
              <a:cs typeface="Times New Roman" panose="02020603050405020304" pitchFamily="18" charset="0"/>
            </a:endParaRPr>
          </a:p>
          <a:p>
            <a:pPr marL="228600" indent="-228600">
              <a:lnSpc>
                <a:spcPct val="107000"/>
              </a:lnSpc>
              <a:spcAft>
                <a:spcPts val="1800"/>
              </a:spcAft>
              <a:buFont typeface="+mj-lt"/>
              <a:buAutoNum type="arabicPeriod"/>
            </a:pPr>
            <a:r>
              <a:rPr lang="en-GB" sz="1800" b="1" dirty="0">
                <a:solidFill>
                  <a:srgbClr val="3A3A3A"/>
                </a:solidFill>
                <a:effectLst/>
                <a:latin typeface="Arial" panose="020B0604020202020204" pitchFamily="34" charset="0"/>
                <a:ea typeface="Times New Roman" panose="02020603050405020304" pitchFamily="18" charset="0"/>
                <a:cs typeface="Times New Roman" panose="02020603050405020304" pitchFamily="18" charset="0"/>
              </a:rPr>
              <a:t>Social care is the care and support of vulnerable people (with or without ill health and medical conditions) such as elderly people or children.</a:t>
            </a:r>
          </a:p>
          <a:p>
            <a:pPr>
              <a:spcAft>
                <a:spcPts val="1200"/>
              </a:spcAft>
            </a:pPr>
            <a:endParaRPr lang="en-GB" sz="1800" b="1" dirty="0">
              <a:effectLst/>
              <a:latin typeface="Times New Roman" panose="02020603050405020304" pitchFamily="18" charset="0"/>
              <a:ea typeface="Times New Roman" panose="02020603050405020304" pitchFamily="18" charset="0"/>
            </a:endParaRPr>
          </a:p>
          <a:p>
            <a:pPr marL="228600" indent="-228600" algn="l">
              <a:buFont typeface="+mj-lt"/>
              <a:buAutoNum type="arabicPeriod"/>
            </a:pPr>
            <a:endParaRPr lang="en-GB" b="1" i="0" dirty="0">
              <a:solidFill>
                <a:srgbClr val="231F20"/>
              </a:solidFill>
              <a:effectLst/>
              <a:latin typeface="ReithSans"/>
            </a:endParaRPr>
          </a:p>
          <a:p>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t>6</a:t>
            </a:fld>
            <a:endParaRPr lang="en-US"/>
          </a:p>
        </p:txBody>
      </p:sp>
    </p:spTree>
    <p:extLst>
      <p:ext uri="{BB962C8B-B14F-4D97-AF65-F5344CB8AC3E}">
        <p14:creationId xmlns:p14="http://schemas.microsoft.com/office/powerpoint/2010/main" val="35825414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936E1E2-17D2-5E4C-B96D-EEDAC0EF77DB}" type="slidenum">
              <a:rPr lang="en-US" smtClean="0"/>
              <a:t>7</a:t>
            </a:fld>
            <a:endParaRPr lang="en-US"/>
          </a:p>
        </p:txBody>
      </p:sp>
    </p:spTree>
    <p:extLst>
      <p:ext uri="{BB962C8B-B14F-4D97-AF65-F5344CB8AC3E}">
        <p14:creationId xmlns:p14="http://schemas.microsoft.com/office/powerpoint/2010/main" val="37593541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Human Rights Act summary: https://</a:t>
            </a:r>
            <a:r>
              <a:rPr lang="en-US" dirty="0" err="1"/>
              <a:t>www.equalityhumanrights.com</a:t>
            </a:r>
            <a:r>
              <a:rPr lang="en-US" dirty="0"/>
              <a:t>/</a:t>
            </a:r>
            <a:r>
              <a:rPr lang="en-US" dirty="0" err="1"/>
              <a:t>en</a:t>
            </a:r>
            <a:r>
              <a:rPr lang="en-US" dirty="0"/>
              <a:t>/human-rights/human-rights-act</a:t>
            </a:r>
          </a:p>
          <a:p>
            <a:endParaRPr lang="en-US" dirty="0"/>
          </a:p>
          <a:p>
            <a:r>
              <a:rPr lang="en-US" dirty="0"/>
              <a:t>The United Kingdom passed the act in 1998 and was fully implemented into law in October 2000. </a:t>
            </a:r>
          </a:p>
        </p:txBody>
      </p:sp>
      <p:sp>
        <p:nvSpPr>
          <p:cNvPr id="4" name="Slide Number Placeholder 3"/>
          <p:cNvSpPr>
            <a:spLocks noGrp="1"/>
          </p:cNvSpPr>
          <p:nvPr>
            <p:ph type="sldNum" sz="quarter" idx="5"/>
          </p:nvPr>
        </p:nvSpPr>
        <p:spPr/>
        <p:txBody>
          <a:bodyPr/>
          <a:lstStyle/>
          <a:p>
            <a:fld id="{5852ED44-3BC3-5E40-8B91-F5F74FE3DDD2}" type="slidenum">
              <a:rPr lang="en-US" smtClean="0"/>
              <a:t>8</a:t>
            </a:fld>
            <a:endParaRPr lang="en-US"/>
          </a:p>
        </p:txBody>
      </p:sp>
    </p:spTree>
    <p:extLst>
      <p:ext uri="{BB962C8B-B14F-4D97-AF65-F5344CB8AC3E}">
        <p14:creationId xmlns:p14="http://schemas.microsoft.com/office/powerpoint/2010/main" val="14908969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www.legislation.gov.uk</a:t>
            </a:r>
            <a:r>
              <a:rPr lang="en-US" dirty="0"/>
              <a:t>/</a:t>
            </a:r>
            <a:r>
              <a:rPr lang="en-US" dirty="0" err="1"/>
              <a:t>ukpga</a:t>
            </a:r>
            <a:r>
              <a:rPr lang="en-US" dirty="0"/>
              <a:t>/2010/15/contents </a:t>
            </a:r>
          </a:p>
          <a:p>
            <a:endParaRPr lang="en-US" dirty="0"/>
          </a:p>
          <a:p>
            <a:r>
              <a:rPr lang="en-US" dirty="0"/>
              <a:t>Gay Marriage was Illegal and not recognized prior 2010. </a:t>
            </a:r>
          </a:p>
          <a:p>
            <a:endParaRPr lang="en-GB" b="0" i="0" u="none" strike="noStrike" dirty="0">
              <a:solidFill>
                <a:srgbClr val="232323"/>
              </a:solidFill>
              <a:effectLst/>
              <a:latin typeface="Open Sans" panose="020F0502020204030204" pitchFamily="34" charset="0"/>
            </a:endParaRPr>
          </a:p>
          <a:p>
            <a:r>
              <a:rPr lang="en-GB" b="0" i="0" u="none" strike="noStrike" dirty="0">
                <a:solidFill>
                  <a:srgbClr val="232323"/>
                </a:solidFill>
                <a:effectLst/>
                <a:latin typeface="Open Sans" panose="020F0502020204030204" pitchFamily="34" charset="0"/>
              </a:rPr>
              <a:t>1918 the House of Lords gave approval for women over the age of thirty to have the right to vote. </a:t>
            </a:r>
          </a:p>
          <a:p>
            <a:r>
              <a:rPr lang="en-GB" b="0" i="0" u="none" strike="noStrike" dirty="0">
                <a:solidFill>
                  <a:srgbClr val="232323"/>
                </a:solidFill>
                <a:effectLst/>
                <a:latin typeface="Open Sans" panose="020F0502020204030204" pitchFamily="34" charset="0"/>
              </a:rPr>
              <a:t>1928 women over the age of 21 were allowed to vote: </a:t>
            </a:r>
          </a:p>
          <a:p>
            <a:r>
              <a:rPr lang="en-GB" b="0" i="0" u="none" strike="noStrike" dirty="0">
                <a:solidFill>
                  <a:srgbClr val="232323"/>
                </a:solidFill>
                <a:effectLst/>
                <a:latin typeface="Open Sans" panose="020F0502020204030204" pitchFamily="34" charset="0"/>
              </a:rPr>
              <a:t>In Wales, individuals aged 16 are allowed to vote in Welsh elections</a:t>
            </a:r>
            <a:endParaRPr lang="en-US" dirty="0"/>
          </a:p>
        </p:txBody>
      </p:sp>
      <p:sp>
        <p:nvSpPr>
          <p:cNvPr id="4" name="Slide Number Placeholder 3"/>
          <p:cNvSpPr>
            <a:spLocks noGrp="1"/>
          </p:cNvSpPr>
          <p:nvPr>
            <p:ph type="sldNum" sz="quarter" idx="5"/>
          </p:nvPr>
        </p:nvSpPr>
        <p:spPr/>
        <p:txBody>
          <a:bodyPr/>
          <a:lstStyle/>
          <a:p>
            <a:fld id="{5852ED44-3BC3-5E40-8B91-F5F74FE3DDD2}" type="slidenum">
              <a:rPr lang="en-US" smtClean="0"/>
              <a:t>9</a:t>
            </a:fld>
            <a:endParaRPr lang="en-US"/>
          </a:p>
        </p:txBody>
      </p:sp>
    </p:spTree>
    <p:extLst>
      <p:ext uri="{BB962C8B-B14F-4D97-AF65-F5344CB8AC3E}">
        <p14:creationId xmlns:p14="http://schemas.microsoft.com/office/powerpoint/2010/main" val="42931695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10 European and Canada and United States. Now it has 30 members which include 21 European union states. </a:t>
            </a:r>
          </a:p>
          <a:p>
            <a:endParaRPr lang="en-US" dirty="0"/>
          </a:p>
        </p:txBody>
      </p:sp>
      <p:sp>
        <p:nvSpPr>
          <p:cNvPr id="4" name="Slide Number Placeholder 3"/>
          <p:cNvSpPr>
            <a:spLocks noGrp="1"/>
          </p:cNvSpPr>
          <p:nvPr>
            <p:ph type="sldNum" sz="quarter" idx="5"/>
          </p:nvPr>
        </p:nvSpPr>
        <p:spPr/>
        <p:txBody>
          <a:bodyPr/>
          <a:lstStyle/>
          <a:p>
            <a:fld id="{5852ED44-3BC3-5E40-8B91-F5F74FE3DDD2}" type="slidenum">
              <a:rPr lang="en-US" smtClean="0"/>
              <a:t>12</a:t>
            </a:fld>
            <a:endParaRPr lang="en-US"/>
          </a:p>
        </p:txBody>
      </p:sp>
    </p:spTree>
    <p:extLst>
      <p:ext uri="{BB962C8B-B14F-4D97-AF65-F5344CB8AC3E}">
        <p14:creationId xmlns:p14="http://schemas.microsoft.com/office/powerpoint/2010/main" val="4724117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Activity: during r watching the video, students are required to highlight key points concerning why NATO was established, and what is it purpose? </a:t>
            </a:r>
          </a:p>
        </p:txBody>
      </p:sp>
      <p:sp>
        <p:nvSpPr>
          <p:cNvPr id="4" name="Slide Number Placeholder 3"/>
          <p:cNvSpPr>
            <a:spLocks noGrp="1"/>
          </p:cNvSpPr>
          <p:nvPr>
            <p:ph type="sldNum" sz="quarter" idx="5"/>
          </p:nvPr>
        </p:nvSpPr>
        <p:spPr/>
        <p:txBody>
          <a:bodyPr/>
          <a:lstStyle/>
          <a:p>
            <a:fld id="{5852ED44-3BC3-5E40-8B91-F5F74FE3DDD2}" type="slidenum">
              <a:rPr lang="en-US" smtClean="0"/>
              <a:t>13</a:t>
            </a:fld>
            <a:endParaRPr lang="en-US"/>
          </a:p>
        </p:txBody>
      </p:sp>
    </p:spTree>
    <p:extLst>
      <p:ext uri="{BB962C8B-B14F-4D97-AF65-F5344CB8AC3E}">
        <p14:creationId xmlns:p14="http://schemas.microsoft.com/office/powerpoint/2010/main" val="5359406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union as we know it today began by European states signing several treaties, which was initially focused on economic prosperity post WW2. </a:t>
            </a:r>
          </a:p>
          <a:p>
            <a:r>
              <a:rPr lang="en-GB" b="0" i="0" u="none" strike="noStrike" dirty="0">
                <a:solidFill>
                  <a:srgbClr val="000000"/>
                </a:solidFill>
                <a:effectLst/>
                <a:latin typeface="Verdana" panose="020B0604030504040204" pitchFamily="34" charset="0"/>
              </a:rPr>
              <a:t>European Economic Community, created in 1958 with the initial aim of increasing economic cooperation between six countries: Belgium, Germany, France, Italy, Luxembourg and the Netherlands.</a:t>
            </a:r>
            <a:endParaRPr lang="en-US" dirty="0"/>
          </a:p>
        </p:txBody>
      </p:sp>
      <p:sp>
        <p:nvSpPr>
          <p:cNvPr id="4" name="Slide Number Placeholder 3"/>
          <p:cNvSpPr>
            <a:spLocks noGrp="1"/>
          </p:cNvSpPr>
          <p:nvPr>
            <p:ph type="sldNum" sz="quarter" idx="5"/>
          </p:nvPr>
        </p:nvSpPr>
        <p:spPr/>
        <p:txBody>
          <a:bodyPr/>
          <a:lstStyle/>
          <a:p>
            <a:fld id="{5852ED44-3BC3-5E40-8B91-F5F74FE3DDD2}" type="slidenum">
              <a:rPr lang="en-US" smtClean="0"/>
              <a:t>15</a:t>
            </a:fld>
            <a:endParaRPr lang="en-US"/>
          </a:p>
        </p:txBody>
      </p:sp>
    </p:spTree>
    <p:extLst>
      <p:ext uri="{BB962C8B-B14F-4D97-AF65-F5344CB8AC3E}">
        <p14:creationId xmlns:p14="http://schemas.microsoft.com/office/powerpoint/2010/main" val="2962294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Activity: Students are required to highlight the EU role and purpose and share answers to the class. </a:t>
            </a:r>
          </a:p>
        </p:txBody>
      </p:sp>
      <p:sp>
        <p:nvSpPr>
          <p:cNvPr id="4" name="Slide Number Placeholder 3"/>
          <p:cNvSpPr>
            <a:spLocks noGrp="1"/>
          </p:cNvSpPr>
          <p:nvPr>
            <p:ph type="sldNum" sz="quarter" idx="5"/>
          </p:nvPr>
        </p:nvSpPr>
        <p:spPr/>
        <p:txBody>
          <a:bodyPr/>
          <a:lstStyle/>
          <a:p>
            <a:fld id="{5852ED44-3BC3-5E40-8B91-F5F74FE3DDD2}" type="slidenum">
              <a:rPr lang="en-US" smtClean="0"/>
              <a:t>16</a:t>
            </a:fld>
            <a:endParaRPr lang="en-US"/>
          </a:p>
        </p:txBody>
      </p:sp>
    </p:spTree>
    <p:extLst>
      <p:ext uri="{BB962C8B-B14F-4D97-AF65-F5344CB8AC3E}">
        <p14:creationId xmlns:p14="http://schemas.microsoft.com/office/powerpoint/2010/main" val="14847513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commonslibrary.parliament.uk</a:t>
            </a:r>
            <a:r>
              <a:rPr lang="en-US" dirty="0"/>
              <a:t>/research-briefings/cbp-7847/</a:t>
            </a:r>
          </a:p>
          <a:p>
            <a:endParaRPr lang="en-US" dirty="0"/>
          </a:p>
          <a:p>
            <a:r>
              <a:rPr lang="en-US" dirty="0"/>
              <a:t>Wales to experience a shortfall of investment equaling £1.1 billion</a:t>
            </a:r>
          </a:p>
          <a:p>
            <a:r>
              <a:rPr lang="en-US" dirty="0"/>
              <a:t> https://</a:t>
            </a:r>
            <a:r>
              <a:rPr lang="en-US" dirty="0" err="1"/>
              <a:t>wcva.cymru</a:t>
            </a:r>
            <a:r>
              <a:rPr lang="en-US" dirty="0"/>
              <a:t>/</a:t>
            </a:r>
            <a:r>
              <a:rPr lang="en-US" dirty="0" err="1"/>
              <a:t>eu</a:t>
            </a:r>
            <a:r>
              <a:rPr lang="en-US" dirty="0"/>
              <a:t>-funding-in-</a:t>
            </a:r>
            <a:r>
              <a:rPr lang="en-US" dirty="0" err="1"/>
              <a:t>wales</a:t>
            </a:r>
            <a:r>
              <a:rPr lang="en-US" dirty="0"/>
              <a:t>-a-legacy-not-to-be-forgotten/</a:t>
            </a:r>
          </a:p>
          <a:p>
            <a:r>
              <a:rPr lang="en-US" dirty="0"/>
              <a:t>https://</a:t>
            </a:r>
            <a:r>
              <a:rPr lang="en-US" dirty="0" err="1"/>
              <a:t>www.walesonline.co.uk</a:t>
            </a:r>
            <a:r>
              <a:rPr lang="en-US" dirty="0"/>
              <a:t>/news/politics/take-years-match-eu-funding-22944152</a:t>
            </a:r>
          </a:p>
          <a:p>
            <a:endParaRPr lang="en-US" dirty="0"/>
          </a:p>
          <a:p>
            <a:r>
              <a:rPr lang="en-GB" b="0" i="0" u="none" strike="noStrike" dirty="0">
                <a:solidFill>
                  <a:srgbClr val="1A1F3E"/>
                </a:solidFill>
                <a:effectLst/>
                <a:latin typeface="AeonikPro"/>
              </a:rPr>
              <a:t>Wales currently receives around £680 million per year in EU funding. This equates to £83 per person per year, considerably more than any of the devolved nations and English regions. Through the different EU funding programmes there has been millions of pounds given to support health research and innovations throughout Wales. The result of the referendum in 2016 and the possibility of a ‘no deal’ Brexit means that there is uncertainty around the future of European funding to Wales (NHS Confederation).</a:t>
            </a:r>
            <a:endParaRPr lang="en-US" dirty="0"/>
          </a:p>
          <a:p>
            <a:endParaRPr lang="en-US" dirty="0"/>
          </a:p>
        </p:txBody>
      </p:sp>
      <p:sp>
        <p:nvSpPr>
          <p:cNvPr id="4" name="Slide Number Placeholder 3"/>
          <p:cNvSpPr>
            <a:spLocks noGrp="1"/>
          </p:cNvSpPr>
          <p:nvPr>
            <p:ph type="sldNum" sz="quarter" idx="5"/>
          </p:nvPr>
        </p:nvSpPr>
        <p:spPr/>
        <p:txBody>
          <a:bodyPr/>
          <a:lstStyle/>
          <a:p>
            <a:fld id="{5852ED44-3BC3-5E40-8B91-F5F74FE3DDD2}" type="slidenum">
              <a:rPr lang="en-US" smtClean="0"/>
              <a:t>17</a:t>
            </a:fld>
            <a:endParaRPr lang="en-US"/>
          </a:p>
        </p:txBody>
      </p:sp>
    </p:spTree>
    <p:extLst>
      <p:ext uri="{BB962C8B-B14F-4D97-AF65-F5344CB8AC3E}">
        <p14:creationId xmlns:p14="http://schemas.microsoft.com/office/powerpoint/2010/main" val="1786215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852ED44-3BC3-5E40-8B91-F5F74FE3DDD2}" type="slidenum">
              <a:rPr lang="en-US" smtClean="0"/>
              <a:t>18</a:t>
            </a:fld>
            <a:endParaRPr lang="en-US"/>
          </a:p>
        </p:txBody>
      </p:sp>
    </p:spTree>
    <p:extLst>
      <p:ext uri="{BB962C8B-B14F-4D97-AF65-F5344CB8AC3E}">
        <p14:creationId xmlns:p14="http://schemas.microsoft.com/office/powerpoint/2010/main" val="158169964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852ED44-3BC3-5E40-8B91-F5F74FE3DDD2}" type="slidenum">
              <a:rPr lang="en-US" smtClean="0"/>
              <a:t>19</a:t>
            </a:fld>
            <a:endParaRPr lang="en-US"/>
          </a:p>
        </p:txBody>
      </p:sp>
    </p:spTree>
    <p:extLst>
      <p:ext uri="{BB962C8B-B14F-4D97-AF65-F5344CB8AC3E}">
        <p14:creationId xmlns:p14="http://schemas.microsoft.com/office/powerpoint/2010/main" val="357502608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unfccc.int</a:t>
            </a:r>
            <a:r>
              <a:rPr lang="en-US" dirty="0"/>
              <a:t>/process-and-meetings/the-</a:t>
            </a:r>
            <a:r>
              <a:rPr lang="en-US" dirty="0" err="1"/>
              <a:t>paris</a:t>
            </a:r>
            <a:r>
              <a:rPr lang="en-US" dirty="0"/>
              <a:t>-agreement/the-</a:t>
            </a:r>
            <a:r>
              <a:rPr lang="en-US" dirty="0" err="1"/>
              <a:t>paris</a:t>
            </a:r>
            <a:r>
              <a:rPr lang="en-US" dirty="0"/>
              <a:t>-agreement</a:t>
            </a:r>
          </a:p>
        </p:txBody>
      </p:sp>
      <p:sp>
        <p:nvSpPr>
          <p:cNvPr id="4" name="Slide Number Placeholder 3"/>
          <p:cNvSpPr>
            <a:spLocks noGrp="1"/>
          </p:cNvSpPr>
          <p:nvPr>
            <p:ph type="sldNum" sz="quarter" idx="5"/>
          </p:nvPr>
        </p:nvSpPr>
        <p:spPr/>
        <p:txBody>
          <a:bodyPr/>
          <a:lstStyle/>
          <a:p>
            <a:fld id="{5852ED44-3BC3-5E40-8B91-F5F74FE3DDD2}" type="slidenum">
              <a:rPr lang="en-US" smtClean="0"/>
              <a:t>20</a:t>
            </a:fld>
            <a:endParaRPr lang="en-US"/>
          </a:p>
        </p:txBody>
      </p:sp>
    </p:spTree>
    <p:extLst>
      <p:ext uri="{BB962C8B-B14F-4D97-AF65-F5344CB8AC3E}">
        <p14:creationId xmlns:p14="http://schemas.microsoft.com/office/powerpoint/2010/main" val="190067693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BBC article regarding UK commitments to climate change by 2050 https://</a:t>
            </a:r>
            <a:r>
              <a:rPr lang="en-US" dirty="0" err="1"/>
              <a:t>www.bbc.co.uk</a:t>
            </a:r>
            <a:r>
              <a:rPr lang="en-US" dirty="0"/>
              <a:t>/news/58160547</a:t>
            </a:r>
          </a:p>
        </p:txBody>
      </p:sp>
      <p:sp>
        <p:nvSpPr>
          <p:cNvPr id="4" name="Slide Number Placeholder 3"/>
          <p:cNvSpPr>
            <a:spLocks noGrp="1"/>
          </p:cNvSpPr>
          <p:nvPr>
            <p:ph type="sldNum" sz="quarter" idx="5"/>
          </p:nvPr>
        </p:nvSpPr>
        <p:spPr/>
        <p:txBody>
          <a:bodyPr/>
          <a:lstStyle/>
          <a:p>
            <a:fld id="{5852ED44-3BC3-5E40-8B91-F5F74FE3DDD2}" type="slidenum">
              <a:rPr lang="en-US" smtClean="0"/>
              <a:t>21</a:t>
            </a:fld>
            <a:endParaRPr lang="en-US"/>
          </a:p>
        </p:txBody>
      </p:sp>
    </p:spTree>
    <p:extLst>
      <p:ext uri="{BB962C8B-B14F-4D97-AF65-F5344CB8AC3E}">
        <p14:creationId xmlns:p14="http://schemas.microsoft.com/office/powerpoint/2010/main" val="368836238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852ED44-3BC3-5E40-8B91-F5F74FE3DDD2}" type="slidenum">
              <a:rPr lang="en-US" smtClean="0"/>
              <a:t>26</a:t>
            </a:fld>
            <a:endParaRPr lang="en-US"/>
          </a:p>
        </p:txBody>
      </p:sp>
    </p:spTree>
    <p:extLst>
      <p:ext uri="{BB962C8B-B14F-4D97-AF65-F5344CB8AC3E}">
        <p14:creationId xmlns:p14="http://schemas.microsoft.com/office/powerpoint/2010/main" val="10324244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Activity: Using the following Link: students to look at one specific goal and highlight each intentions. </a:t>
            </a:r>
          </a:p>
        </p:txBody>
      </p:sp>
      <p:sp>
        <p:nvSpPr>
          <p:cNvPr id="4" name="Slide Number Placeholder 3"/>
          <p:cNvSpPr>
            <a:spLocks noGrp="1"/>
          </p:cNvSpPr>
          <p:nvPr>
            <p:ph type="sldNum" sz="quarter" idx="5"/>
          </p:nvPr>
        </p:nvSpPr>
        <p:spPr/>
        <p:txBody>
          <a:bodyPr/>
          <a:lstStyle/>
          <a:p>
            <a:fld id="{5852ED44-3BC3-5E40-8B91-F5F74FE3DDD2}" type="slidenum">
              <a:rPr lang="en-US" smtClean="0"/>
              <a:t>29</a:t>
            </a:fld>
            <a:endParaRPr lang="en-US"/>
          </a:p>
        </p:txBody>
      </p:sp>
    </p:spTree>
    <p:extLst>
      <p:ext uri="{BB962C8B-B14F-4D97-AF65-F5344CB8AC3E}">
        <p14:creationId xmlns:p14="http://schemas.microsoft.com/office/powerpoint/2010/main" val="277778984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sdgs.un.org</a:t>
            </a:r>
            <a:r>
              <a:rPr lang="en-US" dirty="0"/>
              <a:t>/goals: students to research 1 goal and highlight what countries (particular the UK) are doing to ensure that these are met. These answers are expected to be presented in next weeks lesson. </a:t>
            </a:r>
          </a:p>
        </p:txBody>
      </p:sp>
      <p:sp>
        <p:nvSpPr>
          <p:cNvPr id="4" name="Slide Number Placeholder 3"/>
          <p:cNvSpPr>
            <a:spLocks noGrp="1"/>
          </p:cNvSpPr>
          <p:nvPr>
            <p:ph type="sldNum" sz="quarter" idx="5"/>
          </p:nvPr>
        </p:nvSpPr>
        <p:spPr/>
        <p:txBody>
          <a:bodyPr/>
          <a:lstStyle/>
          <a:p>
            <a:fld id="{5852ED44-3BC3-5E40-8B91-F5F74FE3DDD2}" type="slidenum">
              <a:rPr lang="en-US" smtClean="0"/>
              <a:t>30</a:t>
            </a:fld>
            <a:endParaRPr lang="en-US"/>
          </a:p>
        </p:txBody>
      </p:sp>
    </p:spTree>
    <p:extLst>
      <p:ext uri="{BB962C8B-B14F-4D97-AF65-F5344CB8AC3E}">
        <p14:creationId xmlns:p14="http://schemas.microsoft.com/office/powerpoint/2010/main" val="29938953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88AE22-C58C-5089-25B2-9D36AD5E3430}"/>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DC69B06B-522D-6025-0E12-11FB537DACB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86E1770D-30E1-094B-0A4E-9ACB413621BC}"/>
              </a:ext>
            </a:extLst>
          </p:cNvPr>
          <p:cNvSpPr>
            <a:spLocks noGrp="1"/>
          </p:cNvSpPr>
          <p:nvPr>
            <p:ph type="dt" sz="half" idx="10"/>
          </p:nvPr>
        </p:nvSpPr>
        <p:spPr/>
        <p:txBody>
          <a:bodyPr/>
          <a:lstStyle/>
          <a:p>
            <a:fld id="{6D78B463-AF58-C746-9B25-95BC1B1A3F5D}" type="datetimeFigureOut">
              <a:rPr lang="en-US" smtClean="0"/>
              <a:t>1/20/23</a:t>
            </a:fld>
            <a:endParaRPr lang="en-US"/>
          </a:p>
        </p:txBody>
      </p:sp>
      <p:sp>
        <p:nvSpPr>
          <p:cNvPr id="5" name="Footer Placeholder 4">
            <a:extLst>
              <a:ext uri="{FF2B5EF4-FFF2-40B4-BE49-F238E27FC236}">
                <a16:creationId xmlns:a16="http://schemas.microsoft.com/office/drawing/2014/main" id="{E4FAE0B0-60E9-AEFA-883F-0D9219819B8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028770C-A629-4024-457C-2743A6F19D52}"/>
              </a:ext>
            </a:extLst>
          </p:cNvPr>
          <p:cNvSpPr>
            <a:spLocks noGrp="1"/>
          </p:cNvSpPr>
          <p:nvPr>
            <p:ph type="sldNum" sz="quarter" idx="12"/>
          </p:nvPr>
        </p:nvSpPr>
        <p:spPr/>
        <p:txBody>
          <a:bodyPr/>
          <a:lstStyle/>
          <a:p>
            <a:fld id="{AF3F9AB0-1F8C-0945-AB64-2088AA02C43B}" type="slidenum">
              <a:rPr lang="en-US" smtClean="0"/>
              <a:t>‹#›</a:t>
            </a:fld>
            <a:endParaRPr lang="en-US"/>
          </a:p>
        </p:txBody>
      </p:sp>
    </p:spTree>
    <p:extLst>
      <p:ext uri="{BB962C8B-B14F-4D97-AF65-F5344CB8AC3E}">
        <p14:creationId xmlns:p14="http://schemas.microsoft.com/office/powerpoint/2010/main" val="12341209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11D237-AB5C-55EF-8A0E-C91F27DDDBEB}"/>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D38A5D0-EFEF-5A7B-1F65-63E8AFAD9685}"/>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9FD8259-D975-C58A-4CF4-995B519B22A1}"/>
              </a:ext>
            </a:extLst>
          </p:cNvPr>
          <p:cNvSpPr>
            <a:spLocks noGrp="1"/>
          </p:cNvSpPr>
          <p:nvPr>
            <p:ph type="dt" sz="half" idx="10"/>
          </p:nvPr>
        </p:nvSpPr>
        <p:spPr/>
        <p:txBody>
          <a:bodyPr/>
          <a:lstStyle/>
          <a:p>
            <a:fld id="{6D78B463-AF58-C746-9B25-95BC1B1A3F5D}" type="datetimeFigureOut">
              <a:rPr lang="en-US" smtClean="0"/>
              <a:t>1/20/23</a:t>
            </a:fld>
            <a:endParaRPr lang="en-US"/>
          </a:p>
        </p:txBody>
      </p:sp>
      <p:sp>
        <p:nvSpPr>
          <p:cNvPr id="5" name="Footer Placeholder 4">
            <a:extLst>
              <a:ext uri="{FF2B5EF4-FFF2-40B4-BE49-F238E27FC236}">
                <a16:creationId xmlns:a16="http://schemas.microsoft.com/office/drawing/2014/main" id="{A484A948-6017-B749-3728-AB29A5BCE55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CB577B0-DC73-8B8A-41F3-512BC0C02D4D}"/>
              </a:ext>
            </a:extLst>
          </p:cNvPr>
          <p:cNvSpPr>
            <a:spLocks noGrp="1"/>
          </p:cNvSpPr>
          <p:nvPr>
            <p:ph type="sldNum" sz="quarter" idx="12"/>
          </p:nvPr>
        </p:nvSpPr>
        <p:spPr/>
        <p:txBody>
          <a:bodyPr/>
          <a:lstStyle/>
          <a:p>
            <a:fld id="{AF3F9AB0-1F8C-0945-AB64-2088AA02C43B}" type="slidenum">
              <a:rPr lang="en-US" smtClean="0"/>
              <a:t>‹#›</a:t>
            </a:fld>
            <a:endParaRPr lang="en-US"/>
          </a:p>
        </p:txBody>
      </p:sp>
    </p:spTree>
    <p:extLst>
      <p:ext uri="{BB962C8B-B14F-4D97-AF65-F5344CB8AC3E}">
        <p14:creationId xmlns:p14="http://schemas.microsoft.com/office/powerpoint/2010/main" val="15185101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7B55F1-9EE3-F37D-627F-7B94BBE7DEC1}"/>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49B7F506-F0E6-DCC3-1B15-9F44BE525C2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047E4DD3-A10F-7D25-502C-C4C8479B70F6}"/>
              </a:ext>
            </a:extLst>
          </p:cNvPr>
          <p:cNvSpPr>
            <a:spLocks noGrp="1"/>
          </p:cNvSpPr>
          <p:nvPr>
            <p:ph type="dt" sz="half" idx="10"/>
          </p:nvPr>
        </p:nvSpPr>
        <p:spPr/>
        <p:txBody>
          <a:bodyPr/>
          <a:lstStyle/>
          <a:p>
            <a:fld id="{6D78B463-AF58-C746-9B25-95BC1B1A3F5D}" type="datetimeFigureOut">
              <a:rPr lang="en-US" smtClean="0"/>
              <a:t>1/20/23</a:t>
            </a:fld>
            <a:endParaRPr lang="en-US"/>
          </a:p>
        </p:txBody>
      </p:sp>
      <p:sp>
        <p:nvSpPr>
          <p:cNvPr id="5" name="Footer Placeholder 4">
            <a:extLst>
              <a:ext uri="{FF2B5EF4-FFF2-40B4-BE49-F238E27FC236}">
                <a16:creationId xmlns:a16="http://schemas.microsoft.com/office/drawing/2014/main" id="{2BA583BE-3067-4570-2074-9D1A439901E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2E3C739-3C54-D66D-1F9C-F2BBC0911BA2}"/>
              </a:ext>
            </a:extLst>
          </p:cNvPr>
          <p:cNvSpPr>
            <a:spLocks noGrp="1"/>
          </p:cNvSpPr>
          <p:nvPr>
            <p:ph type="sldNum" sz="quarter" idx="12"/>
          </p:nvPr>
        </p:nvSpPr>
        <p:spPr/>
        <p:txBody>
          <a:bodyPr/>
          <a:lstStyle/>
          <a:p>
            <a:fld id="{AF3F9AB0-1F8C-0945-AB64-2088AA02C43B}" type="slidenum">
              <a:rPr lang="en-US" smtClean="0"/>
              <a:t>‹#›</a:t>
            </a:fld>
            <a:endParaRPr lang="en-US"/>
          </a:p>
        </p:txBody>
      </p:sp>
    </p:spTree>
    <p:extLst>
      <p:ext uri="{BB962C8B-B14F-4D97-AF65-F5344CB8AC3E}">
        <p14:creationId xmlns:p14="http://schemas.microsoft.com/office/powerpoint/2010/main" val="15402539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319934-B8DD-7E81-7E1D-94D1984A68A3}"/>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65658ED4-5A9C-3AD7-B072-6A449B0631EF}"/>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35DEE95C-900E-5B16-7897-CFB89B787992}"/>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8E570C9C-056C-4C11-CAF5-3E080956F6BE}"/>
              </a:ext>
            </a:extLst>
          </p:cNvPr>
          <p:cNvSpPr>
            <a:spLocks noGrp="1"/>
          </p:cNvSpPr>
          <p:nvPr>
            <p:ph type="dt" sz="half" idx="10"/>
          </p:nvPr>
        </p:nvSpPr>
        <p:spPr/>
        <p:txBody>
          <a:bodyPr/>
          <a:lstStyle/>
          <a:p>
            <a:fld id="{6D78B463-AF58-C746-9B25-95BC1B1A3F5D}" type="datetimeFigureOut">
              <a:rPr lang="en-US" smtClean="0"/>
              <a:t>1/20/23</a:t>
            </a:fld>
            <a:endParaRPr lang="en-US"/>
          </a:p>
        </p:txBody>
      </p:sp>
      <p:sp>
        <p:nvSpPr>
          <p:cNvPr id="6" name="Footer Placeholder 5">
            <a:extLst>
              <a:ext uri="{FF2B5EF4-FFF2-40B4-BE49-F238E27FC236}">
                <a16:creationId xmlns:a16="http://schemas.microsoft.com/office/drawing/2014/main" id="{E1E92C60-F870-2B16-08C4-948E4ABE1FD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06C43E8-FF2B-A706-0F97-4431AB5104C4}"/>
              </a:ext>
            </a:extLst>
          </p:cNvPr>
          <p:cNvSpPr>
            <a:spLocks noGrp="1"/>
          </p:cNvSpPr>
          <p:nvPr>
            <p:ph type="sldNum" sz="quarter" idx="12"/>
          </p:nvPr>
        </p:nvSpPr>
        <p:spPr/>
        <p:txBody>
          <a:bodyPr/>
          <a:lstStyle/>
          <a:p>
            <a:fld id="{AF3F9AB0-1F8C-0945-AB64-2088AA02C43B}" type="slidenum">
              <a:rPr lang="en-US" smtClean="0"/>
              <a:t>‹#›</a:t>
            </a:fld>
            <a:endParaRPr lang="en-US"/>
          </a:p>
        </p:txBody>
      </p:sp>
    </p:spTree>
    <p:extLst>
      <p:ext uri="{BB962C8B-B14F-4D97-AF65-F5344CB8AC3E}">
        <p14:creationId xmlns:p14="http://schemas.microsoft.com/office/powerpoint/2010/main" val="14151501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352851-769E-D5D8-2E7F-A010F6E087A9}"/>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7D727F76-DEBB-679E-E9D2-B2B4380E566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97149C52-063F-EF2A-EC71-AC043F297396}"/>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CC8184E9-B798-1DA3-8D78-2C174C846B0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935CE102-8ADC-37FC-71AC-B90D3727A3C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2DAEE035-56A0-C69F-C3C6-D0853BF705B7}"/>
              </a:ext>
            </a:extLst>
          </p:cNvPr>
          <p:cNvSpPr>
            <a:spLocks noGrp="1"/>
          </p:cNvSpPr>
          <p:nvPr>
            <p:ph type="dt" sz="half" idx="10"/>
          </p:nvPr>
        </p:nvSpPr>
        <p:spPr/>
        <p:txBody>
          <a:bodyPr/>
          <a:lstStyle/>
          <a:p>
            <a:fld id="{6D78B463-AF58-C746-9B25-95BC1B1A3F5D}" type="datetimeFigureOut">
              <a:rPr lang="en-US" smtClean="0"/>
              <a:t>1/20/23</a:t>
            </a:fld>
            <a:endParaRPr lang="en-US"/>
          </a:p>
        </p:txBody>
      </p:sp>
      <p:sp>
        <p:nvSpPr>
          <p:cNvPr id="8" name="Footer Placeholder 7">
            <a:extLst>
              <a:ext uri="{FF2B5EF4-FFF2-40B4-BE49-F238E27FC236}">
                <a16:creationId xmlns:a16="http://schemas.microsoft.com/office/drawing/2014/main" id="{63F4362D-CE2E-57C6-3AE6-AC190608362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94AA007-94E7-1B30-D9D7-B9EF72A2A5DC}"/>
              </a:ext>
            </a:extLst>
          </p:cNvPr>
          <p:cNvSpPr>
            <a:spLocks noGrp="1"/>
          </p:cNvSpPr>
          <p:nvPr>
            <p:ph type="sldNum" sz="quarter" idx="12"/>
          </p:nvPr>
        </p:nvSpPr>
        <p:spPr/>
        <p:txBody>
          <a:bodyPr/>
          <a:lstStyle/>
          <a:p>
            <a:fld id="{AF3F9AB0-1F8C-0945-AB64-2088AA02C43B}" type="slidenum">
              <a:rPr lang="en-US" smtClean="0"/>
              <a:t>‹#›</a:t>
            </a:fld>
            <a:endParaRPr lang="en-US"/>
          </a:p>
        </p:txBody>
      </p:sp>
    </p:spTree>
    <p:extLst>
      <p:ext uri="{BB962C8B-B14F-4D97-AF65-F5344CB8AC3E}">
        <p14:creationId xmlns:p14="http://schemas.microsoft.com/office/powerpoint/2010/main" val="11417277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6ADB2E-03BA-53AF-1135-3EEC2D040A5D}"/>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EB6AF98C-32BC-46F7-EC32-145691495A4A}"/>
              </a:ext>
            </a:extLst>
          </p:cNvPr>
          <p:cNvSpPr>
            <a:spLocks noGrp="1"/>
          </p:cNvSpPr>
          <p:nvPr>
            <p:ph type="dt" sz="half" idx="10"/>
          </p:nvPr>
        </p:nvSpPr>
        <p:spPr/>
        <p:txBody>
          <a:bodyPr/>
          <a:lstStyle/>
          <a:p>
            <a:fld id="{6D78B463-AF58-C746-9B25-95BC1B1A3F5D}" type="datetimeFigureOut">
              <a:rPr lang="en-US" smtClean="0"/>
              <a:t>1/20/23</a:t>
            </a:fld>
            <a:endParaRPr lang="en-US"/>
          </a:p>
        </p:txBody>
      </p:sp>
      <p:sp>
        <p:nvSpPr>
          <p:cNvPr id="4" name="Footer Placeholder 3">
            <a:extLst>
              <a:ext uri="{FF2B5EF4-FFF2-40B4-BE49-F238E27FC236}">
                <a16:creationId xmlns:a16="http://schemas.microsoft.com/office/drawing/2014/main" id="{58C23F3F-CFE6-482F-B992-05B3429E86A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AAF919D-D296-51AE-A4B5-A41797D1F7F6}"/>
              </a:ext>
            </a:extLst>
          </p:cNvPr>
          <p:cNvSpPr>
            <a:spLocks noGrp="1"/>
          </p:cNvSpPr>
          <p:nvPr>
            <p:ph type="sldNum" sz="quarter" idx="12"/>
          </p:nvPr>
        </p:nvSpPr>
        <p:spPr/>
        <p:txBody>
          <a:bodyPr/>
          <a:lstStyle/>
          <a:p>
            <a:fld id="{AF3F9AB0-1F8C-0945-AB64-2088AA02C43B}" type="slidenum">
              <a:rPr lang="en-US" smtClean="0"/>
              <a:t>‹#›</a:t>
            </a:fld>
            <a:endParaRPr lang="en-US"/>
          </a:p>
        </p:txBody>
      </p:sp>
    </p:spTree>
    <p:extLst>
      <p:ext uri="{BB962C8B-B14F-4D97-AF65-F5344CB8AC3E}">
        <p14:creationId xmlns:p14="http://schemas.microsoft.com/office/powerpoint/2010/main" val="27789085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4E02AF4-8289-B747-94D6-BFCA6E756175}"/>
              </a:ext>
            </a:extLst>
          </p:cNvPr>
          <p:cNvSpPr>
            <a:spLocks noGrp="1"/>
          </p:cNvSpPr>
          <p:nvPr>
            <p:ph type="dt" sz="half" idx="10"/>
          </p:nvPr>
        </p:nvSpPr>
        <p:spPr/>
        <p:txBody>
          <a:bodyPr/>
          <a:lstStyle/>
          <a:p>
            <a:fld id="{6D78B463-AF58-C746-9B25-95BC1B1A3F5D}" type="datetimeFigureOut">
              <a:rPr lang="en-US" smtClean="0"/>
              <a:t>1/20/23</a:t>
            </a:fld>
            <a:endParaRPr lang="en-US"/>
          </a:p>
        </p:txBody>
      </p:sp>
      <p:sp>
        <p:nvSpPr>
          <p:cNvPr id="3" name="Footer Placeholder 2">
            <a:extLst>
              <a:ext uri="{FF2B5EF4-FFF2-40B4-BE49-F238E27FC236}">
                <a16:creationId xmlns:a16="http://schemas.microsoft.com/office/drawing/2014/main" id="{C2939D69-C484-7120-4CAF-56C04A4A018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FE8E643-8D78-A3BB-5D8D-15CE6922C717}"/>
              </a:ext>
            </a:extLst>
          </p:cNvPr>
          <p:cNvSpPr>
            <a:spLocks noGrp="1"/>
          </p:cNvSpPr>
          <p:nvPr>
            <p:ph type="sldNum" sz="quarter" idx="12"/>
          </p:nvPr>
        </p:nvSpPr>
        <p:spPr/>
        <p:txBody>
          <a:bodyPr/>
          <a:lstStyle/>
          <a:p>
            <a:fld id="{AF3F9AB0-1F8C-0945-AB64-2088AA02C43B}" type="slidenum">
              <a:rPr lang="en-US" smtClean="0"/>
              <a:t>‹#›</a:t>
            </a:fld>
            <a:endParaRPr lang="en-US"/>
          </a:p>
        </p:txBody>
      </p:sp>
    </p:spTree>
    <p:extLst>
      <p:ext uri="{BB962C8B-B14F-4D97-AF65-F5344CB8AC3E}">
        <p14:creationId xmlns:p14="http://schemas.microsoft.com/office/powerpoint/2010/main" val="24709853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1AE23-D548-F412-1C30-C44A8B4A297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30364C7F-61F9-4804-2C57-DC35B84778A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272C5138-0246-4151-C3C5-37238CFF934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B7BEB20-22F0-F129-8CB6-65BB4608C88F}"/>
              </a:ext>
            </a:extLst>
          </p:cNvPr>
          <p:cNvSpPr>
            <a:spLocks noGrp="1"/>
          </p:cNvSpPr>
          <p:nvPr>
            <p:ph type="dt" sz="half" idx="10"/>
          </p:nvPr>
        </p:nvSpPr>
        <p:spPr/>
        <p:txBody>
          <a:bodyPr/>
          <a:lstStyle/>
          <a:p>
            <a:fld id="{6D78B463-AF58-C746-9B25-95BC1B1A3F5D}" type="datetimeFigureOut">
              <a:rPr lang="en-US" smtClean="0"/>
              <a:t>1/20/23</a:t>
            </a:fld>
            <a:endParaRPr lang="en-US"/>
          </a:p>
        </p:txBody>
      </p:sp>
      <p:sp>
        <p:nvSpPr>
          <p:cNvPr id="6" name="Footer Placeholder 5">
            <a:extLst>
              <a:ext uri="{FF2B5EF4-FFF2-40B4-BE49-F238E27FC236}">
                <a16:creationId xmlns:a16="http://schemas.microsoft.com/office/drawing/2014/main" id="{DF403C7A-CD85-B541-6581-1EB6C58608A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29BE4C6-98DF-E955-D816-C7C535D2F891}"/>
              </a:ext>
            </a:extLst>
          </p:cNvPr>
          <p:cNvSpPr>
            <a:spLocks noGrp="1"/>
          </p:cNvSpPr>
          <p:nvPr>
            <p:ph type="sldNum" sz="quarter" idx="12"/>
          </p:nvPr>
        </p:nvSpPr>
        <p:spPr/>
        <p:txBody>
          <a:bodyPr/>
          <a:lstStyle/>
          <a:p>
            <a:fld id="{AF3F9AB0-1F8C-0945-AB64-2088AA02C43B}" type="slidenum">
              <a:rPr lang="en-US" smtClean="0"/>
              <a:t>‹#›</a:t>
            </a:fld>
            <a:endParaRPr lang="en-US"/>
          </a:p>
        </p:txBody>
      </p:sp>
    </p:spTree>
    <p:extLst>
      <p:ext uri="{BB962C8B-B14F-4D97-AF65-F5344CB8AC3E}">
        <p14:creationId xmlns:p14="http://schemas.microsoft.com/office/powerpoint/2010/main" val="296719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FDF7FC-0206-AD42-E01B-A431B617A92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660CB0CE-F302-C6E0-9D1F-5D49B0A163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B2827E72-0F6A-65FE-B1CF-8EABC935E0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6F049F5-2BB0-622D-449A-9FE0E603FBF4}"/>
              </a:ext>
            </a:extLst>
          </p:cNvPr>
          <p:cNvSpPr>
            <a:spLocks noGrp="1"/>
          </p:cNvSpPr>
          <p:nvPr>
            <p:ph type="dt" sz="half" idx="10"/>
          </p:nvPr>
        </p:nvSpPr>
        <p:spPr/>
        <p:txBody>
          <a:bodyPr/>
          <a:lstStyle/>
          <a:p>
            <a:fld id="{6D78B463-AF58-C746-9B25-95BC1B1A3F5D}" type="datetimeFigureOut">
              <a:rPr lang="en-US" smtClean="0"/>
              <a:t>1/20/23</a:t>
            </a:fld>
            <a:endParaRPr lang="en-US"/>
          </a:p>
        </p:txBody>
      </p:sp>
      <p:sp>
        <p:nvSpPr>
          <p:cNvPr id="6" name="Footer Placeholder 5">
            <a:extLst>
              <a:ext uri="{FF2B5EF4-FFF2-40B4-BE49-F238E27FC236}">
                <a16:creationId xmlns:a16="http://schemas.microsoft.com/office/drawing/2014/main" id="{63708701-9FCA-6E4E-3E7D-DEEBD5A0829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DE3A446-20B0-A93A-763A-DCA84383D670}"/>
              </a:ext>
            </a:extLst>
          </p:cNvPr>
          <p:cNvSpPr>
            <a:spLocks noGrp="1"/>
          </p:cNvSpPr>
          <p:nvPr>
            <p:ph type="sldNum" sz="quarter" idx="12"/>
          </p:nvPr>
        </p:nvSpPr>
        <p:spPr/>
        <p:txBody>
          <a:bodyPr/>
          <a:lstStyle/>
          <a:p>
            <a:fld id="{AF3F9AB0-1F8C-0945-AB64-2088AA02C43B}" type="slidenum">
              <a:rPr lang="en-US" smtClean="0"/>
              <a:t>‹#›</a:t>
            </a:fld>
            <a:endParaRPr lang="en-US"/>
          </a:p>
        </p:txBody>
      </p:sp>
    </p:spTree>
    <p:extLst>
      <p:ext uri="{BB962C8B-B14F-4D97-AF65-F5344CB8AC3E}">
        <p14:creationId xmlns:p14="http://schemas.microsoft.com/office/powerpoint/2010/main" val="18060401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40703F-DAB8-5691-94D5-FDBF4943DABC}"/>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67441D63-7D12-9B45-D745-84B09DC6C93A}"/>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DC4559B-E67D-A040-A859-B9226D2B4F5E}"/>
              </a:ext>
            </a:extLst>
          </p:cNvPr>
          <p:cNvSpPr>
            <a:spLocks noGrp="1"/>
          </p:cNvSpPr>
          <p:nvPr>
            <p:ph type="dt" sz="half" idx="10"/>
          </p:nvPr>
        </p:nvSpPr>
        <p:spPr/>
        <p:txBody>
          <a:bodyPr/>
          <a:lstStyle/>
          <a:p>
            <a:fld id="{6D78B463-AF58-C746-9B25-95BC1B1A3F5D}" type="datetimeFigureOut">
              <a:rPr lang="en-US" smtClean="0"/>
              <a:t>1/20/23</a:t>
            </a:fld>
            <a:endParaRPr lang="en-US"/>
          </a:p>
        </p:txBody>
      </p:sp>
      <p:sp>
        <p:nvSpPr>
          <p:cNvPr id="5" name="Footer Placeholder 4">
            <a:extLst>
              <a:ext uri="{FF2B5EF4-FFF2-40B4-BE49-F238E27FC236}">
                <a16:creationId xmlns:a16="http://schemas.microsoft.com/office/drawing/2014/main" id="{BB03EB6C-3C16-FC51-95B8-46CC96C06BF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DC19083-CFED-31A3-3BD5-BB3206D6A4F0}"/>
              </a:ext>
            </a:extLst>
          </p:cNvPr>
          <p:cNvSpPr>
            <a:spLocks noGrp="1"/>
          </p:cNvSpPr>
          <p:nvPr>
            <p:ph type="sldNum" sz="quarter" idx="12"/>
          </p:nvPr>
        </p:nvSpPr>
        <p:spPr/>
        <p:txBody>
          <a:bodyPr/>
          <a:lstStyle/>
          <a:p>
            <a:fld id="{AF3F9AB0-1F8C-0945-AB64-2088AA02C43B}" type="slidenum">
              <a:rPr lang="en-US" smtClean="0"/>
              <a:t>‹#›</a:t>
            </a:fld>
            <a:endParaRPr lang="en-US"/>
          </a:p>
        </p:txBody>
      </p:sp>
    </p:spTree>
    <p:extLst>
      <p:ext uri="{BB962C8B-B14F-4D97-AF65-F5344CB8AC3E}">
        <p14:creationId xmlns:p14="http://schemas.microsoft.com/office/powerpoint/2010/main" val="29952856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ED0B6D7-611E-CD16-CE74-5EC8CABC72C3}"/>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FA2204C8-F5CD-0CEF-08B8-5198DC5D8E8F}"/>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EB9960B-35D4-F92A-DDE9-8CCA8D53D756}"/>
              </a:ext>
            </a:extLst>
          </p:cNvPr>
          <p:cNvSpPr>
            <a:spLocks noGrp="1"/>
          </p:cNvSpPr>
          <p:nvPr>
            <p:ph type="dt" sz="half" idx="10"/>
          </p:nvPr>
        </p:nvSpPr>
        <p:spPr/>
        <p:txBody>
          <a:bodyPr/>
          <a:lstStyle/>
          <a:p>
            <a:fld id="{6D78B463-AF58-C746-9B25-95BC1B1A3F5D}" type="datetimeFigureOut">
              <a:rPr lang="en-US" smtClean="0"/>
              <a:t>1/20/23</a:t>
            </a:fld>
            <a:endParaRPr lang="en-US"/>
          </a:p>
        </p:txBody>
      </p:sp>
      <p:sp>
        <p:nvSpPr>
          <p:cNvPr id="5" name="Footer Placeholder 4">
            <a:extLst>
              <a:ext uri="{FF2B5EF4-FFF2-40B4-BE49-F238E27FC236}">
                <a16:creationId xmlns:a16="http://schemas.microsoft.com/office/drawing/2014/main" id="{DE3C5F63-3AB9-6207-0526-80CF84DC00E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3EBF145-2CC7-E33E-A2E4-CD4C7D9570F1}"/>
              </a:ext>
            </a:extLst>
          </p:cNvPr>
          <p:cNvSpPr>
            <a:spLocks noGrp="1"/>
          </p:cNvSpPr>
          <p:nvPr>
            <p:ph type="sldNum" sz="quarter" idx="12"/>
          </p:nvPr>
        </p:nvSpPr>
        <p:spPr/>
        <p:txBody>
          <a:bodyPr/>
          <a:lstStyle/>
          <a:p>
            <a:fld id="{AF3F9AB0-1F8C-0945-AB64-2088AA02C43B}" type="slidenum">
              <a:rPr lang="en-US" smtClean="0"/>
              <a:t>‹#›</a:t>
            </a:fld>
            <a:endParaRPr lang="en-US"/>
          </a:p>
        </p:txBody>
      </p:sp>
    </p:spTree>
    <p:extLst>
      <p:ext uri="{BB962C8B-B14F-4D97-AF65-F5344CB8AC3E}">
        <p14:creationId xmlns:p14="http://schemas.microsoft.com/office/powerpoint/2010/main" val="25797564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D3E0E8F-B6BE-F8AA-3246-4A410169797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F87E928-A3BA-49D4-0ABC-10D02AB4D7E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2AC0A7C-63F2-1692-FD7A-9A349F01C8A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D78B463-AF58-C746-9B25-95BC1B1A3F5D}" type="datetimeFigureOut">
              <a:rPr lang="en-US" smtClean="0"/>
              <a:t>1/20/23</a:t>
            </a:fld>
            <a:endParaRPr lang="en-US"/>
          </a:p>
        </p:txBody>
      </p:sp>
      <p:sp>
        <p:nvSpPr>
          <p:cNvPr id="5" name="Footer Placeholder 4">
            <a:extLst>
              <a:ext uri="{FF2B5EF4-FFF2-40B4-BE49-F238E27FC236}">
                <a16:creationId xmlns:a16="http://schemas.microsoft.com/office/drawing/2014/main" id="{E1726868-2B1C-23D6-EB33-884B77F1D82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528484F9-6395-ACC0-975D-2779488CFF8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F3F9AB0-1F8C-0945-AB64-2088AA02C43B}" type="slidenum">
              <a:rPr lang="en-US" smtClean="0"/>
              <a:t>‹#›</a:t>
            </a:fld>
            <a:endParaRPr lang="en-US"/>
          </a:p>
        </p:txBody>
      </p:sp>
    </p:spTree>
    <p:extLst>
      <p:ext uri="{BB962C8B-B14F-4D97-AF65-F5344CB8AC3E}">
        <p14:creationId xmlns:p14="http://schemas.microsoft.com/office/powerpoint/2010/main" val="1284893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bbc.co.uk/bitesize/guides/zt4hvcw/revision/2"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youtube.com/watch?v=8MQ59Ij5fkM"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hyperlink" Target="https://www.youtube.com/watch?v=8RkwIlr912A"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eg"/><Relationship Id="rId7" Type="http://schemas.openxmlformats.org/officeDocument/2006/relationships/hyperlink" Target="https://www.youtube.com/watch?v=-VSD2d35ijI"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hyperlink" Target="https://www.youtube.com/watch?v=kE137_iMwqw" TargetMode="External"/><Relationship Id="rId5" Type="http://schemas.openxmlformats.org/officeDocument/2006/relationships/hyperlink" Target="https://www.youtube.com/watch?v=ePV1J48cGYI" TargetMode="External"/><Relationship Id="rId4" Type="http://schemas.openxmlformats.org/officeDocument/2006/relationships/hyperlink" Target="https://www.youtube.com/watch?v=jTzKgI68VLc"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www.youtube.com/watch?v=qmkJ8QqFlU4"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2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hyperlink" Target="https://www.youtube.com/watch?v=5KQGz-toMnk"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hyperlink" Target="https://www.youtube.com/watch?v=E67ln5yJtyE"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191" name="Straight Connector 7178">
            <a:extLst>
              <a:ext uri="{FF2B5EF4-FFF2-40B4-BE49-F238E27FC236}">
                <a16:creationId xmlns:a16="http://schemas.microsoft.com/office/drawing/2014/main" id="{99AE2756-0FC4-4155-83E7-58AAAB63E75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65689" y="477749"/>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sp>
        <p:nvSpPr>
          <p:cNvPr id="7192" name="Rectangle 7180">
            <a:extLst>
              <a:ext uri="{FF2B5EF4-FFF2-40B4-BE49-F238E27FC236}">
                <a16:creationId xmlns:a16="http://schemas.microsoft.com/office/drawing/2014/main" id="{247AB924-1B87-43FC-B7C7-B112D5C51A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78068" y="4633546"/>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DB771EA-894B-CFEE-AAAE-0EA474845E19}"/>
              </a:ext>
            </a:extLst>
          </p:cNvPr>
          <p:cNvSpPr>
            <a:spLocks noGrp="1"/>
          </p:cNvSpPr>
          <p:nvPr>
            <p:ph type="ctrTitle"/>
          </p:nvPr>
        </p:nvSpPr>
        <p:spPr>
          <a:xfrm>
            <a:off x="527538" y="4756638"/>
            <a:ext cx="11139854" cy="930447"/>
          </a:xfrm>
        </p:spPr>
        <p:txBody>
          <a:bodyPr>
            <a:normAutofit/>
          </a:bodyPr>
          <a:lstStyle/>
          <a:p>
            <a:r>
              <a:rPr lang="en-US" sz="4600">
                <a:solidFill>
                  <a:srgbClr val="FFFFFF"/>
                </a:solidFill>
              </a:rPr>
              <a:t>How history, legislation shaped world live in. </a:t>
            </a:r>
          </a:p>
        </p:txBody>
      </p:sp>
      <p:pic>
        <p:nvPicPr>
          <p:cNvPr id="7174" name="Picture 6" descr="People Images - Free Download on Freepik">
            <a:extLst>
              <a:ext uri="{FF2B5EF4-FFF2-40B4-BE49-F238E27FC236}">
                <a16:creationId xmlns:a16="http://schemas.microsoft.com/office/drawing/2014/main" id="{726C981B-3984-B31B-11E0-07E6F3E51542}"/>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20040" y="1166756"/>
            <a:ext cx="3425609" cy="2279587"/>
          </a:xfrm>
          <a:prstGeom prst="rect">
            <a:avLst/>
          </a:prstGeom>
          <a:noFill/>
          <a:extLst>
            <a:ext uri="{909E8E84-426E-40DD-AFC4-6F175D3DCCD1}">
              <a14:hiddenFill xmlns:a14="http://schemas.microsoft.com/office/drawing/2010/main">
                <a:solidFill>
                  <a:srgbClr val="FFFFFF"/>
                </a:solidFill>
              </a14:hiddenFill>
            </a:ext>
          </a:extLst>
        </p:spPr>
      </p:pic>
      <p:pic>
        <p:nvPicPr>
          <p:cNvPr id="7170" name="Picture 2" descr="World Geography Games Online - Let's play and learn Geography!">
            <a:extLst>
              <a:ext uri="{FF2B5EF4-FFF2-40B4-BE49-F238E27FC236}">
                <a16:creationId xmlns:a16="http://schemas.microsoft.com/office/drawing/2014/main" id="{9A326BE5-67B7-258F-99CC-6C445C18EDC5}"/>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4385729" y="1217277"/>
            <a:ext cx="3433324" cy="2178544"/>
          </a:xfrm>
          <a:prstGeom prst="rect">
            <a:avLst/>
          </a:prstGeom>
          <a:noFill/>
          <a:extLst>
            <a:ext uri="{909E8E84-426E-40DD-AFC4-6F175D3DCCD1}">
              <a14:hiddenFill xmlns:a14="http://schemas.microsoft.com/office/drawing/2010/main">
                <a:solidFill>
                  <a:srgbClr val="FFFFFF"/>
                </a:solidFill>
              </a14:hiddenFill>
            </a:ext>
          </a:extLst>
        </p:spPr>
      </p:pic>
      <p:cxnSp>
        <p:nvCxnSpPr>
          <p:cNvPr id="7193" name="Straight Connector 7182">
            <a:extLst>
              <a:ext uri="{FF2B5EF4-FFF2-40B4-BE49-F238E27FC236}">
                <a16:creationId xmlns:a16="http://schemas.microsoft.com/office/drawing/2014/main" id="{818DC98F-4057-4645-B948-F604F39A9CF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53400" y="477749"/>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pic>
        <p:nvPicPr>
          <p:cNvPr id="7172" name="Picture 4" descr="Law - Wikipedia">
            <a:extLst>
              <a:ext uri="{FF2B5EF4-FFF2-40B4-BE49-F238E27FC236}">
                <a16:creationId xmlns:a16="http://schemas.microsoft.com/office/drawing/2014/main" id="{2AC57A75-F325-F843-91CB-BCD8AEC0877A}"/>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8449725" y="578348"/>
            <a:ext cx="3423916" cy="3501031"/>
          </a:xfrm>
          <a:prstGeom prst="rect">
            <a:avLst/>
          </a:prstGeom>
          <a:noFill/>
          <a:extLst>
            <a:ext uri="{909E8E84-426E-40DD-AFC4-6F175D3DCCD1}">
              <a14:hiddenFill xmlns:a14="http://schemas.microsoft.com/office/drawing/2010/main">
                <a:solidFill>
                  <a:srgbClr val="FFFFFF"/>
                </a:solidFill>
              </a14:hiddenFill>
            </a:ext>
          </a:extLst>
        </p:spPr>
      </p:pic>
      <p:cxnSp>
        <p:nvCxnSpPr>
          <p:cNvPr id="7194" name="Straight Connector 7184">
            <a:extLst>
              <a:ext uri="{FF2B5EF4-FFF2-40B4-BE49-F238E27FC236}">
                <a16:creationId xmlns:a16="http://schemas.microsoft.com/office/drawing/2014/main" id="{DAD2B705-4A9B-408D-AA80-4F41045E09D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09800" y="5738691"/>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323388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5" name="Rectangle 17414">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2000"/>
            <a:ext cx="7058307" cy="1964266"/>
          </a:xfrm>
          <a:prstGeom prst="rect">
            <a:avLst/>
          </a:prstGeom>
          <a:solidFill>
            <a:srgbClr val="554741">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47F00C0-D015-64F2-8BDB-98C1CDBC06A7}"/>
              </a:ext>
            </a:extLst>
          </p:cNvPr>
          <p:cNvSpPr>
            <a:spLocks noGrp="1"/>
          </p:cNvSpPr>
          <p:nvPr>
            <p:ph type="title"/>
          </p:nvPr>
        </p:nvSpPr>
        <p:spPr>
          <a:xfrm>
            <a:off x="524256" y="4767072"/>
            <a:ext cx="6594189" cy="1625210"/>
          </a:xfrm>
        </p:spPr>
        <p:txBody>
          <a:bodyPr>
            <a:normAutofit/>
          </a:bodyPr>
          <a:lstStyle/>
          <a:p>
            <a:pPr algn="r"/>
            <a:r>
              <a:rPr lang="en-US">
                <a:solidFill>
                  <a:srgbClr val="FFFFFF"/>
                </a:solidFill>
              </a:rPr>
              <a:t>What changes have you noticed? </a:t>
            </a:r>
          </a:p>
        </p:txBody>
      </p:sp>
      <p:pic>
        <p:nvPicPr>
          <p:cNvPr id="17410" name="Picture 2" descr="Everything You Change Changes Everything | Ashoka | Everyone a Changemaker">
            <a:extLst>
              <a:ext uri="{FF2B5EF4-FFF2-40B4-BE49-F238E27FC236}">
                <a16:creationId xmlns:a16="http://schemas.microsoft.com/office/drawing/2014/main" id="{E9938953-1564-C566-F600-C495E6BB988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3170" r="-1" b="3458"/>
          <a:stretch/>
        </p:blipFill>
        <p:spPr bwMode="auto">
          <a:xfrm>
            <a:off x="327547" y="321733"/>
            <a:ext cx="7058306" cy="4107392"/>
          </a:xfrm>
          <a:prstGeom prst="rect">
            <a:avLst/>
          </a:prstGeom>
          <a:noFill/>
          <a:extLst>
            <a:ext uri="{909E8E84-426E-40DD-AFC4-6F175D3DCCD1}">
              <a14:hiddenFill xmlns:a14="http://schemas.microsoft.com/office/drawing/2010/main">
                <a:solidFill>
                  <a:srgbClr val="FFFFFF"/>
                </a:solidFill>
              </a14:hiddenFill>
            </a:ext>
          </a:extLst>
        </p:spPr>
      </p:pic>
      <p:sp>
        <p:nvSpPr>
          <p:cNvPr id="17417" name="Rectangle 17416">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BC4BD6D4-588B-9304-08C5-F0A2BD4D959D}"/>
              </a:ext>
            </a:extLst>
          </p:cNvPr>
          <p:cNvSpPr>
            <a:spLocks noGrp="1"/>
          </p:cNvSpPr>
          <p:nvPr>
            <p:ph idx="1"/>
          </p:nvPr>
        </p:nvSpPr>
        <p:spPr>
          <a:xfrm>
            <a:off x="8029319" y="917725"/>
            <a:ext cx="3424739" cy="4852362"/>
          </a:xfrm>
        </p:spPr>
        <p:txBody>
          <a:bodyPr anchor="ctr">
            <a:normAutofit/>
          </a:bodyPr>
          <a:lstStyle/>
          <a:p>
            <a:pPr marL="0" indent="0">
              <a:buNone/>
            </a:pPr>
            <a:r>
              <a:rPr lang="en-US" sz="3200" dirty="0">
                <a:solidFill>
                  <a:srgbClr val="FFFFFF"/>
                </a:solidFill>
              </a:rPr>
              <a:t>You are encouraged to think about collective and individual changes? </a:t>
            </a:r>
          </a:p>
          <a:p>
            <a:pPr marL="0" indent="0">
              <a:buNone/>
            </a:pPr>
            <a:r>
              <a:rPr lang="en-US" sz="3200" dirty="0">
                <a:solidFill>
                  <a:srgbClr val="FFFFFF"/>
                </a:solidFill>
              </a:rPr>
              <a:t>What has directly impacted you: positive and negative? </a:t>
            </a:r>
          </a:p>
        </p:txBody>
      </p:sp>
    </p:spTree>
    <p:extLst>
      <p:ext uri="{BB962C8B-B14F-4D97-AF65-F5344CB8AC3E}">
        <p14:creationId xmlns:p14="http://schemas.microsoft.com/office/powerpoint/2010/main" val="25137107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825AC39-5F85-4CAA-8A81-A1287086B2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95DA4D23-37FC-4B90-8188-F0377C5F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4417162" cy="6858000"/>
          </a:xfrm>
          <a:custGeom>
            <a:avLst/>
            <a:gdLst>
              <a:gd name="connsiteX0" fmla="*/ 0 w 4417162"/>
              <a:gd name="connsiteY0" fmla="*/ 0 h 6858000"/>
              <a:gd name="connsiteX1" fmla="*/ 144378 w 4417162"/>
              <a:gd name="connsiteY1" fmla="*/ 0 h 6858000"/>
              <a:gd name="connsiteX2" fmla="*/ 2310062 w 4417162"/>
              <a:gd name="connsiteY2" fmla="*/ 0 h 6858000"/>
              <a:gd name="connsiteX3" fmla="*/ 4227367 w 4417162"/>
              <a:gd name="connsiteY3" fmla="*/ 0 h 6858000"/>
              <a:gd name="connsiteX4" fmla="*/ 4232407 w 4417162"/>
              <a:gd name="connsiteY4" fmla="*/ 66675 h 6858000"/>
              <a:gd name="connsiteX5" fmla="*/ 4240804 w 4417162"/>
              <a:gd name="connsiteY5" fmla="*/ 122237 h 6858000"/>
              <a:gd name="connsiteX6" fmla="*/ 4250882 w 4417162"/>
              <a:gd name="connsiteY6" fmla="*/ 174625 h 6858000"/>
              <a:gd name="connsiteX7" fmla="*/ 4267678 w 4417162"/>
              <a:gd name="connsiteY7" fmla="*/ 217487 h 6858000"/>
              <a:gd name="connsiteX8" fmla="*/ 4284474 w 4417162"/>
              <a:gd name="connsiteY8" fmla="*/ 260350 h 6858000"/>
              <a:gd name="connsiteX9" fmla="*/ 4304629 w 4417162"/>
              <a:gd name="connsiteY9" fmla="*/ 296862 h 6858000"/>
              <a:gd name="connsiteX10" fmla="*/ 4324784 w 4417162"/>
              <a:gd name="connsiteY10" fmla="*/ 334962 h 6858000"/>
              <a:gd name="connsiteX11" fmla="*/ 4343260 w 4417162"/>
              <a:gd name="connsiteY11" fmla="*/ 369887 h 6858000"/>
              <a:gd name="connsiteX12" fmla="*/ 4361735 w 4417162"/>
              <a:gd name="connsiteY12" fmla="*/ 409575 h 6858000"/>
              <a:gd name="connsiteX13" fmla="*/ 4378531 w 4417162"/>
              <a:gd name="connsiteY13" fmla="*/ 450850 h 6858000"/>
              <a:gd name="connsiteX14" fmla="*/ 4393648 w 4417162"/>
              <a:gd name="connsiteY14" fmla="*/ 496887 h 6858000"/>
              <a:gd name="connsiteX15" fmla="*/ 4405405 w 4417162"/>
              <a:gd name="connsiteY15" fmla="*/ 546100 h 6858000"/>
              <a:gd name="connsiteX16" fmla="*/ 4413803 w 4417162"/>
              <a:gd name="connsiteY16" fmla="*/ 606425 h 6858000"/>
              <a:gd name="connsiteX17" fmla="*/ 4417162 w 4417162"/>
              <a:gd name="connsiteY17" fmla="*/ 673100 h 6858000"/>
              <a:gd name="connsiteX18" fmla="*/ 4413803 w 4417162"/>
              <a:gd name="connsiteY18" fmla="*/ 744537 h 6858000"/>
              <a:gd name="connsiteX19" fmla="*/ 4405405 w 4417162"/>
              <a:gd name="connsiteY19" fmla="*/ 801687 h 6858000"/>
              <a:gd name="connsiteX20" fmla="*/ 4393648 w 4417162"/>
              <a:gd name="connsiteY20" fmla="*/ 854075 h 6858000"/>
              <a:gd name="connsiteX21" fmla="*/ 4378531 w 4417162"/>
              <a:gd name="connsiteY21" fmla="*/ 901700 h 6858000"/>
              <a:gd name="connsiteX22" fmla="*/ 4361735 w 4417162"/>
              <a:gd name="connsiteY22" fmla="*/ 942975 h 6858000"/>
              <a:gd name="connsiteX23" fmla="*/ 4341580 w 4417162"/>
              <a:gd name="connsiteY23" fmla="*/ 981075 h 6858000"/>
              <a:gd name="connsiteX24" fmla="*/ 4321425 w 4417162"/>
              <a:gd name="connsiteY24" fmla="*/ 1017587 h 6858000"/>
              <a:gd name="connsiteX25" fmla="*/ 4301270 w 4417162"/>
              <a:gd name="connsiteY25" fmla="*/ 1055687 h 6858000"/>
              <a:gd name="connsiteX26" fmla="*/ 4282794 w 4417162"/>
              <a:gd name="connsiteY26" fmla="*/ 1095375 h 6858000"/>
              <a:gd name="connsiteX27" fmla="*/ 4264318 w 4417162"/>
              <a:gd name="connsiteY27" fmla="*/ 1136650 h 6858000"/>
              <a:gd name="connsiteX28" fmla="*/ 4249203 w 4417162"/>
              <a:gd name="connsiteY28" fmla="*/ 1182687 h 6858000"/>
              <a:gd name="connsiteX29" fmla="*/ 4239125 w 4417162"/>
              <a:gd name="connsiteY29" fmla="*/ 1235075 h 6858000"/>
              <a:gd name="connsiteX30" fmla="*/ 4229047 w 4417162"/>
              <a:gd name="connsiteY30" fmla="*/ 1295400 h 6858000"/>
              <a:gd name="connsiteX31" fmla="*/ 4227367 w 4417162"/>
              <a:gd name="connsiteY31" fmla="*/ 1363662 h 6858000"/>
              <a:gd name="connsiteX32" fmla="*/ 4229047 w 4417162"/>
              <a:gd name="connsiteY32" fmla="*/ 1431925 h 6858000"/>
              <a:gd name="connsiteX33" fmla="*/ 4239125 w 4417162"/>
              <a:gd name="connsiteY33" fmla="*/ 1492250 h 6858000"/>
              <a:gd name="connsiteX34" fmla="*/ 4249203 w 4417162"/>
              <a:gd name="connsiteY34" fmla="*/ 1544637 h 6858000"/>
              <a:gd name="connsiteX35" fmla="*/ 4264318 w 4417162"/>
              <a:gd name="connsiteY35" fmla="*/ 1589087 h 6858000"/>
              <a:gd name="connsiteX36" fmla="*/ 4282794 w 4417162"/>
              <a:gd name="connsiteY36" fmla="*/ 1631950 h 6858000"/>
              <a:gd name="connsiteX37" fmla="*/ 4301270 w 4417162"/>
              <a:gd name="connsiteY37" fmla="*/ 1671637 h 6858000"/>
              <a:gd name="connsiteX38" fmla="*/ 4321425 w 4417162"/>
              <a:gd name="connsiteY38" fmla="*/ 1708150 h 6858000"/>
              <a:gd name="connsiteX39" fmla="*/ 4341580 w 4417162"/>
              <a:gd name="connsiteY39" fmla="*/ 1743075 h 6858000"/>
              <a:gd name="connsiteX40" fmla="*/ 4361735 w 4417162"/>
              <a:gd name="connsiteY40" fmla="*/ 1782762 h 6858000"/>
              <a:gd name="connsiteX41" fmla="*/ 4378531 w 4417162"/>
              <a:gd name="connsiteY41" fmla="*/ 1824037 h 6858000"/>
              <a:gd name="connsiteX42" fmla="*/ 4393648 w 4417162"/>
              <a:gd name="connsiteY42" fmla="*/ 1870075 h 6858000"/>
              <a:gd name="connsiteX43" fmla="*/ 4405405 w 4417162"/>
              <a:gd name="connsiteY43" fmla="*/ 1922462 h 6858000"/>
              <a:gd name="connsiteX44" fmla="*/ 4413803 w 4417162"/>
              <a:gd name="connsiteY44" fmla="*/ 1982787 h 6858000"/>
              <a:gd name="connsiteX45" fmla="*/ 4417162 w 4417162"/>
              <a:gd name="connsiteY45" fmla="*/ 2051050 h 6858000"/>
              <a:gd name="connsiteX46" fmla="*/ 4413803 w 4417162"/>
              <a:gd name="connsiteY46" fmla="*/ 2119312 h 6858000"/>
              <a:gd name="connsiteX47" fmla="*/ 4405405 w 4417162"/>
              <a:gd name="connsiteY47" fmla="*/ 2179637 h 6858000"/>
              <a:gd name="connsiteX48" fmla="*/ 4393648 w 4417162"/>
              <a:gd name="connsiteY48" fmla="*/ 2232025 h 6858000"/>
              <a:gd name="connsiteX49" fmla="*/ 4378531 w 4417162"/>
              <a:gd name="connsiteY49" fmla="*/ 2278062 h 6858000"/>
              <a:gd name="connsiteX50" fmla="*/ 4361735 w 4417162"/>
              <a:gd name="connsiteY50" fmla="*/ 2319337 h 6858000"/>
              <a:gd name="connsiteX51" fmla="*/ 4341580 w 4417162"/>
              <a:gd name="connsiteY51" fmla="*/ 2359025 h 6858000"/>
              <a:gd name="connsiteX52" fmla="*/ 4321425 w 4417162"/>
              <a:gd name="connsiteY52" fmla="*/ 2395537 h 6858000"/>
              <a:gd name="connsiteX53" fmla="*/ 4301270 w 4417162"/>
              <a:gd name="connsiteY53" fmla="*/ 2433637 h 6858000"/>
              <a:gd name="connsiteX54" fmla="*/ 4282794 w 4417162"/>
              <a:gd name="connsiteY54" fmla="*/ 2471737 h 6858000"/>
              <a:gd name="connsiteX55" fmla="*/ 4264318 w 4417162"/>
              <a:gd name="connsiteY55" fmla="*/ 2513012 h 6858000"/>
              <a:gd name="connsiteX56" fmla="*/ 4249203 w 4417162"/>
              <a:gd name="connsiteY56" fmla="*/ 2560637 h 6858000"/>
              <a:gd name="connsiteX57" fmla="*/ 4239125 w 4417162"/>
              <a:gd name="connsiteY57" fmla="*/ 2613025 h 6858000"/>
              <a:gd name="connsiteX58" fmla="*/ 4229047 w 4417162"/>
              <a:gd name="connsiteY58" fmla="*/ 2671762 h 6858000"/>
              <a:gd name="connsiteX59" fmla="*/ 4227367 w 4417162"/>
              <a:gd name="connsiteY59" fmla="*/ 2741612 h 6858000"/>
              <a:gd name="connsiteX60" fmla="*/ 4229047 w 4417162"/>
              <a:gd name="connsiteY60" fmla="*/ 2809875 h 6858000"/>
              <a:gd name="connsiteX61" fmla="*/ 4239125 w 4417162"/>
              <a:gd name="connsiteY61" fmla="*/ 2868612 h 6858000"/>
              <a:gd name="connsiteX62" fmla="*/ 4249203 w 4417162"/>
              <a:gd name="connsiteY62" fmla="*/ 2922587 h 6858000"/>
              <a:gd name="connsiteX63" fmla="*/ 4264318 w 4417162"/>
              <a:gd name="connsiteY63" fmla="*/ 2967037 h 6858000"/>
              <a:gd name="connsiteX64" fmla="*/ 4282794 w 4417162"/>
              <a:gd name="connsiteY64" fmla="*/ 3009900 h 6858000"/>
              <a:gd name="connsiteX65" fmla="*/ 4301270 w 4417162"/>
              <a:gd name="connsiteY65" fmla="*/ 3046412 h 6858000"/>
              <a:gd name="connsiteX66" fmla="*/ 4321425 w 4417162"/>
              <a:gd name="connsiteY66" fmla="*/ 3084512 h 6858000"/>
              <a:gd name="connsiteX67" fmla="*/ 4341580 w 4417162"/>
              <a:gd name="connsiteY67" fmla="*/ 3121025 h 6858000"/>
              <a:gd name="connsiteX68" fmla="*/ 4361735 w 4417162"/>
              <a:gd name="connsiteY68" fmla="*/ 3160712 h 6858000"/>
              <a:gd name="connsiteX69" fmla="*/ 4378531 w 4417162"/>
              <a:gd name="connsiteY69" fmla="*/ 3201987 h 6858000"/>
              <a:gd name="connsiteX70" fmla="*/ 4393648 w 4417162"/>
              <a:gd name="connsiteY70" fmla="*/ 3248025 h 6858000"/>
              <a:gd name="connsiteX71" fmla="*/ 4405405 w 4417162"/>
              <a:gd name="connsiteY71" fmla="*/ 3300412 h 6858000"/>
              <a:gd name="connsiteX72" fmla="*/ 4413803 w 4417162"/>
              <a:gd name="connsiteY72" fmla="*/ 3360737 h 6858000"/>
              <a:gd name="connsiteX73" fmla="*/ 4417162 w 4417162"/>
              <a:gd name="connsiteY73" fmla="*/ 3427412 h 6858000"/>
              <a:gd name="connsiteX74" fmla="*/ 4413803 w 4417162"/>
              <a:gd name="connsiteY74" fmla="*/ 3497262 h 6858000"/>
              <a:gd name="connsiteX75" fmla="*/ 4405405 w 4417162"/>
              <a:gd name="connsiteY75" fmla="*/ 3557587 h 6858000"/>
              <a:gd name="connsiteX76" fmla="*/ 4393648 w 4417162"/>
              <a:gd name="connsiteY76" fmla="*/ 3609975 h 6858000"/>
              <a:gd name="connsiteX77" fmla="*/ 4378531 w 4417162"/>
              <a:gd name="connsiteY77" fmla="*/ 3656012 h 6858000"/>
              <a:gd name="connsiteX78" fmla="*/ 4361735 w 4417162"/>
              <a:gd name="connsiteY78" fmla="*/ 3697287 h 6858000"/>
              <a:gd name="connsiteX79" fmla="*/ 4341580 w 4417162"/>
              <a:gd name="connsiteY79" fmla="*/ 3736975 h 6858000"/>
              <a:gd name="connsiteX80" fmla="*/ 4301270 w 4417162"/>
              <a:gd name="connsiteY80" fmla="*/ 3811587 h 6858000"/>
              <a:gd name="connsiteX81" fmla="*/ 4282794 w 4417162"/>
              <a:gd name="connsiteY81" fmla="*/ 3848100 h 6858000"/>
              <a:gd name="connsiteX82" fmla="*/ 4264318 w 4417162"/>
              <a:gd name="connsiteY82" fmla="*/ 3890962 h 6858000"/>
              <a:gd name="connsiteX83" fmla="*/ 4249203 w 4417162"/>
              <a:gd name="connsiteY83" fmla="*/ 3935412 h 6858000"/>
              <a:gd name="connsiteX84" fmla="*/ 4239125 w 4417162"/>
              <a:gd name="connsiteY84" fmla="*/ 3987800 h 6858000"/>
              <a:gd name="connsiteX85" fmla="*/ 4229047 w 4417162"/>
              <a:gd name="connsiteY85" fmla="*/ 4048125 h 6858000"/>
              <a:gd name="connsiteX86" fmla="*/ 4227367 w 4417162"/>
              <a:gd name="connsiteY86" fmla="*/ 4116387 h 6858000"/>
              <a:gd name="connsiteX87" fmla="*/ 4229047 w 4417162"/>
              <a:gd name="connsiteY87" fmla="*/ 4186237 h 6858000"/>
              <a:gd name="connsiteX88" fmla="*/ 4239125 w 4417162"/>
              <a:gd name="connsiteY88" fmla="*/ 4244975 h 6858000"/>
              <a:gd name="connsiteX89" fmla="*/ 4249203 w 4417162"/>
              <a:gd name="connsiteY89" fmla="*/ 4297362 h 6858000"/>
              <a:gd name="connsiteX90" fmla="*/ 4264318 w 4417162"/>
              <a:gd name="connsiteY90" fmla="*/ 4343400 h 6858000"/>
              <a:gd name="connsiteX91" fmla="*/ 4282794 w 4417162"/>
              <a:gd name="connsiteY91" fmla="*/ 4386262 h 6858000"/>
              <a:gd name="connsiteX92" fmla="*/ 4301270 w 4417162"/>
              <a:gd name="connsiteY92" fmla="*/ 4424362 h 6858000"/>
              <a:gd name="connsiteX93" fmla="*/ 4341580 w 4417162"/>
              <a:gd name="connsiteY93" fmla="*/ 4498975 h 6858000"/>
              <a:gd name="connsiteX94" fmla="*/ 4361735 w 4417162"/>
              <a:gd name="connsiteY94" fmla="*/ 4537075 h 6858000"/>
              <a:gd name="connsiteX95" fmla="*/ 4378531 w 4417162"/>
              <a:gd name="connsiteY95" fmla="*/ 4579937 h 6858000"/>
              <a:gd name="connsiteX96" fmla="*/ 4393648 w 4417162"/>
              <a:gd name="connsiteY96" fmla="*/ 4625975 h 6858000"/>
              <a:gd name="connsiteX97" fmla="*/ 4405405 w 4417162"/>
              <a:gd name="connsiteY97" fmla="*/ 4678362 h 6858000"/>
              <a:gd name="connsiteX98" fmla="*/ 4413803 w 4417162"/>
              <a:gd name="connsiteY98" fmla="*/ 4738687 h 6858000"/>
              <a:gd name="connsiteX99" fmla="*/ 4417162 w 4417162"/>
              <a:gd name="connsiteY99" fmla="*/ 4806950 h 6858000"/>
              <a:gd name="connsiteX100" fmla="*/ 4413803 w 4417162"/>
              <a:gd name="connsiteY100" fmla="*/ 4875212 h 6858000"/>
              <a:gd name="connsiteX101" fmla="*/ 4405405 w 4417162"/>
              <a:gd name="connsiteY101" fmla="*/ 4935537 h 6858000"/>
              <a:gd name="connsiteX102" fmla="*/ 4393648 w 4417162"/>
              <a:gd name="connsiteY102" fmla="*/ 4987925 h 6858000"/>
              <a:gd name="connsiteX103" fmla="*/ 4378531 w 4417162"/>
              <a:gd name="connsiteY103" fmla="*/ 5033962 h 6858000"/>
              <a:gd name="connsiteX104" fmla="*/ 4361735 w 4417162"/>
              <a:gd name="connsiteY104" fmla="*/ 5075237 h 6858000"/>
              <a:gd name="connsiteX105" fmla="*/ 4341580 w 4417162"/>
              <a:gd name="connsiteY105" fmla="*/ 5114925 h 6858000"/>
              <a:gd name="connsiteX106" fmla="*/ 4321425 w 4417162"/>
              <a:gd name="connsiteY106" fmla="*/ 5149850 h 6858000"/>
              <a:gd name="connsiteX107" fmla="*/ 4301270 w 4417162"/>
              <a:gd name="connsiteY107" fmla="*/ 5186362 h 6858000"/>
              <a:gd name="connsiteX108" fmla="*/ 4282794 w 4417162"/>
              <a:gd name="connsiteY108" fmla="*/ 5226050 h 6858000"/>
              <a:gd name="connsiteX109" fmla="*/ 4264318 w 4417162"/>
              <a:gd name="connsiteY109" fmla="*/ 5268912 h 6858000"/>
              <a:gd name="connsiteX110" fmla="*/ 4249203 w 4417162"/>
              <a:gd name="connsiteY110" fmla="*/ 5313362 h 6858000"/>
              <a:gd name="connsiteX111" fmla="*/ 4239125 w 4417162"/>
              <a:gd name="connsiteY111" fmla="*/ 5365750 h 6858000"/>
              <a:gd name="connsiteX112" fmla="*/ 4229047 w 4417162"/>
              <a:gd name="connsiteY112" fmla="*/ 5426075 h 6858000"/>
              <a:gd name="connsiteX113" fmla="*/ 4227367 w 4417162"/>
              <a:gd name="connsiteY113" fmla="*/ 5494337 h 6858000"/>
              <a:gd name="connsiteX114" fmla="*/ 4229047 w 4417162"/>
              <a:gd name="connsiteY114" fmla="*/ 5562600 h 6858000"/>
              <a:gd name="connsiteX115" fmla="*/ 4239125 w 4417162"/>
              <a:gd name="connsiteY115" fmla="*/ 5622925 h 6858000"/>
              <a:gd name="connsiteX116" fmla="*/ 4249203 w 4417162"/>
              <a:gd name="connsiteY116" fmla="*/ 5675312 h 6858000"/>
              <a:gd name="connsiteX117" fmla="*/ 4264318 w 4417162"/>
              <a:gd name="connsiteY117" fmla="*/ 5721350 h 6858000"/>
              <a:gd name="connsiteX118" fmla="*/ 4282794 w 4417162"/>
              <a:gd name="connsiteY118" fmla="*/ 5762625 h 6858000"/>
              <a:gd name="connsiteX119" fmla="*/ 4301270 w 4417162"/>
              <a:gd name="connsiteY119" fmla="*/ 5802312 h 6858000"/>
              <a:gd name="connsiteX120" fmla="*/ 4321425 w 4417162"/>
              <a:gd name="connsiteY120" fmla="*/ 5840412 h 6858000"/>
              <a:gd name="connsiteX121" fmla="*/ 4341580 w 4417162"/>
              <a:gd name="connsiteY121" fmla="*/ 5876925 h 6858000"/>
              <a:gd name="connsiteX122" fmla="*/ 4361735 w 4417162"/>
              <a:gd name="connsiteY122" fmla="*/ 5915025 h 6858000"/>
              <a:gd name="connsiteX123" fmla="*/ 4378531 w 4417162"/>
              <a:gd name="connsiteY123" fmla="*/ 5956300 h 6858000"/>
              <a:gd name="connsiteX124" fmla="*/ 4393648 w 4417162"/>
              <a:gd name="connsiteY124" fmla="*/ 6003925 h 6858000"/>
              <a:gd name="connsiteX125" fmla="*/ 4405405 w 4417162"/>
              <a:gd name="connsiteY125" fmla="*/ 6056312 h 6858000"/>
              <a:gd name="connsiteX126" fmla="*/ 4413803 w 4417162"/>
              <a:gd name="connsiteY126" fmla="*/ 6113462 h 6858000"/>
              <a:gd name="connsiteX127" fmla="*/ 4417162 w 4417162"/>
              <a:gd name="connsiteY127" fmla="*/ 6183312 h 6858000"/>
              <a:gd name="connsiteX128" fmla="*/ 4413803 w 4417162"/>
              <a:gd name="connsiteY128" fmla="*/ 6251575 h 6858000"/>
              <a:gd name="connsiteX129" fmla="*/ 4405405 w 4417162"/>
              <a:gd name="connsiteY129" fmla="*/ 6311900 h 6858000"/>
              <a:gd name="connsiteX130" fmla="*/ 4393648 w 4417162"/>
              <a:gd name="connsiteY130" fmla="*/ 6361112 h 6858000"/>
              <a:gd name="connsiteX131" fmla="*/ 4378531 w 4417162"/>
              <a:gd name="connsiteY131" fmla="*/ 6407150 h 6858000"/>
              <a:gd name="connsiteX132" fmla="*/ 4361735 w 4417162"/>
              <a:gd name="connsiteY132" fmla="*/ 6448425 h 6858000"/>
              <a:gd name="connsiteX133" fmla="*/ 4343260 w 4417162"/>
              <a:gd name="connsiteY133" fmla="*/ 6488112 h 6858000"/>
              <a:gd name="connsiteX134" fmla="*/ 4324784 w 4417162"/>
              <a:gd name="connsiteY134" fmla="*/ 6523037 h 6858000"/>
              <a:gd name="connsiteX135" fmla="*/ 4304629 w 4417162"/>
              <a:gd name="connsiteY135" fmla="*/ 6561137 h 6858000"/>
              <a:gd name="connsiteX136" fmla="*/ 4284474 w 4417162"/>
              <a:gd name="connsiteY136" fmla="*/ 6597650 h 6858000"/>
              <a:gd name="connsiteX137" fmla="*/ 4267678 w 4417162"/>
              <a:gd name="connsiteY137" fmla="*/ 6640512 h 6858000"/>
              <a:gd name="connsiteX138" fmla="*/ 4250882 w 4417162"/>
              <a:gd name="connsiteY138" fmla="*/ 6683375 h 6858000"/>
              <a:gd name="connsiteX139" fmla="*/ 4240804 w 4417162"/>
              <a:gd name="connsiteY139" fmla="*/ 6735762 h 6858000"/>
              <a:gd name="connsiteX140" fmla="*/ 4232407 w 4417162"/>
              <a:gd name="connsiteY140" fmla="*/ 6791325 h 6858000"/>
              <a:gd name="connsiteX141" fmla="*/ 4227367 w 4417162"/>
              <a:gd name="connsiteY141" fmla="*/ 6858000 h 6858000"/>
              <a:gd name="connsiteX142" fmla="*/ 2310062 w 4417162"/>
              <a:gd name="connsiteY142" fmla="*/ 6858000 h 6858000"/>
              <a:gd name="connsiteX143" fmla="*/ 144378 w 4417162"/>
              <a:gd name="connsiteY143" fmla="*/ 6858000 h 6858000"/>
              <a:gd name="connsiteX144" fmla="*/ 0 w 4417162"/>
              <a:gd name="connsiteY14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Lst>
            <a:rect l="l" t="t" r="r" b="b"/>
            <a:pathLst>
              <a:path w="4417162" h="6858000">
                <a:moveTo>
                  <a:pt x="0" y="0"/>
                </a:moveTo>
                <a:lnTo>
                  <a:pt x="144378" y="0"/>
                </a:lnTo>
                <a:lnTo>
                  <a:pt x="2310062" y="0"/>
                </a:lnTo>
                <a:lnTo>
                  <a:pt x="4227367" y="0"/>
                </a:lnTo>
                <a:lnTo>
                  <a:pt x="4232407" y="66675"/>
                </a:lnTo>
                <a:lnTo>
                  <a:pt x="4240804" y="122237"/>
                </a:lnTo>
                <a:lnTo>
                  <a:pt x="4250882" y="174625"/>
                </a:lnTo>
                <a:lnTo>
                  <a:pt x="4267678" y="217487"/>
                </a:lnTo>
                <a:lnTo>
                  <a:pt x="4284474" y="260350"/>
                </a:lnTo>
                <a:lnTo>
                  <a:pt x="4304629" y="296862"/>
                </a:lnTo>
                <a:lnTo>
                  <a:pt x="4324784" y="334962"/>
                </a:lnTo>
                <a:lnTo>
                  <a:pt x="4343260" y="369887"/>
                </a:lnTo>
                <a:lnTo>
                  <a:pt x="4361735" y="409575"/>
                </a:lnTo>
                <a:lnTo>
                  <a:pt x="4378531" y="450850"/>
                </a:lnTo>
                <a:lnTo>
                  <a:pt x="4393648" y="496887"/>
                </a:lnTo>
                <a:lnTo>
                  <a:pt x="4405405" y="546100"/>
                </a:lnTo>
                <a:lnTo>
                  <a:pt x="4413803" y="606425"/>
                </a:lnTo>
                <a:lnTo>
                  <a:pt x="4417162" y="673100"/>
                </a:lnTo>
                <a:lnTo>
                  <a:pt x="4413803" y="744537"/>
                </a:lnTo>
                <a:lnTo>
                  <a:pt x="4405405" y="801687"/>
                </a:lnTo>
                <a:lnTo>
                  <a:pt x="4393648" y="854075"/>
                </a:lnTo>
                <a:lnTo>
                  <a:pt x="4378531" y="901700"/>
                </a:lnTo>
                <a:lnTo>
                  <a:pt x="4361735" y="942975"/>
                </a:lnTo>
                <a:lnTo>
                  <a:pt x="4341580" y="981075"/>
                </a:lnTo>
                <a:lnTo>
                  <a:pt x="4321425" y="1017587"/>
                </a:lnTo>
                <a:lnTo>
                  <a:pt x="4301270" y="1055687"/>
                </a:lnTo>
                <a:lnTo>
                  <a:pt x="4282794" y="1095375"/>
                </a:lnTo>
                <a:lnTo>
                  <a:pt x="4264318" y="1136650"/>
                </a:lnTo>
                <a:lnTo>
                  <a:pt x="4249203" y="1182687"/>
                </a:lnTo>
                <a:lnTo>
                  <a:pt x="4239125" y="1235075"/>
                </a:lnTo>
                <a:lnTo>
                  <a:pt x="4229047" y="1295400"/>
                </a:lnTo>
                <a:lnTo>
                  <a:pt x="4227367" y="1363662"/>
                </a:lnTo>
                <a:lnTo>
                  <a:pt x="4229047" y="1431925"/>
                </a:lnTo>
                <a:lnTo>
                  <a:pt x="4239125" y="1492250"/>
                </a:lnTo>
                <a:lnTo>
                  <a:pt x="4249203" y="1544637"/>
                </a:lnTo>
                <a:lnTo>
                  <a:pt x="4264318" y="1589087"/>
                </a:lnTo>
                <a:lnTo>
                  <a:pt x="4282794" y="1631950"/>
                </a:lnTo>
                <a:lnTo>
                  <a:pt x="4301270" y="1671637"/>
                </a:lnTo>
                <a:lnTo>
                  <a:pt x="4321425" y="1708150"/>
                </a:lnTo>
                <a:lnTo>
                  <a:pt x="4341580" y="1743075"/>
                </a:lnTo>
                <a:lnTo>
                  <a:pt x="4361735" y="1782762"/>
                </a:lnTo>
                <a:lnTo>
                  <a:pt x="4378531" y="1824037"/>
                </a:lnTo>
                <a:lnTo>
                  <a:pt x="4393648" y="1870075"/>
                </a:lnTo>
                <a:lnTo>
                  <a:pt x="4405405" y="1922462"/>
                </a:lnTo>
                <a:lnTo>
                  <a:pt x="4413803" y="1982787"/>
                </a:lnTo>
                <a:lnTo>
                  <a:pt x="4417162" y="2051050"/>
                </a:lnTo>
                <a:lnTo>
                  <a:pt x="4413803" y="2119312"/>
                </a:lnTo>
                <a:lnTo>
                  <a:pt x="4405405" y="2179637"/>
                </a:lnTo>
                <a:lnTo>
                  <a:pt x="4393648" y="2232025"/>
                </a:lnTo>
                <a:lnTo>
                  <a:pt x="4378531" y="2278062"/>
                </a:lnTo>
                <a:lnTo>
                  <a:pt x="4361735" y="2319337"/>
                </a:lnTo>
                <a:lnTo>
                  <a:pt x="4341580" y="2359025"/>
                </a:lnTo>
                <a:lnTo>
                  <a:pt x="4321425" y="2395537"/>
                </a:lnTo>
                <a:lnTo>
                  <a:pt x="4301270" y="2433637"/>
                </a:lnTo>
                <a:lnTo>
                  <a:pt x="4282794" y="2471737"/>
                </a:lnTo>
                <a:lnTo>
                  <a:pt x="4264318" y="2513012"/>
                </a:lnTo>
                <a:lnTo>
                  <a:pt x="4249203" y="2560637"/>
                </a:lnTo>
                <a:lnTo>
                  <a:pt x="4239125" y="2613025"/>
                </a:lnTo>
                <a:lnTo>
                  <a:pt x="4229047" y="2671762"/>
                </a:lnTo>
                <a:lnTo>
                  <a:pt x="4227367" y="2741612"/>
                </a:lnTo>
                <a:lnTo>
                  <a:pt x="4229047" y="2809875"/>
                </a:lnTo>
                <a:lnTo>
                  <a:pt x="4239125" y="2868612"/>
                </a:lnTo>
                <a:lnTo>
                  <a:pt x="4249203" y="2922587"/>
                </a:lnTo>
                <a:lnTo>
                  <a:pt x="4264318" y="2967037"/>
                </a:lnTo>
                <a:lnTo>
                  <a:pt x="4282794" y="3009900"/>
                </a:lnTo>
                <a:lnTo>
                  <a:pt x="4301270" y="3046412"/>
                </a:lnTo>
                <a:lnTo>
                  <a:pt x="4321425" y="3084512"/>
                </a:lnTo>
                <a:lnTo>
                  <a:pt x="4341580" y="3121025"/>
                </a:lnTo>
                <a:lnTo>
                  <a:pt x="4361735" y="3160712"/>
                </a:lnTo>
                <a:lnTo>
                  <a:pt x="4378531" y="3201987"/>
                </a:lnTo>
                <a:lnTo>
                  <a:pt x="4393648" y="3248025"/>
                </a:lnTo>
                <a:lnTo>
                  <a:pt x="4405405" y="3300412"/>
                </a:lnTo>
                <a:lnTo>
                  <a:pt x="4413803" y="3360737"/>
                </a:lnTo>
                <a:lnTo>
                  <a:pt x="4417162" y="3427412"/>
                </a:lnTo>
                <a:lnTo>
                  <a:pt x="4413803" y="3497262"/>
                </a:lnTo>
                <a:lnTo>
                  <a:pt x="4405405" y="3557587"/>
                </a:lnTo>
                <a:lnTo>
                  <a:pt x="4393648" y="3609975"/>
                </a:lnTo>
                <a:lnTo>
                  <a:pt x="4378531" y="3656012"/>
                </a:lnTo>
                <a:lnTo>
                  <a:pt x="4361735" y="3697287"/>
                </a:lnTo>
                <a:lnTo>
                  <a:pt x="4341580" y="3736975"/>
                </a:lnTo>
                <a:lnTo>
                  <a:pt x="4301270" y="3811587"/>
                </a:lnTo>
                <a:lnTo>
                  <a:pt x="4282794" y="3848100"/>
                </a:lnTo>
                <a:lnTo>
                  <a:pt x="4264318" y="3890962"/>
                </a:lnTo>
                <a:lnTo>
                  <a:pt x="4249203" y="3935412"/>
                </a:lnTo>
                <a:lnTo>
                  <a:pt x="4239125" y="3987800"/>
                </a:lnTo>
                <a:lnTo>
                  <a:pt x="4229047" y="4048125"/>
                </a:lnTo>
                <a:lnTo>
                  <a:pt x="4227367" y="4116387"/>
                </a:lnTo>
                <a:lnTo>
                  <a:pt x="4229047" y="4186237"/>
                </a:lnTo>
                <a:lnTo>
                  <a:pt x="4239125" y="4244975"/>
                </a:lnTo>
                <a:lnTo>
                  <a:pt x="4249203" y="4297362"/>
                </a:lnTo>
                <a:lnTo>
                  <a:pt x="4264318" y="4343400"/>
                </a:lnTo>
                <a:lnTo>
                  <a:pt x="4282794" y="4386262"/>
                </a:lnTo>
                <a:lnTo>
                  <a:pt x="4301270" y="4424362"/>
                </a:lnTo>
                <a:lnTo>
                  <a:pt x="4341580" y="4498975"/>
                </a:lnTo>
                <a:lnTo>
                  <a:pt x="4361735" y="4537075"/>
                </a:lnTo>
                <a:lnTo>
                  <a:pt x="4378531" y="4579937"/>
                </a:lnTo>
                <a:lnTo>
                  <a:pt x="4393648" y="4625975"/>
                </a:lnTo>
                <a:lnTo>
                  <a:pt x="4405405" y="4678362"/>
                </a:lnTo>
                <a:lnTo>
                  <a:pt x="4413803" y="4738687"/>
                </a:lnTo>
                <a:lnTo>
                  <a:pt x="4417162" y="4806950"/>
                </a:lnTo>
                <a:lnTo>
                  <a:pt x="4413803" y="4875212"/>
                </a:lnTo>
                <a:lnTo>
                  <a:pt x="4405405" y="4935537"/>
                </a:lnTo>
                <a:lnTo>
                  <a:pt x="4393648" y="4987925"/>
                </a:lnTo>
                <a:lnTo>
                  <a:pt x="4378531" y="5033962"/>
                </a:lnTo>
                <a:lnTo>
                  <a:pt x="4361735" y="5075237"/>
                </a:lnTo>
                <a:lnTo>
                  <a:pt x="4341580" y="5114925"/>
                </a:lnTo>
                <a:lnTo>
                  <a:pt x="4321425" y="5149850"/>
                </a:lnTo>
                <a:lnTo>
                  <a:pt x="4301270" y="5186362"/>
                </a:lnTo>
                <a:lnTo>
                  <a:pt x="4282794" y="5226050"/>
                </a:lnTo>
                <a:lnTo>
                  <a:pt x="4264318" y="5268912"/>
                </a:lnTo>
                <a:lnTo>
                  <a:pt x="4249203" y="5313362"/>
                </a:lnTo>
                <a:lnTo>
                  <a:pt x="4239125" y="5365750"/>
                </a:lnTo>
                <a:lnTo>
                  <a:pt x="4229047" y="5426075"/>
                </a:lnTo>
                <a:lnTo>
                  <a:pt x="4227367" y="5494337"/>
                </a:lnTo>
                <a:lnTo>
                  <a:pt x="4229047" y="5562600"/>
                </a:lnTo>
                <a:lnTo>
                  <a:pt x="4239125" y="5622925"/>
                </a:lnTo>
                <a:lnTo>
                  <a:pt x="4249203" y="5675312"/>
                </a:lnTo>
                <a:lnTo>
                  <a:pt x="4264318" y="5721350"/>
                </a:lnTo>
                <a:lnTo>
                  <a:pt x="4282794" y="5762625"/>
                </a:lnTo>
                <a:lnTo>
                  <a:pt x="4301270" y="5802312"/>
                </a:lnTo>
                <a:lnTo>
                  <a:pt x="4321425" y="5840412"/>
                </a:lnTo>
                <a:lnTo>
                  <a:pt x="4341580" y="5876925"/>
                </a:lnTo>
                <a:lnTo>
                  <a:pt x="4361735" y="5915025"/>
                </a:lnTo>
                <a:lnTo>
                  <a:pt x="4378531" y="5956300"/>
                </a:lnTo>
                <a:lnTo>
                  <a:pt x="4393648" y="6003925"/>
                </a:lnTo>
                <a:lnTo>
                  <a:pt x="4405405" y="6056312"/>
                </a:lnTo>
                <a:lnTo>
                  <a:pt x="4413803" y="6113462"/>
                </a:lnTo>
                <a:lnTo>
                  <a:pt x="4417162" y="6183312"/>
                </a:lnTo>
                <a:lnTo>
                  <a:pt x="4413803" y="6251575"/>
                </a:lnTo>
                <a:lnTo>
                  <a:pt x="4405405" y="6311900"/>
                </a:lnTo>
                <a:lnTo>
                  <a:pt x="4393648" y="6361112"/>
                </a:lnTo>
                <a:lnTo>
                  <a:pt x="4378531" y="6407150"/>
                </a:lnTo>
                <a:lnTo>
                  <a:pt x="4361735" y="6448425"/>
                </a:lnTo>
                <a:lnTo>
                  <a:pt x="4343260" y="6488112"/>
                </a:lnTo>
                <a:lnTo>
                  <a:pt x="4324784" y="6523037"/>
                </a:lnTo>
                <a:lnTo>
                  <a:pt x="4304629" y="6561137"/>
                </a:lnTo>
                <a:lnTo>
                  <a:pt x="4284474" y="6597650"/>
                </a:lnTo>
                <a:lnTo>
                  <a:pt x="4267678" y="6640512"/>
                </a:lnTo>
                <a:lnTo>
                  <a:pt x="4250882" y="6683375"/>
                </a:lnTo>
                <a:lnTo>
                  <a:pt x="4240804" y="6735762"/>
                </a:lnTo>
                <a:lnTo>
                  <a:pt x="4232407" y="6791325"/>
                </a:lnTo>
                <a:lnTo>
                  <a:pt x="4227367" y="6858000"/>
                </a:lnTo>
                <a:lnTo>
                  <a:pt x="2310062" y="6858000"/>
                </a:lnTo>
                <a:lnTo>
                  <a:pt x="144378" y="6858000"/>
                </a:lnTo>
                <a:lnTo>
                  <a:pt x="0" y="6858000"/>
                </a:lnTo>
                <a:close/>
              </a:path>
            </a:pathLst>
          </a:custGeom>
          <a:solidFill>
            <a:srgbClr val="FFFFFF"/>
          </a:solidFill>
          <a:ln w="0">
            <a:noFill/>
            <a:prstDash val="solid"/>
            <a:round/>
            <a:headEnd/>
            <a:tailEnd/>
          </a:ln>
        </p:spPr>
      </p:sp>
      <p:sp useBgFill="1">
        <p:nvSpPr>
          <p:cNvPr id="13" name="Freeform: Shape 12">
            <a:extLst>
              <a:ext uri="{FF2B5EF4-FFF2-40B4-BE49-F238E27FC236}">
                <a16:creationId xmlns:a16="http://schemas.microsoft.com/office/drawing/2014/main" id="{A7A4B465-FBCC-4CD4-89A1-82992A7B47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4272784" cy="6858000"/>
          </a:xfrm>
          <a:custGeom>
            <a:avLst/>
            <a:gdLst>
              <a:gd name="connsiteX0" fmla="*/ 0 w 4272784"/>
              <a:gd name="connsiteY0" fmla="*/ 0 h 6858000"/>
              <a:gd name="connsiteX1" fmla="*/ 4082989 w 4272784"/>
              <a:gd name="connsiteY1" fmla="*/ 0 h 6858000"/>
              <a:gd name="connsiteX2" fmla="*/ 4088029 w 4272784"/>
              <a:gd name="connsiteY2" fmla="*/ 66675 h 6858000"/>
              <a:gd name="connsiteX3" fmla="*/ 4096426 w 4272784"/>
              <a:gd name="connsiteY3" fmla="*/ 122237 h 6858000"/>
              <a:gd name="connsiteX4" fmla="*/ 4106504 w 4272784"/>
              <a:gd name="connsiteY4" fmla="*/ 174625 h 6858000"/>
              <a:gd name="connsiteX5" fmla="*/ 4123300 w 4272784"/>
              <a:gd name="connsiteY5" fmla="*/ 217487 h 6858000"/>
              <a:gd name="connsiteX6" fmla="*/ 4140096 w 4272784"/>
              <a:gd name="connsiteY6" fmla="*/ 260350 h 6858000"/>
              <a:gd name="connsiteX7" fmla="*/ 4160251 w 4272784"/>
              <a:gd name="connsiteY7" fmla="*/ 296862 h 6858000"/>
              <a:gd name="connsiteX8" fmla="*/ 4180406 w 4272784"/>
              <a:gd name="connsiteY8" fmla="*/ 334962 h 6858000"/>
              <a:gd name="connsiteX9" fmla="*/ 4198882 w 4272784"/>
              <a:gd name="connsiteY9" fmla="*/ 369887 h 6858000"/>
              <a:gd name="connsiteX10" fmla="*/ 4217357 w 4272784"/>
              <a:gd name="connsiteY10" fmla="*/ 409575 h 6858000"/>
              <a:gd name="connsiteX11" fmla="*/ 4234153 w 4272784"/>
              <a:gd name="connsiteY11" fmla="*/ 450850 h 6858000"/>
              <a:gd name="connsiteX12" fmla="*/ 4249270 w 4272784"/>
              <a:gd name="connsiteY12" fmla="*/ 496887 h 6858000"/>
              <a:gd name="connsiteX13" fmla="*/ 4261027 w 4272784"/>
              <a:gd name="connsiteY13" fmla="*/ 546100 h 6858000"/>
              <a:gd name="connsiteX14" fmla="*/ 4269425 w 4272784"/>
              <a:gd name="connsiteY14" fmla="*/ 606425 h 6858000"/>
              <a:gd name="connsiteX15" fmla="*/ 4272784 w 4272784"/>
              <a:gd name="connsiteY15" fmla="*/ 673100 h 6858000"/>
              <a:gd name="connsiteX16" fmla="*/ 4269425 w 4272784"/>
              <a:gd name="connsiteY16" fmla="*/ 744537 h 6858000"/>
              <a:gd name="connsiteX17" fmla="*/ 4261027 w 4272784"/>
              <a:gd name="connsiteY17" fmla="*/ 801687 h 6858000"/>
              <a:gd name="connsiteX18" fmla="*/ 4249270 w 4272784"/>
              <a:gd name="connsiteY18" fmla="*/ 854075 h 6858000"/>
              <a:gd name="connsiteX19" fmla="*/ 4234153 w 4272784"/>
              <a:gd name="connsiteY19" fmla="*/ 901700 h 6858000"/>
              <a:gd name="connsiteX20" fmla="*/ 4217357 w 4272784"/>
              <a:gd name="connsiteY20" fmla="*/ 942975 h 6858000"/>
              <a:gd name="connsiteX21" fmla="*/ 4197202 w 4272784"/>
              <a:gd name="connsiteY21" fmla="*/ 981075 h 6858000"/>
              <a:gd name="connsiteX22" fmla="*/ 4177047 w 4272784"/>
              <a:gd name="connsiteY22" fmla="*/ 1017587 h 6858000"/>
              <a:gd name="connsiteX23" fmla="*/ 4156892 w 4272784"/>
              <a:gd name="connsiteY23" fmla="*/ 1055687 h 6858000"/>
              <a:gd name="connsiteX24" fmla="*/ 4138416 w 4272784"/>
              <a:gd name="connsiteY24" fmla="*/ 1095375 h 6858000"/>
              <a:gd name="connsiteX25" fmla="*/ 4119940 w 4272784"/>
              <a:gd name="connsiteY25" fmla="*/ 1136650 h 6858000"/>
              <a:gd name="connsiteX26" fmla="*/ 4104825 w 4272784"/>
              <a:gd name="connsiteY26" fmla="*/ 1182687 h 6858000"/>
              <a:gd name="connsiteX27" fmla="*/ 4094747 w 4272784"/>
              <a:gd name="connsiteY27" fmla="*/ 1235075 h 6858000"/>
              <a:gd name="connsiteX28" fmla="*/ 4084669 w 4272784"/>
              <a:gd name="connsiteY28" fmla="*/ 1295400 h 6858000"/>
              <a:gd name="connsiteX29" fmla="*/ 4082989 w 4272784"/>
              <a:gd name="connsiteY29" fmla="*/ 1363662 h 6858000"/>
              <a:gd name="connsiteX30" fmla="*/ 4084669 w 4272784"/>
              <a:gd name="connsiteY30" fmla="*/ 1431925 h 6858000"/>
              <a:gd name="connsiteX31" fmla="*/ 4094747 w 4272784"/>
              <a:gd name="connsiteY31" fmla="*/ 1492250 h 6858000"/>
              <a:gd name="connsiteX32" fmla="*/ 4104825 w 4272784"/>
              <a:gd name="connsiteY32" fmla="*/ 1544637 h 6858000"/>
              <a:gd name="connsiteX33" fmla="*/ 4119940 w 4272784"/>
              <a:gd name="connsiteY33" fmla="*/ 1589087 h 6858000"/>
              <a:gd name="connsiteX34" fmla="*/ 4138416 w 4272784"/>
              <a:gd name="connsiteY34" fmla="*/ 1631950 h 6858000"/>
              <a:gd name="connsiteX35" fmla="*/ 4156892 w 4272784"/>
              <a:gd name="connsiteY35" fmla="*/ 1671637 h 6858000"/>
              <a:gd name="connsiteX36" fmla="*/ 4177047 w 4272784"/>
              <a:gd name="connsiteY36" fmla="*/ 1708150 h 6858000"/>
              <a:gd name="connsiteX37" fmla="*/ 4197202 w 4272784"/>
              <a:gd name="connsiteY37" fmla="*/ 1743075 h 6858000"/>
              <a:gd name="connsiteX38" fmla="*/ 4217357 w 4272784"/>
              <a:gd name="connsiteY38" fmla="*/ 1782762 h 6858000"/>
              <a:gd name="connsiteX39" fmla="*/ 4234153 w 4272784"/>
              <a:gd name="connsiteY39" fmla="*/ 1824037 h 6858000"/>
              <a:gd name="connsiteX40" fmla="*/ 4249270 w 4272784"/>
              <a:gd name="connsiteY40" fmla="*/ 1870075 h 6858000"/>
              <a:gd name="connsiteX41" fmla="*/ 4261027 w 4272784"/>
              <a:gd name="connsiteY41" fmla="*/ 1922462 h 6858000"/>
              <a:gd name="connsiteX42" fmla="*/ 4269425 w 4272784"/>
              <a:gd name="connsiteY42" fmla="*/ 1982787 h 6858000"/>
              <a:gd name="connsiteX43" fmla="*/ 4272784 w 4272784"/>
              <a:gd name="connsiteY43" fmla="*/ 2051050 h 6858000"/>
              <a:gd name="connsiteX44" fmla="*/ 4269425 w 4272784"/>
              <a:gd name="connsiteY44" fmla="*/ 2119312 h 6858000"/>
              <a:gd name="connsiteX45" fmla="*/ 4261027 w 4272784"/>
              <a:gd name="connsiteY45" fmla="*/ 2179637 h 6858000"/>
              <a:gd name="connsiteX46" fmla="*/ 4249270 w 4272784"/>
              <a:gd name="connsiteY46" fmla="*/ 2232025 h 6858000"/>
              <a:gd name="connsiteX47" fmla="*/ 4234153 w 4272784"/>
              <a:gd name="connsiteY47" fmla="*/ 2278062 h 6858000"/>
              <a:gd name="connsiteX48" fmla="*/ 4217357 w 4272784"/>
              <a:gd name="connsiteY48" fmla="*/ 2319337 h 6858000"/>
              <a:gd name="connsiteX49" fmla="*/ 4197202 w 4272784"/>
              <a:gd name="connsiteY49" fmla="*/ 2359025 h 6858000"/>
              <a:gd name="connsiteX50" fmla="*/ 4177047 w 4272784"/>
              <a:gd name="connsiteY50" fmla="*/ 2395537 h 6858000"/>
              <a:gd name="connsiteX51" fmla="*/ 4156892 w 4272784"/>
              <a:gd name="connsiteY51" fmla="*/ 2433637 h 6858000"/>
              <a:gd name="connsiteX52" fmla="*/ 4138416 w 4272784"/>
              <a:gd name="connsiteY52" fmla="*/ 2471737 h 6858000"/>
              <a:gd name="connsiteX53" fmla="*/ 4119940 w 4272784"/>
              <a:gd name="connsiteY53" fmla="*/ 2513012 h 6858000"/>
              <a:gd name="connsiteX54" fmla="*/ 4104825 w 4272784"/>
              <a:gd name="connsiteY54" fmla="*/ 2560637 h 6858000"/>
              <a:gd name="connsiteX55" fmla="*/ 4094747 w 4272784"/>
              <a:gd name="connsiteY55" fmla="*/ 2613025 h 6858000"/>
              <a:gd name="connsiteX56" fmla="*/ 4084669 w 4272784"/>
              <a:gd name="connsiteY56" fmla="*/ 2671762 h 6858000"/>
              <a:gd name="connsiteX57" fmla="*/ 4082989 w 4272784"/>
              <a:gd name="connsiteY57" fmla="*/ 2741612 h 6858000"/>
              <a:gd name="connsiteX58" fmla="*/ 4084669 w 4272784"/>
              <a:gd name="connsiteY58" fmla="*/ 2809875 h 6858000"/>
              <a:gd name="connsiteX59" fmla="*/ 4094747 w 4272784"/>
              <a:gd name="connsiteY59" fmla="*/ 2868612 h 6858000"/>
              <a:gd name="connsiteX60" fmla="*/ 4104825 w 4272784"/>
              <a:gd name="connsiteY60" fmla="*/ 2922587 h 6858000"/>
              <a:gd name="connsiteX61" fmla="*/ 4119940 w 4272784"/>
              <a:gd name="connsiteY61" fmla="*/ 2967037 h 6858000"/>
              <a:gd name="connsiteX62" fmla="*/ 4138416 w 4272784"/>
              <a:gd name="connsiteY62" fmla="*/ 3009900 h 6858000"/>
              <a:gd name="connsiteX63" fmla="*/ 4156892 w 4272784"/>
              <a:gd name="connsiteY63" fmla="*/ 3046412 h 6858000"/>
              <a:gd name="connsiteX64" fmla="*/ 4177047 w 4272784"/>
              <a:gd name="connsiteY64" fmla="*/ 3084512 h 6858000"/>
              <a:gd name="connsiteX65" fmla="*/ 4197202 w 4272784"/>
              <a:gd name="connsiteY65" fmla="*/ 3121025 h 6858000"/>
              <a:gd name="connsiteX66" fmla="*/ 4217357 w 4272784"/>
              <a:gd name="connsiteY66" fmla="*/ 3160712 h 6858000"/>
              <a:gd name="connsiteX67" fmla="*/ 4234153 w 4272784"/>
              <a:gd name="connsiteY67" fmla="*/ 3201987 h 6858000"/>
              <a:gd name="connsiteX68" fmla="*/ 4249270 w 4272784"/>
              <a:gd name="connsiteY68" fmla="*/ 3248025 h 6858000"/>
              <a:gd name="connsiteX69" fmla="*/ 4261027 w 4272784"/>
              <a:gd name="connsiteY69" fmla="*/ 3300412 h 6858000"/>
              <a:gd name="connsiteX70" fmla="*/ 4269425 w 4272784"/>
              <a:gd name="connsiteY70" fmla="*/ 3360737 h 6858000"/>
              <a:gd name="connsiteX71" fmla="*/ 4272784 w 4272784"/>
              <a:gd name="connsiteY71" fmla="*/ 3427412 h 6858000"/>
              <a:gd name="connsiteX72" fmla="*/ 4269425 w 4272784"/>
              <a:gd name="connsiteY72" fmla="*/ 3497262 h 6858000"/>
              <a:gd name="connsiteX73" fmla="*/ 4261027 w 4272784"/>
              <a:gd name="connsiteY73" fmla="*/ 3557587 h 6858000"/>
              <a:gd name="connsiteX74" fmla="*/ 4249270 w 4272784"/>
              <a:gd name="connsiteY74" fmla="*/ 3609975 h 6858000"/>
              <a:gd name="connsiteX75" fmla="*/ 4234153 w 4272784"/>
              <a:gd name="connsiteY75" fmla="*/ 3656012 h 6858000"/>
              <a:gd name="connsiteX76" fmla="*/ 4217357 w 4272784"/>
              <a:gd name="connsiteY76" fmla="*/ 3697287 h 6858000"/>
              <a:gd name="connsiteX77" fmla="*/ 4197202 w 4272784"/>
              <a:gd name="connsiteY77" fmla="*/ 3736975 h 6858000"/>
              <a:gd name="connsiteX78" fmla="*/ 4156892 w 4272784"/>
              <a:gd name="connsiteY78" fmla="*/ 3811587 h 6858000"/>
              <a:gd name="connsiteX79" fmla="*/ 4138416 w 4272784"/>
              <a:gd name="connsiteY79" fmla="*/ 3848100 h 6858000"/>
              <a:gd name="connsiteX80" fmla="*/ 4119940 w 4272784"/>
              <a:gd name="connsiteY80" fmla="*/ 3890962 h 6858000"/>
              <a:gd name="connsiteX81" fmla="*/ 4104825 w 4272784"/>
              <a:gd name="connsiteY81" fmla="*/ 3935412 h 6858000"/>
              <a:gd name="connsiteX82" fmla="*/ 4094747 w 4272784"/>
              <a:gd name="connsiteY82" fmla="*/ 3987800 h 6858000"/>
              <a:gd name="connsiteX83" fmla="*/ 4084669 w 4272784"/>
              <a:gd name="connsiteY83" fmla="*/ 4048125 h 6858000"/>
              <a:gd name="connsiteX84" fmla="*/ 4082989 w 4272784"/>
              <a:gd name="connsiteY84" fmla="*/ 4116387 h 6858000"/>
              <a:gd name="connsiteX85" fmla="*/ 4084669 w 4272784"/>
              <a:gd name="connsiteY85" fmla="*/ 4186237 h 6858000"/>
              <a:gd name="connsiteX86" fmla="*/ 4094747 w 4272784"/>
              <a:gd name="connsiteY86" fmla="*/ 4244975 h 6858000"/>
              <a:gd name="connsiteX87" fmla="*/ 4104825 w 4272784"/>
              <a:gd name="connsiteY87" fmla="*/ 4297362 h 6858000"/>
              <a:gd name="connsiteX88" fmla="*/ 4119940 w 4272784"/>
              <a:gd name="connsiteY88" fmla="*/ 4343400 h 6858000"/>
              <a:gd name="connsiteX89" fmla="*/ 4138416 w 4272784"/>
              <a:gd name="connsiteY89" fmla="*/ 4386262 h 6858000"/>
              <a:gd name="connsiteX90" fmla="*/ 4156892 w 4272784"/>
              <a:gd name="connsiteY90" fmla="*/ 4424362 h 6858000"/>
              <a:gd name="connsiteX91" fmla="*/ 4197202 w 4272784"/>
              <a:gd name="connsiteY91" fmla="*/ 4498975 h 6858000"/>
              <a:gd name="connsiteX92" fmla="*/ 4217357 w 4272784"/>
              <a:gd name="connsiteY92" fmla="*/ 4537075 h 6858000"/>
              <a:gd name="connsiteX93" fmla="*/ 4234153 w 4272784"/>
              <a:gd name="connsiteY93" fmla="*/ 4579937 h 6858000"/>
              <a:gd name="connsiteX94" fmla="*/ 4249270 w 4272784"/>
              <a:gd name="connsiteY94" fmla="*/ 4625975 h 6858000"/>
              <a:gd name="connsiteX95" fmla="*/ 4261027 w 4272784"/>
              <a:gd name="connsiteY95" fmla="*/ 4678362 h 6858000"/>
              <a:gd name="connsiteX96" fmla="*/ 4269425 w 4272784"/>
              <a:gd name="connsiteY96" fmla="*/ 4738687 h 6858000"/>
              <a:gd name="connsiteX97" fmla="*/ 4272784 w 4272784"/>
              <a:gd name="connsiteY97" fmla="*/ 4806950 h 6858000"/>
              <a:gd name="connsiteX98" fmla="*/ 4269425 w 4272784"/>
              <a:gd name="connsiteY98" fmla="*/ 4875212 h 6858000"/>
              <a:gd name="connsiteX99" fmla="*/ 4261027 w 4272784"/>
              <a:gd name="connsiteY99" fmla="*/ 4935537 h 6858000"/>
              <a:gd name="connsiteX100" fmla="*/ 4249270 w 4272784"/>
              <a:gd name="connsiteY100" fmla="*/ 4987925 h 6858000"/>
              <a:gd name="connsiteX101" fmla="*/ 4234153 w 4272784"/>
              <a:gd name="connsiteY101" fmla="*/ 5033962 h 6858000"/>
              <a:gd name="connsiteX102" fmla="*/ 4217357 w 4272784"/>
              <a:gd name="connsiteY102" fmla="*/ 5075237 h 6858000"/>
              <a:gd name="connsiteX103" fmla="*/ 4197202 w 4272784"/>
              <a:gd name="connsiteY103" fmla="*/ 5114925 h 6858000"/>
              <a:gd name="connsiteX104" fmla="*/ 4177047 w 4272784"/>
              <a:gd name="connsiteY104" fmla="*/ 5149850 h 6858000"/>
              <a:gd name="connsiteX105" fmla="*/ 4156892 w 4272784"/>
              <a:gd name="connsiteY105" fmla="*/ 5186362 h 6858000"/>
              <a:gd name="connsiteX106" fmla="*/ 4138416 w 4272784"/>
              <a:gd name="connsiteY106" fmla="*/ 5226050 h 6858000"/>
              <a:gd name="connsiteX107" fmla="*/ 4119940 w 4272784"/>
              <a:gd name="connsiteY107" fmla="*/ 5268912 h 6858000"/>
              <a:gd name="connsiteX108" fmla="*/ 4104825 w 4272784"/>
              <a:gd name="connsiteY108" fmla="*/ 5313362 h 6858000"/>
              <a:gd name="connsiteX109" fmla="*/ 4094747 w 4272784"/>
              <a:gd name="connsiteY109" fmla="*/ 5365750 h 6858000"/>
              <a:gd name="connsiteX110" fmla="*/ 4084669 w 4272784"/>
              <a:gd name="connsiteY110" fmla="*/ 5426075 h 6858000"/>
              <a:gd name="connsiteX111" fmla="*/ 4082989 w 4272784"/>
              <a:gd name="connsiteY111" fmla="*/ 5494337 h 6858000"/>
              <a:gd name="connsiteX112" fmla="*/ 4084669 w 4272784"/>
              <a:gd name="connsiteY112" fmla="*/ 5562600 h 6858000"/>
              <a:gd name="connsiteX113" fmla="*/ 4094747 w 4272784"/>
              <a:gd name="connsiteY113" fmla="*/ 5622925 h 6858000"/>
              <a:gd name="connsiteX114" fmla="*/ 4104825 w 4272784"/>
              <a:gd name="connsiteY114" fmla="*/ 5675312 h 6858000"/>
              <a:gd name="connsiteX115" fmla="*/ 4119940 w 4272784"/>
              <a:gd name="connsiteY115" fmla="*/ 5721350 h 6858000"/>
              <a:gd name="connsiteX116" fmla="*/ 4138416 w 4272784"/>
              <a:gd name="connsiteY116" fmla="*/ 5762625 h 6858000"/>
              <a:gd name="connsiteX117" fmla="*/ 4156892 w 4272784"/>
              <a:gd name="connsiteY117" fmla="*/ 5802312 h 6858000"/>
              <a:gd name="connsiteX118" fmla="*/ 4177047 w 4272784"/>
              <a:gd name="connsiteY118" fmla="*/ 5840412 h 6858000"/>
              <a:gd name="connsiteX119" fmla="*/ 4197202 w 4272784"/>
              <a:gd name="connsiteY119" fmla="*/ 5876925 h 6858000"/>
              <a:gd name="connsiteX120" fmla="*/ 4217357 w 4272784"/>
              <a:gd name="connsiteY120" fmla="*/ 5915025 h 6858000"/>
              <a:gd name="connsiteX121" fmla="*/ 4234153 w 4272784"/>
              <a:gd name="connsiteY121" fmla="*/ 5956300 h 6858000"/>
              <a:gd name="connsiteX122" fmla="*/ 4249270 w 4272784"/>
              <a:gd name="connsiteY122" fmla="*/ 6003925 h 6858000"/>
              <a:gd name="connsiteX123" fmla="*/ 4261027 w 4272784"/>
              <a:gd name="connsiteY123" fmla="*/ 6056312 h 6858000"/>
              <a:gd name="connsiteX124" fmla="*/ 4269425 w 4272784"/>
              <a:gd name="connsiteY124" fmla="*/ 6113462 h 6858000"/>
              <a:gd name="connsiteX125" fmla="*/ 4272784 w 4272784"/>
              <a:gd name="connsiteY125" fmla="*/ 6183312 h 6858000"/>
              <a:gd name="connsiteX126" fmla="*/ 4269425 w 4272784"/>
              <a:gd name="connsiteY126" fmla="*/ 6251575 h 6858000"/>
              <a:gd name="connsiteX127" fmla="*/ 4261027 w 4272784"/>
              <a:gd name="connsiteY127" fmla="*/ 6311900 h 6858000"/>
              <a:gd name="connsiteX128" fmla="*/ 4249270 w 4272784"/>
              <a:gd name="connsiteY128" fmla="*/ 6361112 h 6858000"/>
              <a:gd name="connsiteX129" fmla="*/ 4234153 w 4272784"/>
              <a:gd name="connsiteY129" fmla="*/ 6407150 h 6858000"/>
              <a:gd name="connsiteX130" fmla="*/ 4217357 w 4272784"/>
              <a:gd name="connsiteY130" fmla="*/ 6448425 h 6858000"/>
              <a:gd name="connsiteX131" fmla="*/ 4198882 w 4272784"/>
              <a:gd name="connsiteY131" fmla="*/ 6488112 h 6858000"/>
              <a:gd name="connsiteX132" fmla="*/ 4180406 w 4272784"/>
              <a:gd name="connsiteY132" fmla="*/ 6523037 h 6858000"/>
              <a:gd name="connsiteX133" fmla="*/ 4160251 w 4272784"/>
              <a:gd name="connsiteY133" fmla="*/ 6561137 h 6858000"/>
              <a:gd name="connsiteX134" fmla="*/ 4140096 w 4272784"/>
              <a:gd name="connsiteY134" fmla="*/ 6597650 h 6858000"/>
              <a:gd name="connsiteX135" fmla="*/ 4123300 w 4272784"/>
              <a:gd name="connsiteY135" fmla="*/ 6640512 h 6858000"/>
              <a:gd name="connsiteX136" fmla="*/ 4106504 w 4272784"/>
              <a:gd name="connsiteY136" fmla="*/ 6683375 h 6858000"/>
              <a:gd name="connsiteX137" fmla="*/ 4096426 w 4272784"/>
              <a:gd name="connsiteY137" fmla="*/ 6735762 h 6858000"/>
              <a:gd name="connsiteX138" fmla="*/ 4088029 w 4272784"/>
              <a:gd name="connsiteY138" fmla="*/ 6791325 h 6858000"/>
              <a:gd name="connsiteX139" fmla="*/ 4082989 w 4272784"/>
              <a:gd name="connsiteY139" fmla="*/ 6858000 h 6858000"/>
              <a:gd name="connsiteX140" fmla="*/ 0 w 4272784"/>
              <a:gd name="connsiteY14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Lst>
            <a:rect l="l" t="t" r="r" b="b"/>
            <a:pathLst>
              <a:path w="4272784" h="6858000">
                <a:moveTo>
                  <a:pt x="0" y="0"/>
                </a:moveTo>
                <a:lnTo>
                  <a:pt x="4082989" y="0"/>
                </a:lnTo>
                <a:lnTo>
                  <a:pt x="4088029" y="66675"/>
                </a:lnTo>
                <a:lnTo>
                  <a:pt x="4096426" y="122237"/>
                </a:lnTo>
                <a:lnTo>
                  <a:pt x="4106504" y="174625"/>
                </a:lnTo>
                <a:lnTo>
                  <a:pt x="4123300" y="217487"/>
                </a:lnTo>
                <a:lnTo>
                  <a:pt x="4140096" y="260350"/>
                </a:lnTo>
                <a:lnTo>
                  <a:pt x="4160251" y="296862"/>
                </a:lnTo>
                <a:lnTo>
                  <a:pt x="4180406" y="334962"/>
                </a:lnTo>
                <a:lnTo>
                  <a:pt x="4198882" y="369887"/>
                </a:lnTo>
                <a:lnTo>
                  <a:pt x="4217357" y="409575"/>
                </a:lnTo>
                <a:lnTo>
                  <a:pt x="4234153" y="450850"/>
                </a:lnTo>
                <a:lnTo>
                  <a:pt x="4249270" y="496887"/>
                </a:lnTo>
                <a:lnTo>
                  <a:pt x="4261027" y="546100"/>
                </a:lnTo>
                <a:lnTo>
                  <a:pt x="4269425" y="606425"/>
                </a:lnTo>
                <a:lnTo>
                  <a:pt x="4272784" y="673100"/>
                </a:lnTo>
                <a:lnTo>
                  <a:pt x="4269425" y="744537"/>
                </a:lnTo>
                <a:lnTo>
                  <a:pt x="4261027" y="801687"/>
                </a:lnTo>
                <a:lnTo>
                  <a:pt x="4249270" y="854075"/>
                </a:lnTo>
                <a:lnTo>
                  <a:pt x="4234153" y="901700"/>
                </a:lnTo>
                <a:lnTo>
                  <a:pt x="4217357" y="942975"/>
                </a:lnTo>
                <a:lnTo>
                  <a:pt x="4197202" y="981075"/>
                </a:lnTo>
                <a:lnTo>
                  <a:pt x="4177047" y="1017587"/>
                </a:lnTo>
                <a:lnTo>
                  <a:pt x="4156892" y="1055687"/>
                </a:lnTo>
                <a:lnTo>
                  <a:pt x="4138416" y="1095375"/>
                </a:lnTo>
                <a:lnTo>
                  <a:pt x="4119940" y="1136650"/>
                </a:lnTo>
                <a:lnTo>
                  <a:pt x="4104825" y="1182687"/>
                </a:lnTo>
                <a:lnTo>
                  <a:pt x="4094747" y="1235075"/>
                </a:lnTo>
                <a:lnTo>
                  <a:pt x="4084669" y="1295400"/>
                </a:lnTo>
                <a:lnTo>
                  <a:pt x="4082989" y="1363662"/>
                </a:lnTo>
                <a:lnTo>
                  <a:pt x="4084669" y="1431925"/>
                </a:lnTo>
                <a:lnTo>
                  <a:pt x="4094747" y="1492250"/>
                </a:lnTo>
                <a:lnTo>
                  <a:pt x="4104825" y="1544637"/>
                </a:lnTo>
                <a:lnTo>
                  <a:pt x="4119940" y="1589087"/>
                </a:lnTo>
                <a:lnTo>
                  <a:pt x="4138416" y="1631950"/>
                </a:lnTo>
                <a:lnTo>
                  <a:pt x="4156892" y="1671637"/>
                </a:lnTo>
                <a:lnTo>
                  <a:pt x="4177047" y="1708150"/>
                </a:lnTo>
                <a:lnTo>
                  <a:pt x="4197202" y="1743075"/>
                </a:lnTo>
                <a:lnTo>
                  <a:pt x="4217357" y="1782762"/>
                </a:lnTo>
                <a:lnTo>
                  <a:pt x="4234153" y="1824037"/>
                </a:lnTo>
                <a:lnTo>
                  <a:pt x="4249270" y="1870075"/>
                </a:lnTo>
                <a:lnTo>
                  <a:pt x="4261027" y="1922462"/>
                </a:lnTo>
                <a:lnTo>
                  <a:pt x="4269425" y="1982787"/>
                </a:lnTo>
                <a:lnTo>
                  <a:pt x="4272784" y="2051050"/>
                </a:lnTo>
                <a:lnTo>
                  <a:pt x="4269425" y="2119312"/>
                </a:lnTo>
                <a:lnTo>
                  <a:pt x="4261027" y="2179637"/>
                </a:lnTo>
                <a:lnTo>
                  <a:pt x="4249270" y="2232025"/>
                </a:lnTo>
                <a:lnTo>
                  <a:pt x="4234153" y="2278062"/>
                </a:lnTo>
                <a:lnTo>
                  <a:pt x="4217357" y="2319337"/>
                </a:lnTo>
                <a:lnTo>
                  <a:pt x="4197202" y="2359025"/>
                </a:lnTo>
                <a:lnTo>
                  <a:pt x="4177047" y="2395537"/>
                </a:lnTo>
                <a:lnTo>
                  <a:pt x="4156892" y="2433637"/>
                </a:lnTo>
                <a:lnTo>
                  <a:pt x="4138416" y="2471737"/>
                </a:lnTo>
                <a:lnTo>
                  <a:pt x="4119940" y="2513012"/>
                </a:lnTo>
                <a:lnTo>
                  <a:pt x="4104825" y="2560637"/>
                </a:lnTo>
                <a:lnTo>
                  <a:pt x="4094747" y="2613025"/>
                </a:lnTo>
                <a:lnTo>
                  <a:pt x="4084669" y="2671762"/>
                </a:lnTo>
                <a:lnTo>
                  <a:pt x="4082989" y="2741612"/>
                </a:lnTo>
                <a:lnTo>
                  <a:pt x="4084669" y="2809875"/>
                </a:lnTo>
                <a:lnTo>
                  <a:pt x="4094747" y="2868612"/>
                </a:lnTo>
                <a:lnTo>
                  <a:pt x="4104825" y="2922587"/>
                </a:lnTo>
                <a:lnTo>
                  <a:pt x="4119940" y="2967037"/>
                </a:lnTo>
                <a:lnTo>
                  <a:pt x="4138416" y="3009900"/>
                </a:lnTo>
                <a:lnTo>
                  <a:pt x="4156892" y="3046412"/>
                </a:lnTo>
                <a:lnTo>
                  <a:pt x="4177047" y="3084512"/>
                </a:lnTo>
                <a:lnTo>
                  <a:pt x="4197202" y="3121025"/>
                </a:lnTo>
                <a:lnTo>
                  <a:pt x="4217357" y="3160712"/>
                </a:lnTo>
                <a:lnTo>
                  <a:pt x="4234153" y="3201987"/>
                </a:lnTo>
                <a:lnTo>
                  <a:pt x="4249270" y="3248025"/>
                </a:lnTo>
                <a:lnTo>
                  <a:pt x="4261027" y="3300412"/>
                </a:lnTo>
                <a:lnTo>
                  <a:pt x="4269425" y="3360737"/>
                </a:lnTo>
                <a:lnTo>
                  <a:pt x="4272784" y="3427412"/>
                </a:lnTo>
                <a:lnTo>
                  <a:pt x="4269425" y="3497262"/>
                </a:lnTo>
                <a:lnTo>
                  <a:pt x="4261027" y="3557587"/>
                </a:lnTo>
                <a:lnTo>
                  <a:pt x="4249270" y="3609975"/>
                </a:lnTo>
                <a:lnTo>
                  <a:pt x="4234153" y="3656012"/>
                </a:lnTo>
                <a:lnTo>
                  <a:pt x="4217357" y="3697287"/>
                </a:lnTo>
                <a:lnTo>
                  <a:pt x="4197202" y="3736975"/>
                </a:lnTo>
                <a:lnTo>
                  <a:pt x="4156892" y="3811587"/>
                </a:lnTo>
                <a:lnTo>
                  <a:pt x="4138416" y="3848100"/>
                </a:lnTo>
                <a:lnTo>
                  <a:pt x="4119940" y="3890962"/>
                </a:lnTo>
                <a:lnTo>
                  <a:pt x="4104825" y="3935412"/>
                </a:lnTo>
                <a:lnTo>
                  <a:pt x="4094747" y="3987800"/>
                </a:lnTo>
                <a:lnTo>
                  <a:pt x="4084669" y="4048125"/>
                </a:lnTo>
                <a:lnTo>
                  <a:pt x="4082989" y="4116387"/>
                </a:lnTo>
                <a:lnTo>
                  <a:pt x="4084669" y="4186237"/>
                </a:lnTo>
                <a:lnTo>
                  <a:pt x="4094747" y="4244975"/>
                </a:lnTo>
                <a:lnTo>
                  <a:pt x="4104825" y="4297362"/>
                </a:lnTo>
                <a:lnTo>
                  <a:pt x="4119940" y="4343400"/>
                </a:lnTo>
                <a:lnTo>
                  <a:pt x="4138416" y="4386262"/>
                </a:lnTo>
                <a:lnTo>
                  <a:pt x="4156892" y="4424362"/>
                </a:lnTo>
                <a:lnTo>
                  <a:pt x="4197202" y="4498975"/>
                </a:lnTo>
                <a:lnTo>
                  <a:pt x="4217357" y="4537075"/>
                </a:lnTo>
                <a:lnTo>
                  <a:pt x="4234153" y="4579937"/>
                </a:lnTo>
                <a:lnTo>
                  <a:pt x="4249270" y="4625975"/>
                </a:lnTo>
                <a:lnTo>
                  <a:pt x="4261027" y="4678362"/>
                </a:lnTo>
                <a:lnTo>
                  <a:pt x="4269425" y="4738687"/>
                </a:lnTo>
                <a:lnTo>
                  <a:pt x="4272784" y="4806950"/>
                </a:lnTo>
                <a:lnTo>
                  <a:pt x="4269425" y="4875212"/>
                </a:lnTo>
                <a:lnTo>
                  <a:pt x="4261027" y="4935537"/>
                </a:lnTo>
                <a:lnTo>
                  <a:pt x="4249270" y="4987925"/>
                </a:lnTo>
                <a:lnTo>
                  <a:pt x="4234153" y="5033962"/>
                </a:lnTo>
                <a:lnTo>
                  <a:pt x="4217357" y="5075237"/>
                </a:lnTo>
                <a:lnTo>
                  <a:pt x="4197202" y="5114925"/>
                </a:lnTo>
                <a:lnTo>
                  <a:pt x="4177047" y="5149850"/>
                </a:lnTo>
                <a:lnTo>
                  <a:pt x="4156892" y="5186362"/>
                </a:lnTo>
                <a:lnTo>
                  <a:pt x="4138416" y="5226050"/>
                </a:lnTo>
                <a:lnTo>
                  <a:pt x="4119940" y="5268912"/>
                </a:lnTo>
                <a:lnTo>
                  <a:pt x="4104825" y="5313362"/>
                </a:lnTo>
                <a:lnTo>
                  <a:pt x="4094747" y="5365750"/>
                </a:lnTo>
                <a:lnTo>
                  <a:pt x="4084669" y="5426075"/>
                </a:lnTo>
                <a:lnTo>
                  <a:pt x="4082989" y="5494337"/>
                </a:lnTo>
                <a:lnTo>
                  <a:pt x="4084669" y="5562600"/>
                </a:lnTo>
                <a:lnTo>
                  <a:pt x="4094747" y="5622925"/>
                </a:lnTo>
                <a:lnTo>
                  <a:pt x="4104825" y="5675312"/>
                </a:lnTo>
                <a:lnTo>
                  <a:pt x="4119940" y="5721350"/>
                </a:lnTo>
                <a:lnTo>
                  <a:pt x="4138416" y="5762625"/>
                </a:lnTo>
                <a:lnTo>
                  <a:pt x="4156892" y="5802312"/>
                </a:lnTo>
                <a:lnTo>
                  <a:pt x="4177047" y="5840412"/>
                </a:lnTo>
                <a:lnTo>
                  <a:pt x="4197202" y="5876925"/>
                </a:lnTo>
                <a:lnTo>
                  <a:pt x="4217357" y="5915025"/>
                </a:lnTo>
                <a:lnTo>
                  <a:pt x="4234153" y="5956300"/>
                </a:lnTo>
                <a:lnTo>
                  <a:pt x="4249270" y="6003925"/>
                </a:lnTo>
                <a:lnTo>
                  <a:pt x="4261027" y="6056312"/>
                </a:lnTo>
                <a:lnTo>
                  <a:pt x="4269425" y="6113462"/>
                </a:lnTo>
                <a:lnTo>
                  <a:pt x="4272784" y="6183312"/>
                </a:lnTo>
                <a:lnTo>
                  <a:pt x="4269425" y="6251575"/>
                </a:lnTo>
                <a:lnTo>
                  <a:pt x="4261027" y="6311900"/>
                </a:lnTo>
                <a:lnTo>
                  <a:pt x="4249270" y="6361112"/>
                </a:lnTo>
                <a:lnTo>
                  <a:pt x="4234153" y="6407150"/>
                </a:lnTo>
                <a:lnTo>
                  <a:pt x="4217357" y="6448425"/>
                </a:lnTo>
                <a:lnTo>
                  <a:pt x="4198882" y="6488112"/>
                </a:lnTo>
                <a:lnTo>
                  <a:pt x="4180406" y="6523037"/>
                </a:lnTo>
                <a:lnTo>
                  <a:pt x="4160251" y="6561137"/>
                </a:lnTo>
                <a:lnTo>
                  <a:pt x="4140096" y="6597650"/>
                </a:lnTo>
                <a:lnTo>
                  <a:pt x="4123300" y="6640512"/>
                </a:lnTo>
                <a:lnTo>
                  <a:pt x="4106504" y="6683375"/>
                </a:lnTo>
                <a:lnTo>
                  <a:pt x="4096426" y="6735762"/>
                </a:lnTo>
                <a:lnTo>
                  <a:pt x="4088029" y="6791325"/>
                </a:lnTo>
                <a:lnTo>
                  <a:pt x="4082989" y="6858000"/>
                </a:lnTo>
                <a:lnTo>
                  <a:pt x="0" y="6858000"/>
                </a:lnTo>
                <a:close/>
              </a:path>
            </a:pathLst>
          </a:custGeom>
          <a:ln w="0">
            <a:noFill/>
            <a:prstDash val="solid"/>
            <a:round/>
            <a:headEnd/>
            <a:tailEnd/>
          </a:ln>
        </p:spPr>
        <p:txBody>
          <a:bodyPr/>
          <a:lstStyle/>
          <a:p>
            <a:endParaRPr lang="en-US" dirty="0"/>
          </a:p>
        </p:txBody>
      </p:sp>
      <p:sp>
        <p:nvSpPr>
          <p:cNvPr id="15" name="Freeform: Shape 14">
            <a:extLst>
              <a:ext uri="{FF2B5EF4-FFF2-40B4-BE49-F238E27FC236}">
                <a16:creationId xmlns:a16="http://schemas.microsoft.com/office/drawing/2014/main" id="{909E572F-9CDC-4214-9D42-FF00176495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4417162" cy="6858000"/>
          </a:xfrm>
          <a:custGeom>
            <a:avLst/>
            <a:gdLst>
              <a:gd name="connsiteX0" fmla="*/ 4417162 w 4417162"/>
              <a:gd name="connsiteY0" fmla="*/ 0 h 6858000"/>
              <a:gd name="connsiteX1" fmla="*/ 334174 w 4417162"/>
              <a:gd name="connsiteY1" fmla="*/ 0 h 6858000"/>
              <a:gd name="connsiteX2" fmla="*/ 334173 w 4417162"/>
              <a:gd name="connsiteY2" fmla="*/ 0 h 6858000"/>
              <a:gd name="connsiteX3" fmla="*/ 189795 w 4417162"/>
              <a:gd name="connsiteY3" fmla="*/ 0 h 6858000"/>
              <a:gd name="connsiteX4" fmla="*/ 184756 w 4417162"/>
              <a:gd name="connsiteY4" fmla="*/ 66675 h 6858000"/>
              <a:gd name="connsiteX5" fmla="*/ 176358 w 4417162"/>
              <a:gd name="connsiteY5" fmla="*/ 122237 h 6858000"/>
              <a:gd name="connsiteX6" fmla="*/ 166281 w 4417162"/>
              <a:gd name="connsiteY6" fmla="*/ 174625 h 6858000"/>
              <a:gd name="connsiteX7" fmla="*/ 149485 w 4417162"/>
              <a:gd name="connsiteY7" fmla="*/ 217487 h 6858000"/>
              <a:gd name="connsiteX8" fmla="*/ 132689 w 4417162"/>
              <a:gd name="connsiteY8" fmla="*/ 260350 h 6858000"/>
              <a:gd name="connsiteX9" fmla="*/ 112534 w 4417162"/>
              <a:gd name="connsiteY9" fmla="*/ 296862 h 6858000"/>
              <a:gd name="connsiteX10" fmla="*/ 92379 w 4417162"/>
              <a:gd name="connsiteY10" fmla="*/ 334962 h 6858000"/>
              <a:gd name="connsiteX11" fmla="*/ 73903 w 4417162"/>
              <a:gd name="connsiteY11" fmla="*/ 369887 h 6858000"/>
              <a:gd name="connsiteX12" fmla="*/ 55427 w 4417162"/>
              <a:gd name="connsiteY12" fmla="*/ 409575 h 6858000"/>
              <a:gd name="connsiteX13" fmla="*/ 38632 w 4417162"/>
              <a:gd name="connsiteY13" fmla="*/ 450850 h 6858000"/>
              <a:gd name="connsiteX14" fmla="*/ 23515 w 4417162"/>
              <a:gd name="connsiteY14" fmla="*/ 496887 h 6858000"/>
              <a:gd name="connsiteX15" fmla="*/ 11758 w 4417162"/>
              <a:gd name="connsiteY15" fmla="*/ 546100 h 6858000"/>
              <a:gd name="connsiteX16" fmla="*/ 3359 w 4417162"/>
              <a:gd name="connsiteY16" fmla="*/ 606425 h 6858000"/>
              <a:gd name="connsiteX17" fmla="*/ 0 w 4417162"/>
              <a:gd name="connsiteY17" fmla="*/ 673100 h 6858000"/>
              <a:gd name="connsiteX18" fmla="*/ 3359 w 4417162"/>
              <a:gd name="connsiteY18" fmla="*/ 744537 h 6858000"/>
              <a:gd name="connsiteX19" fmla="*/ 11758 w 4417162"/>
              <a:gd name="connsiteY19" fmla="*/ 801687 h 6858000"/>
              <a:gd name="connsiteX20" fmla="*/ 23515 w 4417162"/>
              <a:gd name="connsiteY20" fmla="*/ 854075 h 6858000"/>
              <a:gd name="connsiteX21" fmla="*/ 38632 w 4417162"/>
              <a:gd name="connsiteY21" fmla="*/ 901700 h 6858000"/>
              <a:gd name="connsiteX22" fmla="*/ 55427 w 4417162"/>
              <a:gd name="connsiteY22" fmla="*/ 942975 h 6858000"/>
              <a:gd name="connsiteX23" fmla="*/ 75583 w 4417162"/>
              <a:gd name="connsiteY23" fmla="*/ 981075 h 6858000"/>
              <a:gd name="connsiteX24" fmla="*/ 95738 w 4417162"/>
              <a:gd name="connsiteY24" fmla="*/ 1017587 h 6858000"/>
              <a:gd name="connsiteX25" fmla="*/ 115893 w 4417162"/>
              <a:gd name="connsiteY25" fmla="*/ 1055687 h 6858000"/>
              <a:gd name="connsiteX26" fmla="*/ 134368 w 4417162"/>
              <a:gd name="connsiteY26" fmla="*/ 1095375 h 6858000"/>
              <a:gd name="connsiteX27" fmla="*/ 152844 w 4417162"/>
              <a:gd name="connsiteY27" fmla="*/ 1136650 h 6858000"/>
              <a:gd name="connsiteX28" fmla="*/ 167960 w 4417162"/>
              <a:gd name="connsiteY28" fmla="*/ 1182687 h 6858000"/>
              <a:gd name="connsiteX29" fmla="*/ 178038 w 4417162"/>
              <a:gd name="connsiteY29" fmla="*/ 1235075 h 6858000"/>
              <a:gd name="connsiteX30" fmla="*/ 188115 w 4417162"/>
              <a:gd name="connsiteY30" fmla="*/ 1295400 h 6858000"/>
              <a:gd name="connsiteX31" fmla="*/ 189795 w 4417162"/>
              <a:gd name="connsiteY31" fmla="*/ 1363662 h 6858000"/>
              <a:gd name="connsiteX32" fmla="*/ 188115 w 4417162"/>
              <a:gd name="connsiteY32" fmla="*/ 1431925 h 6858000"/>
              <a:gd name="connsiteX33" fmla="*/ 178038 w 4417162"/>
              <a:gd name="connsiteY33" fmla="*/ 1492250 h 6858000"/>
              <a:gd name="connsiteX34" fmla="*/ 167960 w 4417162"/>
              <a:gd name="connsiteY34" fmla="*/ 1544637 h 6858000"/>
              <a:gd name="connsiteX35" fmla="*/ 152844 w 4417162"/>
              <a:gd name="connsiteY35" fmla="*/ 1589087 h 6858000"/>
              <a:gd name="connsiteX36" fmla="*/ 134368 w 4417162"/>
              <a:gd name="connsiteY36" fmla="*/ 1631950 h 6858000"/>
              <a:gd name="connsiteX37" fmla="*/ 115893 w 4417162"/>
              <a:gd name="connsiteY37" fmla="*/ 1671637 h 6858000"/>
              <a:gd name="connsiteX38" fmla="*/ 95738 w 4417162"/>
              <a:gd name="connsiteY38" fmla="*/ 1708150 h 6858000"/>
              <a:gd name="connsiteX39" fmla="*/ 75583 w 4417162"/>
              <a:gd name="connsiteY39" fmla="*/ 1743075 h 6858000"/>
              <a:gd name="connsiteX40" fmla="*/ 55427 w 4417162"/>
              <a:gd name="connsiteY40" fmla="*/ 1782762 h 6858000"/>
              <a:gd name="connsiteX41" fmla="*/ 38632 w 4417162"/>
              <a:gd name="connsiteY41" fmla="*/ 1824037 h 6858000"/>
              <a:gd name="connsiteX42" fmla="*/ 23515 w 4417162"/>
              <a:gd name="connsiteY42" fmla="*/ 1870075 h 6858000"/>
              <a:gd name="connsiteX43" fmla="*/ 11758 w 4417162"/>
              <a:gd name="connsiteY43" fmla="*/ 1922462 h 6858000"/>
              <a:gd name="connsiteX44" fmla="*/ 3359 w 4417162"/>
              <a:gd name="connsiteY44" fmla="*/ 1982787 h 6858000"/>
              <a:gd name="connsiteX45" fmla="*/ 0 w 4417162"/>
              <a:gd name="connsiteY45" fmla="*/ 2051050 h 6858000"/>
              <a:gd name="connsiteX46" fmla="*/ 3359 w 4417162"/>
              <a:gd name="connsiteY46" fmla="*/ 2119312 h 6858000"/>
              <a:gd name="connsiteX47" fmla="*/ 11758 w 4417162"/>
              <a:gd name="connsiteY47" fmla="*/ 2179637 h 6858000"/>
              <a:gd name="connsiteX48" fmla="*/ 23515 w 4417162"/>
              <a:gd name="connsiteY48" fmla="*/ 2232025 h 6858000"/>
              <a:gd name="connsiteX49" fmla="*/ 38632 w 4417162"/>
              <a:gd name="connsiteY49" fmla="*/ 2278062 h 6858000"/>
              <a:gd name="connsiteX50" fmla="*/ 55427 w 4417162"/>
              <a:gd name="connsiteY50" fmla="*/ 2319337 h 6858000"/>
              <a:gd name="connsiteX51" fmla="*/ 75583 w 4417162"/>
              <a:gd name="connsiteY51" fmla="*/ 2359025 h 6858000"/>
              <a:gd name="connsiteX52" fmla="*/ 95738 w 4417162"/>
              <a:gd name="connsiteY52" fmla="*/ 2395537 h 6858000"/>
              <a:gd name="connsiteX53" fmla="*/ 115893 w 4417162"/>
              <a:gd name="connsiteY53" fmla="*/ 2433637 h 6858000"/>
              <a:gd name="connsiteX54" fmla="*/ 134368 w 4417162"/>
              <a:gd name="connsiteY54" fmla="*/ 2471737 h 6858000"/>
              <a:gd name="connsiteX55" fmla="*/ 152844 w 4417162"/>
              <a:gd name="connsiteY55" fmla="*/ 2513012 h 6858000"/>
              <a:gd name="connsiteX56" fmla="*/ 167960 w 4417162"/>
              <a:gd name="connsiteY56" fmla="*/ 2560637 h 6858000"/>
              <a:gd name="connsiteX57" fmla="*/ 178038 w 4417162"/>
              <a:gd name="connsiteY57" fmla="*/ 2613025 h 6858000"/>
              <a:gd name="connsiteX58" fmla="*/ 188115 w 4417162"/>
              <a:gd name="connsiteY58" fmla="*/ 2671762 h 6858000"/>
              <a:gd name="connsiteX59" fmla="*/ 189795 w 4417162"/>
              <a:gd name="connsiteY59" fmla="*/ 2741612 h 6858000"/>
              <a:gd name="connsiteX60" fmla="*/ 188115 w 4417162"/>
              <a:gd name="connsiteY60" fmla="*/ 2809875 h 6858000"/>
              <a:gd name="connsiteX61" fmla="*/ 178038 w 4417162"/>
              <a:gd name="connsiteY61" fmla="*/ 2868612 h 6858000"/>
              <a:gd name="connsiteX62" fmla="*/ 167960 w 4417162"/>
              <a:gd name="connsiteY62" fmla="*/ 2922587 h 6858000"/>
              <a:gd name="connsiteX63" fmla="*/ 152844 w 4417162"/>
              <a:gd name="connsiteY63" fmla="*/ 2967037 h 6858000"/>
              <a:gd name="connsiteX64" fmla="*/ 134368 w 4417162"/>
              <a:gd name="connsiteY64" fmla="*/ 3009900 h 6858000"/>
              <a:gd name="connsiteX65" fmla="*/ 115893 w 4417162"/>
              <a:gd name="connsiteY65" fmla="*/ 3046412 h 6858000"/>
              <a:gd name="connsiteX66" fmla="*/ 95738 w 4417162"/>
              <a:gd name="connsiteY66" fmla="*/ 3084512 h 6858000"/>
              <a:gd name="connsiteX67" fmla="*/ 75583 w 4417162"/>
              <a:gd name="connsiteY67" fmla="*/ 3121025 h 6858000"/>
              <a:gd name="connsiteX68" fmla="*/ 55427 w 4417162"/>
              <a:gd name="connsiteY68" fmla="*/ 3160712 h 6858000"/>
              <a:gd name="connsiteX69" fmla="*/ 38632 w 4417162"/>
              <a:gd name="connsiteY69" fmla="*/ 3201987 h 6858000"/>
              <a:gd name="connsiteX70" fmla="*/ 23515 w 4417162"/>
              <a:gd name="connsiteY70" fmla="*/ 3248025 h 6858000"/>
              <a:gd name="connsiteX71" fmla="*/ 11758 w 4417162"/>
              <a:gd name="connsiteY71" fmla="*/ 3300412 h 6858000"/>
              <a:gd name="connsiteX72" fmla="*/ 3359 w 4417162"/>
              <a:gd name="connsiteY72" fmla="*/ 3360737 h 6858000"/>
              <a:gd name="connsiteX73" fmla="*/ 0 w 4417162"/>
              <a:gd name="connsiteY73" fmla="*/ 3427412 h 6858000"/>
              <a:gd name="connsiteX74" fmla="*/ 3359 w 4417162"/>
              <a:gd name="connsiteY74" fmla="*/ 3497262 h 6858000"/>
              <a:gd name="connsiteX75" fmla="*/ 11758 w 4417162"/>
              <a:gd name="connsiteY75" fmla="*/ 3557587 h 6858000"/>
              <a:gd name="connsiteX76" fmla="*/ 23515 w 4417162"/>
              <a:gd name="connsiteY76" fmla="*/ 3609975 h 6858000"/>
              <a:gd name="connsiteX77" fmla="*/ 38632 w 4417162"/>
              <a:gd name="connsiteY77" fmla="*/ 3656012 h 6858000"/>
              <a:gd name="connsiteX78" fmla="*/ 55427 w 4417162"/>
              <a:gd name="connsiteY78" fmla="*/ 3697287 h 6858000"/>
              <a:gd name="connsiteX79" fmla="*/ 75583 w 4417162"/>
              <a:gd name="connsiteY79" fmla="*/ 3736975 h 6858000"/>
              <a:gd name="connsiteX80" fmla="*/ 115893 w 4417162"/>
              <a:gd name="connsiteY80" fmla="*/ 3811587 h 6858000"/>
              <a:gd name="connsiteX81" fmla="*/ 134368 w 4417162"/>
              <a:gd name="connsiteY81" fmla="*/ 3848100 h 6858000"/>
              <a:gd name="connsiteX82" fmla="*/ 152844 w 4417162"/>
              <a:gd name="connsiteY82" fmla="*/ 3890962 h 6858000"/>
              <a:gd name="connsiteX83" fmla="*/ 167960 w 4417162"/>
              <a:gd name="connsiteY83" fmla="*/ 3935412 h 6858000"/>
              <a:gd name="connsiteX84" fmla="*/ 178038 w 4417162"/>
              <a:gd name="connsiteY84" fmla="*/ 3987800 h 6858000"/>
              <a:gd name="connsiteX85" fmla="*/ 188115 w 4417162"/>
              <a:gd name="connsiteY85" fmla="*/ 4048125 h 6858000"/>
              <a:gd name="connsiteX86" fmla="*/ 189795 w 4417162"/>
              <a:gd name="connsiteY86" fmla="*/ 4116387 h 6858000"/>
              <a:gd name="connsiteX87" fmla="*/ 188115 w 4417162"/>
              <a:gd name="connsiteY87" fmla="*/ 4186237 h 6858000"/>
              <a:gd name="connsiteX88" fmla="*/ 178038 w 4417162"/>
              <a:gd name="connsiteY88" fmla="*/ 4244975 h 6858000"/>
              <a:gd name="connsiteX89" fmla="*/ 167960 w 4417162"/>
              <a:gd name="connsiteY89" fmla="*/ 4297362 h 6858000"/>
              <a:gd name="connsiteX90" fmla="*/ 152844 w 4417162"/>
              <a:gd name="connsiteY90" fmla="*/ 4343400 h 6858000"/>
              <a:gd name="connsiteX91" fmla="*/ 134368 w 4417162"/>
              <a:gd name="connsiteY91" fmla="*/ 4386262 h 6858000"/>
              <a:gd name="connsiteX92" fmla="*/ 115893 w 4417162"/>
              <a:gd name="connsiteY92" fmla="*/ 4424362 h 6858000"/>
              <a:gd name="connsiteX93" fmla="*/ 75583 w 4417162"/>
              <a:gd name="connsiteY93" fmla="*/ 4498975 h 6858000"/>
              <a:gd name="connsiteX94" fmla="*/ 55427 w 4417162"/>
              <a:gd name="connsiteY94" fmla="*/ 4537075 h 6858000"/>
              <a:gd name="connsiteX95" fmla="*/ 38632 w 4417162"/>
              <a:gd name="connsiteY95" fmla="*/ 4579937 h 6858000"/>
              <a:gd name="connsiteX96" fmla="*/ 23515 w 4417162"/>
              <a:gd name="connsiteY96" fmla="*/ 4625975 h 6858000"/>
              <a:gd name="connsiteX97" fmla="*/ 11758 w 4417162"/>
              <a:gd name="connsiteY97" fmla="*/ 4678362 h 6858000"/>
              <a:gd name="connsiteX98" fmla="*/ 3359 w 4417162"/>
              <a:gd name="connsiteY98" fmla="*/ 4738687 h 6858000"/>
              <a:gd name="connsiteX99" fmla="*/ 0 w 4417162"/>
              <a:gd name="connsiteY99" fmla="*/ 4806950 h 6858000"/>
              <a:gd name="connsiteX100" fmla="*/ 3359 w 4417162"/>
              <a:gd name="connsiteY100" fmla="*/ 4875212 h 6858000"/>
              <a:gd name="connsiteX101" fmla="*/ 11758 w 4417162"/>
              <a:gd name="connsiteY101" fmla="*/ 4935537 h 6858000"/>
              <a:gd name="connsiteX102" fmla="*/ 23515 w 4417162"/>
              <a:gd name="connsiteY102" fmla="*/ 4987925 h 6858000"/>
              <a:gd name="connsiteX103" fmla="*/ 38632 w 4417162"/>
              <a:gd name="connsiteY103" fmla="*/ 5033962 h 6858000"/>
              <a:gd name="connsiteX104" fmla="*/ 55427 w 4417162"/>
              <a:gd name="connsiteY104" fmla="*/ 5075237 h 6858000"/>
              <a:gd name="connsiteX105" fmla="*/ 75583 w 4417162"/>
              <a:gd name="connsiteY105" fmla="*/ 5114925 h 6858000"/>
              <a:gd name="connsiteX106" fmla="*/ 95738 w 4417162"/>
              <a:gd name="connsiteY106" fmla="*/ 5149850 h 6858000"/>
              <a:gd name="connsiteX107" fmla="*/ 115893 w 4417162"/>
              <a:gd name="connsiteY107" fmla="*/ 5186362 h 6858000"/>
              <a:gd name="connsiteX108" fmla="*/ 134368 w 4417162"/>
              <a:gd name="connsiteY108" fmla="*/ 5226050 h 6858000"/>
              <a:gd name="connsiteX109" fmla="*/ 152844 w 4417162"/>
              <a:gd name="connsiteY109" fmla="*/ 5268912 h 6858000"/>
              <a:gd name="connsiteX110" fmla="*/ 167960 w 4417162"/>
              <a:gd name="connsiteY110" fmla="*/ 5313362 h 6858000"/>
              <a:gd name="connsiteX111" fmla="*/ 178038 w 4417162"/>
              <a:gd name="connsiteY111" fmla="*/ 5365750 h 6858000"/>
              <a:gd name="connsiteX112" fmla="*/ 188115 w 4417162"/>
              <a:gd name="connsiteY112" fmla="*/ 5426075 h 6858000"/>
              <a:gd name="connsiteX113" fmla="*/ 189795 w 4417162"/>
              <a:gd name="connsiteY113" fmla="*/ 5494337 h 6858000"/>
              <a:gd name="connsiteX114" fmla="*/ 188115 w 4417162"/>
              <a:gd name="connsiteY114" fmla="*/ 5562600 h 6858000"/>
              <a:gd name="connsiteX115" fmla="*/ 178038 w 4417162"/>
              <a:gd name="connsiteY115" fmla="*/ 5622925 h 6858000"/>
              <a:gd name="connsiteX116" fmla="*/ 167960 w 4417162"/>
              <a:gd name="connsiteY116" fmla="*/ 5675312 h 6858000"/>
              <a:gd name="connsiteX117" fmla="*/ 152844 w 4417162"/>
              <a:gd name="connsiteY117" fmla="*/ 5721350 h 6858000"/>
              <a:gd name="connsiteX118" fmla="*/ 134368 w 4417162"/>
              <a:gd name="connsiteY118" fmla="*/ 5762625 h 6858000"/>
              <a:gd name="connsiteX119" fmla="*/ 115893 w 4417162"/>
              <a:gd name="connsiteY119" fmla="*/ 5802312 h 6858000"/>
              <a:gd name="connsiteX120" fmla="*/ 95738 w 4417162"/>
              <a:gd name="connsiteY120" fmla="*/ 5840412 h 6858000"/>
              <a:gd name="connsiteX121" fmla="*/ 75583 w 4417162"/>
              <a:gd name="connsiteY121" fmla="*/ 5876925 h 6858000"/>
              <a:gd name="connsiteX122" fmla="*/ 55427 w 4417162"/>
              <a:gd name="connsiteY122" fmla="*/ 5915025 h 6858000"/>
              <a:gd name="connsiteX123" fmla="*/ 38632 w 4417162"/>
              <a:gd name="connsiteY123" fmla="*/ 5956300 h 6858000"/>
              <a:gd name="connsiteX124" fmla="*/ 23515 w 4417162"/>
              <a:gd name="connsiteY124" fmla="*/ 6003925 h 6858000"/>
              <a:gd name="connsiteX125" fmla="*/ 11758 w 4417162"/>
              <a:gd name="connsiteY125" fmla="*/ 6056312 h 6858000"/>
              <a:gd name="connsiteX126" fmla="*/ 3359 w 4417162"/>
              <a:gd name="connsiteY126" fmla="*/ 6113462 h 6858000"/>
              <a:gd name="connsiteX127" fmla="*/ 0 w 4417162"/>
              <a:gd name="connsiteY127" fmla="*/ 6183312 h 6858000"/>
              <a:gd name="connsiteX128" fmla="*/ 3359 w 4417162"/>
              <a:gd name="connsiteY128" fmla="*/ 6251575 h 6858000"/>
              <a:gd name="connsiteX129" fmla="*/ 11758 w 4417162"/>
              <a:gd name="connsiteY129" fmla="*/ 6311900 h 6858000"/>
              <a:gd name="connsiteX130" fmla="*/ 23515 w 4417162"/>
              <a:gd name="connsiteY130" fmla="*/ 6361112 h 6858000"/>
              <a:gd name="connsiteX131" fmla="*/ 38632 w 4417162"/>
              <a:gd name="connsiteY131" fmla="*/ 6407150 h 6858000"/>
              <a:gd name="connsiteX132" fmla="*/ 55427 w 4417162"/>
              <a:gd name="connsiteY132" fmla="*/ 6448425 h 6858000"/>
              <a:gd name="connsiteX133" fmla="*/ 73903 w 4417162"/>
              <a:gd name="connsiteY133" fmla="*/ 6488112 h 6858000"/>
              <a:gd name="connsiteX134" fmla="*/ 92379 w 4417162"/>
              <a:gd name="connsiteY134" fmla="*/ 6523037 h 6858000"/>
              <a:gd name="connsiteX135" fmla="*/ 112534 w 4417162"/>
              <a:gd name="connsiteY135" fmla="*/ 6561137 h 6858000"/>
              <a:gd name="connsiteX136" fmla="*/ 132689 w 4417162"/>
              <a:gd name="connsiteY136" fmla="*/ 6597650 h 6858000"/>
              <a:gd name="connsiteX137" fmla="*/ 149485 w 4417162"/>
              <a:gd name="connsiteY137" fmla="*/ 6640512 h 6858000"/>
              <a:gd name="connsiteX138" fmla="*/ 166281 w 4417162"/>
              <a:gd name="connsiteY138" fmla="*/ 6683375 h 6858000"/>
              <a:gd name="connsiteX139" fmla="*/ 176358 w 4417162"/>
              <a:gd name="connsiteY139" fmla="*/ 6735762 h 6858000"/>
              <a:gd name="connsiteX140" fmla="*/ 184756 w 4417162"/>
              <a:gd name="connsiteY140" fmla="*/ 6791325 h 6858000"/>
              <a:gd name="connsiteX141" fmla="*/ 189795 w 4417162"/>
              <a:gd name="connsiteY141" fmla="*/ 6858000 h 6858000"/>
              <a:gd name="connsiteX142" fmla="*/ 334173 w 4417162"/>
              <a:gd name="connsiteY142" fmla="*/ 6858000 h 6858000"/>
              <a:gd name="connsiteX143" fmla="*/ 334174 w 4417162"/>
              <a:gd name="connsiteY143" fmla="*/ 6858000 h 6858000"/>
              <a:gd name="connsiteX144" fmla="*/ 4417162 w 4417162"/>
              <a:gd name="connsiteY14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Lst>
            <a:rect l="l" t="t" r="r" b="b"/>
            <a:pathLst>
              <a:path w="4417162" h="6858000">
                <a:moveTo>
                  <a:pt x="4417162" y="0"/>
                </a:moveTo>
                <a:lnTo>
                  <a:pt x="334174" y="0"/>
                </a:lnTo>
                <a:lnTo>
                  <a:pt x="334173" y="0"/>
                </a:lnTo>
                <a:lnTo>
                  <a:pt x="189795" y="0"/>
                </a:lnTo>
                <a:lnTo>
                  <a:pt x="184756" y="66675"/>
                </a:lnTo>
                <a:lnTo>
                  <a:pt x="176358" y="122237"/>
                </a:lnTo>
                <a:lnTo>
                  <a:pt x="166281" y="174625"/>
                </a:lnTo>
                <a:lnTo>
                  <a:pt x="149485" y="217487"/>
                </a:lnTo>
                <a:lnTo>
                  <a:pt x="132689" y="260350"/>
                </a:lnTo>
                <a:lnTo>
                  <a:pt x="112534" y="296862"/>
                </a:lnTo>
                <a:lnTo>
                  <a:pt x="92379" y="334962"/>
                </a:lnTo>
                <a:lnTo>
                  <a:pt x="73903" y="369887"/>
                </a:lnTo>
                <a:lnTo>
                  <a:pt x="55427" y="409575"/>
                </a:lnTo>
                <a:lnTo>
                  <a:pt x="38632" y="450850"/>
                </a:lnTo>
                <a:lnTo>
                  <a:pt x="23515" y="496887"/>
                </a:lnTo>
                <a:lnTo>
                  <a:pt x="11758" y="546100"/>
                </a:lnTo>
                <a:lnTo>
                  <a:pt x="3359" y="606425"/>
                </a:lnTo>
                <a:lnTo>
                  <a:pt x="0" y="673100"/>
                </a:lnTo>
                <a:lnTo>
                  <a:pt x="3359" y="744537"/>
                </a:lnTo>
                <a:lnTo>
                  <a:pt x="11758" y="801687"/>
                </a:lnTo>
                <a:lnTo>
                  <a:pt x="23515" y="854075"/>
                </a:lnTo>
                <a:lnTo>
                  <a:pt x="38632" y="901700"/>
                </a:lnTo>
                <a:lnTo>
                  <a:pt x="55427" y="942975"/>
                </a:lnTo>
                <a:lnTo>
                  <a:pt x="75583" y="981075"/>
                </a:lnTo>
                <a:lnTo>
                  <a:pt x="95738" y="1017587"/>
                </a:lnTo>
                <a:lnTo>
                  <a:pt x="115893" y="1055687"/>
                </a:lnTo>
                <a:lnTo>
                  <a:pt x="134368" y="1095375"/>
                </a:lnTo>
                <a:lnTo>
                  <a:pt x="152844" y="1136650"/>
                </a:lnTo>
                <a:lnTo>
                  <a:pt x="167960" y="1182687"/>
                </a:lnTo>
                <a:lnTo>
                  <a:pt x="178038" y="1235075"/>
                </a:lnTo>
                <a:lnTo>
                  <a:pt x="188115" y="1295400"/>
                </a:lnTo>
                <a:lnTo>
                  <a:pt x="189795" y="1363662"/>
                </a:lnTo>
                <a:lnTo>
                  <a:pt x="188115" y="1431925"/>
                </a:lnTo>
                <a:lnTo>
                  <a:pt x="178038" y="1492250"/>
                </a:lnTo>
                <a:lnTo>
                  <a:pt x="167960" y="1544637"/>
                </a:lnTo>
                <a:lnTo>
                  <a:pt x="152844" y="1589087"/>
                </a:lnTo>
                <a:lnTo>
                  <a:pt x="134368" y="1631950"/>
                </a:lnTo>
                <a:lnTo>
                  <a:pt x="115893" y="1671637"/>
                </a:lnTo>
                <a:lnTo>
                  <a:pt x="95738" y="1708150"/>
                </a:lnTo>
                <a:lnTo>
                  <a:pt x="75583" y="1743075"/>
                </a:lnTo>
                <a:lnTo>
                  <a:pt x="55427" y="1782762"/>
                </a:lnTo>
                <a:lnTo>
                  <a:pt x="38632" y="1824037"/>
                </a:lnTo>
                <a:lnTo>
                  <a:pt x="23515" y="1870075"/>
                </a:lnTo>
                <a:lnTo>
                  <a:pt x="11758" y="1922462"/>
                </a:lnTo>
                <a:lnTo>
                  <a:pt x="3359" y="1982787"/>
                </a:lnTo>
                <a:lnTo>
                  <a:pt x="0" y="2051050"/>
                </a:lnTo>
                <a:lnTo>
                  <a:pt x="3359" y="2119312"/>
                </a:lnTo>
                <a:lnTo>
                  <a:pt x="11758" y="2179637"/>
                </a:lnTo>
                <a:lnTo>
                  <a:pt x="23515" y="2232025"/>
                </a:lnTo>
                <a:lnTo>
                  <a:pt x="38632" y="2278062"/>
                </a:lnTo>
                <a:lnTo>
                  <a:pt x="55427" y="2319337"/>
                </a:lnTo>
                <a:lnTo>
                  <a:pt x="75583" y="2359025"/>
                </a:lnTo>
                <a:lnTo>
                  <a:pt x="95738" y="2395537"/>
                </a:lnTo>
                <a:lnTo>
                  <a:pt x="115893" y="2433637"/>
                </a:lnTo>
                <a:lnTo>
                  <a:pt x="134368" y="2471737"/>
                </a:lnTo>
                <a:lnTo>
                  <a:pt x="152844" y="2513012"/>
                </a:lnTo>
                <a:lnTo>
                  <a:pt x="167960" y="2560637"/>
                </a:lnTo>
                <a:lnTo>
                  <a:pt x="178038" y="2613025"/>
                </a:lnTo>
                <a:lnTo>
                  <a:pt x="188115" y="2671762"/>
                </a:lnTo>
                <a:lnTo>
                  <a:pt x="189795" y="2741612"/>
                </a:lnTo>
                <a:lnTo>
                  <a:pt x="188115" y="2809875"/>
                </a:lnTo>
                <a:lnTo>
                  <a:pt x="178038" y="2868612"/>
                </a:lnTo>
                <a:lnTo>
                  <a:pt x="167960" y="2922587"/>
                </a:lnTo>
                <a:lnTo>
                  <a:pt x="152844" y="2967037"/>
                </a:lnTo>
                <a:lnTo>
                  <a:pt x="134368" y="3009900"/>
                </a:lnTo>
                <a:lnTo>
                  <a:pt x="115893" y="3046412"/>
                </a:lnTo>
                <a:lnTo>
                  <a:pt x="95738" y="3084512"/>
                </a:lnTo>
                <a:lnTo>
                  <a:pt x="75583" y="3121025"/>
                </a:lnTo>
                <a:lnTo>
                  <a:pt x="55427" y="3160712"/>
                </a:lnTo>
                <a:lnTo>
                  <a:pt x="38632" y="3201987"/>
                </a:lnTo>
                <a:lnTo>
                  <a:pt x="23515" y="3248025"/>
                </a:lnTo>
                <a:lnTo>
                  <a:pt x="11758" y="3300412"/>
                </a:lnTo>
                <a:lnTo>
                  <a:pt x="3359" y="3360737"/>
                </a:lnTo>
                <a:lnTo>
                  <a:pt x="0" y="3427412"/>
                </a:lnTo>
                <a:lnTo>
                  <a:pt x="3359" y="3497262"/>
                </a:lnTo>
                <a:lnTo>
                  <a:pt x="11758" y="3557587"/>
                </a:lnTo>
                <a:lnTo>
                  <a:pt x="23515" y="3609975"/>
                </a:lnTo>
                <a:lnTo>
                  <a:pt x="38632" y="3656012"/>
                </a:lnTo>
                <a:lnTo>
                  <a:pt x="55427" y="3697287"/>
                </a:lnTo>
                <a:lnTo>
                  <a:pt x="75583" y="3736975"/>
                </a:lnTo>
                <a:lnTo>
                  <a:pt x="115893" y="3811587"/>
                </a:lnTo>
                <a:lnTo>
                  <a:pt x="134368" y="3848100"/>
                </a:lnTo>
                <a:lnTo>
                  <a:pt x="152844" y="3890962"/>
                </a:lnTo>
                <a:lnTo>
                  <a:pt x="167960" y="3935412"/>
                </a:lnTo>
                <a:lnTo>
                  <a:pt x="178038" y="3987800"/>
                </a:lnTo>
                <a:lnTo>
                  <a:pt x="188115" y="4048125"/>
                </a:lnTo>
                <a:lnTo>
                  <a:pt x="189795" y="4116387"/>
                </a:lnTo>
                <a:lnTo>
                  <a:pt x="188115" y="4186237"/>
                </a:lnTo>
                <a:lnTo>
                  <a:pt x="178038" y="4244975"/>
                </a:lnTo>
                <a:lnTo>
                  <a:pt x="167960" y="4297362"/>
                </a:lnTo>
                <a:lnTo>
                  <a:pt x="152844" y="4343400"/>
                </a:lnTo>
                <a:lnTo>
                  <a:pt x="134368" y="4386262"/>
                </a:lnTo>
                <a:lnTo>
                  <a:pt x="115893" y="4424362"/>
                </a:lnTo>
                <a:lnTo>
                  <a:pt x="75583" y="4498975"/>
                </a:lnTo>
                <a:lnTo>
                  <a:pt x="55427" y="4537075"/>
                </a:lnTo>
                <a:lnTo>
                  <a:pt x="38632" y="4579937"/>
                </a:lnTo>
                <a:lnTo>
                  <a:pt x="23515" y="4625975"/>
                </a:lnTo>
                <a:lnTo>
                  <a:pt x="11758" y="4678362"/>
                </a:lnTo>
                <a:lnTo>
                  <a:pt x="3359" y="4738687"/>
                </a:lnTo>
                <a:lnTo>
                  <a:pt x="0" y="4806950"/>
                </a:lnTo>
                <a:lnTo>
                  <a:pt x="3359" y="4875212"/>
                </a:lnTo>
                <a:lnTo>
                  <a:pt x="11758" y="4935537"/>
                </a:lnTo>
                <a:lnTo>
                  <a:pt x="23515" y="4987925"/>
                </a:lnTo>
                <a:lnTo>
                  <a:pt x="38632" y="5033962"/>
                </a:lnTo>
                <a:lnTo>
                  <a:pt x="55427" y="5075237"/>
                </a:lnTo>
                <a:lnTo>
                  <a:pt x="75583" y="5114925"/>
                </a:lnTo>
                <a:lnTo>
                  <a:pt x="95738" y="5149850"/>
                </a:lnTo>
                <a:lnTo>
                  <a:pt x="115893" y="5186362"/>
                </a:lnTo>
                <a:lnTo>
                  <a:pt x="134368" y="5226050"/>
                </a:lnTo>
                <a:lnTo>
                  <a:pt x="152844" y="5268912"/>
                </a:lnTo>
                <a:lnTo>
                  <a:pt x="167960" y="5313362"/>
                </a:lnTo>
                <a:lnTo>
                  <a:pt x="178038" y="5365750"/>
                </a:lnTo>
                <a:lnTo>
                  <a:pt x="188115" y="5426075"/>
                </a:lnTo>
                <a:lnTo>
                  <a:pt x="189795" y="5494337"/>
                </a:lnTo>
                <a:lnTo>
                  <a:pt x="188115" y="5562600"/>
                </a:lnTo>
                <a:lnTo>
                  <a:pt x="178038" y="5622925"/>
                </a:lnTo>
                <a:lnTo>
                  <a:pt x="167960" y="5675312"/>
                </a:lnTo>
                <a:lnTo>
                  <a:pt x="152844" y="5721350"/>
                </a:lnTo>
                <a:lnTo>
                  <a:pt x="134368" y="5762625"/>
                </a:lnTo>
                <a:lnTo>
                  <a:pt x="115893" y="5802312"/>
                </a:lnTo>
                <a:lnTo>
                  <a:pt x="95738" y="5840412"/>
                </a:lnTo>
                <a:lnTo>
                  <a:pt x="75583" y="5876925"/>
                </a:lnTo>
                <a:lnTo>
                  <a:pt x="55427" y="5915025"/>
                </a:lnTo>
                <a:lnTo>
                  <a:pt x="38632" y="5956300"/>
                </a:lnTo>
                <a:lnTo>
                  <a:pt x="23515" y="6003925"/>
                </a:lnTo>
                <a:lnTo>
                  <a:pt x="11758" y="6056312"/>
                </a:lnTo>
                <a:lnTo>
                  <a:pt x="3359" y="6113462"/>
                </a:lnTo>
                <a:lnTo>
                  <a:pt x="0" y="6183312"/>
                </a:lnTo>
                <a:lnTo>
                  <a:pt x="3359" y="6251575"/>
                </a:lnTo>
                <a:lnTo>
                  <a:pt x="11758" y="6311900"/>
                </a:lnTo>
                <a:lnTo>
                  <a:pt x="23515" y="6361112"/>
                </a:lnTo>
                <a:lnTo>
                  <a:pt x="38632" y="6407150"/>
                </a:lnTo>
                <a:lnTo>
                  <a:pt x="55427" y="6448425"/>
                </a:lnTo>
                <a:lnTo>
                  <a:pt x="73903" y="6488112"/>
                </a:lnTo>
                <a:lnTo>
                  <a:pt x="92379" y="6523037"/>
                </a:lnTo>
                <a:lnTo>
                  <a:pt x="112534" y="6561137"/>
                </a:lnTo>
                <a:lnTo>
                  <a:pt x="132689" y="6597650"/>
                </a:lnTo>
                <a:lnTo>
                  <a:pt x="149485" y="6640512"/>
                </a:lnTo>
                <a:lnTo>
                  <a:pt x="166281" y="6683375"/>
                </a:lnTo>
                <a:lnTo>
                  <a:pt x="176358" y="6735762"/>
                </a:lnTo>
                <a:lnTo>
                  <a:pt x="184756" y="6791325"/>
                </a:lnTo>
                <a:lnTo>
                  <a:pt x="189795" y="6858000"/>
                </a:lnTo>
                <a:lnTo>
                  <a:pt x="334173" y="6858000"/>
                </a:lnTo>
                <a:lnTo>
                  <a:pt x="334174" y="6858000"/>
                </a:lnTo>
                <a:lnTo>
                  <a:pt x="4417162" y="6858000"/>
                </a:lnTo>
                <a:close/>
              </a:path>
            </a:pathLst>
          </a:custGeom>
          <a:solidFill>
            <a:schemeClr val="accent1">
              <a:lumMod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3836EA62-8754-D9FA-D155-5FFF91AB0CC5}"/>
              </a:ext>
            </a:extLst>
          </p:cNvPr>
          <p:cNvSpPr>
            <a:spLocks noGrp="1"/>
          </p:cNvSpPr>
          <p:nvPr>
            <p:ph type="title"/>
          </p:nvPr>
        </p:nvSpPr>
        <p:spPr>
          <a:xfrm>
            <a:off x="457201" y="723406"/>
            <a:ext cx="3234018" cy="3826728"/>
          </a:xfrm>
        </p:spPr>
        <p:txBody>
          <a:bodyPr vert="horz" lIns="91440" tIns="45720" rIns="91440" bIns="45720" rtlCol="0" anchor="b">
            <a:normAutofit/>
          </a:bodyPr>
          <a:lstStyle/>
          <a:p>
            <a:pPr algn="ctr"/>
            <a:r>
              <a:rPr lang="en-US" sz="5400" b="1" kern="1200">
                <a:solidFill>
                  <a:schemeClr val="tx1"/>
                </a:solidFill>
                <a:latin typeface="+mj-lt"/>
                <a:ea typeface="+mj-ea"/>
                <a:cs typeface="+mj-cs"/>
              </a:rPr>
              <a:t>The social impact of World War II in Britain </a:t>
            </a:r>
          </a:p>
        </p:txBody>
      </p:sp>
      <p:pic>
        <p:nvPicPr>
          <p:cNvPr id="4" name="Content Placeholder 3" descr="Timeline&#10;&#10;Description automatically generated">
            <a:extLst>
              <a:ext uri="{FF2B5EF4-FFF2-40B4-BE49-F238E27FC236}">
                <a16:creationId xmlns:a16="http://schemas.microsoft.com/office/drawing/2014/main" id="{F50C9E0F-A4C9-00EF-580C-CB32646664A0}"/>
              </a:ext>
            </a:extLst>
          </p:cNvPr>
          <p:cNvPicPr>
            <a:picLocks noGrp="1" noChangeAspect="1"/>
          </p:cNvPicPr>
          <p:nvPr>
            <p:ph idx="1"/>
          </p:nvPr>
        </p:nvPicPr>
        <p:blipFill rotWithShape="1">
          <a:blip r:embed="rId3"/>
          <a:srcRect l="15959" t="8928" r="41194" b="6494"/>
          <a:stretch/>
        </p:blipFill>
        <p:spPr bwMode="auto">
          <a:xfrm>
            <a:off x="4586288" y="20204"/>
            <a:ext cx="7605712" cy="6817592"/>
          </a:xfrm>
          <a:prstGeom prst="rect">
            <a:avLst/>
          </a:prstGeom>
          <a:extLst>
            <a:ext uri="{53640926-AAD7-44D8-BBD7-CCE9431645EC}">
              <a14:shadowObscured xmlns:a14="http://schemas.microsoft.com/office/drawing/2010/main"/>
            </a:ext>
          </a:extLst>
        </p:spPr>
      </p:pic>
    </p:spTree>
    <p:extLst>
      <p:ext uri="{BB962C8B-B14F-4D97-AF65-F5344CB8AC3E}">
        <p14:creationId xmlns:p14="http://schemas.microsoft.com/office/powerpoint/2010/main" val="18388795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10" name="Rectangle 4102">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1" y="453981"/>
            <a:ext cx="6697525" cy="1877811"/>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15AB589C-560F-44D5-8577-B0BEAFD30214}"/>
              </a:ext>
            </a:extLst>
          </p:cNvPr>
          <p:cNvSpPr>
            <a:spLocks noGrp="1"/>
          </p:cNvSpPr>
          <p:nvPr>
            <p:ph type="title"/>
          </p:nvPr>
        </p:nvSpPr>
        <p:spPr>
          <a:xfrm>
            <a:off x="731520" y="731520"/>
            <a:ext cx="6089904" cy="1426464"/>
          </a:xfrm>
        </p:spPr>
        <p:txBody>
          <a:bodyPr>
            <a:normAutofit/>
          </a:bodyPr>
          <a:lstStyle/>
          <a:p>
            <a:r>
              <a:rPr lang="en-GB" sz="3100" b="1">
                <a:solidFill>
                  <a:srgbClr val="FFFFFF"/>
                </a:solidFill>
                <a:latin typeface="ReithSans"/>
              </a:rPr>
              <a:t>Labour Reforms - The Welfare State </a:t>
            </a:r>
            <a:br>
              <a:rPr lang="en-GB" sz="3100" b="1">
                <a:solidFill>
                  <a:srgbClr val="FFFFFF"/>
                </a:solidFill>
                <a:latin typeface="ReithSans"/>
              </a:rPr>
            </a:br>
            <a:r>
              <a:rPr lang="en-GB" sz="3100" b="1">
                <a:solidFill>
                  <a:srgbClr val="FFFFFF"/>
                </a:solidFill>
                <a:latin typeface="ReithSans"/>
              </a:rPr>
              <a:t>1945-1951</a:t>
            </a:r>
            <a:br>
              <a:rPr lang="en-GB" sz="3100" b="1" i="0">
                <a:solidFill>
                  <a:srgbClr val="FFFFFF"/>
                </a:solidFill>
                <a:effectLst/>
                <a:latin typeface="ReithSans"/>
              </a:rPr>
            </a:br>
            <a:endParaRPr lang="en-GB" sz="3100">
              <a:solidFill>
                <a:srgbClr val="FFFFFF"/>
              </a:solidFill>
            </a:endParaRPr>
          </a:p>
        </p:txBody>
      </p:sp>
      <p:sp>
        <p:nvSpPr>
          <p:cNvPr id="4111" name="Rectangle 4104">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1" y="2480956"/>
            <a:ext cx="4405512" cy="3918122"/>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D9D74F1-6C62-4445-A886-7A8355277C58}"/>
              </a:ext>
            </a:extLst>
          </p:cNvPr>
          <p:cNvSpPr>
            <a:spLocks noGrp="1"/>
          </p:cNvSpPr>
          <p:nvPr>
            <p:ph idx="1"/>
          </p:nvPr>
        </p:nvSpPr>
        <p:spPr>
          <a:xfrm>
            <a:off x="458921" y="2480956"/>
            <a:ext cx="4446218" cy="3918122"/>
          </a:xfrm>
        </p:spPr>
        <p:txBody>
          <a:bodyPr anchor="ctr">
            <a:noAutofit/>
          </a:bodyPr>
          <a:lstStyle/>
          <a:p>
            <a:r>
              <a:rPr lang="en-GB" sz="1800" dirty="0">
                <a:latin typeface="Arial" panose="020B0604020202020204" pitchFamily="34" charset="0"/>
                <a:cs typeface="Arial" panose="020B0604020202020204" pitchFamily="34" charset="0"/>
              </a:rPr>
              <a:t>After World War II the Labour Government introduced reforms to establish the Welfare State.</a:t>
            </a:r>
          </a:p>
          <a:p>
            <a:r>
              <a:rPr lang="en-GB" sz="1800" dirty="0">
                <a:latin typeface="Arial" panose="020B0604020202020204" pitchFamily="34" charset="0"/>
                <a:cs typeface="Arial" panose="020B0604020202020204" pitchFamily="34" charset="0"/>
              </a:rPr>
              <a:t>The term “from cradle to grave” or “from birth to death” became the core driving force for which the new government took responsibility for in the lives of British citizens. </a:t>
            </a:r>
          </a:p>
          <a:p>
            <a:r>
              <a:rPr lang="en-GB" sz="1800" dirty="0">
                <a:latin typeface="Arial" panose="020B0604020202020204" pitchFamily="34" charset="0"/>
                <a:cs typeface="Arial" panose="020B0604020202020204" pitchFamily="34" charset="0"/>
              </a:rPr>
              <a:t>These tackled ‘Five Giants’ described in the Beveridge Report. These included disease, want, squalor, ignorance and idleness. </a:t>
            </a:r>
            <a:endParaRPr lang="en-GB" sz="1800" u="sng" dirty="0">
              <a:latin typeface="Arial" panose="020B0604020202020204" pitchFamily="34" charset="0"/>
              <a:ea typeface="Calibri" panose="020F0502020204030204" pitchFamily="34" charset="0"/>
              <a:cs typeface="Arial" panose="020B0604020202020204" pitchFamily="34" charset="0"/>
              <a:hlinkClick r:id="rId3"/>
            </a:endParaRPr>
          </a:p>
        </p:txBody>
      </p:sp>
      <p:sp>
        <p:nvSpPr>
          <p:cNvPr id="4112" name="Rectangle 4106">
            <a:extLst>
              <a:ext uri="{FF2B5EF4-FFF2-40B4-BE49-F238E27FC236}">
                <a16:creationId xmlns:a16="http://schemas.microsoft.com/office/drawing/2014/main" id="{E186B68C-84BC-4A6E-99D1-EE87483C13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48949" y="2480956"/>
            <a:ext cx="2115455" cy="1898903"/>
          </a:xfrm>
          <a:prstGeom prst="rect">
            <a:avLst/>
          </a:prstGeom>
          <a:solidFill>
            <a:srgbClr val="E11C1B"/>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4109" name="Rectangle 4108">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48949" y="4529023"/>
            <a:ext cx="2107363" cy="1870055"/>
          </a:xfrm>
          <a:prstGeom prst="rect">
            <a:avLst/>
          </a:prstGeom>
          <a:solidFill>
            <a:schemeClr val="accent5">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pic>
        <p:nvPicPr>
          <p:cNvPr id="4098" name="Picture 2" descr="A Profile of The Labour Party in the UK - Politics.co.uk">
            <a:extLst>
              <a:ext uri="{FF2B5EF4-FFF2-40B4-BE49-F238E27FC236}">
                <a16:creationId xmlns:a16="http://schemas.microsoft.com/office/drawing/2014/main" id="{18C09ADA-4992-0088-F9B3-B46145BDC7D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5313" r="10453" b="1"/>
          <a:stretch/>
        </p:blipFill>
        <p:spPr bwMode="auto">
          <a:xfrm>
            <a:off x="7308214" y="438460"/>
            <a:ext cx="4424865" cy="59606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9956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8">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0">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A picture containing timeline&#10;&#10;Description automatically generated">
            <a:extLst>
              <a:ext uri="{FF2B5EF4-FFF2-40B4-BE49-F238E27FC236}">
                <a16:creationId xmlns:a16="http://schemas.microsoft.com/office/drawing/2014/main" id="{CC8BF35C-E11A-FD4A-386B-113F80D4C508}"/>
              </a:ext>
            </a:extLst>
          </p:cNvPr>
          <p:cNvPicPr>
            <a:picLocks noGrp="1" noChangeAspect="1"/>
          </p:cNvPicPr>
          <p:nvPr>
            <p:ph idx="1"/>
          </p:nvPr>
        </p:nvPicPr>
        <p:blipFill rotWithShape="1">
          <a:blip r:embed="rId3"/>
          <a:srcRect l="16980" t="14546" r="40063" b="12898"/>
          <a:stretch/>
        </p:blipFill>
        <p:spPr bwMode="auto">
          <a:xfrm>
            <a:off x="1157288" y="456986"/>
            <a:ext cx="10329863" cy="5943600"/>
          </a:xfrm>
          <a:prstGeom prst="rect">
            <a:avLst/>
          </a:prstGeom>
          <a:extLst>
            <a:ext uri="{53640926-AAD7-44D8-BBD7-CCE9431645EC}">
              <a14:shadowObscured xmlns:a14="http://schemas.microsoft.com/office/drawing/2010/main"/>
            </a:ext>
          </a:extLst>
        </p:spPr>
      </p:pic>
    </p:spTree>
    <p:extLst>
      <p:ext uri="{BB962C8B-B14F-4D97-AF65-F5344CB8AC3E}">
        <p14:creationId xmlns:p14="http://schemas.microsoft.com/office/powerpoint/2010/main" val="15565126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4AC5506-6312-4701-8D3C-40187889A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12192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384CE91-27EF-50B8-E46E-840B576BA3D5}"/>
              </a:ext>
            </a:extLst>
          </p:cNvPr>
          <p:cNvSpPr>
            <a:spLocks noGrp="1"/>
          </p:cNvSpPr>
          <p:nvPr>
            <p:ph type="title"/>
          </p:nvPr>
        </p:nvSpPr>
        <p:spPr>
          <a:xfrm>
            <a:off x="556532" y="643467"/>
            <a:ext cx="11210925" cy="744836"/>
          </a:xfrm>
        </p:spPr>
        <p:txBody>
          <a:bodyPr vert="horz" lIns="91440" tIns="45720" rIns="91440" bIns="45720" rtlCol="0" anchor="ctr">
            <a:normAutofit/>
          </a:bodyPr>
          <a:lstStyle/>
          <a:p>
            <a:pPr algn="ctr"/>
            <a:r>
              <a:rPr lang="en-US" sz="3200" b="1" kern="1200">
                <a:solidFill>
                  <a:schemeClr val="bg1"/>
                </a:solidFill>
                <a:latin typeface="+mj-lt"/>
                <a:ea typeface="+mj-ea"/>
                <a:cs typeface="+mj-cs"/>
              </a:rPr>
              <a:t>The Welfare State</a:t>
            </a:r>
          </a:p>
        </p:txBody>
      </p:sp>
      <p:pic>
        <p:nvPicPr>
          <p:cNvPr id="4" name="Content Placeholder 3" descr="Graphical user interface&#10;&#10;Description automatically generated">
            <a:extLst>
              <a:ext uri="{FF2B5EF4-FFF2-40B4-BE49-F238E27FC236}">
                <a16:creationId xmlns:a16="http://schemas.microsoft.com/office/drawing/2014/main" id="{9E5FF6E6-C00A-E107-FE1C-0D913401B5B2}"/>
              </a:ext>
            </a:extLst>
          </p:cNvPr>
          <p:cNvPicPr>
            <a:picLocks noGrp="1" noChangeAspect="1"/>
          </p:cNvPicPr>
          <p:nvPr>
            <p:ph idx="1"/>
          </p:nvPr>
        </p:nvPicPr>
        <p:blipFill rotWithShape="1">
          <a:blip r:embed="rId3"/>
          <a:srcRect l="16397" t="22060" r="41281" b="23183"/>
          <a:stretch/>
        </p:blipFill>
        <p:spPr bwMode="auto">
          <a:xfrm>
            <a:off x="3077062" y="1675227"/>
            <a:ext cx="6037875" cy="4394199"/>
          </a:xfrm>
          <a:prstGeom prst="rect">
            <a:avLst/>
          </a:prstGeom>
          <a:extLst>
            <a:ext uri="{53640926-AAD7-44D8-BBD7-CCE9431645EC}">
              <a14:shadowObscured xmlns:a14="http://schemas.microsoft.com/office/drawing/2010/main"/>
            </a:ext>
          </a:extLst>
        </p:spPr>
      </p:pic>
    </p:spTree>
    <p:extLst>
      <p:ext uri="{BB962C8B-B14F-4D97-AF65-F5344CB8AC3E}">
        <p14:creationId xmlns:p14="http://schemas.microsoft.com/office/powerpoint/2010/main" val="30567608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42" name="Rectangle 5141">
            <a:extLst>
              <a:ext uri="{FF2B5EF4-FFF2-40B4-BE49-F238E27FC236}">
                <a16:creationId xmlns:a16="http://schemas.microsoft.com/office/drawing/2014/main" id="{25FCE169-4276-4005-8C82-CCC9C80C4F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0" y="461736"/>
            <a:ext cx="6675119" cy="1866293"/>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F807D176-B86E-73E9-BC62-AFAF0CF24A5E}"/>
              </a:ext>
            </a:extLst>
          </p:cNvPr>
          <p:cNvSpPr>
            <a:spLocks noGrp="1"/>
          </p:cNvSpPr>
          <p:nvPr>
            <p:ph type="title"/>
          </p:nvPr>
        </p:nvSpPr>
        <p:spPr>
          <a:xfrm>
            <a:off x="730155" y="730155"/>
            <a:ext cx="6090743" cy="1422871"/>
          </a:xfrm>
        </p:spPr>
        <p:txBody>
          <a:bodyPr>
            <a:normAutofit/>
          </a:bodyPr>
          <a:lstStyle/>
          <a:p>
            <a:pPr algn="ctr"/>
            <a:r>
              <a:rPr lang="en-GB" b="1" dirty="0">
                <a:solidFill>
                  <a:srgbClr val="FFFFFF"/>
                </a:solidFill>
              </a:rPr>
              <a:t>The NHS</a:t>
            </a:r>
          </a:p>
        </p:txBody>
      </p:sp>
      <p:sp>
        <p:nvSpPr>
          <p:cNvPr id="5144" name="Rectangle 5143">
            <a:extLst>
              <a:ext uri="{FF2B5EF4-FFF2-40B4-BE49-F238E27FC236}">
                <a16:creationId xmlns:a16="http://schemas.microsoft.com/office/drawing/2014/main" id="{01955DCA-E99D-4678-99DB-8075105C12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19" y="2480956"/>
            <a:ext cx="4412443" cy="3913334"/>
          </a:xfrm>
          <a:prstGeom prst="rect">
            <a:avLst/>
          </a:prstGeom>
          <a:solidFill>
            <a:srgbClr val="1F6FC5">
              <a:alpha val="20000"/>
            </a:srgb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5122" name="Picture 2" descr="Branding – People's History of the NHS">
            <a:extLst>
              <a:ext uri="{FF2B5EF4-FFF2-40B4-BE49-F238E27FC236}">
                <a16:creationId xmlns:a16="http://schemas.microsoft.com/office/drawing/2014/main" id="{8A550B57-0206-E867-61C0-7F075B78F473}"/>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74986" y="3313026"/>
            <a:ext cx="3980307" cy="2238922"/>
          </a:xfrm>
          <a:prstGeom prst="rect">
            <a:avLst/>
          </a:prstGeom>
          <a:noFill/>
          <a:extLst>
            <a:ext uri="{909E8E84-426E-40DD-AFC4-6F175D3DCCD1}">
              <a14:hiddenFill xmlns:a14="http://schemas.microsoft.com/office/drawing/2010/main">
                <a:solidFill>
                  <a:srgbClr val="FFFFFF"/>
                </a:solidFill>
              </a14:hiddenFill>
            </a:ext>
          </a:extLst>
        </p:spPr>
      </p:pic>
      <p:sp>
        <p:nvSpPr>
          <p:cNvPr id="5146" name="Rectangle 5145">
            <a:extLst>
              <a:ext uri="{FF2B5EF4-FFF2-40B4-BE49-F238E27FC236}">
                <a16:creationId xmlns:a16="http://schemas.microsoft.com/office/drawing/2014/main" id="{E186B68C-84BC-4A6E-99D1-EE87483C13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18377" y="2480956"/>
            <a:ext cx="2146028" cy="1898903"/>
          </a:xfrm>
          <a:prstGeom prst="rect">
            <a:avLst/>
          </a:prstGeom>
          <a:solidFill>
            <a:srgbClr val="1F6FC5"/>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148" name="Rectangle 5147">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18376" y="4516479"/>
            <a:ext cx="2138070" cy="1877811"/>
          </a:xfrm>
          <a:prstGeom prst="rect">
            <a:avLst/>
          </a:prstGeom>
          <a:solidFill>
            <a:srgbClr val="496686"/>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150" name="Rectangle 5149">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11418" y="450221"/>
            <a:ext cx="4421661" cy="5948858"/>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lumMod val="85000"/>
                </a:prstClr>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9B7012C5-6DEB-D5BC-E382-259B86A611AA}"/>
              </a:ext>
            </a:extLst>
          </p:cNvPr>
          <p:cNvSpPr>
            <a:spLocks noGrp="1"/>
          </p:cNvSpPr>
          <p:nvPr>
            <p:ph idx="1"/>
          </p:nvPr>
        </p:nvSpPr>
        <p:spPr>
          <a:xfrm>
            <a:off x="7281052" y="458921"/>
            <a:ext cx="4452027" cy="5935369"/>
          </a:xfrm>
        </p:spPr>
        <p:txBody>
          <a:bodyPr anchor="ctr">
            <a:normAutofit/>
          </a:bodyPr>
          <a:lstStyle/>
          <a:p>
            <a:r>
              <a:rPr lang="en-GB" sz="1500" dirty="0">
                <a:latin typeface="Arial" panose="020B0604020202020204" pitchFamily="34" charset="0"/>
                <a:cs typeface="Arial" panose="020B0604020202020204" pitchFamily="34" charset="0"/>
              </a:rPr>
              <a:t>The NHS came into existence in 1948 following the aftermath of World War II.</a:t>
            </a:r>
          </a:p>
          <a:p>
            <a:r>
              <a:rPr lang="en-GB" sz="1500" dirty="0">
                <a:latin typeface="Arial" panose="020B0604020202020204" pitchFamily="34" charset="0"/>
                <a:cs typeface="Arial" panose="020B0604020202020204" pitchFamily="34" charset="0"/>
              </a:rPr>
              <a:t>It promised free health care at the point of need for everyone. </a:t>
            </a:r>
          </a:p>
          <a:p>
            <a:r>
              <a:rPr lang="en-GB" sz="1500" dirty="0">
                <a:latin typeface="Arial" panose="020B0604020202020204" pitchFamily="34" charset="0"/>
                <a:cs typeface="Arial" panose="020B0604020202020204" pitchFamily="34" charset="0"/>
              </a:rPr>
              <a:t>The NHS has changed a lot over the years since its inception.  </a:t>
            </a:r>
          </a:p>
          <a:p>
            <a:r>
              <a:rPr lang="en-GB" sz="1500" dirty="0">
                <a:latin typeface="Arial" panose="020B0604020202020204" pitchFamily="34" charset="0"/>
                <a:cs typeface="Arial" panose="020B0604020202020204" pitchFamily="34" charset="0"/>
              </a:rPr>
              <a:t>Citizens expect a lot from it today since it came into operation.. </a:t>
            </a:r>
          </a:p>
          <a:p>
            <a:r>
              <a:rPr lang="en-GB" sz="1500" dirty="0">
                <a:latin typeface="Arial" panose="020B0604020202020204" pitchFamily="34" charset="0"/>
                <a:cs typeface="Arial" panose="020B0604020202020204" pitchFamily="34" charset="0"/>
              </a:rPr>
              <a:t>Changes in medical advances has made a huge difference in how individual’s are treated and supported in the health care section and afterwards in the social care sector. </a:t>
            </a:r>
          </a:p>
          <a:p>
            <a:r>
              <a:rPr lang="en-GB" sz="1500" dirty="0">
                <a:latin typeface="Arial" panose="020B0604020202020204" pitchFamily="34" charset="0"/>
                <a:cs typeface="Arial" panose="020B0604020202020204" pitchFamily="34" charset="0"/>
              </a:rPr>
              <a:t>Changes in expectations has made the NHS become more accountable. </a:t>
            </a:r>
          </a:p>
          <a:p>
            <a:r>
              <a:rPr lang="en-GB" sz="1500" dirty="0">
                <a:latin typeface="Arial" panose="020B0604020202020204" pitchFamily="34" charset="0"/>
                <a:cs typeface="Arial" panose="020B0604020202020204" pitchFamily="34" charset="0"/>
              </a:rPr>
              <a:t>The overall value base of ‘care, free for all’ is the most distinctive component of the NHS. </a:t>
            </a:r>
          </a:p>
          <a:p>
            <a:endParaRPr lang="en-GB" sz="1500" dirty="0"/>
          </a:p>
        </p:txBody>
      </p:sp>
    </p:spTree>
    <p:extLst>
      <p:ext uri="{BB962C8B-B14F-4D97-AF65-F5344CB8AC3E}">
        <p14:creationId xmlns:p14="http://schemas.microsoft.com/office/powerpoint/2010/main" val="29353256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51" name="Rectangle 6150">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7058307" cy="196426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DDEB31B7-0F28-F6AB-D1C9-5B5202A7FDCE}"/>
              </a:ext>
            </a:extLst>
          </p:cNvPr>
          <p:cNvSpPr>
            <a:spLocks noGrp="1"/>
          </p:cNvSpPr>
          <p:nvPr>
            <p:ph type="title"/>
          </p:nvPr>
        </p:nvSpPr>
        <p:spPr>
          <a:xfrm>
            <a:off x="524256" y="516804"/>
            <a:ext cx="6594189" cy="1625210"/>
          </a:xfrm>
        </p:spPr>
        <p:txBody>
          <a:bodyPr>
            <a:normAutofit/>
          </a:bodyPr>
          <a:lstStyle/>
          <a:p>
            <a:r>
              <a:rPr lang="en-US">
                <a:solidFill>
                  <a:srgbClr val="FFFFFF"/>
                </a:solidFill>
              </a:rPr>
              <a:t>Human Rights Act 1998 </a:t>
            </a:r>
          </a:p>
        </p:txBody>
      </p:sp>
      <p:sp>
        <p:nvSpPr>
          <p:cNvPr id="6153" name="Rectangle 6152">
            <a:extLst>
              <a:ext uri="{FF2B5EF4-FFF2-40B4-BE49-F238E27FC236}">
                <a16:creationId xmlns:a16="http://schemas.microsoft.com/office/drawing/2014/main" id="{36D30126-6314-4A93-B27E-5C66CF7819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9184" y="2432305"/>
            <a:ext cx="7056669" cy="4102852"/>
          </a:xfrm>
          <a:prstGeom prst="rect">
            <a:avLst/>
          </a:prstGeom>
          <a:solidFill>
            <a:srgbClr val="7F7F7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46" name="Picture 2" descr="The Human Rights Act: still on high alert - Save the Human Rights Act">
            <a:extLst>
              <a:ext uri="{FF2B5EF4-FFF2-40B4-BE49-F238E27FC236}">
                <a16:creationId xmlns:a16="http://schemas.microsoft.com/office/drawing/2014/main" id="{DFA5F609-6145-51EF-0BA4-2EA1DBAD4D6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28106" y="2660287"/>
            <a:ext cx="6057185" cy="3646887"/>
          </a:xfrm>
          <a:prstGeom prst="rect">
            <a:avLst/>
          </a:prstGeom>
          <a:noFill/>
          <a:extLst>
            <a:ext uri="{909E8E84-426E-40DD-AFC4-6F175D3DCCD1}">
              <a14:hiddenFill xmlns:a14="http://schemas.microsoft.com/office/drawing/2010/main">
                <a:solidFill>
                  <a:srgbClr val="FFFFFF"/>
                </a:solidFill>
              </a14:hiddenFill>
            </a:ext>
          </a:extLst>
        </p:spPr>
      </p:pic>
      <p:sp>
        <p:nvSpPr>
          <p:cNvPr id="6155" name="Rectangle 6154">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F2B39364-EE8D-F6B1-587A-05E1372D26AC}"/>
              </a:ext>
            </a:extLst>
          </p:cNvPr>
          <p:cNvSpPr>
            <a:spLocks noGrp="1"/>
          </p:cNvSpPr>
          <p:nvPr>
            <p:ph idx="1"/>
          </p:nvPr>
        </p:nvSpPr>
        <p:spPr>
          <a:xfrm>
            <a:off x="7534655" y="320623"/>
            <a:ext cx="4328161" cy="6214534"/>
          </a:xfrm>
        </p:spPr>
        <p:txBody>
          <a:bodyPr anchor="ctr">
            <a:normAutofit/>
          </a:bodyPr>
          <a:lstStyle/>
          <a:p>
            <a:pPr marL="0" indent="0">
              <a:buNone/>
            </a:pPr>
            <a:r>
              <a:rPr lang="en-GB" sz="2000" b="0" i="0" u="none" strike="noStrike" dirty="0">
                <a:solidFill>
                  <a:srgbClr val="FFFFFF"/>
                </a:solidFill>
                <a:effectLst/>
                <a:latin typeface="Roboto" panose="02000000000000000000" pitchFamily="2" charset="0"/>
              </a:rPr>
              <a:t>The Act sets human rights act in a series of articles, with each article concentrating specifically on different rights. </a:t>
            </a:r>
          </a:p>
          <a:p>
            <a:r>
              <a:rPr lang="en-GB" sz="2000" dirty="0">
                <a:solidFill>
                  <a:srgbClr val="FFFFFF"/>
                </a:solidFill>
                <a:latin typeface="Roboto" panose="02000000000000000000" pitchFamily="2" charset="0"/>
              </a:rPr>
              <a:t>Article 2: Right to Life </a:t>
            </a:r>
          </a:p>
          <a:p>
            <a:r>
              <a:rPr lang="en-GB" sz="2000" b="0" i="0" u="none" strike="noStrike" dirty="0">
                <a:solidFill>
                  <a:srgbClr val="FFFFFF"/>
                </a:solidFill>
                <a:effectLst/>
                <a:latin typeface="Roboto" panose="02000000000000000000" pitchFamily="2" charset="0"/>
              </a:rPr>
              <a:t>Article 3: Free from </a:t>
            </a:r>
            <a:r>
              <a:rPr lang="en-GB" sz="2000" dirty="0">
                <a:solidFill>
                  <a:srgbClr val="FFFFFF"/>
                </a:solidFill>
                <a:latin typeface="Roboto" panose="02000000000000000000" pitchFamily="2" charset="0"/>
              </a:rPr>
              <a:t>Torture and Inhuman Treatment </a:t>
            </a:r>
          </a:p>
          <a:p>
            <a:r>
              <a:rPr lang="en-GB" sz="2000" b="0" i="0" u="none" strike="noStrike" dirty="0">
                <a:solidFill>
                  <a:srgbClr val="FFFFFF"/>
                </a:solidFill>
                <a:effectLst/>
                <a:latin typeface="Roboto" panose="02000000000000000000" pitchFamily="2" charset="0"/>
              </a:rPr>
              <a:t>Art</a:t>
            </a:r>
            <a:r>
              <a:rPr lang="en-GB" sz="2000" dirty="0">
                <a:solidFill>
                  <a:srgbClr val="FFFFFF"/>
                </a:solidFill>
                <a:latin typeface="Roboto" panose="02000000000000000000" pitchFamily="2" charset="0"/>
              </a:rPr>
              <a:t>icle 4: Freedom from Slavery and Forced Labour </a:t>
            </a:r>
          </a:p>
          <a:p>
            <a:r>
              <a:rPr lang="en-GB" sz="2000" b="0" i="0" u="none" strike="noStrike" dirty="0">
                <a:solidFill>
                  <a:srgbClr val="FFFFFF"/>
                </a:solidFill>
                <a:effectLst/>
                <a:latin typeface="Roboto" panose="02000000000000000000" pitchFamily="2" charset="0"/>
              </a:rPr>
              <a:t>Article 6: Right to a Fair Trial </a:t>
            </a:r>
          </a:p>
          <a:p>
            <a:r>
              <a:rPr lang="en-GB" sz="2000" dirty="0">
                <a:solidFill>
                  <a:srgbClr val="FFFFFF"/>
                </a:solidFill>
                <a:latin typeface="Roboto" panose="02000000000000000000" pitchFamily="2" charset="0"/>
              </a:rPr>
              <a:t>Article 7: No Punishment without Law</a:t>
            </a:r>
          </a:p>
          <a:p>
            <a:r>
              <a:rPr lang="en-GB" sz="2000" b="0" i="0" u="none" strike="noStrike" dirty="0">
                <a:solidFill>
                  <a:srgbClr val="FFFFFF"/>
                </a:solidFill>
                <a:effectLst/>
                <a:latin typeface="Roboto" panose="02000000000000000000" pitchFamily="2" charset="0"/>
              </a:rPr>
              <a:t>Article 10: Freedom of Expression </a:t>
            </a:r>
          </a:p>
          <a:p>
            <a:r>
              <a:rPr lang="en-GB" sz="2000" dirty="0">
                <a:solidFill>
                  <a:srgbClr val="FFFFFF"/>
                </a:solidFill>
                <a:latin typeface="Roboto" panose="02000000000000000000" pitchFamily="2" charset="0"/>
              </a:rPr>
              <a:t>Article 12: Right to Marry and Start a Family </a:t>
            </a:r>
            <a:endParaRPr lang="en-GB" sz="2000" b="0" i="0" u="none" strike="noStrike" dirty="0">
              <a:solidFill>
                <a:srgbClr val="FFFFFF"/>
              </a:solidFill>
              <a:effectLst/>
              <a:latin typeface="Roboto" panose="02000000000000000000" pitchFamily="2" charset="0"/>
            </a:endParaRPr>
          </a:p>
        </p:txBody>
      </p:sp>
    </p:spTree>
    <p:extLst>
      <p:ext uri="{BB962C8B-B14F-4D97-AF65-F5344CB8AC3E}">
        <p14:creationId xmlns:p14="http://schemas.microsoft.com/office/powerpoint/2010/main" val="20417957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9" name="Rectangle 13318">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7058307" cy="1964266"/>
          </a:xfrm>
          <a:prstGeom prst="rect">
            <a:avLst/>
          </a:prstGeom>
          <a:solidFill>
            <a:srgbClr val="4B78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4780D2D-F462-FFA0-931F-0127B958AC40}"/>
              </a:ext>
            </a:extLst>
          </p:cNvPr>
          <p:cNvSpPr>
            <a:spLocks noGrp="1"/>
          </p:cNvSpPr>
          <p:nvPr>
            <p:ph type="title"/>
          </p:nvPr>
        </p:nvSpPr>
        <p:spPr>
          <a:xfrm>
            <a:off x="524256" y="516804"/>
            <a:ext cx="6594189" cy="1625210"/>
          </a:xfrm>
        </p:spPr>
        <p:txBody>
          <a:bodyPr>
            <a:normAutofit/>
          </a:bodyPr>
          <a:lstStyle/>
          <a:p>
            <a:r>
              <a:rPr lang="en-US">
                <a:solidFill>
                  <a:srgbClr val="FFFFFF"/>
                </a:solidFill>
              </a:rPr>
              <a:t>The Equality Act 2010</a:t>
            </a:r>
          </a:p>
        </p:txBody>
      </p:sp>
      <p:sp>
        <p:nvSpPr>
          <p:cNvPr id="13321" name="Rectangle 13320">
            <a:extLst>
              <a:ext uri="{FF2B5EF4-FFF2-40B4-BE49-F238E27FC236}">
                <a16:creationId xmlns:a16="http://schemas.microsoft.com/office/drawing/2014/main" id="{36D30126-6314-4A93-B27E-5C66CF7819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9184" y="2432305"/>
            <a:ext cx="7056669" cy="4102852"/>
          </a:xfrm>
          <a:prstGeom prst="rect">
            <a:avLst/>
          </a:prstGeom>
          <a:solidFill>
            <a:srgbClr val="7F7F7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314" name="Picture 2" descr="What's important – equality or equity? | WEA">
            <a:extLst>
              <a:ext uri="{FF2B5EF4-FFF2-40B4-BE49-F238E27FC236}">
                <a16:creationId xmlns:a16="http://schemas.microsoft.com/office/drawing/2014/main" id="{0679A080-0878-4D56-FBC3-B1D9DD03F76E}"/>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422308" y="2660287"/>
            <a:ext cx="4868782" cy="3646887"/>
          </a:xfrm>
          <a:prstGeom prst="rect">
            <a:avLst/>
          </a:prstGeom>
          <a:noFill/>
          <a:extLst>
            <a:ext uri="{909E8E84-426E-40DD-AFC4-6F175D3DCCD1}">
              <a14:hiddenFill xmlns:a14="http://schemas.microsoft.com/office/drawing/2010/main">
                <a:solidFill>
                  <a:srgbClr val="FFFFFF"/>
                </a:solidFill>
              </a14:hiddenFill>
            </a:ext>
          </a:extLst>
        </p:spPr>
      </p:pic>
      <p:sp>
        <p:nvSpPr>
          <p:cNvPr id="13323" name="Rectangle 13322">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4623E958-0EFF-EA31-D61B-E4B3607A72C9}"/>
              </a:ext>
            </a:extLst>
          </p:cNvPr>
          <p:cNvSpPr>
            <a:spLocks noGrp="1"/>
          </p:cNvSpPr>
          <p:nvPr>
            <p:ph idx="1"/>
          </p:nvPr>
        </p:nvSpPr>
        <p:spPr>
          <a:xfrm>
            <a:off x="7534655" y="320623"/>
            <a:ext cx="4328161" cy="6214534"/>
          </a:xfrm>
        </p:spPr>
        <p:txBody>
          <a:bodyPr anchor="ctr">
            <a:normAutofit/>
          </a:bodyPr>
          <a:lstStyle/>
          <a:p>
            <a:pPr marL="0" indent="0">
              <a:buNone/>
            </a:pPr>
            <a:r>
              <a:rPr lang="en-GB" sz="2000" i="0" u="none" strike="noStrike" dirty="0">
                <a:solidFill>
                  <a:srgbClr val="FFFFFF"/>
                </a:solidFill>
                <a:effectLst/>
                <a:latin typeface="arial" panose="020B0604020202020204" pitchFamily="34" charset="0"/>
              </a:rPr>
              <a:t>The Equality Act 2010 legally protects people from discrimination in the workplace and in wider society. </a:t>
            </a:r>
          </a:p>
          <a:p>
            <a:pPr marL="0" indent="0">
              <a:buNone/>
            </a:pPr>
            <a:r>
              <a:rPr lang="en-GB" sz="2000" dirty="0">
                <a:solidFill>
                  <a:srgbClr val="FFFFFF"/>
                </a:solidFill>
                <a:latin typeface="arial" panose="020B0604020202020204" pitchFamily="34" charset="0"/>
              </a:rPr>
              <a:t>Amalgamated 116 pieces of legislation to improve understanding. </a:t>
            </a:r>
          </a:p>
          <a:p>
            <a:pPr marL="0" indent="0">
              <a:buNone/>
            </a:pPr>
            <a:endParaRPr lang="en-GB" sz="2000" dirty="0">
              <a:solidFill>
                <a:srgbClr val="FFFFFF"/>
              </a:solidFill>
              <a:latin typeface="arial" panose="020B0604020202020204" pitchFamily="34" charset="0"/>
            </a:endParaRPr>
          </a:p>
          <a:p>
            <a:pPr marL="0" indent="0">
              <a:buNone/>
            </a:pPr>
            <a:r>
              <a:rPr lang="en-GB" sz="2000" i="0" u="none" strike="noStrike" dirty="0">
                <a:solidFill>
                  <a:srgbClr val="FFFFFF"/>
                </a:solidFill>
                <a:effectLst/>
                <a:latin typeface="arial" panose="020B0604020202020204" pitchFamily="34" charset="0"/>
              </a:rPr>
              <a:t>Individuals Characterises are protected: </a:t>
            </a:r>
          </a:p>
          <a:p>
            <a:r>
              <a:rPr lang="en-GB" sz="2000" dirty="0">
                <a:solidFill>
                  <a:srgbClr val="FFFFFF"/>
                </a:solidFill>
                <a:latin typeface="arial" panose="020B0604020202020204" pitchFamily="34" charset="0"/>
              </a:rPr>
              <a:t>Age </a:t>
            </a:r>
          </a:p>
          <a:p>
            <a:r>
              <a:rPr lang="en-GB" sz="2000" i="0" u="none" strike="noStrike" dirty="0">
                <a:solidFill>
                  <a:srgbClr val="FFFFFF"/>
                </a:solidFill>
                <a:effectLst/>
                <a:latin typeface="arial" panose="020B0604020202020204" pitchFamily="34" charset="0"/>
              </a:rPr>
              <a:t>Sex/Gender </a:t>
            </a:r>
          </a:p>
          <a:p>
            <a:r>
              <a:rPr lang="en-GB" sz="2000" dirty="0">
                <a:solidFill>
                  <a:srgbClr val="FFFFFF"/>
                </a:solidFill>
                <a:latin typeface="arial" panose="020B0604020202020204" pitchFamily="34" charset="0"/>
              </a:rPr>
              <a:t>Married and Civil Partnerships </a:t>
            </a:r>
          </a:p>
          <a:p>
            <a:r>
              <a:rPr lang="en-GB" sz="2000" i="0" u="none" strike="noStrike" dirty="0">
                <a:solidFill>
                  <a:srgbClr val="FFFFFF"/>
                </a:solidFill>
                <a:effectLst/>
                <a:latin typeface="arial" panose="020B0604020202020204" pitchFamily="34" charset="0"/>
              </a:rPr>
              <a:t>Disability </a:t>
            </a:r>
          </a:p>
          <a:p>
            <a:r>
              <a:rPr lang="en-GB" sz="2000" dirty="0">
                <a:solidFill>
                  <a:srgbClr val="FFFFFF"/>
                </a:solidFill>
                <a:latin typeface="arial" panose="020B0604020202020204" pitchFamily="34" charset="0"/>
              </a:rPr>
              <a:t>Religion </a:t>
            </a:r>
          </a:p>
          <a:p>
            <a:r>
              <a:rPr lang="en-GB" sz="2000" i="0" u="none" strike="noStrike" dirty="0">
                <a:solidFill>
                  <a:srgbClr val="FFFFFF"/>
                </a:solidFill>
                <a:effectLst/>
                <a:latin typeface="arial" panose="020B0604020202020204" pitchFamily="34" charset="0"/>
              </a:rPr>
              <a:t>Sexual Orientation </a:t>
            </a:r>
            <a:endParaRPr lang="en-US" sz="2000" i="0" u="none" strike="noStrike" dirty="0">
              <a:solidFill>
                <a:srgbClr val="FFFFFF"/>
              </a:solidFill>
              <a:effectLst/>
              <a:latin typeface="arial" panose="020B0604020202020204" pitchFamily="34" charset="0"/>
            </a:endParaRPr>
          </a:p>
          <a:p>
            <a:r>
              <a:rPr lang="en-US" sz="2000" dirty="0">
                <a:solidFill>
                  <a:srgbClr val="FFFFFF"/>
                </a:solidFill>
                <a:latin typeface="arial" panose="020B0604020202020204" pitchFamily="34" charset="0"/>
              </a:rPr>
              <a:t>Being pregnant/ having children</a:t>
            </a:r>
            <a:endParaRPr lang="en-GB" sz="2000" i="0" u="none" strike="noStrike" dirty="0">
              <a:solidFill>
                <a:srgbClr val="FFFFFF"/>
              </a:solidFill>
              <a:effectLst/>
              <a:latin typeface="arial" panose="020B0604020202020204" pitchFamily="34" charset="0"/>
            </a:endParaRPr>
          </a:p>
        </p:txBody>
      </p:sp>
    </p:spTree>
    <p:extLst>
      <p:ext uri="{BB962C8B-B14F-4D97-AF65-F5344CB8AC3E}">
        <p14:creationId xmlns:p14="http://schemas.microsoft.com/office/powerpoint/2010/main" val="30061206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15" name="Rectangle 20514">
            <a:extLst>
              <a:ext uri="{FF2B5EF4-FFF2-40B4-BE49-F238E27FC236}">
                <a16:creationId xmlns:a16="http://schemas.microsoft.com/office/drawing/2014/main" id="{36D30126-6314-4A93-B27E-5C66CF7819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9184" y="321732"/>
            <a:ext cx="7056669" cy="4102852"/>
          </a:xfrm>
          <a:prstGeom prst="rect">
            <a:avLst/>
          </a:prstGeom>
          <a:solidFill>
            <a:srgbClr val="7F7F7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484" name="Picture 3">
            <a:extLst>
              <a:ext uri="{FF2B5EF4-FFF2-40B4-BE49-F238E27FC236}">
                <a16:creationId xmlns:a16="http://schemas.microsoft.com/office/drawing/2014/main" id="{F889AF6B-3041-949D-16A1-24B064E3814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566744" y="643278"/>
            <a:ext cx="6579910" cy="3459759"/>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7" name="Rectangle 20516">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0891"/>
            <a:ext cx="7058307" cy="1964266"/>
          </a:xfrm>
          <a:prstGeom prst="rect">
            <a:avLst/>
          </a:prstGeom>
          <a:solidFill>
            <a:srgbClr val="5477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482" name="Title 1">
            <a:extLst>
              <a:ext uri="{FF2B5EF4-FFF2-40B4-BE49-F238E27FC236}">
                <a16:creationId xmlns:a16="http://schemas.microsoft.com/office/drawing/2014/main" id="{16EAD554-078A-99E0-0A8F-F3C63B072A65}"/>
              </a:ext>
            </a:extLst>
          </p:cNvPr>
          <p:cNvSpPr>
            <a:spLocks noGrp="1"/>
          </p:cNvSpPr>
          <p:nvPr>
            <p:ph type="title"/>
          </p:nvPr>
        </p:nvSpPr>
        <p:spPr>
          <a:xfrm>
            <a:off x="524256" y="4765963"/>
            <a:ext cx="6594189" cy="1625210"/>
          </a:xfrm>
        </p:spPr>
        <p:txBody>
          <a:bodyPr>
            <a:normAutofit/>
          </a:bodyPr>
          <a:lstStyle/>
          <a:p>
            <a:r>
              <a:rPr lang="en-GB" altLang="en-US">
                <a:solidFill>
                  <a:srgbClr val="FFFFFF"/>
                </a:solidFill>
              </a:rPr>
              <a:t>The United Nations (UN) </a:t>
            </a:r>
          </a:p>
        </p:txBody>
      </p:sp>
      <p:sp>
        <p:nvSpPr>
          <p:cNvPr id="20519" name="Rectangle 20518">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D74595C7-904E-B669-F4B0-C01245C89981}"/>
              </a:ext>
            </a:extLst>
          </p:cNvPr>
          <p:cNvSpPr>
            <a:spLocks noGrp="1"/>
          </p:cNvSpPr>
          <p:nvPr>
            <p:ph idx="1"/>
          </p:nvPr>
        </p:nvSpPr>
        <p:spPr>
          <a:xfrm>
            <a:off x="7582563" y="320623"/>
            <a:ext cx="4287705" cy="6214534"/>
          </a:xfrm>
        </p:spPr>
        <p:txBody>
          <a:bodyPr rtlCol="0" anchor="ctr">
            <a:normAutofit/>
          </a:bodyPr>
          <a:lstStyle/>
          <a:p>
            <a:pPr fontAlgn="auto">
              <a:spcAft>
                <a:spcPts val="0"/>
              </a:spcAft>
              <a:buFont typeface="Wingdings 3" charset="2"/>
              <a:buChar char=""/>
              <a:defRPr/>
            </a:pPr>
            <a:r>
              <a:rPr lang="en-GB" sz="2400" dirty="0">
                <a:solidFill>
                  <a:srgbClr val="FFFFFF"/>
                </a:solidFill>
              </a:rPr>
              <a:t>The United Nations (UN) is an intergovernmental organization that aims to maintain international peace and security, develop friendly relations among nations, achieve international cooperation, and be a centre for harmonizing the actions of nations (UN, 2015)</a:t>
            </a:r>
          </a:p>
          <a:p>
            <a:pPr fontAlgn="auto">
              <a:spcAft>
                <a:spcPts val="0"/>
              </a:spcAft>
              <a:buFont typeface="Wingdings 3" charset="2"/>
              <a:buChar char=""/>
              <a:defRPr/>
            </a:pPr>
            <a:r>
              <a:rPr lang="en-GB" sz="2400" dirty="0">
                <a:solidFill>
                  <a:srgbClr val="FFFFFF"/>
                </a:solidFill>
              </a:rPr>
              <a:t>The UN is headquartered on international territory in New York City; other main offices are in Geneva, Nairobi, Vienna and The Hague.</a:t>
            </a:r>
          </a:p>
          <a:p>
            <a:pPr marL="0" indent="0" fontAlgn="auto">
              <a:spcAft>
                <a:spcPts val="0"/>
              </a:spcAft>
              <a:buFont typeface="Wingdings 3" charset="2"/>
              <a:buNone/>
              <a:defRPr/>
            </a:pPr>
            <a:r>
              <a:rPr lang="en-GB" sz="1900" dirty="0">
                <a:solidFill>
                  <a:srgbClr val="FFFFFF"/>
                </a:solidFill>
              </a:rPr>
              <a:t>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512" name="Rectangle 21511">
            <a:extLst>
              <a:ext uri="{FF2B5EF4-FFF2-40B4-BE49-F238E27FC236}">
                <a16:creationId xmlns:a16="http://schemas.microsoft.com/office/drawing/2014/main" id="{36D30126-6314-4A93-B27E-5C66CF7819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9184" y="321732"/>
            <a:ext cx="7056669" cy="4102852"/>
          </a:xfrm>
          <a:prstGeom prst="rect">
            <a:avLst/>
          </a:prstGeom>
          <a:solidFill>
            <a:srgbClr val="7F7F7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3">
            <a:extLst>
              <a:ext uri="{FF2B5EF4-FFF2-40B4-BE49-F238E27FC236}">
                <a16:creationId xmlns:a16="http://schemas.microsoft.com/office/drawing/2014/main" id="{50840FA0-CD4F-A247-35B5-428C14DD893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566744" y="643278"/>
            <a:ext cx="6579910" cy="3459759"/>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4" name="Rectangle 21513">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0891"/>
            <a:ext cx="7058307" cy="1964266"/>
          </a:xfrm>
          <a:prstGeom prst="rect">
            <a:avLst/>
          </a:prstGeom>
          <a:solidFill>
            <a:srgbClr val="5477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506" name="Title 1">
            <a:extLst>
              <a:ext uri="{FF2B5EF4-FFF2-40B4-BE49-F238E27FC236}">
                <a16:creationId xmlns:a16="http://schemas.microsoft.com/office/drawing/2014/main" id="{0282E1E1-FCEC-E611-204F-BC9C97A627C0}"/>
              </a:ext>
            </a:extLst>
          </p:cNvPr>
          <p:cNvSpPr>
            <a:spLocks noGrp="1"/>
          </p:cNvSpPr>
          <p:nvPr>
            <p:ph type="title"/>
          </p:nvPr>
        </p:nvSpPr>
        <p:spPr>
          <a:xfrm>
            <a:off x="524256" y="4765963"/>
            <a:ext cx="6594189" cy="1625210"/>
          </a:xfrm>
        </p:spPr>
        <p:txBody>
          <a:bodyPr>
            <a:normAutofit/>
          </a:bodyPr>
          <a:lstStyle/>
          <a:p>
            <a:r>
              <a:rPr lang="en-GB" altLang="en-US">
                <a:solidFill>
                  <a:srgbClr val="FFFFFF"/>
                </a:solidFill>
              </a:rPr>
              <a:t>The United Nations (UN)</a:t>
            </a:r>
          </a:p>
        </p:txBody>
      </p:sp>
      <p:sp>
        <p:nvSpPr>
          <p:cNvPr id="21516" name="Rectangle 21515">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507" name="Content Placeholder 2">
            <a:extLst>
              <a:ext uri="{FF2B5EF4-FFF2-40B4-BE49-F238E27FC236}">
                <a16:creationId xmlns:a16="http://schemas.microsoft.com/office/drawing/2014/main" id="{B1D1E770-8D73-8986-DE3E-DE420F93034A}"/>
              </a:ext>
            </a:extLst>
          </p:cNvPr>
          <p:cNvSpPr>
            <a:spLocks noGrp="1"/>
          </p:cNvSpPr>
          <p:nvPr>
            <p:ph idx="1"/>
          </p:nvPr>
        </p:nvSpPr>
        <p:spPr>
          <a:xfrm>
            <a:off x="7534655" y="320623"/>
            <a:ext cx="4328161" cy="6214534"/>
          </a:xfrm>
        </p:spPr>
        <p:txBody>
          <a:bodyPr anchor="ctr">
            <a:normAutofit/>
          </a:bodyPr>
          <a:lstStyle/>
          <a:p>
            <a:r>
              <a:rPr lang="en-GB" altLang="en-US" sz="2000" dirty="0">
                <a:solidFill>
                  <a:srgbClr val="FFFFFF"/>
                </a:solidFill>
              </a:rPr>
              <a:t>The UN was established post World War II with the aim of preventing future wars, succeeding the ineffective League of Nations. </a:t>
            </a:r>
          </a:p>
          <a:p>
            <a:r>
              <a:rPr lang="en-GB" altLang="en-US" sz="2000" dirty="0">
                <a:solidFill>
                  <a:srgbClr val="FFFFFF"/>
                </a:solidFill>
              </a:rPr>
              <a:t>The UN Charter was adopted in June 1945 and was fully functional and implemented in October 1945</a:t>
            </a:r>
          </a:p>
          <a:p>
            <a:r>
              <a:rPr lang="en-GB" altLang="en-US" sz="2000" dirty="0">
                <a:solidFill>
                  <a:srgbClr val="FFFFFF"/>
                </a:solidFill>
              </a:rPr>
              <a:t>Originally, the UN had 51 member states; United Kingdom (UK), United States (USA), Brazil and Argentina </a:t>
            </a:r>
          </a:p>
          <a:p>
            <a:r>
              <a:rPr lang="en-GB" altLang="en-US" sz="2000" dirty="0">
                <a:solidFill>
                  <a:srgbClr val="FFFFFF"/>
                </a:solidFill>
              </a:rPr>
              <a:t>This number grew to 196</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5" name="Rectangle 7174">
            <a:extLst>
              <a:ext uri="{FF2B5EF4-FFF2-40B4-BE49-F238E27FC236}">
                <a16:creationId xmlns:a16="http://schemas.microsoft.com/office/drawing/2014/main" id="{CEB41C5C-0F34-4DDA-9D7C-5E717F35F6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384" y="303591"/>
            <a:ext cx="4334256" cy="5896743"/>
          </a:xfrm>
          <a:prstGeom prst="rect">
            <a:avLst/>
          </a:prstGeom>
          <a:solidFill>
            <a:schemeClr val="tx1">
              <a:lumMod val="75000"/>
              <a:lumOff val="25000"/>
            </a:schemeClr>
          </a:solidFill>
          <a:ln w="127000" cap="sq" cmpd="thinThick">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DEC1BA8-CB52-A61D-75DF-DD0DDEDFEFF8}"/>
              </a:ext>
            </a:extLst>
          </p:cNvPr>
          <p:cNvSpPr>
            <a:spLocks noGrp="1"/>
          </p:cNvSpPr>
          <p:nvPr>
            <p:ph type="title"/>
          </p:nvPr>
        </p:nvSpPr>
        <p:spPr>
          <a:xfrm>
            <a:off x="594360" y="640263"/>
            <a:ext cx="3822192" cy="1344975"/>
          </a:xfrm>
        </p:spPr>
        <p:txBody>
          <a:bodyPr>
            <a:normAutofit/>
          </a:bodyPr>
          <a:lstStyle/>
          <a:p>
            <a:pPr algn="ctr"/>
            <a:r>
              <a:rPr lang="en-US" sz="2800" dirty="0">
                <a:solidFill>
                  <a:schemeClr val="bg1"/>
                </a:solidFill>
              </a:rPr>
              <a:t>The Northern Atlantic Treaty Organization </a:t>
            </a:r>
            <a:br>
              <a:rPr lang="en-US" sz="2800" dirty="0">
                <a:solidFill>
                  <a:schemeClr val="bg1"/>
                </a:solidFill>
              </a:rPr>
            </a:br>
            <a:r>
              <a:rPr lang="en-US" sz="2800" dirty="0">
                <a:solidFill>
                  <a:schemeClr val="bg1"/>
                </a:solidFill>
              </a:rPr>
              <a:t>(NATO) </a:t>
            </a:r>
          </a:p>
        </p:txBody>
      </p:sp>
      <p:cxnSp>
        <p:nvCxnSpPr>
          <p:cNvPr id="7177" name="Straight Connector 7176">
            <a:extLst>
              <a:ext uri="{FF2B5EF4-FFF2-40B4-BE49-F238E27FC236}">
                <a16:creationId xmlns:a16="http://schemas.microsoft.com/office/drawing/2014/main" id="{57E1E5E6-F385-4E9C-B201-BA5BDE5CAD5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04088" y="2050687"/>
            <a:ext cx="3685032" cy="0"/>
          </a:xfrm>
          <a:prstGeom prst="line">
            <a:avLst/>
          </a:prstGeom>
          <a:ln w="22225">
            <a:solidFill>
              <a:srgbClr val="E7E6E6"/>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0D07A9CA-CD0B-C5DA-A4CE-05FFCD61E7CB}"/>
              </a:ext>
            </a:extLst>
          </p:cNvPr>
          <p:cNvSpPr>
            <a:spLocks noGrp="1"/>
          </p:cNvSpPr>
          <p:nvPr>
            <p:ph idx="1"/>
          </p:nvPr>
        </p:nvSpPr>
        <p:spPr>
          <a:xfrm>
            <a:off x="336383" y="2121762"/>
            <a:ext cx="4334255" cy="4078565"/>
          </a:xfrm>
        </p:spPr>
        <p:txBody>
          <a:bodyPr>
            <a:normAutofit/>
          </a:bodyPr>
          <a:lstStyle/>
          <a:p>
            <a:pPr marL="0" indent="0">
              <a:buNone/>
            </a:pPr>
            <a:r>
              <a:rPr lang="en-US" dirty="0">
                <a:solidFill>
                  <a:schemeClr val="bg1"/>
                </a:solidFill>
              </a:rPr>
              <a:t>April 1949, NATO, an intergovernmental security alliance, was established by 12 countries to ensure: </a:t>
            </a:r>
          </a:p>
          <a:p>
            <a:r>
              <a:rPr lang="en-US" dirty="0">
                <a:solidFill>
                  <a:schemeClr val="bg1"/>
                </a:solidFill>
              </a:rPr>
              <a:t>Peace within Europe </a:t>
            </a:r>
          </a:p>
          <a:p>
            <a:r>
              <a:rPr lang="en-US" dirty="0">
                <a:solidFill>
                  <a:schemeClr val="bg1"/>
                </a:solidFill>
              </a:rPr>
              <a:t>To promote cooperation </a:t>
            </a:r>
          </a:p>
          <a:p>
            <a:r>
              <a:rPr lang="en-US" dirty="0">
                <a:solidFill>
                  <a:schemeClr val="bg1"/>
                </a:solidFill>
              </a:rPr>
              <a:t>Safeguard their freedom</a:t>
            </a:r>
          </a:p>
        </p:txBody>
      </p:sp>
      <p:pic>
        <p:nvPicPr>
          <p:cNvPr id="7170" name="Picture 2" descr="NATO | Founders, History, Purpose, Countries, Map, &amp; Facts | Britannica">
            <a:extLst>
              <a:ext uri="{FF2B5EF4-FFF2-40B4-BE49-F238E27FC236}">
                <a16:creationId xmlns:a16="http://schemas.microsoft.com/office/drawing/2014/main" id="{D0817109-9D14-EB68-5CCE-DCEC8ED2C3E9}"/>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110716" y="877531"/>
            <a:ext cx="6596652" cy="49474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02562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B45A142-4255-493C-8284-5D566C121B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21177"/>
            <a:ext cx="4332307" cy="6179552"/>
          </a:xfrm>
          <a:prstGeom prst="rect">
            <a:avLst/>
          </a:prstGeom>
          <a:solidFill>
            <a:srgbClr val="404040">
              <a:alpha val="89804"/>
            </a:srgbClr>
          </a:solidFill>
          <a:ln w="127000" cap="sq" cmpd="thinThick">
            <a:solidFill>
              <a:srgbClr val="595959">
                <a:alpha val="8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0485DCE-55D2-8170-C619-DE29709FC6B7}"/>
              </a:ext>
            </a:extLst>
          </p:cNvPr>
          <p:cNvSpPr>
            <a:spLocks noGrp="1"/>
          </p:cNvSpPr>
          <p:nvPr>
            <p:ph type="title"/>
          </p:nvPr>
        </p:nvSpPr>
        <p:spPr>
          <a:xfrm>
            <a:off x="674237" y="914400"/>
            <a:ext cx="3657600" cy="2887579"/>
          </a:xfrm>
        </p:spPr>
        <p:txBody>
          <a:bodyPr vert="horz" lIns="91440" tIns="45720" rIns="91440" bIns="45720" rtlCol="0" anchor="b">
            <a:normAutofit/>
          </a:bodyPr>
          <a:lstStyle/>
          <a:p>
            <a:pPr algn="ctr"/>
            <a:r>
              <a:rPr lang="en-US" sz="4800" kern="1200">
                <a:solidFill>
                  <a:srgbClr val="FFFFFF"/>
                </a:solidFill>
                <a:latin typeface="+mj-lt"/>
                <a:ea typeface="+mj-ea"/>
                <a:cs typeface="+mj-cs"/>
              </a:rPr>
              <a:t>NATO Summary</a:t>
            </a:r>
          </a:p>
        </p:txBody>
      </p:sp>
      <p:sp>
        <p:nvSpPr>
          <p:cNvPr id="3" name="Content Placeholder 2">
            <a:extLst>
              <a:ext uri="{FF2B5EF4-FFF2-40B4-BE49-F238E27FC236}">
                <a16:creationId xmlns:a16="http://schemas.microsoft.com/office/drawing/2014/main" id="{8A630B57-0BA6-2525-E25C-1AF27A69A44F}"/>
              </a:ext>
            </a:extLst>
          </p:cNvPr>
          <p:cNvSpPr>
            <a:spLocks noGrp="1"/>
          </p:cNvSpPr>
          <p:nvPr>
            <p:ph idx="1"/>
          </p:nvPr>
        </p:nvSpPr>
        <p:spPr>
          <a:xfrm>
            <a:off x="674237" y="4170501"/>
            <a:ext cx="3657600" cy="1525597"/>
          </a:xfrm>
        </p:spPr>
        <p:txBody>
          <a:bodyPr vert="horz" lIns="91440" tIns="45720" rIns="91440" bIns="45720" rtlCol="0">
            <a:normAutofit/>
          </a:bodyPr>
          <a:lstStyle/>
          <a:p>
            <a:pPr marL="0" indent="0" algn="ctr">
              <a:buNone/>
            </a:pPr>
            <a:r>
              <a:rPr lang="en-US" sz="2000" kern="1200" dirty="0">
                <a:solidFill>
                  <a:srgbClr val="FFFFFF"/>
                </a:solidFill>
                <a:latin typeface="+mn-lt"/>
                <a:ea typeface="+mn-ea"/>
                <a:cs typeface="+mn-cs"/>
                <a:hlinkClick r:id="rId3"/>
              </a:rPr>
              <a:t>https://www.youtube.com/watch?v=8MQ59Ij5fkM</a:t>
            </a:r>
            <a:r>
              <a:rPr lang="en-US" sz="2000" kern="1200" dirty="0">
                <a:solidFill>
                  <a:srgbClr val="FFFFFF"/>
                </a:solidFill>
                <a:latin typeface="+mn-lt"/>
                <a:ea typeface="+mn-ea"/>
                <a:cs typeface="+mn-cs"/>
              </a:rPr>
              <a:t> </a:t>
            </a:r>
          </a:p>
        </p:txBody>
      </p:sp>
      <p:cxnSp>
        <p:nvCxnSpPr>
          <p:cNvPr id="11" name="Straight Connector 10">
            <a:extLst>
              <a:ext uri="{FF2B5EF4-FFF2-40B4-BE49-F238E27FC236}">
                <a16:creationId xmlns:a16="http://schemas.microsoft.com/office/drawing/2014/main" id="{38FB9660-F42F-4313-BBC4-47C007FE484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1126" y="3910267"/>
            <a:ext cx="258679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4" name="Picture 2" descr="NATO | Founders, History, Purpose, Countries, Map, &amp; Facts | Britannica">
            <a:extLst>
              <a:ext uri="{FF2B5EF4-FFF2-40B4-BE49-F238E27FC236}">
                <a16:creationId xmlns:a16="http://schemas.microsoft.com/office/drawing/2014/main" id="{48E716DE-7CBB-A5F4-AE76-4EB38E32F9C3}"/>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5153822" y="975392"/>
            <a:ext cx="6553545" cy="49151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17888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1" name="Rectangle 1030">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2000"/>
            <a:ext cx="7058307" cy="1964266"/>
          </a:xfrm>
          <a:prstGeom prst="rect">
            <a:avLst/>
          </a:prstGeom>
          <a:solidFill>
            <a:srgbClr val="646342">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EF0A6B4-C26A-7157-45B7-4EF0FFB628CE}"/>
              </a:ext>
            </a:extLst>
          </p:cNvPr>
          <p:cNvSpPr>
            <a:spLocks noGrp="1"/>
          </p:cNvSpPr>
          <p:nvPr>
            <p:ph type="title"/>
          </p:nvPr>
        </p:nvSpPr>
        <p:spPr>
          <a:xfrm>
            <a:off x="524256" y="4767072"/>
            <a:ext cx="6594189" cy="1625210"/>
          </a:xfrm>
        </p:spPr>
        <p:txBody>
          <a:bodyPr>
            <a:normAutofit/>
          </a:bodyPr>
          <a:lstStyle/>
          <a:p>
            <a:pPr algn="ctr"/>
            <a:r>
              <a:rPr lang="en-US" dirty="0">
                <a:solidFill>
                  <a:srgbClr val="FFFFFF"/>
                </a:solidFill>
              </a:rPr>
              <a:t>European Union </a:t>
            </a:r>
          </a:p>
        </p:txBody>
      </p:sp>
      <p:pic>
        <p:nvPicPr>
          <p:cNvPr id="1026" name="Picture 2" descr="European Union - Wikipedia">
            <a:extLst>
              <a:ext uri="{FF2B5EF4-FFF2-40B4-BE49-F238E27FC236}">
                <a16:creationId xmlns:a16="http://schemas.microsoft.com/office/drawing/2014/main" id="{F0479A8C-320F-CFB3-01CA-1D5735DBA1F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4735" r="1" b="8086"/>
          <a:stretch/>
        </p:blipFill>
        <p:spPr bwMode="auto">
          <a:xfrm>
            <a:off x="327547" y="321733"/>
            <a:ext cx="7058306" cy="4107392"/>
          </a:xfrm>
          <a:prstGeom prst="rect">
            <a:avLst/>
          </a:prstGeom>
          <a:noFill/>
          <a:extLst>
            <a:ext uri="{909E8E84-426E-40DD-AFC4-6F175D3DCCD1}">
              <a14:hiddenFill xmlns:a14="http://schemas.microsoft.com/office/drawing/2010/main">
                <a:solidFill>
                  <a:srgbClr val="FFFFFF"/>
                </a:solidFill>
              </a14:hiddenFill>
            </a:ext>
          </a:extLst>
        </p:spPr>
      </p:pic>
      <p:sp>
        <p:nvSpPr>
          <p:cNvPr id="1033" name="Rectangle 1032">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0F1B8389-94FE-47DE-14A2-26D46F2EE45F}"/>
              </a:ext>
            </a:extLst>
          </p:cNvPr>
          <p:cNvSpPr>
            <a:spLocks noGrp="1"/>
          </p:cNvSpPr>
          <p:nvPr>
            <p:ph idx="1"/>
          </p:nvPr>
        </p:nvSpPr>
        <p:spPr>
          <a:xfrm>
            <a:off x="7534655" y="321732"/>
            <a:ext cx="4329798" cy="6214533"/>
          </a:xfrm>
        </p:spPr>
        <p:txBody>
          <a:bodyPr anchor="ctr">
            <a:normAutofit/>
          </a:bodyPr>
          <a:lstStyle/>
          <a:p>
            <a:pPr marL="0" indent="0">
              <a:buNone/>
            </a:pPr>
            <a:r>
              <a:rPr lang="en-GB" sz="2000" b="0" i="0" u="none" strike="noStrike" dirty="0">
                <a:solidFill>
                  <a:srgbClr val="FFFFFF"/>
                </a:solidFill>
                <a:effectLst/>
                <a:latin typeface="Verdana" panose="020B0604030504040204" pitchFamily="34" charset="0"/>
              </a:rPr>
              <a:t>The European Union (EU) is a unique economic and political union between 27 countries (Excluding the U.K.)</a:t>
            </a:r>
            <a:endParaRPr lang="en-US" sz="2000" b="0" i="0" u="none" strike="noStrike" dirty="0">
              <a:solidFill>
                <a:srgbClr val="FFFFFF"/>
              </a:solidFill>
              <a:effectLst/>
              <a:latin typeface="Verdana" panose="020B0604030504040204" pitchFamily="34" charset="0"/>
            </a:endParaRPr>
          </a:p>
          <a:p>
            <a:r>
              <a:rPr lang="en-US" sz="2000" dirty="0">
                <a:solidFill>
                  <a:srgbClr val="FFFFFF"/>
                </a:solidFill>
                <a:latin typeface="Verdana" panose="020B0604030504040204" pitchFamily="34" charset="0"/>
              </a:rPr>
              <a:t>Economic union (single trade market)</a:t>
            </a:r>
          </a:p>
          <a:p>
            <a:r>
              <a:rPr lang="en-US" sz="2000" b="0" i="0" u="none" strike="noStrike" dirty="0">
                <a:solidFill>
                  <a:srgbClr val="FFFFFF"/>
                </a:solidFill>
                <a:effectLst/>
                <a:latin typeface="Verdana" panose="020B0604030504040204" pitchFamily="34" charset="0"/>
              </a:rPr>
              <a:t>Climate </a:t>
            </a:r>
          </a:p>
          <a:p>
            <a:r>
              <a:rPr lang="en-US" sz="2000" dirty="0">
                <a:solidFill>
                  <a:srgbClr val="FFFFFF"/>
                </a:solidFill>
                <a:latin typeface="Verdana" panose="020B0604030504040204" pitchFamily="34" charset="0"/>
              </a:rPr>
              <a:t>Justice (European Court)</a:t>
            </a:r>
          </a:p>
          <a:p>
            <a:r>
              <a:rPr lang="en-US" sz="2000" b="0" i="0" u="none" strike="noStrike" dirty="0">
                <a:solidFill>
                  <a:srgbClr val="FFFFFF"/>
                </a:solidFill>
                <a:effectLst/>
                <a:latin typeface="Verdana" panose="020B0604030504040204" pitchFamily="34" charset="0"/>
              </a:rPr>
              <a:t>Health </a:t>
            </a:r>
          </a:p>
          <a:p>
            <a:r>
              <a:rPr lang="en-US" sz="2000" dirty="0">
                <a:solidFill>
                  <a:srgbClr val="FFFFFF"/>
                </a:solidFill>
                <a:latin typeface="Verdana" panose="020B0604030504040204" pitchFamily="34" charset="0"/>
              </a:rPr>
              <a:t>Security </a:t>
            </a:r>
          </a:p>
          <a:p>
            <a:r>
              <a:rPr lang="en-US" sz="2000" b="0" i="0" u="none" strike="noStrike" dirty="0">
                <a:solidFill>
                  <a:srgbClr val="FFFFFF"/>
                </a:solidFill>
                <a:effectLst/>
                <a:latin typeface="Verdana" panose="020B0604030504040204" pitchFamily="34" charset="0"/>
              </a:rPr>
              <a:t>Migration </a:t>
            </a:r>
            <a:endParaRPr lang="en-GB" sz="2000" b="0" i="0" u="none" strike="noStrike" dirty="0">
              <a:solidFill>
                <a:srgbClr val="FFFFFF"/>
              </a:solidFill>
              <a:effectLst/>
              <a:latin typeface="Verdana" panose="020B0604030504040204" pitchFamily="34" charset="0"/>
            </a:endParaRPr>
          </a:p>
        </p:txBody>
      </p:sp>
    </p:spTree>
    <p:extLst>
      <p:ext uri="{BB962C8B-B14F-4D97-AF65-F5344CB8AC3E}">
        <p14:creationId xmlns:p14="http://schemas.microsoft.com/office/powerpoint/2010/main" val="2499725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2000"/>
            <a:ext cx="7058307" cy="1964266"/>
          </a:xfrm>
          <a:prstGeom prst="rect">
            <a:avLst/>
          </a:prstGeom>
          <a:solidFill>
            <a:srgbClr val="646342">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D9815779-360B-5D32-F1DD-E8C9C3C29C02}"/>
              </a:ext>
            </a:extLst>
          </p:cNvPr>
          <p:cNvSpPr>
            <a:spLocks noGrp="1"/>
          </p:cNvSpPr>
          <p:nvPr>
            <p:ph type="title"/>
          </p:nvPr>
        </p:nvSpPr>
        <p:spPr>
          <a:xfrm>
            <a:off x="524256" y="4767072"/>
            <a:ext cx="6594189" cy="1625210"/>
          </a:xfrm>
        </p:spPr>
        <p:txBody>
          <a:bodyPr>
            <a:normAutofit/>
          </a:bodyPr>
          <a:lstStyle/>
          <a:p>
            <a:pPr algn="r"/>
            <a:r>
              <a:rPr lang="en-US">
                <a:solidFill>
                  <a:srgbClr val="FFFFFF"/>
                </a:solidFill>
              </a:rPr>
              <a:t>European Union </a:t>
            </a:r>
          </a:p>
        </p:txBody>
      </p:sp>
      <p:pic>
        <p:nvPicPr>
          <p:cNvPr id="4" name="Picture 2" descr="European Union - Wikipedia">
            <a:extLst>
              <a:ext uri="{FF2B5EF4-FFF2-40B4-BE49-F238E27FC236}">
                <a16:creationId xmlns:a16="http://schemas.microsoft.com/office/drawing/2014/main" id="{F119326F-42F6-5C60-0AB5-6E15C673855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4735" r="1" b="8087"/>
          <a:stretch/>
        </p:blipFill>
        <p:spPr bwMode="auto">
          <a:xfrm>
            <a:off x="327547" y="321733"/>
            <a:ext cx="7058306" cy="4107392"/>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FAEA5365-875B-8054-4322-74DA090FCB09}"/>
              </a:ext>
            </a:extLst>
          </p:cNvPr>
          <p:cNvSpPr>
            <a:spLocks noGrp="1"/>
          </p:cNvSpPr>
          <p:nvPr>
            <p:ph idx="1"/>
          </p:nvPr>
        </p:nvSpPr>
        <p:spPr>
          <a:xfrm>
            <a:off x="7534655" y="321732"/>
            <a:ext cx="4329798" cy="6214534"/>
          </a:xfrm>
        </p:spPr>
        <p:txBody>
          <a:bodyPr anchor="ctr">
            <a:normAutofit/>
          </a:bodyPr>
          <a:lstStyle/>
          <a:p>
            <a:pPr marL="0" indent="0">
              <a:buNone/>
            </a:pPr>
            <a:r>
              <a:rPr lang="en-GB" sz="2000" b="0" i="0" u="none" strike="noStrike" dirty="0">
                <a:solidFill>
                  <a:srgbClr val="FFFFFF"/>
                </a:solidFill>
                <a:effectLst/>
                <a:latin typeface="Verdana" panose="020B0604030504040204" pitchFamily="34" charset="0"/>
              </a:rPr>
              <a:t>Treaty on European Union describes the union was founded based on several values: </a:t>
            </a:r>
          </a:p>
          <a:p>
            <a:r>
              <a:rPr lang="en-US" sz="2000" dirty="0">
                <a:solidFill>
                  <a:srgbClr val="FFFFFF"/>
                </a:solidFill>
              </a:rPr>
              <a:t>Human rights </a:t>
            </a:r>
          </a:p>
          <a:p>
            <a:r>
              <a:rPr lang="en-US" sz="2000" dirty="0">
                <a:solidFill>
                  <a:srgbClr val="FFFFFF"/>
                </a:solidFill>
              </a:rPr>
              <a:t>Non-discrimination </a:t>
            </a:r>
          </a:p>
          <a:p>
            <a:r>
              <a:rPr lang="en-US" sz="2000" dirty="0">
                <a:solidFill>
                  <a:srgbClr val="FFFFFF"/>
                </a:solidFill>
              </a:rPr>
              <a:t>Tolerance </a:t>
            </a:r>
          </a:p>
          <a:p>
            <a:r>
              <a:rPr lang="en-US" sz="2000" dirty="0">
                <a:solidFill>
                  <a:srgbClr val="FFFFFF"/>
                </a:solidFill>
              </a:rPr>
              <a:t>Justice </a:t>
            </a:r>
          </a:p>
          <a:p>
            <a:r>
              <a:rPr lang="en-US" sz="2000" dirty="0">
                <a:solidFill>
                  <a:srgbClr val="FFFFFF"/>
                </a:solidFill>
              </a:rPr>
              <a:t>Solidarity </a:t>
            </a:r>
          </a:p>
          <a:p>
            <a:r>
              <a:rPr lang="en-US" sz="2000" dirty="0">
                <a:solidFill>
                  <a:srgbClr val="FFFFFF"/>
                </a:solidFill>
              </a:rPr>
              <a:t>Equality </a:t>
            </a:r>
          </a:p>
        </p:txBody>
      </p:sp>
    </p:spTree>
    <p:extLst>
      <p:ext uri="{BB962C8B-B14F-4D97-AF65-F5344CB8AC3E}">
        <p14:creationId xmlns:p14="http://schemas.microsoft.com/office/powerpoint/2010/main" val="33771537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AA72BD9-2C5A-4EDC-931F-5AA08EACA0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2" descr="European Union - Wikipedia">
            <a:extLst>
              <a:ext uri="{FF2B5EF4-FFF2-40B4-BE49-F238E27FC236}">
                <a16:creationId xmlns:a16="http://schemas.microsoft.com/office/drawing/2014/main" id="{378D6365-8CC8-75BF-411D-C4AB6A138D6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5917" r="22995" b="2825"/>
          <a:stretch/>
        </p:blipFill>
        <p:spPr bwMode="auto">
          <a:xfrm>
            <a:off x="3522468" y="10"/>
            <a:ext cx="8669532" cy="6857990"/>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a:extLst>
              <a:ext uri="{FF2B5EF4-FFF2-40B4-BE49-F238E27FC236}">
                <a16:creationId xmlns:a16="http://schemas.microsoft.com/office/drawing/2014/main" id="{DD3981AC-7B61-4947-BCF3-F7AA7FA38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5" name="Rectangle 14">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D156D04A-7927-6BE2-778E-152F0FECFE7A}"/>
              </a:ext>
            </a:extLst>
          </p:cNvPr>
          <p:cNvSpPr>
            <a:spLocks noGrp="1"/>
          </p:cNvSpPr>
          <p:nvPr>
            <p:ph idx="1"/>
          </p:nvPr>
        </p:nvSpPr>
        <p:spPr>
          <a:xfrm>
            <a:off x="371094" y="2718054"/>
            <a:ext cx="3438906" cy="3207258"/>
          </a:xfrm>
        </p:spPr>
        <p:txBody>
          <a:bodyPr anchor="t">
            <a:normAutofit/>
          </a:bodyPr>
          <a:lstStyle/>
          <a:p>
            <a:r>
              <a:rPr lang="en-US" sz="1700">
                <a:hlinkClick r:id="rId4"/>
              </a:rPr>
              <a:t>https://www.youtube.com/watch?v=8RkwIlr912A</a:t>
            </a:r>
            <a:r>
              <a:rPr lang="en-US" sz="1700"/>
              <a:t> </a:t>
            </a:r>
          </a:p>
        </p:txBody>
      </p:sp>
    </p:spTree>
    <p:extLst>
      <p:ext uri="{BB962C8B-B14F-4D97-AF65-F5344CB8AC3E}">
        <p14:creationId xmlns:p14="http://schemas.microsoft.com/office/powerpoint/2010/main" val="3802758708"/>
      </p:ext>
    </p:extLst>
  </p:cSld>
  <p:clrMapOvr>
    <a:overrideClrMapping bg1="dk1" tx1="lt1" bg2="dk2" tx2="lt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343" name="Rectangle 14342">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7058307" cy="1964266"/>
          </a:xfrm>
          <a:prstGeom prst="rect">
            <a:avLst/>
          </a:prstGeom>
          <a:solidFill>
            <a:srgbClr val="432C6A">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0941AC2-5C0B-4316-2666-60AE0162F5D5}"/>
              </a:ext>
            </a:extLst>
          </p:cNvPr>
          <p:cNvSpPr>
            <a:spLocks noGrp="1"/>
          </p:cNvSpPr>
          <p:nvPr>
            <p:ph type="title"/>
          </p:nvPr>
        </p:nvSpPr>
        <p:spPr>
          <a:xfrm>
            <a:off x="524256" y="491260"/>
            <a:ext cx="6594189" cy="1625210"/>
          </a:xfrm>
        </p:spPr>
        <p:txBody>
          <a:bodyPr>
            <a:normAutofit/>
          </a:bodyPr>
          <a:lstStyle/>
          <a:p>
            <a:r>
              <a:rPr lang="en-US">
                <a:solidFill>
                  <a:srgbClr val="FFFFFF"/>
                </a:solidFill>
              </a:rPr>
              <a:t>Brexit </a:t>
            </a:r>
          </a:p>
        </p:txBody>
      </p:sp>
      <p:pic>
        <p:nvPicPr>
          <p:cNvPr id="14338" name="Picture 2" descr="Brexit: Fraying union | Financial Times">
            <a:extLst>
              <a:ext uri="{FF2B5EF4-FFF2-40B4-BE49-F238E27FC236}">
                <a16:creationId xmlns:a16="http://schemas.microsoft.com/office/drawing/2014/main" id="{A809DAEF-B587-782D-D7CC-4C805804D83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3126" b="-1"/>
          <a:stretch/>
        </p:blipFill>
        <p:spPr bwMode="auto">
          <a:xfrm>
            <a:off x="327547" y="2454903"/>
            <a:ext cx="7058306" cy="4080254"/>
          </a:xfrm>
          <a:prstGeom prst="rect">
            <a:avLst/>
          </a:prstGeom>
          <a:noFill/>
          <a:extLst>
            <a:ext uri="{909E8E84-426E-40DD-AFC4-6F175D3DCCD1}">
              <a14:hiddenFill xmlns:a14="http://schemas.microsoft.com/office/drawing/2010/main">
                <a:solidFill>
                  <a:srgbClr val="FFFFFF"/>
                </a:solidFill>
              </a14:hiddenFill>
            </a:ext>
          </a:extLst>
        </p:spPr>
      </p:pic>
      <p:sp>
        <p:nvSpPr>
          <p:cNvPr id="14345" name="Rectangle 14344">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6975" y="321732"/>
            <a:ext cx="431329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1C26BE09-9A41-C16B-47D6-CAA6BCB3919D}"/>
              </a:ext>
            </a:extLst>
          </p:cNvPr>
          <p:cNvSpPr>
            <a:spLocks noGrp="1"/>
          </p:cNvSpPr>
          <p:nvPr>
            <p:ph idx="1"/>
          </p:nvPr>
        </p:nvSpPr>
        <p:spPr>
          <a:xfrm>
            <a:off x="8029319" y="917724"/>
            <a:ext cx="3424739" cy="5368775"/>
          </a:xfrm>
        </p:spPr>
        <p:txBody>
          <a:bodyPr anchor="ctr">
            <a:normAutofit/>
          </a:bodyPr>
          <a:lstStyle/>
          <a:p>
            <a:r>
              <a:rPr lang="en-US" sz="2000" dirty="0">
                <a:solidFill>
                  <a:srgbClr val="FFFFFF"/>
                </a:solidFill>
              </a:rPr>
              <a:t>Limited Free movement (cannot reside in Europe without a Visa)</a:t>
            </a:r>
          </a:p>
          <a:p>
            <a:r>
              <a:rPr lang="en-US" sz="2000" dirty="0">
                <a:solidFill>
                  <a:srgbClr val="FFFFFF"/>
                </a:solidFill>
              </a:rPr>
              <a:t>Left the Single Market </a:t>
            </a:r>
          </a:p>
          <a:p>
            <a:r>
              <a:rPr lang="en-US" sz="2000" dirty="0">
                <a:solidFill>
                  <a:srgbClr val="FFFFFF"/>
                </a:solidFill>
              </a:rPr>
              <a:t>Immigration (Boarder Control) </a:t>
            </a:r>
          </a:p>
          <a:p>
            <a:r>
              <a:rPr lang="en-US" sz="2000" dirty="0">
                <a:solidFill>
                  <a:srgbClr val="FFFFFF"/>
                </a:solidFill>
              </a:rPr>
              <a:t>Extra NHS Investment (Approx. £350m). </a:t>
            </a:r>
          </a:p>
          <a:p>
            <a:r>
              <a:rPr lang="en-US" sz="2000" dirty="0">
                <a:solidFill>
                  <a:srgbClr val="FFFFFF"/>
                </a:solidFill>
              </a:rPr>
              <a:t>Economy shrinkage (Medium to Long-term) </a:t>
            </a:r>
          </a:p>
          <a:p>
            <a:r>
              <a:rPr lang="en-US" sz="2000" dirty="0">
                <a:solidFill>
                  <a:srgbClr val="FFFFFF"/>
                </a:solidFill>
              </a:rPr>
              <a:t>Separation from the EU laws</a:t>
            </a:r>
          </a:p>
          <a:p>
            <a:r>
              <a:rPr lang="en-US" sz="2000" dirty="0">
                <a:solidFill>
                  <a:srgbClr val="FFFFFF"/>
                </a:solidFill>
              </a:rPr>
              <a:t>EU funding (</a:t>
            </a:r>
            <a:r>
              <a:rPr lang="en-US" sz="2000" dirty="0" err="1">
                <a:solidFill>
                  <a:srgbClr val="FFFFFF"/>
                </a:solidFill>
              </a:rPr>
              <a:t>Approx</a:t>
            </a:r>
            <a:r>
              <a:rPr lang="en-US" sz="2000" dirty="0">
                <a:solidFill>
                  <a:srgbClr val="FFFFFF"/>
                </a:solidFill>
              </a:rPr>
              <a:t> £5-6 bn) </a:t>
            </a:r>
          </a:p>
        </p:txBody>
      </p:sp>
    </p:spTree>
    <p:extLst>
      <p:ext uri="{BB962C8B-B14F-4D97-AF65-F5344CB8AC3E}">
        <p14:creationId xmlns:p14="http://schemas.microsoft.com/office/powerpoint/2010/main" val="38232766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51" name="Rectangle 6150">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3" y="448055"/>
            <a:ext cx="7201941" cy="1508760"/>
          </a:xfrm>
          <a:prstGeom prst="rect">
            <a:avLst/>
          </a:prstGeom>
          <a:solidFill>
            <a:srgbClr val="46747B"/>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B04136B4-141B-CB93-13FE-8DAE2E4A536A}"/>
              </a:ext>
            </a:extLst>
          </p:cNvPr>
          <p:cNvSpPr>
            <a:spLocks noGrp="1"/>
          </p:cNvSpPr>
          <p:nvPr>
            <p:ph type="title"/>
          </p:nvPr>
        </p:nvSpPr>
        <p:spPr>
          <a:xfrm>
            <a:off x="777240" y="694944"/>
            <a:ext cx="6610388" cy="1042416"/>
          </a:xfrm>
        </p:spPr>
        <p:txBody>
          <a:bodyPr>
            <a:normAutofit/>
          </a:bodyPr>
          <a:lstStyle/>
          <a:p>
            <a:r>
              <a:rPr lang="en-US" sz="4200" dirty="0">
                <a:solidFill>
                  <a:srgbClr val="FFFFFF"/>
                </a:solidFill>
              </a:rPr>
              <a:t>International Law: Activity</a:t>
            </a:r>
          </a:p>
        </p:txBody>
      </p:sp>
      <p:sp>
        <p:nvSpPr>
          <p:cNvPr id="6153" name="Rectangle 6152">
            <a:extLst>
              <a:ext uri="{FF2B5EF4-FFF2-40B4-BE49-F238E27FC236}">
                <a16:creationId xmlns:a16="http://schemas.microsoft.com/office/drawing/2014/main" id="{E186B68C-84BC-4A6E-99D1-EE87483C13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45755" y="450222"/>
            <a:ext cx="1861718" cy="1506594"/>
          </a:xfrm>
          <a:prstGeom prst="rect">
            <a:avLst/>
          </a:prstGeom>
          <a:solidFill>
            <a:srgbClr val="DFE26F">
              <a:alpha val="95000"/>
            </a:srgb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6155" name="Rectangle 6154">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70314" y="453269"/>
            <a:ext cx="1862765" cy="1505231"/>
          </a:xfrm>
          <a:prstGeom prst="rect">
            <a:avLst/>
          </a:prstGeom>
          <a:solidFill>
            <a:srgbClr val="A5A5A5"/>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6157" name="Rectangle 6156">
            <a:extLst>
              <a:ext uri="{FF2B5EF4-FFF2-40B4-BE49-F238E27FC236}">
                <a16:creationId xmlns:a16="http://schemas.microsoft.com/office/drawing/2014/main" id="{33A87B69-D1B1-4DA7-B224-F220FC5235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4" y="2130552"/>
            <a:ext cx="7205472" cy="4270248"/>
          </a:xfrm>
          <a:prstGeom prst="rect">
            <a:avLst/>
          </a:prstGeom>
          <a:solidFill>
            <a:srgbClr val="DFE26F">
              <a:alpha val="20000"/>
            </a:srgb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6146" name="Picture 2" descr="Definition, Evolution and Scope of International Law">
            <a:extLst>
              <a:ext uri="{FF2B5EF4-FFF2-40B4-BE49-F238E27FC236}">
                <a16:creationId xmlns:a16="http://schemas.microsoft.com/office/drawing/2014/main" id="{F2A1EBFD-D7B4-0264-297C-B754D03BF117}"/>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70142" y="2505936"/>
            <a:ext cx="6795370" cy="3516603"/>
          </a:xfrm>
          <a:prstGeom prst="rect">
            <a:avLst/>
          </a:prstGeom>
          <a:noFill/>
          <a:extLst>
            <a:ext uri="{909E8E84-426E-40DD-AFC4-6F175D3DCCD1}">
              <a14:hiddenFill xmlns:a14="http://schemas.microsoft.com/office/drawing/2010/main">
                <a:solidFill>
                  <a:srgbClr val="FFFFFF"/>
                </a:solidFill>
              </a14:hiddenFill>
            </a:ext>
          </a:extLst>
        </p:spPr>
      </p:pic>
      <p:sp>
        <p:nvSpPr>
          <p:cNvPr id="6159" name="Rectangle 6158">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45755" y="2127680"/>
            <a:ext cx="3887324" cy="4273119"/>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F65C261-3A97-E49B-7D9D-F3BA98D4CDE9}"/>
              </a:ext>
            </a:extLst>
          </p:cNvPr>
          <p:cNvSpPr>
            <a:spLocks noGrp="1"/>
          </p:cNvSpPr>
          <p:nvPr>
            <p:ph idx="1"/>
          </p:nvPr>
        </p:nvSpPr>
        <p:spPr>
          <a:xfrm>
            <a:off x="8109311" y="2393792"/>
            <a:ext cx="3360212" cy="3740893"/>
          </a:xfrm>
        </p:spPr>
        <p:txBody>
          <a:bodyPr anchor="ctr">
            <a:normAutofit/>
          </a:bodyPr>
          <a:lstStyle/>
          <a:p>
            <a:pPr marL="0" indent="0">
              <a:buNone/>
            </a:pPr>
            <a:r>
              <a:rPr lang="en-US" sz="1800" dirty="0">
                <a:hlinkClick r:id="rId4"/>
              </a:rPr>
              <a:t>https://www.youtube.com/watch?v=jTzKgI68VLc</a:t>
            </a:r>
            <a:r>
              <a:rPr lang="en-US" sz="1800" dirty="0"/>
              <a:t> </a:t>
            </a:r>
          </a:p>
          <a:p>
            <a:pPr marL="0" indent="0">
              <a:buNone/>
            </a:pPr>
            <a:r>
              <a:rPr lang="en-US" sz="1800" dirty="0">
                <a:hlinkClick r:id="rId5"/>
              </a:rPr>
              <a:t>https://www.youtube.com/watch?v=ePV1J48cGYI</a:t>
            </a:r>
            <a:r>
              <a:rPr lang="en-US" sz="1800" dirty="0"/>
              <a:t> </a:t>
            </a:r>
          </a:p>
          <a:p>
            <a:pPr marL="0" indent="0">
              <a:buNone/>
            </a:pPr>
            <a:r>
              <a:rPr lang="en-US" sz="1800" dirty="0">
                <a:hlinkClick r:id="rId6"/>
              </a:rPr>
              <a:t>https://www.youtube.com/watch?v=kE137_iMwqw</a:t>
            </a:r>
            <a:r>
              <a:rPr lang="en-US" sz="1800" dirty="0"/>
              <a:t> </a:t>
            </a:r>
          </a:p>
          <a:p>
            <a:pPr marL="0" indent="0">
              <a:buNone/>
            </a:pPr>
            <a:r>
              <a:rPr lang="en-US" sz="1800" dirty="0">
                <a:hlinkClick r:id="rId7"/>
              </a:rPr>
              <a:t>https://www.youtube.com/watch?v=-VSD2d35ijI</a:t>
            </a:r>
            <a:r>
              <a:rPr lang="en-US" sz="1800" dirty="0"/>
              <a:t> </a:t>
            </a:r>
          </a:p>
        </p:txBody>
      </p:sp>
    </p:spTree>
    <p:extLst>
      <p:ext uri="{BB962C8B-B14F-4D97-AF65-F5344CB8AC3E}">
        <p14:creationId xmlns:p14="http://schemas.microsoft.com/office/powerpoint/2010/main" val="11432441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03" name="Rectangle 4102">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7058307" cy="1964266"/>
          </a:xfrm>
          <a:prstGeom prst="rect">
            <a:avLst/>
          </a:prstGeom>
          <a:solidFill>
            <a:srgbClr val="5E56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0F37C6C-AE72-81EA-7E83-8B07E87BA1A2}"/>
              </a:ext>
            </a:extLst>
          </p:cNvPr>
          <p:cNvSpPr>
            <a:spLocks noGrp="1"/>
          </p:cNvSpPr>
          <p:nvPr>
            <p:ph type="title"/>
          </p:nvPr>
        </p:nvSpPr>
        <p:spPr>
          <a:xfrm>
            <a:off x="524256" y="516804"/>
            <a:ext cx="6594189" cy="1625210"/>
          </a:xfrm>
        </p:spPr>
        <p:txBody>
          <a:bodyPr>
            <a:normAutofit/>
          </a:bodyPr>
          <a:lstStyle/>
          <a:p>
            <a:r>
              <a:rPr lang="en-US">
                <a:solidFill>
                  <a:srgbClr val="FFFFFF"/>
                </a:solidFill>
              </a:rPr>
              <a:t>Paris Climate Change Agreement </a:t>
            </a:r>
          </a:p>
        </p:txBody>
      </p:sp>
      <p:sp>
        <p:nvSpPr>
          <p:cNvPr id="4105" name="Rectangle 4104">
            <a:extLst>
              <a:ext uri="{FF2B5EF4-FFF2-40B4-BE49-F238E27FC236}">
                <a16:creationId xmlns:a16="http://schemas.microsoft.com/office/drawing/2014/main" id="{36D30126-6314-4A93-B27E-5C66CF7819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9184" y="2432305"/>
            <a:ext cx="7056669" cy="4102852"/>
          </a:xfrm>
          <a:prstGeom prst="rect">
            <a:avLst/>
          </a:prstGeom>
          <a:solidFill>
            <a:srgbClr val="7F7F7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8" name="Picture 2" descr="List of Parties that signed the Paris Agreement on 22 April">
            <a:extLst>
              <a:ext uri="{FF2B5EF4-FFF2-40B4-BE49-F238E27FC236}">
                <a16:creationId xmlns:a16="http://schemas.microsoft.com/office/drawing/2014/main" id="{4E2CD9C0-EB4E-6604-9056-557C6B0DB37B}"/>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66744" y="2995026"/>
            <a:ext cx="6579910" cy="2977408"/>
          </a:xfrm>
          <a:prstGeom prst="rect">
            <a:avLst/>
          </a:prstGeom>
          <a:noFill/>
          <a:extLst>
            <a:ext uri="{909E8E84-426E-40DD-AFC4-6F175D3DCCD1}">
              <a14:hiddenFill xmlns:a14="http://schemas.microsoft.com/office/drawing/2010/main">
                <a:solidFill>
                  <a:srgbClr val="FFFFFF"/>
                </a:solidFill>
              </a14:hiddenFill>
            </a:ext>
          </a:extLst>
        </p:spPr>
      </p:pic>
      <p:sp>
        <p:nvSpPr>
          <p:cNvPr id="4107" name="Rectangle 4106">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D52BFEF2-9973-5D82-0630-49D79E6FE8C4}"/>
              </a:ext>
            </a:extLst>
          </p:cNvPr>
          <p:cNvSpPr>
            <a:spLocks noGrp="1"/>
          </p:cNvSpPr>
          <p:nvPr>
            <p:ph idx="1"/>
          </p:nvPr>
        </p:nvSpPr>
        <p:spPr>
          <a:xfrm>
            <a:off x="8029319" y="917725"/>
            <a:ext cx="3424739" cy="4852362"/>
          </a:xfrm>
        </p:spPr>
        <p:txBody>
          <a:bodyPr anchor="ctr">
            <a:normAutofit/>
          </a:bodyPr>
          <a:lstStyle/>
          <a:p>
            <a:pPr marL="0" indent="0">
              <a:buNone/>
            </a:pPr>
            <a:r>
              <a:rPr lang="en-US" sz="2000">
                <a:solidFill>
                  <a:srgbClr val="FFFFFF"/>
                </a:solidFill>
              </a:rPr>
              <a:t>https://www.youtube.com/watch?v=5THr3bFj8Z4</a:t>
            </a:r>
          </a:p>
        </p:txBody>
      </p:sp>
    </p:spTree>
    <p:extLst>
      <p:ext uri="{BB962C8B-B14F-4D97-AF65-F5344CB8AC3E}">
        <p14:creationId xmlns:p14="http://schemas.microsoft.com/office/powerpoint/2010/main" val="19922396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7058307" cy="1964266"/>
          </a:xfrm>
          <a:prstGeom prst="rect">
            <a:avLst/>
          </a:prstGeom>
          <a:solidFill>
            <a:srgbClr val="5E56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17CC204-C4EA-CB68-EF13-B9B1C61EDB01}"/>
              </a:ext>
            </a:extLst>
          </p:cNvPr>
          <p:cNvSpPr>
            <a:spLocks noGrp="1"/>
          </p:cNvSpPr>
          <p:nvPr>
            <p:ph type="title"/>
          </p:nvPr>
        </p:nvSpPr>
        <p:spPr>
          <a:xfrm>
            <a:off x="524256" y="516804"/>
            <a:ext cx="6594189" cy="1625210"/>
          </a:xfrm>
        </p:spPr>
        <p:txBody>
          <a:bodyPr>
            <a:normAutofit/>
          </a:bodyPr>
          <a:lstStyle/>
          <a:p>
            <a:r>
              <a:rPr lang="en-US">
                <a:solidFill>
                  <a:srgbClr val="FFFFFF"/>
                </a:solidFill>
              </a:rPr>
              <a:t>Paris Climate Change Agreement </a:t>
            </a:r>
          </a:p>
        </p:txBody>
      </p:sp>
      <p:sp>
        <p:nvSpPr>
          <p:cNvPr id="11" name="Rectangle 10">
            <a:extLst>
              <a:ext uri="{FF2B5EF4-FFF2-40B4-BE49-F238E27FC236}">
                <a16:creationId xmlns:a16="http://schemas.microsoft.com/office/drawing/2014/main" id="{36D30126-6314-4A93-B27E-5C66CF7819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9184" y="2432305"/>
            <a:ext cx="7056669" cy="4102852"/>
          </a:xfrm>
          <a:prstGeom prst="rect">
            <a:avLst/>
          </a:prstGeom>
          <a:solidFill>
            <a:srgbClr val="7F7F7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2" descr="List of Parties that signed the Paris Agreement on 22 April">
            <a:extLst>
              <a:ext uri="{FF2B5EF4-FFF2-40B4-BE49-F238E27FC236}">
                <a16:creationId xmlns:a16="http://schemas.microsoft.com/office/drawing/2014/main" id="{1781621A-EDD3-BE89-A86D-BB781436D4A5}"/>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66744" y="2995026"/>
            <a:ext cx="6579910" cy="2977408"/>
          </a:xfrm>
          <a:prstGeom prst="rect">
            <a:avLst/>
          </a:prstGeom>
          <a:noFill/>
          <a:extLst>
            <a:ext uri="{909E8E84-426E-40DD-AFC4-6F175D3DCCD1}">
              <a14:hiddenFill xmlns:a14="http://schemas.microsoft.com/office/drawing/2010/main">
                <a:solidFill>
                  <a:srgbClr val="FFFFFF"/>
                </a:solidFill>
              </a14:hiddenFill>
            </a:ext>
          </a:extLst>
        </p:spPr>
      </p:pic>
      <p:sp>
        <p:nvSpPr>
          <p:cNvPr id="13" name="Rectangle 12">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0A7E3581-CFAB-3BBE-2796-A28D43B26C9D}"/>
              </a:ext>
            </a:extLst>
          </p:cNvPr>
          <p:cNvSpPr>
            <a:spLocks noGrp="1"/>
          </p:cNvSpPr>
          <p:nvPr>
            <p:ph idx="1"/>
          </p:nvPr>
        </p:nvSpPr>
        <p:spPr>
          <a:xfrm>
            <a:off x="7534655" y="320623"/>
            <a:ext cx="4328161" cy="6214534"/>
          </a:xfrm>
        </p:spPr>
        <p:txBody>
          <a:bodyPr anchor="ctr">
            <a:normAutofit/>
          </a:bodyPr>
          <a:lstStyle/>
          <a:p>
            <a:pPr marL="0" indent="0">
              <a:buNone/>
            </a:pPr>
            <a:r>
              <a:rPr lang="en-GB" sz="2000" b="0" i="0" u="none" strike="noStrike" dirty="0">
                <a:solidFill>
                  <a:srgbClr val="FFFFFF"/>
                </a:solidFill>
                <a:effectLst/>
                <a:latin typeface="Merriweather Sans Regular"/>
              </a:rPr>
              <a:t>The Paris Agreement is a </a:t>
            </a:r>
            <a:r>
              <a:rPr lang="en-GB" sz="2000" b="1" i="0" u="none" strike="noStrike" dirty="0">
                <a:solidFill>
                  <a:srgbClr val="FFFFFF"/>
                </a:solidFill>
                <a:effectLst/>
                <a:latin typeface="Merriweather Sans Regular"/>
              </a:rPr>
              <a:t>legally binding international treaty on climate change</a:t>
            </a:r>
            <a:r>
              <a:rPr lang="en-GB" sz="2000" b="0" i="0" u="none" strike="noStrike" dirty="0">
                <a:solidFill>
                  <a:srgbClr val="FFFFFF"/>
                </a:solidFill>
                <a:effectLst/>
                <a:latin typeface="Merriweather Sans Regular"/>
              </a:rPr>
              <a:t>.</a:t>
            </a:r>
          </a:p>
          <a:p>
            <a:r>
              <a:rPr lang="en-GB" sz="2000" dirty="0">
                <a:solidFill>
                  <a:srgbClr val="FFFFFF"/>
                </a:solidFill>
                <a:latin typeface="Merriweather Sans Regular"/>
              </a:rPr>
              <a:t>196 countries adopted the treaty </a:t>
            </a:r>
          </a:p>
          <a:p>
            <a:r>
              <a:rPr lang="en-GB" sz="2000" b="0" i="0" u="none" strike="noStrike" dirty="0">
                <a:solidFill>
                  <a:srgbClr val="FFFFFF"/>
                </a:solidFill>
                <a:effectLst/>
                <a:latin typeface="Merriweather Sans Regular"/>
              </a:rPr>
              <a:t> </a:t>
            </a:r>
            <a:r>
              <a:rPr lang="en-GB" sz="2000" b="1" i="0" u="none" strike="noStrike" dirty="0">
                <a:solidFill>
                  <a:srgbClr val="FFFFFF"/>
                </a:solidFill>
                <a:effectLst/>
                <a:latin typeface="Merriweather Sans Regular"/>
              </a:rPr>
              <a:t>5- year cycle </a:t>
            </a:r>
            <a:r>
              <a:rPr lang="en-GB" sz="2000" b="0" i="0" u="none" strike="noStrike" dirty="0">
                <a:solidFill>
                  <a:srgbClr val="FFFFFF"/>
                </a:solidFill>
                <a:effectLst/>
                <a:latin typeface="Merriweather Sans Regular"/>
              </a:rPr>
              <a:t>of increasingly ambitious climate action by countries. </a:t>
            </a:r>
          </a:p>
          <a:p>
            <a:r>
              <a:rPr lang="en-GB" sz="2000" dirty="0">
                <a:solidFill>
                  <a:srgbClr val="FFFFFF"/>
                </a:solidFill>
                <a:latin typeface="Merriweather Sans Regular"/>
              </a:rPr>
              <a:t>Reduce Greenhouse Gases Emissions (Net Zero)</a:t>
            </a:r>
            <a:endParaRPr lang="en-GB" sz="2000" b="0" i="0" u="none" strike="noStrike" dirty="0">
              <a:solidFill>
                <a:srgbClr val="FFFFFF"/>
              </a:solidFill>
              <a:effectLst/>
              <a:latin typeface="Merriweather Sans Regular"/>
            </a:endParaRPr>
          </a:p>
          <a:p>
            <a:endParaRPr lang="en-US" sz="2000" dirty="0">
              <a:solidFill>
                <a:srgbClr val="FFFFFF"/>
              </a:solidFill>
            </a:endParaRPr>
          </a:p>
        </p:txBody>
      </p:sp>
    </p:spTree>
    <p:extLst>
      <p:ext uri="{BB962C8B-B14F-4D97-AF65-F5344CB8AC3E}">
        <p14:creationId xmlns:p14="http://schemas.microsoft.com/office/powerpoint/2010/main" val="39235353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7" name="Rectangle 15366">
            <a:extLst>
              <a:ext uri="{FF2B5EF4-FFF2-40B4-BE49-F238E27FC236}">
                <a16:creationId xmlns:a16="http://schemas.microsoft.com/office/drawing/2014/main" id="{AB45A142-4255-493C-8284-5D566C121B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21177"/>
            <a:ext cx="4332307" cy="6179552"/>
          </a:xfrm>
          <a:prstGeom prst="rect">
            <a:avLst/>
          </a:prstGeom>
          <a:solidFill>
            <a:srgbClr val="404040">
              <a:alpha val="89804"/>
            </a:srgbClr>
          </a:solidFill>
          <a:ln w="127000" cap="sq" cmpd="thinThick">
            <a:solidFill>
              <a:srgbClr val="595959">
                <a:alpha val="8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CFE60E8-39D3-57BE-5FFD-4A94D253E902}"/>
              </a:ext>
            </a:extLst>
          </p:cNvPr>
          <p:cNvSpPr>
            <a:spLocks noGrp="1"/>
          </p:cNvSpPr>
          <p:nvPr>
            <p:ph type="title"/>
          </p:nvPr>
        </p:nvSpPr>
        <p:spPr>
          <a:xfrm>
            <a:off x="674237" y="914400"/>
            <a:ext cx="3657600" cy="2887579"/>
          </a:xfrm>
        </p:spPr>
        <p:txBody>
          <a:bodyPr vert="horz" lIns="91440" tIns="45720" rIns="91440" bIns="45720" rtlCol="0" anchor="b">
            <a:normAutofit/>
          </a:bodyPr>
          <a:lstStyle/>
          <a:p>
            <a:pPr algn="ctr"/>
            <a:r>
              <a:rPr lang="en-US" sz="4800" kern="1200">
                <a:solidFill>
                  <a:srgbClr val="FFFFFF"/>
                </a:solidFill>
                <a:latin typeface="+mj-lt"/>
                <a:ea typeface="+mj-ea"/>
                <a:cs typeface="+mj-cs"/>
              </a:rPr>
              <a:t>COP 26</a:t>
            </a:r>
          </a:p>
        </p:txBody>
      </p:sp>
      <p:sp>
        <p:nvSpPr>
          <p:cNvPr id="3" name="Content Placeholder 2">
            <a:extLst>
              <a:ext uri="{FF2B5EF4-FFF2-40B4-BE49-F238E27FC236}">
                <a16:creationId xmlns:a16="http://schemas.microsoft.com/office/drawing/2014/main" id="{9BCC997E-8BE5-2C48-4A13-88CFA2199F35}"/>
              </a:ext>
            </a:extLst>
          </p:cNvPr>
          <p:cNvSpPr>
            <a:spLocks noGrp="1"/>
          </p:cNvSpPr>
          <p:nvPr>
            <p:ph idx="1"/>
          </p:nvPr>
        </p:nvSpPr>
        <p:spPr>
          <a:xfrm>
            <a:off x="674237" y="4170501"/>
            <a:ext cx="3657600" cy="1525597"/>
          </a:xfrm>
        </p:spPr>
        <p:txBody>
          <a:bodyPr vert="horz" lIns="91440" tIns="45720" rIns="91440" bIns="45720" rtlCol="0">
            <a:normAutofit/>
          </a:bodyPr>
          <a:lstStyle/>
          <a:p>
            <a:pPr marL="0" indent="0" algn="ctr">
              <a:buNone/>
            </a:pPr>
            <a:r>
              <a:rPr lang="en-US" sz="2000" kern="1200">
                <a:solidFill>
                  <a:srgbClr val="FFFFFF"/>
                </a:solidFill>
                <a:latin typeface="+mn-lt"/>
                <a:ea typeface="+mn-ea"/>
                <a:cs typeface="+mn-cs"/>
                <a:hlinkClick r:id="rId3"/>
              </a:rPr>
              <a:t>https://www.youtube.com/watch?v=qmkJ8QqFlU4</a:t>
            </a:r>
            <a:r>
              <a:rPr lang="en-US" sz="2000" kern="1200">
                <a:solidFill>
                  <a:srgbClr val="FFFFFF"/>
                </a:solidFill>
                <a:latin typeface="+mn-lt"/>
                <a:ea typeface="+mn-ea"/>
                <a:cs typeface="+mn-cs"/>
              </a:rPr>
              <a:t> </a:t>
            </a:r>
          </a:p>
        </p:txBody>
      </p:sp>
      <p:cxnSp>
        <p:nvCxnSpPr>
          <p:cNvPr id="15369" name="Straight Connector 15368">
            <a:extLst>
              <a:ext uri="{FF2B5EF4-FFF2-40B4-BE49-F238E27FC236}">
                <a16:creationId xmlns:a16="http://schemas.microsoft.com/office/drawing/2014/main" id="{38FB9660-F42F-4313-BBC4-47C007FE484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1126" y="3910267"/>
            <a:ext cx="258679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15362" name="Picture 2" descr="HOME - UN Climate Change Conference (COP26) at the SEC – Glasgow 2021">
            <a:extLst>
              <a:ext uri="{FF2B5EF4-FFF2-40B4-BE49-F238E27FC236}">
                <a16:creationId xmlns:a16="http://schemas.microsoft.com/office/drawing/2014/main" id="{C985AF15-45D0-7D88-0DCC-FDA7558DE8E1}"/>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5153822" y="1253917"/>
            <a:ext cx="6553545" cy="43581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20332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391" name="Rectangle 16390">
            <a:extLst>
              <a:ext uri="{FF2B5EF4-FFF2-40B4-BE49-F238E27FC236}">
                <a16:creationId xmlns:a16="http://schemas.microsoft.com/office/drawing/2014/main" id="{8FC9BE17-9A7B-462D-AE50-3D87773873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386" name="Picture 2" descr="Climate change">
            <a:extLst>
              <a:ext uri="{FF2B5EF4-FFF2-40B4-BE49-F238E27FC236}">
                <a16:creationId xmlns:a16="http://schemas.microsoft.com/office/drawing/2014/main" id="{9C204F74-1ED7-12DF-56AB-5CC3682C4B5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728" r="28227" b="-1"/>
          <a:stretch/>
        </p:blipFill>
        <p:spPr bwMode="auto">
          <a:xfrm>
            <a:off x="3523488" y="10"/>
            <a:ext cx="8668512" cy="6857990"/>
          </a:xfrm>
          <a:prstGeom prst="rect">
            <a:avLst/>
          </a:prstGeom>
          <a:noFill/>
          <a:extLst>
            <a:ext uri="{909E8E84-426E-40DD-AFC4-6F175D3DCCD1}">
              <a14:hiddenFill xmlns:a14="http://schemas.microsoft.com/office/drawing/2010/main">
                <a:solidFill>
                  <a:srgbClr val="FFFFFF"/>
                </a:solidFill>
              </a14:hiddenFill>
            </a:ext>
          </a:extLst>
        </p:spPr>
      </p:pic>
      <p:sp>
        <p:nvSpPr>
          <p:cNvPr id="16393" name="Rectangle 16392">
            <a:extLst>
              <a:ext uri="{FF2B5EF4-FFF2-40B4-BE49-F238E27FC236}">
                <a16:creationId xmlns:a16="http://schemas.microsoft.com/office/drawing/2014/main" id="{3EBE8569-6AEC-4B8C-8D53-2DE337CDBA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7AA0C1E-4312-0205-9717-D17DB89EB38A}"/>
              </a:ext>
            </a:extLst>
          </p:cNvPr>
          <p:cNvSpPr>
            <a:spLocks noGrp="1"/>
          </p:cNvSpPr>
          <p:nvPr>
            <p:ph type="title"/>
          </p:nvPr>
        </p:nvSpPr>
        <p:spPr>
          <a:xfrm>
            <a:off x="371094" y="1161288"/>
            <a:ext cx="3438144" cy="1124712"/>
          </a:xfrm>
        </p:spPr>
        <p:txBody>
          <a:bodyPr anchor="b">
            <a:normAutofit/>
          </a:bodyPr>
          <a:lstStyle/>
          <a:p>
            <a:pPr algn="ctr"/>
            <a:r>
              <a:rPr lang="en-US" sz="2800" dirty="0"/>
              <a:t>Climate Change Impacts</a:t>
            </a:r>
          </a:p>
        </p:txBody>
      </p:sp>
      <p:sp>
        <p:nvSpPr>
          <p:cNvPr id="16395" name="Rectangle 16394">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6397" name="Rectangle 16396">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rgbClr val="D5D5D5"/>
          </a:solidFill>
          <a:ln w="3175">
            <a:solidFill>
              <a:srgbClr val="D5D5D5"/>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BA7AB719-FCD5-FD43-B2CB-0E9341C1F710}"/>
              </a:ext>
            </a:extLst>
          </p:cNvPr>
          <p:cNvSpPr>
            <a:spLocks noGrp="1"/>
          </p:cNvSpPr>
          <p:nvPr>
            <p:ph idx="1"/>
          </p:nvPr>
        </p:nvSpPr>
        <p:spPr>
          <a:xfrm>
            <a:off x="0" y="2718054"/>
            <a:ext cx="3810000" cy="4139946"/>
          </a:xfrm>
        </p:spPr>
        <p:txBody>
          <a:bodyPr anchor="t">
            <a:normAutofit lnSpcReduction="10000"/>
          </a:bodyPr>
          <a:lstStyle/>
          <a:p>
            <a:r>
              <a:rPr lang="en-US" dirty="0"/>
              <a:t>Flooding</a:t>
            </a:r>
          </a:p>
          <a:p>
            <a:r>
              <a:rPr lang="en-US" dirty="0"/>
              <a:t>Droughts </a:t>
            </a:r>
          </a:p>
          <a:p>
            <a:r>
              <a:rPr lang="en-US" dirty="0"/>
              <a:t>Food shortage</a:t>
            </a:r>
          </a:p>
          <a:p>
            <a:r>
              <a:rPr lang="en-US" dirty="0"/>
              <a:t> Extreme Weather (Heatwaves and Freezes)</a:t>
            </a:r>
          </a:p>
          <a:p>
            <a:r>
              <a:rPr lang="en-US" dirty="0"/>
              <a:t>Rising Sea Levels </a:t>
            </a:r>
          </a:p>
          <a:p>
            <a:r>
              <a:rPr lang="en-US" dirty="0"/>
              <a:t>Deforestation </a:t>
            </a:r>
          </a:p>
          <a:p>
            <a:r>
              <a:rPr lang="en-US" dirty="0"/>
              <a:t>Ecological Damage </a:t>
            </a:r>
          </a:p>
        </p:txBody>
      </p:sp>
    </p:spTree>
    <p:extLst>
      <p:ext uri="{BB962C8B-B14F-4D97-AF65-F5344CB8AC3E}">
        <p14:creationId xmlns:p14="http://schemas.microsoft.com/office/powerpoint/2010/main" val="40795938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9" name="Rectangle 8198">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7058307" cy="196426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DEA938D-9344-D30D-1AD5-ED1FAA4B7309}"/>
              </a:ext>
            </a:extLst>
          </p:cNvPr>
          <p:cNvSpPr>
            <a:spLocks noGrp="1"/>
          </p:cNvSpPr>
          <p:nvPr>
            <p:ph type="title"/>
          </p:nvPr>
        </p:nvSpPr>
        <p:spPr>
          <a:xfrm>
            <a:off x="524256" y="516804"/>
            <a:ext cx="6594189" cy="1625210"/>
          </a:xfrm>
        </p:spPr>
        <p:txBody>
          <a:bodyPr>
            <a:normAutofit/>
          </a:bodyPr>
          <a:lstStyle/>
          <a:p>
            <a:r>
              <a:rPr lang="en-US" sz="3700">
                <a:solidFill>
                  <a:srgbClr val="FFFFFF"/>
                </a:solidFill>
              </a:rPr>
              <a:t>United Nations Convention on the Rights of the Child (UNCRC) </a:t>
            </a:r>
          </a:p>
        </p:txBody>
      </p:sp>
      <p:sp>
        <p:nvSpPr>
          <p:cNvPr id="8201" name="Rectangle 8200">
            <a:extLst>
              <a:ext uri="{FF2B5EF4-FFF2-40B4-BE49-F238E27FC236}">
                <a16:creationId xmlns:a16="http://schemas.microsoft.com/office/drawing/2014/main" id="{36D30126-6314-4A93-B27E-5C66CF7819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9184" y="2432305"/>
            <a:ext cx="7056669" cy="4102852"/>
          </a:xfrm>
          <a:prstGeom prst="rect">
            <a:avLst/>
          </a:prstGeom>
          <a:solidFill>
            <a:srgbClr val="7F7F7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194" name="Picture 2" descr="UNCRC, Ruardean Acorns, Care and education for children two to five,">
            <a:extLst>
              <a:ext uri="{FF2B5EF4-FFF2-40B4-BE49-F238E27FC236}">
                <a16:creationId xmlns:a16="http://schemas.microsoft.com/office/drawing/2014/main" id="{D2C38CDA-64A4-BF14-2E85-7F34CCB06EB4}"/>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66744" y="3364291"/>
            <a:ext cx="6579910" cy="2238878"/>
          </a:xfrm>
          <a:prstGeom prst="rect">
            <a:avLst/>
          </a:prstGeom>
          <a:noFill/>
          <a:extLst>
            <a:ext uri="{909E8E84-426E-40DD-AFC4-6F175D3DCCD1}">
              <a14:hiddenFill xmlns:a14="http://schemas.microsoft.com/office/drawing/2010/main">
                <a:solidFill>
                  <a:srgbClr val="FFFFFF"/>
                </a:solidFill>
              </a14:hiddenFill>
            </a:ext>
          </a:extLst>
        </p:spPr>
      </p:pic>
      <p:sp>
        <p:nvSpPr>
          <p:cNvPr id="8203" name="Rectangle 8202">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6C81E2D2-B470-B514-F4E4-51868F08E4E3}"/>
              </a:ext>
            </a:extLst>
          </p:cNvPr>
          <p:cNvSpPr>
            <a:spLocks noGrp="1"/>
          </p:cNvSpPr>
          <p:nvPr>
            <p:ph idx="1"/>
          </p:nvPr>
        </p:nvSpPr>
        <p:spPr>
          <a:xfrm>
            <a:off x="7534655" y="321732"/>
            <a:ext cx="4335613" cy="6213425"/>
          </a:xfrm>
        </p:spPr>
        <p:txBody>
          <a:bodyPr anchor="ctr">
            <a:normAutofit/>
          </a:bodyPr>
          <a:lstStyle/>
          <a:p>
            <a:r>
              <a:rPr lang="en-GB" sz="2000" dirty="0">
                <a:solidFill>
                  <a:srgbClr val="FFFFFF"/>
                </a:solidFill>
              </a:rPr>
              <a:t>The United Nations Convention on the Rights of the Child (UNCRC) is a legally-binding international agreement setting out the civil, political, economic, social and cultural rights of every child, regardless of their race, religion or abilities. </a:t>
            </a:r>
          </a:p>
          <a:p>
            <a:pPr marL="0" indent="0">
              <a:buNone/>
            </a:pPr>
            <a:endParaRPr lang="en-GB" sz="2000" dirty="0">
              <a:solidFill>
                <a:srgbClr val="FFFFFF"/>
              </a:solidFill>
            </a:endParaRPr>
          </a:p>
          <a:p>
            <a:r>
              <a:rPr lang="en-GB" sz="2000" dirty="0">
                <a:solidFill>
                  <a:srgbClr val="FFFFFF"/>
                </a:solidFill>
              </a:rPr>
              <a:t>In 1989, governments worldwide promised all children the same rights by adopting the UNCRC. </a:t>
            </a:r>
          </a:p>
          <a:p>
            <a:pPr marL="0" indent="0">
              <a:buNone/>
            </a:pPr>
            <a:endParaRPr lang="en-GB" sz="2000" dirty="0">
              <a:solidFill>
                <a:srgbClr val="FFFFFF"/>
              </a:solidFill>
            </a:endParaRPr>
          </a:p>
          <a:p>
            <a:r>
              <a:rPr lang="en-GB" sz="2000" dirty="0">
                <a:solidFill>
                  <a:srgbClr val="FFFFFF"/>
                </a:solidFill>
              </a:rPr>
              <a:t>The Convention changed the way children are viewed and treated – in other words, as human beings with a distinct set of rights instead of as passive objects of care and charity.</a:t>
            </a:r>
          </a:p>
          <a:p>
            <a:pPr marL="0" indent="0">
              <a:buNone/>
            </a:pPr>
            <a:endParaRPr lang="en-US" sz="1600" dirty="0">
              <a:solidFill>
                <a:srgbClr val="FFFFFF"/>
              </a:solidFill>
            </a:endParaRPr>
          </a:p>
        </p:txBody>
      </p:sp>
    </p:spTree>
    <p:extLst>
      <p:ext uri="{BB962C8B-B14F-4D97-AF65-F5344CB8AC3E}">
        <p14:creationId xmlns:p14="http://schemas.microsoft.com/office/powerpoint/2010/main" val="23021897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5FCE169-4276-4005-8C82-CCC9C80C4F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0" y="461736"/>
            <a:ext cx="6675119" cy="1866293"/>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79951" y="467575"/>
            <a:ext cx="2148840" cy="1877811"/>
          </a:xfrm>
          <a:prstGeom prst="rect">
            <a:avLst/>
          </a:prstGeom>
          <a:solidFill>
            <a:srgbClr val="2D306C"/>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E186B68C-84BC-4A6E-99D1-EE87483C13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73990" y="471340"/>
            <a:ext cx="2148840" cy="1856689"/>
          </a:xfrm>
          <a:prstGeom prst="rect">
            <a:avLst/>
          </a:prstGeom>
          <a:solidFill>
            <a:srgbClr val="F2FA17"/>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0" y="2476301"/>
            <a:ext cx="6675119" cy="3922777"/>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lumMod val="85000"/>
                </a:prstClr>
              </a:solidFill>
              <a:effectLst/>
              <a:uLnTx/>
              <a:uFillTx/>
              <a:latin typeface="Calibri" panose="020F0502020204030204"/>
              <a:ea typeface="+mn-ea"/>
              <a:cs typeface="+mn-cs"/>
            </a:endParaRPr>
          </a:p>
        </p:txBody>
      </p:sp>
      <p:sp>
        <p:nvSpPr>
          <p:cNvPr id="3" name="Content Placeholder 2"/>
          <p:cNvSpPr>
            <a:spLocks noGrp="1"/>
          </p:cNvSpPr>
          <p:nvPr>
            <p:ph idx="1"/>
          </p:nvPr>
        </p:nvSpPr>
        <p:spPr>
          <a:xfrm>
            <a:off x="458920" y="2473486"/>
            <a:ext cx="6821030" cy="3922777"/>
          </a:xfrm>
        </p:spPr>
        <p:txBody>
          <a:bodyPr anchor="ctr">
            <a:normAutofit/>
          </a:bodyPr>
          <a:lstStyle/>
          <a:p>
            <a:pPr marL="0" indent="0">
              <a:buNone/>
            </a:pPr>
            <a:r>
              <a:rPr lang="en-GB" sz="1400" b="1" dirty="0"/>
              <a:t>What is the UNCRC?</a:t>
            </a:r>
          </a:p>
          <a:p>
            <a:pPr marL="0" indent="0">
              <a:buNone/>
            </a:pPr>
            <a:endParaRPr lang="en-GB" sz="1400" b="1" dirty="0"/>
          </a:p>
          <a:p>
            <a:pPr marL="0" indent="0">
              <a:buNone/>
            </a:pPr>
            <a:endParaRPr lang="en-GB" sz="1400" dirty="0"/>
          </a:p>
          <a:p>
            <a:pPr>
              <a:defRPr/>
            </a:pPr>
            <a:r>
              <a:rPr lang="en-US" sz="1400" dirty="0"/>
              <a:t>The UNCRC is a treaty that lays out the rights of children and the standards to which all governments must aspire in order to promote these rights.</a:t>
            </a:r>
          </a:p>
          <a:p>
            <a:pPr>
              <a:defRPr/>
            </a:pPr>
            <a:endParaRPr lang="en-US" sz="1400" dirty="0"/>
          </a:p>
          <a:p>
            <a:pPr>
              <a:defRPr/>
            </a:pPr>
            <a:r>
              <a:rPr lang="en-GB" sz="1400" dirty="0"/>
              <a:t>Children and Young People need special rights because they are relatively more vulnerable to abuse, and exploitation compared to adults.</a:t>
            </a:r>
          </a:p>
          <a:p>
            <a:pPr marL="109537" indent="0">
              <a:buFont typeface="Wingdings 3" pitchFamily="18" charset="2"/>
              <a:buNone/>
              <a:defRPr/>
            </a:pPr>
            <a:endParaRPr lang="en-GB" sz="1400" dirty="0"/>
          </a:p>
          <a:p>
            <a:pPr>
              <a:defRPr/>
            </a:pPr>
            <a:r>
              <a:rPr lang="en-GB" sz="1400" dirty="0"/>
              <a:t>The UNCRC brings together children’s human rights into one international convention. </a:t>
            </a:r>
          </a:p>
          <a:p>
            <a:pPr>
              <a:defRPr/>
            </a:pPr>
            <a:endParaRPr lang="en-GB" sz="1400" dirty="0"/>
          </a:p>
          <a:p>
            <a:pPr marL="0" indent="0">
              <a:buNone/>
              <a:defRPr/>
            </a:pPr>
            <a:r>
              <a:rPr lang="en-GB" sz="1400" dirty="0"/>
              <a:t>(UNICEF, 2019)</a:t>
            </a:r>
          </a:p>
          <a:p>
            <a:endParaRPr lang="en-GB" sz="1100" dirty="0"/>
          </a:p>
        </p:txBody>
      </p:sp>
      <p:sp>
        <p:nvSpPr>
          <p:cNvPr id="16" name="Rectangle 15">
            <a:extLst>
              <a:ext uri="{FF2B5EF4-FFF2-40B4-BE49-F238E27FC236}">
                <a16:creationId xmlns:a16="http://schemas.microsoft.com/office/drawing/2014/main" id="{01955DCA-E99D-4678-99DB-8075105C12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79951" y="2480956"/>
            <a:ext cx="4453128" cy="3922776"/>
          </a:xfrm>
          <a:prstGeom prst="rect">
            <a:avLst/>
          </a:prstGeom>
          <a:solidFill>
            <a:srgbClr val="F2FA17">
              <a:alpha val="20000"/>
            </a:srgb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2" name="Picture 2" descr="Child-friendly UNCRC Poster leaflet - Play Scotland">
            <a:extLst>
              <a:ext uri="{FF2B5EF4-FFF2-40B4-BE49-F238E27FC236}">
                <a16:creationId xmlns:a16="http://schemas.microsoft.com/office/drawing/2014/main" id="{4D82B19D-ABFA-21A4-111E-B98924F8CF2B}"/>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183538" y="2697448"/>
            <a:ext cx="2645953" cy="34930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280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1000"/>
                                        <p:tgtEl>
                                          <p:spTgt spid="3">
                                            <p:txEl>
                                              <p:pRg st="3" end="3"/>
                                            </p:txEl>
                                          </p:spTgt>
                                        </p:tgtEl>
                                      </p:cBhvr>
                                    </p:animEffect>
                                    <p:anim calcmode="lin" valueType="num">
                                      <p:cBhvr>
                                        <p:cTn id="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5" end="5"/>
                                            </p:txEl>
                                          </p:spTgt>
                                        </p:tgtEl>
                                        <p:attrNameLst>
                                          <p:attrName>style.visibility</p:attrName>
                                        </p:attrNameLst>
                                      </p:cBhvr>
                                      <p:to>
                                        <p:strVal val="visible"/>
                                      </p:to>
                                    </p:set>
                                    <p:animEffect transition="in" filter="fade">
                                      <p:cBhvr>
                                        <p:cTn id="14" dur="1000"/>
                                        <p:tgtEl>
                                          <p:spTgt spid="3">
                                            <p:txEl>
                                              <p:pRg st="5" end="5"/>
                                            </p:txEl>
                                          </p:spTgt>
                                        </p:tgtEl>
                                      </p:cBhvr>
                                    </p:animEffect>
                                    <p:anim calcmode="lin" valueType="num">
                                      <p:cBhvr>
                                        <p:cTn id="15"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animEffect transition="in" filter="fade">
                                      <p:cBhvr>
                                        <p:cTn id="21" dur="1000"/>
                                        <p:tgtEl>
                                          <p:spTgt spid="3">
                                            <p:txEl>
                                              <p:pRg st="7" end="7"/>
                                            </p:txEl>
                                          </p:spTgt>
                                        </p:tgtEl>
                                      </p:cBhvr>
                                    </p:animEffect>
                                    <p:anim calcmode="lin" valueType="num">
                                      <p:cBhvr>
                                        <p:cTn id="22"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7" name="Rectangle 10246">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1" y="453981"/>
            <a:ext cx="6697525" cy="1877811"/>
          </a:xfrm>
          <a:prstGeom prst="rect">
            <a:avLst/>
          </a:prstGeom>
          <a:solidFill>
            <a:srgbClr val="5F513F"/>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pic>
        <p:nvPicPr>
          <p:cNvPr id="10242" name="Picture 2" descr="United Nations Convention on the Rights of the Child | Engage Aberdeenshire">
            <a:extLst>
              <a:ext uri="{FF2B5EF4-FFF2-40B4-BE49-F238E27FC236}">
                <a16:creationId xmlns:a16="http://schemas.microsoft.com/office/drawing/2014/main" id="{0F160192-2C7F-B783-210A-D0FF04F21A4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248" r="17611"/>
          <a:stretch/>
        </p:blipFill>
        <p:spPr bwMode="auto">
          <a:xfrm>
            <a:off x="458921" y="2480956"/>
            <a:ext cx="4402377" cy="3918122"/>
          </a:xfrm>
          <a:prstGeom prst="rect">
            <a:avLst/>
          </a:prstGeom>
          <a:noFill/>
          <a:extLst>
            <a:ext uri="{909E8E84-426E-40DD-AFC4-6F175D3DCCD1}">
              <a14:hiddenFill xmlns:a14="http://schemas.microsoft.com/office/drawing/2010/main">
                <a:solidFill>
                  <a:srgbClr val="FFFFFF"/>
                </a:solidFill>
              </a14:hiddenFill>
            </a:ext>
          </a:extLst>
        </p:spPr>
      </p:pic>
      <p:sp>
        <p:nvSpPr>
          <p:cNvPr id="10249" name="Rectangle 10248">
            <a:extLst>
              <a:ext uri="{FF2B5EF4-FFF2-40B4-BE49-F238E27FC236}">
                <a16:creationId xmlns:a16="http://schemas.microsoft.com/office/drawing/2014/main" id="{E186B68C-84BC-4A6E-99D1-EE87483C13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48949" y="2480956"/>
            <a:ext cx="2115455" cy="1898903"/>
          </a:xfrm>
          <a:prstGeom prst="rect">
            <a:avLst/>
          </a:prstGeom>
          <a:solidFill>
            <a:srgbClr val="3C80CE"/>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0251" name="Rectangle 10250">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48949" y="4529023"/>
            <a:ext cx="2107363" cy="1870055"/>
          </a:xfrm>
          <a:prstGeom prst="rect">
            <a:avLst/>
          </a:prstGeom>
          <a:solidFill>
            <a:schemeClr val="accent5">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0253" name="Rectangle 10252">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27567" y="450221"/>
            <a:ext cx="4405512" cy="5948858"/>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7352055" y="678820"/>
            <a:ext cx="4389116" cy="5948858"/>
          </a:xfrm>
        </p:spPr>
        <p:txBody>
          <a:bodyPr anchor="ctr">
            <a:normAutofit lnSpcReduction="10000"/>
          </a:bodyPr>
          <a:lstStyle/>
          <a:p>
            <a:pPr marL="0" indent="0">
              <a:buNone/>
            </a:pPr>
            <a:r>
              <a:rPr lang="en-GB" sz="1600" b="1" dirty="0"/>
              <a:t>What makes the UNCRC so special?</a:t>
            </a:r>
          </a:p>
          <a:p>
            <a:endParaRPr lang="en-GB" sz="1600" b="1" dirty="0"/>
          </a:p>
          <a:p>
            <a:r>
              <a:rPr lang="en-GB" sz="1600" dirty="0"/>
              <a:t>Every child has rights, whatever their ethnicity, gender, religion, language, abilities or any other status.</a:t>
            </a:r>
          </a:p>
          <a:p>
            <a:endParaRPr lang="en-GB" sz="1600" dirty="0"/>
          </a:p>
          <a:p>
            <a:r>
              <a:rPr lang="en-GB" sz="1600" dirty="0" err="1"/>
              <a:t>Unicef</a:t>
            </a:r>
            <a:r>
              <a:rPr lang="en-GB" sz="1600" dirty="0"/>
              <a:t> are the only organisation working for children recognised by the Convention.</a:t>
            </a:r>
          </a:p>
          <a:p>
            <a:endParaRPr lang="en-GB" sz="1600" dirty="0"/>
          </a:p>
          <a:p>
            <a:r>
              <a:rPr lang="en-GB" sz="1600" dirty="0"/>
              <a:t>There are four articles in the convention that are seen as special. They are known as the “General Principles” and they help to interpret all the other articles and play a fundamental role in realising all the rights in the Convention for all children. They are:</a:t>
            </a:r>
          </a:p>
          <a:p>
            <a:endParaRPr lang="en-GB" sz="1600" dirty="0"/>
          </a:p>
          <a:p>
            <a:r>
              <a:rPr lang="en-GB" sz="1600" dirty="0"/>
              <a:t>Non-discrimination (article 2)</a:t>
            </a:r>
          </a:p>
          <a:p>
            <a:r>
              <a:rPr lang="en-GB" sz="1600" dirty="0"/>
              <a:t>Best interest of the child (article 3)</a:t>
            </a:r>
          </a:p>
          <a:p>
            <a:r>
              <a:rPr lang="en-GB" sz="1600" dirty="0"/>
              <a:t>Right to life survival and development (article 6)</a:t>
            </a:r>
          </a:p>
          <a:p>
            <a:r>
              <a:rPr lang="en-GB" sz="1600" dirty="0"/>
              <a:t>Right to be heard (article 12)</a:t>
            </a:r>
          </a:p>
          <a:p>
            <a:pPr marL="0" indent="0">
              <a:buNone/>
            </a:pPr>
            <a:r>
              <a:rPr lang="en-GB" sz="1600" dirty="0"/>
              <a:t>(</a:t>
            </a:r>
            <a:r>
              <a:rPr lang="en-GB" sz="1600" dirty="0" err="1"/>
              <a:t>Unicef</a:t>
            </a:r>
            <a:r>
              <a:rPr lang="en-GB" sz="1600" dirty="0"/>
              <a:t>, 2019)</a:t>
            </a:r>
          </a:p>
          <a:p>
            <a:endParaRPr lang="en-GB" sz="1100" b="1" dirty="0"/>
          </a:p>
          <a:p>
            <a:endParaRPr lang="en-GB" sz="1100" dirty="0"/>
          </a:p>
        </p:txBody>
      </p:sp>
    </p:spTree>
    <p:extLst>
      <p:ext uri="{BB962C8B-B14F-4D97-AF65-F5344CB8AC3E}">
        <p14:creationId xmlns:p14="http://schemas.microsoft.com/office/powerpoint/2010/main" val="3241201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4" end="4"/>
                                            </p:txEl>
                                          </p:spTgt>
                                        </p:tgtEl>
                                        <p:attrNameLst>
                                          <p:attrName>style.visibility</p:attrName>
                                        </p:attrNameLst>
                                      </p:cBhvr>
                                      <p:to>
                                        <p:strVal val="visible"/>
                                      </p:to>
                                    </p:set>
                                    <p:animEffect transition="in" filter="fade">
                                      <p:cBhvr>
                                        <p:cTn id="14" dur="1000"/>
                                        <p:tgtEl>
                                          <p:spTgt spid="3">
                                            <p:txEl>
                                              <p:pRg st="4" end="4"/>
                                            </p:txEl>
                                          </p:spTgt>
                                        </p:tgtEl>
                                      </p:cBhvr>
                                    </p:animEffect>
                                    <p:anim calcmode="lin" valueType="num">
                                      <p:cBhvr>
                                        <p:cTn id="15"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animEffect transition="in" filter="fade">
                                      <p:cBhvr>
                                        <p:cTn id="21" dur="1000"/>
                                        <p:tgtEl>
                                          <p:spTgt spid="3">
                                            <p:txEl>
                                              <p:pRg st="6" end="6"/>
                                            </p:txEl>
                                          </p:spTgt>
                                        </p:tgtEl>
                                      </p:cBhvr>
                                    </p:animEffect>
                                    <p:anim calcmode="lin" valueType="num">
                                      <p:cBhvr>
                                        <p:cTn id="22"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8" end="8"/>
                                            </p:txEl>
                                          </p:spTgt>
                                        </p:tgtEl>
                                        <p:attrNameLst>
                                          <p:attrName>style.visibility</p:attrName>
                                        </p:attrNameLst>
                                      </p:cBhvr>
                                      <p:to>
                                        <p:strVal val="visible"/>
                                      </p:to>
                                    </p:set>
                                    <p:animEffect transition="in" filter="fade">
                                      <p:cBhvr>
                                        <p:cTn id="28" dur="1000"/>
                                        <p:tgtEl>
                                          <p:spTgt spid="3">
                                            <p:txEl>
                                              <p:pRg st="8" end="8"/>
                                            </p:txEl>
                                          </p:spTgt>
                                        </p:tgtEl>
                                      </p:cBhvr>
                                    </p:animEffect>
                                    <p:anim calcmode="lin" valueType="num">
                                      <p:cBhvr>
                                        <p:cTn id="29"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9" end="9"/>
                                            </p:txEl>
                                          </p:spTgt>
                                        </p:tgtEl>
                                        <p:attrNameLst>
                                          <p:attrName>style.visibility</p:attrName>
                                        </p:attrNameLst>
                                      </p:cBhvr>
                                      <p:to>
                                        <p:strVal val="visible"/>
                                      </p:to>
                                    </p:set>
                                    <p:animEffect transition="in" filter="fade">
                                      <p:cBhvr>
                                        <p:cTn id="35" dur="1000"/>
                                        <p:tgtEl>
                                          <p:spTgt spid="3">
                                            <p:txEl>
                                              <p:pRg st="9" end="9"/>
                                            </p:txEl>
                                          </p:spTgt>
                                        </p:tgtEl>
                                      </p:cBhvr>
                                    </p:animEffect>
                                    <p:anim calcmode="lin" valueType="num">
                                      <p:cBhvr>
                                        <p:cTn id="36"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3">
                                            <p:txEl>
                                              <p:pRg st="10" end="10"/>
                                            </p:txEl>
                                          </p:spTgt>
                                        </p:tgtEl>
                                        <p:attrNameLst>
                                          <p:attrName>style.visibility</p:attrName>
                                        </p:attrNameLst>
                                      </p:cBhvr>
                                      <p:to>
                                        <p:strVal val="visible"/>
                                      </p:to>
                                    </p:set>
                                    <p:animEffect transition="in" filter="fade">
                                      <p:cBhvr>
                                        <p:cTn id="42" dur="1000"/>
                                        <p:tgtEl>
                                          <p:spTgt spid="3">
                                            <p:txEl>
                                              <p:pRg st="10" end="10"/>
                                            </p:txEl>
                                          </p:spTgt>
                                        </p:tgtEl>
                                      </p:cBhvr>
                                    </p:animEffect>
                                    <p:anim calcmode="lin" valueType="num">
                                      <p:cBhvr>
                                        <p:cTn id="43"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3">
                                            <p:txEl>
                                              <p:pRg st="11" end="11"/>
                                            </p:txEl>
                                          </p:spTgt>
                                        </p:tgtEl>
                                        <p:attrNameLst>
                                          <p:attrName>style.visibility</p:attrName>
                                        </p:attrNameLst>
                                      </p:cBhvr>
                                      <p:to>
                                        <p:strVal val="visible"/>
                                      </p:to>
                                    </p:set>
                                    <p:animEffect transition="in" filter="fade">
                                      <p:cBhvr>
                                        <p:cTn id="49" dur="1000"/>
                                        <p:tgtEl>
                                          <p:spTgt spid="3">
                                            <p:txEl>
                                              <p:pRg st="11" end="11"/>
                                            </p:txEl>
                                          </p:spTgt>
                                        </p:tgtEl>
                                      </p:cBhvr>
                                    </p:animEffect>
                                    <p:anim calcmode="lin" valueType="num">
                                      <p:cBhvr>
                                        <p:cTn id="50"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11" end="1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228" name="Rectangle 9222">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30" name="Rectangle 9224">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227" name="Rectangle 9226">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29" name="Rectangle 9228">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231" name="Freeform: Shape 9230">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CDC6E5D1-212F-C71D-DD2C-9C1AAB02200B}"/>
              </a:ext>
            </a:extLst>
          </p:cNvPr>
          <p:cNvSpPr>
            <a:spLocks noGrp="1"/>
          </p:cNvSpPr>
          <p:nvPr>
            <p:ph type="title"/>
          </p:nvPr>
        </p:nvSpPr>
        <p:spPr>
          <a:xfrm>
            <a:off x="660041" y="2767106"/>
            <a:ext cx="2880828" cy="3071906"/>
          </a:xfrm>
        </p:spPr>
        <p:txBody>
          <a:bodyPr vert="horz" lIns="91440" tIns="45720" rIns="91440" bIns="45720" rtlCol="0" anchor="t">
            <a:normAutofit/>
          </a:bodyPr>
          <a:lstStyle/>
          <a:p>
            <a:r>
              <a:rPr lang="en-US" sz="4000" kern="1200">
                <a:solidFill>
                  <a:srgbClr val="FFFFFF"/>
                </a:solidFill>
                <a:latin typeface="+mj-lt"/>
                <a:ea typeface="+mj-ea"/>
                <a:cs typeface="+mj-cs"/>
              </a:rPr>
              <a:t>UNCRC</a:t>
            </a:r>
          </a:p>
        </p:txBody>
      </p:sp>
      <p:pic>
        <p:nvPicPr>
          <p:cNvPr id="9218" name="Picture 2" descr="Child-friendly UNCRC Poster leaflet - Play Scotland">
            <a:extLst>
              <a:ext uri="{FF2B5EF4-FFF2-40B4-BE49-F238E27FC236}">
                <a16:creationId xmlns:a16="http://schemas.microsoft.com/office/drawing/2014/main" id="{F851C3F2-B6EB-86AA-B843-0579C27C55DC}"/>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tretch>
            <a:fillRect/>
          </a:stretch>
        </p:blipFill>
        <p:spPr bwMode="auto">
          <a:xfrm>
            <a:off x="4038604" y="-1"/>
            <a:ext cx="8153395" cy="68758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35991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DA1A2E9-63FE-408D-A803-8E306ECAB4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13970" y="450221"/>
            <a:ext cx="6715972" cy="3918123"/>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5BFC8180-AC4D-1BF3-191C-8C5D7B2C1A08}"/>
              </a:ext>
            </a:extLst>
          </p:cNvPr>
          <p:cNvSpPr>
            <a:spLocks noGrp="1"/>
          </p:cNvSpPr>
          <p:nvPr>
            <p:ph type="title"/>
          </p:nvPr>
        </p:nvSpPr>
        <p:spPr>
          <a:xfrm>
            <a:off x="5541264" y="1111086"/>
            <a:ext cx="5626099" cy="2623885"/>
          </a:xfrm>
        </p:spPr>
        <p:txBody>
          <a:bodyPr vert="horz" lIns="91440" tIns="45720" rIns="91440" bIns="45720" rtlCol="0" anchor="ctr">
            <a:normAutofit/>
          </a:bodyPr>
          <a:lstStyle/>
          <a:p>
            <a:pPr algn="ctr"/>
            <a:r>
              <a:rPr lang="en-US" sz="5400" dirty="0">
                <a:solidFill>
                  <a:srgbClr val="FFFFFF"/>
                </a:solidFill>
              </a:rPr>
              <a:t>UNCRC: Summary Video</a:t>
            </a:r>
          </a:p>
        </p:txBody>
      </p:sp>
      <p:sp>
        <p:nvSpPr>
          <p:cNvPr id="11" name="Rectangle 10">
            <a:extLst>
              <a:ext uri="{FF2B5EF4-FFF2-40B4-BE49-F238E27FC236}">
                <a16:creationId xmlns:a16="http://schemas.microsoft.com/office/drawing/2014/main" id="{FBE9F90C-C163-435B-9A68-D15C92D1CF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09112" y="4521269"/>
            <a:ext cx="4442445" cy="1886509"/>
          </a:xfrm>
          <a:prstGeom prst="rect">
            <a:avLst/>
          </a:prstGeom>
          <a:solidFill>
            <a:srgbClr val="7F7F7F">
              <a:alpha val="20000"/>
            </a:srgb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3" name="Content Placeholder 2">
            <a:extLst>
              <a:ext uri="{FF2B5EF4-FFF2-40B4-BE49-F238E27FC236}">
                <a16:creationId xmlns:a16="http://schemas.microsoft.com/office/drawing/2014/main" id="{1F4A0254-A9F2-768C-5549-49BA659CAD29}"/>
              </a:ext>
            </a:extLst>
          </p:cNvPr>
          <p:cNvSpPr>
            <a:spLocks noGrp="1"/>
          </p:cNvSpPr>
          <p:nvPr>
            <p:ph idx="1"/>
          </p:nvPr>
        </p:nvSpPr>
        <p:spPr>
          <a:xfrm>
            <a:off x="5541263" y="4843002"/>
            <a:ext cx="3365669" cy="1234345"/>
          </a:xfrm>
        </p:spPr>
        <p:txBody>
          <a:bodyPr vert="horz" lIns="91440" tIns="45720" rIns="91440" bIns="45720" rtlCol="0" anchor="ctr">
            <a:normAutofit/>
          </a:bodyPr>
          <a:lstStyle/>
          <a:p>
            <a:pPr marL="0" indent="0">
              <a:buNone/>
            </a:pPr>
            <a:r>
              <a:rPr lang="en-US" sz="2200">
                <a:solidFill>
                  <a:srgbClr val="1B1B1B"/>
                </a:solidFill>
                <a:hlinkClick r:id="rId2"/>
              </a:rPr>
              <a:t>https://www.youtube.com/watch?v=5KQGz-toMnk</a:t>
            </a:r>
            <a:r>
              <a:rPr lang="en-US" sz="2200">
                <a:solidFill>
                  <a:srgbClr val="1B1B1B"/>
                </a:solidFill>
              </a:rPr>
              <a:t> </a:t>
            </a:r>
          </a:p>
        </p:txBody>
      </p:sp>
      <p:pic>
        <p:nvPicPr>
          <p:cNvPr id="4" name="Picture 2" descr="Child-friendly UNCRC Poster leaflet - Play Scotland">
            <a:extLst>
              <a:ext uri="{FF2B5EF4-FFF2-40B4-BE49-F238E27FC236}">
                <a16:creationId xmlns:a16="http://schemas.microsoft.com/office/drawing/2014/main" id="{C9CDD386-E259-90B2-A68E-E09FC208A81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897" r="741" b="1"/>
          <a:stretch/>
        </p:blipFill>
        <p:spPr bwMode="auto">
          <a:xfrm>
            <a:off x="466344" y="450221"/>
            <a:ext cx="4393840" cy="5957557"/>
          </a:xfrm>
          <a:prstGeom prst="rect">
            <a:avLst/>
          </a:prstGeom>
          <a:noFill/>
          <a:extLst>
            <a:ext uri="{909E8E84-426E-40DD-AFC4-6F175D3DCCD1}">
              <a14:hiddenFill xmlns:a14="http://schemas.microsoft.com/office/drawing/2010/main">
                <a:solidFill>
                  <a:srgbClr val="FFFFFF"/>
                </a:solidFill>
              </a14:hiddenFill>
            </a:ext>
          </a:extLst>
        </p:spPr>
      </p:pic>
      <p:sp>
        <p:nvSpPr>
          <p:cNvPr id="13" name="Rectangle 12">
            <a:extLst>
              <a:ext uri="{FF2B5EF4-FFF2-40B4-BE49-F238E27FC236}">
                <a16:creationId xmlns:a16="http://schemas.microsoft.com/office/drawing/2014/main" id="{1A882A9F-F4E9-4E23-8F0B-20B5DF42EA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14487" y="4521270"/>
            <a:ext cx="2115455" cy="1890204"/>
          </a:xfrm>
          <a:prstGeom prst="rect">
            <a:avLst/>
          </a:prstGeom>
          <a:solidFill>
            <a:srgbClr val="2D306C">
              <a:alpha val="95000"/>
            </a:srgbClr>
          </a:solidFill>
          <a:ln w="25400">
            <a:solidFill>
              <a:srgbClr val="2D306C">
                <a:alpha val="95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Tree>
    <p:extLst>
      <p:ext uri="{BB962C8B-B14F-4D97-AF65-F5344CB8AC3E}">
        <p14:creationId xmlns:p14="http://schemas.microsoft.com/office/powerpoint/2010/main" val="313372506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Content Placeholder 8">
            <a:extLst>
              <a:ext uri="{FF2B5EF4-FFF2-40B4-BE49-F238E27FC236}">
                <a16:creationId xmlns:a16="http://schemas.microsoft.com/office/drawing/2014/main" id="{745C4874-24B5-D202-01A6-63715B1CD49A}"/>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t="8617"/>
          <a:stretch/>
        </p:blipFill>
        <p:spPr>
          <a:xfrm>
            <a:off x="859958" y="470218"/>
            <a:ext cx="10472084" cy="6387782"/>
          </a:xfrm>
          <a:prstGeom prst="rect">
            <a:avLst/>
          </a:prstGeom>
        </p:spPr>
      </p:pic>
    </p:spTree>
    <p:extLst>
      <p:ext uri="{BB962C8B-B14F-4D97-AF65-F5344CB8AC3E}">
        <p14:creationId xmlns:p14="http://schemas.microsoft.com/office/powerpoint/2010/main" val="38264637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3" y="448055"/>
            <a:ext cx="7201941" cy="1508760"/>
          </a:xfrm>
          <a:prstGeom prst="rect">
            <a:avLst/>
          </a:prstGeom>
          <a:solidFill>
            <a:srgbClr val="547796"/>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D3560183-1557-5703-0A5A-44B90C296C04}"/>
              </a:ext>
            </a:extLst>
          </p:cNvPr>
          <p:cNvSpPr>
            <a:spLocks noGrp="1"/>
          </p:cNvSpPr>
          <p:nvPr>
            <p:ph type="title"/>
          </p:nvPr>
        </p:nvSpPr>
        <p:spPr>
          <a:xfrm>
            <a:off x="777240" y="694944"/>
            <a:ext cx="6610388" cy="1042416"/>
          </a:xfrm>
        </p:spPr>
        <p:txBody>
          <a:bodyPr>
            <a:normAutofit/>
          </a:bodyPr>
          <a:lstStyle/>
          <a:p>
            <a:pPr algn="ctr"/>
            <a:r>
              <a:rPr lang="en-US" sz="3300" dirty="0">
                <a:solidFill>
                  <a:srgbClr val="FFFFFF"/>
                </a:solidFill>
              </a:rPr>
              <a:t>The United Nations (UN): Sustainable Development Goals:  Summary Video</a:t>
            </a:r>
          </a:p>
        </p:txBody>
      </p:sp>
      <p:sp>
        <p:nvSpPr>
          <p:cNvPr id="11" name="Rectangle 10">
            <a:extLst>
              <a:ext uri="{FF2B5EF4-FFF2-40B4-BE49-F238E27FC236}">
                <a16:creationId xmlns:a16="http://schemas.microsoft.com/office/drawing/2014/main" id="{E186B68C-84BC-4A6E-99D1-EE87483C13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45755" y="450222"/>
            <a:ext cx="1861718" cy="1506594"/>
          </a:xfrm>
          <a:prstGeom prst="rect">
            <a:avLst/>
          </a:prstGeom>
          <a:solidFill>
            <a:srgbClr val="198BEF">
              <a:alpha val="95000"/>
            </a:srgb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3" name="Rectangle 12">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70314" y="453269"/>
            <a:ext cx="1862765" cy="1505231"/>
          </a:xfrm>
          <a:prstGeom prst="rect">
            <a:avLst/>
          </a:prstGeom>
          <a:solidFill>
            <a:srgbClr val="A5A5A5"/>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5" name="Rectangle 14">
            <a:extLst>
              <a:ext uri="{FF2B5EF4-FFF2-40B4-BE49-F238E27FC236}">
                <a16:creationId xmlns:a16="http://schemas.microsoft.com/office/drawing/2014/main" id="{33A87B69-D1B1-4DA7-B224-F220FC5235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4" y="2130552"/>
            <a:ext cx="7205472" cy="4270248"/>
          </a:xfrm>
          <a:prstGeom prst="rect">
            <a:avLst/>
          </a:prstGeom>
          <a:solidFill>
            <a:srgbClr val="198BEF">
              <a:alpha val="20000"/>
            </a:srgb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01C4A8FD-AAEB-10A0-B5AC-E4C0BC3CAF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670142" y="2477713"/>
            <a:ext cx="6795370" cy="3573049"/>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Rectangle 16">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45755" y="2127680"/>
            <a:ext cx="3887324" cy="4273119"/>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1CCFFEE-C3DF-E03F-78BF-CC660C0D61CC}"/>
              </a:ext>
            </a:extLst>
          </p:cNvPr>
          <p:cNvSpPr>
            <a:spLocks noGrp="1"/>
          </p:cNvSpPr>
          <p:nvPr>
            <p:ph idx="1"/>
          </p:nvPr>
        </p:nvSpPr>
        <p:spPr>
          <a:xfrm>
            <a:off x="8109311" y="2393792"/>
            <a:ext cx="3360212" cy="3740893"/>
          </a:xfrm>
        </p:spPr>
        <p:txBody>
          <a:bodyPr anchor="ctr">
            <a:normAutofit/>
          </a:bodyPr>
          <a:lstStyle/>
          <a:p>
            <a:r>
              <a:rPr lang="en-US" sz="1800">
                <a:hlinkClick r:id="rId4"/>
              </a:rPr>
              <a:t>https://www.youtube.com/watch?v=E67ln5yJtyE</a:t>
            </a:r>
            <a:r>
              <a:rPr lang="en-US" sz="1800"/>
              <a:t> </a:t>
            </a:r>
          </a:p>
        </p:txBody>
      </p:sp>
    </p:spTree>
    <p:extLst>
      <p:ext uri="{BB962C8B-B14F-4D97-AF65-F5344CB8AC3E}">
        <p14:creationId xmlns:p14="http://schemas.microsoft.com/office/powerpoint/2010/main" val="26133213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EB41C5C-0F34-4DDA-9D7C-5E717F35F6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384" y="303591"/>
            <a:ext cx="4334256" cy="5896743"/>
          </a:xfrm>
          <a:prstGeom prst="rect">
            <a:avLst/>
          </a:prstGeom>
          <a:solidFill>
            <a:schemeClr val="tx1">
              <a:lumMod val="75000"/>
              <a:lumOff val="25000"/>
            </a:schemeClr>
          </a:solidFill>
          <a:ln w="127000" cap="sq" cmpd="thinThick">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6656858-D3A4-4165-914E-AD92356384C3}"/>
              </a:ext>
            </a:extLst>
          </p:cNvPr>
          <p:cNvSpPr>
            <a:spLocks noGrp="1"/>
          </p:cNvSpPr>
          <p:nvPr>
            <p:ph type="title"/>
          </p:nvPr>
        </p:nvSpPr>
        <p:spPr>
          <a:xfrm>
            <a:off x="594360" y="640263"/>
            <a:ext cx="3822192" cy="1344975"/>
          </a:xfrm>
        </p:spPr>
        <p:txBody>
          <a:bodyPr>
            <a:normAutofit/>
          </a:bodyPr>
          <a:lstStyle/>
          <a:p>
            <a:r>
              <a:rPr lang="en-GB" sz="2800" b="1" dirty="0">
                <a:solidFill>
                  <a:schemeClr val="bg1"/>
                </a:solidFill>
              </a:rPr>
              <a:t>Overview of the Sustainable Development Goals</a:t>
            </a:r>
          </a:p>
        </p:txBody>
      </p:sp>
      <p:cxnSp>
        <p:nvCxnSpPr>
          <p:cNvPr id="11" name="Straight Connector 10">
            <a:extLst>
              <a:ext uri="{FF2B5EF4-FFF2-40B4-BE49-F238E27FC236}">
                <a16:creationId xmlns:a16="http://schemas.microsoft.com/office/drawing/2014/main" id="{57E1E5E6-F385-4E9C-B201-BA5BDE5CAD5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04088" y="2050687"/>
            <a:ext cx="3685032" cy="0"/>
          </a:xfrm>
          <a:prstGeom prst="line">
            <a:avLst/>
          </a:prstGeom>
          <a:ln w="22225">
            <a:solidFill>
              <a:srgbClr val="E7E6E6"/>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F1E03BA-4771-458C-B842-14D5E97359CF}"/>
              </a:ext>
            </a:extLst>
          </p:cNvPr>
          <p:cNvSpPr>
            <a:spLocks noGrp="1"/>
          </p:cNvSpPr>
          <p:nvPr>
            <p:ph idx="1"/>
          </p:nvPr>
        </p:nvSpPr>
        <p:spPr>
          <a:xfrm>
            <a:off x="336383" y="2121762"/>
            <a:ext cx="4334255" cy="4078567"/>
          </a:xfrm>
        </p:spPr>
        <p:txBody>
          <a:bodyPr>
            <a:normAutofit/>
          </a:bodyPr>
          <a:lstStyle/>
          <a:p>
            <a:pPr>
              <a:buFont typeface="Wingdings" panose="05000000000000000000" pitchFamily="2" charset="2"/>
              <a:buChar char="§"/>
            </a:pPr>
            <a:r>
              <a:rPr lang="en-US" sz="1800" dirty="0">
                <a:solidFill>
                  <a:schemeClr val="bg1"/>
                </a:solidFill>
                <a:latin typeface="Calibri" panose="020F0502020204030204" pitchFamily="34" charset="0"/>
                <a:cs typeface="Calibri" panose="020F0502020204030204" pitchFamily="34" charset="0"/>
              </a:rPr>
              <a:t> The 2030 Agenda for Sustainable Development was adopted by 193 UN member states at the United Nations Sustainable Development Summit in 2015. </a:t>
            </a:r>
          </a:p>
          <a:p>
            <a:pPr>
              <a:buFont typeface="Wingdings" panose="05000000000000000000" pitchFamily="2" charset="2"/>
              <a:buChar char="§"/>
            </a:pPr>
            <a:r>
              <a:rPr lang="en-US" sz="1800" dirty="0">
                <a:solidFill>
                  <a:schemeClr val="bg1"/>
                </a:solidFill>
                <a:latin typeface="Calibri" panose="020F0502020204030204" pitchFamily="34" charset="0"/>
                <a:cs typeface="Calibri" panose="020F0502020204030204" pitchFamily="34" charset="0"/>
              </a:rPr>
              <a:t> It provides an ambitious, globally agreed, shared blueprint for the world we want to see by 2030 and is centered around the 17 Sustainable Development Goals (also known as the Global Goals or SDGs).</a:t>
            </a:r>
          </a:p>
          <a:p>
            <a:pPr>
              <a:buFont typeface="Wingdings" panose="05000000000000000000" pitchFamily="2" charset="2"/>
              <a:buChar char="§"/>
            </a:pPr>
            <a:r>
              <a:rPr lang="en-GB" sz="1800" dirty="0">
                <a:solidFill>
                  <a:schemeClr val="bg1"/>
                </a:solidFill>
                <a:latin typeface="Calibri" panose="020F0502020204030204" pitchFamily="34" charset="0"/>
                <a:cs typeface="Calibri" panose="020F0502020204030204" pitchFamily="34" charset="0"/>
              </a:rPr>
              <a:t>The Sustainable Development Goals are underpinned by 169 targets that address a wide range of issues facing both developed and developing countries.</a:t>
            </a:r>
          </a:p>
          <a:p>
            <a:pPr marL="0" indent="0">
              <a:buNone/>
            </a:pPr>
            <a:endParaRPr lang="en-US" sz="1600" dirty="0">
              <a:solidFill>
                <a:schemeClr val="bg1"/>
              </a:solidFill>
              <a:latin typeface="Calibri" panose="020F0502020204030204" pitchFamily="34" charset="0"/>
              <a:cs typeface="Calibri" panose="020F0502020204030204" pitchFamily="34" charset="0"/>
            </a:endParaRPr>
          </a:p>
          <a:p>
            <a:endParaRPr lang="en-US" sz="1600" dirty="0">
              <a:solidFill>
                <a:schemeClr val="bg1"/>
              </a:solidFill>
            </a:endParaRPr>
          </a:p>
        </p:txBody>
      </p:sp>
      <p:pic>
        <p:nvPicPr>
          <p:cNvPr id="4" name="Content Placeholder 8">
            <a:extLst>
              <a:ext uri="{FF2B5EF4-FFF2-40B4-BE49-F238E27FC236}">
                <a16:creationId xmlns:a16="http://schemas.microsoft.com/office/drawing/2014/main" id="{E453943B-5A34-4AB3-FE89-E3AF27B4B3AC}"/>
              </a:ext>
            </a:extLst>
          </p:cNvPr>
          <p:cNvPicPr>
            <a:picLocks noChangeAspect="1"/>
          </p:cNvPicPr>
          <p:nvPr/>
        </p:nvPicPr>
        <p:blipFill rotWithShape="1">
          <a:blip r:embed="rId3">
            <a:extLst>
              <a:ext uri="{28A0092B-C50C-407E-A947-70E740481C1C}">
                <a14:useLocalDpi xmlns:a14="http://schemas.microsoft.com/office/drawing/2010/main" val="0"/>
              </a:ext>
            </a:extLst>
          </a:blip>
          <a:srcRect t="8617"/>
          <a:stretch/>
        </p:blipFill>
        <p:spPr>
          <a:xfrm>
            <a:off x="5110716" y="1339356"/>
            <a:ext cx="6596652" cy="4023838"/>
          </a:xfrm>
          <a:prstGeom prst="rect">
            <a:avLst/>
          </a:prstGeom>
        </p:spPr>
      </p:pic>
    </p:spTree>
    <p:extLst>
      <p:ext uri="{BB962C8B-B14F-4D97-AF65-F5344CB8AC3E}">
        <p14:creationId xmlns:p14="http://schemas.microsoft.com/office/powerpoint/2010/main" val="2449790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284</TotalTime>
  <Words>2385</Words>
  <Application>Microsoft Macintosh PowerPoint</Application>
  <PresentationFormat>Widescreen</PresentationFormat>
  <Paragraphs>248</Paragraphs>
  <Slides>30</Slides>
  <Notes>20</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30</vt:i4>
      </vt:variant>
    </vt:vector>
  </HeadingPairs>
  <TitlesOfParts>
    <vt:vector size="45" baseType="lpstr">
      <vt:lpstr>AeonikPro</vt:lpstr>
      <vt:lpstr>Arial</vt:lpstr>
      <vt:lpstr>Arial</vt:lpstr>
      <vt:lpstr>Calibri</vt:lpstr>
      <vt:lpstr>Calibri Light</vt:lpstr>
      <vt:lpstr>Merriweather Sans Regular</vt:lpstr>
      <vt:lpstr>Open Sans</vt:lpstr>
      <vt:lpstr>ReithSans</vt:lpstr>
      <vt:lpstr>Roboto</vt:lpstr>
      <vt:lpstr>Symbol</vt:lpstr>
      <vt:lpstr>Times New Roman</vt:lpstr>
      <vt:lpstr>Verdana</vt:lpstr>
      <vt:lpstr>Wingdings</vt:lpstr>
      <vt:lpstr>Wingdings 3</vt:lpstr>
      <vt:lpstr>Office Theme</vt:lpstr>
      <vt:lpstr>How history, legislation shaped world live in. </vt:lpstr>
      <vt:lpstr>What changes have you noticed? </vt:lpstr>
      <vt:lpstr>The social impact of World War II in Britain </vt:lpstr>
      <vt:lpstr>Labour Reforms - The Welfare State  1945-1951 </vt:lpstr>
      <vt:lpstr>PowerPoint Presentation</vt:lpstr>
      <vt:lpstr>The Welfare State</vt:lpstr>
      <vt:lpstr>The NHS</vt:lpstr>
      <vt:lpstr>Human Rights Act 1998 </vt:lpstr>
      <vt:lpstr>The Equality Act 2010</vt:lpstr>
      <vt:lpstr>The United Nations (UN) </vt:lpstr>
      <vt:lpstr>The United Nations (UN)</vt:lpstr>
      <vt:lpstr>The Northern Atlantic Treaty Organization  (NATO) </vt:lpstr>
      <vt:lpstr>NATO Summary</vt:lpstr>
      <vt:lpstr>European Union </vt:lpstr>
      <vt:lpstr>European Union </vt:lpstr>
      <vt:lpstr>PowerPoint Presentation</vt:lpstr>
      <vt:lpstr>Brexit </vt:lpstr>
      <vt:lpstr>International Law: Activity</vt:lpstr>
      <vt:lpstr>Paris Climate Change Agreement </vt:lpstr>
      <vt:lpstr>Paris Climate Change Agreement </vt:lpstr>
      <vt:lpstr>COP 26</vt:lpstr>
      <vt:lpstr>Climate Change Impacts</vt:lpstr>
      <vt:lpstr>United Nations Convention on the Rights of the Child (UNCRC) </vt:lpstr>
      <vt:lpstr>PowerPoint Presentation</vt:lpstr>
      <vt:lpstr>PowerPoint Presentation</vt:lpstr>
      <vt:lpstr>UNCRC</vt:lpstr>
      <vt:lpstr>UNCRC: Summary Video</vt:lpstr>
      <vt:lpstr>PowerPoint Presentation</vt:lpstr>
      <vt:lpstr>The United Nations (UN): Sustainable Development Goals:  Summary Video</vt:lpstr>
      <vt:lpstr>Overview of the Sustainable Development Goals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history, legislation shaped world live in. </dc:title>
  <dc:creator>Jonathan Wyatt (P144511)</dc:creator>
  <cp:lastModifiedBy>Jonathan Wyatt (P144511)</cp:lastModifiedBy>
  <cp:revision>3</cp:revision>
  <dcterms:created xsi:type="dcterms:W3CDTF">2023-01-19T20:16:43Z</dcterms:created>
  <dcterms:modified xsi:type="dcterms:W3CDTF">2023-01-20T13:32:13Z</dcterms:modified>
</cp:coreProperties>
</file>