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89"/>
  </p:notesMasterIdLst>
  <p:handoutMasterIdLst>
    <p:handoutMasterId r:id="rId190"/>
  </p:handoutMasterIdLst>
  <p:sldIdLst>
    <p:sldId id="316" r:id="rId2"/>
    <p:sldId id="347" r:id="rId3"/>
    <p:sldId id="318" r:id="rId4"/>
    <p:sldId id="348" r:id="rId5"/>
    <p:sldId id="320" r:id="rId6"/>
    <p:sldId id="344" r:id="rId7"/>
    <p:sldId id="329" r:id="rId8"/>
    <p:sldId id="330" r:id="rId9"/>
    <p:sldId id="342" r:id="rId10"/>
    <p:sldId id="343" r:id="rId11"/>
    <p:sldId id="332" r:id="rId12"/>
    <p:sldId id="333" r:id="rId13"/>
    <p:sldId id="334" r:id="rId14"/>
    <p:sldId id="350" r:id="rId15"/>
    <p:sldId id="309" r:id="rId16"/>
    <p:sldId id="337" r:id="rId17"/>
    <p:sldId id="339" r:id="rId18"/>
    <p:sldId id="349" r:id="rId19"/>
    <p:sldId id="346" r:id="rId20"/>
    <p:sldId id="305" r:id="rId21"/>
    <p:sldId id="324" r:id="rId22"/>
    <p:sldId id="345" r:id="rId23"/>
    <p:sldId id="325" r:id="rId24"/>
    <p:sldId id="326" r:id="rId25"/>
    <p:sldId id="327" r:id="rId26"/>
    <p:sldId id="336" r:id="rId27"/>
    <p:sldId id="351" r:id="rId28"/>
    <p:sldId id="352" r:id="rId29"/>
    <p:sldId id="331" r:id="rId30"/>
    <p:sldId id="353" r:id="rId31"/>
    <p:sldId id="308" r:id="rId32"/>
    <p:sldId id="354" r:id="rId33"/>
    <p:sldId id="310" r:id="rId34"/>
    <p:sldId id="355" r:id="rId35"/>
    <p:sldId id="340" r:id="rId36"/>
    <p:sldId id="341" r:id="rId37"/>
    <p:sldId id="356" r:id="rId38"/>
    <p:sldId id="357" r:id="rId39"/>
    <p:sldId id="319" r:id="rId40"/>
    <p:sldId id="358" r:id="rId41"/>
    <p:sldId id="321" r:id="rId42"/>
    <p:sldId id="322" r:id="rId43"/>
    <p:sldId id="300" r:id="rId44"/>
    <p:sldId id="283" r:id="rId45"/>
    <p:sldId id="284" r:id="rId46"/>
    <p:sldId id="285" r:id="rId47"/>
    <p:sldId id="301" r:id="rId48"/>
    <p:sldId id="306" r:id="rId49"/>
    <p:sldId id="359" r:id="rId50"/>
    <p:sldId id="307" r:id="rId51"/>
    <p:sldId id="360" r:id="rId52"/>
    <p:sldId id="361" r:id="rId53"/>
    <p:sldId id="314" r:id="rId54"/>
    <p:sldId id="313" r:id="rId55"/>
    <p:sldId id="312" r:id="rId56"/>
    <p:sldId id="362" r:id="rId57"/>
    <p:sldId id="315" r:id="rId58"/>
    <p:sldId id="363" r:id="rId59"/>
    <p:sldId id="317" r:id="rId60"/>
    <p:sldId id="364" r:id="rId61"/>
    <p:sldId id="365" r:id="rId62"/>
    <p:sldId id="366" r:id="rId63"/>
    <p:sldId id="367" r:id="rId64"/>
    <p:sldId id="279" r:id="rId65"/>
    <p:sldId id="368" r:id="rId66"/>
    <p:sldId id="369" r:id="rId67"/>
    <p:sldId id="370" r:id="rId68"/>
    <p:sldId id="371" r:id="rId69"/>
    <p:sldId id="372" r:id="rId70"/>
    <p:sldId id="328" r:id="rId71"/>
    <p:sldId id="281" r:id="rId72"/>
    <p:sldId id="373" r:id="rId73"/>
    <p:sldId id="374" r:id="rId74"/>
    <p:sldId id="335" r:id="rId75"/>
    <p:sldId id="375" r:id="rId76"/>
    <p:sldId id="376" r:id="rId77"/>
    <p:sldId id="377" r:id="rId78"/>
    <p:sldId id="338" r:id="rId79"/>
    <p:sldId id="378" r:id="rId80"/>
    <p:sldId id="379" r:id="rId81"/>
    <p:sldId id="380" r:id="rId82"/>
    <p:sldId id="381" r:id="rId83"/>
    <p:sldId id="265" r:id="rId84"/>
    <p:sldId id="382" r:id="rId85"/>
    <p:sldId id="383" r:id="rId86"/>
    <p:sldId id="384" r:id="rId87"/>
    <p:sldId id="385" r:id="rId88"/>
    <p:sldId id="386" r:id="rId89"/>
    <p:sldId id="387" r:id="rId90"/>
    <p:sldId id="388" r:id="rId91"/>
    <p:sldId id="389" r:id="rId92"/>
    <p:sldId id="390" r:id="rId93"/>
    <p:sldId id="391" r:id="rId94"/>
    <p:sldId id="392" r:id="rId95"/>
    <p:sldId id="393" r:id="rId96"/>
    <p:sldId id="394" r:id="rId97"/>
    <p:sldId id="395" r:id="rId98"/>
    <p:sldId id="396" r:id="rId99"/>
    <p:sldId id="397" r:id="rId100"/>
    <p:sldId id="398" r:id="rId101"/>
    <p:sldId id="399" r:id="rId102"/>
    <p:sldId id="288" r:id="rId103"/>
    <p:sldId id="400" r:id="rId104"/>
    <p:sldId id="401" r:id="rId105"/>
    <p:sldId id="323" r:id="rId106"/>
    <p:sldId id="278" r:id="rId107"/>
    <p:sldId id="402" r:id="rId108"/>
    <p:sldId id="403" r:id="rId109"/>
    <p:sldId id="404" r:id="rId110"/>
    <p:sldId id="405" r:id="rId111"/>
    <p:sldId id="406" r:id="rId112"/>
    <p:sldId id="302" r:id="rId113"/>
    <p:sldId id="407" r:id="rId114"/>
    <p:sldId id="408" r:id="rId115"/>
    <p:sldId id="409" r:id="rId116"/>
    <p:sldId id="410" r:id="rId117"/>
    <p:sldId id="411" r:id="rId118"/>
    <p:sldId id="412" r:id="rId119"/>
    <p:sldId id="413" r:id="rId120"/>
    <p:sldId id="414" r:id="rId121"/>
    <p:sldId id="415" r:id="rId122"/>
    <p:sldId id="416" r:id="rId123"/>
    <p:sldId id="417" r:id="rId124"/>
    <p:sldId id="418" r:id="rId125"/>
    <p:sldId id="419" r:id="rId126"/>
    <p:sldId id="420" r:id="rId127"/>
    <p:sldId id="421" r:id="rId128"/>
    <p:sldId id="422" r:id="rId129"/>
    <p:sldId id="280" r:id="rId130"/>
    <p:sldId id="423" r:id="rId131"/>
    <p:sldId id="424" r:id="rId132"/>
    <p:sldId id="425" r:id="rId133"/>
    <p:sldId id="426" r:id="rId134"/>
    <p:sldId id="427" r:id="rId135"/>
    <p:sldId id="428" r:id="rId136"/>
    <p:sldId id="429" r:id="rId137"/>
    <p:sldId id="287" r:id="rId138"/>
    <p:sldId id="430" r:id="rId139"/>
    <p:sldId id="311" r:id="rId140"/>
    <p:sldId id="291" r:id="rId141"/>
    <p:sldId id="431" r:id="rId142"/>
    <p:sldId id="432" r:id="rId143"/>
    <p:sldId id="299" r:id="rId144"/>
    <p:sldId id="433" r:id="rId145"/>
    <p:sldId id="434" r:id="rId146"/>
    <p:sldId id="269" r:id="rId147"/>
    <p:sldId id="435" r:id="rId148"/>
    <p:sldId id="436" r:id="rId149"/>
    <p:sldId id="437" r:id="rId150"/>
    <p:sldId id="438" r:id="rId151"/>
    <p:sldId id="439" r:id="rId152"/>
    <p:sldId id="440" r:id="rId153"/>
    <p:sldId id="441" r:id="rId154"/>
    <p:sldId id="442" r:id="rId155"/>
    <p:sldId id="443" r:id="rId156"/>
    <p:sldId id="303" r:id="rId157"/>
    <p:sldId id="304" r:id="rId158"/>
    <p:sldId id="268" r:id="rId159"/>
    <p:sldId id="444" r:id="rId160"/>
    <p:sldId id="445" r:id="rId161"/>
    <p:sldId id="446" r:id="rId162"/>
    <p:sldId id="447" r:id="rId163"/>
    <p:sldId id="448" r:id="rId164"/>
    <p:sldId id="449" r:id="rId165"/>
    <p:sldId id="450" r:id="rId166"/>
    <p:sldId id="451" r:id="rId167"/>
    <p:sldId id="452" r:id="rId168"/>
    <p:sldId id="453" r:id="rId169"/>
    <p:sldId id="454" r:id="rId170"/>
    <p:sldId id="455" r:id="rId171"/>
    <p:sldId id="456" r:id="rId172"/>
    <p:sldId id="457" r:id="rId173"/>
    <p:sldId id="458" r:id="rId174"/>
    <p:sldId id="459" r:id="rId175"/>
    <p:sldId id="460" r:id="rId176"/>
    <p:sldId id="461" r:id="rId177"/>
    <p:sldId id="462" r:id="rId178"/>
    <p:sldId id="463" r:id="rId179"/>
    <p:sldId id="464" r:id="rId180"/>
    <p:sldId id="465" r:id="rId181"/>
    <p:sldId id="466" r:id="rId182"/>
    <p:sldId id="467" r:id="rId183"/>
    <p:sldId id="468" r:id="rId184"/>
    <p:sldId id="469" r:id="rId185"/>
    <p:sldId id="470" r:id="rId186"/>
    <p:sldId id="471" r:id="rId187"/>
    <p:sldId id="472" r:id="rId188"/>
  </p:sldIdLst>
  <p:sldSz cx="9902825" cy="6858000"/>
  <p:notesSz cx="6858000" cy="9144000"/>
  <p:custDataLst>
    <p:tags r:id="rId191"/>
  </p:custDataLst>
  <p:defaultTextStyle>
    <a:defPPr>
      <a:defRPr lang="en-US"/>
    </a:defPPr>
    <a:lvl1pPr algn="ctr" rtl="0" eaLnBrk="0" fontAlgn="base" hangingPunct="0">
      <a:spcBef>
        <a:spcPct val="0"/>
      </a:spcBef>
      <a:spcAft>
        <a:spcPct val="0"/>
      </a:spcAft>
      <a:defRPr kern="1200">
        <a:solidFill>
          <a:schemeClr val="tx1"/>
        </a:solidFill>
        <a:latin typeface="Arial" charset="0"/>
        <a:ea typeface="+mn-ea"/>
        <a:cs typeface="+mn-cs"/>
      </a:defRPr>
    </a:lvl1pPr>
    <a:lvl2pPr marL="457200" algn="ctr" rtl="0" eaLnBrk="0" fontAlgn="base" hangingPunct="0">
      <a:spcBef>
        <a:spcPct val="0"/>
      </a:spcBef>
      <a:spcAft>
        <a:spcPct val="0"/>
      </a:spcAft>
      <a:defRPr kern="1200">
        <a:solidFill>
          <a:schemeClr val="tx1"/>
        </a:solidFill>
        <a:latin typeface="Arial" charset="0"/>
        <a:ea typeface="+mn-ea"/>
        <a:cs typeface="+mn-cs"/>
      </a:defRPr>
    </a:lvl2pPr>
    <a:lvl3pPr marL="914400" algn="ctr" rtl="0" eaLnBrk="0" fontAlgn="base" hangingPunct="0">
      <a:spcBef>
        <a:spcPct val="0"/>
      </a:spcBef>
      <a:spcAft>
        <a:spcPct val="0"/>
      </a:spcAft>
      <a:defRPr kern="1200">
        <a:solidFill>
          <a:schemeClr val="tx1"/>
        </a:solidFill>
        <a:latin typeface="Arial" charset="0"/>
        <a:ea typeface="+mn-ea"/>
        <a:cs typeface="+mn-cs"/>
      </a:defRPr>
    </a:lvl3pPr>
    <a:lvl4pPr marL="1371600" algn="ctr" rtl="0" eaLnBrk="0" fontAlgn="base" hangingPunct="0">
      <a:spcBef>
        <a:spcPct val="0"/>
      </a:spcBef>
      <a:spcAft>
        <a:spcPct val="0"/>
      </a:spcAft>
      <a:defRPr kern="1200">
        <a:solidFill>
          <a:schemeClr val="tx1"/>
        </a:solidFill>
        <a:latin typeface="Arial" charset="0"/>
        <a:ea typeface="+mn-ea"/>
        <a:cs typeface="+mn-cs"/>
      </a:defRPr>
    </a:lvl4pPr>
    <a:lvl5pPr marL="1828800" algn="ctr"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538">
          <p15:clr>
            <a:srgbClr val="A4A3A4"/>
          </p15:clr>
        </p15:guide>
        <p15:guide id="3" orient="horz" pos="1059">
          <p15:clr>
            <a:srgbClr val="A4A3A4"/>
          </p15:clr>
        </p15:guide>
        <p15:guide id="4" orient="horz" pos="3929">
          <p15:clr>
            <a:srgbClr val="A4A3A4"/>
          </p15:clr>
        </p15:guide>
        <p15:guide id="5" pos="5977">
          <p15:clr>
            <a:srgbClr val="A4A3A4"/>
          </p15:clr>
        </p15:guide>
        <p15:guide id="6" pos="384">
          <p15:clr>
            <a:srgbClr val="A4A3A4"/>
          </p15:clr>
        </p15:guide>
        <p15:guide id="7" pos="573">
          <p15:clr>
            <a:srgbClr val="A4A3A4"/>
          </p15:clr>
        </p15:guide>
        <p15:guide id="8" pos="246">
          <p15:clr>
            <a:srgbClr val="A4A3A4"/>
          </p15:clr>
        </p15:guide>
        <p15:guide id="9" pos="6237">
          <p15:clr>
            <a:srgbClr val="A4A3A4"/>
          </p15:clr>
        </p15:guide>
        <p15:guide id="10" pos="3117">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0" lastIdx="15" clrIdx="0"/>
  <p:cmAuthor id="1" name="V, Sindhuja" initials="VS" lastIdx="18" clrIdx="1"/>
  <p:cmAuthor id="2" name="Praveenkumar, RS" initials="PR" lastIdx="5" clrIdx="2"/>
  <p:cmAuthor id="3" name="lw-dlf" initials="Q" lastIdx="8" clrIdx="3"/>
  <p:cmAuthor id="4" name="lw_dlf" initials="Q" lastIdx="4" clrIdx="4"/>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a:srgbClr val="FFCC00"/>
    <a:srgbClr val="CCFFCC"/>
    <a:srgbClr val="FFFFCC"/>
    <a:srgbClr val="CCFFFF"/>
    <a:srgbClr val="FF0000"/>
    <a:srgbClr val="FF3399"/>
    <a:srgbClr val="00FFCC"/>
    <a:srgbClr val="00FF99"/>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763" autoAdjust="0"/>
    <p:restoredTop sz="91553" autoAdjust="0"/>
  </p:normalViewPr>
  <p:slideViewPr>
    <p:cSldViewPr showGuides="1">
      <p:cViewPr varScale="1">
        <p:scale>
          <a:sx n="56" d="100"/>
          <a:sy n="56" d="100"/>
        </p:scale>
        <p:origin x="1560" y="78"/>
      </p:cViewPr>
      <p:guideLst>
        <p:guide orient="horz" pos="2160"/>
        <p:guide orient="horz" pos="538"/>
        <p:guide orient="horz" pos="1059"/>
        <p:guide orient="horz" pos="3929"/>
        <p:guide pos="5977"/>
        <p:guide pos="384"/>
        <p:guide pos="573"/>
        <p:guide pos="246"/>
        <p:guide pos="6237"/>
        <p:guide pos="3117"/>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tags" Target="tags/tag1.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commentAuthors" Target="commentAuthors.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6" Type="http://schemas.openxmlformats.org/officeDocument/2006/relationships/slide" Target="slides/slide5.xml"/><Relationship Id="rId23" Type="http://schemas.openxmlformats.org/officeDocument/2006/relationships/slide" Target="slides/slide22.xml"/><Relationship Id="rId119" Type="http://schemas.openxmlformats.org/officeDocument/2006/relationships/slide" Target="slides/slide118.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presProps" Target="presProps.xml"/><Relationship Id="rId13" Type="http://schemas.openxmlformats.org/officeDocument/2006/relationships/slide" Target="slides/slide12.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notesMaster" Target="notesMasters/notesMaster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theme" Target="theme/theme1.xml"/><Relationship Id="rId190" Type="http://schemas.openxmlformats.org/officeDocument/2006/relationships/handoutMaster" Target="handoutMasters/handoutMaster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tableStyles" Target="tableStyles.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94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atin typeface="Times New Roman" pitchFamily="18" charset="0"/>
              </a:defRPr>
            </a:lvl1pPr>
          </a:lstStyle>
          <a:p>
            <a:endParaRPr lang="en-US" dirty="0"/>
          </a:p>
        </p:txBody>
      </p:sp>
      <p:sp>
        <p:nvSpPr>
          <p:cNvPr id="82947"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fld id="{15745468-1DC3-4B97-8842-020B1EA521D3}" type="datetime1">
              <a:rPr lang="en-GB" smtClean="0"/>
              <a:t>30/01/2021</a:t>
            </a:fld>
            <a:endParaRPr lang="en-US" dirty="0"/>
          </a:p>
        </p:txBody>
      </p:sp>
      <p:sp>
        <p:nvSpPr>
          <p:cNvPr id="82948"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atin typeface="Times New Roman" pitchFamily="18" charset="0"/>
              </a:defRPr>
            </a:lvl1pPr>
          </a:lstStyle>
          <a:p>
            <a:r>
              <a:rPr lang="en-US"/>
              <a:t>Operation Strategy by Slack and Lewis 2017</a:t>
            </a:r>
            <a:endParaRPr lang="en-US" dirty="0"/>
          </a:p>
        </p:txBody>
      </p:sp>
      <p:sp>
        <p:nvSpPr>
          <p:cNvPr id="82949"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1B89D26B-ED6C-4127-9818-7A7C85DC69FB}" type="slidenum">
              <a:rPr lang="en-US"/>
              <a:pPr/>
              <a:t>‹#›</a:t>
            </a:fld>
            <a:endParaRPr lang="en-US" dirty="0"/>
          </a:p>
        </p:txBody>
      </p:sp>
    </p:spTree>
    <p:extLst>
      <p:ext uri="{BB962C8B-B14F-4D97-AF65-F5344CB8AC3E}">
        <p14:creationId xmlns:p14="http://schemas.microsoft.com/office/powerpoint/2010/main" val="3985327888"/>
      </p:ext>
    </p:extLst>
  </p:cSld>
  <p:clrMap bg1="lt1" tx1="dk1" bg2="lt2" tx2="dk2" accent1="accent1" accent2="accent2" accent3="accent3" accent4="accent4" accent5="accent5" accent6="accent6" hlink="hlink" folHlink="folHlink"/>
  <p:hf hd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1EB274-BCAD-40B1-8D14-330E807E1E5C}" type="datetime1">
              <a:rPr lang="en-GB" smtClean="0"/>
              <a:t>30/01/2021</a:t>
            </a:fld>
            <a:endParaRPr lang="en-GB" dirty="0"/>
          </a:p>
        </p:txBody>
      </p:sp>
      <p:sp>
        <p:nvSpPr>
          <p:cNvPr id="4" name="Slide Image Placeholder 3"/>
          <p:cNvSpPr>
            <a:spLocks noGrp="1" noRot="1" noChangeAspect="1"/>
          </p:cNvSpPr>
          <p:nvPr>
            <p:ph type="sldImg" idx="2"/>
          </p:nvPr>
        </p:nvSpPr>
        <p:spPr>
          <a:xfrm>
            <a:off x="954088" y="685800"/>
            <a:ext cx="4949825"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r>
              <a:rPr lang="en-US"/>
              <a:t>Operation Strategy by Slack and Lewis 2017</a:t>
            </a: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2177A2-074A-4627-B4BB-21BAF3A53642}" type="slidenum">
              <a:rPr lang="en-GB" smtClean="0"/>
              <a:pPr/>
              <a:t>‹#›</a:t>
            </a:fld>
            <a:endParaRPr lang="en-GB" dirty="0"/>
          </a:p>
        </p:txBody>
      </p:sp>
    </p:spTree>
    <p:extLst>
      <p:ext uri="{BB962C8B-B14F-4D97-AF65-F5344CB8AC3E}">
        <p14:creationId xmlns:p14="http://schemas.microsoft.com/office/powerpoint/2010/main" val="3395150881"/>
      </p:ext>
    </p:extLst>
  </p:cSld>
  <p:clrMap bg1="lt1" tx1="dk1" bg2="lt2" tx2="dk2" accent1="accent1" accent2="accent2" accent3="accent3" accent4="accent4" accent5="accent5" accent6="accent6" hlink="hlink" folHlink="folHlink"/>
  <p:hf hd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9C045EE-50E3-48B7-A0AD-32032635CDF3}" type="slidenum">
              <a:rPr lang="en-GB"/>
              <a:pPr/>
              <a:t>6</a:t>
            </a:fld>
            <a:endParaRPr lang="en-GB" dirty="0"/>
          </a:p>
        </p:txBody>
      </p:sp>
      <p:sp>
        <p:nvSpPr>
          <p:cNvPr id="15363" name="Rectangle 2"/>
          <p:cNvSpPr>
            <a:spLocks noGrp="1" noRot="1" noChangeAspect="1" noChangeArrowheads="1" noTextEdit="1"/>
          </p:cNvSpPr>
          <p:nvPr>
            <p:ph type="sldImg"/>
          </p:nvPr>
        </p:nvSpPr>
        <p:spPr bwMode="auto">
          <a:xfrm>
            <a:off x="954088" y="685800"/>
            <a:ext cx="4949825" cy="3429000"/>
          </a:xfrm>
          <a:noFill/>
          <a:ln>
            <a:solidFill>
              <a:srgbClr val="000000"/>
            </a:solidFill>
            <a:miter lim="800000"/>
            <a:headEnd/>
            <a:tailEnd/>
          </a:ln>
        </p:spPr>
      </p:sp>
      <p:sp>
        <p:nvSpPr>
          <p:cNvPr id="1536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2" name="Date Placeholder 1">
            <a:extLst>
              <a:ext uri="{FF2B5EF4-FFF2-40B4-BE49-F238E27FC236}">
                <a16:creationId xmlns:a16="http://schemas.microsoft.com/office/drawing/2014/main" id="{C745018D-24AB-405D-80C9-D9BE21E80C57}"/>
              </a:ext>
            </a:extLst>
          </p:cNvPr>
          <p:cNvSpPr>
            <a:spLocks noGrp="1"/>
          </p:cNvSpPr>
          <p:nvPr>
            <p:ph type="dt" idx="1"/>
          </p:nvPr>
        </p:nvSpPr>
        <p:spPr/>
        <p:txBody>
          <a:bodyPr/>
          <a:lstStyle/>
          <a:p>
            <a:fld id="{9AFA7B39-BFC9-4CEE-BA9F-D90A92456208}" type="datetime1">
              <a:rPr lang="en-GB" smtClean="0"/>
              <a:t>30/01/2021</a:t>
            </a:fld>
            <a:endParaRPr lang="en-GB" dirty="0"/>
          </a:p>
        </p:txBody>
      </p:sp>
      <p:sp>
        <p:nvSpPr>
          <p:cNvPr id="3" name="Footer Placeholder 2">
            <a:extLst>
              <a:ext uri="{FF2B5EF4-FFF2-40B4-BE49-F238E27FC236}">
                <a16:creationId xmlns:a16="http://schemas.microsoft.com/office/drawing/2014/main" id="{81FEEC24-2661-45D8-BABD-3998AB442E72}"/>
              </a:ext>
            </a:extLst>
          </p:cNvPr>
          <p:cNvSpPr>
            <a:spLocks noGrp="1"/>
          </p:cNvSpPr>
          <p:nvPr>
            <p:ph type="ftr" sz="quarter" idx="4"/>
          </p:nvPr>
        </p:nvSpPr>
        <p:spPr/>
        <p:txBody>
          <a:bodyPr/>
          <a:lstStyle/>
          <a:p>
            <a:r>
              <a:rPr lang="en-US"/>
              <a:t>Operation Strategy by Slack and Lewis 2017</a:t>
            </a:r>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DDBB8C0E-4912-4A7B-B4A7-675A0E43FB8E}" type="slidenum">
              <a:rPr lang="en-US" smtClean="0">
                <a:ea typeface="MS PGothic" pitchFamily="34" charset="-128"/>
              </a:rPr>
              <a:pPr/>
              <a:t>23</a:t>
            </a:fld>
            <a:endParaRPr lang="en-US">
              <a:ea typeface="MS PGothic" pitchFamily="34" charset="-128"/>
            </a:endParaRPr>
          </a:p>
        </p:txBody>
      </p:sp>
      <p:sp>
        <p:nvSpPr>
          <p:cNvPr id="28675" name="Rectangle 2"/>
          <p:cNvSpPr>
            <a:spLocks noChangeArrowheads="1"/>
          </p:cNvSpPr>
          <p:nvPr/>
        </p:nvSpPr>
        <p:spPr bwMode="auto">
          <a:xfrm>
            <a:off x="3886200" y="0"/>
            <a:ext cx="2971800" cy="457200"/>
          </a:xfrm>
          <a:prstGeom prst="rect">
            <a:avLst/>
          </a:prstGeom>
          <a:noFill/>
          <a:ln w="12700">
            <a:noFill/>
            <a:miter lim="800000"/>
            <a:headEnd/>
            <a:tailEnd/>
          </a:ln>
        </p:spPr>
        <p:txBody>
          <a:bodyPr wrap="none" anchor="ctr"/>
          <a:lstStyle/>
          <a:p>
            <a:endParaRPr lang="en-GB"/>
          </a:p>
        </p:txBody>
      </p:sp>
      <p:sp>
        <p:nvSpPr>
          <p:cNvPr id="28676" name="Rectangle 3"/>
          <p:cNvSpPr>
            <a:spLocks noChangeArrowheads="1"/>
          </p:cNvSpPr>
          <p:nvPr/>
        </p:nvSpPr>
        <p:spPr bwMode="auto">
          <a:xfrm>
            <a:off x="3886200" y="8686800"/>
            <a:ext cx="2971800" cy="457200"/>
          </a:xfrm>
          <a:prstGeom prst="rect">
            <a:avLst/>
          </a:prstGeom>
          <a:noFill/>
          <a:ln w="12700">
            <a:noFill/>
            <a:miter lim="800000"/>
            <a:headEnd/>
            <a:tailEnd/>
          </a:ln>
        </p:spPr>
        <p:txBody>
          <a:bodyPr lIns="90488" tIns="44450" rIns="90488" bIns="44450" anchor="b"/>
          <a:lstStyle/>
          <a:p>
            <a:pPr algn="r" eaLnBrk="0" hangingPunct="0"/>
            <a:r>
              <a:rPr lang="en-US" sz="1200">
                <a:latin typeface="Times New Roman" pitchFamily="18" charset="0"/>
              </a:rPr>
              <a:t>2</a:t>
            </a:r>
          </a:p>
        </p:txBody>
      </p:sp>
      <p:sp>
        <p:nvSpPr>
          <p:cNvPr id="28677" name="Rectangle 4"/>
          <p:cNvSpPr>
            <a:spLocks noChangeArrowheads="1"/>
          </p:cNvSpPr>
          <p:nvPr/>
        </p:nvSpPr>
        <p:spPr bwMode="auto">
          <a:xfrm>
            <a:off x="0" y="8686800"/>
            <a:ext cx="2971800" cy="457200"/>
          </a:xfrm>
          <a:prstGeom prst="rect">
            <a:avLst/>
          </a:prstGeom>
          <a:noFill/>
          <a:ln w="12700">
            <a:noFill/>
            <a:miter lim="800000"/>
            <a:headEnd/>
            <a:tailEnd/>
          </a:ln>
        </p:spPr>
        <p:txBody>
          <a:bodyPr wrap="none" anchor="ctr"/>
          <a:lstStyle/>
          <a:p>
            <a:endParaRPr lang="en-GB"/>
          </a:p>
        </p:txBody>
      </p:sp>
      <p:sp>
        <p:nvSpPr>
          <p:cNvPr id="28678" name="Rectangle 5"/>
          <p:cNvSpPr>
            <a:spLocks noChangeArrowheads="1"/>
          </p:cNvSpPr>
          <p:nvPr/>
        </p:nvSpPr>
        <p:spPr bwMode="auto">
          <a:xfrm>
            <a:off x="0" y="0"/>
            <a:ext cx="2971800" cy="457200"/>
          </a:xfrm>
          <a:prstGeom prst="rect">
            <a:avLst/>
          </a:prstGeom>
          <a:noFill/>
          <a:ln w="12700">
            <a:noFill/>
            <a:miter lim="800000"/>
            <a:headEnd/>
            <a:tailEnd/>
          </a:ln>
        </p:spPr>
        <p:txBody>
          <a:bodyPr wrap="none" anchor="ctr"/>
          <a:lstStyle/>
          <a:p>
            <a:endParaRPr lang="en-GB"/>
          </a:p>
        </p:txBody>
      </p:sp>
      <p:sp>
        <p:nvSpPr>
          <p:cNvPr id="28679" name="Rectangle 6"/>
          <p:cNvSpPr>
            <a:spLocks noGrp="1" noRot="1" noChangeAspect="1" noChangeArrowheads="1" noTextEdit="1"/>
          </p:cNvSpPr>
          <p:nvPr>
            <p:ph type="sldImg"/>
          </p:nvPr>
        </p:nvSpPr>
        <p:spPr>
          <a:xfrm>
            <a:off x="1120775" y="800100"/>
            <a:ext cx="4616450" cy="3198813"/>
          </a:xfrm>
          <a:ln w="12700" cap="flat"/>
        </p:spPr>
      </p:sp>
      <p:sp>
        <p:nvSpPr>
          <p:cNvPr id="28680" name="Rectangle 7"/>
          <p:cNvSpPr>
            <a:spLocks noGrp="1" noChangeArrowheads="1"/>
          </p:cNvSpPr>
          <p:nvPr>
            <p:ph type="body" idx="1"/>
          </p:nvPr>
        </p:nvSpPr>
        <p:spPr>
          <a:noFill/>
          <a:ln/>
        </p:spPr>
        <p:txBody>
          <a:bodyPr lIns="90488" tIns="44450" rIns="90488" bIns="44450"/>
          <a:lstStyle/>
          <a:p>
            <a:pPr eaLnBrk="1" hangingPunct="1"/>
            <a:endParaRPr lang="en-GB"/>
          </a:p>
        </p:txBody>
      </p:sp>
      <p:sp>
        <p:nvSpPr>
          <p:cNvPr id="2" name="Date Placeholder 1">
            <a:extLst>
              <a:ext uri="{FF2B5EF4-FFF2-40B4-BE49-F238E27FC236}">
                <a16:creationId xmlns:a16="http://schemas.microsoft.com/office/drawing/2014/main" id="{6C2AFF16-70AD-43E9-B2A2-30FCD20E7DAB}"/>
              </a:ext>
            </a:extLst>
          </p:cNvPr>
          <p:cNvSpPr>
            <a:spLocks noGrp="1"/>
          </p:cNvSpPr>
          <p:nvPr>
            <p:ph type="dt" idx="1"/>
          </p:nvPr>
        </p:nvSpPr>
        <p:spPr/>
        <p:txBody>
          <a:bodyPr/>
          <a:lstStyle/>
          <a:p>
            <a:fld id="{513B816D-991B-470B-8C10-1D407CB8F846}" type="datetime1">
              <a:rPr lang="en-GB" smtClean="0"/>
              <a:t>30/01/2021</a:t>
            </a:fld>
            <a:endParaRPr lang="en-GB" dirty="0"/>
          </a:p>
        </p:txBody>
      </p:sp>
      <p:sp>
        <p:nvSpPr>
          <p:cNvPr id="3" name="Footer Placeholder 2">
            <a:extLst>
              <a:ext uri="{FF2B5EF4-FFF2-40B4-BE49-F238E27FC236}">
                <a16:creationId xmlns:a16="http://schemas.microsoft.com/office/drawing/2014/main" id="{AE5455F8-607C-4E23-B05D-E526F0FA2E7C}"/>
              </a:ext>
            </a:extLst>
          </p:cNvPr>
          <p:cNvSpPr>
            <a:spLocks noGrp="1"/>
          </p:cNvSpPr>
          <p:nvPr>
            <p:ph type="ftr" sz="quarter" idx="4"/>
          </p:nvPr>
        </p:nvSpPr>
        <p:spPr/>
        <p:txBody>
          <a:bodyPr/>
          <a:lstStyle/>
          <a:p>
            <a:r>
              <a:rPr lang="en-US"/>
              <a:t>Operation Strategy by Slack and Lewis 2017</a:t>
            </a:r>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54088" y="685800"/>
            <a:ext cx="4949825" cy="3429000"/>
          </a:xfrm>
          <a:ln/>
        </p:spPr>
      </p:sp>
      <p:sp>
        <p:nvSpPr>
          <p:cNvPr id="29699" name="Notes Placeholder 2"/>
          <p:cNvSpPr>
            <a:spLocks noGrp="1"/>
          </p:cNvSpPr>
          <p:nvPr>
            <p:ph type="body" idx="1"/>
          </p:nvPr>
        </p:nvSpPr>
        <p:spPr>
          <a:noFill/>
          <a:ln/>
        </p:spPr>
        <p:txBody>
          <a:bodyPr/>
          <a:lstStyle/>
          <a:p>
            <a:pPr eaLnBrk="1" hangingPunct="1"/>
            <a:endParaRPr lang="en-GB"/>
          </a:p>
        </p:txBody>
      </p:sp>
      <p:sp>
        <p:nvSpPr>
          <p:cNvPr id="29700" name="Slide Number Placeholder 3"/>
          <p:cNvSpPr>
            <a:spLocks noGrp="1"/>
          </p:cNvSpPr>
          <p:nvPr>
            <p:ph type="sldNum" sz="quarter" idx="5"/>
          </p:nvPr>
        </p:nvSpPr>
        <p:spPr>
          <a:noFill/>
        </p:spPr>
        <p:txBody>
          <a:bodyPr/>
          <a:lstStyle/>
          <a:p>
            <a:fld id="{F9D85FEA-9485-4D65-A49E-1E38CD791577}" type="slidenum">
              <a:rPr lang="en-GB" smtClean="0">
                <a:ea typeface="MS PGothic" pitchFamily="34" charset="-128"/>
              </a:rPr>
              <a:pPr/>
              <a:t>40</a:t>
            </a:fld>
            <a:endParaRPr lang="en-GB">
              <a:ea typeface="MS PGothic" pitchFamily="34" charset="-128"/>
            </a:endParaRPr>
          </a:p>
        </p:txBody>
      </p:sp>
      <p:sp>
        <p:nvSpPr>
          <p:cNvPr id="2" name="Date Placeholder 1">
            <a:extLst>
              <a:ext uri="{FF2B5EF4-FFF2-40B4-BE49-F238E27FC236}">
                <a16:creationId xmlns:a16="http://schemas.microsoft.com/office/drawing/2014/main" id="{0FAF4753-89F8-4B47-ABCF-6F2A30C67B51}"/>
              </a:ext>
            </a:extLst>
          </p:cNvPr>
          <p:cNvSpPr>
            <a:spLocks noGrp="1"/>
          </p:cNvSpPr>
          <p:nvPr>
            <p:ph type="dt" idx="1"/>
          </p:nvPr>
        </p:nvSpPr>
        <p:spPr/>
        <p:txBody>
          <a:bodyPr/>
          <a:lstStyle/>
          <a:p>
            <a:fld id="{3CF4732C-8DC0-4A36-B00F-A60B1D4B3C23}" type="datetime1">
              <a:rPr lang="en-GB" smtClean="0"/>
              <a:t>30/01/2021</a:t>
            </a:fld>
            <a:endParaRPr lang="en-GB" dirty="0"/>
          </a:p>
        </p:txBody>
      </p:sp>
      <p:sp>
        <p:nvSpPr>
          <p:cNvPr id="3" name="Footer Placeholder 2">
            <a:extLst>
              <a:ext uri="{FF2B5EF4-FFF2-40B4-BE49-F238E27FC236}">
                <a16:creationId xmlns:a16="http://schemas.microsoft.com/office/drawing/2014/main" id="{860EF380-7DF8-48C5-A498-EDDEBD063315}"/>
              </a:ext>
            </a:extLst>
          </p:cNvPr>
          <p:cNvSpPr>
            <a:spLocks noGrp="1"/>
          </p:cNvSpPr>
          <p:nvPr>
            <p:ph type="ftr" sz="quarter" idx="4"/>
          </p:nvPr>
        </p:nvSpPr>
        <p:spPr/>
        <p:txBody>
          <a:bodyPr/>
          <a:lstStyle/>
          <a:p>
            <a:r>
              <a:rPr lang="en-US"/>
              <a:t>Operation Strategy by Slack and Lewis 2017</a:t>
            </a:r>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54088" y="685800"/>
            <a:ext cx="4949825" cy="3429000"/>
          </a:xfrm>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pPr>
              <a:defRPr/>
            </a:pPr>
            <a:fld id="{AF0E9901-50DF-49A5-AFB0-4AB8CF162573}" type="slidenum">
              <a:rPr lang="en-GB" smtClean="0"/>
              <a:pPr>
                <a:defRPr/>
              </a:pPr>
              <a:t>43</a:t>
            </a:fld>
            <a:endParaRPr lang="en-GB" dirty="0"/>
          </a:p>
        </p:txBody>
      </p:sp>
      <p:sp>
        <p:nvSpPr>
          <p:cNvPr id="5" name="Date Placeholder 4">
            <a:extLst>
              <a:ext uri="{FF2B5EF4-FFF2-40B4-BE49-F238E27FC236}">
                <a16:creationId xmlns:a16="http://schemas.microsoft.com/office/drawing/2014/main" id="{5D331817-0C1C-4667-9CD5-62F758D475B9}"/>
              </a:ext>
            </a:extLst>
          </p:cNvPr>
          <p:cNvSpPr>
            <a:spLocks noGrp="1"/>
          </p:cNvSpPr>
          <p:nvPr>
            <p:ph type="dt" idx="1"/>
          </p:nvPr>
        </p:nvSpPr>
        <p:spPr/>
        <p:txBody>
          <a:bodyPr/>
          <a:lstStyle/>
          <a:p>
            <a:fld id="{9DC1EE55-FE06-4606-8429-AA2B0B623A91}" type="datetime1">
              <a:rPr lang="en-GB" smtClean="0"/>
              <a:t>30/01/2021</a:t>
            </a:fld>
            <a:endParaRPr lang="en-GB" dirty="0"/>
          </a:p>
        </p:txBody>
      </p:sp>
      <p:sp>
        <p:nvSpPr>
          <p:cNvPr id="6" name="Footer Placeholder 5">
            <a:extLst>
              <a:ext uri="{FF2B5EF4-FFF2-40B4-BE49-F238E27FC236}">
                <a16:creationId xmlns:a16="http://schemas.microsoft.com/office/drawing/2014/main" id="{C1193D48-72DD-4023-B76B-32D030A388CB}"/>
              </a:ext>
            </a:extLst>
          </p:cNvPr>
          <p:cNvSpPr>
            <a:spLocks noGrp="1"/>
          </p:cNvSpPr>
          <p:nvPr>
            <p:ph type="ftr" sz="quarter" idx="4"/>
          </p:nvPr>
        </p:nvSpPr>
        <p:spPr/>
        <p:txBody>
          <a:bodyPr/>
          <a:lstStyle/>
          <a:p>
            <a:r>
              <a:rPr lang="en-US"/>
              <a:t>Operation Strategy by Slack and Lewis 2017</a:t>
            </a:r>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665811-072B-42C3-AAAE-3D99EC2B5852}" type="slidenum">
              <a:rPr lang="en-GB"/>
              <a:pPr/>
              <a:t>163</a:t>
            </a:fld>
            <a:endParaRPr lang="en-GB" dirty="0"/>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endParaRPr lang="en-GB" dirty="0"/>
          </a:p>
        </p:txBody>
      </p:sp>
      <p:sp>
        <p:nvSpPr>
          <p:cNvPr id="2" name="Date Placeholder 1">
            <a:extLst>
              <a:ext uri="{FF2B5EF4-FFF2-40B4-BE49-F238E27FC236}">
                <a16:creationId xmlns:a16="http://schemas.microsoft.com/office/drawing/2014/main" id="{2A6A17A8-B894-4CCC-B3F6-6E1C13C77492}"/>
              </a:ext>
            </a:extLst>
          </p:cNvPr>
          <p:cNvSpPr>
            <a:spLocks noGrp="1"/>
          </p:cNvSpPr>
          <p:nvPr>
            <p:ph type="dt" idx="1"/>
          </p:nvPr>
        </p:nvSpPr>
        <p:spPr/>
        <p:txBody>
          <a:bodyPr/>
          <a:lstStyle/>
          <a:p>
            <a:fld id="{CF55C1AA-5DE6-4C21-AF54-95E8FBF2643E}" type="datetime1">
              <a:rPr lang="en-GB" smtClean="0"/>
              <a:t>30/01/2021</a:t>
            </a:fld>
            <a:endParaRPr lang="en-GB" dirty="0"/>
          </a:p>
        </p:txBody>
      </p:sp>
      <p:sp>
        <p:nvSpPr>
          <p:cNvPr id="3" name="Footer Placeholder 2">
            <a:extLst>
              <a:ext uri="{FF2B5EF4-FFF2-40B4-BE49-F238E27FC236}">
                <a16:creationId xmlns:a16="http://schemas.microsoft.com/office/drawing/2014/main" id="{42C5E5C0-CD03-446E-B69C-EA622F921F4C}"/>
              </a:ext>
            </a:extLst>
          </p:cNvPr>
          <p:cNvSpPr>
            <a:spLocks noGrp="1"/>
          </p:cNvSpPr>
          <p:nvPr>
            <p:ph type="ftr" sz="quarter" idx="4"/>
          </p:nvPr>
        </p:nvSpPr>
        <p:spPr/>
        <p:txBody>
          <a:bodyPr/>
          <a:lstStyle/>
          <a:p>
            <a:r>
              <a:rPr lang="en-US"/>
              <a:t>Operation Strategy by Slack and Lewis 2017</a:t>
            </a:r>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240DF33B-E5DF-4BDB-8D30-AAD17D930E09}" type="slidenum">
              <a:rPr lang="en-GB"/>
              <a:pPr/>
              <a:t>177</a:t>
            </a:fld>
            <a:endParaRPr lang="en-GB" dirty="0"/>
          </a:p>
        </p:txBody>
      </p:sp>
      <p:sp>
        <p:nvSpPr>
          <p:cNvPr id="23555" name="Rectangle 2"/>
          <p:cNvSpPr>
            <a:spLocks noGrp="1" noRot="1" noChangeAspect="1" noChangeArrowheads="1" noTextEdit="1"/>
          </p:cNvSpPr>
          <p:nvPr>
            <p:ph type="sldImg"/>
          </p:nvPr>
        </p:nvSpPr>
        <p:spPr>
          <a:xfrm>
            <a:off x="1144588" y="685800"/>
            <a:ext cx="4572000" cy="3429000"/>
          </a:xfrm>
          <a:ln/>
        </p:spPr>
      </p:sp>
      <p:sp>
        <p:nvSpPr>
          <p:cNvPr id="23556" name="Rectangle 3"/>
          <p:cNvSpPr>
            <a:spLocks noGrp="1" noChangeArrowheads="1"/>
          </p:cNvSpPr>
          <p:nvPr>
            <p:ph type="body" idx="1"/>
          </p:nvPr>
        </p:nvSpPr>
        <p:spPr>
          <a:noFill/>
          <a:ln/>
        </p:spPr>
        <p:txBody>
          <a:bodyPr/>
          <a:lstStyle/>
          <a:p>
            <a:endParaRPr lang="en-GB" dirty="0"/>
          </a:p>
        </p:txBody>
      </p:sp>
      <p:sp>
        <p:nvSpPr>
          <p:cNvPr id="2" name="Date Placeholder 1">
            <a:extLst>
              <a:ext uri="{FF2B5EF4-FFF2-40B4-BE49-F238E27FC236}">
                <a16:creationId xmlns:a16="http://schemas.microsoft.com/office/drawing/2014/main" id="{4D27583B-49C0-4667-B316-9EAF7305CEDA}"/>
              </a:ext>
            </a:extLst>
          </p:cNvPr>
          <p:cNvSpPr>
            <a:spLocks noGrp="1"/>
          </p:cNvSpPr>
          <p:nvPr>
            <p:ph type="dt" idx="1"/>
          </p:nvPr>
        </p:nvSpPr>
        <p:spPr/>
        <p:txBody>
          <a:bodyPr/>
          <a:lstStyle/>
          <a:p>
            <a:fld id="{2A6CCB21-1A02-48EF-A9D6-AAD29662AAD4}" type="datetime1">
              <a:rPr lang="en-GB" smtClean="0"/>
              <a:t>30/01/2021</a:t>
            </a:fld>
            <a:endParaRPr lang="en-GB" dirty="0"/>
          </a:p>
        </p:txBody>
      </p:sp>
      <p:sp>
        <p:nvSpPr>
          <p:cNvPr id="3" name="Footer Placeholder 2">
            <a:extLst>
              <a:ext uri="{FF2B5EF4-FFF2-40B4-BE49-F238E27FC236}">
                <a16:creationId xmlns:a16="http://schemas.microsoft.com/office/drawing/2014/main" id="{0DA0352C-B92C-40A0-BF5F-9D779F963128}"/>
              </a:ext>
            </a:extLst>
          </p:cNvPr>
          <p:cNvSpPr>
            <a:spLocks noGrp="1"/>
          </p:cNvSpPr>
          <p:nvPr>
            <p:ph type="ftr" sz="quarter" idx="4"/>
          </p:nvPr>
        </p:nvSpPr>
        <p:spPr/>
        <p:txBody>
          <a:bodyPr/>
          <a:lstStyle/>
          <a:p>
            <a:r>
              <a:rPr lang="en-US"/>
              <a:t>Operation Strategy by Slack and Lewis 2017</a:t>
            </a:r>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C99305D6-9C25-4A33-BCB0-A26B213F1A29}" type="slidenum">
              <a:rPr lang="en-GB"/>
              <a:pPr/>
              <a:t>178</a:t>
            </a:fld>
            <a:endParaRPr lang="en-GB" dirty="0"/>
          </a:p>
        </p:txBody>
      </p:sp>
      <p:sp>
        <p:nvSpPr>
          <p:cNvPr id="24579" name="Rectangle 2"/>
          <p:cNvSpPr>
            <a:spLocks noGrp="1" noRot="1" noChangeAspect="1" noChangeArrowheads="1" noTextEdit="1"/>
          </p:cNvSpPr>
          <p:nvPr>
            <p:ph type="sldImg"/>
          </p:nvPr>
        </p:nvSpPr>
        <p:spPr>
          <a:xfrm>
            <a:off x="1144588" y="685800"/>
            <a:ext cx="4572000" cy="3429000"/>
          </a:xfrm>
          <a:ln/>
        </p:spPr>
      </p:sp>
      <p:sp>
        <p:nvSpPr>
          <p:cNvPr id="24580" name="Rectangle 3"/>
          <p:cNvSpPr>
            <a:spLocks noGrp="1" noChangeArrowheads="1"/>
          </p:cNvSpPr>
          <p:nvPr>
            <p:ph type="body" idx="1"/>
          </p:nvPr>
        </p:nvSpPr>
        <p:spPr>
          <a:noFill/>
          <a:ln/>
        </p:spPr>
        <p:txBody>
          <a:bodyPr/>
          <a:lstStyle/>
          <a:p>
            <a:endParaRPr lang="en-GB" dirty="0"/>
          </a:p>
        </p:txBody>
      </p:sp>
      <p:sp>
        <p:nvSpPr>
          <p:cNvPr id="2" name="Date Placeholder 1">
            <a:extLst>
              <a:ext uri="{FF2B5EF4-FFF2-40B4-BE49-F238E27FC236}">
                <a16:creationId xmlns:a16="http://schemas.microsoft.com/office/drawing/2014/main" id="{03DA73BC-05EA-4672-AF8B-B84B7BF6A1B1}"/>
              </a:ext>
            </a:extLst>
          </p:cNvPr>
          <p:cNvSpPr>
            <a:spLocks noGrp="1"/>
          </p:cNvSpPr>
          <p:nvPr>
            <p:ph type="dt" idx="1"/>
          </p:nvPr>
        </p:nvSpPr>
        <p:spPr/>
        <p:txBody>
          <a:bodyPr/>
          <a:lstStyle/>
          <a:p>
            <a:fld id="{7CB943F2-D58C-4600-8C11-EC17D0DCE812}" type="datetime1">
              <a:rPr lang="en-GB" smtClean="0"/>
              <a:t>30/01/2021</a:t>
            </a:fld>
            <a:endParaRPr lang="en-GB" dirty="0"/>
          </a:p>
        </p:txBody>
      </p:sp>
      <p:sp>
        <p:nvSpPr>
          <p:cNvPr id="3" name="Footer Placeholder 2">
            <a:extLst>
              <a:ext uri="{FF2B5EF4-FFF2-40B4-BE49-F238E27FC236}">
                <a16:creationId xmlns:a16="http://schemas.microsoft.com/office/drawing/2014/main" id="{7F4DE511-9F12-4FC7-AC9A-7DFEC15F9FE3}"/>
              </a:ext>
            </a:extLst>
          </p:cNvPr>
          <p:cNvSpPr>
            <a:spLocks noGrp="1"/>
          </p:cNvSpPr>
          <p:nvPr>
            <p:ph type="ftr" sz="quarter" idx="4"/>
          </p:nvPr>
        </p:nvSpPr>
        <p:spPr/>
        <p:txBody>
          <a:bodyPr/>
          <a:lstStyle/>
          <a:p>
            <a:r>
              <a:rPr lang="en-US"/>
              <a:t>Operation Strategy by Slack and Lewis 2017</a:t>
            </a:r>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2130426"/>
            <a:ext cx="8416925"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485901" y="3886200"/>
            <a:ext cx="6931024"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2225"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95300" y="1600201"/>
            <a:ext cx="8912225"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638" y="4406901"/>
            <a:ext cx="8416925"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82638" y="2906714"/>
            <a:ext cx="8416925"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2225"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95300" y="1600201"/>
            <a:ext cx="4379914"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027614" y="1600201"/>
            <a:ext cx="4379912"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2225"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95301" y="1535113"/>
            <a:ext cx="4375150"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5301" y="2174875"/>
            <a:ext cx="4375150"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5030788" y="1535113"/>
            <a:ext cx="437673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30788" y="2174875"/>
            <a:ext cx="437673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2225" cy="1143000"/>
          </a:xfrm>
          <a:prstGeom prst="rect">
            <a:avLst/>
          </a:prstGeom>
        </p:spPr>
        <p:txBody>
          <a:bodyPr/>
          <a:lstStyle/>
          <a:p>
            <a:r>
              <a:rPr lang="en-US"/>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3257550"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871914" y="273051"/>
            <a:ext cx="5535611"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95300" y="1435101"/>
            <a:ext cx="3257550"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514" y="4800601"/>
            <a:ext cx="5940424"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941514" y="612776"/>
            <a:ext cx="5940424"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941514" y="5367338"/>
            <a:ext cx="5940424"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2225"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95300" y="1600201"/>
            <a:ext cx="8912225"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80264" y="274639"/>
            <a:ext cx="2227262"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95300" y="274639"/>
            <a:ext cx="6532564"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2" name="Text Box 20"/>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algn="l">
              <a:defRPr/>
            </a:pPr>
            <a:r>
              <a:rPr lang="en-GB" altLang="en-US" sz="800" dirty="0"/>
              <a:t>Slide 1.</a:t>
            </a:r>
            <a:fld id="{AC078460-10DE-47CE-A288-BF9A97944FAA}" type="slidenum">
              <a:rPr lang="en-GB" altLang="en-US" sz="800" smtClean="0"/>
              <a:pPr algn="l">
                <a:defRPr/>
              </a:pPr>
              <a:t>‹#›</a:t>
            </a:fld>
            <a:endParaRPr lang="en-GB" altLang="en-US" sz="800" dirty="0">
              <a:latin typeface="Times" pitchFamily="18" charset="0"/>
            </a:endParaRPr>
          </a:p>
        </p:txBody>
      </p:sp>
      <p:sp>
        <p:nvSpPr>
          <p:cNvPr id="3" name="Text Box 23"/>
          <p:cNvSpPr txBox="1">
            <a:spLocks noChangeArrowheads="1"/>
          </p:cNvSpPr>
          <p:nvPr userDrawn="1"/>
        </p:nvSpPr>
        <p:spPr bwMode="auto">
          <a:xfrm>
            <a:off x="943701" y="6524625"/>
            <a:ext cx="8642350" cy="188913"/>
          </a:xfrm>
          <a:prstGeom prst="rect">
            <a:avLst/>
          </a:prstGeom>
          <a:noFill/>
          <a:ln w="9525">
            <a:noFill/>
            <a:miter lim="800000"/>
            <a:headEnd/>
            <a:tailEnd/>
          </a:ln>
          <a:effectLst/>
        </p:spPr>
        <p:txBody>
          <a:bodyPr/>
          <a:lstStyle/>
          <a:p>
            <a:pPr algn="r">
              <a:defRPr/>
            </a:pPr>
            <a:r>
              <a:rPr lang="en-IN" altLang="en-US" sz="800" dirty="0">
                <a:cs typeface="Times New Roman" pitchFamily="18" charset="0"/>
              </a:rPr>
              <a:t>© 2017, 2015, 2012 Pearson education, Inc. All Rights Reserved</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7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900112" y="2090172"/>
            <a:ext cx="8102600" cy="2677656"/>
          </a:xfrm>
          <a:prstGeom prst="rect">
            <a:avLst/>
          </a:prstGeom>
          <a:noFill/>
          <a:ln w="9525">
            <a:noFill/>
            <a:miter lim="800000"/>
            <a:headEnd/>
            <a:tailEnd/>
          </a:ln>
        </p:spPr>
        <p:txBody>
          <a:bodyPr anchor="b">
            <a:spAutoFit/>
          </a:bodyPr>
          <a:lstStyle/>
          <a:p>
            <a:pPr algn="ctr" fontAlgn="auto">
              <a:spcBef>
                <a:spcPts val="0"/>
              </a:spcBef>
              <a:spcAft>
                <a:spcPts val="0"/>
              </a:spcAft>
              <a:defRPr/>
            </a:pPr>
            <a:r>
              <a:rPr lang="en-IE" sz="4000" kern="0" dirty="0">
                <a:solidFill>
                  <a:srgbClr val="000000"/>
                </a:solidFill>
                <a:latin typeface="Arial" pitchFamily="34" charset="0"/>
                <a:cs typeface="Arial" pitchFamily="34" charset="0"/>
              </a:rPr>
              <a:t>Chapter 1</a:t>
            </a:r>
          </a:p>
          <a:p>
            <a:pPr fontAlgn="auto">
              <a:spcBef>
                <a:spcPts val="2400"/>
              </a:spcBef>
              <a:spcAft>
                <a:spcPts val="0"/>
              </a:spcAft>
              <a:defRPr/>
            </a:pPr>
            <a:r>
              <a:rPr lang="en-IN" sz="3600" b="1" kern="0" dirty="0">
                <a:solidFill>
                  <a:srgbClr val="000000"/>
                </a:solidFill>
                <a:latin typeface="Arial" pitchFamily="34" charset="0"/>
                <a:cs typeface="Arial" pitchFamily="34" charset="0"/>
              </a:rPr>
              <a:t>Operations strategy – developing resources and processes for strategic impact</a:t>
            </a:r>
            <a:endParaRPr lang="en-IN" sz="3600" b="1" kern="0" dirty="0">
              <a:solidFill>
                <a:sysClr val="windowText" lastClr="000000"/>
              </a:solidFill>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bwMode="auto">
          <a:xfrm>
            <a:off x="2886648" y="2292441"/>
            <a:ext cx="4070654" cy="2576597"/>
          </a:xfrm>
          <a:prstGeom prst="rect">
            <a:avLst/>
          </a:prstGeom>
          <a:solidFill>
            <a:srgbClr val="E6E6E6"/>
          </a:solid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ndParaRPr>
          </a:p>
        </p:txBody>
      </p:sp>
      <p:sp>
        <p:nvSpPr>
          <p:cNvPr id="4" name="Right Arrow 3"/>
          <p:cNvSpPr/>
          <p:nvPr/>
        </p:nvSpPr>
        <p:spPr bwMode="auto">
          <a:xfrm>
            <a:off x="1023960" y="2482164"/>
            <a:ext cx="2084969" cy="896208"/>
          </a:xfrm>
          <a:prstGeom prst="rightArrow">
            <a:avLst/>
          </a:prstGeom>
          <a:solidFill>
            <a:srgbClr val="E7BD8C"/>
          </a:solid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200" b="0" i="0" u="none" strike="noStrike" cap="none" normalizeH="0" baseline="0" dirty="0">
              <a:ln>
                <a:noFill/>
              </a:ln>
              <a:solidFill>
                <a:schemeClr val="tx1"/>
              </a:solidFill>
              <a:effectLst/>
              <a:latin typeface="Arial" charset="0"/>
            </a:endParaRPr>
          </a:p>
        </p:txBody>
      </p:sp>
      <p:sp>
        <p:nvSpPr>
          <p:cNvPr id="5" name="TextBox 4"/>
          <p:cNvSpPr txBox="1"/>
          <p:nvPr/>
        </p:nvSpPr>
        <p:spPr>
          <a:xfrm>
            <a:off x="900963" y="2784313"/>
            <a:ext cx="2108681" cy="276999"/>
          </a:xfrm>
          <a:prstGeom prst="rect">
            <a:avLst/>
          </a:prstGeom>
          <a:noFill/>
        </p:spPr>
        <p:txBody>
          <a:bodyPr wrap="square" rtlCol="0">
            <a:spAutoFit/>
          </a:bodyPr>
          <a:lstStyle/>
          <a:p>
            <a:r>
              <a:rPr lang="en-US" sz="1200" dirty="0"/>
              <a:t>Transformed resources</a:t>
            </a:r>
          </a:p>
        </p:txBody>
      </p:sp>
      <p:sp>
        <p:nvSpPr>
          <p:cNvPr id="6" name="Right Arrow 5"/>
          <p:cNvSpPr/>
          <p:nvPr/>
        </p:nvSpPr>
        <p:spPr bwMode="auto">
          <a:xfrm>
            <a:off x="1047672" y="3972830"/>
            <a:ext cx="2084969" cy="896208"/>
          </a:xfrm>
          <a:prstGeom prst="rightArrow">
            <a:avLst/>
          </a:prstGeom>
          <a:solidFill>
            <a:srgbClr val="E7BD8C"/>
          </a:solid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200" b="0" i="0" u="none" strike="noStrike" cap="none" normalizeH="0" baseline="0" dirty="0">
              <a:ln>
                <a:noFill/>
              </a:ln>
              <a:solidFill>
                <a:schemeClr val="tx1"/>
              </a:solidFill>
              <a:effectLst/>
              <a:latin typeface="Arial" charset="0"/>
            </a:endParaRPr>
          </a:p>
        </p:txBody>
      </p:sp>
      <p:sp>
        <p:nvSpPr>
          <p:cNvPr id="7" name="TextBox 6"/>
          <p:cNvSpPr txBox="1"/>
          <p:nvPr/>
        </p:nvSpPr>
        <p:spPr>
          <a:xfrm>
            <a:off x="924676" y="4270105"/>
            <a:ext cx="2108681" cy="276999"/>
          </a:xfrm>
          <a:prstGeom prst="rect">
            <a:avLst/>
          </a:prstGeom>
          <a:noFill/>
        </p:spPr>
        <p:txBody>
          <a:bodyPr wrap="square" rtlCol="0">
            <a:spAutoFit/>
          </a:bodyPr>
          <a:lstStyle/>
          <a:p>
            <a:r>
              <a:rPr lang="en-US" sz="1200" dirty="0"/>
              <a:t>Transforming resources</a:t>
            </a:r>
          </a:p>
        </p:txBody>
      </p:sp>
      <p:sp>
        <p:nvSpPr>
          <p:cNvPr id="8" name="TextBox 7"/>
          <p:cNvSpPr txBox="1"/>
          <p:nvPr/>
        </p:nvSpPr>
        <p:spPr>
          <a:xfrm>
            <a:off x="924676" y="4696214"/>
            <a:ext cx="2108681" cy="664797"/>
          </a:xfrm>
          <a:prstGeom prst="rect">
            <a:avLst/>
          </a:prstGeom>
          <a:noFill/>
        </p:spPr>
        <p:txBody>
          <a:bodyPr wrap="square" rtlCol="0">
            <a:spAutoFit/>
          </a:bodyPr>
          <a:lstStyle/>
          <a:p>
            <a:pPr algn="l"/>
            <a:r>
              <a:rPr lang="en-US" sz="1200" dirty="0"/>
              <a:t>People</a:t>
            </a:r>
          </a:p>
          <a:p>
            <a:pPr algn="l"/>
            <a:r>
              <a:rPr lang="en-US" sz="1200" dirty="0"/>
              <a:t>Facilities (technology, buildings, etc.)</a:t>
            </a:r>
          </a:p>
        </p:txBody>
      </p:sp>
      <p:sp>
        <p:nvSpPr>
          <p:cNvPr id="9" name="TextBox 8"/>
          <p:cNvSpPr txBox="1"/>
          <p:nvPr/>
        </p:nvSpPr>
        <p:spPr>
          <a:xfrm>
            <a:off x="924676" y="1844337"/>
            <a:ext cx="2108681" cy="664797"/>
          </a:xfrm>
          <a:prstGeom prst="rect">
            <a:avLst/>
          </a:prstGeom>
          <a:noFill/>
        </p:spPr>
        <p:txBody>
          <a:bodyPr wrap="square" rtlCol="0">
            <a:spAutoFit/>
          </a:bodyPr>
          <a:lstStyle/>
          <a:p>
            <a:pPr algn="l"/>
            <a:r>
              <a:rPr lang="en-US" sz="1200" dirty="0"/>
              <a:t>Materials</a:t>
            </a:r>
          </a:p>
          <a:p>
            <a:pPr algn="l"/>
            <a:r>
              <a:rPr lang="en-US" sz="1200" dirty="0"/>
              <a:t>Information</a:t>
            </a:r>
          </a:p>
          <a:p>
            <a:pPr algn="l"/>
            <a:r>
              <a:rPr lang="en-US" sz="1200" dirty="0"/>
              <a:t>Customers</a:t>
            </a:r>
          </a:p>
        </p:txBody>
      </p:sp>
      <p:sp>
        <p:nvSpPr>
          <p:cNvPr id="10" name="Right Arrow 9"/>
          <p:cNvSpPr/>
          <p:nvPr/>
        </p:nvSpPr>
        <p:spPr bwMode="auto">
          <a:xfrm>
            <a:off x="7056586" y="3076623"/>
            <a:ext cx="1886400" cy="896208"/>
          </a:xfrm>
          <a:prstGeom prst="rightArrow">
            <a:avLst/>
          </a:prstGeom>
          <a:solidFill>
            <a:srgbClr val="E7BD8C"/>
          </a:solid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200" b="0" i="0" u="none" strike="noStrike" cap="none" normalizeH="0" baseline="0" dirty="0">
              <a:ln>
                <a:noFill/>
              </a:ln>
              <a:solidFill>
                <a:schemeClr val="tx1"/>
              </a:solidFill>
              <a:effectLst/>
              <a:latin typeface="Arial" charset="0"/>
            </a:endParaRPr>
          </a:p>
        </p:txBody>
      </p:sp>
      <p:grpSp>
        <p:nvGrpSpPr>
          <p:cNvPr id="11" name="Group 10"/>
          <p:cNvGrpSpPr/>
          <p:nvPr/>
        </p:nvGrpSpPr>
        <p:grpSpPr>
          <a:xfrm>
            <a:off x="3283785" y="2740545"/>
            <a:ext cx="3177096" cy="1792416"/>
            <a:chOff x="2708920" y="4879404"/>
            <a:chExt cx="2304256" cy="1152128"/>
          </a:xfrm>
          <a:solidFill>
            <a:srgbClr val="1ACFFE"/>
          </a:solidFill>
        </p:grpSpPr>
        <p:sp>
          <p:nvSpPr>
            <p:cNvPr id="20" name="Rounded Rectangle 19"/>
            <p:cNvSpPr/>
            <p:nvPr/>
          </p:nvSpPr>
          <p:spPr bwMode="auto">
            <a:xfrm>
              <a:off x="2708920" y="4879404"/>
              <a:ext cx="432048" cy="288032"/>
            </a:xfrm>
            <a:prstGeom prst="roundRect">
              <a:avLst/>
            </a:prstGeom>
            <a:grp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ndParaRPr>
            </a:p>
          </p:txBody>
        </p:sp>
        <p:sp>
          <p:nvSpPr>
            <p:cNvPr id="21" name="Rounded Rectangle 20"/>
            <p:cNvSpPr/>
            <p:nvPr/>
          </p:nvSpPr>
          <p:spPr bwMode="auto">
            <a:xfrm>
              <a:off x="4581128" y="5311452"/>
              <a:ext cx="432048" cy="288032"/>
            </a:xfrm>
            <a:prstGeom prst="roundRect">
              <a:avLst/>
            </a:prstGeom>
            <a:grp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ndParaRPr>
            </a:p>
          </p:txBody>
        </p:sp>
        <p:sp>
          <p:nvSpPr>
            <p:cNvPr id="22" name="Rounded Rectangle 21"/>
            <p:cNvSpPr/>
            <p:nvPr/>
          </p:nvSpPr>
          <p:spPr bwMode="auto">
            <a:xfrm>
              <a:off x="3717032" y="5239444"/>
              <a:ext cx="432048" cy="288032"/>
            </a:xfrm>
            <a:prstGeom prst="roundRect">
              <a:avLst/>
            </a:prstGeom>
            <a:grp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ndParaRPr>
            </a:p>
          </p:txBody>
        </p:sp>
        <p:sp>
          <p:nvSpPr>
            <p:cNvPr id="23" name="Rounded Rectangle 22"/>
            <p:cNvSpPr/>
            <p:nvPr/>
          </p:nvSpPr>
          <p:spPr bwMode="auto">
            <a:xfrm>
              <a:off x="3140968" y="5743500"/>
              <a:ext cx="432048" cy="288032"/>
            </a:xfrm>
            <a:prstGeom prst="roundRect">
              <a:avLst/>
            </a:prstGeom>
            <a:grp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ndParaRPr>
            </a:p>
          </p:txBody>
        </p:sp>
        <p:sp>
          <p:nvSpPr>
            <p:cNvPr id="24" name="Rounded Rectangle 23"/>
            <p:cNvSpPr/>
            <p:nvPr/>
          </p:nvSpPr>
          <p:spPr bwMode="auto">
            <a:xfrm>
              <a:off x="4077072" y="5743500"/>
              <a:ext cx="432048" cy="288032"/>
            </a:xfrm>
            <a:prstGeom prst="roundRect">
              <a:avLst/>
            </a:prstGeom>
            <a:grp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ndParaRPr>
            </a:p>
          </p:txBody>
        </p:sp>
        <p:sp>
          <p:nvSpPr>
            <p:cNvPr id="25" name="Rounded Rectangle 24"/>
            <p:cNvSpPr/>
            <p:nvPr/>
          </p:nvSpPr>
          <p:spPr bwMode="auto">
            <a:xfrm>
              <a:off x="4005064" y="4879404"/>
              <a:ext cx="432048" cy="288032"/>
            </a:xfrm>
            <a:prstGeom prst="roundRect">
              <a:avLst/>
            </a:prstGeom>
            <a:grp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ndParaRPr>
            </a:p>
          </p:txBody>
        </p:sp>
        <p:cxnSp>
          <p:nvCxnSpPr>
            <p:cNvPr id="26" name="Straight Arrow Connector 25"/>
            <p:cNvCxnSpPr>
              <a:stCxn id="20" idx="3"/>
              <a:endCxn id="25" idx="1"/>
            </p:cNvCxnSpPr>
            <p:nvPr/>
          </p:nvCxnSpPr>
          <p:spPr bwMode="auto">
            <a:xfrm>
              <a:off x="3140968" y="5023420"/>
              <a:ext cx="864096" cy="0"/>
            </a:xfrm>
            <a:prstGeom prst="straightConnector1">
              <a:avLst/>
            </a:prstGeom>
            <a:grpFill/>
            <a:ln w="9525" cap="flat" cmpd="sng" algn="ctr">
              <a:solidFill>
                <a:schemeClr val="tx1"/>
              </a:solidFill>
              <a:prstDash val="solid"/>
              <a:round/>
              <a:headEnd type="none" w="med" len="med"/>
              <a:tailEnd type="triangle"/>
            </a:ln>
            <a:effectLst/>
          </p:spPr>
        </p:cxnSp>
        <p:cxnSp>
          <p:nvCxnSpPr>
            <p:cNvPr id="27" name="Straight Arrow Connector 26"/>
            <p:cNvCxnSpPr>
              <a:stCxn id="20" idx="3"/>
              <a:endCxn id="22" idx="1"/>
            </p:cNvCxnSpPr>
            <p:nvPr/>
          </p:nvCxnSpPr>
          <p:spPr bwMode="auto">
            <a:xfrm>
              <a:off x="3140968" y="5023420"/>
              <a:ext cx="576064" cy="360040"/>
            </a:xfrm>
            <a:prstGeom prst="straightConnector1">
              <a:avLst/>
            </a:prstGeom>
            <a:grpFill/>
            <a:ln w="9525" cap="flat" cmpd="sng" algn="ctr">
              <a:solidFill>
                <a:schemeClr val="tx1"/>
              </a:solidFill>
              <a:prstDash val="solid"/>
              <a:round/>
              <a:headEnd type="none" w="med" len="med"/>
              <a:tailEnd type="triangle"/>
            </a:ln>
            <a:effectLst/>
          </p:spPr>
        </p:cxnSp>
        <p:cxnSp>
          <p:nvCxnSpPr>
            <p:cNvPr id="28" name="Straight Arrow Connector 27"/>
            <p:cNvCxnSpPr>
              <a:stCxn id="25" idx="3"/>
              <a:endCxn id="21" idx="0"/>
            </p:cNvCxnSpPr>
            <p:nvPr/>
          </p:nvCxnSpPr>
          <p:spPr bwMode="auto">
            <a:xfrm>
              <a:off x="4437112" y="5023420"/>
              <a:ext cx="360040" cy="288032"/>
            </a:xfrm>
            <a:prstGeom prst="straightConnector1">
              <a:avLst/>
            </a:prstGeom>
            <a:grpFill/>
            <a:ln w="9525" cap="flat" cmpd="sng" algn="ctr">
              <a:solidFill>
                <a:schemeClr val="tx1"/>
              </a:solidFill>
              <a:prstDash val="solid"/>
              <a:round/>
              <a:headEnd type="none" w="med" len="med"/>
              <a:tailEnd type="triangle"/>
            </a:ln>
            <a:effectLst/>
          </p:spPr>
        </p:cxnSp>
        <p:cxnSp>
          <p:nvCxnSpPr>
            <p:cNvPr id="29" name="Straight Arrow Connector 28"/>
            <p:cNvCxnSpPr>
              <a:stCxn id="22" idx="3"/>
              <a:endCxn id="21" idx="1"/>
            </p:cNvCxnSpPr>
            <p:nvPr/>
          </p:nvCxnSpPr>
          <p:spPr bwMode="auto">
            <a:xfrm>
              <a:off x="4149080" y="5383460"/>
              <a:ext cx="432048" cy="72008"/>
            </a:xfrm>
            <a:prstGeom prst="straightConnector1">
              <a:avLst/>
            </a:prstGeom>
            <a:grpFill/>
            <a:ln w="9525" cap="flat" cmpd="sng" algn="ctr">
              <a:solidFill>
                <a:schemeClr val="tx1"/>
              </a:solidFill>
              <a:prstDash val="solid"/>
              <a:round/>
              <a:headEnd type="none" w="med" len="med"/>
              <a:tailEnd type="triangle"/>
            </a:ln>
            <a:effectLst/>
          </p:spPr>
        </p:cxnSp>
        <p:cxnSp>
          <p:nvCxnSpPr>
            <p:cNvPr id="30" name="Straight Arrow Connector 29"/>
            <p:cNvCxnSpPr>
              <a:stCxn id="24" idx="3"/>
              <a:endCxn id="21" idx="2"/>
            </p:cNvCxnSpPr>
            <p:nvPr/>
          </p:nvCxnSpPr>
          <p:spPr bwMode="auto">
            <a:xfrm flipV="1">
              <a:off x="4509120" y="5599484"/>
              <a:ext cx="288032" cy="288032"/>
            </a:xfrm>
            <a:prstGeom prst="straightConnector1">
              <a:avLst/>
            </a:prstGeom>
            <a:grpFill/>
            <a:ln w="9525" cap="flat" cmpd="sng" algn="ctr">
              <a:solidFill>
                <a:schemeClr val="tx1"/>
              </a:solidFill>
              <a:prstDash val="solid"/>
              <a:round/>
              <a:headEnd type="none" w="med" len="med"/>
              <a:tailEnd type="triangle"/>
            </a:ln>
            <a:effectLst/>
          </p:spPr>
        </p:cxnSp>
        <p:cxnSp>
          <p:nvCxnSpPr>
            <p:cNvPr id="31" name="Straight Arrow Connector 30"/>
            <p:cNvCxnSpPr>
              <a:stCxn id="23" idx="3"/>
              <a:endCxn id="21" idx="1"/>
            </p:cNvCxnSpPr>
            <p:nvPr/>
          </p:nvCxnSpPr>
          <p:spPr bwMode="auto">
            <a:xfrm flipV="1">
              <a:off x="3573016" y="5455468"/>
              <a:ext cx="1008112" cy="432048"/>
            </a:xfrm>
            <a:prstGeom prst="straightConnector1">
              <a:avLst/>
            </a:prstGeom>
            <a:grpFill/>
            <a:ln w="9525" cap="flat" cmpd="sng" algn="ctr">
              <a:solidFill>
                <a:schemeClr val="tx1"/>
              </a:solidFill>
              <a:prstDash val="solid"/>
              <a:round/>
              <a:headEnd type="none" w="med" len="med"/>
              <a:tailEnd type="triangle"/>
            </a:ln>
            <a:effectLst/>
          </p:spPr>
        </p:cxnSp>
        <p:cxnSp>
          <p:nvCxnSpPr>
            <p:cNvPr id="32" name="Straight Arrow Connector 31"/>
            <p:cNvCxnSpPr>
              <a:stCxn id="23" idx="3"/>
              <a:endCxn id="24" idx="1"/>
            </p:cNvCxnSpPr>
            <p:nvPr/>
          </p:nvCxnSpPr>
          <p:spPr bwMode="auto">
            <a:xfrm>
              <a:off x="3573016" y="5887516"/>
              <a:ext cx="504056" cy="0"/>
            </a:xfrm>
            <a:prstGeom prst="straightConnector1">
              <a:avLst/>
            </a:prstGeom>
            <a:grpFill/>
            <a:ln w="9525" cap="flat" cmpd="sng" algn="ctr">
              <a:solidFill>
                <a:schemeClr val="tx1"/>
              </a:solidFill>
              <a:prstDash val="solid"/>
              <a:round/>
              <a:headEnd type="none" w="med" len="med"/>
              <a:tailEnd type="triangle"/>
            </a:ln>
            <a:effectLst/>
          </p:spPr>
        </p:cxnSp>
        <p:cxnSp>
          <p:nvCxnSpPr>
            <p:cNvPr id="33" name="Straight Arrow Connector 32"/>
            <p:cNvCxnSpPr>
              <a:stCxn id="20" idx="2"/>
              <a:endCxn id="23" idx="0"/>
            </p:cNvCxnSpPr>
            <p:nvPr/>
          </p:nvCxnSpPr>
          <p:spPr bwMode="auto">
            <a:xfrm>
              <a:off x="2924944" y="5167436"/>
              <a:ext cx="432048" cy="576064"/>
            </a:xfrm>
            <a:prstGeom prst="straightConnector1">
              <a:avLst/>
            </a:prstGeom>
            <a:grpFill/>
            <a:ln w="9525" cap="flat" cmpd="sng" algn="ctr">
              <a:solidFill>
                <a:schemeClr val="tx1"/>
              </a:solidFill>
              <a:prstDash val="solid"/>
              <a:round/>
              <a:headEnd type="none" w="med" len="med"/>
              <a:tailEnd type="triangle"/>
            </a:ln>
            <a:effectLst/>
          </p:spPr>
        </p:cxnSp>
        <p:cxnSp>
          <p:nvCxnSpPr>
            <p:cNvPr id="34" name="Straight Arrow Connector 33"/>
            <p:cNvCxnSpPr>
              <a:stCxn id="23" idx="0"/>
              <a:endCxn id="22" idx="1"/>
            </p:cNvCxnSpPr>
            <p:nvPr/>
          </p:nvCxnSpPr>
          <p:spPr bwMode="auto">
            <a:xfrm flipV="1">
              <a:off x="3356992" y="5383460"/>
              <a:ext cx="360040" cy="360040"/>
            </a:xfrm>
            <a:prstGeom prst="straightConnector1">
              <a:avLst/>
            </a:prstGeom>
            <a:grpFill/>
            <a:ln w="9525" cap="flat" cmpd="sng" algn="ctr">
              <a:solidFill>
                <a:schemeClr val="tx1"/>
              </a:solidFill>
              <a:prstDash val="solid"/>
              <a:round/>
              <a:headEnd type="none" w="med" len="med"/>
              <a:tailEnd type="triangle"/>
            </a:ln>
            <a:effectLst/>
          </p:spPr>
        </p:cxnSp>
      </p:grpSp>
      <p:grpSp>
        <p:nvGrpSpPr>
          <p:cNvPr id="12" name="Group 11"/>
          <p:cNvGrpSpPr/>
          <p:nvPr/>
        </p:nvGrpSpPr>
        <p:grpSpPr>
          <a:xfrm>
            <a:off x="2886648" y="5093090"/>
            <a:ext cx="3872085" cy="784182"/>
            <a:chOff x="1844824" y="3871292"/>
            <a:chExt cx="2808312" cy="504056"/>
          </a:xfrm>
        </p:grpSpPr>
        <p:sp>
          <p:nvSpPr>
            <p:cNvPr id="18" name="Rounded Rectangular Callout 17"/>
            <p:cNvSpPr/>
            <p:nvPr/>
          </p:nvSpPr>
          <p:spPr bwMode="auto">
            <a:xfrm>
              <a:off x="1844824" y="3871292"/>
              <a:ext cx="2808312" cy="504056"/>
            </a:xfrm>
            <a:prstGeom prst="wedgeRoundRectCallout">
              <a:avLst>
                <a:gd name="adj1" fmla="val -2396"/>
                <a:gd name="adj2" fmla="val -133610"/>
                <a:gd name="adj3" fmla="val 16667"/>
              </a:avLst>
            </a:prstGeom>
            <a:solidFill>
              <a:srgbClr val="FFFFFF"/>
            </a:solid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ndParaRPr>
            </a:p>
          </p:txBody>
        </p:sp>
        <p:sp>
          <p:nvSpPr>
            <p:cNvPr id="19" name="TextBox 18"/>
            <p:cNvSpPr txBox="1"/>
            <p:nvPr/>
          </p:nvSpPr>
          <p:spPr>
            <a:xfrm>
              <a:off x="1876707" y="3959743"/>
              <a:ext cx="2743088" cy="338294"/>
            </a:xfrm>
            <a:prstGeom prst="rect">
              <a:avLst/>
            </a:prstGeom>
            <a:noFill/>
          </p:spPr>
          <p:txBody>
            <a:bodyPr wrap="square" rtlCol="0">
              <a:spAutoFit/>
            </a:bodyPr>
            <a:lstStyle/>
            <a:p>
              <a:pPr algn="l"/>
              <a:r>
                <a:rPr lang="en-GB" sz="1400" dirty="0"/>
                <a:t>Transforming resources (people and facilities) are organised to form processes</a:t>
              </a:r>
            </a:p>
          </p:txBody>
        </p:sp>
      </p:grpSp>
      <p:sp>
        <p:nvSpPr>
          <p:cNvPr id="13" name="TextBox 12"/>
          <p:cNvSpPr txBox="1"/>
          <p:nvPr/>
        </p:nvSpPr>
        <p:spPr>
          <a:xfrm>
            <a:off x="6916893" y="3386753"/>
            <a:ext cx="2084969" cy="276999"/>
          </a:xfrm>
          <a:prstGeom prst="rect">
            <a:avLst/>
          </a:prstGeom>
          <a:noFill/>
        </p:spPr>
        <p:txBody>
          <a:bodyPr wrap="square" rtlCol="0">
            <a:spAutoFit/>
          </a:bodyPr>
          <a:lstStyle/>
          <a:p>
            <a:r>
              <a:rPr lang="en-US" sz="1200" dirty="0"/>
              <a:t>Products and services</a:t>
            </a:r>
          </a:p>
        </p:txBody>
      </p:sp>
      <p:grpSp>
        <p:nvGrpSpPr>
          <p:cNvPr id="14" name="Group 13"/>
          <p:cNvGrpSpPr/>
          <p:nvPr/>
        </p:nvGrpSpPr>
        <p:grpSpPr>
          <a:xfrm>
            <a:off x="2985932" y="1172181"/>
            <a:ext cx="3886085" cy="896208"/>
            <a:chOff x="1916832" y="1351012"/>
            <a:chExt cx="2818466" cy="576064"/>
          </a:xfrm>
        </p:grpSpPr>
        <p:sp>
          <p:nvSpPr>
            <p:cNvPr id="16" name="Rounded Rectangular Callout 15"/>
            <p:cNvSpPr/>
            <p:nvPr/>
          </p:nvSpPr>
          <p:spPr bwMode="auto">
            <a:xfrm>
              <a:off x="1916832" y="1351012"/>
              <a:ext cx="2808312" cy="576064"/>
            </a:xfrm>
            <a:prstGeom prst="wedgeRoundRectCallout">
              <a:avLst>
                <a:gd name="adj1" fmla="val -45532"/>
                <a:gd name="adj2" fmla="val 100188"/>
                <a:gd name="adj3" fmla="val 16667"/>
              </a:avLst>
            </a:prstGeom>
            <a:solidFill>
              <a:srgbClr val="FFFFFF"/>
            </a:solidFill>
            <a:ln w="9525" cap="flat" cmpd="sng" algn="ctr">
              <a:solidFill>
                <a:schemeClr val="tx1"/>
              </a:solidFill>
              <a:prstDash val="solid"/>
              <a:round/>
              <a:headEnd type="none" w="med" len="med"/>
              <a:tailEnd type="triangle" w="sm"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200" b="0" i="0" u="none" strike="noStrike" cap="none" normalizeH="0" baseline="0" dirty="0">
                <a:ln>
                  <a:noFill/>
                </a:ln>
                <a:solidFill>
                  <a:schemeClr val="tx1"/>
                </a:solidFill>
                <a:effectLst/>
                <a:latin typeface="Arial" charset="0"/>
              </a:endParaRPr>
            </a:p>
          </p:txBody>
        </p:sp>
        <p:sp>
          <p:nvSpPr>
            <p:cNvPr id="17" name="TextBox 16"/>
            <p:cNvSpPr txBox="1"/>
            <p:nvPr/>
          </p:nvSpPr>
          <p:spPr>
            <a:xfrm>
              <a:off x="1923209" y="1413176"/>
              <a:ext cx="2812089" cy="480733"/>
            </a:xfrm>
            <a:prstGeom prst="rect">
              <a:avLst/>
            </a:prstGeom>
            <a:noFill/>
          </p:spPr>
          <p:txBody>
            <a:bodyPr wrap="square" rtlCol="0">
              <a:spAutoFit/>
            </a:bodyPr>
            <a:lstStyle/>
            <a:p>
              <a:pPr algn="l"/>
              <a:r>
                <a:rPr lang="en-US" sz="1400" dirty="0"/>
                <a:t>Transformed resources (materials, information and </a:t>
              </a:r>
              <a:r>
                <a:rPr lang="en-GB" sz="1400" dirty="0"/>
                <a:t>customers</a:t>
              </a:r>
              <a:r>
                <a:rPr lang="en-US" sz="1400" dirty="0"/>
                <a:t>) have value added as they move through the operation’s processes</a:t>
              </a:r>
            </a:p>
          </p:txBody>
        </p:sp>
      </p:grpSp>
      <p:sp>
        <p:nvSpPr>
          <p:cNvPr id="35" name="Text Box 51"/>
          <p:cNvSpPr txBox="1">
            <a:spLocks noChangeArrowheads="1"/>
          </p:cNvSpPr>
          <p:nvPr/>
        </p:nvSpPr>
        <p:spPr bwMode="auto">
          <a:xfrm>
            <a:off x="63437" y="27040"/>
            <a:ext cx="9775950" cy="954107"/>
          </a:xfrm>
          <a:prstGeom prst="rect">
            <a:avLst/>
          </a:prstGeom>
          <a:noFill/>
          <a:ln w="9525">
            <a:noFill/>
            <a:miter lim="800000"/>
            <a:headEnd/>
            <a:tailEnd type="none" w="sm" len="med"/>
          </a:ln>
        </p:spPr>
        <p:txBody>
          <a:bodyPr wrap="square">
            <a:spAutoFit/>
          </a:bodyPr>
          <a:lstStyle/>
          <a:p>
            <a:r>
              <a:rPr lang="en-US" sz="2800" b="1" dirty="0"/>
              <a:t>All operations transform input resources into </a:t>
            </a:r>
            <a:br>
              <a:rPr lang="en-US" sz="2800" b="1" dirty="0"/>
            </a:br>
            <a:r>
              <a:rPr lang="en-US" sz="2800" b="1" dirty="0"/>
              <a:t>products and services</a:t>
            </a:r>
          </a:p>
        </p:txBody>
      </p:sp>
    </p:spTree>
    <p:extLst>
      <p:ext uri="{BB962C8B-B14F-4D97-AF65-F5344CB8AC3E}">
        <p14:creationId xmlns:p14="http://schemas.microsoft.com/office/powerpoint/2010/main" val="1958091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Text Box 3"/>
          <p:cNvSpPr txBox="1">
            <a:spLocks noChangeArrowheads="1"/>
          </p:cNvSpPr>
          <p:nvPr/>
        </p:nvSpPr>
        <p:spPr bwMode="auto">
          <a:xfrm>
            <a:off x="458868" y="1205544"/>
            <a:ext cx="5273675" cy="591700"/>
          </a:xfrm>
          <a:prstGeom prst="rect">
            <a:avLst/>
          </a:prstGeom>
          <a:noFill/>
          <a:ln w="12700">
            <a:noFill/>
            <a:miter lim="800000"/>
            <a:headEnd/>
            <a:tailEnd type="none" w="med" len="lg"/>
          </a:ln>
          <a:effectLst/>
        </p:spPr>
        <p:txBody>
          <a:bodyPr>
            <a:spAutoFit/>
          </a:bodyPr>
          <a:lstStyle/>
          <a:p>
            <a:pPr algn="l">
              <a:lnSpc>
                <a:spcPct val="155000"/>
              </a:lnSpc>
              <a:spcBef>
                <a:spcPct val="50000"/>
              </a:spcBef>
            </a:pPr>
            <a:r>
              <a:rPr lang="en-US" sz="2400" i="1" dirty="0"/>
              <a:t>‘… the </a:t>
            </a:r>
            <a:r>
              <a:rPr lang="en-US" sz="2400" b="1" i="1" dirty="0"/>
              <a:t>total pattern</a:t>
            </a:r>
            <a:r>
              <a:rPr lang="en-US" sz="2400" i="1" dirty="0"/>
              <a:t> of decisions …</a:t>
            </a:r>
          </a:p>
        </p:txBody>
      </p:sp>
      <p:sp>
        <p:nvSpPr>
          <p:cNvPr id="72709" name="Text Box 5"/>
          <p:cNvSpPr txBox="1">
            <a:spLocks noChangeArrowheads="1"/>
          </p:cNvSpPr>
          <p:nvPr/>
        </p:nvSpPr>
        <p:spPr bwMode="auto">
          <a:xfrm>
            <a:off x="458868" y="4636131"/>
            <a:ext cx="6861175" cy="461665"/>
          </a:xfrm>
          <a:prstGeom prst="rect">
            <a:avLst/>
          </a:prstGeom>
          <a:noFill/>
          <a:ln w="25400">
            <a:noFill/>
            <a:miter lim="800000"/>
            <a:headEnd type="none" w="med" len="lg"/>
            <a:tailEnd type="none" w="sm" len="med"/>
          </a:ln>
          <a:effectLst/>
        </p:spPr>
        <p:txBody>
          <a:bodyPr>
            <a:spAutoFit/>
          </a:bodyPr>
          <a:lstStyle/>
          <a:p>
            <a:pPr algn="l" eaLnBrk="1" hangingPunct="1">
              <a:spcBef>
                <a:spcPct val="50000"/>
              </a:spcBef>
            </a:pPr>
            <a:r>
              <a:rPr lang="en-US" sz="2400" i="1" dirty="0"/>
              <a:t>… whilst managing the </a:t>
            </a:r>
            <a:r>
              <a:rPr lang="en-US" sz="2400" b="1" i="1" dirty="0"/>
              <a:t>risks</a:t>
            </a:r>
            <a:r>
              <a:rPr lang="en-US" sz="2400" i="1" dirty="0"/>
              <a:t> of misalignment’.</a:t>
            </a:r>
            <a:endParaRPr lang="en-GB" sz="2400" i="1" dirty="0"/>
          </a:p>
        </p:txBody>
      </p:sp>
      <p:sp>
        <p:nvSpPr>
          <p:cNvPr id="72711" name="Text Box 7"/>
          <p:cNvSpPr txBox="1">
            <a:spLocks noChangeArrowheads="1"/>
          </p:cNvSpPr>
          <p:nvPr/>
        </p:nvSpPr>
        <p:spPr bwMode="auto">
          <a:xfrm>
            <a:off x="458868" y="3449336"/>
            <a:ext cx="8501063" cy="831263"/>
          </a:xfrm>
          <a:prstGeom prst="rect">
            <a:avLst/>
          </a:prstGeom>
          <a:noFill/>
          <a:ln w="25400">
            <a:noFill/>
            <a:miter lim="800000"/>
            <a:headEnd type="none" w="med" len="lg"/>
            <a:tailEnd type="none" w="sm" len="med"/>
          </a:ln>
          <a:effectLst/>
        </p:spPr>
        <p:txBody>
          <a:bodyPr>
            <a:spAutoFit/>
          </a:bodyPr>
          <a:lstStyle/>
          <a:p>
            <a:pPr algn="l" eaLnBrk="1" hangingPunct="1">
              <a:spcBef>
                <a:spcPct val="50000"/>
              </a:spcBef>
              <a:tabLst>
                <a:tab pos="449263" algn="l"/>
              </a:tabLst>
            </a:pPr>
            <a:r>
              <a:rPr lang="en-US" sz="2400" i="1" dirty="0"/>
              <a:t>… through the on-going reconciliation of </a:t>
            </a:r>
            <a:r>
              <a:rPr lang="en-US" sz="2400" b="1" i="1" dirty="0"/>
              <a:t>market 			requirements</a:t>
            </a:r>
            <a:r>
              <a:rPr lang="en-US" sz="2400" i="1" dirty="0"/>
              <a:t> and </a:t>
            </a:r>
            <a:r>
              <a:rPr lang="en-US" sz="2400" b="1" i="1" dirty="0"/>
              <a:t>operations resources …</a:t>
            </a:r>
            <a:endParaRPr lang="en-GB" sz="2400" b="1" dirty="0"/>
          </a:p>
        </p:txBody>
      </p:sp>
      <p:sp>
        <p:nvSpPr>
          <p:cNvPr id="72712" name="Text Box 8"/>
          <p:cNvSpPr txBox="1">
            <a:spLocks noChangeArrowheads="1"/>
          </p:cNvSpPr>
          <p:nvPr/>
        </p:nvSpPr>
        <p:spPr bwMode="auto">
          <a:xfrm>
            <a:off x="458868" y="2837605"/>
            <a:ext cx="6827838" cy="591700"/>
          </a:xfrm>
          <a:prstGeom prst="rect">
            <a:avLst/>
          </a:prstGeom>
          <a:noFill/>
          <a:ln w="25400">
            <a:noFill/>
            <a:miter lim="800000"/>
            <a:headEnd type="none" w="med" len="lg"/>
            <a:tailEnd type="none" w="sm" len="med"/>
          </a:ln>
          <a:effectLst/>
        </p:spPr>
        <p:txBody>
          <a:bodyPr>
            <a:spAutoFit/>
          </a:bodyPr>
          <a:lstStyle/>
          <a:p>
            <a:pPr algn="l">
              <a:lnSpc>
                <a:spcPct val="155000"/>
              </a:lnSpc>
              <a:spcBef>
                <a:spcPct val="50000"/>
              </a:spcBef>
            </a:pPr>
            <a:r>
              <a:rPr lang="en-US" sz="2400" i="1" dirty="0"/>
              <a:t>… and their contribution to </a:t>
            </a:r>
            <a:r>
              <a:rPr lang="en-US" sz="2400" b="1" i="1" dirty="0"/>
              <a:t>overall strategy…</a:t>
            </a:r>
            <a:endParaRPr lang="en-GB" sz="2400" b="1" dirty="0"/>
          </a:p>
        </p:txBody>
      </p:sp>
      <p:sp>
        <p:nvSpPr>
          <p:cNvPr id="72713" name="Text Box 9"/>
          <p:cNvSpPr txBox="1">
            <a:spLocks noChangeArrowheads="1"/>
          </p:cNvSpPr>
          <p:nvPr/>
        </p:nvSpPr>
        <p:spPr bwMode="auto">
          <a:xfrm>
            <a:off x="458868" y="2429006"/>
            <a:ext cx="5543550" cy="461665"/>
          </a:xfrm>
          <a:prstGeom prst="rect">
            <a:avLst/>
          </a:prstGeom>
          <a:noFill/>
          <a:ln w="25400">
            <a:noFill/>
            <a:miter lim="800000"/>
            <a:headEnd type="none" w="med" len="lg"/>
            <a:tailEnd type="none" w="sm" len="med"/>
          </a:ln>
          <a:effectLst/>
        </p:spPr>
        <p:txBody>
          <a:bodyPr>
            <a:spAutoFit/>
          </a:bodyPr>
          <a:lstStyle/>
          <a:p>
            <a:pPr algn="l" eaLnBrk="1" hangingPunct="1">
              <a:spcBef>
                <a:spcPct val="50000"/>
              </a:spcBef>
            </a:pPr>
            <a:r>
              <a:rPr lang="en-US" sz="2400" i="1" dirty="0"/>
              <a:t>… of </a:t>
            </a:r>
            <a:r>
              <a:rPr lang="en-US" sz="2400" b="1" i="1" dirty="0"/>
              <a:t>any type</a:t>
            </a:r>
            <a:r>
              <a:rPr lang="en-US" sz="2400" i="1" dirty="0"/>
              <a:t> of operation ...</a:t>
            </a:r>
            <a:endParaRPr lang="en-GB" sz="2400" i="1" dirty="0"/>
          </a:p>
        </p:txBody>
      </p:sp>
      <p:sp>
        <p:nvSpPr>
          <p:cNvPr id="72714" name="Text Box 10"/>
          <p:cNvSpPr txBox="1">
            <a:spLocks noChangeArrowheads="1"/>
          </p:cNvSpPr>
          <p:nvPr/>
        </p:nvSpPr>
        <p:spPr bwMode="auto">
          <a:xfrm>
            <a:off x="458868" y="1817275"/>
            <a:ext cx="6335713" cy="591700"/>
          </a:xfrm>
          <a:prstGeom prst="rect">
            <a:avLst/>
          </a:prstGeom>
          <a:noFill/>
          <a:ln w="25400">
            <a:noFill/>
            <a:miter lim="800000"/>
            <a:headEnd type="none" w="med" len="lg"/>
            <a:tailEnd type="none" w="sm" len="med"/>
          </a:ln>
          <a:effectLst/>
        </p:spPr>
        <p:txBody>
          <a:bodyPr>
            <a:spAutoFit/>
          </a:bodyPr>
          <a:lstStyle/>
          <a:p>
            <a:pPr algn="l">
              <a:lnSpc>
                <a:spcPct val="155000"/>
              </a:lnSpc>
              <a:spcBef>
                <a:spcPct val="50000"/>
              </a:spcBef>
            </a:pPr>
            <a:r>
              <a:rPr lang="en-US" sz="2400" i="1" dirty="0"/>
              <a:t>… that shape the </a:t>
            </a:r>
            <a:r>
              <a:rPr lang="en-US" sz="2400" b="1" i="1" dirty="0"/>
              <a:t>long-term capabilities …</a:t>
            </a:r>
            <a:endParaRPr lang="en-GB" sz="2400" b="1" dirty="0"/>
          </a:p>
        </p:txBody>
      </p:sp>
      <p:sp>
        <p:nvSpPr>
          <p:cNvPr id="72715" name="Text Box 11"/>
          <p:cNvSpPr txBox="1">
            <a:spLocks noChangeArrowheads="1"/>
          </p:cNvSpPr>
          <p:nvPr/>
        </p:nvSpPr>
        <p:spPr bwMode="auto">
          <a:xfrm>
            <a:off x="458868" y="4227533"/>
            <a:ext cx="7993061" cy="461665"/>
          </a:xfrm>
          <a:prstGeom prst="rect">
            <a:avLst/>
          </a:prstGeom>
          <a:noFill/>
          <a:ln w="25400">
            <a:noFill/>
            <a:miter lim="800000"/>
            <a:headEnd type="none" w="med" len="lg"/>
            <a:tailEnd type="none" w="sm" len="med"/>
          </a:ln>
          <a:effectLst/>
        </p:spPr>
        <p:txBody>
          <a:bodyPr>
            <a:spAutoFit/>
          </a:bodyPr>
          <a:lstStyle/>
          <a:p>
            <a:pPr algn="l" eaLnBrk="1" hangingPunct="1">
              <a:spcBef>
                <a:spcPct val="50000"/>
              </a:spcBef>
            </a:pPr>
            <a:r>
              <a:rPr lang="en-US" sz="2400" i="1" dirty="0"/>
              <a:t>… so as to achieve a </a:t>
            </a:r>
            <a:r>
              <a:rPr lang="en-US" sz="2400" b="1" i="1" dirty="0"/>
              <a:t>sustainable fit </a:t>
            </a:r>
            <a:r>
              <a:rPr lang="en-US" sz="2400" i="1" dirty="0"/>
              <a:t>between the two …</a:t>
            </a:r>
            <a:endParaRPr lang="en-GB" sz="2400" i="1" dirty="0"/>
          </a:p>
        </p:txBody>
      </p:sp>
      <p:sp>
        <p:nvSpPr>
          <p:cNvPr id="10" name="Text Box 5"/>
          <p:cNvSpPr txBox="1">
            <a:spLocks noChangeArrowheads="1"/>
          </p:cNvSpPr>
          <p:nvPr/>
        </p:nvSpPr>
        <p:spPr bwMode="auto">
          <a:xfrm>
            <a:off x="950119" y="457508"/>
            <a:ext cx="8002587" cy="523220"/>
          </a:xfrm>
          <a:prstGeom prst="rect">
            <a:avLst/>
          </a:prstGeom>
          <a:noFill/>
          <a:ln w="9525">
            <a:noFill/>
            <a:miter lim="800000"/>
            <a:headEnd/>
            <a:tailEnd/>
          </a:ln>
          <a:effectLst/>
        </p:spPr>
        <p:txBody>
          <a:bodyPr>
            <a:spAutoFit/>
          </a:bodyPr>
          <a:lstStyle/>
          <a:p>
            <a:pPr eaLnBrk="1" hangingPunct="1">
              <a:spcBef>
                <a:spcPct val="50000"/>
              </a:spcBef>
            </a:pPr>
            <a:r>
              <a:rPr lang="en-GB" sz="2800" b="1" dirty="0"/>
              <a:t>Operations strategy is…</a:t>
            </a:r>
            <a:endParaRPr lang="en-US" sz="28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2707"/>
                                        </p:tgtEl>
                                        <p:attrNameLst>
                                          <p:attrName>style.visibility</p:attrName>
                                        </p:attrNameLst>
                                      </p:cBhvr>
                                      <p:to>
                                        <p:strVal val="visible"/>
                                      </p:to>
                                    </p:set>
                                    <p:animEffect transition="in" filter="wipe(left)">
                                      <p:cBhvr>
                                        <p:cTn id="7" dur="500"/>
                                        <p:tgtEl>
                                          <p:spTgt spid="7270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2714"/>
                                        </p:tgtEl>
                                        <p:attrNameLst>
                                          <p:attrName>style.visibility</p:attrName>
                                        </p:attrNameLst>
                                      </p:cBhvr>
                                      <p:to>
                                        <p:strVal val="visible"/>
                                      </p:to>
                                    </p:set>
                                    <p:animEffect transition="in" filter="wipe(left)">
                                      <p:cBhvr>
                                        <p:cTn id="12" dur="500"/>
                                        <p:tgtEl>
                                          <p:spTgt spid="7271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2713"/>
                                        </p:tgtEl>
                                        <p:attrNameLst>
                                          <p:attrName>style.visibility</p:attrName>
                                        </p:attrNameLst>
                                      </p:cBhvr>
                                      <p:to>
                                        <p:strVal val="visible"/>
                                      </p:to>
                                    </p:set>
                                    <p:animEffect transition="in" filter="wipe(left)">
                                      <p:cBhvr>
                                        <p:cTn id="17" dur="500"/>
                                        <p:tgtEl>
                                          <p:spTgt spid="72713"/>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2712"/>
                                        </p:tgtEl>
                                        <p:attrNameLst>
                                          <p:attrName>style.visibility</p:attrName>
                                        </p:attrNameLst>
                                      </p:cBhvr>
                                      <p:to>
                                        <p:strVal val="visible"/>
                                      </p:to>
                                    </p:set>
                                    <p:animEffect transition="in" filter="wipe(left)">
                                      <p:cBhvr>
                                        <p:cTn id="22" dur="500"/>
                                        <p:tgtEl>
                                          <p:spTgt spid="7271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72711">
                                            <p:txEl>
                                              <p:pRg st="0" end="0"/>
                                            </p:txEl>
                                          </p:spTgt>
                                        </p:tgtEl>
                                        <p:attrNameLst>
                                          <p:attrName>style.visibility</p:attrName>
                                        </p:attrNameLst>
                                      </p:cBhvr>
                                      <p:to>
                                        <p:strVal val="visible"/>
                                      </p:to>
                                    </p:set>
                                    <p:animEffect transition="in" filter="wipe(left)">
                                      <p:cBhvr>
                                        <p:cTn id="27" dur="500"/>
                                        <p:tgtEl>
                                          <p:spTgt spid="72711">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72715"/>
                                        </p:tgtEl>
                                        <p:attrNameLst>
                                          <p:attrName>style.visibility</p:attrName>
                                        </p:attrNameLst>
                                      </p:cBhvr>
                                      <p:to>
                                        <p:strVal val="visible"/>
                                      </p:to>
                                    </p:set>
                                    <p:animEffect transition="in" filter="wipe(left)">
                                      <p:cBhvr>
                                        <p:cTn id="32" dur="500"/>
                                        <p:tgtEl>
                                          <p:spTgt spid="72715"/>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72709"/>
                                        </p:tgtEl>
                                        <p:attrNameLst>
                                          <p:attrName>style.visibility</p:attrName>
                                        </p:attrNameLst>
                                      </p:cBhvr>
                                      <p:to>
                                        <p:strVal val="visible"/>
                                      </p:to>
                                    </p:set>
                                    <p:animEffect transition="in" filter="wipe(left)">
                                      <p:cBhvr>
                                        <p:cTn id="37" dur="500"/>
                                        <p:tgtEl>
                                          <p:spTgt spid="727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p:bldP spid="72709" grpId="0"/>
      <p:bldP spid="72712" grpId="0"/>
      <p:bldP spid="72713" grpId="0"/>
      <p:bldP spid="72714" grpId="0"/>
      <p:bldP spid="727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158994" y="1258936"/>
            <a:ext cx="7555606" cy="4842053"/>
            <a:chOff x="1628801" y="2735611"/>
            <a:chExt cx="3238117" cy="2626455"/>
          </a:xfrm>
        </p:grpSpPr>
        <p:grpSp>
          <p:nvGrpSpPr>
            <p:cNvPr id="3" name="Group 2"/>
            <p:cNvGrpSpPr/>
            <p:nvPr/>
          </p:nvGrpSpPr>
          <p:grpSpPr>
            <a:xfrm>
              <a:off x="1628801" y="3583260"/>
              <a:ext cx="3238117" cy="410654"/>
              <a:chOff x="1367260" y="3991776"/>
              <a:chExt cx="3859697" cy="410654"/>
            </a:xfrm>
          </p:grpSpPr>
          <p:sp>
            <p:nvSpPr>
              <p:cNvPr id="26" name="AutoShape 2"/>
              <p:cNvSpPr>
                <a:spLocks noChangeArrowheads="1"/>
              </p:cNvSpPr>
              <p:nvPr/>
            </p:nvSpPr>
            <p:spPr bwMode="auto">
              <a:xfrm>
                <a:off x="1367260" y="3991776"/>
                <a:ext cx="3859697" cy="410654"/>
              </a:xfrm>
              <a:prstGeom prst="leftRightArrow">
                <a:avLst>
                  <a:gd name="adj1" fmla="val 58333"/>
                  <a:gd name="adj2" fmla="val 102885"/>
                </a:avLst>
              </a:prstGeom>
              <a:solidFill>
                <a:srgbClr val="FFCCFF"/>
              </a:solidFill>
              <a:ln w="9525">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27" name="Text Box 3"/>
              <p:cNvSpPr txBox="1">
                <a:spLocks noChangeArrowheads="1"/>
              </p:cNvSpPr>
              <p:nvPr/>
            </p:nvSpPr>
            <p:spPr bwMode="auto">
              <a:xfrm>
                <a:off x="2834991" y="4039899"/>
                <a:ext cx="930047" cy="200335"/>
              </a:xfrm>
              <a:prstGeom prst="rect">
                <a:avLst/>
              </a:prstGeom>
              <a:noFill/>
              <a:ln w="9525">
                <a:noFill/>
                <a:miter lim="800000"/>
                <a:headEnd/>
                <a:tailEnd/>
              </a:ln>
            </p:spPr>
            <p:txBody>
              <a:bodyPr>
                <a:spAutoFit/>
              </a:bodyPr>
              <a:lstStyle/>
              <a:p>
                <a:pPr algn="ctr">
                  <a:spcBef>
                    <a:spcPct val="50000"/>
                  </a:spcBef>
                </a:pPr>
                <a:r>
                  <a:rPr lang="en-GB" dirty="0"/>
                  <a:t>Volume</a:t>
                </a:r>
                <a:endParaRPr lang="en-US" dirty="0"/>
              </a:p>
            </p:txBody>
          </p:sp>
          <p:sp>
            <p:nvSpPr>
              <p:cNvPr id="28" name="Text Box 19"/>
              <p:cNvSpPr txBox="1">
                <a:spLocks noChangeArrowheads="1"/>
              </p:cNvSpPr>
              <p:nvPr/>
            </p:nvSpPr>
            <p:spPr bwMode="auto">
              <a:xfrm>
                <a:off x="1832283" y="4140424"/>
                <a:ext cx="186010" cy="200335"/>
              </a:xfrm>
              <a:prstGeom prst="rect">
                <a:avLst/>
              </a:prstGeom>
              <a:noFill/>
              <a:ln w="9525">
                <a:noFill/>
                <a:miter lim="800000"/>
                <a:headEnd/>
                <a:tailEnd/>
              </a:ln>
            </p:spPr>
            <p:txBody>
              <a:bodyPr>
                <a:spAutoFit/>
              </a:bodyPr>
              <a:lstStyle/>
              <a:p>
                <a:pPr>
                  <a:spcBef>
                    <a:spcPct val="50000"/>
                  </a:spcBef>
                </a:pPr>
                <a:endParaRPr lang="en-US" dirty="0"/>
              </a:p>
            </p:txBody>
          </p:sp>
          <p:sp>
            <p:nvSpPr>
              <p:cNvPr id="29" name="Text Box 20"/>
              <p:cNvSpPr txBox="1">
                <a:spLocks noChangeArrowheads="1"/>
              </p:cNvSpPr>
              <p:nvPr/>
            </p:nvSpPr>
            <p:spPr bwMode="auto">
              <a:xfrm>
                <a:off x="1684426" y="4068298"/>
                <a:ext cx="541138" cy="200335"/>
              </a:xfrm>
              <a:prstGeom prst="rect">
                <a:avLst/>
              </a:prstGeom>
              <a:noFill/>
              <a:ln w="9525">
                <a:noFill/>
                <a:miter lim="800000"/>
                <a:headEnd/>
                <a:tailEnd/>
              </a:ln>
            </p:spPr>
            <p:txBody>
              <a:bodyPr wrap="square">
                <a:spAutoFit/>
              </a:bodyPr>
              <a:lstStyle/>
              <a:p>
                <a:pPr>
                  <a:spcBef>
                    <a:spcPct val="50000"/>
                  </a:spcBef>
                </a:pPr>
                <a:r>
                  <a:rPr lang="en-GB" i="1" dirty="0"/>
                  <a:t>Low</a:t>
                </a:r>
                <a:endParaRPr lang="en-US" i="1" dirty="0"/>
              </a:p>
            </p:txBody>
          </p:sp>
          <p:sp>
            <p:nvSpPr>
              <p:cNvPr id="30" name="Text Box 24"/>
              <p:cNvSpPr txBox="1">
                <a:spLocks noChangeArrowheads="1"/>
              </p:cNvSpPr>
              <p:nvPr/>
            </p:nvSpPr>
            <p:spPr bwMode="auto">
              <a:xfrm>
                <a:off x="4285494" y="4079547"/>
                <a:ext cx="625004" cy="200335"/>
              </a:xfrm>
              <a:prstGeom prst="rect">
                <a:avLst/>
              </a:prstGeom>
              <a:noFill/>
              <a:ln w="9525">
                <a:noFill/>
                <a:miter lim="800000"/>
                <a:headEnd/>
                <a:tailEnd/>
              </a:ln>
            </p:spPr>
            <p:txBody>
              <a:bodyPr wrap="square">
                <a:spAutoFit/>
              </a:bodyPr>
              <a:lstStyle/>
              <a:p>
                <a:pPr algn="r">
                  <a:spcBef>
                    <a:spcPct val="50000"/>
                  </a:spcBef>
                </a:pPr>
                <a:r>
                  <a:rPr lang="en-GB" i="1" dirty="0"/>
                  <a:t>High</a:t>
                </a:r>
                <a:endParaRPr lang="en-US" i="1" dirty="0"/>
              </a:p>
            </p:txBody>
          </p:sp>
        </p:grpSp>
        <p:grpSp>
          <p:nvGrpSpPr>
            <p:cNvPr id="4" name="Group 3"/>
            <p:cNvGrpSpPr/>
            <p:nvPr/>
          </p:nvGrpSpPr>
          <p:grpSpPr>
            <a:xfrm>
              <a:off x="1628801" y="4036702"/>
              <a:ext cx="3238117" cy="410654"/>
              <a:chOff x="1367260" y="4505094"/>
              <a:chExt cx="3859697" cy="410654"/>
            </a:xfrm>
          </p:grpSpPr>
          <p:sp>
            <p:nvSpPr>
              <p:cNvPr id="22" name="AutoShape 4"/>
              <p:cNvSpPr>
                <a:spLocks noChangeArrowheads="1"/>
              </p:cNvSpPr>
              <p:nvPr/>
            </p:nvSpPr>
            <p:spPr bwMode="auto">
              <a:xfrm>
                <a:off x="1367260" y="4505094"/>
                <a:ext cx="3859697" cy="410654"/>
              </a:xfrm>
              <a:prstGeom prst="leftRightArrow">
                <a:avLst>
                  <a:gd name="adj1" fmla="val 58333"/>
                  <a:gd name="adj2" fmla="val 102885"/>
                </a:avLst>
              </a:prstGeom>
              <a:solidFill>
                <a:srgbClr val="66CCFF"/>
              </a:solidFill>
              <a:ln w="9525">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23" name="Text Box 16"/>
              <p:cNvSpPr txBox="1">
                <a:spLocks noChangeArrowheads="1"/>
              </p:cNvSpPr>
              <p:nvPr/>
            </p:nvSpPr>
            <p:spPr bwMode="auto">
              <a:xfrm>
                <a:off x="2834991" y="4546800"/>
                <a:ext cx="930047" cy="200335"/>
              </a:xfrm>
              <a:prstGeom prst="rect">
                <a:avLst/>
              </a:prstGeom>
              <a:noFill/>
              <a:ln w="9525">
                <a:noFill/>
                <a:miter lim="800000"/>
                <a:headEnd/>
                <a:tailEnd/>
              </a:ln>
            </p:spPr>
            <p:txBody>
              <a:bodyPr>
                <a:spAutoFit/>
              </a:bodyPr>
              <a:lstStyle/>
              <a:p>
                <a:pPr algn="ctr">
                  <a:spcBef>
                    <a:spcPct val="50000"/>
                  </a:spcBef>
                </a:pPr>
                <a:r>
                  <a:rPr lang="en-GB" dirty="0"/>
                  <a:t>Variety</a:t>
                </a:r>
                <a:endParaRPr lang="en-US" dirty="0"/>
              </a:p>
            </p:txBody>
          </p:sp>
          <p:sp>
            <p:nvSpPr>
              <p:cNvPr id="24" name="Text Box 21"/>
              <p:cNvSpPr txBox="1">
                <a:spLocks noChangeArrowheads="1"/>
              </p:cNvSpPr>
              <p:nvPr/>
            </p:nvSpPr>
            <p:spPr bwMode="auto">
              <a:xfrm>
                <a:off x="1690238" y="4574130"/>
                <a:ext cx="528965" cy="200335"/>
              </a:xfrm>
              <a:prstGeom prst="rect">
                <a:avLst/>
              </a:prstGeom>
              <a:noFill/>
              <a:ln w="9525">
                <a:noFill/>
                <a:miter lim="800000"/>
                <a:headEnd/>
                <a:tailEnd/>
              </a:ln>
            </p:spPr>
            <p:txBody>
              <a:bodyPr>
                <a:spAutoFit/>
              </a:bodyPr>
              <a:lstStyle/>
              <a:p>
                <a:pPr>
                  <a:spcBef>
                    <a:spcPct val="50000"/>
                  </a:spcBef>
                </a:pPr>
                <a:r>
                  <a:rPr lang="en-GB" i="1" dirty="0"/>
                  <a:t>High</a:t>
                </a:r>
                <a:endParaRPr lang="en-US" i="1" dirty="0"/>
              </a:p>
            </p:txBody>
          </p:sp>
          <p:sp>
            <p:nvSpPr>
              <p:cNvPr id="25" name="Text Box 25"/>
              <p:cNvSpPr txBox="1">
                <a:spLocks noChangeArrowheads="1"/>
              </p:cNvSpPr>
              <p:nvPr/>
            </p:nvSpPr>
            <p:spPr bwMode="auto">
              <a:xfrm>
                <a:off x="4113833" y="4592865"/>
                <a:ext cx="796665" cy="200335"/>
              </a:xfrm>
              <a:prstGeom prst="rect">
                <a:avLst/>
              </a:prstGeom>
              <a:noFill/>
              <a:ln w="9525">
                <a:noFill/>
                <a:miter lim="800000"/>
                <a:headEnd/>
                <a:tailEnd/>
              </a:ln>
            </p:spPr>
            <p:txBody>
              <a:bodyPr wrap="square">
                <a:spAutoFit/>
              </a:bodyPr>
              <a:lstStyle/>
              <a:p>
                <a:pPr algn="r">
                  <a:spcBef>
                    <a:spcPct val="50000"/>
                  </a:spcBef>
                </a:pPr>
                <a:r>
                  <a:rPr lang="en-GB" i="1" dirty="0"/>
                  <a:t>Low</a:t>
                </a:r>
                <a:endParaRPr lang="en-US" i="1" dirty="0"/>
              </a:p>
            </p:txBody>
          </p:sp>
        </p:grpSp>
        <p:grpSp>
          <p:nvGrpSpPr>
            <p:cNvPr id="5" name="Group 4"/>
            <p:cNvGrpSpPr/>
            <p:nvPr/>
          </p:nvGrpSpPr>
          <p:grpSpPr>
            <a:xfrm>
              <a:off x="1628801" y="4501678"/>
              <a:ext cx="3238117" cy="410654"/>
              <a:chOff x="1367260" y="5018412"/>
              <a:chExt cx="3859697" cy="410654"/>
            </a:xfrm>
          </p:grpSpPr>
          <p:sp>
            <p:nvSpPr>
              <p:cNvPr id="18" name="AutoShape 5"/>
              <p:cNvSpPr>
                <a:spLocks noChangeArrowheads="1"/>
              </p:cNvSpPr>
              <p:nvPr/>
            </p:nvSpPr>
            <p:spPr bwMode="auto">
              <a:xfrm>
                <a:off x="1367260" y="5018412"/>
                <a:ext cx="3859697" cy="410654"/>
              </a:xfrm>
              <a:prstGeom prst="leftRightArrow">
                <a:avLst>
                  <a:gd name="adj1" fmla="val 58333"/>
                  <a:gd name="adj2" fmla="val 102885"/>
                </a:avLst>
              </a:prstGeom>
              <a:solidFill>
                <a:srgbClr val="CCFF66"/>
              </a:solidFill>
              <a:ln w="9525">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9" name="Text Box 17"/>
              <p:cNvSpPr txBox="1">
                <a:spLocks noChangeArrowheads="1"/>
              </p:cNvSpPr>
              <p:nvPr/>
            </p:nvSpPr>
            <p:spPr bwMode="auto">
              <a:xfrm>
                <a:off x="2834991" y="5062257"/>
                <a:ext cx="930047" cy="200335"/>
              </a:xfrm>
              <a:prstGeom prst="rect">
                <a:avLst/>
              </a:prstGeom>
              <a:noFill/>
              <a:ln w="9525">
                <a:noFill/>
                <a:miter lim="800000"/>
                <a:headEnd/>
                <a:tailEnd/>
              </a:ln>
            </p:spPr>
            <p:txBody>
              <a:bodyPr>
                <a:spAutoFit/>
              </a:bodyPr>
              <a:lstStyle/>
              <a:p>
                <a:pPr algn="ctr">
                  <a:spcBef>
                    <a:spcPct val="50000"/>
                  </a:spcBef>
                </a:pPr>
                <a:r>
                  <a:rPr lang="en-GB" dirty="0"/>
                  <a:t>Variation</a:t>
                </a:r>
                <a:endParaRPr lang="en-US" dirty="0"/>
              </a:p>
            </p:txBody>
          </p:sp>
          <p:sp>
            <p:nvSpPr>
              <p:cNvPr id="20" name="Text Box 22"/>
              <p:cNvSpPr txBox="1">
                <a:spLocks noChangeArrowheads="1"/>
              </p:cNvSpPr>
              <p:nvPr/>
            </p:nvSpPr>
            <p:spPr bwMode="auto">
              <a:xfrm>
                <a:off x="1696051" y="5088518"/>
                <a:ext cx="701174" cy="200335"/>
              </a:xfrm>
              <a:prstGeom prst="rect">
                <a:avLst/>
              </a:prstGeom>
              <a:noFill/>
              <a:ln w="9525">
                <a:noFill/>
                <a:miter lim="800000"/>
                <a:headEnd/>
                <a:tailEnd/>
              </a:ln>
            </p:spPr>
            <p:txBody>
              <a:bodyPr wrap="square">
                <a:spAutoFit/>
              </a:bodyPr>
              <a:lstStyle/>
              <a:p>
                <a:pPr>
                  <a:spcBef>
                    <a:spcPct val="50000"/>
                  </a:spcBef>
                </a:pPr>
                <a:r>
                  <a:rPr lang="en-GB" i="1" dirty="0"/>
                  <a:t>High</a:t>
                </a:r>
                <a:endParaRPr lang="en-US" i="1" dirty="0"/>
              </a:p>
            </p:txBody>
          </p:sp>
          <p:sp>
            <p:nvSpPr>
              <p:cNvPr id="21" name="Text Box 26"/>
              <p:cNvSpPr txBox="1">
                <a:spLocks noChangeArrowheads="1"/>
              </p:cNvSpPr>
              <p:nvPr/>
            </p:nvSpPr>
            <p:spPr bwMode="auto">
              <a:xfrm>
                <a:off x="4199664" y="5095489"/>
                <a:ext cx="710834" cy="200335"/>
              </a:xfrm>
              <a:prstGeom prst="rect">
                <a:avLst/>
              </a:prstGeom>
              <a:noFill/>
              <a:ln w="9525">
                <a:noFill/>
                <a:miter lim="800000"/>
                <a:headEnd/>
                <a:tailEnd/>
              </a:ln>
            </p:spPr>
            <p:txBody>
              <a:bodyPr wrap="square">
                <a:spAutoFit/>
              </a:bodyPr>
              <a:lstStyle/>
              <a:p>
                <a:pPr algn="r">
                  <a:spcBef>
                    <a:spcPct val="50000"/>
                  </a:spcBef>
                </a:pPr>
                <a:r>
                  <a:rPr lang="en-GB" i="1" dirty="0"/>
                  <a:t>Low</a:t>
                </a:r>
                <a:endParaRPr lang="en-US" i="1" dirty="0"/>
              </a:p>
            </p:txBody>
          </p:sp>
        </p:grpSp>
        <p:grpSp>
          <p:nvGrpSpPr>
            <p:cNvPr id="6" name="Group 5"/>
            <p:cNvGrpSpPr/>
            <p:nvPr/>
          </p:nvGrpSpPr>
          <p:grpSpPr>
            <a:xfrm>
              <a:off x="1628801" y="4951412"/>
              <a:ext cx="3238117" cy="410654"/>
              <a:chOff x="1367260" y="6556982"/>
              <a:chExt cx="3859697" cy="410654"/>
            </a:xfrm>
          </p:grpSpPr>
          <p:sp>
            <p:nvSpPr>
              <p:cNvPr id="14" name="AutoShape 6"/>
              <p:cNvSpPr>
                <a:spLocks noChangeArrowheads="1"/>
              </p:cNvSpPr>
              <p:nvPr/>
            </p:nvSpPr>
            <p:spPr bwMode="auto">
              <a:xfrm>
                <a:off x="1367260" y="6556982"/>
                <a:ext cx="3859697" cy="410654"/>
              </a:xfrm>
              <a:prstGeom prst="leftRightArrow">
                <a:avLst>
                  <a:gd name="adj1" fmla="val 58333"/>
                  <a:gd name="adj2" fmla="val 102885"/>
                </a:avLst>
              </a:prstGeom>
              <a:solidFill>
                <a:srgbClr val="CCFFCC"/>
              </a:solidFill>
              <a:ln w="9525">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5" name="Text Box 18"/>
              <p:cNvSpPr txBox="1">
                <a:spLocks noChangeArrowheads="1"/>
              </p:cNvSpPr>
              <p:nvPr/>
            </p:nvSpPr>
            <p:spPr bwMode="auto">
              <a:xfrm>
                <a:off x="2834991" y="6614730"/>
                <a:ext cx="930047" cy="200335"/>
              </a:xfrm>
              <a:prstGeom prst="rect">
                <a:avLst/>
              </a:prstGeom>
              <a:noFill/>
              <a:ln w="9525">
                <a:noFill/>
                <a:miter lim="800000"/>
                <a:headEnd/>
                <a:tailEnd/>
              </a:ln>
            </p:spPr>
            <p:txBody>
              <a:bodyPr>
                <a:spAutoFit/>
              </a:bodyPr>
              <a:lstStyle/>
              <a:p>
                <a:pPr algn="ctr">
                  <a:spcBef>
                    <a:spcPct val="50000"/>
                  </a:spcBef>
                </a:pPr>
                <a:r>
                  <a:rPr lang="en-GB" dirty="0"/>
                  <a:t>Visibility</a:t>
                </a:r>
                <a:endParaRPr lang="en-US" dirty="0"/>
              </a:p>
            </p:txBody>
          </p:sp>
          <p:sp>
            <p:nvSpPr>
              <p:cNvPr id="16" name="Text Box 23"/>
              <p:cNvSpPr txBox="1">
                <a:spLocks noChangeArrowheads="1"/>
              </p:cNvSpPr>
              <p:nvPr/>
            </p:nvSpPr>
            <p:spPr bwMode="auto">
              <a:xfrm>
                <a:off x="1701864" y="6630296"/>
                <a:ext cx="781191" cy="200335"/>
              </a:xfrm>
              <a:prstGeom prst="rect">
                <a:avLst/>
              </a:prstGeom>
              <a:noFill/>
              <a:ln w="9525">
                <a:noFill/>
                <a:miter lim="800000"/>
                <a:headEnd/>
                <a:tailEnd/>
              </a:ln>
            </p:spPr>
            <p:txBody>
              <a:bodyPr wrap="square">
                <a:spAutoFit/>
              </a:bodyPr>
              <a:lstStyle/>
              <a:p>
                <a:pPr>
                  <a:spcBef>
                    <a:spcPct val="50000"/>
                  </a:spcBef>
                </a:pPr>
                <a:r>
                  <a:rPr lang="en-GB" i="1" dirty="0"/>
                  <a:t>High</a:t>
                </a:r>
                <a:endParaRPr lang="en-US" i="1" dirty="0"/>
              </a:p>
            </p:txBody>
          </p:sp>
          <p:sp>
            <p:nvSpPr>
              <p:cNvPr id="17" name="Text Box 27"/>
              <p:cNvSpPr txBox="1">
                <a:spLocks noChangeArrowheads="1"/>
              </p:cNvSpPr>
              <p:nvPr/>
            </p:nvSpPr>
            <p:spPr bwMode="auto">
              <a:xfrm>
                <a:off x="4199664" y="6635128"/>
                <a:ext cx="710834" cy="200335"/>
              </a:xfrm>
              <a:prstGeom prst="rect">
                <a:avLst/>
              </a:prstGeom>
              <a:noFill/>
              <a:ln w="9525">
                <a:noFill/>
                <a:miter lim="800000"/>
                <a:headEnd/>
                <a:tailEnd/>
              </a:ln>
            </p:spPr>
            <p:txBody>
              <a:bodyPr wrap="square">
                <a:spAutoFit/>
              </a:bodyPr>
              <a:lstStyle/>
              <a:p>
                <a:pPr algn="r">
                  <a:spcBef>
                    <a:spcPct val="50000"/>
                  </a:spcBef>
                </a:pPr>
                <a:r>
                  <a:rPr lang="en-GB" i="1" dirty="0"/>
                  <a:t>Low</a:t>
                </a:r>
                <a:endParaRPr lang="en-US" i="1" dirty="0"/>
              </a:p>
            </p:txBody>
          </p:sp>
        </p:grpSp>
        <p:sp>
          <p:nvSpPr>
            <p:cNvPr id="7" name="Freeform 30"/>
            <p:cNvSpPr>
              <a:spLocks/>
            </p:cNvSpPr>
            <p:nvPr/>
          </p:nvSpPr>
          <p:spPr bwMode="auto">
            <a:xfrm>
              <a:off x="2629880" y="3727276"/>
              <a:ext cx="1411949" cy="1368152"/>
            </a:xfrm>
            <a:custGeom>
              <a:avLst/>
              <a:gdLst>
                <a:gd name="connsiteX0" fmla="*/ 5785 w 10000"/>
                <a:gd name="connsiteY0" fmla="*/ 0 h 10000"/>
                <a:gd name="connsiteX1" fmla="*/ 0 w 10000"/>
                <a:gd name="connsiteY1" fmla="*/ 3554 h 10000"/>
                <a:gd name="connsiteX2" fmla="*/ 3098 w 10000"/>
                <a:gd name="connsiteY2" fmla="*/ 6528 h 10000"/>
                <a:gd name="connsiteX3" fmla="*/ 10000 w 10000"/>
                <a:gd name="connsiteY3" fmla="*/ 10000 h 10000"/>
                <a:gd name="connsiteX0" fmla="*/ 15056 w 19271"/>
                <a:gd name="connsiteY0" fmla="*/ 0 h 10000"/>
                <a:gd name="connsiteX1" fmla="*/ 0 w 19271"/>
                <a:gd name="connsiteY1" fmla="*/ 3343 h 10000"/>
                <a:gd name="connsiteX2" fmla="*/ 12369 w 19271"/>
                <a:gd name="connsiteY2" fmla="*/ 6528 h 10000"/>
                <a:gd name="connsiteX3" fmla="*/ 19271 w 19271"/>
                <a:gd name="connsiteY3" fmla="*/ 10000 h 10000"/>
                <a:gd name="connsiteX0" fmla="*/ 15056 w 19271"/>
                <a:gd name="connsiteY0" fmla="*/ 0 h 10000"/>
                <a:gd name="connsiteX1" fmla="*/ 0 w 19271"/>
                <a:gd name="connsiteY1" fmla="*/ 3343 h 10000"/>
                <a:gd name="connsiteX2" fmla="*/ 7265 w 19271"/>
                <a:gd name="connsiteY2" fmla="*/ 6438 h 10000"/>
                <a:gd name="connsiteX3" fmla="*/ 19271 w 19271"/>
                <a:gd name="connsiteY3" fmla="*/ 10000 h 10000"/>
                <a:gd name="connsiteX0" fmla="*/ 15056 w 15056"/>
                <a:gd name="connsiteY0" fmla="*/ 0 h 9668"/>
                <a:gd name="connsiteX1" fmla="*/ 0 w 15056"/>
                <a:gd name="connsiteY1" fmla="*/ 3343 h 9668"/>
                <a:gd name="connsiteX2" fmla="*/ 7265 w 15056"/>
                <a:gd name="connsiteY2" fmla="*/ 6438 h 9668"/>
                <a:gd name="connsiteX3" fmla="*/ 7916 w 15056"/>
                <a:gd name="connsiteY3" fmla="*/ 9668 h 9668"/>
                <a:gd name="connsiteX0" fmla="*/ 10000 w 10000"/>
                <a:gd name="connsiteY0" fmla="*/ 0 h 10000"/>
                <a:gd name="connsiteX1" fmla="*/ 0 w 10000"/>
                <a:gd name="connsiteY1" fmla="*/ 3458 h 10000"/>
                <a:gd name="connsiteX2" fmla="*/ 4825 w 10000"/>
                <a:gd name="connsiteY2" fmla="*/ 6659 h 10000"/>
                <a:gd name="connsiteX3" fmla="*/ 5258 w 10000"/>
                <a:gd name="connsiteY3" fmla="*/ 10000 h 10000"/>
              </a:gdLst>
              <a:ahLst/>
              <a:cxnLst>
                <a:cxn ang="0">
                  <a:pos x="connsiteX0" y="connsiteY0"/>
                </a:cxn>
                <a:cxn ang="0">
                  <a:pos x="connsiteX1" y="connsiteY1"/>
                </a:cxn>
                <a:cxn ang="0">
                  <a:pos x="connsiteX2" y="connsiteY2"/>
                </a:cxn>
                <a:cxn ang="0">
                  <a:pos x="connsiteX3" y="connsiteY3"/>
                </a:cxn>
              </a:cxnLst>
              <a:rect l="l" t="t" r="r" b="b"/>
              <a:pathLst>
                <a:path w="10000" h="10000">
                  <a:moveTo>
                    <a:pt x="10000" y="0"/>
                  </a:moveTo>
                  <a:lnTo>
                    <a:pt x="0" y="3458"/>
                  </a:lnTo>
                  <a:lnTo>
                    <a:pt x="4825" y="6659"/>
                  </a:lnTo>
                  <a:cubicBezTo>
                    <a:pt x="4969" y="7773"/>
                    <a:pt x="5114" y="8886"/>
                    <a:pt x="5258" y="10000"/>
                  </a:cubicBezTo>
                </a:path>
              </a:pathLst>
            </a:custGeom>
            <a:noFill/>
            <a:ln w="38100" cap="flat" cmpd="sng">
              <a:solidFill>
                <a:srgbClr val="008000"/>
              </a:solidFill>
              <a:prstDash val="solid"/>
              <a:round/>
              <a:headEnd/>
              <a:tailEnd/>
            </a:ln>
            <a:effectLst/>
          </p:spPr>
          <p:txBody>
            <a:bodyPr/>
            <a:lstStyle/>
            <a:p>
              <a:endParaRPr lang="en-GB" dirty="0"/>
            </a:p>
          </p:txBody>
        </p:sp>
        <p:sp>
          <p:nvSpPr>
            <p:cNvPr id="8" name="Text Box 32"/>
            <p:cNvSpPr txBox="1">
              <a:spLocks noChangeArrowheads="1"/>
            </p:cNvSpPr>
            <p:nvPr/>
          </p:nvSpPr>
          <p:spPr bwMode="auto">
            <a:xfrm>
              <a:off x="3356992" y="2748722"/>
              <a:ext cx="861912" cy="200335"/>
            </a:xfrm>
            <a:prstGeom prst="rect">
              <a:avLst/>
            </a:prstGeom>
            <a:noFill/>
            <a:ln w="9525">
              <a:noFill/>
              <a:miter lim="800000"/>
              <a:headEnd/>
              <a:tailEnd/>
            </a:ln>
            <a:effectLst/>
          </p:spPr>
          <p:txBody>
            <a:bodyPr wrap="square">
              <a:spAutoFit/>
            </a:bodyPr>
            <a:lstStyle/>
            <a:p>
              <a:pPr algn="ctr">
                <a:spcBef>
                  <a:spcPct val="50000"/>
                </a:spcBef>
              </a:pPr>
              <a:r>
                <a:rPr lang="en-GB" dirty="0"/>
                <a:t>Ocado</a:t>
              </a:r>
            </a:p>
          </p:txBody>
        </p:sp>
        <p:sp>
          <p:nvSpPr>
            <p:cNvPr id="9" name="Line 33"/>
            <p:cNvSpPr>
              <a:spLocks noChangeShapeType="1"/>
            </p:cNvSpPr>
            <p:nvPr/>
          </p:nvSpPr>
          <p:spPr bwMode="auto">
            <a:xfrm flipH="1">
              <a:off x="3789040" y="3007196"/>
              <a:ext cx="0" cy="720080"/>
            </a:xfrm>
            <a:prstGeom prst="line">
              <a:avLst/>
            </a:prstGeom>
            <a:noFill/>
            <a:ln w="9525">
              <a:solidFill>
                <a:schemeClr val="tx1"/>
              </a:solidFill>
              <a:round/>
              <a:headEnd/>
              <a:tailEnd type="triangle" w="med" len="med"/>
            </a:ln>
            <a:effectLst/>
          </p:spPr>
          <p:txBody>
            <a:bodyPr/>
            <a:lstStyle/>
            <a:p>
              <a:endParaRPr lang="en-GB" dirty="0"/>
            </a:p>
          </p:txBody>
        </p:sp>
        <p:sp>
          <p:nvSpPr>
            <p:cNvPr id="10" name="Freeform 31"/>
            <p:cNvSpPr>
              <a:spLocks/>
            </p:cNvSpPr>
            <p:nvPr/>
          </p:nvSpPr>
          <p:spPr bwMode="auto">
            <a:xfrm>
              <a:off x="2453658" y="3760727"/>
              <a:ext cx="567202" cy="1391655"/>
            </a:xfrm>
            <a:custGeom>
              <a:avLst/>
              <a:gdLst>
                <a:gd name="connsiteX0" fmla="*/ 6831 w 9173"/>
                <a:gd name="connsiteY0" fmla="*/ 0 h 10000"/>
                <a:gd name="connsiteX1" fmla="*/ 0 w 9173"/>
                <a:gd name="connsiteY1" fmla="*/ 3571 h 10000"/>
                <a:gd name="connsiteX2" fmla="*/ 9173 w 9173"/>
                <a:gd name="connsiteY2" fmla="*/ 6597 h 10000"/>
                <a:gd name="connsiteX3" fmla="*/ 1311 w 9173"/>
                <a:gd name="connsiteY3" fmla="*/ 10000 h 10000"/>
                <a:gd name="connsiteX0" fmla="*/ 7447 w 10000"/>
                <a:gd name="connsiteY0" fmla="*/ 0 h 9820"/>
                <a:gd name="connsiteX1" fmla="*/ 0 w 10000"/>
                <a:gd name="connsiteY1" fmla="*/ 3571 h 9820"/>
                <a:gd name="connsiteX2" fmla="*/ 10000 w 10000"/>
                <a:gd name="connsiteY2" fmla="*/ 6597 h 9820"/>
                <a:gd name="connsiteX3" fmla="*/ 1880 w 10000"/>
                <a:gd name="connsiteY3" fmla="*/ 9820 h 9820"/>
                <a:gd name="connsiteX0" fmla="*/ 7222 w 9775"/>
                <a:gd name="connsiteY0" fmla="*/ 0 h 10000"/>
                <a:gd name="connsiteX1" fmla="*/ 0 w 9775"/>
                <a:gd name="connsiteY1" fmla="*/ 3483 h 10000"/>
                <a:gd name="connsiteX2" fmla="*/ 9775 w 9775"/>
                <a:gd name="connsiteY2" fmla="*/ 6718 h 10000"/>
                <a:gd name="connsiteX3" fmla="*/ 1655 w 9775"/>
                <a:gd name="connsiteY3" fmla="*/ 10000 h 10000"/>
                <a:gd name="connsiteX0" fmla="*/ 7388 w 10000"/>
                <a:gd name="connsiteY0" fmla="*/ 0 h 9847"/>
                <a:gd name="connsiteX1" fmla="*/ 0 w 10000"/>
                <a:gd name="connsiteY1" fmla="*/ 3330 h 9847"/>
                <a:gd name="connsiteX2" fmla="*/ 10000 w 10000"/>
                <a:gd name="connsiteY2" fmla="*/ 6565 h 9847"/>
                <a:gd name="connsiteX3" fmla="*/ 1693 w 10000"/>
                <a:gd name="connsiteY3" fmla="*/ 9847 h 9847"/>
                <a:gd name="connsiteX0" fmla="*/ 11536 w 11536"/>
                <a:gd name="connsiteY0" fmla="*/ 0 h 10031"/>
                <a:gd name="connsiteX1" fmla="*/ 0 w 11536"/>
                <a:gd name="connsiteY1" fmla="*/ 3413 h 10031"/>
                <a:gd name="connsiteX2" fmla="*/ 10000 w 11536"/>
                <a:gd name="connsiteY2" fmla="*/ 6698 h 10031"/>
                <a:gd name="connsiteX3" fmla="*/ 1693 w 11536"/>
                <a:gd name="connsiteY3" fmla="*/ 10031 h 10031"/>
                <a:gd name="connsiteX0" fmla="*/ 11075 w 11075"/>
                <a:gd name="connsiteY0" fmla="*/ 0 h 10031"/>
                <a:gd name="connsiteX1" fmla="*/ 0 w 11075"/>
                <a:gd name="connsiteY1" fmla="*/ 3351 h 10031"/>
                <a:gd name="connsiteX2" fmla="*/ 9539 w 11075"/>
                <a:gd name="connsiteY2" fmla="*/ 6698 h 10031"/>
                <a:gd name="connsiteX3" fmla="*/ 1232 w 11075"/>
                <a:gd name="connsiteY3" fmla="*/ 10031 h 10031"/>
                <a:gd name="connsiteX0" fmla="*/ 13380 w 13380"/>
                <a:gd name="connsiteY0" fmla="*/ 0 h 10031"/>
                <a:gd name="connsiteX1" fmla="*/ 0 w 13380"/>
                <a:gd name="connsiteY1" fmla="*/ 3320 h 10031"/>
                <a:gd name="connsiteX2" fmla="*/ 11844 w 13380"/>
                <a:gd name="connsiteY2" fmla="*/ 6698 h 10031"/>
                <a:gd name="connsiteX3" fmla="*/ 3537 w 13380"/>
                <a:gd name="connsiteY3" fmla="*/ 10031 h 10031"/>
                <a:gd name="connsiteX0" fmla="*/ 13380 w 13380"/>
                <a:gd name="connsiteY0" fmla="*/ 0 h 10031"/>
                <a:gd name="connsiteX1" fmla="*/ 0 w 13380"/>
                <a:gd name="connsiteY1" fmla="*/ 3320 h 10031"/>
                <a:gd name="connsiteX2" fmla="*/ 7926 w 13380"/>
                <a:gd name="connsiteY2" fmla="*/ 6636 h 10031"/>
                <a:gd name="connsiteX3" fmla="*/ 3537 w 13380"/>
                <a:gd name="connsiteY3" fmla="*/ 10031 h 10031"/>
                <a:gd name="connsiteX0" fmla="*/ 13380 w 13380"/>
                <a:gd name="connsiteY0" fmla="*/ 0 h 10031"/>
                <a:gd name="connsiteX1" fmla="*/ 0 w 13380"/>
                <a:gd name="connsiteY1" fmla="*/ 3320 h 10031"/>
                <a:gd name="connsiteX2" fmla="*/ 5161 w 13380"/>
                <a:gd name="connsiteY2" fmla="*/ 6574 h 10031"/>
                <a:gd name="connsiteX3" fmla="*/ 3537 w 13380"/>
                <a:gd name="connsiteY3" fmla="*/ 10031 h 10031"/>
                <a:gd name="connsiteX0" fmla="*/ 13380 w 13380"/>
                <a:gd name="connsiteY0" fmla="*/ 0 h 10031"/>
                <a:gd name="connsiteX1" fmla="*/ 0 w 13380"/>
                <a:gd name="connsiteY1" fmla="*/ 3320 h 10031"/>
                <a:gd name="connsiteX2" fmla="*/ 5161 w 13380"/>
                <a:gd name="connsiteY2" fmla="*/ 6574 h 10031"/>
                <a:gd name="connsiteX3" fmla="*/ 3537 w 13380"/>
                <a:gd name="connsiteY3" fmla="*/ 10031 h 10031"/>
                <a:gd name="connsiteX0" fmla="*/ 13380 w 13380"/>
                <a:gd name="connsiteY0" fmla="*/ 0 h 10000"/>
                <a:gd name="connsiteX1" fmla="*/ 0 w 13380"/>
                <a:gd name="connsiteY1" fmla="*/ 3320 h 10000"/>
                <a:gd name="connsiteX2" fmla="*/ 5161 w 13380"/>
                <a:gd name="connsiteY2" fmla="*/ 6574 h 10000"/>
                <a:gd name="connsiteX3" fmla="*/ 1233 w 13380"/>
                <a:gd name="connsiteY3" fmla="*/ 10000 h 10000"/>
                <a:gd name="connsiteX0" fmla="*/ 13380 w 13380"/>
                <a:gd name="connsiteY0" fmla="*/ 0 h 10142"/>
                <a:gd name="connsiteX1" fmla="*/ 0 w 13380"/>
                <a:gd name="connsiteY1" fmla="*/ 3320 h 10142"/>
                <a:gd name="connsiteX2" fmla="*/ 5161 w 13380"/>
                <a:gd name="connsiteY2" fmla="*/ 6574 h 10142"/>
                <a:gd name="connsiteX3" fmla="*/ 10681 w 13380"/>
                <a:gd name="connsiteY3" fmla="*/ 10142 h 10142"/>
              </a:gdLst>
              <a:ahLst/>
              <a:cxnLst>
                <a:cxn ang="0">
                  <a:pos x="connsiteX0" y="connsiteY0"/>
                </a:cxn>
                <a:cxn ang="0">
                  <a:pos x="connsiteX1" y="connsiteY1"/>
                </a:cxn>
                <a:cxn ang="0">
                  <a:pos x="connsiteX2" y="connsiteY2"/>
                </a:cxn>
                <a:cxn ang="0">
                  <a:pos x="connsiteX3" y="connsiteY3"/>
                </a:cxn>
              </a:cxnLst>
              <a:rect l="l" t="t" r="r" b="b"/>
              <a:pathLst>
                <a:path w="13380" h="10142">
                  <a:moveTo>
                    <a:pt x="13380" y="0"/>
                  </a:moveTo>
                  <a:lnTo>
                    <a:pt x="0" y="3320"/>
                  </a:lnTo>
                  <a:lnTo>
                    <a:pt x="5161" y="6574"/>
                  </a:lnTo>
                  <a:lnTo>
                    <a:pt x="10681" y="10142"/>
                  </a:lnTo>
                </a:path>
              </a:pathLst>
            </a:custGeom>
            <a:noFill/>
            <a:ln w="38100" cap="flat" cmpd="sng">
              <a:solidFill>
                <a:srgbClr val="CC00CC"/>
              </a:solidFill>
              <a:prstDash val="solid"/>
              <a:round/>
              <a:headEnd/>
              <a:tailEnd/>
            </a:ln>
            <a:effectLst/>
          </p:spPr>
          <p:txBody>
            <a:bodyPr/>
            <a:lstStyle/>
            <a:p>
              <a:endParaRPr lang="en-GB" dirty="0"/>
            </a:p>
          </p:txBody>
        </p:sp>
        <p:sp>
          <p:nvSpPr>
            <p:cNvPr id="11" name="Text Box 34"/>
            <p:cNvSpPr txBox="1">
              <a:spLocks noChangeArrowheads="1"/>
            </p:cNvSpPr>
            <p:nvPr/>
          </p:nvSpPr>
          <p:spPr bwMode="auto">
            <a:xfrm>
              <a:off x="1772816" y="2735611"/>
              <a:ext cx="1152128" cy="350587"/>
            </a:xfrm>
            <a:prstGeom prst="rect">
              <a:avLst/>
            </a:prstGeom>
            <a:noFill/>
            <a:ln w="9525">
              <a:noFill/>
              <a:miter lim="800000"/>
              <a:headEnd/>
              <a:tailEnd/>
            </a:ln>
            <a:effectLst/>
          </p:spPr>
          <p:txBody>
            <a:bodyPr wrap="square">
              <a:spAutoFit/>
            </a:bodyPr>
            <a:lstStyle/>
            <a:p>
              <a:pPr algn="ctr">
                <a:spcBef>
                  <a:spcPct val="50000"/>
                </a:spcBef>
              </a:pPr>
              <a:r>
                <a:rPr lang="en-GB" dirty="0"/>
                <a:t>Conventional supermarket</a:t>
              </a:r>
              <a:endParaRPr lang="en-US" dirty="0"/>
            </a:p>
          </p:txBody>
        </p:sp>
        <p:sp>
          <p:nvSpPr>
            <p:cNvPr id="12" name="Line 35"/>
            <p:cNvSpPr>
              <a:spLocks noChangeShapeType="1"/>
            </p:cNvSpPr>
            <p:nvPr/>
          </p:nvSpPr>
          <p:spPr bwMode="auto">
            <a:xfrm>
              <a:off x="2540190" y="3109024"/>
              <a:ext cx="240738" cy="762268"/>
            </a:xfrm>
            <a:prstGeom prst="line">
              <a:avLst/>
            </a:prstGeom>
            <a:noFill/>
            <a:ln w="9525">
              <a:solidFill>
                <a:schemeClr val="tx1"/>
              </a:solidFill>
              <a:round/>
              <a:headEnd/>
              <a:tailEnd type="triangle" w="med" len="med"/>
            </a:ln>
            <a:effectLst/>
          </p:spPr>
          <p:txBody>
            <a:bodyPr/>
            <a:lstStyle/>
            <a:p>
              <a:endParaRPr lang="en-GB" dirty="0"/>
            </a:p>
          </p:txBody>
        </p:sp>
      </p:grpSp>
      <p:sp>
        <p:nvSpPr>
          <p:cNvPr id="31" name="Text Box 34"/>
          <p:cNvSpPr txBox="1">
            <a:spLocks noChangeArrowheads="1"/>
          </p:cNvSpPr>
          <p:nvPr/>
        </p:nvSpPr>
        <p:spPr bwMode="auto">
          <a:xfrm>
            <a:off x="382465" y="26621"/>
            <a:ext cx="9137894" cy="954107"/>
          </a:xfrm>
          <a:prstGeom prst="rect">
            <a:avLst/>
          </a:prstGeom>
          <a:noFill/>
          <a:ln w="9525">
            <a:noFill/>
            <a:miter lim="800000"/>
            <a:headEnd/>
            <a:tailEnd/>
          </a:ln>
          <a:effectLst/>
        </p:spPr>
        <p:txBody>
          <a:bodyPr wrap="square">
            <a:spAutoFit/>
          </a:bodyPr>
          <a:lstStyle/>
          <a:p>
            <a:pPr>
              <a:spcBef>
                <a:spcPct val="50000"/>
              </a:spcBef>
            </a:pPr>
            <a:r>
              <a:rPr lang="en-GB" sz="2800" b="1" dirty="0"/>
              <a:t>The Four Vs analysis for</a:t>
            </a:r>
            <a:r>
              <a:rPr lang="en-US" sz="2800" b="1" dirty="0"/>
              <a:t> </a:t>
            </a:r>
            <a:r>
              <a:rPr lang="en-GB" sz="2800" b="1" dirty="0"/>
              <a:t>a conventional </a:t>
            </a:r>
            <a:br>
              <a:rPr lang="en-GB" sz="2800" b="1" dirty="0"/>
            </a:br>
            <a:r>
              <a:rPr lang="en-GB" sz="2800" b="1" dirty="0"/>
              <a:t>supermarket and Ocado</a:t>
            </a:r>
            <a:endParaRPr lang="en-US" sz="2800" b="1" dirty="0"/>
          </a:p>
        </p:txBody>
      </p:sp>
    </p:spTree>
    <p:extLst>
      <p:ext uri="{BB962C8B-B14F-4D97-AF65-F5344CB8AC3E}">
        <p14:creationId xmlns:p14="http://schemas.microsoft.com/office/powerpoint/2010/main" val="1235144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ext Box 2"/>
          <p:cNvSpPr txBox="1">
            <a:spLocks noChangeArrowheads="1"/>
          </p:cNvSpPr>
          <p:nvPr/>
        </p:nvSpPr>
        <p:spPr bwMode="auto">
          <a:xfrm>
            <a:off x="498476" y="1277552"/>
            <a:ext cx="5226051" cy="523220"/>
          </a:xfrm>
          <a:prstGeom prst="rect">
            <a:avLst/>
          </a:prstGeom>
          <a:noFill/>
          <a:ln w="25400">
            <a:noFill/>
            <a:miter lim="800000"/>
            <a:headEnd type="none" w="med" len="lg"/>
            <a:tailEnd type="none" w="sm" len="med"/>
          </a:ln>
          <a:effectLst/>
        </p:spPr>
        <p:txBody>
          <a:bodyPr>
            <a:spAutoFit/>
          </a:bodyPr>
          <a:lstStyle/>
          <a:p>
            <a:pPr algn="l" eaLnBrk="1" hangingPunct="1">
              <a:spcBef>
                <a:spcPct val="50000"/>
              </a:spcBef>
            </a:pPr>
            <a:r>
              <a:rPr lang="en-GB" sz="2800" dirty="0"/>
              <a:t>Products or services?</a:t>
            </a:r>
          </a:p>
        </p:txBody>
      </p:sp>
      <p:sp>
        <p:nvSpPr>
          <p:cNvPr id="74755" name="Text Box 3"/>
          <p:cNvSpPr txBox="1">
            <a:spLocks noChangeArrowheads="1"/>
          </p:cNvSpPr>
          <p:nvPr/>
        </p:nvSpPr>
        <p:spPr bwMode="auto">
          <a:xfrm>
            <a:off x="877888" y="2386685"/>
            <a:ext cx="6450013" cy="523220"/>
          </a:xfrm>
          <a:prstGeom prst="rect">
            <a:avLst/>
          </a:prstGeom>
          <a:noFill/>
          <a:ln w="25400">
            <a:noFill/>
            <a:miter lim="800000"/>
            <a:headEnd type="none" w="med" len="lg"/>
            <a:tailEnd type="none" w="sm" len="med"/>
          </a:ln>
          <a:effectLst/>
        </p:spPr>
        <p:txBody>
          <a:bodyPr>
            <a:spAutoFit/>
          </a:bodyPr>
          <a:lstStyle/>
          <a:p>
            <a:pPr algn="l" eaLnBrk="1" hangingPunct="1">
              <a:spcBef>
                <a:spcPct val="50000"/>
              </a:spcBef>
            </a:pPr>
            <a:r>
              <a:rPr lang="en-GB" sz="2800" dirty="0"/>
              <a:t>Manufacturing or non-manufacturing?</a:t>
            </a:r>
          </a:p>
        </p:txBody>
      </p:sp>
      <p:sp>
        <p:nvSpPr>
          <p:cNvPr id="74756" name="Text Box 4"/>
          <p:cNvSpPr txBox="1">
            <a:spLocks noChangeArrowheads="1"/>
          </p:cNvSpPr>
          <p:nvPr/>
        </p:nvSpPr>
        <p:spPr bwMode="auto">
          <a:xfrm>
            <a:off x="271464" y="4604952"/>
            <a:ext cx="9415462" cy="707886"/>
          </a:xfrm>
          <a:prstGeom prst="rect">
            <a:avLst/>
          </a:prstGeom>
          <a:noFill/>
          <a:ln w="25400">
            <a:noFill/>
            <a:miter lim="800000"/>
            <a:headEnd type="none" w="med" len="lg"/>
            <a:tailEnd type="none" w="sm" len="med"/>
          </a:ln>
          <a:effectLst/>
        </p:spPr>
        <p:txBody>
          <a:bodyPr>
            <a:spAutoFit/>
          </a:bodyPr>
          <a:lstStyle/>
          <a:p>
            <a:pPr eaLnBrk="1" hangingPunct="1">
              <a:spcBef>
                <a:spcPct val="50000"/>
              </a:spcBef>
            </a:pPr>
            <a:r>
              <a:rPr lang="en-GB" sz="4000" b="1" dirty="0"/>
              <a:t>What is Operations Strategy about?</a:t>
            </a:r>
          </a:p>
        </p:txBody>
      </p:sp>
      <p:sp>
        <p:nvSpPr>
          <p:cNvPr id="74757" name="Text Box 5"/>
          <p:cNvSpPr txBox="1">
            <a:spLocks noChangeArrowheads="1"/>
          </p:cNvSpPr>
          <p:nvPr/>
        </p:nvSpPr>
        <p:spPr bwMode="auto">
          <a:xfrm>
            <a:off x="2436815" y="3495818"/>
            <a:ext cx="4530724" cy="523220"/>
          </a:xfrm>
          <a:prstGeom prst="rect">
            <a:avLst/>
          </a:prstGeom>
          <a:noFill/>
          <a:ln w="25400">
            <a:noFill/>
            <a:miter lim="800000"/>
            <a:headEnd type="none" w="med" len="lg"/>
            <a:tailEnd type="none" w="sm" len="med"/>
          </a:ln>
          <a:effectLst/>
        </p:spPr>
        <p:txBody>
          <a:bodyPr>
            <a:spAutoFit/>
          </a:bodyPr>
          <a:lstStyle/>
          <a:p>
            <a:pPr algn="l" eaLnBrk="1" hangingPunct="1">
              <a:spcBef>
                <a:spcPct val="50000"/>
              </a:spcBef>
            </a:pPr>
            <a:r>
              <a:rPr lang="en-GB" sz="2800" dirty="0"/>
              <a:t>For profit or not-for-profit?</a:t>
            </a:r>
          </a:p>
        </p:txBody>
      </p:sp>
      <p:sp>
        <p:nvSpPr>
          <p:cNvPr id="74758" name="Text Box 6"/>
          <p:cNvSpPr txBox="1">
            <a:spLocks noChangeArrowheads="1"/>
          </p:cNvSpPr>
          <p:nvPr/>
        </p:nvSpPr>
        <p:spPr bwMode="auto">
          <a:xfrm>
            <a:off x="1143794" y="457416"/>
            <a:ext cx="7615236" cy="523220"/>
          </a:xfrm>
          <a:prstGeom prst="rect">
            <a:avLst/>
          </a:prstGeom>
          <a:noFill/>
          <a:ln w="25400">
            <a:noFill/>
            <a:miter lim="800000"/>
            <a:headEnd type="none" w="med" len="lg"/>
            <a:tailEnd type="none" w="sm" len="med"/>
          </a:ln>
          <a:effectLst/>
        </p:spPr>
        <p:txBody>
          <a:bodyPr>
            <a:spAutoFit/>
          </a:bodyPr>
          <a:lstStyle/>
          <a:p>
            <a:pPr eaLnBrk="1" hangingPunct="1">
              <a:spcBef>
                <a:spcPct val="50000"/>
              </a:spcBef>
            </a:pPr>
            <a:r>
              <a:rPr lang="en-GB" sz="2800" b="1" dirty="0"/>
              <a:t>The sectoral scope of Operations Strategy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74758"/>
                                        </p:tgtEl>
                                        <p:attrNameLst>
                                          <p:attrName>style.visibility</p:attrName>
                                        </p:attrNameLst>
                                      </p:cBhvr>
                                      <p:to>
                                        <p:strVal val="visible"/>
                                      </p:to>
                                    </p:set>
                                    <p:anim calcmode="lin" valueType="num">
                                      <p:cBhvr>
                                        <p:cTn id="7" dur="500" fill="hold"/>
                                        <p:tgtEl>
                                          <p:spTgt spid="74758"/>
                                        </p:tgtEl>
                                        <p:attrNameLst>
                                          <p:attrName>ppt_w</p:attrName>
                                        </p:attrNameLst>
                                      </p:cBhvr>
                                      <p:tavLst>
                                        <p:tav tm="0">
                                          <p:val>
                                            <p:fltVal val="0"/>
                                          </p:val>
                                        </p:tav>
                                        <p:tav tm="100000">
                                          <p:val>
                                            <p:strVal val="#ppt_w"/>
                                          </p:val>
                                        </p:tav>
                                      </p:tavLst>
                                    </p:anim>
                                    <p:anim calcmode="lin" valueType="num">
                                      <p:cBhvr>
                                        <p:cTn id="8" dur="500" fill="hold"/>
                                        <p:tgtEl>
                                          <p:spTgt spid="74758"/>
                                        </p:tgtEl>
                                        <p:attrNameLst>
                                          <p:attrName>ppt_h</p:attrName>
                                        </p:attrNameLst>
                                      </p:cBhvr>
                                      <p:tavLst>
                                        <p:tav tm="0">
                                          <p:val>
                                            <p:fltVal val="0"/>
                                          </p:val>
                                        </p:tav>
                                        <p:tav tm="100000">
                                          <p:val>
                                            <p:strVal val="#ppt_h"/>
                                          </p:val>
                                        </p:tav>
                                      </p:tavLst>
                                    </p:anim>
                                    <p:animEffect transition="in" filter="fade">
                                      <p:cBhvr>
                                        <p:cTn id="9" dur="500"/>
                                        <p:tgtEl>
                                          <p:spTgt spid="74758"/>
                                        </p:tgtEl>
                                      </p:cBhvr>
                                    </p:animEffect>
                                  </p:childTnLst>
                                </p:cTn>
                              </p:par>
                            </p:childTnLst>
                          </p:cTn>
                        </p:par>
                        <p:par>
                          <p:cTn id="10" fill="hold">
                            <p:stCondLst>
                              <p:cond delay="500"/>
                            </p:stCondLst>
                            <p:childTnLst>
                              <p:par>
                                <p:cTn id="11" presetID="53" presetClass="entr" presetSubtype="0" fill="hold" grpId="0" nodeType="afterEffect">
                                  <p:stCondLst>
                                    <p:cond delay="0"/>
                                  </p:stCondLst>
                                  <p:childTnLst>
                                    <p:set>
                                      <p:cBhvr>
                                        <p:cTn id="12" dur="1" fill="hold">
                                          <p:stCondLst>
                                            <p:cond delay="0"/>
                                          </p:stCondLst>
                                        </p:cTn>
                                        <p:tgtEl>
                                          <p:spTgt spid="74754"/>
                                        </p:tgtEl>
                                        <p:attrNameLst>
                                          <p:attrName>style.visibility</p:attrName>
                                        </p:attrNameLst>
                                      </p:cBhvr>
                                      <p:to>
                                        <p:strVal val="visible"/>
                                      </p:to>
                                    </p:set>
                                    <p:anim calcmode="lin" valueType="num">
                                      <p:cBhvr>
                                        <p:cTn id="13" dur="1000" fill="hold"/>
                                        <p:tgtEl>
                                          <p:spTgt spid="74754"/>
                                        </p:tgtEl>
                                        <p:attrNameLst>
                                          <p:attrName>ppt_w</p:attrName>
                                        </p:attrNameLst>
                                      </p:cBhvr>
                                      <p:tavLst>
                                        <p:tav tm="0">
                                          <p:val>
                                            <p:fltVal val="0"/>
                                          </p:val>
                                        </p:tav>
                                        <p:tav tm="100000">
                                          <p:val>
                                            <p:strVal val="#ppt_w"/>
                                          </p:val>
                                        </p:tav>
                                      </p:tavLst>
                                    </p:anim>
                                    <p:anim calcmode="lin" valueType="num">
                                      <p:cBhvr>
                                        <p:cTn id="14" dur="1000" fill="hold"/>
                                        <p:tgtEl>
                                          <p:spTgt spid="74754"/>
                                        </p:tgtEl>
                                        <p:attrNameLst>
                                          <p:attrName>ppt_h</p:attrName>
                                        </p:attrNameLst>
                                      </p:cBhvr>
                                      <p:tavLst>
                                        <p:tav tm="0">
                                          <p:val>
                                            <p:fltVal val="0"/>
                                          </p:val>
                                        </p:tav>
                                        <p:tav tm="100000">
                                          <p:val>
                                            <p:strVal val="#ppt_h"/>
                                          </p:val>
                                        </p:tav>
                                      </p:tavLst>
                                    </p:anim>
                                    <p:animEffect transition="in" filter="fade">
                                      <p:cBhvr>
                                        <p:cTn id="15" dur="1000"/>
                                        <p:tgtEl>
                                          <p:spTgt spid="74754"/>
                                        </p:tgtEl>
                                      </p:cBhvr>
                                    </p:animEffect>
                                  </p:childTnLst>
                                </p:cTn>
                              </p:par>
                            </p:childTnLst>
                          </p:cTn>
                        </p:par>
                        <p:par>
                          <p:cTn id="16" fill="hold">
                            <p:stCondLst>
                              <p:cond delay="1500"/>
                            </p:stCondLst>
                            <p:childTnLst>
                              <p:par>
                                <p:cTn id="17" presetID="53" presetClass="entr" presetSubtype="0" fill="hold" grpId="0" nodeType="afterEffect">
                                  <p:stCondLst>
                                    <p:cond delay="0"/>
                                  </p:stCondLst>
                                  <p:childTnLst>
                                    <p:set>
                                      <p:cBhvr>
                                        <p:cTn id="18" dur="1" fill="hold">
                                          <p:stCondLst>
                                            <p:cond delay="0"/>
                                          </p:stCondLst>
                                        </p:cTn>
                                        <p:tgtEl>
                                          <p:spTgt spid="74755"/>
                                        </p:tgtEl>
                                        <p:attrNameLst>
                                          <p:attrName>style.visibility</p:attrName>
                                        </p:attrNameLst>
                                      </p:cBhvr>
                                      <p:to>
                                        <p:strVal val="visible"/>
                                      </p:to>
                                    </p:set>
                                    <p:anim calcmode="lin" valueType="num">
                                      <p:cBhvr>
                                        <p:cTn id="19" dur="1000" fill="hold"/>
                                        <p:tgtEl>
                                          <p:spTgt spid="74755"/>
                                        </p:tgtEl>
                                        <p:attrNameLst>
                                          <p:attrName>ppt_w</p:attrName>
                                        </p:attrNameLst>
                                      </p:cBhvr>
                                      <p:tavLst>
                                        <p:tav tm="0">
                                          <p:val>
                                            <p:fltVal val="0"/>
                                          </p:val>
                                        </p:tav>
                                        <p:tav tm="100000">
                                          <p:val>
                                            <p:strVal val="#ppt_w"/>
                                          </p:val>
                                        </p:tav>
                                      </p:tavLst>
                                    </p:anim>
                                    <p:anim calcmode="lin" valueType="num">
                                      <p:cBhvr>
                                        <p:cTn id="20" dur="1000" fill="hold"/>
                                        <p:tgtEl>
                                          <p:spTgt spid="74755"/>
                                        </p:tgtEl>
                                        <p:attrNameLst>
                                          <p:attrName>ppt_h</p:attrName>
                                        </p:attrNameLst>
                                      </p:cBhvr>
                                      <p:tavLst>
                                        <p:tav tm="0">
                                          <p:val>
                                            <p:fltVal val="0"/>
                                          </p:val>
                                        </p:tav>
                                        <p:tav tm="100000">
                                          <p:val>
                                            <p:strVal val="#ppt_h"/>
                                          </p:val>
                                        </p:tav>
                                      </p:tavLst>
                                    </p:anim>
                                    <p:animEffect transition="in" filter="fade">
                                      <p:cBhvr>
                                        <p:cTn id="21" dur="1000"/>
                                        <p:tgtEl>
                                          <p:spTgt spid="74755"/>
                                        </p:tgtEl>
                                      </p:cBhvr>
                                    </p:animEffect>
                                  </p:childTnLst>
                                </p:cTn>
                              </p:par>
                            </p:childTnLst>
                          </p:cTn>
                        </p:par>
                        <p:par>
                          <p:cTn id="22" fill="hold">
                            <p:stCondLst>
                              <p:cond delay="2500"/>
                            </p:stCondLst>
                            <p:childTnLst>
                              <p:par>
                                <p:cTn id="23" presetID="53" presetClass="entr" presetSubtype="0" fill="hold" grpId="0" nodeType="afterEffect">
                                  <p:stCondLst>
                                    <p:cond delay="0"/>
                                  </p:stCondLst>
                                  <p:childTnLst>
                                    <p:set>
                                      <p:cBhvr>
                                        <p:cTn id="24" dur="1" fill="hold">
                                          <p:stCondLst>
                                            <p:cond delay="0"/>
                                          </p:stCondLst>
                                        </p:cTn>
                                        <p:tgtEl>
                                          <p:spTgt spid="74757"/>
                                        </p:tgtEl>
                                        <p:attrNameLst>
                                          <p:attrName>style.visibility</p:attrName>
                                        </p:attrNameLst>
                                      </p:cBhvr>
                                      <p:to>
                                        <p:strVal val="visible"/>
                                      </p:to>
                                    </p:set>
                                    <p:anim calcmode="lin" valueType="num">
                                      <p:cBhvr>
                                        <p:cTn id="25" dur="1000" fill="hold"/>
                                        <p:tgtEl>
                                          <p:spTgt spid="74757"/>
                                        </p:tgtEl>
                                        <p:attrNameLst>
                                          <p:attrName>ppt_w</p:attrName>
                                        </p:attrNameLst>
                                      </p:cBhvr>
                                      <p:tavLst>
                                        <p:tav tm="0">
                                          <p:val>
                                            <p:fltVal val="0"/>
                                          </p:val>
                                        </p:tav>
                                        <p:tav tm="100000">
                                          <p:val>
                                            <p:strVal val="#ppt_w"/>
                                          </p:val>
                                        </p:tav>
                                      </p:tavLst>
                                    </p:anim>
                                    <p:anim calcmode="lin" valueType="num">
                                      <p:cBhvr>
                                        <p:cTn id="26" dur="1000" fill="hold"/>
                                        <p:tgtEl>
                                          <p:spTgt spid="74757"/>
                                        </p:tgtEl>
                                        <p:attrNameLst>
                                          <p:attrName>ppt_h</p:attrName>
                                        </p:attrNameLst>
                                      </p:cBhvr>
                                      <p:tavLst>
                                        <p:tav tm="0">
                                          <p:val>
                                            <p:fltVal val="0"/>
                                          </p:val>
                                        </p:tav>
                                        <p:tav tm="100000">
                                          <p:val>
                                            <p:strVal val="#ppt_h"/>
                                          </p:val>
                                        </p:tav>
                                      </p:tavLst>
                                    </p:anim>
                                    <p:animEffect transition="in" filter="fade">
                                      <p:cBhvr>
                                        <p:cTn id="27" dur="1000"/>
                                        <p:tgtEl>
                                          <p:spTgt spid="74757"/>
                                        </p:tgtEl>
                                      </p:cBhvr>
                                    </p:animEffect>
                                  </p:childTnLst>
                                </p:cTn>
                              </p:par>
                            </p:childTnLst>
                          </p:cTn>
                        </p:par>
                        <p:par>
                          <p:cTn id="28" fill="hold">
                            <p:stCondLst>
                              <p:cond delay="3500"/>
                            </p:stCondLst>
                            <p:childTnLst>
                              <p:par>
                                <p:cTn id="29" presetID="53" presetClass="entr" presetSubtype="0" fill="hold" grpId="0" nodeType="afterEffect">
                                  <p:stCondLst>
                                    <p:cond delay="0"/>
                                  </p:stCondLst>
                                  <p:childTnLst>
                                    <p:set>
                                      <p:cBhvr>
                                        <p:cTn id="30" dur="1" fill="hold">
                                          <p:stCondLst>
                                            <p:cond delay="0"/>
                                          </p:stCondLst>
                                        </p:cTn>
                                        <p:tgtEl>
                                          <p:spTgt spid="74756"/>
                                        </p:tgtEl>
                                        <p:attrNameLst>
                                          <p:attrName>style.visibility</p:attrName>
                                        </p:attrNameLst>
                                      </p:cBhvr>
                                      <p:to>
                                        <p:strVal val="visible"/>
                                      </p:to>
                                    </p:set>
                                    <p:anim calcmode="lin" valueType="num">
                                      <p:cBhvr>
                                        <p:cTn id="31" dur="1000" fill="hold"/>
                                        <p:tgtEl>
                                          <p:spTgt spid="74756"/>
                                        </p:tgtEl>
                                        <p:attrNameLst>
                                          <p:attrName>ppt_w</p:attrName>
                                        </p:attrNameLst>
                                      </p:cBhvr>
                                      <p:tavLst>
                                        <p:tav tm="0">
                                          <p:val>
                                            <p:fltVal val="0"/>
                                          </p:val>
                                        </p:tav>
                                        <p:tav tm="100000">
                                          <p:val>
                                            <p:strVal val="#ppt_w"/>
                                          </p:val>
                                        </p:tav>
                                      </p:tavLst>
                                    </p:anim>
                                    <p:anim calcmode="lin" valueType="num">
                                      <p:cBhvr>
                                        <p:cTn id="32" dur="1000" fill="hold"/>
                                        <p:tgtEl>
                                          <p:spTgt spid="74756"/>
                                        </p:tgtEl>
                                        <p:attrNameLst>
                                          <p:attrName>ppt_h</p:attrName>
                                        </p:attrNameLst>
                                      </p:cBhvr>
                                      <p:tavLst>
                                        <p:tav tm="0">
                                          <p:val>
                                            <p:fltVal val="0"/>
                                          </p:val>
                                        </p:tav>
                                        <p:tav tm="100000">
                                          <p:val>
                                            <p:strVal val="#ppt_h"/>
                                          </p:val>
                                        </p:tav>
                                      </p:tavLst>
                                    </p:anim>
                                    <p:animEffect transition="in" filter="fade">
                                      <p:cBhvr>
                                        <p:cTn id="33" dur="1000"/>
                                        <p:tgtEl>
                                          <p:spTgt spid="747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p:bldP spid="74755" grpId="0"/>
      <p:bldP spid="74756" grpId="0"/>
      <p:bldP spid="74757" grpId="0"/>
      <p:bldP spid="7475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Oval 45"/>
          <p:cNvSpPr>
            <a:spLocks noChangeArrowheads="1"/>
          </p:cNvSpPr>
          <p:nvPr/>
        </p:nvSpPr>
        <p:spPr bwMode="auto">
          <a:xfrm>
            <a:off x="63575" y="1042272"/>
            <a:ext cx="5501003" cy="3117799"/>
          </a:xfrm>
          <a:prstGeom prst="ellipse">
            <a:avLst/>
          </a:prstGeom>
          <a:solidFill>
            <a:srgbClr val="FFFF99">
              <a:alpha val="34901"/>
            </a:srgbClr>
          </a:solidFill>
          <a:ln w="9525">
            <a:solidFill>
              <a:schemeClr val="tx1"/>
            </a:solidFill>
            <a:round/>
            <a:headEnd/>
            <a:tailEnd/>
          </a:ln>
        </p:spPr>
        <p:txBody>
          <a:bodyPr wrap="none" anchor="ctr"/>
          <a:lstStyle/>
          <a:p>
            <a:endParaRPr lang="en-GB" sz="1600" dirty="0"/>
          </a:p>
        </p:txBody>
      </p:sp>
      <p:sp>
        <p:nvSpPr>
          <p:cNvPr id="4099" name="Oval 46"/>
          <p:cNvSpPr>
            <a:spLocks noChangeArrowheads="1"/>
          </p:cNvSpPr>
          <p:nvPr/>
        </p:nvSpPr>
        <p:spPr bwMode="auto">
          <a:xfrm>
            <a:off x="87577" y="2693606"/>
            <a:ext cx="5501003" cy="3117799"/>
          </a:xfrm>
          <a:prstGeom prst="ellipse">
            <a:avLst/>
          </a:prstGeom>
          <a:solidFill>
            <a:srgbClr val="66FFFF">
              <a:alpha val="14117"/>
            </a:srgbClr>
          </a:solidFill>
          <a:ln w="9525">
            <a:solidFill>
              <a:schemeClr val="tx1"/>
            </a:solidFill>
            <a:round/>
            <a:headEnd/>
            <a:tailEnd/>
          </a:ln>
        </p:spPr>
        <p:txBody>
          <a:bodyPr wrap="none" anchor="ctr"/>
          <a:lstStyle/>
          <a:p>
            <a:endParaRPr lang="en-GB" sz="1600" dirty="0"/>
          </a:p>
        </p:txBody>
      </p:sp>
      <p:sp>
        <p:nvSpPr>
          <p:cNvPr id="4100" name="Rectangle 11"/>
          <p:cNvSpPr>
            <a:spLocks noChangeArrowheads="1"/>
          </p:cNvSpPr>
          <p:nvPr/>
        </p:nvSpPr>
        <p:spPr bwMode="auto">
          <a:xfrm>
            <a:off x="1662037" y="3445574"/>
            <a:ext cx="1149643" cy="632054"/>
          </a:xfrm>
          <a:prstGeom prst="rect">
            <a:avLst/>
          </a:prstGeom>
          <a:solidFill>
            <a:srgbClr val="FFCC99">
              <a:alpha val="50980"/>
            </a:srgbClr>
          </a:solidFill>
          <a:ln w="9525">
            <a:solidFill>
              <a:schemeClr val="tx1"/>
            </a:solidFill>
            <a:miter lim="800000"/>
            <a:headEnd/>
            <a:tailEnd/>
          </a:ln>
        </p:spPr>
        <p:txBody>
          <a:bodyPr wrap="none" anchor="ctr"/>
          <a:lstStyle/>
          <a:p>
            <a:endParaRPr lang="en-GB" sz="1600" dirty="0"/>
          </a:p>
        </p:txBody>
      </p:sp>
      <p:sp>
        <p:nvSpPr>
          <p:cNvPr id="4101" name="Rectangle 12"/>
          <p:cNvSpPr>
            <a:spLocks noChangeArrowheads="1"/>
          </p:cNvSpPr>
          <p:nvPr/>
        </p:nvSpPr>
        <p:spPr bwMode="auto">
          <a:xfrm>
            <a:off x="2886080" y="3455568"/>
            <a:ext cx="1147242" cy="634551"/>
          </a:xfrm>
          <a:prstGeom prst="rect">
            <a:avLst/>
          </a:prstGeom>
          <a:solidFill>
            <a:srgbClr val="FFCC99">
              <a:alpha val="50980"/>
            </a:srgbClr>
          </a:solidFill>
          <a:ln w="9525">
            <a:solidFill>
              <a:schemeClr val="tx1"/>
            </a:solidFill>
            <a:miter lim="800000"/>
            <a:headEnd/>
            <a:tailEnd/>
          </a:ln>
        </p:spPr>
        <p:txBody>
          <a:bodyPr wrap="none" anchor="ctr"/>
          <a:lstStyle/>
          <a:p>
            <a:endParaRPr lang="en-GB" sz="1600" dirty="0"/>
          </a:p>
        </p:txBody>
      </p:sp>
      <p:sp>
        <p:nvSpPr>
          <p:cNvPr id="4102" name="Rectangle 13"/>
          <p:cNvSpPr>
            <a:spLocks noChangeArrowheads="1"/>
          </p:cNvSpPr>
          <p:nvPr/>
        </p:nvSpPr>
        <p:spPr bwMode="auto">
          <a:xfrm>
            <a:off x="4112527" y="3455568"/>
            <a:ext cx="1149642" cy="634551"/>
          </a:xfrm>
          <a:prstGeom prst="rect">
            <a:avLst/>
          </a:prstGeom>
          <a:solidFill>
            <a:srgbClr val="FFCC99">
              <a:alpha val="50980"/>
            </a:srgbClr>
          </a:solidFill>
          <a:ln w="9525">
            <a:solidFill>
              <a:schemeClr val="tx1"/>
            </a:solidFill>
            <a:miter lim="800000"/>
            <a:headEnd/>
            <a:tailEnd/>
          </a:ln>
        </p:spPr>
        <p:txBody>
          <a:bodyPr wrap="none" anchor="ctr"/>
          <a:lstStyle/>
          <a:p>
            <a:endParaRPr lang="en-GB" sz="1600" dirty="0"/>
          </a:p>
        </p:txBody>
      </p:sp>
      <p:sp>
        <p:nvSpPr>
          <p:cNvPr id="4103" name="Rectangle 15"/>
          <p:cNvSpPr>
            <a:spLocks noChangeArrowheads="1"/>
          </p:cNvSpPr>
          <p:nvPr/>
        </p:nvSpPr>
        <p:spPr bwMode="auto">
          <a:xfrm>
            <a:off x="461993" y="3455568"/>
            <a:ext cx="1147242" cy="634551"/>
          </a:xfrm>
          <a:prstGeom prst="rect">
            <a:avLst/>
          </a:prstGeom>
          <a:solidFill>
            <a:srgbClr val="FFCC99">
              <a:alpha val="50980"/>
            </a:srgbClr>
          </a:solidFill>
          <a:ln w="9525">
            <a:solidFill>
              <a:schemeClr val="tx1"/>
            </a:solidFill>
            <a:miter lim="800000"/>
            <a:headEnd/>
            <a:tailEnd/>
          </a:ln>
        </p:spPr>
        <p:txBody>
          <a:bodyPr wrap="none" anchor="ctr"/>
          <a:lstStyle/>
          <a:p>
            <a:endParaRPr lang="en-GB" sz="1600" dirty="0"/>
          </a:p>
        </p:txBody>
      </p:sp>
      <p:sp>
        <p:nvSpPr>
          <p:cNvPr id="4104" name="Rectangle 16"/>
          <p:cNvSpPr>
            <a:spLocks noChangeArrowheads="1"/>
          </p:cNvSpPr>
          <p:nvPr/>
        </p:nvSpPr>
        <p:spPr bwMode="auto">
          <a:xfrm>
            <a:off x="1832441" y="1264617"/>
            <a:ext cx="1994473" cy="634551"/>
          </a:xfrm>
          <a:prstGeom prst="rect">
            <a:avLst/>
          </a:prstGeom>
          <a:solidFill>
            <a:srgbClr val="FFCC99">
              <a:alpha val="49019"/>
            </a:srgbClr>
          </a:solidFill>
          <a:ln w="9525">
            <a:solidFill>
              <a:schemeClr val="tx1"/>
            </a:solidFill>
            <a:miter lim="800000"/>
            <a:headEnd/>
            <a:tailEnd/>
          </a:ln>
        </p:spPr>
        <p:txBody>
          <a:bodyPr wrap="none" anchor="ctr"/>
          <a:lstStyle/>
          <a:p>
            <a:endParaRPr lang="en-GB" sz="1600" dirty="0"/>
          </a:p>
        </p:txBody>
      </p:sp>
      <p:sp>
        <p:nvSpPr>
          <p:cNvPr id="4105" name="Rectangle 17"/>
          <p:cNvSpPr>
            <a:spLocks noChangeArrowheads="1"/>
          </p:cNvSpPr>
          <p:nvPr/>
        </p:nvSpPr>
        <p:spPr bwMode="auto">
          <a:xfrm>
            <a:off x="1827644" y="2346353"/>
            <a:ext cx="1992074" cy="634551"/>
          </a:xfrm>
          <a:prstGeom prst="rect">
            <a:avLst/>
          </a:prstGeom>
          <a:solidFill>
            <a:srgbClr val="FFCC99">
              <a:alpha val="49019"/>
            </a:srgbClr>
          </a:solidFill>
          <a:ln w="9525">
            <a:solidFill>
              <a:schemeClr val="tx1"/>
            </a:solidFill>
            <a:miter lim="800000"/>
            <a:headEnd/>
            <a:tailEnd/>
          </a:ln>
        </p:spPr>
        <p:txBody>
          <a:bodyPr wrap="none" anchor="ctr"/>
          <a:lstStyle/>
          <a:p>
            <a:endParaRPr lang="en-GB" sz="1600" dirty="0"/>
          </a:p>
        </p:txBody>
      </p:sp>
      <p:sp>
        <p:nvSpPr>
          <p:cNvPr id="4106" name="Rectangle 34"/>
          <p:cNvSpPr>
            <a:spLocks noChangeArrowheads="1"/>
          </p:cNvSpPr>
          <p:nvPr/>
        </p:nvSpPr>
        <p:spPr bwMode="auto">
          <a:xfrm>
            <a:off x="1657235" y="4544797"/>
            <a:ext cx="1149643" cy="632054"/>
          </a:xfrm>
          <a:prstGeom prst="rect">
            <a:avLst/>
          </a:prstGeom>
          <a:solidFill>
            <a:srgbClr val="FFCC99">
              <a:alpha val="47842"/>
            </a:srgbClr>
          </a:solidFill>
          <a:ln w="9525">
            <a:solidFill>
              <a:schemeClr val="tx1"/>
            </a:solidFill>
            <a:miter lim="800000"/>
            <a:headEnd/>
            <a:tailEnd/>
          </a:ln>
        </p:spPr>
        <p:txBody>
          <a:bodyPr wrap="none" anchor="ctr"/>
          <a:lstStyle/>
          <a:p>
            <a:endParaRPr lang="en-GB" sz="1600" dirty="0"/>
          </a:p>
        </p:txBody>
      </p:sp>
      <p:sp>
        <p:nvSpPr>
          <p:cNvPr id="4107" name="Rectangle 35"/>
          <p:cNvSpPr>
            <a:spLocks noChangeArrowheads="1"/>
          </p:cNvSpPr>
          <p:nvPr/>
        </p:nvSpPr>
        <p:spPr bwMode="auto">
          <a:xfrm>
            <a:off x="2881282" y="4554791"/>
            <a:ext cx="1147242" cy="632054"/>
          </a:xfrm>
          <a:prstGeom prst="rect">
            <a:avLst/>
          </a:prstGeom>
          <a:solidFill>
            <a:srgbClr val="FFCC99">
              <a:alpha val="50980"/>
            </a:srgbClr>
          </a:solidFill>
          <a:ln w="9525">
            <a:solidFill>
              <a:schemeClr val="tx1"/>
            </a:solidFill>
            <a:miter lim="800000"/>
            <a:headEnd/>
            <a:tailEnd/>
          </a:ln>
        </p:spPr>
        <p:txBody>
          <a:bodyPr wrap="none" anchor="ctr"/>
          <a:lstStyle/>
          <a:p>
            <a:endParaRPr lang="en-GB" sz="1600" dirty="0"/>
          </a:p>
        </p:txBody>
      </p:sp>
      <p:sp>
        <p:nvSpPr>
          <p:cNvPr id="4108" name="Rectangle 36"/>
          <p:cNvSpPr>
            <a:spLocks noChangeArrowheads="1"/>
          </p:cNvSpPr>
          <p:nvPr/>
        </p:nvSpPr>
        <p:spPr bwMode="auto">
          <a:xfrm>
            <a:off x="4107726" y="4554791"/>
            <a:ext cx="1149642" cy="632054"/>
          </a:xfrm>
          <a:prstGeom prst="rect">
            <a:avLst/>
          </a:prstGeom>
          <a:solidFill>
            <a:srgbClr val="FFCC99">
              <a:alpha val="50980"/>
            </a:srgbClr>
          </a:solidFill>
          <a:ln w="9525">
            <a:solidFill>
              <a:schemeClr val="tx1"/>
            </a:solidFill>
            <a:miter lim="800000"/>
            <a:headEnd/>
            <a:tailEnd/>
          </a:ln>
        </p:spPr>
        <p:txBody>
          <a:bodyPr wrap="none" anchor="ctr"/>
          <a:lstStyle/>
          <a:p>
            <a:endParaRPr lang="en-GB" sz="1600" dirty="0"/>
          </a:p>
        </p:txBody>
      </p:sp>
      <p:sp>
        <p:nvSpPr>
          <p:cNvPr id="4109" name="Rectangle 38"/>
          <p:cNvSpPr>
            <a:spLocks noChangeArrowheads="1"/>
          </p:cNvSpPr>
          <p:nvPr/>
        </p:nvSpPr>
        <p:spPr bwMode="auto">
          <a:xfrm>
            <a:off x="397190" y="4554791"/>
            <a:ext cx="1147242" cy="632054"/>
          </a:xfrm>
          <a:prstGeom prst="rect">
            <a:avLst/>
          </a:prstGeom>
          <a:solidFill>
            <a:srgbClr val="FFCC99">
              <a:alpha val="50195"/>
            </a:srgbClr>
          </a:solidFill>
          <a:ln w="9525">
            <a:solidFill>
              <a:schemeClr val="tx1"/>
            </a:solidFill>
            <a:miter lim="800000"/>
            <a:headEnd/>
            <a:tailEnd/>
          </a:ln>
        </p:spPr>
        <p:txBody>
          <a:bodyPr wrap="none" anchor="ctr"/>
          <a:lstStyle/>
          <a:p>
            <a:endParaRPr lang="en-GB" sz="1600" dirty="0"/>
          </a:p>
        </p:txBody>
      </p:sp>
      <p:sp>
        <p:nvSpPr>
          <p:cNvPr id="4110" name="Line 18"/>
          <p:cNvSpPr>
            <a:spLocks noChangeShapeType="1"/>
          </p:cNvSpPr>
          <p:nvPr/>
        </p:nvSpPr>
        <p:spPr bwMode="auto">
          <a:xfrm>
            <a:off x="2890881" y="1904162"/>
            <a:ext cx="0" cy="437190"/>
          </a:xfrm>
          <a:prstGeom prst="line">
            <a:avLst/>
          </a:prstGeom>
          <a:noFill/>
          <a:ln w="9525">
            <a:solidFill>
              <a:schemeClr val="tx1"/>
            </a:solidFill>
            <a:round/>
            <a:headEnd/>
            <a:tailEnd/>
          </a:ln>
        </p:spPr>
        <p:txBody>
          <a:bodyPr/>
          <a:lstStyle/>
          <a:p>
            <a:endParaRPr lang="en-GB" sz="1600" dirty="0"/>
          </a:p>
        </p:txBody>
      </p:sp>
      <p:sp>
        <p:nvSpPr>
          <p:cNvPr id="4111" name="Line 19"/>
          <p:cNvSpPr>
            <a:spLocks noChangeShapeType="1"/>
          </p:cNvSpPr>
          <p:nvPr/>
        </p:nvSpPr>
        <p:spPr bwMode="auto">
          <a:xfrm>
            <a:off x="992410" y="3153282"/>
            <a:ext cx="3674534" cy="0"/>
          </a:xfrm>
          <a:prstGeom prst="line">
            <a:avLst/>
          </a:prstGeom>
          <a:noFill/>
          <a:ln w="9525">
            <a:solidFill>
              <a:schemeClr val="tx1"/>
            </a:solidFill>
            <a:round/>
            <a:headEnd/>
            <a:tailEnd/>
          </a:ln>
        </p:spPr>
        <p:txBody>
          <a:bodyPr/>
          <a:lstStyle/>
          <a:p>
            <a:endParaRPr lang="en-GB" sz="1600" dirty="0"/>
          </a:p>
        </p:txBody>
      </p:sp>
      <p:sp>
        <p:nvSpPr>
          <p:cNvPr id="4112" name="Line 20"/>
          <p:cNvSpPr>
            <a:spLocks noChangeShapeType="1"/>
          </p:cNvSpPr>
          <p:nvPr/>
        </p:nvSpPr>
        <p:spPr bwMode="auto">
          <a:xfrm>
            <a:off x="2890881" y="2958420"/>
            <a:ext cx="0" cy="194861"/>
          </a:xfrm>
          <a:prstGeom prst="line">
            <a:avLst/>
          </a:prstGeom>
          <a:noFill/>
          <a:ln w="9525">
            <a:solidFill>
              <a:schemeClr val="tx1"/>
            </a:solidFill>
            <a:round/>
            <a:headEnd/>
            <a:tailEnd/>
          </a:ln>
        </p:spPr>
        <p:txBody>
          <a:bodyPr/>
          <a:lstStyle/>
          <a:p>
            <a:endParaRPr lang="en-GB" sz="1600" dirty="0"/>
          </a:p>
        </p:txBody>
      </p:sp>
      <p:sp>
        <p:nvSpPr>
          <p:cNvPr id="4113" name="Line 22"/>
          <p:cNvSpPr>
            <a:spLocks noChangeShapeType="1"/>
          </p:cNvSpPr>
          <p:nvPr/>
        </p:nvSpPr>
        <p:spPr bwMode="auto">
          <a:xfrm>
            <a:off x="992410" y="3153283"/>
            <a:ext cx="0" cy="307283"/>
          </a:xfrm>
          <a:prstGeom prst="line">
            <a:avLst/>
          </a:prstGeom>
          <a:noFill/>
          <a:ln w="9525">
            <a:solidFill>
              <a:schemeClr val="tx1"/>
            </a:solidFill>
            <a:round/>
            <a:headEnd/>
            <a:tailEnd/>
          </a:ln>
        </p:spPr>
        <p:txBody>
          <a:bodyPr/>
          <a:lstStyle/>
          <a:p>
            <a:endParaRPr lang="en-GB" sz="1600" dirty="0"/>
          </a:p>
        </p:txBody>
      </p:sp>
      <p:sp>
        <p:nvSpPr>
          <p:cNvPr id="4114" name="Line 23"/>
          <p:cNvSpPr>
            <a:spLocks noChangeShapeType="1"/>
          </p:cNvSpPr>
          <p:nvPr/>
        </p:nvSpPr>
        <p:spPr bwMode="auto">
          <a:xfrm>
            <a:off x="2230857" y="3148286"/>
            <a:ext cx="0" cy="307283"/>
          </a:xfrm>
          <a:prstGeom prst="line">
            <a:avLst/>
          </a:prstGeom>
          <a:noFill/>
          <a:ln w="9525">
            <a:solidFill>
              <a:schemeClr val="tx1"/>
            </a:solidFill>
            <a:round/>
            <a:headEnd/>
            <a:tailEnd/>
          </a:ln>
        </p:spPr>
        <p:txBody>
          <a:bodyPr/>
          <a:lstStyle/>
          <a:p>
            <a:endParaRPr lang="en-GB" sz="1600" dirty="0"/>
          </a:p>
        </p:txBody>
      </p:sp>
      <p:sp>
        <p:nvSpPr>
          <p:cNvPr id="4115" name="Line 24"/>
          <p:cNvSpPr>
            <a:spLocks noChangeShapeType="1"/>
          </p:cNvSpPr>
          <p:nvPr/>
        </p:nvSpPr>
        <p:spPr bwMode="auto">
          <a:xfrm>
            <a:off x="3459702" y="3148286"/>
            <a:ext cx="0" cy="307283"/>
          </a:xfrm>
          <a:prstGeom prst="line">
            <a:avLst/>
          </a:prstGeom>
          <a:noFill/>
          <a:ln w="9525">
            <a:solidFill>
              <a:schemeClr val="tx1"/>
            </a:solidFill>
            <a:round/>
            <a:headEnd/>
            <a:tailEnd/>
          </a:ln>
        </p:spPr>
        <p:txBody>
          <a:bodyPr/>
          <a:lstStyle/>
          <a:p>
            <a:endParaRPr lang="en-GB" sz="1600" dirty="0"/>
          </a:p>
        </p:txBody>
      </p:sp>
      <p:sp>
        <p:nvSpPr>
          <p:cNvPr id="4116" name="Line 25"/>
          <p:cNvSpPr>
            <a:spLocks noChangeShapeType="1"/>
          </p:cNvSpPr>
          <p:nvPr/>
        </p:nvSpPr>
        <p:spPr bwMode="auto">
          <a:xfrm>
            <a:off x="4698148" y="3143289"/>
            <a:ext cx="0" cy="307283"/>
          </a:xfrm>
          <a:prstGeom prst="line">
            <a:avLst/>
          </a:prstGeom>
          <a:noFill/>
          <a:ln w="9525">
            <a:solidFill>
              <a:schemeClr val="tx1"/>
            </a:solidFill>
            <a:round/>
            <a:headEnd/>
            <a:tailEnd/>
          </a:ln>
        </p:spPr>
        <p:txBody>
          <a:bodyPr/>
          <a:lstStyle/>
          <a:p>
            <a:endParaRPr lang="en-GB" sz="1600" dirty="0"/>
          </a:p>
        </p:txBody>
      </p:sp>
      <p:sp>
        <p:nvSpPr>
          <p:cNvPr id="4117" name="Text Box 30"/>
          <p:cNvSpPr txBox="1">
            <a:spLocks noChangeArrowheads="1"/>
          </p:cNvSpPr>
          <p:nvPr/>
        </p:nvSpPr>
        <p:spPr bwMode="auto">
          <a:xfrm>
            <a:off x="1509999" y="4533799"/>
            <a:ext cx="1435253" cy="584776"/>
          </a:xfrm>
          <a:prstGeom prst="rect">
            <a:avLst/>
          </a:prstGeom>
          <a:noFill/>
          <a:ln w="9525">
            <a:noFill/>
            <a:miter lim="800000"/>
            <a:headEnd/>
            <a:tailEnd/>
          </a:ln>
        </p:spPr>
        <p:txBody>
          <a:bodyPr>
            <a:spAutoFit/>
          </a:bodyPr>
          <a:lstStyle/>
          <a:p>
            <a:pPr>
              <a:spcBef>
                <a:spcPct val="50000"/>
              </a:spcBef>
            </a:pPr>
            <a:r>
              <a:rPr lang="en-GB" sz="1600" dirty="0"/>
              <a:t>Operational operations</a:t>
            </a:r>
          </a:p>
        </p:txBody>
      </p:sp>
      <p:sp>
        <p:nvSpPr>
          <p:cNvPr id="4118" name="Text Box 31"/>
          <p:cNvSpPr txBox="1">
            <a:spLocks noChangeArrowheads="1"/>
          </p:cNvSpPr>
          <p:nvPr/>
        </p:nvSpPr>
        <p:spPr bwMode="auto">
          <a:xfrm>
            <a:off x="2738085" y="4533800"/>
            <a:ext cx="1435253" cy="584775"/>
          </a:xfrm>
          <a:prstGeom prst="rect">
            <a:avLst/>
          </a:prstGeom>
          <a:noFill/>
          <a:ln w="9525">
            <a:noFill/>
            <a:miter lim="800000"/>
            <a:headEnd/>
            <a:tailEnd/>
          </a:ln>
        </p:spPr>
        <p:txBody>
          <a:bodyPr>
            <a:spAutoFit/>
          </a:bodyPr>
          <a:lstStyle/>
          <a:p>
            <a:pPr>
              <a:spcBef>
                <a:spcPct val="50000"/>
              </a:spcBef>
            </a:pPr>
            <a:r>
              <a:rPr lang="en-GB" sz="1600" dirty="0"/>
              <a:t>Operational finance</a:t>
            </a:r>
          </a:p>
        </p:txBody>
      </p:sp>
      <p:sp>
        <p:nvSpPr>
          <p:cNvPr id="4119" name="Line 39"/>
          <p:cNvSpPr>
            <a:spLocks noChangeShapeType="1"/>
          </p:cNvSpPr>
          <p:nvPr/>
        </p:nvSpPr>
        <p:spPr bwMode="auto">
          <a:xfrm>
            <a:off x="3481302" y="4077630"/>
            <a:ext cx="0" cy="472167"/>
          </a:xfrm>
          <a:prstGeom prst="line">
            <a:avLst/>
          </a:prstGeom>
          <a:noFill/>
          <a:ln w="9525">
            <a:solidFill>
              <a:schemeClr val="tx1"/>
            </a:solidFill>
            <a:round/>
            <a:headEnd/>
            <a:tailEnd/>
          </a:ln>
        </p:spPr>
        <p:txBody>
          <a:bodyPr/>
          <a:lstStyle/>
          <a:p>
            <a:endParaRPr lang="en-GB" sz="1600" dirty="0"/>
          </a:p>
        </p:txBody>
      </p:sp>
      <p:sp>
        <p:nvSpPr>
          <p:cNvPr id="4120" name="Line 40"/>
          <p:cNvSpPr>
            <a:spLocks noChangeShapeType="1"/>
          </p:cNvSpPr>
          <p:nvPr/>
        </p:nvSpPr>
        <p:spPr bwMode="auto">
          <a:xfrm>
            <a:off x="4688547" y="4090119"/>
            <a:ext cx="0" cy="469667"/>
          </a:xfrm>
          <a:prstGeom prst="line">
            <a:avLst/>
          </a:prstGeom>
          <a:noFill/>
          <a:ln w="9525">
            <a:solidFill>
              <a:schemeClr val="tx1"/>
            </a:solidFill>
            <a:round/>
            <a:headEnd/>
            <a:tailEnd/>
          </a:ln>
        </p:spPr>
        <p:txBody>
          <a:bodyPr/>
          <a:lstStyle/>
          <a:p>
            <a:endParaRPr lang="en-GB" sz="1600" dirty="0"/>
          </a:p>
        </p:txBody>
      </p:sp>
      <p:sp>
        <p:nvSpPr>
          <p:cNvPr id="4121" name="Line 42"/>
          <p:cNvSpPr>
            <a:spLocks noChangeShapeType="1"/>
          </p:cNvSpPr>
          <p:nvPr/>
        </p:nvSpPr>
        <p:spPr bwMode="auto">
          <a:xfrm>
            <a:off x="2221256" y="4077630"/>
            <a:ext cx="0" cy="472167"/>
          </a:xfrm>
          <a:prstGeom prst="line">
            <a:avLst/>
          </a:prstGeom>
          <a:noFill/>
          <a:ln w="9525">
            <a:solidFill>
              <a:schemeClr val="tx1"/>
            </a:solidFill>
            <a:round/>
            <a:headEnd/>
            <a:tailEnd/>
          </a:ln>
        </p:spPr>
        <p:txBody>
          <a:bodyPr/>
          <a:lstStyle/>
          <a:p>
            <a:endParaRPr lang="en-GB" sz="1600" dirty="0"/>
          </a:p>
        </p:txBody>
      </p:sp>
      <p:sp>
        <p:nvSpPr>
          <p:cNvPr id="4122" name="Line 43"/>
          <p:cNvSpPr>
            <a:spLocks noChangeShapeType="1"/>
          </p:cNvSpPr>
          <p:nvPr/>
        </p:nvSpPr>
        <p:spPr bwMode="auto">
          <a:xfrm>
            <a:off x="1004410" y="4072634"/>
            <a:ext cx="0" cy="472167"/>
          </a:xfrm>
          <a:prstGeom prst="line">
            <a:avLst/>
          </a:prstGeom>
          <a:noFill/>
          <a:ln w="9525">
            <a:solidFill>
              <a:schemeClr val="tx1"/>
            </a:solidFill>
            <a:round/>
            <a:headEnd/>
            <a:tailEnd/>
          </a:ln>
        </p:spPr>
        <p:txBody>
          <a:bodyPr/>
          <a:lstStyle/>
          <a:p>
            <a:endParaRPr lang="en-GB" sz="1600" dirty="0"/>
          </a:p>
        </p:txBody>
      </p:sp>
      <p:sp>
        <p:nvSpPr>
          <p:cNvPr id="4123" name="Text Box 6"/>
          <p:cNvSpPr txBox="1">
            <a:spLocks noChangeArrowheads="1"/>
          </p:cNvSpPr>
          <p:nvPr/>
        </p:nvSpPr>
        <p:spPr bwMode="auto">
          <a:xfrm>
            <a:off x="331604" y="3452159"/>
            <a:ext cx="1435253" cy="584775"/>
          </a:xfrm>
          <a:prstGeom prst="rect">
            <a:avLst/>
          </a:prstGeom>
          <a:noFill/>
          <a:ln w="9525">
            <a:noFill/>
            <a:miter lim="800000"/>
            <a:headEnd/>
            <a:tailEnd/>
          </a:ln>
        </p:spPr>
        <p:txBody>
          <a:bodyPr>
            <a:spAutoFit/>
          </a:bodyPr>
          <a:lstStyle/>
          <a:p>
            <a:pPr>
              <a:spcBef>
                <a:spcPct val="50000"/>
              </a:spcBef>
            </a:pPr>
            <a:r>
              <a:rPr lang="en-GB" sz="1600" dirty="0"/>
              <a:t>Marketing strategy</a:t>
            </a:r>
          </a:p>
        </p:txBody>
      </p:sp>
      <p:sp>
        <p:nvSpPr>
          <p:cNvPr id="4124" name="Text Box 7"/>
          <p:cNvSpPr txBox="1">
            <a:spLocks noChangeArrowheads="1"/>
          </p:cNvSpPr>
          <p:nvPr/>
        </p:nvSpPr>
        <p:spPr bwMode="auto">
          <a:xfrm>
            <a:off x="1539632" y="3452159"/>
            <a:ext cx="1435253" cy="584775"/>
          </a:xfrm>
          <a:prstGeom prst="rect">
            <a:avLst/>
          </a:prstGeom>
          <a:noFill/>
          <a:ln w="9525">
            <a:noFill/>
            <a:miter lim="800000"/>
            <a:headEnd/>
            <a:tailEnd/>
          </a:ln>
        </p:spPr>
        <p:txBody>
          <a:bodyPr>
            <a:spAutoFit/>
          </a:bodyPr>
          <a:lstStyle/>
          <a:p>
            <a:pPr>
              <a:spcBef>
                <a:spcPct val="50000"/>
              </a:spcBef>
            </a:pPr>
            <a:r>
              <a:rPr lang="en-GB" sz="1600" dirty="0"/>
              <a:t>Operations strategy</a:t>
            </a:r>
          </a:p>
        </p:txBody>
      </p:sp>
      <p:sp>
        <p:nvSpPr>
          <p:cNvPr id="4125" name="Text Box 8"/>
          <p:cNvSpPr txBox="1">
            <a:spLocks noChangeArrowheads="1"/>
          </p:cNvSpPr>
          <p:nvPr/>
        </p:nvSpPr>
        <p:spPr bwMode="auto">
          <a:xfrm>
            <a:off x="2760468" y="3452159"/>
            <a:ext cx="1435253" cy="584776"/>
          </a:xfrm>
          <a:prstGeom prst="rect">
            <a:avLst/>
          </a:prstGeom>
          <a:noFill/>
          <a:ln w="9525">
            <a:noFill/>
            <a:miter lim="800000"/>
            <a:headEnd/>
            <a:tailEnd/>
          </a:ln>
        </p:spPr>
        <p:txBody>
          <a:bodyPr>
            <a:spAutoFit/>
          </a:bodyPr>
          <a:lstStyle/>
          <a:p>
            <a:pPr>
              <a:spcBef>
                <a:spcPct val="50000"/>
              </a:spcBef>
            </a:pPr>
            <a:r>
              <a:rPr lang="en-GB" sz="1600" dirty="0"/>
              <a:t>Finance strategy</a:t>
            </a:r>
          </a:p>
        </p:txBody>
      </p:sp>
      <p:sp>
        <p:nvSpPr>
          <p:cNvPr id="4126" name="Text Box 9"/>
          <p:cNvSpPr txBox="1">
            <a:spLocks noChangeArrowheads="1"/>
          </p:cNvSpPr>
          <p:nvPr/>
        </p:nvSpPr>
        <p:spPr bwMode="auto">
          <a:xfrm>
            <a:off x="3967714" y="3452159"/>
            <a:ext cx="1435253" cy="584775"/>
          </a:xfrm>
          <a:prstGeom prst="rect">
            <a:avLst/>
          </a:prstGeom>
          <a:noFill/>
          <a:ln w="9525">
            <a:noFill/>
            <a:miter lim="800000"/>
            <a:headEnd/>
            <a:tailEnd/>
          </a:ln>
        </p:spPr>
        <p:txBody>
          <a:bodyPr>
            <a:spAutoFit/>
          </a:bodyPr>
          <a:lstStyle/>
          <a:p>
            <a:pPr>
              <a:spcBef>
                <a:spcPct val="50000"/>
              </a:spcBef>
            </a:pPr>
            <a:r>
              <a:rPr lang="en-GB" sz="1600" dirty="0"/>
              <a:t>Technology strategy</a:t>
            </a:r>
          </a:p>
        </p:txBody>
      </p:sp>
      <p:sp>
        <p:nvSpPr>
          <p:cNvPr id="4127" name="Text Box 47"/>
          <p:cNvSpPr txBox="1">
            <a:spLocks noChangeArrowheads="1"/>
          </p:cNvSpPr>
          <p:nvPr/>
        </p:nvSpPr>
        <p:spPr bwMode="auto">
          <a:xfrm>
            <a:off x="6503015" y="1562933"/>
            <a:ext cx="2328087" cy="707886"/>
          </a:xfrm>
          <a:prstGeom prst="rect">
            <a:avLst/>
          </a:prstGeom>
          <a:solidFill>
            <a:srgbClr val="FFFF99">
              <a:alpha val="49019"/>
            </a:srgbClr>
          </a:solidFill>
          <a:ln w="9525">
            <a:noFill/>
            <a:miter lim="800000"/>
            <a:headEnd/>
            <a:tailEnd/>
          </a:ln>
        </p:spPr>
        <p:txBody>
          <a:bodyPr>
            <a:spAutoFit/>
          </a:bodyPr>
          <a:lstStyle/>
          <a:p>
            <a:pPr>
              <a:spcBef>
                <a:spcPct val="50000"/>
              </a:spcBef>
            </a:pPr>
            <a:r>
              <a:rPr lang="en-GB" sz="2000" dirty="0"/>
              <a:t>The ‘business model’</a:t>
            </a:r>
          </a:p>
        </p:txBody>
      </p:sp>
      <p:sp>
        <p:nvSpPr>
          <p:cNvPr id="4128" name="Text Box 48"/>
          <p:cNvSpPr txBox="1">
            <a:spLocks noChangeArrowheads="1"/>
          </p:cNvSpPr>
          <p:nvPr/>
        </p:nvSpPr>
        <p:spPr bwMode="auto">
          <a:xfrm>
            <a:off x="6483815" y="4634780"/>
            <a:ext cx="2328087" cy="707886"/>
          </a:xfrm>
          <a:prstGeom prst="rect">
            <a:avLst/>
          </a:prstGeom>
          <a:solidFill>
            <a:srgbClr val="BBE0E3">
              <a:alpha val="50195"/>
            </a:srgbClr>
          </a:solidFill>
          <a:ln w="9525">
            <a:noFill/>
            <a:miter lim="800000"/>
            <a:headEnd/>
            <a:tailEnd/>
          </a:ln>
        </p:spPr>
        <p:txBody>
          <a:bodyPr>
            <a:spAutoFit/>
          </a:bodyPr>
          <a:lstStyle/>
          <a:p>
            <a:pPr>
              <a:spcBef>
                <a:spcPct val="50000"/>
              </a:spcBef>
            </a:pPr>
            <a:r>
              <a:rPr lang="en-GB" sz="2000" dirty="0"/>
              <a:t>The ‘operating model’</a:t>
            </a:r>
          </a:p>
        </p:txBody>
      </p:sp>
      <p:sp>
        <p:nvSpPr>
          <p:cNvPr id="4129" name="Text Box 4"/>
          <p:cNvSpPr txBox="1">
            <a:spLocks noChangeArrowheads="1"/>
          </p:cNvSpPr>
          <p:nvPr/>
        </p:nvSpPr>
        <p:spPr bwMode="auto">
          <a:xfrm>
            <a:off x="1678836" y="1367042"/>
            <a:ext cx="2263284" cy="338554"/>
          </a:xfrm>
          <a:prstGeom prst="rect">
            <a:avLst/>
          </a:prstGeom>
          <a:noFill/>
          <a:ln w="9525">
            <a:noFill/>
            <a:miter lim="800000"/>
            <a:headEnd/>
            <a:tailEnd/>
          </a:ln>
        </p:spPr>
        <p:txBody>
          <a:bodyPr>
            <a:spAutoFit/>
          </a:bodyPr>
          <a:lstStyle/>
          <a:p>
            <a:pPr>
              <a:spcBef>
                <a:spcPct val="50000"/>
              </a:spcBef>
            </a:pPr>
            <a:r>
              <a:rPr lang="en-GB" sz="1600" dirty="0"/>
              <a:t>Business strategy</a:t>
            </a:r>
          </a:p>
        </p:txBody>
      </p:sp>
      <p:sp>
        <p:nvSpPr>
          <p:cNvPr id="4130" name="Text Box 5"/>
          <p:cNvSpPr txBox="1">
            <a:spLocks noChangeArrowheads="1"/>
          </p:cNvSpPr>
          <p:nvPr/>
        </p:nvSpPr>
        <p:spPr bwMode="auto">
          <a:xfrm>
            <a:off x="1722039" y="2416299"/>
            <a:ext cx="2263284" cy="338554"/>
          </a:xfrm>
          <a:prstGeom prst="rect">
            <a:avLst/>
          </a:prstGeom>
          <a:noFill/>
          <a:ln w="9525">
            <a:noFill/>
            <a:miter lim="800000"/>
            <a:headEnd/>
            <a:tailEnd/>
          </a:ln>
        </p:spPr>
        <p:txBody>
          <a:bodyPr>
            <a:spAutoFit/>
          </a:bodyPr>
          <a:lstStyle/>
          <a:p>
            <a:pPr>
              <a:spcBef>
                <a:spcPct val="50000"/>
              </a:spcBef>
            </a:pPr>
            <a:r>
              <a:rPr lang="en-GB" sz="1600" dirty="0"/>
              <a:t>Functional strategies</a:t>
            </a:r>
          </a:p>
        </p:txBody>
      </p:sp>
      <p:sp>
        <p:nvSpPr>
          <p:cNvPr id="4131" name="Text Box 29"/>
          <p:cNvSpPr txBox="1">
            <a:spLocks noChangeArrowheads="1"/>
          </p:cNvSpPr>
          <p:nvPr/>
        </p:nvSpPr>
        <p:spPr bwMode="auto">
          <a:xfrm>
            <a:off x="262100" y="4533799"/>
            <a:ext cx="1435253" cy="584776"/>
          </a:xfrm>
          <a:prstGeom prst="rect">
            <a:avLst/>
          </a:prstGeom>
          <a:noFill/>
          <a:ln w="9525">
            <a:noFill/>
            <a:miter lim="800000"/>
            <a:headEnd/>
            <a:tailEnd/>
          </a:ln>
        </p:spPr>
        <p:txBody>
          <a:bodyPr>
            <a:spAutoFit/>
          </a:bodyPr>
          <a:lstStyle/>
          <a:p>
            <a:pPr>
              <a:spcBef>
                <a:spcPct val="50000"/>
              </a:spcBef>
            </a:pPr>
            <a:r>
              <a:rPr lang="en-GB" sz="1600" dirty="0"/>
              <a:t>Operational marketing</a:t>
            </a:r>
          </a:p>
        </p:txBody>
      </p:sp>
      <p:sp>
        <p:nvSpPr>
          <p:cNvPr id="4132" name="Text Box 32"/>
          <p:cNvSpPr txBox="1">
            <a:spLocks noChangeArrowheads="1"/>
          </p:cNvSpPr>
          <p:nvPr/>
        </p:nvSpPr>
        <p:spPr bwMode="auto">
          <a:xfrm>
            <a:off x="3971706" y="4533799"/>
            <a:ext cx="1435253" cy="584776"/>
          </a:xfrm>
          <a:prstGeom prst="rect">
            <a:avLst/>
          </a:prstGeom>
          <a:noFill/>
          <a:ln w="9525">
            <a:noFill/>
            <a:miter lim="800000"/>
            <a:headEnd/>
            <a:tailEnd/>
          </a:ln>
        </p:spPr>
        <p:txBody>
          <a:bodyPr>
            <a:spAutoFit/>
          </a:bodyPr>
          <a:lstStyle/>
          <a:p>
            <a:pPr>
              <a:spcBef>
                <a:spcPct val="50000"/>
              </a:spcBef>
            </a:pPr>
            <a:r>
              <a:rPr lang="en-GB" sz="1600" dirty="0"/>
              <a:t>Operational technology</a:t>
            </a:r>
          </a:p>
        </p:txBody>
      </p:sp>
      <p:sp>
        <p:nvSpPr>
          <p:cNvPr id="4133" name="Line 49"/>
          <p:cNvSpPr>
            <a:spLocks noChangeShapeType="1"/>
          </p:cNvSpPr>
          <p:nvPr/>
        </p:nvSpPr>
        <p:spPr bwMode="auto">
          <a:xfrm flipH="1" flipV="1">
            <a:off x="5578980" y="4322456"/>
            <a:ext cx="921634" cy="0"/>
          </a:xfrm>
          <a:prstGeom prst="line">
            <a:avLst/>
          </a:prstGeom>
          <a:noFill/>
          <a:ln w="9525">
            <a:solidFill>
              <a:schemeClr val="tx1"/>
            </a:solidFill>
            <a:round/>
            <a:headEnd/>
            <a:tailEnd type="triangle" w="med" len="med"/>
          </a:ln>
        </p:spPr>
        <p:txBody>
          <a:bodyPr/>
          <a:lstStyle/>
          <a:p>
            <a:endParaRPr lang="en-GB" dirty="0"/>
          </a:p>
        </p:txBody>
      </p:sp>
      <p:sp>
        <p:nvSpPr>
          <p:cNvPr id="4134" name="Line 50"/>
          <p:cNvSpPr>
            <a:spLocks noChangeShapeType="1"/>
          </p:cNvSpPr>
          <p:nvPr/>
        </p:nvSpPr>
        <p:spPr bwMode="auto">
          <a:xfrm flipH="1">
            <a:off x="5362972" y="2081538"/>
            <a:ext cx="1180843" cy="0"/>
          </a:xfrm>
          <a:prstGeom prst="line">
            <a:avLst/>
          </a:prstGeom>
          <a:noFill/>
          <a:ln w="9525">
            <a:solidFill>
              <a:schemeClr val="tx1"/>
            </a:solidFill>
            <a:round/>
            <a:headEnd/>
            <a:tailEnd type="triangle" w="med" len="med"/>
          </a:ln>
        </p:spPr>
        <p:txBody>
          <a:bodyPr/>
          <a:lstStyle/>
          <a:p>
            <a:endParaRPr lang="en-GB" dirty="0"/>
          </a:p>
        </p:txBody>
      </p:sp>
      <p:sp>
        <p:nvSpPr>
          <p:cNvPr id="4136" name="Freeform 55"/>
          <p:cNvSpPr>
            <a:spLocks/>
          </p:cNvSpPr>
          <p:nvPr/>
        </p:nvSpPr>
        <p:spPr bwMode="auto">
          <a:xfrm>
            <a:off x="6222202" y="2211448"/>
            <a:ext cx="537620" cy="2375822"/>
          </a:xfrm>
          <a:custGeom>
            <a:avLst/>
            <a:gdLst>
              <a:gd name="T0" fmla="*/ 224 w 224"/>
              <a:gd name="T1" fmla="*/ 0 h 690"/>
              <a:gd name="T2" fmla="*/ 92 w 224"/>
              <a:gd name="T3" fmla="*/ 150 h 690"/>
              <a:gd name="T4" fmla="*/ 2 w 224"/>
              <a:gd name="T5" fmla="*/ 372 h 690"/>
              <a:gd name="T6" fmla="*/ 104 w 224"/>
              <a:gd name="T7" fmla="*/ 576 h 690"/>
              <a:gd name="T8" fmla="*/ 176 w 224"/>
              <a:gd name="T9" fmla="*/ 690 h 690"/>
              <a:gd name="T10" fmla="*/ 0 60000 65536"/>
              <a:gd name="T11" fmla="*/ 0 60000 65536"/>
              <a:gd name="T12" fmla="*/ 0 60000 65536"/>
              <a:gd name="T13" fmla="*/ 0 60000 65536"/>
              <a:gd name="T14" fmla="*/ 0 60000 65536"/>
              <a:gd name="T15" fmla="*/ 0 w 224"/>
              <a:gd name="T16" fmla="*/ 0 h 690"/>
              <a:gd name="T17" fmla="*/ 224 w 224"/>
              <a:gd name="T18" fmla="*/ 690 h 690"/>
            </a:gdLst>
            <a:ahLst/>
            <a:cxnLst>
              <a:cxn ang="T10">
                <a:pos x="T0" y="T1"/>
              </a:cxn>
              <a:cxn ang="T11">
                <a:pos x="T2" y="T3"/>
              </a:cxn>
              <a:cxn ang="T12">
                <a:pos x="T4" y="T5"/>
              </a:cxn>
              <a:cxn ang="T13">
                <a:pos x="T6" y="T7"/>
              </a:cxn>
              <a:cxn ang="T14">
                <a:pos x="T8" y="T9"/>
              </a:cxn>
            </a:cxnLst>
            <a:rect l="T15" t="T16" r="T17" b="T18"/>
            <a:pathLst>
              <a:path w="224" h="690">
                <a:moveTo>
                  <a:pt x="224" y="0"/>
                </a:moveTo>
                <a:cubicBezTo>
                  <a:pt x="176" y="44"/>
                  <a:pt x="129" y="88"/>
                  <a:pt x="92" y="150"/>
                </a:cubicBezTo>
                <a:cubicBezTo>
                  <a:pt x="55" y="212"/>
                  <a:pt x="0" y="301"/>
                  <a:pt x="2" y="372"/>
                </a:cubicBezTo>
                <a:cubicBezTo>
                  <a:pt x="4" y="443"/>
                  <a:pt x="75" y="523"/>
                  <a:pt x="104" y="576"/>
                </a:cubicBezTo>
                <a:cubicBezTo>
                  <a:pt x="133" y="629"/>
                  <a:pt x="154" y="659"/>
                  <a:pt x="176" y="690"/>
                </a:cubicBezTo>
              </a:path>
            </a:pathLst>
          </a:custGeom>
          <a:noFill/>
          <a:ln w="28575" cmpd="sng">
            <a:solidFill>
              <a:schemeClr val="tx1"/>
            </a:solidFill>
            <a:round/>
            <a:headEnd type="none" w="med" len="med"/>
            <a:tailEnd type="triangle" w="med" len="med"/>
          </a:ln>
        </p:spPr>
        <p:txBody>
          <a:bodyPr/>
          <a:lstStyle/>
          <a:p>
            <a:endParaRPr lang="en-GB" dirty="0"/>
          </a:p>
        </p:txBody>
      </p:sp>
      <p:sp>
        <p:nvSpPr>
          <p:cNvPr id="4137" name="Freeform 56"/>
          <p:cNvSpPr>
            <a:spLocks/>
          </p:cNvSpPr>
          <p:nvPr/>
        </p:nvSpPr>
        <p:spPr bwMode="auto">
          <a:xfrm flipH="1">
            <a:off x="8233478" y="2271404"/>
            <a:ext cx="537620" cy="2387873"/>
          </a:xfrm>
          <a:custGeom>
            <a:avLst/>
            <a:gdLst>
              <a:gd name="T0" fmla="*/ 224 w 224"/>
              <a:gd name="T1" fmla="*/ 0 h 690"/>
              <a:gd name="T2" fmla="*/ 92 w 224"/>
              <a:gd name="T3" fmla="*/ 150 h 690"/>
              <a:gd name="T4" fmla="*/ 2 w 224"/>
              <a:gd name="T5" fmla="*/ 372 h 690"/>
              <a:gd name="T6" fmla="*/ 104 w 224"/>
              <a:gd name="T7" fmla="*/ 576 h 690"/>
              <a:gd name="T8" fmla="*/ 176 w 224"/>
              <a:gd name="T9" fmla="*/ 690 h 690"/>
              <a:gd name="T10" fmla="*/ 0 60000 65536"/>
              <a:gd name="T11" fmla="*/ 0 60000 65536"/>
              <a:gd name="T12" fmla="*/ 0 60000 65536"/>
              <a:gd name="T13" fmla="*/ 0 60000 65536"/>
              <a:gd name="T14" fmla="*/ 0 60000 65536"/>
              <a:gd name="T15" fmla="*/ 0 w 224"/>
              <a:gd name="T16" fmla="*/ 0 h 690"/>
              <a:gd name="T17" fmla="*/ 224 w 224"/>
              <a:gd name="T18" fmla="*/ 690 h 690"/>
            </a:gdLst>
            <a:ahLst/>
            <a:cxnLst>
              <a:cxn ang="T10">
                <a:pos x="T0" y="T1"/>
              </a:cxn>
              <a:cxn ang="T11">
                <a:pos x="T2" y="T3"/>
              </a:cxn>
              <a:cxn ang="T12">
                <a:pos x="T4" y="T5"/>
              </a:cxn>
              <a:cxn ang="T13">
                <a:pos x="T6" y="T7"/>
              </a:cxn>
              <a:cxn ang="T14">
                <a:pos x="T8" y="T9"/>
              </a:cxn>
            </a:cxnLst>
            <a:rect l="T15" t="T16" r="T17" b="T18"/>
            <a:pathLst>
              <a:path w="224" h="690">
                <a:moveTo>
                  <a:pt x="224" y="0"/>
                </a:moveTo>
                <a:cubicBezTo>
                  <a:pt x="176" y="44"/>
                  <a:pt x="129" y="88"/>
                  <a:pt x="92" y="150"/>
                </a:cubicBezTo>
                <a:cubicBezTo>
                  <a:pt x="55" y="212"/>
                  <a:pt x="0" y="301"/>
                  <a:pt x="2" y="372"/>
                </a:cubicBezTo>
                <a:cubicBezTo>
                  <a:pt x="4" y="443"/>
                  <a:pt x="75" y="523"/>
                  <a:pt x="104" y="576"/>
                </a:cubicBezTo>
                <a:cubicBezTo>
                  <a:pt x="133" y="629"/>
                  <a:pt x="154" y="659"/>
                  <a:pt x="176" y="690"/>
                </a:cubicBezTo>
              </a:path>
            </a:pathLst>
          </a:custGeom>
          <a:noFill/>
          <a:ln w="28575" cmpd="sng">
            <a:solidFill>
              <a:schemeClr val="tx1"/>
            </a:solidFill>
            <a:round/>
            <a:headEnd type="triangle" w="med" len="med"/>
            <a:tailEnd type="none" w="med" len="med"/>
          </a:ln>
        </p:spPr>
        <p:txBody>
          <a:bodyPr/>
          <a:lstStyle/>
          <a:p>
            <a:endParaRPr lang="en-GB" dirty="0"/>
          </a:p>
        </p:txBody>
      </p:sp>
      <p:sp>
        <p:nvSpPr>
          <p:cNvPr id="4138" name="Text Box 53"/>
          <p:cNvSpPr txBox="1">
            <a:spLocks noChangeArrowheads="1"/>
          </p:cNvSpPr>
          <p:nvPr/>
        </p:nvSpPr>
        <p:spPr bwMode="auto">
          <a:xfrm>
            <a:off x="5823789" y="2698603"/>
            <a:ext cx="1872069" cy="1631216"/>
          </a:xfrm>
          <a:prstGeom prst="rect">
            <a:avLst/>
          </a:prstGeom>
          <a:solidFill>
            <a:srgbClr val="FFCC99"/>
          </a:solidFill>
          <a:ln w="9525">
            <a:noFill/>
            <a:miter lim="800000"/>
            <a:headEnd/>
            <a:tailEnd/>
          </a:ln>
        </p:spPr>
        <p:txBody>
          <a:bodyPr>
            <a:spAutoFit/>
          </a:bodyPr>
          <a:lstStyle/>
          <a:p>
            <a:pPr>
              <a:spcBef>
                <a:spcPct val="50000"/>
              </a:spcBef>
            </a:pPr>
            <a:r>
              <a:rPr lang="en-GB" sz="2000" dirty="0"/>
              <a:t>…sets the overall purpose and objectives for…</a:t>
            </a:r>
          </a:p>
        </p:txBody>
      </p:sp>
      <p:sp>
        <p:nvSpPr>
          <p:cNvPr id="4139" name="Text Box 54"/>
          <p:cNvSpPr txBox="1">
            <a:spLocks noChangeArrowheads="1"/>
          </p:cNvSpPr>
          <p:nvPr/>
        </p:nvSpPr>
        <p:spPr bwMode="auto">
          <a:xfrm>
            <a:off x="7791863" y="2850833"/>
            <a:ext cx="2073677" cy="1323439"/>
          </a:xfrm>
          <a:prstGeom prst="rect">
            <a:avLst/>
          </a:prstGeom>
          <a:solidFill>
            <a:srgbClr val="FFCC99"/>
          </a:solidFill>
          <a:ln w="9525">
            <a:noFill/>
            <a:miter lim="800000"/>
            <a:headEnd/>
            <a:tailEnd/>
          </a:ln>
        </p:spPr>
        <p:txBody>
          <a:bodyPr>
            <a:spAutoFit/>
          </a:bodyPr>
          <a:lstStyle/>
          <a:p>
            <a:pPr>
              <a:spcBef>
                <a:spcPct val="50000"/>
              </a:spcBef>
            </a:pPr>
            <a:r>
              <a:rPr lang="en-GB" sz="2000" dirty="0"/>
              <a:t>…defines how the business model will be achieved…</a:t>
            </a:r>
          </a:p>
        </p:txBody>
      </p:sp>
      <p:sp>
        <p:nvSpPr>
          <p:cNvPr id="45" name="Text Box 6"/>
          <p:cNvSpPr txBox="1">
            <a:spLocks noChangeArrowheads="1"/>
          </p:cNvSpPr>
          <p:nvPr/>
        </p:nvSpPr>
        <p:spPr bwMode="auto">
          <a:xfrm>
            <a:off x="678748" y="26621"/>
            <a:ext cx="8545329" cy="954107"/>
          </a:xfrm>
          <a:prstGeom prst="rect">
            <a:avLst/>
          </a:prstGeom>
          <a:noFill/>
          <a:ln w="25400">
            <a:noFill/>
            <a:miter lim="800000"/>
            <a:headEnd type="none" w="med" len="lg"/>
            <a:tailEnd type="none" w="sm" len="med"/>
          </a:ln>
          <a:effectLst/>
        </p:spPr>
        <p:txBody>
          <a:bodyPr wrap="square">
            <a:spAutoFit/>
          </a:bodyPr>
          <a:lstStyle/>
          <a:p>
            <a:pPr eaLnBrk="1" hangingPunct="1">
              <a:spcBef>
                <a:spcPct val="50000"/>
              </a:spcBef>
            </a:pPr>
            <a:r>
              <a:rPr lang="en-IN" sz="2800" b="1" dirty="0"/>
              <a:t>The relationship between the concepts of ‘the business model’ and the ‘operating model’</a:t>
            </a:r>
            <a:endParaRPr lang="en-GB" sz="28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p:cTn id="7" dur="500" fill="hold"/>
                                        <p:tgtEl>
                                          <p:spTgt spid="45"/>
                                        </p:tgtEl>
                                        <p:attrNameLst>
                                          <p:attrName>ppt_w</p:attrName>
                                        </p:attrNameLst>
                                      </p:cBhvr>
                                      <p:tavLst>
                                        <p:tav tm="0">
                                          <p:val>
                                            <p:fltVal val="0"/>
                                          </p:val>
                                        </p:tav>
                                        <p:tav tm="100000">
                                          <p:val>
                                            <p:strVal val="#ppt_w"/>
                                          </p:val>
                                        </p:tav>
                                      </p:tavLst>
                                    </p:anim>
                                    <p:anim calcmode="lin" valueType="num">
                                      <p:cBhvr>
                                        <p:cTn id="8" dur="500" fill="hold"/>
                                        <p:tgtEl>
                                          <p:spTgt spid="45"/>
                                        </p:tgtEl>
                                        <p:attrNameLst>
                                          <p:attrName>ppt_h</p:attrName>
                                        </p:attrNameLst>
                                      </p:cBhvr>
                                      <p:tavLst>
                                        <p:tav tm="0">
                                          <p:val>
                                            <p:fltVal val="0"/>
                                          </p:val>
                                        </p:tav>
                                        <p:tav tm="100000">
                                          <p:val>
                                            <p:strVal val="#ppt_h"/>
                                          </p:val>
                                        </p:tav>
                                      </p:tavLst>
                                    </p:anim>
                                    <p:animEffect transition="in" filter="fade">
                                      <p:cBhvr>
                                        <p:cTn id="9"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9121" name="Group 33"/>
          <p:cNvGrpSpPr>
            <a:grpSpLocks/>
          </p:cNvGrpSpPr>
          <p:nvPr/>
        </p:nvGrpSpPr>
        <p:grpSpPr bwMode="auto">
          <a:xfrm>
            <a:off x="3908426" y="1144077"/>
            <a:ext cx="2098675" cy="2098675"/>
            <a:chOff x="2462" y="609"/>
            <a:chExt cx="1322" cy="1322"/>
          </a:xfrm>
        </p:grpSpPr>
        <p:sp>
          <p:nvSpPr>
            <p:cNvPr id="89093" name="AutoShape 5"/>
            <p:cNvSpPr>
              <a:spLocks noChangeArrowheads="1"/>
            </p:cNvSpPr>
            <p:nvPr/>
          </p:nvSpPr>
          <p:spPr bwMode="auto">
            <a:xfrm rot="16200000" flipH="1">
              <a:off x="2462" y="609"/>
              <a:ext cx="1322" cy="1322"/>
            </a:xfrm>
            <a:prstGeom prst="homePlate">
              <a:avLst>
                <a:gd name="adj" fmla="val 25028"/>
              </a:avLst>
            </a:prstGeom>
            <a:solidFill>
              <a:schemeClr val="bg1">
                <a:lumMod val="95000"/>
              </a:schemeClr>
            </a:solidFill>
            <a:ln w="25400">
              <a:solidFill>
                <a:schemeClr val="tx1"/>
              </a:solidFill>
              <a:miter lim="800000"/>
              <a:headEnd/>
              <a:tailEnd/>
            </a:ln>
            <a:effectLst/>
          </p:spPr>
          <p:txBody>
            <a:bodyPr wrap="none" anchor="ctr"/>
            <a:lstStyle/>
            <a:p>
              <a:endParaRPr lang="en-GB" dirty="0"/>
            </a:p>
          </p:txBody>
        </p:sp>
        <p:sp>
          <p:nvSpPr>
            <p:cNvPr id="89094" name="Rectangle 6"/>
            <p:cNvSpPr>
              <a:spLocks noChangeArrowheads="1"/>
            </p:cNvSpPr>
            <p:nvPr/>
          </p:nvSpPr>
          <p:spPr bwMode="auto">
            <a:xfrm>
              <a:off x="2520" y="649"/>
              <a:ext cx="1192" cy="1019"/>
            </a:xfrm>
            <a:prstGeom prst="rect">
              <a:avLst/>
            </a:prstGeom>
            <a:noFill/>
            <a:ln w="12700">
              <a:noFill/>
              <a:miter lim="800000"/>
              <a:headEnd/>
              <a:tailEnd/>
            </a:ln>
            <a:effectLst/>
          </p:spPr>
          <p:txBody>
            <a:bodyPr lIns="90488" tIns="44450" rIns="90488" bIns="44450">
              <a:spAutoFit/>
            </a:bodyPr>
            <a:lstStyle/>
            <a:p>
              <a:pPr>
                <a:lnSpc>
                  <a:spcPct val="90000"/>
                </a:lnSpc>
              </a:pPr>
              <a:r>
                <a:rPr lang="en-US" sz="2000" dirty="0">
                  <a:solidFill>
                    <a:srgbClr val="FF3300"/>
                  </a:solidFill>
                </a:rPr>
                <a:t>Top-down </a:t>
              </a:r>
              <a:endParaRPr lang="en-GB" sz="2000" dirty="0">
                <a:solidFill>
                  <a:srgbClr val="FF3300"/>
                </a:solidFill>
              </a:endParaRPr>
            </a:p>
            <a:p>
              <a:pPr>
                <a:lnSpc>
                  <a:spcPct val="90000"/>
                </a:lnSpc>
              </a:pPr>
              <a:r>
                <a:rPr lang="en-GB" dirty="0"/>
                <a:t>	</a:t>
              </a:r>
              <a:endParaRPr lang="en-US" dirty="0"/>
            </a:p>
            <a:p>
              <a:pPr>
                <a:lnSpc>
                  <a:spcPct val="90000"/>
                </a:lnSpc>
              </a:pPr>
              <a:r>
                <a:rPr lang="en-US" dirty="0"/>
                <a:t>Operations strategy should interpret higher level-strategy</a:t>
              </a:r>
            </a:p>
          </p:txBody>
        </p:sp>
      </p:grpSp>
      <p:sp>
        <p:nvSpPr>
          <p:cNvPr id="89096" name="AutoShape 8"/>
          <p:cNvSpPr>
            <a:spLocks noChangeArrowheads="1"/>
          </p:cNvSpPr>
          <p:nvPr/>
        </p:nvSpPr>
        <p:spPr bwMode="auto">
          <a:xfrm>
            <a:off x="487365" y="2885564"/>
            <a:ext cx="3286125" cy="1368425"/>
          </a:xfrm>
          <a:prstGeom prst="homePlate">
            <a:avLst>
              <a:gd name="adj" fmla="val 60102"/>
            </a:avLst>
          </a:prstGeom>
          <a:solidFill>
            <a:schemeClr val="bg1">
              <a:lumMod val="95000"/>
            </a:schemeClr>
          </a:solidFill>
          <a:ln w="25400">
            <a:solidFill>
              <a:schemeClr val="tx1"/>
            </a:solidFill>
            <a:miter lim="800000"/>
            <a:headEnd/>
            <a:tailEnd/>
          </a:ln>
          <a:effectLst/>
        </p:spPr>
        <p:txBody>
          <a:bodyPr wrap="none" anchor="ctr"/>
          <a:lstStyle/>
          <a:p>
            <a:endParaRPr lang="en-GB" dirty="0"/>
          </a:p>
        </p:txBody>
      </p:sp>
      <p:sp>
        <p:nvSpPr>
          <p:cNvPr id="89097" name="Rectangle 9"/>
          <p:cNvSpPr>
            <a:spLocks noChangeArrowheads="1"/>
          </p:cNvSpPr>
          <p:nvPr/>
        </p:nvSpPr>
        <p:spPr bwMode="auto">
          <a:xfrm>
            <a:off x="463552" y="2901439"/>
            <a:ext cx="2644775" cy="1396280"/>
          </a:xfrm>
          <a:prstGeom prst="rect">
            <a:avLst/>
          </a:prstGeom>
          <a:noFill/>
          <a:ln w="12700">
            <a:noFill/>
            <a:miter lim="800000"/>
            <a:headEnd/>
            <a:tailEnd/>
          </a:ln>
          <a:effectLst/>
        </p:spPr>
        <p:txBody>
          <a:bodyPr lIns="90488" tIns="44450" rIns="90488" bIns="44450">
            <a:spAutoFit/>
          </a:bodyPr>
          <a:lstStyle/>
          <a:p>
            <a:pPr>
              <a:lnSpc>
                <a:spcPct val="90000"/>
              </a:lnSpc>
            </a:pPr>
            <a:r>
              <a:rPr lang="en-US" sz="2000" dirty="0">
                <a:solidFill>
                  <a:srgbClr val="FF3300"/>
                </a:solidFill>
              </a:rPr>
              <a:t>Operations resources </a:t>
            </a:r>
            <a:endParaRPr lang="en-GB" sz="2000" dirty="0">
              <a:solidFill>
                <a:srgbClr val="FF3300"/>
              </a:solidFill>
            </a:endParaRPr>
          </a:p>
          <a:p>
            <a:pPr>
              <a:lnSpc>
                <a:spcPct val="90000"/>
              </a:lnSpc>
            </a:pPr>
            <a:endParaRPr lang="en-US" sz="2000" dirty="0">
              <a:solidFill>
                <a:srgbClr val="FF3300"/>
              </a:solidFill>
            </a:endParaRPr>
          </a:p>
          <a:p>
            <a:pPr>
              <a:lnSpc>
                <a:spcPct val="90000"/>
              </a:lnSpc>
            </a:pPr>
            <a:r>
              <a:rPr lang="en-US" dirty="0"/>
              <a:t>Operations strategy should build operations capabilities</a:t>
            </a:r>
          </a:p>
        </p:txBody>
      </p:sp>
      <p:grpSp>
        <p:nvGrpSpPr>
          <p:cNvPr id="89122" name="Group 34"/>
          <p:cNvGrpSpPr>
            <a:grpSpLocks/>
          </p:cNvGrpSpPr>
          <p:nvPr/>
        </p:nvGrpSpPr>
        <p:grpSpPr bwMode="auto">
          <a:xfrm>
            <a:off x="3906105" y="4173560"/>
            <a:ext cx="2122488" cy="2470150"/>
            <a:chOff x="2455" y="2562"/>
            <a:chExt cx="1337" cy="1556"/>
          </a:xfrm>
        </p:grpSpPr>
        <p:sp>
          <p:nvSpPr>
            <p:cNvPr id="89099" name="AutoShape 11"/>
            <p:cNvSpPr>
              <a:spLocks noChangeArrowheads="1"/>
            </p:cNvSpPr>
            <p:nvPr/>
          </p:nvSpPr>
          <p:spPr bwMode="auto">
            <a:xfrm rot="16200000">
              <a:off x="2493" y="2531"/>
              <a:ext cx="1260" cy="1322"/>
            </a:xfrm>
            <a:prstGeom prst="homePlate">
              <a:avLst>
                <a:gd name="adj" fmla="val 25028"/>
              </a:avLst>
            </a:prstGeom>
            <a:solidFill>
              <a:schemeClr val="bg1">
                <a:lumMod val="95000"/>
              </a:schemeClr>
            </a:solidFill>
            <a:ln w="25400">
              <a:solidFill>
                <a:schemeClr val="tx1"/>
              </a:solidFill>
              <a:miter lim="800000"/>
              <a:headEnd/>
              <a:tailEnd/>
            </a:ln>
            <a:effectLst/>
          </p:spPr>
          <p:txBody>
            <a:bodyPr wrap="none" anchor="ctr"/>
            <a:lstStyle/>
            <a:p>
              <a:endParaRPr lang="en-GB" dirty="0"/>
            </a:p>
          </p:txBody>
        </p:sp>
        <p:sp>
          <p:nvSpPr>
            <p:cNvPr id="89100" name="Rectangle 12"/>
            <p:cNvSpPr>
              <a:spLocks noChangeArrowheads="1"/>
            </p:cNvSpPr>
            <p:nvPr/>
          </p:nvSpPr>
          <p:spPr bwMode="auto">
            <a:xfrm>
              <a:off x="2455" y="2844"/>
              <a:ext cx="1337" cy="1274"/>
            </a:xfrm>
            <a:prstGeom prst="rect">
              <a:avLst/>
            </a:prstGeom>
            <a:noFill/>
            <a:ln w="12700">
              <a:noFill/>
              <a:miter lim="800000"/>
              <a:headEnd/>
              <a:tailEnd/>
            </a:ln>
            <a:effectLst/>
          </p:spPr>
          <p:txBody>
            <a:bodyPr wrap="square" lIns="90488" tIns="44450" rIns="90488" bIns="44450">
              <a:spAutoFit/>
            </a:bodyPr>
            <a:lstStyle/>
            <a:p>
              <a:pPr>
                <a:lnSpc>
                  <a:spcPct val="90000"/>
                </a:lnSpc>
                <a:spcBef>
                  <a:spcPct val="70000"/>
                </a:spcBef>
              </a:pPr>
              <a:r>
                <a:rPr lang="en-US" dirty="0">
                  <a:solidFill>
                    <a:srgbClr val="FF3300"/>
                  </a:solidFill>
                </a:rPr>
                <a:t>Bottom-up</a:t>
              </a:r>
              <a:endParaRPr lang="en-GB" dirty="0"/>
            </a:p>
            <a:p>
              <a:pPr>
                <a:lnSpc>
                  <a:spcPct val="90000"/>
                </a:lnSpc>
                <a:spcBef>
                  <a:spcPct val="70000"/>
                </a:spcBef>
              </a:pPr>
              <a:r>
                <a:rPr lang="en-GB" dirty="0"/>
                <a:t>Operations strategy should learn from day-to-day experience</a:t>
              </a:r>
              <a:endParaRPr lang="en-US" dirty="0"/>
            </a:p>
            <a:p>
              <a:pPr>
                <a:lnSpc>
                  <a:spcPct val="90000"/>
                </a:lnSpc>
                <a:spcBef>
                  <a:spcPct val="70000"/>
                </a:spcBef>
              </a:pPr>
              <a:r>
                <a:rPr lang="en-US" sz="2000" dirty="0">
                  <a:solidFill>
                    <a:srgbClr val="FF3300"/>
                  </a:solidFill>
                </a:rPr>
                <a:t> </a:t>
              </a:r>
            </a:p>
          </p:txBody>
        </p:sp>
      </p:grpSp>
      <p:grpSp>
        <p:nvGrpSpPr>
          <p:cNvPr id="89123" name="Group 35"/>
          <p:cNvGrpSpPr>
            <a:grpSpLocks/>
          </p:cNvGrpSpPr>
          <p:nvPr/>
        </p:nvGrpSpPr>
        <p:grpSpPr bwMode="auto">
          <a:xfrm>
            <a:off x="6194426" y="2915728"/>
            <a:ext cx="3365501" cy="1411288"/>
            <a:chOff x="3902" y="1725"/>
            <a:chExt cx="2120" cy="889"/>
          </a:xfrm>
        </p:grpSpPr>
        <p:sp>
          <p:nvSpPr>
            <p:cNvPr id="89102" name="AutoShape 14"/>
            <p:cNvSpPr>
              <a:spLocks noChangeArrowheads="1"/>
            </p:cNvSpPr>
            <p:nvPr/>
          </p:nvSpPr>
          <p:spPr bwMode="auto">
            <a:xfrm flipH="1">
              <a:off x="3902" y="1725"/>
              <a:ext cx="2120" cy="862"/>
            </a:xfrm>
            <a:prstGeom prst="homePlate">
              <a:avLst>
                <a:gd name="adj" fmla="val 61553"/>
              </a:avLst>
            </a:prstGeom>
            <a:solidFill>
              <a:schemeClr val="bg1">
                <a:lumMod val="95000"/>
              </a:schemeClr>
            </a:solidFill>
            <a:ln w="25400">
              <a:solidFill>
                <a:schemeClr val="tx1"/>
              </a:solidFill>
              <a:miter lim="800000"/>
              <a:headEnd/>
              <a:tailEnd/>
            </a:ln>
            <a:effectLst/>
          </p:spPr>
          <p:txBody>
            <a:bodyPr wrap="none" anchor="ctr"/>
            <a:lstStyle/>
            <a:p>
              <a:endParaRPr lang="en-GB" dirty="0"/>
            </a:p>
          </p:txBody>
        </p:sp>
        <p:sp>
          <p:nvSpPr>
            <p:cNvPr id="89103" name="Rectangle 15"/>
            <p:cNvSpPr>
              <a:spLocks noChangeArrowheads="1"/>
            </p:cNvSpPr>
            <p:nvPr/>
          </p:nvSpPr>
          <p:spPr bwMode="auto">
            <a:xfrm>
              <a:off x="4344" y="1734"/>
              <a:ext cx="1617" cy="880"/>
            </a:xfrm>
            <a:prstGeom prst="rect">
              <a:avLst/>
            </a:prstGeom>
            <a:noFill/>
            <a:ln w="12700">
              <a:noFill/>
              <a:miter lim="800000"/>
              <a:headEnd/>
              <a:tailEnd/>
            </a:ln>
            <a:effectLst/>
          </p:spPr>
          <p:txBody>
            <a:bodyPr lIns="90488" tIns="44450" rIns="90488" bIns="44450">
              <a:spAutoFit/>
            </a:bodyPr>
            <a:lstStyle/>
            <a:p>
              <a:pPr>
                <a:lnSpc>
                  <a:spcPct val="90000"/>
                </a:lnSpc>
              </a:pPr>
              <a:r>
                <a:rPr lang="en-US" sz="2000" dirty="0">
                  <a:solidFill>
                    <a:srgbClr val="FF3300"/>
                  </a:solidFill>
                </a:rPr>
                <a:t>Market </a:t>
              </a:r>
              <a:r>
                <a:rPr lang="en-GB" sz="2000" dirty="0">
                  <a:solidFill>
                    <a:srgbClr val="FF3300"/>
                  </a:solidFill>
                </a:rPr>
                <a:t>requirements</a:t>
              </a:r>
            </a:p>
            <a:p>
              <a:pPr>
                <a:lnSpc>
                  <a:spcPct val="90000"/>
                </a:lnSpc>
              </a:pPr>
              <a:endParaRPr lang="en-US" sz="2000" dirty="0">
                <a:solidFill>
                  <a:srgbClr val="FF3300"/>
                </a:solidFill>
              </a:endParaRPr>
            </a:p>
            <a:p>
              <a:pPr>
                <a:lnSpc>
                  <a:spcPct val="90000"/>
                </a:lnSpc>
              </a:pPr>
              <a:r>
                <a:rPr lang="en-US" dirty="0"/>
                <a:t>Operations strategy should </a:t>
              </a:r>
              <a:r>
                <a:rPr lang="en-GB" dirty="0"/>
                <a:t>satisfy</a:t>
              </a:r>
              <a:r>
                <a:rPr lang="en-US" dirty="0"/>
                <a:t> the </a:t>
              </a:r>
              <a:r>
                <a:rPr lang="en-GB" dirty="0"/>
                <a:t>organisation’s</a:t>
              </a:r>
              <a:r>
                <a:rPr lang="en-US" dirty="0"/>
                <a:t> markets</a:t>
              </a:r>
            </a:p>
          </p:txBody>
        </p:sp>
      </p:grpSp>
      <p:sp>
        <p:nvSpPr>
          <p:cNvPr id="89119" name="AutoShape 31"/>
          <p:cNvSpPr>
            <a:spLocks noChangeArrowheads="1"/>
          </p:cNvSpPr>
          <p:nvPr/>
        </p:nvSpPr>
        <p:spPr bwMode="auto">
          <a:xfrm rot="-10800000">
            <a:off x="2790825" y="2814126"/>
            <a:ext cx="3868738" cy="792162"/>
          </a:xfrm>
          <a:prstGeom prst="curvedUpArrow">
            <a:avLst>
              <a:gd name="adj1" fmla="val 71674"/>
              <a:gd name="adj2" fmla="val 169349"/>
              <a:gd name="adj3" fmla="val 35671"/>
            </a:avLst>
          </a:prstGeom>
          <a:solidFill>
            <a:srgbClr val="CCFFFF"/>
          </a:solidFill>
          <a:ln w="9525">
            <a:solidFill>
              <a:schemeClr val="tx1"/>
            </a:solidFill>
            <a:miter lim="800000"/>
            <a:headEnd/>
            <a:tailEnd type="none" w="sm" len="med"/>
          </a:ln>
          <a:effectLst/>
        </p:spPr>
        <p:txBody>
          <a:bodyPr wrap="none" anchor="ctr"/>
          <a:lstStyle/>
          <a:p>
            <a:endParaRPr lang="en-GB" dirty="0"/>
          </a:p>
        </p:txBody>
      </p:sp>
      <p:sp>
        <p:nvSpPr>
          <p:cNvPr id="89120" name="AutoShape 32"/>
          <p:cNvSpPr>
            <a:spLocks noChangeArrowheads="1"/>
          </p:cNvSpPr>
          <p:nvPr/>
        </p:nvSpPr>
        <p:spPr bwMode="auto">
          <a:xfrm rot="-21600000">
            <a:off x="3222625" y="3822189"/>
            <a:ext cx="3868738" cy="792163"/>
          </a:xfrm>
          <a:prstGeom prst="curvedUpArrow">
            <a:avLst>
              <a:gd name="adj1" fmla="val 71674"/>
              <a:gd name="adj2" fmla="val 169349"/>
              <a:gd name="adj3" fmla="val 35671"/>
            </a:avLst>
          </a:prstGeom>
          <a:solidFill>
            <a:srgbClr val="CCFFFF"/>
          </a:solidFill>
          <a:ln w="9525">
            <a:solidFill>
              <a:schemeClr val="tx1"/>
            </a:solidFill>
            <a:miter lim="800000"/>
            <a:headEnd/>
            <a:tailEnd type="none" w="sm" len="med"/>
          </a:ln>
          <a:effectLst/>
        </p:spPr>
        <p:txBody>
          <a:bodyPr wrap="none" anchor="ctr"/>
          <a:lstStyle/>
          <a:p>
            <a:endParaRPr lang="en-GB" dirty="0"/>
          </a:p>
        </p:txBody>
      </p:sp>
      <p:sp>
        <p:nvSpPr>
          <p:cNvPr id="18" name="TextBox 17"/>
          <p:cNvSpPr txBox="1"/>
          <p:nvPr/>
        </p:nvSpPr>
        <p:spPr>
          <a:xfrm>
            <a:off x="4087316" y="3462272"/>
            <a:ext cx="1872208" cy="646331"/>
          </a:xfrm>
          <a:prstGeom prst="rect">
            <a:avLst/>
          </a:prstGeom>
          <a:noFill/>
        </p:spPr>
        <p:txBody>
          <a:bodyPr wrap="square" rtlCol="0">
            <a:spAutoFit/>
          </a:bodyPr>
          <a:lstStyle/>
          <a:p>
            <a:r>
              <a:rPr lang="en-IN" dirty="0"/>
              <a:t>OPERATIONS STRATEGY</a:t>
            </a:r>
          </a:p>
        </p:txBody>
      </p:sp>
      <p:sp>
        <p:nvSpPr>
          <p:cNvPr id="22" name="Text Box 6"/>
          <p:cNvSpPr txBox="1">
            <a:spLocks noChangeArrowheads="1"/>
          </p:cNvSpPr>
          <p:nvPr/>
        </p:nvSpPr>
        <p:spPr bwMode="auto">
          <a:xfrm>
            <a:off x="60020" y="143008"/>
            <a:ext cx="9782785" cy="830997"/>
          </a:xfrm>
          <a:prstGeom prst="rect">
            <a:avLst/>
          </a:prstGeom>
          <a:noFill/>
          <a:ln w="25400">
            <a:noFill/>
            <a:miter lim="800000"/>
            <a:headEnd type="none" w="med" len="lg"/>
            <a:tailEnd type="none" w="sm" len="med"/>
          </a:ln>
          <a:effectLst/>
        </p:spPr>
        <p:txBody>
          <a:bodyPr wrap="square">
            <a:spAutoFit/>
          </a:bodyPr>
          <a:lstStyle/>
          <a:p>
            <a:pPr eaLnBrk="1" hangingPunct="1">
              <a:spcBef>
                <a:spcPct val="50000"/>
              </a:spcBef>
            </a:pPr>
            <a:r>
              <a:rPr lang="en-IN" sz="2400" b="1" dirty="0"/>
              <a:t>Four perspectives on operations strategy – top-down, </a:t>
            </a:r>
            <a:br>
              <a:rPr lang="en-IN" sz="2400" b="1" dirty="0"/>
            </a:br>
            <a:r>
              <a:rPr lang="en-IN" sz="2400" b="1" dirty="0"/>
              <a:t>bottom-up, market requirements and operations resources</a:t>
            </a: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89121"/>
                                        </p:tgtEl>
                                        <p:attrNameLst>
                                          <p:attrName>style.visibility</p:attrName>
                                        </p:attrNameLst>
                                      </p:cBhvr>
                                      <p:to>
                                        <p:strVal val="visible"/>
                                      </p:to>
                                    </p:set>
                                    <p:animEffect transition="in" filter="wipe(up)">
                                      <p:cBhvr>
                                        <p:cTn id="7" dur="500"/>
                                        <p:tgtEl>
                                          <p:spTgt spid="8912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9122"/>
                                        </p:tgtEl>
                                        <p:attrNameLst>
                                          <p:attrName>style.visibility</p:attrName>
                                        </p:attrNameLst>
                                      </p:cBhvr>
                                      <p:to>
                                        <p:strVal val="visible"/>
                                      </p:to>
                                    </p:set>
                                    <p:animEffect transition="in" filter="wipe(down)">
                                      <p:cBhvr>
                                        <p:cTn id="12" dur="500"/>
                                        <p:tgtEl>
                                          <p:spTgt spid="8912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nodeType="clickEffect">
                                  <p:stCondLst>
                                    <p:cond delay="0"/>
                                  </p:stCondLst>
                                  <p:childTnLst>
                                    <p:set>
                                      <p:cBhvr>
                                        <p:cTn id="16" dur="1" fill="hold">
                                          <p:stCondLst>
                                            <p:cond delay="0"/>
                                          </p:stCondLst>
                                        </p:cTn>
                                        <p:tgtEl>
                                          <p:spTgt spid="89123"/>
                                        </p:tgtEl>
                                        <p:attrNameLst>
                                          <p:attrName>style.visibility</p:attrName>
                                        </p:attrNameLst>
                                      </p:cBhvr>
                                      <p:to>
                                        <p:strVal val="visible"/>
                                      </p:to>
                                    </p:set>
                                    <p:animEffect transition="in" filter="wipe(right)">
                                      <p:cBhvr>
                                        <p:cTn id="17" dur="500"/>
                                        <p:tgtEl>
                                          <p:spTgt spid="89123"/>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89097"/>
                                        </p:tgtEl>
                                        <p:attrNameLst>
                                          <p:attrName>style.visibility</p:attrName>
                                        </p:attrNameLst>
                                      </p:cBhvr>
                                      <p:to>
                                        <p:strVal val="visible"/>
                                      </p:to>
                                    </p:set>
                                    <p:animEffect transition="in" filter="wipe(left)">
                                      <p:cBhvr>
                                        <p:cTn id="22" dur="500"/>
                                        <p:tgtEl>
                                          <p:spTgt spid="89097"/>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89096"/>
                                        </p:tgtEl>
                                        <p:attrNameLst>
                                          <p:attrName>style.visibility</p:attrName>
                                        </p:attrNameLst>
                                      </p:cBhvr>
                                      <p:to>
                                        <p:strVal val="visible"/>
                                      </p:to>
                                    </p:set>
                                    <p:animEffect transition="in" filter="wipe(left)">
                                      <p:cBhvr>
                                        <p:cTn id="25" dur="500"/>
                                        <p:tgtEl>
                                          <p:spTgt spid="89096"/>
                                        </p:tgtEl>
                                      </p:cBhvr>
                                    </p:animEffect>
                                  </p:childTnLst>
                                </p:cTn>
                              </p:par>
                            </p:childTnLst>
                          </p:cTn>
                        </p:par>
                      </p:childTnLst>
                    </p:cTn>
                  </p:par>
                  <p:par>
                    <p:cTn id="26" fill="hold">
                      <p:stCondLst>
                        <p:cond delay="indefinite"/>
                      </p:stCondLst>
                      <p:childTnLst>
                        <p:par>
                          <p:cTn id="27" fill="hold">
                            <p:stCondLst>
                              <p:cond delay="0"/>
                            </p:stCondLst>
                            <p:childTnLst>
                              <p:par>
                                <p:cTn id="28" presetID="53" presetClass="entr" presetSubtype="0" fill="hold" grpId="0" nodeType="clickEffect">
                                  <p:stCondLst>
                                    <p:cond delay="0"/>
                                  </p:stCondLst>
                                  <p:childTnLst>
                                    <p:set>
                                      <p:cBhvr>
                                        <p:cTn id="29" dur="1" fill="hold">
                                          <p:stCondLst>
                                            <p:cond delay="0"/>
                                          </p:stCondLst>
                                        </p:cTn>
                                        <p:tgtEl>
                                          <p:spTgt spid="89119"/>
                                        </p:tgtEl>
                                        <p:attrNameLst>
                                          <p:attrName>style.visibility</p:attrName>
                                        </p:attrNameLst>
                                      </p:cBhvr>
                                      <p:to>
                                        <p:strVal val="visible"/>
                                      </p:to>
                                    </p:set>
                                    <p:anim calcmode="lin" valueType="num">
                                      <p:cBhvr>
                                        <p:cTn id="30" dur="500" fill="hold"/>
                                        <p:tgtEl>
                                          <p:spTgt spid="89119"/>
                                        </p:tgtEl>
                                        <p:attrNameLst>
                                          <p:attrName>ppt_w</p:attrName>
                                        </p:attrNameLst>
                                      </p:cBhvr>
                                      <p:tavLst>
                                        <p:tav tm="0">
                                          <p:val>
                                            <p:fltVal val="0"/>
                                          </p:val>
                                        </p:tav>
                                        <p:tav tm="100000">
                                          <p:val>
                                            <p:strVal val="#ppt_w"/>
                                          </p:val>
                                        </p:tav>
                                      </p:tavLst>
                                    </p:anim>
                                    <p:anim calcmode="lin" valueType="num">
                                      <p:cBhvr>
                                        <p:cTn id="31" dur="500" fill="hold"/>
                                        <p:tgtEl>
                                          <p:spTgt spid="89119"/>
                                        </p:tgtEl>
                                        <p:attrNameLst>
                                          <p:attrName>ppt_h</p:attrName>
                                        </p:attrNameLst>
                                      </p:cBhvr>
                                      <p:tavLst>
                                        <p:tav tm="0">
                                          <p:val>
                                            <p:fltVal val="0"/>
                                          </p:val>
                                        </p:tav>
                                        <p:tav tm="100000">
                                          <p:val>
                                            <p:strVal val="#ppt_h"/>
                                          </p:val>
                                        </p:tav>
                                      </p:tavLst>
                                    </p:anim>
                                    <p:animEffect transition="in" filter="fade">
                                      <p:cBhvr>
                                        <p:cTn id="32" dur="500"/>
                                        <p:tgtEl>
                                          <p:spTgt spid="89119"/>
                                        </p:tgtEl>
                                      </p:cBhvr>
                                    </p:animEffect>
                                  </p:childTnLst>
                                </p:cTn>
                              </p:par>
                              <p:par>
                                <p:cTn id="33" presetID="53" presetClass="entr" presetSubtype="0" fill="hold" grpId="0" nodeType="withEffect">
                                  <p:stCondLst>
                                    <p:cond delay="0"/>
                                  </p:stCondLst>
                                  <p:childTnLst>
                                    <p:set>
                                      <p:cBhvr>
                                        <p:cTn id="34" dur="1" fill="hold">
                                          <p:stCondLst>
                                            <p:cond delay="0"/>
                                          </p:stCondLst>
                                        </p:cTn>
                                        <p:tgtEl>
                                          <p:spTgt spid="89120"/>
                                        </p:tgtEl>
                                        <p:attrNameLst>
                                          <p:attrName>style.visibility</p:attrName>
                                        </p:attrNameLst>
                                      </p:cBhvr>
                                      <p:to>
                                        <p:strVal val="visible"/>
                                      </p:to>
                                    </p:set>
                                    <p:anim calcmode="lin" valueType="num">
                                      <p:cBhvr>
                                        <p:cTn id="35" dur="500" fill="hold"/>
                                        <p:tgtEl>
                                          <p:spTgt spid="89120"/>
                                        </p:tgtEl>
                                        <p:attrNameLst>
                                          <p:attrName>ppt_w</p:attrName>
                                        </p:attrNameLst>
                                      </p:cBhvr>
                                      <p:tavLst>
                                        <p:tav tm="0">
                                          <p:val>
                                            <p:fltVal val="0"/>
                                          </p:val>
                                        </p:tav>
                                        <p:tav tm="100000">
                                          <p:val>
                                            <p:strVal val="#ppt_w"/>
                                          </p:val>
                                        </p:tav>
                                      </p:tavLst>
                                    </p:anim>
                                    <p:anim calcmode="lin" valueType="num">
                                      <p:cBhvr>
                                        <p:cTn id="36" dur="500" fill="hold"/>
                                        <p:tgtEl>
                                          <p:spTgt spid="89120"/>
                                        </p:tgtEl>
                                        <p:attrNameLst>
                                          <p:attrName>ppt_h</p:attrName>
                                        </p:attrNameLst>
                                      </p:cBhvr>
                                      <p:tavLst>
                                        <p:tav tm="0">
                                          <p:val>
                                            <p:fltVal val="0"/>
                                          </p:val>
                                        </p:tav>
                                        <p:tav tm="100000">
                                          <p:val>
                                            <p:strVal val="#ppt_h"/>
                                          </p:val>
                                        </p:tav>
                                      </p:tavLst>
                                    </p:anim>
                                    <p:animEffect transition="in" filter="fade">
                                      <p:cBhvr>
                                        <p:cTn id="37" dur="500"/>
                                        <p:tgtEl>
                                          <p:spTgt spid="89120"/>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0"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 calcmode="lin" valueType="num">
                                      <p:cBhvr>
                                        <p:cTn id="42" dur="500" fill="hold"/>
                                        <p:tgtEl>
                                          <p:spTgt spid="22"/>
                                        </p:tgtEl>
                                        <p:attrNameLst>
                                          <p:attrName>ppt_w</p:attrName>
                                        </p:attrNameLst>
                                      </p:cBhvr>
                                      <p:tavLst>
                                        <p:tav tm="0">
                                          <p:val>
                                            <p:fltVal val="0"/>
                                          </p:val>
                                        </p:tav>
                                        <p:tav tm="100000">
                                          <p:val>
                                            <p:strVal val="#ppt_w"/>
                                          </p:val>
                                        </p:tav>
                                      </p:tavLst>
                                    </p:anim>
                                    <p:anim calcmode="lin" valueType="num">
                                      <p:cBhvr>
                                        <p:cTn id="43" dur="500" fill="hold"/>
                                        <p:tgtEl>
                                          <p:spTgt spid="22"/>
                                        </p:tgtEl>
                                        <p:attrNameLst>
                                          <p:attrName>ppt_h</p:attrName>
                                        </p:attrNameLst>
                                      </p:cBhvr>
                                      <p:tavLst>
                                        <p:tav tm="0">
                                          <p:val>
                                            <p:fltVal val="0"/>
                                          </p:val>
                                        </p:tav>
                                        <p:tav tm="100000">
                                          <p:val>
                                            <p:strVal val="#ppt_h"/>
                                          </p:val>
                                        </p:tav>
                                      </p:tavLst>
                                    </p:anim>
                                    <p:animEffect transition="in" filter="fade">
                                      <p:cBhvr>
                                        <p:cTn id="4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6" grpId="0" animBg="1"/>
      <p:bldP spid="89097" grpId="0"/>
      <p:bldP spid="89119" grpId="0" animBg="1"/>
      <p:bldP spid="89120" grpId="0" animBg="1"/>
      <p:bldP spid="2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0" name="AutoShape 4"/>
          <p:cNvSpPr>
            <a:spLocks noChangeArrowheads="1"/>
          </p:cNvSpPr>
          <p:nvPr/>
        </p:nvSpPr>
        <p:spPr bwMode="auto">
          <a:xfrm rot="16200000" flipH="1">
            <a:off x="3920331" y="1261124"/>
            <a:ext cx="2098675" cy="2195512"/>
          </a:xfrm>
          <a:prstGeom prst="homePlate">
            <a:avLst>
              <a:gd name="adj" fmla="val 25028"/>
            </a:avLst>
          </a:prstGeom>
          <a:solidFill>
            <a:schemeClr val="bg1">
              <a:lumMod val="95000"/>
            </a:schemeClr>
          </a:solidFill>
          <a:ln w="25400">
            <a:solidFill>
              <a:schemeClr val="tx1"/>
            </a:solidFill>
            <a:miter lim="800000"/>
            <a:headEnd/>
            <a:tailEnd/>
          </a:ln>
          <a:effectLst/>
        </p:spPr>
        <p:txBody>
          <a:bodyPr wrap="none" anchor="ctr"/>
          <a:lstStyle/>
          <a:p>
            <a:endParaRPr lang="en-GB" dirty="0"/>
          </a:p>
        </p:txBody>
      </p:sp>
      <p:sp>
        <p:nvSpPr>
          <p:cNvPr id="91141" name="Rectangle 5"/>
          <p:cNvSpPr>
            <a:spLocks noChangeArrowheads="1"/>
          </p:cNvSpPr>
          <p:nvPr/>
        </p:nvSpPr>
        <p:spPr bwMode="auto">
          <a:xfrm>
            <a:off x="4000500" y="2616054"/>
            <a:ext cx="1887538" cy="343684"/>
          </a:xfrm>
          <a:prstGeom prst="rect">
            <a:avLst/>
          </a:prstGeom>
          <a:noFill/>
          <a:ln w="12700">
            <a:noFill/>
            <a:miter lim="800000"/>
            <a:headEnd/>
            <a:tailEnd/>
          </a:ln>
          <a:effectLst/>
        </p:spPr>
        <p:txBody>
          <a:bodyPr lIns="90488" tIns="44450" rIns="90488" bIns="44450">
            <a:spAutoFit/>
          </a:bodyPr>
          <a:lstStyle/>
          <a:p>
            <a:pPr>
              <a:lnSpc>
                <a:spcPct val="90000"/>
              </a:lnSpc>
            </a:pPr>
            <a:r>
              <a:rPr lang="en-US" dirty="0">
                <a:solidFill>
                  <a:srgbClr val="FF3300"/>
                </a:solidFill>
              </a:rPr>
              <a:t>Top-down </a:t>
            </a:r>
            <a:endParaRPr lang="en-US" dirty="0"/>
          </a:p>
        </p:txBody>
      </p:sp>
      <p:sp>
        <p:nvSpPr>
          <p:cNvPr id="91142" name="AutoShape 6"/>
          <p:cNvSpPr>
            <a:spLocks noChangeArrowheads="1"/>
          </p:cNvSpPr>
          <p:nvPr/>
        </p:nvSpPr>
        <p:spPr bwMode="auto">
          <a:xfrm>
            <a:off x="487365" y="3051030"/>
            <a:ext cx="3286125" cy="1368425"/>
          </a:xfrm>
          <a:prstGeom prst="homePlate">
            <a:avLst>
              <a:gd name="adj" fmla="val 60102"/>
            </a:avLst>
          </a:prstGeom>
          <a:solidFill>
            <a:schemeClr val="bg1">
              <a:lumMod val="95000"/>
            </a:schemeClr>
          </a:solidFill>
          <a:ln w="25400">
            <a:solidFill>
              <a:schemeClr val="tx1"/>
            </a:solidFill>
            <a:miter lim="800000"/>
            <a:headEnd/>
            <a:tailEnd/>
          </a:ln>
          <a:effectLst/>
        </p:spPr>
        <p:txBody>
          <a:bodyPr wrap="none" anchor="ctr"/>
          <a:lstStyle/>
          <a:p>
            <a:endParaRPr lang="en-GB" dirty="0"/>
          </a:p>
        </p:txBody>
      </p:sp>
      <p:sp>
        <p:nvSpPr>
          <p:cNvPr id="91144" name="AutoShape 8"/>
          <p:cNvSpPr>
            <a:spLocks noChangeArrowheads="1"/>
          </p:cNvSpPr>
          <p:nvPr/>
        </p:nvSpPr>
        <p:spPr bwMode="auto">
          <a:xfrm rot="16200000">
            <a:off x="3938589" y="4343254"/>
            <a:ext cx="2098675" cy="2232026"/>
          </a:xfrm>
          <a:prstGeom prst="homePlate">
            <a:avLst>
              <a:gd name="adj" fmla="val 25028"/>
            </a:avLst>
          </a:prstGeom>
          <a:solidFill>
            <a:schemeClr val="bg1">
              <a:lumMod val="95000"/>
            </a:schemeClr>
          </a:solidFill>
          <a:ln w="25400">
            <a:solidFill>
              <a:schemeClr val="tx1"/>
            </a:solidFill>
            <a:miter lim="800000"/>
            <a:headEnd/>
            <a:tailEnd/>
          </a:ln>
          <a:effectLst/>
        </p:spPr>
        <p:txBody>
          <a:bodyPr wrap="none" anchor="ctr"/>
          <a:lstStyle/>
          <a:p>
            <a:endParaRPr lang="en-GB" dirty="0"/>
          </a:p>
        </p:txBody>
      </p:sp>
      <p:sp>
        <p:nvSpPr>
          <p:cNvPr id="91145" name="Rectangle 9"/>
          <p:cNvSpPr>
            <a:spLocks noChangeArrowheads="1"/>
          </p:cNvSpPr>
          <p:nvPr/>
        </p:nvSpPr>
        <p:spPr bwMode="auto">
          <a:xfrm>
            <a:off x="3879117" y="4762282"/>
            <a:ext cx="2122488" cy="343684"/>
          </a:xfrm>
          <a:prstGeom prst="rect">
            <a:avLst/>
          </a:prstGeom>
          <a:noFill/>
          <a:ln w="12700">
            <a:noFill/>
            <a:miter lim="800000"/>
            <a:headEnd/>
            <a:tailEnd/>
          </a:ln>
          <a:effectLst/>
        </p:spPr>
        <p:txBody>
          <a:bodyPr lIns="90488" tIns="44450" rIns="90488" bIns="44450">
            <a:spAutoFit/>
          </a:bodyPr>
          <a:lstStyle/>
          <a:p>
            <a:pPr>
              <a:lnSpc>
                <a:spcPct val="90000"/>
              </a:lnSpc>
              <a:spcBef>
                <a:spcPct val="70000"/>
              </a:spcBef>
            </a:pPr>
            <a:r>
              <a:rPr lang="en-US" dirty="0">
                <a:solidFill>
                  <a:srgbClr val="FF3300"/>
                </a:solidFill>
              </a:rPr>
              <a:t>Bottom-up </a:t>
            </a:r>
          </a:p>
        </p:txBody>
      </p:sp>
      <p:sp>
        <p:nvSpPr>
          <p:cNvPr id="91146" name="AutoShape 10"/>
          <p:cNvSpPr>
            <a:spLocks noChangeArrowheads="1"/>
          </p:cNvSpPr>
          <p:nvPr/>
        </p:nvSpPr>
        <p:spPr bwMode="auto">
          <a:xfrm flipH="1">
            <a:off x="6194426" y="3081193"/>
            <a:ext cx="3365501" cy="1368425"/>
          </a:xfrm>
          <a:prstGeom prst="homePlate">
            <a:avLst>
              <a:gd name="adj" fmla="val 61553"/>
            </a:avLst>
          </a:prstGeom>
          <a:solidFill>
            <a:schemeClr val="bg1">
              <a:lumMod val="95000"/>
            </a:schemeClr>
          </a:solidFill>
          <a:ln w="25400">
            <a:solidFill>
              <a:schemeClr val="tx1"/>
            </a:solidFill>
            <a:miter lim="800000"/>
            <a:headEnd/>
            <a:tailEnd/>
          </a:ln>
          <a:effectLst/>
        </p:spPr>
        <p:txBody>
          <a:bodyPr wrap="none" anchor="ctr"/>
          <a:lstStyle/>
          <a:p>
            <a:endParaRPr lang="en-GB" dirty="0"/>
          </a:p>
        </p:txBody>
      </p:sp>
      <p:sp>
        <p:nvSpPr>
          <p:cNvPr id="91149" name="AutoShape 13"/>
          <p:cNvSpPr>
            <a:spLocks noChangeArrowheads="1"/>
          </p:cNvSpPr>
          <p:nvPr/>
        </p:nvSpPr>
        <p:spPr bwMode="auto">
          <a:xfrm rot="-10800000">
            <a:off x="2811464" y="2908155"/>
            <a:ext cx="3868737" cy="792163"/>
          </a:xfrm>
          <a:prstGeom prst="curvedUpArrow">
            <a:avLst>
              <a:gd name="adj1" fmla="val 71674"/>
              <a:gd name="adj2" fmla="val 169349"/>
              <a:gd name="adj3" fmla="val 35671"/>
            </a:avLst>
          </a:prstGeom>
          <a:solidFill>
            <a:srgbClr val="FFCCFF"/>
          </a:solidFill>
          <a:ln w="9525">
            <a:solidFill>
              <a:schemeClr val="tx1"/>
            </a:solidFill>
            <a:miter lim="800000"/>
            <a:headEnd/>
            <a:tailEnd type="none" w="sm" len="med"/>
          </a:ln>
          <a:effectLst/>
        </p:spPr>
        <p:txBody>
          <a:bodyPr wrap="none" anchor="ctr"/>
          <a:lstStyle/>
          <a:p>
            <a:endParaRPr lang="en-GB" dirty="0"/>
          </a:p>
        </p:txBody>
      </p:sp>
      <p:sp>
        <p:nvSpPr>
          <p:cNvPr id="91150" name="AutoShape 14"/>
          <p:cNvSpPr>
            <a:spLocks noChangeArrowheads="1"/>
          </p:cNvSpPr>
          <p:nvPr/>
        </p:nvSpPr>
        <p:spPr bwMode="auto">
          <a:xfrm rot="-21600000">
            <a:off x="3243264" y="3916218"/>
            <a:ext cx="3868737" cy="792162"/>
          </a:xfrm>
          <a:prstGeom prst="curvedUpArrow">
            <a:avLst>
              <a:gd name="adj1" fmla="val 71674"/>
              <a:gd name="adj2" fmla="val 169349"/>
              <a:gd name="adj3" fmla="val 35671"/>
            </a:avLst>
          </a:prstGeom>
          <a:solidFill>
            <a:srgbClr val="FFCCFF"/>
          </a:solidFill>
          <a:ln w="9525">
            <a:solidFill>
              <a:schemeClr val="tx1"/>
            </a:solidFill>
            <a:miter lim="800000"/>
            <a:headEnd/>
            <a:tailEnd type="none" w="sm" len="med"/>
          </a:ln>
          <a:effectLst/>
        </p:spPr>
        <p:txBody>
          <a:bodyPr wrap="none" anchor="ctr"/>
          <a:lstStyle/>
          <a:p>
            <a:endParaRPr lang="en-GB" dirty="0"/>
          </a:p>
        </p:txBody>
      </p:sp>
      <p:sp>
        <p:nvSpPr>
          <p:cNvPr id="91151" name="Rectangle 15"/>
          <p:cNvSpPr>
            <a:spLocks noChangeArrowheads="1"/>
          </p:cNvSpPr>
          <p:nvPr/>
        </p:nvSpPr>
        <p:spPr bwMode="auto">
          <a:xfrm>
            <a:off x="3675064" y="1319068"/>
            <a:ext cx="2573337" cy="343684"/>
          </a:xfrm>
          <a:prstGeom prst="rect">
            <a:avLst/>
          </a:prstGeom>
          <a:noFill/>
          <a:ln w="12700">
            <a:noFill/>
            <a:miter lim="800000"/>
            <a:headEnd/>
            <a:tailEnd/>
          </a:ln>
          <a:effectLst/>
        </p:spPr>
        <p:txBody>
          <a:bodyPr lIns="90488" tIns="44450" rIns="90488" bIns="44450">
            <a:spAutoFit/>
          </a:bodyPr>
          <a:lstStyle/>
          <a:p>
            <a:pPr>
              <a:lnSpc>
                <a:spcPct val="90000"/>
              </a:lnSpc>
            </a:pPr>
            <a:r>
              <a:rPr lang="en-US" dirty="0"/>
              <a:t>Corporate strategy </a:t>
            </a:r>
          </a:p>
        </p:txBody>
      </p:sp>
      <p:sp>
        <p:nvSpPr>
          <p:cNvPr id="91152" name="Rectangle 16"/>
          <p:cNvSpPr>
            <a:spLocks noChangeArrowheads="1"/>
          </p:cNvSpPr>
          <p:nvPr/>
        </p:nvSpPr>
        <p:spPr bwMode="auto">
          <a:xfrm>
            <a:off x="3856039" y="2184255"/>
            <a:ext cx="2246312" cy="343684"/>
          </a:xfrm>
          <a:prstGeom prst="rect">
            <a:avLst/>
          </a:prstGeom>
          <a:noFill/>
          <a:ln w="12700">
            <a:noFill/>
            <a:miter lim="800000"/>
            <a:headEnd/>
            <a:tailEnd/>
          </a:ln>
          <a:effectLst/>
        </p:spPr>
        <p:txBody>
          <a:bodyPr lIns="90488" tIns="44450" rIns="90488" bIns="44450">
            <a:spAutoFit/>
          </a:bodyPr>
          <a:lstStyle/>
          <a:p>
            <a:pPr>
              <a:lnSpc>
                <a:spcPct val="90000"/>
              </a:lnSpc>
            </a:pPr>
            <a:r>
              <a:rPr lang="en-US" dirty="0"/>
              <a:t>Business strategy </a:t>
            </a:r>
          </a:p>
        </p:txBody>
      </p:sp>
      <p:sp>
        <p:nvSpPr>
          <p:cNvPr id="91153" name="Line 17"/>
          <p:cNvSpPr>
            <a:spLocks noChangeShapeType="1"/>
          </p:cNvSpPr>
          <p:nvPr/>
        </p:nvSpPr>
        <p:spPr bwMode="auto">
          <a:xfrm>
            <a:off x="5022851" y="1611167"/>
            <a:ext cx="0" cy="647700"/>
          </a:xfrm>
          <a:prstGeom prst="line">
            <a:avLst/>
          </a:prstGeom>
          <a:noFill/>
          <a:ln w="28575">
            <a:solidFill>
              <a:srgbClr val="6600FF"/>
            </a:solidFill>
            <a:round/>
            <a:headEnd/>
            <a:tailEnd type="triangle" w="med" len="med"/>
          </a:ln>
          <a:effectLst/>
        </p:spPr>
        <p:txBody>
          <a:bodyPr wrap="none" anchor="ctr"/>
          <a:lstStyle/>
          <a:p>
            <a:endParaRPr lang="en-GB" dirty="0"/>
          </a:p>
        </p:txBody>
      </p:sp>
      <p:sp>
        <p:nvSpPr>
          <p:cNvPr id="91154" name="Text Box 18"/>
          <p:cNvSpPr txBox="1">
            <a:spLocks noChangeArrowheads="1"/>
          </p:cNvSpPr>
          <p:nvPr/>
        </p:nvSpPr>
        <p:spPr bwMode="auto">
          <a:xfrm>
            <a:off x="3774343" y="4994072"/>
            <a:ext cx="2447925" cy="844847"/>
          </a:xfrm>
          <a:prstGeom prst="rect">
            <a:avLst/>
          </a:prstGeom>
          <a:noFill/>
          <a:ln w="9525">
            <a:noFill/>
            <a:miter lim="800000"/>
            <a:headEnd/>
            <a:tailEnd type="none" w="sm" len="med"/>
          </a:ln>
          <a:effectLst/>
        </p:spPr>
        <p:txBody>
          <a:bodyPr>
            <a:spAutoFit/>
          </a:bodyPr>
          <a:lstStyle/>
          <a:p>
            <a:pPr>
              <a:lnSpc>
                <a:spcPct val="90000"/>
              </a:lnSpc>
              <a:spcBef>
                <a:spcPct val="50000"/>
              </a:spcBef>
            </a:pPr>
            <a:r>
              <a:rPr lang="en-GB" dirty="0"/>
              <a:t>Emergent sense of what the strategy should be</a:t>
            </a:r>
            <a:endParaRPr lang="en-US" dirty="0"/>
          </a:p>
        </p:txBody>
      </p:sp>
      <p:sp>
        <p:nvSpPr>
          <p:cNvPr id="91155" name="Text Box 19"/>
          <p:cNvSpPr txBox="1">
            <a:spLocks noChangeArrowheads="1"/>
          </p:cNvSpPr>
          <p:nvPr/>
        </p:nvSpPr>
        <p:spPr bwMode="auto">
          <a:xfrm>
            <a:off x="3799285" y="6006955"/>
            <a:ext cx="2376264" cy="544765"/>
          </a:xfrm>
          <a:prstGeom prst="rect">
            <a:avLst/>
          </a:prstGeom>
          <a:noFill/>
          <a:ln w="9525">
            <a:noFill/>
            <a:miter lim="800000"/>
            <a:headEnd/>
            <a:tailEnd type="none" w="sm" len="med"/>
          </a:ln>
          <a:effectLst/>
        </p:spPr>
        <p:txBody>
          <a:bodyPr wrap="square">
            <a:spAutoFit/>
          </a:bodyPr>
          <a:lstStyle/>
          <a:p>
            <a:pPr>
              <a:lnSpc>
                <a:spcPct val="80000"/>
              </a:lnSpc>
              <a:spcBef>
                <a:spcPct val="50000"/>
              </a:spcBef>
            </a:pPr>
            <a:r>
              <a:rPr lang="en-GB" dirty="0"/>
              <a:t>Operational experience</a:t>
            </a:r>
            <a:endParaRPr lang="en-US" dirty="0"/>
          </a:p>
        </p:txBody>
      </p:sp>
      <p:grpSp>
        <p:nvGrpSpPr>
          <p:cNvPr id="91238" name="Group 102"/>
          <p:cNvGrpSpPr>
            <a:grpSpLocks/>
          </p:cNvGrpSpPr>
          <p:nvPr/>
        </p:nvGrpSpPr>
        <p:grpSpPr bwMode="auto">
          <a:xfrm>
            <a:off x="4059238" y="5643418"/>
            <a:ext cx="1828800" cy="528637"/>
            <a:chOff x="2511" y="3430"/>
            <a:chExt cx="1152" cy="333"/>
          </a:xfrm>
        </p:grpSpPr>
        <p:grpSp>
          <p:nvGrpSpPr>
            <p:cNvPr id="91208" name="Group 72"/>
            <p:cNvGrpSpPr>
              <a:grpSpLocks/>
            </p:cNvGrpSpPr>
            <p:nvPr/>
          </p:nvGrpSpPr>
          <p:grpSpPr bwMode="auto">
            <a:xfrm>
              <a:off x="2511" y="3430"/>
              <a:ext cx="431" cy="333"/>
              <a:chOff x="1815" y="1574"/>
              <a:chExt cx="255" cy="340"/>
            </a:xfrm>
          </p:grpSpPr>
          <p:sp>
            <p:nvSpPr>
              <p:cNvPr id="91209" name="Freeform 73"/>
              <p:cNvSpPr>
                <a:spLocks/>
              </p:cNvSpPr>
              <p:nvPr/>
            </p:nvSpPr>
            <p:spPr bwMode="auto">
              <a:xfrm>
                <a:off x="1815" y="1877"/>
                <a:ext cx="102" cy="37"/>
              </a:xfrm>
              <a:custGeom>
                <a:avLst/>
                <a:gdLst/>
                <a:ahLst/>
                <a:cxnLst>
                  <a:cxn ang="0">
                    <a:pos x="0" y="37"/>
                  </a:cxn>
                  <a:cxn ang="0">
                    <a:pos x="42" y="28"/>
                  </a:cxn>
                  <a:cxn ang="0">
                    <a:pos x="102" y="0"/>
                  </a:cxn>
                </a:cxnLst>
                <a:rect l="0" t="0" r="r" b="b"/>
                <a:pathLst>
                  <a:path w="102" h="37">
                    <a:moveTo>
                      <a:pt x="0" y="37"/>
                    </a:moveTo>
                    <a:cubicBezTo>
                      <a:pt x="7" y="36"/>
                      <a:pt x="25" y="34"/>
                      <a:pt x="42" y="28"/>
                    </a:cubicBezTo>
                    <a:cubicBezTo>
                      <a:pt x="59" y="22"/>
                      <a:pt x="90" y="6"/>
                      <a:pt x="102"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10" name="Freeform 74"/>
              <p:cNvSpPr>
                <a:spLocks/>
              </p:cNvSpPr>
              <p:nvPr/>
            </p:nvSpPr>
            <p:spPr bwMode="auto">
              <a:xfrm>
                <a:off x="1932" y="1800"/>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11" name="Freeform 75"/>
              <p:cNvSpPr>
                <a:spLocks/>
              </p:cNvSpPr>
              <p:nvPr/>
            </p:nvSpPr>
            <p:spPr bwMode="auto">
              <a:xfrm>
                <a:off x="2001" y="1701"/>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12" name="Freeform 76"/>
              <p:cNvSpPr>
                <a:spLocks/>
              </p:cNvSpPr>
              <p:nvPr/>
            </p:nvSpPr>
            <p:spPr bwMode="auto">
              <a:xfrm>
                <a:off x="2048" y="1640"/>
                <a:ext cx="14" cy="52"/>
              </a:xfrm>
              <a:custGeom>
                <a:avLst/>
                <a:gdLst/>
                <a:ahLst/>
                <a:cxnLst>
                  <a:cxn ang="0">
                    <a:pos x="0" y="52"/>
                  </a:cxn>
                  <a:cxn ang="0">
                    <a:pos x="14" y="0"/>
                  </a:cxn>
                </a:cxnLst>
                <a:rect l="0" t="0" r="r" b="b"/>
                <a:pathLst>
                  <a:path w="14" h="52">
                    <a:moveTo>
                      <a:pt x="0" y="52"/>
                    </a:moveTo>
                    <a:lnTo>
                      <a:pt x="14" y="0"/>
                    </a:ln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13" name="Freeform 77"/>
              <p:cNvSpPr>
                <a:spLocks/>
              </p:cNvSpPr>
              <p:nvPr/>
            </p:nvSpPr>
            <p:spPr bwMode="auto">
              <a:xfrm>
                <a:off x="2064" y="1574"/>
                <a:ext cx="6" cy="52"/>
              </a:xfrm>
              <a:custGeom>
                <a:avLst/>
                <a:gdLst/>
                <a:ahLst/>
                <a:cxnLst>
                  <a:cxn ang="0">
                    <a:pos x="0" y="52"/>
                  </a:cxn>
                  <a:cxn ang="0">
                    <a:pos x="6" y="0"/>
                  </a:cxn>
                </a:cxnLst>
                <a:rect l="0" t="0" r="r" b="b"/>
                <a:pathLst>
                  <a:path w="6" h="52">
                    <a:moveTo>
                      <a:pt x="0" y="52"/>
                    </a:moveTo>
                    <a:lnTo>
                      <a:pt x="6" y="0"/>
                    </a:ln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grpSp>
        <p:grpSp>
          <p:nvGrpSpPr>
            <p:cNvPr id="91214" name="Group 78"/>
            <p:cNvGrpSpPr>
              <a:grpSpLocks/>
            </p:cNvGrpSpPr>
            <p:nvPr/>
          </p:nvGrpSpPr>
          <p:grpSpPr bwMode="auto">
            <a:xfrm flipH="1">
              <a:off x="3232" y="3430"/>
              <a:ext cx="431" cy="333"/>
              <a:chOff x="1815" y="1574"/>
              <a:chExt cx="255" cy="340"/>
            </a:xfrm>
          </p:grpSpPr>
          <p:sp>
            <p:nvSpPr>
              <p:cNvPr id="91215" name="Freeform 79"/>
              <p:cNvSpPr>
                <a:spLocks/>
              </p:cNvSpPr>
              <p:nvPr/>
            </p:nvSpPr>
            <p:spPr bwMode="auto">
              <a:xfrm>
                <a:off x="1815" y="1877"/>
                <a:ext cx="102" cy="37"/>
              </a:xfrm>
              <a:custGeom>
                <a:avLst/>
                <a:gdLst/>
                <a:ahLst/>
                <a:cxnLst>
                  <a:cxn ang="0">
                    <a:pos x="0" y="37"/>
                  </a:cxn>
                  <a:cxn ang="0">
                    <a:pos x="42" y="28"/>
                  </a:cxn>
                  <a:cxn ang="0">
                    <a:pos x="102" y="0"/>
                  </a:cxn>
                </a:cxnLst>
                <a:rect l="0" t="0" r="r" b="b"/>
                <a:pathLst>
                  <a:path w="102" h="37">
                    <a:moveTo>
                      <a:pt x="0" y="37"/>
                    </a:moveTo>
                    <a:cubicBezTo>
                      <a:pt x="7" y="36"/>
                      <a:pt x="25" y="34"/>
                      <a:pt x="42" y="28"/>
                    </a:cubicBezTo>
                    <a:cubicBezTo>
                      <a:pt x="59" y="22"/>
                      <a:pt x="90" y="6"/>
                      <a:pt x="102"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16" name="Freeform 80"/>
              <p:cNvSpPr>
                <a:spLocks/>
              </p:cNvSpPr>
              <p:nvPr/>
            </p:nvSpPr>
            <p:spPr bwMode="auto">
              <a:xfrm>
                <a:off x="1932" y="1800"/>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17" name="Freeform 81"/>
              <p:cNvSpPr>
                <a:spLocks/>
              </p:cNvSpPr>
              <p:nvPr/>
            </p:nvSpPr>
            <p:spPr bwMode="auto">
              <a:xfrm>
                <a:off x="2001" y="1701"/>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18" name="Freeform 82"/>
              <p:cNvSpPr>
                <a:spLocks/>
              </p:cNvSpPr>
              <p:nvPr/>
            </p:nvSpPr>
            <p:spPr bwMode="auto">
              <a:xfrm>
                <a:off x="2048" y="1640"/>
                <a:ext cx="14" cy="52"/>
              </a:xfrm>
              <a:custGeom>
                <a:avLst/>
                <a:gdLst/>
                <a:ahLst/>
                <a:cxnLst>
                  <a:cxn ang="0">
                    <a:pos x="0" y="52"/>
                  </a:cxn>
                  <a:cxn ang="0">
                    <a:pos x="14" y="0"/>
                  </a:cxn>
                </a:cxnLst>
                <a:rect l="0" t="0" r="r" b="b"/>
                <a:pathLst>
                  <a:path w="14" h="52">
                    <a:moveTo>
                      <a:pt x="0" y="52"/>
                    </a:moveTo>
                    <a:lnTo>
                      <a:pt x="14" y="0"/>
                    </a:ln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19" name="Freeform 83"/>
              <p:cNvSpPr>
                <a:spLocks/>
              </p:cNvSpPr>
              <p:nvPr/>
            </p:nvSpPr>
            <p:spPr bwMode="auto">
              <a:xfrm>
                <a:off x="2064" y="1574"/>
                <a:ext cx="6" cy="52"/>
              </a:xfrm>
              <a:custGeom>
                <a:avLst/>
                <a:gdLst/>
                <a:ahLst/>
                <a:cxnLst>
                  <a:cxn ang="0">
                    <a:pos x="0" y="52"/>
                  </a:cxn>
                  <a:cxn ang="0">
                    <a:pos x="6" y="0"/>
                  </a:cxn>
                </a:cxnLst>
                <a:rect l="0" t="0" r="r" b="b"/>
                <a:pathLst>
                  <a:path w="6" h="52">
                    <a:moveTo>
                      <a:pt x="0" y="52"/>
                    </a:moveTo>
                    <a:lnTo>
                      <a:pt x="6" y="0"/>
                    </a:ln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grpSp>
        <p:grpSp>
          <p:nvGrpSpPr>
            <p:cNvPr id="91220" name="Group 84"/>
            <p:cNvGrpSpPr>
              <a:grpSpLocks/>
            </p:cNvGrpSpPr>
            <p:nvPr/>
          </p:nvGrpSpPr>
          <p:grpSpPr bwMode="auto">
            <a:xfrm>
              <a:off x="2827" y="3556"/>
              <a:ext cx="193" cy="159"/>
              <a:chOff x="2002" y="1703"/>
              <a:chExt cx="114" cy="162"/>
            </a:xfrm>
          </p:grpSpPr>
          <p:sp>
            <p:nvSpPr>
              <p:cNvPr id="91221" name="Freeform 85"/>
              <p:cNvSpPr>
                <a:spLocks/>
              </p:cNvSpPr>
              <p:nvPr/>
            </p:nvSpPr>
            <p:spPr bwMode="auto">
              <a:xfrm>
                <a:off x="2002" y="1802"/>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22" name="Freeform 86"/>
              <p:cNvSpPr>
                <a:spLocks/>
              </p:cNvSpPr>
              <p:nvPr/>
            </p:nvSpPr>
            <p:spPr bwMode="auto">
              <a:xfrm>
                <a:off x="2071" y="1703"/>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grpSp>
        <p:grpSp>
          <p:nvGrpSpPr>
            <p:cNvPr id="91223" name="Group 87"/>
            <p:cNvGrpSpPr>
              <a:grpSpLocks/>
            </p:cNvGrpSpPr>
            <p:nvPr/>
          </p:nvGrpSpPr>
          <p:grpSpPr bwMode="auto">
            <a:xfrm>
              <a:off x="3024" y="3433"/>
              <a:ext cx="37" cy="115"/>
              <a:chOff x="2118" y="1576"/>
              <a:chExt cx="22" cy="118"/>
            </a:xfrm>
          </p:grpSpPr>
          <p:sp>
            <p:nvSpPr>
              <p:cNvPr id="91224" name="Freeform 88"/>
              <p:cNvSpPr>
                <a:spLocks/>
              </p:cNvSpPr>
              <p:nvPr/>
            </p:nvSpPr>
            <p:spPr bwMode="auto">
              <a:xfrm>
                <a:off x="2118" y="1642"/>
                <a:ext cx="14" cy="52"/>
              </a:xfrm>
              <a:custGeom>
                <a:avLst/>
                <a:gdLst/>
                <a:ahLst/>
                <a:cxnLst>
                  <a:cxn ang="0">
                    <a:pos x="0" y="52"/>
                  </a:cxn>
                  <a:cxn ang="0">
                    <a:pos x="14" y="0"/>
                  </a:cxn>
                </a:cxnLst>
                <a:rect l="0" t="0" r="r" b="b"/>
                <a:pathLst>
                  <a:path w="14" h="52">
                    <a:moveTo>
                      <a:pt x="0" y="52"/>
                    </a:moveTo>
                    <a:lnTo>
                      <a:pt x="14" y="0"/>
                    </a:ln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25" name="Freeform 89"/>
              <p:cNvSpPr>
                <a:spLocks/>
              </p:cNvSpPr>
              <p:nvPr/>
            </p:nvSpPr>
            <p:spPr bwMode="auto">
              <a:xfrm>
                <a:off x="2134" y="1576"/>
                <a:ext cx="6" cy="52"/>
              </a:xfrm>
              <a:custGeom>
                <a:avLst/>
                <a:gdLst/>
                <a:ahLst/>
                <a:cxnLst>
                  <a:cxn ang="0">
                    <a:pos x="0" y="52"/>
                  </a:cxn>
                  <a:cxn ang="0">
                    <a:pos x="6" y="0"/>
                  </a:cxn>
                </a:cxnLst>
                <a:rect l="0" t="0" r="r" b="b"/>
                <a:pathLst>
                  <a:path w="6" h="52">
                    <a:moveTo>
                      <a:pt x="0" y="52"/>
                    </a:moveTo>
                    <a:lnTo>
                      <a:pt x="6" y="0"/>
                    </a:ln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grpSp>
        <p:grpSp>
          <p:nvGrpSpPr>
            <p:cNvPr id="91226" name="Group 90"/>
            <p:cNvGrpSpPr>
              <a:grpSpLocks/>
            </p:cNvGrpSpPr>
            <p:nvPr/>
          </p:nvGrpSpPr>
          <p:grpSpPr bwMode="auto">
            <a:xfrm>
              <a:off x="3132" y="3433"/>
              <a:ext cx="233" cy="282"/>
              <a:chOff x="2182" y="1576"/>
              <a:chExt cx="138" cy="289"/>
            </a:xfrm>
          </p:grpSpPr>
          <p:sp>
            <p:nvSpPr>
              <p:cNvPr id="91227" name="Freeform 91"/>
              <p:cNvSpPr>
                <a:spLocks/>
              </p:cNvSpPr>
              <p:nvPr/>
            </p:nvSpPr>
            <p:spPr bwMode="auto">
              <a:xfrm flipH="1">
                <a:off x="2254" y="1802"/>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28" name="Freeform 92"/>
              <p:cNvSpPr>
                <a:spLocks/>
              </p:cNvSpPr>
              <p:nvPr/>
            </p:nvSpPr>
            <p:spPr bwMode="auto">
              <a:xfrm flipH="1">
                <a:off x="2206" y="1703"/>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29" name="Freeform 93"/>
              <p:cNvSpPr>
                <a:spLocks/>
              </p:cNvSpPr>
              <p:nvPr/>
            </p:nvSpPr>
            <p:spPr bwMode="auto">
              <a:xfrm flipH="1">
                <a:off x="2190" y="1642"/>
                <a:ext cx="14" cy="52"/>
              </a:xfrm>
              <a:custGeom>
                <a:avLst/>
                <a:gdLst/>
                <a:ahLst/>
                <a:cxnLst>
                  <a:cxn ang="0">
                    <a:pos x="0" y="52"/>
                  </a:cxn>
                  <a:cxn ang="0">
                    <a:pos x="14" y="0"/>
                  </a:cxn>
                </a:cxnLst>
                <a:rect l="0" t="0" r="r" b="b"/>
                <a:pathLst>
                  <a:path w="14" h="52">
                    <a:moveTo>
                      <a:pt x="0" y="52"/>
                    </a:moveTo>
                    <a:lnTo>
                      <a:pt x="14" y="0"/>
                    </a:ln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30" name="Freeform 94"/>
              <p:cNvSpPr>
                <a:spLocks/>
              </p:cNvSpPr>
              <p:nvPr/>
            </p:nvSpPr>
            <p:spPr bwMode="auto">
              <a:xfrm flipH="1">
                <a:off x="2182" y="1576"/>
                <a:ext cx="6" cy="52"/>
              </a:xfrm>
              <a:custGeom>
                <a:avLst/>
                <a:gdLst/>
                <a:ahLst/>
                <a:cxnLst>
                  <a:cxn ang="0">
                    <a:pos x="0" y="52"/>
                  </a:cxn>
                  <a:cxn ang="0">
                    <a:pos x="6" y="0"/>
                  </a:cxn>
                </a:cxnLst>
                <a:rect l="0" t="0" r="r" b="b"/>
                <a:pathLst>
                  <a:path w="6" h="52">
                    <a:moveTo>
                      <a:pt x="0" y="52"/>
                    </a:moveTo>
                    <a:lnTo>
                      <a:pt x="6" y="0"/>
                    </a:ln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grpSp>
        <p:grpSp>
          <p:nvGrpSpPr>
            <p:cNvPr id="91231" name="Group 95"/>
            <p:cNvGrpSpPr>
              <a:grpSpLocks/>
            </p:cNvGrpSpPr>
            <p:nvPr/>
          </p:nvGrpSpPr>
          <p:grpSpPr bwMode="auto">
            <a:xfrm>
              <a:off x="2909" y="3592"/>
              <a:ext cx="192" cy="159"/>
              <a:chOff x="2002" y="1703"/>
              <a:chExt cx="114" cy="162"/>
            </a:xfrm>
          </p:grpSpPr>
          <p:sp>
            <p:nvSpPr>
              <p:cNvPr id="91232" name="Freeform 96"/>
              <p:cNvSpPr>
                <a:spLocks/>
              </p:cNvSpPr>
              <p:nvPr/>
            </p:nvSpPr>
            <p:spPr bwMode="auto">
              <a:xfrm>
                <a:off x="2002" y="1802"/>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33" name="Freeform 97"/>
              <p:cNvSpPr>
                <a:spLocks/>
              </p:cNvSpPr>
              <p:nvPr/>
            </p:nvSpPr>
            <p:spPr bwMode="auto">
              <a:xfrm>
                <a:off x="2071" y="1703"/>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grpSp>
        <p:grpSp>
          <p:nvGrpSpPr>
            <p:cNvPr id="91234" name="Group 98"/>
            <p:cNvGrpSpPr>
              <a:grpSpLocks/>
            </p:cNvGrpSpPr>
            <p:nvPr/>
          </p:nvGrpSpPr>
          <p:grpSpPr bwMode="auto">
            <a:xfrm flipH="1">
              <a:off x="3108" y="3594"/>
              <a:ext cx="193" cy="159"/>
              <a:chOff x="2002" y="1703"/>
              <a:chExt cx="114" cy="162"/>
            </a:xfrm>
          </p:grpSpPr>
          <p:sp>
            <p:nvSpPr>
              <p:cNvPr id="91235" name="Freeform 99"/>
              <p:cNvSpPr>
                <a:spLocks/>
              </p:cNvSpPr>
              <p:nvPr/>
            </p:nvSpPr>
            <p:spPr bwMode="auto">
              <a:xfrm>
                <a:off x="2002" y="1802"/>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sp>
            <p:nvSpPr>
              <p:cNvPr id="91236" name="Freeform 100"/>
              <p:cNvSpPr>
                <a:spLocks/>
              </p:cNvSpPr>
              <p:nvPr/>
            </p:nvSpPr>
            <p:spPr bwMode="auto">
              <a:xfrm>
                <a:off x="2071" y="1703"/>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solidFill>
                <a:srgbClr val="6600CC"/>
              </a:solidFill>
              <a:ln w="12700" cap="flat" cmpd="sng">
                <a:solidFill>
                  <a:srgbClr val="6600FF"/>
                </a:solidFill>
                <a:prstDash val="solid"/>
                <a:round/>
                <a:headEnd type="none" w="med" len="med"/>
                <a:tailEnd type="triangle" w="sm" len="med"/>
              </a:ln>
              <a:effectLst/>
            </p:spPr>
            <p:txBody>
              <a:bodyPr wrap="none" anchor="ctr"/>
              <a:lstStyle/>
              <a:p>
                <a:endParaRPr lang="en-GB" dirty="0"/>
              </a:p>
            </p:txBody>
          </p:sp>
        </p:grpSp>
        <p:sp>
          <p:nvSpPr>
            <p:cNvPr id="91237" name="Line 101"/>
            <p:cNvSpPr>
              <a:spLocks noChangeShapeType="1"/>
            </p:cNvSpPr>
            <p:nvPr/>
          </p:nvSpPr>
          <p:spPr bwMode="auto">
            <a:xfrm flipV="1">
              <a:off x="3101" y="3689"/>
              <a:ext cx="0" cy="46"/>
            </a:xfrm>
            <a:prstGeom prst="line">
              <a:avLst/>
            </a:prstGeom>
            <a:noFill/>
            <a:ln w="12700">
              <a:solidFill>
                <a:srgbClr val="6600FF"/>
              </a:solidFill>
              <a:round/>
              <a:headEnd/>
              <a:tailEnd type="triangle" w="sm" len="med"/>
            </a:ln>
            <a:effectLst/>
          </p:spPr>
          <p:txBody>
            <a:bodyPr wrap="none" anchor="ctr"/>
            <a:lstStyle/>
            <a:p>
              <a:endParaRPr lang="en-GB" dirty="0"/>
            </a:p>
          </p:txBody>
        </p:sp>
      </p:grpSp>
      <p:sp>
        <p:nvSpPr>
          <p:cNvPr id="91239" name="Text Box 103"/>
          <p:cNvSpPr txBox="1">
            <a:spLocks noChangeArrowheads="1"/>
          </p:cNvSpPr>
          <p:nvPr/>
        </p:nvSpPr>
        <p:spPr bwMode="auto">
          <a:xfrm>
            <a:off x="2214564" y="3433618"/>
            <a:ext cx="1368425" cy="646331"/>
          </a:xfrm>
          <a:prstGeom prst="rect">
            <a:avLst/>
          </a:prstGeom>
          <a:noFill/>
          <a:ln w="9525">
            <a:noFill/>
            <a:miter lim="800000"/>
            <a:headEnd/>
            <a:tailEnd type="none" w="sm" len="med"/>
          </a:ln>
          <a:effectLst/>
        </p:spPr>
        <p:txBody>
          <a:bodyPr>
            <a:spAutoFit/>
          </a:bodyPr>
          <a:lstStyle/>
          <a:p>
            <a:pPr algn="r">
              <a:spcBef>
                <a:spcPct val="50000"/>
              </a:spcBef>
            </a:pPr>
            <a:r>
              <a:rPr lang="en-GB" dirty="0">
                <a:solidFill>
                  <a:srgbClr val="FF0000"/>
                </a:solidFill>
              </a:rPr>
              <a:t>Operations resources</a:t>
            </a:r>
            <a:endParaRPr lang="en-US" dirty="0">
              <a:solidFill>
                <a:srgbClr val="FF0000"/>
              </a:solidFill>
            </a:endParaRPr>
          </a:p>
        </p:txBody>
      </p:sp>
      <p:sp>
        <p:nvSpPr>
          <p:cNvPr id="91240" name="Text Box 104"/>
          <p:cNvSpPr txBox="1">
            <a:spLocks noChangeArrowheads="1"/>
          </p:cNvSpPr>
          <p:nvPr/>
        </p:nvSpPr>
        <p:spPr bwMode="auto">
          <a:xfrm>
            <a:off x="314325" y="3044679"/>
            <a:ext cx="1225550" cy="338554"/>
          </a:xfrm>
          <a:prstGeom prst="rect">
            <a:avLst/>
          </a:prstGeom>
          <a:noFill/>
          <a:ln w="9525">
            <a:noFill/>
            <a:miter lim="800000"/>
            <a:headEnd/>
            <a:tailEnd type="none" w="sm" len="med"/>
          </a:ln>
          <a:effectLst/>
        </p:spPr>
        <p:txBody>
          <a:bodyPr>
            <a:spAutoFit/>
          </a:bodyPr>
          <a:lstStyle/>
          <a:p>
            <a:pPr>
              <a:spcBef>
                <a:spcPct val="50000"/>
              </a:spcBef>
            </a:pPr>
            <a:r>
              <a:rPr lang="en-GB" sz="1600" dirty="0"/>
              <a:t>Capacity</a:t>
            </a:r>
            <a:endParaRPr lang="en-US" sz="1600" dirty="0"/>
          </a:p>
        </p:txBody>
      </p:sp>
      <p:sp>
        <p:nvSpPr>
          <p:cNvPr id="91241" name="Text Box 105"/>
          <p:cNvSpPr txBox="1">
            <a:spLocks noChangeArrowheads="1"/>
          </p:cNvSpPr>
          <p:nvPr/>
        </p:nvSpPr>
        <p:spPr bwMode="auto">
          <a:xfrm>
            <a:off x="342900" y="3284984"/>
            <a:ext cx="1873250" cy="338554"/>
          </a:xfrm>
          <a:prstGeom prst="rect">
            <a:avLst/>
          </a:prstGeom>
          <a:noFill/>
          <a:ln w="9525">
            <a:noFill/>
            <a:miter lim="800000"/>
            <a:headEnd/>
            <a:tailEnd type="none" w="sm" len="med"/>
          </a:ln>
          <a:effectLst/>
        </p:spPr>
        <p:txBody>
          <a:bodyPr>
            <a:spAutoFit/>
          </a:bodyPr>
          <a:lstStyle/>
          <a:p>
            <a:pPr>
              <a:spcBef>
                <a:spcPct val="50000"/>
              </a:spcBef>
            </a:pPr>
            <a:r>
              <a:rPr lang="en-GB" sz="1600" dirty="0"/>
              <a:t>Supply networks</a:t>
            </a:r>
            <a:endParaRPr lang="en-US" sz="1600" dirty="0"/>
          </a:p>
        </p:txBody>
      </p:sp>
      <p:sp>
        <p:nvSpPr>
          <p:cNvPr id="91242" name="Text Box 106"/>
          <p:cNvSpPr txBox="1">
            <a:spLocks noChangeArrowheads="1"/>
          </p:cNvSpPr>
          <p:nvPr/>
        </p:nvSpPr>
        <p:spPr bwMode="auto">
          <a:xfrm>
            <a:off x="428626" y="3562204"/>
            <a:ext cx="2219324" cy="338554"/>
          </a:xfrm>
          <a:prstGeom prst="rect">
            <a:avLst/>
          </a:prstGeom>
          <a:noFill/>
          <a:ln w="9525">
            <a:noFill/>
            <a:miter lim="800000"/>
            <a:headEnd/>
            <a:tailEnd type="none" w="sm" len="med"/>
          </a:ln>
          <a:effectLst/>
        </p:spPr>
        <p:txBody>
          <a:bodyPr>
            <a:spAutoFit/>
          </a:bodyPr>
          <a:lstStyle/>
          <a:p>
            <a:pPr algn="l">
              <a:spcBef>
                <a:spcPct val="50000"/>
              </a:spcBef>
            </a:pPr>
            <a:r>
              <a:rPr lang="en-GB" sz="1600" dirty="0"/>
              <a:t>Process technology</a:t>
            </a:r>
            <a:endParaRPr lang="en-US" sz="1600" dirty="0"/>
          </a:p>
        </p:txBody>
      </p:sp>
      <p:sp>
        <p:nvSpPr>
          <p:cNvPr id="91243" name="Text Box 107"/>
          <p:cNvSpPr txBox="1">
            <a:spLocks noChangeArrowheads="1"/>
          </p:cNvSpPr>
          <p:nvPr/>
        </p:nvSpPr>
        <p:spPr bwMode="auto">
          <a:xfrm>
            <a:off x="442914" y="3820968"/>
            <a:ext cx="2060575" cy="581025"/>
          </a:xfrm>
          <a:prstGeom prst="rect">
            <a:avLst/>
          </a:prstGeom>
          <a:noFill/>
          <a:ln w="9525">
            <a:noFill/>
            <a:miter lim="800000"/>
            <a:headEnd/>
            <a:tailEnd type="none" w="sm" len="med"/>
          </a:ln>
          <a:effectLst/>
        </p:spPr>
        <p:txBody>
          <a:bodyPr>
            <a:spAutoFit/>
          </a:bodyPr>
          <a:lstStyle/>
          <a:p>
            <a:pPr algn="l">
              <a:spcBef>
                <a:spcPct val="50000"/>
              </a:spcBef>
            </a:pPr>
            <a:r>
              <a:rPr lang="en-GB" sz="1600" dirty="0"/>
              <a:t>Development and organisation</a:t>
            </a:r>
            <a:endParaRPr lang="en-US" sz="1600" dirty="0"/>
          </a:p>
        </p:txBody>
      </p:sp>
      <p:sp>
        <p:nvSpPr>
          <p:cNvPr id="91147" name="Rectangle 11"/>
          <p:cNvSpPr>
            <a:spLocks noChangeArrowheads="1"/>
          </p:cNvSpPr>
          <p:nvPr/>
        </p:nvSpPr>
        <p:spPr bwMode="auto">
          <a:xfrm>
            <a:off x="6680201" y="3432029"/>
            <a:ext cx="1800225" cy="592983"/>
          </a:xfrm>
          <a:prstGeom prst="rect">
            <a:avLst/>
          </a:prstGeom>
          <a:noFill/>
          <a:ln w="12700">
            <a:noFill/>
            <a:miter lim="800000"/>
            <a:headEnd/>
            <a:tailEnd/>
          </a:ln>
          <a:effectLst/>
        </p:spPr>
        <p:txBody>
          <a:bodyPr lIns="90488" tIns="44450" rIns="90488" bIns="44450">
            <a:spAutoFit/>
          </a:bodyPr>
          <a:lstStyle/>
          <a:p>
            <a:pPr algn="l">
              <a:lnSpc>
                <a:spcPct val="90000"/>
              </a:lnSpc>
            </a:pPr>
            <a:r>
              <a:rPr lang="en-US" dirty="0">
                <a:solidFill>
                  <a:srgbClr val="FF3300"/>
                </a:solidFill>
              </a:rPr>
              <a:t>Market requirements</a:t>
            </a:r>
            <a:endParaRPr lang="en-US" dirty="0"/>
          </a:p>
        </p:txBody>
      </p:sp>
      <p:sp>
        <p:nvSpPr>
          <p:cNvPr id="91245" name="Text Box 109"/>
          <p:cNvSpPr txBox="1">
            <a:spLocks noChangeArrowheads="1"/>
          </p:cNvSpPr>
          <p:nvPr/>
        </p:nvSpPr>
        <p:spPr bwMode="auto">
          <a:xfrm>
            <a:off x="8334375" y="3036742"/>
            <a:ext cx="1225550" cy="338554"/>
          </a:xfrm>
          <a:prstGeom prst="rect">
            <a:avLst/>
          </a:prstGeom>
          <a:noFill/>
          <a:ln w="9525">
            <a:noFill/>
            <a:miter lim="800000"/>
            <a:headEnd/>
            <a:tailEnd type="none" w="sm" len="med"/>
          </a:ln>
          <a:effectLst/>
        </p:spPr>
        <p:txBody>
          <a:bodyPr>
            <a:spAutoFit/>
          </a:bodyPr>
          <a:lstStyle/>
          <a:p>
            <a:pPr algn="r">
              <a:spcBef>
                <a:spcPct val="50000"/>
              </a:spcBef>
            </a:pPr>
            <a:r>
              <a:rPr lang="en-GB" sz="1600" dirty="0"/>
              <a:t>Quality</a:t>
            </a:r>
            <a:endParaRPr lang="en-US" sz="1600" dirty="0"/>
          </a:p>
        </p:txBody>
      </p:sp>
      <p:sp>
        <p:nvSpPr>
          <p:cNvPr id="91246" name="Text Box 110"/>
          <p:cNvSpPr txBox="1">
            <a:spLocks noChangeArrowheads="1"/>
          </p:cNvSpPr>
          <p:nvPr/>
        </p:nvSpPr>
        <p:spPr bwMode="auto">
          <a:xfrm>
            <a:off x="7686675" y="3295504"/>
            <a:ext cx="1873250" cy="338554"/>
          </a:xfrm>
          <a:prstGeom prst="rect">
            <a:avLst/>
          </a:prstGeom>
          <a:noFill/>
          <a:ln w="9525">
            <a:noFill/>
            <a:miter lim="800000"/>
            <a:headEnd/>
            <a:tailEnd type="none" w="sm" len="med"/>
          </a:ln>
          <a:effectLst/>
        </p:spPr>
        <p:txBody>
          <a:bodyPr>
            <a:spAutoFit/>
          </a:bodyPr>
          <a:lstStyle/>
          <a:p>
            <a:pPr algn="r">
              <a:spcBef>
                <a:spcPct val="50000"/>
              </a:spcBef>
            </a:pPr>
            <a:r>
              <a:rPr lang="en-GB" sz="1600" dirty="0"/>
              <a:t>Speed</a:t>
            </a:r>
            <a:endParaRPr lang="en-US" sz="1600" dirty="0"/>
          </a:p>
        </p:txBody>
      </p:sp>
      <p:sp>
        <p:nvSpPr>
          <p:cNvPr id="91247" name="Text Box 111"/>
          <p:cNvSpPr txBox="1">
            <a:spLocks noChangeArrowheads="1"/>
          </p:cNvSpPr>
          <p:nvPr/>
        </p:nvSpPr>
        <p:spPr bwMode="auto">
          <a:xfrm>
            <a:off x="7947025" y="3554267"/>
            <a:ext cx="1614488" cy="338554"/>
          </a:xfrm>
          <a:prstGeom prst="rect">
            <a:avLst/>
          </a:prstGeom>
          <a:noFill/>
          <a:ln w="9525">
            <a:noFill/>
            <a:miter lim="800000"/>
            <a:headEnd/>
            <a:tailEnd type="none" w="sm" len="med"/>
          </a:ln>
          <a:effectLst/>
        </p:spPr>
        <p:txBody>
          <a:bodyPr>
            <a:spAutoFit/>
          </a:bodyPr>
          <a:lstStyle/>
          <a:p>
            <a:pPr algn="r">
              <a:spcBef>
                <a:spcPct val="50000"/>
              </a:spcBef>
            </a:pPr>
            <a:r>
              <a:rPr lang="en-GB" sz="1600" dirty="0"/>
              <a:t>Dependability</a:t>
            </a:r>
            <a:endParaRPr lang="en-US" sz="1600" dirty="0"/>
          </a:p>
        </p:txBody>
      </p:sp>
      <p:sp>
        <p:nvSpPr>
          <p:cNvPr id="91248" name="Text Box 112"/>
          <p:cNvSpPr txBox="1">
            <a:spLocks noChangeArrowheads="1"/>
          </p:cNvSpPr>
          <p:nvPr/>
        </p:nvSpPr>
        <p:spPr bwMode="auto">
          <a:xfrm>
            <a:off x="8089901" y="3827317"/>
            <a:ext cx="1470025" cy="338554"/>
          </a:xfrm>
          <a:prstGeom prst="rect">
            <a:avLst/>
          </a:prstGeom>
          <a:noFill/>
          <a:ln w="9525">
            <a:noFill/>
            <a:miter lim="800000"/>
            <a:headEnd/>
            <a:tailEnd type="none" w="sm" len="med"/>
          </a:ln>
          <a:effectLst/>
        </p:spPr>
        <p:txBody>
          <a:bodyPr>
            <a:spAutoFit/>
          </a:bodyPr>
          <a:lstStyle/>
          <a:p>
            <a:pPr algn="r">
              <a:spcBef>
                <a:spcPct val="50000"/>
              </a:spcBef>
            </a:pPr>
            <a:r>
              <a:rPr lang="en-GB" sz="1600" dirty="0"/>
              <a:t>Flexibility</a:t>
            </a:r>
            <a:endParaRPr lang="en-US" sz="1600" dirty="0"/>
          </a:p>
        </p:txBody>
      </p:sp>
      <p:sp>
        <p:nvSpPr>
          <p:cNvPr id="91249" name="Text Box 113"/>
          <p:cNvSpPr txBox="1">
            <a:spLocks noChangeArrowheads="1"/>
          </p:cNvSpPr>
          <p:nvPr/>
        </p:nvSpPr>
        <p:spPr bwMode="auto">
          <a:xfrm>
            <a:off x="8089901" y="4097192"/>
            <a:ext cx="1470025" cy="338554"/>
          </a:xfrm>
          <a:prstGeom prst="rect">
            <a:avLst/>
          </a:prstGeom>
          <a:noFill/>
          <a:ln w="9525">
            <a:noFill/>
            <a:miter lim="800000"/>
            <a:headEnd/>
            <a:tailEnd type="none" w="sm" len="med"/>
          </a:ln>
          <a:effectLst/>
        </p:spPr>
        <p:txBody>
          <a:bodyPr>
            <a:spAutoFit/>
          </a:bodyPr>
          <a:lstStyle/>
          <a:p>
            <a:pPr algn="r">
              <a:spcBef>
                <a:spcPct val="50000"/>
              </a:spcBef>
            </a:pPr>
            <a:r>
              <a:rPr lang="en-GB" sz="1600" dirty="0"/>
              <a:t>Cost</a:t>
            </a:r>
            <a:endParaRPr lang="en-US" sz="1600" dirty="0"/>
          </a:p>
        </p:txBody>
      </p:sp>
      <p:sp>
        <p:nvSpPr>
          <p:cNvPr id="59" name="Text Box 6"/>
          <p:cNvSpPr txBox="1">
            <a:spLocks noChangeArrowheads="1"/>
          </p:cNvSpPr>
          <p:nvPr/>
        </p:nvSpPr>
        <p:spPr bwMode="auto">
          <a:xfrm>
            <a:off x="60020" y="143008"/>
            <a:ext cx="9782785" cy="1200329"/>
          </a:xfrm>
          <a:prstGeom prst="rect">
            <a:avLst/>
          </a:prstGeom>
          <a:noFill/>
          <a:ln w="25400">
            <a:noFill/>
            <a:miter lim="800000"/>
            <a:headEnd type="none" w="med" len="lg"/>
            <a:tailEnd type="none" w="sm" len="med"/>
          </a:ln>
          <a:effectLst/>
        </p:spPr>
        <p:txBody>
          <a:bodyPr wrap="square">
            <a:spAutoFit/>
          </a:bodyPr>
          <a:lstStyle/>
          <a:p>
            <a:pPr eaLnBrk="1" hangingPunct="1">
              <a:spcBef>
                <a:spcPct val="50000"/>
              </a:spcBef>
            </a:pPr>
            <a:r>
              <a:rPr lang="en-IN" sz="2400" b="1" dirty="0"/>
              <a:t>The four perspectives on operations strategy – top-down, </a:t>
            </a:r>
            <a:br>
              <a:rPr lang="en-IN" sz="2400" b="1" dirty="0"/>
            </a:br>
            <a:r>
              <a:rPr lang="en-IN" sz="2400" b="1" dirty="0"/>
              <a:t>bottom-up, market requirements and operations resources (Continued)</a:t>
            </a: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59"/>
                                        </p:tgtEl>
                                        <p:attrNameLst>
                                          <p:attrName>style.visibility</p:attrName>
                                        </p:attrNameLst>
                                      </p:cBhvr>
                                      <p:to>
                                        <p:strVal val="visible"/>
                                      </p:to>
                                    </p:set>
                                    <p:anim calcmode="lin" valueType="num">
                                      <p:cBhvr>
                                        <p:cTn id="7" dur="500" fill="hold"/>
                                        <p:tgtEl>
                                          <p:spTgt spid="59"/>
                                        </p:tgtEl>
                                        <p:attrNameLst>
                                          <p:attrName>ppt_w</p:attrName>
                                        </p:attrNameLst>
                                      </p:cBhvr>
                                      <p:tavLst>
                                        <p:tav tm="0">
                                          <p:val>
                                            <p:fltVal val="0"/>
                                          </p:val>
                                        </p:tav>
                                        <p:tav tm="100000">
                                          <p:val>
                                            <p:strVal val="#ppt_w"/>
                                          </p:val>
                                        </p:tav>
                                      </p:tavLst>
                                    </p:anim>
                                    <p:anim calcmode="lin" valueType="num">
                                      <p:cBhvr>
                                        <p:cTn id="8" dur="500" fill="hold"/>
                                        <p:tgtEl>
                                          <p:spTgt spid="59"/>
                                        </p:tgtEl>
                                        <p:attrNameLst>
                                          <p:attrName>ppt_h</p:attrName>
                                        </p:attrNameLst>
                                      </p:cBhvr>
                                      <p:tavLst>
                                        <p:tav tm="0">
                                          <p:val>
                                            <p:fltVal val="0"/>
                                          </p:val>
                                        </p:tav>
                                        <p:tav tm="100000">
                                          <p:val>
                                            <p:strVal val="#ppt_h"/>
                                          </p:val>
                                        </p:tav>
                                      </p:tavLst>
                                    </p:anim>
                                    <p:animEffect transition="in" filter="fade">
                                      <p:cBhvr>
                                        <p:cTn id="9" dur="500"/>
                                        <p:tgtEl>
                                          <p:spTgt spid="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32" name="Text Box 8"/>
          <p:cNvSpPr txBox="1">
            <a:spLocks noChangeArrowheads="1"/>
          </p:cNvSpPr>
          <p:nvPr/>
        </p:nvSpPr>
        <p:spPr bwMode="auto">
          <a:xfrm>
            <a:off x="0" y="25368"/>
            <a:ext cx="9902825" cy="954107"/>
          </a:xfrm>
          <a:prstGeom prst="rect">
            <a:avLst/>
          </a:prstGeom>
          <a:noFill/>
          <a:ln w="9525">
            <a:noFill/>
            <a:miter lim="800000"/>
            <a:headEnd/>
            <a:tailEnd type="none" w="sm" len="med"/>
          </a:ln>
          <a:effectLst/>
        </p:spPr>
        <p:txBody>
          <a:bodyPr wrap="square">
            <a:spAutoFit/>
          </a:bodyPr>
          <a:lstStyle/>
          <a:p>
            <a:pPr>
              <a:spcBef>
                <a:spcPct val="50000"/>
              </a:spcBef>
            </a:pPr>
            <a:r>
              <a:rPr lang="en-GB" sz="2800" b="1" dirty="0"/>
              <a:t>Top-down and bottom-up perspectives of strategy </a:t>
            </a:r>
            <a:br>
              <a:rPr lang="en-GB" sz="2800" b="1" dirty="0"/>
            </a:br>
            <a:r>
              <a:rPr lang="en-GB" sz="2800" b="1" dirty="0"/>
              <a:t>for the metrology company</a:t>
            </a:r>
            <a:endParaRPr lang="en-US" sz="2800" b="1" dirty="0"/>
          </a:p>
        </p:txBody>
      </p:sp>
      <p:grpSp>
        <p:nvGrpSpPr>
          <p:cNvPr id="103480" name="Group 56"/>
          <p:cNvGrpSpPr>
            <a:grpSpLocks/>
          </p:cNvGrpSpPr>
          <p:nvPr/>
        </p:nvGrpSpPr>
        <p:grpSpPr bwMode="auto">
          <a:xfrm>
            <a:off x="630239" y="929563"/>
            <a:ext cx="8569325" cy="2462213"/>
            <a:chOff x="397" y="473"/>
            <a:chExt cx="5398" cy="1551"/>
          </a:xfrm>
        </p:grpSpPr>
        <p:sp>
          <p:nvSpPr>
            <p:cNvPr id="103433" name="AutoShape 9"/>
            <p:cNvSpPr>
              <a:spLocks noChangeArrowheads="1"/>
            </p:cNvSpPr>
            <p:nvPr/>
          </p:nvSpPr>
          <p:spPr bwMode="auto">
            <a:xfrm rot="5400000">
              <a:off x="3808" y="-216"/>
              <a:ext cx="1254" cy="2721"/>
            </a:xfrm>
            <a:prstGeom prst="homePlate">
              <a:avLst>
                <a:gd name="adj" fmla="val 24884"/>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sz="1600" dirty="0"/>
            </a:p>
          </p:txBody>
        </p:sp>
        <p:sp>
          <p:nvSpPr>
            <p:cNvPr id="103436" name="Text Box 12"/>
            <p:cNvSpPr txBox="1">
              <a:spLocks noChangeArrowheads="1"/>
            </p:cNvSpPr>
            <p:nvPr/>
          </p:nvSpPr>
          <p:spPr bwMode="auto">
            <a:xfrm>
              <a:off x="397" y="768"/>
              <a:ext cx="2268" cy="430"/>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sz="1600" dirty="0"/>
                <a:t>Corporate objectives, impact on business objectives which, in turn, influence operations strategy</a:t>
              </a:r>
              <a:endParaRPr lang="en-US" sz="1600" dirty="0"/>
            </a:p>
          </p:txBody>
        </p:sp>
        <p:sp>
          <p:nvSpPr>
            <p:cNvPr id="103438" name="Text Box 14"/>
            <p:cNvSpPr txBox="1">
              <a:spLocks noChangeArrowheads="1"/>
            </p:cNvSpPr>
            <p:nvPr/>
          </p:nvSpPr>
          <p:spPr bwMode="auto">
            <a:xfrm rot="16200000">
              <a:off x="2359" y="878"/>
              <a:ext cx="1044" cy="233"/>
            </a:xfrm>
            <a:prstGeom prst="rect">
              <a:avLst/>
            </a:prstGeom>
            <a:noFill/>
            <a:ln w="9525">
              <a:noFill/>
              <a:miter lim="800000"/>
              <a:headEnd/>
              <a:tailEnd type="none" w="sm" len="med"/>
            </a:ln>
            <a:effectLst/>
          </p:spPr>
          <p:txBody>
            <a:bodyPr>
              <a:spAutoFit/>
            </a:bodyPr>
            <a:lstStyle/>
            <a:p>
              <a:pPr>
                <a:spcBef>
                  <a:spcPct val="50000"/>
                </a:spcBef>
              </a:pPr>
              <a:r>
                <a:rPr lang="en-GB" dirty="0"/>
                <a:t>Top-down</a:t>
              </a:r>
              <a:endParaRPr lang="en-US" dirty="0"/>
            </a:p>
          </p:txBody>
        </p:sp>
        <p:sp>
          <p:nvSpPr>
            <p:cNvPr id="103440" name="Line 16"/>
            <p:cNvSpPr>
              <a:spLocks noChangeShapeType="1"/>
            </p:cNvSpPr>
            <p:nvPr/>
          </p:nvSpPr>
          <p:spPr bwMode="auto">
            <a:xfrm>
              <a:off x="1531" y="1344"/>
              <a:ext cx="0" cy="680"/>
            </a:xfrm>
            <a:prstGeom prst="line">
              <a:avLst/>
            </a:prstGeom>
            <a:noFill/>
            <a:ln w="38100">
              <a:solidFill>
                <a:srgbClr val="800080"/>
              </a:solidFill>
              <a:round/>
              <a:headEnd/>
              <a:tailEnd type="stealth" w="med" len="med"/>
            </a:ln>
            <a:effectLst/>
          </p:spPr>
          <p:txBody>
            <a:bodyPr wrap="none" anchor="ctr"/>
            <a:lstStyle/>
            <a:p>
              <a:endParaRPr lang="en-GB" sz="1600" dirty="0"/>
            </a:p>
          </p:txBody>
        </p:sp>
        <p:sp>
          <p:nvSpPr>
            <p:cNvPr id="103442" name="Text Box 18"/>
            <p:cNvSpPr txBox="1">
              <a:spLocks noChangeArrowheads="1"/>
            </p:cNvSpPr>
            <p:nvPr/>
          </p:nvSpPr>
          <p:spPr bwMode="auto">
            <a:xfrm>
              <a:off x="3151" y="529"/>
              <a:ext cx="2463" cy="233"/>
            </a:xfrm>
            <a:prstGeom prst="rect">
              <a:avLst/>
            </a:prstGeom>
            <a:noFill/>
            <a:ln w="9525">
              <a:noFill/>
              <a:miter lim="800000"/>
              <a:headEnd/>
              <a:tailEnd type="none" w="sm" len="med"/>
            </a:ln>
            <a:effectLst/>
          </p:spPr>
          <p:txBody>
            <a:bodyPr>
              <a:spAutoFit/>
            </a:bodyPr>
            <a:lstStyle/>
            <a:p>
              <a:pPr>
                <a:spcBef>
                  <a:spcPct val="50000"/>
                </a:spcBef>
              </a:pPr>
              <a:r>
                <a:rPr lang="en-US" dirty="0"/>
                <a:t>Corporate strategy</a:t>
              </a:r>
            </a:p>
          </p:txBody>
        </p:sp>
        <p:sp>
          <p:nvSpPr>
            <p:cNvPr id="103443" name="Text Box 19"/>
            <p:cNvSpPr txBox="1">
              <a:spLocks noChangeArrowheads="1"/>
            </p:cNvSpPr>
            <p:nvPr/>
          </p:nvSpPr>
          <p:spPr bwMode="auto">
            <a:xfrm>
              <a:off x="3151" y="1068"/>
              <a:ext cx="2463" cy="233"/>
            </a:xfrm>
            <a:prstGeom prst="rect">
              <a:avLst/>
            </a:prstGeom>
            <a:noFill/>
            <a:ln w="9525">
              <a:noFill/>
              <a:miter lim="800000"/>
              <a:headEnd/>
              <a:tailEnd type="none" w="sm" len="med"/>
            </a:ln>
            <a:effectLst/>
          </p:spPr>
          <p:txBody>
            <a:bodyPr>
              <a:spAutoFit/>
            </a:bodyPr>
            <a:lstStyle/>
            <a:p>
              <a:pPr>
                <a:spcBef>
                  <a:spcPct val="50000"/>
                </a:spcBef>
              </a:pPr>
              <a:r>
                <a:rPr lang="en-US" dirty="0"/>
                <a:t>Business strategy</a:t>
              </a:r>
            </a:p>
          </p:txBody>
        </p:sp>
        <p:sp>
          <p:nvSpPr>
            <p:cNvPr id="103444" name="Line 20"/>
            <p:cNvSpPr>
              <a:spLocks noChangeShapeType="1"/>
            </p:cNvSpPr>
            <p:nvPr/>
          </p:nvSpPr>
          <p:spPr bwMode="auto">
            <a:xfrm>
              <a:off x="4361" y="717"/>
              <a:ext cx="3" cy="408"/>
            </a:xfrm>
            <a:prstGeom prst="line">
              <a:avLst/>
            </a:prstGeom>
            <a:noFill/>
            <a:ln w="38100">
              <a:solidFill>
                <a:srgbClr val="993366"/>
              </a:solidFill>
              <a:round/>
              <a:headEnd/>
              <a:tailEnd type="stealth" w="med" len="med"/>
            </a:ln>
            <a:effectLst/>
          </p:spPr>
          <p:txBody>
            <a:bodyPr/>
            <a:lstStyle/>
            <a:p>
              <a:endParaRPr lang="en-GB" sz="1600" dirty="0"/>
            </a:p>
          </p:txBody>
        </p:sp>
        <p:sp>
          <p:nvSpPr>
            <p:cNvPr id="103445" name="Line 21"/>
            <p:cNvSpPr>
              <a:spLocks noChangeShapeType="1"/>
            </p:cNvSpPr>
            <p:nvPr/>
          </p:nvSpPr>
          <p:spPr bwMode="auto">
            <a:xfrm>
              <a:off x="4361" y="1241"/>
              <a:ext cx="5" cy="329"/>
            </a:xfrm>
            <a:prstGeom prst="line">
              <a:avLst/>
            </a:prstGeom>
            <a:noFill/>
            <a:ln w="38100">
              <a:solidFill>
                <a:srgbClr val="993366"/>
              </a:solidFill>
              <a:round/>
              <a:headEnd/>
              <a:tailEnd type="stealth" w="med" len="med"/>
            </a:ln>
            <a:effectLst/>
          </p:spPr>
          <p:txBody>
            <a:bodyPr/>
            <a:lstStyle/>
            <a:p>
              <a:endParaRPr lang="en-GB" sz="1600" dirty="0"/>
            </a:p>
          </p:txBody>
        </p:sp>
      </p:grpSp>
      <p:grpSp>
        <p:nvGrpSpPr>
          <p:cNvPr id="103483" name="Group 59"/>
          <p:cNvGrpSpPr>
            <a:grpSpLocks/>
          </p:cNvGrpSpPr>
          <p:nvPr/>
        </p:nvGrpSpPr>
        <p:grpSpPr bwMode="auto">
          <a:xfrm>
            <a:off x="342901" y="3696574"/>
            <a:ext cx="8856663" cy="2379663"/>
            <a:chOff x="216" y="2216"/>
            <a:chExt cx="5579" cy="1499"/>
          </a:xfrm>
        </p:grpSpPr>
        <p:sp>
          <p:nvSpPr>
            <p:cNvPr id="103434" name="AutoShape 10"/>
            <p:cNvSpPr>
              <a:spLocks noChangeArrowheads="1"/>
            </p:cNvSpPr>
            <p:nvPr/>
          </p:nvSpPr>
          <p:spPr bwMode="auto">
            <a:xfrm rot="-27000000">
              <a:off x="3699" y="1606"/>
              <a:ext cx="1471" cy="2721"/>
            </a:xfrm>
            <a:prstGeom prst="homePlate">
              <a:avLst>
                <a:gd name="adj" fmla="val 24884"/>
              </a:avLst>
            </a:prstGeom>
            <a:solidFill>
              <a:schemeClr val="accent2">
                <a:lumMod val="20000"/>
                <a:lumOff val="80000"/>
              </a:schemeClr>
            </a:solidFill>
            <a:ln w="9525">
              <a:solidFill>
                <a:schemeClr val="tx1"/>
              </a:solidFill>
              <a:miter lim="800000"/>
              <a:headEnd/>
              <a:tailEnd type="none" w="sm" len="med"/>
            </a:ln>
            <a:effectLst/>
          </p:spPr>
          <p:txBody>
            <a:bodyPr wrap="none" anchor="ctr"/>
            <a:lstStyle/>
            <a:p>
              <a:endParaRPr lang="en-GB" sz="1600" dirty="0"/>
            </a:p>
          </p:txBody>
        </p:sp>
        <p:sp>
          <p:nvSpPr>
            <p:cNvPr id="103437" name="Text Box 13"/>
            <p:cNvSpPr txBox="1">
              <a:spLocks noChangeArrowheads="1"/>
            </p:cNvSpPr>
            <p:nvPr/>
          </p:nvSpPr>
          <p:spPr bwMode="auto">
            <a:xfrm rot="16200000">
              <a:off x="2380" y="3054"/>
              <a:ext cx="1044" cy="233"/>
            </a:xfrm>
            <a:prstGeom prst="rect">
              <a:avLst/>
            </a:prstGeom>
            <a:noFill/>
            <a:ln w="9525">
              <a:noFill/>
              <a:miter lim="800000"/>
              <a:headEnd/>
              <a:tailEnd type="none" w="sm" len="med"/>
            </a:ln>
            <a:effectLst/>
          </p:spPr>
          <p:txBody>
            <a:bodyPr wrap="square">
              <a:spAutoFit/>
            </a:bodyPr>
            <a:lstStyle/>
            <a:p>
              <a:pPr>
                <a:spcBef>
                  <a:spcPct val="50000"/>
                </a:spcBef>
              </a:pPr>
              <a:r>
                <a:rPr lang="en-GB" dirty="0"/>
                <a:t>Bottom-up</a:t>
              </a:r>
              <a:endParaRPr lang="en-US" dirty="0"/>
            </a:p>
          </p:txBody>
        </p:sp>
        <p:sp>
          <p:nvSpPr>
            <p:cNvPr id="103439" name="Text Box 15"/>
            <p:cNvSpPr txBox="1">
              <a:spLocks noChangeArrowheads="1"/>
            </p:cNvSpPr>
            <p:nvPr/>
          </p:nvSpPr>
          <p:spPr bwMode="auto">
            <a:xfrm>
              <a:off x="216" y="2909"/>
              <a:ext cx="2631" cy="554"/>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sz="1600" dirty="0"/>
                <a:t>Day-to-day experience of providing products and services to the market reveals problems and potential solutions that become formalised into operations strategy</a:t>
              </a:r>
              <a:endParaRPr lang="en-US" sz="1600" dirty="0"/>
            </a:p>
          </p:txBody>
        </p:sp>
        <p:sp>
          <p:nvSpPr>
            <p:cNvPr id="103441" name="Line 17"/>
            <p:cNvSpPr>
              <a:spLocks noChangeShapeType="1"/>
            </p:cNvSpPr>
            <p:nvPr/>
          </p:nvSpPr>
          <p:spPr bwMode="auto">
            <a:xfrm rot="-10800000">
              <a:off x="1531" y="2216"/>
              <a:ext cx="0" cy="680"/>
            </a:xfrm>
            <a:prstGeom prst="line">
              <a:avLst/>
            </a:prstGeom>
            <a:noFill/>
            <a:ln w="38100">
              <a:solidFill>
                <a:srgbClr val="800080"/>
              </a:solidFill>
              <a:round/>
              <a:headEnd/>
              <a:tailEnd type="stealth" w="med" len="med"/>
            </a:ln>
            <a:effectLst/>
          </p:spPr>
          <p:txBody>
            <a:bodyPr wrap="none" anchor="ctr"/>
            <a:lstStyle/>
            <a:p>
              <a:endParaRPr lang="en-GB" sz="1600" dirty="0"/>
            </a:p>
          </p:txBody>
        </p:sp>
        <p:sp>
          <p:nvSpPr>
            <p:cNvPr id="103446" name="Text Box 22"/>
            <p:cNvSpPr txBox="1">
              <a:spLocks noChangeArrowheads="1"/>
            </p:cNvSpPr>
            <p:nvPr/>
          </p:nvSpPr>
          <p:spPr bwMode="auto">
            <a:xfrm>
              <a:off x="3210" y="2665"/>
              <a:ext cx="2400" cy="305"/>
            </a:xfrm>
            <a:prstGeom prst="rect">
              <a:avLst/>
            </a:prstGeom>
            <a:noFill/>
            <a:ln w="9525">
              <a:noFill/>
              <a:miter lim="800000"/>
              <a:headEnd/>
              <a:tailEnd type="none" w="sm" len="med"/>
            </a:ln>
            <a:effectLst/>
          </p:spPr>
          <p:txBody>
            <a:bodyPr>
              <a:spAutoFit/>
            </a:bodyPr>
            <a:lstStyle/>
            <a:p>
              <a:pPr>
                <a:lnSpc>
                  <a:spcPct val="70000"/>
                </a:lnSpc>
                <a:spcBef>
                  <a:spcPct val="50000"/>
                </a:spcBef>
              </a:pPr>
              <a:r>
                <a:rPr lang="en-US" dirty="0"/>
                <a:t>Emergent sense of what the strategy should be</a:t>
              </a:r>
            </a:p>
          </p:txBody>
        </p:sp>
        <p:sp>
          <p:nvSpPr>
            <p:cNvPr id="103447" name="Text Box 23"/>
            <p:cNvSpPr txBox="1">
              <a:spLocks noChangeArrowheads="1"/>
            </p:cNvSpPr>
            <p:nvPr/>
          </p:nvSpPr>
          <p:spPr bwMode="auto">
            <a:xfrm>
              <a:off x="3260" y="3532"/>
              <a:ext cx="2308" cy="183"/>
            </a:xfrm>
            <a:prstGeom prst="rect">
              <a:avLst/>
            </a:prstGeom>
            <a:noFill/>
            <a:ln w="9525">
              <a:noFill/>
              <a:miter lim="800000"/>
              <a:headEnd/>
              <a:tailEnd type="none" w="sm" len="med"/>
            </a:ln>
            <a:effectLst/>
          </p:spPr>
          <p:txBody>
            <a:bodyPr>
              <a:spAutoFit/>
            </a:bodyPr>
            <a:lstStyle/>
            <a:p>
              <a:pPr>
                <a:lnSpc>
                  <a:spcPct val="70000"/>
                </a:lnSpc>
                <a:spcBef>
                  <a:spcPct val="50000"/>
                </a:spcBef>
              </a:pPr>
              <a:r>
                <a:rPr lang="en-US" dirty="0"/>
                <a:t>Operational experience</a:t>
              </a:r>
            </a:p>
          </p:txBody>
        </p:sp>
        <p:grpSp>
          <p:nvGrpSpPr>
            <p:cNvPr id="103450" name="Group 26"/>
            <p:cNvGrpSpPr>
              <a:grpSpLocks/>
            </p:cNvGrpSpPr>
            <p:nvPr/>
          </p:nvGrpSpPr>
          <p:grpSpPr bwMode="auto">
            <a:xfrm>
              <a:off x="3323" y="2944"/>
              <a:ext cx="817" cy="541"/>
              <a:chOff x="1815" y="1574"/>
              <a:chExt cx="255" cy="340"/>
            </a:xfrm>
          </p:grpSpPr>
          <p:sp>
            <p:nvSpPr>
              <p:cNvPr id="103451" name="Freeform 27"/>
              <p:cNvSpPr>
                <a:spLocks/>
              </p:cNvSpPr>
              <p:nvPr/>
            </p:nvSpPr>
            <p:spPr bwMode="auto">
              <a:xfrm>
                <a:off x="1815" y="1877"/>
                <a:ext cx="102" cy="37"/>
              </a:xfrm>
              <a:custGeom>
                <a:avLst/>
                <a:gdLst/>
                <a:ahLst/>
                <a:cxnLst>
                  <a:cxn ang="0">
                    <a:pos x="0" y="37"/>
                  </a:cxn>
                  <a:cxn ang="0">
                    <a:pos x="42" y="28"/>
                  </a:cxn>
                  <a:cxn ang="0">
                    <a:pos x="102" y="0"/>
                  </a:cxn>
                </a:cxnLst>
                <a:rect l="0" t="0" r="r" b="b"/>
                <a:pathLst>
                  <a:path w="102" h="37">
                    <a:moveTo>
                      <a:pt x="0" y="37"/>
                    </a:moveTo>
                    <a:cubicBezTo>
                      <a:pt x="7" y="36"/>
                      <a:pt x="25" y="34"/>
                      <a:pt x="42" y="28"/>
                    </a:cubicBezTo>
                    <a:cubicBezTo>
                      <a:pt x="59" y="22"/>
                      <a:pt x="90" y="6"/>
                      <a:pt x="102"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52" name="Freeform 28"/>
              <p:cNvSpPr>
                <a:spLocks/>
              </p:cNvSpPr>
              <p:nvPr/>
            </p:nvSpPr>
            <p:spPr bwMode="auto">
              <a:xfrm>
                <a:off x="1932" y="1800"/>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53" name="Freeform 29"/>
              <p:cNvSpPr>
                <a:spLocks/>
              </p:cNvSpPr>
              <p:nvPr/>
            </p:nvSpPr>
            <p:spPr bwMode="auto">
              <a:xfrm>
                <a:off x="2001" y="1701"/>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54" name="Freeform 30"/>
              <p:cNvSpPr>
                <a:spLocks/>
              </p:cNvSpPr>
              <p:nvPr/>
            </p:nvSpPr>
            <p:spPr bwMode="auto">
              <a:xfrm>
                <a:off x="2048" y="1640"/>
                <a:ext cx="14" cy="52"/>
              </a:xfrm>
              <a:custGeom>
                <a:avLst/>
                <a:gdLst/>
                <a:ahLst/>
                <a:cxnLst>
                  <a:cxn ang="0">
                    <a:pos x="0" y="52"/>
                  </a:cxn>
                  <a:cxn ang="0">
                    <a:pos x="14" y="0"/>
                  </a:cxn>
                </a:cxnLst>
                <a:rect l="0" t="0" r="r" b="b"/>
                <a:pathLst>
                  <a:path w="14" h="52">
                    <a:moveTo>
                      <a:pt x="0" y="52"/>
                    </a:moveTo>
                    <a:lnTo>
                      <a:pt x="14" y="0"/>
                    </a:ln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55" name="Freeform 31"/>
              <p:cNvSpPr>
                <a:spLocks/>
              </p:cNvSpPr>
              <p:nvPr/>
            </p:nvSpPr>
            <p:spPr bwMode="auto">
              <a:xfrm>
                <a:off x="2064" y="1574"/>
                <a:ext cx="6" cy="52"/>
              </a:xfrm>
              <a:custGeom>
                <a:avLst/>
                <a:gdLst/>
                <a:ahLst/>
                <a:cxnLst>
                  <a:cxn ang="0">
                    <a:pos x="0" y="52"/>
                  </a:cxn>
                  <a:cxn ang="0">
                    <a:pos x="6" y="0"/>
                  </a:cxn>
                </a:cxnLst>
                <a:rect l="0" t="0" r="r" b="b"/>
                <a:pathLst>
                  <a:path w="6" h="52">
                    <a:moveTo>
                      <a:pt x="0" y="52"/>
                    </a:moveTo>
                    <a:lnTo>
                      <a:pt x="6" y="0"/>
                    </a:ln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grpSp>
        <p:grpSp>
          <p:nvGrpSpPr>
            <p:cNvPr id="103456" name="Group 32"/>
            <p:cNvGrpSpPr>
              <a:grpSpLocks/>
            </p:cNvGrpSpPr>
            <p:nvPr/>
          </p:nvGrpSpPr>
          <p:grpSpPr bwMode="auto">
            <a:xfrm flipH="1">
              <a:off x="4661" y="2944"/>
              <a:ext cx="817" cy="541"/>
              <a:chOff x="1815" y="1574"/>
              <a:chExt cx="255" cy="340"/>
            </a:xfrm>
          </p:grpSpPr>
          <p:sp>
            <p:nvSpPr>
              <p:cNvPr id="103457" name="Freeform 33"/>
              <p:cNvSpPr>
                <a:spLocks/>
              </p:cNvSpPr>
              <p:nvPr/>
            </p:nvSpPr>
            <p:spPr bwMode="auto">
              <a:xfrm>
                <a:off x="1815" y="1877"/>
                <a:ext cx="102" cy="37"/>
              </a:xfrm>
              <a:custGeom>
                <a:avLst/>
                <a:gdLst/>
                <a:ahLst/>
                <a:cxnLst>
                  <a:cxn ang="0">
                    <a:pos x="0" y="37"/>
                  </a:cxn>
                  <a:cxn ang="0">
                    <a:pos x="42" y="28"/>
                  </a:cxn>
                  <a:cxn ang="0">
                    <a:pos x="102" y="0"/>
                  </a:cxn>
                </a:cxnLst>
                <a:rect l="0" t="0" r="r" b="b"/>
                <a:pathLst>
                  <a:path w="102" h="37">
                    <a:moveTo>
                      <a:pt x="0" y="37"/>
                    </a:moveTo>
                    <a:cubicBezTo>
                      <a:pt x="7" y="36"/>
                      <a:pt x="25" y="34"/>
                      <a:pt x="42" y="28"/>
                    </a:cubicBezTo>
                    <a:cubicBezTo>
                      <a:pt x="59" y="22"/>
                      <a:pt x="90" y="6"/>
                      <a:pt x="102"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58" name="Freeform 34"/>
              <p:cNvSpPr>
                <a:spLocks/>
              </p:cNvSpPr>
              <p:nvPr/>
            </p:nvSpPr>
            <p:spPr bwMode="auto">
              <a:xfrm>
                <a:off x="1932" y="1800"/>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59" name="Freeform 35"/>
              <p:cNvSpPr>
                <a:spLocks/>
              </p:cNvSpPr>
              <p:nvPr/>
            </p:nvSpPr>
            <p:spPr bwMode="auto">
              <a:xfrm>
                <a:off x="2001" y="1701"/>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60" name="Freeform 36"/>
              <p:cNvSpPr>
                <a:spLocks/>
              </p:cNvSpPr>
              <p:nvPr/>
            </p:nvSpPr>
            <p:spPr bwMode="auto">
              <a:xfrm>
                <a:off x="2048" y="1640"/>
                <a:ext cx="14" cy="52"/>
              </a:xfrm>
              <a:custGeom>
                <a:avLst/>
                <a:gdLst/>
                <a:ahLst/>
                <a:cxnLst>
                  <a:cxn ang="0">
                    <a:pos x="0" y="52"/>
                  </a:cxn>
                  <a:cxn ang="0">
                    <a:pos x="14" y="0"/>
                  </a:cxn>
                </a:cxnLst>
                <a:rect l="0" t="0" r="r" b="b"/>
                <a:pathLst>
                  <a:path w="14" h="52">
                    <a:moveTo>
                      <a:pt x="0" y="52"/>
                    </a:moveTo>
                    <a:lnTo>
                      <a:pt x="14" y="0"/>
                    </a:ln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61" name="Freeform 37"/>
              <p:cNvSpPr>
                <a:spLocks/>
              </p:cNvSpPr>
              <p:nvPr/>
            </p:nvSpPr>
            <p:spPr bwMode="auto">
              <a:xfrm>
                <a:off x="2064" y="1574"/>
                <a:ext cx="6" cy="52"/>
              </a:xfrm>
              <a:custGeom>
                <a:avLst/>
                <a:gdLst/>
                <a:ahLst/>
                <a:cxnLst>
                  <a:cxn ang="0">
                    <a:pos x="0" y="52"/>
                  </a:cxn>
                  <a:cxn ang="0">
                    <a:pos x="6" y="0"/>
                  </a:cxn>
                </a:cxnLst>
                <a:rect l="0" t="0" r="r" b="b"/>
                <a:pathLst>
                  <a:path w="6" h="52">
                    <a:moveTo>
                      <a:pt x="0" y="52"/>
                    </a:moveTo>
                    <a:lnTo>
                      <a:pt x="6" y="0"/>
                    </a:ln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grpSp>
        <p:grpSp>
          <p:nvGrpSpPr>
            <p:cNvPr id="103462" name="Group 38"/>
            <p:cNvGrpSpPr>
              <a:grpSpLocks/>
            </p:cNvGrpSpPr>
            <p:nvPr/>
          </p:nvGrpSpPr>
          <p:grpSpPr bwMode="auto">
            <a:xfrm>
              <a:off x="3901" y="3158"/>
              <a:ext cx="366" cy="257"/>
              <a:chOff x="2002" y="1703"/>
              <a:chExt cx="114" cy="162"/>
            </a:xfrm>
          </p:grpSpPr>
          <p:sp>
            <p:nvSpPr>
              <p:cNvPr id="103463" name="Freeform 39"/>
              <p:cNvSpPr>
                <a:spLocks/>
              </p:cNvSpPr>
              <p:nvPr/>
            </p:nvSpPr>
            <p:spPr bwMode="auto">
              <a:xfrm>
                <a:off x="2002" y="1802"/>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64" name="Freeform 40"/>
              <p:cNvSpPr>
                <a:spLocks/>
              </p:cNvSpPr>
              <p:nvPr/>
            </p:nvSpPr>
            <p:spPr bwMode="auto">
              <a:xfrm>
                <a:off x="2071" y="1703"/>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grpSp>
        <p:grpSp>
          <p:nvGrpSpPr>
            <p:cNvPr id="103465" name="Group 41"/>
            <p:cNvGrpSpPr>
              <a:grpSpLocks/>
            </p:cNvGrpSpPr>
            <p:nvPr/>
          </p:nvGrpSpPr>
          <p:grpSpPr bwMode="auto">
            <a:xfrm>
              <a:off x="4283" y="2944"/>
              <a:ext cx="71" cy="188"/>
              <a:chOff x="2118" y="1576"/>
              <a:chExt cx="22" cy="118"/>
            </a:xfrm>
          </p:grpSpPr>
          <p:sp>
            <p:nvSpPr>
              <p:cNvPr id="103466" name="Freeform 42"/>
              <p:cNvSpPr>
                <a:spLocks/>
              </p:cNvSpPr>
              <p:nvPr/>
            </p:nvSpPr>
            <p:spPr bwMode="auto">
              <a:xfrm>
                <a:off x="2118" y="1642"/>
                <a:ext cx="14" cy="52"/>
              </a:xfrm>
              <a:custGeom>
                <a:avLst/>
                <a:gdLst/>
                <a:ahLst/>
                <a:cxnLst>
                  <a:cxn ang="0">
                    <a:pos x="0" y="52"/>
                  </a:cxn>
                  <a:cxn ang="0">
                    <a:pos x="14" y="0"/>
                  </a:cxn>
                </a:cxnLst>
                <a:rect l="0" t="0" r="r" b="b"/>
                <a:pathLst>
                  <a:path w="14" h="52">
                    <a:moveTo>
                      <a:pt x="0" y="52"/>
                    </a:moveTo>
                    <a:lnTo>
                      <a:pt x="14" y="0"/>
                    </a:ln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67" name="Freeform 43"/>
              <p:cNvSpPr>
                <a:spLocks/>
              </p:cNvSpPr>
              <p:nvPr/>
            </p:nvSpPr>
            <p:spPr bwMode="auto">
              <a:xfrm>
                <a:off x="2134" y="1576"/>
                <a:ext cx="6" cy="52"/>
              </a:xfrm>
              <a:custGeom>
                <a:avLst/>
                <a:gdLst/>
                <a:ahLst/>
                <a:cxnLst>
                  <a:cxn ang="0">
                    <a:pos x="0" y="52"/>
                  </a:cxn>
                  <a:cxn ang="0">
                    <a:pos x="6" y="0"/>
                  </a:cxn>
                </a:cxnLst>
                <a:rect l="0" t="0" r="r" b="b"/>
                <a:pathLst>
                  <a:path w="6" h="52">
                    <a:moveTo>
                      <a:pt x="0" y="52"/>
                    </a:moveTo>
                    <a:lnTo>
                      <a:pt x="6" y="0"/>
                    </a:ln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grpSp>
        <p:grpSp>
          <p:nvGrpSpPr>
            <p:cNvPr id="103468" name="Group 44"/>
            <p:cNvGrpSpPr>
              <a:grpSpLocks/>
            </p:cNvGrpSpPr>
            <p:nvPr/>
          </p:nvGrpSpPr>
          <p:grpSpPr bwMode="auto">
            <a:xfrm>
              <a:off x="4490" y="2949"/>
              <a:ext cx="441" cy="459"/>
              <a:chOff x="2182" y="1576"/>
              <a:chExt cx="138" cy="289"/>
            </a:xfrm>
          </p:grpSpPr>
          <p:sp>
            <p:nvSpPr>
              <p:cNvPr id="103469" name="Freeform 45"/>
              <p:cNvSpPr>
                <a:spLocks/>
              </p:cNvSpPr>
              <p:nvPr/>
            </p:nvSpPr>
            <p:spPr bwMode="auto">
              <a:xfrm flipH="1">
                <a:off x="2254" y="1802"/>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70" name="Freeform 46"/>
              <p:cNvSpPr>
                <a:spLocks/>
              </p:cNvSpPr>
              <p:nvPr/>
            </p:nvSpPr>
            <p:spPr bwMode="auto">
              <a:xfrm flipH="1">
                <a:off x="2206" y="1703"/>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71" name="Freeform 47"/>
              <p:cNvSpPr>
                <a:spLocks/>
              </p:cNvSpPr>
              <p:nvPr/>
            </p:nvSpPr>
            <p:spPr bwMode="auto">
              <a:xfrm flipH="1">
                <a:off x="2190" y="1642"/>
                <a:ext cx="14" cy="52"/>
              </a:xfrm>
              <a:custGeom>
                <a:avLst/>
                <a:gdLst/>
                <a:ahLst/>
                <a:cxnLst>
                  <a:cxn ang="0">
                    <a:pos x="0" y="52"/>
                  </a:cxn>
                  <a:cxn ang="0">
                    <a:pos x="14" y="0"/>
                  </a:cxn>
                </a:cxnLst>
                <a:rect l="0" t="0" r="r" b="b"/>
                <a:pathLst>
                  <a:path w="14" h="52">
                    <a:moveTo>
                      <a:pt x="0" y="52"/>
                    </a:moveTo>
                    <a:lnTo>
                      <a:pt x="14" y="0"/>
                    </a:ln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72" name="Freeform 48"/>
              <p:cNvSpPr>
                <a:spLocks/>
              </p:cNvSpPr>
              <p:nvPr/>
            </p:nvSpPr>
            <p:spPr bwMode="auto">
              <a:xfrm flipH="1">
                <a:off x="2182" y="1576"/>
                <a:ext cx="6" cy="52"/>
              </a:xfrm>
              <a:custGeom>
                <a:avLst/>
                <a:gdLst/>
                <a:ahLst/>
                <a:cxnLst>
                  <a:cxn ang="0">
                    <a:pos x="0" y="52"/>
                  </a:cxn>
                  <a:cxn ang="0">
                    <a:pos x="6" y="0"/>
                  </a:cxn>
                </a:cxnLst>
                <a:rect l="0" t="0" r="r" b="b"/>
                <a:pathLst>
                  <a:path w="6" h="52">
                    <a:moveTo>
                      <a:pt x="0" y="52"/>
                    </a:moveTo>
                    <a:lnTo>
                      <a:pt x="6" y="0"/>
                    </a:ln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grpSp>
        <p:grpSp>
          <p:nvGrpSpPr>
            <p:cNvPr id="103473" name="Group 49"/>
            <p:cNvGrpSpPr>
              <a:grpSpLocks/>
            </p:cNvGrpSpPr>
            <p:nvPr/>
          </p:nvGrpSpPr>
          <p:grpSpPr bwMode="auto">
            <a:xfrm>
              <a:off x="4029" y="3209"/>
              <a:ext cx="366" cy="257"/>
              <a:chOff x="2002" y="1703"/>
              <a:chExt cx="114" cy="162"/>
            </a:xfrm>
          </p:grpSpPr>
          <p:sp>
            <p:nvSpPr>
              <p:cNvPr id="103474" name="Freeform 50"/>
              <p:cNvSpPr>
                <a:spLocks/>
              </p:cNvSpPr>
              <p:nvPr/>
            </p:nvSpPr>
            <p:spPr bwMode="auto">
              <a:xfrm>
                <a:off x="2002" y="1802"/>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75" name="Freeform 51"/>
              <p:cNvSpPr>
                <a:spLocks/>
              </p:cNvSpPr>
              <p:nvPr/>
            </p:nvSpPr>
            <p:spPr bwMode="auto">
              <a:xfrm>
                <a:off x="2071" y="1703"/>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grpSp>
        <p:grpSp>
          <p:nvGrpSpPr>
            <p:cNvPr id="103476" name="Group 52"/>
            <p:cNvGrpSpPr>
              <a:grpSpLocks/>
            </p:cNvGrpSpPr>
            <p:nvPr/>
          </p:nvGrpSpPr>
          <p:grpSpPr bwMode="auto">
            <a:xfrm flipH="1">
              <a:off x="4429" y="3211"/>
              <a:ext cx="364" cy="259"/>
              <a:chOff x="2002" y="1703"/>
              <a:chExt cx="114" cy="162"/>
            </a:xfrm>
          </p:grpSpPr>
          <p:sp>
            <p:nvSpPr>
              <p:cNvPr id="103477" name="Freeform 53"/>
              <p:cNvSpPr>
                <a:spLocks/>
              </p:cNvSpPr>
              <p:nvPr/>
            </p:nvSpPr>
            <p:spPr bwMode="auto">
              <a:xfrm>
                <a:off x="2002" y="1802"/>
                <a:ext cx="66" cy="63"/>
              </a:xfrm>
              <a:custGeom>
                <a:avLst/>
                <a:gdLst/>
                <a:ahLst/>
                <a:cxnLst>
                  <a:cxn ang="0">
                    <a:pos x="0" y="63"/>
                  </a:cxn>
                  <a:cxn ang="0">
                    <a:pos x="32" y="36"/>
                  </a:cxn>
                  <a:cxn ang="0">
                    <a:pos x="66" y="0"/>
                  </a:cxn>
                </a:cxnLst>
                <a:rect l="0" t="0" r="r" b="b"/>
                <a:pathLst>
                  <a:path w="66" h="63">
                    <a:moveTo>
                      <a:pt x="0" y="63"/>
                    </a:moveTo>
                    <a:cubicBezTo>
                      <a:pt x="5" y="59"/>
                      <a:pt x="21" y="46"/>
                      <a:pt x="32" y="36"/>
                    </a:cubicBezTo>
                    <a:cubicBezTo>
                      <a:pt x="43" y="26"/>
                      <a:pt x="59" y="8"/>
                      <a:pt x="66"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sp>
            <p:nvSpPr>
              <p:cNvPr id="103478" name="Freeform 54"/>
              <p:cNvSpPr>
                <a:spLocks/>
              </p:cNvSpPr>
              <p:nvPr/>
            </p:nvSpPr>
            <p:spPr bwMode="auto">
              <a:xfrm>
                <a:off x="2071" y="1703"/>
                <a:ext cx="45" cy="8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noFill/>
              <a:ln w="38100" cap="flat" cmpd="sng">
                <a:solidFill>
                  <a:srgbClr val="800080"/>
                </a:solidFill>
                <a:prstDash val="solid"/>
                <a:round/>
                <a:headEnd type="none" w="med" len="med"/>
                <a:tailEnd type="stealth" w="med" len="med"/>
              </a:ln>
              <a:effectLst/>
            </p:spPr>
            <p:txBody>
              <a:bodyPr wrap="none" anchor="ctr"/>
              <a:lstStyle/>
              <a:p>
                <a:endParaRPr lang="en-GB" sz="1600" dirty="0"/>
              </a:p>
            </p:txBody>
          </p:sp>
        </p:grpSp>
        <p:sp>
          <p:nvSpPr>
            <p:cNvPr id="103479" name="Line 55"/>
            <p:cNvSpPr>
              <a:spLocks noChangeShapeType="1"/>
            </p:cNvSpPr>
            <p:nvPr/>
          </p:nvSpPr>
          <p:spPr bwMode="auto">
            <a:xfrm flipV="1">
              <a:off x="4437" y="3365"/>
              <a:ext cx="0" cy="131"/>
            </a:xfrm>
            <a:prstGeom prst="line">
              <a:avLst/>
            </a:prstGeom>
            <a:noFill/>
            <a:ln w="38100">
              <a:solidFill>
                <a:srgbClr val="800080"/>
              </a:solidFill>
              <a:round/>
              <a:headEnd/>
              <a:tailEnd type="stealth" w="med" len="med"/>
            </a:ln>
            <a:effectLst/>
          </p:spPr>
          <p:txBody>
            <a:bodyPr wrap="none" anchor="ctr"/>
            <a:lstStyle/>
            <a:p>
              <a:endParaRPr lang="en-GB" sz="1600" dirty="0"/>
            </a:p>
          </p:txBody>
        </p:sp>
      </p:grpSp>
      <p:grpSp>
        <p:nvGrpSpPr>
          <p:cNvPr id="103484" name="Group 60"/>
          <p:cNvGrpSpPr>
            <a:grpSpLocks/>
          </p:cNvGrpSpPr>
          <p:nvPr/>
        </p:nvGrpSpPr>
        <p:grpSpPr bwMode="auto">
          <a:xfrm>
            <a:off x="5194301" y="2720262"/>
            <a:ext cx="3671888" cy="1592262"/>
            <a:chOff x="3272" y="1601"/>
            <a:chExt cx="2313" cy="1003"/>
          </a:xfrm>
        </p:grpSpPr>
        <p:sp>
          <p:nvSpPr>
            <p:cNvPr id="103435" name="AutoShape 11"/>
            <p:cNvSpPr>
              <a:spLocks noChangeArrowheads="1"/>
            </p:cNvSpPr>
            <p:nvPr/>
          </p:nvSpPr>
          <p:spPr bwMode="auto">
            <a:xfrm>
              <a:off x="3272" y="1601"/>
              <a:ext cx="2313" cy="1003"/>
            </a:xfrm>
            <a:prstGeom prst="roundRect">
              <a:avLst>
                <a:gd name="adj" fmla="val 16667"/>
              </a:avLst>
            </a:prstGeom>
            <a:solidFill>
              <a:srgbClr val="FFFFCC"/>
            </a:solidFill>
            <a:ln w="9525">
              <a:solidFill>
                <a:schemeClr val="tx1"/>
              </a:solidFill>
              <a:round/>
              <a:headEnd/>
              <a:tailEnd type="none" w="sm" len="med"/>
            </a:ln>
            <a:effectLst/>
          </p:spPr>
          <p:txBody>
            <a:bodyPr wrap="none" anchor="ctr"/>
            <a:lstStyle/>
            <a:p>
              <a:endParaRPr lang="en-GB" sz="1600" dirty="0"/>
            </a:p>
          </p:txBody>
        </p:sp>
        <p:sp>
          <p:nvSpPr>
            <p:cNvPr id="103448" name="Text Box 24"/>
            <p:cNvSpPr txBox="1">
              <a:spLocks noChangeArrowheads="1"/>
            </p:cNvSpPr>
            <p:nvPr/>
          </p:nvSpPr>
          <p:spPr bwMode="auto">
            <a:xfrm>
              <a:off x="3572" y="1974"/>
              <a:ext cx="1588" cy="213"/>
            </a:xfrm>
            <a:prstGeom prst="rect">
              <a:avLst/>
            </a:prstGeom>
            <a:noFill/>
            <a:ln w="9525">
              <a:noFill/>
              <a:miter lim="800000"/>
              <a:headEnd/>
              <a:tailEnd type="none" w="sm" len="med"/>
            </a:ln>
            <a:effectLst/>
          </p:spPr>
          <p:txBody>
            <a:bodyPr>
              <a:spAutoFit/>
            </a:bodyPr>
            <a:lstStyle/>
            <a:p>
              <a:pPr>
                <a:spcBef>
                  <a:spcPct val="50000"/>
                </a:spcBef>
              </a:pPr>
              <a:r>
                <a:rPr lang="en-GB" sz="1600" dirty="0"/>
                <a:t>Operations strategy</a:t>
              </a:r>
              <a:endParaRPr lang="en-US" sz="1600"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03480"/>
                                        </p:tgtEl>
                                        <p:attrNameLst>
                                          <p:attrName>style.visibility</p:attrName>
                                        </p:attrNameLst>
                                      </p:cBhvr>
                                      <p:to>
                                        <p:strVal val="visible"/>
                                      </p:to>
                                    </p:set>
                                    <p:anim calcmode="lin" valueType="num">
                                      <p:cBhvr additive="base">
                                        <p:cTn id="7" dur="500" fill="hold"/>
                                        <p:tgtEl>
                                          <p:spTgt spid="103480"/>
                                        </p:tgtEl>
                                        <p:attrNameLst>
                                          <p:attrName>ppt_x</p:attrName>
                                        </p:attrNameLst>
                                      </p:cBhvr>
                                      <p:tavLst>
                                        <p:tav tm="0">
                                          <p:val>
                                            <p:strVal val="#ppt_x"/>
                                          </p:val>
                                        </p:tav>
                                        <p:tav tm="100000">
                                          <p:val>
                                            <p:strVal val="#ppt_x"/>
                                          </p:val>
                                        </p:tav>
                                      </p:tavLst>
                                    </p:anim>
                                    <p:anim calcmode="lin" valueType="num">
                                      <p:cBhvr additive="base">
                                        <p:cTn id="8" dur="500" fill="hold"/>
                                        <p:tgtEl>
                                          <p:spTgt spid="103480"/>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3483"/>
                                        </p:tgtEl>
                                        <p:attrNameLst>
                                          <p:attrName>style.visibility</p:attrName>
                                        </p:attrNameLst>
                                      </p:cBhvr>
                                      <p:to>
                                        <p:strVal val="visible"/>
                                      </p:to>
                                    </p:set>
                                    <p:anim calcmode="lin" valueType="num">
                                      <p:cBhvr additive="base">
                                        <p:cTn id="13" dur="500" fill="hold"/>
                                        <p:tgtEl>
                                          <p:spTgt spid="103483"/>
                                        </p:tgtEl>
                                        <p:attrNameLst>
                                          <p:attrName>ppt_x</p:attrName>
                                        </p:attrNameLst>
                                      </p:cBhvr>
                                      <p:tavLst>
                                        <p:tav tm="0">
                                          <p:val>
                                            <p:strVal val="#ppt_x"/>
                                          </p:val>
                                        </p:tav>
                                        <p:tav tm="100000">
                                          <p:val>
                                            <p:strVal val="#ppt_x"/>
                                          </p:val>
                                        </p:tav>
                                      </p:tavLst>
                                    </p:anim>
                                    <p:anim calcmode="lin" valueType="num">
                                      <p:cBhvr additive="base">
                                        <p:cTn id="14" dur="500" fill="hold"/>
                                        <p:tgtEl>
                                          <p:spTgt spid="10348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0" fill="hold" nodeType="clickEffect">
                                  <p:stCondLst>
                                    <p:cond delay="0"/>
                                  </p:stCondLst>
                                  <p:childTnLst>
                                    <p:set>
                                      <p:cBhvr>
                                        <p:cTn id="18" dur="1" fill="hold">
                                          <p:stCondLst>
                                            <p:cond delay="0"/>
                                          </p:stCondLst>
                                        </p:cTn>
                                        <p:tgtEl>
                                          <p:spTgt spid="103484"/>
                                        </p:tgtEl>
                                        <p:attrNameLst>
                                          <p:attrName>style.visibility</p:attrName>
                                        </p:attrNameLst>
                                      </p:cBhvr>
                                      <p:to>
                                        <p:strVal val="visible"/>
                                      </p:to>
                                    </p:set>
                                    <p:anim calcmode="lin" valueType="num">
                                      <p:cBhvr>
                                        <p:cTn id="19" dur="500" fill="hold"/>
                                        <p:tgtEl>
                                          <p:spTgt spid="103484"/>
                                        </p:tgtEl>
                                        <p:attrNameLst>
                                          <p:attrName>ppt_w</p:attrName>
                                        </p:attrNameLst>
                                      </p:cBhvr>
                                      <p:tavLst>
                                        <p:tav tm="0">
                                          <p:val>
                                            <p:fltVal val="0"/>
                                          </p:val>
                                        </p:tav>
                                        <p:tav tm="100000">
                                          <p:val>
                                            <p:strVal val="#ppt_w"/>
                                          </p:val>
                                        </p:tav>
                                      </p:tavLst>
                                    </p:anim>
                                    <p:anim calcmode="lin" valueType="num">
                                      <p:cBhvr>
                                        <p:cTn id="20" dur="500" fill="hold"/>
                                        <p:tgtEl>
                                          <p:spTgt spid="103484"/>
                                        </p:tgtEl>
                                        <p:attrNameLst>
                                          <p:attrName>ppt_h</p:attrName>
                                        </p:attrNameLst>
                                      </p:cBhvr>
                                      <p:tavLst>
                                        <p:tav tm="0">
                                          <p:val>
                                            <p:fltVal val="0"/>
                                          </p:val>
                                        </p:tav>
                                        <p:tav tm="100000">
                                          <p:val>
                                            <p:strVal val="#ppt_h"/>
                                          </p:val>
                                        </p:tav>
                                      </p:tavLst>
                                    </p:anim>
                                    <p:animEffect transition="in" filter="fade">
                                      <p:cBhvr>
                                        <p:cTn id="21" dur="500"/>
                                        <p:tgtEl>
                                          <p:spTgt spid="1034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33" name="AutoShape 9"/>
          <p:cNvSpPr>
            <a:spLocks noChangeArrowheads="1"/>
          </p:cNvSpPr>
          <p:nvPr/>
        </p:nvSpPr>
        <p:spPr bwMode="auto">
          <a:xfrm rot="5400000">
            <a:off x="6045200" y="-146638"/>
            <a:ext cx="1990726" cy="4319588"/>
          </a:xfrm>
          <a:prstGeom prst="homePlate">
            <a:avLst>
              <a:gd name="adj" fmla="val 24884"/>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sz="1400" dirty="0"/>
          </a:p>
        </p:txBody>
      </p:sp>
      <p:sp>
        <p:nvSpPr>
          <p:cNvPr id="103436" name="Text Box 12"/>
          <p:cNvSpPr txBox="1">
            <a:spLocks noChangeArrowheads="1"/>
          </p:cNvSpPr>
          <p:nvPr/>
        </p:nvSpPr>
        <p:spPr bwMode="auto">
          <a:xfrm>
            <a:off x="630239" y="1415461"/>
            <a:ext cx="3600449" cy="609398"/>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sz="1400" dirty="0"/>
              <a:t>Corporate objectives impact on business objectives which, in turn, influence operations strategy</a:t>
            </a:r>
            <a:endParaRPr lang="en-US" sz="1400" dirty="0"/>
          </a:p>
        </p:txBody>
      </p:sp>
      <p:sp>
        <p:nvSpPr>
          <p:cNvPr id="103438" name="Text Box 14"/>
          <p:cNvSpPr txBox="1">
            <a:spLocks noChangeArrowheads="1"/>
          </p:cNvSpPr>
          <p:nvPr/>
        </p:nvSpPr>
        <p:spPr bwMode="auto">
          <a:xfrm rot="16200000">
            <a:off x="3744913" y="1604959"/>
            <a:ext cx="1657351" cy="338554"/>
          </a:xfrm>
          <a:prstGeom prst="rect">
            <a:avLst/>
          </a:prstGeom>
          <a:noFill/>
          <a:ln w="9525">
            <a:noFill/>
            <a:miter lim="800000"/>
            <a:headEnd/>
            <a:tailEnd type="none" w="sm" len="med"/>
          </a:ln>
          <a:effectLst/>
        </p:spPr>
        <p:txBody>
          <a:bodyPr>
            <a:spAutoFit/>
          </a:bodyPr>
          <a:lstStyle/>
          <a:p>
            <a:pPr>
              <a:spcBef>
                <a:spcPct val="50000"/>
              </a:spcBef>
            </a:pPr>
            <a:r>
              <a:rPr lang="en-GB" sz="1600" dirty="0"/>
              <a:t>Top-down</a:t>
            </a:r>
            <a:endParaRPr lang="en-US" sz="1600" dirty="0"/>
          </a:p>
        </p:txBody>
      </p:sp>
      <p:sp>
        <p:nvSpPr>
          <p:cNvPr id="103440" name="Line 16"/>
          <p:cNvSpPr>
            <a:spLocks noChangeShapeType="1"/>
          </p:cNvSpPr>
          <p:nvPr/>
        </p:nvSpPr>
        <p:spPr bwMode="auto">
          <a:xfrm>
            <a:off x="2430463" y="2329862"/>
            <a:ext cx="0" cy="1079500"/>
          </a:xfrm>
          <a:prstGeom prst="line">
            <a:avLst/>
          </a:prstGeom>
          <a:noFill/>
          <a:ln w="38100">
            <a:solidFill>
              <a:srgbClr val="800080"/>
            </a:solidFill>
            <a:round/>
            <a:headEnd/>
            <a:tailEnd type="stealth" w="med" len="med"/>
          </a:ln>
          <a:effectLst/>
        </p:spPr>
        <p:txBody>
          <a:bodyPr wrap="none" anchor="ctr"/>
          <a:lstStyle/>
          <a:p>
            <a:endParaRPr lang="en-GB" sz="1400" dirty="0"/>
          </a:p>
        </p:txBody>
      </p:sp>
      <p:sp>
        <p:nvSpPr>
          <p:cNvPr id="103434" name="AutoShape 10"/>
          <p:cNvSpPr>
            <a:spLocks noChangeArrowheads="1"/>
          </p:cNvSpPr>
          <p:nvPr/>
        </p:nvSpPr>
        <p:spPr bwMode="auto">
          <a:xfrm rot="16200000">
            <a:off x="5872164" y="2745784"/>
            <a:ext cx="2335213" cy="4319588"/>
          </a:xfrm>
          <a:prstGeom prst="homePlate">
            <a:avLst>
              <a:gd name="adj" fmla="val 24884"/>
            </a:avLst>
          </a:prstGeom>
          <a:solidFill>
            <a:schemeClr val="accent2">
              <a:lumMod val="20000"/>
              <a:lumOff val="80000"/>
            </a:schemeClr>
          </a:solidFill>
          <a:ln w="9525">
            <a:solidFill>
              <a:schemeClr val="tx1"/>
            </a:solidFill>
            <a:miter lim="800000"/>
            <a:headEnd/>
            <a:tailEnd type="none" w="sm" len="med"/>
          </a:ln>
          <a:effectLst/>
        </p:spPr>
        <p:txBody>
          <a:bodyPr wrap="none" anchor="ctr"/>
          <a:lstStyle/>
          <a:p>
            <a:endParaRPr lang="en-GB" sz="1400" dirty="0"/>
          </a:p>
        </p:txBody>
      </p:sp>
      <p:sp>
        <p:nvSpPr>
          <p:cNvPr id="103437" name="Text Box 13"/>
          <p:cNvSpPr txBox="1">
            <a:spLocks noChangeArrowheads="1"/>
          </p:cNvSpPr>
          <p:nvPr/>
        </p:nvSpPr>
        <p:spPr bwMode="auto">
          <a:xfrm rot="16200000">
            <a:off x="3778251" y="5059356"/>
            <a:ext cx="1657350" cy="338554"/>
          </a:xfrm>
          <a:prstGeom prst="rect">
            <a:avLst/>
          </a:prstGeom>
          <a:noFill/>
          <a:ln w="9525">
            <a:noFill/>
            <a:miter lim="800000"/>
            <a:headEnd/>
            <a:tailEnd type="none" w="sm" len="med"/>
          </a:ln>
          <a:effectLst/>
        </p:spPr>
        <p:txBody>
          <a:bodyPr wrap="square">
            <a:spAutoFit/>
          </a:bodyPr>
          <a:lstStyle/>
          <a:p>
            <a:pPr>
              <a:spcBef>
                <a:spcPct val="50000"/>
              </a:spcBef>
            </a:pPr>
            <a:r>
              <a:rPr lang="en-GB" sz="1600" dirty="0"/>
              <a:t>Bottom-up</a:t>
            </a:r>
            <a:endParaRPr lang="en-US" sz="1600" dirty="0"/>
          </a:p>
        </p:txBody>
      </p:sp>
      <p:sp>
        <p:nvSpPr>
          <p:cNvPr id="103439" name="Text Box 15"/>
          <p:cNvSpPr txBox="1">
            <a:spLocks noChangeArrowheads="1"/>
          </p:cNvSpPr>
          <p:nvPr/>
        </p:nvSpPr>
        <p:spPr bwMode="auto">
          <a:xfrm>
            <a:off x="342901" y="4814296"/>
            <a:ext cx="4176714" cy="781752"/>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sz="1400" dirty="0"/>
              <a:t>Day-to-day experience of providing products and services to the market reveals problems and potential solutions that become formalised into operations strategy</a:t>
            </a:r>
            <a:endParaRPr lang="en-US" sz="1400" dirty="0"/>
          </a:p>
        </p:txBody>
      </p:sp>
      <p:sp>
        <p:nvSpPr>
          <p:cNvPr id="103441" name="Line 17"/>
          <p:cNvSpPr>
            <a:spLocks noChangeShapeType="1"/>
          </p:cNvSpPr>
          <p:nvPr/>
        </p:nvSpPr>
        <p:spPr bwMode="auto">
          <a:xfrm rot="10800000">
            <a:off x="2430463" y="3714158"/>
            <a:ext cx="0" cy="1079500"/>
          </a:xfrm>
          <a:prstGeom prst="line">
            <a:avLst/>
          </a:prstGeom>
          <a:noFill/>
          <a:ln w="38100">
            <a:solidFill>
              <a:srgbClr val="800080"/>
            </a:solidFill>
            <a:round/>
            <a:headEnd/>
            <a:tailEnd type="stealth" w="med" len="med"/>
          </a:ln>
          <a:effectLst/>
        </p:spPr>
        <p:txBody>
          <a:bodyPr wrap="none" anchor="ctr"/>
          <a:lstStyle/>
          <a:p>
            <a:endParaRPr lang="en-GB" sz="1400" dirty="0"/>
          </a:p>
        </p:txBody>
      </p:sp>
      <p:sp>
        <p:nvSpPr>
          <p:cNvPr id="103435" name="AutoShape 11"/>
          <p:cNvSpPr>
            <a:spLocks noChangeArrowheads="1"/>
          </p:cNvSpPr>
          <p:nvPr/>
        </p:nvSpPr>
        <p:spPr bwMode="auto">
          <a:xfrm>
            <a:off x="5194301" y="2737848"/>
            <a:ext cx="3671888" cy="1592262"/>
          </a:xfrm>
          <a:prstGeom prst="roundRect">
            <a:avLst>
              <a:gd name="adj" fmla="val 16667"/>
            </a:avLst>
          </a:prstGeom>
          <a:solidFill>
            <a:srgbClr val="FFFFCC"/>
          </a:solidFill>
          <a:ln w="9525">
            <a:solidFill>
              <a:schemeClr val="tx1"/>
            </a:solidFill>
            <a:round/>
            <a:headEnd/>
            <a:tailEnd type="none" w="sm" len="med"/>
          </a:ln>
          <a:effectLst/>
        </p:spPr>
        <p:txBody>
          <a:bodyPr wrap="none" anchor="ctr"/>
          <a:lstStyle/>
          <a:p>
            <a:endParaRPr lang="en-GB" sz="1400" dirty="0"/>
          </a:p>
        </p:txBody>
      </p:sp>
      <p:sp>
        <p:nvSpPr>
          <p:cNvPr id="52" name="Line 6"/>
          <p:cNvSpPr>
            <a:spLocks noChangeShapeType="1"/>
          </p:cNvSpPr>
          <p:nvPr/>
        </p:nvSpPr>
        <p:spPr bwMode="auto">
          <a:xfrm>
            <a:off x="7031038" y="2224491"/>
            <a:ext cx="7938" cy="449263"/>
          </a:xfrm>
          <a:prstGeom prst="line">
            <a:avLst/>
          </a:prstGeom>
          <a:noFill/>
          <a:ln w="38100">
            <a:solidFill>
              <a:srgbClr val="800080"/>
            </a:solidFill>
            <a:round/>
            <a:headEnd/>
            <a:tailEnd type="stealth" w="med" len="med"/>
          </a:ln>
          <a:effectLst/>
        </p:spPr>
        <p:txBody>
          <a:bodyPr/>
          <a:lstStyle/>
          <a:p>
            <a:endParaRPr lang="en-GB" sz="1400" dirty="0"/>
          </a:p>
        </p:txBody>
      </p:sp>
      <p:sp>
        <p:nvSpPr>
          <p:cNvPr id="53" name="Text Box 11"/>
          <p:cNvSpPr txBox="1">
            <a:spLocks noChangeArrowheads="1"/>
          </p:cNvSpPr>
          <p:nvPr/>
        </p:nvSpPr>
        <p:spPr bwMode="auto">
          <a:xfrm>
            <a:off x="5022850" y="1095778"/>
            <a:ext cx="4032250" cy="437043"/>
          </a:xfrm>
          <a:prstGeom prst="rect">
            <a:avLst/>
          </a:prstGeom>
          <a:noFill/>
          <a:ln w="9525">
            <a:noFill/>
            <a:miter lim="800000"/>
            <a:headEnd type="none" w="sm" len="sm"/>
            <a:tailEnd type="none" w="sm" len="sm"/>
          </a:ln>
          <a:effectLst/>
        </p:spPr>
        <p:txBody>
          <a:bodyPr>
            <a:spAutoFit/>
          </a:bodyPr>
          <a:lstStyle/>
          <a:p>
            <a:pPr>
              <a:lnSpc>
                <a:spcPct val="80000"/>
              </a:lnSpc>
              <a:spcBef>
                <a:spcPct val="50000"/>
              </a:spcBef>
            </a:pPr>
            <a:r>
              <a:rPr lang="en-GB" sz="1400" dirty="0"/>
              <a:t>Group building corporate capability in high- technology products and services</a:t>
            </a:r>
          </a:p>
        </p:txBody>
      </p:sp>
      <p:sp>
        <p:nvSpPr>
          <p:cNvPr id="54" name="Text Box 12"/>
          <p:cNvSpPr txBox="1">
            <a:spLocks noChangeArrowheads="1"/>
          </p:cNvSpPr>
          <p:nvPr/>
        </p:nvSpPr>
        <p:spPr bwMode="auto">
          <a:xfrm>
            <a:off x="5041901" y="1760941"/>
            <a:ext cx="3960812" cy="437043"/>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sz="1400" dirty="0"/>
              <a:t>Metrology division competes on ‘fast-to-market’ innovations</a:t>
            </a:r>
            <a:endParaRPr lang="en-US" sz="1400" dirty="0"/>
          </a:p>
        </p:txBody>
      </p:sp>
      <p:sp>
        <p:nvSpPr>
          <p:cNvPr id="55" name="Text Box 13"/>
          <p:cNvSpPr txBox="1">
            <a:spLocks noChangeArrowheads="1"/>
          </p:cNvSpPr>
          <p:nvPr/>
        </p:nvSpPr>
        <p:spPr bwMode="auto">
          <a:xfrm>
            <a:off x="5094287" y="4529367"/>
            <a:ext cx="3816351" cy="393954"/>
          </a:xfrm>
          <a:prstGeom prst="rect">
            <a:avLst/>
          </a:prstGeom>
          <a:noFill/>
          <a:ln w="9525">
            <a:noFill/>
            <a:miter lim="800000"/>
            <a:headEnd/>
            <a:tailEnd type="none" w="sm" len="med"/>
          </a:ln>
          <a:effectLst/>
        </p:spPr>
        <p:txBody>
          <a:bodyPr>
            <a:spAutoFit/>
          </a:bodyPr>
          <a:lstStyle/>
          <a:p>
            <a:pPr>
              <a:lnSpc>
                <a:spcPct val="70000"/>
              </a:lnSpc>
              <a:spcBef>
                <a:spcPct val="50000"/>
              </a:spcBef>
            </a:pPr>
            <a:r>
              <a:rPr lang="en-GB" sz="1400" dirty="0"/>
              <a:t>Experiment with ‘modular’ design of key products and components</a:t>
            </a:r>
            <a:endParaRPr lang="en-US" sz="1400" dirty="0"/>
          </a:p>
        </p:txBody>
      </p:sp>
      <p:sp>
        <p:nvSpPr>
          <p:cNvPr id="56" name="Text Box 14"/>
          <p:cNvSpPr txBox="1">
            <a:spLocks noChangeArrowheads="1"/>
          </p:cNvSpPr>
          <p:nvPr/>
        </p:nvSpPr>
        <p:spPr bwMode="auto">
          <a:xfrm>
            <a:off x="4806950" y="5581879"/>
            <a:ext cx="4464050" cy="393954"/>
          </a:xfrm>
          <a:prstGeom prst="rect">
            <a:avLst/>
          </a:prstGeom>
          <a:noFill/>
          <a:ln w="9525">
            <a:noFill/>
            <a:miter lim="800000"/>
            <a:headEnd/>
            <a:tailEnd type="none" w="sm" len="med"/>
          </a:ln>
          <a:effectLst/>
        </p:spPr>
        <p:txBody>
          <a:bodyPr>
            <a:spAutoFit/>
          </a:bodyPr>
          <a:lstStyle/>
          <a:p>
            <a:pPr>
              <a:lnSpc>
                <a:spcPct val="70000"/>
              </a:lnSpc>
              <a:spcBef>
                <a:spcPct val="50000"/>
              </a:spcBef>
            </a:pPr>
            <a:r>
              <a:rPr lang="en-GB" sz="1400" dirty="0"/>
              <a:t>Customers confused by continual product innovation and costs are increasing</a:t>
            </a:r>
            <a:endParaRPr lang="en-US" sz="1400" dirty="0"/>
          </a:p>
        </p:txBody>
      </p:sp>
      <p:grpSp>
        <p:nvGrpSpPr>
          <p:cNvPr id="57" name="Group 37"/>
          <p:cNvGrpSpPr>
            <a:grpSpLocks/>
          </p:cNvGrpSpPr>
          <p:nvPr/>
        </p:nvGrpSpPr>
        <p:grpSpPr bwMode="auto">
          <a:xfrm>
            <a:off x="5743576" y="4981805"/>
            <a:ext cx="998538" cy="557213"/>
            <a:chOff x="3618" y="3034"/>
            <a:chExt cx="629" cy="351"/>
          </a:xfrm>
        </p:grpSpPr>
        <p:sp>
          <p:nvSpPr>
            <p:cNvPr id="58" name="Freeform 23"/>
            <p:cNvSpPr>
              <a:spLocks/>
            </p:cNvSpPr>
            <p:nvPr/>
          </p:nvSpPr>
          <p:spPr bwMode="auto">
            <a:xfrm>
              <a:off x="3618" y="3251"/>
              <a:ext cx="144" cy="13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sp>
          <p:nvSpPr>
            <p:cNvPr id="59" name="Freeform 24"/>
            <p:cNvSpPr>
              <a:spLocks/>
            </p:cNvSpPr>
            <p:nvPr/>
          </p:nvSpPr>
          <p:spPr bwMode="auto">
            <a:xfrm>
              <a:off x="3769" y="3154"/>
              <a:ext cx="44" cy="83"/>
            </a:xfrm>
            <a:custGeom>
              <a:avLst/>
              <a:gdLst/>
              <a:ahLst/>
              <a:cxnLst>
                <a:cxn ang="0">
                  <a:pos x="0" y="52"/>
                </a:cxn>
                <a:cxn ang="0">
                  <a:pos x="14" y="0"/>
                </a:cxn>
              </a:cxnLst>
              <a:rect l="0" t="0" r="r" b="b"/>
              <a:pathLst>
                <a:path w="14" h="52">
                  <a:moveTo>
                    <a:pt x="0" y="52"/>
                  </a:moveTo>
                  <a:lnTo>
                    <a:pt x="14" y="0"/>
                  </a:ln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sp>
          <p:nvSpPr>
            <p:cNvPr id="60" name="Freeform 25"/>
            <p:cNvSpPr>
              <a:spLocks/>
            </p:cNvSpPr>
            <p:nvPr/>
          </p:nvSpPr>
          <p:spPr bwMode="auto">
            <a:xfrm>
              <a:off x="3820" y="3049"/>
              <a:ext cx="19" cy="83"/>
            </a:xfrm>
            <a:custGeom>
              <a:avLst/>
              <a:gdLst/>
              <a:ahLst/>
              <a:cxnLst>
                <a:cxn ang="0">
                  <a:pos x="0" y="52"/>
                </a:cxn>
                <a:cxn ang="0">
                  <a:pos x="6" y="0"/>
                </a:cxn>
              </a:cxnLst>
              <a:rect l="0" t="0" r="r" b="b"/>
              <a:pathLst>
                <a:path w="6" h="52">
                  <a:moveTo>
                    <a:pt x="0" y="52"/>
                  </a:moveTo>
                  <a:lnTo>
                    <a:pt x="6" y="0"/>
                  </a:ln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sp>
          <p:nvSpPr>
            <p:cNvPr id="61" name="Freeform 26"/>
            <p:cNvSpPr>
              <a:spLocks/>
            </p:cNvSpPr>
            <p:nvPr/>
          </p:nvSpPr>
          <p:spPr bwMode="auto">
            <a:xfrm>
              <a:off x="4026" y="3236"/>
              <a:ext cx="144" cy="13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sp>
          <p:nvSpPr>
            <p:cNvPr id="62" name="Freeform 27"/>
            <p:cNvSpPr>
              <a:spLocks/>
            </p:cNvSpPr>
            <p:nvPr/>
          </p:nvSpPr>
          <p:spPr bwMode="auto">
            <a:xfrm>
              <a:off x="4177" y="3139"/>
              <a:ext cx="44" cy="83"/>
            </a:xfrm>
            <a:custGeom>
              <a:avLst/>
              <a:gdLst/>
              <a:ahLst/>
              <a:cxnLst>
                <a:cxn ang="0">
                  <a:pos x="0" y="52"/>
                </a:cxn>
                <a:cxn ang="0">
                  <a:pos x="14" y="0"/>
                </a:cxn>
              </a:cxnLst>
              <a:rect l="0" t="0" r="r" b="b"/>
              <a:pathLst>
                <a:path w="14" h="52">
                  <a:moveTo>
                    <a:pt x="0" y="52"/>
                  </a:moveTo>
                  <a:lnTo>
                    <a:pt x="14" y="0"/>
                  </a:ln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sp>
          <p:nvSpPr>
            <p:cNvPr id="63" name="Freeform 28"/>
            <p:cNvSpPr>
              <a:spLocks/>
            </p:cNvSpPr>
            <p:nvPr/>
          </p:nvSpPr>
          <p:spPr bwMode="auto">
            <a:xfrm>
              <a:off x="4228" y="3034"/>
              <a:ext cx="19" cy="83"/>
            </a:xfrm>
            <a:custGeom>
              <a:avLst/>
              <a:gdLst/>
              <a:ahLst/>
              <a:cxnLst>
                <a:cxn ang="0">
                  <a:pos x="0" y="52"/>
                </a:cxn>
                <a:cxn ang="0">
                  <a:pos x="6" y="0"/>
                </a:cxn>
              </a:cxnLst>
              <a:rect l="0" t="0" r="r" b="b"/>
              <a:pathLst>
                <a:path w="6" h="52">
                  <a:moveTo>
                    <a:pt x="0" y="52"/>
                  </a:moveTo>
                  <a:lnTo>
                    <a:pt x="6" y="0"/>
                  </a:ln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grpSp>
      <p:grpSp>
        <p:nvGrpSpPr>
          <p:cNvPr id="64" name="Group 35"/>
          <p:cNvGrpSpPr>
            <a:grpSpLocks/>
          </p:cNvGrpSpPr>
          <p:nvPr/>
        </p:nvGrpSpPr>
        <p:grpSpPr bwMode="auto">
          <a:xfrm flipH="1">
            <a:off x="7354890" y="4981805"/>
            <a:ext cx="998536" cy="557213"/>
            <a:chOff x="4713" y="3055"/>
            <a:chExt cx="629" cy="351"/>
          </a:xfrm>
        </p:grpSpPr>
        <p:sp>
          <p:nvSpPr>
            <p:cNvPr id="65" name="Freeform 29"/>
            <p:cNvSpPr>
              <a:spLocks/>
            </p:cNvSpPr>
            <p:nvPr/>
          </p:nvSpPr>
          <p:spPr bwMode="auto">
            <a:xfrm>
              <a:off x="4713" y="3272"/>
              <a:ext cx="144" cy="13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sp>
          <p:nvSpPr>
            <p:cNvPr id="66" name="Freeform 30"/>
            <p:cNvSpPr>
              <a:spLocks/>
            </p:cNvSpPr>
            <p:nvPr/>
          </p:nvSpPr>
          <p:spPr bwMode="auto">
            <a:xfrm>
              <a:off x="4864" y="3175"/>
              <a:ext cx="44" cy="83"/>
            </a:xfrm>
            <a:custGeom>
              <a:avLst/>
              <a:gdLst/>
              <a:ahLst/>
              <a:cxnLst>
                <a:cxn ang="0">
                  <a:pos x="0" y="52"/>
                </a:cxn>
                <a:cxn ang="0">
                  <a:pos x="14" y="0"/>
                </a:cxn>
              </a:cxnLst>
              <a:rect l="0" t="0" r="r" b="b"/>
              <a:pathLst>
                <a:path w="14" h="52">
                  <a:moveTo>
                    <a:pt x="0" y="52"/>
                  </a:moveTo>
                  <a:lnTo>
                    <a:pt x="14" y="0"/>
                  </a:ln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sp>
          <p:nvSpPr>
            <p:cNvPr id="67" name="Freeform 31"/>
            <p:cNvSpPr>
              <a:spLocks/>
            </p:cNvSpPr>
            <p:nvPr/>
          </p:nvSpPr>
          <p:spPr bwMode="auto">
            <a:xfrm>
              <a:off x="4915" y="3070"/>
              <a:ext cx="19" cy="83"/>
            </a:xfrm>
            <a:custGeom>
              <a:avLst/>
              <a:gdLst/>
              <a:ahLst/>
              <a:cxnLst>
                <a:cxn ang="0">
                  <a:pos x="0" y="52"/>
                </a:cxn>
                <a:cxn ang="0">
                  <a:pos x="6" y="0"/>
                </a:cxn>
              </a:cxnLst>
              <a:rect l="0" t="0" r="r" b="b"/>
              <a:pathLst>
                <a:path w="6" h="52">
                  <a:moveTo>
                    <a:pt x="0" y="52"/>
                  </a:moveTo>
                  <a:lnTo>
                    <a:pt x="6" y="0"/>
                  </a:ln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sp>
          <p:nvSpPr>
            <p:cNvPr id="68" name="Freeform 32"/>
            <p:cNvSpPr>
              <a:spLocks/>
            </p:cNvSpPr>
            <p:nvPr/>
          </p:nvSpPr>
          <p:spPr bwMode="auto">
            <a:xfrm>
              <a:off x="5121" y="3257"/>
              <a:ext cx="144" cy="134"/>
            </a:xfrm>
            <a:custGeom>
              <a:avLst/>
              <a:gdLst/>
              <a:ahLst/>
              <a:cxnLst>
                <a:cxn ang="0">
                  <a:pos x="0" y="84"/>
                </a:cxn>
                <a:cxn ang="0">
                  <a:pos x="13" y="59"/>
                </a:cxn>
                <a:cxn ang="0">
                  <a:pos x="45" y="0"/>
                </a:cxn>
              </a:cxnLst>
              <a:rect l="0" t="0" r="r" b="b"/>
              <a:pathLst>
                <a:path w="45" h="84">
                  <a:moveTo>
                    <a:pt x="0" y="84"/>
                  </a:moveTo>
                  <a:cubicBezTo>
                    <a:pt x="2" y="80"/>
                    <a:pt x="5" y="73"/>
                    <a:pt x="13" y="59"/>
                  </a:cubicBezTo>
                  <a:cubicBezTo>
                    <a:pt x="21" y="45"/>
                    <a:pt x="38" y="12"/>
                    <a:pt x="45" y="0"/>
                  </a:cubicBez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sp>
          <p:nvSpPr>
            <p:cNvPr id="69" name="Freeform 33"/>
            <p:cNvSpPr>
              <a:spLocks/>
            </p:cNvSpPr>
            <p:nvPr/>
          </p:nvSpPr>
          <p:spPr bwMode="auto">
            <a:xfrm>
              <a:off x="5272" y="3160"/>
              <a:ext cx="44" cy="83"/>
            </a:xfrm>
            <a:custGeom>
              <a:avLst/>
              <a:gdLst/>
              <a:ahLst/>
              <a:cxnLst>
                <a:cxn ang="0">
                  <a:pos x="0" y="52"/>
                </a:cxn>
                <a:cxn ang="0">
                  <a:pos x="14" y="0"/>
                </a:cxn>
              </a:cxnLst>
              <a:rect l="0" t="0" r="r" b="b"/>
              <a:pathLst>
                <a:path w="14" h="52">
                  <a:moveTo>
                    <a:pt x="0" y="52"/>
                  </a:moveTo>
                  <a:lnTo>
                    <a:pt x="14" y="0"/>
                  </a:ln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sp>
          <p:nvSpPr>
            <p:cNvPr id="70" name="Freeform 34"/>
            <p:cNvSpPr>
              <a:spLocks/>
            </p:cNvSpPr>
            <p:nvPr/>
          </p:nvSpPr>
          <p:spPr bwMode="auto">
            <a:xfrm>
              <a:off x="5323" y="3055"/>
              <a:ext cx="19" cy="83"/>
            </a:xfrm>
            <a:custGeom>
              <a:avLst/>
              <a:gdLst/>
              <a:ahLst/>
              <a:cxnLst>
                <a:cxn ang="0">
                  <a:pos x="0" y="52"/>
                </a:cxn>
                <a:cxn ang="0">
                  <a:pos x="6" y="0"/>
                </a:cxn>
              </a:cxnLst>
              <a:rect l="0" t="0" r="r" b="b"/>
              <a:pathLst>
                <a:path w="6" h="52">
                  <a:moveTo>
                    <a:pt x="0" y="52"/>
                  </a:moveTo>
                  <a:lnTo>
                    <a:pt x="6" y="0"/>
                  </a:lnTo>
                </a:path>
              </a:pathLst>
            </a:custGeom>
            <a:noFill/>
            <a:ln w="38100" cap="flat" cmpd="sng">
              <a:solidFill>
                <a:srgbClr val="800080"/>
              </a:solidFill>
              <a:prstDash val="solid"/>
              <a:round/>
              <a:headEnd type="none" w="med" len="med"/>
              <a:tailEnd type="stealth" w="sm" len="med"/>
            </a:ln>
            <a:effectLst/>
          </p:spPr>
          <p:txBody>
            <a:bodyPr wrap="none" anchor="ctr"/>
            <a:lstStyle/>
            <a:p>
              <a:endParaRPr lang="en-GB" sz="1400" dirty="0"/>
            </a:p>
          </p:txBody>
        </p:sp>
      </p:grpSp>
      <p:sp>
        <p:nvSpPr>
          <p:cNvPr id="71" name="Line 36"/>
          <p:cNvSpPr>
            <a:spLocks noChangeShapeType="1"/>
          </p:cNvSpPr>
          <p:nvPr/>
        </p:nvSpPr>
        <p:spPr bwMode="auto">
          <a:xfrm flipV="1">
            <a:off x="7038975" y="4264254"/>
            <a:ext cx="0" cy="307975"/>
          </a:xfrm>
          <a:prstGeom prst="line">
            <a:avLst/>
          </a:prstGeom>
          <a:noFill/>
          <a:ln w="38100">
            <a:solidFill>
              <a:srgbClr val="800080"/>
            </a:solidFill>
            <a:round/>
            <a:headEnd/>
            <a:tailEnd type="stealth" w="med" len="med"/>
          </a:ln>
          <a:effectLst/>
        </p:spPr>
        <p:txBody>
          <a:bodyPr wrap="none" anchor="ctr"/>
          <a:lstStyle/>
          <a:p>
            <a:endParaRPr lang="en-GB" sz="1400" dirty="0"/>
          </a:p>
        </p:txBody>
      </p:sp>
      <p:sp>
        <p:nvSpPr>
          <p:cNvPr id="72" name="Text Box 9"/>
          <p:cNvSpPr txBox="1">
            <a:spLocks noChangeArrowheads="1"/>
          </p:cNvSpPr>
          <p:nvPr/>
        </p:nvSpPr>
        <p:spPr bwMode="auto">
          <a:xfrm>
            <a:off x="5075238" y="2839274"/>
            <a:ext cx="3935413" cy="544765"/>
          </a:xfrm>
          <a:prstGeom prst="rect">
            <a:avLst/>
          </a:prstGeom>
          <a:noFill/>
          <a:ln w="9525">
            <a:noFill/>
            <a:miter lim="800000"/>
            <a:headEnd type="none" w="sm" len="sm"/>
            <a:tailEnd type="none" w="sm" len="sm"/>
          </a:ln>
          <a:effectLst/>
        </p:spPr>
        <p:txBody>
          <a:bodyPr>
            <a:spAutoFit/>
          </a:bodyPr>
          <a:lstStyle/>
          <a:p>
            <a:pPr>
              <a:lnSpc>
                <a:spcPct val="70000"/>
              </a:lnSpc>
              <a:spcBef>
                <a:spcPct val="25000"/>
              </a:spcBef>
            </a:pPr>
            <a:r>
              <a:rPr lang="en-GB" sz="1400" dirty="0"/>
              <a:t>Operations must have fast and flexible technology, supply relationships, </a:t>
            </a:r>
            <a:br>
              <a:rPr lang="en-GB" sz="1400" dirty="0"/>
            </a:br>
            <a:r>
              <a:rPr lang="en-GB" sz="1400" dirty="0"/>
              <a:t>process and staff</a:t>
            </a:r>
          </a:p>
        </p:txBody>
      </p:sp>
      <p:sp>
        <p:nvSpPr>
          <p:cNvPr id="73" name="Rectangle 10"/>
          <p:cNvSpPr>
            <a:spLocks noChangeArrowheads="1"/>
          </p:cNvSpPr>
          <p:nvPr/>
        </p:nvSpPr>
        <p:spPr bwMode="auto">
          <a:xfrm>
            <a:off x="5121275" y="3661599"/>
            <a:ext cx="3770314" cy="393954"/>
          </a:xfrm>
          <a:prstGeom prst="rect">
            <a:avLst/>
          </a:prstGeom>
          <a:noFill/>
          <a:ln w="9525">
            <a:noFill/>
            <a:miter lim="800000"/>
            <a:headEnd/>
            <a:tailEnd type="none" w="sm" len="med"/>
          </a:ln>
          <a:effectLst/>
        </p:spPr>
        <p:txBody>
          <a:bodyPr>
            <a:spAutoFit/>
          </a:bodyPr>
          <a:lstStyle/>
          <a:p>
            <a:pPr>
              <a:lnSpc>
                <a:spcPct val="70000"/>
              </a:lnSpc>
              <a:spcBef>
                <a:spcPct val="50000"/>
              </a:spcBef>
            </a:pPr>
            <a:r>
              <a:rPr lang="en-GB" sz="1400" dirty="0"/>
              <a:t>Modular strategy provides flexibility and innovation at relatively low cost</a:t>
            </a:r>
          </a:p>
        </p:txBody>
      </p:sp>
      <p:sp>
        <p:nvSpPr>
          <p:cNvPr id="35" name="Text Box 8"/>
          <p:cNvSpPr txBox="1">
            <a:spLocks noChangeArrowheads="1"/>
          </p:cNvSpPr>
          <p:nvPr/>
        </p:nvSpPr>
        <p:spPr bwMode="auto">
          <a:xfrm>
            <a:off x="0" y="25368"/>
            <a:ext cx="9902825" cy="954107"/>
          </a:xfrm>
          <a:prstGeom prst="rect">
            <a:avLst/>
          </a:prstGeom>
          <a:noFill/>
          <a:ln w="9525">
            <a:noFill/>
            <a:miter lim="800000"/>
            <a:headEnd/>
            <a:tailEnd type="none" w="sm" len="med"/>
          </a:ln>
          <a:effectLst/>
        </p:spPr>
        <p:txBody>
          <a:bodyPr wrap="square">
            <a:spAutoFit/>
          </a:bodyPr>
          <a:lstStyle/>
          <a:p>
            <a:pPr>
              <a:spcBef>
                <a:spcPct val="50000"/>
              </a:spcBef>
            </a:pPr>
            <a:r>
              <a:rPr lang="en-IN" sz="2800" b="1" dirty="0"/>
              <a:t>Top-down and bottom-up perspectives of strategy </a:t>
            </a:r>
            <a:br>
              <a:rPr lang="en-IN" sz="2800" b="1" dirty="0"/>
            </a:br>
            <a:r>
              <a:rPr lang="en-IN" sz="2800" b="1" dirty="0"/>
              <a:t>for the metrology company (Continued)</a:t>
            </a:r>
            <a:endParaRPr lang="en-US" sz="28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3202" name="Group 18"/>
          <p:cNvGrpSpPr>
            <a:grpSpLocks/>
          </p:cNvGrpSpPr>
          <p:nvPr/>
        </p:nvGrpSpPr>
        <p:grpSpPr bwMode="auto">
          <a:xfrm>
            <a:off x="486915" y="3560807"/>
            <a:ext cx="3708400" cy="1365250"/>
            <a:chOff x="422" y="1971"/>
            <a:chExt cx="2336" cy="860"/>
          </a:xfrm>
        </p:grpSpPr>
        <p:sp>
          <p:nvSpPr>
            <p:cNvPr id="93190" name="AutoShape 6"/>
            <p:cNvSpPr>
              <a:spLocks noChangeArrowheads="1"/>
            </p:cNvSpPr>
            <p:nvPr/>
          </p:nvSpPr>
          <p:spPr bwMode="auto">
            <a:xfrm>
              <a:off x="422" y="1971"/>
              <a:ext cx="2336" cy="860"/>
            </a:xfrm>
            <a:prstGeom prst="homePlate">
              <a:avLst>
                <a:gd name="adj" fmla="val 59984"/>
              </a:avLst>
            </a:prstGeom>
            <a:solidFill>
              <a:schemeClr val="bg1">
                <a:lumMod val="95000"/>
              </a:schemeClr>
            </a:solidFill>
            <a:ln w="28575">
              <a:solidFill>
                <a:schemeClr val="tx1"/>
              </a:solidFill>
              <a:miter lim="800000"/>
              <a:headEnd type="none" w="sm" len="lg"/>
              <a:tailEnd type="none" w="sm" len="lg"/>
            </a:ln>
            <a:effectLst/>
          </p:spPr>
          <p:txBody>
            <a:bodyPr wrap="none" anchor="ctr"/>
            <a:lstStyle/>
            <a:p>
              <a:endParaRPr lang="en-GB" dirty="0"/>
            </a:p>
          </p:txBody>
        </p:sp>
        <p:sp>
          <p:nvSpPr>
            <p:cNvPr id="93191" name="Text Box 7"/>
            <p:cNvSpPr txBox="1">
              <a:spLocks noChangeArrowheads="1"/>
            </p:cNvSpPr>
            <p:nvPr/>
          </p:nvSpPr>
          <p:spPr bwMode="auto">
            <a:xfrm>
              <a:off x="568" y="2147"/>
              <a:ext cx="1590" cy="523"/>
            </a:xfrm>
            <a:prstGeom prst="rect">
              <a:avLst/>
            </a:prstGeom>
            <a:solidFill>
              <a:schemeClr val="bg1">
                <a:lumMod val="95000"/>
              </a:schemeClr>
            </a:solidFill>
            <a:ln w="9525">
              <a:noFill/>
              <a:miter lim="800000"/>
              <a:headEnd type="none" w="sm" len="lg"/>
              <a:tailEnd type="none" w="sm" len="lg"/>
            </a:ln>
            <a:effectLst/>
          </p:spPr>
          <p:txBody>
            <a:bodyPr>
              <a:spAutoFit/>
            </a:bodyPr>
            <a:lstStyle/>
            <a:p>
              <a:pPr>
                <a:spcBef>
                  <a:spcPct val="50000"/>
                </a:spcBef>
              </a:pPr>
              <a:r>
                <a:rPr lang="en-GB" sz="2400" dirty="0"/>
                <a:t>Operations resources</a:t>
              </a:r>
              <a:endParaRPr lang="en-US" sz="2400" dirty="0"/>
            </a:p>
          </p:txBody>
        </p:sp>
      </p:grpSp>
      <p:grpSp>
        <p:nvGrpSpPr>
          <p:cNvPr id="93203" name="Group 19"/>
          <p:cNvGrpSpPr>
            <a:grpSpLocks/>
          </p:cNvGrpSpPr>
          <p:nvPr/>
        </p:nvGrpSpPr>
        <p:grpSpPr bwMode="auto">
          <a:xfrm>
            <a:off x="5547617" y="3576573"/>
            <a:ext cx="3724275" cy="1365250"/>
            <a:chOff x="3310" y="1971"/>
            <a:chExt cx="2346" cy="860"/>
          </a:xfrm>
        </p:grpSpPr>
        <p:sp>
          <p:nvSpPr>
            <p:cNvPr id="93193" name="AutoShape 9"/>
            <p:cNvSpPr>
              <a:spLocks noChangeArrowheads="1"/>
            </p:cNvSpPr>
            <p:nvPr/>
          </p:nvSpPr>
          <p:spPr bwMode="auto">
            <a:xfrm flipH="1">
              <a:off x="3310" y="1971"/>
              <a:ext cx="2333" cy="860"/>
            </a:xfrm>
            <a:prstGeom prst="homePlate">
              <a:avLst>
                <a:gd name="adj" fmla="val 59907"/>
              </a:avLst>
            </a:prstGeom>
            <a:solidFill>
              <a:schemeClr val="bg1">
                <a:lumMod val="95000"/>
              </a:schemeClr>
            </a:solidFill>
            <a:ln w="28575">
              <a:solidFill>
                <a:schemeClr val="tx1"/>
              </a:solidFill>
              <a:miter lim="800000"/>
              <a:headEnd type="none" w="sm" len="lg"/>
              <a:tailEnd type="none" w="sm" len="lg"/>
            </a:ln>
            <a:effectLst/>
          </p:spPr>
          <p:txBody>
            <a:bodyPr wrap="none" anchor="ctr"/>
            <a:lstStyle/>
            <a:p>
              <a:endParaRPr lang="en-GB" dirty="0"/>
            </a:p>
          </p:txBody>
        </p:sp>
        <p:sp>
          <p:nvSpPr>
            <p:cNvPr id="93194" name="Text Box 10"/>
            <p:cNvSpPr txBox="1">
              <a:spLocks noChangeArrowheads="1"/>
            </p:cNvSpPr>
            <p:nvPr/>
          </p:nvSpPr>
          <p:spPr bwMode="auto">
            <a:xfrm flipH="1">
              <a:off x="3620" y="2235"/>
              <a:ext cx="2036" cy="291"/>
            </a:xfrm>
            <a:prstGeom prst="rect">
              <a:avLst/>
            </a:prstGeom>
            <a:noFill/>
            <a:ln w="9525">
              <a:noFill/>
              <a:miter lim="800000"/>
              <a:headEnd type="none" w="sm" len="lg"/>
              <a:tailEnd type="none" w="sm" len="lg"/>
            </a:ln>
            <a:effectLst/>
          </p:spPr>
          <p:txBody>
            <a:bodyPr>
              <a:spAutoFit/>
            </a:bodyPr>
            <a:lstStyle/>
            <a:p>
              <a:pPr>
                <a:spcBef>
                  <a:spcPct val="50000"/>
                </a:spcBef>
              </a:pPr>
              <a:r>
                <a:rPr lang="en-GB" sz="2400" dirty="0"/>
                <a:t>Market requirements</a:t>
              </a:r>
              <a:endParaRPr lang="en-US" sz="2400" dirty="0"/>
            </a:p>
          </p:txBody>
        </p:sp>
      </p:grpSp>
      <p:grpSp>
        <p:nvGrpSpPr>
          <p:cNvPr id="93201" name="Group 17"/>
          <p:cNvGrpSpPr>
            <a:grpSpLocks/>
          </p:cNvGrpSpPr>
          <p:nvPr/>
        </p:nvGrpSpPr>
        <p:grpSpPr bwMode="auto">
          <a:xfrm>
            <a:off x="3490465" y="2204864"/>
            <a:ext cx="2992438" cy="2982912"/>
            <a:chOff x="2108" y="1097"/>
            <a:chExt cx="1885" cy="1879"/>
          </a:xfrm>
        </p:grpSpPr>
        <p:sp>
          <p:nvSpPr>
            <p:cNvPr id="93195" name="Text Box 11"/>
            <p:cNvSpPr txBox="1">
              <a:spLocks noChangeArrowheads="1"/>
            </p:cNvSpPr>
            <p:nvPr/>
          </p:nvSpPr>
          <p:spPr bwMode="auto">
            <a:xfrm>
              <a:off x="2108" y="1097"/>
              <a:ext cx="1885" cy="523"/>
            </a:xfrm>
            <a:prstGeom prst="rect">
              <a:avLst/>
            </a:prstGeom>
            <a:noFill/>
            <a:ln w="9525">
              <a:noFill/>
              <a:miter lim="800000"/>
              <a:headEnd type="none" w="sm" len="lg"/>
              <a:tailEnd type="none" w="sm" len="med"/>
            </a:ln>
            <a:effectLst/>
          </p:spPr>
          <p:txBody>
            <a:bodyPr>
              <a:spAutoFit/>
            </a:bodyPr>
            <a:lstStyle/>
            <a:p>
              <a:pPr>
                <a:spcBef>
                  <a:spcPct val="50000"/>
                </a:spcBef>
              </a:pPr>
              <a:r>
                <a:rPr lang="en-US" sz="2400" dirty="0"/>
                <a:t>Strategic reconciliation</a:t>
              </a:r>
            </a:p>
          </p:txBody>
        </p:sp>
        <p:grpSp>
          <p:nvGrpSpPr>
            <p:cNvPr id="93197" name="Group 13"/>
            <p:cNvGrpSpPr>
              <a:grpSpLocks/>
            </p:cNvGrpSpPr>
            <p:nvPr/>
          </p:nvGrpSpPr>
          <p:grpSpPr bwMode="auto">
            <a:xfrm>
              <a:off x="2169" y="1780"/>
              <a:ext cx="1667" cy="1196"/>
              <a:chOff x="2042" y="1342"/>
              <a:chExt cx="1667" cy="1196"/>
            </a:xfrm>
          </p:grpSpPr>
          <p:sp>
            <p:nvSpPr>
              <p:cNvPr id="93198" name="AutoShape 14"/>
              <p:cNvSpPr>
                <a:spLocks noChangeArrowheads="1"/>
              </p:cNvSpPr>
              <p:nvPr/>
            </p:nvSpPr>
            <p:spPr bwMode="auto">
              <a:xfrm rot="10800000" flipV="1">
                <a:off x="2042" y="1342"/>
                <a:ext cx="1537" cy="429"/>
              </a:xfrm>
              <a:prstGeom prst="curvedDownArrow">
                <a:avLst>
                  <a:gd name="adj1" fmla="val 47322"/>
                  <a:gd name="adj2" fmla="val 118977"/>
                  <a:gd name="adj3" fmla="val 30833"/>
                </a:avLst>
              </a:prstGeom>
              <a:solidFill>
                <a:srgbClr val="CCFFFF"/>
              </a:solidFill>
              <a:ln w="28575">
                <a:solidFill>
                  <a:schemeClr val="tx1"/>
                </a:solidFill>
                <a:miter lim="800000"/>
                <a:headEnd type="none" w="sm" len="lg"/>
                <a:tailEnd type="none" w="sm" len="med"/>
              </a:ln>
              <a:effectLst/>
            </p:spPr>
            <p:txBody>
              <a:bodyPr wrap="none" anchor="ctr"/>
              <a:lstStyle/>
              <a:p>
                <a:endParaRPr lang="en-GB" dirty="0"/>
              </a:p>
            </p:txBody>
          </p:sp>
          <p:sp>
            <p:nvSpPr>
              <p:cNvPr id="93199" name="AutoShape 15"/>
              <p:cNvSpPr>
                <a:spLocks noChangeArrowheads="1"/>
              </p:cNvSpPr>
              <p:nvPr/>
            </p:nvSpPr>
            <p:spPr bwMode="auto">
              <a:xfrm flipV="1">
                <a:off x="2176" y="2109"/>
                <a:ext cx="1533" cy="429"/>
              </a:xfrm>
              <a:prstGeom prst="curvedDownArrow">
                <a:avLst>
                  <a:gd name="adj1" fmla="val 47199"/>
                  <a:gd name="adj2" fmla="val 118668"/>
                  <a:gd name="adj3" fmla="val 30833"/>
                </a:avLst>
              </a:prstGeom>
              <a:solidFill>
                <a:srgbClr val="CCFFFF"/>
              </a:solidFill>
              <a:ln w="28575">
                <a:solidFill>
                  <a:schemeClr val="tx1"/>
                </a:solidFill>
                <a:miter lim="800000"/>
                <a:headEnd type="none" w="sm" len="lg"/>
                <a:tailEnd type="none" w="sm" len="med"/>
              </a:ln>
              <a:effectLst/>
            </p:spPr>
            <p:txBody>
              <a:bodyPr wrap="none" anchor="ctr"/>
              <a:lstStyle/>
              <a:p>
                <a:endParaRPr lang="en-GB" dirty="0"/>
              </a:p>
            </p:txBody>
          </p:sp>
          <p:sp>
            <p:nvSpPr>
              <p:cNvPr id="93200" name="Text Box 16"/>
              <p:cNvSpPr txBox="1">
                <a:spLocks noChangeArrowheads="1"/>
              </p:cNvSpPr>
              <p:nvPr/>
            </p:nvSpPr>
            <p:spPr bwMode="auto">
              <a:xfrm>
                <a:off x="2046" y="1667"/>
                <a:ext cx="1593" cy="523"/>
              </a:xfrm>
              <a:prstGeom prst="rect">
                <a:avLst/>
              </a:prstGeom>
              <a:noFill/>
              <a:ln w="9525">
                <a:noFill/>
                <a:miter lim="800000"/>
                <a:headEnd type="none" w="sm" len="lg"/>
                <a:tailEnd type="none" w="sm" len="lg"/>
              </a:ln>
              <a:effectLst/>
            </p:spPr>
            <p:txBody>
              <a:bodyPr wrap="square">
                <a:spAutoFit/>
              </a:bodyPr>
              <a:lstStyle/>
              <a:p>
                <a:pPr>
                  <a:spcBef>
                    <a:spcPct val="50000"/>
                  </a:spcBef>
                </a:pPr>
                <a:r>
                  <a:rPr lang="en-US" sz="2400" dirty="0"/>
                  <a:t>Operations strategy</a:t>
                </a:r>
              </a:p>
            </p:txBody>
          </p:sp>
        </p:grpSp>
      </p:grpSp>
      <p:sp>
        <p:nvSpPr>
          <p:cNvPr id="15" name="Text Box 8"/>
          <p:cNvSpPr txBox="1">
            <a:spLocks noChangeArrowheads="1"/>
          </p:cNvSpPr>
          <p:nvPr/>
        </p:nvSpPr>
        <p:spPr bwMode="auto">
          <a:xfrm>
            <a:off x="0" y="25368"/>
            <a:ext cx="9902825" cy="1384995"/>
          </a:xfrm>
          <a:prstGeom prst="rect">
            <a:avLst/>
          </a:prstGeom>
          <a:noFill/>
          <a:ln w="9525">
            <a:noFill/>
            <a:miter lim="800000"/>
            <a:headEnd/>
            <a:tailEnd type="none" w="sm" len="med"/>
          </a:ln>
          <a:effectLst/>
        </p:spPr>
        <p:txBody>
          <a:bodyPr wrap="square">
            <a:spAutoFit/>
          </a:bodyPr>
          <a:lstStyle/>
          <a:p>
            <a:pPr>
              <a:spcBef>
                <a:spcPct val="50000"/>
              </a:spcBef>
            </a:pPr>
            <a:r>
              <a:rPr lang="en-IN" sz="2800" b="1" dirty="0"/>
              <a:t>Operations strategy reconciles the requirements </a:t>
            </a:r>
            <a:br>
              <a:rPr lang="en-IN" sz="2800" b="1" dirty="0"/>
            </a:br>
            <a:r>
              <a:rPr lang="en-IN" sz="2800" b="1" dirty="0"/>
              <a:t>of the market with the capabilities of </a:t>
            </a:r>
            <a:br>
              <a:rPr lang="en-IN" sz="2800" b="1" dirty="0"/>
            </a:br>
            <a:r>
              <a:rPr lang="en-IN" sz="2800" b="1" dirty="0"/>
              <a:t>operations resources </a:t>
            </a:r>
            <a:endParaRPr lang="en-US" sz="28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93202"/>
                                        </p:tgtEl>
                                        <p:attrNameLst>
                                          <p:attrName>style.visibility</p:attrName>
                                        </p:attrNameLst>
                                      </p:cBhvr>
                                      <p:to>
                                        <p:strVal val="visible"/>
                                      </p:to>
                                    </p:set>
                                    <p:animEffect transition="in" filter="wipe(left)">
                                      <p:cBhvr>
                                        <p:cTn id="7" dur="500"/>
                                        <p:tgtEl>
                                          <p:spTgt spid="9320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nodeType="clickEffect">
                                  <p:stCondLst>
                                    <p:cond delay="0"/>
                                  </p:stCondLst>
                                  <p:childTnLst>
                                    <p:set>
                                      <p:cBhvr>
                                        <p:cTn id="11" dur="1" fill="hold">
                                          <p:stCondLst>
                                            <p:cond delay="0"/>
                                          </p:stCondLst>
                                        </p:cTn>
                                        <p:tgtEl>
                                          <p:spTgt spid="93203"/>
                                        </p:tgtEl>
                                        <p:attrNameLst>
                                          <p:attrName>style.visibility</p:attrName>
                                        </p:attrNameLst>
                                      </p:cBhvr>
                                      <p:to>
                                        <p:strVal val="visible"/>
                                      </p:to>
                                    </p:set>
                                    <p:animEffect transition="in" filter="wipe(right)">
                                      <p:cBhvr>
                                        <p:cTn id="12" dur="500"/>
                                        <p:tgtEl>
                                          <p:spTgt spid="93203"/>
                                        </p:tgtEl>
                                      </p:cBhvr>
                                    </p:animEffect>
                                  </p:childTnLst>
                                </p:cTn>
                              </p:par>
                            </p:childTnLst>
                          </p:cTn>
                        </p:par>
                      </p:childTnLst>
                    </p:cTn>
                  </p:par>
                  <p:par>
                    <p:cTn id="13" fill="hold">
                      <p:stCondLst>
                        <p:cond delay="indefinite"/>
                      </p:stCondLst>
                      <p:childTnLst>
                        <p:par>
                          <p:cTn id="14" fill="hold">
                            <p:stCondLst>
                              <p:cond delay="0"/>
                            </p:stCondLst>
                            <p:childTnLst>
                              <p:par>
                                <p:cTn id="15" presetID="53" presetClass="entr" presetSubtype="0" fill="hold" nodeType="clickEffect">
                                  <p:stCondLst>
                                    <p:cond delay="0"/>
                                  </p:stCondLst>
                                  <p:childTnLst>
                                    <p:set>
                                      <p:cBhvr>
                                        <p:cTn id="16" dur="1" fill="hold">
                                          <p:stCondLst>
                                            <p:cond delay="0"/>
                                          </p:stCondLst>
                                        </p:cTn>
                                        <p:tgtEl>
                                          <p:spTgt spid="93201"/>
                                        </p:tgtEl>
                                        <p:attrNameLst>
                                          <p:attrName>style.visibility</p:attrName>
                                        </p:attrNameLst>
                                      </p:cBhvr>
                                      <p:to>
                                        <p:strVal val="visible"/>
                                      </p:to>
                                    </p:set>
                                    <p:anim calcmode="lin" valueType="num">
                                      <p:cBhvr>
                                        <p:cTn id="17" dur="500" fill="hold"/>
                                        <p:tgtEl>
                                          <p:spTgt spid="93201"/>
                                        </p:tgtEl>
                                        <p:attrNameLst>
                                          <p:attrName>ppt_w</p:attrName>
                                        </p:attrNameLst>
                                      </p:cBhvr>
                                      <p:tavLst>
                                        <p:tav tm="0">
                                          <p:val>
                                            <p:fltVal val="0"/>
                                          </p:val>
                                        </p:tav>
                                        <p:tav tm="100000">
                                          <p:val>
                                            <p:strVal val="#ppt_w"/>
                                          </p:val>
                                        </p:tav>
                                      </p:tavLst>
                                    </p:anim>
                                    <p:anim calcmode="lin" valueType="num">
                                      <p:cBhvr>
                                        <p:cTn id="18" dur="500" fill="hold"/>
                                        <p:tgtEl>
                                          <p:spTgt spid="93201"/>
                                        </p:tgtEl>
                                        <p:attrNameLst>
                                          <p:attrName>ppt_h</p:attrName>
                                        </p:attrNameLst>
                                      </p:cBhvr>
                                      <p:tavLst>
                                        <p:tav tm="0">
                                          <p:val>
                                            <p:fltVal val="0"/>
                                          </p:val>
                                        </p:tav>
                                        <p:tav tm="100000">
                                          <p:val>
                                            <p:strVal val="#ppt_h"/>
                                          </p:val>
                                        </p:tav>
                                      </p:tavLst>
                                    </p:anim>
                                    <p:animEffect transition="in" filter="fade">
                                      <p:cBhvr>
                                        <p:cTn id="19" dur="500"/>
                                        <p:tgtEl>
                                          <p:spTgt spid="932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4271" name="Group 63"/>
          <p:cNvGrpSpPr>
            <a:grpSpLocks/>
          </p:cNvGrpSpPr>
          <p:nvPr/>
        </p:nvGrpSpPr>
        <p:grpSpPr bwMode="auto">
          <a:xfrm>
            <a:off x="290145" y="1154132"/>
            <a:ext cx="4435475" cy="3240087"/>
            <a:chOff x="144" y="709"/>
            <a:chExt cx="2794" cy="2041"/>
          </a:xfrm>
        </p:grpSpPr>
        <p:sp>
          <p:nvSpPr>
            <p:cNvPr id="94212" name="AutoShape 4"/>
            <p:cNvSpPr>
              <a:spLocks noChangeArrowheads="1"/>
            </p:cNvSpPr>
            <p:nvPr/>
          </p:nvSpPr>
          <p:spPr bwMode="auto">
            <a:xfrm>
              <a:off x="171" y="709"/>
              <a:ext cx="2767" cy="2041"/>
            </a:xfrm>
            <a:prstGeom prst="homePlate">
              <a:avLst>
                <a:gd name="adj" fmla="val 33893"/>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dirty="0"/>
            </a:p>
          </p:txBody>
        </p:sp>
        <p:sp>
          <p:nvSpPr>
            <p:cNvPr id="94218" name="AutoShape 10"/>
            <p:cNvSpPr>
              <a:spLocks noChangeArrowheads="1"/>
            </p:cNvSpPr>
            <p:nvPr/>
          </p:nvSpPr>
          <p:spPr bwMode="auto">
            <a:xfrm>
              <a:off x="213" y="764"/>
              <a:ext cx="956" cy="477"/>
            </a:xfrm>
            <a:prstGeom prst="roundRect">
              <a:avLst>
                <a:gd name="adj" fmla="val 16667"/>
              </a:avLst>
            </a:prstGeom>
            <a:solidFill>
              <a:srgbClr val="FFCCFF"/>
            </a:solidFill>
            <a:ln w="9525">
              <a:solidFill>
                <a:schemeClr val="tx1"/>
              </a:solidFill>
              <a:round/>
              <a:headEnd/>
              <a:tailEnd type="none" w="sm" len="med"/>
            </a:ln>
            <a:effectLst/>
          </p:spPr>
          <p:txBody>
            <a:bodyPr wrap="none" anchor="ctr"/>
            <a:lstStyle/>
            <a:p>
              <a:endParaRPr lang="en-GB" dirty="0"/>
            </a:p>
          </p:txBody>
        </p:sp>
        <p:sp>
          <p:nvSpPr>
            <p:cNvPr id="94219" name="Text Box 11"/>
            <p:cNvSpPr txBox="1">
              <a:spLocks noChangeArrowheads="1"/>
            </p:cNvSpPr>
            <p:nvPr/>
          </p:nvSpPr>
          <p:spPr bwMode="auto">
            <a:xfrm>
              <a:off x="158" y="766"/>
              <a:ext cx="1089" cy="507"/>
            </a:xfrm>
            <a:prstGeom prst="rect">
              <a:avLst/>
            </a:prstGeom>
            <a:noFill/>
            <a:ln w="9525">
              <a:noFill/>
              <a:miter lim="800000"/>
              <a:headEnd/>
              <a:tailEnd type="none" w="sm" len="med"/>
            </a:ln>
            <a:effectLst/>
          </p:spPr>
          <p:txBody>
            <a:bodyPr>
              <a:spAutoFit/>
            </a:bodyPr>
            <a:lstStyle/>
            <a:p>
              <a:pPr>
                <a:lnSpc>
                  <a:spcPct val="85000"/>
                </a:lnSpc>
                <a:spcBef>
                  <a:spcPct val="50000"/>
                </a:spcBef>
              </a:pPr>
              <a:r>
                <a:rPr lang="en-GB" dirty="0"/>
                <a:t>Tangible and intangible resources</a:t>
              </a:r>
              <a:endParaRPr lang="en-US" dirty="0"/>
            </a:p>
          </p:txBody>
        </p:sp>
        <p:sp>
          <p:nvSpPr>
            <p:cNvPr id="94222" name="AutoShape 14"/>
            <p:cNvSpPr>
              <a:spLocks noChangeArrowheads="1"/>
            </p:cNvSpPr>
            <p:nvPr/>
          </p:nvSpPr>
          <p:spPr bwMode="auto">
            <a:xfrm>
              <a:off x="207" y="1480"/>
              <a:ext cx="957" cy="476"/>
            </a:xfrm>
            <a:prstGeom prst="roundRect">
              <a:avLst>
                <a:gd name="adj" fmla="val 16667"/>
              </a:avLst>
            </a:prstGeom>
            <a:solidFill>
              <a:srgbClr val="FFCCFF"/>
            </a:solidFill>
            <a:ln w="9525">
              <a:solidFill>
                <a:schemeClr val="tx1"/>
              </a:solidFill>
              <a:round/>
              <a:headEnd/>
              <a:tailEnd type="none" w="sm" len="med"/>
            </a:ln>
            <a:effectLst/>
          </p:spPr>
          <p:txBody>
            <a:bodyPr wrap="none" anchor="ctr"/>
            <a:lstStyle/>
            <a:p>
              <a:endParaRPr lang="en-GB" dirty="0"/>
            </a:p>
          </p:txBody>
        </p:sp>
        <p:sp>
          <p:nvSpPr>
            <p:cNvPr id="94223" name="Text Box 15"/>
            <p:cNvSpPr txBox="1">
              <a:spLocks noChangeArrowheads="1"/>
            </p:cNvSpPr>
            <p:nvPr/>
          </p:nvSpPr>
          <p:spPr bwMode="auto">
            <a:xfrm>
              <a:off x="144" y="1537"/>
              <a:ext cx="1089" cy="359"/>
            </a:xfrm>
            <a:prstGeom prst="rect">
              <a:avLst/>
            </a:prstGeom>
            <a:noFill/>
            <a:ln w="9525">
              <a:noFill/>
              <a:miter lim="800000"/>
              <a:headEnd/>
              <a:tailEnd type="none" w="sm" len="med"/>
            </a:ln>
            <a:effectLst/>
          </p:spPr>
          <p:txBody>
            <a:bodyPr>
              <a:spAutoFit/>
            </a:bodyPr>
            <a:lstStyle/>
            <a:p>
              <a:pPr>
                <a:lnSpc>
                  <a:spcPct val="85000"/>
                </a:lnSpc>
                <a:spcBef>
                  <a:spcPct val="50000"/>
                </a:spcBef>
              </a:pPr>
              <a:r>
                <a:rPr lang="en-GB" dirty="0"/>
                <a:t>Operations capabilities</a:t>
              </a:r>
              <a:endParaRPr lang="en-US" dirty="0"/>
            </a:p>
          </p:txBody>
        </p:sp>
        <p:sp>
          <p:nvSpPr>
            <p:cNvPr id="94225" name="AutoShape 17"/>
            <p:cNvSpPr>
              <a:spLocks noChangeArrowheads="1"/>
            </p:cNvSpPr>
            <p:nvPr/>
          </p:nvSpPr>
          <p:spPr bwMode="auto">
            <a:xfrm>
              <a:off x="210" y="2214"/>
              <a:ext cx="957" cy="476"/>
            </a:xfrm>
            <a:prstGeom prst="roundRect">
              <a:avLst>
                <a:gd name="adj" fmla="val 16667"/>
              </a:avLst>
            </a:prstGeom>
            <a:solidFill>
              <a:srgbClr val="FFCCFF"/>
            </a:solidFill>
            <a:ln w="9525">
              <a:solidFill>
                <a:schemeClr val="tx1"/>
              </a:solidFill>
              <a:round/>
              <a:headEnd/>
              <a:tailEnd type="none" w="sm" len="med"/>
            </a:ln>
            <a:effectLst/>
          </p:spPr>
          <p:txBody>
            <a:bodyPr wrap="none" anchor="ctr"/>
            <a:lstStyle/>
            <a:p>
              <a:endParaRPr lang="en-GB" dirty="0"/>
            </a:p>
          </p:txBody>
        </p:sp>
        <p:sp>
          <p:nvSpPr>
            <p:cNvPr id="94226" name="Text Box 18"/>
            <p:cNvSpPr txBox="1">
              <a:spLocks noChangeArrowheads="1"/>
            </p:cNvSpPr>
            <p:nvPr/>
          </p:nvSpPr>
          <p:spPr bwMode="auto">
            <a:xfrm>
              <a:off x="149" y="2271"/>
              <a:ext cx="1089" cy="359"/>
            </a:xfrm>
            <a:prstGeom prst="rect">
              <a:avLst/>
            </a:prstGeom>
            <a:noFill/>
            <a:ln w="9525">
              <a:noFill/>
              <a:miter lim="800000"/>
              <a:headEnd/>
              <a:tailEnd type="none" w="sm" len="med"/>
            </a:ln>
            <a:effectLst/>
          </p:spPr>
          <p:txBody>
            <a:bodyPr>
              <a:spAutoFit/>
            </a:bodyPr>
            <a:lstStyle/>
            <a:p>
              <a:pPr>
                <a:lnSpc>
                  <a:spcPct val="85000"/>
                </a:lnSpc>
                <a:spcBef>
                  <a:spcPct val="50000"/>
                </a:spcBef>
              </a:pPr>
              <a:r>
                <a:rPr lang="en-GB" dirty="0"/>
                <a:t>Operations processes</a:t>
              </a:r>
              <a:endParaRPr lang="en-US" dirty="0"/>
            </a:p>
          </p:txBody>
        </p:sp>
        <p:sp>
          <p:nvSpPr>
            <p:cNvPr id="94227" name="AutoShape 19"/>
            <p:cNvSpPr>
              <a:spLocks noChangeArrowheads="1"/>
            </p:cNvSpPr>
            <p:nvPr/>
          </p:nvSpPr>
          <p:spPr bwMode="auto">
            <a:xfrm>
              <a:off x="1767" y="1505"/>
              <a:ext cx="957" cy="476"/>
            </a:xfrm>
            <a:prstGeom prst="roundRect">
              <a:avLst>
                <a:gd name="adj" fmla="val 16667"/>
              </a:avLst>
            </a:prstGeom>
            <a:solidFill>
              <a:srgbClr val="FFCCFF"/>
            </a:solidFill>
            <a:ln w="9525">
              <a:solidFill>
                <a:schemeClr val="tx1"/>
              </a:solidFill>
              <a:round/>
              <a:headEnd/>
              <a:tailEnd type="none" w="sm" len="med"/>
            </a:ln>
            <a:effectLst/>
          </p:spPr>
          <p:txBody>
            <a:bodyPr wrap="none" anchor="ctr"/>
            <a:lstStyle/>
            <a:p>
              <a:endParaRPr lang="en-GB" dirty="0"/>
            </a:p>
          </p:txBody>
        </p:sp>
        <p:sp>
          <p:nvSpPr>
            <p:cNvPr id="94228" name="Text Box 20"/>
            <p:cNvSpPr txBox="1">
              <a:spLocks noChangeArrowheads="1"/>
            </p:cNvSpPr>
            <p:nvPr/>
          </p:nvSpPr>
          <p:spPr bwMode="auto">
            <a:xfrm>
              <a:off x="1668" y="1490"/>
              <a:ext cx="1158" cy="507"/>
            </a:xfrm>
            <a:prstGeom prst="rect">
              <a:avLst/>
            </a:prstGeom>
            <a:noFill/>
            <a:ln w="9525">
              <a:noFill/>
              <a:miter lim="800000"/>
              <a:headEnd/>
              <a:tailEnd type="none" w="sm" len="med"/>
            </a:ln>
            <a:effectLst/>
          </p:spPr>
          <p:txBody>
            <a:bodyPr>
              <a:spAutoFit/>
            </a:bodyPr>
            <a:lstStyle/>
            <a:p>
              <a:pPr>
                <a:lnSpc>
                  <a:spcPct val="85000"/>
                </a:lnSpc>
                <a:spcBef>
                  <a:spcPct val="50000"/>
                </a:spcBef>
              </a:pPr>
              <a:r>
                <a:rPr lang="en-GB" dirty="0"/>
                <a:t>Operations strategy decision areas</a:t>
              </a:r>
              <a:endParaRPr lang="en-US" dirty="0"/>
            </a:p>
          </p:txBody>
        </p:sp>
        <p:cxnSp>
          <p:nvCxnSpPr>
            <p:cNvPr id="94230" name="AutoShape 22"/>
            <p:cNvCxnSpPr>
              <a:cxnSpLocks noChangeShapeType="1"/>
              <a:stCxn id="94218" idx="2"/>
              <a:endCxn id="94222" idx="0"/>
            </p:cNvCxnSpPr>
            <p:nvPr/>
          </p:nvCxnSpPr>
          <p:spPr bwMode="auto">
            <a:xfrm flipH="1">
              <a:off x="686" y="1241"/>
              <a:ext cx="5" cy="239"/>
            </a:xfrm>
            <a:prstGeom prst="straightConnector1">
              <a:avLst/>
            </a:prstGeom>
            <a:noFill/>
            <a:ln w="28575">
              <a:solidFill>
                <a:srgbClr val="800080"/>
              </a:solidFill>
              <a:round/>
              <a:headEnd type="triangle" w="lg" len="med"/>
              <a:tailEnd type="triangle" w="lg" len="med"/>
            </a:ln>
            <a:effectLst/>
          </p:spPr>
        </p:cxnSp>
        <p:cxnSp>
          <p:nvCxnSpPr>
            <p:cNvPr id="94231" name="AutoShape 23"/>
            <p:cNvCxnSpPr>
              <a:cxnSpLocks noChangeShapeType="1"/>
              <a:stCxn id="94222" idx="2"/>
              <a:endCxn id="94225" idx="0"/>
            </p:cNvCxnSpPr>
            <p:nvPr/>
          </p:nvCxnSpPr>
          <p:spPr bwMode="auto">
            <a:xfrm>
              <a:off x="686" y="1956"/>
              <a:ext cx="3" cy="258"/>
            </a:xfrm>
            <a:prstGeom prst="straightConnector1">
              <a:avLst/>
            </a:prstGeom>
            <a:noFill/>
            <a:ln w="28575">
              <a:solidFill>
                <a:srgbClr val="800080"/>
              </a:solidFill>
              <a:round/>
              <a:headEnd type="triangle" w="lg" len="med"/>
              <a:tailEnd type="triangle" w="lg" len="med"/>
            </a:ln>
            <a:effectLst/>
          </p:spPr>
        </p:cxnSp>
        <p:cxnSp>
          <p:nvCxnSpPr>
            <p:cNvPr id="94233" name="AutoShape 25"/>
            <p:cNvCxnSpPr>
              <a:cxnSpLocks noChangeShapeType="1"/>
              <a:stCxn id="94218" idx="3"/>
              <a:endCxn id="94227" idx="1"/>
            </p:cNvCxnSpPr>
            <p:nvPr/>
          </p:nvCxnSpPr>
          <p:spPr bwMode="auto">
            <a:xfrm>
              <a:off x="1169" y="1003"/>
              <a:ext cx="598" cy="740"/>
            </a:xfrm>
            <a:prstGeom prst="straightConnector1">
              <a:avLst/>
            </a:prstGeom>
            <a:noFill/>
            <a:ln w="31750">
              <a:solidFill>
                <a:srgbClr val="800080"/>
              </a:solidFill>
              <a:round/>
              <a:headEnd/>
              <a:tailEnd type="triangle" w="sm" len="med"/>
            </a:ln>
            <a:effectLst/>
          </p:spPr>
        </p:cxnSp>
        <p:cxnSp>
          <p:nvCxnSpPr>
            <p:cNvPr id="94234" name="AutoShape 26"/>
            <p:cNvCxnSpPr>
              <a:cxnSpLocks noChangeShapeType="1"/>
              <a:stCxn id="94225" idx="3"/>
              <a:endCxn id="94227" idx="1"/>
            </p:cNvCxnSpPr>
            <p:nvPr/>
          </p:nvCxnSpPr>
          <p:spPr bwMode="auto">
            <a:xfrm flipV="1">
              <a:off x="1167" y="1743"/>
              <a:ext cx="600" cy="709"/>
            </a:xfrm>
            <a:prstGeom prst="straightConnector1">
              <a:avLst/>
            </a:prstGeom>
            <a:noFill/>
            <a:ln w="31750">
              <a:solidFill>
                <a:srgbClr val="800080"/>
              </a:solidFill>
              <a:round/>
              <a:headEnd/>
              <a:tailEnd type="triangle" w="sm" len="med"/>
            </a:ln>
            <a:effectLst/>
          </p:spPr>
        </p:cxnSp>
      </p:grpSp>
      <p:grpSp>
        <p:nvGrpSpPr>
          <p:cNvPr id="94270" name="Group 62"/>
          <p:cNvGrpSpPr>
            <a:grpSpLocks/>
          </p:cNvGrpSpPr>
          <p:nvPr/>
        </p:nvGrpSpPr>
        <p:grpSpPr bwMode="auto">
          <a:xfrm>
            <a:off x="5300294" y="1154132"/>
            <a:ext cx="4413251" cy="3240087"/>
            <a:chOff x="3300" y="709"/>
            <a:chExt cx="2780" cy="2041"/>
          </a:xfrm>
        </p:grpSpPr>
        <p:sp>
          <p:nvSpPr>
            <p:cNvPr id="94244" name="AutoShape 36"/>
            <p:cNvSpPr>
              <a:spLocks noChangeArrowheads="1"/>
            </p:cNvSpPr>
            <p:nvPr/>
          </p:nvSpPr>
          <p:spPr bwMode="auto">
            <a:xfrm rot="-10800000">
              <a:off x="3300" y="709"/>
              <a:ext cx="2767" cy="2041"/>
            </a:xfrm>
            <a:prstGeom prst="homePlate">
              <a:avLst>
                <a:gd name="adj" fmla="val 33893"/>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dirty="0"/>
            </a:p>
          </p:txBody>
        </p:sp>
        <p:sp>
          <p:nvSpPr>
            <p:cNvPr id="94245" name="AutoShape 37"/>
            <p:cNvSpPr>
              <a:spLocks noChangeArrowheads="1"/>
            </p:cNvSpPr>
            <p:nvPr/>
          </p:nvSpPr>
          <p:spPr bwMode="auto">
            <a:xfrm>
              <a:off x="5048" y="764"/>
              <a:ext cx="956" cy="477"/>
            </a:xfrm>
            <a:prstGeom prst="roundRect">
              <a:avLst>
                <a:gd name="adj" fmla="val 16667"/>
              </a:avLst>
            </a:prstGeom>
            <a:solidFill>
              <a:srgbClr val="CCFFFF"/>
            </a:solidFill>
            <a:ln w="9525">
              <a:solidFill>
                <a:schemeClr val="tx1"/>
              </a:solidFill>
              <a:round/>
              <a:headEnd/>
              <a:tailEnd type="none" w="sm" len="med"/>
            </a:ln>
            <a:effectLst/>
          </p:spPr>
          <p:txBody>
            <a:bodyPr wrap="none" anchor="ctr"/>
            <a:lstStyle/>
            <a:p>
              <a:endParaRPr lang="en-GB" dirty="0"/>
            </a:p>
          </p:txBody>
        </p:sp>
        <p:sp>
          <p:nvSpPr>
            <p:cNvPr id="94246" name="Text Box 38"/>
            <p:cNvSpPr txBox="1">
              <a:spLocks noChangeArrowheads="1"/>
            </p:cNvSpPr>
            <p:nvPr/>
          </p:nvSpPr>
          <p:spPr bwMode="auto">
            <a:xfrm>
              <a:off x="4979" y="832"/>
              <a:ext cx="1089" cy="359"/>
            </a:xfrm>
            <a:prstGeom prst="rect">
              <a:avLst/>
            </a:prstGeom>
            <a:noFill/>
            <a:ln w="9525">
              <a:noFill/>
              <a:miter lim="800000"/>
              <a:headEnd/>
              <a:tailEnd type="none" w="sm" len="med"/>
            </a:ln>
            <a:effectLst/>
          </p:spPr>
          <p:txBody>
            <a:bodyPr>
              <a:spAutoFit/>
            </a:bodyPr>
            <a:lstStyle/>
            <a:p>
              <a:pPr>
                <a:lnSpc>
                  <a:spcPct val="85000"/>
                </a:lnSpc>
                <a:spcBef>
                  <a:spcPct val="50000"/>
                </a:spcBef>
              </a:pPr>
              <a:r>
                <a:rPr lang="en-GB" dirty="0"/>
                <a:t>Customer needs</a:t>
              </a:r>
              <a:endParaRPr lang="en-US" dirty="0"/>
            </a:p>
          </p:txBody>
        </p:sp>
        <p:sp>
          <p:nvSpPr>
            <p:cNvPr id="94247" name="AutoShape 39"/>
            <p:cNvSpPr>
              <a:spLocks noChangeArrowheads="1"/>
            </p:cNvSpPr>
            <p:nvPr/>
          </p:nvSpPr>
          <p:spPr bwMode="auto">
            <a:xfrm>
              <a:off x="5042" y="1480"/>
              <a:ext cx="957" cy="476"/>
            </a:xfrm>
            <a:prstGeom prst="roundRect">
              <a:avLst>
                <a:gd name="adj" fmla="val 16667"/>
              </a:avLst>
            </a:prstGeom>
            <a:solidFill>
              <a:srgbClr val="CCFFFF"/>
            </a:solidFill>
            <a:ln w="9525">
              <a:solidFill>
                <a:schemeClr val="tx1"/>
              </a:solidFill>
              <a:round/>
              <a:headEnd/>
              <a:tailEnd type="none" w="sm" len="med"/>
            </a:ln>
            <a:effectLst/>
          </p:spPr>
          <p:txBody>
            <a:bodyPr wrap="none" anchor="ctr"/>
            <a:lstStyle/>
            <a:p>
              <a:endParaRPr lang="en-GB" dirty="0"/>
            </a:p>
          </p:txBody>
        </p:sp>
        <p:sp>
          <p:nvSpPr>
            <p:cNvPr id="94248" name="Text Box 40"/>
            <p:cNvSpPr txBox="1">
              <a:spLocks noChangeArrowheads="1"/>
            </p:cNvSpPr>
            <p:nvPr/>
          </p:nvSpPr>
          <p:spPr bwMode="auto">
            <a:xfrm>
              <a:off x="4979" y="1549"/>
              <a:ext cx="1089" cy="359"/>
            </a:xfrm>
            <a:prstGeom prst="rect">
              <a:avLst/>
            </a:prstGeom>
            <a:noFill/>
            <a:ln w="9525">
              <a:noFill/>
              <a:miter lim="800000"/>
              <a:headEnd/>
              <a:tailEnd type="none" w="sm" len="med"/>
            </a:ln>
            <a:effectLst/>
          </p:spPr>
          <p:txBody>
            <a:bodyPr>
              <a:spAutoFit/>
            </a:bodyPr>
            <a:lstStyle/>
            <a:p>
              <a:pPr>
                <a:lnSpc>
                  <a:spcPct val="85000"/>
                </a:lnSpc>
                <a:spcBef>
                  <a:spcPct val="50000"/>
                </a:spcBef>
              </a:pPr>
              <a:r>
                <a:rPr lang="en-GB" dirty="0"/>
                <a:t>Market positioning</a:t>
              </a:r>
              <a:endParaRPr lang="en-US" dirty="0"/>
            </a:p>
          </p:txBody>
        </p:sp>
        <p:sp>
          <p:nvSpPr>
            <p:cNvPr id="94249" name="AutoShape 41"/>
            <p:cNvSpPr>
              <a:spLocks noChangeArrowheads="1"/>
            </p:cNvSpPr>
            <p:nvPr/>
          </p:nvSpPr>
          <p:spPr bwMode="auto">
            <a:xfrm>
              <a:off x="5045" y="2214"/>
              <a:ext cx="957" cy="476"/>
            </a:xfrm>
            <a:prstGeom prst="roundRect">
              <a:avLst>
                <a:gd name="adj" fmla="val 16667"/>
              </a:avLst>
            </a:prstGeom>
            <a:solidFill>
              <a:srgbClr val="CCFFFF"/>
            </a:solidFill>
            <a:ln w="9525">
              <a:solidFill>
                <a:schemeClr val="tx1"/>
              </a:solidFill>
              <a:round/>
              <a:headEnd/>
              <a:tailEnd type="none" w="sm" len="med"/>
            </a:ln>
            <a:effectLst/>
          </p:spPr>
          <p:txBody>
            <a:bodyPr wrap="none" anchor="ctr"/>
            <a:lstStyle/>
            <a:p>
              <a:endParaRPr lang="en-GB" dirty="0"/>
            </a:p>
          </p:txBody>
        </p:sp>
        <p:sp>
          <p:nvSpPr>
            <p:cNvPr id="94250" name="Text Box 42"/>
            <p:cNvSpPr txBox="1">
              <a:spLocks noChangeArrowheads="1"/>
            </p:cNvSpPr>
            <p:nvPr/>
          </p:nvSpPr>
          <p:spPr bwMode="auto">
            <a:xfrm>
              <a:off x="4991" y="2283"/>
              <a:ext cx="1089" cy="359"/>
            </a:xfrm>
            <a:prstGeom prst="rect">
              <a:avLst/>
            </a:prstGeom>
            <a:noFill/>
            <a:ln w="9525">
              <a:noFill/>
              <a:miter lim="800000"/>
              <a:headEnd/>
              <a:tailEnd type="none" w="sm" len="med"/>
            </a:ln>
            <a:effectLst/>
          </p:spPr>
          <p:txBody>
            <a:bodyPr>
              <a:spAutoFit/>
            </a:bodyPr>
            <a:lstStyle/>
            <a:p>
              <a:pPr>
                <a:lnSpc>
                  <a:spcPct val="85000"/>
                </a:lnSpc>
                <a:spcBef>
                  <a:spcPct val="50000"/>
                </a:spcBef>
              </a:pPr>
              <a:r>
                <a:rPr lang="en-GB" dirty="0"/>
                <a:t>Competitors’ actions</a:t>
              </a:r>
              <a:endParaRPr lang="en-US" dirty="0"/>
            </a:p>
          </p:txBody>
        </p:sp>
        <p:cxnSp>
          <p:nvCxnSpPr>
            <p:cNvPr id="94251" name="AutoShape 43"/>
            <p:cNvCxnSpPr>
              <a:cxnSpLocks noChangeShapeType="1"/>
              <a:stCxn id="94245" idx="2"/>
              <a:endCxn id="94247" idx="0"/>
            </p:cNvCxnSpPr>
            <p:nvPr/>
          </p:nvCxnSpPr>
          <p:spPr bwMode="auto">
            <a:xfrm flipH="1">
              <a:off x="5521" y="1241"/>
              <a:ext cx="5" cy="239"/>
            </a:xfrm>
            <a:prstGeom prst="straightConnector1">
              <a:avLst/>
            </a:prstGeom>
            <a:noFill/>
            <a:ln w="28575">
              <a:solidFill>
                <a:srgbClr val="0000FF"/>
              </a:solidFill>
              <a:round/>
              <a:headEnd type="triangle" w="lg" len="med"/>
              <a:tailEnd type="triangle" w="lg" len="med"/>
            </a:ln>
            <a:effectLst/>
          </p:spPr>
        </p:cxnSp>
        <p:cxnSp>
          <p:nvCxnSpPr>
            <p:cNvPr id="94252" name="AutoShape 44"/>
            <p:cNvCxnSpPr>
              <a:cxnSpLocks noChangeShapeType="1"/>
              <a:stCxn id="94247" idx="2"/>
              <a:endCxn id="94249" idx="0"/>
            </p:cNvCxnSpPr>
            <p:nvPr/>
          </p:nvCxnSpPr>
          <p:spPr bwMode="auto">
            <a:xfrm>
              <a:off x="5521" y="1956"/>
              <a:ext cx="3" cy="258"/>
            </a:xfrm>
            <a:prstGeom prst="straightConnector1">
              <a:avLst/>
            </a:prstGeom>
            <a:noFill/>
            <a:ln w="28575">
              <a:solidFill>
                <a:srgbClr val="0000FF"/>
              </a:solidFill>
              <a:round/>
              <a:headEnd type="triangle" w="lg" len="med"/>
              <a:tailEnd type="triangle" w="lg" len="med"/>
            </a:ln>
            <a:effectLst/>
          </p:spPr>
        </p:cxnSp>
        <p:sp>
          <p:nvSpPr>
            <p:cNvPr id="94253" name="AutoShape 45"/>
            <p:cNvSpPr>
              <a:spLocks noChangeArrowheads="1"/>
            </p:cNvSpPr>
            <p:nvPr/>
          </p:nvSpPr>
          <p:spPr bwMode="auto">
            <a:xfrm>
              <a:off x="3512" y="1516"/>
              <a:ext cx="957" cy="476"/>
            </a:xfrm>
            <a:prstGeom prst="roundRect">
              <a:avLst>
                <a:gd name="adj" fmla="val 16667"/>
              </a:avLst>
            </a:prstGeom>
            <a:solidFill>
              <a:srgbClr val="CCFFFF"/>
            </a:solidFill>
            <a:ln w="9525">
              <a:solidFill>
                <a:schemeClr val="tx1"/>
              </a:solidFill>
              <a:round/>
              <a:headEnd/>
              <a:tailEnd type="none" w="sm" len="med"/>
            </a:ln>
            <a:effectLst/>
          </p:spPr>
          <p:txBody>
            <a:bodyPr wrap="none" anchor="ctr"/>
            <a:lstStyle/>
            <a:p>
              <a:endParaRPr lang="en-GB" dirty="0"/>
            </a:p>
          </p:txBody>
        </p:sp>
        <p:sp>
          <p:nvSpPr>
            <p:cNvPr id="94254" name="Text Box 46"/>
            <p:cNvSpPr txBox="1">
              <a:spLocks noChangeArrowheads="1"/>
            </p:cNvSpPr>
            <p:nvPr/>
          </p:nvSpPr>
          <p:spPr bwMode="auto">
            <a:xfrm>
              <a:off x="3403" y="1573"/>
              <a:ext cx="1158" cy="359"/>
            </a:xfrm>
            <a:prstGeom prst="rect">
              <a:avLst/>
            </a:prstGeom>
            <a:noFill/>
            <a:ln w="9525">
              <a:noFill/>
              <a:miter lim="800000"/>
              <a:headEnd/>
              <a:tailEnd type="none" w="sm" len="med"/>
            </a:ln>
            <a:effectLst/>
          </p:spPr>
          <p:txBody>
            <a:bodyPr>
              <a:spAutoFit/>
            </a:bodyPr>
            <a:lstStyle/>
            <a:p>
              <a:pPr>
                <a:lnSpc>
                  <a:spcPct val="85000"/>
                </a:lnSpc>
                <a:spcBef>
                  <a:spcPct val="50000"/>
                </a:spcBef>
              </a:pPr>
              <a:r>
                <a:rPr lang="en-GB" dirty="0"/>
                <a:t>Performance objectives</a:t>
              </a:r>
              <a:endParaRPr lang="en-US" dirty="0"/>
            </a:p>
          </p:txBody>
        </p:sp>
        <p:cxnSp>
          <p:nvCxnSpPr>
            <p:cNvPr id="94256" name="AutoShape 48"/>
            <p:cNvCxnSpPr>
              <a:cxnSpLocks noChangeShapeType="1"/>
              <a:stCxn id="94245" idx="1"/>
              <a:endCxn id="94253" idx="3"/>
            </p:cNvCxnSpPr>
            <p:nvPr/>
          </p:nvCxnSpPr>
          <p:spPr bwMode="auto">
            <a:xfrm flipH="1">
              <a:off x="4469" y="1003"/>
              <a:ext cx="579" cy="751"/>
            </a:xfrm>
            <a:prstGeom prst="straightConnector1">
              <a:avLst/>
            </a:prstGeom>
            <a:noFill/>
            <a:ln w="28575">
              <a:solidFill>
                <a:srgbClr val="0000FF"/>
              </a:solidFill>
              <a:round/>
              <a:headEnd/>
              <a:tailEnd type="triangle" w="sm" len="med"/>
            </a:ln>
            <a:effectLst/>
          </p:spPr>
        </p:cxnSp>
        <p:cxnSp>
          <p:nvCxnSpPr>
            <p:cNvPr id="94257" name="AutoShape 49"/>
            <p:cNvCxnSpPr>
              <a:cxnSpLocks noChangeShapeType="1"/>
              <a:stCxn id="94249" idx="1"/>
              <a:endCxn id="94253" idx="3"/>
            </p:cNvCxnSpPr>
            <p:nvPr/>
          </p:nvCxnSpPr>
          <p:spPr bwMode="auto">
            <a:xfrm flipH="1" flipV="1">
              <a:off x="4469" y="1754"/>
              <a:ext cx="576" cy="698"/>
            </a:xfrm>
            <a:prstGeom prst="straightConnector1">
              <a:avLst/>
            </a:prstGeom>
            <a:noFill/>
            <a:ln w="28575">
              <a:solidFill>
                <a:srgbClr val="0000FF"/>
              </a:solidFill>
              <a:round/>
              <a:headEnd/>
              <a:tailEnd type="triangle" w="sm" len="med"/>
            </a:ln>
            <a:effectLst/>
          </p:spPr>
        </p:cxnSp>
      </p:grpSp>
      <p:grpSp>
        <p:nvGrpSpPr>
          <p:cNvPr id="94274" name="Group 66"/>
          <p:cNvGrpSpPr>
            <a:grpSpLocks/>
          </p:cNvGrpSpPr>
          <p:nvPr/>
        </p:nvGrpSpPr>
        <p:grpSpPr bwMode="auto">
          <a:xfrm>
            <a:off x="3357195" y="1678007"/>
            <a:ext cx="3311525" cy="2225675"/>
            <a:chOff x="2076" y="1039"/>
            <a:chExt cx="2086" cy="1402"/>
          </a:xfrm>
        </p:grpSpPr>
        <p:sp>
          <p:nvSpPr>
            <p:cNvPr id="94214" name="AutoShape 6"/>
            <p:cNvSpPr>
              <a:spLocks noChangeArrowheads="1"/>
            </p:cNvSpPr>
            <p:nvPr/>
          </p:nvSpPr>
          <p:spPr bwMode="auto">
            <a:xfrm rot="10800000" flipV="1">
              <a:off x="2076" y="1039"/>
              <a:ext cx="1905" cy="429"/>
            </a:xfrm>
            <a:prstGeom prst="curvedDownArrow">
              <a:avLst>
                <a:gd name="adj1" fmla="val 58652"/>
                <a:gd name="adj2" fmla="val 147464"/>
                <a:gd name="adj3" fmla="val 30833"/>
              </a:avLst>
            </a:prstGeom>
            <a:solidFill>
              <a:srgbClr val="CCFF99"/>
            </a:solidFill>
            <a:ln w="28575">
              <a:solidFill>
                <a:schemeClr val="tx1"/>
              </a:solidFill>
              <a:miter lim="800000"/>
              <a:headEnd type="none" w="sm" len="lg"/>
              <a:tailEnd type="none" w="sm" len="med"/>
            </a:ln>
            <a:effectLst/>
          </p:spPr>
          <p:txBody>
            <a:bodyPr wrap="none" anchor="ctr"/>
            <a:lstStyle/>
            <a:p>
              <a:endParaRPr lang="en-GB" dirty="0"/>
            </a:p>
          </p:txBody>
        </p:sp>
        <p:sp>
          <p:nvSpPr>
            <p:cNvPr id="94258" name="AutoShape 50"/>
            <p:cNvSpPr>
              <a:spLocks noChangeArrowheads="1"/>
            </p:cNvSpPr>
            <p:nvPr/>
          </p:nvSpPr>
          <p:spPr bwMode="auto">
            <a:xfrm rot="10800000" flipH="1">
              <a:off x="2257" y="2012"/>
              <a:ext cx="1905" cy="429"/>
            </a:xfrm>
            <a:prstGeom prst="curvedDownArrow">
              <a:avLst>
                <a:gd name="adj1" fmla="val 58652"/>
                <a:gd name="adj2" fmla="val 147464"/>
                <a:gd name="adj3" fmla="val 30833"/>
              </a:avLst>
            </a:prstGeom>
            <a:solidFill>
              <a:srgbClr val="CCFF99"/>
            </a:solidFill>
            <a:ln w="28575">
              <a:solidFill>
                <a:schemeClr val="tx1"/>
              </a:solidFill>
              <a:miter lim="800000"/>
              <a:headEnd type="none" w="sm" len="lg"/>
              <a:tailEnd type="none" w="sm" len="med"/>
            </a:ln>
            <a:effectLst/>
          </p:spPr>
          <p:txBody>
            <a:bodyPr wrap="none" anchor="ctr"/>
            <a:lstStyle/>
            <a:p>
              <a:endParaRPr lang="en-GB" dirty="0"/>
            </a:p>
          </p:txBody>
        </p:sp>
      </p:grpSp>
      <p:grpSp>
        <p:nvGrpSpPr>
          <p:cNvPr id="94273" name="Group 65"/>
          <p:cNvGrpSpPr>
            <a:grpSpLocks/>
          </p:cNvGrpSpPr>
          <p:nvPr/>
        </p:nvGrpSpPr>
        <p:grpSpPr bwMode="auto">
          <a:xfrm>
            <a:off x="259983" y="4681558"/>
            <a:ext cx="4752975" cy="1747838"/>
            <a:chOff x="125" y="2931"/>
            <a:chExt cx="2994" cy="1101"/>
          </a:xfrm>
        </p:grpSpPr>
        <p:sp>
          <p:nvSpPr>
            <p:cNvPr id="94238" name="Text Box 30"/>
            <p:cNvSpPr txBox="1">
              <a:spLocks noChangeArrowheads="1"/>
            </p:cNvSpPr>
            <p:nvPr/>
          </p:nvSpPr>
          <p:spPr bwMode="auto">
            <a:xfrm>
              <a:off x="125" y="2931"/>
              <a:ext cx="1134" cy="507"/>
            </a:xfrm>
            <a:prstGeom prst="rect">
              <a:avLst/>
            </a:prstGeom>
            <a:noFill/>
            <a:ln w="9525">
              <a:noFill/>
              <a:miter lim="800000"/>
              <a:headEnd/>
              <a:tailEnd type="none" w="sm" len="med"/>
            </a:ln>
            <a:effectLst/>
          </p:spPr>
          <p:txBody>
            <a:bodyPr>
              <a:spAutoFit/>
            </a:bodyPr>
            <a:lstStyle/>
            <a:p>
              <a:pPr>
                <a:lnSpc>
                  <a:spcPct val="85000"/>
                </a:lnSpc>
                <a:spcBef>
                  <a:spcPct val="50000"/>
                </a:spcBef>
              </a:pPr>
              <a:r>
                <a:rPr lang="en-GB" dirty="0"/>
                <a:t>Understanding resources    and processes</a:t>
              </a:r>
              <a:endParaRPr lang="en-US" dirty="0"/>
            </a:p>
          </p:txBody>
        </p:sp>
        <p:grpSp>
          <p:nvGrpSpPr>
            <p:cNvPr id="94259" name="Group 51"/>
            <p:cNvGrpSpPr>
              <a:grpSpLocks/>
            </p:cNvGrpSpPr>
            <p:nvPr/>
          </p:nvGrpSpPr>
          <p:grpSpPr bwMode="auto">
            <a:xfrm>
              <a:off x="1577" y="2931"/>
              <a:ext cx="1542" cy="1101"/>
              <a:chOff x="1668" y="2795"/>
              <a:chExt cx="1542" cy="1101"/>
            </a:xfrm>
          </p:grpSpPr>
          <p:sp>
            <p:nvSpPr>
              <p:cNvPr id="94239" name="Text Box 31"/>
              <p:cNvSpPr txBox="1">
                <a:spLocks noChangeArrowheads="1"/>
              </p:cNvSpPr>
              <p:nvPr/>
            </p:nvSpPr>
            <p:spPr bwMode="auto">
              <a:xfrm>
                <a:off x="1668" y="2795"/>
                <a:ext cx="1542" cy="1101"/>
              </a:xfrm>
              <a:prstGeom prst="rect">
                <a:avLst/>
              </a:prstGeom>
              <a:noFill/>
              <a:ln w="9525">
                <a:noFill/>
                <a:miter lim="800000"/>
                <a:headEnd/>
                <a:tailEnd type="none" w="sm" len="med"/>
              </a:ln>
              <a:effectLst/>
            </p:spPr>
            <p:txBody>
              <a:bodyPr>
                <a:spAutoFit/>
              </a:bodyPr>
              <a:lstStyle/>
              <a:p>
                <a:pPr algn="l">
                  <a:lnSpc>
                    <a:spcPct val="85000"/>
                  </a:lnSpc>
                  <a:tabLst>
                    <a:tab pos="266700" algn="l"/>
                  </a:tabLst>
                </a:pPr>
                <a:r>
                  <a:rPr lang="en-GB" dirty="0"/>
                  <a:t>Strategic decisions</a:t>
                </a:r>
              </a:p>
              <a:p>
                <a:pPr algn="l">
                  <a:lnSpc>
                    <a:spcPct val="85000"/>
                  </a:lnSpc>
                  <a:tabLst>
                    <a:tab pos="266700" algn="l"/>
                  </a:tabLst>
                </a:pPr>
                <a:r>
                  <a:rPr lang="en-GB" dirty="0"/>
                  <a:t>	Capacity</a:t>
                </a:r>
              </a:p>
              <a:p>
                <a:pPr algn="l">
                  <a:lnSpc>
                    <a:spcPct val="85000"/>
                  </a:lnSpc>
                  <a:tabLst>
                    <a:tab pos="266700" algn="l"/>
                  </a:tabLst>
                </a:pPr>
                <a:r>
                  <a:rPr lang="en-GB" dirty="0"/>
                  <a:t>	Supply networks</a:t>
                </a:r>
              </a:p>
              <a:p>
                <a:pPr algn="l">
                  <a:lnSpc>
                    <a:spcPct val="85000"/>
                  </a:lnSpc>
                  <a:tabLst>
                    <a:tab pos="266700" algn="l"/>
                  </a:tabLst>
                </a:pPr>
                <a:r>
                  <a:rPr lang="en-GB" dirty="0"/>
                  <a:t>	Process technology</a:t>
                </a:r>
              </a:p>
              <a:p>
                <a:pPr algn="l">
                  <a:lnSpc>
                    <a:spcPct val="85000"/>
                  </a:lnSpc>
                  <a:tabLst>
                    <a:tab pos="266700" algn="l"/>
                  </a:tabLst>
                </a:pPr>
                <a:r>
                  <a:rPr lang="en-GB" dirty="0"/>
                  <a:t>	Development and 	organisation</a:t>
                </a:r>
              </a:p>
              <a:p>
                <a:pPr algn="l">
                  <a:lnSpc>
                    <a:spcPct val="85000"/>
                  </a:lnSpc>
                  <a:tabLst>
                    <a:tab pos="266700" algn="l"/>
                  </a:tabLst>
                </a:pPr>
                <a:r>
                  <a:rPr lang="en-GB" dirty="0"/>
                  <a:t>	</a:t>
                </a:r>
                <a:endParaRPr lang="en-US" dirty="0"/>
              </a:p>
            </p:txBody>
          </p:sp>
          <p:sp>
            <p:nvSpPr>
              <p:cNvPr id="94240" name="Oval 32"/>
              <p:cNvSpPr>
                <a:spLocks noChangeArrowheads="1"/>
              </p:cNvSpPr>
              <p:nvPr/>
            </p:nvSpPr>
            <p:spPr bwMode="auto">
              <a:xfrm>
                <a:off x="1776" y="3000"/>
                <a:ext cx="68" cy="68"/>
              </a:xfrm>
              <a:prstGeom prst="ellipse">
                <a:avLst/>
              </a:prstGeom>
              <a:solidFill>
                <a:srgbClr val="800080"/>
              </a:solidFill>
              <a:ln w="9525">
                <a:solidFill>
                  <a:schemeClr val="tx1"/>
                </a:solidFill>
                <a:round/>
                <a:headEnd/>
                <a:tailEnd type="none" w="sm" len="med"/>
              </a:ln>
              <a:effectLst/>
            </p:spPr>
            <p:txBody>
              <a:bodyPr wrap="none" anchor="ctr"/>
              <a:lstStyle/>
              <a:p>
                <a:endParaRPr lang="en-GB" dirty="0"/>
              </a:p>
            </p:txBody>
          </p:sp>
          <p:sp>
            <p:nvSpPr>
              <p:cNvPr id="94241" name="Oval 33"/>
              <p:cNvSpPr>
                <a:spLocks noChangeArrowheads="1"/>
              </p:cNvSpPr>
              <p:nvPr/>
            </p:nvSpPr>
            <p:spPr bwMode="auto">
              <a:xfrm>
                <a:off x="1776" y="3147"/>
                <a:ext cx="68" cy="68"/>
              </a:xfrm>
              <a:prstGeom prst="ellipse">
                <a:avLst/>
              </a:prstGeom>
              <a:solidFill>
                <a:srgbClr val="800080"/>
              </a:solidFill>
              <a:ln w="9525">
                <a:solidFill>
                  <a:schemeClr val="tx1"/>
                </a:solidFill>
                <a:round/>
                <a:headEnd/>
                <a:tailEnd type="none" w="sm" len="med"/>
              </a:ln>
              <a:effectLst/>
            </p:spPr>
            <p:txBody>
              <a:bodyPr wrap="none" anchor="ctr"/>
              <a:lstStyle/>
              <a:p>
                <a:endParaRPr lang="en-GB" dirty="0"/>
              </a:p>
            </p:txBody>
          </p:sp>
          <p:sp>
            <p:nvSpPr>
              <p:cNvPr id="94242" name="Oval 34"/>
              <p:cNvSpPr>
                <a:spLocks noChangeArrowheads="1"/>
              </p:cNvSpPr>
              <p:nvPr/>
            </p:nvSpPr>
            <p:spPr bwMode="auto">
              <a:xfrm>
                <a:off x="1776" y="3294"/>
                <a:ext cx="68" cy="68"/>
              </a:xfrm>
              <a:prstGeom prst="ellipse">
                <a:avLst/>
              </a:prstGeom>
              <a:solidFill>
                <a:srgbClr val="800080"/>
              </a:solidFill>
              <a:ln w="9525">
                <a:solidFill>
                  <a:schemeClr val="tx1"/>
                </a:solidFill>
                <a:round/>
                <a:headEnd/>
                <a:tailEnd type="none" w="sm" len="med"/>
              </a:ln>
              <a:effectLst/>
            </p:spPr>
            <p:txBody>
              <a:bodyPr wrap="none" anchor="ctr"/>
              <a:lstStyle/>
              <a:p>
                <a:endParaRPr lang="en-GB" dirty="0"/>
              </a:p>
            </p:txBody>
          </p:sp>
          <p:sp>
            <p:nvSpPr>
              <p:cNvPr id="94243" name="Oval 35"/>
              <p:cNvSpPr>
                <a:spLocks noChangeArrowheads="1"/>
              </p:cNvSpPr>
              <p:nvPr/>
            </p:nvSpPr>
            <p:spPr bwMode="auto">
              <a:xfrm>
                <a:off x="1776" y="3441"/>
                <a:ext cx="68" cy="68"/>
              </a:xfrm>
              <a:prstGeom prst="ellipse">
                <a:avLst/>
              </a:prstGeom>
              <a:solidFill>
                <a:srgbClr val="800080"/>
              </a:solidFill>
              <a:ln w="9525">
                <a:solidFill>
                  <a:schemeClr val="tx1"/>
                </a:solidFill>
                <a:round/>
                <a:headEnd/>
                <a:tailEnd type="none" w="sm" len="med"/>
              </a:ln>
              <a:effectLst/>
            </p:spPr>
            <p:txBody>
              <a:bodyPr wrap="none" anchor="ctr"/>
              <a:lstStyle/>
              <a:p>
                <a:endParaRPr lang="en-GB" dirty="0"/>
              </a:p>
            </p:txBody>
          </p:sp>
        </p:grpSp>
        <p:sp>
          <p:nvSpPr>
            <p:cNvPr id="94268" name="Line 60"/>
            <p:cNvSpPr>
              <a:spLocks noChangeShapeType="1"/>
            </p:cNvSpPr>
            <p:nvPr/>
          </p:nvSpPr>
          <p:spPr bwMode="auto">
            <a:xfrm>
              <a:off x="1042" y="3179"/>
              <a:ext cx="590" cy="0"/>
            </a:xfrm>
            <a:prstGeom prst="line">
              <a:avLst/>
            </a:prstGeom>
            <a:noFill/>
            <a:ln w="38100">
              <a:solidFill>
                <a:srgbClr val="800080"/>
              </a:solidFill>
              <a:round/>
              <a:headEnd/>
              <a:tailEnd type="triangle" w="sm" len="med"/>
            </a:ln>
            <a:effectLst/>
          </p:spPr>
          <p:txBody>
            <a:bodyPr wrap="none" anchor="ctr"/>
            <a:lstStyle/>
            <a:p>
              <a:endParaRPr lang="en-GB" dirty="0"/>
            </a:p>
          </p:txBody>
        </p:sp>
      </p:grpSp>
      <p:grpSp>
        <p:nvGrpSpPr>
          <p:cNvPr id="94272" name="Group 64"/>
          <p:cNvGrpSpPr>
            <a:grpSpLocks/>
          </p:cNvGrpSpPr>
          <p:nvPr/>
        </p:nvGrpSpPr>
        <p:grpSpPr bwMode="auto">
          <a:xfrm>
            <a:off x="5228858" y="4681556"/>
            <a:ext cx="4537075" cy="1747837"/>
            <a:chOff x="3255" y="2931"/>
            <a:chExt cx="2858" cy="1101"/>
          </a:xfrm>
        </p:grpSpPr>
        <p:sp>
          <p:nvSpPr>
            <p:cNvPr id="94261" name="Text Box 53"/>
            <p:cNvSpPr txBox="1">
              <a:spLocks noChangeArrowheads="1"/>
            </p:cNvSpPr>
            <p:nvPr/>
          </p:nvSpPr>
          <p:spPr bwMode="auto">
            <a:xfrm>
              <a:off x="3255" y="2931"/>
              <a:ext cx="1724" cy="1101"/>
            </a:xfrm>
            <a:prstGeom prst="rect">
              <a:avLst/>
            </a:prstGeom>
            <a:noFill/>
            <a:ln w="9525">
              <a:noFill/>
              <a:miter lim="800000"/>
              <a:headEnd/>
              <a:tailEnd type="none" w="sm" len="med"/>
            </a:ln>
            <a:effectLst/>
          </p:spPr>
          <p:txBody>
            <a:bodyPr>
              <a:spAutoFit/>
            </a:bodyPr>
            <a:lstStyle/>
            <a:p>
              <a:pPr algn="l">
                <a:lnSpc>
                  <a:spcPct val="85000"/>
                </a:lnSpc>
                <a:tabLst>
                  <a:tab pos="266700" algn="l"/>
                </a:tabLst>
              </a:pPr>
              <a:r>
                <a:rPr lang="en-GB" dirty="0"/>
                <a:t>Required performance	Quality</a:t>
              </a:r>
            </a:p>
            <a:p>
              <a:pPr algn="l">
                <a:lnSpc>
                  <a:spcPct val="85000"/>
                </a:lnSpc>
                <a:tabLst>
                  <a:tab pos="266700" algn="l"/>
                </a:tabLst>
              </a:pPr>
              <a:r>
                <a:rPr lang="en-GB" dirty="0"/>
                <a:t>	Speed</a:t>
              </a:r>
            </a:p>
            <a:p>
              <a:pPr algn="l">
                <a:lnSpc>
                  <a:spcPct val="85000"/>
                </a:lnSpc>
                <a:tabLst>
                  <a:tab pos="266700" algn="l"/>
                </a:tabLst>
              </a:pPr>
              <a:r>
                <a:rPr lang="en-GB" dirty="0"/>
                <a:t>	Dependability</a:t>
              </a:r>
            </a:p>
            <a:p>
              <a:pPr algn="l">
                <a:lnSpc>
                  <a:spcPct val="85000"/>
                </a:lnSpc>
                <a:tabLst>
                  <a:tab pos="266700" algn="l"/>
                </a:tabLst>
              </a:pPr>
              <a:r>
                <a:rPr lang="en-GB" dirty="0"/>
                <a:t>	Flexibility</a:t>
              </a:r>
            </a:p>
            <a:p>
              <a:pPr algn="l">
                <a:lnSpc>
                  <a:spcPct val="85000"/>
                </a:lnSpc>
                <a:tabLst>
                  <a:tab pos="266700" algn="l"/>
                </a:tabLst>
              </a:pPr>
              <a:r>
                <a:rPr lang="en-GB" dirty="0"/>
                <a:t>	Cost</a:t>
              </a:r>
            </a:p>
            <a:p>
              <a:pPr algn="l">
                <a:lnSpc>
                  <a:spcPct val="85000"/>
                </a:lnSpc>
                <a:tabLst>
                  <a:tab pos="266700" algn="l"/>
                </a:tabLst>
              </a:pPr>
              <a:r>
                <a:rPr lang="en-GB" dirty="0"/>
                <a:t>	</a:t>
              </a:r>
              <a:endParaRPr lang="en-US" dirty="0"/>
            </a:p>
          </p:txBody>
        </p:sp>
        <p:sp>
          <p:nvSpPr>
            <p:cNvPr id="94262" name="Oval 54"/>
            <p:cNvSpPr>
              <a:spLocks noChangeArrowheads="1"/>
            </p:cNvSpPr>
            <p:nvPr/>
          </p:nvSpPr>
          <p:spPr bwMode="auto">
            <a:xfrm>
              <a:off x="3363" y="3136"/>
              <a:ext cx="68" cy="68"/>
            </a:xfrm>
            <a:prstGeom prst="ellipse">
              <a:avLst/>
            </a:prstGeom>
            <a:solidFill>
              <a:srgbClr val="800080"/>
            </a:solidFill>
            <a:ln w="9525">
              <a:solidFill>
                <a:schemeClr val="tx1"/>
              </a:solidFill>
              <a:round/>
              <a:headEnd/>
              <a:tailEnd type="none" w="sm" len="med"/>
            </a:ln>
            <a:effectLst/>
          </p:spPr>
          <p:txBody>
            <a:bodyPr wrap="none" anchor="ctr"/>
            <a:lstStyle/>
            <a:p>
              <a:endParaRPr lang="en-GB" dirty="0"/>
            </a:p>
          </p:txBody>
        </p:sp>
        <p:sp>
          <p:nvSpPr>
            <p:cNvPr id="94263" name="Oval 55"/>
            <p:cNvSpPr>
              <a:spLocks noChangeArrowheads="1"/>
            </p:cNvSpPr>
            <p:nvPr/>
          </p:nvSpPr>
          <p:spPr bwMode="auto">
            <a:xfrm>
              <a:off x="3363" y="3283"/>
              <a:ext cx="68" cy="68"/>
            </a:xfrm>
            <a:prstGeom prst="ellipse">
              <a:avLst/>
            </a:prstGeom>
            <a:solidFill>
              <a:srgbClr val="800080"/>
            </a:solidFill>
            <a:ln w="9525">
              <a:solidFill>
                <a:schemeClr val="tx1"/>
              </a:solidFill>
              <a:round/>
              <a:headEnd/>
              <a:tailEnd type="none" w="sm" len="med"/>
            </a:ln>
            <a:effectLst/>
          </p:spPr>
          <p:txBody>
            <a:bodyPr wrap="none" anchor="ctr"/>
            <a:lstStyle/>
            <a:p>
              <a:endParaRPr lang="en-GB" dirty="0"/>
            </a:p>
          </p:txBody>
        </p:sp>
        <p:sp>
          <p:nvSpPr>
            <p:cNvPr id="94264" name="Oval 56"/>
            <p:cNvSpPr>
              <a:spLocks noChangeArrowheads="1"/>
            </p:cNvSpPr>
            <p:nvPr/>
          </p:nvSpPr>
          <p:spPr bwMode="auto">
            <a:xfrm>
              <a:off x="3363" y="3430"/>
              <a:ext cx="68" cy="68"/>
            </a:xfrm>
            <a:prstGeom prst="ellipse">
              <a:avLst/>
            </a:prstGeom>
            <a:solidFill>
              <a:srgbClr val="800080"/>
            </a:solidFill>
            <a:ln w="9525">
              <a:solidFill>
                <a:schemeClr val="tx1"/>
              </a:solidFill>
              <a:round/>
              <a:headEnd/>
              <a:tailEnd type="none" w="sm" len="med"/>
            </a:ln>
            <a:effectLst/>
          </p:spPr>
          <p:txBody>
            <a:bodyPr wrap="none" anchor="ctr"/>
            <a:lstStyle/>
            <a:p>
              <a:endParaRPr lang="en-GB" dirty="0"/>
            </a:p>
          </p:txBody>
        </p:sp>
        <p:sp>
          <p:nvSpPr>
            <p:cNvPr id="94265" name="Oval 57"/>
            <p:cNvSpPr>
              <a:spLocks noChangeArrowheads="1"/>
            </p:cNvSpPr>
            <p:nvPr/>
          </p:nvSpPr>
          <p:spPr bwMode="auto">
            <a:xfrm>
              <a:off x="3363" y="3577"/>
              <a:ext cx="68" cy="68"/>
            </a:xfrm>
            <a:prstGeom prst="ellipse">
              <a:avLst/>
            </a:prstGeom>
            <a:solidFill>
              <a:srgbClr val="800080"/>
            </a:solidFill>
            <a:ln w="9525">
              <a:solidFill>
                <a:schemeClr val="tx1"/>
              </a:solidFill>
              <a:round/>
              <a:headEnd/>
              <a:tailEnd type="none" w="sm" len="med"/>
            </a:ln>
            <a:effectLst/>
          </p:spPr>
          <p:txBody>
            <a:bodyPr wrap="none" anchor="ctr"/>
            <a:lstStyle/>
            <a:p>
              <a:endParaRPr lang="en-GB" dirty="0"/>
            </a:p>
          </p:txBody>
        </p:sp>
        <p:sp>
          <p:nvSpPr>
            <p:cNvPr id="94266" name="Oval 58"/>
            <p:cNvSpPr>
              <a:spLocks noChangeArrowheads="1"/>
            </p:cNvSpPr>
            <p:nvPr/>
          </p:nvSpPr>
          <p:spPr bwMode="auto">
            <a:xfrm>
              <a:off x="3367" y="3728"/>
              <a:ext cx="68" cy="68"/>
            </a:xfrm>
            <a:prstGeom prst="ellipse">
              <a:avLst/>
            </a:prstGeom>
            <a:solidFill>
              <a:srgbClr val="800080"/>
            </a:solidFill>
            <a:ln w="9525">
              <a:solidFill>
                <a:schemeClr val="tx1"/>
              </a:solidFill>
              <a:round/>
              <a:headEnd/>
              <a:tailEnd type="none" w="sm" len="med"/>
            </a:ln>
            <a:effectLst/>
          </p:spPr>
          <p:txBody>
            <a:bodyPr wrap="none" anchor="ctr"/>
            <a:lstStyle/>
            <a:p>
              <a:endParaRPr lang="en-GB" dirty="0"/>
            </a:p>
          </p:txBody>
        </p:sp>
        <p:sp>
          <p:nvSpPr>
            <p:cNvPr id="94267" name="Text Box 59"/>
            <p:cNvSpPr txBox="1">
              <a:spLocks noChangeArrowheads="1"/>
            </p:cNvSpPr>
            <p:nvPr/>
          </p:nvSpPr>
          <p:spPr bwMode="auto">
            <a:xfrm>
              <a:off x="5025" y="2931"/>
              <a:ext cx="1088" cy="359"/>
            </a:xfrm>
            <a:prstGeom prst="rect">
              <a:avLst/>
            </a:prstGeom>
            <a:noFill/>
            <a:ln w="9525">
              <a:noFill/>
              <a:miter lim="800000"/>
              <a:headEnd/>
              <a:tailEnd type="none" w="sm" len="med"/>
            </a:ln>
            <a:effectLst/>
          </p:spPr>
          <p:txBody>
            <a:bodyPr>
              <a:spAutoFit/>
            </a:bodyPr>
            <a:lstStyle/>
            <a:p>
              <a:pPr>
                <a:lnSpc>
                  <a:spcPct val="85000"/>
                </a:lnSpc>
                <a:spcBef>
                  <a:spcPct val="50000"/>
                </a:spcBef>
              </a:pPr>
              <a:r>
                <a:rPr lang="en-GB" dirty="0"/>
                <a:t>Understanding markets</a:t>
              </a:r>
              <a:endParaRPr lang="en-US" dirty="0"/>
            </a:p>
          </p:txBody>
        </p:sp>
        <p:sp>
          <p:nvSpPr>
            <p:cNvPr id="94269" name="Line 61"/>
            <p:cNvSpPr>
              <a:spLocks noChangeShapeType="1"/>
            </p:cNvSpPr>
            <p:nvPr/>
          </p:nvSpPr>
          <p:spPr bwMode="auto">
            <a:xfrm rot="-10800000">
              <a:off x="4616" y="3179"/>
              <a:ext cx="590" cy="0"/>
            </a:xfrm>
            <a:prstGeom prst="line">
              <a:avLst/>
            </a:prstGeom>
            <a:noFill/>
            <a:ln w="38100">
              <a:solidFill>
                <a:srgbClr val="0000FF"/>
              </a:solidFill>
              <a:round/>
              <a:headEnd/>
              <a:tailEnd type="triangle" w="sm" len="med"/>
            </a:ln>
            <a:effectLst/>
          </p:spPr>
          <p:txBody>
            <a:bodyPr wrap="none" anchor="ctr"/>
            <a:lstStyle/>
            <a:p>
              <a:endParaRPr lang="en-GB" dirty="0"/>
            </a:p>
          </p:txBody>
        </p:sp>
      </p:grpSp>
      <p:sp>
        <p:nvSpPr>
          <p:cNvPr id="52" name="Text Box 12"/>
          <p:cNvSpPr txBox="1">
            <a:spLocks noChangeArrowheads="1"/>
          </p:cNvSpPr>
          <p:nvPr/>
        </p:nvSpPr>
        <p:spPr bwMode="auto">
          <a:xfrm>
            <a:off x="0" y="79384"/>
            <a:ext cx="9902825" cy="892552"/>
          </a:xfrm>
          <a:prstGeom prst="rect">
            <a:avLst/>
          </a:prstGeom>
          <a:noFill/>
          <a:ln w="28575">
            <a:noFill/>
            <a:miter lim="800000"/>
            <a:headEnd/>
            <a:tailEnd type="none" w="sm" len="med"/>
          </a:ln>
          <a:effectLst/>
        </p:spPr>
        <p:txBody>
          <a:bodyPr wrap="square">
            <a:spAutoFit/>
          </a:bodyPr>
          <a:lstStyle/>
          <a:p>
            <a:r>
              <a:rPr lang="en-US" sz="2600" b="1" dirty="0"/>
              <a:t>Operations strategy reconciles the requirements of the market with the capabilities of operations resources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94270"/>
                                        </p:tgtEl>
                                        <p:attrNameLst>
                                          <p:attrName>style.visibility</p:attrName>
                                        </p:attrNameLst>
                                      </p:cBhvr>
                                      <p:to>
                                        <p:strVal val="visible"/>
                                      </p:to>
                                    </p:set>
                                    <p:anim calcmode="lin" valueType="num">
                                      <p:cBhvr additive="base">
                                        <p:cTn id="7" dur="500" fill="hold"/>
                                        <p:tgtEl>
                                          <p:spTgt spid="94270"/>
                                        </p:tgtEl>
                                        <p:attrNameLst>
                                          <p:attrName>ppt_x</p:attrName>
                                        </p:attrNameLst>
                                      </p:cBhvr>
                                      <p:tavLst>
                                        <p:tav tm="0">
                                          <p:val>
                                            <p:strVal val="1+#ppt_w/2"/>
                                          </p:val>
                                        </p:tav>
                                        <p:tav tm="100000">
                                          <p:val>
                                            <p:strVal val="#ppt_x"/>
                                          </p:val>
                                        </p:tav>
                                      </p:tavLst>
                                    </p:anim>
                                    <p:anim calcmode="lin" valueType="num">
                                      <p:cBhvr additive="base">
                                        <p:cTn id="8" dur="500" fill="hold"/>
                                        <p:tgtEl>
                                          <p:spTgt spid="9427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94271"/>
                                        </p:tgtEl>
                                        <p:attrNameLst>
                                          <p:attrName>style.visibility</p:attrName>
                                        </p:attrNameLst>
                                      </p:cBhvr>
                                      <p:to>
                                        <p:strVal val="visible"/>
                                      </p:to>
                                    </p:set>
                                    <p:anim calcmode="lin" valueType="num">
                                      <p:cBhvr additive="base">
                                        <p:cTn id="13" dur="500" fill="hold"/>
                                        <p:tgtEl>
                                          <p:spTgt spid="94271"/>
                                        </p:tgtEl>
                                        <p:attrNameLst>
                                          <p:attrName>ppt_x</p:attrName>
                                        </p:attrNameLst>
                                      </p:cBhvr>
                                      <p:tavLst>
                                        <p:tav tm="0">
                                          <p:val>
                                            <p:strVal val="0-#ppt_w/2"/>
                                          </p:val>
                                        </p:tav>
                                        <p:tav tm="100000">
                                          <p:val>
                                            <p:strVal val="#ppt_x"/>
                                          </p:val>
                                        </p:tav>
                                      </p:tavLst>
                                    </p:anim>
                                    <p:anim calcmode="lin" valueType="num">
                                      <p:cBhvr additive="base">
                                        <p:cTn id="14" dur="500" fill="hold"/>
                                        <p:tgtEl>
                                          <p:spTgt spid="94271"/>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94272"/>
                                        </p:tgtEl>
                                        <p:attrNameLst>
                                          <p:attrName>style.visibility</p:attrName>
                                        </p:attrNameLst>
                                      </p:cBhvr>
                                      <p:to>
                                        <p:strVal val="visible"/>
                                      </p:to>
                                    </p:set>
                                    <p:anim calcmode="lin" valueType="num">
                                      <p:cBhvr additive="base">
                                        <p:cTn id="19" dur="500" fill="hold"/>
                                        <p:tgtEl>
                                          <p:spTgt spid="94272"/>
                                        </p:tgtEl>
                                        <p:attrNameLst>
                                          <p:attrName>ppt_x</p:attrName>
                                        </p:attrNameLst>
                                      </p:cBhvr>
                                      <p:tavLst>
                                        <p:tav tm="0">
                                          <p:val>
                                            <p:strVal val="1+#ppt_w/2"/>
                                          </p:val>
                                        </p:tav>
                                        <p:tav tm="100000">
                                          <p:val>
                                            <p:strVal val="#ppt_x"/>
                                          </p:val>
                                        </p:tav>
                                      </p:tavLst>
                                    </p:anim>
                                    <p:anim calcmode="lin" valueType="num">
                                      <p:cBhvr additive="base">
                                        <p:cTn id="20" dur="500" fill="hold"/>
                                        <p:tgtEl>
                                          <p:spTgt spid="94272"/>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94273"/>
                                        </p:tgtEl>
                                        <p:attrNameLst>
                                          <p:attrName>style.visibility</p:attrName>
                                        </p:attrNameLst>
                                      </p:cBhvr>
                                      <p:to>
                                        <p:strVal val="visible"/>
                                      </p:to>
                                    </p:set>
                                    <p:anim calcmode="lin" valueType="num">
                                      <p:cBhvr additive="base">
                                        <p:cTn id="25" dur="500" fill="hold"/>
                                        <p:tgtEl>
                                          <p:spTgt spid="94273"/>
                                        </p:tgtEl>
                                        <p:attrNameLst>
                                          <p:attrName>ppt_x</p:attrName>
                                        </p:attrNameLst>
                                      </p:cBhvr>
                                      <p:tavLst>
                                        <p:tav tm="0">
                                          <p:val>
                                            <p:strVal val="0-#ppt_w/2"/>
                                          </p:val>
                                        </p:tav>
                                        <p:tav tm="100000">
                                          <p:val>
                                            <p:strVal val="#ppt_x"/>
                                          </p:val>
                                        </p:tav>
                                      </p:tavLst>
                                    </p:anim>
                                    <p:anim calcmode="lin" valueType="num">
                                      <p:cBhvr additive="base">
                                        <p:cTn id="26" dur="500" fill="hold"/>
                                        <p:tgtEl>
                                          <p:spTgt spid="94273"/>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53" presetClass="entr" presetSubtype="0" fill="hold" nodeType="clickEffect">
                                  <p:stCondLst>
                                    <p:cond delay="0"/>
                                  </p:stCondLst>
                                  <p:childTnLst>
                                    <p:set>
                                      <p:cBhvr>
                                        <p:cTn id="30" dur="1" fill="hold">
                                          <p:stCondLst>
                                            <p:cond delay="0"/>
                                          </p:stCondLst>
                                        </p:cTn>
                                        <p:tgtEl>
                                          <p:spTgt spid="94274"/>
                                        </p:tgtEl>
                                        <p:attrNameLst>
                                          <p:attrName>style.visibility</p:attrName>
                                        </p:attrNameLst>
                                      </p:cBhvr>
                                      <p:to>
                                        <p:strVal val="visible"/>
                                      </p:to>
                                    </p:set>
                                    <p:anim calcmode="lin" valueType="num">
                                      <p:cBhvr>
                                        <p:cTn id="31" dur="500" fill="hold"/>
                                        <p:tgtEl>
                                          <p:spTgt spid="94274"/>
                                        </p:tgtEl>
                                        <p:attrNameLst>
                                          <p:attrName>ppt_w</p:attrName>
                                        </p:attrNameLst>
                                      </p:cBhvr>
                                      <p:tavLst>
                                        <p:tav tm="0">
                                          <p:val>
                                            <p:fltVal val="0"/>
                                          </p:val>
                                        </p:tav>
                                        <p:tav tm="100000">
                                          <p:val>
                                            <p:strVal val="#ppt_w"/>
                                          </p:val>
                                        </p:tav>
                                      </p:tavLst>
                                    </p:anim>
                                    <p:anim calcmode="lin" valueType="num">
                                      <p:cBhvr>
                                        <p:cTn id="32" dur="500" fill="hold"/>
                                        <p:tgtEl>
                                          <p:spTgt spid="94274"/>
                                        </p:tgtEl>
                                        <p:attrNameLst>
                                          <p:attrName>ppt_h</p:attrName>
                                        </p:attrNameLst>
                                      </p:cBhvr>
                                      <p:tavLst>
                                        <p:tav tm="0">
                                          <p:val>
                                            <p:fltVal val="0"/>
                                          </p:val>
                                        </p:tav>
                                        <p:tav tm="100000">
                                          <p:val>
                                            <p:strVal val="#ppt_h"/>
                                          </p:val>
                                        </p:tav>
                                      </p:tavLst>
                                    </p:anim>
                                    <p:animEffect transition="in" filter="fade">
                                      <p:cBhvr>
                                        <p:cTn id="33" dur="500"/>
                                        <p:tgtEl>
                                          <p:spTgt spid="94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5281" name="Group 49"/>
          <p:cNvGrpSpPr>
            <a:grpSpLocks/>
          </p:cNvGrpSpPr>
          <p:nvPr/>
        </p:nvGrpSpPr>
        <p:grpSpPr bwMode="auto">
          <a:xfrm>
            <a:off x="3582988" y="1625984"/>
            <a:ext cx="2952750" cy="3382962"/>
            <a:chOff x="2257" y="845"/>
            <a:chExt cx="1860" cy="2131"/>
          </a:xfrm>
        </p:grpSpPr>
        <p:sp>
          <p:nvSpPr>
            <p:cNvPr id="95262" name="AutoShape 30"/>
            <p:cNvSpPr>
              <a:spLocks noChangeArrowheads="1"/>
            </p:cNvSpPr>
            <p:nvPr/>
          </p:nvSpPr>
          <p:spPr bwMode="auto">
            <a:xfrm>
              <a:off x="2393" y="2704"/>
              <a:ext cx="1724" cy="272"/>
            </a:xfrm>
            <a:prstGeom prst="curvedUpArrow">
              <a:avLst>
                <a:gd name="adj1" fmla="val 126765"/>
                <a:gd name="adj2" fmla="val 253529"/>
                <a:gd name="adj3" fmla="val 33333"/>
              </a:avLst>
            </a:prstGeom>
            <a:solidFill>
              <a:srgbClr val="CC99FF"/>
            </a:solidFill>
            <a:ln w="9525">
              <a:solidFill>
                <a:schemeClr val="tx1"/>
              </a:solidFill>
              <a:miter lim="800000"/>
              <a:headEnd/>
              <a:tailEnd type="none" w="sm" len="med"/>
            </a:ln>
            <a:effectLst/>
          </p:spPr>
          <p:txBody>
            <a:bodyPr wrap="none" anchor="ctr"/>
            <a:lstStyle/>
            <a:p>
              <a:endParaRPr lang="en-GB" dirty="0"/>
            </a:p>
          </p:txBody>
        </p:sp>
        <p:sp>
          <p:nvSpPr>
            <p:cNvPr id="95263" name="AutoShape 31"/>
            <p:cNvSpPr>
              <a:spLocks noChangeArrowheads="1"/>
            </p:cNvSpPr>
            <p:nvPr/>
          </p:nvSpPr>
          <p:spPr bwMode="auto">
            <a:xfrm flipH="1" flipV="1">
              <a:off x="2257" y="845"/>
              <a:ext cx="1724" cy="272"/>
            </a:xfrm>
            <a:prstGeom prst="curvedUpArrow">
              <a:avLst>
                <a:gd name="adj1" fmla="val 126765"/>
                <a:gd name="adj2" fmla="val 253529"/>
                <a:gd name="adj3" fmla="val 33333"/>
              </a:avLst>
            </a:prstGeom>
            <a:solidFill>
              <a:srgbClr val="CC99FF"/>
            </a:solidFill>
            <a:ln w="9525">
              <a:solidFill>
                <a:schemeClr val="tx1"/>
              </a:solidFill>
              <a:miter lim="800000"/>
              <a:headEnd/>
              <a:tailEnd type="none" w="sm" len="med"/>
            </a:ln>
            <a:effectLst/>
          </p:spPr>
          <p:txBody>
            <a:bodyPr wrap="none" anchor="ctr"/>
            <a:lstStyle/>
            <a:p>
              <a:endParaRPr lang="en-GB" dirty="0"/>
            </a:p>
          </p:txBody>
        </p:sp>
      </p:grpSp>
      <p:grpSp>
        <p:nvGrpSpPr>
          <p:cNvPr id="95279" name="Group 47"/>
          <p:cNvGrpSpPr>
            <a:grpSpLocks/>
          </p:cNvGrpSpPr>
          <p:nvPr/>
        </p:nvGrpSpPr>
        <p:grpSpPr bwMode="auto">
          <a:xfrm>
            <a:off x="271464" y="976697"/>
            <a:ext cx="2374900" cy="5148263"/>
            <a:chOff x="171" y="436"/>
            <a:chExt cx="1496" cy="3243"/>
          </a:xfrm>
        </p:grpSpPr>
        <p:sp>
          <p:nvSpPr>
            <p:cNvPr id="95236" name="AutoShape 4"/>
            <p:cNvSpPr>
              <a:spLocks noChangeArrowheads="1"/>
            </p:cNvSpPr>
            <p:nvPr/>
          </p:nvSpPr>
          <p:spPr bwMode="auto">
            <a:xfrm>
              <a:off x="179" y="436"/>
              <a:ext cx="1361" cy="998"/>
            </a:xfrm>
            <a:prstGeom prst="roundRect">
              <a:avLst>
                <a:gd name="adj" fmla="val 16667"/>
              </a:avLst>
            </a:prstGeom>
            <a:solidFill>
              <a:schemeClr val="bg1">
                <a:lumMod val="95000"/>
              </a:schemeClr>
            </a:solidFill>
            <a:ln w="9525">
              <a:solidFill>
                <a:schemeClr val="tx1"/>
              </a:solidFill>
              <a:round/>
              <a:headEnd/>
              <a:tailEnd type="none" w="sm" len="med"/>
            </a:ln>
            <a:effectLst/>
          </p:spPr>
          <p:txBody>
            <a:bodyPr wrap="none" anchor="ctr"/>
            <a:lstStyle/>
            <a:p>
              <a:endParaRPr lang="en-GB" dirty="0"/>
            </a:p>
          </p:txBody>
        </p:sp>
        <p:sp>
          <p:nvSpPr>
            <p:cNvPr id="95237" name="Text Box 5"/>
            <p:cNvSpPr txBox="1">
              <a:spLocks noChangeArrowheads="1"/>
            </p:cNvSpPr>
            <p:nvPr/>
          </p:nvSpPr>
          <p:spPr bwMode="auto">
            <a:xfrm>
              <a:off x="215" y="457"/>
              <a:ext cx="1452" cy="1005"/>
            </a:xfrm>
            <a:prstGeom prst="rect">
              <a:avLst/>
            </a:prstGeom>
            <a:noFill/>
            <a:ln w="9525">
              <a:noFill/>
              <a:miter lim="800000"/>
              <a:headEnd/>
              <a:tailEnd type="none" w="sm" len="med"/>
            </a:ln>
            <a:effectLst/>
          </p:spPr>
          <p:txBody>
            <a:bodyPr wrap="square">
              <a:spAutoFit/>
            </a:bodyPr>
            <a:lstStyle/>
            <a:p>
              <a:pPr algn="l">
                <a:lnSpc>
                  <a:spcPct val="85000"/>
                </a:lnSpc>
                <a:spcBef>
                  <a:spcPct val="20000"/>
                </a:spcBef>
                <a:tabLst>
                  <a:tab pos="171450" algn="l"/>
                </a:tabLst>
              </a:pPr>
              <a:r>
                <a:rPr lang="en-GB" sz="1400" b="1" dirty="0"/>
                <a:t>Resources</a:t>
              </a:r>
            </a:p>
            <a:p>
              <a:pPr algn="l">
                <a:lnSpc>
                  <a:spcPct val="85000"/>
                </a:lnSpc>
                <a:spcBef>
                  <a:spcPct val="20000"/>
                </a:spcBef>
                <a:tabLst>
                  <a:tab pos="171450" algn="l"/>
                </a:tabLst>
              </a:pPr>
              <a:r>
                <a:rPr lang="en-GB" sz="1400" dirty="0"/>
                <a:t>Equipment</a:t>
              </a:r>
            </a:p>
            <a:p>
              <a:pPr algn="l">
                <a:lnSpc>
                  <a:spcPct val="85000"/>
                </a:lnSpc>
                <a:spcBef>
                  <a:spcPct val="20000"/>
                </a:spcBef>
                <a:tabLst>
                  <a:tab pos="171450" algn="l"/>
                </a:tabLst>
              </a:pPr>
              <a:r>
                <a:rPr lang="en-GB" sz="1400" dirty="0"/>
                <a:t>Staff</a:t>
              </a:r>
            </a:p>
            <a:p>
              <a:pPr algn="l">
                <a:lnSpc>
                  <a:spcPct val="85000"/>
                </a:lnSpc>
                <a:spcBef>
                  <a:spcPct val="20000"/>
                </a:spcBef>
                <a:tabLst>
                  <a:tab pos="171450" algn="l"/>
                </a:tabLst>
              </a:pPr>
              <a:r>
                <a:rPr lang="en-GB" sz="1400" dirty="0"/>
                <a:t>Reputation</a:t>
              </a:r>
            </a:p>
            <a:p>
              <a:pPr algn="l">
                <a:lnSpc>
                  <a:spcPct val="85000"/>
                </a:lnSpc>
                <a:spcBef>
                  <a:spcPct val="20000"/>
                </a:spcBef>
                <a:tabLst>
                  <a:tab pos="171450" algn="l"/>
                </a:tabLst>
              </a:pPr>
              <a:r>
                <a:rPr lang="en-GB" sz="1400" dirty="0"/>
                <a:t>Relationships (internal </a:t>
              </a:r>
              <a:br>
                <a:rPr lang="en-GB" sz="1400" dirty="0"/>
              </a:br>
              <a:r>
                <a:rPr lang="en-GB" sz="1400" dirty="0"/>
                <a:t>and external)</a:t>
              </a:r>
            </a:p>
            <a:p>
              <a:pPr algn="l">
                <a:lnSpc>
                  <a:spcPct val="85000"/>
                </a:lnSpc>
                <a:spcBef>
                  <a:spcPct val="20000"/>
                </a:spcBef>
                <a:tabLst>
                  <a:tab pos="171450" algn="l"/>
                </a:tabLst>
              </a:pPr>
              <a:r>
                <a:rPr lang="en-GB" sz="1400" dirty="0"/>
                <a:t>Experience</a:t>
              </a:r>
              <a:endParaRPr lang="en-US" sz="1400" dirty="0"/>
            </a:p>
          </p:txBody>
        </p:sp>
        <p:sp>
          <p:nvSpPr>
            <p:cNvPr id="95241" name="AutoShape 9"/>
            <p:cNvSpPr>
              <a:spLocks noChangeArrowheads="1"/>
            </p:cNvSpPr>
            <p:nvPr/>
          </p:nvSpPr>
          <p:spPr bwMode="auto">
            <a:xfrm>
              <a:off x="179" y="1570"/>
              <a:ext cx="1361" cy="998"/>
            </a:xfrm>
            <a:prstGeom prst="roundRect">
              <a:avLst>
                <a:gd name="adj" fmla="val 16667"/>
              </a:avLst>
            </a:prstGeom>
            <a:solidFill>
              <a:schemeClr val="bg1">
                <a:lumMod val="95000"/>
              </a:schemeClr>
            </a:solidFill>
            <a:ln w="9525">
              <a:solidFill>
                <a:schemeClr val="tx1"/>
              </a:solidFill>
              <a:round/>
              <a:headEnd/>
              <a:tailEnd type="none" w="sm" len="med"/>
            </a:ln>
            <a:effectLst/>
          </p:spPr>
          <p:txBody>
            <a:bodyPr wrap="none" anchor="ctr"/>
            <a:lstStyle/>
            <a:p>
              <a:endParaRPr lang="en-GB" dirty="0"/>
            </a:p>
          </p:txBody>
        </p:sp>
        <p:sp>
          <p:nvSpPr>
            <p:cNvPr id="95242" name="AutoShape 10"/>
            <p:cNvSpPr>
              <a:spLocks noChangeArrowheads="1"/>
            </p:cNvSpPr>
            <p:nvPr/>
          </p:nvSpPr>
          <p:spPr bwMode="auto">
            <a:xfrm>
              <a:off x="171" y="2681"/>
              <a:ext cx="1361" cy="998"/>
            </a:xfrm>
            <a:prstGeom prst="roundRect">
              <a:avLst>
                <a:gd name="adj" fmla="val 16667"/>
              </a:avLst>
            </a:prstGeom>
            <a:solidFill>
              <a:schemeClr val="bg1">
                <a:lumMod val="95000"/>
              </a:schemeClr>
            </a:solidFill>
            <a:ln w="9525">
              <a:solidFill>
                <a:schemeClr val="tx1"/>
              </a:solidFill>
              <a:round/>
              <a:headEnd/>
              <a:tailEnd type="none" w="sm" len="med"/>
            </a:ln>
            <a:effectLst/>
          </p:spPr>
          <p:txBody>
            <a:bodyPr wrap="none" anchor="ctr"/>
            <a:lstStyle/>
            <a:p>
              <a:endParaRPr lang="en-GB" dirty="0"/>
            </a:p>
          </p:txBody>
        </p:sp>
        <p:sp>
          <p:nvSpPr>
            <p:cNvPr id="95255" name="Text Box 23"/>
            <p:cNvSpPr txBox="1">
              <a:spLocks noChangeArrowheads="1"/>
            </p:cNvSpPr>
            <p:nvPr/>
          </p:nvSpPr>
          <p:spPr bwMode="auto">
            <a:xfrm>
              <a:off x="203" y="1661"/>
              <a:ext cx="1451" cy="822"/>
            </a:xfrm>
            <a:prstGeom prst="rect">
              <a:avLst/>
            </a:prstGeom>
            <a:noFill/>
            <a:ln w="9525">
              <a:noFill/>
              <a:miter lim="800000"/>
              <a:headEnd/>
              <a:tailEnd type="none" w="sm" len="med"/>
            </a:ln>
            <a:effectLst/>
          </p:spPr>
          <p:txBody>
            <a:bodyPr>
              <a:spAutoFit/>
            </a:bodyPr>
            <a:lstStyle/>
            <a:p>
              <a:pPr algn="l">
                <a:lnSpc>
                  <a:spcPct val="85000"/>
                </a:lnSpc>
                <a:spcBef>
                  <a:spcPct val="25000"/>
                </a:spcBef>
                <a:tabLst>
                  <a:tab pos="171450" algn="l"/>
                </a:tabLst>
              </a:pPr>
              <a:r>
                <a:rPr lang="en-GB" sz="1400" b="1" dirty="0"/>
                <a:t>Capabilities</a:t>
              </a:r>
            </a:p>
            <a:p>
              <a:pPr algn="l">
                <a:lnSpc>
                  <a:spcPct val="85000"/>
                </a:lnSpc>
                <a:spcBef>
                  <a:spcPct val="25000"/>
                </a:spcBef>
                <a:tabLst>
                  <a:tab pos="171450" algn="l"/>
                </a:tabLst>
              </a:pPr>
              <a:r>
                <a:rPr lang="en-GB" sz="1400" dirty="0"/>
                <a:t>Application of leading- edge lighting and sound technology</a:t>
              </a:r>
            </a:p>
            <a:p>
              <a:pPr algn="l">
                <a:lnSpc>
                  <a:spcPct val="85000"/>
                </a:lnSpc>
                <a:spcBef>
                  <a:spcPct val="25000"/>
                </a:spcBef>
                <a:tabLst>
                  <a:tab pos="171450" algn="l"/>
                </a:tabLst>
              </a:pPr>
              <a:r>
                <a:rPr lang="en-GB" sz="1400" dirty="0"/>
                <a:t>Articulation of client requirements</a:t>
              </a:r>
              <a:endParaRPr lang="en-US" sz="1400" dirty="0"/>
            </a:p>
          </p:txBody>
        </p:sp>
        <p:sp>
          <p:nvSpPr>
            <p:cNvPr id="95256" name="Text Box 24"/>
            <p:cNvSpPr txBox="1">
              <a:spLocks noChangeArrowheads="1"/>
            </p:cNvSpPr>
            <p:nvPr/>
          </p:nvSpPr>
          <p:spPr bwMode="auto">
            <a:xfrm>
              <a:off x="206" y="2768"/>
              <a:ext cx="1451" cy="855"/>
            </a:xfrm>
            <a:prstGeom prst="rect">
              <a:avLst/>
            </a:prstGeom>
            <a:noFill/>
            <a:ln w="9525">
              <a:noFill/>
              <a:miter lim="800000"/>
              <a:headEnd/>
              <a:tailEnd type="none" w="sm" len="med"/>
            </a:ln>
            <a:effectLst/>
          </p:spPr>
          <p:txBody>
            <a:bodyPr>
              <a:spAutoFit/>
            </a:bodyPr>
            <a:lstStyle/>
            <a:p>
              <a:pPr algn="l">
                <a:lnSpc>
                  <a:spcPct val="85000"/>
                </a:lnSpc>
                <a:spcBef>
                  <a:spcPct val="25000"/>
                </a:spcBef>
                <a:tabLst>
                  <a:tab pos="171450" algn="l"/>
                </a:tabLst>
              </a:pPr>
              <a:r>
                <a:rPr lang="en-GB" sz="1400" b="1" dirty="0"/>
                <a:t>Processes</a:t>
              </a:r>
            </a:p>
            <a:p>
              <a:pPr algn="l">
                <a:lnSpc>
                  <a:spcPct val="85000"/>
                </a:lnSpc>
                <a:spcBef>
                  <a:spcPct val="25000"/>
                </a:spcBef>
                <a:tabLst>
                  <a:tab pos="171450" algn="l"/>
                </a:tabLst>
              </a:pPr>
              <a:r>
                <a:rPr lang="en-GB" sz="1400" dirty="0"/>
                <a:t>Integration of equipment supply and client requirements</a:t>
              </a:r>
            </a:p>
            <a:p>
              <a:pPr algn="l">
                <a:lnSpc>
                  <a:spcPct val="85000"/>
                </a:lnSpc>
                <a:spcBef>
                  <a:spcPct val="25000"/>
                </a:spcBef>
                <a:tabLst>
                  <a:tab pos="171450" algn="l"/>
                </a:tabLst>
              </a:pPr>
              <a:r>
                <a:rPr lang="en-GB" sz="1400" dirty="0"/>
                <a:t>Design process</a:t>
              </a:r>
            </a:p>
            <a:p>
              <a:pPr algn="l">
                <a:lnSpc>
                  <a:spcPct val="85000"/>
                </a:lnSpc>
                <a:spcBef>
                  <a:spcPct val="25000"/>
                </a:spcBef>
                <a:tabLst>
                  <a:tab pos="171450" algn="l"/>
                </a:tabLst>
              </a:pPr>
              <a:r>
                <a:rPr lang="en-GB" sz="1400" dirty="0"/>
                <a:t>Supplier liaison process</a:t>
              </a:r>
              <a:endParaRPr lang="en-US" sz="1400" dirty="0"/>
            </a:p>
          </p:txBody>
        </p:sp>
        <p:sp>
          <p:nvSpPr>
            <p:cNvPr id="95270" name="Line 38"/>
            <p:cNvSpPr>
              <a:spLocks noChangeShapeType="1"/>
            </p:cNvSpPr>
            <p:nvPr/>
          </p:nvSpPr>
          <p:spPr bwMode="auto">
            <a:xfrm>
              <a:off x="851" y="1389"/>
              <a:ext cx="0" cy="227"/>
            </a:xfrm>
            <a:prstGeom prst="line">
              <a:avLst/>
            </a:prstGeom>
            <a:noFill/>
            <a:ln w="31750">
              <a:solidFill>
                <a:srgbClr val="800080"/>
              </a:solidFill>
              <a:round/>
              <a:headEnd type="triangle" w="sm" len="med"/>
              <a:tailEnd type="triangle" w="sm" len="med"/>
            </a:ln>
            <a:effectLst/>
          </p:spPr>
          <p:txBody>
            <a:bodyPr wrap="none" anchor="ctr"/>
            <a:lstStyle/>
            <a:p>
              <a:endParaRPr lang="en-GB" dirty="0"/>
            </a:p>
          </p:txBody>
        </p:sp>
        <p:sp>
          <p:nvSpPr>
            <p:cNvPr id="95271" name="Line 39"/>
            <p:cNvSpPr>
              <a:spLocks noChangeShapeType="1"/>
            </p:cNvSpPr>
            <p:nvPr/>
          </p:nvSpPr>
          <p:spPr bwMode="auto">
            <a:xfrm>
              <a:off x="851" y="2523"/>
              <a:ext cx="0" cy="227"/>
            </a:xfrm>
            <a:prstGeom prst="line">
              <a:avLst/>
            </a:prstGeom>
            <a:noFill/>
            <a:ln w="31750">
              <a:solidFill>
                <a:srgbClr val="800080"/>
              </a:solidFill>
              <a:round/>
              <a:headEnd type="triangle" w="sm" len="med"/>
              <a:tailEnd type="triangle" w="sm" len="med"/>
            </a:ln>
            <a:effectLst/>
          </p:spPr>
          <p:txBody>
            <a:bodyPr wrap="none" anchor="ctr"/>
            <a:lstStyle/>
            <a:p>
              <a:endParaRPr lang="en-GB" dirty="0"/>
            </a:p>
          </p:txBody>
        </p:sp>
      </p:grpSp>
      <p:grpSp>
        <p:nvGrpSpPr>
          <p:cNvPr id="95280" name="Group 48"/>
          <p:cNvGrpSpPr>
            <a:grpSpLocks/>
          </p:cNvGrpSpPr>
          <p:nvPr/>
        </p:nvGrpSpPr>
        <p:grpSpPr bwMode="auto">
          <a:xfrm>
            <a:off x="2428876" y="1549784"/>
            <a:ext cx="2603500" cy="3748087"/>
            <a:chOff x="1530" y="797"/>
            <a:chExt cx="1640" cy="2361"/>
          </a:xfrm>
        </p:grpSpPr>
        <p:sp>
          <p:nvSpPr>
            <p:cNvPr id="95253" name="AutoShape 21"/>
            <p:cNvSpPr>
              <a:spLocks noChangeArrowheads="1"/>
            </p:cNvSpPr>
            <p:nvPr/>
          </p:nvSpPr>
          <p:spPr bwMode="auto">
            <a:xfrm>
              <a:off x="1604" y="1162"/>
              <a:ext cx="1497" cy="1497"/>
            </a:xfrm>
            <a:prstGeom prst="roundRect">
              <a:avLst>
                <a:gd name="adj" fmla="val 16667"/>
              </a:avLst>
            </a:prstGeom>
            <a:solidFill>
              <a:srgbClr val="CCFFFF"/>
            </a:solidFill>
            <a:ln w="9525">
              <a:solidFill>
                <a:schemeClr val="tx1"/>
              </a:solidFill>
              <a:round/>
              <a:headEnd/>
              <a:tailEnd type="none" w="sm" len="med"/>
            </a:ln>
            <a:effectLst/>
          </p:spPr>
          <p:txBody>
            <a:bodyPr wrap="none" anchor="ctr"/>
            <a:lstStyle/>
            <a:p>
              <a:endParaRPr lang="en-GB" dirty="0"/>
            </a:p>
          </p:txBody>
        </p:sp>
        <p:sp>
          <p:nvSpPr>
            <p:cNvPr id="95246" name="Text Box 14"/>
            <p:cNvSpPr txBox="1">
              <a:spLocks noChangeArrowheads="1"/>
            </p:cNvSpPr>
            <p:nvPr/>
          </p:nvSpPr>
          <p:spPr bwMode="auto">
            <a:xfrm>
              <a:off x="1649" y="1202"/>
              <a:ext cx="1406" cy="292"/>
            </a:xfrm>
            <a:prstGeom prst="rect">
              <a:avLst/>
            </a:prstGeom>
            <a:noFill/>
            <a:ln w="9525">
              <a:noFill/>
              <a:miter lim="800000"/>
              <a:headEnd/>
              <a:tailEnd type="none" w="sm" len="med"/>
            </a:ln>
            <a:effectLst/>
          </p:spPr>
          <p:txBody>
            <a:bodyPr>
              <a:spAutoFit/>
            </a:bodyPr>
            <a:lstStyle/>
            <a:p>
              <a:pPr>
                <a:lnSpc>
                  <a:spcPct val="85000"/>
                </a:lnSpc>
                <a:spcBef>
                  <a:spcPct val="25000"/>
                </a:spcBef>
              </a:pPr>
              <a:r>
                <a:rPr lang="en-GB" sz="1400" b="1" dirty="0"/>
                <a:t>Operations strategy decisions</a:t>
              </a:r>
              <a:endParaRPr lang="en-US" sz="1400" b="1" dirty="0"/>
            </a:p>
          </p:txBody>
        </p:sp>
        <p:sp>
          <p:nvSpPr>
            <p:cNvPr id="95247" name="Text Box 15"/>
            <p:cNvSpPr txBox="1">
              <a:spLocks noChangeArrowheads="1"/>
            </p:cNvSpPr>
            <p:nvPr/>
          </p:nvSpPr>
          <p:spPr bwMode="auto">
            <a:xfrm>
              <a:off x="1628" y="1503"/>
              <a:ext cx="1542" cy="920"/>
            </a:xfrm>
            <a:prstGeom prst="rect">
              <a:avLst/>
            </a:prstGeom>
            <a:noFill/>
            <a:ln w="9525">
              <a:noFill/>
              <a:miter lim="800000"/>
              <a:headEnd/>
              <a:tailEnd type="none" w="sm" len="med"/>
            </a:ln>
            <a:effectLst/>
          </p:spPr>
          <p:txBody>
            <a:bodyPr>
              <a:spAutoFit/>
            </a:bodyPr>
            <a:lstStyle/>
            <a:p>
              <a:pPr algn="l">
                <a:lnSpc>
                  <a:spcPct val="85000"/>
                </a:lnSpc>
                <a:spcBef>
                  <a:spcPct val="25000"/>
                </a:spcBef>
              </a:pPr>
              <a:r>
                <a:rPr lang="en-GB" sz="1400" dirty="0"/>
                <a:t>Location</a:t>
              </a:r>
            </a:p>
            <a:p>
              <a:pPr algn="l">
                <a:lnSpc>
                  <a:spcPct val="85000"/>
                </a:lnSpc>
                <a:spcBef>
                  <a:spcPct val="25000"/>
                </a:spcBef>
              </a:pPr>
              <a:r>
                <a:rPr lang="en-GB" sz="1400" dirty="0"/>
                <a:t>Virtual reality technology</a:t>
              </a:r>
            </a:p>
            <a:p>
              <a:pPr algn="l">
                <a:lnSpc>
                  <a:spcPct val="85000"/>
                </a:lnSpc>
                <a:spcBef>
                  <a:spcPct val="25000"/>
                </a:spcBef>
              </a:pPr>
              <a:r>
                <a:rPr lang="en-GB" sz="1400" dirty="0"/>
                <a:t>Supplier development</a:t>
              </a:r>
            </a:p>
            <a:p>
              <a:pPr algn="l">
                <a:lnSpc>
                  <a:spcPct val="85000"/>
                </a:lnSpc>
                <a:spcBef>
                  <a:spcPct val="25000"/>
                </a:spcBef>
              </a:pPr>
              <a:r>
                <a:rPr lang="en-GB" sz="1400" dirty="0"/>
                <a:t>Equipment tracking system</a:t>
              </a:r>
            </a:p>
            <a:p>
              <a:pPr algn="l">
                <a:lnSpc>
                  <a:spcPct val="85000"/>
                </a:lnSpc>
                <a:spcBef>
                  <a:spcPct val="25000"/>
                </a:spcBef>
              </a:pPr>
              <a:r>
                <a:rPr lang="en-GB" sz="1400" dirty="0"/>
                <a:t>Organisational structure</a:t>
              </a:r>
            </a:p>
            <a:p>
              <a:pPr algn="l">
                <a:lnSpc>
                  <a:spcPct val="85000"/>
                </a:lnSpc>
                <a:spcBef>
                  <a:spcPct val="25000"/>
                </a:spcBef>
              </a:pPr>
              <a:r>
                <a:rPr lang="en-GB" sz="1400" dirty="0"/>
                <a:t>Staff meetings</a:t>
              </a:r>
              <a:endParaRPr lang="en-US" sz="1400" dirty="0"/>
            </a:p>
          </p:txBody>
        </p:sp>
        <p:sp>
          <p:nvSpPr>
            <p:cNvPr id="95269" name="Line 37"/>
            <p:cNvSpPr>
              <a:spLocks noChangeShapeType="1"/>
            </p:cNvSpPr>
            <p:nvPr/>
          </p:nvSpPr>
          <p:spPr bwMode="auto">
            <a:xfrm>
              <a:off x="1530" y="797"/>
              <a:ext cx="408" cy="363"/>
            </a:xfrm>
            <a:prstGeom prst="line">
              <a:avLst/>
            </a:prstGeom>
            <a:noFill/>
            <a:ln w="31750">
              <a:solidFill>
                <a:srgbClr val="800080"/>
              </a:solidFill>
              <a:round/>
              <a:headEnd/>
              <a:tailEnd type="triangle" w="sm" len="med"/>
            </a:ln>
            <a:effectLst/>
          </p:spPr>
          <p:txBody>
            <a:bodyPr wrap="none" anchor="ctr"/>
            <a:lstStyle/>
            <a:p>
              <a:endParaRPr lang="en-GB" dirty="0"/>
            </a:p>
          </p:txBody>
        </p:sp>
        <p:sp>
          <p:nvSpPr>
            <p:cNvPr id="95272" name="Line 40"/>
            <p:cNvSpPr>
              <a:spLocks noChangeShapeType="1"/>
            </p:cNvSpPr>
            <p:nvPr/>
          </p:nvSpPr>
          <p:spPr bwMode="auto">
            <a:xfrm flipV="1">
              <a:off x="1531" y="2659"/>
              <a:ext cx="499" cy="499"/>
            </a:xfrm>
            <a:prstGeom prst="line">
              <a:avLst/>
            </a:prstGeom>
            <a:noFill/>
            <a:ln w="31750">
              <a:solidFill>
                <a:srgbClr val="800080"/>
              </a:solidFill>
              <a:round/>
              <a:headEnd/>
              <a:tailEnd type="triangle" w="sm" len="med"/>
            </a:ln>
            <a:effectLst/>
          </p:spPr>
          <p:txBody>
            <a:bodyPr wrap="none" anchor="ctr"/>
            <a:lstStyle/>
            <a:p>
              <a:endParaRPr lang="en-GB" dirty="0"/>
            </a:p>
          </p:txBody>
        </p:sp>
      </p:grpSp>
      <p:grpSp>
        <p:nvGrpSpPr>
          <p:cNvPr id="95277" name="Group 45"/>
          <p:cNvGrpSpPr>
            <a:grpSpLocks/>
          </p:cNvGrpSpPr>
          <p:nvPr/>
        </p:nvGrpSpPr>
        <p:grpSpPr bwMode="auto">
          <a:xfrm>
            <a:off x="7461250" y="976696"/>
            <a:ext cx="2357438" cy="5400676"/>
            <a:chOff x="4700" y="436"/>
            <a:chExt cx="1485" cy="3402"/>
          </a:xfrm>
        </p:grpSpPr>
        <p:sp>
          <p:nvSpPr>
            <p:cNvPr id="95243" name="AutoShape 11"/>
            <p:cNvSpPr>
              <a:spLocks noChangeArrowheads="1"/>
            </p:cNvSpPr>
            <p:nvPr/>
          </p:nvSpPr>
          <p:spPr bwMode="auto">
            <a:xfrm>
              <a:off x="4700" y="436"/>
              <a:ext cx="1361" cy="998"/>
            </a:xfrm>
            <a:prstGeom prst="roundRect">
              <a:avLst>
                <a:gd name="adj" fmla="val 16667"/>
              </a:avLst>
            </a:prstGeom>
            <a:solidFill>
              <a:srgbClr val="CCECFF"/>
            </a:solidFill>
            <a:ln w="9525">
              <a:solidFill>
                <a:schemeClr val="tx1"/>
              </a:solidFill>
              <a:round/>
              <a:headEnd/>
              <a:tailEnd type="none" w="sm" len="med"/>
            </a:ln>
            <a:effectLst/>
          </p:spPr>
          <p:txBody>
            <a:bodyPr wrap="none" anchor="ctr"/>
            <a:lstStyle/>
            <a:p>
              <a:endParaRPr lang="en-GB" dirty="0"/>
            </a:p>
          </p:txBody>
        </p:sp>
        <p:sp>
          <p:nvSpPr>
            <p:cNvPr id="95244" name="AutoShape 12"/>
            <p:cNvSpPr>
              <a:spLocks noChangeArrowheads="1"/>
            </p:cNvSpPr>
            <p:nvPr/>
          </p:nvSpPr>
          <p:spPr bwMode="auto">
            <a:xfrm>
              <a:off x="4703" y="1576"/>
              <a:ext cx="1361" cy="998"/>
            </a:xfrm>
            <a:prstGeom prst="roundRect">
              <a:avLst>
                <a:gd name="adj" fmla="val 16667"/>
              </a:avLst>
            </a:prstGeom>
            <a:solidFill>
              <a:srgbClr val="CCECFF"/>
            </a:solidFill>
            <a:ln w="9525">
              <a:solidFill>
                <a:schemeClr val="tx1"/>
              </a:solidFill>
              <a:round/>
              <a:headEnd/>
              <a:tailEnd type="none" w="sm" len="med"/>
            </a:ln>
            <a:effectLst/>
          </p:spPr>
          <p:txBody>
            <a:bodyPr wrap="none" anchor="ctr"/>
            <a:lstStyle/>
            <a:p>
              <a:endParaRPr lang="en-GB" dirty="0"/>
            </a:p>
          </p:txBody>
        </p:sp>
        <p:sp>
          <p:nvSpPr>
            <p:cNvPr id="95245" name="AutoShape 13"/>
            <p:cNvSpPr>
              <a:spLocks noChangeArrowheads="1"/>
            </p:cNvSpPr>
            <p:nvPr/>
          </p:nvSpPr>
          <p:spPr bwMode="auto">
            <a:xfrm>
              <a:off x="4706" y="2704"/>
              <a:ext cx="1361" cy="1134"/>
            </a:xfrm>
            <a:prstGeom prst="roundRect">
              <a:avLst>
                <a:gd name="adj" fmla="val 16667"/>
              </a:avLst>
            </a:prstGeom>
            <a:solidFill>
              <a:srgbClr val="CCECFF"/>
            </a:solidFill>
            <a:ln w="9525">
              <a:solidFill>
                <a:schemeClr val="tx1"/>
              </a:solidFill>
              <a:round/>
              <a:headEnd/>
              <a:tailEnd type="none" w="sm" len="med"/>
            </a:ln>
            <a:effectLst/>
          </p:spPr>
          <p:txBody>
            <a:bodyPr wrap="none" anchor="ctr"/>
            <a:lstStyle/>
            <a:p>
              <a:endParaRPr lang="en-GB" dirty="0"/>
            </a:p>
          </p:txBody>
        </p:sp>
        <p:sp>
          <p:nvSpPr>
            <p:cNvPr id="95259" name="Text Box 27"/>
            <p:cNvSpPr txBox="1">
              <a:spLocks noChangeArrowheads="1"/>
            </p:cNvSpPr>
            <p:nvPr/>
          </p:nvSpPr>
          <p:spPr bwMode="auto">
            <a:xfrm>
              <a:off x="4733" y="476"/>
              <a:ext cx="1452" cy="971"/>
            </a:xfrm>
            <a:prstGeom prst="rect">
              <a:avLst/>
            </a:prstGeom>
            <a:noFill/>
            <a:ln w="9525">
              <a:noFill/>
              <a:miter lim="800000"/>
              <a:headEnd/>
              <a:tailEnd type="none" w="sm" len="med"/>
            </a:ln>
            <a:effectLst/>
          </p:spPr>
          <p:txBody>
            <a:bodyPr>
              <a:spAutoFit/>
            </a:bodyPr>
            <a:lstStyle/>
            <a:p>
              <a:pPr algn="l">
                <a:lnSpc>
                  <a:spcPct val="85000"/>
                </a:lnSpc>
                <a:spcBef>
                  <a:spcPct val="25000"/>
                </a:spcBef>
                <a:tabLst>
                  <a:tab pos="171450" algn="l"/>
                </a:tabLst>
              </a:pPr>
              <a:r>
                <a:rPr lang="en-GB" sz="1400" b="1" dirty="0"/>
                <a:t>Customers</a:t>
              </a:r>
            </a:p>
            <a:p>
              <a:pPr algn="l">
                <a:lnSpc>
                  <a:spcPct val="85000"/>
                </a:lnSpc>
                <a:spcBef>
                  <a:spcPct val="25000"/>
                </a:spcBef>
                <a:tabLst>
                  <a:tab pos="171450" algn="l"/>
                </a:tabLst>
              </a:pPr>
              <a:r>
                <a:rPr lang="en-GB" sz="1400" dirty="0"/>
                <a:t>Professional theatres (static, low margins)</a:t>
              </a:r>
            </a:p>
            <a:p>
              <a:pPr algn="l">
                <a:lnSpc>
                  <a:spcPct val="85000"/>
                </a:lnSpc>
                <a:spcBef>
                  <a:spcPct val="25000"/>
                </a:spcBef>
                <a:tabLst>
                  <a:tab pos="171450" algn="l"/>
                </a:tabLst>
              </a:pPr>
              <a:r>
                <a:rPr lang="en-GB" sz="1400" dirty="0"/>
                <a:t>Exhibitions (slow growth, low margins)</a:t>
              </a:r>
            </a:p>
            <a:p>
              <a:pPr algn="l">
                <a:lnSpc>
                  <a:spcPct val="85000"/>
                </a:lnSpc>
                <a:spcBef>
                  <a:spcPct val="25000"/>
                </a:spcBef>
                <a:tabLst>
                  <a:tab pos="171450" algn="l"/>
                </a:tabLst>
              </a:pPr>
              <a:r>
                <a:rPr lang="en-GB" sz="1400" dirty="0"/>
                <a:t>Conferences, etc. (fast growth, higher margins</a:t>
              </a:r>
              <a:endParaRPr lang="en-US" sz="1400" dirty="0"/>
            </a:p>
          </p:txBody>
        </p:sp>
        <p:sp>
          <p:nvSpPr>
            <p:cNvPr id="95260" name="Text Box 28"/>
            <p:cNvSpPr txBox="1">
              <a:spLocks noChangeArrowheads="1"/>
            </p:cNvSpPr>
            <p:nvPr/>
          </p:nvSpPr>
          <p:spPr bwMode="auto">
            <a:xfrm>
              <a:off x="4701" y="1633"/>
              <a:ext cx="1451" cy="903"/>
            </a:xfrm>
            <a:prstGeom prst="rect">
              <a:avLst/>
            </a:prstGeom>
            <a:noFill/>
            <a:ln w="9525">
              <a:noFill/>
              <a:miter lim="800000"/>
              <a:headEnd/>
              <a:tailEnd type="none" w="sm" len="med"/>
            </a:ln>
            <a:effectLst/>
          </p:spPr>
          <p:txBody>
            <a:bodyPr>
              <a:spAutoFit/>
            </a:bodyPr>
            <a:lstStyle/>
            <a:p>
              <a:pPr algn="l">
                <a:lnSpc>
                  <a:spcPct val="85000"/>
                </a:lnSpc>
                <a:spcBef>
                  <a:spcPct val="25000"/>
                </a:spcBef>
                <a:tabLst>
                  <a:tab pos="171450" algn="l"/>
                </a:tabLst>
              </a:pPr>
              <a:r>
                <a:rPr lang="en-GB" sz="1400" b="1" dirty="0"/>
                <a:t>Market position</a:t>
              </a:r>
            </a:p>
            <a:p>
              <a:pPr algn="l">
                <a:lnSpc>
                  <a:spcPct val="85000"/>
                </a:lnSpc>
                <a:spcBef>
                  <a:spcPct val="25000"/>
                </a:spcBef>
                <a:tabLst>
                  <a:tab pos="171450" algn="l"/>
                </a:tabLst>
              </a:pPr>
              <a:r>
                <a:rPr lang="en-GB" sz="1400" dirty="0"/>
                <a:t>Traditionally differentiated on high service level in theatre and exhibition markets, innovation and service in conference market</a:t>
              </a:r>
              <a:endParaRPr lang="en-US" sz="1400" dirty="0"/>
            </a:p>
          </p:txBody>
        </p:sp>
        <p:sp>
          <p:nvSpPr>
            <p:cNvPr id="95261" name="Text Box 29"/>
            <p:cNvSpPr txBox="1">
              <a:spLocks noChangeArrowheads="1"/>
            </p:cNvSpPr>
            <p:nvPr/>
          </p:nvSpPr>
          <p:spPr bwMode="auto">
            <a:xfrm>
              <a:off x="4707" y="2722"/>
              <a:ext cx="1451" cy="1086"/>
            </a:xfrm>
            <a:prstGeom prst="rect">
              <a:avLst/>
            </a:prstGeom>
            <a:noFill/>
            <a:ln w="9525">
              <a:noFill/>
              <a:miter lim="800000"/>
              <a:headEnd/>
              <a:tailEnd type="none" w="sm" len="med"/>
            </a:ln>
            <a:effectLst/>
          </p:spPr>
          <p:txBody>
            <a:bodyPr>
              <a:spAutoFit/>
            </a:bodyPr>
            <a:lstStyle/>
            <a:p>
              <a:pPr algn="l">
                <a:lnSpc>
                  <a:spcPct val="85000"/>
                </a:lnSpc>
                <a:spcBef>
                  <a:spcPct val="25000"/>
                </a:spcBef>
                <a:tabLst>
                  <a:tab pos="171450" algn="l"/>
                </a:tabLst>
              </a:pPr>
              <a:r>
                <a:rPr lang="en-GB" sz="1400" b="1" dirty="0"/>
                <a:t>Competitors</a:t>
              </a:r>
            </a:p>
            <a:p>
              <a:pPr algn="l">
                <a:lnSpc>
                  <a:spcPct val="85000"/>
                </a:lnSpc>
                <a:spcBef>
                  <a:spcPct val="25000"/>
                </a:spcBef>
                <a:tabLst>
                  <a:tab pos="171450" algn="l"/>
                </a:tabLst>
              </a:pPr>
              <a:r>
                <a:rPr lang="en-GB" sz="1400" dirty="0"/>
                <a:t>Big groups dominating professional theatres</a:t>
              </a:r>
            </a:p>
            <a:p>
              <a:pPr algn="l">
                <a:lnSpc>
                  <a:spcPct val="85000"/>
                </a:lnSpc>
                <a:spcBef>
                  <a:spcPct val="25000"/>
                </a:spcBef>
                <a:tabLst>
                  <a:tab pos="171450" algn="l"/>
                </a:tabLst>
              </a:pPr>
              <a:r>
                <a:rPr lang="en-GB" sz="1400" dirty="0"/>
                <a:t>In-house operations growing in exhibitions market</a:t>
              </a:r>
            </a:p>
            <a:p>
              <a:pPr algn="l">
                <a:lnSpc>
                  <a:spcPct val="85000"/>
                </a:lnSpc>
                <a:spcBef>
                  <a:spcPct val="25000"/>
                </a:spcBef>
                <a:tabLst>
                  <a:tab pos="171450" algn="l"/>
                </a:tabLst>
              </a:pPr>
              <a:r>
                <a:rPr lang="en-GB" sz="1400" dirty="0"/>
                <a:t>Conference market still fragmented</a:t>
              </a:r>
              <a:endParaRPr lang="en-US" sz="1400" dirty="0"/>
            </a:p>
          </p:txBody>
        </p:sp>
        <p:sp>
          <p:nvSpPr>
            <p:cNvPr id="95273" name="Line 41"/>
            <p:cNvSpPr>
              <a:spLocks noChangeShapeType="1"/>
            </p:cNvSpPr>
            <p:nvPr/>
          </p:nvSpPr>
          <p:spPr bwMode="auto">
            <a:xfrm>
              <a:off x="5387" y="1389"/>
              <a:ext cx="0" cy="227"/>
            </a:xfrm>
            <a:prstGeom prst="line">
              <a:avLst/>
            </a:prstGeom>
            <a:noFill/>
            <a:ln w="31750">
              <a:solidFill>
                <a:srgbClr val="800080"/>
              </a:solidFill>
              <a:round/>
              <a:headEnd type="triangle" w="sm" len="med"/>
              <a:tailEnd type="triangle" w="sm" len="med"/>
            </a:ln>
            <a:effectLst/>
          </p:spPr>
          <p:txBody>
            <a:bodyPr wrap="none" anchor="ctr"/>
            <a:lstStyle/>
            <a:p>
              <a:endParaRPr lang="en-GB" dirty="0"/>
            </a:p>
          </p:txBody>
        </p:sp>
        <p:sp>
          <p:nvSpPr>
            <p:cNvPr id="95274" name="Line 42"/>
            <p:cNvSpPr>
              <a:spLocks noChangeShapeType="1"/>
            </p:cNvSpPr>
            <p:nvPr/>
          </p:nvSpPr>
          <p:spPr bwMode="auto">
            <a:xfrm>
              <a:off x="5374" y="2523"/>
              <a:ext cx="0" cy="227"/>
            </a:xfrm>
            <a:prstGeom prst="line">
              <a:avLst/>
            </a:prstGeom>
            <a:noFill/>
            <a:ln w="31750">
              <a:solidFill>
                <a:srgbClr val="800080"/>
              </a:solidFill>
              <a:round/>
              <a:headEnd type="triangle" w="sm" len="med"/>
              <a:tailEnd type="triangle" w="sm" len="med"/>
            </a:ln>
            <a:effectLst/>
          </p:spPr>
          <p:txBody>
            <a:bodyPr wrap="none" anchor="ctr"/>
            <a:lstStyle/>
            <a:p>
              <a:endParaRPr lang="en-GB" dirty="0"/>
            </a:p>
          </p:txBody>
        </p:sp>
      </p:grpSp>
      <p:grpSp>
        <p:nvGrpSpPr>
          <p:cNvPr id="95278" name="Group 46"/>
          <p:cNvGrpSpPr>
            <a:grpSpLocks/>
          </p:cNvGrpSpPr>
          <p:nvPr/>
        </p:nvGrpSpPr>
        <p:grpSpPr bwMode="auto">
          <a:xfrm>
            <a:off x="4984750" y="1481522"/>
            <a:ext cx="2487613" cy="4176713"/>
            <a:chOff x="3140" y="754"/>
            <a:chExt cx="1567" cy="2631"/>
          </a:xfrm>
        </p:grpSpPr>
        <p:sp>
          <p:nvSpPr>
            <p:cNvPr id="95254" name="AutoShape 22"/>
            <p:cNvSpPr>
              <a:spLocks noChangeArrowheads="1"/>
            </p:cNvSpPr>
            <p:nvPr/>
          </p:nvSpPr>
          <p:spPr bwMode="auto">
            <a:xfrm>
              <a:off x="3140" y="1162"/>
              <a:ext cx="1497" cy="1497"/>
            </a:xfrm>
            <a:prstGeom prst="roundRect">
              <a:avLst>
                <a:gd name="adj" fmla="val 16667"/>
              </a:avLst>
            </a:prstGeom>
            <a:solidFill>
              <a:srgbClr val="CCFFFF"/>
            </a:solidFill>
            <a:ln w="9525">
              <a:solidFill>
                <a:schemeClr val="tx1"/>
              </a:solidFill>
              <a:round/>
              <a:headEnd/>
              <a:tailEnd type="none" w="sm" len="med"/>
            </a:ln>
            <a:effectLst/>
          </p:spPr>
          <p:txBody>
            <a:bodyPr wrap="none" anchor="ctr"/>
            <a:lstStyle/>
            <a:p>
              <a:endParaRPr lang="en-GB" dirty="0"/>
            </a:p>
          </p:txBody>
        </p:sp>
        <p:sp>
          <p:nvSpPr>
            <p:cNvPr id="95257" name="Text Box 25"/>
            <p:cNvSpPr txBox="1">
              <a:spLocks noChangeArrowheads="1"/>
            </p:cNvSpPr>
            <p:nvPr/>
          </p:nvSpPr>
          <p:spPr bwMode="auto">
            <a:xfrm>
              <a:off x="3186" y="1202"/>
              <a:ext cx="1406" cy="177"/>
            </a:xfrm>
            <a:prstGeom prst="rect">
              <a:avLst/>
            </a:prstGeom>
            <a:noFill/>
            <a:ln w="9525">
              <a:noFill/>
              <a:miter lim="800000"/>
              <a:headEnd/>
              <a:tailEnd type="none" w="sm" len="med"/>
            </a:ln>
            <a:effectLst/>
          </p:spPr>
          <p:txBody>
            <a:bodyPr>
              <a:spAutoFit/>
            </a:bodyPr>
            <a:lstStyle/>
            <a:p>
              <a:pPr>
                <a:lnSpc>
                  <a:spcPct val="85000"/>
                </a:lnSpc>
                <a:spcBef>
                  <a:spcPct val="25000"/>
                </a:spcBef>
              </a:pPr>
              <a:r>
                <a:rPr lang="en-GB" sz="1400" b="1" dirty="0"/>
                <a:t>Performance objectives</a:t>
              </a:r>
              <a:endParaRPr lang="en-US" sz="1400" b="1" dirty="0"/>
            </a:p>
          </p:txBody>
        </p:sp>
        <p:sp>
          <p:nvSpPr>
            <p:cNvPr id="95258" name="Text Box 26"/>
            <p:cNvSpPr txBox="1">
              <a:spLocks noChangeArrowheads="1"/>
            </p:cNvSpPr>
            <p:nvPr/>
          </p:nvSpPr>
          <p:spPr bwMode="auto">
            <a:xfrm>
              <a:off x="3165" y="1503"/>
              <a:ext cx="1542" cy="855"/>
            </a:xfrm>
            <a:prstGeom prst="rect">
              <a:avLst/>
            </a:prstGeom>
            <a:noFill/>
            <a:ln w="9525">
              <a:noFill/>
              <a:miter lim="800000"/>
              <a:headEnd/>
              <a:tailEnd type="none" w="sm" len="med"/>
            </a:ln>
            <a:effectLst/>
          </p:spPr>
          <p:txBody>
            <a:bodyPr>
              <a:spAutoFit/>
            </a:bodyPr>
            <a:lstStyle/>
            <a:p>
              <a:pPr algn="l">
                <a:lnSpc>
                  <a:spcPct val="85000"/>
                </a:lnSpc>
                <a:spcBef>
                  <a:spcPct val="25000"/>
                </a:spcBef>
              </a:pPr>
              <a:r>
                <a:rPr lang="en-GB" sz="1400" dirty="0"/>
                <a:t>Aesthetically innovative designs</a:t>
              </a:r>
            </a:p>
            <a:p>
              <a:pPr algn="l">
                <a:lnSpc>
                  <a:spcPct val="85000"/>
                </a:lnSpc>
                <a:spcBef>
                  <a:spcPct val="25000"/>
                </a:spcBef>
              </a:pPr>
              <a:r>
                <a:rPr lang="en-GB" sz="1400" dirty="0"/>
                <a:t>Presentation advice</a:t>
              </a:r>
            </a:p>
            <a:p>
              <a:pPr algn="l">
                <a:lnSpc>
                  <a:spcPct val="85000"/>
                </a:lnSpc>
                <a:spcBef>
                  <a:spcPct val="25000"/>
                </a:spcBef>
              </a:pPr>
              <a:r>
                <a:rPr lang="en-GB" sz="1400" dirty="0"/>
                <a:t>High customisation of lighting solutions</a:t>
              </a:r>
            </a:p>
            <a:p>
              <a:pPr algn="l">
                <a:lnSpc>
                  <a:spcPct val="85000"/>
                </a:lnSpc>
                <a:spcBef>
                  <a:spcPct val="25000"/>
                </a:spcBef>
              </a:pPr>
              <a:r>
                <a:rPr lang="en-GB" sz="1400" dirty="0"/>
                <a:t>Fast and dependable supply</a:t>
              </a:r>
              <a:endParaRPr lang="en-US" sz="1400" dirty="0"/>
            </a:p>
          </p:txBody>
        </p:sp>
        <p:sp>
          <p:nvSpPr>
            <p:cNvPr id="95275" name="Line 43"/>
            <p:cNvSpPr>
              <a:spLocks noChangeShapeType="1"/>
            </p:cNvSpPr>
            <p:nvPr/>
          </p:nvSpPr>
          <p:spPr bwMode="auto">
            <a:xfrm flipH="1">
              <a:off x="4208" y="754"/>
              <a:ext cx="499" cy="408"/>
            </a:xfrm>
            <a:prstGeom prst="line">
              <a:avLst/>
            </a:prstGeom>
            <a:noFill/>
            <a:ln w="31750">
              <a:solidFill>
                <a:srgbClr val="800080"/>
              </a:solidFill>
              <a:round/>
              <a:headEnd/>
              <a:tailEnd type="triangle" w="sm" len="med"/>
            </a:ln>
            <a:effectLst/>
          </p:spPr>
          <p:txBody>
            <a:bodyPr wrap="none" anchor="ctr"/>
            <a:lstStyle/>
            <a:p>
              <a:endParaRPr lang="en-GB" dirty="0"/>
            </a:p>
          </p:txBody>
        </p:sp>
        <p:sp>
          <p:nvSpPr>
            <p:cNvPr id="95276" name="Line 44"/>
            <p:cNvSpPr>
              <a:spLocks noChangeShapeType="1"/>
            </p:cNvSpPr>
            <p:nvPr/>
          </p:nvSpPr>
          <p:spPr bwMode="auto">
            <a:xfrm flipH="1" flipV="1">
              <a:off x="4117" y="2659"/>
              <a:ext cx="590" cy="726"/>
            </a:xfrm>
            <a:prstGeom prst="line">
              <a:avLst/>
            </a:prstGeom>
            <a:noFill/>
            <a:ln w="31750">
              <a:solidFill>
                <a:srgbClr val="800080"/>
              </a:solidFill>
              <a:round/>
              <a:headEnd/>
              <a:tailEnd type="triangle" w="sm" len="med"/>
            </a:ln>
            <a:effectLst/>
          </p:spPr>
          <p:txBody>
            <a:bodyPr wrap="none" anchor="ctr"/>
            <a:lstStyle/>
            <a:p>
              <a:endParaRPr lang="en-GB" dirty="0"/>
            </a:p>
          </p:txBody>
        </p:sp>
      </p:grpSp>
      <p:sp>
        <p:nvSpPr>
          <p:cNvPr id="38" name="Text Box 12"/>
          <p:cNvSpPr txBox="1">
            <a:spLocks noChangeArrowheads="1"/>
          </p:cNvSpPr>
          <p:nvPr/>
        </p:nvSpPr>
        <p:spPr bwMode="auto">
          <a:xfrm>
            <a:off x="0" y="130184"/>
            <a:ext cx="9902825" cy="830997"/>
          </a:xfrm>
          <a:prstGeom prst="rect">
            <a:avLst/>
          </a:prstGeom>
          <a:noFill/>
          <a:ln w="28575">
            <a:noFill/>
            <a:miter lim="800000"/>
            <a:headEnd/>
            <a:tailEnd type="none" w="sm" len="med"/>
          </a:ln>
          <a:effectLst/>
        </p:spPr>
        <p:txBody>
          <a:bodyPr wrap="square">
            <a:spAutoFit/>
          </a:bodyPr>
          <a:lstStyle/>
          <a:p>
            <a:r>
              <a:rPr lang="en-IN" sz="2400" b="1" dirty="0"/>
              <a:t>The ‘market requirements’ and ‘operations resource’ </a:t>
            </a:r>
            <a:br>
              <a:rPr lang="en-IN" sz="2400" b="1" dirty="0"/>
            </a:br>
            <a:r>
              <a:rPr lang="en-IN" sz="2400" b="1" dirty="0"/>
              <a:t>analysis of the lighting company</a:t>
            </a:r>
            <a:endParaRPr lang="en-US"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527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527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527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528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3" presetClass="entr" presetSubtype="0" fill="hold" nodeType="clickEffect">
                                  <p:stCondLst>
                                    <p:cond delay="0"/>
                                  </p:stCondLst>
                                  <p:childTnLst>
                                    <p:set>
                                      <p:cBhvr>
                                        <p:cTn id="22" dur="1" fill="hold">
                                          <p:stCondLst>
                                            <p:cond delay="0"/>
                                          </p:stCondLst>
                                        </p:cTn>
                                        <p:tgtEl>
                                          <p:spTgt spid="95281"/>
                                        </p:tgtEl>
                                        <p:attrNameLst>
                                          <p:attrName>style.visibility</p:attrName>
                                        </p:attrNameLst>
                                      </p:cBhvr>
                                      <p:to>
                                        <p:strVal val="visible"/>
                                      </p:to>
                                    </p:set>
                                    <p:anim calcmode="lin" valueType="num">
                                      <p:cBhvr>
                                        <p:cTn id="23" dur="500" fill="hold"/>
                                        <p:tgtEl>
                                          <p:spTgt spid="95281"/>
                                        </p:tgtEl>
                                        <p:attrNameLst>
                                          <p:attrName>ppt_w</p:attrName>
                                        </p:attrNameLst>
                                      </p:cBhvr>
                                      <p:tavLst>
                                        <p:tav tm="0">
                                          <p:val>
                                            <p:fltVal val="0"/>
                                          </p:val>
                                        </p:tav>
                                        <p:tav tm="100000">
                                          <p:val>
                                            <p:strVal val="#ppt_w"/>
                                          </p:val>
                                        </p:tav>
                                      </p:tavLst>
                                    </p:anim>
                                    <p:anim calcmode="lin" valueType="num">
                                      <p:cBhvr>
                                        <p:cTn id="24" dur="500" fill="hold"/>
                                        <p:tgtEl>
                                          <p:spTgt spid="95281"/>
                                        </p:tgtEl>
                                        <p:attrNameLst>
                                          <p:attrName>ppt_h</p:attrName>
                                        </p:attrNameLst>
                                      </p:cBhvr>
                                      <p:tavLst>
                                        <p:tav tm="0">
                                          <p:val>
                                            <p:fltVal val="0"/>
                                          </p:val>
                                        </p:tav>
                                        <p:tav tm="100000">
                                          <p:val>
                                            <p:strVal val="#ppt_h"/>
                                          </p:val>
                                        </p:tav>
                                      </p:tavLst>
                                    </p:anim>
                                    <p:animEffect transition="in" filter="fade">
                                      <p:cBhvr>
                                        <p:cTn id="25" dur="500"/>
                                        <p:tgtEl>
                                          <p:spTgt spid="952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ext Box 12"/>
          <p:cNvSpPr txBox="1">
            <a:spLocks noChangeArrowheads="1"/>
          </p:cNvSpPr>
          <p:nvPr/>
        </p:nvSpPr>
        <p:spPr bwMode="auto">
          <a:xfrm>
            <a:off x="1295369" y="167432"/>
            <a:ext cx="7312086" cy="523220"/>
          </a:xfrm>
          <a:prstGeom prst="rect">
            <a:avLst/>
          </a:prstGeom>
          <a:noFill/>
          <a:ln w="28575">
            <a:noFill/>
            <a:miter lim="800000"/>
            <a:headEnd/>
            <a:tailEnd type="none" w="sm" len="med"/>
          </a:ln>
          <a:effectLst/>
        </p:spPr>
        <p:txBody>
          <a:bodyPr wrap="square">
            <a:spAutoFit/>
          </a:bodyPr>
          <a:lstStyle/>
          <a:p>
            <a:r>
              <a:rPr lang="en-US" sz="2800" b="1" dirty="0"/>
              <a:t>The four features of the VRIO framework</a:t>
            </a:r>
          </a:p>
        </p:txBody>
      </p:sp>
      <p:grpSp>
        <p:nvGrpSpPr>
          <p:cNvPr id="2" name="Group 1"/>
          <p:cNvGrpSpPr/>
          <p:nvPr/>
        </p:nvGrpSpPr>
        <p:grpSpPr>
          <a:xfrm>
            <a:off x="558924" y="836712"/>
            <a:ext cx="8116358" cy="5166320"/>
            <a:chOff x="1011518" y="1359024"/>
            <a:chExt cx="7684310" cy="4961448"/>
          </a:xfrm>
        </p:grpSpPr>
        <p:sp>
          <p:nvSpPr>
            <p:cNvPr id="36" name="Freeform 35"/>
            <p:cNvSpPr/>
            <p:nvPr/>
          </p:nvSpPr>
          <p:spPr>
            <a:xfrm>
              <a:off x="3785724" y="3002287"/>
              <a:ext cx="1670329" cy="1654748"/>
            </a:xfrm>
            <a:custGeom>
              <a:avLst/>
              <a:gdLst>
                <a:gd name="connsiteX0" fmla="*/ 689315 w 1352914"/>
                <a:gd name="connsiteY0" fmla="*/ 21 h 1346535"/>
                <a:gd name="connsiteX1" fmla="*/ 930615 w 1352914"/>
                <a:gd name="connsiteY1" fmla="*/ 66696 h 1346535"/>
                <a:gd name="connsiteX2" fmla="*/ 1168740 w 1352914"/>
                <a:gd name="connsiteY2" fmla="*/ 180996 h 1346535"/>
                <a:gd name="connsiteX3" fmla="*/ 1289390 w 1352914"/>
                <a:gd name="connsiteY3" fmla="*/ 431821 h 1346535"/>
                <a:gd name="connsiteX4" fmla="*/ 1352890 w 1352914"/>
                <a:gd name="connsiteY4" fmla="*/ 644546 h 1346535"/>
                <a:gd name="connsiteX5" fmla="*/ 1283040 w 1352914"/>
                <a:gd name="connsiteY5" fmla="*/ 927121 h 1346535"/>
                <a:gd name="connsiteX6" fmla="*/ 1162390 w 1352914"/>
                <a:gd name="connsiteY6" fmla="*/ 1158896 h 1346535"/>
                <a:gd name="connsiteX7" fmla="*/ 921090 w 1352914"/>
                <a:gd name="connsiteY7" fmla="*/ 1289071 h 1346535"/>
                <a:gd name="connsiteX8" fmla="*/ 698840 w 1352914"/>
                <a:gd name="connsiteY8" fmla="*/ 1346221 h 1346535"/>
                <a:gd name="connsiteX9" fmla="*/ 384515 w 1352914"/>
                <a:gd name="connsiteY9" fmla="*/ 1266846 h 1346535"/>
                <a:gd name="connsiteX10" fmla="*/ 190840 w 1352914"/>
                <a:gd name="connsiteY10" fmla="*/ 1155721 h 1346535"/>
                <a:gd name="connsiteX11" fmla="*/ 63840 w 1352914"/>
                <a:gd name="connsiteY11" fmla="*/ 892196 h 1346535"/>
                <a:gd name="connsiteX12" fmla="*/ 340 w 1352914"/>
                <a:gd name="connsiteY12" fmla="*/ 660421 h 1346535"/>
                <a:gd name="connsiteX13" fmla="*/ 89240 w 1352914"/>
                <a:gd name="connsiteY13" fmla="*/ 377846 h 1346535"/>
                <a:gd name="connsiteX14" fmla="*/ 194015 w 1352914"/>
                <a:gd name="connsiteY14" fmla="*/ 190521 h 1346535"/>
                <a:gd name="connsiteX15" fmla="*/ 441665 w 1352914"/>
                <a:gd name="connsiteY15" fmla="*/ 73046 h 1346535"/>
                <a:gd name="connsiteX16" fmla="*/ 689315 w 1352914"/>
                <a:gd name="connsiteY16" fmla="*/ 21 h 13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2914" h="1346535">
                  <a:moveTo>
                    <a:pt x="689315" y="21"/>
                  </a:moveTo>
                  <a:cubicBezTo>
                    <a:pt x="770807" y="-1037"/>
                    <a:pt x="850711" y="36534"/>
                    <a:pt x="930615" y="66696"/>
                  </a:cubicBezTo>
                  <a:cubicBezTo>
                    <a:pt x="1010519" y="96859"/>
                    <a:pt x="1108944" y="120142"/>
                    <a:pt x="1168740" y="180996"/>
                  </a:cubicBezTo>
                  <a:cubicBezTo>
                    <a:pt x="1228536" y="241850"/>
                    <a:pt x="1258698" y="354563"/>
                    <a:pt x="1289390" y="431821"/>
                  </a:cubicBezTo>
                  <a:cubicBezTo>
                    <a:pt x="1320082" y="509079"/>
                    <a:pt x="1353948" y="561996"/>
                    <a:pt x="1352890" y="644546"/>
                  </a:cubicBezTo>
                  <a:cubicBezTo>
                    <a:pt x="1351832" y="727096"/>
                    <a:pt x="1314790" y="841396"/>
                    <a:pt x="1283040" y="927121"/>
                  </a:cubicBezTo>
                  <a:cubicBezTo>
                    <a:pt x="1251290" y="1012846"/>
                    <a:pt x="1222715" y="1098571"/>
                    <a:pt x="1162390" y="1158896"/>
                  </a:cubicBezTo>
                  <a:cubicBezTo>
                    <a:pt x="1102065" y="1219221"/>
                    <a:pt x="998348" y="1257850"/>
                    <a:pt x="921090" y="1289071"/>
                  </a:cubicBezTo>
                  <a:cubicBezTo>
                    <a:pt x="843832" y="1320292"/>
                    <a:pt x="788269" y="1349925"/>
                    <a:pt x="698840" y="1346221"/>
                  </a:cubicBezTo>
                  <a:cubicBezTo>
                    <a:pt x="609411" y="1342517"/>
                    <a:pt x="469182" y="1298596"/>
                    <a:pt x="384515" y="1266846"/>
                  </a:cubicBezTo>
                  <a:cubicBezTo>
                    <a:pt x="299848" y="1235096"/>
                    <a:pt x="244286" y="1218163"/>
                    <a:pt x="190840" y="1155721"/>
                  </a:cubicBezTo>
                  <a:cubicBezTo>
                    <a:pt x="137394" y="1093279"/>
                    <a:pt x="95590" y="974746"/>
                    <a:pt x="63840" y="892196"/>
                  </a:cubicBezTo>
                  <a:cubicBezTo>
                    <a:pt x="32090" y="809646"/>
                    <a:pt x="-3893" y="746146"/>
                    <a:pt x="340" y="660421"/>
                  </a:cubicBezTo>
                  <a:cubicBezTo>
                    <a:pt x="4573" y="574696"/>
                    <a:pt x="56961" y="456163"/>
                    <a:pt x="89240" y="377846"/>
                  </a:cubicBezTo>
                  <a:cubicBezTo>
                    <a:pt x="121519" y="299529"/>
                    <a:pt x="135278" y="241321"/>
                    <a:pt x="194015" y="190521"/>
                  </a:cubicBezTo>
                  <a:cubicBezTo>
                    <a:pt x="252752" y="139721"/>
                    <a:pt x="357527" y="104796"/>
                    <a:pt x="441665" y="73046"/>
                  </a:cubicBezTo>
                  <a:cubicBezTo>
                    <a:pt x="525802" y="41296"/>
                    <a:pt x="607823" y="1079"/>
                    <a:pt x="689315" y="21"/>
                  </a:cubicBezTo>
                  <a:close/>
                </a:path>
              </a:pathLst>
            </a:custGeom>
            <a:solidFill>
              <a:schemeClr val="bg1">
                <a:lumMod val="8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37" name="Group 36"/>
            <p:cNvGrpSpPr/>
            <p:nvPr/>
          </p:nvGrpSpPr>
          <p:grpSpPr>
            <a:xfrm>
              <a:off x="2567520" y="2315350"/>
              <a:ext cx="4106725" cy="3238343"/>
              <a:chOff x="1606928" y="2266582"/>
              <a:chExt cx="3326328" cy="2610796"/>
            </a:xfrm>
          </p:grpSpPr>
          <p:sp>
            <p:nvSpPr>
              <p:cNvPr id="47" name="TextBox 46"/>
              <p:cNvSpPr txBox="1"/>
              <p:nvPr/>
            </p:nvSpPr>
            <p:spPr>
              <a:xfrm>
                <a:off x="1806828" y="2266582"/>
                <a:ext cx="1238560" cy="643394"/>
              </a:xfrm>
              <a:prstGeom prst="rect">
                <a:avLst/>
              </a:prstGeom>
              <a:noFill/>
            </p:spPr>
            <p:txBody>
              <a:bodyPr wrap="square" rtlCol="0">
                <a:spAutoFit/>
              </a:bodyPr>
              <a:lstStyle/>
              <a:p>
                <a:pPr algn="ctr"/>
                <a:r>
                  <a:rPr lang="en-US" sz="1600" i="1" dirty="0"/>
                  <a:t>Are your capabilities valuable?</a:t>
                </a:r>
              </a:p>
            </p:txBody>
          </p:sp>
          <p:sp>
            <p:nvSpPr>
              <p:cNvPr id="48" name="TextBox 47"/>
              <p:cNvSpPr txBox="1"/>
              <p:nvPr/>
            </p:nvSpPr>
            <p:spPr>
              <a:xfrm>
                <a:off x="3549208" y="2266582"/>
                <a:ext cx="1238560" cy="643394"/>
              </a:xfrm>
              <a:prstGeom prst="rect">
                <a:avLst/>
              </a:prstGeom>
              <a:noFill/>
            </p:spPr>
            <p:txBody>
              <a:bodyPr wrap="square" rtlCol="0">
                <a:spAutoFit/>
              </a:bodyPr>
              <a:lstStyle/>
              <a:p>
                <a:pPr algn="ctr"/>
                <a:r>
                  <a:rPr lang="en-US" sz="1600" i="1" dirty="0"/>
                  <a:t>Are your capabilities  rare?</a:t>
                </a:r>
              </a:p>
            </p:txBody>
          </p:sp>
          <p:sp>
            <p:nvSpPr>
              <p:cNvPr id="49" name="TextBox 48"/>
              <p:cNvSpPr txBox="1"/>
              <p:nvPr/>
            </p:nvSpPr>
            <p:spPr>
              <a:xfrm>
                <a:off x="3507006" y="4095227"/>
                <a:ext cx="1238560" cy="643394"/>
              </a:xfrm>
              <a:prstGeom prst="rect">
                <a:avLst/>
              </a:prstGeom>
              <a:noFill/>
            </p:spPr>
            <p:txBody>
              <a:bodyPr wrap="square" rtlCol="0">
                <a:spAutoFit/>
              </a:bodyPr>
              <a:lstStyle/>
              <a:p>
                <a:pPr algn="ctr"/>
                <a:r>
                  <a:rPr lang="en-US" sz="1600" i="1" dirty="0"/>
                  <a:t>Are your capabilities  inimitable?</a:t>
                </a:r>
              </a:p>
            </p:txBody>
          </p:sp>
          <p:sp>
            <p:nvSpPr>
              <p:cNvPr id="50" name="TextBox 49"/>
              <p:cNvSpPr txBox="1"/>
              <p:nvPr/>
            </p:nvSpPr>
            <p:spPr>
              <a:xfrm>
                <a:off x="1851776" y="4008910"/>
                <a:ext cx="1171152" cy="868468"/>
              </a:xfrm>
              <a:prstGeom prst="rect">
                <a:avLst/>
              </a:prstGeom>
              <a:noFill/>
            </p:spPr>
            <p:txBody>
              <a:bodyPr wrap="square" rtlCol="0">
                <a:spAutoFit/>
              </a:bodyPr>
              <a:lstStyle/>
              <a:p>
                <a:pPr algn="ctr"/>
                <a:r>
                  <a:rPr lang="en-US" sz="1600" i="1" dirty="0"/>
                  <a:t>Is operations organised to exploit your capabilities?</a:t>
                </a:r>
              </a:p>
            </p:txBody>
          </p:sp>
          <p:grpSp>
            <p:nvGrpSpPr>
              <p:cNvPr id="51" name="Group 50"/>
              <p:cNvGrpSpPr/>
              <p:nvPr/>
            </p:nvGrpSpPr>
            <p:grpSpPr>
              <a:xfrm>
                <a:off x="1606928" y="2382419"/>
                <a:ext cx="3326328" cy="2220570"/>
                <a:chOff x="1974288" y="2420918"/>
                <a:chExt cx="2768397" cy="1877715"/>
              </a:xfrm>
            </p:grpSpPr>
            <p:grpSp>
              <p:nvGrpSpPr>
                <p:cNvPr id="52" name="Group 51"/>
                <p:cNvGrpSpPr/>
                <p:nvPr/>
              </p:nvGrpSpPr>
              <p:grpSpPr>
                <a:xfrm>
                  <a:off x="1974288" y="2425943"/>
                  <a:ext cx="2762941" cy="1872690"/>
                  <a:chOff x="1953296" y="2425943"/>
                  <a:chExt cx="2762941" cy="1872690"/>
                </a:xfrm>
              </p:grpSpPr>
              <p:sp>
                <p:nvSpPr>
                  <p:cNvPr id="56" name="Oval 55"/>
                  <p:cNvSpPr/>
                  <p:nvPr/>
                </p:nvSpPr>
                <p:spPr>
                  <a:xfrm rot="18919785">
                    <a:off x="2566075" y="2425943"/>
                    <a:ext cx="2150162" cy="1261861"/>
                  </a:xfrm>
                  <a:prstGeom prst="ellipse">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200" dirty="0"/>
                  </a:p>
                </p:txBody>
              </p:sp>
              <p:sp>
                <p:nvSpPr>
                  <p:cNvPr id="57" name="Oval 56"/>
                  <p:cNvSpPr/>
                  <p:nvPr/>
                </p:nvSpPr>
                <p:spPr>
                  <a:xfrm rot="18919785">
                    <a:off x="1953296" y="3036772"/>
                    <a:ext cx="2150162" cy="1261861"/>
                  </a:xfrm>
                  <a:prstGeom prst="ellipse">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200" dirty="0"/>
                  </a:p>
                </p:txBody>
              </p:sp>
            </p:grpSp>
            <p:grpSp>
              <p:nvGrpSpPr>
                <p:cNvPr id="53" name="Group 52"/>
                <p:cNvGrpSpPr/>
                <p:nvPr/>
              </p:nvGrpSpPr>
              <p:grpSpPr>
                <a:xfrm flipH="1">
                  <a:off x="1979744" y="2420918"/>
                  <a:ext cx="2762941" cy="1872690"/>
                  <a:chOff x="1953296" y="2425943"/>
                  <a:chExt cx="2762941" cy="1872690"/>
                </a:xfrm>
              </p:grpSpPr>
              <p:sp>
                <p:nvSpPr>
                  <p:cNvPr id="54" name="Oval 53"/>
                  <p:cNvSpPr/>
                  <p:nvPr/>
                </p:nvSpPr>
                <p:spPr>
                  <a:xfrm rot="18919785">
                    <a:off x="2566075" y="2425943"/>
                    <a:ext cx="2150162" cy="1261861"/>
                  </a:xfrm>
                  <a:prstGeom prst="ellipse">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200" dirty="0"/>
                  </a:p>
                </p:txBody>
              </p:sp>
              <p:sp>
                <p:nvSpPr>
                  <p:cNvPr id="55" name="Oval 54"/>
                  <p:cNvSpPr/>
                  <p:nvPr/>
                </p:nvSpPr>
                <p:spPr>
                  <a:xfrm rot="18919785">
                    <a:off x="1953296" y="3036772"/>
                    <a:ext cx="2150162" cy="1261861"/>
                  </a:xfrm>
                  <a:prstGeom prst="ellipse">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200" dirty="0"/>
                  </a:p>
                </p:txBody>
              </p:sp>
            </p:grpSp>
          </p:grpSp>
        </p:grpSp>
        <p:sp>
          <p:nvSpPr>
            <p:cNvPr id="38" name="TextBox 37"/>
            <p:cNvSpPr txBox="1"/>
            <p:nvPr/>
          </p:nvSpPr>
          <p:spPr>
            <a:xfrm>
              <a:off x="3902780" y="3182952"/>
              <a:ext cx="1477876" cy="1323439"/>
            </a:xfrm>
            <a:prstGeom prst="rect">
              <a:avLst/>
            </a:prstGeom>
            <a:noFill/>
          </p:spPr>
          <p:txBody>
            <a:bodyPr wrap="square" rtlCol="0">
              <a:spAutoFit/>
            </a:bodyPr>
            <a:lstStyle/>
            <a:p>
              <a:pPr algn="ctr"/>
              <a:r>
                <a:rPr lang="en-US" sz="1600" dirty="0"/>
                <a:t>Operations contributes to sustainable competitive advantage</a:t>
              </a:r>
            </a:p>
          </p:txBody>
        </p:sp>
        <p:sp>
          <p:nvSpPr>
            <p:cNvPr id="40" name="Text Box 12"/>
            <p:cNvSpPr txBox="1">
              <a:spLocks noChangeArrowheads="1"/>
            </p:cNvSpPr>
            <p:nvPr/>
          </p:nvSpPr>
          <p:spPr bwMode="auto">
            <a:xfrm>
              <a:off x="1037435" y="5366365"/>
              <a:ext cx="1858294" cy="954107"/>
            </a:xfrm>
            <a:prstGeom prst="rect">
              <a:avLst/>
            </a:prstGeom>
            <a:solidFill>
              <a:schemeClr val="bg1">
                <a:lumMod val="85000"/>
              </a:schemeClr>
            </a:solidFill>
            <a:ln w="28575">
              <a:solidFill>
                <a:srgbClr val="000000"/>
              </a:solidFill>
              <a:miter lim="800000"/>
              <a:headEnd/>
              <a:tailEnd type="none" w="sm" len="med"/>
            </a:ln>
            <a:effectLst/>
          </p:spPr>
          <p:txBody>
            <a:bodyPr wrap="square">
              <a:spAutoFit/>
            </a:bodyPr>
            <a:lstStyle/>
            <a:p>
              <a:pPr algn="ctr"/>
              <a:r>
                <a:rPr lang="en-US" sz="1400" dirty="0"/>
                <a:t>Organisation = potential to contribute to competitiveness</a:t>
              </a:r>
              <a:endParaRPr lang="en-US" sz="1400" dirty="0">
                <a:solidFill>
                  <a:srgbClr val="FF0000"/>
                </a:solidFill>
              </a:endParaRPr>
            </a:p>
          </p:txBody>
        </p:sp>
        <p:sp>
          <p:nvSpPr>
            <p:cNvPr id="41" name="Text Box 12"/>
            <p:cNvSpPr txBox="1">
              <a:spLocks noChangeArrowheads="1"/>
            </p:cNvSpPr>
            <p:nvPr/>
          </p:nvSpPr>
          <p:spPr bwMode="auto">
            <a:xfrm>
              <a:off x="1011518" y="1530800"/>
              <a:ext cx="1858294" cy="738664"/>
            </a:xfrm>
            <a:prstGeom prst="rect">
              <a:avLst/>
            </a:prstGeom>
            <a:solidFill>
              <a:schemeClr val="bg1">
                <a:lumMod val="85000"/>
              </a:schemeClr>
            </a:solidFill>
            <a:ln w="28575">
              <a:solidFill>
                <a:srgbClr val="000000"/>
              </a:solidFill>
              <a:miter lim="800000"/>
              <a:headEnd/>
              <a:tailEnd type="none" w="sm" len="med"/>
            </a:ln>
            <a:effectLst/>
          </p:spPr>
          <p:txBody>
            <a:bodyPr wrap="square">
              <a:spAutoFit/>
            </a:bodyPr>
            <a:lstStyle/>
            <a:p>
              <a:pPr algn="ctr"/>
              <a:r>
                <a:rPr lang="en-US" sz="1400" dirty="0"/>
                <a:t>Organisation + value = at least parity with competitors</a:t>
              </a:r>
              <a:endParaRPr lang="en-US" sz="1400" dirty="0">
                <a:solidFill>
                  <a:srgbClr val="FF0000"/>
                </a:solidFill>
              </a:endParaRPr>
            </a:p>
          </p:txBody>
        </p:sp>
        <p:sp>
          <p:nvSpPr>
            <p:cNvPr id="42" name="Text Box 12"/>
            <p:cNvSpPr txBox="1">
              <a:spLocks noChangeArrowheads="1"/>
            </p:cNvSpPr>
            <p:nvPr/>
          </p:nvSpPr>
          <p:spPr bwMode="auto">
            <a:xfrm>
              <a:off x="6352036" y="1359024"/>
              <a:ext cx="2343792" cy="954107"/>
            </a:xfrm>
            <a:prstGeom prst="rect">
              <a:avLst/>
            </a:prstGeom>
            <a:solidFill>
              <a:schemeClr val="bg1">
                <a:lumMod val="85000"/>
              </a:schemeClr>
            </a:solidFill>
            <a:ln w="28575">
              <a:solidFill>
                <a:srgbClr val="000000"/>
              </a:solidFill>
              <a:miter lim="800000"/>
              <a:headEnd/>
              <a:tailEnd type="none" w="sm" len="med"/>
            </a:ln>
            <a:effectLst/>
          </p:spPr>
          <p:txBody>
            <a:bodyPr wrap="square">
              <a:spAutoFit/>
            </a:bodyPr>
            <a:lstStyle/>
            <a:p>
              <a:pPr algn="ctr"/>
              <a:r>
                <a:rPr lang="en-US" sz="1400" dirty="0"/>
                <a:t>Organisation + value + rarity  =  short/medium-term competitive advantage</a:t>
              </a:r>
              <a:endParaRPr lang="en-US" sz="1400" dirty="0">
                <a:solidFill>
                  <a:srgbClr val="FF0000"/>
                </a:solidFill>
              </a:endParaRPr>
            </a:p>
          </p:txBody>
        </p:sp>
        <p:sp>
          <p:nvSpPr>
            <p:cNvPr id="43" name="Text Box 12"/>
            <p:cNvSpPr txBox="1">
              <a:spLocks noChangeArrowheads="1"/>
            </p:cNvSpPr>
            <p:nvPr/>
          </p:nvSpPr>
          <p:spPr bwMode="auto">
            <a:xfrm>
              <a:off x="6364995" y="5327674"/>
              <a:ext cx="2118018" cy="954107"/>
            </a:xfrm>
            <a:prstGeom prst="rect">
              <a:avLst/>
            </a:prstGeom>
            <a:solidFill>
              <a:schemeClr val="bg1">
                <a:lumMod val="85000"/>
              </a:schemeClr>
            </a:solidFill>
            <a:ln w="28575">
              <a:solidFill>
                <a:srgbClr val="000000"/>
              </a:solidFill>
              <a:miter lim="800000"/>
              <a:headEnd/>
              <a:tailEnd type="none" w="sm" len="med"/>
            </a:ln>
            <a:effectLst/>
          </p:spPr>
          <p:txBody>
            <a:bodyPr wrap="square">
              <a:spAutoFit/>
            </a:bodyPr>
            <a:lstStyle/>
            <a:p>
              <a:pPr algn="ctr"/>
              <a:r>
                <a:rPr lang="en-US" sz="1400" dirty="0"/>
                <a:t>Organisation + value + rarity  + inimitability  = long-term competitive advantage</a:t>
              </a:r>
              <a:endParaRPr lang="en-US" sz="1400" dirty="0">
                <a:solidFill>
                  <a:srgbClr val="FF0000"/>
                </a:solidFill>
              </a:endParaRPr>
            </a:p>
          </p:txBody>
        </p:sp>
        <p:sp>
          <p:nvSpPr>
            <p:cNvPr id="44" name="Arc 43"/>
            <p:cNvSpPr/>
            <p:nvPr/>
          </p:nvSpPr>
          <p:spPr>
            <a:xfrm>
              <a:off x="2112726" y="1556000"/>
              <a:ext cx="4989163" cy="4565946"/>
            </a:xfrm>
            <a:prstGeom prst="arc">
              <a:avLst>
                <a:gd name="adj1" fmla="val 13592116"/>
                <a:gd name="adj2" fmla="val 18950142"/>
              </a:avLst>
            </a:prstGeom>
            <a:ln w="38100" cmpd="sng">
              <a:solidFill>
                <a:srgbClr val="000000"/>
              </a:solidFill>
              <a:headEnd type="none"/>
              <a:tailEnd type="triangle"/>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45" name="Arc 44"/>
            <p:cNvSpPr/>
            <p:nvPr/>
          </p:nvSpPr>
          <p:spPr>
            <a:xfrm>
              <a:off x="2106503" y="1575619"/>
              <a:ext cx="4989163" cy="4565946"/>
            </a:xfrm>
            <a:prstGeom prst="arc">
              <a:avLst>
                <a:gd name="adj1" fmla="val 19379732"/>
                <a:gd name="adj2" fmla="val 2201355"/>
              </a:avLst>
            </a:prstGeom>
            <a:ln w="38100" cmpd="sng">
              <a:solidFill>
                <a:srgbClr val="000000"/>
              </a:solidFill>
              <a:headEnd type="none"/>
              <a:tailEnd type="triangle"/>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sp>
          <p:nvSpPr>
            <p:cNvPr id="46" name="Arc 45"/>
            <p:cNvSpPr/>
            <p:nvPr/>
          </p:nvSpPr>
          <p:spPr>
            <a:xfrm>
              <a:off x="2126198" y="1569444"/>
              <a:ext cx="4989163" cy="4565946"/>
            </a:xfrm>
            <a:prstGeom prst="arc">
              <a:avLst>
                <a:gd name="adj1" fmla="val 8544970"/>
                <a:gd name="adj2" fmla="val 13101217"/>
              </a:avLst>
            </a:prstGeom>
            <a:ln w="38100" cmpd="sng">
              <a:solidFill>
                <a:srgbClr val="000000"/>
              </a:solidFill>
              <a:headEnd type="none"/>
              <a:tailEnd type="triangle"/>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dirty="0"/>
            </a:p>
          </p:txBody>
        </p:sp>
      </p:grpSp>
      <p:sp>
        <p:nvSpPr>
          <p:cNvPr id="25" name="TextBox 24"/>
          <p:cNvSpPr txBox="1"/>
          <p:nvPr/>
        </p:nvSpPr>
        <p:spPr>
          <a:xfrm>
            <a:off x="508000" y="6186513"/>
            <a:ext cx="8208912" cy="215444"/>
          </a:xfrm>
          <a:prstGeom prst="rect">
            <a:avLst/>
          </a:prstGeom>
          <a:noFill/>
        </p:spPr>
        <p:txBody>
          <a:bodyPr wrap="square" rtlCol="0">
            <a:spAutoFit/>
          </a:bodyPr>
          <a:lstStyle/>
          <a:p>
            <a:pPr algn="l"/>
            <a:r>
              <a:rPr lang="en-IN" sz="800" i="1" dirty="0"/>
              <a:t>Source</a:t>
            </a:r>
            <a:r>
              <a:rPr lang="en-IN" sz="800" dirty="0"/>
              <a:t>: From Slack N. (2017) The Operations Advantage, London: Kogan Page. (Reproduced by permission.)</a:t>
            </a:r>
          </a:p>
        </p:txBody>
      </p:sp>
    </p:spTree>
    <p:extLst>
      <p:ext uri="{BB962C8B-B14F-4D97-AF65-F5344CB8AC3E}">
        <p14:creationId xmlns:p14="http://schemas.microsoft.com/office/powerpoint/2010/main" val="40393599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ChangeArrowheads="1"/>
          </p:cNvSpPr>
          <p:nvPr/>
        </p:nvSpPr>
        <p:spPr bwMode="auto">
          <a:xfrm>
            <a:off x="319088" y="1981200"/>
            <a:ext cx="9240837" cy="3392488"/>
          </a:xfrm>
          <a:prstGeom prst="rect">
            <a:avLst/>
          </a:prstGeom>
          <a:solidFill>
            <a:schemeClr val="bg1">
              <a:lumMod val="95000"/>
            </a:schemeClr>
          </a:solidFill>
          <a:ln w="25400">
            <a:noFill/>
            <a:miter lim="800000"/>
            <a:headEnd type="none" w="med" len="lg"/>
            <a:tailEnd type="none" w="sm" len="med"/>
          </a:ln>
          <a:effectLst/>
        </p:spPr>
        <p:txBody>
          <a:bodyPr wrap="none" anchor="ctr"/>
          <a:lstStyle/>
          <a:p>
            <a:endParaRPr lang="en-GB" b="1" dirty="0"/>
          </a:p>
        </p:txBody>
      </p:sp>
      <p:sp>
        <p:nvSpPr>
          <p:cNvPr id="62467" name="Text Box 3"/>
          <p:cNvSpPr txBox="1">
            <a:spLocks noChangeArrowheads="1"/>
          </p:cNvSpPr>
          <p:nvPr/>
        </p:nvSpPr>
        <p:spPr bwMode="auto">
          <a:xfrm>
            <a:off x="412751" y="1224880"/>
            <a:ext cx="6107113" cy="584776"/>
          </a:xfrm>
          <a:prstGeom prst="rect">
            <a:avLst/>
          </a:prstGeom>
          <a:noFill/>
          <a:ln w="12700">
            <a:noFill/>
            <a:miter lim="800000"/>
            <a:headEnd/>
            <a:tailEnd type="none" w="med" len="lg"/>
          </a:ln>
          <a:effectLst/>
        </p:spPr>
        <p:txBody>
          <a:bodyPr>
            <a:spAutoFit/>
          </a:bodyPr>
          <a:lstStyle/>
          <a:p>
            <a:pPr algn="l">
              <a:spcBef>
                <a:spcPct val="50000"/>
              </a:spcBef>
            </a:pPr>
            <a:r>
              <a:rPr lang="en-US" sz="3200" b="1" i="1" dirty="0"/>
              <a:t>Operations strategy…</a:t>
            </a:r>
          </a:p>
        </p:txBody>
      </p:sp>
      <p:sp>
        <p:nvSpPr>
          <p:cNvPr id="62468" name="Text Box 4"/>
          <p:cNvSpPr txBox="1">
            <a:spLocks noChangeArrowheads="1"/>
          </p:cNvSpPr>
          <p:nvPr/>
        </p:nvSpPr>
        <p:spPr bwMode="auto">
          <a:xfrm>
            <a:off x="247652" y="2048608"/>
            <a:ext cx="9167812" cy="3268587"/>
          </a:xfrm>
          <a:prstGeom prst="rect">
            <a:avLst/>
          </a:prstGeom>
          <a:noFill/>
          <a:ln w="12700">
            <a:noFill/>
            <a:miter lim="800000"/>
            <a:headEnd/>
            <a:tailEnd type="none" w="med" len="lg"/>
          </a:ln>
          <a:effectLst/>
        </p:spPr>
        <p:txBody>
          <a:bodyPr>
            <a:spAutoFit/>
          </a:bodyPr>
          <a:lstStyle/>
          <a:p>
            <a:pPr>
              <a:lnSpc>
                <a:spcPct val="130000"/>
              </a:lnSpc>
              <a:spcBef>
                <a:spcPct val="50000"/>
              </a:spcBef>
            </a:pPr>
            <a:r>
              <a:rPr lang="en-US" sz="3200" i="1" dirty="0"/>
              <a:t>‘… the decisions which shape the long-term capabilities of</a:t>
            </a:r>
            <a:r>
              <a:rPr lang="en-GB" sz="3200" i="1" dirty="0"/>
              <a:t> the company’s</a:t>
            </a:r>
            <a:r>
              <a:rPr lang="en-US" sz="3200" i="1" dirty="0"/>
              <a:t> operation</a:t>
            </a:r>
            <a:r>
              <a:rPr lang="en-GB" sz="3200" i="1" dirty="0"/>
              <a:t>s</a:t>
            </a:r>
            <a:r>
              <a:rPr lang="en-US" sz="3200" i="1" dirty="0"/>
              <a:t> and their contribution to overall strategy through the on-going reconciliation of market requirements and operations resources </a:t>
            </a:r>
            <a:r>
              <a:rPr lang="en-GB" sz="3200" i="1" dirty="0"/>
              <a:t>…</a:t>
            </a:r>
            <a:r>
              <a:rPr lang="en-US" sz="3200" i="1" dirty="0"/>
              <a: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8398" name="Group 94"/>
          <p:cNvGrpSpPr>
            <a:grpSpLocks/>
          </p:cNvGrpSpPr>
          <p:nvPr/>
        </p:nvGrpSpPr>
        <p:grpSpPr bwMode="auto">
          <a:xfrm>
            <a:off x="1495426" y="1307958"/>
            <a:ext cx="5040313" cy="720725"/>
            <a:chOff x="942" y="618"/>
            <a:chExt cx="3175" cy="454"/>
          </a:xfrm>
        </p:grpSpPr>
        <p:sp>
          <p:nvSpPr>
            <p:cNvPr id="98351" name="Rectangle 47"/>
            <p:cNvSpPr>
              <a:spLocks noChangeArrowheads="1"/>
            </p:cNvSpPr>
            <p:nvPr/>
          </p:nvSpPr>
          <p:spPr bwMode="auto">
            <a:xfrm>
              <a:off x="2113" y="618"/>
              <a:ext cx="898" cy="454"/>
            </a:xfrm>
            <a:prstGeom prst="rect">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dirty="0"/>
            </a:p>
          </p:txBody>
        </p:sp>
        <p:grpSp>
          <p:nvGrpSpPr>
            <p:cNvPr id="98363" name="Group 59"/>
            <p:cNvGrpSpPr>
              <a:grpSpLocks/>
            </p:cNvGrpSpPr>
            <p:nvPr/>
          </p:nvGrpSpPr>
          <p:grpSpPr bwMode="auto">
            <a:xfrm>
              <a:off x="942" y="618"/>
              <a:ext cx="952" cy="454"/>
              <a:chOff x="624" y="1035"/>
              <a:chExt cx="952" cy="454"/>
            </a:xfrm>
          </p:grpSpPr>
          <p:sp>
            <p:nvSpPr>
              <p:cNvPr id="98350" name="Rectangle 46"/>
              <p:cNvSpPr>
                <a:spLocks noChangeArrowheads="1"/>
              </p:cNvSpPr>
              <p:nvPr/>
            </p:nvSpPr>
            <p:spPr bwMode="auto">
              <a:xfrm>
                <a:off x="633" y="1035"/>
                <a:ext cx="898" cy="454"/>
              </a:xfrm>
              <a:prstGeom prst="rect">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dirty="0"/>
              </a:p>
            </p:txBody>
          </p:sp>
          <p:grpSp>
            <p:nvGrpSpPr>
              <p:cNvPr id="98311" name="Group 7"/>
              <p:cNvGrpSpPr>
                <a:grpSpLocks/>
              </p:cNvGrpSpPr>
              <p:nvPr/>
            </p:nvGrpSpPr>
            <p:grpSpPr bwMode="auto">
              <a:xfrm>
                <a:off x="624" y="1035"/>
                <a:ext cx="952" cy="405"/>
                <a:chOff x="751" y="1108"/>
                <a:chExt cx="952" cy="405"/>
              </a:xfrm>
            </p:grpSpPr>
            <p:sp>
              <p:nvSpPr>
                <p:cNvPr id="98308" name="Text Box 4"/>
                <p:cNvSpPr txBox="1">
                  <a:spLocks noChangeArrowheads="1"/>
                </p:cNvSpPr>
                <p:nvPr/>
              </p:nvSpPr>
              <p:spPr bwMode="auto">
                <a:xfrm>
                  <a:off x="923" y="1108"/>
                  <a:ext cx="544" cy="233"/>
                </a:xfrm>
                <a:prstGeom prst="rect">
                  <a:avLst/>
                </a:prstGeom>
                <a:noFill/>
                <a:ln w="9525">
                  <a:noFill/>
                  <a:miter lim="800000"/>
                  <a:headEnd/>
                  <a:tailEnd type="none" w="sm" len="med"/>
                </a:ln>
                <a:effectLst/>
              </p:spPr>
              <p:txBody>
                <a:bodyPr>
                  <a:spAutoFit/>
                </a:bodyPr>
                <a:lstStyle/>
                <a:p>
                  <a:pPr>
                    <a:spcBef>
                      <a:spcPct val="50000"/>
                    </a:spcBef>
                  </a:pPr>
                  <a:r>
                    <a:rPr lang="en-GB" dirty="0"/>
                    <a:t>Profit</a:t>
                  </a:r>
                  <a:endParaRPr lang="en-US" dirty="0"/>
                </a:p>
              </p:txBody>
            </p:sp>
            <p:sp>
              <p:nvSpPr>
                <p:cNvPr id="98309" name="Text Box 5"/>
                <p:cNvSpPr txBox="1">
                  <a:spLocks noChangeArrowheads="1"/>
                </p:cNvSpPr>
                <p:nvPr/>
              </p:nvSpPr>
              <p:spPr bwMode="auto">
                <a:xfrm>
                  <a:off x="751" y="1280"/>
                  <a:ext cx="952" cy="233"/>
                </a:xfrm>
                <a:prstGeom prst="rect">
                  <a:avLst/>
                </a:prstGeom>
                <a:noFill/>
                <a:ln w="9525">
                  <a:noFill/>
                  <a:miter lim="800000"/>
                  <a:headEnd/>
                  <a:tailEnd type="none" w="sm" len="med"/>
                </a:ln>
                <a:effectLst/>
              </p:spPr>
              <p:txBody>
                <a:bodyPr>
                  <a:spAutoFit/>
                </a:bodyPr>
                <a:lstStyle/>
                <a:p>
                  <a:pPr>
                    <a:spcBef>
                      <a:spcPct val="50000"/>
                    </a:spcBef>
                  </a:pPr>
                  <a:r>
                    <a:rPr lang="en-GB" dirty="0"/>
                    <a:t>Total assets</a:t>
                  </a:r>
                  <a:endParaRPr lang="en-US" dirty="0"/>
                </a:p>
              </p:txBody>
            </p:sp>
            <p:sp>
              <p:nvSpPr>
                <p:cNvPr id="98310" name="Line 6"/>
                <p:cNvSpPr>
                  <a:spLocks noChangeShapeType="1"/>
                </p:cNvSpPr>
                <p:nvPr/>
              </p:nvSpPr>
              <p:spPr bwMode="auto">
                <a:xfrm>
                  <a:off x="851" y="1307"/>
                  <a:ext cx="771" cy="9"/>
                </a:xfrm>
                <a:prstGeom prst="line">
                  <a:avLst/>
                </a:prstGeom>
                <a:noFill/>
                <a:ln w="9525">
                  <a:solidFill>
                    <a:schemeClr val="tx1"/>
                  </a:solidFill>
                  <a:round/>
                  <a:headEnd/>
                  <a:tailEnd type="none" w="sm" len="med"/>
                </a:ln>
                <a:effectLst/>
              </p:spPr>
              <p:txBody>
                <a:bodyPr wrap="none" anchor="ctr"/>
                <a:lstStyle/>
                <a:p>
                  <a:endParaRPr lang="en-GB" dirty="0"/>
                </a:p>
              </p:txBody>
            </p:sp>
          </p:grpSp>
        </p:grpSp>
        <p:grpSp>
          <p:nvGrpSpPr>
            <p:cNvPr id="98316" name="Group 12"/>
            <p:cNvGrpSpPr>
              <a:grpSpLocks/>
            </p:cNvGrpSpPr>
            <p:nvPr/>
          </p:nvGrpSpPr>
          <p:grpSpPr bwMode="auto">
            <a:xfrm>
              <a:off x="2077" y="618"/>
              <a:ext cx="952" cy="405"/>
              <a:chOff x="1804" y="1108"/>
              <a:chExt cx="952" cy="405"/>
            </a:xfrm>
          </p:grpSpPr>
          <p:sp>
            <p:nvSpPr>
              <p:cNvPr id="98313" name="Text Box 9"/>
              <p:cNvSpPr txBox="1">
                <a:spLocks noChangeArrowheads="1"/>
              </p:cNvSpPr>
              <p:nvPr/>
            </p:nvSpPr>
            <p:spPr bwMode="auto">
              <a:xfrm>
                <a:off x="1949" y="1108"/>
                <a:ext cx="689" cy="233"/>
              </a:xfrm>
              <a:prstGeom prst="rect">
                <a:avLst/>
              </a:prstGeom>
              <a:noFill/>
              <a:ln w="9525">
                <a:noFill/>
                <a:miter lim="800000"/>
                <a:headEnd/>
                <a:tailEnd type="none" w="sm" len="med"/>
              </a:ln>
              <a:effectLst/>
            </p:spPr>
            <p:txBody>
              <a:bodyPr>
                <a:spAutoFit/>
              </a:bodyPr>
              <a:lstStyle/>
              <a:p>
                <a:pPr>
                  <a:spcBef>
                    <a:spcPct val="50000"/>
                  </a:spcBef>
                </a:pPr>
                <a:r>
                  <a:rPr lang="en-GB" dirty="0"/>
                  <a:t>Output</a:t>
                </a:r>
                <a:endParaRPr lang="en-US" dirty="0"/>
              </a:p>
            </p:txBody>
          </p:sp>
          <p:sp>
            <p:nvSpPr>
              <p:cNvPr id="98314" name="Text Box 10"/>
              <p:cNvSpPr txBox="1">
                <a:spLocks noChangeArrowheads="1"/>
              </p:cNvSpPr>
              <p:nvPr/>
            </p:nvSpPr>
            <p:spPr bwMode="auto">
              <a:xfrm>
                <a:off x="1804" y="1280"/>
                <a:ext cx="952" cy="233"/>
              </a:xfrm>
              <a:prstGeom prst="rect">
                <a:avLst/>
              </a:prstGeom>
              <a:noFill/>
              <a:ln w="9525">
                <a:noFill/>
                <a:miter lim="800000"/>
                <a:headEnd/>
                <a:tailEnd type="none" w="sm" len="med"/>
              </a:ln>
              <a:effectLst/>
            </p:spPr>
            <p:txBody>
              <a:bodyPr>
                <a:spAutoFit/>
              </a:bodyPr>
              <a:lstStyle/>
              <a:p>
                <a:pPr>
                  <a:spcBef>
                    <a:spcPct val="50000"/>
                  </a:spcBef>
                </a:pPr>
                <a:r>
                  <a:rPr lang="en-GB" dirty="0"/>
                  <a:t>Total assets</a:t>
                </a:r>
                <a:endParaRPr lang="en-US" dirty="0"/>
              </a:p>
            </p:txBody>
          </p:sp>
          <p:sp>
            <p:nvSpPr>
              <p:cNvPr id="98315" name="Line 11"/>
              <p:cNvSpPr>
                <a:spLocks noChangeShapeType="1"/>
              </p:cNvSpPr>
              <p:nvPr/>
            </p:nvSpPr>
            <p:spPr bwMode="auto">
              <a:xfrm>
                <a:off x="1904" y="1307"/>
                <a:ext cx="771" cy="9"/>
              </a:xfrm>
              <a:prstGeom prst="line">
                <a:avLst/>
              </a:prstGeom>
              <a:noFill/>
              <a:ln w="9525">
                <a:solidFill>
                  <a:schemeClr val="tx1"/>
                </a:solidFill>
                <a:round/>
                <a:headEnd/>
                <a:tailEnd type="none" w="sm" len="med"/>
              </a:ln>
              <a:effectLst/>
            </p:spPr>
            <p:txBody>
              <a:bodyPr wrap="none" anchor="ctr"/>
              <a:lstStyle/>
              <a:p>
                <a:endParaRPr lang="en-GB" dirty="0"/>
              </a:p>
            </p:txBody>
          </p:sp>
        </p:grpSp>
        <p:grpSp>
          <p:nvGrpSpPr>
            <p:cNvPr id="98361" name="Group 57"/>
            <p:cNvGrpSpPr>
              <a:grpSpLocks/>
            </p:cNvGrpSpPr>
            <p:nvPr/>
          </p:nvGrpSpPr>
          <p:grpSpPr bwMode="auto">
            <a:xfrm>
              <a:off x="3219" y="618"/>
              <a:ext cx="898" cy="454"/>
              <a:chOff x="2901" y="1035"/>
              <a:chExt cx="898" cy="454"/>
            </a:xfrm>
          </p:grpSpPr>
          <p:sp>
            <p:nvSpPr>
              <p:cNvPr id="98352" name="Rectangle 48"/>
              <p:cNvSpPr>
                <a:spLocks noChangeArrowheads="1"/>
              </p:cNvSpPr>
              <p:nvPr/>
            </p:nvSpPr>
            <p:spPr bwMode="auto">
              <a:xfrm>
                <a:off x="2901" y="1035"/>
                <a:ext cx="898" cy="454"/>
              </a:xfrm>
              <a:prstGeom prst="rect">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dirty="0"/>
              </a:p>
            </p:txBody>
          </p:sp>
          <p:sp>
            <p:nvSpPr>
              <p:cNvPr id="98318" name="Text Box 14"/>
              <p:cNvSpPr txBox="1">
                <a:spLocks noChangeArrowheads="1"/>
              </p:cNvSpPr>
              <p:nvPr/>
            </p:nvSpPr>
            <p:spPr bwMode="auto">
              <a:xfrm>
                <a:off x="2991" y="1035"/>
                <a:ext cx="689" cy="233"/>
              </a:xfrm>
              <a:prstGeom prst="rect">
                <a:avLst/>
              </a:prstGeom>
              <a:noFill/>
              <a:ln w="9525">
                <a:noFill/>
                <a:miter lim="800000"/>
                <a:headEnd/>
                <a:tailEnd type="none" w="sm" len="med"/>
              </a:ln>
              <a:effectLst/>
            </p:spPr>
            <p:txBody>
              <a:bodyPr>
                <a:spAutoFit/>
              </a:bodyPr>
              <a:lstStyle/>
              <a:p>
                <a:pPr>
                  <a:spcBef>
                    <a:spcPct val="50000"/>
                  </a:spcBef>
                </a:pPr>
                <a:r>
                  <a:rPr lang="en-GB" dirty="0"/>
                  <a:t>Profit</a:t>
                </a:r>
                <a:endParaRPr lang="en-US" dirty="0"/>
              </a:p>
            </p:txBody>
          </p:sp>
          <p:sp>
            <p:nvSpPr>
              <p:cNvPr id="98319" name="Text Box 15"/>
              <p:cNvSpPr txBox="1">
                <a:spLocks noChangeArrowheads="1"/>
              </p:cNvSpPr>
              <p:nvPr/>
            </p:nvSpPr>
            <p:spPr bwMode="auto">
              <a:xfrm>
                <a:off x="2974" y="1207"/>
                <a:ext cx="725" cy="233"/>
              </a:xfrm>
              <a:prstGeom prst="rect">
                <a:avLst/>
              </a:prstGeom>
              <a:noFill/>
              <a:ln w="9525">
                <a:noFill/>
                <a:miter lim="800000"/>
                <a:headEnd/>
                <a:tailEnd type="none" w="sm" len="med"/>
              </a:ln>
              <a:effectLst/>
            </p:spPr>
            <p:txBody>
              <a:bodyPr>
                <a:spAutoFit/>
              </a:bodyPr>
              <a:lstStyle/>
              <a:p>
                <a:pPr>
                  <a:spcBef>
                    <a:spcPct val="50000"/>
                  </a:spcBef>
                </a:pPr>
                <a:r>
                  <a:rPr lang="en-GB" dirty="0"/>
                  <a:t>Output</a:t>
                </a:r>
                <a:endParaRPr lang="en-US" dirty="0"/>
              </a:p>
            </p:txBody>
          </p:sp>
          <p:sp>
            <p:nvSpPr>
              <p:cNvPr id="98320" name="Line 16"/>
              <p:cNvSpPr>
                <a:spLocks noChangeShapeType="1"/>
              </p:cNvSpPr>
              <p:nvPr/>
            </p:nvSpPr>
            <p:spPr bwMode="auto">
              <a:xfrm>
                <a:off x="3106" y="1234"/>
                <a:ext cx="476" cy="9"/>
              </a:xfrm>
              <a:prstGeom prst="line">
                <a:avLst/>
              </a:prstGeom>
              <a:noFill/>
              <a:ln w="9525">
                <a:solidFill>
                  <a:schemeClr val="tx1"/>
                </a:solidFill>
                <a:round/>
                <a:headEnd/>
                <a:tailEnd type="none" w="sm" len="med"/>
              </a:ln>
              <a:effectLst/>
            </p:spPr>
            <p:txBody>
              <a:bodyPr wrap="none" anchor="ctr"/>
              <a:lstStyle/>
              <a:p>
                <a:endParaRPr lang="en-GB" dirty="0"/>
              </a:p>
            </p:txBody>
          </p:sp>
        </p:grpSp>
        <p:sp>
          <p:nvSpPr>
            <p:cNvPr id="98377" name="Text Box 73"/>
            <p:cNvSpPr txBox="1">
              <a:spLocks noChangeArrowheads="1"/>
            </p:cNvSpPr>
            <p:nvPr/>
          </p:nvSpPr>
          <p:spPr bwMode="auto">
            <a:xfrm>
              <a:off x="1868" y="709"/>
              <a:ext cx="181" cy="252"/>
            </a:xfrm>
            <a:prstGeom prst="rect">
              <a:avLst/>
            </a:prstGeom>
            <a:noFill/>
            <a:ln w="9525">
              <a:noFill/>
              <a:miter lim="800000"/>
              <a:headEnd/>
              <a:tailEnd type="none" w="sm" len="med"/>
            </a:ln>
            <a:effectLst/>
          </p:spPr>
          <p:txBody>
            <a:bodyPr>
              <a:spAutoFit/>
            </a:bodyPr>
            <a:lstStyle/>
            <a:p>
              <a:pPr>
                <a:spcBef>
                  <a:spcPct val="50000"/>
                </a:spcBef>
              </a:pPr>
              <a:r>
                <a:rPr lang="en-GB" sz="2000" dirty="0"/>
                <a:t>=</a:t>
              </a:r>
              <a:endParaRPr lang="en-US" sz="2000" dirty="0"/>
            </a:p>
          </p:txBody>
        </p:sp>
        <p:sp>
          <p:nvSpPr>
            <p:cNvPr id="98378" name="Text Box 74"/>
            <p:cNvSpPr txBox="1">
              <a:spLocks noChangeArrowheads="1"/>
            </p:cNvSpPr>
            <p:nvPr/>
          </p:nvSpPr>
          <p:spPr bwMode="auto">
            <a:xfrm>
              <a:off x="3014" y="709"/>
              <a:ext cx="181" cy="252"/>
            </a:xfrm>
            <a:prstGeom prst="rect">
              <a:avLst/>
            </a:prstGeom>
            <a:noFill/>
            <a:ln w="9525">
              <a:noFill/>
              <a:miter lim="800000"/>
              <a:headEnd/>
              <a:tailEnd type="none" w="sm" len="med"/>
            </a:ln>
            <a:effectLst/>
          </p:spPr>
          <p:txBody>
            <a:bodyPr>
              <a:spAutoFit/>
            </a:bodyPr>
            <a:lstStyle/>
            <a:p>
              <a:pPr>
                <a:spcBef>
                  <a:spcPct val="50000"/>
                </a:spcBef>
              </a:pPr>
              <a:r>
                <a:rPr lang="en-GB" sz="2000" dirty="0">
                  <a:latin typeface="Times New Roman"/>
                  <a:cs typeface="Times New Roman"/>
                </a:rPr>
                <a:t>×</a:t>
              </a:r>
              <a:endParaRPr lang="en-US" sz="2000" dirty="0"/>
            </a:p>
          </p:txBody>
        </p:sp>
      </p:grpSp>
      <p:sp>
        <p:nvSpPr>
          <p:cNvPr id="98388" name="Text Box 84"/>
          <p:cNvSpPr txBox="1">
            <a:spLocks noChangeArrowheads="1"/>
          </p:cNvSpPr>
          <p:nvPr/>
        </p:nvSpPr>
        <p:spPr bwMode="auto">
          <a:xfrm>
            <a:off x="0" y="79587"/>
            <a:ext cx="9902825" cy="892552"/>
          </a:xfrm>
          <a:prstGeom prst="rect">
            <a:avLst/>
          </a:prstGeom>
          <a:noFill/>
          <a:ln w="9525">
            <a:noFill/>
            <a:miter lim="800000"/>
            <a:headEnd/>
            <a:tailEnd type="none" w="sm" len="med"/>
          </a:ln>
          <a:effectLst/>
        </p:spPr>
        <p:txBody>
          <a:bodyPr wrap="square">
            <a:spAutoFit/>
          </a:bodyPr>
          <a:lstStyle/>
          <a:p>
            <a:pPr>
              <a:spcBef>
                <a:spcPct val="50000"/>
              </a:spcBef>
            </a:pPr>
            <a:r>
              <a:rPr lang="en-GB" sz="2600" b="1" dirty="0"/>
              <a:t>Decomposing the ratio profit/total assets to derive </a:t>
            </a:r>
            <a:br>
              <a:rPr lang="en-GB" sz="2600" b="1" dirty="0"/>
            </a:br>
            <a:r>
              <a:rPr lang="en-GB" sz="2600" b="1" dirty="0"/>
              <a:t>the four strategic decision areas of operations strategy</a:t>
            </a:r>
            <a:endParaRPr lang="en-US" sz="2600" b="1" dirty="0"/>
          </a:p>
        </p:txBody>
      </p:sp>
      <p:grpSp>
        <p:nvGrpSpPr>
          <p:cNvPr id="98402" name="Group 98"/>
          <p:cNvGrpSpPr>
            <a:grpSpLocks/>
          </p:cNvGrpSpPr>
          <p:nvPr/>
        </p:nvGrpSpPr>
        <p:grpSpPr bwMode="auto">
          <a:xfrm>
            <a:off x="701676" y="2084245"/>
            <a:ext cx="6626225" cy="3119438"/>
            <a:chOff x="442" y="1107"/>
            <a:chExt cx="4174" cy="1965"/>
          </a:xfrm>
        </p:grpSpPr>
        <p:sp>
          <p:nvSpPr>
            <p:cNvPr id="98375" name="Rectangle 71"/>
            <p:cNvSpPr>
              <a:spLocks noChangeArrowheads="1"/>
            </p:cNvSpPr>
            <p:nvPr/>
          </p:nvSpPr>
          <p:spPr bwMode="auto">
            <a:xfrm>
              <a:off x="443" y="2255"/>
              <a:ext cx="4173" cy="812"/>
            </a:xfrm>
            <a:prstGeom prst="rect">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dirty="0"/>
            </a:p>
          </p:txBody>
        </p:sp>
        <p:sp>
          <p:nvSpPr>
            <p:cNvPr id="98322" name="Text Box 18"/>
            <p:cNvSpPr txBox="1">
              <a:spLocks noChangeArrowheads="1"/>
            </p:cNvSpPr>
            <p:nvPr/>
          </p:nvSpPr>
          <p:spPr bwMode="auto">
            <a:xfrm>
              <a:off x="587" y="2241"/>
              <a:ext cx="689" cy="233"/>
            </a:xfrm>
            <a:prstGeom prst="rect">
              <a:avLst/>
            </a:prstGeom>
            <a:noFill/>
            <a:ln w="9525">
              <a:noFill/>
              <a:miter lim="800000"/>
              <a:headEnd/>
              <a:tailEnd type="none" w="sm" len="med"/>
            </a:ln>
            <a:effectLst/>
          </p:spPr>
          <p:txBody>
            <a:bodyPr>
              <a:spAutoFit/>
            </a:bodyPr>
            <a:lstStyle/>
            <a:p>
              <a:pPr>
                <a:spcBef>
                  <a:spcPct val="50000"/>
                </a:spcBef>
              </a:pPr>
              <a:r>
                <a:rPr lang="en-GB" dirty="0"/>
                <a:t>Output</a:t>
              </a:r>
              <a:endParaRPr lang="en-US" dirty="0"/>
            </a:p>
          </p:txBody>
        </p:sp>
        <p:sp>
          <p:nvSpPr>
            <p:cNvPr id="98323" name="Text Box 19"/>
            <p:cNvSpPr txBox="1">
              <a:spLocks noChangeArrowheads="1"/>
            </p:cNvSpPr>
            <p:nvPr/>
          </p:nvSpPr>
          <p:spPr bwMode="auto">
            <a:xfrm>
              <a:off x="442" y="2413"/>
              <a:ext cx="952" cy="233"/>
            </a:xfrm>
            <a:prstGeom prst="rect">
              <a:avLst/>
            </a:prstGeom>
            <a:noFill/>
            <a:ln w="9525">
              <a:noFill/>
              <a:miter lim="800000"/>
              <a:headEnd/>
              <a:tailEnd type="none" w="sm" len="med"/>
            </a:ln>
            <a:effectLst/>
          </p:spPr>
          <p:txBody>
            <a:bodyPr>
              <a:spAutoFit/>
            </a:bodyPr>
            <a:lstStyle/>
            <a:p>
              <a:pPr>
                <a:spcBef>
                  <a:spcPct val="50000"/>
                </a:spcBef>
              </a:pPr>
              <a:r>
                <a:rPr lang="en-GB" dirty="0"/>
                <a:t>Total assets</a:t>
              </a:r>
              <a:endParaRPr lang="en-US" dirty="0"/>
            </a:p>
          </p:txBody>
        </p:sp>
        <p:sp>
          <p:nvSpPr>
            <p:cNvPr id="98324" name="Line 20"/>
            <p:cNvSpPr>
              <a:spLocks noChangeShapeType="1"/>
            </p:cNvSpPr>
            <p:nvPr/>
          </p:nvSpPr>
          <p:spPr bwMode="auto">
            <a:xfrm>
              <a:off x="542" y="2440"/>
              <a:ext cx="771" cy="9"/>
            </a:xfrm>
            <a:prstGeom prst="line">
              <a:avLst/>
            </a:prstGeom>
            <a:noFill/>
            <a:ln w="9525">
              <a:solidFill>
                <a:schemeClr val="tx1"/>
              </a:solidFill>
              <a:round/>
              <a:headEnd/>
              <a:tailEnd type="none" w="sm" len="med"/>
            </a:ln>
            <a:effectLst/>
          </p:spPr>
          <p:txBody>
            <a:bodyPr wrap="none" anchor="ctr"/>
            <a:lstStyle/>
            <a:p>
              <a:endParaRPr lang="en-GB" dirty="0"/>
            </a:p>
          </p:txBody>
        </p:sp>
        <p:sp>
          <p:nvSpPr>
            <p:cNvPr id="98326" name="Text Box 22"/>
            <p:cNvSpPr txBox="1">
              <a:spLocks noChangeArrowheads="1"/>
            </p:cNvSpPr>
            <p:nvPr/>
          </p:nvSpPr>
          <p:spPr bwMode="auto">
            <a:xfrm>
              <a:off x="1577" y="2244"/>
              <a:ext cx="689" cy="233"/>
            </a:xfrm>
            <a:prstGeom prst="rect">
              <a:avLst/>
            </a:prstGeom>
            <a:noFill/>
            <a:ln w="9525">
              <a:noFill/>
              <a:miter lim="800000"/>
              <a:headEnd/>
              <a:tailEnd type="none" w="sm" len="med"/>
            </a:ln>
            <a:effectLst/>
          </p:spPr>
          <p:txBody>
            <a:bodyPr>
              <a:spAutoFit/>
            </a:bodyPr>
            <a:lstStyle/>
            <a:p>
              <a:pPr>
                <a:spcBef>
                  <a:spcPct val="50000"/>
                </a:spcBef>
              </a:pPr>
              <a:r>
                <a:rPr lang="en-GB" dirty="0"/>
                <a:t>Output</a:t>
              </a:r>
              <a:endParaRPr lang="en-US" dirty="0"/>
            </a:p>
          </p:txBody>
        </p:sp>
        <p:sp>
          <p:nvSpPr>
            <p:cNvPr id="98327" name="Text Box 23"/>
            <p:cNvSpPr txBox="1">
              <a:spLocks noChangeArrowheads="1"/>
            </p:cNvSpPr>
            <p:nvPr/>
          </p:nvSpPr>
          <p:spPr bwMode="auto">
            <a:xfrm>
              <a:off x="1432" y="2416"/>
              <a:ext cx="952" cy="233"/>
            </a:xfrm>
            <a:prstGeom prst="rect">
              <a:avLst/>
            </a:prstGeom>
            <a:noFill/>
            <a:ln w="9525">
              <a:noFill/>
              <a:miter lim="800000"/>
              <a:headEnd/>
              <a:tailEnd type="none" w="sm" len="med"/>
            </a:ln>
            <a:effectLst/>
          </p:spPr>
          <p:txBody>
            <a:bodyPr>
              <a:spAutoFit/>
            </a:bodyPr>
            <a:lstStyle/>
            <a:p>
              <a:pPr>
                <a:spcBef>
                  <a:spcPct val="50000"/>
                </a:spcBef>
              </a:pPr>
              <a:r>
                <a:rPr lang="en-GB" dirty="0"/>
                <a:t>Capacity</a:t>
              </a:r>
              <a:endParaRPr lang="en-US" dirty="0"/>
            </a:p>
          </p:txBody>
        </p:sp>
        <p:sp>
          <p:nvSpPr>
            <p:cNvPr id="98328" name="Line 24"/>
            <p:cNvSpPr>
              <a:spLocks noChangeShapeType="1"/>
            </p:cNvSpPr>
            <p:nvPr/>
          </p:nvSpPr>
          <p:spPr bwMode="auto">
            <a:xfrm>
              <a:off x="1640" y="2443"/>
              <a:ext cx="567" cy="9"/>
            </a:xfrm>
            <a:prstGeom prst="line">
              <a:avLst/>
            </a:prstGeom>
            <a:noFill/>
            <a:ln w="9525">
              <a:solidFill>
                <a:schemeClr val="tx1"/>
              </a:solidFill>
              <a:round/>
              <a:headEnd/>
              <a:tailEnd type="none" w="sm" len="med"/>
            </a:ln>
            <a:effectLst/>
          </p:spPr>
          <p:txBody>
            <a:bodyPr wrap="none" anchor="ctr"/>
            <a:lstStyle/>
            <a:p>
              <a:endParaRPr lang="en-GB" dirty="0"/>
            </a:p>
          </p:txBody>
        </p:sp>
        <p:sp>
          <p:nvSpPr>
            <p:cNvPr id="98330" name="Text Box 26"/>
            <p:cNvSpPr txBox="1">
              <a:spLocks noChangeArrowheads="1"/>
            </p:cNvSpPr>
            <p:nvPr/>
          </p:nvSpPr>
          <p:spPr bwMode="auto">
            <a:xfrm>
              <a:off x="2402" y="2244"/>
              <a:ext cx="1034" cy="233"/>
            </a:xfrm>
            <a:prstGeom prst="rect">
              <a:avLst/>
            </a:prstGeom>
            <a:noFill/>
            <a:ln w="9525">
              <a:noFill/>
              <a:miter lim="800000"/>
              <a:headEnd/>
              <a:tailEnd type="none" w="sm" len="med"/>
            </a:ln>
            <a:effectLst/>
          </p:spPr>
          <p:txBody>
            <a:bodyPr>
              <a:spAutoFit/>
            </a:bodyPr>
            <a:lstStyle/>
            <a:p>
              <a:pPr>
                <a:spcBef>
                  <a:spcPct val="50000"/>
                </a:spcBef>
              </a:pPr>
              <a:r>
                <a:rPr lang="en-GB" dirty="0"/>
                <a:t>Fixed assets</a:t>
              </a:r>
              <a:endParaRPr lang="en-US" dirty="0"/>
            </a:p>
          </p:txBody>
        </p:sp>
        <p:sp>
          <p:nvSpPr>
            <p:cNvPr id="98331" name="Text Box 27"/>
            <p:cNvSpPr txBox="1">
              <a:spLocks noChangeArrowheads="1"/>
            </p:cNvSpPr>
            <p:nvPr/>
          </p:nvSpPr>
          <p:spPr bwMode="auto">
            <a:xfrm>
              <a:off x="2429" y="2416"/>
              <a:ext cx="952" cy="233"/>
            </a:xfrm>
            <a:prstGeom prst="rect">
              <a:avLst/>
            </a:prstGeom>
            <a:noFill/>
            <a:ln w="9525">
              <a:noFill/>
              <a:miter lim="800000"/>
              <a:headEnd/>
              <a:tailEnd type="none" w="sm" len="med"/>
            </a:ln>
            <a:effectLst/>
          </p:spPr>
          <p:txBody>
            <a:bodyPr>
              <a:spAutoFit/>
            </a:bodyPr>
            <a:lstStyle/>
            <a:p>
              <a:pPr>
                <a:spcBef>
                  <a:spcPct val="50000"/>
                </a:spcBef>
              </a:pPr>
              <a:r>
                <a:rPr lang="en-GB" dirty="0"/>
                <a:t>Total assets</a:t>
              </a:r>
              <a:endParaRPr lang="en-US" dirty="0"/>
            </a:p>
          </p:txBody>
        </p:sp>
        <p:sp>
          <p:nvSpPr>
            <p:cNvPr id="98332" name="Line 28"/>
            <p:cNvSpPr>
              <a:spLocks noChangeShapeType="1"/>
            </p:cNvSpPr>
            <p:nvPr/>
          </p:nvSpPr>
          <p:spPr bwMode="auto">
            <a:xfrm>
              <a:off x="2520" y="2443"/>
              <a:ext cx="771" cy="9"/>
            </a:xfrm>
            <a:prstGeom prst="line">
              <a:avLst/>
            </a:prstGeom>
            <a:noFill/>
            <a:ln w="9525">
              <a:solidFill>
                <a:schemeClr val="tx1"/>
              </a:solidFill>
              <a:round/>
              <a:headEnd/>
              <a:tailEnd type="none" w="sm" len="med"/>
            </a:ln>
            <a:effectLst/>
          </p:spPr>
          <p:txBody>
            <a:bodyPr wrap="none" anchor="ctr"/>
            <a:lstStyle/>
            <a:p>
              <a:endParaRPr lang="en-GB" dirty="0"/>
            </a:p>
          </p:txBody>
        </p:sp>
        <p:grpSp>
          <p:nvGrpSpPr>
            <p:cNvPr id="98401" name="Group 97"/>
            <p:cNvGrpSpPr>
              <a:grpSpLocks/>
            </p:cNvGrpSpPr>
            <p:nvPr/>
          </p:nvGrpSpPr>
          <p:grpSpPr bwMode="auto">
            <a:xfrm>
              <a:off x="3463" y="2244"/>
              <a:ext cx="1034" cy="405"/>
              <a:chOff x="3463" y="2244"/>
              <a:chExt cx="1034" cy="405"/>
            </a:xfrm>
          </p:grpSpPr>
          <p:sp>
            <p:nvSpPr>
              <p:cNvPr id="98335" name="Text Box 31"/>
              <p:cNvSpPr txBox="1">
                <a:spLocks noChangeArrowheads="1"/>
              </p:cNvSpPr>
              <p:nvPr/>
            </p:nvSpPr>
            <p:spPr bwMode="auto">
              <a:xfrm>
                <a:off x="3463" y="2244"/>
                <a:ext cx="1034" cy="233"/>
              </a:xfrm>
              <a:prstGeom prst="rect">
                <a:avLst/>
              </a:prstGeom>
              <a:noFill/>
              <a:ln w="9525">
                <a:noFill/>
                <a:miter lim="800000"/>
                <a:headEnd/>
                <a:tailEnd type="none" w="sm" len="med"/>
              </a:ln>
              <a:effectLst/>
            </p:spPr>
            <p:txBody>
              <a:bodyPr>
                <a:spAutoFit/>
              </a:bodyPr>
              <a:lstStyle/>
              <a:p>
                <a:pPr>
                  <a:spcBef>
                    <a:spcPct val="50000"/>
                  </a:spcBef>
                </a:pPr>
                <a:r>
                  <a:rPr lang="en-GB" dirty="0"/>
                  <a:t>Capacity</a:t>
                </a:r>
                <a:endParaRPr lang="en-US" dirty="0"/>
              </a:p>
            </p:txBody>
          </p:sp>
          <p:sp>
            <p:nvSpPr>
              <p:cNvPr id="98336" name="Text Box 32"/>
              <p:cNvSpPr txBox="1">
                <a:spLocks noChangeArrowheads="1"/>
              </p:cNvSpPr>
              <p:nvPr/>
            </p:nvSpPr>
            <p:spPr bwMode="auto">
              <a:xfrm>
                <a:off x="3490" y="2416"/>
                <a:ext cx="952" cy="233"/>
              </a:xfrm>
              <a:prstGeom prst="rect">
                <a:avLst/>
              </a:prstGeom>
              <a:noFill/>
              <a:ln w="9525">
                <a:noFill/>
                <a:miter lim="800000"/>
                <a:headEnd/>
                <a:tailEnd type="none" w="sm" len="med"/>
              </a:ln>
              <a:effectLst/>
            </p:spPr>
            <p:txBody>
              <a:bodyPr>
                <a:spAutoFit/>
              </a:bodyPr>
              <a:lstStyle/>
              <a:p>
                <a:pPr>
                  <a:spcBef>
                    <a:spcPct val="50000"/>
                  </a:spcBef>
                </a:pPr>
                <a:r>
                  <a:rPr lang="en-GB" dirty="0"/>
                  <a:t>Fixed assets</a:t>
                </a:r>
                <a:endParaRPr lang="en-US" dirty="0"/>
              </a:p>
            </p:txBody>
          </p:sp>
          <p:sp>
            <p:nvSpPr>
              <p:cNvPr id="98337" name="Line 33"/>
              <p:cNvSpPr>
                <a:spLocks noChangeShapeType="1"/>
              </p:cNvSpPr>
              <p:nvPr/>
            </p:nvSpPr>
            <p:spPr bwMode="auto">
              <a:xfrm>
                <a:off x="3581" y="2443"/>
                <a:ext cx="771" cy="9"/>
              </a:xfrm>
              <a:prstGeom prst="line">
                <a:avLst/>
              </a:prstGeom>
              <a:noFill/>
              <a:ln w="9525">
                <a:solidFill>
                  <a:schemeClr val="tx1"/>
                </a:solidFill>
                <a:round/>
                <a:headEnd/>
                <a:tailEnd type="none" w="sm" len="med"/>
              </a:ln>
              <a:effectLst/>
            </p:spPr>
            <p:txBody>
              <a:bodyPr wrap="none" anchor="ctr"/>
              <a:lstStyle/>
              <a:p>
                <a:endParaRPr lang="en-GB" dirty="0"/>
              </a:p>
            </p:txBody>
          </p:sp>
        </p:grpSp>
        <p:sp>
          <p:nvSpPr>
            <p:cNvPr id="98369" name="Text Box 65"/>
            <p:cNvSpPr txBox="1">
              <a:spLocks noChangeArrowheads="1"/>
            </p:cNvSpPr>
            <p:nvPr/>
          </p:nvSpPr>
          <p:spPr bwMode="auto">
            <a:xfrm>
              <a:off x="1495" y="2693"/>
              <a:ext cx="816" cy="233"/>
            </a:xfrm>
            <a:prstGeom prst="rect">
              <a:avLst/>
            </a:prstGeom>
            <a:noFill/>
            <a:ln w="9525">
              <a:noFill/>
              <a:miter lim="800000"/>
              <a:headEnd/>
              <a:tailEnd type="none" w="sm" len="med"/>
            </a:ln>
            <a:effectLst/>
          </p:spPr>
          <p:txBody>
            <a:bodyPr>
              <a:spAutoFit/>
            </a:bodyPr>
            <a:lstStyle/>
            <a:p>
              <a:pPr>
                <a:spcBef>
                  <a:spcPct val="50000"/>
                </a:spcBef>
              </a:pPr>
              <a:r>
                <a:rPr lang="en-GB" dirty="0"/>
                <a:t>Utilisation</a:t>
              </a:r>
              <a:endParaRPr lang="en-US" dirty="0"/>
            </a:p>
          </p:txBody>
        </p:sp>
        <p:sp>
          <p:nvSpPr>
            <p:cNvPr id="98370" name="Text Box 66"/>
            <p:cNvSpPr txBox="1">
              <a:spLocks noChangeArrowheads="1"/>
            </p:cNvSpPr>
            <p:nvPr/>
          </p:nvSpPr>
          <p:spPr bwMode="auto">
            <a:xfrm>
              <a:off x="2393" y="2702"/>
              <a:ext cx="1134" cy="233"/>
            </a:xfrm>
            <a:prstGeom prst="rect">
              <a:avLst/>
            </a:prstGeom>
            <a:noFill/>
            <a:ln w="9525">
              <a:noFill/>
              <a:miter lim="800000"/>
              <a:headEnd/>
              <a:tailEnd type="none" w="sm" len="med"/>
            </a:ln>
            <a:effectLst/>
          </p:spPr>
          <p:txBody>
            <a:bodyPr>
              <a:spAutoFit/>
            </a:bodyPr>
            <a:lstStyle/>
            <a:p>
              <a:pPr>
                <a:spcBef>
                  <a:spcPct val="50000"/>
                </a:spcBef>
              </a:pPr>
              <a:r>
                <a:rPr lang="en-GB" dirty="0"/>
                <a:t>Working capital</a:t>
              </a:r>
              <a:endParaRPr lang="en-US" dirty="0"/>
            </a:p>
          </p:txBody>
        </p:sp>
        <p:sp>
          <p:nvSpPr>
            <p:cNvPr id="98371" name="Text Box 67"/>
            <p:cNvSpPr txBox="1">
              <a:spLocks noChangeArrowheads="1"/>
            </p:cNvSpPr>
            <p:nvPr/>
          </p:nvSpPr>
          <p:spPr bwMode="auto">
            <a:xfrm>
              <a:off x="3437" y="2729"/>
              <a:ext cx="1134" cy="343"/>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dirty="0"/>
                <a:t>Productivity of fixed assets</a:t>
              </a:r>
              <a:endParaRPr lang="en-US" dirty="0"/>
            </a:p>
          </p:txBody>
        </p:sp>
        <p:sp>
          <p:nvSpPr>
            <p:cNvPr id="98376" name="AutoShape 72"/>
            <p:cNvSpPr>
              <a:spLocks noChangeArrowheads="1"/>
            </p:cNvSpPr>
            <p:nvPr/>
          </p:nvSpPr>
          <p:spPr bwMode="auto">
            <a:xfrm rot="973111">
              <a:off x="2302" y="1107"/>
              <a:ext cx="227" cy="1142"/>
            </a:xfrm>
            <a:prstGeom prst="downArrow">
              <a:avLst>
                <a:gd name="adj1" fmla="val 65111"/>
                <a:gd name="adj2" fmla="val 72691"/>
              </a:avLst>
            </a:prstGeom>
            <a:solidFill>
              <a:srgbClr val="FFC000"/>
            </a:solidFill>
            <a:ln w="9525">
              <a:solidFill>
                <a:schemeClr val="tx1"/>
              </a:solidFill>
              <a:miter lim="800000"/>
              <a:headEnd/>
              <a:tailEnd type="none" w="sm" len="med"/>
            </a:ln>
            <a:effectLst/>
          </p:spPr>
          <p:txBody>
            <a:bodyPr wrap="none" anchor="ctr"/>
            <a:lstStyle/>
            <a:p>
              <a:endParaRPr lang="en-GB" dirty="0"/>
            </a:p>
          </p:txBody>
        </p:sp>
        <p:sp>
          <p:nvSpPr>
            <p:cNvPr id="98384" name="Text Box 80"/>
            <p:cNvSpPr txBox="1">
              <a:spLocks noChangeArrowheads="1"/>
            </p:cNvSpPr>
            <p:nvPr/>
          </p:nvSpPr>
          <p:spPr bwMode="auto">
            <a:xfrm>
              <a:off x="1349" y="2333"/>
              <a:ext cx="182" cy="233"/>
            </a:xfrm>
            <a:prstGeom prst="rect">
              <a:avLst/>
            </a:prstGeom>
            <a:noFill/>
            <a:ln w="9525">
              <a:noFill/>
              <a:miter lim="800000"/>
              <a:headEnd/>
              <a:tailEnd type="none" w="sm" len="med"/>
            </a:ln>
            <a:effectLst/>
          </p:spPr>
          <p:txBody>
            <a:bodyPr>
              <a:spAutoFit/>
            </a:bodyPr>
            <a:lstStyle/>
            <a:p>
              <a:pPr>
                <a:spcBef>
                  <a:spcPct val="50000"/>
                </a:spcBef>
              </a:pPr>
              <a:r>
                <a:rPr lang="en-GB" dirty="0"/>
                <a:t>=</a:t>
              </a:r>
              <a:endParaRPr lang="en-US" dirty="0"/>
            </a:p>
          </p:txBody>
        </p:sp>
        <p:sp>
          <p:nvSpPr>
            <p:cNvPr id="98385" name="Text Box 81"/>
            <p:cNvSpPr txBox="1">
              <a:spLocks noChangeArrowheads="1"/>
            </p:cNvSpPr>
            <p:nvPr/>
          </p:nvSpPr>
          <p:spPr bwMode="auto">
            <a:xfrm>
              <a:off x="2248" y="2337"/>
              <a:ext cx="182" cy="233"/>
            </a:xfrm>
            <a:prstGeom prst="rect">
              <a:avLst/>
            </a:prstGeom>
            <a:noFill/>
            <a:ln w="9525">
              <a:noFill/>
              <a:miter lim="800000"/>
              <a:headEnd/>
              <a:tailEnd type="none" w="sm" len="med"/>
            </a:ln>
            <a:effectLst/>
          </p:spPr>
          <p:txBody>
            <a:bodyPr>
              <a:spAutoFit/>
            </a:bodyPr>
            <a:lstStyle/>
            <a:p>
              <a:pPr>
                <a:spcBef>
                  <a:spcPct val="50000"/>
                </a:spcBef>
              </a:pPr>
              <a:r>
                <a:rPr lang="en-GB" dirty="0">
                  <a:latin typeface="Times New Roman"/>
                  <a:cs typeface="Times New Roman"/>
                </a:rPr>
                <a:t>×</a:t>
              </a:r>
              <a:endParaRPr lang="en-US" dirty="0"/>
            </a:p>
          </p:txBody>
        </p:sp>
        <p:sp>
          <p:nvSpPr>
            <p:cNvPr id="98386" name="Text Box 82"/>
            <p:cNvSpPr txBox="1">
              <a:spLocks noChangeArrowheads="1"/>
            </p:cNvSpPr>
            <p:nvPr/>
          </p:nvSpPr>
          <p:spPr bwMode="auto">
            <a:xfrm>
              <a:off x="3309" y="2341"/>
              <a:ext cx="182" cy="233"/>
            </a:xfrm>
            <a:prstGeom prst="rect">
              <a:avLst/>
            </a:prstGeom>
            <a:noFill/>
            <a:ln w="9525">
              <a:noFill/>
              <a:miter lim="800000"/>
              <a:headEnd/>
              <a:tailEnd type="none" w="sm" len="med"/>
            </a:ln>
            <a:effectLst/>
          </p:spPr>
          <p:txBody>
            <a:bodyPr>
              <a:spAutoFit/>
            </a:bodyPr>
            <a:lstStyle/>
            <a:p>
              <a:pPr>
                <a:spcBef>
                  <a:spcPct val="50000"/>
                </a:spcBef>
              </a:pPr>
              <a:r>
                <a:rPr lang="en-GB" dirty="0">
                  <a:latin typeface="Times New Roman"/>
                  <a:cs typeface="Times New Roman"/>
                </a:rPr>
                <a:t>×</a:t>
              </a:r>
              <a:endParaRPr lang="en-US" dirty="0"/>
            </a:p>
          </p:txBody>
        </p:sp>
      </p:grpSp>
      <p:grpSp>
        <p:nvGrpSpPr>
          <p:cNvPr id="98403" name="Group 99"/>
          <p:cNvGrpSpPr>
            <a:grpSpLocks/>
          </p:cNvGrpSpPr>
          <p:nvPr/>
        </p:nvGrpSpPr>
        <p:grpSpPr bwMode="auto">
          <a:xfrm>
            <a:off x="198440" y="3871770"/>
            <a:ext cx="8726487" cy="2316162"/>
            <a:chOff x="125" y="2233"/>
            <a:chExt cx="5497" cy="1459"/>
          </a:xfrm>
        </p:grpSpPr>
        <p:sp>
          <p:nvSpPr>
            <p:cNvPr id="98391" name="Rectangle 87"/>
            <p:cNvSpPr>
              <a:spLocks noChangeArrowheads="1"/>
            </p:cNvSpPr>
            <p:nvPr/>
          </p:nvSpPr>
          <p:spPr bwMode="auto">
            <a:xfrm>
              <a:off x="261" y="3329"/>
              <a:ext cx="5361" cy="363"/>
            </a:xfrm>
            <a:prstGeom prst="rect">
              <a:avLst/>
            </a:prstGeom>
            <a:solidFill>
              <a:srgbClr val="CCFFFF"/>
            </a:solidFill>
            <a:ln w="9525">
              <a:solidFill>
                <a:schemeClr val="tx1"/>
              </a:solidFill>
              <a:miter lim="800000"/>
              <a:headEnd/>
              <a:tailEnd type="none" w="sm" len="med"/>
            </a:ln>
            <a:effectLst/>
          </p:spPr>
          <p:txBody>
            <a:bodyPr wrap="none" anchor="ctr"/>
            <a:lstStyle/>
            <a:p>
              <a:endParaRPr lang="en-GB" dirty="0"/>
            </a:p>
          </p:txBody>
        </p:sp>
        <p:sp>
          <p:nvSpPr>
            <p:cNvPr id="98354" name="Text Box 50"/>
            <p:cNvSpPr txBox="1">
              <a:spLocks noChangeArrowheads="1"/>
            </p:cNvSpPr>
            <p:nvPr/>
          </p:nvSpPr>
          <p:spPr bwMode="auto">
            <a:xfrm>
              <a:off x="125" y="3348"/>
              <a:ext cx="1542" cy="343"/>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dirty="0"/>
                <a:t>Operations strategy decision areas</a:t>
              </a:r>
              <a:endParaRPr lang="en-US" dirty="0"/>
            </a:p>
          </p:txBody>
        </p:sp>
        <p:sp>
          <p:nvSpPr>
            <p:cNvPr id="98355" name="Text Box 51"/>
            <p:cNvSpPr txBox="1">
              <a:spLocks noChangeArrowheads="1"/>
            </p:cNvSpPr>
            <p:nvPr/>
          </p:nvSpPr>
          <p:spPr bwMode="auto">
            <a:xfrm>
              <a:off x="1476" y="3339"/>
              <a:ext cx="907" cy="233"/>
            </a:xfrm>
            <a:prstGeom prst="rect">
              <a:avLst/>
            </a:prstGeom>
            <a:noFill/>
            <a:ln w="9525">
              <a:noFill/>
              <a:miter lim="800000"/>
              <a:headEnd/>
              <a:tailEnd type="none" w="sm" len="med"/>
            </a:ln>
            <a:effectLst/>
          </p:spPr>
          <p:txBody>
            <a:bodyPr>
              <a:spAutoFit/>
            </a:bodyPr>
            <a:lstStyle/>
            <a:p>
              <a:pPr>
                <a:spcBef>
                  <a:spcPct val="50000"/>
                </a:spcBef>
              </a:pPr>
              <a:r>
                <a:rPr lang="en-GB" dirty="0"/>
                <a:t>Capacity</a:t>
              </a:r>
              <a:endParaRPr lang="en-US" dirty="0"/>
            </a:p>
          </p:txBody>
        </p:sp>
        <p:sp>
          <p:nvSpPr>
            <p:cNvPr id="98356" name="Text Box 52"/>
            <p:cNvSpPr txBox="1">
              <a:spLocks noChangeArrowheads="1"/>
            </p:cNvSpPr>
            <p:nvPr/>
          </p:nvSpPr>
          <p:spPr bwMode="auto">
            <a:xfrm>
              <a:off x="2530" y="3339"/>
              <a:ext cx="907" cy="343"/>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dirty="0"/>
                <a:t>Supply network</a:t>
              </a:r>
              <a:endParaRPr lang="en-US" dirty="0"/>
            </a:p>
          </p:txBody>
        </p:sp>
        <p:sp>
          <p:nvSpPr>
            <p:cNvPr id="98357" name="Text Box 53"/>
            <p:cNvSpPr txBox="1">
              <a:spLocks noChangeArrowheads="1"/>
            </p:cNvSpPr>
            <p:nvPr/>
          </p:nvSpPr>
          <p:spPr bwMode="auto">
            <a:xfrm>
              <a:off x="3573" y="3339"/>
              <a:ext cx="907" cy="343"/>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dirty="0"/>
                <a:t>Process technology</a:t>
              </a:r>
              <a:endParaRPr lang="en-US" dirty="0"/>
            </a:p>
          </p:txBody>
        </p:sp>
        <p:sp>
          <p:nvSpPr>
            <p:cNvPr id="98358" name="Text Box 54"/>
            <p:cNvSpPr txBox="1">
              <a:spLocks noChangeArrowheads="1"/>
            </p:cNvSpPr>
            <p:nvPr/>
          </p:nvSpPr>
          <p:spPr bwMode="auto">
            <a:xfrm>
              <a:off x="4389" y="3339"/>
              <a:ext cx="1224" cy="343"/>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dirty="0"/>
                <a:t>Development and organisation</a:t>
              </a:r>
              <a:endParaRPr lang="en-US" dirty="0"/>
            </a:p>
          </p:txBody>
        </p:sp>
        <p:sp>
          <p:nvSpPr>
            <p:cNvPr id="98390" name="AutoShape 86"/>
            <p:cNvSpPr>
              <a:spLocks noChangeArrowheads="1"/>
            </p:cNvSpPr>
            <p:nvPr/>
          </p:nvSpPr>
          <p:spPr bwMode="auto">
            <a:xfrm>
              <a:off x="4797" y="2233"/>
              <a:ext cx="227" cy="1061"/>
            </a:xfrm>
            <a:prstGeom prst="downArrow">
              <a:avLst>
                <a:gd name="adj1" fmla="val 65111"/>
                <a:gd name="adj2" fmla="val 67535"/>
              </a:avLst>
            </a:prstGeom>
            <a:solidFill>
              <a:srgbClr val="FFC000"/>
            </a:solidFill>
            <a:ln w="9525">
              <a:solidFill>
                <a:schemeClr val="tx1"/>
              </a:solidFill>
              <a:miter lim="800000"/>
              <a:headEnd/>
              <a:tailEnd type="none" w="sm" len="med"/>
            </a:ln>
            <a:effectLst/>
          </p:spPr>
          <p:txBody>
            <a:bodyPr wrap="none" anchor="ctr"/>
            <a:lstStyle/>
            <a:p>
              <a:endParaRPr lang="en-GB" dirty="0"/>
            </a:p>
          </p:txBody>
        </p:sp>
        <p:sp>
          <p:nvSpPr>
            <p:cNvPr id="98392" name="AutoShape 88"/>
            <p:cNvSpPr>
              <a:spLocks noChangeArrowheads="1"/>
            </p:cNvSpPr>
            <p:nvPr/>
          </p:nvSpPr>
          <p:spPr bwMode="auto">
            <a:xfrm>
              <a:off x="1817" y="3076"/>
              <a:ext cx="227" cy="245"/>
            </a:xfrm>
            <a:prstGeom prst="downArrow">
              <a:avLst>
                <a:gd name="adj1" fmla="val 48898"/>
                <a:gd name="adj2" fmla="val 40089"/>
              </a:avLst>
            </a:prstGeom>
            <a:solidFill>
              <a:srgbClr val="FFC000"/>
            </a:solidFill>
            <a:ln w="9525">
              <a:solidFill>
                <a:schemeClr val="tx1"/>
              </a:solidFill>
              <a:miter lim="800000"/>
              <a:headEnd/>
              <a:tailEnd type="none" w="sm" len="med"/>
            </a:ln>
            <a:effectLst/>
          </p:spPr>
          <p:txBody>
            <a:bodyPr wrap="none" anchor="ctr"/>
            <a:lstStyle/>
            <a:p>
              <a:endParaRPr lang="en-GB" dirty="0"/>
            </a:p>
          </p:txBody>
        </p:sp>
        <p:sp>
          <p:nvSpPr>
            <p:cNvPr id="98396" name="AutoShape 92"/>
            <p:cNvSpPr>
              <a:spLocks noChangeArrowheads="1"/>
            </p:cNvSpPr>
            <p:nvPr/>
          </p:nvSpPr>
          <p:spPr bwMode="auto">
            <a:xfrm>
              <a:off x="2855" y="3075"/>
              <a:ext cx="227" cy="245"/>
            </a:xfrm>
            <a:prstGeom prst="downArrow">
              <a:avLst>
                <a:gd name="adj1" fmla="val 48898"/>
                <a:gd name="adj2" fmla="val 40089"/>
              </a:avLst>
            </a:prstGeom>
            <a:solidFill>
              <a:srgbClr val="FFC000"/>
            </a:solidFill>
            <a:ln w="9525">
              <a:solidFill>
                <a:schemeClr val="tx1"/>
              </a:solidFill>
              <a:miter lim="800000"/>
              <a:headEnd/>
              <a:tailEnd type="none" w="sm" len="med"/>
            </a:ln>
            <a:effectLst/>
          </p:spPr>
          <p:txBody>
            <a:bodyPr wrap="none" anchor="ctr"/>
            <a:lstStyle/>
            <a:p>
              <a:endParaRPr lang="en-GB" dirty="0"/>
            </a:p>
          </p:txBody>
        </p:sp>
        <p:sp>
          <p:nvSpPr>
            <p:cNvPr id="98397" name="AutoShape 93"/>
            <p:cNvSpPr>
              <a:spLocks noChangeArrowheads="1"/>
            </p:cNvSpPr>
            <p:nvPr/>
          </p:nvSpPr>
          <p:spPr bwMode="auto">
            <a:xfrm>
              <a:off x="3893" y="3073"/>
              <a:ext cx="227" cy="245"/>
            </a:xfrm>
            <a:prstGeom prst="downArrow">
              <a:avLst>
                <a:gd name="adj1" fmla="val 48898"/>
                <a:gd name="adj2" fmla="val 40089"/>
              </a:avLst>
            </a:prstGeom>
            <a:solidFill>
              <a:srgbClr val="FFC000"/>
            </a:solidFill>
            <a:ln w="9525">
              <a:solidFill>
                <a:schemeClr val="tx1"/>
              </a:solidFill>
              <a:miter lim="800000"/>
              <a:headEnd/>
              <a:tailEnd type="none" w="sm" len="med"/>
            </a:ln>
            <a:effectLst/>
          </p:spPr>
          <p:txBody>
            <a:bodyPr wrap="none" anchor="ctr"/>
            <a:lstStyle/>
            <a:p>
              <a:endParaRPr lang="en-GB" dirty="0"/>
            </a:p>
          </p:txBody>
        </p:sp>
      </p:grpSp>
      <p:grpSp>
        <p:nvGrpSpPr>
          <p:cNvPr id="78" name="Group 77"/>
          <p:cNvGrpSpPr/>
          <p:nvPr/>
        </p:nvGrpSpPr>
        <p:grpSpPr>
          <a:xfrm>
            <a:off x="5384801" y="2027096"/>
            <a:ext cx="4391025" cy="1743074"/>
            <a:chOff x="5384801" y="1760396"/>
            <a:chExt cx="4391025" cy="1743074"/>
          </a:xfrm>
        </p:grpSpPr>
        <p:grpSp>
          <p:nvGrpSpPr>
            <p:cNvPr id="98399" name="Group 95"/>
            <p:cNvGrpSpPr>
              <a:grpSpLocks/>
            </p:cNvGrpSpPr>
            <p:nvPr/>
          </p:nvGrpSpPr>
          <p:grpSpPr bwMode="auto">
            <a:xfrm>
              <a:off x="5384801" y="1760396"/>
              <a:ext cx="4391025" cy="1743074"/>
              <a:chOff x="3392" y="1071"/>
              <a:chExt cx="2766" cy="1098"/>
            </a:xfrm>
          </p:grpSpPr>
          <p:sp>
            <p:nvSpPr>
              <p:cNvPr id="98374" name="Rectangle 70"/>
              <p:cNvSpPr>
                <a:spLocks noChangeArrowheads="1"/>
              </p:cNvSpPr>
              <p:nvPr/>
            </p:nvSpPr>
            <p:spPr bwMode="auto">
              <a:xfrm>
                <a:off x="3527" y="1298"/>
                <a:ext cx="2495" cy="862"/>
              </a:xfrm>
              <a:prstGeom prst="rect">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dirty="0"/>
              </a:p>
            </p:txBody>
          </p:sp>
          <p:grpSp>
            <p:nvGrpSpPr>
              <p:cNvPr id="98359" name="Group 55"/>
              <p:cNvGrpSpPr>
                <a:grpSpLocks/>
              </p:cNvGrpSpPr>
              <p:nvPr/>
            </p:nvGrpSpPr>
            <p:grpSpPr bwMode="auto">
              <a:xfrm>
                <a:off x="3392" y="1300"/>
                <a:ext cx="952" cy="405"/>
                <a:chOff x="3256" y="1576"/>
                <a:chExt cx="952" cy="405"/>
              </a:xfrm>
            </p:grpSpPr>
            <p:sp>
              <p:nvSpPr>
                <p:cNvPr id="98339" name="Text Box 35"/>
                <p:cNvSpPr txBox="1">
                  <a:spLocks noChangeArrowheads="1"/>
                </p:cNvSpPr>
                <p:nvPr/>
              </p:nvSpPr>
              <p:spPr bwMode="auto">
                <a:xfrm>
                  <a:off x="3401" y="1576"/>
                  <a:ext cx="689" cy="233"/>
                </a:xfrm>
                <a:prstGeom prst="rect">
                  <a:avLst/>
                </a:prstGeom>
                <a:noFill/>
                <a:ln w="9525">
                  <a:noFill/>
                  <a:miter lim="800000"/>
                  <a:headEnd/>
                  <a:tailEnd type="none" w="sm" len="med"/>
                </a:ln>
                <a:effectLst/>
              </p:spPr>
              <p:txBody>
                <a:bodyPr>
                  <a:spAutoFit/>
                </a:bodyPr>
                <a:lstStyle/>
                <a:p>
                  <a:pPr>
                    <a:spcBef>
                      <a:spcPct val="50000"/>
                    </a:spcBef>
                  </a:pPr>
                  <a:r>
                    <a:rPr lang="en-GB" dirty="0"/>
                    <a:t>Profit</a:t>
                  </a:r>
                  <a:endParaRPr lang="en-US" dirty="0"/>
                </a:p>
              </p:txBody>
            </p:sp>
            <p:sp>
              <p:nvSpPr>
                <p:cNvPr id="98340" name="Text Box 36"/>
                <p:cNvSpPr txBox="1">
                  <a:spLocks noChangeArrowheads="1"/>
                </p:cNvSpPr>
                <p:nvPr/>
              </p:nvSpPr>
              <p:spPr bwMode="auto">
                <a:xfrm>
                  <a:off x="3256" y="1748"/>
                  <a:ext cx="952" cy="233"/>
                </a:xfrm>
                <a:prstGeom prst="rect">
                  <a:avLst/>
                </a:prstGeom>
                <a:noFill/>
                <a:ln w="9525">
                  <a:noFill/>
                  <a:miter lim="800000"/>
                  <a:headEnd/>
                  <a:tailEnd type="none" w="sm" len="med"/>
                </a:ln>
                <a:effectLst/>
              </p:spPr>
              <p:txBody>
                <a:bodyPr>
                  <a:spAutoFit/>
                </a:bodyPr>
                <a:lstStyle/>
                <a:p>
                  <a:pPr>
                    <a:spcBef>
                      <a:spcPct val="50000"/>
                    </a:spcBef>
                  </a:pPr>
                  <a:r>
                    <a:rPr lang="en-GB" dirty="0"/>
                    <a:t>Output</a:t>
                  </a:r>
                  <a:endParaRPr lang="en-US" dirty="0"/>
                </a:p>
              </p:txBody>
            </p:sp>
            <p:sp>
              <p:nvSpPr>
                <p:cNvPr id="98341" name="Line 37"/>
                <p:cNvSpPr>
                  <a:spLocks noChangeShapeType="1"/>
                </p:cNvSpPr>
                <p:nvPr/>
              </p:nvSpPr>
              <p:spPr bwMode="auto">
                <a:xfrm flipV="1">
                  <a:off x="3437" y="1797"/>
                  <a:ext cx="544" cy="0"/>
                </a:xfrm>
                <a:prstGeom prst="line">
                  <a:avLst/>
                </a:prstGeom>
                <a:noFill/>
                <a:ln w="9525">
                  <a:solidFill>
                    <a:schemeClr val="tx1"/>
                  </a:solidFill>
                  <a:round/>
                  <a:headEnd/>
                  <a:tailEnd type="none" w="sm" len="med"/>
                </a:ln>
                <a:effectLst/>
              </p:spPr>
              <p:txBody>
                <a:bodyPr wrap="none" anchor="ctr"/>
                <a:lstStyle/>
                <a:p>
                  <a:endParaRPr lang="en-GB" dirty="0"/>
                </a:p>
              </p:txBody>
            </p:sp>
          </p:grpSp>
          <p:sp>
            <p:nvSpPr>
              <p:cNvPr id="98343" name="Text Box 39"/>
              <p:cNvSpPr txBox="1">
                <a:spLocks noChangeArrowheads="1"/>
              </p:cNvSpPr>
              <p:nvPr/>
            </p:nvSpPr>
            <p:spPr bwMode="auto">
              <a:xfrm>
                <a:off x="4405" y="1303"/>
                <a:ext cx="722" cy="233"/>
              </a:xfrm>
              <a:prstGeom prst="rect">
                <a:avLst/>
              </a:prstGeom>
              <a:noFill/>
              <a:ln w="9525">
                <a:noFill/>
                <a:miter lim="800000"/>
                <a:headEnd/>
                <a:tailEnd type="none" w="sm" len="med"/>
              </a:ln>
              <a:effectLst/>
            </p:spPr>
            <p:txBody>
              <a:bodyPr>
                <a:spAutoFit/>
              </a:bodyPr>
              <a:lstStyle/>
              <a:p>
                <a:pPr>
                  <a:spcBef>
                    <a:spcPct val="50000"/>
                  </a:spcBef>
                </a:pPr>
                <a:r>
                  <a:rPr lang="en-GB" dirty="0"/>
                  <a:t>Revenue</a:t>
                </a:r>
                <a:endParaRPr lang="en-US" dirty="0"/>
              </a:p>
            </p:txBody>
          </p:sp>
          <p:sp>
            <p:nvSpPr>
              <p:cNvPr id="98344" name="Text Box 40"/>
              <p:cNvSpPr txBox="1">
                <a:spLocks noChangeArrowheads="1"/>
              </p:cNvSpPr>
              <p:nvPr/>
            </p:nvSpPr>
            <p:spPr bwMode="auto">
              <a:xfrm>
                <a:off x="4253" y="1475"/>
                <a:ext cx="998" cy="233"/>
              </a:xfrm>
              <a:prstGeom prst="rect">
                <a:avLst/>
              </a:prstGeom>
              <a:noFill/>
              <a:ln w="9525">
                <a:noFill/>
                <a:miter lim="800000"/>
                <a:headEnd/>
                <a:tailEnd type="none" w="sm" len="med"/>
              </a:ln>
              <a:effectLst/>
            </p:spPr>
            <p:txBody>
              <a:bodyPr>
                <a:spAutoFit/>
              </a:bodyPr>
              <a:lstStyle/>
              <a:p>
                <a:pPr>
                  <a:spcBef>
                    <a:spcPct val="50000"/>
                  </a:spcBef>
                </a:pPr>
                <a:r>
                  <a:rPr lang="en-GB" dirty="0"/>
                  <a:t>Output</a:t>
                </a:r>
                <a:endParaRPr lang="en-US" dirty="0"/>
              </a:p>
            </p:txBody>
          </p:sp>
          <p:sp>
            <p:nvSpPr>
              <p:cNvPr id="98345" name="Line 41"/>
              <p:cNvSpPr>
                <a:spLocks noChangeShapeType="1"/>
              </p:cNvSpPr>
              <p:nvPr/>
            </p:nvSpPr>
            <p:spPr bwMode="auto">
              <a:xfrm flipV="1">
                <a:off x="4479" y="1521"/>
                <a:ext cx="589" cy="0"/>
              </a:xfrm>
              <a:prstGeom prst="line">
                <a:avLst/>
              </a:prstGeom>
              <a:noFill/>
              <a:ln w="9525">
                <a:solidFill>
                  <a:schemeClr val="tx1"/>
                </a:solidFill>
                <a:round/>
                <a:headEnd/>
                <a:tailEnd type="none" w="sm" len="med"/>
              </a:ln>
              <a:effectLst/>
            </p:spPr>
            <p:txBody>
              <a:bodyPr wrap="none" anchor="ctr"/>
              <a:lstStyle/>
              <a:p>
                <a:endParaRPr lang="en-GB" dirty="0"/>
              </a:p>
            </p:txBody>
          </p:sp>
          <p:grpSp>
            <p:nvGrpSpPr>
              <p:cNvPr id="98362" name="Group 58"/>
              <p:cNvGrpSpPr>
                <a:grpSpLocks/>
              </p:cNvGrpSpPr>
              <p:nvPr/>
            </p:nvGrpSpPr>
            <p:grpSpPr bwMode="auto">
              <a:xfrm>
                <a:off x="5160" y="1303"/>
                <a:ext cx="998" cy="405"/>
                <a:chOff x="5024" y="1579"/>
                <a:chExt cx="998" cy="405"/>
              </a:xfrm>
            </p:grpSpPr>
            <p:sp>
              <p:nvSpPr>
                <p:cNvPr id="98347" name="Text Box 43"/>
                <p:cNvSpPr txBox="1">
                  <a:spLocks noChangeArrowheads="1"/>
                </p:cNvSpPr>
                <p:nvPr/>
              </p:nvSpPr>
              <p:spPr bwMode="auto">
                <a:xfrm>
                  <a:off x="5176" y="1579"/>
                  <a:ext cx="722" cy="233"/>
                </a:xfrm>
                <a:prstGeom prst="rect">
                  <a:avLst/>
                </a:prstGeom>
                <a:noFill/>
                <a:ln w="9525">
                  <a:noFill/>
                  <a:miter lim="800000"/>
                  <a:headEnd/>
                  <a:tailEnd type="none" w="sm" len="med"/>
                </a:ln>
                <a:effectLst/>
              </p:spPr>
              <p:txBody>
                <a:bodyPr>
                  <a:spAutoFit/>
                </a:bodyPr>
                <a:lstStyle/>
                <a:p>
                  <a:pPr>
                    <a:spcBef>
                      <a:spcPct val="50000"/>
                    </a:spcBef>
                  </a:pPr>
                  <a:r>
                    <a:rPr lang="en-GB" dirty="0"/>
                    <a:t>Cost</a:t>
                  </a:r>
                  <a:endParaRPr lang="en-US" dirty="0"/>
                </a:p>
              </p:txBody>
            </p:sp>
            <p:sp>
              <p:nvSpPr>
                <p:cNvPr id="98348" name="Text Box 44"/>
                <p:cNvSpPr txBox="1">
                  <a:spLocks noChangeArrowheads="1"/>
                </p:cNvSpPr>
                <p:nvPr/>
              </p:nvSpPr>
              <p:spPr bwMode="auto">
                <a:xfrm>
                  <a:off x="5024" y="1751"/>
                  <a:ext cx="998" cy="233"/>
                </a:xfrm>
                <a:prstGeom prst="rect">
                  <a:avLst/>
                </a:prstGeom>
                <a:noFill/>
                <a:ln w="9525">
                  <a:noFill/>
                  <a:miter lim="800000"/>
                  <a:headEnd/>
                  <a:tailEnd type="none" w="sm" len="med"/>
                </a:ln>
                <a:effectLst/>
              </p:spPr>
              <p:txBody>
                <a:bodyPr>
                  <a:spAutoFit/>
                </a:bodyPr>
                <a:lstStyle/>
                <a:p>
                  <a:pPr>
                    <a:spcBef>
                      <a:spcPct val="50000"/>
                    </a:spcBef>
                  </a:pPr>
                  <a:r>
                    <a:rPr lang="en-GB" dirty="0"/>
                    <a:t>Output</a:t>
                  </a:r>
                  <a:endParaRPr lang="en-US" dirty="0"/>
                </a:p>
              </p:txBody>
            </p:sp>
            <p:sp>
              <p:nvSpPr>
                <p:cNvPr id="98349" name="Line 45"/>
                <p:cNvSpPr>
                  <a:spLocks noChangeShapeType="1"/>
                </p:cNvSpPr>
                <p:nvPr/>
              </p:nvSpPr>
              <p:spPr bwMode="auto">
                <a:xfrm flipV="1">
                  <a:off x="5296" y="1797"/>
                  <a:ext cx="454" cy="0"/>
                </a:xfrm>
                <a:prstGeom prst="line">
                  <a:avLst/>
                </a:prstGeom>
                <a:noFill/>
                <a:ln w="9525">
                  <a:solidFill>
                    <a:schemeClr val="tx1"/>
                  </a:solidFill>
                  <a:round/>
                  <a:headEnd/>
                  <a:tailEnd type="none" w="sm" len="med"/>
                </a:ln>
                <a:effectLst/>
              </p:spPr>
              <p:txBody>
                <a:bodyPr wrap="none" anchor="ctr"/>
                <a:lstStyle/>
                <a:p>
                  <a:endParaRPr lang="en-GB" dirty="0"/>
                </a:p>
              </p:txBody>
            </p:sp>
          </p:grpSp>
          <p:sp>
            <p:nvSpPr>
              <p:cNvPr id="98372" name="Text Box 68"/>
              <p:cNvSpPr txBox="1">
                <a:spLocks noChangeArrowheads="1"/>
              </p:cNvSpPr>
              <p:nvPr/>
            </p:nvSpPr>
            <p:spPr bwMode="auto">
              <a:xfrm>
                <a:off x="4389" y="1826"/>
                <a:ext cx="726" cy="343"/>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dirty="0"/>
                  <a:t>Average revenue</a:t>
                </a:r>
                <a:endParaRPr lang="en-US" dirty="0"/>
              </a:p>
            </p:txBody>
          </p:sp>
          <p:sp>
            <p:nvSpPr>
              <p:cNvPr id="98373" name="Text Box 69"/>
              <p:cNvSpPr txBox="1">
                <a:spLocks noChangeArrowheads="1"/>
              </p:cNvSpPr>
              <p:nvPr/>
            </p:nvSpPr>
            <p:spPr bwMode="auto">
              <a:xfrm>
                <a:off x="5296" y="1826"/>
                <a:ext cx="726" cy="343"/>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dirty="0"/>
                  <a:t>Average cost</a:t>
                </a:r>
                <a:endParaRPr lang="en-US" dirty="0"/>
              </a:p>
            </p:txBody>
          </p:sp>
          <p:sp>
            <p:nvSpPr>
              <p:cNvPr id="98379" name="Text Box 75"/>
              <p:cNvSpPr txBox="1">
                <a:spLocks noChangeArrowheads="1"/>
              </p:cNvSpPr>
              <p:nvPr/>
            </p:nvSpPr>
            <p:spPr bwMode="auto">
              <a:xfrm>
                <a:off x="4180" y="1403"/>
                <a:ext cx="182" cy="233"/>
              </a:xfrm>
              <a:prstGeom prst="rect">
                <a:avLst/>
              </a:prstGeom>
              <a:noFill/>
              <a:ln w="9525">
                <a:noFill/>
                <a:miter lim="800000"/>
                <a:headEnd/>
                <a:tailEnd type="none" w="sm" len="med"/>
              </a:ln>
              <a:effectLst/>
            </p:spPr>
            <p:txBody>
              <a:bodyPr>
                <a:spAutoFit/>
              </a:bodyPr>
              <a:lstStyle/>
              <a:p>
                <a:pPr>
                  <a:spcBef>
                    <a:spcPct val="50000"/>
                  </a:spcBef>
                </a:pPr>
                <a:r>
                  <a:rPr lang="en-GB" dirty="0"/>
                  <a:t>=</a:t>
                </a:r>
                <a:endParaRPr lang="en-US" dirty="0"/>
              </a:p>
            </p:txBody>
          </p:sp>
          <p:sp>
            <p:nvSpPr>
              <p:cNvPr id="98389" name="AutoShape 85"/>
              <p:cNvSpPr>
                <a:spLocks noChangeArrowheads="1"/>
              </p:cNvSpPr>
              <p:nvPr/>
            </p:nvSpPr>
            <p:spPr bwMode="auto">
              <a:xfrm rot="-2365241">
                <a:off x="3695" y="1071"/>
                <a:ext cx="286" cy="235"/>
              </a:xfrm>
              <a:prstGeom prst="downArrow">
                <a:avLst>
                  <a:gd name="adj1" fmla="val 38593"/>
                  <a:gd name="adj2" fmla="val 23407"/>
                </a:avLst>
              </a:prstGeom>
              <a:solidFill>
                <a:srgbClr val="FFC000"/>
              </a:solidFill>
              <a:ln w="9525">
                <a:solidFill>
                  <a:schemeClr val="tx1"/>
                </a:solidFill>
                <a:miter lim="800000"/>
                <a:headEnd/>
                <a:tailEnd type="none" w="sm" len="med"/>
              </a:ln>
              <a:effectLst/>
            </p:spPr>
            <p:txBody>
              <a:bodyPr wrap="none" anchor="ctr"/>
              <a:lstStyle/>
              <a:p>
                <a:endParaRPr lang="en-GB" dirty="0"/>
              </a:p>
            </p:txBody>
          </p:sp>
        </p:grpSp>
        <p:sp>
          <p:nvSpPr>
            <p:cNvPr id="74" name="Rectangle 73"/>
            <p:cNvSpPr/>
            <p:nvPr/>
          </p:nvSpPr>
          <p:spPr>
            <a:xfrm>
              <a:off x="8191772" y="2265046"/>
              <a:ext cx="314510" cy="369332"/>
            </a:xfrm>
            <a:prstGeom prst="rect">
              <a:avLst/>
            </a:prstGeom>
          </p:spPr>
          <p:txBody>
            <a:bodyPr wrap="none">
              <a:spAutoFit/>
            </a:bodyPr>
            <a:lstStyle/>
            <a:p>
              <a:r>
                <a:rPr lang="en-GB" dirty="0">
                  <a:latin typeface="Times New Roman"/>
                  <a:cs typeface="Times New Roman"/>
                </a:rPr>
                <a:t>−</a:t>
              </a:r>
              <a:endParaRPr lang="en-IN"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98398"/>
                                        </p:tgtEl>
                                        <p:attrNameLst>
                                          <p:attrName>style.visibility</p:attrName>
                                        </p:attrNameLst>
                                      </p:cBhvr>
                                      <p:to>
                                        <p:strVal val="visible"/>
                                      </p:to>
                                    </p:set>
                                    <p:anim calcmode="lin" valueType="num">
                                      <p:cBhvr additive="base">
                                        <p:cTn id="7" dur="500" fill="hold"/>
                                        <p:tgtEl>
                                          <p:spTgt spid="98398"/>
                                        </p:tgtEl>
                                        <p:attrNameLst>
                                          <p:attrName>ppt_x</p:attrName>
                                        </p:attrNameLst>
                                      </p:cBhvr>
                                      <p:tavLst>
                                        <p:tav tm="0">
                                          <p:val>
                                            <p:strVal val="#ppt_x"/>
                                          </p:val>
                                        </p:tav>
                                        <p:tav tm="100000">
                                          <p:val>
                                            <p:strVal val="#ppt_x"/>
                                          </p:val>
                                        </p:tav>
                                      </p:tavLst>
                                    </p:anim>
                                    <p:anim calcmode="lin" valueType="num">
                                      <p:cBhvr additive="base">
                                        <p:cTn id="8" dur="500" fill="hold"/>
                                        <p:tgtEl>
                                          <p:spTgt spid="98398"/>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nodeType="clickEffect">
                                  <p:stCondLst>
                                    <p:cond delay="0"/>
                                  </p:stCondLst>
                                  <p:childTnLst>
                                    <p:set>
                                      <p:cBhvr>
                                        <p:cTn id="12" dur="1" fill="hold">
                                          <p:stCondLst>
                                            <p:cond delay="0"/>
                                          </p:stCondLst>
                                        </p:cTn>
                                        <p:tgtEl>
                                          <p:spTgt spid="78"/>
                                        </p:tgtEl>
                                        <p:attrNameLst>
                                          <p:attrName>style.visibility</p:attrName>
                                        </p:attrNameLst>
                                      </p:cBhvr>
                                      <p:to>
                                        <p:strVal val="visible"/>
                                      </p:to>
                                    </p:set>
                                    <p:anim calcmode="lin" valueType="num">
                                      <p:cBhvr additive="base">
                                        <p:cTn id="13" dur="500" fill="hold"/>
                                        <p:tgtEl>
                                          <p:spTgt spid="78"/>
                                        </p:tgtEl>
                                        <p:attrNameLst>
                                          <p:attrName>ppt_x</p:attrName>
                                        </p:attrNameLst>
                                      </p:cBhvr>
                                      <p:tavLst>
                                        <p:tav tm="0">
                                          <p:val>
                                            <p:strVal val="#ppt_x"/>
                                          </p:val>
                                        </p:tav>
                                        <p:tav tm="100000">
                                          <p:val>
                                            <p:strVal val="#ppt_x"/>
                                          </p:val>
                                        </p:tav>
                                      </p:tavLst>
                                    </p:anim>
                                    <p:anim calcmode="lin" valueType="num">
                                      <p:cBhvr additive="base">
                                        <p:cTn id="14" dur="500" fill="hold"/>
                                        <p:tgtEl>
                                          <p:spTgt spid="78"/>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nodeType="clickEffect">
                                  <p:stCondLst>
                                    <p:cond delay="0"/>
                                  </p:stCondLst>
                                  <p:childTnLst>
                                    <p:set>
                                      <p:cBhvr>
                                        <p:cTn id="18" dur="1" fill="hold">
                                          <p:stCondLst>
                                            <p:cond delay="0"/>
                                          </p:stCondLst>
                                        </p:cTn>
                                        <p:tgtEl>
                                          <p:spTgt spid="98402"/>
                                        </p:tgtEl>
                                        <p:attrNameLst>
                                          <p:attrName>style.visibility</p:attrName>
                                        </p:attrNameLst>
                                      </p:cBhvr>
                                      <p:to>
                                        <p:strVal val="visible"/>
                                      </p:to>
                                    </p:set>
                                    <p:anim calcmode="lin" valueType="num">
                                      <p:cBhvr additive="base">
                                        <p:cTn id="19" dur="500" fill="hold"/>
                                        <p:tgtEl>
                                          <p:spTgt spid="98402"/>
                                        </p:tgtEl>
                                        <p:attrNameLst>
                                          <p:attrName>ppt_x</p:attrName>
                                        </p:attrNameLst>
                                      </p:cBhvr>
                                      <p:tavLst>
                                        <p:tav tm="0">
                                          <p:val>
                                            <p:strVal val="#ppt_x"/>
                                          </p:val>
                                        </p:tav>
                                        <p:tav tm="100000">
                                          <p:val>
                                            <p:strVal val="#ppt_x"/>
                                          </p:val>
                                        </p:tav>
                                      </p:tavLst>
                                    </p:anim>
                                    <p:anim calcmode="lin" valueType="num">
                                      <p:cBhvr additive="base">
                                        <p:cTn id="20" dur="500" fill="hold"/>
                                        <p:tgtEl>
                                          <p:spTgt spid="98402"/>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nodeType="clickEffect">
                                  <p:stCondLst>
                                    <p:cond delay="0"/>
                                  </p:stCondLst>
                                  <p:childTnLst>
                                    <p:set>
                                      <p:cBhvr>
                                        <p:cTn id="24" dur="1" fill="hold">
                                          <p:stCondLst>
                                            <p:cond delay="0"/>
                                          </p:stCondLst>
                                        </p:cTn>
                                        <p:tgtEl>
                                          <p:spTgt spid="98403"/>
                                        </p:tgtEl>
                                        <p:attrNameLst>
                                          <p:attrName>style.visibility</p:attrName>
                                        </p:attrNameLst>
                                      </p:cBhvr>
                                      <p:to>
                                        <p:strVal val="visible"/>
                                      </p:to>
                                    </p:set>
                                    <p:anim calcmode="lin" valueType="num">
                                      <p:cBhvr additive="base">
                                        <p:cTn id="25" dur="500" fill="hold"/>
                                        <p:tgtEl>
                                          <p:spTgt spid="98403"/>
                                        </p:tgtEl>
                                        <p:attrNameLst>
                                          <p:attrName>ppt_x</p:attrName>
                                        </p:attrNameLst>
                                      </p:cBhvr>
                                      <p:tavLst>
                                        <p:tav tm="0">
                                          <p:val>
                                            <p:strVal val="#ppt_x"/>
                                          </p:val>
                                        </p:tav>
                                        <p:tav tm="100000">
                                          <p:val>
                                            <p:strVal val="#ppt_x"/>
                                          </p:val>
                                        </p:tav>
                                      </p:tavLst>
                                    </p:anim>
                                    <p:anim calcmode="lin" valueType="num">
                                      <p:cBhvr additive="base">
                                        <p:cTn id="26" dur="500" fill="hold"/>
                                        <p:tgtEl>
                                          <p:spTgt spid="9840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413" name="Rectangle 61"/>
          <p:cNvSpPr>
            <a:spLocks noChangeArrowheads="1"/>
          </p:cNvSpPr>
          <p:nvPr/>
        </p:nvSpPr>
        <p:spPr bwMode="auto">
          <a:xfrm>
            <a:off x="7840665" y="2284882"/>
            <a:ext cx="287336" cy="2736850"/>
          </a:xfrm>
          <a:prstGeom prst="rect">
            <a:avLst/>
          </a:prstGeom>
          <a:solidFill>
            <a:schemeClr val="bg1">
              <a:lumMod val="95000"/>
            </a:schemeClr>
          </a:solidFill>
          <a:ln w="9525">
            <a:noFill/>
            <a:miter lim="800000"/>
            <a:headEnd/>
            <a:tailEnd type="none" w="sm" len="med"/>
          </a:ln>
          <a:effectLst/>
        </p:spPr>
        <p:txBody>
          <a:bodyPr wrap="none" anchor="ctr"/>
          <a:lstStyle/>
          <a:p>
            <a:endParaRPr lang="en-GB" dirty="0"/>
          </a:p>
        </p:txBody>
      </p:sp>
      <p:sp>
        <p:nvSpPr>
          <p:cNvPr id="100414" name="Rectangle 62"/>
          <p:cNvSpPr>
            <a:spLocks noChangeArrowheads="1"/>
          </p:cNvSpPr>
          <p:nvPr/>
        </p:nvSpPr>
        <p:spPr bwMode="auto">
          <a:xfrm>
            <a:off x="2338389" y="2111846"/>
            <a:ext cx="5545137" cy="217487"/>
          </a:xfrm>
          <a:prstGeom prst="rect">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dirty="0"/>
          </a:p>
        </p:txBody>
      </p:sp>
      <p:sp>
        <p:nvSpPr>
          <p:cNvPr id="100412" name="Rectangle 60"/>
          <p:cNvSpPr>
            <a:spLocks noChangeArrowheads="1"/>
          </p:cNvSpPr>
          <p:nvPr/>
        </p:nvSpPr>
        <p:spPr bwMode="auto">
          <a:xfrm>
            <a:off x="855663" y="2294407"/>
            <a:ext cx="1511300" cy="2736850"/>
          </a:xfrm>
          <a:prstGeom prst="rect">
            <a:avLst/>
          </a:prstGeom>
          <a:solidFill>
            <a:schemeClr val="bg1">
              <a:lumMod val="95000"/>
            </a:schemeClr>
          </a:solidFill>
          <a:ln w="9525">
            <a:noFill/>
            <a:miter lim="800000"/>
            <a:headEnd/>
            <a:tailEnd type="none" w="sm" len="med"/>
          </a:ln>
          <a:effectLst/>
        </p:spPr>
        <p:txBody>
          <a:bodyPr wrap="none" anchor="ctr"/>
          <a:lstStyle/>
          <a:p>
            <a:endParaRPr lang="en-GB" dirty="0"/>
          </a:p>
        </p:txBody>
      </p:sp>
      <p:sp>
        <p:nvSpPr>
          <p:cNvPr id="100411" name="Rectangle 59"/>
          <p:cNvSpPr>
            <a:spLocks noChangeArrowheads="1"/>
          </p:cNvSpPr>
          <p:nvPr/>
        </p:nvSpPr>
        <p:spPr bwMode="auto">
          <a:xfrm>
            <a:off x="2338389" y="5021732"/>
            <a:ext cx="5545137" cy="863600"/>
          </a:xfrm>
          <a:prstGeom prst="rect">
            <a:avLst/>
          </a:prstGeom>
          <a:solidFill>
            <a:schemeClr val="bg1">
              <a:lumMod val="95000"/>
            </a:schemeClr>
          </a:solidFill>
          <a:ln w="9525">
            <a:noFill/>
            <a:miter lim="800000"/>
            <a:headEnd/>
            <a:tailEnd type="none" w="sm" len="med"/>
          </a:ln>
          <a:effectLst/>
        </p:spPr>
        <p:txBody>
          <a:bodyPr wrap="none" anchor="ctr"/>
          <a:lstStyle/>
          <a:p>
            <a:endParaRPr lang="en-GB" dirty="0"/>
          </a:p>
        </p:txBody>
      </p:sp>
      <p:sp>
        <p:nvSpPr>
          <p:cNvPr id="100371" name="Rectangle 19"/>
          <p:cNvSpPr>
            <a:spLocks noChangeArrowheads="1"/>
          </p:cNvSpPr>
          <p:nvPr/>
        </p:nvSpPr>
        <p:spPr bwMode="auto">
          <a:xfrm>
            <a:off x="2333625" y="2316633"/>
            <a:ext cx="5541963" cy="2689225"/>
          </a:xfrm>
          <a:prstGeom prst="rect">
            <a:avLst/>
          </a:prstGeom>
          <a:solidFill>
            <a:schemeClr val="bg1">
              <a:lumMod val="95000"/>
            </a:schemeClr>
          </a:solidFill>
          <a:ln w="9525">
            <a:noFill/>
            <a:miter lim="800000"/>
            <a:headEnd/>
            <a:tailEnd type="none" w="sm" len="med"/>
          </a:ln>
          <a:effectLst/>
        </p:spPr>
        <p:txBody>
          <a:bodyPr wrap="none" anchor="ctr"/>
          <a:lstStyle/>
          <a:p>
            <a:endParaRPr lang="en-GB" dirty="0"/>
          </a:p>
        </p:txBody>
      </p:sp>
      <p:sp>
        <p:nvSpPr>
          <p:cNvPr id="100367" name="Rectangle 15"/>
          <p:cNvSpPr>
            <a:spLocks noChangeArrowheads="1"/>
          </p:cNvSpPr>
          <p:nvPr/>
        </p:nvSpPr>
        <p:spPr bwMode="auto">
          <a:xfrm>
            <a:off x="855664" y="2853207"/>
            <a:ext cx="7251700" cy="541338"/>
          </a:xfrm>
          <a:prstGeom prst="rect">
            <a:avLst/>
          </a:prstGeom>
          <a:noFill/>
          <a:ln w="9525">
            <a:solidFill>
              <a:schemeClr val="tx1"/>
            </a:solidFill>
            <a:miter lim="800000"/>
            <a:headEnd type="none" w="sm" len="lg"/>
            <a:tailEnd type="none" w="sm" len="sm"/>
          </a:ln>
          <a:effectLst/>
        </p:spPr>
        <p:txBody>
          <a:bodyPr wrap="none" anchor="ctr"/>
          <a:lstStyle/>
          <a:p>
            <a:endParaRPr lang="en-GB" dirty="0"/>
          </a:p>
        </p:txBody>
      </p:sp>
      <p:sp>
        <p:nvSpPr>
          <p:cNvPr id="100369" name="Rectangle 17"/>
          <p:cNvSpPr>
            <a:spLocks noChangeArrowheads="1"/>
          </p:cNvSpPr>
          <p:nvPr/>
        </p:nvSpPr>
        <p:spPr bwMode="auto">
          <a:xfrm>
            <a:off x="855664" y="3929532"/>
            <a:ext cx="7251700" cy="541338"/>
          </a:xfrm>
          <a:prstGeom prst="rect">
            <a:avLst/>
          </a:prstGeom>
          <a:noFill/>
          <a:ln w="9525">
            <a:solidFill>
              <a:schemeClr val="tx1"/>
            </a:solidFill>
            <a:miter lim="800000"/>
            <a:headEnd type="none" w="sm" len="lg"/>
            <a:tailEnd type="none" w="sm" len="sm"/>
          </a:ln>
          <a:effectLst/>
        </p:spPr>
        <p:txBody>
          <a:bodyPr wrap="none" anchor="ctr"/>
          <a:lstStyle/>
          <a:p>
            <a:endParaRPr lang="en-GB" dirty="0"/>
          </a:p>
        </p:txBody>
      </p:sp>
      <p:sp>
        <p:nvSpPr>
          <p:cNvPr id="100363" name="Rectangle 11"/>
          <p:cNvSpPr>
            <a:spLocks noChangeArrowheads="1"/>
          </p:cNvSpPr>
          <p:nvPr/>
        </p:nvSpPr>
        <p:spPr bwMode="auto">
          <a:xfrm>
            <a:off x="855664" y="2308696"/>
            <a:ext cx="7253286" cy="541337"/>
          </a:xfrm>
          <a:prstGeom prst="rect">
            <a:avLst/>
          </a:prstGeom>
          <a:noFill/>
          <a:ln w="9525">
            <a:solidFill>
              <a:schemeClr val="tx1"/>
            </a:solidFill>
            <a:miter lim="800000"/>
            <a:headEnd type="none" w="sm" len="lg"/>
            <a:tailEnd type="none" w="sm" len="sm"/>
          </a:ln>
          <a:effectLst/>
        </p:spPr>
        <p:txBody>
          <a:bodyPr wrap="none" anchor="ctr"/>
          <a:lstStyle/>
          <a:p>
            <a:endParaRPr lang="en-GB" dirty="0"/>
          </a:p>
        </p:txBody>
      </p:sp>
      <p:sp>
        <p:nvSpPr>
          <p:cNvPr id="100368" name="Rectangle 16"/>
          <p:cNvSpPr>
            <a:spLocks noChangeArrowheads="1"/>
          </p:cNvSpPr>
          <p:nvPr/>
        </p:nvSpPr>
        <p:spPr bwMode="auto">
          <a:xfrm>
            <a:off x="855664" y="3391371"/>
            <a:ext cx="7253286" cy="541337"/>
          </a:xfrm>
          <a:prstGeom prst="rect">
            <a:avLst/>
          </a:prstGeom>
          <a:noFill/>
          <a:ln w="9525">
            <a:solidFill>
              <a:schemeClr val="tx1"/>
            </a:solidFill>
            <a:miter lim="800000"/>
            <a:headEnd type="none" w="sm" len="lg"/>
            <a:tailEnd type="none" w="sm" len="sm"/>
          </a:ln>
          <a:effectLst/>
        </p:spPr>
        <p:txBody>
          <a:bodyPr wrap="none" anchor="ctr"/>
          <a:lstStyle/>
          <a:p>
            <a:endParaRPr lang="en-GB" dirty="0"/>
          </a:p>
        </p:txBody>
      </p:sp>
      <p:sp>
        <p:nvSpPr>
          <p:cNvPr id="100370" name="Rectangle 18"/>
          <p:cNvSpPr>
            <a:spLocks noChangeArrowheads="1"/>
          </p:cNvSpPr>
          <p:nvPr/>
        </p:nvSpPr>
        <p:spPr bwMode="auto">
          <a:xfrm>
            <a:off x="855664" y="4474046"/>
            <a:ext cx="7253286" cy="541337"/>
          </a:xfrm>
          <a:prstGeom prst="rect">
            <a:avLst/>
          </a:prstGeom>
          <a:noFill/>
          <a:ln w="9525">
            <a:solidFill>
              <a:schemeClr val="tx1"/>
            </a:solidFill>
            <a:miter lim="800000"/>
            <a:headEnd type="none" w="sm" len="lg"/>
            <a:tailEnd type="none" w="sm" len="sm"/>
          </a:ln>
          <a:effectLst/>
        </p:spPr>
        <p:txBody>
          <a:bodyPr wrap="none" anchor="ctr"/>
          <a:lstStyle/>
          <a:p>
            <a:endParaRPr lang="en-GB" dirty="0"/>
          </a:p>
        </p:txBody>
      </p:sp>
      <p:grpSp>
        <p:nvGrpSpPr>
          <p:cNvPr id="100402" name="Group 50"/>
          <p:cNvGrpSpPr>
            <a:grpSpLocks/>
          </p:cNvGrpSpPr>
          <p:nvPr/>
        </p:nvGrpSpPr>
        <p:grpSpPr bwMode="auto">
          <a:xfrm>
            <a:off x="2330451" y="2099146"/>
            <a:ext cx="5540375" cy="3736975"/>
            <a:chOff x="1508" y="895"/>
            <a:chExt cx="3490" cy="2145"/>
          </a:xfrm>
        </p:grpSpPr>
        <p:sp>
          <p:nvSpPr>
            <p:cNvPr id="100378" name="Rectangle 26"/>
            <p:cNvSpPr>
              <a:spLocks noChangeArrowheads="1"/>
            </p:cNvSpPr>
            <p:nvPr/>
          </p:nvSpPr>
          <p:spPr bwMode="auto">
            <a:xfrm>
              <a:off x="4127" y="895"/>
              <a:ext cx="871" cy="2142"/>
            </a:xfrm>
            <a:prstGeom prst="rect">
              <a:avLst/>
            </a:prstGeom>
            <a:noFill/>
            <a:ln w="9525">
              <a:solidFill>
                <a:schemeClr val="tx1"/>
              </a:solidFill>
              <a:miter lim="800000"/>
              <a:headEnd type="none" w="sm" len="lg"/>
              <a:tailEnd type="none" w="sm" len="sm"/>
            </a:ln>
            <a:effectLst/>
          </p:spPr>
          <p:txBody>
            <a:bodyPr wrap="none" anchor="ctr"/>
            <a:lstStyle/>
            <a:p>
              <a:endParaRPr lang="en-GB" dirty="0"/>
            </a:p>
          </p:txBody>
        </p:sp>
        <p:sp>
          <p:nvSpPr>
            <p:cNvPr id="100381" name="Rectangle 29"/>
            <p:cNvSpPr>
              <a:spLocks noChangeArrowheads="1"/>
            </p:cNvSpPr>
            <p:nvPr/>
          </p:nvSpPr>
          <p:spPr bwMode="auto">
            <a:xfrm>
              <a:off x="3254" y="896"/>
              <a:ext cx="871" cy="2142"/>
            </a:xfrm>
            <a:prstGeom prst="rect">
              <a:avLst/>
            </a:prstGeom>
            <a:noFill/>
            <a:ln w="9525">
              <a:solidFill>
                <a:schemeClr val="tx1"/>
              </a:solidFill>
              <a:miter lim="800000"/>
              <a:headEnd type="none" w="sm" len="lg"/>
              <a:tailEnd type="none" w="sm" len="sm"/>
            </a:ln>
            <a:effectLst/>
          </p:spPr>
          <p:txBody>
            <a:bodyPr wrap="none" anchor="ctr"/>
            <a:lstStyle/>
            <a:p>
              <a:endParaRPr lang="en-GB" dirty="0"/>
            </a:p>
          </p:txBody>
        </p:sp>
        <p:sp>
          <p:nvSpPr>
            <p:cNvPr id="100384" name="Rectangle 32"/>
            <p:cNvSpPr>
              <a:spLocks noChangeArrowheads="1"/>
            </p:cNvSpPr>
            <p:nvPr/>
          </p:nvSpPr>
          <p:spPr bwMode="auto">
            <a:xfrm>
              <a:off x="2381" y="897"/>
              <a:ext cx="871" cy="2142"/>
            </a:xfrm>
            <a:prstGeom prst="rect">
              <a:avLst/>
            </a:prstGeom>
            <a:noFill/>
            <a:ln w="9525">
              <a:solidFill>
                <a:schemeClr val="tx1"/>
              </a:solidFill>
              <a:miter lim="800000"/>
              <a:headEnd type="none" w="sm" len="lg"/>
              <a:tailEnd type="none" w="sm" len="sm"/>
            </a:ln>
            <a:effectLst/>
          </p:spPr>
          <p:txBody>
            <a:bodyPr wrap="none" anchor="ctr"/>
            <a:lstStyle/>
            <a:p>
              <a:endParaRPr lang="en-GB" dirty="0"/>
            </a:p>
          </p:txBody>
        </p:sp>
        <p:sp>
          <p:nvSpPr>
            <p:cNvPr id="100387" name="Rectangle 35"/>
            <p:cNvSpPr>
              <a:spLocks noChangeArrowheads="1"/>
            </p:cNvSpPr>
            <p:nvPr/>
          </p:nvSpPr>
          <p:spPr bwMode="auto">
            <a:xfrm>
              <a:off x="1508" y="898"/>
              <a:ext cx="871" cy="2142"/>
            </a:xfrm>
            <a:prstGeom prst="rect">
              <a:avLst/>
            </a:prstGeom>
            <a:noFill/>
            <a:ln w="9525">
              <a:solidFill>
                <a:schemeClr val="tx1"/>
              </a:solidFill>
              <a:miter lim="800000"/>
              <a:headEnd type="none" w="sm" len="lg"/>
              <a:tailEnd type="none" w="sm" len="sm"/>
            </a:ln>
            <a:effectLst/>
          </p:spPr>
          <p:txBody>
            <a:bodyPr wrap="none" anchor="ctr"/>
            <a:lstStyle/>
            <a:p>
              <a:endParaRPr lang="en-GB" dirty="0"/>
            </a:p>
          </p:txBody>
        </p:sp>
      </p:grpSp>
      <p:sp>
        <p:nvSpPr>
          <p:cNvPr id="100389" name="AutoShape 37"/>
          <p:cNvSpPr>
            <a:spLocks noChangeArrowheads="1"/>
          </p:cNvSpPr>
          <p:nvPr/>
        </p:nvSpPr>
        <p:spPr bwMode="auto">
          <a:xfrm>
            <a:off x="2324101" y="1486370"/>
            <a:ext cx="5545139" cy="576262"/>
          </a:xfrm>
          <a:prstGeom prst="triangle">
            <a:avLst>
              <a:gd name="adj" fmla="val 50000"/>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dirty="0"/>
          </a:p>
        </p:txBody>
      </p:sp>
      <p:sp>
        <p:nvSpPr>
          <p:cNvPr id="100390" name="AutoShape 38"/>
          <p:cNvSpPr>
            <a:spLocks noChangeArrowheads="1"/>
          </p:cNvSpPr>
          <p:nvPr/>
        </p:nvSpPr>
        <p:spPr bwMode="auto">
          <a:xfrm rot="5400000" flipH="1">
            <a:off x="7276308" y="3215951"/>
            <a:ext cx="2717800" cy="900113"/>
          </a:xfrm>
          <a:prstGeom prst="triangle">
            <a:avLst>
              <a:gd name="adj" fmla="val 50000"/>
            </a:avLst>
          </a:prstGeom>
          <a:solidFill>
            <a:schemeClr val="bg1">
              <a:lumMod val="95000"/>
            </a:schemeClr>
          </a:solidFill>
          <a:ln w="9525">
            <a:solidFill>
              <a:schemeClr val="tx1"/>
            </a:solidFill>
            <a:miter lim="800000"/>
            <a:headEnd/>
            <a:tailEnd type="none" w="sm" len="med"/>
          </a:ln>
          <a:effectLst/>
        </p:spPr>
        <p:txBody>
          <a:bodyPr wrap="none" anchor="ctr"/>
          <a:lstStyle/>
          <a:p>
            <a:endParaRPr lang="en-GB" dirty="0"/>
          </a:p>
        </p:txBody>
      </p:sp>
      <p:sp>
        <p:nvSpPr>
          <p:cNvPr id="100392" name="Rectangle 40"/>
          <p:cNvSpPr>
            <a:spLocks noChangeArrowheads="1"/>
          </p:cNvSpPr>
          <p:nvPr/>
        </p:nvSpPr>
        <p:spPr bwMode="auto">
          <a:xfrm>
            <a:off x="446367" y="2307107"/>
            <a:ext cx="415648" cy="2709863"/>
          </a:xfrm>
          <a:prstGeom prst="rect">
            <a:avLst/>
          </a:prstGeom>
          <a:solidFill>
            <a:srgbClr val="CCFFFF"/>
          </a:solidFill>
          <a:ln w="9525">
            <a:solidFill>
              <a:schemeClr val="tx1"/>
            </a:solidFill>
            <a:miter lim="800000"/>
            <a:headEnd/>
            <a:tailEnd type="none" w="sm" len="med"/>
          </a:ln>
          <a:effectLst/>
        </p:spPr>
        <p:txBody>
          <a:bodyPr wrap="none" anchor="ctr"/>
          <a:lstStyle/>
          <a:p>
            <a:endParaRPr lang="en-GB" dirty="0"/>
          </a:p>
        </p:txBody>
      </p:sp>
      <p:sp>
        <p:nvSpPr>
          <p:cNvPr id="100393" name="Text Box 41"/>
          <p:cNvSpPr txBox="1">
            <a:spLocks noChangeArrowheads="1"/>
          </p:cNvSpPr>
          <p:nvPr/>
        </p:nvSpPr>
        <p:spPr bwMode="auto">
          <a:xfrm>
            <a:off x="3908425" y="3496146"/>
            <a:ext cx="2376487" cy="369332"/>
          </a:xfrm>
          <a:prstGeom prst="rect">
            <a:avLst/>
          </a:prstGeom>
          <a:solidFill>
            <a:schemeClr val="bg1">
              <a:lumMod val="95000"/>
            </a:schemeClr>
          </a:solidFill>
          <a:ln w="9525">
            <a:noFill/>
            <a:miter lim="800000"/>
            <a:headEnd/>
            <a:tailEnd type="none" w="sm" len="med"/>
          </a:ln>
          <a:effectLst/>
        </p:spPr>
        <p:txBody>
          <a:bodyPr>
            <a:spAutoFit/>
          </a:bodyPr>
          <a:lstStyle/>
          <a:p>
            <a:pPr>
              <a:spcBef>
                <a:spcPct val="50000"/>
              </a:spcBef>
            </a:pPr>
            <a:r>
              <a:rPr lang="en-GB" dirty="0"/>
              <a:t>Operations strategy</a:t>
            </a:r>
            <a:endParaRPr lang="en-US" dirty="0"/>
          </a:p>
        </p:txBody>
      </p:sp>
      <p:sp>
        <p:nvSpPr>
          <p:cNvPr id="100394" name="Text Box 42"/>
          <p:cNvSpPr txBox="1">
            <a:spLocks noChangeArrowheads="1"/>
          </p:cNvSpPr>
          <p:nvPr/>
        </p:nvSpPr>
        <p:spPr bwMode="auto">
          <a:xfrm rot="-5400000">
            <a:off x="-720725" y="3482451"/>
            <a:ext cx="2736850" cy="369332"/>
          </a:xfrm>
          <a:prstGeom prst="rect">
            <a:avLst/>
          </a:prstGeom>
          <a:noFill/>
          <a:ln w="9525">
            <a:noFill/>
            <a:miter lim="800000"/>
            <a:headEnd/>
            <a:tailEnd type="none" w="sm" len="med"/>
          </a:ln>
          <a:effectLst/>
        </p:spPr>
        <p:txBody>
          <a:bodyPr>
            <a:spAutoFit/>
          </a:bodyPr>
          <a:lstStyle/>
          <a:p>
            <a:pPr>
              <a:spcBef>
                <a:spcPct val="50000"/>
              </a:spcBef>
            </a:pPr>
            <a:r>
              <a:rPr lang="en-GB" dirty="0"/>
              <a:t>Performance objectives</a:t>
            </a:r>
            <a:endParaRPr lang="en-US" dirty="0"/>
          </a:p>
        </p:txBody>
      </p:sp>
      <p:sp>
        <p:nvSpPr>
          <p:cNvPr id="100395" name="Text Box 43"/>
          <p:cNvSpPr txBox="1">
            <a:spLocks noChangeArrowheads="1"/>
          </p:cNvSpPr>
          <p:nvPr/>
        </p:nvSpPr>
        <p:spPr bwMode="auto">
          <a:xfrm>
            <a:off x="723658" y="2391246"/>
            <a:ext cx="1617664" cy="369332"/>
          </a:xfrm>
          <a:prstGeom prst="rect">
            <a:avLst/>
          </a:prstGeom>
          <a:noFill/>
          <a:ln w="9525">
            <a:noFill/>
            <a:miter lim="800000"/>
            <a:headEnd/>
            <a:tailEnd type="none" w="sm" len="med"/>
          </a:ln>
          <a:effectLst/>
        </p:spPr>
        <p:txBody>
          <a:bodyPr>
            <a:spAutoFit/>
          </a:bodyPr>
          <a:lstStyle/>
          <a:p>
            <a:pPr algn="r">
              <a:spcBef>
                <a:spcPct val="50000"/>
              </a:spcBef>
            </a:pPr>
            <a:r>
              <a:rPr lang="en-GB" dirty="0"/>
              <a:t>Quality</a:t>
            </a:r>
            <a:endParaRPr lang="en-US" dirty="0"/>
          </a:p>
        </p:txBody>
      </p:sp>
      <p:sp>
        <p:nvSpPr>
          <p:cNvPr id="100397" name="Text Box 45"/>
          <p:cNvSpPr txBox="1">
            <a:spLocks noChangeArrowheads="1"/>
          </p:cNvSpPr>
          <p:nvPr/>
        </p:nvSpPr>
        <p:spPr bwMode="auto">
          <a:xfrm>
            <a:off x="723658" y="2921471"/>
            <a:ext cx="1617664" cy="369332"/>
          </a:xfrm>
          <a:prstGeom prst="rect">
            <a:avLst/>
          </a:prstGeom>
          <a:noFill/>
          <a:ln w="9525">
            <a:noFill/>
            <a:miter lim="800000"/>
            <a:headEnd/>
            <a:tailEnd type="none" w="sm" len="med"/>
          </a:ln>
          <a:effectLst/>
        </p:spPr>
        <p:txBody>
          <a:bodyPr>
            <a:spAutoFit/>
          </a:bodyPr>
          <a:lstStyle/>
          <a:p>
            <a:pPr algn="r">
              <a:spcBef>
                <a:spcPct val="50000"/>
              </a:spcBef>
            </a:pPr>
            <a:r>
              <a:rPr lang="en-GB" dirty="0"/>
              <a:t>Speed</a:t>
            </a:r>
            <a:endParaRPr lang="en-US" dirty="0"/>
          </a:p>
        </p:txBody>
      </p:sp>
      <p:sp>
        <p:nvSpPr>
          <p:cNvPr id="100398" name="Text Box 46"/>
          <p:cNvSpPr txBox="1">
            <a:spLocks noChangeArrowheads="1"/>
          </p:cNvSpPr>
          <p:nvPr/>
        </p:nvSpPr>
        <p:spPr bwMode="auto">
          <a:xfrm>
            <a:off x="723658" y="3451696"/>
            <a:ext cx="1617664" cy="369332"/>
          </a:xfrm>
          <a:prstGeom prst="rect">
            <a:avLst/>
          </a:prstGeom>
          <a:noFill/>
          <a:ln w="9525">
            <a:noFill/>
            <a:miter lim="800000"/>
            <a:headEnd/>
            <a:tailEnd type="none" w="sm" len="med"/>
          </a:ln>
          <a:effectLst/>
        </p:spPr>
        <p:txBody>
          <a:bodyPr>
            <a:spAutoFit/>
          </a:bodyPr>
          <a:lstStyle/>
          <a:p>
            <a:pPr algn="r">
              <a:spcBef>
                <a:spcPct val="50000"/>
              </a:spcBef>
            </a:pPr>
            <a:r>
              <a:rPr lang="en-GB" dirty="0"/>
              <a:t>Dependability</a:t>
            </a:r>
            <a:endParaRPr lang="en-US" dirty="0"/>
          </a:p>
        </p:txBody>
      </p:sp>
      <p:sp>
        <p:nvSpPr>
          <p:cNvPr id="100399" name="Text Box 47"/>
          <p:cNvSpPr txBox="1">
            <a:spLocks noChangeArrowheads="1"/>
          </p:cNvSpPr>
          <p:nvPr/>
        </p:nvSpPr>
        <p:spPr bwMode="auto">
          <a:xfrm>
            <a:off x="723658" y="4020020"/>
            <a:ext cx="1617664" cy="369332"/>
          </a:xfrm>
          <a:prstGeom prst="rect">
            <a:avLst/>
          </a:prstGeom>
          <a:noFill/>
          <a:ln w="9525">
            <a:noFill/>
            <a:miter lim="800000"/>
            <a:headEnd/>
            <a:tailEnd type="none" w="sm" len="med"/>
          </a:ln>
          <a:effectLst/>
        </p:spPr>
        <p:txBody>
          <a:bodyPr>
            <a:spAutoFit/>
          </a:bodyPr>
          <a:lstStyle/>
          <a:p>
            <a:pPr algn="r">
              <a:spcBef>
                <a:spcPct val="50000"/>
              </a:spcBef>
            </a:pPr>
            <a:r>
              <a:rPr lang="en-GB" dirty="0"/>
              <a:t>Flexibility</a:t>
            </a:r>
            <a:endParaRPr lang="en-US" dirty="0"/>
          </a:p>
        </p:txBody>
      </p:sp>
      <p:sp>
        <p:nvSpPr>
          <p:cNvPr id="100400" name="Text Box 48"/>
          <p:cNvSpPr txBox="1">
            <a:spLocks noChangeArrowheads="1"/>
          </p:cNvSpPr>
          <p:nvPr/>
        </p:nvSpPr>
        <p:spPr bwMode="auto">
          <a:xfrm>
            <a:off x="723658" y="4562945"/>
            <a:ext cx="1617664" cy="369332"/>
          </a:xfrm>
          <a:prstGeom prst="rect">
            <a:avLst/>
          </a:prstGeom>
          <a:noFill/>
          <a:ln w="9525">
            <a:noFill/>
            <a:miter lim="800000"/>
            <a:headEnd/>
            <a:tailEnd type="none" w="sm" len="med"/>
          </a:ln>
          <a:effectLst/>
        </p:spPr>
        <p:txBody>
          <a:bodyPr>
            <a:spAutoFit/>
          </a:bodyPr>
          <a:lstStyle/>
          <a:p>
            <a:pPr algn="r">
              <a:spcBef>
                <a:spcPct val="50000"/>
              </a:spcBef>
            </a:pPr>
            <a:r>
              <a:rPr lang="en-GB" dirty="0"/>
              <a:t>Cost</a:t>
            </a:r>
            <a:endParaRPr lang="en-US" dirty="0"/>
          </a:p>
        </p:txBody>
      </p:sp>
      <p:sp>
        <p:nvSpPr>
          <p:cNvPr id="100401" name="Text Box 49"/>
          <p:cNvSpPr txBox="1">
            <a:spLocks noChangeArrowheads="1"/>
          </p:cNvSpPr>
          <p:nvPr/>
        </p:nvSpPr>
        <p:spPr bwMode="auto">
          <a:xfrm>
            <a:off x="6353176" y="5028082"/>
            <a:ext cx="1655763" cy="766364"/>
          </a:xfrm>
          <a:prstGeom prst="rect">
            <a:avLst/>
          </a:prstGeom>
          <a:noFill/>
          <a:ln w="9525">
            <a:noFill/>
            <a:miter lim="800000"/>
            <a:headEnd/>
            <a:tailEnd type="none" w="sm" len="med"/>
          </a:ln>
          <a:effectLst/>
        </p:spPr>
        <p:txBody>
          <a:bodyPr>
            <a:spAutoFit/>
          </a:bodyPr>
          <a:lstStyle/>
          <a:p>
            <a:pPr>
              <a:lnSpc>
                <a:spcPct val="80000"/>
              </a:lnSpc>
              <a:spcBef>
                <a:spcPct val="50000"/>
              </a:spcBef>
            </a:pPr>
            <a:r>
              <a:rPr lang="en-GB" dirty="0"/>
              <a:t>Development and organisation</a:t>
            </a:r>
            <a:endParaRPr lang="en-US" dirty="0"/>
          </a:p>
        </p:txBody>
      </p:sp>
      <p:sp>
        <p:nvSpPr>
          <p:cNvPr id="100403" name="Text Box 51"/>
          <p:cNvSpPr txBox="1">
            <a:spLocks noChangeArrowheads="1"/>
          </p:cNvSpPr>
          <p:nvPr/>
        </p:nvSpPr>
        <p:spPr bwMode="auto">
          <a:xfrm>
            <a:off x="2401888" y="5226598"/>
            <a:ext cx="1223962" cy="369332"/>
          </a:xfrm>
          <a:prstGeom prst="rect">
            <a:avLst/>
          </a:prstGeom>
          <a:noFill/>
          <a:ln w="9525">
            <a:noFill/>
            <a:miter lim="800000"/>
            <a:headEnd/>
            <a:tailEnd type="none" w="sm" len="med"/>
          </a:ln>
          <a:effectLst/>
        </p:spPr>
        <p:txBody>
          <a:bodyPr>
            <a:spAutoFit/>
          </a:bodyPr>
          <a:lstStyle/>
          <a:p>
            <a:pPr>
              <a:spcBef>
                <a:spcPct val="50000"/>
              </a:spcBef>
            </a:pPr>
            <a:r>
              <a:rPr lang="en-GB" dirty="0"/>
              <a:t>Capacity</a:t>
            </a:r>
            <a:endParaRPr lang="en-US" dirty="0"/>
          </a:p>
        </p:txBody>
      </p:sp>
      <p:sp>
        <p:nvSpPr>
          <p:cNvPr id="100404" name="Text Box 52"/>
          <p:cNvSpPr txBox="1">
            <a:spLocks noChangeArrowheads="1"/>
          </p:cNvSpPr>
          <p:nvPr/>
        </p:nvSpPr>
        <p:spPr bwMode="auto">
          <a:xfrm>
            <a:off x="3765551" y="5088099"/>
            <a:ext cx="1223963" cy="646331"/>
          </a:xfrm>
          <a:prstGeom prst="rect">
            <a:avLst/>
          </a:prstGeom>
          <a:noFill/>
          <a:ln w="9525">
            <a:noFill/>
            <a:miter lim="800000"/>
            <a:headEnd/>
            <a:tailEnd type="none" w="sm" len="med"/>
          </a:ln>
          <a:effectLst/>
        </p:spPr>
        <p:txBody>
          <a:bodyPr>
            <a:spAutoFit/>
          </a:bodyPr>
          <a:lstStyle/>
          <a:p>
            <a:pPr>
              <a:spcBef>
                <a:spcPct val="50000"/>
              </a:spcBef>
            </a:pPr>
            <a:r>
              <a:rPr lang="en-GB" dirty="0"/>
              <a:t>Supply network</a:t>
            </a:r>
            <a:endParaRPr lang="en-US" dirty="0"/>
          </a:p>
        </p:txBody>
      </p:sp>
      <p:sp>
        <p:nvSpPr>
          <p:cNvPr id="100405" name="Text Box 53"/>
          <p:cNvSpPr txBox="1">
            <a:spLocks noChangeArrowheads="1"/>
          </p:cNvSpPr>
          <p:nvPr/>
        </p:nvSpPr>
        <p:spPr bwMode="auto">
          <a:xfrm>
            <a:off x="5141914" y="5088099"/>
            <a:ext cx="1304925" cy="646331"/>
          </a:xfrm>
          <a:prstGeom prst="rect">
            <a:avLst/>
          </a:prstGeom>
          <a:noFill/>
          <a:ln w="9525">
            <a:noFill/>
            <a:miter lim="800000"/>
            <a:headEnd/>
            <a:tailEnd type="none" w="sm" len="med"/>
          </a:ln>
          <a:effectLst/>
        </p:spPr>
        <p:txBody>
          <a:bodyPr>
            <a:spAutoFit/>
          </a:bodyPr>
          <a:lstStyle/>
          <a:p>
            <a:pPr>
              <a:spcBef>
                <a:spcPct val="50000"/>
              </a:spcBef>
            </a:pPr>
            <a:r>
              <a:rPr lang="en-GB" dirty="0"/>
              <a:t>Process technology</a:t>
            </a:r>
            <a:endParaRPr lang="en-US" dirty="0"/>
          </a:p>
        </p:txBody>
      </p:sp>
      <p:sp>
        <p:nvSpPr>
          <p:cNvPr id="100406" name="Rectangle 54"/>
          <p:cNvSpPr>
            <a:spLocks noChangeArrowheads="1"/>
          </p:cNvSpPr>
          <p:nvPr/>
        </p:nvSpPr>
        <p:spPr bwMode="auto">
          <a:xfrm>
            <a:off x="2333625" y="5836121"/>
            <a:ext cx="5541963" cy="409575"/>
          </a:xfrm>
          <a:prstGeom prst="rect">
            <a:avLst/>
          </a:prstGeom>
          <a:solidFill>
            <a:srgbClr val="CCFFFF"/>
          </a:solidFill>
          <a:ln w="9525">
            <a:solidFill>
              <a:schemeClr val="tx1"/>
            </a:solidFill>
            <a:miter lim="800000"/>
            <a:headEnd/>
            <a:tailEnd type="none" w="sm" len="med"/>
          </a:ln>
          <a:effectLst/>
        </p:spPr>
        <p:txBody>
          <a:bodyPr wrap="none" anchor="ctr"/>
          <a:lstStyle/>
          <a:p>
            <a:endParaRPr lang="en-GB" dirty="0"/>
          </a:p>
        </p:txBody>
      </p:sp>
      <p:sp>
        <p:nvSpPr>
          <p:cNvPr id="100407" name="Text Box 55"/>
          <p:cNvSpPr txBox="1">
            <a:spLocks noChangeArrowheads="1"/>
          </p:cNvSpPr>
          <p:nvPr/>
        </p:nvSpPr>
        <p:spPr bwMode="auto">
          <a:xfrm>
            <a:off x="3684588" y="5856758"/>
            <a:ext cx="2808287" cy="369332"/>
          </a:xfrm>
          <a:prstGeom prst="rect">
            <a:avLst/>
          </a:prstGeom>
          <a:noFill/>
          <a:ln w="9525">
            <a:noFill/>
            <a:miter lim="800000"/>
            <a:headEnd/>
            <a:tailEnd type="none" w="sm" len="med"/>
          </a:ln>
          <a:effectLst/>
        </p:spPr>
        <p:txBody>
          <a:bodyPr>
            <a:spAutoFit/>
          </a:bodyPr>
          <a:lstStyle/>
          <a:p>
            <a:pPr>
              <a:spcBef>
                <a:spcPct val="50000"/>
              </a:spcBef>
            </a:pPr>
            <a:r>
              <a:rPr lang="en-GB" dirty="0"/>
              <a:t>Decision areas</a:t>
            </a:r>
            <a:endParaRPr lang="en-US" dirty="0"/>
          </a:p>
        </p:txBody>
      </p:sp>
      <p:sp>
        <p:nvSpPr>
          <p:cNvPr id="100408" name="Text Box 56"/>
          <p:cNvSpPr txBox="1">
            <a:spLocks noChangeArrowheads="1"/>
          </p:cNvSpPr>
          <p:nvPr/>
        </p:nvSpPr>
        <p:spPr bwMode="auto">
          <a:xfrm rot="-5400000">
            <a:off x="7945439" y="3458322"/>
            <a:ext cx="2592387" cy="369332"/>
          </a:xfrm>
          <a:prstGeom prst="rect">
            <a:avLst/>
          </a:prstGeom>
          <a:noFill/>
          <a:ln w="9525">
            <a:noFill/>
            <a:miter lim="800000"/>
            <a:headEnd/>
            <a:tailEnd type="none" w="sm" len="med"/>
          </a:ln>
          <a:effectLst/>
        </p:spPr>
        <p:txBody>
          <a:bodyPr>
            <a:spAutoFit/>
          </a:bodyPr>
          <a:lstStyle/>
          <a:p>
            <a:pPr>
              <a:spcBef>
                <a:spcPct val="50000"/>
              </a:spcBef>
            </a:pPr>
            <a:r>
              <a:rPr lang="en-GB" dirty="0"/>
              <a:t>Market competitiveness</a:t>
            </a:r>
            <a:endParaRPr lang="en-US" dirty="0"/>
          </a:p>
        </p:txBody>
      </p:sp>
      <p:sp>
        <p:nvSpPr>
          <p:cNvPr id="100409" name="Text Box 57"/>
          <p:cNvSpPr txBox="1">
            <a:spLocks noChangeArrowheads="1"/>
          </p:cNvSpPr>
          <p:nvPr/>
        </p:nvSpPr>
        <p:spPr bwMode="auto">
          <a:xfrm>
            <a:off x="1645506" y="457508"/>
            <a:ext cx="6611813" cy="523220"/>
          </a:xfrm>
          <a:prstGeom prst="rect">
            <a:avLst/>
          </a:prstGeom>
          <a:noFill/>
          <a:ln w="9525">
            <a:noFill/>
            <a:miter lim="800000"/>
            <a:headEnd/>
            <a:tailEnd type="none" w="sm" len="med"/>
          </a:ln>
          <a:effectLst/>
        </p:spPr>
        <p:txBody>
          <a:bodyPr wrap="square">
            <a:spAutoFit/>
          </a:bodyPr>
          <a:lstStyle/>
          <a:p>
            <a:pPr>
              <a:spcBef>
                <a:spcPct val="50000"/>
              </a:spcBef>
            </a:pPr>
            <a:r>
              <a:rPr lang="en-GB" sz="2800" b="1" dirty="0"/>
              <a:t>The operations strategy matrix</a:t>
            </a:r>
            <a:endParaRPr lang="en-US" sz="2800" b="1" dirty="0"/>
          </a:p>
        </p:txBody>
      </p:sp>
      <p:sp>
        <p:nvSpPr>
          <p:cNvPr id="100410" name="Text Box 58"/>
          <p:cNvSpPr txBox="1">
            <a:spLocks noChangeArrowheads="1"/>
          </p:cNvSpPr>
          <p:nvPr/>
        </p:nvSpPr>
        <p:spPr bwMode="auto">
          <a:xfrm>
            <a:off x="3951289" y="1132358"/>
            <a:ext cx="2305049" cy="369332"/>
          </a:xfrm>
          <a:prstGeom prst="rect">
            <a:avLst/>
          </a:prstGeom>
          <a:noFill/>
          <a:ln w="9525">
            <a:noFill/>
            <a:miter lim="800000"/>
            <a:headEnd/>
            <a:tailEnd type="none" w="sm" len="med"/>
          </a:ln>
          <a:effectLst/>
        </p:spPr>
        <p:txBody>
          <a:bodyPr>
            <a:spAutoFit/>
          </a:bodyPr>
          <a:lstStyle/>
          <a:p>
            <a:pPr>
              <a:spcBef>
                <a:spcPct val="50000"/>
              </a:spcBef>
            </a:pPr>
            <a:r>
              <a:rPr lang="en-GB" dirty="0"/>
              <a:t>Resource usage</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549134801"/>
              </p:ext>
            </p:extLst>
          </p:nvPr>
        </p:nvGraphicFramePr>
        <p:xfrm>
          <a:off x="325312" y="1190947"/>
          <a:ext cx="8379071" cy="5048168"/>
        </p:xfrm>
        <a:graphic>
          <a:graphicData uri="http://schemas.openxmlformats.org/drawingml/2006/table">
            <a:tbl>
              <a:tblPr firstRow="1" bandRow="1">
                <a:tableStyleId>{8799B23B-EC83-4686-B30A-512413B5E67A}</a:tableStyleId>
              </a:tblPr>
              <a:tblGrid>
                <a:gridCol w="1727590">
                  <a:extLst>
                    <a:ext uri="{9D8B030D-6E8A-4147-A177-3AD203B41FA5}">
                      <a16:colId xmlns:a16="http://schemas.microsoft.com/office/drawing/2014/main" val="20000"/>
                    </a:ext>
                  </a:extLst>
                </a:gridCol>
                <a:gridCol w="1684742">
                  <a:extLst>
                    <a:ext uri="{9D8B030D-6E8A-4147-A177-3AD203B41FA5}">
                      <a16:colId xmlns:a16="http://schemas.microsoft.com/office/drawing/2014/main" val="20001"/>
                    </a:ext>
                  </a:extLst>
                </a:gridCol>
                <a:gridCol w="1861270">
                  <a:extLst>
                    <a:ext uri="{9D8B030D-6E8A-4147-A177-3AD203B41FA5}">
                      <a16:colId xmlns:a16="http://schemas.microsoft.com/office/drawing/2014/main" val="20002"/>
                    </a:ext>
                  </a:extLst>
                </a:gridCol>
                <a:gridCol w="1447655">
                  <a:extLst>
                    <a:ext uri="{9D8B030D-6E8A-4147-A177-3AD203B41FA5}">
                      <a16:colId xmlns:a16="http://schemas.microsoft.com/office/drawing/2014/main" val="20003"/>
                    </a:ext>
                  </a:extLst>
                </a:gridCol>
                <a:gridCol w="1657814">
                  <a:extLst>
                    <a:ext uri="{9D8B030D-6E8A-4147-A177-3AD203B41FA5}">
                      <a16:colId xmlns:a16="http://schemas.microsoft.com/office/drawing/2014/main" val="20004"/>
                    </a:ext>
                  </a:extLst>
                </a:gridCol>
              </a:tblGrid>
              <a:tr h="797987">
                <a:tc>
                  <a:txBody>
                    <a:bodyPr/>
                    <a:lstStyle/>
                    <a:p>
                      <a:pPr marL="0" algn="ctr" defTabSz="914400" rtl="0" eaLnBrk="1" latinLnBrk="0" hangingPunct="1">
                        <a:lnSpc>
                          <a:spcPct val="90000"/>
                        </a:lnSpc>
                      </a:pPr>
                      <a:r>
                        <a:rPr lang="en-US" sz="1100" b="1" kern="1200" dirty="0">
                          <a:solidFill>
                            <a:schemeClr val="tx1"/>
                          </a:solidFill>
                          <a:latin typeface="Arial"/>
                          <a:ea typeface="+mn-ea"/>
                          <a:cs typeface="Arial"/>
                        </a:rPr>
                        <a:t>Quality</a:t>
                      </a:r>
                    </a:p>
                    <a:p>
                      <a:pPr marL="0" algn="ctr" defTabSz="914400" rtl="0" eaLnBrk="1" latinLnBrk="0" hangingPunct="1">
                        <a:lnSpc>
                          <a:spcPct val="90000"/>
                        </a:lnSpc>
                      </a:pPr>
                      <a:r>
                        <a:rPr lang="en-US" sz="1100" b="0" kern="1200" dirty="0">
                          <a:solidFill>
                            <a:schemeClr val="tx1"/>
                          </a:solidFill>
                          <a:latin typeface="Arial"/>
                          <a:ea typeface="+mn-ea"/>
                          <a:cs typeface="Arial"/>
                        </a:rPr>
                        <a:t>(Product conformance and specification and service quality)</a:t>
                      </a: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Small</a:t>
                      </a:r>
                      <a:r>
                        <a:rPr lang="en-US" sz="1100" b="0" kern="1200" baseline="0" dirty="0">
                          <a:solidFill>
                            <a:schemeClr val="tx1"/>
                          </a:solidFill>
                          <a:latin typeface="Arial"/>
                          <a:ea typeface="+mn-ea"/>
                          <a:cs typeface="Arial"/>
                        </a:rPr>
                        <a:t> sites promote teamwork</a:t>
                      </a:r>
                    </a:p>
                    <a:p>
                      <a:pPr marL="171450" marR="0" indent="-171450" algn="l" defTabSz="914400" rtl="0" eaLnBrk="1" fontAlgn="auto" latinLnBrk="0" hangingPunct="1">
                        <a:lnSpc>
                          <a:spcPct val="90000"/>
                        </a:lnSpc>
                        <a:spcBef>
                          <a:spcPts val="0"/>
                        </a:spcBef>
                        <a:spcAft>
                          <a:spcPts val="0"/>
                        </a:spcAft>
                        <a:buClrTx/>
                        <a:buSzTx/>
                        <a:buFont typeface="Arial"/>
                        <a:buChar char="•"/>
                        <a:tabLst/>
                        <a:defRPr/>
                      </a:pPr>
                      <a:r>
                        <a:rPr lang="en-US" sz="1100" b="0" kern="1200" dirty="0">
                          <a:solidFill>
                            <a:schemeClr val="tx1"/>
                          </a:solidFill>
                          <a:latin typeface="Arial"/>
                          <a:ea typeface="+mn-ea"/>
                          <a:cs typeface="Arial"/>
                        </a:rPr>
                        <a:t>On-site</a:t>
                      </a:r>
                      <a:r>
                        <a:rPr lang="en-US" sz="1100" b="0" kern="1200" baseline="0" dirty="0">
                          <a:solidFill>
                            <a:schemeClr val="tx1"/>
                          </a:solidFill>
                          <a:latin typeface="Arial"/>
                          <a:ea typeface="+mn-ea"/>
                          <a:cs typeface="Arial"/>
                        </a:rPr>
                        <a:t> kitchens for fresh food</a:t>
                      </a:r>
                      <a:endParaRPr lang="en-US" sz="1100" b="0" kern="1200" dirty="0">
                        <a:solidFill>
                          <a:schemeClr val="tx1"/>
                        </a:solidFill>
                        <a:latin typeface="Arial"/>
                        <a:ea typeface="+mn-ea"/>
                        <a:cs typeface="Arial"/>
                      </a:endParaRPr>
                    </a:p>
                    <a:p>
                      <a:pPr marL="0" algn="ctr" defTabSz="914400" rtl="0" eaLnBrk="1" latinLnBrk="0" hangingPunct="1">
                        <a:lnSpc>
                          <a:spcPct val="90000"/>
                        </a:lnSpc>
                      </a:pPr>
                      <a:endParaRPr lang="en-US" sz="1100" b="0" kern="1200" dirty="0">
                        <a:solidFill>
                          <a:schemeClr val="tx1"/>
                        </a:solidFill>
                        <a:latin typeface="Arial"/>
                        <a:ea typeface="+mn-ea"/>
                        <a:cs typeface="Arial"/>
                      </a:endParaRPr>
                    </a:p>
                    <a:p>
                      <a:pPr marL="0" algn="ctr" defTabSz="914400" rtl="0" eaLnBrk="1" latinLnBrk="0" hangingPunct="1">
                        <a:lnSpc>
                          <a:spcPct val="90000"/>
                        </a:lnSpc>
                      </a:pP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Partnerships</a:t>
                      </a:r>
                      <a:r>
                        <a:rPr lang="en-US" sz="1100" b="0" kern="1200" baseline="0" dirty="0">
                          <a:solidFill>
                            <a:schemeClr val="tx1"/>
                          </a:solidFill>
                          <a:latin typeface="Arial"/>
                          <a:ea typeface="+mn-ea"/>
                          <a:cs typeface="Arial"/>
                        </a:rPr>
                        <a:t> with suppliers to increase quality together with strict quality standards</a:t>
                      </a: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Standard processes (photos for workstation)</a:t>
                      </a: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Customer service training</a:t>
                      </a:r>
                    </a:p>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Teamwork incentives and pay</a:t>
                      </a:r>
                    </a:p>
                  </a:txBody>
                  <a:tcPr marL="99028" marR="99028">
                    <a:solidFill>
                      <a:schemeClr val="bg1">
                        <a:lumMod val="95000"/>
                      </a:schemeClr>
                    </a:solidFill>
                  </a:tcPr>
                </a:tc>
                <a:extLst>
                  <a:ext uri="{0D108BD9-81ED-4DB2-BD59-A6C34878D82A}">
                    <a16:rowId xmlns:a16="http://schemas.microsoft.com/office/drawing/2014/main" val="10000"/>
                  </a:ext>
                </a:extLst>
              </a:tr>
              <a:tr h="1082674">
                <a:tc>
                  <a:txBody>
                    <a:bodyPr/>
                    <a:lstStyle/>
                    <a:p>
                      <a:pPr marL="0" algn="ctr" defTabSz="914400" rtl="0" eaLnBrk="1" latinLnBrk="0" hangingPunct="1">
                        <a:lnSpc>
                          <a:spcPct val="90000"/>
                        </a:lnSpc>
                      </a:pPr>
                      <a:r>
                        <a:rPr lang="en-US" sz="1100" b="1" kern="1200" dirty="0">
                          <a:solidFill>
                            <a:schemeClr val="tx1"/>
                          </a:solidFill>
                          <a:latin typeface="Arial"/>
                          <a:ea typeface="+mn-ea"/>
                          <a:cs typeface="Arial"/>
                        </a:rPr>
                        <a:t>Speed</a:t>
                      </a:r>
                    </a:p>
                    <a:p>
                      <a:pPr marL="0" algn="ctr" defTabSz="914400" rtl="0" eaLnBrk="1" latinLnBrk="0" hangingPunct="1">
                        <a:lnSpc>
                          <a:spcPct val="90000"/>
                        </a:lnSpc>
                      </a:pPr>
                      <a:r>
                        <a:rPr lang="en-US" sz="1100" b="0" kern="1200" dirty="0">
                          <a:solidFill>
                            <a:schemeClr val="tx1"/>
                          </a:solidFill>
                          <a:latin typeface="Arial"/>
                          <a:ea typeface="+mn-ea"/>
                          <a:cs typeface="Arial"/>
                        </a:rPr>
                        <a:t>(Customer throughput time)</a:t>
                      </a: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Many</a:t>
                      </a:r>
                      <a:r>
                        <a:rPr lang="en-US" sz="1100" b="0" kern="1200" baseline="0" dirty="0">
                          <a:solidFill>
                            <a:schemeClr val="tx1"/>
                          </a:solidFill>
                          <a:latin typeface="Arial"/>
                          <a:ea typeface="+mn-ea"/>
                          <a:cs typeface="Arial"/>
                        </a:rPr>
                        <a:t> small sites at convenient locations</a:t>
                      </a:r>
                      <a:endParaRPr lang="en-US" sz="1100" b="0" kern="1200" dirty="0">
                        <a:solidFill>
                          <a:schemeClr val="tx1"/>
                        </a:solidFill>
                        <a:latin typeface="Arial"/>
                        <a:ea typeface="+mn-ea"/>
                        <a:cs typeface="Arial"/>
                      </a:endParaRPr>
                    </a:p>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Number of service points</a:t>
                      </a:r>
                    </a:p>
                    <a:p>
                      <a:pPr marL="171450" indent="-171450" algn="l" defTabSz="914400" rtl="0" eaLnBrk="1" latinLnBrk="0" hangingPunct="1">
                        <a:lnSpc>
                          <a:spcPct val="90000"/>
                        </a:lnSpc>
                        <a:buFont typeface="Arial"/>
                        <a:buChar char="•"/>
                      </a:pPr>
                      <a:endParaRPr lang="en-US" sz="1100" b="0" kern="1200" dirty="0">
                        <a:solidFill>
                          <a:schemeClr val="tx1"/>
                        </a:solidFill>
                        <a:latin typeface="Arial"/>
                        <a:ea typeface="+mn-ea"/>
                        <a:cs typeface="Arial"/>
                      </a:endParaRPr>
                    </a:p>
                    <a:p>
                      <a:pPr marL="171450" indent="-171450" algn="l" defTabSz="914400" rtl="0" eaLnBrk="1" latinLnBrk="0" hangingPunct="1">
                        <a:lnSpc>
                          <a:spcPct val="90000"/>
                        </a:lnSpc>
                        <a:buFont typeface="Arial"/>
                        <a:buChar char="•"/>
                      </a:pP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On-site production means</a:t>
                      </a:r>
                      <a:r>
                        <a:rPr lang="en-US" sz="1100" b="0" kern="1200" baseline="0" dirty="0">
                          <a:solidFill>
                            <a:schemeClr val="tx1"/>
                          </a:solidFill>
                          <a:latin typeface="Arial"/>
                          <a:ea typeface="+mn-ea"/>
                          <a:cs typeface="Arial"/>
                        </a:rPr>
                        <a:t> s</a:t>
                      </a:r>
                      <a:r>
                        <a:rPr lang="en-US" sz="1100" b="0" kern="1200" dirty="0">
                          <a:solidFill>
                            <a:schemeClr val="tx1"/>
                          </a:solidFill>
                          <a:latin typeface="Arial"/>
                          <a:ea typeface="+mn-ea"/>
                          <a:cs typeface="Arial"/>
                        </a:rPr>
                        <a:t>hort internal</a:t>
                      </a:r>
                      <a:r>
                        <a:rPr lang="en-US" sz="1100" b="0" kern="1200" baseline="0" dirty="0">
                          <a:solidFill>
                            <a:schemeClr val="tx1"/>
                          </a:solidFill>
                          <a:latin typeface="Arial"/>
                          <a:ea typeface="+mn-ea"/>
                          <a:cs typeface="Arial"/>
                        </a:rPr>
                        <a:t> s</a:t>
                      </a:r>
                      <a:r>
                        <a:rPr lang="en-US" sz="1100" b="0" kern="1200" dirty="0">
                          <a:solidFill>
                            <a:schemeClr val="tx1"/>
                          </a:solidFill>
                          <a:latin typeface="Arial"/>
                          <a:ea typeface="+mn-ea"/>
                          <a:cs typeface="Arial"/>
                        </a:rPr>
                        <a:t>upply chain</a:t>
                      </a: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GB" sz="1100" b="0" kern="1200" noProof="0" dirty="0">
                          <a:solidFill>
                            <a:schemeClr val="tx1"/>
                          </a:solidFill>
                          <a:latin typeface="Arial"/>
                          <a:ea typeface="+mn-ea"/>
                          <a:cs typeface="Arial"/>
                        </a:rPr>
                        <a:t>Standardised</a:t>
                      </a:r>
                      <a:r>
                        <a:rPr lang="en-US" sz="1100" b="0" kern="1200" dirty="0">
                          <a:solidFill>
                            <a:schemeClr val="tx1"/>
                          </a:solidFill>
                          <a:latin typeface="Arial"/>
                          <a:ea typeface="+mn-ea"/>
                          <a:cs typeface="Arial"/>
                        </a:rPr>
                        <a:t> process across all stores</a:t>
                      </a: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Training</a:t>
                      </a:r>
                      <a:r>
                        <a:rPr lang="en-US" sz="1100" b="0" kern="1200" baseline="0" dirty="0">
                          <a:solidFill>
                            <a:schemeClr val="tx1"/>
                          </a:solidFill>
                          <a:latin typeface="Arial"/>
                          <a:ea typeface="+mn-ea"/>
                          <a:cs typeface="Arial"/>
                        </a:rPr>
                        <a:t> for fast service</a:t>
                      </a:r>
                      <a:endParaRPr lang="en-US" sz="1100" b="0" kern="1200" dirty="0">
                        <a:solidFill>
                          <a:schemeClr val="tx1"/>
                        </a:solidFill>
                        <a:latin typeface="Arial"/>
                        <a:ea typeface="+mn-ea"/>
                        <a:cs typeface="Arial"/>
                      </a:endParaRPr>
                    </a:p>
                  </a:txBody>
                  <a:tcPr marL="99028" marR="99028">
                    <a:solidFill>
                      <a:schemeClr val="bg1">
                        <a:lumMod val="95000"/>
                      </a:schemeClr>
                    </a:solidFill>
                  </a:tcPr>
                </a:tc>
                <a:extLst>
                  <a:ext uri="{0D108BD9-81ED-4DB2-BD59-A6C34878D82A}">
                    <a16:rowId xmlns:a16="http://schemas.microsoft.com/office/drawing/2014/main" val="10001"/>
                  </a:ext>
                </a:extLst>
              </a:tr>
              <a:tr h="518875">
                <a:tc>
                  <a:txBody>
                    <a:bodyPr/>
                    <a:lstStyle/>
                    <a:p>
                      <a:pPr marL="0" algn="ctr" defTabSz="914400" rtl="0" eaLnBrk="1" latinLnBrk="0" hangingPunct="1">
                        <a:lnSpc>
                          <a:spcPct val="90000"/>
                        </a:lnSpc>
                      </a:pPr>
                      <a:r>
                        <a:rPr lang="en-US" sz="1100" b="1" kern="1200" dirty="0">
                          <a:solidFill>
                            <a:schemeClr val="tx1"/>
                          </a:solidFill>
                          <a:latin typeface="Arial"/>
                          <a:ea typeface="+mn-ea"/>
                          <a:cs typeface="Arial"/>
                        </a:rPr>
                        <a:t>Dependability</a:t>
                      </a:r>
                    </a:p>
                    <a:p>
                      <a:pPr marL="0" algn="ctr" defTabSz="914400" rtl="0" eaLnBrk="1" latinLnBrk="0" hangingPunct="1">
                        <a:lnSpc>
                          <a:spcPct val="90000"/>
                        </a:lnSpc>
                      </a:pPr>
                      <a:r>
                        <a:rPr lang="en-US" sz="1100" b="0" kern="1200" dirty="0">
                          <a:solidFill>
                            <a:schemeClr val="tx1"/>
                          </a:solidFill>
                          <a:latin typeface="Arial"/>
                          <a:ea typeface="+mn-ea"/>
                          <a:cs typeface="Arial"/>
                        </a:rPr>
                        <a:t>(Consistency of product</a:t>
                      </a:r>
                      <a:r>
                        <a:rPr lang="en-US" sz="1100" b="0" kern="1200" baseline="0" dirty="0">
                          <a:solidFill>
                            <a:schemeClr val="tx1"/>
                          </a:solidFill>
                          <a:latin typeface="Arial"/>
                          <a:ea typeface="+mn-ea"/>
                          <a:cs typeface="Arial"/>
                        </a:rPr>
                        <a:t> and service)</a:t>
                      </a: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GB" sz="1100" b="0" kern="1200" noProof="0" dirty="0">
                          <a:solidFill>
                            <a:schemeClr val="tx1"/>
                          </a:solidFill>
                          <a:latin typeface="Arial"/>
                          <a:ea typeface="+mn-ea"/>
                          <a:cs typeface="Arial"/>
                        </a:rPr>
                        <a:t>Standardised</a:t>
                      </a:r>
                      <a:r>
                        <a:rPr lang="en-US" sz="1100" b="0" kern="1200" dirty="0">
                          <a:solidFill>
                            <a:schemeClr val="tx1"/>
                          </a:solidFill>
                          <a:latin typeface="Arial"/>
                          <a:ea typeface="+mn-ea"/>
                          <a:cs typeface="Arial"/>
                        </a:rPr>
                        <a:t> store design</a:t>
                      </a: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Quality raw</a:t>
                      </a:r>
                      <a:r>
                        <a:rPr lang="en-US" sz="1100" b="0" kern="1200" baseline="0" dirty="0">
                          <a:solidFill>
                            <a:schemeClr val="tx1"/>
                          </a:solidFill>
                          <a:latin typeface="Arial"/>
                          <a:ea typeface="+mn-ea"/>
                          <a:cs typeface="Arial"/>
                        </a:rPr>
                        <a:t> materials supplied/delivered on time</a:t>
                      </a:r>
                    </a:p>
                    <a:p>
                      <a:pPr marL="171450" indent="-171450" algn="l" defTabSz="914400" rtl="0" eaLnBrk="1" latinLnBrk="0" hangingPunct="1">
                        <a:lnSpc>
                          <a:spcPct val="90000"/>
                        </a:lnSpc>
                        <a:buFont typeface="Arial"/>
                        <a:buChar char="•"/>
                      </a:pP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GB" sz="1100" b="0" kern="1200" noProof="0" dirty="0">
                          <a:solidFill>
                            <a:schemeClr val="tx1"/>
                          </a:solidFill>
                          <a:latin typeface="Arial"/>
                          <a:ea typeface="+mn-ea"/>
                          <a:cs typeface="Arial"/>
                        </a:rPr>
                        <a:t>Standardises</a:t>
                      </a:r>
                      <a:r>
                        <a:rPr lang="en-US" sz="1100" b="0" kern="1200" baseline="0" dirty="0">
                          <a:solidFill>
                            <a:schemeClr val="tx1"/>
                          </a:solidFill>
                          <a:latin typeface="Arial"/>
                          <a:ea typeface="+mn-ea"/>
                          <a:cs typeface="Arial"/>
                        </a:rPr>
                        <a:t> in-store</a:t>
                      </a:r>
                      <a:r>
                        <a:rPr lang="en-US" sz="1100" b="0" kern="1200" dirty="0">
                          <a:solidFill>
                            <a:schemeClr val="tx1"/>
                          </a:solidFill>
                          <a:latin typeface="Arial"/>
                          <a:ea typeface="+mn-ea"/>
                          <a:cs typeface="Arial"/>
                        </a:rPr>
                        <a:t> technology</a:t>
                      </a: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baseline="0" dirty="0">
                          <a:solidFill>
                            <a:schemeClr val="tx1"/>
                          </a:solidFill>
                          <a:latin typeface="Arial"/>
                          <a:ea typeface="+mn-ea"/>
                          <a:cs typeface="Arial"/>
                        </a:rPr>
                        <a:t>Pret ‘values and </a:t>
                      </a:r>
                      <a:r>
                        <a:rPr lang="en-GB" sz="1100" b="0" kern="1200" baseline="0" noProof="0" dirty="0">
                          <a:solidFill>
                            <a:schemeClr val="tx1"/>
                          </a:solidFill>
                          <a:latin typeface="Arial"/>
                          <a:ea typeface="+mn-ea"/>
                          <a:cs typeface="Arial"/>
                        </a:rPr>
                        <a:t>behaviours</a:t>
                      </a:r>
                      <a:r>
                        <a:rPr lang="en-US" sz="1100" b="0" kern="1200" baseline="0" dirty="0">
                          <a:solidFill>
                            <a:schemeClr val="tx1"/>
                          </a:solidFill>
                          <a:latin typeface="Arial"/>
                          <a:ea typeface="+mn-ea"/>
                          <a:cs typeface="Arial"/>
                        </a:rPr>
                        <a:t>’</a:t>
                      </a:r>
                      <a:endParaRPr lang="en-US" sz="1100" b="0" kern="1200" dirty="0">
                        <a:solidFill>
                          <a:schemeClr val="tx1"/>
                        </a:solidFill>
                        <a:latin typeface="Arial"/>
                        <a:ea typeface="+mn-ea"/>
                        <a:cs typeface="Arial"/>
                      </a:endParaRPr>
                    </a:p>
                  </a:txBody>
                  <a:tcPr marL="99028" marR="99028">
                    <a:solidFill>
                      <a:schemeClr val="bg1">
                        <a:lumMod val="95000"/>
                      </a:schemeClr>
                    </a:solidFill>
                  </a:tcPr>
                </a:tc>
                <a:extLst>
                  <a:ext uri="{0D108BD9-81ED-4DB2-BD59-A6C34878D82A}">
                    <a16:rowId xmlns:a16="http://schemas.microsoft.com/office/drawing/2014/main" val="10002"/>
                  </a:ext>
                </a:extLst>
              </a:tr>
              <a:tr h="940331">
                <a:tc>
                  <a:txBody>
                    <a:bodyPr/>
                    <a:lstStyle/>
                    <a:p>
                      <a:pPr marL="0" algn="ctr" defTabSz="914400" rtl="0" eaLnBrk="1" latinLnBrk="0" hangingPunct="1">
                        <a:lnSpc>
                          <a:spcPct val="90000"/>
                        </a:lnSpc>
                      </a:pPr>
                      <a:r>
                        <a:rPr lang="en-US" sz="1100" b="1" kern="1200" dirty="0">
                          <a:solidFill>
                            <a:schemeClr val="tx1"/>
                          </a:solidFill>
                          <a:latin typeface="Arial"/>
                          <a:ea typeface="+mn-ea"/>
                          <a:cs typeface="Arial"/>
                        </a:rPr>
                        <a:t>Flexibility</a:t>
                      </a:r>
                    </a:p>
                    <a:p>
                      <a:pPr marL="0" algn="ctr" defTabSz="914400" rtl="0" eaLnBrk="1" latinLnBrk="0" hangingPunct="1">
                        <a:lnSpc>
                          <a:spcPct val="90000"/>
                        </a:lnSpc>
                      </a:pPr>
                      <a:r>
                        <a:rPr lang="en-US" sz="1100" b="0" kern="1200" dirty="0">
                          <a:solidFill>
                            <a:schemeClr val="tx1"/>
                          </a:solidFill>
                          <a:latin typeface="Arial"/>
                          <a:ea typeface="+mn-ea"/>
                          <a:cs typeface="Arial"/>
                        </a:rPr>
                        <a:t>(New product availability</a:t>
                      </a:r>
                      <a:r>
                        <a:rPr lang="en-US" sz="1100" b="0" kern="1200" baseline="0" dirty="0">
                          <a:solidFill>
                            <a:schemeClr val="tx1"/>
                          </a:solidFill>
                          <a:latin typeface="Arial"/>
                          <a:ea typeface="+mn-ea"/>
                          <a:cs typeface="Arial"/>
                        </a:rPr>
                        <a:t> and range of products)</a:t>
                      </a: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endParaRPr lang="en-US" sz="1100" b="0" kern="1200" dirty="0">
                        <a:solidFill>
                          <a:schemeClr val="tx1"/>
                        </a:solidFill>
                        <a:latin typeface="Arial"/>
                        <a:ea typeface="+mn-ea"/>
                        <a:cs typeface="Arial"/>
                      </a:endParaRPr>
                    </a:p>
                    <a:p>
                      <a:pPr marL="171450" indent="-171450" algn="l" defTabSz="914400" rtl="0" eaLnBrk="1" latinLnBrk="0" hangingPunct="1">
                        <a:lnSpc>
                          <a:spcPct val="90000"/>
                        </a:lnSpc>
                        <a:buFont typeface="Arial"/>
                        <a:buChar char="•"/>
                      </a:pPr>
                      <a:endParaRPr lang="en-US" sz="1100" b="0" kern="1200" dirty="0">
                        <a:solidFill>
                          <a:schemeClr val="tx1"/>
                        </a:solidFill>
                        <a:latin typeface="Arial"/>
                        <a:ea typeface="+mn-ea"/>
                        <a:cs typeface="Arial"/>
                      </a:endParaRPr>
                    </a:p>
                    <a:p>
                      <a:pPr marL="171450" indent="-171450" algn="l" defTabSz="914400" rtl="0" eaLnBrk="1" latinLnBrk="0" hangingPunct="1">
                        <a:lnSpc>
                          <a:spcPct val="90000"/>
                        </a:lnSpc>
                        <a:buFont typeface="Arial"/>
                        <a:buChar char="•"/>
                      </a:pPr>
                      <a:endParaRPr lang="en-US" sz="1100" b="0" kern="1200" dirty="0">
                        <a:solidFill>
                          <a:schemeClr val="tx1"/>
                        </a:solidFill>
                        <a:latin typeface="Arial"/>
                        <a:ea typeface="+mn-ea"/>
                        <a:cs typeface="Arial"/>
                      </a:endParaRPr>
                    </a:p>
                    <a:p>
                      <a:pPr marL="171450" indent="-171450" algn="l" defTabSz="914400" rtl="0" eaLnBrk="1" latinLnBrk="0" hangingPunct="1">
                        <a:lnSpc>
                          <a:spcPct val="90000"/>
                        </a:lnSpc>
                        <a:buFont typeface="Arial"/>
                        <a:buChar char="•"/>
                      </a:pPr>
                      <a:endParaRPr lang="en-US" sz="1100" b="0" kern="1200" dirty="0">
                        <a:solidFill>
                          <a:schemeClr val="tx1"/>
                        </a:solidFill>
                        <a:latin typeface="Arial"/>
                        <a:ea typeface="+mn-ea"/>
                        <a:cs typeface="Arial"/>
                      </a:endParaRPr>
                    </a:p>
                    <a:p>
                      <a:pPr marL="171450" indent="-171450" algn="l" defTabSz="914400" rtl="0" eaLnBrk="1" latinLnBrk="0" hangingPunct="1">
                        <a:lnSpc>
                          <a:spcPct val="90000"/>
                        </a:lnSpc>
                        <a:buFont typeface="Arial"/>
                        <a:buChar char="•"/>
                      </a:pP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Partnership with suppliers</a:t>
                      </a:r>
                      <a:r>
                        <a:rPr lang="en-US" sz="1100" b="0" kern="1200" baseline="0" dirty="0">
                          <a:solidFill>
                            <a:schemeClr val="tx1"/>
                          </a:solidFill>
                          <a:latin typeface="Arial"/>
                          <a:ea typeface="+mn-ea"/>
                          <a:cs typeface="Arial"/>
                        </a:rPr>
                        <a:t> to meet varied menu</a:t>
                      </a:r>
                    </a:p>
                    <a:p>
                      <a:pPr marL="171450" indent="-171450" algn="l" defTabSz="914400" rtl="0" eaLnBrk="1" latinLnBrk="0" hangingPunct="1">
                        <a:lnSpc>
                          <a:spcPct val="90000"/>
                        </a:lnSpc>
                        <a:buFont typeface="Arial"/>
                        <a:buChar char="•"/>
                      </a:pPr>
                      <a:r>
                        <a:rPr lang="en-US" sz="1100" b="0" kern="1200" baseline="0" dirty="0">
                          <a:solidFill>
                            <a:schemeClr val="tx1"/>
                          </a:solidFill>
                          <a:latin typeface="Arial"/>
                          <a:ea typeface="+mn-ea"/>
                          <a:cs typeface="Arial"/>
                        </a:rPr>
                        <a:t>Supplier partnerships encourage innovation</a:t>
                      </a: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0" indent="0" algn="l" defTabSz="914400" rtl="0" eaLnBrk="1" latinLnBrk="0" hangingPunct="1">
                        <a:lnSpc>
                          <a:spcPct val="90000"/>
                        </a:lnSpc>
                        <a:buFont typeface="Arial"/>
                        <a:buNone/>
                      </a:pP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Customer feedback used to inspire innovation</a:t>
                      </a:r>
                    </a:p>
                  </a:txBody>
                  <a:tcPr marL="99028" marR="99028">
                    <a:solidFill>
                      <a:schemeClr val="bg1">
                        <a:lumMod val="95000"/>
                      </a:schemeClr>
                    </a:solidFill>
                  </a:tcPr>
                </a:tc>
                <a:extLst>
                  <a:ext uri="{0D108BD9-81ED-4DB2-BD59-A6C34878D82A}">
                    <a16:rowId xmlns:a16="http://schemas.microsoft.com/office/drawing/2014/main" val="10003"/>
                  </a:ext>
                </a:extLst>
              </a:tr>
              <a:tr h="940331">
                <a:tc>
                  <a:txBody>
                    <a:bodyPr/>
                    <a:lstStyle/>
                    <a:p>
                      <a:pPr marL="0" algn="ctr" defTabSz="914400" rtl="0" eaLnBrk="1" latinLnBrk="0" hangingPunct="1">
                        <a:lnSpc>
                          <a:spcPct val="90000"/>
                        </a:lnSpc>
                      </a:pPr>
                      <a:r>
                        <a:rPr lang="en-US" sz="1100" b="1" kern="1200" dirty="0">
                          <a:solidFill>
                            <a:schemeClr val="tx1"/>
                          </a:solidFill>
                          <a:latin typeface="Arial"/>
                          <a:ea typeface="+mn-ea"/>
                          <a:cs typeface="Arial"/>
                        </a:rPr>
                        <a:t>Cost</a:t>
                      </a:r>
                    </a:p>
                    <a:p>
                      <a:pPr marL="0" algn="ctr" defTabSz="914400" rtl="0" eaLnBrk="1" latinLnBrk="0" hangingPunct="1">
                        <a:lnSpc>
                          <a:spcPct val="90000"/>
                        </a:lnSpc>
                      </a:pPr>
                      <a:r>
                        <a:rPr lang="en-US" sz="1100" b="0" kern="1200" dirty="0">
                          <a:solidFill>
                            <a:schemeClr val="tx1"/>
                          </a:solidFill>
                          <a:latin typeface="Arial"/>
                          <a:ea typeface="+mn-ea"/>
                          <a:cs typeface="Arial"/>
                        </a:rPr>
                        <a:t>(Cost</a:t>
                      </a:r>
                      <a:r>
                        <a:rPr lang="en-US" sz="1100" b="0" kern="1200" baseline="0" dirty="0">
                          <a:solidFill>
                            <a:schemeClr val="tx1"/>
                          </a:solidFill>
                          <a:latin typeface="Arial"/>
                          <a:ea typeface="+mn-ea"/>
                          <a:cs typeface="Arial"/>
                        </a:rPr>
                        <a:t> of producing products and services)</a:t>
                      </a: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Centrally located in densely populated areas increases ‘footfall’ volume</a:t>
                      </a: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171450" indent="-171450" algn="l" defTabSz="914400" rtl="0" eaLnBrk="1" latinLnBrk="0" hangingPunct="1">
                        <a:lnSpc>
                          <a:spcPct val="90000"/>
                        </a:lnSpc>
                        <a:buFont typeface="Arial"/>
                        <a:buChar char="•"/>
                      </a:pPr>
                      <a:r>
                        <a:rPr lang="en-US" sz="1100" b="0" kern="1200" dirty="0">
                          <a:solidFill>
                            <a:schemeClr val="tx1"/>
                          </a:solidFill>
                          <a:latin typeface="Arial"/>
                          <a:ea typeface="+mn-ea"/>
                          <a:cs typeface="Arial"/>
                        </a:rPr>
                        <a:t>Low staff turnover</a:t>
                      </a:r>
                    </a:p>
                  </a:txBody>
                  <a:tcPr marL="99028" marR="99028">
                    <a:solidFill>
                      <a:schemeClr val="bg1">
                        <a:lumMod val="95000"/>
                      </a:schemeClr>
                    </a:solidFill>
                  </a:tcPr>
                </a:tc>
                <a:extLst>
                  <a:ext uri="{0D108BD9-81ED-4DB2-BD59-A6C34878D82A}">
                    <a16:rowId xmlns:a16="http://schemas.microsoft.com/office/drawing/2014/main" val="10004"/>
                  </a:ext>
                </a:extLst>
              </a:tr>
              <a:tr h="373096">
                <a:tc>
                  <a:txBody>
                    <a:bodyPr/>
                    <a:lstStyle/>
                    <a:p>
                      <a:pPr marL="0" algn="ctr" defTabSz="914400" rtl="0" eaLnBrk="1" latinLnBrk="0" hangingPunct="1">
                        <a:lnSpc>
                          <a:spcPct val="90000"/>
                        </a:lnSpc>
                      </a:pPr>
                      <a:endParaRPr lang="en-US" sz="1100" b="0" kern="1200" dirty="0">
                        <a:solidFill>
                          <a:schemeClr val="tx1"/>
                        </a:solidFill>
                        <a:latin typeface="Arial"/>
                        <a:ea typeface="+mn-ea"/>
                        <a:cs typeface="Arial"/>
                      </a:endParaRPr>
                    </a:p>
                  </a:txBody>
                  <a:tcPr marL="99028" marR="99028">
                    <a:solidFill>
                      <a:schemeClr val="bg1">
                        <a:lumMod val="95000"/>
                      </a:schemeClr>
                    </a:solidFill>
                  </a:tcPr>
                </a:tc>
                <a:tc>
                  <a:txBody>
                    <a:bodyPr/>
                    <a:lstStyle/>
                    <a:p>
                      <a:pPr marL="0" algn="ctr" defTabSz="914400" rtl="0" eaLnBrk="1" latinLnBrk="0" hangingPunct="1">
                        <a:lnSpc>
                          <a:spcPct val="90000"/>
                        </a:lnSpc>
                      </a:pPr>
                      <a:r>
                        <a:rPr lang="en-US" sz="1100" b="1" kern="1200" dirty="0">
                          <a:solidFill>
                            <a:schemeClr val="tx1"/>
                          </a:solidFill>
                          <a:latin typeface="Arial"/>
                          <a:ea typeface="+mn-ea"/>
                          <a:cs typeface="Arial"/>
                        </a:rPr>
                        <a:t>Capacity</a:t>
                      </a:r>
                    </a:p>
                  </a:txBody>
                  <a:tcPr marL="99028" marR="99028">
                    <a:solidFill>
                      <a:schemeClr val="bg1">
                        <a:lumMod val="95000"/>
                      </a:schemeClr>
                    </a:solidFill>
                  </a:tcPr>
                </a:tc>
                <a:tc>
                  <a:txBody>
                    <a:bodyPr/>
                    <a:lstStyle/>
                    <a:p>
                      <a:pPr marL="0" algn="ctr" defTabSz="914400" rtl="0" eaLnBrk="1" latinLnBrk="0" hangingPunct="1">
                        <a:lnSpc>
                          <a:spcPct val="90000"/>
                        </a:lnSpc>
                      </a:pPr>
                      <a:r>
                        <a:rPr lang="en-US" sz="1100" b="1" kern="1200" dirty="0">
                          <a:solidFill>
                            <a:schemeClr val="tx1"/>
                          </a:solidFill>
                          <a:latin typeface="Arial"/>
                          <a:ea typeface="+mn-ea"/>
                          <a:cs typeface="Arial"/>
                        </a:rPr>
                        <a:t>Supply networks</a:t>
                      </a:r>
                    </a:p>
                  </a:txBody>
                  <a:tcPr marL="99028" marR="99028">
                    <a:solidFill>
                      <a:schemeClr val="bg1">
                        <a:lumMod val="95000"/>
                      </a:schemeClr>
                    </a:solidFill>
                  </a:tcPr>
                </a:tc>
                <a:tc>
                  <a:txBody>
                    <a:bodyPr/>
                    <a:lstStyle/>
                    <a:p>
                      <a:pPr marL="0" algn="ctr" defTabSz="914400" rtl="0" eaLnBrk="1" latinLnBrk="0" hangingPunct="1">
                        <a:lnSpc>
                          <a:spcPct val="90000"/>
                        </a:lnSpc>
                      </a:pPr>
                      <a:r>
                        <a:rPr lang="en-US" sz="1100" b="1" kern="1200" dirty="0">
                          <a:solidFill>
                            <a:schemeClr val="tx1"/>
                          </a:solidFill>
                          <a:latin typeface="Arial"/>
                          <a:ea typeface="+mn-ea"/>
                          <a:cs typeface="Arial"/>
                        </a:rPr>
                        <a:t>Process</a:t>
                      </a:r>
                    </a:p>
                    <a:p>
                      <a:pPr marL="0" algn="ctr" defTabSz="914400" rtl="0" eaLnBrk="1" latinLnBrk="0" hangingPunct="1">
                        <a:lnSpc>
                          <a:spcPct val="90000"/>
                        </a:lnSpc>
                      </a:pPr>
                      <a:r>
                        <a:rPr lang="en-US" sz="1100" b="1" kern="1200" dirty="0">
                          <a:solidFill>
                            <a:schemeClr val="tx1"/>
                          </a:solidFill>
                          <a:latin typeface="Arial"/>
                          <a:ea typeface="+mn-ea"/>
                          <a:cs typeface="Arial"/>
                        </a:rPr>
                        <a:t>Technology</a:t>
                      </a:r>
                    </a:p>
                  </a:txBody>
                  <a:tcPr marL="99028" marR="99028">
                    <a:solidFill>
                      <a:schemeClr val="bg1">
                        <a:lumMod val="95000"/>
                      </a:schemeClr>
                    </a:solidFill>
                  </a:tcPr>
                </a:tc>
                <a:tc>
                  <a:txBody>
                    <a:bodyPr/>
                    <a:lstStyle/>
                    <a:p>
                      <a:pPr marL="0" algn="ctr" defTabSz="914400" rtl="0" eaLnBrk="1" latinLnBrk="0" hangingPunct="1">
                        <a:lnSpc>
                          <a:spcPct val="90000"/>
                        </a:lnSpc>
                      </a:pPr>
                      <a:r>
                        <a:rPr lang="en-GB" sz="1100" b="1" kern="1200" noProof="0" dirty="0">
                          <a:solidFill>
                            <a:schemeClr val="tx1"/>
                          </a:solidFill>
                          <a:latin typeface="Arial"/>
                          <a:ea typeface="+mn-ea"/>
                          <a:cs typeface="Arial"/>
                        </a:rPr>
                        <a:t>Development</a:t>
                      </a:r>
                      <a:r>
                        <a:rPr lang="en-US" sz="1100" b="1" kern="1200" dirty="0">
                          <a:solidFill>
                            <a:schemeClr val="tx1"/>
                          </a:solidFill>
                          <a:latin typeface="Arial"/>
                          <a:ea typeface="+mn-ea"/>
                          <a:cs typeface="Arial"/>
                        </a:rPr>
                        <a:t> and </a:t>
                      </a:r>
                      <a:r>
                        <a:rPr lang="en-GB" sz="1100" b="1" kern="1200" noProof="0" dirty="0">
                          <a:solidFill>
                            <a:schemeClr val="tx1"/>
                          </a:solidFill>
                          <a:latin typeface="Arial"/>
                          <a:ea typeface="+mn-ea"/>
                          <a:cs typeface="Arial"/>
                        </a:rPr>
                        <a:t>organisation</a:t>
                      </a:r>
                    </a:p>
                  </a:txBody>
                  <a:tcPr marL="99028" marR="99028">
                    <a:solidFill>
                      <a:schemeClr val="bg1">
                        <a:lumMod val="95000"/>
                      </a:schemeClr>
                    </a:solidFill>
                  </a:tcPr>
                </a:tc>
                <a:extLst>
                  <a:ext uri="{0D108BD9-81ED-4DB2-BD59-A6C34878D82A}">
                    <a16:rowId xmlns:a16="http://schemas.microsoft.com/office/drawing/2014/main" val="10005"/>
                  </a:ext>
                </a:extLst>
              </a:tr>
            </a:tbl>
          </a:graphicData>
        </a:graphic>
      </p:graphicFrame>
      <p:grpSp>
        <p:nvGrpSpPr>
          <p:cNvPr id="39" name="Group 38"/>
          <p:cNvGrpSpPr/>
          <p:nvPr/>
        </p:nvGrpSpPr>
        <p:grpSpPr>
          <a:xfrm>
            <a:off x="277629" y="1172808"/>
            <a:ext cx="8463774" cy="5102255"/>
            <a:chOff x="87866" y="1999084"/>
            <a:chExt cx="5861414" cy="7070712"/>
          </a:xfrm>
        </p:grpSpPr>
        <p:cxnSp>
          <p:nvCxnSpPr>
            <p:cNvPr id="27" name="Straight Connector 26"/>
            <p:cNvCxnSpPr/>
            <p:nvPr/>
          </p:nvCxnSpPr>
          <p:spPr bwMode="auto">
            <a:xfrm flipV="1">
              <a:off x="87866" y="1999084"/>
              <a:ext cx="28766" cy="7070712"/>
            </a:xfrm>
            <a:prstGeom prst="line">
              <a:avLst/>
            </a:prstGeom>
            <a:noFill/>
            <a:ln w="38100" cap="flat" cmpd="sng" algn="ctr">
              <a:solidFill>
                <a:schemeClr val="tx1"/>
              </a:solidFill>
              <a:prstDash val="solid"/>
              <a:round/>
              <a:headEnd type="none" w="med" len="med"/>
              <a:tailEnd type="none" w="sm" len="med"/>
            </a:ln>
            <a:effectLst/>
          </p:spPr>
        </p:cxnSp>
        <p:cxnSp>
          <p:nvCxnSpPr>
            <p:cNvPr id="28" name="Straight Connector 27"/>
            <p:cNvCxnSpPr/>
            <p:nvPr/>
          </p:nvCxnSpPr>
          <p:spPr bwMode="auto">
            <a:xfrm flipV="1">
              <a:off x="1284690" y="1999084"/>
              <a:ext cx="3608" cy="7070712"/>
            </a:xfrm>
            <a:prstGeom prst="line">
              <a:avLst/>
            </a:prstGeom>
            <a:noFill/>
            <a:ln w="38100" cap="flat" cmpd="sng" algn="ctr">
              <a:solidFill>
                <a:schemeClr val="tx1"/>
              </a:solidFill>
              <a:prstDash val="solid"/>
              <a:round/>
              <a:headEnd type="none" w="med" len="med"/>
              <a:tailEnd type="none" w="sm" len="med"/>
            </a:ln>
            <a:effectLst/>
          </p:spPr>
        </p:cxnSp>
        <p:cxnSp>
          <p:nvCxnSpPr>
            <p:cNvPr id="29" name="Straight Connector 28"/>
            <p:cNvCxnSpPr/>
            <p:nvPr/>
          </p:nvCxnSpPr>
          <p:spPr bwMode="auto">
            <a:xfrm flipV="1">
              <a:off x="2481514" y="1999084"/>
              <a:ext cx="11382" cy="7070712"/>
            </a:xfrm>
            <a:prstGeom prst="line">
              <a:avLst/>
            </a:prstGeom>
            <a:noFill/>
            <a:ln w="38100" cap="flat" cmpd="sng" algn="ctr">
              <a:solidFill>
                <a:schemeClr val="tx1"/>
              </a:solidFill>
              <a:prstDash val="solid"/>
              <a:round/>
              <a:headEnd type="none" w="med" len="med"/>
              <a:tailEnd type="none" w="sm" len="med"/>
            </a:ln>
            <a:effectLst/>
          </p:spPr>
        </p:cxnSp>
        <p:cxnSp>
          <p:nvCxnSpPr>
            <p:cNvPr id="30" name="Straight Connector 29"/>
            <p:cNvCxnSpPr/>
            <p:nvPr/>
          </p:nvCxnSpPr>
          <p:spPr bwMode="auto">
            <a:xfrm flipV="1">
              <a:off x="3778074" y="1999084"/>
              <a:ext cx="10966" cy="7070712"/>
            </a:xfrm>
            <a:prstGeom prst="line">
              <a:avLst/>
            </a:prstGeom>
            <a:noFill/>
            <a:ln w="38100" cap="flat" cmpd="sng" algn="ctr">
              <a:solidFill>
                <a:schemeClr val="tx1"/>
              </a:solidFill>
              <a:prstDash val="solid"/>
              <a:round/>
              <a:headEnd type="none" w="med" len="med"/>
              <a:tailEnd type="none" w="sm" len="med"/>
            </a:ln>
            <a:effectLst/>
          </p:spPr>
        </p:cxnSp>
        <p:cxnSp>
          <p:nvCxnSpPr>
            <p:cNvPr id="31" name="Straight Connector 30"/>
            <p:cNvCxnSpPr/>
            <p:nvPr/>
          </p:nvCxnSpPr>
          <p:spPr bwMode="auto">
            <a:xfrm flipV="1">
              <a:off x="4775427" y="1999084"/>
              <a:ext cx="21725" cy="7070712"/>
            </a:xfrm>
            <a:prstGeom prst="line">
              <a:avLst/>
            </a:prstGeom>
            <a:noFill/>
            <a:ln w="38100" cap="flat" cmpd="sng" algn="ctr">
              <a:solidFill>
                <a:schemeClr val="tx1"/>
              </a:solidFill>
              <a:prstDash val="solid"/>
              <a:round/>
              <a:headEnd type="none" w="med" len="med"/>
              <a:tailEnd type="none" w="sm" len="med"/>
            </a:ln>
            <a:effectLst/>
          </p:spPr>
        </p:cxnSp>
        <p:cxnSp>
          <p:nvCxnSpPr>
            <p:cNvPr id="32" name="Straight Connector 31"/>
            <p:cNvCxnSpPr/>
            <p:nvPr/>
          </p:nvCxnSpPr>
          <p:spPr bwMode="auto">
            <a:xfrm flipV="1">
              <a:off x="5922384" y="1999084"/>
              <a:ext cx="26896" cy="7070712"/>
            </a:xfrm>
            <a:prstGeom prst="line">
              <a:avLst/>
            </a:prstGeom>
            <a:noFill/>
            <a:ln w="38100" cap="flat" cmpd="sng" algn="ctr">
              <a:solidFill>
                <a:schemeClr val="tx1"/>
              </a:solidFill>
              <a:prstDash val="solid"/>
              <a:round/>
              <a:headEnd type="none" w="med" len="med"/>
              <a:tailEnd type="none" w="sm" len="med"/>
            </a:ln>
            <a:effectLst/>
          </p:spPr>
        </p:cxnSp>
      </p:grpSp>
      <p:cxnSp>
        <p:nvCxnSpPr>
          <p:cNvPr id="4" name="Straight Connector 3"/>
          <p:cNvCxnSpPr/>
          <p:nvPr/>
        </p:nvCxnSpPr>
        <p:spPr bwMode="auto">
          <a:xfrm>
            <a:off x="319167" y="2059876"/>
            <a:ext cx="8422236" cy="0"/>
          </a:xfrm>
          <a:prstGeom prst="line">
            <a:avLst/>
          </a:prstGeom>
          <a:noFill/>
          <a:ln w="38100" cap="flat" cmpd="sng" algn="ctr">
            <a:solidFill>
              <a:schemeClr val="tx1"/>
            </a:solidFill>
            <a:prstDash val="solid"/>
            <a:round/>
            <a:headEnd type="none" w="med" len="med"/>
            <a:tailEnd type="none" w="sm" len="med"/>
          </a:ln>
          <a:effectLst/>
        </p:spPr>
      </p:cxnSp>
      <p:cxnSp>
        <p:nvCxnSpPr>
          <p:cNvPr id="22" name="Straight Connector 21"/>
          <p:cNvCxnSpPr/>
          <p:nvPr/>
        </p:nvCxnSpPr>
        <p:spPr bwMode="auto">
          <a:xfrm>
            <a:off x="319167" y="3139996"/>
            <a:ext cx="8422236" cy="0"/>
          </a:xfrm>
          <a:prstGeom prst="line">
            <a:avLst/>
          </a:prstGeom>
          <a:noFill/>
          <a:ln w="38100" cap="flat" cmpd="sng" algn="ctr">
            <a:solidFill>
              <a:schemeClr val="tx1"/>
            </a:solidFill>
            <a:prstDash val="solid"/>
            <a:round/>
            <a:headEnd type="none" w="med" len="med"/>
            <a:tailEnd type="none" w="sm" len="med"/>
          </a:ln>
          <a:effectLst/>
        </p:spPr>
      </p:cxnSp>
      <p:cxnSp>
        <p:nvCxnSpPr>
          <p:cNvPr id="23" name="Straight Connector 22"/>
          <p:cNvCxnSpPr/>
          <p:nvPr/>
        </p:nvCxnSpPr>
        <p:spPr bwMode="auto">
          <a:xfrm>
            <a:off x="277629" y="6268005"/>
            <a:ext cx="8422236" cy="0"/>
          </a:xfrm>
          <a:prstGeom prst="line">
            <a:avLst/>
          </a:prstGeom>
          <a:noFill/>
          <a:ln w="38100" cap="flat" cmpd="sng" algn="ctr">
            <a:solidFill>
              <a:schemeClr val="tx1"/>
            </a:solidFill>
            <a:prstDash val="solid"/>
            <a:round/>
            <a:headEnd type="none" w="med" len="med"/>
            <a:tailEnd type="none" w="sm" len="med"/>
          </a:ln>
          <a:effectLst/>
        </p:spPr>
      </p:cxnSp>
      <p:cxnSp>
        <p:nvCxnSpPr>
          <p:cNvPr id="24" name="Straight Connector 23"/>
          <p:cNvCxnSpPr/>
          <p:nvPr/>
        </p:nvCxnSpPr>
        <p:spPr bwMode="auto">
          <a:xfrm>
            <a:off x="319167" y="3788068"/>
            <a:ext cx="8422236" cy="0"/>
          </a:xfrm>
          <a:prstGeom prst="line">
            <a:avLst/>
          </a:prstGeom>
          <a:noFill/>
          <a:ln w="38100" cap="flat" cmpd="sng" algn="ctr">
            <a:solidFill>
              <a:schemeClr val="tx1"/>
            </a:solidFill>
            <a:prstDash val="solid"/>
            <a:round/>
            <a:headEnd type="none" w="med" len="med"/>
            <a:tailEnd type="none" w="sm" len="med"/>
          </a:ln>
          <a:effectLst/>
        </p:spPr>
      </p:cxnSp>
      <p:cxnSp>
        <p:nvCxnSpPr>
          <p:cNvPr id="25" name="Straight Connector 24"/>
          <p:cNvCxnSpPr/>
          <p:nvPr/>
        </p:nvCxnSpPr>
        <p:spPr bwMode="auto">
          <a:xfrm>
            <a:off x="319167" y="4796180"/>
            <a:ext cx="8422236" cy="0"/>
          </a:xfrm>
          <a:prstGeom prst="line">
            <a:avLst/>
          </a:prstGeom>
          <a:noFill/>
          <a:ln w="38100" cap="flat" cmpd="sng" algn="ctr">
            <a:solidFill>
              <a:schemeClr val="tx1"/>
            </a:solidFill>
            <a:prstDash val="solid"/>
            <a:round/>
            <a:headEnd type="none" w="med" len="med"/>
            <a:tailEnd type="none" w="sm" len="med"/>
          </a:ln>
          <a:effectLst/>
        </p:spPr>
      </p:cxnSp>
      <p:cxnSp>
        <p:nvCxnSpPr>
          <p:cNvPr id="26" name="Straight Connector 25"/>
          <p:cNvCxnSpPr/>
          <p:nvPr/>
        </p:nvCxnSpPr>
        <p:spPr bwMode="auto">
          <a:xfrm>
            <a:off x="319167" y="1172808"/>
            <a:ext cx="8422236" cy="0"/>
          </a:xfrm>
          <a:prstGeom prst="line">
            <a:avLst/>
          </a:prstGeom>
          <a:noFill/>
          <a:ln w="38100" cap="flat" cmpd="sng" algn="ctr">
            <a:solidFill>
              <a:schemeClr val="tx1"/>
            </a:solidFill>
            <a:prstDash val="solid"/>
            <a:round/>
            <a:headEnd type="none" w="med" len="med"/>
            <a:tailEnd type="none" w="sm" len="med"/>
          </a:ln>
          <a:effectLst/>
        </p:spPr>
      </p:cxnSp>
      <p:cxnSp>
        <p:nvCxnSpPr>
          <p:cNvPr id="33" name="Straight Connector 32"/>
          <p:cNvCxnSpPr/>
          <p:nvPr/>
        </p:nvCxnSpPr>
        <p:spPr bwMode="auto">
          <a:xfrm>
            <a:off x="319167" y="5660276"/>
            <a:ext cx="8394009" cy="0"/>
          </a:xfrm>
          <a:prstGeom prst="line">
            <a:avLst/>
          </a:prstGeom>
          <a:noFill/>
          <a:ln w="38100" cap="flat" cmpd="sng" algn="ctr">
            <a:solidFill>
              <a:schemeClr val="tx1"/>
            </a:solidFill>
            <a:prstDash val="solid"/>
            <a:round/>
            <a:headEnd type="none" w="med" len="med"/>
            <a:tailEnd type="none" w="sm" len="med"/>
          </a:ln>
          <a:effectLst/>
        </p:spPr>
      </p:cxnSp>
      <p:sp>
        <p:nvSpPr>
          <p:cNvPr id="34" name="AutoShape 42"/>
          <p:cNvSpPr>
            <a:spLocks noChangeArrowheads="1"/>
          </p:cNvSpPr>
          <p:nvPr/>
        </p:nvSpPr>
        <p:spPr bwMode="auto">
          <a:xfrm>
            <a:off x="2332686" y="861788"/>
            <a:ext cx="6408719" cy="302182"/>
          </a:xfrm>
          <a:prstGeom prst="triangle">
            <a:avLst>
              <a:gd name="adj" fmla="val 50188"/>
            </a:avLst>
          </a:prstGeom>
          <a:solidFill>
            <a:srgbClr val="DDDDDD"/>
          </a:solidFill>
          <a:ln w="9525">
            <a:solidFill>
              <a:schemeClr val="tx1"/>
            </a:solidFill>
            <a:miter lim="800000"/>
            <a:headEnd type="none" w="sm" len="lg"/>
            <a:tailEnd type="none" w="sm" len="med"/>
          </a:ln>
        </p:spPr>
        <p:txBody>
          <a:bodyPr wrap="none" anchor="ctr"/>
          <a:lstStyle/>
          <a:p>
            <a:endParaRPr lang="en-GB" dirty="0"/>
          </a:p>
        </p:txBody>
      </p:sp>
      <p:sp>
        <p:nvSpPr>
          <p:cNvPr id="35" name="Text Box 43"/>
          <p:cNvSpPr txBox="1">
            <a:spLocks noChangeArrowheads="1"/>
          </p:cNvSpPr>
          <p:nvPr/>
        </p:nvSpPr>
        <p:spPr bwMode="auto">
          <a:xfrm>
            <a:off x="4166061" y="535572"/>
            <a:ext cx="2742577" cy="338554"/>
          </a:xfrm>
          <a:prstGeom prst="rect">
            <a:avLst/>
          </a:prstGeom>
          <a:noFill/>
          <a:ln w="9525">
            <a:noFill/>
            <a:miter lim="800000"/>
            <a:headEnd type="none" w="sm" len="lg"/>
            <a:tailEnd type="none" w="sm" len="med"/>
          </a:ln>
        </p:spPr>
        <p:txBody>
          <a:bodyPr wrap="square">
            <a:spAutoFit/>
          </a:bodyPr>
          <a:lstStyle/>
          <a:p>
            <a:pPr>
              <a:spcBef>
                <a:spcPct val="50000"/>
              </a:spcBef>
            </a:pPr>
            <a:r>
              <a:rPr lang="en-US" sz="1600" b="1" dirty="0"/>
              <a:t>Resource development</a:t>
            </a:r>
          </a:p>
        </p:txBody>
      </p:sp>
      <p:sp>
        <p:nvSpPr>
          <p:cNvPr id="40" name="AutoShape 47"/>
          <p:cNvSpPr>
            <a:spLocks noChangeArrowheads="1"/>
          </p:cNvSpPr>
          <p:nvPr/>
        </p:nvSpPr>
        <p:spPr bwMode="auto">
          <a:xfrm rot="5400000">
            <a:off x="7600499" y="2286992"/>
            <a:ext cx="2872263" cy="604530"/>
          </a:xfrm>
          <a:prstGeom prst="triangle">
            <a:avLst>
              <a:gd name="adj" fmla="val 50000"/>
            </a:avLst>
          </a:prstGeom>
          <a:solidFill>
            <a:srgbClr val="DDDDDD"/>
          </a:solidFill>
          <a:ln w="9525">
            <a:solidFill>
              <a:schemeClr val="tx1"/>
            </a:solidFill>
            <a:miter lim="800000"/>
            <a:headEnd type="none" w="sm" len="lg"/>
            <a:tailEnd type="none" w="sm" len="med"/>
          </a:ln>
        </p:spPr>
        <p:txBody>
          <a:bodyPr wrap="none" anchor="ctr"/>
          <a:lstStyle/>
          <a:p>
            <a:endParaRPr lang="en-GB" dirty="0"/>
          </a:p>
        </p:txBody>
      </p:sp>
      <p:sp>
        <p:nvSpPr>
          <p:cNvPr id="41" name="Text Box 48"/>
          <p:cNvSpPr txBox="1">
            <a:spLocks noChangeArrowheads="1"/>
          </p:cNvSpPr>
          <p:nvPr/>
        </p:nvSpPr>
        <p:spPr bwMode="auto">
          <a:xfrm rot="16200000">
            <a:off x="8123862" y="2535687"/>
            <a:ext cx="2730337" cy="338554"/>
          </a:xfrm>
          <a:prstGeom prst="rect">
            <a:avLst/>
          </a:prstGeom>
          <a:noFill/>
          <a:ln w="9525">
            <a:noFill/>
            <a:miter lim="800000"/>
            <a:headEnd type="none" w="sm" len="lg"/>
            <a:tailEnd type="none" w="sm" len="med"/>
          </a:ln>
        </p:spPr>
        <p:txBody>
          <a:bodyPr wrap="square">
            <a:spAutoFit/>
          </a:bodyPr>
          <a:lstStyle/>
          <a:p>
            <a:pPr>
              <a:spcBef>
                <a:spcPct val="50000"/>
              </a:spcBef>
            </a:pPr>
            <a:r>
              <a:rPr lang="en-US" sz="1600" b="1" dirty="0"/>
              <a:t>Market competitiveness</a:t>
            </a:r>
          </a:p>
        </p:txBody>
      </p:sp>
      <p:sp>
        <p:nvSpPr>
          <p:cNvPr id="43" name="Text Box 49"/>
          <p:cNvSpPr txBox="1">
            <a:spLocks noChangeArrowheads="1"/>
          </p:cNvSpPr>
          <p:nvPr/>
        </p:nvSpPr>
        <p:spPr bwMode="auto">
          <a:xfrm>
            <a:off x="214413" y="6232775"/>
            <a:ext cx="662481" cy="369332"/>
          </a:xfrm>
          <a:prstGeom prst="rect">
            <a:avLst/>
          </a:prstGeom>
          <a:noFill/>
          <a:ln w="9525">
            <a:noFill/>
            <a:miter lim="800000"/>
            <a:headEnd type="none" w="sm" len="lg"/>
            <a:tailEnd type="none" w="sm" len="med"/>
          </a:ln>
        </p:spPr>
        <p:txBody>
          <a:bodyPr wrap="square">
            <a:spAutoFit/>
          </a:bodyPr>
          <a:lstStyle/>
          <a:p>
            <a:pPr algn="l">
              <a:spcBef>
                <a:spcPct val="50000"/>
              </a:spcBef>
            </a:pPr>
            <a:r>
              <a:rPr lang="en-US" b="1" dirty="0">
                <a:solidFill>
                  <a:schemeClr val="accent2"/>
                </a:solidFill>
                <a:cs typeface="Arial" charset="0"/>
              </a:rPr>
              <a:t>***</a:t>
            </a:r>
            <a:endParaRPr lang="en-US" b="1" dirty="0">
              <a:solidFill>
                <a:schemeClr val="accent2"/>
              </a:solidFill>
            </a:endParaRPr>
          </a:p>
        </p:txBody>
      </p:sp>
      <p:sp>
        <p:nvSpPr>
          <p:cNvPr id="46" name="Text Box 52"/>
          <p:cNvSpPr txBox="1">
            <a:spLocks noChangeArrowheads="1"/>
          </p:cNvSpPr>
          <p:nvPr/>
        </p:nvSpPr>
        <p:spPr bwMode="auto">
          <a:xfrm>
            <a:off x="554597" y="6267955"/>
            <a:ext cx="1039782" cy="276999"/>
          </a:xfrm>
          <a:prstGeom prst="rect">
            <a:avLst/>
          </a:prstGeom>
          <a:noFill/>
          <a:ln w="9525">
            <a:noFill/>
            <a:miter lim="800000"/>
            <a:headEnd type="none" w="sm" len="lg"/>
            <a:tailEnd type="none" w="sm" len="med"/>
          </a:ln>
        </p:spPr>
        <p:txBody>
          <a:bodyPr wrap="square">
            <a:spAutoFit/>
          </a:bodyPr>
          <a:lstStyle/>
          <a:p>
            <a:pPr algn="l"/>
            <a:r>
              <a:rPr lang="en-US" sz="1200" b="1" dirty="0"/>
              <a:t>Critical</a:t>
            </a:r>
          </a:p>
        </p:txBody>
      </p:sp>
      <p:sp>
        <p:nvSpPr>
          <p:cNvPr id="47" name="Text Box 53"/>
          <p:cNvSpPr txBox="1">
            <a:spLocks noChangeArrowheads="1"/>
          </p:cNvSpPr>
          <p:nvPr/>
        </p:nvSpPr>
        <p:spPr bwMode="auto">
          <a:xfrm>
            <a:off x="-15279" y="14960"/>
            <a:ext cx="9791227" cy="523220"/>
          </a:xfrm>
          <a:prstGeom prst="rect">
            <a:avLst/>
          </a:prstGeom>
          <a:noFill/>
          <a:ln w="9525">
            <a:noFill/>
            <a:miter lim="800000"/>
            <a:headEnd type="none" w="sm" len="lg"/>
            <a:tailEnd type="none" w="sm" len="sm"/>
          </a:ln>
        </p:spPr>
        <p:txBody>
          <a:bodyPr wrap="square">
            <a:spAutoFit/>
          </a:bodyPr>
          <a:lstStyle/>
          <a:p>
            <a:r>
              <a:rPr lang="en-US" sz="2800" b="1" dirty="0"/>
              <a:t>Operations strategy matrix for Pret A Manger</a:t>
            </a:r>
          </a:p>
        </p:txBody>
      </p:sp>
      <p:sp>
        <p:nvSpPr>
          <p:cNvPr id="48" name="Text Box 49"/>
          <p:cNvSpPr txBox="1">
            <a:spLocks noChangeArrowheads="1"/>
          </p:cNvSpPr>
          <p:nvPr/>
        </p:nvSpPr>
        <p:spPr bwMode="auto">
          <a:xfrm>
            <a:off x="3258770" y="2883905"/>
            <a:ext cx="662481" cy="276999"/>
          </a:xfrm>
          <a:prstGeom prst="rect">
            <a:avLst/>
          </a:prstGeom>
          <a:noFill/>
          <a:ln w="9525">
            <a:noFill/>
            <a:miter lim="800000"/>
            <a:headEnd type="none" w="sm" len="lg"/>
            <a:tailEnd type="none" w="sm" len="med"/>
          </a:ln>
        </p:spPr>
        <p:txBody>
          <a:bodyPr wrap="square">
            <a:spAutoFit/>
          </a:bodyPr>
          <a:lstStyle/>
          <a:p>
            <a:pPr algn="l">
              <a:spcBef>
                <a:spcPct val="50000"/>
              </a:spcBef>
            </a:pPr>
            <a:r>
              <a:rPr lang="en-US" sz="1200" b="1" dirty="0">
                <a:solidFill>
                  <a:schemeClr val="accent2"/>
                </a:solidFill>
                <a:cs typeface="Arial" charset="0"/>
              </a:rPr>
              <a:t>***</a:t>
            </a:r>
            <a:endParaRPr lang="en-US" sz="1200" b="1" dirty="0">
              <a:solidFill>
                <a:schemeClr val="accent2"/>
              </a:solidFill>
            </a:endParaRPr>
          </a:p>
        </p:txBody>
      </p:sp>
      <p:sp>
        <p:nvSpPr>
          <p:cNvPr id="49" name="Text Box 49"/>
          <p:cNvSpPr txBox="1">
            <a:spLocks noChangeArrowheads="1"/>
          </p:cNvSpPr>
          <p:nvPr/>
        </p:nvSpPr>
        <p:spPr bwMode="auto">
          <a:xfrm>
            <a:off x="3085941" y="3456590"/>
            <a:ext cx="662481" cy="276999"/>
          </a:xfrm>
          <a:prstGeom prst="rect">
            <a:avLst/>
          </a:prstGeom>
          <a:noFill/>
          <a:ln w="9525">
            <a:noFill/>
            <a:miter lim="800000"/>
            <a:headEnd type="none" w="sm" len="lg"/>
            <a:tailEnd type="none" w="sm" len="med"/>
          </a:ln>
        </p:spPr>
        <p:txBody>
          <a:bodyPr wrap="square">
            <a:spAutoFit/>
          </a:bodyPr>
          <a:lstStyle/>
          <a:p>
            <a:pPr algn="l">
              <a:spcBef>
                <a:spcPct val="50000"/>
              </a:spcBef>
            </a:pPr>
            <a:r>
              <a:rPr lang="en-US" sz="1200" b="1" dirty="0">
                <a:solidFill>
                  <a:schemeClr val="accent2"/>
                </a:solidFill>
                <a:cs typeface="Arial" charset="0"/>
              </a:rPr>
              <a:t>***</a:t>
            </a:r>
            <a:endParaRPr lang="en-US" sz="1200" b="1" dirty="0">
              <a:solidFill>
                <a:schemeClr val="accent2"/>
              </a:solidFill>
            </a:endParaRPr>
          </a:p>
        </p:txBody>
      </p:sp>
      <p:sp>
        <p:nvSpPr>
          <p:cNvPr id="50" name="Text Box 49"/>
          <p:cNvSpPr txBox="1">
            <a:spLocks noChangeArrowheads="1"/>
          </p:cNvSpPr>
          <p:nvPr/>
        </p:nvSpPr>
        <p:spPr bwMode="auto">
          <a:xfrm>
            <a:off x="5087756" y="1854888"/>
            <a:ext cx="662481" cy="276999"/>
          </a:xfrm>
          <a:prstGeom prst="rect">
            <a:avLst/>
          </a:prstGeom>
          <a:noFill/>
          <a:ln w="9525">
            <a:noFill/>
            <a:miter lim="800000"/>
            <a:headEnd type="none" w="sm" len="lg"/>
            <a:tailEnd type="none" w="sm" len="med"/>
          </a:ln>
        </p:spPr>
        <p:txBody>
          <a:bodyPr wrap="square">
            <a:spAutoFit/>
          </a:bodyPr>
          <a:lstStyle/>
          <a:p>
            <a:pPr algn="l">
              <a:spcBef>
                <a:spcPct val="50000"/>
              </a:spcBef>
            </a:pPr>
            <a:r>
              <a:rPr lang="en-US" sz="1200" b="1" dirty="0">
                <a:solidFill>
                  <a:schemeClr val="accent2"/>
                </a:solidFill>
                <a:cs typeface="Arial" charset="0"/>
              </a:rPr>
              <a:t>***</a:t>
            </a:r>
            <a:endParaRPr lang="en-US" sz="1200" b="1" dirty="0">
              <a:solidFill>
                <a:schemeClr val="accent2"/>
              </a:solidFill>
            </a:endParaRPr>
          </a:p>
        </p:txBody>
      </p:sp>
      <p:sp>
        <p:nvSpPr>
          <p:cNvPr id="51" name="Text Box 49"/>
          <p:cNvSpPr txBox="1">
            <a:spLocks noChangeArrowheads="1"/>
          </p:cNvSpPr>
          <p:nvPr/>
        </p:nvSpPr>
        <p:spPr bwMode="auto">
          <a:xfrm>
            <a:off x="8251970" y="1806866"/>
            <a:ext cx="662481" cy="276999"/>
          </a:xfrm>
          <a:prstGeom prst="rect">
            <a:avLst/>
          </a:prstGeom>
          <a:noFill/>
          <a:ln w="9525">
            <a:noFill/>
            <a:miter lim="800000"/>
            <a:headEnd type="none" w="sm" len="lg"/>
            <a:tailEnd type="none" w="sm" len="med"/>
          </a:ln>
        </p:spPr>
        <p:txBody>
          <a:bodyPr wrap="square">
            <a:spAutoFit/>
          </a:bodyPr>
          <a:lstStyle/>
          <a:p>
            <a:pPr algn="l">
              <a:spcBef>
                <a:spcPct val="50000"/>
              </a:spcBef>
            </a:pPr>
            <a:r>
              <a:rPr lang="en-US" sz="1200" b="1" dirty="0">
                <a:solidFill>
                  <a:schemeClr val="accent2"/>
                </a:solidFill>
                <a:cs typeface="Arial" charset="0"/>
              </a:rPr>
              <a:t>***</a:t>
            </a:r>
            <a:endParaRPr lang="en-US" sz="1200" b="1" dirty="0">
              <a:solidFill>
                <a:schemeClr val="accent2"/>
              </a:solidFill>
            </a:endParaRPr>
          </a:p>
        </p:txBody>
      </p:sp>
      <p:sp>
        <p:nvSpPr>
          <p:cNvPr id="52" name="Text Box 49"/>
          <p:cNvSpPr txBox="1">
            <a:spLocks noChangeArrowheads="1"/>
          </p:cNvSpPr>
          <p:nvPr/>
        </p:nvSpPr>
        <p:spPr bwMode="auto">
          <a:xfrm>
            <a:off x="5102165" y="2862913"/>
            <a:ext cx="662481" cy="276999"/>
          </a:xfrm>
          <a:prstGeom prst="rect">
            <a:avLst/>
          </a:prstGeom>
          <a:noFill/>
          <a:ln w="9525">
            <a:noFill/>
            <a:miter lim="800000"/>
            <a:headEnd type="none" w="sm" len="lg"/>
            <a:tailEnd type="none" w="sm" len="med"/>
          </a:ln>
        </p:spPr>
        <p:txBody>
          <a:bodyPr wrap="square">
            <a:spAutoFit/>
          </a:bodyPr>
          <a:lstStyle/>
          <a:p>
            <a:pPr algn="l">
              <a:spcBef>
                <a:spcPct val="50000"/>
              </a:spcBef>
            </a:pPr>
            <a:r>
              <a:rPr lang="en-US" sz="1200" b="1" dirty="0">
                <a:solidFill>
                  <a:schemeClr val="accent2"/>
                </a:solidFill>
                <a:cs typeface="Arial" charset="0"/>
              </a:rPr>
              <a:t>***</a:t>
            </a:r>
            <a:endParaRPr lang="en-US" sz="1200" b="1" dirty="0">
              <a:solidFill>
                <a:schemeClr val="accent2"/>
              </a:solidFill>
            </a:endParaRPr>
          </a:p>
        </p:txBody>
      </p:sp>
      <p:sp>
        <p:nvSpPr>
          <p:cNvPr id="54" name="Text Box 49"/>
          <p:cNvSpPr txBox="1">
            <a:spLocks noChangeArrowheads="1"/>
          </p:cNvSpPr>
          <p:nvPr/>
        </p:nvSpPr>
        <p:spPr bwMode="auto">
          <a:xfrm>
            <a:off x="8201502" y="4540089"/>
            <a:ext cx="662481" cy="276999"/>
          </a:xfrm>
          <a:prstGeom prst="rect">
            <a:avLst/>
          </a:prstGeom>
          <a:noFill/>
          <a:ln w="9525">
            <a:noFill/>
            <a:miter lim="800000"/>
            <a:headEnd type="none" w="sm" len="lg"/>
            <a:tailEnd type="none" w="sm" len="med"/>
          </a:ln>
        </p:spPr>
        <p:txBody>
          <a:bodyPr wrap="square">
            <a:spAutoFit/>
          </a:bodyPr>
          <a:lstStyle/>
          <a:p>
            <a:pPr algn="l">
              <a:spcBef>
                <a:spcPct val="50000"/>
              </a:spcBef>
            </a:pPr>
            <a:r>
              <a:rPr lang="en-US" sz="1200" b="1" dirty="0">
                <a:solidFill>
                  <a:schemeClr val="accent2"/>
                </a:solidFill>
                <a:cs typeface="Arial" charset="0"/>
              </a:rPr>
              <a:t>***</a:t>
            </a:r>
            <a:endParaRPr lang="en-US" sz="1200" b="1" dirty="0">
              <a:solidFill>
                <a:schemeClr val="accent2"/>
              </a:solidFill>
            </a:endParaRPr>
          </a:p>
        </p:txBody>
      </p:sp>
      <p:sp>
        <p:nvSpPr>
          <p:cNvPr id="55" name="Text Box 49"/>
          <p:cNvSpPr txBox="1">
            <a:spLocks noChangeArrowheads="1"/>
          </p:cNvSpPr>
          <p:nvPr/>
        </p:nvSpPr>
        <p:spPr bwMode="auto">
          <a:xfrm>
            <a:off x="3301964" y="5400806"/>
            <a:ext cx="360041" cy="276999"/>
          </a:xfrm>
          <a:prstGeom prst="rect">
            <a:avLst/>
          </a:prstGeom>
          <a:noFill/>
          <a:ln w="9525">
            <a:noFill/>
            <a:miter lim="800000"/>
            <a:headEnd type="none" w="sm" len="lg"/>
            <a:tailEnd type="none" w="sm" len="med"/>
          </a:ln>
        </p:spPr>
        <p:txBody>
          <a:bodyPr wrap="square">
            <a:spAutoFit/>
          </a:bodyPr>
          <a:lstStyle/>
          <a:p>
            <a:pPr algn="l">
              <a:spcBef>
                <a:spcPct val="50000"/>
              </a:spcBef>
            </a:pPr>
            <a:r>
              <a:rPr lang="en-US" sz="1200" b="1" dirty="0">
                <a:solidFill>
                  <a:schemeClr val="accent2"/>
                </a:solidFill>
                <a:cs typeface="Arial" charset="0"/>
              </a:rPr>
              <a:t>***</a:t>
            </a:r>
            <a:endParaRPr lang="en-US" sz="1200" b="1" dirty="0">
              <a:solidFill>
                <a:schemeClr val="accent2"/>
              </a:solidFill>
            </a:endParaRPr>
          </a:p>
        </p:txBody>
      </p:sp>
      <p:sp>
        <p:nvSpPr>
          <p:cNvPr id="36" name="Text Box 49"/>
          <p:cNvSpPr txBox="1">
            <a:spLocks noChangeArrowheads="1"/>
          </p:cNvSpPr>
          <p:nvPr/>
        </p:nvSpPr>
        <p:spPr bwMode="auto">
          <a:xfrm>
            <a:off x="8126501" y="3528598"/>
            <a:ext cx="662481" cy="276999"/>
          </a:xfrm>
          <a:prstGeom prst="rect">
            <a:avLst/>
          </a:prstGeom>
          <a:noFill/>
          <a:ln w="9525">
            <a:noFill/>
            <a:miter lim="800000"/>
            <a:headEnd type="none" w="sm" len="lg"/>
            <a:tailEnd type="none" w="sm" len="med"/>
          </a:ln>
        </p:spPr>
        <p:txBody>
          <a:bodyPr wrap="square">
            <a:spAutoFit/>
          </a:bodyPr>
          <a:lstStyle/>
          <a:p>
            <a:pPr algn="l">
              <a:spcBef>
                <a:spcPct val="50000"/>
              </a:spcBef>
            </a:pPr>
            <a:r>
              <a:rPr lang="en-US" sz="1200" b="1" dirty="0">
                <a:solidFill>
                  <a:schemeClr val="accent2"/>
                </a:solidFill>
                <a:cs typeface="Arial" charset="0"/>
              </a:rPr>
              <a:t>***</a:t>
            </a:r>
            <a:endParaRPr lang="en-US" sz="1200" b="1" dirty="0">
              <a:solidFill>
                <a:schemeClr val="accent2"/>
              </a:solidFill>
            </a:endParaRPr>
          </a:p>
        </p:txBody>
      </p:sp>
    </p:spTree>
    <p:extLst>
      <p:ext uri="{BB962C8B-B14F-4D97-AF65-F5344CB8AC3E}">
        <p14:creationId xmlns:p14="http://schemas.microsoft.com/office/powerpoint/2010/main" val="2011480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9" name="Text Box 13"/>
          <p:cNvSpPr txBox="1">
            <a:spLocks noChangeArrowheads="1"/>
          </p:cNvSpPr>
          <p:nvPr/>
        </p:nvSpPr>
        <p:spPr bwMode="auto">
          <a:xfrm>
            <a:off x="0" y="459088"/>
            <a:ext cx="9902824" cy="523220"/>
          </a:xfrm>
          <a:prstGeom prst="rect">
            <a:avLst/>
          </a:prstGeom>
          <a:noFill/>
          <a:ln w="9525">
            <a:noFill/>
            <a:miter lim="800000"/>
            <a:headEnd type="none" w="sm" len="lg"/>
            <a:tailEnd type="none" w="sm" len="lg"/>
          </a:ln>
          <a:effectLst/>
        </p:spPr>
        <p:txBody>
          <a:bodyPr wrap="square">
            <a:spAutoFit/>
          </a:bodyPr>
          <a:lstStyle/>
          <a:p>
            <a:r>
              <a:rPr lang="en-GB" sz="2800" b="1" dirty="0"/>
              <a:t>The stages of the process of operations strategy</a:t>
            </a:r>
          </a:p>
        </p:txBody>
      </p:sp>
      <p:grpSp>
        <p:nvGrpSpPr>
          <p:cNvPr id="13" name="Group 12"/>
          <p:cNvGrpSpPr/>
          <p:nvPr/>
        </p:nvGrpSpPr>
        <p:grpSpPr>
          <a:xfrm>
            <a:off x="558924" y="1556792"/>
            <a:ext cx="8712968" cy="3960440"/>
            <a:chOff x="1412776" y="2302726"/>
            <a:chExt cx="4320480" cy="1413770"/>
          </a:xfrm>
        </p:grpSpPr>
        <p:sp>
          <p:nvSpPr>
            <p:cNvPr id="14" name="Rectangle 13"/>
            <p:cNvSpPr/>
            <p:nvPr/>
          </p:nvSpPr>
          <p:spPr bwMode="auto">
            <a:xfrm>
              <a:off x="1887383" y="3203848"/>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dirty="0">
                <a:ln>
                  <a:noFill/>
                </a:ln>
                <a:solidFill>
                  <a:schemeClr val="tx1"/>
                </a:solidFill>
                <a:effectLst/>
                <a:latin typeface="Arial" charset="0"/>
              </a:endParaRPr>
            </a:p>
          </p:txBody>
        </p:sp>
        <p:sp>
          <p:nvSpPr>
            <p:cNvPr id="15" name="Rectangle 14"/>
            <p:cNvSpPr/>
            <p:nvPr/>
          </p:nvSpPr>
          <p:spPr bwMode="auto">
            <a:xfrm>
              <a:off x="3836159" y="3203848"/>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dirty="0">
                <a:ln>
                  <a:noFill/>
                </a:ln>
                <a:solidFill>
                  <a:schemeClr val="tx1"/>
                </a:solidFill>
                <a:effectLst/>
                <a:latin typeface="Arial" charset="0"/>
              </a:endParaRPr>
            </a:p>
          </p:txBody>
        </p:sp>
        <p:sp>
          <p:nvSpPr>
            <p:cNvPr id="16" name="Rectangle 15"/>
            <p:cNvSpPr/>
            <p:nvPr/>
          </p:nvSpPr>
          <p:spPr bwMode="auto">
            <a:xfrm>
              <a:off x="1887383" y="2302726"/>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dirty="0">
                <a:ln>
                  <a:noFill/>
                </a:ln>
                <a:solidFill>
                  <a:schemeClr val="tx1"/>
                </a:solidFill>
                <a:effectLst/>
                <a:latin typeface="Arial" charset="0"/>
              </a:endParaRPr>
            </a:p>
          </p:txBody>
        </p:sp>
        <p:sp>
          <p:nvSpPr>
            <p:cNvPr id="17" name="Rectangle 16"/>
            <p:cNvSpPr/>
            <p:nvPr/>
          </p:nvSpPr>
          <p:spPr bwMode="auto">
            <a:xfrm>
              <a:off x="3836159" y="2302726"/>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dirty="0">
                <a:ln>
                  <a:noFill/>
                </a:ln>
                <a:solidFill>
                  <a:schemeClr val="tx1"/>
                </a:solidFill>
                <a:effectLst/>
                <a:latin typeface="Arial" charset="0"/>
              </a:endParaRPr>
            </a:p>
          </p:txBody>
        </p:sp>
        <p:sp>
          <p:nvSpPr>
            <p:cNvPr id="26" name="Right Arrow 25"/>
            <p:cNvSpPr/>
            <p:nvPr/>
          </p:nvSpPr>
          <p:spPr bwMode="auto">
            <a:xfrm>
              <a:off x="3356992" y="2411760"/>
              <a:ext cx="432048" cy="216024"/>
            </a:xfrm>
            <a:prstGeom prst="rightArrow">
              <a:avLst/>
            </a:prstGeom>
            <a:solidFill>
              <a:schemeClr val="accent2">
                <a:lumMod val="60000"/>
                <a:lumOff val="4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dirty="0">
                <a:ln>
                  <a:noFill/>
                </a:ln>
                <a:solidFill>
                  <a:schemeClr val="tx1"/>
                </a:solidFill>
                <a:effectLst/>
                <a:latin typeface="Arial" charset="0"/>
              </a:endParaRPr>
            </a:p>
          </p:txBody>
        </p:sp>
        <p:sp>
          <p:nvSpPr>
            <p:cNvPr id="27" name="Text Box 13"/>
            <p:cNvSpPr txBox="1">
              <a:spLocks noChangeArrowheads="1"/>
            </p:cNvSpPr>
            <p:nvPr/>
          </p:nvSpPr>
          <p:spPr bwMode="auto">
            <a:xfrm>
              <a:off x="1841253" y="2405546"/>
              <a:ext cx="1500198" cy="230723"/>
            </a:xfrm>
            <a:prstGeom prst="rect">
              <a:avLst/>
            </a:prstGeom>
            <a:noFill/>
            <a:ln w="9525">
              <a:noFill/>
              <a:miter lim="800000"/>
              <a:headEnd type="none" w="sm" len="lg"/>
              <a:tailEnd type="none" w="sm" len="lg"/>
            </a:ln>
            <a:effectLst/>
          </p:spPr>
          <p:txBody>
            <a:bodyPr wrap="square">
              <a:spAutoFit/>
            </a:bodyPr>
            <a:lstStyle/>
            <a:p>
              <a:pPr algn="ctr"/>
              <a:r>
                <a:rPr lang="en-US" dirty="0"/>
                <a:t>Operations strategy</a:t>
              </a:r>
            </a:p>
            <a:p>
              <a:pPr algn="ctr"/>
              <a:r>
                <a:rPr lang="en-US" dirty="0"/>
                <a:t>formulation</a:t>
              </a:r>
              <a:endParaRPr lang="en-GB" dirty="0"/>
            </a:p>
          </p:txBody>
        </p:sp>
        <p:sp>
          <p:nvSpPr>
            <p:cNvPr id="28" name="Text Box 13"/>
            <p:cNvSpPr txBox="1">
              <a:spLocks noChangeArrowheads="1"/>
            </p:cNvSpPr>
            <p:nvPr/>
          </p:nvSpPr>
          <p:spPr bwMode="auto">
            <a:xfrm>
              <a:off x="3805108" y="2405546"/>
              <a:ext cx="1500198" cy="230723"/>
            </a:xfrm>
            <a:prstGeom prst="rect">
              <a:avLst/>
            </a:prstGeom>
            <a:noFill/>
            <a:ln w="9525">
              <a:noFill/>
              <a:miter lim="800000"/>
              <a:headEnd type="none" w="sm" len="lg"/>
              <a:tailEnd type="none" w="sm" len="lg"/>
            </a:ln>
            <a:effectLst/>
          </p:spPr>
          <p:txBody>
            <a:bodyPr wrap="square">
              <a:spAutoFit/>
            </a:bodyPr>
            <a:lstStyle/>
            <a:p>
              <a:pPr algn="ctr"/>
              <a:r>
                <a:rPr lang="en-US" dirty="0"/>
                <a:t>Operations strategy</a:t>
              </a:r>
            </a:p>
            <a:p>
              <a:pPr algn="ctr"/>
              <a:r>
                <a:rPr lang="en-US" dirty="0"/>
                <a:t>implementation</a:t>
              </a:r>
              <a:endParaRPr lang="en-GB" dirty="0"/>
            </a:p>
          </p:txBody>
        </p:sp>
        <p:sp>
          <p:nvSpPr>
            <p:cNvPr id="29" name="Text Box 13"/>
            <p:cNvSpPr txBox="1">
              <a:spLocks noChangeArrowheads="1"/>
            </p:cNvSpPr>
            <p:nvPr/>
          </p:nvSpPr>
          <p:spPr bwMode="auto">
            <a:xfrm>
              <a:off x="3805108" y="3305217"/>
              <a:ext cx="1500198" cy="230723"/>
            </a:xfrm>
            <a:prstGeom prst="rect">
              <a:avLst/>
            </a:prstGeom>
            <a:noFill/>
            <a:ln w="9525">
              <a:noFill/>
              <a:miter lim="800000"/>
              <a:headEnd type="none" w="sm" len="lg"/>
              <a:tailEnd type="none" w="sm" len="lg"/>
            </a:ln>
            <a:effectLst/>
          </p:spPr>
          <p:txBody>
            <a:bodyPr wrap="square">
              <a:spAutoFit/>
            </a:bodyPr>
            <a:lstStyle/>
            <a:p>
              <a:pPr algn="ctr"/>
              <a:r>
                <a:rPr lang="en-US" dirty="0"/>
                <a:t>Operations strategy</a:t>
              </a:r>
            </a:p>
            <a:p>
              <a:pPr algn="ctr"/>
              <a:r>
                <a:rPr lang="en-US" dirty="0"/>
                <a:t>monitoring</a:t>
              </a:r>
              <a:endParaRPr lang="en-GB" dirty="0"/>
            </a:p>
          </p:txBody>
        </p:sp>
        <p:sp>
          <p:nvSpPr>
            <p:cNvPr id="30" name="Text Box 13"/>
            <p:cNvSpPr txBox="1">
              <a:spLocks noChangeArrowheads="1"/>
            </p:cNvSpPr>
            <p:nvPr/>
          </p:nvSpPr>
          <p:spPr bwMode="auto">
            <a:xfrm>
              <a:off x="1841253" y="3305217"/>
              <a:ext cx="1500198" cy="230723"/>
            </a:xfrm>
            <a:prstGeom prst="rect">
              <a:avLst/>
            </a:prstGeom>
            <a:noFill/>
            <a:ln w="9525">
              <a:noFill/>
              <a:miter lim="800000"/>
              <a:headEnd type="none" w="sm" len="lg"/>
              <a:tailEnd type="none" w="sm" len="lg"/>
            </a:ln>
            <a:effectLst/>
          </p:spPr>
          <p:txBody>
            <a:bodyPr wrap="square">
              <a:spAutoFit/>
            </a:bodyPr>
            <a:lstStyle/>
            <a:p>
              <a:pPr algn="ctr"/>
              <a:r>
                <a:rPr lang="en-US" dirty="0"/>
                <a:t>Operations strategy</a:t>
              </a:r>
            </a:p>
            <a:p>
              <a:pPr algn="ctr"/>
              <a:r>
                <a:rPr lang="en-US" dirty="0"/>
                <a:t>control</a:t>
              </a:r>
              <a:endParaRPr lang="en-GB" dirty="0"/>
            </a:p>
          </p:txBody>
        </p:sp>
        <p:sp>
          <p:nvSpPr>
            <p:cNvPr id="31" name="Circular Arrow 30"/>
            <p:cNvSpPr/>
            <p:nvPr/>
          </p:nvSpPr>
          <p:spPr>
            <a:xfrm rot="5400000">
              <a:off x="4833156" y="2591780"/>
              <a:ext cx="1008112" cy="792088"/>
            </a:xfrm>
            <a:prstGeom prst="circularArrow">
              <a:avLst>
                <a:gd name="adj1" fmla="val 6032"/>
                <a:gd name="adj2" fmla="val 1142319"/>
                <a:gd name="adj3" fmla="val 20490305"/>
                <a:gd name="adj4" fmla="val 10800000"/>
                <a:gd name="adj5" fmla="val 12500"/>
              </a:avLst>
            </a:prstGeom>
            <a:solidFill>
              <a:srgbClr val="ADADEB"/>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solidFill>
                  <a:schemeClr val="tx1"/>
                </a:solidFill>
              </a:endParaRPr>
            </a:p>
          </p:txBody>
        </p:sp>
        <p:sp>
          <p:nvSpPr>
            <p:cNvPr id="32" name="Circular Arrow 31"/>
            <p:cNvSpPr/>
            <p:nvPr/>
          </p:nvSpPr>
          <p:spPr>
            <a:xfrm rot="5400000" flipH="1" flipV="1">
              <a:off x="1304764" y="2663788"/>
              <a:ext cx="1008112" cy="792088"/>
            </a:xfrm>
            <a:prstGeom prst="circularArrow">
              <a:avLst>
                <a:gd name="adj1" fmla="val 8077"/>
                <a:gd name="adj2" fmla="val 1142319"/>
                <a:gd name="adj3" fmla="val 20455855"/>
                <a:gd name="adj4" fmla="val 10800000"/>
                <a:gd name="adj5" fmla="val 12500"/>
              </a:avLst>
            </a:prstGeom>
            <a:solidFill>
              <a:srgbClr val="ADADEB"/>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solidFill>
                  <a:schemeClr val="tx1"/>
                </a:solidFill>
              </a:endParaRPr>
            </a:p>
          </p:txBody>
        </p:sp>
        <p:sp>
          <p:nvSpPr>
            <p:cNvPr id="33" name="Right Arrow 32"/>
            <p:cNvSpPr/>
            <p:nvPr/>
          </p:nvSpPr>
          <p:spPr bwMode="auto">
            <a:xfrm flipH="1">
              <a:off x="3356992" y="3491880"/>
              <a:ext cx="432048" cy="216024"/>
            </a:xfrm>
            <a:prstGeom prst="rightArrow">
              <a:avLst/>
            </a:prstGeom>
            <a:solidFill>
              <a:schemeClr val="accent2">
                <a:lumMod val="60000"/>
                <a:lumOff val="4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dirty="0">
                <a:ln>
                  <a:noFill/>
                </a:ln>
                <a:solidFill>
                  <a:schemeClr val="tx1"/>
                </a:solidFill>
                <a:effectLst/>
                <a:latin typeface="Arial" charset="0"/>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564829" y="2718759"/>
            <a:ext cx="8773168" cy="1420483"/>
          </a:xfrm>
          <a:prstGeom prst="rect">
            <a:avLst/>
          </a:prstGeom>
          <a:noFill/>
          <a:ln w="9525">
            <a:noFill/>
            <a:miter lim="800000"/>
            <a:headEnd/>
            <a:tailEnd/>
          </a:ln>
        </p:spPr>
        <p:txBody>
          <a:bodyPr lIns="95760" tIns="47880" rIns="95760" bIns="47880" anchor="b">
            <a:spAutoFit/>
          </a:bodyPr>
          <a:lstStyle/>
          <a:p>
            <a:pPr fontAlgn="auto">
              <a:spcBef>
                <a:spcPts val="0"/>
              </a:spcBef>
              <a:spcAft>
                <a:spcPts val="0"/>
              </a:spcAft>
              <a:defRPr/>
            </a:pPr>
            <a:r>
              <a:rPr lang="en-IE" sz="3999" kern="0" dirty="0">
                <a:solidFill>
                  <a:srgbClr val="000000"/>
                </a:solidFill>
                <a:ea typeface="ＭＳ Ｐゴシック" pitchFamily="34" charset="-128"/>
                <a:cs typeface="Arial" pitchFamily="34" charset="0"/>
              </a:rPr>
              <a:t>Chapter 2</a:t>
            </a:r>
          </a:p>
          <a:p>
            <a:pPr fontAlgn="auto">
              <a:spcBef>
                <a:spcPts val="1200"/>
              </a:spcBef>
              <a:spcAft>
                <a:spcPts val="0"/>
              </a:spcAft>
              <a:defRPr/>
            </a:pPr>
            <a:r>
              <a:rPr lang="en-IN" sz="3599" b="1" kern="0" dirty="0">
                <a:solidFill>
                  <a:srgbClr val="000000"/>
                </a:solidFill>
                <a:ea typeface="ＭＳ Ｐゴシック" pitchFamily="34" charset="-128"/>
                <a:cs typeface="Arial" pitchFamily="34" charset="0"/>
              </a:rPr>
              <a:t>Operations performance</a:t>
            </a:r>
            <a:endParaRPr lang="en-IN" sz="3599" b="1" kern="0" dirty="0">
              <a:solidFill>
                <a:sysClr val="windowText" lastClr="000000"/>
              </a:solidFill>
              <a:ea typeface="ＭＳ Ｐゴシック" pitchFamily="34" charset="-128"/>
              <a:cs typeface="Arial"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3"/>
          <p:cNvSpPr txBox="1">
            <a:spLocks noChangeArrowheads="1"/>
          </p:cNvSpPr>
          <p:nvPr/>
        </p:nvSpPr>
        <p:spPr bwMode="auto">
          <a:xfrm>
            <a:off x="9740" y="47615"/>
            <a:ext cx="9883346" cy="927499"/>
          </a:xfrm>
          <a:prstGeom prst="rect">
            <a:avLst/>
          </a:prstGeom>
          <a:noFill/>
          <a:ln w="9525">
            <a:noFill/>
            <a:miter lim="800000"/>
            <a:headEnd type="none" w="med" len="lg"/>
            <a:tailEnd type="none" w="sm" len="med"/>
          </a:ln>
        </p:spPr>
        <p:txBody>
          <a:bodyPr lIns="95760" tIns="47880" rIns="95760" bIns="47880">
            <a:spAutoFit/>
          </a:bodyPr>
          <a:lstStyle/>
          <a:p>
            <a:pPr algn="ctr" eaLnBrk="0" hangingPunct="0"/>
            <a:r>
              <a:rPr lang="en-US" sz="2699" b="1"/>
              <a:t>The relative importance of the market requirements </a:t>
            </a:r>
            <a:br>
              <a:rPr lang="en-US" sz="2699" b="1"/>
            </a:br>
            <a:r>
              <a:rPr lang="en-US" sz="2699" b="1"/>
              <a:t>and operations resource perspectives change over time</a:t>
            </a:r>
          </a:p>
        </p:txBody>
      </p:sp>
      <p:grpSp>
        <p:nvGrpSpPr>
          <p:cNvPr id="2" name="Group 31"/>
          <p:cNvGrpSpPr>
            <a:grpSpLocks/>
          </p:cNvGrpSpPr>
          <p:nvPr/>
        </p:nvGrpSpPr>
        <p:grpSpPr bwMode="auto">
          <a:xfrm>
            <a:off x="3452019" y="1498253"/>
            <a:ext cx="3014291" cy="3467885"/>
            <a:chOff x="2007" y="1298"/>
            <a:chExt cx="1755" cy="2186"/>
          </a:xfrm>
        </p:grpSpPr>
        <p:sp>
          <p:nvSpPr>
            <p:cNvPr id="94213" name="AutoShape 5"/>
            <p:cNvSpPr>
              <a:spLocks noChangeArrowheads="1"/>
            </p:cNvSpPr>
            <p:nvPr/>
          </p:nvSpPr>
          <p:spPr bwMode="auto">
            <a:xfrm>
              <a:off x="2042" y="1498"/>
              <a:ext cx="1634" cy="258"/>
            </a:xfrm>
            <a:prstGeom prst="roundRect">
              <a:avLst>
                <a:gd name="adj" fmla="val 16667"/>
              </a:avLst>
            </a:prstGeom>
            <a:solidFill>
              <a:schemeClr val="bg1">
                <a:lumMod val="95000"/>
              </a:schemeClr>
            </a:solidFill>
            <a:ln w="9525">
              <a:solidFill>
                <a:schemeClr val="tx1"/>
              </a:solidFill>
              <a:round/>
              <a:headEnd type="none" w="med" len="lg"/>
              <a:tailEnd type="none" w="sm" len="sm"/>
            </a:ln>
            <a:effectLst/>
          </p:spPr>
          <p:txBody>
            <a:bodyPr anchor="ctr">
              <a:spAutoFit/>
            </a:bodyPr>
            <a:lstStyle/>
            <a:p>
              <a:pPr>
                <a:defRPr/>
              </a:pPr>
              <a:endParaRPr lang="en-GB" dirty="0">
                <a:ea typeface="+mn-ea"/>
              </a:endParaRPr>
            </a:p>
          </p:txBody>
        </p:sp>
        <p:sp>
          <p:nvSpPr>
            <p:cNvPr id="3088" name="Text Box 6"/>
            <p:cNvSpPr txBox="1">
              <a:spLocks noChangeArrowheads="1"/>
            </p:cNvSpPr>
            <p:nvPr/>
          </p:nvSpPr>
          <p:spPr bwMode="auto">
            <a:xfrm>
              <a:off x="2242" y="2472"/>
              <a:ext cx="939" cy="407"/>
            </a:xfrm>
            <a:prstGeom prst="rect">
              <a:avLst/>
            </a:prstGeom>
            <a:noFill/>
            <a:ln w="9525">
              <a:noFill/>
              <a:miter lim="800000"/>
              <a:headEnd type="none" w="med" len="lg"/>
              <a:tailEnd type="none" w="sm" len="sm"/>
            </a:ln>
          </p:spPr>
          <p:txBody>
            <a:bodyPr>
              <a:spAutoFit/>
            </a:bodyPr>
            <a:lstStyle/>
            <a:p>
              <a:pPr algn="ctr" eaLnBrk="0" hangingPunct="0">
                <a:spcBef>
                  <a:spcPct val="50000"/>
                </a:spcBef>
              </a:pPr>
              <a:r>
                <a:rPr lang="en-GB"/>
                <a:t>TRADE-OFFS</a:t>
              </a:r>
              <a:endParaRPr lang="en-US"/>
            </a:p>
          </p:txBody>
        </p:sp>
        <p:sp>
          <p:nvSpPr>
            <p:cNvPr id="3089" name="Arc 7"/>
            <p:cNvSpPr>
              <a:spLocks/>
            </p:cNvSpPr>
            <p:nvPr/>
          </p:nvSpPr>
          <p:spPr bwMode="auto">
            <a:xfrm>
              <a:off x="2367" y="2004"/>
              <a:ext cx="782" cy="874"/>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22225">
              <a:solidFill>
                <a:schemeClr val="accent2"/>
              </a:solidFill>
              <a:round/>
              <a:headEnd type="none" w="med" len="lg"/>
              <a:tailEnd type="none" w="med" len="lg"/>
            </a:ln>
          </p:spPr>
          <p:txBody>
            <a:bodyPr wrap="none" anchor="ctr"/>
            <a:lstStyle/>
            <a:p>
              <a:endParaRPr lang="en-IN"/>
            </a:p>
          </p:txBody>
        </p:sp>
        <p:sp>
          <p:nvSpPr>
            <p:cNvPr id="3090" name="Line 8"/>
            <p:cNvSpPr>
              <a:spLocks noChangeShapeType="1"/>
            </p:cNvSpPr>
            <p:nvPr/>
          </p:nvSpPr>
          <p:spPr bwMode="auto">
            <a:xfrm>
              <a:off x="2295" y="2945"/>
              <a:ext cx="1159" cy="0"/>
            </a:xfrm>
            <a:prstGeom prst="line">
              <a:avLst/>
            </a:prstGeom>
            <a:noFill/>
            <a:ln w="22225">
              <a:solidFill>
                <a:schemeClr val="tx1"/>
              </a:solidFill>
              <a:round/>
              <a:headEnd type="none" w="med" len="lg"/>
              <a:tailEnd type="none" w="med" len="lg"/>
            </a:ln>
          </p:spPr>
          <p:txBody>
            <a:bodyPr wrap="none" anchor="ctr"/>
            <a:lstStyle/>
            <a:p>
              <a:endParaRPr lang="en-US"/>
            </a:p>
          </p:txBody>
        </p:sp>
        <p:sp>
          <p:nvSpPr>
            <p:cNvPr id="3091" name="Text Box 9"/>
            <p:cNvSpPr txBox="1">
              <a:spLocks noChangeArrowheads="1"/>
            </p:cNvSpPr>
            <p:nvPr/>
          </p:nvSpPr>
          <p:spPr bwMode="auto">
            <a:xfrm>
              <a:off x="2134" y="2920"/>
              <a:ext cx="1628" cy="233"/>
            </a:xfrm>
            <a:prstGeom prst="rect">
              <a:avLst/>
            </a:prstGeom>
            <a:noFill/>
            <a:ln w="22225">
              <a:noFill/>
              <a:miter lim="800000"/>
              <a:headEnd type="none" w="med" len="lg"/>
              <a:tailEnd type="none" w="med" len="lg"/>
            </a:ln>
          </p:spPr>
          <p:txBody>
            <a:bodyPr>
              <a:spAutoFit/>
            </a:bodyPr>
            <a:lstStyle/>
            <a:p>
              <a:pPr algn="ctr" eaLnBrk="0" hangingPunct="0">
                <a:spcBef>
                  <a:spcPct val="50000"/>
                </a:spcBef>
              </a:pPr>
              <a:r>
                <a:rPr lang="en-US"/>
                <a:t>Performance </a:t>
              </a:r>
              <a:r>
                <a:rPr lang="en-GB"/>
                <a:t>objective</a:t>
              </a:r>
              <a:r>
                <a:rPr lang="en-US"/>
                <a:t> A</a:t>
              </a:r>
            </a:p>
          </p:txBody>
        </p:sp>
        <p:sp>
          <p:nvSpPr>
            <p:cNvPr id="3092" name="Line 10"/>
            <p:cNvSpPr>
              <a:spLocks noChangeShapeType="1"/>
            </p:cNvSpPr>
            <p:nvPr/>
          </p:nvSpPr>
          <p:spPr bwMode="auto">
            <a:xfrm flipH="1" flipV="1">
              <a:off x="2289" y="1706"/>
              <a:ext cx="6" cy="1238"/>
            </a:xfrm>
            <a:prstGeom prst="line">
              <a:avLst/>
            </a:prstGeom>
            <a:noFill/>
            <a:ln w="22225">
              <a:solidFill>
                <a:schemeClr val="tx1"/>
              </a:solidFill>
              <a:round/>
              <a:headEnd type="none" w="med" len="lg"/>
              <a:tailEnd type="none" w="med" len="lg"/>
            </a:ln>
          </p:spPr>
          <p:txBody>
            <a:bodyPr wrap="none" anchor="ctr"/>
            <a:lstStyle/>
            <a:p>
              <a:endParaRPr lang="en-US"/>
            </a:p>
          </p:txBody>
        </p:sp>
        <p:sp>
          <p:nvSpPr>
            <p:cNvPr id="3093" name="Text Box 11"/>
            <p:cNvSpPr txBox="1">
              <a:spLocks noChangeArrowheads="1"/>
            </p:cNvSpPr>
            <p:nvPr/>
          </p:nvSpPr>
          <p:spPr bwMode="auto">
            <a:xfrm rot="16200000">
              <a:off x="1418" y="2134"/>
              <a:ext cx="1553" cy="376"/>
            </a:xfrm>
            <a:prstGeom prst="rect">
              <a:avLst/>
            </a:prstGeom>
            <a:noFill/>
            <a:ln w="22225">
              <a:noFill/>
              <a:miter lim="800000"/>
              <a:headEnd type="none" w="med" len="lg"/>
              <a:tailEnd type="none" w="med" len="lg"/>
            </a:ln>
          </p:spPr>
          <p:txBody>
            <a:bodyPr>
              <a:spAutoFit/>
            </a:bodyPr>
            <a:lstStyle/>
            <a:p>
              <a:pPr algn="ctr" eaLnBrk="0" hangingPunct="0">
                <a:spcBef>
                  <a:spcPct val="50000"/>
                </a:spcBef>
              </a:pPr>
              <a:r>
                <a:rPr lang="en-US"/>
                <a:t>Performance </a:t>
              </a:r>
              <a:r>
                <a:rPr lang="en-GB"/>
                <a:t>objective</a:t>
              </a:r>
              <a:r>
                <a:rPr lang="en-US"/>
                <a:t> B</a:t>
              </a:r>
            </a:p>
          </p:txBody>
        </p:sp>
        <p:sp>
          <p:nvSpPr>
            <p:cNvPr id="3094" name="Oval 12"/>
            <p:cNvSpPr>
              <a:spLocks noChangeArrowheads="1"/>
            </p:cNvSpPr>
            <p:nvPr/>
          </p:nvSpPr>
          <p:spPr bwMode="auto">
            <a:xfrm>
              <a:off x="2621" y="2043"/>
              <a:ext cx="62" cy="62"/>
            </a:xfrm>
            <a:prstGeom prst="ellipse">
              <a:avLst/>
            </a:prstGeom>
            <a:solidFill>
              <a:schemeClr val="accent2"/>
            </a:solidFill>
            <a:ln w="25400">
              <a:solidFill>
                <a:schemeClr val="accent2"/>
              </a:solidFill>
              <a:round/>
              <a:headEnd type="none" w="med" len="lg"/>
              <a:tailEnd type="none" w="med" len="lg"/>
            </a:ln>
          </p:spPr>
          <p:txBody>
            <a:bodyPr wrap="none" anchor="ctr"/>
            <a:lstStyle/>
            <a:p>
              <a:pPr algn="ctr" eaLnBrk="0" hangingPunct="0"/>
              <a:endParaRPr lang="en-GB"/>
            </a:p>
          </p:txBody>
        </p:sp>
        <p:sp>
          <p:nvSpPr>
            <p:cNvPr id="3095" name="Oval 13"/>
            <p:cNvSpPr>
              <a:spLocks noChangeArrowheads="1"/>
            </p:cNvSpPr>
            <p:nvPr/>
          </p:nvSpPr>
          <p:spPr bwMode="auto">
            <a:xfrm>
              <a:off x="3019" y="2397"/>
              <a:ext cx="63" cy="59"/>
            </a:xfrm>
            <a:prstGeom prst="ellipse">
              <a:avLst/>
            </a:prstGeom>
            <a:solidFill>
              <a:schemeClr val="accent2"/>
            </a:solidFill>
            <a:ln w="25400">
              <a:solidFill>
                <a:schemeClr val="accent2"/>
              </a:solidFill>
              <a:round/>
              <a:headEnd type="none" w="med" len="lg"/>
              <a:tailEnd type="none" w="med" len="lg"/>
            </a:ln>
          </p:spPr>
          <p:txBody>
            <a:bodyPr wrap="none" anchor="ctr"/>
            <a:lstStyle/>
            <a:p>
              <a:pPr algn="ctr" eaLnBrk="0" hangingPunct="0"/>
              <a:endParaRPr lang="en-GB"/>
            </a:p>
          </p:txBody>
        </p:sp>
        <p:sp>
          <p:nvSpPr>
            <p:cNvPr id="3096" name="Arc 14"/>
            <p:cNvSpPr>
              <a:spLocks/>
            </p:cNvSpPr>
            <p:nvPr/>
          </p:nvSpPr>
          <p:spPr bwMode="auto">
            <a:xfrm>
              <a:off x="2435" y="1793"/>
              <a:ext cx="955" cy="1078"/>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22225">
              <a:solidFill>
                <a:schemeClr val="accent2"/>
              </a:solidFill>
              <a:prstDash val="dash"/>
              <a:round/>
              <a:headEnd type="none" w="med" len="lg"/>
              <a:tailEnd type="none" w="med" len="lg"/>
            </a:ln>
          </p:spPr>
          <p:txBody>
            <a:bodyPr wrap="none" anchor="ctr"/>
            <a:lstStyle/>
            <a:p>
              <a:endParaRPr lang="en-IN"/>
            </a:p>
          </p:txBody>
        </p:sp>
        <p:sp>
          <p:nvSpPr>
            <p:cNvPr id="3097" name="Oval 15"/>
            <p:cNvSpPr>
              <a:spLocks noChangeArrowheads="1"/>
            </p:cNvSpPr>
            <p:nvPr/>
          </p:nvSpPr>
          <p:spPr bwMode="auto">
            <a:xfrm>
              <a:off x="3055" y="2035"/>
              <a:ext cx="63" cy="61"/>
            </a:xfrm>
            <a:prstGeom prst="ellipse">
              <a:avLst/>
            </a:prstGeom>
            <a:solidFill>
              <a:schemeClr val="accent2"/>
            </a:solidFill>
            <a:ln w="25400">
              <a:solidFill>
                <a:schemeClr val="accent2"/>
              </a:solidFill>
              <a:round/>
              <a:headEnd type="none" w="med" len="lg"/>
              <a:tailEnd type="none" w="med" len="lg"/>
            </a:ln>
          </p:spPr>
          <p:txBody>
            <a:bodyPr wrap="none" anchor="ctr"/>
            <a:lstStyle/>
            <a:p>
              <a:pPr algn="ctr" eaLnBrk="0" hangingPunct="0"/>
              <a:endParaRPr lang="en-GB"/>
            </a:p>
          </p:txBody>
        </p:sp>
        <p:sp>
          <p:nvSpPr>
            <p:cNvPr id="3098" name="Freeform 16"/>
            <p:cNvSpPr>
              <a:spLocks/>
            </p:cNvSpPr>
            <p:nvPr/>
          </p:nvSpPr>
          <p:spPr bwMode="auto">
            <a:xfrm>
              <a:off x="2658" y="2052"/>
              <a:ext cx="371" cy="233"/>
            </a:xfrm>
            <a:custGeom>
              <a:avLst/>
              <a:gdLst>
                <a:gd name="T0" fmla="*/ 0 w 191"/>
                <a:gd name="T1" fmla="*/ 0 h 1"/>
                <a:gd name="T2" fmla="*/ 29589560 w 191"/>
                <a:gd name="T3" fmla="*/ 0 h 1"/>
                <a:gd name="T4" fmla="*/ 0 60000 65536"/>
                <a:gd name="T5" fmla="*/ 0 60000 65536"/>
                <a:gd name="T6" fmla="*/ 0 w 191"/>
                <a:gd name="T7" fmla="*/ 0 h 1"/>
                <a:gd name="T8" fmla="*/ 191 w 191"/>
                <a:gd name="T9" fmla="*/ 1 h 1"/>
              </a:gdLst>
              <a:ahLst/>
              <a:cxnLst>
                <a:cxn ang="T4">
                  <a:pos x="T0" y="T1"/>
                </a:cxn>
                <a:cxn ang="T5">
                  <a:pos x="T2" y="T3"/>
                </a:cxn>
              </a:cxnLst>
              <a:rect l="T6" t="T7" r="T8" b="T9"/>
              <a:pathLst>
                <a:path w="191" h="1">
                  <a:moveTo>
                    <a:pt x="0" y="0"/>
                  </a:moveTo>
                  <a:lnTo>
                    <a:pt x="191" y="0"/>
                  </a:lnTo>
                </a:path>
              </a:pathLst>
            </a:custGeom>
            <a:noFill/>
            <a:ln w="12700">
              <a:solidFill>
                <a:schemeClr val="tx1"/>
              </a:solidFill>
              <a:round/>
              <a:headEnd type="none" w="med" len="lg"/>
              <a:tailEnd type="stealth" w="sm" len="sm"/>
            </a:ln>
          </p:spPr>
          <p:txBody>
            <a:bodyPr>
              <a:spAutoFit/>
            </a:bodyPr>
            <a:lstStyle/>
            <a:p>
              <a:endParaRPr lang="en-IN"/>
            </a:p>
          </p:txBody>
        </p:sp>
        <p:sp>
          <p:nvSpPr>
            <p:cNvPr id="3099" name="Freeform 17"/>
            <p:cNvSpPr>
              <a:spLocks/>
            </p:cNvSpPr>
            <p:nvPr/>
          </p:nvSpPr>
          <p:spPr bwMode="auto">
            <a:xfrm>
              <a:off x="2634" y="2057"/>
              <a:ext cx="384" cy="233"/>
            </a:xfrm>
            <a:custGeom>
              <a:avLst/>
              <a:gdLst>
                <a:gd name="T0" fmla="*/ 0 w 498"/>
                <a:gd name="T1" fmla="*/ 0 h 396"/>
                <a:gd name="T2" fmla="*/ 5 w 498"/>
                <a:gd name="T3" fmla="*/ 33 h 396"/>
                <a:gd name="T4" fmla="*/ 0 60000 65536"/>
                <a:gd name="T5" fmla="*/ 0 60000 65536"/>
                <a:gd name="T6" fmla="*/ 0 w 498"/>
                <a:gd name="T7" fmla="*/ 0 h 396"/>
                <a:gd name="T8" fmla="*/ 498 w 498"/>
                <a:gd name="T9" fmla="*/ 396 h 396"/>
              </a:gdLst>
              <a:ahLst/>
              <a:cxnLst>
                <a:cxn ang="T4">
                  <a:pos x="T0" y="T1"/>
                </a:cxn>
                <a:cxn ang="T5">
                  <a:pos x="T2" y="T3"/>
                </a:cxn>
              </a:cxnLst>
              <a:rect l="T6" t="T7" r="T8" b="T9"/>
              <a:pathLst>
                <a:path w="498" h="396">
                  <a:moveTo>
                    <a:pt x="0" y="0"/>
                  </a:moveTo>
                  <a:lnTo>
                    <a:pt x="498" y="396"/>
                  </a:lnTo>
                </a:path>
              </a:pathLst>
            </a:custGeom>
            <a:noFill/>
            <a:ln w="12700">
              <a:solidFill>
                <a:schemeClr val="tx1"/>
              </a:solidFill>
              <a:round/>
              <a:headEnd type="none" w="med" len="lg"/>
              <a:tailEnd type="stealth" w="sm" len="sm"/>
            </a:ln>
          </p:spPr>
          <p:txBody>
            <a:bodyPr>
              <a:spAutoFit/>
            </a:bodyPr>
            <a:lstStyle/>
            <a:p>
              <a:endParaRPr lang="en-IN"/>
            </a:p>
          </p:txBody>
        </p:sp>
        <p:sp>
          <p:nvSpPr>
            <p:cNvPr id="3100" name="Text Box 18"/>
            <p:cNvSpPr txBox="1">
              <a:spLocks noChangeArrowheads="1"/>
            </p:cNvSpPr>
            <p:nvPr/>
          </p:nvSpPr>
          <p:spPr bwMode="auto">
            <a:xfrm>
              <a:off x="2901" y="2052"/>
              <a:ext cx="279" cy="339"/>
            </a:xfrm>
            <a:prstGeom prst="rect">
              <a:avLst/>
            </a:prstGeom>
            <a:noFill/>
            <a:ln w="9525">
              <a:noFill/>
              <a:miter lim="800000"/>
              <a:headEnd type="none" w="med" len="lg"/>
              <a:tailEnd type="none" w="sm" len="sm"/>
            </a:ln>
          </p:spPr>
          <p:txBody>
            <a:bodyPr>
              <a:spAutoFit/>
            </a:bodyPr>
            <a:lstStyle/>
            <a:p>
              <a:pPr algn="ctr" eaLnBrk="0" hangingPunct="0">
                <a:spcBef>
                  <a:spcPct val="50000"/>
                </a:spcBef>
              </a:pPr>
              <a:r>
                <a:rPr lang="en-GB" sz="2899">
                  <a:solidFill>
                    <a:schemeClr val="accent2"/>
                  </a:solidFill>
                </a:rPr>
                <a:t>?</a:t>
              </a:r>
              <a:endParaRPr lang="en-US" sz="2899">
                <a:solidFill>
                  <a:schemeClr val="accent2"/>
                </a:solidFill>
              </a:endParaRPr>
            </a:p>
          </p:txBody>
        </p:sp>
        <p:sp>
          <p:nvSpPr>
            <p:cNvPr id="3101" name="AutoShape 25"/>
            <p:cNvSpPr>
              <a:spLocks noChangeArrowheads="1"/>
            </p:cNvSpPr>
            <p:nvPr/>
          </p:nvSpPr>
          <p:spPr bwMode="auto">
            <a:xfrm rot="10800000" flipV="1">
              <a:off x="2077" y="1298"/>
              <a:ext cx="1477" cy="354"/>
            </a:xfrm>
            <a:prstGeom prst="curvedDownArrow">
              <a:avLst>
                <a:gd name="adj1" fmla="val 55109"/>
                <a:gd name="adj2" fmla="val 138556"/>
                <a:gd name="adj3" fmla="val 30833"/>
              </a:avLst>
            </a:prstGeom>
            <a:solidFill>
              <a:srgbClr val="00FFFF"/>
            </a:solidFill>
            <a:ln w="9525">
              <a:solidFill>
                <a:schemeClr val="tx1"/>
              </a:solidFill>
              <a:miter lim="800000"/>
              <a:headEnd type="none" w="sm" len="lg"/>
              <a:tailEnd type="none" w="sm" len="med"/>
            </a:ln>
          </p:spPr>
          <p:txBody>
            <a:bodyPr wrap="none" anchor="ctr"/>
            <a:lstStyle/>
            <a:p>
              <a:endParaRPr lang="en-GB"/>
            </a:p>
          </p:txBody>
        </p:sp>
        <p:sp>
          <p:nvSpPr>
            <p:cNvPr id="3102" name="AutoShape 26"/>
            <p:cNvSpPr>
              <a:spLocks noChangeArrowheads="1"/>
            </p:cNvSpPr>
            <p:nvPr/>
          </p:nvSpPr>
          <p:spPr bwMode="auto">
            <a:xfrm flipV="1">
              <a:off x="2213" y="3130"/>
              <a:ext cx="1473" cy="354"/>
            </a:xfrm>
            <a:prstGeom prst="curvedDownArrow">
              <a:avLst>
                <a:gd name="adj1" fmla="val 54960"/>
                <a:gd name="adj2" fmla="val 138180"/>
                <a:gd name="adj3" fmla="val 30833"/>
              </a:avLst>
            </a:prstGeom>
            <a:solidFill>
              <a:srgbClr val="00FFFF"/>
            </a:solidFill>
            <a:ln w="9525">
              <a:solidFill>
                <a:schemeClr val="tx1"/>
              </a:solidFill>
              <a:miter lim="800000"/>
              <a:headEnd type="none" w="sm" len="lg"/>
              <a:tailEnd type="none" w="sm" len="med"/>
            </a:ln>
          </p:spPr>
          <p:txBody>
            <a:bodyPr wrap="none" anchor="ctr"/>
            <a:lstStyle/>
            <a:p>
              <a:endParaRPr lang="en-GB"/>
            </a:p>
          </p:txBody>
        </p:sp>
      </p:grpSp>
      <p:grpSp>
        <p:nvGrpSpPr>
          <p:cNvPr id="3" name="Group 29"/>
          <p:cNvGrpSpPr>
            <a:grpSpLocks/>
          </p:cNvGrpSpPr>
          <p:nvPr/>
        </p:nvGrpSpPr>
        <p:grpSpPr bwMode="auto">
          <a:xfrm>
            <a:off x="449688" y="2107712"/>
            <a:ext cx="3165558" cy="2063272"/>
            <a:chOff x="261" y="1683"/>
            <a:chExt cx="1843" cy="1300"/>
          </a:xfrm>
        </p:grpSpPr>
        <p:sp>
          <p:nvSpPr>
            <p:cNvPr id="3083" name="AutoShape 19"/>
            <p:cNvSpPr>
              <a:spLocks noChangeArrowheads="1"/>
            </p:cNvSpPr>
            <p:nvPr/>
          </p:nvSpPr>
          <p:spPr bwMode="auto">
            <a:xfrm>
              <a:off x="596" y="1683"/>
              <a:ext cx="1508" cy="1298"/>
            </a:xfrm>
            <a:prstGeom prst="homePlate">
              <a:avLst>
                <a:gd name="adj" fmla="val 25656"/>
              </a:avLst>
            </a:prstGeom>
            <a:solidFill>
              <a:srgbClr val="CCECFF"/>
            </a:solidFill>
            <a:ln w="9525">
              <a:solidFill>
                <a:schemeClr val="tx1"/>
              </a:solidFill>
              <a:miter lim="800000"/>
              <a:headEnd type="none" w="sm" len="lg"/>
              <a:tailEnd type="none" w="sm" len="lg"/>
            </a:ln>
          </p:spPr>
          <p:txBody>
            <a:bodyPr wrap="none" anchor="ctr"/>
            <a:lstStyle/>
            <a:p>
              <a:endParaRPr lang="en-GB"/>
            </a:p>
          </p:txBody>
        </p:sp>
        <p:sp>
          <p:nvSpPr>
            <p:cNvPr id="3084" name="AutoShape 20"/>
            <p:cNvSpPr>
              <a:spLocks noChangeArrowheads="1"/>
            </p:cNvSpPr>
            <p:nvPr/>
          </p:nvSpPr>
          <p:spPr bwMode="auto">
            <a:xfrm>
              <a:off x="494" y="1685"/>
              <a:ext cx="1286" cy="1298"/>
            </a:xfrm>
            <a:prstGeom prst="homePlate">
              <a:avLst>
                <a:gd name="adj" fmla="val 29329"/>
              </a:avLst>
            </a:prstGeom>
            <a:solidFill>
              <a:srgbClr val="CCCCFF"/>
            </a:solidFill>
            <a:ln w="9525">
              <a:solidFill>
                <a:schemeClr val="tx1"/>
              </a:solidFill>
              <a:miter lim="800000"/>
              <a:headEnd type="none" w="sm" len="lg"/>
              <a:tailEnd type="none" w="sm" len="lg"/>
            </a:ln>
          </p:spPr>
          <p:txBody>
            <a:bodyPr wrap="none" anchor="ctr"/>
            <a:lstStyle/>
            <a:p>
              <a:endParaRPr lang="en-GB"/>
            </a:p>
          </p:txBody>
        </p:sp>
        <p:sp>
          <p:nvSpPr>
            <p:cNvPr id="94229" name="AutoShape 21"/>
            <p:cNvSpPr>
              <a:spLocks noChangeArrowheads="1"/>
            </p:cNvSpPr>
            <p:nvPr/>
          </p:nvSpPr>
          <p:spPr bwMode="auto">
            <a:xfrm>
              <a:off x="282" y="1686"/>
              <a:ext cx="1176" cy="1297"/>
            </a:xfrm>
            <a:prstGeom prst="homePlate">
              <a:avLst>
                <a:gd name="adj" fmla="val 33889"/>
              </a:avLst>
            </a:prstGeom>
            <a:solidFill>
              <a:schemeClr val="accent2">
                <a:lumMod val="20000"/>
                <a:lumOff val="80000"/>
              </a:schemeClr>
            </a:solidFill>
            <a:ln w="9525">
              <a:solidFill>
                <a:schemeClr val="tx1"/>
              </a:solidFill>
              <a:miter lim="800000"/>
              <a:headEnd type="none" w="sm" len="lg"/>
              <a:tailEnd type="none" w="sm" len="lg"/>
            </a:ln>
            <a:effectLst/>
          </p:spPr>
          <p:txBody>
            <a:bodyPr wrap="none" anchor="ctr"/>
            <a:lstStyle/>
            <a:p>
              <a:pPr>
                <a:defRPr/>
              </a:pPr>
              <a:endParaRPr lang="en-GB" dirty="0">
                <a:ea typeface="+mn-ea"/>
              </a:endParaRPr>
            </a:p>
          </p:txBody>
        </p:sp>
        <p:sp>
          <p:nvSpPr>
            <p:cNvPr id="3086" name="Text Box 27"/>
            <p:cNvSpPr txBox="1">
              <a:spLocks noChangeArrowheads="1"/>
            </p:cNvSpPr>
            <p:nvPr/>
          </p:nvSpPr>
          <p:spPr bwMode="auto">
            <a:xfrm>
              <a:off x="261" y="1890"/>
              <a:ext cx="1033" cy="931"/>
            </a:xfrm>
            <a:prstGeom prst="rect">
              <a:avLst/>
            </a:prstGeom>
            <a:noFill/>
            <a:ln w="9525">
              <a:noFill/>
              <a:miter lim="800000"/>
              <a:headEnd type="none" w="med" len="lg"/>
              <a:tailEnd type="none" w="sm" len="sm"/>
            </a:ln>
          </p:spPr>
          <p:txBody>
            <a:bodyPr>
              <a:spAutoFit/>
            </a:bodyPr>
            <a:lstStyle/>
            <a:p>
              <a:pPr algn="ctr" eaLnBrk="0" hangingPunct="0">
                <a:spcBef>
                  <a:spcPct val="50000"/>
                </a:spcBef>
              </a:pPr>
              <a:r>
                <a:rPr lang="en-GB"/>
                <a:t>Relative importance of the operations resource perspective</a:t>
              </a:r>
              <a:endParaRPr lang="en-US"/>
            </a:p>
          </p:txBody>
        </p:sp>
      </p:grpSp>
      <p:grpSp>
        <p:nvGrpSpPr>
          <p:cNvPr id="4" name="Group 30"/>
          <p:cNvGrpSpPr>
            <a:grpSpLocks/>
          </p:cNvGrpSpPr>
          <p:nvPr/>
        </p:nvGrpSpPr>
        <p:grpSpPr bwMode="auto">
          <a:xfrm>
            <a:off x="6217121" y="2099777"/>
            <a:ext cx="3144936" cy="2068033"/>
            <a:chOff x="3616" y="1677"/>
            <a:chExt cx="1830" cy="1304"/>
          </a:xfrm>
        </p:grpSpPr>
        <p:sp>
          <p:nvSpPr>
            <p:cNvPr id="3079" name="AutoShape 22"/>
            <p:cNvSpPr>
              <a:spLocks noChangeArrowheads="1"/>
            </p:cNvSpPr>
            <p:nvPr/>
          </p:nvSpPr>
          <p:spPr bwMode="auto">
            <a:xfrm rot="10800000">
              <a:off x="3616" y="1677"/>
              <a:ext cx="1756" cy="1298"/>
            </a:xfrm>
            <a:prstGeom prst="homePlate">
              <a:avLst>
                <a:gd name="adj" fmla="val 29875"/>
              </a:avLst>
            </a:prstGeom>
            <a:solidFill>
              <a:srgbClr val="CCECFF"/>
            </a:solidFill>
            <a:ln w="9525">
              <a:solidFill>
                <a:schemeClr val="tx1"/>
              </a:solidFill>
              <a:miter lim="800000"/>
              <a:headEnd type="none" w="sm" len="lg"/>
              <a:tailEnd type="none" w="sm" len="lg"/>
            </a:ln>
          </p:spPr>
          <p:txBody>
            <a:bodyPr wrap="none" anchor="ctr"/>
            <a:lstStyle/>
            <a:p>
              <a:endParaRPr lang="en-GB"/>
            </a:p>
          </p:txBody>
        </p:sp>
        <p:sp>
          <p:nvSpPr>
            <p:cNvPr id="3080" name="AutoShape 23"/>
            <p:cNvSpPr>
              <a:spLocks noChangeArrowheads="1"/>
            </p:cNvSpPr>
            <p:nvPr/>
          </p:nvSpPr>
          <p:spPr bwMode="auto">
            <a:xfrm rot="10800000">
              <a:off x="3954" y="1683"/>
              <a:ext cx="1311" cy="1298"/>
            </a:xfrm>
            <a:prstGeom prst="homePlate">
              <a:avLst>
                <a:gd name="adj" fmla="val 29622"/>
              </a:avLst>
            </a:prstGeom>
            <a:solidFill>
              <a:srgbClr val="CCCCFF"/>
            </a:solidFill>
            <a:ln w="9525">
              <a:solidFill>
                <a:schemeClr val="tx1"/>
              </a:solidFill>
              <a:miter lim="800000"/>
              <a:headEnd type="none" w="sm" len="lg"/>
              <a:tailEnd type="none" w="sm" len="lg"/>
            </a:ln>
          </p:spPr>
          <p:txBody>
            <a:bodyPr wrap="none" anchor="ctr"/>
            <a:lstStyle/>
            <a:p>
              <a:endParaRPr lang="en-GB"/>
            </a:p>
          </p:txBody>
        </p:sp>
        <p:sp>
          <p:nvSpPr>
            <p:cNvPr id="94232" name="AutoShape 24"/>
            <p:cNvSpPr>
              <a:spLocks noChangeArrowheads="1"/>
            </p:cNvSpPr>
            <p:nvPr/>
          </p:nvSpPr>
          <p:spPr bwMode="auto">
            <a:xfrm rot="-10800000">
              <a:off x="4284" y="1682"/>
              <a:ext cx="1095" cy="1299"/>
            </a:xfrm>
            <a:prstGeom prst="homePlate">
              <a:avLst>
                <a:gd name="adj" fmla="val 33889"/>
              </a:avLst>
            </a:prstGeom>
            <a:solidFill>
              <a:schemeClr val="accent2">
                <a:lumMod val="20000"/>
                <a:lumOff val="80000"/>
              </a:schemeClr>
            </a:solidFill>
            <a:ln w="9525">
              <a:solidFill>
                <a:schemeClr val="tx1"/>
              </a:solidFill>
              <a:miter lim="800000"/>
              <a:headEnd type="none" w="sm" len="lg"/>
              <a:tailEnd type="none" w="sm" len="lg"/>
            </a:ln>
            <a:effectLst/>
          </p:spPr>
          <p:txBody>
            <a:bodyPr wrap="none" anchor="ctr"/>
            <a:lstStyle/>
            <a:p>
              <a:pPr>
                <a:defRPr/>
              </a:pPr>
              <a:endParaRPr lang="en-GB" dirty="0">
                <a:ea typeface="+mn-ea"/>
              </a:endParaRPr>
            </a:p>
          </p:txBody>
        </p:sp>
        <p:sp>
          <p:nvSpPr>
            <p:cNvPr id="3082" name="Text Box 28"/>
            <p:cNvSpPr txBox="1">
              <a:spLocks noChangeArrowheads="1"/>
            </p:cNvSpPr>
            <p:nvPr/>
          </p:nvSpPr>
          <p:spPr bwMode="auto">
            <a:xfrm>
              <a:off x="4391" y="1888"/>
              <a:ext cx="1055" cy="932"/>
            </a:xfrm>
            <a:prstGeom prst="rect">
              <a:avLst/>
            </a:prstGeom>
            <a:noFill/>
            <a:ln w="9525">
              <a:noFill/>
              <a:miter lim="800000"/>
              <a:headEnd type="none" w="med" len="lg"/>
              <a:tailEnd type="none" w="sm" len="sm"/>
            </a:ln>
          </p:spPr>
          <p:txBody>
            <a:bodyPr>
              <a:spAutoFit/>
            </a:bodyPr>
            <a:lstStyle/>
            <a:p>
              <a:pPr algn="ctr" eaLnBrk="0" hangingPunct="0">
                <a:spcBef>
                  <a:spcPct val="50000"/>
                </a:spcBef>
              </a:pPr>
              <a:r>
                <a:rPr lang="en-GB"/>
                <a:t>Relative importance of the market requirements perspective</a:t>
              </a:r>
              <a:endParaRPr lang="en-US"/>
            </a:p>
          </p:txBody>
        </p:sp>
      </p:grpSp>
      <p:sp>
        <p:nvSpPr>
          <p:cNvPr id="3078" name="TextBox 29"/>
          <p:cNvSpPr txBox="1">
            <a:spLocks noChangeArrowheads="1"/>
          </p:cNvSpPr>
          <p:nvPr/>
        </p:nvSpPr>
        <p:spPr bwMode="auto">
          <a:xfrm>
            <a:off x="508117" y="4966138"/>
            <a:ext cx="8965645" cy="742778"/>
          </a:xfrm>
          <a:prstGeom prst="rect">
            <a:avLst/>
          </a:prstGeom>
          <a:noFill/>
          <a:ln w="9525">
            <a:noFill/>
            <a:miter lim="800000"/>
            <a:headEnd/>
            <a:tailEnd/>
          </a:ln>
        </p:spPr>
        <p:txBody>
          <a:bodyPr lIns="95760" tIns="47880" rIns="95760" bIns="47880">
            <a:spAutoFit/>
          </a:bodyPr>
          <a:lstStyle/>
          <a:p>
            <a:pPr algn="ctr" eaLnBrk="0" hangingPunct="0"/>
            <a:r>
              <a:rPr lang="en-US" sz="2100">
                <a:solidFill>
                  <a:srgbClr val="FF0000"/>
                </a:solidFill>
              </a:rPr>
              <a:t>Performance objectives trade off between each other and</a:t>
            </a:r>
          </a:p>
          <a:p>
            <a:pPr algn="ctr" eaLnBrk="0" hangingPunct="0"/>
            <a:r>
              <a:rPr lang="en-US" sz="2100">
                <a:solidFill>
                  <a:srgbClr val="FF0000"/>
                </a:solidFill>
              </a:rPr>
              <a:t>operations focus can lead to exceptional performance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0-#ppt_w/2"/>
                                          </p:val>
                                        </p:tav>
                                        <p:tav tm="100000">
                                          <p:val>
                                            <p:strVal val="#ppt_x"/>
                                          </p:val>
                                        </p:tav>
                                      </p:tavLst>
                                    </p:anim>
                                    <p:anim calcmode="lin" valueType="num">
                                      <p:cBhvr additive="base">
                                        <p:cTn id="14"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53"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p:cTn id="19" dur="500" fill="hold"/>
                                        <p:tgtEl>
                                          <p:spTgt spid="2"/>
                                        </p:tgtEl>
                                        <p:attrNameLst>
                                          <p:attrName>ppt_w</p:attrName>
                                        </p:attrNameLst>
                                      </p:cBhvr>
                                      <p:tavLst>
                                        <p:tav tm="0">
                                          <p:val>
                                            <p:fltVal val="0"/>
                                          </p:val>
                                        </p:tav>
                                        <p:tav tm="100000">
                                          <p:val>
                                            <p:strVal val="#ppt_w"/>
                                          </p:val>
                                        </p:tav>
                                      </p:tavLst>
                                    </p:anim>
                                    <p:anim calcmode="lin" valueType="num">
                                      <p:cBhvr>
                                        <p:cTn id="20" dur="500" fill="hold"/>
                                        <p:tgtEl>
                                          <p:spTgt spid="2"/>
                                        </p:tgtEl>
                                        <p:attrNameLst>
                                          <p:attrName>ppt_h</p:attrName>
                                        </p:attrNameLst>
                                      </p:cBhvr>
                                      <p:tavLst>
                                        <p:tav tm="0">
                                          <p:val>
                                            <p:fltVal val="0"/>
                                          </p:val>
                                        </p:tav>
                                        <p:tav tm="100000">
                                          <p:val>
                                            <p:strVal val="#ppt_h"/>
                                          </p:val>
                                        </p:tav>
                                      </p:tavLst>
                                    </p:anim>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Box 49"/>
          <p:cNvSpPr txBox="1">
            <a:spLocks noChangeArrowheads="1"/>
          </p:cNvSpPr>
          <p:nvPr/>
        </p:nvSpPr>
        <p:spPr bwMode="auto">
          <a:xfrm>
            <a:off x="1052895" y="439636"/>
            <a:ext cx="7797035" cy="526928"/>
          </a:xfrm>
          <a:prstGeom prst="rect">
            <a:avLst/>
          </a:prstGeom>
          <a:noFill/>
          <a:ln w="9525">
            <a:noFill/>
            <a:miter lim="800000"/>
            <a:headEnd/>
            <a:tailEnd/>
          </a:ln>
        </p:spPr>
        <p:txBody>
          <a:bodyPr lIns="95760" tIns="47880" rIns="95760" bIns="47880">
            <a:spAutoFit/>
          </a:bodyPr>
          <a:lstStyle/>
          <a:p>
            <a:pPr algn="ctr"/>
            <a:r>
              <a:rPr lang="en-GB" sz="2799" b="1">
                <a:solidFill>
                  <a:srgbClr val="000000"/>
                </a:solidFill>
                <a:cs typeface="Arial" pitchFamily="34" charset="0"/>
              </a:rPr>
              <a:t>Three levels of operations performance</a:t>
            </a:r>
          </a:p>
        </p:txBody>
      </p:sp>
      <p:grpSp>
        <p:nvGrpSpPr>
          <p:cNvPr id="4099" name="Group 54"/>
          <p:cNvGrpSpPr>
            <a:grpSpLocks/>
          </p:cNvGrpSpPr>
          <p:nvPr/>
        </p:nvGrpSpPr>
        <p:grpSpPr bwMode="auto">
          <a:xfrm>
            <a:off x="786522" y="1071315"/>
            <a:ext cx="8298849" cy="5729994"/>
            <a:chOff x="723743" y="996781"/>
            <a:chExt cx="7664681" cy="5728592"/>
          </a:xfrm>
        </p:grpSpPr>
        <p:grpSp>
          <p:nvGrpSpPr>
            <p:cNvPr id="4100" name="Group 37"/>
            <p:cNvGrpSpPr>
              <a:grpSpLocks/>
            </p:cNvGrpSpPr>
            <p:nvPr/>
          </p:nvGrpSpPr>
          <p:grpSpPr bwMode="auto">
            <a:xfrm>
              <a:off x="5259482" y="4971882"/>
              <a:ext cx="2047170" cy="1753491"/>
              <a:chOff x="4557853" y="4420641"/>
              <a:chExt cx="1686769" cy="1674227"/>
            </a:xfrm>
          </p:grpSpPr>
          <p:sp>
            <p:nvSpPr>
              <p:cNvPr id="4156" name="TextBox 47"/>
              <p:cNvSpPr txBox="1">
                <a:spLocks noChangeArrowheads="1"/>
              </p:cNvSpPr>
              <p:nvPr/>
            </p:nvSpPr>
            <p:spPr bwMode="auto">
              <a:xfrm>
                <a:off x="4927097" y="4420641"/>
                <a:ext cx="1317525" cy="1674227"/>
              </a:xfrm>
              <a:prstGeom prst="rect">
                <a:avLst/>
              </a:prstGeom>
              <a:noFill/>
              <a:ln w="9525">
                <a:noFill/>
                <a:miter lim="800000"/>
                <a:headEnd/>
                <a:tailEnd/>
              </a:ln>
            </p:spPr>
            <p:txBody>
              <a:bodyPr>
                <a:spAutoFit/>
              </a:bodyPr>
              <a:lstStyle/>
              <a:p>
                <a:pPr marL="176178" indent="-176178">
                  <a:buClr>
                    <a:srgbClr val="FF0000"/>
                  </a:buClr>
                  <a:buFont typeface="Wingdings" pitchFamily="2" charset="2"/>
                  <a:buChar char="Ø"/>
                </a:pPr>
                <a:r>
                  <a:rPr lang="en-US">
                    <a:solidFill>
                      <a:srgbClr val="000000"/>
                    </a:solidFill>
                    <a:cs typeface="Arial" pitchFamily="34" charset="0"/>
                  </a:rPr>
                  <a:t>Quality</a:t>
                </a:r>
              </a:p>
              <a:p>
                <a:pPr marL="176178" indent="-176178">
                  <a:buClr>
                    <a:srgbClr val="FF0000"/>
                  </a:buClr>
                  <a:buFont typeface="Wingdings" pitchFamily="2" charset="2"/>
                  <a:buChar char="Ø"/>
                </a:pPr>
                <a:r>
                  <a:rPr lang="en-US">
                    <a:solidFill>
                      <a:srgbClr val="000000"/>
                    </a:solidFill>
                    <a:cs typeface="Arial" pitchFamily="34" charset="0"/>
                  </a:rPr>
                  <a:t>Speed</a:t>
                </a:r>
              </a:p>
              <a:p>
                <a:pPr marL="176178" indent="-176178">
                  <a:buClr>
                    <a:srgbClr val="FF0000"/>
                  </a:buClr>
                  <a:buFont typeface="Wingdings" pitchFamily="2" charset="2"/>
                  <a:buChar char="Ø"/>
                </a:pPr>
                <a:r>
                  <a:rPr lang="en-US">
                    <a:solidFill>
                      <a:srgbClr val="000000"/>
                    </a:solidFill>
                    <a:cs typeface="Arial" pitchFamily="34" charset="0"/>
                  </a:rPr>
                  <a:t>Dependability</a:t>
                </a:r>
              </a:p>
              <a:p>
                <a:pPr marL="176178" indent="-176178">
                  <a:buClr>
                    <a:srgbClr val="FF0000"/>
                  </a:buClr>
                  <a:buFont typeface="Wingdings" pitchFamily="2" charset="2"/>
                  <a:buChar char="Ø"/>
                </a:pPr>
                <a:r>
                  <a:rPr lang="en-US">
                    <a:solidFill>
                      <a:srgbClr val="000000"/>
                    </a:solidFill>
                    <a:cs typeface="Arial" pitchFamily="34" charset="0"/>
                  </a:rPr>
                  <a:t>Flexibility</a:t>
                </a:r>
              </a:p>
              <a:p>
                <a:pPr marL="176178" indent="-176178">
                  <a:buClr>
                    <a:srgbClr val="FF0000"/>
                  </a:buClr>
                  <a:buFont typeface="Wingdings" pitchFamily="2" charset="2"/>
                  <a:buChar char="Ø"/>
                </a:pPr>
                <a:r>
                  <a:rPr lang="en-US">
                    <a:solidFill>
                      <a:srgbClr val="000000"/>
                    </a:solidFill>
                    <a:cs typeface="Arial" pitchFamily="34" charset="0"/>
                  </a:rPr>
                  <a:t>Cost</a:t>
                </a:r>
              </a:p>
            </p:txBody>
          </p:sp>
          <p:sp>
            <p:nvSpPr>
              <p:cNvPr id="49" name="Oval 48"/>
              <p:cNvSpPr/>
              <p:nvPr/>
            </p:nvSpPr>
            <p:spPr>
              <a:xfrm>
                <a:off x="4557853" y="4423086"/>
                <a:ext cx="1654964" cy="1205784"/>
              </a:xfrm>
              <a:prstGeom prst="ellipse">
                <a:avLst/>
              </a:prstGeom>
              <a:noFill/>
              <a:ln w="19050" cmpd="sng">
                <a:solidFill>
                  <a:srgbClr val="000000"/>
                </a:solidFill>
              </a:ln>
              <a:effectLst>
                <a:outerShdw blurRad="44450" dist="27940" dir="5520000" algn="ctr">
                  <a:schemeClr val="bg1">
                    <a:alpha val="32000"/>
                  </a:scheme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100" dirty="0">
                  <a:solidFill>
                    <a:srgbClr val="000000"/>
                  </a:solidFill>
                  <a:latin typeface="Arial" panose="020B0604020202020204" pitchFamily="34" charset="0"/>
                  <a:cs typeface="Arial" panose="020B0604020202020204" pitchFamily="34" charset="0"/>
                </a:endParaRPr>
              </a:p>
            </p:txBody>
          </p:sp>
        </p:grpSp>
        <p:grpSp>
          <p:nvGrpSpPr>
            <p:cNvPr id="4101" name="Group 38"/>
            <p:cNvGrpSpPr>
              <a:grpSpLocks/>
            </p:cNvGrpSpPr>
            <p:nvPr/>
          </p:nvGrpSpPr>
          <p:grpSpPr bwMode="auto">
            <a:xfrm>
              <a:off x="2721939" y="5012830"/>
              <a:ext cx="2344436" cy="1325905"/>
              <a:chOff x="2593670" y="4497009"/>
              <a:chExt cx="1931700" cy="1028693"/>
            </a:xfrm>
          </p:grpSpPr>
          <p:sp>
            <p:nvSpPr>
              <p:cNvPr id="46" name="Right Arrow 45"/>
              <p:cNvSpPr>
                <a:spLocks noChangeArrowheads="1"/>
              </p:cNvSpPr>
              <p:nvPr/>
            </p:nvSpPr>
            <p:spPr bwMode="auto">
              <a:xfrm>
                <a:off x="2718003" y="4497009"/>
                <a:ext cx="1807367" cy="800191"/>
              </a:xfrm>
              <a:prstGeom prst="rightArrow">
                <a:avLst>
                  <a:gd name="adj1" fmla="val 72093"/>
                  <a:gd name="adj2" fmla="val 49995"/>
                </a:avLst>
              </a:prstGeom>
              <a:solidFill>
                <a:srgbClr val="AABFE6"/>
              </a:solidFill>
              <a:ln w="9525">
                <a:solidFill>
                  <a:srgbClr val="000000"/>
                </a:solidFill>
                <a:miter lim="800000"/>
                <a:headEnd/>
                <a:tailEnd/>
              </a:ln>
              <a:effectLst>
                <a:outerShdw dist="20000" dir="5400000" rotWithShape="0">
                  <a:srgbClr val="808080">
                    <a:alpha val="37999"/>
                  </a:srgbClr>
                </a:outerShdw>
              </a:effectLst>
            </p:spPr>
            <p:txBody>
              <a:bodyPr anchor="ctr"/>
              <a:lstStyle/>
              <a:p>
                <a:pPr algn="ctr">
                  <a:defRPr/>
                </a:pPr>
                <a:endParaRPr lang="en-US" sz="1100" dirty="0">
                  <a:solidFill>
                    <a:srgbClr val="000000"/>
                  </a:solidFill>
                  <a:cs typeface="Arial" panose="020B0604020202020204" pitchFamily="34" charset="0"/>
                </a:endParaRPr>
              </a:p>
            </p:txBody>
          </p:sp>
          <p:sp>
            <p:nvSpPr>
              <p:cNvPr id="4155" name="Text Box 8"/>
              <p:cNvSpPr txBox="1">
                <a:spLocks noChangeArrowheads="1"/>
              </p:cNvSpPr>
              <p:nvPr/>
            </p:nvSpPr>
            <p:spPr bwMode="auto">
              <a:xfrm>
                <a:off x="2593670" y="4594665"/>
                <a:ext cx="1913055" cy="931037"/>
              </a:xfrm>
              <a:prstGeom prst="rect">
                <a:avLst/>
              </a:prstGeom>
              <a:noFill/>
              <a:ln w="25400">
                <a:noFill/>
                <a:miter lim="800000"/>
                <a:headEnd type="none" w="med" len="lg"/>
                <a:tailEnd type="none" w="sm" len="med"/>
              </a:ln>
            </p:spPr>
            <p:txBody>
              <a:bodyPr>
                <a:spAutoFit/>
              </a:bodyPr>
              <a:lstStyle/>
              <a:p>
                <a:pPr algn="ctr">
                  <a:spcBef>
                    <a:spcPct val="50000"/>
                  </a:spcBef>
                </a:pPr>
                <a:r>
                  <a:rPr lang="en-GB">
                    <a:solidFill>
                      <a:srgbClr val="000000"/>
                    </a:solidFill>
                    <a:cs typeface="Arial" pitchFamily="34" charset="0"/>
                  </a:rPr>
                  <a:t>Operational level –  Operations performance objectives</a:t>
                </a:r>
              </a:p>
            </p:txBody>
          </p:sp>
        </p:grpSp>
        <p:sp>
          <p:nvSpPr>
            <p:cNvPr id="40" name="Oval 39"/>
            <p:cNvSpPr/>
            <p:nvPr/>
          </p:nvSpPr>
          <p:spPr>
            <a:xfrm>
              <a:off x="4773404" y="4317279"/>
              <a:ext cx="972107" cy="272337"/>
            </a:xfrm>
            <a:prstGeom prst="ellipse">
              <a:avLst/>
            </a:prstGeom>
            <a:noFill/>
            <a:ln w="19050" cmpd="sng">
              <a:solidFill>
                <a:srgbClr val="000000"/>
              </a:solidFill>
            </a:ln>
            <a:effectLst>
              <a:outerShdw blurRad="44450" dist="27940" dir="5520000" algn="ctr">
                <a:schemeClr val="bg1">
                  <a:alpha val="32000"/>
                </a:scheme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100" dirty="0">
                <a:solidFill>
                  <a:srgbClr val="000000"/>
                </a:solidFill>
                <a:latin typeface="Arial" panose="020B0604020202020204" pitchFamily="34" charset="0"/>
                <a:cs typeface="Arial" panose="020B0604020202020204" pitchFamily="34" charset="0"/>
              </a:endParaRPr>
            </a:p>
          </p:txBody>
        </p:sp>
        <p:sp>
          <p:nvSpPr>
            <p:cNvPr id="41" name="Oval 40"/>
            <p:cNvSpPr/>
            <p:nvPr/>
          </p:nvSpPr>
          <p:spPr>
            <a:xfrm>
              <a:off x="6750391" y="4351703"/>
              <a:ext cx="972107" cy="272337"/>
            </a:xfrm>
            <a:prstGeom prst="ellipse">
              <a:avLst/>
            </a:prstGeom>
            <a:noFill/>
            <a:ln w="19050" cmpd="sng">
              <a:solidFill>
                <a:srgbClr val="000000"/>
              </a:solidFill>
            </a:ln>
            <a:effectLst>
              <a:outerShdw blurRad="44450" dist="27940" dir="5520000" algn="ctr">
                <a:schemeClr val="bg1">
                  <a:alpha val="32000"/>
                </a:scheme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100" dirty="0">
                <a:solidFill>
                  <a:srgbClr val="000000"/>
                </a:solidFill>
                <a:latin typeface="Arial" panose="020B0604020202020204" pitchFamily="34" charset="0"/>
                <a:cs typeface="Arial" panose="020B0604020202020204" pitchFamily="34" charset="0"/>
              </a:endParaRPr>
            </a:p>
          </p:txBody>
        </p:sp>
        <p:cxnSp>
          <p:nvCxnSpPr>
            <p:cNvPr id="4108" name="Straight Connector 41"/>
            <p:cNvCxnSpPr>
              <a:cxnSpLocks noChangeShapeType="1"/>
            </p:cNvCxnSpPr>
            <p:nvPr/>
          </p:nvCxnSpPr>
          <p:spPr bwMode="auto">
            <a:xfrm>
              <a:off x="4771152" y="4451123"/>
              <a:ext cx="480927" cy="1226554"/>
            </a:xfrm>
            <a:prstGeom prst="line">
              <a:avLst/>
            </a:prstGeom>
            <a:noFill/>
            <a:ln w="6350">
              <a:solidFill>
                <a:srgbClr val="000000"/>
              </a:solidFill>
              <a:round/>
              <a:headEnd/>
              <a:tailEnd/>
            </a:ln>
            <a:effectLst>
              <a:outerShdw dist="20000" dir="5400000" rotWithShape="0">
                <a:schemeClr val="bg1">
                  <a:alpha val="37999"/>
                </a:schemeClr>
              </a:outerShdw>
            </a:effectLst>
          </p:spPr>
        </p:cxnSp>
        <p:cxnSp>
          <p:nvCxnSpPr>
            <p:cNvPr id="4109" name="Straight Connector 42"/>
            <p:cNvCxnSpPr>
              <a:cxnSpLocks noChangeShapeType="1"/>
              <a:stCxn id="4143" idx="3"/>
            </p:cNvCxnSpPr>
            <p:nvPr/>
          </p:nvCxnSpPr>
          <p:spPr bwMode="auto">
            <a:xfrm flipH="1">
              <a:off x="7267847" y="4495790"/>
              <a:ext cx="505767" cy="1108896"/>
            </a:xfrm>
            <a:prstGeom prst="line">
              <a:avLst/>
            </a:prstGeom>
            <a:noFill/>
            <a:ln w="6350">
              <a:solidFill>
                <a:srgbClr val="000000"/>
              </a:solidFill>
              <a:round/>
              <a:headEnd/>
              <a:tailEnd/>
            </a:ln>
            <a:effectLst>
              <a:outerShdw dist="20000" dir="5400000" rotWithShape="0">
                <a:schemeClr val="bg1">
                  <a:alpha val="37999"/>
                </a:schemeClr>
              </a:outerShdw>
            </a:effectLst>
          </p:spPr>
        </p:cxnSp>
        <p:cxnSp>
          <p:nvCxnSpPr>
            <p:cNvPr id="4110" name="Straight Connector 43"/>
            <p:cNvCxnSpPr>
              <a:cxnSpLocks noChangeShapeType="1"/>
            </p:cNvCxnSpPr>
            <p:nvPr/>
          </p:nvCxnSpPr>
          <p:spPr bwMode="auto">
            <a:xfrm>
              <a:off x="5820303" y="4476511"/>
              <a:ext cx="1152321" cy="685474"/>
            </a:xfrm>
            <a:prstGeom prst="line">
              <a:avLst/>
            </a:prstGeom>
            <a:noFill/>
            <a:ln w="6350">
              <a:solidFill>
                <a:srgbClr val="000000"/>
              </a:solidFill>
              <a:round/>
              <a:headEnd/>
              <a:tailEnd/>
            </a:ln>
            <a:effectLst>
              <a:outerShdw dist="20000" dir="5400000" rotWithShape="0">
                <a:schemeClr val="bg1">
                  <a:alpha val="37999"/>
                </a:schemeClr>
              </a:outerShdw>
            </a:effectLst>
          </p:spPr>
        </p:cxnSp>
        <p:cxnSp>
          <p:nvCxnSpPr>
            <p:cNvPr id="4111" name="Straight Connector 44"/>
            <p:cNvCxnSpPr>
              <a:cxnSpLocks noChangeShapeType="1"/>
            </p:cNvCxnSpPr>
            <p:nvPr/>
          </p:nvCxnSpPr>
          <p:spPr bwMode="auto">
            <a:xfrm flipH="1">
              <a:off x="5629837" y="4487619"/>
              <a:ext cx="1122164" cy="633111"/>
            </a:xfrm>
            <a:prstGeom prst="line">
              <a:avLst/>
            </a:prstGeom>
            <a:noFill/>
            <a:ln w="6350">
              <a:solidFill>
                <a:srgbClr val="000000"/>
              </a:solidFill>
              <a:round/>
              <a:headEnd/>
              <a:tailEnd/>
            </a:ln>
            <a:effectLst>
              <a:outerShdw dist="20000" dir="5400000" rotWithShape="0">
                <a:schemeClr val="bg1">
                  <a:alpha val="37999"/>
                </a:schemeClr>
              </a:outerShdw>
            </a:effectLst>
          </p:spPr>
        </p:cxnSp>
        <p:grpSp>
          <p:nvGrpSpPr>
            <p:cNvPr id="4112" name="Group 16"/>
            <p:cNvGrpSpPr>
              <a:grpSpLocks/>
            </p:cNvGrpSpPr>
            <p:nvPr/>
          </p:nvGrpSpPr>
          <p:grpSpPr bwMode="auto">
            <a:xfrm>
              <a:off x="1728452" y="3419739"/>
              <a:ext cx="2244329" cy="1004374"/>
              <a:chOff x="2257877" y="2833456"/>
              <a:chExt cx="1673489" cy="853297"/>
            </a:xfrm>
          </p:grpSpPr>
          <p:sp>
            <p:nvSpPr>
              <p:cNvPr id="36" name="Right Arrow 35"/>
              <p:cNvSpPr>
                <a:spLocks noChangeArrowheads="1"/>
              </p:cNvSpPr>
              <p:nvPr/>
            </p:nvSpPr>
            <p:spPr bwMode="auto">
              <a:xfrm>
                <a:off x="2257877" y="2833456"/>
                <a:ext cx="1673489" cy="804797"/>
              </a:xfrm>
              <a:prstGeom prst="rightArrow">
                <a:avLst>
                  <a:gd name="adj1" fmla="val 72093"/>
                  <a:gd name="adj2" fmla="val 51942"/>
                </a:avLst>
              </a:prstGeom>
              <a:solidFill>
                <a:srgbClr val="AABFE6"/>
              </a:solidFill>
              <a:ln w="9525">
                <a:solidFill>
                  <a:srgbClr val="000000"/>
                </a:solidFill>
                <a:miter lim="800000"/>
                <a:headEnd/>
                <a:tailEnd/>
              </a:ln>
              <a:effectLst>
                <a:outerShdw dist="20000" dir="5400000" rotWithShape="0">
                  <a:srgbClr val="808080">
                    <a:alpha val="37999"/>
                  </a:srgbClr>
                </a:outerShdw>
              </a:effectLst>
            </p:spPr>
            <p:txBody>
              <a:bodyPr anchor="ctr"/>
              <a:lstStyle/>
              <a:p>
                <a:pPr algn="ctr">
                  <a:defRPr/>
                </a:pPr>
                <a:endParaRPr lang="en-US" sz="1100" dirty="0">
                  <a:solidFill>
                    <a:srgbClr val="000000"/>
                  </a:solidFill>
                  <a:latin typeface="+mn-lt"/>
                </a:endParaRPr>
              </a:p>
            </p:txBody>
          </p:sp>
          <p:sp>
            <p:nvSpPr>
              <p:cNvPr id="4153" name="Text Box 8"/>
              <p:cNvSpPr txBox="1">
                <a:spLocks noChangeArrowheads="1"/>
              </p:cNvSpPr>
              <p:nvPr/>
            </p:nvSpPr>
            <p:spPr bwMode="auto">
              <a:xfrm>
                <a:off x="2258417" y="2902501"/>
                <a:ext cx="1444255" cy="784252"/>
              </a:xfrm>
              <a:prstGeom prst="rect">
                <a:avLst/>
              </a:prstGeom>
              <a:noFill/>
              <a:ln w="25400">
                <a:noFill/>
                <a:miter lim="800000"/>
                <a:headEnd type="none" w="med" len="lg"/>
                <a:tailEnd type="none" w="sm" len="med"/>
              </a:ln>
            </p:spPr>
            <p:txBody>
              <a:bodyPr>
                <a:spAutoFit/>
              </a:bodyPr>
              <a:lstStyle/>
              <a:p>
                <a:pPr algn="ctr">
                  <a:spcBef>
                    <a:spcPct val="50000"/>
                  </a:spcBef>
                </a:pPr>
                <a:r>
                  <a:rPr lang="en-GB">
                    <a:solidFill>
                      <a:srgbClr val="000000"/>
                    </a:solidFill>
                    <a:cs typeface="Arial" pitchFamily="34" charset="0"/>
                  </a:rPr>
                  <a:t>Strategic level –  Operations strategic impact</a:t>
                </a:r>
              </a:p>
            </p:txBody>
          </p:sp>
        </p:grpSp>
        <p:cxnSp>
          <p:nvCxnSpPr>
            <p:cNvPr id="4113" name="Straight Connector 17"/>
            <p:cNvCxnSpPr>
              <a:cxnSpLocks noChangeShapeType="1"/>
            </p:cNvCxnSpPr>
            <p:nvPr/>
          </p:nvCxnSpPr>
          <p:spPr bwMode="auto">
            <a:xfrm flipH="1">
              <a:off x="4296573" y="2318539"/>
              <a:ext cx="930110" cy="1420137"/>
            </a:xfrm>
            <a:prstGeom prst="line">
              <a:avLst/>
            </a:prstGeom>
            <a:noFill/>
            <a:ln w="6350">
              <a:solidFill>
                <a:srgbClr val="000000"/>
              </a:solidFill>
              <a:round/>
              <a:headEnd/>
              <a:tailEnd/>
            </a:ln>
            <a:effectLst>
              <a:outerShdw dist="20000" dir="5400000" rotWithShape="0">
                <a:schemeClr val="bg1">
                  <a:alpha val="37999"/>
                </a:schemeClr>
              </a:outerShdw>
            </a:effectLst>
          </p:spPr>
        </p:cxnSp>
        <p:cxnSp>
          <p:nvCxnSpPr>
            <p:cNvPr id="4114" name="Straight Connector 18"/>
            <p:cNvCxnSpPr>
              <a:cxnSpLocks noChangeShapeType="1"/>
            </p:cNvCxnSpPr>
            <p:nvPr/>
          </p:nvCxnSpPr>
          <p:spPr bwMode="auto">
            <a:xfrm>
              <a:off x="6304406" y="2318539"/>
              <a:ext cx="1484049" cy="972675"/>
            </a:xfrm>
            <a:prstGeom prst="line">
              <a:avLst/>
            </a:prstGeom>
            <a:noFill/>
            <a:ln w="6350">
              <a:solidFill>
                <a:srgbClr val="000000"/>
              </a:solidFill>
              <a:round/>
              <a:headEnd/>
              <a:tailEnd/>
            </a:ln>
            <a:effectLst>
              <a:outerShdw dist="20000" dir="5400000" rotWithShape="0">
                <a:schemeClr val="bg1">
                  <a:alpha val="37999"/>
                </a:schemeClr>
              </a:outerShdw>
            </a:effectLst>
          </p:spPr>
        </p:cxnSp>
        <p:sp>
          <p:nvSpPr>
            <p:cNvPr id="20" name="Oval 19"/>
            <p:cNvSpPr/>
            <p:nvPr/>
          </p:nvSpPr>
          <p:spPr>
            <a:xfrm>
              <a:off x="5229683" y="2189029"/>
              <a:ext cx="1074185" cy="260773"/>
            </a:xfrm>
            <a:prstGeom prst="ellipse">
              <a:avLst/>
            </a:prstGeom>
            <a:noFill/>
            <a:ln w="19050" cmpd="sng">
              <a:solidFill>
                <a:srgbClr val="000000"/>
              </a:solidFill>
            </a:ln>
            <a:effectLst>
              <a:outerShdw blurRad="44450" dist="27940" dir="5520000" algn="ctr">
                <a:schemeClr val="bg1">
                  <a:alpha val="32000"/>
                </a:scheme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100" dirty="0">
                <a:solidFill>
                  <a:srgbClr val="000000"/>
                </a:solidFill>
                <a:latin typeface="Arial" pitchFamily="34" charset="0"/>
                <a:cs typeface="Arial" pitchFamily="34" charset="0"/>
              </a:endParaRPr>
            </a:p>
          </p:txBody>
        </p:sp>
        <p:grpSp>
          <p:nvGrpSpPr>
            <p:cNvPr id="4118" name="Group 20"/>
            <p:cNvGrpSpPr>
              <a:grpSpLocks/>
            </p:cNvGrpSpPr>
            <p:nvPr/>
          </p:nvGrpSpPr>
          <p:grpSpPr bwMode="auto">
            <a:xfrm>
              <a:off x="4288596" y="3018478"/>
              <a:ext cx="4099828" cy="1826686"/>
              <a:chOff x="3429553" y="2615361"/>
              <a:chExt cx="3863990" cy="2224846"/>
            </a:xfrm>
          </p:grpSpPr>
          <p:grpSp>
            <p:nvGrpSpPr>
              <p:cNvPr id="4136" name="Group 21"/>
              <p:cNvGrpSpPr>
                <a:grpSpLocks/>
              </p:cNvGrpSpPr>
              <p:nvPr/>
            </p:nvGrpSpPr>
            <p:grpSpPr bwMode="auto">
              <a:xfrm>
                <a:off x="3433979" y="2615361"/>
                <a:ext cx="3769898" cy="2024181"/>
                <a:chOff x="2677298" y="3117481"/>
                <a:chExt cx="3769898" cy="2024181"/>
              </a:xfrm>
            </p:grpSpPr>
            <p:sp>
              <p:nvSpPr>
                <p:cNvPr id="4140" name="Oval 2"/>
                <p:cNvSpPr>
                  <a:spLocks noChangeArrowheads="1"/>
                </p:cNvSpPr>
                <p:nvPr/>
              </p:nvSpPr>
              <p:spPr bwMode="auto">
                <a:xfrm>
                  <a:off x="3716983" y="3791986"/>
                  <a:ext cx="1610314" cy="691707"/>
                </a:xfrm>
                <a:prstGeom prst="ellipse">
                  <a:avLst/>
                </a:prstGeom>
                <a:solidFill>
                  <a:srgbClr val="FFFFCC"/>
                </a:solidFill>
                <a:ln w="12700">
                  <a:solidFill>
                    <a:srgbClr val="000000"/>
                  </a:solidFill>
                  <a:round/>
                  <a:headEnd type="none" w="med" len="lg"/>
                  <a:tailEnd type="none" w="sm" len="med"/>
                </a:ln>
              </p:spPr>
              <p:txBody>
                <a:bodyPr wrap="none" anchor="ctr"/>
                <a:lstStyle/>
                <a:p>
                  <a:pPr algn="ctr"/>
                  <a:endParaRPr lang="en-GB">
                    <a:solidFill>
                      <a:srgbClr val="000000"/>
                    </a:solidFill>
                    <a:cs typeface="Arial" pitchFamily="34" charset="0"/>
                  </a:endParaRPr>
                </a:p>
              </p:txBody>
            </p:sp>
            <p:sp>
              <p:nvSpPr>
                <p:cNvPr id="4141" name="Text Box 3"/>
                <p:cNvSpPr txBox="1">
                  <a:spLocks noChangeArrowheads="1"/>
                </p:cNvSpPr>
                <p:nvPr/>
              </p:nvSpPr>
              <p:spPr bwMode="auto">
                <a:xfrm>
                  <a:off x="3641739" y="3943710"/>
                  <a:ext cx="1783017" cy="506458"/>
                </a:xfrm>
                <a:prstGeom prst="rect">
                  <a:avLst/>
                </a:prstGeom>
                <a:noFill/>
                <a:ln w="25400">
                  <a:noFill/>
                  <a:miter lim="800000"/>
                  <a:headEnd type="none" w="med" len="lg"/>
                  <a:tailEnd type="none" w="sm" len="med"/>
                </a:ln>
              </p:spPr>
              <p:txBody>
                <a:bodyPr>
                  <a:spAutoFit/>
                </a:bodyPr>
                <a:lstStyle/>
                <a:p>
                  <a:pPr algn="ctr">
                    <a:lnSpc>
                      <a:spcPct val="75000"/>
                    </a:lnSpc>
                    <a:spcBef>
                      <a:spcPct val="50000"/>
                    </a:spcBef>
                  </a:pPr>
                  <a:r>
                    <a:rPr lang="en-GB" sz="1400">
                      <a:solidFill>
                        <a:srgbClr val="000000"/>
                      </a:solidFill>
                      <a:cs typeface="Arial" pitchFamily="34" charset="0"/>
                    </a:rPr>
                    <a:t>Operations strategic impact</a:t>
                  </a:r>
                </a:p>
              </p:txBody>
            </p:sp>
            <p:sp>
              <p:nvSpPr>
                <p:cNvPr id="4142" name="AutoShape 7"/>
                <p:cNvSpPr>
                  <a:spLocks noChangeArrowheads="1"/>
                </p:cNvSpPr>
                <p:nvPr/>
              </p:nvSpPr>
              <p:spPr bwMode="auto">
                <a:xfrm rot="-6239550">
                  <a:off x="5388478" y="3801032"/>
                  <a:ext cx="320965" cy="376901"/>
                </a:xfrm>
                <a:prstGeom prst="downArrow">
                  <a:avLst>
                    <a:gd name="adj1" fmla="val 56620"/>
                    <a:gd name="adj2" fmla="val 38604"/>
                  </a:avLst>
                </a:prstGeom>
                <a:solidFill>
                  <a:srgbClr val="FF9933"/>
                </a:solidFill>
                <a:ln w="12700">
                  <a:solidFill>
                    <a:srgbClr val="000000"/>
                  </a:solidFill>
                  <a:miter lim="800000"/>
                  <a:headEnd type="none" w="med" len="lg"/>
                  <a:tailEnd type="none" w="sm" len="med"/>
                </a:ln>
              </p:spPr>
              <p:txBody>
                <a:bodyPr wrap="none" anchor="ctr"/>
                <a:lstStyle/>
                <a:p>
                  <a:pPr algn="ctr"/>
                  <a:endParaRPr lang="en-GB">
                    <a:solidFill>
                      <a:srgbClr val="000000"/>
                    </a:solidFill>
                    <a:cs typeface="Arial" pitchFamily="34" charset="0"/>
                  </a:endParaRPr>
                </a:p>
              </p:txBody>
            </p:sp>
            <p:sp>
              <p:nvSpPr>
                <p:cNvPr id="4143" name="Text Box 8"/>
                <p:cNvSpPr txBox="1">
                  <a:spLocks noChangeArrowheads="1"/>
                </p:cNvSpPr>
                <p:nvPr/>
              </p:nvSpPr>
              <p:spPr bwMode="auto">
                <a:xfrm>
                  <a:off x="4933743" y="4691937"/>
                  <a:ext cx="1023676" cy="449725"/>
                </a:xfrm>
                <a:prstGeom prst="rect">
                  <a:avLst/>
                </a:prstGeom>
                <a:noFill/>
                <a:ln w="25400">
                  <a:noFill/>
                  <a:miter lim="800000"/>
                  <a:headEnd type="none" w="med" len="lg"/>
                  <a:tailEnd type="none" w="sm" len="med"/>
                </a:ln>
              </p:spPr>
              <p:txBody>
                <a:bodyPr>
                  <a:spAutoFit/>
                </a:bodyPr>
                <a:lstStyle/>
                <a:p>
                  <a:pPr algn="ctr">
                    <a:spcBef>
                      <a:spcPct val="50000"/>
                    </a:spcBef>
                  </a:pPr>
                  <a:r>
                    <a:rPr lang="en-GB">
                      <a:solidFill>
                        <a:srgbClr val="000000"/>
                      </a:solidFill>
                      <a:cs typeface="Arial" pitchFamily="34" charset="0"/>
                    </a:rPr>
                    <a:t>Revenue</a:t>
                  </a:r>
                </a:p>
              </p:txBody>
            </p:sp>
            <p:sp>
              <p:nvSpPr>
                <p:cNvPr id="4144" name="Text Box 11"/>
                <p:cNvSpPr txBox="1">
                  <a:spLocks noChangeArrowheads="1"/>
                </p:cNvSpPr>
                <p:nvPr/>
              </p:nvSpPr>
              <p:spPr bwMode="auto">
                <a:xfrm>
                  <a:off x="3219450" y="4645383"/>
                  <a:ext cx="650133" cy="449725"/>
                </a:xfrm>
                <a:prstGeom prst="rect">
                  <a:avLst/>
                </a:prstGeom>
                <a:noFill/>
                <a:ln w="25400">
                  <a:noFill/>
                  <a:miter lim="800000"/>
                  <a:headEnd type="none" w="med" len="lg"/>
                  <a:tailEnd type="none" w="sm" len="med"/>
                </a:ln>
              </p:spPr>
              <p:txBody>
                <a:bodyPr>
                  <a:spAutoFit/>
                </a:bodyPr>
                <a:lstStyle/>
                <a:p>
                  <a:pPr algn="ctr">
                    <a:spcBef>
                      <a:spcPct val="50000"/>
                    </a:spcBef>
                  </a:pPr>
                  <a:r>
                    <a:rPr lang="en-GB">
                      <a:solidFill>
                        <a:srgbClr val="000000"/>
                      </a:solidFill>
                      <a:cs typeface="Arial" pitchFamily="34" charset="0"/>
                    </a:rPr>
                    <a:t>Cost</a:t>
                  </a:r>
                </a:p>
              </p:txBody>
            </p:sp>
            <p:sp>
              <p:nvSpPr>
                <p:cNvPr id="4145" name="AutoShape 14"/>
                <p:cNvSpPr>
                  <a:spLocks noChangeArrowheads="1"/>
                </p:cNvSpPr>
                <p:nvPr/>
              </p:nvSpPr>
              <p:spPr bwMode="auto">
                <a:xfrm rot="6239550" flipH="1">
                  <a:off x="3283275" y="3804831"/>
                  <a:ext cx="320965" cy="376879"/>
                </a:xfrm>
                <a:prstGeom prst="downArrow">
                  <a:avLst>
                    <a:gd name="adj1" fmla="val 56620"/>
                    <a:gd name="adj2" fmla="val 38602"/>
                  </a:avLst>
                </a:prstGeom>
                <a:solidFill>
                  <a:srgbClr val="FF9933"/>
                </a:solidFill>
                <a:ln w="12700">
                  <a:solidFill>
                    <a:srgbClr val="000000"/>
                  </a:solidFill>
                  <a:miter lim="800000"/>
                  <a:headEnd type="none" w="med" len="lg"/>
                  <a:tailEnd type="none" w="sm" len="med"/>
                </a:ln>
              </p:spPr>
              <p:txBody>
                <a:bodyPr wrap="none" anchor="ctr"/>
                <a:lstStyle/>
                <a:p>
                  <a:pPr algn="ctr"/>
                  <a:endParaRPr lang="en-GB">
                    <a:solidFill>
                      <a:srgbClr val="000000"/>
                    </a:solidFill>
                    <a:cs typeface="Arial" pitchFamily="34" charset="0"/>
                  </a:endParaRPr>
                </a:p>
              </p:txBody>
            </p:sp>
            <p:sp>
              <p:nvSpPr>
                <p:cNvPr id="4146" name="Text Box 17"/>
                <p:cNvSpPr txBox="1">
                  <a:spLocks noChangeArrowheads="1"/>
                </p:cNvSpPr>
                <p:nvPr/>
              </p:nvSpPr>
              <p:spPr bwMode="auto">
                <a:xfrm>
                  <a:off x="2677298" y="3772680"/>
                  <a:ext cx="782344" cy="449725"/>
                </a:xfrm>
                <a:prstGeom prst="rect">
                  <a:avLst/>
                </a:prstGeom>
                <a:noFill/>
                <a:ln w="25400">
                  <a:noFill/>
                  <a:miter lim="800000"/>
                  <a:headEnd type="none" w="med" len="lg"/>
                  <a:tailEnd type="none" w="sm" len="med"/>
                </a:ln>
              </p:spPr>
              <p:txBody>
                <a:bodyPr>
                  <a:spAutoFit/>
                </a:bodyPr>
                <a:lstStyle/>
                <a:p>
                  <a:pPr algn="ctr">
                    <a:spcBef>
                      <a:spcPct val="50000"/>
                    </a:spcBef>
                  </a:pPr>
                  <a:r>
                    <a:rPr lang="en-GB">
                      <a:solidFill>
                        <a:srgbClr val="000000"/>
                      </a:solidFill>
                      <a:cs typeface="Arial" pitchFamily="34" charset="0"/>
                    </a:rPr>
                    <a:t>Risk</a:t>
                  </a:r>
                </a:p>
              </p:txBody>
            </p:sp>
            <p:sp>
              <p:nvSpPr>
                <p:cNvPr id="4147" name="AutoShape 19"/>
                <p:cNvSpPr>
                  <a:spLocks noChangeArrowheads="1"/>
                </p:cNvSpPr>
                <p:nvPr/>
              </p:nvSpPr>
              <p:spPr bwMode="auto">
                <a:xfrm rot="2197793">
                  <a:off x="3711745" y="4411310"/>
                  <a:ext cx="375581" cy="322144"/>
                </a:xfrm>
                <a:prstGeom prst="downArrow">
                  <a:avLst>
                    <a:gd name="adj1" fmla="val 56620"/>
                    <a:gd name="adj2" fmla="val 38602"/>
                  </a:avLst>
                </a:prstGeom>
                <a:solidFill>
                  <a:srgbClr val="FF9933"/>
                </a:solidFill>
                <a:ln w="12700">
                  <a:solidFill>
                    <a:srgbClr val="000000"/>
                  </a:solidFill>
                  <a:miter lim="800000"/>
                  <a:headEnd type="none" w="med" len="lg"/>
                  <a:tailEnd type="none" w="sm" len="med"/>
                </a:ln>
              </p:spPr>
              <p:txBody>
                <a:bodyPr wrap="none" anchor="ctr"/>
                <a:lstStyle/>
                <a:p>
                  <a:pPr algn="ctr"/>
                  <a:endParaRPr lang="en-GB">
                    <a:solidFill>
                      <a:srgbClr val="000000"/>
                    </a:solidFill>
                    <a:cs typeface="Arial" pitchFamily="34" charset="0"/>
                  </a:endParaRPr>
                </a:p>
              </p:txBody>
            </p:sp>
            <p:sp>
              <p:nvSpPr>
                <p:cNvPr id="4148" name="AutoShape 21"/>
                <p:cNvSpPr>
                  <a:spLocks noChangeArrowheads="1"/>
                </p:cNvSpPr>
                <p:nvPr/>
              </p:nvSpPr>
              <p:spPr bwMode="auto">
                <a:xfrm rot="19402207" flipH="1">
                  <a:off x="4962473" y="4407231"/>
                  <a:ext cx="375497" cy="322144"/>
                </a:xfrm>
                <a:prstGeom prst="downArrow">
                  <a:avLst>
                    <a:gd name="adj1" fmla="val 56620"/>
                    <a:gd name="adj2" fmla="val 38602"/>
                  </a:avLst>
                </a:prstGeom>
                <a:solidFill>
                  <a:srgbClr val="FF9933"/>
                </a:solidFill>
                <a:ln w="12700">
                  <a:solidFill>
                    <a:srgbClr val="000000"/>
                  </a:solidFill>
                  <a:miter lim="800000"/>
                  <a:headEnd type="none" w="med" len="lg"/>
                  <a:tailEnd type="none" w="sm" len="med"/>
                </a:ln>
              </p:spPr>
              <p:txBody>
                <a:bodyPr wrap="none" anchor="ctr"/>
                <a:lstStyle/>
                <a:p>
                  <a:pPr algn="ctr"/>
                  <a:endParaRPr lang="en-GB">
                    <a:solidFill>
                      <a:srgbClr val="000000"/>
                    </a:solidFill>
                    <a:cs typeface="Arial" pitchFamily="34" charset="0"/>
                  </a:endParaRPr>
                </a:p>
              </p:txBody>
            </p:sp>
            <p:sp>
              <p:nvSpPr>
                <p:cNvPr id="4149" name="Text Box 24"/>
                <p:cNvSpPr txBox="1">
                  <a:spLocks noChangeArrowheads="1"/>
                </p:cNvSpPr>
                <p:nvPr/>
              </p:nvSpPr>
              <p:spPr bwMode="auto">
                <a:xfrm>
                  <a:off x="5546145" y="3739136"/>
                  <a:ext cx="901051" cy="449725"/>
                </a:xfrm>
                <a:prstGeom prst="rect">
                  <a:avLst/>
                </a:prstGeom>
                <a:noFill/>
                <a:ln w="25400">
                  <a:noFill/>
                  <a:miter lim="800000"/>
                  <a:headEnd type="none" w="med" len="lg"/>
                  <a:tailEnd type="none" w="sm" len="med"/>
                </a:ln>
              </p:spPr>
              <p:txBody>
                <a:bodyPr>
                  <a:spAutoFit/>
                </a:bodyPr>
                <a:lstStyle/>
                <a:p>
                  <a:pPr algn="ctr">
                    <a:spcBef>
                      <a:spcPct val="50000"/>
                    </a:spcBef>
                  </a:pPr>
                  <a:r>
                    <a:rPr lang="en-GB">
                      <a:solidFill>
                        <a:srgbClr val="000000"/>
                      </a:solidFill>
                      <a:cs typeface="Arial" pitchFamily="34" charset="0"/>
                    </a:rPr>
                    <a:t>Capital</a:t>
                  </a:r>
                </a:p>
              </p:txBody>
            </p:sp>
            <p:sp>
              <p:nvSpPr>
                <p:cNvPr id="4150" name="AutoShape 27"/>
                <p:cNvSpPr>
                  <a:spLocks noChangeArrowheads="1"/>
                </p:cNvSpPr>
                <p:nvPr/>
              </p:nvSpPr>
              <p:spPr bwMode="auto">
                <a:xfrm flipV="1">
                  <a:off x="4316520" y="3400249"/>
                  <a:ext cx="375468" cy="322145"/>
                </a:xfrm>
                <a:prstGeom prst="downArrow">
                  <a:avLst>
                    <a:gd name="adj1" fmla="val 56620"/>
                    <a:gd name="adj2" fmla="val 38602"/>
                  </a:avLst>
                </a:prstGeom>
                <a:solidFill>
                  <a:srgbClr val="FF9933"/>
                </a:solidFill>
                <a:ln w="12700">
                  <a:solidFill>
                    <a:srgbClr val="000000"/>
                  </a:solidFill>
                  <a:miter lim="800000"/>
                  <a:headEnd type="none" w="med" len="lg"/>
                  <a:tailEnd type="none" w="sm" len="med"/>
                </a:ln>
              </p:spPr>
              <p:txBody>
                <a:bodyPr wrap="none" anchor="ctr"/>
                <a:lstStyle/>
                <a:p>
                  <a:pPr algn="ctr"/>
                  <a:endParaRPr lang="en-GB">
                    <a:solidFill>
                      <a:srgbClr val="000000"/>
                    </a:solidFill>
                    <a:cs typeface="Arial" pitchFamily="34" charset="0"/>
                  </a:endParaRPr>
                </a:p>
              </p:txBody>
            </p:sp>
            <p:sp>
              <p:nvSpPr>
                <p:cNvPr id="4151" name="Text Box 28"/>
                <p:cNvSpPr txBox="1">
                  <a:spLocks noChangeArrowheads="1"/>
                </p:cNvSpPr>
                <p:nvPr/>
              </p:nvSpPr>
              <p:spPr bwMode="auto">
                <a:xfrm>
                  <a:off x="3935175" y="3117481"/>
                  <a:ext cx="1153726" cy="449725"/>
                </a:xfrm>
                <a:prstGeom prst="rect">
                  <a:avLst/>
                </a:prstGeom>
                <a:noFill/>
                <a:ln w="25400">
                  <a:noFill/>
                  <a:miter lim="800000"/>
                  <a:headEnd type="none" w="med" len="lg"/>
                  <a:tailEnd type="none" w="sm" len="med"/>
                </a:ln>
              </p:spPr>
              <p:txBody>
                <a:bodyPr>
                  <a:spAutoFit/>
                </a:bodyPr>
                <a:lstStyle/>
                <a:p>
                  <a:pPr algn="ctr">
                    <a:spcBef>
                      <a:spcPct val="50000"/>
                    </a:spcBef>
                  </a:pPr>
                  <a:r>
                    <a:rPr lang="en-GB">
                      <a:solidFill>
                        <a:srgbClr val="000000"/>
                      </a:solidFill>
                      <a:cs typeface="Arial" pitchFamily="34" charset="0"/>
                    </a:rPr>
                    <a:t>Learning</a:t>
                  </a:r>
                </a:p>
              </p:txBody>
            </p:sp>
          </p:grpSp>
          <p:sp>
            <p:nvSpPr>
              <p:cNvPr id="23" name="Oval 22"/>
              <p:cNvSpPr/>
              <p:nvPr/>
            </p:nvSpPr>
            <p:spPr>
              <a:xfrm>
                <a:off x="3429553" y="2621422"/>
                <a:ext cx="3863990" cy="2218785"/>
              </a:xfrm>
              <a:prstGeom prst="ellipse">
                <a:avLst/>
              </a:prstGeom>
              <a:noFill/>
              <a:ln w="19050" cmpd="sng">
                <a:solidFill>
                  <a:srgbClr val="000000"/>
                </a:solidFill>
              </a:ln>
              <a:effectLst>
                <a:outerShdw blurRad="44450" dist="27940" dir="5520000" algn="ctr">
                  <a:schemeClr val="bg1">
                    <a:alpha val="32000"/>
                  </a:scheme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rgbClr val="000000"/>
                  </a:solidFill>
                  <a:latin typeface="Arial" pitchFamily="34" charset="0"/>
                  <a:cs typeface="Arial" pitchFamily="34" charset="0"/>
                </a:endParaRPr>
              </a:p>
            </p:txBody>
          </p:sp>
        </p:grpSp>
        <p:grpSp>
          <p:nvGrpSpPr>
            <p:cNvPr id="4119" name="Group 5"/>
            <p:cNvGrpSpPr>
              <a:grpSpLocks/>
            </p:cNvGrpSpPr>
            <p:nvPr/>
          </p:nvGrpSpPr>
          <p:grpSpPr bwMode="auto">
            <a:xfrm>
              <a:off x="3078689" y="996781"/>
              <a:ext cx="3405600" cy="1838580"/>
              <a:chOff x="1278504" y="2513196"/>
              <a:chExt cx="6138400" cy="2615468"/>
            </a:xfrm>
          </p:grpSpPr>
          <p:sp>
            <p:nvSpPr>
              <p:cNvPr id="10" name="Oval 9"/>
              <p:cNvSpPr/>
              <p:nvPr/>
            </p:nvSpPr>
            <p:spPr>
              <a:xfrm>
                <a:off x="1278504" y="3310949"/>
                <a:ext cx="3875369" cy="1817715"/>
              </a:xfrm>
              <a:prstGeom prst="ellipse">
                <a:avLst/>
              </a:prstGeom>
              <a:noFill/>
              <a:ln w="38100">
                <a:solidFill>
                  <a:srgbClr val="0000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100" dirty="0">
                  <a:solidFill>
                    <a:srgbClr val="000000"/>
                  </a:solidFill>
                  <a:latin typeface="Arial" pitchFamily="34" charset="0"/>
                  <a:cs typeface="Arial" pitchFamily="34" charset="0"/>
                </a:endParaRPr>
              </a:p>
            </p:txBody>
          </p:sp>
          <p:sp>
            <p:nvSpPr>
              <p:cNvPr id="4126" name="TextBox 10"/>
              <p:cNvSpPr txBox="1">
                <a:spLocks noChangeArrowheads="1"/>
              </p:cNvSpPr>
              <p:nvPr/>
            </p:nvSpPr>
            <p:spPr bwMode="auto">
              <a:xfrm>
                <a:off x="1641736" y="4140022"/>
                <a:ext cx="1829235" cy="525264"/>
              </a:xfrm>
              <a:prstGeom prst="rect">
                <a:avLst/>
              </a:prstGeom>
              <a:noFill/>
              <a:ln w="9525">
                <a:solidFill>
                  <a:srgbClr val="FFFFFF"/>
                </a:solidFill>
                <a:miter lim="800000"/>
                <a:headEnd/>
                <a:tailEnd/>
              </a:ln>
            </p:spPr>
            <p:txBody>
              <a:bodyPr>
                <a:spAutoFit/>
              </a:bodyPr>
              <a:lstStyle/>
              <a:p>
                <a:pPr algn="ctr"/>
                <a:r>
                  <a:rPr lang="en-GB">
                    <a:solidFill>
                      <a:srgbClr val="000000"/>
                    </a:solidFill>
                    <a:cs typeface="Arial" pitchFamily="34" charset="0"/>
                  </a:rPr>
                  <a:t>People </a:t>
                </a:r>
              </a:p>
            </p:txBody>
          </p:sp>
          <p:sp>
            <p:nvSpPr>
              <p:cNvPr id="4127" name="TextBox 11"/>
              <p:cNvSpPr txBox="1">
                <a:spLocks noChangeArrowheads="1"/>
              </p:cNvSpPr>
              <p:nvPr/>
            </p:nvSpPr>
            <p:spPr bwMode="auto">
              <a:xfrm>
                <a:off x="3239400" y="2734960"/>
                <a:ext cx="2121915" cy="525264"/>
              </a:xfrm>
              <a:prstGeom prst="rect">
                <a:avLst/>
              </a:prstGeom>
              <a:noFill/>
              <a:ln w="9525">
                <a:solidFill>
                  <a:srgbClr val="FFFFFF"/>
                </a:solidFill>
                <a:miter lim="800000"/>
                <a:headEnd/>
                <a:tailEnd/>
              </a:ln>
            </p:spPr>
            <p:txBody>
              <a:bodyPr>
                <a:spAutoFit/>
              </a:bodyPr>
              <a:lstStyle/>
              <a:p>
                <a:pPr algn="ctr"/>
                <a:r>
                  <a:rPr lang="en-GB" dirty="0">
                    <a:solidFill>
                      <a:srgbClr val="000000"/>
                    </a:solidFill>
                    <a:cs typeface="Arial" pitchFamily="34" charset="0"/>
                  </a:rPr>
                  <a:t>Planet</a:t>
                </a:r>
              </a:p>
            </p:txBody>
          </p:sp>
          <p:sp>
            <p:nvSpPr>
              <p:cNvPr id="4128" name="TextBox 12"/>
              <p:cNvSpPr txBox="1">
                <a:spLocks noChangeArrowheads="1"/>
              </p:cNvSpPr>
              <p:nvPr/>
            </p:nvSpPr>
            <p:spPr bwMode="auto">
              <a:xfrm>
                <a:off x="5410321" y="4161541"/>
                <a:ext cx="1609727" cy="525264"/>
              </a:xfrm>
              <a:prstGeom prst="rect">
                <a:avLst/>
              </a:prstGeom>
              <a:noFill/>
              <a:ln w="9525">
                <a:noFill/>
                <a:miter lim="800000"/>
                <a:headEnd/>
                <a:tailEnd/>
              </a:ln>
            </p:spPr>
            <p:txBody>
              <a:bodyPr>
                <a:spAutoFit/>
              </a:bodyPr>
              <a:lstStyle/>
              <a:p>
                <a:pPr algn="ctr"/>
                <a:r>
                  <a:rPr lang="en-GB">
                    <a:solidFill>
                      <a:srgbClr val="000000"/>
                    </a:solidFill>
                    <a:cs typeface="Arial" pitchFamily="34" charset="0"/>
                  </a:rPr>
                  <a:t>Profit</a:t>
                </a:r>
              </a:p>
            </p:txBody>
          </p:sp>
          <p:sp>
            <p:nvSpPr>
              <p:cNvPr id="4129" name="TextBox 13"/>
              <p:cNvSpPr txBox="1">
                <a:spLocks noChangeArrowheads="1"/>
              </p:cNvSpPr>
              <p:nvPr/>
            </p:nvSpPr>
            <p:spPr bwMode="auto">
              <a:xfrm>
                <a:off x="3548510" y="3612170"/>
                <a:ext cx="1590033" cy="744080"/>
              </a:xfrm>
              <a:prstGeom prst="rect">
                <a:avLst/>
              </a:prstGeom>
              <a:noFill/>
              <a:ln w="9525">
                <a:noFill/>
                <a:miter lim="800000"/>
                <a:headEnd/>
                <a:tailEnd/>
              </a:ln>
            </p:spPr>
            <p:txBody>
              <a:bodyPr>
                <a:spAutoFit/>
              </a:bodyPr>
              <a:lstStyle/>
              <a:p>
                <a:pPr algn="ctr"/>
                <a:r>
                  <a:rPr lang="en-GB" sz="1400" dirty="0">
                    <a:solidFill>
                      <a:srgbClr val="000000"/>
                    </a:solidFill>
                    <a:cs typeface="Arial" pitchFamily="34" charset="0"/>
                  </a:rPr>
                  <a:t>Sustain-ability</a:t>
                </a:r>
              </a:p>
            </p:txBody>
          </p:sp>
          <p:sp>
            <p:nvSpPr>
              <p:cNvPr id="15" name="Oval 14"/>
              <p:cNvSpPr/>
              <p:nvPr/>
            </p:nvSpPr>
            <p:spPr>
              <a:xfrm>
                <a:off x="2377932" y="2513196"/>
                <a:ext cx="3875369" cy="1817714"/>
              </a:xfrm>
              <a:prstGeom prst="ellipse">
                <a:avLst/>
              </a:prstGeom>
              <a:noFill/>
              <a:ln w="38100">
                <a:solidFill>
                  <a:srgbClr val="0000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100" dirty="0">
                  <a:solidFill>
                    <a:srgbClr val="000000"/>
                  </a:solidFill>
                  <a:latin typeface="Arial" pitchFamily="34" charset="0"/>
                  <a:cs typeface="Arial" pitchFamily="34" charset="0"/>
                </a:endParaRPr>
              </a:p>
            </p:txBody>
          </p:sp>
          <p:sp>
            <p:nvSpPr>
              <p:cNvPr id="16" name="Oval 15"/>
              <p:cNvSpPr/>
              <p:nvPr/>
            </p:nvSpPr>
            <p:spPr>
              <a:xfrm>
                <a:off x="3541535" y="3300371"/>
                <a:ext cx="3875369" cy="1817714"/>
              </a:xfrm>
              <a:prstGeom prst="ellipse">
                <a:avLst/>
              </a:prstGeom>
              <a:noFill/>
              <a:ln w="38100">
                <a:solidFill>
                  <a:srgbClr val="0000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100" dirty="0">
                  <a:solidFill>
                    <a:srgbClr val="000000"/>
                  </a:solidFill>
                  <a:latin typeface="Arial" pitchFamily="34" charset="0"/>
                  <a:cs typeface="Arial" pitchFamily="34" charset="0"/>
                </a:endParaRPr>
              </a:p>
            </p:txBody>
          </p:sp>
        </p:grpSp>
        <p:grpSp>
          <p:nvGrpSpPr>
            <p:cNvPr id="4120" name="Group 6"/>
            <p:cNvGrpSpPr>
              <a:grpSpLocks/>
            </p:cNvGrpSpPr>
            <p:nvPr/>
          </p:nvGrpSpPr>
          <p:grpSpPr bwMode="auto">
            <a:xfrm>
              <a:off x="723743" y="1694948"/>
              <a:ext cx="2149095" cy="1015516"/>
              <a:chOff x="2482841" y="2897766"/>
              <a:chExt cx="1672096" cy="669975"/>
            </a:xfrm>
          </p:grpSpPr>
          <p:sp>
            <p:nvSpPr>
              <p:cNvPr id="8" name="Right Arrow 7"/>
              <p:cNvSpPr>
                <a:spLocks noChangeArrowheads="1"/>
              </p:cNvSpPr>
              <p:nvPr/>
            </p:nvSpPr>
            <p:spPr bwMode="auto">
              <a:xfrm>
                <a:off x="2482841" y="2897766"/>
                <a:ext cx="1672096" cy="669975"/>
              </a:xfrm>
              <a:prstGeom prst="rightArrow">
                <a:avLst>
                  <a:gd name="adj1" fmla="val 72093"/>
                  <a:gd name="adj2" fmla="val 49998"/>
                </a:avLst>
              </a:prstGeom>
              <a:solidFill>
                <a:srgbClr val="AABFE6"/>
              </a:solidFill>
              <a:ln w="9525">
                <a:solidFill>
                  <a:srgbClr val="000000"/>
                </a:solidFill>
                <a:miter lim="800000"/>
                <a:headEnd/>
                <a:tailEnd/>
              </a:ln>
              <a:effectLst>
                <a:outerShdw dist="20000" dir="5400000" rotWithShape="0">
                  <a:srgbClr val="808080">
                    <a:alpha val="37999"/>
                  </a:srgbClr>
                </a:outerShdw>
              </a:effectLst>
            </p:spPr>
            <p:txBody>
              <a:bodyPr anchor="ctr"/>
              <a:lstStyle/>
              <a:p>
                <a:pPr algn="ctr">
                  <a:defRPr/>
                </a:pPr>
                <a:endParaRPr lang="en-US" sz="1100" dirty="0">
                  <a:solidFill>
                    <a:srgbClr val="000000"/>
                  </a:solidFill>
                  <a:latin typeface="+mn-lt"/>
                </a:endParaRPr>
              </a:p>
            </p:txBody>
          </p:sp>
          <p:sp>
            <p:nvSpPr>
              <p:cNvPr id="4122" name="Text Box 8"/>
              <p:cNvSpPr txBox="1">
                <a:spLocks noChangeArrowheads="1"/>
              </p:cNvSpPr>
              <p:nvPr/>
            </p:nvSpPr>
            <p:spPr bwMode="auto">
              <a:xfrm>
                <a:off x="2516303" y="2956071"/>
                <a:ext cx="1563001" cy="609007"/>
              </a:xfrm>
              <a:prstGeom prst="rect">
                <a:avLst/>
              </a:prstGeom>
              <a:noFill/>
              <a:ln w="25400">
                <a:noFill/>
                <a:miter lim="800000"/>
                <a:headEnd type="none" w="med" len="lg"/>
                <a:tailEnd type="none" w="sm" len="med"/>
              </a:ln>
            </p:spPr>
            <p:txBody>
              <a:bodyPr>
                <a:spAutoFit/>
              </a:bodyPr>
              <a:lstStyle/>
              <a:p>
                <a:pPr algn="ctr">
                  <a:spcBef>
                    <a:spcPct val="50000"/>
                  </a:spcBef>
                </a:pPr>
                <a:r>
                  <a:rPr lang="en-GB">
                    <a:solidFill>
                      <a:srgbClr val="000000"/>
                    </a:solidFill>
                    <a:cs typeface="Arial" pitchFamily="34" charset="0"/>
                  </a:rPr>
                  <a:t>Societal level –  Operations sustainability</a:t>
                </a:r>
              </a:p>
            </p:txBody>
          </p:sp>
        </p:gr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5"/>
          <p:cNvSpPr>
            <a:spLocks noChangeArrowheads="1"/>
          </p:cNvSpPr>
          <p:nvPr/>
        </p:nvSpPr>
        <p:spPr bwMode="auto">
          <a:xfrm>
            <a:off x="148941" y="17460"/>
            <a:ext cx="9604944" cy="985609"/>
          </a:xfrm>
          <a:prstGeom prst="rect">
            <a:avLst/>
          </a:prstGeom>
          <a:noFill/>
          <a:ln w="12700">
            <a:noFill/>
            <a:miter lim="800000"/>
            <a:headEnd/>
            <a:tailEnd/>
          </a:ln>
        </p:spPr>
        <p:txBody>
          <a:bodyPr lIns="94762" tIns="46550" rIns="94762" bIns="46550">
            <a:spAutoFit/>
          </a:bodyPr>
          <a:lstStyle/>
          <a:p>
            <a:pPr algn="ctr" eaLnBrk="0" hangingPunct="0">
              <a:spcBef>
                <a:spcPct val="50000"/>
              </a:spcBef>
            </a:pPr>
            <a:r>
              <a:rPr lang="en-US" sz="2799" b="1"/>
              <a:t>Broad strategic objectives for a parcel delivery operation applied to stakeholder groups</a:t>
            </a:r>
          </a:p>
        </p:txBody>
      </p:sp>
      <p:sp>
        <p:nvSpPr>
          <p:cNvPr id="5123" name="Rectangle 3"/>
          <p:cNvSpPr>
            <a:spLocks noChangeArrowheads="1"/>
          </p:cNvSpPr>
          <p:nvPr/>
        </p:nvSpPr>
        <p:spPr bwMode="auto">
          <a:xfrm>
            <a:off x="1126793" y="5477195"/>
            <a:ext cx="1986637" cy="374563"/>
          </a:xfrm>
          <a:prstGeom prst="rect">
            <a:avLst/>
          </a:prstGeom>
          <a:noFill/>
          <a:ln w="12700">
            <a:noFill/>
            <a:miter lim="800000"/>
            <a:headEnd/>
            <a:tailEnd/>
          </a:ln>
        </p:spPr>
        <p:txBody>
          <a:bodyPr wrap="none" lIns="95760" tIns="47880" rIns="95760" bIns="47880" anchor="ctr"/>
          <a:lstStyle/>
          <a:p>
            <a:endParaRPr lang="en-GB"/>
          </a:p>
        </p:txBody>
      </p:sp>
      <p:grpSp>
        <p:nvGrpSpPr>
          <p:cNvPr id="2" name="Group 17"/>
          <p:cNvGrpSpPr>
            <a:grpSpLocks/>
          </p:cNvGrpSpPr>
          <p:nvPr/>
        </p:nvGrpSpPr>
        <p:grpSpPr bwMode="auto">
          <a:xfrm>
            <a:off x="3195921" y="1391917"/>
            <a:ext cx="3344287" cy="1622050"/>
            <a:chOff x="1858" y="799"/>
            <a:chExt cx="1946" cy="1022"/>
          </a:xfrm>
        </p:grpSpPr>
        <p:sp>
          <p:nvSpPr>
            <p:cNvPr id="5141" name="Rectangle 6"/>
            <p:cNvSpPr>
              <a:spLocks noChangeArrowheads="1"/>
            </p:cNvSpPr>
            <p:nvPr/>
          </p:nvSpPr>
          <p:spPr bwMode="auto">
            <a:xfrm>
              <a:off x="1858" y="799"/>
              <a:ext cx="1946" cy="867"/>
            </a:xfrm>
            <a:prstGeom prst="rect">
              <a:avLst/>
            </a:prstGeom>
            <a:noFill/>
            <a:ln w="12700">
              <a:noFill/>
              <a:miter lim="800000"/>
              <a:headEnd/>
              <a:tailEnd/>
            </a:ln>
          </p:spPr>
          <p:txBody>
            <a:bodyPr lIns="90467" tIns="44440" rIns="90467" bIns="44440">
              <a:spAutoFit/>
            </a:bodyPr>
            <a:lstStyle/>
            <a:p>
              <a:pPr algn="ctr" eaLnBrk="0" hangingPunct="0">
                <a:lnSpc>
                  <a:spcPct val="80000"/>
                </a:lnSpc>
                <a:spcBef>
                  <a:spcPct val="15000"/>
                </a:spcBef>
              </a:pPr>
              <a:r>
                <a:rPr lang="en-US" sz="1900">
                  <a:solidFill>
                    <a:srgbClr val="FF0000"/>
                  </a:solidFill>
                </a:rPr>
                <a:t>Society</a:t>
              </a:r>
            </a:p>
            <a:p>
              <a:pPr eaLnBrk="0" hangingPunct="0">
                <a:lnSpc>
                  <a:spcPct val="80000"/>
                </a:lnSpc>
                <a:spcBef>
                  <a:spcPct val="15000"/>
                </a:spcBef>
              </a:pPr>
              <a:r>
                <a:rPr lang="en-US"/>
                <a:t>Increase employment</a:t>
              </a:r>
            </a:p>
            <a:p>
              <a:pPr eaLnBrk="0" hangingPunct="0">
                <a:lnSpc>
                  <a:spcPct val="80000"/>
                </a:lnSpc>
                <a:spcBef>
                  <a:spcPct val="15000"/>
                </a:spcBef>
              </a:pPr>
              <a:r>
                <a:rPr lang="en-US"/>
                <a:t>Enhance community well-being</a:t>
              </a:r>
            </a:p>
            <a:p>
              <a:pPr eaLnBrk="0" hangingPunct="0">
                <a:lnSpc>
                  <a:spcPct val="80000"/>
                </a:lnSpc>
                <a:spcBef>
                  <a:spcPct val="15000"/>
                </a:spcBef>
              </a:pPr>
              <a:r>
                <a:rPr lang="en-US"/>
                <a:t>Produce sustainable products</a:t>
              </a:r>
            </a:p>
            <a:p>
              <a:pPr eaLnBrk="0" hangingPunct="0">
                <a:lnSpc>
                  <a:spcPct val="80000"/>
                </a:lnSpc>
                <a:spcBef>
                  <a:spcPct val="15000"/>
                </a:spcBef>
              </a:pPr>
              <a:r>
                <a:rPr lang="en-US"/>
                <a:t>Ensure clean environment</a:t>
              </a:r>
            </a:p>
          </p:txBody>
        </p:sp>
        <p:sp>
          <p:nvSpPr>
            <p:cNvPr id="5142" name="Line 7"/>
            <p:cNvSpPr>
              <a:spLocks noChangeShapeType="1"/>
            </p:cNvSpPr>
            <p:nvPr/>
          </p:nvSpPr>
          <p:spPr bwMode="auto">
            <a:xfrm flipV="1">
              <a:off x="2826" y="1584"/>
              <a:ext cx="0" cy="237"/>
            </a:xfrm>
            <a:prstGeom prst="line">
              <a:avLst/>
            </a:prstGeom>
            <a:noFill/>
            <a:ln w="50800">
              <a:solidFill>
                <a:schemeClr val="accent2"/>
              </a:solidFill>
              <a:round/>
              <a:headEnd/>
              <a:tailEnd type="triangle" w="med" len="med"/>
            </a:ln>
          </p:spPr>
          <p:txBody>
            <a:bodyPr/>
            <a:lstStyle/>
            <a:p>
              <a:endParaRPr lang="en-US"/>
            </a:p>
          </p:txBody>
        </p:sp>
      </p:grpSp>
      <p:grpSp>
        <p:nvGrpSpPr>
          <p:cNvPr id="3" name="Group 18"/>
          <p:cNvGrpSpPr>
            <a:grpSpLocks/>
          </p:cNvGrpSpPr>
          <p:nvPr/>
        </p:nvGrpSpPr>
        <p:grpSpPr bwMode="auto">
          <a:xfrm>
            <a:off x="6043549" y="2545761"/>
            <a:ext cx="3509267" cy="1863295"/>
            <a:chOff x="3514" y="1525"/>
            <a:chExt cx="2042" cy="1174"/>
          </a:xfrm>
        </p:grpSpPr>
        <p:sp>
          <p:nvSpPr>
            <p:cNvPr id="5139" name="Rectangle 8"/>
            <p:cNvSpPr>
              <a:spLocks noChangeArrowheads="1"/>
            </p:cNvSpPr>
            <p:nvPr/>
          </p:nvSpPr>
          <p:spPr bwMode="auto">
            <a:xfrm>
              <a:off x="3983" y="1525"/>
              <a:ext cx="1573" cy="1174"/>
            </a:xfrm>
            <a:prstGeom prst="rect">
              <a:avLst/>
            </a:prstGeom>
            <a:noFill/>
            <a:ln w="12700">
              <a:noFill/>
              <a:miter lim="800000"/>
              <a:headEnd/>
              <a:tailEnd/>
            </a:ln>
          </p:spPr>
          <p:txBody>
            <a:bodyPr lIns="90467" tIns="44440" rIns="90467" bIns="44440">
              <a:spAutoFit/>
            </a:bodyPr>
            <a:lstStyle/>
            <a:p>
              <a:pPr algn="ctr" eaLnBrk="0" hangingPunct="0">
                <a:lnSpc>
                  <a:spcPct val="80000"/>
                </a:lnSpc>
                <a:spcAft>
                  <a:spcPct val="15000"/>
                </a:spcAft>
              </a:pPr>
              <a:r>
                <a:rPr lang="en-US" sz="1900">
                  <a:solidFill>
                    <a:srgbClr val="FF0000"/>
                  </a:solidFill>
                </a:rPr>
                <a:t>Customers</a:t>
              </a:r>
            </a:p>
            <a:p>
              <a:pPr eaLnBrk="0" hangingPunct="0">
                <a:lnSpc>
                  <a:spcPct val="80000"/>
                </a:lnSpc>
                <a:spcAft>
                  <a:spcPct val="15000"/>
                </a:spcAft>
                <a:buSzPct val="30000"/>
                <a:buFont typeface="Monotype Sorts" charset="2"/>
                <a:buNone/>
              </a:pPr>
              <a:r>
                <a:rPr lang="en-US"/>
                <a:t>Appropriate product or service specification</a:t>
              </a:r>
            </a:p>
            <a:p>
              <a:pPr eaLnBrk="0" hangingPunct="0">
                <a:lnSpc>
                  <a:spcPct val="80000"/>
                </a:lnSpc>
                <a:spcAft>
                  <a:spcPct val="15000"/>
                </a:spcAft>
              </a:pPr>
              <a:r>
                <a:rPr lang="en-US"/>
                <a:t>Consistent quality</a:t>
              </a:r>
            </a:p>
            <a:p>
              <a:pPr eaLnBrk="0" hangingPunct="0">
                <a:lnSpc>
                  <a:spcPct val="80000"/>
                </a:lnSpc>
                <a:spcAft>
                  <a:spcPct val="15000"/>
                </a:spcAft>
              </a:pPr>
              <a:r>
                <a:rPr lang="en-US"/>
                <a:t>Fast delivery</a:t>
              </a:r>
            </a:p>
            <a:p>
              <a:pPr eaLnBrk="0" hangingPunct="0">
                <a:lnSpc>
                  <a:spcPct val="80000"/>
                </a:lnSpc>
                <a:spcAft>
                  <a:spcPct val="15000"/>
                </a:spcAft>
              </a:pPr>
              <a:r>
                <a:rPr lang="en-US"/>
                <a:t>Dependable delivery</a:t>
              </a:r>
            </a:p>
            <a:p>
              <a:pPr eaLnBrk="0" hangingPunct="0">
                <a:lnSpc>
                  <a:spcPct val="80000"/>
                </a:lnSpc>
                <a:spcAft>
                  <a:spcPct val="15000"/>
                </a:spcAft>
              </a:pPr>
              <a:r>
                <a:rPr lang="en-US"/>
                <a:t>Acceptable price</a:t>
              </a:r>
            </a:p>
          </p:txBody>
        </p:sp>
        <p:sp>
          <p:nvSpPr>
            <p:cNvPr id="5140" name="Line 9"/>
            <p:cNvSpPr>
              <a:spLocks noChangeShapeType="1"/>
            </p:cNvSpPr>
            <p:nvPr/>
          </p:nvSpPr>
          <p:spPr bwMode="auto">
            <a:xfrm flipV="1">
              <a:off x="3514" y="1956"/>
              <a:ext cx="422" cy="33"/>
            </a:xfrm>
            <a:prstGeom prst="line">
              <a:avLst/>
            </a:prstGeom>
            <a:noFill/>
            <a:ln w="50800">
              <a:solidFill>
                <a:schemeClr val="accent2"/>
              </a:solidFill>
              <a:round/>
              <a:headEnd/>
              <a:tailEnd type="triangle" w="med" len="med"/>
            </a:ln>
          </p:spPr>
          <p:txBody>
            <a:bodyPr/>
            <a:lstStyle/>
            <a:p>
              <a:endParaRPr lang="en-US"/>
            </a:p>
          </p:txBody>
        </p:sp>
      </p:grpSp>
      <p:grpSp>
        <p:nvGrpSpPr>
          <p:cNvPr id="4" name="Group 21"/>
          <p:cNvGrpSpPr>
            <a:grpSpLocks/>
          </p:cNvGrpSpPr>
          <p:nvPr/>
        </p:nvGrpSpPr>
        <p:grpSpPr bwMode="auto">
          <a:xfrm>
            <a:off x="738403" y="2577504"/>
            <a:ext cx="2924962" cy="1558711"/>
            <a:chOff x="429" y="1547"/>
            <a:chExt cx="1701" cy="981"/>
          </a:xfrm>
        </p:grpSpPr>
        <p:sp>
          <p:nvSpPr>
            <p:cNvPr id="5137" name="Rectangle 10"/>
            <p:cNvSpPr>
              <a:spLocks noChangeArrowheads="1"/>
            </p:cNvSpPr>
            <p:nvPr/>
          </p:nvSpPr>
          <p:spPr bwMode="auto">
            <a:xfrm>
              <a:off x="429" y="1547"/>
              <a:ext cx="1362" cy="981"/>
            </a:xfrm>
            <a:prstGeom prst="rect">
              <a:avLst/>
            </a:prstGeom>
            <a:noFill/>
            <a:ln w="12700">
              <a:noFill/>
              <a:miter lim="800000"/>
              <a:headEnd/>
              <a:tailEnd/>
            </a:ln>
          </p:spPr>
          <p:txBody>
            <a:bodyPr lIns="90467" tIns="44440" rIns="90467" bIns="44440">
              <a:spAutoFit/>
            </a:bodyPr>
            <a:lstStyle/>
            <a:p>
              <a:pPr algn="ctr" eaLnBrk="0" hangingPunct="0">
                <a:lnSpc>
                  <a:spcPct val="80000"/>
                </a:lnSpc>
                <a:spcAft>
                  <a:spcPct val="15000"/>
                </a:spcAft>
              </a:pPr>
              <a:r>
                <a:rPr lang="en-US" sz="1900">
                  <a:solidFill>
                    <a:srgbClr val="FF0000"/>
                  </a:solidFill>
                </a:rPr>
                <a:t>Suppliers</a:t>
              </a:r>
            </a:p>
            <a:p>
              <a:pPr eaLnBrk="0" hangingPunct="0">
                <a:lnSpc>
                  <a:spcPct val="80000"/>
                </a:lnSpc>
                <a:spcAft>
                  <a:spcPct val="15000"/>
                </a:spcAft>
                <a:buSzPct val="30000"/>
                <a:buFont typeface="Monotype Sorts" charset="2"/>
                <a:buNone/>
              </a:pPr>
              <a:r>
                <a:rPr lang="en-US"/>
                <a:t>Continue business</a:t>
              </a:r>
            </a:p>
            <a:p>
              <a:pPr eaLnBrk="0" hangingPunct="0">
                <a:lnSpc>
                  <a:spcPct val="80000"/>
                </a:lnSpc>
                <a:spcAft>
                  <a:spcPct val="15000"/>
                </a:spcAft>
                <a:buSzPct val="30000"/>
                <a:buFont typeface="Monotype Sorts" charset="2"/>
                <a:buNone/>
              </a:pPr>
              <a:r>
                <a:rPr lang="en-US"/>
                <a:t>Develop supplier capability</a:t>
              </a:r>
            </a:p>
            <a:p>
              <a:pPr eaLnBrk="0" hangingPunct="0">
                <a:lnSpc>
                  <a:spcPct val="80000"/>
                </a:lnSpc>
                <a:spcAft>
                  <a:spcPct val="15000"/>
                </a:spcAft>
                <a:buSzPct val="30000"/>
                <a:buFont typeface="Monotype Sorts" charset="2"/>
                <a:buNone/>
              </a:pPr>
              <a:r>
                <a:rPr lang="en-US"/>
                <a:t>Provide transparent information</a:t>
              </a:r>
            </a:p>
          </p:txBody>
        </p:sp>
        <p:sp>
          <p:nvSpPr>
            <p:cNvPr id="5138" name="Line 11"/>
            <p:cNvSpPr>
              <a:spLocks noChangeShapeType="1"/>
            </p:cNvSpPr>
            <p:nvPr/>
          </p:nvSpPr>
          <p:spPr bwMode="auto">
            <a:xfrm flipH="1" flipV="1">
              <a:off x="1658" y="1956"/>
              <a:ext cx="472" cy="31"/>
            </a:xfrm>
            <a:prstGeom prst="line">
              <a:avLst/>
            </a:prstGeom>
            <a:noFill/>
            <a:ln w="50800">
              <a:solidFill>
                <a:schemeClr val="accent2"/>
              </a:solidFill>
              <a:round/>
              <a:headEnd/>
              <a:tailEnd type="triangle" w="med" len="med"/>
            </a:ln>
          </p:spPr>
          <p:txBody>
            <a:bodyPr/>
            <a:lstStyle/>
            <a:p>
              <a:endParaRPr lang="en-US"/>
            </a:p>
          </p:txBody>
        </p:sp>
      </p:grpSp>
      <p:grpSp>
        <p:nvGrpSpPr>
          <p:cNvPr id="5" name="Group 20"/>
          <p:cNvGrpSpPr>
            <a:grpSpLocks/>
          </p:cNvGrpSpPr>
          <p:nvPr/>
        </p:nvGrpSpPr>
        <p:grpSpPr bwMode="auto">
          <a:xfrm>
            <a:off x="1288337" y="3844037"/>
            <a:ext cx="3026355" cy="1993440"/>
            <a:chOff x="748" y="2345"/>
            <a:chExt cx="1762" cy="1256"/>
          </a:xfrm>
        </p:grpSpPr>
        <p:sp>
          <p:nvSpPr>
            <p:cNvPr id="5135" name="Rectangle 12"/>
            <p:cNvSpPr>
              <a:spLocks noChangeArrowheads="1"/>
            </p:cNvSpPr>
            <p:nvPr/>
          </p:nvSpPr>
          <p:spPr bwMode="auto">
            <a:xfrm>
              <a:off x="748" y="2785"/>
              <a:ext cx="1376" cy="816"/>
            </a:xfrm>
            <a:prstGeom prst="rect">
              <a:avLst/>
            </a:prstGeom>
            <a:noFill/>
            <a:ln w="12700">
              <a:noFill/>
              <a:miter lim="800000"/>
              <a:headEnd/>
              <a:tailEnd/>
            </a:ln>
          </p:spPr>
          <p:txBody>
            <a:bodyPr lIns="90467" tIns="44440" rIns="90467" bIns="44440">
              <a:spAutoFit/>
            </a:bodyPr>
            <a:lstStyle/>
            <a:p>
              <a:pPr>
                <a:lnSpc>
                  <a:spcPct val="80000"/>
                </a:lnSpc>
                <a:spcAft>
                  <a:spcPct val="15000"/>
                </a:spcAft>
                <a:tabLst>
                  <a:tab pos="92057" algn="l"/>
                </a:tabLst>
              </a:pPr>
              <a:r>
                <a:rPr lang="en-US" sz="1900">
                  <a:solidFill>
                    <a:srgbClr val="FF0000"/>
                  </a:solidFill>
                </a:rPr>
                <a:t>Shareholders</a:t>
              </a:r>
            </a:p>
            <a:p>
              <a:pPr>
                <a:lnSpc>
                  <a:spcPct val="80000"/>
                </a:lnSpc>
                <a:spcAft>
                  <a:spcPct val="15000"/>
                </a:spcAft>
                <a:buSzPct val="30000"/>
                <a:tabLst>
                  <a:tab pos="92057" algn="l"/>
                </a:tabLst>
              </a:pPr>
              <a:r>
                <a:rPr lang="en-US"/>
                <a:t>Economic value from investment</a:t>
              </a:r>
            </a:p>
            <a:p>
              <a:pPr>
                <a:lnSpc>
                  <a:spcPct val="80000"/>
                </a:lnSpc>
                <a:spcAft>
                  <a:spcPct val="15000"/>
                </a:spcAft>
                <a:buSzPct val="30000"/>
                <a:tabLst>
                  <a:tab pos="92057" algn="l"/>
                </a:tabLst>
              </a:pPr>
              <a:r>
                <a:rPr lang="en-US"/>
                <a:t>Ethical value from investment</a:t>
              </a:r>
            </a:p>
          </p:txBody>
        </p:sp>
        <p:sp>
          <p:nvSpPr>
            <p:cNvPr id="5136" name="Line 13"/>
            <p:cNvSpPr>
              <a:spLocks noChangeShapeType="1"/>
            </p:cNvSpPr>
            <p:nvPr/>
          </p:nvSpPr>
          <p:spPr bwMode="auto">
            <a:xfrm flipH="1">
              <a:off x="1995" y="2345"/>
              <a:ext cx="515" cy="435"/>
            </a:xfrm>
            <a:prstGeom prst="line">
              <a:avLst/>
            </a:prstGeom>
            <a:noFill/>
            <a:ln w="50800">
              <a:solidFill>
                <a:schemeClr val="accent2"/>
              </a:solidFill>
              <a:round/>
              <a:headEnd/>
              <a:tailEnd type="triangle" w="med" len="med"/>
            </a:ln>
          </p:spPr>
          <p:txBody>
            <a:bodyPr/>
            <a:lstStyle/>
            <a:p>
              <a:endParaRPr lang="en-US"/>
            </a:p>
          </p:txBody>
        </p:sp>
      </p:grpSp>
      <p:grpSp>
        <p:nvGrpSpPr>
          <p:cNvPr id="6" name="Group 19"/>
          <p:cNvGrpSpPr>
            <a:grpSpLocks/>
          </p:cNvGrpSpPr>
          <p:nvPr/>
        </p:nvGrpSpPr>
        <p:grpSpPr bwMode="auto">
          <a:xfrm>
            <a:off x="5409406" y="3836101"/>
            <a:ext cx="3282419" cy="2087079"/>
            <a:chOff x="3147" y="2338"/>
            <a:chExt cx="1910" cy="1315"/>
          </a:xfrm>
        </p:grpSpPr>
        <p:sp>
          <p:nvSpPr>
            <p:cNvPr id="5133" name="Rectangle 14"/>
            <p:cNvSpPr>
              <a:spLocks noChangeArrowheads="1"/>
            </p:cNvSpPr>
            <p:nvPr/>
          </p:nvSpPr>
          <p:spPr bwMode="auto">
            <a:xfrm>
              <a:off x="3363" y="2785"/>
              <a:ext cx="1694" cy="868"/>
            </a:xfrm>
            <a:prstGeom prst="rect">
              <a:avLst/>
            </a:prstGeom>
            <a:noFill/>
            <a:ln w="12700">
              <a:noFill/>
              <a:miter lim="800000"/>
              <a:headEnd/>
              <a:tailEnd/>
            </a:ln>
          </p:spPr>
          <p:txBody>
            <a:bodyPr lIns="90467" tIns="44440" rIns="90467" bIns="44440">
              <a:spAutoFit/>
            </a:bodyPr>
            <a:lstStyle/>
            <a:p>
              <a:pPr algn="ctr" eaLnBrk="0" hangingPunct="0">
                <a:lnSpc>
                  <a:spcPct val="80000"/>
                </a:lnSpc>
                <a:spcAft>
                  <a:spcPct val="15000"/>
                </a:spcAft>
              </a:pPr>
              <a:r>
                <a:rPr lang="en-US" sz="1900">
                  <a:solidFill>
                    <a:srgbClr val="FF0000"/>
                  </a:solidFill>
                </a:rPr>
                <a:t>Employees</a:t>
              </a:r>
            </a:p>
            <a:p>
              <a:pPr eaLnBrk="0" hangingPunct="0">
                <a:lnSpc>
                  <a:spcPct val="80000"/>
                </a:lnSpc>
                <a:spcAft>
                  <a:spcPct val="15000"/>
                </a:spcAft>
                <a:buSzPct val="30000"/>
                <a:buFont typeface="Monotype Sorts" charset="2"/>
                <a:buNone/>
              </a:pPr>
              <a:r>
                <a:rPr lang="en-US"/>
                <a:t>Continuous employment</a:t>
              </a:r>
            </a:p>
            <a:p>
              <a:pPr eaLnBrk="0" hangingPunct="0">
                <a:lnSpc>
                  <a:spcPct val="80000"/>
                </a:lnSpc>
                <a:spcAft>
                  <a:spcPct val="15000"/>
                </a:spcAft>
                <a:buSzPct val="30000"/>
                <a:buFont typeface="Monotype Sorts" charset="2"/>
                <a:buNone/>
              </a:pPr>
              <a:r>
                <a:rPr lang="en-US"/>
                <a:t>Fair pay</a:t>
              </a:r>
            </a:p>
            <a:p>
              <a:pPr eaLnBrk="0" hangingPunct="0">
                <a:lnSpc>
                  <a:spcPct val="80000"/>
                </a:lnSpc>
                <a:spcAft>
                  <a:spcPct val="15000"/>
                </a:spcAft>
                <a:buSzPct val="30000"/>
                <a:buFont typeface="Monotype Sorts" charset="2"/>
                <a:buNone/>
              </a:pPr>
              <a:r>
                <a:rPr lang="en-US"/>
                <a:t>Good working conditions</a:t>
              </a:r>
            </a:p>
            <a:p>
              <a:pPr eaLnBrk="0" hangingPunct="0">
                <a:lnSpc>
                  <a:spcPct val="80000"/>
                </a:lnSpc>
                <a:spcAft>
                  <a:spcPct val="15000"/>
                </a:spcAft>
                <a:buSzPct val="30000"/>
                <a:buFont typeface="Monotype Sorts" charset="2"/>
                <a:buNone/>
              </a:pPr>
              <a:r>
                <a:rPr lang="en-US"/>
                <a:t>Personal development</a:t>
              </a:r>
            </a:p>
          </p:txBody>
        </p:sp>
        <p:sp>
          <p:nvSpPr>
            <p:cNvPr id="5134" name="Line 15"/>
            <p:cNvSpPr>
              <a:spLocks noChangeShapeType="1"/>
            </p:cNvSpPr>
            <p:nvPr/>
          </p:nvSpPr>
          <p:spPr bwMode="auto">
            <a:xfrm>
              <a:off x="3147" y="2338"/>
              <a:ext cx="515" cy="435"/>
            </a:xfrm>
            <a:prstGeom prst="line">
              <a:avLst/>
            </a:prstGeom>
            <a:noFill/>
            <a:ln w="50800">
              <a:solidFill>
                <a:schemeClr val="accent2"/>
              </a:solidFill>
              <a:round/>
              <a:headEnd/>
              <a:tailEnd type="triangle" w="med" len="med"/>
            </a:ln>
          </p:spPr>
          <p:txBody>
            <a:bodyPr/>
            <a:lstStyle/>
            <a:p>
              <a:endParaRPr lang="en-US"/>
            </a:p>
          </p:txBody>
        </p:sp>
      </p:grpSp>
      <p:sp>
        <p:nvSpPr>
          <p:cNvPr id="95248" name="Oval 16"/>
          <p:cNvSpPr>
            <a:spLocks noChangeArrowheads="1"/>
          </p:cNvSpPr>
          <p:nvPr/>
        </p:nvSpPr>
        <p:spPr bwMode="auto">
          <a:xfrm>
            <a:off x="3574623" y="3012996"/>
            <a:ext cx="2537011" cy="1022349"/>
          </a:xfrm>
          <a:prstGeom prst="ellipse">
            <a:avLst/>
          </a:prstGeom>
          <a:solidFill>
            <a:schemeClr val="accent2">
              <a:lumMod val="20000"/>
              <a:lumOff val="80000"/>
            </a:schemeClr>
          </a:solidFill>
          <a:ln w="254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5132" name="TextBox 20"/>
          <p:cNvSpPr txBox="1">
            <a:spLocks noChangeArrowheads="1"/>
          </p:cNvSpPr>
          <p:nvPr/>
        </p:nvSpPr>
        <p:spPr bwMode="auto">
          <a:xfrm>
            <a:off x="3859278" y="3263145"/>
            <a:ext cx="2026163" cy="419786"/>
          </a:xfrm>
          <a:prstGeom prst="rect">
            <a:avLst/>
          </a:prstGeom>
          <a:noFill/>
          <a:ln w="9525">
            <a:noFill/>
            <a:miter lim="800000"/>
            <a:headEnd/>
            <a:tailEnd/>
          </a:ln>
        </p:spPr>
        <p:txBody>
          <a:bodyPr lIns="95760" tIns="47880" rIns="95760" bIns="47880">
            <a:spAutoFit/>
          </a:bodyPr>
          <a:lstStyle/>
          <a:p>
            <a:pPr algn="ctr"/>
            <a:r>
              <a:rPr lang="en-GB" sz="2100"/>
              <a:t>Parcel delivery </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3"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3"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 calcmode="lin" valueType="num">
                                      <p:cBhvr>
                                        <p:cTn id="28" dur="500" fill="hold"/>
                                        <p:tgtEl>
                                          <p:spTgt spid="5"/>
                                        </p:tgtEl>
                                        <p:attrNameLst>
                                          <p:attrName>ppt_w</p:attrName>
                                        </p:attrNameLst>
                                      </p:cBhvr>
                                      <p:tavLst>
                                        <p:tav tm="0">
                                          <p:val>
                                            <p:fltVal val="0"/>
                                          </p:val>
                                        </p:tav>
                                        <p:tav tm="100000">
                                          <p:val>
                                            <p:strVal val="#ppt_w"/>
                                          </p:val>
                                        </p:tav>
                                      </p:tavLst>
                                    </p:anim>
                                    <p:anim calcmode="lin" valueType="num">
                                      <p:cBhvr>
                                        <p:cTn id="29" dur="500" fill="hold"/>
                                        <p:tgtEl>
                                          <p:spTgt spid="5"/>
                                        </p:tgtEl>
                                        <p:attrNameLst>
                                          <p:attrName>ppt_h</p:attrName>
                                        </p:attrNameLst>
                                      </p:cBhvr>
                                      <p:tavLst>
                                        <p:tav tm="0">
                                          <p:val>
                                            <p:fltVal val="0"/>
                                          </p:val>
                                        </p:tav>
                                        <p:tav tm="100000">
                                          <p:val>
                                            <p:strVal val="#ppt_h"/>
                                          </p:val>
                                        </p:tav>
                                      </p:tavLst>
                                    </p:anim>
                                    <p:animEffect transition="in" filter="fade">
                                      <p:cBhvr>
                                        <p:cTn id="30" dur="500"/>
                                        <p:tgtEl>
                                          <p:spTgt spid="5"/>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3"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p:cTn id="35" dur="500" fill="hold"/>
                                        <p:tgtEl>
                                          <p:spTgt spid="4"/>
                                        </p:tgtEl>
                                        <p:attrNameLst>
                                          <p:attrName>ppt_w</p:attrName>
                                        </p:attrNameLst>
                                      </p:cBhvr>
                                      <p:tavLst>
                                        <p:tav tm="0">
                                          <p:val>
                                            <p:fltVal val="0"/>
                                          </p:val>
                                        </p:tav>
                                        <p:tav tm="100000">
                                          <p:val>
                                            <p:strVal val="#ppt_w"/>
                                          </p:val>
                                        </p:tav>
                                      </p:tavLst>
                                    </p:anim>
                                    <p:anim calcmode="lin" valueType="num">
                                      <p:cBhvr>
                                        <p:cTn id="36" dur="500" fill="hold"/>
                                        <p:tgtEl>
                                          <p:spTgt spid="4"/>
                                        </p:tgtEl>
                                        <p:attrNameLst>
                                          <p:attrName>ppt_h</p:attrName>
                                        </p:attrNameLst>
                                      </p:cBhvr>
                                      <p:tavLst>
                                        <p:tav tm="0">
                                          <p:val>
                                            <p:fltVal val="0"/>
                                          </p:val>
                                        </p:tav>
                                        <p:tav tm="100000">
                                          <p:val>
                                            <p:strVal val="#ppt_h"/>
                                          </p:val>
                                        </p:tav>
                                      </p:tavLst>
                                    </p:anim>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78"/>
          <p:cNvSpPr txBox="1">
            <a:spLocks noChangeArrowheads="1"/>
          </p:cNvSpPr>
          <p:nvPr/>
        </p:nvSpPr>
        <p:spPr bwMode="auto">
          <a:xfrm>
            <a:off x="1146" y="22220"/>
            <a:ext cx="9900533" cy="958628"/>
          </a:xfrm>
          <a:prstGeom prst="rect">
            <a:avLst/>
          </a:prstGeom>
          <a:noFill/>
          <a:ln w="9525">
            <a:noFill/>
            <a:miter lim="800000"/>
            <a:headEnd/>
            <a:tailEnd/>
          </a:ln>
        </p:spPr>
        <p:txBody>
          <a:bodyPr lIns="95760" tIns="47880" rIns="95760" bIns="47880">
            <a:spAutoFit/>
          </a:bodyPr>
          <a:lstStyle/>
          <a:p>
            <a:pPr algn="ctr">
              <a:spcBef>
                <a:spcPct val="50000"/>
              </a:spcBef>
            </a:pPr>
            <a:r>
              <a:rPr lang="en-GB" sz="2799" b="1"/>
              <a:t>Significant </a:t>
            </a:r>
            <a:r>
              <a:rPr lang="en-GB" altLang="en-US" sz="2799" b="1"/>
              <a:t>‘</a:t>
            </a:r>
            <a:r>
              <a:rPr lang="en-GB" sz="2799" b="1"/>
              <a:t>milestone</a:t>
            </a:r>
            <a:r>
              <a:rPr lang="en-GB" altLang="en-US" sz="2799" b="1"/>
              <a:t>’</a:t>
            </a:r>
            <a:r>
              <a:rPr lang="en-GB" sz="2799" b="1"/>
              <a:t> times for the </a:t>
            </a:r>
            <a:br>
              <a:rPr lang="en-GB" sz="2799" b="1"/>
            </a:br>
            <a:r>
              <a:rPr lang="en-GB" sz="2799" b="1"/>
              <a:t>delivery of two products/services</a:t>
            </a:r>
            <a:endParaRPr lang="en-US" sz="2799" b="1"/>
          </a:p>
        </p:txBody>
      </p:sp>
      <p:sp>
        <p:nvSpPr>
          <p:cNvPr id="97283" name="Rectangle 3"/>
          <p:cNvSpPr>
            <a:spLocks noChangeArrowheads="1"/>
          </p:cNvSpPr>
          <p:nvPr/>
        </p:nvSpPr>
        <p:spPr bwMode="auto">
          <a:xfrm>
            <a:off x="4249387" y="5758119"/>
            <a:ext cx="1404051" cy="568193"/>
          </a:xfrm>
          <a:prstGeom prst="rect">
            <a:avLst/>
          </a:prstGeom>
          <a:solidFill>
            <a:schemeClr val="bg1">
              <a:lumMod val="95000"/>
            </a:schemeClr>
          </a:solidFill>
          <a:ln w="9525">
            <a:solidFill>
              <a:schemeClr val="tx1"/>
            </a:solidFill>
            <a:miter lim="800000"/>
            <a:headEnd/>
            <a:tailEnd/>
          </a:ln>
          <a:effectLst/>
        </p:spPr>
        <p:txBody>
          <a:bodyPr wrap="none" lIns="95760" tIns="47880" rIns="95760" bIns="47880" anchor="ctr"/>
          <a:lstStyle/>
          <a:p>
            <a:pPr>
              <a:defRPr/>
            </a:pPr>
            <a:endParaRPr lang="en-GB" sz="1300" dirty="0"/>
          </a:p>
        </p:txBody>
      </p:sp>
      <p:sp>
        <p:nvSpPr>
          <p:cNvPr id="7172" name="Text Box 4"/>
          <p:cNvSpPr txBox="1">
            <a:spLocks noChangeArrowheads="1"/>
          </p:cNvSpPr>
          <p:nvPr/>
        </p:nvSpPr>
        <p:spPr bwMode="auto">
          <a:xfrm>
            <a:off x="4125653" y="5750183"/>
            <a:ext cx="1720263" cy="604697"/>
          </a:xfrm>
          <a:prstGeom prst="rect">
            <a:avLst/>
          </a:prstGeom>
          <a:noFill/>
          <a:ln w="9525">
            <a:noFill/>
            <a:miter lim="800000"/>
            <a:headEnd/>
            <a:tailEnd/>
          </a:ln>
        </p:spPr>
        <p:txBody>
          <a:bodyPr lIns="95760" tIns="47880" rIns="95760" bIns="47880">
            <a:spAutoFit/>
          </a:bodyPr>
          <a:lstStyle/>
          <a:p>
            <a:pPr algn="ctr">
              <a:spcBef>
                <a:spcPct val="50000"/>
              </a:spcBef>
            </a:pPr>
            <a:r>
              <a:rPr lang="en-GB" altLang="en-US" sz="1100"/>
              <a:t>‘</a:t>
            </a:r>
            <a:r>
              <a:rPr lang="en-GB" sz="1100"/>
              <a:t>Installed</a:t>
            </a:r>
            <a:r>
              <a:rPr lang="en-GB" altLang="en-US" sz="1100"/>
              <a:t>’</a:t>
            </a:r>
            <a:r>
              <a:rPr lang="en-GB" sz="1100"/>
              <a:t> product/service </a:t>
            </a:r>
            <a:br>
              <a:rPr lang="en-GB" sz="1100"/>
            </a:br>
            <a:r>
              <a:rPr lang="en-GB" sz="1100"/>
              <a:t>fully operational</a:t>
            </a:r>
            <a:endParaRPr lang="en-US" sz="1100"/>
          </a:p>
        </p:txBody>
      </p:sp>
      <p:sp>
        <p:nvSpPr>
          <p:cNvPr id="97286" name="Rectangle 6"/>
          <p:cNvSpPr>
            <a:spLocks noChangeArrowheads="1"/>
          </p:cNvSpPr>
          <p:nvPr/>
        </p:nvSpPr>
        <p:spPr bwMode="auto">
          <a:xfrm>
            <a:off x="4249387" y="5072476"/>
            <a:ext cx="1409206" cy="572955"/>
          </a:xfrm>
          <a:prstGeom prst="rect">
            <a:avLst/>
          </a:prstGeom>
          <a:solidFill>
            <a:schemeClr val="bg1">
              <a:lumMod val="95000"/>
            </a:schemeClr>
          </a:solidFill>
          <a:ln w="9525">
            <a:solidFill>
              <a:schemeClr val="tx1"/>
            </a:solidFill>
            <a:miter lim="800000"/>
            <a:headEnd/>
            <a:tailEnd/>
          </a:ln>
          <a:effectLst/>
        </p:spPr>
        <p:txBody>
          <a:bodyPr wrap="none" lIns="95760" tIns="47880" rIns="95760" bIns="47880" anchor="ctr"/>
          <a:lstStyle/>
          <a:p>
            <a:pPr>
              <a:defRPr/>
            </a:pPr>
            <a:endParaRPr lang="en-GB" sz="1300" dirty="0"/>
          </a:p>
        </p:txBody>
      </p:sp>
      <p:sp>
        <p:nvSpPr>
          <p:cNvPr id="7174" name="Text Box 7"/>
          <p:cNvSpPr txBox="1">
            <a:spLocks noChangeArrowheads="1"/>
          </p:cNvSpPr>
          <p:nvPr/>
        </p:nvSpPr>
        <p:spPr bwMode="auto">
          <a:xfrm>
            <a:off x="4130809" y="5169291"/>
            <a:ext cx="1720262" cy="436461"/>
          </a:xfrm>
          <a:prstGeom prst="rect">
            <a:avLst/>
          </a:prstGeom>
          <a:noFill/>
          <a:ln w="9525">
            <a:noFill/>
            <a:miter lim="800000"/>
            <a:headEnd/>
            <a:tailEnd/>
          </a:ln>
        </p:spPr>
        <p:txBody>
          <a:bodyPr lIns="95760" tIns="47880" rIns="95760" bIns="47880">
            <a:spAutoFit/>
          </a:bodyPr>
          <a:lstStyle/>
          <a:p>
            <a:pPr algn="ctr">
              <a:spcBef>
                <a:spcPct val="50000"/>
              </a:spcBef>
            </a:pPr>
            <a:r>
              <a:rPr lang="en-GB" sz="1100"/>
              <a:t>End of core </a:t>
            </a:r>
            <a:br>
              <a:rPr lang="en-GB" sz="1100"/>
            </a:br>
            <a:r>
              <a:rPr lang="en-GB" sz="1100"/>
              <a:t>processing</a:t>
            </a:r>
            <a:endParaRPr lang="en-US" sz="1100"/>
          </a:p>
        </p:txBody>
      </p:sp>
      <p:sp>
        <p:nvSpPr>
          <p:cNvPr id="97289" name="Rectangle 9"/>
          <p:cNvSpPr>
            <a:spLocks noChangeArrowheads="1"/>
          </p:cNvSpPr>
          <p:nvPr/>
        </p:nvSpPr>
        <p:spPr bwMode="auto">
          <a:xfrm>
            <a:off x="4249387" y="4367789"/>
            <a:ext cx="1409206" cy="572955"/>
          </a:xfrm>
          <a:prstGeom prst="rect">
            <a:avLst/>
          </a:prstGeom>
          <a:solidFill>
            <a:schemeClr val="bg1">
              <a:lumMod val="95000"/>
            </a:schemeClr>
          </a:solidFill>
          <a:ln w="9525">
            <a:solidFill>
              <a:schemeClr val="tx1"/>
            </a:solidFill>
            <a:miter lim="800000"/>
            <a:headEnd/>
            <a:tailEnd/>
          </a:ln>
          <a:effectLst/>
        </p:spPr>
        <p:txBody>
          <a:bodyPr wrap="none" lIns="95760" tIns="47880" rIns="95760" bIns="47880" anchor="ctr"/>
          <a:lstStyle/>
          <a:p>
            <a:pPr>
              <a:defRPr/>
            </a:pPr>
            <a:endParaRPr lang="en-GB" sz="1300" dirty="0"/>
          </a:p>
        </p:txBody>
      </p:sp>
      <p:sp>
        <p:nvSpPr>
          <p:cNvPr id="7176" name="Text Box 10"/>
          <p:cNvSpPr txBox="1">
            <a:spLocks noChangeArrowheads="1"/>
          </p:cNvSpPr>
          <p:nvPr/>
        </p:nvSpPr>
        <p:spPr bwMode="auto">
          <a:xfrm>
            <a:off x="4117059" y="4431275"/>
            <a:ext cx="1725419" cy="265932"/>
          </a:xfrm>
          <a:prstGeom prst="rect">
            <a:avLst/>
          </a:prstGeom>
          <a:noFill/>
          <a:ln w="9525">
            <a:noFill/>
            <a:miter lim="800000"/>
            <a:headEnd/>
            <a:tailEnd/>
          </a:ln>
        </p:spPr>
        <p:txBody>
          <a:bodyPr lIns="95760" tIns="47880" rIns="95760" bIns="47880">
            <a:spAutoFit/>
          </a:bodyPr>
          <a:lstStyle/>
          <a:p>
            <a:pPr algn="ctr">
              <a:spcBef>
                <a:spcPct val="50000"/>
              </a:spcBef>
            </a:pPr>
            <a:r>
              <a:rPr lang="en-GB" sz="1100"/>
              <a:t>Start of core processing</a:t>
            </a:r>
            <a:endParaRPr lang="en-US" sz="1100"/>
          </a:p>
        </p:txBody>
      </p:sp>
      <p:sp>
        <p:nvSpPr>
          <p:cNvPr id="97292" name="Rectangle 12"/>
          <p:cNvSpPr>
            <a:spLocks noChangeArrowheads="1"/>
          </p:cNvSpPr>
          <p:nvPr/>
        </p:nvSpPr>
        <p:spPr bwMode="auto">
          <a:xfrm>
            <a:off x="4239077" y="3666278"/>
            <a:ext cx="1405769" cy="568193"/>
          </a:xfrm>
          <a:prstGeom prst="rect">
            <a:avLst/>
          </a:prstGeom>
          <a:solidFill>
            <a:schemeClr val="bg1">
              <a:lumMod val="95000"/>
            </a:schemeClr>
          </a:solidFill>
          <a:ln w="9525">
            <a:solidFill>
              <a:schemeClr val="tx1"/>
            </a:solidFill>
            <a:miter lim="800000"/>
            <a:headEnd/>
            <a:tailEnd/>
          </a:ln>
          <a:effectLst/>
        </p:spPr>
        <p:txBody>
          <a:bodyPr wrap="none" lIns="95760" tIns="47880" rIns="95760" bIns="47880" anchor="ctr"/>
          <a:lstStyle/>
          <a:p>
            <a:pPr>
              <a:defRPr/>
            </a:pPr>
            <a:endParaRPr lang="en-GB" sz="1300" dirty="0"/>
          </a:p>
        </p:txBody>
      </p:sp>
      <p:sp>
        <p:nvSpPr>
          <p:cNvPr id="7178" name="Text Box 13"/>
          <p:cNvSpPr txBox="1">
            <a:spLocks noChangeArrowheads="1"/>
          </p:cNvSpPr>
          <p:nvPr/>
        </p:nvSpPr>
        <p:spPr bwMode="auto">
          <a:xfrm>
            <a:off x="4125653" y="3729762"/>
            <a:ext cx="1720263" cy="436462"/>
          </a:xfrm>
          <a:prstGeom prst="rect">
            <a:avLst/>
          </a:prstGeom>
          <a:noFill/>
          <a:ln w="9525">
            <a:noFill/>
            <a:miter lim="800000"/>
            <a:headEnd/>
            <a:tailEnd/>
          </a:ln>
        </p:spPr>
        <p:txBody>
          <a:bodyPr lIns="95760" tIns="47880" rIns="95760" bIns="47880">
            <a:spAutoFit/>
          </a:bodyPr>
          <a:lstStyle/>
          <a:p>
            <a:pPr algn="ctr">
              <a:spcBef>
                <a:spcPct val="50000"/>
              </a:spcBef>
            </a:pPr>
            <a:r>
              <a:rPr lang="en-GB" sz="1100"/>
              <a:t>Request for product/service</a:t>
            </a:r>
            <a:endParaRPr lang="en-US" sz="1100"/>
          </a:p>
        </p:txBody>
      </p:sp>
      <p:sp>
        <p:nvSpPr>
          <p:cNvPr id="97295" name="Rectangle 15"/>
          <p:cNvSpPr>
            <a:spLocks noChangeArrowheads="1"/>
          </p:cNvSpPr>
          <p:nvPr/>
        </p:nvSpPr>
        <p:spPr bwMode="auto">
          <a:xfrm>
            <a:off x="4249387" y="2940959"/>
            <a:ext cx="1404051" cy="568193"/>
          </a:xfrm>
          <a:prstGeom prst="rect">
            <a:avLst/>
          </a:prstGeom>
          <a:solidFill>
            <a:schemeClr val="bg1">
              <a:lumMod val="95000"/>
            </a:schemeClr>
          </a:solidFill>
          <a:ln w="9525">
            <a:solidFill>
              <a:schemeClr val="tx1"/>
            </a:solidFill>
            <a:miter lim="800000"/>
            <a:headEnd/>
            <a:tailEnd/>
          </a:ln>
          <a:effectLst/>
        </p:spPr>
        <p:txBody>
          <a:bodyPr wrap="none" lIns="95760" tIns="47880" rIns="95760" bIns="47880" anchor="ctr"/>
          <a:lstStyle/>
          <a:p>
            <a:pPr>
              <a:defRPr/>
            </a:pPr>
            <a:endParaRPr lang="en-GB" sz="1300" dirty="0"/>
          </a:p>
        </p:txBody>
      </p:sp>
      <p:sp>
        <p:nvSpPr>
          <p:cNvPr id="7180" name="Text Box 16"/>
          <p:cNvSpPr txBox="1">
            <a:spLocks noChangeArrowheads="1"/>
          </p:cNvSpPr>
          <p:nvPr/>
        </p:nvSpPr>
        <p:spPr bwMode="auto">
          <a:xfrm>
            <a:off x="4134246" y="3037773"/>
            <a:ext cx="1720262" cy="434874"/>
          </a:xfrm>
          <a:prstGeom prst="rect">
            <a:avLst/>
          </a:prstGeom>
          <a:noFill/>
          <a:ln w="9525">
            <a:noFill/>
            <a:miter lim="800000"/>
            <a:headEnd/>
            <a:tailEnd/>
          </a:ln>
        </p:spPr>
        <p:txBody>
          <a:bodyPr lIns="95760" tIns="47880" rIns="95760" bIns="47880">
            <a:spAutoFit/>
          </a:bodyPr>
          <a:lstStyle/>
          <a:p>
            <a:pPr algn="ctr">
              <a:spcBef>
                <a:spcPct val="50000"/>
              </a:spcBef>
            </a:pPr>
            <a:r>
              <a:rPr lang="en-GB" sz="1100"/>
              <a:t>Receipt of </a:t>
            </a:r>
            <a:br>
              <a:rPr lang="en-GB" sz="1100"/>
            </a:br>
            <a:r>
              <a:rPr lang="en-GB" sz="1100"/>
              <a:t>information</a:t>
            </a:r>
            <a:endParaRPr lang="en-US" sz="1100"/>
          </a:p>
        </p:txBody>
      </p:sp>
      <p:sp>
        <p:nvSpPr>
          <p:cNvPr id="97298" name="Rectangle 18"/>
          <p:cNvSpPr>
            <a:spLocks noChangeArrowheads="1"/>
          </p:cNvSpPr>
          <p:nvPr/>
        </p:nvSpPr>
        <p:spPr bwMode="auto">
          <a:xfrm>
            <a:off x="4213299" y="2247381"/>
            <a:ext cx="1405769" cy="568193"/>
          </a:xfrm>
          <a:prstGeom prst="rect">
            <a:avLst/>
          </a:prstGeom>
          <a:solidFill>
            <a:schemeClr val="bg1">
              <a:lumMod val="95000"/>
            </a:schemeClr>
          </a:solidFill>
          <a:ln w="9525">
            <a:solidFill>
              <a:schemeClr val="tx1"/>
            </a:solidFill>
            <a:miter lim="800000"/>
            <a:headEnd/>
            <a:tailEnd/>
          </a:ln>
          <a:effectLst/>
        </p:spPr>
        <p:txBody>
          <a:bodyPr wrap="none" lIns="95760" tIns="47880" rIns="95760" bIns="47880" anchor="ctr"/>
          <a:lstStyle/>
          <a:p>
            <a:pPr>
              <a:defRPr/>
            </a:pPr>
            <a:endParaRPr lang="en-GB" sz="1300" dirty="0"/>
          </a:p>
        </p:txBody>
      </p:sp>
      <p:sp>
        <p:nvSpPr>
          <p:cNvPr id="7182" name="Text Box 19"/>
          <p:cNvSpPr txBox="1">
            <a:spLocks noChangeArrowheads="1"/>
          </p:cNvSpPr>
          <p:nvPr/>
        </p:nvSpPr>
        <p:spPr bwMode="auto">
          <a:xfrm>
            <a:off x="4108467" y="2310866"/>
            <a:ext cx="1720263" cy="434874"/>
          </a:xfrm>
          <a:prstGeom prst="rect">
            <a:avLst/>
          </a:prstGeom>
          <a:noFill/>
          <a:ln w="9525">
            <a:noFill/>
            <a:miter lim="800000"/>
            <a:headEnd/>
            <a:tailEnd/>
          </a:ln>
        </p:spPr>
        <p:txBody>
          <a:bodyPr lIns="95760" tIns="47880" rIns="95760" bIns="47880">
            <a:spAutoFit/>
          </a:bodyPr>
          <a:lstStyle/>
          <a:p>
            <a:pPr algn="ctr">
              <a:spcBef>
                <a:spcPct val="50000"/>
              </a:spcBef>
            </a:pPr>
            <a:r>
              <a:rPr lang="en-GB" sz="1100"/>
              <a:t>Request for </a:t>
            </a:r>
            <a:br>
              <a:rPr lang="en-GB" sz="1100"/>
            </a:br>
            <a:r>
              <a:rPr lang="en-GB" sz="1100"/>
              <a:t>information</a:t>
            </a:r>
            <a:endParaRPr lang="en-US" sz="1100"/>
          </a:p>
        </p:txBody>
      </p:sp>
      <p:sp>
        <p:nvSpPr>
          <p:cNvPr id="97301" name="Rectangle 21"/>
          <p:cNvSpPr>
            <a:spLocks noChangeArrowheads="1"/>
          </p:cNvSpPr>
          <p:nvPr/>
        </p:nvSpPr>
        <p:spPr bwMode="auto">
          <a:xfrm>
            <a:off x="4239076" y="1556979"/>
            <a:ext cx="1410925" cy="568193"/>
          </a:xfrm>
          <a:prstGeom prst="rect">
            <a:avLst/>
          </a:prstGeom>
          <a:solidFill>
            <a:schemeClr val="bg1">
              <a:lumMod val="95000"/>
            </a:schemeClr>
          </a:solidFill>
          <a:ln w="9525">
            <a:solidFill>
              <a:schemeClr val="tx1"/>
            </a:solidFill>
            <a:miter lim="800000"/>
            <a:headEnd/>
            <a:tailEnd/>
          </a:ln>
          <a:effectLst/>
        </p:spPr>
        <p:txBody>
          <a:bodyPr wrap="none" lIns="95760" tIns="47880" rIns="95760" bIns="47880" anchor="ctr"/>
          <a:lstStyle/>
          <a:p>
            <a:pPr>
              <a:defRPr/>
            </a:pPr>
            <a:endParaRPr lang="en-GB" sz="1300" dirty="0"/>
          </a:p>
        </p:txBody>
      </p:sp>
      <p:sp>
        <p:nvSpPr>
          <p:cNvPr id="7184" name="Text Box 22"/>
          <p:cNvSpPr txBox="1">
            <a:spLocks noChangeArrowheads="1"/>
          </p:cNvSpPr>
          <p:nvPr/>
        </p:nvSpPr>
        <p:spPr bwMode="auto">
          <a:xfrm>
            <a:off x="4187519" y="1622051"/>
            <a:ext cx="1581061" cy="265052"/>
          </a:xfrm>
          <a:prstGeom prst="rect">
            <a:avLst/>
          </a:prstGeom>
          <a:noFill/>
          <a:ln w="9525">
            <a:noFill/>
            <a:miter lim="800000"/>
            <a:headEnd/>
            <a:tailEnd/>
          </a:ln>
        </p:spPr>
        <p:txBody>
          <a:bodyPr lIns="95760" tIns="47880" rIns="95760" bIns="47880">
            <a:spAutoFit/>
          </a:bodyPr>
          <a:lstStyle/>
          <a:p>
            <a:pPr algn="ctr">
              <a:spcBef>
                <a:spcPct val="50000"/>
              </a:spcBef>
            </a:pPr>
            <a:r>
              <a:rPr lang="en-GB" sz="1100"/>
              <a:t>Awareness of need</a:t>
            </a:r>
            <a:endParaRPr lang="en-US" sz="1100"/>
          </a:p>
        </p:txBody>
      </p:sp>
      <p:sp>
        <p:nvSpPr>
          <p:cNvPr id="7185" name="AutoShape 23"/>
          <p:cNvSpPr>
            <a:spLocks noChangeArrowheads="1"/>
          </p:cNvSpPr>
          <p:nvPr/>
        </p:nvSpPr>
        <p:spPr bwMode="auto">
          <a:xfrm>
            <a:off x="4859471" y="2093430"/>
            <a:ext cx="206225" cy="153951"/>
          </a:xfrm>
          <a:prstGeom prst="downArrow">
            <a:avLst>
              <a:gd name="adj1" fmla="val 50000"/>
              <a:gd name="adj2" fmla="val 47917"/>
            </a:avLst>
          </a:prstGeom>
          <a:solidFill>
            <a:srgbClr val="FF0000"/>
          </a:solidFill>
          <a:ln w="9525">
            <a:solidFill>
              <a:schemeClr val="tx1"/>
            </a:solidFill>
            <a:miter lim="800000"/>
            <a:headEnd/>
            <a:tailEnd/>
          </a:ln>
        </p:spPr>
        <p:txBody>
          <a:bodyPr wrap="none" lIns="95760" tIns="47880" rIns="95760" bIns="47880" anchor="ctr"/>
          <a:lstStyle/>
          <a:p>
            <a:endParaRPr lang="en-GB" sz="1300"/>
          </a:p>
        </p:txBody>
      </p:sp>
      <p:sp>
        <p:nvSpPr>
          <p:cNvPr id="7186" name="Text Box 24"/>
          <p:cNvSpPr txBox="1">
            <a:spLocks noChangeArrowheads="1"/>
          </p:cNvSpPr>
          <p:nvPr/>
        </p:nvSpPr>
        <p:spPr bwMode="auto">
          <a:xfrm>
            <a:off x="4244233" y="1177652"/>
            <a:ext cx="1445295" cy="373694"/>
          </a:xfrm>
          <a:prstGeom prst="rect">
            <a:avLst/>
          </a:prstGeom>
          <a:noFill/>
          <a:ln w="9525">
            <a:noFill/>
            <a:miter lim="800000"/>
            <a:headEnd/>
            <a:tailEnd/>
          </a:ln>
        </p:spPr>
        <p:txBody>
          <a:bodyPr lIns="95760" tIns="47880" rIns="95760" bIns="47880">
            <a:spAutoFit/>
          </a:bodyPr>
          <a:lstStyle/>
          <a:p>
            <a:pPr algn="ctr">
              <a:spcBef>
                <a:spcPct val="50000"/>
              </a:spcBef>
            </a:pPr>
            <a:r>
              <a:rPr lang="en-GB"/>
              <a:t>Milestone</a:t>
            </a:r>
            <a:endParaRPr lang="en-US"/>
          </a:p>
        </p:txBody>
      </p:sp>
      <p:sp>
        <p:nvSpPr>
          <p:cNvPr id="7187" name="Text Box 25"/>
          <p:cNvSpPr txBox="1">
            <a:spLocks noChangeArrowheads="1"/>
          </p:cNvSpPr>
          <p:nvPr/>
        </p:nvSpPr>
        <p:spPr bwMode="auto">
          <a:xfrm>
            <a:off x="1472220" y="1195111"/>
            <a:ext cx="1445296" cy="373694"/>
          </a:xfrm>
          <a:prstGeom prst="rect">
            <a:avLst/>
          </a:prstGeom>
          <a:noFill/>
          <a:ln w="9525">
            <a:noFill/>
            <a:miter lim="800000"/>
            <a:headEnd/>
            <a:tailEnd/>
          </a:ln>
        </p:spPr>
        <p:txBody>
          <a:bodyPr lIns="95760" tIns="47880" rIns="95760" bIns="47880">
            <a:spAutoFit/>
          </a:bodyPr>
          <a:lstStyle/>
          <a:p>
            <a:pPr algn="ctr">
              <a:spcBef>
                <a:spcPct val="50000"/>
              </a:spcBef>
            </a:pPr>
            <a:r>
              <a:rPr lang="en-GB"/>
              <a:t>Hospital</a:t>
            </a:r>
            <a:endParaRPr lang="en-US"/>
          </a:p>
        </p:txBody>
      </p:sp>
      <p:sp>
        <p:nvSpPr>
          <p:cNvPr id="7188" name="Text Box 26"/>
          <p:cNvSpPr txBox="1">
            <a:spLocks noChangeArrowheads="1"/>
          </p:cNvSpPr>
          <p:nvPr/>
        </p:nvSpPr>
        <p:spPr bwMode="auto">
          <a:xfrm>
            <a:off x="6763618" y="1153845"/>
            <a:ext cx="2344094" cy="373694"/>
          </a:xfrm>
          <a:prstGeom prst="rect">
            <a:avLst/>
          </a:prstGeom>
          <a:noFill/>
          <a:ln w="9525">
            <a:noFill/>
            <a:miter lim="800000"/>
            <a:headEnd/>
            <a:tailEnd/>
          </a:ln>
        </p:spPr>
        <p:txBody>
          <a:bodyPr lIns="95760" tIns="47880" rIns="95760" bIns="47880">
            <a:spAutoFit/>
          </a:bodyPr>
          <a:lstStyle/>
          <a:p>
            <a:pPr algn="ctr">
              <a:spcBef>
                <a:spcPct val="50000"/>
              </a:spcBef>
            </a:pPr>
            <a:r>
              <a:rPr lang="en-GB"/>
              <a:t>Software producer</a:t>
            </a:r>
            <a:endParaRPr lang="en-US"/>
          </a:p>
        </p:txBody>
      </p:sp>
      <p:sp>
        <p:nvSpPr>
          <p:cNvPr id="7189" name="Text Box 27"/>
          <p:cNvSpPr txBox="1">
            <a:spLocks noChangeArrowheads="1"/>
          </p:cNvSpPr>
          <p:nvPr/>
        </p:nvSpPr>
        <p:spPr bwMode="auto">
          <a:xfrm>
            <a:off x="551079" y="1687122"/>
            <a:ext cx="2667181" cy="296793"/>
          </a:xfrm>
          <a:prstGeom prst="rect">
            <a:avLst/>
          </a:prstGeom>
          <a:noFill/>
          <a:ln w="9525">
            <a:noFill/>
            <a:miter lim="800000"/>
            <a:headEnd/>
            <a:tailEnd/>
          </a:ln>
        </p:spPr>
        <p:txBody>
          <a:bodyPr lIns="95760" tIns="47880" rIns="95760" bIns="47880">
            <a:spAutoFit/>
          </a:bodyPr>
          <a:lstStyle/>
          <a:p>
            <a:pPr algn="r">
              <a:spcBef>
                <a:spcPct val="50000"/>
              </a:spcBef>
            </a:pPr>
            <a:r>
              <a:rPr lang="en-GB" sz="1300"/>
              <a:t>Presentation of symptoms</a:t>
            </a:r>
            <a:endParaRPr lang="en-US" sz="1300"/>
          </a:p>
        </p:txBody>
      </p:sp>
      <p:sp>
        <p:nvSpPr>
          <p:cNvPr id="7190" name="Text Box 28"/>
          <p:cNvSpPr txBox="1">
            <a:spLocks noChangeArrowheads="1"/>
          </p:cNvSpPr>
          <p:nvPr/>
        </p:nvSpPr>
        <p:spPr bwMode="auto">
          <a:xfrm>
            <a:off x="765899" y="2247380"/>
            <a:ext cx="2426584" cy="496773"/>
          </a:xfrm>
          <a:prstGeom prst="rect">
            <a:avLst/>
          </a:prstGeom>
          <a:noFill/>
          <a:ln w="9525">
            <a:noFill/>
            <a:miter lim="800000"/>
            <a:headEnd/>
            <a:tailEnd/>
          </a:ln>
        </p:spPr>
        <p:txBody>
          <a:bodyPr lIns="95760" tIns="47880" rIns="95760" bIns="47880">
            <a:spAutoFit/>
          </a:bodyPr>
          <a:lstStyle/>
          <a:p>
            <a:pPr algn="r">
              <a:spcBef>
                <a:spcPct val="50000"/>
              </a:spcBef>
            </a:pPr>
            <a:r>
              <a:rPr lang="en-GB" sz="1300"/>
              <a:t>Visit to doctor for advice and tests</a:t>
            </a:r>
            <a:endParaRPr lang="en-US" sz="1300"/>
          </a:p>
        </p:txBody>
      </p:sp>
      <p:sp>
        <p:nvSpPr>
          <p:cNvPr id="7191" name="Text Box 29"/>
          <p:cNvSpPr txBox="1">
            <a:spLocks noChangeArrowheads="1"/>
          </p:cNvSpPr>
          <p:nvPr/>
        </p:nvSpPr>
        <p:spPr bwMode="auto">
          <a:xfrm>
            <a:off x="1070080" y="3009203"/>
            <a:ext cx="2130995" cy="496773"/>
          </a:xfrm>
          <a:prstGeom prst="rect">
            <a:avLst/>
          </a:prstGeom>
          <a:noFill/>
          <a:ln w="9525">
            <a:noFill/>
            <a:miter lim="800000"/>
            <a:headEnd/>
            <a:tailEnd/>
          </a:ln>
        </p:spPr>
        <p:txBody>
          <a:bodyPr lIns="95760" tIns="47880" rIns="95760" bIns="47880">
            <a:spAutoFit/>
          </a:bodyPr>
          <a:lstStyle/>
          <a:p>
            <a:pPr algn="r">
              <a:spcBef>
                <a:spcPct val="50000"/>
              </a:spcBef>
            </a:pPr>
            <a:r>
              <a:rPr lang="en-GB" sz="1300"/>
              <a:t>Test information confirms diagnosis</a:t>
            </a:r>
            <a:endParaRPr lang="en-US" sz="1300"/>
          </a:p>
        </p:txBody>
      </p:sp>
      <p:sp>
        <p:nvSpPr>
          <p:cNvPr id="7192" name="Text Box 30"/>
          <p:cNvSpPr txBox="1">
            <a:spLocks noChangeArrowheads="1"/>
          </p:cNvSpPr>
          <p:nvPr/>
        </p:nvSpPr>
        <p:spPr bwMode="auto">
          <a:xfrm>
            <a:off x="891353" y="3823403"/>
            <a:ext cx="2287383" cy="296793"/>
          </a:xfrm>
          <a:prstGeom prst="rect">
            <a:avLst/>
          </a:prstGeom>
          <a:noFill/>
          <a:ln w="9525">
            <a:noFill/>
            <a:miter lim="800000"/>
            <a:headEnd/>
            <a:tailEnd/>
          </a:ln>
        </p:spPr>
        <p:txBody>
          <a:bodyPr lIns="95760" tIns="47880" rIns="95760" bIns="47880">
            <a:spAutoFit/>
          </a:bodyPr>
          <a:lstStyle/>
          <a:p>
            <a:pPr algn="r">
              <a:spcBef>
                <a:spcPct val="50000"/>
              </a:spcBef>
            </a:pPr>
            <a:r>
              <a:rPr lang="en-GB" sz="1300"/>
              <a:t>Decide on surgery</a:t>
            </a:r>
            <a:endParaRPr lang="en-US" sz="1300"/>
          </a:p>
        </p:txBody>
      </p:sp>
      <p:sp>
        <p:nvSpPr>
          <p:cNvPr id="7193" name="Text Box 31"/>
          <p:cNvSpPr txBox="1">
            <a:spLocks noChangeArrowheads="1"/>
          </p:cNvSpPr>
          <p:nvPr/>
        </p:nvSpPr>
        <p:spPr bwMode="auto">
          <a:xfrm>
            <a:off x="564828" y="4512218"/>
            <a:ext cx="2670618" cy="296793"/>
          </a:xfrm>
          <a:prstGeom prst="rect">
            <a:avLst/>
          </a:prstGeom>
          <a:noFill/>
          <a:ln w="9525">
            <a:noFill/>
            <a:miter lim="800000"/>
            <a:headEnd/>
            <a:tailEnd/>
          </a:ln>
        </p:spPr>
        <p:txBody>
          <a:bodyPr lIns="95760" tIns="47880" rIns="95760" bIns="47880">
            <a:spAutoFit/>
          </a:bodyPr>
          <a:lstStyle/>
          <a:p>
            <a:pPr algn="r">
              <a:spcBef>
                <a:spcPct val="50000"/>
              </a:spcBef>
            </a:pPr>
            <a:r>
              <a:rPr lang="en-GB" sz="1300"/>
              <a:t>Enter hospital for surgery</a:t>
            </a:r>
            <a:endParaRPr lang="en-US" sz="1300"/>
          </a:p>
        </p:txBody>
      </p:sp>
      <p:sp>
        <p:nvSpPr>
          <p:cNvPr id="7194" name="Text Box 32"/>
          <p:cNvSpPr txBox="1">
            <a:spLocks noChangeArrowheads="1"/>
          </p:cNvSpPr>
          <p:nvPr/>
        </p:nvSpPr>
        <p:spPr bwMode="auto">
          <a:xfrm>
            <a:off x="769336" y="5129612"/>
            <a:ext cx="2405962" cy="496773"/>
          </a:xfrm>
          <a:prstGeom prst="rect">
            <a:avLst/>
          </a:prstGeom>
          <a:noFill/>
          <a:ln w="9525">
            <a:noFill/>
            <a:miter lim="800000"/>
            <a:headEnd/>
            <a:tailEnd/>
          </a:ln>
        </p:spPr>
        <p:txBody>
          <a:bodyPr lIns="95760" tIns="47880" rIns="95760" bIns="47880">
            <a:spAutoFit/>
          </a:bodyPr>
          <a:lstStyle/>
          <a:p>
            <a:pPr algn="r">
              <a:spcBef>
                <a:spcPct val="50000"/>
              </a:spcBef>
            </a:pPr>
            <a:r>
              <a:rPr lang="en-GB" sz="1300"/>
              <a:t>Procedure successfully completed</a:t>
            </a:r>
            <a:endParaRPr lang="en-US" sz="1300"/>
          </a:p>
        </p:txBody>
      </p:sp>
      <p:sp>
        <p:nvSpPr>
          <p:cNvPr id="7195" name="Text Box 33"/>
          <p:cNvSpPr txBox="1">
            <a:spLocks noChangeArrowheads="1"/>
          </p:cNvSpPr>
          <p:nvPr/>
        </p:nvSpPr>
        <p:spPr bwMode="auto">
          <a:xfrm>
            <a:off x="891352" y="5875566"/>
            <a:ext cx="2275352" cy="296794"/>
          </a:xfrm>
          <a:prstGeom prst="rect">
            <a:avLst/>
          </a:prstGeom>
          <a:noFill/>
          <a:ln w="9525">
            <a:noFill/>
            <a:miter lim="800000"/>
            <a:headEnd/>
            <a:tailEnd/>
          </a:ln>
        </p:spPr>
        <p:txBody>
          <a:bodyPr lIns="95760" tIns="47880" rIns="95760" bIns="47880">
            <a:spAutoFit/>
          </a:bodyPr>
          <a:lstStyle/>
          <a:p>
            <a:pPr algn="r">
              <a:spcBef>
                <a:spcPct val="50000"/>
              </a:spcBef>
            </a:pPr>
            <a:r>
              <a:rPr lang="en-GB" sz="1300"/>
              <a:t>Patient fully recovered </a:t>
            </a:r>
            <a:endParaRPr lang="en-US" sz="1300"/>
          </a:p>
        </p:txBody>
      </p:sp>
      <p:sp>
        <p:nvSpPr>
          <p:cNvPr id="7196" name="Line 34"/>
          <p:cNvSpPr>
            <a:spLocks noChangeShapeType="1"/>
          </p:cNvSpPr>
          <p:nvPr/>
        </p:nvSpPr>
        <p:spPr bwMode="auto">
          <a:xfrm flipH="1">
            <a:off x="3144364" y="1836313"/>
            <a:ext cx="1099868" cy="0"/>
          </a:xfrm>
          <a:prstGeom prst="line">
            <a:avLst/>
          </a:prstGeom>
          <a:noFill/>
          <a:ln w="28575">
            <a:solidFill>
              <a:schemeClr val="tx1"/>
            </a:solidFill>
            <a:round/>
            <a:headEnd type="triangle" w="med" len="med"/>
            <a:tailEnd/>
          </a:ln>
        </p:spPr>
        <p:txBody>
          <a:bodyPr lIns="95760" tIns="47880" rIns="95760" bIns="47880"/>
          <a:lstStyle/>
          <a:p>
            <a:endParaRPr lang="en-US"/>
          </a:p>
        </p:txBody>
      </p:sp>
      <p:sp>
        <p:nvSpPr>
          <p:cNvPr id="7197" name="Line 35"/>
          <p:cNvSpPr>
            <a:spLocks noChangeShapeType="1"/>
          </p:cNvSpPr>
          <p:nvPr/>
        </p:nvSpPr>
        <p:spPr bwMode="auto">
          <a:xfrm flipH="1">
            <a:off x="3144364" y="2525128"/>
            <a:ext cx="1099868" cy="0"/>
          </a:xfrm>
          <a:prstGeom prst="line">
            <a:avLst/>
          </a:prstGeom>
          <a:noFill/>
          <a:ln w="28575">
            <a:solidFill>
              <a:schemeClr val="tx1"/>
            </a:solidFill>
            <a:round/>
            <a:headEnd type="triangle" w="med" len="med"/>
            <a:tailEnd/>
          </a:ln>
        </p:spPr>
        <p:txBody>
          <a:bodyPr lIns="95760" tIns="47880" rIns="95760" bIns="47880"/>
          <a:lstStyle/>
          <a:p>
            <a:endParaRPr lang="en-US"/>
          </a:p>
        </p:txBody>
      </p:sp>
      <p:sp>
        <p:nvSpPr>
          <p:cNvPr id="7198" name="Line 36"/>
          <p:cNvSpPr>
            <a:spLocks noChangeShapeType="1"/>
          </p:cNvSpPr>
          <p:nvPr/>
        </p:nvSpPr>
        <p:spPr bwMode="auto">
          <a:xfrm flipH="1">
            <a:off x="3144364" y="3229815"/>
            <a:ext cx="1099868" cy="0"/>
          </a:xfrm>
          <a:prstGeom prst="line">
            <a:avLst/>
          </a:prstGeom>
          <a:noFill/>
          <a:ln w="28575">
            <a:solidFill>
              <a:schemeClr val="tx1"/>
            </a:solidFill>
            <a:round/>
            <a:headEnd type="triangle" w="med" len="med"/>
            <a:tailEnd/>
          </a:ln>
        </p:spPr>
        <p:txBody>
          <a:bodyPr lIns="95760" tIns="47880" rIns="95760" bIns="47880"/>
          <a:lstStyle/>
          <a:p>
            <a:endParaRPr lang="en-US"/>
          </a:p>
        </p:txBody>
      </p:sp>
      <p:sp>
        <p:nvSpPr>
          <p:cNvPr id="7199" name="Line 37"/>
          <p:cNvSpPr>
            <a:spLocks noChangeShapeType="1"/>
          </p:cNvSpPr>
          <p:nvPr/>
        </p:nvSpPr>
        <p:spPr bwMode="auto">
          <a:xfrm flipH="1">
            <a:off x="3144364" y="3964657"/>
            <a:ext cx="1099868" cy="0"/>
          </a:xfrm>
          <a:prstGeom prst="line">
            <a:avLst/>
          </a:prstGeom>
          <a:noFill/>
          <a:ln w="28575">
            <a:solidFill>
              <a:schemeClr val="tx1"/>
            </a:solidFill>
            <a:round/>
            <a:headEnd type="triangle" w="med" len="med"/>
            <a:tailEnd/>
          </a:ln>
        </p:spPr>
        <p:txBody>
          <a:bodyPr lIns="95760" tIns="47880" rIns="95760" bIns="47880"/>
          <a:lstStyle/>
          <a:p>
            <a:endParaRPr lang="en-US"/>
          </a:p>
        </p:txBody>
      </p:sp>
      <p:sp>
        <p:nvSpPr>
          <p:cNvPr id="7200" name="Line 38"/>
          <p:cNvSpPr>
            <a:spLocks noChangeShapeType="1"/>
          </p:cNvSpPr>
          <p:nvPr/>
        </p:nvSpPr>
        <p:spPr bwMode="auto">
          <a:xfrm flipH="1">
            <a:off x="3147802" y="4677280"/>
            <a:ext cx="1101586" cy="0"/>
          </a:xfrm>
          <a:prstGeom prst="line">
            <a:avLst/>
          </a:prstGeom>
          <a:noFill/>
          <a:ln w="28575">
            <a:solidFill>
              <a:schemeClr val="tx1"/>
            </a:solidFill>
            <a:round/>
            <a:headEnd type="triangle" w="med" len="med"/>
            <a:tailEnd/>
          </a:ln>
        </p:spPr>
        <p:txBody>
          <a:bodyPr lIns="95760" tIns="47880" rIns="95760" bIns="47880"/>
          <a:lstStyle/>
          <a:p>
            <a:endParaRPr lang="en-US"/>
          </a:p>
        </p:txBody>
      </p:sp>
      <p:sp>
        <p:nvSpPr>
          <p:cNvPr id="7201" name="Line 39"/>
          <p:cNvSpPr>
            <a:spLocks noChangeShapeType="1"/>
          </p:cNvSpPr>
          <p:nvPr/>
        </p:nvSpPr>
        <p:spPr bwMode="auto">
          <a:xfrm flipH="1">
            <a:off x="3147802" y="5375618"/>
            <a:ext cx="1101586" cy="0"/>
          </a:xfrm>
          <a:prstGeom prst="line">
            <a:avLst/>
          </a:prstGeom>
          <a:noFill/>
          <a:ln w="28575">
            <a:solidFill>
              <a:schemeClr val="tx1"/>
            </a:solidFill>
            <a:round/>
            <a:headEnd type="triangle" w="med" len="med"/>
            <a:tailEnd/>
          </a:ln>
        </p:spPr>
        <p:txBody>
          <a:bodyPr lIns="95760" tIns="47880" rIns="95760" bIns="47880"/>
          <a:lstStyle/>
          <a:p>
            <a:endParaRPr lang="en-US"/>
          </a:p>
        </p:txBody>
      </p:sp>
      <p:sp>
        <p:nvSpPr>
          <p:cNvPr id="7202" name="Line 40"/>
          <p:cNvSpPr>
            <a:spLocks noChangeShapeType="1"/>
          </p:cNvSpPr>
          <p:nvPr/>
        </p:nvSpPr>
        <p:spPr bwMode="auto">
          <a:xfrm flipH="1">
            <a:off x="3135771" y="6064434"/>
            <a:ext cx="1099868" cy="0"/>
          </a:xfrm>
          <a:prstGeom prst="line">
            <a:avLst/>
          </a:prstGeom>
          <a:noFill/>
          <a:ln w="28575">
            <a:solidFill>
              <a:schemeClr val="tx1"/>
            </a:solidFill>
            <a:round/>
            <a:headEnd type="triangle" w="med" len="med"/>
            <a:tailEnd/>
          </a:ln>
        </p:spPr>
        <p:txBody>
          <a:bodyPr lIns="95760" tIns="47880" rIns="95760" bIns="47880"/>
          <a:lstStyle/>
          <a:p>
            <a:endParaRPr lang="en-US"/>
          </a:p>
        </p:txBody>
      </p:sp>
      <p:sp>
        <p:nvSpPr>
          <p:cNvPr id="7203" name="Text Box 47"/>
          <p:cNvSpPr txBox="1">
            <a:spLocks noChangeArrowheads="1"/>
          </p:cNvSpPr>
          <p:nvPr/>
        </p:nvSpPr>
        <p:spPr bwMode="auto">
          <a:xfrm>
            <a:off x="6741277" y="2291819"/>
            <a:ext cx="2610469" cy="496773"/>
          </a:xfrm>
          <a:prstGeom prst="rect">
            <a:avLst/>
          </a:prstGeom>
          <a:noFill/>
          <a:ln w="9525">
            <a:noFill/>
            <a:miter lim="800000"/>
            <a:headEnd/>
            <a:tailEnd/>
          </a:ln>
        </p:spPr>
        <p:txBody>
          <a:bodyPr lIns="95760" tIns="47880" rIns="95760" bIns="47880">
            <a:spAutoFit/>
          </a:bodyPr>
          <a:lstStyle/>
          <a:p>
            <a:pPr>
              <a:spcBef>
                <a:spcPct val="50000"/>
              </a:spcBef>
            </a:pPr>
            <a:r>
              <a:rPr lang="en-GB" sz="1300"/>
              <a:t>Asks for specification and estimates</a:t>
            </a:r>
            <a:endParaRPr lang="en-US" sz="1300"/>
          </a:p>
        </p:txBody>
      </p:sp>
      <p:sp>
        <p:nvSpPr>
          <p:cNvPr id="7204" name="Text Box 48"/>
          <p:cNvSpPr txBox="1">
            <a:spLocks noChangeArrowheads="1"/>
          </p:cNvSpPr>
          <p:nvPr/>
        </p:nvSpPr>
        <p:spPr bwMode="auto">
          <a:xfrm>
            <a:off x="6741276" y="3069516"/>
            <a:ext cx="2130995" cy="296794"/>
          </a:xfrm>
          <a:prstGeom prst="rect">
            <a:avLst/>
          </a:prstGeom>
          <a:noFill/>
          <a:ln w="9525">
            <a:noFill/>
            <a:miter lim="800000"/>
            <a:headEnd/>
            <a:tailEnd/>
          </a:ln>
        </p:spPr>
        <p:txBody>
          <a:bodyPr lIns="95760" tIns="47880" rIns="95760" bIns="47880">
            <a:spAutoFit/>
          </a:bodyPr>
          <a:lstStyle/>
          <a:p>
            <a:pPr>
              <a:spcBef>
                <a:spcPct val="50000"/>
              </a:spcBef>
            </a:pPr>
            <a:r>
              <a:rPr lang="en-GB" sz="1300"/>
              <a:t>Receives proposal</a:t>
            </a:r>
            <a:endParaRPr lang="en-US" sz="1300"/>
          </a:p>
        </p:txBody>
      </p:sp>
      <p:sp>
        <p:nvSpPr>
          <p:cNvPr id="7205" name="Text Box 49"/>
          <p:cNvSpPr txBox="1">
            <a:spLocks noChangeArrowheads="1"/>
          </p:cNvSpPr>
          <p:nvPr/>
        </p:nvSpPr>
        <p:spPr bwMode="auto">
          <a:xfrm>
            <a:off x="6732684" y="3823403"/>
            <a:ext cx="1732292" cy="296793"/>
          </a:xfrm>
          <a:prstGeom prst="rect">
            <a:avLst/>
          </a:prstGeom>
          <a:noFill/>
          <a:ln w="9525">
            <a:noFill/>
            <a:miter lim="800000"/>
            <a:headEnd/>
            <a:tailEnd/>
          </a:ln>
        </p:spPr>
        <p:txBody>
          <a:bodyPr lIns="95760" tIns="47880" rIns="95760" bIns="47880">
            <a:spAutoFit/>
          </a:bodyPr>
          <a:lstStyle/>
          <a:p>
            <a:pPr>
              <a:spcBef>
                <a:spcPct val="50000"/>
              </a:spcBef>
            </a:pPr>
            <a:r>
              <a:rPr lang="en-GB" sz="1300"/>
              <a:t>Places order</a:t>
            </a:r>
            <a:endParaRPr lang="en-US" sz="1300"/>
          </a:p>
        </p:txBody>
      </p:sp>
      <p:sp>
        <p:nvSpPr>
          <p:cNvPr id="7206" name="Text Box 50"/>
          <p:cNvSpPr txBox="1">
            <a:spLocks noChangeArrowheads="1"/>
          </p:cNvSpPr>
          <p:nvPr/>
        </p:nvSpPr>
        <p:spPr bwMode="auto">
          <a:xfrm>
            <a:off x="6749870" y="4504284"/>
            <a:ext cx="2601876" cy="296794"/>
          </a:xfrm>
          <a:prstGeom prst="rect">
            <a:avLst/>
          </a:prstGeom>
          <a:noFill/>
          <a:ln w="9525">
            <a:noFill/>
            <a:miter lim="800000"/>
            <a:headEnd/>
            <a:tailEnd/>
          </a:ln>
        </p:spPr>
        <p:txBody>
          <a:bodyPr lIns="95760" tIns="47880" rIns="95760" bIns="47880">
            <a:spAutoFit/>
          </a:bodyPr>
          <a:lstStyle/>
          <a:p>
            <a:pPr>
              <a:spcBef>
                <a:spcPct val="50000"/>
              </a:spcBef>
            </a:pPr>
            <a:r>
              <a:rPr lang="en-GB" sz="1300"/>
              <a:t>Start of design and coding</a:t>
            </a:r>
            <a:endParaRPr lang="en-US" sz="1300"/>
          </a:p>
        </p:txBody>
      </p:sp>
      <p:sp>
        <p:nvSpPr>
          <p:cNvPr id="7207" name="Text Box 51"/>
          <p:cNvSpPr txBox="1">
            <a:spLocks noChangeArrowheads="1"/>
          </p:cNvSpPr>
          <p:nvPr/>
        </p:nvSpPr>
        <p:spPr bwMode="auto">
          <a:xfrm>
            <a:off x="6724092" y="5226428"/>
            <a:ext cx="2404243" cy="296793"/>
          </a:xfrm>
          <a:prstGeom prst="rect">
            <a:avLst/>
          </a:prstGeom>
          <a:noFill/>
          <a:ln w="9525">
            <a:noFill/>
            <a:miter lim="800000"/>
            <a:headEnd/>
            <a:tailEnd/>
          </a:ln>
        </p:spPr>
        <p:txBody>
          <a:bodyPr lIns="95760" tIns="47880" rIns="95760" bIns="47880">
            <a:spAutoFit/>
          </a:bodyPr>
          <a:lstStyle/>
          <a:p>
            <a:pPr>
              <a:spcBef>
                <a:spcPct val="50000"/>
              </a:spcBef>
            </a:pPr>
            <a:r>
              <a:rPr lang="en-GB" sz="1300"/>
              <a:t>Software </a:t>
            </a:r>
            <a:r>
              <a:rPr lang="en-GB" altLang="en-US" sz="1300"/>
              <a:t>‘</a:t>
            </a:r>
            <a:r>
              <a:rPr lang="en-GB" sz="1300"/>
              <a:t>completed</a:t>
            </a:r>
            <a:r>
              <a:rPr lang="en-GB" altLang="en-US" sz="1300"/>
              <a:t>’</a:t>
            </a:r>
            <a:r>
              <a:rPr lang="en-GB" sz="1300"/>
              <a:t> </a:t>
            </a:r>
            <a:endParaRPr lang="en-US" sz="1300"/>
          </a:p>
        </p:txBody>
      </p:sp>
      <p:sp>
        <p:nvSpPr>
          <p:cNvPr id="7208" name="Text Box 52"/>
          <p:cNvSpPr txBox="1">
            <a:spLocks noChangeArrowheads="1"/>
          </p:cNvSpPr>
          <p:nvPr/>
        </p:nvSpPr>
        <p:spPr bwMode="auto">
          <a:xfrm>
            <a:off x="6732685" y="5831125"/>
            <a:ext cx="2352686" cy="496773"/>
          </a:xfrm>
          <a:prstGeom prst="rect">
            <a:avLst/>
          </a:prstGeom>
          <a:noFill/>
          <a:ln w="9525">
            <a:noFill/>
            <a:miter lim="800000"/>
            <a:headEnd/>
            <a:tailEnd/>
          </a:ln>
        </p:spPr>
        <p:txBody>
          <a:bodyPr lIns="95760" tIns="47880" rIns="95760" bIns="47880">
            <a:spAutoFit/>
          </a:bodyPr>
          <a:lstStyle/>
          <a:p>
            <a:pPr>
              <a:spcBef>
                <a:spcPct val="50000"/>
              </a:spcBef>
            </a:pPr>
            <a:r>
              <a:rPr lang="en-GB" sz="1300"/>
              <a:t>Software fully debugged and working</a:t>
            </a:r>
            <a:endParaRPr lang="en-US" sz="1300"/>
          </a:p>
        </p:txBody>
      </p:sp>
      <p:sp>
        <p:nvSpPr>
          <p:cNvPr id="7209" name="Text Box 53"/>
          <p:cNvSpPr txBox="1">
            <a:spLocks noChangeArrowheads="1"/>
          </p:cNvSpPr>
          <p:nvPr/>
        </p:nvSpPr>
        <p:spPr bwMode="auto">
          <a:xfrm>
            <a:off x="6732684" y="1525235"/>
            <a:ext cx="2619062" cy="496772"/>
          </a:xfrm>
          <a:prstGeom prst="rect">
            <a:avLst/>
          </a:prstGeom>
          <a:noFill/>
          <a:ln w="9525">
            <a:noFill/>
            <a:miter lim="800000"/>
            <a:headEnd/>
            <a:tailEnd/>
          </a:ln>
        </p:spPr>
        <p:txBody>
          <a:bodyPr lIns="95760" tIns="47880" rIns="95760" bIns="47880">
            <a:spAutoFit/>
          </a:bodyPr>
          <a:lstStyle/>
          <a:p>
            <a:pPr>
              <a:spcBef>
                <a:spcPct val="50000"/>
              </a:spcBef>
            </a:pPr>
            <a:r>
              <a:rPr lang="en-GB" sz="1300"/>
              <a:t>Customer decides new software is needed</a:t>
            </a:r>
            <a:endParaRPr lang="en-US" sz="1300"/>
          </a:p>
        </p:txBody>
      </p:sp>
      <p:sp>
        <p:nvSpPr>
          <p:cNvPr id="7210" name="Line 54"/>
          <p:cNvSpPr>
            <a:spLocks noChangeShapeType="1"/>
          </p:cNvSpPr>
          <p:nvPr/>
        </p:nvSpPr>
        <p:spPr bwMode="auto">
          <a:xfrm flipH="1">
            <a:off x="5641408" y="1836313"/>
            <a:ext cx="1099868" cy="0"/>
          </a:xfrm>
          <a:prstGeom prst="line">
            <a:avLst/>
          </a:prstGeom>
          <a:noFill/>
          <a:ln w="28575">
            <a:solidFill>
              <a:schemeClr val="tx1"/>
            </a:solidFill>
            <a:round/>
            <a:headEnd/>
            <a:tailEnd type="triangle" w="med" len="med"/>
          </a:ln>
        </p:spPr>
        <p:txBody>
          <a:bodyPr lIns="95760" tIns="47880" rIns="95760" bIns="47880"/>
          <a:lstStyle/>
          <a:p>
            <a:endParaRPr lang="en-US"/>
          </a:p>
        </p:txBody>
      </p:sp>
      <p:sp>
        <p:nvSpPr>
          <p:cNvPr id="7211" name="Line 55"/>
          <p:cNvSpPr>
            <a:spLocks noChangeShapeType="1"/>
          </p:cNvSpPr>
          <p:nvPr/>
        </p:nvSpPr>
        <p:spPr bwMode="auto">
          <a:xfrm flipH="1">
            <a:off x="5653439" y="2525128"/>
            <a:ext cx="1101586" cy="0"/>
          </a:xfrm>
          <a:prstGeom prst="line">
            <a:avLst/>
          </a:prstGeom>
          <a:noFill/>
          <a:ln w="28575">
            <a:solidFill>
              <a:schemeClr val="tx1"/>
            </a:solidFill>
            <a:round/>
            <a:headEnd/>
            <a:tailEnd type="triangle" w="med" len="med"/>
          </a:ln>
        </p:spPr>
        <p:txBody>
          <a:bodyPr lIns="95760" tIns="47880" rIns="95760" bIns="47880"/>
          <a:lstStyle/>
          <a:p>
            <a:endParaRPr lang="en-US"/>
          </a:p>
        </p:txBody>
      </p:sp>
      <p:sp>
        <p:nvSpPr>
          <p:cNvPr id="7212" name="Line 56"/>
          <p:cNvSpPr>
            <a:spLocks noChangeShapeType="1"/>
          </p:cNvSpPr>
          <p:nvPr/>
        </p:nvSpPr>
        <p:spPr bwMode="auto">
          <a:xfrm flipH="1">
            <a:off x="5663750" y="3229815"/>
            <a:ext cx="1099868" cy="0"/>
          </a:xfrm>
          <a:prstGeom prst="line">
            <a:avLst/>
          </a:prstGeom>
          <a:noFill/>
          <a:ln w="28575">
            <a:solidFill>
              <a:schemeClr val="tx1"/>
            </a:solidFill>
            <a:round/>
            <a:headEnd/>
            <a:tailEnd type="triangle" w="med" len="med"/>
          </a:ln>
        </p:spPr>
        <p:txBody>
          <a:bodyPr lIns="95760" tIns="47880" rIns="95760" bIns="47880"/>
          <a:lstStyle/>
          <a:p>
            <a:endParaRPr lang="en-US"/>
          </a:p>
        </p:txBody>
      </p:sp>
      <p:sp>
        <p:nvSpPr>
          <p:cNvPr id="7213" name="Line 57"/>
          <p:cNvSpPr>
            <a:spLocks noChangeShapeType="1"/>
          </p:cNvSpPr>
          <p:nvPr/>
        </p:nvSpPr>
        <p:spPr bwMode="auto">
          <a:xfrm flipH="1">
            <a:off x="5653439" y="3964657"/>
            <a:ext cx="1101586" cy="0"/>
          </a:xfrm>
          <a:prstGeom prst="line">
            <a:avLst/>
          </a:prstGeom>
          <a:noFill/>
          <a:ln w="28575">
            <a:solidFill>
              <a:schemeClr val="tx1"/>
            </a:solidFill>
            <a:round/>
            <a:headEnd/>
            <a:tailEnd type="triangle" w="med" len="med"/>
          </a:ln>
        </p:spPr>
        <p:txBody>
          <a:bodyPr lIns="95760" tIns="47880" rIns="95760" bIns="47880"/>
          <a:lstStyle/>
          <a:p>
            <a:endParaRPr lang="en-US"/>
          </a:p>
        </p:txBody>
      </p:sp>
      <p:sp>
        <p:nvSpPr>
          <p:cNvPr id="7214" name="Line 58"/>
          <p:cNvSpPr>
            <a:spLocks noChangeShapeType="1"/>
          </p:cNvSpPr>
          <p:nvPr/>
        </p:nvSpPr>
        <p:spPr bwMode="auto">
          <a:xfrm flipH="1">
            <a:off x="5663750" y="4677280"/>
            <a:ext cx="1099868" cy="0"/>
          </a:xfrm>
          <a:prstGeom prst="line">
            <a:avLst/>
          </a:prstGeom>
          <a:noFill/>
          <a:ln w="28575">
            <a:solidFill>
              <a:schemeClr val="tx1"/>
            </a:solidFill>
            <a:round/>
            <a:headEnd/>
            <a:tailEnd type="triangle" w="med" len="med"/>
          </a:ln>
        </p:spPr>
        <p:txBody>
          <a:bodyPr lIns="95760" tIns="47880" rIns="95760" bIns="47880"/>
          <a:lstStyle/>
          <a:p>
            <a:endParaRPr lang="en-US"/>
          </a:p>
        </p:txBody>
      </p:sp>
      <p:sp>
        <p:nvSpPr>
          <p:cNvPr id="7215" name="Line 59"/>
          <p:cNvSpPr>
            <a:spLocks noChangeShapeType="1"/>
          </p:cNvSpPr>
          <p:nvPr/>
        </p:nvSpPr>
        <p:spPr bwMode="auto">
          <a:xfrm flipH="1">
            <a:off x="5663750" y="5375618"/>
            <a:ext cx="1099868" cy="0"/>
          </a:xfrm>
          <a:prstGeom prst="line">
            <a:avLst/>
          </a:prstGeom>
          <a:noFill/>
          <a:ln w="28575">
            <a:solidFill>
              <a:schemeClr val="tx1"/>
            </a:solidFill>
            <a:round/>
            <a:headEnd/>
            <a:tailEnd type="triangle" w="med" len="med"/>
          </a:ln>
        </p:spPr>
        <p:txBody>
          <a:bodyPr lIns="95760" tIns="47880" rIns="95760" bIns="47880"/>
          <a:lstStyle/>
          <a:p>
            <a:endParaRPr lang="en-US"/>
          </a:p>
        </p:txBody>
      </p:sp>
      <p:sp>
        <p:nvSpPr>
          <p:cNvPr id="7216" name="Line 60"/>
          <p:cNvSpPr>
            <a:spLocks noChangeShapeType="1"/>
          </p:cNvSpPr>
          <p:nvPr/>
        </p:nvSpPr>
        <p:spPr bwMode="auto">
          <a:xfrm flipH="1">
            <a:off x="5650002" y="6064434"/>
            <a:ext cx="1099868" cy="0"/>
          </a:xfrm>
          <a:prstGeom prst="line">
            <a:avLst/>
          </a:prstGeom>
          <a:noFill/>
          <a:ln w="28575">
            <a:solidFill>
              <a:schemeClr val="tx1"/>
            </a:solidFill>
            <a:round/>
            <a:headEnd/>
            <a:tailEnd type="triangle" w="med" len="med"/>
          </a:ln>
        </p:spPr>
        <p:txBody>
          <a:bodyPr lIns="95760" tIns="47880" rIns="95760" bIns="47880"/>
          <a:lstStyle/>
          <a:p>
            <a:endParaRPr lang="en-US"/>
          </a:p>
        </p:txBody>
      </p:sp>
      <p:sp>
        <p:nvSpPr>
          <p:cNvPr id="7217" name="Line 61"/>
          <p:cNvSpPr>
            <a:spLocks noChangeShapeType="1"/>
          </p:cNvSpPr>
          <p:nvPr/>
        </p:nvSpPr>
        <p:spPr bwMode="auto">
          <a:xfrm>
            <a:off x="5995427" y="2202940"/>
            <a:ext cx="0" cy="317427"/>
          </a:xfrm>
          <a:prstGeom prst="line">
            <a:avLst/>
          </a:prstGeom>
          <a:noFill/>
          <a:ln w="25400">
            <a:solidFill>
              <a:srgbClr val="800080"/>
            </a:solidFill>
            <a:round/>
            <a:headEnd/>
            <a:tailEnd type="stealth" w="med" len="med"/>
          </a:ln>
        </p:spPr>
        <p:txBody>
          <a:bodyPr lIns="95760" tIns="47880" rIns="95760" bIns="47880"/>
          <a:lstStyle/>
          <a:p>
            <a:endParaRPr lang="en-US"/>
          </a:p>
        </p:txBody>
      </p:sp>
      <p:sp>
        <p:nvSpPr>
          <p:cNvPr id="7218" name="Line 62"/>
          <p:cNvSpPr>
            <a:spLocks noChangeShapeType="1"/>
          </p:cNvSpPr>
          <p:nvPr/>
        </p:nvSpPr>
        <p:spPr bwMode="auto">
          <a:xfrm>
            <a:off x="5995427" y="3645644"/>
            <a:ext cx="0" cy="319013"/>
          </a:xfrm>
          <a:prstGeom prst="line">
            <a:avLst/>
          </a:prstGeom>
          <a:noFill/>
          <a:ln w="25400">
            <a:solidFill>
              <a:srgbClr val="800080"/>
            </a:solidFill>
            <a:round/>
            <a:headEnd/>
            <a:tailEnd type="stealth" w="med" len="med"/>
          </a:ln>
        </p:spPr>
        <p:txBody>
          <a:bodyPr lIns="95760" tIns="47880" rIns="95760" bIns="47880"/>
          <a:lstStyle/>
          <a:p>
            <a:endParaRPr lang="en-US"/>
          </a:p>
        </p:txBody>
      </p:sp>
      <p:sp>
        <p:nvSpPr>
          <p:cNvPr id="7219" name="Line 63"/>
          <p:cNvSpPr>
            <a:spLocks noChangeShapeType="1"/>
          </p:cNvSpPr>
          <p:nvPr/>
        </p:nvSpPr>
        <p:spPr bwMode="auto">
          <a:xfrm>
            <a:off x="5995427" y="5056606"/>
            <a:ext cx="0" cy="314252"/>
          </a:xfrm>
          <a:prstGeom prst="line">
            <a:avLst/>
          </a:prstGeom>
          <a:noFill/>
          <a:ln w="25400">
            <a:solidFill>
              <a:srgbClr val="800080"/>
            </a:solidFill>
            <a:round/>
            <a:headEnd/>
            <a:tailEnd type="stealth" w="med" len="med"/>
          </a:ln>
        </p:spPr>
        <p:txBody>
          <a:bodyPr lIns="95760" tIns="47880" rIns="95760" bIns="47880"/>
          <a:lstStyle/>
          <a:p>
            <a:endParaRPr lang="en-US"/>
          </a:p>
        </p:txBody>
      </p:sp>
      <p:sp>
        <p:nvSpPr>
          <p:cNvPr id="7220" name="Line 64"/>
          <p:cNvSpPr>
            <a:spLocks noChangeShapeType="1"/>
          </p:cNvSpPr>
          <p:nvPr/>
        </p:nvSpPr>
        <p:spPr bwMode="auto">
          <a:xfrm>
            <a:off x="5995427" y="4658235"/>
            <a:ext cx="0" cy="322187"/>
          </a:xfrm>
          <a:prstGeom prst="line">
            <a:avLst/>
          </a:prstGeom>
          <a:noFill/>
          <a:ln w="25400">
            <a:solidFill>
              <a:srgbClr val="800080"/>
            </a:solidFill>
            <a:round/>
            <a:headEnd type="stealth" w="med" len="med"/>
            <a:tailEnd/>
          </a:ln>
        </p:spPr>
        <p:txBody>
          <a:bodyPr lIns="95760" tIns="47880" rIns="95760" bIns="47880"/>
          <a:lstStyle/>
          <a:p>
            <a:endParaRPr lang="en-US"/>
          </a:p>
        </p:txBody>
      </p:sp>
      <p:sp>
        <p:nvSpPr>
          <p:cNvPr id="7221" name="Line 65"/>
          <p:cNvSpPr>
            <a:spLocks noChangeShapeType="1"/>
          </p:cNvSpPr>
          <p:nvPr/>
        </p:nvSpPr>
        <p:spPr bwMode="auto">
          <a:xfrm>
            <a:off x="5995427" y="3239338"/>
            <a:ext cx="0" cy="317427"/>
          </a:xfrm>
          <a:prstGeom prst="line">
            <a:avLst/>
          </a:prstGeom>
          <a:noFill/>
          <a:ln w="25400">
            <a:solidFill>
              <a:srgbClr val="800080"/>
            </a:solidFill>
            <a:round/>
            <a:headEnd type="stealth" w="med" len="med"/>
            <a:tailEnd/>
          </a:ln>
        </p:spPr>
        <p:txBody>
          <a:bodyPr lIns="95760" tIns="47880" rIns="95760" bIns="47880"/>
          <a:lstStyle/>
          <a:p>
            <a:endParaRPr lang="en-US"/>
          </a:p>
        </p:txBody>
      </p:sp>
      <p:sp>
        <p:nvSpPr>
          <p:cNvPr id="7222" name="Line 66"/>
          <p:cNvSpPr>
            <a:spLocks noChangeShapeType="1"/>
          </p:cNvSpPr>
          <p:nvPr/>
        </p:nvSpPr>
        <p:spPr bwMode="auto">
          <a:xfrm>
            <a:off x="5995427" y="1807744"/>
            <a:ext cx="0" cy="317427"/>
          </a:xfrm>
          <a:prstGeom prst="line">
            <a:avLst/>
          </a:prstGeom>
          <a:noFill/>
          <a:ln w="25400">
            <a:solidFill>
              <a:srgbClr val="800080"/>
            </a:solidFill>
            <a:round/>
            <a:headEnd type="stealth" w="med" len="med"/>
            <a:tailEnd/>
          </a:ln>
        </p:spPr>
        <p:txBody>
          <a:bodyPr lIns="95760" tIns="47880" rIns="95760" bIns="47880"/>
          <a:lstStyle/>
          <a:p>
            <a:endParaRPr lang="en-US"/>
          </a:p>
        </p:txBody>
      </p:sp>
      <p:sp>
        <p:nvSpPr>
          <p:cNvPr id="7223" name="Line 67"/>
          <p:cNvSpPr>
            <a:spLocks noChangeShapeType="1"/>
          </p:cNvSpPr>
          <p:nvPr/>
        </p:nvSpPr>
        <p:spPr bwMode="auto">
          <a:xfrm>
            <a:off x="3929737" y="2520366"/>
            <a:ext cx="0" cy="319014"/>
          </a:xfrm>
          <a:prstGeom prst="line">
            <a:avLst/>
          </a:prstGeom>
          <a:noFill/>
          <a:ln w="25400">
            <a:solidFill>
              <a:srgbClr val="800080"/>
            </a:solidFill>
            <a:round/>
            <a:headEnd type="stealth" w="med" len="med"/>
            <a:tailEnd/>
          </a:ln>
        </p:spPr>
        <p:txBody>
          <a:bodyPr lIns="95760" tIns="47880" rIns="95760" bIns="47880"/>
          <a:lstStyle/>
          <a:p>
            <a:endParaRPr lang="en-US"/>
          </a:p>
        </p:txBody>
      </p:sp>
      <p:sp>
        <p:nvSpPr>
          <p:cNvPr id="7224" name="Line 68"/>
          <p:cNvSpPr>
            <a:spLocks noChangeShapeType="1"/>
          </p:cNvSpPr>
          <p:nvPr/>
        </p:nvSpPr>
        <p:spPr bwMode="auto">
          <a:xfrm>
            <a:off x="3929737" y="3956722"/>
            <a:ext cx="0" cy="317427"/>
          </a:xfrm>
          <a:prstGeom prst="line">
            <a:avLst/>
          </a:prstGeom>
          <a:noFill/>
          <a:ln w="25400">
            <a:solidFill>
              <a:srgbClr val="800080"/>
            </a:solidFill>
            <a:round/>
            <a:headEnd type="stealth" w="med" len="med"/>
            <a:tailEnd/>
          </a:ln>
        </p:spPr>
        <p:txBody>
          <a:bodyPr lIns="95760" tIns="47880" rIns="95760" bIns="47880"/>
          <a:lstStyle/>
          <a:p>
            <a:endParaRPr lang="en-US"/>
          </a:p>
        </p:txBody>
      </p:sp>
      <p:sp>
        <p:nvSpPr>
          <p:cNvPr id="7225" name="Line 69"/>
          <p:cNvSpPr>
            <a:spLocks noChangeShapeType="1"/>
          </p:cNvSpPr>
          <p:nvPr/>
        </p:nvSpPr>
        <p:spPr bwMode="auto">
          <a:xfrm>
            <a:off x="3929737" y="5354985"/>
            <a:ext cx="0" cy="319014"/>
          </a:xfrm>
          <a:prstGeom prst="line">
            <a:avLst/>
          </a:prstGeom>
          <a:noFill/>
          <a:ln w="25400">
            <a:solidFill>
              <a:srgbClr val="800080"/>
            </a:solidFill>
            <a:round/>
            <a:headEnd type="stealth" w="med" len="med"/>
            <a:tailEnd/>
          </a:ln>
        </p:spPr>
        <p:txBody>
          <a:bodyPr lIns="95760" tIns="47880" rIns="95760" bIns="47880"/>
          <a:lstStyle/>
          <a:p>
            <a:endParaRPr lang="en-US"/>
          </a:p>
        </p:txBody>
      </p:sp>
      <p:sp>
        <p:nvSpPr>
          <p:cNvPr id="7226" name="Line 70"/>
          <p:cNvSpPr>
            <a:spLocks noChangeShapeType="1"/>
          </p:cNvSpPr>
          <p:nvPr/>
        </p:nvSpPr>
        <p:spPr bwMode="auto">
          <a:xfrm>
            <a:off x="3929737" y="5758117"/>
            <a:ext cx="0" cy="319014"/>
          </a:xfrm>
          <a:prstGeom prst="line">
            <a:avLst/>
          </a:prstGeom>
          <a:noFill/>
          <a:ln w="25400">
            <a:solidFill>
              <a:srgbClr val="800080"/>
            </a:solidFill>
            <a:round/>
            <a:headEnd/>
            <a:tailEnd type="stealth" w="med" len="med"/>
          </a:ln>
        </p:spPr>
        <p:txBody>
          <a:bodyPr lIns="95760" tIns="47880" rIns="95760" bIns="47880"/>
          <a:lstStyle/>
          <a:p>
            <a:endParaRPr lang="en-US"/>
          </a:p>
        </p:txBody>
      </p:sp>
      <p:sp>
        <p:nvSpPr>
          <p:cNvPr id="7227" name="Line 71"/>
          <p:cNvSpPr>
            <a:spLocks noChangeShapeType="1"/>
          </p:cNvSpPr>
          <p:nvPr/>
        </p:nvSpPr>
        <p:spPr bwMode="auto">
          <a:xfrm>
            <a:off x="3929737" y="4367789"/>
            <a:ext cx="0" cy="319014"/>
          </a:xfrm>
          <a:prstGeom prst="line">
            <a:avLst/>
          </a:prstGeom>
          <a:noFill/>
          <a:ln w="25400">
            <a:solidFill>
              <a:srgbClr val="800080"/>
            </a:solidFill>
            <a:round/>
            <a:headEnd/>
            <a:tailEnd type="stealth" w="med" len="med"/>
          </a:ln>
        </p:spPr>
        <p:txBody>
          <a:bodyPr lIns="95760" tIns="47880" rIns="95760" bIns="47880"/>
          <a:lstStyle/>
          <a:p>
            <a:endParaRPr lang="en-US"/>
          </a:p>
        </p:txBody>
      </p:sp>
      <p:sp>
        <p:nvSpPr>
          <p:cNvPr id="7228" name="Line 72"/>
          <p:cNvSpPr>
            <a:spLocks noChangeShapeType="1"/>
          </p:cNvSpPr>
          <p:nvPr/>
        </p:nvSpPr>
        <p:spPr bwMode="auto">
          <a:xfrm>
            <a:off x="3929737" y="2928261"/>
            <a:ext cx="0" cy="319013"/>
          </a:xfrm>
          <a:prstGeom prst="line">
            <a:avLst/>
          </a:prstGeom>
          <a:noFill/>
          <a:ln w="25400">
            <a:solidFill>
              <a:srgbClr val="800080"/>
            </a:solidFill>
            <a:round/>
            <a:headEnd/>
            <a:tailEnd type="stealth" w="med" len="med"/>
          </a:ln>
        </p:spPr>
        <p:txBody>
          <a:bodyPr lIns="95760" tIns="47880" rIns="95760" bIns="47880"/>
          <a:lstStyle/>
          <a:p>
            <a:endParaRPr lang="en-US"/>
          </a:p>
        </p:txBody>
      </p:sp>
      <p:sp>
        <p:nvSpPr>
          <p:cNvPr id="7229" name="AutoShape 73"/>
          <p:cNvSpPr>
            <a:spLocks noChangeArrowheads="1"/>
          </p:cNvSpPr>
          <p:nvPr/>
        </p:nvSpPr>
        <p:spPr bwMode="auto">
          <a:xfrm>
            <a:off x="4859471" y="2774308"/>
            <a:ext cx="206225" cy="153952"/>
          </a:xfrm>
          <a:prstGeom prst="downArrow">
            <a:avLst>
              <a:gd name="adj1" fmla="val 50000"/>
              <a:gd name="adj2" fmla="val 47917"/>
            </a:avLst>
          </a:prstGeom>
          <a:solidFill>
            <a:srgbClr val="FF0000"/>
          </a:solidFill>
          <a:ln w="9525">
            <a:solidFill>
              <a:schemeClr val="tx1"/>
            </a:solidFill>
            <a:miter lim="800000"/>
            <a:headEnd/>
            <a:tailEnd/>
          </a:ln>
        </p:spPr>
        <p:txBody>
          <a:bodyPr wrap="none" lIns="95760" tIns="47880" rIns="95760" bIns="47880" anchor="ctr"/>
          <a:lstStyle/>
          <a:p>
            <a:endParaRPr lang="en-GB" sz="1300"/>
          </a:p>
        </p:txBody>
      </p:sp>
      <p:sp>
        <p:nvSpPr>
          <p:cNvPr id="7230" name="AutoShape 74"/>
          <p:cNvSpPr>
            <a:spLocks noChangeArrowheads="1"/>
          </p:cNvSpPr>
          <p:nvPr/>
        </p:nvSpPr>
        <p:spPr bwMode="auto">
          <a:xfrm>
            <a:off x="4859471" y="3496455"/>
            <a:ext cx="206225" cy="153951"/>
          </a:xfrm>
          <a:prstGeom prst="downArrow">
            <a:avLst>
              <a:gd name="adj1" fmla="val 50000"/>
              <a:gd name="adj2" fmla="val 47917"/>
            </a:avLst>
          </a:prstGeom>
          <a:solidFill>
            <a:srgbClr val="FF0000"/>
          </a:solidFill>
          <a:ln w="9525">
            <a:solidFill>
              <a:schemeClr val="tx1"/>
            </a:solidFill>
            <a:miter lim="800000"/>
            <a:headEnd/>
            <a:tailEnd/>
          </a:ln>
        </p:spPr>
        <p:txBody>
          <a:bodyPr wrap="none" lIns="95760" tIns="47880" rIns="95760" bIns="47880" anchor="ctr"/>
          <a:lstStyle/>
          <a:p>
            <a:endParaRPr lang="en-GB" sz="1300"/>
          </a:p>
        </p:txBody>
      </p:sp>
      <p:sp>
        <p:nvSpPr>
          <p:cNvPr id="7231" name="AutoShape 75"/>
          <p:cNvSpPr>
            <a:spLocks noChangeArrowheads="1"/>
          </p:cNvSpPr>
          <p:nvPr/>
        </p:nvSpPr>
        <p:spPr bwMode="auto">
          <a:xfrm>
            <a:off x="4859471" y="4239231"/>
            <a:ext cx="206225" cy="152365"/>
          </a:xfrm>
          <a:prstGeom prst="downArrow">
            <a:avLst>
              <a:gd name="adj1" fmla="val 50000"/>
              <a:gd name="adj2" fmla="val 47917"/>
            </a:avLst>
          </a:prstGeom>
          <a:solidFill>
            <a:srgbClr val="FF0000"/>
          </a:solidFill>
          <a:ln w="9525">
            <a:solidFill>
              <a:schemeClr val="tx1"/>
            </a:solidFill>
            <a:miter lim="800000"/>
            <a:headEnd/>
            <a:tailEnd/>
          </a:ln>
        </p:spPr>
        <p:txBody>
          <a:bodyPr wrap="none" lIns="95760" tIns="47880" rIns="95760" bIns="47880" anchor="ctr"/>
          <a:lstStyle/>
          <a:p>
            <a:endParaRPr lang="en-GB" sz="1300"/>
          </a:p>
        </p:txBody>
      </p:sp>
      <p:sp>
        <p:nvSpPr>
          <p:cNvPr id="7232" name="AutoShape 76"/>
          <p:cNvSpPr>
            <a:spLocks noChangeArrowheads="1"/>
          </p:cNvSpPr>
          <p:nvPr/>
        </p:nvSpPr>
        <p:spPr bwMode="auto">
          <a:xfrm>
            <a:off x="4859471" y="4940744"/>
            <a:ext cx="206225" cy="152365"/>
          </a:xfrm>
          <a:prstGeom prst="downArrow">
            <a:avLst>
              <a:gd name="adj1" fmla="val 50000"/>
              <a:gd name="adj2" fmla="val 47917"/>
            </a:avLst>
          </a:prstGeom>
          <a:solidFill>
            <a:srgbClr val="FF0000"/>
          </a:solidFill>
          <a:ln w="9525">
            <a:solidFill>
              <a:schemeClr val="tx1"/>
            </a:solidFill>
            <a:miter lim="800000"/>
            <a:headEnd/>
            <a:tailEnd/>
          </a:ln>
        </p:spPr>
        <p:txBody>
          <a:bodyPr wrap="none" lIns="95760" tIns="47880" rIns="95760" bIns="47880" anchor="ctr"/>
          <a:lstStyle/>
          <a:p>
            <a:endParaRPr lang="en-GB" sz="1300"/>
          </a:p>
        </p:txBody>
      </p:sp>
      <p:sp>
        <p:nvSpPr>
          <p:cNvPr id="7233" name="AutoShape 77"/>
          <p:cNvSpPr>
            <a:spLocks noChangeArrowheads="1"/>
          </p:cNvSpPr>
          <p:nvPr/>
        </p:nvSpPr>
        <p:spPr bwMode="auto">
          <a:xfrm>
            <a:off x="4859471" y="5637496"/>
            <a:ext cx="206225" cy="157127"/>
          </a:xfrm>
          <a:prstGeom prst="downArrow">
            <a:avLst>
              <a:gd name="adj1" fmla="val 50000"/>
              <a:gd name="adj2" fmla="val 47917"/>
            </a:avLst>
          </a:prstGeom>
          <a:solidFill>
            <a:srgbClr val="FF0000"/>
          </a:solidFill>
          <a:ln w="9525">
            <a:solidFill>
              <a:schemeClr val="tx1"/>
            </a:solidFill>
            <a:miter lim="800000"/>
            <a:headEnd/>
            <a:tailEnd/>
          </a:ln>
        </p:spPr>
        <p:txBody>
          <a:bodyPr wrap="none" lIns="95760" tIns="47880" rIns="95760" bIns="47880" anchor="ctr"/>
          <a:lstStyle/>
          <a:p>
            <a:endParaRPr lang="en-GB" sz="1300"/>
          </a:p>
        </p:txBody>
      </p:sp>
      <p:sp>
        <p:nvSpPr>
          <p:cNvPr id="7234" name="Text Box 41"/>
          <p:cNvSpPr txBox="1">
            <a:spLocks noChangeArrowheads="1"/>
          </p:cNvSpPr>
          <p:nvPr/>
        </p:nvSpPr>
        <p:spPr bwMode="auto">
          <a:xfrm>
            <a:off x="2589274" y="5577185"/>
            <a:ext cx="1606839" cy="296794"/>
          </a:xfrm>
          <a:prstGeom prst="rect">
            <a:avLst/>
          </a:prstGeom>
          <a:solidFill>
            <a:schemeClr val="bg1"/>
          </a:solidFill>
          <a:ln w="9525">
            <a:noFill/>
            <a:miter lim="800000"/>
            <a:headEnd/>
            <a:tailEnd/>
          </a:ln>
        </p:spPr>
        <p:txBody>
          <a:bodyPr lIns="95760" tIns="47880" rIns="95760" bIns="47880">
            <a:spAutoFit/>
          </a:bodyPr>
          <a:lstStyle/>
          <a:p>
            <a:pPr algn="r">
              <a:spcBef>
                <a:spcPct val="50000"/>
              </a:spcBef>
            </a:pPr>
            <a:r>
              <a:rPr lang="en-GB" sz="1300" i="1">
                <a:solidFill>
                  <a:srgbClr val="FF0000"/>
                </a:solidFill>
              </a:rPr>
              <a:t>Installation time</a:t>
            </a:r>
            <a:endParaRPr lang="en-US" sz="1300" i="1">
              <a:solidFill>
                <a:srgbClr val="FF0000"/>
              </a:solidFill>
            </a:endParaRPr>
          </a:p>
        </p:txBody>
      </p:sp>
      <p:sp>
        <p:nvSpPr>
          <p:cNvPr id="7235" name="Text Box 44"/>
          <p:cNvSpPr txBox="1">
            <a:spLocks noChangeArrowheads="1"/>
          </p:cNvSpPr>
          <p:nvPr/>
        </p:nvSpPr>
        <p:spPr bwMode="auto">
          <a:xfrm>
            <a:off x="5758268" y="4847104"/>
            <a:ext cx="2130995" cy="296794"/>
          </a:xfrm>
          <a:prstGeom prst="rect">
            <a:avLst/>
          </a:prstGeom>
          <a:solidFill>
            <a:schemeClr val="bg1"/>
          </a:solidFill>
          <a:ln w="9525">
            <a:noFill/>
            <a:miter lim="800000"/>
            <a:headEnd/>
            <a:tailEnd/>
          </a:ln>
        </p:spPr>
        <p:txBody>
          <a:bodyPr lIns="95760" tIns="47880" rIns="95760" bIns="47880">
            <a:spAutoFit/>
          </a:bodyPr>
          <a:lstStyle/>
          <a:p>
            <a:pPr>
              <a:spcBef>
                <a:spcPct val="50000"/>
              </a:spcBef>
            </a:pPr>
            <a:r>
              <a:rPr lang="en-GB" sz="1300" i="1">
                <a:solidFill>
                  <a:srgbClr val="CC0000"/>
                </a:solidFill>
              </a:rPr>
              <a:t>Core processing time</a:t>
            </a:r>
            <a:endParaRPr lang="en-US" sz="1300" i="1">
              <a:solidFill>
                <a:srgbClr val="CC0000"/>
              </a:solidFill>
            </a:endParaRPr>
          </a:p>
        </p:txBody>
      </p:sp>
      <p:sp>
        <p:nvSpPr>
          <p:cNvPr id="7236" name="Text Box 42"/>
          <p:cNvSpPr txBox="1">
            <a:spLocks noChangeArrowheads="1"/>
          </p:cNvSpPr>
          <p:nvPr/>
        </p:nvSpPr>
        <p:spPr bwMode="auto">
          <a:xfrm>
            <a:off x="2322901" y="4166223"/>
            <a:ext cx="1859465" cy="296793"/>
          </a:xfrm>
          <a:prstGeom prst="rect">
            <a:avLst/>
          </a:prstGeom>
          <a:solidFill>
            <a:schemeClr val="bg1"/>
          </a:solidFill>
          <a:ln w="9525">
            <a:noFill/>
            <a:miter lim="800000"/>
            <a:headEnd/>
            <a:tailEnd/>
          </a:ln>
        </p:spPr>
        <p:txBody>
          <a:bodyPr lIns="95760" tIns="47880" rIns="95760" bIns="47880">
            <a:spAutoFit/>
          </a:bodyPr>
          <a:lstStyle/>
          <a:p>
            <a:pPr algn="r">
              <a:spcBef>
                <a:spcPct val="50000"/>
              </a:spcBef>
            </a:pPr>
            <a:r>
              <a:rPr lang="en-GB" sz="1300" i="1">
                <a:solidFill>
                  <a:srgbClr val="FF0000"/>
                </a:solidFill>
              </a:rPr>
              <a:t>Waiting time</a:t>
            </a:r>
            <a:endParaRPr lang="en-US" sz="1300" i="1">
              <a:solidFill>
                <a:srgbClr val="FF0000"/>
              </a:solidFill>
            </a:endParaRPr>
          </a:p>
        </p:txBody>
      </p:sp>
      <p:sp>
        <p:nvSpPr>
          <p:cNvPr id="7237" name="Text Box 43"/>
          <p:cNvSpPr txBox="1">
            <a:spLocks noChangeArrowheads="1"/>
          </p:cNvSpPr>
          <p:nvPr/>
        </p:nvSpPr>
        <p:spPr bwMode="auto">
          <a:xfrm>
            <a:off x="2419139" y="2706061"/>
            <a:ext cx="1856027" cy="296793"/>
          </a:xfrm>
          <a:prstGeom prst="rect">
            <a:avLst/>
          </a:prstGeom>
          <a:solidFill>
            <a:schemeClr val="bg1"/>
          </a:solidFill>
          <a:ln w="9525">
            <a:noFill/>
            <a:miter lim="800000"/>
            <a:headEnd/>
            <a:tailEnd/>
          </a:ln>
        </p:spPr>
        <p:txBody>
          <a:bodyPr lIns="95760" tIns="47880" rIns="95760" bIns="47880">
            <a:spAutoFit/>
          </a:bodyPr>
          <a:lstStyle/>
          <a:p>
            <a:pPr algn="r">
              <a:spcBef>
                <a:spcPct val="50000"/>
              </a:spcBef>
            </a:pPr>
            <a:r>
              <a:rPr lang="en-GB" sz="1300" i="1">
                <a:solidFill>
                  <a:srgbClr val="FF0000"/>
                </a:solidFill>
              </a:rPr>
              <a:t>Enquiry time</a:t>
            </a:r>
            <a:endParaRPr lang="en-US" sz="1300" i="1">
              <a:solidFill>
                <a:srgbClr val="FF0000"/>
              </a:solidFill>
            </a:endParaRPr>
          </a:p>
        </p:txBody>
      </p:sp>
      <p:sp>
        <p:nvSpPr>
          <p:cNvPr id="7238" name="Text Box 45"/>
          <p:cNvSpPr txBox="1">
            <a:spLocks noChangeArrowheads="1"/>
          </p:cNvSpPr>
          <p:nvPr/>
        </p:nvSpPr>
        <p:spPr bwMode="auto">
          <a:xfrm>
            <a:off x="5650000" y="3432969"/>
            <a:ext cx="2335501" cy="295207"/>
          </a:xfrm>
          <a:prstGeom prst="rect">
            <a:avLst/>
          </a:prstGeom>
          <a:solidFill>
            <a:schemeClr val="bg1"/>
          </a:solidFill>
          <a:ln w="9525">
            <a:noFill/>
            <a:miter lim="800000"/>
            <a:headEnd/>
            <a:tailEnd/>
          </a:ln>
        </p:spPr>
        <p:txBody>
          <a:bodyPr lIns="95760" tIns="47880" rIns="95760" bIns="47880">
            <a:spAutoFit/>
          </a:bodyPr>
          <a:lstStyle/>
          <a:p>
            <a:pPr>
              <a:spcBef>
                <a:spcPct val="50000"/>
              </a:spcBef>
            </a:pPr>
            <a:r>
              <a:rPr lang="en-GB" sz="1300" i="1">
                <a:solidFill>
                  <a:srgbClr val="FF0000"/>
                </a:solidFill>
              </a:rPr>
              <a:t>Customer decision time</a:t>
            </a:r>
            <a:endParaRPr lang="en-US" sz="1300" i="1">
              <a:solidFill>
                <a:srgbClr val="FF0000"/>
              </a:solidFill>
            </a:endParaRPr>
          </a:p>
        </p:txBody>
      </p:sp>
      <p:sp>
        <p:nvSpPr>
          <p:cNvPr id="7239" name="Text Box 46"/>
          <p:cNvSpPr txBox="1">
            <a:spLocks noChangeArrowheads="1"/>
          </p:cNvSpPr>
          <p:nvPr/>
        </p:nvSpPr>
        <p:spPr bwMode="auto">
          <a:xfrm>
            <a:off x="5729055" y="2025183"/>
            <a:ext cx="2129276" cy="296794"/>
          </a:xfrm>
          <a:prstGeom prst="rect">
            <a:avLst/>
          </a:prstGeom>
          <a:solidFill>
            <a:schemeClr val="bg1"/>
          </a:solidFill>
          <a:ln w="9525">
            <a:noFill/>
            <a:miter lim="800000"/>
            <a:headEnd/>
            <a:tailEnd/>
          </a:ln>
        </p:spPr>
        <p:txBody>
          <a:bodyPr lIns="95760" tIns="47880" rIns="95760" bIns="47880">
            <a:spAutoFit/>
          </a:bodyPr>
          <a:lstStyle/>
          <a:p>
            <a:pPr>
              <a:spcBef>
                <a:spcPct val="50000"/>
              </a:spcBef>
            </a:pPr>
            <a:r>
              <a:rPr lang="en-GB" sz="1300" i="1">
                <a:solidFill>
                  <a:srgbClr val="FF0000"/>
                </a:solidFill>
              </a:rPr>
              <a:t>Enquiry decision time</a:t>
            </a:r>
            <a:endParaRPr lang="en-US" sz="1300" i="1">
              <a:solidFill>
                <a:srgbClr val="FF0000"/>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51"/>
          <p:cNvSpPr txBox="1">
            <a:spLocks noChangeArrowheads="1"/>
          </p:cNvSpPr>
          <p:nvPr/>
        </p:nvSpPr>
        <p:spPr bwMode="auto">
          <a:xfrm>
            <a:off x="35517" y="17459"/>
            <a:ext cx="9831791" cy="988783"/>
          </a:xfrm>
          <a:prstGeom prst="rect">
            <a:avLst/>
          </a:prstGeom>
          <a:noFill/>
          <a:ln w="9525">
            <a:noFill/>
            <a:miter lim="800000"/>
            <a:headEnd/>
            <a:tailEnd/>
          </a:ln>
        </p:spPr>
        <p:txBody>
          <a:bodyPr lIns="95760" tIns="47880" rIns="95760" bIns="47880">
            <a:spAutoFit/>
          </a:bodyPr>
          <a:lstStyle/>
          <a:p>
            <a:pPr algn="ctr">
              <a:spcBef>
                <a:spcPct val="50000"/>
              </a:spcBef>
            </a:pPr>
            <a:r>
              <a:rPr lang="en-GB" sz="2799" b="1"/>
              <a:t>Different product groups </a:t>
            </a:r>
            <a:br>
              <a:rPr lang="en-GB" sz="2799" b="1"/>
            </a:br>
            <a:r>
              <a:rPr lang="en-GB" sz="2799" b="1"/>
              <a:t>require different performance objectives</a:t>
            </a:r>
            <a:endParaRPr lang="en-US" sz="2799" b="1"/>
          </a:p>
        </p:txBody>
      </p:sp>
      <p:sp>
        <p:nvSpPr>
          <p:cNvPr id="8195" name="Rectangle 2"/>
          <p:cNvSpPr>
            <a:spLocks noChangeArrowheads="1"/>
          </p:cNvSpPr>
          <p:nvPr/>
        </p:nvSpPr>
        <p:spPr bwMode="auto">
          <a:xfrm>
            <a:off x="822610" y="1558564"/>
            <a:ext cx="8236982" cy="3015552"/>
          </a:xfrm>
          <a:prstGeom prst="rect">
            <a:avLst/>
          </a:prstGeom>
          <a:solidFill>
            <a:srgbClr val="CCFFFF"/>
          </a:solidFill>
          <a:ln w="9525">
            <a:solidFill>
              <a:schemeClr val="tx1"/>
            </a:solidFill>
            <a:miter lim="800000"/>
            <a:headEnd/>
            <a:tailEnd/>
          </a:ln>
        </p:spPr>
        <p:txBody>
          <a:bodyPr wrap="none" lIns="95760" tIns="47880" rIns="95760" bIns="47880" anchor="ctr"/>
          <a:lstStyle/>
          <a:p>
            <a:endParaRPr lang="en-GB"/>
          </a:p>
        </p:txBody>
      </p:sp>
      <p:sp>
        <p:nvSpPr>
          <p:cNvPr id="8196" name="Text Box 3"/>
          <p:cNvSpPr txBox="1">
            <a:spLocks noChangeArrowheads="1"/>
          </p:cNvSpPr>
          <p:nvPr/>
        </p:nvSpPr>
        <p:spPr bwMode="auto">
          <a:xfrm>
            <a:off x="2620207" y="1607766"/>
            <a:ext cx="3052134" cy="927692"/>
          </a:xfrm>
          <a:prstGeom prst="rect">
            <a:avLst/>
          </a:prstGeom>
          <a:noFill/>
          <a:ln w="9525">
            <a:noFill/>
            <a:miter lim="800000"/>
            <a:headEnd/>
            <a:tailEnd/>
          </a:ln>
        </p:spPr>
        <p:txBody>
          <a:bodyPr lIns="95760" tIns="47880" rIns="95760" bIns="47880">
            <a:spAutoFit/>
          </a:bodyPr>
          <a:lstStyle/>
          <a:p>
            <a:pPr>
              <a:spcBef>
                <a:spcPct val="50000"/>
              </a:spcBef>
            </a:pPr>
            <a:r>
              <a:rPr lang="en-GB"/>
              <a:t>First/Business-Class cabin, airport lounges, pick-up service</a:t>
            </a:r>
            <a:endParaRPr lang="en-US"/>
          </a:p>
        </p:txBody>
      </p:sp>
      <p:sp>
        <p:nvSpPr>
          <p:cNvPr id="8197" name="Text Box 4"/>
          <p:cNvSpPr txBox="1">
            <a:spLocks noChangeArrowheads="1"/>
          </p:cNvSpPr>
          <p:nvPr/>
        </p:nvSpPr>
        <p:spPr bwMode="auto">
          <a:xfrm>
            <a:off x="5854508" y="1590306"/>
            <a:ext cx="3052134" cy="373694"/>
          </a:xfrm>
          <a:prstGeom prst="rect">
            <a:avLst/>
          </a:prstGeom>
          <a:noFill/>
          <a:ln w="9525">
            <a:noFill/>
            <a:miter lim="800000"/>
            <a:headEnd/>
            <a:tailEnd/>
          </a:ln>
        </p:spPr>
        <p:txBody>
          <a:bodyPr lIns="95760" tIns="47880" rIns="95760" bIns="47880">
            <a:spAutoFit/>
          </a:bodyPr>
          <a:lstStyle/>
          <a:p>
            <a:pPr>
              <a:spcBef>
                <a:spcPct val="50000"/>
              </a:spcBef>
            </a:pPr>
            <a:r>
              <a:rPr lang="en-GB"/>
              <a:t>Economy cabin</a:t>
            </a:r>
            <a:endParaRPr lang="en-US"/>
          </a:p>
        </p:txBody>
      </p:sp>
      <p:sp>
        <p:nvSpPr>
          <p:cNvPr id="8198" name="Text Box 5"/>
          <p:cNvSpPr txBox="1">
            <a:spLocks noChangeArrowheads="1"/>
          </p:cNvSpPr>
          <p:nvPr/>
        </p:nvSpPr>
        <p:spPr bwMode="auto">
          <a:xfrm>
            <a:off x="2606460" y="2236270"/>
            <a:ext cx="3052134" cy="650693"/>
          </a:xfrm>
          <a:prstGeom prst="rect">
            <a:avLst/>
          </a:prstGeom>
          <a:noFill/>
          <a:ln w="9525">
            <a:noFill/>
            <a:miter lim="800000"/>
            <a:headEnd/>
            <a:tailEnd/>
          </a:ln>
        </p:spPr>
        <p:txBody>
          <a:bodyPr lIns="95760" tIns="47880" rIns="95760" bIns="47880">
            <a:spAutoFit/>
          </a:bodyPr>
          <a:lstStyle/>
          <a:p>
            <a:pPr>
              <a:spcBef>
                <a:spcPct val="50000"/>
              </a:spcBef>
            </a:pPr>
            <a:r>
              <a:rPr lang="en-GB"/>
              <a:t>Wealthy people, business people, VIPs</a:t>
            </a:r>
            <a:endParaRPr lang="en-US"/>
          </a:p>
        </p:txBody>
      </p:sp>
      <p:sp>
        <p:nvSpPr>
          <p:cNvPr id="8199" name="Text Box 6"/>
          <p:cNvSpPr txBox="1">
            <a:spLocks noChangeArrowheads="1"/>
          </p:cNvSpPr>
          <p:nvPr/>
        </p:nvSpPr>
        <p:spPr bwMode="auto">
          <a:xfrm>
            <a:off x="5837323" y="2231510"/>
            <a:ext cx="3052134" cy="927692"/>
          </a:xfrm>
          <a:prstGeom prst="rect">
            <a:avLst/>
          </a:prstGeom>
          <a:noFill/>
          <a:ln w="9525">
            <a:noFill/>
            <a:miter lim="800000"/>
            <a:headEnd/>
            <a:tailEnd/>
          </a:ln>
        </p:spPr>
        <p:txBody>
          <a:bodyPr lIns="95760" tIns="47880" rIns="95760" bIns="47880">
            <a:spAutoFit/>
          </a:bodyPr>
          <a:lstStyle/>
          <a:p>
            <a:pPr>
              <a:spcBef>
                <a:spcPct val="50000"/>
              </a:spcBef>
            </a:pPr>
            <a:r>
              <a:rPr lang="en-GB"/>
              <a:t>Travellers (friends and family), holiday takers, cost-sensitive business travellers</a:t>
            </a:r>
            <a:endParaRPr lang="en-US"/>
          </a:p>
        </p:txBody>
      </p:sp>
      <p:sp>
        <p:nvSpPr>
          <p:cNvPr id="8200" name="Text Box 7"/>
          <p:cNvSpPr txBox="1">
            <a:spLocks noChangeArrowheads="1"/>
          </p:cNvSpPr>
          <p:nvPr/>
        </p:nvSpPr>
        <p:spPr bwMode="auto">
          <a:xfrm>
            <a:off x="2606460" y="2953654"/>
            <a:ext cx="3052134" cy="650693"/>
          </a:xfrm>
          <a:prstGeom prst="rect">
            <a:avLst/>
          </a:prstGeom>
          <a:noFill/>
          <a:ln w="9525">
            <a:noFill/>
            <a:miter lim="800000"/>
            <a:headEnd/>
            <a:tailEnd/>
          </a:ln>
        </p:spPr>
        <p:txBody>
          <a:bodyPr lIns="95760" tIns="47880" rIns="95760" bIns="47880">
            <a:spAutoFit/>
          </a:bodyPr>
          <a:lstStyle/>
          <a:p>
            <a:pPr>
              <a:spcBef>
                <a:spcPct val="50000"/>
              </a:spcBef>
            </a:pPr>
            <a:r>
              <a:rPr lang="en-GB"/>
              <a:t>Wide range, may need to be customised </a:t>
            </a:r>
            <a:endParaRPr lang="en-US"/>
          </a:p>
        </p:txBody>
      </p:sp>
      <p:sp>
        <p:nvSpPr>
          <p:cNvPr id="8201" name="Text Box 8"/>
          <p:cNvSpPr txBox="1">
            <a:spLocks noChangeArrowheads="1"/>
          </p:cNvSpPr>
          <p:nvPr/>
        </p:nvSpPr>
        <p:spPr bwMode="auto">
          <a:xfrm>
            <a:off x="5859664" y="2969525"/>
            <a:ext cx="3046979" cy="373694"/>
          </a:xfrm>
          <a:prstGeom prst="rect">
            <a:avLst/>
          </a:prstGeom>
          <a:noFill/>
          <a:ln w="9525">
            <a:noFill/>
            <a:miter lim="800000"/>
            <a:headEnd/>
            <a:tailEnd/>
          </a:ln>
        </p:spPr>
        <p:txBody>
          <a:bodyPr lIns="95760" tIns="47880" rIns="95760" bIns="47880">
            <a:spAutoFit/>
          </a:bodyPr>
          <a:lstStyle/>
          <a:p>
            <a:pPr>
              <a:spcBef>
                <a:spcPct val="50000"/>
              </a:spcBef>
            </a:pPr>
            <a:r>
              <a:rPr lang="en-GB"/>
              <a:t>Standardised</a:t>
            </a:r>
            <a:endParaRPr lang="en-US"/>
          </a:p>
        </p:txBody>
      </p:sp>
      <p:sp>
        <p:nvSpPr>
          <p:cNvPr id="8202" name="Text Box 9"/>
          <p:cNvSpPr txBox="1">
            <a:spLocks noChangeArrowheads="1"/>
          </p:cNvSpPr>
          <p:nvPr/>
        </p:nvSpPr>
        <p:spPr bwMode="auto">
          <a:xfrm>
            <a:off x="2606460" y="3505976"/>
            <a:ext cx="3052134" cy="373694"/>
          </a:xfrm>
          <a:prstGeom prst="rect">
            <a:avLst/>
          </a:prstGeom>
          <a:noFill/>
          <a:ln w="9525">
            <a:noFill/>
            <a:miter lim="800000"/>
            <a:headEnd/>
            <a:tailEnd/>
          </a:ln>
        </p:spPr>
        <p:txBody>
          <a:bodyPr lIns="95760" tIns="47880" rIns="95760" bIns="47880">
            <a:spAutoFit/>
          </a:bodyPr>
          <a:lstStyle/>
          <a:p>
            <a:pPr>
              <a:spcBef>
                <a:spcPct val="50000"/>
              </a:spcBef>
            </a:pPr>
            <a:r>
              <a:rPr lang="en-GB"/>
              <a:t>Relatively high </a:t>
            </a:r>
            <a:endParaRPr lang="en-US"/>
          </a:p>
        </p:txBody>
      </p:sp>
      <p:sp>
        <p:nvSpPr>
          <p:cNvPr id="8203" name="Text Box 10"/>
          <p:cNvSpPr txBox="1">
            <a:spLocks noChangeArrowheads="1"/>
          </p:cNvSpPr>
          <p:nvPr/>
        </p:nvSpPr>
        <p:spPr bwMode="auto">
          <a:xfrm>
            <a:off x="5837323" y="3469471"/>
            <a:ext cx="3052134" cy="373694"/>
          </a:xfrm>
          <a:prstGeom prst="rect">
            <a:avLst/>
          </a:prstGeom>
          <a:noFill/>
          <a:ln w="9525">
            <a:noFill/>
            <a:miter lim="800000"/>
            <a:headEnd/>
            <a:tailEnd/>
          </a:ln>
        </p:spPr>
        <p:txBody>
          <a:bodyPr lIns="95760" tIns="47880" rIns="95760" bIns="47880">
            <a:spAutoFit/>
          </a:bodyPr>
          <a:lstStyle/>
          <a:p>
            <a:pPr>
              <a:spcBef>
                <a:spcPct val="50000"/>
              </a:spcBef>
            </a:pPr>
            <a:r>
              <a:rPr lang="en-GB"/>
              <a:t>Relatively low</a:t>
            </a:r>
            <a:endParaRPr lang="en-US"/>
          </a:p>
        </p:txBody>
      </p:sp>
      <p:sp>
        <p:nvSpPr>
          <p:cNvPr id="8204" name="Text Box 11"/>
          <p:cNvSpPr txBox="1">
            <a:spLocks noChangeArrowheads="1"/>
          </p:cNvSpPr>
          <p:nvPr/>
        </p:nvSpPr>
        <p:spPr bwMode="auto">
          <a:xfrm>
            <a:off x="2606460" y="3893236"/>
            <a:ext cx="3052134" cy="373694"/>
          </a:xfrm>
          <a:prstGeom prst="rect">
            <a:avLst/>
          </a:prstGeom>
          <a:noFill/>
          <a:ln w="9525">
            <a:noFill/>
            <a:miter lim="800000"/>
            <a:headEnd/>
            <a:tailEnd/>
          </a:ln>
        </p:spPr>
        <p:txBody>
          <a:bodyPr lIns="95760" tIns="47880" rIns="95760" bIns="47880">
            <a:spAutoFit/>
          </a:bodyPr>
          <a:lstStyle/>
          <a:p>
            <a:pPr>
              <a:spcBef>
                <a:spcPct val="50000"/>
              </a:spcBef>
            </a:pPr>
            <a:r>
              <a:rPr lang="en-GB"/>
              <a:t>Relatively low volume</a:t>
            </a:r>
            <a:endParaRPr lang="en-US"/>
          </a:p>
        </p:txBody>
      </p:sp>
      <p:sp>
        <p:nvSpPr>
          <p:cNvPr id="8205" name="Text Box 12"/>
          <p:cNvSpPr txBox="1">
            <a:spLocks noChangeArrowheads="1"/>
          </p:cNvSpPr>
          <p:nvPr/>
        </p:nvSpPr>
        <p:spPr bwMode="auto">
          <a:xfrm>
            <a:off x="5837323" y="3893236"/>
            <a:ext cx="3052134" cy="373694"/>
          </a:xfrm>
          <a:prstGeom prst="rect">
            <a:avLst/>
          </a:prstGeom>
          <a:noFill/>
          <a:ln w="9525">
            <a:noFill/>
            <a:miter lim="800000"/>
            <a:headEnd/>
            <a:tailEnd/>
          </a:ln>
        </p:spPr>
        <p:txBody>
          <a:bodyPr lIns="95760" tIns="47880" rIns="95760" bIns="47880">
            <a:spAutoFit/>
          </a:bodyPr>
          <a:lstStyle/>
          <a:p>
            <a:pPr>
              <a:spcBef>
                <a:spcPct val="50000"/>
              </a:spcBef>
            </a:pPr>
            <a:r>
              <a:rPr lang="en-GB"/>
              <a:t>Relatively high volume</a:t>
            </a:r>
            <a:endParaRPr lang="en-US"/>
          </a:p>
        </p:txBody>
      </p:sp>
      <p:sp>
        <p:nvSpPr>
          <p:cNvPr id="8206" name="Text Box 13"/>
          <p:cNvSpPr txBox="1">
            <a:spLocks noChangeArrowheads="1"/>
          </p:cNvSpPr>
          <p:nvPr/>
        </p:nvSpPr>
        <p:spPr bwMode="auto">
          <a:xfrm>
            <a:off x="2606460" y="4251928"/>
            <a:ext cx="3052134" cy="373694"/>
          </a:xfrm>
          <a:prstGeom prst="rect">
            <a:avLst/>
          </a:prstGeom>
          <a:noFill/>
          <a:ln w="9525">
            <a:noFill/>
            <a:miter lim="800000"/>
            <a:headEnd/>
            <a:tailEnd/>
          </a:ln>
        </p:spPr>
        <p:txBody>
          <a:bodyPr lIns="95760" tIns="47880" rIns="95760" bIns="47880">
            <a:spAutoFit/>
          </a:bodyPr>
          <a:lstStyle/>
          <a:p>
            <a:pPr>
              <a:spcBef>
                <a:spcPct val="50000"/>
              </a:spcBef>
            </a:pPr>
            <a:r>
              <a:rPr lang="en-GB"/>
              <a:t>Medium to high </a:t>
            </a:r>
            <a:endParaRPr lang="en-US"/>
          </a:p>
        </p:txBody>
      </p:sp>
      <p:sp>
        <p:nvSpPr>
          <p:cNvPr id="8207" name="Text Box 14"/>
          <p:cNvSpPr txBox="1">
            <a:spLocks noChangeArrowheads="1"/>
          </p:cNvSpPr>
          <p:nvPr/>
        </p:nvSpPr>
        <p:spPr bwMode="auto">
          <a:xfrm>
            <a:off x="5837323" y="4236057"/>
            <a:ext cx="3052134" cy="373694"/>
          </a:xfrm>
          <a:prstGeom prst="rect">
            <a:avLst/>
          </a:prstGeom>
          <a:noFill/>
          <a:ln w="9525">
            <a:noFill/>
            <a:miter lim="800000"/>
            <a:headEnd/>
            <a:tailEnd/>
          </a:ln>
        </p:spPr>
        <p:txBody>
          <a:bodyPr lIns="95760" tIns="47880" rIns="95760" bIns="47880">
            <a:spAutoFit/>
          </a:bodyPr>
          <a:lstStyle/>
          <a:p>
            <a:pPr>
              <a:spcBef>
                <a:spcPct val="50000"/>
              </a:spcBef>
            </a:pPr>
            <a:r>
              <a:rPr lang="en-GB"/>
              <a:t>Low to medium</a:t>
            </a:r>
            <a:endParaRPr lang="en-US"/>
          </a:p>
        </p:txBody>
      </p:sp>
      <p:sp>
        <p:nvSpPr>
          <p:cNvPr id="8208" name="Line 15"/>
          <p:cNvSpPr>
            <a:spLocks noChangeShapeType="1"/>
          </p:cNvSpPr>
          <p:nvPr/>
        </p:nvSpPr>
        <p:spPr bwMode="auto">
          <a:xfrm>
            <a:off x="2654578" y="1430008"/>
            <a:ext cx="0" cy="3144109"/>
          </a:xfrm>
          <a:prstGeom prst="line">
            <a:avLst/>
          </a:prstGeom>
          <a:noFill/>
          <a:ln w="9525">
            <a:solidFill>
              <a:schemeClr val="tx1"/>
            </a:solidFill>
            <a:round/>
            <a:headEnd/>
            <a:tailEnd/>
          </a:ln>
        </p:spPr>
        <p:txBody>
          <a:bodyPr lIns="95760" tIns="47880" rIns="95760" bIns="47880"/>
          <a:lstStyle/>
          <a:p>
            <a:endParaRPr lang="en-US"/>
          </a:p>
        </p:txBody>
      </p:sp>
      <p:sp>
        <p:nvSpPr>
          <p:cNvPr id="98320" name="Rectangle 16"/>
          <p:cNvSpPr>
            <a:spLocks noChangeArrowheads="1"/>
          </p:cNvSpPr>
          <p:nvPr/>
        </p:nvSpPr>
        <p:spPr bwMode="auto">
          <a:xfrm>
            <a:off x="2654578" y="1291926"/>
            <a:ext cx="6408452" cy="266638"/>
          </a:xfrm>
          <a:prstGeom prst="rect">
            <a:avLst/>
          </a:prstGeom>
          <a:solidFill>
            <a:schemeClr val="bg1">
              <a:lumMod val="95000"/>
            </a:schemeClr>
          </a:solidFill>
          <a:ln w="9525">
            <a:solidFill>
              <a:schemeClr val="tx1"/>
            </a:solidFill>
            <a:miter lim="800000"/>
            <a:headEnd/>
            <a:tailEnd/>
          </a:ln>
          <a:effectLst/>
        </p:spPr>
        <p:txBody>
          <a:bodyPr wrap="none" lIns="95760" tIns="47880" rIns="95760" bIns="47880" anchor="ctr"/>
          <a:lstStyle/>
          <a:p>
            <a:pPr>
              <a:defRPr/>
            </a:pPr>
            <a:endParaRPr lang="en-GB" dirty="0">
              <a:ea typeface="+mn-ea"/>
            </a:endParaRPr>
          </a:p>
        </p:txBody>
      </p:sp>
      <p:sp>
        <p:nvSpPr>
          <p:cNvPr id="8210" name="Line 17"/>
          <p:cNvSpPr>
            <a:spLocks noChangeShapeType="1"/>
          </p:cNvSpPr>
          <p:nvPr/>
        </p:nvSpPr>
        <p:spPr bwMode="auto">
          <a:xfrm>
            <a:off x="5845915" y="1155434"/>
            <a:ext cx="0" cy="3418684"/>
          </a:xfrm>
          <a:prstGeom prst="line">
            <a:avLst/>
          </a:prstGeom>
          <a:noFill/>
          <a:ln w="9525">
            <a:solidFill>
              <a:schemeClr val="tx1"/>
            </a:solidFill>
            <a:round/>
            <a:headEnd/>
            <a:tailEnd/>
          </a:ln>
        </p:spPr>
        <p:txBody>
          <a:bodyPr lIns="95760" tIns="47880" rIns="95760" bIns="47880"/>
          <a:lstStyle/>
          <a:p>
            <a:endParaRPr lang="en-US"/>
          </a:p>
        </p:txBody>
      </p:sp>
      <p:sp>
        <p:nvSpPr>
          <p:cNvPr id="8211" name="Text Box 18"/>
          <p:cNvSpPr txBox="1">
            <a:spLocks noChangeArrowheads="1"/>
          </p:cNvSpPr>
          <p:nvPr/>
        </p:nvSpPr>
        <p:spPr bwMode="auto">
          <a:xfrm>
            <a:off x="2960479" y="1257009"/>
            <a:ext cx="2607032" cy="373694"/>
          </a:xfrm>
          <a:prstGeom prst="rect">
            <a:avLst/>
          </a:prstGeom>
          <a:noFill/>
          <a:ln w="9525">
            <a:noFill/>
            <a:miter lim="800000"/>
            <a:headEnd/>
            <a:tailEnd/>
          </a:ln>
        </p:spPr>
        <p:txBody>
          <a:bodyPr lIns="95760" tIns="47880" rIns="95760" bIns="47880">
            <a:spAutoFit/>
          </a:bodyPr>
          <a:lstStyle/>
          <a:p>
            <a:pPr algn="ctr">
              <a:spcBef>
                <a:spcPct val="50000"/>
              </a:spcBef>
            </a:pPr>
            <a:r>
              <a:rPr lang="en-GB">
                <a:solidFill>
                  <a:srgbClr val="FF0000"/>
                </a:solidFill>
              </a:rPr>
              <a:t>First/Business Class</a:t>
            </a:r>
            <a:endParaRPr lang="en-US">
              <a:solidFill>
                <a:srgbClr val="FF0000"/>
              </a:solidFill>
            </a:endParaRPr>
          </a:p>
        </p:txBody>
      </p:sp>
      <p:sp>
        <p:nvSpPr>
          <p:cNvPr id="8212" name="Text Box 19"/>
          <p:cNvSpPr txBox="1">
            <a:spLocks noChangeArrowheads="1"/>
          </p:cNvSpPr>
          <p:nvPr/>
        </p:nvSpPr>
        <p:spPr bwMode="auto">
          <a:xfrm>
            <a:off x="6103697" y="1247486"/>
            <a:ext cx="2607031" cy="373694"/>
          </a:xfrm>
          <a:prstGeom prst="rect">
            <a:avLst/>
          </a:prstGeom>
          <a:noFill/>
          <a:ln w="9525">
            <a:noFill/>
            <a:miter lim="800000"/>
            <a:headEnd/>
            <a:tailEnd/>
          </a:ln>
        </p:spPr>
        <p:txBody>
          <a:bodyPr lIns="95760" tIns="47880" rIns="95760" bIns="47880">
            <a:spAutoFit/>
          </a:bodyPr>
          <a:lstStyle/>
          <a:p>
            <a:pPr algn="ctr">
              <a:spcBef>
                <a:spcPct val="50000"/>
              </a:spcBef>
            </a:pPr>
            <a:r>
              <a:rPr lang="en-GB">
                <a:solidFill>
                  <a:srgbClr val="FF0000"/>
                </a:solidFill>
              </a:rPr>
              <a:t>Economy Class</a:t>
            </a:r>
            <a:endParaRPr lang="en-US">
              <a:solidFill>
                <a:srgbClr val="FF0000"/>
              </a:solidFill>
            </a:endParaRPr>
          </a:p>
        </p:txBody>
      </p:sp>
      <p:sp>
        <p:nvSpPr>
          <p:cNvPr id="8213" name="Rectangle 20"/>
          <p:cNvSpPr>
            <a:spLocks noChangeArrowheads="1"/>
          </p:cNvSpPr>
          <p:nvPr/>
        </p:nvSpPr>
        <p:spPr bwMode="auto">
          <a:xfrm>
            <a:off x="822610" y="4937570"/>
            <a:ext cx="8257606" cy="487249"/>
          </a:xfrm>
          <a:prstGeom prst="rect">
            <a:avLst/>
          </a:prstGeom>
          <a:solidFill>
            <a:srgbClr val="CCFFFF"/>
          </a:solidFill>
          <a:ln w="9525">
            <a:solidFill>
              <a:schemeClr val="tx1"/>
            </a:solidFill>
            <a:miter lim="800000"/>
            <a:headEnd/>
            <a:tailEnd/>
          </a:ln>
        </p:spPr>
        <p:txBody>
          <a:bodyPr wrap="none" lIns="95760" tIns="47880" rIns="95760" bIns="47880" anchor="ctr"/>
          <a:lstStyle/>
          <a:p>
            <a:endParaRPr lang="en-GB"/>
          </a:p>
        </p:txBody>
      </p:sp>
      <p:sp>
        <p:nvSpPr>
          <p:cNvPr id="8214" name="Rectangle 21"/>
          <p:cNvSpPr>
            <a:spLocks noChangeArrowheads="1"/>
          </p:cNvSpPr>
          <p:nvPr/>
        </p:nvSpPr>
        <p:spPr bwMode="auto">
          <a:xfrm>
            <a:off x="822610" y="5715265"/>
            <a:ext cx="8257606" cy="499946"/>
          </a:xfrm>
          <a:prstGeom prst="rect">
            <a:avLst/>
          </a:prstGeom>
          <a:solidFill>
            <a:srgbClr val="CCFFFF"/>
          </a:solidFill>
          <a:ln w="9525">
            <a:solidFill>
              <a:schemeClr val="tx1"/>
            </a:solidFill>
            <a:miter lim="800000"/>
            <a:headEnd/>
            <a:tailEnd/>
          </a:ln>
        </p:spPr>
        <p:txBody>
          <a:bodyPr wrap="none" lIns="95760" tIns="47880" rIns="95760" bIns="47880" anchor="ctr"/>
          <a:lstStyle/>
          <a:p>
            <a:endParaRPr lang="en-GB"/>
          </a:p>
        </p:txBody>
      </p:sp>
      <p:sp>
        <p:nvSpPr>
          <p:cNvPr id="8215" name="AutoShape 22"/>
          <p:cNvSpPr>
            <a:spLocks noChangeArrowheads="1"/>
          </p:cNvSpPr>
          <p:nvPr/>
        </p:nvSpPr>
        <p:spPr bwMode="auto">
          <a:xfrm>
            <a:off x="3821470" y="4615381"/>
            <a:ext cx="671950" cy="325363"/>
          </a:xfrm>
          <a:prstGeom prst="downArrow">
            <a:avLst>
              <a:gd name="adj1" fmla="val 50000"/>
              <a:gd name="adj2" fmla="val 42500"/>
            </a:avLst>
          </a:prstGeom>
          <a:solidFill>
            <a:srgbClr val="FF0000"/>
          </a:solidFill>
          <a:ln w="9525">
            <a:solidFill>
              <a:schemeClr val="tx1"/>
            </a:solidFill>
            <a:miter lim="800000"/>
            <a:headEnd/>
            <a:tailEnd/>
          </a:ln>
        </p:spPr>
        <p:txBody>
          <a:bodyPr wrap="none" lIns="95760" tIns="47880" rIns="95760" bIns="47880" anchor="ctr"/>
          <a:lstStyle/>
          <a:p>
            <a:endParaRPr lang="en-GB"/>
          </a:p>
        </p:txBody>
      </p:sp>
      <p:sp>
        <p:nvSpPr>
          <p:cNvPr id="8216" name="AutoShape 23"/>
          <p:cNvSpPr>
            <a:spLocks noChangeArrowheads="1"/>
          </p:cNvSpPr>
          <p:nvPr/>
        </p:nvSpPr>
        <p:spPr bwMode="auto">
          <a:xfrm>
            <a:off x="7072956" y="4615381"/>
            <a:ext cx="668513" cy="325363"/>
          </a:xfrm>
          <a:prstGeom prst="downArrow">
            <a:avLst>
              <a:gd name="adj1" fmla="val 50000"/>
              <a:gd name="adj2" fmla="val 42500"/>
            </a:avLst>
          </a:prstGeom>
          <a:solidFill>
            <a:srgbClr val="FF0000"/>
          </a:solidFill>
          <a:ln w="9525">
            <a:solidFill>
              <a:schemeClr val="tx1"/>
            </a:solidFill>
            <a:miter lim="800000"/>
            <a:headEnd/>
            <a:tailEnd/>
          </a:ln>
        </p:spPr>
        <p:txBody>
          <a:bodyPr wrap="none" lIns="95760" tIns="47880" rIns="95760" bIns="47880" anchor="ctr"/>
          <a:lstStyle/>
          <a:p>
            <a:endParaRPr lang="en-GB"/>
          </a:p>
        </p:txBody>
      </p:sp>
      <p:sp>
        <p:nvSpPr>
          <p:cNvPr id="8217" name="AutoShape 24"/>
          <p:cNvSpPr>
            <a:spLocks noChangeArrowheads="1"/>
          </p:cNvSpPr>
          <p:nvPr/>
        </p:nvSpPr>
        <p:spPr bwMode="auto">
          <a:xfrm>
            <a:off x="3821470" y="5404188"/>
            <a:ext cx="671950" cy="331710"/>
          </a:xfrm>
          <a:prstGeom prst="downArrow">
            <a:avLst>
              <a:gd name="adj1" fmla="val 50000"/>
              <a:gd name="adj2" fmla="val 42500"/>
            </a:avLst>
          </a:prstGeom>
          <a:solidFill>
            <a:srgbClr val="FF0000"/>
          </a:solidFill>
          <a:ln w="9525">
            <a:solidFill>
              <a:schemeClr val="tx1"/>
            </a:solidFill>
            <a:miter lim="800000"/>
            <a:headEnd/>
            <a:tailEnd/>
          </a:ln>
        </p:spPr>
        <p:txBody>
          <a:bodyPr wrap="none" lIns="95760" tIns="47880" rIns="95760" bIns="47880" anchor="ctr"/>
          <a:lstStyle/>
          <a:p>
            <a:endParaRPr lang="en-GB"/>
          </a:p>
        </p:txBody>
      </p:sp>
      <p:sp>
        <p:nvSpPr>
          <p:cNvPr id="8218" name="AutoShape 25"/>
          <p:cNvSpPr>
            <a:spLocks noChangeArrowheads="1"/>
          </p:cNvSpPr>
          <p:nvPr/>
        </p:nvSpPr>
        <p:spPr bwMode="auto">
          <a:xfrm>
            <a:off x="7072956" y="5404188"/>
            <a:ext cx="668513" cy="331710"/>
          </a:xfrm>
          <a:prstGeom prst="downArrow">
            <a:avLst>
              <a:gd name="adj1" fmla="val 50000"/>
              <a:gd name="adj2" fmla="val 42500"/>
            </a:avLst>
          </a:prstGeom>
          <a:solidFill>
            <a:srgbClr val="FF0000"/>
          </a:solidFill>
          <a:ln w="9525">
            <a:solidFill>
              <a:schemeClr val="tx1"/>
            </a:solidFill>
            <a:miter lim="800000"/>
            <a:headEnd/>
            <a:tailEnd/>
          </a:ln>
        </p:spPr>
        <p:txBody>
          <a:bodyPr wrap="none" lIns="95760" tIns="47880" rIns="95760" bIns="47880" anchor="ctr"/>
          <a:lstStyle/>
          <a:p>
            <a:endParaRPr lang="en-GB"/>
          </a:p>
        </p:txBody>
      </p:sp>
      <p:sp>
        <p:nvSpPr>
          <p:cNvPr id="8219" name="Line 26"/>
          <p:cNvSpPr>
            <a:spLocks noChangeShapeType="1"/>
          </p:cNvSpPr>
          <p:nvPr/>
        </p:nvSpPr>
        <p:spPr bwMode="auto">
          <a:xfrm>
            <a:off x="5845915" y="4969314"/>
            <a:ext cx="0" cy="395196"/>
          </a:xfrm>
          <a:prstGeom prst="line">
            <a:avLst/>
          </a:prstGeom>
          <a:noFill/>
          <a:ln w="9525">
            <a:solidFill>
              <a:schemeClr val="tx1"/>
            </a:solidFill>
            <a:round/>
            <a:headEnd/>
            <a:tailEnd/>
          </a:ln>
        </p:spPr>
        <p:txBody>
          <a:bodyPr lIns="95760" tIns="47880" rIns="95760" bIns="47880"/>
          <a:lstStyle/>
          <a:p>
            <a:endParaRPr lang="en-US"/>
          </a:p>
        </p:txBody>
      </p:sp>
      <p:sp>
        <p:nvSpPr>
          <p:cNvPr id="8220" name="Line 27"/>
          <p:cNvSpPr>
            <a:spLocks noChangeShapeType="1"/>
          </p:cNvSpPr>
          <p:nvPr/>
        </p:nvSpPr>
        <p:spPr bwMode="auto">
          <a:xfrm>
            <a:off x="5845915" y="5754942"/>
            <a:ext cx="0" cy="395197"/>
          </a:xfrm>
          <a:prstGeom prst="line">
            <a:avLst/>
          </a:prstGeom>
          <a:noFill/>
          <a:ln w="9525">
            <a:solidFill>
              <a:schemeClr val="tx1"/>
            </a:solidFill>
            <a:round/>
            <a:headEnd/>
            <a:tailEnd/>
          </a:ln>
        </p:spPr>
        <p:txBody>
          <a:bodyPr lIns="95760" tIns="47880" rIns="95760" bIns="47880"/>
          <a:lstStyle/>
          <a:p>
            <a:endParaRPr lang="en-US"/>
          </a:p>
        </p:txBody>
      </p:sp>
      <p:sp>
        <p:nvSpPr>
          <p:cNvPr id="8221" name="Line 28"/>
          <p:cNvSpPr>
            <a:spLocks noChangeShapeType="1"/>
          </p:cNvSpPr>
          <p:nvPr/>
        </p:nvSpPr>
        <p:spPr bwMode="auto">
          <a:xfrm>
            <a:off x="5845915" y="5754942"/>
            <a:ext cx="0" cy="395197"/>
          </a:xfrm>
          <a:prstGeom prst="line">
            <a:avLst/>
          </a:prstGeom>
          <a:noFill/>
          <a:ln w="9525">
            <a:solidFill>
              <a:schemeClr val="tx1"/>
            </a:solidFill>
            <a:round/>
            <a:headEnd/>
            <a:tailEnd/>
          </a:ln>
        </p:spPr>
        <p:txBody>
          <a:bodyPr lIns="95760" tIns="47880" rIns="95760" bIns="47880"/>
          <a:lstStyle/>
          <a:p>
            <a:endParaRPr lang="en-US"/>
          </a:p>
        </p:txBody>
      </p:sp>
      <p:sp>
        <p:nvSpPr>
          <p:cNvPr id="8222" name="Line 29"/>
          <p:cNvSpPr>
            <a:spLocks noChangeShapeType="1"/>
          </p:cNvSpPr>
          <p:nvPr/>
        </p:nvSpPr>
        <p:spPr bwMode="auto">
          <a:xfrm>
            <a:off x="2654578" y="4969314"/>
            <a:ext cx="0" cy="395196"/>
          </a:xfrm>
          <a:prstGeom prst="line">
            <a:avLst/>
          </a:prstGeom>
          <a:noFill/>
          <a:ln w="9525">
            <a:solidFill>
              <a:schemeClr val="tx1"/>
            </a:solidFill>
            <a:round/>
            <a:headEnd/>
            <a:tailEnd/>
          </a:ln>
        </p:spPr>
        <p:txBody>
          <a:bodyPr lIns="95760" tIns="47880" rIns="95760" bIns="47880"/>
          <a:lstStyle/>
          <a:p>
            <a:endParaRPr lang="en-US"/>
          </a:p>
        </p:txBody>
      </p:sp>
      <p:sp>
        <p:nvSpPr>
          <p:cNvPr id="8223" name="Line 30"/>
          <p:cNvSpPr>
            <a:spLocks noChangeShapeType="1"/>
          </p:cNvSpPr>
          <p:nvPr/>
        </p:nvSpPr>
        <p:spPr bwMode="auto">
          <a:xfrm>
            <a:off x="2654578" y="5754942"/>
            <a:ext cx="0" cy="395197"/>
          </a:xfrm>
          <a:prstGeom prst="line">
            <a:avLst/>
          </a:prstGeom>
          <a:noFill/>
          <a:ln w="9525">
            <a:solidFill>
              <a:schemeClr val="tx1"/>
            </a:solidFill>
            <a:round/>
            <a:headEnd/>
            <a:tailEnd/>
          </a:ln>
        </p:spPr>
        <p:txBody>
          <a:bodyPr lIns="95760" tIns="47880" rIns="95760" bIns="47880"/>
          <a:lstStyle/>
          <a:p>
            <a:endParaRPr lang="en-US"/>
          </a:p>
        </p:txBody>
      </p:sp>
      <p:sp>
        <p:nvSpPr>
          <p:cNvPr id="8224" name="Text Box 31"/>
          <p:cNvSpPr txBox="1">
            <a:spLocks noChangeArrowheads="1"/>
          </p:cNvSpPr>
          <p:nvPr/>
        </p:nvSpPr>
        <p:spPr bwMode="auto">
          <a:xfrm>
            <a:off x="2606460" y="4909002"/>
            <a:ext cx="3069320" cy="927692"/>
          </a:xfrm>
          <a:prstGeom prst="rect">
            <a:avLst/>
          </a:prstGeom>
          <a:noFill/>
          <a:ln w="9525">
            <a:noFill/>
            <a:miter lim="800000"/>
            <a:headEnd/>
            <a:tailEnd/>
          </a:ln>
        </p:spPr>
        <p:txBody>
          <a:bodyPr lIns="95760" tIns="47880" rIns="95760" bIns="47880">
            <a:spAutoFit/>
          </a:bodyPr>
          <a:lstStyle/>
          <a:p>
            <a:pPr>
              <a:spcBef>
                <a:spcPct val="50000"/>
              </a:spcBef>
            </a:pPr>
            <a:r>
              <a:rPr lang="en-GB"/>
              <a:t>Customisation, extra service, comfort features, convenience</a:t>
            </a:r>
            <a:endParaRPr lang="en-US"/>
          </a:p>
        </p:txBody>
      </p:sp>
      <p:sp>
        <p:nvSpPr>
          <p:cNvPr id="8225" name="Text Box 32"/>
          <p:cNvSpPr txBox="1">
            <a:spLocks noChangeArrowheads="1"/>
          </p:cNvSpPr>
          <p:nvPr/>
        </p:nvSpPr>
        <p:spPr bwMode="auto">
          <a:xfrm>
            <a:off x="2606460" y="5699393"/>
            <a:ext cx="3445681" cy="650693"/>
          </a:xfrm>
          <a:prstGeom prst="rect">
            <a:avLst/>
          </a:prstGeom>
          <a:noFill/>
          <a:ln w="9525">
            <a:noFill/>
            <a:miter lim="800000"/>
            <a:headEnd/>
            <a:tailEnd/>
          </a:ln>
        </p:spPr>
        <p:txBody>
          <a:bodyPr lIns="95760" tIns="47880" rIns="95760" bIns="47880">
            <a:spAutoFit/>
          </a:bodyPr>
          <a:lstStyle/>
          <a:p>
            <a:pPr>
              <a:spcBef>
                <a:spcPct val="50000"/>
              </a:spcBef>
            </a:pPr>
            <a:r>
              <a:rPr lang="en-GB"/>
              <a:t>Quality (specification and conformance), flexibility, speed</a:t>
            </a:r>
            <a:endParaRPr lang="en-US"/>
          </a:p>
        </p:txBody>
      </p:sp>
      <p:sp>
        <p:nvSpPr>
          <p:cNvPr id="8226" name="Text Box 33"/>
          <p:cNvSpPr txBox="1">
            <a:spLocks noChangeArrowheads="1"/>
          </p:cNvSpPr>
          <p:nvPr/>
        </p:nvSpPr>
        <p:spPr bwMode="auto">
          <a:xfrm>
            <a:off x="5845916" y="4940744"/>
            <a:ext cx="3052134" cy="373694"/>
          </a:xfrm>
          <a:prstGeom prst="rect">
            <a:avLst/>
          </a:prstGeom>
          <a:noFill/>
          <a:ln w="9525">
            <a:noFill/>
            <a:miter lim="800000"/>
            <a:headEnd/>
            <a:tailEnd/>
          </a:ln>
        </p:spPr>
        <p:txBody>
          <a:bodyPr lIns="95760" tIns="47880" rIns="95760" bIns="47880">
            <a:spAutoFit/>
          </a:bodyPr>
          <a:lstStyle/>
          <a:p>
            <a:pPr>
              <a:spcBef>
                <a:spcPct val="50000"/>
              </a:spcBef>
            </a:pPr>
            <a:r>
              <a:rPr lang="en-GB"/>
              <a:t>Price, acceptable service</a:t>
            </a:r>
            <a:endParaRPr lang="en-US"/>
          </a:p>
        </p:txBody>
      </p:sp>
      <p:sp>
        <p:nvSpPr>
          <p:cNvPr id="8227" name="Text Box 34"/>
          <p:cNvSpPr txBox="1">
            <a:spLocks noChangeArrowheads="1"/>
          </p:cNvSpPr>
          <p:nvPr/>
        </p:nvSpPr>
        <p:spPr bwMode="auto">
          <a:xfrm>
            <a:off x="5845916" y="5731136"/>
            <a:ext cx="3052134" cy="373694"/>
          </a:xfrm>
          <a:prstGeom prst="rect">
            <a:avLst/>
          </a:prstGeom>
          <a:noFill/>
          <a:ln w="9525">
            <a:noFill/>
            <a:miter lim="800000"/>
            <a:headEnd/>
            <a:tailEnd/>
          </a:ln>
        </p:spPr>
        <p:txBody>
          <a:bodyPr lIns="95760" tIns="47880" rIns="95760" bIns="47880">
            <a:spAutoFit/>
          </a:bodyPr>
          <a:lstStyle/>
          <a:p>
            <a:pPr>
              <a:spcBef>
                <a:spcPct val="50000"/>
              </a:spcBef>
            </a:pPr>
            <a:r>
              <a:rPr lang="en-GB"/>
              <a:t>Cost, quality (conformance)</a:t>
            </a:r>
            <a:endParaRPr lang="en-US"/>
          </a:p>
        </p:txBody>
      </p:sp>
      <p:sp>
        <p:nvSpPr>
          <p:cNvPr id="98339" name="Rectangle 35"/>
          <p:cNvSpPr>
            <a:spLocks noChangeArrowheads="1"/>
          </p:cNvSpPr>
          <p:nvPr/>
        </p:nvSpPr>
        <p:spPr bwMode="auto">
          <a:xfrm>
            <a:off x="822610" y="1558564"/>
            <a:ext cx="1823376" cy="3015552"/>
          </a:xfrm>
          <a:prstGeom prst="rect">
            <a:avLst/>
          </a:prstGeom>
          <a:solidFill>
            <a:schemeClr val="bg1">
              <a:lumMod val="95000"/>
            </a:schemeClr>
          </a:solidFill>
          <a:ln w="9525">
            <a:solidFill>
              <a:schemeClr val="tx1"/>
            </a:solidFill>
            <a:miter lim="800000"/>
            <a:headEnd/>
            <a:tailEnd/>
          </a:ln>
          <a:effectLst/>
        </p:spPr>
        <p:txBody>
          <a:bodyPr wrap="none" lIns="95760" tIns="47880" rIns="95760" bIns="47880" anchor="ctr"/>
          <a:lstStyle/>
          <a:p>
            <a:pPr>
              <a:defRPr/>
            </a:pPr>
            <a:endParaRPr lang="en-GB" dirty="0">
              <a:ea typeface="+mn-ea"/>
            </a:endParaRPr>
          </a:p>
        </p:txBody>
      </p:sp>
      <p:sp>
        <p:nvSpPr>
          <p:cNvPr id="8229" name="Text Box 36"/>
          <p:cNvSpPr txBox="1">
            <a:spLocks noChangeArrowheads="1"/>
          </p:cNvSpPr>
          <p:nvPr/>
        </p:nvSpPr>
        <p:spPr bwMode="auto">
          <a:xfrm>
            <a:off x="834640" y="1603004"/>
            <a:ext cx="1340465" cy="373694"/>
          </a:xfrm>
          <a:prstGeom prst="rect">
            <a:avLst/>
          </a:prstGeom>
          <a:noFill/>
          <a:ln w="9525">
            <a:noFill/>
            <a:miter lim="800000"/>
            <a:headEnd/>
            <a:tailEnd/>
          </a:ln>
        </p:spPr>
        <p:txBody>
          <a:bodyPr lIns="95760" tIns="47880" rIns="95760" bIns="47880">
            <a:spAutoFit/>
          </a:bodyPr>
          <a:lstStyle/>
          <a:p>
            <a:pPr>
              <a:spcBef>
                <a:spcPct val="50000"/>
              </a:spcBef>
            </a:pPr>
            <a:r>
              <a:rPr lang="en-GB">
                <a:solidFill>
                  <a:srgbClr val="FF0000"/>
                </a:solidFill>
              </a:rPr>
              <a:t>Services</a:t>
            </a:r>
            <a:endParaRPr lang="en-US">
              <a:solidFill>
                <a:srgbClr val="FF0000"/>
              </a:solidFill>
            </a:endParaRPr>
          </a:p>
        </p:txBody>
      </p:sp>
      <p:sp>
        <p:nvSpPr>
          <p:cNvPr id="8230" name="Text Box 37"/>
          <p:cNvSpPr txBox="1">
            <a:spLocks noChangeArrowheads="1"/>
          </p:cNvSpPr>
          <p:nvPr/>
        </p:nvSpPr>
        <p:spPr bwMode="auto">
          <a:xfrm>
            <a:off x="822611" y="2231508"/>
            <a:ext cx="1338746" cy="373694"/>
          </a:xfrm>
          <a:prstGeom prst="rect">
            <a:avLst/>
          </a:prstGeom>
          <a:noFill/>
          <a:ln w="9525">
            <a:noFill/>
            <a:miter lim="800000"/>
            <a:headEnd/>
            <a:tailEnd/>
          </a:ln>
        </p:spPr>
        <p:txBody>
          <a:bodyPr lIns="95760" tIns="47880" rIns="95760" bIns="47880">
            <a:spAutoFit/>
          </a:bodyPr>
          <a:lstStyle/>
          <a:p>
            <a:pPr>
              <a:spcBef>
                <a:spcPct val="50000"/>
              </a:spcBef>
            </a:pPr>
            <a:r>
              <a:rPr lang="en-GB">
                <a:solidFill>
                  <a:srgbClr val="FF0000"/>
                </a:solidFill>
              </a:rPr>
              <a:t>Customers</a:t>
            </a:r>
            <a:endParaRPr lang="en-US">
              <a:solidFill>
                <a:srgbClr val="FF0000"/>
              </a:solidFill>
            </a:endParaRPr>
          </a:p>
        </p:txBody>
      </p:sp>
      <p:sp>
        <p:nvSpPr>
          <p:cNvPr id="8231" name="Text Box 38"/>
          <p:cNvSpPr txBox="1">
            <a:spLocks noChangeArrowheads="1"/>
          </p:cNvSpPr>
          <p:nvPr/>
        </p:nvSpPr>
        <p:spPr bwMode="auto">
          <a:xfrm>
            <a:off x="822610" y="2953654"/>
            <a:ext cx="1802754" cy="373694"/>
          </a:xfrm>
          <a:prstGeom prst="rect">
            <a:avLst/>
          </a:prstGeom>
          <a:noFill/>
          <a:ln w="9525">
            <a:noFill/>
            <a:miter lim="800000"/>
            <a:headEnd/>
            <a:tailEnd/>
          </a:ln>
        </p:spPr>
        <p:txBody>
          <a:bodyPr lIns="95760" tIns="47880" rIns="95760" bIns="47880">
            <a:spAutoFit/>
          </a:bodyPr>
          <a:lstStyle/>
          <a:p>
            <a:pPr>
              <a:spcBef>
                <a:spcPct val="50000"/>
              </a:spcBef>
            </a:pPr>
            <a:r>
              <a:rPr lang="en-GB">
                <a:solidFill>
                  <a:srgbClr val="FF0000"/>
                </a:solidFill>
              </a:rPr>
              <a:t>Service range</a:t>
            </a:r>
            <a:endParaRPr lang="en-US">
              <a:solidFill>
                <a:srgbClr val="FF0000"/>
              </a:solidFill>
            </a:endParaRPr>
          </a:p>
        </p:txBody>
      </p:sp>
      <p:sp>
        <p:nvSpPr>
          <p:cNvPr id="8232" name="Text Box 39"/>
          <p:cNvSpPr txBox="1">
            <a:spLocks noChangeArrowheads="1"/>
          </p:cNvSpPr>
          <p:nvPr/>
        </p:nvSpPr>
        <p:spPr bwMode="auto">
          <a:xfrm>
            <a:off x="822610" y="3421858"/>
            <a:ext cx="1636054" cy="761493"/>
          </a:xfrm>
          <a:prstGeom prst="rect">
            <a:avLst/>
          </a:prstGeom>
          <a:noFill/>
          <a:ln w="9525">
            <a:noFill/>
            <a:miter lim="800000"/>
            <a:headEnd/>
            <a:tailEnd/>
          </a:ln>
        </p:spPr>
        <p:txBody>
          <a:bodyPr lIns="95760" tIns="47880" rIns="95760" bIns="47880">
            <a:spAutoFit/>
          </a:bodyPr>
          <a:lstStyle/>
          <a:p>
            <a:pPr>
              <a:lnSpc>
                <a:spcPct val="80000"/>
              </a:lnSpc>
              <a:spcBef>
                <a:spcPct val="50000"/>
              </a:spcBef>
            </a:pPr>
            <a:r>
              <a:rPr lang="en-GB">
                <a:solidFill>
                  <a:srgbClr val="FF0000"/>
                </a:solidFill>
              </a:rPr>
              <a:t>Rate of service innovation</a:t>
            </a:r>
            <a:endParaRPr lang="en-US">
              <a:solidFill>
                <a:srgbClr val="FF0000"/>
              </a:solidFill>
            </a:endParaRPr>
          </a:p>
        </p:txBody>
      </p:sp>
      <p:sp>
        <p:nvSpPr>
          <p:cNvPr id="8233" name="Text Box 40"/>
          <p:cNvSpPr txBox="1">
            <a:spLocks noChangeArrowheads="1"/>
          </p:cNvSpPr>
          <p:nvPr/>
        </p:nvSpPr>
        <p:spPr bwMode="auto">
          <a:xfrm>
            <a:off x="822610" y="3901172"/>
            <a:ext cx="1933362" cy="650693"/>
          </a:xfrm>
          <a:prstGeom prst="rect">
            <a:avLst/>
          </a:prstGeom>
          <a:noFill/>
          <a:ln w="9525">
            <a:noFill/>
            <a:miter lim="800000"/>
            <a:headEnd/>
            <a:tailEnd/>
          </a:ln>
        </p:spPr>
        <p:txBody>
          <a:bodyPr lIns="95760" tIns="47880" rIns="95760" bIns="47880">
            <a:spAutoFit/>
          </a:bodyPr>
          <a:lstStyle/>
          <a:p>
            <a:pPr>
              <a:spcBef>
                <a:spcPct val="50000"/>
              </a:spcBef>
            </a:pPr>
            <a:r>
              <a:rPr lang="en-GB">
                <a:solidFill>
                  <a:srgbClr val="FF0000"/>
                </a:solidFill>
              </a:rPr>
              <a:t>Volume of activity</a:t>
            </a:r>
            <a:endParaRPr lang="en-US">
              <a:solidFill>
                <a:srgbClr val="FF0000"/>
              </a:solidFill>
            </a:endParaRPr>
          </a:p>
        </p:txBody>
      </p:sp>
      <p:sp>
        <p:nvSpPr>
          <p:cNvPr id="8234" name="Text Box 41"/>
          <p:cNvSpPr txBox="1">
            <a:spLocks noChangeArrowheads="1"/>
          </p:cNvSpPr>
          <p:nvPr/>
        </p:nvSpPr>
        <p:spPr bwMode="auto">
          <a:xfrm>
            <a:off x="822610" y="4243992"/>
            <a:ext cx="1933362" cy="373694"/>
          </a:xfrm>
          <a:prstGeom prst="rect">
            <a:avLst/>
          </a:prstGeom>
          <a:noFill/>
          <a:ln w="9525">
            <a:noFill/>
            <a:miter lim="800000"/>
            <a:headEnd/>
            <a:tailEnd/>
          </a:ln>
        </p:spPr>
        <p:txBody>
          <a:bodyPr lIns="95760" tIns="47880" rIns="95760" bIns="47880">
            <a:spAutoFit/>
          </a:bodyPr>
          <a:lstStyle/>
          <a:p>
            <a:pPr>
              <a:spcBef>
                <a:spcPct val="50000"/>
              </a:spcBef>
            </a:pPr>
            <a:r>
              <a:rPr lang="en-GB">
                <a:solidFill>
                  <a:srgbClr val="FF0000"/>
                </a:solidFill>
              </a:rPr>
              <a:t>Profit margins </a:t>
            </a:r>
            <a:endParaRPr lang="en-US">
              <a:solidFill>
                <a:srgbClr val="FF0000"/>
              </a:solidFill>
            </a:endParaRPr>
          </a:p>
        </p:txBody>
      </p:sp>
      <p:sp>
        <p:nvSpPr>
          <p:cNvPr id="8235" name="Line 42"/>
          <p:cNvSpPr>
            <a:spLocks noChangeShapeType="1"/>
          </p:cNvSpPr>
          <p:nvPr/>
        </p:nvSpPr>
        <p:spPr bwMode="auto">
          <a:xfrm>
            <a:off x="822611" y="2207702"/>
            <a:ext cx="8240419" cy="0"/>
          </a:xfrm>
          <a:prstGeom prst="line">
            <a:avLst/>
          </a:prstGeom>
          <a:noFill/>
          <a:ln w="9525">
            <a:solidFill>
              <a:schemeClr val="tx1"/>
            </a:solidFill>
            <a:round/>
            <a:headEnd/>
            <a:tailEnd/>
          </a:ln>
        </p:spPr>
        <p:txBody>
          <a:bodyPr lIns="95760" tIns="47880" rIns="95760" bIns="47880"/>
          <a:lstStyle/>
          <a:p>
            <a:endParaRPr lang="en-US"/>
          </a:p>
        </p:txBody>
      </p:sp>
      <p:sp>
        <p:nvSpPr>
          <p:cNvPr id="8236" name="Line 43"/>
          <p:cNvSpPr>
            <a:spLocks noChangeShapeType="1"/>
          </p:cNvSpPr>
          <p:nvPr/>
        </p:nvSpPr>
        <p:spPr bwMode="auto">
          <a:xfrm>
            <a:off x="822611" y="3848797"/>
            <a:ext cx="8240419" cy="0"/>
          </a:xfrm>
          <a:prstGeom prst="line">
            <a:avLst/>
          </a:prstGeom>
          <a:noFill/>
          <a:ln w="9525">
            <a:solidFill>
              <a:schemeClr val="tx1"/>
            </a:solidFill>
            <a:round/>
            <a:headEnd/>
            <a:tailEnd/>
          </a:ln>
        </p:spPr>
        <p:txBody>
          <a:bodyPr lIns="95760" tIns="47880" rIns="95760" bIns="47880"/>
          <a:lstStyle/>
          <a:p>
            <a:endParaRPr lang="en-US"/>
          </a:p>
        </p:txBody>
      </p:sp>
      <p:sp>
        <p:nvSpPr>
          <p:cNvPr id="8237" name="Line 44"/>
          <p:cNvSpPr>
            <a:spLocks noChangeShapeType="1"/>
          </p:cNvSpPr>
          <p:nvPr/>
        </p:nvSpPr>
        <p:spPr bwMode="auto">
          <a:xfrm>
            <a:off x="822610" y="4212250"/>
            <a:ext cx="8236982" cy="0"/>
          </a:xfrm>
          <a:prstGeom prst="line">
            <a:avLst/>
          </a:prstGeom>
          <a:noFill/>
          <a:ln w="9525">
            <a:solidFill>
              <a:schemeClr val="tx1"/>
            </a:solidFill>
            <a:round/>
            <a:headEnd/>
            <a:tailEnd/>
          </a:ln>
        </p:spPr>
        <p:txBody>
          <a:bodyPr lIns="95760" tIns="47880" rIns="95760" bIns="47880"/>
          <a:lstStyle/>
          <a:p>
            <a:endParaRPr lang="en-US"/>
          </a:p>
        </p:txBody>
      </p:sp>
      <p:sp>
        <p:nvSpPr>
          <p:cNvPr id="8238" name="Line 45"/>
          <p:cNvSpPr>
            <a:spLocks noChangeShapeType="1"/>
          </p:cNvSpPr>
          <p:nvPr/>
        </p:nvSpPr>
        <p:spPr bwMode="auto">
          <a:xfrm>
            <a:off x="822610" y="3432968"/>
            <a:ext cx="8236982" cy="0"/>
          </a:xfrm>
          <a:prstGeom prst="line">
            <a:avLst/>
          </a:prstGeom>
          <a:noFill/>
          <a:ln w="9525">
            <a:solidFill>
              <a:schemeClr val="tx1"/>
            </a:solidFill>
            <a:round/>
            <a:headEnd/>
            <a:tailEnd/>
          </a:ln>
        </p:spPr>
        <p:txBody>
          <a:bodyPr lIns="95760" tIns="47880" rIns="95760" bIns="47880"/>
          <a:lstStyle/>
          <a:p>
            <a:endParaRPr lang="en-US"/>
          </a:p>
        </p:txBody>
      </p:sp>
      <p:sp>
        <p:nvSpPr>
          <p:cNvPr id="8239" name="Line 46"/>
          <p:cNvSpPr>
            <a:spLocks noChangeShapeType="1"/>
          </p:cNvSpPr>
          <p:nvPr/>
        </p:nvSpPr>
        <p:spPr bwMode="auto">
          <a:xfrm>
            <a:off x="822610" y="2998094"/>
            <a:ext cx="8236982" cy="0"/>
          </a:xfrm>
          <a:prstGeom prst="line">
            <a:avLst/>
          </a:prstGeom>
          <a:noFill/>
          <a:ln w="9525">
            <a:solidFill>
              <a:schemeClr val="tx1"/>
            </a:solidFill>
            <a:round/>
            <a:headEnd/>
            <a:tailEnd/>
          </a:ln>
        </p:spPr>
        <p:txBody>
          <a:bodyPr lIns="95760" tIns="47880" rIns="95760" bIns="47880"/>
          <a:lstStyle/>
          <a:p>
            <a:endParaRPr lang="en-US"/>
          </a:p>
        </p:txBody>
      </p:sp>
      <p:sp>
        <p:nvSpPr>
          <p:cNvPr id="98351" name="Rectangle 47"/>
          <p:cNvSpPr>
            <a:spLocks noChangeArrowheads="1"/>
          </p:cNvSpPr>
          <p:nvPr/>
        </p:nvSpPr>
        <p:spPr bwMode="auto">
          <a:xfrm>
            <a:off x="822611" y="4940744"/>
            <a:ext cx="1819939" cy="488837"/>
          </a:xfrm>
          <a:prstGeom prst="rect">
            <a:avLst/>
          </a:prstGeom>
          <a:solidFill>
            <a:schemeClr val="bg1">
              <a:lumMod val="95000"/>
            </a:schemeClr>
          </a:solidFill>
          <a:ln w="9525">
            <a:solidFill>
              <a:schemeClr val="tx1"/>
            </a:solidFill>
            <a:miter lim="800000"/>
            <a:headEnd/>
            <a:tailEnd/>
          </a:ln>
          <a:effectLst/>
        </p:spPr>
        <p:txBody>
          <a:bodyPr wrap="none" lIns="95760" tIns="47880" rIns="95760" bIns="47880" anchor="ctr"/>
          <a:lstStyle/>
          <a:p>
            <a:pPr>
              <a:defRPr/>
            </a:pPr>
            <a:endParaRPr lang="en-GB" dirty="0">
              <a:ea typeface="+mn-ea"/>
            </a:endParaRPr>
          </a:p>
        </p:txBody>
      </p:sp>
      <p:sp>
        <p:nvSpPr>
          <p:cNvPr id="98352" name="Rectangle 48"/>
          <p:cNvSpPr>
            <a:spLocks noChangeArrowheads="1"/>
          </p:cNvSpPr>
          <p:nvPr/>
        </p:nvSpPr>
        <p:spPr bwMode="auto">
          <a:xfrm>
            <a:off x="822611" y="5715265"/>
            <a:ext cx="1819939" cy="520579"/>
          </a:xfrm>
          <a:prstGeom prst="rect">
            <a:avLst/>
          </a:prstGeom>
          <a:solidFill>
            <a:schemeClr val="bg1">
              <a:lumMod val="95000"/>
            </a:schemeClr>
          </a:solidFill>
          <a:ln w="9525">
            <a:solidFill>
              <a:schemeClr val="tx1"/>
            </a:solidFill>
            <a:miter lim="800000"/>
            <a:headEnd/>
            <a:tailEnd/>
          </a:ln>
          <a:effectLst/>
        </p:spPr>
        <p:txBody>
          <a:bodyPr wrap="none" lIns="95760" tIns="47880" rIns="95760" bIns="47880" anchor="ctr"/>
          <a:lstStyle/>
          <a:p>
            <a:pPr>
              <a:defRPr/>
            </a:pPr>
            <a:endParaRPr lang="en-GB" dirty="0">
              <a:ea typeface="+mn-ea"/>
            </a:endParaRPr>
          </a:p>
        </p:txBody>
      </p:sp>
      <p:sp>
        <p:nvSpPr>
          <p:cNvPr id="8242" name="Text Box 49"/>
          <p:cNvSpPr txBox="1">
            <a:spLocks noChangeArrowheads="1"/>
          </p:cNvSpPr>
          <p:nvPr/>
        </p:nvSpPr>
        <p:spPr bwMode="auto">
          <a:xfrm>
            <a:off x="822610" y="4889956"/>
            <a:ext cx="1933362" cy="650693"/>
          </a:xfrm>
          <a:prstGeom prst="rect">
            <a:avLst/>
          </a:prstGeom>
          <a:noFill/>
          <a:ln w="9525">
            <a:noFill/>
            <a:miter lim="800000"/>
            <a:headEnd/>
            <a:tailEnd/>
          </a:ln>
        </p:spPr>
        <p:txBody>
          <a:bodyPr lIns="95760" tIns="47880" rIns="95760" bIns="47880">
            <a:spAutoFit/>
          </a:bodyPr>
          <a:lstStyle/>
          <a:p>
            <a:pPr>
              <a:spcBef>
                <a:spcPct val="50000"/>
              </a:spcBef>
            </a:pPr>
            <a:r>
              <a:rPr lang="en-GB">
                <a:solidFill>
                  <a:srgbClr val="FF0000"/>
                </a:solidFill>
              </a:rPr>
              <a:t>Main competitive factors</a:t>
            </a:r>
            <a:endParaRPr lang="en-US">
              <a:solidFill>
                <a:srgbClr val="FF0000"/>
              </a:solidFill>
            </a:endParaRPr>
          </a:p>
        </p:txBody>
      </p:sp>
      <p:sp>
        <p:nvSpPr>
          <p:cNvPr id="8243" name="Text Box 50"/>
          <p:cNvSpPr txBox="1">
            <a:spLocks noChangeArrowheads="1"/>
          </p:cNvSpPr>
          <p:nvPr/>
        </p:nvSpPr>
        <p:spPr bwMode="auto">
          <a:xfrm>
            <a:off x="822610" y="5691459"/>
            <a:ext cx="1933362" cy="650693"/>
          </a:xfrm>
          <a:prstGeom prst="rect">
            <a:avLst/>
          </a:prstGeom>
          <a:noFill/>
          <a:ln w="9525">
            <a:noFill/>
            <a:miter lim="800000"/>
            <a:headEnd/>
            <a:tailEnd/>
          </a:ln>
        </p:spPr>
        <p:txBody>
          <a:bodyPr lIns="95760" tIns="47880" rIns="95760" bIns="47880">
            <a:spAutoFit/>
          </a:bodyPr>
          <a:lstStyle/>
          <a:p>
            <a:pPr>
              <a:spcBef>
                <a:spcPct val="50000"/>
              </a:spcBef>
            </a:pPr>
            <a:r>
              <a:rPr lang="en-GB">
                <a:solidFill>
                  <a:srgbClr val="FF0000"/>
                </a:solidFill>
              </a:rPr>
              <a:t>Performance objectives</a:t>
            </a:r>
            <a:endParaRPr lang="en-US">
              <a:solidFill>
                <a:srgbClr val="FF0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218" name="Group 4"/>
          <p:cNvGrpSpPr>
            <a:grpSpLocks/>
          </p:cNvGrpSpPr>
          <p:nvPr/>
        </p:nvGrpSpPr>
        <p:grpSpPr bwMode="auto">
          <a:xfrm>
            <a:off x="3061873" y="2056924"/>
            <a:ext cx="3256640" cy="2463230"/>
            <a:chOff x="1920" y="1200"/>
            <a:chExt cx="1920" cy="1501"/>
          </a:xfrm>
        </p:grpSpPr>
        <p:sp>
          <p:nvSpPr>
            <p:cNvPr id="9233" name="Line 5"/>
            <p:cNvSpPr>
              <a:spLocks noChangeShapeType="1"/>
            </p:cNvSpPr>
            <p:nvPr/>
          </p:nvSpPr>
          <p:spPr bwMode="auto">
            <a:xfrm flipV="1">
              <a:off x="2880" y="1920"/>
              <a:ext cx="960" cy="240"/>
            </a:xfrm>
            <a:prstGeom prst="line">
              <a:avLst/>
            </a:prstGeom>
            <a:noFill/>
            <a:ln w="38100">
              <a:solidFill>
                <a:schemeClr val="tx1"/>
              </a:solidFill>
              <a:round/>
              <a:headEnd/>
              <a:tailEnd/>
            </a:ln>
          </p:spPr>
          <p:txBody>
            <a:bodyPr/>
            <a:lstStyle/>
            <a:p>
              <a:endParaRPr lang="en-US"/>
            </a:p>
          </p:txBody>
        </p:sp>
        <p:sp>
          <p:nvSpPr>
            <p:cNvPr id="9234" name="Line 6"/>
            <p:cNvSpPr>
              <a:spLocks noChangeShapeType="1"/>
            </p:cNvSpPr>
            <p:nvPr/>
          </p:nvSpPr>
          <p:spPr bwMode="auto">
            <a:xfrm flipH="1" flipV="1">
              <a:off x="1920" y="1920"/>
              <a:ext cx="960" cy="240"/>
            </a:xfrm>
            <a:prstGeom prst="line">
              <a:avLst/>
            </a:prstGeom>
            <a:noFill/>
            <a:ln w="38100">
              <a:solidFill>
                <a:schemeClr val="tx1"/>
              </a:solidFill>
              <a:round/>
              <a:headEnd/>
              <a:tailEnd/>
            </a:ln>
          </p:spPr>
          <p:txBody>
            <a:bodyPr/>
            <a:lstStyle/>
            <a:p>
              <a:endParaRPr lang="en-US"/>
            </a:p>
          </p:txBody>
        </p:sp>
        <p:sp>
          <p:nvSpPr>
            <p:cNvPr id="9235" name="Line 7"/>
            <p:cNvSpPr>
              <a:spLocks noChangeShapeType="1"/>
            </p:cNvSpPr>
            <p:nvPr/>
          </p:nvSpPr>
          <p:spPr bwMode="auto">
            <a:xfrm rot="2635926" flipH="1" flipV="1">
              <a:off x="2661" y="2457"/>
              <a:ext cx="960" cy="240"/>
            </a:xfrm>
            <a:prstGeom prst="line">
              <a:avLst/>
            </a:prstGeom>
            <a:noFill/>
            <a:ln w="38100">
              <a:solidFill>
                <a:schemeClr val="tx1"/>
              </a:solidFill>
              <a:round/>
              <a:headEnd/>
              <a:tailEnd/>
            </a:ln>
          </p:spPr>
          <p:txBody>
            <a:bodyPr/>
            <a:lstStyle/>
            <a:p>
              <a:endParaRPr lang="en-US"/>
            </a:p>
          </p:txBody>
        </p:sp>
        <p:sp>
          <p:nvSpPr>
            <p:cNvPr id="9236" name="Line 8"/>
            <p:cNvSpPr>
              <a:spLocks noChangeShapeType="1"/>
            </p:cNvSpPr>
            <p:nvPr/>
          </p:nvSpPr>
          <p:spPr bwMode="auto">
            <a:xfrm rot="18964074" flipV="1">
              <a:off x="2139" y="2461"/>
              <a:ext cx="960" cy="240"/>
            </a:xfrm>
            <a:prstGeom prst="line">
              <a:avLst/>
            </a:prstGeom>
            <a:noFill/>
            <a:ln w="38100">
              <a:solidFill>
                <a:schemeClr val="tx1"/>
              </a:solidFill>
              <a:round/>
              <a:headEnd/>
              <a:tailEnd/>
            </a:ln>
          </p:spPr>
          <p:txBody>
            <a:bodyPr/>
            <a:lstStyle/>
            <a:p>
              <a:endParaRPr lang="en-US"/>
            </a:p>
          </p:txBody>
        </p:sp>
        <p:sp>
          <p:nvSpPr>
            <p:cNvPr id="9237" name="Line 9"/>
            <p:cNvSpPr>
              <a:spLocks noChangeShapeType="1"/>
            </p:cNvSpPr>
            <p:nvPr/>
          </p:nvSpPr>
          <p:spPr bwMode="auto">
            <a:xfrm flipV="1">
              <a:off x="2880" y="1200"/>
              <a:ext cx="0" cy="960"/>
            </a:xfrm>
            <a:prstGeom prst="line">
              <a:avLst/>
            </a:prstGeom>
            <a:noFill/>
            <a:ln w="38100">
              <a:solidFill>
                <a:schemeClr val="tx1"/>
              </a:solidFill>
              <a:round/>
              <a:headEnd/>
              <a:tailEnd/>
            </a:ln>
          </p:spPr>
          <p:txBody>
            <a:bodyPr/>
            <a:lstStyle/>
            <a:p>
              <a:endParaRPr lang="en-US"/>
            </a:p>
          </p:txBody>
        </p:sp>
      </p:grpSp>
      <p:sp>
        <p:nvSpPr>
          <p:cNvPr id="9219" name="Text Box 10"/>
          <p:cNvSpPr txBox="1">
            <a:spLocks noChangeArrowheads="1"/>
          </p:cNvSpPr>
          <p:nvPr/>
        </p:nvSpPr>
        <p:spPr bwMode="auto">
          <a:xfrm>
            <a:off x="3938332" y="1737912"/>
            <a:ext cx="1479665" cy="388847"/>
          </a:xfrm>
          <a:prstGeom prst="rect">
            <a:avLst/>
          </a:prstGeom>
          <a:noFill/>
          <a:ln w="9525">
            <a:noFill/>
            <a:miter lim="800000"/>
            <a:headEnd/>
            <a:tailEnd/>
          </a:ln>
        </p:spPr>
        <p:txBody>
          <a:bodyPr lIns="95760" tIns="47880" rIns="95760" bIns="47880">
            <a:spAutoFit/>
          </a:bodyPr>
          <a:lstStyle/>
          <a:p>
            <a:pPr algn="ctr">
              <a:spcBef>
                <a:spcPct val="50000"/>
              </a:spcBef>
            </a:pPr>
            <a:r>
              <a:rPr lang="en-GB" sz="1900"/>
              <a:t>Cost</a:t>
            </a:r>
            <a:endParaRPr lang="en-US" sz="1900"/>
          </a:p>
        </p:txBody>
      </p:sp>
      <p:grpSp>
        <p:nvGrpSpPr>
          <p:cNvPr id="3" name="Group 37"/>
          <p:cNvGrpSpPr>
            <a:grpSpLocks/>
          </p:cNvGrpSpPr>
          <p:nvPr/>
        </p:nvGrpSpPr>
        <p:grpSpPr bwMode="auto">
          <a:xfrm>
            <a:off x="3606651" y="1680775"/>
            <a:ext cx="4710530" cy="2955241"/>
            <a:chOff x="2097" y="1196"/>
            <a:chExt cx="2742" cy="1860"/>
          </a:xfrm>
        </p:grpSpPr>
        <p:sp>
          <p:nvSpPr>
            <p:cNvPr id="9230" name="Freeform 16"/>
            <p:cNvSpPr>
              <a:spLocks/>
            </p:cNvSpPr>
            <p:nvPr/>
          </p:nvSpPr>
          <p:spPr bwMode="auto">
            <a:xfrm>
              <a:off x="2097" y="1904"/>
              <a:ext cx="1215" cy="1152"/>
            </a:xfrm>
            <a:custGeom>
              <a:avLst/>
              <a:gdLst>
                <a:gd name="T0" fmla="*/ 0 w 1215"/>
                <a:gd name="T1" fmla="*/ 350 h 1152"/>
                <a:gd name="T2" fmla="*/ 263 w 1215"/>
                <a:gd name="T3" fmla="*/ 1144 h 1152"/>
                <a:gd name="T4" fmla="*/ 1019 w 1215"/>
                <a:gd name="T5" fmla="*/ 1152 h 1152"/>
                <a:gd name="T6" fmla="*/ 1215 w 1215"/>
                <a:gd name="T7" fmla="*/ 384 h 1152"/>
                <a:gd name="T8" fmla="*/ 639 w 1215"/>
                <a:gd name="T9" fmla="*/ 0 h 1152"/>
                <a:gd name="T10" fmla="*/ 0 w 1215"/>
                <a:gd name="T11" fmla="*/ 350 h 1152"/>
                <a:gd name="T12" fmla="*/ 0 60000 65536"/>
                <a:gd name="T13" fmla="*/ 0 60000 65536"/>
                <a:gd name="T14" fmla="*/ 0 60000 65536"/>
                <a:gd name="T15" fmla="*/ 0 60000 65536"/>
                <a:gd name="T16" fmla="*/ 0 60000 65536"/>
                <a:gd name="T17" fmla="*/ 0 60000 65536"/>
                <a:gd name="T18" fmla="*/ 0 w 1215"/>
                <a:gd name="T19" fmla="*/ 0 h 1152"/>
                <a:gd name="T20" fmla="*/ 1215 w 1215"/>
                <a:gd name="T21" fmla="*/ 1152 h 1152"/>
              </a:gdLst>
              <a:ahLst/>
              <a:cxnLst>
                <a:cxn ang="T12">
                  <a:pos x="T0" y="T1"/>
                </a:cxn>
                <a:cxn ang="T13">
                  <a:pos x="T2" y="T3"/>
                </a:cxn>
                <a:cxn ang="T14">
                  <a:pos x="T4" y="T5"/>
                </a:cxn>
                <a:cxn ang="T15">
                  <a:pos x="T6" y="T7"/>
                </a:cxn>
                <a:cxn ang="T16">
                  <a:pos x="T8" y="T9"/>
                </a:cxn>
                <a:cxn ang="T17">
                  <a:pos x="T10" y="T11"/>
                </a:cxn>
              </a:cxnLst>
              <a:rect l="T18" t="T19" r="T20" b="T21"/>
              <a:pathLst>
                <a:path w="1215" h="1152">
                  <a:moveTo>
                    <a:pt x="0" y="350"/>
                  </a:moveTo>
                  <a:lnTo>
                    <a:pt x="263" y="1144"/>
                  </a:lnTo>
                  <a:lnTo>
                    <a:pt x="1019" y="1152"/>
                  </a:lnTo>
                  <a:lnTo>
                    <a:pt x="1215" y="384"/>
                  </a:lnTo>
                  <a:lnTo>
                    <a:pt x="639" y="0"/>
                  </a:lnTo>
                  <a:lnTo>
                    <a:pt x="0" y="350"/>
                  </a:lnTo>
                  <a:close/>
                </a:path>
              </a:pathLst>
            </a:custGeom>
            <a:noFill/>
            <a:ln w="38100">
              <a:solidFill>
                <a:schemeClr val="accent2"/>
              </a:solidFill>
              <a:round/>
              <a:headEnd/>
              <a:tailEnd/>
            </a:ln>
          </p:spPr>
          <p:txBody>
            <a:bodyPr/>
            <a:lstStyle/>
            <a:p>
              <a:endParaRPr lang="en-IN"/>
            </a:p>
          </p:txBody>
        </p:sp>
        <p:sp>
          <p:nvSpPr>
            <p:cNvPr id="9231" name="Text Box 17"/>
            <p:cNvSpPr txBox="1">
              <a:spLocks noChangeArrowheads="1"/>
            </p:cNvSpPr>
            <p:nvPr/>
          </p:nvSpPr>
          <p:spPr bwMode="auto">
            <a:xfrm>
              <a:off x="3280" y="1196"/>
              <a:ext cx="1559" cy="426"/>
            </a:xfrm>
            <a:prstGeom prst="rect">
              <a:avLst/>
            </a:prstGeom>
            <a:noFill/>
            <a:ln w="9525">
              <a:noFill/>
              <a:miter lim="800000"/>
              <a:headEnd/>
              <a:tailEnd/>
            </a:ln>
          </p:spPr>
          <p:txBody>
            <a:bodyPr>
              <a:spAutoFit/>
            </a:bodyPr>
            <a:lstStyle/>
            <a:p>
              <a:pPr algn="ctr" eaLnBrk="0" hangingPunct="0"/>
              <a:r>
                <a:rPr lang="en-GB" sz="1900">
                  <a:solidFill>
                    <a:schemeClr val="accent2"/>
                  </a:solidFill>
                </a:rPr>
                <a:t>General recycling service</a:t>
              </a:r>
              <a:endParaRPr lang="en-US" sz="1900">
                <a:solidFill>
                  <a:schemeClr val="accent2"/>
                </a:solidFill>
              </a:endParaRPr>
            </a:p>
          </p:txBody>
        </p:sp>
        <p:sp>
          <p:nvSpPr>
            <p:cNvPr id="9232" name="Line 18"/>
            <p:cNvSpPr>
              <a:spLocks noChangeShapeType="1"/>
            </p:cNvSpPr>
            <p:nvPr/>
          </p:nvSpPr>
          <p:spPr bwMode="auto">
            <a:xfrm flipH="1">
              <a:off x="3061" y="1450"/>
              <a:ext cx="631" cy="665"/>
            </a:xfrm>
            <a:prstGeom prst="line">
              <a:avLst/>
            </a:prstGeom>
            <a:noFill/>
            <a:ln w="38100">
              <a:solidFill>
                <a:schemeClr val="accent2"/>
              </a:solidFill>
              <a:round/>
              <a:headEnd/>
              <a:tailEnd type="triangle" w="med" len="med"/>
            </a:ln>
          </p:spPr>
          <p:txBody>
            <a:bodyPr/>
            <a:lstStyle/>
            <a:p>
              <a:endParaRPr lang="en-US"/>
            </a:p>
          </p:txBody>
        </p:sp>
      </p:grpSp>
      <p:sp>
        <p:nvSpPr>
          <p:cNvPr id="9221" name="Text Box 23"/>
          <p:cNvSpPr txBox="1">
            <a:spLocks noChangeArrowheads="1"/>
          </p:cNvSpPr>
          <p:nvPr/>
        </p:nvSpPr>
        <p:spPr bwMode="auto">
          <a:xfrm>
            <a:off x="1146" y="12697"/>
            <a:ext cx="9900533" cy="990371"/>
          </a:xfrm>
          <a:prstGeom prst="rect">
            <a:avLst/>
          </a:prstGeom>
          <a:noFill/>
          <a:ln w="9525">
            <a:noFill/>
            <a:miter lim="800000"/>
            <a:headEnd type="none" w="sm" len="lg"/>
            <a:tailEnd type="none" w="sm" len="lg"/>
          </a:ln>
        </p:spPr>
        <p:txBody>
          <a:bodyPr lIns="95760" tIns="47880" rIns="95760" bIns="47880">
            <a:spAutoFit/>
          </a:bodyPr>
          <a:lstStyle/>
          <a:p>
            <a:pPr algn="ctr">
              <a:spcBef>
                <a:spcPct val="50000"/>
              </a:spcBef>
            </a:pPr>
            <a:r>
              <a:rPr lang="en-GB" sz="2799" b="1"/>
              <a:t>Polar diagram for newspaper collection (NC) </a:t>
            </a:r>
            <a:br>
              <a:rPr lang="en-GB" sz="2799" b="1"/>
            </a:br>
            <a:r>
              <a:rPr lang="en-GB" sz="2799" b="1"/>
              <a:t>and general recycling (GR) services</a:t>
            </a:r>
            <a:endParaRPr lang="en-US" sz="2799" b="1"/>
          </a:p>
        </p:txBody>
      </p:sp>
      <p:sp>
        <p:nvSpPr>
          <p:cNvPr id="9222" name="Text Box 28"/>
          <p:cNvSpPr txBox="1">
            <a:spLocks noChangeArrowheads="1"/>
          </p:cNvSpPr>
          <p:nvPr/>
        </p:nvSpPr>
        <p:spPr bwMode="auto">
          <a:xfrm>
            <a:off x="6120882" y="3064755"/>
            <a:ext cx="2026163" cy="388847"/>
          </a:xfrm>
          <a:prstGeom prst="rect">
            <a:avLst/>
          </a:prstGeom>
          <a:noFill/>
          <a:ln w="9525">
            <a:noFill/>
            <a:miter lim="800000"/>
            <a:headEnd/>
            <a:tailEnd/>
          </a:ln>
        </p:spPr>
        <p:txBody>
          <a:bodyPr lIns="95760" tIns="47880" rIns="95760" bIns="47880">
            <a:spAutoFit/>
          </a:bodyPr>
          <a:lstStyle/>
          <a:p>
            <a:pPr algn="ctr">
              <a:spcBef>
                <a:spcPct val="50000"/>
              </a:spcBef>
            </a:pPr>
            <a:r>
              <a:rPr lang="en-GB" sz="1900"/>
              <a:t>Dependability</a:t>
            </a:r>
            <a:endParaRPr lang="en-US" sz="1900"/>
          </a:p>
        </p:txBody>
      </p:sp>
      <p:sp>
        <p:nvSpPr>
          <p:cNvPr id="9223" name="Text Box 29"/>
          <p:cNvSpPr txBox="1">
            <a:spLocks noChangeArrowheads="1"/>
          </p:cNvSpPr>
          <p:nvPr/>
        </p:nvSpPr>
        <p:spPr bwMode="auto">
          <a:xfrm>
            <a:off x="4952273" y="4934397"/>
            <a:ext cx="2024445" cy="388847"/>
          </a:xfrm>
          <a:prstGeom prst="rect">
            <a:avLst/>
          </a:prstGeom>
          <a:noFill/>
          <a:ln w="9525">
            <a:noFill/>
            <a:miter lim="800000"/>
            <a:headEnd/>
            <a:tailEnd/>
          </a:ln>
        </p:spPr>
        <p:txBody>
          <a:bodyPr lIns="95760" tIns="47880" rIns="95760" bIns="47880">
            <a:spAutoFit/>
          </a:bodyPr>
          <a:lstStyle/>
          <a:p>
            <a:pPr algn="ctr">
              <a:spcBef>
                <a:spcPct val="50000"/>
              </a:spcBef>
            </a:pPr>
            <a:r>
              <a:rPr lang="en-GB" sz="1900"/>
              <a:t>Flexibility</a:t>
            </a:r>
            <a:endParaRPr lang="en-US" sz="1900"/>
          </a:p>
        </p:txBody>
      </p:sp>
      <p:sp>
        <p:nvSpPr>
          <p:cNvPr id="9224" name="Text Box 30"/>
          <p:cNvSpPr txBox="1">
            <a:spLocks noChangeArrowheads="1"/>
          </p:cNvSpPr>
          <p:nvPr/>
        </p:nvSpPr>
        <p:spPr bwMode="auto">
          <a:xfrm>
            <a:off x="2690668" y="4934397"/>
            <a:ext cx="1558719" cy="388847"/>
          </a:xfrm>
          <a:prstGeom prst="rect">
            <a:avLst/>
          </a:prstGeom>
          <a:noFill/>
          <a:ln w="9525">
            <a:noFill/>
            <a:miter lim="800000"/>
            <a:headEnd/>
            <a:tailEnd/>
          </a:ln>
        </p:spPr>
        <p:txBody>
          <a:bodyPr lIns="95760" tIns="47880" rIns="95760" bIns="47880">
            <a:spAutoFit/>
          </a:bodyPr>
          <a:lstStyle/>
          <a:p>
            <a:pPr algn="ctr">
              <a:spcBef>
                <a:spcPct val="50000"/>
              </a:spcBef>
            </a:pPr>
            <a:r>
              <a:rPr lang="en-GB" sz="1900"/>
              <a:t>Quality</a:t>
            </a:r>
            <a:endParaRPr lang="en-US" sz="1900"/>
          </a:p>
        </p:txBody>
      </p:sp>
      <p:grpSp>
        <p:nvGrpSpPr>
          <p:cNvPr id="4" name="Group 36"/>
          <p:cNvGrpSpPr>
            <a:grpSpLocks/>
          </p:cNvGrpSpPr>
          <p:nvPr/>
        </p:nvGrpSpPr>
        <p:grpSpPr bwMode="auto">
          <a:xfrm>
            <a:off x="1372545" y="1483971"/>
            <a:ext cx="4884102" cy="3290125"/>
            <a:chOff x="797" y="1071"/>
            <a:chExt cx="2843" cy="2073"/>
          </a:xfrm>
        </p:grpSpPr>
        <p:sp>
          <p:nvSpPr>
            <p:cNvPr id="9227" name="Text Box 21"/>
            <p:cNvSpPr txBox="1">
              <a:spLocks noChangeArrowheads="1"/>
            </p:cNvSpPr>
            <p:nvPr/>
          </p:nvSpPr>
          <p:spPr bwMode="auto">
            <a:xfrm>
              <a:off x="797" y="1071"/>
              <a:ext cx="1629" cy="427"/>
            </a:xfrm>
            <a:prstGeom prst="rect">
              <a:avLst/>
            </a:prstGeom>
            <a:noFill/>
            <a:ln w="9525">
              <a:noFill/>
              <a:miter lim="800000"/>
              <a:headEnd/>
              <a:tailEnd/>
            </a:ln>
          </p:spPr>
          <p:txBody>
            <a:bodyPr>
              <a:spAutoFit/>
            </a:bodyPr>
            <a:lstStyle/>
            <a:p>
              <a:pPr algn="ctr" eaLnBrk="0" hangingPunct="0"/>
              <a:r>
                <a:rPr lang="en-GB" sz="1900">
                  <a:solidFill>
                    <a:srgbClr val="FF0000"/>
                  </a:solidFill>
                </a:rPr>
                <a:t>Newspaper collection service</a:t>
              </a:r>
              <a:endParaRPr lang="en-US" sz="1900">
                <a:solidFill>
                  <a:srgbClr val="FF0000"/>
                </a:solidFill>
              </a:endParaRPr>
            </a:p>
          </p:txBody>
        </p:sp>
        <p:sp>
          <p:nvSpPr>
            <p:cNvPr id="9228" name="Line 22"/>
            <p:cNvSpPr>
              <a:spLocks noChangeShapeType="1"/>
            </p:cNvSpPr>
            <p:nvPr/>
          </p:nvSpPr>
          <p:spPr bwMode="auto">
            <a:xfrm>
              <a:off x="2053" y="1344"/>
              <a:ext cx="600" cy="478"/>
            </a:xfrm>
            <a:prstGeom prst="line">
              <a:avLst/>
            </a:prstGeom>
            <a:noFill/>
            <a:ln w="38100">
              <a:solidFill>
                <a:srgbClr val="FF0000"/>
              </a:solidFill>
              <a:round/>
              <a:headEnd/>
              <a:tailEnd type="triangle" w="med" len="med"/>
            </a:ln>
          </p:spPr>
          <p:txBody>
            <a:bodyPr/>
            <a:lstStyle/>
            <a:p>
              <a:endParaRPr lang="en-US"/>
            </a:p>
          </p:txBody>
        </p:sp>
        <p:sp>
          <p:nvSpPr>
            <p:cNvPr id="9229" name="Freeform 34"/>
            <p:cNvSpPr>
              <a:spLocks/>
            </p:cNvSpPr>
            <p:nvPr/>
          </p:nvSpPr>
          <p:spPr bwMode="auto">
            <a:xfrm>
              <a:off x="2288" y="1488"/>
              <a:ext cx="1352" cy="1656"/>
            </a:xfrm>
            <a:custGeom>
              <a:avLst/>
              <a:gdLst>
                <a:gd name="T0" fmla="*/ 0 w 1352"/>
                <a:gd name="T1" fmla="*/ 1656 h 1656"/>
                <a:gd name="T2" fmla="*/ 274 w 1352"/>
                <a:gd name="T3" fmla="*/ 899 h 1656"/>
                <a:gd name="T4" fmla="*/ 432 w 1352"/>
                <a:gd name="T5" fmla="*/ 0 h 1656"/>
                <a:gd name="T6" fmla="*/ 1352 w 1352"/>
                <a:gd name="T7" fmla="*/ 688 h 1656"/>
                <a:gd name="T8" fmla="*/ 637 w 1352"/>
                <a:gd name="T9" fmla="*/ 1262 h 1656"/>
                <a:gd name="T10" fmla="*/ 0 w 1352"/>
                <a:gd name="T11" fmla="*/ 1656 h 1656"/>
                <a:gd name="T12" fmla="*/ 0 60000 65536"/>
                <a:gd name="T13" fmla="*/ 0 60000 65536"/>
                <a:gd name="T14" fmla="*/ 0 60000 65536"/>
                <a:gd name="T15" fmla="*/ 0 60000 65536"/>
                <a:gd name="T16" fmla="*/ 0 60000 65536"/>
                <a:gd name="T17" fmla="*/ 0 60000 65536"/>
                <a:gd name="T18" fmla="*/ 0 w 1352"/>
                <a:gd name="T19" fmla="*/ 0 h 1656"/>
                <a:gd name="T20" fmla="*/ 1352 w 1352"/>
                <a:gd name="T21" fmla="*/ 1656 h 1656"/>
              </a:gdLst>
              <a:ahLst/>
              <a:cxnLst>
                <a:cxn ang="T12">
                  <a:pos x="T0" y="T1"/>
                </a:cxn>
                <a:cxn ang="T13">
                  <a:pos x="T2" y="T3"/>
                </a:cxn>
                <a:cxn ang="T14">
                  <a:pos x="T4" y="T5"/>
                </a:cxn>
                <a:cxn ang="T15">
                  <a:pos x="T6" y="T7"/>
                </a:cxn>
                <a:cxn ang="T16">
                  <a:pos x="T8" y="T9"/>
                </a:cxn>
                <a:cxn ang="T17">
                  <a:pos x="T10" y="T11"/>
                </a:cxn>
              </a:cxnLst>
              <a:rect l="T18" t="T19" r="T20" b="T21"/>
              <a:pathLst>
                <a:path w="1352" h="1656">
                  <a:moveTo>
                    <a:pt x="0" y="1656"/>
                  </a:moveTo>
                  <a:lnTo>
                    <a:pt x="274" y="899"/>
                  </a:lnTo>
                  <a:lnTo>
                    <a:pt x="432" y="0"/>
                  </a:lnTo>
                  <a:lnTo>
                    <a:pt x="1352" y="688"/>
                  </a:lnTo>
                  <a:lnTo>
                    <a:pt x="637" y="1262"/>
                  </a:lnTo>
                  <a:lnTo>
                    <a:pt x="0" y="1656"/>
                  </a:lnTo>
                  <a:close/>
                </a:path>
              </a:pathLst>
            </a:custGeom>
            <a:noFill/>
            <a:ln w="38100">
              <a:solidFill>
                <a:srgbClr val="CC0000"/>
              </a:solidFill>
              <a:round/>
              <a:headEnd type="none" w="sm" len="lg"/>
              <a:tailEnd type="none" w="sm" len="lg"/>
            </a:ln>
          </p:spPr>
          <p:txBody>
            <a:bodyPr/>
            <a:lstStyle/>
            <a:p>
              <a:endParaRPr lang="en-IN"/>
            </a:p>
          </p:txBody>
        </p:sp>
      </p:grpSp>
      <p:sp>
        <p:nvSpPr>
          <p:cNvPr id="9226" name="Text Box 35"/>
          <p:cNvSpPr txBox="1">
            <a:spLocks noChangeArrowheads="1"/>
          </p:cNvSpPr>
          <p:nvPr/>
        </p:nvSpPr>
        <p:spPr bwMode="auto">
          <a:xfrm>
            <a:off x="1834833" y="2994921"/>
            <a:ext cx="1558719" cy="390435"/>
          </a:xfrm>
          <a:prstGeom prst="rect">
            <a:avLst/>
          </a:prstGeom>
          <a:noFill/>
          <a:ln w="9525">
            <a:noFill/>
            <a:miter lim="800000"/>
            <a:headEnd/>
            <a:tailEnd/>
          </a:ln>
        </p:spPr>
        <p:txBody>
          <a:bodyPr lIns="95760" tIns="47880" rIns="95760" bIns="47880">
            <a:spAutoFit/>
          </a:bodyPr>
          <a:lstStyle/>
          <a:p>
            <a:pPr algn="ctr">
              <a:spcBef>
                <a:spcPct val="50000"/>
              </a:spcBef>
            </a:pPr>
            <a:r>
              <a:rPr lang="en-GB" sz="1900"/>
              <a:t>Speed</a:t>
            </a:r>
            <a:endParaRPr lang="en-US" sz="19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242" name="Group 23"/>
          <p:cNvGrpSpPr>
            <a:grpSpLocks/>
          </p:cNvGrpSpPr>
          <p:nvPr/>
        </p:nvGrpSpPr>
        <p:grpSpPr bwMode="auto">
          <a:xfrm>
            <a:off x="3079059" y="1829964"/>
            <a:ext cx="3256640" cy="2467991"/>
            <a:chOff x="1920" y="1200"/>
            <a:chExt cx="1920" cy="1501"/>
          </a:xfrm>
        </p:grpSpPr>
        <p:sp>
          <p:nvSpPr>
            <p:cNvPr id="10257" name="Line 24"/>
            <p:cNvSpPr>
              <a:spLocks noChangeShapeType="1"/>
            </p:cNvSpPr>
            <p:nvPr/>
          </p:nvSpPr>
          <p:spPr bwMode="auto">
            <a:xfrm flipV="1">
              <a:off x="2880" y="1920"/>
              <a:ext cx="960" cy="240"/>
            </a:xfrm>
            <a:prstGeom prst="line">
              <a:avLst/>
            </a:prstGeom>
            <a:noFill/>
            <a:ln w="38100">
              <a:solidFill>
                <a:schemeClr val="tx1"/>
              </a:solidFill>
              <a:round/>
              <a:headEnd/>
              <a:tailEnd/>
            </a:ln>
          </p:spPr>
          <p:txBody>
            <a:bodyPr/>
            <a:lstStyle/>
            <a:p>
              <a:endParaRPr lang="en-US"/>
            </a:p>
          </p:txBody>
        </p:sp>
        <p:sp>
          <p:nvSpPr>
            <p:cNvPr id="10258" name="Line 25"/>
            <p:cNvSpPr>
              <a:spLocks noChangeShapeType="1"/>
            </p:cNvSpPr>
            <p:nvPr/>
          </p:nvSpPr>
          <p:spPr bwMode="auto">
            <a:xfrm flipH="1" flipV="1">
              <a:off x="1920" y="1920"/>
              <a:ext cx="960" cy="240"/>
            </a:xfrm>
            <a:prstGeom prst="line">
              <a:avLst/>
            </a:prstGeom>
            <a:noFill/>
            <a:ln w="38100">
              <a:solidFill>
                <a:schemeClr val="tx1"/>
              </a:solidFill>
              <a:round/>
              <a:headEnd/>
              <a:tailEnd/>
            </a:ln>
          </p:spPr>
          <p:txBody>
            <a:bodyPr/>
            <a:lstStyle/>
            <a:p>
              <a:endParaRPr lang="en-US"/>
            </a:p>
          </p:txBody>
        </p:sp>
        <p:sp>
          <p:nvSpPr>
            <p:cNvPr id="10259" name="Line 26"/>
            <p:cNvSpPr>
              <a:spLocks noChangeShapeType="1"/>
            </p:cNvSpPr>
            <p:nvPr/>
          </p:nvSpPr>
          <p:spPr bwMode="auto">
            <a:xfrm rot="2635926" flipH="1" flipV="1">
              <a:off x="2661" y="2457"/>
              <a:ext cx="960" cy="240"/>
            </a:xfrm>
            <a:prstGeom prst="line">
              <a:avLst/>
            </a:prstGeom>
            <a:noFill/>
            <a:ln w="38100">
              <a:solidFill>
                <a:schemeClr val="tx1"/>
              </a:solidFill>
              <a:round/>
              <a:headEnd/>
              <a:tailEnd/>
            </a:ln>
          </p:spPr>
          <p:txBody>
            <a:bodyPr/>
            <a:lstStyle/>
            <a:p>
              <a:endParaRPr lang="en-US"/>
            </a:p>
          </p:txBody>
        </p:sp>
        <p:sp>
          <p:nvSpPr>
            <p:cNvPr id="10260" name="Line 27"/>
            <p:cNvSpPr>
              <a:spLocks noChangeShapeType="1"/>
            </p:cNvSpPr>
            <p:nvPr/>
          </p:nvSpPr>
          <p:spPr bwMode="auto">
            <a:xfrm rot="18964074" flipV="1">
              <a:off x="2139" y="2461"/>
              <a:ext cx="960" cy="240"/>
            </a:xfrm>
            <a:prstGeom prst="line">
              <a:avLst/>
            </a:prstGeom>
            <a:noFill/>
            <a:ln w="38100">
              <a:solidFill>
                <a:schemeClr val="tx1"/>
              </a:solidFill>
              <a:round/>
              <a:headEnd/>
              <a:tailEnd/>
            </a:ln>
          </p:spPr>
          <p:txBody>
            <a:bodyPr/>
            <a:lstStyle/>
            <a:p>
              <a:endParaRPr lang="en-US"/>
            </a:p>
          </p:txBody>
        </p:sp>
        <p:sp>
          <p:nvSpPr>
            <p:cNvPr id="10261" name="Line 28"/>
            <p:cNvSpPr>
              <a:spLocks noChangeShapeType="1"/>
            </p:cNvSpPr>
            <p:nvPr/>
          </p:nvSpPr>
          <p:spPr bwMode="auto">
            <a:xfrm flipV="1">
              <a:off x="2880" y="1200"/>
              <a:ext cx="0" cy="960"/>
            </a:xfrm>
            <a:prstGeom prst="line">
              <a:avLst/>
            </a:prstGeom>
            <a:noFill/>
            <a:ln w="38100">
              <a:solidFill>
                <a:schemeClr val="tx1"/>
              </a:solidFill>
              <a:round/>
              <a:headEnd/>
              <a:tailEnd/>
            </a:ln>
          </p:spPr>
          <p:txBody>
            <a:bodyPr/>
            <a:lstStyle/>
            <a:p>
              <a:endParaRPr lang="en-US"/>
            </a:p>
          </p:txBody>
        </p:sp>
      </p:grpSp>
      <p:sp>
        <p:nvSpPr>
          <p:cNvPr id="10243" name="Text Box 29"/>
          <p:cNvSpPr txBox="1">
            <a:spLocks noChangeArrowheads="1"/>
          </p:cNvSpPr>
          <p:nvPr/>
        </p:nvSpPr>
        <p:spPr bwMode="auto">
          <a:xfrm>
            <a:off x="3720076" y="1499842"/>
            <a:ext cx="1868058" cy="388847"/>
          </a:xfrm>
          <a:prstGeom prst="rect">
            <a:avLst/>
          </a:prstGeom>
          <a:noFill/>
          <a:ln w="9525">
            <a:noFill/>
            <a:miter lim="800000"/>
            <a:headEnd/>
            <a:tailEnd/>
          </a:ln>
        </p:spPr>
        <p:txBody>
          <a:bodyPr lIns="95760" tIns="47880" rIns="95760" bIns="47880">
            <a:spAutoFit/>
          </a:bodyPr>
          <a:lstStyle/>
          <a:p>
            <a:pPr algn="ctr">
              <a:spcBef>
                <a:spcPct val="50000"/>
              </a:spcBef>
            </a:pPr>
            <a:r>
              <a:rPr lang="en-GB" sz="1900"/>
              <a:t>Reassurance</a:t>
            </a:r>
            <a:endParaRPr lang="en-US" sz="1900"/>
          </a:p>
        </p:txBody>
      </p:sp>
      <p:grpSp>
        <p:nvGrpSpPr>
          <p:cNvPr id="3" name="Group 42"/>
          <p:cNvGrpSpPr>
            <a:grpSpLocks/>
          </p:cNvGrpSpPr>
          <p:nvPr/>
        </p:nvGrpSpPr>
        <p:grpSpPr bwMode="auto">
          <a:xfrm>
            <a:off x="3594623" y="1269707"/>
            <a:ext cx="4725996" cy="3128239"/>
            <a:chOff x="2089" y="1026"/>
            <a:chExt cx="2751" cy="1972"/>
          </a:xfrm>
        </p:grpSpPr>
        <p:sp>
          <p:nvSpPr>
            <p:cNvPr id="10254" name="Freeform 30"/>
            <p:cNvSpPr>
              <a:spLocks/>
            </p:cNvSpPr>
            <p:nvPr/>
          </p:nvSpPr>
          <p:spPr bwMode="auto">
            <a:xfrm>
              <a:off x="2089" y="1622"/>
              <a:ext cx="1480" cy="1376"/>
            </a:xfrm>
            <a:custGeom>
              <a:avLst/>
              <a:gdLst>
                <a:gd name="T0" fmla="*/ 0 w 1480"/>
                <a:gd name="T1" fmla="*/ 584 h 1376"/>
                <a:gd name="T2" fmla="*/ 280 w 1480"/>
                <a:gd name="T3" fmla="*/ 1376 h 1376"/>
                <a:gd name="T4" fmla="*/ 984 w 1480"/>
                <a:gd name="T5" fmla="*/ 1312 h 1376"/>
                <a:gd name="T6" fmla="*/ 1480 w 1480"/>
                <a:gd name="T7" fmla="*/ 528 h 1376"/>
                <a:gd name="T8" fmla="*/ 648 w 1480"/>
                <a:gd name="T9" fmla="*/ 0 h 1376"/>
                <a:gd name="T10" fmla="*/ 0 w 1480"/>
                <a:gd name="T11" fmla="*/ 584 h 1376"/>
                <a:gd name="T12" fmla="*/ 0 60000 65536"/>
                <a:gd name="T13" fmla="*/ 0 60000 65536"/>
                <a:gd name="T14" fmla="*/ 0 60000 65536"/>
                <a:gd name="T15" fmla="*/ 0 60000 65536"/>
                <a:gd name="T16" fmla="*/ 0 60000 65536"/>
                <a:gd name="T17" fmla="*/ 0 60000 65536"/>
                <a:gd name="T18" fmla="*/ 0 w 1480"/>
                <a:gd name="T19" fmla="*/ 0 h 1376"/>
                <a:gd name="T20" fmla="*/ 1480 w 1480"/>
                <a:gd name="T21" fmla="*/ 1376 h 1376"/>
              </a:gdLst>
              <a:ahLst/>
              <a:cxnLst>
                <a:cxn ang="T12">
                  <a:pos x="T0" y="T1"/>
                </a:cxn>
                <a:cxn ang="T13">
                  <a:pos x="T2" y="T3"/>
                </a:cxn>
                <a:cxn ang="T14">
                  <a:pos x="T4" y="T5"/>
                </a:cxn>
                <a:cxn ang="T15">
                  <a:pos x="T6" y="T7"/>
                </a:cxn>
                <a:cxn ang="T16">
                  <a:pos x="T8" y="T9"/>
                </a:cxn>
                <a:cxn ang="T17">
                  <a:pos x="T10" y="T11"/>
                </a:cxn>
              </a:cxnLst>
              <a:rect l="T18" t="T19" r="T20" b="T21"/>
              <a:pathLst>
                <a:path w="1480" h="1376">
                  <a:moveTo>
                    <a:pt x="0" y="584"/>
                  </a:moveTo>
                  <a:lnTo>
                    <a:pt x="280" y="1376"/>
                  </a:lnTo>
                  <a:lnTo>
                    <a:pt x="984" y="1312"/>
                  </a:lnTo>
                  <a:lnTo>
                    <a:pt x="1480" y="528"/>
                  </a:lnTo>
                  <a:lnTo>
                    <a:pt x="648" y="0"/>
                  </a:lnTo>
                  <a:lnTo>
                    <a:pt x="0" y="584"/>
                  </a:lnTo>
                  <a:close/>
                </a:path>
              </a:pathLst>
            </a:custGeom>
            <a:noFill/>
            <a:ln w="38100">
              <a:solidFill>
                <a:schemeClr val="accent2"/>
              </a:solidFill>
              <a:round/>
              <a:headEnd/>
              <a:tailEnd/>
            </a:ln>
          </p:spPr>
          <p:txBody>
            <a:bodyPr/>
            <a:lstStyle/>
            <a:p>
              <a:endParaRPr lang="en-IN"/>
            </a:p>
          </p:txBody>
        </p:sp>
        <p:sp>
          <p:nvSpPr>
            <p:cNvPr id="10255" name="Text Box 31"/>
            <p:cNvSpPr txBox="1">
              <a:spLocks noChangeArrowheads="1"/>
            </p:cNvSpPr>
            <p:nvPr/>
          </p:nvSpPr>
          <p:spPr bwMode="auto">
            <a:xfrm>
              <a:off x="3607" y="1026"/>
              <a:ext cx="1233" cy="427"/>
            </a:xfrm>
            <a:prstGeom prst="rect">
              <a:avLst/>
            </a:prstGeom>
            <a:noFill/>
            <a:ln w="9525">
              <a:noFill/>
              <a:miter lim="800000"/>
              <a:headEnd/>
              <a:tailEnd/>
            </a:ln>
          </p:spPr>
          <p:txBody>
            <a:bodyPr>
              <a:spAutoFit/>
            </a:bodyPr>
            <a:lstStyle/>
            <a:p>
              <a:pPr algn="ctr" eaLnBrk="0" hangingPunct="0"/>
              <a:r>
                <a:rPr lang="en-GB" sz="1900">
                  <a:solidFill>
                    <a:schemeClr val="accent2"/>
                  </a:solidFill>
                </a:rPr>
                <a:t>Actual performance</a:t>
              </a:r>
              <a:endParaRPr lang="en-US" sz="1900">
                <a:solidFill>
                  <a:schemeClr val="accent2"/>
                </a:solidFill>
              </a:endParaRPr>
            </a:p>
          </p:txBody>
        </p:sp>
        <p:sp>
          <p:nvSpPr>
            <p:cNvPr id="10256" name="Line 32"/>
            <p:cNvSpPr>
              <a:spLocks noChangeShapeType="1"/>
            </p:cNvSpPr>
            <p:nvPr/>
          </p:nvSpPr>
          <p:spPr bwMode="auto">
            <a:xfrm flipH="1">
              <a:off x="3211" y="1248"/>
              <a:ext cx="631" cy="665"/>
            </a:xfrm>
            <a:prstGeom prst="line">
              <a:avLst/>
            </a:prstGeom>
            <a:noFill/>
            <a:ln w="38100">
              <a:solidFill>
                <a:schemeClr val="accent2"/>
              </a:solidFill>
              <a:round/>
              <a:headEnd/>
              <a:tailEnd type="triangle" w="med" len="med"/>
            </a:ln>
          </p:spPr>
          <p:txBody>
            <a:bodyPr/>
            <a:lstStyle/>
            <a:p>
              <a:endParaRPr lang="en-US"/>
            </a:p>
          </p:txBody>
        </p:sp>
      </p:grpSp>
      <p:sp>
        <p:nvSpPr>
          <p:cNvPr id="10245" name="Text Box 35"/>
          <p:cNvSpPr txBox="1">
            <a:spLocks noChangeArrowheads="1"/>
          </p:cNvSpPr>
          <p:nvPr/>
        </p:nvSpPr>
        <p:spPr bwMode="auto">
          <a:xfrm>
            <a:off x="5933561" y="2761611"/>
            <a:ext cx="1715107" cy="680880"/>
          </a:xfrm>
          <a:prstGeom prst="rect">
            <a:avLst/>
          </a:prstGeom>
          <a:noFill/>
          <a:ln w="9525">
            <a:noFill/>
            <a:miter lim="800000"/>
            <a:headEnd/>
            <a:tailEnd/>
          </a:ln>
        </p:spPr>
        <p:txBody>
          <a:bodyPr lIns="95760" tIns="47880" rIns="95760" bIns="47880">
            <a:spAutoFit/>
          </a:bodyPr>
          <a:lstStyle/>
          <a:p>
            <a:pPr algn="ctr">
              <a:spcBef>
                <a:spcPct val="50000"/>
              </a:spcBef>
            </a:pPr>
            <a:r>
              <a:rPr lang="en-GB" sz="1900"/>
              <a:t>Crime reduction</a:t>
            </a:r>
            <a:endParaRPr lang="en-US" sz="1900"/>
          </a:p>
        </p:txBody>
      </p:sp>
      <p:sp>
        <p:nvSpPr>
          <p:cNvPr id="10246" name="Text Box 36"/>
          <p:cNvSpPr txBox="1">
            <a:spLocks noChangeArrowheads="1"/>
          </p:cNvSpPr>
          <p:nvPr/>
        </p:nvSpPr>
        <p:spPr bwMode="auto">
          <a:xfrm>
            <a:off x="4969458" y="4709024"/>
            <a:ext cx="2024445" cy="389015"/>
          </a:xfrm>
          <a:prstGeom prst="rect">
            <a:avLst/>
          </a:prstGeom>
          <a:noFill/>
          <a:ln w="9525">
            <a:noFill/>
            <a:miter lim="800000"/>
            <a:headEnd/>
            <a:tailEnd/>
          </a:ln>
        </p:spPr>
        <p:txBody>
          <a:bodyPr lIns="95760" tIns="47880" rIns="95760" bIns="47880">
            <a:spAutoFit/>
          </a:bodyPr>
          <a:lstStyle/>
          <a:p>
            <a:pPr algn="ctr">
              <a:spcBef>
                <a:spcPct val="50000"/>
              </a:spcBef>
            </a:pPr>
            <a:r>
              <a:rPr lang="en-GB" sz="1900"/>
              <a:t>Crime detection</a:t>
            </a:r>
            <a:endParaRPr lang="en-US" sz="1900"/>
          </a:p>
        </p:txBody>
      </p:sp>
      <p:sp>
        <p:nvSpPr>
          <p:cNvPr id="10247" name="Text Box 37"/>
          <p:cNvSpPr txBox="1">
            <a:spLocks noChangeArrowheads="1"/>
          </p:cNvSpPr>
          <p:nvPr/>
        </p:nvSpPr>
        <p:spPr bwMode="auto">
          <a:xfrm>
            <a:off x="2161357" y="4643951"/>
            <a:ext cx="2026163" cy="974499"/>
          </a:xfrm>
          <a:prstGeom prst="rect">
            <a:avLst/>
          </a:prstGeom>
          <a:noFill/>
          <a:ln w="9525">
            <a:noFill/>
            <a:miter lim="800000"/>
            <a:headEnd/>
            <a:tailEnd/>
          </a:ln>
        </p:spPr>
        <p:txBody>
          <a:bodyPr lIns="95760" tIns="47880" rIns="95760" bIns="47880">
            <a:spAutoFit/>
          </a:bodyPr>
          <a:lstStyle/>
          <a:p>
            <a:pPr algn="ctr">
              <a:spcBef>
                <a:spcPct val="50000"/>
              </a:spcBef>
            </a:pPr>
            <a:r>
              <a:rPr lang="en-GB" sz="1900"/>
              <a:t>Working with criminal justice agencies</a:t>
            </a:r>
            <a:endParaRPr lang="en-US" sz="1900"/>
          </a:p>
        </p:txBody>
      </p:sp>
      <p:grpSp>
        <p:nvGrpSpPr>
          <p:cNvPr id="4" name="Group 41"/>
          <p:cNvGrpSpPr>
            <a:grpSpLocks/>
          </p:cNvGrpSpPr>
          <p:nvPr/>
        </p:nvGrpSpPr>
        <p:grpSpPr bwMode="auto">
          <a:xfrm>
            <a:off x="1363953" y="1337955"/>
            <a:ext cx="4399473" cy="3213943"/>
            <a:chOff x="793" y="1071"/>
            <a:chExt cx="2559" cy="2023"/>
          </a:xfrm>
        </p:grpSpPr>
        <p:sp>
          <p:nvSpPr>
            <p:cNvPr id="10251" name="Text Box 33"/>
            <p:cNvSpPr txBox="1">
              <a:spLocks noChangeArrowheads="1"/>
            </p:cNvSpPr>
            <p:nvPr/>
          </p:nvSpPr>
          <p:spPr bwMode="auto">
            <a:xfrm>
              <a:off x="793" y="1071"/>
              <a:ext cx="1280" cy="426"/>
            </a:xfrm>
            <a:prstGeom prst="rect">
              <a:avLst/>
            </a:prstGeom>
            <a:noFill/>
            <a:ln w="9525">
              <a:noFill/>
              <a:miter lim="800000"/>
              <a:headEnd/>
              <a:tailEnd/>
            </a:ln>
          </p:spPr>
          <p:txBody>
            <a:bodyPr>
              <a:spAutoFit/>
            </a:bodyPr>
            <a:lstStyle/>
            <a:p>
              <a:pPr algn="ctr" eaLnBrk="0" hangingPunct="0"/>
              <a:r>
                <a:rPr lang="en-GB" sz="1900">
                  <a:solidFill>
                    <a:srgbClr val="FF0000"/>
                  </a:solidFill>
                </a:rPr>
                <a:t>Required performance</a:t>
              </a:r>
              <a:endParaRPr lang="en-US" sz="1900">
                <a:solidFill>
                  <a:srgbClr val="FF0000"/>
                </a:solidFill>
              </a:endParaRPr>
            </a:p>
          </p:txBody>
        </p:sp>
        <p:sp>
          <p:nvSpPr>
            <p:cNvPr id="10252" name="Line 34"/>
            <p:cNvSpPr>
              <a:spLocks noChangeShapeType="1"/>
            </p:cNvSpPr>
            <p:nvPr/>
          </p:nvSpPr>
          <p:spPr bwMode="auto">
            <a:xfrm>
              <a:off x="1782" y="1243"/>
              <a:ext cx="600" cy="478"/>
            </a:xfrm>
            <a:prstGeom prst="line">
              <a:avLst/>
            </a:prstGeom>
            <a:noFill/>
            <a:ln w="38100">
              <a:solidFill>
                <a:srgbClr val="FF0000"/>
              </a:solidFill>
              <a:round/>
              <a:headEnd/>
              <a:tailEnd type="triangle" w="med" len="med"/>
            </a:ln>
          </p:spPr>
          <p:txBody>
            <a:bodyPr/>
            <a:lstStyle/>
            <a:p>
              <a:endParaRPr lang="en-US"/>
            </a:p>
          </p:txBody>
        </p:sp>
        <p:sp>
          <p:nvSpPr>
            <p:cNvPr id="10253" name="Freeform 38"/>
            <p:cNvSpPr>
              <a:spLocks/>
            </p:cNvSpPr>
            <p:nvPr/>
          </p:nvSpPr>
          <p:spPr bwMode="auto">
            <a:xfrm>
              <a:off x="1937" y="1438"/>
              <a:ext cx="1415" cy="1656"/>
            </a:xfrm>
            <a:custGeom>
              <a:avLst/>
              <a:gdLst>
                <a:gd name="T0" fmla="*/ 361 w 1415"/>
                <a:gd name="T1" fmla="*/ 1656 h 1656"/>
                <a:gd name="T2" fmla="*/ 0 w 1415"/>
                <a:gd name="T3" fmla="*/ 712 h 1656"/>
                <a:gd name="T4" fmla="*/ 793 w 1415"/>
                <a:gd name="T5" fmla="*/ 0 h 1656"/>
                <a:gd name="T6" fmla="*/ 1415 w 1415"/>
                <a:gd name="T7" fmla="*/ 770 h 1656"/>
                <a:gd name="T8" fmla="*/ 1234 w 1415"/>
                <a:gd name="T9" fmla="*/ 1648 h 1656"/>
                <a:gd name="T10" fmla="*/ 361 w 1415"/>
                <a:gd name="T11" fmla="*/ 1656 h 1656"/>
                <a:gd name="T12" fmla="*/ 0 60000 65536"/>
                <a:gd name="T13" fmla="*/ 0 60000 65536"/>
                <a:gd name="T14" fmla="*/ 0 60000 65536"/>
                <a:gd name="T15" fmla="*/ 0 60000 65536"/>
                <a:gd name="T16" fmla="*/ 0 60000 65536"/>
                <a:gd name="T17" fmla="*/ 0 60000 65536"/>
                <a:gd name="T18" fmla="*/ 0 w 1415"/>
                <a:gd name="T19" fmla="*/ 0 h 1656"/>
                <a:gd name="T20" fmla="*/ 1415 w 1415"/>
                <a:gd name="T21" fmla="*/ 1656 h 1656"/>
              </a:gdLst>
              <a:ahLst/>
              <a:cxnLst>
                <a:cxn ang="T12">
                  <a:pos x="T0" y="T1"/>
                </a:cxn>
                <a:cxn ang="T13">
                  <a:pos x="T2" y="T3"/>
                </a:cxn>
                <a:cxn ang="T14">
                  <a:pos x="T4" y="T5"/>
                </a:cxn>
                <a:cxn ang="T15">
                  <a:pos x="T6" y="T7"/>
                </a:cxn>
                <a:cxn ang="T16">
                  <a:pos x="T8" y="T9"/>
                </a:cxn>
                <a:cxn ang="T17">
                  <a:pos x="T10" y="T11"/>
                </a:cxn>
              </a:cxnLst>
              <a:rect l="T18" t="T19" r="T20" b="T21"/>
              <a:pathLst>
                <a:path w="1415" h="1656">
                  <a:moveTo>
                    <a:pt x="361" y="1656"/>
                  </a:moveTo>
                  <a:lnTo>
                    <a:pt x="0" y="712"/>
                  </a:lnTo>
                  <a:lnTo>
                    <a:pt x="793" y="0"/>
                  </a:lnTo>
                  <a:lnTo>
                    <a:pt x="1415" y="770"/>
                  </a:lnTo>
                  <a:lnTo>
                    <a:pt x="1234" y="1648"/>
                  </a:lnTo>
                  <a:lnTo>
                    <a:pt x="361" y="1656"/>
                  </a:lnTo>
                  <a:close/>
                </a:path>
              </a:pathLst>
            </a:custGeom>
            <a:noFill/>
            <a:ln w="38100">
              <a:solidFill>
                <a:srgbClr val="CC0000"/>
              </a:solidFill>
              <a:round/>
              <a:headEnd type="none" w="sm" len="lg"/>
              <a:tailEnd type="none" w="sm" len="lg"/>
            </a:ln>
          </p:spPr>
          <p:txBody>
            <a:bodyPr/>
            <a:lstStyle/>
            <a:p>
              <a:endParaRPr lang="en-IN"/>
            </a:p>
          </p:txBody>
        </p:sp>
      </p:grpSp>
      <p:sp>
        <p:nvSpPr>
          <p:cNvPr id="10249" name="Text Box 39"/>
          <p:cNvSpPr txBox="1">
            <a:spLocks noChangeArrowheads="1"/>
          </p:cNvSpPr>
          <p:nvPr/>
        </p:nvSpPr>
        <p:spPr bwMode="auto">
          <a:xfrm>
            <a:off x="1690476" y="2785419"/>
            <a:ext cx="1562156" cy="388847"/>
          </a:xfrm>
          <a:prstGeom prst="rect">
            <a:avLst/>
          </a:prstGeom>
          <a:noFill/>
          <a:ln w="9525">
            <a:noFill/>
            <a:miter lim="800000"/>
            <a:headEnd/>
            <a:tailEnd/>
          </a:ln>
        </p:spPr>
        <p:txBody>
          <a:bodyPr lIns="95760" tIns="47880" rIns="95760" bIns="47880">
            <a:spAutoFit/>
          </a:bodyPr>
          <a:lstStyle/>
          <a:p>
            <a:pPr algn="ctr">
              <a:spcBef>
                <a:spcPct val="50000"/>
              </a:spcBef>
            </a:pPr>
            <a:r>
              <a:rPr lang="en-GB" sz="1900"/>
              <a:t>Efficiency</a:t>
            </a:r>
            <a:endParaRPr lang="en-US" sz="1900"/>
          </a:p>
        </p:txBody>
      </p:sp>
      <p:sp>
        <p:nvSpPr>
          <p:cNvPr id="10250" name="Text Box 23"/>
          <p:cNvSpPr txBox="1">
            <a:spLocks noChangeArrowheads="1"/>
          </p:cNvSpPr>
          <p:nvPr/>
        </p:nvSpPr>
        <p:spPr bwMode="auto">
          <a:xfrm>
            <a:off x="1146" y="12697"/>
            <a:ext cx="9900533" cy="990371"/>
          </a:xfrm>
          <a:prstGeom prst="rect">
            <a:avLst/>
          </a:prstGeom>
          <a:noFill/>
          <a:ln w="9525">
            <a:noFill/>
            <a:miter lim="800000"/>
            <a:headEnd type="none" w="sm" len="lg"/>
            <a:tailEnd type="none" w="sm" len="lg"/>
          </a:ln>
        </p:spPr>
        <p:txBody>
          <a:bodyPr lIns="95760" tIns="47880" rIns="95760" bIns="47880">
            <a:spAutoFit/>
          </a:bodyPr>
          <a:lstStyle/>
          <a:p>
            <a:pPr algn="ctr">
              <a:spcBef>
                <a:spcPct val="50000"/>
              </a:spcBef>
            </a:pPr>
            <a:r>
              <a:rPr lang="en-US" sz="2799" b="1"/>
              <a:t>Polar diagram for a proposed police </a:t>
            </a:r>
            <a:br>
              <a:rPr lang="en-US" sz="2799" b="1"/>
            </a:br>
            <a:r>
              <a:rPr lang="en-US" sz="2799" b="1"/>
              <a:t>performance method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4025977" y="5975555"/>
            <a:ext cx="2698114" cy="253941"/>
          </a:xfrm>
          <a:prstGeom prst="rect">
            <a:avLst/>
          </a:prstGeom>
          <a:solidFill>
            <a:schemeClr val="tx1"/>
          </a:solidFill>
          <a:ln w="12700">
            <a:solidFill>
              <a:schemeClr val="tx1"/>
            </a:solidFill>
            <a:miter lim="800000"/>
            <a:headEnd/>
            <a:tailEnd/>
          </a:ln>
        </p:spPr>
        <p:txBody>
          <a:bodyPr wrap="none" lIns="95760" tIns="47880" rIns="95760" bIns="47880" anchor="ctr"/>
          <a:lstStyle/>
          <a:p>
            <a:endParaRPr lang="en-GB"/>
          </a:p>
        </p:txBody>
      </p:sp>
      <p:sp>
        <p:nvSpPr>
          <p:cNvPr id="11267" name="Rectangle 3"/>
          <p:cNvSpPr>
            <a:spLocks noChangeArrowheads="1"/>
          </p:cNvSpPr>
          <p:nvPr/>
        </p:nvSpPr>
        <p:spPr bwMode="auto">
          <a:xfrm>
            <a:off x="2200883" y="3253623"/>
            <a:ext cx="283560" cy="2104538"/>
          </a:xfrm>
          <a:prstGeom prst="rect">
            <a:avLst/>
          </a:prstGeom>
          <a:solidFill>
            <a:schemeClr val="tx1"/>
          </a:solidFill>
          <a:ln w="12700">
            <a:solidFill>
              <a:schemeClr val="tx1"/>
            </a:solidFill>
            <a:miter lim="800000"/>
            <a:headEnd/>
            <a:tailEnd/>
          </a:ln>
        </p:spPr>
        <p:txBody>
          <a:bodyPr wrap="none" lIns="95760" tIns="47880" rIns="95760" bIns="47880" anchor="ctr"/>
          <a:lstStyle/>
          <a:p>
            <a:endParaRPr lang="en-GB"/>
          </a:p>
        </p:txBody>
      </p:sp>
      <p:sp>
        <p:nvSpPr>
          <p:cNvPr id="101380" name="Rectangle 4"/>
          <p:cNvSpPr>
            <a:spLocks noChangeArrowheads="1"/>
          </p:cNvSpPr>
          <p:nvPr/>
        </p:nvSpPr>
        <p:spPr bwMode="auto">
          <a:xfrm>
            <a:off x="2169949" y="3225055"/>
            <a:ext cx="297308" cy="2117235"/>
          </a:xfrm>
          <a:prstGeom prst="rect">
            <a:avLst/>
          </a:prstGeom>
          <a:solidFill>
            <a:schemeClr val="bg1">
              <a:lumMod val="95000"/>
            </a:schemeClr>
          </a:solidFill>
          <a:ln w="12700">
            <a:solidFill>
              <a:schemeClr val="tx1"/>
            </a:solidFill>
            <a:miter lim="800000"/>
            <a:headEnd/>
            <a:tailEnd/>
          </a:ln>
          <a:effectLst/>
        </p:spPr>
        <p:txBody>
          <a:bodyPr wrap="none" lIns="95760" tIns="47880" rIns="95760" bIns="47880" anchor="ctr"/>
          <a:lstStyle/>
          <a:p>
            <a:pPr>
              <a:defRPr/>
            </a:pPr>
            <a:endParaRPr lang="en-GB" dirty="0">
              <a:ea typeface="+mn-ea"/>
            </a:endParaRPr>
          </a:p>
        </p:txBody>
      </p:sp>
      <p:sp>
        <p:nvSpPr>
          <p:cNvPr id="101381" name="Rectangle 5"/>
          <p:cNvSpPr>
            <a:spLocks noChangeArrowheads="1"/>
          </p:cNvSpPr>
          <p:nvPr/>
        </p:nvSpPr>
        <p:spPr bwMode="auto">
          <a:xfrm>
            <a:off x="3995044" y="5954921"/>
            <a:ext cx="2711862" cy="261877"/>
          </a:xfrm>
          <a:prstGeom prst="rect">
            <a:avLst/>
          </a:prstGeom>
          <a:solidFill>
            <a:schemeClr val="bg1">
              <a:lumMod val="95000"/>
            </a:schemeClr>
          </a:solidFill>
          <a:ln w="12700">
            <a:solidFill>
              <a:schemeClr val="tx1"/>
            </a:solidFill>
            <a:miter lim="800000"/>
            <a:headEnd/>
            <a:tailEnd/>
          </a:ln>
          <a:effectLst/>
        </p:spPr>
        <p:txBody>
          <a:bodyPr wrap="none" lIns="95760" tIns="47880" rIns="95760" bIns="47880" anchor="ctr"/>
          <a:lstStyle/>
          <a:p>
            <a:pPr>
              <a:defRPr/>
            </a:pPr>
            <a:endParaRPr lang="en-GB" dirty="0">
              <a:ea typeface="+mn-ea"/>
            </a:endParaRPr>
          </a:p>
        </p:txBody>
      </p:sp>
      <p:sp>
        <p:nvSpPr>
          <p:cNvPr id="11270" name="Rectangle 6"/>
          <p:cNvSpPr>
            <a:spLocks noChangeArrowheads="1"/>
          </p:cNvSpPr>
          <p:nvPr/>
        </p:nvSpPr>
        <p:spPr bwMode="auto">
          <a:xfrm>
            <a:off x="3153255" y="5785099"/>
            <a:ext cx="752127" cy="441450"/>
          </a:xfrm>
          <a:prstGeom prst="rect">
            <a:avLst/>
          </a:prstGeom>
          <a:noFill/>
          <a:ln w="12700">
            <a:noFill/>
            <a:miter lim="800000"/>
            <a:headEnd/>
            <a:tailEnd/>
          </a:ln>
        </p:spPr>
        <p:txBody>
          <a:bodyPr wrap="none" lIns="162924" tIns="81462" rIns="162924" bIns="81462" anchorCtr="1">
            <a:spAutoFit/>
          </a:bodyPr>
          <a:lstStyle/>
          <a:p>
            <a:pPr defTabSz="2283956">
              <a:spcAft>
                <a:spcPct val="67000"/>
              </a:spcAft>
            </a:pPr>
            <a:r>
              <a:rPr lang="en-US"/>
              <a:t>Low</a:t>
            </a:r>
          </a:p>
        </p:txBody>
      </p:sp>
      <p:sp>
        <p:nvSpPr>
          <p:cNvPr id="11271" name="Rectangle 7"/>
          <p:cNvSpPr>
            <a:spLocks noChangeArrowheads="1"/>
          </p:cNvSpPr>
          <p:nvPr/>
        </p:nvSpPr>
        <p:spPr bwMode="auto">
          <a:xfrm>
            <a:off x="7059641" y="5793035"/>
            <a:ext cx="803411" cy="441450"/>
          </a:xfrm>
          <a:prstGeom prst="rect">
            <a:avLst/>
          </a:prstGeom>
          <a:noFill/>
          <a:ln w="12700">
            <a:noFill/>
            <a:miter lim="800000"/>
            <a:headEnd/>
            <a:tailEnd/>
          </a:ln>
        </p:spPr>
        <p:txBody>
          <a:bodyPr wrap="none" lIns="162924" tIns="81462" rIns="162924" bIns="81462" anchorCtr="1">
            <a:spAutoFit/>
          </a:bodyPr>
          <a:lstStyle/>
          <a:p>
            <a:pPr defTabSz="2283956">
              <a:spcAft>
                <a:spcPct val="67000"/>
              </a:spcAft>
            </a:pPr>
            <a:r>
              <a:rPr lang="en-US"/>
              <a:t>High</a:t>
            </a:r>
          </a:p>
        </p:txBody>
      </p:sp>
      <p:sp>
        <p:nvSpPr>
          <p:cNvPr id="11272" name="Rectangle 8"/>
          <p:cNvSpPr>
            <a:spLocks noChangeArrowheads="1"/>
          </p:cNvSpPr>
          <p:nvPr/>
        </p:nvSpPr>
        <p:spPr bwMode="auto">
          <a:xfrm>
            <a:off x="2289259" y="5547029"/>
            <a:ext cx="1239327" cy="441450"/>
          </a:xfrm>
          <a:prstGeom prst="rect">
            <a:avLst/>
          </a:prstGeom>
          <a:noFill/>
          <a:ln w="12700">
            <a:noFill/>
            <a:miter lim="800000"/>
            <a:headEnd/>
            <a:tailEnd/>
          </a:ln>
        </p:spPr>
        <p:txBody>
          <a:bodyPr wrap="none" lIns="162924" tIns="81462" rIns="162924" bIns="81462" anchorCtr="1">
            <a:spAutoFit/>
          </a:bodyPr>
          <a:lstStyle/>
          <a:p>
            <a:pPr defTabSz="2283956">
              <a:spcAft>
                <a:spcPct val="67000"/>
              </a:spcAft>
            </a:pPr>
            <a:r>
              <a:rPr lang="en-US"/>
              <a:t>Negative</a:t>
            </a:r>
          </a:p>
        </p:txBody>
      </p:sp>
      <p:sp>
        <p:nvSpPr>
          <p:cNvPr id="11273" name="Freeform 9"/>
          <p:cNvSpPr>
            <a:spLocks/>
          </p:cNvSpPr>
          <p:nvPr/>
        </p:nvSpPr>
        <p:spPr bwMode="auto">
          <a:xfrm>
            <a:off x="3300751" y="3036185"/>
            <a:ext cx="4304953" cy="2740978"/>
          </a:xfrm>
          <a:custGeom>
            <a:avLst/>
            <a:gdLst>
              <a:gd name="T0" fmla="*/ 0 w 3055"/>
              <a:gd name="T1" fmla="*/ 0 h 2107"/>
              <a:gd name="T2" fmla="*/ 0 w 3055"/>
              <a:gd name="T3" fmla="*/ 2147483647 h 2107"/>
              <a:gd name="T4" fmla="*/ 2147483647 w 3055"/>
              <a:gd name="T5" fmla="*/ 2147483647 h 2107"/>
              <a:gd name="T6" fmla="*/ 0 60000 65536"/>
              <a:gd name="T7" fmla="*/ 0 60000 65536"/>
              <a:gd name="T8" fmla="*/ 0 60000 65536"/>
              <a:gd name="T9" fmla="*/ 0 w 3055"/>
              <a:gd name="T10" fmla="*/ 0 h 2107"/>
              <a:gd name="T11" fmla="*/ 3055 w 3055"/>
              <a:gd name="T12" fmla="*/ 2107 h 2107"/>
            </a:gdLst>
            <a:ahLst/>
            <a:cxnLst>
              <a:cxn ang="T6">
                <a:pos x="T0" y="T1"/>
              </a:cxn>
              <a:cxn ang="T7">
                <a:pos x="T2" y="T3"/>
              </a:cxn>
              <a:cxn ang="T8">
                <a:pos x="T4" y="T5"/>
              </a:cxn>
            </a:cxnLst>
            <a:rect l="T9" t="T10" r="T11" b="T12"/>
            <a:pathLst>
              <a:path w="3055" h="2107">
                <a:moveTo>
                  <a:pt x="0" y="0"/>
                </a:moveTo>
                <a:lnTo>
                  <a:pt x="0" y="2106"/>
                </a:lnTo>
                <a:lnTo>
                  <a:pt x="3054" y="2106"/>
                </a:lnTo>
              </a:path>
            </a:pathLst>
          </a:custGeom>
          <a:noFill/>
          <a:ln w="57150" cap="rnd">
            <a:solidFill>
              <a:schemeClr val="tx1"/>
            </a:solidFill>
            <a:round/>
            <a:headEnd/>
            <a:tailEnd/>
          </a:ln>
        </p:spPr>
        <p:txBody>
          <a:bodyPr lIns="95760" tIns="47880" rIns="95760" bIns="47880"/>
          <a:lstStyle/>
          <a:p>
            <a:endParaRPr lang="en-IN"/>
          </a:p>
        </p:txBody>
      </p:sp>
      <p:sp>
        <p:nvSpPr>
          <p:cNvPr id="11274" name="Line 10"/>
          <p:cNvSpPr>
            <a:spLocks noChangeShapeType="1"/>
          </p:cNvSpPr>
          <p:nvPr/>
        </p:nvSpPr>
        <p:spPr bwMode="auto">
          <a:xfrm>
            <a:off x="3323093" y="4321762"/>
            <a:ext cx="3701744" cy="0"/>
          </a:xfrm>
          <a:prstGeom prst="line">
            <a:avLst/>
          </a:prstGeom>
          <a:noFill/>
          <a:ln w="12700">
            <a:solidFill>
              <a:schemeClr val="tx1"/>
            </a:solidFill>
            <a:prstDash val="dash"/>
            <a:round/>
            <a:headEnd/>
            <a:tailEnd/>
          </a:ln>
        </p:spPr>
        <p:txBody>
          <a:bodyPr wrap="none" lIns="95760" tIns="47880" rIns="95760" bIns="47880" anchor="ctr"/>
          <a:lstStyle/>
          <a:p>
            <a:endParaRPr lang="en-US"/>
          </a:p>
        </p:txBody>
      </p:sp>
      <p:sp>
        <p:nvSpPr>
          <p:cNvPr id="11275" name="Line 11"/>
          <p:cNvSpPr>
            <a:spLocks noChangeShapeType="1"/>
          </p:cNvSpPr>
          <p:nvPr/>
        </p:nvSpPr>
        <p:spPr bwMode="auto">
          <a:xfrm flipV="1">
            <a:off x="5283950" y="2979048"/>
            <a:ext cx="0" cy="2774308"/>
          </a:xfrm>
          <a:prstGeom prst="line">
            <a:avLst/>
          </a:prstGeom>
          <a:noFill/>
          <a:ln w="12700">
            <a:solidFill>
              <a:schemeClr val="tx1"/>
            </a:solidFill>
            <a:prstDash val="dash"/>
            <a:round/>
            <a:headEnd/>
            <a:tailEnd/>
          </a:ln>
        </p:spPr>
        <p:txBody>
          <a:bodyPr wrap="none" lIns="95760" tIns="47880" rIns="95760" bIns="47880" anchor="ctr"/>
          <a:lstStyle/>
          <a:p>
            <a:endParaRPr lang="en-US"/>
          </a:p>
        </p:txBody>
      </p:sp>
      <p:sp>
        <p:nvSpPr>
          <p:cNvPr id="11276" name="Rectangle 12"/>
          <p:cNvSpPr>
            <a:spLocks noChangeArrowheads="1"/>
          </p:cNvSpPr>
          <p:nvPr/>
        </p:nvSpPr>
        <p:spPr bwMode="auto">
          <a:xfrm>
            <a:off x="2377493" y="2931435"/>
            <a:ext cx="1136758" cy="441450"/>
          </a:xfrm>
          <a:prstGeom prst="rect">
            <a:avLst/>
          </a:prstGeom>
          <a:noFill/>
          <a:ln w="12700">
            <a:noFill/>
            <a:miter lim="800000"/>
            <a:headEnd/>
            <a:tailEnd/>
          </a:ln>
        </p:spPr>
        <p:txBody>
          <a:bodyPr wrap="none" lIns="162924" tIns="81462" rIns="162924" bIns="81462" anchorCtr="1">
            <a:spAutoFit/>
          </a:bodyPr>
          <a:lstStyle/>
          <a:p>
            <a:pPr defTabSz="2283956">
              <a:spcAft>
                <a:spcPct val="67000"/>
              </a:spcAft>
            </a:pPr>
            <a:r>
              <a:rPr lang="en-US"/>
              <a:t>Positive</a:t>
            </a:r>
          </a:p>
        </p:txBody>
      </p:sp>
      <p:sp>
        <p:nvSpPr>
          <p:cNvPr id="11277" name="Rectangle 13"/>
          <p:cNvSpPr>
            <a:spLocks noChangeArrowheads="1"/>
          </p:cNvSpPr>
          <p:nvPr/>
        </p:nvSpPr>
        <p:spPr bwMode="auto">
          <a:xfrm>
            <a:off x="2436184" y="4164637"/>
            <a:ext cx="1072653" cy="441450"/>
          </a:xfrm>
          <a:prstGeom prst="rect">
            <a:avLst/>
          </a:prstGeom>
          <a:noFill/>
          <a:ln w="12700">
            <a:noFill/>
            <a:miter lim="800000"/>
            <a:headEnd/>
            <a:tailEnd/>
          </a:ln>
        </p:spPr>
        <p:txBody>
          <a:bodyPr wrap="none" lIns="162924" tIns="81462" rIns="162924" bIns="81462" anchorCtr="1">
            <a:spAutoFit/>
          </a:bodyPr>
          <a:lstStyle/>
          <a:p>
            <a:pPr defTabSz="2283956">
              <a:spcAft>
                <a:spcPct val="67000"/>
              </a:spcAft>
            </a:pPr>
            <a:r>
              <a:rPr lang="en-US"/>
              <a:t>Neutral</a:t>
            </a:r>
          </a:p>
        </p:txBody>
      </p:sp>
      <p:sp>
        <p:nvSpPr>
          <p:cNvPr id="11278" name="Rectangle 14"/>
          <p:cNvSpPr>
            <a:spLocks noChangeArrowheads="1"/>
          </p:cNvSpPr>
          <p:nvPr/>
        </p:nvSpPr>
        <p:spPr bwMode="auto">
          <a:xfrm>
            <a:off x="4066075" y="5886676"/>
            <a:ext cx="2636822" cy="441450"/>
          </a:xfrm>
          <a:prstGeom prst="rect">
            <a:avLst/>
          </a:prstGeom>
          <a:noFill/>
          <a:ln w="12700">
            <a:noFill/>
            <a:miter lim="800000"/>
            <a:headEnd/>
            <a:tailEnd/>
          </a:ln>
        </p:spPr>
        <p:txBody>
          <a:bodyPr wrap="none" lIns="162924" tIns="81462" rIns="162924" bIns="81462" anchorCtr="1">
            <a:spAutoFit/>
          </a:bodyPr>
          <a:lstStyle/>
          <a:p>
            <a:pPr defTabSz="2283956">
              <a:spcAft>
                <a:spcPct val="67000"/>
              </a:spcAft>
            </a:pPr>
            <a:r>
              <a:rPr lang="en-US"/>
              <a:t>Achieved performance</a:t>
            </a:r>
          </a:p>
        </p:txBody>
      </p:sp>
      <p:sp>
        <p:nvSpPr>
          <p:cNvPr id="11279" name="Rectangle 15"/>
          <p:cNvSpPr>
            <a:spLocks noChangeArrowheads="1"/>
          </p:cNvSpPr>
          <p:nvPr/>
        </p:nvSpPr>
        <p:spPr bwMode="auto">
          <a:xfrm rot="-5400000">
            <a:off x="1172023" y="4089135"/>
            <a:ext cx="2303473" cy="441450"/>
          </a:xfrm>
          <a:prstGeom prst="rect">
            <a:avLst/>
          </a:prstGeom>
          <a:noFill/>
          <a:ln w="12700">
            <a:noFill/>
            <a:miter lim="800000"/>
            <a:headEnd/>
            <a:tailEnd/>
          </a:ln>
        </p:spPr>
        <p:txBody>
          <a:bodyPr wrap="none" lIns="162924" tIns="81462" rIns="162924" bIns="81462" anchorCtr="1">
            <a:spAutoFit/>
          </a:bodyPr>
          <a:lstStyle/>
          <a:p>
            <a:pPr defTabSz="2283956">
              <a:spcAft>
                <a:spcPct val="67000"/>
              </a:spcAft>
            </a:pPr>
            <a:r>
              <a:rPr lang="en-US"/>
              <a:t>Competitive benefit</a:t>
            </a:r>
          </a:p>
        </p:txBody>
      </p:sp>
      <p:grpSp>
        <p:nvGrpSpPr>
          <p:cNvPr id="2" name="Group 44"/>
          <p:cNvGrpSpPr>
            <a:grpSpLocks/>
          </p:cNvGrpSpPr>
          <p:nvPr/>
        </p:nvGrpSpPr>
        <p:grpSpPr bwMode="auto">
          <a:xfrm>
            <a:off x="3441672" y="4278888"/>
            <a:ext cx="793967" cy="1147519"/>
            <a:chOff x="1751" y="2211"/>
            <a:chExt cx="563" cy="883"/>
          </a:xfrm>
        </p:grpSpPr>
        <p:sp>
          <p:nvSpPr>
            <p:cNvPr id="11292" name="Rectangle 18"/>
            <p:cNvSpPr>
              <a:spLocks noChangeArrowheads="1"/>
            </p:cNvSpPr>
            <p:nvPr/>
          </p:nvSpPr>
          <p:spPr bwMode="auto">
            <a:xfrm rot="3420000">
              <a:off x="1845" y="2372"/>
              <a:ext cx="630" cy="308"/>
            </a:xfrm>
            <a:prstGeom prst="rect">
              <a:avLst/>
            </a:prstGeom>
            <a:noFill/>
            <a:ln w="12700">
              <a:noFill/>
              <a:miter lim="800000"/>
              <a:headEnd/>
              <a:tailEnd/>
            </a:ln>
          </p:spPr>
          <p:txBody>
            <a:bodyPr wrap="none" lIns="155539" tIns="77770" rIns="155539" bIns="77770" anchorCtr="1">
              <a:spAutoFit/>
            </a:bodyPr>
            <a:lstStyle/>
            <a:p>
              <a:pPr defTabSz="2283956">
                <a:spcAft>
                  <a:spcPct val="67000"/>
                </a:spcAft>
              </a:pPr>
              <a:r>
                <a:rPr lang="en-US"/>
                <a:t>Time</a:t>
              </a:r>
            </a:p>
          </p:txBody>
        </p:sp>
        <p:sp>
          <p:nvSpPr>
            <p:cNvPr id="11293" name="Freeform 21"/>
            <p:cNvSpPr>
              <a:spLocks/>
            </p:cNvSpPr>
            <p:nvPr/>
          </p:nvSpPr>
          <p:spPr bwMode="auto">
            <a:xfrm>
              <a:off x="1751" y="2276"/>
              <a:ext cx="182" cy="262"/>
            </a:xfrm>
            <a:custGeom>
              <a:avLst/>
              <a:gdLst>
                <a:gd name="T0" fmla="*/ 41 w 182"/>
                <a:gd name="T1" fmla="*/ 52 h 258"/>
                <a:gd name="T2" fmla="*/ 83 w 182"/>
                <a:gd name="T3" fmla="*/ 0 h 258"/>
                <a:gd name="T4" fmla="*/ 161 w 182"/>
                <a:gd name="T5" fmla="*/ 171 h 258"/>
                <a:gd name="T6" fmla="*/ 181 w 182"/>
                <a:gd name="T7" fmla="*/ 156 h 258"/>
                <a:gd name="T8" fmla="*/ 173 w 182"/>
                <a:gd name="T9" fmla="*/ 338 h 258"/>
                <a:gd name="T10" fmla="*/ 59 w 182"/>
                <a:gd name="T11" fmla="*/ 290 h 258"/>
                <a:gd name="T12" fmla="*/ 73 w 182"/>
                <a:gd name="T13" fmla="*/ 267 h 258"/>
                <a:gd name="T14" fmla="*/ 0 w 182"/>
                <a:gd name="T15" fmla="*/ 86 h 258"/>
                <a:gd name="T16" fmla="*/ 41 w 182"/>
                <a:gd name="T17" fmla="*/ 52 h 2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2"/>
                <a:gd name="T28" fmla="*/ 0 h 258"/>
                <a:gd name="T29" fmla="*/ 182 w 182"/>
                <a:gd name="T30" fmla="*/ 258 h 25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2" h="258">
                  <a:moveTo>
                    <a:pt x="41" y="34"/>
                  </a:moveTo>
                  <a:lnTo>
                    <a:pt x="83" y="0"/>
                  </a:lnTo>
                  <a:lnTo>
                    <a:pt x="161" y="132"/>
                  </a:lnTo>
                  <a:lnTo>
                    <a:pt x="181" y="120"/>
                  </a:lnTo>
                  <a:lnTo>
                    <a:pt x="173" y="257"/>
                  </a:lnTo>
                  <a:lnTo>
                    <a:pt x="59" y="220"/>
                  </a:lnTo>
                  <a:lnTo>
                    <a:pt x="73" y="203"/>
                  </a:lnTo>
                  <a:lnTo>
                    <a:pt x="0" y="68"/>
                  </a:lnTo>
                  <a:lnTo>
                    <a:pt x="41" y="34"/>
                  </a:lnTo>
                </a:path>
              </a:pathLst>
            </a:custGeom>
            <a:solidFill>
              <a:srgbClr val="FF0000"/>
            </a:solidFill>
            <a:ln w="28575" cap="rnd">
              <a:solidFill>
                <a:schemeClr val="tx1"/>
              </a:solidFill>
              <a:round/>
              <a:headEnd/>
              <a:tailEnd/>
            </a:ln>
          </p:spPr>
          <p:txBody>
            <a:bodyPr/>
            <a:lstStyle/>
            <a:p>
              <a:endParaRPr lang="en-IN"/>
            </a:p>
          </p:txBody>
        </p:sp>
        <p:sp>
          <p:nvSpPr>
            <p:cNvPr id="11294" name="Freeform 22"/>
            <p:cNvSpPr>
              <a:spLocks/>
            </p:cNvSpPr>
            <p:nvPr/>
          </p:nvSpPr>
          <p:spPr bwMode="auto">
            <a:xfrm>
              <a:off x="1920" y="2539"/>
              <a:ext cx="183" cy="260"/>
            </a:xfrm>
            <a:custGeom>
              <a:avLst/>
              <a:gdLst>
                <a:gd name="T0" fmla="*/ 42 w 183"/>
                <a:gd name="T1" fmla="*/ 34 h 257"/>
                <a:gd name="T2" fmla="*/ 86 w 183"/>
                <a:gd name="T3" fmla="*/ 0 h 257"/>
                <a:gd name="T4" fmla="*/ 163 w 183"/>
                <a:gd name="T5" fmla="*/ 167 h 257"/>
                <a:gd name="T6" fmla="*/ 182 w 183"/>
                <a:gd name="T7" fmla="*/ 149 h 257"/>
                <a:gd name="T8" fmla="*/ 175 w 183"/>
                <a:gd name="T9" fmla="*/ 313 h 257"/>
                <a:gd name="T10" fmla="*/ 59 w 183"/>
                <a:gd name="T11" fmla="*/ 271 h 257"/>
                <a:gd name="T12" fmla="*/ 74 w 183"/>
                <a:gd name="T13" fmla="*/ 246 h 257"/>
                <a:gd name="T14" fmla="*/ 0 w 183"/>
                <a:gd name="T15" fmla="*/ 85 h 257"/>
                <a:gd name="T16" fmla="*/ 42 w 183"/>
                <a:gd name="T17" fmla="*/ 34 h 25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3"/>
                <a:gd name="T28" fmla="*/ 0 h 257"/>
                <a:gd name="T29" fmla="*/ 183 w 183"/>
                <a:gd name="T30" fmla="*/ 257 h 25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3" h="257">
                  <a:moveTo>
                    <a:pt x="42" y="34"/>
                  </a:moveTo>
                  <a:lnTo>
                    <a:pt x="86" y="0"/>
                  </a:lnTo>
                  <a:lnTo>
                    <a:pt x="163" y="131"/>
                  </a:lnTo>
                  <a:lnTo>
                    <a:pt x="182" y="121"/>
                  </a:lnTo>
                  <a:lnTo>
                    <a:pt x="175" y="256"/>
                  </a:lnTo>
                  <a:lnTo>
                    <a:pt x="59" y="217"/>
                  </a:lnTo>
                  <a:lnTo>
                    <a:pt x="74" y="200"/>
                  </a:lnTo>
                  <a:lnTo>
                    <a:pt x="0" y="67"/>
                  </a:lnTo>
                  <a:lnTo>
                    <a:pt x="42" y="34"/>
                  </a:lnTo>
                </a:path>
              </a:pathLst>
            </a:custGeom>
            <a:solidFill>
              <a:srgbClr val="FF0000"/>
            </a:solidFill>
            <a:ln w="28575" cap="rnd">
              <a:solidFill>
                <a:schemeClr val="tx1"/>
              </a:solidFill>
              <a:round/>
              <a:headEnd/>
              <a:tailEnd/>
            </a:ln>
          </p:spPr>
          <p:txBody>
            <a:bodyPr/>
            <a:lstStyle/>
            <a:p>
              <a:endParaRPr lang="en-IN"/>
            </a:p>
          </p:txBody>
        </p:sp>
        <p:sp>
          <p:nvSpPr>
            <p:cNvPr id="11295" name="Freeform 23"/>
            <p:cNvSpPr>
              <a:spLocks/>
            </p:cNvSpPr>
            <p:nvPr/>
          </p:nvSpPr>
          <p:spPr bwMode="auto">
            <a:xfrm>
              <a:off x="2108" y="2833"/>
              <a:ext cx="182" cy="261"/>
            </a:xfrm>
            <a:custGeom>
              <a:avLst/>
              <a:gdLst>
                <a:gd name="T0" fmla="*/ 42 w 182"/>
                <a:gd name="T1" fmla="*/ 34 h 258"/>
                <a:gd name="T2" fmla="*/ 85 w 182"/>
                <a:gd name="T3" fmla="*/ 0 h 258"/>
                <a:gd name="T4" fmla="*/ 162 w 182"/>
                <a:gd name="T5" fmla="*/ 168 h 258"/>
                <a:gd name="T6" fmla="*/ 181 w 182"/>
                <a:gd name="T7" fmla="*/ 147 h 258"/>
                <a:gd name="T8" fmla="*/ 171 w 182"/>
                <a:gd name="T9" fmla="*/ 314 h 258"/>
                <a:gd name="T10" fmla="*/ 58 w 182"/>
                <a:gd name="T11" fmla="*/ 272 h 258"/>
                <a:gd name="T12" fmla="*/ 74 w 182"/>
                <a:gd name="T13" fmla="*/ 247 h 258"/>
                <a:gd name="T14" fmla="*/ 0 w 182"/>
                <a:gd name="T15" fmla="*/ 86 h 258"/>
                <a:gd name="T16" fmla="*/ 42 w 182"/>
                <a:gd name="T17" fmla="*/ 34 h 2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2"/>
                <a:gd name="T28" fmla="*/ 0 h 258"/>
                <a:gd name="T29" fmla="*/ 182 w 182"/>
                <a:gd name="T30" fmla="*/ 258 h 25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2" h="258">
                  <a:moveTo>
                    <a:pt x="42" y="34"/>
                  </a:moveTo>
                  <a:lnTo>
                    <a:pt x="85" y="0"/>
                  </a:lnTo>
                  <a:lnTo>
                    <a:pt x="162" y="132"/>
                  </a:lnTo>
                  <a:lnTo>
                    <a:pt x="181" y="120"/>
                  </a:lnTo>
                  <a:lnTo>
                    <a:pt x="171" y="257"/>
                  </a:lnTo>
                  <a:lnTo>
                    <a:pt x="58" y="218"/>
                  </a:lnTo>
                  <a:lnTo>
                    <a:pt x="74" y="201"/>
                  </a:lnTo>
                  <a:lnTo>
                    <a:pt x="0" y="68"/>
                  </a:lnTo>
                  <a:lnTo>
                    <a:pt x="42" y="34"/>
                  </a:lnTo>
                </a:path>
              </a:pathLst>
            </a:custGeom>
            <a:solidFill>
              <a:srgbClr val="FF0000"/>
            </a:solidFill>
            <a:ln w="28575" cap="rnd">
              <a:solidFill>
                <a:schemeClr val="tx1"/>
              </a:solidFill>
              <a:round/>
              <a:headEnd/>
              <a:tailEnd/>
            </a:ln>
          </p:spPr>
          <p:txBody>
            <a:bodyPr/>
            <a:lstStyle/>
            <a:p>
              <a:endParaRPr lang="en-IN"/>
            </a:p>
          </p:txBody>
        </p:sp>
      </p:grpSp>
      <p:grpSp>
        <p:nvGrpSpPr>
          <p:cNvPr id="3" name="Group 43"/>
          <p:cNvGrpSpPr>
            <a:grpSpLocks/>
          </p:cNvGrpSpPr>
          <p:nvPr/>
        </p:nvGrpSpPr>
        <p:grpSpPr bwMode="auto">
          <a:xfrm>
            <a:off x="3603215" y="3125064"/>
            <a:ext cx="3842046" cy="1168130"/>
            <a:chOff x="1865" y="1326"/>
            <a:chExt cx="2726" cy="899"/>
          </a:xfrm>
        </p:grpSpPr>
        <p:sp>
          <p:nvSpPr>
            <p:cNvPr id="11290" name="Rectangle 26"/>
            <p:cNvSpPr>
              <a:spLocks noChangeArrowheads="1"/>
            </p:cNvSpPr>
            <p:nvPr/>
          </p:nvSpPr>
          <p:spPr bwMode="auto">
            <a:xfrm>
              <a:off x="3777" y="1326"/>
              <a:ext cx="814" cy="334"/>
            </a:xfrm>
            <a:prstGeom prst="rect">
              <a:avLst/>
            </a:prstGeom>
            <a:noFill/>
            <a:ln w="12700">
              <a:noFill/>
              <a:miter lim="800000"/>
              <a:headEnd/>
              <a:tailEnd/>
            </a:ln>
          </p:spPr>
          <p:txBody>
            <a:bodyPr wrap="none" lIns="155539" tIns="77770" rIns="155539" bIns="77770" anchorCtr="1">
              <a:spAutoFit/>
            </a:bodyPr>
            <a:lstStyle/>
            <a:p>
              <a:pPr defTabSz="2283956">
                <a:spcAft>
                  <a:spcPct val="67000"/>
                </a:spcAft>
              </a:pPr>
              <a:r>
                <a:rPr lang="en-US"/>
                <a:t>Delights</a:t>
              </a:r>
            </a:p>
          </p:txBody>
        </p:sp>
        <p:sp>
          <p:nvSpPr>
            <p:cNvPr id="11291" name="Freeform 27"/>
            <p:cNvSpPr>
              <a:spLocks/>
            </p:cNvSpPr>
            <p:nvPr/>
          </p:nvSpPr>
          <p:spPr bwMode="auto">
            <a:xfrm>
              <a:off x="1865" y="1329"/>
              <a:ext cx="2465" cy="896"/>
            </a:xfrm>
            <a:custGeom>
              <a:avLst/>
              <a:gdLst>
                <a:gd name="T0" fmla="*/ 2464 w 2465"/>
                <a:gd name="T1" fmla="*/ 0 h 896"/>
                <a:gd name="T2" fmla="*/ 2252 w 2465"/>
                <a:gd name="T3" fmla="*/ 0 h 896"/>
                <a:gd name="T4" fmla="*/ 1968 w 2465"/>
                <a:gd name="T5" fmla="*/ 27 h 896"/>
                <a:gd name="T6" fmla="*/ 1758 w 2465"/>
                <a:gd name="T7" fmla="*/ 63 h 896"/>
                <a:gd name="T8" fmla="*/ 1572 w 2465"/>
                <a:gd name="T9" fmla="*/ 118 h 896"/>
                <a:gd name="T10" fmla="*/ 1430 w 2465"/>
                <a:gd name="T11" fmla="*/ 218 h 896"/>
                <a:gd name="T12" fmla="*/ 1286 w 2465"/>
                <a:gd name="T13" fmla="*/ 364 h 896"/>
                <a:gd name="T14" fmla="*/ 1110 w 2465"/>
                <a:gd name="T15" fmla="*/ 545 h 896"/>
                <a:gd name="T16" fmla="*/ 943 w 2465"/>
                <a:gd name="T17" fmla="*/ 684 h 896"/>
                <a:gd name="T18" fmla="*/ 767 w 2465"/>
                <a:gd name="T19" fmla="*/ 773 h 896"/>
                <a:gd name="T20" fmla="*/ 538 w 2465"/>
                <a:gd name="T21" fmla="*/ 846 h 896"/>
                <a:gd name="T22" fmla="*/ 344 w 2465"/>
                <a:gd name="T23" fmla="*/ 887 h 896"/>
                <a:gd name="T24" fmla="*/ 0 w 2465"/>
                <a:gd name="T25" fmla="*/ 895 h 89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65"/>
                <a:gd name="T40" fmla="*/ 0 h 896"/>
                <a:gd name="T41" fmla="*/ 2465 w 2465"/>
                <a:gd name="T42" fmla="*/ 896 h 89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65" h="896">
                  <a:moveTo>
                    <a:pt x="2464" y="0"/>
                  </a:moveTo>
                  <a:lnTo>
                    <a:pt x="2252" y="0"/>
                  </a:lnTo>
                  <a:lnTo>
                    <a:pt x="1968" y="27"/>
                  </a:lnTo>
                  <a:lnTo>
                    <a:pt x="1758" y="63"/>
                  </a:lnTo>
                  <a:lnTo>
                    <a:pt x="1572" y="118"/>
                  </a:lnTo>
                  <a:lnTo>
                    <a:pt x="1430" y="218"/>
                  </a:lnTo>
                  <a:lnTo>
                    <a:pt x="1286" y="364"/>
                  </a:lnTo>
                  <a:lnTo>
                    <a:pt x="1110" y="545"/>
                  </a:lnTo>
                  <a:lnTo>
                    <a:pt x="943" y="684"/>
                  </a:lnTo>
                  <a:lnTo>
                    <a:pt x="767" y="773"/>
                  </a:lnTo>
                  <a:lnTo>
                    <a:pt x="538" y="846"/>
                  </a:lnTo>
                  <a:lnTo>
                    <a:pt x="344" y="887"/>
                  </a:lnTo>
                  <a:lnTo>
                    <a:pt x="0" y="895"/>
                  </a:lnTo>
                </a:path>
              </a:pathLst>
            </a:custGeom>
            <a:noFill/>
            <a:ln w="38100" cap="rnd">
              <a:solidFill>
                <a:srgbClr val="D60093"/>
              </a:solidFill>
              <a:round/>
              <a:headEnd/>
              <a:tailEnd/>
            </a:ln>
          </p:spPr>
          <p:txBody>
            <a:bodyPr/>
            <a:lstStyle/>
            <a:p>
              <a:endParaRPr lang="en-IN"/>
            </a:p>
          </p:txBody>
        </p:sp>
      </p:grpSp>
      <p:grpSp>
        <p:nvGrpSpPr>
          <p:cNvPr id="4" name="Group 42"/>
          <p:cNvGrpSpPr>
            <a:grpSpLocks/>
          </p:cNvGrpSpPr>
          <p:nvPr/>
        </p:nvGrpSpPr>
        <p:grpSpPr bwMode="auto">
          <a:xfrm>
            <a:off x="3567126" y="3536133"/>
            <a:ext cx="4425597" cy="1596655"/>
            <a:chOff x="1840" y="1640"/>
            <a:chExt cx="3140" cy="1227"/>
          </a:xfrm>
        </p:grpSpPr>
        <p:sp>
          <p:nvSpPr>
            <p:cNvPr id="11288" name="Rectangle 31"/>
            <p:cNvSpPr>
              <a:spLocks noChangeArrowheads="1"/>
            </p:cNvSpPr>
            <p:nvPr/>
          </p:nvSpPr>
          <p:spPr bwMode="auto">
            <a:xfrm>
              <a:off x="3720" y="1876"/>
              <a:ext cx="1260" cy="334"/>
            </a:xfrm>
            <a:prstGeom prst="rect">
              <a:avLst/>
            </a:prstGeom>
            <a:noFill/>
            <a:ln w="12700">
              <a:noFill/>
              <a:miter lim="800000"/>
              <a:headEnd/>
              <a:tailEnd/>
            </a:ln>
          </p:spPr>
          <p:txBody>
            <a:bodyPr wrap="none" lIns="155539" tIns="77770" rIns="155539" bIns="77770" anchorCtr="1">
              <a:spAutoFit/>
            </a:bodyPr>
            <a:lstStyle/>
            <a:p>
              <a:pPr defTabSz="2283956">
                <a:spcAft>
                  <a:spcPct val="67000"/>
                </a:spcAft>
              </a:pPr>
              <a:r>
                <a:rPr lang="en-US"/>
                <a:t>Order-winners</a:t>
              </a:r>
            </a:p>
          </p:txBody>
        </p:sp>
        <p:sp>
          <p:nvSpPr>
            <p:cNvPr id="11289" name="Line 32"/>
            <p:cNvSpPr>
              <a:spLocks noChangeShapeType="1"/>
            </p:cNvSpPr>
            <p:nvPr/>
          </p:nvSpPr>
          <p:spPr bwMode="auto">
            <a:xfrm flipV="1">
              <a:off x="1840" y="1640"/>
              <a:ext cx="2473" cy="1227"/>
            </a:xfrm>
            <a:prstGeom prst="line">
              <a:avLst/>
            </a:prstGeom>
            <a:noFill/>
            <a:ln w="38100">
              <a:solidFill>
                <a:srgbClr val="0000FF"/>
              </a:solidFill>
              <a:round/>
              <a:headEnd/>
              <a:tailEnd/>
            </a:ln>
          </p:spPr>
          <p:txBody>
            <a:bodyPr wrap="none" anchor="ctr"/>
            <a:lstStyle/>
            <a:p>
              <a:endParaRPr lang="en-US"/>
            </a:p>
          </p:txBody>
        </p:sp>
      </p:grpSp>
      <p:grpSp>
        <p:nvGrpSpPr>
          <p:cNvPr id="5" name="Group 41"/>
          <p:cNvGrpSpPr>
            <a:grpSpLocks/>
          </p:cNvGrpSpPr>
          <p:nvPr/>
        </p:nvGrpSpPr>
        <p:grpSpPr bwMode="auto">
          <a:xfrm>
            <a:off x="3549941" y="4397945"/>
            <a:ext cx="3994382" cy="1287164"/>
            <a:chOff x="1829" y="2305"/>
            <a:chExt cx="2832" cy="987"/>
          </a:xfrm>
        </p:grpSpPr>
        <p:sp>
          <p:nvSpPr>
            <p:cNvPr id="11286" name="Rectangle 36"/>
            <p:cNvSpPr>
              <a:spLocks noChangeArrowheads="1"/>
            </p:cNvSpPr>
            <p:nvPr/>
          </p:nvSpPr>
          <p:spPr bwMode="auto">
            <a:xfrm>
              <a:off x="3747" y="2306"/>
              <a:ext cx="914" cy="333"/>
            </a:xfrm>
            <a:prstGeom prst="rect">
              <a:avLst/>
            </a:prstGeom>
            <a:noFill/>
            <a:ln w="12700">
              <a:noFill/>
              <a:miter lim="800000"/>
              <a:headEnd/>
              <a:tailEnd/>
            </a:ln>
          </p:spPr>
          <p:txBody>
            <a:bodyPr wrap="none" lIns="155539" tIns="77770" rIns="155539" bIns="77770" anchorCtr="1">
              <a:spAutoFit/>
            </a:bodyPr>
            <a:lstStyle/>
            <a:p>
              <a:pPr defTabSz="2283956">
                <a:spcAft>
                  <a:spcPct val="67000"/>
                </a:spcAft>
              </a:pPr>
              <a:r>
                <a:rPr lang="en-US"/>
                <a:t>Qualifiers</a:t>
              </a:r>
            </a:p>
          </p:txBody>
        </p:sp>
        <p:sp>
          <p:nvSpPr>
            <p:cNvPr id="11287" name="Freeform 37"/>
            <p:cNvSpPr>
              <a:spLocks/>
            </p:cNvSpPr>
            <p:nvPr/>
          </p:nvSpPr>
          <p:spPr bwMode="auto">
            <a:xfrm>
              <a:off x="1829" y="2305"/>
              <a:ext cx="2450" cy="987"/>
            </a:xfrm>
            <a:custGeom>
              <a:avLst/>
              <a:gdLst>
                <a:gd name="T0" fmla="*/ 2449 w 2450"/>
                <a:gd name="T1" fmla="*/ 0 h 987"/>
                <a:gd name="T2" fmla="*/ 2129 w 2450"/>
                <a:gd name="T3" fmla="*/ 0 h 987"/>
                <a:gd name="T4" fmla="*/ 1845 w 2450"/>
                <a:gd name="T5" fmla="*/ 27 h 987"/>
                <a:gd name="T6" fmla="*/ 1633 w 2450"/>
                <a:gd name="T7" fmla="*/ 64 h 987"/>
                <a:gd name="T8" fmla="*/ 1449 w 2450"/>
                <a:gd name="T9" fmla="*/ 119 h 987"/>
                <a:gd name="T10" fmla="*/ 1305 w 2450"/>
                <a:gd name="T11" fmla="*/ 219 h 987"/>
                <a:gd name="T12" fmla="*/ 1161 w 2450"/>
                <a:gd name="T13" fmla="*/ 366 h 987"/>
                <a:gd name="T14" fmla="*/ 985 w 2450"/>
                <a:gd name="T15" fmla="*/ 547 h 987"/>
                <a:gd name="T16" fmla="*/ 817 w 2450"/>
                <a:gd name="T17" fmla="*/ 686 h 987"/>
                <a:gd name="T18" fmla="*/ 641 w 2450"/>
                <a:gd name="T19" fmla="*/ 786 h 987"/>
                <a:gd name="T20" fmla="*/ 413 w 2450"/>
                <a:gd name="T21" fmla="*/ 867 h 987"/>
                <a:gd name="T22" fmla="*/ 220 w 2450"/>
                <a:gd name="T23" fmla="*/ 930 h 987"/>
                <a:gd name="T24" fmla="*/ 0 w 2450"/>
                <a:gd name="T25" fmla="*/ 986 h 98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50"/>
                <a:gd name="T40" fmla="*/ 0 h 987"/>
                <a:gd name="T41" fmla="*/ 2450 w 2450"/>
                <a:gd name="T42" fmla="*/ 987 h 98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50" h="987">
                  <a:moveTo>
                    <a:pt x="2449" y="0"/>
                  </a:moveTo>
                  <a:lnTo>
                    <a:pt x="2129" y="0"/>
                  </a:lnTo>
                  <a:lnTo>
                    <a:pt x="1845" y="27"/>
                  </a:lnTo>
                  <a:lnTo>
                    <a:pt x="1633" y="64"/>
                  </a:lnTo>
                  <a:lnTo>
                    <a:pt x="1449" y="119"/>
                  </a:lnTo>
                  <a:lnTo>
                    <a:pt x="1305" y="219"/>
                  </a:lnTo>
                  <a:lnTo>
                    <a:pt x="1161" y="366"/>
                  </a:lnTo>
                  <a:lnTo>
                    <a:pt x="985" y="547"/>
                  </a:lnTo>
                  <a:lnTo>
                    <a:pt x="817" y="686"/>
                  </a:lnTo>
                  <a:lnTo>
                    <a:pt x="641" y="786"/>
                  </a:lnTo>
                  <a:lnTo>
                    <a:pt x="413" y="867"/>
                  </a:lnTo>
                  <a:lnTo>
                    <a:pt x="220" y="930"/>
                  </a:lnTo>
                  <a:lnTo>
                    <a:pt x="0" y="986"/>
                  </a:lnTo>
                </a:path>
              </a:pathLst>
            </a:custGeom>
            <a:noFill/>
            <a:ln w="38100" cap="rnd">
              <a:solidFill>
                <a:srgbClr val="FF0000"/>
              </a:solidFill>
              <a:round/>
              <a:headEnd/>
              <a:tailEnd/>
            </a:ln>
          </p:spPr>
          <p:txBody>
            <a:bodyPr/>
            <a:lstStyle/>
            <a:p>
              <a:endParaRPr lang="en-IN"/>
            </a:p>
          </p:txBody>
        </p:sp>
      </p:grpSp>
      <p:sp>
        <p:nvSpPr>
          <p:cNvPr id="11284" name="Text Box 23"/>
          <p:cNvSpPr txBox="1">
            <a:spLocks noChangeArrowheads="1"/>
          </p:cNvSpPr>
          <p:nvPr/>
        </p:nvSpPr>
        <p:spPr bwMode="auto">
          <a:xfrm>
            <a:off x="1146" y="442812"/>
            <a:ext cx="9900533" cy="542799"/>
          </a:xfrm>
          <a:prstGeom prst="rect">
            <a:avLst/>
          </a:prstGeom>
          <a:noFill/>
          <a:ln w="9525">
            <a:noFill/>
            <a:miter lim="800000"/>
            <a:headEnd type="none" w="sm" len="lg"/>
            <a:tailEnd type="none" w="sm" len="lg"/>
          </a:ln>
        </p:spPr>
        <p:txBody>
          <a:bodyPr lIns="95760" tIns="47880" rIns="95760" bIns="47880">
            <a:spAutoFit/>
          </a:bodyPr>
          <a:lstStyle/>
          <a:p>
            <a:pPr algn="ctr"/>
            <a:r>
              <a:rPr lang="en-US" sz="2799" b="1"/>
              <a:t>Qualifiers, order-winners and delights</a:t>
            </a:r>
          </a:p>
        </p:txBody>
      </p:sp>
      <p:sp>
        <p:nvSpPr>
          <p:cNvPr id="11285" name="TextBox 44"/>
          <p:cNvSpPr txBox="1">
            <a:spLocks noChangeArrowheads="1"/>
          </p:cNvSpPr>
          <p:nvPr/>
        </p:nvSpPr>
        <p:spPr bwMode="auto">
          <a:xfrm>
            <a:off x="537332" y="1339540"/>
            <a:ext cx="8477579" cy="1264945"/>
          </a:xfrm>
          <a:prstGeom prst="rect">
            <a:avLst/>
          </a:prstGeom>
          <a:noFill/>
          <a:ln w="9525">
            <a:noFill/>
            <a:miter lim="800000"/>
            <a:headEnd/>
            <a:tailEnd/>
          </a:ln>
        </p:spPr>
        <p:txBody>
          <a:bodyPr lIns="95760" tIns="47880" rIns="95760" bIns="47880">
            <a:spAutoFit/>
          </a:bodyPr>
          <a:lstStyle/>
          <a:p>
            <a:pPr marL="272995" indent="-272995">
              <a:buFont typeface="Arial" pitchFamily="34" charset="0"/>
              <a:buChar char="•"/>
            </a:pPr>
            <a:r>
              <a:rPr lang="en-GB" sz="1900">
                <a:solidFill>
                  <a:srgbClr val="000000"/>
                </a:solidFill>
              </a:rPr>
              <a:t>Qualifiers are the </a:t>
            </a:r>
            <a:r>
              <a:rPr lang="en-GB" altLang="en-US" sz="1900">
                <a:solidFill>
                  <a:srgbClr val="000000"/>
                </a:solidFill>
              </a:rPr>
              <a:t>‘</a:t>
            </a:r>
            <a:r>
              <a:rPr lang="en-GB" sz="1900">
                <a:solidFill>
                  <a:srgbClr val="000000"/>
                </a:solidFill>
              </a:rPr>
              <a:t>givens</a:t>
            </a:r>
            <a:r>
              <a:rPr lang="en-GB" altLang="en-US" sz="1900">
                <a:solidFill>
                  <a:srgbClr val="000000"/>
                </a:solidFill>
              </a:rPr>
              <a:t>’</a:t>
            </a:r>
            <a:r>
              <a:rPr lang="en-GB" sz="1900">
                <a:solidFill>
                  <a:srgbClr val="000000"/>
                </a:solidFill>
              </a:rPr>
              <a:t> of doing business</a:t>
            </a:r>
          </a:p>
          <a:p>
            <a:pPr marL="272995" indent="-272995">
              <a:buFont typeface="Arial" pitchFamily="34" charset="0"/>
              <a:buChar char="•"/>
            </a:pPr>
            <a:r>
              <a:rPr lang="en-GB" sz="1900">
                <a:solidFill>
                  <a:srgbClr val="000000"/>
                </a:solidFill>
              </a:rPr>
              <a:t>Order-winners gain more business the better you are</a:t>
            </a:r>
          </a:p>
          <a:p>
            <a:pPr marL="272995" indent="-272995">
              <a:buFont typeface="Arial" pitchFamily="34" charset="0"/>
              <a:buChar char="•"/>
            </a:pPr>
            <a:r>
              <a:rPr lang="en-GB" sz="1900">
                <a:solidFill>
                  <a:srgbClr val="000000"/>
                </a:solidFill>
              </a:rPr>
              <a:t>Adding </a:t>
            </a:r>
            <a:r>
              <a:rPr lang="en-US" sz="1900">
                <a:solidFill>
                  <a:srgbClr val="000000"/>
                </a:solidFill>
              </a:rPr>
              <a:t>delights</a:t>
            </a:r>
          </a:p>
          <a:p>
            <a:pPr marL="272995" indent="-272995">
              <a:buFont typeface="Arial" pitchFamily="34" charset="0"/>
              <a:buChar char="•"/>
            </a:pPr>
            <a:r>
              <a:rPr lang="en-US" sz="1900"/>
              <a:t>Delights become order-winners and order-winners become qualifiers</a:t>
            </a:r>
            <a:endParaRPr lang="en-US" sz="190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 presetClass="entr" presetSubtype="9"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additive="base">
                                        <p:cTn id="22" dur="500" fill="hold"/>
                                        <p:tgtEl>
                                          <p:spTgt spid="2"/>
                                        </p:tgtEl>
                                        <p:attrNameLst>
                                          <p:attrName>ppt_x</p:attrName>
                                        </p:attrNameLst>
                                      </p:cBhvr>
                                      <p:tavLst>
                                        <p:tav tm="0">
                                          <p:val>
                                            <p:strVal val="0-#ppt_w/2"/>
                                          </p:val>
                                        </p:tav>
                                        <p:tav tm="100000">
                                          <p:val>
                                            <p:strVal val="#ppt_x"/>
                                          </p:val>
                                        </p:tav>
                                      </p:tavLst>
                                    </p:anim>
                                    <p:anim calcmode="lin" valueType="num">
                                      <p:cBhvr additive="base">
                                        <p:cTn id="23" dur="5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3"/>
          <p:cNvSpPr>
            <a:spLocks noChangeArrowheads="1"/>
          </p:cNvSpPr>
          <p:nvPr/>
        </p:nvSpPr>
        <p:spPr bwMode="auto">
          <a:xfrm>
            <a:off x="3541347" y="2745740"/>
            <a:ext cx="4770679" cy="3418684"/>
          </a:xfrm>
          <a:prstGeom prst="rect">
            <a:avLst/>
          </a:prstGeom>
          <a:solidFill>
            <a:schemeClr val="bg1">
              <a:lumMod val="95000"/>
            </a:schemeClr>
          </a:solidFill>
          <a:ln w="25400">
            <a:solidFill>
              <a:schemeClr val="tx1"/>
            </a:solidFill>
            <a:miter lim="800000"/>
            <a:headEnd/>
            <a:tailEnd/>
          </a:ln>
          <a:effectLst/>
        </p:spPr>
        <p:txBody>
          <a:bodyPr wrap="none" lIns="95760" tIns="47880" rIns="95760" bIns="47880" anchor="ctr"/>
          <a:lstStyle/>
          <a:p>
            <a:pPr>
              <a:defRPr/>
            </a:pPr>
            <a:endParaRPr lang="en-GB" dirty="0">
              <a:ea typeface="+mn-ea"/>
            </a:endParaRPr>
          </a:p>
        </p:txBody>
      </p:sp>
      <p:sp>
        <p:nvSpPr>
          <p:cNvPr id="102404" name="Rectangle 4"/>
          <p:cNvSpPr>
            <a:spLocks noChangeArrowheads="1"/>
          </p:cNvSpPr>
          <p:nvPr/>
        </p:nvSpPr>
        <p:spPr bwMode="auto">
          <a:xfrm>
            <a:off x="1602830" y="3572637"/>
            <a:ext cx="6714353" cy="2599723"/>
          </a:xfrm>
          <a:prstGeom prst="rect">
            <a:avLst/>
          </a:prstGeom>
          <a:solidFill>
            <a:schemeClr val="bg1">
              <a:lumMod val="95000"/>
            </a:schemeClr>
          </a:solidFill>
          <a:ln w="25400">
            <a:solidFill>
              <a:schemeClr val="tx1"/>
            </a:solidFill>
            <a:miter lim="800000"/>
            <a:headEnd/>
            <a:tailEnd/>
          </a:ln>
          <a:effectLst/>
        </p:spPr>
        <p:txBody>
          <a:bodyPr wrap="none" lIns="95760" tIns="47880" rIns="95760" bIns="47880" anchor="ctr"/>
          <a:lstStyle/>
          <a:p>
            <a:pPr>
              <a:defRPr/>
            </a:pPr>
            <a:endParaRPr lang="en-GB" dirty="0">
              <a:ea typeface="+mn-ea"/>
            </a:endParaRPr>
          </a:p>
        </p:txBody>
      </p:sp>
      <p:sp>
        <p:nvSpPr>
          <p:cNvPr id="12292" name="Rectangle 5"/>
          <p:cNvSpPr>
            <a:spLocks noChangeArrowheads="1"/>
          </p:cNvSpPr>
          <p:nvPr/>
        </p:nvSpPr>
        <p:spPr bwMode="auto">
          <a:xfrm>
            <a:off x="2141594" y="3717065"/>
            <a:ext cx="1286329" cy="461594"/>
          </a:xfrm>
          <a:prstGeom prst="rect">
            <a:avLst/>
          </a:prstGeom>
          <a:noFill/>
          <a:ln w="12700">
            <a:noFill/>
            <a:miter lim="800000"/>
            <a:headEnd/>
            <a:tailEnd/>
          </a:ln>
        </p:spPr>
        <p:txBody>
          <a:bodyPr wrap="none" lIns="186199" tIns="91437" rIns="186199" bIns="91437">
            <a:spAutoFit/>
          </a:bodyPr>
          <a:lstStyle/>
          <a:p>
            <a:pPr algn="r" defTabSz="2937875">
              <a:spcAft>
                <a:spcPct val="67000"/>
              </a:spcAft>
            </a:pPr>
            <a:r>
              <a:rPr lang="en-US" b="1" i="1"/>
              <a:t>Delights</a:t>
            </a:r>
          </a:p>
        </p:txBody>
      </p:sp>
      <p:sp>
        <p:nvSpPr>
          <p:cNvPr id="12293" name="Rectangle 6"/>
          <p:cNvSpPr>
            <a:spLocks noChangeArrowheads="1"/>
          </p:cNvSpPr>
          <p:nvPr/>
        </p:nvSpPr>
        <p:spPr bwMode="auto">
          <a:xfrm>
            <a:off x="1474900" y="4591575"/>
            <a:ext cx="1953024" cy="461594"/>
          </a:xfrm>
          <a:prstGeom prst="rect">
            <a:avLst/>
          </a:prstGeom>
          <a:noFill/>
          <a:ln w="12700">
            <a:noFill/>
            <a:miter lim="800000"/>
            <a:headEnd/>
            <a:tailEnd/>
          </a:ln>
        </p:spPr>
        <p:txBody>
          <a:bodyPr wrap="none" lIns="186199" tIns="91437" rIns="186199" bIns="91437">
            <a:spAutoFit/>
          </a:bodyPr>
          <a:lstStyle/>
          <a:p>
            <a:pPr algn="r" defTabSz="2937875">
              <a:spcAft>
                <a:spcPct val="67000"/>
              </a:spcAft>
            </a:pPr>
            <a:r>
              <a:rPr lang="en-US" b="1" i="1"/>
              <a:t>Order-winners</a:t>
            </a:r>
          </a:p>
        </p:txBody>
      </p:sp>
      <p:sp>
        <p:nvSpPr>
          <p:cNvPr id="12294" name="Rectangle 7"/>
          <p:cNvSpPr>
            <a:spLocks noChangeArrowheads="1"/>
          </p:cNvSpPr>
          <p:nvPr/>
        </p:nvSpPr>
        <p:spPr bwMode="auto">
          <a:xfrm>
            <a:off x="1987741" y="5470847"/>
            <a:ext cx="1440182" cy="461594"/>
          </a:xfrm>
          <a:prstGeom prst="rect">
            <a:avLst/>
          </a:prstGeom>
          <a:noFill/>
          <a:ln w="12700">
            <a:noFill/>
            <a:miter lim="800000"/>
            <a:headEnd/>
            <a:tailEnd/>
          </a:ln>
        </p:spPr>
        <p:txBody>
          <a:bodyPr wrap="none" lIns="186199" tIns="91437" rIns="186199" bIns="91437">
            <a:spAutoFit/>
          </a:bodyPr>
          <a:lstStyle/>
          <a:p>
            <a:pPr algn="r" defTabSz="2937875">
              <a:spcAft>
                <a:spcPct val="67000"/>
              </a:spcAft>
            </a:pPr>
            <a:r>
              <a:rPr lang="en-US" b="1" i="1"/>
              <a:t>Qualifiers</a:t>
            </a:r>
          </a:p>
        </p:txBody>
      </p:sp>
      <p:sp>
        <p:nvSpPr>
          <p:cNvPr id="12295" name="Rectangle 8"/>
          <p:cNvSpPr>
            <a:spLocks noChangeArrowheads="1"/>
          </p:cNvSpPr>
          <p:nvPr/>
        </p:nvSpPr>
        <p:spPr bwMode="auto">
          <a:xfrm>
            <a:off x="3934375" y="2910801"/>
            <a:ext cx="1159338" cy="507750"/>
          </a:xfrm>
          <a:prstGeom prst="rect">
            <a:avLst/>
          </a:prstGeom>
          <a:noFill/>
          <a:ln w="12700">
            <a:noFill/>
            <a:miter lim="800000"/>
            <a:headEnd/>
            <a:tailEnd/>
          </a:ln>
        </p:spPr>
        <p:txBody>
          <a:bodyPr wrap="none" lIns="186199" tIns="91437" rIns="186199" bIns="91437" anchorCtr="1">
            <a:spAutoFit/>
          </a:bodyPr>
          <a:lstStyle/>
          <a:p>
            <a:pPr defTabSz="2937875">
              <a:spcAft>
                <a:spcPct val="67000"/>
              </a:spcAft>
            </a:pPr>
            <a:r>
              <a:rPr lang="en-US" sz="2100" b="1" i="1"/>
              <a:t>Today</a:t>
            </a:r>
          </a:p>
        </p:txBody>
      </p:sp>
      <p:sp>
        <p:nvSpPr>
          <p:cNvPr id="12296" name="Rectangle 9"/>
          <p:cNvSpPr>
            <a:spLocks noChangeArrowheads="1"/>
          </p:cNvSpPr>
          <p:nvPr/>
        </p:nvSpPr>
        <p:spPr bwMode="auto">
          <a:xfrm>
            <a:off x="6404829" y="2910801"/>
            <a:ext cx="1683397" cy="507750"/>
          </a:xfrm>
          <a:prstGeom prst="rect">
            <a:avLst/>
          </a:prstGeom>
          <a:noFill/>
          <a:ln w="12700">
            <a:noFill/>
            <a:miter lim="800000"/>
            <a:headEnd/>
            <a:tailEnd/>
          </a:ln>
        </p:spPr>
        <p:txBody>
          <a:bodyPr wrap="none" lIns="186199" tIns="91437" rIns="186199" bIns="91437" anchorCtr="1">
            <a:spAutoFit/>
          </a:bodyPr>
          <a:lstStyle/>
          <a:p>
            <a:pPr defTabSz="2937875">
              <a:spcAft>
                <a:spcPct val="67000"/>
              </a:spcAft>
            </a:pPr>
            <a:r>
              <a:rPr lang="en-US" sz="2100" b="1" i="1"/>
              <a:t>Tomorrow</a:t>
            </a:r>
          </a:p>
        </p:txBody>
      </p:sp>
      <p:sp>
        <p:nvSpPr>
          <p:cNvPr id="12297" name="Line 10"/>
          <p:cNvSpPr>
            <a:spLocks noChangeShapeType="1"/>
          </p:cNvSpPr>
          <p:nvPr/>
        </p:nvSpPr>
        <p:spPr bwMode="auto">
          <a:xfrm>
            <a:off x="1585644" y="4426513"/>
            <a:ext cx="6697167" cy="0"/>
          </a:xfrm>
          <a:prstGeom prst="line">
            <a:avLst/>
          </a:prstGeom>
          <a:noFill/>
          <a:ln w="25400">
            <a:solidFill>
              <a:schemeClr val="tx1"/>
            </a:solidFill>
            <a:round/>
            <a:headEnd/>
            <a:tailEnd/>
          </a:ln>
        </p:spPr>
        <p:txBody>
          <a:bodyPr wrap="none" lIns="95760" tIns="47880" rIns="95760" bIns="47880" anchor="ctr"/>
          <a:lstStyle/>
          <a:p>
            <a:endParaRPr lang="en-US"/>
          </a:p>
        </p:txBody>
      </p:sp>
      <p:sp>
        <p:nvSpPr>
          <p:cNvPr id="12298" name="Line 11"/>
          <p:cNvSpPr>
            <a:spLocks noChangeShapeType="1"/>
          </p:cNvSpPr>
          <p:nvPr/>
        </p:nvSpPr>
        <p:spPr bwMode="auto">
          <a:xfrm>
            <a:off x="1585644" y="5305785"/>
            <a:ext cx="6697167" cy="0"/>
          </a:xfrm>
          <a:prstGeom prst="line">
            <a:avLst/>
          </a:prstGeom>
          <a:noFill/>
          <a:ln w="25400">
            <a:solidFill>
              <a:schemeClr val="tx1"/>
            </a:solidFill>
            <a:round/>
            <a:headEnd/>
            <a:tailEnd/>
          </a:ln>
        </p:spPr>
        <p:txBody>
          <a:bodyPr wrap="none" lIns="95760" tIns="47880" rIns="95760" bIns="47880" anchor="ctr"/>
          <a:lstStyle/>
          <a:p>
            <a:endParaRPr lang="en-US"/>
          </a:p>
        </p:txBody>
      </p:sp>
      <p:sp>
        <p:nvSpPr>
          <p:cNvPr id="12299" name="Freeform 12"/>
          <p:cNvSpPr>
            <a:spLocks/>
          </p:cNvSpPr>
          <p:nvPr/>
        </p:nvSpPr>
        <p:spPr bwMode="auto">
          <a:xfrm>
            <a:off x="3537911" y="2740980"/>
            <a:ext cx="8593" cy="3444078"/>
          </a:xfrm>
          <a:custGeom>
            <a:avLst/>
            <a:gdLst>
              <a:gd name="T0" fmla="*/ 2147483647 w 6"/>
              <a:gd name="T1" fmla="*/ 0 h 2358"/>
              <a:gd name="T2" fmla="*/ 0 w 6"/>
              <a:gd name="T3" fmla="*/ 2147483647 h 2358"/>
              <a:gd name="T4" fmla="*/ 0 60000 65536"/>
              <a:gd name="T5" fmla="*/ 0 60000 65536"/>
              <a:gd name="T6" fmla="*/ 0 w 6"/>
              <a:gd name="T7" fmla="*/ 0 h 2358"/>
              <a:gd name="T8" fmla="*/ 6 w 6"/>
              <a:gd name="T9" fmla="*/ 2358 h 2358"/>
            </a:gdLst>
            <a:ahLst/>
            <a:cxnLst>
              <a:cxn ang="T4">
                <a:pos x="T0" y="T1"/>
              </a:cxn>
              <a:cxn ang="T5">
                <a:pos x="T2" y="T3"/>
              </a:cxn>
            </a:cxnLst>
            <a:rect l="T6" t="T7" r="T8" b="T9"/>
            <a:pathLst>
              <a:path w="6" h="2358">
                <a:moveTo>
                  <a:pt x="6" y="0"/>
                </a:moveTo>
                <a:lnTo>
                  <a:pt x="0" y="2358"/>
                </a:lnTo>
              </a:path>
            </a:pathLst>
          </a:custGeom>
          <a:noFill/>
          <a:ln w="25400">
            <a:solidFill>
              <a:schemeClr val="tx2"/>
            </a:solidFill>
            <a:round/>
            <a:headEnd/>
            <a:tailEnd/>
          </a:ln>
        </p:spPr>
        <p:txBody>
          <a:bodyPr wrap="none" lIns="95760" tIns="47880" rIns="95760" bIns="47880" anchor="ctr"/>
          <a:lstStyle/>
          <a:p>
            <a:endParaRPr lang="en-IN"/>
          </a:p>
        </p:txBody>
      </p:sp>
      <p:sp>
        <p:nvSpPr>
          <p:cNvPr id="12300" name="Freeform 13"/>
          <p:cNvSpPr>
            <a:spLocks/>
          </p:cNvSpPr>
          <p:nvPr/>
        </p:nvSpPr>
        <p:spPr bwMode="auto">
          <a:xfrm>
            <a:off x="5928406" y="2729868"/>
            <a:ext cx="10312" cy="3447252"/>
          </a:xfrm>
          <a:custGeom>
            <a:avLst/>
            <a:gdLst>
              <a:gd name="T0" fmla="*/ 0 w 7"/>
              <a:gd name="T1" fmla="*/ 0 h 2358"/>
              <a:gd name="T2" fmla="*/ 2147483647 w 7"/>
              <a:gd name="T3" fmla="*/ 2147483647 h 2358"/>
              <a:gd name="T4" fmla="*/ 0 60000 65536"/>
              <a:gd name="T5" fmla="*/ 0 60000 65536"/>
              <a:gd name="T6" fmla="*/ 0 w 7"/>
              <a:gd name="T7" fmla="*/ 0 h 2358"/>
              <a:gd name="T8" fmla="*/ 7 w 7"/>
              <a:gd name="T9" fmla="*/ 2358 h 2358"/>
            </a:gdLst>
            <a:ahLst/>
            <a:cxnLst>
              <a:cxn ang="T4">
                <a:pos x="T0" y="T1"/>
              </a:cxn>
              <a:cxn ang="T5">
                <a:pos x="T2" y="T3"/>
              </a:cxn>
            </a:cxnLst>
            <a:rect l="T6" t="T7" r="T8" b="T9"/>
            <a:pathLst>
              <a:path w="7" h="2358">
                <a:moveTo>
                  <a:pt x="0" y="0"/>
                </a:moveTo>
                <a:lnTo>
                  <a:pt x="7" y="2358"/>
                </a:lnTo>
              </a:path>
            </a:pathLst>
          </a:custGeom>
          <a:noFill/>
          <a:ln w="28575">
            <a:solidFill>
              <a:schemeClr val="tx1"/>
            </a:solidFill>
            <a:round/>
            <a:headEnd/>
            <a:tailEnd/>
          </a:ln>
        </p:spPr>
        <p:txBody>
          <a:bodyPr wrap="none" lIns="95760" tIns="47880" rIns="95760" bIns="47880" anchor="ctr"/>
          <a:lstStyle/>
          <a:p>
            <a:endParaRPr lang="en-IN"/>
          </a:p>
        </p:txBody>
      </p:sp>
      <p:sp>
        <p:nvSpPr>
          <p:cNvPr id="12301" name="Line 17"/>
          <p:cNvSpPr>
            <a:spLocks noChangeShapeType="1"/>
          </p:cNvSpPr>
          <p:nvPr/>
        </p:nvSpPr>
        <p:spPr bwMode="auto">
          <a:xfrm>
            <a:off x="4105030" y="3748809"/>
            <a:ext cx="2959333" cy="1122103"/>
          </a:xfrm>
          <a:prstGeom prst="line">
            <a:avLst/>
          </a:prstGeom>
          <a:noFill/>
          <a:ln w="38100">
            <a:solidFill>
              <a:srgbClr val="FF0000"/>
            </a:solidFill>
            <a:round/>
            <a:headEnd/>
            <a:tailEnd type="triangle" w="sm" len="med"/>
          </a:ln>
        </p:spPr>
        <p:txBody>
          <a:bodyPr lIns="95760" tIns="47880" rIns="95760" bIns="47880"/>
          <a:lstStyle/>
          <a:p>
            <a:endParaRPr lang="en-US"/>
          </a:p>
        </p:txBody>
      </p:sp>
      <p:sp>
        <p:nvSpPr>
          <p:cNvPr id="12302" name="Line 18"/>
          <p:cNvSpPr>
            <a:spLocks noChangeShapeType="1"/>
          </p:cNvSpPr>
          <p:nvPr/>
        </p:nvSpPr>
        <p:spPr bwMode="auto">
          <a:xfrm>
            <a:off x="4105030" y="4028142"/>
            <a:ext cx="2959333" cy="1123690"/>
          </a:xfrm>
          <a:prstGeom prst="line">
            <a:avLst/>
          </a:prstGeom>
          <a:noFill/>
          <a:ln w="38100">
            <a:solidFill>
              <a:srgbClr val="FF0000"/>
            </a:solidFill>
            <a:round/>
            <a:headEnd/>
            <a:tailEnd type="triangle" w="sm" len="med"/>
          </a:ln>
        </p:spPr>
        <p:txBody>
          <a:bodyPr lIns="95760" tIns="47880" rIns="95760" bIns="47880"/>
          <a:lstStyle/>
          <a:p>
            <a:endParaRPr lang="en-US"/>
          </a:p>
        </p:txBody>
      </p:sp>
      <p:sp>
        <p:nvSpPr>
          <p:cNvPr id="12303" name="Line 19"/>
          <p:cNvSpPr>
            <a:spLocks noChangeShapeType="1"/>
          </p:cNvSpPr>
          <p:nvPr/>
        </p:nvSpPr>
        <p:spPr bwMode="auto">
          <a:xfrm>
            <a:off x="4105030" y="4310653"/>
            <a:ext cx="2959333" cy="1120516"/>
          </a:xfrm>
          <a:prstGeom prst="line">
            <a:avLst/>
          </a:prstGeom>
          <a:noFill/>
          <a:ln w="38100">
            <a:solidFill>
              <a:srgbClr val="FF0000"/>
            </a:solidFill>
            <a:round/>
            <a:headEnd/>
            <a:tailEnd type="triangle" w="sm" len="med"/>
          </a:ln>
        </p:spPr>
        <p:txBody>
          <a:bodyPr lIns="95760" tIns="47880" rIns="95760" bIns="47880"/>
          <a:lstStyle/>
          <a:p>
            <a:endParaRPr lang="en-US"/>
          </a:p>
        </p:txBody>
      </p:sp>
      <p:sp>
        <p:nvSpPr>
          <p:cNvPr id="12304" name="Line 20"/>
          <p:cNvSpPr>
            <a:spLocks noChangeShapeType="1"/>
          </p:cNvSpPr>
          <p:nvPr/>
        </p:nvSpPr>
        <p:spPr bwMode="auto">
          <a:xfrm>
            <a:off x="4105030" y="4588402"/>
            <a:ext cx="2959333" cy="1125277"/>
          </a:xfrm>
          <a:prstGeom prst="line">
            <a:avLst/>
          </a:prstGeom>
          <a:noFill/>
          <a:ln w="38100">
            <a:solidFill>
              <a:srgbClr val="FF0000"/>
            </a:solidFill>
            <a:round/>
            <a:headEnd/>
            <a:tailEnd type="triangle" w="sm" len="med"/>
          </a:ln>
        </p:spPr>
        <p:txBody>
          <a:bodyPr lIns="95760" tIns="47880" rIns="95760" bIns="47880"/>
          <a:lstStyle/>
          <a:p>
            <a:endParaRPr lang="en-US"/>
          </a:p>
        </p:txBody>
      </p:sp>
      <p:sp>
        <p:nvSpPr>
          <p:cNvPr id="12305" name="Line 21"/>
          <p:cNvSpPr>
            <a:spLocks noChangeShapeType="1"/>
          </p:cNvSpPr>
          <p:nvPr/>
        </p:nvSpPr>
        <p:spPr bwMode="auto">
          <a:xfrm>
            <a:off x="4105030" y="4870912"/>
            <a:ext cx="2959333" cy="1120516"/>
          </a:xfrm>
          <a:prstGeom prst="line">
            <a:avLst/>
          </a:prstGeom>
          <a:noFill/>
          <a:ln w="38100">
            <a:solidFill>
              <a:srgbClr val="FF0000"/>
            </a:solidFill>
            <a:round/>
            <a:headEnd/>
            <a:tailEnd type="triangle" w="sm" len="med"/>
          </a:ln>
        </p:spPr>
        <p:txBody>
          <a:bodyPr lIns="95760" tIns="47880" rIns="95760" bIns="47880"/>
          <a:lstStyle/>
          <a:p>
            <a:endParaRPr lang="en-US"/>
          </a:p>
        </p:txBody>
      </p:sp>
      <p:sp>
        <p:nvSpPr>
          <p:cNvPr id="12306" name="Text Box 24"/>
          <p:cNvSpPr txBox="1">
            <a:spLocks noChangeArrowheads="1"/>
          </p:cNvSpPr>
          <p:nvPr/>
        </p:nvSpPr>
        <p:spPr bwMode="auto">
          <a:xfrm>
            <a:off x="6004022" y="3782137"/>
            <a:ext cx="1519193" cy="419003"/>
          </a:xfrm>
          <a:prstGeom prst="rect">
            <a:avLst/>
          </a:prstGeom>
          <a:noFill/>
          <a:ln w="19050">
            <a:noFill/>
            <a:miter lim="800000"/>
            <a:headEnd/>
            <a:tailEnd type="none" w="sm" len="med"/>
          </a:ln>
        </p:spPr>
        <p:txBody>
          <a:bodyPr lIns="95760" tIns="47880" rIns="95760" bIns="47880">
            <a:spAutoFit/>
          </a:bodyPr>
          <a:lstStyle/>
          <a:p>
            <a:pPr algn="r" eaLnBrk="0" hangingPunct="0">
              <a:spcBef>
                <a:spcPct val="50000"/>
              </a:spcBef>
            </a:pPr>
            <a:r>
              <a:rPr lang="en-GB" sz="2100" b="1">
                <a:solidFill>
                  <a:srgbClr val="FF0000"/>
                </a:solidFill>
              </a:rPr>
              <a:t>???</a:t>
            </a:r>
            <a:endParaRPr lang="en-US" sz="2100" b="1">
              <a:solidFill>
                <a:srgbClr val="FF0000"/>
              </a:solidFill>
            </a:endParaRPr>
          </a:p>
        </p:txBody>
      </p:sp>
      <p:sp>
        <p:nvSpPr>
          <p:cNvPr id="12307" name="Line 25"/>
          <p:cNvSpPr>
            <a:spLocks noChangeShapeType="1"/>
          </p:cNvSpPr>
          <p:nvPr/>
        </p:nvSpPr>
        <p:spPr bwMode="auto">
          <a:xfrm>
            <a:off x="4864627" y="3363134"/>
            <a:ext cx="1746041" cy="628505"/>
          </a:xfrm>
          <a:prstGeom prst="line">
            <a:avLst/>
          </a:prstGeom>
          <a:noFill/>
          <a:ln w="76200">
            <a:solidFill>
              <a:srgbClr val="FF0000"/>
            </a:solidFill>
            <a:round/>
            <a:headEnd/>
            <a:tailEnd type="triangle" w="sm" len="med"/>
          </a:ln>
        </p:spPr>
        <p:txBody>
          <a:bodyPr lIns="95760" tIns="47880" rIns="95760" bIns="47880"/>
          <a:lstStyle/>
          <a:p>
            <a:endParaRPr lang="en-US"/>
          </a:p>
        </p:txBody>
      </p:sp>
      <p:sp>
        <p:nvSpPr>
          <p:cNvPr id="12308" name="Text Box 23"/>
          <p:cNvSpPr txBox="1">
            <a:spLocks noChangeArrowheads="1"/>
          </p:cNvSpPr>
          <p:nvPr/>
        </p:nvSpPr>
        <p:spPr bwMode="auto">
          <a:xfrm>
            <a:off x="1146" y="433289"/>
            <a:ext cx="9900533" cy="542799"/>
          </a:xfrm>
          <a:prstGeom prst="rect">
            <a:avLst/>
          </a:prstGeom>
          <a:noFill/>
          <a:ln w="9525">
            <a:noFill/>
            <a:miter lim="800000"/>
            <a:headEnd type="none" w="sm" len="lg"/>
            <a:tailEnd type="none" w="sm" len="lg"/>
          </a:ln>
        </p:spPr>
        <p:txBody>
          <a:bodyPr lIns="95760" tIns="47880" rIns="95760" bIns="47880">
            <a:spAutoFit/>
          </a:bodyPr>
          <a:lstStyle/>
          <a:p>
            <a:pPr algn="ctr">
              <a:spcBef>
                <a:spcPct val="50000"/>
              </a:spcBef>
            </a:pPr>
            <a:r>
              <a:rPr lang="en-US" sz="2899" b="1"/>
              <a:t>Qualifiers, order-winners and delights (Continued)</a:t>
            </a:r>
          </a:p>
        </p:txBody>
      </p:sp>
      <p:sp>
        <p:nvSpPr>
          <p:cNvPr id="12309" name="TextBox 27"/>
          <p:cNvSpPr txBox="1">
            <a:spLocks noChangeArrowheads="1"/>
          </p:cNvSpPr>
          <p:nvPr/>
        </p:nvSpPr>
        <p:spPr bwMode="auto">
          <a:xfrm>
            <a:off x="533896" y="1337954"/>
            <a:ext cx="8481016" cy="1265975"/>
          </a:xfrm>
          <a:prstGeom prst="rect">
            <a:avLst/>
          </a:prstGeom>
          <a:noFill/>
          <a:ln w="9525">
            <a:noFill/>
            <a:miter lim="800000"/>
            <a:headEnd/>
            <a:tailEnd/>
          </a:ln>
        </p:spPr>
        <p:txBody>
          <a:bodyPr lIns="95760" tIns="47880" rIns="95760" bIns="47880">
            <a:spAutoFit/>
          </a:bodyPr>
          <a:lstStyle/>
          <a:p>
            <a:pPr marL="272995" indent="-272995">
              <a:buFont typeface="Arial" pitchFamily="34" charset="0"/>
              <a:buChar char="•"/>
            </a:pPr>
            <a:r>
              <a:rPr lang="en-US" sz="1900">
                <a:solidFill>
                  <a:srgbClr val="000000"/>
                </a:solidFill>
              </a:rPr>
              <a:t>What performance objectives are qualifiers, order-winners and delights?</a:t>
            </a:r>
          </a:p>
          <a:p>
            <a:pPr marL="272995" indent="-272995">
              <a:buFont typeface="Arial" pitchFamily="34" charset="0"/>
              <a:buChar char="•"/>
            </a:pPr>
            <a:r>
              <a:rPr lang="en-GB" sz="1900"/>
              <a:t>… and in the future?</a:t>
            </a:r>
          </a:p>
          <a:p>
            <a:pPr marL="272995" indent="-272995">
              <a:buFont typeface="Arial" pitchFamily="34" charset="0"/>
              <a:buChar char="•"/>
            </a:pPr>
            <a:r>
              <a:rPr lang="en-GB" sz="1900"/>
              <a:t>What is the operation doing today to develop the capabilities which will </a:t>
            </a:r>
            <a:br>
              <a:rPr lang="en-GB" sz="1900"/>
            </a:br>
            <a:r>
              <a:rPr lang="en-GB" sz="1900"/>
              <a:t>provide the </a:t>
            </a:r>
            <a:r>
              <a:rPr lang="en-GB" altLang="en-US" sz="1900"/>
              <a:t>‘</a:t>
            </a:r>
            <a:r>
              <a:rPr lang="en-GB" sz="1900"/>
              <a:t>delights</a:t>
            </a:r>
            <a:r>
              <a:rPr lang="en-GB" altLang="en-US" sz="1900"/>
              <a:t>’</a:t>
            </a:r>
            <a:r>
              <a:rPr lang="en-GB" sz="1900"/>
              <a:t> of the future?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8"/>
          <p:cNvSpPr>
            <a:spLocks noChangeArrowheads="1"/>
          </p:cNvSpPr>
          <p:nvPr/>
        </p:nvSpPr>
        <p:spPr bwMode="auto">
          <a:xfrm>
            <a:off x="1146" y="-15871"/>
            <a:ext cx="9900533" cy="987196"/>
          </a:xfrm>
          <a:prstGeom prst="rect">
            <a:avLst/>
          </a:prstGeom>
          <a:noFill/>
          <a:ln w="12700">
            <a:noFill/>
            <a:miter lim="800000"/>
            <a:headEnd/>
            <a:tailEnd/>
          </a:ln>
        </p:spPr>
        <p:txBody>
          <a:bodyPr lIns="94762" tIns="46550" rIns="94762" bIns="46550">
            <a:spAutoFit/>
          </a:bodyPr>
          <a:lstStyle/>
          <a:p>
            <a:pPr algn="ctr"/>
            <a:r>
              <a:rPr lang="en-US" sz="2899" b="1"/>
              <a:t>The effects of the product/service life cycle </a:t>
            </a:r>
            <a:br>
              <a:rPr lang="en-US" sz="2899" b="1"/>
            </a:br>
            <a:r>
              <a:rPr lang="en-US" sz="2899" b="1"/>
              <a:t>on operations performance objectives</a:t>
            </a:r>
          </a:p>
        </p:txBody>
      </p:sp>
      <p:sp>
        <p:nvSpPr>
          <p:cNvPr id="13315" name="Rectangle 16"/>
          <p:cNvSpPr>
            <a:spLocks noChangeArrowheads="1"/>
          </p:cNvSpPr>
          <p:nvPr/>
        </p:nvSpPr>
        <p:spPr bwMode="auto">
          <a:xfrm>
            <a:off x="851826" y="6118396"/>
            <a:ext cx="2060534" cy="455507"/>
          </a:xfrm>
          <a:prstGeom prst="rect">
            <a:avLst/>
          </a:prstGeom>
          <a:noFill/>
          <a:ln w="12700">
            <a:noFill/>
            <a:miter lim="800000"/>
            <a:headEnd/>
            <a:tailEnd/>
          </a:ln>
        </p:spPr>
        <p:txBody>
          <a:bodyPr wrap="none" lIns="95760" tIns="47880" rIns="95760" bIns="47880" anchor="ctr"/>
          <a:lstStyle/>
          <a:p>
            <a:endParaRPr lang="en-GB"/>
          </a:p>
        </p:txBody>
      </p:sp>
      <p:sp>
        <p:nvSpPr>
          <p:cNvPr id="13316" name="Rectangle 17"/>
          <p:cNvSpPr>
            <a:spLocks noChangeArrowheads="1"/>
          </p:cNvSpPr>
          <p:nvPr/>
        </p:nvSpPr>
        <p:spPr bwMode="auto">
          <a:xfrm>
            <a:off x="3493228" y="6118396"/>
            <a:ext cx="3134624" cy="455507"/>
          </a:xfrm>
          <a:prstGeom prst="rect">
            <a:avLst/>
          </a:prstGeom>
          <a:noFill/>
          <a:ln w="12700">
            <a:noFill/>
            <a:miter lim="800000"/>
            <a:headEnd/>
            <a:tailEnd/>
          </a:ln>
        </p:spPr>
        <p:txBody>
          <a:bodyPr wrap="none" lIns="95760" tIns="47880" rIns="95760" bIns="47880" anchor="ctr"/>
          <a:lstStyle/>
          <a:p>
            <a:endParaRPr lang="en-GB"/>
          </a:p>
        </p:txBody>
      </p:sp>
      <p:grpSp>
        <p:nvGrpSpPr>
          <p:cNvPr id="13317" name="Group 82"/>
          <p:cNvGrpSpPr>
            <a:grpSpLocks noChangeAspect="1"/>
          </p:cNvGrpSpPr>
          <p:nvPr/>
        </p:nvGrpSpPr>
        <p:grpSpPr bwMode="auto">
          <a:xfrm>
            <a:off x="210809" y="1320496"/>
            <a:ext cx="9481208" cy="4932053"/>
            <a:chOff x="-63" y="632"/>
            <a:chExt cx="5807" cy="2879"/>
          </a:xfrm>
        </p:grpSpPr>
        <p:sp>
          <p:nvSpPr>
            <p:cNvPr id="110596" name="Rectangle 4"/>
            <p:cNvSpPr>
              <a:spLocks noChangeArrowheads="1"/>
            </p:cNvSpPr>
            <p:nvPr/>
          </p:nvSpPr>
          <p:spPr bwMode="auto">
            <a:xfrm>
              <a:off x="2140" y="1588"/>
              <a:ext cx="1179" cy="1857"/>
            </a:xfrm>
            <a:prstGeom prst="rect">
              <a:avLst/>
            </a:prstGeom>
            <a:solidFill>
              <a:schemeClr val="accent1">
                <a:lumMod val="20000"/>
                <a:lumOff val="80000"/>
              </a:schemeClr>
            </a:solidFill>
            <a:ln w="9525">
              <a:solidFill>
                <a:schemeClr val="tx1"/>
              </a:solidFill>
              <a:miter lim="800000"/>
              <a:headEnd/>
              <a:tailEnd/>
            </a:ln>
            <a:effectLst/>
          </p:spPr>
          <p:txBody>
            <a:bodyPr wrap="none" anchor="ctr"/>
            <a:lstStyle/>
            <a:p>
              <a:pPr>
                <a:defRPr/>
              </a:pPr>
              <a:endParaRPr lang="en-GB" dirty="0">
                <a:ea typeface="+mn-ea"/>
              </a:endParaRPr>
            </a:p>
          </p:txBody>
        </p:sp>
        <p:sp>
          <p:nvSpPr>
            <p:cNvPr id="13319" name="Rectangle 6"/>
            <p:cNvSpPr>
              <a:spLocks noChangeArrowheads="1"/>
            </p:cNvSpPr>
            <p:nvPr/>
          </p:nvSpPr>
          <p:spPr bwMode="auto">
            <a:xfrm>
              <a:off x="4497" y="1590"/>
              <a:ext cx="1131" cy="1860"/>
            </a:xfrm>
            <a:prstGeom prst="rect">
              <a:avLst/>
            </a:prstGeom>
            <a:solidFill>
              <a:srgbClr val="CCFFFF"/>
            </a:solidFill>
            <a:ln w="9525">
              <a:solidFill>
                <a:schemeClr val="tx1"/>
              </a:solidFill>
              <a:miter lim="800000"/>
              <a:headEnd/>
              <a:tailEnd/>
            </a:ln>
          </p:spPr>
          <p:txBody>
            <a:bodyPr wrap="none" anchor="ctr"/>
            <a:lstStyle/>
            <a:p>
              <a:endParaRPr lang="en-GB"/>
            </a:p>
          </p:txBody>
        </p:sp>
        <p:sp>
          <p:nvSpPr>
            <p:cNvPr id="13320" name="Rectangle 7"/>
            <p:cNvSpPr>
              <a:spLocks noChangeArrowheads="1"/>
            </p:cNvSpPr>
            <p:nvPr/>
          </p:nvSpPr>
          <p:spPr bwMode="auto">
            <a:xfrm>
              <a:off x="4487" y="633"/>
              <a:ext cx="1154" cy="953"/>
            </a:xfrm>
            <a:prstGeom prst="rect">
              <a:avLst/>
            </a:prstGeom>
            <a:solidFill>
              <a:srgbClr val="CCECFF"/>
            </a:solidFill>
            <a:ln w="9525">
              <a:solidFill>
                <a:schemeClr val="tx1"/>
              </a:solidFill>
              <a:miter lim="800000"/>
              <a:headEnd/>
              <a:tailEnd/>
            </a:ln>
          </p:spPr>
          <p:txBody>
            <a:bodyPr wrap="none" anchor="ctr"/>
            <a:lstStyle/>
            <a:p>
              <a:endParaRPr lang="en-GB"/>
            </a:p>
          </p:txBody>
        </p:sp>
        <p:sp>
          <p:nvSpPr>
            <p:cNvPr id="110601" name="Rectangle 9"/>
            <p:cNvSpPr>
              <a:spLocks noChangeArrowheads="1"/>
            </p:cNvSpPr>
            <p:nvPr/>
          </p:nvSpPr>
          <p:spPr bwMode="auto">
            <a:xfrm>
              <a:off x="3324" y="1595"/>
              <a:ext cx="1174" cy="1859"/>
            </a:xfrm>
            <a:prstGeom prst="rect">
              <a:avLst/>
            </a:prstGeom>
            <a:solidFill>
              <a:schemeClr val="bg1">
                <a:lumMod val="95000"/>
              </a:schemeClr>
            </a:solidFill>
            <a:ln w="9525">
              <a:solidFill>
                <a:schemeClr val="tx1"/>
              </a:solidFill>
              <a:miter lim="800000"/>
              <a:headEnd/>
              <a:tailEnd/>
            </a:ln>
            <a:effectLst/>
          </p:spPr>
          <p:txBody>
            <a:bodyPr wrap="none" anchor="ctr"/>
            <a:lstStyle/>
            <a:p>
              <a:pPr>
                <a:defRPr/>
              </a:pPr>
              <a:endParaRPr lang="en-GB" dirty="0">
                <a:ea typeface="+mn-ea"/>
              </a:endParaRPr>
            </a:p>
          </p:txBody>
        </p:sp>
        <p:sp>
          <p:nvSpPr>
            <p:cNvPr id="110602" name="Rectangle 10"/>
            <p:cNvSpPr>
              <a:spLocks noChangeArrowheads="1"/>
            </p:cNvSpPr>
            <p:nvPr/>
          </p:nvSpPr>
          <p:spPr bwMode="auto">
            <a:xfrm>
              <a:off x="3319" y="632"/>
              <a:ext cx="1179" cy="953"/>
            </a:xfrm>
            <a:prstGeom prst="rect">
              <a:avLst/>
            </a:prstGeom>
            <a:solidFill>
              <a:schemeClr val="bg1">
                <a:lumMod val="85000"/>
              </a:schemeClr>
            </a:solidFill>
            <a:ln w="9525">
              <a:solidFill>
                <a:schemeClr val="tx1"/>
              </a:solidFill>
              <a:miter lim="800000"/>
              <a:headEnd/>
              <a:tailEnd/>
            </a:ln>
            <a:effectLst/>
          </p:spPr>
          <p:txBody>
            <a:bodyPr wrap="none" anchor="ctr"/>
            <a:lstStyle/>
            <a:p>
              <a:pPr>
                <a:defRPr/>
              </a:pPr>
              <a:endParaRPr lang="en-GB" dirty="0">
                <a:ea typeface="+mn-ea"/>
              </a:endParaRPr>
            </a:p>
          </p:txBody>
        </p:sp>
        <p:sp>
          <p:nvSpPr>
            <p:cNvPr id="110604" name="Rectangle 12"/>
            <p:cNvSpPr>
              <a:spLocks noChangeArrowheads="1"/>
            </p:cNvSpPr>
            <p:nvPr/>
          </p:nvSpPr>
          <p:spPr bwMode="auto">
            <a:xfrm>
              <a:off x="2140" y="637"/>
              <a:ext cx="1179" cy="953"/>
            </a:xfrm>
            <a:prstGeom prst="rect">
              <a:avLst/>
            </a:prstGeom>
            <a:solidFill>
              <a:schemeClr val="accent1">
                <a:lumMod val="40000"/>
                <a:lumOff val="60000"/>
              </a:schemeClr>
            </a:solidFill>
            <a:ln w="9525">
              <a:solidFill>
                <a:schemeClr val="tx1"/>
              </a:solidFill>
              <a:miter lim="800000"/>
              <a:headEnd/>
              <a:tailEnd/>
            </a:ln>
            <a:effectLst/>
          </p:spPr>
          <p:txBody>
            <a:bodyPr wrap="none" anchor="ctr"/>
            <a:lstStyle/>
            <a:p>
              <a:pPr>
                <a:defRPr/>
              </a:pPr>
              <a:endParaRPr lang="en-GB" dirty="0">
                <a:ea typeface="+mn-ea"/>
              </a:endParaRPr>
            </a:p>
          </p:txBody>
        </p:sp>
        <p:sp>
          <p:nvSpPr>
            <p:cNvPr id="110606" name="Rectangle 14"/>
            <p:cNvSpPr>
              <a:spLocks noChangeArrowheads="1"/>
            </p:cNvSpPr>
            <p:nvPr/>
          </p:nvSpPr>
          <p:spPr bwMode="auto">
            <a:xfrm>
              <a:off x="1004" y="1590"/>
              <a:ext cx="1118" cy="1859"/>
            </a:xfrm>
            <a:prstGeom prst="rect">
              <a:avLst/>
            </a:prstGeom>
            <a:solidFill>
              <a:schemeClr val="bg1">
                <a:lumMod val="95000"/>
              </a:schemeClr>
            </a:solidFill>
            <a:ln w="9525">
              <a:noFill/>
              <a:miter lim="800000"/>
              <a:headEnd/>
              <a:tailEnd/>
            </a:ln>
            <a:effectLst/>
          </p:spPr>
          <p:txBody>
            <a:bodyPr wrap="none" anchor="ctr"/>
            <a:lstStyle/>
            <a:p>
              <a:pPr>
                <a:defRPr/>
              </a:pPr>
              <a:endParaRPr lang="en-GB" dirty="0">
                <a:ea typeface="+mn-ea"/>
              </a:endParaRPr>
            </a:p>
          </p:txBody>
        </p:sp>
        <p:sp>
          <p:nvSpPr>
            <p:cNvPr id="110607" name="Rectangle 15"/>
            <p:cNvSpPr>
              <a:spLocks noChangeArrowheads="1"/>
            </p:cNvSpPr>
            <p:nvPr/>
          </p:nvSpPr>
          <p:spPr bwMode="auto">
            <a:xfrm>
              <a:off x="989" y="632"/>
              <a:ext cx="1155" cy="953"/>
            </a:xfrm>
            <a:prstGeom prst="rect">
              <a:avLst/>
            </a:prstGeom>
            <a:solidFill>
              <a:schemeClr val="bg1">
                <a:lumMod val="85000"/>
              </a:schemeClr>
            </a:solidFill>
            <a:ln w="9525">
              <a:solidFill>
                <a:schemeClr val="tx1"/>
              </a:solidFill>
              <a:miter lim="800000"/>
              <a:headEnd/>
              <a:tailEnd/>
            </a:ln>
            <a:effectLst/>
          </p:spPr>
          <p:txBody>
            <a:bodyPr wrap="none" anchor="ctr"/>
            <a:lstStyle/>
            <a:p>
              <a:pPr>
                <a:defRPr/>
              </a:pPr>
              <a:endParaRPr lang="en-GB" dirty="0">
                <a:ea typeface="+mn-ea"/>
              </a:endParaRPr>
            </a:p>
          </p:txBody>
        </p:sp>
        <p:sp>
          <p:nvSpPr>
            <p:cNvPr id="13326" name="Freeform 19"/>
            <p:cNvSpPr>
              <a:spLocks/>
            </p:cNvSpPr>
            <p:nvPr/>
          </p:nvSpPr>
          <p:spPr bwMode="auto">
            <a:xfrm>
              <a:off x="1005" y="678"/>
              <a:ext cx="4631" cy="907"/>
            </a:xfrm>
            <a:custGeom>
              <a:avLst/>
              <a:gdLst>
                <a:gd name="T0" fmla="*/ 0 w 4663"/>
                <a:gd name="T1" fmla="*/ 53978562 h 475"/>
                <a:gd name="T2" fmla="*/ 211 w 4663"/>
                <a:gd name="T3" fmla="*/ 53197908 h 475"/>
                <a:gd name="T4" fmla="*/ 427 w 4663"/>
                <a:gd name="T5" fmla="*/ 51815388 h 475"/>
                <a:gd name="T6" fmla="*/ 533 w 4663"/>
                <a:gd name="T7" fmla="*/ 51004183 h 475"/>
                <a:gd name="T8" fmla="*/ 635 w 4663"/>
                <a:gd name="T9" fmla="*/ 49855077 h 475"/>
                <a:gd name="T10" fmla="*/ 756 w 4663"/>
                <a:gd name="T11" fmla="*/ 48593969 h 475"/>
                <a:gd name="T12" fmla="*/ 866 w 4663"/>
                <a:gd name="T13" fmla="*/ 46943818 h 475"/>
                <a:gd name="T14" fmla="*/ 983 w 4663"/>
                <a:gd name="T15" fmla="*/ 44853663 h 475"/>
                <a:gd name="T16" fmla="*/ 1109 w 4663"/>
                <a:gd name="T17" fmla="*/ 42575096 h 475"/>
                <a:gd name="T18" fmla="*/ 1233 w 4663"/>
                <a:gd name="T19" fmla="*/ 39728881 h 475"/>
                <a:gd name="T20" fmla="*/ 1367 w 4663"/>
                <a:gd name="T21" fmla="*/ 36921314 h 475"/>
                <a:gd name="T22" fmla="*/ 1612 w 4663"/>
                <a:gd name="T23" fmla="*/ 30829415 h 475"/>
                <a:gd name="T24" fmla="*/ 1731 w 4663"/>
                <a:gd name="T25" fmla="*/ 28132001 h 475"/>
                <a:gd name="T26" fmla="*/ 1831 w 4663"/>
                <a:gd name="T27" fmla="*/ 25305981 h 475"/>
                <a:gd name="T28" fmla="*/ 1926 w 4663"/>
                <a:gd name="T29" fmla="*/ 22425594 h 475"/>
                <a:gd name="T30" fmla="*/ 2013 w 4663"/>
                <a:gd name="T31" fmla="*/ 19498112 h 475"/>
                <a:gd name="T32" fmla="*/ 2162 w 4663"/>
                <a:gd name="T33" fmla="*/ 13431269 h 475"/>
                <a:gd name="T34" fmla="*/ 2232 w 4663"/>
                <a:gd name="T35" fmla="*/ 10372461 h 475"/>
                <a:gd name="T36" fmla="*/ 2303 w 4663"/>
                <a:gd name="T37" fmla="*/ 7753192 h 475"/>
                <a:gd name="T38" fmla="*/ 2374 w 4663"/>
                <a:gd name="T39" fmla="*/ 5499678 h 475"/>
                <a:gd name="T40" fmla="*/ 2445 w 4663"/>
                <a:gd name="T41" fmla="*/ 3616283 h 475"/>
                <a:gd name="T42" fmla="*/ 2516 w 4663"/>
                <a:gd name="T43" fmla="*/ 2373295 h 475"/>
                <a:gd name="T44" fmla="*/ 2586 w 4663"/>
                <a:gd name="T45" fmla="*/ 1242905 h 475"/>
                <a:gd name="T46" fmla="*/ 2657 w 4663"/>
                <a:gd name="T47" fmla="*/ 650915 h 475"/>
                <a:gd name="T48" fmla="*/ 2727 w 4663"/>
                <a:gd name="T49" fmla="*/ 246005 h 475"/>
                <a:gd name="T50" fmla="*/ 2869 w 4663"/>
                <a:gd name="T51" fmla="*/ 0 h 475"/>
                <a:gd name="T52" fmla="*/ 3003 w 4663"/>
                <a:gd name="T53" fmla="*/ 0 h 475"/>
                <a:gd name="T54" fmla="*/ 3128 w 4663"/>
                <a:gd name="T55" fmla="*/ 246005 h 475"/>
                <a:gd name="T56" fmla="*/ 3254 w 4663"/>
                <a:gd name="T57" fmla="*/ 650915 h 475"/>
                <a:gd name="T58" fmla="*/ 3373 w 4663"/>
                <a:gd name="T59" fmla="*/ 1712714 h 475"/>
                <a:gd name="T60" fmla="*/ 3443 w 4663"/>
                <a:gd name="T61" fmla="*/ 2619271 h 475"/>
                <a:gd name="T62" fmla="*/ 3506 w 4663"/>
                <a:gd name="T63" fmla="*/ 3616283 h 475"/>
                <a:gd name="T64" fmla="*/ 3576 w 4663"/>
                <a:gd name="T65" fmla="*/ 5001428 h 475"/>
                <a:gd name="T66" fmla="*/ 3655 w 4663"/>
                <a:gd name="T67" fmla="*/ 6491474 h 475"/>
                <a:gd name="T68" fmla="*/ 3804 w 4663"/>
                <a:gd name="T69" fmla="*/ 9891083 h 475"/>
                <a:gd name="T70" fmla="*/ 3960 w 4663"/>
                <a:gd name="T71" fmla="*/ 13772179 h 475"/>
                <a:gd name="T72" fmla="*/ 4119 w 4663"/>
                <a:gd name="T73" fmla="*/ 18111422 h 47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663"/>
                <a:gd name="T112" fmla="*/ 0 h 475"/>
                <a:gd name="T113" fmla="*/ 4663 w 4663"/>
                <a:gd name="T114" fmla="*/ 475 h 47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663" h="475">
                  <a:moveTo>
                    <a:pt x="0" y="474"/>
                  </a:moveTo>
                  <a:lnTo>
                    <a:pt x="241" y="467"/>
                  </a:lnTo>
                  <a:lnTo>
                    <a:pt x="481" y="455"/>
                  </a:lnTo>
                  <a:lnTo>
                    <a:pt x="605" y="448"/>
                  </a:lnTo>
                  <a:lnTo>
                    <a:pt x="721" y="438"/>
                  </a:lnTo>
                  <a:lnTo>
                    <a:pt x="855" y="427"/>
                  </a:lnTo>
                  <a:lnTo>
                    <a:pt x="979" y="412"/>
                  </a:lnTo>
                  <a:lnTo>
                    <a:pt x="1112" y="394"/>
                  </a:lnTo>
                  <a:lnTo>
                    <a:pt x="1255" y="374"/>
                  </a:lnTo>
                  <a:lnTo>
                    <a:pt x="1397" y="349"/>
                  </a:lnTo>
                  <a:lnTo>
                    <a:pt x="1548" y="324"/>
                  </a:lnTo>
                  <a:lnTo>
                    <a:pt x="1824" y="271"/>
                  </a:lnTo>
                  <a:lnTo>
                    <a:pt x="1958" y="247"/>
                  </a:lnTo>
                  <a:lnTo>
                    <a:pt x="2073" y="222"/>
                  </a:lnTo>
                  <a:lnTo>
                    <a:pt x="2180" y="197"/>
                  </a:lnTo>
                  <a:lnTo>
                    <a:pt x="2278" y="171"/>
                  </a:lnTo>
                  <a:lnTo>
                    <a:pt x="2447" y="118"/>
                  </a:lnTo>
                  <a:lnTo>
                    <a:pt x="2527" y="91"/>
                  </a:lnTo>
                  <a:lnTo>
                    <a:pt x="2607" y="68"/>
                  </a:lnTo>
                  <a:lnTo>
                    <a:pt x="2687" y="48"/>
                  </a:lnTo>
                  <a:lnTo>
                    <a:pt x="2767" y="32"/>
                  </a:lnTo>
                  <a:lnTo>
                    <a:pt x="2847" y="21"/>
                  </a:lnTo>
                  <a:lnTo>
                    <a:pt x="2927" y="11"/>
                  </a:lnTo>
                  <a:lnTo>
                    <a:pt x="3007" y="6"/>
                  </a:lnTo>
                  <a:lnTo>
                    <a:pt x="3087" y="2"/>
                  </a:lnTo>
                  <a:lnTo>
                    <a:pt x="3248" y="0"/>
                  </a:lnTo>
                  <a:lnTo>
                    <a:pt x="3399" y="0"/>
                  </a:lnTo>
                  <a:lnTo>
                    <a:pt x="3541" y="2"/>
                  </a:lnTo>
                  <a:lnTo>
                    <a:pt x="3683" y="6"/>
                  </a:lnTo>
                  <a:lnTo>
                    <a:pt x="3817" y="15"/>
                  </a:lnTo>
                  <a:lnTo>
                    <a:pt x="3897" y="23"/>
                  </a:lnTo>
                  <a:lnTo>
                    <a:pt x="3968" y="32"/>
                  </a:lnTo>
                  <a:lnTo>
                    <a:pt x="4048" y="44"/>
                  </a:lnTo>
                  <a:lnTo>
                    <a:pt x="4137" y="57"/>
                  </a:lnTo>
                  <a:lnTo>
                    <a:pt x="4306" y="87"/>
                  </a:lnTo>
                  <a:lnTo>
                    <a:pt x="4484" y="121"/>
                  </a:lnTo>
                  <a:lnTo>
                    <a:pt x="4662" y="159"/>
                  </a:lnTo>
                </a:path>
              </a:pathLst>
            </a:custGeom>
            <a:noFill/>
            <a:ln w="38100" cap="rnd">
              <a:solidFill>
                <a:srgbClr val="FF0000"/>
              </a:solidFill>
              <a:round/>
              <a:headEnd/>
              <a:tailEnd/>
            </a:ln>
          </p:spPr>
          <p:txBody>
            <a:bodyPr/>
            <a:lstStyle/>
            <a:p>
              <a:endParaRPr lang="en-IN"/>
            </a:p>
          </p:txBody>
        </p:sp>
        <p:sp>
          <p:nvSpPr>
            <p:cNvPr id="13327" name="Rectangle 20"/>
            <p:cNvSpPr>
              <a:spLocks noChangeArrowheads="1"/>
            </p:cNvSpPr>
            <p:nvPr/>
          </p:nvSpPr>
          <p:spPr bwMode="auto">
            <a:xfrm>
              <a:off x="252" y="846"/>
              <a:ext cx="686" cy="394"/>
            </a:xfrm>
            <a:prstGeom prst="rect">
              <a:avLst/>
            </a:prstGeom>
            <a:noFill/>
            <a:ln w="12700">
              <a:noFill/>
              <a:miter lim="800000"/>
              <a:headEnd/>
              <a:tailEnd/>
            </a:ln>
          </p:spPr>
          <p:txBody>
            <a:bodyPr lIns="90467" tIns="44440" rIns="90467" bIns="44440">
              <a:spAutoFit/>
            </a:bodyPr>
            <a:lstStyle/>
            <a:p>
              <a:pPr algn="r"/>
              <a:r>
                <a:rPr lang="en-US" sz="1900" i="1">
                  <a:solidFill>
                    <a:srgbClr val="FF0000"/>
                  </a:solidFill>
                </a:rPr>
                <a:t>Sales volume</a:t>
              </a:r>
              <a:endParaRPr lang="en-US" sz="1900" b="1" i="1">
                <a:solidFill>
                  <a:srgbClr val="FF0000"/>
                </a:solidFill>
              </a:endParaRPr>
            </a:p>
          </p:txBody>
        </p:sp>
        <p:sp>
          <p:nvSpPr>
            <p:cNvPr id="13328" name="Rectangle 25"/>
            <p:cNvSpPr>
              <a:spLocks noChangeArrowheads="1"/>
            </p:cNvSpPr>
            <p:nvPr/>
          </p:nvSpPr>
          <p:spPr bwMode="auto">
            <a:xfrm>
              <a:off x="988" y="1590"/>
              <a:ext cx="1149" cy="1860"/>
            </a:xfrm>
            <a:prstGeom prst="rect">
              <a:avLst/>
            </a:prstGeom>
            <a:noFill/>
            <a:ln w="9525">
              <a:solidFill>
                <a:schemeClr val="tx1"/>
              </a:solidFill>
              <a:miter lim="800000"/>
              <a:headEnd/>
              <a:tailEnd/>
            </a:ln>
          </p:spPr>
          <p:txBody>
            <a:bodyPr wrap="none" anchor="ctr"/>
            <a:lstStyle/>
            <a:p>
              <a:endParaRPr lang="en-GB"/>
            </a:p>
          </p:txBody>
        </p:sp>
        <p:sp>
          <p:nvSpPr>
            <p:cNvPr id="13329" name="Text Box 27"/>
            <p:cNvSpPr txBox="1">
              <a:spLocks noChangeArrowheads="1"/>
            </p:cNvSpPr>
            <p:nvPr/>
          </p:nvSpPr>
          <p:spPr bwMode="auto">
            <a:xfrm>
              <a:off x="91" y="1605"/>
              <a:ext cx="907" cy="216"/>
            </a:xfrm>
            <a:prstGeom prst="rect">
              <a:avLst/>
            </a:prstGeom>
            <a:noFill/>
            <a:ln w="28575">
              <a:noFill/>
              <a:miter lim="800000"/>
              <a:headEnd/>
              <a:tailEnd/>
            </a:ln>
          </p:spPr>
          <p:txBody>
            <a:bodyPr>
              <a:spAutoFit/>
            </a:bodyPr>
            <a:lstStyle/>
            <a:p>
              <a:pPr algn="r"/>
              <a:r>
                <a:rPr lang="en-GB" i="1">
                  <a:solidFill>
                    <a:srgbClr val="FF0000"/>
                  </a:solidFill>
                </a:rPr>
                <a:t>Customers</a:t>
              </a:r>
              <a:endParaRPr lang="en-US" b="1" i="1">
                <a:solidFill>
                  <a:srgbClr val="FF0000"/>
                </a:solidFill>
              </a:endParaRPr>
            </a:p>
          </p:txBody>
        </p:sp>
        <p:sp>
          <p:nvSpPr>
            <p:cNvPr id="13330" name="Text Box 36"/>
            <p:cNvSpPr txBox="1">
              <a:spLocks noChangeArrowheads="1"/>
            </p:cNvSpPr>
            <p:nvPr/>
          </p:nvSpPr>
          <p:spPr bwMode="auto">
            <a:xfrm>
              <a:off x="97" y="1880"/>
              <a:ext cx="916" cy="216"/>
            </a:xfrm>
            <a:prstGeom prst="rect">
              <a:avLst/>
            </a:prstGeom>
            <a:noFill/>
            <a:ln w="28575">
              <a:noFill/>
              <a:miter lim="800000"/>
              <a:headEnd/>
              <a:tailEnd/>
            </a:ln>
          </p:spPr>
          <p:txBody>
            <a:bodyPr>
              <a:spAutoFit/>
            </a:bodyPr>
            <a:lstStyle/>
            <a:p>
              <a:pPr algn="r"/>
              <a:r>
                <a:rPr lang="en-GB" i="1">
                  <a:solidFill>
                    <a:srgbClr val="FF0000"/>
                  </a:solidFill>
                </a:rPr>
                <a:t>Competitors</a:t>
              </a:r>
              <a:endParaRPr lang="en-US" b="1" i="1">
                <a:solidFill>
                  <a:srgbClr val="FF0000"/>
                </a:solidFill>
              </a:endParaRPr>
            </a:p>
          </p:txBody>
        </p:sp>
        <p:sp>
          <p:nvSpPr>
            <p:cNvPr id="13331" name="Text Box 42"/>
            <p:cNvSpPr txBox="1">
              <a:spLocks noChangeArrowheads="1"/>
            </p:cNvSpPr>
            <p:nvPr/>
          </p:nvSpPr>
          <p:spPr bwMode="auto">
            <a:xfrm>
              <a:off x="-63" y="2940"/>
              <a:ext cx="1043" cy="571"/>
            </a:xfrm>
            <a:prstGeom prst="rect">
              <a:avLst/>
            </a:prstGeom>
            <a:noFill/>
            <a:ln w="28575">
              <a:noFill/>
              <a:miter lim="800000"/>
              <a:headEnd/>
              <a:tailEnd/>
            </a:ln>
          </p:spPr>
          <p:txBody>
            <a:bodyPr>
              <a:spAutoFit/>
            </a:bodyPr>
            <a:lstStyle/>
            <a:p>
              <a:pPr algn="r">
                <a:lnSpc>
                  <a:spcPct val="80000"/>
                </a:lnSpc>
              </a:pPr>
              <a:r>
                <a:rPr lang="en-GB" i="1">
                  <a:solidFill>
                    <a:srgbClr val="FF0000"/>
                  </a:solidFill>
                </a:rPr>
                <a:t>Dominant operations performance objectives</a:t>
              </a:r>
              <a:endParaRPr lang="en-US" b="1" i="1">
                <a:solidFill>
                  <a:srgbClr val="FF0000"/>
                </a:solidFill>
              </a:endParaRPr>
            </a:p>
          </p:txBody>
        </p:sp>
        <p:sp>
          <p:nvSpPr>
            <p:cNvPr id="13332" name="Text Box 52"/>
            <p:cNvSpPr txBox="1">
              <a:spLocks noChangeArrowheads="1"/>
            </p:cNvSpPr>
            <p:nvPr/>
          </p:nvSpPr>
          <p:spPr bwMode="auto">
            <a:xfrm>
              <a:off x="1082" y="979"/>
              <a:ext cx="952" cy="395"/>
            </a:xfrm>
            <a:prstGeom prst="rect">
              <a:avLst/>
            </a:prstGeom>
            <a:noFill/>
            <a:ln w="9525">
              <a:noFill/>
              <a:miter lim="800000"/>
              <a:headEnd type="none" w="sm" len="lg"/>
              <a:tailEnd type="none" w="sm" len="lg"/>
            </a:ln>
          </p:spPr>
          <p:txBody>
            <a:bodyPr>
              <a:spAutoFit/>
            </a:bodyPr>
            <a:lstStyle/>
            <a:p>
              <a:pPr algn="ctr">
                <a:spcBef>
                  <a:spcPct val="50000"/>
                </a:spcBef>
              </a:pPr>
              <a:r>
                <a:rPr lang="en-GB" sz="1900">
                  <a:solidFill>
                    <a:srgbClr val="FF0000"/>
                  </a:solidFill>
                </a:rPr>
                <a:t>Introduction into market</a:t>
              </a:r>
              <a:endParaRPr lang="en-US" sz="1900">
                <a:solidFill>
                  <a:srgbClr val="FF0000"/>
                </a:solidFill>
              </a:endParaRPr>
            </a:p>
          </p:txBody>
        </p:sp>
        <p:sp>
          <p:nvSpPr>
            <p:cNvPr id="13333" name="Text Box 53"/>
            <p:cNvSpPr txBox="1">
              <a:spLocks noChangeArrowheads="1"/>
            </p:cNvSpPr>
            <p:nvPr/>
          </p:nvSpPr>
          <p:spPr bwMode="auto">
            <a:xfrm>
              <a:off x="2109" y="659"/>
              <a:ext cx="1224" cy="907"/>
            </a:xfrm>
            <a:prstGeom prst="rect">
              <a:avLst/>
            </a:prstGeom>
            <a:noFill/>
            <a:ln w="9525">
              <a:noFill/>
              <a:miter lim="800000"/>
              <a:headEnd type="none" w="sm" len="lg"/>
              <a:tailEnd type="none" w="sm" len="lg"/>
            </a:ln>
          </p:spPr>
          <p:txBody>
            <a:bodyPr>
              <a:spAutoFit/>
            </a:bodyPr>
            <a:lstStyle/>
            <a:p>
              <a:pPr algn="ctr">
                <a:spcBef>
                  <a:spcPct val="50000"/>
                </a:spcBef>
              </a:pPr>
              <a:r>
                <a:rPr lang="en-GB" sz="1900">
                  <a:solidFill>
                    <a:srgbClr val="FF0000"/>
                  </a:solidFill>
                </a:rPr>
                <a:t>Growth in market </a:t>
              </a:r>
            </a:p>
            <a:p>
              <a:pPr algn="ctr">
                <a:spcBef>
                  <a:spcPct val="50000"/>
                </a:spcBef>
              </a:pPr>
              <a:endParaRPr lang="en-GB" sz="1900">
                <a:solidFill>
                  <a:srgbClr val="FF0000"/>
                </a:solidFill>
              </a:endParaRPr>
            </a:p>
            <a:p>
              <a:pPr algn="ctr">
                <a:spcBef>
                  <a:spcPct val="50000"/>
                </a:spcBef>
              </a:pPr>
              <a:r>
                <a:rPr lang="en-GB" sz="1900">
                  <a:solidFill>
                    <a:srgbClr val="FF0000"/>
                  </a:solidFill>
                </a:rPr>
                <a:t>acceptance</a:t>
              </a:r>
              <a:endParaRPr lang="en-US" sz="1900">
                <a:solidFill>
                  <a:srgbClr val="FF0000"/>
                </a:solidFill>
              </a:endParaRPr>
            </a:p>
          </p:txBody>
        </p:sp>
        <p:sp>
          <p:nvSpPr>
            <p:cNvPr id="13334" name="Text Box 54"/>
            <p:cNvSpPr txBox="1">
              <a:spLocks noChangeArrowheads="1"/>
            </p:cNvSpPr>
            <p:nvPr/>
          </p:nvSpPr>
          <p:spPr bwMode="auto">
            <a:xfrm>
              <a:off x="3319" y="864"/>
              <a:ext cx="1224" cy="566"/>
            </a:xfrm>
            <a:prstGeom prst="rect">
              <a:avLst/>
            </a:prstGeom>
            <a:noFill/>
            <a:ln w="9525">
              <a:noFill/>
              <a:miter lim="800000"/>
              <a:headEnd type="none" w="sm" len="lg"/>
              <a:tailEnd type="none" w="sm" len="lg"/>
            </a:ln>
          </p:spPr>
          <p:txBody>
            <a:bodyPr>
              <a:spAutoFit/>
            </a:bodyPr>
            <a:lstStyle/>
            <a:p>
              <a:pPr algn="ctr">
                <a:spcBef>
                  <a:spcPct val="50000"/>
                </a:spcBef>
              </a:pPr>
              <a:r>
                <a:rPr lang="en-GB" sz="1900">
                  <a:solidFill>
                    <a:srgbClr val="FF0000"/>
                  </a:solidFill>
                </a:rPr>
                <a:t>Maturity of market, sales level off</a:t>
              </a:r>
              <a:endParaRPr lang="en-US" sz="1900">
                <a:solidFill>
                  <a:srgbClr val="FF0000"/>
                </a:solidFill>
              </a:endParaRPr>
            </a:p>
          </p:txBody>
        </p:sp>
        <p:sp>
          <p:nvSpPr>
            <p:cNvPr id="13335" name="Text Box 55"/>
            <p:cNvSpPr txBox="1">
              <a:spLocks noChangeArrowheads="1"/>
            </p:cNvSpPr>
            <p:nvPr/>
          </p:nvSpPr>
          <p:spPr bwMode="auto">
            <a:xfrm>
              <a:off x="4514" y="859"/>
              <a:ext cx="1133" cy="736"/>
            </a:xfrm>
            <a:prstGeom prst="rect">
              <a:avLst/>
            </a:prstGeom>
            <a:noFill/>
            <a:ln w="9525">
              <a:noFill/>
              <a:miter lim="800000"/>
              <a:headEnd type="none" w="sm" len="lg"/>
              <a:tailEnd type="none" w="sm" len="lg"/>
            </a:ln>
          </p:spPr>
          <p:txBody>
            <a:bodyPr>
              <a:spAutoFit/>
            </a:bodyPr>
            <a:lstStyle/>
            <a:p>
              <a:pPr algn="ctr">
                <a:spcBef>
                  <a:spcPct val="50000"/>
                </a:spcBef>
              </a:pPr>
              <a:r>
                <a:rPr lang="en-GB" sz="1900">
                  <a:solidFill>
                    <a:srgbClr val="FF0000"/>
                  </a:solidFill>
                </a:rPr>
                <a:t>Decline as market become saturated</a:t>
              </a:r>
              <a:endParaRPr lang="en-US" sz="1900">
                <a:solidFill>
                  <a:srgbClr val="FF0000"/>
                </a:solidFill>
              </a:endParaRPr>
            </a:p>
          </p:txBody>
        </p:sp>
        <p:sp>
          <p:nvSpPr>
            <p:cNvPr id="13336" name="Text Box 56"/>
            <p:cNvSpPr txBox="1">
              <a:spLocks noChangeArrowheads="1"/>
            </p:cNvSpPr>
            <p:nvPr/>
          </p:nvSpPr>
          <p:spPr bwMode="auto">
            <a:xfrm>
              <a:off x="1005" y="1613"/>
              <a:ext cx="726" cy="377"/>
            </a:xfrm>
            <a:prstGeom prst="rect">
              <a:avLst/>
            </a:prstGeom>
            <a:noFill/>
            <a:ln w="9525">
              <a:noFill/>
              <a:miter lim="800000"/>
              <a:headEnd type="none" w="sm" len="lg"/>
              <a:tailEnd type="none" w="sm" len="lg"/>
            </a:ln>
          </p:spPr>
          <p:txBody>
            <a:bodyPr>
              <a:spAutoFit/>
            </a:bodyPr>
            <a:lstStyle/>
            <a:p>
              <a:pPr>
                <a:spcBef>
                  <a:spcPct val="50000"/>
                </a:spcBef>
              </a:pPr>
              <a:r>
                <a:rPr lang="en-GB"/>
                <a:t>Innovators</a:t>
              </a:r>
              <a:endParaRPr lang="en-US"/>
            </a:p>
          </p:txBody>
        </p:sp>
        <p:sp>
          <p:nvSpPr>
            <p:cNvPr id="13337" name="Text Box 57"/>
            <p:cNvSpPr txBox="1">
              <a:spLocks noChangeArrowheads="1"/>
            </p:cNvSpPr>
            <p:nvPr/>
          </p:nvSpPr>
          <p:spPr bwMode="auto">
            <a:xfrm>
              <a:off x="2114" y="1618"/>
              <a:ext cx="953" cy="377"/>
            </a:xfrm>
            <a:prstGeom prst="rect">
              <a:avLst/>
            </a:prstGeom>
            <a:noFill/>
            <a:ln w="9525">
              <a:noFill/>
              <a:miter lim="800000"/>
              <a:headEnd type="none" w="sm" len="lg"/>
              <a:tailEnd type="none" w="sm" len="lg"/>
            </a:ln>
          </p:spPr>
          <p:txBody>
            <a:bodyPr>
              <a:spAutoFit/>
            </a:bodyPr>
            <a:lstStyle/>
            <a:p>
              <a:pPr>
                <a:spcBef>
                  <a:spcPct val="50000"/>
                </a:spcBef>
              </a:pPr>
              <a:r>
                <a:rPr lang="en-GB"/>
                <a:t>Early adopters</a:t>
              </a:r>
              <a:endParaRPr lang="en-US"/>
            </a:p>
          </p:txBody>
        </p:sp>
        <p:sp>
          <p:nvSpPr>
            <p:cNvPr id="13338" name="Text Box 58"/>
            <p:cNvSpPr txBox="1">
              <a:spLocks noChangeArrowheads="1"/>
            </p:cNvSpPr>
            <p:nvPr/>
          </p:nvSpPr>
          <p:spPr bwMode="auto">
            <a:xfrm>
              <a:off x="3308" y="1623"/>
              <a:ext cx="954" cy="377"/>
            </a:xfrm>
            <a:prstGeom prst="rect">
              <a:avLst/>
            </a:prstGeom>
            <a:noFill/>
            <a:ln w="9525">
              <a:noFill/>
              <a:miter lim="800000"/>
              <a:headEnd type="none" w="sm" len="lg"/>
              <a:tailEnd type="none" w="sm" len="lg"/>
            </a:ln>
          </p:spPr>
          <p:txBody>
            <a:bodyPr>
              <a:spAutoFit/>
            </a:bodyPr>
            <a:lstStyle/>
            <a:p>
              <a:pPr>
                <a:spcBef>
                  <a:spcPct val="50000"/>
                </a:spcBef>
              </a:pPr>
              <a:r>
                <a:rPr lang="en-GB"/>
                <a:t>Bulk of market</a:t>
              </a:r>
              <a:endParaRPr lang="en-US"/>
            </a:p>
          </p:txBody>
        </p:sp>
        <p:sp>
          <p:nvSpPr>
            <p:cNvPr id="13339" name="Text Box 59"/>
            <p:cNvSpPr txBox="1">
              <a:spLocks noChangeArrowheads="1"/>
            </p:cNvSpPr>
            <p:nvPr/>
          </p:nvSpPr>
          <p:spPr bwMode="auto">
            <a:xfrm>
              <a:off x="4486" y="1628"/>
              <a:ext cx="726" cy="216"/>
            </a:xfrm>
            <a:prstGeom prst="rect">
              <a:avLst/>
            </a:prstGeom>
            <a:noFill/>
            <a:ln w="9525">
              <a:noFill/>
              <a:miter lim="800000"/>
              <a:headEnd type="none" w="sm" len="lg"/>
              <a:tailEnd type="none" w="sm" len="lg"/>
            </a:ln>
          </p:spPr>
          <p:txBody>
            <a:bodyPr>
              <a:spAutoFit/>
            </a:bodyPr>
            <a:lstStyle/>
            <a:p>
              <a:pPr>
                <a:spcBef>
                  <a:spcPct val="50000"/>
                </a:spcBef>
              </a:pPr>
              <a:r>
                <a:rPr lang="en-GB"/>
                <a:t>Laggards</a:t>
              </a:r>
              <a:endParaRPr lang="en-US"/>
            </a:p>
          </p:txBody>
        </p:sp>
        <p:sp>
          <p:nvSpPr>
            <p:cNvPr id="13340" name="Text Box 62"/>
            <p:cNvSpPr txBox="1">
              <a:spLocks noChangeArrowheads="1"/>
            </p:cNvSpPr>
            <p:nvPr/>
          </p:nvSpPr>
          <p:spPr bwMode="auto">
            <a:xfrm>
              <a:off x="50" y="2142"/>
              <a:ext cx="979" cy="377"/>
            </a:xfrm>
            <a:prstGeom prst="rect">
              <a:avLst/>
            </a:prstGeom>
            <a:noFill/>
            <a:ln w="28575">
              <a:noFill/>
              <a:miter lim="800000"/>
              <a:headEnd/>
              <a:tailEnd/>
            </a:ln>
          </p:spPr>
          <p:txBody>
            <a:bodyPr>
              <a:spAutoFit/>
            </a:bodyPr>
            <a:lstStyle/>
            <a:p>
              <a:pPr algn="r"/>
              <a:r>
                <a:rPr lang="en-GB" i="1">
                  <a:solidFill>
                    <a:srgbClr val="FF0000"/>
                  </a:solidFill>
                </a:rPr>
                <a:t>Likely order- winners</a:t>
              </a:r>
              <a:endParaRPr lang="en-US" b="1" i="1">
                <a:solidFill>
                  <a:srgbClr val="FF0000"/>
                </a:solidFill>
              </a:endParaRPr>
            </a:p>
          </p:txBody>
        </p:sp>
        <p:sp>
          <p:nvSpPr>
            <p:cNvPr id="13341" name="Text Box 65"/>
            <p:cNvSpPr txBox="1">
              <a:spLocks noChangeArrowheads="1"/>
            </p:cNvSpPr>
            <p:nvPr/>
          </p:nvSpPr>
          <p:spPr bwMode="auto">
            <a:xfrm>
              <a:off x="1004" y="1887"/>
              <a:ext cx="726" cy="377"/>
            </a:xfrm>
            <a:prstGeom prst="rect">
              <a:avLst/>
            </a:prstGeom>
            <a:noFill/>
            <a:ln w="9525">
              <a:noFill/>
              <a:miter lim="800000"/>
              <a:headEnd type="none" w="sm" len="lg"/>
              <a:tailEnd type="none" w="sm" len="lg"/>
            </a:ln>
          </p:spPr>
          <p:txBody>
            <a:bodyPr>
              <a:spAutoFit/>
            </a:bodyPr>
            <a:lstStyle/>
            <a:p>
              <a:pPr>
                <a:spcBef>
                  <a:spcPct val="50000"/>
                </a:spcBef>
              </a:pPr>
              <a:r>
                <a:rPr lang="en-GB"/>
                <a:t>Few/none</a:t>
              </a:r>
              <a:endParaRPr lang="en-US"/>
            </a:p>
          </p:txBody>
        </p:sp>
        <p:sp>
          <p:nvSpPr>
            <p:cNvPr id="13342" name="Text Box 66"/>
            <p:cNvSpPr txBox="1">
              <a:spLocks noChangeArrowheads="1"/>
            </p:cNvSpPr>
            <p:nvPr/>
          </p:nvSpPr>
          <p:spPr bwMode="auto">
            <a:xfrm>
              <a:off x="2122" y="1887"/>
              <a:ext cx="1278" cy="377"/>
            </a:xfrm>
            <a:prstGeom prst="rect">
              <a:avLst/>
            </a:prstGeom>
            <a:noFill/>
            <a:ln w="9525">
              <a:noFill/>
              <a:miter lim="800000"/>
              <a:headEnd type="none" w="sm" len="lg"/>
              <a:tailEnd type="none" w="sm" len="lg"/>
            </a:ln>
          </p:spPr>
          <p:txBody>
            <a:bodyPr>
              <a:spAutoFit/>
            </a:bodyPr>
            <a:lstStyle/>
            <a:p>
              <a:pPr>
                <a:spcBef>
                  <a:spcPct val="50000"/>
                </a:spcBef>
              </a:pPr>
              <a:r>
                <a:rPr lang="en-GB"/>
                <a:t>Increasing numbers</a:t>
              </a:r>
              <a:endParaRPr lang="en-US"/>
            </a:p>
          </p:txBody>
        </p:sp>
        <p:sp>
          <p:nvSpPr>
            <p:cNvPr id="13343" name="Text Box 67"/>
            <p:cNvSpPr txBox="1">
              <a:spLocks noChangeArrowheads="1"/>
            </p:cNvSpPr>
            <p:nvPr/>
          </p:nvSpPr>
          <p:spPr bwMode="auto">
            <a:xfrm>
              <a:off x="3318" y="1887"/>
              <a:ext cx="1051" cy="377"/>
            </a:xfrm>
            <a:prstGeom prst="rect">
              <a:avLst/>
            </a:prstGeom>
            <a:noFill/>
            <a:ln w="9525">
              <a:noFill/>
              <a:miter lim="800000"/>
              <a:headEnd type="none" w="sm" len="lg"/>
              <a:tailEnd type="none" w="sm" len="lg"/>
            </a:ln>
          </p:spPr>
          <p:txBody>
            <a:bodyPr>
              <a:spAutoFit/>
            </a:bodyPr>
            <a:lstStyle/>
            <a:p>
              <a:pPr>
                <a:spcBef>
                  <a:spcPct val="50000"/>
                </a:spcBef>
              </a:pPr>
              <a:r>
                <a:rPr lang="en-GB"/>
                <a:t>Stable numbers</a:t>
              </a:r>
              <a:endParaRPr lang="en-US"/>
            </a:p>
          </p:txBody>
        </p:sp>
        <p:sp>
          <p:nvSpPr>
            <p:cNvPr id="13344" name="Text Box 68"/>
            <p:cNvSpPr txBox="1">
              <a:spLocks noChangeArrowheads="1"/>
            </p:cNvSpPr>
            <p:nvPr/>
          </p:nvSpPr>
          <p:spPr bwMode="auto">
            <a:xfrm>
              <a:off x="4489" y="1888"/>
              <a:ext cx="1247" cy="377"/>
            </a:xfrm>
            <a:prstGeom prst="rect">
              <a:avLst/>
            </a:prstGeom>
            <a:noFill/>
            <a:ln w="9525">
              <a:noFill/>
              <a:miter lim="800000"/>
              <a:headEnd type="none" w="sm" len="lg"/>
              <a:tailEnd type="none" w="sm" len="lg"/>
            </a:ln>
          </p:spPr>
          <p:txBody>
            <a:bodyPr>
              <a:spAutoFit/>
            </a:bodyPr>
            <a:lstStyle/>
            <a:p>
              <a:pPr>
                <a:spcBef>
                  <a:spcPct val="50000"/>
                </a:spcBef>
              </a:pPr>
              <a:r>
                <a:rPr lang="en-GB"/>
                <a:t>Declining numbers</a:t>
              </a:r>
              <a:endParaRPr lang="en-US"/>
            </a:p>
          </p:txBody>
        </p:sp>
        <p:sp>
          <p:nvSpPr>
            <p:cNvPr id="13345" name="Text Box 69"/>
            <p:cNvSpPr txBox="1">
              <a:spLocks noChangeArrowheads="1"/>
            </p:cNvSpPr>
            <p:nvPr/>
          </p:nvSpPr>
          <p:spPr bwMode="auto">
            <a:xfrm>
              <a:off x="1004" y="2157"/>
              <a:ext cx="1014" cy="377"/>
            </a:xfrm>
            <a:prstGeom prst="rect">
              <a:avLst/>
            </a:prstGeom>
            <a:noFill/>
            <a:ln w="9525">
              <a:noFill/>
              <a:miter lim="800000"/>
              <a:headEnd type="none" w="sm" len="lg"/>
              <a:tailEnd type="none" w="sm" len="lg"/>
            </a:ln>
          </p:spPr>
          <p:txBody>
            <a:bodyPr>
              <a:spAutoFit/>
            </a:bodyPr>
            <a:lstStyle/>
            <a:p>
              <a:pPr>
                <a:spcBef>
                  <a:spcPct val="50000"/>
                </a:spcBef>
              </a:pPr>
              <a:r>
                <a:rPr lang="en-GB"/>
                <a:t>Product/service specification</a:t>
              </a:r>
              <a:endParaRPr lang="en-US"/>
            </a:p>
          </p:txBody>
        </p:sp>
        <p:sp>
          <p:nvSpPr>
            <p:cNvPr id="13346" name="Text Box 70"/>
            <p:cNvSpPr txBox="1">
              <a:spLocks noChangeArrowheads="1"/>
            </p:cNvSpPr>
            <p:nvPr/>
          </p:nvSpPr>
          <p:spPr bwMode="auto">
            <a:xfrm>
              <a:off x="2125" y="2154"/>
              <a:ext cx="1278" cy="216"/>
            </a:xfrm>
            <a:prstGeom prst="rect">
              <a:avLst/>
            </a:prstGeom>
            <a:noFill/>
            <a:ln w="9525">
              <a:noFill/>
              <a:miter lim="800000"/>
              <a:headEnd type="none" w="sm" len="lg"/>
              <a:tailEnd type="none" w="sm" len="lg"/>
            </a:ln>
          </p:spPr>
          <p:txBody>
            <a:bodyPr>
              <a:spAutoFit/>
            </a:bodyPr>
            <a:lstStyle/>
            <a:p>
              <a:pPr>
                <a:spcBef>
                  <a:spcPct val="50000"/>
                </a:spcBef>
              </a:pPr>
              <a:r>
                <a:rPr lang="en-GB"/>
                <a:t>Availability</a:t>
              </a:r>
              <a:endParaRPr lang="en-US"/>
            </a:p>
          </p:txBody>
        </p:sp>
        <p:sp>
          <p:nvSpPr>
            <p:cNvPr id="13347" name="Text Box 71"/>
            <p:cNvSpPr txBox="1">
              <a:spLocks noChangeArrowheads="1"/>
            </p:cNvSpPr>
            <p:nvPr/>
          </p:nvSpPr>
          <p:spPr bwMode="auto">
            <a:xfrm>
              <a:off x="3326" y="2142"/>
              <a:ext cx="1315" cy="377"/>
            </a:xfrm>
            <a:prstGeom prst="rect">
              <a:avLst/>
            </a:prstGeom>
            <a:noFill/>
            <a:ln w="9525">
              <a:noFill/>
              <a:miter lim="800000"/>
              <a:headEnd type="none" w="sm" len="lg"/>
              <a:tailEnd type="none" w="sm" len="lg"/>
            </a:ln>
          </p:spPr>
          <p:txBody>
            <a:bodyPr>
              <a:spAutoFit/>
            </a:bodyPr>
            <a:lstStyle/>
            <a:p>
              <a:r>
                <a:rPr lang="en-GB"/>
                <a:t>Low price</a:t>
              </a:r>
            </a:p>
            <a:p>
              <a:r>
                <a:rPr lang="en-GB"/>
                <a:t>Dependable supply</a:t>
              </a:r>
              <a:endParaRPr lang="en-US"/>
            </a:p>
          </p:txBody>
        </p:sp>
        <p:sp>
          <p:nvSpPr>
            <p:cNvPr id="13348" name="Text Box 72"/>
            <p:cNvSpPr txBox="1">
              <a:spLocks noChangeArrowheads="1"/>
            </p:cNvSpPr>
            <p:nvPr/>
          </p:nvSpPr>
          <p:spPr bwMode="auto">
            <a:xfrm>
              <a:off x="4492" y="2147"/>
              <a:ext cx="1247" cy="216"/>
            </a:xfrm>
            <a:prstGeom prst="rect">
              <a:avLst/>
            </a:prstGeom>
            <a:noFill/>
            <a:ln w="9525">
              <a:noFill/>
              <a:miter lim="800000"/>
              <a:headEnd type="none" w="sm" len="lg"/>
              <a:tailEnd type="none" w="sm" len="lg"/>
            </a:ln>
          </p:spPr>
          <p:txBody>
            <a:bodyPr>
              <a:spAutoFit/>
            </a:bodyPr>
            <a:lstStyle/>
            <a:p>
              <a:pPr>
                <a:spcBef>
                  <a:spcPct val="50000"/>
                </a:spcBef>
              </a:pPr>
              <a:r>
                <a:rPr lang="en-GB"/>
                <a:t>Low price</a:t>
              </a:r>
              <a:endParaRPr lang="en-US"/>
            </a:p>
          </p:txBody>
        </p:sp>
        <p:sp>
          <p:nvSpPr>
            <p:cNvPr id="13349" name="Text Box 73"/>
            <p:cNvSpPr txBox="1">
              <a:spLocks noChangeArrowheads="1"/>
            </p:cNvSpPr>
            <p:nvPr/>
          </p:nvSpPr>
          <p:spPr bwMode="auto">
            <a:xfrm>
              <a:off x="0" y="2531"/>
              <a:ext cx="1029" cy="377"/>
            </a:xfrm>
            <a:prstGeom prst="rect">
              <a:avLst/>
            </a:prstGeom>
            <a:noFill/>
            <a:ln w="28575">
              <a:noFill/>
              <a:miter lim="800000"/>
              <a:headEnd/>
              <a:tailEnd/>
            </a:ln>
          </p:spPr>
          <p:txBody>
            <a:bodyPr>
              <a:spAutoFit/>
            </a:bodyPr>
            <a:lstStyle/>
            <a:p>
              <a:pPr algn="r"/>
              <a:r>
                <a:rPr lang="en-GB" i="1">
                  <a:solidFill>
                    <a:srgbClr val="FF0000"/>
                  </a:solidFill>
                </a:rPr>
                <a:t>Likely qualifiers</a:t>
              </a:r>
              <a:endParaRPr lang="en-US" b="1" i="1">
                <a:solidFill>
                  <a:srgbClr val="FF0000"/>
                </a:solidFill>
              </a:endParaRPr>
            </a:p>
          </p:txBody>
        </p:sp>
        <p:sp>
          <p:nvSpPr>
            <p:cNvPr id="13350" name="Text Box 74"/>
            <p:cNvSpPr txBox="1">
              <a:spLocks noChangeArrowheads="1"/>
            </p:cNvSpPr>
            <p:nvPr/>
          </p:nvSpPr>
          <p:spPr bwMode="auto">
            <a:xfrm>
              <a:off x="1007" y="2528"/>
              <a:ext cx="1014" cy="377"/>
            </a:xfrm>
            <a:prstGeom prst="rect">
              <a:avLst/>
            </a:prstGeom>
            <a:noFill/>
            <a:ln w="9525">
              <a:noFill/>
              <a:miter lim="800000"/>
              <a:headEnd type="none" w="sm" len="lg"/>
              <a:tailEnd type="none" w="sm" len="lg"/>
            </a:ln>
          </p:spPr>
          <p:txBody>
            <a:bodyPr>
              <a:spAutoFit/>
            </a:bodyPr>
            <a:lstStyle/>
            <a:p>
              <a:r>
                <a:rPr lang="en-GB"/>
                <a:t>Quality</a:t>
              </a:r>
            </a:p>
            <a:p>
              <a:r>
                <a:rPr lang="en-GB"/>
                <a:t>Range</a:t>
              </a:r>
              <a:endParaRPr lang="en-US"/>
            </a:p>
          </p:txBody>
        </p:sp>
        <p:sp>
          <p:nvSpPr>
            <p:cNvPr id="13351" name="Text Box 75"/>
            <p:cNvSpPr txBox="1">
              <a:spLocks noChangeArrowheads="1"/>
            </p:cNvSpPr>
            <p:nvPr/>
          </p:nvSpPr>
          <p:spPr bwMode="auto">
            <a:xfrm>
              <a:off x="2122" y="2546"/>
              <a:ext cx="1278" cy="377"/>
            </a:xfrm>
            <a:prstGeom prst="rect">
              <a:avLst/>
            </a:prstGeom>
            <a:noFill/>
            <a:ln w="9525">
              <a:noFill/>
              <a:miter lim="800000"/>
              <a:headEnd type="none" w="sm" len="lg"/>
              <a:tailEnd type="none" w="sm" len="lg"/>
            </a:ln>
          </p:spPr>
          <p:txBody>
            <a:bodyPr>
              <a:spAutoFit/>
            </a:bodyPr>
            <a:lstStyle/>
            <a:p>
              <a:r>
                <a:rPr lang="en-GB"/>
                <a:t>Price</a:t>
              </a:r>
            </a:p>
            <a:p>
              <a:r>
                <a:rPr lang="en-GB"/>
                <a:t>Range</a:t>
              </a:r>
              <a:endParaRPr lang="en-US"/>
            </a:p>
          </p:txBody>
        </p:sp>
        <p:sp>
          <p:nvSpPr>
            <p:cNvPr id="13352" name="Text Box 76"/>
            <p:cNvSpPr txBox="1">
              <a:spLocks noChangeArrowheads="1"/>
            </p:cNvSpPr>
            <p:nvPr/>
          </p:nvSpPr>
          <p:spPr bwMode="auto">
            <a:xfrm>
              <a:off x="3326" y="2547"/>
              <a:ext cx="1278" cy="377"/>
            </a:xfrm>
            <a:prstGeom prst="rect">
              <a:avLst/>
            </a:prstGeom>
            <a:noFill/>
            <a:ln w="9525">
              <a:noFill/>
              <a:miter lim="800000"/>
              <a:headEnd type="none" w="sm" len="lg"/>
              <a:tailEnd type="none" w="sm" len="lg"/>
            </a:ln>
          </p:spPr>
          <p:txBody>
            <a:bodyPr>
              <a:spAutoFit/>
            </a:bodyPr>
            <a:lstStyle/>
            <a:p>
              <a:r>
                <a:rPr lang="en-GB"/>
                <a:t>Range</a:t>
              </a:r>
            </a:p>
            <a:p>
              <a:r>
                <a:rPr lang="en-GB"/>
                <a:t>Quality</a:t>
              </a:r>
              <a:endParaRPr lang="en-US"/>
            </a:p>
          </p:txBody>
        </p:sp>
        <p:sp>
          <p:nvSpPr>
            <p:cNvPr id="13353" name="Text Box 77"/>
            <p:cNvSpPr txBox="1">
              <a:spLocks noChangeArrowheads="1"/>
            </p:cNvSpPr>
            <p:nvPr/>
          </p:nvSpPr>
          <p:spPr bwMode="auto">
            <a:xfrm>
              <a:off x="4497" y="2555"/>
              <a:ext cx="1247" cy="377"/>
            </a:xfrm>
            <a:prstGeom prst="rect">
              <a:avLst/>
            </a:prstGeom>
            <a:noFill/>
            <a:ln w="9525">
              <a:noFill/>
              <a:miter lim="800000"/>
              <a:headEnd type="none" w="sm" len="lg"/>
              <a:tailEnd type="none" w="sm" len="lg"/>
            </a:ln>
          </p:spPr>
          <p:txBody>
            <a:bodyPr>
              <a:spAutoFit/>
            </a:bodyPr>
            <a:lstStyle/>
            <a:p>
              <a:pPr>
                <a:spcBef>
                  <a:spcPct val="50000"/>
                </a:spcBef>
              </a:pPr>
              <a:r>
                <a:rPr lang="en-GB"/>
                <a:t>Dependable supply</a:t>
              </a:r>
              <a:endParaRPr lang="en-US"/>
            </a:p>
          </p:txBody>
        </p:sp>
        <p:sp>
          <p:nvSpPr>
            <p:cNvPr id="13354" name="Text Box 78"/>
            <p:cNvSpPr txBox="1">
              <a:spLocks noChangeArrowheads="1"/>
            </p:cNvSpPr>
            <p:nvPr/>
          </p:nvSpPr>
          <p:spPr bwMode="auto">
            <a:xfrm>
              <a:off x="1004" y="2915"/>
              <a:ext cx="1014" cy="377"/>
            </a:xfrm>
            <a:prstGeom prst="rect">
              <a:avLst/>
            </a:prstGeom>
            <a:noFill/>
            <a:ln w="9525">
              <a:noFill/>
              <a:miter lim="800000"/>
              <a:headEnd type="none" w="sm" len="lg"/>
              <a:tailEnd type="none" w="sm" len="lg"/>
            </a:ln>
          </p:spPr>
          <p:txBody>
            <a:bodyPr>
              <a:spAutoFit/>
            </a:bodyPr>
            <a:lstStyle/>
            <a:p>
              <a:r>
                <a:rPr lang="en-GB"/>
                <a:t>Flexibility</a:t>
              </a:r>
            </a:p>
            <a:p>
              <a:r>
                <a:rPr lang="en-GB"/>
                <a:t>Quality</a:t>
              </a:r>
              <a:endParaRPr lang="en-US"/>
            </a:p>
          </p:txBody>
        </p:sp>
        <p:sp>
          <p:nvSpPr>
            <p:cNvPr id="13355" name="Text Box 79"/>
            <p:cNvSpPr txBox="1">
              <a:spLocks noChangeArrowheads="1"/>
            </p:cNvSpPr>
            <p:nvPr/>
          </p:nvSpPr>
          <p:spPr bwMode="auto">
            <a:xfrm>
              <a:off x="2125" y="2909"/>
              <a:ext cx="1278" cy="539"/>
            </a:xfrm>
            <a:prstGeom prst="rect">
              <a:avLst/>
            </a:prstGeom>
            <a:noFill/>
            <a:ln w="9525">
              <a:noFill/>
              <a:miter lim="800000"/>
              <a:headEnd type="none" w="sm" len="lg"/>
              <a:tailEnd type="none" w="sm" len="lg"/>
            </a:ln>
          </p:spPr>
          <p:txBody>
            <a:bodyPr>
              <a:spAutoFit/>
            </a:bodyPr>
            <a:lstStyle/>
            <a:p>
              <a:r>
                <a:rPr lang="en-GB"/>
                <a:t>Speed</a:t>
              </a:r>
            </a:p>
            <a:p>
              <a:r>
                <a:rPr lang="en-GB"/>
                <a:t>Dependability</a:t>
              </a:r>
            </a:p>
            <a:p>
              <a:r>
                <a:rPr lang="en-GB"/>
                <a:t>Quality</a:t>
              </a:r>
              <a:endParaRPr lang="en-US"/>
            </a:p>
          </p:txBody>
        </p:sp>
        <p:sp>
          <p:nvSpPr>
            <p:cNvPr id="13356" name="Text Box 80"/>
            <p:cNvSpPr txBox="1">
              <a:spLocks noChangeArrowheads="1"/>
            </p:cNvSpPr>
            <p:nvPr/>
          </p:nvSpPr>
          <p:spPr bwMode="auto">
            <a:xfrm>
              <a:off x="3323" y="2917"/>
              <a:ext cx="1278" cy="377"/>
            </a:xfrm>
            <a:prstGeom prst="rect">
              <a:avLst/>
            </a:prstGeom>
            <a:noFill/>
            <a:ln w="9525">
              <a:noFill/>
              <a:miter lim="800000"/>
              <a:headEnd type="none" w="sm" len="lg"/>
              <a:tailEnd type="none" w="sm" len="lg"/>
            </a:ln>
          </p:spPr>
          <p:txBody>
            <a:bodyPr>
              <a:spAutoFit/>
            </a:bodyPr>
            <a:lstStyle/>
            <a:p>
              <a:r>
                <a:rPr lang="en-GB"/>
                <a:t>Cost</a:t>
              </a:r>
            </a:p>
            <a:p>
              <a:r>
                <a:rPr lang="en-GB"/>
                <a:t>Dependability</a:t>
              </a:r>
              <a:endParaRPr lang="en-US"/>
            </a:p>
          </p:txBody>
        </p:sp>
        <p:sp>
          <p:nvSpPr>
            <p:cNvPr id="13357" name="Text Box 81"/>
            <p:cNvSpPr txBox="1">
              <a:spLocks noChangeArrowheads="1"/>
            </p:cNvSpPr>
            <p:nvPr/>
          </p:nvSpPr>
          <p:spPr bwMode="auto">
            <a:xfrm>
              <a:off x="4476" y="2935"/>
              <a:ext cx="1247" cy="216"/>
            </a:xfrm>
            <a:prstGeom prst="rect">
              <a:avLst/>
            </a:prstGeom>
            <a:noFill/>
            <a:ln w="9525">
              <a:noFill/>
              <a:miter lim="800000"/>
              <a:headEnd type="none" w="sm" len="lg"/>
              <a:tailEnd type="none" w="sm" len="lg"/>
            </a:ln>
          </p:spPr>
          <p:txBody>
            <a:bodyPr>
              <a:spAutoFit/>
            </a:bodyPr>
            <a:lstStyle/>
            <a:p>
              <a:pPr>
                <a:spcBef>
                  <a:spcPct val="50000"/>
                </a:spcBef>
              </a:pPr>
              <a:r>
                <a:rPr lang="en-GB"/>
                <a:t>Cost</a:t>
              </a:r>
              <a:endParaRPr lang="en-US"/>
            </a:p>
          </p:txBody>
        </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97384" y="525343"/>
            <a:ext cx="9708057" cy="453920"/>
          </a:xfrm>
          <a:prstGeom prst="rect">
            <a:avLst/>
          </a:prstGeom>
          <a:noFill/>
          <a:ln w="25400">
            <a:noFill/>
            <a:miter lim="800000"/>
            <a:headEnd/>
            <a:tailEnd type="none" w="med" len="lg"/>
          </a:ln>
        </p:spPr>
        <p:txBody>
          <a:bodyPr lIns="95760" tIns="47880" rIns="95760" bIns="47880">
            <a:spAutoFit/>
          </a:bodyPr>
          <a:lstStyle/>
          <a:p>
            <a:pPr algn="ctr" eaLnBrk="0" hangingPunct="0">
              <a:lnSpc>
                <a:spcPct val="80000"/>
              </a:lnSpc>
              <a:spcBef>
                <a:spcPct val="50000"/>
              </a:spcBef>
            </a:pPr>
            <a:r>
              <a:rPr lang="en-GB" sz="2799" b="1"/>
              <a:t>Operations </a:t>
            </a:r>
            <a:r>
              <a:rPr lang="en-US" sz="2799" b="1"/>
              <a:t>strategy of Volkswagen</a:t>
            </a:r>
            <a:r>
              <a:rPr lang="en-GB" sz="2799" b="1"/>
              <a:t> </a:t>
            </a:r>
            <a:r>
              <a:rPr lang="en-US" sz="2799" b="1"/>
              <a:t>1920</a:t>
            </a:r>
            <a:r>
              <a:rPr lang="en-US" sz="2799" b="1" i="1"/>
              <a:t>–</a:t>
            </a:r>
            <a:r>
              <a:rPr lang="en-GB" sz="2799" b="1"/>
              <a:t>2008</a:t>
            </a:r>
            <a:endParaRPr lang="en-US" sz="2799" b="1"/>
          </a:p>
        </p:txBody>
      </p:sp>
      <p:sp>
        <p:nvSpPr>
          <p:cNvPr id="77827" name="Text Box 3"/>
          <p:cNvSpPr txBox="1">
            <a:spLocks noChangeArrowheads="1"/>
          </p:cNvSpPr>
          <p:nvPr/>
        </p:nvSpPr>
        <p:spPr bwMode="auto">
          <a:xfrm>
            <a:off x="545926" y="1368108"/>
            <a:ext cx="9075631" cy="986990"/>
          </a:xfrm>
          <a:prstGeom prst="rect">
            <a:avLst/>
          </a:prstGeom>
          <a:noFill/>
          <a:ln w="25400">
            <a:noFill/>
            <a:miter lim="800000"/>
            <a:headEnd/>
            <a:tailEnd type="none" w="med" len="lg"/>
          </a:ln>
        </p:spPr>
        <p:txBody>
          <a:bodyPr lIns="95760" tIns="47880" rIns="95760" bIns="47880">
            <a:spAutoFit/>
          </a:bodyPr>
          <a:lstStyle/>
          <a:p>
            <a:pPr marL="177361" indent="-177361">
              <a:lnSpc>
                <a:spcPct val="110000"/>
              </a:lnSpc>
              <a:buClr>
                <a:srgbClr val="6600FF"/>
              </a:buClr>
              <a:buSzPct val="200000"/>
              <a:defRPr/>
            </a:pPr>
            <a:r>
              <a:rPr lang="en-US" dirty="0">
                <a:cs typeface="Arial" pitchFamily="34" charset="0"/>
              </a:rPr>
              <a:t>Before 1939</a:t>
            </a:r>
          </a:p>
          <a:p>
            <a:pPr marL="261886" indent="-261886">
              <a:lnSpc>
                <a:spcPct val="110000"/>
              </a:lnSpc>
              <a:buClr>
                <a:schemeClr val="tx1"/>
              </a:buClr>
              <a:buSzPct val="100000"/>
              <a:buFontTx/>
              <a:buChar char="•"/>
              <a:defRPr/>
            </a:pPr>
            <a:r>
              <a:rPr lang="en-US" dirty="0">
                <a:cs typeface="Arial" pitchFamily="34" charset="0"/>
              </a:rPr>
              <a:t>Ferdinand Porsche </a:t>
            </a:r>
            <a:r>
              <a:rPr lang="en-US" i="1" dirty="0">
                <a:cs typeface="Arial" pitchFamily="34" charset="0"/>
              </a:rPr>
              <a:t>–  ‘</a:t>
            </a:r>
            <a:r>
              <a:rPr lang="en-US" altLang="ja-JP" dirty="0">
                <a:cs typeface="Arial" pitchFamily="34" charset="0"/>
              </a:rPr>
              <a:t>people’s car’ 1920s</a:t>
            </a:r>
          </a:p>
          <a:p>
            <a:pPr marL="261886" indent="-261886">
              <a:lnSpc>
                <a:spcPct val="110000"/>
              </a:lnSpc>
              <a:buClr>
                <a:schemeClr val="tx1"/>
              </a:buClr>
              <a:buSzPct val="100000"/>
              <a:buFontTx/>
              <a:buChar char="•"/>
              <a:defRPr/>
            </a:pPr>
            <a:r>
              <a:rPr lang="en-US" dirty="0">
                <a:cs typeface="Arial" pitchFamily="34" charset="0"/>
              </a:rPr>
              <a:t>Government support 1934 </a:t>
            </a:r>
            <a:r>
              <a:rPr lang="en-US" i="1" dirty="0">
                <a:cs typeface="Arial" pitchFamily="34" charset="0"/>
              </a:rPr>
              <a:t>–</a:t>
            </a:r>
            <a:r>
              <a:rPr lang="en-US" dirty="0">
                <a:cs typeface="Arial" pitchFamily="34" charset="0"/>
              </a:rPr>
              <a:t> plant on stream.</a:t>
            </a:r>
          </a:p>
        </p:txBody>
      </p:sp>
      <p:sp>
        <p:nvSpPr>
          <p:cNvPr id="77829" name="Text Box 5"/>
          <p:cNvSpPr txBox="1">
            <a:spLocks noChangeArrowheads="1"/>
          </p:cNvSpPr>
          <p:nvPr/>
        </p:nvSpPr>
        <p:spPr bwMode="auto">
          <a:xfrm>
            <a:off x="545926" y="2436249"/>
            <a:ext cx="9075631" cy="986990"/>
          </a:xfrm>
          <a:prstGeom prst="rect">
            <a:avLst/>
          </a:prstGeom>
          <a:noFill/>
          <a:ln w="25400">
            <a:noFill/>
            <a:miter lim="800000"/>
            <a:headEnd/>
            <a:tailEnd type="none" w="med" len="lg"/>
          </a:ln>
        </p:spPr>
        <p:txBody>
          <a:bodyPr lIns="95760" tIns="47880" rIns="95760" bIns="47880">
            <a:spAutoFit/>
          </a:bodyPr>
          <a:lstStyle/>
          <a:p>
            <a:pPr marL="177361" indent="-177361">
              <a:lnSpc>
                <a:spcPct val="110000"/>
              </a:lnSpc>
              <a:buClr>
                <a:srgbClr val="6600FF"/>
              </a:buClr>
              <a:buSzPct val="200000"/>
              <a:defRPr/>
            </a:pPr>
            <a:r>
              <a:rPr lang="en-US" dirty="0"/>
              <a:t>1939</a:t>
            </a:r>
          </a:p>
          <a:p>
            <a:pPr marL="261886" indent="-261886">
              <a:lnSpc>
                <a:spcPct val="110000"/>
              </a:lnSpc>
              <a:buClr>
                <a:schemeClr val="tx1"/>
              </a:buClr>
              <a:buSzPct val="100000"/>
              <a:buFontTx/>
              <a:buChar char="•"/>
              <a:defRPr/>
            </a:pPr>
            <a:r>
              <a:rPr lang="en-US" dirty="0"/>
              <a:t>1939 war </a:t>
            </a:r>
            <a:r>
              <a:rPr lang="en-US" i="1" dirty="0"/>
              <a:t>–</a:t>
            </a:r>
            <a:r>
              <a:rPr lang="en-US" dirty="0"/>
              <a:t> plant turned to production of war vehicles</a:t>
            </a:r>
          </a:p>
          <a:p>
            <a:pPr marL="261886" indent="-261886">
              <a:lnSpc>
                <a:spcPct val="110000"/>
              </a:lnSpc>
              <a:buClr>
                <a:schemeClr val="tx1"/>
              </a:buClr>
              <a:buSzPct val="100000"/>
              <a:buFontTx/>
              <a:buChar char="•"/>
              <a:defRPr/>
            </a:pPr>
            <a:r>
              <a:rPr lang="en-US" dirty="0"/>
              <a:t>1948 </a:t>
            </a:r>
            <a:r>
              <a:rPr lang="en-US" dirty="0" err="1"/>
              <a:t>Nordhoff</a:t>
            </a:r>
            <a:r>
              <a:rPr lang="en-US" dirty="0"/>
              <a:t> put in charge.</a:t>
            </a:r>
          </a:p>
        </p:txBody>
      </p:sp>
      <p:sp>
        <p:nvSpPr>
          <p:cNvPr id="77830" name="Text Box 6"/>
          <p:cNvSpPr txBox="1">
            <a:spLocks noChangeArrowheads="1"/>
          </p:cNvSpPr>
          <p:nvPr/>
        </p:nvSpPr>
        <p:spPr bwMode="auto">
          <a:xfrm>
            <a:off x="535614" y="3504388"/>
            <a:ext cx="9075631" cy="986990"/>
          </a:xfrm>
          <a:prstGeom prst="rect">
            <a:avLst/>
          </a:prstGeom>
          <a:noFill/>
          <a:ln w="25400">
            <a:noFill/>
            <a:miter lim="800000"/>
            <a:headEnd/>
            <a:tailEnd type="none" w="med" len="lg"/>
          </a:ln>
        </p:spPr>
        <p:txBody>
          <a:bodyPr lIns="95760" tIns="47880" rIns="95760" bIns="47880">
            <a:spAutoFit/>
          </a:bodyPr>
          <a:lstStyle/>
          <a:p>
            <a:pPr marL="177361" indent="-177361">
              <a:lnSpc>
                <a:spcPct val="110000"/>
              </a:lnSpc>
              <a:buClr>
                <a:srgbClr val="6600FF"/>
              </a:buClr>
              <a:buSzPct val="200000"/>
              <a:defRPr/>
            </a:pPr>
            <a:r>
              <a:rPr lang="en-US" dirty="0"/>
              <a:t>1948</a:t>
            </a:r>
          </a:p>
          <a:p>
            <a:pPr marL="261886" indent="-261886">
              <a:lnSpc>
                <a:spcPct val="110000"/>
              </a:lnSpc>
              <a:buClr>
                <a:schemeClr val="tx1"/>
              </a:buClr>
              <a:buSzPct val="100000"/>
              <a:buFontTx/>
              <a:buChar char="•"/>
              <a:defRPr/>
            </a:pPr>
            <a:r>
              <a:rPr lang="en-US" dirty="0" err="1"/>
              <a:t>Nordhoff</a:t>
            </a:r>
            <a:r>
              <a:rPr lang="en-US" dirty="0"/>
              <a:t> takes half a strategy </a:t>
            </a:r>
            <a:r>
              <a:rPr lang="en-US" i="1" dirty="0"/>
              <a:t>–</a:t>
            </a:r>
            <a:r>
              <a:rPr lang="en-US" dirty="0"/>
              <a:t> people’s car</a:t>
            </a:r>
          </a:p>
          <a:p>
            <a:pPr marL="261886" indent="-261886">
              <a:lnSpc>
                <a:spcPct val="110000"/>
              </a:lnSpc>
              <a:buClr>
                <a:schemeClr val="tx1"/>
              </a:buClr>
              <a:buSzPct val="100000"/>
              <a:buFontTx/>
              <a:buChar char="•"/>
              <a:defRPr/>
            </a:pPr>
            <a:r>
              <a:rPr lang="en-US" dirty="0"/>
              <a:t>Adds emphasis on quality, technical, export and service standards.</a:t>
            </a:r>
          </a:p>
        </p:txBody>
      </p:sp>
      <p:sp>
        <p:nvSpPr>
          <p:cNvPr id="77831" name="Text Box 7"/>
          <p:cNvSpPr txBox="1">
            <a:spLocks noChangeArrowheads="1"/>
          </p:cNvSpPr>
          <p:nvPr/>
        </p:nvSpPr>
        <p:spPr bwMode="auto">
          <a:xfrm>
            <a:off x="535614" y="4572531"/>
            <a:ext cx="9075631" cy="1596245"/>
          </a:xfrm>
          <a:prstGeom prst="rect">
            <a:avLst/>
          </a:prstGeom>
          <a:noFill/>
          <a:ln w="25400">
            <a:noFill/>
            <a:miter lim="800000"/>
            <a:headEnd/>
            <a:tailEnd type="none" w="med" len="lg"/>
          </a:ln>
        </p:spPr>
        <p:txBody>
          <a:bodyPr lIns="95760" tIns="47880" rIns="95760" bIns="47880">
            <a:spAutoFit/>
          </a:bodyPr>
          <a:lstStyle/>
          <a:p>
            <a:pPr marL="177361" indent="-177361">
              <a:lnSpc>
                <a:spcPct val="110000"/>
              </a:lnSpc>
              <a:buClr>
                <a:srgbClr val="6600FF"/>
              </a:buClr>
              <a:buSzPct val="200000"/>
              <a:defRPr/>
            </a:pPr>
            <a:r>
              <a:rPr lang="en-US" dirty="0"/>
              <a:t>1949</a:t>
            </a:r>
            <a:r>
              <a:rPr lang="en-US" i="1" dirty="0"/>
              <a:t>–</a:t>
            </a:r>
            <a:r>
              <a:rPr lang="en-US" dirty="0"/>
              <a:t>1958</a:t>
            </a:r>
          </a:p>
          <a:p>
            <a:pPr marL="261886" indent="-261886">
              <a:lnSpc>
                <a:spcPct val="110000"/>
              </a:lnSpc>
              <a:buClr>
                <a:schemeClr val="tx1"/>
              </a:buClr>
              <a:buSzPct val="100000"/>
              <a:buFontTx/>
              <a:buChar char="•"/>
              <a:defRPr/>
            </a:pPr>
            <a:r>
              <a:rPr lang="en-US" dirty="0"/>
              <a:t>Intended strategy </a:t>
            </a:r>
            <a:r>
              <a:rPr lang="en-GB" dirty="0"/>
              <a:t>realised</a:t>
            </a:r>
          </a:p>
          <a:p>
            <a:pPr marL="261886" indent="-261886">
              <a:lnSpc>
                <a:spcPct val="110000"/>
              </a:lnSpc>
              <a:buClr>
                <a:schemeClr val="tx1"/>
              </a:buClr>
              <a:buSzPct val="100000"/>
              <a:buFontTx/>
              <a:buChar char="•"/>
              <a:defRPr/>
            </a:pPr>
            <a:r>
              <a:rPr lang="en-US" dirty="0"/>
              <a:t>Car ideal for post-war conditions</a:t>
            </a:r>
          </a:p>
          <a:p>
            <a:pPr marL="261886" indent="-261886">
              <a:lnSpc>
                <a:spcPct val="110000"/>
              </a:lnSpc>
              <a:buClr>
                <a:schemeClr val="tx1"/>
              </a:buClr>
              <a:buSzPct val="100000"/>
              <a:buFontTx/>
              <a:buChar char="•"/>
              <a:defRPr/>
            </a:pPr>
            <a:r>
              <a:rPr lang="en-US" dirty="0"/>
              <a:t>Rapid expansion in volume</a:t>
            </a:r>
          </a:p>
          <a:p>
            <a:pPr marL="261886" indent="-261886">
              <a:lnSpc>
                <a:spcPct val="110000"/>
              </a:lnSpc>
              <a:buClr>
                <a:schemeClr val="tx1"/>
              </a:buClr>
              <a:buSzPct val="100000"/>
              <a:buFontTx/>
              <a:buChar char="•"/>
              <a:defRPr/>
            </a:pPr>
            <a:r>
              <a:rPr lang="en-US" dirty="0"/>
              <a:t>No new models (work on new model halted in 1954).</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7827"/>
                                        </p:tgtEl>
                                        <p:attrNameLst>
                                          <p:attrName>style.visibility</p:attrName>
                                        </p:attrNameLst>
                                      </p:cBhvr>
                                      <p:to>
                                        <p:strVal val="visible"/>
                                      </p:to>
                                    </p:set>
                                    <p:animEffect transition="in" filter="dissolve">
                                      <p:cBhvr>
                                        <p:cTn id="7" dur="500"/>
                                        <p:tgtEl>
                                          <p:spTgt spid="7782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7829"/>
                                        </p:tgtEl>
                                        <p:attrNameLst>
                                          <p:attrName>style.visibility</p:attrName>
                                        </p:attrNameLst>
                                      </p:cBhvr>
                                      <p:to>
                                        <p:strVal val="visible"/>
                                      </p:to>
                                    </p:set>
                                    <p:animEffect transition="in" filter="dissolve">
                                      <p:cBhvr>
                                        <p:cTn id="12" dur="500"/>
                                        <p:tgtEl>
                                          <p:spTgt spid="7782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7830"/>
                                        </p:tgtEl>
                                        <p:attrNameLst>
                                          <p:attrName>style.visibility</p:attrName>
                                        </p:attrNameLst>
                                      </p:cBhvr>
                                      <p:to>
                                        <p:strVal val="visible"/>
                                      </p:to>
                                    </p:set>
                                    <p:animEffect transition="in" filter="dissolve">
                                      <p:cBhvr>
                                        <p:cTn id="17" dur="500"/>
                                        <p:tgtEl>
                                          <p:spTgt spid="7783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77831"/>
                                        </p:tgtEl>
                                        <p:attrNameLst>
                                          <p:attrName>style.visibility</p:attrName>
                                        </p:attrNameLst>
                                      </p:cBhvr>
                                      <p:to>
                                        <p:strVal val="visible"/>
                                      </p:to>
                                    </p:set>
                                    <p:animEffect transition="in" filter="dissolve">
                                      <p:cBhvr>
                                        <p:cTn id="22" dur="500"/>
                                        <p:tgtEl>
                                          <p:spTgt spid="778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p:bldP spid="77829" grpId="0"/>
      <p:bldP spid="77830" grpId="0"/>
      <p:bldP spid="7783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97384" y="435691"/>
            <a:ext cx="9708057" cy="988784"/>
          </a:xfrm>
          <a:prstGeom prst="rect">
            <a:avLst/>
          </a:prstGeom>
          <a:noFill/>
          <a:ln w="25400">
            <a:noFill/>
            <a:miter lim="800000"/>
            <a:headEnd/>
            <a:tailEnd type="none" w="med" len="lg"/>
          </a:ln>
        </p:spPr>
        <p:txBody>
          <a:bodyPr lIns="95760" tIns="47880" rIns="95760" bIns="47880">
            <a:spAutoFit/>
          </a:bodyPr>
          <a:lstStyle/>
          <a:p>
            <a:pPr algn="ctr" eaLnBrk="0" hangingPunct="0">
              <a:spcBef>
                <a:spcPct val="50000"/>
              </a:spcBef>
            </a:pPr>
            <a:r>
              <a:rPr lang="en-GB" sz="2799" b="1"/>
              <a:t>Operations strategy</a:t>
            </a:r>
            <a:r>
              <a:rPr lang="en-US" sz="2799" b="1"/>
              <a:t> of Volkswagen</a:t>
            </a:r>
            <a:r>
              <a:rPr lang="en-GB" sz="2799" b="1"/>
              <a:t> </a:t>
            </a:r>
            <a:r>
              <a:rPr lang="en-US" sz="2799" b="1"/>
              <a:t>1920</a:t>
            </a:r>
            <a:r>
              <a:rPr lang="en-US" sz="2799" b="1" i="1"/>
              <a:t>–</a:t>
            </a:r>
            <a:r>
              <a:rPr lang="en-GB" sz="2799" b="1"/>
              <a:t>2008 (Continued)</a:t>
            </a:r>
            <a:endParaRPr lang="en-US" sz="2799" b="1"/>
          </a:p>
        </p:txBody>
      </p:sp>
      <p:sp>
        <p:nvSpPr>
          <p:cNvPr id="78850" name="Text Box 2"/>
          <p:cNvSpPr txBox="1">
            <a:spLocks noChangeArrowheads="1"/>
          </p:cNvSpPr>
          <p:nvPr/>
        </p:nvSpPr>
        <p:spPr bwMode="auto">
          <a:xfrm>
            <a:off x="545926" y="1453815"/>
            <a:ext cx="9159840" cy="2205502"/>
          </a:xfrm>
          <a:prstGeom prst="rect">
            <a:avLst/>
          </a:prstGeom>
          <a:noFill/>
          <a:ln w="25400">
            <a:noFill/>
            <a:miter lim="800000"/>
            <a:headEnd/>
            <a:tailEnd type="none" w="med" len="lg"/>
          </a:ln>
        </p:spPr>
        <p:txBody>
          <a:bodyPr lIns="95760" tIns="47880" rIns="95760" bIns="47880">
            <a:spAutoFit/>
          </a:bodyPr>
          <a:lstStyle/>
          <a:p>
            <a:pPr marL="177361" indent="-177361">
              <a:lnSpc>
                <a:spcPct val="110000"/>
              </a:lnSpc>
              <a:buClr>
                <a:srgbClr val="6600FF"/>
              </a:buClr>
              <a:buSzPct val="200000"/>
              <a:defRPr/>
            </a:pPr>
            <a:r>
              <a:rPr lang="en-US" dirty="0"/>
              <a:t>1959</a:t>
            </a:r>
            <a:r>
              <a:rPr lang="en-US" i="1" dirty="0"/>
              <a:t>–</a:t>
            </a:r>
            <a:r>
              <a:rPr lang="en-GB" dirty="0"/>
              <a:t>1964</a:t>
            </a:r>
            <a:endParaRPr lang="en-US" dirty="0"/>
          </a:p>
          <a:p>
            <a:pPr marL="271409" indent="-271409">
              <a:lnSpc>
                <a:spcPct val="110000"/>
              </a:lnSpc>
              <a:buClr>
                <a:schemeClr val="tx1"/>
              </a:buClr>
              <a:buSzPct val="100000"/>
              <a:buFontTx/>
              <a:buChar char="•"/>
              <a:defRPr/>
            </a:pPr>
            <a:r>
              <a:rPr lang="en-US" dirty="0"/>
              <a:t>Increased competition and changes in tastes</a:t>
            </a:r>
          </a:p>
          <a:p>
            <a:pPr marL="271409" indent="-271409">
              <a:lnSpc>
                <a:spcPct val="110000"/>
              </a:lnSpc>
              <a:buClr>
                <a:schemeClr val="tx1"/>
              </a:buClr>
              <a:buSzPct val="100000"/>
              <a:buFontTx/>
              <a:buChar char="•"/>
              <a:defRPr/>
            </a:pPr>
            <a:r>
              <a:rPr lang="en-US" dirty="0"/>
              <a:t>Response </a:t>
            </a:r>
            <a:r>
              <a:rPr lang="en-US" i="1" dirty="0"/>
              <a:t>–</a:t>
            </a:r>
            <a:r>
              <a:rPr lang="en-US" dirty="0"/>
              <a:t> increased advertising </a:t>
            </a:r>
          </a:p>
          <a:p>
            <a:pPr marL="177361" indent="-177361">
              <a:lnSpc>
                <a:spcPct val="110000"/>
              </a:lnSpc>
              <a:buClr>
                <a:schemeClr val="tx1"/>
              </a:buClr>
              <a:buSzPct val="100000"/>
              <a:defRPr/>
            </a:pPr>
            <a:r>
              <a:rPr lang="en-US" dirty="0"/>
              <a:t>	                 </a:t>
            </a:r>
            <a:r>
              <a:rPr lang="en-US" i="1" dirty="0"/>
              <a:t>–</a:t>
            </a:r>
            <a:r>
              <a:rPr lang="en-US" dirty="0"/>
              <a:t> design started for 1500</a:t>
            </a:r>
          </a:p>
          <a:p>
            <a:pPr marL="271409" indent="-271409">
              <a:lnSpc>
                <a:spcPct val="110000"/>
              </a:lnSpc>
              <a:buClr>
                <a:schemeClr val="tx1"/>
              </a:buClr>
              <a:buSzPct val="100000"/>
              <a:buFontTx/>
              <a:buChar char="•"/>
              <a:defRPr/>
            </a:pPr>
            <a:r>
              <a:rPr lang="en-US" dirty="0"/>
              <a:t>Original strategy unchanged in essentials 1960</a:t>
            </a:r>
            <a:r>
              <a:rPr lang="en-US" i="1" dirty="0"/>
              <a:t>–</a:t>
            </a:r>
            <a:r>
              <a:rPr lang="en-US" dirty="0"/>
              <a:t>1964</a:t>
            </a:r>
          </a:p>
          <a:p>
            <a:pPr marL="271409" indent="-271409">
              <a:lnSpc>
                <a:spcPct val="110000"/>
              </a:lnSpc>
              <a:buClr>
                <a:schemeClr val="tx1"/>
              </a:buClr>
              <a:buSzPct val="100000"/>
              <a:buFontTx/>
              <a:buChar char="•"/>
              <a:defRPr/>
            </a:pPr>
            <a:r>
              <a:rPr lang="en-US" dirty="0"/>
              <a:t>1500 model introduced</a:t>
            </a:r>
          </a:p>
          <a:p>
            <a:pPr marL="271409" indent="-271409">
              <a:lnSpc>
                <a:spcPct val="110000"/>
              </a:lnSpc>
              <a:buClr>
                <a:schemeClr val="tx1"/>
              </a:buClr>
              <a:buSzPct val="100000"/>
              <a:buFontTx/>
              <a:buChar char="•"/>
              <a:defRPr/>
            </a:pPr>
            <a:r>
              <a:rPr lang="en-US" dirty="0"/>
              <a:t>Sales increased but profits squeezed.</a:t>
            </a:r>
          </a:p>
        </p:txBody>
      </p:sp>
      <p:sp>
        <p:nvSpPr>
          <p:cNvPr id="78851" name="Text Box 3"/>
          <p:cNvSpPr txBox="1">
            <a:spLocks noChangeArrowheads="1"/>
          </p:cNvSpPr>
          <p:nvPr/>
        </p:nvSpPr>
        <p:spPr bwMode="auto">
          <a:xfrm>
            <a:off x="545926" y="3569461"/>
            <a:ext cx="9159840" cy="1900874"/>
          </a:xfrm>
          <a:prstGeom prst="rect">
            <a:avLst/>
          </a:prstGeom>
          <a:noFill/>
          <a:ln w="25400">
            <a:noFill/>
            <a:miter lim="800000"/>
            <a:headEnd/>
            <a:tailEnd type="none" w="med" len="lg"/>
          </a:ln>
        </p:spPr>
        <p:txBody>
          <a:bodyPr lIns="95760" tIns="47880" rIns="95760" bIns="47880">
            <a:spAutoFit/>
          </a:bodyPr>
          <a:lstStyle/>
          <a:p>
            <a:pPr marL="177361" indent="-177361">
              <a:lnSpc>
                <a:spcPct val="110000"/>
              </a:lnSpc>
              <a:buClr>
                <a:srgbClr val="6600FF"/>
              </a:buClr>
              <a:buSzPct val="200000"/>
              <a:defRPr/>
            </a:pPr>
            <a:r>
              <a:rPr lang="en-US" dirty="0"/>
              <a:t>1965</a:t>
            </a:r>
            <a:r>
              <a:rPr lang="en-US" i="1" dirty="0"/>
              <a:t>–</a:t>
            </a:r>
            <a:r>
              <a:rPr lang="en-US" dirty="0"/>
              <a:t>1975</a:t>
            </a:r>
          </a:p>
          <a:p>
            <a:pPr marL="271409" indent="-271409">
              <a:lnSpc>
                <a:spcPct val="110000"/>
              </a:lnSpc>
              <a:buClr>
                <a:schemeClr val="tx1"/>
              </a:buClr>
              <a:buSzPct val="100000"/>
              <a:buFontTx/>
              <a:buChar char="•"/>
              <a:defRPr/>
            </a:pPr>
            <a:r>
              <a:rPr lang="en-US" dirty="0"/>
              <a:t>Pressures of competition become severe</a:t>
            </a:r>
          </a:p>
          <a:p>
            <a:pPr marL="271409" indent="-271409">
              <a:lnSpc>
                <a:spcPct val="110000"/>
              </a:lnSpc>
              <a:buClr>
                <a:schemeClr val="tx1"/>
              </a:buClr>
              <a:buSzPct val="100000"/>
              <a:buFontTx/>
              <a:buChar char="•"/>
              <a:defRPr/>
            </a:pPr>
            <a:r>
              <a:rPr lang="en-US" dirty="0"/>
              <a:t>New strategy from Audi </a:t>
            </a:r>
            <a:r>
              <a:rPr lang="en-US" i="1" dirty="0"/>
              <a:t>– </a:t>
            </a:r>
            <a:r>
              <a:rPr lang="en-US" dirty="0"/>
              <a:t>front wheeled drive, stylish and </a:t>
            </a:r>
            <a:r>
              <a:rPr lang="en-GB" dirty="0"/>
              <a:t>water</a:t>
            </a:r>
            <a:r>
              <a:rPr lang="en-US" dirty="0"/>
              <a:t>cooled</a:t>
            </a:r>
          </a:p>
          <a:p>
            <a:pPr marL="271409" indent="-271409">
              <a:lnSpc>
                <a:spcPct val="110000"/>
              </a:lnSpc>
              <a:buClr>
                <a:schemeClr val="tx1"/>
              </a:buClr>
              <a:buSzPct val="100000"/>
              <a:buFontTx/>
              <a:buChar char="•"/>
              <a:defRPr/>
            </a:pPr>
            <a:r>
              <a:rPr lang="en-US" dirty="0"/>
              <a:t>Other lines dropped</a:t>
            </a:r>
          </a:p>
          <a:p>
            <a:pPr marL="271409" indent="-271409">
              <a:lnSpc>
                <a:spcPct val="110000"/>
              </a:lnSpc>
              <a:buClr>
                <a:schemeClr val="tx1"/>
              </a:buClr>
              <a:buSzPct val="100000"/>
              <a:buFontTx/>
              <a:buChar char="•"/>
              <a:defRPr/>
            </a:pPr>
            <a:r>
              <a:rPr lang="en-US" dirty="0"/>
              <a:t>Production </a:t>
            </a:r>
            <a:r>
              <a:rPr lang="en-GB" dirty="0"/>
              <a:t>rationalised</a:t>
            </a:r>
            <a:r>
              <a:rPr lang="en-US" dirty="0"/>
              <a:t> on world basis</a:t>
            </a:r>
          </a:p>
          <a:p>
            <a:pPr marL="271409" indent="-271409">
              <a:lnSpc>
                <a:spcPct val="110000"/>
              </a:lnSpc>
              <a:buClr>
                <a:schemeClr val="tx1"/>
              </a:buClr>
              <a:buSzPct val="100000"/>
              <a:buFontTx/>
              <a:buChar char="•"/>
              <a:defRPr/>
            </a:pPr>
            <a:r>
              <a:rPr lang="en-US" dirty="0"/>
              <a:t>Marketing </a:t>
            </a:r>
            <a:r>
              <a:rPr lang="en-GB" dirty="0"/>
              <a:t>emphasised</a:t>
            </a:r>
            <a:r>
              <a:rPr lang="en-US" dirty="0"/>
              <a:t> performance, reliability and service.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dissolve">
                                      <p:cBhvr>
                                        <p:cTn id="7" dur="500"/>
                                        <p:tgtEl>
                                          <p:spTgt spid="7885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8851"/>
                                        </p:tgtEl>
                                        <p:attrNameLst>
                                          <p:attrName>style.visibility</p:attrName>
                                        </p:attrNameLst>
                                      </p:cBhvr>
                                      <p:to>
                                        <p:strVal val="visible"/>
                                      </p:to>
                                    </p:set>
                                    <p:animEffect transition="in" filter="dissolve">
                                      <p:cBhvr>
                                        <p:cTn id="12" dur="500"/>
                                        <p:tgtEl>
                                          <p:spTgt spid="788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P spid="78851"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97384" y="438049"/>
            <a:ext cx="9708057" cy="988784"/>
          </a:xfrm>
          <a:prstGeom prst="rect">
            <a:avLst/>
          </a:prstGeom>
          <a:noFill/>
          <a:ln w="25400">
            <a:noFill/>
            <a:miter lim="800000"/>
            <a:headEnd/>
            <a:tailEnd type="none" w="med" len="lg"/>
          </a:ln>
        </p:spPr>
        <p:txBody>
          <a:bodyPr lIns="95760" tIns="47880" rIns="95760" bIns="47880">
            <a:spAutoFit/>
          </a:bodyPr>
          <a:lstStyle/>
          <a:p>
            <a:pPr algn="ctr" eaLnBrk="0" hangingPunct="0">
              <a:spcBef>
                <a:spcPct val="50000"/>
              </a:spcBef>
            </a:pPr>
            <a:r>
              <a:rPr lang="en-GB" sz="2799" b="1"/>
              <a:t>Operations </a:t>
            </a:r>
            <a:r>
              <a:rPr lang="en-US" sz="2799" b="1"/>
              <a:t>strateg</a:t>
            </a:r>
            <a:r>
              <a:rPr lang="en-GB" sz="2799" b="1"/>
              <a:t>y</a:t>
            </a:r>
            <a:r>
              <a:rPr lang="en-US" sz="2799" b="1"/>
              <a:t> of Volkswagen</a:t>
            </a:r>
            <a:r>
              <a:rPr lang="en-GB" sz="2799" b="1"/>
              <a:t> </a:t>
            </a:r>
            <a:r>
              <a:rPr lang="en-US" sz="2799" b="1"/>
              <a:t>1920</a:t>
            </a:r>
            <a:r>
              <a:rPr lang="en-US" sz="2799" b="1" i="1"/>
              <a:t>–</a:t>
            </a:r>
            <a:r>
              <a:rPr lang="en-GB" sz="2799" b="1"/>
              <a:t>2008 (Continued)</a:t>
            </a:r>
            <a:endParaRPr lang="en-US" sz="2799" b="1"/>
          </a:p>
        </p:txBody>
      </p:sp>
      <p:sp>
        <p:nvSpPr>
          <p:cNvPr id="8" name="Text Box 4"/>
          <p:cNvSpPr txBox="1">
            <a:spLocks noChangeArrowheads="1"/>
          </p:cNvSpPr>
          <p:nvPr/>
        </p:nvSpPr>
        <p:spPr bwMode="auto">
          <a:xfrm>
            <a:off x="545926" y="1458576"/>
            <a:ext cx="9159840" cy="1900874"/>
          </a:xfrm>
          <a:prstGeom prst="rect">
            <a:avLst/>
          </a:prstGeom>
          <a:noFill/>
          <a:ln w="25400">
            <a:noFill/>
            <a:miter lim="800000"/>
            <a:headEnd/>
            <a:tailEnd type="none" w="med" len="lg"/>
          </a:ln>
        </p:spPr>
        <p:txBody>
          <a:bodyPr lIns="95760" tIns="47880" rIns="95760" bIns="47880">
            <a:spAutoFit/>
          </a:bodyPr>
          <a:lstStyle/>
          <a:p>
            <a:pPr marL="177361" indent="-177361">
              <a:lnSpc>
                <a:spcPct val="110000"/>
              </a:lnSpc>
              <a:buClr>
                <a:srgbClr val="6600FF"/>
              </a:buClr>
              <a:buSzPct val="200000"/>
              <a:defRPr/>
            </a:pPr>
            <a:r>
              <a:rPr lang="en-US" dirty="0"/>
              <a:t>1976</a:t>
            </a:r>
            <a:r>
              <a:rPr lang="en-US" i="1" dirty="0"/>
              <a:t>–</a:t>
            </a:r>
            <a:r>
              <a:rPr lang="en-US" dirty="0"/>
              <a:t>1989</a:t>
            </a:r>
          </a:p>
          <a:p>
            <a:pPr marL="271409" indent="-271409">
              <a:lnSpc>
                <a:spcPct val="110000"/>
              </a:lnSpc>
              <a:buClr>
                <a:schemeClr val="tx1"/>
              </a:buClr>
              <a:buSzPct val="100000"/>
              <a:buFontTx/>
              <a:buChar char="•"/>
              <a:defRPr/>
            </a:pPr>
            <a:r>
              <a:rPr lang="en-US" dirty="0"/>
              <a:t>Golf established as market leader</a:t>
            </a:r>
          </a:p>
          <a:p>
            <a:pPr marL="271409" indent="-271409">
              <a:lnSpc>
                <a:spcPct val="110000"/>
              </a:lnSpc>
              <a:buClr>
                <a:schemeClr val="tx1"/>
              </a:buClr>
              <a:buSzPct val="100000"/>
              <a:buFontTx/>
              <a:buChar char="•"/>
              <a:defRPr/>
            </a:pPr>
            <a:r>
              <a:rPr lang="en-US" dirty="0"/>
              <a:t>Continued emphasis on technical excellence</a:t>
            </a:r>
          </a:p>
          <a:p>
            <a:pPr marL="271409" indent="-271409">
              <a:lnSpc>
                <a:spcPct val="110000"/>
              </a:lnSpc>
              <a:buClr>
                <a:schemeClr val="tx1"/>
              </a:buClr>
              <a:buSzPct val="100000"/>
              <a:buFontTx/>
              <a:buChar char="•"/>
              <a:defRPr/>
            </a:pPr>
            <a:r>
              <a:rPr lang="en-US" dirty="0"/>
              <a:t>Old designs periodically fashionable</a:t>
            </a:r>
          </a:p>
          <a:p>
            <a:pPr marL="271409" indent="-271409">
              <a:lnSpc>
                <a:spcPct val="110000"/>
              </a:lnSpc>
              <a:buClr>
                <a:schemeClr val="tx1"/>
              </a:buClr>
              <a:buSzPct val="100000"/>
              <a:buFontTx/>
              <a:buChar char="•"/>
              <a:defRPr/>
            </a:pPr>
            <a:r>
              <a:rPr lang="en-US" dirty="0"/>
              <a:t>Main European competitor seen as Fiat</a:t>
            </a:r>
          </a:p>
          <a:p>
            <a:pPr marL="271409" indent="-271409">
              <a:lnSpc>
                <a:spcPct val="110000"/>
              </a:lnSpc>
              <a:buClr>
                <a:schemeClr val="tx1"/>
              </a:buClr>
              <a:buSzPct val="100000"/>
              <a:buFontTx/>
              <a:buChar char="•"/>
              <a:defRPr/>
            </a:pPr>
            <a:r>
              <a:rPr lang="en-US" dirty="0"/>
              <a:t>Some pressure from Japanese manufacturing.</a:t>
            </a:r>
          </a:p>
        </p:txBody>
      </p:sp>
      <p:sp>
        <p:nvSpPr>
          <p:cNvPr id="79874" name="Rectangle 2"/>
          <p:cNvSpPr>
            <a:spLocks noChangeArrowheads="1"/>
          </p:cNvSpPr>
          <p:nvPr/>
        </p:nvSpPr>
        <p:spPr bwMode="auto">
          <a:xfrm>
            <a:off x="545925" y="3296475"/>
            <a:ext cx="8840191" cy="1596245"/>
          </a:xfrm>
          <a:prstGeom prst="rect">
            <a:avLst/>
          </a:prstGeom>
          <a:noFill/>
          <a:ln w="19050">
            <a:noFill/>
            <a:miter lim="800000"/>
            <a:headEnd/>
            <a:tailEnd type="none" w="sm" len="med"/>
          </a:ln>
        </p:spPr>
        <p:txBody>
          <a:bodyPr lIns="95760" tIns="47880" rIns="95760" bIns="47880">
            <a:spAutoFit/>
          </a:bodyPr>
          <a:lstStyle/>
          <a:p>
            <a:pPr>
              <a:lnSpc>
                <a:spcPct val="110000"/>
              </a:lnSpc>
              <a:buClr>
                <a:srgbClr val="6600FF"/>
              </a:buClr>
              <a:buSzPct val="200000"/>
              <a:tabLst>
                <a:tab pos="177361" algn="l"/>
              </a:tabLst>
              <a:defRPr/>
            </a:pPr>
            <a:r>
              <a:rPr lang="en-US" dirty="0"/>
              <a:t>1990</a:t>
            </a:r>
            <a:r>
              <a:rPr lang="en-US" i="1" dirty="0"/>
              <a:t>–</a:t>
            </a:r>
            <a:r>
              <a:rPr lang="en-US" dirty="0"/>
              <a:t>1996</a:t>
            </a:r>
          </a:p>
          <a:p>
            <a:pPr marL="271409" indent="-271409">
              <a:lnSpc>
                <a:spcPct val="110000"/>
              </a:lnSpc>
              <a:buClr>
                <a:schemeClr val="tx1"/>
              </a:buClr>
              <a:buSzPct val="100000"/>
              <a:buFontTx/>
              <a:buChar char="•"/>
              <a:defRPr/>
            </a:pPr>
            <a:r>
              <a:rPr lang="en-US" dirty="0"/>
              <a:t>Increasing pressure on costs from Japanese manufacturers</a:t>
            </a:r>
          </a:p>
          <a:p>
            <a:pPr marL="271409" indent="-271409">
              <a:lnSpc>
                <a:spcPct val="110000"/>
              </a:lnSpc>
              <a:buClr>
                <a:schemeClr val="tx1"/>
              </a:buClr>
              <a:buSzPct val="100000"/>
              <a:buFontTx/>
              <a:buChar char="•"/>
              <a:tabLst>
                <a:tab pos="177361" algn="l"/>
              </a:tabLst>
              <a:defRPr/>
            </a:pPr>
            <a:r>
              <a:rPr lang="en-US" dirty="0"/>
              <a:t>German </a:t>
            </a:r>
            <a:r>
              <a:rPr lang="en-GB" dirty="0"/>
              <a:t>labour</a:t>
            </a:r>
            <a:r>
              <a:rPr lang="en-US" dirty="0"/>
              <a:t> costs and exchange rate are disadvantageous</a:t>
            </a:r>
          </a:p>
          <a:p>
            <a:pPr marL="271409" indent="-271409">
              <a:lnSpc>
                <a:spcPct val="110000"/>
              </a:lnSpc>
              <a:buClr>
                <a:schemeClr val="tx1"/>
              </a:buClr>
              <a:buSzPct val="100000"/>
              <a:buFontTx/>
              <a:buChar char="•"/>
              <a:tabLst>
                <a:tab pos="177361" algn="l"/>
              </a:tabLst>
              <a:defRPr/>
            </a:pPr>
            <a:r>
              <a:rPr lang="en-US" dirty="0"/>
              <a:t>Latterly European recession increases pressure</a:t>
            </a:r>
          </a:p>
          <a:p>
            <a:pPr marL="271409" indent="-271409">
              <a:lnSpc>
                <a:spcPct val="110000"/>
              </a:lnSpc>
              <a:buClr>
                <a:schemeClr val="tx1"/>
              </a:buClr>
              <a:buSzPct val="100000"/>
              <a:buFontTx/>
              <a:buChar char="•"/>
              <a:tabLst>
                <a:tab pos="177361" algn="l"/>
              </a:tabLst>
              <a:defRPr/>
            </a:pPr>
            <a:r>
              <a:rPr lang="en-US" dirty="0"/>
              <a:t>Cost cutting measures </a:t>
            </a:r>
            <a:r>
              <a:rPr lang="en-US" i="1" dirty="0"/>
              <a:t>– </a:t>
            </a:r>
            <a:r>
              <a:rPr lang="en-US" dirty="0"/>
              <a:t>east European plant </a:t>
            </a:r>
            <a:r>
              <a:rPr lang="en-US" i="1" dirty="0"/>
              <a:t>– </a:t>
            </a:r>
            <a:r>
              <a:rPr lang="en-US" dirty="0"/>
              <a:t>aggressive purchasing</a:t>
            </a:r>
          </a:p>
        </p:txBody>
      </p:sp>
      <p:sp>
        <p:nvSpPr>
          <p:cNvPr id="79875" name="Rectangle 3"/>
          <p:cNvSpPr>
            <a:spLocks noChangeArrowheads="1"/>
          </p:cNvSpPr>
          <p:nvPr/>
        </p:nvSpPr>
        <p:spPr bwMode="auto">
          <a:xfrm>
            <a:off x="545925" y="4864562"/>
            <a:ext cx="8840191" cy="1291617"/>
          </a:xfrm>
          <a:prstGeom prst="rect">
            <a:avLst/>
          </a:prstGeom>
          <a:noFill/>
          <a:ln w="19050">
            <a:noFill/>
            <a:miter lim="800000"/>
            <a:headEnd/>
            <a:tailEnd type="none" w="sm" len="med"/>
          </a:ln>
        </p:spPr>
        <p:txBody>
          <a:bodyPr lIns="95760" tIns="47880" rIns="95760" bIns="47880">
            <a:spAutoFit/>
          </a:bodyPr>
          <a:lstStyle/>
          <a:p>
            <a:pPr>
              <a:lnSpc>
                <a:spcPct val="110000"/>
              </a:lnSpc>
              <a:buClr>
                <a:srgbClr val="6600FF"/>
              </a:buClr>
              <a:buSzPct val="200000"/>
              <a:tabLst>
                <a:tab pos="177361" algn="l"/>
              </a:tabLst>
              <a:defRPr/>
            </a:pPr>
            <a:r>
              <a:rPr lang="en-US" dirty="0"/>
              <a:t>1997</a:t>
            </a:r>
            <a:r>
              <a:rPr lang="en-US" i="1" dirty="0"/>
              <a:t>–</a:t>
            </a:r>
            <a:r>
              <a:rPr lang="en-US" dirty="0"/>
              <a:t>2000</a:t>
            </a:r>
          </a:p>
          <a:p>
            <a:pPr marL="271409" indent="-271409">
              <a:lnSpc>
                <a:spcPct val="110000"/>
              </a:lnSpc>
              <a:buClr>
                <a:schemeClr val="tx1"/>
              </a:buClr>
              <a:buSzPct val="100000"/>
              <a:buFontTx/>
              <a:buChar char="•"/>
              <a:tabLst>
                <a:tab pos="177361" algn="l"/>
              </a:tabLst>
              <a:defRPr/>
            </a:pPr>
            <a:r>
              <a:rPr lang="en-US" dirty="0"/>
              <a:t>Developing separate branding strategies to occupy different market segments</a:t>
            </a:r>
          </a:p>
          <a:p>
            <a:pPr marL="271409" indent="-271409">
              <a:lnSpc>
                <a:spcPct val="110000"/>
              </a:lnSpc>
              <a:buClr>
                <a:schemeClr val="tx1"/>
              </a:buClr>
              <a:buSzPct val="100000"/>
              <a:buFontTx/>
              <a:buChar char="•"/>
              <a:tabLst>
                <a:tab pos="177361" algn="l"/>
              </a:tabLst>
              <a:defRPr/>
            </a:pPr>
            <a:r>
              <a:rPr lang="en-US" dirty="0"/>
              <a:t>Develop separate products from common platforms to reduce cost </a:t>
            </a:r>
          </a:p>
          <a:p>
            <a:pPr marL="271409" indent="-271409">
              <a:lnSpc>
                <a:spcPct val="110000"/>
              </a:lnSpc>
              <a:buClr>
                <a:schemeClr val="tx1"/>
              </a:buClr>
              <a:buSzPct val="100000"/>
              <a:buFontTx/>
              <a:buChar char="•"/>
              <a:tabLst>
                <a:tab pos="177361" algn="l"/>
              </a:tabLst>
              <a:defRPr/>
            </a:pPr>
            <a:r>
              <a:rPr lang="en-US" dirty="0"/>
              <a:t>Continue aggressive cost reduction and process improvement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dissolve">
                                      <p:cBhvr>
                                        <p:cTn id="7" dur="500"/>
                                        <p:tgtEl>
                                          <p:spTgt spid="798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9875"/>
                                        </p:tgtEl>
                                        <p:attrNameLst>
                                          <p:attrName>style.visibility</p:attrName>
                                        </p:attrNameLst>
                                      </p:cBhvr>
                                      <p:to>
                                        <p:strVal val="visible"/>
                                      </p:to>
                                    </p:set>
                                    <p:animEffect transition="in" filter="dissolve">
                                      <p:cBhvr>
                                        <p:cTn id="12" dur="500"/>
                                        <p:tgtEl>
                                          <p:spTgt spid="7987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79874" grpId="0"/>
      <p:bldP spid="7987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3" name="Text Box 2"/>
          <p:cNvSpPr txBox="1">
            <a:spLocks noChangeArrowheads="1"/>
          </p:cNvSpPr>
          <p:nvPr/>
        </p:nvSpPr>
        <p:spPr bwMode="auto">
          <a:xfrm>
            <a:off x="97384" y="438049"/>
            <a:ext cx="9708057" cy="988784"/>
          </a:xfrm>
          <a:prstGeom prst="rect">
            <a:avLst/>
          </a:prstGeom>
          <a:noFill/>
          <a:ln w="25400">
            <a:noFill/>
            <a:miter lim="800000"/>
            <a:headEnd/>
            <a:tailEnd type="none" w="med" len="lg"/>
          </a:ln>
        </p:spPr>
        <p:txBody>
          <a:bodyPr lIns="95760" tIns="47880" rIns="95760" bIns="47880">
            <a:spAutoFit/>
          </a:bodyPr>
          <a:lstStyle/>
          <a:p>
            <a:pPr algn="ctr" eaLnBrk="0" hangingPunct="0">
              <a:spcBef>
                <a:spcPct val="50000"/>
              </a:spcBef>
            </a:pPr>
            <a:r>
              <a:rPr lang="en-GB" sz="2799" b="1"/>
              <a:t>Operations </a:t>
            </a:r>
            <a:r>
              <a:rPr lang="en-US" sz="2799" b="1"/>
              <a:t>strateg</a:t>
            </a:r>
            <a:r>
              <a:rPr lang="en-GB" sz="2799" b="1"/>
              <a:t>y</a:t>
            </a:r>
            <a:r>
              <a:rPr lang="en-US" sz="2799" b="1"/>
              <a:t> of Volkswagen</a:t>
            </a:r>
            <a:r>
              <a:rPr lang="en-GB" sz="2799" b="1"/>
              <a:t> </a:t>
            </a:r>
            <a:r>
              <a:rPr lang="en-US" sz="2799" b="1"/>
              <a:t>1920</a:t>
            </a:r>
            <a:r>
              <a:rPr lang="en-US" sz="2799" b="1" i="1"/>
              <a:t>–</a:t>
            </a:r>
            <a:r>
              <a:rPr lang="en-GB" sz="2799" b="1"/>
              <a:t>2008 (Continued)</a:t>
            </a:r>
            <a:endParaRPr lang="en-US" sz="2799" b="1"/>
          </a:p>
        </p:txBody>
      </p:sp>
      <p:sp>
        <p:nvSpPr>
          <p:cNvPr id="79876" name="Rectangle 4"/>
          <p:cNvSpPr>
            <a:spLocks noChangeArrowheads="1"/>
          </p:cNvSpPr>
          <p:nvPr/>
        </p:nvSpPr>
        <p:spPr bwMode="auto">
          <a:xfrm>
            <a:off x="545925" y="1452228"/>
            <a:ext cx="8840191" cy="682361"/>
          </a:xfrm>
          <a:prstGeom prst="rect">
            <a:avLst/>
          </a:prstGeom>
          <a:noFill/>
          <a:ln w="19050">
            <a:noFill/>
            <a:miter lim="800000"/>
            <a:headEnd/>
            <a:tailEnd type="none" w="sm" len="med"/>
          </a:ln>
        </p:spPr>
        <p:txBody>
          <a:bodyPr lIns="95760" tIns="47880" rIns="95760" bIns="47880">
            <a:spAutoFit/>
          </a:bodyPr>
          <a:lstStyle/>
          <a:p>
            <a:pPr>
              <a:lnSpc>
                <a:spcPct val="110000"/>
              </a:lnSpc>
              <a:buClr>
                <a:srgbClr val="6600FF"/>
              </a:buClr>
              <a:buSzPct val="200000"/>
              <a:tabLst>
                <a:tab pos="179555" algn="l"/>
              </a:tabLst>
              <a:defRPr/>
            </a:pPr>
            <a:r>
              <a:rPr lang="en-GB" dirty="0">
                <a:ea typeface="ＭＳ Ｐゴシック" pitchFamily="34" charset="-128"/>
              </a:rPr>
              <a:t>2001</a:t>
            </a:r>
          </a:p>
          <a:p>
            <a:pPr marL="275982" indent="-275982">
              <a:lnSpc>
                <a:spcPct val="110000"/>
              </a:lnSpc>
              <a:buClr>
                <a:schemeClr val="tx1"/>
              </a:buClr>
              <a:buSzPct val="100000"/>
              <a:buFontTx/>
              <a:buChar char="•"/>
              <a:tabLst>
                <a:tab pos="179555" algn="l"/>
              </a:tabLst>
              <a:defRPr/>
            </a:pPr>
            <a:r>
              <a:rPr lang="en-GB" dirty="0">
                <a:ea typeface="ＭＳ Ｐゴシック" pitchFamily="34" charset="-128"/>
              </a:rPr>
              <a:t>Modify common platform policy to ease brand erosion</a:t>
            </a:r>
            <a:endParaRPr lang="en-US" dirty="0">
              <a:ea typeface="ＭＳ Ｐゴシック" pitchFamily="34" charset="-128"/>
            </a:endParaRPr>
          </a:p>
        </p:txBody>
      </p:sp>
      <p:sp>
        <p:nvSpPr>
          <p:cNvPr id="79877" name="Rectangle 5"/>
          <p:cNvSpPr>
            <a:spLocks noChangeArrowheads="1"/>
          </p:cNvSpPr>
          <p:nvPr/>
        </p:nvSpPr>
        <p:spPr bwMode="auto">
          <a:xfrm>
            <a:off x="557954" y="2180721"/>
            <a:ext cx="8840191" cy="682361"/>
          </a:xfrm>
          <a:prstGeom prst="rect">
            <a:avLst/>
          </a:prstGeom>
          <a:noFill/>
          <a:ln w="19050">
            <a:noFill/>
            <a:miter lim="800000"/>
            <a:headEnd/>
            <a:tailEnd type="none" w="sm" len="med"/>
          </a:ln>
        </p:spPr>
        <p:txBody>
          <a:bodyPr lIns="95760" tIns="47880" rIns="95760" bIns="47880">
            <a:spAutoFit/>
          </a:bodyPr>
          <a:lstStyle/>
          <a:p>
            <a:pPr>
              <a:lnSpc>
                <a:spcPct val="110000"/>
              </a:lnSpc>
              <a:buClr>
                <a:srgbClr val="6600FF"/>
              </a:buClr>
              <a:buSzPct val="200000"/>
              <a:tabLst>
                <a:tab pos="177361" algn="l"/>
              </a:tabLst>
              <a:defRPr/>
            </a:pPr>
            <a:r>
              <a:rPr lang="en-GB" dirty="0"/>
              <a:t>2002–2005</a:t>
            </a:r>
          </a:p>
          <a:p>
            <a:pPr marL="261886" indent="-261886">
              <a:lnSpc>
                <a:spcPct val="110000"/>
              </a:lnSpc>
              <a:buClr>
                <a:schemeClr val="tx1"/>
              </a:buClr>
              <a:buSzPct val="100000"/>
              <a:buFontTx/>
              <a:buChar char="•"/>
              <a:defRPr/>
            </a:pPr>
            <a:r>
              <a:rPr lang="en-GB" dirty="0"/>
              <a:t>Renewed cost pressures focus attention on input costs also hit by scandals!!</a:t>
            </a:r>
            <a:endParaRPr lang="en-US" dirty="0"/>
          </a:p>
        </p:txBody>
      </p:sp>
      <p:sp>
        <p:nvSpPr>
          <p:cNvPr id="79878" name="Rectangle 6"/>
          <p:cNvSpPr>
            <a:spLocks noChangeArrowheads="1"/>
          </p:cNvSpPr>
          <p:nvPr/>
        </p:nvSpPr>
        <p:spPr bwMode="auto">
          <a:xfrm>
            <a:off x="557954" y="2909216"/>
            <a:ext cx="8840191" cy="682361"/>
          </a:xfrm>
          <a:prstGeom prst="rect">
            <a:avLst/>
          </a:prstGeom>
          <a:noFill/>
          <a:ln w="19050">
            <a:noFill/>
            <a:miter lim="800000"/>
            <a:headEnd/>
            <a:tailEnd type="none" w="sm" len="med"/>
          </a:ln>
        </p:spPr>
        <p:txBody>
          <a:bodyPr lIns="95760" tIns="47880" rIns="95760" bIns="47880">
            <a:spAutoFit/>
          </a:bodyPr>
          <a:lstStyle/>
          <a:p>
            <a:pPr>
              <a:lnSpc>
                <a:spcPct val="110000"/>
              </a:lnSpc>
              <a:buClr>
                <a:srgbClr val="6600FF"/>
              </a:buClr>
              <a:buSzPct val="200000"/>
              <a:tabLst>
                <a:tab pos="179555" algn="l"/>
              </a:tabLst>
              <a:defRPr/>
            </a:pPr>
            <a:r>
              <a:rPr lang="en-GB" dirty="0">
                <a:ea typeface="ＭＳ Ｐゴシック" pitchFamily="34" charset="-128"/>
              </a:rPr>
              <a:t>2008</a:t>
            </a:r>
          </a:p>
          <a:p>
            <a:pPr marL="275982" indent="-275982">
              <a:lnSpc>
                <a:spcPct val="110000"/>
              </a:lnSpc>
              <a:buClr>
                <a:schemeClr val="tx1"/>
              </a:buClr>
              <a:buSzPct val="100000"/>
              <a:buFontTx/>
              <a:buChar char="•"/>
              <a:tabLst>
                <a:tab pos="179555" algn="l"/>
              </a:tabLst>
              <a:defRPr/>
            </a:pPr>
            <a:r>
              <a:rPr lang="en-GB" dirty="0">
                <a:ea typeface="ＭＳ Ｐゴシック" pitchFamily="34" charset="-128"/>
              </a:rPr>
              <a:t>Sales recovering, speculation over Russian plant</a:t>
            </a:r>
            <a:endParaRPr lang="en-US" dirty="0">
              <a:ea typeface="ＭＳ Ｐゴシック"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9876"/>
                                        </p:tgtEl>
                                        <p:attrNameLst>
                                          <p:attrName>style.visibility</p:attrName>
                                        </p:attrNameLst>
                                      </p:cBhvr>
                                      <p:to>
                                        <p:strVal val="visible"/>
                                      </p:to>
                                    </p:set>
                                    <p:animEffect transition="in" filter="dissolve">
                                      <p:cBhvr>
                                        <p:cTn id="7" dur="500"/>
                                        <p:tgtEl>
                                          <p:spTgt spid="7987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9877"/>
                                        </p:tgtEl>
                                        <p:attrNameLst>
                                          <p:attrName>style.visibility</p:attrName>
                                        </p:attrNameLst>
                                      </p:cBhvr>
                                      <p:to>
                                        <p:strVal val="visible"/>
                                      </p:to>
                                    </p:set>
                                    <p:animEffect transition="in" filter="dissolve">
                                      <p:cBhvr>
                                        <p:cTn id="12" dur="500"/>
                                        <p:tgtEl>
                                          <p:spTgt spid="7987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9878"/>
                                        </p:tgtEl>
                                        <p:attrNameLst>
                                          <p:attrName>style.visibility</p:attrName>
                                        </p:attrNameLst>
                                      </p:cBhvr>
                                      <p:to>
                                        <p:strVal val="visible"/>
                                      </p:to>
                                    </p:set>
                                    <p:animEffect transition="in" filter="dissolve">
                                      <p:cBhvr>
                                        <p:cTn id="17" dur="500"/>
                                        <p:tgtEl>
                                          <p:spTgt spid="798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6" grpId="0"/>
      <p:bldP spid="79877" grpId="0"/>
      <p:bldP spid="79878"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97384" y="438049"/>
            <a:ext cx="9708057" cy="988784"/>
          </a:xfrm>
          <a:prstGeom prst="rect">
            <a:avLst/>
          </a:prstGeom>
          <a:noFill/>
          <a:ln w="25400">
            <a:noFill/>
            <a:miter lim="800000"/>
            <a:headEnd/>
            <a:tailEnd type="none" w="med" len="lg"/>
          </a:ln>
        </p:spPr>
        <p:txBody>
          <a:bodyPr lIns="95760" tIns="47880" rIns="95760" bIns="47880">
            <a:spAutoFit/>
          </a:bodyPr>
          <a:lstStyle/>
          <a:p>
            <a:pPr algn="ctr" eaLnBrk="0" hangingPunct="0">
              <a:spcBef>
                <a:spcPct val="50000"/>
              </a:spcBef>
            </a:pPr>
            <a:r>
              <a:rPr lang="en-GB" sz="2799" b="1"/>
              <a:t>Operations strategy</a:t>
            </a:r>
            <a:r>
              <a:rPr lang="en-US" sz="2799" b="1"/>
              <a:t> of Volkswagen</a:t>
            </a:r>
            <a:r>
              <a:rPr lang="en-GB" sz="2799" b="1"/>
              <a:t> </a:t>
            </a:r>
            <a:r>
              <a:rPr lang="en-US" sz="2799" b="1"/>
              <a:t>1920</a:t>
            </a:r>
            <a:r>
              <a:rPr lang="en-US" sz="2799" b="1" i="1"/>
              <a:t>–</a:t>
            </a:r>
            <a:r>
              <a:rPr lang="en-GB" sz="2799" b="1"/>
              <a:t>2008 (Continued)</a:t>
            </a:r>
            <a:endParaRPr lang="en-US" sz="2799" b="1"/>
          </a:p>
        </p:txBody>
      </p:sp>
      <p:sp>
        <p:nvSpPr>
          <p:cNvPr id="111646" name="AutoShape 30"/>
          <p:cNvSpPr>
            <a:spLocks noChangeArrowheads="1"/>
          </p:cNvSpPr>
          <p:nvPr/>
        </p:nvSpPr>
        <p:spPr bwMode="auto">
          <a:xfrm>
            <a:off x="1701631" y="2506803"/>
            <a:ext cx="4042716" cy="743713"/>
          </a:xfrm>
          <a:prstGeom prst="homePlate">
            <a:avLst>
              <a:gd name="adj" fmla="val 125512"/>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18438" name="Text Box 31"/>
          <p:cNvSpPr txBox="1">
            <a:spLocks noChangeArrowheads="1"/>
          </p:cNvSpPr>
          <p:nvPr/>
        </p:nvSpPr>
        <p:spPr bwMode="auto">
          <a:xfrm>
            <a:off x="85356" y="2526715"/>
            <a:ext cx="1794160" cy="816892"/>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20000"/>
              </a:spcBef>
            </a:pPr>
            <a:r>
              <a:rPr lang="en-GB"/>
              <a:t>1946–1951</a:t>
            </a:r>
          </a:p>
          <a:p>
            <a:pPr algn="ctr">
              <a:lnSpc>
                <a:spcPct val="80000"/>
              </a:lnSpc>
              <a:spcBef>
                <a:spcPct val="20000"/>
              </a:spcBef>
            </a:pPr>
            <a:r>
              <a:rPr lang="en-GB"/>
              <a:t>Implementing strategy</a:t>
            </a:r>
            <a:endParaRPr lang="en-US"/>
          </a:p>
        </p:txBody>
      </p:sp>
      <p:sp>
        <p:nvSpPr>
          <p:cNvPr id="18439" name="Text Box 32"/>
          <p:cNvSpPr txBox="1">
            <a:spLocks noChangeArrowheads="1"/>
          </p:cNvSpPr>
          <p:nvPr/>
        </p:nvSpPr>
        <p:spPr bwMode="auto">
          <a:xfrm>
            <a:off x="1764373" y="2640989"/>
            <a:ext cx="2323471" cy="539893"/>
          </a:xfrm>
          <a:prstGeom prst="rect">
            <a:avLst/>
          </a:prstGeom>
          <a:noFill/>
          <a:ln w="9525">
            <a:noFill/>
            <a:miter lim="800000"/>
            <a:headEnd type="none" w="sm" len="lg"/>
            <a:tailEnd type="none" w="sm" len="lg"/>
          </a:ln>
        </p:spPr>
        <p:txBody>
          <a:bodyPr lIns="95760" tIns="47880" rIns="95760" bIns="47880">
            <a:spAutoFit/>
          </a:bodyPr>
          <a:lstStyle/>
          <a:p>
            <a:pPr>
              <a:lnSpc>
                <a:spcPct val="80000"/>
              </a:lnSpc>
              <a:spcBef>
                <a:spcPct val="50000"/>
              </a:spcBef>
            </a:pPr>
            <a:r>
              <a:rPr lang="en-GB"/>
              <a:t>Building up capacity and capability</a:t>
            </a:r>
            <a:endParaRPr lang="en-US"/>
          </a:p>
        </p:txBody>
      </p:sp>
      <p:sp>
        <p:nvSpPr>
          <p:cNvPr id="111649" name="AutoShape 33"/>
          <p:cNvSpPr>
            <a:spLocks noChangeArrowheads="1"/>
          </p:cNvSpPr>
          <p:nvPr/>
        </p:nvSpPr>
        <p:spPr bwMode="auto">
          <a:xfrm rot="10800000">
            <a:off x="7582545" y="2506803"/>
            <a:ext cx="1947103" cy="743713"/>
          </a:xfrm>
          <a:prstGeom prst="homePlate">
            <a:avLst>
              <a:gd name="adj" fmla="val 116189"/>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18443" name="AutoShape 34"/>
          <p:cNvSpPr>
            <a:spLocks noChangeArrowheads="1"/>
          </p:cNvSpPr>
          <p:nvPr/>
        </p:nvSpPr>
        <p:spPr bwMode="auto">
          <a:xfrm>
            <a:off x="6894227" y="2494972"/>
            <a:ext cx="824901" cy="858639"/>
          </a:xfrm>
          <a:prstGeom prst="curvedLeftArrow">
            <a:avLst>
              <a:gd name="adj1" fmla="val 22536"/>
              <a:gd name="adj2" fmla="val 45078"/>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18444" name="AutoShape 35"/>
          <p:cNvSpPr>
            <a:spLocks noChangeArrowheads="1"/>
          </p:cNvSpPr>
          <p:nvPr/>
        </p:nvSpPr>
        <p:spPr bwMode="auto">
          <a:xfrm flipH="1" flipV="1">
            <a:off x="5579541" y="2431488"/>
            <a:ext cx="824901" cy="861814"/>
          </a:xfrm>
          <a:prstGeom prst="curvedLeftArrow">
            <a:avLst>
              <a:gd name="adj1" fmla="val 22625"/>
              <a:gd name="adj2" fmla="val 45250"/>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18445" name="Text Box 36"/>
          <p:cNvSpPr txBox="1">
            <a:spLocks noChangeArrowheads="1"/>
          </p:cNvSpPr>
          <p:nvPr/>
        </p:nvSpPr>
        <p:spPr bwMode="auto">
          <a:xfrm>
            <a:off x="5871693" y="2737804"/>
            <a:ext cx="1668707" cy="296793"/>
          </a:xfrm>
          <a:prstGeom prst="rect">
            <a:avLst/>
          </a:prstGeom>
          <a:noFill/>
          <a:ln w="9525">
            <a:noFill/>
            <a:miter lim="800000"/>
            <a:headEnd type="none" w="sm" len="lg"/>
            <a:tailEnd type="none" w="sm" len="lg"/>
          </a:ln>
        </p:spPr>
        <p:txBody>
          <a:bodyPr lIns="95760" tIns="47880" rIns="95760" bIns="47880">
            <a:spAutoFit/>
          </a:bodyPr>
          <a:lstStyle/>
          <a:p>
            <a:pPr algn="ctr">
              <a:spcBef>
                <a:spcPct val="50000"/>
              </a:spcBef>
            </a:pPr>
            <a:r>
              <a:rPr lang="en-GB" sz="1300"/>
              <a:t>Simple design</a:t>
            </a:r>
            <a:endParaRPr lang="en-US" sz="1300"/>
          </a:p>
        </p:txBody>
      </p:sp>
      <p:sp>
        <p:nvSpPr>
          <p:cNvPr id="111653" name="AutoShape 37"/>
          <p:cNvSpPr>
            <a:spLocks noChangeArrowheads="1"/>
          </p:cNvSpPr>
          <p:nvPr/>
        </p:nvSpPr>
        <p:spPr bwMode="auto">
          <a:xfrm>
            <a:off x="1688429" y="3815920"/>
            <a:ext cx="3310077" cy="760475"/>
          </a:xfrm>
          <a:prstGeom prst="homePlate">
            <a:avLst>
              <a:gd name="adj" fmla="val 116432"/>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111655" name="AutoShape 39"/>
          <p:cNvSpPr>
            <a:spLocks noChangeArrowheads="1"/>
          </p:cNvSpPr>
          <p:nvPr/>
        </p:nvSpPr>
        <p:spPr bwMode="auto">
          <a:xfrm>
            <a:off x="1701631" y="5132656"/>
            <a:ext cx="2395928" cy="760475"/>
          </a:xfrm>
          <a:prstGeom prst="homePlate">
            <a:avLst>
              <a:gd name="adj" fmla="val 115234"/>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111658" name="AutoShape 42"/>
          <p:cNvSpPr>
            <a:spLocks noChangeArrowheads="1"/>
          </p:cNvSpPr>
          <p:nvPr/>
        </p:nvSpPr>
        <p:spPr bwMode="auto">
          <a:xfrm rot="10800000">
            <a:off x="6686551" y="3791537"/>
            <a:ext cx="2844751" cy="760475"/>
          </a:xfrm>
          <a:prstGeom prst="homePlate">
            <a:avLst>
              <a:gd name="adj" fmla="val 119450"/>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111659" name="AutoShape 43"/>
          <p:cNvSpPr>
            <a:spLocks noChangeArrowheads="1"/>
          </p:cNvSpPr>
          <p:nvPr/>
        </p:nvSpPr>
        <p:spPr bwMode="auto">
          <a:xfrm rot="10800000">
            <a:off x="4757595" y="5132656"/>
            <a:ext cx="4790205" cy="760475"/>
          </a:xfrm>
          <a:prstGeom prst="homePlate">
            <a:avLst>
              <a:gd name="adj" fmla="val 177734"/>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18458" name="Text Box 46"/>
          <p:cNvSpPr txBox="1">
            <a:spLocks noChangeArrowheads="1"/>
          </p:cNvSpPr>
          <p:nvPr/>
        </p:nvSpPr>
        <p:spPr bwMode="auto">
          <a:xfrm>
            <a:off x="5065697" y="4031318"/>
            <a:ext cx="1715107" cy="256702"/>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50000"/>
              </a:spcBef>
            </a:pPr>
            <a:r>
              <a:rPr lang="en-GB" sz="1300"/>
              <a:t>Standardised design</a:t>
            </a:r>
            <a:endParaRPr lang="en-US" sz="1300"/>
          </a:p>
        </p:txBody>
      </p:sp>
      <p:sp>
        <p:nvSpPr>
          <p:cNvPr id="18459" name="Text Box 47"/>
          <p:cNvSpPr txBox="1">
            <a:spLocks noChangeArrowheads="1"/>
          </p:cNvSpPr>
          <p:nvPr/>
        </p:nvSpPr>
        <p:spPr bwMode="auto">
          <a:xfrm>
            <a:off x="1764373" y="3874192"/>
            <a:ext cx="2318316" cy="761493"/>
          </a:xfrm>
          <a:prstGeom prst="rect">
            <a:avLst/>
          </a:prstGeom>
          <a:noFill/>
          <a:ln w="9525">
            <a:noFill/>
            <a:miter lim="800000"/>
            <a:headEnd type="none" w="sm" len="lg"/>
            <a:tailEnd type="none" w="sm" len="lg"/>
          </a:ln>
        </p:spPr>
        <p:txBody>
          <a:bodyPr lIns="95760" tIns="47880" rIns="95760" bIns="47880">
            <a:spAutoFit/>
          </a:bodyPr>
          <a:lstStyle/>
          <a:p>
            <a:pPr>
              <a:lnSpc>
                <a:spcPct val="80000"/>
              </a:lnSpc>
              <a:spcBef>
                <a:spcPct val="50000"/>
              </a:spcBef>
            </a:pPr>
            <a:r>
              <a:rPr lang="en-GB"/>
              <a:t>Systemisation of resources and processes</a:t>
            </a:r>
            <a:endParaRPr lang="en-US"/>
          </a:p>
        </p:txBody>
      </p:sp>
      <p:sp>
        <p:nvSpPr>
          <p:cNvPr id="18460" name="Text Box 48"/>
          <p:cNvSpPr txBox="1">
            <a:spLocks noChangeArrowheads="1"/>
          </p:cNvSpPr>
          <p:nvPr/>
        </p:nvSpPr>
        <p:spPr bwMode="auto">
          <a:xfrm>
            <a:off x="8212350" y="2575917"/>
            <a:ext cx="1335309" cy="983092"/>
          </a:xfrm>
          <a:prstGeom prst="rect">
            <a:avLst/>
          </a:prstGeom>
          <a:noFill/>
          <a:ln w="9525">
            <a:noFill/>
            <a:miter lim="800000"/>
            <a:headEnd type="none" w="sm" len="lg"/>
            <a:tailEnd type="none" w="sm" len="lg"/>
          </a:ln>
        </p:spPr>
        <p:txBody>
          <a:bodyPr lIns="95760" tIns="47880" rIns="95760" bIns="47880">
            <a:spAutoFit/>
          </a:bodyPr>
          <a:lstStyle/>
          <a:p>
            <a:pPr algn="r">
              <a:lnSpc>
                <a:spcPct val="80000"/>
              </a:lnSpc>
              <a:spcBef>
                <a:spcPct val="50000"/>
              </a:spcBef>
            </a:pPr>
            <a:r>
              <a:rPr lang="en-GB"/>
              <a:t>Emerging, any working vehicle</a:t>
            </a:r>
            <a:endParaRPr lang="en-US"/>
          </a:p>
        </p:txBody>
      </p:sp>
      <p:sp>
        <p:nvSpPr>
          <p:cNvPr id="18461" name="Text Box 52"/>
          <p:cNvSpPr txBox="1">
            <a:spLocks noChangeArrowheads="1"/>
          </p:cNvSpPr>
          <p:nvPr/>
        </p:nvSpPr>
        <p:spPr bwMode="auto">
          <a:xfrm>
            <a:off x="7535244" y="3963072"/>
            <a:ext cx="2012416" cy="539893"/>
          </a:xfrm>
          <a:prstGeom prst="rect">
            <a:avLst/>
          </a:prstGeom>
          <a:noFill/>
          <a:ln w="9525">
            <a:noFill/>
            <a:miter lim="800000"/>
            <a:headEnd type="none" w="sm" len="lg"/>
            <a:tailEnd type="none" w="sm" len="lg"/>
          </a:ln>
        </p:spPr>
        <p:txBody>
          <a:bodyPr lIns="95760" tIns="47880" rIns="95760" bIns="47880">
            <a:spAutoFit/>
          </a:bodyPr>
          <a:lstStyle/>
          <a:p>
            <a:pPr algn="r">
              <a:lnSpc>
                <a:spcPct val="80000"/>
              </a:lnSpc>
              <a:spcBef>
                <a:spcPct val="50000"/>
              </a:spcBef>
            </a:pPr>
            <a:r>
              <a:rPr lang="en-GB"/>
              <a:t>Maturing, simple robust vehicle</a:t>
            </a:r>
            <a:endParaRPr lang="en-US"/>
          </a:p>
        </p:txBody>
      </p:sp>
      <p:sp>
        <p:nvSpPr>
          <p:cNvPr id="111669" name="Text Box 53"/>
          <p:cNvSpPr txBox="1">
            <a:spLocks noChangeArrowheads="1"/>
          </p:cNvSpPr>
          <p:nvPr/>
        </p:nvSpPr>
        <p:spPr bwMode="auto">
          <a:xfrm>
            <a:off x="1764333" y="5181421"/>
            <a:ext cx="1945454" cy="761493"/>
          </a:xfrm>
          <a:prstGeom prst="rect">
            <a:avLst/>
          </a:prstGeom>
          <a:no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5760" tIns="47880" rIns="95760" bIns="47880">
            <a:spAutoFit/>
          </a:bodyPr>
          <a:lstStyle/>
          <a:p>
            <a:pPr>
              <a:lnSpc>
                <a:spcPct val="80000"/>
              </a:lnSpc>
              <a:spcBef>
                <a:spcPct val="50000"/>
              </a:spcBef>
              <a:defRPr/>
            </a:pPr>
            <a:r>
              <a:rPr lang="en-GB" dirty="0">
                <a:ea typeface="+mn-ea"/>
              </a:rPr>
              <a:t>Minor reconfiguration for new model</a:t>
            </a:r>
            <a:endParaRPr lang="en-US" dirty="0">
              <a:ea typeface="+mn-ea"/>
            </a:endParaRPr>
          </a:p>
        </p:txBody>
      </p:sp>
      <p:sp>
        <p:nvSpPr>
          <p:cNvPr id="18465" name="Text Box 54"/>
          <p:cNvSpPr txBox="1">
            <a:spLocks noChangeArrowheads="1"/>
          </p:cNvSpPr>
          <p:nvPr/>
        </p:nvSpPr>
        <p:spPr bwMode="auto">
          <a:xfrm>
            <a:off x="6911412" y="5297849"/>
            <a:ext cx="2615625" cy="539893"/>
          </a:xfrm>
          <a:prstGeom prst="rect">
            <a:avLst/>
          </a:prstGeom>
          <a:noFill/>
          <a:ln w="9525">
            <a:noFill/>
            <a:miter lim="800000"/>
            <a:headEnd type="none" w="sm" len="lg"/>
            <a:tailEnd type="none" w="sm" len="lg"/>
          </a:ln>
        </p:spPr>
        <p:txBody>
          <a:bodyPr lIns="95760" tIns="47880" rIns="95760" bIns="47880">
            <a:spAutoFit/>
          </a:bodyPr>
          <a:lstStyle/>
          <a:p>
            <a:pPr algn="r">
              <a:lnSpc>
                <a:spcPct val="80000"/>
              </a:lnSpc>
              <a:spcBef>
                <a:spcPct val="50000"/>
              </a:spcBef>
            </a:pPr>
            <a:r>
              <a:rPr lang="en-GB"/>
              <a:t>More sophisticated performance, quality</a:t>
            </a:r>
            <a:endParaRPr lang="en-US"/>
          </a:p>
        </p:txBody>
      </p:sp>
      <p:sp>
        <p:nvSpPr>
          <p:cNvPr id="18466" name="Text Box 57"/>
          <p:cNvSpPr txBox="1">
            <a:spLocks noChangeArrowheads="1"/>
          </p:cNvSpPr>
          <p:nvPr/>
        </p:nvSpPr>
        <p:spPr bwMode="auto">
          <a:xfrm>
            <a:off x="3943486" y="5334354"/>
            <a:ext cx="1422955" cy="415829"/>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50000"/>
              </a:spcBef>
            </a:pPr>
            <a:r>
              <a:rPr lang="en-GB" sz="1300"/>
              <a:t>New 1500 model</a:t>
            </a:r>
            <a:endParaRPr lang="en-US" sz="1300"/>
          </a:p>
        </p:txBody>
      </p:sp>
      <p:sp>
        <p:nvSpPr>
          <p:cNvPr id="18467" name="AutoShape 60"/>
          <p:cNvSpPr>
            <a:spLocks noChangeArrowheads="1"/>
          </p:cNvSpPr>
          <p:nvPr/>
        </p:nvSpPr>
        <p:spPr bwMode="auto">
          <a:xfrm>
            <a:off x="6146659" y="3785312"/>
            <a:ext cx="826621" cy="863400"/>
          </a:xfrm>
          <a:prstGeom prst="curvedLeftArrow">
            <a:avLst>
              <a:gd name="adj1" fmla="val 22620"/>
              <a:gd name="adj2" fmla="val 45239"/>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18468" name="AutoShape 61"/>
          <p:cNvSpPr>
            <a:spLocks noChangeArrowheads="1"/>
          </p:cNvSpPr>
          <p:nvPr/>
        </p:nvSpPr>
        <p:spPr bwMode="auto">
          <a:xfrm flipH="1" flipV="1">
            <a:off x="4811351" y="3704367"/>
            <a:ext cx="824901" cy="863400"/>
          </a:xfrm>
          <a:prstGeom prst="curvedLeftArrow">
            <a:avLst>
              <a:gd name="adj1" fmla="val 22667"/>
              <a:gd name="adj2" fmla="val 45333"/>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18469" name="AutoShape 63"/>
          <p:cNvSpPr>
            <a:spLocks noChangeArrowheads="1"/>
          </p:cNvSpPr>
          <p:nvPr/>
        </p:nvSpPr>
        <p:spPr bwMode="auto">
          <a:xfrm>
            <a:off x="4685897" y="5115329"/>
            <a:ext cx="824901" cy="863400"/>
          </a:xfrm>
          <a:prstGeom prst="curvedLeftArrow">
            <a:avLst>
              <a:gd name="adj1" fmla="val 22661"/>
              <a:gd name="adj2" fmla="val 45328"/>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18470" name="AutoShape 64"/>
          <p:cNvSpPr>
            <a:spLocks noChangeArrowheads="1"/>
          </p:cNvSpPr>
          <p:nvPr/>
        </p:nvSpPr>
        <p:spPr bwMode="auto">
          <a:xfrm flipH="1" flipV="1">
            <a:off x="3785380" y="5026449"/>
            <a:ext cx="824901" cy="868161"/>
          </a:xfrm>
          <a:prstGeom prst="curvedLeftArrow">
            <a:avLst>
              <a:gd name="adj1" fmla="val 22792"/>
              <a:gd name="adj2" fmla="val 45583"/>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18471" name="Text Box 65"/>
          <p:cNvSpPr txBox="1">
            <a:spLocks noChangeArrowheads="1"/>
          </p:cNvSpPr>
          <p:nvPr/>
        </p:nvSpPr>
        <p:spPr bwMode="auto">
          <a:xfrm>
            <a:off x="1752344" y="1701407"/>
            <a:ext cx="1644646" cy="563433"/>
          </a:xfrm>
          <a:prstGeom prst="rect">
            <a:avLst/>
          </a:prstGeom>
          <a:noFill/>
          <a:ln w="9525">
            <a:noFill/>
            <a:miter lim="800000"/>
            <a:headEnd type="none" w="sm" len="lg"/>
            <a:tailEnd type="none" w="sm" len="lg"/>
          </a:ln>
        </p:spPr>
        <p:txBody>
          <a:bodyPr lIns="95760" tIns="47880" rIns="95760" bIns="47880">
            <a:spAutoFit/>
          </a:bodyPr>
          <a:lstStyle/>
          <a:p>
            <a:pPr>
              <a:lnSpc>
                <a:spcPct val="80000"/>
              </a:lnSpc>
              <a:spcBef>
                <a:spcPct val="50000"/>
              </a:spcBef>
            </a:pPr>
            <a:r>
              <a:rPr lang="en-GB" sz="1900">
                <a:solidFill>
                  <a:srgbClr val="FF0000"/>
                </a:solidFill>
              </a:rPr>
              <a:t>Operations resources</a:t>
            </a:r>
            <a:endParaRPr lang="en-US" sz="1900">
              <a:solidFill>
                <a:srgbClr val="FF0000"/>
              </a:solidFill>
            </a:endParaRPr>
          </a:p>
        </p:txBody>
      </p:sp>
      <p:sp>
        <p:nvSpPr>
          <p:cNvPr id="18472" name="Text Box 66"/>
          <p:cNvSpPr txBox="1">
            <a:spLocks noChangeArrowheads="1"/>
          </p:cNvSpPr>
          <p:nvPr/>
        </p:nvSpPr>
        <p:spPr bwMode="auto">
          <a:xfrm>
            <a:off x="7662416" y="1701407"/>
            <a:ext cx="1868058" cy="563433"/>
          </a:xfrm>
          <a:prstGeom prst="rect">
            <a:avLst/>
          </a:prstGeom>
          <a:noFill/>
          <a:ln w="9525">
            <a:noFill/>
            <a:miter lim="800000"/>
            <a:headEnd type="none" w="sm" len="lg"/>
            <a:tailEnd type="none" w="sm" len="lg"/>
          </a:ln>
        </p:spPr>
        <p:txBody>
          <a:bodyPr lIns="95760" tIns="47880" rIns="95760" bIns="47880">
            <a:spAutoFit/>
          </a:bodyPr>
          <a:lstStyle/>
          <a:p>
            <a:pPr algn="r">
              <a:lnSpc>
                <a:spcPct val="80000"/>
              </a:lnSpc>
              <a:spcBef>
                <a:spcPct val="50000"/>
              </a:spcBef>
            </a:pPr>
            <a:r>
              <a:rPr lang="en-GB" sz="1900">
                <a:solidFill>
                  <a:srgbClr val="FF0000"/>
                </a:solidFill>
              </a:rPr>
              <a:t>Market requirements</a:t>
            </a:r>
            <a:endParaRPr lang="en-US" sz="1900">
              <a:solidFill>
                <a:srgbClr val="FF0000"/>
              </a:solidFill>
            </a:endParaRPr>
          </a:p>
        </p:txBody>
      </p:sp>
      <p:sp>
        <p:nvSpPr>
          <p:cNvPr id="18473" name="Text Box 67"/>
          <p:cNvSpPr txBox="1">
            <a:spLocks noChangeArrowheads="1"/>
          </p:cNvSpPr>
          <p:nvPr/>
        </p:nvSpPr>
        <p:spPr bwMode="auto">
          <a:xfrm>
            <a:off x="71607" y="3829751"/>
            <a:ext cx="1794160" cy="816892"/>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20000"/>
              </a:spcBef>
            </a:pPr>
            <a:r>
              <a:rPr lang="en-GB"/>
              <a:t>1952–1958</a:t>
            </a:r>
          </a:p>
          <a:p>
            <a:pPr algn="ctr">
              <a:lnSpc>
                <a:spcPct val="80000"/>
              </a:lnSpc>
              <a:spcBef>
                <a:spcPct val="20000"/>
              </a:spcBef>
            </a:pPr>
            <a:r>
              <a:rPr lang="en-GB"/>
              <a:t>Continuity of strategy</a:t>
            </a:r>
            <a:endParaRPr lang="en-US"/>
          </a:p>
        </p:txBody>
      </p:sp>
      <p:sp>
        <p:nvSpPr>
          <p:cNvPr id="18474" name="Text Box 68"/>
          <p:cNvSpPr txBox="1">
            <a:spLocks noChangeArrowheads="1"/>
          </p:cNvSpPr>
          <p:nvPr/>
        </p:nvSpPr>
        <p:spPr bwMode="auto">
          <a:xfrm>
            <a:off x="71607" y="5135961"/>
            <a:ext cx="1794160" cy="816892"/>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20000"/>
              </a:spcBef>
            </a:pPr>
            <a:r>
              <a:rPr lang="en-GB"/>
              <a:t>1959–1964</a:t>
            </a:r>
          </a:p>
          <a:p>
            <a:pPr algn="ctr">
              <a:lnSpc>
                <a:spcPct val="80000"/>
              </a:lnSpc>
              <a:spcBef>
                <a:spcPct val="20000"/>
              </a:spcBef>
            </a:pPr>
            <a:r>
              <a:rPr lang="en-GB"/>
              <a:t>Minor change and continuity</a:t>
            </a:r>
            <a:endParaRPr lang="en-US"/>
          </a:p>
        </p:txBody>
      </p:sp>
      <p:sp>
        <p:nvSpPr>
          <p:cNvPr id="18475" name="Text Box 71"/>
          <p:cNvSpPr txBox="1">
            <a:spLocks noChangeArrowheads="1"/>
          </p:cNvSpPr>
          <p:nvPr/>
        </p:nvSpPr>
        <p:spPr bwMode="auto">
          <a:xfrm>
            <a:off x="4685898" y="1693471"/>
            <a:ext cx="2094906" cy="563432"/>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50000"/>
              </a:spcBef>
            </a:pPr>
            <a:r>
              <a:rPr lang="en-GB" sz="1900">
                <a:solidFill>
                  <a:srgbClr val="FF0000"/>
                </a:solidFill>
              </a:rPr>
              <a:t>Strategic reconciliation</a:t>
            </a:r>
            <a:endParaRPr lang="en-US" sz="1900">
              <a:solidFill>
                <a:srgbClr val="FF0000"/>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458" name="Group 33"/>
          <p:cNvGrpSpPr>
            <a:grpSpLocks/>
          </p:cNvGrpSpPr>
          <p:nvPr/>
        </p:nvGrpSpPr>
        <p:grpSpPr bwMode="auto">
          <a:xfrm>
            <a:off x="105978" y="1752194"/>
            <a:ext cx="9433088" cy="4404318"/>
            <a:chOff x="179512" y="1539208"/>
            <a:chExt cx="8709659" cy="4402007"/>
          </a:xfrm>
        </p:grpSpPr>
        <p:sp>
          <p:nvSpPr>
            <p:cNvPr id="113699" name="AutoShape 35"/>
            <p:cNvSpPr>
              <a:spLocks noChangeArrowheads="1"/>
            </p:cNvSpPr>
            <p:nvPr/>
          </p:nvSpPr>
          <p:spPr bwMode="auto">
            <a:xfrm rot="10800000">
              <a:off x="5915847" y="2332068"/>
              <a:ext cx="2973324" cy="760476"/>
            </a:xfrm>
            <a:prstGeom prst="homePlate">
              <a:avLst>
                <a:gd name="adj" fmla="val 135178"/>
              </a:avLst>
            </a:prstGeom>
            <a:solidFill>
              <a:schemeClr val="bg1">
                <a:lumMod val="95000"/>
              </a:schemeClr>
            </a:solidFill>
            <a:ln w="15875">
              <a:noFill/>
              <a:prstDash val="dash"/>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dirty="0">
                <a:ea typeface="+mn-ea"/>
              </a:endParaRPr>
            </a:p>
          </p:txBody>
        </p:sp>
        <p:sp>
          <p:nvSpPr>
            <p:cNvPr id="113697" name="AutoShape 33"/>
            <p:cNvSpPr>
              <a:spLocks noChangeArrowheads="1"/>
            </p:cNvSpPr>
            <p:nvPr/>
          </p:nvSpPr>
          <p:spPr bwMode="auto">
            <a:xfrm>
              <a:off x="1610548" y="4957920"/>
              <a:ext cx="2505456" cy="760475"/>
            </a:xfrm>
            <a:prstGeom prst="homePlate">
              <a:avLst>
                <a:gd name="adj" fmla="val 95421"/>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dirty="0">
                <a:ea typeface="+mn-ea"/>
              </a:endParaRPr>
            </a:p>
          </p:txBody>
        </p:sp>
        <p:sp>
          <p:nvSpPr>
            <p:cNvPr id="113675" name="AutoShape 11"/>
            <p:cNvSpPr>
              <a:spLocks noChangeArrowheads="1"/>
            </p:cNvSpPr>
            <p:nvPr/>
          </p:nvSpPr>
          <p:spPr bwMode="auto">
            <a:xfrm>
              <a:off x="1610548" y="2336640"/>
              <a:ext cx="2695955" cy="760475"/>
            </a:xfrm>
            <a:prstGeom prst="homePlate">
              <a:avLst>
                <a:gd name="adj" fmla="val 102676"/>
              </a:avLst>
            </a:prstGeom>
            <a:solidFill>
              <a:schemeClr val="bg1">
                <a:lumMod val="95000"/>
              </a:schemeClr>
            </a:solidFill>
            <a:ln w="15875">
              <a:noFill/>
              <a:prstDash val="dash"/>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dirty="0">
                <a:ea typeface="+mn-ea"/>
              </a:endParaRPr>
            </a:p>
          </p:txBody>
        </p:sp>
        <p:sp>
          <p:nvSpPr>
            <p:cNvPr id="113668" name="AutoShape 4"/>
            <p:cNvSpPr>
              <a:spLocks noChangeArrowheads="1"/>
            </p:cNvSpPr>
            <p:nvPr/>
          </p:nvSpPr>
          <p:spPr bwMode="auto">
            <a:xfrm>
              <a:off x="1630360" y="3660996"/>
              <a:ext cx="3110484" cy="743712"/>
            </a:xfrm>
            <a:prstGeom prst="homePlate">
              <a:avLst>
                <a:gd name="adj" fmla="val 107909"/>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dirty="0">
                <a:ea typeface="+mn-ea"/>
              </a:endParaRPr>
            </a:p>
          </p:txBody>
        </p:sp>
        <p:sp>
          <p:nvSpPr>
            <p:cNvPr id="19472" name="Text Box 5"/>
            <p:cNvSpPr txBox="1">
              <a:spLocks noChangeArrowheads="1"/>
            </p:cNvSpPr>
            <p:nvPr/>
          </p:nvSpPr>
          <p:spPr bwMode="auto">
            <a:xfrm>
              <a:off x="331912" y="2251297"/>
              <a:ext cx="1347215" cy="1033586"/>
            </a:xfrm>
            <a:prstGeom prst="rect">
              <a:avLst/>
            </a:prstGeom>
            <a:noFill/>
            <a:ln w="9525">
              <a:noFill/>
              <a:miter lim="800000"/>
              <a:headEnd type="none" w="sm" len="lg"/>
              <a:tailEnd type="none" w="sm" len="lg"/>
            </a:ln>
          </p:spPr>
          <p:txBody>
            <a:bodyPr>
              <a:spAutoFit/>
            </a:bodyPr>
            <a:lstStyle/>
            <a:p>
              <a:pPr algn="ctr">
                <a:lnSpc>
                  <a:spcPct val="80000"/>
                </a:lnSpc>
                <a:spcBef>
                  <a:spcPct val="20000"/>
                </a:spcBef>
              </a:pPr>
              <a:r>
                <a:rPr lang="en-GB"/>
                <a:t>1965</a:t>
              </a:r>
              <a:r>
                <a:rPr lang="en-GB">
                  <a:cs typeface="Arial" pitchFamily="34" charset="0"/>
                </a:rPr>
                <a:t>–</a:t>
              </a:r>
              <a:r>
                <a:rPr lang="en-GB"/>
                <a:t>1970</a:t>
              </a:r>
            </a:p>
            <a:p>
              <a:pPr algn="ctr">
                <a:lnSpc>
                  <a:spcPct val="80000"/>
                </a:lnSpc>
                <a:spcBef>
                  <a:spcPct val="20000"/>
                </a:spcBef>
              </a:pPr>
              <a:r>
                <a:rPr lang="en-GB"/>
                <a:t>Searching for viable strategy</a:t>
              </a:r>
              <a:endParaRPr lang="en-US"/>
            </a:p>
          </p:txBody>
        </p:sp>
        <p:sp>
          <p:nvSpPr>
            <p:cNvPr id="19473" name="Text Box 6"/>
            <p:cNvSpPr txBox="1">
              <a:spLocks noChangeArrowheads="1"/>
            </p:cNvSpPr>
            <p:nvPr/>
          </p:nvSpPr>
          <p:spPr bwMode="auto">
            <a:xfrm>
              <a:off x="1701989" y="2429604"/>
              <a:ext cx="2141218" cy="756733"/>
            </a:xfrm>
            <a:prstGeom prst="rect">
              <a:avLst/>
            </a:prstGeom>
            <a:noFill/>
            <a:ln w="9525">
              <a:noFill/>
              <a:miter lim="800000"/>
              <a:headEnd type="none" w="sm" len="lg"/>
              <a:tailEnd type="none" w="sm" len="lg"/>
            </a:ln>
          </p:spPr>
          <p:txBody>
            <a:bodyPr>
              <a:spAutoFit/>
            </a:bodyPr>
            <a:lstStyle/>
            <a:p>
              <a:pPr>
                <a:lnSpc>
                  <a:spcPct val="80000"/>
                </a:lnSpc>
                <a:spcBef>
                  <a:spcPct val="50000"/>
                </a:spcBef>
              </a:pPr>
              <a:r>
                <a:rPr lang="en-GB"/>
                <a:t>Fragmented acquisition of new resources</a:t>
              </a:r>
              <a:endParaRPr lang="en-US"/>
            </a:p>
          </p:txBody>
        </p:sp>
        <p:sp>
          <p:nvSpPr>
            <p:cNvPr id="19474" name="AutoShape 8"/>
            <p:cNvSpPr>
              <a:spLocks noChangeArrowheads="1"/>
            </p:cNvSpPr>
            <p:nvPr/>
          </p:nvSpPr>
          <p:spPr bwMode="auto">
            <a:xfrm>
              <a:off x="5778687" y="2315304"/>
              <a:ext cx="762000" cy="862584"/>
            </a:xfrm>
            <a:prstGeom prst="curvedLeftArrow">
              <a:avLst>
                <a:gd name="adj1" fmla="val 22640"/>
                <a:gd name="adj2" fmla="val 45280"/>
                <a:gd name="adj3" fmla="val 33333"/>
              </a:avLst>
            </a:prstGeom>
            <a:solidFill>
              <a:srgbClr val="99FF99"/>
            </a:solidFill>
            <a:ln w="9525">
              <a:solidFill>
                <a:schemeClr val="tx1"/>
              </a:solidFill>
              <a:miter lim="800000"/>
              <a:headEnd type="none" w="sm" len="lg"/>
              <a:tailEnd type="none" w="sm" len="lg"/>
            </a:ln>
          </p:spPr>
          <p:txBody>
            <a:bodyPr wrap="none" anchor="ctr"/>
            <a:lstStyle/>
            <a:p>
              <a:endParaRPr lang="en-GB"/>
            </a:p>
          </p:txBody>
        </p:sp>
        <p:sp>
          <p:nvSpPr>
            <p:cNvPr id="19475" name="AutoShape 9"/>
            <p:cNvSpPr>
              <a:spLocks noChangeArrowheads="1"/>
            </p:cNvSpPr>
            <p:nvPr/>
          </p:nvSpPr>
          <p:spPr bwMode="auto">
            <a:xfrm flipH="1" flipV="1">
              <a:off x="3978844" y="2229960"/>
              <a:ext cx="762000" cy="862584"/>
            </a:xfrm>
            <a:prstGeom prst="curvedLeftArrow">
              <a:avLst>
                <a:gd name="adj1" fmla="val 22640"/>
                <a:gd name="adj2" fmla="val 45280"/>
                <a:gd name="adj3" fmla="val 33333"/>
              </a:avLst>
            </a:prstGeom>
            <a:solidFill>
              <a:srgbClr val="99FF99"/>
            </a:solidFill>
            <a:ln w="9525">
              <a:solidFill>
                <a:schemeClr val="tx1"/>
              </a:solidFill>
              <a:miter lim="800000"/>
              <a:headEnd type="none" w="sm" len="lg"/>
              <a:tailEnd type="none" w="sm" len="lg"/>
            </a:ln>
          </p:spPr>
          <p:txBody>
            <a:bodyPr wrap="none" anchor="ctr"/>
            <a:lstStyle/>
            <a:p>
              <a:endParaRPr lang="en-GB"/>
            </a:p>
          </p:txBody>
        </p:sp>
        <p:sp>
          <p:nvSpPr>
            <p:cNvPr id="19476" name="Text Box 10"/>
            <p:cNvSpPr txBox="1">
              <a:spLocks noChangeArrowheads="1"/>
            </p:cNvSpPr>
            <p:nvPr/>
          </p:nvSpPr>
          <p:spPr bwMode="auto">
            <a:xfrm>
              <a:off x="4396419" y="2478371"/>
              <a:ext cx="1540763" cy="492115"/>
            </a:xfrm>
            <a:prstGeom prst="rect">
              <a:avLst/>
            </a:prstGeom>
            <a:noFill/>
            <a:ln w="9525">
              <a:noFill/>
              <a:miter lim="800000"/>
              <a:headEnd type="none" w="sm" len="lg"/>
              <a:tailEnd type="none" w="sm" len="lg"/>
            </a:ln>
          </p:spPr>
          <p:txBody>
            <a:bodyPr>
              <a:spAutoFit/>
            </a:bodyPr>
            <a:lstStyle/>
            <a:p>
              <a:pPr algn="ctr">
                <a:spcBef>
                  <a:spcPct val="50000"/>
                </a:spcBef>
              </a:pPr>
              <a:r>
                <a:rPr lang="en-GB" sz="1300"/>
                <a:t>Multiple new designs</a:t>
              </a:r>
              <a:endParaRPr lang="en-US" sz="1300"/>
            </a:p>
          </p:txBody>
        </p:sp>
        <p:sp>
          <p:nvSpPr>
            <p:cNvPr id="113679" name="AutoShape 15"/>
            <p:cNvSpPr>
              <a:spLocks noChangeArrowheads="1"/>
            </p:cNvSpPr>
            <p:nvPr/>
          </p:nvSpPr>
          <p:spPr bwMode="auto">
            <a:xfrm rot="10800000">
              <a:off x="6246555" y="3616800"/>
              <a:ext cx="2627376" cy="760475"/>
            </a:xfrm>
            <a:prstGeom prst="homePlate">
              <a:avLst>
                <a:gd name="adj" fmla="val 119450"/>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dirty="0">
                <a:ea typeface="+mn-ea"/>
              </a:endParaRPr>
            </a:p>
          </p:txBody>
        </p:sp>
        <p:sp>
          <p:nvSpPr>
            <p:cNvPr id="113680" name="AutoShape 16"/>
            <p:cNvSpPr>
              <a:spLocks noChangeArrowheads="1"/>
            </p:cNvSpPr>
            <p:nvPr/>
          </p:nvSpPr>
          <p:spPr bwMode="auto">
            <a:xfrm rot="10800000">
              <a:off x="5294055" y="4957920"/>
              <a:ext cx="3595116" cy="760475"/>
            </a:xfrm>
            <a:prstGeom prst="homePlate">
              <a:avLst>
                <a:gd name="adj" fmla="val 144428"/>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dirty="0">
                <a:ea typeface="+mn-ea"/>
              </a:endParaRPr>
            </a:p>
          </p:txBody>
        </p:sp>
        <p:sp>
          <p:nvSpPr>
            <p:cNvPr id="19483" name="Text Box 17"/>
            <p:cNvSpPr txBox="1">
              <a:spLocks noChangeArrowheads="1"/>
            </p:cNvSpPr>
            <p:nvPr/>
          </p:nvSpPr>
          <p:spPr bwMode="auto">
            <a:xfrm>
              <a:off x="4603685" y="3921599"/>
              <a:ext cx="1377695" cy="252209"/>
            </a:xfrm>
            <a:prstGeom prst="rect">
              <a:avLst/>
            </a:prstGeom>
            <a:noFill/>
            <a:ln w="9525">
              <a:noFill/>
              <a:miter lim="800000"/>
              <a:headEnd type="none" w="sm" len="lg"/>
              <a:tailEnd type="none" w="sm" len="lg"/>
            </a:ln>
          </p:spPr>
          <p:txBody>
            <a:bodyPr>
              <a:spAutoFit/>
            </a:bodyPr>
            <a:lstStyle/>
            <a:p>
              <a:pPr algn="ctr">
                <a:lnSpc>
                  <a:spcPct val="80000"/>
                </a:lnSpc>
                <a:spcBef>
                  <a:spcPct val="50000"/>
                </a:spcBef>
              </a:pPr>
              <a:r>
                <a:rPr lang="en-GB" sz="1300"/>
                <a:t>Defined range</a:t>
              </a:r>
              <a:endParaRPr lang="en-US" sz="1300"/>
            </a:p>
          </p:txBody>
        </p:sp>
        <p:sp>
          <p:nvSpPr>
            <p:cNvPr id="19484" name="Text Box 18"/>
            <p:cNvSpPr txBox="1">
              <a:spLocks noChangeArrowheads="1"/>
            </p:cNvSpPr>
            <p:nvPr/>
          </p:nvSpPr>
          <p:spPr bwMode="auto">
            <a:xfrm>
              <a:off x="1700463" y="3811871"/>
              <a:ext cx="2141221" cy="535250"/>
            </a:xfrm>
            <a:prstGeom prst="rect">
              <a:avLst/>
            </a:prstGeom>
            <a:noFill/>
            <a:ln w="9525">
              <a:noFill/>
              <a:miter lim="800000"/>
              <a:headEnd type="none" w="sm" len="lg"/>
              <a:tailEnd type="none" w="sm" len="lg"/>
            </a:ln>
          </p:spPr>
          <p:txBody>
            <a:bodyPr>
              <a:spAutoFit/>
            </a:bodyPr>
            <a:lstStyle/>
            <a:p>
              <a:pPr>
                <a:lnSpc>
                  <a:spcPct val="80000"/>
                </a:lnSpc>
                <a:spcBef>
                  <a:spcPct val="50000"/>
                </a:spcBef>
              </a:pPr>
              <a:r>
                <a:rPr lang="en-GB"/>
                <a:t>Adapt best practices from enlarged group</a:t>
              </a:r>
              <a:endParaRPr lang="en-US"/>
            </a:p>
          </p:txBody>
        </p:sp>
        <p:sp>
          <p:nvSpPr>
            <p:cNvPr id="19485" name="Text Box 19"/>
            <p:cNvSpPr txBox="1">
              <a:spLocks noChangeArrowheads="1"/>
            </p:cNvSpPr>
            <p:nvPr/>
          </p:nvSpPr>
          <p:spPr bwMode="auto">
            <a:xfrm>
              <a:off x="6885111" y="2400649"/>
              <a:ext cx="2004060" cy="756733"/>
            </a:xfrm>
            <a:prstGeom prst="rect">
              <a:avLst/>
            </a:prstGeom>
            <a:noFill/>
            <a:ln w="9525">
              <a:noFill/>
              <a:miter lim="800000"/>
              <a:headEnd type="none" w="sm" len="lg"/>
              <a:tailEnd type="none" w="sm" len="lg"/>
            </a:ln>
          </p:spPr>
          <p:txBody>
            <a:bodyPr>
              <a:spAutoFit/>
            </a:bodyPr>
            <a:lstStyle/>
            <a:p>
              <a:pPr algn="r">
                <a:lnSpc>
                  <a:spcPct val="80000"/>
                </a:lnSpc>
                <a:spcBef>
                  <a:spcPct val="50000"/>
                </a:spcBef>
              </a:pPr>
              <a:r>
                <a:rPr lang="en-GB"/>
                <a:t>Uncertain rejection of VW traditional products</a:t>
              </a:r>
              <a:endParaRPr lang="en-US"/>
            </a:p>
          </p:txBody>
        </p:sp>
        <p:sp>
          <p:nvSpPr>
            <p:cNvPr id="19486" name="Text Box 20"/>
            <p:cNvSpPr txBox="1">
              <a:spLocks noChangeArrowheads="1"/>
            </p:cNvSpPr>
            <p:nvPr/>
          </p:nvSpPr>
          <p:spPr bwMode="auto">
            <a:xfrm>
              <a:off x="7029890" y="3677759"/>
              <a:ext cx="1859281" cy="756733"/>
            </a:xfrm>
            <a:prstGeom prst="rect">
              <a:avLst/>
            </a:prstGeom>
            <a:noFill/>
            <a:ln w="9525">
              <a:noFill/>
              <a:miter lim="800000"/>
              <a:headEnd type="none" w="sm" len="lg"/>
              <a:tailEnd type="none" w="sm" len="lg"/>
            </a:ln>
          </p:spPr>
          <p:txBody>
            <a:bodyPr>
              <a:spAutoFit/>
            </a:bodyPr>
            <a:lstStyle/>
            <a:p>
              <a:pPr algn="r">
                <a:lnSpc>
                  <a:spcPct val="80000"/>
                </a:lnSpc>
                <a:spcBef>
                  <a:spcPct val="50000"/>
                </a:spcBef>
              </a:pPr>
              <a:r>
                <a:rPr lang="en-GB"/>
                <a:t>Clarifying around style, quality and variety</a:t>
              </a:r>
              <a:endParaRPr lang="en-US"/>
            </a:p>
          </p:txBody>
        </p:sp>
        <p:sp>
          <p:nvSpPr>
            <p:cNvPr id="19487" name="Text Box 21"/>
            <p:cNvSpPr txBox="1">
              <a:spLocks noChangeArrowheads="1"/>
            </p:cNvSpPr>
            <p:nvPr/>
          </p:nvSpPr>
          <p:spPr bwMode="auto">
            <a:xfrm>
              <a:off x="1700463" y="5006687"/>
              <a:ext cx="1796796" cy="756733"/>
            </a:xfrm>
            <a:prstGeom prst="rect">
              <a:avLst/>
            </a:prstGeom>
            <a:noFill/>
            <a:ln w="9525">
              <a:noFill/>
              <a:miter lim="800000"/>
              <a:headEnd type="none" w="sm" len="lg"/>
              <a:tailEnd type="none" w="sm" len="lg"/>
            </a:ln>
          </p:spPr>
          <p:txBody>
            <a:bodyPr>
              <a:spAutoFit/>
            </a:bodyPr>
            <a:lstStyle/>
            <a:p>
              <a:pPr>
                <a:lnSpc>
                  <a:spcPct val="80000"/>
                </a:lnSpc>
                <a:spcBef>
                  <a:spcPct val="50000"/>
                </a:spcBef>
              </a:pPr>
              <a:r>
                <a:rPr lang="en-GB"/>
                <a:t>Accommodate new models and acquisitions</a:t>
              </a:r>
              <a:endParaRPr lang="en-US"/>
            </a:p>
          </p:txBody>
        </p:sp>
        <p:sp>
          <p:nvSpPr>
            <p:cNvPr id="19488" name="Text Box 22"/>
            <p:cNvSpPr txBox="1">
              <a:spLocks noChangeArrowheads="1"/>
            </p:cNvSpPr>
            <p:nvPr/>
          </p:nvSpPr>
          <p:spPr bwMode="auto">
            <a:xfrm>
              <a:off x="6453819" y="5038693"/>
              <a:ext cx="2415540" cy="756733"/>
            </a:xfrm>
            <a:prstGeom prst="rect">
              <a:avLst/>
            </a:prstGeom>
            <a:noFill/>
            <a:ln w="9525">
              <a:noFill/>
              <a:miter lim="800000"/>
              <a:headEnd type="none" w="sm" len="lg"/>
              <a:tailEnd type="none" w="sm" len="lg"/>
            </a:ln>
          </p:spPr>
          <p:txBody>
            <a:bodyPr>
              <a:spAutoFit/>
            </a:bodyPr>
            <a:lstStyle/>
            <a:p>
              <a:pPr algn="r">
                <a:lnSpc>
                  <a:spcPct val="80000"/>
                </a:lnSpc>
                <a:spcBef>
                  <a:spcPct val="50000"/>
                </a:spcBef>
              </a:pPr>
              <a:r>
                <a:rPr lang="en-GB"/>
                <a:t>Segmentation around performance, style and variety</a:t>
              </a:r>
              <a:endParaRPr lang="en-US"/>
            </a:p>
          </p:txBody>
        </p:sp>
        <p:sp>
          <p:nvSpPr>
            <p:cNvPr id="19489" name="Text Box 23"/>
            <p:cNvSpPr txBox="1">
              <a:spLocks noChangeArrowheads="1"/>
            </p:cNvSpPr>
            <p:nvPr/>
          </p:nvSpPr>
          <p:spPr bwMode="auto">
            <a:xfrm>
              <a:off x="4055044" y="5084412"/>
              <a:ext cx="1584959" cy="412147"/>
            </a:xfrm>
            <a:prstGeom prst="rect">
              <a:avLst/>
            </a:prstGeom>
            <a:noFill/>
            <a:ln w="9525">
              <a:noFill/>
              <a:miter lim="800000"/>
              <a:headEnd type="none" w="sm" len="lg"/>
              <a:tailEnd type="none" w="sm" len="lg"/>
            </a:ln>
          </p:spPr>
          <p:txBody>
            <a:bodyPr>
              <a:spAutoFit/>
            </a:bodyPr>
            <a:lstStyle/>
            <a:p>
              <a:pPr algn="ctr">
                <a:lnSpc>
                  <a:spcPct val="80000"/>
                </a:lnSpc>
                <a:spcBef>
                  <a:spcPct val="50000"/>
                </a:spcBef>
              </a:pPr>
              <a:r>
                <a:rPr lang="en-GB" sz="1300"/>
                <a:t>Product development paths</a:t>
              </a:r>
              <a:endParaRPr lang="en-US" sz="1300"/>
            </a:p>
          </p:txBody>
        </p:sp>
        <p:sp>
          <p:nvSpPr>
            <p:cNvPr id="19490" name="AutoShape 24"/>
            <p:cNvSpPr>
              <a:spLocks noChangeArrowheads="1"/>
            </p:cNvSpPr>
            <p:nvPr/>
          </p:nvSpPr>
          <p:spPr bwMode="auto">
            <a:xfrm>
              <a:off x="5751255" y="3612228"/>
              <a:ext cx="762000" cy="862584"/>
            </a:xfrm>
            <a:prstGeom prst="curvedLeftArrow">
              <a:avLst>
                <a:gd name="adj1" fmla="val 22640"/>
                <a:gd name="adj2" fmla="val 45280"/>
                <a:gd name="adj3" fmla="val 33333"/>
              </a:avLst>
            </a:prstGeom>
            <a:solidFill>
              <a:srgbClr val="99FF99"/>
            </a:solidFill>
            <a:ln w="9525">
              <a:solidFill>
                <a:schemeClr val="tx1"/>
              </a:solidFill>
              <a:miter lim="800000"/>
              <a:headEnd type="none" w="sm" len="lg"/>
              <a:tailEnd type="none" w="sm" len="lg"/>
            </a:ln>
          </p:spPr>
          <p:txBody>
            <a:bodyPr wrap="none" anchor="ctr"/>
            <a:lstStyle/>
            <a:p>
              <a:endParaRPr lang="en-GB"/>
            </a:p>
          </p:txBody>
        </p:sp>
        <p:sp>
          <p:nvSpPr>
            <p:cNvPr id="19491" name="AutoShape 25"/>
            <p:cNvSpPr>
              <a:spLocks noChangeArrowheads="1"/>
            </p:cNvSpPr>
            <p:nvPr/>
          </p:nvSpPr>
          <p:spPr bwMode="auto">
            <a:xfrm flipH="1" flipV="1">
              <a:off x="4119052" y="3531456"/>
              <a:ext cx="762000" cy="862584"/>
            </a:xfrm>
            <a:prstGeom prst="curvedLeftArrow">
              <a:avLst>
                <a:gd name="adj1" fmla="val 22640"/>
                <a:gd name="adj2" fmla="val 45280"/>
                <a:gd name="adj3" fmla="val 33333"/>
              </a:avLst>
            </a:prstGeom>
            <a:solidFill>
              <a:srgbClr val="99FF99"/>
            </a:solidFill>
            <a:ln w="9525">
              <a:solidFill>
                <a:schemeClr val="tx1"/>
              </a:solidFill>
              <a:miter lim="800000"/>
              <a:headEnd type="none" w="sm" len="lg"/>
              <a:tailEnd type="none" w="sm" len="lg"/>
            </a:ln>
          </p:spPr>
          <p:txBody>
            <a:bodyPr wrap="none" anchor="ctr"/>
            <a:lstStyle/>
            <a:p>
              <a:endParaRPr lang="en-GB"/>
            </a:p>
          </p:txBody>
        </p:sp>
        <p:sp>
          <p:nvSpPr>
            <p:cNvPr id="19492" name="AutoShape 26"/>
            <p:cNvSpPr>
              <a:spLocks noChangeArrowheads="1"/>
            </p:cNvSpPr>
            <p:nvPr/>
          </p:nvSpPr>
          <p:spPr bwMode="auto">
            <a:xfrm>
              <a:off x="5086791" y="4942680"/>
              <a:ext cx="762000" cy="862584"/>
            </a:xfrm>
            <a:prstGeom prst="curvedLeftArrow">
              <a:avLst>
                <a:gd name="adj1" fmla="val 22640"/>
                <a:gd name="adj2" fmla="val 45280"/>
                <a:gd name="adj3" fmla="val 33333"/>
              </a:avLst>
            </a:prstGeom>
            <a:solidFill>
              <a:srgbClr val="99FF99"/>
            </a:solidFill>
            <a:ln w="9525">
              <a:solidFill>
                <a:schemeClr val="tx1"/>
              </a:solidFill>
              <a:miter lim="800000"/>
              <a:headEnd type="none" w="sm" len="lg"/>
              <a:tailEnd type="none" w="sm" len="lg"/>
            </a:ln>
          </p:spPr>
          <p:txBody>
            <a:bodyPr wrap="none" anchor="ctr"/>
            <a:lstStyle/>
            <a:p>
              <a:endParaRPr lang="en-GB"/>
            </a:p>
          </p:txBody>
        </p:sp>
        <p:sp>
          <p:nvSpPr>
            <p:cNvPr id="19493" name="AutoShape 27"/>
            <p:cNvSpPr>
              <a:spLocks noChangeArrowheads="1"/>
            </p:cNvSpPr>
            <p:nvPr/>
          </p:nvSpPr>
          <p:spPr bwMode="auto">
            <a:xfrm flipH="1" flipV="1">
              <a:off x="3841684" y="4854288"/>
              <a:ext cx="762000" cy="862584"/>
            </a:xfrm>
            <a:prstGeom prst="curvedLeftArrow">
              <a:avLst>
                <a:gd name="adj1" fmla="val 22640"/>
                <a:gd name="adj2" fmla="val 45280"/>
                <a:gd name="adj3" fmla="val 33333"/>
              </a:avLst>
            </a:prstGeom>
            <a:solidFill>
              <a:srgbClr val="99FF99"/>
            </a:solidFill>
            <a:ln w="9525">
              <a:solidFill>
                <a:schemeClr val="tx1"/>
              </a:solidFill>
              <a:miter lim="800000"/>
              <a:headEnd type="none" w="sm" len="lg"/>
              <a:tailEnd type="none" w="sm" len="lg"/>
            </a:ln>
          </p:spPr>
          <p:txBody>
            <a:bodyPr wrap="none" anchor="ctr"/>
            <a:lstStyle/>
            <a:p>
              <a:endParaRPr lang="en-GB"/>
            </a:p>
          </p:txBody>
        </p:sp>
        <p:sp>
          <p:nvSpPr>
            <p:cNvPr id="19494" name="Text Box 28"/>
            <p:cNvSpPr txBox="1">
              <a:spLocks noChangeArrowheads="1"/>
            </p:cNvSpPr>
            <p:nvPr/>
          </p:nvSpPr>
          <p:spPr bwMode="auto">
            <a:xfrm>
              <a:off x="1688271" y="1546828"/>
              <a:ext cx="1520951" cy="559780"/>
            </a:xfrm>
            <a:prstGeom prst="rect">
              <a:avLst/>
            </a:prstGeom>
            <a:noFill/>
            <a:ln w="9525">
              <a:noFill/>
              <a:miter lim="800000"/>
              <a:headEnd type="none" w="sm" len="lg"/>
              <a:tailEnd type="none" w="sm" len="lg"/>
            </a:ln>
          </p:spPr>
          <p:txBody>
            <a:bodyPr>
              <a:spAutoFit/>
            </a:bodyPr>
            <a:lstStyle/>
            <a:p>
              <a:pPr>
                <a:lnSpc>
                  <a:spcPct val="80000"/>
                </a:lnSpc>
                <a:spcBef>
                  <a:spcPct val="50000"/>
                </a:spcBef>
              </a:pPr>
              <a:r>
                <a:rPr lang="en-GB" sz="1900">
                  <a:solidFill>
                    <a:srgbClr val="FF0000"/>
                  </a:solidFill>
                </a:rPr>
                <a:t>Operations resources</a:t>
              </a:r>
              <a:endParaRPr lang="en-US" sz="1900">
                <a:solidFill>
                  <a:srgbClr val="FF0000"/>
                </a:solidFill>
              </a:endParaRPr>
            </a:p>
          </p:txBody>
        </p:sp>
        <p:sp>
          <p:nvSpPr>
            <p:cNvPr id="19495" name="Text Box 29"/>
            <p:cNvSpPr txBox="1">
              <a:spLocks noChangeArrowheads="1"/>
            </p:cNvSpPr>
            <p:nvPr/>
          </p:nvSpPr>
          <p:spPr bwMode="auto">
            <a:xfrm>
              <a:off x="7145715" y="1539208"/>
              <a:ext cx="1728217" cy="559780"/>
            </a:xfrm>
            <a:prstGeom prst="rect">
              <a:avLst/>
            </a:prstGeom>
            <a:noFill/>
            <a:ln w="9525">
              <a:noFill/>
              <a:miter lim="800000"/>
              <a:headEnd type="none" w="sm" len="lg"/>
              <a:tailEnd type="none" w="sm" len="lg"/>
            </a:ln>
          </p:spPr>
          <p:txBody>
            <a:bodyPr>
              <a:spAutoFit/>
            </a:bodyPr>
            <a:lstStyle/>
            <a:p>
              <a:pPr algn="r">
                <a:lnSpc>
                  <a:spcPct val="80000"/>
                </a:lnSpc>
                <a:spcBef>
                  <a:spcPct val="50000"/>
                </a:spcBef>
              </a:pPr>
              <a:r>
                <a:rPr lang="en-GB" sz="1900">
                  <a:solidFill>
                    <a:srgbClr val="FF0000"/>
                  </a:solidFill>
                </a:rPr>
                <a:t>Market requirements</a:t>
              </a:r>
              <a:endParaRPr lang="en-US" sz="1900">
                <a:solidFill>
                  <a:srgbClr val="FF0000"/>
                </a:solidFill>
              </a:endParaRPr>
            </a:p>
          </p:txBody>
        </p:sp>
        <p:sp>
          <p:nvSpPr>
            <p:cNvPr id="19496" name="Text Box 30"/>
            <p:cNvSpPr txBox="1">
              <a:spLocks noChangeArrowheads="1"/>
            </p:cNvSpPr>
            <p:nvPr/>
          </p:nvSpPr>
          <p:spPr bwMode="auto">
            <a:xfrm>
              <a:off x="179512" y="3656423"/>
              <a:ext cx="1449081" cy="812104"/>
            </a:xfrm>
            <a:prstGeom prst="rect">
              <a:avLst/>
            </a:prstGeom>
            <a:noFill/>
            <a:ln w="9525">
              <a:noFill/>
              <a:miter lim="800000"/>
              <a:headEnd type="none" w="sm" len="lg"/>
              <a:tailEnd type="none" w="sm" len="lg"/>
            </a:ln>
          </p:spPr>
          <p:txBody>
            <a:bodyPr>
              <a:spAutoFit/>
            </a:bodyPr>
            <a:lstStyle/>
            <a:p>
              <a:pPr algn="ctr">
                <a:lnSpc>
                  <a:spcPct val="80000"/>
                </a:lnSpc>
                <a:spcBef>
                  <a:spcPct val="20000"/>
                </a:spcBef>
              </a:pPr>
              <a:r>
                <a:rPr lang="en-GB"/>
                <a:t>1971–1975</a:t>
              </a:r>
            </a:p>
            <a:p>
              <a:pPr algn="ctr">
                <a:lnSpc>
                  <a:spcPct val="80000"/>
                </a:lnSpc>
                <a:spcBef>
                  <a:spcPct val="20000"/>
                </a:spcBef>
              </a:pPr>
              <a:r>
                <a:rPr lang="en-GB"/>
                <a:t>Emergent strategy</a:t>
              </a:r>
              <a:endParaRPr lang="en-US"/>
            </a:p>
          </p:txBody>
        </p:sp>
        <p:sp>
          <p:nvSpPr>
            <p:cNvPr id="19497" name="Text Box 31"/>
            <p:cNvSpPr txBox="1">
              <a:spLocks noChangeArrowheads="1"/>
            </p:cNvSpPr>
            <p:nvPr/>
          </p:nvSpPr>
          <p:spPr bwMode="auto">
            <a:xfrm>
              <a:off x="274001" y="4907629"/>
              <a:ext cx="1282592" cy="1033586"/>
            </a:xfrm>
            <a:prstGeom prst="rect">
              <a:avLst/>
            </a:prstGeom>
            <a:noFill/>
            <a:ln w="9525">
              <a:noFill/>
              <a:miter lim="800000"/>
              <a:headEnd type="none" w="sm" len="lg"/>
              <a:tailEnd type="none" w="sm" len="lg"/>
            </a:ln>
          </p:spPr>
          <p:txBody>
            <a:bodyPr>
              <a:spAutoFit/>
            </a:bodyPr>
            <a:lstStyle/>
            <a:p>
              <a:pPr algn="ctr">
                <a:lnSpc>
                  <a:spcPct val="80000"/>
                </a:lnSpc>
                <a:spcBef>
                  <a:spcPct val="20000"/>
                </a:spcBef>
              </a:pPr>
              <a:r>
                <a:rPr lang="en-GB"/>
                <a:t>1976–1989</a:t>
              </a:r>
            </a:p>
            <a:p>
              <a:pPr algn="ctr">
                <a:lnSpc>
                  <a:spcPct val="80000"/>
                </a:lnSpc>
                <a:spcBef>
                  <a:spcPct val="20000"/>
                </a:spcBef>
              </a:pPr>
              <a:r>
                <a:rPr lang="en-GB"/>
                <a:t>Continuing with minor changes</a:t>
              </a:r>
              <a:endParaRPr lang="en-US"/>
            </a:p>
          </p:txBody>
        </p:sp>
        <p:sp>
          <p:nvSpPr>
            <p:cNvPr id="19498" name="Text Box 32"/>
            <p:cNvSpPr txBox="1">
              <a:spLocks noChangeArrowheads="1"/>
            </p:cNvSpPr>
            <p:nvPr/>
          </p:nvSpPr>
          <p:spPr bwMode="auto">
            <a:xfrm>
              <a:off x="4326316" y="1539208"/>
              <a:ext cx="1935481" cy="559780"/>
            </a:xfrm>
            <a:prstGeom prst="rect">
              <a:avLst/>
            </a:prstGeom>
            <a:noFill/>
            <a:ln w="9525">
              <a:noFill/>
              <a:miter lim="800000"/>
              <a:headEnd type="none" w="sm" len="lg"/>
              <a:tailEnd type="none" w="sm" len="lg"/>
            </a:ln>
          </p:spPr>
          <p:txBody>
            <a:bodyPr>
              <a:spAutoFit/>
            </a:bodyPr>
            <a:lstStyle/>
            <a:p>
              <a:pPr algn="ctr">
                <a:lnSpc>
                  <a:spcPct val="80000"/>
                </a:lnSpc>
                <a:spcBef>
                  <a:spcPct val="50000"/>
                </a:spcBef>
              </a:pPr>
              <a:r>
                <a:rPr lang="en-GB" sz="1900">
                  <a:solidFill>
                    <a:srgbClr val="FF0000"/>
                  </a:solidFill>
                </a:rPr>
                <a:t>Strategic reconciliation</a:t>
              </a:r>
              <a:endParaRPr lang="en-US" sz="1900">
                <a:solidFill>
                  <a:srgbClr val="FF0000"/>
                </a:solidFill>
              </a:endParaRPr>
            </a:p>
          </p:txBody>
        </p:sp>
      </p:grpSp>
      <p:sp>
        <p:nvSpPr>
          <p:cNvPr id="19459" name="Text Box 2"/>
          <p:cNvSpPr txBox="1">
            <a:spLocks noChangeArrowheads="1"/>
          </p:cNvSpPr>
          <p:nvPr/>
        </p:nvSpPr>
        <p:spPr bwMode="auto">
          <a:xfrm>
            <a:off x="97384" y="438049"/>
            <a:ext cx="9708057" cy="988784"/>
          </a:xfrm>
          <a:prstGeom prst="rect">
            <a:avLst/>
          </a:prstGeom>
          <a:noFill/>
          <a:ln w="25400">
            <a:noFill/>
            <a:miter lim="800000"/>
            <a:headEnd/>
            <a:tailEnd type="none" w="med" len="lg"/>
          </a:ln>
        </p:spPr>
        <p:txBody>
          <a:bodyPr lIns="95760" tIns="47880" rIns="95760" bIns="47880">
            <a:spAutoFit/>
          </a:bodyPr>
          <a:lstStyle/>
          <a:p>
            <a:pPr algn="ctr" eaLnBrk="0" hangingPunct="0">
              <a:spcBef>
                <a:spcPct val="50000"/>
              </a:spcBef>
            </a:pPr>
            <a:r>
              <a:rPr lang="en-GB" sz="2799" b="1"/>
              <a:t>Operations strategy</a:t>
            </a:r>
            <a:r>
              <a:rPr lang="en-US" sz="2799" b="1"/>
              <a:t> of Volkswagen</a:t>
            </a:r>
            <a:r>
              <a:rPr lang="en-GB" sz="2799" b="1"/>
              <a:t> </a:t>
            </a:r>
            <a:r>
              <a:rPr lang="en-US" sz="2799" b="1"/>
              <a:t>1920</a:t>
            </a:r>
            <a:r>
              <a:rPr lang="en-US" sz="2799" b="1" i="1"/>
              <a:t>–</a:t>
            </a:r>
            <a:r>
              <a:rPr lang="en-GB" sz="2799" b="1"/>
              <a:t>2008 (Continued)</a:t>
            </a:r>
            <a:endParaRPr lang="en-US" sz="2799" b="1"/>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725" name="AutoShape 37"/>
          <p:cNvSpPr>
            <a:spLocks noChangeArrowheads="1"/>
          </p:cNvSpPr>
          <p:nvPr/>
        </p:nvSpPr>
        <p:spPr bwMode="auto">
          <a:xfrm>
            <a:off x="1626828" y="5257367"/>
            <a:ext cx="3344560" cy="768396"/>
          </a:xfrm>
          <a:prstGeom prst="homePlate">
            <a:avLst>
              <a:gd name="adj" fmla="val 116432"/>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114724" name="AutoShape 36"/>
          <p:cNvSpPr>
            <a:spLocks noChangeArrowheads="1"/>
          </p:cNvSpPr>
          <p:nvPr/>
        </p:nvSpPr>
        <p:spPr bwMode="auto">
          <a:xfrm rot="10800000">
            <a:off x="6693684" y="5245047"/>
            <a:ext cx="2874387" cy="768396"/>
          </a:xfrm>
          <a:prstGeom prst="homePlate">
            <a:avLst>
              <a:gd name="adj" fmla="val 119450"/>
            </a:avLst>
          </a:prstGeom>
          <a:solidFill>
            <a:schemeClr val="bg1">
              <a:lumMod val="95000"/>
            </a:schemeClr>
          </a:solidFill>
          <a:ln w="15875">
            <a:noFill/>
            <a:prstDash val="dash"/>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114722" name="AutoShape 34"/>
          <p:cNvSpPr>
            <a:spLocks noChangeArrowheads="1"/>
          </p:cNvSpPr>
          <p:nvPr/>
        </p:nvSpPr>
        <p:spPr bwMode="auto">
          <a:xfrm rot="10800000">
            <a:off x="7680210" y="2599205"/>
            <a:ext cx="1967390" cy="751459"/>
          </a:xfrm>
          <a:prstGeom prst="homePlate">
            <a:avLst>
              <a:gd name="adj" fmla="val 116189"/>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114721" name="AutoShape 33"/>
          <p:cNvSpPr>
            <a:spLocks noChangeArrowheads="1"/>
          </p:cNvSpPr>
          <p:nvPr/>
        </p:nvSpPr>
        <p:spPr bwMode="auto">
          <a:xfrm>
            <a:off x="1626829" y="2608784"/>
            <a:ext cx="4311581" cy="751459"/>
          </a:xfrm>
          <a:prstGeom prst="homePlate">
            <a:avLst>
              <a:gd name="adj" fmla="val 132480"/>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114695" name="AutoShape 7"/>
          <p:cNvSpPr>
            <a:spLocks noChangeArrowheads="1"/>
          </p:cNvSpPr>
          <p:nvPr/>
        </p:nvSpPr>
        <p:spPr bwMode="auto">
          <a:xfrm>
            <a:off x="1626830" y="3934615"/>
            <a:ext cx="2949414" cy="751459"/>
          </a:xfrm>
          <a:prstGeom prst="homePlate">
            <a:avLst>
              <a:gd name="adj" fmla="val 93528"/>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20497" name="Text Box 8"/>
          <p:cNvSpPr txBox="1">
            <a:spLocks noChangeArrowheads="1"/>
          </p:cNvSpPr>
          <p:nvPr/>
        </p:nvSpPr>
        <p:spPr bwMode="auto">
          <a:xfrm>
            <a:off x="18331" y="2612420"/>
            <a:ext cx="1663551" cy="816892"/>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20000"/>
              </a:spcBef>
            </a:pPr>
            <a:r>
              <a:rPr lang="en-GB"/>
              <a:t>1990</a:t>
            </a:r>
            <a:r>
              <a:rPr lang="en-GB">
                <a:cs typeface="Arial" pitchFamily="34" charset="0"/>
              </a:rPr>
              <a:t>–</a:t>
            </a:r>
            <a:r>
              <a:rPr lang="en-GB"/>
              <a:t>1996</a:t>
            </a:r>
          </a:p>
          <a:p>
            <a:pPr algn="ctr">
              <a:lnSpc>
                <a:spcPct val="80000"/>
              </a:lnSpc>
              <a:spcBef>
                <a:spcPct val="20000"/>
              </a:spcBef>
            </a:pPr>
            <a:r>
              <a:rPr lang="en-GB"/>
              <a:t>Major change (internal)</a:t>
            </a:r>
            <a:endParaRPr lang="en-US"/>
          </a:p>
        </p:txBody>
      </p:sp>
      <p:sp>
        <p:nvSpPr>
          <p:cNvPr id="20498" name="Text Box 9"/>
          <p:cNvSpPr txBox="1">
            <a:spLocks noChangeArrowheads="1"/>
          </p:cNvSpPr>
          <p:nvPr/>
        </p:nvSpPr>
        <p:spPr bwMode="auto">
          <a:xfrm>
            <a:off x="1628609" y="2690191"/>
            <a:ext cx="2625935" cy="761493"/>
          </a:xfrm>
          <a:prstGeom prst="rect">
            <a:avLst/>
          </a:prstGeom>
          <a:noFill/>
          <a:ln w="9525">
            <a:noFill/>
            <a:miter lim="800000"/>
            <a:headEnd type="none" w="sm" len="lg"/>
            <a:tailEnd type="none" w="sm" len="lg"/>
          </a:ln>
        </p:spPr>
        <p:txBody>
          <a:bodyPr lIns="95760" tIns="47880" rIns="95760" bIns="47880">
            <a:spAutoFit/>
          </a:bodyPr>
          <a:lstStyle/>
          <a:p>
            <a:pPr>
              <a:lnSpc>
                <a:spcPct val="80000"/>
              </a:lnSpc>
              <a:spcBef>
                <a:spcPct val="50000"/>
              </a:spcBef>
            </a:pPr>
            <a:r>
              <a:rPr lang="en-GB"/>
              <a:t>Drastic reconfiguration to increase efficiency, reduce costs</a:t>
            </a:r>
            <a:endParaRPr lang="en-US"/>
          </a:p>
        </p:txBody>
      </p:sp>
      <p:sp>
        <p:nvSpPr>
          <p:cNvPr id="20499" name="AutoShape 10"/>
          <p:cNvSpPr>
            <a:spLocks noChangeArrowheads="1"/>
          </p:cNvSpPr>
          <p:nvPr/>
        </p:nvSpPr>
        <p:spPr bwMode="auto">
          <a:xfrm>
            <a:off x="7146853" y="2572742"/>
            <a:ext cx="833494" cy="874510"/>
          </a:xfrm>
          <a:prstGeom prst="curvedLeftArrow">
            <a:avLst>
              <a:gd name="adj1" fmla="val 22716"/>
              <a:gd name="adj2" fmla="val 45438"/>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20500" name="AutoShape 11"/>
          <p:cNvSpPr>
            <a:spLocks noChangeArrowheads="1"/>
          </p:cNvSpPr>
          <p:nvPr/>
        </p:nvSpPr>
        <p:spPr bwMode="auto">
          <a:xfrm flipH="1" flipV="1">
            <a:off x="5588133" y="2488624"/>
            <a:ext cx="835213" cy="869749"/>
          </a:xfrm>
          <a:prstGeom prst="curvedLeftArrow">
            <a:avLst>
              <a:gd name="adj1" fmla="val 22551"/>
              <a:gd name="adj2" fmla="val 45103"/>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20501" name="Text Box 12"/>
          <p:cNvSpPr txBox="1">
            <a:spLocks noChangeArrowheads="1"/>
          </p:cNvSpPr>
          <p:nvPr/>
        </p:nvSpPr>
        <p:spPr bwMode="auto">
          <a:xfrm>
            <a:off x="6046985" y="2679080"/>
            <a:ext cx="1684173" cy="496773"/>
          </a:xfrm>
          <a:prstGeom prst="rect">
            <a:avLst/>
          </a:prstGeom>
          <a:noFill/>
          <a:ln w="9525">
            <a:noFill/>
            <a:miter lim="800000"/>
            <a:headEnd type="none" w="sm" len="lg"/>
            <a:tailEnd type="none" w="sm" len="lg"/>
          </a:ln>
        </p:spPr>
        <p:txBody>
          <a:bodyPr lIns="95760" tIns="47880" rIns="95760" bIns="47880">
            <a:spAutoFit/>
          </a:bodyPr>
          <a:lstStyle/>
          <a:p>
            <a:pPr algn="ctr">
              <a:spcBef>
                <a:spcPct val="50000"/>
              </a:spcBef>
            </a:pPr>
            <a:r>
              <a:rPr lang="en-GB" sz="1300"/>
              <a:t>Design for low-cost manufacture</a:t>
            </a:r>
            <a:endParaRPr lang="en-US" sz="1300"/>
          </a:p>
        </p:txBody>
      </p:sp>
      <p:sp>
        <p:nvSpPr>
          <p:cNvPr id="114703" name="AutoShape 15"/>
          <p:cNvSpPr>
            <a:spLocks noChangeArrowheads="1"/>
          </p:cNvSpPr>
          <p:nvPr/>
        </p:nvSpPr>
        <p:spPr bwMode="auto">
          <a:xfrm rot="10800000">
            <a:off x="6677011" y="3889956"/>
            <a:ext cx="2874387" cy="768396"/>
          </a:xfrm>
          <a:prstGeom prst="homePlate">
            <a:avLst>
              <a:gd name="adj" fmla="val 119450"/>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20505" name="Text Box 17"/>
          <p:cNvSpPr txBox="1">
            <a:spLocks noChangeArrowheads="1"/>
          </p:cNvSpPr>
          <p:nvPr/>
        </p:nvSpPr>
        <p:spPr bwMode="auto">
          <a:xfrm>
            <a:off x="4811351" y="4128132"/>
            <a:ext cx="1734011" cy="417415"/>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50000"/>
              </a:spcBef>
            </a:pPr>
            <a:r>
              <a:rPr lang="en-GB" sz="1300"/>
              <a:t>Common product platforms</a:t>
            </a:r>
            <a:endParaRPr lang="en-US" sz="1300"/>
          </a:p>
        </p:txBody>
      </p:sp>
      <p:sp>
        <p:nvSpPr>
          <p:cNvPr id="20506" name="Text Box 18"/>
          <p:cNvSpPr txBox="1">
            <a:spLocks noChangeArrowheads="1"/>
          </p:cNvSpPr>
          <p:nvPr/>
        </p:nvSpPr>
        <p:spPr bwMode="auto">
          <a:xfrm>
            <a:off x="1628609" y="3988466"/>
            <a:ext cx="2345812" cy="761493"/>
          </a:xfrm>
          <a:prstGeom prst="rect">
            <a:avLst/>
          </a:prstGeom>
          <a:noFill/>
          <a:ln w="9525">
            <a:noFill/>
            <a:miter lim="800000"/>
            <a:headEnd type="none" w="sm" len="lg"/>
            <a:tailEnd type="none" w="sm" len="lg"/>
          </a:ln>
        </p:spPr>
        <p:txBody>
          <a:bodyPr lIns="95760" tIns="47880" rIns="95760" bIns="47880">
            <a:spAutoFit/>
          </a:bodyPr>
          <a:lstStyle/>
          <a:p>
            <a:pPr>
              <a:lnSpc>
                <a:spcPct val="80000"/>
              </a:lnSpc>
              <a:spcBef>
                <a:spcPct val="50000"/>
              </a:spcBef>
            </a:pPr>
            <a:r>
              <a:rPr lang="en-GB"/>
              <a:t>Continuous process improvement and cost reduction</a:t>
            </a:r>
            <a:endParaRPr lang="en-US"/>
          </a:p>
        </p:txBody>
      </p:sp>
      <p:sp>
        <p:nvSpPr>
          <p:cNvPr id="20507" name="Text Box 19"/>
          <p:cNvSpPr txBox="1">
            <a:spLocks noChangeArrowheads="1"/>
          </p:cNvSpPr>
          <p:nvPr/>
        </p:nvSpPr>
        <p:spPr bwMode="auto">
          <a:xfrm>
            <a:off x="7758655" y="2601312"/>
            <a:ext cx="1964296" cy="761493"/>
          </a:xfrm>
          <a:prstGeom prst="rect">
            <a:avLst/>
          </a:prstGeom>
          <a:noFill/>
          <a:ln w="9525">
            <a:noFill/>
            <a:miter lim="800000"/>
            <a:headEnd type="none" w="sm" len="lg"/>
            <a:tailEnd type="none" w="sm" len="lg"/>
          </a:ln>
        </p:spPr>
        <p:txBody>
          <a:bodyPr lIns="95760" tIns="47880" rIns="95760" bIns="47880">
            <a:spAutoFit/>
          </a:bodyPr>
          <a:lstStyle/>
          <a:p>
            <a:pPr algn="r">
              <a:lnSpc>
                <a:spcPct val="80000"/>
              </a:lnSpc>
              <a:spcBef>
                <a:spcPct val="50000"/>
              </a:spcBef>
            </a:pPr>
            <a:r>
              <a:rPr lang="en-GB"/>
              <a:t>Increasingly competitive around price</a:t>
            </a:r>
            <a:endParaRPr lang="en-US"/>
          </a:p>
        </p:txBody>
      </p:sp>
      <p:sp>
        <p:nvSpPr>
          <p:cNvPr id="20508" name="Text Box 20"/>
          <p:cNvSpPr txBox="1">
            <a:spLocks noChangeArrowheads="1"/>
          </p:cNvSpPr>
          <p:nvPr/>
        </p:nvSpPr>
        <p:spPr bwMode="auto">
          <a:xfrm>
            <a:off x="7548992" y="3951961"/>
            <a:ext cx="2034756" cy="761493"/>
          </a:xfrm>
          <a:prstGeom prst="rect">
            <a:avLst/>
          </a:prstGeom>
          <a:noFill/>
          <a:ln w="9525">
            <a:noFill/>
            <a:miter lim="800000"/>
            <a:headEnd type="none" w="sm" len="lg"/>
            <a:tailEnd type="none" w="sm" len="lg"/>
          </a:ln>
        </p:spPr>
        <p:txBody>
          <a:bodyPr lIns="95760" tIns="47880" rIns="95760" bIns="47880">
            <a:spAutoFit/>
          </a:bodyPr>
          <a:lstStyle/>
          <a:p>
            <a:pPr algn="r">
              <a:lnSpc>
                <a:spcPct val="80000"/>
              </a:lnSpc>
              <a:spcBef>
                <a:spcPct val="50000"/>
              </a:spcBef>
            </a:pPr>
            <a:r>
              <a:rPr lang="en-GB"/>
              <a:t>Branding with price, quality and style</a:t>
            </a:r>
            <a:endParaRPr lang="en-US"/>
          </a:p>
        </p:txBody>
      </p:sp>
      <p:sp>
        <p:nvSpPr>
          <p:cNvPr id="20509" name="Text Box 21"/>
          <p:cNvSpPr txBox="1">
            <a:spLocks noChangeArrowheads="1"/>
          </p:cNvSpPr>
          <p:nvPr/>
        </p:nvSpPr>
        <p:spPr bwMode="auto">
          <a:xfrm>
            <a:off x="1628608" y="5294674"/>
            <a:ext cx="2493607" cy="983092"/>
          </a:xfrm>
          <a:prstGeom prst="rect">
            <a:avLst/>
          </a:prstGeom>
          <a:noFill/>
          <a:ln w="9525">
            <a:noFill/>
            <a:miter lim="800000"/>
            <a:headEnd type="none" w="sm" len="lg"/>
            <a:tailEnd type="none" w="sm" len="lg"/>
          </a:ln>
        </p:spPr>
        <p:txBody>
          <a:bodyPr lIns="95760" tIns="47880" rIns="95760" bIns="47880">
            <a:spAutoFit/>
          </a:bodyPr>
          <a:lstStyle/>
          <a:p>
            <a:pPr>
              <a:lnSpc>
                <a:spcPct val="80000"/>
              </a:lnSpc>
              <a:spcBef>
                <a:spcPct val="50000"/>
              </a:spcBef>
            </a:pPr>
            <a:r>
              <a:rPr lang="en-GB"/>
              <a:t>Lean process improvement and more low-cost locations</a:t>
            </a:r>
            <a:endParaRPr lang="en-US"/>
          </a:p>
        </p:txBody>
      </p:sp>
      <p:sp>
        <p:nvSpPr>
          <p:cNvPr id="20510" name="Text Box 22"/>
          <p:cNvSpPr txBox="1">
            <a:spLocks noChangeArrowheads="1"/>
          </p:cNvSpPr>
          <p:nvPr/>
        </p:nvSpPr>
        <p:spPr bwMode="auto">
          <a:xfrm>
            <a:off x="7182944" y="5326417"/>
            <a:ext cx="2400805" cy="761493"/>
          </a:xfrm>
          <a:prstGeom prst="rect">
            <a:avLst/>
          </a:prstGeom>
          <a:noFill/>
          <a:ln w="9525">
            <a:noFill/>
            <a:miter lim="800000"/>
            <a:headEnd type="none" w="sm" len="lg"/>
            <a:tailEnd type="none" w="sm" len="lg"/>
          </a:ln>
        </p:spPr>
        <p:txBody>
          <a:bodyPr lIns="95760" tIns="47880" rIns="95760" bIns="47880">
            <a:spAutoFit/>
          </a:bodyPr>
          <a:lstStyle/>
          <a:p>
            <a:pPr algn="r">
              <a:lnSpc>
                <a:spcPct val="80000"/>
              </a:lnSpc>
              <a:spcBef>
                <a:spcPct val="50000"/>
              </a:spcBef>
            </a:pPr>
            <a:r>
              <a:rPr lang="en-GB"/>
              <a:t>Increasingly competitive around price and innovation</a:t>
            </a:r>
            <a:endParaRPr lang="en-US"/>
          </a:p>
        </p:txBody>
      </p:sp>
      <p:sp>
        <p:nvSpPr>
          <p:cNvPr id="20511" name="Text Box 23"/>
          <p:cNvSpPr txBox="1">
            <a:spLocks noChangeArrowheads="1"/>
          </p:cNvSpPr>
          <p:nvPr/>
        </p:nvSpPr>
        <p:spPr bwMode="auto">
          <a:xfrm>
            <a:off x="4960865" y="5491480"/>
            <a:ext cx="1732292" cy="257115"/>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50000"/>
              </a:spcBef>
            </a:pPr>
            <a:r>
              <a:rPr lang="en-GB" sz="1300"/>
              <a:t>Modular design</a:t>
            </a:r>
            <a:endParaRPr lang="en-US" sz="1300"/>
          </a:p>
        </p:txBody>
      </p:sp>
      <p:sp>
        <p:nvSpPr>
          <p:cNvPr id="20512" name="AutoShape 24"/>
          <p:cNvSpPr>
            <a:spLocks noChangeArrowheads="1"/>
          </p:cNvSpPr>
          <p:nvPr/>
        </p:nvSpPr>
        <p:spPr bwMode="auto">
          <a:xfrm>
            <a:off x="6134631" y="3886890"/>
            <a:ext cx="833493" cy="871335"/>
          </a:xfrm>
          <a:prstGeom prst="curvedLeftArrow">
            <a:avLst>
              <a:gd name="adj1" fmla="val 22639"/>
              <a:gd name="adj2" fmla="val 45278"/>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20513" name="AutoShape 25"/>
          <p:cNvSpPr>
            <a:spLocks noChangeArrowheads="1"/>
          </p:cNvSpPr>
          <p:nvPr/>
        </p:nvSpPr>
        <p:spPr bwMode="auto">
          <a:xfrm flipH="1" flipV="1">
            <a:off x="4349063" y="3802769"/>
            <a:ext cx="833494" cy="869749"/>
          </a:xfrm>
          <a:prstGeom prst="curvedLeftArrow">
            <a:avLst>
              <a:gd name="adj1" fmla="val 22598"/>
              <a:gd name="adj2" fmla="val 45196"/>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20514" name="AutoShape 26"/>
          <p:cNvSpPr>
            <a:spLocks noChangeArrowheads="1"/>
          </p:cNvSpPr>
          <p:nvPr/>
        </p:nvSpPr>
        <p:spPr bwMode="auto">
          <a:xfrm>
            <a:off x="6165565" y="5229604"/>
            <a:ext cx="833493" cy="871335"/>
          </a:xfrm>
          <a:prstGeom prst="curvedLeftArrow">
            <a:avLst>
              <a:gd name="adj1" fmla="val 22639"/>
              <a:gd name="adj2" fmla="val 45278"/>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20515" name="AutoShape 27"/>
          <p:cNvSpPr>
            <a:spLocks noChangeArrowheads="1"/>
          </p:cNvSpPr>
          <p:nvPr/>
        </p:nvSpPr>
        <p:spPr bwMode="auto">
          <a:xfrm flipH="1" flipV="1">
            <a:off x="4658401" y="5140724"/>
            <a:ext cx="833494" cy="871335"/>
          </a:xfrm>
          <a:prstGeom prst="curvedLeftArrow">
            <a:avLst>
              <a:gd name="adj1" fmla="val 22639"/>
              <a:gd name="adj2" fmla="val 45278"/>
              <a:gd name="adj3" fmla="val 33333"/>
            </a:avLst>
          </a:prstGeom>
          <a:solidFill>
            <a:srgbClr val="99FF99"/>
          </a:solidFill>
          <a:ln w="9525">
            <a:solidFill>
              <a:schemeClr val="tx1"/>
            </a:solidFill>
            <a:miter lim="800000"/>
            <a:headEnd type="none" w="sm" len="lg"/>
            <a:tailEnd type="none" w="sm" len="lg"/>
          </a:ln>
        </p:spPr>
        <p:txBody>
          <a:bodyPr wrap="none" lIns="95760" tIns="47880" rIns="95760" bIns="47880" anchor="ctr"/>
          <a:lstStyle/>
          <a:p>
            <a:endParaRPr lang="en-GB"/>
          </a:p>
        </p:txBody>
      </p:sp>
      <p:sp>
        <p:nvSpPr>
          <p:cNvPr id="20516" name="Text Box 28"/>
          <p:cNvSpPr txBox="1">
            <a:spLocks noChangeArrowheads="1"/>
          </p:cNvSpPr>
          <p:nvPr/>
        </p:nvSpPr>
        <p:spPr bwMode="auto">
          <a:xfrm>
            <a:off x="1690475" y="1709342"/>
            <a:ext cx="1663551" cy="565019"/>
          </a:xfrm>
          <a:prstGeom prst="rect">
            <a:avLst/>
          </a:prstGeom>
          <a:noFill/>
          <a:ln w="9525">
            <a:noFill/>
            <a:miter lim="800000"/>
            <a:headEnd type="none" w="sm" len="lg"/>
            <a:tailEnd type="none" w="sm" len="lg"/>
          </a:ln>
        </p:spPr>
        <p:txBody>
          <a:bodyPr lIns="95760" tIns="47880" rIns="95760" bIns="47880">
            <a:spAutoFit/>
          </a:bodyPr>
          <a:lstStyle/>
          <a:p>
            <a:pPr>
              <a:lnSpc>
                <a:spcPct val="80000"/>
              </a:lnSpc>
              <a:spcBef>
                <a:spcPct val="50000"/>
              </a:spcBef>
            </a:pPr>
            <a:r>
              <a:rPr lang="en-GB" sz="1900">
                <a:solidFill>
                  <a:srgbClr val="FF0000"/>
                </a:solidFill>
              </a:rPr>
              <a:t>Operations resources</a:t>
            </a:r>
            <a:endParaRPr lang="en-US" sz="1900">
              <a:solidFill>
                <a:srgbClr val="FF0000"/>
              </a:solidFill>
            </a:endParaRPr>
          </a:p>
        </p:txBody>
      </p:sp>
      <p:sp>
        <p:nvSpPr>
          <p:cNvPr id="20517" name="Text Box 29"/>
          <p:cNvSpPr txBox="1">
            <a:spLocks noChangeArrowheads="1"/>
          </p:cNvSpPr>
          <p:nvPr/>
        </p:nvSpPr>
        <p:spPr bwMode="auto">
          <a:xfrm>
            <a:off x="7662416" y="1706168"/>
            <a:ext cx="1890398" cy="563432"/>
          </a:xfrm>
          <a:prstGeom prst="rect">
            <a:avLst/>
          </a:prstGeom>
          <a:noFill/>
          <a:ln w="9525">
            <a:noFill/>
            <a:miter lim="800000"/>
            <a:headEnd type="none" w="sm" len="lg"/>
            <a:tailEnd type="none" w="sm" len="lg"/>
          </a:ln>
        </p:spPr>
        <p:txBody>
          <a:bodyPr lIns="95760" tIns="47880" rIns="95760" bIns="47880">
            <a:spAutoFit/>
          </a:bodyPr>
          <a:lstStyle/>
          <a:p>
            <a:pPr algn="r">
              <a:lnSpc>
                <a:spcPct val="80000"/>
              </a:lnSpc>
              <a:spcBef>
                <a:spcPct val="50000"/>
              </a:spcBef>
            </a:pPr>
            <a:r>
              <a:rPr lang="en-GB" sz="1900">
                <a:solidFill>
                  <a:srgbClr val="FF0000"/>
                </a:solidFill>
              </a:rPr>
              <a:t>Market requirements</a:t>
            </a:r>
            <a:endParaRPr lang="en-US" sz="1900">
              <a:solidFill>
                <a:srgbClr val="FF0000"/>
              </a:solidFill>
            </a:endParaRPr>
          </a:p>
        </p:txBody>
      </p:sp>
      <p:sp>
        <p:nvSpPr>
          <p:cNvPr id="20518" name="Text Box 30"/>
          <p:cNvSpPr txBox="1">
            <a:spLocks noChangeArrowheads="1"/>
          </p:cNvSpPr>
          <p:nvPr/>
        </p:nvSpPr>
        <p:spPr bwMode="auto">
          <a:xfrm>
            <a:off x="4583" y="3931327"/>
            <a:ext cx="1816502" cy="816892"/>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20000"/>
              </a:spcBef>
            </a:pPr>
            <a:r>
              <a:rPr lang="en-GB"/>
              <a:t>1997–2000</a:t>
            </a:r>
          </a:p>
          <a:p>
            <a:pPr algn="ctr">
              <a:lnSpc>
                <a:spcPct val="80000"/>
              </a:lnSpc>
              <a:spcBef>
                <a:spcPct val="20000"/>
              </a:spcBef>
            </a:pPr>
            <a:r>
              <a:rPr lang="en-GB"/>
              <a:t>Implementing strategy</a:t>
            </a:r>
            <a:endParaRPr lang="en-US"/>
          </a:p>
        </p:txBody>
      </p:sp>
      <p:sp>
        <p:nvSpPr>
          <p:cNvPr id="20519" name="Text Box 31"/>
          <p:cNvSpPr txBox="1">
            <a:spLocks noChangeArrowheads="1"/>
          </p:cNvSpPr>
          <p:nvPr/>
        </p:nvSpPr>
        <p:spPr bwMode="auto">
          <a:xfrm>
            <a:off x="-7447" y="5250234"/>
            <a:ext cx="1816502" cy="816892"/>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20000"/>
              </a:spcBef>
            </a:pPr>
            <a:r>
              <a:rPr lang="en-GB"/>
              <a:t>2001–present</a:t>
            </a:r>
          </a:p>
          <a:p>
            <a:pPr algn="ctr">
              <a:lnSpc>
                <a:spcPct val="80000"/>
              </a:lnSpc>
              <a:spcBef>
                <a:spcPct val="20000"/>
              </a:spcBef>
            </a:pPr>
            <a:r>
              <a:rPr lang="en-GB"/>
              <a:t>Implementing global strategy</a:t>
            </a:r>
            <a:endParaRPr lang="en-US"/>
          </a:p>
        </p:txBody>
      </p:sp>
      <p:sp>
        <p:nvSpPr>
          <p:cNvPr id="20520" name="Text Box 32"/>
          <p:cNvSpPr txBox="1">
            <a:spLocks noChangeArrowheads="1"/>
          </p:cNvSpPr>
          <p:nvPr/>
        </p:nvSpPr>
        <p:spPr bwMode="auto">
          <a:xfrm>
            <a:off x="4575911" y="1701406"/>
            <a:ext cx="2117246" cy="565019"/>
          </a:xfrm>
          <a:prstGeom prst="rect">
            <a:avLst/>
          </a:prstGeom>
          <a:noFill/>
          <a:ln w="9525">
            <a:noFill/>
            <a:miter lim="800000"/>
            <a:headEnd type="none" w="sm" len="lg"/>
            <a:tailEnd type="none" w="sm" len="lg"/>
          </a:ln>
        </p:spPr>
        <p:txBody>
          <a:bodyPr lIns="95760" tIns="47880" rIns="95760" bIns="47880">
            <a:spAutoFit/>
          </a:bodyPr>
          <a:lstStyle/>
          <a:p>
            <a:pPr algn="ctr">
              <a:lnSpc>
                <a:spcPct val="80000"/>
              </a:lnSpc>
              <a:spcBef>
                <a:spcPct val="50000"/>
              </a:spcBef>
            </a:pPr>
            <a:r>
              <a:rPr lang="en-GB" sz="1900">
                <a:solidFill>
                  <a:srgbClr val="FF0000"/>
                </a:solidFill>
              </a:rPr>
              <a:t>Strategic reconciliation</a:t>
            </a:r>
            <a:endParaRPr lang="en-US" sz="1900">
              <a:solidFill>
                <a:srgbClr val="FF0000"/>
              </a:solidFill>
            </a:endParaRPr>
          </a:p>
        </p:txBody>
      </p:sp>
      <p:sp>
        <p:nvSpPr>
          <p:cNvPr id="20521" name="Text Box 2"/>
          <p:cNvSpPr txBox="1">
            <a:spLocks noChangeArrowheads="1"/>
          </p:cNvSpPr>
          <p:nvPr/>
        </p:nvSpPr>
        <p:spPr bwMode="auto">
          <a:xfrm>
            <a:off x="97384" y="438049"/>
            <a:ext cx="9708057" cy="988784"/>
          </a:xfrm>
          <a:prstGeom prst="rect">
            <a:avLst/>
          </a:prstGeom>
          <a:noFill/>
          <a:ln w="25400">
            <a:noFill/>
            <a:miter lim="800000"/>
            <a:headEnd/>
            <a:tailEnd type="none" w="med" len="lg"/>
          </a:ln>
        </p:spPr>
        <p:txBody>
          <a:bodyPr lIns="95760" tIns="47880" rIns="95760" bIns="47880">
            <a:spAutoFit/>
          </a:bodyPr>
          <a:lstStyle/>
          <a:p>
            <a:pPr algn="ctr" eaLnBrk="0" hangingPunct="0">
              <a:spcBef>
                <a:spcPct val="50000"/>
              </a:spcBef>
            </a:pPr>
            <a:r>
              <a:rPr lang="en-GB" sz="2799" b="1"/>
              <a:t>Operations strategy</a:t>
            </a:r>
            <a:r>
              <a:rPr lang="en-US" sz="2799" b="1"/>
              <a:t> of Volkswagen</a:t>
            </a:r>
            <a:r>
              <a:rPr lang="en-GB" sz="2799" b="1"/>
              <a:t> </a:t>
            </a:r>
            <a:r>
              <a:rPr lang="en-US" sz="2799" b="1"/>
              <a:t>1920</a:t>
            </a:r>
            <a:r>
              <a:rPr lang="en-US" sz="2799" b="1" i="1"/>
              <a:t>–</a:t>
            </a:r>
            <a:r>
              <a:rPr lang="en-GB" sz="2799" b="1"/>
              <a:t>2008 (Continued)</a:t>
            </a:r>
            <a:endParaRPr lang="en-US" sz="2799" b="1"/>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Text Box 3"/>
          <p:cNvSpPr txBox="1">
            <a:spLocks noChangeArrowheads="1"/>
          </p:cNvSpPr>
          <p:nvPr/>
        </p:nvSpPr>
        <p:spPr bwMode="auto">
          <a:xfrm>
            <a:off x="516710" y="1333193"/>
            <a:ext cx="7717982" cy="466617"/>
          </a:xfrm>
          <a:prstGeom prst="rect">
            <a:avLst/>
          </a:prstGeom>
          <a:noFill/>
          <a:ln w="12700">
            <a:noFill/>
            <a:miter lim="800000"/>
            <a:headEnd/>
            <a:tailEnd type="none" w="med" len="lg"/>
          </a:ln>
        </p:spPr>
        <p:txBody>
          <a:bodyPr lIns="95760" tIns="47880" rIns="95760" bIns="47880">
            <a:spAutoFit/>
          </a:bodyPr>
          <a:lstStyle/>
          <a:p>
            <a:pPr eaLnBrk="0" hangingPunct="0">
              <a:spcBef>
                <a:spcPct val="50000"/>
              </a:spcBef>
            </a:pPr>
            <a:r>
              <a:rPr lang="en-US" altLang="ja-JP" sz="2400" i="1"/>
              <a:t>‘Do you want it good, or do you want it Tuesday?’</a:t>
            </a:r>
            <a:endParaRPr lang="en-US" sz="2400" i="1"/>
          </a:p>
        </p:txBody>
      </p:sp>
      <p:sp>
        <p:nvSpPr>
          <p:cNvPr id="88068" name="Text Box 4"/>
          <p:cNvSpPr txBox="1">
            <a:spLocks noChangeArrowheads="1"/>
          </p:cNvSpPr>
          <p:nvPr/>
        </p:nvSpPr>
        <p:spPr bwMode="auto">
          <a:xfrm>
            <a:off x="516709" y="2137869"/>
            <a:ext cx="5232968" cy="466617"/>
          </a:xfrm>
          <a:prstGeom prst="rect">
            <a:avLst/>
          </a:prstGeom>
          <a:noFill/>
          <a:ln w="12700">
            <a:noFill/>
            <a:miter lim="800000"/>
            <a:headEnd/>
            <a:tailEnd type="none" w="med" len="lg"/>
          </a:ln>
        </p:spPr>
        <p:txBody>
          <a:bodyPr lIns="95760" tIns="47880" rIns="95760" bIns="47880">
            <a:spAutoFit/>
          </a:bodyPr>
          <a:lstStyle/>
          <a:p>
            <a:pPr eaLnBrk="0" hangingPunct="0">
              <a:spcBef>
                <a:spcPct val="50000"/>
              </a:spcBef>
            </a:pPr>
            <a:r>
              <a:rPr lang="en-US" altLang="ja-JP" sz="2400" i="1"/>
              <a:t>‘No such thing as a free lunch’.</a:t>
            </a:r>
            <a:endParaRPr lang="en-US" sz="2400" i="1"/>
          </a:p>
        </p:txBody>
      </p:sp>
      <p:sp>
        <p:nvSpPr>
          <p:cNvPr id="88069" name="Text Box 5"/>
          <p:cNvSpPr txBox="1">
            <a:spLocks noChangeArrowheads="1"/>
          </p:cNvSpPr>
          <p:nvPr/>
        </p:nvSpPr>
        <p:spPr bwMode="auto">
          <a:xfrm>
            <a:off x="516709" y="2942544"/>
            <a:ext cx="8939867" cy="1370595"/>
          </a:xfrm>
          <a:prstGeom prst="rect">
            <a:avLst/>
          </a:prstGeom>
          <a:noFill/>
          <a:ln w="12700">
            <a:noFill/>
            <a:miter lim="800000"/>
            <a:headEnd/>
            <a:tailEnd type="none" w="med" len="lg"/>
          </a:ln>
        </p:spPr>
        <p:txBody>
          <a:bodyPr lIns="95760" tIns="47880" rIns="95760" bIns="47880">
            <a:spAutoFit/>
          </a:bodyPr>
          <a:lstStyle/>
          <a:p>
            <a:pPr eaLnBrk="0" hangingPunct="0">
              <a:lnSpc>
                <a:spcPct val="115000"/>
              </a:lnSpc>
              <a:spcBef>
                <a:spcPct val="50000"/>
              </a:spcBef>
            </a:pPr>
            <a:r>
              <a:rPr lang="en-US" altLang="ja-JP" sz="2400" i="1"/>
              <a:t>‘You can’t have an aircraft which flies at the speed of sound, </a:t>
            </a:r>
            <a:br>
              <a:rPr lang="en-US" altLang="ja-JP" sz="2400" i="1"/>
            </a:br>
            <a:r>
              <a:rPr lang="en-US" altLang="ja-JP" sz="2400" i="1"/>
              <a:t>carries 400 passengers and lands on an aircraft carrier. </a:t>
            </a:r>
            <a:br>
              <a:rPr lang="en-US" altLang="ja-JP" sz="2400" i="1"/>
            </a:br>
            <a:r>
              <a:rPr lang="en-US" altLang="ja-JP" sz="2400" i="1"/>
              <a:t>Operations are just the same’ (Skinner).</a:t>
            </a:r>
            <a:endParaRPr lang="en-US" sz="2400" i="1"/>
          </a:p>
        </p:txBody>
      </p:sp>
      <p:sp>
        <p:nvSpPr>
          <p:cNvPr id="88070" name="Text Box 6"/>
          <p:cNvSpPr txBox="1">
            <a:spLocks noChangeArrowheads="1"/>
          </p:cNvSpPr>
          <p:nvPr/>
        </p:nvSpPr>
        <p:spPr bwMode="auto">
          <a:xfrm>
            <a:off x="516709" y="4651886"/>
            <a:ext cx="8939867" cy="945962"/>
          </a:xfrm>
          <a:prstGeom prst="rect">
            <a:avLst/>
          </a:prstGeom>
          <a:noFill/>
          <a:ln w="12700">
            <a:noFill/>
            <a:miter lim="800000"/>
            <a:headEnd/>
            <a:tailEnd type="none" w="med" len="lg"/>
          </a:ln>
        </p:spPr>
        <p:txBody>
          <a:bodyPr lIns="95760" tIns="47880" rIns="95760" bIns="47880">
            <a:spAutoFit/>
          </a:bodyPr>
          <a:lstStyle/>
          <a:p>
            <a:pPr eaLnBrk="0" hangingPunct="0">
              <a:lnSpc>
                <a:spcPct val="115000"/>
              </a:lnSpc>
              <a:spcBef>
                <a:spcPct val="50000"/>
              </a:spcBef>
            </a:pPr>
            <a:r>
              <a:rPr lang="en-US" altLang="ja-JP" sz="2400" i="1"/>
              <a:t>‘Trade-offs in operations are the way we are willing to sacrifice </a:t>
            </a:r>
            <a:br>
              <a:rPr lang="en-US" altLang="ja-JP" sz="2400" i="1"/>
            </a:br>
            <a:r>
              <a:rPr lang="en-US" altLang="ja-JP" sz="2400" i="1"/>
              <a:t>one performance objective to achieve excellence in another’.</a:t>
            </a:r>
            <a:endParaRPr lang="en-US" sz="2400" i="1"/>
          </a:p>
        </p:txBody>
      </p:sp>
      <p:sp>
        <p:nvSpPr>
          <p:cNvPr id="21510" name="Text Box 2"/>
          <p:cNvSpPr txBox="1">
            <a:spLocks noChangeArrowheads="1"/>
          </p:cNvSpPr>
          <p:nvPr/>
        </p:nvSpPr>
        <p:spPr bwMode="auto">
          <a:xfrm>
            <a:off x="97384" y="426941"/>
            <a:ext cx="9708057" cy="542799"/>
          </a:xfrm>
          <a:prstGeom prst="rect">
            <a:avLst/>
          </a:prstGeom>
          <a:noFill/>
          <a:ln w="25400">
            <a:noFill/>
            <a:miter lim="800000"/>
            <a:headEnd/>
            <a:tailEnd type="none" w="med" len="lg"/>
          </a:ln>
        </p:spPr>
        <p:txBody>
          <a:bodyPr lIns="95760" tIns="47880" rIns="95760" bIns="47880">
            <a:spAutoFit/>
          </a:bodyPr>
          <a:lstStyle/>
          <a:p>
            <a:pPr algn="ctr" eaLnBrk="0" hangingPunct="0">
              <a:spcBef>
                <a:spcPct val="50000"/>
              </a:spcBef>
            </a:pPr>
            <a:r>
              <a:rPr lang="en-GB" sz="2899" b="1"/>
              <a:t>Trade-offs</a:t>
            </a:r>
            <a:endParaRPr lang="en-US" sz="2899"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8067"/>
                                        </p:tgtEl>
                                        <p:attrNameLst>
                                          <p:attrName>style.visibility</p:attrName>
                                        </p:attrNameLst>
                                      </p:cBhvr>
                                      <p:to>
                                        <p:strVal val="visible"/>
                                      </p:to>
                                    </p:set>
                                    <p:animEffect transition="in" filter="wipe(left)">
                                      <p:cBhvr>
                                        <p:cTn id="7" dur="2000"/>
                                        <p:tgtEl>
                                          <p:spTgt spid="8806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8068"/>
                                        </p:tgtEl>
                                        <p:attrNameLst>
                                          <p:attrName>style.visibility</p:attrName>
                                        </p:attrNameLst>
                                      </p:cBhvr>
                                      <p:to>
                                        <p:strVal val="visible"/>
                                      </p:to>
                                    </p:set>
                                    <p:animEffect transition="in" filter="wipe(left)">
                                      <p:cBhvr>
                                        <p:cTn id="12" dur="2000"/>
                                        <p:tgtEl>
                                          <p:spTgt spid="8806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8069"/>
                                        </p:tgtEl>
                                        <p:attrNameLst>
                                          <p:attrName>style.visibility</p:attrName>
                                        </p:attrNameLst>
                                      </p:cBhvr>
                                      <p:to>
                                        <p:strVal val="visible"/>
                                      </p:to>
                                    </p:set>
                                    <p:animEffect transition="in" filter="wipe(left)">
                                      <p:cBhvr>
                                        <p:cTn id="17" dur="2000"/>
                                        <p:tgtEl>
                                          <p:spTgt spid="8806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88070"/>
                                        </p:tgtEl>
                                        <p:attrNameLst>
                                          <p:attrName>style.visibility</p:attrName>
                                        </p:attrNameLst>
                                      </p:cBhvr>
                                      <p:to>
                                        <p:strVal val="visible"/>
                                      </p:to>
                                    </p:set>
                                    <p:animEffect transition="in" filter="wipe(left)">
                                      <p:cBhvr>
                                        <p:cTn id="22" dur="2000"/>
                                        <p:tgtEl>
                                          <p:spTgt spid="880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7" grpId="0"/>
      <p:bldP spid="88068" grpId="0"/>
      <p:bldP spid="88069" grpId="0"/>
      <p:bldP spid="88070"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145" name="Rectangle 57"/>
          <p:cNvSpPr>
            <a:spLocks noChangeArrowheads="1"/>
          </p:cNvSpPr>
          <p:nvPr/>
        </p:nvSpPr>
        <p:spPr bwMode="auto">
          <a:xfrm>
            <a:off x="595381" y="1811324"/>
            <a:ext cx="3733328" cy="3095626"/>
          </a:xfrm>
          <a:prstGeom prst="rect">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5760" tIns="47880" rIns="95760" bIns="47880" anchor="ctr"/>
          <a:lstStyle/>
          <a:p>
            <a:pPr>
              <a:defRPr/>
            </a:pPr>
            <a:endParaRPr lang="en-GB" dirty="0">
              <a:ea typeface="+mn-ea"/>
            </a:endParaRPr>
          </a:p>
        </p:txBody>
      </p:sp>
      <p:sp>
        <p:nvSpPr>
          <p:cNvPr id="22533" name="Line 2"/>
          <p:cNvSpPr>
            <a:spLocks noChangeShapeType="1"/>
          </p:cNvSpPr>
          <p:nvPr/>
        </p:nvSpPr>
        <p:spPr bwMode="auto">
          <a:xfrm>
            <a:off x="585451" y="1790285"/>
            <a:ext cx="0" cy="3112368"/>
          </a:xfrm>
          <a:prstGeom prst="line">
            <a:avLst/>
          </a:prstGeom>
          <a:noFill/>
          <a:ln w="28575">
            <a:solidFill>
              <a:schemeClr val="tx1"/>
            </a:solidFill>
            <a:round/>
            <a:headEnd/>
            <a:tailEnd/>
          </a:ln>
        </p:spPr>
        <p:txBody>
          <a:bodyPr lIns="95760" tIns="47880" rIns="95760" bIns="47880"/>
          <a:lstStyle/>
          <a:p>
            <a:endParaRPr lang="en-US"/>
          </a:p>
        </p:txBody>
      </p:sp>
      <p:sp>
        <p:nvSpPr>
          <p:cNvPr id="22534" name="Line 3"/>
          <p:cNvSpPr>
            <a:spLocks noChangeShapeType="1"/>
          </p:cNvSpPr>
          <p:nvPr/>
        </p:nvSpPr>
        <p:spPr bwMode="auto">
          <a:xfrm>
            <a:off x="585451" y="4902654"/>
            <a:ext cx="3741271" cy="20632"/>
          </a:xfrm>
          <a:prstGeom prst="line">
            <a:avLst/>
          </a:prstGeom>
          <a:noFill/>
          <a:ln w="28575">
            <a:solidFill>
              <a:schemeClr val="tx1"/>
            </a:solidFill>
            <a:round/>
            <a:headEnd/>
            <a:tailEnd/>
          </a:ln>
        </p:spPr>
        <p:txBody>
          <a:bodyPr lIns="95760" tIns="47880" rIns="95760" bIns="47880"/>
          <a:lstStyle/>
          <a:p>
            <a:endParaRPr lang="en-US"/>
          </a:p>
        </p:txBody>
      </p:sp>
      <p:sp>
        <p:nvSpPr>
          <p:cNvPr id="89092" name="Freeform 4"/>
          <p:cNvSpPr>
            <a:spLocks/>
          </p:cNvSpPr>
          <p:nvPr/>
        </p:nvSpPr>
        <p:spPr bwMode="auto">
          <a:xfrm>
            <a:off x="607793" y="2536239"/>
            <a:ext cx="2802945" cy="2366415"/>
          </a:xfrm>
          <a:custGeom>
            <a:avLst/>
            <a:gdLst>
              <a:gd name="T0" fmla="*/ 0 w 1224"/>
              <a:gd name="T1" fmla="*/ 0 h 1144"/>
              <a:gd name="T2" fmla="*/ 2147483647 w 1224"/>
              <a:gd name="T3" fmla="*/ 2147483647 h 1144"/>
              <a:gd name="T4" fmla="*/ 2147483647 w 1224"/>
              <a:gd name="T5" fmla="*/ 2147483647 h 1144"/>
              <a:gd name="T6" fmla="*/ 2147483647 w 1224"/>
              <a:gd name="T7" fmla="*/ 2147483647 h 1144"/>
              <a:gd name="T8" fmla="*/ 2147483647 w 1224"/>
              <a:gd name="T9" fmla="*/ 2147483647 h 1144"/>
              <a:gd name="T10" fmla="*/ 2147483647 w 1224"/>
              <a:gd name="T11" fmla="*/ 2147483647 h 1144"/>
              <a:gd name="T12" fmla="*/ 2147483647 w 1224"/>
              <a:gd name="T13" fmla="*/ 2147483647 h 1144"/>
              <a:gd name="T14" fmla="*/ 2147483647 w 1224"/>
              <a:gd name="T15" fmla="*/ 2147483647 h 1144"/>
              <a:gd name="T16" fmla="*/ 0 60000 65536"/>
              <a:gd name="T17" fmla="*/ 0 60000 65536"/>
              <a:gd name="T18" fmla="*/ 0 60000 65536"/>
              <a:gd name="T19" fmla="*/ 0 60000 65536"/>
              <a:gd name="T20" fmla="*/ 0 60000 65536"/>
              <a:gd name="T21" fmla="*/ 0 60000 65536"/>
              <a:gd name="T22" fmla="*/ 0 60000 65536"/>
              <a:gd name="T23" fmla="*/ 0 60000 65536"/>
              <a:gd name="T24" fmla="*/ 0 w 1224"/>
              <a:gd name="T25" fmla="*/ 0 h 1144"/>
              <a:gd name="T26" fmla="*/ 1224 w 1224"/>
              <a:gd name="T27" fmla="*/ 1144 h 1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24" h="1144">
                <a:moveTo>
                  <a:pt x="0" y="0"/>
                </a:moveTo>
                <a:cubicBezTo>
                  <a:pt x="44" y="7"/>
                  <a:pt x="167" y="16"/>
                  <a:pt x="264" y="40"/>
                </a:cubicBezTo>
                <a:cubicBezTo>
                  <a:pt x="361" y="64"/>
                  <a:pt x="496" y="103"/>
                  <a:pt x="584" y="144"/>
                </a:cubicBezTo>
                <a:cubicBezTo>
                  <a:pt x="672" y="185"/>
                  <a:pt x="717" y="220"/>
                  <a:pt x="792" y="288"/>
                </a:cubicBezTo>
                <a:cubicBezTo>
                  <a:pt x="867" y="356"/>
                  <a:pt x="968" y="453"/>
                  <a:pt x="1032" y="552"/>
                </a:cubicBezTo>
                <a:cubicBezTo>
                  <a:pt x="1096" y="651"/>
                  <a:pt x="1145" y="791"/>
                  <a:pt x="1176" y="880"/>
                </a:cubicBezTo>
                <a:cubicBezTo>
                  <a:pt x="1207" y="969"/>
                  <a:pt x="1208" y="1044"/>
                  <a:pt x="1216" y="1088"/>
                </a:cubicBezTo>
                <a:cubicBezTo>
                  <a:pt x="1224" y="1132"/>
                  <a:pt x="1223" y="1135"/>
                  <a:pt x="1224" y="1144"/>
                </a:cubicBezTo>
              </a:path>
            </a:pathLst>
          </a:custGeom>
          <a:noFill/>
          <a:ln w="28575">
            <a:solidFill>
              <a:schemeClr val="tx1"/>
            </a:solidFill>
            <a:round/>
            <a:headEnd/>
            <a:tailEnd/>
          </a:ln>
        </p:spPr>
        <p:txBody>
          <a:bodyPr lIns="95760" tIns="47880" rIns="95760" bIns="47880"/>
          <a:lstStyle/>
          <a:p>
            <a:endParaRPr lang="en-IN"/>
          </a:p>
        </p:txBody>
      </p:sp>
      <p:sp>
        <p:nvSpPr>
          <p:cNvPr id="89093" name="Oval 5"/>
          <p:cNvSpPr>
            <a:spLocks noChangeArrowheads="1"/>
          </p:cNvSpPr>
          <p:nvPr/>
        </p:nvSpPr>
        <p:spPr bwMode="auto">
          <a:xfrm>
            <a:off x="1999813" y="3217118"/>
            <a:ext cx="183883" cy="146016"/>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sp>
        <p:nvSpPr>
          <p:cNvPr id="89094" name="Oval 6"/>
          <p:cNvSpPr>
            <a:spLocks noChangeArrowheads="1"/>
          </p:cNvSpPr>
          <p:nvPr/>
        </p:nvSpPr>
        <p:spPr bwMode="auto">
          <a:xfrm>
            <a:off x="1284900" y="2604487"/>
            <a:ext cx="182166" cy="149190"/>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sp>
        <p:nvSpPr>
          <p:cNvPr id="89095" name="Oval 7"/>
          <p:cNvSpPr>
            <a:spLocks noChangeArrowheads="1"/>
          </p:cNvSpPr>
          <p:nvPr/>
        </p:nvSpPr>
        <p:spPr bwMode="auto">
          <a:xfrm>
            <a:off x="2895174" y="3680561"/>
            <a:ext cx="187322" cy="146016"/>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sp>
        <p:nvSpPr>
          <p:cNvPr id="89096" name="Oval 8"/>
          <p:cNvSpPr>
            <a:spLocks noChangeArrowheads="1"/>
          </p:cNvSpPr>
          <p:nvPr/>
        </p:nvSpPr>
        <p:spPr bwMode="auto">
          <a:xfrm>
            <a:off x="3118585" y="4161463"/>
            <a:ext cx="182166" cy="149190"/>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sp>
        <p:nvSpPr>
          <p:cNvPr id="89097" name="Oval 9"/>
          <p:cNvSpPr>
            <a:spLocks noChangeArrowheads="1"/>
          </p:cNvSpPr>
          <p:nvPr/>
        </p:nvSpPr>
        <p:spPr bwMode="auto">
          <a:xfrm>
            <a:off x="1852019" y="3793248"/>
            <a:ext cx="183883" cy="149190"/>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sp>
        <p:nvSpPr>
          <p:cNvPr id="89098" name="Oval 10"/>
          <p:cNvSpPr>
            <a:spLocks noChangeArrowheads="1"/>
          </p:cNvSpPr>
          <p:nvPr/>
        </p:nvSpPr>
        <p:spPr bwMode="auto">
          <a:xfrm>
            <a:off x="2293684" y="3612315"/>
            <a:ext cx="182166" cy="149190"/>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sp>
        <p:nvSpPr>
          <p:cNvPr id="89099" name="Oval 11"/>
          <p:cNvSpPr>
            <a:spLocks noChangeArrowheads="1"/>
          </p:cNvSpPr>
          <p:nvPr/>
        </p:nvSpPr>
        <p:spPr bwMode="auto">
          <a:xfrm>
            <a:off x="2345241" y="4124960"/>
            <a:ext cx="187322" cy="149190"/>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sp>
        <p:nvSpPr>
          <p:cNvPr id="89100" name="Oval 12"/>
          <p:cNvSpPr>
            <a:spLocks noChangeArrowheads="1"/>
          </p:cNvSpPr>
          <p:nvPr/>
        </p:nvSpPr>
        <p:spPr bwMode="auto">
          <a:xfrm>
            <a:off x="1284900" y="3644057"/>
            <a:ext cx="182166" cy="149190"/>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sp>
        <p:nvSpPr>
          <p:cNvPr id="89101" name="Oval 13"/>
          <p:cNvSpPr>
            <a:spLocks noChangeArrowheads="1"/>
          </p:cNvSpPr>
          <p:nvPr/>
        </p:nvSpPr>
        <p:spPr bwMode="auto">
          <a:xfrm>
            <a:off x="1834834" y="2753675"/>
            <a:ext cx="183883" cy="144429"/>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sp>
        <p:nvSpPr>
          <p:cNvPr id="89102" name="Text Box 14"/>
          <p:cNvSpPr txBox="1">
            <a:spLocks noChangeArrowheads="1"/>
          </p:cNvSpPr>
          <p:nvPr/>
        </p:nvSpPr>
        <p:spPr bwMode="auto">
          <a:xfrm>
            <a:off x="973843" y="3423447"/>
            <a:ext cx="314494" cy="388847"/>
          </a:xfrm>
          <a:prstGeom prst="rect">
            <a:avLst/>
          </a:prstGeom>
          <a:noFill/>
          <a:ln w="9525">
            <a:noFill/>
            <a:miter lim="800000"/>
            <a:headEnd/>
            <a:tailEnd/>
          </a:ln>
        </p:spPr>
        <p:txBody>
          <a:bodyPr lIns="95760" tIns="47880" rIns="95760" bIns="47880">
            <a:spAutoFit/>
          </a:bodyPr>
          <a:lstStyle/>
          <a:p>
            <a:pPr>
              <a:spcBef>
                <a:spcPct val="50000"/>
              </a:spcBef>
            </a:pPr>
            <a:r>
              <a:rPr lang="en-GB" sz="1900"/>
              <a:t>X</a:t>
            </a:r>
            <a:endParaRPr lang="en-US" sz="1900"/>
          </a:p>
        </p:txBody>
      </p:sp>
      <p:sp>
        <p:nvSpPr>
          <p:cNvPr id="22546" name="Text Box 15"/>
          <p:cNvSpPr txBox="1">
            <a:spLocks noChangeArrowheads="1"/>
          </p:cNvSpPr>
          <p:nvPr/>
        </p:nvSpPr>
        <p:spPr bwMode="auto">
          <a:xfrm>
            <a:off x="1676728" y="4870912"/>
            <a:ext cx="2031319" cy="388847"/>
          </a:xfrm>
          <a:prstGeom prst="rect">
            <a:avLst/>
          </a:prstGeom>
          <a:noFill/>
          <a:ln w="9525">
            <a:noFill/>
            <a:miter lim="800000"/>
            <a:headEnd/>
            <a:tailEnd/>
          </a:ln>
        </p:spPr>
        <p:txBody>
          <a:bodyPr lIns="95760" tIns="47880" rIns="95760" bIns="47880">
            <a:spAutoFit/>
          </a:bodyPr>
          <a:lstStyle/>
          <a:p>
            <a:pPr>
              <a:spcBef>
                <a:spcPct val="50000"/>
              </a:spcBef>
            </a:pPr>
            <a:r>
              <a:rPr lang="en-GB" sz="1900"/>
              <a:t>Cost efficiency</a:t>
            </a:r>
            <a:endParaRPr lang="en-US" sz="1900"/>
          </a:p>
        </p:txBody>
      </p:sp>
      <p:sp>
        <p:nvSpPr>
          <p:cNvPr id="22547" name="Text Box 16"/>
          <p:cNvSpPr txBox="1">
            <a:spLocks noChangeArrowheads="1"/>
          </p:cNvSpPr>
          <p:nvPr/>
        </p:nvSpPr>
        <p:spPr bwMode="auto">
          <a:xfrm rot="-5400000">
            <a:off x="-439638" y="2256820"/>
            <a:ext cx="1515711" cy="389015"/>
          </a:xfrm>
          <a:prstGeom prst="rect">
            <a:avLst/>
          </a:prstGeom>
          <a:noFill/>
          <a:ln w="9525">
            <a:noFill/>
            <a:miter lim="800000"/>
            <a:headEnd/>
            <a:tailEnd/>
          </a:ln>
        </p:spPr>
        <p:txBody>
          <a:bodyPr lIns="95760" tIns="47880" rIns="95760" bIns="47880">
            <a:spAutoFit/>
          </a:bodyPr>
          <a:lstStyle/>
          <a:p>
            <a:pPr algn="ctr">
              <a:spcBef>
                <a:spcPct val="50000"/>
              </a:spcBef>
            </a:pPr>
            <a:r>
              <a:rPr lang="en-GB" sz="1900"/>
              <a:t>Variety</a:t>
            </a:r>
            <a:endParaRPr lang="en-US" sz="1900"/>
          </a:p>
        </p:txBody>
      </p:sp>
      <p:sp>
        <p:nvSpPr>
          <p:cNvPr id="89105" name="Line 17"/>
          <p:cNvSpPr>
            <a:spLocks noChangeShapeType="1"/>
          </p:cNvSpPr>
          <p:nvPr/>
        </p:nvSpPr>
        <p:spPr bwMode="auto">
          <a:xfrm>
            <a:off x="607793" y="3745633"/>
            <a:ext cx="2950740" cy="0"/>
          </a:xfrm>
          <a:prstGeom prst="line">
            <a:avLst/>
          </a:prstGeom>
          <a:noFill/>
          <a:ln w="9525">
            <a:solidFill>
              <a:schemeClr val="tx1"/>
            </a:solidFill>
            <a:prstDash val="sysDot"/>
            <a:round/>
            <a:headEnd/>
            <a:tailEnd/>
          </a:ln>
        </p:spPr>
        <p:txBody>
          <a:bodyPr lIns="95760" tIns="47880" rIns="95760" bIns="47880"/>
          <a:lstStyle/>
          <a:p>
            <a:endParaRPr lang="en-US"/>
          </a:p>
        </p:txBody>
      </p:sp>
      <p:sp>
        <p:nvSpPr>
          <p:cNvPr id="89106" name="Line 18"/>
          <p:cNvSpPr>
            <a:spLocks noChangeShapeType="1"/>
          </p:cNvSpPr>
          <p:nvPr/>
        </p:nvSpPr>
        <p:spPr bwMode="auto">
          <a:xfrm>
            <a:off x="1375982" y="2221986"/>
            <a:ext cx="0" cy="2680667"/>
          </a:xfrm>
          <a:prstGeom prst="line">
            <a:avLst/>
          </a:prstGeom>
          <a:noFill/>
          <a:ln w="9525">
            <a:solidFill>
              <a:schemeClr val="tx1"/>
            </a:solidFill>
            <a:prstDash val="sysDot"/>
            <a:round/>
            <a:headEnd/>
            <a:tailEnd/>
          </a:ln>
        </p:spPr>
        <p:txBody>
          <a:bodyPr lIns="95760" tIns="47880" rIns="95760" bIns="47880"/>
          <a:lstStyle/>
          <a:p>
            <a:endParaRPr lang="en-US"/>
          </a:p>
        </p:txBody>
      </p:sp>
      <p:sp>
        <p:nvSpPr>
          <p:cNvPr id="89107" name="Line 19"/>
          <p:cNvSpPr>
            <a:spLocks noChangeShapeType="1"/>
          </p:cNvSpPr>
          <p:nvPr/>
        </p:nvSpPr>
        <p:spPr bwMode="auto">
          <a:xfrm flipV="1">
            <a:off x="1393168" y="2934610"/>
            <a:ext cx="458852" cy="693576"/>
          </a:xfrm>
          <a:prstGeom prst="line">
            <a:avLst/>
          </a:prstGeom>
          <a:noFill/>
          <a:ln w="9525">
            <a:solidFill>
              <a:schemeClr val="tx1"/>
            </a:solidFill>
            <a:round/>
            <a:headEnd/>
            <a:tailEnd type="triangle" w="med" len="med"/>
          </a:ln>
        </p:spPr>
        <p:txBody>
          <a:bodyPr lIns="95760" tIns="47880" rIns="95760" bIns="47880"/>
          <a:lstStyle/>
          <a:p>
            <a:endParaRPr lang="en-US"/>
          </a:p>
        </p:txBody>
      </p:sp>
      <p:grpSp>
        <p:nvGrpSpPr>
          <p:cNvPr id="2" name="Group 20"/>
          <p:cNvGrpSpPr>
            <a:grpSpLocks/>
          </p:cNvGrpSpPr>
          <p:nvPr/>
        </p:nvGrpSpPr>
        <p:grpSpPr bwMode="auto">
          <a:xfrm>
            <a:off x="1066643" y="2269599"/>
            <a:ext cx="2474703" cy="2190243"/>
            <a:chOff x="709" y="1951"/>
            <a:chExt cx="1440" cy="1379"/>
          </a:xfrm>
        </p:grpSpPr>
        <p:sp>
          <p:nvSpPr>
            <p:cNvPr id="22588" name="Text Box 21"/>
            <p:cNvSpPr txBox="1">
              <a:spLocks noChangeArrowheads="1"/>
            </p:cNvSpPr>
            <p:nvPr/>
          </p:nvSpPr>
          <p:spPr bwMode="auto">
            <a:xfrm>
              <a:off x="709" y="1951"/>
              <a:ext cx="181" cy="242"/>
            </a:xfrm>
            <a:prstGeom prst="rect">
              <a:avLst/>
            </a:prstGeom>
            <a:noFill/>
            <a:ln w="9525">
              <a:noFill/>
              <a:miter lim="800000"/>
              <a:headEnd/>
              <a:tailEnd/>
            </a:ln>
          </p:spPr>
          <p:txBody>
            <a:bodyPr>
              <a:spAutoFit/>
            </a:bodyPr>
            <a:lstStyle/>
            <a:p>
              <a:pPr>
                <a:spcBef>
                  <a:spcPct val="50000"/>
                </a:spcBef>
              </a:pPr>
              <a:r>
                <a:rPr lang="en-GB" sz="1900"/>
                <a:t>A</a:t>
              </a:r>
              <a:endParaRPr lang="en-US" sz="1900"/>
            </a:p>
          </p:txBody>
        </p:sp>
        <p:sp>
          <p:nvSpPr>
            <p:cNvPr id="22589" name="Text Box 22"/>
            <p:cNvSpPr txBox="1">
              <a:spLocks noChangeArrowheads="1"/>
            </p:cNvSpPr>
            <p:nvPr/>
          </p:nvSpPr>
          <p:spPr bwMode="auto">
            <a:xfrm>
              <a:off x="1850" y="2733"/>
              <a:ext cx="181" cy="242"/>
            </a:xfrm>
            <a:prstGeom prst="rect">
              <a:avLst/>
            </a:prstGeom>
            <a:noFill/>
            <a:ln w="9525">
              <a:noFill/>
              <a:miter lim="800000"/>
              <a:headEnd/>
              <a:tailEnd/>
            </a:ln>
          </p:spPr>
          <p:txBody>
            <a:bodyPr>
              <a:spAutoFit/>
            </a:bodyPr>
            <a:lstStyle/>
            <a:p>
              <a:pPr>
                <a:spcBef>
                  <a:spcPct val="50000"/>
                </a:spcBef>
              </a:pPr>
              <a:r>
                <a:rPr lang="en-GB" sz="1900"/>
                <a:t>C</a:t>
              </a:r>
              <a:endParaRPr lang="en-US" sz="1900"/>
            </a:p>
          </p:txBody>
        </p:sp>
        <p:sp>
          <p:nvSpPr>
            <p:cNvPr id="22590" name="Text Box 23"/>
            <p:cNvSpPr txBox="1">
              <a:spLocks noChangeArrowheads="1"/>
            </p:cNvSpPr>
            <p:nvPr/>
          </p:nvSpPr>
          <p:spPr bwMode="auto">
            <a:xfrm>
              <a:off x="1967" y="3088"/>
              <a:ext cx="182" cy="242"/>
            </a:xfrm>
            <a:prstGeom prst="rect">
              <a:avLst/>
            </a:prstGeom>
            <a:noFill/>
            <a:ln w="9525">
              <a:noFill/>
              <a:miter lim="800000"/>
              <a:headEnd/>
              <a:tailEnd/>
            </a:ln>
          </p:spPr>
          <p:txBody>
            <a:bodyPr>
              <a:spAutoFit/>
            </a:bodyPr>
            <a:lstStyle/>
            <a:p>
              <a:pPr>
                <a:spcBef>
                  <a:spcPct val="50000"/>
                </a:spcBef>
              </a:pPr>
              <a:r>
                <a:rPr lang="en-GB" sz="1900"/>
                <a:t>D</a:t>
              </a:r>
              <a:endParaRPr lang="en-US" sz="1900"/>
            </a:p>
          </p:txBody>
        </p:sp>
        <p:sp>
          <p:nvSpPr>
            <p:cNvPr id="22591" name="Text Box 24"/>
            <p:cNvSpPr txBox="1">
              <a:spLocks noChangeArrowheads="1"/>
            </p:cNvSpPr>
            <p:nvPr/>
          </p:nvSpPr>
          <p:spPr bwMode="auto">
            <a:xfrm>
              <a:off x="1050" y="2042"/>
              <a:ext cx="181" cy="242"/>
            </a:xfrm>
            <a:prstGeom prst="rect">
              <a:avLst/>
            </a:prstGeom>
            <a:noFill/>
            <a:ln w="9525">
              <a:noFill/>
              <a:miter lim="800000"/>
              <a:headEnd/>
              <a:tailEnd/>
            </a:ln>
          </p:spPr>
          <p:txBody>
            <a:bodyPr>
              <a:spAutoFit/>
            </a:bodyPr>
            <a:lstStyle/>
            <a:p>
              <a:pPr>
                <a:spcBef>
                  <a:spcPct val="50000"/>
                </a:spcBef>
              </a:pPr>
              <a:r>
                <a:rPr lang="en-GB" sz="1900"/>
                <a:t>B</a:t>
              </a:r>
              <a:endParaRPr lang="en-US" sz="1900"/>
            </a:p>
          </p:txBody>
        </p:sp>
      </p:grpSp>
      <p:sp>
        <p:nvSpPr>
          <p:cNvPr id="89113" name="Line 25"/>
          <p:cNvSpPr>
            <a:spLocks noChangeShapeType="1"/>
          </p:cNvSpPr>
          <p:nvPr/>
        </p:nvSpPr>
        <p:spPr bwMode="auto">
          <a:xfrm flipV="1">
            <a:off x="573422" y="2802877"/>
            <a:ext cx="1340465" cy="2099777"/>
          </a:xfrm>
          <a:prstGeom prst="line">
            <a:avLst/>
          </a:prstGeom>
          <a:noFill/>
          <a:ln w="9525">
            <a:solidFill>
              <a:schemeClr val="tx1"/>
            </a:solidFill>
            <a:prstDash val="sysDot"/>
            <a:round/>
            <a:headEnd/>
            <a:tailEnd/>
          </a:ln>
        </p:spPr>
        <p:txBody>
          <a:bodyPr lIns="95760" tIns="47880" rIns="95760" bIns="47880"/>
          <a:lstStyle/>
          <a:p>
            <a:endParaRPr lang="en-US"/>
          </a:p>
        </p:txBody>
      </p:sp>
      <p:grpSp>
        <p:nvGrpSpPr>
          <p:cNvPr id="3" name="Group 26"/>
          <p:cNvGrpSpPr>
            <a:grpSpLocks/>
          </p:cNvGrpSpPr>
          <p:nvPr/>
        </p:nvGrpSpPr>
        <p:grpSpPr bwMode="auto">
          <a:xfrm>
            <a:off x="1991221" y="1983916"/>
            <a:ext cx="2218641" cy="1117341"/>
            <a:chOff x="1247" y="1770"/>
            <a:chExt cx="1291" cy="703"/>
          </a:xfrm>
        </p:grpSpPr>
        <p:sp>
          <p:nvSpPr>
            <p:cNvPr id="22586" name="Text Box 27"/>
            <p:cNvSpPr txBox="1">
              <a:spLocks noChangeArrowheads="1"/>
            </p:cNvSpPr>
            <p:nvPr/>
          </p:nvSpPr>
          <p:spPr bwMode="auto">
            <a:xfrm>
              <a:off x="1247" y="1770"/>
              <a:ext cx="1291" cy="426"/>
            </a:xfrm>
            <a:prstGeom prst="rect">
              <a:avLst/>
            </a:prstGeom>
            <a:noFill/>
            <a:ln w="9525">
              <a:noFill/>
              <a:miter lim="800000"/>
              <a:headEnd/>
              <a:tailEnd/>
            </a:ln>
          </p:spPr>
          <p:txBody>
            <a:bodyPr>
              <a:spAutoFit/>
            </a:bodyPr>
            <a:lstStyle/>
            <a:p>
              <a:pPr algn="ctr">
                <a:spcBef>
                  <a:spcPct val="50000"/>
                </a:spcBef>
              </a:pPr>
              <a:r>
                <a:rPr lang="en-GB" sz="1900"/>
                <a:t>The </a:t>
              </a:r>
              <a:r>
                <a:rPr lang="en-GB" altLang="en-US" sz="1900"/>
                <a:t>‘</a:t>
              </a:r>
              <a:r>
                <a:rPr lang="en-GB" sz="1900"/>
                <a:t>efficient frontier</a:t>
              </a:r>
              <a:r>
                <a:rPr lang="en-GB" altLang="en-US" sz="1900"/>
                <a:t>’</a:t>
              </a:r>
              <a:endParaRPr lang="en-US" sz="1900"/>
            </a:p>
          </p:txBody>
        </p:sp>
        <p:sp>
          <p:nvSpPr>
            <p:cNvPr id="22587" name="Line 28"/>
            <p:cNvSpPr>
              <a:spLocks noChangeShapeType="1"/>
            </p:cNvSpPr>
            <p:nvPr/>
          </p:nvSpPr>
          <p:spPr bwMode="auto">
            <a:xfrm flipH="1">
              <a:off x="1487" y="2133"/>
              <a:ext cx="123" cy="340"/>
            </a:xfrm>
            <a:prstGeom prst="line">
              <a:avLst/>
            </a:prstGeom>
            <a:noFill/>
            <a:ln w="9525">
              <a:solidFill>
                <a:schemeClr val="tx1"/>
              </a:solidFill>
              <a:round/>
              <a:headEnd/>
              <a:tailEnd type="triangle" w="med" len="med"/>
            </a:ln>
          </p:spPr>
          <p:txBody>
            <a:bodyPr/>
            <a:lstStyle/>
            <a:p>
              <a:endParaRPr lang="en-US"/>
            </a:p>
          </p:txBody>
        </p:sp>
      </p:grpSp>
      <p:grpSp>
        <p:nvGrpSpPr>
          <p:cNvPr id="4" name="Group 60"/>
          <p:cNvGrpSpPr>
            <a:grpSpLocks/>
          </p:cNvGrpSpPr>
          <p:nvPr/>
        </p:nvGrpSpPr>
        <p:grpSpPr bwMode="auto">
          <a:xfrm>
            <a:off x="5077722" y="1390330"/>
            <a:ext cx="4784431" cy="3864668"/>
            <a:chOff x="3043" y="762"/>
            <a:chExt cx="2785" cy="2433"/>
          </a:xfrm>
        </p:grpSpPr>
        <p:sp>
          <p:nvSpPr>
            <p:cNvPr id="89146" name="Rectangle 58"/>
            <p:cNvSpPr>
              <a:spLocks noChangeArrowheads="1"/>
            </p:cNvSpPr>
            <p:nvPr/>
          </p:nvSpPr>
          <p:spPr bwMode="auto">
            <a:xfrm>
              <a:off x="3312" y="1026"/>
              <a:ext cx="2172" cy="1950"/>
            </a:xfrm>
            <a:prstGeom prst="rect">
              <a:avLst/>
            </a:prstGeom>
            <a:solidFill>
              <a:schemeClr val="bg1">
                <a:lumMod val="95000"/>
              </a:schemeClr>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dirty="0">
                <a:ea typeface="+mn-ea"/>
              </a:endParaRPr>
            </a:p>
          </p:txBody>
        </p:sp>
        <p:grpSp>
          <p:nvGrpSpPr>
            <p:cNvPr id="22559" name="Group 59"/>
            <p:cNvGrpSpPr>
              <a:grpSpLocks/>
            </p:cNvGrpSpPr>
            <p:nvPr/>
          </p:nvGrpSpPr>
          <p:grpSpPr bwMode="auto">
            <a:xfrm>
              <a:off x="3043" y="762"/>
              <a:ext cx="2785" cy="2433"/>
              <a:chOff x="3043" y="762"/>
              <a:chExt cx="2785" cy="2433"/>
            </a:xfrm>
          </p:grpSpPr>
          <p:sp>
            <p:nvSpPr>
              <p:cNvPr id="22560" name="Line 30"/>
              <p:cNvSpPr>
                <a:spLocks noChangeShapeType="1"/>
              </p:cNvSpPr>
              <p:nvPr/>
            </p:nvSpPr>
            <p:spPr bwMode="auto">
              <a:xfrm>
                <a:off x="3306" y="1014"/>
                <a:ext cx="0" cy="1960"/>
              </a:xfrm>
              <a:prstGeom prst="line">
                <a:avLst/>
              </a:prstGeom>
              <a:noFill/>
              <a:ln w="28575">
                <a:solidFill>
                  <a:schemeClr val="tx1"/>
                </a:solidFill>
                <a:round/>
                <a:headEnd/>
                <a:tailEnd/>
              </a:ln>
            </p:spPr>
            <p:txBody>
              <a:bodyPr/>
              <a:lstStyle/>
              <a:p>
                <a:endParaRPr lang="en-US"/>
              </a:p>
            </p:txBody>
          </p:sp>
          <p:sp>
            <p:nvSpPr>
              <p:cNvPr id="22561" name="Line 31"/>
              <p:cNvSpPr>
                <a:spLocks noChangeShapeType="1"/>
              </p:cNvSpPr>
              <p:nvPr/>
            </p:nvSpPr>
            <p:spPr bwMode="auto">
              <a:xfrm>
                <a:off x="3306" y="2974"/>
                <a:ext cx="2176" cy="11"/>
              </a:xfrm>
              <a:prstGeom prst="line">
                <a:avLst/>
              </a:prstGeom>
              <a:noFill/>
              <a:ln w="28575">
                <a:solidFill>
                  <a:schemeClr val="tx1"/>
                </a:solidFill>
                <a:round/>
                <a:headEnd/>
                <a:tailEnd/>
              </a:ln>
            </p:spPr>
            <p:txBody>
              <a:bodyPr/>
              <a:lstStyle/>
              <a:p>
                <a:endParaRPr lang="en-US"/>
              </a:p>
            </p:txBody>
          </p:sp>
          <p:sp>
            <p:nvSpPr>
              <p:cNvPr id="22562" name="Freeform 32"/>
              <p:cNvSpPr>
                <a:spLocks/>
              </p:cNvSpPr>
              <p:nvPr/>
            </p:nvSpPr>
            <p:spPr bwMode="auto">
              <a:xfrm>
                <a:off x="3316" y="1483"/>
                <a:ext cx="1632" cy="1491"/>
              </a:xfrm>
              <a:custGeom>
                <a:avLst/>
                <a:gdLst>
                  <a:gd name="T0" fmla="*/ 0 w 1224"/>
                  <a:gd name="T1" fmla="*/ 0 h 1144"/>
                  <a:gd name="T2" fmla="*/ 46753 w 1224"/>
                  <a:gd name="T3" fmla="*/ 4745 h 1144"/>
                  <a:gd name="T4" fmla="*/ 103680 w 1224"/>
                  <a:gd name="T5" fmla="*/ 16958 h 1144"/>
                  <a:gd name="T6" fmla="*/ 140443 w 1224"/>
                  <a:gd name="T7" fmla="*/ 33886 h 1144"/>
                  <a:gd name="T8" fmla="*/ 183145 w 1224"/>
                  <a:gd name="T9" fmla="*/ 64943 h 1144"/>
                  <a:gd name="T10" fmla="*/ 208613 w 1224"/>
                  <a:gd name="T11" fmla="*/ 103609 h 1144"/>
                  <a:gd name="T12" fmla="*/ 215553 w 1224"/>
                  <a:gd name="T13" fmla="*/ 128117 h 1144"/>
                  <a:gd name="T14" fmla="*/ 217076 w 1224"/>
                  <a:gd name="T15" fmla="*/ 134655 h 1144"/>
                  <a:gd name="T16" fmla="*/ 0 60000 65536"/>
                  <a:gd name="T17" fmla="*/ 0 60000 65536"/>
                  <a:gd name="T18" fmla="*/ 0 60000 65536"/>
                  <a:gd name="T19" fmla="*/ 0 60000 65536"/>
                  <a:gd name="T20" fmla="*/ 0 60000 65536"/>
                  <a:gd name="T21" fmla="*/ 0 60000 65536"/>
                  <a:gd name="T22" fmla="*/ 0 60000 65536"/>
                  <a:gd name="T23" fmla="*/ 0 60000 65536"/>
                  <a:gd name="T24" fmla="*/ 0 w 1224"/>
                  <a:gd name="T25" fmla="*/ 0 h 1144"/>
                  <a:gd name="T26" fmla="*/ 1224 w 1224"/>
                  <a:gd name="T27" fmla="*/ 1144 h 1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24" h="1144">
                    <a:moveTo>
                      <a:pt x="0" y="0"/>
                    </a:moveTo>
                    <a:cubicBezTo>
                      <a:pt x="44" y="7"/>
                      <a:pt x="167" y="16"/>
                      <a:pt x="264" y="40"/>
                    </a:cubicBezTo>
                    <a:cubicBezTo>
                      <a:pt x="361" y="64"/>
                      <a:pt x="496" y="103"/>
                      <a:pt x="584" y="144"/>
                    </a:cubicBezTo>
                    <a:cubicBezTo>
                      <a:pt x="672" y="185"/>
                      <a:pt x="717" y="220"/>
                      <a:pt x="792" y="288"/>
                    </a:cubicBezTo>
                    <a:cubicBezTo>
                      <a:pt x="867" y="356"/>
                      <a:pt x="968" y="453"/>
                      <a:pt x="1032" y="552"/>
                    </a:cubicBezTo>
                    <a:cubicBezTo>
                      <a:pt x="1096" y="651"/>
                      <a:pt x="1145" y="791"/>
                      <a:pt x="1176" y="880"/>
                    </a:cubicBezTo>
                    <a:cubicBezTo>
                      <a:pt x="1207" y="969"/>
                      <a:pt x="1208" y="1044"/>
                      <a:pt x="1216" y="1088"/>
                    </a:cubicBezTo>
                    <a:cubicBezTo>
                      <a:pt x="1224" y="1132"/>
                      <a:pt x="1223" y="1135"/>
                      <a:pt x="1224" y="1144"/>
                    </a:cubicBezTo>
                  </a:path>
                </a:pathLst>
              </a:custGeom>
              <a:noFill/>
              <a:ln w="9525">
                <a:solidFill>
                  <a:schemeClr val="tx1"/>
                </a:solidFill>
                <a:prstDash val="sysDot"/>
                <a:round/>
                <a:headEnd/>
                <a:tailEnd/>
              </a:ln>
            </p:spPr>
            <p:txBody>
              <a:bodyPr/>
              <a:lstStyle/>
              <a:p>
                <a:endParaRPr lang="en-IN"/>
              </a:p>
            </p:txBody>
          </p:sp>
          <p:sp>
            <p:nvSpPr>
              <p:cNvPr id="22563" name="Oval 33"/>
              <p:cNvSpPr>
                <a:spLocks noChangeArrowheads="1"/>
              </p:cNvSpPr>
              <p:nvPr/>
            </p:nvSpPr>
            <p:spPr bwMode="auto">
              <a:xfrm>
                <a:off x="4127" y="1911"/>
                <a:ext cx="107" cy="93"/>
              </a:xfrm>
              <a:prstGeom prst="ellipse">
                <a:avLst/>
              </a:prstGeom>
              <a:solidFill>
                <a:srgbClr val="FF3300"/>
              </a:solidFill>
              <a:ln w="9525">
                <a:solidFill>
                  <a:schemeClr val="tx1"/>
                </a:solidFill>
                <a:round/>
                <a:headEnd/>
                <a:tailEnd/>
              </a:ln>
            </p:spPr>
            <p:txBody>
              <a:bodyPr wrap="none" anchor="ctr"/>
              <a:lstStyle/>
              <a:p>
                <a:endParaRPr lang="en-GB"/>
              </a:p>
            </p:txBody>
          </p:sp>
          <p:sp>
            <p:nvSpPr>
              <p:cNvPr id="22564" name="Oval 34"/>
              <p:cNvSpPr>
                <a:spLocks noChangeArrowheads="1"/>
              </p:cNvSpPr>
              <p:nvPr/>
            </p:nvSpPr>
            <p:spPr bwMode="auto">
              <a:xfrm>
                <a:off x="3711" y="1525"/>
                <a:ext cx="107" cy="94"/>
              </a:xfrm>
              <a:prstGeom prst="ellipse">
                <a:avLst/>
              </a:prstGeom>
              <a:solidFill>
                <a:srgbClr val="FF3300"/>
              </a:solidFill>
              <a:ln w="9525">
                <a:solidFill>
                  <a:schemeClr val="tx1"/>
                </a:solidFill>
                <a:round/>
                <a:headEnd/>
                <a:tailEnd/>
              </a:ln>
            </p:spPr>
            <p:txBody>
              <a:bodyPr wrap="none" anchor="ctr"/>
              <a:lstStyle/>
              <a:p>
                <a:endParaRPr lang="en-GB"/>
              </a:p>
            </p:txBody>
          </p:sp>
          <p:sp>
            <p:nvSpPr>
              <p:cNvPr id="22565" name="Oval 35"/>
              <p:cNvSpPr>
                <a:spLocks noChangeArrowheads="1"/>
              </p:cNvSpPr>
              <p:nvPr/>
            </p:nvSpPr>
            <p:spPr bwMode="auto">
              <a:xfrm>
                <a:off x="4650" y="2203"/>
                <a:ext cx="106" cy="93"/>
              </a:xfrm>
              <a:prstGeom prst="ellipse">
                <a:avLst/>
              </a:prstGeom>
              <a:solidFill>
                <a:srgbClr val="FF3300"/>
              </a:solidFill>
              <a:ln w="9525">
                <a:solidFill>
                  <a:schemeClr val="tx1"/>
                </a:solidFill>
                <a:round/>
                <a:headEnd/>
                <a:tailEnd/>
              </a:ln>
            </p:spPr>
            <p:txBody>
              <a:bodyPr wrap="none" anchor="ctr"/>
              <a:lstStyle/>
              <a:p>
                <a:endParaRPr lang="en-GB"/>
              </a:p>
            </p:txBody>
          </p:sp>
          <p:sp>
            <p:nvSpPr>
              <p:cNvPr id="22566" name="Oval 36"/>
              <p:cNvSpPr>
                <a:spLocks noChangeArrowheads="1"/>
              </p:cNvSpPr>
              <p:nvPr/>
            </p:nvSpPr>
            <p:spPr bwMode="auto">
              <a:xfrm>
                <a:off x="4778" y="2505"/>
                <a:ext cx="106" cy="94"/>
              </a:xfrm>
              <a:prstGeom prst="ellipse">
                <a:avLst/>
              </a:prstGeom>
              <a:solidFill>
                <a:srgbClr val="FF3300"/>
              </a:solidFill>
              <a:ln w="9525">
                <a:solidFill>
                  <a:schemeClr val="tx1"/>
                </a:solidFill>
                <a:round/>
                <a:headEnd/>
                <a:tailEnd/>
              </a:ln>
            </p:spPr>
            <p:txBody>
              <a:bodyPr wrap="none" anchor="ctr"/>
              <a:lstStyle/>
              <a:p>
                <a:endParaRPr lang="en-GB"/>
              </a:p>
            </p:txBody>
          </p:sp>
          <p:sp>
            <p:nvSpPr>
              <p:cNvPr id="22567" name="Oval 37"/>
              <p:cNvSpPr>
                <a:spLocks noChangeArrowheads="1"/>
              </p:cNvSpPr>
              <p:nvPr/>
            </p:nvSpPr>
            <p:spPr bwMode="auto">
              <a:xfrm>
                <a:off x="4042" y="2276"/>
                <a:ext cx="106" cy="93"/>
              </a:xfrm>
              <a:prstGeom prst="ellipse">
                <a:avLst/>
              </a:prstGeom>
              <a:solidFill>
                <a:srgbClr val="FF3300"/>
              </a:solidFill>
              <a:ln w="9525">
                <a:solidFill>
                  <a:schemeClr val="tx1"/>
                </a:solidFill>
                <a:round/>
                <a:headEnd/>
                <a:tailEnd/>
              </a:ln>
            </p:spPr>
            <p:txBody>
              <a:bodyPr wrap="none" anchor="ctr"/>
              <a:lstStyle/>
              <a:p>
                <a:endParaRPr lang="en-GB"/>
              </a:p>
            </p:txBody>
          </p:sp>
          <p:sp>
            <p:nvSpPr>
              <p:cNvPr id="22568" name="Oval 38"/>
              <p:cNvSpPr>
                <a:spLocks noChangeArrowheads="1"/>
              </p:cNvSpPr>
              <p:nvPr/>
            </p:nvSpPr>
            <p:spPr bwMode="auto">
              <a:xfrm>
                <a:off x="4298" y="2161"/>
                <a:ext cx="106" cy="94"/>
              </a:xfrm>
              <a:prstGeom prst="ellipse">
                <a:avLst/>
              </a:prstGeom>
              <a:solidFill>
                <a:srgbClr val="FF3300"/>
              </a:solidFill>
              <a:ln w="9525">
                <a:solidFill>
                  <a:schemeClr val="tx1"/>
                </a:solidFill>
                <a:round/>
                <a:headEnd/>
                <a:tailEnd/>
              </a:ln>
            </p:spPr>
            <p:txBody>
              <a:bodyPr wrap="none" anchor="ctr"/>
              <a:lstStyle/>
              <a:p>
                <a:endParaRPr lang="en-GB"/>
              </a:p>
            </p:txBody>
          </p:sp>
          <p:sp>
            <p:nvSpPr>
              <p:cNvPr id="22569" name="Oval 39"/>
              <p:cNvSpPr>
                <a:spLocks noChangeArrowheads="1"/>
              </p:cNvSpPr>
              <p:nvPr/>
            </p:nvSpPr>
            <p:spPr bwMode="auto">
              <a:xfrm>
                <a:off x="4330" y="2484"/>
                <a:ext cx="106" cy="94"/>
              </a:xfrm>
              <a:prstGeom prst="ellipse">
                <a:avLst/>
              </a:prstGeom>
              <a:solidFill>
                <a:srgbClr val="FF3300"/>
              </a:solidFill>
              <a:ln w="9525">
                <a:solidFill>
                  <a:schemeClr val="tx1"/>
                </a:solidFill>
                <a:round/>
                <a:headEnd/>
                <a:tailEnd/>
              </a:ln>
            </p:spPr>
            <p:txBody>
              <a:bodyPr wrap="none" anchor="ctr"/>
              <a:lstStyle/>
              <a:p>
                <a:endParaRPr lang="en-GB"/>
              </a:p>
            </p:txBody>
          </p:sp>
          <p:sp>
            <p:nvSpPr>
              <p:cNvPr id="22570" name="Oval 40"/>
              <p:cNvSpPr>
                <a:spLocks noChangeArrowheads="1"/>
              </p:cNvSpPr>
              <p:nvPr/>
            </p:nvSpPr>
            <p:spPr bwMode="auto">
              <a:xfrm>
                <a:off x="3711" y="2182"/>
                <a:ext cx="107" cy="94"/>
              </a:xfrm>
              <a:prstGeom prst="ellipse">
                <a:avLst/>
              </a:prstGeom>
              <a:solidFill>
                <a:srgbClr val="FF3300"/>
              </a:solidFill>
              <a:ln w="9525">
                <a:solidFill>
                  <a:schemeClr val="tx1"/>
                </a:solidFill>
                <a:round/>
                <a:headEnd/>
                <a:tailEnd/>
              </a:ln>
            </p:spPr>
            <p:txBody>
              <a:bodyPr wrap="none" anchor="ctr"/>
              <a:lstStyle/>
              <a:p>
                <a:endParaRPr lang="en-GB"/>
              </a:p>
            </p:txBody>
          </p:sp>
          <p:sp>
            <p:nvSpPr>
              <p:cNvPr id="22571" name="Oval 41"/>
              <p:cNvSpPr>
                <a:spLocks noChangeArrowheads="1"/>
              </p:cNvSpPr>
              <p:nvPr/>
            </p:nvSpPr>
            <p:spPr bwMode="auto">
              <a:xfrm>
                <a:off x="4031" y="1619"/>
                <a:ext cx="107" cy="93"/>
              </a:xfrm>
              <a:prstGeom prst="ellipse">
                <a:avLst/>
              </a:prstGeom>
              <a:solidFill>
                <a:srgbClr val="FF3300"/>
              </a:solidFill>
              <a:ln w="9525">
                <a:solidFill>
                  <a:schemeClr val="tx1"/>
                </a:solidFill>
                <a:round/>
                <a:headEnd/>
                <a:tailEnd/>
              </a:ln>
            </p:spPr>
            <p:txBody>
              <a:bodyPr wrap="none" anchor="ctr"/>
              <a:lstStyle/>
              <a:p>
                <a:endParaRPr lang="en-GB"/>
              </a:p>
            </p:txBody>
          </p:sp>
          <p:sp>
            <p:nvSpPr>
              <p:cNvPr id="22572" name="Text Box 42"/>
              <p:cNvSpPr txBox="1">
                <a:spLocks noChangeArrowheads="1"/>
              </p:cNvSpPr>
              <p:nvPr/>
            </p:nvSpPr>
            <p:spPr bwMode="auto">
              <a:xfrm>
                <a:off x="3553" y="1356"/>
                <a:ext cx="181" cy="242"/>
              </a:xfrm>
              <a:prstGeom prst="rect">
                <a:avLst/>
              </a:prstGeom>
              <a:noFill/>
              <a:ln w="9525">
                <a:noFill/>
                <a:miter lim="800000"/>
                <a:headEnd/>
                <a:tailEnd/>
              </a:ln>
            </p:spPr>
            <p:txBody>
              <a:bodyPr>
                <a:spAutoFit/>
              </a:bodyPr>
              <a:lstStyle/>
              <a:p>
                <a:pPr>
                  <a:spcBef>
                    <a:spcPct val="50000"/>
                  </a:spcBef>
                </a:pPr>
                <a:r>
                  <a:rPr lang="en-GB" sz="1900"/>
                  <a:t>A</a:t>
                </a:r>
                <a:endParaRPr lang="en-US" sz="1900"/>
              </a:p>
            </p:txBody>
          </p:sp>
          <p:sp>
            <p:nvSpPr>
              <p:cNvPr id="22573" name="Text Box 43"/>
              <p:cNvSpPr txBox="1">
                <a:spLocks noChangeArrowheads="1"/>
              </p:cNvSpPr>
              <p:nvPr/>
            </p:nvSpPr>
            <p:spPr bwMode="auto">
              <a:xfrm>
                <a:off x="3531" y="2055"/>
                <a:ext cx="182" cy="242"/>
              </a:xfrm>
              <a:prstGeom prst="rect">
                <a:avLst/>
              </a:prstGeom>
              <a:noFill/>
              <a:ln w="9525">
                <a:noFill/>
                <a:miter lim="800000"/>
                <a:headEnd/>
                <a:tailEnd/>
              </a:ln>
            </p:spPr>
            <p:txBody>
              <a:bodyPr>
                <a:spAutoFit/>
              </a:bodyPr>
              <a:lstStyle/>
              <a:p>
                <a:pPr>
                  <a:spcBef>
                    <a:spcPct val="50000"/>
                  </a:spcBef>
                </a:pPr>
                <a:r>
                  <a:rPr lang="en-GB" sz="1900"/>
                  <a:t>X</a:t>
                </a:r>
                <a:endParaRPr lang="en-US" sz="1900"/>
              </a:p>
            </p:txBody>
          </p:sp>
          <p:sp>
            <p:nvSpPr>
              <p:cNvPr id="22574" name="Text Box 44"/>
              <p:cNvSpPr txBox="1">
                <a:spLocks noChangeArrowheads="1"/>
              </p:cNvSpPr>
              <p:nvPr/>
            </p:nvSpPr>
            <p:spPr bwMode="auto">
              <a:xfrm>
                <a:off x="4724" y="2098"/>
                <a:ext cx="182" cy="242"/>
              </a:xfrm>
              <a:prstGeom prst="rect">
                <a:avLst/>
              </a:prstGeom>
              <a:noFill/>
              <a:ln w="9525">
                <a:noFill/>
                <a:miter lim="800000"/>
                <a:headEnd/>
                <a:tailEnd/>
              </a:ln>
            </p:spPr>
            <p:txBody>
              <a:bodyPr>
                <a:spAutoFit/>
              </a:bodyPr>
              <a:lstStyle/>
              <a:p>
                <a:pPr>
                  <a:spcBef>
                    <a:spcPct val="50000"/>
                  </a:spcBef>
                </a:pPr>
                <a:r>
                  <a:rPr lang="en-GB" sz="1900"/>
                  <a:t>C</a:t>
                </a:r>
                <a:endParaRPr lang="en-US" sz="1900"/>
              </a:p>
            </p:txBody>
          </p:sp>
          <p:sp>
            <p:nvSpPr>
              <p:cNvPr id="22575" name="Text Box 45"/>
              <p:cNvSpPr txBox="1">
                <a:spLocks noChangeArrowheads="1"/>
              </p:cNvSpPr>
              <p:nvPr/>
            </p:nvSpPr>
            <p:spPr bwMode="auto">
              <a:xfrm>
                <a:off x="4842" y="2453"/>
                <a:ext cx="181" cy="242"/>
              </a:xfrm>
              <a:prstGeom prst="rect">
                <a:avLst/>
              </a:prstGeom>
              <a:noFill/>
              <a:ln w="9525">
                <a:noFill/>
                <a:miter lim="800000"/>
                <a:headEnd/>
                <a:tailEnd/>
              </a:ln>
            </p:spPr>
            <p:txBody>
              <a:bodyPr>
                <a:spAutoFit/>
              </a:bodyPr>
              <a:lstStyle/>
              <a:p>
                <a:pPr>
                  <a:spcBef>
                    <a:spcPct val="50000"/>
                  </a:spcBef>
                </a:pPr>
                <a:r>
                  <a:rPr lang="en-GB" sz="1900"/>
                  <a:t>D</a:t>
                </a:r>
                <a:endParaRPr lang="en-US" sz="1900"/>
              </a:p>
            </p:txBody>
          </p:sp>
          <p:sp>
            <p:nvSpPr>
              <p:cNvPr id="22576" name="Text Box 46"/>
              <p:cNvSpPr txBox="1">
                <a:spLocks noChangeArrowheads="1"/>
              </p:cNvSpPr>
              <p:nvPr/>
            </p:nvSpPr>
            <p:spPr bwMode="auto">
              <a:xfrm>
                <a:off x="3787" y="2953"/>
                <a:ext cx="1876" cy="242"/>
              </a:xfrm>
              <a:prstGeom prst="rect">
                <a:avLst/>
              </a:prstGeom>
              <a:noFill/>
              <a:ln w="9525">
                <a:noFill/>
                <a:miter lim="800000"/>
                <a:headEnd/>
                <a:tailEnd/>
              </a:ln>
            </p:spPr>
            <p:txBody>
              <a:bodyPr>
                <a:spAutoFit/>
              </a:bodyPr>
              <a:lstStyle/>
              <a:p>
                <a:pPr>
                  <a:spcBef>
                    <a:spcPct val="50000"/>
                  </a:spcBef>
                </a:pPr>
                <a:r>
                  <a:rPr lang="en-GB" sz="1900"/>
                  <a:t>Cost efficiency</a:t>
                </a:r>
                <a:endParaRPr lang="en-US" sz="1900"/>
              </a:p>
            </p:txBody>
          </p:sp>
          <p:sp>
            <p:nvSpPr>
              <p:cNvPr id="22577" name="Text Box 47"/>
              <p:cNvSpPr txBox="1">
                <a:spLocks noChangeArrowheads="1"/>
              </p:cNvSpPr>
              <p:nvPr/>
            </p:nvSpPr>
            <p:spPr bwMode="auto">
              <a:xfrm rot="16200000">
                <a:off x="2697" y="1108"/>
                <a:ext cx="915" cy="224"/>
              </a:xfrm>
              <a:prstGeom prst="rect">
                <a:avLst/>
              </a:prstGeom>
              <a:noFill/>
              <a:ln w="9525">
                <a:noFill/>
                <a:miter lim="800000"/>
                <a:headEnd/>
                <a:tailEnd/>
              </a:ln>
            </p:spPr>
            <p:txBody>
              <a:bodyPr>
                <a:spAutoFit/>
              </a:bodyPr>
              <a:lstStyle/>
              <a:p>
                <a:pPr>
                  <a:spcBef>
                    <a:spcPct val="50000"/>
                  </a:spcBef>
                </a:pPr>
                <a:r>
                  <a:rPr lang="en-GB" sz="1900"/>
                  <a:t>Variety</a:t>
                </a:r>
                <a:endParaRPr lang="en-US" sz="1900"/>
              </a:p>
            </p:txBody>
          </p:sp>
          <p:sp>
            <p:nvSpPr>
              <p:cNvPr id="22578" name="Line 48"/>
              <p:cNvSpPr>
                <a:spLocks noChangeShapeType="1"/>
              </p:cNvSpPr>
              <p:nvPr/>
            </p:nvSpPr>
            <p:spPr bwMode="auto">
              <a:xfrm flipV="1">
                <a:off x="4095" y="1483"/>
                <a:ext cx="96" cy="167"/>
              </a:xfrm>
              <a:prstGeom prst="line">
                <a:avLst/>
              </a:prstGeom>
              <a:noFill/>
              <a:ln w="9525">
                <a:solidFill>
                  <a:schemeClr val="tx1"/>
                </a:solidFill>
                <a:round/>
                <a:headEnd/>
                <a:tailEnd type="triangle" w="med" len="med"/>
              </a:ln>
            </p:spPr>
            <p:txBody>
              <a:bodyPr/>
              <a:lstStyle/>
              <a:p>
                <a:endParaRPr lang="en-US"/>
              </a:p>
            </p:txBody>
          </p:sp>
          <p:sp>
            <p:nvSpPr>
              <p:cNvPr id="22579" name="Text Box 49"/>
              <p:cNvSpPr txBox="1">
                <a:spLocks noChangeArrowheads="1"/>
              </p:cNvSpPr>
              <p:nvPr/>
            </p:nvSpPr>
            <p:spPr bwMode="auto">
              <a:xfrm>
                <a:off x="3862" y="1461"/>
                <a:ext cx="181" cy="242"/>
              </a:xfrm>
              <a:prstGeom prst="rect">
                <a:avLst/>
              </a:prstGeom>
              <a:noFill/>
              <a:ln w="9525">
                <a:noFill/>
                <a:miter lim="800000"/>
                <a:headEnd/>
                <a:tailEnd/>
              </a:ln>
            </p:spPr>
            <p:txBody>
              <a:bodyPr>
                <a:spAutoFit/>
              </a:bodyPr>
              <a:lstStyle/>
              <a:p>
                <a:pPr>
                  <a:spcBef>
                    <a:spcPct val="50000"/>
                  </a:spcBef>
                </a:pPr>
                <a:r>
                  <a:rPr lang="en-GB" sz="1900"/>
                  <a:t>B</a:t>
                </a:r>
                <a:endParaRPr lang="en-US" sz="1900"/>
              </a:p>
            </p:txBody>
          </p:sp>
          <p:sp>
            <p:nvSpPr>
              <p:cNvPr id="22580" name="Line 50"/>
              <p:cNvSpPr>
                <a:spLocks noChangeShapeType="1"/>
              </p:cNvSpPr>
              <p:nvPr/>
            </p:nvSpPr>
            <p:spPr bwMode="auto">
              <a:xfrm flipV="1">
                <a:off x="3316" y="1253"/>
                <a:ext cx="1003" cy="1732"/>
              </a:xfrm>
              <a:prstGeom prst="line">
                <a:avLst/>
              </a:prstGeom>
              <a:noFill/>
              <a:ln w="9525">
                <a:solidFill>
                  <a:schemeClr val="tx1"/>
                </a:solidFill>
                <a:prstDash val="sysDot"/>
                <a:round/>
                <a:headEnd/>
                <a:tailEnd/>
              </a:ln>
            </p:spPr>
            <p:txBody>
              <a:bodyPr/>
              <a:lstStyle/>
              <a:p>
                <a:endParaRPr lang="en-US"/>
              </a:p>
            </p:txBody>
          </p:sp>
          <p:sp>
            <p:nvSpPr>
              <p:cNvPr id="22581" name="Text Box 51"/>
              <p:cNvSpPr txBox="1">
                <a:spLocks noChangeArrowheads="1"/>
              </p:cNvSpPr>
              <p:nvPr/>
            </p:nvSpPr>
            <p:spPr bwMode="auto">
              <a:xfrm>
                <a:off x="4302" y="985"/>
                <a:ext cx="1526" cy="426"/>
              </a:xfrm>
              <a:prstGeom prst="rect">
                <a:avLst/>
              </a:prstGeom>
              <a:noFill/>
              <a:ln w="9525">
                <a:noFill/>
                <a:miter lim="800000"/>
                <a:headEnd/>
                <a:tailEnd/>
              </a:ln>
            </p:spPr>
            <p:txBody>
              <a:bodyPr>
                <a:spAutoFit/>
              </a:bodyPr>
              <a:lstStyle/>
              <a:p>
                <a:pPr algn="ctr">
                  <a:spcBef>
                    <a:spcPct val="50000"/>
                  </a:spcBef>
                </a:pPr>
                <a:r>
                  <a:rPr lang="en-GB" sz="1900"/>
                  <a:t>The new </a:t>
                </a:r>
                <a:r>
                  <a:rPr lang="en-GB" altLang="en-US" sz="1900"/>
                  <a:t>‘</a:t>
                </a:r>
                <a:r>
                  <a:rPr lang="en-GB" sz="1900"/>
                  <a:t>efficient frontier</a:t>
                </a:r>
                <a:r>
                  <a:rPr lang="en-GB" altLang="en-US" sz="1900"/>
                  <a:t>’</a:t>
                </a:r>
                <a:endParaRPr lang="en-US" sz="1900"/>
              </a:p>
            </p:txBody>
          </p:sp>
          <p:sp>
            <p:nvSpPr>
              <p:cNvPr id="22582" name="Line 52"/>
              <p:cNvSpPr>
                <a:spLocks noChangeShapeType="1"/>
              </p:cNvSpPr>
              <p:nvPr/>
            </p:nvSpPr>
            <p:spPr bwMode="auto">
              <a:xfrm flipH="1">
                <a:off x="4564" y="1222"/>
                <a:ext cx="246" cy="407"/>
              </a:xfrm>
              <a:prstGeom prst="line">
                <a:avLst/>
              </a:prstGeom>
              <a:noFill/>
              <a:ln w="9525">
                <a:solidFill>
                  <a:schemeClr val="tx1"/>
                </a:solidFill>
                <a:round/>
                <a:headEnd/>
                <a:tailEnd type="triangle" w="med" len="med"/>
              </a:ln>
            </p:spPr>
            <p:txBody>
              <a:bodyPr/>
              <a:lstStyle/>
              <a:p>
                <a:endParaRPr lang="en-US"/>
              </a:p>
            </p:txBody>
          </p:sp>
          <p:sp>
            <p:nvSpPr>
              <p:cNvPr id="22583" name="Freeform 53"/>
              <p:cNvSpPr>
                <a:spLocks/>
              </p:cNvSpPr>
              <p:nvPr/>
            </p:nvSpPr>
            <p:spPr bwMode="auto">
              <a:xfrm>
                <a:off x="3295" y="1253"/>
                <a:ext cx="1952" cy="1721"/>
              </a:xfrm>
              <a:custGeom>
                <a:avLst/>
                <a:gdLst>
                  <a:gd name="T0" fmla="*/ 0 w 1464"/>
                  <a:gd name="T1" fmla="*/ 0 h 1320"/>
                  <a:gd name="T2" fmla="*/ 45439 w 1464"/>
                  <a:gd name="T3" fmla="*/ 3866 h 1320"/>
                  <a:gd name="T4" fmla="*/ 105044 w 1464"/>
                  <a:gd name="T5" fmla="*/ 14190 h 1320"/>
                  <a:gd name="T6" fmla="*/ 147521 w 1464"/>
                  <a:gd name="T7" fmla="*/ 28458 h 1320"/>
                  <a:gd name="T8" fmla="*/ 195828 w 1464"/>
                  <a:gd name="T9" fmla="*/ 54110 h 1320"/>
                  <a:gd name="T10" fmla="*/ 229867 w 1464"/>
                  <a:gd name="T11" fmla="*/ 84363 h 1320"/>
                  <a:gd name="T12" fmla="*/ 251172 w 1464"/>
                  <a:gd name="T13" fmla="*/ 116641 h 1320"/>
                  <a:gd name="T14" fmla="*/ 259755 w 1464"/>
                  <a:gd name="T15" fmla="*/ 156464 h 1320"/>
                  <a:gd name="T16" fmla="*/ 0 60000 65536"/>
                  <a:gd name="T17" fmla="*/ 0 60000 65536"/>
                  <a:gd name="T18" fmla="*/ 0 60000 65536"/>
                  <a:gd name="T19" fmla="*/ 0 60000 65536"/>
                  <a:gd name="T20" fmla="*/ 0 60000 65536"/>
                  <a:gd name="T21" fmla="*/ 0 60000 65536"/>
                  <a:gd name="T22" fmla="*/ 0 60000 65536"/>
                  <a:gd name="T23" fmla="*/ 0 60000 65536"/>
                  <a:gd name="T24" fmla="*/ 0 w 1464"/>
                  <a:gd name="T25" fmla="*/ 0 h 1320"/>
                  <a:gd name="T26" fmla="*/ 1464 w 1464"/>
                  <a:gd name="T27" fmla="*/ 1320 h 13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64" h="1320">
                    <a:moveTo>
                      <a:pt x="0" y="0"/>
                    </a:moveTo>
                    <a:cubicBezTo>
                      <a:pt x="43" y="7"/>
                      <a:pt x="157" y="12"/>
                      <a:pt x="256" y="32"/>
                    </a:cubicBezTo>
                    <a:cubicBezTo>
                      <a:pt x="355" y="52"/>
                      <a:pt x="496" y="85"/>
                      <a:pt x="592" y="120"/>
                    </a:cubicBezTo>
                    <a:cubicBezTo>
                      <a:pt x="688" y="155"/>
                      <a:pt x="747" y="184"/>
                      <a:pt x="832" y="240"/>
                    </a:cubicBezTo>
                    <a:cubicBezTo>
                      <a:pt x="917" y="296"/>
                      <a:pt x="1027" y="377"/>
                      <a:pt x="1104" y="456"/>
                    </a:cubicBezTo>
                    <a:cubicBezTo>
                      <a:pt x="1181" y="535"/>
                      <a:pt x="1244" y="624"/>
                      <a:pt x="1296" y="712"/>
                    </a:cubicBezTo>
                    <a:cubicBezTo>
                      <a:pt x="1348" y="800"/>
                      <a:pt x="1388" y="883"/>
                      <a:pt x="1416" y="984"/>
                    </a:cubicBezTo>
                    <a:cubicBezTo>
                      <a:pt x="1444" y="1085"/>
                      <a:pt x="1454" y="1250"/>
                      <a:pt x="1464" y="1320"/>
                    </a:cubicBezTo>
                  </a:path>
                </a:pathLst>
              </a:custGeom>
              <a:noFill/>
              <a:ln w="9525">
                <a:solidFill>
                  <a:schemeClr val="tx1"/>
                </a:solidFill>
                <a:round/>
                <a:headEnd/>
                <a:tailEnd/>
              </a:ln>
            </p:spPr>
            <p:txBody>
              <a:bodyPr/>
              <a:lstStyle/>
              <a:p>
                <a:endParaRPr lang="en-IN"/>
              </a:p>
            </p:txBody>
          </p:sp>
          <p:sp>
            <p:nvSpPr>
              <p:cNvPr id="22584" name="Oval 54"/>
              <p:cNvSpPr>
                <a:spLocks noChangeArrowheads="1"/>
              </p:cNvSpPr>
              <p:nvPr/>
            </p:nvSpPr>
            <p:spPr bwMode="auto">
              <a:xfrm>
                <a:off x="4148" y="1410"/>
                <a:ext cx="107" cy="94"/>
              </a:xfrm>
              <a:prstGeom prst="ellipse">
                <a:avLst/>
              </a:prstGeom>
              <a:solidFill>
                <a:srgbClr val="FF3300"/>
              </a:solidFill>
              <a:ln w="9525">
                <a:solidFill>
                  <a:schemeClr val="tx1"/>
                </a:solidFill>
                <a:round/>
                <a:headEnd/>
                <a:tailEnd/>
              </a:ln>
            </p:spPr>
            <p:txBody>
              <a:bodyPr wrap="none" anchor="ctr"/>
              <a:lstStyle/>
              <a:p>
                <a:endParaRPr lang="en-GB"/>
              </a:p>
            </p:txBody>
          </p:sp>
          <p:sp>
            <p:nvSpPr>
              <p:cNvPr id="22585" name="Text Box 55"/>
              <p:cNvSpPr txBox="1">
                <a:spLocks noChangeArrowheads="1"/>
              </p:cNvSpPr>
              <p:nvPr/>
            </p:nvSpPr>
            <p:spPr bwMode="auto">
              <a:xfrm>
                <a:off x="4216" y="1271"/>
                <a:ext cx="342" cy="242"/>
              </a:xfrm>
              <a:prstGeom prst="rect">
                <a:avLst/>
              </a:prstGeom>
              <a:noFill/>
              <a:ln w="9525">
                <a:noFill/>
                <a:miter lim="800000"/>
                <a:headEnd/>
                <a:tailEnd/>
              </a:ln>
            </p:spPr>
            <p:txBody>
              <a:bodyPr>
                <a:spAutoFit/>
              </a:bodyPr>
              <a:lstStyle/>
              <a:p>
                <a:pPr>
                  <a:spcBef>
                    <a:spcPct val="50000"/>
                  </a:spcBef>
                </a:pPr>
                <a:r>
                  <a:rPr lang="en-GB" sz="1900"/>
                  <a:t>B1</a:t>
                </a:r>
                <a:endParaRPr lang="en-US" sz="1900"/>
              </a:p>
            </p:txBody>
          </p:sp>
        </p:grpSp>
      </p:grpSp>
      <p:sp>
        <p:nvSpPr>
          <p:cNvPr id="22555" name="Text Box 56"/>
          <p:cNvSpPr txBox="1">
            <a:spLocks noChangeArrowheads="1"/>
          </p:cNvSpPr>
          <p:nvPr/>
        </p:nvSpPr>
        <p:spPr bwMode="auto">
          <a:xfrm>
            <a:off x="1829677" y="444399"/>
            <a:ext cx="6243472" cy="542799"/>
          </a:xfrm>
          <a:prstGeom prst="rect">
            <a:avLst/>
          </a:prstGeom>
          <a:noFill/>
          <a:ln w="9525">
            <a:noFill/>
            <a:miter lim="800000"/>
            <a:headEnd/>
            <a:tailEnd/>
          </a:ln>
        </p:spPr>
        <p:txBody>
          <a:bodyPr lIns="95760" tIns="47880" rIns="95760" bIns="47880">
            <a:spAutoFit/>
          </a:bodyPr>
          <a:lstStyle/>
          <a:p>
            <a:pPr algn="ctr">
              <a:spcBef>
                <a:spcPct val="50000"/>
              </a:spcBef>
            </a:pPr>
            <a:r>
              <a:rPr lang="en-GB" sz="2799" b="1"/>
              <a:t>The </a:t>
            </a:r>
            <a:r>
              <a:rPr lang="en-GB" altLang="en-US" sz="2799" b="1"/>
              <a:t>‘</a:t>
            </a:r>
            <a:r>
              <a:rPr lang="en-GB" sz="2799" b="1"/>
              <a:t>efficient frontier</a:t>
            </a:r>
            <a:r>
              <a:rPr lang="en-GB" altLang="en-US" sz="2799" b="1"/>
              <a:t>’</a:t>
            </a:r>
            <a:r>
              <a:rPr lang="en-GB" sz="2799" b="1"/>
              <a:t> view</a:t>
            </a:r>
            <a:endParaRPr lang="en-US" sz="2799"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9093"/>
                                        </p:tgtEl>
                                        <p:attrNameLst>
                                          <p:attrName>style.visibility</p:attrName>
                                        </p:attrNameLst>
                                      </p:cBhvr>
                                      <p:to>
                                        <p:strVal val="visible"/>
                                      </p:to>
                                    </p:set>
                                    <p:animEffect transition="in" filter="dissolve">
                                      <p:cBhvr>
                                        <p:cTn id="7" dur="500"/>
                                        <p:tgtEl>
                                          <p:spTgt spid="89093"/>
                                        </p:tgtEl>
                                      </p:cBhvr>
                                    </p:animEffect>
                                  </p:childTnLst>
                                </p:cTn>
                              </p:par>
                            </p:childTnLst>
                          </p:cTn>
                        </p:par>
                        <p:par>
                          <p:cTn id="8" fill="hold" nodeType="afterGroup">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89094"/>
                                        </p:tgtEl>
                                        <p:attrNameLst>
                                          <p:attrName>style.visibility</p:attrName>
                                        </p:attrNameLst>
                                      </p:cBhvr>
                                      <p:to>
                                        <p:strVal val="visible"/>
                                      </p:to>
                                    </p:set>
                                    <p:animEffect transition="in" filter="dissolve">
                                      <p:cBhvr>
                                        <p:cTn id="11" dur="500"/>
                                        <p:tgtEl>
                                          <p:spTgt spid="89094"/>
                                        </p:tgtEl>
                                      </p:cBhvr>
                                    </p:animEffect>
                                  </p:childTnLst>
                                </p:cTn>
                              </p:par>
                            </p:childTnLst>
                          </p:cTn>
                        </p:par>
                        <p:par>
                          <p:cTn id="12" fill="hold" nodeType="afterGroup">
                            <p:stCondLst>
                              <p:cond delay="1000"/>
                            </p:stCondLst>
                            <p:childTnLst>
                              <p:par>
                                <p:cTn id="13" presetID="9" presetClass="entr" presetSubtype="0" fill="hold" grpId="0" nodeType="afterEffect">
                                  <p:stCondLst>
                                    <p:cond delay="0"/>
                                  </p:stCondLst>
                                  <p:childTnLst>
                                    <p:set>
                                      <p:cBhvr>
                                        <p:cTn id="14" dur="1" fill="hold">
                                          <p:stCondLst>
                                            <p:cond delay="0"/>
                                          </p:stCondLst>
                                        </p:cTn>
                                        <p:tgtEl>
                                          <p:spTgt spid="89100"/>
                                        </p:tgtEl>
                                        <p:attrNameLst>
                                          <p:attrName>style.visibility</p:attrName>
                                        </p:attrNameLst>
                                      </p:cBhvr>
                                      <p:to>
                                        <p:strVal val="visible"/>
                                      </p:to>
                                    </p:set>
                                    <p:animEffect transition="in" filter="dissolve">
                                      <p:cBhvr>
                                        <p:cTn id="15" dur="500"/>
                                        <p:tgtEl>
                                          <p:spTgt spid="89100"/>
                                        </p:tgtEl>
                                      </p:cBhvr>
                                    </p:animEffect>
                                  </p:childTnLst>
                                </p:cTn>
                              </p:par>
                            </p:childTnLst>
                          </p:cTn>
                        </p:par>
                        <p:par>
                          <p:cTn id="16" fill="hold" nodeType="afterGroup">
                            <p:stCondLst>
                              <p:cond delay="1500"/>
                            </p:stCondLst>
                            <p:childTnLst>
                              <p:par>
                                <p:cTn id="17" presetID="9" presetClass="entr" presetSubtype="0" fill="hold" grpId="0" nodeType="afterEffect">
                                  <p:stCondLst>
                                    <p:cond delay="0"/>
                                  </p:stCondLst>
                                  <p:childTnLst>
                                    <p:set>
                                      <p:cBhvr>
                                        <p:cTn id="18" dur="1" fill="hold">
                                          <p:stCondLst>
                                            <p:cond delay="0"/>
                                          </p:stCondLst>
                                        </p:cTn>
                                        <p:tgtEl>
                                          <p:spTgt spid="89099"/>
                                        </p:tgtEl>
                                        <p:attrNameLst>
                                          <p:attrName>style.visibility</p:attrName>
                                        </p:attrNameLst>
                                      </p:cBhvr>
                                      <p:to>
                                        <p:strVal val="visible"/>
                                      </p:to>
                                    </p:set>
                                    <p:animEffect transition="in" filter="dissolve">
                                      <p:cBhvr>
                                        <p:cTn id="19" dur="500"/>
                                        <p:tgtEl>
                                          <p:spTgt spid="89099"/>
                                        </p:tgtEl>
                                      </p:cBhvr>
                                    </p:animEffect>
                                  </p:childTnLst>
                                </p:cTn>
                              </p:par>
                            </p:childTnLst>
                          </p:cTn>
                        </p:par>
                        <p:par>
                          <p:cTn id="20" fill="hold" nodeType="afterGroup">
                            <p:stCondLst>
                              <p:cond delay="2000"/>
                            </p:stCondLst>
                            <p:childTnLst>
                              <p:par>
                                <p:cTn id="21" presetID="9" presetClass="entr" presetSubtype="0" fill="hold" grpId="0" nodeType="afterEffect">
                                  <p:stCondLst>
                                    <p:cond delay="0"/>
                                  </p:stCondLst>
                                  <p:childTnLst>
                                    <p:set>
                                      <p:cBhvr>
                                        <p:cTn id="22" dur="1" fill="hold">
                                          <p:stCondLst>
                                            <p:cond delay="0"/>
                                          </p:stCondLst>
                                        </p:cTn>
                                        <p:tgtEl>
                                          <p:spTgt spid="89095"/>
                                        </p:tgtEl>
                                        <p:attrNameLst>
                                          <p:attrName>style.visibility</p:attrName>
                                        </p:attrNameLst>
                                      </p:cBhvr>
                                      <p:to>
                                        <p:strVal val="visible"/>
                                      </p:to>
                                    </p:set>
                                    <p:animEffect transition="in" filter="dissolve">
                                      <p:cBhvr>
                                        <p:cTn id="23" dur="500"/>
                                        <p:tgtEl>
                                          <p:spTgt spid="89095"/>
                                        </p:tgtEl>
                                      </p:cBhvr>
                                    </p:animEffect>
                                  </p:childTnLst>
                                </p:cTn>
                              </p:par>
                            </p:childTnLst>
                          </p:cTn>
                        </p:par>
                        <p:par>
                          <p:cTn id="24" fill="hold" nodeType="afterGroup">
                            <p:stCondLst>
                              <p:cond delay="2500"/>
                            </p:stCondLst>
                            <p:childTnLst>
                              <p:par>
                                <p:cTn id="25" presetID="9" presetClass="entr" presetSubtype="0" fill="hold" grpId="0" nodeType="afterEffect">
                                  <p:stCondLst>
                                    <p:cond delay="0"/>
                                  </p:stCondLst>
                                  <p:childTnLst>
                                    <p:set>
                                      <p:cBhvr>
                                        <p:cTn id="26" dur="1" fill="hold">
                                          <p:stCondLst>
                                            <p:cond delay="0"/>
                                          </p:stCondLst>
                                        </p:cTn>
                                        <p:tgtEl>
                                          <p:spTgt spid="89096"/>
                                        </p:tgtEl>
                                        <p:attrNameLst>
                                          <p:attrName>style.visibility</p:attrName>
                                        </p:attrNameLst>
                                      </p:cBhvr>
                                      <p:to>
                                        <p:strVal val="visible"/>
                                      </p:to>
                                    </p:set>
                                    <p:animEffect transition="in" filter="dissolve">
                                      <p:cBhvr>
                                        <p:cTn id="27" dur="500"/>
                                        <p:tgtEl>
                                          <p:spTgt spid="89096"/>
                                        </p:tgtEl>
                                      </p:cBhvr>
                                    </p:animEffect>
                                  </p:childTnLst>
                                </p:cTn>
                              </p:par>
                            </p:childTnLst>
                          </p:cTn>
                        </p:par>
                        <p:par>
                          <p:cTn id="28" fill="hold" nodeType="afterGroup">
                            <p:stCondLst>
                              <p:cond delay="3000"/>
                            </p:stCondLst>
                            <p:childTnLst>
                              <p:par>
                                <p:cTn id="29" presetID="9" presetClass="entr" presetSubtype="0" fill="hold" grpId="0" nodeType="afterEffect">
                                  <p:stCondLst>
                                    <p:cond delay="0"/>
                                  </p:stCondLst>
                                  <p:childTnLst>
                                    <p:set>
                                      <p:cBhvr>
                                        <p:cTn id="30" dur="1" fill="hold">
                                          <p:stCondLst>
                                            <p:cond delay="0"/>
                                          </p:stCondLst>
                                        </p:cTn>
                                        <p:tgtEl>
                                          <p:spTgt spid="89097"/>
                                        </p:tgtEl>
                                        <p:attrNameLst>
                                          <p:attrName>style.visibility</p:attrName>
                                        </p:attrNameLst>
                                      </p:cBhvr>
                                      <p:to>
                                        <p:strVal val="visible"/>
                                      </p:to>
                                    </p:set>
                                    <p:animEffect transition="in" filter="dissolve">
                                      <p:cBhvr>
                                        <p:cTn id="31" dur="500"/>
                                        <p:tgtEl>
                                          <p:spTgt spid="89097"/>
                                        </p:tgtEl>
                                      </p:cBhvr>
                                    </p:animEffect>
                                  </p:childTnLst>
                                </p:cTn>
                              </p:par>
                            </p:childTnLst>
                          </p:cTn>
                        </p:par>
                        <p:par>
                          <p:cTn id="32" fill="hold" nodeType="afterGroup">
                            <p:stCondLst>
                              <p:cond delay="3500"/>
                            </p:stCondLst>
                            <p:childTnLst>
                              <p:par>
                                <p:cTn id="33" presetID="9" presetClass="entr" presetSubtype="0" fill="hold" grpId="0" nodeType="afterEffect">
                                  <p:stCondLst>
                                    <p:cond delay="0"/>
                                  </p:stCondLst>
                                  <p:childTnLst>
                                    <p:set>
                                      <p:cBhvr>
                                        <p:cTn id="34" dur="1" fill="hold">
                                          <p:stCondLst>
                                            <p:cond delay="0"/>
                                          </p:stCondLst>
                                        </p:cTn>
                                        <p:tgtEl>
                                          <p:spTgt spid="89101"/>
                                        </p:tgtEl>
                                        <p:attrNameLst>
                                          <p:attrName>style.visibility</p:attrName>
                                        </p:attrNameLst>
                                      </p:cBhvr>
                                      <p:to>
                                        <p:strVal val="visible"/>
                                      </p:to>
                                    </p:set>
                                    <p:animEffect transition="in" filter="dissolve">
                                      <p:cBhvr>
                                        <p:cTn id="35" dur="500"/>
                                        <p:tgtEl>
                                          <p:spTgt spid="89101"/>
                                        </p:tgtEl>
                                      </p:cBhvr>
                                    </p:animEffect>
                                  </p:childTnLst>
                                </p:cTn>
                              </p:par>
                            </p:childTnLst>
                          </p:cTn>
                        </p:par>
                        <p:par>
                          <p:cTn id="36" fill="hold" nodeType="afterGroup">
                            <p:stCondLst>
                              <p:cond delay="4000"/>
                            </p:stCondLst>
                            <p:childTnLst>
                              <p:par>
                                <p:cTn id="37" presetID="9" presetClass="entr" presetSubtype="0" fill="hold" grpId="0" nodeType="afterEffect">
                                  <p:stCondLst>
                                    <p:cond delay="0"/>
                                  </p:stCondLst>
                                  <p:childTnLst>
                                    <p:set>
                                      <p:cBhvr>
                                        <p:cTn id="38" dur="1" fill="hold">
                                          <p:stCondLst>
                                            <p:cond delay="0"/>
                                          </p:stCondLst>
                                        </p:cTn>
                                        <p:tgtEl>
                                          <p:spTgt spid="89098"/>
                                        </p:tgtEl>
                                        <p:attrNameLst>
                                          <p:attrName>style.visibility</p:attrName>
                                        </p:attrNameLst>
                                      </p:cBhvr>
                                      <p:to>
                                        <p:strVal val="visible"/>
                                      </p:to>
                                    </p:set>
                                    <p:animEffect transition="in" filter="dissolve">
                                      <p:cBhvr>
                                        <p:cTn id="39" dur="500"/>
                                        <p:tgtEl>
                                          <p:spTgt spid="89098"/>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16" presetClass="entr" presetSubtype="26" fill="hold" grpId="0" nodeType="clickEffect">
                                  <p:stCondLst>
                                    <p:cond delay="0"/>
                                  </p:stCondLst>
                                  <p:childTnLst>
                                    <p:set>
                                      <p:cBhvr>
                                        <p:cTn id="43" dur="1" fill="hold">
                                          <p:stCondLst>
                                            <p:cond delay="0"/>
                                          </p:stCondLst>
                                        </p:cTn>
                                        <p:tgtEl>
                                          <p:spTgt spid="89092"/>
                                        </p:tgtEl>
                                        <p:attrNameLst>
                                          <p:attrName>style.visibility</p:attrName>
                                        </p:attrNameLst>
                                      </p:cBhvr>
                                      <p:to>
                                        <p:strVal val="visible"/>
                                      </p:to>
                                    </p:set>
                                    <p:animEffect transition="in" filter="barn(inHorizontal)">
                                      <p:cBhvr>
                                        <p:cTn id="44" dur="500"/>
                                        <p:tgtEl>
                                          <p:spTgt spid="89092"/>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9" presetClass="entr" presetSubtype="0" fill="hold" nodeType="clickEffect">
                                  <p:stCondLst>
                                    <p:cond delay="0"/>
                                  </p:stCondLst>
                                  <p:childTnLst>
                                    <p:set>
                                      <p:cBhvr>
                                        <p:cTn id="48" dur="1" fill="hold">
                                          <p:stCondLst>
                                            <p:cond delay="0"/>
                                          </p:stCondLst>
                                        </p:cTn>
                                        <p:tgtEl>
                                          <p:spTgt spid="3"/>
                                        </p:tgtEl>
                                        <p:attrNameLst>
                                          <p:attrName>style.visibility</p:attrName>
                                        </p:attrNameLst>
                                      </p:cBhvr>
                                      <p:to>
                                        <p:strVal val="visible"/>
                                      </p:to>
                                    </p:set>
                                    <p:animEffect transition="in" filter="dissolve">
                                      <p:cBhvr>
                                        <p:cTn id="49" dur="500"/>
                                        <p:tgtEl>
                                          <p:spTgt spid="3"/>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9" presetClass="entr" presetSubtype="0" fill="hold" nodeType="clickEffect">
                                  <p:stCondLst>
                                    <p:cond delay="0"/>
                                  </p:stCondLst>
                                  <p:childTnLst>
                                    <p:set>
                                      <p:cBhvr>
                                        <p:cTn id="53" dur="1" fill="hold">
                                          <p:stCondLst>
                                            <p:cond delay="0"/>
                                          </p:stCondLst>
                                        </p:cTn>
                                        <p:tgtEl>
                                          <p:spTgt spid="2"/>
                                        </p:tgtEl>
                                        <p:attrNameLst>
                                          <p:attrName>style.visibility</p:attrName>
                                        </p:attrNameLst>
                                      </p:cBhvr>
                                      <p:to>
                                        <p:strVal val="visible"/>
                                      </p:to>
                                    </p:set>
                                    <p:animEffect transition="in" filter="dissolve">
                                      <p:cBhvr>
                                        <p:cTn id="54" dur="500"/>
                                        <p:tgtEl>
                                          <p:spTgt spid="2"/>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9" presetClass="entr" presetSubtype="0" fill="hold" grpId="0" nodeType="clickEffect">
                                  <p:stCondLst>
                                    <p:cond delay="0"/>
                                  </p:stCondLst>
                                  <p:childTnLst>
                                    <p:set>
                                      <p:cBhvr>
                                        <p:cTn id="58" dur="1" fill="hold">
                                          <p:stCondLst>
                                            <p:cond delay="0"/>
                                          </p:stCondLst>
                                        </p:cTn>
                                        <p:tgtEl>
                                          <p:spTgt spid="89102"/>
                                        </p:tgtEl>
                                        <p:attrNameLst>
                                          <p:attrName>style.visibility</p:attrName>
                                        </p:attrNameLst>
                                      </p:cBhvr>
                                      <p:to>
                                        <p:strVal val="visible"/>
                                      </p:to>
                                    </p:set>
                                    <p:animEffect transition="in" filter="dissolve">
                                      <p:cBhvr>
                                        <p:cTn id="59" dur="500"/>
                                        <p:tgtEl>
                                          <p:spTgt spid="89102"/>
                                        </p:tgtEl>
                                      </p:cBhvr>
                                    </p:animEffect>
                                  </p:childTnLst>
                                </p:cTn>
                              </p:par>
                            </p:childTnLst>
                          </p:cTn>
                        </p:par>
                      </p:childTnLst>
                    </p:cTn>
                  </p:par>
                  <p:par>
                    <p:cTn id="60" fill="hold" nodeType="clickPar">
                      <p:stCondLst>
                        <p:cond delay="indefinite"/>
                      </p:stCondLst>
                      <p:childTnLst>
                        <p:par>
                          <p:cTn id="61" fill="hold" nodeType="withGroup">
                            <p:stCondLst>
                              <p:cond delay="0"/>
                            </p:stCondLst>
                            <p:childTnLst>
                              <p:par>
                                <p:cTn id="62" presetID="9" presetClass="entr" presetSubtype="0" fill="hold" grpId="0" nodeType="clickEffect">
                                  <p:stCondLst>
                                    <p:cond delay="0"/>
                                  </p:stCondLst>
                                  <p:childTnLst>
                                    <p:set>
                                      <p:cBhvr>
                                        <p:cTn id="63" dur="1" fill="hold">
                                          <p:stCondLst>
                                            <p:cond delay="0"/>
                                          </p:stCondLst>
                                        </p:cTn>
                                        <p:tgtEl>
                                          <p:spTgt spid="89106"/>
                                        </p:tgtEl>
                                        <p:attrNameLst>
                                          <p:attrName>style.visibility</p:attrName>
                                        </p:attrNameLst>
                                      </p:cBhvr>
                                      <p:to>
                                        <p:strVal val="visible"/>
                                      </p:to>
                                    </p:set>
                                    <p:animEffect transition="in" filter="dissolve">
                                      <p:cBhvr>
                                        <p:cTn id="64" dur="500"/>
                                        <p:tgtEl>
                                          <p:spTgt spid="89106"/>
                                        </p:tgtEl>
                                      </p:cBhvr>
                                    </p:animEffect>
                                  </p:childTnLst>
                                </p:cTn>
                              </p:par>
                              <p:par>
                                <p:cTn id="65" presetID="9" presetClass="entr" presetSubtype="0" fill="hold" grpId="0" nodeType="withEffect">
                                  <p:stCondLst>
                                    <p:cond delay="0"/>
                                  </p:stCondLst>
                                  <p:childTnLst>
                                    <p:set>
                                      <p:cBhvr>
                                        <p:cTn id="66" dur="1" fill="hold">
                                          <p:stCondLst>
                                            <p:cond delay="0"/>
                                          </p:stCondLst>
                                        </p:cTn>
                                        <p:tgtEl>
                                          <p:spTgt spid="89105"/>
                                        </p:tgtEl>
                                        <p:attrNameLst>
                                          <p:attrName>style.visibility</p:attrName>
                                        </p:attrNameLst>
                                      </p:cBhvr>
                                      <p:to>
                                        <p:strVal val="visible"/>
                                      </p:to>
                                    </p:set>
                                    <p:animEffect transition="in" filter="dissolve">
                                      <p:cBhvr>
                                        <p:cTn id="67" dur="500"/>
                                        <p:tgtEl>
                                          <p:spTgt spid="89105"/>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22" presetClass="entr" presetSubtype="4" fill="hold" grpId="0" nodeType="clickEffect">
                                  <p:stCondLst>
                                    <p:cond delay="0"/>
                                  </p:stCondLst>
                                  <p:childTnLst>
                                    <p:set>
                                      <p:cBhvr>
                                        <p:cTn id="71" dur="1" fill="hold">
                                          <p:stCondLst>
                                            <p:cond delay="0"/>
                                          </p:stCondLst>
                                        </p:cTn>
                                        <p:tgtEl>
                                          <p:spTgt spid="89113"/>
                                        </p:tgtEl>
                                        <p:attrNameLst>
                                          <p:attrName>style.visibility</p:attrName>
                                        </p:attrNameLst>
                                      </p:cBhvr>
                                      <p:to>
                                        <p:strVal val="visible"/>
                                      </p:to>
                                    </p:set>
                                    <p:animEffect transition="in" filter="wipe(down)">
                                      <p:cBhvr>
                                        <p:cTn id="72" dur="500"/>
                                        <p:tgtEl>
                                          <p:spTgt spid="89113"/>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22" presetClass="entr" presetSubtype="4" fill="hold" grpId="0" nodeType="clickEffect">
                                  <p:stCondLst>
                                    <p:cond delay="0"/>
                                  </p:stCondLst>
                                  <p:childTnLst>
                                    <p:set>
                                      <p:cBhvr>
                                        <p:cTn id="76" dur="1" fill="hold">
                                          <p:stCondLst>
                                            <p:cond delay="0"/>
                                          </p:stCondLst>
                                        </p:cTn>
                                        <p:tgtEl>
                                          <p:spTgt spid="89107"/>
                                        </p:tgtEl>
                                        <p:attrNameLst>
                                          <p:attrName>style.visibility</p:attrName>
                                        </p:attrNameLst>
                                      </p:cBhvr>
                                      <p:to>
                                        <p:strVal val="visible"/>
                                      </p:to>
                                    </p:set>
                                    <p:animEffect transition="in" filter="wipe(down)">
                                      <p:cBhvr>
                                        <p:cTn id="77" dur="500"/>
                                        <p:tgtEl>
                                          <p:spTgt spid="89107"/>
                                        </p:tgtEl>
                                      </p:cBhvr>
                                    </p:animEffect>
                                  </p:childTnLst>
                                </p:cTn>
                              </p:par>
                            </p:childTnLst>
                          </p:cTn>
                        </p:par>
                      </p:childTnLst>
                    </p:cTn>
                  </p:par>
                  <p:par>
                    <p:cTn id="78" fill="hold" nodeType="clickPar">
                      <p:stCondLst>
                        <p:cond delay="indefinite"/>
                      </p:stCondLst>
                      <p:childTnLst>
                        <p:par>
                          <p:cTn id="79" fill="hold" nodeType="withGroup">
                            <p:stCondLst>
                              <p:cond delay="0"/>
                            </p:stCondLst>
                            <p:childTnLst>
                              <p:par>
                                <p:cTn id="80" presetID="9" presetClass="entr" presetSubtype="0" fill="hold" nodeType="clickEffect">
                                  <p:stCondLst>
                                    <p:cond delay="0"/>
                                  </p:stCondLst>
                                  <p:childTnLst>
                                    <p:set>
                                      <p:cBhvr>
                                        <p:cTn id="81" dur="1" fill="hold">
                                          <p:stCondLst>
                                            <p:cond delay="0"/>
                                          </p:stCondLst>
                                        </p:cTn>
                                        <p:tgtEl>
                                          <p:spTgt spid="4"/>
                                        </p:tgtEl>
                                        <p:attrNameLst>
                                          <p:attrName>style.visibility</p:attrName>
                                        </p:attrNameLst>
                                      </p:cBhvr>
                                      <p:to>
                                        <p:strVal val="visible"/>
                                      </p:to>
                                    </p:set>
                                    <p:animEffect transition="in" filter="dissolve">
                                      <p:cBhvr>
                                        <p:cTn id="8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2" grpId="0" animBg="1"/>
      <p:bldP spid="89093" grpId="0" animBg="1"/>
      <p:bldP spid="89094" grpId="0" animBg="1"/>
      <p:bldP spid="89095" grpId="0" animBg="1"/>
      <p:bldP spid="89096" grpId="0" animBg="1"/>
      <p:bldP spid="89097" grpId="0" animBg="1"/>
      <p:bldP spid="89098" grpId="0" animBg="1"/>
      <p:bldP spid="89099" grpId="0" animBg="1"/>
      <p:bldP spid="89100" grpId="0" animBg="1"/>
      <p:bldP spid="89101" grpId="0" animBg="1"/>
      <p:bldP spid="89102" grpId="0"/>
      <p:bldP spid="89105" grpId="0" animBg="1"/>
      <p:bldP spid="89106" grpId="0" animBg="1"/>
      <p:bldP spid="89107" grpId="0" animBg="1"/>
      <p:bldP spid="89113"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bwMode="auto">
          <a:xfrm rot="5400000">
            <a:off x="6619617" y="2994658"/>
            <a:ext cx="693577" cy="2684366"/>
          </a:xfrm>
          <a:prstGeom prst="rect">
            <a:avLst/>
          </a:prstGeom>
          <a:solidFill>
            <a:schemeClr val="bg1">
              <a:lumMod val="95000"/>
            </a:schemeClr>
          </a:solidFill>
          <a:ln w="9525" cap="flat" cmpd="sng" algn="ctr">
            <a:noFill/>
            <a:prstDash val="solid"/>
            <a:round/>
            <a:headEnd type="none" w="med" len="med"/>
            <a:tailEnd type="none" w="med" len="med"/>
          </a:ln>
          <a:effectLst/>
        </p:spPr>
        <p:txBody>
          <a:bodyPr lIns="95760" tIns="47880" rIns="95760" bIns="47880"/>
          <a:lstStyle/>
          <a:p>
            <a:pPr>
              <a:defRPr/>
            </a:pPr>
            <a:endParaRPr lang="en-GB" dirty="0">
              <a:ea typeface="+mn-ea"/>
            </a:endParaRPr>
          </a:p>
        </p:txBody>
      </p:sp>
      <p:sp>
        <p:nvSpPr>
          <p:cNvPr id="35" name="Rectangle 34"/>
          <p:cNvSpPr/>
          <p:nvPr/>
        </p:nvSpPr>
        <p:spPr bwMode="auto">
          <a:xfrm>
            <a:off x="5615630" y="2321975"/>
            <a:ext cx="763033" cy="2366414"/>
          </a:xfrm>
          <a:prstGeom prst="rect">
            <a:avLst/>
          </a:prstGeom>
          <a:solidFill>
            <a:schemeClr val="bg1">
              <a:lumMod val="95000"/>
            </a:schemeClr>
          </a:solidFill>
          <a:ln w="9525" cap="flat" cmpd="sng" algn="ctr">
            <a:noFill/>
            <a:prstDash val="solid"/>
            <a:round/>
            <a:headEnd type="none" w="med" len="med"/>
            <a:tailEnd type="none" w="med" len="med"/>
          </a:ln>
          <a:effectLst/>
        </p:spPr>
        <p:txBody>
          <a:bodyPr lIns="95760" tIns="47880" rIns="95760" bIns="47880"/>
          <a:lstStyle/>
          <a:p>
            <a:pPr>
              <a:defRPr/>
            </a:pPr>
            <a:endParaRPr lang="en-GB" dirty="0">
              <a:ea typeface="+mn-ea"/>
            </a:endParaRPr>
          </a:p>
        </p:txBody>
      </p:sp>
      <p:sp>
        <p:nvSpPr>
          <p:cNvPr id="24580" name="Line 3"/>
          <p:cNvSpPr>
            <a:spLocks noChangeShapeType="1"/>
          </p:cNvSpPr>
          <p:nvPr/>
        </p:nvSpPr>
        <p:spPr bwMode="auto">
          <a:xfrm>
            <a:off x="5596727" y="4699500"/>
            <a:ext cx="2672336" cy="12697"/>
          </a:xfrm>
          <a:prstGeom prst="line">
            <a:avLst/>
          </a:prstGeom>
          <a:noFill/>
          <a:ln w="28575">
            <a:solidFill>
              <a:schemeClr val="tx1"/>
            </a:solidFill>
            <a:round/>
            <a:headEnd/>
            <a:tailEnd/>
          </a:ln>
        </p:spPr>
        <p:txBody>
          <a:bodyPr lIns="95760" tIns="47880" rIns="95760" bIns="47880"/>
          <a:lstStyle/>
          <a:p>
            <a:endParaRPr lang="en-US"/>
          </a:p>
        </p:txBody>
      </p:sp>
      <p:sp>
        <p:nvSpPr>
          <p:cNvPr id="24581" name="Freeform 4"/>
          <p:cNvSpPr>
            <a:spLocks/>
          </p:cNvSpPr>
          <p:nvPr/>
        </p:nvSpPr>
        <p:spPr bwMode="auto">
          <a:xfrm>
            <a:off x="5615631" y="2809226"/>
            <a:ext cx="1998666" cy="1890275"/>
          </a:xfrm>
          <a:custGeom>
            <a:avLst/>
            <a:gdLst>
              <a:gd name="T0" fmla="*/ 0 w 1224"/>
              <a:gd name="T1" fmla="*/ 0 h 1144"/>
              <a:gd name="T2" fmla="*/ 2147483647 w 1224"/>
              <a:gd name="T3" fmla="*/ 2147483647 h 1144"/>
              <a:gd name="T4" fmla="*/ 2147483647 w 1224"/>
              <a:gd name="T5" fmla="*/ 2147483647 h 1144"/>
              <a:gd name="T6" fmla="*/ 2147483647 w 1224"/>
              <a:gd name="T7" fmla="*/ 2147483647 h 1144"/>
              <a:gd name="T8" fmla="*/ 2147483647 w 1224"/>
              <a:gd name="T9" fmla="*/ 2147483647 h 1144"/>
              <a:gd name="T10" fmla="*/ 2147483647 w 1224"/>
              <a:gd name="T11" fmla="*/ 2147483647 h 1144"/>
              <a:gd name="T12" fmla="*/ 2147483647 w 1224"/>
              <a:gd name="T13" fmla="*/ 2147483647 h 1144"/>
              <a:gd name="T14" fmla="*/ 2147483647 w 1224"/>
              <a:gd name="T15" fmla="*/ 2147483647 h 1144"/>
              <a:gd name="T16" fmla="*/ 0 60000 65536"/>
              <a:gd name="T17" fmla="*/ 0 60000 65536"/>
              <a:gd name="T18" fmla="*/ 0 60000 65536"/>
              <a:gd name="T19" fmla="*/ 0 60000 65536"/>
              <a:gd name="T20" fmla="*/ 0 60000 65536"/>
              <a:gd name="T21" fmla="*/ 0 60000 65536"/>
              <a:gd name="T22" fmla="*/ 0 60000 65536"/>
              <a:gd name="T23" fmla="*/ 0 60000 65536"/>
              <a:gd name="T24" fmla="*/ 0 w 1224"/>
              <a:gd name="T25" fmla="*/ 0 h 1144"/>
              <a:gd name="T26" fmla="*/ 1224 w 1224"/>
              <a:gd name="T27" fmla="*/ 1144 h 1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24" h="1144">
                <a:moveTo>
                  <a:pt x="0" y="0"/>
                </a:moveTo>
                <a:cubicBezTo>
                  <a:pt x="44" y="7"/>
                  <a:pt x="167" y="16"/>
                  <a:pt x="264" y="40"/>
                </a:cubicBezTo>
                <a:cubicBezTo>
                  <a:pt x="361" y="64"/>
                  <a:pt x="496" y="103"/>
                  <a:pt x="584" y="144"/>
                </a:cubicBezTo>
                <a:cubicBezTo>
                  <a:pt x="672" y="185"/>
                  <a:pt x="717" y="220"/>
                  <a:pt x="792" y="288"/>
                </a:cubicBezTo>
                <a:cubicBezTo>
                  <a:pt x="867" y="356"/>
                  <a:pt x="968" y="453"/>
                  <a:pt x="1032" y="552"/>
                </a:cubicBezTo>
                <a:cubicBezTo>
                  <a:pt x="1096" y="651"/>
                  <a:pt x="1145" y="791"/>
                  <a:pt x="1176" y="880"/>
                </a:cubicBezTo>
                <a:cubicBezTo>
                  <a:pt x="1207" y="969"/>
                  <a:pt x="1208" y="1044"/>
                  <a:pt x="1216" y="1088"/>
                </a:cubicBezTo>
                <a:cubicBezTo>
                  <a:pt x="1224" y="1132"/>
                  <a:pt x="1223" y="1135"/>
                  <a:pt x="1224" y="1144"/>
                </a:cubicBezTo>
              </a:path>
            </a:pathLst>
          </a:custGeom>
          <a:noFill/>
          <a:ln w="28575">
            <a:solidFill>
              <a:schemeClr val="tx1"/>
            </a:solidFill>
            <a:round/>
            <a:headEnd/>
            <a:tailEnd/>
          </a:ln>
        </p:spPr>
        <p:txBody>
          <a:bodyPr lIns="95760" tIns="47880" rIns="95760" bIns="47880"/>
          <a:lstStyle/>
          <a:p>
            <a:endParaRPr lang="en-IN"/>
          </a:p>
        </p:txBody>
      </p:sp>
      <p:sp>
        <p:nvSpPr>
          <p:cNvPr id="24582" name="Text Box 5"/>
          <p:cNvSpPr txBox="1">
            <a:spLocks noChangeArrowheads="1"/>
          </p:cNvSpPr>
          <p:nvPr/>
        </p:nvSpPr>
        <p:spPr bwMode="auto">
          <a:xfrm>
            <a:off x="5729055" y="4672518"/>
            <a:ext cx="2460955" cy="373694"/>
          </a:xfrm>
          <a:prstGeom prst="rect">
            <a:avLst/>
          </a:prstGeom>
          <a:noFill/>
          <a:ln w="9525">
            <a:noFill/>
            <a:miter lim="800000"/>
            <a:headEnd/>
            <a:tailEnd/>
          </a:ln>
        </p:spPr>
        <p:txBody>
          <a:bodyPr lIns="95760" tIns="47880" rIns="95760" bIns="47880">
            <a:spAutoFit/>
          </a:bodyPr>
          <a:lstStyle/>
          <a:p>
            <a:pPr algn="ctr">
              <a:spcBef>
                <a:spcPct val="50000"/>
              </a:spcBef>
            </a:pPr>
            <a:r>
              <a:rPr lang="en-GB"/>
              <a:t>Ethical performance</a:t>
            </a:r>
            <a:endParaRPr lang="en-US"/>
          </a:p>
        </p:txBody>
      </p:sp>
      <p:sp>
        <p:nvSpPr>
          <p:cNvPr id="24583" name="Text Box 6"/>
          <p:cNvSpPr txBox="1">
            <a:spLocks noChangeArrowheads="1"/>
          </p:cNvSpPr>
          <p:nvPr/>
        </p:nvSpPr>
        <p:spPr bwMode="auto">
          <a:xfrm rot="-5400000">
            <a:off x="4294424" y="3256019"/>
            <a:ext cx="2042639" cy="650693"/>
          </a:xfrm>
          <a:prstGeom prst="rect">
            <a:avLst/>
          </a:prstGeom>
          <a:noFill/>
          <a:ln w="9525">
            <a:noFill/>
            <a:miter lim="800000"/>
            <a:headEnd/>
            <a:tailEnd/>
          </a:ln>
        </p:spPr>
        <p:txBody>
          <a:bodyPr lIns="95760" tIns="47880" rIns="95760" bIns="47880">
            <a:spAutoFit/>
          </a:bodyPr>
          <a:lstStyle/>
          <a:p>
            <a:pPr algn="ctr">
              <a:spcBef>
                <a:spcPct val="50000"/>
              </a:spcBef>
            </a:pPr>
            <a:r>
              <a:rPr lang="en-US"/>
              <a:t>Financial performance</a:t>
            </a:r>
          </a:p>
        </p:txBody>
      </p:sp>
      <p:sp>
        <p:nvSpPr>
          <p:cNvPr id="24584" name="Freeform 7"/>
          <p:cNvSpPr>
            <a:spLocks/>
          </p:cNvSpPr>
          <p:nvPr/>
        </p:nvSpPr>
        <p:spPr bwMode="auto">
          <a:xfrm>
            <a:off x="5584697" y="2518781"/>
            <a:ext cx="2395650" cy="2180720"/>
          </a:xfrm>
          <a:custGeom>
            <a:avLst/>
            <a:gdLst>
              <a:gd name="T0" fmla="*/ 0 w 1464"/>
              <a:gd name="T1" fmla="*/ 0 h 1320"/>
              <a:gd name="T2" fmla="*/ 2147483647 w 1464"/>
              <a:gd name="T3" fmla="*/ 2147483647 h 1320"/>
              <a:gd name="T4" fmla="*/ 2147483647 w 1464"/>
              <a:gd name="T5" fmla="*/ 2147483647 h 1320"/>
              <a:gd name="T6" fmla="*/ 2147483647 w 1464"/>
              <a:gd name="T7" fmla="*/ 2147483647 h 1320"/>
              <a:gd name="T8" fmla="*/ 2147483647 w 1464"/>
              <a:gd name="T9" fmla="*/ 2147483647 h 1320"/>
              <a:gd name="T10" fmla="*/ 2147483647 w 1464"/>
              <a:gd name="T11" fmla="*/ 2147483647 h 1320"/>
              <a:gd name="T12" fmla="*/ 2147483647 w 1464"/>
              <a:gd name="T13" fmla="*/ 2147483647 h 1320"/>
              <a:gd name="T14" fmla="*/ 2147483647 w 1464"/>
              <a:gd name="T15" fmla="*/ 2147483647 h 1320"/>
              <a:gd name="T16" fmla="*/ 0 60000 65536"/>
              <a:gd name="T17" fmla="*/ 0 60000 65536"/>
              <a:gd name="T18" fmla="*/ 0 60000 65536"/>
              <a:gd name="T19" fmla="*/ 0 60000 65536"/>
              <a:gd name="T20" fmla="*/ 0 60000 65536"/>
              <a:gd name="T21" fmla="*/ 0 60000 65536"/>
              <a:gd name="T22" fmla="*/ 0 60000 65536"/>
              <a:gd name="T23" fmla="*/ 0 60000 65536"/>
              <a:gd name="T24" fmla="*/ 0 w 1464"/>
              <a:gd name="T25" fmla="*/ 0 h 1320"/>
              <a:gd name="T26" fmla="*/ 1464 w 1464"/>
              <a:gd name="T27" fmla="*/ 1320 h 13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64" h="1320">
                <a:moveTo>
                  <a:pt x="0" y="0"/>
                </a:moveTo>
                <a:cubicBezTo>
                  <a:pt x="43" y="7"/>
                  <a:pt x="157" y="12"/>
                  <a:pt x="256" y="32"/>
                </a:cubicBezTo>
                <a:cubicBezTo>
                  <a:pt x="355" y="52"/>
                  <a:pt x="496" y="85"/>
                  <a:pt x="592" y="120"/>
                </a:cubicBezTo>
                <a:cubicBezTo>
                  <a:pt x="688" y="155"/>
                  <a:pt x="747" y="184"/>
                  <a:pt x="832" y="240"/>
                </a:cubicBezTo>
                <a:cubicBezTo>
                  <a:pt x="917" y="296"/>
                  <a:pt x="1027" y="377"/>
                  <a:pt x="1104" y="456"/>
                </a:cubicBezTo>
                <a:cubicBezTo>
                  <a:pt x="1181" y="535"/>
                  <a:pt x="1244" y="624"/>
                  <a:pt x="1296" y="712"/>
                </a:cubicBezTo>
                <a:cubicBezTo>
                  <a:pt x="1348" y="800"/>
                  <a:pt x="1388" y="883"/>
                  <a:pt x="1416" y="984"/>
                </a:cubicBezTo>
                <a:cubicBezTo>
                  <a:pt x="1444" y="1085"/>
                  <a:pt x="1454" y="1250"/>
                  <a:pt x="1464" y="1320"/>
                </a:cubicBezTo>
              </a:path>
            </a:pathLst>
          </a:custGeom>
          <a:noFill/>
          <a:ln w="28575">
            <a:solidFill>
              <a:schemeClr val="tx1"/>
            </a:solidFill>
            <a:round/>
            <a:headEnd/>
            <a:tailEnd/>
          </a:ln>
        </p:spPr>
        <p:txBody>
          <a:bodyPr lIns="95760" tIns="47880" rIns="95760" bIns="47880"/>
          <a:lstStyle/>
          <a:p>
            <a:endParaRPr lang="en-IN"/>
          </a:p>
        </p:txBody>
      </p:sp>
      <p:sp>
        <p:nvSpPr>
          <p:cNvPr id="24585" name="Line 27"/>
          <p:cNvSpPr>
            <a:spLocks noChangeShapeType="1"/>
          </p:cNvSpPr>
          <p:nvPr/>
        </p:nvSpPr>
        <p:spPr bwMode="auto">
          <a:xfrm>
            <a:off x="5607037" y="2366416"/>
            <a:ext cx="0" cy="2333085"/>
          </a:xfrm>
          <a:prstGeom prst="line">
            <a:avLst/>
          </a:prstGeom>
          <a:noFill/>
          <a:ln w="28575">
            <a:solidFill>
              <a:schemeClr val="tx1"/>
            </a:solidFill>
            <a:round/>
            <a:headEnd/>
            <a:tailEnd/>
          </a:ln>
        </p:spPr>
        <p:txBody>
          <a:bodyPr lIns="95760" tIns="47880" rIns="95760" bIns="47880"/>
          <a:lstStyle/>
          <a:p>
            <a:endParaRPr lang="en-US"/>
          </a:p>
        </p:txBody>
      </p:sp>
      <p:sp>
        <p:nvSpPr>
          <p:cNvPr id="24586" name="AutoShape 28"/>
          <p:cNvSpPr>
            <a:spLocks noChangeArrowheads="1"/>
          </p:cNvSpPr>
          <p:nvPr/>
        </p:nvSpPr>
        <p:spPr bwMode="auto">
          <a:xfrm>
            <a:off x="5995428" y="1809332"/>
            <a:ext cx="405576" cy="536451"/>
          </a:xfrm>
          <a:prstGeom prst="rightArrow">
            <a:avLst>
              <a:gd name="adj1" fmla="val 71944"/>
              <a:gd name="adj2" fmla="val 53315"/>
            </a:avLst>
          </a:prstGeom>
          <a:solidFill>
            <a:srgbClr val="FF0000"/>
          </a:solidFill>
          <a:ln w="9525">
            <a:solidFill>
              <a:schemeClr val="tx1"/>
            </a:solidFill>
            <a:miter lim="800000"/>
            <a:headEnd/>
            <a:tailEnd/>
          </a:ln>
        </p:spPr>
        <p:txBody>
          <a:bodyPr wrap="none" lIns="95760" tIns="47880" rIns="95760" bIns="47880" anchor="ctr"/>
          <a:lstStyle/>
          <a:p>
            <a:endParaRPr lang="en-GB"/>
          </a:p>
        </p:txBody>
      </p:sp>
      <p:sp>
        <p:nvSpPr>
          <p:cNvPr id="24587" name="Text Box 30"/>
          <p:cNvSpPr txBox="1">
            <a:spLocks noChangeArrowheads="1"/>
          </p:cNvSpPr>
          <p:nvPr/>
        </p:nvSpPr>
        <p:spPr bwMode="auto">
          <a:xfrm>
            <a:off x="6755024" y="1261772"/>
            <a:ext cx="2002105" cy="1204691"/>
          </a:xfrm>
          <a:prstGeom prst="rect">
            <a:avLst/>
          </a:prstGeom>
          <a:noFill/>
          <a:ln w="9525">
            <a:noFill/>
            <a:miter lim="800000"/>
            <a:headEnd/>
            <a:tailEnd/>
          </a:ln>
        </p:spPr>
        <p:txBody>
          <a:bodyPr lIns="95760" tIns="47880" rIns="95760" bIns="47880">
            <a:spAutoFit/>
          </a:bodyPr>
          <a:lstStyle/>
          <a:p>
            <a:pPr>
              <a:spcBef>
                <a:spcPct val="50000"/>
              </a:spcBef>
            </a:pPr>
            <a:r>
              <a:rPr lang="en-GB">
                <a:solidFill>
                  <a:schemeClr val="accent2"/>
                </a:solidFill>
              </a:rPr>
              <a:t>Societal pressure + reputational risk defining minimum ethical standards</a:t>
            </a:r>
          </a:p>
        </p:txBody>
      </p:sp>
      <p:sp>
        <p:nvSpPr>
          <p:cNvPr id="24588" name="AutoShape 31"/>
          <p:cNvSpPr>
            <a:spLocks noChangeArrowheads="1"/>
          </p:cNvSpPr>
          <p:nvPr/>
        </p:nvSpPr>
        <p:spPr bwMode="auto">
          <a:xfrm rot="16200000" flipV="1">
            <a:off x="8432162" y="3910767"/>
            <a:ext cx="390435" cy="558527"/>
          </a:xfrm>
          <a:prstGeom prst="rightArrow">
            <a:avLst>
              <a:gd name="adj1" fmla="val 71944"/>
              <a:gd name="adj2" fmla="val 53315"/>
            </a:avLst>
          </a:prstGeom>
          <a:solidFill>
            <a:srgbClr val="FF0000"/>
          </a:solidFill>
          <a:ln w="9525">
            <a:solidFill>
              <a:schemeClr val="tx1"/>
            </a:solidFill>
            <a:miter lim="800000"/>
            <a:headEnd/>
            <a:tailEnd/>
          </a:ln>
        </p:spPr>
        <p:txBody>
          <a:bodyPr wrap="none" lIns="95760" tIns="47880" rIns="95760" bIns="47880" anchor="ctr"/>
          <a:lstStyle/>
          <a:p>
            <a:endParaRPr lang="en-GB"/>
          </a:p>
        </p:txBody>
      </p:sp>
      <p:sp>
        <p:nvSpPr>
          <p:cNvPr id="24589" name="Text Box 32"/>
          <p:cNvSpPr txBox="1">
            <a:spLocks noChangeArrowheads="1"/>
          </p:cNvSpPr>
          <p:nvPr/>
        </p:nvSpPr>
        <p:spPr bwMode="auto">
          <a:xfrm>
            <a:off x="7696787" y="2345783"/>
            <a:ext cx="1734012" cy="1758689"/>
          </a:xfrm>
          <a:prstGeom prst="rect">
            <a:avLst/>
          </a:prstGeom>
          <a:noFill/>
          <a:ln w="9525">
            <a:noFill/>
            <a:miter lim="800000"/>
            <a:headEnd/>
            <a:tailEnd/>
          </a:ln>
        </p:spPr>
        <p:txBody>
          <a:bodyPr lIns="95760" tIns="47880" rIns="95760" bIns="47880">
            <a:spAutoFit/>
          </a:bodyPr>
          <a:lstStyle/>
          <a:p>
            <a:pPr algn="ctr">
              <a:spcBef>
                <a:spcPct val="50000"/>
              </a:spcBef>
            </a:pPr>
            <a:r>
              <a:rPr lang="en-GB">
                <a:solidFill>
                  <a:schemeClr val="accent2"/>
                </a:solidFill>
              </a:rPr>
              <a:t>Stockholder expectations defining minimum financial standards</a:t>
            </a:r>
          </a:p>
        </p:txBody>
      </p:sp>
      <p:sp>
        <p:nvSpPr>
          <p:cNvPr id="24590" name="Oval 39"/>
          <p:cNvSpPr>
            <a:spLocks noChangeArrowheads="1"/>
          </p:cNvSpPr>
          <p:nvPr/>
        </p:nvSpPr>
        <p:spPr bwMode="auto">
          <a:xfrm>
            <a:off x="6973280" y="3353613"/>
            <a:ext cx="130610" cy="117448"/>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sp>
        <p:nvSpPr>
          <p:cNvPr id="24591" name="Line 40"/>
          <p:cNvSpPr>
            <a:spLocks noChangeShapeType="1"/>
          </p:cNvSpPr>
          <p:nvPr/>
        </p:nvSpPr>
        <p:spPr bwMode="auto">
          <a:xfrm flipV="1">
            <a:off x="7064364" y="3167916"/>
            <a:ext cx="209662" cy="209502"/>
          </a:xfrm>
          <a:prstGeom prst="line">
            <a:avLst/>
          </a:prstGeom>
          <a:noFill/>
          <a:ln w="9525">
            <a:solidFill>
              <a:schemeClr val="tx1"/>
            </a:solidFill>
            <a:round/>
            <a:headEnd/>
            <a:tailEnd type="triangle" w="med" len="med"/>
          </a:ln>
        </p:spPr>
        <p:txBody>
          <a:bodyPr lIns="95760" tIns="47880" rIns="95760" bIns="47880"/>
          <a:lstStyle/>
          <a:p>
            <a:endParaRPr lang="en-US"/>
          </a:p>
        </p:txBody>
      </p:sp>
      <p:sp>
        <p:nvSpPr>
          <p:cNvPr id="24592" name="Oval 42"/>
          <p:cNvSpPr>
            <a:spLocks noChangeArrowheads="1"/>
          </p:cNvSpPr>
          <p:nvPr/>
        </p:nvSpPr>
        <p:spPr bwMode="auto">
          <a:xfrm>
            <a:off x="7248246" y="3099670"/>
            <a:ext cx="130610" cy="120622"/>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sp>
        <p:nvSpPr>
          <p:cNvPr id="24593" name="Line 3"/>
          <p:cNvSpPr>
            <a:spLocks noChangeShapeType="1"/>
          </p:cNvSpPr>
          <p:nvPr/>
        </p:nvSpPr>
        <p:spPr bwMode="auto">
          <a:xfrm>
            <a:off x="1174912" y="4699500"/>
            <a:ext cx="2672335" cy="12697"/>
          </a:xfrm>
          <a:prstGeom prst="line">
            <a:avLst/>
          </a:prstGeom>
          <a:noFill/>
          <a:ln w="28575">
            <a:solidFill>
              <a:schemeClr val="tx1"/>
            </a:solidFill>
            <a:round/>
            <a:headEnd/>
            <a:tailEnd/>
          </a:ln>
        </p:spPr>
        <p:txBody>
          <a:bodyPr lIns="95760" tIns="47880" rIns="95760" bIns="47880"/>
          <a:lstStyle/>
          <a:p>
            <a:endParaRPr lang="en-US"/>
          </a:p>
        </p:txBody>
      </p:sp>
      <p:sp>
        <p:nvSpPr>
          <p:cNvPr id="24594" name="Freeform 4"/>
          <p:cNvSpPr>
            <a:spLocks/>
          </p:cNvSpPr>
          <p:nvPr/>
        </p:nvSpPr>
        <p:spPr bwMode="auto">
          <a:xfrm>
            <a:off x="1188661" y="2809226"/>
            <a:ext cx="2003822" cy="1890275"/>
          </a:xfrm>
          <a:custGeom>
            <a:avLst/>
            <a:gdLst>
              <a:gd name="T0" fmla="*/ 0 w 1224"/>
              <a:gd name="T1" fmla="*/ 0 h 1144"/>
              <a:gd name="T2" fmla="*/ 2147483647 w 1224"/>
              <a:gd name="T3" fmla="*/ 2147483647 h 1144"/>
              <a:gd name="T4" fmla="*/ 2147483647 w 1224"/>
              <a:gd name="T5" fmla="*/ 2147483647 h 1144"/>
              <a:gd name="T6" fmla="*/ 2147483647 w 1224"/>
              <a:gd name="T7" fmla="*/ 2147483647 h 1144"/>
              <a:gd name="T8" fmla="*/ 2147483647 w 1224"/>
              <a:gd name="T9" fmla="*/ 2147483647 h 1144"/>
              <a:gd name="T10" fmla="*/ 2147483647 w 1224"/>
              <a:gd name="T11" fmla="*/ 2147483647 h 1144"/>
              <a:gd name="T12" fmla="*/ 2147483647 w 1224"/>
              <a:gd name="T13" fmla="*/ 2147483647 h 1144"/>
              <a:gd name="T14" fmla="*/ 2147483647 w 1224"/>
              <a:gd name="T15" fmla="*/ 2147483647 h 1144"/>
              <a:gd name="T16" fmla="*/ 0 60000 65536"/>
              <a:gd name="T17" fmla="*/ 0 60000 65536"/>
              <a:gd name="T18" fmla="*/ 0 60000 65536"/>
              <a:gd name="T19" fmla="*/ 0 60000 65536"/>
              <a:gd name="T20" fmla="*/ 0 60000 65536"/>
              <a:gd name="T21" fmla="*/ 0 60000 65536"/>
              <a:gd name="T22" fmla="*/ 0 60000 65536"/>
              <a:gd name="T23" fmla="*/ 0 60000 65536"/>
              <a:gd name="T24" fmla="*/ 0 w 1224"/>
              <a:gd name="T25" fmla="*/ 0 h 1144"/>
              <a:gd name="T26" fmla="*/ 1224 w 1224"/>
              <a:gd name="T27" fmla="*/ 1144 h 1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24" h="1144">
                <a:moveTo>
                  <a:pt x="0" y="0"/>
                </a:moveTo>
                <a:cubicBezTo>
                  <a:pt x="44" y="7"/>
                  <a:pt x="167" y="16"/>
                  <a:pt x="264" y="40"/>
                </a:cubicBezTo>
                <a:cubicBezTo>
                  <a:pt x="361" y="64"/>
                  <a:pt x="496" y="103"/>
                  <a:pt x="584" y="144"/>
                </a:cubicBezTo>
                <a:cubicBezTo>
                  <a:pt x="672" y="185"/>
                  <a:pt x="717" y="220"/>
                  <a:pt x="792" y="288"/>
                </a:cubicBezTo>
                <a:cubicBezTo>
                  <a:pt x="867" y="356"/>
                  <a:pt x="968" y="453"/>
                  <a:pt x="1032" y="552"/>
                </a:cubicBezTo>
                <a:cubicBezTo>
                  <a:pt x="1096" y="651"/>
                  <a:pt x="1145" y="791"/>
                  <a:pt x="1176" y="880"/>
                </a:cubicBezTo>
                <a:cubicBezTo>
                  <a:pt x="1207" y="969"/>
                  <a:pt x="1208" y="1044"/>
                  <a:pt x="1216" y="1088"/>
                </a:cubicBezTo>
                <a:cubicBezTo>
                  <a:pt x="1224" y="1132"/>
                  <a:pt x="1223" y="1135"/>
                  <a:pt x="1224" y="1144"/>
                </a:cubicBezTo>
              </a:path>
            </a:pathLst>
          </a:custGeom>
          <a:noFill/>
          <a:ln w="28575">
            <a:solidFill>
              <a:schemeClr val="tx1"/>
            </a:solidFill>
            <a:round/>
            <a:headEnd/>
            <a:tailEnd/>
          </a:ln>
        </p:spPr>
        <p:txBody>
          <a:bodyPr lIns="95760" tIns="47880" rIns="95760" bIns="47880"/>
          <a:lstStyle/>
          <a:p>
            <a:endParaRPr lang="en-IN"/>
          </a:p>
        </p:txBody>
      </p:sp>
      <p:sp>
        <p:nvSpPr>
          <p:cNvPr id="24595" name="Text Box 5"/>
          <p:cNvSpPr txBox="1">
            <a:spLocks noChangeArrowheads="1"/>
          </p:cNvSpPr>
          <p:nvPr/>
        </p:nvSpPr>
        <p:spPr bwMode="auto">
          <a:xfrm>
            <a:off x="1305522" y="4672518"/>
            <a:ext cx="2462673" cy="373694"/>
          </a:xfrm>
          <a:prstGeom prst="rect">
            <a:avLst/>
          </a:prstGeom>
          <a:noFill/>
          <a:ln w="9525">
            <a:noFill/>
            <a:miter lim="800000"/>
            <a:headEnd/>
            <a:tailEnd/>
          </a:ln>
        </p:spPr>
        <p:txBody>
          <a:bodyPr lIns="95760" tIns="47880" rIns="95760" bIns="47880">
            <a:spAutoFit/>
          </a:bodyPr>
          <a:lstStyle/>
          <a:p>
            <a:pPr algn="ctr">
              <a:spcBef>
                <a:spcPct val="50000"/>
              </a:spcBef>
            </a:pPr>
            <a:r>
              <a:rPr lang="en-GB"/>
              <a:t>Ethical performance</a:t>
            </a:r>
            <a:endParaRPr lang="en-US"/>
          </a:p>
        </p:txBody>
      </p:sp>
      <p:sp>
        <p:nvSpPr>
          <p:cNvPr id="24596" name="Text Box 6"/>
          <p:cNvSpPr txBox="1">
            <a:spLocks noChangeArrowheads="1"/>
          </p:cNvSpPr>
          <p:nvPr/>
        </p:nvSpPr>
        <p:spPr bwMode="auto">
          <a:xfrm rot="-5400000">
            <a:off x="-127389" y="3256019"/>
            <a:ext cx="2042639" cy="650693"/>
          </a:xfrm>
          <a:prstGeom prst="rect">
            <a:avLst/>
          </a:prstGeom>
          <a:noFill/>
          <a:ln w="9525">
            <a:noFill/>
            <a:miter lim="800000"/>
            <a:headEnd/>
            <a:tailEnd/>
          </a:ln>
        </p:spPr>
        <p:txBody>
          <a:bodyPr lIns="95760" tIns="47880" rIns="95760" bIns="47880">
            <a:spAutoFit/>
          </a:bodyPr>
          <a:lstStyle/>
          <a:p>
            <a:pPr algn="ctr">
              <a:spcBef>
                <a:spcPct val="50000"/>
              </a:spcBef>
            </a:pPr>
            <a:r>
              <a:rPr lang="en-US"/>
              <a:t>Financial performance</a:t>
            </a:r>
          </a:p>
        </p:txBody>
      </p:sp>
      <p:sp>
        <p:nvSpPr>
          <p:cNvPr id="24597" name="Oval 8"/>
          <p:cNvSpPr>
            <a:spLocks noChangeArrowheads="1"/>
          </p:cNvSpPr>
          <p:nvPr/>
        </p:nvSpPr>
        <p:spPr bwMode="auto">
          <a:xfrm>
            <a:off x="2044495" y="2950481"/>
            <a:ext cx="130610" cy="117448"/>
          </a:xfrm>
          <a:prstGeom prst="ellipse">
            <a:avLst/>
          </a:prstGeom>
          <a:solidFill>
            <a:srgbClr val="FF3300"/>
          </a:solidFill>
          <a:ln w="9525">
            <a:solidFill>
              <a:schemeClr val="tx1"/>
            </a:solidFill>
            <a:round/>
            <a:headEnd/>
            <a:tailEnd/>
          </a:ln>
        </p:spPr>
        <p:txBody>
          <a:bodyPr wrap="none" lIns="95760" tIns="47880" rIns="95760" bIns="47880" anchor="ctr"/>
          <a:lstStyle/>
          <a:p>
            <a:endParaRPr lang="en-GB"/>
          </a:p>
        </p:txBody>
      </p:sp>
      <p:grpSp>
        <p:nvGrpSpPr>
          <p:cNvPr id="24598" name="Group 51"/>
          <p:cNvGrpSpPr>
            <a:grpSpLocks/>
          </p:cNvGrpSpPr>
          <p:nvPr/>
        </p:nvGrpSpPr>
        <p:grpSpPr bwMode="auto">
          <a:xfrm>
            <a:off x="2101207" y="3034597"/>
            <a:ext cx="915985" cy="871336"/>
            <a:chOff x="1791" y="2115"/>
            <a:chExt cx="798" cy="836"/>
          </a:xfrm>
        </p:grpSpPr>
        <p:sp>
          <p:nvSpPr>
            <p:cNvPr id="24611" name="Oval 24"/>
            <p:cNvSpPr>
              <a:spLocks noChangeArrowheads="1"/>
            </p:cNvSpPr>
            <p:nvPr/>
          </p:nvSpPr>
          <p:spPr bwMode="auto">
            <a:xfrm>
              <a:off x="2472" y="2840"/>
              <a:ext cx="117" cy="111"/>
            </a:xfrm>
            <a:prstGeom prst="ellipse">
              <a:avLst/>
            </a:prstGeom>
            <a:solidFill>
              <a:srgbClr val="FF3300"/>
            </a:solidFill>
            <a:ln w="9525">
              <a:solidFill>
                <a:schemeClr val="tx1"/>
              </a:solidFill>
              <a:round/>
              <a:headEnd/>
              <a:tailEnd/>
            </a:ln>
          </p:spPr>
          <p:txBody>
            <a:bodyPr wrap="none" anchor="ctr"/>
            <a:lstStyle/>
            <a:p>
              <a:endParaRPr lang="en-GB"/>
            </a:p>
          </p:txBody>
        </p:sp>
        <p:sp>
          <p:nvSpPr>
            <p:cNvPr id="24612" name="Line 25"/>
            <p:cNvSpPr>
              <a:spLocks noChangeShapeType="1"/>
            </p:cNvSpPr>
            <p:nvPr/>
          </p:nvSpPr>
          <p:spPr bwMode="auto">
            <a:xfrm>
              <a:off x="1791" y="2115"/>
              <a:ext cx="681" cy="725"/>
            </a:xfrm>
            <a:prstGeom prst="line">
              <a:avLst/>
            </a:prstGeom>
            <a:noFill/>
            <a:ln w="9525">
              <a:solidFill>
                <a:schemeClr val="tx1"/>
              </a:solidFill>
              <a:round/>
              <a:headEnd/>
              <a:tailEnd type="triangle" w="med" len="med"/>
            </a:ln>
          </p:spPr>
          <p:txBody>
            <a:bodyPr/>
            <a:lstStyle/>
            <a:p>
              <a:endParaRPr lang="en-US"/>
            </a:p>
          </p:txBody>
        </p:sp>
      </p:grpSp>
      <p:sp>
        <p:nvSpPr>
          <p:cNvPr id="24599" name="Line 27"/>
          <p:cNvSpPr>
            <a:spLocks noChangeShapeType="1"/>
          </p:cNvSpPr>
          <p:nvPr/>
        </p:nvSpPr>
        <p:spPr bwMode="auto">
          <a:xfrm>
            <a:off x="1183504" y="2366416"/>
            <a:ext cx="0" cy="2333085"/>
          </a:xfrm>
          <a:prstGeom prst="line">
            <a:avLst/>
          </a:prstGeom>
          <a:noFill/>
          <a:ln w="28575">
            <a:solidFill>
              <a:schemeClr val="tx1"/>
            </a:solidFill>
            <a:round/>
            <a:headEnd/>
            <a:tailEnd/>
          </a:ln>
        </p:spPr>
        <p:txBody>
          <a:bodyPr lIns="95760" tIns="47880" rIns="95760" bIns="47880"/>
          <a:lstStyle/>
          <a:p>
            <a:endParaRPr lang="en-US"/>
          </a:p>
        </p:txBody>
      </p:sp>
      <p:sp>
        <p:nvSpPr>
          <p:cNvPr id="24600" name="Text Box 30"/>
          <p:cNvSpPr txBox="1">
            <a:spLocks noChangeArrowheads="1"/>
          </p:cNvSpPr>
          <p:nvPr/>
        </p:nvSpPr>
        <p:spPr bwMode="auto">
          <a:xfrm>
            <a:off x="2690669" y="2612420"/>
            <a:ext cx="2112090" cy="1204691"/>
          </a:xfrm>
          <a:prstGeom prst="rect">
            <a:avLst/>
          </a:prstGeom>
          <a:noFill/>
          <a:ln w="9525">
            <a:noFill/>
            <a:miter lim="800000"/>
            <a:headEnd/>
            <a:tailEnd/>
          </a:ln>
        </p:spPr>
        <p:txBody>
          <a:bodyPr lIns="95760" tIns="47880" rIns="95760" bIns="47880">
            <a:spAutoFit/>
          </a:bodyPr>
          <a:lstStyle/>
          <a:p>
            <a:pPr algn="r">
              <a:spcBef>
                <a:spcPct val="50000"/>
              </a:spcBef>
            </a:pPr>
            <a:r>
              <a:rPr lang="en-GB">
                <a:solidFill>
                  <a:schemeClr val="accent2"/>
                </a:solidFill>
              </a:rPr>
              <a:t>Repositioning between ethical and financial performance</a:t>
            </a:r>
          </a:p>
        </p:txBody>
      </p:sp>
      <p:sp>
        <p:nvSpPr>
          <p:cNvPr id="24601" name="Text Box 30"/>
          <p:cNvSpPr txBox="1">
            <a:spLocks noChangeArrowheads="1"/>
          </p:cNvSpPr>
          <p:nvPr/>
        </p:nvSpPr>
        <p:spPr bwMode="auto">
          <a:xfrm>
            <a:off x="1852019" y="1526822"/>
            <a:ext cx="1916176" cy="1481690"/>
          </a:xfrm>
          <a:prstGeom prst="rect">
            <a:avLst/>
          </a:prstGeom>
          <a:noFill/>
          <a:ln w="9525">
            <a:noFill/>
            <a:miter lim="800000"/>
            <a:headEnd/>
            <a:tailEnd/>
          </a:ln>
        </p:spPr>
        <p:txBody>
          <a:bodyPr lIns="95760" tIns="47880" rIns="95760" bIns="47880">
            <a:spAutoFit/>
          </a:bodyPr>
          <a:lstStyle/>
          <a:p>
            <a:pPr>
              <a:spcBef>
                <a:spcPct val="50000"/>
              </a:spcBef>
            </a:pPr>
            <a:r>
              <a:rPr lang="en-GB">
                <a:solidFill>
                  <a:schemeClr val="accent2"/>
                </a:solidFill>
              </a:rPr>
              <a:t>The efficient frontier between ethical and financial performance</a:t>
            </a:r>
          </a:p>
        </p:txBody>
      </p:sp>
      <p:cxnSp>
        <p:nvCxnSpPr>
          <p:cNvPr id="24602" name="Straight Arrow Connector 64"/>
          <p:cNvCxnSpPr>
            <a:cxnSpLocks noChangeShapeType="1"/>
          </p:cNvCxnSpPr>
          <p:nvPr/>
        </p:nvCxnSpPr>
        <p:spPr bwMode="auto">
          <a:xfrm rot="10800000" flipV="1">
            <a:off x="1494561" y="2555283"/>
            <a:ext cx="286997" cy="249180"/>
          </a:xfrm>
          <a:prstGeom prst="straightConnector1">
            <a:avLst/>
          </a:prstGeom>
          <a:noFill/>
          <a:ln w="9525">
            <a:solidFill>
              <a:schemeClr val="tx1"/>
            </a:solidFill>
            <a:round/>
            <a:headEnd/>
            <a:tailEnd type="arrow" w="med" len="med"/>
          </a:ln>
        </p:spPr>
      </p:cxnSp>
      <p:cxnSp>
        <p:nvCxnSpPr>
          <p:cNvPr id="24603" name="Straight Arrow Connector 67"/>
          <p:cNvCxnSpPr>
            <a:cxnSpLocks noChangeShapeType="1"/>
          </p:cNvCxnSpPr>
          <p:nvPr/>
        </p:nvCxnSpPr>
        <p:spPr bwMode="auto">
          <a:xfrm flipH="1">
            <a:off x="2577244" y="3329804"/>
            <a:ext cx="580868" cy="141255"/>
          </a:xfrm>
          <a:prstGeom prst="straightConnector1">
            <a:avLst/>
          </a:prstGeom>
          <a:noFill/>
          <a:ln w="9525">
            <a:solidFill>
              <a:schemeClr val="tx1"/>
            </a:solidFill>
            <a:round/>
            <a:headEnd/>
            <a:tailEnd type="arrow" w="med" len="med"/>
          </a:ln>
        </p:spPr>
      </p:cxnSp>
      <p:cxnSp>
        <p:nvCxnSpPr>
          <p:cNvPr id="24604" name="Straight Connector 70"/>
          <p:cNvCxnSpPr>
            <a:cxnSpLocks noChangeShapeType="1"/>
          </p:cNvCxnSpPr>
          <p:nvPr/>
        </p:nvCxnSpPr>
        <p:spPr bwMode="auto">
          <a:xfrm rot="5400000">
            <a:off x="5048767" y="3323455"/>
            <a:ext cx="2704474" cy="0"/>
          </a:xfrm>
          <a:prstGeom prst="line">
            <a:avLst/>
          </a:prstGeom>
          <a:noFill/>
          <a:ln w="9525">
            <a:solidFill>
              <a:schemeClr val="tx1"/>
            </a:solidFill>
            <a:prstDash val="sysDash"/>
            <a:round/>
            <a:headEnd/>
            <a:tailEnd/>
          </a:ln>
        </p:spPr>
      </p:cxnSp>
      <p:cxnSp>
        <p:nvCxnSpPr>
          <p:cNvPr id="24605" name="Straight Connector 72"/>
          <p:cNvCxnSpPr>
            <a:cxnSpLocks noChangeShapeType="1"/>
          </p:cNvCxnSpPr>
          <p:nvPr/>
        </p:nvCxnSpPr>
        <p:spPr bwMode="auto">
          <a:xfrm rot="10800000">
            <a:off x="5641408" y="3966245"/>
            <a:ext cx="3069320" cy="4761"/>
          </a:xfrm>
          <a:prstGeom prst="line">
            <a:avLst/>
          </a:prstGeom>
          <a:noFill/>
          <a:ln w="9525">
            <a:solidFill>
              <a:schemeClr val="tx1"/>
            </a:solidFill>
            <a:prstDash val="sysDash"/>
            <a:round/>
            <a:headEnd/>
            <a:tailEnd/>
          </a:ln>
        </p:spPr>
      </p:cxnSp>
      <p:cxnSp>
        <p:nvCxnSpPr>
          <p:cNvPr id="24606" name="Straight Arrow Connector 73"/>
          <p:cNvCxnSpPr>
            <a:cxnSpLocks noChangeShapeType="1"/>
          </p:cNvCxnSpPr>
          <p:nvPr/>
        </p:nvCxnSpPr>
        <p:spPr bwMode="auto">
          <a:xfrm rot="10800000" flipV="1">
            <a:off x="8631675" y="3736112"/>
            <a:ext cx="252627" cy="201566"/>
          </a:xfrm>
          <a:prstGeom prst="straightConnector1">
            <a:avLst/>
          </a:prstGeom>
          <a:noFill/>
          <a:ln w="9525">
            <a:solidFill>
              <a:schemeClr val="tx1"/>
            </a:solidFill>
            <a:round/>
            <a:headEnd/>
            <a:tailEnd type="arrow" w="med" len="med"/>
          </a:ln>
        </p:spPr>
      </p:cxnSp>
      <p:cxnSp>
        <p:nvCxnSpPr>
          <p:cNvPr id="24607" name="Straight Arrow Connector 74"/>
          <p:cNvCxnSpPr>
            <a:cxnSpLocks noChangeShapeType="1"/>
            <a:stCxn id="24587" idx="1"/>
          </p:cNvCxnSpPr>
          <p:nvPr/>
        </p:nvCxnSpPr>
        <p:spPr bwMode="auto">
          <a:xfrm flipH="1" flipV="1">
            <a:off x="6242899" y="1825202"/>
            <a:ext cx="512125" cy="38916"/>
          </a:xfrm>
          <a:prstGeom prst="straightConnector1">
            <a:avLst/>
          </a:prstGeom>
          <a:noFill/>
          <a:ln w="9525">
            <a:solidFill>
              <a:schemeClr val="tx1"/>
            </a:solidFill>
            <a:round/>
            <a:headEnd/>
            <a:tailEnd type="arrow" w="med" len="med"/>
          </a:ln>
        </p:spPr>
      </p:cxnSp>
      <p:sp>
        <p:nvSpPr>
          <p:cNvPr id="24608" name="Text Box 12"/>
          <p:cNvSpPr txBox="1">
            <a:spLocks noChangeArrowheads="1"/>
          </p:cNvSpPr>
          <p:nvPr/>
        </p:nvSpPr>
        <p:spPr bwMode="auto">
          <a:xfrm>
            <a:off x="729809" y="5256584"/>
            <a:ext cx="3641595" cy="927692"/>
          </a:xfrm>
          <a:prstGeom prst="rect">
            <a:avLst/>
          </a:prstGeom>
          <a:noFill/>
          <a:ln w="9525">
            <a:noFill/>
            <a:miter lim="800000"/>
            <a:headEnd/>
            <a:tailEnd/>
          </a:ln>
        </p:spPr>
        <p:txBody>
          <a:bodyPr lIns="95760" tIns="47880" rIns="95760" bIns="47880">
            <a:spAutoFit/>
          </a:bodyPr>
          <a:lstStyle/>
          <a:p>
            <a:pPr>
              <a:spcBef>
                <a:spcPct val="50000"/>
              </a:spcBef>
            </a:pPr>
            <a:r>
              <a:rPr lang="en-GB"/>
              <a:t>Changing the balance (trade-off) between ethical and financial performance </a:t>
            </a:r>
          </a:p>
        </p:txBody>
      </p:sp>
      <p:sp>
        <p:nvSpPr>
          <p:cNvPr id="24609" name="Text Box 12"/>
          <p:cNvSpPr txBox="1">
            <a:spLocks noChangeArrowheads="1"/>
          </p:cNvSpPr>
          <p:nvPr/>
        </p:nvSpPr>
        <p:spPr bwMode="auto">
          <a:xfrm>
            <a:off x="5326916" y="5256583"/>
            <a:ext cx="3645031" cy="1481690"/>
          </a:xfrm>
          <a:prstGeom prst="rect">
            <a:avLst/>
          </a:prstGeom>
          <a:noFill/>
          <a:ln w="9525">
            <a:noFill/>
            <a:miter lim="800000"/>
            <a:headEnd/>
            <a:tailEnd/>
          </a:ln>
        </p:spPr>
        <p:txBody>
          <a:bodyPr lIns="95760" tIns="47880" rIns="95760" bIns="47880">
            <a:spAutoFit/>
          </a:bodyPr>
          <a:lstStyle/>
          <a:p>
            <a:pPr>
              <a:spcBef>
                <a:spcPct val="50000"/>
              </a:spcBef>
            </a:pPr>
            <a:r>
              <a:rPr lang="en-GB"/>
              <a:t>Simultaneously improving both ethical and financial performance, partly because extreme positions on either are becoming less acceptable</a:t>
            </a:r>
          </a:p>
        </p:txBody>
      </p:sp>
      <p:sp>
        <p:nvSpPr>
          <p:cNvPr id="24610" name="Text Box 15"/>
          <p:cNvSpPr txBox="1">
            <a:spLocks noChangeArrowheads="1"/>
          </p:cNvSpPr>
          <p:nvPr/>
        </p:nvSpPr>
        <p:spPr bwMode="auto">
          <a:xfrm>
            <a:off x="97384" y="17459"/>
            <a:ext cx="9708057" cy="988783"/>
          </a:xfrm>
          <a:prstGeom prst="rect">
            <a:avLst/>
          </a:prstGeom>
          <a:noFill/>
          <a:ln w="9525">
            <a:noFill/>
            <a:miter lim="800000"/>
            <a:headEnd/>
            <a:tailEnd/>
          </a:ln>
        </p:spPr>
        <p:txBody>
          <a:bodyPr lIns="95760" tIns="47880" rIns="95760" bIns="47880">
            <a:spAutoFit/>
          </a:bodyPr>
          <a:lstStyle/>
          <a:p>
            <a:pPr algn="ctr">
              <a:spcBef>
                <a:spcPct val="50000"/>
              </a:spcBef>
            </a:pPr>
            <a:r>
              <a:rPr lang="en-US" sz="2799" b="1"/>
              <a:t>To what extent do ethical and financial </a:t>
            </a:r>
            <a:br>
              <a:rPr lang="en-US" sz="2799" b="1"/>
            </a:br>
            <a:r>
              <a:rPr lang="en-US" sz="2799" b="1"/>
              <a:t>performance trade-off?</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15"/>
          <p:cNvSpPr txBox="1">
            <a:spLocks noChangeArrowheads="1"/>
          </p:cNvSpPr>
          <p:nvPr/>
        </p:nvSpPr>
        <p:spPr bwMode="auto">
          <a:xfrm>
            <a:off x="97384" y="28568"/>
            <a:ext cx="9708057" cy="1434768"/>
          </a:xfrm>
          <a:prstGeom prst="rect">
            <a:avLst/>
          </a:prstGeom>
          <a:noFill/>
          <a:ln w="9525">
            <a:noFill/>
            <a:miter lim="800000"/>
            <a:headEnd/>
            <a:tailEnd/>
          </a:ln>
        </p:spPr>
        <p:txBody>
          <a:bodyPr lIns="95760" tIns="47880" rIns="95760" bIns="47880">
            <a:spAutoFit/>
          </a:bodyPr>
          <a:lstStyle/>
          <a:p>
            <a:pPr algn="ctr">
              <a:spcBef>
                <a:spcPct val="50000"/>
              </a:spcBef>
            </a:pPr>
            <a:r>
              <a:rPr lang="en-US" sz="2799" b="1"/>
              <a:t>You are commanding Army 1, the objective </a:t>
            </a:r>
            <a:br>
              <a:rPr lang="en-US" sz="2799" b="1"/>
            </a:br>
            <a:r>
              <a:rPr lang="en-US" sz="2799" b="1"/>
              <a:t>is to capture the island. Army 2 have the </a:t>
            </a:r>
            <a:br>
              <a:rPr lang="en-US" sz="2799" b="1"/>
            </a:br>
            <a:r>
              <a:rPr lang="en-US" sz="2799" b="1"/>
              <a:t>same objective</a:t>
            </a:r>
          </a:p>
        </p:txBody>
      </p:sp>
      <p:grpSp>
        <p:nvGrpSpPr>
          <p:cNvPr id="14" name="Group 2"/>
          <p:cNvGrpSpPr>
            <a:grpSpLocks/>
          </p:cNvGrpSpPr>
          <p:nvPr/>
        </p:nvGrpSpPr>
        <p:grpSpPr bwMode="auto">
          <a:xfrm>
            <a:off x="3648810" y="3706630"/>
            <a:ext cx="2611604" cy="370975"/>
            <a:chOff x="1760" y="634"/>
            <a:chExt cx="620" cy="88"/>
          </a:xfrm>
        </p:grpSpPr>
        <p:sp>
          <p:nvSpPr>
            <p:cNvPr id="15" name="Freeform 3"/>
            <p:cNvSpPr>
              <a:spLocks/>
            </p:cNvSpPr>
            <p:nvPr/>
          </p:nvSpPr>
          <p:spPr bwMode="auto">
            <a:xfrm>
              <a:off x="1760" y="634"/>
              <a:ext cx="44" cy="88"/>
            </a:xfrm>
            <a:custGeom>
              <a:avLst/>
              <a:gdLst>
                <a:gd name="T0" fmla="*/ 0 w 372"/>
                <a:gd name="T1" fmla="*/ 0 h 1044"/>
                <a:gd name="T2" fmla="*/ 228 w 372"/>
                <a:gd name="T3" fmla="*/ 276 h 1044"/>
                <a:gd name="T4" fmla="*/ 84 w 372"/>
                <a:gd name="T5" fmla="*/ 708 h 1044"/>
                <a:gd name="T6" fmla="*/ 372 w 372"/>
                <a:gd name="T7" fmla="*/ 1044 h 1044"/>
                <a:gd name="T8" fmla="*/ 0 60000 65536"/>
                <a:gd name="T9" fmla="*/ 0 60000 65536"/>
                <a:gd name="T10" fmla="*/ 0 60000 65536"/>
                <a:gd name="T11" fmla="*/ 0 60000 65536"/>
                <a:gd name="T12" fmla="*/ 0 w 372"/>
                <a:gd name="T13" fmla="*/ 0 h 1044"/>
                <a:gd name="T14" fmla="*/ 372 w 372"/>
                <a:gd name="T15" fmla="*/ 1044 h 1044"/>
              </a:gdLst>
              <a:ahLst/>
              <a:cxnLst>
                <a:cxn ang="T8">
                  <a:pos x="T0" y="T1"/>
                </a:cxn>
                <a:cxn ang="T9">
                  <a:pos x="T2" y="T3"/>
                </a:cxn>
                <a:cxn ang="T10">
                  <a:pos x="T4" y="T5"/>
                </a:cxn>
                <a:cxn ang="T11">
                  <a:pos x="T6" y="T7"/>
                </a:cxn>
              </a:cxnLst>
              <a:rect l="T12" t="T13" r="T14" b="T15"/>
              <a:pathLst>
                <a:path w="372" h="1044">
                  <a:moveTo>
                    <a:pt x="0" y="0"/>
                  </a:moveTo>
                  <a:cubicBezTo>
                    <a:pt x="39" y="46"/>
                    <a:pt x="214" y="158"/>
                    <a:pt x="228" y="276"/>
                  </a:cubicBezTo>
                  <a:cubicBezTo>
                    <a:pt x="242" y="394"/>
                    <a:pt x="60" y="580"/>
                    <a:pt x="84" y="708"/>
                  </a:cubicBezTo>
                  <a:cubicBezTo>
                    <a:pt x="108" y="836"/>
                    <a:pt x="324" y="988"/>
                    <a:pt x="372" y="1044"/>
                  </a:cubicBezTo>
                </a:path>
              </a:pathLst>
            </a:custGeom>
            <a:noFill/>
            <a:ln w="31750" cap="flat" cmpd="sng">
              <a:solidFill>
                <a:srgbClr val="0000FF"/>
              </a:solidFill>
              <a:prstDash val="solid"/>
              <a:round/>
              <a:headEnd type="none" w="med" len="lg"/>
              <a:tailEnd type="none" w="med" len="sm"/>
            </a:ln>
          </p:spPr>
          <p:txBody>
            <a:bodyPr wrap="none" anchor="ctr">
              <a:spAutoFit/>
            </a:bodyPr>
            <a:lstStyle/>
            <a:p>
              <a:endParaRPr lang="en-US"/>
            </a:p>
          </p:txBody>
        </p:sp>
        <p:sp>
          <p:nvSpPr>
            <p:cNvPr id="16" name="Freeform 4"/>
            <p:cNvSpPr>
              <a:spLocks/>
            </p:cNvSpPr>
            <p:nvPr/>
          </p:nvSpPr>
          <p:spPr bwMode="auto">
            <a:xfrm>
              <a:off x="2336" y="634"/>
              <a:ext cx="44" cy="88"/>
            </a:xfrm>
            <a:custGeom>
              <a:avLst/>
              <a:gdLst>
                <a:gd name="T0" fmla="*/ 0 w 372"/>
                <a:gd name="T1" fmla="*/ 0 h 1044"/>
                <a:gd name="T2" fmla="*/ 228 w 372"/>
                <a:gd name="T3" fmla="*/ 276 h 1044"/>
                <a:gd name="T4" fmla="*/ 84 w 372"/>
                <a:gd name="T5" fmla="*/ 708 h 1044"/>
                <a:gd name="T6" fmla="*/ 372 w 372"/>
                <a:gd name="T7" fmla="*/ 1044 h 1044"/>
                <a:gd name="T8" fmla="*/ 0 60000 65536"/>
                <a:gd name="T9" fmla="*/ 0 60000 65536"/>
                <a:gd name="T10" fmla="*/ 0 60000 65536"/>
                <a:gd name="T11" fmla="*/ 0 60000 65536"/>
                <a:gd name="T12" fmla="*/ 0 w 372"/>
                <a:gd name="T13" fmla="*/ 0 h 1044"/>
                <a:gd name="T14" fmla="*/ 372 w 372"/>
                <a:gd name="T15" fmla="*/ 1044 h 1044"/>
              </a:gdLst>
              <a:ahLst/>
              <a:cxnLst>
                <a:cxn ang="T8">
                  <a:pos x="T0" y="T1"/>
                </a:cxn>
                <a:cxn ang="T9">
                  <a:pos x="T2" y="T3"/>
                </a:cxn>
                <a:cxn ang="T10">
                  <a:pos x="T4" y="T5"/>
                </a:cxn>
                <a:cxn ang="T11">
                  <a:pos x="T6" y="T7"/>
                </a:cxn>
              </a:cxnLst>
              <a:rect l="T12" t="T13" r="T14" b="T15"/>
              <a:pathLst>
                <a:path w="372" h="1044">
                  <a:moveTo>
                    <a:pt x="0" y="0"/>
                  </a:moveTo>
                  <a:cubicBezTo>
                    <a:pt x="39" y="46"/>
                    <a:pt x="214" y="158"/>
                    <a:pt x="228" y="276"/>
                  </a:cubicBezTo>
                  <a:cubicBezTo>
                    <a:pt x="242" y="394"/>
                    <a:pt x="60" y="580"/>
                    <a:pt x="84" y="708"/>
                  </a:cubicBezTo>
                  <a:cubicBezTo>
                    <a:pt x="108" y="836"/>
                    <a:pt x="324" y="988"/>
                    <a:pt x="372" y="1044"/>
                  </a:cubicBezTo>
                </a:path>
              </a:pathLst>
            </a:custGeom>
            <a:noFill/>
            <a:ln w="31750" cap="flat" cmpd="sng">
              <a:solidFill>
                <a:srgbClr val="0000FF"/>
              </a:solidFill>
              <a:prstDash val="solid"/>
              <a:round/>
              <a:headEnd type="none" w="med" len="lg"/>
              <a:tailEnd type="none" w="med" len="sm"/>
            </a:ln>
          </p:spPr>
          <p:txBody>
            <a:bodyPr wrap="none" anchor="ctr">
              <a:spAutoFit/>
            </a:bodyPr>
            <a:lstStyle/>
            <a:p>
              <a:endParaRPr lang="en-US"/>
            </a:p>
          </p:txBody>
        </p:sp>
      </p:grpSp>
      <p:sp>
        <p:nvSpPr>
          <p:cNvPr id="17" name="Freeform 5"/>
          <p:cNvSpPr>
            <a:spLocks/>
          </p:cNvSpPr>
          <p:nvPr/>
        </p:nvSpPr>
        <p:spPr bwMode="auto">
          <a:xfrm>
            <a:off x="4712261" y="3503508"/>
            <a:ext cx="184730" cy="369332"/>
          </a:xfrm>
          <a:custGeom>
            <a:avLst/>
            <a:gdLst>
              <a:gd name="T0" fmla="*/ 2147483647 w 301"/>
              <a:gd name="T1" fmla="*/ 2147483647 h 521"/>
              <a:gd name="T2" fmla="*/ 2147483647 w 301"/>
              <a:gd name="T3" fmla="*/ 2147483647 h 521"/>
              <a:gd name="T4" fmla="*/ 2147483647 w 301"/>
              <a:gd name="T5" fmla="*/ 2147483647 h 521"/>
              <a:gd name="T6" fmla="*/ 2147483647 w 301"/>
              <a:gd name="T7" fmla="*/ 2147483647 h 521"/>
              <a:gd name="T8" fmla="*/ 2147483647 w 301"/>
              <a:gd name="T9" fmla="*/ 2147483647 h 521"/>
              <a:gd name="T10" fmla="*/ 2147483647 w 301"/>
              <a:gd name="T11" fmla="*/ 2147483647 h 521"/>
              <a:gd name="T12" fmla="*/ 2147483647 w 301"/>
              <a:gd name="T13" fmla="*/ 2147483647 h 521"/>
              <a:gd name="T14" fmla="*/ 2147483647 w 301"/>
              <a:gd name="T15" fmla="*/ 2147483647 h 521"/>
              <a:gd name="T16" fmla="*/ 2147483647 w 301"/>
              <a:gd name="T17" fmla="*/ 2147483647 h 52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1"/>
              <a:gd name="T28" fmla="*/ 0 h 521"/>
              <a:gd name="T29" fmla="*/ 301 w 301"/>
              <a:gd name="T30" fmla="*/ 521 h 52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1" h="521">
                <a:moveTo>
                  <a:pt x="126" y="3"/>
                </a:moveTo>
                <a:cubicBezTo>
                  <a:pt x="163" y="0"/>
                  <a:pt x="251" y="13"/>
                  <a:pt x="276" y="63"/>
                </a:cubicBezTo>
                <a:cubicBezTo>
                  <a:pt x="301" y="113"/>
                  <a:pt x="286" y="247"/>
                  <a:pt x="276" y="303"/>
                </a:cubicBezTo>
                <a:cubicBezTo>
                  <a:pt x="266" y="359"/>
                  <a:pt x="241" y="363"/>
                  <a:pt x="216" y="399"/>
                </a:cubicBezTo>
                <a:cubicBezTo>
                  <a:pt x="191" y="435"/>
                  <a:pt x="160" y="521"/>
                  <a:pt x="126" y="519"/>
                </a:cubicBezTo>
                <a:cubicBezTo>
                  <a:pt x="92" y="517"/>
                  <a:pt x="24" y="440"/>
                  <a:pt x="12" y="387"/>
                </a:cubicBezTo>
                <a:cubicBezTo>
                  <a:pt x="0" y="334"/>
                  <a:pt x="47" y="252"/>
                  <a:pt x="54" y="201"/>
                </a:cubicBezTo>
                <a:cubicBezTo>
                  <a:pt x="61" y="150"/>
                  <a:pt x="42" y="114"/>
                  <a:pt x="54" y="81"/>
                </a:cubicBezTo>
                <a:cubicBezTo>
                  <a:pt x="66" y="48"/>
                  <a:pt x="89" y="6"/>
                  <a:pt x="126" y="3"/>
                </a:cubicBezTo>
                <a:close/>
              </a:path>
            </a:pathLst>
          </a:custGeom>
          <a:solidFill>
            <a:srgbClr val="99FF66"/>
          </a:solidFill>
          <a:ln w="19050" cap="flat" cmpd="sng">
            <a:solidFill>
              <a:schemeClr val="tx1"/>
            </a:solidFill>
            <a:prstDash val="solid"/>
            <a:round/>
            <a:headEnd type="none" w="med" len="lg"/>
            <a:tailEnd type="none" w="med" len="sm"/>
          </a:ln>
        </p:spPr>
        <p:txBody>
          <a:bodyPr wrap="none" anchor="ctr">
            <a:spAutoFit/>
          </a:bodyPr>
          <a:lstStyle/>
          <a:p>
            <a:endParaRPr lang="en-US"/>
          </a:p>
        </p:txBody>
      </p:sp>
      <p:sp>
        <p:nvSpPr>
          <p:cNvPr id="18" name="Rectangle 6"/>
          <p:cNvSpPr>
            <a:spLocks noChangeArrowheads="1"/>
          </p:cNvSpPr>
          <p:nvPr/>
        </p:nvSpPr>
        <p:spPr bwMode="auto">
          <a:xfrm>
            <a:off x="3538888" y="3175765"/>
            <a:ext cx="1011004" cy="369332"/>
          </a:xfrm>
          <a:prstGeom prst="rect">
            <a:avLst/>
          </a:prstGeom>
          <a:solidFill>
            <a:srgbClr val="993366"/>
          </a:solidFill>
          <a:ln w="12700">
            <a:solidFill>
              <a:schemeClr val="tx1"/>
            </a:solidFill>
            <a:miter lim="800000"/>
            <a:headEnd type="none" w="med" len="lg"/>
            <a:tailEnd type="none" w="med" len="sm"/>
          </a:ln>
        </p:spPr>
        <p:txBody>
          <a:bodyPr anchor="ctr">
            <a:spAutoFit/>
          </a:bodyPr>
          <a:lstStyle/>
          <a:p>
            <a:endParaRPr lang="en-GB"/>
          </a:p>
        </p:txBody>
      </p:sp>
      <p:sp>
        <p:nvSpPr>
          <p:cNvPr id="19" name="Rectangle 7"/>
          <p:cNvSpPr>
            <a:spLocks noChangeArrowheads="1"/>
          </p:cNvSpPr>
          <p:nvPr/>
        </p:nvSpPr>
        <p:spPr bwMode="auto">
          <a:xfrm>
            <a:off x="5105389" y="3782844"/>
            <a:ext cx="1011003" cy="369332"/>
          </a:xfrm>
          <a:prstGeom prst="rect">
            <a:avLst/>
          </a:prstGeom>
          <a:solidFill>
            <a:srgbClr val="993366"/>
          </a:solidFill>
          <a:ln w="12700">
            <a:solidFill>
              <a:schemeClr val="tx1"/>
            </a:solidFill>
            <a:miter lim="800000"/>
            <a:headEnd type="none" w="med" len="lg"/>
            <a:tailEnd type="none" w="med" len="sm"/>
          </a:ln>
        </p:spPr>
        <p:txBody>
          <a:bodyPr anchor="ctr">
            <a:spAutoFit/>
          </a:bodyPr>
          <a:lstStyle/>
          <a:p>
            <a:endParaRPr lang="en-GB"/>
          </a:p>
        </p:txBody>
      </p:sp>
      <p:sp>
        <p:nvSpPr>
          <p:cNvPr id="20" name="Text Box 8"/>
          <p:cNvSpPr txBox="1">
            <a:spLocks noChangeArrowheads="1"/>
          </p:cNvSpPr>
          <p:nvPr/>
        </p:nvSpPr>
        <p:spPr bwMode="auto">
          <a:xfrm>
            <a:off x="4403876" y="2691454"/>
            <a:ext cx="1415722" cy="369247"/>
          </a:xfrm>
          <a:prstGeom prst="rect">
            <a:avLst/>
          </a:prstGeom>
          <a:noFill/>
          <a:ln w="19050">
            <a:noFill/>
            <a:miter lim="800000"/>
            <a:headEnd type="none" w="med" len="lg"/>
            <a:tailEnd type="none" w="med" len="sm"/>
          </a:ln>
        </p:spPr>
        <p:txBody>
          <a:bodyPr>
            <a:spAutoFit/>
          </a:bodyPr>
          <a:lstStyle/>
          <a:p>
            <a:pPr eaLnBrk="0" hangingPunct="0">
              <a:spcBef>
                <a:spcPct val="50000"/>
              </a:spcBef>
            </a:pPr>
            <a:r>
              <a:rPr lang="en-US"/>
              <a:t>Island</a:t>
            </a:r>
          </a:p>
        </p:txBody>
      </p:sp>
      <p:sp>
        <p:nvSpPr>
          <p:cNvPr id="21" name="Freeform 9" descr="Light upward diagonal"/>
          <p:cNvSpPr>
            <a:spLocks/>
          </p:cNvSpPr>
          <p:nvPr/>
        </p:nvSpPr>
        <p:spPr bwMode="auto">
          <a:xfrm>
            <a:off x="2667241" y="3121802"/>
            <a:ext cx="184730" cy="369332"/>
          </a:xfrm>
          <a:custGeom>
            <a:avLst/>
            <a:gdLst>
              <a:gd name="T0" fmla="*/ 2147483647 w 296"/>
              <a:gd name="T1" fmla="*/ 2147483647 h 272"/>
              <a:gd name="T2" fmla="*/ 2147483647 w 296"/>
              <a:gd name="T3" fmla="*/ 2147483647 h 272"/>
              <a:gd name="T4" fmla="*/ 2147483647 w 296"/>
              <a:gd name="T5" fmla="*/ 2147483647 h 272"/>
              <a:gd name="T6" fmla="*/ 2147483647 w 296"/>
              <a:gd name="T7" fmla="*/ 2147483647 h 272"/>
              <a:gd name="T8" fmla="*/ 2147483647 w 296"/>
              <a:gd name="T9" fmla="*/ 2147483647 h 272"/>
              <a:gd name="T10" fmla="*/ 0 w 296"/>
              <a:gd name="T11" fmla="*/ 2147483647 h 272"/>
              <a:gd name="T12" fmla="*/ 2147483647 w 296"/>
              <a:gd name="T13" fmla="*/ 2147483647 h 272"/>
              <a:gd name="T14" fmla="*/ 2147483647 w 296"/>
              <a:gd name="T15" fmla="*/ 2147483647 h 272"/>
              <a:gd name="T16" fmla="*/ 0 60000 65536"/>
              <a:gd name="T17" fmla="*/ 0 60000 65536"/>
              <a:gd name="T18" fmla="*/ 0 60000 65536"/>
              <a:gd name="T19" fmla="*/ 0 60000 65536"/>
              <a:gd name="T20" fmla="*/ 0 60000 65536"/>
              <a:gd name="T21" fmla="*/ 0 60000 65536"/>
              <a:gd name="T22" fmla="*/ 0 60000 65536"/>
              <a:gd name="T23" fmla="*/ 0 60000 65536"/>
              <a:gd name="T24" fmla="*/ 0 w 296"/>
              <a:gd name="T25" fmla="*/ 0 h 272"/>
              <a:gd name="T26" fmla="*/ 296 w 296"/>
              <a:gd name="T27" fmla="*/ 272 h 27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6" h="272">
                <a:moveTo>
                  <a:pt x="144" y="16"/>
                </a:moveTo>
                <a:cubicBezTo>
                  <a:pt x="176" y="8"/>
                  <a:pt x="216" y="0"/>
                  <a:pt x="240" y="16"/>
                </a:cubicBezTo>
                <a:cubicBezTo>
                  <a:pt x="264" y="32"/>
                  <a:pt x="296" y="72"/>
                  <a:pt x="288" y="112"/>
                </a:cubicBezTo>
                <a:cubicBezTo>
                  <a:pt x="280" y="152"/>
                  <a:pt x="232" y="240"/>
                  <a:pt x="192" y="256"/>
                </a:cubicBezTo>
                <a:cubicBezTo>
                  <a:pt x="152" y="272"/>
                  <a:pt x="80" y="224"/>
                  <a:pt x="48" y="208"/>
                </a:cubicBezTo>
                <a:cubicBezTo>
                  <a:pt x="16" y="192"/>
                  <a:pt x="0" y="184"/>
                  <a:pt x="0" y="160"/>
                </a:cubicBezTo>
                <a:cubicBezTo>
                  <a:pt x="0" y="136"/>
                  <a:pt x="24" y="88"/>
                  <a:pt x="48" y="64"/>
                </a:cubicBezTo>
                <a:cubicBezTo>
                  <a:pt x="72" y="40"/>
                  <a:pt x="112" y="24"/>
                  <a:pt x="144" y="16"/>
                </a:cubicBezTo>
                <a:close/>
              </a:path>
            </a:pathLst>
          </a:custGeom>
          <a:pattFill prst="ltUpDiag">
            <a:fgClr>
              <a:srgbClr val="FF0000"/>
            </a:fgClr>
            <a:bgClr>
              <a:schemeClr val="bg1"/>
            </a:bgClr>
          </a:pattFill>
          <a:ln w="12700" cap="flat" cmpd="sng">
            <a:solidFill>
              <a:srgbClr val="FF0000"/>
            </a:solidFill>
            <a:prstDash val="solid"/>
            <a:round/>
            <a:headEnd type="none" w="med" len="lg"/>
            <a:tailEnd type="none" w="med" len="sm"/>
          </a:ln>
        </p:spPr>
        <p:txBody>
          <a:bodyPr wrap="none" anchor="ctr">
            <a:spAutoFit/>
          </a:bodyPr>
          <a:lstStyle/>
          <a:p>
            <a:endParaRPr lang="en-US"/>
          </a:p>
        </p:txBody>
      </p:sp>
      <p:sp>
        <p:nvSpPr>
          <p:cNvPr id="22" name="Text Box 10"/>
          <p:cNvSpPr txBox="1">
            <a:spLocks noChangeArrowheads="1"/>
          </p:cNvSpPr>
          <p:nvPr/>
        </p:nvSpPr>
        <p:spPr bwMode="auto">
          <a:xfrm>
            <a:off x="1946994" y="2323240"/>
            <a:ext cx="1820441" cy="369247"/>
          </a:xfrm>
          <a:prstGeom prst="rect">
            <a:avLst/>
          </a:prstGeom>
          <a:noFill/>
          <a:ln w="12700">
            <a:noFill/>
            <a:miter lim="800000"/>
            <a:headEnd type="none" w="med" len="lg"/>
            <a:tailEnd type="none" w="med" len="sm"/>
          </a:ln>
        </p:spPr>
        <p:txBody>
          <a:bodyPr>
            <a:spAutoFit/>
          </a:bodyPr>
          <a:lstStyle/>
          <a:p>
            <a:pPr algn="ctr" eaLnBrk="0" hangingPunct="0">
              <a:spcBef>
                <a:spcPct val="50000"/>
              </a:spcBef>
            </a:pPr>
            <a:r>
              <a:rPr lang="en-US"/>
              <a:t>Army 1</a:t>
            </a:r>
          </a:p>
        </p:txBody>
      </p:sp>
      <p:sp>
        <p:nvSpPr>
          <p:cNvPr id="23" name="Freeform 11" descr="Light upward diagonal"/>
          <p:cNvSpPr>
            <a:spLocks/>
          </p:cNvSpPr>
          <p:nvPr/>
        </p:nvSpPr>
        <p:spPr bwMode="auto">
          <a:xfrm>
            <a:off x="6744584" y="3945524"/>
            <a:ext cx="184731" cy="369332"/>
          </a:xfrm>
          <a:custGeom>
            <a:avLst/>
            <a:gdLst>
              <a:gd name="T0" fmla="*/ 2147483647 w 276"/>
              <a:gd name="T1" fmla="*/ 2147483647 h 291"/>
              <a:gd name="T2" fmla="*/ 2147483647 w 276"/>
              <a:gd name="T3" fmla="*/ 2147483647 h 291"/>
              <a:gd name="T4" fmla="*/ 2147483647 w 276"/>
              <a:gd name="T5" fmla="*/ 2147483647 h 291"/>
              <a:gd name="T6" fmla="*/ 2147483647 w 276"/>
              <a:gd name="T7" fmla="*/ 2147483647 h 291"/>
              <a:gd name="T8" fmla="*/ 2147483647 w 276"/>
              <a:gd name="T9" fmla="*/ 2147483647 h 291"/>
              <a:gd name="T10" fmla="*/ 2147483647 w 276"/>
              <a:gd name="T11" fmla="*/ 2147483647 h 291"/>
              <a:gd name="T12" fmla="*/ 2147483647 w 276"/>
              <a:gd name="T13" fmla="*/ 2147483647 h 291"/>
              <a:gd name="T14" fmla="*/ 2147483647 w 276"/>
              <a:gd name="T15" fmla="*/ 2147483647 h 291"/>
              <a:gd name="T16" fmla="*/ 0 60000 65536"/>
              <a:gd name="T17" fmla="*/ 0 60000 65536"/>
              <a:gd name="T18" fmla="*/ 0 60000 65536"/>
              <a:gd name="T19" fmla="*/ 0 60000 65536"/>
              <a:gd name="T20" fmla="*/ 0 60000 65536"/>
              <a:gd name="T21" fmla="*/ 0 60000 65536"/>
              <a:gd name="T22" fmla="*/ 0 60000 65536"/>
              <a:gd name="T23" fmla="*/ 0 60000 65536"/>
              <a:gd name="T24" fmla="*/ 0 w 276"/>
              <a:gd name="T25" fmla="*/ 0 h 291"/>
              <a:gd name="T26" fmla="*/ 276 w 276"/>
              <a:gd name="T27" fmla="*/ 291 h 29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6" h="291">
                <a:moveTo>
                  <a:pt x="114" y="19"/>
                </a:moveTo>
                <a:cubicBezTo>
                  <a:pt x="146" y="11"/>
                  <a:pt x="183" y="0"/>
                  <a:pt x="210" y="19"/>
                </a:cubicBezTo>
                <a:cubicBezTo>
                  <a:pt x="237" y="38"/>
                  <a:pt x="270" y="89"/>
                  <a:pt x="273" y="131"/>
                </a:cubicBezTo>
                <a:cubicBezTo>
                  <a:pt x="276" y="173"/>
                  <a:pt x="271" y="247"/>
                  <a:pt x="231" y="269"/>
                </a:cubicBezTo>
                <a:cubicBezTo>
                  <a:pt x="191" y="291"/>
                  <a:pt x="66" y="282"/>
                  <a:pt x="33" y="263"/>
                </a:cubicBezTo>
                <a:cubicBezTo>
                  <a:pt x="0" y="244"/>
                  <a:pt x="35" y="188"/>
                  <a:pt x="33" y="155"/>
                </a:cubicBezTo>
                <a:cubicBezTo>
                  <a:pt x="31" y="122"/>
                  <a:pt x="5" y="90"/>
                  <a:pt x="18" y="67"/>
                </a:cubicBezTo>
                <a:cubicBezTo>
                  <a:pt x="31" y="44"/>
                  <a:pt x="82" y="27"/>
                  <a:pt x="114" y="19"/>
                </a:cubicBezTo>
                <a:close/>
              </a:path>
            </a:pathLst>
          </a:custGeom>
          <a:pattFill prst="ltUpDiag">
            <a:fgClr>
              <a:srgbClr val="FF0000"/>
            </a:fgClr>
            <a:bgClr>
              <a:schemeClr val="bg1"/>
            </a:bgClr>
          </a:pattFill>
          <a:ln w="12700" cap="flat" cmpd="sng">
            <a:solidFill>
              <a:srgbClr val="FF0000"/>
            </a:solidFill>
            <a:prstDash val="solid"/>
            <a:round/>
            <a:headEnd type="none" w="med" len="lg"/>
            <a:tailEnd type="none" w="med" len="sm"/>
          </a:ln>
        </p:spPr>
        <p:txBody>
          <a:bodyPr wrap="none" anchor="ctr">
            <a:spAutoFit/>
          </a:bodyPr>
          <a:lstStyle/>
          <a:p>
            <a:endParaRPr lang="en-US"/>
          </a:p>
        </p:txBody>
      </p:sp>
      <p:sp>
        <p:nvSpPr>
          <p:cNvPr id="24" name="Text Box 12"/>
          <p:cNvSpPr txBox="1">
            <a:spLocks noChangeArrowheads="1"/>
          </p:cNvSpPr>
          <p:nvPr/>
        </p:nvSpPr>
        <p:spPr bwMode="auto">
          <a:xfrm>
            <a:off x="5938633" y="3121567"/>
            <a:ext cx="1820442" cy="369247"/>
          </a:xfrm>
          <a:prstGeom prst="rect">
            <a:avLst/>
          </a:prstGeom>
          <a:noFill/>
          <a:ln w="12700">
            <a:noFill/>
            <a:miter lim="800000"/>
            <a:headEnd type="none" w="med" len="lg"/>
            <a:tailEnd type="none" w="med" len="sm"/>
          </a:ln>
        </p:spPr>
        <p:txBody>
          <a:bodyPr>
            <a:spAutoFit/>
          </a:bodyPr>
          <a:lstStyle/>
          <a:p>
            <a:pPr algn="ctr" eaLnBrk="0" hangingPunct="0">
              <a:spcBef>
                <a:spcPct val="50000"/>
              </a:spcBef>
            </a:pPr>
            <a:r>
              <a:rPr lang="en-US"/>
              <a:t>Army 2</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15"/>
          <p:cNvSpPr txBox="1">
            <a:spLocks noChangeArrowheads="1"/>
          </p:cNvSpPr>
          <p:nvPr/>
        </p:nvSpPr>
        <p:spPr bwMode="auto">
          <a:xfrm>
            <a:off x="97384" y="28568"/>
            <a:ext cx="9708057" cy="1434768"/>
          </a:xfrm>
          <a:prstGeom prst="rect">
            <a:avLst/>
          </a:prstGeom>
          <a:noFill/>
          <a:ln w="9525">
            <a:noFill/>
            <a:miter lim="800000"/>
            <a:headEnd/>
            <a:tailEnd/>
          </a:ln>
        </p:spPr>
        <p:txBody>
          <a:bodyPr lIns="95760" tIns="47880" rIns="95760" bIns="47880">
            <a:spAutoFit/>
          </a:bodyPr>
          <a:lstStyle/>
          <a:p>
            <a:pPr algn="ctr">
              <a:spcBef>
                <a:spcPct val="50000"/>
              </a:spcBef>
            </a:pPr>
            <a:r>
              <a:rPr lang="en-US" sz="2799" b="1"/>
              <a:t>You are commanding Army 1, the objective </a:t>
            </a:r>
            <a:br>
              <a:rPr lang="en-US" sz="2799" b="1"/>
            </a:br>
            <a:r>
              <a:rPr lang="en-US" sz="2799" b="1"/>
              <a:t>is to capture the island. Army 2 have the </a:t>
            </a:r>
            <a:br>
              <a:rPr lang="en-US" sz="2799" b="1"/>
            </a:br>
            <a:r>
              <a:rPr lang="en-US" sz="2799" b="1"/>
              <a:t>same objective (Continued)</a:t>
            </a:r>
          </a:p>
        </p:txBody>
      </p:sp>
      <p:sp>
        <p:nvSpPr>
          <p:cNvPr id="15" name="Freeform 2"/>
          <p:cNvSpPr>
            <a:spLocks/>
          </p:cNvSpPr>
          <p:nvPr/>
        </p:nvSpPr>
        <p:spPr bwMode="auto">
          <a:xfrm>
            <a:off x="4417031" y="3419712"/>
            <a:ext cx="184730" cy="369332"/>
          </a:xfrm>
          <a:custGeom>
            <a:avLst/>
            <a:gdLst>
              <a:gd name="T0" fmla="*/ 2147483647 w 301"/>
              <a:gd name="T1" fmla="*/ 2147483647 h 521"/>
              <a:gd name="T2" fmla="*/ 2147483647 w 301"/>
              <a:gd name="T3" fmla="*/ 2147483647 h 521"/>
              <a:gd name="T4" fmla="*/ 2147483647 w 301"/>
              <a:gd name="T5" fmla="*/ 2147483647 h 521"/>
              <a:gd name="T6" fmla="*/ 2147483647 w 301"/>
              <a:gd name="T7" fmla="*/ 2147483647 h 521"/>
              <a:gd name="T8" fmla="*/ 2147483647 w 301"/>
              <a:gd name="T9" fmla="*/ 2147483647 h 521"/>
              <a:gd name="T10" fmla="*/ 2147483647 w 301"/>
              <a:gd name="T11" fmla="*/ 2147483647 h 521"/>
              <a:gd name="T12" fmla="*/ 2147483647 w 301"/>
              <a:gd name="T13" fmla="*/ 2147483647 h 521"/>
              <a:gd name="T14" fmla="*/ 2147483647 w 301"/>
              <a:gd name="T15" fmla="*/ 2147483647 h 521"/>
              <a:gd name="T16" fmla="*/ 2147483647 w 301"/>
              <a:gd name="T17" fmla="*/ 2147483647 h 52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1"/>
              <a:gd name="T28" fmla="*/ 0 h 521"/>
              <a:gd name="T29" fmla="*/ 301 w 301"/>
              <a:gd name="T30" fmla="*/ 521 h 52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1" h="521">
                <a:moveTo>
                  <a:pt x="126" y="3"/>
                </a:moveTo>
                <a:cubicBezTo>
                  <a:pt x="163" y="0"/>
                  <a:pt x="251" y="13"/>
                  <a:pt x="276" y="63"/>
                </a:cubicBezTo>
                <a:cubicBezTo>
                  <a:pt x="301" y="113"/>
                  <a:pt x="286" y="247"/>
                  <a:pt x="276" y="303"/>
                </a:cubicBezTo>
                <a:cubicBezTo>
                  <a:pt x="266" y="359"/>
                  <a:pt x="241" y="363"/>
                  <a:pt x="216" y="399"/>
                </a:cubicBezTo>
                <a:cubicBezTo>
                  <a:pt x="191" y="435"/>
                  <a:pt x="160" y="521"/>
                  <a:pt x="126" y="519"/>
                </a:cubicBezTo>
                <a:cubicBezTo>
                  <a:pt x="92" y="517"/>
                  <a:pt x="24" y="440"/>
                  <a:pt x="12" y="387"/>
                </a:cubicBezTo>
                <a:cubicBezTo>
                  <a:pt x="0" y="334"/>
                  <a:pt x="47" y="252"/>
                  <a:pt x="54" y="201"/>
                </a:cubicBezTo>
                <a:cubicBezTo>
                  <a:pt x="61" y="150"/>
                  <a:pt x="42" y="114"/>
                  <a:pt x="54" y="81"/>
                </a:cubicBezTo>
                <a:cubicBezTo>
                  <a:pt x="66" y="48"/>
                  <a:pt x="89" y="6"/>
                  <a:pt x="126" y="3"/>
                </a:cubicBezTo>
                <a:close/>
              </a:path>
            </a:pathLst>
          </a:custGeom>
          <a:solidFill>
            <a:srgbClr val="99FF66"/>
          </a:solidFill>
          <a:ln w="19050" cap="flat" cmpd="sng">
            <a:solidFill>
              <a:schemeClr val="tx1"/>
            </a:solidFill>
            <a:prstDash val="solid"/>
            <a:round/>
            <a:headEnd type="none" w="med" len="lg"/>
            <a:tailEnd type="none" w="med" len="sm"/>
          </a:ln>
        </p:spPr>
        <p:txBody>
          <a:bodyPr wrap="none" anchor="ctr">
            <a:spAutoFit/>
          </a:bodyPr>
          <a:lstStyle/>
          <a:p>
            <a:endParaRPr lang="en-US"/>
          </a:p>
        </p:txBody>
      </p:sp>
      <p:sp>
        <p:nvSpPr>
          <p:cNvPr id="16" name="Text Box 3"/>
          <p:cNvSpPr txBox="1">
            <a:spLocks noChangeArrowheads="1"/>
          </p:cNvSpPr>
          <p:nvPr/>
        </p:nvSpPr>
        <p:spPr bwMode="auto">
          <a:xfrm>
            <a:off x="4078490" y="2533064"/>
            <a:ext cx="1522060" cy="366628"/>
          </a:xfrm>
          <a:prstGeom prst="rect">
            <a:avLst/>
          </a:prstGeom>
          <a:noFill/>
          <a:ln w="19050">
            <a:noFill/>
            <a:miter lim="800000"/>
            <a:headEnd type="none" w="med" len="lg"/>
            <a:tailEnd type="none" w="med" len="sm"/>
          </a:ln>
        </p:spPr>
        <p:txBody>
          <a:bodyPr>
            <a:spAutoFit/>
          </a:bodyPr>
          <a:lstStyle/>
          <a:p>
            <a:pPr eaLnBrk="0" hangingPunct="0">
              <a:spcBef>
                <a:spcPct val="50000"/>
              </a:spcBef>
            </a:pPr>
            <a:r>
              <a:rPr lang="en-US"/>
              <a:t>Island</a:t>
            </a:r>
          </a:p>
        </p:txBody>
      </p:sp>
      <p:sp>
        <p:nvSpPr>
          <p:cNvPr id="17" name="Freeform 4"/>
          <p:cNvSpPr>
            <a:spLocks/>
          </p:cNvSpPr>
          <p:nvPr/>
        </p:nvSpPr>
        <p:spPr bwMode="auto">
          <a:xfrm rot="19064029" flipH="1">
            <a:off x="3513471" y="3875778"/>
            <a:ext cx="553909" cy="215850"/>
          </a:xfrm>
          <a:custGeom>
            <a:avLst/>
            <a:gdLst>
              <a:gd name="T0" fmla="*/ 0 w 349"/>
              <a:gd name="T1" fmla="*/ 0 h 136"/>
              <a:gd name="T2" fmla="*/ 0 w 349"/>
              <a:gd name="T3" fmla="*/ 2147483647 h 136"/>
              <a:gd name="T4" fmla="*/ 2147483647 w 349"/>
              <a:gd name="T5" fmla="*/ 2147483647 h 136"/>
              <a:gd name="T6" fmla="*/ 2147483647 w 349"/>
              <a:gd name="T7" fmla="*/ 2147483647 h 136"/>
              <a:gd name="T8" fmla="*/ 2147483647 w 349"/>
              <a:gd name="T9" fmla="*/ 2147483647 h 136"/>
              <a:gd name="T10" fmla="*/ 2147483647 w 349"/>
              <a:gd name="T11" fmla="*/ 2147483647 h 136"/>
              <a:gd name="T12" fmla="*/ 2147483647 w 349"/>
              <a:gd name="T13" fmla="*/ 0 h 136"/>
              <a:gd name="T14" fmla="*/ 0 w 349"/>
              <a:gd name="T15" fmla="*/ 0 h 136"/>
              <a:gd name="T16" fmla="*/ 0 60000 65536"/>
              <a:gd name="T17" fmla="*/ 0 60000 65536"/>
              <a:gd name="T18" fmla="*/ 0 60000 65536"/>
              <a:gd name="T19" fmla="*/ 0 60000 65536"/>
              <a:gd name="T20" fmla="*/ 0 60000 65536"/>
              <a:gd name="T21" fmla="*/ 0 60000 65536"/>
              <a:gd name="T22" fmla="*/ 0 60000 65536"/>
              <a:gd name="T23" fmla="*/ 0 60000 65536"/>
              <a:gd name="T24" fmla="*/ 0 w 349"/>
              <a:gd name="T25" fmla="*/ 0 h 136"/>
              <a:gd name="T26" fmla="*/ 349 w 349"/>
              <a:gd name="T27" fmla="*/ 136 h 1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49" h="136">
                <a:moveTo>
                  <a:pt x="0" y="0"/>
                </a:moveTo>
                <a:lnTo>
                  <a:pt x="0" y="136"/>
                </a:lnTo>
                <a:lnTo>
                  <a:pt x="317" y="136"/>
                </a:lnTo>
                <a:lnTo>
                  <a:pt x="292" y="92"/>
                </a:lnTo>
                <a:lnTo>
                  <a:pt x="349" y="59"/>
                </a:lnTo>
                <a:lnTo>
                  <a:pt x="301" y="38"/>
                </a:lnTo>
                <a:lnTo>
                  <a:pt x="317" y="0"/>
                </a:lnTo>
                <a:lnTo>
                  <a:pt x="0" y="0"/>
                </a:lnTo>
                <a:close/>
              </a:path>
            </a:pathLst>
          </a:custGeom>
          <a:solidFill>
            <a:srgbClr val="993366"/>
          </a:solidFill>
          <a:ln w="19050" cap="flat" cmpd="sng">
            <a:solidFill>
              <a:schemeClr val="tx1"/>
            </a:solidFill>
            <a:prstDash val="solid"/>
            <a:round/>
            <a:headEnd type="none" w="med" len="med"/>
            <a:tailEnd type="none" w="sm" len="med"/>
          </a:ln>
        </p:spPr>
        <p:txBody>
          <a:bodyPr/>
          <a:lstStyle/>
          <a:p>
            <a:endParaRPr lang="en-US"/>
          </a:p>
        </p:txBody>
      </p:sp>
      <p:sp>
        <p:nvSpPr>
          <p:cNvPr id="18" name="Freeform 5" descr="Light upward diagonal"/>
          <p:cNvSpPr>
            <a:spLocks/>
          </p:cNvSpPr>
          <p:nvPr/>
        </p:nvSpPr>
        <p:spPr bwMode="auto">
          <a:xfrm>
            <a:off x="3856291" y="3565729"/>
            <a:ext cx="787218" cy="369332"/>
          </a:xfrm>
          <a:custGeom>
            <a:avLst/>
            <a:gdLst>
              <a:gd name="T0" fmla="*/ 2147483647 w 296"/>
              <a:gd name="T1" fmla="*/ 2147483647 h 272"/>
              <a:gd name="T2" fmla="*/ 2147483647 w 296"/>
              <a:gd name="T3" fmla="*/ 2147483647 h 272"/>
              <a:gd name="T4" fmla="*/ 2147483647 w 296"/>
              <a:gd name="T5" fmla="*/ 2147483647 h 272"/>
              <a:gd name="T6" fmla="*/ 2147483647 w 296"/>
              <a:gd name="T7" fmla="*/ 2147483647 h 272"/>
              <a:gd name="T8" fmla="*/ 2147483647 w 296"/>
              <a:gd name="T9" fmla="*/ 2147483647 h 272"/>
              <a:gd name="T10" fmla="*/ 0 w 296"/>
              <a:gd name="T11" fmla="*/ 2147483647 h 272"/>
              <a:gd name="T12" fmla="*/ 2147483647 w 296"/>
              <a:gd name="T13" fmla="*/ 2147483647 h 272"/>
              <a:gd name="T14" fmla="*/ 2147483647 w 296"/>
              <a:gd name="T15" fmla="*/ 2147483647 h 272"/>
              <a:gd name="T16" fmla="*/ 0 60000 65536"/>
              <a:gd name="T17" fmla="*/ 0 60000 65536"/>
              <a:gd name="T18" fmla="*/ 0 60000 65536"/>
              <a:gd name="T19" fmla="*/ 0 60000 65536"/>
              <a:gd name="T20" fmla="*/ 0 60000 65536"/>
              <a:gd name="T21" fmla="*/ 0 60000 65536"/>
              <a:gd name="T22" fmla="*/ 0 60000 65536"/>
              <a:gd name="T23" fmla="*/ 0 60000 65536"/>
              <a:gd name="T24" fmla="*/ 0 w 296"/>
              <a:gd name="T25" fmla="*/ 0 h 272"/>
              <a:gd name="T26" fmla="*/ 296 w 296"/>
              <a:gd name="T27" fmla="*/ 272 h 27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6" h="272">
                <a:moveTo>
                  <a:pt x="144" y="16"/>
                </a:moveTo>
                <a:cubicBezTo>
                  <a:pt x="176" y="8"/>
                  <a:pt x="216" y="0"/>
                  <a:pt x="240" y="16"/>
                </a:cubicBezTo>
                <a:cubicBezTo>
                  <a:pt x="264" y="32"/>
                  <a:pt x="296" y="72"/>
                  <a:pt x="288" y="112"/>
                </a:cubicBezTo>
                <a:cubicBezTo>
                  <a:pt x="280" y="152"/>
                  <a:pt x="232" y="240"/>
                  <a:pt x="192" y="256"/>
                </a:cubicBezTo>
                <a:cubicBezTo>
                  <a:pt x="152" y="272"/>
                  <a:pt x="80" y="224"/>
                  <a:pt x="48" y="208"/>
                </a:cubicBezTo>
                <a:cubicBezTo>
                  <a:pt x="16" y="192"/>
                  <a:pt x="0" y="184"/>
                  <a:pt x="0" y="160"/>
                </a:cubicBezTo>
                <a:cubicBezTo>
                  <a:pt x="0" y="136"/>
                  <a:pt x="24" y="88"/>
                  <a:pt x="48" y="64"/>
                </a:cubicBezTo>
                <a:cubicBezTo>
                  <a:pt x="72" y="40"/>
                  <a:pt x="112" y="24"/>
                  <a:pt x="144" y="16"/>
                </a:cubicBezTo>
                <a:close/>
              </a:path>
            </a:pathLst>
          </a:custGeom>
          <a:pattFill prst="ltUpDiag">
            <a:fgClr>
              <a:srgbClr val="FF0000"/>
            </a:fgClr>
            <a:bgClr>
              <a:schemeClr val="bg1"/>
            </a:bgClr>
          </a:pattFill>
          <a:ln w="12700" cap="flat" cmpd="sng">
            <a:solidFill>
              <a:srgbClr val="FF0000"/>
            </a:solidFill>
            <a:prstDash val="solid"/>
            <a:round/>
            <a:headEnd type="none" w="med" len="lg"/>
            <a:tailEnd type="none" w="med" len="sm"/>
          </a:ln>
        </p:spPr>
        <p:txBody>
          <a:bodyPr anchor="ctr">
            <a:spAutoFit/>
          </a:bodyPr>
          <a:lstStyle/>
          <a:p>
            <a:endParaRPr lang="en-US"/>
          </a:p>
        </p:txBody>
      </p:sp>
      <p:grpSp>
        <p:nvGrpSpPr>
          <p:cNvPr id="19" name="Group 6"/>
          <p:cNvGrpSpPr>
            <a:grpSpLocks/>
          </p:cNvGrpSpPr>
          <p:nvPr/>
        </p:nvGrpSpPr>
        <p:grpSpPr bwMode="auto">
          <a:xfrm>
            <a:off x="3274862" y="3638391"/>
            <a:ext cx="2794198" cy="367079"/>
            <a:chOff x="1762" y="637"/>
            <a:chExt cx="617" cy="81"/>
          </a:xfrm>
        </p:grpSpPr>
        <p:sp>
          <p:nvSpPr>
            <p:cNvPr id="20" name="Freeform 7"/>
            <p:cNvSpPr>
              <a:spLocks/>
            </p:cNvSpPr>
            <p:nvPr/>
          </p:nvSpPr>
          <p:spPr bwMode="auto">
            <a:xfrm>
              <a:off x="1762" y="637"/>
              <a:ext cx="41" cy="81"/>
            </a:xfrm>
            <a:custGeom>
              <a:avLst/>
              <a:gdLst>
                <a:gd name="T0" fmla="*/ 0 w 372"/>
                <a:gd name="T1" fmla="*/ 0 h 1044"/>
                <a:gd name="T2" fmla="*/ 228 w 372"/>
                <a:gd name="T3" fmla="*/ 276 h 1044"/>
                <a:gd name="T4" fmla="*/ 84 w 372"/>
                <a:gd name="T5" fmla="*/ 708 h 1044"/>
                <a:gd name="T6" fmla="*/ 372 w 372"/>
                <a:gd name="T7" fmla="*/ 1044 h 1044"/>
                <a:gd name="T8" fmla="*/ 0 60000 65536"/>
                <a:gd name="T9" fmla="*/ 0 60000 65536"/>
                <a:gd name="T10" fmla="*/ 0 60000 65536"/>
                <a:gd name="T11" fmla="*/ 0 60000 65536"/>
                <a:gd name="T12" fmla="*/ 0 w 372"/>
                <a:gd name="T13" fmla="*/ 0 h 1044"/>
                <a:gd name="T14" fmla="*/ 372 w 372"/>
                <a:gd name="T15" fmla="*/ 1044 h 1044"/>
              </a:gdLst>
              <a:ahLst/>
              <a:cxnLst>
                <a:cxn ang="T8">
                  <a:pos x="T0" y="T1"/>
                </a:cxn>
                <a:cxn ang="T9">
                  <a:pos x="T2" y="T3"/>
                </a:cxn>
                <a:cxn ang="T10">
                  <a:pos x="T4" y="T5"/>
                </a:cxn>
                <a:cxn ang="T11">
                  <a:pos x="T6" y="T7"/>
                </a:cxn>
              </a:cxnLst>
              <a:rect l="T12" t="T13" r="T14" b="T15"/>
              <a:pathLst>
                <a:path w="372" h="1044">
                  <a:moveTo>
                    <a:pt x="0" y="0"/>
                  </a:moveTo>
                  <a:cubicBezTo>
                    <a:pt x="39" y="46"/>
                    <a:pt x="214" y="158"/>
                    <a:pt x="228" y="276"/>
                  </a:cubicBezTo>
                  <a:cubicBezTo>
                    <a:pt x="242" y="394"/>
                    <a:pt x="60" y="580"/>
                    <a:pt x="84" y="708"/>
                  </a:cubicBezTo>
                  <a:cubicBezTo>
                    <a:pt x="108" y="836"/>
                    <a:pt x="324" y="988"/>
                    <a:pt x="372" y="1044"/>
                  </a:cubicBezTo>
                </a:path>
              </a:pathLst>
            </a:custGeom>
            <a:noFill/>
            <a:ln w="31750" cap="flat" cmpd="sng">
              <a:solidFill>
                <a:srgbClr val="0000FF"/>
              </a:solidFill>
              <a:prstDash val="solid"/>
              <a:round/>
              <a:headEnd type="none" w="med" len="lg"/>
              <a:tailEnd type="none" w="med" len="sm"/>
            </a:ln>
          </p:spPr>
          <p:txBody>
            <a:bodyPr wrap="none" anchor="ctr">
              <a:spAutoFit/>
            </a:bodyPr>
            <a:lstStyle/>
            <a:p>
              <a:endParaRPr lang="en-US"/>
            </a:p>
          </p:txBody>
        </p:sp>
        <p:sp>
          <p:nvSpPr>
            <p:cNvPr id="21" name="Freeform 8"/>
            <p:cNvSpPr>
              <a:spLocks/>
            </p:cNvSpPr>
            <p:nvPr/>
          </p:nvSpPr>
          <p:spPr bwMode="auto">
            <a:xfrm>
              <a:off x="2338" y="637"/>
              <a:ext cx="41" cy="81"/>
            </a:xfrm>
            <a:custGeom>
              <a:avLst/>
              <a:gdLst>
                <a:gd name="T0" fmla="*/ 0 w 372"/>
                <a:gd name="T1" fmla="*/ 0 h 1044"/>
                <a:gd name="T2" fmla="*/ 228 w 372"/>
                <a:gd name="T3" fmla="*/ 276 h 1044"/>
                <a:gd name="T4" fmla="*/ 84 w 372"/>
                <a:gd name="T5" fmla="*/ 708 h 1044"/>
                <a:gd name="T6" fmla="*/ 372 w 372"/>
                <a:gd name="T7" fmla="*/ 1044 h 1044"/>
                <a:gd name="T8" fmla="*/ 0 60000 65536"/>
                <a:gd name="T9" fmla="*/ 0 60000 65536"/>
                <a:gd name="T10" fmla="*/ 0 60000 65536"/>
                <a:gd name="T11" fmla="*/ 0 60000 65536"/>
                <a:gd name="T12" fmla="*/ 0 w 372"/>
                <a:gd name="T13" fmla="*/ 0 h 1044"/>
                <a:gd name="T14" fmla="*/ 372 w 372"/>
                <a:gd name="T15" fmla="*/ 1044 h 1044"/>
              </a:gdLst>
              <a:ahLst/>
              <a:cxnLst>
                <a:cxn ang="T8">
                  <a:pos x="T0" y="T1"/>
                </a:cxn>
                <a:cxn ang="T9">
                  <a:pos x="T2" y="T3"/>
                </a:cxn>
                <a:cxn ang="T10">
                  <a:pos x="T4" y="T5"/>
                </a:cxn>
                <a:cxn ang="T11">
                  <a:pos x="T6" y="T7"/>
                </a:cxn>
              </a:cxnLst>
              <a:rect l="T12" t="T13" r="T14" b="T15"/>
              <a:pathLst>
                <a:path w="372" h="1044">
                  <a:moveTo>
                    <a:pt x="0" y="0"/>
                  </a:moveTo>
                  <a:cubicBezTo>
                    <a:pt x="39" y="46"/>
                    <a:pt x="214" y="158"/>
                    <a:pt x="228" y="276"/>
                  </a:cubicBezTo>
                  <a:cubicBezTo>
                    <a:pt x="242" y="394"/>
                    <a:pt x="60" y="580"/>
                    <a:pt x="84" y="708"/>
                  </a:cubicBezTo>
                  <a:cubicBezTo>
                    <a:pt x="108" y="836"/>
                    <a:pt x="324" y="988"/>
                    <a:pt x="372" y="1044"/>
                  </a:cubicBezTo>
                </a:path>
              </a:pathLst>
            </a:custGeom>
            <a:noFill/>
            <a:ln w="31750" cap="flat" cmpd="sng">
              <a:solidFill>
                <a:srgbClr val="0000FF"/>
              </a:solidFill>
              <a:prstDash val="solid"/>
              <a:round/>
              <a:headEnd type="none" w="med" len="lg"/>
              <a:tailEnd type="none" w="med" len="sm"/>
            </a:ln>
          </p:spPr>
          <p:txBody>
            <a:bodyPr wrap="none" anchor="ctr">
              <a:spAutoFit/>
            </a:bodyPr>
            <a:lstStyle/>
            <a:p>
              <a:endParaRPr lang="en-US"/>
            </a:p>
          </p:txBody>
        </p:sp>
      </p:grpSp>
      <p:sp>
        <p:nvSpPr>
          <p:cNvPr id="22" name="Rectangle 9"/>
          <p:cNvSpPr>
            <a:spLocks noChangeArrowheads="1"/>
          </p:cNvSpPr>
          <p:nvPr/>
        </p:nvSpPr>
        <p:spPr bwMode="auto">
          <a:xfrm>
            <a:off x="4832378" y="3720474"/>
            <a:ext cx="1087186" cy="369332"/>
          </a:xfrm>
          <a:prstGeom prst="rect">
            <a:avLst/>
          </a:prstGeom>
          <a:solidFill>
            <a:srgbClr val="993366"/>
          </a:solidFill>
          <a:ln w="12700">
            <a:solidFill>
              <a:schemeClr val="tx1"/>
            </a:solidFill>
            <a:miter lim="800000"/>
            <a:headEnd type="none" w="med" len="lg"/>
            <a:tailEnd type="none" w="med" len="sm"/>
          </a:ln>
        </p:spPr>
        <p:txBody>
          <a:bodyPr anchor="ctr">
            <a:spAutoFit/>
          </a:bodyPr>
          <a:lstStyle/>
          <a:p>
            <a:endParaRPr lang="en-GB"/>
          </a:p>
        </p:txBody>
      </p:sp>
      <p:sp>
        <p:nvSpPr>
          <p:cNvPr id="23" name="Text Box 10"/>
          <p:cNvSpPr txBox="1">
            <a:spLocks noChangeArrowheads="1"/>
          </p:cNvSpPr>
          <p:nvPr/>
        </p:nvSpPr>
        <p:spPr bwMode="auto">
          <a:xfrm>
            <a:off x="3635680" y="3353612"/>
            <a:ext cx="1249074" cy="366627"/>
          </a:xfrm>
          <a:prstGeom prst="rect">
            <a:avLst/>
          </a:prstGeom>
          <a:noFill/>
          <a:ln w="12700">
            <a:noFill/>
            <a:miter lim="800000"/>
            <a:headEnd type="none" w="med" len="lg"/>
            <a:tailEnd type="none" w="med" len="sm"/>
          </a:ln>
        </p:spPr>
        <p:txBody>
          <a:bodyPr>
            <a:spAutoFit/>
          </a:bodyPr>
          <a:lstStyle/>
          <a:p>
            <a:pPr algn="ctr" eaLnBrk="0" hangingPunct="0">
              <a:spcBef>
                <a:spcPct val="50000"/>
              </a:spcBef>
            </a:pPr>
            <a:r>
              <a:rPr lang="en-US"/>
              <a:t>Army 1</a:t>
            </a:r>
          </a:p>
        </p:txBody>
      </p:sp>
      <p:sp>
        <p:nvSpPr>
          <p:cNvPr id="24" name="Freeform 11" descr="Light upward diagonal"/>
          <p:cNvSpPr>
            <a:spLocks/>
          </p:cNvSpPr>
          <p:nvPr/>
        </p:nvSpPr>
        <p:spPr bwMode="auto">
          <a:xfrm>
            <a:off x="6400152" y="3895058"/>
            <a:ext cx="184731" cy="369332"/>
          </a:xfrm>
          <a:custGeom>
            <a:avLst/>
            <a:gdLst>
              <a:gd name="T0" fmla="*/ 2147483647 w 276"/>
              <a:gd name="T1" fmla="*/ 2147483647 h 291"/>
              <a:gd name="T2" fmla="*/ 2147483647 w 276"/>
              <a:gd name="T3" fmla="*/ 2147483647 h 291"/>
              <a:gd name="T4" fmla="*/ 2147483647 w 276"/>
              <a:gd name="T5" fmla="*/ 2147483647 h 291"/>
              <a:gd name="T6" fmla="*/ 2147483647 w 276"/>
              <a:gd name="T7" fmla="*/ 2147483647 h 291"/>
              <a:gd name="T8" fmla="*/ 2147483647 w 276"/>
              <a:gd name="T9" fmla="*/ 2147483647 h 291"/>
              <a:gd name="T10" fmla="*/ 2147483647 w 276"/>
              <a:gd name="T11" fmla="*/ 2147483647 h 291"/>
              <a:gd name="T12" fmla="*/ 2147483647 w 276"/>
              <a:gd name="T13" fmla="*/ 2147483647 h 291"/>
              <a:gd name="T14" fmla="*/ 2147483647 w 276"/>
              <a:gd name="T15" fmla="*/ 2147483647 h 291"/>
              <a:gd name="T16" fmla="*/ 0 60000 65536"/>
              <a:gd name="T17" fmla="*/ 0 60000 65536"/>
              <a:gd name="T18" fmla="*/ 0 60000 65536"/>
              <a:gd name="T19" fmla="*/ 0 60000 65536"/>
              <a:gd name="T20" fmla="*/ 0 60000 65536"/>
              <a:gd name="T21" fmla="*/ 0 60000 65536"/>
              <a:gd name="T22" fmla="*/ 0 60000 65536"/>
              <a:gd name="T23" fmla="*/ 0 60000 65536"/>
              <a:gd name="T24" fmla="*/ 0 w 276"/>
              <a:gd name="T25" fmla="*/ 0 h 291"/>
              <a:gd name="T26" fmla="*/ 276 w 276"/>
              <a:gd name="T27" fmla="*/ 291 h 29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6" h="291">
                <a:moveTo>
                  <a:pt x="114" y="19"/>
                </a:moveTo>
                <a:cubicBezTo>
                  <a:pt x="146" y="11"/>
                  <a:pt x="183" y="0"/>
                  <a:pt x="210" y="19"/>
                </a:cubicBezTo>
                <a:cubicBezTo>
                  <a:pt x="237" y="38"/>
                  <a:pt x="270" y="89"/>
                  <a:pt x="273" y="131"/>
                </a:cubicBezTo>
                <a:cubicBezTo>
                  <a:pt x="276" y="173"/>
                  <a:pt x="271" y="247"/>
                  <a:pt x="231" y="269"/>
                </a:cubicBezTo>
                <a:cubicBezTo>
                  <a:pt x="191" y="291"/>
                  <a:pt x="66" y="282"/>
                  <a:pt x="33" y="263"/>
                </a:cubicBezTo>
                <a:cubicBezTo>
                  <a:pt x="0" y="244"/>
                  <a:pt x="35" y="188"/>
                  <a:pt x="33" y="155"/>
                </a:cubicBezTo>
                <a:cubicBezTo>
                  <a:pt x="31" y="122"/>
                  <a:pt x="5" y="90"/>
                  <a:pt x="18" y="67"/>
                </a:cubicBezTo>
                <a:cubicBezTo>
                  <a:pt x="31" y="44"/>
                  <a:pt x="82" y="27"/>
                  <a:pt x="114" y="19"/>
                </a:cubicBezTo>
                <a:close/>
              </a:path>
            </a:pathLst>
          </a:custGeom>
          <a:pattFill prst="ltUpDiag">
            <a:fgClr>
              <a:srgbClr val="FF0000"/>
            </a:fgClr>
            <a:bgClr>
              <a:schemeClr val="bg1"/>
            </a:bgClr>
          </a:pattFill>
          <a:ln w="12700" cap="flat" cmpd="sng">
            <a:solidFill>
              <a:srgbClr val="FF0000"/>
            </a:solidFill>
            <a:prstDash val="solid"/>
            <a:round/>
            <a:headEnd type="none" w="med" len="lg"/>
            <a:tailEnd type="none" w="med" len="sm"/>
          </a:ln>
        </p:spPr>
        <p:txBody>
          <a:bodyPr wrap="none" anchor="ctr">
            <a:spAutoFit/>
          </a:bodyPr>
          <a:lstStyle/>
          <a:p>
            <a:endParaRPr lang="en-US"/>
          </a:p>
        </p:txBody>
      </p:sp>
      <p:sp>
        <p:nvSpPr>
          <p:cNvPr id="25" name="Text Box 12"/>
          <p:cNvSpPr txBox="1">
            <a:spLocks noChangeArrowheads="1"/>
          </p:cNvSpPr>
          <p:nvPr/>
        </p:nvSpPr>
        <p:spPr bwMode="auto">
          <a:xfrm>
            <a:off x="5729108" y="2994920"/>
            <a:ext cx="1956934" cy="366627"/>
          </a:xfrm>
          <a:prstGeom prst="rect">
            <a:avLst/>
          </a:prstGeom>
          <a:noFill/>
          <a:ln w="12700">
            <a:noFill/>
            <a:miter lim="800000"/>
            <a:headEnd type="none" w="med" len="lg"/>
            <a:tailEnd type="none" w="med" len="sm"/>
          </a:ln>
        </p:spPr>
        <p:txBody>
          <a:bodyPr>
            <a:spAutoFit/>
          </a:bodyPr>
          <a:lstStyle/>
          <a:p>
            <a:pPr algn="ctr" eaLnBrk="0" hangingPunct="0">
              <a:spcBef>
                <a:spcPct val="50000"/>
              </a:spcBef>
            </a:pPr>
            <a:r>
              <a:rPr lang="en-US"/>
              <a:t>Army 2</a:t>
            </a:r>
          </a:p>
        </p:txBody>
      </p:sp>
      <p:sp>
        <p:nvSpPr>
          <p:cNvPr id="26" name="Freeform 13"/>
          <p:cNvSpPr>
            <a:spLocks/>
          </p:cNvSpPr>
          <p:nvPr/>
        </p:nvSpPr>
        <p:spPr bwMode="auto">
          <a:xfrm rot="2535971">
            <a:off x="2853224" y="3858320"/>
            <a:ext cx="553909" cy="215850"/>
          </a:xfrm>
          <a:custGeom>
            <a:avLst/>
            <a:gdLst>
              <a:gd name="T0" fmla="*/ 0 w 349"/>
              <a:gd name="T1" fmla="*/ 0 h 136"/>
              <a:gd name="T2" fmla="*/ 0 w 349"/>
              <a:gd name="T3" fmla="*/ 2147483647 h 136"/>
              <a:gd name="T4" fmla="*/ 2147483647 w 349"/>
              <a:gd name="T5" fmla="*/ 2147483647 h 136"/>
              <a:gd name="T6" fmla="*/ 2147483647 w 349"/>
              <a:gd name="T7" fmla="*/ 2147483647 h 136"/>
              <a:gd name="T8" fmla="*/ 2147483647 w 349"/>
              <a:gd name="T9" fmla="*/ 2147483647 h 136"/>
              <a:gd name="T10" fmla="*/ 2147483647 w 349"/>
              <a:gd name="T11" fmla="*/ 2147483647 h 136"/>
              <a:gd name="T12" fmla="*/ 2147483647 w 349"/>
              <a:gd name="T13" fmla="*/ 0 h 136"/>
              <a:gd name="T14" fmla="*/ 0 w 349"/>
              <a:gd name="T15" fmla="*/ 0 h 136"/>
              <a:gd name="T16" fmla="*/ 0 60000 65536"/>
              <a:gd name="T17" fmla="*/ 0 60000 65536"/>
              <a:gd name="T18" fmla="*/ 0 60000 65536"/>
              <a:gd name="T19" fmla="*/ 0 60000 65536"/>
              <a:gd name="T20" fmla="*/ 0 60000 65536"/>
              <a:gd name="T21" fmla="*/ 0 60000 65536"/>
              <a:gd name="T22" fmla="*/ 0 60000 65536"/>
              <a:gd name="T23" fmla="*/ 0 60000 65536"/>
              <a:gd name="T24" fmla="*/ 0 w 349"/>
              <a:gd name="T25" fmla="*/ 0 h 136"/>
              <a:gd name="T26" fmla="*/ 349 w 349"/>
              <a:gd name="T27" fmla="*/ 136 h 1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49" h="136">
                <a:moveTo>
                  <a:pt x="0" y="0"/>
                </a:moveTo>
                <a:lnTo>
                  <a:pt x="0" y="136"/>
                </a:lnTo>
                <a:lnTo>
                  <a:pt x="317" y="136"/>
                </a:lnTo>
                <a:lnTo>
                  <a:pt x="292" y="92"/>
                </a:lnTo>
                <a:lnTo>
                  <a:pt x="349" y="59"/>
                </a:lnTo>
                <a:lnTo>
                  <a:pt x="301" y="38"/>
                </a:lnTo>
                <a:lnTo>
                  <a:pt x="317" y="0"/>
                </a:lnTo>
                <a:lnTo>
                  <a:pt x="0" y="0"/>
                </a:lnTo>
                <a:close/>
              </a:path>
            </a:pathLst>
          </a:custGeom>
          <a:solidFill>
            <a:srgbClr val="993366"/>
          </a:solidFill>
          <a:ln w="19050" cap="flat" cmpd="sng">
            <a:solidFill>
              <a:schemeClr val="tx1"/>
            </a:solidFill>
            <a:prstDash val="solid"/>
            <a:round/>
            <a:headEnd type="none" w="med" len="med"/>
            <a:tailEnd type="none" w="sm" len="med"/>
          </a:ln>
        </p:spPr>
        <p:txBody>
          <a:bodyPr/>
          <a:lstStyle/>
          <a:p>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563911" y="2721114"/>
            <a:ext cx="8775003" cy="1415772"/>
          </a:xfrm>
          <a:prstGeom prst="rect">
            <a:avLst/>
          </a:prstGeom>
          <a:noFill/>
          <a:ln w="9525">
            <a:noFill/>
            <a:miter lim="800000"/>
            <a:headEnd/>
            <a:tailEnd/>
          </a:ln>
        </p:spPr>
        <p:txBody>
          <a:bodyPr anchor="b">
            <a:spAutoFit/>
          </a:bodyPr>
          <a:lstStyle/>
          <a:p>
            <a:pPr algn="ctr" fontAlgn="auto">
              <a:spcBef>
                <a:spcPts val="0"/>
              </a:spcBef>
              <a:spcAft>
                <a:spcPts val="0"/>
              </a:spcAft>
              <a:defRPr/>
            </a:pPr>
            <a:r>
              <a:rPr lang="en-IE" sz="4000" kern="0" dirty="0">
                <a:solidFill>
                  <a:srgbClr val="000000"/>
                </a:solidFill>
                <a:latin typeface="Arial" pitchFamily="34" charset="0"/>
                <a:cs typeface="Arial" pitchFamily="34" charset="0"/>
              </a:rPr>
              <a:t>Chapter 3</a:t>
            </a:r>
          </a:p>
          <a:p>
            <a:pPr algn="ctr" fontAlgn="auto">
              <a:spcBef>
                <a:spcPts val="1200"/>
              </a:spcBef>
              <a:spcAft>
                <a:spcPts val="0"/>
              </a:spcAft>
              <a:defRPr/>
            </a:pPr>
            <a:r>
              <a:rPr lang="en-IN" sz="3600" b="1" kern="0" dirty="0">
                <a:solidFill>
                  <a:srgbClr val="000000"/>
                </a:solidFill>
                <a:latin typeface="Arial" pitchFamily="34" charset="0"/>
                <a:cs typeface="Arial" pitchFamily="34" charset="0"/>
              </a:rPr>
              <a:t>Substitutes for strategy</a:t>
            </a:r>
            <a:endParaRPr lang="en-IN" sz="3600" b="1" kern="0" dirty="0">
              <a:solidFill>
                <a:sysClr val="windowText" lastClr="000000"/>
              </a:solidFill>
              <a:latin typeface="Arial" pitchFamily="34" charset="0"/>
              <a:cs typeface="Arial" pitchFamily="34" charset="0"/>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ext Box 4"/>
          <p:cNvSpPr txBox="1">
            <a:spLocks noChangeArrowheads="1"/>
          </p:cNvSpPr>
          <p:nvPr/>
        </p:nvSpPr>
        <p:spPr bwMode="auto">
          <a:xfrm>
            <a:off x="0" y="16579"/>
            <a:ext cx="9902825" cy="1384995"/>
          </a:xfrm>
          <a:prstGeom prst="rect">
            <a:avLst/>
          </a:prstGeom>
          <a:noFill/>
          <a:ln w="9525">
            <a:noFill/>
            <a:miter lim="800000"/>
            <a:headEnd/>
            <a:tailEnd/>
          </a:ln>
        </p:spPr>
        <p:txBody>
          <a:bodyPr>
            <a:spAutoFit/>
          </a:bodyPr>
          <a:lstStyle/>
          <a:p>
            <a:pPr algn="ctr"/>
            <a:r>
              <a:rPr lang="en-GB" sz="2800" b="1" dirty="0"/>
              <a:t>Look at four of the most commonly adopted </a:t>
            </a:r>
            <a:br>
              <a:rPr lang="en-GB" sz="2800" b="1" dirty="0"/>
            </a:br>
            <a:r>
              <a:rPr lang="en-GB" sz="2800" b="1" dirty="0"/>
              <a:t>approaches to operations that are often used </a:t>
            </a:r>
            <a:br>
              <a:rPr lang="en-GB" sz="2800" b="1" dirty="0"/>
            </a:br>
            <a:r>
              <a:rPr lang="en-GB" sz="2800" b="1" dirty="0"/>
              <a:t>as ‘substitutes for strategy’</a:t>
            </a:r>
          </a:p>
        </p:txBody>
      </p:sp>
      <p:sp>
        <p:nvSpPr>
          <p:cNvPr id="21" name="Text Box 6"/>
          <p:cNvSpPr txBox="1">
            <a:spLocks noChangeArrowheads="1"/>
          </p:cNvSpPr>
          <p:nvPr/>
        </p:nvSpPr>
        <p:spPr bwMode="auto">
          <a:xfrm>
            <a:off x="534013" y="1482350"/>
            <a:ext cx="6482766" cy="2462213"/>
          </a:xfrm>
          <a:prstGeom prst="rect">
            <a:avLst/>
          </a:prstGeom>
          <a:noFill/>
          <a:ln w="9525">
            <a:noFill/>
            <a:miter lim="800000"/>
            <a:headEnd/>
            <a:tailEnd/>
          </a:ln>
        </p:spPr>
        <p:txBody>
          <a:bodyPr wrap="square">
            <a:spAutoFit/>
          </a:bodyPr>
          <a:lstStyle/>
          <a:p>
            <a:pPr marL="360363" indent="-360363">
              <a:spcBef>
                <a:spcPct val="50000"/>
              </a:spcBef>
              <a:buClr>
                <a:schemeClr val="tx1"/>
              </a:buClr>
              <a:buFont typeface="Arial" pitchFamily="34" charset="0"/>
              <a:buChar char="•"/>
            </a:pPr>
            <a:r>
              <a:rPr lang="en-GB" sz="2800" dirty="0"/>
              <a:t>Total quality management</a:t>
            </a:r>
          </a:p>
          <a:p>
            <a:pPr marL="360363" indent="-360363">
              <a:spcBef>
                <a:spcPct val="50000"/>
              </a:spcBef>
              <a:buClr>
                <a:schemeClr val="tx1"/>
              </a:buClr>
              <a:buFont typeface="Arial" pitchFamily="34" charset="0"/>
              <a:buChar char="•"/>
            </a:pPr>
            <a:r>
              <a:rPr lang="en-US" sz="2800" dirty="0"/>
              <a:t>Lean operations</a:t>
            </a:r>
          </a:p>
          <a:p>
            <a:pPr marL="360363" indent="-360363">
              <a:spcBef>
                <a:spcPct val="50000"/>
              </a:spcBef>
              <a:buClr>
                <a:schemeClr val="tx1"/>
              </a:buClr>
              <a:buFont typeface="Arial" pitchFamily="34" charset="0"/>
              <a:buChar char="•"/>
            </a:pPr>
            <a:r>
              <a:rPr lang="en-US" sz="2800" dirty="0"/>
              <a:t>Business process reengineering</a:t>
            </a:r>
          </a:p>
          <a:p>
            <a:pPr marL="360363" indent="-360363">
              <a:spcBef>
                <a:spcPct val="50000"/>
              </a:spcBef>
              <a:buClr>
                <a:schemeClr val="tx1"/>
              </a:buClr>
              <a:buFont typeface="Arial" pitchFamily="34" charset="0"/>
              <a:buChar char="•"/>
            </a:pPr>
            <a:r>
              <a:rPr lang="en-US" sz="2800" dirty="0"/>
              <a:t>Six Sigma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wipe(left)">
                                      <p:cBhvr>
                                        <p:cTn id="7" dur="2000"/>
                                        <p:tgtEl>
                                          <p:spTgt spid="2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1">
                                            <p:txEl>
                                              <p:pRg st="1" end="1"/>
                                            </p:txEl>
                                          </p:spTgt>
                                        </p:tgtEl>
                                        <p:attrNameLst>
                                          <p:attrName>style.visibility</p:attrName>
                                        </p:attrNameLst>
                                      </p:cBhvr>
                                      <p:to>
                                        <p:strVal val="visible"/>
                                      </p:to>
                                    </p:set>
                                    <p:animEffect transition="in" filter="wipe(left)">
                                      <p:cBhvr>
                                        <p:cTn id="12" dur="2000"/>
                                        <p:tgtEl>
                                          <p:spTgt spid="2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1">
                                            <p:txEl>
                                              <p:pRg st="2" end="2"/>
                                            </p:txEl>
                                          </p:spTgt>
                                        </p:tgtEl>
                                        <p:attrNameLst>
                                          <p:attrName>style.visibility</p:attrName>
                                        </p:attrNameLst>
                                      </p:cBhvr>
                                      <p:to>
                                        <p:strVal val="visible"/>
                                      </p:to>
                                    </p:set>
                                    <p:animEffect transition="in" filter="wipe(left)">
                                      <p:cBhvr>
                                        <p:cTn id="17" dur="2000"/>
                                        <p:tgtEl>
                                          <p:spTgt spid="2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1">
                                            <p:txEl>
                                              <p:pRg st="3" end="3"/>
                                            </p:txEl>
                                          </p:spTgt>
                                        </p:tgtEl>
                                        <p:attrNameLst>
                                          <p:attrName>style.visibility</p:attrName>
                                        </p:attrNameLst>
                                      </p:cBhvr>
                                      <p:to>
                                        <p:strVal val="visible"/>
                                      </p:to>
                                    </p:set>
                                    <p:animEffect transition="in" filter="wipe(left)">
                                      <p:cBhvr>
                                        <p:cTn id="22" dur="2000"/>
                                        <p:tgtEl>
                                          <p:spTgt spid="2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385" name="Group 7"/>
          <p:cNvGrpSpPr>
            <a:grpSpLocks/>
          </p:cNvGrpSpPr>
          <p:nvPr/>
        </p:nvGrpSpPr>
        <p:grpSpPr bwMode="auto">
          <a:xfrm>
            <a:off x="818359" y="1916658"/>
            <a:ext cx="8266108" cy="3384550"/>
            <a:chOff x="476" y="1207"/>
            <a:chExt cx="4808" cy="2132"/>
          </a:xfrm>
        </p:grpSpPr>
        <p:sp>
          <p:nvSpPr>
            <p:cNvPr id="5124" name="Rectangle 6"/>
            <p:cNvSpPr>
              <a:spLocks noChangeArrowheads="1"/>
            </p:cNvSpPr>
            <p:nvPr/>
          </p:nvSpPr>
          <p:spPr bwMode="auto">
            <a:xfrm>
              <a:off x="476" y="1207"/>
              <a:ext cx="4808" cy="2132"/>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US" dirty="0">
                <a:solidFill>
                  <a:srgbClr val="FF0000"/>
                </a:solidFill>
              </a:endParaRPr>
            </a:p>
          </p:txBody>
        </p:sp>
        <p:sp>
          <p:nvSpPr>
            <p:cNvPr id="16390" name="Text Box 4"/>
            <p:cNvSpPr txBox="1">
              <a:spLocks noChangeArrowheads="1"/>
            </p:cNvSpPr>
            <p:nvPr/>
          </p:nvSpPr>
          <p:spPr bwMode="auto">
            <a:xfrm>
              <a:off x="612" y="1253"/>
              <a:ext cx="4536" cy="1924"/>
            </a:xfrm>
            <a:prstGeom prst="rect">
              <a:avLst/>
            </a:prstGeom>
            <a:noFill/>
            <a:ln w="9525">
              <a:noFill/>
              <a:miter lim="800000"/>
              <a:headEnd/>
              <a:tailEnd/>
            </a:ln>
          </p:spPr>
          <p:txBody>
            <a:bodyPr>
              <a:spAutoFit/>
            </a:bodyPr>
            <a:lstStyle/>
            <a:p>
              <a:pPr>
                <a:lnSpc>
                  <a:spcPct val="135000"/>
                </a:lnSpc>
                <a:spcBef>
                  <a:spcPct val="50000"/>
                </a:spcBef>
              </a:pPr>
              <a:r>
                <a:rPr lang="en-GB" sz="2400" i="1" dirty="0"/>
                <a:t> ‘An effective system for integrating the quality development, quality maintenance and quality improvement efforts of the various groups in an organisation so as to enable production and service at the most economical levels which allow for full customer satisfaction’.</a:t>
              </a:r>
            </a:p>
          </p:txBody>
        </p:sp>
      </p:grpSp>
      <p:sp>
        <p:nvSpPr>
          <p:cNvPr id="16386" name="Rectangle 5"/>
          <p:cNvSpPr>
            <a:spLocks noChangeArrowheads="1"/>
          </p:cNvSpPr>
          <p:nvPr/>
        </p:nvSpPr>
        <p:spPr bwMode="auto">
          <a:xfrm>
            <a:off x="0" y="17587"/>
            <a:ext cx="9902825" cy="954107"/>
          </a:xfrm>
          <a:prstGeom prst="rect">
            <a:avLst/>
          </a:prstGeom>
          <a:noFill/>
          <a:ln w="9525">
            <a:noFill/>
            <a:miter lim="800000"/>
            <a:headEnd/>
            <a:tailEnd/>
          </a:ln>
        </p:spPr>
        <p:txBody>
          <a:bodyPr>
            <a:spAutoFit/>
          </a:bodyPr>
          <a:lstStyle/>
          <a:p>
            <a:pPr algn="ctr"/>
            <a:r>
              <a:rPr lang="en-GB" sz="2800" b="1" dirty="0"/>
              <a:t>Feigenbaum (generally held to be the </a:t>
            </a:r>
            <a:br>
              <a:rPr lang="en-GB" sz="2800" b="1" dirty="0"/>
            </a:br>
            <a:r>
              <a:rPr lang="en-GB" sz="2800" b="1" dirty="0"/>
              <a:t>originator of the term) defines TQM as…</a:t>
            </a:r>
            <a:endParaRPr lang="en-US" sz="2800" b="1"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 Box 5"/>
          <p:cNvSpPr txBox="1">
            <a:spLocks noChangeArrowheads="1"/>
          </p:cNvSpPr>
          <p:nvPr/>
        </p:nvSpPr>
        <p:spPr bwMode="auto">
          <a:xfrm>
            <a:off x="2690614" y="440007"/>
            <a:ext cx="4521602" cy="523220"/>
          </a:xfrm>
          <a:prstGeom prst="rect">
            <a:avLst/>
          </a:prstGeom>
          <a:noFill/>
          <a:ln w="9525">
            <a:noFill/>
            <a:miter lim="800000"/>
            <a:headEnd/>
            <a:tailEnd/>
          </a:ln>
        </p:spPr>
        <p:txBody>
          <a:bodyPr>
            <a:spAutoFit/>
          </a:bodyPr>
          <a:lstStyle/>
          <a:p>
            <a:pPr algn="ctr">
              <a:spcBef>
                <a:spcPct val="50000"/>
              </a:spcBef>
            </a:pPr>
            <a:r>
              <a:rPr lang="en-GB" sz="2800" b="1" dirty="0"/>
              <a:t>The elements of TQM</a:t>
            </a:r>
            <a:endParaRPr lang="en-US" sz="2800" b="1" dirty="0"/>
          </a:p>
        </p:txBody>
      </p:sp>
      <p:sp>
        <p:nvSpPr>
          <p:cNvPr id="22" name="Text Box 6"/>
          <p:cNvSpPr txBox="1">
            <a:spLocks noChangeArrowheads="1"/>
          </p:cNvSpPr>
          <p:nvPr/>
        </p:nvSpPr>
        <p:spPr bwMode="auto">
          <a:xfrm>
            <a:off x="533936" y="1359002"/>
            <a:ext cx="8913243" cy="4339650"/>
          </a:xfrm>
          <a:prstGeom prst="rect">
            <a:avLst/>
          </a:prstGeom>
          <a:noFill/>
          <a:ln w="9525">
            <a:noFill/>
            <a:miter lim="800000"/>
            <a:headEnd/>
            <a:tailEnd/>
          </a:ln>
        </p:spPr>
        <p:txBody>
          <a:bodyPr wrap="square">
            <a:spAutoFit/>
          </a:bodyPr>
          <a:lstStyle/>
          <a:p>
            <a:pPr marL="360363" indent="-360363">
              <a:spcBef>
                <a:spcPct val="50000"/>
              </a:spcBef>
              <a:buClr>
                <a:schemeClr val="tx1"/>
              </a:buClr>
              <a:buFont typeface="Arial" pitchFamily="34" charset="0"/>
              <a:buChar char="•"/>
            </a:pPr>
            <a:r>
              <a:rPr lang="en-IN" sz="2400" dirty="0"/>
              <a:t>Meeting the needs and expectations of customers</a:t>
            </a:r>
            <a:endParaRPr lang="en-GB" sz="2400" dirty="0"/>
          </a:p>
          <a:p>
            <a:pPr marL="360363" indent="-360363">
              <a:spcBef>
                <a:spcPct val="50000"/>
              </a:spcBef>
              <a:buClr>
                <a:schemeClr val="tx1"/>
              </a:buClr>
              <a:buFont typeface="Arial" pitchFamily="34" charset="0"/>
              <a:buChar char="•"/>
            </a:pPr>
            <a:r>
              <a:rPr lang="en-GB" sz="2400" dirty="0"/>
              <a:t>Covering all parts of the organisation </a:t>
            </a:r>
          </a:p>
          <a:p>
            <a:pPr marL="360363" indent="-360363">
              <a:spcBef>
                <a:spcPct val="50000"/>
              </a:spcBef>
              <a:buClr>
                <a:schemeClr val="tx1"/>
              </a:buClr>
              <a:buFont typeface="Arial" pitchFamily="34" charset="0"/>
              <a:buChar char="•"/>
            </a:pPr>
            <a:r>
              <a:rPr lang="en-IN" sz="2400" dirty="0"/>
              <a:t>Including every person in the organisation</a:t>
            </a:r>
          </a:p>
          <a:p>
            <a:pPr marL="360363" indent="-360363">
              <a:spcBef>
                <a:spcPct val="50000"/>
              </a:spcBef>
              <a:buClr>
                <a:schemeClr val="tx1"/>
              </a:buClr>
              <a:buFont typeface="Arial" pitchFamily="34" charset="0"/>
              <a:buChar char="•"/>
            </a:pPr>
            <a:r>
              <a:rPr lang="en-IN" sz="2400" dirty="0"/>
              <a:t>Examining all costs that are related to quality, especially failure costs</a:t>
            </a:r>
          </a:p>
          <a:p>
            <a:pPr marL="360363" indent="-360363">
              <a:spcBef>
                <a:spcPct val="50000"/>
              </a:spcBef>
              <a:buClr>
                <a:schemeClr val="tx1"/>
              </a:buClr>
              <a:buFont typeface="Arial" pitchFamily="34" charset="0"/>
              <a:buChar char="•"/>
            </a:pPr>
            <a:r>
              <a:rPr lang="en-IN" sz="2400" dirty="0"/>
              <a:t>Getting things ‘right first time’, that is, designing-in quality rather than inspecting it in</a:t>
            </a:r>
          </a:p>
          <a:p>
            <a:pPr marL="360363" indent="-360363">
              <a:spcBef>
                <a:spcPct val="50000"/>
              </a:spcBef>
              <a:buClr>
                <a:schemeClr val="tx1"/>
              </a:buClr>
              <a:buFont typeface="Arial" pitchFamily="34" charset="0"/>
              <a:buChar char="•"/>
            </a:pPr>
            <a:r>
              <a:rPr lang="en-GB" sz="2400" dirty="0"/>
              <a:t>Developing the systems and procedures that support improvement.</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wipe(left)">
                                      <p:cBhvr>
                                        <p:cTn id="7" dur="2000"/>
                                        <p:tgtEl>
                                          <p:spTgt spid="2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2">
                                            <p:txEl>
                                              <p:pRg st="1" end="1"/>
                                            </p:txEl>
                                          </p:spTgt>
                                        </p:tgtEl>
                                        <p:attrNameLst>
                                          <p:attrName>style.visibility</p:attrName>
                                        </p:attrNameLst>
                                      </p:cBhvr>
                                      <p:to>
                                        <p:strVal val="visible"/>
                                      </p:to>
                                    </p:set>
                                    <p:animEffect transition="in" filter="wipe(left)">
                                      <p:cBhvr>
                                        <p:cTn id="12" dur="2000"/>
                                        <p:tgtEl>
                                          <p:spTgt spid="2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2">
                                            <p:txEl>
                                              <p:pRg st="2" end="2"/>
                                            </p:txEl>
                                          </p:spTgt>
                                        </p:tgtEl>
                                        <p:attrNameLst>
                                          <p:attrName>style.visibility</p:attrName>
                                        </p:attrNameLst>
                                      </p:cBhvr>
                                      <p:to>
                                        <p:strVal val="visible"/>
                                      </p:to>
                                    </p:set>
                                    <p:animEffect transition="in" filter="wipe(left)">
                                      <p:cBhvr>
                                        <p:cTn id="17" dur="2000"/>
                                        <p:tgtEl>
                                          <p:spTgt spid="2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2">
                                            <p:txEl>
                                              <p:pRg st="3" end="3"/>
                                            </p:txEl>
                                          </p:spTgt>
                                        </p:tgtEl>
                                        <p:attrNameLst>
                                          <p:attrName>style.visibility</p:attrName>
                                        </p:attrNameLst>
                                      </p:cBhvr>
                                      <p:to>
                                        <p:strVal val="visible"/>
                                      </p:to>
                                    </p:set>
                                    <p:animEffect transition="in" filter="wipe(left)">
                                      <p:cBhvr>
                                        <p:cTn id="22" dur="2000"/>
                                        <p:tgtEl>
                                          <p:spTgt spid="2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22">
                                            <p:txEl>
                                              <p:pRg st="4" end="4"/>
                                            </p:txEl>
                                          </p:spTgt>
                                        </p:tgtEl>
                                        <p:attrNameLst>
                                          <p:attrName>style.visibility</p:attrName>
                                        </p:attrNameLst>
                                      </p:cBhvr>
                                      <p:to>
                                        <p:strVal val="visible"/>
                                      </p:to>
                                    </p:set>
                                    <p:animEffect transition="in" filter="wipe(left)">
                                      <p:cBhvr>
                                        <p:cTn id="27" dur="2000"/>
                                        <p:tgtEl>
                                          <p:spTgt spid="2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22">
                                            <p:txEl>
                                              <p:pRg st="5" end="5"/>
                                            </p:txEl>
                                          </p:spTgt>
                                        </p:tgtEl>
                                        <p:attrNameLst>
                                          <p:attrName>style.visibility</p:attrName>
                                        </p:attrNameLst>
                                      </p:cBhvr>
                                      <p:to>
                                        <p:strVal val="visible"/>
                                      </p:to>
                                    </p:set>
                                    <p:animEffect transition="in" filter="wipe(left)">
                                      <p:cBhvr>
                                        <p:cTn id="32" dur="2000"/>
                                        <p:tgtEl>
                                          <p:spTgt spid="2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63" name="Text Box 25"/>
          <p:cNvSpPr txBox="1">
            <a:spLocks noChangeArrowheads="1"/>
          </p:cNvSpPr>
          <p:nvPr/>
        </p:nvSpPr>
        <p:spPr bwMode="auto">
          <a:xfrm>
            <a:off x="1655631" y="447983"/>
            <a:ext cx="6591568" cy="523220"/>
          </a:xfrm>
          <a:prstGeom prst="rect">
            <a:avLst/>
          </a:prstGeom>
          <a:noFill/>
          <a:ln w="9525">
            <a:noFill/>
            <a:miter lim="800000"/>
            <a:headEnd/>
            <a:tailEnd/>
          </a:ln>
        </p:spPr>
        <p:txBody>
          <a:bodyPr wrap="square">
            <a:spAutoFit/>
          </a:bodyPr>
          <a:lstStyle/>
          <a:p>
            <a:pPr algn="ctr">
              <a:spcBef>
                <a:spcPct val="50000"/>
              </a:spcBef>
            </a:pPr>
            <a:r>
              <a:rPr lang="en-GB" sz="2800" b="1" dirty="0"/>
              <a:t>EFQM excellence model</a:t>
            </a:r>
            <a:endParaRPr lang="en-US" sz="2800" b="1" dirty="0"/>
          </a:p>
        </p:txBody>
      </p:sp>
      <p:sp>
        <p:nvSpPr>
          <p:cNvPr id="7170" name="Rectangle 4"/>
          <p:cNvSpPr>
            <a:spLocks noChangeArrowheads="1"/>
          </p:cNvSpPr>
          <p:nvPr/>
        </p:nvSpPr>
        <p:spPr bwMode="auto">
          <a:xfrm>
            <a:off x="300387" y="1701893"/>
            <a:ext cx="1647170" cy="4146804"/>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71" name="Rectangle 10"/>
          <p:cNvSpPr>
            <a:spLocks noChangeArrowheads="1"/>
          </p:cNvSpPr>
          <p:nvPr/>
        </p:nvSpPr>
        <p:spPr bwMode="auto">
          <a:xfrm>
            <a:off x="7839736" y="1701893"/>
            <a:ext cx="1642218" cy="4146804"/>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18435" name="Text Box 14"/>
          <p:cNvSpPr txBox="1">
            <a:spLocks noChangeArrowheads="1"/>
          </p:cNvSpPr>
          <p:nvPr/>
        </p:nvSpPr>
        <p:spPr bwMode="auto">
          <a:xfrm>
            <a:off x="260776" y="1697321"/>
            <a:ext cx="1633966" cy="381000"/>
          </a:xfrm>
          <a:prstGeom prst="rect">
            <a:avLst/>
          </a:prstGeom>
          <a:noFill/>
          <a:ln w="9525">
            <a:noFill/>
            <a:miter lim="800000"/>
            <a:headEnd/>
            <a:tailEnd/>
          </a:ln>
        </p:spPr>
        <p:txBody>
          <a:bodyPr>
            <a:spAutoFit/>
          </a:bodyPr>
          <a:lstStyle/>
          <a:p>
            <a:pPr>
              <a:spcBef>
                <a:spcPct val="50000"/>
              </a:spcBef>
            </a:pPr>
            <a:r>
              <a:rPr lang="en-GB" sz="1800" dirty="0">
                <a:solidFill>
                  <a:srgbClr val="FF0000"/>
                </a:solidFill>
              </a:rPr>
              <a:t>Leadership</a:t>
            </a:r>
            <a:endParaRPr lang="en-US" sz="1800" dirty="0">
              <a:solidFill>
                <a:srgbClr val="FF0000"/>
              </a:solidFill>
            </a:endParaRPr>
          </a:p>
        </p:txBody>
      </p:sp>
      <p:sp>
        <p:nvSpPr>
          <p:cNvPr id="7173" name="Rectangle 35"/>
          <p:cNvSpPr>
            <a:spLocks noChangeArrowheads="1"/>
          </p:cNvSpPr>
          <p:nvPr/>
        </p:nvSpPr>
        <p:spPr bwMode="auto">
          <a:xfrm>
            <a:off x="5562088" y="5019641"/>
            <a:ext cx="374657"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74" name="Rectangle 36"/>
          <p:cNvSpPr>
            <a:spLocks noChangeArrowheads="1"/>
          </p:cNvSpPr>
          <p:nvPr/>
        </p:nvSpPr>
        <p:spPr bwMode="auto">
          <a:xfrm>
            <a:off x="5562088" y="3571841"/>
            <a:ext cx="374657"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75" name="Rectangle 37"/>
          <p:cNvSpPr>
            <a:spLocks noChangeArrowheads="1"/>
          </p:cNvSpPr>
          <p:nvPr/>
        </p:nvSpPr>
        <p:spPr bwMode="auto">
          <a:xfrm>
            <a:off x="5562088" y="2194145"/>
            <a:ext cx="374657"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76" name="Rectangle 38"/>
          <p:cNvSpPr>
            <a:spLocks noChangeArrowheads="1"/>
          </p:cNvSpPr>
          <p:nvPr/>
        </p:nvSpPr>
        <p:spPr bwMode="auto">
          <a:xfrm>
            <a:off x="7583915" y="5019641"/>
            <a:ext cx="374656"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77" name="Rectangle 39"/>
          <p:cNvSpPr>
            <a:spLocks noChangeArrowheads="1"/>
          </p:cNvSpPr>
          <p:nvPr/>
        </p:nvSpPr>
        <p:spPr bwMode="auto">
          <a:xfrm>
            <a:off x="7583915" y="3571841"/>
            <a:ext cx="374656"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78" name="Rectangle 40"/>
          <p:cNvSpPr>
            <a:spLocks noChangeArrowheads="1"/>
          </p:cNvSpPr>
          <p:nvPr/>
        </p:nvSpPr>
        <p:spPr bwMode="auto">
          <a:xfrm>
            <a:off x="7583915" y="2194145"/>
            <a:ext cx="374656"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79" name="Rectangle 32"/>
          <p:cNvSpPr>
            <a:spLocks noChangeArrowheads="1"/>
          </p:cNvSpPr>
          <p:nvPr/>
        </p:nvSpPr>
        <p:spPr bwMode="auto">
          <a:xfrm>
            <a:off x="3840647" y="5019641"/>
            <a:ext cx="374656"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80" name="Rectangle 33"/>
          <p:cNvSpPr>
            <a:spLocks noChangeArrowheads="1"/>
          </p:cNvSpPr>
          <p:nvPr/>
        </p:nvSpPr>
        <p:spPr bwMode="auto">
          <a:xfrm>
            <a:off x="3840647" y="3571841"/>
            <a:ext cx="374656"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81" name="Rectangle 34"/>
          <p:cNvSpPr>
            <a:spLocks noChangeArrowheads="1"/>
          </p:cNvSpPr>
          <p:nvPr/>
        </p:nvSpPr>
        <p:spPr bwMode="auto">
          <a:xfrm>
            <a:off x="3840647" y="2194145"/>
            <a:ext cx="374656"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82" name="Rectangle 27"/>
          <p:cNvSpPr>
            <a:spLocks noChangeArrowheads="1"/>
          </p:cNvSpPr>
          <p:nvPr/>
        </p:nvSpPr>
        <p:spPr bwMode="auto">
          <a:xfrm>
            <a:off x="1818821" y="5031833"/>
            <a:ext cx="374657"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83" name="Rectangle 31"/>
          <p:cNvSpPr>
            <a:spLocks noChangeArrowheads="1"/>
          </p:cNvSpPr>
          <p:nvPr/>
        </p:nvSpPr>
        <p:spPr bwMode="auto">
          <a:xfrm>
            <a:off x="1818821" y="3584033"/>
            <a:ext cx="374657"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84" name="Rectangle 26"/>
          <p:cNvSpPr>
            <a:spLocks noChangeArrowheads="1"/>
          </p:cNvSpPr>
          <p:nvPr/>
        </p:nvSpPr>
        <p:spPr bwMode="auto">
          <a:xfrm>
            <a:off x="1818821" y="2206337"/>
            <a:ext cx="374657"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85" name="Rectangle 5"/>
          <p:cNvSpPr>
            <a:spLocks noChangeArrowheads="1"/>
          </p:cNvSpPr>
          <p:nvPr/>
        </p:nvSpPr>
        <p:spPr bwMode="auto">
          <a:xfrm>
            <a:off x="2066391" y="1701893"/>
            <a:ext cx="1873284"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86" name="Rectangle 6"/>
          <p:cNvSpPr>
            <a:spLocks noChangeArrowheads="1"/>
          </p:cNvSpPr>
          <p:nvPr/>
        </p:nvSpPr>
        <p:spPr bwMode="auto">
          <a:xfrm>
            <a:off x="2066391" y="3096353"/>
            <a:ext cx="1873284"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87" name="Rectangle 7"/>
          <p:cNvSpPr>
            <a:spLocks noChangeArrowheads="1"/>
          </p:cNvSpPr>
          <p:nvPr/>
        </p:nvSpPr>
        <p:spPr bwMode="auto">
          <a:xfrm>
            <a:off x="2066391" y="4495385"/>
            <a:ext cx="1873284"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88" name="Rectangle 8"/>
          <p:cNvSpPr>
            <a:spLocks noChangeArrowheads="1"/>
          </p:cNvSpPr>
          <p:nvPr/>
        </p:nvSpPr>
        <p:spPr bwMode="auto">
          <a:xfrm>
            <a:off x="4051909" y="1701893"/>
            <a:ext cx="1645518" cy="4146804"/>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89" name="Rectangle 11"/>
          <p:cNvSpPr>
            <a:spLocks noChangeArrowheads="1"/>
          </p:cNvSpPr>
          <p:nvPr/>
        </p:nvSpPr>
        <p:spPr bwMode="auto">
          <a:xfrm>
            <a:off x="5822861" y="1701893"/>
            <a:ext cx="1873284"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90" name="Rectangle 12"/>
          <p:cNvSpPr>
            <a:spLocks noChangeArrowheads="1"/>
          </p:cNvSpPr>
          <p:nvPr/>
        </p:nvSpPr>
        <p:spPr bwMode="auto">
          <a:xfrm>
            <a:off x="5822861" y="3096353"/>
            <a:ext cx="1873284"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7191" name="Rectangle 13"/>
          <p:cNvSpPr>
            <a:spLocks noChangeArrowheads="1"/>
          </p:cNvSpPr>
          <p:nvPr/>
        </p:nvSpPr>
        <p:spPr bwMode="auto">
          <a:xfrm>
            <a:off x="5822861" y="4495385"/>
            <a:ext cx="1873284"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solidFill>
                <a:srgbClr val="FF0000"/>
              </a:solidFill>
            </a:endParaRPr>
          </a:p>
        </p:txBody>
      </p:sp>
      <p:sp>
        <p:nvSpPr>
          <p:cNvPr id="18455" name="Text Box 17"/>
          <p:cNvSpPr txBox="1">
            <a:spLocks noChangeArrowheads="1"/>
          </p:cNvSpPr>
          <p:nvPr/>
        </p:nvSpPr>
        <p:spPr bwMode="auto">
          <a:xfrm>
            <a:off x="2043284" y="1709513"/>
            <a:ext cx="1272513" cy="381000"/>
          </a:xfrm>
          <a:prstGeom prst="rect">
            <a:avLst/>
          </a:prstGeom>
          <a:noFill/>
          <a:ln w="9525">
            <a:noFill/>
            <a:miter lim="800000"/>
            <a:headEnd/>
            <a:tailEnd/>
          </a:ln>
        </p:spPr>
        <p:txBody>
          <a:bodyPr>
            <a:spAutoFit/>
          </a:bodyPr>
          <a:lstStyle/>
          <a:p>
            <a:pPr>
              <a:spcBef>
                <a:spcPct val="50000"/>
              </a:spcBef>
            </a:pPr>
            <a:r>
              <a:rPr lang="en-GB" sz="1800" dirty="0">
                <a:solidFill>
                  <a:srgbClr val="FF0000"/>
                </a:solidFill>
              </a:rPr>
              <a:t>People</a:t>
            </a:r>
            <a:endParaRPr lang="en-US" sz="1800" dirty="0">
              <a:solidFill>
                <a:srgbClr val="FF0000"/>
              </a:solidFill>
            </a:endParaRPr>
          </a:p>
        </p:txBody>
      </p:sp>
      <p:sp>
        <p:nvSpPr>
          <p:cNvPr id="18456" name="Text Box 18"/>
          <p:cNvSpPr txBox="1">
            <a:spLocks noChangeArrowheads="1"/>
          </p:cNvSpPr>
          <p:nvPr/>
        </p:nvSpPr>
        <p:spPr bwMode="auto">
          <a:xfrm>
            <a:off x="2043284" y="3102452"/>
            <a:ext cx="1871634" cy="646331"/>
          </a:xfrm>
          <a:prstGeom prst="rect">
            <a:avLst/>
          </a:prstGeom>
          <a:noFill/>
          <a:ln w="9525">
            <a:noFill/>
            <a:miter lim="800000"/>
            <a:headEnd/>
            <a:tailEnd/>
          </a:ln>
        </p:spPr>
        <p:txBody>
          <a:bodyPr>
            <a:spAutoFit/>
          </a:bodyPr>
          <a:lstStyle/>
          <a:p>
            <a:pPr>
              <a:spcBef>
                <a:spcPct val="50000"/>
              </a:spcBef>
            </a:pPr>
            <a:r>
              <a:rPr lang="en-GB" sz="1800" dirty="0">
                <a:solidFill>
                  <a:srgbClr val="FF0000"/>
                </a:solidFill>
              </a:rPr>
              <a:t>Policy and strategy</a:t>
            </a:r>
            <a:endParaRPr lang="en-US" sz="1800" dirty="0">
              <a:solidFill>
                <a:srgbClr val="FF0000"/>
              </a:solidFill>
            </a:endParaRPr>
          </a:p>
        </p:txBody>
      </p:sp>
      <p:sp>
        <p:nvSpPr>
          <p:cNvPr id="18457" name="Text Box 19"/>
          <p:cNvSpPr txBox="1">
            <a:spLocks noChangeArrowheads="1"/>
          </p:cNvSpPr>
          <p:nvPr/>
        </p:nvSpPr>
        <p:spPr bwMode="auto">
          <a:xfrm>
            <a:off x="2043285" y="4533488"/>
            <a:ext cx="2021827" cy="646331"/>
          </a:xfrm>
          <a:prstGeom prst="rect">
            <a:avLst/>
          </a:prstGeom>
          <a:noFill/>
          <a:ln w="9525">
            <a:noFill/>
            <a:miter lim="800000"/>
            <a:headEnd/>
            <a:tailEnd/>
          </a:ln>
        </p:spPr>
        <p:txBody>
          <a:bodyPr>
            <a:spAutoFit/>
          </a:bodyPr>
          <a:lstStyle/>
          <a:p>
            <a:pPr>
              <a:spcBef>
                <a:spcPct val="50000"/>
              </a:spcBef>
            </a:pPr>
            <a:r>
              <a:rPr lang="en-GB" sz="1800" dirty="0">
                <a:solidFill>
                  <a:srgbClr val="FF0000"/>
                </a:solidFill>
              </a:rPr>
              <a:t>Partnership and resources</a:t>
            </a:r>
            <a:endParaRPr lang="en-US" sz="1800" dirty="0">
              <a:solidFill>
                <a:srgbClr val="FF0000"/>
              </a:solidFill>
            </a:endParaRPr>
          </a:p>
        </p:txBody>
      </p:sp>
      <p:sp>
        <p:nvSpPr>
          <p:cNvPr id="18458" name="Text Box 20"/>
          <p:cNvSpPr txBox="1">
            <a:spLocks noChangeArrowheads="1"/>
          </p:cNvSpPr>
          <p:nvPr/>
        </p:nvSpPr>
        <p:spPr bwMode="auto">
          <a:xfrm>
            <a:off x="4061811" y="1706465"/>
            <a:ext cx="1500277" cy="381000"/>
          </a:xfrm>
          <a:prstGeom prst="rect">
            <a:avLst/>
          </a:prstGeom>
          <a:noFill/>
          <a:ln w="9525">
            <a:noFill/>
            <a:miter lim="800000"/>
            <a:headEnd/>
            <a:tailEnd/>
          </a:ln>
        </p:spPr>
        <p:txBody>
          <a:bodyPr>
            <a:spAutoFit/>
          </a:bodyPr>
          <a:lstStyle/>
          <a:p>
            <a:pPr>
              <a:spcBef>
                <a:spcPct val="50000"/>
              </a:spcBef>
            </a:pPr>
            <a:r>
              <a:rPr lang="en-GB" sz="1800" dirty="0">
                <a:solidFill>
                  <a:srgbClr val="FF0000"/>
                </a:solidFill>
              </a:rPr>
              <a:t>Processes</a:t>
            </a:r>
            <a:endParaRPr lang="en-US" sz="1800" dirty="0">
              <a:solidFill>
                <a:srgbClr val="FF0000"/>
              </a:solidFill>
            </a:endParaRPr>
          </a:p>
        </p:txBody>
      </p:sp>
      <p:sp>
        <p:nvSpPr>
          <p:cNvPr id="18459" name="Text Box 21"/>
          <p:cNvSpPr txBox="1">
            <a:spLocks noChangeArrowheads="1"/>
          </p:cNvSpPr>
          <p:nvPr/>
        </p:nvSpPr>
        <p:spPr bwMode="auto">
          <a:xfrm>
            <a:off x="5812958" y="1709513"/>
            <a:ext cx="1572899" cy="646331"/>
          </a:xfrm>
          <a:prstGeom prst="rect">
            <a:avLst/>
          </a:prstGeom>
          <a:noFill/>
          <a:ln w="9525">
            <a:noFill/>
            <a:miter lim="800000"/>
            <a:headEnd/>
            <a:tailEnd/>
          </a:ln>
        </p:spPr>
        <p:txBody>
          <a:bodyPr>
            <a:spAutoFit/>
          </a:bodyPr>
          <a:lstStyle/>
          <a:p>
            <a:pPr>
              <a:spcBef>
                <a:spcPct val="50000"/>
              </a:spcBef>
            </a:pPr>
            <a:r>
              <a:rPr lang="en-GB" sz="1800" dirty="0">
                <a:solidFill>
                  <a:srgbClr val="FF0000"/>
                </a:solidFill>
              </a:rPr>
              <a:t>People results</a:t>
            </a:r>
            <a:endParaRPr lang="en-US" sz="1800" dirty="0">
              <a:solidFill>
                <a:srgbClr val="FF0000"/>
              </a:solidFill>
            </a:endParaRPr>
          </a:p>
        </p:txBody>
      </p:sp>
      <p:sp>
        <p:nvSpPr>
          <p:cNvPr id="18460" name="Text Box 22"/>
          <p:cNvSpPr txBox="1">
            <a:spLocks noChangeArrowheads="1"/>
          </p:cNvSpPr>
          <p:nvPr/>
        </p:nvSpPr>
        <p:spPr bwMode="auto">
          <a:xfrm>
            <a:off x="5812958" y="3071972"/>
            <a:ext cx="1572899" cy="646331"/>
          </a:xfrm>
          <a:prstGeom prst="rect">
            <a:avLst/>
          </a:prstGeom>
          <a:noFill/>
          <a:ln w="9525">
            <a:noFill/>
            <a:miter lim="800000"/>
            <a:headEnd/>
            <a:tailEnd/>
          </a:ln>
        </p:spPr>
        <p:txBody>
          <a:bodyPr>
            <a:spAutoFit/>
          </a:bodyPr>
          <a:lstStyle/>
          <a:p>
            <a:pPr>
              <a:spcBef>
                <a:spcPct val="50000"/>
              </a:spcBef>
            </a:pPr>
            <a:r>
              <a:rPr lang="en-GB" sz="1800" dirty="0">
                <a:solidFill>
                  <a:srgbClr val="FF0000"/>
                </a:solidFill>
              </a:rPr>
              <a:t>Customer results</a:t>
            </a:r>
            <a:endParaRPr lang="en-US" sz="1800" dirty="0">
              <a:solidFill>
                <a:srgbClr val="FF0000"/>
              </a:solidFill>
            </a:endParaRPr>
          </a:p>
        </p:txBody>
      </p:sp>
      <p:sp>
        <p:nvSpPr>
          <p:cNvPr id="18461" name="Text Box 23"/>
          <p:cNvSpPr txBox="1">
            <a:spLocks noChangeArrowheads="1"/>
          </p:cNvSpPr>
          <p:nvPr/>
        </p:nvSpPr>
        <p:spPr bwMode="auto">
          <a:xfrm>
            <a:off x="5812958" y="4533488"/>
            <a:ext cx="1572899" cy="646331"/>
          </a:xfrm>
          <a:prstGeom prst="rect">
            <a:avLst/>
          </a:prstGeom>
          <a:noFill/>
          <a:ln w="9525">
            <a:noFill/>
            <a:miter lim="800000"/>
            <a:headEnd/>
            <a:tailEnd/>
          </a:ln>
        </p:spPr>
        <p:txBody>
          <a:bodyPr>
            <a:spAutoFit/>
          </a:bodyPr>
          <a:lstStyle/>
          <a:p>
            <a:pPr>
              <a:spcBef>
                <a:spcPct val="50000"/>
              </a:spcBef>
            </a:pPr>
            <a:r>
              <a:rPr lang="en-GB" sz="1800" dirty="0">
                <a:solidFill>
                  <a:srgbClr val="FF0000"/>
                </a:solidFill>
              </a:rPr>
              <a:t>Society results</a:t>
            </a:r>
            <a:endParaRPr lang="en-US" sz="1800" dirty="0">
              <a:solidFill>
                <a:srgbClr val="FF0000"/>
              </a:solidFill>
            </a:endParaRPr>
          </a:p>
        </p:txBody>
      </p:sp>
      <p:sp>
        <p:nvSpPr>
          <p:cNvPr id="18462" name="Text Box 24"/>
          <p:cNvSpPr txBox="1">
            <a:spLocks noChangeArrowheads="1"/>
          </p:cNvSpPr>
          <p:nvPr/>
        </p:nvSpPr>
        <p:spPr bwMode="auto">
          <a:xfrm>
            <a:off x="7808378" y="1709513"/>
            <a:ext cx="1833672" cy="923330"/>
          </a:xfrm>
          <a:prstGeom prst="rect">
            <a:avLst/>
          </a:prstGeom>
          <a:noFill/>
          <a:ln w="9525">
            <a:noFill/>
            <a:miter lim="800000"/>
            <a:headEnd/>
            <a:tailEnd/>
          </a:ln>
        </p:spPr>
        <p:txBody>
          <a:bodyPr>
            <a:spAutoFit/>
          </a:bodyPr>
          <a:lstStyle/>
          <a:p>
            <a:pPr>
              <a:spcBef>
                <a:spcPct val="50000"/>
              </a:spcBef>
            </a:pPr>
            <a:r>
              <a:rPr lang="en-GB" sz="1800" dirty="0">
                <a:solidFill>
                  <a:srgbClr val="FF0000"/>
                </a:solidFill>
              </a:rPr>
              <a:t>Key performance results</a:t>
            </a:r>
            <a:endParaRPr lang="en-US" sz="1800" dirty="0">
              <a:solidFill>
                <a:srgbClr val="FF0000"/>
              </a:solidFill>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 Box 25"/>
          <p:cNvSpPr txBox="1">
            <a:spLocks noChangeArrowheads="1"/>
          </p:cNvSpPr>
          <p:nvPr/>
        </p:nvSpPr>
        <p:spPr bwMode="auto">
          <a:xfrm>
            <a:off x="1204328" y="447983"/>
            <a:ext cx="7494169" cy="523220"/>
          </a:xfrm>
          <a:prstGeom prst="rect">
            <a:avLst/>
          </a:prstGeom>
          <a:noFill/>
          <a:ln w="9525">
            <a:noFill/>
            <a:miter lim="800000"/>
            <a:headEnd/>
            <a:tailEnd/>
          </a:ln>
        </p:spPr>
        <p:txBody>
          <a:bodyPr wrap="square">
            <a:spAutoFit/>
          </a:bodyPr>
          <a:lstStyle/>
          <a:p>
            <a:pPr algn="ctr">
              <a:spcBef>
                <a:spcPct val="50000"/>
              </a:spcBef>
            </a:pPr>
            <a:r>
              <a:rPr lang="en-GB" sz="2800" b="1" dirty="0"/>
              <a:t>EFQM excellence model – Leadership</a:t>
            </a:r>
            <a:endParaRPr lang="en-US" sz="2800" b="1" dirty="0"/>
          </a:p>
        </p:txBody>
      </p:sp>
      <p:sp>
        <p:nvSpPr>
          <p:cNvPr id="8194" name="Rectangle 6"/>
          <p:cNvSpPr>
            <a:spLocks noChangeArrowheads="1"/>
          </p:cNvSpPr>
          <p:nvPr/>
        </p:nvSpPr>
        <p:spPr bwMode="auto">
          <a:xfrm>
            <a:off x="8345307" y="1418294"/>
            <a:ext cx="1254083" cy="4189999"/>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195" name="Rectangle 8"/>
          <p:cNvSpPr>
            <a:spLocks noChangeArrowheads="1"/>
          </p:cNvSpPr>
          <p:nvPr/>
        </p:nvSpPr>
        <p:spPr bwMode="auto">
          <a:xfrm>
            <a:off x="6605934" y="4770598"/>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196" name="Rectangle 9"/>
          <p:cNvSpPr>
            <a:spLocks noChangeArrowheads="1"/>
          </p:cNvSpPr>
          <p:nvPr/>
        </p:nvSpPr>
        <p:spPr bwMode="auto">
          <a:xfrm>
            <a:off x="6605934" y="3307717"/>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197" name="Rectangle 10"/>
          <p:cNvSpPr>
            <a:spLocks noChangeArrowheads="1"/>
          </p:cNvSpPr>
          <p:nvPr/>
        </p:nvSpPr>
        <p:spPr bwMode="auto">
          <a:xfrm>
            <a:off x="6605934" y="1915670"/>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198" name="Rectangle 11"/>
          <p:cNvSpPr>
            <a:spLocks noChangeArrowheads="1"/>
          </p:cNvSpPr>
          <p:nvPr/>
        </p:nvSpPr>
        <p:spPr bwMode="auto">
          <a:xfrm>
            <a:off x="8148523" y="4770598"/>
            <a:ext cx="286839"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199" name="Rectangle 12"/>
          <p:cNvSpPr>
            <a:spLocks noChangeArrowheads="1"/>
          </p:cNvSpPr>
          <p:nvPr/>
        </p:nvSpPr>
        <p:spPr bwMode="auto">
          <a:xfrm>
            <a:off x="8148523" y="3307717"/>
            <a:ext cx="286839"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00" name="Rectangle 13"/>
          <p:cNvSpPr>
            <a:spLocks noChangeArrowheads="1"/>
          </p:cNvSpPr>
          <p:nvPr/>
        </p:nvSpPr>
        <p:spPr bwMode="auto">
          <a:xfrm>
            <a:off x="8148523" y="1915670"/>
            <a:ext cx="286839"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01" name="Rectangle 14"/>
          <p:cNvSpPr>
            <a:spLocks noChangeArrowheads="1"/>
          </p:cNvSpPr>
          <p:nvPr/>
        </p:nvSpPr>
        <p:spPr bwMode="auto">
          <a:xfrm>
            <a:off x="5291815" y="4770598"/>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02" name="Rectangle 15"/>
          <p:cNvSpPr>
            <a:spLocks noChangeArrowheads="1"/>
          </p:cNvSpPr>
          <p:nvPr/>
        </p:nvSpPr>
        <p:spPr bwMode="auto">
          <a:xfrm>
            <a:off x="5291815" y="3307717"/>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03" name="Rectangle 16"/>
          <p:cNvSpPr>
            <a:spLocks noChangeArrowheads="1"/>
          </p:cNvSpPr>
          <p:nvPr/>
        </p:nvSpPr>
        <p:spPr bwMode="auto">
          <a:xfrm>
            <a:off x="5291815" y="1915670"/>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04" name="Rectangle 17"/>
          <p:cNvSpPr>
            <a:spLocks noChangeArrowheads="1"/>
          </p:cNvSpPr>
          <p:nvPr/>
        </p:nvSpPr>
        <p:spPr bwMode="auto">
          <a:xfrm>
            <a:off x="3662509" y="4782917"/>
            <a:ext cx="286839"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05" name="Rectangle 18"/>
          <p:cNvSpPr>
            <a:spLocks noChangeArrowheads="1"/>
          </p:cNvSpPr>
          <p:nvPr/>
        </p:nvSpPr>
        <p:spPr bwMode="auto">
          <a:xfrm>
            <a:off x="3662509" y="3320036"/>
            <a:ext cx="286839"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06" name="Rectangle 19"/>
          <p:cNvSpPr>
            <a:spLocks noChangeArrowheads="1"/>
          </p:cNvSpPr>
          <p:nvPr/>
        </p:nvSpPr>
        <p:spPr bwMode="auto">
          <a:xfrm>
            <a:off x="3662509" y="1927989"/>
            <a:ext cx="286839" cy="349552"/>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07" name="Rectangle 20"/>
          <p:cNvSpPr>
            <a:spLocks noChangeArrowheads="1"/>
          </p:cNvSpPr>
          <p:nvPr/>
        </p:nvSpPr>
        <p:spPr bwMode="auto">
          <a:xfrm>
            <a:off x="3850955" y="1418294"/>
            <a:ext cx="1430855" cy="1361249"/>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08" name="Rectangle 21"/>
          <p:cNvSpPr>
            <a:spLocks noChangeArrowheads="1"/>
          </p:cNvSpPr>
          <p:nvPr/>
        </p:nvSpPr>
        <p:spPr bwMode="auto">
          <a:xfrm>
            <a:off x="3850955" y="2827279"/>
            <a:ext cx="1430855" cy="1361249"/>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09" name="Rectangle 22"/>
          <p:cNvSpPr>
            <a:spLocks noChangeArrowheads="1"/>
          </p:cNvSpPr>
          <p:nvPr/>
        </p:nvSpPr>
        <p:spPr bwMode="auto">
          <a:xfrm>
            <a:off x="3850955" y="4240884"/>
            <a:ext cx="1430855" cy="1361249"/>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10" name="Rectangle 23"/>
          <p:cNvSpPr>
            <a:spLocks noChangeArrowheads="1"/>
          </p:cNvSpPr>
          <p:nvPr/>
        </p:nvSpPr>
        <p:spPr bwMode="auto">
          <a:xfrm>
            <a:off x="5451911" y="1418294"/>
            <a:ext cx="1257418" cy="4189999"/>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11" name="Rectangle 24"/>
          <p:cNvSpPr>
            <a:spLocks noChangeArrowheads="1"/>
          </p:cNvSpPr>
          <p:nvPr/>
        </p:nvSpPr>
        <p:spPr bwMode="auto">
          <a:xfrm>
            <a:off x="6804387" y="1418294"/>
            <a:ext cx="1430855" cy="1361249"/>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12" name="Rectangle 25"/>
          <p:cNvSpPr>
            <a:spLocks noChangeArrowheads="1"/>
          </p:cNvSpPr>
          <p:nvPr/>
        </p:nvSpPr>
        <p:spPr bwMode="auto">
          <a:xfrm>
            <a:off x="6804387" y="2827279"/>
            <a:ext cx="1430855" cy="1361249"/>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13" name="Rectangle 26"/>
          <p:cNvSpPr>
            <a:spLocks noChangeArrowheads="1"/>
          </p:cNvSpPr>
          <p:nvPr/>
        </p:nvSpPr>
        <p:spPr bwMode="auto">
          <a:xfrm>
            <a:off x="6804387" y="4240884"/>
            <a:ext cx="1430855" cy="1361249"/>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14" name="Text Box 27"/>
          <p:cNvSpPr txBox="1">
            <a:spLocks noChangeArrowheads="1"/>
          </p:cNvSpPr>
          <p:nvPr/>
        </p:nvSpPr>
        <p:spPr bwMode="auto">
          <a:xfrm>
            <a:off x="3834278" y="1425992"/>
            <a:ext cx="970580" cy="307777"/>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People</a:t>
            </a:r>
            <a:endParaRPr lang="en-US" sz="1400" dirty="0"/>
          </a:p>
        </p:txBody>
      </p:sp>
      <p:sp>
        <p:nvSpPr>
          <p:cNvPr id="8215" name="Text Box 28"/>
          <p:cNvSpPr txBox="1">
            <a:spLocks noChangeArrowheads="1"/>
          </p:cNvSpPr>
          <p:nvPr/>
        </p:nvSpPr>
        <p:spPr bwMode="auto">
          <a:xfrm>
            <a:off x="3834279" y="2833437"/>
            <a:ext cx="1429188" cy="52322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Policy and strategy</a:t>
            </a:r>
            <a:endParaRPr lang="en-US" sz="1400" dirty="0"/>
          </a:p>
        </p:txBody>
      </p:sp>
      <p:sp>
        <p:nvSpPr>
          <p:cNvPr id="8216" name="Text Box 29"/>
          <p:cNvSpPr txBox="1">
            <a:spLocks noChangeArrowheads="1"/>
          </p:cNvSpPr>
          <p:nvPr/>
        </p:nvSpPr>
        <p:spPr bwMode="auto">
          <a:xfrm>
            <a:off x="3834278" y="4279379"/>
            <a:ext cx="1542588" cy="52322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Partnership and resources</a:t>
            </a:r>
            <a:endParaRPr lang="en-US" sz="1400" dirty="0"/>
          </a:p>
        </p:txBody>
      </p:sp>
      <p:sp>
        <p:nvSpPr>
          <p:cNvPr id="8217" name="Text Box 30"/>
          <p:cNvSpPr txBox="1">
            <a:spLocks noChangeArrowheads="1"/>
          </p:cNvSpPr>
          <p:nvPr/>
        </p:nvSpPr>
        <p:spPr bwMode="auto">
          <a:xfrm>
            <a:off x="5460248" y="1422912"/>
            <a:ext cx="1114000" cy="307777"/>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Processes</a:t>
            </a:r>
            <a:endParaRPr lang="en-US" sz="1400" dirty="0"/>
          </a:p>
        </p:txBody>
      </p:sp>
      <p:sp>
        <p:nvSpPr>
          <p:cNvPr id="8218" name="Text Box 31"/>
          <p:cNvSpPr txBox="1">
            <a:spLocks noChangeArrowheads="1"/>
          </p:cNvSpPr>
          <p:nvPr/>
        </p:nvSpPr>
        <p:spPr bwMode="auto">
          <a:xfrm>
            <a:off x="6797714" y="1425991"/>
            <a:ext cx="1200718" cy="52322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People results</a:t>
            </a:r>
            <a:endParaRPr lang="en-US" sz="1400" dirty="0"/>
          </a:p>
        </p:txBody>
      </p:sp>
      <p:sp>
        <p:nvSpPr>
          <p:cNvPr id="8219" name="Text Box 32"/>
          <p:cNvSpPr txBox="1">
            <a:spLocks noChangeArrowheads="1"/>
          </p:cNvSpPr>
          <p:nvPr/>
        </p:nvSpPr>
        <p:spPr bwMode="auto">
          <a:xfrm>
            <a:off x="6797714" y="2802639"/>
            <a:ext cx="1200718" cy="52322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Customer results</a:t>
            </a:r>
            <a:endParaRPr lang="en-US" sz="1400" dirty="0"/>
          </a:p>
        </p:txBody>
      </p:sp>
      <p:sp>
        <p:nvSpPr>
          <p:cNvPr id="8220" name="Text Box 33"/>
          <p:cNvSpPr txBox="1">
            <a:spLocks noChangeArrowheads="1"/>
          </p:cNvSpPr>
          <p:nvPr/>
        </p:nvSpPr>
        <p:spPr bwMode="auto">
          <a:xfrm>
            <a:off x="6797714" y="4279379"/>
            <a:ext cx="1200718" cy="52322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Society results</a:t>
            </a:r>
            <a:endParaRPr lang="en-US" sz="1400" dirty="0"/>
          </a:p>
        </p:txBody>
      </p:sp>
      <p:sp>
        <p:nvSpPr>
          <p:cNvPr id="8221" name="Text Box 34"/>
          <p:cNvSpPr txBox="1">
            <a:spLocks noChangeArrowheads="1"/>
          </p:cNvSpPr>
          <p:nvPr/>
        </p:nvSpPr>
        <p:spPr bwMode="auto">
          <a:xfrm>
            <a:off x="8321960" y="1425990"/>
            <a:ext cx="1283705" cy="738664"/>
          </a:xfrm>
          <a:prstGeom prst="rect">
            <a:avLst/>
          </a:prstGeom>
          <a:solidFill>
            <a:schemeClr val="bg1">
              <a:lumMod val="85000"/>
            </a:schemeClr>
          </a:solidFill>
          <a:ln w="9525">
            <a:noFill/>
            <a:miter lim="800000"/>
            <a:headEnd/>
            <a:tailEnd/>
          </a:ln>
        </p:spPr>
        <p:txBody>
          <a:bodyPr wrap="square">
            <a:spAutoFit/>
          </a:bodyPr>
          <a:lstStyle/>
          <a:p>
            <a:pPr>
              <a:spcBef>
                <a:spcPct val="50000"/>
              </a:spcBef>
              <a:defRPr/>
            </a:pPr>
            <a:r>
              <a:rPr lang="en-GB" sz="1400" dirty="0"/>
              <a:t>Key performance results</a:t>
            </a:r>
            <a:endParaRPr lang="en-US" sz="1400" dirty="0"/>
          </a:p>
        </p:txBody>
      </p:sp>
      <p:sp>
        <p:nvSpPr>
          <p:cNvPr id="8223" name="Rectangle 39"/>
          <p:cNvSpPr>
            <a:spLocks noChangeArrowheads="1"/>
          </p:cNvSpPr>
          <p:nvPr/>
        </p:nvSpPr>
        <p:spPr bwMode="auto">
          <a:xfrm>
            <a:off x="297163" y="1418294"/>
            <a:ext cx="3478746" cy="4189999"/>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8224" name="Text Box 40"/>
          <p:cNvSpPr txBox="1">
            <a:spLocks noChangeArrowheads="1"/>
          </p:cNvSpPr>
          <p:nvPr/>
        </p:nvSpPr>
        <p:spPr bwMode="auto">
          <a:xfrm>
            <a:off x="372210" y="1667754"/>
            <a:ext cx="3403701" cy="2800767"/>
          </a:xfrm>
          <a:prstGeom prst="rect">
            <a:avLst/>
          </a:prstGeom>
          <a:solidFill>
            <a:schemeClr val="bg1">
              <a:lumMod val="85000"/>
            </a:schemeClr>
          </a:solidFill>
          <a:ln w="9525">
            <a:noFill/>
            <a:miter lim="800000"/>
            <a:headEnd/>
            <a:tailEnd/>
          </a:ln>
        </p:spPr>
        <p:txBody>
          <a:bodyPr>
            <a:spAutoFit/>
          </a:bodyPr>
          <a:lstStyle/>
          <a:p>
            <a:pPr>
              <a:lnSpc>
                <a:spcPct val="110000"/>
              </a:lnSpc>
              <a:spcBef>
                <a:spcPct val="50000"/>
              </a:spcBef>
            </a:pPr>
            <a:r>
              <a:rPr lang="en-GB" b="1" dirty="0">
                <a:solidFill>
                  <a:srgbClr val="FF0000"/>
                </a:solidFill>
              </a:rPr>
              <a:t>Leadership</a:t>
            </a:r>
            <a:r>
              <a:rPr lang="en-GB" dirty="0">
                <a:solidFill>
                  <a:srgbClr val="FF0000"/>
                </a:solidFill>
              </a:rPr>
              <a:t> </a:t>
            </a:r>
            <a:r>
              <a:rPr lang="en-GB" dirty="0">
                <a:solidFill>
                  <a:srgbClr val="FF0000"/>
                </a:solidFill>
                <a:cs typeface="Arial" charset="0"/>
              </a:rPr>
              <a:t>–</a:t>
            </a:r>
            <a:r>
              <a:rPr lang="en-GB" dirty="0">
                <a:solidFill>
                  <a:srgbClr val="FF0000"/>
                </a:solidFill>
              </a:rPr>
              <a:t> how leaders develop and facilitate the achievement of the mission and vision, develop values required for long-term success and implement these through appropriate actions and behaviour, and are personally involved in ensuring that the organisation’s management system is developed and implemented</a:t>
            </a:r>
            <a:endParaRPr lang="en-US" dirty="0">
              <a:solidFill>
                <a:srgbClr val="FF0000"/>
              </a:solidFill>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ChangeArrowheads="1"/>
          </p:cNvSpPr>
          <p:nvPr/>
        </p:nvSpPr>
        <p:spPr bwMode="auto">
          <a:xfrm>
            <a:off x="8323428" y="1431114"/>
            <a:ext cx="1254083" cy="4190000"/>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19" name="Rectangle 10"/>
          <p:cNvSpPr>
            <a:spLocks noChangeArrowheads="1"/>
          </p:cNvSpPr>
          <p:nvPr/>
        </p:nvSpPr>
        <p:spPr bwMode="auto">
          <a:xfrm>
            <a:off x="6584056" y="4783422"/>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20" name="Rectangle 11"/>
          <p:cNvSpPr>
            <a:spLocks noChangeArrowheads="1"/>
          </p:cNvSpPr>
          <p:nvPr/>
        </p:nvSpPr>
        <p:spPr bwMode="auto">
          <a:xfrm>
            <a:off x="6584056" y="3320540"/>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21" name="Rectangle 12"/>
          <p:cNvSpPr>
            <a:spLocks noChangeArrowheads="1"/>
          </p:cNvSpPr>
          <p:nvPr/>
        </p:nvSpPr>
        <p:spPr bwMode="auto">
          <a:xfrm>
            <a:off x="6584056" y="1928493"/>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22" name="Rectangle 13"/>
          <p:cNvSpPr>
            <a:spLocks noChangeArrowheads="1"/>
          </p:cNvSpPr>
          <p:nvPr/>
        </p:nvSpPr>
        <p:spPr bwMode="auto">
          <a:xfrm>
            <a:off x="8126643" y="4783422"/>
            <a:ext cx="286838"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23" name="Rectangle 14"/>
          <p:cNvSpPr>
            <a:spLocks noChangeArrowheads="1"/>
          </p:cNvSpPr>
          <p:nvPr/>
        </p:nvSpPr>
        <p:spPr bwMode="auto">
          <a:xfrm>
            <a:off x="8126643" y="3320540"/>
            <a:ext cx="286838"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24" name="Rectangle 15"/>
          <p:cNvSpPr>
            <a:spLocks noChangeArrowheads="1"/>
          </p:cNvSpPr>
          <p:nvPr/>
        </p:nvSpPr>
        <p:spPr bwMode="auto">
          <a:xfrm>
            <a:off x="8126643" y="1928493"/>
            <a:ext cx="286838"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25" name="Rectangle 16"/>
          <p:cNvSpPr>
            <a:spLocks noChangeArrowheads="1"/>
          </p:cNvSpPr>
          <p:nvPr/>
        </p:nvSpPr>
        <p:spPr bwMode="auto">
          <a:xfrm>
            <a:off x="5269937" y="4783422"/>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26" name="Rectangle 17"/>
          <p:cNvSpPr>
            <a:spLocks noChangeArrowheads="1"/>
          </p:cNvSpPr>
          <p:nvPr/>
        </p:nvSpPr>
        <p:spPr bwMode="auto">
          <a:xfrm>
            <a:off x="5269937" y="3320540"/>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27" name="Rectangle 18"/>
          <p:cNvSpPr>
            <a:spLocks noChangeArrowheads="1"/>
          </p:cNvSpPr>
          <p:nvPr/>
        </p:nvSpPr>
        <p:spPr bwMode="auto">
          <a:xfrm>
            <a:off x="5269937" y="1928493"/>
            <a:ext cx="285170"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28" name="Rectangle 19"/>
          <p:cNvSpPr>
            <a:spLocks noChangeArrowheads="1"/>
          </p:cNvSpPr>
          <p:nvPr/>
        </p:nvSpPr>
        <p:spPr bwMode="auto">
          <a:xfrm>
            <a:off x="1786188" y="4795741"/>
            <a:ext cx="286838"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29" name="Rectangle 20"/>
          <p:cNvSpPr>
            <a:spLocks noChangeArrowheads="1"/>
          </p:cNvSpPr>
          <p:nvPr/>
        </p:nvSpPr>
        <p:spPr bwMode="auto">
          <a:xfrm>
            <a:off x="1786188" y="3332859"/>
            <a:ext cx="286838"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30" name="Rectangle 21"/>
          <p:cNvSpPr>
            <a:spLocks noChangeArrowheads="1"/>
          </p:cNvSpPr>
          <p:nvPr/>
        </p:nvSpPr>
        <p:spPr bwMode="auto">
          <a:xfrm>
            <a:off x="1786188" y="1940812"/>
            <a:ext cx="286838"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31" name="Rectangle 25"/>
          <p:cNvSpPr>
            <a:spLocks noChangeArrowheads="1"/>
          </p:cNvSpPr>
          <p:nvPr/>
        </p:nvSpPr>
        <p:spPr bwMode="auto">
          <a:xfrm>
            <a:off x="5430033" y="1431114"/>
            <a:ext cx="1257418" cy="4190000"/>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32" name="Rectangle 26"/>
          <p:cNvSpPr>
            <a:spLocks noChangeArrowheads="1"/>
          </p:cNvSpPr>
          <p:nvPr/>
        </p:nvSpPr>
        <p:spPr bwMode="auto">
          <a:xfrm>
            <a:off x="6782509" y="1431114"/>
            <a:ext cx="1430855" cy="1361250"/>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33" name="Rectangle 27"/>
          <p:cNvSpPr>
            <a:spLocks noChangeArrowheads="1"/>
          </p:cNvSpPr>
          <p:nvPr/>
        </p:nvSpPr>
        <p:spPr bwMode="auto">
          <a:xfrm>
            <a:off x="6782509" y="2840099"/>
            <a:ext cx="1430855" cy="1361250"/>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34" name="Rectangle 28"/>
          <p:cNvSpPr>
            <a:spLocks noChangeArrowheads="1"/>
          </p:cNvSpPr>
          <p:nvPr/>
        </p:nvSpPr>
        <p:spPr bwMode="auto">
          <a:xfrm>
            <a:off x="6782509" y="4253705"/>
            <a:ext cx="1430855" cy="1361250"/>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35" name="Rectangle 22"/>
          <p:cNvSpPr>
            <a:spLocks noChangeArrowheads="1"/>
          </p:cNvSpPr>
          <p:nvPr/>
        </p:nvSpPr>
        <p:spPr bwMode="auto">
          <a:xfrm>
            <a:off x="2051350" y="1431114"/>
            <a:ext cx="3226927" cy="1361250"/>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36" name="Rectangle 23"/>
          <p:cNvSpPr>
            <a:spLocks noChangeArrowheads="1"/>
          </p:cNvSpPr>
          <p:nvPr/>
        </p:nvSpPr>
        <p:spPr bwMode="auto">
          <a:xfrm>
            <a:off x="2051350" y="2840099"/>
            <a:ext cx="3226927" cy="1361250"/>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37" name="Rectangle 24"/>
          <p:cNvSpPr>
            <a:spLocks noChangeArrowheads="1"/>
          </p:cNvSpPr>
          <p:nvPr/>
        </p:nvSpPr>
        <p:spPr bwMode="auto">
          <a:xfrm>
            <a:off x="2051350" y="4253705"/>
            <a:ext cx="3226927" cy="1361250"/>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38" name="Text Box 30"/>
          <p:cNvSpPr txBox="1">
            <a:spLocks noChangeArrowheads="1"/>
          </p:cNvSpPr>
          <p:nvPr/>
        </p:nvSpPr>
        <p:spPr bwMode="auto">
          <a:xfrm>
            <a:off x="2012992" y="2846259"/>
            <a:ext cx="3405369" cy="1046440"/>
          </a:xfrm>
          <a:prstGeom prst="rect">
            <a:avLst/>
          </a:prstGeom>
          <a:solidFill>
            <a:schemeClr val="bg1">
              <a:lumMod val="85000"/>
            </a:schemeClr>
          </a:solidFill>
          <a:ln w="9525">
            <a:noFill/>
            <a:miter lim="800000"/>
            <a:headEnd/>
            <a:tailEnd/>
          </a:ln>
        </p:spPr>
        <p:txBody>
          <a:bodyPr>
            <a:spAutoFit/>
          </a:bodyPr>
          <a:lstStyle/>
          <a:p>
            <a:pPr>
              <a:spcBef>
                <a:spcPct val="50000"/>
              </a:spcBef>
            </a:pPr>
            <a:r>
              <a:rPr lang="en-GB" sz="1200" b="1" dirty="0">
                <a:solidFill>
                  <a:srgbClr val="FF0000"/>
                </a:solidFill>
              </a:rPr>
              <a:t>Policy and strategy</a:t>
            </a:r>
            <a:r>
              <a:rPr lang="en-GB" sz="1200" dirty="0">
                <a:solidFill>
                  <a:srgbClr val="FF0000"/>
                </a:solidFill>
              </a:rPr>
              <a:t> </a:t>
            </a:r>
            <a:r>
              <a:rPr lang="en-GB" sz="1400" dirty="0">
                <a:solidFill>
                  <a:srgbClr val="FF0000"/>
                </a:solidFill>
              </a:rPr>
              <a:t>–</a:t>
            </a:r>
            <a:r>
              <a:rPr lang="en-GB" sz="1400" dirty="0"/>
              <a:t> </a:t>
            </a:r>
            <a:r>
              <a:rPr lang="en-GB" sz="1200" dirty="0">
                <a:solidFill>
                  <a:srgbClr val="FF0000"/>
                </a:solidFill>
              </a:rPr>
              <a:t>how the organisation implements its mission and vision through a clear stakeholder-focused strategy, supported by relevant policies, plans, objectives, targets and processes.</a:t>
            </a:r>
            <a:endParaRPr lang="en-US" sz="1200" dirty="0">
              <a:solidFill>
                <a:srgbClr val="FF0000"/>
              </a:solidFill>
            </a:endParaRPr>
          </a:p>
        </p:txBody>
      </p:sp>
      <p:sp>
        <p:nvSpPr>
          <p:cNvPr id="9239" name="Text Box 32"/>
          <p:cNvSpPr txBox="1">
            <a:spLocks noChangeArrowheads="1"/>
          </p:cNvSpPr>
          <p:nvPr/>
        </p:nvSpPr>
        <p:spPr bwMode="auto">
          <a:xfrm>
            <a:off x="5493405" y="1431117"/>
            <a:ext cx="1134011" cy="276999"/>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Processes</a:t>
            </a:r>
            <a:endParaRPr lang="en-US" sz="1200" dirty="0"/>
          </a:p>
        </p:txBody>
      </p:sp>
      <p:sp>
        <p:nvSpPr>
          <p:cNvPr id="9240" name="Text Box 33"/>
          <p:cNvSpPr txBox="1">
            <a:spLocks noChangeArrowheads="1"/>
          </p:cNvSpPr>
          <p:nvPr/>
        </p:nvSpPr>
        <p:spPr bwMode="auto">
          <a:xfrm>
            <a:off x="6775837" y="1438816"/>
            <a:ext cx="1200718" cy="276999"/>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People results</a:t>
            </a:r>
            <a:endParaRPr lang="en-US" sz="1200" dirty="0"/>
          </a:p>
        </p:txBody>
      </p:sp>
      <p:sp>
        <p:nvSpPr>
          <p:cNvPr id="9241" name="Text Box 34"/>
          <p:cNvSpPr txBox="1">
            <a:spLocks noChangeArrowheads="1"/>
          </p:cNvSpPr>
          <p:nvPr/>
        </p:nvSpPr>
        <p:spPr bwMode="auto">
          <a:xfrm>
            <a:off x="6775837" y="2815464"/>
            <a:ext cx="1200718" cy="461665"/>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Customer results</a:t>
            </a:r>
            <a:endParaRPr lang="en-US" sz="1200" dirty="0"/>
          </a:p>
        </p:txBody>
      </p:sp>
      <p:sp>
        <p:nvSpPr>
          <p:cNvPr id="9242" name="Text Box 35"/>
          <p:cNvSpPr txBox="1">
            <a:spLocks noChangeArrowheads="1"/>
          </p:cNvSpPr>
          <p:nvPr/>
        </p:nvSpPr>
        <p:spPr bwMode="auto">
          <a:xfrm>
            <a:off x="6775837" y="4292205"/>
            <a:ext cx="1200718" cy="276999"/>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Society results</a:t>
            </a:r>
            <a:endParaRPr lang="en-US" sz="1200" dirty="0"/>
          </a:p>
        </p:txBody>
      </p:sp>
      <p:sp>
        <p:nvSpPr>
          <p:cNvPr id="9243" name="Text Box 36"/>
          <p:cNvSpPr txBox="1">
            <a:spLocks noChangeArrowheads="1"/>
          </p:cNvSpPr>
          <p:nvPr/>
        </p:nvSpPr>
        <p:spPr bwMode="auto">
          <a:xfrm>
            <a:off x="8300080" y="1438816"/>
            <a:ext cx="1390831" cy="461665"/>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Key performance results</a:t>
            </a:r>
            <a:endParaRPr lang="en-US" sz="1200" dirty="0"/>
          </a:p>
        </p:txBody>
      </p:sp>
      <p:sp>
        <p:nvSpPr>
          <p:cNvPr id="9245" name="Rectangle 40"/>
          <p:cNvSpPr>
            <a:spLocks noChangeArrowheads="1"/>
          </p:cNvSpPr>
          <p:nvPr/>
        </p:nvSpPr>
        <p:spPr bwMode="auto">
          <a:xfrm>
            <a:off x="251940" y="1431114"/>
            <a:ext cx="1664328" cy="4190000"/>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9246" name="Text Box 42"/>
          <p:cNvSpPr txBox="1">
            <a:spLocks noChangeArrowheads="1"/>
          </p:cNvSpPr>
          <p:nvPr/>
        </p:nvSpPr>
        <p:spPr bwMode="auto">
          <a:xfrm>
            <a:off x="2012992" y="1438816"/>
            <a:ext cx="3251943" cy="646331"/>
          </a:xfrm>
          <a:prstGeom prst="rect">
            <a:avLst/>
          </a:prstGeom>
          <a:solidFill>
            <a:schemeClr val="bg1">
              <a:lumMod val="85000"/>
            </a:schemeClr>
          </a:solidFill>
          <a:ln w="9525">
            <a:noFill/>
            <a:miter lim="800000"/>
            <a:headEnd/>
            <a:tailEnd/>
          </a:ln>
        </p:spPr>
        <p:txBody>
          <a:bodyPr>
            <a:spAutoFit/>
          </a:bodyPr>
          <a:lstStyle/>
          <a:p>
            <a:pPr>
              <a:spcBef>
                <a:spcPct val="50000"/>
              </a:spcBef>
            </a:pPr>
            <a:r>
              <a:rPr lang="en-GB" sz="1200" b="1" dirty="0">
                <a:solidFill>
                  <a:srgbClr val="FF0000"/>
                </a:solidFill>
              </a:rPr>
              <a:t>People</a:t>
            </a:r>
            <a:r>
              <a:rPr lang="en-GB" sz="1200" dirty="0">
                <a:solidFill>
                  <a:srgbClr val="FF0000"/>
                </a:solidFill>
              </a:rPr>
              <a:t> </a:t>
            </a:r>
            <a:r>
              <a:rPr lang="en-GB" sz="1200" dirty="0">
                <a:solidFill>
                  <a:srgbClr val="FF0000"/>
                </a:solidFill>
                <a:cs typeface="Arial" charset="0"/>
              </a:rPr>
              <a:t>–</a:t>
            </a:r>
            <a:r>
              <a:rPr lang="en-GB" sz="1200" dirty="0">
                <a:solidFill>
                  <a:srgbClr val="FF0000"/>
                </a:solidFill>
              </a:rPr>
              <a:t> how the organisation manages, develops and releases the knowledge and full potential of its people</a:t>
            </a:r>
            <a:endParaRPr lang="en-US" sz="1200" dirty="0">
              <a:solidFill>
                <a:srgbClr val="FF0000"/>
              </a:solidFill>
            </a:endParaRPr>
          </a:p>
        </p:txBody>
      </p:sp>
      <p:sp>
        <p:nvSpPr>
          <p:cNvPr id="9247" name="Text Box 43"/>
          <p:cNvSpPr txBox="1">
            <a:spLocks noChangeArrowheads="1"/>
          </p:cNvSpPr>
          <p:nvPr/>
        </p:nvSpPr>
        <p:spPr bwMode="auto">
          <a:xfrm>
            <a:off x="2012992" y="4224448"/>
            <a:ext cx="3405369" cy="1046440"/>
          </a:xfrm>
          <a:prstGeom prst="rect">
            <a:avLst/>
          </a:prstGeom>
          <a:solidFill>
            <a:schemeClr val="bg1">
              <a:lumMod val="85000"/>
            </a:schemeClr>
          </a:solidFill>
          <a:ln w="9525">
            <a:noFill/>
            <a:miter lim="800000"/>
            <a:headEnd/>
            <a:tailEnd/>
          </a:ln>
        </p:spPr>
        <p:txBody>
          <a:bodyPr>
            <a:spAutoFit/>
          </a:bodyPr>
          <a:lstStyle/>
          <a:p>
            <a:pPr>
              <a:spcBef>
                <a:spcPct val="50000"/>
              </a:spcBef>
            </a:pPr>
            <a:r>
              <a:rPr lang="en-GB" sz="1200" b="1" dirty="0">
                <a:solidFill>
                  <a:srgbClr val="FF0000"/>
                </a:solidFill>
              </a:rPr>
              <a:t>Partnerships and resources </a:t>
            </a:r>
            <a:r>
              <a:rPr lang="en-GB" sz="1400" dirty="0">
                <a:solidFill>
                  <a:srgbClr val="FF0000"/>
                </a:solidFill>
              </a:rPr>
              <a:t>–</a:t>
            </a:r>
            <a:r>
              <a:rPr lang="en-GB" sz="1400" dirty="0"/>
              <a:t> </a:t>
            </a:r>
            <a:r>
              <a:rPr lang="en-GB" sz="1200" dirty="0">
                <a:solidFill>
                  <a:srgbClr val="FF0000"/>
                </a:solidFill>
              </a:rPr>
              <a:t>how the organisation plans and manages its external partnerships and internal resources to support its policy and strategy and the effective operation of its processes.</a:t>
            </a:r>
            <a:endParaRPr lang="en-US" sz="1200" dirty="0">
              <a:solidFill>
                <a:srgbClr val="FF0000"/>
              </a:solidFill>
            </a:endParaRPr>
          </a:p>
        </p:txBody>
      </p:sp>
      <p:sp>
        <p:nvSpPr>
          <p:cNvPr id="9248" name="Text Box 44"/>
          <p:cNvSpPr txBox="1">
            <a:spLocks noChangeArrowheads="1"/>
          </p:cNvSpPr>
          <p:nvPr/>
        </p:nvSpPr>
        <p:spPr bwMode="auto">
          <a:xfrm>
            <a:off x="211914" y="1426497"/>
            <a:ext cx="1285769" cy="307777"/>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Leadership</a:t>
            </a:r>
            <a:endParaRPr lang="en-US" sz="1400" dirty="0"/>
          </a:p>
        </p:txBody>
      </p:sp>
      <p:sp>
        <p:nvSpPr>
          <p:cNvPr id="34" name="Text Box 25"/>
          <p:cNvSpPr txBox="1">
            <a:spLocks noChangeArrowheads="1"/>
          </p:cNvSpPr>
          <p:nvPr/>
        </p:nvSpPr>
        <p:spPr bwMode="auto">
          <a:xfrm>
            <a:off x="633111" y="17096"/>
            <a:ext cx="8636604" cy="954107"/>
          </a:xfrm>
          <a:prstGeom prst="rect">
            <a:avLst/>
          </a:prstGeom>
          <a:noFill/>
          <a:ln w="9525">
            <a:noFill/>
            <a:miter lim="800000"/>
            <a:headEnd/>
            <a:tailEnd/>
          </a:ln>
        </p:spPr>
        <p:txBody>
          <a:bodyPr wrap="square">
            <a:spAutoFit/>
          </a:bodyPr>
          <a:lstStyle/>
          <a:p>
            <a:pPr algn="ctr">
              <a:spcBef>
                <a:spcPct val="50000"/>
              </a:spcBef>
            </a:pPr>
            <a:r>
              <a:rPr lang="en-IN" sz="2800" b="1" dirty="0"/>
              <a:t>EFQM excellence model – People, policy </a:t>
            </a:r>
            <a:br>
              <a:rPr lang="en-IN" sz="2800" b="1" dirty="0"/>
            </a:br>
            <a:r>
              <a:rPr lang="en-IN" sz="2800" b="1" dirty="0"/>
              <a:t>and strategy, partnerships and resources</a:t>
            </a:r>
            <a:endParaRPr lang="en-US" sz="2800" b="1"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 Box 25"/>
          <p:cNvSpPr txBox="1">
            <a:spLocks noChangeArrowheads="1"/>
          </p:cNvSpPr>
          <p:nvPr/>
        </p:nvSpPr>
        <p:spPr bwMode="auto">
          <a:xfrm>
            <a:off x="633111" y="448097"/>
            <a:ext cx="8636604" cy="523220"/>
          </a:xfrm>
          <a:prstGeom prst="rect">
            <a:avLst/>
          </a:prstGeom>
          <a:noFill/>
          <a:ln w="9525">
            <a:noFill/>
            <a:miter lim="800000"/>
            <a:headEnd/>
            <a:tailEnd/>
          </a:ln>
        </p:spPr>
        <p:txBody>
          <a:bodyPr wrap="square">
            <a:spAutoFit/>
          </a:bodyPr>
          <a:lstStyle/>
          <a:p>
            <a:pPr algn="ctr">
              <a:spcBef>
                <a:spcPct val="50000"/>
              </a:spcBef>
            </a:pPr>
            <a:r>
              <a:rPr lang="en-IN" sz="2800" b="1" dirty="0"/>
              <a:t>EFQM excellence model – Processes</a:t>
            </a:r>
            <a:endParaRPr lang="en-US" sz="2800" b="1" dirty="0"/>
          </a:p>
        </p:txBody>
      </p:sp>
      <p:sp>
        <p:nvSpPr>
          <p:cNvPr id="10242" name="Rectangle 40"/>
          <p:cNvSpPr>
            <a:spLocks noChangeArrowheads="1"/>
          </p:cNvSpPr>
          <p:nvPr/>
        </p:nvSpPr>
        <p:spPr bwMode="auto">
          <a:xfrm>
            <a:off x="3073626" y="1433152"/>
            <a:ext cx="3478745" cy="4189999"/>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43" name="Rectangle 14"/>
          <p:cNvSpPr>
            <a:spLocks noChangeArrowheads="1"/>
          </p:cNvSpPr>
          <p:nvPr/>
        </p:nvSpPr>
        <p:spPr bwMode="auto">
          <a:xfrm>
            <a:off x="2695067" y="4782376"/>
            <a:ext cx="378559"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44" name="Rectangle 15"/>
          <p:cNvSpPr>
            <a:spLocks noChangeArrowheads="1"/>
          </p:cNvSpPr>
          <p:nvPr/>
        </p:nvSpPr>
        <p:spPr bwMode="auto">
          <a:xfrm>
            <a:off x="2695067" y="3319495"/>
            <a:ext cx="378559"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45" name="Rectangle 16"/>
          <p:cNvSpPr>
            <a:spLocks noChangeArrowheads="1"/>
          </p:cNvSpPr>
          <p:nvPr/>
        </p:nvSpPr>
        <p:spPr bwMode="auto">
          <a:xfrm>
            <a:off x="2695067" y="1927448"/>
            <a:ext cx="378559"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46" name="Rectangle 4"/>
          <p:cNvSpPr>
            <a:spLocks noChangeArrowheads="1"/>
          </p:cNvSpPr>
          <p:nvPr/>
        </p:nvSpPr>
        <p:spPr bwMode="auto">
          <a:xfrm>
            <a:off x="240265" y="1430072"/>
            <a:ext cx="1172366" cy="4189999"/>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47" name="Text Box 6"/>
          <p:cNvSpPr txBox="1">
            <a:spLocks noChangeArrowheads="1"/>
          </p:cNvSpPr>
          <p:nvPr/>
        </p:nvSpPr>
        <p:spPr bwMode="auto">
          <a:xfrm>
            <a:off x="211914" y="1425452"/>
            <a:ext cx="1120670" cy="276999"/>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Leadership</a:t>
            </a:r>
            <a:endParaRPr lang="en-US" sz="1200" dirty="0"/>
          </a:p>
        </p:txBody>
      </p:sp>
      <p:sp>
        <p:nvSpPr>
          <p:cNvPr id="10248" name="Rectangle 17"/>
          <p:cNvSpPr>
            <a:spLocks noChangeArrowheads="1"/>
          </p:cNvSpPr>
          <p:nvPr/>
        </p:nvSpPr>
        <p:spPr bwMode="auto">
          <a:xfrm>
            <a:off x="1322578" y="4794695"/>
            <a:ext cx="266826"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49" name="Rectangle 18"/>
          <p:cNvSpPr>
            <a:spLocks noChangeArrowheads="1"/>
          </p:cNvSpPr>
          <p:nvPr/>
        </p:nvSpPr>
        <p:spPr bwMode="auto">
          <a:xfrm>
            <a:off x="1322578" y="3331814"/>
            <a:ext cx="266826"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50" name="Rectangle 19"/>
          <p:cNvSpPr>
            <a:spLocks noChangeArrowheads="1"/>
          </p:cNvSpPr>
          <p:nvPr/>
        </p:nvSpPr>
        <p:spPr bwMode="auto">
          <a:xfrm>
            <a:off x="1322578" y="1939767"/>
            <a:ext cx="266826"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51" name="Rectangle 20"/>
          <p:cNvSpPr>
            <a:spLocks noChangeArrowheads="1"/>
          </p:cNvSpPr>
          <p:nvPr/>
        </p:nvSpPr>
        <p:spPr bwMode="auto">
          <a:xfrm>
            <a:off x="1497684" y="1430072"/>
            <a:ext cx="1334131" cy="1361249"/>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52" name="Rectangle 21"/>
          <p:cNvSpPr>
            <a:spLocks noChangeArrowheads="1"/>
          </p:cNvSpPr>
          <p:nvPr/>
        </p:nvSpPr>
        <p:spPr bwMode="auto">
          <a:xfrm>
            <a:off x="1497684" y="2839057"/>
            <a:ext cx="1334131" cy="1361249"/>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53" name="Rectangle 22"/>
          <p:cNvSpPr>
            <a:spLocks noChangeArrowheads="1"/>
          </p:cNvSpPr>
          <p:nvPr/>
        </p:nvSpPr>
        <p:spPr bwMode="auto">
          <a:xfrm>
            <a:off x="1497684" y="4252662"/>
            <a:ext cx="1334131" cy="1361249"/>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54" name="Text Box 27"/>
          <p:cNvSpPr txBox="1">
            <a:spLocks noChangeArrowheads="1"/>
          </p:cNvSpPr>
          <p:nvPr/>
        </p:nvSpPr>
        <p:spPr bwMode="auto">
          <a:xfrm>
            <a:off x="1481006" y="1437771"/>
            <a:ext cx="907209" cy="276999"/>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People</a:t>
            </a:r>
            <a:endParaRPr lang="en-US" sz="1200" dirty="0"/>
          </a:p>
        </p:txBody>
      </p:sp>
      <p:sp>
        <p:nvSpPr>
          <p:cNvPr id="10255" name="Text Box 28"/>
          <p:cNvSpPr txBox="1">
            <a:spLocks noChangeArrowheads="1"/>
          </p:cNvSpPr>
          <p:nvPr/>
        </p:nvSpPr>
        <p:spPr bwMode="auto">
          <a:xfrm>
            <a:off x="1481006" y="2845217"/>
            <a:ext cx="1334131" cy="461665"/>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Policy and strategy</a:t>
            </a:r>
            <a:endParaRPr lang="en-US" sz="1200" dirty="0"/>
          </a:p>
        </p:txBody>
      </p:sp>
      <p:sp>
        <p:nvSpPr>
          <p:cNvPr id="10256" name="Text Box 29"/>
          <p:cNvSpPr txBox="1">
            <a:spLocks noChangeArrowheads="1"/>
          </p:cNvSpPr>
          <p:nvPr/>
        </p:nvSpPr>
        <p:spPr bwMode="auto">
          <a:xfrm>
            <a:off x="1481006" y="4291160"/>
            <a:ext cx="1440861" cy="461665"/>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Partnership and resources</a:t>
            </a:r>
            <a:endParaRPr lang="en-US" sz="1200" dirty="0"/>
          </a:p>
        </p:txBody>
      </p:sp>
      <p:sp>
        <p:nvSpPr>
          <p:cNvPr id="10257" name="Rectangle 5"/>
          <p:cNvSpPr>
            <a:spLocks noChangeArrowheads="1"/>
          </p:cNvSpPr>
          <p:nvPr/>
        </p:nvSpPr>
        <p:spPr bwMode="auto">
          <a:xfrm>
            <a:off x="8250049" y="1430072"/>
            <a:ext cx="1279098" cy="4189999"/>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58" name="Rectangle 8"/>
          <p:cNvSpPr>
            <a:spLocks noChangeArrowheads="1"/>
          </p:cNvSpPr>
          <p:nvPr/>
        </p:nvSpPr>
        <p:spPr bwMode="auto">
          <a:xfrm>
            <a:off x="6477326" y="4782376"/>
            <a:ext cx="291841"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59" name="Rectangle 9"/>
          <p:cNvSpPr>
            <a:spLocks noChangeArrowheads="1"/>
          </p:cNvSpPr>
          <p:nvPr/>
        </p:nvSpPr>
        <p:spPr bwMode="auto">
          <a:xfrm>
            <a:off x="6477326" y="3319495"/>
            <a:ext cx="291841"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60" name="Rectangle 10"/>
          <p:cNvSpPr>
            <a:spLocks noChangeArrowheads="1"/>
          </p:cNvSpPr>
          <p:nvPr/>
        </p:nvSpPr>
        <p:spPr bwMode="auto">
          <a:xfrm>
            <a:off x="6477326" y="1927448"/>
            <a:ext cx="291841"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61" name="Rectangle 11"/>
          <p:cNvSpPr>
            <a:spLocks noChangeArrowheads="1"/>
          </p:cNvSpPr>
          <p:nvPr/>
        </p:nvSpPr>
        <p:spPr bwMode="auto">
          <a:xfrm>
            <a:off x="8051600" y="4782376"/>
            <a:ext cx="291841"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62" name="Rectangle 12"/>
          <p:cNvSpPr>
            <a:spLocks noChangeArrowheads="1"/>
          </p:cNvSpPr>
          <p:nvPr/>
        </p:nvSpPr>
        <p:spPr bwMode="auto">
          <a:xfrm>
            <a:off x="8051600" y="3319495"/>
            <a:ext cx="291841"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63" name="Rectangle 13"/>
          <p:cNvSpPr>
            <a:spLocks noChangeArrowheads="1"/>
          </p:cNvSpPr>
          <p:nvPr/>
        </p:nvSpPr>
        <p:spPr bwMode="auto">
          <a:xfrm>
            <a:off x="8051600" y="1927448"/>
            <a:ext cx="291841" cy="349552"/>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64" name="Rectangle 24"/>
          <p:cNvSpPr>
            <a:spLocks noChangeArrowheads="1"/>
          </p:cNvSpPr>
          <p:nvPr/>
        </p:nvSpPr>
        <p:spPr bwMode="auto">
          <a:xfrm>
            <a:off x="6680780" y="1430072"/>
            <a:ext cx="1457538" cy="1361249"/>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65" name="Rectangle 25"/>
          <p:cNvSpPr>
            <a:spLocks noChangeArrowheads="1"/>
          </p:cNvSpPr>
          <p:nvPr/>
        </p:nvSpPr>
        <p:spPr bwMode="auto">
          <a:xfrm>
            <a:off x="6680780" y="2839057"/>
            <a:ext cx="1457538" cy="1361249"/>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66" name="Rectangle 26"/>
          <p:cNvSpPr>
            <a:spLocks noChangeArrowheads="1"/>
          </p:cNvSpPr>
          <p:nvPr/>
        </p:nvSpPr>
        <p:spPr bwMode="auto">
          <a:xfrm>
            <a:off x="6680780" y="4252662"/>
            <a:ext cx="1457538" cy="1361249"/>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0267" name="Text Box 31"/>
          <p:cNvSpPr txBox="1">
            <a:spLocks noChangeArrowheads="1"/>
          </p:cNvSpPr>
          <p:nvPr/>
        </p:nvSpPr>
        <p:spPr bwMode="auto">
          <a:xfrm>
            <a:off x="6672442" y="1437771"/>
            <a:ext cx="1224065" cy="276999"/>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People results</a:t>
            </a:r>
            <a:endParaRPr lang="en-US" sz="1200" dirty="0"/>
          </a:p>
        </p:txBody>
      </p:sp>
      <p:sp>
        <p:nvSpPr>
          <p:cNvPr id="10268" name="Text Box 32"/>
          <p:cNvSpPr txBox="1">
            <a:spLocks noChangeArrowheads="1"/>
          </p:cNvSpPr>
          <p:nvPr/>
        </p:nvSpPr>
        <p:spPr bwMode="auto">
          <a:xfrm>
            <a:off x="6672442" y="2814419"/>
            <a:ext cx="1224065" cy="461665"/>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Customer results</a:t>
            </a:r>
            <a:endParaRPr lang="en-US" sz="1200" dirty="0"/>
          </a:p>
        </p:txBody>
      </p:sp>
      <p:sp>
        <p:nvSpPr>
          <p:cNvPr id="10269" name="Text Box 33"/>
          <p:cNvSpPr txBox="1">
            <a:spLocks noChangeArrowheads="1"/>
          </p:cNvSpPr>
          <p:nvPr/>
        </p:nvSpPr>
        <p:spPr bwMode="auto">
          <a:xfrm>
            <a:off x="6672442" y="4291160"/>
            <a:ext cx="1224065" cy="276999"/>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Society results</a:t>
            </a:r>
            <a:endParaRPr lang="en-US" sz="1200" dirty="0"/>
          </a:p>
        </p:txBody>
      </p:sp>
      <p:sp>
        <p:nvSpPr>
          <p:cNvPr id="10270" name="Text Box 34"/>
          <p:cNvSpPr txBox="1">
            <a:spLocks noChangeArrowheads="1"/>
          </p:cNvSpPr>
          <p:nvPr/>
        </p:nvSpPr>
        <p:spPr bwMode="auto">
          <a:xfrm>
            <a:off x="8226703" y="1437771"/>
            <a:ext cx="1464208" cy="461665"/>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Key performance results</a:t>
            </a:r>
            <a:endParaRPr lang="en-US" sz="1200" dirty="0"/>
          </a:p>
        </p:txBody>
      </p:sp>
      <p:sp>
        <p:nvSpPr>
          <p:cNvPr id="10271" name="Text Box 41"/>
          <p:cNvSpPr txBox="1">
            <a:spLocks noChangeArrowheads="1"/>
          </p:cNvSpPr>
          <p:nvPr/>
        </p:nvSpPr>
        <p:spPr bwMode="auto">
          <a:xfrm>
            <a:off x="3148671" y="1679529"/>
            <a:ext cx="3025141" cy="1600438"/>
          </a:xfrm>
          <a:prstGeom prst="rect">
            <a:avLst/>
          </a:prstGeom>
          <a:solidFill>
            <a:schemeClr val="bg1">
              <a:lumMod val="85000"/>
            </a:schemeClr>
          </a:solidFill>
          <a:ln w="9525">
            <a:noFill/>
            <a:miter lim="800000"/>
            <a:headEnd/>
            <a:tailEnd/>
          </a:ln>
        </p:spPr>
        <p:txBody>
          <a:bodyPr>
            <a:spAutoFit/>
          </a:bodyPr>
          <a:lstStyle/>
          <a:p>
            <a:pPr>
              <a:spcBef>
                <a:spcPct val="50000"/>
              </a:spcBef>
            </a:pPr>
            <a:r>
              <a:rPr lang="en-GB" sz="1400" b="1" dirty="0">
                <a:solidFill>
                  <a:srgbClr val="FF0000"/>
                </a:solidFill>
              </a:rPr>
              <a:t>Processes</a:t>
            </a:r>
            <a:r>
              <a:rPr lang="en-GB" sz="1400" dirty="0">
                <a:solidFill>
                  <a:srgbClr val="FF0000"/>
                </a:solidFill>
              </a:rPr>
              <a:t> –</a:t>
            </a:r>
            <a:r>
              <a:rPr lang="en-GB" sz="1400" dirty="0"/>
              <a:t> </a:t>
            </a:r>
            <a:r>
              <a:rPr lang="en-GB" sz="1400" dirty="0">
                <a:solidFill>
                  <a:srgbClr val="FF0000"/>
                </a:solidFill>
              </a:rPr>
              <a:t>how the organisation designs, manages and improves its processes in order to support its policy and strategy and fully satisfy, and generate increasing value for, its customers and other stakeholders</a:t>
            </a:r>
            <a:endParaRPr lang="en-US" sz="1400" dirty="0">
              <a:solidFill>
                <a:srgbClr val="FF0000"/>
              </a:solidFill>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51" name="Text Box 31"/>
          <p:cNvSpPr txBox="1">
            <a:spLocks noChangeArrowheads="1"/>
          </p:cNvSpPr>
          <p:nvPr/>
        </p:nvSpPr>
        <p:spPr bwMode="auto">
          <a:xfrm>
            <a:off x="545001" y="17096"/>
            <a:ext cx="8812827" cy="954107"/>
          </a:xfrm>
          <a:prstGeom prst="rect">
            <a:avLst/>
          </a:prstGeom>
          <a:noFill/>
          <a:ln w="9525">
            <a:noFill/>
            <a:miter lim="800000"/>
            <a:headEnd/>
            <a:tailEnd/>
          </a:ln>
        </p:spPr>
        <p:txBody>
          <a:bodyPr>
            <a:spAutoFit/>
          </a:bodyPr>
          <a:lstStyle/>
          <a:p>
            <a:pPr algn="ctr">
              <a:spcBef>
                <a:spcPct val="50000"/>
              </a:spcBef>
            </a:pPr>
            <a:r>
              <a:rPr lang="en-GB" sz="2800" b="1" dirty="0"/>
              <a:t>EFQM excellence model </a:t>
            </a:r>
            <a:r>
              <a:rPr lang="en-GB" sz="2800" b="1" dirty="0">
                <a:cs typeface="Arial" charset="0"/>
              </a:rPr>
              <a:t>–</a:t>
            </a:r>
            <a:r>
              <a:rPr lang="en-GB" sz="2800" b="1" dirty="0"/>
              <a:t> People results, customer results and society results</a:t>
            </a:r>
            <a:endParaRPr lang="en-US" sz="2800" b="1" dirty="0"/>
          </a:p>
        </p:txBody>
      </p:sp>
      <p:sp>
        <p:nvSpPr>
          <p:cNvPr id="11266" name="Rectangle 5"/>
          <p:cNvSpPr>
            <a:spLocks noChangeArrowheads="1"/>
          </p:cNvSpPr>
          <p:nvPr/>
        </p:nvSpPr>
        <p:spPr bwMode="auto">
          <a:xfrm>
            <a:off x="8288663" y="1431770"/>
            <a:ext cx="1241154" cy="4146804"/>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67" name="Rectangle 6"/>
          <p:cNvSpPr>
            <a:spLocks noChangeArrowheads="1"/>
          </p:cNvSpPr>
          <p:nvPr/>
        </p:nvSpPr>
        <p:spPr bwMode="auto">
          <a:xfrm>
            <a:off x="4766561" y="4749518"/>
            <a:ext cx="28223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68" name="Rectangle 7"/>
          <p:cNvSpPr>
            <a:spLocks noChangeArrowheads="1"/>
          </p:cNvSpPr>
          <p:nvPr/>
        </p:nvSpPr>
        <p:spPr bwMode="auto">
          <a:xfrm>
            <a:off x="4766561" y="3301718"/>
            <a:ext cx="28223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69" name="Rectangle 8"/>
          <p:cNvSpPr>
            <a:spLocks noChangeArrowheads="1"/>
          </p:cNvSpPr>
          <p:nvPr/>
        </p:nvSpPr>
        <p:spPr bwMode="auto">
          <a:xfrm>
            <a:off x="4766561" y="1924022"/>
            <a:ext cx="28223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70" name="Rectangle 9"/>
          <p:cNvSpPr>
            <a:spLocks noChangeArrowheads="1"/>
          </p:cNvSpPr>
          <p:nvPr/>
        </p:nvSpPr>
        <p:spPr bwMode="auto">
          <a:xfrm>
            <a:off x="8093909" y="4749518"/>
            <a:ext cx="28388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71" name="Rectangle 10"/>
          <p:cNvSpPr>
            <a:spLocks noChangeArrowheads="1"/>
          </p:cNvSpPr>
          <p:nvPr/>
        </p:nvSpPr>
        <p:spPr bwMode="auto">
          <a:xfrm>
            <a:off x="8093909" y="3301718"/>
            <a:ext cx="28388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72" name="Rectangle 11"/>
          <p:cNvSpPr>
            <a:spLocks noChangeArrowheads="1"/>
          </p:cNvSpPr>
          <p:nvPr/>
        </p:nvSpPr>
        <p:spPr bwMode="auto">
          <a:xfrm>
            <a:off x="8093909" y="1924022"/>
            <a:ext cx="28388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73" name="Rectangle 12"/>
          <p:cNvSpPr>
            <a:spLocks noChangeArrowheads="1"/>
          </p:cNvSpPr>
          <p:nvPr/>
        </p:nvSpPr>
        <p:spPr bwMode="auto">
          <a:xfrm>
            <a:off x="3465990" y="4749518"/>
            <a:ext cx="28223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74" name="Rectangle 13"/>
          <p:cNvSpPr>
            <a:spLocks noChangeArrowheads="1"/>
          </p:cNvSpPr>
          <p:nvPr/>
        </p:nvSpPr>
        <p:spPr bwMode="auto">
          <a:xfrm>
            <a:off x="3465990" y="3301718"/>
            <a:ext cx="28223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75" name="Rectangle 14"/>
          <p:cNvSpPr>
            <a:spLocks noChangeArrowheads="1"/>
          </p:cNvSpPr>
          <p:nvPr/>
        </p:nvSpPr>
        <p:spPr bwMode="auto">
          <a:xfrm>
            <a:off x="3465990" y="1924022"/>
            <a:ext cx="28223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76" name="Rectangle 15"/>
          <p:cNvSpPr>
            <a:spLocks noChangeArrowheads="1"/>
          </p:cNvSpPr>
          <p:nvPr/>
        </p:nvSpPr>
        <p:spPr bwMode="auto">
          <a:xfrm>
            <a:off x="1818821" y="4761710"/>
            <a:ext cx="28388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77" name="Rectangle 16"/>
          <p:cNvSpPr>
            <a:spLocks noChangeArrowheads="1"/>
          </p:cNvSpPr>
          <p:nvPr/>
        </p:nvSpPr>
        <p:spPr bwMode="auto">
          <a:xfrm>
            <a:off x="1818821" y="3313910"/>
            <a:ext cx="28388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78" name="Rectangle 17"/>
          <p:cNvSpPr>
            <a:spLocks noChangeArrowheads="1"/>
          </p:cNvSpPr>
          <p:nvPr/>
        </p:nvSpPr>
        <p:spPr bwMode="auto">
          <a:xfrm>
            <a:off x="1818821" y="1936214"/>
            <a:ext cx="283881" cy="345948"/>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79" name="Rectangle 18"/>
          <p:cNvSpPr>
            <a:spLocks noChangeArrowheads="1"/>
          </p:cNvSpPr>
          <p:nvPr/>
        </p:nvSpPr>
        <p:spPr bwMode="auto">
          <a:xfrm>
            <a:off x="3640940" y="1431770"/>
            <a:ext cx="1244455" cy="4146804"/>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80" name="Text Box 26"/>
          <p:cNvSpPr txBox="1">
            <a:spLocks noChangeArrowheads="1"/>
          </p:cNvSpPr>
          <p:nvPr/>
        </p:nvSpPr>
        <p:spPr bwMode="auto">
          <a:xfrm>
            <a:off x="3687152" y="1431773"/>
            <a:ext cx="1122320" cy="276999"/>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Processes</a:t>
            </a:r>
            <a:endParaRPr lang="en-US" sz="1200" dirty="0"/>
          </a:p>
        </p:txBody>
      </p:sp>
      <p:sp>
        <p:nvSpPr>
          <p:cNvPr id="11281" name="Rectangle 19"/>
          <p:cNvSpPr>
            <a:spLocks noChangeArrowheads="1"/>
          </p:cNvSpPr>
          <p:nvPr/>
        </p:nvSpPr>
        <p:spPr bwMode="auto">
          <a:xfrm>
            <a:off x="2049886" y="1431770"/>
            <a:ext cx="1416104"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82" name="Rectangle 20"/>
          <p:cNvSpPr>
            <a:spLocks noChangeArrowheads="1"/>
          </p:cNvSpPr>
          <p:nvPr/>
        </p:nvSpPr>
        <p:spPr bwMode="auto">
          <a:xfrm>
            <a:off x="2049886" y="2826230"/>
            <a:ext cx="1416104"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83" name="Rectangle 21"/>
          <p:cNvSpPr>
            <a:spLocks noChangeArrowheads="1"/>
          </p:cNvSpPr>
          <p:nvPr/>
        </p:nvSpPr>
        <p:spPr bwMode="auto">
          <a:xfrm>
            <a:off x="2049886" y="4225262"/>
            <a:ext cx="1416104"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84" name="Text Box 27"/>
          <p:cNvSpPr txBox="1">
            <a:spLocks noChangeArrowheads="1"/>
          </p:cNvSpPr>
          <p:nvPr/>
        </p:nvSpPr>
        <p:spPr bwMode="auto">
          <a:xfrm>
            <a:off x="2043284" y="1439393"/>
            <a:ext cx="1188339" cy="276999"/>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People</a:t>
            </a:r>
            <a:endParaRPr lang="en-US" sz="1200" dirty="0"/>
          </a:p>
        </p:txBody>
      </p:sp>
      <p:sp>
        <p:nvSpPr>
          <p:cNvPr id="11285" name="Text Box 28"/>
          <p:cNvSpPr txBox="1">
            <a:spLocks noChangeArrowheads="1"/>
          </p:cNvSpPr>
          <p:nvPr/>
        </p:nvSpPr>
        <p:spPr bwMode="auto">
          <a:xfrm>
            <a:off x="2043284" y="2801849"/>
            <a:ext cx="1188339" cy="461665"/>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Policy and strategy</a:t>
            </a:r>
            <a:endParaRPr lang="en-US" sz="1200" dirty="0"/>
          </a:p>
        </p:txBody>
      </p:sp>
      <p:sp>
        <p:nvSpPr>
          <p:cNvPr id="11286" name="Text Box 29"/>
          <p:cNvSpPr txBox="1">
            <a:spLocks noChangeArrowheads="1"/>
          </p:cNvSpPr>
          <p:nvPr/>
        </p:nvSpPr>
        <p:spPr bwMode="auto">
          <a:xfrm>
            <a:off x="2043284" y="4263365"/>
            <a:ext cx="1422706" cy="461665"/>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Partnership and resources</a:t>
            </a:r>
            <a:endParaRPr lang="en-US" sz="1200" dirty="0"/>
          </a:p>
        </p:txBody>
      </p:sp>
      <p:sp>
        <p:nvSpPr>
          <p:cNvPr id="11287" name="Text Box 30"/>
          <p:cNvSpPr txBox="1">
            <a:spLocks noChangeArrowheads="1"/>
          </p:cNvSpPr>
          <p:nvPr/>
        </p:nvSpPr>
        <p:spPr bwMode="auto">
          <a:xfrm>
            <a:off x="8265558" y="1439392"/>
            <a:ext cx="1376493" cy="461665"/>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200" dirty="0"/>
              <a:t>Key performance results</a:t>
            </a:r>
            <a:endParaRPr lang="en-US" sz="1200" dirty="0"/>
          </a:p>
        </p:txBody>
      </p:sp>
      <p:sp>
        <p:nvSpPr>
          <p:cNvPr id="11289" name="Rectangle 32"/>
          <p:cNvSpPr>
            <a:spLocks noChangeArrowheads="1"/>
          </p:cNvSpPr>
          <p:nvPr/>
        </p:nvSpPr>
        <p:spPr bwMode="auto">
          <a:xfrm>
            <a:off x="300387" y="1431770"/>
            <a:ext cx="1647170" cy="4146804"/>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90" name="Rectangle 22"/>
          <p:cNvSpPr>
            <a:spLocks noChangeArrowheads="1"/>
          </p:cNvSpPr>
          <p:nvPr/>
        </p:nvSpPr>
        <p:spPr bwMode="auto">
          <a:xfrm>
            <a:off x="4979471" y="1431770"/>
            <a:ext cx="3193660"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91" name="Rectangle 23"/>
          <p:cNvSpPr>
            <a:spLocks noChangeArrowheads="1"/>
          </p:cNvSpPr>
          <p:nvPr/>
        </p:nvSpPr>
        <p:spPr bwMode="auto">
          <a:xfrm>
            <a:off x="4979471" y="2826230"/>
            <a:ext cx="3193660"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92" name="Rectangle 24"/>
          <p:cNvSpPr>
            <a:spLocks noChangeArrowheads="1"/>
          </p:cNvSpPr>
          <p:nvPr/>
        </p:nvSpPr>
        <p:spPr bwMode="auto">
          <a:xfrm>
            <a:off x="4979471" y="4225262"/>
            <a:ext cx="3193660" cy="1347216"/>
          </a:xfrm>
          <a:prstGeom prst="rect">
            <a:avLst/>
          </a:prstGeom>
          <a:solidFill>
            <a:schemeClr val="bg1">
              <a:lumMod val="85000"/>
            </a:schemeClr>
          </a:solidFill>
          <a:ln w="9525">
            <a:noFill/>
            <a:miter lim="800000"/>
            <a:headEnd/>
            <a:tailEnd/>
          </a:ln>
        </p:spPr>
        <p:txBody>
          <a:bodyPr wrap="none" anchor="ctr"/>
          <a:lstStyle/>
          <a:p>
            <a:pPr>
              <a:defRPr/>
            </a:pPr>
            <a:endParaRPr lang="en-US" sz="1400" dirty="0"/>
          </a:p>
        </p:txBody>
      </p:sp>
      <p:sp>
        <p:nvSpPr>
          <p:cNvPr id="11293" name="Text Box 25"/>
          <p:cNvSpPr txBox="1">
            <a:spLocks noChangeArrowheads="1"/>
          </p:cNvSpPr>
          <p:nvPr/>
        </p:nvSpPr>
        <p:spPr bwMode="auto">
          <a:xfrm>
            <a:off x="4941510" y="2832326"/>
            <a:ext cx="3165602" cy="861774"/>
          </a:xfrm>
          <a:prstGeom prst="rect">
            <a:avLst/>
          </a:prstGeom>
          <a:solidFill>
            <a:schemeClr val="bg1">
              <a:lumMod val="85000"/>
            </a:schemeClr>
          </a:solidFill>
          <a:ln w="9525">
            <a:noFill/>
            <a:miter lim="800000"/>
            <a:headEnd/>
            <a:tailEnd/>
          </a:ln>
        </p:spPr>
        <p:txBody>
          <a:bodyPr>
            <a:spAutoFit/>
          </a:bodyPr>
          <a:lstStyle/>
          <a:p>
            <a:pPr>
              <a:spcBef>
                <a:spcPct val="50000"/>
              </a:spcBef>
            </a:pPr>
            <a:r>
              <a:rPr lang="en-GB" sz="1200" b="1" dirty="0">
                <a:solidFill>
                  <a:srgbClr val="FF0000"/>
                </a:solidFill>
              </a:rPr>
              <a:t>Customer results</a:t>
            </a:r>
            <a:r>
              <a:rPr lang="en-GB" sz="1200" dirty="0">
                <a:solidFill>
                  <a:srgbClr val="FF0000"/>
                </a:solidFill>
              </a:rPr>
              <a:t> </a:t>
            </a:r>
            <a:r>
              <a:rPr lang="en-GB" sz="1400" dirty="0">
                <a:solidFill>
                  <a:srgbClr val="FF0000"/>
                </a:solidFill>
              </a:rPr>
              <a:t>–</a:t>
            </a:r>
            <a:r>
              <a:rPr lang="en-GB" sz="1400" dirty="0"/>
              <a:t> </a:t>
            </a:r>
            <a:r>
              <a:rPr lang="en-GB" sz="1200" dirty="0">
                <a:solidFill>
                  <a:srgbClr val="FF0000"/>
                </a:solidFill>
              </a:rPr>
              <a:t>this includes customers’ loyalty and their perceptions of the organisation’s image, product and services, sales and after-sales support.</a:t>
            </a:r>
            <a:endParaRPr lang="en-US" sz="1200" dirty="0">
              <a:solidFill>
                <a:srgbClr val="FF0000"/>
              </a:solidFill>
            </a:endParaRPr>
          </a:p>
        </p:txBody>
      </p:sp>
      <p:sp>
        <p:nvSpPr>
          <p:cNvPr id="11294" name="Text Box 33"/>
          <p:cNvSpPr txBox="1">
            <a:spLocks noChangeArrowheads="1"/>
          </p:cNvSpPr>
          <p:nvPr/>
        </p:nvSpPr>
        <p:spPr bwMode="auto">
          <a:xfrm>
            <a:off x="4941511" y="1439392"/>
            <a:ext cx="3218417" cy="830997"/>
          </a:xfrm>
          <a:prstGeom prst="rect">
            <a:avLst/>
          </a:prstGeom>
          <a:solidFill>
            <a:schemeClr val="bg1">
              <a:lumMod val="85000"/>
            </a:schemeClr>
          </a:solidFill>
          <a:ln w="9525">
            <a:noFill/>
            <a:miter lim="800000"/>
            <a:headEnd/>
            <a:tailEnd/>
          </a:ln>
        </p:spPr>
        <p:txBody>
          <a:bodyPr>
            <a:spAutoFit/>
          </a:bodyPr>
          <a:lstStyle/>
          <a:p>
            <a:pPr>
              <a:spcBef>
                <a:spcPct val="50000"/>
              </a:spcBef>
            </a:pPr>
            <a:r>
              <a:rPr lang="en-GB" sz="1200" b="1" dirty="0">
                <a:solidFill>
                  <a:srgbClr val="FF0000"/>
                </a:solidFill>
              </a:rPr>
              <a:t>People results</a:t>
            </a:r>
            <a:r>
              <a:rPr lang="en-GB" sz="1200" dirty="0">
                <a:solidFill>
                  <a:srgbClr val="FF0000"/>
                </a:solidFill>
              </a:rPr>
              <a:t> </a:t>
            </a:r>
            <a:r>
              <a:rPr lang="en-GB" sz="1200" dirty="0">
                <a:solidFill>
                  <a:srgbClr val="FF0000"/>
                </a:solidFill>
                <a:cs typeface="Arial" charset="0"/>
              </a:rPr>
              <a:t>–</a:t>
            </a:r>
            <a:r>
              <a:rPr lang="en-GB" sz="1200" dirty="0">
                <a:solidFill>
                  <a:srgbClr val="FF0000"/>
                </a:solidFill>
              </a:rPr>
              <a:t> this covers employees’ motivation, satisfaction, performance and the services the organisation provides for its people</a:t>
            </a:r>
            <a:endParaRPr lang="en-US" sz="1200" dirty="0">
              <a:solidFill>
                <a:srgbClr val="FF0000"/>
              </a:solidFill>
            </a:endParaRPr>
          </a:p>
        </p:txBody>
      </p:sp>
      <p:sp>
        <p:nvSpPr>
          <p:cNvPr id="11295" name="Text Box 34"/>
          <p:cNvSpPr txBox="1">
            <a:spLocks noChangeArrowheads="1"/>
          </p:cNvSpPr>
          <p:nvPr/>
        </p:nvSpPr>
        <p:spPr bwMode="auto">
          <a:xfrm>
            <a:off x="4941510" y="4196306"/>
            <a:ext cx="3241524" cy="1046440"/>
          </a:xfrm>
          <a:prstGeom prst="rect">
            <a:avLst/>
          </a:prstGeom>
          <a:solidFill>
            <a:schemeClr val="bg1">
              <a:lumMod val="85000"/>
            </a:schemeClr>
          </a:solidFill>
          <a:ln w="9525">
            <a:noFill/>
            <a:miter lim="800000"/>
            <a:headEnd/>
            <a:tailEnd/>
          </a:ln>
        </p:spPr>
        <p:txBody>
          <a:bodyPr>
            <a:spAutoFit/>
          </a:bodyPr>
          <a:lstStyle/>
          <a:p>
            <a:pPr>
              <a:spcBef>
                <a:spcPct val="50000"/>
              </a:spcBef>
            </a:pPr>
            <a:r>
              <a:rPr lang="en-GB" sz="1200" b="1" dirty="0">
                <a:solidFill>
                  <a:srgbClr val="FF0000"/>
                </a:solidFill>
              </a:rPr>
              <a:t>Society results </a:t>
            </a:r>
            <a:r>
              <a:rPr lang="en-GB" sz="1400" dirty="0">
                <a:solidFill>
                  <a:srgbClr val="FF0000"/>
                </a:solidFill>
              </a:rPr>
              <a:t>–</a:t>
            </a:r>
            <a:r>
              <a:rPr lang="en-GB" sz="1400" dirty="0"/>
              <a:t> </a:t>
            </a:r>
            <a:r>
              <a:rPr lang="en-GB" sz="1200" dirty="0">
                <a:solidFill>
                  <a:srgbClr val="FF0000"/>
                </a:solidFill>
              </a:rPr>
              <a:t>this relates to the organisation’s performance as a responsible citizen, its involvement in the community in which it operates, and any recognition it might have received</a:t>
            </a:r>
            <a:endParaRPr lang="en-US" sz="1200" dirty="0">
              <a:solidFill>
                <a:srgbClr val="FF0000"/>
              </a:solidFill>
            </a:endParaRPr>
          </a:p>
        </p:txBody>
      </p:sp>
      <p:sp>
        <p:nvSpPr>
          <p:cNvPr id="11296" name="Text Box 35"/>
          <p:cNvSpPr txBox="1">
            <a:spLocks noChangeArrowheads="1"/>
          </p:cNvSpPr>
          <p:nvPr/>
        </p:nvSpPr>
        <p:spPr bwMode="auto">
          <a:xfrm>
            <a:off x="260775" y="1427201"/>
            <a:ext cx="1272513" cy="307777"/>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Leadership</a:t>
            </a:r>
            <a:endParaRPr lang="en-US" sz="14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5"/>
          <p:cNvSpPr>
            <a:spLocks noChangeArrowheads="1"/>
          </p:cNvSpPr>
          <p:nvPr/>
        </p:nvSpPr>
        <p:spPr bwMode="auto">
          <a:xfrm>
            <a:off x="194276" y="1331246"/>
            <a:ext cx="1292869" cy="4319587"/>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291" name="Rectangle 6"/>
          <p:cNvSpPr>
            <a:spLocks noChangeArrowheads="1"/>
          </p:cNvSpPr>
          <p:nvPr/>
        </p:nvSpPr>
        <p:spPr bwMode="auto">
          <a:xfrm>
            <a:off x="4476904" y="4787233"/>
            <a:ext cx="293991"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292" name="Rectangle 7"/>
          <p:cNvSpPr>
            <a:spLocks noChangeArrowheads="1"/>
          </p:cNvSpPr>
          <p:nvPr/>
        </p:nvSpPr>
        <p:spPr bwMode="auto">
          <a:xfrm>
            <a:off x="4476904" y="3279107"/>
            <a:ext cx="293991"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293" name="Rectangle 8"/>
          <p:cNvSpPr>
            <a:spLocks noChangeArrowheads="1"/>
          </p:cNvSpPr>
          <p:nvPr/>
        </p:nvSpPr>
        <p:spPr bwMode="auto">
          <a:xfrm>
            <a:off x="4476904" y="1844006"/>
            <a:ext cx="293991"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294" name="Rectangle 9"/>
          <p:cNvSpPr>
            <a:spLocks noChangeArrowheads="1"/>
          </p:cNvSpPr>
          <p:nvPr/>
        </p:nvSpPr>
        <p:spPr bwMode="auto">
          <a:xfrm>
            <a:off x="6067200" y="4787233"/>
            <a:ext cx="295709"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295" name="Rectangle 10"/>
          <p:cNvSpPr>
            <a:spLocks noChangeArrowheads="1"/>
          </p:cNvSpPr>
          <p:nvPr/>
        </p:nvSpPr>
        <p:spPr bwMode="auto">
          <a:xfrm>
            <a:off x="6067200" y="3279107"/>
            <a:ext cx="295709"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296" name="Rectangle 11"/>
          <p:cNvSpPr>
            <a:spLocks noChangeArrowheads="1"/>
          </p:cNvSpPr>
          <p:nvPr/>
        </p:nvSpPr>
        <p:spPr bwMode="auto">
          <a:xfrm>
            <a:off x="6067200" y="1844006"/>
            <a:ext cx="295709"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297" name="Rectangle 12"/>
          <p:cNvSpPr>
            <a:spLocks noChangeArrowheads="1"/>
          </p:cNvSpPr>
          <p:nvPr/>
        </p:nvSpPr>
        <p:spPr bwMode="auto">
          <a:xfrm>
            <a:off x="3094634" y="4787233"/>
            <a:ext cx="293991"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298" name="Rectangle 13"/>
          <p:cNvSpPr>
            <a:spLocks noChangeArrowheads="1"/>
          </p:cNvSpPr>
          <p:nvPr/>
        </p:nvSpPr>
        <p:spPr bwMode="auto">
          <a:xfrm>
            <a:off x="3094634" y="3279107"/>
            <a:ext cx="293991"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299" name="Rectangle 14"/>
          <p:cNvSpPr>
            <a:spLocks noChangeArrowheads="1"/>
          </p:cNvSpPr>
          <p:nvPr/>
        </p:nvSpPr>
        <p:spPr bwMode="auto">
          <a:xfrm>
            <a:off x="3094634" y="1844006"/>
            <a:ext cx="293991"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00" name="Rectangle 15"/>
          <p:cNvSpPr>
            <a:spLocks noChangeArrowheads="1"/>
          </p:cNvSpPr>
          <p:nvPr/>
        </p:nvSpPr>
        <p:spPr bwMode="auto">
          <a:xfrm>
            <a:off x="1442443" y="4799933"/>
            <a:ext cx="295709"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01" name="Rectangle 16"/>
          <p:cNvSpPr>
            <a:spLocks noChangeArrowheads="1"/>
          </p:cNvSpPr>
          <p:nvPr/>
        </p:nvSpPr>
        <p:spPr bwMode="auto">
          <a:xfrm>
            <a:off x="1442443" y="3291808"/>
            <a:ext cx="295709"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02" name="Rectangle 17"/>
          <p:cNvSpPr>
            <a:spLocks noChangeArrowheads="1"/>
          </p:cNvSpPr>
          <p:nvPr/>
        </p:nvSpPr>
        <p:spPr bwMode="auto">
          <a:xfrm>
            <a:off x="1442443" y="1856708"/>
            <a:ext cx="295709" cy="360363"/>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03" name="Rectangle 18"/>
          <p:cNvSpPr>
            <a:spLocks noChangeArrowheads="1"/>
          </p:cNvSpPr>
          <p:nvPr/>
        </p:nvSpPr>
        <p:spPr bwMode="auto">
          <a:xfrm>
            <a:off x="1636719" y="1331243"/>
            <a:ext cx="1475108" cy="1403350"/>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04" name="Rectangle 19"/>
          <p:cNvSpPr>
            <a:spLocks noChangeArrowheads="1"/>
          </p:cNvSpPr>
          <p:nvPr/>
        </p:nvSpPr>
        <p:spPr bwMode="auto">
          <a:xfrm>
            <a:off x="1636719" y="2783805"/>
            <a:ext cx="1475108" cy="1403350"/>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05" name="Rectangle 20"/>
          <p:cNvSpPr>
            <a:spLocks noChangeArrowheads="1"/>
          </p:cNvSpPr>
          <p:nvPr/>
        </p:nvSpPr>
        <p:spPr bwMode="auto">
          <a:xfrm>
            <a:off x="1636719" y="4241130"/>
            <a:ext cx="1475108" cy="1403350"/>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06" name="Rectangle 21"/>
          <p:cNvSpPr>
            <a:spLocks noChangeArrowheads="1"/>
          </p:cNvSpPr>
          <p:nvPr/>
        </p:nvSpPr>
        <p:spPr bwMode="auto">
          <a:xfrm>
            <a:off x="3287190" y="1331246"/>
            <a:ext cx="1296307" cy="4319587"/>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07" name="Rectangle 22"/>
          <p:cNvSpPr>
            <a:spLocks noChangeArrowheads="1"/>
          </p:cNvSpPr>
          <p:nvPr/>
        </p:nvSpPr>
        <p:spPr bwMode="auto">
          <a:xfrm>
            <a:off x="4681494" y="1331243"/>
            <a:ext cx="1475108" cy="1403350"/>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08" name="Rectangle 23"/>
          <p:cNvSpPr>
            <a:spLocks noChangeArrowheads="1"/>
          </p:cNvSpPr>
          <p:nvPr/>
        </p:nvSpPr>
        <p:spPr bwMode="auto">
          <a:xfrm>
            <a:off x="4681494" y="2783805"/>
            <a:ext cx="1475108" cy="1403350"/>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09" name="Rectangle 24"/>
          <p:cNvSpPr>
            <a:spLocks noChangeArrowheads="1"/>
          </p:cNvSpPr>
          <p:nvPr/>
        </p:nvSpPr>
        <p:spPr bwMode="auto">
          <a:xfrm>
            <a:off x="4681494" y="4241130"/>
            <a:ext cx="1475108" cy="1403350"/>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10" name="Text Box 25"/>
          <p:cNvSpPr txBox="1">
            <a:spLocks noChangeArrowheads="1"/>
          </p:cNvSpPr>
          <p:nvPr/>
        </p:nvSpPr>
        <p:spPr bwMode="auto">
          <a:xfrm>
            <a:off x="1619525" y="1339180"/>
            <a:ext cx="1000598" cy="30480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People</a:t>
            </a:r>
            <a:endParaRPr lang="en-US" sz="1400" dirty="0"/>
          </a:p>
        </p:txBody>
      </p:sp>
      <p:sp>
        <p:nvSpPr>
          <p:cNvPr id="12311" name="Text Box 26"/>
          <p:cNvSpPr txBox="1">
            <a:spLocks noChangeArrowheads="1"/>
          </p:cNvSpPr>
          <p:nvPr/>
        </p:nvSpPr>
        <p:spPr bwMode="auto">
          <a:xfrm>
            <a:off x="1619524" y="2790156"/>
            <a:ext cx="1473390" cy="52322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Policy and strategy</a:t>
            </a:r>
            <a:endParaRPr lang="en-US" sz="1400" dirty="0"/>
          </a:p>
        </p:txBody>
      </p:sp>
      <p:sp>
        <p:nvSpPr>
          <p:cNvPr id="12312" name="Text Box 27"/>
          <p:cNvSpPr txBox="1">
            <a:spLocks noChangeArrowheads="1"/>
          </p:cNvSpPr>
          <p:nvPr/>
        </p:nvSpPr>
        <p:spPr bwMode="auto">
          <a:xfrm>
            <a:off x="1619524" y="4280819"/>
            <a:ext cx="1590298" cy="52322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Partnership and resources</a:t>
            </a:r>
            <a:endParaRPr lang="en-US" sz="1400" dirty="0"/>
          </a:p>
        </p:txBody>
      </p:sp>
      <p:sp>
        <p:nvSpPr>
          <p:cNvPr id="12313" name="Text Box 28"/>
          <p:cNvSpPr txBox="1">
            <a:spLocks noChangeArrowheads="1"/>
          </p:cNvSpPr>
          <p:nvPr/>
        </p:nvSpPr>
        <p:spPr bwMode="auto">
          <a:xfrm>
            <a:off x="3295784" y="1336005"/>
            <a:ext cx="1148453" cy="30480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Processes</a:t>
            </a:r>
            <a:endParaRPr lang="en-US" sz="1400" dirty="0"/>
          </a:p>
        </p:txBody>
      </p:sp>
      <p:sp>
        <p:nvSpPr>
          <p:cNvPr id="12314" name="Text Box 29"/>
          <p:cNvSpPr txBox="1">
            <a:spLocks noChangeArrowheads="1"/>
          </p:cNvSpPr>
          <p:nvPr/>
        </p:nvSpPr>
        <p:spPr bwMode="auto">
          <a:xfrm>
            <a:off x="4674615" y="1339181"/>
            <a:ext cx="1237853" cy="52322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People results</a:t>
            </a:r>
            <a:endParaRPr lang="en-US" sz="1400" dirty="0"/>
          </a:p>
        </p:txBody>
      </p:sp>
      <p:sp>
        <p:nvSpPr>
          <p:cNvPr id="12315" name="Text Box 30"/>
          <p:cNvSpPr txBox="1">
            <a:spLocks noChangeArrowheads="1"/>
          </p:cNvSpPr>
          <p:nvPr/>
        </p:nvSpPr>
        <p:spPr bwMode="auto">
          <a:xfrm>
            <a:off x="4674615" y="2758406"/>
            <a:ext cx="1237853" cy="52322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Customer results</a:t>
            </a:r>
            <a:endParaRPr lang="en-US" sz="1400" dirty="0"/>
          </a:p>
        </p:txBody>
      </p:sp>
      <p:sp>
        <p:nvSpPr>
          <p:cNvPr id="12316" name="Text Box 31"/>
          <p:cNvSpPr txBox="1">
            <a:spLocks noChangeArrowheads="1"/>
          </p:cNvSpPr>
          <p:nvPr/>
        </p:nvSpPr>
        <p:spPr bwMode="auto">
          <a:xfrm>
            <a:off x="4674615" y="4280819"/>
            <a:ext cx="1237853" cy="52322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Society results</a:t>
            </a:r>
            <a:endParaRPr lang="en-US" sz="1400" dirty="0"/>
          </a:p>
        </p:txBody>
      </p:sp>
      <p:sp>
        <p:nvSpPr>
          <p:cNvPr id="12318" name="Rectangle 34"/>
          <p:cNvSpPr>
            <a:spLocks noChangeArrowheads="1"/>
          </p:cNvSpPr>
          <p:nvPr/>
        </p:nvSpPr>
        <p:spPr bwMode="auto">
          <a:xfrm>
            <a:off x="6316489" y="1331246"/>
            <a:ext cx="3392062" cy="4319587"/>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12319" name="Text Box 32"/>
          <p:cNvSpPr txBox="1">
            <a:spLocks noChangeArrowheads="1"/>
          </p:cNvSpPr>
          <p:nvPr/>
        </p:nvSpPr>
        <p:spPr bwMode="auto">
          <a:xfrm>
            <a:off x="6354314" y="1331244"/>
            <a:ext cx="3354239" cy="2062103"/>
          </a:xfrm>
          <a:prstGeom prst="rect">
            <a:avLst/>
          </a:prstGeom>
          <a:solidFill>
            <a:schemeClr val="bg1">
              <a:lumMod val="85000"/>
            </a:schemeClr>
          </a:solidFill>
          <a:ln w="9525">
            <a:noFill/>
            <a:miter lim="800000"/>
            <a:headEnd/>
            <a:tailEnd/>
          </a:ln>
        </p:spPr>
        <p:txBody>
          <a:bodyPr>
            <a:spAutoFit/>
          </a:bodyPr>
          <a:lstStyle/>
          <a:p>
            <a:pPr>
              <a:spcBef>
                <a:spcPct val="50000"/>
              </a:spcBef>
            </a:pPr>
            <a:r>
              <a:rPr lang="en-GB" b="1" dirty="0">
                <a:solidFill>
                  <a:srgbClr val="FF0000"/>
                </a:solidFill>
              </a:rPr>
              <a:t>Key performance results </a:t>
            </a:r>
            <a:r>
              <a:rPr lang="en-GB" b="1" dirty="0">
                <a:solidFill>
                  <a:srgbClr val="FF0000"/>
                </a:solidFill>
                <a:cs typeface="Arial" charset="0"/>
              </a:rPr>
              <a:t>– </a:t>
            </a:r>
            <a:r>
              <a:rPr lang="en-GB" dirty="0">
                <a:solidFill>
                  <a:srgbClr val="FF0000"/>
                </a:solidFill>
              </a:rPr>
              <a:t>this shows the financial and non-financial outcomes of the organisation’s planned performance, including such things as cash flow, profit, meeting budgets, success rates and the value of intellectual property</a:t>
            </a:r>
            <a:endParaRPr lang="en-US" dirty="0">
              <a:solidFill>
                <a:srgbClr val="FF0000"/>
              </a:solidFill>
            </a:endParaRPr>
          </a:p>
        </p:txBody>
      </p:sp>
      <p:sp>
        <p:nvSpPr>
          <p:cNvPr id="12320" name="Text Box 36"/>
          <p:cNvSpPr txBox="1">
            <a:spLocks noChangeArrowheads="1"/>
          </p:cNvSpPr>
          <p:nvPr/>
        </p:nvSpPr>
        <p:spPr bwMode="auto">
          <a:xfrm>
            <a:off x="128944" y="1331243"/>
            <a:ext cx="1157048" cy="304800"/>
          </a:xfrm>
          <a:prstGeom prst="rect">
            <a:avLst/>
          </a:prstGeom>
          <a:solidFill>
            <a:schemeClr val="bg1">
              <a:lumMod val="85000"/>
            </a:schemeClr>
          </a:solidFill>
          <a:ln w="9525">
            <a:noFill/>
            <a:miter lim="800000"/>
            <a:headEnd/>
            <a:tailEnd/>
          </a:ln>
        </p:spPr>
        <p:txBody>
          <a:bodyPr>
            <a:spAutoFit/>
          </a:bodyPr>
          <a:lstStyle/>
          <a:p>
            <a:pPr>
              <a:spcBef>
                <a:spcPct val="50000"/>
              </a:spcBef>
              <a:defRPr/>
            </a:pPr>
            <a:r>
              <a:rPr lang="en-GB" sz="1400" dirty="0"/>
              <a:t>Leadership</a:t>
            </a:r>
            <a:endParaRPr lang="en-US" sz="1400" dirty="0"/>
          </a:p>
        </p:txBody>
      </p:sp>
      <p:sp>
        <p:nvSpPr>
          <p:cNvPr id="34" name="Text Box 31"/>
          <p:cNvSpPr txBox="1">
            <a:spLocks noChangeArrowheads="1"/>
          </p:cNvSpPr>
          <p:nvPr/>
        </p:nvSpPr>
        <p:spPr bwMode="auto">
          <a:xfrm>
            <a:off x="545001" y="17096"/>
            <a:ext cx="8812827" cy="954107"/>
          </a:xfrm>
          <a:prstGeom prst="rect">
            <a:avLst/>
          </a:prstGeom>
          <a:noFill/>
          <a:ln w="9525">
            <a:noFill/>
            <a:miter lim="800000"/>
            <a:headEnd/>
            <a:tailEnd/>
          </a:ln>
        </p:spPr>
        <p:txBody>
          <a:bodyPr>
            <a:spAutoFit/>
          </a:bodyPr>
          <a:lstStyle/>
          <a:p>
            <a:pPr algn="ctr">
              <a:spcBef>
                <a:spcPct val="50000"/>
              </a:spcBef>
            </a:pPr>
            <a:r>
              <a:rPr lang="en-IN" sz="2800" b="1" dirty="0"/>
              <a:t>EFQM excellence model – Key </a:t>
            </a:r>
            <a:br>
              <a:rPr lang="en-IN" sz="2800" b="1" dirty="0"/>
            </a:br>
            <a:r>
              <a:rPr lang="en-IN" sz="2800" b="1" dirty="0"/>
              <a:t>performance results</a:t>
            </a:r>
            <a:endParaRPr lang="en-US" sz="2800" b="1"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5"/>
          <p:cNvSpPr>
            <a:spLocks noChangeArrowheads="1"/>
          </p:cNvSpPr>
          <p:nvPr/>
        </p:nvSpPr>
        <p:spPr bwMode="auto">
          <a:xfrm>
            <a:off x="2527285" y="1678661"/>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24578" name="Rectangle 7"/>
          <p:cNvSpPr>
            <a:spLocks noChangeArrowheads="1"/>
          </p:cNvSpPr>
          <p:nvPr/>
        </p:nvSpPr>
        <p:spPr bwMode="auto">
          <a:xfrm>
            <a:off x="2513530" y="5564858"/>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24579" name="Text Box 8"/>
          <p:cNvSpPr txBox="1">
            <a:spLocks noChangeArrowheads="1"/>
          </p:cNvSpPr>
          <p:nvPr/>
        </p:nvSpPr>
        <p:spPr bwMode="auto">
          <a:xfrm>
            <a:off x="4005832" y="5583908"/>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grpSp>
        <p:nvGrpSpPr>
          <p:cNvPr id="24580" name="Group 50"/>
          <p:cNvGrpSpPr>
            <a:grpSpLocks/>
          </p:cNvGrpSpPr>
          <p:nvPr/>
        </p:nvGrpSpPr>
        <p:grpSpPr bwMode="auto">
          <a:xfrm>
            <a:off x="7894754" y="2105695"/>
            <a:ext cx="1179399" cy="2916238"/>
            <a:chOff x="4562" y="1366"/>
            <a:chExt cx="686" cy="1092"/>
          </a:xfrm>
        </p:grpSpPr>
        <p:sp>
          <p:nvSpPr>
            <p:cNvPr id="24613" name="Rectangle 6"/>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24614" name="Line 10"/>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24615" name="Line 11"/>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24616" name="Line 12"/>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24617" name="Line 13"/>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24618" name="Line 14"/>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24619" name="Line 15"/>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24620" name="AutoShape 16"/>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24581" name="Text Box 18"/>
          <p:cNvSpPr txBox="1">
            <a:spLocks noChangeArrowheads="1"/>
          </p:cNvSpPr>
          <p:nvPr/>
        </p:nvSpPr>
        <p:spPr bwMode="auto">
          <a:xfrm rot="-5400000">
            <a:off x="7825126" y="3412794"/>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24582" name="Line 19"/>
          <p:cNvSpPr>
            <a:spLocks noChangeShapeType="1"/>
          </p:cNvSpPr>
          <p:nvPr/>
        </p:nvSpPr>
        <p:spPr bwMode="auto">
          <a:xfrm>
            <a:off x="4961728" y="1667545"/>
            <a:ext cx="0" cy="3887788"/>
          </a:xfrm>
          <a:prstGeom prst="line">
            <a:avLst/>
          </a:prstGeom>
          <a:noFill/>
          <a:ln w="9525">
            <a:solidFill>
              <a:schemeClr val="tx1"/>
            </a:solidFill>
            <a:round/>
            <a:headEnd/>
            <a:tailEnd type="none" w="sm" len="lg"/>
          </a:ln>
        </p:spPr>
        <p:txBody>
          <a:bodyPr/>
          <a:lstStyle/>
          <a:p>
            <a:endParaRPr lang="en-GB" dirty="0"/>
          </a:p>
        </p:txBody>
      </p:sp>
      <p:sp>
        <p:nvSpPr>
          <p:cNvPr id="13320" name="Rectangle 20"/>
          <p:cNvSpPr>
            <a:spLocks noChangeArrowheads="1"/>
          </p:cNvSpPr>
          <p:nvPr/>
        </p:nvSpPr>
        <p:spPr bwMode="auto">
          <a:xfrm>
            <a:off x="2525566" y="1685008"/>
            <a:ext cx="2436163" cy="3887787"/>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24584" name="AutoShape 21"/>
          <p:cNvSpPr>
            <a:spLocks noChangeArrowheads="1"/>
          </p:cNvSpPr>
          <p:nvPr/>
        </p:nvSpPr>
        <p:spPr bwMode="auto">
          <a:xfrm>
            <a:off x="2530724" y="1278611"/>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24585" name="Text Box 22"/>
          <p:cNvSpPr txBox="1">
            <a:spLocks noChangeArrowheads="1"/>
          </p:cNvSpPr>
          <p:nvPr/>
        </p:nvSpPr>
        <p:spPr bwMode="auto">
          <a:xfrm>
            <a:off x="5596130" y="5082258"/>
            <a:ext cx="1480265" cy="457200"/>
          </a:xfrm>
          <a:prstGeom prst="rect">
            <a:avLst/>
          </a:prstGeom>
          <a:noFill/>
          <a:ln w="9525">
            <a:noFill/>
            <a:miter lim="800000"/>
            <a:headEnd/>
            <a:tailEnd/>
          </a:ln>
        </p:spPr>
        <p:txBody>
          <a:bodyPr>
            <a:spAutoFit/>
          </a:bodyPr>
          <a:lstStyle/>
          <a:p>
            <a:pPr algn="ctr" eaLnBrk="0" hangingPunct="0"/>
            <a:r>
              <a:rPr lang="en-US" sz="1200" dirty="0"/>
              <a:t>Process technology</a:t>
            </a:r>
            <a:endParaRPr lang="en-US" sz="1200" dirty="0">
              <a:latin typeface="Times New Roman" pitchFamily="18" charset="0"/>
            </a:endParaRPr>
          </a:p>
        </p:txBody>
      </p:sp>
      <p:sp>
        <p:nvSpPr>
          <p:cNvPr id="24586" name="Text Box 23"/>
          <p:cNvSpPr txBox="1">
            <a:spLocks noChangeArrowheads="1"/>
          </p:cNvSpPr>
          <p:nvPr/>
        </p:nvSpPr>
        <p:spPr bwMode="auto">
          <a:xfrm>
            <a:off x="4155405" y="983333"/>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24587" name="Text Box 24"/>
          <p:cNvSpPr txBox="1">
            <a:spLocks noChangeArrowheads="1"/>
          </p:cNvSpPr>
          <p:nvPr/>
        </p:nvSpPr>
        <p:spPr bwMode="auto">
          <a:xfrm>
            <a:off x="0" y="20242"/>
            <a:ext cx="9902825" cy="954107"/>
          </a:xfrm>
          <a:prstGeom prst="rect">
            <a:avLst/>
          </a:prstGeom>
          <a:noFill/>
          <a:ln w="9525">
            <a:noFill/>
            <a:miter lim="800000"/>
            <a:headEnd/>
            <a:tailEnd type="none" w="sm" len="lg"/>
          </a:ln>
        </p:spPr>
        <p:txBody>
          <a:bodyPr>
            <a:spAutoFit/>
          </a:bodyPr>
          <a:lstStyle/>
          <a:p>
            <a:pPr algn="ctr" eaLnBrk="0" hangingPunct="0"/>
            <a:r>
              <a:rPr lang="en-GB" sz="2800" b="1" dirty="0"/>
              <a:t>TQM elements in the four operations </a:t>
            </a:r>
            <a:br>
              <a:rPr lang="en-GB" sz="2800" b="1" dirty="0"/>
            </a:br>
            <a:r>
              <a:rPr lang="en-GB" sz="2800" b="1" dirty="0"/>
              <a:t>strategy decision categories</a:t>
            </a:r>
            <a:endParaRPr lang="en-US" sz="2800" b="1" dirty="0">
              <a:latin typeface="Times New Roman" pitchFamily="18" charset="0"/>
            </a:endParaRPr>
          </a:p>
        </p:txBody>
      </p:sp>
      <p:sp>
        <p:nvSpPr>
          <p:cNvPr id="24588" name="Text Box 25"/>
          <p:cNvSpPr txBox="1">
            <a:spLocks noChangeArrowheads="1"/>
          </p:cNvSpPr>
          <p:nvPr/>
        </p:nvSpPr>
        <p:spPr bwMode="auto">
          <a:xfrm>
            <a:off x="6660339" y="4975898"/>
            <a:ext cx="1383989" cy="461665"/>
          </a:xfrm>
          <a:prstGeom prst="rect">
            <a:avLst/>
          </a:prstGeom>
          <a:noFill/>
          <a:ln w="9525">
            <a:noFill/>
            <a:miter lim="800000"/>
            <a:headEnd/>
            <a:tailEnd/>
          </a:ln>
        </p:spPr>
        <p:txBody>
          <a:bodyPr>
            <a:spAutoFit/>
          </a:bodyPr>
          <a:lstStyle/>
          <a:p>
            <a:pPr algn="ctr" eaLnBrk="0" hangingPunct="0"/>
            <a:r>
              <a:rPr lang="en-US" sz="1200" dirty="0"/>
              <a:t>Development</a:t>
            </a:r>
          </a:p>
          <a:p>
            <a:pPr algn="ctr" eaLnBrk="0" hangingPunct="0"/>
            <a:r>
              <a:rPr lang="en-US" sz="1200" dirty="0"/>
              <a:t>and </a:t>
            </a:r>
            <a:r>
              <a:rPr lang="en-GB" sz="1200" dirty="0"/>
              <a:t>organisation</a:t>
            </a:r>
            <a:endParaRPr lang="en-GB" sz="1200" dirty="0">
              <a:latin typeface="Times New Roman" pitchFamily="18" charset="0"/>
            </a:endParaRPr>
          </a:p>
        </p:txBody>
      </p:sp>
      <p:sp>
        <p:nvSpPr>
          <p:cNvPr id="24589" name="Text Box 26"/>
          <p:cNvSpPr txBox="1">
            <a:spLocks noChangeArrowheads="1"/>
          </p:cNvSpPr>
          <p:nvPr/>
        </p:nvSpPr>
        <p:spPr bwMode="auto">
          <a:xfrm>
            <a:off x="2470549" y="2859761"/>
            <a:ext cx="2480863" cy="1082675"/>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dirty="0"/>
              <a:t>	Provide resources to 	support quality</a:t>
            </a:r>
          </a:p>
          <a:p>
            <a:pPr eaLnBrk="0" hangingPunct="0">
              <a:spcBef>
                <a:spcPct val="5000"/>
              </a:spcBef>
              <a:buFontTx/>
              <a:buChar char="•"/>
              <a:tabLst>
                <a:tab pos="98425" algn="l"/>
              </a:tabLst>
            </a:pPr>
            <a:r>
              <a:rPr lang="en-GB" dirty="0"/>
              <a:t>	Use quality as 	performance criterion</a:t>
            </a:r>
          </a:p>
        </p:txBody>
      </p:sp>
      <p:grpSp>
        <p:nvGrpSpPr>
          <p:cNvPr id="24590" name="Group 27"/>
          <p:cNvGrpSpPr>
            <a:grpSpLocks/>
          </p:cNvGrpSpPr>
          <p:nvPr/>
        </p:nvGrpSpPr>
        <p:grpSpPr bwMode="auto">
          <a:xfrm>
            <a:off x="416056" y="2110458"/>
            <a:ext cx="2159366" cy="2919412"/>
            <a:chOff x="204" y="1237"/>
            <a:chExt cx="1256" cy="1839"/>
          </a:xfrm>
        </p:grpSpPr>
        <p:sp>
          <p:nvSpPr>
            <p:cNvPr id="24599" name="Rectangle 28"/>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24600" name="Text Box 29"/>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24601" name="Text Box 30"/>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24602" name="Text Box 31"/>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24603" name="Text Box 32"/>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24604" name="Text Box 33"/>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24605" name="Text Box 34"/>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24606" name="Line 35"/>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24607" name="Rectangle 36"/>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24608" name="Freeform 37"/>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4609" name="Freeform 38"/>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4610" name="Freeform 39"/>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4611" name="Freeform 40"/>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4612" name="Freeform 41"/>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24591" name="Line 42"/>
          <p:cNvSpPr>
            <a:spLocks noChangeShapeType="1"/>
          </p:cNvSpPr>
          <p:nvPr/>
        </p:nvSpPr>
        <p:spPr bwMode="auto">
          <a:xfrm>
            <a:off x="1181118" y="2110458"/>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24592" name="Line 43"/>
          <p:cNvSpPr>
            <a:spLocks noChangeShapeType="1"/>
          </p:cNvSpPr>
          <p:nvPr/>
        </p:nvSpPr>
        <p:spPr bwMode="auto">
          <a:xfrm>
            <a:off x="2508374" y="5028283"/>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24594" name="Rectangle 45"/>
          <p:cNvSpPr>
            <a:spLocks noChangeArrowheads="1"/>
          </p:cNvSpPr>
          <p:nvPr/>
        </p:nvSpPr>
        <p:spPr bwMode="auto">
          <a:xfrm>
            <a:off x="2513531" y="1678661"/>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24595" name="Freeform 46"/>
          <p:cNvSpPr>
            <a:spLocks/>
          </p:cNvSpPr>
          <p:nvPr/>
        </p:nvSpPr>
        <p:spPr bwMode="auto">
          <a:xfrm>
            <a:off x="6796160" y="1710408"/>
            <a:ext cx="49857" cy="3890962"/>
          </a:xfrm>
          <a:custGeom>
            <a:avLst/>
            <a:gdLst>
              <a:gd name="T0" fmla="*/ 0 w 29"/>
              <a:gd name="T1" fmla="*/ 0 h 2451"/>
              <a:gd name="T2" fmla="*/ 73082949 w 29"/>
              <a:gd name="T3" fmla="*/ 2147483647 h 2451"/>
              <a:gd name="T4" fmla="*/ 0 60000 65536"/>
              <a:gd name="T5" fmla="*/ 0 60000 65536"/>
              <a:gd name="T6" fmla="*/ 0 w 29"/>
              <a:gd name="T7" fmla="*/ 0 h 2451"/>
              <a:gd name="T8" fmla="*/ 29 w 29"/>
              <a:gd name="T9" fmla="*/ 2451 h 2451"/>
            </a:gdLst>
            <a:ahLst/>
            <a:cxnLst>
              <a:cxn ang="T4">
                <a:pos x="T0" y="T1"/>
              </a:cxn>
              <a:cxn ang="T5">
                <a:pos x="T2" y="T3"/>
              </a:cxn>
            </a:cxnLst>
            <a:rect l="T6" t="T7" r="T8" b="T9"/>
            <a:pathLst>
              <a:path w="29" h="2451">
                <a:moveTo>
                  <a:pt x="0" y="0"/>
                </a:moveTo>
                <a:lnTo>
                  <a:pt x="29" y="2451"/>
                </a:lnTo>
              </a:path>
            </a:pathLst>
          </a:custGeom>
          <a:noFill/>
          <a:ln w="9525">
            <a:solidFill>
              <a:schemeClr val="tx1"/>
            </a:solidFill>
            <a:round/>
            <a:headEnd type="none" w="med" len="med"/>
            <a:tailEnd type="none" w="med" len="med"/>
          </a:ln>
        </p:spPr>
        <p:txBody>
          <a:bodyPr/>
          <a:lstStyle/>
          <a:p>
            <a:endParaRPr lang="en-GB" dirty="0"/>
          </a:p>
        </p:txBody>
      </p:sp>
      <p:sp>
        <p:nvSpPr>
          <p:cNvPr id="24596" name="Line 47"/>
          <p:cNvSpPr>
            <a:spLocks noChangeShapeType="1"/>
          </p:cNvSpPr>
          <p:nvPr/>
        </p:nvSpPr>
        <p:spPr bwMode="auto">
          <a:xfrm>
            <a:off x="5860891" y="1710411"/>
            <a:ext cx="0" cy="3887787"/>
          </a:xfrm>
          <a:prstGeom prst="line">
            <a:avLst/>
          </a:prstGeom>
          <a:noFill/>
          <a:ln w="9525">
            <a:solidFill>
              <a:schemeClr val="tx1"/>
            </a:solidFill>
            <a:round/>
            <a:headEnd/>
            <a:tailEnd/>
          </a:ln>
        </p:spPr>
        <p:txBody>
          <a:bodyPr/>
          <a:lstStyle/>
          <a:p>
            <a:endParaRPr lang="en-GB" dirty="0"/>
          </a:p>
        </p:txBody>
      </p:sp>
      <p:sp>
        <p:nvSpPr>
          <p:cNvPr id="24597" name="Text Box 48"/>
          <p:cNvSpPr txBox="1">
            <a:spLocks noChangeArrowheads="1"/>
          </p:cNvSpPr>
          <p:nvPr/>
        </p:nvSpPr>
        <p:spPr bwMode="auto">
          <a:xfrm>
            <a:off x="4819032" y="5090195"/>
            <a:ext cx="1170802" cy="457200"/>
          </a:xfrm>
          <a:prstGeom prst="rect">
            <a:avLst/>
          </a:prstGeom>
          <a:noFill/>
          <a:ln w="9525">
            <a:noFill/>
            <a:miter lim="800000"/>
            <a:headEnd/>
            <a:tailEnd/>
          </a:ln>
        </p:spPr>
        <p:txBody>
          <a:bodyPr>
            <a:spAutoFit/>
          </a:bodyPr>
          <a:lstStyle/>
          <a:p>
            <a:pPr algn="ctr" eaLnBrk="0" hangingPunct="0"/>
            <a:r>
              <a:rPr lang="en-US" sz="1200" dirty="0"/>
              <a:t>Supply network</a:t>
            </a:r>
            <a:endParaRPr lang="en-US" sz="1200" dirty="0">
              <a:latin typeface="Times New Roman" pitchFamily="18" charset="0"/>
            </a:endParaRPr>
          </a:p>
        </p:txBody>
      </p:sp>
      <p:sp>
        <p:nvSpPr>
          <p:cNvPr id="24598" name="Text Box 9"/>
          <p:cNvSpPr txBox="1">
            <a:spLocks noChangeArrowheads="1"/>
          </p:cNvSpPr>
          <p:nvPr/>
        </p:nvSpPr>
        <p:spPr bwMode="auto">
          <a:xfrm>
            <a:off x="3060248" y="5080671"/>
            <a:ext cx="1175960" cy="523220"/>
          </a:xfrm>
          <a:prstGeom prst="rect">
            <a:avLst/>
          </a:prstGeom>
          <a:noFill/>
          <a:ln w="9525">
            <a:noFill/>
            <a:miter lim="800000"/>
            <a:headEnd/>
            <a:tailEnd/>
          </a:ln>
        </p:spPr>
        <p:txBody>
          <a:bodyPr>
            <a:spAutoFit/>
          </a:bodyPr>
          <a:lstStyle/>
          <a:p>
            <a:pPr algn="ctr" eaLnBrk="0" hangingPunct="0"/>
            <a:r>
              <a:rPr lang="en-US" sz="1400" dirty="0"/>
              <a:t>Capacity strategy</a:t>
            </a:r>
            <a:endParaRPr lang="en-US" sz="1400" dirty="0">
              <a:latin typeface="Times New Roman" pitchFamily="18" charset="0"/>
            </a:endParaRPr>
          </a:p>
        </p:txBody>
      </p:sp>
      <p:sp>
        <p:nvSpPr>
          <p:cNvPr id="24623" name="Rectangle 135"/>
          <p:cNvSpPr>
            <a:spLocks noChangeArrowheads="1"/>
          </p:cNvSpPr>
          <p:nvPr/>
        </p:nvSpPr>
        <p:spPr bwMode="auto">
          <a:xfrm>
            <a:off x="558755" y="918246"/>
            <a:ext cx="2164375" cy="400110"/>
          </a:xfrm>
          <a:prstGeom prst="rect">
            <a:avLst/>
          </a:prstGeom>
          <a:noFill/>
          <a:ln w="9525">
            <a:noFill/>
            <a:miter lim="800000"/>
            <a:headEnd/>
            <a:tailEnd/>
          </a:ln>
        </p:spPr>
        <p:txBody>
          <a:bodyPr wrap="none">
            <a:spAutoFit/>
          </a:bodyPr>
          <a:lstStyle/>
          <a:p>
            <a:r>
              <a:rPr lang="en-GB" sz="2000" dirty="0"/>
              <a:t>Capacity strategy</a:t>
            </a:r>
            <a:endParaRPr lang="en-US" sz="20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94"/>
          <p:cNvSpPr>
            <a:spLocks noChangeArrowheads="1"/>
          </p:cNvSpPr>
          <p:nvPr/>
        </p:nvSpPr>
        <p:spPr bwMode="auto">
          <a:xfrm>
            <a:off x="2560593" y="1752256"/>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25602" name="Rectangle 96"/>
          <p:cNvSpPr>
            <a:spLocks noChangeArrowheads="1"/>
          </p:cNvSpPr>
          <p:nvPr/>
        </p:nvSpPr>
        <p:spPr bwMode="auto">
          <a:xfrm>
            <a:off x="2546838" y="5638453"/>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25603" name="Text Box 97"/>
          <p:cNvSpPr txBox="1">
            <a:spLocks noChangeArrowheads="1"/>
          </p:cNvSpPr>
          <p:nvPr/>
        </p:nvSpPr>
        <p:spPr bwMode="auto">
          <a:xfrm>
            <a:off x="4039140" y="5657503"/>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sp>
        <p:nvSpPr>
          <p:cNvPr id="25604" name="Text Box 98"/>
          <p:cNvSpPr txBox="1">
            <a:spLocks noChangeArrowheads="1"/>
          </p:cNvSpPr>
          <p:nvPr/>
        </p:nvSpPr>
        <p:spPr bwMode="auto">
          <a:xfrm>
            <a:off x="2376634" y="5168553"/>
            <a:ext cx="1175960" cy="457200"/>
          </a:xfrm>
          <a:prstGeom prst="rect">
            <a:avLst/>
          </a:prstGeom>
          <a:noFill/>
          <a:ln w="9525">
            <a:noFill/>
            <a:miter lim="800000"/>
            <a:headEnd/>
            <a:tailEnd/>
          </a:ln>
        </p:spPr>
        <p:txBody>
          <a:bodyPr>
            <a:spAutoFit/>
          </a:bodyPr>
          <a:lstStyle/>
          <a:p>
            <a:pPr algn="ctr" eaLnBrk="0" hangingPunct="0"/>
            <a:r>
              <a:rPr lang="en-US" sz="1200" dirty="0"/>
              <a:t>Capacity strategy</a:t>
            </a:r>
            <a:endParaRPr lang="en-US" sz="1200" dirty="0">
              <a:latin typeface="Times New Roman" pitchFamily="18" charset="0"/>
            </a:endParaRPr>
          </a:p>
        </p:txBody>
      </p:sp>
      <p:grpSp>
        <p:nvGrpSpPr>
          <p:cNvPr id="25605" name="Group 140"/>
          <p:cNvGrpSpPr>
            <a:grpSpLocks/>
          </p:cNvGrpSpPr>
          <p:nvPr/>
        </p:nvGrpSpPr>
        <p:grpSpPr bwMode="auto">
          <a:xfrm>
            <a:off x="7928062" y="2179290"/>
            <a:ext cx="1179399" cy="2916238"/>
            <a:chOff x="4562" y="1366"/>
            <a:chExt cx="686" cy="1092"/>
          </a:xfrm>
        </p:grpSpPr>
        <p:sp>
          <p:nvSpPr>
            <p:cNvPr id="25638" name="Rectangle 95"/>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25639" name="Line 100"/>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25640" name="Line 101"/>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25641" name="Line 102"/>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25642" name="Line 103"/>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25643" name="Line 104"/>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25644" name="Line 105"/>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25645" name="AutoShape 106"/>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25606" name="Text Box 107"/>
          <p:cNvSpPr txBox="1">
            <a:spLocks noChangeArrowheads="1"/>
          </p:cNvSpPr>
          <p:nvPr/>
        </p:nvSpPr>
        <p:spPr bwMode="auto">
          <a:xfrm>
            <a:off x="6829467" y="1128368"/>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25607" name="Text Box 108"/>
          <p:cNvSpPr txBox="1">
            <a:spLocks noChangeArrowheads="1"/>
          </p:cNvSpPr>
          <p:nvPr/>
        </p:nvSpPr>
        <p:spPr bwMode="auto">
          <a:xfrm rot="-5400000">
            <a:off x="7810296" y="3414951"/>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25608" name="Line 109"/>
          <p:cNvSpPr>
            <a:spLocks noChangeShapeType="1"/>
          </p:cNvSpPr>
          <p:nvPr/>
        </p:nvSpPr>
        <p:spPr bwMode="auto">
          <a:xfrm>
            <a:off x="3449440" y="1752256"/>
            <a:ext cx="0" cy="3887787"/>
          </a:xfrm>
          <a:prstGeom prst="line">
            <a:avLst/>
          </a:prstGeom>
          <a:noFill/>
          <a:ln w="9525">
            <a:solidFill>
              <a:schemeClr val="tx1"/>
            </a:solidFill>
            <a:round/>
            <a:headEnd/>
            <a:tailEnd type="none" w="sm" len="lg"/>
          </a:ln>
        </p:spPr>
        <p:txBody>
          <a:bodyPr/>
          <a:lstStyle/>
          <a:p>
            <a:endParaRPr lang="en-GB" dirty="0"/>
          </a:p>
        </p:txBody>
      </p:sp>
      <p:sp>
        <p:nvSpPr>
          <p:cNvPr id="14346" name="Rectangle 111"/>
          <p:cNvSpPr>
            <a:spLocks noChangeArrowheads="1"/>
          </p:cNvSpPr>
          <p:nvPr/>
        </p:nvSpPr>
        <p:spPr bwMode="auto">
          <a:xfrm>
            <a:off x="3459757" y="1750665"/>
            <a:ext cx="2436163" cy="3887788"/>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25610" name="AutoShape 112"/>
          <p:cNvSpPr>
            <a:spLocks noChangeArrowheads="1"/>
          </p:cNvSpPr>
          <p:nvPr/>
        </p:nvSpPr>
        <p:spPr bwMode="auto">
          <a:xfrm>
            <a:off x="2564032" y="1352206"/>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25611" name="Text Box 113"/>
          <p:cNvSpPr txBox="1">
            <a:spLocks noChangeArrowheads="1"/>
          </p:cNvSpPr>
          <p:nvPr/>
        </p:nvSpPr>
        <p:spPr bwMode="auto">
          <a:xfrm>
            <a:off x="5629438" y="5155853"/>
            <a:ext cx="1480265" cy="457200"/>
          </a:xfrm>
          <a:prstGeom prst="rect">
            <a:avLst/>
          </a:prstGeom>
          <a:noFill/>
          <a:ln w="9525">
            <a:noFill/>
            <a:miter lim="800000"/>
            <a:headEnd/>
            <a:tailEnd/>
          </a:ln>
        </p:spPr>
        <p:txBody>
          <a:bodyPr>
            <a:spAutoFit/>
          </a:bodyPr>
          <a:lstStyle/>
          <a:p>
            <a:pPr algn="ctr" eaLnBrk="0" hangingPunct="0"/>
            <a:r>
              <a:rPr lang="en-US" sz="1200" dirty="0"/>
              <a:t>Process technology</a:t>
            </a:r>
            <a:endParaRPr lang="en-US" sz="1200" dirty="0">
              <a:latin typeface="Times New Roman" pitchFamily="18" charset="0"/>
            </a:endParaRPr>
          </a:p>
        </p:txBody>
      </p:sp>
      <p:sp>
        <p:nvSpPr>
          <p:cNvPr id="25612" name="Text Box 114"/>
          <p:cNvSpPr txBox="1">
            <a:spLocks noChangeArrowheads="1"/>
          </p:cNvSpPr>
          <p:nvPr/>
        </p:nvSpPr>
        <p:spPr bwMode="auto">
          <a:xfrm>
            <a:off x="4188713" y="1056928"/>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25613" name="Text Box 116"/>
          <p:cNvSpPr txBox="1">
            <a:spLocks noChangeArrowheads="1"/>
          </p:cNvSpPr>
          <p:nvPr/>
        </p:nvSpPr>
        <p:spPr bwMode="auto">
          <a:xfrm>
            <a:off x="6693647" y="5049493"/>
            <a:ext cx="1383989" cy="461665"/>
          </a:xfrm>
          <a:prstGeom prst="rect">
            <a:avLst/>
          </a:prstGeom>
          <a:noFill/>
          <a:ln w="9525">
            <a:noFill/>
            <a:miter lim="800000"/>
            <a:headEnd/>
            <a:tailEnd/>
          </a:ln>
        </p:spPr>
        <p:txBody>
          <a:bodyPr>
            <a:spAutoFit/>
          </a:bodyPr>
          <a:lstStyle/>
          <a:p>
            <a:pPr algn="ctr" eaLnBrk="0" hangingPunct="0"/>
            <a:r>
              <a:rPr lang="en-US" sz="1200" dirty="0"/>
              <a:t>Development</a:t>
            </a:r>
          </a:p>
          <a:p>
            <a:pPr algn="ctr" eaLnBrk="0" hangingPunct="0"/>
            <a:r>
              <a:rPr lang="en-US" sz="1200" dirty="0"/>
              <a:t>and </a:t>
            </a:r>
            <a:r>
              <a:rPr lang="en-GB" sz="1200" dirty="0"/>
              <a:t>organisation</a:t>
            </a:r>
            <a:endParaRPr lang="en-GB" sz="1200" dirty="0">
              <a:latin typeface="Times New Roman" pitchFamily="18" charset="0"/>
            </a:endParaRPr>
          </a:p>
        </p:txBody>
      </p:sp>
      <p:sp>
        <p:nvSpPr>
          <p:cNvPr id="25614" name="Text Box 117"/>
          <p:cNvSpPr txBox="1">
            <a:spLocks noChangeArrowheads="1"/>
          </p:cNvSpPr>
          <p:nvPr/>
        </p:nvSpPr>
        <p:spPr bwMode="auto">
          <a:xfrm>
            <a:off x="3397864" y="2217390"/>
            <a:ext cx="2480863" cy="1828800"/>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dirty="0"/>
              <a:t>	Continuous quality 	emphasis with 	suppliers</a:t>
            </a:r>
          </a:p>
          <a:p>
            <a:pPr eaLnBrk="0" hangingPunct="0">
              <a:spcBef>
                <a:spcPct val="5000"/>
              </a:spcBef>
              <a:buFontTx/>
              <a:buChar char="•"/>
              <a:tabLst>
                <a:tab pos="98425" algn="l"/>
              </a:tabLst>
            </a:pPr>
            <a:r>
              <a:rPr lang="en-GB" dirty="0"/>
              <a:t>	Purchase using 	quality criterion</a:t>
            </a:r>
          </a:p>
          <a:p>
            <a:pPr eaLnBrk="0" hangingPunct="0">
              <a:spcBef>
                <a:spcPct val="5000"/>
              </a:spcBef>
              <a:buFontTx/>
              <a:buChar char="•"/>
              <a:tabLst>
                <a:tab pos="98425" algn="l"/>
              </a:tabLst>
            </a:pPr>
            <a:r>
              <a:rPr lang="en-GB" dirty="0"/>
              <a:t> Work on functional 	barriers</a:t>
            </a:r>
          </a:p>
        </p:txBody>
      </p:sp>
      <p:grpSp>
        <p:nvGrpSpPr>
          <p:cNvPr id="25615" name="Group 118"/>
          <p:cNvGrpSpPr>
            <a:grpSpLocks/>
          </p:cNvGrpSpPr>
          <p:nvPr/>
        </p:nvGrpSpPr>
        <p:grpSpPr bwMode="auto">
          <a:xfrm>
            <a:off x="449365" y="2184053"/>
            <a:ext cx="2159366" cy="2919412"/>
            <a:chOff x="204" y="1237"/>
            <a:chExt cx="1256" cy="1839"/>
          </a:xfrm>
        </p:grpSpPr>
        <p:sp>
          <p:nvSpPr>
            <p:cNvPr id="25624" name="Rectangle 119"/>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25625" name="Text Box 120"/>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25626" name="Text Box 121"/>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25627" name="Text Box 122"/>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25628" name="Text Box 123"/>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25629" name="Text Box 124"/>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25630" name="Text Box 125"/>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25631" name="Line 126"/>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25632" name="Rectangle 127"/>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25633" name="Freeform 128"/>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5634" name="Freeform 129"/>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5635" name="Freeform 130"/>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5636" name="Freeform 131"/>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5637" name="Freeform 132"/>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25616" name="Line 133"/>
          <p:cNvSpPr>
            <a:spLocks noChangeShapeType="1"/>
          </p:cNvSpPr>
          <p:nvPr/>
        </p:nvSpPr>
        <p:spPr bwMode="auto">
          <a:xfrm>
            <a:off x="1214427" y="2184053"/>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25617" name="Line 134"/>
          <p:cNvSpPr>
            <a:spLocks noChangeShapeType="1"/>
          </p:cNvSpPr>
          <p:nvPr/>
        </p:nvSpPr>
        <p:spPr bwMode="auto">
          <a:xfrm>
            <a:off x="2541682" y="5101878"/>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25618" name="Rectangle 135"/>
          <p:cNvSpPr>
            <a:spLocks noChangeArrowheads="1"/>
          </p:cNvSpPr>
          <p:nvPr/>
        </p:nvSpPr>
        <p:spPr bwMode="auto">
          <a:xfrm>
            <a:off x="592064" y="942629"/>
            <a:ext cx="1938351" cy="400110"/>
          </a:xfrm>
          <a:prstGeom prst="rect">
            <a:avLst/>
          </a:prstGeom>
          <a:noFill/>
          <a:ln w="9525">
            <a:noFill/>
            <a:miter lim="800000"/>
            <a:headEnd/>
            <a:tailEnd/>
          </a:ln>
        </p:spPr>
        <p:txBody>
          <a:bodyPr wrap="none">
            <a:spAutoFit/>
          </a:bodyPr>
          <a:lstStyle/>
          <a:p>
            <a:r>
              <a:rPr lang="en-GB" sz="2000" dirty="0"/>
              <a:t>Supply network</a:t>
            </a:r>
            <a:endParaRPr lang="en-US" sz="2000" dirty="0"/>
          </a:p>
        </p:txBody>
      </p:sp>
      <p:sp>
        <p:nvSpPr>
          <p:cNvPr id="25619" name="Rectangle 136"/>
          <p:cNvSpPr>
            <a:spLocks noChangeArrowheads="1"/>
          </p:cNvSpPr>
          <p:nvPr/>
        </p:nvSpPr>
        <p:spPr bwMode="auto">
          <a:xfrm>
            <a:off x="2546839" y="1752256"/>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25620" name="Freeform 137"/>
          <p:cNvSpPr>
            <a:spLocks/>
          </p:cNvSpPr>
          <p:nvPr/>
        </p:nvSpPr>
        <p:spPr bwMode="auto">
          <a:xfrm>
            <a:off x="6829468" y="1784003"/>
            <a:ext cx="49857" cy="3890962"/>
          </a:xfrm>
          <a:custGeom>
            <a:avLst/>
            <a:gdLst>
              <a:gd name="T0" fmla="*/ 0 w 29"/>
              <a:gd name="T1" fmla="*/ 0 h 2451"/>
              <a:gd name="T2" fmla="*/ 73082949 w 29"/>
              <a:gd name="T3" fmla="*/ 2147483647 h 2451"/>
              <a:gd name="T4" fmla="*/ 0 60000 65536"/>
              <a:gd name="T5" fmla="*/ 0 60000 65536"/>
              <a:gd name="T6" fmla="*/ 0 w 29"/>
              <a:gd name="T7" fmla="*/ 0 h 2451"/>
              <a:gd name="T8" fmla="*/ 29 w 29"/>
              <a:gd name="T9" fmla="*/ 2451 h 2451"/>
            </a:gdLst>
            <a:ahLst/>
            <a:cxnLst>
              <a:cxn ang="T4">
                <a:pos x="T0" y="T1"/>
              </a:cxn>
              <a:cxn ang="T5">
                <a:pos x="T2" y="T3"/>
              </a:cxn>
            </a:cxnLst>
            <a:rect l="T6" t="T7" r="T8" b="T9"/>
            <a:pathLst>
              <a:path w="29" h="2451">
                <a:moveTo>
                  <a:pt x="0" y="0"/>
                </a:moveTo>
                <a:lnTo>
                  <a:pt x="29" y="2451"/>
                </a:lnTo>
              </a:path>
            </a:pathLst>
          </a:custGeom>
          <a:noFill/>
          <a:ln w="9525">
            <a:solidFill>
              <a:schemeClr val="tx1"/>
            </a:solidFill>
            <a:round/>
            <a:headEnd type="none" w="med" len="med"/>
            <a:tailEnd type="none" w="med" len="med"/>
          </a:ln>
        </p:spPr>
        <p:txBody>
          <a:bodyPr/>
          <a:lstStyle/>
          <a:p>
            <a:endParaRPr lang="en-GB" dirty="0"/>
          </a:p>
        </p:txBody>
      </p:sp>
      <p:sp>
        <p:nvSpPr>
          <p:cNvPr id="25621" name="Line 138"/>
          <p:cNvSpPr>
            <a:spLocks noChangeShapeType="1"/>
          </p:cNvSpPr>
          <p:nvPr/>
        </p:nvSpPr>
        <p:spPr bwMode="auto">
          <a:xfrm>
            <a:off x="5894200" y="1784003"/>
            <a:ext cx="0" cy="3887787"/>
          </a:xfrm>
          <a:prstGeom prst="line">
            <a:avLst/>
          </a:prstGeom>
          <a:noFill/>
          <a:ln w="9525">
            <a:solidFill>
              <a:schemeClr val="tx1"/>
            </a:solidFill>
            <a:round/>
            <a:headEnd/>
            <a:tailEnd/>
          </a:ln>
        </p:spPr>
        <p:txBody>
          <a:bodyPr/>
          <a:lstStyle/>
          <a:p>
            <a:endParaRPr lang="en-GB" dirty="0"/>
          </a:p>
        </p:txBody>
      </p:sp>
      <p:sp>
        <p:nvSpPr>
          <p:cNvPr id="25622" name="Text Box 99"/>
          <p:cNvSpPr txBox="1">
            <a:spLocks noChangeArrowheads="1"/>
          </p:cNvSpPr>
          <p:nvPr/>
        </p:nvSpPr>
        <p:spPr bwMode="auto">
          <a:xfrm>
            <a:off x="3554315" y="5227290"/>
            <a:ext cx="2210943" cy="304800"/>
          </a:xfrm>
          <a:prstGeom prst="rect">
            <a:avLst/>
          </a:prstGeom>
          <a:noFill/>
          <a:ln w="9525">
            <a:noFill/>
            <a:miter lim="800000"/>
            <a:headEnd/>
            <a:tailEnd/>
          </a:ln>
        </p:spPr>
        <p:txBody>
          <a:bodyPr>
            <a:spAutoFit/>
          </a:bodyPr>
          <a:lstStyle/>
          <a:p>
            <a:pPr algn="ctr" eaLnBrk="0" hangingPunct="0"/>
            <a:r>
              <a:rPr lang="en-US" sz="1400" dirty="0"/>
              <a:t>Supply network</a:t>
            </a:r>
            <a:endParaRPr lang="en-US" sz="1400" dirty="0">
              <a:latin typeface="Times New Roman" pitchFamily="18" charset="0"/>
            </a:endParaRPr>
          </a:p>
        </p:txBody>
      </p:sp>
      <p:sp>
        <p:nvSpPr>
          <p:cNvPr id="25623" name="Text Box 24"/>
          <p:cNvSpPr txBox="1">
            <a:spLocks noChangeArrowheads="1"/>
          </p:cNvSpPr>
          <p:nvPr/>
        </p:nvSpPr>
        <p:spPr bwMode="auto">
          <a:xfrm>
            <a:off x="0" y="22226"/>
            <a:ext cx="9902825" cy="954107"/>
          </a:xfrm>
          <a:prstGeom prst="rect">
            <a:avLst/>
          </a:prstGeom>
          <a:noFill/>
          <a:ln w="9525">
            <a:noFill/>
            <a:miter lim="800000"/>
            <a:headEnd/>
            <a:tailEnd type="none" w="sm" len="lg"/>
          </a:ln>
        </p:spPr>
        <p:txBody>
          <a:bodyPr>
            <a:spAutoFit/>
          </a:bodyPr>
          <a:lstStyle/>
          <a:p>
            <a:pPr algn="ctr" eaLnBrk="0" hangingPunct="0"/>
            <a:r>
              <a:rPr lang="en-GB" sz="2800" b="1" dirty="0"/>
              <a:t>TQM elements in the four operations </a:t>
            </a:r>
            <a:br>
              <a:rPr lang="en-GB" sz="2800" b="1" dirty="0"/>
            </a:br>
            <a:r>
              <a:rPr lang="en-GB" sz="2800" b="1" dirty="0"/>
              <a:t>strategy decision categories (Continued)</a:t>
            </a:r>
            <a:endParaRPr lang="en-US" sz="2800" b="1" dirty="0">
              <a:latin typeface="Times New Roman" pitchFamily="18" charset="0"/>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5"/>
          <p:cNvSpPr>
            <a:spLocks noChangeArrowheads="1"/>
          </p:cNvSpPr>
          <p:nvPr/>
        </p:nvSpPr>
        <p:spPr bwMode="auto">
          <a:xfrm>
            <a:off x="2547916" y="1784824"/>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26626" name="Rectangle 7"/>
          <p:cNvSpPr>
            <a:spLocks noChangeArrowheads="1"/>
          </p:cNvSpPr>
          <p:nvPr/>
        </p:nvSpPr>
        <p:spPr bwMode="auto">
          <a:xfrm>
            <a:off x="2534160" y="5671021"/>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26627" name="Text Box 8"/>
          <p:cNvSpPr txBox="1">
            <a:spLocks noChangeArrowheads="1"/>
          </p:cNvSpPr>
          <p:nvPr/>
        </p:nvSpPr>
        <p:spPr bwMode="auto">
          <a:xfrm>
            <a:off x="4026463" y="5690071"/>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sp>
        <p:nvSpPr>
          <p:cNvPr id="26628" name="Text Box 9"/>
          <p:cNvSpPr txBox="1">
            <a:spLocks noChangeArrowheads="1"/>
          </p:cNvSpPr>
          <p:nvPr/>
        </p:nvSpPr>
        <p:spPr bwMode="auto">
          <a:xfrm>
            <a:off x="2363956" y="5175721"/>
            <a:ext cx="1175960" cy="457200"/>
          </a:xfrm>
          <a:prstGeom prst="rect">
            <a:avLst/>
          </a:prstGeom>
          <a:noFill/>
          <a:ln w="9525">
            <a:noFill/>
            <a:miter lim="800000"/>
            <a:headEnd/>
            <a:tailEnd/>
          </a:ln>
        </p:spPr>
        <p:txBody>
          <a:bodyPr>
            <a:spAutoFit/>
          </a:bodyPr>
          <a:lstStyle/>
          <a:p>
            <a:pPr algn="ctr" eaLnBrk="0" hangingPunct="0"/>
            <a:r>
              <a:rPr lang="en-US" sz="1200" dirty="0"/>
              <a:t>Capacity strategy</a:t>
            </a:r>
            <a:endParaRPr lang="en-US" sz="1200" dirty="0">
              <a:latin typeface="Times New Roman" pitchFamily="18" charset="0"/>
            </a:endParaRPr>
          </a:p>
        </p:txBody>
      </p:sp>
      <p:sp>
        <p:nvSpPr>
          <p:cNvPr id="26629" name="Text Box 10"/>
          <p:cNvSpPr txBox="1">
            <a:spLocks noChangeArrowheads="1"/>
          </p:cNvSpPr>
          <p:nvPr/>
        </p:nvSpPr>
        <p:spPr bwMode="auto">
          <a:xfrm>
            <a:off x="3436762" y="5155083"/>
            <a:ext cx="935267" cy="457200"/>
          </a:xfrm>
          <a:prstGeom prst="rect">
            <a:avLst/>
          </a:prstGeom>
          <a:noFill/>
          <a:ln w="9525">
            <a:noFill/>
            <a:miter lim="800000"/>
            <a:headEnd/>
            <a:tailEnd/>
          </a:ln>
        </p:spPr>
        <p:txBody>
          <a:bodyPr>
            <a:spAutoFit/>
          </a:bodyPr>
          <a:lstStyle/>
          <a:p>
            <a:pPr algn="ctr" eaLnBrk="0" hangingPunct="0"/>
            <a:r>
              <a:rPr lang="en-US" sz="1200" dirty="0"/>
              <a:t>Supply network</a:t>
            </a:r>
            <a:endParaRPr lang="en-US" sz="1200" dirty="0">
              <a:latin typeface="Times New Roman" pitchFamily="18" charset="0"/>
            </a:endParaRPr>
          </a:p>
        </p:txBody>
      </p:sp>
      <p:sp>
        <p:nvSpPr>
          <p:cNvPr id="26630" name="Text Box 18"/>
          <p:cNvSpPr txBox="1">
            <a:spLocks noChangeArrowheads="1"/>
          </p:cNvSpPr>
          <p:nvPr/>
        </p:nvSpPr>
        <p:spPr bwMode="auto">
          <a:xfrm>
            <a:off x="6816789" y="1160936"/>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grpSp>
        <p:nvGrpSpPr>
          <p:cNvPr id="26631" name="Group 51"/>
          <p:cNvGrpSpPr>
            <a:grpSpLocks/>
          </p:cNvGrpSpPr>
          <p:nvPr/>
        </p:nvGrpSpPr>
        <p:grpSpPr bwMode="auto">
          <a:xfrm>
            <a:off x="7915385" y="2219796"/>
            <a:ext cx="1179399" cy="2908300"/>
            <a:chOff x="4562" y="1371"/>
            <a:chExt cx="686" cy="1802"/>
          </a:xfrm>
        </p:grpSpPr>
        <p:sp>
          <p:nvSpPr>
            <p:cNvPr id="26662" name="Rectangle 6"/>
            <p:cNvSpPr>
              <a:spLocks noChangeArrowheads="1"/>
            </p:cNvSpPr>
            <p:nvPr/>
          </p:nvSpPr>
          <p:spPr bwMode="auto">
            <a:xfrm>
              <a:off x="4562" y="1376"/>
              <a:ext cx="409" cy="1797"/>
            </a:xfrm>
            <a:prstGeom prst="rect">
              <a:avLst/>
            </a:prstGeom>
            <a:solidFill>
              <a:srgbClr val="CCCCFF"/>
            </a:solidFill>
            <a:ln w="9525">
              <a:noFill/>
              <a:miter lim="800000"/>
              <a:headEnd/>
              <a:tailEnd type="none" w="sm" len="lg"/>
            </a:ln>
          </p:spPr>
          <p:txBody>
            <a:bodyPr wrap="none" anchor="ctr"/>
            <a:lstStyle/>
            <a:p>
              <a:endParaRPr lang="en-US" dirty="0"/>
            </a:p>
          </p:txBody>
        </p:sp>
        <p:sp>
          <p:nvSpPr>
            <p:cNvPr id="26663" name="Line 11"/>
            <p:cNvSpPr>
              <a:spLocks noChangeShapeType="1"/>
            </p:cNvSpPr>
            <p:nvPr/>
          </p:nvSpPr>
          <p:spPr bwMode="auto">
            <a:xfrm>
              <a:off x="4571" y="2803"/>
              <a:ext cx="408" cy="0"/>
            </a:xfrm>
            <a:prstGeom prst="line">
              <a:avLst/>
            </a:prstGeom>
            <a:noFill/>
            <a:ln w="9525">
              <a:solidFill>
                <a:schemeClr val="tx1"/>
              </a:solidFill>
              <a:round/>
              <a:headEnd/>
              <a:tailEnd type="none" w="sm" len="lg"/>
            </a:ln>
          </p:spPr>
          <p:txBody>
            <a:bodyPr/>
            <a:lstStyle/>
            <a:p>
              <a:endParaRPr lang="en-GB" dirty="0"/>
            </a:p>
          </p:txBody>
        </p:sp>
        <p:sp>
          <p:nvSpPr>
            <p:cNvPr id="26664" name="Line 12"/>
            <p:cNvSpPr>
              <a:spLocks noChangeShapeType="1"/>
            </p:cNvSpPr>
            <p:nvPr/>
          </p:nvSpPr>
          <p:spPr bwMode="auto">
            <a:xfrm>
              <a:off x="4571" y="2429"/>
              <a:ext cx="408" cy="0"/>
            </a:xfrm>
            <a:prstGeom prst="line">
              <a:avLst/>
            </a:prstGeom>
            <a:noFill/>
            <a:ln w="9525">
              <a:solidFill>
                <a:schemeClr val="tx1"/>
              </a:solidFill>
              <a:round/>
              <a:headEnd/>
              <a:tailEnd type="none" w="sm" len="lg"/>
            </a:ln>
          </p:spPr>
          <p:txBody>
            <a:bodyPr/>
            <a:lstStyle/>
            <a:p>
              <a:endParaRPr lang="en-GB" dirty="0"/>
            </a:p>
          </p:txBody>
        </p:sp>
        <p:sp>
          <p:nvSpPr>
            <p:cNvPr id="26665" name="Line 13"/>
            <p:cNvSpPr>
              <a:spLocks noChangeShapeType="1"/>
            </p:cNvSpPr>
            <p:nvPr/>
          </p:nvSpPr>
          <p:spPr bwMode="auto">
            <a:xfrm>
              <a:off x="4571" y="2057"/>
              <a:ext cx="408" cy="0"/>
            </a:xfrm>
            <a:prstGeom prst="line">
              <a:avLst/>
            </a:prstGeom>
            <a:noFill/>
            <a:ln w="9525">
              <a:solidFill>
                <a:schemeClr val="tx1"/>
              </a:solidFill>
              <a:round/>
              <a:headEnd/>
              <a:tailEnd type="none" w="sm" len="lg"/>
            </a:ln>
          </p:spPr>
          <p:txBody>
            <a:bodyPr/>
            <a:lstStyle/>
            <a:p>
              <a:endParaRPr lang="en-GB" dirty="0"/>
            </a:p>
          </p:txBody>
        </p:sp>
        <p:sp>
          <p:nvSpPr>
            <p:cNvPr id="26666" name="Line 14"/>
            <p:cNvSpPr>
              <a:spLocks noChangeShapeType="1"/>
            </p:cNvSpPr>
            <p:nvPr/>
          </p:nvSpPr>
          <p:spPr bwMode="auto">
            <a:xfrm>
              <a:off x="4571" y="1701"/>
              <a:ext cx="408" cy="0"/>
            </a:xfrm>
            <a:prstGeom prst="line">
              <a:avLst/>
            </a:prstGeom>
            <a:noFill/>
            <a:ln w="9525">
              <a:solidFill>
                <a:schemeClr val="tx1"/>
              </a:solidFill>
              <a:round/>
              <a:headEnd/>
              <a:tailEnd type="none" w="sm" len="lg"/>
            </a:ln>
          </p:spPr>
          <p:txBody>
            <a:bodyPr/>
            <a:lstStyle/>
            <a:p>
              <a:endParaRPr lang="en-GB" dirty="0"/>
            </a:p>
          </p:txBody>
        </p:sp>
        <p:sp>
          <p:nvSpPr>
            <p:cNvPr id="26667" name="Line 15"/>
            <p:cNvSpPr>
              <a:spLocks noChangeShapeType="1"/>
            </p:cNvSpPr>
            <p:nvPr/>
          </p:nvSpPr>
          <p:spPr bwMode="auto">
            <a:xfrm>
              <a:off x="4571" y="1371"/>
              <a:ext cx="408" cy="0"/>
            </a:xfrm>
            <a:prstGeom prst="line">
              <a:avLst/>
            </a:prstGeom>
            <a:noFill/>
            <a:ln w="9525">
              <a:solidFill>
                <a:schemeClr val="tx1"/>
              </a:solidFill>
              <a:round/>
              <a:headEnd/>
              <a:tailEnd type="none" w="sm" len="lg"/>
            </a:ln>
          </p:spPr>
          <p:txBody>
            <a:bodyPr/>
            <a:lstStyle/>
            <a:p>
              <a:endParaRPr lang="en-GB" dirty="0"/>
            </a:p>
          </p:txBody>
        </p:sp>
        <p:sp>
          <p:nvSpPr>
            <p:cNvPr id="26668" name="Line 16"/>
            <p:cNvSpPr>
              <a:spLocks noChangeShapeType="1"/>
            </p:cNvSpPr>
            <p:nvPr/>
          </p:nvSpPr>
          <p:spPr bwMode="auto">
            <a:xfrm>
              <a:off x="4571" y="3163"/>
              <a:ext cx="408" cy="0"/>
            </a:xfrm>
            <a:prstGeom prst="line">
              <a:avLst/>
            </a:prstGeom>
            <a:noFill/>
            <a:ln w="9525">
              <a:solidFill>
                <a:schemeClr val="tx1"/>
              </a:solidFill>
              <a:round/>
              <a:headEnd/>
              <a:tailEnd type="none" w="sm" len="lg"/>
            </a:ln>
          </p:spPr>
          <p:txBody>
            <a:bodyPr/>
            <a:lstStyle/>
            <a:p>
              <a:endParaRPr lang="en-GB" dirty="0"/>
            </a:p>
          </p:txBody>
        </p:sp>
        <p:sp>
          <p:nvSpPr>
            <p:cNvPr id="26669" name="AutoShape 17"/>
            <p:cNvSpPr>
              <a:spLocks noChangeArrowheads="1"/>
            </p:cNvSpPr>
            <p:nvPr/>
          </p:nvSpPr>
          <p:spPr bwMode="auto">
            <a:xfrm rot="5400000">
              <a:off x="4213" y="2134"/>
              <a:ext cx="1797"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26632" name="Text Box 19"/>
          <p:cNvSpPr txBox="1">
            <a:spLocks noChangeArrowheads="1"/>
          </p:cNvSpPr>
          <p:nvPr/>
        </p:nvSpPr>
        <p:spPr bwMode="auto">
          <a:xfrm rot="-5400000">
            <a:off x="6860993" y="3480857"/>
            <a:ext cx="475297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26633" name="Line 20"/>
          <p:cNvSpPr>
            <a:spLocks noChangeShapeType="1"/>
          </p:cNvSpPr>
          <p:nvPr/>
        </p:nvSpPr>
        <p:spPr bwMode="auto">
          <a:xfrm>
            <a:off x="3436762" y="1784824"/>
            <a:ext cx="0" cy="3887787"/>
          </a:xfrm>
          <a:prstGeom prst="line">
            <a:avLst/>
          </a:prstGeom>
          <a:noFill/>
          <a:ln w="9525">
            <a:solidFill>
              <a:schemeClr val="tx1"/>
            </a:solidFill>
            <a:round/>
            <a:headEnd/>
            <a:tailEnd type="none" w="sm" len="lg"/>
          </a:ln>
        </p:spPr>
        <p:txBody>
          <a:bodyPr/>
          <a:lstStyle/>
          <a:p>
            <a:endParaRPr lang="en-GB" dirty="0"/>
          </a:p>
        </p:txBody>
      </p:sp>
      <p:sp>
        <p:nvSpPr>
          <p:cNvPr id="26634" name="Rectangle 21"/>
          <p:cNvSpPr>
            <a:spLocks noChangeArrowheads="1"/>
          </p:cNvSpPr>
          <p:nvPr/>
        </p:nvSpPr>
        <p:spPr bwMode="auto">
          <a:xfrm>
            <a:off x="4413291" y="1784824"/>
            <a:ext cx="1059052"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15372" name="Rectangle 22"/>
          <p:cNvSpPr>
            <a:spLocks noChangeArrowheads="1"/>
          </p:cNvSpPr>
          <p:nvPr/>
        </p:nvSpPr>
        <p:spPr bwMode="auto">
          <a:xfrm>
            <a:off x="4421887" y="1783233"/>
            <a:ext cx="2436164" cy="3887788"/>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26636" name="AutoShape 23"/>
          <p:cNvSpPr>
            <a:spLocks noChangeArrowheads="1"/>
          </p:cNvSpPr>
          <p:nvPr/>
        </p:nvSpPr>
        <p:spPr bwMode="auto">
          <a:xfrm>
            <a:off x="2551355" y="1384774"/>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26637" name="Text Box 24"/>
          <p:cNvSpPr txBox="1">
            <a:spLocks noChangeArrowheads="1"/>
          </p:cNvSpPr>
          <p:nvPr/>
        </p:nvSpPr>
        <p:spPr bwMode="auto">
          <a:xfrm>
            <a:off x="4540515" y="5204296"/>
            <a:ext cx="2198908" cy="304800"/>
          </a:xfrm>
          <a:prstGeom prst="rect">
            <a:avLst/>
          </a:prstGeom>
          <a:noFill/>
          <a:ln w="9525">
            <a:noFill/>
            <a:miter lim="800000"/>
            <a:headEnd/>
            <a:tailEnd/>
          </a:ln>
        </p:spPr>
        <p:txBody>
          <a:bodyPr>
            <a:spAutoFit/>
          </a:bodyPr>
          <a:lstStyle/>
          <a:p>
            <a:pPr algn="ctr" eaLnBrk="0" hangingPunct="0"/>
            <a:r>
              <a:rPr lang="en-US" sz="1400" dirty="0"/>
              <a:t>Process technology</a:t>
            </a:r>
            <a:endParaRPr lang="en-US" sz="1000" dirty="0">
              <a:latin typeface="Times New Roman" pitchFamily="18" charset="0"/>
            </a:endParaRPr>
          </a:p>
        </p:txBody>
      </p:sp>
      <p:sp>
        <p:nvSpPr>
          <p:cNvPr id="26638" name="Text Box 25"/>
          <p:cNvSpPr txBox="1">
            <a:spLocks noChangeArrowheads="1"/>
          </p:cNvSpPr>
          <p:nvPr/>
        </p:nvSpPr>
        <p:spPr bwMode="auto">
          <a:xfrm>
            <a:off x="4176036" y="1089496"/>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26639" name="Text Box 27"/>
          <p:cNvSpPr txBox="1">
            <a:spLocks noChangeArrowheads="1"/>
          </p:cNvSpPr>
          <p:nvPr/>
        </p:nvSpPr>
        <p:spPr bwMode="auto">
          <a:xfrm>
            <a:off x="6699536" y="5074441"/>
            <a:ext cx="1383989" cy="461665"/>
          </a:xfrm>
          <a:prstGeom prst="rect">
            <a:avLst/>
          </a:prstGeom>
          <a:noFill/>
          <a:ln w="9525">
            <a:noFill/>
            <a:miter lim="800000"/>
            <a:headEnd/>
            <a:tailEnd/>
          </a:ln>
        </p:spPr>
        <p:txBody>
          <a:bodyPr>
            <a:spAutoFit/>
          </a:bodyPr>
          <a:lstStyle/>
          <a:p>
            <a:pPr algn="ctr" eaLnBrk="0" hangingPunct="0"/>
            <a:r>
              <a:rPr lang="en-US" sz="1200" dirty="0"/>
              <a:t>Development</a:t>
            </a:r>
          </a:p>
          <a:p>
            <a:pPr algn="ctr" eaLnBrk="0" hangingPunct="0"/>
            <a:r>
              <a:rPr lang="en-US" sz="1200" dirty="0"/>
              <a:t>and organisation</a:t>
            </a:r>
            <a:endParaRPr lang="en-US" sz="1200" dirty="0">
              <a:latin typeface="Times New Roman" pitchFamily="18" charset="0"/>
            </a:endParaRPr>
          </a:p>
        </p:txBody>
      </p:sp>
      <p:sp>
        <p:nvSpPr>
          <p:cNvPr id="26640" name="Text Box 28"/>
          <p:cNvSpPr txBox="1">
            <a:spLocks noChangeArrowheads="1"/>
          </p:cNvSpPr>
          <p:nvPr/>
        </p:nvSpPr>
        <p:spPr bwMode="auto">
          <a:xfrm>
            <a:off x="4415011" y="2265836"/>
            <a:ext cx="2480865" cy="2085975"/>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dirty="0"/>
              <a:t>	Built-in quality in 	processes</a:t>
            </a:r>
          </a:p>
          <a:p>
            <a:pPr eaLnBrk="0" hangingPunct="0">
              <a:spcBef>
                <a:spcPct val="5000"/>
              </a:spcBef>
              <a:buFontTx/>
              <a:buChar char="•"/>
              <a:tabLst>
                <a:tab pos="98425" algn="l"/>
              </a:tabLst>
            </a:pPr>
            <a:r>
              <a:rPr lang="en-GB" dirty="0"/>
              <a:t>	Statistical process 	control</a:t>
            </a:r>
          </a:p>
          <a:p>
            <a:pPr eaLnBrk="0" hangingPunct="0">
              <a:spcBef>
                <a:spcPct val="5000"/>
              </a:spcBef>
              <a:buFontTx/>
              <a:buChar char="•"/>
              <a:tabLst>
                <a:tab pos="98425" algn="l"/>
              </a:tabLst>
            </a:pPr>
            <a:r>
              <a:rPr lang="en-GB" dirty="0"/>
              <a:t> Enhance quality 	capability </a:t>
            </a:r>
          </a:p>
          <a:p>
            <a:pPr eaLnBrk="0" hangingPunct="0">
              <a:spcBef>
                <a:spcPct val="5000"/>
              </a:spcBef>
              <a:buFontTx/>
              <a:buChar char="•"/>
              <a:tabLst>
                <a:tab pos="98425" algn="l"/>
              </a:tabLst>
            </a:pPr>
            <a:r>
              <a:rPr lang="en-GB" dirty="0"/>
              <a:t>	Quality as a 	performance criterion</a:t>
            </a:r>
          </a:p>
        </p:txBody>
      </p:sp>
      <p:grpSp>
        <p:nvGrpSpPr>
          <p:cNvPr id="26641" name="Group 29"/>
          <p:cNvGrpSpPr>
            <a:grpSpLocks/>
          </p:cNvGrpSpPr>
          <p:nvPr/>
        </p:nvGrpSpPr>
        <p:grpSpPr bwMode="auto">
          <a:xfrm>
            <a:off x="436687" y="2216621"/>
            <a:ext cx="2159366" cy="2919412"/>
            <a:chOff x="204" y="1237"/>
            <a:chExt cx="1256" cy="1839"/>
          </a:xfrm>
        </p:grpSpPr>
        <p:sp>
          <p:nvSpPr>
            <p:cNvPr id="26648" name="Rectangle 30"/>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26649" name="Text Box 31"/>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26650" name="Text Box 32"/>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26651" name="Text Box 33"/>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26652" name="Text Box 34"/>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26653" name="Text Box 35"/>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26654" name="Text Box 36"/>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26655" name="Line 37"/>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26656" name="Rectangle 38"/>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26657" name="Freeform 39"/>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6658" name="Freeform 40"/>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6659" name="Freeform 41"/>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6660" name="Freeform 42"/>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6661" name="Freeform 43"/>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26642" name="Line 44"/>
          <p:cNvSpPr>
            <a:spLocks noChangeShapeType="1"/>
          </p:cNvSpPr>
          <p:nvPr/>
        </p:nvSpPr>
        <p:spPr bwMode="auto">
          <a:xfrm>
            <a:off x="1201749" y="2216621"/>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26643" name="Line 45"/>
          <p:cNvSpPr>
            <a:spLocks noChangeShapeType="1"/>
          </p:cNvSpPr>
          <p:nvPr/>
        </p:nvSpPr>
        <p:spPr bwMode="auto">
          <a:xfrm>
            <a:off x="2529005" y="5134446"/>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26644" name="Rectangle 46"/>
          <p:cNvSpPr>
            <a:spLocks noChangeArrowheads="1"/>
          </p:cNvSpPr>
          <p:nvPr/>
        </p:nvSpPr>
        <p:spPr bwMode="auto">
          <a:xfrm>
            <a:off x="579384" y="1029172"/>
            <a:ext cx="2422458" cy="400110"/>
          </a:xfrm>
          <a:prstGeom prst="rect">
            <a:avLst/>
          </a:prstGeom>
          <a:noFill/>
          <a:ln w="9525">
            <a:noFill/>
            <a:miter lim="800000"/>
            <a:headEnd/>
            <a:tailEnd/>
          </a:ln>
        </p:spPr>
        <p:txBody>
          <a:bodyPr wrap="none">
            <a:spAutoFit/>
          </a:bodyPr>
          <a:lstStyle/>
          <a:p>
            <a:r>
              <a:rPr lang="en-GB" sz="2000" dirty="0"/>
              <a:t>Process technology</a:t>
            </a:r>
            <a:endParaRPr lang="en-US" sz="2000" dirty="0"/>
          </a:p>
        </p:txBody>
      </p:sp>
      <p:sp>
        <p:nvSpPr>
          <p:cNvPr id="26645" name="Rectangle 47"/>
          <p:cNvSpPr>
            <a:spLocks noChangeArrowheads="1"/>
          </p:cNvSpPr>
          <p:nvPr/>
        </p:nvSpPr>
        <p:spPr bwMode="auto">
          <a:xfrm>
            <a:off x="2534162" y="1784824"/>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26646" name="Freeform 48"/>
          <p:cNvSpPr>
            <a:spLocks/>
          </p:cNvSpPr>
          <p:nvPr/>
        </p:nvSpPr>
        <p:spPr bwMode="auto">
          <a:xfrm>
            <a:off x="6816791" y="1816571"/>
            <a:ext cx="49857" cy="3890962"/>
          </a:xfrm>
          <a:custGeom>
            <a:avLst/>
            <a:gdLst>
              <a:gd name="T0" fmla="*/ 0 w 29"/>
              <a:gd name="T1" fmla="*/ 0 h 2451"/>
              <a:gd name="T2" fmla="*/ 73082949 w 29"/>
              <a:gd name="T3" fmla="*/ 2147483647 h 2451"/>
              <a:gd name="T4" fmla="*/ 0 60000 65536"/>
              <a:gd name="T5" fmla="*/ 0 60000 65536"/>
              <a:gd name="T6" fmla="*/ 0 w 29"/>
              <a:gd name="T7" fmla="*/ 0 h 2451"/>
              <a:gd name="T8" fmla="*/ 29 w 29"/>
              <a:gd name="T9" fmla="*/ 2451 h 2451"/>
            </a:gdLst>
            <a:ahLst/>
            <a:cxnLst>
              <a:cxn ang="T4">
                <a:pos x="T0" y="T1"/>
              </a:cxn>
              <a:cxn ang="T5">
                <a:pos x="T2" y="T3"/>
              </a:cxn>
            </a:cxnLst>
            <a:rect l="T6" t="T7" r="T8" b="T9"/>
            <a:pathLst>
              <a:path w="29" h="2451">
                <a:moveTo>
                  <a:pt x="0" y="0"/>
                </a:moveTo>
                <a:lnTo>
                  <a:pt x="29" y="2451"/>
                </a:lnTo>
              </a:path>
            </a:pathLst>
          </a:custGeom>
          <a:noFill/>
          <a:ln w="9525">
            <a:solidFill>
              <a:schemeClr val="tx1"/>
            </a:solidFill>
            <a:round/>
            <a:headEnd type="none" w="med" len="med"/>
            <a:tailEnd type="none" w="med" len="med"/>
          </a:ln>
        </p:spPr>
        <p:txBody>
          <a:bodyPr/>
          <a:lstStyle/>
          <a:p>
            <a:endParaRPr lang="en-GB" dirty="0"/>
          </a:p>
        </p:txBody>
      </p:sp>
      <p:sp>
        <p:nvSpPr>
          <p:cNvPr id="26647" name="Text Box 24"/>
          <p:cNvSpPr txBox="1">
            <a:spLocks noChangeArrowheads="1"/>
          </p:cNvSpPr>
          <p:nvPr/>
        </p:nvSpPr>
        <p:spPr bwMode="auto">
          <a:xfrm>
            <a:off x="0" y="22226"/>
            <a:ext cx="9902825" cy="954107"/>
          </a:xfrm>
          <a:prstGeom prst="rect">
            <a:avLst/>
          </a:prstGeom>
          <a:noFill/>
          <a:ln w="9525">
            <a:noFill/>
            <a:miter lim="800000"/>
            <a:headEnd/>
            <a:tailEnd type="none" w="sm" len="lg"/>
          </a:ln>
        </p:spPr>
        <p:txBody>
          <a:bodyPr>
            <a:spAutoFit/>
          </a:bodyPr>
          <a:lstStyle/>
          <a:p>
            <a:pPr algn="ctr" eaLnBrk="0" hangingPunct="0"/>
            <a:r>
              <a:rPr lang="en-GB" sz="2800" b="1" dirty="0"/>
              <a:t>TQM elements in the four operations </a:t>
            </a:r>
            <a:br>
              <a:rPr lang="en-GB" sz="2800" b="1" dirty="0"/>
            </a:br>
            <a:r>
              <a:rPr lang="en-GB" sz="2800" b="1" dirty="0"/>
              <a:t>strategy decision categories (Continued)</a:t>
            </a:r>
            <a:endParaRPr lang="en-US" sz="2800" b="1" dirty="0">
              <a:latin typeface="Times New Roman" pitchFamily="18" charset="0"/>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38"/>
          <p:cNvSpPr>
            <a:spLocks noChangeArrowheads="1"/>
          </p:cNvSpPr>
          <p:nvPr/>
        </p:nvSpPr>
        <p:spPr bwMode="auto">
          <a:xfrm>
            <a:off x="2568547" y="1808166"/>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27650" name="Rectangle 40"/>
          <p:cNvSpPr>
            <a:spLocks noChangeArrowheads="1"/>
          </p:cNvSpPr>
          <p:nvPr/>
        </p:nvSpPr>
        <p:spPr bwMode="auto">
          <a:xfrm>
            <a:off x="2554791" y="5694363"/>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27651" name="Text Box 41"/>
          <p:cNvSpPr txBox="1">
            <a:spLocks noChangeArrowheads="1"/>
          </p:cNvSpPr>
          <p:nvPr/>
        </p:nvSpPr>
        <p:spPr bwMode="auto">
          <a:xfrm>
            <a:off x="4047094" y="5713413"/>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sp>
        <p:nvSpPr>
          <p:cNvPr id="27652" name="Text Box 43"/>
          <p:cNvSpPr txBox="1">
            <a:spLocks noChangeArrowheads="1"/>
          </p:cNvSpPr>
          <p:nvPr/>
        </p:nvSpPr>
        <p:spPr bwMode="auto">
          <a:xfrm>
            <a:off x="2384587" y="5224463"/>
            <a:ext cx="1175960" cy="457200"/>
          </a:xfrm>
          <a:prstGeom prst="rect">
            <a:avLst/>
          </a:prstGeom>
          <a:noFill/>
          <a:ln w="9525">
            <a:noFill/>
            <a:miter lim="800000"/>
            <a:headEnd/>
            <a:tailEnd/>
          </a:ln>
        </p:spPr>
        <p:txBody>
          <a:bodyPr>
            <a:spAutoFit/>
          </a:bodyPr>
          <a:lstStyle/>
          <a:p>
            <a:pPr algn="ctr" eaLnBrk="0" hangingPunct="0"/>
            <a:r>
              <a:rPr lang="en-US" sz="1200" dirty="0"/>
              <a:t>Capacity strategy</a:t>
            </a:r>
            <a:endParaRPr lang="en-US" sz="1200" dirty="0">
              <a:latin typeface="Times New Roman" pitchFamily="18" charset="0"/>
            </a:endParaRPr>
          </a:p>
        </p:txBody>
      </p:sp>
      <p:sp>
        <p:nvSpPr>
          <p:cNvPr id="27653" name="Text Box 44"/>
          <p:cNvSpPr txBox="1">
            <a:spLocks noChangeArrowheads="1"/>
          </p:cNvSpPr>
          <p:nvPr/>
        </p:nvSpPr>
        <p:spPr bwMode="auto">
          <a:xfrm>
            <a:off x="3484902" y="5216525"/>
            <a:ext cx="935267" cy="457200"/>
          </a:xfrm>
          <a:prstGeom prst="rect">
            <a:avLst/>
          </a:prstGeom>
          <a:noFill/>
          <a:ln w="9525">
            <a:noFill/>
            <a:miter lim="800000"/>
            <a:headEnd/>
            <a:tailEnd/>
          </a:ln>
        </p:spPr>
        <p:txBody>
          <a:bodyPr>
            <a:spAutoFit/>
          </a:bodyPr>
          <a:lstStyle/>
          <a:p>
            <a:pPr algn="ctr" eaLnBrk="0" hangingPunct="0"/>
            <a:r>
              <a:rPr lang="en-US" sz="1200" dirty="0"/>
              <a:t>Supply network</a:t>
            </a:r>
            <a:endParaRPr lang="en-US" sz="1200" dirty="0">
              <a:latin typeface="Times New Roman" pitchFamily="18" charset="0"/>
            </a:endParaRPr>
          </a:p>
        </p:txBody>
      </p:sp>
      <p:grpSp>
        <p:nvGrpSpPr>
          <p:cNvPr id="27654" name="Group 85"/>
          <p:cNvGrpSpPr>
            <a:grpSpLocks/>
          </p:cNvGrpSpPr>
          <p:nvPr/>
        </p:nvGrpSpPr>
        <p:grpSpPr bwMode="auto">
          <a:xfrm>
            <a:off x="7936016" y="2235200"/>
            <a:ext cx="1179399" cy="2916238"/>
            <a:chOff x="4562" y="1366"/>
            <a:chExt cx="686" cy="1092"/>
          </a:xfrm>
        </p:grpSpPr>
        <p:sp>
          <p:nvSpPr>
            <p:cNvPr id="27685" name="Rectangle 39"/>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27686" name="Line 45"/>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27687" name="Line 46"/>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27688" name="Line 47"/>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27689" name="Line 48"/>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27690" name="Line 49"/>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27691" name="Line 50"/>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27692" name="AutoShape 51"/>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27655" name="Text Box 52"/>
          <p:cNvSpPr txBox="1">
            <a:spLocks noChangeArrowheads="1"/>
          </p:cNvSpPr>
          <p:nvPr/>
        </p:nvSpPr>
        <p:spPr bwMode="auto">
          <a:xfrm>
            <a:off x="6837420" y="1184278"/>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27656" name="Text Box 53"/>
          <p:cNvSpPr txBox="1">
            <a:spLocks noChangeArrowheads="1"/>
          </p:cNvSpPr>
          <p:nvPr/>
        </p:nvSpPr>
        <p:spPr bwMode="auto">
          <a:xfrm rot="-5400000">
            <a:off x="7818249" y="3326397"/>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27657" name="Line 55"/>
          <p:cNvSpPr>
            <a:spLocks noChangeShapeType="1"/>
          </p:cNvSpPr>
          <p:nvPr/>
        </p:nvSpPr>
        <p:spPr bwMode="auto">
          <a:xfrm>
            <a:off x="3457393" y="1808166"/>
            <a:ext cx="0" cy="3887787"/>
          </a:xfrm>
          <a:prstGeom prst="line">
            <a:avLst/>
          </a:prstGeom>
          <a:noFill/>
          <a:ln w="9525">
            <a:solidFill>
              <a:schemeClr val="tx1"/>
            </a:solidFill>
            <a:round/>
            <a:headEnd/>
            <a:tailEnd type="none" w="sm" len="lg"/>
          </a:ln>
        </p:spPr>
        <p:txBody>
          <a:bodyPr/>
          <a:lstStyle/>
          <a:p>
            <a:endParaRPr lang="en-GB" dirty="0"/>
          </a:p>
        </p:txBody>
      </p:sp>
      <p:sp>
        <p:nvSpPr>
          <p:cNvPr id="27658" name="Rectangle 56"/>
          <p:cNvSpPr>
            <a:spLocks noChangeArrowheads="1"/>
          </p:cNvSpPr>
          <p:nvPr/>
        </p:nvSpPr>
        <p:spPr bwMode="auto">
          <a:xfrm>
            <a:off x="4433922" y="1808166"/>
            <a:ext cx="1059052"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16396" name="Rectangle 57"/>
          <p:cNvSpPr>
            <a:spLocks noChangeArrowheads="1"/>
          </p:cNvSpPr>
          <p:nvPr/>
        </p:nvSpPr>
        <p:spPr bwMode="auto">
          <a:xfrm>
            <a:off x="5503291" y="1839913"/>
            <a:ext cx="2436163" cy="3854450"/>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27660" name="AutoShape 58"/>
          <p:cNvSpPr>
            <a:spLocks noChangeArrowheads="1"/>
          </p:cNvSpPr>
          <p:nvPr/>
        </p:nvSpPr>
        <p:spPr bwMode="auto">
          <a:xfrm>
            <a:off x="2571986" y="1408116"/>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27661" name="Text Box 59"/>
          <p:cNvSpPr txBox="1">
            <a:spLocks noChangeArrowheads="1"/>
          </p:cNvSpPr>
          <p:nvPr/>
        </p:nvSpPr>
        <p:spPr bwMode="auto">
          <a:xfrm>
            <a:off x="4354838" y="5208588"/>
            <a:ext cx="1234415" cy="457200"/>
          </a:xfrm>
          <a:prstGeom prst="rect">
            <a:avLst/>
          </a:prstGeom>
          <a:noFill/>
          <a:ln w="9525">
            <a:noFill/>
            <a:miter lim="800000"/>
            <a:headEnd/>
            <a:tailEnd/>
          </a:ln>
        </p:spPr>
        <p:txBody>
          <a:bodyPr>
            <a:spAutoFit/>
          </a:bodyPr>
          <a:lstStyle/>
          <a:p>
            <a:pPr algn="ctr" eaLnBrk="0" hangingPunct="0"/>
            <a:r>
              <a:rPr lang="en-US" sz="1200" dirty="0"/>
              <a:t>Process technology</a:t>
            </a:r>
            <a:endParaRPr lang="en-US" sz="1200" dirty="0">
              <a:latin typeface="Times New Roman" pitchFamily="18" charset="0"/>
            </a:endParaRPr>
          </a:p>
        </p:txBody>
      </p:sp>
      <p:sp>
        <p:nvSpPr>
          <p:cNvPr id="27662" name="Text Box 60"/>
          <p:cNvSpPr txBox="1">
            <a:spLocks noChangeArrowheads="1"/>
          </p:cNvSpPr>
          <p:nvPr/>
        </p:nvSpPr>
        <p:spPr bwMode="auto">
          <a:xfrm>
            <a:off x="4196667" y="1112838"/>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27663" name="Text Box 62"/>
          <p:cNvSpPr txBox="1">
            <a:spLocks noChangeArrowheads="1"/>
          </p:cNvSpPr>
          <p:nvPr/>
        </p:nvSpPr>
        <p:spPr bwMode="auto">
          <a:xfrm>
            <a:off x="5824788" y="5199063"/>
            <a:ext cx="1930708" cy="523220"/>
          </a:xfrm>
          <a:prstGeom prst="rect">
            <a:avLst/>
          </a:prstGeom>
          <a:noFill/>
          <a:ln w="9525">
            <a:noFill/>
            <a:miter lim="800000"/>
            <a:headEnd/>
            <a:tailEnd/>
          </a:ln>
        </p:spPr>
        <p:txBody>
          <a:bodyPr>
            <a:spAutoFit/>
          </a:bodyPr>
          <a:lstStyle/>
          <a:p>
            <a:pPr algn="ctr" eaLnBrk="0" hangingPunct="0"/>
            <a:r>
              <a:rPr lang="en-US" sz="1400" dirty="0"/>
              <a:t>Development</a:t>
            </a:r>
          </a:p>
          <a:p>
            <a:pPr algn="ctr" eaLnBrk="0" hangingPunct="0"/>
            <a:r>
              <a:rPr lang="en-US" sz="1400" dirty="0"/>
              <a:t>and organisation</a:t>
            </a:r>
            <a:endParaRPr lang="en-US" sz="1000" dirty="0">
              <a:latin typeface="Times New Roman" pitchFamily="18" charset="0"/>
            </a:endParaRPr>
          </a:p>
        </p:txBody>
      </p:sp>
      <p:sp>
        <p:nvSpPr>
          <p:cNvPr id="27664" name="Text Box 63"/>
          <p:cNvSpPr txBox="1">
            <a:spLocks noChangeArrowheads="1"/>
          </p:cNvSpPr>
          <p:nvPr/>
        </p:nvSpPr>
        <p:spPr bwMode="auto">
          <a:xfrm>
            <a:off x="5434521" y="2289178"/>
            <a:ext cx="2480863" cy="2753061"/>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sz="1400" dirty="0"/>
              <a:t>	Long-term plans</a:t>
            </a:r>
          </a:p>
          <a:p>
            <a:pPr eaLnBrk="0" hangingPunct="0">
              <a:spcBef>
                <a:spcPct val="5000"/>
              </a:spcBef>
              <a:buFontTx/>
              <a:buChar char="•"/>
              <a:tabLst>
                <a:tab pos="98425" algn="l"/>
              </a:tabLst>
            </a:pPr>
            <a:r>
              <a:rPr lang="en-GB" sz="1400" dirty="0"/>
              <a:t>	Quality culture</a:t>
            </a:r>
          </a:p>
          <a:p>
            <a:pPr eaLnBrk="0" hangingPunct="0">
              <a:spcBef>
                <a:spcPct val="5000"/>
              </a:spcBef>
              <a:buFontTx/>
              <a:buChar char="•"/>
              <a:tabLst>
                <a:tab pos="98425" algn="l"/>
              </a:tabLst>
            </a:pPr>
            <a:r>
              <a:rPr lang="en-GB" sz="1400" dirty="0"/>
              <a:t> Continuous improvement</a:t>
            </a:r>
          </a:p>
          <a:p>
            <a:pPr eaLnBrk="0" hangingPunct="0">
              <a:spcBef>
                <a:spcPct val="5000"/>
              </a:spcBef>
              <a:buFontTx/>
              <a:buChar char="•"/>
              <a:tabLst>
                <a:tab pos="98425" algn="l"/>
              </a:tabLst>
            </a:pPr>
            <a:r>
              <a:rPr lang="en-GB" sz="1400" dirty="0"/>
              <a:t>	Quality performance 	measurement and control</a:t>
            </a:r>
          </a:p>
          <a:p>
            <a:pPr eaLnBrk="0" hangingPunct="0">
              <a:spcBef>
                <a:spcPct val="5000"/>
              </a:spcBef>
              <a:buFontTx/>
              <a:buChar char="•"/>
              <a:tabLst>
                <a:tab pos="98425" algn="l"/>
              </a:tabLst>
            </a:pPr>
            <a:r>
              <a:rPr lang="en-GB" sz="1400" dirty="0"/>
              <a:t>	Training and education 	emphasis</a:t>
            </a:r>
          </a:p>
          <a:p>
            <a:pPr eaLnBrk="0" hangingPunct="0">
              <a:spcBef>
                <a:spcPct val="5000"/>
              </a:spcBef>
              <a:buFontTx/>
              <a:buChar char="•"/>
              <a:tabLst>
                <a:tab pos="98425" algn="l"/>
              </a:tabLst>
            </a:pPr>
            <a:r>
              <a:rPr lang="en-GB" sz="1400" dirty="0"/>
              <a:t>	Operational supervision 	is important</a:t>
            </a:r>
          </a:p>
          <a:p>
            <a:pPr eaLnBrk="0" hangingPunct="0">
              <a:spcBef>
                <a:spcPct val="5000"/>
              </a:spcBef>
              <a:buFontTx/>
              <a:buChar char="•"/>
              <a:tabLst>
                <a:tab pos="98425" algn="l"/>
              </a:tabLst>
            </a:pPr>
            <a:r>
              <a:rPr lang="en-GB" sz="1400" dirty="0"/>
              <a:t>	Communication</a:t>
            </a:r>
          </a:p>
          <a:p>
            <a:pPr eaLnBrk="0" hangingPunct="0">
              <a:spcBef>
                <a:spcPct val="5000"/>
              </a:spcBef>
              <a:buFontTx/>
              <a:buChar char="•"/>
              <a:tabLst>
                <a:tab pos="98425" algn="l"/>
              </a:tabLst>
            </a:pPr>
            <a:r>
              <a:rPr lang="en-GB" sz="1400" dirty="0"/>
              <a:t>	Appropriate 	organisational structure</a:t>
            </a:r>
          </a:p>
        </p:txBody>
      </p:sp>
      <p:grpSp>
        <p:nvGrpSpPr>
          <p:cNvPr id="27665" name="Group 64"/>
          <p:cNvGrpSpPr>
            <a:grpSpLocks/>
          </p:cNvGrpSpPr>
          <p:nvPr/>
        </p:nvGrpSpPr>
        <p:grpSpPr bwMode="auto">
          <a:xfrm>
            <a:off x="457318" y="2239963"/>
            <a:ext cx="2159366" cy="2919412"/>
            <a:chOff x="204" y="1237"/>
            <a:chExt cx="1256" cy="1839"/>
          </a:xfrm>
        </p:grpSpPr>
        <p:sp>
          <p:nvSpPr>
            <p:cNvPr id="27671" name="Rectangle 65"/>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27672" name="Text Box 66"/>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27673" name="Text Box 67"/>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27674" name="Text Box 68"/>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27675" name="Text Box 69"/>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27676" name="Text Box 70"/>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27677" name="Text Box 71"/>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27678" name="Line 72"/>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27679" name="Rectangle 73"/>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27680" name="Freeform 74"/>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7681" name="Freeform 75"/>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7682" name="Freeform 76"/>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7683" name="Freeform 77"/>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7684" name="Freeform 78"/>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27666" name="Line 79"/>
          <p:cNvSpPr>
            <a:spLocks noChangeShapeType="1"/>
          </p:cNvSpPr>
          <p:nvPr/>
        </p:nvSpPr>
        <p:spPr bwMode="auto">
          <a:xfrm>
            <a:off x="1222380" y="2239963"/>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27667" name="Line 80"/>
          <p:cNvSpPr>
            <a:spLocks noChangeShapeType="1"/>
          </p:cNvSpPr>
          <p:nvPr/>
        </p:nvSpPr>
        <p:spPr bwMode="auto">
          <a:xfrm>
            <a:off x="2549636" y="5157788"/>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27668" name="Rectangle 82"/>
          <p:cNvSpPr>
            <a:spLocks noChangeArrowheads="1"/>
          </p:cNvSpPr>
          <p:nvPr/>
        </p:nvSpPr>
        <p:spPr bwMode="auto">
          <a:xfrm>
            <a:off x="209748" y="938214"/>
            <a:ext cx="3619902" cy="400110"/>
          </a:xfrm>
          <a:prstGeom prst="rect">
            <a:avLst/>
          </a:prstGeom>
          <a:noFill/>
          <a:ln w="9525">
            <a:noFill/>
            <a:miter lim="800000"/>
            <a:headEnd/>
            <a:tailEnd/>
          </a:ln>
        </p:spPr>
        <p:txBody>
          <a:bodyPr wrap="none">
            <a:spAutoFit/>
          </a:bodyPr>
          <a:lstStyle/>
          <a:p>
            <a:r>
              <a:rPr lang="en-GB" sz="2000" dirty="0"/>
              <a:t>Development </a:t>
            </a:r>
            <a:r>
              <a:rPr lang="en-GB" sz="1800" dirty="0"/>
              <a:t>and</a:t>
            </a:r>
            <a:r>
              <a:rPr lang="en-GB" sz="2000" dirty="0"/>
              <a:t> organisation</a:t>
            </a:r>
            <a:endParaRPr lang="en-US" sz="2000" dirty="0"/>
          </a:p>
        </p:txBody>
      </p:sp>
      <p:sp>
        <p:nvSpPr>
          <p:cNvPr id="27669" name="Rectangle 54"/>
          <p:cNvSpPr>
            <a:spLocks noChangeArrowheads="1"/>
          </p:cNvSpPr>
          <p:nvPr/>
        </p:nvSpPr>
        <p:spPr bwMode="auto">
          <a:xfrm>
            <a:off x="2554793" y="1808166"/>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48" name="Text Box 24"/>
          <p:cNvSpPr txBox="1">
            <a:spLocks noChangeArrowheads="1"/>
          </p:cNvSpPr>
          <p:nvPr/>
        </p:nvSpPr>
        <p:spPr bwMode="auto">
          <a:xfrm>
            <a:off x="0" y="22226"/>
            <a:ext cx="9902825" cy="954107"/>
          </a:xfrm>
          <a:prstGeom prst="rect">
            <a:avLst/>
          </a:prstGeom>
          <a:noFill/>
          <a:ln w="9525">
            <a:noFill/>
            <a:miter lim="800000"/>
            <a:headEnd/>
            <a:tailEnd type="none" w="sm" len="lg"/>
          </a:ln>
        </p:spPr>
        <p:txBody>
          <a:bodyPr>
            <a:spAutoFit/>
          </a:bodyPr>
          <a:lstStyle/>
          <a:p>
            <a:pPr algn="ctr" eaLnBrk="0" hangingPunct="0"/>
            <a:r>
              <a:rPr lang="en-IN" sz="2800" b="1" dirty="0"/>
              <a:t>TQM elements in the four operations </a:t>
            </a:r>
            <a:br>
              <a:rPr lang="en-IN" sz="2800" b="1" dirty="0"/>
            </a:br>
            <a:r>
              <a:rPr lang="en-IN" sz="2800" b="1" dirty="0"/>
              <a:t>strategy decision categories (Continued)</a:t>
            </a:r>
            <a:endParaRPr lang="en-US" sz="2800" b="1" dirty="0">
              <a:latin typeface="Times New Roman" pitchFamily="18" charset="0"/>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ChangeArrowheads="1"/>
          </p:cNvSpPr>
          <p:nvPr/>
        </p:nvSpPr>
        <p:spPr bwMode="auto">
          <a:xfrm>
            <a:off x="0" y="25403"/>
            <a:ext cx="9902825" cy="1384995"/>
          </a:xfrm>
          <a:prstGeom prst="rect">
            <a:avLst/>
          </a:prstGeom>
          <a:noFill/>
          <a:ln w="9525">
            <a:noFill/>
            <a:miter lim="800000"/>
            <a:headEnd/>
            <a:tailEnd/>
          </a:ln>
        </p:spPr>
        <p:txBody>
          <a:bodyPr>
            <a:spAutoFit/>
          </a:bodyPr>
          <a:lstStyle/>
          <a:p>
            <a:pPr algn="ctr">
              <a:spcBef>
                <a:spcPct val="50000"/>
              </a:spcBef>
            </a:pPr>
            <a:r>
              <a:rPr lang="en-GB" sz="2800" b="1" dirty="0"/>
              <a:t>The lean approach aims to meet demand instantaneously, with perfect quality </a:t>
            </a:r>
            <a:br>
              <a:rPr lang="en-GB" sz="2800" b="1" dirty="0"/>
            </a:br>
            <a:r>
              <a:rPr lang="en-GB" sz="2800" b="1" dirty="0"/>
              <a:t>and no waste </a:t>
            </a:r>
          </a:p>
        </p:txBody>
      </p:sp>
      <p:grpSp>
        <p:nvGrpSpPr>
          <p:cNvPr id="2" name="Group 18"/>
          <p:cNvGrpSpPr>
            <a:grpSpLocks/>
          </p:cNvGrpSpPr>
          <p:nvPr/>
        </p:nvGrpSpPr>
        <p:grpSpPr bwMode="auto">
          <a:xfrm>
            <a:off x="1442445" y="1768378"/>
            <a:ext cx="7174390" cy="3313113"/>
            <a:chOff x="839" y="978"/>
            <a:chExt cx="4173" cy="2087"/>
          </a:xfrm>
        </p:grpSpPr>
        <p:sp>
          <p:nvSpPr>
            <p:cNvPr id="17428" name="Rectangle 17"/>
            <p:cNvSpPr>
              <a:spLocks noChangeArrowheads="1"/>
            </p:cNvSpPr>
            <p:nvPr/>
          </p:nvSpPr>
          <p:spPr bwMode="auto">
            <a:xfrm>
              <a:off x="839" y="978"/>
              <a:ext cx="4173" cy="2087"/>
            </a:xfrm>
            <a:prstGeom prst="rect">
              <a:avLst/>
            </a:prstGeom>
            <a:solidFill>
              <a:schemeClr val="bg1">
                <a:lumMod val="95000"/>
              </a:schemeClr>
            </a:solidFill>
            <a:ln w="9525">
              <a:solidFill>
                <a:schemeClr val="tx1"/>
              </a:solidFill>
              <a:miter lim="800000"/>
              <a:headEnd/>
              <a:tailEnd/>
            </a:ln>
          </p:spPr>
          <p:txBody>
            <a:bodyPr wrap="none" anchor="ctr"/>
            <a:lstStyle/>
            <a:p>
              <a:pPr>
                <a:defRPr/>
              </a:pPr>
              <a:endParaRPr lang="en-US" dirty="0"/>
            </a:p>
          </p:txBody>
        </p:sp>
        <p:sp>
          <p:nvSpPr>
            <p:cNvPr id="28692" name="Rectangle 5"/>
            <p:cNvSpPr>
              <a:spLocks noChangeArrowheads="1"/>
            </p:cNvSpPr>
            <p:nvPr/>
          </p:nvSpPr>
          <p:spPr bwMode="auto">
            <a:xfrm>
              <a:off x="904" y="988"/>
              <a:ext cx="4017" cy="442"/>
            </a:xfrm>
            <a:prstGeom prst="rect">
              <a:avLst/>
            </a:prstGeom>
            <a:noFill/>
            <a:ln w="9525">
              <a:noFill/>
              <a:miter lim="800000"/>
              <a:headEnd/>
              <a:tailEnd/>
            </a:ln>
          </p:spPr>
          <p:txBody>
            <a:bodyPr>
              <a:spAutoFit/>
            </a:bodyPr>
            <a:lstStyle/>
            <a:p>
              <a:pPr>
                <a:spcBef>
                  <a:spcPct val="50000"/>
                </a:spcBef>
              </a:pPr>
              <a:r>
                <a:rPr lang="en-GB" sz="2000" dirty="0"/>
                <a:t>It means that the flow of products and services always delivers…</a:t>
              </a:r>
            </a:p>
          </p:txBody>
        </p:sp>
      </p:grpSp>
      <p:sp>
        <p:nvSpPr>
          <p:cNvPr id="28690" name="Rectangle 11"/>
          <p:cNvSpPr>
            <a:spLocks noChangeArrowheads="1"/>
          </p:cNvSpPr>
          <p:nvPr/>
        </p:nvSpPr>
        <p:spPr bwMode="auto">
          <a:xfrm>
            <a:off x="1551076" y="2464321"/>
            <a:ext cx="5586786" cy="400110"/>
          </a:xfrm>
          <a:prstGeom prst="rect">
            <a:avLst/>
          </a:prstGeom>
          <a:noFill/>
          <a:ln w="9525">
            <a:noFill/>
            <a:miter lim="800000"/>
            <a:headEnd/>
            <a:tailEnd/>
          </a:ln>
        </p:spPr>
        <p:txBody>
          <a:bodyPr wrap="none">
            <a:spAutoFit/>
          </a:bodyPr>
          <a:lstStyle/>
          <a:p>
            <a:pPr marL="219075" indent="-219075">
              <a:spcBef>
                <a:spcPct val="50000"/>
              </a:spcBef>
              <a:buFont typeface="Arial" pitchFamily="34" charset="0"/>
              <a:buChar char="•"/>
            </a:pPr>
            <a:r>
              <a:rPr lang="en-GB" sz="2000" dirty="0"/>
              <a:t>exactly what customers want (perfect quality);</a:t>
            </a:r>
          </a:p>
        </p:txBody>
      </p:sp>
      <p:sp>
        <p:nvSpPr>
          <p:cNvPr id="28688" name="Rectangle 12"/>
          <p:cNvSpPr>
            <a:spLocks noChangeArrowheads="1"/>
          </p:cNvSpPr>
          <p:nvPr/>
        </p:nvSpPr>
        <p:spPr bwMode="auto">
          <a:xfrm>
            <a:off x="1551079" y="2967559"/>
            <a:ext cx="6070893" cy="400110"/>
          </a:xfrm>
          <a:prstGeom prst="rect">
            <a:avLst/>
          </a:prstGeom>
          <a:noFill/>
          <a:ln w="9525">
            <a:noFill/>
            <a:miter lim="800000"/>
            <a:headEnd/>
            <a:tailEnd/>
          </a:ln>
        </p:spPr>
        <p:txBody>
          <a:bodyPr wrap="none">
            <a:spAutoFit/>
          </a:bodyPr>
          <a:lstStyle/>
          <a:p>
            <a:pPr marL="219075" indent="-219075">
              <a:spcBef>
                <a:spcPct val="50000"/>
              </a:spcBef>
              <a:buFont typeface="Arial" pitchFamily="34" charset="0"/>
              <a:buChar char="•"/>
            </a:pPr>
            <a:r>
              <a:rPr lang="en-GB" sz="2000" dirty="0"/>
              <a:t>in exact quantities (neither too much nor too little);</a:t>
            </a:r>
          </a:p>
        </p:txBody>
      </p:sp>
      <p:sp>
        <p:nvSpPr>
          <p:cNvPr id="28686" name="Rectangle 13"/>
          <p:cNvSpPr>
            <a:spLocks noChangeArrowheads="1"/>
          </p:cNvSpPr>
          <p:nvPr/>
        </p:nvSpPr>
        <p:spPr bwMode="auto">
          <a:xfrm>
            <a:off x="1551078" y="3470797"/>
            <a:ext cx="5743880" cy="400110"/>
          </a:xfrm>
          <a:prstGeom prst="rect">
            <a:avLst/>
          </a:prstGeom>
          <a:noFill/>
          <a:ln w="9525">
            <a:noFill/>
            <a:miter lim="800000"/>
            <a:headEnd/>
            <a:tailEnd/>
          </a:ln>
        </p:spPr>
        <p:txBody>
          <a:bodyPr wrap="none">
            <a:spAutoFit/>
          </a:bodyPr>
          <a:lstStyle/>
          <a:p>
            <a:pPr marL="219075" indent="-219075">
              <a:spcBef>
                <a:spcPct val="50000"/>
              </a:spcBef>
              <a:buFont typeface="Arial" pitchFamily="34" charset="0"/>
              <a:buChar char="•"/>
            </a:pPr>
            <a:r>
              <a:rPr lang="en-GB" sz="2000" dirty="0"/>
              <a:t>exactly when needed (not too early or too late);</a:t>
            </a:r>
          </a:p>
        </p:txBody>
      </p:sp>
      <p:sp>
        <p:nvSpPr>
          <p:cNvPr id="28684" name="Rectangle 14"/>
          <p:cNvSpPr>
            <a:spLocks noChangeArrowheads="1"/>
          </p:cNvSpPr>
          <p:nvPr/>
        </p:nvSpPr>
        <p:spPr bwMode="auto">
          <a:xfrm>
            <a:off x="1551079" y="3974035"/>
            <a:ext cx="6086923" cy="400110"/>
          </a:xfrm>
          <a:prstGeom prst="rect">
            <a:avLst/>
          </a:prstGeom>
          <a:noFill/>
          <a:ln w="9525">
            <a:noFill/>
            <a:miter lim="800000"/>
            <a:headEnd/>
            <a:tailEnd/>
          </a:ln>
        </p:spPr>
        <p:txBody>
          <a:bodyPr wrap="none">
            <a:spAutoFit/>
          </a:bodyPr>
          <a:lstStyle/>
          <a:p>
            <a:pPr marL="219075" indent="-219075">
              <a:spcBef>
                <a:spcPct val="50000"/>
              </a:spcBef>
              <a:buFont typeface="Arial" pitchFamily="34" charset="0"/>
              <a:buChar char="•"/>
            </a:pPr>
            <a:r>
              <a:rPr lang="en-GB" sz="2000" dirty="0"/>
              <a:t>exactly where required (not to the wrong location);</a:t>
            </a:r>
          </a:p>
        </p:txBody>
      </p:sp>
      <p:sp>
        <p:nvSpPr>
          <p:cNvPr id="28682" name="Rectangle 15"/>
          <p:cNvSpPr>
            <a:spLocks noChangeArrowheads="1"/>
          </p:cNvSpPr>
          <p:nvPr/>
        </p:nvSpPr>
        <p:spPr bwMode="auto">
          <a:xfrm>
            <a:off x="1551078" y="4477271"/>
            <a:ext cx="3467616" cy="400110"/>
          </a:xfrm>
          <a:prstGeom prst="rect">
            <a:avLst/>
          </a:prstGeom>
          <a:noFill/>
          <a:ln w="9525">
            <a:noFill/>
            <a:miter lim="800000"/>
            <a:headEnd/>
            <a:tailEnd/>
          </a:ln>
        </p:spPr>
        <p:txBody>
          <a:bodyPr wrap="none">
            <a:spAutoFit/>
          </a:bodyPr>
          <a:lstStyle/>
          <a:p>
            <a:pPr marL="219075" indent="-219075">
              <a:spcBef>
                <a:spcPct val="50000"/>
              </a:spcBef>
              <a:buFont typeface="Arial" pitchFamily="34" charset="0"/>
              <a:buChar char="•"/>
            </a:pPr>
            <a:r>
              <a:rPr lang="en-GB" sz="2000" dirty="0"/>
              <a:t>at the lowest possible cost.</a:t>
            </a:r>
          </a:p>
        </p:txBody>
      </p:sp>
      <p:sp>
        <p:nvSpPr>
          <p:cNvPr id="71696" name="Rectangle 16"/>
          <p:cNvSpPr>
            <a:spLocks noChangeArrowheads="1"/>
          </p:cNvSpPr>
          <p:nvPr/>
        </p:nvSpPr>
        <p:spPr bwMode="auto">
          <a:xfrm>
            <a:off x="1530554" y="5319616"/>
            <a:ext cx="7174390" cy="701675"/>
          </a:xfrm>
          <a:prstGeom prst="rect">
            <a:avLst/>
          </a:prstGeom>
          <a:noFill/>
          <a:ln w="9525">
            <a:noFill/>
            <a:miter lim="800000"/>
            <a:headEnd/>
            <a:tailEnd/>
          </a:ln>
        </p:spPr>
        <p:txBody>
          <a:bodyPr>
            <a:spAutoFit/>
          </a:bodyPr>
          <a:lstStyle/>
          <a:p>
            <a:pPr>
              <a:spcBef>
                <a:spcPct val="50000"/>
              </a:spcBef>
            </a:pPr>
            <a:r>
              <a:rPr lang="en-GB" sz="2000" dirty="0"/>
              <a:t>It results in items flowing rapidly and smoothly through processes, operations and supply networks.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90"/>
                                        </p:tgtEl>
                                        <p:attrNameLst>
                                          <p:attrName>style.visibility</p:attrName>
                                        </p:attrNameLst>
                                      </p:cBhvr>
                                      <p:to>
                                        <p:strVal val="visible"/>
                                      </p:to>
                                    </p:set>
                                    <p:animEffect transition="in" filter="wipe(left)">
                                      <p:cBhvr>
                                        <p:cTn id="12" dur="2000"/>
                                        <p:tgtEl>
                                          <p:spTgt spid="2869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88"/>
                                        </p:tgtEl>
                                        <p:attrNameLst>
                                          <p:attrName>style.visibility</p:attrName>
                                        </p:attrNameLst>
                                      </p:cBhvr>
                                      <p:to>
                                        <p:strVal val="visible"/>
                                      </p:to>
                                    </p:set>
                                    <p:animEffect transition="in" filter="wipe(left)">
                                      <p:cBhvr>
                                        <p:cTn id="17" dur="2000"/>
                                        <p:tgtEl>
                                          <p:spTgt spid="2868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86"/>
                                        </p:tgtEl>
                                        <p:attrNameLst>
                                          <p:attrName>style.visibility</p:attrName>
                                        </p:attrNameLst>
                                      </p:cBhvr>
                                      <p:to>
                                        <p:strVal val="visible"/>
                                      </p:to>
                                    </p:set>
                                    <p:animEffect transition="in" filter="wipe(left)">
                                      <p:cBhvr>
                                        <p:cTn id="22" dur="2000"/>
                                        <p:tgtEl>
                                          <p:spTgt spid="2868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8684"/>
                                        </p:tgtEl>
                                        <p:attrNameLst>
                                          <p:attrName>style.visibility</p:attrName>
                                        </p:attrNameLst>
                                      </p:cBhvr>
                                      <p:to>
                                        <p:strVal val="visible"/>
                                      </p:to>
                                    </p:set>
                                    <p:animEffect transition="in" filter="wipe(left)">
                                      <p:cBhvr>
                                        <p:cTn id="27" dur="2000"/>
                                        <p:tgtEl>
                                          <p:spTgt spid="2868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8682"/>
                                        </p:tgtEl>
                                        <p:attrNameLst>
                                          <p:attrName>style.visibility</p:attrName>
                                        </p:attrNameLst>
                                      </p:cBhvr>
                                      <p:to>
                                        <p:strVal val="visible"/>
                                      </p:to>
                                    </p:set>
                                    <p:animEffect transition="in" filter="wipe(left)">
                                      <p:cBhvr>
                                        <p:cTn id="32" dur="2000"/>
                                        <p:tgtEl>
                                          <p:spTgt spid="28682"/>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71696"/>
                                        </p:tgtEl>
                                        <p:attrNameLst>
                                          <p:attrName>style.visibility</p:attrName>
                                        </p:attrNameLst>
                                      </p:cBhvr>
                                      <p:to>
                                        <p:strVal val="visible"/>
                                      </p:to>
                                    </p:set>
                                    <p:animEffect transition="in" filter="wipe(left)">
                                      <p:cBhvr>
                                        <p:cTn id="37" dur="2000"/>
                                        <p:tgtEl>
                                          <p:spTgt spid="716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90" grpId="0"/>
      <p:bldP spid="28688" grpId="0"/>
      <p:bldP spid="28686" grpId="0"/>
      <p:bldP spid="28684" grpId="0"/>
      <p:bldP spid="28682" grpId="0"/>
      <p:bldP spid="71696"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33" name="Rectangle 29"/>
          <p:cNvSpPr>
            <a:spLocks noChangeArrowheads="1"/>
          </p:cNvSpPr>
          <p:nvPr/>
        </p:nvSpPr>
        <p:spPr bwMode="auto">
          <a:xfrm>
            <a:off x="2145022" y="1474323"/>
            <a:ext cx="5769771" cy="3963987"/>
          </a:xfrm>
          <a:prstGeom prst="rect">
            <a:avLst/>
          </a:prstGeom>
          <a:solidFill>
            <a:schemeClr val="bg1">
              <a:lumMod val="95000"/>
            </a:schemeClr>
          </a:solidFill>
          <a:ln w="9525">
            <a:solidFill>
              <a:schemeClr val="tx1"/>
            </a:solidFill>
            <a:miter lim="800000"/>
            <a:headEnd/>
            <a:tailEnd/>
          </a:ln>
        </p:spPr>
        <p:txBody>
          <a:bodyPr wrap="none" anchor="ctr"/>
          <a:lstStyle/>
          <a:p>
            <a:pPr>
              <a:defRPr/>
            </a:pPr>
            <a:endParaRPr lang="en-US" dirty="0"/>
          </a:p>
        </p:txBody>
      </p:sp>
      <p:sp>
        <p:nvSpPr>
          <p:cNvPr id="29698" name="Text Box 4"/>
          <p:cNvSpPr txBox="1">
            <a:spLocks noChangeArrowheads="1"/>
          </p:cNvSpPr>
          <p:nvPr/>
        </p:nvSpPr>
        <p:spPr bwMode="auto">
          <a:xfrm>
            <a:off x="557034" y="447983"/>
            <a:ext cx="8788757" cy="523220"/>
          </a:xfrm>
          <a:prstGeom prst="rect">
            <a:avLst/>
          </a:prstGeom>
          <a:noFill/>
          <a:ln w="9525">
            <a:noFill/>
            <a:miter lim="800000"/>
            <a:headEnd/>
            <a:tailEnd/>
          </a:ln>
        </p:spPr>
        <p:txBody>
          <a:bodyPr wrap="square">
            <a:spAutoFit/>
          </a:bodyPr>
          <a:lstStyle/>
          <a:p>
            <a:pPr algn="ctr">
              <a:spcBef>
                <a:spcPct val="50000"/>
              </a:spcBef>
            </a:pPr>
            <a:r>
              <a:rPr lang="en-GB" sz="2800" b="1" dirty="0"/>
              <a:t>The lean approach to operations includes…</a:t>
            </a:r>
            <a:endParaRPr lang="en-US" sz="2800" b="1" dirty="0"/>
          </a:p>
        </p:txBody>
      </p:sp>
      <p:sp>
        <p:nvSpPr>
          <p:cNvPr id="29721" name="Rectangle 7"/>
          <p:cNvSpPr>
            <a:spLocks noChangeArrowheads="1"/>
          </p:cNvSpPr>
          <p:nvPr/>
        </p:nvSpPr>
        <p:spPr bwMode="auto">
          <a:xfrm>
            <a:off x="2355980" y="1509245"/>
            <a:ext cx="4193777" cy="400110"/>
          </a:xfrm>
          <a:prstGeom prst="rect">
            <a:avLst/>
          </a:prstGeom>
          <a:noFill/>
          <a:ln w="9525">
            <a:noFill/>
            <a:miter lim="800000"/>
            <a:headEnd/>
            <a:tailEnd/>
          </a:ln>
        </p:spPr>
        <p:txBody>
          <a:bodyPr wrap="none">
            <a:spAutoFit/>
          </a:bodyPr>
          <a:lstStyle/>
          <a:p>
            <a:pPr marL="190500" indent="-190500">
              <a:spcBef>
                <a:spcPct val="50000"/>
              </a:spcBef>
              <a:buFont typeface="Arial" pitchFamily="34" charset="0"/>
              <a:buChar char="•"/>
            </a:pPr>
            <a:r>
              <a:rPr lang="en-GB" sz="2000" dirty="0"/>
              <a:t>Customer-based demand triggers</a:t>
            </a:r>
          </a:p>
        </p:txBody>
      </p:sp>
      <p:sp>
        <p:nvSpPr>
          <p:cNvPr id="29719" name="Rectangle 8"/>
          <p:cNvSpPr>
            <a:spLocks noChangeArrowheads="1"/>
          </p:cNvSpPr>
          <p:nvPr/>
        </p:nvSpPr>
        <p:spPr bwMode="auto">
          <a:xfrm>
            <a:off x="2355978" y="2008249"/>
            <a:ext cx="2459328" cy="400110"/>
          </a:xfrm>
          <a:prstGeom prst="rect">
            <a:avLst/>
          </a:prstGeom>
          <a:noFill/>
          <a:ln w="9525">
            <a:noFill/>
            <a:miter lim="800000"/>
            <a:headEnd/>
            <a:tailEnd/>
          </a:ln>
        </p:spPr>
        <p:txBody>
          <a:bodyPr wrap="none">
            <a:spAutoFit/>
          </a:bodyPr>
          <a:lstStyle/>
          <a:p>
            <a:pPr marL="190500" indent="-190500">
              <a:spcBef>
                <a:spcPct val="50000"/>
              </a:spcBef>
              <a:buFont typeface="Arial" pitchFamily="34" charset="0"/>
              <a:buChar char="•"/>
            </a:pPr>
            <a:r>
              <a:rPr lang="en-GB" sz="2000" dirty="0"/>
              <a:t>Synchronised flow</a:t>
            </a:r>
          </a:p>
        </p:txBody>
      </p:sp>
      <p:sp>
        <p:nvSpPr>
          <p:cNvPr id="29717" name="Rectangle 12"/>
          <p:cNvSpPr>
            <a:spLocks noChangeArrowheads="1"/>
          </p:cNvSpPr>
          <p:nvPr/>
        </p:nvSpPr>
        <p:spPr bwMode="auto">
          <a:xfrm>
            <a:off x="2355979" y="2507253"/>
            <a:ext cx="4281941" cy="400110"/>
          </a:xfrm>
          <a:prstGeom prst="rect">
            <a:avLst/>
          </a:prstGeom>
          <a:noFill/>
          <a:ln w="9525">
            <a:noFill/>
            <a:miter lim="800000"/>
            <a:headEnd/>
            <a:tailEnd/>
          </a:ln>
        </p:spPr>
        <p:txBody>
          <a:bodyPr wrap="none">
            <a:spAutoFit/>
          </a:bodyPr>
          <a:lstStyle/>
          <a:p>
            <a:pPr marL="190500" indent="-190500">
              <a:spcBef>
                <a:spcPct val="50000"/>
              </a:spcBef>
              <a:buFont typeface="Arial" pitchFamily="34" charset="0"/>
              <a:buChar char="•"/>
            </a:pPr>
            <a:r>
              <a:rPr lang="en-GB" sz="2000" dirty="0"/>
              <a:t>Enhanced improvement behaviour</a:t>
            </a:r>
          </a:p>
        </p:txBody>
      </p:sp>
      <p:sp>
        <p:nvSpPr>
          <p:cNvPr id="29715" name="Rectangle 16"/>
          <p:cNvSpPr>
            <a:spLocks noChangeArrowheads="1"/>
          </p:cNvSpPr>
          <p:nvPr/>
        </p:nvSpPr>
        <p:spPr bwMode="auto">
          <a:xfrm>
            <a:off x="2355978" y="3006260"/>
            <a:ext cx="3763594" cy="2062103"/>
          </a:xfrm>
          <a:prstGeom prst="rect">
            <a:avLst/>
          </a:prstGeom>
          <a:noFill/>
          <a:ln w="9525">
            <a:noFill/>
            <a:miter lim="800000"/>
            <a:headEnd/>
            <a:tailEnd/>
          </a:ln>
        </p:spPr>
        <p:txBody>
          <a:bodyPr wrap="none">
            <a:spAutoFit/>
          </a:bodyPr>
          <a:lstStyle/>
          <a:p>
            <a:pPr marL="190500" indent="-190500">
              <a:spcBef>
                <a:spcPct val="50000"/>
              </a:spcBef>
              <a:buFont typeface="Arial" pitchFamily="34" charset="0"/>
              <a:buChar char="•"/>
            </a:pPr>
            <a:r>
              <a:rPr lang="en-GB" sz="2000" dirty="0"/>
              <a:t>Waste elimination</a:t>
            </a:r>
          </a:p>
          <a:p>
            <a:pPr marL="428625" lvl="1" indent="-238125">
              <a:spcBef>
                <a:spcPct val="50000"/>
              </a:spcBef>
              <a:buFont typeface="Arial" pitchFamily="34" charset="0"/>
              <a:buChar char="•"/>
            </a:pPr>
            <a:r>
              <a:rPr lang="en-GB" sz="1800" dirty="0"/>
              <a:t>Waste from irregular flow</a:t>
            </a:r>
          </a:p>
          <a:p>
            <a:pPr marL="428625" lvl="1" indent="-238125">
              <a:spcBef>
                <a:spcPct val="50000"/>
              </a:spcBef>
              <a:buFont typeface="Arial" pitchFamily="34" charset="0"/>
              <a:buChar char="•"/>
            </a:pPr>
            <a:r>
              <a:rPr lang="en-GB" sz="1800" dirty="0"/>
              <a:t>Waste from inexact supply</a:t>
            </a:r>
          </a:p>
          <a:p>
            <a:pPr marL="428625" lvl="1" indent="-238125">
              <a:spcBef>
                <a:spcPct val="50000"/>
              </a:spcBef>
              <a:buFont typeface="Arial" pitchFamily="34" charset="0"/>
              <a:buChar char="•"/>
            </a:pPr>
            <a:r>
              <a:rPr lang="en-GB" sz="1800" dirty="0"/>
              <a:t>Waste from inflexible response</a:t>
            </a:r>
          </a:p>
          <a:p>
            <a:pPr marL="428625" lvl="1" indent="-238125">
              <a:spcBef>
                <a:spcPct val="50000"/>
              </a:spcBef>
              <a:buFont typeface="Arial" pitchFamily="34" charset="0"/>
              <a:buChar char="•"/>
            </a:pPr>
            <a:r>
              <a:rPr lang="en-GB" sz="1800" dirty="0"/>
              <a:t>Waste from variability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2733"/>
                                        </p:tgtEl>
                                        <p:attrNameLst>
                                          <p:attrName>style.visibility</p:attrName>
                                        </p:attrNameLst>
                                      </p:cBhvr>
                                      <p:to>
                                        <p:strVal val="visible"/>
                                      </p:to>
                                    </p:set>
                                    <p:animEffect transition="in" filter="dissolve">
                                      <p:cBhvr>
                                        <p:cTn id="7" dur="500"/>
                                        <p:tgtEl>
                                          <p:spTgt spid="7273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9721"/>
                                        </p:tgtEl>
                                        <p:attrNameLst>
                                          <p:attrName>style.visibility</p:attrName>
                                        </p:attrNameLst>
                                      </p:cBhvr>
                                      <p:to>
                                        <p:strVal val="visible"/>
                                      </p:to>
                                    </p:set>
                                    <p:animEffect transition="in" filter="wipe(left)">
                                      <p:cBhvr>
                                        <p:cTn id="12" dur="2000"/>
                                        <p:tgtEl>
                                          <p:spTgt spid="2972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9719"/>
                                        </p:tgtEl>
                                        <p:attrNameLst>
                                          <p:attrName>style.visibility</p:attrName>
                                        </p:attrNameLst>
                                      </p:cBhvr>
                                      <p:to>
                                        <p:strVal val="visible"/>
                                      </p:to>
                                    </p:set>
                                    <p:animEffect transition="in" filter="wipe(left)">
                                      <p:cBhvr>
                                        <p:cTn id="17" dur="2000"/>
                                        <p:tgtEl>
                                          <p:spTgt spid="2971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9717"/>
                                        </p:tgtEl>
                                        <p:attrNameLst>
                                          <p:attrName>style.visibility</p:attrName>
                                        </p:attrNameLst>
                                      </p:cBhvr>
                                      <p:to>
                                        <p:strVal val="visible"/>
                                      </p:to>
                                    </p:set>
                                    <p:animEffect transition="in" filter="wipe(left)">
                                      <p:cBhvr>
                                        <p:cTn id="22" dur="2000"/>
                                        <p:tgtEl>
                                          <p:spTgt spid="29717"/>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29715">
                                            <p:txEl>
                                              <p:pRg st="0" end="0"/>
                                            </p:txEl>
                                          </p:spTgt>
                                        </p:tgtEl>
                                        <p:attrNameLst>
                                          <p:attrName>style.visibility</p:attrName>
                                        </p:attrNameLst>
                                      </p:cBhvr>
                                      <p:to>
                                        <p:strVal val="visible"/>
                                      </p:to>
                                    </p:set>
                                    <p:animEffect transition="in" filter="wipe(left)">
                                      <p:cBhvr>
                                        <p:cTn id="27" dur="2000"/>
                                        <p:tgtEl>
                                          <p:spTgt spid="29715">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29715">
                                            <p:txEl>
                                              <p:pRg st="1" end="1"/>
                                            </p:txEl>
                                          </p:spTgt>
                                        </p:tgtEl>
                                        <p:attrNameLst>
                                          <p:attrName>style.visibility</p:attrName>
                                        </p:attrNameLst>
                                      </p:cBhvr>
                                      <p:to>
                                        <p:strVal val="visible"/>
                                      </p:to>
                                    </p:set>
                                    <p:animEffect transition="in" filter="wipe(left)">
                                      <p:cBhvr>
                                        <p:cTn id="32" dur="2000"/>
                                        <p:tgtEl>
                                          <p:spTgt spid="29715">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29715">
                                            <p:txEl>
                                              <p:pRg st="2" end="2"/>
                                            </p:txEl>
                                          </p:spTgt>
                                        </p:tgtEl>
                                        <p:attrNameLst>
                                          <p:attrName>style.visibility</p:attrName>
                                        </p:attrNameLst>
                                      </p:cBhvr>
                                      <p:to>
                                        <p:strVal val="visible"/>
                                      </p:to>
                                    </p:set>
                                    <p:animEffect transition="in" filter="wipe(left)">
                                      <p:cBhvr>
                                        <p:cTn id="37" dur="2000"/>
                                        <p:tgtEl>
                                          <p:spTgt spid="29715">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nodeType="clickEffect">
                                  <p:stCondLst>
                                    <p:cond delay="0"/>
                                  </p:stCondLst>
                                  <p:childTnLst>
                                    <p:set>
                                      <p:cBhvr>
                                        <p:cTn id="41" dur="1" fill="hold">
                                          <p:stCondLst>
                                            <p:cond delay="0"/>
                                          </p:stCondLst>
                                        </p:cTn>
                                        <p:tgtEl>
                                          <p:spTgt spid="29715">
                                            <p:txEl>
                                              <p:pRg st="3" end="3"/>
                                            </p:txEl>
                                          </p:spTgt>
                                        </p:tgtEl>
                                        <p:attrNameLst>
                                          <p:attrName>style.visibility</p:attrName>
                                        </p:attrNameLst>
                                      </p:cBhvr>
                                      <p:to>
                                        <p:strVal val="visible"/>
                                      </p:to>
                                    </p:set>
                                    <p:animEffect transition="in" filter="wipe(left)">
                                      <p:cBhvr>
                                        <p:cTn id="42" dur="2000"/>
                                        <p:tgtEl>
                                          <p:spTgt spid="29715">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29715">
                                            <p:txEl>
                                              <p:pRg st="4" end="4"/>
                                            </p:txEl>
                                          </p:spTgt>
                                        </p:tgtEl>
                                        <p:attrNameLst>
                                          <p:attrName>style.visibility</p:attrName>
                                        </p:attrNameLst>
                                      </p:cBhvr>
                                      <p:to>
                                        <p:strVal val="visible"/>
                                      </p:to>
                                    </p:set>
                                    <p:animEffect transition="in" filter="wipe(left)">
                                      <p:cBhvr>
                                        <p:cTn id="47" dur="2000"/>
                                        <p:tgtEl>
                                          <p:spTgt spid="297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33" grpId="0" animBg="1"/>
      <p:bldP spid="29721" grpId="0"/>
      <p:bldP spid="29719" grpId="0"/>
      <p:bldP spid="29717"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5"/>
          <p:cNvSpPr>
            <a:spLocks noChangeArrowheads="1"/>
          </p:cNvSpPr>
          <p:nvPr/>
        </p:nvSpPr>
        <p:spPr bwMode="auto">
          <a:xfrm>
            <a:off x="2570924" y="1767865"/>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35842" name="Rectangle 7"/>
          <p:cNvSpPr>
            <a:spLocks noChangeArrowheads="1"/>
          </p:cNvSpPr>
          <p:nvPr/>
        </p:nvSpPr>
        <p:spPr bwMode="auto">
          <a:xfrm>
            <a:off x="2557168" y="5654064"/>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35843" name="Text Box 8"/>
          <p:cNvSpPr txBox="1">
            <a:spLocks noChangeArrowheads="1"/>
          </p:cNvSpPr>
          <p:nvPr/>
        </p:nvSpPr>
        <p:spPr bwMode="auto">
          <a:xfrm>
            <a:off x="4049471" y="5673114"/>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grpSp>
        <p:nvGrpSpPr>
          <p:cNvPr id="35844" name="Group 50"/>
          <p:cNvGrpSpPr>
            <a:grpSpLocks/>
          </p:cNvGrpSpPr>
          <p:nvPr/>
        </p:nvGrpSpPr>
        <p:grpSpPr bwMode="auto">
          <a:xfrm>
            <a:off x="7938393" y="2194901"/>
            <a:ext cx="1179399" cy="2916238"/>
            <a:chOff x="4562" y="1366"/>
            <a:chExt cx="686" cy="1092"/>
          </a:xfrm>
        </p:grpSpPr>
        <p:sp>
          <p:nvSpPr>
            <p:cNvPr id="35878" name="Rectangle 6"/>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35879" name="Line 9"/>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35880" name="Line 10"/>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35881" name="Line 11"/>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35882" name="Line 12"/>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35883" name="Line 13"/>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35884" name="Line 14"/>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35885" name="AutoShape 15"/>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35845" name="Text Box 16"/>
          <p:cNvSpPr txBox="1">
            <a:spLocks noChangeArrowheads="1"/>
          </p:cNvSpPr>
          <p:nvPr/>
        </p:nvSpPr>
        <p:spPr bwMode="auto">
          <a:xfrm>
            <a:off x="6839797" y="1143979"/>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35846" name="Text Box 17"/>
          <p:cNvSpPr txBox="1">
            <a:spLocks noChangeArrowheads="1"/>
          </p:cNvSpPr>
          <p:nvPr/>
        </p:nvSpPr>
        <p:spPr bwMode="auto">
          <a:xfrm rot="-5400000">
            <a:off x="7947850" y="3473425"/>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35847" name="Line 18"/>
          <p:cNvSpPr>
            <a:spLocks noChangeShapeType="1"/>
          </p:cNvSpPr>
          <p:nvPr/>
        </p:nvSpPr>
        <p:spPr bwMode="auto">
          <a:xfrm>
            <a:off x="5005367" y="1756751"/>
            <a:ext cx="0" cy="3887788"/>
          </a:xfrm>
          <a:prstGeom prst="line">
            <a:avLst/>
          </a:prstGeom>
          <a:noFill/>
          <a:ln w="9525">
            <a:solidFill>
              <a:schemeClr val="tx1"/>
            </a:solidFill>
            <a:round/>
            <a:headEnd/>
            <a:tailEnd type="none" w="sm" len="lg"/>
          </a:ln>
        </p:spPr>
        <p:txBody>
          <a:bodyPr/>
          <a:lstStyle/>
          <a:p>
            <a:endParaRPr lang="en-GB" dirty="0"/>
          </a:p>
        </p:txBody>
      </p:sp>
      <p:sp>
        <p:nvSpPr>
          <p:cNvPr id="22537" name="Rectangle 19"/>
          <p:cNvSpPr>
            <a:spLocks noChangeArrowheads="1"/>
          </p:cNvSpPr>
          <p:nvPr/>
        </p:nvSpPr>
        <p:spPr bwMode="auto">
          <a:xfrm>
            <a:off x="2569205" y="1774217"/>
            <a:ext cx="2436163" cy="3887787"/>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35849" name="AutoShape 20"/>
          <p:cNvSpPr>
            <a:spLocks noChangeArrowheads="1"/>
          </p:cNvSpPr>
          <p:nvPr/>
        </p:nvSpPr>
        <p:spPr bwMode="auto">
          <a:xfrm>
            <a:off x="2574363" y="1367817"/>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35850" name="Text Box 21"/>
          <p:cNvSpPr txBox="1">
            <a:spLocks noChangeArrowheads="1"/>
          </p:cNvSpPr>
          <p:nvPr/>
        </p:nvSpPr>
        <p:spPr bwMode="auto">
          <a:xfrm>
            <a:off x="5639769" y="5111139"/>
            <a:ext cx="1480265" cy="457200"/>
          </a:xfrm>
          <a:prstGeom prst="rect">
            <a:avLst/>
          </a:prstGeom>
          <a:noFill/>
          <a:ln w="9525">
            <a:noFill/>
            <a:miter lim="800000"/>
            <a:headEnd/>
            <a:tailEnd/>
          </a:ln>
        </p:spPr>
        <p:txBody>
          <a:bodyPr>
            <a:spAutoFit/>
          </a:bodyPr>
          <a:lstStyle/>
          <a:p>
            <a:pPr algn="ctr" eaLnBrk="0" hangingPunct="0"/>
            <a:r>
              <a:rPr lang="en-US" sz="1200" dirty="0"/>
              <a:t>Process technology</a:t>
            </a:r>
            <a:endParaRPr lang="en-US" sz="1200" dirty="0">
              <a:latin typeface="Times New Roman" pitchFamily="18" charset="0"/>
            </a:endParaRPr>
          </a:p>
        </p:txBody>
      </p:sp>
      <p:sp>
        <p:nvSpPr>
          <p:cNvPr id="35851" name="Text Box 22"/>
          <p:cNvSpPr txBox="1">
            <a:spLocks noChangeArrowheads="1"/>
          </p:cNvSpPr>
          <p:nvPr/>
        </p:nvSpPr>
        <p:spPr bwMode="auto">
          <a:xfrm>
            <a:off x="4199044" y="1072539"/>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35853" name="Text Box 24"/>
          <p:cNvSpPr txBox="1">
            <a:spLocks noChangeArrowheads="1"/>
          </p:cNvSpPr>
          <p:nvPr/>
        </p:nvSpPr>
        <p:spPr bwMode="auto">
          <a:xfrm>
            <a:off x="6703976" y="5065104"/>
            <a:ext cx="1383989" cy="461665"/>
          </a:xfrm>
          <a:prstGeom prst="rect">
            <a:avLst/>
          </a:prstGeom>
          <a:noFill/>
          <a:ln w="9525">
            <a:noFill/>
            <a:miter lim="800000"/>
            <a:headEnd/>
            <a:tailEnd/>
          </a:ln>
        </p:spPr>
        <p:txBody>
          <a:bodyPr>
            <a:spAutoFit/>
          </a:bodyPr>
          <a:lstStyle/>
          <a:p>
            <a:pPr algn="ctr" eaLnBrk="0" hangingPunct="0"/>
            <a:r>
              <a:rPr lang="en-US" sz="1200" dirty="0"/>
              <a:t>Development</a:t>
            </a:r>
          </a:p>
          <a:p>
            <a:pPr algn="ctr" eaLnBrk="0" hangingPunct="0"/>
            <a:r>
              <a:rPr lang="en-US" sz="1200" dirty="0"/>
              <a:t>and organisation</a:t>
            </a:r>
            <a:endParaRPr lang="en-US" sz="1200" dirty="0">
              <a:latin typeface="Times New Roman" pitchFamily="18" charset="0"/>
            </a:endParaRPr>
          </a:p>
        </p:txBody>
      </p:sp>
      <p:sp>
        <p:nvSpPr>
          <p:cNvPr id="35854" name="Text Box 25"/>
          <p:cNvSpPr txBox="1">
            <a:spLocks noChangeArrowheads="1"/>
          </p:cNvSpPr>
          <p:nvPr/>
        </p:nvSpPr>
        <p:spPr bwMode="auto">
          <a:xfrm>
            <a:off x="2514188" y="2948964"/>
            <a:ext cx="2480863" cy="1077218"/>
          </a:xfrm>
          <a:prstGeom prst="rect">
            <a:avLst/>
          </a:prstGeom>
          <a:noFill/>
          <a:ln w="9525">
            <a:noFill/>
            <a:miter lim="800000"/>
            <a:headEnd/>
            <a:tailEnd type="none" w="sm" len="lg"/>
          </a:ln>
        </p:spPr>
        <p:txBody>
          <a:bodyPr>
            <a:spAutoFit/>
          </a:bodyPr>
          <a:lstStyle/>
          <a:p>
            <a:pPr marL="149225" indent="-149225" eaLnBrk="0" hangingPunct="0">
              <a:spcBef>
                <a:spcPct val="5000"/>
              </a:spcBef>
              <a:buFontTx/>
              <a:buChar char="•"/>
            </a:pPr>
            <a:r>
              <a:rPr lang="en-GB" dirty="0"/>
              <a:t>Sacrifice high utilisation for fast </a:t>
            </a:r>
            <a:br>
              <a:rPr lang="en-GB" dirty="0"/>
            </a:br>
            <a:r>
              <a:rPr lang="en-GB" dirty="0"/>
              <a:t>and dependable throughput</a:t>
            </a:r>
          </a:p>
        </p:txBody>
      </p:sp>
      <p:grpSp>
        <p:nvGrpSpPr>
          <p:cNvPr id="35855" name="Group 26"/>
          <p:cNvGrpSpPr>
            <a:grpSpLocks/>
          </p:cNvGrpSpPr>
          <p:nvPr/>
        </p:nvGrpSpPr>
        <p:grpSpPr bwMode="auto">
          <a:xfrm>
            <a:off x="459695" y="2199664"/>
            <a:ext cx="2159366" cy="2919412"/>
            <a:chOff x="204" y="1237"/>
            <a:chExt cx="1256" cy="1839"/>
          </a:xfrm>
        </p:grpSpPr>
        <p:sp>
          <p:nvSpPr>
            <p:cNvPr id="35864" name="Rectangle 27"/>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35865" name="Text Box 28"/>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35866" name="Text Box 29"/>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35867" name="Text Box 30"/>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35868" name="Text Box 31"/>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35869" name="Text Box 32"/>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35870" name="Text Box 33"/>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35871" name="Line 34"/>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35872" name="Rectangle 35"/>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35873" name="Freeform 36"/>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5874" name="Freeform 37"/>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5875" name="Freeform 38"/>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5876" name="Freeform 39"/>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5877" name="Freeform 40"/>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35856" name="Line 41"/>
          <p:cNvSpPr>
            <a:spLocks noChangeShapeType="1"/>
          </p:cNvSpPr>
          <p:nvPr/>
        </p:nvSpPr>
        <p:spPr bwMode="auto">
          <a:xfrm>
            <a:off x="1224757" y="2199664"/>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35857" name="Line 42"/>
          <p:cNvSpPr>
            <a:spLocks noChangeShapeType="1"/>
          </p:cNvSpPr>
          <p:nvPr/>
        </p:nvSpPr>
        <p:spPr bwMode="auto">
          <a:xfrm>
            <a:off x="2552013" y="5117489"/>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35858" name="Rectangle 43"/>
          <p:cNvSpPr>
            <a:spLocks noChangeArrowheads="1"/>
          </p:cNvSpPr>
          <p:nvPr/>
        </p:nvSpPr>
        <p:spPr bwMode="auto">
          <a:xfrm>
            <a:off x="534910" y="1131870"/>
            <a:ext cx="2164375" cy="400110"/>
          </a:xfrm>
          <a:prstGeom prst="rect">
            <a:avLst/>
          </a:prstGeom>
          <a:noFill/>
          <a:ln w="9525">
            <a:noFill/>
            <a:miter lim="800000"/>
            <a:headEnd/>
            <a:tailEnd/>
          </a:ln>
        </p:spPr>
        <p:txBody>
          <a:bodyPr wrap="none">
            <a:spAutoFit/>
          </a:bodyPr>
          <a:lstStyle/>
          <a:p>
            <a:r>
              <a:rPr lang="en-GB" sz="2000" dirty="0"/>
              <a:t>Capacity strategy</a:t>
            </a:r>
            <a:endParaRPr lang="en-US" sz="2000" dirty="0"/>
          </a:p>
        </p:txBody>
      </p:sp>
      <p:sp>
        <p:nvSpPr>
          <p:cNvPr id="35859" name="Rectangle 44"/>
          <p:cNvSpPr>
            <a:spLocks noChangeArrowheads="1"/>
          </p:cNvSpPr>
          <p:nvPr/>
        </p:nvSpPr>
        <p:spPr bwMode="auto">
          <a:xfrm>
            <a:off x="2557170" y="1767865"/>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35860" name="Freeform 45"/>
          <p:cNvSpPr>
            <a:spLocks/>
          </p:cNvSpPr>
          <p:nvPr/>
        </p:nvSpPr>
        <p:spPr bwMode="auto">
          <a:xfrm>
            <a:off x="6839799" y="1799614"/>
            <a:ext cx="49857" cy="3890962"/>
          </a:xfrm>
          <a:custGeom>
            <a:avLst/>
            <a:gdLst>
              <a:gd name="T0" fmla="*/ 0 w 29"/>
              <a:gd name="T1" fmla="*/ 0 h 2451"/>
              <a:gd name="T2" fmla="*/ 73082949 w 29"/>
              <a:gd name="T3" fmla="*/ 2147483647 h 2451"/>
              <a:gd name="T4" fmla="*/ 0 60000 65536"/>
              <a:gd name="T5" fmla="*/ 0 60000 65536"/>
              <a:gd name="T6" fmla="*/ 0 w 29"/>
              <a:gd name="T7" fmla="*/ 0 h 2451"/>
              <a:gd name="T8" fmla="*/ 29 w 29"/>
              <a:gd name="T9" fmla="*/ 2451 h 2451"/>
            </a:gdLst>
            <a:ahLst/>
            <a:cxnLst>
              <a:cxn ang="T4">
                <a:pos x="T0" y="T1"/>
              </a:cxn>
              <a:cxn ang="T5">
                <a:pos x="T2" y="T3"/>
              </a:cxn>
            </a:cxnLst>
            <a:rect l="T6" t="T7" r="T8" b="T9"/>
            <a:pathLst>
              <a:path w="29" h="2451">
                <a:moveTo>
                  <a:pt x="0" y="0"/>
                </a:moveTo>
                <a:lnTo>
                  <a:pt x="29" y="2451"/>
                </a:lnTo>
              </a:path>
            </a:pathLst>
          </a:custGeom>
          <a:noFill/>
          <a:ln w="9525">
            <a:solidFill>
              <a:schemeClr val="tx1"/>
            </a:solidFill>
            <a:round/>
            <a:headEnd type="none" w="med" len="med"/>
            <a:tailEnd type="none" w="med" len="med"/>
          </a:ln>
        </p:spPr>
        <p:txBody>
          <a:bodyPr/>
          <a:lstStyle/>
          <a:p>
            <a:endParaRPr lang="en-GB" dirty="0"/>
          </a:p>
        </p:txBody>
      </p:sp>
      <p:sp>
        <p:nvSpPr>
          <p:cNvPr id="35861" name="Line 46"/>
          <p:cNvSpPr>
            <a:spLocks noChangeShapeType="1"/>
          </p:cNvSpPr>
          <p:nvPr/>
        </p:nvSpPr>
        <p:spPr bwMode="auto">
          <a:xfrm>
            <a:off x="5904530" y="1799617"/>
            <a:ext cx="0" cy="3887787"/>
          </a:xfrm>
          <a:prstGeom prst="line">
            <a:avLst/>
          </a:prstGeom>
          <a:noFill/>
          <a:ln w="9525">
            <a:solidFill>
              <a:schemeClr val="tx1"/>
            </a:solidFill>
            <a:round/>
            <a:headEnd/>
            <a:tailEnd/>
          </a:ln>
        </p:spPr>
        <p:txBody>
          <a:bodyPr/>
          <a:lstStyle/>
          <a:p>
            <a:endParaRPr lang="en-GB" dirty="0"/>
          </a:p>
        </p:txBody>
      </p:sp>
      <p:sp>
        <p:nvSpPr>
          <p:cNvPr id="35862" name="Text Box 47"/>
          <p:cNvSpPr txBox="1">
            <a:spLocks noChangeArrowheads="1"/>
          </p:cNvSpPr>
          <p:nvPr/>
        </p:nvSpPr>
        <p:spPr bwMode="auto">
          <a:xfrm>
            <a:off x="4862671" y="5111139"/>
            <a:ext cx="1170802" cy="457200"/>
          </a:xfrm>
          <a:prstGeom prst="rect">
            <a:avLst/>
          </a:prstGeom>
          <a:noFill/>
          <a:ln w="9525">
            <a:noFill/>
            <a:miter lim="800000"/>
            <a:headEnd/>
            <a:tailEnd/>
          </a:ln>
        </p:spPr>
        <p:txBody>
          <a:bodyPr>
            <a:spAutoFit/>
          </a:bodyPr>
          <a:lstStyle/>
          <a:p>
            <a:pPr algn="ctr" eaLnBrk="0" hangingPunct="0"/>
            <a:r>
              <a:rPr lang="en-US" sz="1200" dirty="0"/>
              <a:t>Supply network</a:t>
            </a:r>
            <a:endParaRPr lang="en-US" sz="1200" dirty="0">
              <a:latin typeface="Times New Roman" pitchFamily="18" charset="0"/>
            </a:endParaRPr>
          </a:p>
        </p:txBody>
      </p:sp>
      <p:sp>
        <p:nvSpPr>
          <p:cNvPr id="35863" name="Text Box 48"/>
          <p:cNvSpPr txBox="1">
            <a:spLocks noChangeArrowheads="1"/>
          </p:cNvSpPr>
          <p:nvPr/>
        </p:nvSpPr>
        <p:spPr bwMode="auto">
          <a:xfrm>
            <a:off x="3103887" y="5111140"/>
            <a:ext cx="1175960" cy="523220"/>
          </a:xfrm>
          <a:prstGeom prst="rect">
            <a:avLst/>
          </a:prstGeom>
          <a:noFill/>
          <a:ln w="9525">
            <a:noFill/>
            <a:miter lim="800000"/>
            <a:headEnd/>
            <a:tailEnd/>
          </a:ln>
        </p:spPr>
        <p:txBody>
          <a:bodyPr>
            <a:spAutoFit/>
          </a:bodyPr>
          <a:lstStyle/>
          <a:p>
            <a:pPr algn="ctr" eaLnBrk="0" hangingPunct="0"/>
            <a:r>
              <a:rPr lang="en-US" sz="1400" dirty="0"/>
              <a:t>Capacity strategy</a:t>
            </a:r>
            <a:endParaRPr lang="en-US" sz="1400" dirty="0">
              <a:latin typeface="Times New Roman" pitchFamily="18" charset="0"/>
            </a:endParaRPr>
          </a:p>
        </p:txBody>
      </p:sp>
      <p:sp>
        <p:nvSpPr>
          <p:cNvPr id="48" name="Rectangle 14"/>
          <p:cNvSpPr>
            <a:spLocks noChangeArrowheads="1"/>
          </p:cNvSpPr>
          <p:nvPr/>
        </p:nvSpPr>
        <p:spPr bwMode="auto">
          <a:xfrm>
            <a:off x="58454" y="53416"/>
            <a:ext cx="9785917" cy="861428"/>
          </a:xfrm>
          <a:prstGeom prst="rect">
            <a:avLst/>
          </a:prstGeom>
          <a:noFill/>
          <a:ln w="12700">
            <a:noFill/>
            <a:miter lim="800000"/>
            <a:headEnd/>
            <a:tailEnd/>
          </a:ln>
        </p:spPr>
        <p:txBody>
          <a:bodyPr lIns="90488" tIns="44450" rIns="90488" bIns="44450" anchor="ctr"/>
          <a:lstStyle/>
          <a:p>
            <a:pPr algn="ctr"/>
            <a:r>
              <a:rPr lang="en-IN" sz="2800" b="1" dirty="0"/>
              <a:t>Lean elements in the four operations </a:t>
            </a:r>
            <a:br>
              <a:rPr lang="en-IN" sz="2800" b="1" dirty="0"/>
            </a:br>
            <a:r>
              <a:rPr lang="en-IN" sz="2800" b="1" dirty="0"/>
              <a:t>strategy decision categories</a:t>
            </a:r>
            <a:endParaRPr lang="en-GB" sz="2800" b="1"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5"/>
          <p:cNvSpPr>
            <a:spLocks noChangeArrowheads="1"/>
          </p:cNvSpPr>
          <p:nvPr/>
        </p:nvSpPr>
        <p:spPr bwMode="auto">
          <a:xfrm>
            <a:off x="2539589" y="1807940"/>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36866" name="Rectangle 7"/>
          <p:cNvSpPr>
            <a:spLocks noChangeArrowheads="1"/>
          </p:cNvSpPr>
          <p:nvPr/>
        </p:nvSpPr>
        <p:spPr bwMode="auto">
          <a:xfrm>
            <a:off x="2525833" y="5694137"/>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36867" name="Text Box 8"/>
          <p:cNvSpPr txBox="1">
            <a:spLocks noChangeArrowheads="1"/>
          </p:cNvSpPr>
          <p:nvPr/>
        </p:nvSpPr>
        <p:spPr bwMode="auto">
          <a:xfrm>
            <a:off x="4018136" y="5713187"/>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sp>
        <p:nvSpPr>
          <p:cNvPr id="36868" name="Text Box 9"/>
          <p:cNvSpPr txBox="1">
            <a:spLocks noChangeArrowheads="1"/>
          </p:cNvSpPr>
          <p:nvPr/>
        </p:nvSpPr>
        <p:spPr bwMode="auto">
          <a:xfrm>
            <a:off x="2355629" y="5224237"/>
            <a:ext cx="1175960" cy="457200"/>
          </a:xfrm>
          <a:prstGeom prst="rect">
            <a:avLst/>
          </a:prstGeom>
          <a:noFill/>
          <a:ln w="9525">
            <a:noFill/>
            <a:miter lim="800000"/>
            <a:headEnd/>
            <a:tailEnd/>
          </a:ln>
        </p:spPr>
        <p:txBody>
          <a:bodyPr>
            <a:spAutoFit/>
          </a:bodyPr>
          <a:lstStyle/>
          <a:p>
            <a:pPr algn="ctr" eaLnBrk="0" hangingPunct="0"/>
            <a:r>
              <a:rPr lang="en-US" sz="1200" dirty="0"/>
              <a:t>Capacity strategy</a:t>
            </a:r>
            <a:endParaRPr lang="en-US" sz="1200" dirty="0">
              <a:latin typeface="Times New Roman" pitchFamily="18" charset="0"/>
            </a:endParaRPr>
          </a:p>
        </p:txBody>
      </p:sp>
      <p:grpSp>
        <p:nvGrpSpPr>
          <p:cNvPr id="36869" name="Group 50"/>
          <p:cNvGrpSpPr>
            <a:grpSpLocks/>
          </p:cNvGrpSpPr>
          <p:nvPr/>
        </p:nvGrpSpPr>
        <p:grpSpPr bwMode="auto">
          <a:xfrm>
            <a:off x="7907058" y="2234974"/>
            <a:ext cx="1179399" cy="2916238"/>
            <a:chOff x="4562" y="1366"/>
            <a:chExt cx="686" cy="1092"/>
          </a:xfrm>
        </p:grpSpPr>
        <p:sp>
          <p:nvSpPr>
            <p:cNvPr id="36902" name="Rectangle 6"/>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36903" name="Line 10"/>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36904" name="Line 11"/>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36905" name="Line 12"/>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36906" name="Line 13"/>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36907" name="Line 14"/>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36908" name="Line 15"/>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36909" name="AutoShape 16"/>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36870" name="Text Box 17"/>
          <p:cNvSpPr txBox="1">
            <a:spLocks noChangeArrowheads="1"/>
          </p:cNvSpPr>
          <p:nvPr/>
        </p:nvSpPr>
        <p:spPr bwMode="auto">
          <a:xfrm>
            <a:off x="6808462" y="1184052"/>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36871" name="Text Box 18"/>
          <p:cNvSpPr txBox="1">
            <a:spLocks noChangeArrowheads="1"/>
          </p:cNvSpPr>
          <p:nvPr/>
        </p:nvSpPr>
        <p:spPr bwMode="auto">
          <a:xfrm rot="-5400000">
            <a:off x="7837430" y="3542073"/>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36872" name="Line 19"/>
          <p:cNvSpPr>
            <a:spLocks noChangeShapeType="1"/>
          </p:cNvSpPr>
          <p:nvPr/>
        </p:nvSpPr>
        <p:spPr bwMode="auto">
          <a:xfrm>
            <a:off x="3428435" y="1807940"/>
            <a:ext cx="0" cy="3887787"/>
          </a:xfrm>
          <a:prstGeom prst="line">
            <a:avLst/>
          </a:prstGeom>
          <a:noFill/>
          <a:ln w="9525">
            <a:solidFill>
              <a:schemeClr val="tx1"/>
            </a:solidFill>
            <a:round/>
            <a:headEnd/>
            <a:tailEnd type="none" w="sm" len="lg"/>
          </a:ln>
        </p:spPr>
        <p:txBody>
          <a:bodyPr/>
          <a:lstStyle/>
          <a:p>
            <a:endParaRPr lang="en-GB" dirty="0"/>
          </a:p>
        </p:txBody>
      </p:sp>
      <p:sp>
        <p:nvSpPr>
          <p:cNvPr id="23562" name="Rectangle 20"/>
          <p:cNvSpPr>
            <a:spLocks noChangeArrowheads="1"/>
          </p:cNvSpPr>
          <p:nvPr/>
        </p:nvSpPr>
        <p:spPr bwMode="auto">
          <a:xfrm>
            <a:off x="3438752" y="1806349"/>
            <a:ext cx="2436163" cy="3887788"/>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36874" name="AutoShape 21"/>
          <p:cNvSpPr>
            <a:spLocks noChangeArrowheads="1"/>
          </p:cNvSpPr>
          <p:nvPr/>
        </p:nvSpPr>
        <p:spPr bwMode="auto">
          <a:xfrm>
            <a:off x="2543028" y="1407890"/>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36875" name="Text Box 22"/>
          <p:cNvSpPr txBox="1">
            <a:spLocks noChangeArrowheads="1"/>
          </p:cNvSpPr>
          <p:nvPr/>
        </p:nvSpPr>
        <p:spPr bwMode="auto">
          <a:xfrm>
            <a:off x="5608434" y="5151212"/>
            <a:ext cx="1480265" cy="457200"/>
          </a:xfrm>
          <a:prstGeom prst="rect">
            <a:avLst/>
          </a:prstGeom>
          <a:noFill/>
          <a:ln w="9525">
            <a:noFill/>
            <a:miter lim="800000"/>
            <a:headEnd/>
            <a:tailEnd/>
          </a:ln>
        </p:spPr>
        <p:txBody>
          <a:bodyPr>
            <a:spAutoFit/>
          </a:bodyPr>
          <a:lstStyle/>
          <a:p>
            <a:pPr algn="ctr" eaLnBrk="0" hangingPunct="0"/>
            <a:r>
              <a:rPr lang="en-US" sz="1200" dirty="0"/>
              <a:t>Process technology</a:t>
            </a:r>
            <a:endParaRPr lang="en-US" sz="1200" dirty="0">
              <a:latin typeface="Times New Roman" pitchFamily="18" charset="0"/>
            </a:endParaRPr>
          </a:p>
        </p:txBody>
      </p:sp>
      <p:sp>
        <p:nvSpPr>
          <p:cNvPr id="36876" name="Text Box 23"/>
          <p:cNvSpPr txBox="1">
            <a:spLocks noChangeArrowheads="1"/>
          </p:cNvSpPr>
          <p:nvPr/>
        </p:nvSpPr>
        <p:spPr bwMode="auto">
          <a:xfrm>
            <a:off x="4167709" y="1112612"/>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36877" name="Text Box 25"/>
          <p:cNvSpPr txBox="1">
            <a:spLocks noChangeArrowheads="1"/>
          </p:cNvSpPr>
          <p:nvPr/>
        </p:nvSpPr>
        <p:spPr bwMode="auto">
          <a:xfrm>
            <a:off x="6672641" y="5105177"/>
            <a:ext cx="1383989" cy="461665"/>
          </a:xfrm>
          <a:prstGeom prst="rect">
            <a:avLst/>
          </a:prstGeom>
          <a:noFill/>
          <a:ln w="9525">
            <a:noFill/>
            <a:miter lim="800000"/>
            <a:headEnd/>
            <a:tailEnd/>
          </a:ln>
        </p:spPr>
        <p:txBody>
          <a:bodyPr>
            <a:spAutoFit/>
          </a:bodyPr>
          <a:lstStyle/>
          <a:p>
            <a:pPr algn="ctr" eaLnBrk="0" hangingPunct="0"/>
            <a:r>
              <a:rPr lang="en-US" sz="1200" dirty="0"/>
              <a:t>Development</a:t>
            </a:r>
          </a:p>
          <a:p>
            <a:pPr algn="ctr" eaLnBrk="0" hangingPunct="0"/>
            <a:r>
              <a:rPr lang="en-US" sz="1200" dirty="0"/>
              <a:t>and organisation</a:t>
            </a:r>
            <a:endParaRPr lang="en-US" sz="1200" dirty="0">
              <a:latin typeface="Times New Roman" pitchFamily="18" charset="0"/>
            </a:endParaRPr>
          </a:p>
        </p:txBody>
      </p:sp>
      <p:sp>
        <p:nvSpPr>
          <p:cNvPr id="36878" name="Text Box 26"/>
          <p:cNvSpPr txBox="1">
            <a:spLocks noChangeArrowheads="1"/>
          </p:cNvSpPr>
          <p:nvPr/>
        </p:nvSpPr>
        <p:spPr bwMode="auto">
          <a:xfrm>
            <a:off x="3376860" y="2273074"/>
            <a:ext cx="2573702" cy="2332946"/>
          </a:xfrm>
          <a:prstGeom prst="rect">
            <a:avLst/>
          </a:prstGeom>
          <a:noFill/>
          <a:ln w="9525">
            <a:noFill/>
            <a:miter lim="800000"/>
            <a:headEnd/>
            <a:tailEnd type="none" w="sm" len="lg"/>
          </a:ln>
        </p:spPr>
        <p:txBody>
          <a:bodyPr>
            <a:spAutoFit/>
          </a:bodyPr>
          <a:lstStyle/>
          <a:p>
            <a:pPr marL="149225" indent="-149225" eaLnBrk="0" hangingPunct="0">
              <a:spcBef>
                <a:spcPct val="5000"/>
              </a:spcBef>
              <a:buFontTx/>
              <a:buChar char="•"/>
            </a:pPr>
            <a:r>
              <a:rPr lang="en-GB" dirty="0"/>
              <a:t>Supplier development to ensure quality and delivery conformance</a:t>
            </a:r>
          </a:p>
          <a:p>
            <a:pPr marL="149225" indent="-149225" eaLnBrk="0" hangingPunct="0">
              <a:spcBef>
                <a:spcPct val="5000"/>
              </a:spcBef>
              <a:buFontTx/>
              <a:buChar char="•"/>
            </a:pPr>
            <a:r>
              <a:rPr lang="en-GB" dirty="0"/>
              <a:t>Integrated supply network coordination to ensure synchronous flow</a:t>
            </a:r>
          </a:p>
          <a:p>
            <a:pPr marL="149225" indent="-149225" eaLnBrk="0" hangingPunct="0">
              <a:spcBef>
                <a:spcPct val="5000"/>
              </a:spcBef>
              <a:buFontTx/>
              <a:buChar char="•"/>
            </a:pPr>
            <a:r>
              <a:rPr lang="en-GB" dirty="0"/>
              <a:t>Work on functional barriers</a:t>
            </a:r>
          </a:p>
        </p:txBody>
      </p:sp>
      <p:grpSp>
        <p:nvGrpSpPr>
          <p:cNvPr id="36879" name="Group 27"/>
          <p:cNvGrpSpPr>
            <a:grpSpLocks/>
          </p:cNvGrpSpPr>
          <p:nvPr/>
        </p:nvGrpSpPr>
        <p:grpSpPr bwMode="auto">
          <a:xfrm>
            <a:off x="428360" y="2239737"/>
            <a:ext cx="2159366" cy="2919412"/>
            <a:chOff x="204" y="1237"/>
            <a:chExt cx="1256" cy="1839"/>
          </a:xfrm>
        </p:grpSpPr>
        <p:sp>
          <p:nvSpPr>
            <p:cNvPr id="36888" name="Rectangle 28"/>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36889" name="Text Box 29"/>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36890" name="Text Box 30"/>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36891" name="Text Box 31"/>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36892" name="Text Box 32"/>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36893" name="Text Box 33"/>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36894" name="Text Box 34"/>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36895" name="Line 35"/>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36896" name="Rectangle 36"/>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36897" name="Freeform 37"/>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6898" name="Freeform 38"/>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6899" name="Freeform 39"/>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6900" name="Freeform 40"/>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6901" name="Freeform 41"/>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36880" name="Line 42"/>
          <p:cNvSpPr>
            <a:spLocks noChangeShapeType="1"/>
          </p:cNvSpPr>
          <p:nvPr/>
        </p:nvSpPr>
        <p:spPr bwMode="auto">
          <a:xfrm>
            <a:off x="1193422" y="2239737"/>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36881" name="Line 43"/>
          <p:cNvSpPr>
            <a:spLocks noChangeShapeType="1"/>
          </p:cNvSpPr>
          <p:nvPr/>
        </p:nvSpPr>
        <p:spPr bwMode="auto">
          <a:xfrm>
            <a:off x="2520678" y="5157562"/>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36882" name="Rectangle 44"/>
          <p:cNvSpPr>
            <a:spLocks noChangeArrowheads="1"/>
          </p:cNvSpPr>
          <p:nvPr/>
        </p:nvSpPr>
        <p:spPr bwMode="auto">
          <a:xfrm>
            <a:off x="532973" y="1131870"/>
            <a:ext cx="1938351" cy="400110"/>
          </a:xfrm>
          <a:prstGeom prst="rect">
            <a:avLst/>
          </a:prstGeom>
          <a:noFill/>
          <a:ln w="9525">
            <a:noFill/>
            <a:miter lim="800000"/>
            <a:headEnd/>
            <a:tailEnd/>
          </a:ln>
        </p:spPr>
        <p:txBody>
          <a:bodyPr wrap="none">
            <a:spAutoFit/>
          </a:bodyPr>
          <a:lstStyle/>
          <a:p>
            <a:r>
              <a:rPr lang="en-GB" sz="2000" dirty="0"/>
              <a:t>Supply network</a:t>
            </a:r>
            <a:endParaRPr lang="en-US" sz="2000" dirty="0"/>
          </a:p>
        </p:txBody>
      </p:sp>
      <p:sp>
        <p:nvSpPr>
          <p:cNvPr id="36883" name="Rectangle 45"/>
          <p:cNvSpPr>
            <a:spLocks noChangeArrowheads="1"/>
          </p:cNvSpPr>
          <p:nvPr/>
        </p:nvSpPr>
        <p:spPr bwMode="auto">
          <a:xfrm>
            <a:off x="2525835" y="1807940"/>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36884" name="Freeform 46"/>
          <p:cNvSpPr>
            <a:spLocks/>
          </p:cNvSpPr>
          <p:nvPr/>
        </p:nvSpPr>
        <p:spPr bwMode="auto">
          <a:xfrm>
            <a:off x="6808464" y="1839687"/>
            <a:ext cx="49857" cy="3890962"/>
          </a:xfrm>
          <a:custGeom>
            <a:avLst/>
            <a:gdLst>
              <a:gd name="T0" fmla="*/ 0 w 29"/>
              <a:gd name="T1" fmla="*/ 0 h 2451"/>
              <a:gd name="T2" fmla="*/ 73082949 w 29"/>
              <a:gd name="T3" fmla="*/ 2147483647 h 2451"/>
              <a:gd name="T4" fmla="*/ 0 60000 65536"/>
              <a:gd name="T5" fmla="*/ 0 60000 65536"/>
              <a:gd name="T6" fmla="*/ 0 w 29"/>
              <a:gd name="T7" fmla="*/ 0 h 2451"/>
              <a:gd name="T8" fmla="*/ 29 w 29"/>
              <a:gd name="T9" fmla="*/ 2451 h 2451"/>
            </a:gdLst>
            <a:ahLst/>
            <a:cxnLst>
              <a:cxn ang="T4">
                <a:pos x="T0" y="T1"/>
              </a:cxn>
              <a:cxn ang="T5">
                <a:pos x="T2" y="T3"/>
              </a:cxn>
            </a:cxnLst>
            <a:rect l="T6" t="T7" r="T8" b="T9"/>
            <a:pathLst>
              <a:path w="29" h="2451">
                <a:moveTo>
                  <a:pt x="0" y="0"/>
                </a:moveTo>
                <a:lnTo>
                  <a:pt x="29" y="2451"/>
                </a:lnTo>
              </a:path>
            </a:pathLst>
          </a:custGeom>
          <a:noFill/>
          <a:ln w="9525">
            <a:solidFill>
              <a:schemeClr val="tx1"/>
            </a:solidFill>
            <a:round/>
            <a:headEnd type="none" w="med" len="med"/>
            <a:tailEnd type="none" w="med" len="med"/>
          </a:ln>
        </p:spPr>
        <p:txBody>
          <a:bodyPr/>
          <a:lstStyle/>
          <a:p>
            <a:endParaRPr lang="en-GB" dirty="0"/>
          </a:p>
        </p:txBody>
      </p:sp>
      <p:sp>
        <p:nvSpPr>
          <p:cNvPr id="36885" name="Line 47"/>
          <p:cNvSpPr>
            <a:spLocks noChangeShapeType="1"/>
          </p:cNvSpPr>
          <p:nvPr/>
        </p:nvSpPr>
        <p:spPr bwMode="auto">
          <a:xfrm>
            <a:off x="5873195" y="1839690"/>
            <a:ext cx="0" cy="3887787"/>
          </a:xfrm>
          <a:prstGeom prst="line">
            <a:avLst/>
          </a:prstGeom>
          <a:noFill/>
          <a:ln w="9525">
            <a:solidFill>
              <a:schemeClr val="tx1"/>
            </a:solidFill>
            <a:round/>
            <a:headEnd/>
            <a:tailEnd/>
          </a:ln>
        </p:spPr>
        <p:txBody>
          <a:bodyPr/>
          <a:lstStyle/>
          <a:p>
            <a:endParaRPr lang="en-GB" dirty="0"/>
          </a:p>
        </p:txBody>
      </p:sp>
      <p:sp>
        <p:nvSpPr>
          <p:cNvPr id="36886" name="Text Box 48"/>
          <p:cNvSpPr txBox="1">
            <a:spLocks noChangeArrowheads="1"/>
          </p:cNvSpPr>
          <p:nvPr/>
        </p:nvSpPr>
        <p:spPr bwMode="auto">
          <a:xfrm>
            <a:off x="3533310" y="5224237"/>
            <a:ext cx="2210943" cy="304800"/>
          </a:xfrm>
          <a:prstGeom prst="rect">
            <a:avLst/>
          </a:prstGeom>
          <a:noFill/>
          <a:ln w="9525">
            <a:noFill/>
            <a:miter lim="800000"/>
            <a:headEnd/>
            <a:tailEnd/>
          </a:ln>
        </p:spPr>
        <p:txBody>
          <a:bodyPr>
            <a:spAutoFit/>
          </a:bodyPr>
          <a:lstStyle/>
          <a:p>
            <a:pPr algn="ctr" eaLnBrk="0" hangingPunct="0"/>
            <a:r>
              <a:rPr lang="en-US" sz="1400" dirty="0"/>
              <a:t>Supply network</a:t>
            </a:r>
            <a:endParaRPr lang="en-US" sz="1400" dirty="0">
              <a:latin typeface="Times New Roman" pitchFamily="18" charset="0"/>
            </a:endParaRPr>
          </a:p>
        </p:txBody>
      </p:sp>
      <p:sp>
        <p:nvSpPr>
          <p:cNvPr id="36887" name="Text Box 23"/>
          <p:cNvSpPr txBox="1">
            <a:spLocks noChangeArrowheads="1"/>
          </p:cNvSpPr>
          <p:nvPr/>
        </p:nvSpPr>
        <p:spPr bwMode="auto">
          <a:xfrm>
            <a:off x="0" y="19053"/>
            <a:ext cx="9902825" cy="954107"/>
          </a:xfrm>
          <a:prstGeom prst="rect">
            <a:avLst/>
          </a:prstGeom>
          <a:noFill/>
          <a:ln w="9525">
            <a:noFill/>
            <a:miter lim="800000"/>
            <a:headEnd/>
            <a:tailEnd type="none" w="sm" len="lg"/>
          </a:ln>
        </p:spPr>
        <p:txBody>
          <a:bodyPr>
            <a:spAutoFit/>
          </a:bodyPr>
          <a:lstStyle/>
          <a:p>
            <a:pPr algn="ctr" eaLnBrk="0" hangingPunct="0"/>
            <a:r>
              <a:rPr lang="en-GB" sz="2800" b="1" dirty="0"/>
              <a:t>Lean elements in the four operations </a:t>
            </a:r>
            <a:br>
              <a:rPr lang="en-GB" sz="2800" b="1" dirty="0"/>
            </a:br>
            <a:r>
              <a:rPr lang="en-GB" sz="2800" b="1" dirty="0"/>
              <a:t>strategy decision categories (Continued)</a:t>
            </a:r>
            <a:endParaRPr lang="en-US" sz="2800" b="1" dirty="0">
              <a:latin typeface="Times New Roman" pitchFamily="18" charset="0"/>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5"/>
          <p:cNvSpPr>
            <a:spLocks noChangeArrowheads="1"/>
          </p:cNvSpPr>
          <p:nvPr/>
        </p:nvSpPr>
        <p:spPr bwMode="auto">
          <a:xfrm>
            <a:off x="2542359" y="1799145"/>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37890" name="Rectangle 7"/>
          <p:cNvSpPr>
            <a:spLocks noChangeArrowheads="1"/>
          </p:cNvSpPr>
          <p:nvPr/>
        </p:nvSpPr>
        <p:spPr bwMode="auto">
          <a:xfrm>
            <a:off x="2528604" y="5685345"/>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37891" name="Text Box 8"/>
          <p:cNvSpPr txBox="1">
            <a:spLocks noChangeArrowheads="1"/>
          </p:cNvSpPr>
          <p:nvPr/>
        </p:nvSpPr>
        <p:spPr bwMode="auto">
          <a:xfrm>
            <a:off x="4020906" y="5704395"/>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sp>
        <p:nvSpPr>
          <p:cNvPr id="37892" name="Text Box 9"/>
          <p:cNvSpPr txBox="1">
            <a:spLocks noChangeArrowheads="1"/>
          </p:cNvSpPr>
          <p:nvPr/>
        </p:nvSpPr>
        <p:spPr bwMode="auto">
          <a:xfrm>
            <a:off x="2358400" y="5215445"/>
            <a:ext cx="1175960" cy="457200"/>
          </a:xfrm>
          <a:prstGeom prst="rect">
            <a:avLst/>
          </a:prstGeom>
          <a:noFill/>
          <a:ln w="9525">
            <a:noFill/>
            <a:miter lim="800000"/>
            <a:headEnd/>
            <a:tailEnd/>
          </a:ln>
        </p:spPr>
        <p:txBody>
          <a:bodyPr>
            <a:spAutoFit/>
          </a:bodyPr>
          <a:lstStyle/>
          <a:p>
            <a:pPr algn="ctr" eaLnBrk="0" hangingPunct="0"/>
            <a:r>
              <a:rPr lang="en-US" sz="1200" dirty="0"/>
              <a:t>Capacity strategy</a:t>
            </a:r>
            <a:endParaRPr lang="en-US" sz="1200" dirty="0">
              <a:latin typeface="Times New Roman" pitchFamily="18" charset="0"/>
            </a:endParaRPr>
          </a:p>
        </p:txBody>
      </p:sp>
      <p:sp>
        <p:nvSpPr>
          <p:cNvPr id="37893" name="Text Box 10"/>
          <p:cNvSpPr txBox="1">
            <a:spLocks noChangeArrowheads="1"/>
          </p:cNvSpPr>
          <p:nvPr/>
        </p:nvSpPr>
        <p:spPr bwMode="auto">
          <a:xfrm>
            <a:off x="3431205" y="5190045"/>
            <a:ext cx="935267" cy="457200"/>
          </a:xfrm>
          <a:prstGeom prst="rect">
            <a:avLst/>
          </a:prstGeom>
          <a:noFill/>
          <a:ln w="9525">
            <a:noFill/>
            <a:miter lim="800000"/>
            <a:headEnd/>
            <a:tailEnd/>
          </a:ln>
        </p:spPr>
        <p:txBody>
          <a:bodyPr>
            <a:spAutoFit/>
          </a:bodyPr>
          <a:lstStyle/>
          <a:p>
            <a:pPr algn="ctr" eaLnBrk="0" hangingPunct="0"/>
            <a:r>
              <a:rPr lang="en-US" sz="1200" dirty="0"/>
              <a:t>Supply network</a:t>
            </a:r>
            <a:endParaRPr lang="en-US" sz="1200" dirty="0">
              <a:latin typeface="Times New Roman" pitchFamily="18" charset="0"/>
            </a:endParaRPr>
          </a:p>
        </p:txBody>
      </p:sp>
      <p:grpSp>
        <p:nvGrpSpPr>
          <p:cNvPr id="37894" name="Group 50"/>
          <p:cNvGrpSpPr>
            <a:grpSpLocks/>
          </p:cNvGrpSpPr>
          <p:nvPr/>
        </p:nvGrpSpPr>
        <p:grpSpPr bwMode="auto">
          <a:xfrm>
            <a:off x="7909828" y="2226182"/>
            <a:ext cx="1179399" cy="2916238"/>
            <a:chOff x="4562" y="1366"/>
            <a:chExt cx="686" cy="1092"/>
          </a:xfrm>
        </p:grpSpPr>
        <p:sp>
          <p:nvSpPr>
            <p:cNvPr id="37926" name="Rectangle 6"/>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37927" name="Line 11"/>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37928" name="Line 12"/>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37929" name="Line 13"/>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37930" name="Line 14"/>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37931" name="Line 15"/>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37932" name="Line 16"/>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37933" name="AutoShape 17"/>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37895" name="Text Box 18"/>
          <p:cNvSpPr txBox="1">
            <a:spLocks noChangeArrowheads="1"/>
          </p:cNvSpPr>
          <p:nvPr/>
        </p:nvSpPr>
        <p:spPr bwMode="auto">
          <a:xfrm>
            <a:off x="6811232" y="1175260"/>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37896" name="Text Box 19"/>
          <p:cNvSpPr txBox="1">
            <a:spLocks noChangeArrowheads="1"/>
          </p:cNvSpPr>
          <p:nvPr/>
        </p:nvSpPr>
        <p:spPr bwMode="auto">
          <a:xfrm rot="-5400000">
            <a:off x="7840200" y="3533281"/>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37897" name="Line 20"/>
          <p:cNvSpPr>
            <a:spLocks noChangeShapeType="1"/>
          </p:cNvSpPr>
          <p:nvPr/>
        </p:nvSpPr>
        <p:spPr bwMode="auto">
          <a:xfrm>
            <a:off x="3431205" y="1799145"/>
            <a:ext cx="0" cy="3887787"/>
          </a:xfrm>
          <a:prstGeom prst="line">
            <a:avLst/>
          </a:prstGeom>
          <a:noFill/>
          <a:ln w="9525">
            <a:solidFill>
              <a:schemeClr val="tx1"/>
            </a:solidFill>
            <a:round/>
            <a:headEnd/>
            <a:tailEnd type="none" w="sm" len="lg"/>
          </a:ln>
        </p:spPr>
        <p:txBody>
          <a:bodyPr/>
          <a:lstStyle/>
          <a:p>
            <a:endParaRPr lang="en-GB" dirty="0"/>
          </a:p>
        </p:txBody>
      </p:sp>
      <p:sp>
        <p:nvSpPr>
          <p:cNvPr id="37898" name="Rectangle 21"/>
          <p:cNvSpPr>
            <a:spLocks noChangeArrowheads="1"/>
          </p:cNvSpPr>
          <p:nvPr/>
        </p:nvSpPr>
        <p:spPr bwMode="auto">
          <a:xfrm>
            <a:off x="4407734" y="1799145"/>
            <a:ext cx="1059052"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24588" name="Rectangle 22"/>
          <p:cNvSpPr>
            <a:spLocks noChangeArrowheads="1"/>
          </p:cNvSpPr>
          <p:nvPr/>
        </p:nvSpPr>
        <p:spPr bwMode="auto">
          <a:xfrm>
            <a:off x="4416330" y="1797557"/>
            <a:ext cx="2436164" cy="3887788"/>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37900" name="AutoShape 23"/>
          <p:cNvSpPr>
            <a:spLocks noChangeArrowheads="1"/>
          </p:cNvSpPr>
          <p:nvPr/>
        </p:nvSpPr>
        <p:spPr bwMode="auto">
          <a:xfrm>
            <a:off x="2545798" y="1399098"/>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37901" name="Text Box 24"/>
          <p:cNvSpPr txBox="1">
            <a:spLocks noChangeArrowheads="1"/>
          </p:cNvSpPr>
          <p:nvPr/>
        </p:nvSpPr>
        <p:spPr bwMode="auto">
          <a:xfrm>
            <a:off x="4534958" y="5218620"/>
            <a:ext cx="2198908" cy="304800"/>
          </a:xfrm>
          <a:prstGeom prst="rect">
            <a:avLst/>
          </a:prstGeom>
          <a:noFill/>
          <a:ln w="9525">
            <a:noFill/>
            <a:miter lim="800000"/>
            <a:headEnd/>
            <a:tailEnd/>
          </a:ln>
        </p:spPr>
        <p:txBody>
          <a:bodyPr>
            <a:spAutoFit/>
          </a:bodyPr>
          <a:lstStyle/>
          <a:p>
            <a:pPr algn="ctr" eaLnBrk="0" hangingPunct="0"/>
            <a:r>
              <a:rPr lang="en-US" sz="1400" dirty="0"/>
              <a:t>Process technology</a:t>
            </a:r>
            <a:endParaRPr lang="en-US" sz="1000" dirty="0">
              <a:latin typeface="Times New Roman" pitchFamily="18" charset="0"/>
            </a:endParaRPr>
          </a:p>
        </p:txBody>
      </p:sp>
      <p:sp>
        <p:nvSpPr>
          <p:cNvPr id="37902" name="Text Box 25"/>
          <p:cNvSpPr txBox="1">
            <a:spLocks noChangeArrowheads="1"/>
          </p:cNvSpPr>
          <p:nvPr/>
        </p:nvSpPr>
        <p:spPr bwMode="auto">
          <a:xfrm>
            <a:off x="4170479" y="1103820"/>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37903" name="Text Box 27"/>
          <p:cNvSpPr txBox="1">
            <a:spLocks noChangeArrowheads="1"/>
          </p:cNvSpPr>
          <p:nvPr/>
        </p:nvSpPr>
        <p:spPr bwMode="auto">
          <a:xfrm>
            <a:off x="6675413" y="5096385"/>
            <a:ext cx="1383989" cy="461665"/>
          </a:xfrm>
          <a:prstGeom prst="rect">
            <a:avLst/>
          </a:prstGeom>
          <a:noFill/>
          <a:ln w="9525">
            <a:noFill/>
            <a:miter lim="800000"/>
            <a:headEnd/>
            <a:tailEnd/>
          </a:ln>
        </p:spPr>
        <p:txBody>
          <a:bodyPr>
            <a:spAutoFit/>
          </a:bodyPr>
          <a:lstStyle/>
          <a:p>
            <a:pPr algn="ctr" eaLnBrk="0" hangingPunct="0"/>
            <a:r>
              <a:rPr lang="en-US" sz="1200" dirty="0"/>
              <a:t>Development</a:t>
            </a:r>
          </a:p>
          <a:p>
            <a:pPr algn="ctr" eaLnBrk="0" hangingPunct="0"/>
            <a:r>
              <a:rPr lang="en-US" sz="1200" dirty="0"/>
              <a:t>and organisation</a:t>
            </a:r>
            <a:endParaRPr lang="en-US" sz="1200" dirty="0">
              <a:latin typeface="Times New Roman" pitchFamily="18" charset="0"/>
            </a:endParaRPr>
          </a:p>
        </p:txBody>
      </p:sp>
      <p:sp>
        <p:nvSpPr>
          <p:cNvPr id="37904" name="Text Box 28"/>
          <p:cNvSpPr txBox="1">
            <a:spLocks noChangeArrowheads="1"/>
          </p:cNvSpPr>
          <p:nvPr/>
        </p:nvSpPr>
        <p:spPr bwMode="auto">
          <a:xfrm>
            <a:off x="4409454" y="2280160"/>
            <a:ext cx="2480865" cy="1584325"/>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dirty="0"/>
              <a:t>	Small flexible 	technology</a:t>
            </a:r>
          </a:p>
          <a:p>
            <a:pPr eaLnBrk="0" hangingPunct="0">
              <a:spcBef>
                <a:spcPct val="5000"/>
              </a:spcBef>
              <a:buFontTx/>
              <a:buChar char="•"/>
              <a:tabLst>
                <a:tab pos="98425" algn="l"/>
              </a:tabLst>
            </a:pPr>
            <a:r>
              <a:rPr lang="en-GB" dirty="0"/>
              <a:t>	Emphasis on 	equipment reliability </a:t>
            </a:r>
          </a:p>
          <a:p>
            <a:pPr eaLnBrk="0" hangingPunct="0">
              <a:spcBef>
                <a:spcPct val="5000"/>
              </a:spcBef>
              <a:buFontTx/>
              <a:buChar char="•"/>
              <a:tabLst>
                <a:tab pos="98425" algn="l"/>
              </a:tabLst>
            </a:pPr>
            <a:r>
              <a:rPr lang="en-GB" dirty="0"/>
              <a:t> Reduce process 	variability </a:t>
            </a:r>
          </a:p>
        </p:txBody>
      </p:sp>
      <p:grpSp>
        <p:nvGrpSpPr>
          <p:cNvPr id="37905" name="Group 29"/>
          <p:cNvGrpSpPr>
            <a:grpSpLocks/>
          </p:cNvGrpSpPr>
          <p:nvPr/>
        </p:nvGrpSpPr>
        <p:grpSpPr bwMode="auto">
          <a:xfrm>
            <a:off x="431130" y="2230945"/>
            <a:ext cx="2159366" cy="2919412"/>
            <a:chOff x="204" y="1237"/>
            <a:chExt cx="1256" cy="1839"/>
          </a:xfrm>
        </p:grpSpPr>
        <p:sp>
          <p:nvSpPr>
            <p:cNvPr id="37912" name="Rectangle 30"/>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37913" name="Text Box 31"/>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37914" name="Text Box 32"/>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37915" name="Text Box 33"/>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37916" name="Text Box 34"/>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37917" name="Text Box 35"/>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37918" name="Text Box 36"/>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37919" name="Line 37"/>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37920" name="Rectangle 38"/>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37921" name="Freeform 39"/>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7922" name="Freeform 40"/>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7923" name="Freeform 41"/>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7924" name="Freeform 42"/>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7925" name="Freeform 43"/>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37906" name="Line 44"/>
          <p:cNvSpPr>
            <a:spLocks noChangeShapeType="1"/>
          </p:cNvSpPr>
          <p:nvPr/>
        </p:nvSpPr>
        <p:spPr bwMode="auto">
          <a:xfrm>
            <a:off x="1196193" y="2230945"/>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37907" name="Line 45"/>
          <p:cNvSpPr>
            <a:spLocks noChangeShapeType="1"/>
          </p:cNvSpPr>
          <p:nvPr/>
        </p:nvSpPr>
        <p:spPr bwMode="auto">
          <a:xfrm>
            <a:off x="2523448" y="5148770"/>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37908" name="Rectangle 46"/>
          <p:cNvSpPr>
            <a:spLocks noChangeArrowheads="1"/>
          </p:cNvSpPr>
          <p:nvPr/>
        </p:nvSpPr>
        <p:spPr bwMode="auto">
          <a:xfrm>
            <a:off x="526219" y="1131870"/>
            <a:ext cx="2422458" cy="400110"/>
          </a:xfrm>
          <a:prstGeom prst="rect">
            <a:avLst/>
          </a:prstGeom>
          <a:noFill/>
          <a:ln w="9525">
            <a:noFill/>
            <a:miter lim="800000"/>
            <a:headEnd/>
            <a:tailEnd/>
          </a:ln>
        </p:spPr>
        <p:txBody>
          <a:bodyPr wrap="none">
            <a:spAutoFit/>
          </a:bodyPr>
          <a:lstStyle/>
          <a:p>
            <a:r>
              <a:rPr lang="en-GB" sz="2000" dirty="0"/>
              <a:t>Process technology</a:t>
            </a:r>
            <a:endParaRPr lang="en-US" sz="2000" dirty="0"/>
          </a:p>
        </p:txBody>
      </p:sp>
      <p:sp>
        <p:nvSpPr>
          <p:cNvPr id="37909" name="Rectangle 47"/>
          <p:cNvSpPr>
            <a:spLocks noChangeArrowheads="1"/>
          </p:cNvSpPr>
          <p:nvPr/>
        </p:nvSpPr>
        <p:spPr bwMode="auto">
          <a:xfrm>
            <a:off x="2528605" y="1799145"/>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37910" name="Freeform 48"/>
          <p:cNvSpPr>
            <a:spLocks/>
          </p:cNvSpPr>
          <p:nvPr/>
        </p:nvSpPr>
        <p:spPr bwMode="auto">
          <a:xfrm>
            <a:off x="6811234" y="1830895"/>
            <a:ext cx="49857" cy="3890962"/>
          </a:xfrm>
          <a:custGeom>
            <a:avLst/>
            <a:gdLst>
              <a:gd name="T0" fmla="*/ 0 w 29"/>
              <a:gd name="T1" fmla="*/ 0 h 2451"/>
              <a:gd name="T2" fmla="*/ 73082949 w 29"/>
              <a:gd name="T3" fmla="*/ 2147483647 h 2451"/>
              <a:gd name="T4" fmla="*/ 0 60000 65536"/>
              <a:gd name="T5" fmla="*/ 0 60000 65536"/>
              <a:gd name="T6" fmla="*/ 0 w 29"/>
              <a:gd name="T7" fmla="*/ 0 h 2451"/>
              <a:gd name="T8" fmla="*/ 29 w 29"/>
              <a:gd name="T9" fmla="*/ 2451 h 2451"/>
            </a:gdLst>
            <a:ahLst/>
            <a:cxnLst>
              <a:cxn ang="T4">
                <a:pos x="T0" y="T1"/>
              </a:cxn>
              <a:cxn ang="T5">
                <a:pos x="T2" y="T3"/>
              </a:cxn>
            </a:cxnLst>
            <a:rect l="T6" t="T7" r="T8" b="T9"/>
            <a:pathLst>
              <a:path w="29" h="2451">
                <a:moveTo>
                  <a:pt x="0" y="0"/>
                </a:moveTo>
                <a:lnTo>
                  <a:pt x="29" y="2451"/>
                </a:lnTo>
              </a:path>
            </a:pathLst>
          </a:custGeom>
          <a:noFill/>
          <a:ln w="9525">
            <a:solidFill>
              <a:schemeClr val="tx1"/>
            </a:solidFill>
            <a:round/>
            <a:headEnd type="none" w="med" len="med"/>
            <a:tailEnd type="none" w="med" len="med"/>
          </a:ln>
        </p:spPr>
        <p:txBody>
          <a:bodyPr/>
          <a:lstStyle/>
          <a:p>
            <a:endParaRPr lang="en-GB" dirty="0"/>
          </a:p>
        </p:txBody>
      </p:sp>
      <p:sp>
        <p:nvSpPr>
          <p:cNvPr id="49" name="Text Box 23"/>
          <p:cNvSpPr txBox="1">
            <a:spLocks noChangeArrowheads="1"/>
          </p:cNvSpPr>
          <p:nvPr/>
        </p:nvSpPr>
        <p:spPr bwMode="auto">
          <a:xfrm>
            <a:off x="0" y="19053"/>
            <a:ext cx="9902825" cy="954107"/>
          </a:xfrm>
          <a:prstGeom prst="rect">
            <a:avLst/>
          </a:prstGeom>
          <a:noFill/>
          <a:ln w="9525">
            <a:noFill/>
            <a:miter lim="800000"/>
            <a:headEnd/>
            <a:tailEnd type="none" w="sm" len="lg"/>
          </a:ln>
        </p:spPr>
        <p:txBody>
          <a:bodyPr>
            <a:spAutoFit/>
          </a:bodyPr>
          <a:lstStyle/>
          <a:p>
            <a:pPr algn="ctr" eaLnBrk="0" hangingPunct="0"/>
            <a:r>
              <a:rPr lang="en-IN" sz="2800" b="1" dirty="0"/>
              <a:t>Lean elements in the four operations </a:t>
            </a:r>
            <a:br>
              <a:rPr lang="en-IN" sz="2800" b="1" dirty="0"/>
            </a:br>
            <a:r>
              <a:rPr lang="en-IN" sz="2800" b="1" dirty="0"/>
              <a:t>strategy decision categories (Continued)</a:t>
            </a:r>
            <a:endParaRPr lang="en-US" sz="2800" b="1" dirty="0">
              <a:latin typeface="Times New Roman" pitchFamily="18" charset="0"/>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5"/>
          <p:cNvSpPr>
            <a:spLocks noChangeArrowheads="1"/>
          </p:cNvSpPr>
          <p:nvPr/>
        </p:nvSpPr>
        <p:spPr bwMode="auto">
          <a:xfrm>
            <a:off x="2788474" y="1799145"/>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38914" name="Rectangle 7"/>
          <p:cNvSpPr>
            <a:spLocks noChangeArrowheads="1"/>
          </p:cNvSpPr>
          <p:nvPr/>
        </p:nvSpPr>
        <p:spPr bwMode="auto">
          <a:xfrm>
            <a:off x="2774719" y="5685345"/>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38915" name="Text Box 8"/>
          <p:cNvSpPr txBox="1">
            <a:spLocks noChangeArrowheads="1"/>
          </p:cNvSpPr>
          <p:nvPr/>
        </p:nvSpPr>
        <p:spPr bwMode="auto">
          <a:xfrm>
            <a:off x="4267021" y="5704395"/>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sp>
        <p:nvSpPr>
          <p:cNvPr id="38916" name="Text Box 9"/>
          <p:cNvSpPr txBox="1">
            <a:spLocks noChangeArrowheads="1"/>
          </p:cNvSpPr>
          <p:nvPr/>
        </p:nvSpPr>
        <p:spPr bwMode="auto">
          <a:xfrm>
            <a:off x="2604515" y="5215445"/>
            <a:ext cx="1175960" cy="457200"/>
          </a:xfrm>
          <a:prstGeom prst="rect">
            <a:avLst/>
          </a:prstGeom>
          <a:noFill/>
          <a:ln w="9525">
            <a:noFill/>
            <a:miter lim="800000"/>
            <a:headEnd/>
            <a:tailEnd/>
          </a:ln>
        </p:spPr>
        <p:txBody>
          <a:bodyPr>
            <a:spAutoFit/>
          </a:bodyPr>
          <a:lstStyle/>
          <a:p>
            <a:pPr algn="ctr" eaLnBrk="0" hangingPunct="0"/>
            <a:r>
              <a:rPr lang="en-US" sz="1200" dirty="0"/>
              <a:t>Capacity strategy</a:t>
            </a:r>
            <a:endParaRPr lang="en-US" sz="1200" dirty="0">
              <a:latin typeface="Times New Roman" pitchFamily="18" charset="0"/>
            </a:endParaRPr>
          </a:p>
        </p:txBody>
      </p:sp>
      <p:sp>
        <p:nvSpPr>
          <p:cNvPr id="38917" name="Text Box 10"/>
          <p:cNvSpPr txBox="1">
            <a:spLocks noChangeArrowheads="1"/>
          </p:cNvSpPr>
          <p:nvPr/>
        </p:nvSpPr>
        <p:spPr bwMode="auto">
          <a:xfrm>
            <a:off x="3704828" y="5207507"/>
            <a:ext cx="935267" cy="457200"/>
          </a:xfrm>
          <a:prstGeom prst="rect">
            <a:avLst/>
          </a:prstGeom>
          <a:noFill/>
          <a:ln w="9525">
            <a:noFill/>
            <a:miter lim="800000"/>
            <a:headEnd/>
            <a:tailEnd/>
          </a:ln>
        </p:spPr>
        <p:txBody>
          <a:bodyPr>
            <a:spAutoFit/>
          </a:bodyPr>
          <a:lstStyle/>
          <a:p>
            <a:pPr algn="ctr" eaLnBrk="0" hangingPunct="0"/>
            <a:r>
              <a:rPr lang="en-US" sz="1200" dirty="0"/>
              <a:t>Supply network</a:t>
            </a:r>
            <a:endParaRPr lang="en-US" sz="1200" dirty="0">
              <a:latin typeface="Times New Roman" pitchFamily="18" charset="0"/>
            </a:endParaRPr>
          </a:p>
        </p:txBody>
      </p:sp>
      <p:grpSp>
        <p:nvGrpSpPr>
          <p:cNvPr id="38918" name="Group 49"/>
          <p:cNvGrpSpPr>
            <a:grpSpLocks/>
          </p:cNvGrpSpPr>
          <p:nvPr/>
        </p:nvGrpSpPr>
        <p:grpSpPr bwMode="auto">
          <a:xfrm>
            <a:off x="8155943" y="2226182"/>
            <a:ext cx="1179399" cy="2916238"/>
            <a:chOff x="4562" y="1366"/>
            <a:chExt cx="686" cy="1092"/>
          </a:xfrm>
        </p:grpSpPr>
        <p:sp>
          <p:nvSpPr>
            <p:cNvPr id="38949" name="Rectangle 6"/>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38950" name="Line 11"/>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38951" name="Line 12"/>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38952" name="Line 13"/>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38953" name="Line 14"/>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38954" name="Line 15"/>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38955" name="Line 16"/>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38956" name="AutoShape 17"/>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38919" name="Text Box 18"/>
          <p:cNvSpPr txBox="1">
            <a:spLocks noChangeArrowheads="1"/>
          </p:cNvSpPr>
          <p:nvPr/>
        </p:nvSpPr>
        <p:spPr bwMode="auto">
          <a:xfrm>
            <a:off x="7057347" y="1175260"/>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38920" name="Text Box 19"/>
          <p:cNvSpPr txBox="1">
            <a:spLocks noChangeArrowheads="1"/>
          </p:cNvSpPr>
          <p:nvPr/>
        </p:nvSpPr>
        <p:spPr bwMode="auto">
          <a:xfrm rot="-5400000">
            <a:off x="8086315" y="3390406"/>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38921" name="Line 20"/>
          <p:cNvSpPr>
            <a:spLocks noChangeShapeType="1"/>
          </p:cNvSpPr>
          <p:nvPr/>
        </p:nvSpPr>
        <p:spPr bwMode="auto">
          <a:xfrm>
            <a:off x="3677320" y="1799145"/>
            <a:ext cx="0" cy="3887787"/>
          </a:xfrm>
          <a:prstGeom prst="line">
            <a:avLst/>
          </a:prstGeom>
          <a:noFill/>
          <a:ln w="9525">
            <a:solidFill>
              <a:schemeClr val="tx1"/>
            </a:solidFill>
            <a:round/>
            <a:headEnd/>
            <a:tailEnd type="none" w="sm" len="lg"/>
          </a:ln>
        </p:spPr>
        <p:txBody>
          <a:bodyPr/>
          <a:lstStyle/>
          <a:p>
            <a:endParaRPr lang="en-GB" dirty="0"/>
          </a:p>
        </p:txBody>
      </p:sp>
      <p:sp>
        <p:nvSpPr>
          <p:cNvPr id="38922" name="Rectangle 21"/>
          <p:cNvSpPr>
            <a:spLocks noChangeArrowheads="1"/>
          </p:cNvSpPr>
          <p:nvPr/>
        </p:nvSpPr>
        <p:spPr bwMode="auto">
          <a:xfrm>
            <a:off x="4653849" y="1799145"/>
            <a:ext cx="1059052"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25612" name="Rectangle 22"/>
          <p:cNvSpPr>
            <a:spLocks noChangeArrowheads="1"/>
          </p:cNvSpPr>
          <p:nvPr/>
        </p:nvSpPr>
        <p:spPr bwMode="auto">
          <a:xfrm>
            <a:off x="5723218" y="1830895"/>
            <a:ext cx="2436163" cy="3854450"/>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38924" name="AutoShape 23"/>
          <p:cNvSpPr>
            <a:spLocks noChangeArrowheads="1"/>
          </p:cNvSpPr>
          <p:nvPr/>
        </p:nvSpPr>
        <p:spPr bwMode="auto">
          <a:xfrm>
            <a:off x="2791913" y="1399098"/>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38925" name="Text Box 24"/>
          <p:cNvSpPr txBox="1">
            <a:spLocks noChangeArrowheads="1"/>
          </p:cNvSpPr>
          <p:nvPr/>
        </p:nvSpPr>
        <p:spPr bwMode="auto">
          <a:xfrm>
            <a:off x="4574765" y="5199570"/>
            <a:ext cx="1234415" cy="457200"/>
          </a:xfrm>
          <a:prstGeom prst="rect">
            <a:avLst/>
          </a:prstGeom>
          <a:noFill/>
          <a:ln w="9525">
            <a:noFill/>
            <a:miter lim="800000"/>
            <a:headEnd/>
            <a:tailEnd/>
          </a:ln>
        </p:spPr>
        <p:txBody>
          <a:bodyPr>
            <a:spAutoFit/>
          </a:bodyPr>
          <a:lstStyle/>
          <a:p>
            <a:pPr algn="ctr" eaLnBrk="0" hangingPunct="0"/>
            <a:r>
              <a:rPr lang="en-US" sz="1200" dirty="0"/>
              <a:t>Process technology</a:t>
            </a:r>
            <a:endParaRPr lang="en-US" sz="1200" dirty="0">
              <a:latin typeface="Times New Roman" pitchFamily="18" charset="0"/>
            </a:endParaRPr>
          </a:p>
        </p:txBody>
      </p:sp>
      <p:sp>
        <p:nvSpPr>
          <p:cNvPr id="38926" name="Text Box 25"/>
          <p:cNvSpPr txBox="1">
            <a:spLocks noChangeArrowheads="1"/>
          </p:cNvSpPr>
          <p:nvPr/>
        </p:nvSpPr>
        <p:spPr bwMode="auto">
          <a:xfrm>
            <a:off x="4416594" y="1103820"/>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38927" name="Text Box 27"/>
          <p:cNvSpPr txBox="1">
            <a:spLocks noChangeArrowheads="1"/>
          </p:cNvSpPr>
          <p:nvPr/>
        </p:nvSpPr>
        <p:spPr bwMode="auto">
          <a:xfrm>
            <a:off x="6044714" y="5190045"/>
            <a:ext cx="1930708" cy="523220"/>
          </a:xfrm>
          <a:prstGeom prst="rect">
            <a:avLst/>
          </a:prstGeom>
          <a:noFill/>
          <a:ln w="9525">
            <a:noFill/>
            <a:miter lim="800000"/>
            <a:headEnd/>
            <a:tailEnd/>
          </a:ln>
        </p:spPr>
        <p:txBody>
          <a:bodyPr>
            <a:spAutoFit/>
          </a:bodyPr>
          <a:lstStyle/>
          <a:p>
            <a:pPr algn="ctr" eaLnBrk="0" hangingPunct="0"/>
            <a:r>
              <a:rPr lang="en-US" sz="1400" dirty="0"/>
              <a:t>Development</a:t>
            </a:r>
          </a:p>
          <a:p>
            <a:pPr algn="ctr" eaLnBrk="0" hangingPunct="0"/>
            <a:r>
              <a:rPr lang="en-US" sz="1400" dirty="0"/>
              <a:t>and organisation</a:t>
            </a:r>
            <a:endParaRPr lang="en-US" sz="1000" dirty="0">
              <a:latin typeface="Times New Roman" pitchFamily="18" charset="0"/>
            </a:endParaRPr>
          </a:p>
        </p:txBody>
      </p:sp>
      <p:sp>
        <p:nvSpPr>
          <p:cNvPr id="38928" name="Text Box 28"/>
          <p:cNvSpPr txBox="1">
            <a:spLocks noChangeArrowheads="1"/>
          </p:cNvSpPr>
          <p:nvPr/>
        </p:nvSpPr>
        <p:spPr bwMode="auto">
          <a:xfrm>
            <a:off x="5654447" y="2280157"/>
            <a:ext cx="2480863" cy="2317750"/>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sz="1400" dirty="0"/>
              <a:t>	</a:t>
            </a:r>
            <a:r>
              <a:rPr lang="en-GB" dirty="0"/>
              <a:t>Continuous 	improvement 	through waste 	elimination</a:t>
            </a:r>
          </a:p>
          <a:p>
            <a:pPr eaLnBrk="0" hangingPunct="0">
              <a:spcBef>
                <a:spcPct val="5000"/>
              </a:spcBef>
              <a:buFontTx/>
              <a:buChar char="•"/>
              <a:tabLst>
                <a:tab pos="98425" algn="l"/>
              </a:tabLst>
            </a:pPr>
            <a:r>
              <a:rPr lang="en-GB" sz="1400" dirty="0"/>
              <a:t>	</a:t>
            </a:r>
            <a:r>
              <a:rPr lang="en-GB" dirty="0"/>
              <a:t>Smooth synchronised 	flow exposes waste</a:t>
            </a:r>
          </a:p>
          <a:p>
            <a:pPr eaLnBrk="0" hangingPunct="0">
              <a:spcBef>
                <a:spcPct val="5000"/>
              </a:spcBef>
              <a:buFontTx/>
              <a:buChar char="•"/>
              <a:tabLst>
                <a:tab pos="98425" algn="l"/>
              </a:tabLst>
            </a:pPr>
            <a:r>
              <a:rPr lang="en-GB" dirty="0"/>
              <a:t>	People motivation and 	involvement through 	reduced buffering</a:t>
            </a:r>
          </a:p>
        </p:txBody>
      </p:sp>
      <p:grpSp>
        <p:nvGrpSpPr>
          <p:cNvPr id="38929" name="Group 29"/>
          <p:cNvGrpSpPr>
            <a:grpSpLocks/>
          </p:cNvGrpSpPr>
          <p:nvPr/>
        </p:nvGrpSpPr>
        <p:grpSpPr bwMode="auto">
          <a:xfrm>
            <a:off x="677245" y="2230945"/>
            <a:ext cx="2159366" cy="2919412"/>
            <a:chOff x="204" y="1237"/>
            <a:chExt cx="1256" cy="1839"/>
          </a:xfrm>
        </p:grpSpPr>
        <p:sp>
          <p:nvSpPr>
            <p:cNvPr id="38935" name="Rectangle 30"/>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38936" name="Text Box 31"/>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38937" name="Text Box 32"/>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38938" name="Text Box 33"/>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38939" name="Text Box 34"/>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38940" name="Text Box 35"/>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38941" name="Text Box 36"/>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38942" name="Line 37"/>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38943" name="Rectangle 38"/>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38944" name="Freeform 39"/>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8945" name="Freeform 40"/>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8946" name="Freeform 41"/>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8947" name="Freeform 42"/>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38948" name="Freeform 43"/>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38930" name="Line 44"/>
          <p:cNvSpPr>
            <a:spLocks noChangeShapeType="1"/>
          </p:cNvSpPr>
          <p:nvPr/>
        </p:nvSpPr>
        <p:spPr bwMode="auto">
          <a:xfrm>
            <a:off x="1442308" y="2230945"/>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38931" name="Line 45"/>
          <p:cNvSpPr>
            <a:spLocks noChangeShapeType="1"/>
          </p:cNvSpPr>
          <p:nvPr/>
        </p:nvSpPr>
        <p:spPr bwMode="auto">
          <a:xfrm>
            <a:off x="2769563" y="5148770"/>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38932" name="Rectangle 46"/>
          <p:cNvSpPr>
            <a:spLocks noChangeArrowheads="1"/>
          </p:cNvSpPr>
          <p:nvPr/>
        </p:nvSpPr>
        <p:spPr bwMode="auto">
          <a:xfrm>
            <a:off x="515865" y="1133542"/>
            <a:ext cx="3619902" cy="400110"/>
          </a:xfrm>
          <a:prstGeom prst="rect">
            <a:avLst/>
          </a:prstGeom>
          <a:noFill/>
          <a:ln w="9525">
            <a:noFill/>
            <a:miter lim="800000"/>
            <a:headEnd/>
            <a:tailEnd/>
          </a:ln>
        </p:spPr>
        <p:txBody>
          <a:bodyPr wrap="none">
            <a:spAutoFit/>
          </a:bodyPr>
          <a:lstStyle/>
          <a:p>
            <a:r>
              <a:rPr lang="en-GB" sz="2000" dirty="0"/>
              <a:t>Development </a:t>
            </a:r>
            <a:r>
              <a:rPr lang="en-GB" sz="1800" dirty="0"/>
              <a:t>and</a:t>
            </a:r>
            <a:r>
              <a:rPr lang="en-GB" sz="2000" dirty="0"/>
              <a:t> organisation</a:t>
            </a:r>
            <a:endParaRPr lang="en-US" sz="2000" dirty="0"/>
          </a:p>
        </p:txBody>
      </p:sp>
      <p:sp>
        <p:nvSpPr>
          <p:cNvPr id="38933" name="Rectangle 47"/>
          <p:cNvSpPr>
            <a:spLocks noChangeArrowheads="1"/>
          </p:cNvSpPr>
          <p:nvPr/>
        </p:nvSpPr>
        <p:spPr bwMode="auto">
          <a:xfrm>
            <a:off x="2774720" y="1799145"/>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38934" name="Text Box 23"/>
          <p:cNvSpPr txBox="1">
            <a:spLocks noChangeArrowheads="1"/>
          </p:cNvSpPr>
          <p:nvPr/>
        </p:nvSpPr>
        <p:spPr bwMode="auto">
          <a:xfrm>
            <a:off x="0" y="19053"/>
            <a:ext cx="9902825" cy="954107"/>
          </a:xfrm>
          <a:prstGeom prst="rect">
            <a:avLst/>
          </a:prstGeom>
          <a:noFill/>
          <a:ln w="9525">
            <a:noFill/>
            <a:miter lim="800000"/>
            <a:headEnd/>
            <a:tailEnd type="none" w="sm" len="lg"/>
          </a:ln>
        </p:spPr>
        <p:txBody>
          <a:bodyPr>
            <a:spAutoFit/>
          </a:bodyPr>
          <a:lstStyle/>
          <a:p>
            <a:pPr algn="ctr" eaLnBrk="0" hangingPunct="0"/>
            <a:r>
              <a:rPr lang="en-GB" sz="2800" b="1" dirty="0"/>
              <a:t>Lean elements in the four operations </a:t>
            </a:r>
            <a:br>
              <a:rPr lang="en-GB" sz="2800" b="1" dirty="0"/>
            </a:br>
            <a:r>
              <a:rPr lang="en-GB" sz="2800" b="1" dirty="0"/>
              <a:t>strategy decision categories (Continued)</a:t>
            </a:r>
            <a:endParaRPr lang="en-US" sz="2800" b="1" dirty="0">
              <a:latin typeface="Times New Roman" pitchFamily="18" charset="0"/>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1" name="Text Box 4"/>
          <p:cNvSpPr txBox="1">
            <a:spLocks noChangeArrowheads="1"/>
          </p:cNvSpPr>
          <p:nvPr/>
        </p:nvSpPr>
        <p:spPr bwMode="auto">
          <a:xfrm>
            <a:off x="3508972" y="448627"/>
            <a:ext cx="2884885" cy="519113"/>
          </a:xfrm>
          <a:prstGeom prst="rect">
            <a:avLst/>
          </a:prstGeom>
          <a:noFill/>
          <a:ln w="9525">
            <a:noFill/>
            <a:miter lim="800000"/>
            <a:headEnd/>
            <a:tailEnd/>
          </a:ln>
        </p:spPr>
        <p:txBody>
          <a:bodyPr>
            <a:spAutoFit/>
          </a:bodyPr>
          <a:lstStyle/>
          <a:p>
            <a:pPr algn="ctr">
              <a:spcBef>
                <a:spcPct val="50000"/>
              </a:spcBef>
            </a:pPr>
            <a:r>
              <a:rPr lang="en-GB" sz="2800" b="1" dirty="0"/>
              <a:t>What is BPR?</a:t>
            </a:r>
            <a:endParaRPr lang="en-US" sz="2800" b="1" dirty="0"/>
          </a:p>
        </p:txBody>
      </p:sp>
      <p:sp>
        <p:nvSpPr>
          <p:cNvPr id="39942" name="Text Box 5"/>
          <p:cNvSpPr txBox="1">
            <a:spLocks noChangeArrowheads="1"/>
          </p:cNvSpPr>
          <p:nvPr/>
        </p:nvSpPr>
        <p:spPr bwMode="auto">
          <a:xfrm>
            <a:off x="543808" y="1359078"/>
            <a:ext cx="5759456" cy="457200"/>
          </a:xfrm>
          <a:prstGeom prst="rect">
            <a:avLst/>
          </a:prstGeom>
          <a:noFill/>
          <a:ln w="9525">
            <a:noFill/>
            <a:miter lim="800000"/>
            <a:headEnd/>
            <a:tailEnd/>
          </a:ln>
        </p:spPr>
        <p:txBody>
          <a:bodyPr>
            <a:spAutoFit/>
          </a:bodyPr>
          <a:lstStyle/>
          <a:p>
            <a:pPr>
              <a:spcBef>
                <a:spcPct val="50000"/>
              </a:spcBef>
            </a:pPr>
            <a:r>
              <a:rPr lang="en-GB" sz="2400" dirty="0"/>
              <a:t>BPR has been defined as… </a:t>
            </a:r>
            <a:endParaRPr lang="en-US" sz="2400" dirty="0"/>
          </a:p>
        </p:txBody>
      </p:sp>
      <p:sp>
        <p:nvSpPr>
          <p:cNvPr id="39940" name="Text Box 13"/>
          <p:cNvSpPr txBox="1">
            <a:spLocks noChangeArrowheads="1"/>
          </p:cNvSpPr>
          <p:nvPr/>
        </p:nvSpPr>
        <p:spPr bwMode="auto">
          <a:xfrm>
            <a:off x="835514" y="1824217"/>
            <a:ext cx="8304396" cy="1754188"/>
          </a:xfrm>
          <a:prstGeom prst="rect">
            <a:avLst/>
          </a:prstGeom>
          <a:solidFill>
            <a:schemeClr val="bg1"/>
          </a:solidFill>
          <a:ln w="9525">
            <a:noFill/>
            <a:miter lim="800000"/>
            <a:headEnd/>
            <a:tailEnd/>
          </a:ln>
        </p:spPr>
        <p:txBody>
          <a:bodyPr>
            <a:spAutoFit/>
          </a:bodyPr>
          <a:lstStyle/>
          <a:p>
            <a:pPr>
              <a:lnSpc>
                <a:spcPct val="135000"/>
              </a:lnSpc>
              <a:spcBef>
                <a:spcPct val="50000"/>
              </a:spcBef>
            </a:pPr>
            <a:r>
              <a:rPr lang="en-US" sz="2000" b="1" i="1" dirty="0"/>
              <a:t>'… the fundamental rethinking and radical redesign of business processes to achieve dramatic improvements in critical, contemporary measures of performance, such as cost, quality, service and speed</a:t>
            </a:r>
            <a:r>
              <a:rPr lang="en-GB" sz="2000" b="1" i="1" dirty="0"/>
              <a:t>.’</a:t>
            </a:r>
          </a:p>
        </p:txBody>
      </p:sp>
      <p:sp>
        <p:nvSpPr>
          <p:cNvPr id="39945" name="Text Box 9"/>
          <p:cNvSpPr txBox="1">
            <a:spLocks noChangeArrowheads="1"/>
          </p:cNvSpPr>
          <p:nvPr/>
        </p:nvSpPr>
        <p:spPr bwMode="auto">
          <a:xfrm>
            <a:off x="561260" y="6059471"/>
            <a:ext cx="6940574" cy="215444"/>
          </a:xfrm>
          <a:prstGeom prst="rect">
            <a:avLst/>
          </a:prstGeom>
          <a:noFill/>
          <a:ln w="9525">
            <a:noFill/>
            <a:miter lim="800000"/>
            <a:headEnd/>
            <a:tailEnd/>
          </a:ln>
        </p:spPr>
        <p:txBody>
          <a:bodyPr>
            <a:spAutoFit/>
          </a:bodyPr>
          <a:lstStyle/>
          <a:p>
            <a:pPr>
              <a:spcBef>
                <a:spcPct val="50000"/>
              </a:spcBef>
            </a:pPr>
            <a:r>
              <a:rPr lang="en-GB" sz="800" dirty="0"/>
              <a:t>Hammer, M. and Champy, J. (1993) </a:t>
            </a:r>
            <a:r>
              <a:rPr lang="en-GB" sz="800" i="1" dirty="0"/>
              <a:t>Reengineering the Corporation: A manifesto for business revolution.</a:t>
            </a:r>
            <a:r>
              <a:rPr lang="en-GB" sz="800" dirty="0"/>
              <a:t> New York: Harper Business.</a:t>
            </a:r>
            <a:endParaRPr lang="en-US" sz="800"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44"/>
          <p:cNvGrpSpPr>
            <a:grpSpLocks/>
          </p:cNvGrpSpPr>
          <p:nvPr/>
        </p:nvGrpSpPr>
        <p:grpSpPr bwMode="auto">
          <a:xfrm>
            <a:off x="1208763" y="2048098"/>
            <a:ext cx="6515921" cy="3784600"/>
            <a:chOff x="742" y="1364"/>
            <a:chExt cx="3790" cy="2384"/>
          </a:xfrm>
        </p:grpSpPr>
        <p:sp>
          <p:nvSpPr>
            <p:cNvPr id="27684" name="Rectangle 3"/>
            <p:cNvSpPr>
              <a:spLocks noChangeArrowheads="1"/>
            </p:cNvSpPr>
            <p:nvPr/>
          </p:nvSpPr>
          <p:spPr bwMode="auto">
            <a:xfrm>
              <a:off x="1795" y="1464"/>
              <a:ext cx="509" cy="2040"/>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27685" name="Rectangle 4"/>
            <p:cNvSpPr>
              <a:spLocks noChangeArrowheads="1"/>
            </p:cNvSpPr>
            <p:nvPr/>
          </p:nvSpPr>
          <p:spPr bwMode="auto">
            <a:xfrm>
              <a:off x="2897" y="1464"/>
              <a:ext cx="509" cy="2040"/>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27686" name="Rectangle 5"/>
            <p:cNvSpPr>
              <a:spLocks noChangeArrowheads="1"/>
            </p:cNvSpPr>
            <p:nvPr/>
          </p:nvSpPr>
          <p:spPr bwMode="auto">
            <a:xfrm>
              <a:off x="4023" y="1464"/>
              <a:ext cx="509" cy="2040"/>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27687" name="Rectangle 6"/>
            <p:cNvSpPr>
              <a:spLocks noChangeArrowheads="1"/>
            </p:cNvSpPr>
            <p:nvPr/>
          </p:nvSpPr>
          <p:spPr bwMode="auto">
            <a:xfrm>
              <a:off x="742" y="1464"/>
              <a:ext cx="509" cy="2040"/>
            </a:xfrm>
            <a:prstGeom prst="rect">
              <a:avLst/>
            </a:prstGeom>
            <a:solidFill>
              <a:schemeClr val="bg1">
                <a:lumMod val="85000"/>
              </a:schemeClr>
            </a:solidFill>
            <a:ln w="9525">
              <a:noFill/>
              <a:miter lim="800000"/>
              <a:headEnd/>
              <a:tailEnd/>
            </a:ln>
          </p:spPr>
          <p:txBody>
            <a:bodyPr wrap="none" anchor="ctr"/>
            <a:lstStyle/>
            <a:p>
              <a:pPr>
                <a:defRPr/>
              </a:pPr>
              <a:endParaRPr lang="en-US" dirty="0"/>
            </a:p>
          </p:txBody>
        </p:sp>
        <p:sp>
          <p:nvSpPr>
            <p:cNvPr id="40999" name="Line 7"/>
            <p:cNvSpPr>
              <a:spLocks noChangeShapeType="1"/>
            </p:cNvSpPr>
            <p:nvPr/>
          </p:nvSpPr>
          <p:spPr bwMode="auto">
            <a:xfrm>
              <a:off x="1005" y="1364"/>
              <a:ext cx="0" cy="2373"/>
            </a:xfrm>
            <a:prstGeom prst="line">
              <a:avLst/>
            </a:prstGeom>
            <a:noFill/>
            <a:ln w="57150">
              <a:solidFill>
                <a:srgbClr val="006699"/>
              </a:solidFill>
              <a:round/>
              <a:headEnd/>
              <a:tailEnd type="triangle" w="med" len="med"/>
            </a:ln>
          </p:spPr>
          <p:txBody>
            <a:bodyPr/>
            <a:lstStyle/>
            <a:p>
              <a:endParaRPr lang="en-GB" dirty="0"/>
            </a:p>
          </p:txBody>
        </p:sp>
        <p:sp>
          <p:nvSpPr>
            <p:cNvPr id="41000" name="Line 8"/>
            <p:cNvSpPr>
              <a:spLocks noChangeShapeType="1"/>
            </p:cNvSpPr>
            <p:nvPr/>
          </p:nvSpPr>
          <p:spPr bwMode="auto">
            <a:xfrm>
              <a:off x="2062" y="1368"/>
              <a:ext cx="0" cy="2373"/>
            </a:xfrm>
            <a:prstGeom prst="line">
              <a:avLst/>
            </a:prstGeom>
            <a:noFill/>
            <a:ln w="57150">
              <a:solidFill>
                <a:srgbClr val="006699"/>
              </a:solidFill>
              <a:round/>
              <a:headEnd/>
              <a:tailEnd type="triangle" w="med" len="med"/>
            </a:ln>
          </p:spPr>
          <p:txBody>
            <a:bodyPr/>
            <a:lstStyle/>
            <a:p>
              <a:endParaRPr lang="en-GB" dirty="0"/>
            </a:p>
          </p:txBody>
        </p:sp>
        <p:sp>
          <p:nvSpPr>
            <p:cNvPr id="41001" name="Line 9"/>
            <p:cNvSpPr>
              <a:spLocks noChangeShapeType="1"/>
            </p:cNvSpPr>
            <p:nvPr/>
          </p:nvSpPr>
          <p:spPr bwMode="auto">
            <a:xfrm>
              <a:off x="3157" y="1368"/>
              <a:ext cx="0" cy="2373"/>
            </a:xfrm>
            <a:prstGeom prst="line">
              <a:avLst/>
            </a:prstGeom>
            <a:noFill/>
            <a:ln w="57150">
              <a:solidFill>
                <a:srgbClr val="006699"/>
              </a:solidFill>
              <a:round/>
              <a:headEnd/>
              <a:tailEnd type="triangle" w="med" len="med"/>
            </a:ln>
          </p:spPr>
          <p:txBody>
            <a:bodyPr/>
            <a:lstStyle/>
            <a:p>
              <a:endParaRPr lang="en-GB" dirty="0"/>
            </a:p>
          </p:txBody>
        </p:sp>
        <p:sp>
          <p:nvSpPr>
            <p:cNvPr id="41002" name="Line 10"/>
            <p:cNvSpPr>
              <a:spLocks noChangeShapeType="1"/>
            </p:cNvSpPr>
            <p:nvPr/>
          </p:nvSpPr>
          <p:spPr bwMode="auto">
            <a:xfrm>
              <a:off x="4271" y="1375"/>
              <a:ext cx="0" cy="2373"/>
            </a:xfrm>
            <a:prstGeom prst="line">
              <a:avLst/>
            </a:prstGeom>
            <a:noFill/>
            <a:ln w="57150">
              <a:solidFill>
                <a:srgbClr val="006699"/>
              </a:solidFill>
              <a:round/>
              <a:headEnd/>
              <a:tailEnd type="triangle" w="med" len="med"/>
            </a:ln>
          </p:spPr>
          <p:txBody>
            <a:bodyPr/>
            <a:lstStyle/>
            <a:p>
              <a:endParaRPr lang="en-GB" dirty="0"/>
            </a:p>
          </p:txBody>
        </p:sp>
      </p:grpSp>
      <p:sp>
        <p:nvSpPr>
          <p:cNvPr id="40962" name="Rectangle 11"/>
          <p:cNvSpPr>
            <a:spLocks noChangeArrowheads="1"/>
          </p:cNvSpPr>
          <p:nvPr/>
        </p:nvSpPr>
        <p:spPr bwMode="auto">
          <a:xfrm>
            <a:off x="326129" y="-59242"/>
            <a:ext cx="9250572" cy="1200329"/>
          </a:xfrm>
          <a:prstGeom prst="rect">
            <a:avLst/>
          </a:prstGeom>
          <a:noFill/>
          <a:ln w="9525">
            <a:noFill/>
            <a:miter lim="800000"/>
            <a:headEnd/>
            <a:tailEnd/>
          </a:ln>
        </p:spPr>
        <p:txBody>
          <a:bodyPr wrap="square" anchor="ctr">
            <a:spAutoFit/>
          </a:bodyPr>
          <a:lstStyle/>
          <a:p>
            <a:pPr algn="ctr"/>
            <a:r>
              <a:rPr lang="en-US" sz="2400" b="1" dirty="0"/>
              <a:t>BPR </a:t>
            </a:r>
            <a:r>
              <a:rPr lang="en-GB" sz="2400" b="1" dirty="0"/>
              <a:t>advocates</a:t>
            </a:r>
            <a:r>
              <a:rPr lang="en-US" sz="2400" b="1" dirty="0"/>
              <a:t> </a:t>
            </a:r>
            <a:r>
              <a:rPr lang="en-GB" sz="2400" b="1" dirty="0"/>
              <a:t>reorganising</a:t>
            </a:r>
            <a:r>
              <a:rPr lang="en-US" sz="2400" b="1" dirty="0"/>
              <a:t> (reengineering) processes </a:t>
            </a:r>
            <a:br>
              <a:rPr lang="en-US" sz="2400" b="1" dirty="0"/>
            </a:br>
            <a:r>
              <a:rPr lang="en-US" sz="2400" b="1" dirty="0"/>
              <a:t>to reflect the natural ‘end-to-end’ processes that fulfill customer needs</a:t>
            </a:r>
          </a:p>
        </p:txBody>
      </p:sp>
      <p:sp>
        <p:nvSpPr>
          <p:cNvPr id="40963" name="Rectangle 12"/>
          <p:cNvSpPr>
            <a:spLocks noChangeArrowheads="1"/>
          </p:cNvSpPr>
          <p:nvPr/>
        </p:nvSpPr>
        <p:spPr bwMode="auto">
          <a:xfrm>
            <a:off x="849440" y="1073376"/>
            <a:ext cx="7296456" cy="974725"/>
          </a:xfrm>
          <a:prstGeom prst="rect">
            <a:avLst/>
          </a:prstGeom>
          <a:solidFill>
            <a:srgbClr val="CCECFF"/>
          </a:solidFill>
          <a:ln w="9525">
            <a:solidFill>
              <a:schemeClr val="tx1"/>
            </a:solidFill>
            <a:miter lim="800000"/>
            <a:headEnd/>
            <a:tailEnd/>
          </a:ln>
        </p:spPr>
        <p:txBody>
          <a:bodyPr wrap="none" anchor="ctr"/>
          <a:lstStyle/>
          <a:p>
            <a:endParaRPr lang="en-US" dirty="0"/>
          </a:p>
        </p:txBody>
      </p:sp>
      <p:sp>
        <p:nvSpPr>
          <p:cNvPr id="27653" name="Rectangle 13"/>
          <p:cNvSpPr>
            <a:spLocks noChangeArrowheads="1"/>
          </p:cNvSpPr>
          <p:nvPr/>
        </p:nvSpPr>
        <p:spPr bwMode="auto">
          <a:xfrm>
            <a:off x="1100451" y="1481364"/>
            <a:ext cx="1007475" cy="490537"/>
          </a:xfrm>
          <a:prstGeom prst="rect">
            <a:avLst/>
          </a:prstGeom>
          <a:solidFill>
            <a:schemeClr val="bg1">
              <a:lumMod val="95000"/>
            </a:schemeClr>
          </a:solidFill>
          <a:ln w="9525">
            <a:solidFill>
              <a:schemeClr val="tx1"/>
            </a:solidFill>
            <a:miter lim="800000"/>
            <a:headEnd/>
            <a:tailEnd/>
          </a:ln>
        </p:spPr>
        <p:txBody>
          <a:bodyPr wrap="none" anchor="ctr"/>
          <a:lstStyle/>
          <a:p>
            <a:pPr>
              <a:defRPr/>
            </a:pPr>
            <a:endParaRPr lang="en-US" dirty="0"/>
          </a:p>
        </p:txBody>
      </p:sp>
      <p:sp>
        <p:nvSpPr>
          <p:cNvPr id="40965" name="AutoShape 14"/>
          <p:cNvSpPr>
            <a:spLocks noChangeArrowheads="1"/>
          </p:cNvSpPr>
          <p:nvPr/>
        </p:nvSpPr>
        <p:spPr bwMode="auto">
          <a:xfrm>
            <a:off x="2156063" y="1676624"/>
            <a:ext cx="153012" cy="149225"/>
          </a:xfrm>
          <a:prstGeom prst="rightArrow">
            <a:avLst>
              <a:gd name="adj1" fmla="val 50000"/>
              <a:gd name="adj2" fmla="val 25000"/>
            </a:avLst>
          </a:prstGeom>
          <a:solidFill>
            <a:srgbClr val="6699FF"/>
          </a:solidFill>
          <a:ln w="9525">
            <a:solidFill>
              <a:schemeClr val="tx1"/>
            </a:solidFill>
            <a:miter lim="800000"/>
            <a:headEnd/>
            <a:tailEnd/>
          </a:ln>
        </p:spPr>
        <p:txBody>
          <a:bodyPr wrap="none" anchor="ctr"/>
          <a:lstStyle/>
          <a:p>
            <a:endParaRPr lang="en-US" dirty="0"/>
          </a:p>
        </p:txBody>
      </p:sp>
      <p:sp>
        <p:nvSpPr>
          <p:cNvPr id="40966" name="Text Box 15"/>
          <p:cNvSpPr txBox="1">
            <a:spLocks noChangeArrowheads="1"/>
          </p:cNvSpPr>
          <p:nvPr/>
        </p:nvSpPr>
        <p:spPr bwMode="auto">
          <a:xfrm>
            <a:off x="1035119" y="1511523"/>
            <a:ext cx="1148453" cy="469900"/>
          </a:xfrm>
          <a:prstGeom prst="rect">
            <a:avLst/>
          </a:prstGeom>
          <a:noFill/>
          <a:ln w="9525">
            <a:noFill/>
            <a:miter lim="800000"/>
            <a:headEnd/>
            <a:tailEnd/>
          </a:ln>
        </p:spPr>
        <p:txBody>
          <a:bodyPr>
            <a:spAutoFit/>
          </a:bodyPr>
          <a:lstStyle/>
          <a:p>
            <a:pPr algn="ctr">
              <a:lnSpc>
                <a:spcPct val="60000"/>
              </a:lnSpc>
              <a:spcBef>
                <a:spcPct val="35000"/>
              </a:spcBef>
            </a:pPr>
            <a:r>
              <a:rPr lang="en-GB" dirty="0"/>
              <a:t>Function</a:t>
            </a:r>
          </a:p>
          <a:p>
            <a:pPr algn="ctr">
              <a:lnSpc>
                <a:spcPct val="60000"/>
              </a:lnSpc>
              <a:spcBef>
                <a:spcPct val="35000"/>
              </a:spcBef>
            </a:pPr>
            <a:r>
              <a:rPr lang="en-GB" dirty="0"/>
              <a:t> 1</a:t>
            </a:r>
            <a:endParaRPr lang="en-US" dirty="0"/>
          </a:p>
        </p:txBody>
      </p:sp>
      <p:sp>
        <p:nvSpPr>
          <p:cNvPr id="40967" name="AutoShape 16"/>
          <p:cNvSpPr>
            <a:spLocks noChangeArrowheads="1"/>
          </p:cNvSpPr>
          <p:nvPr/>
        </p:nvSpPr>
        <p:spPr bwMode="auto">
          <a:xfrm>
            <a:off x="918210" y="1687739"/>
            <a:ext cx="153012" cy="147637"/>
          </a:xfrm>
          <a:prstGeom prst="rightArrow">
            <a:avLst>
              <a:gd name="adj1" fmla="val 50000"/>
              <a:gd name="adj2" fmla="val 25000"/>
            </a:avLst>
          </a:prstGeom>
          <a:solidFill>
            <a:srgbClr val="6699FF"/>
          </a:solidFill>
          <a:ln w="9525">
            <a:solidFill>
              <a:schemeClr val="tx1"/>
            </a:solidFill>
            <a:miter lim="800000"/>
            <a:headEnd/>
            <a:tailEnd/>
          </a:ln>
        </p:spPr>
        <p:txBody>
          <a:bodyPr wrap="none" anchor="ctr"/>
          <a:lstStyle/>
          <a:p>
            <a:endParaRPr lang="en-US" dirty="0"/>
          </a:p>
        </p:txBody>
      </p:sp>
      <p:sp>
        <p:nvSpPr>
          <p:cNvPr id="40968" name="Text Box 17"/>
          <p:cNvSpPr txBox="1">
            <a:spLocks noChangeArrowheads="1"/>
          </p:cNvSpPr>
          <p:nvPr/>
        </p:nvSpPr>
        <p:spPr bwMode="auto">
          <a:xfrm rot="-5400000">
            <a:off x="-1313643" y="3728259"/>
            <a:ext cx="3390900" cy="338554"/>
          </a:xfrm>
          <a:prstGeom prst="rect">
            <a:avLst/>
          </a:prstGeom>
          <a:solidFill>
            <a:srgbClr val="CCCCFF"/>
          </a:solidFill>
          <a:ln w="9525">
            <a:solidFill>
              <a:schemeClr val="tx1"/>
            </a:solidFill>
            <a:miter lim="800000"/>
            <a:headEnd/>
            <a:tailEnd/>
          </a:ln>
        </p:spPr>
        <p:txBody>
          <a:bodyPr>
            <a:spAutoFit/>
          </a:bodyPr>
          <a:lstStyle/>
          <a:p>
            <a:pPr algn="ctr">
              <a:spcBef>
                <a:spcPct val="50000"/>
              </a:spcBef>
            </a:pPr>
            <a:r>
              <a:rPr lang="en-GB" dirty="0"/>
              <a:t>Customer needs</a:t>
            </a:r>
            <a:endParaRPr lang="en-US" dirty="0"/>
          </a:p>
        </p:txBody>
      </p:sp>
      <p:sp>
        <p:nvSpPr>
          <p:cNvPr id="40969" name="Text Box 18"/>
          <p:cNvSpPr txBox="1">
            <a:spLocks noChangeArrowheads="1"/>
          </p:cNvSpPr>
          <p:nvPr/>
        </p:nvSpPr>
        <p:spPr bwMode="auto">
          <a:xfrm rot="-5400000">
            <a:off x="7740010" y="3772709"/>
            <a:ext cx="3394075" cy="338554"/>
          </a:xfrm>
          <a:prstGeom prst="rect">
            <a:avLst/>
          </a:prstGeom>
          <a:solidFill>
            <a:srgbClr val="CCCCFF"/>
          </a:solidFill>
          <a:ln w="9525">
            <a:solidFill>
              <a:schemeClr val="tx1"/>
            </a:solidFill>
            <a:miter lim="800000"/>
            <a:headEnd/>
            <a:tailEnd/>
          </a:ln>
        </p:spPr>
        <p:txBody>
          <a:bodyPr>
            <a:spAutoFit/>
          </a:bodyPr>
          <a:lstStyle/>
          <a:p>
            <a:pPr algn="ctr">
              <a:spcBef>
                <a:spcPct val="50000"/>
              </a:spcBef>
            </a:pPr>
            <a:r>
              <a:rPr lang="en-GB" dirty="0"/>
              <a:t>Customer needs fulfilled</a:t>
            </a:r>
            <a:endParaRPr lang="en-US" dirty="0"/>
          </a:p>
        </p:txBody>
      </p:sp>
      <p:sp>
        <p:nvSpPr>
          <p:cNvPr id="40970" name="Text Box 19"/>
          <p:cNvSpPr txBox="1">
            <a:spLocks noChangeArrowheads="1"/>
          </p:cNvSpPr>
          <p:nvPr/>
        </p:nvSpPr>
        <p:spPr bwMode="auto">
          <a:xfrm>
            <a:off x="2202482" y="1052736"/>
            <a:ext cx="4960009" cy="338554"/>
          </a:xfrm>
          <a:prstGeom prst="rect">
            <a:avLst/>
          </a:prstGeom>
          <a:noFill/>
          <a:ln w="9525">
            <a:noFill/>
            <a:miter lim="800000"/>
            <a:headEnd/>
            <a:tailEnd/>
          </a:ln>
        </p:spPr>
        <p:txBody>
          <a:bodyPr>
            <a:spAutoFit/>
          </a:bodyPr>
          <a:lstStyle/>
          <a:p>
            <a:pPr algn="ctr">
              <a:spcBef>
                <a:spcPct val="50000"/>
              </a:spcBef>
            </a:pPr>
            <a:r>
              <a:rPr lang="en-GB" dirty="0"/>
              <a:t>Functionally based processes</a:t>
            </a:r>
            <a:endParaRPr lang="en-US" dirty="0"/>
          </a:p>
        </p:txBody>
      </p:sp>
      <p:sp>
        <p:nvSpPr>
          <p:cNvPr id="40972" name="AutoShape 21"/>
          <p:cNvSpPr>
            <a:spLocks noChangeArrowheads="1"/>
          </p:cNvSpPr>
          <p:nvPr/>
        </p:nvSpPr>
        <p:spPr bwMode="auto">
          <a:xfrm>
            <a:off x="4050666" y="1676624"/>
            <a:ext cx="153012" cy="149225"/>
          </a:xfrm>
          <a:prstGeom prst="rightArrow">
            <a:avLst>
              <a:gd name="adj1" fmla="val 50000"/>
              <a:gd name="adj2" fmla="val 25000"/>
            </a:avLst>
          </a:prstGeom>
          <a:solidFill>
            <a:srgbClr val="6699FF"/>
          </a:solidFill>
          <a:ln w="9525">
            <a:solidFill>
              <a:schemeClr val="tx1"/>
            </a:solidFill>
            <a:miter lim="800000"/>
            <a:headEnd/>
            <a:tailEnd/>
          </a:ln>
        </p:spPr>
        <p:txBody>
          <a:bodyPr wrap="none" anchor="ctr"/>
          <a:lstStyle/>
          <a:p>
            <a:endParaRPr lang="en-US" dirty="0"/>
          </a:p>
        </p:txBody>
      </p:sp>
      <p:sp>
        <p:nvSpPr>
          <p:cNvPr id="40974" name="AutoShape 23"/>
          <p:cNvSpPr>
            <a:spLocks noChangeArrowheads="1"/>
          </p:cNvSpPr>
          <p:nvPr/>
        </p:nvSpPr>
        <p:spPr bwMode="auto">
          <a:xfrm>
            <a:off x="2811093" y="1687739"/>
            <a:ext cx="154732" cy="147637"/>
          </a:xfrm>
          <a:prstGeom prst="rightArrow">
            <a:avLst>
              <a:gd name="adj1" fmla="val 50000"/>
              <a:gd name="adj2" fmla="val 25000"/>
            </a:avLst>
          </a:prstGeom>
          <a:solidFill>
            <a:srgbClr val="6699FF"/>
          </a:solidFill>
          <a:ln w="9525">
            <a:solidFill>
              <a:schemeClr val="tx1"/>
            </a:solidFill>
            <a:miter lim="800000"/>
            <a:headEnd/>
            <a:tailEnd/>
          </a:ln>
        </p:spPr>
        <p:txBody>
          <a:bodyPr wrap="none" anchor="ctr"/>
          <a:lstStyle/>
          <a:p>
            <a:endParaRPr lang="en-US" dirty="0"/>
          </a:p>
        </p:txBody>
      </p:sp>
      <p:sp>
        <p:nvSpPr>
          <p:cNvPr id="27664" name="Rectangle 24"/>
          <p:cNvSpPr>
            <a:spLocks noChangeArrowheads="1"/>
          </p:cNvSpPr>
          <p:nvPr/>
        </p:nvSpPr>
        <p:spPr bwMode="auto">
          <a:xfrm>
            <a:off x="4867306" y="1494063"/>
            <a:ext cx="1009195" cy="490537"/>
          </a:xfrm>
          <a:prstGeom prst="rect">
            <a:avLst/>
          </a:prstGeom>
          <a:solidFill>
            <a:schemeClr val="bg1">
              <a:lumMod val="95000"/>
            </a:schemeClr>
          </a:solidFill>
          <a:ln w="9525">
            <a:solidFill>
              <a:schemeClr val="tx1"/>
            </a:solidFill>
            <a:miter lim="800000"/>
            <a:headEnd/>
            <a:tailEnd/>
          </a:ln>
        </p:spPr>
        <p:txBody>
          <a:bodyPr wrap="none" anchor="ctr"/>
          <a:lstStyle/>
          <a:p>
            <a:pPr>
              <a:defRPr/>
            </a:pPr>
            <a:endParaRPr lang="en-US" dirty="0"/>
          </a:p>
        </p:txBody>
      </p:sp>
      <p:sp>
        <p:nvSpPr>
          <p:cNvPr id="40976" name="AutoShape 25"/>
          <p:cNvSpPr>
            <a:spLocks noChangeArrowheads="1"/>
          </p:cNvSpPr>
          <p:nvPr/>
        </p:nvSpPr>
        <p:spPr bwMode="auto">
          <a:xfrm>
            <a:off x="5922920" y="1676624"/>
            <a:ext cx="154732" cy="149225"/>
          </a:xfrm>
          <a:prstGeom prst="rightArrow">
            <a:avLst>
              <a:gd name="adj1" fmla="val 50000"/>
              <a:gd name="adj2" fmla="val 25000"/>
            </a:avLst>
          </a:prstGeom>
          <a:solidFill>
            <a:srgbClr val="6699FF"/>
          </a:solidFill>
          <a:ln w="9525">
            <a:solidFill>
              <a:schemeClr val="tx1"/>
            </a:solidFill>
            <a:miter lim="800000"/>
            <a:headEnd/>
            <a:tailEnd/>
          </a:ln>
        </p:spPr>
        <p:txBody>
          <a:bodyPr wrap="none" anchor="ctr"/>
          <a:lstStyle/>
          <a:p>
            <a:endParaRPr lang="en-US" dirty="0"/>
          </a:p>
        </p:txBody>
      </p:sp>
      <p:sp>
        <p:nvSpPr>
          <p:cNvPr id="40977" name="Text Box 26"/>
          <p:cNvSpPr txBox="1">
            <a:spLocks noChangeArrowheads="1"/>
          </p:cNvSpPr>
          <p:nvPr/>
        </p:nvSpPr>
        <p:spPr bwMode="auto">
          <a:xfrm>
            <a:off x="4851833" y="1522636"/>
            <a:ext cx="1047017" cy="469900"/>
          </a:xfrm>
          <a:prstGeom prst="rect">
            <a:avLst/>
          </a:prstGeom>
          <a:noFill/>
          <a:ln w="9525">
            <a:noFill/>
            <a:miter lim="800000"/>
            <a:headEnd/>
            <a:tailEnd/>
          </a:ln>
        </p:spPr>
        <p:txBody>
          <a:bodyPr>
            <a:spAutoFit/>
          </a:bodyPr>
          <a:lstStyle/>
          <a:p>
            <a:pPr algn="ctr">
              <a:lnSpc>
                <a:spcPct val="60000"/>
              </a:lnSpc>
              <a:spcBef>
                <a:spcPct val="35000"/>
              </a:spcBef>
            </a:pPr>
            <a:r>
              <a:rPr lang="en-GB" dirty="0"/>
              <a:t>Function</a:t>
            </a:r>
          </a:p>
          <a:p>
            <a:pPr algn="ctr">
              <a:lnSpc>
                <a:spcPct val="60000"/>
              </a:lnSpc>
              <a:spcBef>
                <a:spcPct val="35000"/>
              </a:spcBef>
            </a:pPr>
            <a:r>
              <a:rPr lang="en-GB" dirty="0"/>
              <a:t> 3</a:t>
            </a:r>
            <a:endParaRPr lang="en-US" dirty="0"/>
          </a:p>
        </p:txBody>
      </p:sp>
      <p:sp>
        <p:nvSpPr>
          <p:cNvPr id="40978" name="AutoShape 27"/>
          <p:cNvSpPr>
            <a:spLocks noChangeArrowheads="1"/>
          </p:cNvSpPr>
          <p:nvPr/>
        </p:nvSpPr>
        <p:spPr bwMode="auto">
          <a:xfrm>
            <a:off x="4683348" y="1687739"/>
            <a:ext cx="154732" cy="147637"/>
          </a:xfrm>
          <a:prstGeom prst="rightArrow">
            <a:avLst>
              <a:gd name="adj1" fmla="val 50000"/>
              <a:gd name="adj2" fmla="val 25000"/>
            </a:avLst>
          </a:prstGeom>
          <a:solidFill>
            <a:srgbClr val="6699FF"/>
          </a:solidFill>
          <a:ln w="9525">
            <a:solidFill>
              <a:schemeClr val="tx1"/>
            </a:solidFill>
            <a:miter lim="800000"/>
            <a:headEnd/>
            <a:tailEnd/>
          </a:ln>
        </p:spPr>
        <p:txBody>
          <a:bodyPr wrap="none" anchor="ctr"/>
          <a:lstStyle/>
          <a:p>
            <a:endParaRPr lang="en-US" dirty="0"/>
          </a:p>
        </p:txBody>
      </p:sp>
      <p:sp>
        <p:nvSpPr>
          <p:cNvPr id="27668" name="Rectangle 28"/>
          <p:cNvSpPr>
            <a:spLocks noChangeArrowheads="1"/>
          </p:cNvSpPr>
          <p:nvPr/>
        </p:nvSpPr>
        <p:spPr bwMode="auto">
          <a:xfrm>
            <a:off x="6822083" y="1494063"/>
            <a:ext cx="1010913" cy="490537"/>
          </a:xfrm>
          <a:prstGeom prst="rect">
            <a:avLst/>
          </a:prstGeom>
          <a:solidFill>
            <a:schemeClr val="bg1">
              <a:lumMod val="95000"/>
            </a:schemeClr>
          </a:solidFill>
          <a:ln w="9525">
            <a:solidFill>
              <a:schemeClr val="tx1"/>
            </a:solidFill>
            <a:miter lim="800000"/>
            <a:headEnd/>
            <a:tailEnd/>
          </a:ln>
        </p:spPr>
        <p:txBody>
          <a:bodyPr wrap="none" anchor="ctr"/>
          <a:lstStyle/>
          <a:p>
            <a:pPr>
              <a:defRPr/>
            </a:pPr>
            <a:endParaRPr lang="en-US" dirty="0"/>
          </a:p>
        </p:txBody>
      </p:sp>
      <p:sp>
        <p:nvSpPr>
          <p:cNvPr id="40980" name="AutoShape 29"/>
          <p:cNvSpPr>
            <a:spLocks noChangeArrowheads="1"/>
          </p:cNvSpPr>
          <p:nvPr/>
        </p:nvSpPr>
        <p:spPr bwMode="auto">
          <a:xfrm>
            <a:off x="7879415" y="1676624"/>
            <a:ext cx="153013" cy="149225"/>
          </a:xfrm>
          <a:prstGeom prst="rightArrow">
            <a:avLst>
              <a:gd name="adj1" fmla="val 50000"/>
              <a:gd name="adj2" fmla="val 25000"/>
            </a:avLst>
          </a:prstGeom>
          <a:solidFill>
            <a:srgbClr val="6699FF"/>
          </a:solidFill>
          <a:ln w="9525">
            <a:solidFill>
              <a:schemeClr val="tx1"/>
            </a:solidFill>
            <a:miter lim="800000"/>
            <a:headEnd/>
            <a:tailEnd/>
          </a:ln>
        </p:spPr>
        <p:txBody>
          <a:bodyPr wrap="none" anchor="ctr"/>
          <a:lstStyle/>
          <a:p>
            <a:endParaRPr lang="en-US" dirty="0"/>
          </a:p>
        </p:txBody>
      </p:sp>
      <p:sp>
        <p:nvSpPr>
          <p:cNvPr id="40981" name="Text Box 30"/>
          <p:cNvSpPr txBox="1">
            <a:spLocks noChangeArrowheads="1"/>
          </p:cNvSpPr>
          <p:nvPr/>
        </p:nvSpPr>
        <p:spPr bwMode="auto">
          <a:xfrm>
            <a:off x="6626090" y="1522636"/>
            <a:ext cx="1349603" cy="469900"/>
          </a:xfrm>
          <a:prstGeom prst="rect">
            <a:avLst/>
          </a:prstGeom>
          <a:noFill/>
          <a:ln w="9525">
            <a:noFill/>
            <a:miter lim="800000"/>
            <a:headEnd/>
            <a:tailEnd/>
          </a:ln>
        </p:spPr>
        <p:txBody>
          <a:bodyPr>
            <a:spAutoFit/>
          </a:bodyPr>
          <a:lstStyle/>
          <a:p>
            <a:pPr algn="ctr">
              <a:lnSpc>
                <a:spcPct val="60000"/>
              </a:lnSpc>
              <a:spcBef>
                <a:spcPct val="35000"/>
              </a:spcBef>
            </a:pPr>
            <a:r>
              <a:rPr lang="en-GB" dirty="0"/>
              <a:t>Function</a:t>
            </a:r>
          </a:p>
          <a:p>
            <a:pPr algn="ctr">
              <a:lnSpc>
                <a:spcPct val="60000"/>
              </a:lnSpc>
              <a:spcBef>
                <a:spcPct val="35000"/>
              </a:spcBef>
            </a:pPr>
            <a:r>
              <a:rPr lang="en-GB" dirty="0"/>
              <a:t> 4</a:t>
            </a:r>
            <a:endParaRPr lang="en-US" dirty="0"/>
          </a:p>
        </p:txBody>
      </p:sp>
      <p:sp>
        <p:nvSpPr>
          <p:cNvPr id="40982" name="AutoShape 31"/>
          <p:cNvSpPr>
            <a:spLocks noChangeArrowheads="1"/>
          </p:cNvSpPr>
          <p:nvPr/>
        </p:nvSpPr>
        <p:spPr bwMode="auto">
          <a:xfrm>
            <a:off x="6641562" y="1687739"/>
            <a:ext cx="153013" cy="147637"/>
          </a:xfrm>
          <a:prstGeom prst="rightArrow">
            <a:avLst>
              <a:gd name="adj1" fmla="val 50000"/>
              <a:gd name="adj2" fmla="val 25000"/>
            </a:avLst>
          </a:prstGeom>
          <a:solidFill>
            <a:srgbClr val="6699FF"/>
          </a:solidFill>
          <a:ln w="9525">
            <a:solidFill>
              <a:schemeClr val="tx1"/>
            </a:solidFill>
            <a:miter lim="800000"/>
            <a:headEnd/>
            <a:tailEnd/>
          </a:ln>
        </p:spPr>
        <p:txBody>
          <a:bodyPr wrap="none" anchor="ctr"/>
          <a:lstStyle/>
          <a:p>
            <a:endParaRPr lang="en-US" dirty="0"/>
          </a:p>
        </p:txBody>
      </p:sp>
      <p:grpSp>
        <p:nvGrpSpPr>
          <p:cNvPr id="3" name="Group 32"/>
          <p:cNvGrpSpPr>
            <a:grpSpLocks/>
          </p:cNvGrpSpPr>
          <p:nvPr/>
        </p:nvGrpSpPr>
        <p:grpSpPr bwMode="auto">
          <a:xfrm>
            <a:off x="653447" y="2246538"/>
            <a:ext cx="8328000" cy="3394075"/>
            <a:chOff x="419" y="1343"/>
            <a:chExt cx="4844" cy="2138"/>
          </a:xfrm>
        </p:grpSpPr>
        <p:grpSp>
          <p:nvGrpSpPr>
            <p:cNvPr id="40984" name="Group 33"/>
            <p:cNvGrpSpPr>
              <a:grpSpLocks/>
            </p:cNvGrpSpPr>
            <p:nvPr/>
          </p:nvGrpSpPr>
          <p:grpSpPr bwMode="auto">
            <a:xfrm>
              <a:off x="419" y="1343"/>
              <a:ext cx="4844" cy="2138"/>
              <a:chOff x="419" y="1343"/>
              <a:chExt cx="4844" cy="2138"/>
            </a:xfrm>
          </p:grpSpPr>
          <p:sp>
            <p:nvSpPr>
              <p:cNvPr id="27677" name="Rectangle 34"/>
              <p:cNvSpPr>
                <a:spLocks noChangeArrowheads="1"/>
              </p:cNvSpPr>
              <p:nvPr/>
            </p:nvSpPr>
            <p:spPr bwMode="auto">
              <a:xfrm>
                <a:off x="500" y="2135"/>
                <a:ext cx="4301" cy="449"/>
              </a:xfrm>
              <a:prstGeom prst="rect">
                <a:avLst/>
              </a:prstGeom>
              <a:solidFill>
                <a:schemeClr val="bg1">
                  <a:lumMod val="95000"/>
                </a:schemeClr>
              </a:solidFill>
              <a:ln w="19050">
                <a:noFill/>
                <a:miter lim="800000"/>
                <a:headEnd/>
                <a:tailEnd/>
              </a:ln>
            </p:spPr>
            <p:txBody>
              <a:bodyPr wrap="none" anchor="ctr"/>
              <a:lstStyle/>
              <a:p>
                <a:pPr>
                  <a:defRPr/>
                </a:pPr>
                <a:endParaRPr lang="en-US" dirty="0"/>
              </a:p>
            </p:txBody>
          </p:sp>
          <p:sp>
            <p:nvSpPr>
              <p:cNvPr id="27678" name="Rectangle 35"/>
              <p:cNvSpPr>
                <a:spLocks noChangeArrowheads="1"/>
              </p:cNvSpPr>
              <p:nvPr/>
            </p:nvSpPr>
            <p:spPr bwMode="auto">
              <a:xfrm>
                <a:off x="475" y="2758"/>
                <a:ext cx="4302" cy="451"/>
              </a:xfrm>
              <a:prstGeom prst="rect">
                <a:avLst/>
              </a:prstGeom>
              <a:solidFill>
                <a:schemeClr val="bg1">
                  <a:lumMod val="95000"/>
                </a:schemeClr>
              </a:solidFill>
              <a:ln w="19050">
                <a:noFill/>
                <a:miter lim="800000"/>
                <a:headEnd/>
                <a:tailEnd/>
              </a:ln>
            </p:spPr>
            <p:txBody>
              <a:bodyPr wrap="none" anchor="ctr"/>
              <a:lstStyle/>
              <a:p>
                <a:pPr>
                  <a:defRPr/>
                </a:pPr>
                <a:endParaRPr lang="en-US" dirty="0"/>
              </a:p>
            </p:txBody>
          </p:sp>
          <p:sp>
            <p:nvSpPr>
              <p:cNvPr id="27679" name="Rectangle 36"/>
              <p:cNvSpPr>
                <a:spLocks noChangeArrowheads="1"/>
              </p:cNvSpPr>
              <p:nvPr/>
            </p:nvSpPr>
            <p:spPr bwMode="auto">
              <a:xfrm>
                <a:off x="475" y="1498"/>
                <a:ext cx="4302" cy="451"/>
              </a:xfrm>
              <a:prstGeom prst="rect">
                <a:avLst/>
              </a:prstGeom>
              <a:solidFill>
                <a:schemeClr val="bg1">
                  <a:lumMod val="95000"/>
                </a:schemeClr>
              </a:solidFill>
              <a:ln w="19050">
                <a:noFill/>
                <a:miter lim="800000"/>
                <a:headEnd/>
                <a:tailEnd/>
              </a:ln>
            </p:spPr>
            <p:txBody>
              <a:bodyPr wrap="none" anchor="ctr"/>
              <a:lstStyle/>
              <a:p>
                <a:pPr>
                  <a:defRPr/>
                </a:pPr>
                <a:endParaRPr lang="en-US" dirty="0"/>
              </a:p>
            </p:txBody>
          </p:sp>
          <p:sp>
            <p:nvSpPr>
              <p:cNvPr id="40991" name="Text Box 37"/>
              <p:cNvSpPr txBox="1">
                <a:spLocks noChangeArrowheads="1"/>
              </p:cNvSpPr>
              <p:nvPr/>
            </p:nvSpPr>
            <p:spPr bwMode="auto">
              <a:xfrm rot="16200000">
                <a:off x="4096" y="2313"/>
                <a:ext cx="2138" cy="197"/>
              </a:xfrm>
              <a:prstGeom prst="rect">
                <a:avLst/>
              </a:prstGeom>
              <a:solidFill>
                <a:srgbClr val="CCECFF"/>
              </a:solidFill>
              <a:ln w="9525">
                <a:solidFill>
                  <a:schemeClr val="tx1"/>
                </a:solidFill>
                <a:miter lim="800000"/>
                <a:headEnd/>
                <a:tailEnd/>
              </a:ln>
            </p:spPr>
            <p:txBody>
              <a:bodyPr>
                <a:spAutoFit/>
              </a:bodyPr>
              <a:lstStyle/>
              <a:p>
                <a:pPr algn="ctr">
                  <a:spcBef>
                    <a:spcPct val="50000"/>
                  </a:spcBef>
                </a:pPr>
                <a:r>
                  <a:rPr lang="en-GB" dirty="0"/>
                  <a:t>Business processes</a:t>
                </a:r>
                <a:endParaRPr lang="en-US" dirty="0"/>
              </a:p>
            </p:txBody>
          </p:sp>
          <p:sp>
            <p:nvSpPr>
              <p:cNvPr id="40992" name="Line 38"/>
              <p:cNvSpPr>
                <a:spLocks noChangeShapeType="1"/>
              </p:cNvSpPr>
              <p:nvPr/>
            </p:nvSpPr>
            <p:spPr bwMode="auto">
              <a:xfrm>
                <a:off x="421" y="1744"/>
                <a:ext cx="4630" cy="0"/>
              </a:xfrm>
              <a:prstGeom prst="line">
                <a:avLst/>
              </a:prstGeom>
              <a:noFill/>
              <a:ln w="57150">
                <a:solidFill>
                  <a:srgbClr val="FF0000"/>
                </a:solidFill>
                <a:round/>
                <a:headEnd/>
                <a:tailEnd type="triangle" w="med" len="med"/>
              </a:ln>
            </p:spPr>
            <p:txBody>
              <a:bodyPr/>
              <a:lstStyle/>
              <a:p>
                <a:endParaRPr lang="en-GB" dirty="0"/>
              </a:p>
            </p:txBody>
          </p:sp>
          <p:sp>
            <p:nvSpPr>
              <p:cNvPr id="40993" name="Line 39"/>
              <p:cNvSpPr>
                <a:spLocks noChangeShapeType="1"/>
              </p:cNvSpPr>
              <p:nvPr/>
            </p:nvSpPr>
            <p:spPr bwMode="auto">
              <a:xfrm>
                <a:off x="419" y="2371"/>
                <a:ext cx="4630" cy="0"/>
              </a:xfrm>
              <a:prstGeom prst="line">
                <a:avLst/>
              </a:prstGeom>
              <a:noFill/>
              <a:ln w="57150">
                <a:solidFill>
                  <a:srgbClr val="FF0000"/>
                </a:solidFill>
                <a:round/>
                <a:headEnd/>
                <a:tailEnd type="triangle" w="med" len="med"/>
              </a:ln>
            </p:spPr>
            <p:txBody>
              <a:bodyPr/>
              <a:lstStyle/>
              <a:p>
                <a:endParaRPr lang="en-GB" dirty="0"/>
              </a:p>
            </p:txBody>
          </p:sp>
          <p:sp>
            <p:nvSpPr>
              <p:cNvPr id="40994" name="Line 40"/>
              <p:cNvSpPr>
                <a:spLocks noChangeShapeType="1"/>
              </p:cNvSpPr>
              <p:nvPr/>
            </p:nvSpPr>
            <p:spPr bwMode="auto">
              <a:xfrm>
                <a:off x="419" y="3015"/>
                <a:ext cx="4630" cy="0"/>
              </a:xfrm>
              <a:prstGeom prst="line">
                <a:avLst/>
              </a:prstGeom>
              <a:noFill/>
              <a:ln w="57150">
                <a:solidFill>
                  <a:srgbClr val="FF0000"/>
                </a:solidFill>
                <a:round/>
                <a:headEnd/>
                <a:tailEnd type="triangle" w="med" len="med"/>
              </a:ln>
            </p:spPr>
            <p:txBody>
              <a:bodyPr/>
              <a:lstStyle/>
              <a:p>
                <a:endParaRPr lang="en-GB" dirty="0"/>
              </a:p>
            </p:txBody>
          </p:sp>
        </p:grpSp>
        <p:sp>
          <p:nvSpPr>
            <p:cNvPr id="40985" name="Text Box 41"/>
            <p:cNvSpPr txBox="1">
              <a:spLocks noChangeArrowheads="1"/>
            </p:cNvSpPr>
            <p:nvPr/>
          </p:nvSpPr>
          <p:spPr bwMode="auto">
            <a:xfrm>
              <a:off x="1819" y="1498"/>
              <a:ext cx="1689" cy="213"/>
            </a:xfrm>
            <a:prstGeom prst="rect">
              <a:avLst/>
            </a:prstGeom>
            <a:noFill/>
            <a:ln w="9525">
              <a:noFill/>
              <a:miter lim="800000"/>
              <a:headEnd/>
              <a:tailEnd/>
            </a:ln>
          </p:spPr>
          <p:txBody>
            <a:bodyPr>
              <a:spAutoFit/>
            </a:bodyPr>
            <a:lstStyle/>
            <a:p>
              <a:pPr algn="ctr">
                <a:spcBef>
                  <a:spcPct val="50000"/>
                </a:spcBef>
              </a:pPr>
              <a:r>
                <a:rPr lang="en-GB" dirty="0">
                  <a:solidFill>
                    <a:srgbClr val="FF0000"/>
                  </a:solidFill>
                </a:rPr>
                <a:t>End-to-end process 1</a:t>
              </a:r>
              <a:endParaRPr lang="en-US" dirty="0">
                <a:solidFill>
                  <a:srgbClr val="FF0000"/>
                </a:solidFill>
              </a:endParaRPr>
            </a:p>
          </p:txBody>
        </p:sp>
        <p:sp>
          <p:nvSpPr>
            <p:cNvPr id="40986" name="Text Box 42"/>
            <p:cNvSpPr txBox="1">
              <a:spLocks noChangeArrowheads="1"/>
            </p:cNvSpPr>
            <p:nvPr/>
          </p:nvSpPr>
          <p:spPr bwMode="auto">
            <a:xfrm>
              <a:off x="1814" y="2138"/>
              <a:ext cx="1688" cy="213"/>
            </a:xfrm>
            <a:prstGeom prst="rect">
              <a:avLst/>
            </a:prstGeom>
            <a:noFill/>
            <a:ln w="9525">
              <a:noFill/>
              <a:miter lim="800000"/>
              <a:headEnd/>
              <a:tailEnd/>
            </a:ln>
          </p:spPr>
          <p:txBody>
            <a:bodyPr>
              <a:spAutoFit/>
            </a:bodyPr>
            <a:lstStyle/>
            <a:p>
              <a:pPr algn="ctr">
                <a:spcBef>
                  <a:spcPct val="50000"/>
                </a:spcBef>
              </a:pPr>
              <a:r>
                <a:rPr lang="en-GB" dirty="0">
                  <a:solidFill>
                    <a:srgbClr val="FF0000"/>
                  </a:solidFill>
                </a:rPr>
                <a:t>End-to-end process 2</a:t>
              </a:r>
              <a:endParaRPr lang="en-US" dirty="0">
                <a:solidFill>
                  <a:srgbClr val="FF0000"/>
                </a:solidFill>
              </a:endParaRPr>
            </a:p>
          </p:txBody>
        </p:sp>
        <p:sp>
          <p:nvSpPr>
            <p:cNvPr id="40987" name="Text Box 43"/>
            <p:cNvSpPr txBox="1">
              <a:spLocks noChangeArrowheads="1"/>
            </p:cNvSpPr>
            <p:nvPr/>
          </p:nvSpPr>
          <p:spPr bwMode="auto">
            <a:xfrm>
              <a:off x="1819" y="2764"/>
              <a:ext cx="1689" cy="213"/>
            </a:xfrm>
            <a:prstGeom prst="rect">
              <a:avLst/>
            </a:prstGeom>
            <a:noFill/>
            <a:ln w="9525">
              <a:noFill/>
              <a:miter lim="800000"/>
              <a:headEnd/>
              <a:tailEnd/>
            </a:ln>
          </p:spPr>
          <p:txBody>
            <a:bodyPr>
              <a:spAutoFit/>
            </a:bodyPr>
            <a:lstStyle/>
            <a:p>
              <a:pPr algn="ctr">
                <a:spcBef>
                  <a:spcPct val="50000"/>
                </a:spcBef>
              </a:pPr>
              <a:r>
                <a:rPr lang="en-GB" dirty="0">
                  <a:solidFill>
                    <a:srgbClr val="FF0000"/>
                  </a:solidFill>
                </a:rPr>
                <a:t>End-to-end process 3</a:t>
              </a:r>
              <a:endParaRPr lang="en-US" dirty="0">
                <a:solidFill>
                  <a:srgbClr val="FF0000"/>
                </a:solidFill>
              </a:endParaRPr>
            </a:p>
          </p:txBody>
        </p:sp>
      </p:grpSp>
      <p:sp>
        <p:nvSpPr>
          <p:cNvPr id="44" name="Rectangle 13"/>
          <p:cNvSpPr>
            <a:spLocks noChangeArrowheads="1"/>
          </p:cNvSpPr>
          <p:nvPr/>
        </p:nvSpPr>
        <p:spPr bwMode="auto">
          <a:xfrm>
            <a:off x="3001822" y="1481364"/>
            <a:ext cx="1007475" cy="490537"/>
          </a:xfrm>
          <a:prstGeom prst="rect">
            <a:avLst/>
          </a:prstGeom>
          <a:solidFill>
            <a:schemeClr val="bg1">
              <a:lumMod val="95000"/>
            </a:schemeClr>
          </a:solidFill>
          <a:ln w="9525">
            <a:solidFill>
              <a:schemeClr val="tx1"/>
            </a:solidFill>
            <a:miter lim="800000"/>
            <a:headEnd/>
            <a:tailEnd/>
          </a:ln>
        </p:spPr>
        <p:txBody>
          <a:bodyPr wrap="none" anchor="ctr"/>
          <a:lstStyle/>
          <a:p>
            <a:pPr>
              <a:defRPr/>
            </a:pPr>
            <a:endParaRPr lang="en-US" dirty="0"/>
          </a:p>
        </p:txBody>
      </p:sp>
      <p:sp>
        <p:nvSpPr>
          <p:cNvPr id="45" name="Text Box 15"/>
          <p:cNvSpPr txBox="1">
            <a:spLocks noChangeArrowheads="1"/>
          </p:cNvSpPr>
          <p:nvPr/>
        </p:nvSpPr>
        <p:spPr bwMode="auto">
          <a:xfrm>
            <a:off x="2936491" y="1511523"/>
            <a:ext cx="1148453" cy="469900"/>
          </a:xfrm>
          <a:prstGeom prst="rect">
            <a:avLst/>
          </a:prstGeom>
          <a:noFill/>
          <a:ln w="9525">
            <a:noFill/>
            <a:miter lim="800000"/>
            <a:headEnd/>
            <a:tailEnd/>
          </a:ln>
        </p:spPr>
        <p:txBody>
          <a:bodyPr>
            <a:spAutoFit/>
          </a:bodyPr>
          <a:lstStyle/>
          <a:p>
            <a:pPr algn="ctr">
              <a:lnSpc>
                <a:spcPct val="60000"/>
              </a:lnSpc>
              <a:spcBef>
                <a:spcPct val="35000"/>
              </a:spcBef>
            </a:pPr>
            <a:r>
              <a:rPr lang="en-GB" dirty="0"/>
              <a:t>Function</a:t>
            </a:r>
          </a:p>
          <a:p>
            <a:pPr algn="ctr">
              <a:lnSpc>
                <a:spcPct val="60000"/>
              </a:lnSpc>
              <a:spcBef>
                <a:spcPct val="35000"/>
              </a:spcBef>
            </a:pPr>
            <a:r>
              <a:rPr lang="en-GB" dirty="0"/>
              <a:t> 2</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5"/>
          <p:cNvSpPr>
            <a:spLocks noChangeArrowheads="1"/>
          </p:cNvSpPr>
          <p:nvPr/>
        </p:nvSpPr>
        <p:spPr bwMode="auto">
          <a:xfrm>
            <a:off x="2542359" y="1741491"/>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41986" name="Rectangle 7"/>
          <p:cNvSpPr>
            <a:spLocks noChangeArrowheads="1"/>
          </p:cNvSpPr>
          <p:nvPr/>
        </p:nvSpPr>
        <p:spPr bwMode="auto">
          <a:xfrm>
            <a:off x="2528604" y="5627688"/>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41987" name="Text Box 8"/>
          <p:cNvSpPr txBox="1">
            <a:spLocks noChangeArrowheads="1"/>
          </p:cNvSpPr>
          <p:nvPr/>
        </p:nvSpPr>
        <p:spPr bwMode="auto">
          <a:xfrm>
            <a:off x="4020906" y="5646738"/>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grpSp>
        <p:nvGrpSpPr>
          <p:cNvPr id="41988" name="Group 49"/>
          <p:cNvGrpSpPr>
            <a:grpSpLocks/>
          </p:cNvGrpSpPr>
          <p:nvPr/>
        </p:nvGrpSpPr>
        <p:grpSpPr bwMode="auto">
          <a:xfrm>
            <a:off x="7909828" y="2168525"/>
            <a:ext cx="1179399" cy="2916238"/>
            <a:chOff x="4562" y="1366"/>
            <a:chExt cx="686" cy="1092"/>
          </a:xfrm>
        </p:grpSpPr>
        <p:sp>
          <p:nvSpPr>
            <p:cNvPr id="42022" name="Rectangle 6"/>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42023" name="Line 9"/>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42024" name="Line 10"/>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42025" name="Line 11"/>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42026" name="Line 12"/>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42027" name="Line 13"/>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42028" name="Line 14"/>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42029" name="AutoShape 15"/>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41989" name="Text Box 16"/>
          <p:cNvSpPr txBox="1">
            <a:spLocks noChangeArrowheads="1"/>
          </p:cNvSpPr>
          <p:nvPr/>
        </p:nvSpPr>
        <p:spPr bwMode="auto">
          <a:xfrm>
            <a:off x="6811232" y="1117603"/>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41990" name="Text Box 17"/>
          <p:cNvSpPr txBox="1">
            <a:spLocks noChangeArrowheads="1"/>
          </p:cNvSpPr>
          <p:nvPr/>
        </p:nvSpPr>
        <p:spPr bwMode="auto">
          <a:xfrm rot="-5400000">
            <a:off x="7833323" y="3383549"/>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41991" name="Line 18"/>
          <p:cNvSpPr>
            <a:spLocks noChangeShapeType="1"/>
          </p:cNvSpPr>
          <p:nvPr/>
        </p:nvSpPr>
        <p:spPr bwMode="auto">
          <a:xfrm>
            <a:off x="4976802" y="1730375"/>
            <a:ext cx="0" cy="3887788"/>
          </a:xfrm>
          <a:prstGeom prst="line">
            <a:avLst/>
          </a:prstGeom>
          <a:noFill/>
          <a:ln w="9525">
            <a:solidFill>
              <a:schemeClr val="tx1"/>
            </a:solidFill>
            <a:round/>
            <a:headEnd/>
            <a:tailEnd type="none" w="sm" len="lg"/>
          </a:ln>
        </p:spPr>
        <p:txBody>
          <a:bodyPr/>
          <a:lstStyle/>
          <a:p>
            <a:endParaRPr lang="en-GB" dirty="0"/>
          </a:p>
        </p:txBody>
      </p:sp>
      <p:sp>
        <p:nvSpPr>
          <p:cNvPr id="28681" name="Rectangle 19"/>
          <p:cNvSpPr>
            <a:spLocks noChangeArrowheads="1"/>
          </p:cNvSpPr>
          <p:nvPr/>
        </p:nvSpPr>
        <p:spPr bwMode="auto">
          <a:xfrm>
            <a:off x="2540641" y="1747841"/>
            <a:ext cx="2436163" cy="3887787"/>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41993" name="AutoShape 20"/>
          <p:cNvSpPr>
            <a:spLocks noChangeArrowheads="1"/>
          </p:cNvSpPr>
          <p:nvPr/>
        </p:nvSpPr>
        <p:spPr bwMode="auto">
          <a:xfrm>
            <a:off x="2545798" y="1341441"/>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41994" name="Text Box 21"/>
          <p:cNvSpPr txBox="1">
            <a:spLocks noChangeArrowheads="1"/>
          </p:cNvSpPr>
          <p:nvPr/>
        </p:nvSpPr>
        <p:spPr bwMode="auto">
          <a:xfrm>
            <a:off x="5611204" y="5145088"/>
            <a:ext cx="1480265" cy="457200"/>
          </a:xfrm>
          <a:prstGeom prst="rect">
            <a:avLst/>
          </a:prstGeom>
          <a:noFill/>
          <a:ln w="9525">
            <a:noFill/>
            <a:miter lim="800000"/>
            <a:headEnd/>
            <a:tailEnd/>
          </a:ln>
        </p:spPr>
        <p:txBody>
          <a:bodyPr>
            <a:spAutoFit/>
          </a:bodyPr>
          <a:lstStyle/>
          <a:p>
            <a:pPr algn="ctr" eaLnBrk="0" hangingPunct="0"/>
            <a:r>
              <a:rPr lang="en-US" sz="1200" dirty="0"/>
              <a:t>Process technology</a:t>
            </a:r>
            <a:endParaRPr lang="en-US" sz="1200" dirty="0">
              <a:latin typeface="Times New Roman" pitchFamily="18" charset="0"/>
            </a:endParaRPr>
          </a:p>
        </p:txBody>
      </p:sp>
      <p:sp>
        <p:nvSpPr>
          <p:cNvPr id="41995" name="Text Box 22"/>
          <p:cNvSpPr txBox="1">
            <a:spLocks noChangeArrowheads="1"/>
          </p:cNvSpPr>
          <p:nvPr/>
        </p:nvSpPr>
        <p:spPr bwMode="auto">
          <a:xfrm>
            <a:off x="4170479" y="1046163"/>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41996" name="Text Box 23"/>
          <p:cNvSpPr txBox="1">
            <a:spLocks noChangeArrowheads="1"/>
          </p:cNvSpPr>
          <p:nvPr/>
        </p:nvSpPr>
        <p:spPr bwMode="auto">
          <a:xfrm>
            <a:off x="0" y="15635"/>
            <a:ext cx="9902825" cy="954107"/>
          </a:xfrm>
          <a:prstGeom prst="rect">
            <a:avLst/>
          </a:prstGeom>
          <a:noFill/>
          <a:ln w="9525">
            <a:noFill/>
            <a:miter lim="800000"/>
            <a:headEnd/>
            <a:tailEnd type="none" w="sm" len="lg"/>
          </a:ln>
        </p:spPr>
        <p:txBody>
          <a:bodyPr>
            <a:spAutoFit/>
          </a:bodyPr>
          <a:lstStyle/>
          <a:p>
            <a:pPr algn="ctr" eaLnBrk="0" hangingPunct="0"/>
            <a:r>
              <a:rPr lang="en-GB" sz="2800" b="1" dirty="0"/>
              <a:t>BPR elements in the four operations </a:t>
            </a:r>
            <a:br>
              <a:rPr lang="en-GB" sz="2800" b="1" dirty="0"/>
            </a:br>
            <a:r>
              <a:rPr lang="en-GB" sz="2800" b="1" dirty="0"/>
              <a:t>strategy decision categories</a:t>
            </a:r>
            <a:endParaRPr lang="en-US" sz="2800" b="1" dirty="0">
              <a:latin typeface="Times New Roman" pitchFamily="18" charset="0"/>
            </a:endParaRPr>
          </a:p>
        </p:txBody>
      </p:sp>
      <p:sp>
        <p:nvSpPr>
          <p:cNvPr id="41997" name="Text Box 24"/>
          <p:cNvSpPr txBox="1">
            <a:spLocks noChangeArrowheads="1"/>
          </p:cNvSpPr>
          <p:nvPr/>
        </p:nvSpPr>
        <p:spPr bwMode="auto">
          <a:xfrm>
            <a:off x="6675413" y="5038728"/>
            <a:ext cx="1383989" cy="461665"/>
          </a:xfrm>
          <a:prstGeom prst="rect">
            <a:avLst/>
          </a:prstGeom>
          <a:noFill/>
          <a:ln w="9525">
            <a:noFill/>
            <a:miter lim="800000"/>
            <a:headEnd/>
            <a:tailEnd/>
          </a:ln>
        </p:spPr>
        <p:txBody>
          <a:bodyPr>
            <a:spAutoFit/>
          </a:bodyPr>
          <a:lstStyle/>
          <a:p>
            <a:pPr algn="ctr" eaLnBrk="0" hangingPunct="0"/>
            <a:r>
              <a:rPr lang="en-US" sz="1200" dirty="0"/>
              <a:t>Development</a:t>
            </a:r>
          </a:p>
          <a:p>
            <a:pPr algn="ctr" eaLnBrk="0" hangingPunct="0"/>
            <a:r>
              <a:rPr lang="en-US" sz="1200" dirty="0"/>
              <a:t>and organisation</a:t>
            </a:r>
            <a:endParaRPr lang="en-US" sz="1200" dirty="0">
              <a:latin typeface="Times New Roman" pitchFamily="18" charset="0"/>
            </a:endParaRPr>
          </a:p>
        </p:txBody>
      </p:sp>
      <p:sp>
        <p:nvSpPr>
          <p:cNvPr id="41998" name="Text Box 25"/>
          <p:cNvSpPr txBox="1">
            <a:spLocks noChangeArrowheads="1"/>
          </p:cNvSpPr>
          <p:nvPr/>
        </p:nvSpPr>
        <p:spPr bwMode="auto">
          <a:xfrm>
            <a:off x="2485623" y="2922588"/>
            <a:ext cx="2480863" cy="825500"/>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dirty="0"/>
              <a:t>	Balance capacity 	across end-to-end 	processes</a:t>
            </a:r>
          </a:p>
        </p:txBody>
      </p:sp>
      <p:grpSp>
        <p:nvGrpSpPr>
          <p:cNvPr id="41999" name="Group 26"/>
          <p:cNvGrpSpPr>
            <a:grpSpLocks/>
          </p:cNvGrpSpPr>
          <p:nvPr/>
        </p:nvGrpSpPr>
        <p:grpSpPr bwMode="auto">
          <a:xfrm>
            <a:off x="431130" y="2173288"/>
            <a:ext cx="2159366" cy="2919412"/>
            <a:chOff x="204" y="1237"/>
            <a:chExt cx="1256" cy="1839"/>
          </a:xfrm>
        </p:grpSpPr>
        <p:sp>
          <p:nvSpPr>
            <p:cNvPr id="42008" name="Rectangle 27"/>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42009" name="Text Box 28"/>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42010" name="Text Box 29"/>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42011" name="Text Box 30"/>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42012" name="Text Box 31"/>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42013" name="Text Box 32"/>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42014" name="Text Box 33"/>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42015" name="Line 34"/>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42016" name="Rectangle 35"/>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42017" name="Freeform 36"/>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2018" name="Freeform 37"/>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2019" name="Freeform 38"/>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2020" name="Freeform 39"/>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2021" name="Freeform 40"/>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42000" name="Line 41"/>
          <p:cNvSpPr>
            <a:spLocks noChangeShapeType="1"/>
          </p:cNvSpPr>
          <p:nvPr/>
        </p:nvSpPr>
        <p:spPr bwMode="auto">
          <a:xfrm>
            <a:off x="1196193" y="2173288"/>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42001" name="Line 42"/>
          <p:cNvSpPr>
            <a:spLocks noChangeShapeType="1"/>
          </p:cNvSpPr>
          <p:nvPr/>
        </p:nvSpPr>
        <p:spPr bwMode="auto">
          <a:xfrm>
            <a:off x="2523448" y="5091113"/>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42002" name="Rectangle 43"/>
          <p:cNvSpPr>
            <a:spLocks noChangeArrowheads="1"/>
          </p:cNvSpPr>
          <p:nvPr/>
        </p:nvSpPr>
        <p:spPr bwMode="auto">
          <a:xfrm>
            <a:off x="573829" y="931864"/>
            <a:ext cx="2164375" cy="400110"/>
          </a:xfrm>
          <a:prstGeom prst="rect">
            <a:avLst/>
          </a:prstGeom>
          <a:noFill/>
          <a:ln w="9525">
            <a:noFill/>
            <a:miter lim="800000"/>
            <a:headEnd/>
            <a:tailEnd/>
          </a:ln>
        </p:spPr>
        <p:txBody>
          <a:bodyPr wrap="none">
            <a:spAutoFit/>
          </a:bodyPr>
          <a:lstStyle/>
          <a:p>
            <a:r>
              <a:rPr lang="en-GB" sz="2000" dirty="0"/>
              <a:t>Capacity strategy</a:t>
            </a:r>
            <a:endParaRPr lang="en-US" sz="2000" dirty="0"/>
          </a:p>
        </p:txBody>
      </p:sp>
      <p:sp>
        <p:nvSpPr>
          <p:cNvPr id="42003" name="Rectangle 44"/>
          <p:cNvSpPr>
            <a:spLocks noChangeArrowheads="1"/>
          </p:cNvSpPr>
          <p:nvPr/>
        </p:nvSpPr>
        <p:spPr bwMode="auto">
          <a:xfrm>
            <a:off x="2528605" y="1741491"/>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42004" name="Freeform 45"/>
          <p:cNvSpPr>
            <a:spLocks/>
          </p:cNvSpPr>
          <p:nvPr/>
        </p:nvSpPr>
        <p:spPr bwMode="auto">
          <a:xfrm>
            <a:off x="6811234" y="1773238"/>
            <a:ext cx="49857" cy="3890962"/>
          </a:xfrm>
          <a:custGeom>
            <a:avLst/>
            <a:gdLst>
              <a:gd name="T0" fmla="*/ 0 w 29"/>
              <a:gd name="T1" fmla="*/ 0 h 2451"/>
              <a:gd name="T2" fmla="*/ 73082949 w 29"/>
              <a:gd name="T3" fmla="*/ 2147483647 h 2451"/>
              <a:gd name="T4" fmla="*/ 0 60000 65536"/>
              <a:gd name="T5" fmla="*/ 0 60000 65536"/>
              <a:gd name="T6" fmla="*/ 0 w 29"/>
              <a:gd name="T7" fmla="*/ 0 h 2451"/>
              <a:gd name="T8" fmla="*/ 29 w 29"/>
              <a:gd name="T9" fmla="*/ 2451 h 2451"/>
            </a:gdLst>
            <a:ahLst/>
            <a:cxnLst>
              <a:cxn ang="T4">
                <a:pos x="T0" y="T1"/>
              </a:cxn>
              <a:cxn ang="T5">
                <a:pos x="T2" y="T3"/>
              </a:cxn>
            </a:cxnLst>
            <a:rect l="T6" t="T7" r="T8" b="T9"/>
            <a:pathLst>
              <a:path w="29" h="2451">
                <a:moveTo>
                  <a:pt x="0" y="0"/>
                </a:moveTo>
                <a:lnTo>
                  <a:pt x="29" y="2451"/>
                </a:lnTo>
              </a:path>
            </a:pathLst>
          </a:custGeom>
          <a:noFill/>
          <a:ln w="9525">
            <a:solidFill>
              <a:schemeClr val="tx1"/>
            </a:solidFill>
            <a:round/>
            <a:headEnd type="none" w="med" len="med"/>
            <a:tailEnd type="none" w="med" len="med"/>
          </a:ln>
        </p:spPr>
        <p:txBody>
          <a:bodyPr/>
          <a:lstStyle/>
          <a:p>
            <a:endParaRPr lang="en-GB" dirty="0"/>
          </a:p>
        </p:txBody>
      </p:sp>
      <p:sp>
        <p:nvSpPr>
          <p:cNvPr id="42005" name="Line 46"/>
          <p:cNvSpPr>
            <a:spLocks noChangeShapeType="1"/>
          </p:cNvSpPr>
          <p:nvPr/>
        </p:nvSpPr>
        <p:spPr bwMode="auto">
          <a:xfrm>
            <a:off x="5875965" y="1773238"/>
            <a:ext cx="0" cy="3887787"/>
          </a:xfrm>
          <a:prstGeom prst="line">
            <a:avLst/>
          </a:prstGeom>
          <a:noFill/>
          <a:ln w="9525">
            <a:solidFill>
              <a:schemeClr val="tx1"/>
            </a:solidFill>
            <a:round/>
            <a:headEnd/>
            <a:tailEnd/>
          </a:ln>
        </p:spPr>
        <p:txBody>
          <a:bodyPr/>
          <a:lstStyle/>
          <a:p>
            <a:endParaRPr lang="en-GB" dirty="0"/>
          </a:p>
        </p:txBody>
      </p:sp>
      <p:sp>
        <p:nvSpPr>
          <p:cNvPr id="42006" name="Text Box 47"/>
          <p:cNvSpPr txBox="1">
            <a:spLocks noChangeArrowheads="1"/>
          </p:cNvSpPr>
          <p:nvPr/>
        </p:nvSpPr>
        <p:spPr bwMode="auto">
          <a:xfrm>
            <a:off x="4834106" y="5153025"/>
            <a:ext cx="1170802" cy="457200"/>
          </a:xfrm>
          <a:prstGeom prst="rect">
            <a:avLst/>
          </a:prstGeom>
          <a:noFill/>
          <a:ln w="9525">
            <a:noFill/>
            <a:miter lim="800000"/>
            <a:headEnd/>
            <a:tailEnd/>
          </a:ln>
        </p:spPr>
        <p:txBody>
          <a:bodyPr>
            <a:spAutoFit/>
          </a:bodyPr>
          <a:lstStyle/>
          <a:p>
            <a:pPr algn="ctr" eaLnBrk="0" hangingPunct="0"/>
            <a:r>
              <a:rPr lang="en-US" sz="1200" dirty="0"/>
              <a:t>Supply network</a:t>
            </a:r>
            <a:endParaRPr lang="en-US" sz="1200" dirty="0">
              <a:latin typeface="Times New Roman" pitchFamily="18" charset="0"/>
            </a:endParaRPr>
          </a:p>
        </p:txBody>
      </p:sp>
      <p:sp>
        <p:nvSpPr>
          <p:cNvPr id="42007" name="Text Box 48"/>
          <p:cNvSpPr txBox="1">
            <a:spLocks noChangeArrowheads="1"/>
          </p:cNvSpPr>
          <p:nvPr/>
        </p:nvSpPr>
        <p:spPr bwMode="auto">
          <a:xfrm>
            <a:off x="3075322" y="5084764"/>
            <a:ext cx="1175960" cy="523220"/>
          </a:xfrm>
          <a:prstGeom prst="rect">
            <a:avLst/>
          </a:prstGeom>
          <a:noFill/>
          <a:ln w="9525">
            <a:noFill/>
            <a:miter lim="800000"/>
            <a:headEnd/>
            <a:tailEnd/>
          </a:ln>
        </p:spPr>
        <p:txBody>
          <a:bodyPr>
            <a:spAutoFit/>
          </a:bodyPr>
          <a:lstStyle/>
          <a:p>
            <a:pPr algn="ctr" eaLnBrk="0" hangingPunct="0"/>
            <a:r>
              <a:rPr lang="en-US" sz="1400" dirty="0"/>
              <a:t>Capacity strategy</a:t>
            </a:r>
            <a:endParaRPr lang="en-US" sz="1400" dirty="0">
              <a:latin typeface="Times New Roman" pitchFamily="18" charset="0"/>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5"/>
          <p:cNvSpPr>
            <a:spLocks noChangeArrowheads="1"/>
          </p:cNvSpPr>
          <p:nvPr/>
        </p:nvSpPr>
        <p:spPr bwMode="auto">
          <a:xfrm>
            <a:off x="2542359" y="1723907"/>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43010" name="Rectangle 7"/>
          <p:cNvSpPr>
            <a:spLocks noChangeArrowheads="1"/>
          </p:cNvSpPr>
          <p:nvPr/>
        </p:nvSpPr>
        <p:spPr bwMode="auto">
          <a:xfrm>
            <a:off x="2528604" y="5610104"/>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43011" name="Text Box 8"/>
          <p:cNvSpPr txBox="1">
            <a:spLocks noChangeArrowheads="1"/>
          </p:cNvSpPr>
          <p:nvPr/>
        </p:nvSpPr>
        <p:spPr bwMode="auto">
          <a:xfrm>
            <a:off x="4020906" y="5629154"/>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sp>
        <p:nvSpPr>
          <p:cNvPr id="43012" name="Text Box 9"/>
          <p:cNvSpPr txBox="1">
            <a:spLocks noChangeArrowheads="1"/>
          </p:cNvSpPr>
          <p:nvPr/>
        </p:nvSpPr>
        <p:spPr bwMode="auto">
          <a:xfrm>
            <a:off x="2358400" y="5140204"/>
            <a:ext cx="1175960" cy="457200"/>
          </a:xfrm>
          <a:prstGeom prst="rect">
            <a:avLst/>
          </a:prstGeom>
          <a:noFill/>
          <a:ln w="9525">
            <a:noFill/>
            <a:miter lim="800000"/>
            <a:headEnd/>
            <a:tailEnd/>
          </a:ln>
        </p:spPr>
        <p:txBody>
          <a:bodyPr>
            <a:spAutoFit/>
          </a:bodyPr>
          <a:lstStyle/>
          <a:p>
            <a:pPr algn="ctr" eaLnBrk="0" hangingPunct="0"/>
            <a:r>
              <a:rPr lang="en-US" sz="1200" dirty="0"/>
              <a:t>Capacity strategy</a:t>
            </a:r>
            <a:endParaRPr lang="en-US" sz="1200" dirty="0">
              <a:latin typeface="Times New Roman" pitchFamily="18" charset="0"/>
            </a:endParaRPr>
          </a:p>
        </p:txBody>
      </p:sp>
      <p:grpSp>
        <p:nvGrpSpPr>
          <p:cNvPr id="43013" name="Group 49"/>
          <p:cNvGrpSpPr>
            <a:grpSpLocks/>
          </p:cNvGrpSpPr>
          <p:nvPr/>
        </p:nvGrpSpPr>
        <p:grpSpPr bwMode="auto">
          <a:xfrm>
            <a:off x="7909828" y="2150941"/>
            <a:ext cx="1179399" cy="2916238"/>
            <a:chOff x="4562" y="1366"/>
            <a:chExt cx="686" cy="1092"/>
          </a:xfrm>
        </p:grpSpPr>
        <p:sp>
          <p:nvSpPr>
            <p:cNvPr id="43046" name="Rectangle 6"/>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43047" name="Line 10"/>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43048" name="Line 11"/>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43049" name="Line 12"/>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43050" name="Line 13"/>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43051" name="Line 14"/>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43052" name="Line 15"/>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43053" name="AutoShape 16"/>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43014" name="Text Box 17"/>
          <p:cNvSpPr txBox="1">
            <a:spLocks noChangeArrowheads="1"/>
          </p:cNvSpPr>
          <p:nvPr/>
        </p:nvSpPr>
        <p:spPr bwMode="auto">
          <a:xfrm>
            <a:off x="6811232" y="1100019"/>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43015" name="Text Box 18"/>
          <p:cNvSpPr txBox="1">
            <a:spLocks noChangeArrowheads="1"/>
          </p:cNvSpPr>
          <p:nvPr/>
        </p:nvSpPr>
        <p:spPr bwMode="auto">
          <a:xfrm rot="-5400000">
            <a:off x="7840200" y="3458039"/>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43016" name="Line 19"/>
          <p:cNvSpPr>
            <a:spLocks noChangeShapeType="1"/>
          </p:cNvSpPr>
          <p:nvPr/>
        </p:nvSpPr>
        <p:spPr bwMode="auto">
          <a:xfrm>
            <a:off x="3431205" y="1723907"/>
            <a:ext cx="0" cy="3887787"/>
          </a:xfrm>
          <a:prstGeom prst="line">
            <a:avLst/>
          </a:prstGeom>
          <a:noFill/>
          <a:ln w="9525">
            <a:solidFill>
              <a:schemeClr val="tx1"/>
            </a:solidFill>
            <a:round/>
            <a:headEnd/>
            <a:tailEnd type="none" w="sm" len="lg"/>
          </a:ln>
        </p:spPr>
        <p:txBody>
          <a:bodyPr/>
          <a:lstStyle/>
          <a:p>
            <a:endParaRPr lang="en-GB" dirty="0"/>
          </a:p>
        </p:txBody>
      </p:sp>
      <p:sp>
        <p:nvSpPr>
          <p:cNvPr id="29706" name="Rectangle 20"/>
          <p:cNvSpPr>
            <a:spLocks noChangeArrowheads="1"/>
          </p:cNvSpPr>
          <p:nvPr/>
        </p:nvSpPr>
        <p:spPr bwMode="auto">
          <a:xfrm>
            <a:off x="3441523" y="1722316"/>
            <a:ext cx="2436163" cy="3887788"/>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43018" name="AutoShape 21"/>
          <p:cNvSpPr>
            <a:spLocks noChangeArrowheads="1"/>
          </p:cNvSpPr>
          <p:nvPr/>
        </p:nvSpPr>
        <p:spPr bwMode="auto">
          <a:xfrm>
            <a:off x="2545798" y="1323857"/>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43019" name="Text Box 22"/>
          <p:cNvSpPr txBox="1">
            <a:spLocks noChangeArrowheads="1"/>
          </p:cNvSpPr>
          <p:nvPr/>
        </p:nvSpPr>
        <p:spPr bwMode="auto">
          <a:xfrm>
            <a:off x="5611204" y="5127504"/>
            <a:ext cx="1480265" cy="457200"/>
          </a:xfrm>
          <a:prstGeom prst="rect">
            <a:avLst/>
          </a:prstGeom>
          <a:noFill/>
          <a:ln w="9525">
            <a:noFill/>
            <a:miter lim="800000"/>
            <a:headEnd/>
            <a:tailEnd/>
          </a:ln>
        </p:spPr>
        <p:txBody>
          <a:bodyPr>
            <a:spAutoFit/>
          </a:bodyPr>
          <a:lstStyle/>
          <a:p>
            <a:pPr algn="ctr" eaLnBrk="0" hangingPunct="0"/>
            <a:r>
              <a:rPr lang="en-US" sz="1200" dirty="0"/>
              <a:t>Process technology</a:t>
            </a:r>
            <a:endParaRPr lang="en-US" sz="1200" dirty="0">
              <a:latin typeface="Times New Roman" pitchFamily="18" charset="0"/>
            </a:endParaRPr>
          </a:p>
        </p:txBody>
      </p:sp>
      <p:sp>
        <p:nvSpPr>
          <p:cNvPr id="43020" name="Text Box 23"/>
          <p:cNvSpPr txBox="1">
            <a:spLocks noChangeArrowheads="1"/>
          </p:cNvSpPr>
          <p:nvPr/>
        </p:nvSpPr>
        <p:spPr bwMode="auto">
          <a:xfrm>
            <a:off x="4170479" y="1028579"/>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43021" name="Text Box 25"/>
          <p:cNvSpPr txBox="1">
            <a:spLocks noChangeArrowheads="1"/>
          </p:cNvSpPr>
          <p:nvPr/>
        </p:nvSpPr>
        <p:spPr bwMode="auto">
          <a:xfrm>
            <a:off x="6675413" y="5021144"/>
            <a:ext cx="1383989" cy="461665"/>
          </a:xfrm>
          <a:prstGeom prst="rect">
            <a:avLst/>
          </a:prstGeom>
          <a:noFill/>
          <a:ln w="9525">
            <a:noFill/>
            <a:miter lim="800000"/>
            <a:headEnd/>
            <a:tailEnd/>
          </a:ln>
        </p:spPr>
        <p:txBody>
          <a:bodyPr>
            <a:spAutoFit/>
          </a:bodyPr>
          <a:lstStyle/>
          <a:p>
            <a:pPr algn="ctr" eaLnBrk="0" hangingPunct="0"/>
            <a:r>
              <a:rPr lang="en-US" sz="1200" dirty="0"/>
              <a:t>Development</a:t>
            </a:r>
          </a:p>
          <a:p>
            <a:pPr algn="ctr" eaLnBrk="0" hangingPunct="0"/>
            <a:r>
              <a:rPr lang="en-US" sz="1200" dirty="0"/>
              <a:t>and organisation</a:t>
            </a:r>
            <a:endParaRPr lang="en-US" sz="1200" dirty="0">
              <a:latin typeface="Times New Roman" pitchFamily="18" charset="0"/>
            </a:endParaRPr>
          </a:p>
        </p:txBody>
      </p:sp>
      <p:sp>
        <p:nvSpPr>
          <p:cNvPr id="43022" name="Text Box 26"/>
          <p:cNvSpPr txBox="1">
            <a:spLocks noChangeArrowheads="1"/>
          </p:cNvSpPr>
          <p:nvPr/>
        </p:nvSpPr>
        <p:spPr bwMode="auto">
          <a:xfrm>
            <a:off x="3379630" y="2189041"/>
            <a:ext cx="2573702" cy="1314450"/>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dirty="0"/>
              <a:t>	Internally, customers 	become their own 	supplier rather than 	depending on another 	function</a:t>
            </a:r>
          </a:p>
        </p:txBody>
      </p:sp>
      <p:grpSp>
        <p:nvGrpSpPr>
          <p:cNvPr id="43023" name="Group 27"/>
          <p:cNvGrpSpPr>
            <a:grpSpLocks/>
          </p:cNvGrpSpPr>
          <p:nvPr/>
        </p:nvGrpSpPr>
        <p:grpSpPr bwMode="auto">
          <a:xfrm>
            <a:off x="431130" y="2155704"/>
            <a:ext cx="2159366" cy="2919412"/>
            <a:chOff x="204" y="1237"/>
            <a:chExt cx="1256" cy="1839"/>
          </a:xfrm>
        </p:grpSpPr>
        <p:sp>
          <p:nvSpPr>
            <p:cNvPr id="43032" name="Rectangle 28"/>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43033" name="Text Box 29"/>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43034" name="Text Box 30"/>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43035" name="Text Box 31"/>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43036" name="Text Box 32"/>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43037" name="Text Box 33"/>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43038" name="Text Box 34"/>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43039" name="Line 35"/>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43040" name="Rectangle 36"/>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43041" name="Freeform 37"/>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3042" name="Freeform 38"/>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3043" name="Freeform 39"/>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3044" name="Freeform 40"/>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3045" name="Freeform 41"/>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43024" name="Line 42"/>
          <p:cNvSpPr>
            <a:spLocks noChangeShapeType="1"/>
          </p:cNvSpPr>
          <p:nvPr/>
        </p:nvSpPr>
        <p:spPr bwMode="auto">
          <a:xfrm>
            <a:off x="1196193" y="2155704"/>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43025" name="Line 43"/>
          <p:cNvSpPr>
            <a:spLocks noChangeShapeType="1"/>
          </p:cNvSpPr>
          <p:nvPr/>
        </p:nvSpPr>
        <p:spPr bwMode="auto">
          <a:xfrm>
            <a:off x="2523448" y="5067179"/>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43026" name="Rectangle 44"/>
          <p:cNvSpPr>
            <a:spLocks noChangeArrowheads="1"/>
          </p:cNvSpPr>
          <p:nvPr/>
        </p:nvSpPr>
        <p:spPr bwMode="auto">
          <a:xfrm>
            <a:off x="573830" y="914280"/>
            <a:ext cx="1938351" cy="400110"/>
          </a:xfrm>
          <a:prstGeom prst="rect">
            <a:avLst/>
          </a:prstGeom>
          <a:noFill/>
          <a:ln w="9525">
            <a:noFill/>
            <a:miter lim="800000"/>
            <a:headEnd/>
            <a:tailEnd/>
          </a:ln>
        </p:spPr>
        <p:txBody>
          <a:bodyPr wrap="none">
            <a:spAutoFit/>
          </a:bodyPr>
          <a:lstStyle/>
          <a:p>
            <a:r>
              <a:rPr lang="en-GB" sz="2000" dirty="0"/>
              <a:t>Supply network</a:t>
            </a:r>
            <a:endParaRPr lang="en-US" sz="2000" dirty="0"/>
          </a:p>
        </p:txBody>
      </p:sp>
      <p:sp>
        <p:nvSpPr>
          <p:cNvPr id="43027" name="Rectangle 45"/>
          <p:cNvSpPr>
            <a:spLocks noChangeArrowheads="1"/>
          </p:cNvSpPr>
          <p:nvPr/>
        </p:nvSpPr>
        <p:spPr bwMode="auto">
          <a:xfrm>
            <a:off x="2528605" y="1723907"/>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43028" name="Freeform 46"/>
          <p:cNvSpPr>
            <a:spLocks/>
          </p:cNvSpPr>
          <p:nvPr/>
        </p:nvSpPr>
        <p:spPr bwMode="auto">
          <a:xfrm>
            <a:off x="6811234" y="1755654"/>
            <a:ext cx="49857" cy="3890962"/>
          </a:xfrm>
          <a:custGeom>
            <a:avLst/>
            <a:gdLst>
              <a:gd name="T0" fmla="*/ 0 w 29"/>
              <a:gd name="T1" fmla="*/ 0 h 2451"/>
              <a:gd name="T2" fmla="*/ 73082949 w 29"/>
              <a:gd name="T3" fmla="*/ 2147483647 h 2451"/>
              <a:gd name="T4" fmla="*/ 0 60000 65536"/>
              <a:gd name="T5" fmla="*/ 0 60000 65536"/>
              <a:gd name="T6" fmla="*/ 0 w 29"/>
              <a:gd name="T7" fmla="*/ 0 h 2451"/>
              <a:gd name="T8" fmla="*/ 29 w 29"/>
              <a:gd name="T9" fmla="*/ 2451 h 2451"/>
            </a:gdLst>
            <a:ahLst/>
            <a:cxnLst>
              <a:cxn ang="T4">
                <a:pos x="T0" y="T1"/>
              </a:cxn>
              <a:cxn ang="T5">
                <a:pos x="T2" y="T3"/>
              </a:cxn>
            </a:cxnLst>
            <a:rect l="T6" t="T7" r="T8" b="T9"/>
            <a:pathLst>
              <a:path w="29" h="2451">
                <a:moveTo>
                  <a:pt x="0" y="0"/>
                </a:moveTo>
                <a:lnTo>
                  <a:pt x="29" y="2451"/>
                </a:lnTo>
              </a:path>
            </a:pathLst>
          </a:custGeom>
          <a:noFill/>
          <a:ln w="9525">
            <a:solidFill>
              <a:schemeClr val="tx1"/>
            </a:solidFill>
            <a:round/>
            <a:headEnd type="none" w="med" len="med"/>
            <a:tailEnd type="none" w="med" len="med"/>
          </a:ln>
        </p:spPr>
        <p:txBody>
          <a:bodyPr/>
          <a:lstStyle/>
          <a:p>
            <a:endParaRPr lang="en-GB" dirty="0"/>
          </a:p>
        </p:txBody>
      </p:sp>
      <p:sp>
        <p:nvSpPr>
          <p:cNvPr id="43029" name="Line 47"/>
          <p:cNvSpPr>
            <a:spLocks noChangeShapeType="1"/>
          </p:cNvSpPr>
          <p:nvPr/>
        </p:nvSpPr>
        <p:spPr bwMode="auto">
          <a:xfrm>
            <a:off x="5875965" y="1755654"/>
            <a:ext cx="0" cy="3887787"/>
          </a:xfrm>
          <a:prstGeom prst="line">
            <a:avLst/>
          </a:prstGeom>
          <a:noFill/>
          <a:ln w="9525">
            <a:solidFill>
              <a:schemeClr val="tx1"/>
            </a:solidFill>
            <a:round/>
            <a:headEnd/>
            <a:tailEnd/>
          </a:ln>
        </p:spPr>
        <p:txBody>
          <a:bodyPr/>
          <a:lstStyle/>
          <a:p>
            <a:endParaRPr lang="en-GB" dirty="0"/>
          </a:p>
        </p:txBody>
      </p:sp>
      <p:sp>
        <p:nvSpPr>
          <p:cNvPr id="43030" name="Text Box 48"/>
          <p:cNvSpPr txBox="1">
            <a:spLocks noChangeArrowheads="1"/>
          </p:cNvSpPr>
          <p:nvPr/>
        </p:nvSpPr>
        <p:spPr bwMode="auto">
          <a:xfrm>
            <a:off x="3536080" y="5198941"/>
            <a:ext cx="2210943" cy="304800"/>
          </a:xfrm>
          <a:prstGeom prst="rect">
            <a:avLst/>
          </a:prstGeom>
          <a:noFill/>
          <a:ln w="9525">
            <a:noFill/>
            <a:miter lim="800000"/>
            <a:headEnd/>
            <a:tailEnd/>
          </a:ln>
        </p:spPr>
        <p:txBody>
          <a:bodyPr>
            <a:spAutoFit/>
          </a:bodyPr>
          <a:lstStyle/>
          <a:p>
            <a:pPr algn="ctr" eaLnBrk="0" hangingPunct="0"/>
            <a:r>
              <a:rPr lang="en-US" sz="1400" dirty="0"/>
              <a:t>Supply network</a:t>
            </a:r>
            <a:endParaRPr lang="en-US" sz="1400" dirty="0">
              <a:latin typeface="Times New Roman" pitchFamily="18" charset="0"/>
            </a:endParaRPr>
          </a:p>
        </p:txBody>
      </p:sp>
      <p:sp>
        <p:nvSpPr>
          <p:cNvPr id="43031" name="Text Box 23"/>
          <p:cNvSpPr txBox="1">
            <a:spLocks noChangeArrowheads="1"/>
          </p:cNvSpPr>
          <p:nvPr/>
        </p:nvSpPr>
        <p:spPr bwMode="auto">
          <a:xfrm>
            <a:off x="0" y="15635"/>
            <a:ext cx="9902825" cy="954107"/>
          </a:xfrm>
          <a:prstGeom prst="rect">
            <a:avLst/>
          </a:prstGeom>
          <a:noFill/>
          <a:ln w="9525">
            <a:noFill/>
            <a:miter lim="800000"/>
            <a:headEnd/>
            <a:tailEnd type="none" w="sm" len="lg"/>
          </a:ln>
        </p:spPr>
        <p:txBody>
          <a:bodyPr>
            <a:spAutoFit/>
          </a:bodyPr>
          <a:lstStyle/>
          <a:p>
            <a:pPr algn="ctr" eaLnBrk="0" hangingPunct="0"/>
            <a:r>
              <a:rPr lang="en-GB" sz="2800" b="1" dirty="0"/>
              <a:t>BPR elements in the four operations </a:t>
            </a:r>
            <a:br>
              <a:rPr lang="en-GB" sz="2800" b="1" dirty="0"/>
            </a:br>
            <a:r>
              <a:rPr lang="en-GB" sz="2800" b="1" dirty="0"/>
              <a:t>strategy decision categories (Continued)</a:t>
            </a:r>
            <a:endParaRPr lang="en-US" sz="2800" b="1" dirty="0">
              <a:latin typeface="Times New Roman" pitchFamily="18" charset="0"/>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5"/>
          <p:cNvSpPr>
            <a:spLocks noChangeArrowheads="1"/>
          </p:cNvSpPr>
          <p:nvPr/>
        </p:nvSpPr>
        <p:spPr bwMode="auto">
          <a:xfrm>
            <a:off x="2542359" y="1723907"/>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44034" name="Rectangle 7"/>
          <p:cNvSpPr>
            <a:spLocks noChangeArrowheads="1"/>
          </p:cNvSpPr>
          <p:nvPr/>
        </p:nvSpPr>
        <p:spPr bwMode="auto">
          <a:xfrm>
            <a:off x="2528604" y="5610104"/>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44035" name="Text Box 8"/>
          <p:cNvSpPr txBox="1">
            <a:spLocks noChangeArrowheads="1"/>
          </p:cNvSpPr>
          <p:nvPr/>
        </p:nvSpPr>
        <p:spPr bwMode="auto">
          <a:xfrm>
            <a:off x="4020906" y="5629154"/>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sp>
        <p:nvSpPr>
          <p:cNvPr id="44036" name="Text Box 9"/>
          <p:cNvSpPr txBox="1">
            <a:spLocks noChangeArrowheads="1"/>
          </p:cNvSpPr>
          <p:nvPr/>
        </p:nvSpPr>
        <p:spPr bwMode="auto">
          <a:xfrm>
            <a:off x="2358400" y="5140204"/>
            <a:ext cx="1175960" cy="457200"/>
          </a:xfrm>
          <a:prstGeom prst="rect">
            <a:avLst/>
          </a:prstGeom>
          <a:noFill/>
          <a:ln w="9525">
            <a:noFill/>
            <a:miter lim="800000"/>
            <a:headEnd/>
            <a:tailEnd/>
          </a:ln>
        </p:spPr>
        <p:txBody>
          <a:bodyPr>
            <a:spAutoFit/>
          </a:bodyPr>
          <a:lstStyle/>
          <a:p>
            <a:pPr algn="ctr" eaLnBrk="0" hangingPunct="0"/>
            <a:r>
              <a:rPr lang="en-US" sz="1200" dirty="0"/>
              <a:t>Capacity strategy</a:t>
            </a:r>
            <a:endParaRPr lang="en-US" sz="1200" dirty="0">
              <a:latin typeface="Times New Roman" pitchFamily="18" charset="0"/>
            </a:endParaRPr>
          </a:p>
        </p:txBody>
      </p:sp>
      <p:sp>
        <p:nvSpPr>
          <p:cNvPr id="44037" name="Text Box 10"/>
          <p:cNvSpPr txBox="1">
            <a:spLocks noChangeArrowheads="1"/>
          </p:cNvSpPr>
          <p:nvPr/>
        </p:nvSpPr>
        <p:spPr bwMode="auto">
          <a:xfrm>
            <a:off x="3431205" y="5094166"/>
            <a:ext cx="935267" cy="457200"/>
          </a:xfrm>
          <a:prstGeom prst="rect">
            <a:avLst/>
          </a:prstGeom>
          <a:noFill/>
          <a:ln w="9525">
            <a:noFill/>
            <a:miter lim="800000"/>
            <a:headEnd/>
            <a:tailEnd/>
          </a:ln>
        </p:spPr>
        <p:txBody>
          <a:bodyPr>
            <a:spAutoFit/>
          </a:bodyPr>
          <a:lstStyle/>
          <a:p>
            <a:pPr algn="ctr" eaLnBrk="0" hangingPunct="0"/>
            <a:r>
              <a:rPr lang="en-US" sz="1200" dirty="0"/>
              <a:t>Supply network</a:t>
            </a:r>
            <a:endParaRPr lang="en-US" sz="1200" dirty="0">
              <a:latin typeface="Times New Roman" pitchFamily="18" charset="0"/>
            </a:endParaRPr>
          </a:p>
        </p:txBody>
      </p:sp>
      <p:grpSp>
        <p:nvGrpSpPr>
          <p:cNvPr id="44038" name="Group 49"/>
          <p:cNvGrpSpPr>
            <a:grpSpLocks/>
          </p:cNvGrpSpPr>
          <p:nvPr/>
        </p:nvGrpSpPr>
        <p:grpSpPr bwMode="auto">
          <a:xfrm>
            <a:off x="7909828" y="2150941"/>
            <a:ext cx="1179399" cy="2916238"/>
            <a:chOff x="4562" y="1366"/>
            <a:chExt cx="686" cy="1092"/>
          </a:xfrm>
        </p:grpSpPr>
        <p:sp>
          <p:nvSpPr>
            <p:cNvPr id="44070" name="Rectangle 6"/>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44071" name="Line 11"/>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44072" name="Line 12"/>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44073" name="Line 13"/>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44074" name="Line 14"/>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44075" name="Line 15"/>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44076" name="Line 16"/>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44077" name="AutoShape 17"/>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44039" name="Text Box 18"/>
          <p:cNvSpPr txBox="1">
            <a:spLocks noChangeArrowheads="1"/>
          </p:cNvSpPr>
          <p:nvPr/>
        </p:nvSpPr>
        <p:spPr bwMode="auto">
          <a:xfrm>
            <a:off x="6811232" y="1100019"/>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44040" name="Text Box 19"/>
          <p:cNvSpPr txBox="1">
            <a:spLocks noChangeArrowheads="1"/>
          </p:cNvSpPr>
          <p:nvPr/>
        </p:nvSpPr>
        <p:spPr bwMode="auto">
          <a:xfrm rot="-5400000">
            <a:off x="7840200" y="3386602"/>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44041" name="Line 20"/>
          <p:cNvSpPr>
            <a:spLocks noChangeShapeType="1"/>
          </p:cNvSpPr>
          <p:nvPr/>
        </p:nvSpPr>
        <p:spPr bwMode="auto">
          <a:xfrm>
            <a:off x="3431205" y="1723907"/>
            <a:ext cx="0" cy="3887787"/>
          </a:xfrm>
          <a:prstGeom prst="line">
            <a:avLst/>
          </a:prstGeom>
          <a:noFill/>
          <a:ln w="9525">
            <a:solidFill>
              <a:schemeClr val="tx1"/>
            </a:solidFill>
            <a:round/>
            <a:headEnd/>
            <a:tailEnd type="none" w="sm" len="lg"/>
          </a:ln>
        </p:spPr>
        <p:txBody>
          <a:bodyPr/>
          <a:lstStyle/>
          <a:p>
            <a:endParaRPr lang="en-GB" dirty="0"/>
          </a:p>
        </p:txBody>
      </p:sp>
      <p:sp>
        <p:nvSpPr>
          <p:cNvPr id="44042" name="Rectangle 21"/>
          <p:cNvSpPr>
            <a:spLocks noChangeArrowheads="1"/>
          </p:cNvSpPr>
          <p:nvPr/>
        </p:nvSpPr>
        <p:spPr bwMode="auto">
          <a:xfrm>
            <a:off x="4407734" y="1723907"/>
            <a:ext cx="1059052"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30732" name="Rectangle 22"/>
          <p:cNvSpPr>
            <a:spLocks noChangeArrowheads="1"/>
          </p:cNvSpPr>
          <p:nvPr/>
        </p:nvSpPr>
        <p:spPr bwMode="auto">
          <a:xfrm>
            <a:off x="4416330" y="1722316"/>
            <a:ext cx="2436164" cy="3887788"/>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44044" name="AutoShape 23"/>
          <p:cNvSpPr>
            <a:spLocks noChangeArrowheads="1"/>
          </p:cNvSpPr>
          <p:nvPr/>
        </p:nvSpPr>
        <p:spPr bwMode="auto">
          <a:xfrm>
            <a:off x="2545798" y="1323857"/>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44045" name="Text Box 24"/>
          <p:cNvSpPr txBox="1">
            <a:spLocks noChangeArrowheads="1"/>
          </p:cNvSpPr>
          <p:nvPr/>
        </p:nvSpPr>
        <p:spPr bwMode="auto">
          <a:xfrm>
            <a:off x="4534958" y="5143379"/>
            <a:ext cx="2198908" cy="304800"/>
          </a:xfrm>
          <a:prstGeom prst="rect">
            <a:avLst/>
          </a:prstGeom>
          <a:noFill/>
          <a:ln w="9525">
            <a:noFill/>
            <a:miter lim="800000"/>
            <a:headEnd/>
            <a:tailEnd/>
          </a:ln>
        </p:spPr>
        <p:txBody>
          <a:bodyPr>
            <a:spAutoFit/>
          </a:bodyPr>
          <a:lstStyle/>
          <a:p>
            <a:pPr algn="ctr" eaLnBrk="0" hangingPunct="0"/>
            <a:r>
              <a:rPr lang="en-US" sz="1400" dirty="0"/>
              <a:t>Process technology</a:t>
            </a:r>
            <a:endParaRPr lang="en-US" sz="1000" dirty="0">
              <a:latin typeface="Times New Roman" pitchFamily="18" charset="0"/>
            </a:endParaRPr>
          </a:p>
        </p:txBody>
      </p:sp>
      <p:sp>
        <p:nvSpPr>
          <p:cNvPr id="44046" name="Text Box 25"/>
          <p:cNvSpPr txBox="1">
            <a:spLocks noChangeArrowheads="1"/>
          </p:cNvSpPr>
          <p:nvPr/>
        </p:nvSpPr>
        <p:spPr bwMode="auto">
          <a:xfrm>
            <a:off x="4170479" y="1028579"/>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44047" name="Text Box 27"/>
          <p:cNvSpPr txBox="1">
            <a:spLocks noChangeArrowheads="1"/>
          </p:cNvSpPr>
          <p:nvPr/>
        </p:nvSpPr>
        <p:spPr bwMode="auto">
          <a:xfrm>
            <a:off x="6675413" y="5021144"/>
            <a:ext cx="1383989" cy="461665"/>
          </a:xfrm>
          <a:prstGeom prst="rect">
            <a:avLst/>
          </a:prstGeom>
          <a:noFill/>
          <a:ln w="9525">
            <a:noFill/>
            <a:miter lim="800000"/>
            <a:headEnd/>
            <a:tailEnd/>
          </a:ln>
        </p:spPr>
        <p:txBody>
          <a:bodyPr>
            <a:spAutoFit/>
          </a:bodyPr>
          <a:lstStyle/>
          <a:p>
            <a:pPr algn="ctr" eaLnBrk="0" hangingPunct="0"/>
            <a:r>
              <a:rPr lang="en-US" sz="1200" dirty="0"/>
              <a:t>Development</a:t>
            </a:r>
          </a:p>
          <a:p>
            <a:pPr algn="ctr" eaLnBrk="0" hangingPunct="0"/>
            <a:r>
              <a:rPr lang="en-US" sz="1200" dirty="0"/>
              <a:t>and organisation</a:t>
            </a:r>
            <a:endParaRPr lang="en-US" sz="1200" dirty="0">
              <a:latin typeface="Times New Roman" pitchFamily="18" charset="0"/>
            </a:endParaRPr>
          </a:p>
        </p:txBody>
      </p:sp>
      <p:sp>
        <p:nvSpPr>
          <p:cNvPr id="44048" name="Text Box 28"/>
          <p:cNvSpPr txBox="1">
            <a:spLocks noChangeArrowheads="1"/>
          </p:cNvSpPr>
          <p:nvPr/>
        </p:nvSpPr>
        <p:spPr bwMode="auto">
          <a:xfrm>
            <a:off x="4409454" y="2204919"/>
            <a:ext cx="2480865" cy="1069975"/>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dirty="0"/>
              <a:t>	Information 	technology is an 	enabler of cost 	reduction </a:t>
            </a:r>
          </a:p>
        </p:txBody>
      </p:sp>
      <p:grpSp>
        <p:nvGrpSpPr>
          <p:cNvPr id="44049" name="Group 29"/>
          <p:cNvGrpSpPr>
            <a:grpSpLocks/>
          </p:cNvGrpSpPr>
          <p:nvPr/>
        </p:nvGrpSpPr>
        <p:grpSpPr bwMode="auto">
          <a:xfrm>
            <a:off x="431130" y="2155704"/>
            <a:ext cx="2159366" cy="2919412"/>
            <a:chOff x="204" y="1237"/>
            <a:chExt cx="1256" cy="1839"/>
          </a:xfrm>
        </p:grpSpPr>
        <p:sp>
          <p:nvSpPr>
            <p:cNvPr id="44056" name="Rectangle 30"/>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44057" name="Text Box 31"/>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44058" name="Text Box 32"/>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44059" name="Text Box 33"/>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44060" name="Text Box 34"/>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44061" name="Text Box 35"/>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44062" name="Text Box 36"/>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44063" name="Line 37"/>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44064" name="Rectangle 38"/>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44065" name="Freeform 39"/>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4066" name="Freeform 40"/>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4067" name="Freeform 41"/>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4068" name="Freeform 42"/>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4069" name="Freeform 43"/>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44050" name="Line 44"/>
          <p:cNvSpPr>
            <a:spLocks noChangeShapeType="1"/>
          </p:cNvSpPr>
          <p:nvPr/>
        </p:nvSpPr>
        <p:spPr bwMode="auto">
          <a:xfrm>
            <a:off x="1196193" y="2155704"/>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44051" name="Line 45"/>
          <p:cNvSpPr>
            <a:spLocks noChangeShapeType="1"/>
          </p:cNvSpPr>
          <p:nvPr/>
        </p:nvSpPr>
        <p:spPr bwMode="auto">
          <a:xfrm>
            <a:off x="2523448" y="5073529"/>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44052" name="Rectangle 46"/>
          <p:cNvSpPr>
            <a:spLocks noChangeArrowheads="1"/>
          </p:cNvSpPr>
          <p:nvPr/>
        </p:nvSpPr>
        <p:spPr bwMode="auto">
          <a:xfrm>
            <a:off x="573828" y="914280"/>
            <a:ext cx="2422458" cy="400110"/>
          </a:xfrm>
          <a:prstGeom prst="rect">
            <a:avLst/>
          </a:prstGeom>
          <a:noFill/>
          <a:ln w="9525">
            <a:noFill/>
            <a:miter lim="800000"/>
            <a:headEnd/>
            <a:tailEnd/>
          </a:ln>
        </p:spPr>
        <p:txBody>
          <a:bodyPr wrap="none">
            <a:spAutoFit/>
          </a:bodyPr>
          <a:lstStyle/>
          <a:p>
            <a:r>
              <a:rPr lang="en-GB" sz="2000" dirty="0"/>
              <a:t>Process technology</a:t>
            </a:r>
            <a:endParaRPr lang="en-US" sz="2000" dirty="0"/>
          </a:p>
        </p:txBody>
      </p:sp>
      <p:sp>
        <p:nvSpPr>
          <p:cNvPr id="44053" name="Rectangle 47"/>
          <p:cNvSpPr>
            <a:spLocks noChangeArrowheads="1"/>
          </p:cNvSpPr>
          <p:nvPr/>
        </p:nvSpPr>
        <p:spPr bwMode="auto">
          <a:xfrm>
            <a:off x="2528605" y="1723907"/>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44054" name="Freeform 48"/>
          <p:cNvSpPr>
            <a:spLocks/>
          </p:cNvSpPr>
          <p:nvPr/>
        </p:nvSpPr>
        <p:spPr bwMode="auto">
          <a:xfrm>
            <a:off x="6811234" y="1755654"/>
            <a:ext cx="49857" cy="3890962"/>
          </a:xfrm>
          <a:custGeom>
            <a:avLst/>
            <a:gdLst>
              <a:gd name="T0" fmla="*/ 0 w 29"/>
              <a:gd name="T1" fmla="*/ 0 h 2451"/>
              <a:gd name="T2" fmla="*/ 73082949 w 29"/>
              <a:gd name="T3" fmla="*/ 2147483647 h 2451"/>
              <a:gd name="T4" fmla="*/ 0 60000 65536"/>
              <a:gd name="T5" fmla="*/ 0 60000 65536"/>
              <a:gd name="T6" fmla="*/ 0 w 29"/>
              <a:gd name="T7" fmla="*/ 0 h 2451"/>
              <a:gd name="T8" fmla="*/ 29 w 29"/>
              <a:gd name="T9" fmla="*/ 2451 h 2451"/>
            </a:gdLst>
            <a:ahLst/>
            <a:cxnLst>
              <a:cxn ang="T4">
                <a:pos x="T0" y="T1"/>
              </a:cxn>
              <a:cxn ang="T5">
                <a:pos x="T2" y="T3"/>
              </a:cxn>
            </a:cxnLst>
            <a:rect l="T6" t="T7" r="T8" b="T9"/>
            <a:pathLst>
              <a:path w="29" h="2451">
                <a:moveTo>
                  <a:pt x="0" y="0"/>
                </a:moveTo>
                <a:lnTo>
                  <a:pt x="29" y="2451"/>
                </a:lnTo>
              </a:path>
            </a:pathLst>
          </a:custGeom>
          <a:noFill/>
          <a:ln w="9525">
            <a:solidFill>
              <a:schemeClr val="tx1"/>
            </a:solidFill>
            <a:round/>
            <a:headEnd type="none" w="med" len="med"/>
            <a:tailEnd type="none" w="med" len="med"/>
          </a:ln>
        </p:spPr>
        <p:txBody>
          <a:bodyPr/>
          <a:lstStyle/>
          <a:p>
            <a:endParaRPr lang="en-GB" dirty="0"/>
          </a:p>
        </p:txBody>
      </p:sp>
      <p:sp>
        <p:nvSpPr>
          <p:cNvPr id="44055" name="Text Box 23"/>
          <p:cNvSpPr txBox="1">
            <a:spLocks noChangeArrowheads="1"/>
          </p:cNvSpPr>
          <p:nvPr/>
        </p:nvSpPr>
        <p:spPr bwMode="auto">
          <a:xfrm>
            <a:off x="0" y="16577"/>
            <a:ext cx="9902825" cy="954107"/>
          </a:xfrm>
          <a:prstGeom prst="rect">
            <a:avLst/>
          </a:prstGeom>
          <a:noFill/>
          <a:ln w="9525">
            <a:noFill/>
            <a:miter lim="800000"/>
            <a:headEnd/>
            <a:tailEnd type="none" w="sm" len="lg"/>
          </a:ln>
        </p:spPr>
        <p:txBody>
          <a:bodyPr>
            <a:spAutoFit/>
          </a:bodyPr>
          <a:lstStyle/>
          <a:p>
            <a:pPr algn="ctr" eaLnBrk="0" hangingPunct="0"/>
            <a:r>
              <a:rPr lang="en-GB" sz="2800" b="1" dirty="0"/>
              <a:t>BPR elements in the four operations </a:t>
            </a:r>
            <a:br>
              <a:rPr lang="en-GB" sz="2800" b="1" dirty="0"/>
            </a:br>
            <a:r>
              <a:rPr lang="en-GB" sz="2800" b="1" dirty="0"/>
              <a:t>strategy decision categories (Continued)</a:t>
            </a:r>
            <a:endParaRPr lang="en-US" sz="2800" b="1" dirty="0">
              <a:latin typeface="Times New Roman" pitchFamily="18" charset="0"/>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5"/>
          <p:cNvSpPr>
            <a:spLocks noChangeArrowheads="1"/>
          </p:cNvSpPr>
          <p:nvPr/>
        </p:nvSpPr>
        <p:spPr bwMode="auto">
          <a:xfrm>
            <a:off x="2542359" y="1759075"/>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45058" name="Rectangle 7"/>
          <p:cNvSpPr>
            <a:spLocks noChangeArrowheads="1"/>
          </p:cNvSpPr>
          <p:nvPr/>
        </p:nvSpPr>
        <p:spPr bwMode="auto">
          <a:xfrm>
            <a:off x="2528604" y="5645272"/>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45059" name="Text Box 8"/>
          <p:cNvSpPr txBox="1">
            <a:spLocks noChangeArrowheads="1"/>
          </p:cNvSpPr>
          <p:nvPr/>
        </p:nvSpPr>
        <p:spPr bwMode="auto">
          <a:xfrm>
            <a:off x="4020906" y="5664322"/>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sp>
        <p:nvSpPr>
          <p:cNvPr id="45060" name="Text Box 9"/>
          <p:cNvSpPr txBox="1">
            <a:spLocks noChangeArrowheads="1"/>
          </p:cNvSpPr>
          <p:nvPr/>
        </p:nvSpPr>
        <p:spPr bwMode="auto">
          <a:xfrm>
            <a:off x="2358400" y="5175372"/>
            <a:ext cx="1175960" cy="457200"/>
          </a:xfrm>
          <a:prstGeom prst="rect">
            <a:avLst/>
          </a:prstGeom>
          <a:noFill/>
          <a:ln w="9525">
            <a:noFill/>
            <a:miter lim="800000"/>
            <a:headEnd/>
            <a:tailEnd/>
          </a:ln>
        </p:spPr>
        <p:txBody>
          <a:bodyPr>
            <a:spAutoFit/>
          </a:bodyPr>
          <a:lstStyle/>
          <a:p>
            <a:pPr algn="ctr" eaLnBrk="0" hangingPunct="0"/>
            <a:r>
              <a:rPr lang="en-US" sz="1200" dirty="0"/>
              <a:t>Capacity strategy</a:t>
            </a:r>
            <a:endParaRPr lang="en-US" sz="1200" dirty="0">
              <a:latin typeface="Times New Roman" pitchFamily="18" charset="0"/>
            </a:endParaRPr>
          </a:p>
        </p:txBody>
      </p:sp>
      <p:sp>
        <p:nvSpPr>
          <p:cNvPr id="45061" name="Text Box 10"/>
          <p:cNvSpPr txBox="1">
            <a:spLocks noChangeArrowheads="1"/>
          </p:cNvSpPr>
          <p:nvPr/>
        </p:nvSpPr>
        <p:spPr bwMode="auto">
          <a:xfrm>
            <a:off x="3458713" y="5167434"/>
            <a:ext cx="935267" cy="457200"/>
          </a:xfrm>
          <a:prstGeom prst="rect">
            <a:avLst/>
          </a:prstGeom>
          <a:noFill/>
          <a:ln w="9525">
            <a:noFill/>
            <a:miter lim="800000"/>
            <a:headEnd/>
            <a:tailEnd/>
          </a:ln>
        </p:spPr>
        <p:txBody>
          <a:bodyPr>
            <a:spAutoFit/>
          </a:bodyPr>
          <a:lstStyle/>
          <a:p>
            <a:pPr algn="ctr" eaLnBrk="0" hangingPunct="0"/>
            <a:r>
              <a:rPr lang="en-US" sz="1200" dirty="0"/>
              <a:t>Supply network</a:t>
            </a:r>
            <a:endParaRPr lang="en-US" sz="1200" dirty="0">
              <a:latin typeface="Times New Roman" pitchFamily="18" charset="0"/>
            </a:endParaRPr>
          </a:p>
        </p:txBody>
      </p:sp>
      <p:grpSp>
        <p:nvGrpSpPr>
          <p:cNvPr id="45062" name="Group 48"/>
          <p:cNvGrpSpPr>
            <a:grpSpLocks/>
          </p:cNvGrpSpPr>
          <p:nvPr/>
        </p:nvGrpSpPr>
        <p:grpSpPr bwMode="auto">
          <a:xfrm>
            <a:off x="7909828" y="2186109"/>
            <a:ext cx="1179399" cy="2916238"/>
            <a:chOff x="4562" y="1366"/>
            <a:chExt cx="686" cy="1092"/>
          </a:xfrm>
        </p:grpSpPr>
        <p:sp>
          <p:nvSpPr>
            <p:cNvPr id="45093" name="Rectangle 6"/>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45094" name="Line 11"/>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45095" name="Line 12"/>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45096" name="Line 13"/>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45097" name="Line 14"/>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45098" name="Line 15"/>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45099" name="Line 16"/>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45100" name="AutoShape 17"/>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45063" name="Text Box 18"/>
          <p:cNvSpPr txBox="1">
            <a:spLocks noChangeArrowheads="1"/>
          </p:cNvSpPr>
          <p:nvPr/>
        </p:nvSpPr>
        <p:spPr bwMode="auto">
          <a:xfrm>
            <a:off x="6811232" y="1135187"/>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45064" name="Text Box 19"/>
          <p:cNvSpPr txBox="1">
            <a:spLocks noChangeArrowheads="1"/>
          </p:cNvSpPr>
          <p:nvPr/>
        </p:nvSpPr>
        <p:spPr bwMode="auto">
          <a:xfrm rot="-5400000">
            <a:off x="7840200" y="3421770"/>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45065" name="Line 20"/>
          <p:cNvSpPr>
            <a:spLocks noChangeShapeType="1"/>
          </p:cNvSpPr>
          <p:nvPr/>
        </p:nvSpPr>
        <p:spPr bwMode="auto">
          <a:xfrm>
            <a:off x="3431205" y="1759075"/>
            <a:ext cx="0" cy="3887787"/>
          </a:xfrm>
          <a:prstGeom prst="line">
            <a:avLst/>
          </a:prstGeom>
          <a:noFill/>
          <a:ln w="9525">
            <a:solidFill>
              <a:schemeClr val="tx1"/>
            </a:solidFill>
            <a:round/>
            <a:headEnd/>
            <a:tailEnd type="none" w="sm" len="lg"/>
          </a:ln>
        </p:spPr>
        <p:txBody>
          <a:bodyPr/>
          <a:lstStyle/>
          <a:p>
            <a:endParaRPr lang="en-GB" dirty="0"/>
          </a:p>
        </p:txBody>
      </p:sp>
      <p:sp>
        <p:nvSpPr>
          <p:cNvPr id="45066" name="Rectangle 21"/>
          <p:cNvSpPr>
            <a:spLocks noChangeArrowheads="1"/>
          </p:cNvSpPr>
          <p:nvPr/>
        </p:nvSpPr>
        <p:spPr bwMode="auto">
          <a:xfrm>
            <a:off x="4407734" y="1759075"/>
            <a:ext cx="1059052"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31756" name="Rectangle 22"/>
          <p:cNvSpPr>
            <a:spLocks noChangeArrowheads="1"/>
          </p:cNvSpPr>
          <p:nvPr/>
        </p:nvSpPr>
        <p:spPr bwMode="auto">
          <a:xfrm>
            <a:off x="5477103" y="1790822"/>
            <a:ext cx="2436163" cy="3854450"/>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45068" name="AutoShape 23"/>
          <p:cNvSpPr>
            <a:spLocks noChangeArrowheads="1"/>
          </p:cNvSpPr>
          <p:nvPr/>
        </p:nvSpPr>
        <p:spPr bwMode="auto">
          <a:xfrm>
            <a:off x="2545798" y="1359025"/>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45069" name="Text Box 24"/>
          <p:cNvSpPr txBox="1">
            <a:spLocks noChangeArrowheads="1"/>
          </p:cNvSpPr>
          <p:nvPr/>
        </p:nvSpPr>
        <p:spPr bwMode="auto">
          <a:xfrm>
            <a:off x="4328650" y="5159497"/>
            <a:ext cx="1234415" cy="457200"/>
          </a:xfrm>
          <a:prstGeom prst="rect">
            <a:avLst/>
          </a:prstGeom>
          <a:noFill/>
          <a:ln w="9525">
            <a:noFill/>
            <a:miter lim="800000"/>
            <a:headEnd/>
            <a:tailEnd/>
          </a:ln>
        </p:spPr>
        <p:txBody>
          <a:bodyPr>
            <a:spAutoFit/>
          </a:bodyPr>
          <a:lstStyle/>
          <a:p>
            <a:pPr algn="ctr" eaLnBrk="0" hangingPunct="0"/>
            <a:r>
              <a:rPr lang="en-US" sz="1200" dirty="0"/>
              <a:t>Process technology</a:t>
            </a:r>
            <a:endParaRPr lang="en-US" sz="1200" dirty="0">
              <a:latin typeface="Times New Roman" pitchFamily="18" charset="0"/>
            </a:endParaRPr>
          </a:p>
        </p:txBody>
      </p:sp>
      <p:sp>
        <p:nvSpPr>
          <p:cNvPr id="45070" name="Text Box 25"/>
          <p:cNvSpPr txBox="1">
            <a:spLocks noChangeArrowheads="1"/>
          </p:cNvSpPr>
          <p:nvPr/>
        </p:nvSpPr>
        <p:spPr bwMode="auto">
          <a:xfrm>
            <a:off x="4170479" y="1063747"/>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45071" name="Text Box 27"/>
          <p:cNvSpPr txBox="1">
            <a:spLocks noChangeArrowheads="1"/>
          </p:cNvSpPr>
          <p:nvPr/>
        </p:nvSpPr>
        <p:spPr bwMode="auto">
          <a:xfrm>
            <a:off x="5798599" y="5149972"/>
            <a:ext cx="1930708" cy="523220"/>
          </a:xfrm>
          <a:prstGeom prst="rect">
            <a:avLst/>
          </a:prstGeom>
          <a:noFill/>
          <a:ln w="9525">
            <a:noFill/>
            <a:miter lim="800000"/>
            <a:headEnd/>
            <a:tailEnd/>
          </a:ln>
        </p:spPr>
        <p:txBody>
          <a:bodyPr>
            <a:spAutoFit/>
          </a:bodyPr>
          <a:lstStyle/>
          <a:p>
            <a:pPr algn="ctr" eaLnBrk="0" hangingPunct="0"/>
            <a:r>
              <a:rPr lang="en-US" sz="1400" dirty="0"/>
              <a:t>Development</a:t>
            </a:r>
          </a:p>
          <a:p>
            <a:pPr algn="ctr" eaLnBrk="0" hangingPunct="0"/>
            <a:r>
              <a:rPr lang="en-US" sz="1400" dirty="0"/>
              <a:t>and organisation</a:t>
            </a:r>
            <a:endParaRPr lang="en-US" sz="1000" dirty="0">
              <a:latin typeface="Times New Roman" pitchFamily="18" charset="0"/>
            </a:endParaRPr>
          </a:p>
        </p:txBody>
      </p:sp>
      <p:sp>
        <p:nvSpPr>
          <p:cNvPr id="45072" name="Text Box 28"/>
          <p:cNvSpPr txBox="1">
            <a:spLocks noChangeArrowheads="1"/>
          </p:cNvSpPr>
          <p:nvPr/>
        </p:nvSpPr>
        <p:spPr bwMode="auto">
          <a:xfrm>
            <a:off x="5408332" y="2240084"/>
            <a:ext cx="2480863" cy="2806700"/>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sz="1400" dirty="0"/>
              <a:t>	</a:t>
            </a:r>
            <a:r>
              <a:rPr lang="en-GB" dirty="0"/>
              <a:t>Locate decision 	making at the lowest 	practical level</a:t>
            </a:r>
          </a:p>
          <a:p>
            <a:pPr eaLnBrk="0" hangingPunct="0">
              <a:spcBef>
                <a:spcPct val="5000"/>
              </a:spcBef>
              <a:buFontTx/>
              <a:buChar char="•"/>
              <a:tabLst>
                <a:tab pos="98425" algn="l"/>
              </a:tabLst>
            </a:pPr>
            <a:r>
              <a:rPr lang="en-GB" dirty="0"/>
              <a:t>	Rethink business 	processes in a cross-functional manner</a:t>
            </a:r>
          </a:p>
          <a:p>
            <a:pPr eaLnBrk="0" hangingPunct="0">
              <a:spcBef>
                <a:spcPct val="5000"/>
              </a:spcBef>
              <a:buFontTx/>
              <a:buChar char="•"/>
              <a:tabLst>
                <a:tab pos="98425" algn="l"/>
              </a:tabLst>
            </a:pPr>
            <a:r>
              <a:rPr lang="en-GB" dirty="0"/>
              <a:t>	Dramatic cost 	reductions can come 	from the elimination of 	unnecessary process 	steps</a:t>
            </a:r>
          </a:p>
        </p:txBody>
      </p:sp>
      <p:grpSp>
        <p:nvGrpSpPr>
          <p:cNvPr id="45073" name="Group 29"/>
          <p:cNvGrpSpPr>
            <a:grpSpLocks/>
          </p:cNvGrpSpPr>
          <p:nvPr/>
        </p:nvGrpSpPr>
        <p:grpSpPr bwMode="auto">
          <a:xfrm>
            <a:off x="431130" y="2190872"/>
            <a:ext cx="2159366" cy="2919412"/>
            <a:chOff x="204" y="1237"/>
            <a:chExt cx="1256" cy="1839"/>
          </a:xfrm>
        </p:grpSpPr>
        <p:sp>
          <p:nvSpPr>
            <p:cNvPr id="45079" name="Rectangle 30"/>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45080" name="Text Box 31"/>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45081" name="Text Box 32"/>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45082" name="Text Box 33"/>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45083" name="Text Box 34"/>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45084" name="Text Box 35"/>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45085" name="Text Box 36"/>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45086" name="Line 37"/>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45087" name="Rectangle 38"/>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45088" name="Freeform 39"/>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5089" name="Freeform 40"/>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5090" name="Freeform 41"/>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5091" name="Freeform 42"/>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5092" name="Freeform 43"/>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45074" name="Line 44"/>
          <p:cNvSpPr>
            <a:spLocks noChangeShapeType="1"/>
          </p:cNvSpPr>
          <p:nvPr/>
        </p:nvSpPr>
        <p:spPr bwMode="auto">
          <a:xfrm>
            <a:off x="1196193" y="2190872"/>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45075" name="Line 45"/>
          <p:cNvSpPr>
            <a:spLocks noChangeShapeType="1"/>
          </p:cNvSpPr>
          <p:nvPr/>
        </p:nvSpPr>
        <p:spPr bwMode="auto">
          <a:xfrm>
            <a:off x="2523448" y="5108697"/>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45076" name="Rectangle 46"/>
          <p:cNvSpPr>
            <a:spLocks noChangeArrowheads="1"/>
          </p:cNvSpPr>
          <p:nvPr/>
        </p:nvSpPr>
        <p:spPr bwMode="auto">
          <a:xfrm>
            <a:off x="350377" y="943894"/>
            <a:ext cx="3619902" cy="400110"/>
          </a:xfrm>
          <a:prstGeom prst="rect">
            <a:avLst/>
          </a:prstGeom>
          <a:noFill/>
          <a:ln w="9525">
            <a:noFill/>
            <a:miter lim="800000"/>
            <a:headEnd/>
            <a:tailEnd/>
          </a:ln>
        </p:spPr>
        <p:txBody>
          <a:bodyPr wrap="none">
            <a:spAutoFit/>
          </a:bodyPr>
          <a:lstStyle/>
          <a:p>
            <a:r>
              <a:rPr lang="en-GB" sz="2000" dirty="0"/>
              <a:t>Development </a:t>
            </a:r>
            <a:r>
              <a:rPr lang="en-GB" sz="1800" dirty="0"/>
              <a:t>and</a:t>
            </a:r>
            <a:r>
              <a:rPr lang="en-GB" sz="2000" dirty="0"/>
              <a:t> organisation</a:t>
            </a:r>
            <a:endParaRPr lang="en-US" sz="2000" dirty="0"/>
          </a:p>
        </p:txBody>
      </p:sp>
      <p:sp>
        <p:nvSpPr>
          <p:cNvPr id="45077" name="Rectangle 47"/>
          <p:cNvSpPr>
            <a:spLocks noChangeArrowheads="1"/>
          </p:cNvSpPr>
          <p:nvPr/>
        </p:nvSpPr>
        <p:spPr bwMode="auto">
          <a:xfrm>
            <a:off x="2528605" y="1759075"/>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45078" name="Text Box 23"/>
          <p:cNvSpPr txBox="1">
            <a:spLocks noChangeArrowheads="1"/>
          </p:cNvSpPr>
          <p:nvPr/>
        </p:nvSpPr>
        <p:spPr bwMode="auto">
          <a:xfrm>
            <a:off x="0" y="15635"/>
            <a:ext cx="9902825" cy="954107"/>
          </a:xfrm>
          <a:prstGeom prst="rect">
            <a:avLst/>
          </a:prstGeom>
          <a:noFill/>
          <a:ln w="9525">
            <a:noFill/>
            <a:miter lim="800000"/>
            <a:headEnd/>
            <a:tailEnd type="none" w="sm" len="lg"/>
          </a:ln>
        </p:spPr>
        <p:txBody>
          <a:bodyPr>
            <a:spAutoFit/>
          </a:bodyPr>
          <a:lstStyle/>
          <a:p>
            <a:pPr algn="ctr" eaLnBrk="0" hangingPunct="0"/>
            <a:r>
              <a:rPr lang="en-GB" sz="2800" b="1" dirty="0"/>
              <a:t>BPR elements in the four operations </a:t>
            </a:r>
            <a:br>
              <a:rPr lang="en-GB" sz="2800" b="1" dirty="0"/>
            </a:br>
            <a:r>
              <a:rPr lang="en-GB" sz="2800" b="1" dirty="0"/>
              <a:t>strategy decision categories (Continued)</a:t>
            </a:r>
            <a:endParaRPr lang="en-US" sz="2800" b="1" dirty="0">
              <a:latin typeface="Times New Roman" pitchFamily="18" charset="0"/>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ChangeArrowheads="1"/>
          </p:cNvSpPr>
          <p:nvPr/>
        </p:nvSpPr>
        <p:spPr bwMode="auto">
          <a:xfrm>
            <a:off x="3203179" y="448716"/>
            <a:ext cx="3496470" cy="523220"/>
          </a:xfrm>
          <a:prstGeom prst="rect">
            <a:avLst/>
          </a:prstGeom>
          <a:noFill/>
          <a:ln w="9525">
            <a:noFill/>
            <a:miter lim="800000"/>
            <a:headEnd/>
            <a:tailEnd/>
          </a:ln>
        </p:spPr>
        <p:txBody>
          <a:bodyPr wrap="none">
            <a:spAutoFit/>
          </a:bodyPr>
          <a:lstStyle/>
          <a:p>
            <a:pPr algn="ctr"/>
            <a:r>
              <a:rPr lang="en-GB" sz="2800" b="1" dirty="0"/>
              <a:t>What is Six Sigma?</a:t>
            </a:r>
          </a:p>
        </p:txBody>
      </p:sp>
      <p:sp>
        <p:nvSpPr>
          <p:cNvPr id="40963" name="Rectangle 5"/>
          <p:cNvSpPr>
            <a:spLocks noChangeArrowheads="1"/>
          </p:cNvSpPr>
          <p:nvPr/>
        </p:nvSpPr>
        <p:spPr bwMode="auto">
          <a:xfrm>
            <a:off x="536709" y="1367787"/>
            <a:ext cx="9124009" cy="701675"/>
          </a:xfrm>
          <a:prstGeom prst="rect">
            <a:avLst/>
          </a:prstGeom>
          <a:noFill/>
          <a:ln w="9525">
            <a:noFill/>
            <a:miter lim="800000"/>
            <a:headEnd/>
            <a:tailEnd/>
          </a:ln>
        </p:spPr>
        <p:txBody>
          <a:bodyPr>
            <a:spAutoFit/>
          </a:bodyPr>
          <a:lstStyle/>
          <a:p>
            <a:pPr>
              <a:spcBef>
                <a:spcPct val="50000"/>
              </a:spcBef>
            </a:pPr>
            <a:r>
              <a:rPr lang="en-GB" sz="2000" dirty="0"/>
              <a:t>Named because it requires the natural variation of processes (3 standard deviations, or ‘sigma’) should be half their specification range. </a:t>
            </a:r>
          </a:p>
        </p:txBody>
      </p:sp>
      <p:sp>
        <p:nvSpPr>
          <p:cNvPr id="40964" name="Rectangle 6"/>
          <p:cNvSpPr>
            <a:spLocks noChangeArrowheads="1"/>
          </p:cNvSpPr>
          <p:nvPr/>
        </p:nvSpPr>
        <p:spPr bwMode="auto">
          <a:xfrm>
            <a:off x="536709" y="2231389"/>
            <a:ext cx="8890192" cy="701675"/>
          </a:xfrm>
          <a:prstGeom prst="rect">
            <a:avLst/>
          </a:prstGeom>
          <a:noFill/>
          <a:ln w="9525">
            <a:noFill/>
            <a:miter lim="800000"/>
            <a:headEnd/>
            <a:tailEnd/>
          </a:ln>
        </p:spPr>
        <p:txBody>
          <a:bodyPr>
            <a:spAutoFit/>
          </a:bodyPr>
          <a:lstStyle/>
          <a:p>
            <a:r>
              <a:rPr lang="en-GB" sz="2000" dirty="0"/>
              <a:t>So, the specification range of a product or service should be 6 standard deviation of the process. </a:t>
            </a:r>
          </a:p>
        </p:txBody>
      </p:sp>
      <p:sp>
        <p:nvSpPr>
          <p:cNvPr id="40965" name="Rectangle 7"/>
          <p:cNvSpPr>
            <a:spLocks noChangeArrowheads="1"/>
          </p:cNvSpPr>
          <p:nvPr/>
        </p:nvSpPr>
        <p:spPr bwMode="auto">
          <a:xfrm>
            <a:off x="536711" y="3094989"/>
            <a:ext cx="8811107" cy="396875"/>
          </a:xfrm>
          <a:prstGeom prst="rect">
            <a:avLst/>
          </a:prstGeom>
          <a:noFill/>
          <a:ln w="9525">
            <a:noFill/>
            <a:miter lim="800000"/>
            <a:headEnd/>
            <a:tailEnd/>
          </a:ln>
        </p:spPr>
        <p:txBody>
          <a:bodyPr>
            <a:spAutoFit/>
          </a:bodyPr>
          <a:lstStyle/>
          <a:p>
            <a:r>
              <a:rPr lang="en-GB" sz="2000" dirty="0"/>
              <a:t>Now the definition of Six Sigma has widened to be defined it as…</a:t>
            </a:r>
            <a:endParaRPr lang="en-US" sz="2000" dirty="0"/>
          </a:p>
        </p:txBody>
      </p:sp>
      <p:sp>
        <p:nvSpPr>
          <p:cNvPr id="40966" name="Rectangle 9"/>
          <p:cNvSpPr>
            <a:spLocks noChangeArrowheads="1"/>
          </p:cNvSpPr>
          <p:nvPr/>
        </p:nvSpPr>
        <p:spPr bwMode="auto">
          <a:xfrm>
            <a:off x="1033098" y="3671819"/>
            <a:ext cx="7953206" cy="2665412"/>
          </a:xfrm>
          <a:prstGeom prst="rect">
            <a:avLst/>
          </a:prstGeom>
          <a:solidFill>
            <a:schemeClr val="bg1">
              <a:lumMod val="95000"/>
            </a:schemeClr>
          </a:solidFill>
          <a:ln w="9525">
            <a:noFill/>
            <a:miter lim="800000"/>
            <a:headEnd/>
            <a:tailEnd/>
          </a:ln>
        </p:spPr>
        <p:txBody>
          <a:bodyPr wrap="none" anchor="ctr"/>
          <a:lstStyle/>
          <a:p>
            <a:pPr>
              <a:defRPr/>
            </a:pPr>
            <a:endParaRPr lang="en-US" dirty="0">
              <a:solidFill>
                <a:srgbClr val="FF0000"/>
              </a:solidFill>
            </a:endParaRPr>
          </a:p>
        </p:txBody>
      </p:sp>
      <p:sp>
        <p:nvSpPr>
          <p:cNvPr id="40967" name="Text Box 10"/>
          <p:cNvSpPr txBox="1">
            <a:spLocks noChangeArrowheads="1"/>
          </p:cNvSpPr>
          <p:nvPr/>
        </p:nvSpPr>
        <p:spPr bwMode="auto">
          <a:xfrm>
            <a:off x="1110462" y="3710011"/>
            <a:ext cx="7798475" cy="2560637"/>
          </a:xfrm>
          <a:prstGeom prst="rect">
            <a:avLst/>
          </a:prstGeom>
          <a:noFill/>
          <a:ln w="9525">
            <a:noFill/>
            <a:miter lim="800000"/>
            <a:headEnd/>
            <a:tailEnd/>
          </a:ln>
        </p:spPr>
        <p:txBody>
          <a:bodyPr>
            <a:spAutoFit/>
          </a:bodyPr>
          <a:lstStyle/>
          <a:p>
            <a:pPr>
              <a:lnSpc>
                <a:spcPct val="135000"/>
              </a:lnSpc>
              <a:spcBef>
                <a:spcPct val="50000"/>
              </a:spcBef>
            </a:pPr>
            <a:r>
              <a:rPr lang="en-GB" sz="2400" i="1" dirty="0"/>
              <a:t> … a disciplined methodology of defining, measuring, analysing, improving and controlling the quality in every one of the company’s products, processes and transactions – with the ultimate goal of virtually eliminating all defects.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0963"/>
                                        </p:tgtEl>
                                        <p:attrNameLst>
                                          <p:attrName>style.visibility</p:attrName>
                                        </p:attrNameLst>
                                      </p:cBhvr>
                                      <p:to>
                                        <p:strVal val="visible"/>
                                      </p:to>
                                    </p:set>
                                    <p:animEffect transition="in" filter="wipe(left)">
                                      <p:cBhvr>
                                        <p:cTn id="7" dur="2000"/>
                                        <p:tgtEl>
                                          <p:spTgt spid="4096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0964"/>
                                        </p:tgtEl>
                                        <p:attrNameLst>
                                          <p:attrName>style.visibility</p:attrName>
                                        </p:attrNameLst>
                                      </p:cBhvr>
                                      <p:to>
                                        <p:strVal val="visible"/>
                                      </p:to>
                                    </p:set>
                                    <p:animEffect transition="in" filter="wipe(left)">
                                      <p:cBhvr>
                                        <p:cTn id="12" dur="2000"/>
                                        <p:tgtEl>
                                          <p:spTgt spid="4096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0965"/>
                                        </p:tgtEl>
                                        <p:attrNameLst>
                                          <p:attrName>style.visibility</p:attrName>
                                        </p:attrNameLst>
                                      </p:cBhvr>
                                      <p:to>
                                        <p:strVal val="visible"/>
                                      </p:to>
                                    </p:set>
                                    <p:animEffect transition="in" filter="wipe(left)">
                                      <p:cBhvr>
                                        <p:cTn id="17" dur="2000"/>
                                        <p:tgtEl>
                                          <p:spTgt spid="4096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0966"/>
                                        </p:tgtEl>
                                        <p:attrNameLst>
                                          <p:attrName>style.visibility</p:attrName>
                                        </p:attrNameLst>
                                      </p:cBhvr>
                                      <p:to>
                                        <p:strVal val="visible"/>
                                      </p:to>
                                    </p:set>
                                    <p:animEffect transition="in" filter="wipe(left)">
                                      <p:cBhvr>
                                        <p:cTn id="22" dur="2000"/>
                                        <p:tgtEl>
                                          <p:spTgt spid="4096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40967"/>
                                        </p:tgtEl>
                                        <p:attrNameLst>
                                          <p:attrName>style.visibility</p:attrName>
                                        </p:attrNameLst>
                                      </p:cBhvr>
                                      <p:to>
                                        <p:strVal val="visible"/>
                                      </p:to>
                                    </p:set>
                                    <p:animEffect transition="in" filter="wipe(left)">
                                      <p:cBhvr>
                                        <p:cTn id="27" dur="2000"/>
                                        <p:tgtEl>
                                          <p:spTgt spid="409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p:bldP spid="40964" grpId="0"/>
      <p:bldP spid="40965" grpId="0"/>
      <p:bldP spid="40966" grpId="0" animBg="1"/>
      <p:bldP spid="40967"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ext Box 4"/>
          <p:cNvSpPr txBox="1">
            <a:spLocks noChangeArrowheads="1"/>
          </p:cNvSpPr>
          <p:nvPr/>
        </p:nvSpPr>
        <p:spPr bwMode="auto">
          <a:xfrm>
            <a:off x="2013892" y="448716"/>
            <a:ext cx="5875042" cy="523220"/>
          </a:xfrm>
          <a:prstGeom prst="rect">
            <a:avLst/>
          </a:prstGeom>
          <a:noFill/>
          <a:ln w="9525">
            <a:noFill/>
            <a:miter lim="800000"/>
            <a:headEnd/>
            <a:tailEnd/>
          </a:ln>
        </p:spPr>
        <p:txBody>
          <a:bodyPr wrap="square">
            <a:spAutoFit/>
          </a:bodyPr>
          <a:lstStyle/>
          <a:p>
            <a:pPr algn="ctr">
              <a:spcBef>
                <a:spcPct val="50000"/>
              </a:spcBef>
            </a:pPr>
            <a:r>
              <a:rPr lang="en-GB" sz="2800" b="1" dirty="0"/>
              <a:t>The elements of Six Sigma</a:t>
            </a:r>
            <a:endParaRPr lang="en-US" sz="2800" b="1" dirty="0"/>
          </a:p>
        </p:txBody>
      </p:sp>
      <p:sp>
        <p:nvSpPr>
          <p:cNvPr id="24" name="Text Box 8"/>
          <p:cNvSpPr txBox="1">
            <a:spLocks noChangeArrowheads="1"/>
          </p:cNvSpPr>
          <p:nvPr/>
        </p:nvSpPr>
        <p:spPr bwMode="auto">
          <a:xfrm>
            <a:off x="533936" y="1350749"/>
            <a:ext cx="8552203" cy="4093428"/>
          </a:xfrm>
          <a:prstGeom prst="rect">
            <a:avLst/>
          </a:prstGeom>
          <a:noFill/>
          <a:ln w="9525">
            <a:noFill/>
            <a:miter lim="800000"/>
            <a:headEnd/>
            <a:tailEnd/>
          </a:ln>
        </p:spPr>
        <p:txBody>
          <a:bodyPr wrap="square">
            <a:spAutoFit/>
          </a:bodyPr>
          <a:lstStyle/>
          <a:p>
            <a:pPr marL="361950" indent="-361950">
              <a:spcBef>
                <a:spcPct val="50000"/>
              </a:spcBef>
              <a:buFont typeface="Arial" pitchFamily="34" charset="0"/>
              <a:buChar char="•"/>
            </a:pPr>
            <a:r>
              <a:rPr lang="en-GB" sz="2600" dirty="0"/>
              <a:t>Customer-driven objectives</a:t>
            </a:r>
            <a:endParaRPr lang="en-US" sz="2600" dirty="0"/>
          </a:p>
          <a:p>
            <a:pPr marL="361950" indent="-361950">
              <a:spcBef>
                <a:spcPct val="50000"/>
              </a:spcBef>
              <a:buFont typeface="Arial" pitchFamily="34" charset="0"/>
              <a:buChar char="•"/>
            </a:pPr>
            <a:r>
              <a:rPr lang="en-US" sz="2600" dirty="0"/>
              <a:t>Use of evidence</a:t>
            </a:r>
          </a:p>
          <a:p>
            <a:pPr marL="361950" indent="-361950">
              <a:spcBef>
                <a:spcPct val="50000"/>
              </a:spcBef>
              <a:buFont typeface="Arial" pitchFamily="34" charset="0"/>
              <a:buChar char="•"/>
            </a:pPr>
            <a:r>
              <a:rPr lang="en-US" sz="2600" dirty="0"/>
              <a:t>Structured improvement cycle</a:t>
            </a:r>
          </a:p>
          <a:p>
            <a:pPr marL="361950" indent="-361950">
              <a:spcBef>
                <a:spcPct val="50000"/>
              </a:spcBef>
              <a:buFont typeface="Arial" pitchFamily="34" charset="0"/>
              <a:buChar char="•"/>
            </a:pPr>
            <a:r>
              <a:rPr lang="en-IN" sz="2600" dirty="0"/>
              <a:t>Structured training and organisation of improvement</a:t>
            </a:r>
          </a:p>
          <a:p>
            <a:pPr marL="361950" indent="-361950">
              <a:spcBef>
                <a:spcPct val="50000"/>
              </a:spcBef>
              <a:buFont typeface="Arial" pitchFamily="34" charset="0"/>
              <a:buChar char="•"/>
            </a:pPr>
            <a:r>
              <a:rPr lang="en-GB" sz="2600" dirty="0"/>
              <a:t>Process capability and control</a:t>
            </a:r>
          </a:p>
          <a:p>
            <a:pPr marL="361950" indent="-361950">
              <a:spcBef>
                <a:spcPct val="50000"/>
              </a:spcBef>
              <a:buFont typeface="Arial" pitchFamily="34" charset="0"/>
              <a:buChar char="•"/>
            </a:pPr>
            <a:r>
              <a:rPr lang="en-US" sz="2600" dirty="0"/>
              <a:t>Process design</a:t>
            </a:r>
          </a:p>
          <a:p>
            <a:pPr marL="361950" indent="-361950">
              <a:spcBef>
                <a:spcPct val="50000"/>
              </a:spcBef>
              <a:buFont typeface="Arial" pitchFamily="34" charset="0"/>
              <a:buChar char="•"/>
            </a:pPr>
            <a:r>
              <a:rPr lang="en-US" sz="2600" dirty="0"/>
              <a:t>Process improvement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wipe(left)">
                                      <p:cBhvr>
                                        <p:cTn id="7" dur="20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wipe(left)">
                                      <p:cBhvr>
                                        <p:cTn id="12" dur="20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wipe(left)">
                                      <p:cBhvr>
                                        <p:cTn id="17" dur="20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wipe(left)">
                                      <p:cBhvr>
                                        <p:cTn id="22" dur="20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wipe(left)">
                                      <p:cBhvr>
                                        <p:cTn id="27" dur="20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wipe(left)">
                                      <p:cBhvr>
                                        <p:cTn id="32" dur="20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wipe(left)">
                                      <p:cBhvr>
                                        <p:cTn id="37" dur="2000"/>
                                        <p:tgtEl>
                                          <p:spTgt spid="2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2275037" y="1430238"/>
            <a:ext cx="5308878" cy="4807077"/>
            <a:chOff x="1584" y="1488"/>
            <a:chExt cx="1344" cy="1344"/>
          </a:xfrm>
          <a:solidFill>
            <a:schemeClr val="bg1">
              <a:lumMod val="95000"/>
            </a:schemeClr>
          </a:solidFill>
        </p:grpSpPr>
        <p:sp>
          <p:nvSpPr>
            <p:cNvPr id="43022" name="Oval 3"/>
            <p:cNvSpPr>
              <a:spLocks noChangeArrowheads="1"/>
            </p:cNvSpPr>
            <p:nvPr/>
          </p:nvSpPr>
          <p:spPr bwMode="auto">
            <a:xfrm>
              <a:off x="1584" y="1488"/>
              <a:ext cx="1344" cy="1344"/>
            </a:xfrm>
            <a:prstGeom prst="ellipse">
              <a:avLst/>
            </a:prstGeom>
            <a:grpFill/>
            <a:ln w="57150">
              <a:solidFill>
                <a:schemeClr val="tx1"/>
              </a:solidFill>
              <a:round/>
              <a:headEnd/>
              <a:tailEnd/>
            </a:ln>
          </p:spPr>
          <p:txBody>
            <a:bodyPr wrap="none" anchor="ctr"/>
            <a:lstStyle/>
            <a:p>
              <a:pPr>
                <a:defRPr/>
              </a:pPr>
              <a:endParaRPr lang="en-US" sz="1400" dirty="0"/>
            </a:p>
          </p:txBody>
        </p:sp>
        <p:sp>
          <p:nvSpPr>
            <p:cNvPr id="43023" name="Line 4"/>
            <p:cNvSpPr>
              <a:spLocks noChangeShapeType="1"/>
            </p:cNvSpPr>
            <p:nvPr/>
          </p:nvSpPr>
          <p:spPr bwMode="auto">
            <a:xfrm>
              <a:off x="2256" y="2160"/>
              <a:ext cx="1" cy="672"/>
            </a:xfrm>
            <a:prstGeom prst="line">
              <a:avLst/>
            </a:prstGeom>
            <a:grpFill/>
            <a:ln w="57150">
              <a:solidFill>
                <a:schemeClr val="tx1"/>
              </a:solidFill>
              <a:round/>
              <a:headEnd/>
              <a:tailEnd/>
            </a:ln>
          </p:spPr>
          <p:txBody>
            <a:bodyPr/>
            <a:lstStyle/>
            <a:p>
              <a:pPr>
                <a:defRPr/>
              </a:pPr>
              <a:endParaRPr lang="en-GB" sz="1400" dirty="0"/>
            </a:p>
          </p:txBody>
        </p:sp>
        <p:grpSp>
          <p:nvGrpSpPr>
            <p:cNvPr id="3" name="Group 5"/>
            <p:cNvGrpSpPr>
              <a:grpSpLocks/>
            </p:cNvGrpSpPr>
            <p:nvPr/>
          </p:nvGrpSpPr>
          <p:grpSpPr bwMode="auto">
            <a:xfrm>
              <a:off x="2244" y="1554"/>
              <a:ext cx="672" cy="715"/>
              <a:chOff x="2868" y="1554"/>
              <a:chExt cx="672" cy="715"/>
            </a:xfrm>
            <a:grpFill/>
          </p:grpSpPr>
          <p:sp>
            <p:nvSpPr>
              <p:cNvPr id="43028" name="Line 6"/>
              <p:cNvSpPr>
                <a:spLocks noChangeShapeType="1"/>
              </p:cNvSpPr>
              <p:nvPr/>
            </p:nvSpPr>
            <p:spPr bwMode="auto">
              <a:xfrm rot="-4184575">
                <a:off x="3203" y="1933"/>
                <a:ext cx="1" cy="672"/>
              </a:xfrm>
              <a:prstGeom prst="line">
                <a:avLst/>
              </a:prstGeom>
              <a:grpFill/>
              <a:ln w="57150">
                <a:solidFill>
                  <a:schemeClr val="tx1"/>
                </a:solidFill>
                <a:round/>
                <a:headEnd/>
                <a:tailEnd/>
              </a:ln>
            </p:spPr>
            <p:txBody>
              <a:bodyPr/>
              <a:lstStyle/>
              <a:p>
                <a:pPr>
                  <a:defRPr/>
                </a:pPr>
                <a:endParaRPr lang="en-GB" sz="1400" dirty="0"/>
              </a:p>
            </p:txBody>
          </p:sp>
          <p:sp>
            <p:nvSpPr>
              <p:cNvPr id="43029" name="Line 7"/>
              <p:cNvSpPr>
                <a:spLocks noChangeShapeType="1"/>
              </p:cNvSpPr>
              <p:nvPr/>
            </p:nvSpPr>
            <p:spPr bwMode="auto">
              <a:xfrm rot="-8612972">
                <a:off x="3077" y="1554"/>
                <a:ext cx="1" cy="672"/>
              </a:xfrm>
              <a:prstGeom prst="line">
                <a:avLst/>
              </a:prstGeom>
              <a:grpFill/>
              <a:ln w="57150">
                <a:solidFill>
                  <a:schemeClr val="tx1"/>
                </a:solidFill>
                <a:round/>
                <a:headEnd/>
                <a:tailEnd/>
              </a:ln>
            </p:spPr>
            <p:txBody>
              <a:bodyPr/>
              <a:lstStyle/>
              <a:p>
                <a:pPr>
                  <a:defRPr/>
                </a:pPr>
                <a:endParaRPr lang="en-GB" sz="1400" dirty="0"/>
              </a:p>
            </p:txBody>
          </p:sp>
        </p:grpSp>
        <p:grpSp>
          <p:nvGrpSpPr>
            <p:cNvPr id="4" name="Group 8"/>
            <p:cNvGrpSpPr>
              <a:grpSpLocks/>
            </p:cNvGrpSpPr>
            <p:nvPr/>
          </p:nvGrpSpPr>
          <p:grpSpPr bwMode="auto">
            <a:xfrm flipH="1">
              <a:off x="1602" y="1560"/>
              <a:ext cx="672" cy="715"/>
              <a:chOff x="2868" y="1554"/>
              <a:chExt cx="672" cy="715"/>
            </a:xfrm>
            <a:grpFill/>
          </p:grpSpPr>
          <p:sp>
            <p:nvSpPr>
              <p:cNvPr id="43026" name="Line 9"/>
              <p:cNvSpPr>
                <a:spLocks noChangeShapeType="1"/>
              </p:cNvSpPr>
              <p:nvPr/>
            </p:nvSpPr>
            <p:spPr bwMode="auto">
              <a:xfrm rot="-4184575">
                <a:off x="3203" y="1933"/>
                <a:ext cx="1" cy="672"/>
              </a:xfrm>
              <a:prstGeom prst="line">
                <a:avLst/>
              </a:prstGeom>
              <a:grpFill/>
              <a:ln w="57150">
                <a:solidFill>
                  <a:schemeClr val="tx1"/>
                </a:solidFill>
                <a:round/>
                <a:headEnd/>
                <a:tailEnd/>
              </a:ln>
            </p:spPr>
            <p:txBody>
              <a:bodyPr/>
              <a:lstStyle/>
              <a:p>
                <a:pPr>
                  <a:defRPr/>
                </a:pPr>
                <a:endParaRPr lang="en-GB" sz="1400" dirty="0"/>
              </a:p>
            </p:txBody>
          </p:sp>
          <p:sp>
            <p:nvSpPr>
              <p:cNvPr id="43027" name="Line 10"/>
              <p:cNvSpPr>
                <a:spLocks noChangeShapeType="1"/>
              </p:cNvSpPr>
              <p:nvPr/>
            </p:nvSpPr>
            <p:spPr bwMode="auto">
              <a:xfrm rot="-8612972">
                <a:off x="3077" y="1554"/>
                <a:ext cx="1" cy="672"/>
              </a:xfrm>
              <a:prstGeom prst="line">
                <a:avLst/>
              </a:prstGeom>
              <a:grpFill/>
              <a:ln w="57150">
                <a:solidFill>
                  <a:schemeClr val="tx1"/>
                </a:solidFill>
                <a:round/>
                <a:headEnd/>
                <a:tailEnd/>
              </a:ln>
            </p:spPr>
            <p:txBody>
              <a:bodyPr/>
              <a:lstStyle/>
              <a:p>
                <a:pPr>
                  <a:defRPr/>
                </a:pPr>
                <a:endParaRPr lang="en-GB" sz="1400" dirty="0"/>
              </a:p>
            </p:txBody>
          </p:sp>
        </p:grpSp>
      </p:grpSp>
      <p:sp>
        <p:nvSpPr>
          <p:cNvPr id="48130" name="Text Box 11"/>
          <p:cNvSpPr txBox="1">
            <a:spLocks noChangeArrowheads="1"/>
          </p:cNvSpPr>
          <p:nvPr/>
        </p:nvSpPr>
        <p:spPr bwMode="auto">
          <a:xfrm>
            <a:off x="3896900" y="1824189"/>
            <a:ext cx="2199803" cy="1077218"/>
          </a:xfrm>
          <a:prstGeom prst="rect">
            <a:avLst/>
          </a:prstGeom>
          <a:noFill/>
          <a:ln w="9525">
            <a:noFill/>
            <a:miter lim="800000"/>
            <a:headEnd/>
            <a:tailEnd/>
          </a:ln>
        </p:spPr>
        <p:txBody>
          <a:bodyPr>
            <a:spAutoFit/>
          </a:bodyPr>
          <a:lstStyle/>
          <a:p>
            <a:pPr algn="ctr">
              <a:spcBef>
                <a:spcPct val="50000"/>
              </a:spcBef>
            </a:pPr>
            <a:r>
              <a:rPr lang="en-GB" dirty="0">
                <a:solidFill>
                  <a:srgbClr val="FF0000"/>
                </a:solidFill>
              </a:rPr>
              <a:t>Define</a:t>
            </a:r>
            <a:r>
              <a:rPr lang="en-GB" dirty="0"/>
              <a:t> </a:t>
            </a:r>
            <a:r>
              <a:rPr lang="en-GB" dirty="0">
                <a:cs typeface="Arial" charset="0"/>
              </a:rPr>
              <a:t>–</a:t>
            </a:r>
            <a:r>
              <a:rPr lang="en-GB" dirty="0"/>
              <a:t> identify problem, define requirements and set the goal</a:t>
            </a:r>
            <a:endParaRPr lang="en-US" dirty="0"/>
          </a:p>
        </p:txBody>
      </p:sp>
      <p:sp>
        <p:nvSpPr>
          <p:cNvPr id="48131" name="Text Box 12"/>
          <p:cNvSpPr txBox="1">
            <a:spLocks noChangeArrowheads="1"/>
          </p:cNvSpPr>
          <p:nvPr/>
        </p:nvSpPr>
        <p:spPr bwMode="auto">
          <a:xfrm>
            <a:off x="5426474" y="3000463"/>
            <a:ext cx="2201317" cy="1077218"/>
          </a:xfrm>
          <a:prstGeom prst="rect">
            <a:avLst/>
          </a:prstGeom>
          <a:noFill/>
          <a:ln w="9525">
            <a:noFill/>
            <a:miter lim="800000"/>
            <a:headEnd/>
            <a:tailEnd/>
          </a:ln>
        </p:spPr>
        <p:txBody>
          <a:bodyPr>
            <a:spAutoFit/>
          </a:bodyPr>
          <a:lstStyle/>
          <a:p>
            <a:pPr algn="ctr">
              <a:spcBef>
                <a:spcPct val="50000"/>
              </a:spcBef>
            </a:pPr>
            <a:r>
              <a:rPr lang="en-GB" dirty="0">
                <a:solidFill>
                  <a:srgbClr val="FF0000"/>
                </a:solidFill>
              </a:rPr>
              <a:t>Measure</a:t>
            </a:r>
            <a:r>
              <a:rPr lang="en-GB" dirty="0"/>
              <a:t> </a:t>
            </a:r>
            <a:r>
              <a:rPr lang="en-GB" sz="1400" dirty="0"/>
              <a:t>–</a:t>
            </a:r>
            <a:r>
              <a:rPr lang="en-GB" dirty="0"/>
              <a:t> gather data, refine problem and measure inputs and outputs</a:t>
            </a:r>
            <a:endParaRPr lang="en-US" dirty="0"/>
          </a:p>
        </p:txBody>
      </p:sp>
      <p:sp>
        <p:nvSpPr>
          <p:cNvPr id="48132" name="Text Box 13"/>
          <p:cNvSpPr txBox="1">
            <a:spLocks noChangeArrowheads="1"/>
          </p:cNvSpPr>
          <p:nvPr/>
        </p:nvSpPr>
        <p:spPr bwMode="auto">
          <a:xfrm>
            <a:off x="4896947" y="4443567"/>
            <a:ext cx="2290578" cy="1323439"/>
          </a:xfrm>
          <a:prstGeom prst="rect">
            <a:avLst/>
          </a:prstGeom>
          <a:noFill/>
          <a:ln w="9525">
            <a:noFill/>
            <a:miter lim="800000"/>
            <a:headEnd/>
            <a:tailEnd/>
          </a:ln>
        </p:spPr>
        <p:txBody>
          <a:bodyPr>
            <a:spAutoFit/>
          </a:bodyPr>
          <a:lstStyle/>
          <a:p>
            <a:pPr algn="ctr">
              <a:spcBef>
                <a:spcPct val="50000"/>
              </a:spcBef>
            </a:pPr>
            <a:r>
              <a:rPr lang="en-GB" dirty="0">
                <a:solidFill>
                  <a:srgbClr val="FF0000"/>
                </a:solidFill>
              </a:rPr>
              <a:t>Analyse</a:t>
            </a:r>
            <a:r>
              <a:rPr lang="en-GB" dirty="0"/>
              <a:t> </a:t>
            </a:r>
            <a:r>
              <a:rPr lang="en-GB" sz="1400" dirty="0"/>
              <a:t>–</a:t>
            </a:r>
            <a:r>
              <a:rPr lang="en-GB" dirty="0"/>
              <a:t> develop problem hypotheses, identify ‘root causes’ and validate hypotheses</a:t>
            </a:r>
            <a:endParaRPr lang="en-US" dirty="0"/>
          </a:p>
        </p:txBody>
      </p:sp>
      <p:sp>
        <p:nvSpPr>
          <p:cNvPr id="48133" name="Text Box 14"/>
          <p:cNvSpPr txBox="1">
            <a:spLocks noChangeArrowheads="1"/>
          </p:cNvSpPr>
          <p:nvPr/>
        </p:nvSpPr>
        <p:spPr bwMode="auto">
          <a:xfrm>
            <a:off x="2980064" y="4407243"/>
            <a:ext cx="2001609" cy="1323439"/>
          </a:xfrm>
          <a:prstGeom prst="rect">
            <a:avLst/>
          </a:prstGeom>
          <a:noFill/>
          <a:ln w="9525">
            <a:noFill/>
            <a:miter lim="800000"/>
            <a:headEnd/>
            <a:tailEnd/>
          </a:ln>
        </p:spPr>
        <p:txBody>
          <a:bodyPr>
            <a:spAutoFit/>
          </a:bodyPr>
          <a:lstStyle/>
          <a:p>
            <a:pPr algn="ctr">
              <a:spcBef>
                <a:spcPct val="50000"/>
              </a:spcBef>
            </a:pPr>
            <a:r>
              <a:rPr lang="en-GB" dirty="0">
                <a:solidFill>
                  <a:srgbClr val="FF0000"/>
                </a:solidFill>
              </a:rPr>
              <a:t>Improve</a:t>
            </a:r>
            <a:r>
              <a:rPr lang="en-GB" dirty="0"/>
              <a:t> </a:t>
            </a:r>
            <a:r>
              <a:rPr lang="en-GB" sz="1400" dirty="0"/>
              <a:t>–</a:t>
            </a:r>
            <a:r>
              <a:rPr lang="en-GB" dirty="0"/>
              <a:t> develop improvement ideas, test, establish solution and measure results</a:t>
            </a:r>
            <a:endParaRPr lang="en-US" dirty="0"/>
          </a:p>
        </p:txBody>
      </p:sp>
      <p:sp>
        <p:nvSpPr>
          <p:cNvPr id="48134" name="Text Box 15"/>
          <p:cNvSpPr txBox="1">
            <a:spLocks noChangeArrowheads="1"/>
          </p:cNvSpPr>
          <p:nvPr/>
        </p:nvSpPr>
        <p:spPr bwMode="auto">
          <a:xfrm>
            <a:off x="2376403" y="2994875"/>
            <a:ext cx="2072716" cy="1077218"/>
          </a:xfrm>
          <a:prstGeom prst="rect">
            <a:avLst/>
          </a:prstGeom>
          <a:noFill/>
          <a:ln w="9525">
            <a:noFill/>
            <a:miter lim="800000"/>
            <a:headEnd/>
            <a:tailEnd/>
          </a:ln>
        </p:spPr>
        <p:txBody>
          <a:bodyPr>
            <a:spAutoFit/>
          </a:bodyPr>
          <a:lstStyle/>
          <a:p>
            <a:pPr algn="ctr">
              <a:spcBef>
                <a:spcPct val="50000"/>
              </a:spcBef>
            </a:pPr>
            <a:r>
              <a:rPr lang="en-GB" dirty="0">
                <a:solidFill>
                  <a:srgbClr val="FF0000"/>
                </a:solidFill>
              </a:rPr>
              <a:t>Control</a:t>
            </a:r>
            <a:r>
              <a:rPr lang="en-GB" dirty="0"/>
              <a:t> </a:t>
            </a:r>
            <a:r>
              <a:rPr lang="en-GB" sz="1400" dirty="0"/>
              <a:t>–</a:t>
            </a:r>
            <a:r>
              <a:rPr lang="en-GB" dirty="0"/>
              <a:t> establish performance standards and deal with any problems</a:t>
            </a:r>
            <a:endParaRPr lang="en-US" dirty="0"/>
          </a:p>
        </p:txBody>
      </p:sp>
      <p:sp>
        <p:nvSpPr>
          <p:cNvPr id="48135" name="AutoShape 17"/>
          <p:cNvSpPr>
            <a:spLocks noChangeArrowheads="1"/>
          </p:cNvSpPr>
          <p:nvPr/>
        </p:nvSpPr>
        <p:spPr bwMode="auto">
          <a:xfrm flipH="1">
            <a:off x="4662443" y="5746965"/>
            <a:ext cx="396388" cy="371602"/>
          </a:xfrm>
          <a:prstGeom prst="rightArrow">
            <a:avLst>
              <a:gd name="adj1" fmla="val 56250"/>
              <a:gd name="adj2" fmla="val 40102"/>
            </a:avLst>
          </a:prstGeom>
          <a:solidFill>
            <a:srgbClr val="FF0000"/>
          </a:solidFill>
          <a:ln w="9525">
            <a:solidFill>
              <a:schemeClr val="tx1"/>
            </a:solidFill>
            <a:miter lim="800000"/>
            <a:headEnd/>
            <a:tailEnd/>
          </a:ln>
        </p:spPr>
        <p:txBody>
          <a:bodyPr wrap="none" anchor="ctr"/>
          <a:lstStyle/>
          <a:p>
            <a:endParaRPr lang="en-US" sz="1400" dirty="0"/>
          </a:p>
        </p:txBody>
      </p:sp>
      <p:sp>
        <p:nvSpPr>
          <p:cNvPr id="48136" name="AutoShape 18"/>
          <p:cNvSpPr>
            <a:spLocks noChangeArrowheads="1"/>
          </p:cNvSpPr>
          <p:nvPr/>
        </p:nvSpPr>
        <p:spPr bwMode="auto">
          <a:xfrm rot="3688383" flipH="1">
            <a:off x="2547654" y="4269119"/>
            <a:ext cx="371602" cy="396388"/>
          </a:xfrm>
          <a:prstGeom prst="rightArrow">
            <a:avLst>
              <a:gd name="adj1" fmla="val 56250"/>
              <a:gd name="adj2" fmla="val 40714"/>
            </a:avLst>
          </a:prstGeom>
          <a:solidFill>
            <a:srgbClr val="FF0000"/>
          </a:solidFill>
          <a:ln w="9525">
            <a:solidFill>
              <a:schemeClr val="tx1"/>
            </a:solidFill>
            <a:miter lim="800000"/>
            <a:headEnd/>
            <a:tailEnd/>
          </a:ln>
        </p:spPr>
        <p:txBody>
          <a:bodyPr wrap="none" anchor="ctr"/>
          <a:lstStyle/>
          <a:p>
            <a:endParaRPr lang="en-US" sz="1400" dirty="0"/>
          </a:p>
        </p:txBody>
      </p:sp>
      <p:sp>
        <p:nvSpPr>
          <p:cNvPr id="48137" name="AutoShape 19"/>
          <p:cNvSpPr>
            <a:spLocks noChangeArrowheads="1"/>
          </p:cNvSpPr>
          <p:nvPr/>
        </p:nvSpPr>
        <p:spPr bwMode="auto">
          <a:xfrm rot="8479807" flipH="1">
            <a:off x="3429403" y="2000214"/>
            <a:ext cx="396388" cy="372999"/>
          </a:xfrm>
          <a:prstGeom prst="rightArrow">
            <a:avLst>
              <a:gd name="adj1" fmla="val 56250"/>
              <a:gd name="adj2" fmla="val 40102"/>
            </a:avLst>
          </a:prstGeom>
          <a:solidFill>
            <a:srgbClr val="FF0000"/>
          </a:solidFill>
          <a:ln w="9525">
            <a:solidFill>
              <a:schemeClr val="tx1"/>
            </a:solidFill>
            <a:miter lim="800000"/>
            <a:headEnd/>
            <a:tailEnd/>
          </a:ln>
        </p:spPr>
        <p:txBody>
          <a:bodyPr wrap="none" anchor="ctr"/>
          <a:lstStyle/>
          <a:p>
            <a:endParaRPr lang="en-US" sz="1400" dirty="0"/>
          </a:p>
        </p:txBody>
      </p:sp>
      <p:sp>
        <p:nvSpPr>
          <p:cNvPr id="48138" name="AutoShape 20"/>
          <p:cNvSpPr>
            <a:spLocks noChangeArrowheads="1"/>
          </p:cNvSpPr>
          <p:nvPr/>
        </p:nvSpPr>
        <p:spPr bwMode="auto">
          <a:xfrm rot="12614983" flipH="1">
            <a:off x="6104266" y="2000211"/>
            <a:ext cx="396388" cy="371602"/>
          </a:xfrm>
          <a:prstGeom prst="rightArrow">
            <a:avLst>
              <a:gd name="adj1" fmla="val 56250"/>
              <a:gd name="adj2" fmla="val 40102"/>
            </a:avLst>
          </a:prstGeom>
          <a:solidFill>
            <a:srgbClr val="FF0000"/>
          </a:solidFill>
          <a:ln w="9525">
            <a:solidFill>
              <a:schemeClr val="tx1"/>
            </a:solidFill>
            <a:miter lim="800000"/>
            <a:headEnd/>
            <a:tailEnd/>
          </a:ln>
        </p:spPr>
        <p:txBody>
          <a:bodyPr wrap="none" anchor="ctr"/>
          <a:lstStyle/>
          <a:p>
            <a:endParaRPr lang="en-US" sz="1400" dirty="0"/>
          </a:p>
        </p:txBody>
      </p:sp>
      <p:sp>
        <p:nvSpPr>
          <p:cNvPr id="48139" name="AutoShape 21"/>
          <p:cNvSpPr>
            <a:spLocks noChangeArrowheads="1"/>
          </p:cNvSpPr>
          <p:nvPr/>
        </p:nvSpPr>
        <p:spPr bwMode="auto">
          <a:xfrm rot="17112198" flipH="1">
            <a:off x="6938998" y="4367608"/>
            <a:ext cx="372999" cy="396388"/>
          </a:xfrm>
          <a:prstGeom prst="rightArrow">
            <a:avLst>
              <a:gd name="adj1" fmla="val 56250"/>
              <a:gd name="adj2" fmla="val 40867"/>
            </a:avLst>
          </a:prstGeom>
          <a:solidFill>
            <a:srgbClr val="FF0000"/>
          </a:solidFill>
          <a:ln w="9525">
            <a:solidFill>
              <a:schemeClr val="tx1"/>
            </a:solidFill>
            <a:miter lim="800000"/>
            <a:headEnd/>
            <a:tailEnd/>
          </a:ln>
        </p:spPr>
        <p:txBody>
          <a:bodyPr wrap="none" anchor="ctr"/>
          <a:lstStyle/>
          <a:p>
            <a:endParaRPr lang="en-US" sz="1400" dirty="0"/>
          </a:p>
        </p:txBody>
      </p:sp>
      <p:sp>
        <p:nvSpPr>
          <p:cNvPr id="48140" name="Text Box 22"/>
          <p:cNvSpPr txBox="1">
            <a:spLocks noChangeArrowheads="1"/>
          </p:cNvSpPr>
          <p:nvPr/>
        </p:nvSpPr>
        <p:spPr bwMode="auto">
          <a:xfrm>
            <a:off x="985127" y="452289"/>
            <a:ext cx="7932575" cy="523220"/>
          </a:xfrm>
          <a:prstGeom prst="rect">
            <a:avLst/>
          </a:prstGeom>
          <a:noFill/>
          <a:ln w="9525">
            <a:noFill/>
            <a:miter lim="800000"/>
            <a:headEnd/>
            <a:tailEnd/>
          </a:ln>
        </p:spPr>
        <p:txBody>
          <a:bodyPr wrap="square">
            <a:spAutoFit/>
          </a:bodyPr>
          <a:lstStyle/>
          <a:p>
            <a:pPr algn="ctr">
              <a:spcBef>
                <a:spcPct val="50000"/>
              </a:spcBef>
            </a:pPr>
            <a:r>
              <a:rPr lang="en-GB" sz="2800" b="1" dirty="0"/>
              <a:t>The DMAIC cycle used in Six Sigma</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5"/>
          <p:cNvSpPr>
            <a:spLocks noChangeArrowheads="1"/>
          </p:cNvSpPr>
          <p:nvPr/>
        </p:nvSpPr>
        <p:spPr bwMode="auto">
          <a:xfrm>
            <a:off x="2475708" y="1712913"/>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49154" name="Rectangle 7"/>
          <p:cNvSpPr>
            <a:spLocks noChangeArrowheads="1"/>
          </p:cNvSpPr>
          <p:nvPr/>
        </p:nvSpPr>
        <p:spPr bwMode="auto">
          <a:xfrm>
            <a:off x="2461952" y="5599113"/>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49155" name="Text Box 8"/>
          <p:cNvSpPr txBox="1">
            <a:spLocks noChangeArrowheads="1"/>
          </p:cNvSpPr>
          <p:nvPr/>
        </p:nvSpPr>
        <p:spPr bwMode="auto">
          <a:xfrm>
            <a:off x="3954255" y="5618163"/>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sp>
        <p:nvSpPr>
          <p:cNvPr id="49156" name="Text Box 9"/>
          <p:cNvSpPr txBox="1">
            <a:spLocks noChangeArrowheads="1"/>
          </p:cNvSpPr>
          <p:nvPr/>
        </p:nvSpPr>
        <p:spPr bwMode="auto">
          <a:xfrm>
            <a:off x="2291748" y="5103813"/>
            <a:ext cx="1175960" cy="457200"/>
          </a:xfrm>
          <a:prstGeom prst="rect">
            <a:avLst/>
          </a:prstGeom>
          <a:noFill/>
          <a:ln w="9525">
            <a:noFill/>
            <a:miter lim="800000"/>
            <a:headEnd/>
            <a:tailEnd/>
          </a:ln>
        </p:spPr>
        <p:txBody>
          <a:bodyPr>
            <a:spAutoFit/>
          </a:bodyPr>
          <a:lstStyle/>
          <a:p>
            <a:pPr algn="ctr" eaLnBrk="0" hangingPunct="0"/>
            <a:r>
              <a:rPr lang="en-US" sz="1200" dirty="0"/>
              <a:t>Capacity strategy</a:t>
            </a:r>
            <a:endParaRPr lang="en-US" sz="1200" dirty="0">
              <a:latin typeface="Times New Roman" pitchFamily="18" charset="0"/>
            </a:endParaRPr>
          </a:p>
        </p:txBody>
      </p:sp>
      <p:sp>
        <p:nvSpPr>
          <p:cNvPr id="49157" name="Text Box 10"/>
          <p:cNvSpPr txBox="1">
            <a:spLocks noChangeArrowheads="1"/>
          </p:cNvSpPr>
          <p:nvPr/>
        </p:nvSpPr>
        <p:spPr bwMode="auto">
          <a:xfrm>
            <a:off x="3364554" y="5083175"/>
            <a:ext cx="935267" cy="457200"/>
          </a:xfrm>
          <a:prstGeom prst="rect">
            <a:avLst/>
          </a:prstGeom>
          <a:noFill/>
          <a:ln w="9525">
            <a:noFill/>
            <a:miter lim="800000"/>
            <a:headEnd/>
            <a:tailEnd/>
          </a:ln>
        </p:spPr>
        <p:txBody>
          <a:bodyPr>
            <a:spAutoFit/>
          </a:bodyPr>
          <a:lstStyle/>
          <a:p>
            <a:pPr algn="ctr" eaLnBrk="0" hangingPunct="0"/>
            <a:r>
              <a:rPr lang="en-US" sz="1200" dirty="0"/>
              <a:t>Supply network</a:t>
            </a:r>
            <a:endParaRPr lang="en-US" sz="1200" dirty="0">
              <a:latin typeface="Times New Roman" pitchFamily="18" charset="0"/>
            </a:endParaRPr>
          </a:p>
        </p:txBody>
      </p:sp>
      <p:grpSp>
        <p:nvGrpSpPr>
          <p:cNvPr id="49158" name="Group 49"/>
          <p:cNvGrpSpPr>
            <a:grpSpLocks/>
          </p:cNvGrpSpPr>
          <p:nvPr/>
        </p:nvGrpSpPr>
        <p:grpSpPr bwMode="auto">
          <a:xfrm>
            <a:off x="7843177" y="2139950"/>
            <a:ext cx="1179399" cy="2916238"/>
            <a:chOff x="4562" y="1366"/>
            <a:chExt cx="686" cy="1092"/>
          </a:xfrm>
        </p:grpSpPr>
        <p:sp>
          <p:nvSpPr>
            <p:cNvPr id="49190" name="Rectangle 6"/>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49191" name="Line 11"/>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49192" name="Line 12"/>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49193" name="Line 13"/>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49194" name="Line 14"/>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49195" name="Line 15"/>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49196" name="Line 16"/>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49197" name="AutoShape 17"/>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49159" name="Text Box 18"/>
          <p:cNvSpPr txBox="1">
            <a:spLocks noChangeArrowheads="1"/>
          </p:cNvSpPr>
          <p:nvPr/>
        </p:nvSpPr>
        <p:spPr bwMode="auto">
          <a:xfrm>
            <a:off x="6744581" y="1089028"/>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49160" name="Text Box 19"/>
          <p:cNvSpPr txBox="1">
            <a:spLocks noChangeArrowheads="1"/>
          </p:cNvSpPr>
          <p:nvPr/>
        </p:nvSpPr>
        <p:spPr bwMode="auto">
          <a:xfrm rot="-5400000">
            <a:off x="7773549" y="3447048"/>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49161" name="Line 20"/>
          <p:cNvSpPr>
            <a:spLocks noChangeShapeType="1"/>
          </p:cNvSpPr>
          <p:nvPr/>
        </p:nvSpPr>
        <p:spPr bwMode="auto">
          <a:xfrm>
            <a:off x="3364554" y="1712913"/>
            <a:ext cx="0" cy="3887787"/>
          </a:xfrm>
          <a:prstGeom prst="line">
            <a:avLst/>
          </a:prstGeom>
          <a:noFill/>
          <a:ln w="9525">
            <a:solidFill>
              <a:schemeClr val="tx1"/>
            </a:solidFill>
            <a:round/>
            <a:headEnd/>
            <a:tailEnd type="none" w="sm" len="lg"/>
          </a:ln>
        </p:spPr>
        <p:txBody>
          <a:bodyPr/>
          <a:lstStyle/>
          <a:p>
            <a:endParaRPr lang="en-GB" dirty="0"/>
          </a:p>
        </p:txBody>
      </p:sp>
      <p:sp>
        <p:nvSpPr>
          <p:cNvPr id="49162" name="Rectangle 21"/>
          <p:cNvSpPr>
            <a:spLocks noChangeArrowheads="1"/>
          </p:cNvSpPr>
          <p:nvPr/>
        </p:nvSpPr>
        <p:spPr bwMode="auto">
          <a:xfrm>
            <a:off x="4341083" y="1712913"/>
            <a:ext cx="1059052"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44044" name="Rectangle 22"/>
          <p:cNvSpPr>
            <a:spLocks noChangeArrowheads="1"/>
          </p:cNvSpPr>
          <p:nvPr/>
        </p:nvSpPr>
        <p:spPr bwMode="auto">
          <a:xfrm>
            <a:off x="4349678" y="1711325"/>
            <a:ext cx="2436164" cy="3887788"/>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49164" name="AutoShape 23"/>
          <p:cNvSpPr>
            <a:spLocks noChangeArrowheads="1"/>
          </p:cNvSpPr>
          <p:nvPr/>
        </p:nvSpPr>
        <p:spPr bwMode="auto">
          <a:xfrm>
            <a:off x="2479147" y="1312866"/>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49165" name="Text Box 24"/>
          <p:cNvSpPr txBox="1">
            <a:spLocks noChangeArrowheads="1"/>
          </p:cNvSpPr>
          <p:nvPr/>
        </p:nvSpPr>
        <p:spPr bwMode="auto">
          <a:xfrm>
            <a:off x="4468306" y="5132388"/>
            <a:ext cx="2198908" cy="304800"/>
          </a:xfrm>
          <a:prstGeom prst="rect">
            <a:avLst/>
          </a:prstGeom>
          <a:noFill/>
          <a:ln w="9525">
            <a:noFill/>
            <a:miter lim="800000"/>
            <a:headEnd/>
            <a:tailEnd/>
          </a:ln>
        </p:spPr>
        <p:txBody>
          <a:bodyPr>
            <a:spAutoFit/>
          </a:bodyPr>
          <a:lstStyle/>
          <a:p>
            <a:pPr algn="ctr" eaLnBrk="0" hangingPunct="0"/>
            <a:r>
              <a:rPr lang="en-US" sz="1400" dirty="0"/>
              <a:t>Process technology</a:t>
            </a:r>
            <a:endParaRPr lang="en-US" sz="1000" dirty="0">
              <a:latin typeface="Times New Roman" pitchFamily="18" charset="0"/>
            </a:endParaRPr>
          </a:p>
        </p:txBody>
      </p:sp>
      <p:sp>
        <p:nvSpPr>
          <p:cNvPr id="49166" name="Text Box 25"/>
          <p:cNvSpPr txBox="1">
            <a:spLocks noChangeArrowheads="1"/>
          </p:cNvSpPr>
          <p:nvPr/>
        </p:nvSpPr>
        <p:spPr bwMode="auto">
          <a:xfrm>
            <a:off x="4103828" y="1017588"/>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49167" name="Text Box 26"/>
          <p:cNvSpPr txBox="1">
            <a:spLocks noChangeArrowheads="1"/>
          </p:cNvSpPr>
          <p:nvPr/>
        </p:nvSpPr>
        <p:spPr bwMode="auto">
          <a:xfrm>
            <a:off x="0" y="19053"/>
            <a:ext cx="9902825" cy="954107"/>
          </a:xfrm>
          <a:prstGeom prst="rect">
            <a:avLst/>
          </a:prstGeom>
          <a:noFill/>
          <a:ln w="9525">
            <a:noFill/>
            <a:miter lim="800000"/>
            <a:headEnd/>
            <a:tailEnd type="none" w="sm" len="lg"/>
          </a:ln>
        </p:spPr>
        <p:txBody>
          <a:bodyPr>
            <a:spAutoFit/>
          </a:bodyPr>
          <a:lstStyle/>
          <a:p>
            <a:pPr algn="ctr" eaLnBrk="0" hangingPunct="0"/>
            <a:r>
              <a:rPr lang="en-GB" sz="2800" b="1" dirty="0"/>
              <a:t>Six Sigma elements in the four operations </a:t>
            </a:r>
            <a:br>
              <a:rPr lang="en-GB" sz="2800" b="1" dirty="0"/>
            </a:br>
            <a:r>
              <a:rPr lang="en-GB" sz="2800" b="1" dirty="0"/>
              <a:t>strategy decision categories</a:t>
            </a:r>
            <a:endParaRPr lang="en-US" sz="2800" b="1" dirty="0">
              <a:latin typeface="Times New Roman" pitchFamily="18" charset="0"/>
            </a:endParaRPr>
          </a:p>
        </p:txBody>
      </p:sp>
      <p:sp>
        <p:nvSpPr>
          <p:cNvPr id="49168" name="Text Box 27"/>
          <p:cNvSpPr txBox="1">
            <a:spLocks noChangeArrowheads="1"/>
          </p:cNvSpPr>
          <p:nvPr/>
        </p:nvSpPr>
        <p:spPr bwMode="auto">
          <a:xfrm>
            <a:off x="6608760" y="5010153"/>
            <a:ext cx="1383989" cy="461665"/>
          </a:xfrm>
          <a:prstGeom prst="rect">
            <a:avLst/>
          </a:prstGeom>
          <a:noFill/>
          <a:ln w="9525">
            <a:noFill/>
            <a:miter lim="800000"/>
            <a:headEnd/>
            <a:tailEnd/>
          </a:ln>
        </p:spPr>
        <p:txBody>
          <a:bodyPr>
            <a:spAutoFit/>
          </a:bodyPr>
          <a:lstStyle/>
          <a:p>
            <a:pPr algn="ctr" eaLnBrk="0" hangingPunct="0"/>
            <a:r>
              <a:rPr lang="en-US" sz="1200" dirty="0"/>
              <a:t>Development</a:t>
            </a:r>
          </a:p>
          <a:p>
            <a:pPr algn="ctr" eaLnBrk="0" hangingPunct="0"/>
            <a:r>
              <a:rPr lang="en-US" sz="1200" dirty="0"/>
              <a:t>and organisation</a:t>
            </a:r>
            <a:endParaRPr lang="en-US" sz="1200" dirty="0">
              <a:latin typeface="Times New Roman" pitchFamily="18" charset="0"/>
            </a:endParaRPr>
          </a:p>
        </p:txBody>
      </p:sp>
      <p:sp>
        <p:nvSpPr>
          <p:cNvPr id="49169" name="Text Box 28"/>
          <p:cNvSpPr txBox="1">
            <a:spLocks noChangeArrowheads="1"/>
          </p:cNvSpPr>
          <p:nvPr/>
        </p:nvSpPr>
        <p:spPr bwMode="auto">
          <a:xfrm>
            <a:off x="4342803" y="2193928"/>
            <a:ext cx="2480865" cy="581025"/>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dirty="0"/>
              <a:t>	Emphasis on process 	control</a:t>
            </a:r>
          </a:p>
        </p:txBody>
      </p:sp>
      <p:grpSp>
        <p:nvGrpSpPr>
          <p:cNvPr id="49170" name="Group 29"/>
          <p:cNvGrpSpPr>
            <a:grpSpLocks/>
          </p:cNvGrpSpPr>
          <p:nvPr/>
        </p:nvGrpSpPr>
        <p:grpSpPr bwMode="auto">
          <a:xfrm>
            <a:off x="364479" y="2144713"/>
            <a:ext cx="2159366" cy="2919412"/>
            <a:chOff x="204" y="1237"/>
            <a:chExt cx="1256" cy="1839"/>
          </a:xfrm>
        </p:grpSpPr>
        <p:sp>
          <p:nvSpPr>
            <p:cNvPr id="49176" name="Rectangle 30"/>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49177" name="Text Box 31"/>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49178" name="Text Box 32"/>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49179" name="Text Box 33"/>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49180" name="Text Box 34"/>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49181" name="Text Box 35"/>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49182" name="Text Box 36"/>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49183" name="Line 37"/>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49184" name="Rectangle 38"/>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49185" name="Freeform 39"/>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9186" name="Freeform 40"/>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9187" name="Freeform 41"/>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9188" name="Freeform 42"/>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49189" name="Freeform 43"/>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49171" name="Line 44"/>
          <p:cNvSpPr>
            <a:spLocks noChangeShapeType="1"/>
          </p:cNvSpPr>
          <p:nvPr/>
        </p:nvSpPr>
        <p:spPr bwMode="auto">
          <a:xfrm>
            <a:off x="1129541" y="2144713"/>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49172" name="Line 45"/>
          <p:cNvSpPr>
            <a:spLocks noChangeShapeType="1"/>
          </p:cNvSpPr>
          <p:nvPr/>
        </p:nvSpPr>
        <p:spPr bwMode="auto">
          <a:xfrm>
            <a:off x="2456797" y="5062538"/>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49173" name="Rectangle 46"/>
          <p:cNvSpPr>
            <a:spLocks noChangeArrowheads="1"/>
          </p:cNvSpPr>
          <p:nvPr/>
        </p:nvSpPr>
        <p:spPr bwMode="auto">
          <a:xfrm>
            <a:off x="507177" y="903289"/>
            <a:ext cx="2422458" cy="400110"/>
          </a:xfrm>
          <a:prstGeom prst="rect">
            <a:avLst/>
          </a:prstGeom>
          <a:noFill/>
          <a:ln w="9525">
            <a:noFill/>
            <a:miter lim="800000"/>
            <a:headEnd/>
            <a:tailEnd/>
          </a:ln>
        </p:spPr>
        <p:txBody>
          <a:bodyPr wrap="none">
            <a:spAutoFit/>
          </a:bodyPr>
          <a:lstStyle/>
          <a:p>
            <a:r>
              <a:rPr lang="en-GB" sz="2000" dirty="0"/>
              <a:t>Process technology</a:t>
            </a:r>
            <a:endParaRPr lang="en-US" sz="2000" dirty="0"/>
          </a:p>
        </p:txBody>
      </p:sp>
      <p:sp>
        <p:nvSpPr>
          <p:cNvPr id="49174" name="Rectangle 47"/>
          <p:cNvSpPr>
            <a:spLocks noChangeArrowheads="1"/>
          </p:cNvSpPr>
          <p:nvPr/>
        </p:nvSpPr>
        <p:spPr bwMode="auto">
          <a:xfrm>
            <a:off x="2461954" y="1712913"/>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49175" name="Freeform 48"/>
          <p:cNvSpPr>
            <a:spLocks/>
          </p:cNvSpPr>
          <p:nvPr/>
        </p:nvSpPr>
        <p:spPr bwMode="auto">
          <a:xfrm>
            <a:off x="6744583" y="1744663"/>
            <a:ext cx="49857" cy="3890962"/>
          </a:xfrm>
          <a:custGeom>
            <a:avLst/>
            <a:gdLst>
              <a:gd name="T0" fmla="*/ 0 w 29"/>
              <a:gd name="T1" fmla="*/ 0 h 2451"/>
              <a:gd name="T2" fmla="*/ 73082949 w 29"/>
              <a:gd name="T3" fmla="*/ 2147483647 h 2451"/>
              <a:gd name="T4" fmla="*/ 0 60000 65536"/>
              <a:gd name="T5" fmla="*/ 0 60000 65536"/>
              <a:gd name="T6" fmla="*/ 0 w 29"/>
              <a:gd name="T7" fmla="*/ 0 h 2451"/>
              <a:gd name="T8" fmla="*/ 29 w 29"/>
              <a:gd name="T9" fmla="*/ 2451 h 2451"/>
            </a:gdLst>
            <a:ahLst/>
            <a:cxnLst>
              <a:cxn ang="T4">
                <a:pos x="T0" y="T1"/>
              </a:cxn>
              <a:cxn ang="T5">
                <a:pos x="T2" y="T3"/>
              </a:cxn>
            </a:cxnLst>
            <a:rect l="T6" t="T7" r="T8" b="T9"/>
            <a:pathLst>
              <a:path w="29" h="2451">
                <a:moveTo>
                  <a:pt x="0" y="0"/>
                </a:moveTo>
                <a:lnTo>
                  <a:pt x="29" y="2451"/>
                </a:lnTo>
              </a:path>
            </a:pathLst>
          </a:custGeom>
          <a:noFill/>
          <a:ln w="9525">
            <a:solidFill>
              <a:schemeClr val="tx1"/>
            </a:solidFill>
            <a:round/>
            <a:headEnd type="none" w="med" len="med"/>
            <a:tailEnd type="none" w="med" len="med"/>
          </a:ln>
        </p:spPr>
        <p:txBody>
          <a:bodyPr/>
          <a:lstStyle/>
          <a:p>
            <a:endParaRPr lang="en-GB"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5"/>
          <p:cNvSpPr>
            <a:spLocks noChangeArrowheads="1"/>
          </p:cNvSpPr>
          <p:nvPr/>
        </p:nvSpPr>
        <p:spPr bwMode="auto">
          <a:xfrm>
            <a:off x="2553422" y="1693863"/>
            <a:ext cx="5381223" cy="3887787"/>
          </a:xfrm>
          <a:prstGeom prst="rect">
            <a:avLst/>
          </a:prstGeom>
          <a:solidFill>
            <a:srgbClr val="FFCCFF"/>
          </a:solidFill>
          <a:ln w="9525">
            <a:noFill/>
            <a:miter lim="800000"/>
            <a:headEnd/>
            <a:tailEnd type="none" w="sm" len="lg"/>
          </a:ln>
        </p:spPr>
        <p:txBody>
          <a:bodyPr wrap="none" anchor="ctr"/>
          <a:lstStyle/>
          <a:p>
            <a:endParaRPr lang="en-US" dirty="0"/>
          </a:p>
        </p:txBody>
      </p:sp>
      <p:sp>
        <p:nvSpPr>
          <p:cNvPr id="50178" name="Rectangle 7"/>
          <p:cNvSpPr>
            <a:spLocks noChangeArrowheads="1"/>
          </p:cNvSpPr>
          <p:nvPr/>
        </p:nvSpPr>
        <p:spPr bwMode="auto">
          <a:xfrm>
            <a:off x="2539666" y="5580063"/>
            <a:ext cx="5405292" cy="393700"/>
          </a:xfrm>
          <a:prstGeom prst="rect">
            <a:avLst/>
          </a:prstGeom>
          <a:solidFill>
            <a:srgbClr val="CCCCFF"/>
          </a:solidFill>
          <a:ln w="9525">
            <a:solidFill>
              <a:schemeClr val="tx1"/>
            </a:solidFill>
            <a:miter lim="800000"/>
            <a:headEnd/>
            <a:tailEnd/>
          </a:ln>
        </p:spPr>
        <p:txBody>
          <a:bodyPr wrap="none" anchor="ctr"/>
          <a:lstStyle/>
          <a:p>
            <a:endParaRPr lang="en-US" dirty="0"/>
          </a:p>
        </p:txBody>
      </p:sp>
      <p:sp>
        <p:nvSpPr>
          <p:cNvPr id="50179" name="Text Box 8"/>
          <p:cNvSpPr txBox="1">
            <a:spLocks noChangeArrowheads="1"/>
          </p:cNvSpPr>
          <p:nvPr/>
        </p:nvSpPr>
        <p:spPr bwMode="auto">
          <a:xfrm>
            <a:off x="4031969" y="5599113"/>
            <a:ext cx="2293467" cy="336550"/>
          </a:xfrm>
          <a:prstGeom prst="rect">
            <a:avLst/>
          </a:prstGeom>
          <a:noFill/>
          <a:ln w="9525">
            <a:noFill/>
            <a:miter lim="800000"/>
            <a:headEnd/>
            <a:tailEnd/>
          </a:ln>
        </p:spPr>
        <p:txBody>
          <a:bodyPr>
            <a:spAutoFit/>
          </a:bodyPr>
          <a:lstStyle/>
          <a:p>
            <a:pPr algn="ctr" eaLnBrk="0" hangingPunct="0"/>
            <a:r>
              <a:rPr lang="en-US" dirty="0"/>
              <a:t>Decision areas</a:t>
            </a:r>
            <a:endParaRPr lang="en-US" sz="1000" dirty="0">
              <a:latin typeface="Times New Roman" pitchFamily="18" charset="0"/>
            </a:endParaRPr>
          </a:p>
        </p:txBody>
      </p:sp>
      <p:sp>
        <p:nvSpPr>
          <p:cNvPr id="50180" name="Text Box 9"/>
          <p:cNvSpPr txBox="1">
            <a:spLocks noChangeArrowheads="1"/>
          </p:cNvSpPr>
          <p:nvPr/>
        </p:nvSpPr>
        <p:spPr bwMode="auto">
          <a:xfrm>
            <a:off x="2369462" y="5110163"/>
            <a:ext cx="1175960" cy="457200"/>
          </a:xfrm>
          <a:prstGeom prst="rect">
            <a:avLst/>
          </a:prstGeom>
          <a:noFill/>
          <a:ln w="9525">
            <a:noFill/>
            <a:miter lim="800000"/>
            <a:headEnd/>
            <a:tailEnd/>
          </a:ln>
        </p:spPr>
        <p:txBody>
          <a:bodyPr>
            <a:spAutoFit/>
          </a:bodyPr>
          <a:lstStyle/>
          <a:p>
            <a:pPr algn="ctr" eaLnBrk="0" hangingPunct="0"/>
            <a:r>
              <a:rPr lang="en-US" sz="1200" dirty="0"/>
              <a:t>Capacity strategy</a:t>
            </a:r>
            <a:endParaRPr lang="en-US" sz="1200" dirty="0">
              <a:latin typeface="Times New Roman" pitchFamily="18" charset="0"/>
            </a:endParaRPr>
          </a:p>
        </p:txBody>
      </p:sp>
      <p:sp>
        <p:nvSpPr>
          <p:cNvPr id="50181" name="Text Box 10"/>
          <p:cNvSpPr txBox="1">
            <a:spLocks noChangeArrowheads="1"/>
          </p:cNvSpPr>
          <p:nvPr/>
        </p:nvSpPr>
        <p:spPr bwMode="auto">
          <a:xfrm>
            <a:off x="3469777" y="5102225"/>
            <a:ext cx="935267" cy="457200"/>
          </a:xfrm>
          <a:prstGeom prst="rect">
            <a:avLst/>
          </a:prstGeom>
          <a:noFill/>
          <a:ln w="9525">
            <a:noFill/>
            <a:miter lim="800000"/>
            <a:headEnd/>
            <a:tailEnd/>
          </a:ln>
        </p:spPr>
        <p:txBody>
          <a:bodyPr>
            <a:spAutoFit/>
          </a:bodyPr>
          <a:lstStyle/>
          <a:p>
            <a:pPr algn="ctr" eaLnBrk="0" hangingPunct="0"/>
            <a:r>
              <a:rPr lang="en-US" sz="1200" dirty="0"/>
              <a:t>Supply network</a:t>
            </a:r>
            <a:endParaRPr lang="en-US" sz="1200" dirty="0">
              <a:latin typeface="Times New Roman" pitchFamily="18" charset="0"/>
            </a:endParaRPr>
          </a:p>
        </p:txBody>
      </p:sp>
      <p:grpSp>
        <p:nvGrpSpPr>
          <p:cNvPr id="50182" name="Group 48"/>
          <p:cNvGrpSpPr>
            <a:grpSpLocks/>
          </p:cNvGrpSpPr>
          <p:nvPr/>
        </p:nvGrpSpPr>
        <p:grpSpPr bwMode="auto">
          <a:xfrm>
            <a:off x="7920891" y="2120900"/>
            <a:ext cx="1179399" cy="2916238"/>
            <a:chOff x="4562" y="1366"/>
            <a:chExt cx="686" cy="1092"/>
          </a:xfrm>
        </p:grpSpPr>
        <p:sp>
          <p:nvSpPr>
            <p:cNvPr id="50213" name="Rectangle 6"/>
            <p:cNvSpPr>
              <a:spLocks noChangeArrowheads="1"/>
            </p:cNvSpPr>
            <p:nvPr/>
          </p:nvSpPr>
          <p:spPr bwMode="auto">
            <a:xfrm>
              <a:off x="4562" y="1369"/>
              <a:ext cx="409" cy="1089"/>
            </a:xfrm>
            <a:prstGeom prst="rect">
              <a:avLst/>
            </a:prstGeom>
            <a:solidFill>
              <a:srgbClr val="CCCCFF"/>
            </a:solidFill>
            <a:ln w="9525">
              <a:noFill/>
              <a:miter lim="800000"/>
              <a:headEnd/>
              <a:tailEnd type="none" w="sm" len="lg"/>
            </a:ln>
          </p:spPr>
          <p:txBody>
            <a:bodyPr wrap="none" anchor="ctr"/>
            <a:lstStyle/>
            <a:p>
              <a:endParaRPr lang="en-US" dirty="0"/>
            </a:p>
          </p:txBody>
        </p:sp>
        <p:sp>
          <p:nvSpPr>
            <p:cNvPr id="50214" name="Line 11"/>
            <p:cNvSpPr>
              <a:spLocks noChangeShapeType="1"/>
            </p:cNvSpPr>
            <p:nvPr/>
          </p:nvSpPr>
          <p:spPr bwMode="auto">
            <a:xfrm>
              <a:off x="4571" y="2234"/>
              <a:ext cx="408" cy="0"/>
            </a:xfrm>
            <a:prstGeom prst="line">
              <a:avLst/>
            </a:prstGeom>
            <a:noFill/>
            <a:ln w="9525">
              <a:solidFill>
                <a:schemeClr val="tx1"/>
              </a:solidFill>
              <a:round/>
              <a:headEnd/>
              <a:tailEnd type="none" w="sm" len="lg"/>
            </a:ln>
          </p:spPr>
          <p:txBody>
            <a:bodyPr/>
            <a:lstStyle/>
            <a:p>
              <a:endParaRPr lang="en-GB" dirty="0"/>
            </a:p>
          </p:txBody>
        </p:sp>
        <p:sp>
          <p:nvSpPr>
            <p:cNvPr id="50215" name="Line 12"/>
            <p:cNvSpPr>
              <a:spLocks noChangeShapeType="1"/>
            </p:cNvSpPr>
            <p:nvPr/>
          </p:nvSpPr>
          <p:spPr bwMode="auto">
            <a:xfrm>
              <a:off x="4571" y="2007"/>
              <a:ext cx="408" cy="0"/>
            </a:xfrm>
            <a:prstGeom prst="line">
              <a:avLst/>
            </a:prstGeom>
            <a:noFill/>
            <a:ln w="9525">
              <a:solidFill>
                <a:schemeClr val="tx1"/>
              </a:solidFill>
              <a:round/>
              <a:headEnd/>
              <a:tailEnd type="none" w="sm" len="lg"/>
            </a:ln>
          </p:spPr>
          <p:txBody>
            <a:bodyPr/>
            <a:lstStyle/>
            <a:p>
              <a:endParaRPr lang="en-GB" dirty="0"/>
            </a:p>
          </p:txBody>
        </p:sp>
        <p:sp>
          <p:nvSpPr>
            <p:cNvPr id="50216" name="Line 13"/>
            <p:cNvSpPr>
              <a:spLocks noChangeShapeType="1"/>
            </p:cNvSpPr>
            <p:nvPr/>
          </p:nvSpPr>
          <p:spPr bwMode="auto">
            <a:xfrm>
              <a:off x="4571" y="1782"/>
              <a:ext cx="408" cy="0"/>
            </a:xfrm>
            <a:prstGeom prst="line">
              <a:avLst/>
            </a:prstGeom>
            <a:noFill/>
            <a:ln w="9525">
              <a:solidFill>
                <a:schemeClr val="tx1"/>
              </a:solidFill>
              <a:round/>
              <a:headEnd/>
              <a:tailEnd type="none" w="sm" len="lg"/>
            </a:ln>
          </p:spPr>
          <p:txBody>
            <a:bodyPr/>
            <a:lstStyle/>
            <a:p>
              <a:endParaRPr lang="en-GB" dirty="0"/>
            </a:p>
          </p:txBody>
        </p:sp>
        <p:sp>
          <p:nvSpPr>
            <p:cNvPr id="50217" name="Line 14"/>
            <p:cNvSpPr>
              <a:spLocks noChangeShapeType="1"/>
            </p:cNvSpPr>
            <p:nvPr/>
          </p:nvSpPr>
          <p:spPr bwMode="auto">
            <a:xfrm>
              <a:off x="4571" y="1566"/>
              <a:ext cx="408" cy="0"/>
            </a:xfrm>
            <a:prstGeom prst="line">
              <a:avLst/>
            </a:prstGeom>
            <a:noFill/>
            <a:ln w="9525">
              <a:solidFill>
                <a:schemeClr val="tx1"/>
              </a:solidFill>
              <a:round/>
              <a:headEnd/>
              <a:tailEnd type="none" w="sm" len="lg"/>
            </a:ln>
          </p:spPr>
          <p:txBody>
            <a:bodyPr/>
            <a:lstStyle/>
            <a:p>
              <a:endParaRPr lang="en-GB" dirty="0"/>
            </a:p>
          </p:txBody>
        </p:sp>
        <p:sp>
          <p:nvSpPr>
            <p:cNvPr id="50218" name="Line 15"/>
            <p:cNvSpPr>
              <a:spLocks noChangeShapeType="1"/>
            </p:cNvSpPr>
            <p:nvPr/>
          </p:nvSpPr>
          <p:spPr bwMode="auto">
            <a:xfrm>
              <a:off x="4571" y="1366"/>
              <a:ext cx="408" cy="0"/>
            </a:xfrm>
            <a:prstGeom prst="line">
              <a:avLst/>
            </a:prstGeom>
            <a:noFill/>
            <a:ln w="9525">
              <a:solidFill>
                <a:schemeClr val="tx1"/>
              </a:solidFill>
              <a:round/>
              <a:headEnd/>
              <a:tailEnd type="none" w="sm" len="lg"/>
            </a:ln>
          </p:spPr>
          <p:txBody>
            <a:bodyPr/>
            <a:lstStyle/>
            <a:p>
              <a:endParaRPr lang="en-GB" dirty="0"/>
            </a:p>
          </p:txBody>
        </p:sp>
        <p:sp>
          <p:nvSpPr>
            <p:cNvPr id="50219" name="Line 16"/>
            <p:cNvSpPr>
              <a:spLocks noChangeShapeType="1"/>
            </p:cNvSpPr>
            <p:nvPr/>
          </p:nvSpPr>
          <p:spPr bwMode="auto">
            <a:xfrm>
              <a:off x="4571" y="2452"/>
              <a:ext cx="408" cy="0"/>
            </a:xfrm>
            <a:prstGeom prst="line">
              <a:avLst/>
            </a:prstGeom>
            <a:noFill/>
            <a:ln w="9525">
              <a:solidFill>
                <a:schemeClr val="tx1"/>
              </a:solidFill>
              <a:round/>
              <a:headEnd/>
              <a:tailEnd type="none" w="sm" len="lg"/>
            </a:ln>
          </p:spPr>
          <p:txBody>
            <a:bodyPr/>
            <a:lstStyle/>
            <a:p>
              <a:endParaRPr lang="en-GB" dirty="0"/>
            </a:p>
          </p:txBody>
        </p:sp>
        <p:sp>
          <p:nvSpPr>
            <p:cNvPr id="50220" name="AutoShape 17"/>
            <p:cNvSpPr>
              <a:spLocks noChangeArrowheads="1"/>
            </p:cNvSpPr>
            <p:nvPr/>
          </p:nvSpPr>
          <p:spPr bwMode="auto">
            <a:xfrm rot="5400000">
              <a:off x="4567" y="1775"/>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US" dirty="0"/>
            </a:p>
          </p:txBody>
        </p:sp>
      </p:grpSp>
      <p:sp>
        <p:nvSpPr>
          <p:cNvPr id="50183" name="Text Box 18"/>
          <p:cNvSpPr txBox="1">
            <a:spLocks noChangeArrowheads="1"/>
          </p:cNvSpPr>
          <p:nvPr/>
        </p:nvSpPr>
        <p:spPr bwMode="auto">
          <a:xfrm>
            <a:off x="6822295" y="1069978"/>
            <a:ext cx="2262520" cy="244475"/>
          </a:xfrm>
          <a:prstGeom prst="rect">
            <a:avLst/>
          </a:prstGeom>
          <a:noFill/>
          <a:ln w="9525">
            <a:noFill/>
            <a:miter lim="800000"/>
            <a:headEnd/>
            <a:tailEnd type="none" w="sm" len="lg"/>
          </a:ln>
        </p:spPr>
        <p:txBody>
          <a:bodyPr>
            <a:spAutoFit/>
          </a:bodyPr>
          <a:lstStyle/>
          <a:p>
            <a:pPr algn="r" eaLnBrk="0" hangingPunct="0"/>
            <a:endParaRPr lang="en-US" sz="1000" dirty="0">
              <a:latin typeface="Times New Roman" pitchFamily="18" charset="0"/>
            </a:endParaRPr>
          </a:p>
        </p:txBody>
      </p:sp>
      <p:sp>
        <p:nvSpPr>
          <p:cNvPr id="50184" name="Text Box 19"/>
          <p:cNvSpPr txBox="1">
            <a:spLocks noChangeArrowheads="1"/>
          </p:cNvSpPr>
          <p:nvPr/>
        </p:nvSpPr>
        <p:spPr bwMode="auto">
          <a:xfrm rot="-5400000">
            <a:off x="7930348" y="3427999"/>
            <a:ext cx="2879725" cy="338554"/>
          </a:xfrm>
          <a:prstGeom prst="rect">
            <a:avLst/>
          </a:prstGeom>
          <a:noFill/>
          <a:ln w="9525">
            <a:noFill/>
            <a:miter lim="800000"/>
            <a:headEnd/>
            <a:tailEnd type="none" w="sm" len="lg"/>
          </a:ln>
        </p:spPr>
        <p:txBody>
          <a:bodyPr>
            <a:spAutoFit/>
          </a:bodyPr>
          <a:lstStyle/>
          <a:p>
            <a:pPr algn="ctr" eaLnBrk="0" hangingPunct="0"/>
            <a:r>
              <a:rPr lang="en-GB" dirty="0"/>
              <a:t>Market competitiveness</a:t>
            </a:r>
            <a:endParaRPr lang="en-US" sz="1000" dirty="0">
              <a:latin typeface="Times New Roman" pitchFamily="18" charset="0"/>
            </a:endParaRPr>
          </a:p>
        </p:txBody>
      </p:sp>
      <p:sp>
        <p:nvSpPr>
          <p:cNvPr id="50185" name="Line 20"/>
          <p:cNvSpPr>
            <a:spLocks noChangeShapeType="1"/>
          </p:cNvSpPr>
          <p:nvPr/>
        </p:nvSpPr>
        <p:spPr bwMode="auto">
          <a:xfrm>
            <a:off x="3442268" y="1693863"/>
            <a:ext cx="0" cy="3887787"/>
          </a:xfrm>
          <a:prstGeom prst="line">
            <a:avLst/>
          </a:prstGeom>
          <a:noFill/>
          <a:ln w="9525">
            <a:solidFill>
              <a:schemeClr val="tx1"/>
            </a:solidFill>
            <a:round/>
            <a:headEnd/>
            <a:tailEnd type="none" w="sm" len="lg"/>
          </a:ln>
        </p:spPr>
        <p:txBody>
          <a:bodyPr/>
          <a:lstStyle/>
          <a:p>
            <a:endParaRPr lang="en-GB" dirty="0"/>
          </a:p>
        </p:txBody>
      </p:sp>
      <p:sp>
        <p:nvSpPr>
          <p:cNvPr id="50186" name="Rectangle 21"/>
          <p:cNvSpPr>
            <a:spLocks noChangeArrowheads="1"/>
          </p:cNvSpPr>
          <p:nvPr/>
        </p:nvSpPr>
        <p:spPr bwMode="auto">
          <a:xfrm>
            <a:off x="4418797" y="1693863"/>
            <a:ext cx="1059052"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45068" name="Rectangle 22"/>
          <p:cNvSpPr>
            <a:spLocks noChangeArrowheads="1"/>
          </p:cNvSpPr>
          <p:nvPr/>
        </p:nvSpPr>
        <p:spPr bwMode="auto">
          <a:xfrm>
            <a:off x="5488166" y="1725613"/>
            <a:ext cx="2436163" cy="3854450"/>
          </a:xfrm>
          <a:prstGeom prst="rect">
            <a:avLst/>
          </a:prstGeom>
          <a:solidFill>
            <a:schemeClr val="bg1">
              <a:lumMod val="95000"/>
            </a:schemeClr>
          </a:solidFill>
          <a:ln w="9525">
            <a:noFill/>
            <a:miter lim="800000"/>
            <a:headEnd/>
            <a:tailEnd type="none" w="sm" len="lg"/>
          </a:ln>
        </p:spPr>
        <p:txBody>
          <a:bodyPr wrap="none" anchor="ctr"/>
          <a:lstStyle/>
          <a:p>
            <a:pPr>
              <a:defRPr/>
            </a:pPr>
            <a:endParaRPr lang="en-US" dirty="0"/>
          </a:p>
        </p:txBody>
      </p:sp>
      <p:sp>
        <p:nvSpPr>
          <p:cNvPr id="50188" name="AutoShape 23"/>
          <p:cNvSpPr>
            <a:spLocks noChangeArrowheads="1"/>
          </p:cNvSpPr>
          <p:nvPr/>
        </p:nvSpPr>
        <p:spPr bwMode="auto">
          <a:xfrm>
            <a:off x="2556861" y="1293816"/>
            <a:ext cx="5401853"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US" dirty="0"/>
          </a:p>
        </p:txBody>
      </p:sp>
      <p:sp>
        <p:nvSpPr>
          <p:cNvPr id="50189" name="Text Box 24"/>
          <p:cNvSpPr txBox="1">
            <a:spLocks noChangeArrowheads="1"/>
          </p:cNvSpPr>
          <p:nvPr/>
        </p:nvSpPr>
        <p:spPr bwMode="auto">
          <a:xfrm>
            <a:off x="4339713" y="5094288"/>
            <a:ext cx="1234415" cy="457200"/>
          </a:xfrm>
          <a:prstGeom prst="rect">
            <a:avLst/>
          </a:prstGeom>
          <a:noFill/>
          <a:ln w="9525">
            <a:noFill/>
            <a:miter lim="800000"/>
            <a:headEnd/>
            <a:tailEnd/>
          </a:ln>
        </p:spPr>
        <p:txBody>
          <a:bodyPr>
            <a:spAutoFit/>
          </a:bodyPr>
          <a:lstStyle/>
          <a:p>
            <a:pPr algn="ctr" eaLnBrk="0" hangingPunct="0"/>
            <a:r>
              <a:rPr lang="en-US" sz="1200" dirty="0"/>
              <a:t>Process technology</a:t>
            </a:r>
            <a:endParaRPr lang="en-US" sz="1200" dirty="0">
              <a:latin typeface="Times New Roman" pitchFamily="18" charset="0"/>
            </a:endParaRPr>
          </a:p>
        </p:txBody>
      </p:sp>
      <p:sp>
        <p:nvSpPr>
          <p:cNvPr id="50190" name="Text Box 25"/>
          <p:cNvSpPr txBox="1">
            <a:spLocks noChangeArrowheads="1"/>
          </p:cNvSpPr>
          <p:nvPr/>
        </p:nvSpPr>
        <p:spPr bwMode="auto">
          <a:xfrm>
            <a:off x="4181542" y="998538"/>
            <a:ext cx="2185154" cy="336550"/>
          </a:xfrm>
          <a:prstGeom prst="rect">
            <a:avLst/>
          </a:prstGeom>
          <a:noFill/>
          <a:ln w="9525">
            <a:noFill/>
            <a:miter lim="800000"/>
            <a:headEnd/>
            <a:tailEnd type="none" w="sm" len="lg"/>
          </a:ln>
        </p:spPr>
        <p:txBody>
          <a:bodyPr>
            <a:spAutoFit/>
          </a:bodyPr>
          <a:lstStyle/>
          <a:p>
            <a:pPr algn="ctr" eaLnBrk="0" hangingPunct="0"/>
            <a:r>
              <a:rPr lang="en-GB" dirty="0"/>
              <a:t>Resource usage</a:t>
            </a:r>
            <a:endParaRPr lang="en-US" sz="1000" dirty="0">
              <a:latin typeface="Times New Roman" pitchFamily="18" charset="0"/>
            </a:endParaRPr>
          </a:p>
        </p:txBody>
      </p:sp>
      <p:sp>
        <p:nvSpPr>
          <p:cNvPr id="50191" name="Text Box 27"/>
          <p:cNvSpPr txBox="1">
            <a:spLocks noChangeArrowheads="1"/>
          </p:cNvSpPr>
          <p:nvPr/>
        </p:nvSpPr>
        <p:spPr bwMode="auto">
          <a:xfrm>
            <a:off x="5809663" y="5084763"/>
            <a:ext cx="1930708" cy="523220"/>
          </a:xfrm>
          <a:prstGeom prst="rect">
            <a:avLst/>
          </a:prstGeom>
          <a:noFill/>
          <a:ln w="9525">
            <a:noFill/>
            <a:miter lim="800000"/>
            <a:headEnd/>
            <a:tailEnd/>
          </a:ln>
        </p:spPr>
        <p:txBody>
          <a:bodyPr>
            <a:spAutoFit/>
          </a:bodyPr>
          <a:lstStyle/>
          <a:p>
            <a:pPr algn="ctr" eaLnBrk="0" hangingPunct="0"/>
            <a:r>
              <a:rPr lang="en-US" sz="1400" dirty="0"/>
              <a:t>Development</a:t>
            </a:r>
          </a:p>
          <a:p>
            <a:pPr algn="ctr" eaLnBrk="0" hangingPunct="0"/>
            <a:r>
              <a:rPr lang="en-US" sz="1400" dirty="0"/>
              <a:t>and organisation</a:t>
            </a:r>
            <a:endParaRPr lang="en-US" sz="1000" dirty="0">
              <a:latin typeface="Times New Roman" pitchFamily="18" charset="0"/>
            </a:endParaRPr>
          </a:p>
        </p:txBody>
      </p:sp>
      <p:sp>
        <p:nvSpPr>
          <p:cNvPr id="50192" name="Text Box 28"/>
          <p:cNvSpPr txBox="1">
            <a:spLocks noChangeArrowheads="1"/>
          </p:cNvSpPr>
          <p:nvPr/>
        </p:nvSpPr>
        <p:spPr bwMode="auto">
          <a:xfrm>
            <a:off x="5419396" y="2174875"/>
            <a:ext cx="2480863" cy="2330450"/>
          </a:xfrm>
          <a:prstGeom prst="rect">
            <a:avLst/>
          </a:prstGeom>
          <a:noFill/>
          <a:ln w="9525">
            <a:noFill/>
            <a:miter lim="800000"/>
            <a:headEnd/>
            <a:tailEnd type="none" w="sm" len="lg"/>
          </a:ln>
        </p:spPr>
        <p:txBody>
          <a:bodyPr>
            <a:spAutoFit/>
          </a:bodyPr>
          <a:lstStyle/>
          <a:p>
            <a:pPr eaLnBrk="0" hangingPunct="0">
              <a:spcBef>
                <a:spcPct val="5000"/>
              </a:spcBef>
              <a:buFontTx/>
              <a:buChar char="•"/>
              <a:tabLst>
                <a:tab pos="98425" algn="l"/>
              </a:tabLst>
            </a:pPr>
            <a:r>
              <a:rPr lang="en-GB" sz="1400" dirty="0"/>
              <a:t>	</a:t>
            </a:r>
            <a:r>
              <a:rPr lang="en-GB" dirty="0"/>
              <a:t>Improvement through 	a structured decision-making cycle</a:t>
            </a:r>
          </a:p>
          <a:p>
            <a:pPr eaLnBrk="0" hangingPunct="0">
              <a:spcBef>
                <a:spcPct val="5000"/>
              </a:spcBef>
              <a:buFontTx/>
              <a:buChar char="•"/>
              <a:tabLst>
                <a:tab pos="98425" algn="l"/>
              </a:tabLst>
            </a:pPr>
            <a:r>
              <a:rPr lang="en-GB" dirty="0"/>
              <a:t>	Strong evidence-based methodology</a:t>
            </a:r>
          </a:p>
          <a:p>
            <a:pPr eaLnBrk="0" hangingPunct="0">
              <a:spcBef>
                <a:spcPct val="5000"/>
              </a:spcBef>
              <a:buFontTx/>
              <a:buChar char="•"/>
              <a:tabLst>
                <a:tab pos="98425" algn="l"/>
              </a:tabLst>
            </a:pPr>
            <a:r>
              <a:rPr lang="en-GB" dirty="0"/>
              <a:t>Very substantial 	training required</a:t>
            </a:r>
          </a:p>
          <a:p>
            <a:pPr eaLnBrk="0" hangingPunct="0">
              <a:spcBef>
                <a:spcPct val="5000"/>
              </a:spcBef>
              <a:buFontTx/>
              <a:buChar char="•"/>
              <a:tabLst>
                <a:tab pos="98425" algn="l"/>
              </a:tabLst>
            </a:pPr>
            <a:r>
              <a:rPr lang="en-GB" dirty="0"/>
              <a:t>	Emphasis on process 	knowledge</a:t>
            </a:r>
          </a:p>
        </p:txBody>
      </p:sp>
      <p:grpSp>
        <p:nvGrpSpPr>
          <p:cNvPr id="50193" name="Group 29"/>
          <p:cNvGrpSpPr>
            <a:grpSpLocks/>
          </p:cNvGrpSpPr>
          <p:nvPr/>
        </p:nvGrpSpPr>
        <p:grpSpPr bwMode="auto">
          <a:xfrm>
            <a:off x="442193" y="2125663"/>
            <a:ext cx="2159366" cy="2919412"/>
            <a:chOff x="204" y="1237"/>
            <a:chExt cx="1256" cy="1839"/>
          </a:xfrm>
        </p:grpSpPr>
        <p:sp>
          <p:nvSpPr>
            <p:cNvPr id="50199" name="Rectangle 30"/>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US" dirty="0"/>
            </a:p>
          </p:txBody>
        </p:sp>
        <p:sp>
          <p:nvSpPr>
            <p:cNvPr id="50200" name="Text Box 31"/>
            <p:cNvSpPr txBox="1">
              <a:spLocks noChangeArrowheads="1"/>
            </p:cNvSpPr>
            <p:nvPr/>
          </p:nvSpPr>
          <p:spPr bwMode="auto">
            <a:xfrm>
              <a:off x="658" y="1315"/>
              <a:ext cx="802" cy="192"/>
            </a:xfrm>
            <a:prstGeom prst="rect">
              <a:avLst/>
            </a:prstGeom>
            <a:noFill/>
            <a:ln w="9525">
              <a:noFill/>
              <a:miter lim="800000"/>
              <a:headEnd/>
              <a:tailEnd/>
            </a:ln>
          </p:spPr>
          <p:txBody>
            <a:bodyPr>
              <a:spAutoFit/>
            </a:bodyPr>
            <a:lstStyle/>
            <a:p>
              <a:pPr algn="r" eaLnBrk="0" hangingPunct="0"/>
              <a:r>
                <a:rPr lang="en-US" sz="1400" dirty="0"/>
                <a:t>Quality</a:t>
              </a:r>
              <a:endParaRPr lang="en-US" dirty="0"/>
            </a:p>
          </p:txBody>
        </p:sp>
        <p:sp>
          <p:nvSpPr>
            <p:cNvPr id="50201" name="Text Box 32"/>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eaLnBrk="0" hangingPunct="0"/>
              <a:r>
                <a:rPr lang="en-US" dirty="0"/>
                <a:t>Performance objectives</a:t>
              </a:r>
            </a:p>
          </p:txBody>
        </p:sp>
        <p:sp>
          <p:nvSpPr>
            <p:cNvPr id="50202" name="Text Box 33"/>
            <p:cNvSpPr txBox="1">
              <a:spLocks noChangeArrowheads="1"/>
            </p:cNvSpPr>
            <p:nvPr/>
          </p:nvSpPr>
          <p:spPr bwMode="auto">
            <a:xfrm>
              <a:off x="204" y="2059"/>
              <a:ext cx="1245" cy="192"/>
            </a:xfrm>
            <a:prstGeom prst="rect">
              <a:avLst/>
            </a:prstGeom>
            <a:noFill/>
            <a:ln w="9525">
              <a:noFill/>
              <a:miter lim="800000"/>
              <a:headEnd/>
              <a:tailEnd/>
            </a:ln>
          </p:spPr>
          <p:txBody>
            <a:bodyPr>
              <a:spAutoFit/>
            </a:bodyPr>
            <a:lstStyle/>
            <a:p>
              <a:pPr algn="r" eaLnBrk="0" hangingPunct="0"/>
              <a:r>
                <a:rPr lang="en-US" sz="1400" dirty="0"/>
                <a:t>Dependability</a:t>
              </a:r>
              <a:endParaRPr lang="en-US" dirty="0"/>
            </a:p>
          </p:txBody>
        </p:sp>
        <p:sp>
          <p:nvSpPr>
            <p:cNvPr id="50203" name="Text Box 34"/>
            <p:cNvSpPr txBox="1">
              <a:spLocks noChangeArrowheads="1"/>
            </p:cNvSpPr>
            <p:nvPr/>
          </p:nvSpPr>
          <p:spPr bwMode="auto">
            <a:xfrm>
              <a:off x="738" y="1687"/>
              <a:ext cx="711" cy="192"/>
            </a:xfrm>
            <a:prstGeom prst="rect">
              <a:avLst/>
            </a:prstGeom>
            <a:noFill/>
            <a:ln w="9525">
              <a:noFill/>
              <a:miter lim="800000"/>
              <a:headEnd/>
              <a:tailEnd/>
            </a:ln>
          </p:spPr>
          <p:txBody>
            <a:bodyPr>
              <a:spAutoFit/>
            </a:bodyPr>
            <a:lstStyle/>
            <a:p>
              <a:pPr algn="r" eaLnBrk="0" hangingPunct="0"/>
              <a:r>
                <a:rPr lang="en-US" sz="1400" dirty="0"/>
                <a:t>Speed</a:t>
              </a:r>
              <a:endParaRPr lang="en-US" dirty="0"/>
            </a:p>
          </p:txBody>
        </p:sp>
        <p:sp>
          <p:nvSpPr>
            <p:cNvPr id="50204" name="Text Box 35"/>
            <p:cNvSpPr txBox="1">
              <a:spLocks noChangeArrowheads="1"/>
            </p:cNvSpPr>
            <p:nvPr/>
          </p:nvSpPr>
          <p:spPr bwMode="auto">
            <a:xfrm>
              <a:off x="703" y="2412"/>
              <a:ext cx="746" cy="192"/>
            </a:xfrm>
            <a:prstGeom prst="rect">
              <a:avLst/>
            </a:prstGeom>
            <a:noFill/>
            <a:ln w="9525">
              <a:noFill/>
              <a:miter lim="800000"/>
              <a:headEnd/>
              <a:tailEnd/>
            </a:ln>
          </p:spPr>
          <p:txBody>
            <a:bodyPr>
              <a:spAutoFit/>
            </a:bodyPr>
            <a:lstStyle/>
            <a:p>
              <a:pPr algn="r" eaLnBrk="0" hangingPunct="0"/>
              <a:r>
                <a:rPr lang="en-US" sz="1400" dirty="0"/>
                <a:t>Flexibility</a:t>
              </a:r>
              <a:endParaRPr lang="en-US" dirty="0"/>
            </a:p>
          </p:txBody>
        </p:sp>
        <p:sp>
          <p:nvSpPr>
            <p:cNvPr id="50205" name="Text Box 36"/>
            <p:cNvSpPr txBox="1">
              <a:spLocks noChangeArrowheads="1"/>
            </p:cNvSpPr>
            <p:nvPr/>
          </p:nvSpPr>
          <p:spPr bwMode="auto">
            <a:xfrm>
              <a:off x="723" y="2769"/>
              <a:ext cx="711" cy="192"/>
            </a:xfrm>
            <a:prstGeom prst="rect">
              <a:avLst/>
            </a:prstGeom>
            <a:noFill/>
            <a:ln w="9525">
              <a:noFill/>
              <a:miter lim="800000"/>
              <a:headEnd/>
              <a:tailEnd/>
            </a:ln>
          </p:spPr>
          <p:txBody>
            <a:bodyPr>
              <a:spAutoFit/>
            </a:bodyPr>
            <a:lstStyle/>
            <a:p>
              <a:pPr algn="r" eaLnBrk="0" hangingPunct="0"/>
              <a:r>
                <a:rPr lang="en-US" sz="1400" dirty="0"/>
                <a:t>Cost</a:t>
              </a:r>
              <a:endParaRPr lang="en-US" dirty="0"/>
            </a:p>
          </p:txBody>
        </p:sp>
        <p:sp>
          <p:nvSpPr>
            <p:cNvPr id="50206" name="Line 37"/>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50207" name="Rectangle 38"/>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US" dirty="0"/>
            </a:p>
          </p:txBody>
        </p:sp>
        <p:sp>
          <p:nvSpPr>
            <p:cNvPr id="50208" name="Freeform 39"/>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50209" name="Freeform 40"/>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50210" name="Freeform 41"/>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50211" name="Freeform 42"/>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50212" name="Freeform 43"/>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50194" name="Line 44"/>
          <p:cNvSpPr>
            <a:spLocks noChangeShapeType="1"/>
          </p:cNvSpPr>
          <p:nvPr/>
        </p:nvSpPr>
        <p:spPr bwMode="auto">
          <a:xfrm>
            <a:off x="1207255" y="2125663"/>
            <a:ext cx="6785842" cy="0"/>
          </a:xfrm>
          <a:prstGeom prst="line">
            <a:avLst/>
          </a:prstGeom>
          <a:noFill/>
          <a:ln w="9525">
            <a:solidFill>
              <a:schemeClr val="tx1"/>
            </a:solidFill>
            <a:round/>
            <a:headEnd type="none" w="sm" len="med"/>
            <a:tailEnd type="none" w="sm" len="lg"/>
          </a:ln>
        </p:spPr>
        <p:txBody>
          <a:bodyPr/>
          <a:lstStyle/>
          <a:p>
            <a:endParaRPr lang="en-GB" dirty="0"/>
          </a:p>
        </p:txBody>
      </p:sp>
      <p:sp>
        <p:nvSpPr>
          <p:cNvPr id="50195" name="Line 45"/>
          <p:cNvSpPr>
            <a:spLocks noChangeShapeType="1"/>
          </p:cNvSpPr>
          <p:nvPr/>
        </p:nvSpPr>
        <p:spPr bwMode="auto">
          <a:xfrm>
            <a:off x="2534511" y="5043488"/>
            <a:ext cx="5379503" cy="6350"/>
          </a:xfrm>
          <a:prstGeom prst="line">
            <a:avLst/>
          </a:prstGeom>
          <a:noFill/>
          <a:ln w="9525">
            <a:solidFill>
              <a:schemeClr val="tx1"/>
            </a:solidFill>
            <a:round/>
            <a:headEnd type="none" w="sm" len="med"/>
            <a:tailEnd type="none" w="sm" len="lg"/>
          </a:ln>
        </p:spPr>
        <p:txBody>
          <a:bodyPr/>
          <a:lstStyle/>
          <a:p>
            <a:endParaRPr lang="en-GB" dirty="0"/>
          </a:p>
        </p:txBody>
      </p:sp>
      <p:sp>
        <p:nvSpPr>
          <p:cNvPr id="50196" name="Rectangle 46"/>
          <p:cNvSpPr>
            <a:spLocks noChangeArrowheads="1"/>
          </p:cNvSpPr>
          <p:nvPr/>
        </p:nvSpPr>
        <p:spPr bwMode="auto">
          <a:xfrm>
            <a:off x="77714" y="933451"/>
            <a:ext cx="3619902" cy="400110"/>
          </a:xfrm>
          <a:prstGeom prst="rect">
            <a:avLst/>
          </a:prstGeom>
          <a:noFill/>
          <a:ln w="9525">
            <a:noFill/>
            <a:miter lim="800000"/>
            <a:headEnd/>
            <a:tailEnd/>
          </a:ln>
        </p:spPr>
        <p:txBody>
          <a:bodyPr wrap="none">
            <a:spAutoFit/>
          </a:bodyPr>
          <a:lstStyle/>
          <a:p>
            <a:r>
              <a:rPr lang="en-GB" sz="2000" dirty="0"/>
              <a:t>Development </a:t>
            </a:r>
            <a:r>
              <a:rPr lang="en-GB" sz="1800" dirty="0"/>
              <a:t>and</a:t>
            </a:r>
            <a:r>
              <a:rPr lang="en-GB" sz="2000" dirty="0"/>
              <a:t> organisation</a:t>
            </a:r>
            <a:endParaRPr lang="en-US" sz="2000" dirty="0"/>
          </a:p>
        </p:txBody>
      </p:sp>
      <p:sp>
        <p:nvSpPr>
          <p:cNvPr id="50197" name="Rectangle 47"/>
          <p:cNvSpPr>
            <a:spLocks noChangeArrowheads="1"/>
          </p:cNvSpPr>
          <p:nvPr/>
        </p:nvSpPr>
        <p:spPr bwMode="auto">
          <a:xfrm>
            <a:off x="2539668" y="1693863"/>
            <a:ext cx="5381223" cy="3887787"/>
          </a:xfrm>
          <a:prstGeom prst="rect">
            <a:avLst/>
          </a:prstGeom>
          <a:noFill/>
          <a:ln w="9525">
            <a:solidFill>
              <a:schemeClr val="tx1"/>
            </a:solidFill>
            <a:miter lim="800000"/>
            <a:headEnd/>
            <a:tailEnd type="none" w="sm" len="lg"/>
          </a:ln>
        </p:spPr>
        <p:txBody>
          <a:bodyPr wrap="none" anchor="ctr"/>
          <a:lstStyle/>
          <a:p>
            <a:endParaRPr lang="en-US" dirty="0"/>
          </a:p>
        </p:txBody>
      </p:sp>
      <p:sp>
        <p:nvSpPr>
          <p:cNvPr id="50198" name="Text Box 26"/>
          <p:cNvSpPr txBox="1">
            <a:spLocks noChangeArrowheads="1"/>
          </p:cNvSpPr>
          <p:nvPr/>
        </p:nvSpPr>
        <p:spPr bwMode="auto">
          <a:xfrm>
            <a:off x="0" y="19053"/>
            <a:ext cx="9902825" cy="954107"/>
          </a:xfrm>
          <a:prstGeom prst="rect">
            <a:avLst/>
          </a:prstGeom>
          <a:noFill/>
          <a:ln w="9525">
            <a:noFill/>
            <a:miter lim="800000"/>
            <a:headEnd/>
            <a:tailEnd type="none" w="sm" len="lg"/>
          </a:ln>
        </p:spPr>
        <p:txBody>
          <a:bodyPr>
            <a:spAutoFit/>
          </a:bodyPr>
          <a:lstStyle/>
          <a:p>
            <a:pPr algn="ctr" eaLnBrk="0" hangingPunct="0"/>
            <a:r>
              <a:rPr lang="en-GB" sz="2800" b="1" dirty="0"/>
              <a:t>Six Sigma elements in the four operations </a:t>
            </a:r>
            <a:br>
              <a:rPr lang="en-GB" sz="2800" b="1" dirty="0"/>
            </a:br>
            <a:r>
              <a:rPr lang="en-GB" sz="2800" b="1" dirty="0"/>
              <a:t>strategy decision categories (Continued)</a:t>
            </a:r>
            <a:endParaRPr lang="en-US" sz="2800" b="1" dirty="0">
              <a:latin typeface="Times New Roman" pitchFamily="18" charset="0"/>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ChangeArrowheads="1"/>
          </p:cNvSpPr>
          <p:nvPr/>
        </p:nvSpPr>
        <p:spPr bwMode="auto">
          <a:xfrm>
            <a:off x="2502666" y="439274"/>
            <a:ext cx="4897495" cy="523220"/>
          </a:xfrm>
          <a:prstGeom prst="rect">
            <a:avLst/>
          </a:prstGeom>
          <a:noFill/>
          <a:ln w="9525">
            <a:noFill/>
            <a:miter lim="800000"/>
            <a:headEnd/>
            <a:tailEnd/>
          </a:ln>
        </p:spPr>
        <p:txBody>
          <a:bodyPr wrap="none">
            <a:spAutoFit/>
          </a:bodyPr>
          <a:lstStyle/>
          <a:p>
            <a:pPr algn="ctr"/>
            <a:r>
              <a:rPr lang="en-GB" sz="2800" b="1" dirty="0"/>
              <a:t>Some points for discussion</a:t>
            </a:r>
            <a:endParaRPr lang="en-US" sz="2800" b="1" dirty="0"/>
          </a:p>
        </p:txBody>
      </p:sp>
      <p:sp>
        <p:nvSpPr>
          <p:cNvPr id="51209" name="Rectangle 5"/>
          <p:cNvSpPr>
            <a:spLocks noChangeArrowheads="1"/>
          </p:cNvSpPr>
          <p:nvPr/>
        </p:nvSpPr>
        <p:spPr bwMode="auto">
          <a:xfrm>
            <a:off x="534730" y="1312390"/>
            <a:ext cx="8783769" cy="4247317"/>
          </a:xfrm>
          <a:prstGeom prst="rect">
            <a:avLst/>
          </a:prstGeom>
          <a:noFill/>
          <a:ln w="9525">
            <a:noFill/>
            <a:miter lim="800000"/>
            <a:headEnd/>
            <a:tailEnd/>
          </a:ln>
        </p:spPr>
        <p:txBody>
          <a:bodyPr wrap="square">
            <a:spAutoFit/>
          </a:bodyPr>
          <a:lstStyle/>
          <a:p>
            <a:pPr marL="360363" indent="-360363">
              <a:lnSpc>
                <a:spcPct val="125000"/>
              </a:lnSpc>
              <a:buClr>
                <a:schemeClr val="tx1"/>
              </a:buClr>
              <a:buFont typeface="Arial" pitchFamily="34" charset="0"/>
              <a:buChar char="•"/>
            </a:pPr>
            <a:r>
              <a:rPr lang="en-GB" sz="2400" dirty="0"/>
              <a:t>How much should one be influenced by the </a:t>
            </a:r>
            <a:br>
              <a:rPr lang="en-GB" sz="2400" dirty="0"/>
            </a:br>
            <a:r>
              <a:rPr lang="en-GB" sz="2400" dirty="0"/>
              <a:t>experiences of other organisations?</a:t>
            </a:r>
          </a:p>
          <a:p>
            <a:pPr marL="360363" indent="-360363">
              <a:lnSpc>
                <a:spcPct val="125000"/>
              </a:lnSpc>
              <a:buClr>
                <a:schemeClr val="tx1"/>
              </a:buClr>
              <a:buFont typeface="Arial" pitchFamily="34" charset="0"/>
              <a:buChar char="•"/>
            </a:pPr>
            <a:r>
              <a:rPr lang="en-IN" sz="2400" dirty="0"/>
              <a:t>Operations that rely on others to define what is ‘best practice’, are always limiting themselves to currently accepted methods of operating or currently accepted limits to performance. </a:t>
            </a:r>
          </a:p>
          <a:p>
            <a:pPr marL="360363" indent="-360363">
              <a:lnSpc>
                <a:spcPct val="125000"/>
              </a:lnSpc>
              <a:buClr>
                <a:schemeClr val="tx1"/>
              </a:buClr>
              <a:buFont typeface="Arial" pitchFamily="34" charset="0"/>
              <a:buChar char="•"/>
            </a:pPr>
            <a:r>
              <a:rPr lang="en-IN" sz="2400" dirty="0"/>
              <a:t>Best practice is not ‘best’ in the sense that it cannot be bettered, it is only ‘best’ in the sense that it is the best one can currently find.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1209">
                                            <p:txEl>
                                              <p:pRg st="0" end="0"/>
                                            </p:txEl>
                                          </p:spTgt>
                                        </p:tgtEl>
                                        <p:attrNameLst>
                                          <p:attrName>style.visibility</p:attrName>
                                        </p:attrNameLst>
                                      </p:cBhvr>
                                      <p:to>
                                        <p:strVal val="visible"/>
                                      </p:to>
                                    </p:set>
                                    <p:animEffect transition="in" filter="wipe(left)">
                                      <p:cBhvr>
                                        <p:cTn id="7" dur="2000"/>
                                        <p:tgtEl>
                                          <p:spTgt spid="5120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1209">
                                            <p:txEl>
                                              <p:pRg st="1" end="1"/>
                                            </p:txEl>
                                          </p:spTgt>
                                        </p:tgtEl>
                                        <p:attrNameLst>
                                          <p:attrName>style.visibility</p:attrName>
                                        </p:attrNameLst>
                                      </p:cBhvr>
                                      <p:to>
                                        <p:strVal val="visible"/>
                                      </p:to>
                                    </p:set>
                                    <p:animEffect transition="in" filter="wipe(left)">
                                      <p:cBhvr>
                                        <p:cTn id="12" dur="2000"/>
                                        <p:tgtEl>
                                          <p:spTgt spid="5120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51209">
                                            <p:txEl>
                                              <p:pRg st="2" end="2"/>
                                            </p:txEl>
                                          </p:spTgt>
                                        </p:tgtEl>
                                        <p:attrNameLst>
                                          <p:attrName>style.visibility</p:attrName>
                                        </p:attrNameLst>
                                      </p:cBhvr>
                                      <p:to>
                                        <p:strVal val="visible"/>
                                      </p:to>
                                    </p:set>
                                    <p:animEffect transition="in" filter="wipe(left)">
                                      <p:cBhvr>
                                        <p:cTn id="17" dur="2000"/>
                                        <p:tgtEl>
                                          <p:spTgt spid="5120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4"/>
          <p:cNvSpPr>
            <a:spLocks noChangeArrowheads="1"/>
          </p:cNvSpPr>
          <p:nvPr/>
        </p:nvSpPr>
        <p:spPr bwMode="auto">
          <a:xfrm>
            <a:off x="1443881" y="447983"/>
            <a:ext cx="7015062" cy="523220"/>
          </a:xfrm>
          <a:prstGeom prst="rect">
            <a:avLst/>
          </a:prstGeom>
          <a:noFill/>
          <a:ln w="9525">
            <a:noFill/>
            <a:miter lim="800000"/>
            <a:headEnd/>
            <a:tailEnd/>
          </a:ln>
        </p:spPr>
        <p:txBody>
          <a:bodyPr wrap="none">
            <a:spAutoFit/>
          </a:bodyPr>
          <a:lstStyle/>
          <a:p>
            <a:pPr algn="ctr"/>
            <a:r>
              <a:rPr lang="en-IN" sz="2800" b="1" dirty="0"/>
              <a:t>Some points for discussion (Continued)</a:t>
            </a:r>
            <a:endParaRPr lang="en-US" sz="2800" b="1" dirty="0"/>
          </a:p>
        </p:txBody>
      </p:sp>
      <p:sp>
        <p:nvSpPr>
          <p:cNvPr id="16" name="Rectangle 5"/>
          <p:cNvSpPr>
            <a:spLocks noChangeArrowheads="1"/>
          </p:cNvSpPr>
          <p:nvPr/>
        </p:nvSpPr>
        <p:spPr bwMode="auto">
          <a:xfrm>
            <a:off x="534729" y="1312389"/>
            <a:ext cx="8930574" cy="4708981"/>
          </a:xfrm>
          <a:prstGeom prst="rect">
            <a:avLst/>
          </a:prstGeom>
          <a:noFill/>
          <a:ln w="9525">
            <a:noFill/>
            <a:miter lim="800000"/>
            <a:headEnd/>
            <a:tailEnd/>
          </a:ln>
        </p:spPr>
        <p:txBody>
          <a:bodyPr wrap="square">
            <a:spAutoFit/>
          </a:bodyPr>
          <a:lstStyle/>
          <a:p>
            <a:pPr marL="360363" indent="-360363">
              <a:lnSpc>
                <a:spcPct val="125000"/>
              </a:lnSpc>
              <a:buClr>
                <a:schemeClr val="tx1"/>
              </a:buClr>
              <a:buFont typeface="Arial" pitchFamily="34" charset="0"/>
              <a:buChar char="•"/>
            </a:pPr>
            <a:r>
              <a:rPr lang="en-IN" sz="2400" dirty="0"/>
              <a:t>Senior managers sometimes use these new approaches without fully understanding them. </a:t>
            </a:r>
          </a:p>
          <a:p>
            <a:pPr marL="360363" indent="-360363">
              <a:lnSpc>
                <a:spcPct val="125000"/>
              </a:lnSpc>
              <a:buClr>
                <a:schemeClr val="tx1"/>
              </a:buClr>
              <a:buFont typeface="Arial" pitchFamily="34" charset="0"/>
              <a:buChar char="•"/>
            </a:pPr>
            <a:r>
              <a:rPr lang="en-IN" sz="2400" dirty="0"/>
              <a:t>If senior managers do not understand these approaches, how can the rest of the organisation take them seriously? </a:t>
            </a:r>
          </a:p>
          <a:p>
            <a:pPr marL="360363" indent="-360363">
              <a:lnSpc>
                <a:spcPct val="125000"/>
              </a:lnSpc>
              <a:buClr>
                <a:schemeClr val="tx1"/>
              </a:buClr>
              <a:buFont typeface="Arial" pitchFamily="34" charset="0"/>
              <a:buChar char="•"/>
            </a:pPr>
            <a:r>
              <a:rPr lang="en-IN" sz="2400" dirty="0"/>
              <a:t>The details of these approaches are not simply technical matters. They are fundamental to how appropriate the approach could be in different contexts.</a:t>
            </a:r>
          </a:p>
          <a:p>
            <a:pPr marL="360363" indent="-360363">
              <a:lnSpc>
                <a:spcPct val="125000"/>
              </a:lnSpc>
              <a:buClr>
                <a:schemeClr val="tx1"/>
              </a:buClr>
              <a:buFont typeface="Arial" pitchFamily="34" charset="0"/>
              <a:buChar char="•"/>
            </a:pPr>
            <a:r>
              <a:rPr lang="en-IN" sz="2400" dirty="0"/>
              <a:t>Not every approach fits every set of circumstances. So, understanding in detail what each approach means must be the first step in deciding whether it is appropriate.</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wipe(left)">
                                      <p:cBhvr>
                                        <p:cTn id="7" dur="2000"/>
                                        <p:tgtEl>
                                          <p:spTgt spid="1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6">
                                            <p:txEl>
                                              <p:pRg st="1" end="1"/>
                                            </p:txEl>
                                          </p:spTgt>
                                        </p:tgtEl>
                                        <p:attrNameLst>
                                          <p:attrName>style.visibility</p:attrName>
                                        </p:attrNameLst>
                                      </p:cBhvr>
                                      <p:to>
                                        <p:strVal val="visible"/>
                                      </p:to>
                                    </p:set>
                                    <p:animEffect transition="in" filter="wipe(left)">
                                      <p:cBhvr>
                                        <p:cTn id="12" dur="2000"/>
                                        <p:tgtEl>
                                          <p:spTgt spid="1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6">
                                            <p:txEl>
                                              <p:pRg st="2" end="2"/>
                                            </p:txEl>
                                          </p:spTgt>
                                        </p:tgtEl>
                                        <p:attrNameLst>
                                          <p:attrName>style.visibility</p:attrName>
                                        </p:attrNameLst>
                                      </p:cBhvr>
                                      <p:to>
                                        <p:strVal val="visible"/>
                                      </p:to>
                                    </p:set>
                                    <p:animEffect transition="in" filter="wipe(left)">
                                      <p:cBhvr>
                                        <p:cTn id="17" dur="2000"/>
                                        <p:tgtEl>
                                          <p:spTgt spid="1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16">
                                            <p:txEl>
                                              <p:pRg st="3" end="3"/>
                                            </p:txEl>
                                          </p:spTgt>
                                        </p:tgtEl>
                                        <p:attrNameLst>
                                          <p:attrName>style.visibility</p:attrName>
                                        </p:attrNameLst>
                                      </p:cBhvr>
                                      <p:to>
                                        <p:strVal val="visible"/>
                                      </p:to>
                                    </p:set>
                                    <p:animEffect transition="in" filter="wipe(left)">
                                      <p:cBhvr>
                                        <p:cTn id="22" dur="2000"/>
                                        <p:tgtEl>
                                          <p:spTgt spid="1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uiExpand="1" build="allAtOnce"/>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5"/>
          <p:cNvSpPr>
            <a:spLocks noChangeArrowheads="1"/>
          </p:cNvSpPr>
          <p:nvPr/>
        </p:nvSpPr>
        <p:spPr bwMode="auto">
          <a:xfrm>
            <a:off x="1443881" y="448716"/>
            <a:ext cx="7015062" cy="523220"/>
          </a:xfrm>
          <a:prstGeom prst="rect">
            <a:avLst/>
          </a:prstGeom>
          <a:noFill/>
          <a:ln w="9525">
            <a:noFill/>
            <a:miter lim="800000"/>
            <a:headEnd/>
            <a:tailEnd/>
          </a:ln>
        </p:spPr>
        <p:txBody>
          <a:bodyPr wrap="none">
            <a:spAutoFit/>
          </a:bodyPr>
          <a:lstStyle/>
          <a:p>
            <a:pPr algn="ctr"/>
            <a:r>
              <a:rPr lang="en-GB" sz="2800" b="1" dirty="0"/>
              <a:t>Some points for discussion (Continued)</a:t>
            </a:r>
            <a:endParaRPr lang="en-US" sz="2800" b="1" dirty="0"/>
          </a:p>
        </p:txBody>
      </p:sp>
      <p:sp>
        <p:nvSpPr>
          <p:cNvPr id="12" name="Rectangle 5"/>
          <p:cNvSpPr>
            <a:spLocks noChangeArrowheads="1"/>
          </p:cNvSpPr>
          <p:nvPr/>
        </p:nvSpPr>
        <p:spPr bwMode="auto">
          <a:xfrm>
            <a:off x="535613" y="1311574"/>
            <a:ext cx="8320502" cy="3323987"/>
          </a:xfrm>
          <a:prstGeom prst="rect">
            <a:avLst/>
          </a:prstGeom>
          <a:noFill/>
          <a:ln w="9525">
            <a:noFill/>
            <a:miter lim="800000"/>
            <a:headEnd/>
            <a:tailEnd/>
          </a:ln>
        </p:spPr>
        <p:txBody>
          <a:bodyPr wrap="square">
            <a:spAutoFit/>
          </a:bodyPr>
          <a:lstStyle/>
          <a:p>
            <a:pPr marL="360363" indent="-360363">
              <a:lnSpc>
                <a:spcPct val="125000"/>
              </a:lnSpc>
              <a:buClr>
                <a:schemeClr val="tx1"/>
              </a:buClr>
              <a:buFont typeface="Arial" pitchFamily="34" charset="0"/>
              <a:buChar char="•"/>
            </a:pPr>
            <a:r>
              <a:rPr lang="en-IN" sz="2400" dirty="0"/>
              <a:t>All these approaches are different.</a:t>
            </a:r>
          </a:p>
          <a:p>
            <a:pPr marL="360363" indent="-360363">
              <a:lnSpc>
                <a:spcPct val="125000"/>
              </a:lnSpc>
              <a:buClr>
                <a:schemeClr val="tx1"/>
              </a:buClr>
              <a:buFont typeface="Arial" pitchFamily="34" charset="0"/>
              <a:buChar char="•"/>
            </a:pPr>
            <a:r>
              <a:rPr lang="en-IN" sz="2400" dirty="0"/>
              <a:t>Does the approach emphasise a gradual, continuous approach to change, or a more radical ‘breakthrough’ change? </a:t>
            </a:r>
          </a:p>
          <a:p>
            <a:pPr marL="360363" indent="-360363">
              <a:lnSpc>
                <a:spcPct val="125000"/>
              </a:lnSpc>
              <a:buClr>
                <a:schemeClr val="tx1"/>
              </a:buClr>
              <a:buFont typeface="Arial" pitchFamily="34" charset="0"/>
              <a:buChar char="•"/>
            </a:pPr>
            <a:r>
              <a:rPr lang="en-IN" sz="2400" dirty="0"/>
              <a:t>What is the balance between whether the approach emphasises </a:t>
            </a:r>
            <a:r>
              <a:rPr lang="en-IN" sz="2400" i="1" dirty="0"/>
              <a:t>what</a:t>
            </a:r>
            <a:r>
              <a:rPr lang="en-IN" sz="2400" dirty="0"/>
              <a:t> changes should be made or </a:t>
            </a:r>
            <a:r>
              <a:rPr lang="en-IN" sz="2400" i="1" dirty="0"/>
              <a:t>how </a:t>
            </a:r>
            <a:r>
              <a:rPr lang="en-IN" sz="2400" dirty="0"/>
              <a:t>changes should be made?</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wipe(left)">
                                      <p:cBhvr>
                                        <p:cTn id="7" dur="2000"/>
                                        <p:tgtEl>
                                          <p:spTgt spid="1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2">
                                            <p:txEl>
                                              <p:pRg st="1" end="1"/>
                                            </p:txEl>
                                          </p:spTgt>
                                        </p:tgtEl>
                                        <p:attrNameLst>
                                          <p:attrName>style.visibility</p:attrName>
                                        </p:attrNameLst>
                                      </p:cBhvr>
                                      <p:to>
                                        <p:strVal val="visible"/>
                                      </p:to>
                                    </p:set>
                                    <p:animEffect transition="in" filter="wipe(left)">
                                      <p:cBhvr>
                                        <p:cTn id="12" dur="2000"/>
                                        <p:tgtEl>
                                          <p:spTgt spid="1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wipe(left)">
                                      <p:cBhvr>
                                        <p:cTn id="17" dur="2000"/>
                                        <p:tgtEl>
                                          <p:spTgt spid="1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ext Box 4"/>
          <p:cNvSpPr txBox="1">
            <a:spLocks noChangeArrowheads="1"/>
          </p:cNvSpPr>
          <p:nvPr/>
        </p:nvSpPr>
        <p:spPr bwMode="auto">
          <a:xfrm>
            <a:off x="0" y="179814"/>
            <a:ext cx="9902825" cy="1107996"/>
          </a:xfrm>
          <a:prstGeom prst="rect">
            <a:avLst/>
          </a:prstGeom>
          <a:noFill/>
          <a:ln w="9525">
            <a:noFill/>
            <a:miter lim="800000"/>
            <a:headEnd/>
            <a:tailEnd/>
          </a:ln>
        </p:spPr>
        <p:txBody>
          <a:bodyPr>
            <a:spAutoFit/>
          </a:bodyPr>
          <a:lstStyle/>
          <a:p>
            <a:pPr algn="ctr">
              <a:spcBef>
                <a:spcPct val="50000"/>
              </a:spcBef>
            </a:pPr>
            <a:r>
              <a:rPr lang="en-GB" sz="2200" b="1" dirty="0"/>
              <a:t>Each of the ‘new approaches’ positioned in terms of their emphasis on what changes to make or how to make the changes, and whether they emphasise rapid or gradual change</a:t>
            </a:r>
            <a:endParaRPr lang="en-US" sz="2200" b="1" dirty="0"/>
          </a:p>
        </p:txBody>
      </p:sp>
      <p:grpSp>
        <p:nvGrpSpPr>
          <p:cNvPr id="2" name="Group 28"/>
          <p:cNvGrpSpPr>
            <a:grpSpLocks/>
          </p:cNvGrpSpPr>
          <p:nvPr/>
        </p:nvGrpSpPr>
        <p:grpSpPr bwMode="auto">
          <a:xfrm>
            <a:off x="3782332" y="1773262"/>
            <a:ext cx="2106069" cy="4464050"/>
            <a:chOff x="2245" y="1026"/>
            <a:chExt cx="1225" cy="2812"/>
          </a:xfrm>
        </p:grpSpPr>
        <p:sp>
          <p:nvSpPr>
            <p:cNvPr id="54291" name="Line 5"/>
            <p:cNvSpPr>
              <a:spLocks noChangeShapeType="1"/>
            </p:cNvSpPr>
            <p:nvPr/>
          </p:nvSpPr>
          <p:spPr bwMode="auto">
            <a:xfrm>
              <a:off x="2880" y="1434"/>
              <a:ext cx="0" cy="1996"/>
            </a:xfrm>
            <a:prstGeom prst="line">
              <a:avLst/>
            </a:prstGeom>
            <a:noFill/>
            <a:ln w="31750">
              <a:solidFill>
                <a:srgbClr val="800080"/>
              </a:solidFill>
              <a:round/>
              <a:headEnd type="triangle" w="med" len="med"/>
              <a:tailEnd type="triangle" w="med" len="med"/>
            </a:ln>
          </p:spPr>
          <p:txBody>
            <a:bodyPr/>
            <a:lstStyle/>
            <a:p>
              <a:endParaRPr lang="en-GB" dirty="0"/>
            </a:p>
          </p:txBody>
        </p:sp>
        <p:sp>
          <p:nvSpPr>
            <p:cNvPr id="54292" name="Text Box 8"/>
            <p:cNvSpPr txBox="1">
              <a:spLocks noChangeArrowheads="1"/>
            </p:cNvSpPr>
            <p:nvPr/>
          </p:nvSpPr>
          <p:spPr bwMode="auto">
            <a:xfrm>
              <a:off x="2245" y="1026"/>
              <a:ext cx="1225" cy="404"/>
            </a:xfrm>
            <a:prstGeom prst="rect">
              <a:avLst/>
            </a:prstGeom>
            <a:noFill/>
            <a:ln w="9525">
              <a:noFill/>
              <a:miter lim="800000"/>
              <a:headEnd/>
              <a:tailEnd/>
            </a:ln>
          </p:spPr>
          <p:txBody>
            <a:bodyPr>
              <a:spAutoFit/>
            </a:bodyPr>
            <a:lstStyle/>
            <a:p>
              <a:pPr algn="ctr">
                <a:spcBef>
                  <a:spcPct val="50000"/>
                </a:spcBef>
              </a:pPr>
              <a:r>
                <a:rPr lang="en-GB" sz="1800" dirty="0"/>
                <a:t>Emphasis on rapid change</a:t>
              </a:r>
              <a:endParaRPr lang="en-US" sz="1800" dirty="0"/>
            </a:p>
          </p:txBody>
        </p:sp>
        <p:sp>
          <p:nvSpPr>
            <p:cNvPr id="54293" name="Text Box 9"/>
            <p:cNvSpPr txBox="1">
              <a:spLocks noChangeArrowheads="1"/>
            </p:cNvSpPr>
            <p:nvPr/>
          </p:nvSpPr>
          <p:spPr bwMode="auto">
            <a:xfrm>
              <a:off x="2245" y="3434"/>
              <a:ext cx="1225" cy="404"/>
            </a:xfrm>
            <a:prstGeom prst="rect">
              <a:avLst/>
            </a:prstGeom>
            <a:noFill/>
            <a:ln w="9525">
              <a:noFill/>
              <a:miter lim="800000"/>
              <a:headEnd/>
              <a:tailEnd/>
            </a:ln>
          </p:spPr>
          <p:txBody>
            <a:bodyPr>
              <a:spAutoFit/>
            </a:bodyPr>
            <a:lstStyle/>
            <a:p>
              <a:pPr algn="ctr">
                <a:spcBef>
                  <a:spcPct val="50000"/>
                </a:spcBef>
              </a:pPr>
              <a:r>
                <a:rPr lang="en-GB" sz="1800" dirty="0"/>
                <a:t>Emphasis on gradual change</a:t>
              </a:r>
              <a:endParaRPr lang="en-US" sz="1800" dirty="0"/>
            </a:p>
          </p:txBody>
        </p:sp>
      </p:grpSp>
      <p:grpSp>
        <p:nvGrpSpPr>
          <p:cNvPr id="3" name="Group 27"/>
          <p:cNvGrpSpPr>
            <a:grpSpLocks/>
          </p:cNvGrpSpPr>
          <p:nvPr/>
        </p:nvGrpSpPr>
        <p:grpSpPr bwMode="auto">
          <a:xfrm>
            <a:off x="-39542" y="3717950"/>
            <a:ext cx="9827178" cy="641350"/>
            <a:chOff x="22" y="2251"/>
            <a:chExt cx="5716" cy="404"/>
          </a:xfrm>
        </p:grpSpPr>
        <p:sp>
          <p:nvSpPr>
            <p:cNvPr id="54288" name="Line 7"/>
            <p:cNvSpPr>
              <a:spLocks noChangeShapeType="1"/>
            </p:cNvSpPr>
            <p:nvPr/>
          </p:nvSpPr>
          <p:spPr bwMode="auto">
            <a:xfrm rot="16200000" flipV="1">
              <a:off x="2880" y="664"/>
              <a:ext cx="0" cy="3628"/>
            </a:xfrm>
            <a:prstGeom prst="line">
              <a:avLst/>
            </a:prstGeom>
            <a:noFill/>
            <a:ln w="31750">
              <a:solidFill>
                <a:srgbClr val="800080"/>
              </a:solidFill>
              <a:round/>
              <a:headEnd type="triangle" w="med" len="med"/>
              <a:tailEnd type="triangle" w="med" len="med"/>
            </a:ln>
          </p:spPr>
          <p:txBody>
            <a:bodyPr/>
            <a:lstStyle/>
            <a:p>
              <a:endParaRPr lang="en-GB" dirty="0"/>
            </a:p>
          </p:txBody>
        </p:sp>
        <p:sp>
          <p:nvSpPr>
            <p:cNvPr id="54289" name="Text Box 10"/>
            <p:cNvSpPr txBox="1">
              <a:spLocks noChangeArrowheads="1"/>
            </p:cNvSpPr>
            <p:nvPr/>
          </p:nvSpPr>
          <p:spPr bwMode="auto">
            <a:xfrm>
              <a:off x="22" y="2251"/>
              <a:ext cx="1225" cy="404"/>
            </a:xfrm>
            <a:prstGeom prst="rect">
              <a:avLst/>
            </a:prstGeom>
            <a:noFill/>
            <a:ln w="9525">
              <a:noFill/>
              <a:miter lim="800000"/>
              <a:headEnd/>
              <a:tailEnd/>
            </a:ln>
          </p:spPr>
          <p:txBody>
            <a:bodyPr>
              <a:spAutoFit/>
            </a:bodyPr>
            <a:lstStyle/>
            <a:p>
              <a:pPr algn="ctr">
                <a:spcBef>
                  <a:spcPct val="50000"/>
                </a:spcBef>
              </a:pPr>
              <a:r>
                <a:rPr lang="en-GB" sz="1800" dirty="0"/>
                <a:t>Emphasis on what to do</a:t>
              </a:r>
              <a:endParaRPr lang="en-US" sz="1800" dirty="0"/>
            </a:p>
          </p:txBody>
        </p:sp>
        <p:sp>
          <p:nvSpPr>
            <p:cNvPr id="54290" name="Text Box 11"/>
            <p:cNvSpPr txBox="1">
              <a:spLocks noChangeArrowheads="1"/>
            </p:cNvSpPr>
            <p:nvPr/>
          </p:nvSpPr>
          <p:spPr bwMode="auto">
            <a:xfrm>
              <a:off x="4513" y="2251"/>
              <a:ext cx="1225" cy="404"/>
            </a:xfrm>
            <a:prstGeom prst="rect">
              <a:avLst/>
            </a:prstGeom>
            <a:noFill/>
            <a:ln w="9525">
              <a:noFill/>
              <a:miter lim="800000"/>
              <a:headEnd/>
              <a:tailEnd/>
            </a:ln>
          </p:spPr>
          <p:txBody>
            <a:bodyPr>
              <a:spAutoFit/>
            </a:bodyPr>
            <a:lstStyle/>
            <a:p>
              <a:pPr algn="ctr">
                <a:spcBef>
                  <a:spcPct val="50000"/>
                </a:spcBef>
              </a:pPr>
              <a:r>
                <a:rPr lang="en-GB" sz="1800" dirty="0"/>
                <a:t>Emphasis on how to do it</a:t>
              </a:r>
              <a:endParaRPr lang="en-US" sz="1800" dirty="0"/>
            </a:p>
          </p:txBody>
        </p:sp>
      </p:grpSp>
      <p:grpSp>
        <p:nvGrpSpPr>
          <p:cNvPr id="4" name="Group 24"/>
          <p:cNvGrpSpPr>
            <a:grpSpLocks/>
          </p:cNvGrpSpPr>
          <p:nvPr/>
        </p:nvGrpSpPr>
        <p:grpSpPr bwMode="auto">
          <a:xfrm>
            <a:off x="6276949" y="3540153"/>
            <a:ext cx="1481985" cy="503237"/>
            <a:chOff x="3696" y="2139"/>
            <a:chExt cx="862" cy="317"/>
          </a:xfrm>
        </p:grpSpPr>
        <p:sp>
          <p:nvSpPr>
            <p:cNvPr id="54286" name="Oval 16"/>
            <p:cNvSpPr>
              <a:spLocks noChangeArrowheads="1"/>
            </p:cNvSpPr>
            <p:nvPr/>
          </p:nvSpPr>
          <p:spPr bwMode="auto">
            <a:xfrm>
              <a:off x="3696" y="2139"/>
              <a:ext cx="862" cy="317"/>
            </a:xfrm>
            <a:prstGeom prst="ellipse">
              <a:avLst/>
            </a:prstGeom>
            <a:solidFill>
              <a:srgbClr val="CCFF99"/>
            </a:solidFill>
            <a:ln w="9525">
              <a:solidFill>
                <a:schemeClr val="tx1"/>
              </a:solidFill>
              <a:round/>
              <a:headEnd/>
              <a:tailEnd/>
            </a:ln>
          </p:spPr>
          <p:txBody>
            <a:bodyPr wrap="none" anchor="ctr"/>
            <a:lstStyle/>
            <a:p>
              <a:endParaRPr lang="en-US" dirty="0"/>
            </a:p>
          </p:txBody>
        </p:sp>
        <p:sp>
          <p:nvSpPr>
            <p:cNvPr id="54287" name="Text Box 17"/>
            <p:cNvSpPr txBox="1">
              <a:spLocks noChangeArrowheads="1"/>
            </p:cNvSpPr>
            <p:nvPr/>
          </p:nvSpPr>
          <p:spPr bwMode="auto">
            <a:xfrm>
              <a:off x="3766" y="2191"/>
              <a:ext cx="725" cy="212"/>
            </a:xfrm>
            <a:prstGeom prst="rect">
              <a:avLst/>
            </a:prstGeom>
            <a:noFill/>
            <a:ln w="9525">
              <a:noFill/>
              <a:miter lim="800000"/>
              <a:headEnd/>
              <a:tailEnd/>
            </a:ln>
          </p:spPr>
          <p:txBody>
            <a:bodyPr>
              <a:spAutoFit/>
            </a:bodyPr>
            <a:lstStyle/>
            <a:p>
              <a:pPr algn="ctr">
                <a:spcBef>
                  <a:spcPct val="50000"/>
                </a:spcBef>
              </a:pPr>
              <a:r>
                <a:rPr lang="en-GB" dirty="0"/>
                <a:t>Six Sigma</a:t>
              </a:r>
              <a:endParaRPr lang="en-US" dirty="0"/>
            </a:p>
          </p:txBody>
        </p:sp>
      </p:grpSp>
      <p:grpSp>
        <p:nvGrpSpPr>
          <p:cNvPr id="5" name="Group 23"/>
          <p:cNvGrpSpPr>
            <a:grpSpLocks/>
          </p:cNvGrpSpPr>
          <p:nvPr/>
        </p:nvGrpSpPr>
        <p:grpSpPr bwMode="auto">
          <a:xfrm>
            <a:off x="3625880" y="2565428"/>
            <a:ext cx="1481985" cy="503237"/>
            <a:chOff x="2245" y="1525"/>
            <a:chExt cx="862" cy="317"/>
          </a:xfrm>
        </p:grpSpPr>
        <p:sp>
          <p:nvSpPr>
            <p:cNvPr id="54284" name="Oval 12"/>
            <p:cNvSpPr>
              <a:spLocks noChangeArrowheads="1"/>
            </p:cNvSpPr>
            <p:nvPr/>
          </p:nvSpPr>
          <p:spPr bwMode="auto">
            <a:xfrm>
              <a:off x="2245" y="1525"/>
              <a:ext cx="862" cy="317"/>
            </a:xfrm>
            <a:prstGeom prst="ellipse">
              <a:avLst/>
            </a:prstGeom>
            <a:solidFill>
              <a:srgbClr val="CCFF99"/>
            </a:solidFill>
            <a:ln w="9525">
              <a:solidFill>
                <a:schemeClr val="tx1"/>
              </a:solidFill>
              <a:round/>
              <a:headEnd/>
              <a:tailEnd/>
            </a:ln>
          </p:spPr>
          <p:txBody>
            <a:bodyPr wrap="none" anchor="ctr"/>
            <a:lstStyle/>
            <a:p>
              <a:endParaRPr lang="en-US" dirty="0"/>
            </a:p>
          </p:txBody>
        </p:sp>
        <p:sp>
          <p:nvSpPr>
            <p:cNvPr id="54285" name="Text Box 18"/>
            <p:cNvSpPr txBox="1">
              <a:spLocks noChangeArrowheads="1"/>
            </p:cNvSpPr>
            <p:nvPr/>
          </p:nvSpPr>
          <p:spPr bwMode="auto">
            <a:xfrm>
              <a:off x="2312" y="1576"/>
              <a:ext cx="725" cy="212"/>
            </a:xfrm>
            <a:prstGeom prst="rect">
              <a:avLst/>
            </a:prstGeom>
            <a:noFill/>
            <a:ln w="9525">
              <a:noFill/>
              <a:miter lim="800000"/>
              <a:headEnd/>
              <a:tailEnd/>
            </a:ln>
          </p:spPr>
          <p:txBody>
            <a:bodyPr>
              <a:spAutoFit/>
            </a:bodyPr>
            <a:lstStyle/>
            <a:p>
              <a:pPr algn="ctr">
                <a:spcBef>
                  <a:spcPct val="50000"/>
                </a:spcBef>
              </a:pPr>
              <a:r>
                <a:rPr lang="en-GB" dirty="0"/>
                <a:t>BPR </a:t>
              </a:r>
              <a:endParaRPr lang="en-US" dirty="0"/>
            </a:p>
          </p:txBody>
        </p:sp>
      </p:grpSp>
      <p:grpSp>
        <p:nvGrpSpPr>
          <p:cNvPr id="6" name="Group 26"/>
          <p:cNvGrpSpPr>
            <a:grpSpLocks/>
          </p:cNvGrpSpPr>
          <p:nvPr/>
        </p:nvGrpSpPr>
        <p:grpSpPr bwMode="auto">
          <a:xfrm>
            <a:off x="3080882" y="4652987"/>
            <a:ext cx="1481985" cy="503238"/>
            <a:chOff x="1837" y="2840"/>
            <a:chExt cx="862" cy="317"/>
          </a:xfrm>
        </p:grpSpPr>
        <p:sp>
          <p:nvSpPr>
            <p:cNvPr id="54282" name="Oval 14"/>
            <p:cNvSpPr>
              <a:spLocks noChangeArrowheads="1"/>
            </p:cNvSpPr>
            <p:nvPr/>
          </p:nvSpPr>
          <p:spPr bwMode="auto">
            <a:xfrm>
              <a:off x="1837" y="2840"/>
              <a:ext cx="862" cy="317"/>
            </a:xfrm>
            <a:prstGeom prst="ellipse">
              <a:avLst/>
            </a:prstGeom>
            <a:solidFill>
              <a:srgbClr val="CCFF99"/>
            </a:solidFill>
            <a:ln w="9525">
              <a:solidFill>
                <a:schemeClr val="tx1"/>
              </a:solidFill>
              <a:round/>
              <a:headEnd/>
              <a:tailEnd/>
            </a:ln>
          </p:spPr>
          <p:txBody>
            <a:bodyPr wrap="none" anchor="ctr"/>
            <a:lstStyle/>
            <a:p>
              <a:endParaRPr lang="en-US" dirty="0"/>
            </a:p>
          </p:txBody>
        </p:sp>
        <p:sp>
          <p:nvSpPr>
            <p:cNvPr id="54283" name="Text Box 20"/>
            <p:cNvSpPr txBox="1">
              <a:spLocks noChangeArrowheads="1"/>
            </p:cNvSpPr>
            <p:nvPr/>
          </p:nvSpPr>
          <p:spPr bwMode="auto">
            <a:xfrm>
              <a:off x="1904" y="2894"/>
              <a:ext cx="725" cy="212"/>
            </a:xfrm>
            <a:prstGeom prst="rect">
              <a:avLst/>
            </a:prstGeom>
            <a:noFill/>
            <a:ln w="9525">
              <a:noFill/>
              <a:miter lim="800000"/>
              <a:headEnd/>
              <a:tailEnd/>
            </a:ln>
          </p:spPr>
          <p:txBody>
            <a:bodyPr>
              <a:spAutoFit/>
            </a:bodyPr>
            <a:lstStyle/>
            <a:p>
              <a:pPr algn="ctr">
                <a:spcBef>
                  <a:spcPct val="50000"/>
                </a:spcBef>
              </a:pPr>
              <a:r>
                <a:rPr lang="en-GB" dirty="0"/>
                <a:t>Lean </a:t>
              </a:r>
              <a:endParaRPr lang="en-US" dirty="0"/>
            </a:p>
          </p:txBody>
        </p:sp>
      </p:grpSp>
      <p:grpSp>
        <p:nvGrpSpPr>
          <p:cNvPr id="7" name="Group 25"/>
          <p:cNvGrpSpPr>
            <a:grpSpLocks/>
          </p:cNvGrpSpPr>
          <p:nvPr/>
        </p:nvGrpSpPr>
        <p:grpSpPr bwMode="auto">
          <a:xfrm>
            <a:off x="5809316" y="4868887"/>
            <a:ext cx="1481985" cy="503238"/>
            <a:chOff x="3424" y="2976"/>
            <a:chExt cx="862" cy="317"/>
          </a:xfrm>
        </p:grpSpPr>
        <p:sp>
          <p:nvSpPr>
            <p:cNvPr id="54280" name="Oval 15"/>
            <p:cNvSpPr>
              <a:spLocks noChangeArrowheads="1"/>
            </p:cNvSpPr>
            <p:nvPr/>
          </p:nvSpPr>
          <p:spPr bwMode="auto">
            <a:xfrm>
              <a:off x="3424" y="2976"/>
              <a:ext cx="862" cy="317"/>
            </a:xfrm>
            <a:prstGeom prst="ellipse">
              <a:avLst/>
            </a:prstGeom>
            <a:solidFill>
              <a:srgbClr val="CCFF99"/>
            </a:solidFill>
            <a:ln w="9525">
              <a:solidFill>
                <a:schemeClr val="tx1"/>
              </a:solidFill>
              <a:round/>
              <a:headEnd/>
              <a:tailEnd/>
            </a:ln>
          </p:spPr>
          <p:txBody>
            <a:bodyPr wrap="none" anchor="ctr"/>
            <a:lstStyle/>
            <a:p>
              <a:endParaRPr lang="en-US" dirty="0"/>
            </a:p>
          </p:txBody>
        </p:sp>
        <p:sp>
          <p:nvSpPr>
            <p:cNvPr id="54281" name="Text Box 21"/>
            <p:cNvSpPr txBox="1">
              <a:spLocks noChangeArrowheads="1"/>
            </p:cNvSpPr>
            <p:nvPr/>
          </p:nvSpPr>
          <p:spPr bwMode="auto">
            <a:xfrm>
              <a:off x="3475" y="3030"/>
              <a:ext cx="725" cy="212"/>
            </a:xfrm>
            <a:prstGeom prst="rect">
              <a:avLst/>
            </a:prstGeom>
            <a:noFill/>
            <a:ln w="9525">
              <a:noFill/>
              <a:miter lim="800000"/>
              <a:headEnd/>
              <a:tailEnd/>
            </a:ln>
          </p:spPr>
          <p:txBody>
            <a:bodyPr>
              <a:spAutoFit/>
            </a:bodyPr>
            <a:lstStyle/>
            <a:p>
              <a:pPr algn="ctr">
                <a:spcBef>
                  <a:spcPct val="50000"/>
                </a:spcBef>
              </a:pPr>
              <a:r>
                <a:rPr lang="en-GB" dirty="0"/>
                <a:t>TQM </a:t>
              </a: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Horizontal)">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outVertical)">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dissolv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dissolv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dissolve">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2" name="Rectangle 5"/>
          <p:cNvSpPr>
            <a:spLocks noChangeArrowheads="1"/>
          </p:cNvSpPr>
          <p:nvPr/>
        </p:nvSpPr>
        <p:spPr bwMode="auto">
          <a:xfrm>
            <a:off x="1443881" y="447983"/>
            <a:ext cx="7015062" cy="523220"/>
          </a:xfrm>
          <a:prstGeom prst="rect">
            <a:avLst/>
          </a:prstGeom>
          <a:noFill/>
          <a:ln w="9525">
            <a:noFill/>
            <a:miter lim="800000"/>
            <a:headEnd/>
            <a:tailEnd/>
          </a:ln>
        </p:spPr>
        <p:txBody>
          <a:bodyPr wrap="none">
            <a:spAutoFit/>
          </a:bodyPr>
          <a:lstStyle/>
          <a:p>
            <a:pPr algn="ctr"/>
            <a:r>
              <a:rPr lang="en-GB" sz="2800" b="1" dirty="0"/>
              <a:t>Some points for discussion (Continued)</a:t>
            </a:r>
            <a:endParaRPr lang="en-US" sz="2800" b="1" dirty="0"/>
          </a:p>
        </p:txBody>
      </p:sp>
      <p:sp>
        <p:nvSpPr>
          <p:cNvPr id="18" name="Rectangle 5"/>
          <p:cNvSpPr>
            <a:spLocks noChangeArrowheads="1"/>
          </p:cNvSpPr>
          <p:nvPr/>
        </p:nvSpPr>
        <p:spPr bwMode="auto">
          <a:xfrm>
            <a:off x="535612" y="1311740"/>
            <a:ext cx="8939122" cy="5125249"/>
          </a:xfrm>
          <a:prstGeom prst="rect">
            <a:avLst/>
          </a:prstGeom>
          <a:noFill/>
          <a:ln w="9525">
            <a:noFill/>
            <a:miter lim="800000"/>
            <a:headEnd/>
            <a:tailEnd/>
          </a:ln>
        </p:spPr>
        <p:txBody>
          <a:bodyPr wrap="square">
            <a:spAutoFit/>
          </a:bodyPr>
          <a:lstStyle/>
          <a:p>
            <a:pPr marL="360363" indent="-360363">
              <a:lnSpc>
                <a:spcPct val="125000"/>
              </a:lnSpc>
              <a:buClr>
                <a:schemeClr val="tx1"/>
              </a:buClr>
              <a:buFont typeface="Arial" pitchFamily="34" charset="0"/>
              <a:buChar char="•"/>
            </a:pPr>
            <a:r>
              <a:rPr lang="en-GB" sz="2400" dirty="0">
                <a:solidFill>
                  <a:srgbClr val="000000"/>
                </a:solidFill>
              </a:rPr>
              <a:t>These approaches are not strategies but they are strategic decisions.</a:t>
            </a:r>
          </a:p>
          <a:p>
            <a:pPr marL="360363" indent="-360363">
              <a:lnSpc>
                <a:spcPct val="125000"/>
              </a:lnSpc>
              <a:buClr>
                <a:schemeClr val="tx1"/>
              </a:buClr>
              <a:buFont typeface="Arial" pitchFamily="34" charset="0"/>
              <a:buChar char="•"/>
            </a:pPr>
            <a:r>
              <a:rPr lang="en-IN" sz="2400" dirty="0"/>
              <a:t>Operations strategy is the reconciliation of market requirements and operations resource capabilities.</a:t>
            </a:r>
          </a:p>
          <a:p>
            <a:pPr marL="360363" indent="-360363">
              <a:lnSpc>
                <a:spcPct val="125000"/>
              </a:lnSpc>
              <a:buClr>
                <a:schemeClr val="tx1"/>
              </a:buClr>
              <a:buFont typeface="Arial" pitchFamily="34" charset="0"/>
              <a:buChar char="•"/>
            </a:pPr>
            <a:r>
              <a:rPr lang="en-IN" sz="2400" dirty="0"/>
              <a:t>An individual enterprise’s market requirements and operations resource capabilities are unique.</a:t>
            </a:r>
          </a:p>
          <a:p>
            <a:pPr marL="360363" indent="-360363">
              <a:lnSpc>
                <a:spcPct val="125000"/>
              </a:lnSpc>
              <a:buClr>
                <a:schemeClr val="tx1"/>
              </a:buClr>
              <a:buFont typeface="Arial" pitchFamily="34" charset="0"/>
              <a:buChar char="•"/>
            </a:pPr>
            <a:r>
              <a:rPr lang="en-IN" sz="2400" dirty="0"/>
              <a:t>Operations strategy is individual and specific to one organisation at one point in time, but these approaches are generic.</a:t>
            </a:r>
          </a:p>
          <a:p>
            <a:pPr marL="360363" indent="-360363">
              <a:lnSpc>
                <a:spcPct val="125000"/>
              </a:lnSpc>
              <a:buClr>
                <a:schemeClr val="tx1"/>
              </a:buClr>
              <a:buFont typeface="Arial" pitchFamily="34" charset="0"/>
              <a:buChar char="•"/>
            </a:pPr>
            <a:r>
              <a:rPr lang="en-IN" sz="2400" dirty="0"/>
              <a:t>They are an important part of a strategy, but not strategies in themselves.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wipe(left)">
                                      <p:cBhvr>
                                        <p:cTn id="7" dur="2000"/>
                                        <p:tgtEl>
                                          <p:spTgt spid="1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8">
                                            <p:txEl>
                                              <p:pRg st="1" end="1"/>
                                            </p:txEl>
                                          </p:spTgt>
                                        </p:tgtEl>
                                        <p:attrNameLst>
                                          <p:attrName>style.visibility</p:attrName>
                                        </p:attrNameLst>
                                      </p:cBhvr>
                                      <p:to>
                                        <p:strVal val="visible"/>
                                      </p:to>
                                    </p:set>
                                    <p:animEffect transition="in" filter="wipe(left)">
                                      <p:cBhvr>
                                        <p:cTn id="12" dur="2000"/>
                                        <p:tgtEl>
                                          <p:spTgt spid="1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8">
                                            <p:txEl>
                                              <p:pRg st="2" end="2"/>
                                            </p:txEl>
                                          </p:spTgt>
                                        </p:tgtEl>
                                        <p:attrNameLst>
                                          <p:attrName>style.visibility</p:attrName>
                                        </p:attrNameLst>
                                      </p:cBhvr>
                                      <p:to>
                                        <p:strVal val="visible"/>
                                      </p:to>
                                    </p:set>
                                    <p:animEffect transition="in" filter="wipe(left)">
                                      <p:cBhvr>
                                        <p:cTn id="17" dur="2000"/>
                                        <p:tgtEl>
                                          <p:spTgt spid="1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18">
                                            <p:txEl>
                                              <p:pRg st="3" end="3"/>
                                            </p:txEl>
                                          </p:spTgt>
                                        </p:tgtEl>
                                        <p:attrNameLst>
                                          <p:attrName>style.visibility</p:attrName>
                                        </p:attrNameLst>
                                      </p:cBhvr>
                                      <p:to>
                                        <p:strVal val="visible"/>
                                      </p:to>
                                    </p:set>
                                    <p:animEffect transition="in" filter="wipe(left)">
                                      <p:cBhvr>
                                        <p:cTn id="22" dur="2000"/>
                                        <p:tgtEl>
                                          <p:spTgt spid="1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18">
                                            <p:txEl>
                                              <p:pRg st="4" end="4"/>
                                            </p:txEl>
                                          </p:spTgt>
                                        </p:tgtEl>
                                        <p:attrNameLst>
                                          <p:attrName>style.visibility</p:attrName>
                                        </p:attrNameLst>
                                      </p:cBhvr>
                                      <p:to>
                                        <p:strVal val="visible"/>
                                      </p:to>
                                    </p:set>
                                    <p:animEffect transition="in" filter="wipe(left)">
                                      <p:cBhvr>
                                        <p:cTn id="27" dur="2000"/>
                                        <p:tgtEl>
                                          <p:spTgt spid="1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901413" y="2721114"/>
            <a:ext cx="8100003" cy="1415772"/>
          </a:xfrm>
          <a:prstGeom prst="rect">
            <a:avLst/>
          </a:prstGeom>
          <a:noFill/>
          <a:ln w="9525">
            <a:noFill/>
            <a:miter lim="800000"/>
            <a:headEnd/>
            <a:tailEnd/>
          </a:ln>
        </p:spPr>
        <p:txBody>
          <a:bodyPr anchor="b">
            <a:spAutoFit/>
          </a:bodyPr>
          <a:lstStyle/>
          <a:p>
            <a:pPr algn="ctr" fontAlgn="auto">
              <a:spcBef>
                <a:spcPts val="0"/>
              </a:spcBef>
              <a:spcAft>
                <a:spcPts val="0"/>
              </a:spcAft>
              <a:defRPr/>
            </a:pPr>
            <a:r>
              <a:rPr lang="en-IE" sz="4000" kern="0" dirty="0">
                <a:solidFill>
                  <a:srgbClr val="000000"/>
                </a:solidFill>
                <a:latin typeface="Arial" pitchFamily="34" charset="0"/>
                <a:cs typeface="Arial" pitchFamily="34" charset="0"/>
              </a:rPr>
              <a:t>Chapter 4</a:t>
            </a:r>
          </a:p>
          <a:p>
            <a:pPr algn="ctr" fontAlgn="auto">
              <a:spcBef>
                <a:spcPts val="1200"/>
              </a:spcBef>
              <a:spcAft>
                <a:spcPts val="0"/>
              </a:spcAft>
              <a:defRPr/>
            </a:pPr>
            <a:r>
              <a:rPr lang="en-IN" sz="3600" b="1" kern="0" dirty="0">
                <a:solidFill>
                  <a:srgbClr val="000000"/>
                </a:solidFill>
                <a:cs typeface="Arial" pitchFamily="34" charset="0"/>
              </a:rPr>
              <a:t>Capacity strategy</a:t>
            </a:r>
            <a:endParaRPr lang="en-IN" sz="3600" b="1" kern="0" dirty="0">
              <a:solidFill>
                <a:sysClr val="windowText" lastClr="000000"/>
              </a:solidFill>
              <a:latin typeface="Arial" pitchFamily="34" charset="0"/>
              <a:cs typeface="Arial" pitchFamily="34" charset="0"/>
            </a:endParaRP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AutoShape 38"/>
          <p:cNvSpPr>
            <a:spLocks noChangeArrowheads="1"/>
          </p:cNvSpPr>
          <p:nvPr/>
        </p:nvSpPr>
        <p:spPr bwMode="auto">
          <a:xfrm>
            <a:off x="2585654" y="4940077"/>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15362" name="AutoShape 39"/>
          <p:cNvSpPr>
            <a:spLocks noChangeArrowheads="1"/>
          </p:cNvSpPr>
          <p:nvPr/>
        </p:nvSpPr>
        <p:spPr bwMode="auto">
          <a:xfrm>
            <a:off x="6164319" y="4962302"/>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15363" name="AutoShape 42"/>
          <p:cNvSpPr>
            <a:spLocks noChangeArrowheads="1"/>
          </p:cNvSpPr>
          <p:nvPr/>
        </p:nvSpPr>
        <p:spPr bwMode="auto">
          <a:xfrm>
            <a:off x="6242082" y="1534891"/>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15364" name="AutoShape 43"/>
          <p:cNvSpPr>
            <a:spLocks noChangeArrowheads="1"/>
          </p:cNvSpPr>
          <p:nvPr/>
        </p:nvSpPr>
        <p:spPr bwMode="auto">
          <a:xfrm>
            <a:off x="2569784" y="1509491"/>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15365" name="Text Box 10"/>
          <p:cNvSpPr txBox="1">
            <a:spLocks noChangeArrowheads="1"/>
          </p:cNvSpPr>
          <p:nvPr/>
        </p:nvSpPr>
        <p:spPr bwMode="auto">
          <a:xfrm>
            <a:off x="6337301" y="1547589"/>
            <a:ext cx="1336247" cy="825500"/>
          </a:xfrm>
          <a:prstGeom prst="rect">
            <a:avLst/>
          </a:prstGeom>
          <a:noFill/>
          <a:ln w="9525">
            <a:noFill/>
            <a:miter lim="800000"/>
            <a:headEnd/>
            <a:tailEnd/>
          </a:ln>
        </p:spPr>
        <p:txBody>
          <a:bodyPr>
            <a:spAutoFit/>
          </a:bodyPr>
          <a:lstStyle/>
          <a:p>
            <a:pPr algn="ctr" eaLnBrk="0" hangingPunct="0"/>
            <a:r>
              <a:rPr lang="en-GB" sz="1600" dirty="0"/>
              <a:t>Forecast level of demand </a:t>
            </a:r>
            <a:endParaRPr lang="en-US" sz="1600" dirty="0"/>
          </a:p>
        </p:txBody>
      </p:sp>
      <p:sp>
        <p:nvSpPr>
          <p:cNvPr id="15366" name="Text Box 13"/>
          <p:cNvSpPr txBox="1">
            <a:spLocks noChangeArrowheads="1"/>
          </p:cNvSpPr>
          <p:nvPr/>
        </p:nvSpPr>
        <p:spPr bwMode="auto">
          <a:xfrm>
            <a:off x="6140516" y="4979765"/>
            <a:ext cx="1612383" cy="830997"/>
          </a:xfrm>
          <a:prstGeom prst="rect">
            <a:avLst/>
          </a:prstGeom>
          <a:noFill/>
          <a:ln w="9525">
            <a:noFill/>
            <a:miter lim="800000"/>
            <a:headEnd/>
            <a:tailEnd/>
          </a:ln>
        </p:spPr>
        <p:txBody>
          <a:bodyPr>
            <a:spAutoFit/>
          </a:bodyPr>
          <a:lstStyle/>
          <a:p>
            <a:pPr algn="ctr" eaLnBrk="0" hangingPunct="0">
              <a:spcBef>
                <a:spcPct val="50000"/>
              </a:spcBef>
            </a:pPr>
            <a:r>
              <a:rPr lang="en-GB" sz="1600" dirty="0"/>
              <a:t>Consequences of over/under-supply </a:t>
            </a:r>
            <a:endParaRPr lang="en-US" sz="1600" dirty="0"/>
          </a:p>
        </p:txBody>
      </p:sp>
      <p:sp>
        <p:nvSpPr>
          <p:cNvPr id="15367" name="Text Box 14"/>
          <p:cNvSpPr txBox="1">
            <a:spLocks noChangeArrowheads="1"/>
          </p:cNvSpPr>
          <p:nvPr/>
        </p:nvSpPr>
        <p:spPr bwMode="auto">
          <a:xfrm>
            <a:off x="2584069" y="1660302"/>
            <a:ext cx="1510815" cy="581025"/>
          </a:xfrm>
          <a:prstGeom prst="rect">
            <a:avLst/>
          </a:prstGeom>
          <a:noFill/>
          <a:ln w="9525">
            <a:noFill/>
            <a:miter lim="800000"/>
            <a:headEnd/>
            <a:tailEnd/>
          </a:ln>
        </p:spPr>
        <p:txBody>
          <a:bodyPr>
            <a:spAutoFit/>
          </a:bodyPr>
          <a:lstStyle/>
          <a:p>
            <a:pPr algn="ctr" eaLnBrk="0" hangingPunct="0">
              <a:spcBef>
                <a:spcPct val="50000"/>
              </a:spcBef>
            </a:pPr>
            <a:r>
              <a:rPr lang="en-GB" sz="1600" dirty="0"/>
              <a:t>Availability of capital</a:t>
            </a:r>
            <a:endParaRPr lang="en-US" sz="1600" dirty="0"/>
          </a:p>
        </p:txBody>
      </p:sp>
      <p:sp>
        <p:nvSpPr>
          <p:cNvPr id="15368" name="Text Box 17"/>
          <p:cNvSpPr txBox="1">
            <a:spLocks noChangeArrowheads="1"/>
          </p:cNvSpPr>
          <p:nvPr/>
        </p:nvSpPr>
        <p:spPr bwMode="auto">
          <a:xfrm>
            <a:off x="2592003" y="4940077"/>
            <a:ext cx="1498120" cy="825500"/>
          </a:xfrm>
          <a:prstGeom prst="rect">
            <a:avLst/>
          </a:prstGeom>
          <a:noFill/>
          <a:ln w="9525">
            <a:noFill/>
            <a:miter lim="800000"/>
            <a:headEnd/>
            <a:tailEnd/>
          </a:ln>
        </p:spPr>
        <p:txBody>
          <a:bodyPr>
            <a:spAutoFit/>
          </a:bodyPr>
          <a:lstStyle/>
          <a:p>
            <a:pPr algn="ctr" eaLnBrk="0" hangingPunct="0">
              <a:spcBef>
                <a:spcPct val="50000"/>
              </a:spcBef>
            </a:pPr>
            <a:r>
              <a:rPr lang="en-GB" sz="1600" dirty="0"/>
              <a:t>Flexibility of capacity provisions</a:t>
            </a:r>
            <a:endParaRPr lang="en-US" sz="1600" dirty="0"/>
          </a:p>
        </p:txBody>
      </p:sp>
      <p:sp>
        <p:nvSpPr>
          <p:cNvPr id="15369" name="Text Box 19"/>
          <p:cNvSpPr txBox="1">
            <a:spLocks noChangeArrowheads="1"/>
          </p:cNvSpPr>
          <p:nvPr/>
        </p:nvSpPr>
        <p:spPr bwMode="auto">
          <a:xfrm>
            <a:off x="780800" y="5804"/>
            <a:ext cx="8341226" cy="954107"/>
          </a:xfrm>
          <a:prstGeom prst="rect">
            <a:avLst/>
          </a:prstGeom>
          <a:noFill/>
          <a:ln w="22225">
            <a:noFill/>
            <a:miter lim="800000"/>
            <a:headEnd/>
            <a:tailEnd type="none" w="sm" len="sm"/>
          </a:ln>
        </p:spPr>
        <p:txBody>
          <a:bodyPr>
            <a:spAutoFit/>
          </a:bodyPr>
          <a:lstStyle/>
          <a:p>
            <a:pPr algn="ctr" eaLnBrk="0" hangingPunct="0"/>
            <a:r>
              <a:rPr lang="en-GB" sz="2800" b="1" dirty="0"/>
              <a:t>Some factors influencing the overall level of capacity</a:t>
            </a:r>
            <a:endParaRPr lang="en-US" sz="2800" b="1" dirty="0"/>
          </a:p>
        </p:txBody>
      </p:sp>
      <p:sp>
        <p:nvSpPr>
          <p:cNvPr id="15370" name="AutoShape 37"/>
          <p:cNvSpPr>
            <a:spLocks noChangeArrowheads="1"/>
          </p:cNvSpPr>
          <p:nvPr/>
        </p:nvSpPr>
        <p:spPr bwMode="auto">
          <a:xfrm>
            <a:off x="484477" y="4089177"/>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15371" name="AutoShape 40"/>
          <p:cNvSpPr>
            <a:spLocks noChangeArrowheads="1"/>
          </p:cNvSpPr>
          <p:nvPr/>
        </p:nvSpPr>
        <p:spPr bwMode="auto">
          <a:xfrm>
            <a:off x="7897313" y="4089177"/>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15372" name="AutoShape 41"/>
          <p:cNvSpPr>
            <a:spLocks noChangeArrowheads="1"/>
          </p:cNvSpPr>
          <p:nvPr/>
        </p:nvSpPr>
        <p:spPr bwMode="auto">
          <a:xfrm>
            <a:off x="7897313" y="2255618"/>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15373" name="AutoShape 7"/>
          <p:cNvSpPr>
            <a:spLocks noChangeArrowheads="1"/>
          </p:cNvSpPr>
          <p:nvPr/>
        </p:nvSpPr>
        <p:spPr bwMode="auto">
          <a:xfrm>
            <a:off x="494000" y="2255618"/>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15374" name="Text Box 11"/>
          <p:cNvSpPr txBox="1">
            <a:spLocks noChangeArrowheads="1"/>
          </p:cNvSpPr>
          <p:nvPr/>
        </p:nvSpPr>
        <p:spPr bwMode="auto">
          <a:xfrm>
            <a:off x="7990946" y="2255614"/>
            <a:ext cx="1345768" cy="825500"/>
          </a:xfrm>
          <a:prstGeom prst="rect">
            <a:avLst/>
          </a:prstGeom>
          <a:noFill/>
          <a:ln w="9525">
            <a:noFill/>
            <a:miter lim="800000"/>
            <a:headEnd/>
            <a:tailEnd/>
          </a:ln>
        </p:spPr>
        <p:txBody>
          <a:bodyPr>
            <a:spAutoFit/>
          </a:bodyPr>
          <a:lstStyle/>
          <a:p>
            <a:pPr algn="ctr" eaLnBrk="0" hangingPunct="0">
              <a:spcBef>
                <a:spcPct val="50000"/>
              </a:spcBef>
            </a:pPr>
            <a:r>
              <a:rPr lang="en-GB" sz="1600" dirty="0"/>
              <a:t>Changes in future demand </a:t>
            </a:r>
            <a:endParaRPr lang="en-US" sz="1600" dirty="0"/>
          </a:p>
        </p:txBody>
      </p:sp>
      <p:sp>
        <p:nvSpPr>
          <p:cNvPr id="15375" name="Text Box 12"/>
          <p:cNvSpPr txBox="1">
            <a:spLocks noChangeArrowheads="1"/>
          </p:cNvSpPr>
          <p:nvPr/>
        </p:nvSpPr>
        <p:spPr bwMode="auto">
          <a:xfrm>
            <a:off x="7962382" y="4106639"/>
            <a:ext cx="1374334" cy="825500"/>
          </a:xfrm>
          <a:prstGeom prst="rect">
            <a:avLst/>
          </a:prstGeom>
          <a:noFill/>
          <a:ln w="9525">
            <a:noFill/>
            <a:miter lim="800000"/>
            <a:headEnd/>
            <a:tailEnd/>
          </a:ln>
        </p:spPr>
        <p:txBody>
          <a:bodyPr>
            <a:spAutoFit/>
          </a:bodyPr>
          <a:lstStyle/>
          <a:p>
            <a:pPr algn="ctr" eaLnBrk="0" hangingPunct="0">
              <a:spcBef>
                <a:spcPct val="50000"/>
              </a:spcBef>
            </a:pPr>
            <a:r>
              <a:rPr lang="en-GB" sz="1600" dirty="0"/>
              <a:t>Uncertainty of future demand</a:t>
            </a:r>
            <a:endParaRPr lang="en-US" sz="1600" dirty="0"/>
          </a:p>
        </p:txBody>
      </p:sp>
      <p:sp>
        <p:nvSpPr>
          <p:cNvPr id="15376" name="Text Box 15"/>
          <p:cNvSpPr txBox="1">
            <a:spLocks noChangeArrowheads="1"/>
          </p:cNvSpPr>
          <p:nvPr/>
        </p:nvSpPr>
        <p:spPr bwMode="auto">
          <a:xfrm>
            <a:off x="411476" y="2281014"/>
            <a:ext cx="1656819" cy="825500"/>
          </a:xfrm>
          <a:prstGeom prst="rect">
            <a:avLst/>
          </a:prstGeom>
          <a:noFill/>
          <a:ln w="9525">
            <a:noFill/>
            <a:miter lim="800000"/>
            <a:headEnd/>
            <a:tailEnd/>
          </a:ln>
        </p:spPr>
        <p:txBody>
          <a:bodyPr>
            <a:spAutoFit/>
          </a:bodyPr>
          <a:lstStyle/>
          <a:p>
            <a:pPr algn="ctr" eaLnBrk="0" hangingPunct="0">
              <a:spcBef>
                <a:spcPct val="50000"/>
              </a:spcBef>
            </a:pPr>
            <a:r>
              <a:rPr lang="en-GB" sz="1600" dirty="0"/>
              <a:t>Cost structure of capacity increment</a:t>
            </a:r>
            <a:endParaRPr lang="en-US" sz="1600" dirty="0"/>
          </a:p>
        </p:txBody>
      </p:sp>
      <p:sp>
        <p:nvSpPr>
          <p:cNvPr id="15377" name="Text Box 16"/>
          <p:cNvSpPr txBox="1">
            <a:spLocks noChangeArrowheads="1"/>
          </p:cNvSpPr>
          <p:nvPr/>
        </p:nvSpPr>
        <p:spPr bwMode="auto">
          <a:xfrm>
            <a:off x="666984" y="4224118"/>
            <a:ext cx="1190243" cy="581025"/>
          </a:xfrm>
          <a:prstGeom prst="rect">
            <a:avLst/>
          </a:prstGeom>
          <a:noFill/>
          <a:ln w="9525">
            <a:noFill/>
            <a:miter lim="800000"/>
            <a:headEnd/>
            <a:tailEnd/>
          </a:ln>
        </p:spPr>
        <p:txBody>
          <a:bodyPr>
            <a:spAutoFit/>
          </a:bodyPr>
          <a:lstStyle/>
          <a:p>
            <a:pPr algn="ctr" eaLnBrk="0" hangingPunct="0">
              <a:spcBef>
                <a:spcPct val="50000"/>
              </a:spcBef>
            </a:pPr>
            <a:r>
              <a:rPr lang="en-GB" sz="1600" dirty="0"/>
              <a:t>Economies of scale</a:t>
            </a:r>
            <a:endParaRPr lang="en-US" sz="1600" dirty="0"/>
          </a:p>
        </p:txBody>
      </p:sp>
      <p:sp>
        <p:nvSpPr>
          <p:cNvPr id="15378" name="AutoShape 18"/>
          <p:cNvSpPr>
            <a:spLocks noChangeArrowheads="1"/>
          </p:cNvSpPr>
          <p:nvPr/>
        </p:nvSpPr>
        <p:spPr bwMode="auto">
          <a:xfrm>
            <a:off x="3888574" y="2315939"/>
            <a:ext cx="2496337" cy="852488"/>
          </a:xfrm>
          <a:prstGeom prst="curvedDownArrow">
            <a:avLst>
              <a:gd name="adj1" fmla="val 48007"/>
              <a:gd name="adj2" fmla="val 117169"/>
              <a:gd name="adj3" fmla="val 35120"/>
            </a:avLst>
          </a:prstGeom>
          <a:solidFill>
            <a:srgbClr val="CCFFCC"/>
          </a:solidFill>
          <a:ln w="9525">
            <a:solidFill>
              <a:schemeClr val="tx1"/>
            </a:solidFill>
            <a:miter lim="800000"/>
            <a:headEnd/>
            <a:tailEnd/>
          </a:ln>
        </p:spPr>
        <p:txBody>
          <a:bodyPr wrap="none" anchor="ctr"/>
          <a:lstStyle/>
          <a:p>
            <a:pPr eaLnBrk="0" hangingPunct="0"/>
            <a:endParaRPr lang="en-GB" dirty="0"/>
          </a:p>
        </p:txBody>
      </p:sp>
      <p:sp>
        <p:nvSpPr>
          <p:cNvPr id="79892" name="Freeform 20"/>
          <p:cNvSpPr>
            <a:spLocks/>
          </p:cNvSpPr>
          <p:nvPr/>
        </p:nvSpPr>
        <p:spPr bwMode="auto">
          <a:xfrm>
            <a:off x="2307931" y="3158902"/>
            <a:ext cx="2317008" cy="941388"/>
          </a:xfrm>
          <a:custGeom>
            <a:avLst/>
            <a:gdLst/>
            <a:ahLst/>
            <a:cxnLst>
              <a:cxn ang="0">
                <a:pos x="0" y="0"/>
              </a:cxn>
              <a:cxn ang="0">
                <a:pos x="768" y="0"/>
              </a:cxn>
              <a:cxn ang="0">
                <a:pos x="1200" y="336"/>
              </a:cxn>
              <a:cxn ang="0">
                <a:pos x="792" y="672"/>
              </a:cxn>
              <a:cxn ang="0">
                <a:pos x="0" y="672"/>
              </a:cxn>
              <a:cxn ang="0">
                <a:pos x="0" y="0"/>
              </a:cxn>
            </a:cxnLst>
            <a:rect l="0" t="0" r="r" b="b"/>
            <a:pathLst>
              <a:path w="1200" h="672">
                <a:moveTo>
                  <a:pt x="0" y="0"/>
                </a:moveTo>
                <a:lnTo>
                  <a:pt x="768" y="0"/>
                </a:lnTo>
                <a:lnTo>
                  <a:pt x="1200" y="336"/>
                </a:lnTo>
                <a:lnTo>
                  <a:pt x="792" y="672"/>
                </a:lnTo>
                <a:lnTo>
                  <a:pt x="0" y="672"/>
                </a:lnTo>
                <a:lnTo>
                  <a:pt x="0" y="0"/>
                </a:lnTo>
                <a:close/>
              </a:path>
            </a:pathLst>
          </a:custGeom>
          <a:solidFill>
            <a:schemeClr val="bg1">
              <a:lumMod val="95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15382" name="Text Box 21"/>
          <p:cNvSpPr txBox="1">
            <a:spLocks noChangeArrowheads="1"/>
          </p:cNvSpPr>
          <p:nvPr/>
        </p:nvSpPr>
        <p:spPr bwMode="auto">
          <a:xfrm>
            <a:off x="2282539" y="3282730"/>
            <a:ext cx="1764735" cy="646331"/>
          </a:xfrm>
          <a:prstGeom prst="rect">
            <a:avLst/>
          </a:prstGeom>
          <a:noFill/>
          <a:ln w="9525">
            <a:noFill/>
            <a:miter lim="800000"/>
            <a:headEnd/>
            <a:tailEnd type="none" w="sm" len="sm"/>
          </a:ln>
        </p:spPr>
        <p:txBody>
          <a:bodyPr>
            <a:spAutoFit/>
          </a:bodyPr>
          <a:lstStyle/>
          <a:p>
            <a:pPr algn="ctr" eaLnBrk="0" hangingPunct="0">
              <a:spcBef>
                <a:spcPct val="50000"/>
              </a:spcBef>
            </a:pPr>
            <a:r>
              <a:rPr lang="en-US" sz="1800" dirty="0">
                <a:solidFill>
                  <a:srgbClr val="FF0000"/>
                </a:solidFill>
              </a:rPr>
              <a:t>OPERATIONS RESOURCES</a:t>
            </a:r>
          </a:p>
        </p:txBody>
      </p:sp>
      <p:sp>
        <p:nvSpPr>
          <p:cNvPr id="79894" name="Freeform 22"/>
          <p:cNvSpPr>
            <a:spLocks/>
          </p:cNvSpPr>
          <p:nvPr/>
        </p:nvSpPr>
        <p:spPr bwMode="auto">
          <a:xfrm rot="10800000" flipV="1">
            <a:off x="5378759" y="3158902"/>
            <a:ext cx="2318594" cy="939800"/>
          </a:xfrm>
          <a:custGeom>
            <a:avLst/>
            <a:gdLst/>
            <a:ahLst/>
            <a:cxnLst>
              <a:cxn ang="0">
                <a:pos x="0" y="0"/>
              </a:cxn>
              <a:cxn ang="0">
                <a:pos x="768" y="0"/>
              </a:cxn>
              <a:cxn ang="0">
                <a:pos x="1200" y="336"/>
              </a:cxn>
              <a:cxn ang="0">
                <a:pos x="792" y="672"/>
              </a:cxn>
              <a:cxn ang="0">
                <a:pos x="0" y="672"/>
              </a:cxn>
              <a:cxn ang="0">
                <a:pos x="0" y="0"/>
              </a:cxn>
            </a:cxnLst>
            <a:rect l="0" t="0" r="r" b="b"/>
            <a:pathLst>
              <a:path w="1200" h="672">
                <a:moveTo>
                  <a:pt x="0" y="0"/>
                </a:moveTo>
                <a:lnTo>
                  <a:pt x="768" y="0"/>
                </a:lnTo>
                <a:lnTo>
                  <a:pt x="1200" y="336"/>
                </a:lnTo>
                <a:lnTo>
                  <a:pt x="792" y="672"/>
                </a:lnTo>
                <a:lnTo>
                  <a:pt x="0" y="672"/>
                </a:lnTo>
                <a:lnTo>
                  <a:pt x="0" y="0"/>
                </a:lnTo>
                <a:close/>
              </a:path>
            </a:pathLst>
          </a:custGeom>
          <a:solidFill>
            <a:schemeClr val="bg1">
              <a:lumMod val="95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15386" name="Text Box 23"/>
          <p:cNvSpPr txBox="1">
            <a:spLocks noChangeArrowheads="1"/>
          </p:cNvSpPr>
          <p:nvPr/>
        </p:nvSpPr>
        <p:spPr bwMode="auto">
          <a:xfrm rot="10800000" flipV="1">
            <a:off x="5716791" y="3284999"/>
            <a:ext cx="2090067" cy="646331"/>
          </a:xfrm>
          <a:prstGeom prst="rect">
            <a:avLst/>
          </a:prstGeom>
          <a:noFill/>
          <a:ln w="9525">
            <a:noFill/>
            <a:miter lim="800000"/>
            <a:headEnd/>
            <a:tailEnd type="none" w="sm" len="sm"/>
          </a:ln>
        </p:spPr>
        <p:txBody>
          <a:bodyPr>
            <a:spAutoFit/>
          </a:bodyPr>
          <a:lstStyle/>
          <a:p>
            <a:pPr algn="ctr" eaLnBrk="0" hangingPunct="0">
              <a:spcBef>
                <a:spcPct val="50000"/>
              </a:spcBef>
            </a:pPr>
            <a:r>
              <a:rPr lang="en-US" sz="1800" dirty="0">
                <a:solidFill>
                  <a:srgbClr val="FF0000"/>
                </a:solidFill>
              </a:rPr>
              <a:t>MARKET REQUIREMENTS</a:t>
            </a:r>
          </a:p>
        </p:txBody>
      </p:sp>
      <p:sp>
        <p:nvSpPr>
          <p:cNvPr id="79896" name="AutoShape 24"/>
          <p:cNvSpPr>
            <a:spLocks noChangeArrowheads="1"/>
          </p:cNvSpPr>
          <p:nvPr/>
        </p:nvSpPr>
        <p:spPr bwMode="auto">
          <a:xfrm>
            <a:off x="4136146" y="3166839"/>
            <a:ext cx="1691733" cy="863600"/>
          </a:xfrm>
          <a:prstGeom prst="roundRect">
            <a:avLst>
              <a:gd name="adj" fmla="val 31250"/>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15390" name="AutoShape 25"/>
          <p:cNvSpPr>
            <a:spLocks noChangeArrowheads="1"/>
          </p:cNvSpPr>
          <p:nvPr/>
        </p:nvSpPr>
        <p:spPr bwMode="auto">
          <a:xfrm flipH="1" flipV="1">
            <a:off x="3580700" y="4000281"/>
            <a:ext cx="2496337" cy="852487"/>
          </a:xfrm>
          <a:prstGeom prst="curvedDownArrow">
            <a:avLst>
              <a:gd name="adj1" fmla="val 48007"/>
              <a:gd name="adj2" fmla="val 117170"/>
              <a:gd name="adj3" fmla="val 35120"/>
            </a:avLst>
          </a:prstGeom>
          <a:solidFill>
            <a:srgbClr val="CCFFCC"/>
          </a:solidFill>
          <a:ln w="9525">
            <a:solidFill>
              <a:schemeClr val="tx1"/>
            </a:solidFill>
            <a:miter lim="800000"/>
            <a:headEnd/>
            <a:tailEnd/>
          </a:ln>
        </p:spPr>
        <p:txBody>
          <a:bodyPr wrap="none" anchor="ctr"/>
          <a:lstStyle/>
          <a:p>
            <a:pPr eaLnBrk="0" hangingPunct="0"/>
            <a:endParaRPr lang="en-GB" dirty="0"/>
          </a:p>
        </p:txBody>
      </p:sp>
      <p:sp>
        <p:nvSpPr>
          <p:cNvPr id="15391" name="Text Box 26"/>
          <p:cNvSpPr txBox="1">
            <a:spLocks noChangeArrowheads="1"/>
          </p:cNvSpPr>
          <p:nvPr/>
        </p:nvSpPr>
        <p:spPr bwMode="auto">
          <a:xfrm>
            <a:off x="4096470" y="3309716"/>
            <a:ext cx="1766322" cy="581025"/>
          </a:xfrm>
          <a:prstGeom prst="rect">
            <a:avLst/>
          </a:prstGeom>
          <a:noFill/>
          <a:ln w="9525">
            <a:noFill/>
            <a:miter lim="800000"/>
            <a:headEnd type="none" w="sm" len="med"/>
            <a:tailEnd type="none" w="sm" len="med"/>
          </a:ln>
        </p:spPr>
        <p:txBody>
          <a:bodyPr>
            <a:spAutoFit/>
          </a:bodyPr>
          <a:lstStyle/>
          <a:p>
            <a:pPr algn="ctr" eaLnBrk="0" hangingPunct="0">
              <a:spcBef>
                <a:spcPct val="50000"/>
              </a:spcBef>
            </a:pPr>
            <a:r>
              <a:rPr lang="en-GB" sz="1600" dirty="0"/>
              <a:t>Overall level of capacity</a:t>
            </a:r>
            <a:endParaRPr lang="en-US" sz="1600" dirty="0"/>
          </a:p>
        </p:txBody>
      </p:sp>
      <p:sp>
        <p:nvSpPr>
          <p:cNvPr id="15392" name="Freeform 27"/>
          <p:cNvSpPr>
            <a:spLocks/>
          </p:cNvSpPr>
          <p:nvPr/>
        </p:nvSpPr>
        <p:spPr bwMode="auto">
          <a:xfrm>
            <a:off x="1995295" y="2974752"/>
            <a:ext cx="769691" cy="322262"/>
          </a:xfrm>
          <a:custGeom>
            <a:avLst/>
            <a:gdLst>
              <a:gd name="T0" fmla="*/ 0 w 432"/>
              <a:gd name="T1" fmla="*/ 0 h 112"/>
              <a:gd name="T2" fmla="*/ 432 w 432"/>
              <a:gd name="T3" fmla="*/ 112 h 112"/>
              <a:gd name="T4" fmla="*/ 0 60000 65536"/>
              <a:gd name="T5" fmla="*/ 0 60000 65536"/>
              <a:gd name="T6" fmla="*/ 0 w 432"/>
              <a:gd name="T7" fmla="*/ 0 h 112"/>
              <a:gd name="T8" fmla="*/ 432 w 432"/>
              <a:gd name="T9" fmla="*/ 112 h 112"/>
            </a:gdLst>
            <a:ahLst/>
            <a:cxnLst>
              <a:cxn ang="T4">
                <a:pos x="T0" y="T1"/>
              </a:cxn>
              <a:cxn ang="T5">
                <a:pos x="T2" y="T3"/>
              </a:cxn>
            </a:cxnLst>
            <a:rect l="T6" t="T7" r="T8" b="T9"/>
            <a:pathLst>
              <a:path w="432" h="112">
                <a:moveTo>
                  <a:pt x="0" y="0"/>
                </a:moveTo>
                <a:lnTo>
                  <a:pt x="432" y="112"/>
                </a:lnTo>
              </a:path>
            </a:pathLst>
          </a:custGeom>
          <a:noFill/>
          <a:ln w="38100">
            <a:solidFill>
              <a:srgbClr val="800080"/>
            </a:solidFill>
            <a:round/>
            <a:headEnd/>
            <a:tailEnd type="stealth" w="lg" len="med"/>
          </a:ln>
        </p:spPr>
        <p:txBody>
          <a:bodyPr/>
          <a:lstStyle/>
          <a:p>
            <a:endParaRPr lang="en-GB" dirty="0"/>
          </a:p>
        </p:txBody>
      </p:sp>
      <p:sp>
        <p:nvSpPr>
          <p:cNvPr id="15393" name="Freeform 28"/>
          <p:cNvSpPr>
            <a:spLocks/>
          </p:cNvSpPr>
          <p:nvPr/>
        </p:nvSpPr>
        <p:spPr bwMode="auto">
          <a:xfrm>
            <a:off x="1995294" y="3916139"/>
            <a:ext cx="790322" cy="498475"/>
          </a:xfrm>
          <a:custGeom>
            <a:avLst/>
            <a:gdLst>
              <a:gd name="T0" fmla="*/ 0 w 460"/>
              <a:gd name="T1" fmla="*/ 178 h 178"/>
              <a:gd name="T2" fmla="*/ 460 w 460"/>
              <a:gd name="T3" fmla="*/ 0 h 178"/>
              <a:gd name="T4" fmla="*/ 0 60000 65536"/>
              <a:gd name="T5" fmla="*/ 0 60000 65536"/>
              <a:gd name="T6" fmla="*/ 0 w 460"/>
              <a:gd name="T7" fmla="*/ 0 h 178"/>
              <a:gd name="T8" fmla="*/ 460 w 460"/>
              <a:gd name="T9" fmla="*/ 178 h 178"/>
            </a:gdLst>
            <a:ahLst/>
            <a:cxnLst>
              <a:cxn ang="T4">
                <a:pos x="T0" y="T1"/>
              </a:cxn>
              <a:cxn ang="T5">
                <a:pos x="T2" y="T3"/>
              </a:cxn>
            </a:cxnLst>
            <a:rect l="T6" t="T7" r="T8" b="T9"/>
            <a:pathLst>
              <a:path w="460" h="178">
                <a:moveTo>
                  <a:pt x="0" y="178"/>
                </a:moveTo>
                <a:lnTo>
                  <a:pt x="460" y="0"/>
                </a:lnTo>
              </a:path>
            </a:pathLst>
          </a:custGeom>
          <a:noFill/>
          <a:ln w="38100" cap="flat" cmpd="sng">
            <a:solidFill>
              <a:srgbClr val="800080"/>
            </a:solidFill>
            <a:prstDash val="solid"/>
            <a:round/>
            <a:headEnd type="none" w="med" len="med"/>
            <a:tailEnd type="stealth" w="lg" len="med"/>
          </a:ln>
        </p:spPr>
        <p:txBody>
          <a:bodyPr/>
          <a:lstStyle/>
          <a:p>
            <a:endParaRPr lang="en-GB" dirty="0"/>
          </a:p>
        </p:txBody>
      </p:sp>
      <p:sp>
        <p:nvSpPr>
          <p:cNvPr id="15394" name="Freeform 29"/>
          <p:cNvSpPr>
            <a:spLocks/>
          </p:cNvSpPr>
          <p:nvPr/>
        </p:nvSpPr>
        <p:spPr bwMode="auto">
          <a:xfrm>
            <a:off x="3361695" y="4093939"/>
            <a:ext cx="1587" cy="825500"/>
          </a:xfrm>
          <a:custGeom>
            <a:avLst/>
            <a:gdLst>
              <a:gd name="T0" fmla="*/ 0 w 1"/>
              <a:gd name="T1" fmla="*/ 520 h 520"/>
              <a:gd name="T2" fmla="*/ 0 w 1"/>
              <a:gd name="T3" fmla="*/ 0 h 520"/>
              <a:gd name="T4" fmla="*/ 0 60000 65536"/>
              <a:gd name="T5" fmla="*/ 0 60000 65536"/>
              <a:gd name="T6" fmla="*/ 0 w 1"/>
              <a:gd name="T7" fmla="*/ 0 h 520"/>
              <a:gd name="T8" fmla="*/ 1 w 1"/>
              <a:gd name="T9" fmla="*/ 520 h 520"/>
            </a:gdLst>
            <a:ahLst/>
            <a:cxnLst>
              <a:cxn ang="T4">
                <a:pos x="T0" y="T1"/>
              </a:cxn>
              <a:cxn ang="T5">
                <a:pos x="T2" y="T3"/>
              </a:cxn>
            </a:cxnLst>
            <a:rect l="T6" t="T7" r="T8" b="T9"/>
            <a:pathLst>
              <a:path w="1" h="520">
                <a:moveTo>
                  <a:pt x="0" y="520"/>
                </a:moveTo>
                <a:lnTo>
                  <a:pt x="0" y="0"/>
                </a:lnTo>
              </a:path>
            </a:pathLst>
          </a:custGeom>
          <a:noFill/>
          <a:ln w="38100">
            <a:solidFill>
              <a:srgbClr val="800080"/>
            </a:solidFill>
            <a:round/>
            <a:headEnd/>
            <a:tailEnd type="stealth" w="lg" len="med"/>
          </a:ln>
        </p:spPr>
        <p:txBody>
          <a:bodyPr/>
          <a:lstStyle/>
          <a:p>
            <a:endParaRPr lang="en-GB" dirty="0"/>
          </a:p>
        </p:txBody>
      </p:sp>
      <p:sp>
        <p:nvSpPr>
          <p:cNvPr id="15395" name="Freeform 32"/>
          <p:cNvSpPr>
            <a:spLocks/>
          </p:cNvSpPr>
          <p:nvPr/>
        </p:nvSpPr>
        <p:spPr bwMode="auto">
          <a:xfrm rot="10800000">
            <a:off x="3345825" y="2327052"/>
            <a:ext cx="1587" cy="825500"/>
          </a:xfrm>
          <a:custGeom>
            <a:avLst/>
            <a:gdLst>
              <a:gd name="T0" fmla="*/ 0 w 1"/>
              <a:gd name="T1" fmla="*/ 520 h 520"/>
              <a:gd name="T2" fmla="*/ 0 w 1"/>
              <a:gd name="T3" fmla="*/ 0 h 520"/>
              <a:gd name="T4" fmla="*/ 0 60000 65536"/>
              <a:gd name="T5" fmla="*/ 0 60000 65536"/>
              <a:gd name="T6" fmla="*/ 0 w 1"/>
              <a:gd name="T7" fmla="*/ 0 h 520"/>
              <a:gd name="T8" fmla="*/ 1 w 1"/>
              <a:gd name="T9" fmla="*/ 520 h 520"/>
            </a:gdLst>
            <a:ahLst/>
            <a:cxnLst>
              <a:cxn ang="T4">
                <a:pos x="T0" y="T1"/>
              </a:cxn>
              <a:cxn ang="T5">
                <a:pos x="T2" y="T3"/>
              </a:cxn>
            </a:cxnLst>
            <a:rect l="T6" t="T7" r="T8" b="T9"/>
            <a:pathLst>
              <a:path w="1" h="520">
                <a:moveTo>
                  <a:pt x="0" y="520"/>
                </a:moveTo>
                <a:lnTo>
                  <a:pt x="0" y="0"/>
                </a:lnTo>
              </a:path>
            </a:pathLst>
          </a:custGeom>
          <a:noFill/>
          <a:ln w="38100">
            <a:solidFill>
              <a:srgbClr val="800080"/>
            </a:solidFill>
            <a:round/>
            <a:headEnd/>
            <a:tailEnd type="stealth" w="lg" len="med"/>
          </a:ln>
        </p:spPr>
        <p:txBody>
          <a:bodyPr/>
          <a:lstStyle/>
          <a:p>
            <a:endParaRPr lang="en-GB" dirty="0"/>
          </a:p>
        </p:txBody>
      </p:sp>
      <p:sp>
        <p:nvSpPr>
          <p:cNvPr id="15396" name="Freeform 33"/>
          <p:cNvSpPr>
            <a:spLocks/>
          </p:cNvSpPr>
          <p:nvPr/>
        </p:nvSpPr>
        <p:spPr bwMode="auto">
          <a:xfrm>
            <a:off x="6970513" y="4106639"/>
            <a:ext cx="1587" cy="825500"/>
          </a:xfrm>
          <a:custGeom>
            <a:avLst/>
            <a:gdLst>
              <a:gd name="T0" fmla="*/ 0 w 1"/>
              <a:gd name="T1" fmla="*/ 520 h 520"/>
              <a:gd name="T2" fmla="*/ 0 w 1"/>
              <a:gd name="T3" fmla="*/ 0 h 520"/>
              <a:gd name="T4" fmla="*/ 0 60000 65536"/>
              <a:gd name="T5" fmla="*/ 0 60000 65536"/>
              <a:gd name="T6" fmla="*/ 0 w 1"/>
              <a:gd name="T7" fmla="*/ 0 h 520"/>
              <a:gd name="T8" fmla="*/ 1 w 1"/>
              <a:gd name="T9" fmla="*/ 520 h 520"/>
            </a:gdLst>
            <a:ahLst/>
            <a:cxnLst>
              <a:cxn ang="T4">
                <a:pos x="T0" y="T1"/>
              </a:cxn>
              <a:cxn ang="T5">
                <a:pos x="T2" y="T3"/>
              </a:cxn>
            </a:cxnLst>
            <a:rect l="T6" t="T7" r="T8" b="T9"/>
            <a:pathLst>
              <a:path w="1" h="520">
                <a:moveTo>
                  <a:pt x="0" y="520"/>
                </a:moveTo>
                <a:lnTo>
                  <a:pt x="0" y="0"/>
                </a:lnTo>
              </a:path>
            </a:pathLst>
          </a:custGeom>
          <a:noFill/>
          <a:ln w="38100">
            <a:solidFill>
              <a:srgbClr val="800080"/>
            </a:solidFill>
            <a:round/>
            <a:headEnd/>
            <a:tailEnd type="stealth" w="lg" len="med"/>
          </a:ln>
        </p:spPr>
        <p:txBody>
          <a:bodyPr/>
          <a:lstStyle/>
          <a:p>
            <a:endParaRPr lang="en-GB" dirty="0"/>
          </a:p>
        </p:txBody>
      </p:sp>
      <p:sp>
        <p:nvSpPr>
          <p:cNvPr id="15397" name="Freeform 34"/>
          <p:cNvSpPr>
            <a:spLocks/>
          </p:cNvSpPr>
          <p:nvPr/>
        </p:nvSpPr>
        <p:spPr bwMode="auto">
          <a:xfrm>
            <a:off x="6972098" y="2384202"/>
            <a:ext cx="1588" cy="760412"/>
          </a:xfrm>
          <a:custGeom>
            <a:avLst/>
            <a:gdLst>
              <a:gd name="T0" fmla="*/ 0 w 1"/>
              <a:gd name="T1" fmla="*/ 0 h 479"/>
              <a:gd name="T2" fmla="*/ 0 w 1"/>
              <a:gd name="T3" fmla="*/ 479 h 479"/>
              <a:gd name="T4" fmla="*/ 0 60000 65536"/>
              <a:gd name="T5" fmla="*/ 0 60000 65536"/>
              <a:gd name="T6" fmla="*/ 0 w 1"/>
              <a:gd name="T7" fmla="*/ 0 h 479"/>
              <a:gd name="T8" fmla="*/ 1 w 1"/>
              <a:gd name="T9" fmla="*/ 479 h 479"/>
            </a:gdLst>
            <a:ahLst/>
            <a:cxnLst>
              <a:cxn ang="T4">
                <a:pos x="T0" y="T1"/>
              </a:cxn>
              <a:cxn ang="T5">
                <a:pos x="T2" y="T3"/>
              </a:cxn>
            </a:cxnLst>
            <a:rect l="T6" t="T7" r="T8" b="T9"/>
            <a:pathLst>
              <a:path w="1" h="479">
                <a:moveTo>
                  <a:pt x="0" y="0"/>
                </a:moveTo>
                <a:lnTo>
                  <a:pt x="0" y="479"/>
                </a:lnTo>
              </a:path>
            </a:pathLst>
          </a:custGeom>
          <a:noFill/>
          <a:ln w="38100">
            <a:solidFill>
              <a:srgbClr val="800080"/>
            </a:solidFill>
            <a:round/>
            <a:headEnd/>
            <a:tailEnd type="stealth" w="lg" len="med"/>
          </a:ln>
        </p:spPr>
        <p:txBody>
          <a:bodyPr/>
          <a:lstStyle/>
          <a:p>
            <a:endParaRPr lang="en-GB" dirty="0"/>
          </a:p>
        </p:txBody>
      </p:sp>
      <p:sp>
        <p:nvSpPr>
          <p:cNvPr id="15398" name="Freeform 44"/>
          <p:cNvSpPr>
            <a:spLocks/>
          </p:cNvSpPr>
          <p:nvPr/>
        </p:nvSpPr>
        <p:spPr bwMode="auto">
          <a:xfrm flipH="1">
            <a:off x="7105405" y="3916139"/>
            <a:ext cx="790322" cy="498475"/>
          </a:xfrm>
          <a:custGeom>
            <a:avLst/>
            <a:gdLst>
              <a:gd name="T0" fmla="*/ 0 w 460"/>
              <a:gd name="T1" fmla="*/ 178 h 178"/>
              <a:gd name="T2" fmla="*/ 460 w 460"/>
              <a:gd name="T3" fmla="*/ 0 h 178"/>
              <a:gd name="T4" fmla="*/ 0 60000 65536"/>
              <a:gd name="T5" fmla="*/ 0 60000 65536"/>
              <a:gd name="T6" fmla="*/ 0 w 460"/>
              <a:gd name="T7" fmla="*/ 0 h 178"/>
              <a:gd name="T8" fmla="*/ 460 w 460"/>
              <a:gd name="T9" fmla="*/ 178 h 178"/>
            </a:gdLst>
            <a:ahLst/>
            <a:cxnLst>
              <a:cxn ang="T4">
                <a:pos x="T0" y="T1"/>
              </a:cxn>
              <a:cxn ang="T5">
                <a:pos x="T2" y="T3"/>
              </a:cxn>
            </a:cxnLst>
            <a:rect l="T6" t="T7" r="T8" b="T9"/>
            <a:pathLst>
              <a:path w="460" h="178">
                <a:moveTo>
                  <a:pt x="0" y="178"/>
                </a:moveTo>
                <a:lnTo>
                  <a:pt x="460" y="0"/>
                </a:lnTo>
              </a:path>
            </a:pathLst>
          </a:custGeom>
          <a:noFill/>
          <a:ln w="38100" cap="flat" cmpd="sng">
            <a:solidFill>
              <a:srgbClr val="800080"/>
            </a:solidFill>
            <a:prstDash val="solid"/>
            <a:round/>
            <a:headEnd type="none" w="med" len="med"/>
            <a:tailEnd type="stealth" w="lg" len="med"/>
          </a:ln>
        </p:spPr>
        <p:txBody>
          <a:bodyPr/>
          <a:lstStyle/>
          <a:p>
            <a:endParaRPr lang="en-GB" dirty="0"/>
          </a:p>
        </p:txBody>
      </p:sp>
      <p:sp>
        <p:nvSpPr>
          <p:cNvPr id="15399" name="Freeform 45"/>
          <p:cNvSpPr>
            <a:spLocks/>
          </p:cNvSpPr>
          <p:nvPr/>
        </p:nvSpPr>
        <p:spPr bwMode="auto">
          <a:xfrm flipH="1">
            <a:off x="7173649" y="2954118"/>
            <a:ext cx="769690" cy="322263"/>
          </a:xfrm>
          <a:custGeom>
            <a:avLst/>
            <a:gdLst>
              <a:gd name="T0" fmla="*/ 0 w 432"/>
              <a:gd name="T1" fmla="*/ 0 h 112"/>
              <a:gd name="T2" fmla="*/ 432 w 432"/>
              <a:gd name="T3" fmla="*/ 112 h 112"/>
              <a:gd name="T4" fmla="*/ 0 60000 65536"/>
              <a:gd name="T5" fmla="*/ 0 60000 65536"/>
              <a:gd name="T6" fmla="*/ 0 w 432"/>
              <a:gd name="T7" fmla="*/ 0 h 112"/>
              <a:gd name="T8" fmla="*/ 432 w 432"/>
              <a:gd name="T9" fmla="*/ 112 h 112"/>
            </a:gdLst>
            <a:ahLst/>
            <a:cxnLst>
              <a:cxn ang="T4">
                <a:pos x="T0" y="T1"/>
              </a:cxn>
              <a:cxn ang="T5">
                <a:pos x="T2" y="T3"/>
              </a:cxn>
            </a:cxnLst>
            <a:rect l="T6" t="T7" r="T8" b="T9"/>
            <a:pathLst>
              <a:path w="432" h="112">
                <a:moveTo>
                  <a:pt x="0" y="0"/>
                </a:moveTo>
                <a:lnTo>
                  <a:pt x="432" y="112"/>
                </a:lnTo>
              </a:path>
            </a:pathLst>
          </a:custGeom>
          <a:noFill/>
          <a:ln w="38100">
            <a:solidFill>
              <a:srgbClr val="800080"/>
            </a:solidFill>
            <a:round/>
            <a:headEnd/>
            <a:tailEnd type="stealth" w="lg" len="med"/>
          </a:ln>
        </p:spPr>
        <p:txBody>
          <a:bodyPr/>
          <a:lstStyle/>
          <a:p>
            <a:endParaRPr lang="en-GB" dirty="0"/>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ext Box 2"/>
          <p:cNvSpPr txBox="1">
            <a:spLocks noChangeArrowheads="1"/>
          </p:cNvSpPr>
          <p:nvPr/>
        </p:nvSpPr>
        <p:spPr bwMode="auto">
          <a:xfrm>
            <a:off x="701450" y="435409"/>
            <a:ext cx="8499925" cy="519113"/>
          </a:xfrm>
          <a:prstGeom prst="rect">
            <a:avLst/>
          </a:prstGeom>
          <a:noFill/>
          <a:ln w="9525">
            <a:noFill/>
            <a:miter lim="800000"/>
            <a:headEnd/>
            <a:tailEnd/>
          </a:ln>
        </p:spPr>
        <p:txBody>
          <a:bodyPr>
            <a:spAutoFit/>
          </a:bodyPr>
          <a:lstStyle/>
          <a:p>
            <a:pPr algn="ctr" eaLnBrk="0" hangingPunct="0">
              <a:spcBef>
                <a:spcPct val="50000"/>
              </a:spcBef>
            </a:pPr>
            <a:r>
              <a:rPr lang="en-GB" sz="2800" b="1" dirty="0"/>
              <a:t>Why is capacity strategy important?</a:t>
            </a:r>
          </a:p>
        </p:txBody>
      </p:sp>
      <p:sp>
        <p:nvSpPr>
          <p:cNvPr id="82947" name="Rectangle 3"/>
          <p:cNvSpPr>
            <a:spLocks noChangeArrowheads="1"/>
          </p:cNvSpPr>
          <p:nvPr/>
        </p:nvSpPr>
        <p:spPr bwMode="auto">
          <a:xfrm>
            <a:off x="1256749" y="1556792"/>
            <a:ext cx="7571535" cy="2209800"/>
          </a:xfrm>
          <a:prstGeom prst="rect">
            <a:avLst/>
          </a:prstGeom>
          <a:solidFill>
            <a:schemeClr val="bg1">
              <a:lumMod val="95000"/>
            </a:schemeClr>
          </a:solidFill>
          <a:ln w="9525">
            <a:solidFill>
              <a:schemeClr val="tx1"/>
            </a:solidFill>
            <a:miter lim="800000"/>
            <a:headEnd/>
            <a:tailEnd/>
          </a:ln>
          <a:effectLst/>
        </p:spPr>
        <p:txBody>
          <a:bodyPr wrap="none" anchor="ctr"/>
          <a:lstStyle/>
          <a:p>
            <a:pPr eaLnBrk="0" hangingPunct="0">
              <a:defRPr/>
            </a:pPr>
            <a:endParaRPr lang="en-GB" dirty="0">
              <a:solidFill>
                <a:srgbClr val="FF0000"/>
              </a:solidFill>
              <a:latin typeface="Arial" charset="0"/>
            </a:endParaRPr>
          </a:p>
        </p:txBody>
      </p:sp>
      <p:sp>
        <p:nvSpPr>
          <p:cNvPr id="82948" name="Text Box 4"/>
          <p:cNvSpPr txBox="1">
            <a:spLocks noChangeArrowheads="1"/>
          </p:cNvSpPr>
          <p:nvPr/>
        </p:nvSpPr>
        <p:spPr bwMode="auto">
          <a:xfrm>
            <a:off x="1868533" y="1793334"/>
            <a:ext cx="6347964" cy="1800225"/>
          </a:xfrm>
          <a:prstGeom prst="rect">
            <a:avLst/>
          </a:prstGeom>
          <a:solidFill>
            <a:schemeClr val="bg1">
              <a:lumMod val="95000"/>
            </a:schemeClr>
          </a:solidFill>
          <a:ln w="9525">
            <a:noFill/>
            <a:miter lim="800000"/>
            <a:headEnd/>
            <a:tailEnd/>
          </a:ln>
          <a:effectLst/>
        </p:spPr>
        <p:txBody>
          <a:bodyPr>
            <a:spAutoFit/>
          </a:bodyPr>
          <a:lstStyle/>
          <a:p>
            <a:pPr algn="ctr" eaLnBrk="0" hangingPunct="0">
              <a:spcBef>
                <a:spcPct val="50000"/>
              </a:spcBef>
            </a:pPr>
            <a:r>
              <a:rPr lang="en-GB" sz="2800" i="1" dirty="0"/>
              <a:t>Without an appropriate capacity strategy, operations will always be struggling to supply markets in a competitive manner</a:t>
            </a:r>
          </a:p>
        </p:txBody>
      </p:sp>
      <p:sp>
        <p:nvSpPr>
          <p:cNvPr id="82949" name="Rectangle 5"/>
          <p:cNvSpPr>
            <a:spLocks noChangeArrowheads="1"/>
          </p:cNvSpPr>
          <p:nvPr/>
        </p:nvSpPr>
        <p:spPr bwMode="auto">
          <a:xfrm>
            <a:off x="1246432" y="4192042"/>
            <a:ext cx="7592166" cy="1631950"/>
          </a:xfrm>
          <a:prstGeom prst="rect">
            <a:avLst/>
          </a:prstGeom>
          <a:solidFill>
            <a:schemeClr val="bg1">
              <a:lumMod val="95000"/>
            </a:schemeClr>
          </a:solidFill>
          <a:ln w="9525">
            <a:solidFill>
              <a:schemeClr val="tx1"/>
            </a:solidFill>
            <a:miter lim="800000"/>
            <a:headEnd/>
            <a:tailEnd/>
          </a:ln>
          <a:effectLst/>
        </p:spPr>
        <p:txBody>
          <a:bodyPr wrap="none" anchor="ctr"/>
          <a:lstStyle/>
          <a:p>
            <a:pPr eaLnBrk="0" hangingPunct="0">
              <a:defRPr/>
            </a:pPr>
            <a:endParaRPr lang="en-GB" dirty="0">
              <a:solidFill>
                <a:srgbClr val="FF0000"/>
              </a:solidFill>
              <a:latin typeface="Arial" charset="0"/>
            </a:endParaRPr>
          </a:p>
        </p:txBody>
      </p:sp>
      <p:sp>
        <p:nvSpPr>
          <p:cNvPr id="82950" name="Text Box 6"/>
          <p:cNvSpPr txBox="1">
            <a:spLocks noChangeArrowheads="1"/>
          </p:cNvSpPr>
          <p:nvPr/>
        </p:nvSpPr>
        <p:spPr bwMode="auto">
          <a:xfrm>
            <a:off x="1755065" y="4295234"/>
            <a:ext cx="6574905" cy="1373187"/>
          </a:xfrm>
          <a:prstGeom prst="rect">
            <a:avLst/>
          </a:prstGeom>
          <a:solidFill>
            <a:schemeClr val="bg1">
              <a:lumMod val="95000"/>
            </a:schemeClr>
          </a:solidFill>
          <a:ln w="9525">
            <a:noFill/>
            <a:miter lim="800000"/>
            <a:headEnd/>
            <a:tailEnd/>
          </a:ln>
          <a:effectLst/>
        </p:spPr>
        <p:txBody>
          <a:bodyPr>
            <a:spAutoFit/>
          </a:bodyPr>
          <a:lstStyle/>
          <a:p>
            <a:pPr algn="ctr" eaLnBrk="0" hangingPunct="0">
              <a:spcBef>
                <a:spcPct val="50000"/>
              </a:spcBef>
              <a:defRPr/>
            </a:pPr>
            <a:r>
              <a:rPr lang="en-GB" sz="2800" i="1" dirty="0">
                <a:latin typeface="Arial" charset="0"/>
              </a:rPr>
              <a:t>Getting capacity strategy right is the starting point for developing competitive operations</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AutoShape 5"/>
          <p:cNvSpPr>
            <a:spLocks noChangeArrowheads="1"/>
          </p:cNvSpPr>
          <p:nvPr/>
        </p:nvSpPr>
        <p:spPr bwMode="auto">
          <a:xfrm>
            <a:off x="587716" y="4026198"/>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0482" name="AutoShape 6"/>
          <p:cNvSpPr>
            <a:spLocks noChangeArrowheads="1"/>
          </p:cNvSpPr>
          <p:nvPr/>
        </p:nvSpPr>
        <p:spPr bwMode="auto">
          <a:xfrm>
            <a:off x="8000552" y="4026198"/>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0483" name="AutoShape 7"/>
          <p:cNvSpPr>
            <a:spLocks noChangeArrowheads="1"/>
          </p:cNvSpPr>
          <p:nvPr/>
        </p:nvSpPr>
        <p:spPr bwMode="auto">
          <a:xfrm>
            <a:off x="8000552" y="2192639"/>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0484" name="AutoShape 8"/>
          <p:cNvSpPr>
            <a:spLocks noChangeArrowheads="1"/>
          </p:cNvSpPr>
          <p:nvPr/>
        </p:nvSpPr>
        <p:spPr bwMode="auto">
          <a:xfrm>
            <a:off x="597239" y="2192639"/>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0485" name="Text Box 9"/>
          <p:cNvSpPr txBox="1">
            <a:spLocks noChangeArrowheads="1"/>
          </p:cNvSpPr>
          <p:nvPr/>
        </p:nvSpPr>
        <p:spPr bwMode="auto">
          <a:xfrm>
            <a:off x="8094185" y="2330752"/>
            <a:ext cx="1345768" cy="584775"/>
          </a:xfrm>
          <a:prstGeom prst="rect">
            <a:avLst/>
          </a:prstGeom>
          <a:noFill/>
          <a:ln w="9525">
            <a:noFill/>
            <a:miter lim="800000"/>
            <a:headEnd/>
            <a:tailEnd/>
          </a:ln>
        </p:spPr>
        <p:txBody>
          <a:bodyPr>
            <a:spAutoFit/>
          </a:bodyPr>
          <a:lstStyle/>
          <a:p>
            <a:pPr algn="ctr" eaLnBrk="0" hangingPunct="0">
              <a:spcBef>
                <a:spcPct val="50000"/>
              </a:spcBef>
            </a:pPr>
            <a:r>
              <a:rPr lang="en-GB" sz="1600" dirty="0"/>
              <a:t>Required service level</a:t>
            </a:r>
            <a:endParaRPr lang="en-US" sz="1600" dirty="0"/>
          </a:p>
        </p:txBody>
      </p:sp>
      <p:sp>
        <p:nvSpPr>
          <p:cNvPr id="20486" name="Text Box 10"/>
          <p:cNvSpPr txBox="1">
            <a:spLocks noChangeArrowheads="1"/>
          </p:cNvSpPr>
          <p:nvPr/>
        </p:nvSpPr>
        <p:spPr bwMode="auto">
          <a:xfrm>
            <a:off x="8037055" y="4043661"/>
            <a:ext cx="1447336" cy="830997"/>
          </a:xfrm>
          <a:prstGeom prst="rect">
            <a:avLst/>
          </a:prstGeom>
          <a:noFill/>
          <a:ln w="9525">
            <a:noFill/>
            <a:miter lim="800000"/>
            <a:headEnd/>
            <a:tailEnd/>
          </a:ln>
        </p:spPr>
        <p:txBody>
          <a:bodyPr>
            <a:spAutoFit/>
          </a:bodyPr>
          <a:lstStyle/>
          <a:p>
            <a:pPr algn="ctr" eaLnBrk="0" hangingPunct="0">
              <a:spcBef>
                <a:spcPct val="50000"/>
              </a:spcBef>
            </a:pPr>
            <a:r>
              <a:rPr lang="en-GB" sz="1600" dirty="0"/>
              <a:t>Geographical distribution of demand</a:t>
            </a:r>
            <a:endParaRPr lang="en-US" sz="1600" dirty="0"/>
          </a:p>
        </p:txBody>
      </p:sp>
      <p:sp>
        <p:nvSpPr>
          <p:cNvPr id="20487" name="Text Box 11"/>
          <p:cNvSpPr txBox="1">
            <a:spLocks noChangeArrowheads="1"/>
          </p:cNvSpPr>
          <p:nvPr/>
        </p:nvSpPr>
        <p:spPr bwMode="auto">
          <a:xfrm>
            <a:off x="514715" y="2330752"/>
            <a:ext cx="1656819" cy="581025"/>
          </a:xfrm>
          <a:prstGeom prst="rect">
            <a:avLst/>
          </a:prstGeom>
          <a:noFill/>
          <a:ln w="9525">
            <a:noFill/>
            <a:miter lim="800000"/>
            <a:headEnd/>
            <a:tailEnd/>
          </a:ln>
        </p:spPr>
        <p:txBody>
          <a:bodyPr>
            <a:spAutoFit/>
          </a:bodyPr>
          <a:lstStyle/>
          <a:p>
            <a:pPr algn="ctr" eaLnBrk="0" hangingPunct="0">
              <a:spcBef>
                <a:spcPct val="50000"/>
              </a:spcBef>
            </a:pPr>
            <a:r>
              <a:rPr lang="en-GB" sz="1600" dirty="0"/>
              <a:t>Economies of scale</a:t>
            </a:r>
            <a:endParaRPr lang="en-US" sz="1600" dirty="0"/>
          </a:p>
        </p:txBody>
      </p:sp>
      <p:sp>
        <p:nvSpPr>
          <p:cNvPr id="20488" name="Text Box 12"/>
          <p:cNvSpPr txBox="1">
            <a:spLocks noChangeArrowheads="1"/>
          </p:cNvSpPr>
          <p:nvPr/>
        </p:nvSpPr>
        <p:spPr bwMode="auto">
          <a:xfrm>
            <a:off x="770223" y="4161139"/>
            <a:ext cx="1190243" cy="581025"/>
          </a:xfrm>
          <a:prstGeom prst="rect">
            <a:avLst/>
          </a:prstGeom>
          <a:noFill/>
          <a:ln w="9525">
            <a:noFill/>
            <a:miter lim="800000"/>
            <a:headEnd/>
            <a:tailEnd/>
          </a:ln>
        </p:spPr>
        <p:txBody>
          <a:bodyPr>
            <a:spAutoFit/>
          </a:bodyPr>
          <a:lstStyle/>
          <a:p>
            <a:pPr algn="ctr" eaLnBrk="0" hangingPunct="0">
              <a:spcBef>
                <a:spcPct val="50000"/>
              </a:spcBef>
            </a:pPr>
            <a:r>
              <a:rPr lang="en-GB" sz="1600" dirty="0"/>
              <a:t>Supply costs</a:t>
            </a:r>
            <a:endParaRPr lang="en-US" sz="1600" dirty="0"/>
          </a:p>
        </p:txBody>
      </p:sp>
      <p:sp>
        <p:nvSpPr>
          <p:cNvPr id="20489" name="AutoShape 13"/>
          <p:cNvSpPr>
            <a:spLocks noChangeArrowheads="1"/>
          </p:cNvSpPr>
          <p:nvPr/>
        </p:nvSpPr>
        <p:spPr bwMode="auto">
          <a:xfrm>
            <a:off x="3991813" y="2252960"/>
            <a:ext cx="2496337" cy="852488"/>
          </a:xfrm>
          <a:prstGeom prst="curvedDownArrow">
            <a:avLst>
              <a:gd name="adj1" fmla="val 48007"/>
              <a:gd name="adj2" fmla="val 117169"/>
              <a:gd name="adj3" fmla="val 35120"/>
            </a:avLst>
          </a:prstGeom>
          <a:solidFill>
            <a:srgbClr val="CCFF99"/>
          </a:solidFill>
          <a:ln w="9525">
            <a:solidFill>
              <a:schemeClr val="tx1"/>
            </a:solidFill>
            <a:miter lim="800000"/>
            <a:headEnd/>
            <a:tailEnd/>
          </a:ln>
        </p:spPr>
        <p:txBody>
          <a:bodyPr wrap="none" anchor="ctr"/>
          <a:lstStyle/>
          <a:p>
            <a:pPr eaLnBrk="0" hangingPunct="0"/>
            <a:endParaRPr lang="en-GB" dirty="0"/>
          </a:p>
        </p:txBody>
      </p:sp>
      <p:sp>
        <p:nvSpPr>
          <p:cNvPr id="98318" name="Freeform 14"/>
          <p:cNvSpPr>
            <a:spLocks/>
          </p:cNvSpPr>
          <p:nvPr/>
        </p:nvSpPr>
        <p:spPr bwMode="auto">
          <a:xfrm>
            <a:off x="2411170" y="3095924"/>
            <a:ext cx="2317008" cy="941387"/>
          </a:xfrm>
          <a:custGeom>
            <a:avLst/>
            <a:gdLst/>
            <a:ahLst/>
            <a:cxnLst>
              <a:cxn ang="0">
                <a:pos x="0" y="0"/>
              </a:cxn>
              <a:cxn ang="0">
                <a:pos x="768" y="0"/>
              </a:cxn>
              <a:cxn ang="0">
                <a:pos x="1200" y="336"/>
              </a:cxn>
              <a:cxn ang="0">
                <a:pos x="792" y="672"/>
              </a:cxn>
              <a:cxn ang="0">
                <a:pos x="0" y="672"/>
              </a:cxn>
              <a:cxn ang="0">
                <a:pos x="0" y="0"/>
              </a:cxn>
            </a:cxnLst>
            <a:rect l="0" t="0" r="r" b="b"/>
            <a:pathLst>
              <a:path w="1200" h="672">
                <a:moveTo>
                  <a:pt x="0" y="0"/>
                </a:moveTo>
                <a:lnTo>
                  <a:pt x="768" y="0"/>
                </a:lnTo>
                <a:lnTo>
                  <a:pt x="1200" y="336"/>
                </a:lnTo>
                <a:lnTo>
                  <a:pt x="792" y="672"/>
                </a:lnTo>
                <a:lnTo>
                  <a:pt x="0" y="672"/>
                </a:lnTo>
                <a:lnTo>
                  <a:pt x="0" y="0"/>
                </a:lnTo>
                <a:close/>
              </a:path>
            </a:pathLst>
          </a:custGeom>
          <a:solidFill>
            <a:schemeClr val="bg1">
              <a:lumMod val="95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20493" name="Text Box 15"/>
          <p:cNvSpPr txBox="1">
            <a:spLocks noChangeArrowheads="1"/>
          </p:cNvSpPr>
          <p:nvPr/>
        </p:nvSpPr>
        <p:spPr bwMode="auto">
          <a:xfrm>
            <a:off x="2385778" y="3284839"/>
            <a:ext cx="1815518" cy="581025"/>
          </a:xfrm>
          <a:prstGeom prst="rect">
            <a:avLst/>
          </a:prstGeom>
          <a:noFill/>
          <a:ln w="9525">
            <a:noFill/>
            <a:miter lim="800000"/>
            <a:headEnd/>
            <a:tailEnd type="none" w="sm" len="sm"/>
          </a:ln>
        </p:spPr>
        <p:txBody>
          <a:bodyPr>
            <a:spAutoFit/>
          </a:bodyPr>
          <a:lstStyle/>
          <a:p>
            <a:pPr algn="ctr" eaLnBrk="0" hangingPunct="0">
              <a:spcBef>
                <a:spcPct val="50000"/>
              </a:spcBef>
            </a:pPr>
            <a:r>
              <a:rPr lang="en-US" sz="1600" b="1" dirty="0"/>
              <a:t>OPERATIONS RESOURCES</a:t>
            </a:r>
          </a:p>
        </p:txBody>
      </p:sp>
      <p:sp>
        <p:nvSpPr>
          <p:cNvPr id="98320" name="Freeform 16"/>
          <p:cNvSpPr>
            <a:spLocks/>
          </p:cNvSpPr>
          <p:nvPr/>
        </p:nvSpPr>
        <p:spPr bwMode="auto">
          <a:xfrm rot="10800000" flipV="1">
            <a:off x="5421692" y="3095923"/>
            <a:ext cx="2318594" cy="939800"/>
          </a:xfrm>
          <a:custGeom>
            <a:avLst/>
            <a:gdLst/>
            <a:ahLst/>
            <a:cxnLst>
              <a:cxn ang="0">
                <a:pos x="0" y="0"/>
              </a:cxn>
              <a:cxn ang="0">
                <a:pos x="768" y="0"/>
              </a:cxn>
              <a:cxn ang="0">
                <a:pos x="1200" y="336"/>
              </a:cxn>
              <a:cxn ang="0">
                <a:pos x="792" y="672"/>
              </a:cxn>
              <a:cxn ang="0">
                <a:pos x="0" y="672"/>
              </a:cxn>
              <a:cxn ang="0">
                <a:pos x="0" y="0"/>
              </a:cxn>
            </a:cxnLst>
            <a:rect l="0" t="0" r="r" b="b"/>
            <a:pathLst>
              <a:path w="1200" h="672">
                <a:moveTo>
                  <a:pt x="0" y="0"/>
                </a:moveTo>
                <a:lnTo>
                  <a:pt x="768" y="0"/>
                </a:lnTo>
                <a:lnTo>
                  <a:pt x="1200" y="336"/>
                </a:lnTo>
                <a:lnTo>
                  <a:pt x="792" y="672"/>
                </a:lnTo>
                <a:lnTo>
                  <a:pt x="0" y="672"/>
                </a:lnTo>
                <a:lnTo>
                  <a:pt x="0" y="0"/>
                </a:lnTo>
                <a:close/>
              </a:path>
            </a:pathLst>
          </a:custGeom>
          <a:solidFill>
            <a:schemeClr val="bg1">
              <a:lumMod val="95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20497" name="Text Box 17"/>
          <p:cNvSpPr txBox="1">
            <a:spLocks noChangeArrowheads="1"/>
          </p:cNvSpPr>
          <p:nvPr/>
        </p:nvSpPr>
        <p:spPr bwMode="auto">
          <a:xfrm rot="10800000" flipV="1">
            <a:off x="5793048" y="3268961"/>
            <a:ext cx="2150374" cy="581025"/>
          </a:xfrm>
          <a:prstGeom prst="rect">
            <a:avLst/>
          </a:prstGeom>
          <a:noFill/>
          <a:ln w="9525">
            <a:noFill/>
            <a:miter lim="800000"/>
            <a:headEnd/>
            <a:tailEnd type="none" w="sm" len="sm"/>
          </a:ln>
        </p:spPr>
        <p:txBody>
          <a:bodyPr>
            <a:spAutoFit/>
          </a:bodyPr>
          <a:lstStyle/>
          <a:p>
            <a:pPr algn="ctr" eaLnBrk="0" hangingPunct="0">
              <a:spcBef>
                <a:spcPct val="50000"/>
              </a:spcBef>
            </a:pPr>
            <a:r>
              <a:rPr lang="en-US" sz="1600" b="1" dirty="0"/>
              <a:t>MARKET REQUIREMENTS</a:t>
            </a:r>
          </a:p>
        </p:txBody>
      </p:sp>
      <p:sp>
        <p:nvSpPr>
          <p:cNvPr id="98322" name="AutoShape 18"/>
          <p:cNvSpPr>
            <a:spLocks noChangeArrowheads="1"/>
          </p:cNvSpPr>
          <p:nvPr/>
        </p:nvSpPr>
        <p:spPr bwMode="auto">
          <a:xfrm>
            <a:off x="4239385" y="3103860"/>
            <a:ext cx="1691733" cy="863600"/>
          </a:xfrm>
          <a:prstGeom prst="roundRect">
            <a:avLst>
              <a:gd name="adj" fmla="val 31250"/>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20501" name="AutoShape 19"/>
          <p:cNvSpPr>
            <a:spLocks noChangeArrowheads="1"/>
          </p:cNvSpPr>
          <p:nvPr/>
        </p:nvSpPr>
        <p:spPr bwMode="auto">
          <a:xfrm flipH="1" flipV="1">
            <a:off x="3683939" y="3937302"/>
            <a:ext cx="2496337" cy="852487"/>
          </a:xfrm>
          <a:prstGeom prst="curvedDownArrow">
            <a:avLst>
              <a:gd name="adj1" fmla="val 48007"/>
              <a:gd name="adj2" fmla="val 117170"/>
              <a:gd name="adj3" fmla="val 35120"/>
            </a:avLst>
          </a:prstGeom>
          <a:solidFill>
            <a:srgbClr val="CCFF99"/>
          </a:solidFill>
          <a:ln w="9525">
            <a:solidFill>
              <a:schemeClr val="tx1"/>
            </a:solidFill>
            <a:miter lim="800000"/>
            <a:headEnd/>
            <a:tailEnd/>
          </a:ln>
        </p:spPr>
        <p:txBody>
          <a:bodyPr wrap="none" anchor="ctr"/>
          <a:lstStyle/>
          <a:p>
            <a:pPr eaLnBrk="0" hangingPunct="0"/>
            <a:endParaRPr lang="en-GB" dirty="0"/>
          </a:p>
        </p:txBody>
      </p:sp>
      <p:sp>
        <p:nvSpPr>
          <p:cNvPr id="20502" name="Text Box 20"/>
          <p:cNvSpPr txBox="1">
            <a:spLocks noChangeArrowheads="1"/>
          </p:cNvSpPr>
          <p:nvPr/>
        </p:nvSpPr>
        <p:spPr bwMode="auto">
          <a:xfrm>
            <a:off x="4199709" y="3246735"/>
            <a:ext cx="1766322" cy="581025"/>
          </a:xfrm>
          <a:prstGeom prst="rect">
            <a:avLst/>
          </a:prstGeom>
          <a:noFill/>
          <a:ln w="9525">
            <a:noFill/>
            <a:miter lim="800000"/>
            <a:headEnd type="none" w="sm" len="med"/>
            <a:tailEnd type="none" w="sm" len="med"/>
          </a:ln>
        </p:spPr>
        <p:txBody>
          <a:bodyPr>
            <a:spAutoFit/>
          </a:bodyPr>
          <a:lstStyle/>
          <a:p>
            <a:pPr algn="ctr" eaLnBrk="0" hangingPunct="0">
              <a:spcBef>
                <a:spcPct val="50000"/>
              </a:spcBef>
            </a:pPr>
            <a:r>
              <a:rPr lang="en-GB" sz="1600" dirty="0"/>
              <a:t>Size and number of sites</a:t>
            </a:r>
            <a:endParaRPr lang="en-US" sz="1600" dirty="0"/>
          </a:p>
        </p:txBody>
      </p:sp>
      <p:sp>
        <p:nvSpPr>
          <p:cNvPr id="20503" name="Freeform 21"/>
          <p:cNvSpPr>
            <a:spLocks/>
          </p:cNvSpPr>
          <p:nvPr/>
        </p:nvSpPr>
        <p:spPr bwMode="auto">
          <a:xfrm>
            <a:off x="2098534" y="2911773"/>
            <a:ext cx="769691" cy="322262"/>
          </a:xfrm>
          <a:custGeom>
            <a:avLst/>
            <a:gdLst>
              <a:gd name="T0" fmla="*/ 0 w 432"/>
              <a:gd name="T1" fmla="*/ 0 h 112"/>
              <a:gd name="T2" fmla="*/ 432 w 432"/>
              <a:gd name="T3" fmla="*/ 112 h 112"/>
              <a:gd name="T4" fmla="*/ 0 60000 65536"/>
              <a:gd name="T5" fmla="*/ 0 60000 65536"/>
              <a:gd name="T6" fmla="*/ 0 w 432"/>
              <a:gd name="T7" fmla="*/ 0 h 112"/>
              <a:gd name="T8" fmla="*/ 432 w 432"/>
              <a:gd name="T9" fmla="*/ 112 h 112"/>
            </a:gdLst>
            <a:ahLst/>
            <a:cxnLst>
              <a:cxn ang="T4">
                <a:pos x="T0" y="T1"/>
              </a:cxn>
              <a:cxn ang="T5">
                <a:pos x="T2" y="T3"/>
              </a:cxn>
            </a:cxnLst>
            <a:rect l="T6" t="T7" r="T8" b="T9"/>
            <a:pathLst>
              <a:path w="432" h="112">
                <a:moveTo>
                  <a:pt x="0" y="0"/>
                </a:moveTo>
                <a:lnTo>
                  <a:pt x="432" y="112"/>
                </a:lnTo>
              </a:path>
            </a:pathLst>
          </a:custGeom>
          <a:noFill/>
          <a:ln w="38100">
            <a:solidFill>
              <a:srgbClr val="800080"/>
            </a:solidFill>
            <a:round/>
            <a:headEnd/>
            <a:tailEnd type="stealth" w="lg" len="med"/>
          </a:ln>
        </p:spPr>
        <p:txBody>
          <a:bodyPr/>
          <a:lstStyle/>
          <a:p>
            <a:endParaRPr lang="en-GB" dirty="0"/>
          </a:p>
        </p:txBody>
      </p:sp>
      <p:sp>
        <p:nvSpPr>
          <p:cNvPr id="20504" name="Freeform 22"/>
          <p:cNvSpPr>
            <a:spLocks/>
          </p:cNvSpPr>
          <p:nvPr/>
        </p:nvSpPr>
        <p:spPr bwMode="auto">
          <a:xfrm>
            <a:off x="2098533" y="3853164"/>
            <a:ext cx="790322" cy="498475"/>
          </a:xfrm>
          <a:custGeom>
            <a:avLst/>
            <a:gdLst>
              <a:gd name="T0" fmla="*/ 0 w 460"/>
              <a:gd name="T1" fmla="*/ 178 h 178"/>
              <a:gd name="T2" fmla="*/ 460 w 460"/>
              <a:gd name="T3" fmla="*/ 0 h 178"/>
              <a:gd name="T4" fmla="*/ 0 60000 65536"/>
              <a:gd name="T5" fmla="*/ 0 60000 65536"/>
              <a:gd name="T6" fmla="*/ 0 w 460"/>
              <a:gd name="T7" fmla="*/ 0 h 178"/>
              <a:gd name="T8" fmla="*/ 460 w 460"/>
              <a:gd name="T9" fmla="*/ 178 h 178"/>
            </a:gdLst>
            <a:ahLst/>
            <a:cxnLst>
              <a:cxn ang="T4">
                <a:pos x="T0" y="T1"/>
              </a:cxn>
              <a:cxn ang="T5">
                <a:pos x="T2" y="T3"/>
              </a:cxn>
            </a:cxnLst>
            <a:rect l="T6" t="T7" r="T8" b="T9"/>
            <a:pathLst>
              <a:path w="460" h="178">
                <a:moveTo>
                  <a:pt x="0" y="178"/>
                </a:moveTo>
                <a:lnTo>
                  <a:pt x="460" y="0"/>
                </a:lnTo>
              </a:path>
            </a:pathLst>
          </a:custGeom>
          <a:noFill/>
          <a:ln w="38100" cap="flat" cmpd="sng">
            <a:solidFill>
              <a:srgbClr val="800080"/>
            </a:solidFill>
            <a:prstDash val="solid"/>
            <a:round/>
            <a:headEnd type="none" w="med" len="med"/>
            <a:tailEnd type="stealth" w="lg" len="med"/>
          </a:ln>
        </p:spPr>
        <p:txBody>
          <a:bodyPr/>
          <a:lstStyle/>
          <a:p>
            <a:endParaRPr lang="en-GB" dirty="0"/>
          </a:p>
        </p:txBody>
      </p:sp>
      <p:sp>
        <p:nvSpPr>
          <p:cNvPr id="20505" name="Freeform 27"/>
          <p:cNvSpPr>
            <a:spLocks/>
          </p:cNvSpPr>
          <p:nvPr/>
        </p:nvSpPr>
        <p:spPr bwMode="auto">
          <a:xfrm flipH="1">
            <a:off x="7208644" y="3853164"/>
            <a:ext cx="790322" cy="498475"/>
          </a:xfrm>
          <a:custGeom>
            <a:avLst/>
            <a:gdLst>
              <a:gd name="T0" fmla="*/ 0 w 460"/>
              <a:gd name="T1" fmla="*/ 178 h 178"/>
              <a:gd name="T2" fmla="*/ 460 w 460"/>
              <a:gd name="T3" fmla="*/ 0 h 178"/>
              <a:gd name="T4" fmla="*/ 0 60000 65536"/>
              <a:gd name="T5" fmla="*/ 0 60000 65536"/>
              <a:gd name="T6" fmla="*/ 0 w 460"/>
              <a:gd name="T7" fmla="*/ 0 h 178"/>
              <a:gd name="T8" fmla="*/ 460 w 460"/>
              <a:gd name="T9" fmla="*/ 178 h 178"/>
            </a:gdLst>
            <a:ahLst/>
            <a:cxnLst>
              <a:cxn ang="T4">
                <a:pos x="T0" y="T1"/>
              </a:cxn>
              <a:cxn ang="T5">
                <a:pos x="T2" y="T3"/>
              </a:cxn>
            </a:cxnLst>
            <a:rect l="T6" t="T7" r="T8" b="T9"/>
            <a:pathLst>
              <a:path w="460" h="178">
                <a:moveTo>
                  <a:pt x="0" y="178"/>
                </a:moveTo>
                <a:lnTo>
                  <a:pt x="460" y="0"/>
                </a:lnTo>
              </a:path>
            </a:pathLst>
          </a:custGeom>
          <a:noFill/>
          <a:ln w="38100" cap="flat" cmpd="sng">
            <a:solidFill>
              <a:srgbClr val="800080"/>
            </a:solidFill>
            <a:prstDash val="solid"/>
            <a:round/>
            <a:headEnd type="none" w="med" len="med"/>
            <a:tailEnd type="stealth" w="lg" len="med"/>
          </a:ln>
        </p:spPr>
        <p:txBody>
          <a:bodyPr/>
          <a:lstStyle/>
          <a:p>
            <a:endParaRPr lang="en-GB" dirty="0"/>
          </a:p>
        </p:txBody>
      </p:sp>
      <p:sp>
        <p:nvSpPr>
          <p:cNvPr id="20506" name="Freeform 28"/>
          <p:cNvSpPr>
            <a:spLocks/>
          </p:cNvSpPr>
          <p:nvPr/>
        </p:nvSpPr>
        <p:spPr bwMode="auto">
          <a:xfrm flipH="1">
            <a:off x="7276886" y="2891139"/>
            <a:ext cx="769690" cy="322263"/>
          </a:xfrm>
          <a:custGeom>
            <a:avLst/>
            <a:gdLst>
              <a:gd name="T0" fmla="*/ 0 w 432"/>
              <a:gd name="T1" fmla="*/ 0 h 112"/>
              <a:gd name="T2" fmla="*/ 432 w 432"/>
              <a:gd name="T3" fmla="*/ 112 h 112"/>
              <a:gd name="T4" fmla="*/ 0 60000 65536"/>
              <a:gd name="T5" fmla="*/ 0 60000 65536"/>
              <a:gd name="T6" fmla="*/ 0 w 432"/>
              <a:gd name="T7" fmla="*/ 0 h 112"/>
              <a:gd name="T8" fmla="*/ 432 w 432"/>
              <a:gd name="T9" fmla="*/ 112 h 112"/>
            </a:gdLst>
            <a:ahLst/>
            <a:cxnLst>
              <a:cxn ang="T4">
                <a:pos x="T0" y="T1"/>
              </a:cxn>
              <a:cxn ang="T5">
                <a:pos x="T2" y="T3"/>
              </a:cxn>
            </a:cxnLst>
            <a:rect l="T6" t="T7" r="T8" b="T9"/>
            <a:pathLst>
              <a:path w="432" h="112">
                <a:moveTo>
                  <a:pt x="0" y="0"/>
                </a:moveTo>
                <a:lnTo>
                  <a:pt x="432" y="112"/>
                </a:lnTo>
              </a:path>
            </a:pathLst>
          </a:custGeom>
          <a:noFill/>
          <a:ln w="38100">
            <a:solidFill>
              <a:srgbClr val="800080"/>
            </a:solidFill>
            <a:round/>
            <a:headEnd/>
            <a:tailEnd type="stealth" w="lg" len="med"/>
          </a:ln>
        </p:spPr>
        <p:txBody>
          <a:bodyPr/>
          <a:lstStyle/>
          <a:p>
            <a:endParaRPr lang="en-GB" dirty="0"/>
          </a:p>
        </p:txBody>
      </p:sp>
      <p:sp>
        <p:nvSpPr>
          <p:cNvPr id="20507" name="Text Box 29"/>
          <p:cNvSpPr txBox="1">
            <a:spLocks noChangeArrowheads="1"/>
          </p:cNvSpPr>
          <p:nvPr/>
        </p:nvSpPr>
        <p:spPr bwMode="auto">
          <a:xfrm>
            <a:off x="253432" y="431381"/>
            <a:ext cx="9395965" cy="523220"/>
          </a:xfrm>
          <a:prstGeom prst="rect">
            <a:avLst/>
          </a:prstGeom>
          <a:noFill/>
          <a:ln w="22225">
            <a:noFill/>
            <a:miter lim="800000"/>
            <a:headEnd/>
            <a:tailEnd type="none" w="sm" len="sm"/>
          </a:ln>
        </p:spPr>
        <p:txBody>
          <a:bodyPr wrap="square">
            <a:spAutoFit/>
          </a:bodyPr>
          <a:lstStyle/>
          <a:p>
            <a:pPr algn="ctr" eaLnBrk="0" hangingPunct="0"/>
            <a:r>
              <a:rPr lang="en-GB" sz="2800" b="1" dirty="0"/>
              <a:t>Some factors influencing the number and size of sites</a:t>
            </a:r>
            <a:endParaRPr lang="en-US" sz="2800" b="1" dirty="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06" name="Rectangle 142"/>
          <p:cNvSpPr>
            <a:spLocks noChangeArrowheads="1"/>
          </p:cNvSpPr>
          <p:nvPr/>
        </p:nvSpPr>
        <p:spPr bwMode="auto">
          <a:xfrm>
            <a:off x="1383611" y="1403701"/>
            <a:ext cx="7487425" cy="3176587"/>
          </a:xfrm>
          <a:prstGeom prst="rect">
            <a:avLst/>
          </a:prstGeom>
          <a:solidFill>
            <a:schemeClr val="bg1">
              <a:lumMod val="95000"/>
            </a:schemeClr>
          </a:solidFill>
          <a:ln w="9525">
            <a:noFill/>
            <a:miter lim="800000"/>
            <a:headEnd/>
            <a:tailEnd type="none" w="sm" len="lg"/>
          </a:ln>
          <a:effectLst/>
        </p:spPr>
        <p:txBody>
          <a:bodyPr wrap="none" anchor="ctr"/>
          <a:lstStyle/>
          <a:p>
            <a:pPr eaLnBrk="0" hangingPunct="0">
              <a:defRPr/>
            </a:pPr>
            <a:endParaRPr lang="en-GB" dirty="0">
              <a:latin typeface="Arial" charset="0"/>
            </a:endParaRPr>
          </a:p>
        </p:txBody>
      </p:sp>
      <p:sp>
        <p:nvSpPr>
          <p:cNvPr id="21506" name="Line 2"/>
          <p:cNvSpPr>
            <a:spLocks noChangeShapeType="1"/>
          </p:cNvSpPr>
          <p:nvPr/>
        </p:nvSpPr>
        <p:spPr bwMode="auto">
          <a:xfrm>
            <a:off x="1377261" y="1340201"/>
            <a:ext cx="0" cy="3254375"/>
          </a:xfrm>
          <a:prstGeom prst="line">
            <a:avLst/>
          </a:prstGeom>
          <a:noFill/>
          <a:ln w="9525">
            <a:solidFill>
              <a:schemeClr val="tx1"/>
            </a:solidFill>
            <a:round/>
            <a:headEnd/>
            <a:tailEnd type="none" w="sm" len="lg"/>
          </a:ln>
        </p:spPr>
        <p:txBody>
          <a:bodyPr wrap="none" anchor="ctr"/>
          <a:lstStyle/>
          <a:p>
            <a:endParaRPr lang="en-GB" dirty="0"/>
          </a:p>
        </p:txBody>
      </p:sp>
      <p:grpSp>
        <p:nvGrpSpPr>
          <p:cNvPr id="21507" name="Group 106"/>
          <p:cNvGrpSpPr>
            <a:grpSpLocks/>
          </p:cNvGrpSpPr>
          <p:nvPr/>
        </p:nvGrpSpPr>
        <p:grpSpPr bwMode="auto">
          <a:xfrm>
            <a:off x="1388369" y="1514826"/>
            <a:ext cx="7485838" cy="2759075"/>
            <a:chOff x="1056" y="402"/>
            <a:chExt cx="2309" cy="1056"/>
          </a:xfrm>
        </p:grpSpPr>
        <p:sp>
          <p:nvSpPr>
            <p:cNvPr id="21553" name="Line 18"/>
            <p:cNvSpPr>
              <a:spLocks noChangeShapeType="1"/>
            </p:cNvSpPr>
            <p:nvPr/>
          </p:nvSpPr>
          <p:spPr bwMode="auto">
            <a:xfrm>
              <a:off x="1062" y="1266"/>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54" name="Line 19"/>
            <p:cNvSpPr>
              <a:spLocks noChangeShapeType="1"/>
            </p:cNvSpPr>
            <p:nvPr/>
          </p:nvSpPr>
          <p:spPr bwMode="auto">
            <a:xfrm>
              <a:off x="1056" y="1170"/>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55" name="Line 20"/>
            <p:cNvSpPr>
              <a:spLocks noChangeShapeType="1"/>
            </p:cNvSpPr>
            <p:nvPr/>
          </p:nvSpPr>
          <p:spPr bwMode="auto">
            <a:xfrm>
              <a:off x="1062" y="1074"/>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56" name="Line 21"/>
            <p:cNvSpPr>
              <a:spLocks noChangeShapeType="1"/>
            </p:cNvSpPr>
            <p:nvPr/>
          </p:nvSpPr>
          <p:spPr bwMode="auto">
            <a:xfrm>
              <a:off x="1056" y="978"/>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57" name="Line 22"/>
            <p:cNvSpPr>
              <a:spLocks noChangeShapeType="1"/>
            </p:cNvSpPr>
            <p:nvPr/>
          </p:nvSpPr>
          <p:spPr bwMode="auto">
            <a:xfrm>
              <a:off x="1056" y="882"/>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58" name="Line 23"/>
            <p:cNvSpPr>
              <a:spLocks noChangeShapeType="1"/>
            </p:cNvSpPr>
            <p:nvPr/>
          </p:nvSpPr>
          <p:spPr bwMode="auto">
            <a:xfrm>
              <a:off x="1056" y="786"/>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59" name="Line 24"/>
            <p:cNvSpPr>
              <a:spLocks noChangeShapeType="1"/>
            </p:cNvSpPr>
            <p:nvPr/>
          </p:nvSpPr>
          <p:spPr bwMode="auto">
            <a:xfrm>
              <a:off x="1056" y="690"/>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60" name="Line 25"/>
            <p:cNvSpPr>
              <a:spLocks noChangeShapeType="1"/>
            </p:cNvSpPr>
            <p:nvPr/>
          </p:nvSpPr>
          <p:spPr bwMode="auto">
            <a:xfrm>
              <a:off x="1056" y="594"/>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61" name="Line 26"/>
            <p:cNvSpPr>
              <a:spLocks noChangeShapeType="1"/>
            </p:cNvSpPr>
            <p:nvPr/>
          </p:nvSpPr>
          <p:spPr bwMode="auto">
            <a:xfrm>
              <a:off x="1056" y="498"/>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62" name="Line 27"/>
            <p:cNvSpPr>
              <a:spLocks noChangeShapeType="1"/>
            </p:cNvSpPr>
            <p:nvPr/>
          </p:nvSpPr>
          <p:spPr bwMode="auto">
            <a:xfrm>
              <a:off x="1056" y="402"/>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63" name="Line 33"/>
            <p:cNvSpPr>
              <a:spLocks noChangeShapeType="1"/>
            </p:cNvSpPr>
            <p:nvPr/>
          </p:nvSpPr>
          <p:spPr bwMode="auto">
            <a:xfrm>
              <a:off x="1056" y="1362"/>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64" name="Line 35"/>
            <p:cNvSpPr>
              <a:spLocks noChangeShapeType="1"/>
            </p:cNvSpPr>
            <p:nvPr/>
          </p:nvSpPr>
          <p:spPr bwMode="auto">
            <a:xfrm>
              <a:off x="1056" y="1458"/>
              <a:ext cx="2303" cy="0"/>
            </a:xfrm>
            <a:prstGeom prst="line">
              <a:avLst/>
            </a:prstGeom>
            <a:noFill/>
            <a:ln w="3175" cap="rnd">
              <a:solidFill>
                <a:schemeClr val="tx1"/>
              </a:solidFill>
              <a:prstDash val="sysDot"/>
              <a:round/>
              <a:headEnd/>
              <a:tailEnd type="none" w="sm" len="lg"/>
            </a:ln>
          </p:spPr>
          <p:txBody>
            <a:bodyPr wrap="none" anchor="ctr"/>
            <a:lstStyle/>
            <a:p>
              <a:endParaRPr lang="en-GB" dirty="0"/>
            </a:p>
          </p:txBody>
        </p:sp>
      </p:grpSp>
      <p:sp>
        <p:nvSpPr>
          <p:cNvPr id="21508" name="Line 37"/>
          <p:cNvSpPr>
            <a:spLocks noChangeShapeType="1"/>
          </p:cNvSpPr>
          <p:nvPr/>
        </p:nvSpPr>
        <p:spPr bwMode="auto">
          <a:xfrm>
            <a:off x="1377260" y="4591397"/>
            <a:ext cx="7468381" cy="0"/>
          </a:xfrm>
          <a:prstGeom prst="line">
            <a:avLst/>
          </a:prstGeom>
          <a:noFill/>
          <a:ln w="9525">
            <a:solidFill>
              <a:schemeClr val="tx1"/>
            </a:solidFill>
            <a:round/>
            <a:headEnd/>
            <a:tailEnd type="none" w="sm" len="lg"/>
          </a:ln>
        </p:spPr>
        <p:txBody>
          <a:bodyPr wrap="none" anchor="ctr"/>
          <a:lstStyle/>
          <a:p>
            <a:endParaRPr lang="en-GB" dirty="0"/>
          </a:p>
        </p:txBody>
      </p:sp>
      <p:sp>
        <p:nvSpPr>
          <p:cNvPr id="21509" name="Line 40"/>
          <p:cNvSpPr>
            <a:spLocks noChangeShapeType="1"/>
          </p:cNvSpPr>
          <p:nvPr/>
        </p:nvSpPr>
        <p:spPr bwMode="auto">
          <a:xfrm>
            <a:off x="2000948" y="4462813"/>
            <a:ext cx="0" cy="123825"/>
          </a:xfrm>
          <a:prstGeom prst="line">
            <a:avLst/>
          </a:prstGeom>
          <a:noFill/>
          <a:ln w="9525">
            <a:solidFill>
              <a:schemeClr val="tx1"/>
            </a:solidFill>
            <a:round/>
            <a:headEnd/>
            <a:tailEnd type="none" w="sm" len="lg"/>
          </a:ln>
        </p:spPr>
        <p:txBody>
          <a:bodyPr wrap="none" anchor="ctr"/>
          <a:lstStyle/>
          <a:p>
            <a:endParaRPr lang="en-GB" dirty="0"/>
          </a:p>
        </p:txBody>
      </p:sp>
      <p:sp>
        <p:nvSpPr>
          <p:cNvPr id="21510" name="Line 87"/>
          <p:cNvSpPr>
            <a:spLocks noChangeShapeType="1"/>
          </p:cNvSpPr>
          <p:nvPr/>
        </p:nvSpPr>
        <p:spPr bwMode="auto">
          <a:xfrm>
            <a:off x="2623048" y="4462813"/>
            <a:ext cx="0" cy="123825"/>
          </a:xfrm>
          <a:prstGeom prst="line">
            <a:avLst/>
          </a:prstGeom>
          <a:noFill/>
          <a:ln w="9525">
            <a:solidFill>
              <a:schemeClr val="tx1"/>
            </a:solidFill>
            <a:round/>
            <a:headEnd/>
            <a:tailEnd type="none" w="sm" len="lg"/>
          </a:ln>
        </p:spPr>
        <p:txBody>
          <a:bodyPr wrap="none" anchor="ctr"/>
          <a:lstStyle/>
          <a:p>
            <a:endParaRPr lang="en-GB" dirty="0"/>
          </a:p>
        </p:txBody>
      </p:sp>
      <p:sp>
        <p:nvSpPr>
          <p:cNvPr id="21511" name="Line 88"/>
          <p:cNvSpPr>
            <a:spLocks noChangeShapeType="1"/>
          </p:cNvSpPr>
          <p:nvPr/>
        </p:nvSpPr>
        <p:spPr bwMode="auto">
          <a:xfrm>
            <a:off x="3245148" y="4462813"/>
            <a:ext cx="0" cy="123825"/>
          </a:xfrm>
          <a:prstGeom prst="line">
            <a:avLst/>
          </a:prstGeom>
          <a:noFill/>
          <a:ln w="9525">
            <a:solidFill>
              <a:schemeClr val="tx1"/>
            </a:solidFill>
            <a:round/>
            <a:headEnd/>
            <a:tailEnd type="none" w="sm" len="lg"/>
          </a:ln>
        </p:spPr>
        <p:txBody>
          <a:bodyPr wrap="none" anchor="ctr"/>
          <a:lstStyle/>
          <a:p>
            <a:endParaRPr lang="en-GB" dirty="0"/>
          </a:p>
        </p:txBody>
      </p:sp>
      <p:sp>
        <p:nvSpPr>
          <p:cNvPr id="21512" name="Line 89"/>
          <p:cNvSpPr>
            <a:spLocks noChangeShapeType="1"/>
          </p:cNvSpPr>
          <p:nvPr/>
        </p:nvSpPr>
        <p:spPr bwMode="auto">
          <a:xfrm>
            <a:off x="3868837" y="4462813"/>
            <a:ext cx="0" cy="123825"/>
          </a:xfrm>
          <a:prstGeom prst="line">
            <a:avLst/>
          </a:prstGeom>
          <a:noFill/>
          <a:ln w="9525">
            <a:solidFill>
              <a:schemeClr val="tx1"/>
            </a:solidFill>
            <a:round/>
            <a:headEnd/>
            <a:tailEnd type="none" w="sm" len="lg"/>
          </a:ln>
        </p:spPr>
        <p:txBody>
          <a:bodyPr wrap="none" anchor="ctr"/>
          <a:lstStyle/>
          <a:p>
            <a:endParaRPr lang="en-GB" dirty="0"/>
          </a:p>
        </p:txBody>
      </p:sp>
      <p:sp>
        <p:nvSpPr>
          <p:cNvPr id="21513" name="Line 90"/>
          <p:cNvSpPr>
            <a:spLocks noChangeShapeType="1"/>
          </p:cNvSpPr>
          <p:nvPr/>
        </p:nvSpPr>
        <p:spPr bwMode="auto">
          <a:xfrm>
            <a:off x="4490938" y="4462813"/>
            <a:ext cx="0" cy="123825"/>
          </a:xfrm>
          <a:prstGeom prst="line">
            <a:avLst/>
          </a:prstGeom>
          <a:noFill/>
          <a:ln w="9525">
            <a:solidFill>
              <a:schemeClr val="tx1"/>
            </a:solidFill>
            <a:round/>
            <a:headEnd/>
            <a:tailEnd type="none" w="sm" len="lg"/>
          </a:ln>
        </p:spPr>
        <p:txBody>
          <a:bodyPr wrap="none" anchor="ctr"/>
          <a:lstStyle/>
          <a:p>
            <a:endParaRPr lang="en-GB" dirty="0"/>
          </a:p>
        </p:txBody>
      </p:sp>
      <p:sp>
        <p:nvSpPr>
          <p:cNvPr id="21514" name="Line 91"/>
          <p:cNvSpPr>
            <a:spLocks noChangeShapeType="1"/>
          </p:cNvSpPr>
          <p:nvPr/>
        </p:nvSpPr>
        <p:spPr bwMode="auto">
          <a:xfrm>
            <a:off x="5111450" y="4462813"/>
            <a:ext cx="0" cy="123825"/>
          </a:xfrm>
          <a:prstGeom prst="line">
            <a:avLst/>
          </a:prstGeom>
          <a:noFill/>
          <a:ln w="9525">
            <a:solidFill>
              <a:schemeClr val="tx1"/>
            </a:solidFill>
            <a:round/>
            <a:headEnd/>
            <a:tailEnd type="none" w="sm" len="lg"/>
          </a:ln>
        </p:spPr>
        <p:txBody>
          <a:bodyPr wrap="none" anchor="ctr"/>
          <a:lstStyle/>
          <a:p>
            <a:endParaRPr lang="en-GB" dirty="0"/>
          </a:p>
        </p:txBody>
      </p:sp>
      <p:sp>
        <p:nvSpPr>
          <p:cNvPr id="21515" name="Line 92"/>
          <p:cNvSpPr>
            <a:spLocks noChangeShapeType="1"/>
          </p:cNvSpPr>
          <p:nvPr/>
        </p:nvSpPr>
        <p:spPr bwMode="auto">
          <a:xfrm>
            <a:off x="5736725" y="4462813"/>
            <a:ext cx="0" cy="123825"/>
          </a:xfrm>
          <a:prstGeom prst="line">
            <a:avLst/>
          </a:prstGeom>
          <a:noFill/>
          <a:ln w="9525">
            <a:solidFill>
              <a:schemeClr val="tx1"/>
            </a:solidFill>
            <a:round/>
            <a:headEnd/>
            <a:tailEnd type="none" w="sm" len="lg"/>
          </a:ln>
        </p:spPr>
        <p:txBody>
          <a:bodyPr wrap="none" anchor="ctr"/>
          <a:lstStyle/>
          <a:p>
            <a:endParaRPr lang="en-GB" dirty="0"/>
          </a:p>
        </p:txBody>
      </p:sp>
      <p:sp>
        <p:nvSpPr>
          <p:cNvPr id="21516" name="Line 93"/>
          <p:cNvSpPr>
            <a:spLocks noChangeShapeType="1"/>
          </p:cNvSpPr>
          <p:nvPr/>
        </p:nvSpPr>
        <p:spPr bwMode="auto">
          <a:xfrm>
            <a:off x="6357239" y="4459638"/>
            <a:ext cx="0" cy="123825"/>
          </a:xfrm>
          <a:prstGeom prst="line">
            <a:avLst/>
          </a:prstGeom>
          <a:noFill/>
          <a:ln w="9525">
            <a:solidFill>
              <a:schemeClr val="tx1"/>
            </a:solidFill>
            <a:round/>
            <a:headEnd/>
            <a:tailEnd type="none" w="sm" len="lg"/>
          </a:ln>
        </p:spPr>
        <p:txBody>
          <a:bodyPr wrap="none" anchor="ctr"/>
          <a:lstStyle/>
          <a:p>
            <a:endParaRPr lang="en-GB" dirty="0"/>
          </a:p>
        </p:txBody>
      </p:sp>
      <p:sp>
        <p:nvSpPr>
          <p:cNvPr id="21517" name="Line 94"/>
          <p:cNvSpPr>
            <a:spLocks noChangeShapeType="1"/>
          </p:cNvSpPr>
          <p:nvPr/>
        </p:nvSpPr>
        <p:spPr bwMode="auto">
          <a:xfrm>
            <a:off x="6979340" y="4469163"/>
            <a:ext cx="0" cy="123825"/>
          </a:xfrm>
          <a:prstGeom prst="line">
            <a:avLst/>
          </a:prstGeom>
          <a:noFill/>
          <a:ln w="9525">
            <a:solidFill>
              <a:schemeClr val="tx1"/>
            </a:solidFill>
            <a:round/>
            <a:headEnd/>
            <a:tailEnd type="none" w="sm" len="lg"/>
          </a:ln>
        </p:spPr>
        <p:txBody>
          <a:bodyPr wrap="none" anchor="ctr"/>
          <a:lstStyle/>
          <a:p>
            <a:endParaRPr lang="en-GB" dirty="0"/>
          </a:p>
        </p:txBody>
      </p:sp>
      <p:sp>
        <p:nvSpPr>
          <p:cNvPr id="21518" name="Line 95"/>
          <p:cNvSpPr>
            <a:spLocks noChangeShapeType="1"/>
          </p:cNvSpPr>
          <p:nvPr/>
        </p:nvSpPr>
        <p:spPr bwMode="auto">
          <a:xfrm>
            <a:off x="7603026" y="4459638"/>
            <a:ext cx="0" cy="123825"/>
          </a:xfrm>
          <a:prstGeom prst="line">
            <a:avLst/>
          </a:prstGeom>
          <a:noFill/>
          <a:ln w="9525">
            <a:solidFill>
              <a:schemeClr val="tx1"/>
            </a:solidFill>
            <a:round/>
            <a:headEnd/>
            <a:tailEnd type="none" w="sm" len="lg"/>
          </a:ln>
        </p:spPr>
        <p:txBody>
          <a:bodyPr wrap="none" anchor="ctr"/>
          <a:lstStyle/>
          <a:p>
            <a:endParaRPr lang="en-GB" dirty="0"/>
          </a:p>
        </p:txBody>
      </p:sp>
      <p:sp>
        <p:nvSpPr>
          <p:cNvPr id="21519" name="Line 96"/>
          <p:cNvSpPr>
            <a:spLocks noChangeShapeType="1"/>
          </p:cNvSpPr>
          <p:nvPr/>
        </p:nvSpPr>
        <p:spPr bwMode="auto">
          <a:xfrm>
            <a:off x="8225127" y="4459638"/>
            <a:ext cx="0" cy="123825"/>
          </a:xfrm>
          <a:prstGeom prst="line">
            <a:avLst/>
          </a:prstGeom>
          <a:noFill/>
          <a:ln w="9525">
            <a:solidFill>
              <a:schemeClr val="tx1"/>
            </a:solidFill>
            <a:round/>
            <a:headEnd/>
            <a:tailEnd type="none" w="sm" len="lg"/>
          </a:ln>
        </p:spPr>
        <p:txBody>
          <a:bodyPr wrap="none" anchor="ctr"/>
          <a:lstStyle/>
          <a:p>
            <a:endParaRPr lang="en-GB" dirty="0"/>
          </a:p>
        </p:txBody>
      </p:sp>
      <p:sp>
        <p:nvSpPr>
          <p:cNvPr id="21520" name="Text Box 99"/>
          <p:cNvSpPr txBox="1">
            <a:spLocks noChangeArrowheads="1"/>
          </p:cNvSpPr>
          <p:nvPr/>
        </p:nvSpPr>
        <p:spPr bwMode="auto">
          <a:xfrm>
            <a:off x="904337" y="3853211"/>
            <a:ext cx="501490" cy="366713"/>
          </a:xfrm>
          <a:prstGeom prst="rect">
            <a:avLst/>
          </a:prstGeom>
          <a:noFill/>
          <a:ln w="9525">
            <a:noFill/>
            <a:miter lim="800000"/>
            <a:headEnd/>
            <a:tailEnd type="none" w="sm" len="lg"/>
          </a:ln>
        </p:spPr>
        <p:txBody>
          <a:bodyPr>
            <a:spAutoFit/>
          </a:bodyPr>
          <a:lstStyle/>
          <a:p>
            <a:pPr algn="r" eaLnBrk="0" hangingPunct="0">
              <a:spcBef>
                <a:spcPct val="50000"/>
              </a:spcBef>
            </a:pPr>
            <a:r>
              <a:rPr lang="en-US" sz="1800" dirty="0"/>
              <a:t>2</a:t>
            </a:r>
          </a:p>
        </p:txBody>
      </p:sp>
      <p:sp>
        <p:nvSpPr>
          <p:cNvPr id="21521" name="Text Box 100"/>
          <p:cNvSpPr txBox="1">
            <a:spLocks noChangeArrowheads="1"/>
          </p:cNvSpPr>
          <p:nvPr/>
        </p:nvSpPr>
        <p:spPr bwMode="auto">
          <a:xfrm>
            <a:off x="912273" y="3351559"/>
            <a:ext cx="499903" cy="366713"/>
          </a:xfrm>
          <a:prstGeom prst="rect">
            <a:avLst/>
          </a:prstGeom>
          <a:noFill/>
          <a:ln w="9525">
            <a:noFill/>
            <a:miter lim="800000"/>
            <a:headEnd/>
            <a:tailEnd type="none" w="sm" len="lg"/>
          </a:ln>
        </p:spPr>
        <p:txBody>
          <a:bodyPr>
            <a:spAutoFit/>
          </a:bodyPr>
          <a:lstStyle/>
          <a:p>
            <a:pPr algn="r" eaLnBrk="0" hangingPunct="0">
              <a:spcBef>
                <a:spcPct val="50000"/>
              </a:spcBef>
            </a:pPr>
            <a:r>
              <a:rPr lang="en-US" sz="1800" dirty="0"/>
              <a:t>4</a:t>
            </a:r>
          </a:p>
        </p:txBody>
      </p:sp>
      <p:sp>
        <p:nvSpPr>
          <p:cNvPr id="21522" name="Text Box 101"/>
          <p:cNvSpPr txBox="1">
            <a:spLocks noChangeArrowheads="1"/>
          </p:cNvSpPr>
          <p:nvPr/>
        </p:nvSpPr>
        <p:spPr bwMode="auto">
          <a:xfrm>
            <a:off x="918622" y="2848322"/>
            <a:ext cx="499903" cy="366712"/>
          </a:xfrm>
          <a:prstGeom prst="rect">
            <a:avLst/>
          </a:prstGeom>
          <a:noFill/>
          <a:ln w="9525">
            <a:noFill/>
            <a:miter lim="800000"/>
            <a:headEnd/>
            <a:tailEnd type="none" w="sm" len="lg"/>
          </a:ln>
        </p:spPr>
        <p:txBody>
          <a:bodyPr>
            <a:spAutoFit/>
          </a:bodyPr>
          <a:lstStyle/>
          <a:p>
            <a:pPr algn="r" eaLnBrk="0" hangingPunct="0">
              <a:spcBef>
                <a:spcPct val="50000"/>
              </a:spcBef>
            </a:pPr>
            <a:r>
              <a:rPr lang="en-US" sz="1800" dirty="0"/>
              <a:t>6</a:t>
            </a:r>
          </a:p>
        </p:txBody>
      </p:sp>
      <p:sp>
        <p:nvSpPr>
          <p:cNvPr id="21523" name="Text Box 102"/>
          <p:cNvSpPr txBox="1">
            <a:spLocks noChangeArrowheads="1"/>
          </p:cNvSpPr>
          <p:nvPr/>
        </p:nvSpPr>
        <p:spPr bwMode="auto">
          <a:xfrm>
            <a:off x="924969" y="2345088"/>
            <a:ext cx="499903" cy="366713"/>
          </a:xfrm>
          <a:prstGeom prst="rect">
            <a:avLst/>
          </a:prstGeom>
          <a:noFill/>
          <a:ln w="9525">
            <a:noFill/>
            <a:miter lim="800000"/>
            <a:headEnd/>
            <a:tailEnd type="none" w="sm" len="lg"/>
          </a:ln>
        </p:spPr>
        <p:txBody>
          <a:bodyPr>
            <a:spAutoFit/>
          </a:bodyPr>
          <a:lstStyle/>
          <a:p>
            <a:pPr algn="r" eaLnBrk="0" hangingPunct="0">
              <a:spcBef>
                <a:spcPct val="50000"/>
              </a:spcBef>
            </a:pPr>
            <a:r>
              <a:rPr lang="en-US" sz="1800" dirty="0"/>
              <a:t>8</a:t>
            </a:r>
          </a:p>
        </p:txBody>
      </p:sp>
      <p:sp>
        <p:nvSpPr>
          <p:cNvPr id="21524" name="Text Box 103"/>
          <p:cNvSpPr txBox="1">
            <a:spLocks noChangeArrowheads="1"/>
          </p:cNvSpPr>
          <p:nvPr/>
        </p:nvSpPr>
        <p:spPr bwMode="auto">
          <a:xfrm>
            <a:off x="583765" y="1843434"/>
            <a:ext cx="845866" cy="366713"/>
          </a:xfrm>
          <a:prstGeom prst="rect">
            <a:avLst/>
          </a:prstGeom>
          <a:noFill/>
          <a:ln w="9525">
            <a:noFill/>
            <a:miter lim="800000"/>
            <a:headEnd/>
            <a:tailEnd type="none" w="sm" len="lg"/>
          </a:ln>
        </p:spPr>
        <p:txBody>
          <a:bodyPr>
            <a:spAutoFit/>
          </a:bodyPr>
          <a:lstStyle/>
          <a:p>
            <a:pPr algn="r" eaLnBrk="0" hangingPunct="0">
              <a:spcBef>
                <a:spcPct val="50000"/>
              </a:spcBef>
            </a:pPr>
            <a:r>
              <a:rPr lang="en-US" sz="1800" dirty="0"/>
              <a:t>10</a:t>
            </a:r>
          </a:p>
        </p:txBody>
      </p:sp>
      <p:sp>
        <p:nvSpPr>
          <p:cNvPr id="21525" name="Text Box 104"/>
          <p:cNvSpPr txBox="1">
            <a:spLocks noChangeArrowheads="1"/>
          </p:cNvSpPr>
          <p:nvPr/>
        </p:nvSpPr>
        <p:spPr bwMode="auto">
          <a:xfrm>
            <a:off x="583767" y="1340197"/>
            <a:ext cx="852214" cy="366712"/>
          </a:xfrm>
          <a:prstGeom prst="rect">
            <a:avLst/>
          </a:prstGeom>
          <a:noFill/>
          <a:ln w="9525">
            <a:noFill/>
            <a:miter lim="800000"/>
            <a:headEnd/>
            <a:tailEnd type="none" w="sm" len="lg"/>
          </a:ln>
        </p:spPr>
        <p:txBody>
          <a:bodyPr>
            <a:spAutoFit/>
          </a:bodyPr>
          <a:lstStyle/>
          <a:p>
            <a:pPr algn="r" eaLnBrk="0" hangingPunct="0">
              <a:spcBef>
                <a:spcPct val="50000"/>
              </a:spcBef>
            </a:pPr>
            <a:r>
              <a:rPr lang="en-US" sz="1800" dirty="0"/>
              <a:t>12</a:t>
            </a:r>
          </a:p>
        </p:txBody>
      </p:sp>
      <p:sp>
        <p:nvSpPr>
          <p:cNvPr id="21526" name="Text Box 107"/>
          <p:cNvSpPr txBox="1">
            <a:spLocks noChangeArrowheads="1"/>
          </p:cNvSpPr>
          <p:nvPr/>
        </p:nvSpPr>
        <p:spPr bwMode="auto">
          <a:xfrm>
            <a:off x="886882" y="4348513"/>
            <a:ext cx="498315" cy="366713"/>
          </a:xfrm>
          <a:prstGeom prst="rect">
            <a:avLst/>
          </a:prstGeom>
          <a:noFill/>
          <a:ln w="9525">
            <a:noFill/>
            <a:miter lim="800000"/>
            <a:headEnd/>
            <a:tailEnd type="none" w="sm" len="lg"/>
          </a:ln>
        </p:spPr>
        <p:txBody>
          <a:bodyPr>
            <a:spAutoFit/>
          </a:bodyPr>
          <a:lstStyle/>
          <a:p>
            <a:pPr algn="r" eaLnBrk="0" hangingPunct="0">
              <a:spcBef>
                <a:spcPct val="50000"/>
              </a:spcBef>
            </a:pPr>
            <a:r>
              <a:rPr lang="en-US" sz="1800" dirty="0"/>
              <a:t>0</a:t>
            </a:r>
          </a:p>
        </p:txBody>
      </p:sp>
      <p:sp>
        <p:nvSpPr>
          <p:cNvPr id="21527" name="Text Box 108"/>
          <p:cNvSpPr txBox="1">
            <a:spLocks noChangeArrowheads="1"/>
          </p:cNvSpPr>
          <p:nvPr/>
        </p:nvSpPr>
        <p:spPr bwMode="auto">
          <a:xfrm>
            <a:off x="1221735" y="4597747"/>
            <a:ext cx="501490" cy="366712"/>
          </a:xfrm>
          <a:prstGeom prst="rect">
            <a:avLst/>
          </a:prstGeom>
          <a:noFill/>
          <a:ln w="9525">
            <a:noFill/>
            <a:miter lim="800000"/>
            <a:headEnd/>
            <a:tailEnd type="none" w="sm" len="lg"/>
          </a:ln>
        </p:spPr>
        <p:txBody>
          <a:bodyPr>
            <a:spAutoFit/>
          </a:bodyPr>
          <a:lstStyle/>
          <a:p>
            <a:pPr algn="ctr" eaLnBrk="0" hangingPunct="0">
              <a:spcBef>
                <a:spcPct val="50000"/>
              </a:spcBef>
            </a:pPr>
            <a:r>
              <a:rPr lang="en-US" sz="1800" dirty="0"/>
              <a:t>0</a:t>
            </a:r>
          </a:p>
        </p:txBody>
      </p:sp>
      <p:sp>
        <p:nvSpPr>
          <p:cNvPr id="21528" name="Text Box 109"/>
          <p:cNvSpPr txBox="1">
            <a:spLocks noChangeArrowheads="1"/>
          </p:cNvSpPr>
          <p:nvPr/>
        </p:nvSpPr>
        <p:spPr bwMode="auto">
          <a:xfrm>
            <a:off x="2377064" y="4583463"/>
            <a:ext cx="501490" cy="366713"/>
          </a:xfrm>
          <a:prstGeom prst="rect">
            <a:avLst/>
          </a:prstGeom>
          <a:noFill/>
          <a:ln w="9525">
            <a:noFill/>
            <a:miter lim="800000"/>
            <a:headEnd/>
            <a:tailEnd type="none" w="sm" len="lg"/>
          </a:ln>
        </p:spPr>
        <p:txBody>
          <a:bodyPr>
            <a:spAutoFit/>
          </a:bodyPr>
          <a:lstStyle/>
          <a:p>
            <a:pPr algn="ctr" eaLnBrk="0" hangingPunct="0">
              <a:spcBef>
                <a:spcPct val="50000"/>
              </a:spcBef>
            </a:pPr>
            <a:r>
              <a:rPr lang="en-US" sz="1800" dirty="0"/>
              <a:t>2</a:t>
            </a:r>
          </a:p>
        </p:txBody>
      </p:sp>
      <p:sp>
        <p:nvSpPr>
          <p:cNvPr id="21529" name="Text Box 110"/>
          <p:cNvSpPr txBox="1">
            <a:spLocks noChangeArrowheads="1"/>
          </p:cNvSpPr>
          <p:nvPr/>
        </p:nvSpPr>
        <p:spPr bwMode="auto">
          <a:xfrm>
            <a:off x="3600637" y="4583463"/>
            <a:ext cx="499903" cy="366713"/>
          </a:xfrm>
          <a:prstGeom prst="rect">
            <a:avLst/>
          </a:prstGeom>
          <a:noFill/>
          <a:ln w="9525">
            <a:noFill/>
            <a:miter lim="800000"/>
            <a:headEnd/>
            <a:tailEnd type="none" w="sm" len="lg"/>
          </a:ln>
        </p:spPr>
        <p:txBody>
          <a:bodyPr>
            <a:spAutoFit/>
          </a:bodyPr>
          <a:lstStyle/>
          <a:p>
            <a:pPr algn="ctr" eaLnBrk="0" hangingPunct="0">
              <a:spcBef>
                <a:spcPct val="50000"/>
              </a:spcBef>
            </a:pPr>
            <a:r>
              <a:rPr lang="en-US" sz="1800" dirty="0"/>
              <a:t>4</a:t>
            </a:r>
          </a:p>
        </p:txBody>
      </p:sp>
      <p:sp>
        <p:nvSpPr>
          <p:cNvPr id="21530" name="Text Box 111"/>
          <p:cNvSpPr txBox="1">
            <a:spLocks noChangeArrowheads="1"/>
          </p:cNvSpPr>
          <p:nvPr/>
        </p:nvSpPr>
        <p:spPr bwMode="auto">
          <a:xfrm>
            <a:off x="4868643" y="4583463"/>
            <a:ext cx="498315" cy="366713"/>
          </a:xfrm>
          <a:prstGeom prst="rect">
            <a:avLst/>
          </a:prstGeom>
          <a:noFill/>
          <a:ln w="9525">
            <a:noFill/>
            <a:miter lim="800000"/>
            <a:headEnd/>
            <a:tailEnd type="none" w="sm" len="lg"/>
          </a:ln>
        </p:spPr>
        <p:txBody>
          <a:bodyPr>
            <a:spAutoFit/>
          </a:bodyPr>
          <a:lstStyle/>
          <a:p>
            <a:pPr algn="ctr" eaLnBrk="0" hangingPunct="0">
              <a:spcBef>
                <a:spcPct val="50000"/>
              </a:spcBef>
            </a:pPr>
            <a:r>
              <a:rPr lang="en-US" sz="1800" dirty="0"/>
              <a:t>6</a:t>
            </a:r>
          </a:p>
        </p:txBody>
      </p:sp>
      <p:sp>
        <p:nvSpPr>
          <p:cNvPr id="21531" name="Text Box 112"/>
          <p:cNvSpPr txBox="1">
            <a:spLocks noChangeArrowheads="1"/>
          </p:cNvSpPr>
          <p:nvPr/>
        </p:nvSpPr>
        <p:spPr bwMode="auto">
          <a:xfrm>
            <a:off x="6120778" y="4583463"/>
            <a:ext cx="498315" cy="366713"/>
          </a:xfrm>
          <a:prstGeom prst="rect">
            <a:avLst/>
          </a:prstGeom>
          <a:noFill/>
          <a:ln w="9525">
            <a:noFill/>
            <a:miter lim="800000"/>
            <a:headEnd/>
            <a:tailEnd type="none" w="sm" len="lg"/>
          </a:ln>
        </p:spPr>
        <p:txBody>
          <a:bodyPr>
            <a:spAutoFit/>
          </a:bodyPr>
          <a:lstStyle/>
          <a:p>
            <a:pPr algn="ctr" eaLnBrk="0" hangingPunct="0">
              <a:spcBef>
                <a:spcPct val="50000"/>
              </a:spcBef>
            </a:pPr>
            <a:r>
              <a:rPr lang="en-US" sz="1800" dirty="0"/>
              <a:t>8</a:t>
            </a:r>
          </a:p>
        </p:txBody>
      </p:sp>
      <p:sp>
        <p:nvSpPr>
          <p:cNvPr id="21532" name="Text Box 113"/>
          <p:cNvSpPr txBox="1">
            <a:spLocks noChangeArrowheads="1"/>
          </p:cNvSpPr>
          <p:nvPr/>
        </p:nvSpPr>
        <p:spPr bwMode="auto">
          <a:xfrm>
            <a:off x="7233259" y="4583463"/>
            <a:ext cx="693515" cy="366713"/>
          </a:xfrm>
          <a:prstGeom prst="rect">
            <a:avLst/>
          </a:prstGeom>
          <a:noFill/>
          <a:ln w="9525">
            <a:noFill/>
            <a:miter lim="800000"/>
            <a:headEnd/>
            <a:tailEnd type="none" w="sm" len="lg"/>
          </a:ln>
        </p:spPr>
        <p:txBody>
          <a:bodyPr>
            <a:spAutoFit/>
          </a:bodyPr>
          <a:lstStyle/>
          <a:p>
            <a:pPr algn="ctr" eaLnBrk="0" hangingPunct="0">
              <a:spcBef>
                <a:spcPct val="50000"/>
              </a:spcBef>
            </a:pPr>
            <a:r>
              <a:rPr lang="en-US" sz="1800" dirty="0"/>
              <a:t>10</a:t>
            </a:r>
          </a:p>
        </p:txBody>
      </p:sp>
      <p:sp>
        <p:nvSpPr>
          <p:cNvPr id="21533" name="Text Box 114"/>
          <p:cNvSpPr txBox="1">
            <a:spLocks noChangeArrowheads="1"/>
          </p:cNvSpPr>
          <p:nvPr/>
        </p:nvSpPr>
        <p:spPr bwMode="auto">
          <a:xfrm>
            <a:off x="8437786" y="4583463"/>
            <a:ext cx="688754" cy="366713"/>
          </a:xfrm>
          <a:prstGeom prst="rect">
            <a:avLst/>
          </a:prstGeom>
          <a:noFill/>
          <a:ln w="9525">
            <a:noFill/>
            <a:miter lim="800000"/>
            <a:headEnd/>
            <a:tailEnd type="none" w="sm" len="lg"/>
          </a:ln>
        </p:spPr>
        <p:txBody>
          <a:bodyPr>
            <a:spAutoFit/>
          </a:bodyPr>
          <a:lstStyle/>
          <a:p>
            <a:pPr algn="ctr" eaLnBrk="0" hangingPunct="0">
              <a:spcBef>
                <a:spcPct val="50000"/>
              </a:spcBef>
            </a:pPr>
            <a:r>
              <a:rPr lang="en-US" sz="1800" dirty="0"/>
              <a:t>12</a:t>
            </a:r>
          </a:p>
        </p:txBody>
      </p:sp>
      <p:sp>
        <p:nvSpPr>
          <p:cNvPr id="21534" name="Line 115"/>
          <p:cNvSpPr>
            <a:spLocks noChangeShapeType="1"/>
          </p:cNvSpPr>
          <p:nvPr/>
        </p:nvSpPr>
        <p:spPr bwMode="auto">
          <a:xfrm flipV="1">
            <a:off x="3868837" y="1340197"/>
            <a:ext cx="0" cy="3141662"/>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35" name="Line 116"/>
          <p:cNvSpPr>
            <a:spLocks noChangeShapeType="1"/>
          </p:cNvSpPr>
          <p:nvPr/>
        </p:nvSpPr>
        <p:spPr bwMode="auto">
          <a:xfrm flipV="1">
            <a:off x="6357239" y="1340197"/>
            <a:ext cx="0" cy="3141662"/>
          </a:xfrm>
          <a:prstGeom prst="line">
            <a:avLst/>
          </a:prstGeom>
          <a:noFill/>
          <a:ln w="3175" cap="rnd">
            <a:solidFill>
              <a:schemeClr val="tx1"/>
            </a:solidFill>
            <a:prstDash val="sysDot"/>
            <a:round/>
            <a:headEnd/>
            <a:tailEnd type="none" w="sm" len="lg"/>
          </a:ln>
        </p:spPr>
        <p:txBody>
          <a:bodyPr wrap="none" anchor="ctr"/>
          <a:lstStyle/>
          <a:p>
            <a:endParaRPr lang="en-GB" dirty="0"/>
          </a:p>
        </p:txBody>
      </p:sp>
      <p:sp>
        <p:nvSpPr>
          <p:cNvPr id="21536" name="Line 117"/>
          <p:cNvSpPr>
            <a:spLocks noChangeShapeType="1"/>
          </p:cNvSpPr>
          <p:nvPr/>
        </p:nvSpPr>
        <p:spPr bwMode="auto">
          <a:xfrm flipV="1">
            <a:off x="6979341" y="1440209"/>
            <a:ext cx="1587" cy="3068638"/>
          </a:xfrm>
          <a:prstGeom prst="line">
            <a:avLst/>
          </a:prstGeom>
          <a:noFill/>
          <a:ln w="25400">
            <a:solidFill>
              <a:srgbClr val="800080"/>
            </a:solidFill>
            <a:round/>
            <a:headEnd/>
            <a:tailEnd type="none" w="sm" len="lg"/>
          </a:ln>
        </p:spPr>
        <p:txBody>
          <a:bodyPr wrap="none" anchor="ctr"/>
          <a:lstStyle/>
          <a:p>
            <a:endParaRPr lang="en-GB" dirty="0"/>
          </a:p>
        </p:txBody>
      </p:sp>
      <p:sp>
        <p:nvSpPr>
          <p:cNvPr id="21537" name="Text Box 118"/>
          <p:cNvSpPr txBox="1">
            <a:spLocks noChangeArrowheads="1"/>
          </p:cNvSpPr>
          <p:nvPr/>
        </p:nvSpPr>
        <p:spPr bwMode="auto">
          <a:xfrm rot="-5400000">
            <a:off x="-52128" y="2750066"/>
            <a:ext cx="1887538" cy="563231"/>
          </a:xfrm>
          <a:prstGeom prst="rect">
            <a:avLst/>
          </a:prstGeom>
          <a:noFill/>
          <a:ln w="3175" cap="rnd">
            <a:noFill/>
            <a:prstDash val="sysDot"/>
            <a:miter lim="800000"/>
            <a:headEnd/>
            <a:tailEnd type="none" w="sm" len="lg"/>
          </a:ln>
        </p:spPr>
        <p:txBody>
          <a:bodyPr>
            <a:spAutoFit/>
          </a:bodyPr>
          <a:lstStyle/>
          <a:p>
            <a:pPr algn="ctr" eaLnBrk="0" hangingPunct="0">
              <a:lnSpc>
                <a:spcPct val="85000"/>
              </a:lnSpc>
              <a:spcBef>
                <a:spcPct val="50000"/>
              </a:spcBef>
            </a:pPr>
            <a:r>
              <a:rPr lang="en-US" sz="1800" dirty="0"/>
              <a:t>Costs/Revenue ($)</a:t>
            </a:r>
          </a:p>
        </p:txBody>
      </p:sp>
      <p:sp>
        <p:nvSpPr>
          <p:cNvPr id="21538" name="Text Box 119"/>
          <p:cNvSpPr txBox="1">
            <a:spLocks noChangeArrowheads="1"/>
          </p:cNvSpPr>
          <p:nvPr/>
        </p:nvSpPr>
        <p:spPr bwMode="auto">
          <a:xfrm>
            <a:off x="3922796" y="5031134"/>
            <a:ext cx="2266223" cy="558800"/>
          </a:xfrm>
          <a:prstGeom prst="rect">
            <a:avLst/>
          </a:prstGeom>
          <a:noFill/>
          <a:ln w="3175" cap="rnd">
            <a:noFill/>
            <a:prstDash val="sysDot"/>
            <a:miter lim="800000"/>
            <a:headEnd/>
            <a:tailEnd type="none" w="sm" len="lg"/>
          </a:ln>
        </p:spPr>
        <p:txBody>
          <a:bodyPr>
            <a:spAutoFit/>
          </a:bodyPr>
          <a:lstStyle/>
          <a:p>
            <a:pPr algn="ctr" eaLnBrk="0" hangingPunct="0">
              <a:lnSpc>
                <a:spcPct val="85000"/>
              </a:lnSpc>
              <a:spcBef>
                <a:spcPct val="50000"/>
              </a:spcBef>
            </a:pPr>
            <a:r>
              <a:rPr lang="en-US" sz="1800" dirty="0"/>
              <a:t>Volume in thousands of units</a:t>
            </a:r>
          </a:p>
        </p:txBody>
      </p:sp>
      <p:sp>
        <p:nvSpPr>
          <p:cNvPr id="21539" name="Text Box 120"/>
          <p:cNvSpPr txBox="1">
            <a:spLocks noChangeArrowheads="1"/>
          </p:cNvSpPr>
          <p:nvPr/>
        </p:nvSpPr>
        <p:spPr bwMode="auto">
          <a:xfrm>
            <a:off x="6979341" y="5235923"/>
            <a:ext cx="2025001" cy="646331"/>
          </a:xfrm>
          <a:prstGeom prst="rect">
            <a:avLst/>
          </a:prstGeom>
          <a:noFill/>
          <a:ln w="3175" cap="rnd">
            <a:noFill/>
            <a:prstDash val="sysDot"/>
            <a:miter lim="800000"/>
            <a:headEnd/>
            <a:tailEnd type="none" w="sm" len="lg"/>
          </a:ln>
        </p:spPr>
        <p:txBody>
          <a:bodyPr>
            <a:spAutoFit/>
          </a:bodyPr>
          <a:lstStyle/>
          <a:p>
            <a:pPr algn="ctr" eaLnBrk="0" hangingPunct="0">
              <a:spcBef>
                <a:spcPct val="50000"/>
              </a:spcBef>
            </a:pPr>
            <a:r>
              <a:rPr lang="en-US" sz="1800" dirty="0"/>
              <a:t>Forecast demand = 9,000 units</a:t>
            </a:r>
          </a:p>
        </p:txBody>
      </p:sp>
      <p:sp>
        <p:nvSpPr>
          <p:cNvPr id="21540" name="Freeform 122"/>
          <p:cNvSpPr>
            <a:spLocks/>
          </p:cNvSpPr>
          <p:nvPr/>
        </p:nvSpPr>
        <p:spPr bwMode="auto">
          <a:xfrm>
            <a:off x="1377261" y="1951384"/>
            <a:ext cx="7490598" cy="2622550"/>
          </a:xfrm>
          <a:custGeom>
            <a:avLst/>
            <a:gdLst>
              <a:gd name="T0" fmla="*/ 0 w 2310"/>
              <a:gd name="T1" fmla="*/ 1002 h 1002"/>
              <a:gd name="T2" fmla="*/ 2310 w 2310"/>
              <a:gd name="T3" fmla="*/ 0 h 1002"/>
              <a:gd name="T4" fmla="*/ 0 60000 65536"/>
              <a:gd name="T5" fmla="*/ 0 60000 65536"/>
              <a:gd name="T6" fmla="*/ 0 w 2310"/>
              <a:gd name="T7" fmla="*/ 0 h 1002"/>
              <a:gd name="T8" fmla="*/ 2310 w 2310"/>
              <a:gd name="T9" fmla="*/ 1002 h 1002"/>
            </a:gdLst>
            <a:ahLst/>
            <a:cxnLst>
              <a:cxn ang="T4">
                <a:pos x="T0" y="T1"/>
              </a:cxn>
              <a:cxn ang="T5">
                <a:pos x="T2" y="T3"/>
              </a:cxn>
            </a:cxnLst>
            <a:rect l="T6" t="T7" r="T8" b="T9"/>
            <a:pathLst>
              <a:path w="2310" h="1002">
                <a:moveTo>
                  <a:pt x="0" y="1002"/>
                </a:moveTo>
                <a:lnTo>
                  <a:pt x="2310" y="0"/>
                </a:lnTo>
              </a:path>
            </a:pathLst>
          </a:custGeom>
          <a:noFill/>
          <a:ln w="57150" cap="rnd" cmpd="sng">
            <a:solidFill>
              <a:srgbClr val="006600"/>
            </a:solidFill>
            <a:prstDash val="sysDot"/>
            <a:round/>
            <a:headEnd type="none" w="med" len="med"/>
            <a:tailEnd type="none" w="sm" len="lg"/>
          </a:ln>
        </p:spPr>
        <p:txBody>
          <a:bodyPr wrap="none" anchor="ctr"/>
          <a:lstStyle/>
          <a:p>
            <a:endParaRPr lang="en-GB" dirty="0"/>
          </a:p>
        </p:txBody>
      </p:sp>
      <p:sp>
        <p:nvSpPr>
          <p:cNvPr id="21541" name="Line 123"/>
          <p:cNvSpPr>
            <a:spLocks noChangeShapeType="1"/>
          </p:cNvSpPr>
          <p:nvPr/>
        </p:nvSpPr>
        <p:spPr bwMode="auto">
          <a:xfrm>
            <a:off x="8853575" y="1452909"/>
            <a:ext cx="0" cy="3138488"/>
          </a:xfrm>
          <a:prstGeom prst="line">
            <a:avLst/>
          </a:prstGeom>
          <a:noFill/>
          <a:ln w="9525">
            <a:solidFill>
              <a:schemeClr val="tx1"/>
            </a:solidFill>
            <a:round/>
            <a:headEnd/>
            <a:tailEnd type="none" w="sm" len="lg"/>
          </a:ln>
        </p:spPr>
        <p:txBody>
          <a:bodyPr wrap="none" anchor="ctr"/>
          <a:lstStyle/>
          <a:p>
            <a:endParaRPr lang="en-GB" dirty="0"/>
          </a:p>
        </p:txBody>
      </p:sp>
      <p:sp>
        <p:nvSpPr>
          <p:cNvPr id="21542" name="Freeform 124"/>
          <p:cNvSpPr>
            <a:spLocks/>
          </p:cNvSpPr>
          <p:nvPr/>
        </p:nvSpPr>
        <p:spPr bwMode="auto">
          <a:xfrm>
            <a:off x="1377261" y="3770662"/>
            <a:ext cx="2491576" cy="238125"/>
          </a:xfrm>
          <a:custGeom>
            <a:avLst/>
            <a:gdLst>
              <a:gd name="T0" fmla="*/ 0 w 768"/>
              <a:gd name="T1" fmla="*/ 92 h 92"/>
              <a:gd name="T2" fmla="*/ 768 w 768"/>
              <a:gd name="T3" fmla="*/ 0 h 92"/>
              <a:gd name="T4" fmla="*/ 0 60000 65536"/>
              <a:gd name="T5" fmla="*/ 0 60000 65536"/>
              <a:gd name="T6" fmla="*/ 0 w 768"/>
              <a:gd name="T7" fmla="*/ 0 h 92"/>
              <a:gd name="T8" fmla="*/ 768 w 768"/>
              <a:gd name="T9" fmla="*/ 92 h 92"/>
            </a:gdLst>
            <a:ahLst/>
            <a:cxnLst>
              <a:cxn ang="T4">
                <a:pos x="T0" y="T1"/>
              </a:cxn>
              <a:cxn ang="T5">
                <a:pos x="T2" y="T3"/>
              </a:cxn>
            </a:cxnLst>
            <a:rect l="T6" t="T7" r="T8" b="T9"/>
            <a:pathLst>
              <a:path w="768" h="92">
                <a:moveTo>
                  <a:pt x="0" y="92"/>
                </a:moveTo>
                <a:lnTo>
                  <a:pt x="768" y="0"/>
                </a:lnTo>
              </a:path>
            </a:pathLst>
          </a:custGeom>
          <a:noFill/>
          <a:ln w="38100" cap="flat" cmpd="sng">
            <a:solidFill>
              <a:srgbClr val="6600FF"/>
            </a:solidFill>
            <a:prstDash val="solid"/>
            <a:round/>
            <a:headEnd type="none" w="med" len="med"/>
            <a:tailEnd type="none" w="sm" len="lg"/>
          </a:ln>
        </p:spPr>
        <p:txBody>
          <a:bodyPr wrap="none" anchor="ctr"/>
          <a:lstStyle/>
          <a:p>
            <a:endParaRPr lang="en-GB" dirty="0"/>
          </a:p>
        </p:txBody>
      </p:sp>
      <p:sp>
        <p:nvSpPr>
          <p:cNvPr id="21543" name="Freeform 125"/>
          <p:cNvSpPr>
            <a:spLocks/>
          </p:cNvSpPr>
          <p:nvPr/>
        </p:nvSpPr>
        <p:spPr bwMode="auto">
          <a:xfrm>
            <a:off x="3852968" y="3037238"/>
            <a:ext cx="2518555" cy="238125"/>
          </a:xfrm>
          <a:custGeom>
            <a:avLst/>
            <a:gdLst>
              <a:gd name="T0" fmla="*/ 0 w 1587"/>
              <a:gd name="T1" fmla="*/ 150 h 150"/>
              <a:gd name="T2" fmla="*/ 1587 w 1587"/>
              <a:gd name="T3" fmla="*/ 0 h 150"/>
              <a:gd name="T4" fmla="*/ 0 60000 65536"/>
              <a:gd name="T5" fmla="*/ 0 60000 65536"/>
              <a:gd name="T6" fmla="*/ 0 w 1587"/>
              <a:gd name="T7" fmla="*/ 0 h 150"/>
              <a:gd name="T8" fmla="*/ 1587 w 1587"/>
              <a:gd name="T9" fmla="*/ 150 h 150"/>
            </a:gdLst>
            <a:ahLst/>
            <a:cxnLst>
              <a:cxn ang="T4">
                <a:pos x="T0" y="T1"/>
              </a:cxn>
              <a:cxn ang="T5">
                <a:pos x="T2" y="T3"/>
              </a:cxn>
            </a:cxnLst>
            <a:rect l="T6" t="T7" r="T8" b="T9"/>
            <a:pathLst>
              <a:path w="1587" h="150">
                <a:moveTo>
                  <a:pt x="0" y="150"/>
                </a:moveTo>
                <a:lnTo>
                  <a:pt x="1587" y="0"/>
                </a:lnTo>
              </a:path>
            </a:pathLst>
          </a:custGeom>
          <a:noFill/>
          <a:ln w="38100" cap="flat" cmpd="sng">
            <a:solidFill>
              <a:srgbClr val="6600FF"/>
            </a:solidFill>
            <a:prstDash val="solid"/>
            <a:round/>
            <a:headEnd type="none" w="med" len="med"/>
            <a:tailEnd type="none" w="sm" len="lg"/>
          </a:ln>
        </p:spPr>
        <p:txBody>
          <a:bodyPr wrap="none" anchor="ctr"/>
          <a:lstStyle/>
          <a:p>
            <a:endParaRPr lang="en-GB" dirty="0"/>
          </a:p>
        </p:txBody>
      </p:sp>
      <p:sp>
        <p:nvSpPr>
          <p:cNvPr id="21544" name="Freeform 127"/>
          <p:cNvSpPr>
            <a:spLocks/>
          </p:cNvSpPr>
          <p:nvPr/>
        </p:nvSpPr>
        <p:spPr bwMode="auto">
          <a:xfrm>
            <a:off x="6344544" y="2273651"/>
            <a:ext cx="2502685" cy="249237"/>
          </a:xfrm>
          <a:custGeom>
            <a:avLst/>
            <a:gdLst>
              <a:gd name="T0" fmla="*/ 0 w 772"/>
              <a:gd name="T1" fmla="*/ 96 h 96"/>
              <a:gd name="T2" fmla="*/ 772 w 772"/>
              <a:gd name="T3" fmla="*/ 0 h 96"/>
              <a:gd name="T4" fmla="*/ 0 60000 65536"/>
              <a:gd name="T5" fmla="*/ 0 60000 65536"/>
              <a:gd name="T6" fmla="*/ 0 w 772"/>
              <a:gd name="T7" fmla="*/ 0 h 96"/>
              <a:gd name="T8" fmla="*/ 772 w 772"/>
              <a:gd name="T9" fmla="*/ 96 h 96"/>
            </a:gdLst>
            <a:ahLst/>
            <a:cxnLst>
              <a:cxn ang="T4">
                <a:pos x="T0" y="T1"/>
              </a:cxn>
              <a:cxn ang="T5">
                <a:pos x="T2" y="T3"/>
              </a:cxn>
            </a:cxnLst>
            <a:rect l="T6" t="T7" r="T8" b="T9"/>
            <a:pathLst>
              <a:path w="772" h="96">
                <a:moveTo>
                  <a:pt x="0" y="96"/>
                </a:moveTo>
                <a:lnTo>
                  <a:pt x="772" y="0"/>
                </a:lnTo>
              </a:path>
            </a:pathLst>
          </a:custGeom>
          <a:noFill/>
          <a:ln w="38100" cap="flat" cmpd="sng">
            <a:solidFill>
              <a:srgbClr val="6600FF"/>
            </a:solidFill>
            <a:prstDash val="solid"/>
            <a:round/>
            <a:headEnd type="none" w="med" len="med"/>
            <a:tailEnd type="none" w="sm" len="lg"/>
          </a:ln>
        </p:spPr>
        <p:txBody>
          <a:bodyPr wrap="none" anchor="ctr"/>
          <a:lstStyle/>
          <a:p>
            <a:endParaRPr lang="en-GB" dirty="0"/>
          </a:p>
        </p:txBody>
      </p:sp>
      <p:sp>
        <p:nvSpPr>
          <p:cNvPr id="21545" name="Text Box 128"/>
          <p:cNvSpPr txBox="1">
            <a:spLocks noChangeArrowheads="1"/>
          </p:cNvSpPr>
          <p:nvPr/>
        </p:nvSpPr>
        <p:spPr bwMode="auto">
          <a:xfrm>
            <a:off x="4178302" y="2473672"/>
            <a:ext cx="1245788" cy="366712"/>
          </a:xfrm>
          <a:prstGeom prst="rect">
            <a:avLst/>
          </a:prstGeom>
          <a:noFill/>
          <a:ln w="9525">
            <a:noFill/>
            <a:miter lim="800000"/>
            <a:headEnd/>
            <a:tailEnd type="none" w="sm" len="lg"/>
          </a:ln>
        </p:spPr>
        <p:txBody>
          <a:bodyPr>
            <a:spAutoFit/>
          </a:bodyPr>
          <a:lstStyle/>
          <a:p>
            <a:pPr eaLnBrk="0" hangingPunct="0">
              <a:spcBef>
                <a:spcPct val="50000"/>
              </a:spcBef>
            </a:pPr>
            <a:r>
              <a:rPr lang="en-US" sz="1800" dirty="0"/>
              <a:t>Cost</a:t>
            </a:r>
          </a:p>
        </p:txBody>
      </p:sp>
      <p:sp>
        <p:nvSpPr>
          <p:cNvPr id="21546" name="Line 130"/>
          <p:cNvSpPr>
            <a:spLocks noChangeShapeType="1"/>
          </p:cNvSpPr>
          <p:nvPr/>
        </p:nvSpPr>
        <p:spPr bwMode="auto">
          <a:xfrm>
            <a:off x="4805162" y="2719738"/>
            <a:ext cx="317398" cy="377825"/>
          </a:xfrm>
          <a:prstGeom prst="line">
            <a:avLst/>
          </a:prstGeom>
          <a:noFill/>
          <a:ln w="22225">
            <a:solidFill>
              <a:srgbClr val="6600FF"/>
            </a:solidFill>
            <a:round/>
            <a:headEnd/>
            <a:tailEnd type="triangle" w="sm" len="med"/>
          </a:ln>
        </p:spPr>
        <p:txBody>
          <a:bodyPr wrap="none" anchor="ctr"/>
          <a:lstStyle/>
          <a:p>
            <a:endParaRPr lang="en-GB" dirty="0"/>
          </a:p>
        </p:txBody>
      </p:sp>
      <p:sp>
        <p:nvSpPr>
          <p:cNvPr id="21547" name="Text Box 131"/>
          <p:cNvSpPr txBox="1">
            <a:spLocks noChangeArrowheads="1"/>
          </p:cNvSpPr>
          <p:nvPr/>
        </p:nvSpPr>
        <p:spPr bwMode="auto">
          <a:xfrm>
            <a:off x="4936883" y="3475387"/>
            <a:ext cx="1245788" cy="366713"/>
          </a:xfrm>
          <a:prstGeom prst="rect">
            <a:avLst/>
          </a:prstGeom>
          <a:noFill/>
          <a:ln w="9525">
            <a:noFill/>
            <a:miter lim="800000"/>
            <a:headEnd/>
            <a:tailEnd type="none" w="sm" len="med"/>
          </a:ln>
        </p:spPr>
        <p:txBody>
          <a:bodyPr>
            <a:spAutoFit/>
          </a:bodyPr>
          <a:lstStyle/>
          <a:p>
            <a:pPr eaLnBrk="0" hangingPunct="0">
              <a:spcBef>
                <a:spcPct val="50000"/>
              </a:spcBef>
            </a:pPr>
            <a:r>
              <a:rPr lang="en-US" sz="1800" dirty="0"/>
              <a:t>Revenue</a:t>
            </a:r>
          </a:p>
        </p:txBody>
      </p:sp>
      <p:sp>
        <p:nvSpPr>
          <p:cNvPr id="21548" name="Line 132"/>
          <p:cNvSpPr>
            <a:spLocks noChangeShapeType="1"/>
          </p:cNvSpPr>
          <p:nvPr/>
        </p:nvSpPr>
        <p:spPr bwMode="auto">
          <a:xfrm flipH="1" flipV="1">
            <a:off x="4644877" y="3475386"/>
            <a:ext cx="466575" cy="125413"/>
          </a:xfrm>
          <a:prstGeom prst="line">
            <a:avLst/>
          </a:prstGeom>
          <a:noFill/>
          <a:ln w="22225">
            <a:solidFill>
              <a:srgbClr val="008000"/>
            </a:solidFill>
            <a:round/>
            <a:headEnd/>
            <a:tailEnd type="triangle" w="sm" len="med"/>
          </a:ln>
        </p:spPr>
        <p:txBody>
          <a:bodyPr wrap="none" anchor="ctr"/>
          <a:lstStyle/>
          <a:p>
            <a:endParaRPr lang="en-GB" dirty="0"/>
          </a:p>
        </p:txBody>
      </p:sp>
      <p:sp>
        <p:nvSpPr>
          <p:cNvPr id="21549" name="Text Box 133"/>
          <p:cNvSpPr txBox="1">
            <a:spLocks noChangeArrowheads="1"/>
          </p:cNvSpPr>
          <p:nvPr/>
        </p:nvSpPr>
        <p:spPr bwMode="auto">
          <a:xfrm>
            <a:off x="632319" y="430791"/>
            <a:ext cx="7774371" cy="523220"/>
          </a:xfrm>
          <a:prstGeom prst="rect">
            <a:avLst/>
          </a:prstGeom>
          <a:noFill/>
          <a:ln w="9525">
            <a:noFill/>
            <a:miter lim="800000"/>
            <a:headEnd/>
            <a:tailEnd type="none" w="sm" len="med"/>
          </a:ln>
        </p:spPr>
        <p:txBody>
          <a:bodyPr wrap="square">
            <a:spAutoFit/>
          </a:bodyPr>
          <a:lstStyle/>
          <a:p>
            <a:pPr algn="ctr" eaLnBrk="0" hangingPunct="0"/>
            <a:r>
              <a:rPr lang="en-US" sz="2800" b="1" dirty="0"/>
              <a:t>Cost, volume and profit illustration</a:t>
            </a:r>
          </a:p>
        </p:txBody>
      </p:sp>
      <p:sp>
        <p:nvSpPr>
          <p:cNvPr id="21550" name="Line 136"/>
          <p:cNvSpPr>
            <a:spLocks noChangeShapeType="1"/>
          </p:cNvSpPr>
          <p:nvPr/>
        </p:nvSpPr>
        <p:spPr bwMode="auto">
          <a:xfrm>
            <a:off x="3857728" y="3286474"/>
            <a:ext cx="0" cy="503237"/>
          </a:xfrm>
          <a:prstGeom prst="line">
            <a:avLst/>
          </a:prstGeom>
          <a:noFill/>
          <a:ln w="38100">
            <a:solidFill>
              <a:srgbClr val="6600FF"/>
            </a:solidFill>
            <a:round/>
            <a:headEnd/>
            <a:tailEnd type="none" w="sm" len="lg"/>
          </a:ln>
        </p:spPr>
        <p:txBody>
          <a:bodyPr wrap="none" anchor="ctr"/>
          <a:lstStyle/>
          <a:p>
            <a:endParaRPr lang="en-GB" dirty="0"/>
          </a:p>
        </p:txBody>
      </p:sp>
      <p:sp>
        <p:nvSpPr>
          <p:cNvPr id="21551" name="Line 137"/>
          <p:cNvSpPr>
            <a:spLocks noChangeShapeType="1"/>
          </p:cNvSpPr>
          <p:nvPr/>
        </p:nvSpPr>
        <p:spPr bwMode="auto">
          <a:xfrm>
            <a:off x="6355651" y="2522884"/>
            <a:ext cx="0" cy="503238"/>
          </a:xfrm>
          <a:prstGeom prst="line">
            <a:avLst/>
          </a:prstGeom>
          <a:noFill/>
          <a:ln w="38100">
            <a:solidFill>
              <a:srgbClr val="6600FF"/>
            </a:solidFill>
            <a:round/>
            <a:headEnd/>
            <a:tailEnd type="none" w="sm" len="lg"/>
          </a:ln>
        </p:spPr>
        <p:txBody>
          <a:bodyPr wrap="none" anchor="ctr"/>
          <a:lstStyle/>
          <a:p>
            <a:endParaRPr lang="en-GB" dirty="0"/>
          </a:p>
        </p:txBody>
      </p:sp>
      <p:sp>
        <p:nvSpPr>
          <p:cNvPr id="21552" name="Line 141"/>
          <p:cNvSpPr>
            <a:spLocks noChangeShapeType="1"/>
          </p:cNvSpPr>
          <p:nvPr/>
        </p:nvSpPr>
        <p:spPr bwMode="auto">
          <a:xfrm flipH="1" flipV="1">
            <a:off x="6980927" y="4618388"/>
            <a:ext cx="720494" cy="754063"/>
          </a:xfrm>
          <a:prstGeom prst="line">
            <a:avLst/>
          </a:prstGeom>
          <a:noFill/>
          <a:ln w="38100">
            <a:solidFill>
              <a:srgbClr val="800080"/>
            </a:solidFill>
            <a:round/>
            <a:headEnd/>
            <a:tailEnd type="triangle" w="lg" len="med"/>
          </a:ln>
        </p:spPr>
        <p:txBody>
          <a:bodyPr/>
          <a:lstStyle/>
          <a:p>
            <a:endParaRPr lang="en-GB" dirty="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77" name="Rectangle 49"/>
          <p:cNvSpPr>
            <a:spLocks noChangeArrowheads="1"/>
          </p:cNvSpPr>
          <p:nvPr/>
        </p:nvSpPr>
        <p:spPr bwMode="auto">
          <a:xfrm>
            <a:off x="1490187" y="1871440"/>
            <a:ext cx="7055763" cy="3384550"/>
          </a:xfrm>
          <a:prstGeom prst="rect">
            <a:avLst/>
          </a:prstGeom>
          <a:solidFill>
            <a:schemeClr val="bg1">
              <a:lumMod val="95000"/>
            </a:schemeClr>
          </a:solidFill>
          <a:ln w="9525">
            <a:noFill/>
            <a:miter lim="800000"/>
            <a:headEnd/>
            <a:tailEnd type="none" w="sm" len="lg"/>
          </a:ln>
          <a:effectLst/>
        </p:spPr>
        <p:txBody>
          <a:bodyPr wrap="none" anchor="ctr"/>
          <a:lstStyle/>
          <a:p>
            <a:pPr eaLnBrk="0" hangingPunct="0">
              <a:defRPr/>
            </a:pPr>
            <a:endParaRPr lang="en-GB" dirty="0">
              <a:latin typeface="Arial" charset="0"/>
            </a:endParaRPr>
          </a:p>
        </p:txBody>
      </p:sp>
      <p:sp>
        <p:nvSpPr>
          <p:cNvPr id="22530" name="Line 4"/>
          <p:cNvSpPr>
            <a:spLocks noChangeShapeType="1"/>
          </p:cNvSpPr>
          <p:nvPr/>
        </p:nvSpPr>
        <p:spPr bwMode="auto">
          <a:xfrm>
            <a:off x="1472728" y="1903194"/>
            <a:ext cx="0" cy="3324225"/>
          </a:xfrm>
          <a:prstGeom prst="line">
            <a:avLst/>
          </a:prstGeom>
          <a:noFill/>
          <a:ln w="25400">
            <a:solidFill>
              <a:schemeClr val="tx1"/>
            </a:solidFill>
            <a:round/>
            <a:headEnd/>
            <a:tailEnd type="none" w="sm" len="med"/>
          </a:ln>
        </p:spPr>
        <p:txBody>
          <a:bodyPr wrap="none" anchor="ctr"/>
          <a:lstStyle/>
          <a:p>
            <a:endParaRPr lang="en-GB" dirty="0"/>
          </a:p>
        </p:txBody>
      </p:sp>
      <p:sp>
        <p:nvSpPr>
          <p:cNvPr id="22531" name="Line 5"/>
          <p:cNvSpPr>
            <a:spLocks noChangeShapeType="1"/>
          </p:cNvSpPr>
          <p:nvPr/>
        </p:nvSpPr>
        <p:spPr bwMode="auto">
          <a:xfrm>
            <a:off x="1472728" y="5236940"/>
            <a:ext cx="7079568" cy="0"/>
          </a:xfrm>
          <a:prstGeom prst="line">
            <a:avLst/>
          </a:prstGeom>
          <a:noFill/>
          <a:ln w="25400">
            <a:solidFill>
              <a:schemeClr val="tx1"/>
            </a:solidFill>
            <a:round/>
            <a:headEnd/>
            <a:tailEnd type="none" w="sm" len="med"/>
          </a:ln>
        </p:spPr>
        <p:txBody>
          <a:bodyPr wrap="none" anchor="ctr"/>
          <a:lstStyle/>
          <a:p>
            <a:endParaRPr lang="en-GB" dirty="0"/>
          </a:p>
        </p:txBody>
      </p:sp>
      <p:sp>
        <p:nvSpPr>
          <p:cNvPr id="22532" name="Line 6"/>
          <p:cNvSpPr>
            <a:spLocks noChangeShapeType="1"/>
          </p:cNvSpPr>
          <p:nvPr/>
        </p:nvSpPr>
        <p:spPr bwMode="auto">
          <a:xfrm>
            <a:off x="1472728" y="4884515"/>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2533" name="Line 7"/>
          <p:cNvSpPr>
            <a:spLocks noChangeShapeType="1"/>
          </p:cNvSpPr>
          <p:nvPr/>
        </p:nvSpPr>
        <p:spPr bwMode="auto">
          <a:xfrm>
            <a:off x="1472728" y="4532090"/>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2534" name="Line 8"/>
          <p:cNvSpPr>
            <a:spLocks noChangeShapeType="1"/>
          </p:cNvSpPr>
          <p:nvPr/>
        </p:nvSpPr>
        <p:spPr bwMode="auto">
          <a:xfrm>
            <a:off x="1472728" y="4178077"/>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2535" name="Line 9"/>
          <p:cNvSpPr>
            <a:spLocks noChangeShapeType="1"/>
          </p:cNvSpPr>
          <p:nvPr/>
        </p:nvSpPr>
        <p:spPr bwMode="auto">
          <a:xfrm>
            <a:off x="1472728" y="3825652"/>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2536" name="Line 10"/>
          <p:cNvSpPr>
            <a:spLocks noChangeShapeType="1"/>
          </p:cNvSpPr>
          <p:nvPr/>
        </p:nvSpPr>
        <p:spPr bwMode="auto">
          <a:xfrm>
            <a:off x="1472728" y="3473227"/>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2537" name="Line 11"/>
          <p:cNvSpPr>
            <a:spLocks noChangeShapeType="1"/>
          </p:cNvSpPr>
          <p:nvPr/>
        </p:nvSpPr>
        <p:spPr bwMode="auto">
          <a:xfrm>
            <a:off x="1472728" y="3120802"/>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2538" name="Line 12"/>
          <p:cNvSpPr>
            <a:spLocks noChangeShapeType="1"/>
          </p:cNvSpPr>
          <p:nvPr/>
        </p:nvSpPr>
        <p:spPr bwMode="auto">
          <a:xfrm>
            <a:off x="1472728" y="2768377"/>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2539" name="Line 13"/>
          <p:cNvSpPr>
            <a:spLocks noChangeShapeType="1"/>
          </p:cNvSpPr>
          <p:nvPr/>
        </p:nvSpPr>
        <p:spPr bwMode="auto">
          <a:xfrm>
            <a:off x="1472728" y="2415952"/>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2540" name="Line 14"/>
          <p:cNvSpPr>
            <a:spLocks noChangeShapeType="1"/>
          </p:cNvSpPr>
          <p:nvPr/>
        </p:nvSpPr>
        <p:spPr bwMode="auto">
          <a:xfrm>
            <a:off x="1472728" y="2063527"/>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2541" name="Line 15"/>
          <p:cNvSpPr>
            <a:spLocks noChangeShapeType="1"/>
          </p:cNvSpPr>
          <p:nvPr/>
        </p:nvSpPr>
        <p:spPr bwMode="auto">
          <a:xfrm flipV="1">
            <a:off x="2063089" y="5113115"/>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2542" name="Line 16"/>
          <p:cNvSpPr>
            <a:spLocks noChangeShapeType="1"/>
          </p:cNvSpPr>
          <p:nvPr/>
        </p:nvSpPr>
        <p:spPr bwMode="auto">
          <a:xfrm flipV="1">
            <a:off x="2651863" y="5117877"/>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2543" name="Line 17"/>
          <p:cNvSpPr>
            <a:spLocks noChangeShapeType="1"/>
          </p:cNvSpPr>
          <p:nvPr/>
        </p:nvSpPr>
        <p:spPr bwMode="auto">
          <a:xfrm flipV="1">
            <a:off x="3239049" y="5113115"/>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2544" name="Line 18"/>
          <p:cNvSpPr>
            <a:spLocks noChangeShapeType="1"/>
          </p:cNvSpPr>
          <p:nvPr/>
        </p:nvSpPr>
        <p:spPr bwMode="auto">
          <a:xfrm flipV="1">
            <a:off x="3829411" y="5113115"/>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2545" name="Line 19"/>
          <p:cNvSpPr>
            <a:spLocks noChangeShapeType="1"/>
          </p:cNvSpPr>
          <p:nvPr/>
        </p:nvSpPr>
        <p:spPr bwMode="auto">
          <a:xfrm flipV="1">
            <a:off x="4419771" y="5113115"/>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2546" name="Line 20"/>
          <p:cNvSpPr>
            <a:spLocks noChangeShapeType="1"/>
          </p:cNvSpPr>
          <p:nvPr/>
        </p:nvSpPr>
        <p:spPr bwMode="auto">
          <a:xfrm flipV="1">
            <a:off x="5010132" y="5105177"/>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2547" name="Line 21"/>
          <p:cNvSpPr>
            <a:spLocks noChangeShapeType="1"/>
          </p:cNvSpPr>
          <p:nvPr/>
        </p:nvSpPr>
        <p:spPr bwMode="auto">
          <a:xfrm flipV="1">
            <a:off x="5597318" y="5113115"/>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2548" name="Line 22"/>
          <p:cNvSpPr>
            <a:spLocks noChangeShapeType="1"/>
          </p:cNvSpPr>
          <p:nvPr/>
        </p:nvSpPr>
        <p:spPr bwMode="auto">
          <a:xfrm flipV="1">
            <a:off x="6186091" y="5086127"/>
            <a:ext cx="0" cy="120650"/>
          </a:xfrm>
          <a:prstGeom prst="line">
            <a:avLst/>
          </a:prstGeom>
          <a:noFill/>
          <a:ln w="9525">
            <a:solidFill>
              <a:schemeClr val="tx1"/>
            </a:solidFill>
            <a:round/>
            <a:headEnd/>
            <a:tailEnd type="none" w="sm" len="med"/>
          </a:ln>
        </p:spPr>
        <p:txBody>
          <a:bodyPr wrap="none" anchor="ctr"/>
          <a:lstStyle/>
          <a:p>
            <a:endParaRPr lang="en-GB" dirty="0"/>
          </a:p>
        </p:txBody>
      </p:sp>
      <p:sp>
        <p:nvSpPr>
          <p:cNvPr id="22549" name="Line 23"/>
          <p:cNvSpPr>
            <a:spLocks noChangeShapeType="1"/>
          </p:cNvSpPr>
          <p:nvPr/>
        </p:nvSpPr>
        <p:spPr bwMode="auto">
          <a:xfrm flipV="1">
            <a:off x="6776452" y="5113115"/>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2550" name="Line 24"/>
          <p:cNvSpPr>
            <a:spLocks noChangeShapeType="1"/>
          </p:cNvSpPr>
          <p:nvPr/>
        </p:nvSpPr>
        <p:spPr bwMode="auto">
          <a:xfrm flipV="1">
            <a:off x="7366813" y="5113115"/>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2551" name="Line 25"/>
          <p:cNvSpPr>
            <a:spLocks noChangeShapeType="1"/>
          </p:cNvSpPr>
          <p:nvPr/>
        </p:nvSpPr>
        <p:spPr bwMode="auto">
          <a:xfrm flipV="1">
            <a:off x="7954000" y="5113115"/>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2552" name="Line 26"/>
          <p:cNvSpPr>
            <a:spLocks noChangeShapeType="1"/>
          </p:cNvSpPr>
          <p:nvPr/>
        </p:nvSpPr>
        <p:spPr bwMode="auto">
          <a:xfrm flipV="1">
            <a:off x="8544361" y="2012727"/>
            <a:ext cx="0" cy="3217863"/>
          </a:xfrm>
          <a:prstGeom prst="line">
            <a:avLst/>
          </a:prstGeom>
          <a:noFill/>
          <a:ln w="9525">
            <a:solidFill>
              <a:schemeClr val="tx1"/>
            </a:solidFill>
            <a:round/>
            <a:headEnd/>
            <a:tailEnd type="none" w="sm" len="med"/>
          </a:ln>
        </p:spPr>
        <p:txBody>
          <a:bodyPr wrap="none" anchor="ctr"/>
          <a:lstStyle/>
          <a:p>
            <a:endParaRPr lang="en-GB" dirty="0"/>
          </a:p>
        </p:txBody>
      </p:sp>
      <p:sp>
        <p:nvSpPr>
          <p:cNvPr id="22553" name="Text Box 27"/>
          <p:cNvSpPr txBox="1">
            <a:spLocks noChangeArrowheads="1"/>
          </p:cNvSpPr>
          <p:nvPr/>
        </p:nvSpPr>
        <p:spPr bwMode="auto">
          <a:xfrm>
            <a:off x="2426512" y="5186140"/>
            <a:ext cx="449118"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1</a:t>
            </a:r>
          </a:p>
        </p:txBody>
      </p:sp>
      <p:sp>
        <p:nvSpPr>
          <p:cNvPr id="22554" name="Text Box 28"/>
          <p:cNvSpPr txBox="1">
            <a:spLocks noChangeArrowheads="1"/>
          </p:cNvSpPr>
          <p:nvPr/>
        </p:nvSpPr>
        <p:spPr bwMode="auto">
          <a:xfrm>
            <a:off x="3604060" y="5186140"/>
            <a:ext cx="447531"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2</a:t>
            </a:r>
          </a:p>
        </p:txBody>
      </p:sp>
      <p:sp>
        <p:nvSpPr>
          <p:cNvPr id="22555" name="Text Box 29"/>
          <p:cNvSpPr txBox="1">
            <a:spLocks noChangeArrowheads="1"/>
          </p:cNvSpPr>
          <p:nvPr/>
        </p:nvSpPr>
        <p:spPr bwMode="auto">
          <a:xfrm>
            <a:off x="4784781" y="5202016"/>
            <a:ext cx="447531" cy="36933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3</a:t>
            </a:r>
          </a:p>
        </p:txBody>
      </p:sp>
      <p:sp>
        <p:nvSpPr>
          <p:cNvPr id="22556" name="Text Box 30"/>
          <p:cNvSpPr txBox="1">
            <a:spLocks noChangeArrowheads="1"/>
          </p:cNvSpPr>
          <p:nvPr/>
        </p:nvSpPr>
        <p:spPr bwMode="auto">
          <a:xfrm>
            <a:off x="5960739" y="5186140"/>
            <a:ext cx="449119"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4</a:t>
            </a:r>
          </a:p>
        </p:txBody>
      </p:sp>
      <p:sp>
        <p:nvSpPr>
          <p:cNvPr id="22557" name="Text Box 31"/>
          <p:cNvSpPr txBox="1">
            <a:spLocks noChangeArrowheads="1"/>
          </p:cNvSpPr>
          <p:nvPr/>
        </p:nvSpPr>
        <p:spPr bwMode="auto">
          <a:xfrm>
            <a:off x="7017675" y="5186140"/>
            <a:ext cx="661776"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5</a:t>
            </a:r>
          </a:p>
        </p:txBody>
      </p:sp>
      <p:sp>
        <p:nvSpPr>
          <p:cNvPr id="22558" name="Text Box 32"/>
          <p:cNvSpPr txBox="1">
            <a:spLocks noChangeArrowheads="1"/>
          </p:cNvSpPr>
          <p:nvPr/>
        </p:nvSpPr>
        <p:spPr bwMode="auto">
          <a:xfrm>
            <a:off x="8319010" y="5186140"/>
            <a:ext cx="447531"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6</a:t>
            </a:r>
          </a:p>
        </p:txBody>
      </p:sp>
      <p:sp>
        <p:nvSpPr>
          <p:cNvPr id="22559" name="Text Box 33"/>
          <p:cNvSpPr txBox="1">
            <a:spLocks noChangeArrowheads="1"/>
          </p:cNvSpPr>
          <p:nvPr/>
        </p:nvSpPr>
        <p:spPr bwMode="auto">
          <a:xfrm>
            <a:off x="1363227" y="5160740"/>
            <a:ext cx="447531"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0</a:t>
            </a:r>
          </a:p>
        </p:txBody>
      </p:sp>
      <p:sp>
        <p:nvSpPr>
          <p:cNvPr id="22560" name="Text Box 34"/>
          <p:cNvSpPr txBox="1">
            <a:spLocks noChangeArrowheads="1"/>
          </p:cNvSpPr>
          <p:nvPr/>
        </p:nvSpPr>
        <p:spPr bwMode="auto">
          <a:xfrm>
            <a:off x="969654" y="5033740"/>
            <a:ext cx="447531" cy="366712"/>
          </a:xfrm>
          <a:prstGeom prst="rect">
            <a:avLst/>
          </a:prstGeom>
          <a:noFill/>
          <a:ln w="9525">
            <a:noFill/>
            <a:miter lim="800000"/>
            <a:headEnd/>
            <a:tailEnd type="none" w="sm" len="med"/>
          </a:ln>
        </p:spPr>
        <p:txBody>
          <a:bodyPr>
            <a:spAutoFit/>
          </a:bodyPr>
          <a:lstStyle/>
          <a:p>
            <a:pPr algn="r" eaLnBrk="0" hangingPunct="0">
              <a:spcBef>
                <a:spcPct val="50000"/>
              </a:spcBef>
            </a:pPr>
            <a:r>
              <a:rPr lang="en-US" sz="1800" dirty="0"/>
              <a:t>0</a:t>
            </a:r>
          </a:p>
        </p:txBody>
      </p:sp>
      <p:sp>
        <p:nvSpPr>
          <p:cNvPr id="22561" name="Text Box 35"/>
          <p:cNvSpPr txBox="1">
            <a:spLocks noChangeArrowheads="1"/>
          </p:cNvSpPr>
          <p:nvPr/>
        </p:nvSpPr>
        <p:spPr bwMode="auto">
          <a:xfrm>
            <a:off x="969654" y="4355881"/>
            <a:ext cx="447531" cy="366713"/>
          </a:xfrm>
          <a:prstGeom prst="rect">
            <a:avLst/>
          </a:prstGeom>
          <a:noFill/>
          <a:ln w="9525">
            <a:noFill/>
            <a:miter lim="800000"/>
            <a:headEnd/>
            <a:tailEnd type="none" w="sm" len="med"/>
          </a:ln>
        </p:spPr>
        <p:txBody>
          <a:bodyPr>
            <a:spAutoFit/>
          </a:bodyPr>
          <a:lstStyle/>
          <a:p>
            <a:pPr algn="r" eaLnBrk="0" hangingPunct="0">
              <a:spcBef>
                <a:spcPct val="50000"/>
              </a:spcBef>
            </a:pPr>
            <a:r>
              <a:rPr lang="en-US" sz="1800" dirty="0"/>
              <a:t>2</a:t>
            </a:r>
          </a:p>
        </p:txBody>
      </p:sp>
      <p:sp>
        <p:nvSpPr>
          <p:cNvPr id="22562" name="Text Box 36"/>
          <p:cNvSpPr txBox="1">
            <a:spLocks noChangeArrowheads="1"/>
          </p:cNvSpPr>
          <p:nvPr/>
        </p:nvSpPr>
        <p:spPr bwMode="auto">
          <a:xfrm>
            <a:off x="969654" y="3638328"/>
            <a:ext cx="447531" cy="366713"/>
          </a:xfrm>
          <a:prstGeom prst="rect">
            <a:avLst/>
          </a:prstGeom>
          <a:noFill/>
          <a:ln w="9525">
            <a:noFill/>
            <a:miter lim="800000"/>
            <a:headEnd/>
            <a:tailEnd type="none" w="sm" len="med"/>
          </a:ln>
        </p:spPr>
        <p:txBody>
          <a:bodyPr>
            <a:spAutoFit/>
          </a:bodyPr>
          <a:lstStyle/>
          <a:p>
            <a:pPr algn="r" eaLnBrk="0" hangingPunct="0">
              <a:spcBef>
                <a:spcPct val="50000"/>
              </a:spcBef>
            </a:pPr>
            <a:r>
              <a:rPr lang="en-US" sz="1800" dirty="0"/>
              <a:t>4</a:t>
            </a:r>
          </a:p>
        </p:txBody>
      </p:sp>
      <p:sp>
        <p:nvSpPr>
          <p:cNvPr id="22563" name="Text Box 37"/>
          <p:cNvSpPr txBox="1">
            <a:spLocks noChangeArrowheads="1"/>
          </p:cNvSpPr>
          <p:nvPr/>
        </p:nvSpPr>
        <p:spPr bwMode="auto">
          <a:xfrm>
            <a:off x="969654" y="2944590"/>
            <a:ext cx="447531" cy="366712"/>
          </a:xfrm>
          <a:prstGeom prst="rect">
            <a:avLst/>
          </a:prstGeom>
          <a:noFill/>
          <a:ln w="9525">
            <a:noFill/>
            <a:miter lim="800000"/>
            <a:headEnd/>
            <a:tailEnd type="none" w="sm" len="med"/>
          </a:ln>
        </p:spPr>
        <p:txBody>
          <a:bodyPr>
            <a:spAutoFit/>
          </a:bodyPr>
          <a:lstStyle/>
          <a:p>
            <a:pPr algn="r" eaLnBrk="0" hangingPunct="0">
              <a:spcBef>
                <a:spcPct val="50000"/>
              </a:spcBef>
            </a:pPr>
            <a:r>
              <a:rPr lang="en-US" sz="1800" dirty="0"/>
              <a:t>6</a:t>
            </a:r>
          </a:p>
        </p:txBody>
      </p:sp>
      <p:sp>
        <p:nvSpPr>
          <p:cNvPr id="22564" name="Text Box 38"/>
          <p:cNvSpPr txBox="1">
            <a:spLocks noChangeArrowheads="1"/>
          </p:cNvSpPr>
          <p:nvPr/>
        </p:nvSpPr>
        <p:spPr bwMode="auto">
          <a:xfrm>
            <a:off x="969654" y="2239740"/>
            <a:ext cx="447531" cy="366712"/>
          </a:xfrm>
          <a:prstGeom prst="rect">
            <a:avLst/>
          </a:prstGeom>
          <a:noFill/>
          <a:ln w="9525">
            <a:noFill/>
            <a:miter lim="800000"/>
            <a:headEnd/>
            <a:tailEnd type="none" w="sm" len="med"/>
          </a:ln>
        </p:spPr>
        <p:txBody>
          <a:bodyPr>
            <a:spAutoFit/>
          </a:bodyPr>
          <a:lstStyle/>
          <a:p>
            <a:pPr algn="r" eaLnBrk="0" hangingPunct="0">
              <a:spcBef>
                <a:spcPct val="50000"/>
              </a:spcBef>
            </a:pPr>
            <a:r>
              <a:rPr lang="en-US" sz="1800" dirty="0"/>
              <a:t>8</a:t>
            </a:r>
          </a:p>
        </p:txBody>
      </p:sp>
      <p:sp>
        <p:nvSpPr>
          <p:cNvPr id="22565" name="Text Box 39"/>
          <p:cNvSpPr txBox="1">
            <a:spLocks noChangeArrowheads="1"/>
          </p:cNvSpPr>
          <p:nvPr/>
        </p:nvSpPr>
        <p:spPr bwMode="auto">
          <a:xfrm rot="-5400000">
            <a:off x="-1064675" y="3483826"/>
            <a:ext cx="3736975" cy="36933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Unit cost (total cost/volume)</a:t>
            </a:r>
          </a:p>
        </p:txBody>
      </p:sp>
      <p:sp>
        <p:nvSpPr>
          <p:cNvPr id="22566" name="Text Box 40"/>
          <p:cNvSpPr txBox="1">
            <a:spLocks noChangeArrowheads="1"/>
          </p:cNvSpPr>
          <p:nvPr/>
        </p:nvSpPr>
        <p:spPr bwMode="auto">
          <a:xfrm>
            <a:off x="2442381" y="5438556"/>
            <a:ext cx="5143438" cy="366713"/>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Volume in thousands of units</a:t>
            </a:r>
          </a:p>
        </p:txBody>
      </p:sp>
      <p:sp>
        <p:nvSpPr>
          <p:cNvPr id="22567" name="Text Box 41"/>
          <p:cNvSpPr txBox="1">
            <a:spLocks noChangeArrowheads="1"/>
          </p:cNvSpPr>
          <p:nvPr/>
        </p:nvSpPr>
        <p:spPr bwMode="auto">
          <a:xfrm>
            <a:off x="1423534" y="1369267"/>
            <a:ext cx="920455" cy="366713"/>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(a)</a:t>
            </a:r>
          </a:p>
        </p:txBody>
      </p:sp>
      <p:sp>
        <p:nvSpPr>
          <p:cNvPr id="22568" name="Line 42"/>
          <p:cNvSpPr>
            <a:spLocks noChangeShapeType="1"/>
          </p:cNvSpPr>
          <p:nvPr/>
        </p:nvSpPr>
        <p:spPr bwMode="auto">
          <a:xfrm flipV="1">
            <a:off x="6186091" y="1919065"/>
            <a:ext cx="0" cy="3282950"/>
          </a:xfrm>
          <a:prstGeom prst="line">
            <a:avLst/>
          </a:prstGeom>
          <a:noFill/>
          <a:ln w="31750">
            <a:solidFill>
              <a:srgbClr val="800080"/>
            </a:solidFill>
            <a:prstDash val="dash"/>
            <a:round/>
            <a:headEnd/>
            <a:tailEnd type="none" w="sm" len="med"/>
          </a:ln>
        </p:spPr>
        <p:txBody>
          <a:bodyPr wrap="none" anchor="ctr"/>
          <a:lstStyle/>
          <a:p>
            <a:endParaRPr lang="en-GB" dirty="0"/>
          </a:p>
        </p:txBody>
      </p:sp>
      <p:sp>
        <p:nvSpPr>
          <p:cNvPr id="22569" name="Arc 43"/>
          <p:cNvSpPr>
            <a:spLocks/>
          </p:cNvSpPr>
          <p:nvPr/>
        </p:nvSpPr>
        <p:spPr bwMode="auto">
          <a:xfrm flipH="1" flipV="1">
            <a:off x="1780606" y="2239744"/>
            <a:ext cx="4465793" cy="2795587"/>
          </a:xfrm>
          <a:custGeom>
            <a:avLst/>
            <a:gdLst>
              <a:gd name="T0" fmla="*/ 53565 w 21600"/>
              <a:gd name="T1" fmla="*/ 0 h 21598"/>
              <a:gd name="T2" fmla="*/ 4467225 w 21600"/>
              <a:gd name="T3" fmla="*/ 2795587 h 21598"/>
              <a:gd name="T4" fmla="*/ 0 w 21600"/>
              <a:gd name="T5" fmla="*/ 2795587 h 21598"/>
              <a:gd name="T6" fmla="*/ 0 60000 65536"/>
              <a:gd name="T7" fmla="*/ 0 60000 65536"/>
              <a:gd name="T8" fmla="*/ 0 60000 65536"/>
              <a:gd name="T9" fmla="*/ 0 w 21600"/>
              <a:gd name="T10" fmla="*/ 0 h 21598"/>
              <a:gd name="T11" fmla="*/ 21600 w 21600"/>
              <a:gd name="T12" fmla="*/ 21598 h 21598"/>
            </a:gdLst>
            <a:ahLst/>
            <a:cxnLst>
              <a:cxn ang="T6">
                <a:pos x="T0" y="T1"/>
              </a:cxn>
              <a:cxn ang="T7">
                <a:pos x="T2" y="T3"/>
              </a:cxn>
              <a:cxn ang="T8">
                <a:pos x="T4" y="T5"/>
              </a:cxn>
            </a:cxnLst>
            <a:rect l="T9" t="T10" r="T11" b="T12"/>
            <a:pathLst>
              <a:path w="21600" h="21598" fill="none" extrusionOk="0">
                <a:moveTo>
                  <a:pt x="259" y="-1"/>
                </a:moveTo>
                <a:cubicBezTo>
                  <a:pt x="12086" y="141"/>
                  <a:pt x="21600" y="9769"/>
                  <a:pt x="21600" y="21598"/>
                </a:cubicBezTo>
              </a:path>
              <a:path w="21600" h="21598" stroke="0" extrusionOk="0">
                <a:moveTo>
                  <a:pt x="259" y="-1"/>
                </a:moveTo>
                <a:cubicBezTo>
                  <a:pt x="12086" y="141"/>
                  <a:pt x="21600" y="9769"/>
                  <a:pt x="21600" y="21598"/>
                </a:cubicBezTo>
                <a:lnTo>
                  <a:pt x="0" y="21598"/>
                </a:lnTo>
                <a:close/>
              </a:path>
            </a:pathLst>
          </a:custGeom>
          <a:noFill/>
          <a:ln w="38100">
            <a:solidFill>
              <a:srgbClr val="6600FF"/>
            </a:solidFill>
            <a:round/>
            <a:headEnd/>
            <a:tailEnd type="none" w="sm" len="med"/>
          </a:ln>
        </p:spPr>
        <p:txBody>
          <a:bodyPr wrap="none" anchor="ctr"/>
          <a:lstStyle/>
          <a:p>
            <a:endParaRPr lang="en-GB" dirty="0"/>
          </a:p>
        </p:txBody>
      </p:sp>
      <p:sp>
        <p:nvSpPr>
          <p:cNvPr id="22570" name="Text Box 44"/>
          <p:cNvSpPr txBox="1">
            <a:spLocks noChangeArrowheads="1"/>
          </p:cNvSpPr>
          <p:nvPr/>
        </p:nvSpPr>
        <p:spPr bwMode="auto">
          <a:xfrm>
            <a:off x="6700278" y="3509740"/>
            <a:ext cx="1893281" cy="641350"/>
          </a:xfrm>
          <a:prstGeom prst="rect">
            <a:avLst/>
          </a:prstGeom>
          <a:noFill/>
          <a:ln w="9525">
            <a:noFill/>
            <a:miter lim="800000"/>
            <a:headEnd/>
            <a:tailEnd type="none" w="sm" len="med"/>
          </a:ln>
        </p:spPr>
        <p:txBody>
          <a:bodyPr>
            <a:spAutoFit/>
          </a:bodyPr>
          <a:lstStyle/>
          <a:p>
            <a:pPr eaLnBrk="0" hangingPunct="0">
              <a:spcBef>
                <a:spcPct val="50000"/>
              </a:spcBef>
            </a:pPr>
            <a:r>
              <a:rPr lang="en-US" sz="1800" dirty="0"/>
              <a:t>Nominal capacity limit</a:t>
            </a:r>
          </a:p>
        </p:txBody>
      </p:sp>
      <p:sp>
        <p:nvSpPr>
          <p:cNvPr id="22571" name="Line 46"/>
          <p:cNvSpPr>
            <a:spLocks noChangeShapeType="1"/>
          </p:cNvSpPr>
          <p:nvPr/>
        </p:nvSpPr>
        <p:spPr bwMode="auto">
          <a:xfrm flipV="1">
            <a:off x="6181332" y="5117877"/>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2572" name="Freeform 47"/>
          <p:cNvSpPr>
            <a:spLocks/>
          </p:cNvSpPr>
          <p:nvPr/>
        </p:nvSpPr>
        <p:spPr bwMode="auto">
          <a:xfrm>
            <a:off x="6201962" y="3978052"/>
            <a:ext cx="530055" cy="369888"/>
          </a:xfrm>
          <a:custGeom>
            <a:avLst/>
            <a:gdLst>
              <a:gd name="T0" fmla="*/ 162 w 162"/>
              <a:gd name="T1" fmla="*/ 0 h 162"/>
              <a:gd name="T2" fmla="*/ 0 w 162"/>
              <a:gd name="T3" fmla="*/ 162 h 162"/>
              <a:gd name="T4" fmla="*/ 0 60000 65536"/>
              <a:gd name="T5" fmla="*/ 0 60000 65536"/>
              <a:gd name="T6" fmla="*/ 0 w 162"/>
              <a:gd name="T7" fmla="*/ 0 h 162"/>
              <a:gd name="T8" fmla="*/ 162 w 162"/>
              <a:gd name="T9" fmla="*/ 162 h 162"/>
            </a:gdLst>
            <a:ahLst/>
            <a:cxnLst>
              <a:cxn ang="T4">
                <a:pos x="T0" y="T1"/>
              </a:cxn>
              <a:cxn ang="T5">
                <a:pos x="T2" y="T3"/>
              </a:cxn>
            </a:cxnLst>
            <a:rect l="T6" t="T7" r="T8" b="T9"/>
            <a:pathLst>
              <a:path w="162" h="162">
                <a:moveTo>
                  <a:pt x="162" y="0"/>
                </a:moveTo>
                <a:lnTo>
                  <a:pt x="0" y="162"/>
                </a:lnTo>
              </a:path>
            </a:pathLst>
          </a:custGeom>
          <a:noFill/>
          <a:ln w="31750" cap="flat" cmpd="sng">
            <a:solidFill>
              <a:srgbClr val="800080"/>
            </a:solidFill>
            <a:prstDash val="solid"/>
            <a:round/>
            <a:headEnd type="none" w="med" len="med"/>
            <a:tailEnd type="triangle" w="sm" len="med"/>
          </a:ln>
        </p:spPr>
        <p:txBody>
          <a:bodyPr/>
          <a:lstStyle/>
          <a:p>
            <a:endParaRPr lang="en-GB" dirty="0"/>
          </a:p>
        </p:txBody>
      </p:sp>
      <p:sp>
        <p:nvSpPr>
          <p:cNvPr id="49" name="Text Box 133"/>
          <p:cNvSpPr txBox="1">
            <a:spLocks noChangeArrowheads="1"/>
          </p:cNvSpPr>
          <p:nvPr/>
        </p:nvSpPr>
        <p:spPr bwMode="auto">
          <a:xfrm>
            <a:off x="2011329" y="431381"/>
            <a:ext cx="5880168" cy="523220"/>
          </a:xfrm>
          <a:prstGeom prst="rect">
            <a:avLst/>
          </a:prstGeom>
          <a:noFill/>
          <a:ln w="9525">
            <a:noFill/>
            <a:miter lim="800000"/>
            <a:headEnd/>
            <a:tailEnd type="none" w="sm" len="med"/>
          </a:ln>
        </p:spPr>
        <p:txBody>
          <a:bodyPr wrap="square">
            <a:spAutoFit/>
          </a:bodyPr>
          <a:lstStyle/>
          <a:p>
            <a:pPr algn="ctr" eaLnBrk="0" hangingPunct="0"/>
            <a:r>
              <a:rPr lang="en-US" sz="2800" b="1" dirty="0"/>
              <a:t>Unit cost curve</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401" name="Rectangle 49"/>
          <p:cNvSpPr>
            <a:spLocks noChangeArrowheads="1"/>
          </p:cNvSpPr>
          <p:nvPr/>
        </p:nvSpPr>
        <p:spPr bwMode="auto">
          <a:xfrm>
            <a:off x="1503579" y="1943447"/>
            <a:ext cx="7055763" cy="3384550"/>
          </a:xfrm>
          <a:prstGeom prst="rect">
            <a:avLst/>
          </a:prstGeom>
          <a:solidFill>
            <a:schemeClr val="bg1">
              <a:lumMod val="95000"/>
            </a:schemeClr>
          </a:solidFill>
          <a:ln w="9525">
            <a:noFill/>
            <a:miter lim="800000"/>
            <a:headEnd/>
            <a:tailEnd type="none" w="sm" len="lg"/>
          </a:ln>
          <a:effectLst/>
        </p:spPr>
        <p:txBody>
          <a:bodyPr wrap="none" anchor="ctr"/>
          <a:lstStyle/>
          <a:p>
            <a:pPr eaLnBrk="0" hangingPunct="0">
              <a:defRPr/>
            </a:pPr>
            <a:endParaRPr lang="en-GB" dirty="0">
              <a:latin typeface="Arial" charset="0"/>
            </a:endParaRPr>
          </a:p>
        </p:txBody>
      </p:sp>
      <p:sp>
        <p:nvSpPr>
          <p:cNvPr id="23554" name="Line 50"/>
          <p:cNvSpPr>
            <a:spLocks noChangeShapeType="1"/>
          </p:cNvSpPr>
          <p:nvPr/>
        </p:nvSpPr>
        <p:spPr bwMode="auto">
          <a:xfrm>
            <a:off x="1486119" y="1975201"/>
            <a:ext cx="0" cy="3324225"/>
          </a:xfrm>
          <a:prstGeom prst="line">
            <a:avLst/>
          </a:prstGeom>
          <a:noFill/>
          <a:ln w="25400">
            <a:solidFill>
              <a:schemeClr val="tx1"/>
            </a:solidFill>
            <a:round/>
            <a:headEnd/>
            <a:tailEnd type="none" w="sm" len="med"/>
          </a:ln>
        </p:spPr>
        <p:txBody>
          <a:bodyPr wrap="none" anchor="ctr"/>
          <a:lstStyle/>
          <a:p>
            <a:endParaRPr lang="en-GB" dirty="0"/>
          </a:p>
        </p:txBody>
      </p:sp>
      <p:sp>
        <p:nvSpPr>
          <p:cNvPr id="23555" name="Line 51"/>
          <p:cNvSpPr>
            <a:spLocks noChangeShapeType="1"/>
          </p:cNvSpPr>
          <p:nvPr/>
        </p:nvSpPr>
        <p:spPr bwMode="auto">
          <a:xfrm>
            <a:off x="1486122" y="5308947"/>
            <a:ext cx="7079568" cy="0"/>
          </a:xfrm>
          <a:prstGeom prst="line">
            <a:avLst/>
          </a:prstGeom>
          <a:noFill/>
          <a:ln w="25400">
            <a:solidFill>
              <a:schemeClr val="tx1"/>
            </a:solidFill>
            <a:round/>
            <a:headEnd/>
            <a:tailEnd type="none" w="sm" len="med"/>
          </a:ln>
        </p:spPr>
        <p:txBody>
          <a:bodyPr wrap="none" anchor="ctr"/>
          <a:lstStyle/>
          <a:p>
            <a:endParaRPr lang="en-GB" dirty="0"/>
          </a:p>
        </p:txBody>
      </p:sp>
      <p:sp>
        <p:nvSpPr>
          <p:cNvPr id="23556" name="Line 59"/>
          <p:cNvSpPr>
            <a:spLocks noChangeShapeType="1"/>
          </p:cNvSpPr>
          <p:nvPr/>
        </p:nvSpPr>
        <p:spPr bwMode="auto">
          <a:xfrm>
            <a:off x="1486122" y="2487959"/>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3557" name="Line 60"/>
          <p:cNvSpPr>
            <a:spLocks noChangeShapeType="1"/>
          </p:cNvSpPr>
          <p:nvPr/>
        </p:nvSpPr>
        <p:spPr bwMode="auto">
          <a:xfrm>
            <a:off x="1486122" y="2135534"/>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3558" name="Line 61"/>
          <p:cNvSpPr>
            <a:spLocks noChangeShapeType="1"/>
          </p:cNvSpPr>
          <p:nvPr/>
        </p:nvSpPr>
        <p:spPr bwMode="auto">
          <a:xfrm flipV="1">
            <a:off x="2076481" y="5185122"/>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3559" name="Line 62"/>
          <p:cNvSpPr>
            <a:spLocks noChangeShapeType="1"/>
          </p:cNvSpPr>
          <p:nvPr/>
        </p:nvSpPr>
        <p:spPr bwMode="auto">
          <a:xfrm flipV="1">
            <a:off x="2665255" y="5189884"/>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3560" name="Line 63"/>
          <p:cNvSpPr>
            <a:spLocks noChangeShapeType="1"/>
          </p:cNvSpPr>
          <p:nvPr/>
        </p:nvSpPr>
        <p:spPr bwMode="auto">
          <a:xfrm flipV="1">
            <a:off x="3252441" y="5185122"/>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3561" name="Line 64"/>
          <p:cNvSpPr>
            <a:spLocks noChangeShapeType="1"/>
          </p:cNvSpPr>
          <p:nvPr/>
        </p:nvSpPr>
        <p:spPr bwMode="auto">
          <a:xfrm flipV="1">
            <a:off x="3842802" y="5185122"/>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3562" name="Line 65"/>
          <p:cNvSpPr>
            <a:spLocks noChangeShapeType="1"/>
          </p:cNvSpPr>
          <p:nvPr/>
        </p:nvSpPr>
        <p:spPr bwMode="auto">
          <a:xfrm flipV="1">
            <a:off x="4433162" y="5185122"/>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3563" name="Line 66"/>
          <p:cNvSpPr>
            <a:spLocks noChangeShapeType="1"/>
          </p:cNvSpPr>
          <p:nvPr/>
        </p:nvSpPr>
        <p:spPr bwMode="auto">
          <a:xfrm flipV="1">
            <a:off x="5023523" y="5177184"/>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3564" name="Line 67"/>
          <p:cNvSpPr>
            <a:spLocks noChangeShapeType="1"/>
          </p:cNvSpPr>
          <p:nvPr/>
        </p:nvSpPr>
        <p:spPr bwMode="auto">
          <a:xfrm flipV="1">
            <a:off x="5610711" y="5185122"/>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3565" name="Line 68"/>
          <p:cNvSpPr>
            <a:spLocks noChangeShapeType="1"/>
          </p:cNvSpPr>
          <p:nvPr/>
        </p:nvSpPr>
        <p:spPr bwMode="auto">
          <a:xfrm flipV="1">
            <a:off x="6199484" y="5158134"/>
            <a:ext cx="0" cy="120650"/>
          </a:xfrm>
          <a:prstGeom prst="line">
            <a:avLst/>
          </a:prstGeom>
          <a:noFill/>
          <a:ln w="9525">
            <a:solidFill>
              <a:schemeClr val="tx1"/>
            </a:solidFill>
            <a:round/>
            <a:headEnd/>
            <a:tailEnd type="none" w="sm" len="med"/>
          </a:ln>
        </p:spPr>
        <p:txBody>
          <a:bodyPr wrap="none" anchor="ctr"/>
          <a:lstStyle/>
          <a:p>
            <a:endParaRPr lang="en-GB" dirty="0"/>
          </a:p>
        </p:txBody>
      </p:sp>
      <p:sp>
        <p:nvSpPr>
          <p:cNvPr id="23566" name="Line 69"/>
          <p:cNvSpPr>
            <a:spLocks noChangeShapeType="1"/>
          </p:cNvSpPr>
          <p:nvPr/>
        </p:nvSpPr>
        <p:spPr bwMode="auto">
          <a:xfrm flipV="1">
            <a:off x="6789844" y="5185122"/>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3567" name="Line 70"/>
          <p:cNvSpPr>
            <a:spLocks noChangeShapeType="1"/>
          </p:cNvSpPr>
          <p:nvPr/>
        </p:nvSpPr>
        <p:spPr bwMode="auto">
          <a:xfrm flipV="1">
            <a:off x="7380205" y="5185122"/>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3568" name="Line 71"/>
          <p:cNvSpPr>
            <a:spLocks noChangeShapeType="1"/>
          </p:cNvSpPr>
          <p:nvPr/>
        </p:nvSpPr>
        <p:spPr bwMode="auto">
          <a:xfrm flipV="1">
            <a:off x="7967391" y="5185122"/>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3569" name="Line 72"/>
          <p:cNvSpPr>
            <a:spLocks noChangeShapeType="1"/>
          </p:cNvSpPr>
          <p:nvPr/>
        </p:nvSpPr>
        <p:spPr bwMode="auto">
          <a:xfrm flipV="1">
            <a:off x="8557752" y="2084738"/>
            <a:ext cx="0" cy="3217863"/>
          </a:xfrm>
          <a:prstGeom prst="line">
            <a:avLst/>
          </a:prstGeom>
          <a:noFill/>
          <a:ln w="9525">
            <a:solidFill>
              <a:schemeClr val="tx1"/>
            </a:solidFill>
            <a:round/>
            <a:headEnd/>
            <a:tailEnd type="none" w="sm" len="med"/>
          </a:ln>
        </p:spPr>
        <p:txBody>
          <a:bodyPr wrap="none" anchor="ctr"/>
          <a:lstStyle/>
          <a:p>
            <a:endParaRPr lang="en-GB" dirty="0"/>
          </a:p>
        </p:txBody>
      </p:sp>
      <p:sp>
        <p:nvSpPr>
          <p:cNvPr id="23570" name="Text Box 73"/>
          <p:cNvSpPr txBox="1">
            <a:spLocks noChangeArrowheads="1"/>
          </p:cNvSpPr>
          <p:nvPr/>
        </p:nvSpPr>
        <p:spPr bwMode="auto">
          <a:xfrm>
            <a:off x="2439903" y="5258147"/>
            <a:ext cx="449118"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1</a:t>
            </a:r>
          </a:p>
        </p:txBody>
      </p:sp>
      <p:sp>
        <p:nvSpPr>
          <p:cNvPr id="23571" name="Text Box 74"/>
          <p:cNvSpPr txBox="1">
            <a:spLocks noChangeArrowheads="1"/>
          </p:cNvSpPr>
          <p:nvPr/>
        </p:nvSpPr>
        <p:spPr bwMode="auto">
          <a:xfrm>
            <a:off x="3617451" y="5258147"/>
            <a:ext cx="447531"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2</a:t>
            </a:r>
          </a:p>
        </p:txBody>
      </p:sp>
      <p:sp>
        <p:nvSpPr>
          <p:cNvPr id="23572" name="Text Box 75"/>
          <p:cNvSpPr txBox="1">
            <a:spLocks noChangeArrowheads="1"/>
          </p:cNvSpPr>
          <p:nvPr/>
        </p:nvSpPr>
        <p:spPr bwMode="auto">
          <a:xfrm>
            <a:off x="4798171" y="5274023"/>
            <a:ext cx="447531" cy="36933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3</a:t>
            </a:r>
          </a:p>
        </p:txBody>
      </p:sp>
      <p:sp>
        <p:nvSpPr>
          <p:cNvPr id="23573" name="Text Box 76"/>
          <p:cNvSpPr txBox="1">
            <a:spLocks noChangeArrowheads="1"/>
          </p:cNvSpPr>
          <p:nvPr/>
        </p:nvSpPr>
        <p:spPr bwMode="auto">
          <a:xfrm>
            <a:off x="5974131" y="5258147"/>
            <a:ext cx="449119"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4</a:t>
            </a:r>
          </a:p>
        </p:txBody>
      </p:sp>
      <p:sp>
        <p:nvSpPr>
          <p:cNvPr id="23574" name="Text Box 77"/>
          <p:cNvSpPr txBox="1">
            <a:spLocks noChangeArrowheads="1"/>
          </p:cNvSpPr>
          <p:nvPr/>
        </p:nvSpPr>
        <p:spPr bwMode="auto">
          <a:xfrm>
            <a:off x="7031066" y="5258147"/>
            <a:ext cx="661776"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5</a:t>
            </a:r>
          </a:p>
        </p:txBody>
      </p:sp>
      <p:sp>
        <p:nvSpPr>
          <p:cNvPr id="23575" name="Text Box 78"/>
          <p:cNvSpPr txBox="1">
            <a:spLocks noChangeArrowheads="1"/>
          </p:cNvSpPr>
          <p:nvPr/>
        </p:nvSpPr>
        <p:spPr bwMode="auto">
          <a:xfrm>
            <a:off x="8332401" y="5258147"/>
            <a:ext cx="447531"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6</a:t>
            </a:r>
          </a:p>
        </p:txBody>
      </p:sp>
      <p:sp>
        <p:nvSpPr>
          <p:cNvPr id="23576" name="Text Box 79"/>
          <p:cNvSpPr txBox="1">
            <a:spLocks noChangeArrowheads="1"/>
          </p:cNvSpPr>
          <p:nvPr/>
        </p:nvSpPr>
        <p:spPr bwMode="auto">
          <a:xfrm>
            <a:off x="1376618" y="5232747"/>
            <a:ext cx="447531" cy="36671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0</a:t>
            </a:r>
          </a:p>
        </p:txBody>
      </p:sp>
      <p:sp>
        <p:nvSpPr>
          <p:cNvPr id="23577" name="Text Box 80"/>
          <p:cNvSpPr txBox="1">
            <a:spLocks noChangeArrowheads="1"/>
          </p:cNvSpPr>
          <p:nvPr/>
        </p:nvSpPr>
        <p:spPr bwMode="auto">
          <a:xfrm>
            <a:off x="983046" y="5105747"/>
            <a:ext cx="447531" cy="366712"/>
          </a:xfrm>
          <a:prstGeom prst="rect">
            <a:avLst/>
          </a:prstGeom>
          <a:noFill/>
          <a:ln w="9525">
            <a:noFill/>
            <a:miter lim="800000"/>
            <a:headEnd/>
            <a:tailEnd type="none" w="sm" len="med"/>
          </a:ln>
        </p:spPr>
        <p:txBody>
          <a:bodyPr>
            <a:spAutoFit/>
          </a:bodyPr>
          <a:lstStyle/>
          <a:p>
            <a:pPr algn="r" eaLnBrk="0" hangingPunct="0">
              <a:spcBef>
                <a:spcPct val="50000"/>
              </a:spcBef>
            </a:pPr>
            <a:r>
              <a:rPr lang="en-US" sz="1800" dirty="0"/>
              <a:t>0</a:t>
            </a:r>
          </a:p>
        </p:txBody>
      </p:sp>
      <p:sp>
        <p:nvSpPr>
          <p:cNvPr id="23578" name="Text Box 81"/>
          <p:cNvSpPr txBox="1">
            <a:spLocks noChangeArrowheads="1"/>
          </p:cNvSpPr>
          <p:nvPr/>
        </p:nvSpPr>
        <p:spPr bwMode="auto">
          <a:xfrm>
            <a:off x="983046" y="4427888"/>
            <a:ext cx="447531" cy="366713"/>
          </a:xfrm>
          <a:prstGeom prst="rect">
            <a:avLst/>
          </a:prstGeom>
          <a:noFill/>
          <a:ln w="9525">
            <a:noFill/>
            <a:miter lim="800000"/>
            <a:headEnd/>
            <a:tailEnd type="none" w="sm" len="med"/>
          </a:ln>
        </p:spPr>
        <p:txBody>
          <a:bodyPr>
            <a:spAutoFit/>
          </a:bodyPr>
          <a:lstStyle/>
          <a:p>
            <a:pPr algn="r" eaLnBrk="0" hangingPunct="0">
              <a:spcBef>
                <a:spcPct val="50000"/>
              </a:spcBef>
            </a:pPr>
            <a:r>
              <a:rPr lang="en-US" sz="1800" dirty="0"/>
              <a:t>2</a:t>
            </a:r>
          </a:p>
        </p:txBody>
      </p:sp>
      <p:sp>
        <p:nvSpPr>
          <p:cNvPr id="23579" name="Text Box 82"/>
          <p:cNvSpPr txBox="1">
            <a:spLocks noChangeArrowheads="1"/>
          </p:cNvSpPr>
          <p:nvPr/>
        </p:nvSpPr>
        <p:spPr bwMode="auto">
          <a:xfrm>
            <a:off x="983046" y="3710334"/>
            <a:ext cx="447531" cy="366713"/>
          </a:xfrm>
          <a:prstGeom prst="rect">
            <a:avLst/>
          </a:prstGeom>
          <a:noFill/>
          <a:ln w="9525">
            <a:noFill/>
            <a:miter lim="800000"/>
            <a:headEnd/>
            <a:tailEnd type="none" w="sm" len="med"/>
          </a:ln>
        </p:spPr>
        <p:txBody>
          <a:bodyPr>
            <a:spAutoFit/>
          </a:bodyPr>
          <a:lstStyle/>
          <a:p>
            <a:pPr algn="r" eaLnBrk="0" hangingPunct="0">
              <a:spcBef>
                <a:spcPct val="50000"/>
              </a:spcBef>
            </a:pPr>
            <a:r>
              <a:rPr lang="en-US" sz="1800" dirty="0"/>
              <a:t>4</a:t>
            </a:r>
          </a:p>
        </p:txBody>
      </p:sp>
      <p:sp>
        <p:nvSpPr>
          <p:cNvPr id="23580" name="Text Box 83"/>
          <p:cNvSpPr txBox="1">
            <a:spLocks noChangeArrowheads="1"/>
          </p:cNvSpPr>
          <p:nvPr/>
        </p:nvSpPr>
        <p:spPr bwMode="auto">
          <a:xfrm>
            <a:off x="983046" y="3016597"/>
            <a:ext cx="447531" cy="366712"/>
          </a:xfrm>
          <a:prstGeom prst="rect">
            <a:avLst/>
          </a:prstGeom>
          <a:noFill/>
          <a:ln w="9525">
            <a:noFill/>
            <a:miter lim="800000"/>
            <a:headEnd/>
            <a:tailEnd type="none" w="sm" len="med"/>
          </a:ln>
        </p:spPr>
        <p:txBody>
          <a:bodyPr>
            <a:spAutoFit/>
          </a:bodyPr>
          <a:lstStyle/>
          <a:p>
            <a:pPr algn="r" eaLnBrk="0" hangingPunct="0">
              <a:spcBef>
                <a:spcPct val="50000"/>
              </a:spcBef>
            </a:pPr>
            <a:r>
              <a:rPr lang="en-US" sz="1800" dirty="0"/>
              <a:t>6</a:t>
            </a:r>
          </a:p>
        </p:txBody>
      </p:sp>
      <p:sp>
        <p:nvSpPr>
          <p:cNvPr id="23581" name="Text Box 84"/>
          <p:cNvSpPr txBox="1">
            <a:spLocks noChangeArrowheads="1"/>
          </p:cNvSpPr>
          <p:nvPr/>
        </p:nvSpPr>
        <p:spPr bwMode="auto">
          <a:xfrm>
            <a:off x="983046" y="2311747"/>
            <a:ext cx="447531" cy="366712"/>
          </a:xfrm>
          <a:prstGeom prst="rect">
            <a:avLst/>
          </a:prstGeom>
          <a:noFill/>
          <a:ln w="9525">
            <a:noFill/>
            <a:miter lim="800000"/>
            <a:headEnd/>
            <a:tailEnd type="none" w="sm" len="med"/>
          </a:ln>
        </p:spPr>
        <p:txBody>
          <a:bodyPr>
            <a:spAutoFit/>
          </a:bodyPr>
          <a:lstStyle/>
          <a:p>
            <a:pPr algn="r" eaLnBrk="0" hangingPunct="0">
              <a:spcBef>
                <a:spcPct val="50000"/>
              </a:spcBef>
            </a:pPr>
            <a:r>
              <a:rPr lang="en-US" sz="1800" dirty="0"/>
              <a:t>8</a:t>
            </a:r>
          </a:p>
        </p:txBody>
      </p:sp>
      <p:sp>
        <p:nvSpPr>
          <p:cNvPr id="23582" name="Text Box 85"/>
          <p:cNvSpPr txBox="1">
            <a:spLocks noChangeArrowheads="1"/>
          </p:cNvSpPr>
          <p:nvPr/>
        </p:nvSpPr>
        <p:spPr bwMode="auto">
          <a:xfrm rot="-5400000">
            <a:off x="-1051282" y="3555833"/>
            <a:ext cx="3736975" cy="369332"/>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Unit cost (total cost/volume)</a:t>
            </a:r>
          </a:p>
        </p:txBody>
      </p:sp>
      <p:sp>
        <p:nvSpPr>
          <p:cNvPr id="23583" name="Text Box 86"/>
          <p:cNvSpPr txBox="1">
            <a:spLocks noChangeArrowheads="1"/>
          </p:cNvSpPr>
          <p:nvPr/>
        </p:nvSpPr>
        <p:spPr bwMode="auto">
          <a:xfrm>
            <a:off x="2455772" y="5510563"/>
            <a:ext cx="5143438" cy="366713"/>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Volume in thousands of units</a:t>
            </a:r>
          </a:p>
        </p:txBody>
      </p:sp>
      <p:sp>
        <p:nvSpPr>
          <p:cNvPr id="23584" name="Text Box 87"/>
          <p:cNvSpPr txBox="1">
            <a:spLocks noChangeArrowheads="1"/>
          </p:cNvSpPr>
          <p:nvPr/>
        </p:nvSpPr>
        <p:spPr bwMode="auto">
          <a:xfrm>
            <a:off x="1639562" y="1356683"/>
            <a:ext cx="920455" cy="366713"/>
          </a:xfrm>
          <a:prstGeom prst="rect">
            <a:avLst/>
          </a:prstGeom>
          <a:noFill/>
          <a:ln w="9525">
            <a:noFill/>
            <a:miter lim="800000"/>
            <a:headEnd/>
            <a:tailEnd type="none" w="sm" len="med"/>
          </a:ln>
        </p:spPr>
        <p:txBody>
          <a:bodyPr>
            <a:spAutoFit/>
          </a:bodyPr>
          <a:lstStyle/>
          <a:p>
            <a:pPr algn="ctr" eaLnBrk="0" hangingPunct="0">
              <a:spcBef>
                <a:spcPct val="50000"/>
              </a:spcBef>
            </a:pPr>
            <a:r>
              <a:rPr lang="en-US" sz="1800" dirty="0"/>
              <a:t>(b)</a:t>
            </a:r>
          </a:p>
        </p:txBody>
      </p:sp>
      <p:sp>
        <p:nvSpPr>
          <p:cNvPr id="23585" name="Text Box 90"/>
          <p:cNvSpPr txBox="1">
            <a:spLocks noChangeArrowheads="1"/>
          </p:cNvSpPr>
          <p:nvPr/>
        </p:nvSpPr>
        <p:spPr bwMode="auto">
          <a:xfrm>
            <a:off x="6713669" y="3581747"/>
            <a:ext cx="1850431" cy="641350"/>
          </a:xfrm>
          <a:prstGeom prst="rect">
            <a:avLst/>
          </a:prstGeom>
          <a:noFill/>
          <a:ln w="9525">
            <a:noFill/>
            <a:miter lim="800000"/>
            <a:headEnd/>
            <a:tailEnd type="none" w="sm" len="med"/>
          </a:ln>
        </p:spPr>
        <p:txBody>
          <a:bodyPr>
            <a:spAutoFit/>
          </a:bodyPr>
          <a:lstStyle/>
          <a:p>
            <a:pPr eaLnBrk="0" hangingPunct="0">
              <a:spcBef>
                <a:spcPct val="50000"/>
              </a:spcBef>
            </a:pPr>
            <a:r>
              <a:rPr lang="en-US" sz="1800" dirty="0"/>
              <a:t>Diseconomies of scale kick in</a:t>
            </a:r>
          </a:p>
        </p:txBody>
      </p:sp>
      <p:sp>
        <p:nvSpPr>
          <p:cNvPr id="23586" name="Line 91"/>
          <p:cNvSpPr>
            <a:spLocks noChangeShapeType="1"/>
          </p:cNvSpPr>
          <p:nvPr/>
        </p:nvSpPr>
        <p:spPr bwMode="auto">
          <a:xfrm flipV="1">
            <a:off x="6194723" y="5189884"/>
            <a:ext cx="0" cy="120650"/>
          </a:xfrm>
          <a:prstGeom prst="line">
            <a:avLst/>
          </a:prstGeom>
          <a:noFill/>
          <a:ln w="15875">
            <a:solidFill>
              <a:schemeClr val="tx1"/>
            </a:solidFill>
            <a:round/>
            <a:headEnd/>
            <a:tailEnd type="none" w="sm" len="med"/>
          </a:ln>
        </p:spPr>
        <p:txBody>
          <a:bodyPr wrap="none" anchor="ctr"/>
          <a:lstStyle/>
          <a:p>
            <a:endParaRPr lang="en-GB" dirty="0"/>
          </a:p>
        </p:txBody>
      </p:sp>
      <p:sp>
        <p:nvSpPr>
          <p:cNvPr id="23587" name="Freeform 92"/>
          <p:cNvSpPr>
            <a:spLocks/>
          </p:cNvSpPr>
          <p:nvPr/>
        </p:nvSpPr>
        <p:spPr bwMode="auto">
          <a:xfrm>
            <a:off x="6259789" y="4050059"/>
            <a:ext cx="485620" cy="819150"/>
          </a:xfrm>
          <a:custGeom>
            <a:avLst/>
            <a:gdLst>
              <a:gd name="T0" fmla="*/ 162 w 162"/>
              <a:gd name="T1" fmla="*/ 0 h 162"/>
              <a:gd name="T2" fmla="*/ 0 w 162"/>
              <a:gd name="T3" fmla="*/ 162 h 162"/>
              <a:gd name="T4" fmla="*/ 0 60000 65536"/>
              <a:gd name="T5" fmla="*/ 0 60000 65536"/>
              <a:gd name="T6" fmla="*/ 0 w 162"/>
              <a:gd name="T7" fmla="*/ 0 h 162"/>
              <a:gd name="T8" fmla="*/ 162 w 162"/>
              <a:gd name="T9" fmla="*/ 162 h 162"/>
            </a:gdLst>
            <a:ahLst/>
            <a:cxnLst>
              <a:cxn ang="T4">
                <a:pos x="T0" y="T1"/>
              </a:cxn>
              <a:cxn ang="T5">
                <a:pos x="T2" y="T3"/>
              </a:cxn>
            </a:cxnLst>
            <a:rect l="T6" t="T7" r="T8" b="T9"/>
            <a:pathLst>
              <a:path w="162" h="162">
                <a:moveTo>
                  <a:pt x="162" y="0"/>
                </a:moveTo>
                <a:lnTo>
                  <a:pt x="0" y="162"/>
                </a:lnTo>
              </a:path>
            </a:pathLst>
          </a:custGeom>
          <a:noFill/>
          <a:ln w="31750" cap="flat" cmpd="sng">
            <a:solidFill>
              <a:srgbClr val="800080"/>
            </a:solidFill>
            <a:prstDash val="solid"/>
            <a:round/>
            <a:headEnd type="none" w="med" len="med"/>
            <a:tailEnd type="triangle" w="sm" len="med"/>
          </a:ln>
        </p:spPr>
        <p:txBody>
          <a:bodyPr/>
          <a:lstStyle/>
          <a:p>
            <a:endParaRPr lang="en-GB" dirty="0"/>
          </a:p>
        </p:txBody>
      </p:sp>
      <p:sp>
        <p:nvSpPr>
          <p:cNvPr id="23588" name="Text Box 93"/>
          <p:cNvSpPr txBox="1">
            <a:spLocks noChangeArrowheads="1"/>
          </p:cNvSpPr>
          <p:nvPr/>
        </p:nvSpPr>
        <p:spPr bwMode="auto">
          <a:xfrm>
            <a:off x="2384882" y="431381"/>
            <a:ext cx="5133062" cy="523220"/>
          </a:xfrm>
          <a:prstGeom prst="rect">
            <a:avLst/>
          </a:prstGeom>
          <a:noFill/>
          <a:ln w="9525">
            <a:noFill/>
            <a:miter lim="800000"/>
            <a:headEnd/>
            <a:tailEnd type="none" w="sm" len="lg"/>
          </a:ln>
        </p:spPr>
        <p:txBody>
          <a:bodyPr wrap="square">
            <a:spAutoFit/>
          </a:bodyPr>
          <a:lstStyle/>
          <a:p>
            <a:pPr algn="ctr" eaLnBrk="0" hangingPunct="0">
              <a:spcBef>
                <a:spcPct val="50000"/>
              </a:spcBef>
            </a:pPr>
            <a:r>
              <a:rPr lang="en-GB" sz="2800" b="1" dirty="0"/>
              <a:t>Unit cost curve (Continued)</a:t>
            </a:r>
            <a:endParaRPr lang="en-US" sz="2800" b="1" dirty="0"/>
          </a:p>
        </p:txBody>
      </p:sp>
      <p:sp>
        <p:nvSpPr>
          <p:cNvPr id="100447" name="Freeform 95"/>
          <p:cNvSpPr>
            <a:spLocks/>
          </p:cNvSpPr>
          <p:nvPr/>
        </p:nvSpPr>
        <p:spPr bwMode="auto">
          <a:xfrm>
            <a:off x="1735280" y="2313334"/>
            <a:ext cx="6555860" cy="2954338"/>
          </a:xfrm>
          <a:custGeom>
            <a:avLst/>
            <a:gdLst/>
            <a:ahLst/>
            <a:cxnLst>
              <a:cxn ang="0">
                <a:pos x="23" y="0"/>
              </a:cxn>
              <a:cxn ang="0">
                <a:pos x="299" y="650"/>
              </a:cxn>
              <a:cxn ang="0">
                <a:pos x="755" y="1090"/>
              </a:cxn>
              <a:cxn ang="0">
                <a:pos x="1139" y="1314"/>
              </a:cxn>
              <a:cxn ang="0">
                <a:pos x="1891" y="1554"/>
              </a:cxn>
              <a:cxn ang="0">
                <a:pos x="2835" y="1634"/>
              </a:cxn>
              <a:cxn ang="0">
                <a:pos x="3491" y="1562"/>
              </a:cxn>
              <a:cxn ang="0">
                <a:pos x="3995" y="1458"/>
              </a:cxn>
              <a:cxn ang="0">
                <a:pos x="4131" y="1658"/>
              </a:cxn>
              <a:cxn ang="0">
                <a:pos x="3571" y="1786"/>
              </a:cxn>
              <a:cxn ang="0">
                <a:pos x="2123" y="1810"/>
              </a:cxn>
              <a:cxn ang="0">
                <a:pos x="1019" y="1482"/>
              </a:cxn>
              <a:cxn ang="0">
                <a:pos x="283" y="914"/>
              </a:cxn>
              <a:cxn ang="0">
                <a:pos x="43" y="298"/>
              </a:cxn>
              <a:cxn ang="0">
                <a:pos x="23" y="0"/>
              </a:cxn>
            </a:cxnLst>
            <a:rect l="0" t="0" r="r" b="b"/>
            <a:pathLst>
              <a:path w="4131" h="1861">
                <a:moveTo>
                  <a:pt x="23" y="0"/>
                </a:moveTo>
                <a:cubicBezTo>
                  <a:pt x="59" y="54"/>
                  <a:pt x="177" y="468"/>
                  <a:pt x="299" y="650"/>
                </a:cubicBezTo>
                <a:cubicBezTo>
                  <a:pt x="421" y="832"/>
                  <a:pt x="615" y="979"/>
                  <a:pt x="755" y="1090"/>
                </a:cubicBezTo>
                <a:cubicBezTo>
                  <a:pt x="895" y="1201"/>
                  <a:pt x="950" y="1237"/>
                  <a:pt x="1139" y="1314"/>
                </a:cubicBezTo>
                <a:cubicBezTo>
                  <a:pt x="1328" y="1391"/>
                  <a:pt x="1608" y="1501"/>
                  <a:pt x="1891" y="1554"/>
                </a:cubicBezTo>
                <a:cubicBezTo>
                  <a:pt x="2174" y="1607"/>
                  <a:pt x="2568" y="1633"/>
                  <a:pt x="2835" y="1634"/>
                </a:cubicBezTo>
                <a:cubicBezTo>
                  <a:pt x="3102" y="1635"/>
                  <a:pt x="3298" y="1591"/>
                  <a:pt x="3491" y="1562"/>
                </a:cubicBezTo>
                <a:cubicBezTo>
                  <a:pt x="3684" y="1533"/>
                  <a:pt x="3888" y="1442"/>
                  <a:pt x="3995" y="1458"/>
                </a:cubicBezTo>
                <a:lnTo>
                  <a:pt x="4131" y="1658"/>
                </a:lnTo>
                <a:cubicBezTo>
                  <a:pt x="4060" y="1713"/>
                  <a:pt x="3906" y="1761"/>
                  <a:pt x="3571" y="1786"/>
                </a:cubicBezTo>
                <a:cubicBezTo>
                  <a:pt x="3236" y="1811"/>
                  <a:pt x="2548" y="1861"/>
                  <a:pt x="2123" y="1810"/>
                </a:cubicBezTo>
                <a:cubicBezTo>
                  <a:pt x="1698" y="1759"/>
                  <a:pt x="1326" y="1631"/>
                  <a:pt x="1019" y="1482"/>
                </a:cubicBezTo>
                <a:cubicBezTo>
                  <a:pt x="712" y="1333"/>
                  <a:pt x="446" y="1111"/>
                  <a:pt x="283" y="914"/>
                </a:cubicBezTo>
                <a:cubicBezTo>
                  <a:pt x="120" y="717"/>
                  <a:pt x="86" y="450"/>
                  <a:pt x="43" y="298"/>
                </a:cubicBezTo>
                <a:cubicBezTo>
                  <a:pt x="0" y="146"/>
                  <a:pt x="27" y="62"/>
                  <a:pt x="23" y="0"/>
                </a:cubicBezTo>
                <a:close/>
              </a:path>
            </a:pathLst>
          </a:custGeom>
          <a:solidFill>
            <a:schemeClr val="bg1">
              <a:lumMod val="85000"/>
            </a:schemeClr>
          </a:solidFill>
          <a:ln w="9525" cap="flat" cmpd="sng">
            <a:solidFill>
              <a:schemeClr val="tx1"/>
            </a:solidFill>
            <a:prstDash val="solid"/>
            <a:round/>
            <a:headEnd type="none" w="med" len="med"/>
            <a:tailEnd type="none" w="sm" len="lg"/>
          </a:ln>
          <a:effectLst/>
        </p:spPr>
        <p:txBody>
          <a:bodyPr/>
          <a:lstStyle/>
          <a:p>
            <a:pPr eaLnBrk="0" hangingPunct="0">
              <a:defRPr/>
            </a:pPr>
            <a:endParaRPr lang="en-GB" dirty="0">
              <a:latin typeface="Arial" charset="0"/>
            </a:endParaRPr>
          </a:p>
        </p:txBody>
      </p:sp>
      <p:sp>
        <p:nvSpPr>
          <p:cNvPr id="23590" name="Arc 89"/>
          <p:cNvSpPr>
            <a:spLocks/>
          </p:cNvSpPr>
          <p:nvPr/>
        </p:nvSpPr>
        <p:spPr bwMode="auto">
          <a:xfrm flipH="1" flipV="1">
            <a:off x="1795585" y="2310159"/>
            <a:ext cx="6341617" cy="2795588"/>
          </a:xfrm>
          <a:custGeom>
            <a:avLst/>
            <a:gdLst>
              <a:gd name="T0" fmla="*/ 0 w 32095"/>
              <a:gd name="T1" fmla="*/ 352166 h 21600"/>
              <a:gd name="T2" fmla="*/ 6343650 w 32095"/>
              <a:gd name="T3" fmla="*/ 2795588 h 21600"/>
              <a:gd name="T4" fmla="*/ 2074361 w 32095"/>
              <a:gd name="T5" fmla="*/ 2795588 h 21600"/>
              <a:gd name="T6" fmla="*/ 0 60000 65536"/>
              <a:gd name="T7" fmla="*/ 0 60000 65536"/>
              <a:gd name="T8" fmla="*/ 0 60000 65536"/>
              <a:gd name="T9" fmla="*/ 0 w 32095"/>
              <a:gd name="T10" fmla="*/ 0 h 21600"/>
              <a:gd name="T11" fmla="*/ 32095 w 32095"/>
              <a:gd name="T12" fmla="*/ 21600 h 21600"/>
            </a:gdLst>
            <a:ahLst/>
            <a:cxnLst>
              <a:cxn ang="T6">
                <a:pos x="T0" y="T1"/>
              </a:cxn>
              <a:cxn ang="T7">
                <a:pos x="T2" y="T3"/>
              </a:cxn>
              <a:cxn ang="T8">
                <a:pos x="T4" y="T5"/>
              </a:cxn>
            </a:cxnLst>
            <a:rect l="T9" t="T10" r="T11" b="T12"/>
            <a:pathLst>
              <a:path w="32095" h="21600" fill="none" extrusionOk="0">
                <a:moveTo>
                  <a:pt x="0" y="2721"/>
                </a:moveTo>
                <a:cubicBezTo>
                  <a:pt x="3210" y="936"/>
                  <a:pt x="6822" y="-1"/>
                  <a:pt x="10495" y="0"/>
                </a:cubicBezTo>
                <a:cubicBezTo>
                  <a:pt x="22424" y="0"/>
                  <a:pt x="32095" y="9670"/>
                  <a:pt x="32095" y="21600"/>
                </a:cubicBezTo>
              </a:path>
              <a:path w="32095" h="21600" stroke="0" extrusionOk="0">
                <a:moveTo>
                  <a:pt x="0" y="2721"/>
                </a:moveTo>
                <a:cubicBezTo>
                  <a:pt x="3210" y="936"/>
                  <a:pt x="6822" y="-1"/>
                  <a:pt x="10495" y="0"/>
                </a:cubicBezTo>
                <a:cubicBezTo>
                  <a:pt x="22424" y="0"/>
                  <a:pt x="32095" y="9670"/>
                  <a:pt x="32095" y="21600"/>
                </a:cubicBezTo>
                <a:lnTo>
                  <a:pt x="10495" y="21600"/>
                </a:lnTo>
                <a:close/>
              </a:path>
            </a:pathLst>
          </a:custGeom>
          <a:noFill/>
          <a:ln w="38100">
            <a:solidFill>
              <a:srgbClr val="6600FF"/>
            </a:solidFill>
            <a:round/>
            <a:headEnd/>
            <a:tailEnd type="none" w="sm" len="med"/>
          </a:ln>
        </p:spPr>
        <p:txBody>
          <a:bodyPr wrap="none" anchor="ctr"/>
          <a:lstStyle/>
          <a:p>
            <a:endParaRPr lang="en-GB" dirty="0"/>
          </a:p>
        </p:txBody>
      </p:sp>
      <p:sp>
        <p:nvSpPr>
          <p:cNvPr id="23591" name="Line 52"/>
          <p:cNvSpPr>
            <a:spLocks noChangeShapeType="1"/>
          </p:cNvSpPr>
          <p:nvPr/>
        </p:nvSpPr>
        <p:spPr bwMode="auto">
          <a:xfrm>
            <a:off x="1486122" y="4956522"/>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3592" name="Line 53"/>
          <p:cNvSpPr>
            <a:spLocks noChangeShapeType="1"/>
          </p:cNvSpPr>
          <p:nvPr/>
        </p:nvSpPr>
        <p:spPr bwMode="auto">
          <a:xfrm>
            <a:off x="1486122" y="4604097"/>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3593" name="Line 57"/>
          <p:cNvSpPr>
            <a:spLocks noChangeShapeType="1"/>
          </p:cNvSpPr>
          <p:nvPr/>
        </p:nvSpPr>
        <p:spPr bwMode="auto">
          <a:xfrm>
            <a:off x="1486122" y="3192809"/>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3594" name="Line 58"/>
          <p:cNvSpPr>
            <a:spLocks noChangeShapeType="1"/>
          </p:cNvSpPr>
          <p:nvPr/>
        </p:nvSpPr>
        <p:spPr bwMode="auto">
          <a:xfrm>
            <a:off x="1486122" y="2840384"/>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3595" name="Line 55"/>
          <p:cNvSpPr>
            <a:spLocks noChangeShapeType="1"/>
          </p:cNvSpPr>
          <p:nvPr/>
        </p:nvSpPr>
        <p:spPr bwMode="auto">
          <a:xfrm>
            <a:off x="1486122" y="3897659"/>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3596" name="Line 56"/>
          <p:cNvSpPr>
            <a:spLocks noChangeShapeType="1"/>
          </p:cNvSpPr>
          <p:nvPr/>
        </p:nvSpPr>
        <p:spPr bwMode="auto">
          <a:xfrm>
            <a:off x="1486122" y="3545234"/>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3597" name="Line 54"/>
          <p:cNvSpPr>
            <a:spLocks noChangeShapeType="1"/>
          </p:cNvSpPr>
          <p:nvPr/>
        </p:nvSpPr>
        <p:spPr bwMode="auto">
          <a:xfrm>
            <a:off x="1486122" y="4250084"/>
            <a:ext cx="7079568" cy="0"/>
          </a:xfrm>
          <a:prstGeom prst="line">
            <a:avLst/>
          </a:prstGeom>
          <a:noFill/>
          <a:ln w="9525">
            <a:solidFill>
              <a:schemeClr val="tx1"/>
            </a:solidFill>
            <a:round/>
            <a:headEnd/>
            <a:tailEnd type="none" w="sm" len="med"/>
          </a:ln>
        </p:spPr>
        <p:txBody>
          <a:bodyPr wrap="none" anchor="ctr"/>
          <a:lstStyle/>
          <a:p>
            <a:endParaRPr lang="en-GB" dirty="0"/>
          </a:p>
        </p:txBody>
      </p:sp>
      <p:sp>
        <p:nvSpPr>
          <p:cNvPr id="23598" name="Line 88"/>
          <p:cNvSpPr>
            <a:spLocks noChangeShapeType="1"/>
          </p:cNvSpPr>
          <p:nvPr/>
        </p:nvSpPr>
        <p:spPr bwMode="auto">
          <a:xfrm flipV="1">
            <a:off x="6199484" y="1991072"/>
            <a:ext cx="0" cy="3282950"/>
          </a:xfrm>
          <a:prstGeom prst="line">
            <a:avLst/>
          </a:prstGeom>
          <a:noFill/>
          <a:ln w="31750">
            <a:solidFill>
              <a:srgbClr val="800080"/>
            </a:solidFill>
            <a:prstDash val="dash"/>
            <a:round/>
            <a:headEnd/>
            <a:tailEnd type="none" w="sm" len="med"/>
          </a:ln>
        </p:spPr>
        <p:txBody>
          <a:bodyPr wrap="none" anchor="ctr"/>
          <a:lstStyle/>
          <a:p>
            <a:endParaRPr lang="en-GB" dirty="0"/>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p:cNvGrpSpPr/>
          <p:nvPr/>
        </p:nvGrpSpPr>
        <p:grpSpPr>
          <a:xfrm>
            <a:off x="2116777" y="1086284"/>
            <a:ext cx="5669221" cy="4908459"/>
            <a:chOff x="2110222" y="1086284"/>
            <a:chExt cx="5671037" cy="4908459"/>
          </a:xfrm>
        </p:grpSpPr>
        <p:sp>
          <p:nvSpPr>
            <p:cNvPr id="101400" name="Rectangle 24"/>
            <p:cNvSpPr>
              <a:spLocks noChangeArrowheads="1"/>
            </p:cNvSpPr>
            <p:nvPr/>
          </p:nvSpPr>
          <p:spPr bwMode="auto">
            <a:xfrm>
              <a:off x="2489866" y="1130099"/>
              <a:ext cx="5244657" cy="4504182"/>
            </a:xfrm>
            <a:prstGeom prst="rect">
              <a:avLst/>
            </a:prstGeom>
            <a:solidFill>
              <a:schemeClr val="bg1">
                <a:lumMod val="95000"/>
              </a:schemeClr>
            </a:solidFill>
            <a:ln w="9525">
              <a:noFill/>
              <a:miter lim="800000"/>
              <a:headEnd/>
              <a:tailEnd type="none" w="sm" len="lg"/>
            </a:ln>
            <a:effectLst/>
          </p:spPr>
          <p:txBody>
            <a:bodyPr wrap="none" anchor="ctr"/>
            <a:lstStyle/>
            <a:p>
              <a:pPr eaLnBrk="0" hangingPunct="0">
                <a:defRPr/>
              </a:pPr>
              <a:endParaRPr lang="en-GB" dirty="0">
                <a:latin typeface="Arial" charset="0"/>
              </a:endParaRPr>
            </a:p>
          </p:txBody>
        </p:sp>
        <p:sp>
          <p:nvSpPr>
            <p:cNvPr id="24578" name="Line 4"/>
            <p:cNvSpPr>
              <a:spLocks noChangeShapeType="1"/>
            </p:cNvSpPr>
            <p:nvPr/>
          </p:nvSpPr>
          <p:spPr bwMode="auto">
            <a:xfrm>
              <a:off x="5291106" y="1638353"/>
              <a:ext cx="2363089" cy="0"/>
            </a:xfrm>
            <a:prstGeom prst="line">
              <a:avLst/>
            </a:prstGeom>
            <a:noFill/>
            <a:ln w="38100">
              <a:solidFill>
                <a:srgbClr val="800080"/>
              </a:solidFill>
              <a:round/>
              <a:headEnd/>
              <a:tailEnd type="none" w="sm" len="sm"/>
            </a:ln>
          </p:spPr>
          <p:txBody>
            <a:bodyPr wrap="none" anchor="ctr"/>
            <a:lstStyle/>
            <a:p>
              <a:endParaRPr lang="en-GB" dirty="0"/>
            </a:p>
          </p:txBody>
        </p:sp>
        <p:grpSp>
          <p:nvGrpSpPr>
            <p:cNvPr id="24579" name="Group 5"/>
            <p:cNvGrpSpPr>
              <a:grpSpLocks/>
            </p:cNvGrpSpPr>
            <p:nvPr/>
          </p:nvGrpSpPr>
          <p:grpSpPr bwMode="auto">
            <a:xfrm>
              <a:off x="2441670" y="1086284"/>
              <a:ext cx="5275327" cy="4555300"/>
              <a:chOff x="1278" y="528"/>
              <a:chExt cx="1500" cy="864"/>
            </a:xfrm>
          </p:grpSpPr>
          <p:sp>
            <p:nvSpPr>
              <p:cNvPr id="24595" name="Line 6"/>
              <p:cNvSpPr>
                <a:spLocks noChangeShapeType="1"/>
              </p:cNvSpPr>
              <p:nvPr/>
            </p:nvSpPr>
            <p:spPr bwMode="auto">
              <a:xfrm>
                <a:off x="1286" y="528"/>
                <a:ext cx="0" cy="864"/>
              </a:xfrm>
              <a:prstGeom prst="line">
                <a:avLst/>
              </a:prstGeom>
              <a:noFill/>
              <a:ln w="25400">
                <a:solidFill>
                  <a:schemeClr val="tx1"/>
                </a:solidFill>
                <a:round/>
                <a:headEnd/>
                <a:tailEnd type="none" w="sm" len="sm"/>
              </a:ln>
            </p:spPr>
            <p:txBody>
              <a:bodyPr wrap="none" anchor="ctr"/>
              <a:lstStyle/>
              <a:p>
                <a:endParaRPr lang="en-GB" dirty="0"/>
              </a:p>
            </p:txBody>
          </p:sp>
          <p:sp>
            <p:nvSpPr>
              <p:cNvPr id="24596" name="Line 7"/>
              <p:cNvSpPr>
                <a:spLocks noChangeShapeType="1"/>
              </p:cNvSpPr>
              <p:nvPr/>
            </p:nvSpPr>
            <p:spPr bwMode="auto">
              <a:xfrm>
                <a:off x="1278" y="1392"/>
                <a:ext cx="1500" cy="0"/>
              </a:xfrm>
              <a:prstGeom prst="line">
                <a:avLst/>
              </a:prstGeom>
              <a:noFill/>
              <a:ln w="25400">
                <a:solidFill>
                  <a:schemeClr val="tx1"/>
                </a:solidFill>
                <a:round/>
                <a:headEnd/>
                <a:tailEnd type="none" w="sm" len="sm"/>
              </a:ln>
            </p:spPr>
            <p:txBody>
              <a:bodyPr wrap="none" anchor="ctr"/>
              <a:lstStyle/>
              <a:p>
                <a:endParaRPr lang="en-GB" dirty="0"/>
              </a:p>
            </p:txBody>
          </p:sp>
        </p:grpSp>
        <p:sp>
          <p:nvSpPr>
            <p:cNvPr id="24580" name="Line 8"/>
            <p:cNvSpPr>
              <a:spLocks noChangeShapeType="1"/>
            </p:cNvSpPr>
            <p:nvPr/>
          </p:nvSpPr>
          <p:spPr bwMode="auto">
            <a:xfrm flipV="1">
              <a:off x="2844768" y="3615870"/>
              <a:ext cx="0" cy="2025714"/>
            </a:xfrm>
            <a:prstGeom prst="line">
              <a:avLst/>
            </a:prstGeom>
            <a:noFill/>
            <a:ln w="38100">
              <a:solidFill>
                <a:srgbClr val="800080"/>
              </a:solidFill>
              <a:round/>
              <a:headEnd/>
              <a:tailEnd type="none" w="sm" len="sm"/>
            </a:ln>
          </p:spPr>
          <p:txBody>
            <a:bodyPr wrap="none" anchor="ctr"/>
            <a:lstStyle/>
            <a:p>
              <a:endParaRPr lang="en-GB" dirty="0"/>
            </a:p>
          </p:txBody>
        </p:sp>
        <p:sp>
          <p:nvSpPr>
            <p:cNvPr id="24581" name="Line 9"/>
            <p:cNvSpPr>
              <a:spLocks noChangeShapeType="1"/>
            </p:cNvSpPr>
            <p:nvPr/>
          </p:nvSpPr>
          <p:spPr bwMode="auto">
            <a:xfrm>
              <a:off x="2844768" y="3674290"/>
              <a:ext cx="2529586" cy="0"/>
            </a:xfrm>
            <a:prstGeom prst="line">
              <a:avLst/>
            </a:prstGeom>
            <a:noFill/>
            <a:ln w="38100">
              <a:solidFill>
                <a:srgbClr val="800080"/>
              </a:solidFill>
              <a:round/>
              <a:headEnd/>
              <a:tailEnd type="none" w="sm" len="sm"/>
            </a:ln>
          </p:spPr>
          <p:txBody>
            <a:bodyPr wrap="none" anchor="ctr"/>
            <a:lstStyle/>
            <a:p>
              <a:endParaRPr lang="en-GB" dirty="0"/>
            </a:p>
          </p:txBody>
        </p:sp>
        <p:sp>
          <p:nvSpPr>
            <p:cNvPr id="24582" name="Line 10"/>
            <p:cNvSpPr>
              <a:spLocks noChangeShapeType="1"/>
            </p:cNvSpPr>
            <p:nvPr/>
          </p:nvSpPr>
          <p:spPr bwMode="auto">
            <a:xfrm flipV="1">
              <a:off x="5352447" y="1636893"/>
              <a:ext cx="0" cy="2022792"/>
            </a:xfrm>
            <a:prstGeom prst="line">
              <a:avLst/>
            </a:prstGeom>
            <a:noFill/>
            <a:ln w="38100">
              <a:solidFill>
                <a:srgbClr val="800080"/>
              </a:solidFill>
              <a:round/>
              <a:headEnd/>
              <a:tailEnd type="none" w="sm" len="sm"/>
            </a:ln>
          </p:spPr>
          <p:txBody>
            <a:bodyPr wrap="none" anchor="ctr"/>
            <a:lstStyle/>
            <a:p>
              <a:endParaRPr lang="en-GB" dirty="0"/>
            </a:p>
          </p:txBody>
        </p:sp>
        <p:sp>
          <p:nvSpPr>
            <p:cNvPr id="24583" name="Line 11"/>
            <p:cNvSpPr>
              <a:spLocks noChangeShapeType="1"/>
            </p:cNvSpPr>
            <p:nvPr/>
          </p:nvSpPr>
          <p:spPr bwMode="auto">
            <a:xfrm flipV="1">
              <a:off x="2844768" y="1647116"/>
              <a:ext cx="0" cy="2024253"/>
            </a:xfrm>
            <a:prstGeom prst="line">
              <a:avLst/>
            </a:prstGeom>
            <a:noFill/>
            <a:ln w="38100">
              <a:solidFill>
                <a:srgbClr val="800080"/>
              </a:solidFill>
              <a:prstDash val="dash"/>
              <a:round/>
              <a:headEnd/>
              <a:tailEnd type="none" w="sm" len="sm"/>
            </a:ln>
          </p:spPr>
          <p:txBody>
            <a:bodyPr wrap="none" anchor="ctr"/>
            <a:lstStyle/>
            <a:p>
              <a:endParaRPr lang="en-GB" dirty="0"/>
            </a:p>
          </p:txBody>
        </p:sp>
        <p:sp>
          <p:nvSpPr>
            <p:cNvPr id="24584" name="Line 12"/>
            <p:cNvSpPr>
              <a:spLocks noChangeShapeType="1"/>
            </p:cNvSpPr>
            <p:nvPr/>
          </p:nvSpPr>
          <p:spPr bwMode="auto">
            <a:xfrm>
              <a:off x="2844768" y="1647116"/>
              <a:ext cx="2529586" cy="0"/>
            </a:xfrm>
            <a:prstGeom prst="line">
              <a:avLst/>
            </a:prstGeom>
            <a:noFill/>
            <a:ln w="38100">
              <a:solidFill>
                <a:srgbClr val="800080"/>
              </a:solidFill>
              <a:prstDash val="dash"/>
              <a:round/>
              <a:headEnd/>
              <a:tailEnd type="none" w="sm" len="sm"/>
            </a:ln>
          </p:spPr>
          <p:txBody>
            <a:bodyPr wrap="none" anchor="ctr"/>
            <a:lstStyle/>
            <a:p>
              <a:endParaRPr lang="en-GB" dirty="0"/>
            </a:p>
          </p:txBody>
        </p:sp>
        <p:sp>
          <p:nvSpPr>
            <p:cNvPr id="24585" name="Freeform 13"/>
            <p:cNvSpPr>
              <a:spLocks/>
            </p:cNvSpPr>
            <p:nvPr/>
          </p:nvSpPr>
          <p:spPr bwMode="auto">
            <a:xfrm>
              <a:off x="2484024" y="1816534"/>
              <a:ext cx="5063555" cy="3801682"/>
            </a:xfrm>
            <a:custGeom>
              <a:avLst/>
              <a:gdLst>
                <a:gd name="T0" fmla="*/ 0 w 3467"/>
                <a:gd name="T1" fmla="*/ 2599 h 2603"/>
                <a:gd name="T2" fmla="*/ 956 w 3467"/>
                <a:gd name="T3" fmla="*/ 2426 h 2603"/>
                <a:gd name="T4" fmla="*/ 1794 w 3467"/>
                <a:gd name="T5" fmla="*/ 1535 h 2603"/>
                <a:gd name="T6" fmla="*/ 1979 w 3467"/>
                <a:gd name="T7" fmla="*/ 1300 h 2603"/>
                <a:gd name="T8" fmla="*/ 2745 w 3467"/>
                <a:gd name="T9" fmla="*/ 325 h 2603"/>
                <a:gd name="T10" fmla="*/ 3467 w 3467"/>
                <a:gd name="T11" fmla="*/ 0 h 2603"/>
                <a:gd name="T12" fmla="*/ 0 60000 65536"/>
                <a:gd name="T13" fmla="*/ 0 60000 65536"/>
                <a:gd name="T14" fmla="*/ 0 60000 65536"/>
                <a:gd name="T15" fmla="*/ 0 60000 65536"/>
                <a:gd name="T16" fmla="*/ 0 60000 65536"/>
                <a:gd name="T17" fmla="*/ 0 60000 65536"/>
                <a:gd name="T18" fmla="*/ 0 w 3467"/>
                <a:gd name="T19" fmla="*/ 0 h 2603"/>
                <a:gd name="T20" fmla="*/ 3467 w 3467"/>
                <a:gd name="T21" fmla="*/ 2603 h 2603"/>
              </a:gdLst>
              <a:ahLst/>
              <a:cxnLst>
                <a:cxn ang="T12">
                  <a:pos x="T0" y="T1"/>
                </a:cxn>
                <a:cxn ang="T13">
                  <a:pos x="T2" y="T3"/>
                </a:cxn>
                <a:cxn ang="T14">
                  <a:pos x="T4" y="T5"/>
                </a:cxn>
                <a:cxn ang="T15">
                  <a:pos x="T6" y="T7"/>
                </a:cxn>
                <a:cxn ang="T16">
                  <a:pos x="T8" y="T9"/>
                </a:cxn>
                <a:cxn ang="T17">
                  <a:pos x="T10" y="T11"/>
                </a:cxn>
              </a:cxnLst>
              <a:rect l="T18" t="T19" r="T20" b="T21"/>
              <a:pathLst>
                <a:path w="3467" h="2603">
                  <a:moveTo>
                    <a:pt x="0" y="2599"/>
                  </a:moveTo>
                  <a:cubicBezTo>
                    <a:pt x="330" y="2599"/>
                    <a:pt x="657" y="2603"/>
                    <a:pt x="956" y="2426"/>
                  </a:cubicBezTo>
                  <a:cubicBezTo>
                    <a:pt x="1255" y="2249"/>
                    <a:pt x="1624" y="1723"/>
                    <a:pt x="1794" y="1535"/>
                  </a:cubicBezTo>
                  <a:lnTo>
                    <a:pt x="1979" y="1300"/>
                  </a:lnTo>
                  <a:cubicBezTo>
                    <a:pt x="2137" y="1098"/>
                    <a:pt x="2497" y="541"/>
                    <a:pt x="2745" y="325"/>
                  </a:cubicBezTo>
                  <a:cubicBezTo>
                    <a:pt x="2993" y="108"/>
                    <a:pt x="3318" y="69"/>
                    <a:pt x="3467" y="0"/>
                  </a:cubicBezTo>
                </a:path>
              </a:pathLst>
            </a:custGeom>
            <a:noFill/>
            <a:ln w="38100" cap="flat" cmpd="sng">
              <a:solidFill>
                <a:srgbClr val="000099"/>
              </a:solidFill>
              <a:prstDash val="solid"/>
              <a:round/>
              <a:headEnd type="none" w="med" len="med"/>
              <a:tailEnd type="none" w="sm" len="sm"/>
            </a:ln>
          </p:spPr>
          <p:txBody>
            <a:bodyPr wrap="none" anchor="ctr"/>
            <a:lstStyle/>
            <a:p>
              <a:endParaRPr lang="en-GB" dirty="0"/>
            </a:p>
          </p:txBody>
        </p:sp>
        <p:sp>
          <p:nvSpPr>
            <p:cNvPr id="24586" name="Text Box 14"/>
            <p:cNvSpPr txBox="1">
              <a:spLocks noChangeArrowheads="1"/>
            </p:cNvSpPr>
            <p:nvPr/>
          </p:nvSpPr>
          <p:spPr bwMode="auto">
            <a:xfrm>
              <a:off x="3361785" y="2225474"/>
              <a:ext cx="1428369" cy="830997"/>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Physical capacity of facilities</a:t>
              </a:r>
            </a:p>
          </p:txBody>
        </p:sp>
        <p:sp>
          <p:nvSpPr>
            <p:cNvPr id="24587" name="Text Box 15"/>
            <p:cNvSpPr txBox="1">
              <a:spLocks noChangeArrowheads="1"/>
            </p:cNvSpPr>
            <p:nvPr/>
          </p:nvSpPr>
          <p:spPr bwMode="auto">
            <a:xfrm>
              <a:off x="4819364" y="4663049"/>
              <a:ext cx="2240407" cy="338554"/>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Effective capacity</a:t>
              </a:r>
            </a:p>
          </p:txBody>
        </p:sp>
        <p:sp>
          <p:nvSpPr>
            <p:cNvPr id="24588" name="Text Box 16"/>
            <p:cNvSpPr txBox="1">
              <a:spLocks noChangeArrowheads="1"/>
            </p:cNvSpPr>
            <p:nvPr/>
          </p:nvSpPr>
          <p:spPr bwMode="auto">
            <a:xfrm>
              <a:off x="6312112" y="2741031"/>
              <a:ext cx="1321752" cy="338554"/>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Demand</a:t>
              </a:r>
            </a:p>
          </p:txBody>
        </p:sp>
        <p:sp>
          <p:nvSpPr>
            <p:cNvPr id="24589" name="Text Box 17"/>
            <p:cNvSpPr txBox="1">
              <a:spLocks noChangeArrowheads="1"/>
            </p:cNvSpPr>
            <p:nvPr/>
          </p:nvSpPr>
          <p:spPr bwMode="auto">
            <a:xfrm rot="16132685">
              <a:off x="1394490" y="3272741"/>
              <a:ext cx="1770126" cy="338662"/>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Volume</a:t>
              </a:r>
            </a:p>
          </p:txBody>
        </p:sp>
        <p:sp>
          <p:nvSpPr>
            <p:cNvPr id="24590" name="Text Box 18"/>
            <p:cNvSpPr txBox="1">
              <a:spLocks noChangeArrowheads="1"/>
            </p:cNvSpPr>
            <p:nvPr/>
          </p:nvSpPr>
          <p:spPr bwMode="auto">
            <a:xfrm>
              <a:off x="7071456" y="5656189"/>
              <a:ext cx="709803" cy="338554"/>
            </a:xfrm>
            <a:prstGeom prst="rect">
              <a:avLst/>
            </a:prstGeom>
            <a:noFill/>
            <a:ln w="9525">
              <a:noFill/>
              <a:miter lim="800000"/>
              <a:headEnd/>
              <a:tailEnd type="none" w="sm" len="sm"/>
            </a:ln>
          </p:spPr>
          <p:txBody>
            <a:bodyPr>
              <a:spAutoFit/>
            </a:bodyPr>
            <a:lstStyle/>
            <a:p>
              <a:pPr algn="r" eaLnBrk="0" hangingPunct="0">
                <a:spcBef>
                  <a:spcPct val="50000"/>
                </a:spcBef>
              </a:pPr>
              <a:r>
                <a:rPr lang="en-US" sz="1600" dirty="0"/>
                <a:t>Time</a:t>
              </a:r>
            </a:p>
          </p:txBody>
        </p:sp>
        <p:sp>
          <p:nvSpPr>
            <p:cNvPr id="24591" name="Line 19"/>
            <p:cNvSpPr>
              <a:spLocks noChangeShapeType="1"/>
            </p:cNvSpPr>
            <p:nvPr/>
          </p:nvSpPr>
          <p:spPr bwMode="auto">
            <a:xfrm rot="20340000" flipH="1" flipV="1">
              <a:off x="3331114" y="1574091"/>
              <a:ext cx="162116" cy="911352"/>
            </a:xfrm>
            <a:prstGeom prst="line">
              <a:avLst/>
            </a:prstGeom>
            <a:noFill/>
            <a:ln w="38100">
              <a:solidFill>
                <a:srgbClr val="800080"/>
              </a:solidFill>
              <a:round/>
              <a:headEnd/>
              <a:tailEnd type="triangle" w="lg" len="med"/>
            </a:ln>
          </p:spPr>
          <p:txBody>
            <a:bodyPr wrap="none" anchor="ctr"/>
            <a:lstStyle/>
            <a:p>
              <a:endParaRPr lang="en-GB" dirty="0"/>
            </a:p>
          </p:txBody>
        </p:sp>
        <p:sp>
          <p:nvSpPr>
            <p:cNvPr id="24592" name="Line 20"/>
            <p:cNvSpPr>
              <a:spLocks noChangeShapeType="1"/>
            </p:cNvSpPr>
            <p:nvPr/>
          </p:nvSpPr>
          <p:spPr bwMode="auto">
            <a:xfrm flipH="1" flipV="1">
              <a:off x="4530185" y="3671369"/>
              <a:ext cx="677672" cy="1012127"/>
            </a:xfrm>
            <a:prstGeom prst="line">
              <a:avLst/>
            </a:prstGeom>
            <a:noFill/>
            <a:ln w="38100">
              <a:solidFill>
                <a:srgbClr val="800080"/>
              </a:solidFill>
              <a:round/>
              <a:headEnd/>
              <a:tailEnd type="triangle" w="lg" len="med"/>
            </a:ln>
          </p:spPr>
          <p:txBody>
            <a:bodyPr wrap="none" anchor="ctr"/>
            <a:lstStyle/>
            <a:p>
              <a:endParaRPr lang="en-GB" dirty="0"/>
            </a:p>
          </p:txBody>
        </p:sp>
        <p:sp>
          <p:nvSpPr>
            <p:cNvPr id="24593" name="Line 21"/>
            <p:cNvSpPr>
              <a:spLocks noChangeShapeType="1"/>
            </p:cNvSpPr>
            <p:nvPr/>
          </p:nvSpPr>
          <p:spPr bwMode="auto">
            <a:xfrm flipH="1" flipV="1">
              <a:off x="6219984" y="2603744"/>
              <a:ext cx="338836" cy="252666"/>
            </a:xfrm>
            <a:prstGeom prst="line">
              <a:avLst/>
            </a:prstGeom>
            <a:noFill/>
            <a:ln w="38100">
              <a:solidFill>
                <a:srgbClr val="0000FF"/>
              </a:solidFill>
              <a:round/>
              <a:headEnd/>
              <a:tailEnd type="triangle" w="lg" len="med"/>
            </a:ln>
          </p:spPr>
          <p:txBody>
            <a:bodyPr wrap="none" anchor="ctr"/>
            <a:lstStyle/>
            <a:p>
              <a:endParaRPr lang="en-GB" dirty="0"/>
            </a:p>
          </p:txBody>
        </p:sp>
      </p:grpSp>
      <p:sp>
        <p:nvSpPr>
          <p:cNvPr id="24594" name="Text Box 23"/>
          <p:cNvSpPr txBox="1">
            <a:spLocks noChangeArrowheads="1"/>
          </p:cNvSpPr>
          <p:nvPr/>
        </p:nvSpPr>
        <p:spPr bwMode="auto">
          <a:xfrm>
            <a:off x="0" y="9205"/>
            <a:ext cx="9902825" cy="954107"/>
          </a:xfrm>
          <a:prstGeom prst="rect">
            <a:avLst/>
          </a:prstGeom>
          <a:noFill/>
          <a:ln w="19050">
            <a:noFill/>
            <a:miter lim="800000"/>
            <a:headEnd/>
            <a:tailEnd type="none" w="sm" len="sm"/>
          </a:ln>
        </p:spPr>
        <p:txBody>
          <a:bodyPr>
            <a:spAutoFit/>
          </a:bodyPr>
          <a:lstStyle/>
          <a:p>
            <a:pPr algn="ctr" eaLnBrk="0" hangingPunct="0"/>
            <a:r>
              <a:rPr lang="en-US" sz="2800" b="1" dirty="0"/>
              <a:t>Expanding physical capacity in advance of effective capacity can bring greater returns in the longer term</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4" name="Rectangle 4"/>
          <p:cNvSpPr>
            <a:spLocks noChangeArrowheads="1"/>
          </p:cNvSpPr>
          <p:nvPr/>
        </p:nvSpPr>
        <p:spPr bwMode="auto">
          <a:xfrm>
            <a:off x="1844086" y="1192848"/>
            <a:ext cx="5698886" cy="4895850"/>
          </a:xfrm>
          <a:prstGeom prst="rect">
            <a:avLst/>
          </a:prstGeom>
          <a:solidFill>
            <a:schemeClr val="bg1">
              <a:lumMod val="95000"/>
            </a:schemeClr>
          </a:solidFill>
          <a:ln w="9525">
            <a:noFill/>
            <a:miter lim="800000"/>
            <a:headEnd/>
            <a:tailEnd type="none" w="sm" len="lg"/>
          </a:ln>
          <a:effectLst/>
        </p:spPr>
        <p:txBody>
          <a:bodyPr wrap="none" anchor="ctr"/>
          <a:lstStyle/>
          <a:p>
            <a:pPr eaLnBrk="0" hangingPunct="0">
              <a:defRPr/>
            </a:pPr>
            <a:endParaRPr lang="en-GB" dirty="0">
              <a:latin typeface="Arial" charset="0"/>
            </a:endParaRPr>
          </a:p>
        </p:txBody>
      </p:sp>
      <p:sp>
        <p:nvSpPr>
          <p:cNvPr id="25602" name="Line 5"/>
          <p:cNvSpPr>
            <a:spLocks noChangeShapeType="1"/>
          </p:cNvSpPr>
          <p:nvPr/>
        </p:nvSpPr>
        <p:spPr bwMode="auto">
          <a:xfrm>
            <a:off x="1828214" y="1192848"/>
            <a:ext cx="0" cy="4895850"/>
          </a:xfrm>
          <a:prstGeom prst="line">
            <a:avLst/>
          </a:prstGeom>
          <a:noFill/>
          <a:ln w="25400">
            <a:solidFill>
              <a:schemeClr val="tx1"/>
            </a:solidFill>
            <a:round/>
            <a:headEnd/>
            <a:tailEnd type="none" w="sm" len="sm"/>
          </a:ln>
        </p:spPr>
        <p:txBody>
          <a:bodyPr wrap="none" anchor="ctr"/>
          <a:lstStyle/>
          <a:p>
            <a:endParaRPr lang="en-GB" dirty="0"/>
          </a:p>
        </p:txBody>
      </p:sp>
      <p:sp>
        <p:nvSpPr>
          <p:cNvPr id="25603" name="Line 6"/>
          <p:cNvSpPr>
            <a:spLocks noChangeShapeType="1"/>
          </p:cNvSpPr>
          <p:nvPr/>
        </p:nvSpPr>
        <p:spPr bwMode="auto">
          <a:xfrm>
            <a:off x="1817105" y="3640773"/>
            <a:ext cx="5668733" cy="0"/>
          </a:xfrm>
          <a:prstGeom prst="line">
            <a:avLst/>
          </a:prstGeom>
          <a:noFill/>
          <a:ln w="25400">
            <a:solidFill>
              <a:schemeClr val="tx1"/>
            </a:solidFill>
            <a:round/>
            <a:headEnd/>
            <a:tailEnd type="none" w="sm" len="sm"/>
          </a:ln>
        </p:spPr>
        <p:txBody>
          <a:bodyPr wrap="none" anchor="ctr"/>
          <a:lstStyle/>
          <a:p>
            <a:endParaRPr lang="en-GB" dirty="0"/>
          </a:p>
        </p:txBody>
      </p:sp>
      <p:sp>
        <p:nvSpPr>
          <p:cNvPr id="25604" name="Freeform 7"/>
          <p:cNvSpPr>
            <a:spLocks/>
          </p:cNvSpPr>
          <p:nvPr/>
        </p:nvSpPr>
        <p:spPr bwMode="auto">
          <a:xfrm>
            <a:off x="2204331" y="2859723"/>
            <a:ext cx="5281507" cy="2095500"/>
          </a:xfrm>
          <a:custGeom>
            <a:avLst/>
            <a:gdLst>
              <a:gd name="T0" fmla="*/ 12 w 1398"/>
              <a:gd name="T1" fmla="*/ 132 h 370"/>
              <a:gd name="T2" fmla="*/ 0 w 1398"/>
              <a:gd name="T3" fmla="*/ 348 h 370"/>
              <a:gd name="T4" fmla="*/ 498 w 1398"/>
              <a:gd name="T5" fmla="*/ 264 h 370"/>
              <a:gd name="T6" fmla="*/ 708 w 1398"/>
              <a:gd name="T7" fmla="*/ 42 h 370"/>
              <a:gd name="T8" fmla="*/ 702 w 1398"/>
              <a:gd name="T9" fmla="*/ 354 h 370"/>
              <a:gd name="T10" fmla="*/ 942 w 1398"/>
              <a:gd name="T11" fmla="*/ 138 h 370"/>
              <a:gd name="T12" fmla="*/ 1170 w 1398"/>
              <a:gd name="T13" fmla="*/ 48 h 370"/>
              <a:gd name="T14" fmla="*/ 1398 w 1398"/>
              <a:gd name="T15" fmla="*/ 0 h 370"/>
              <a:gd name="T16" fmla="*/ 0 60000 65536"/>
              <a:gd name="T17" fmla="*/ 0 60000 65536"/>
              <a:gd name="T18" fmla="*/ 0 60000 65536"/>
              <a:gd name="T19" fmla="*/ 0 60000 65536"/>
              <a:gd name="T20" fmla="*/ 0 60000 65536"/>
              <a:gd name="T21" fmla="*/ 0 60000 65536"/>
              <a:gd name="T22" fmla="*/ 0 60000 65536"/>
              <a:gd name="T23" fmla="*/ 0 60000 65536"/>
              <a:gd name="T24" fmla="*/ 0 w 1398"/>
              <a:gd name="T25" fmla="*/ 0 h 370"/>
              <a:gd name="T26" fmla="*/ 1398 w 1398"/>
              <a:gd name="T27" fmla="*/ 370 h 37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98" h="370">
                <a:moveTo>
                  <a:pt x="12" y="132"/>
                </a:moveTo>
                <a:lnTo>
                  <a:pt x="0" y="348"/>
                </a:lnTo>
                <a:cubicBezTo>
                  <a:pt x="81" y="370"/>
                  <a:pt x="380" y="315"/>
                  <a:pt x="498" y="264"/>
                </a:cubicBezTo>
                <a:cubicBezTo>
                  <a:pt x="616" y="213"/>
                  <a:pt x="674" y="27"/>
                  <a:pt x="708" y="42"/>
                </a:cubicBezTo>
                <a:lnTo>
                  <a:pt x="702" y="354"/>
                </a:lnTo>
                <a:lnTo>
                  <a:pt x="942" y="138"/>
                </a:lnTo>
                <a:cubicBezTo>
                  <a:pt x="1020" y="87"/>
                  <a:pt x="1094" y="71"/>
                  <a:pt x="1170" y="48"/>
                </a:cubicBezTo>
                <a:cubicBezTo>
                  <a:pt x="1246" y="25"/>
                  <a:pt x="1351" y="10"/>
                  <a:pt x="1398" y="0"/>
                </a:cubicBezTo>
              </a:path>
            </a:pathLst>
          </a:custGeom>
          <a:noFill/>
          <a:ln w="38100" cap="flat" cmpd="sng">
            <a:solidFill>
              <a:srgbClr val="800080"/>
            </a:solidFill>
            <a:prstDash val="lgDash"/>
            <a:round/>
            <a:headEnd type="none" w="med" len="med"/>
            <a:tailEnd type="none" w="sm" len="sm"/>
          </a:ln>
        </p:spPr>
        <p:txBody>
          <a:bodyPr wrap="none" anchor="ctr"/>
          <a:lstStyle/>
          <a:p>
            <a:endParaRPr lang="en-GB" dirty="0"/>
          </a:p>
        </p:txBody>
      </p:sp>
      <p:sp>
        <p:nvSpPr>
          <p:cNvPr id="25605" name="Freeform 8"/>
          <p:cNvSpPr>
            <a:spLocks/>
          </p:cNvSpPr>
          <p:nvPr/>
        </p:nvSpPr>
        <p:spPr bwMode="auto">
          <a:xfrm>
            <a:off x="2044045" y="2588261"/>
            <a:ext cx="5441793" cy="2684462"/>
          </a:xfrm>
          <a:custGeom>
            <a:avLst/>
            <a:gdLst>
              <a:gd name="T0" fmla="*/ 0 w 1440"/>
              <a:gd name="T1" fmla="*/ 186 h 474"/>
              <a:gd name="T2" fmla="*/ 0 w 1440"/>
              <a:gd name="T3" fmla="*/ 474 h 474"/>
              <a:gd name="T4" fmla="*/ 282 w 1440"/>
              <a:gd name="T5" fmla="*/ 450 h 474"/>
              <a:gd name="T6" fmla="*/ 486 w 1440"/>
              <a:gd name="T7" fmla="*/ 378 h 474"/>
              <a:gd name="T8" fmla="*/ 714 w 1440"/>
              <a:gd name="T9" fmla="*/ 258 h 474"/>
              <a:gd name="T10" fmla="*/ 720 w 1440"/>
              <a:gd name="T11" fmla="*/ 372 h 474"/>
              <a:gd name="T12" fmla="*/ 1056 w 1440"/>
              <a:gd name="T13" fmla="*/ 96 h 474"/>
              <a:gd name="T14" fmla="*/ 1440 w 1440"/>
              <a:gd name="T15" fmla="*/ 0 h 474"/>
              <a:gd name="T16" fmla="*/ 0 60000 65536"/>
              <a:gd name="T17" fmla="*/ 0 60000 65536"/>
              <a:gd name="T18" fmla="*/ 0 60000 65536"/>
              <a:gd name="T19" fmla="*/ 0 60000 65536"/>
              <a:gd name="T20" fmla="*/ 0 60000 65536"/>
              <a:gd name="T21" fmla="*/ 0 60000 65536"/>
              <a:gd name="T22" fmla="*/ 0 60000 65536"/>
              <a:gd name="T23" fmla="*/ 0 60000 65536"/>
              <a:gd name="T24" fmla="*/ 0 w 1440"/>
              <a:gd name="T25" fmla="*/ 0 h 474"/>
              <a:gd name="T26" fmla="*/ 1440 w 1440"/>
              <a:gd name="T27" fmla="*/ 474 h 47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40" h="474">
                <a:moveTo>
                  <a:pt x="0" y="186"/>
                </a:moveTo>
                <a:lnTo>
                  <a:pt x="0" y="474"/>
                </a:lnTo>
                <a:lnTo>
                  <a:pt x="282" y="450"/>
                </a:lnTo>
                <a:cubicBezTo>
                  <a:pt x="363" y="434"/>
                  <a:pt x="414" y="410"/>
                  <a:pt x="486" y="378"/>
                </a:cubicBezTo>
                <a:cubicBezTo>
                  <a:pt x="558" y="346"/>
                  <a:pt x="675" y="259"/>
                  <a:pt x="714" y="258"/>
                </a:cubicBezTo>
                <a:lnTo>
                  <a:pt x="720" y="372"/>
                </a:lnTo>
                <a:cubicBezTo>
                  <a:pt x="777" y="345"/>
                  <a:pt x="936" y="158"/>
                  <a:pt x="1056" y="96"/>
                </a:cubicBezTo>
                <a:cubicBezTo>
                  <a:pt x="1176" y="34"/>
                  <a:pt x="1360" y="20"/>
                  <a:pt x="1440" y="0"/>
                </a:cubicBezTo>
              </a:path>
            </a:pathLst>
          </a:custGeom>
          <a:noFill/>
          <a:ln w="38100" cap="flat" cmpd="sng">
            <a:solidFill>
              <a:srgbClr val="000099"/>
            </a:solidFill>
            <a:prstDash val="solid"/>
            <a:round/>
            <a:headEnd type="none" w="med" len="med"/>
            <a:tailEnd type="none" w="sm" len="sm"/>
          </a:ln>
        </p:spPr>
        <p:txBody>
          <a:bodyPr wrap="none" anchor="ctr"/>
          <a:lstStyle/>
          <a:p>
            <a:endParaRPr lang="en-GB" dirty="0"/>
          </a:p>
        </p:txBody>
      </p:sp>
      <p:sp>
        <p:nvSpPr>
          <p:cNvPr id="25606" name="Text Box 9"/>
          <p:cNvSpPr txBox="1">
            <a:spLocks noChangeArrowheads="1"/>
          </p:cNvSpPr>
          <p:nvPr/>
        </p:nvSpPr>
        <p:spPr bwMode="auto">
          <a:xfrm>
            <a:off x="5456077" y="1119823"/>
            <a:ext cx="2293203" cy="825500"/>
          </a:xfrm>
          <a:prstGeom prst="rect">
            <a:avLst/>
          </a:prstGeom>
          <a:noFill/>
          <a:ln w="19050">
            <a:noFill/>
            <a:miter lim="800000"/>
            <a:headEnd/>
            <a:tailEnd type="none" w="sm" len="sm"/>
          </a:ln>
        </p:spPr>
        <p:txBody>
          <a:bodyPr>
            <a:spAutoFit/>
          </a:bodyPr>
          <a:lstStyle/>
          <a:p>
            <a:pPr algn="ctr" eaLnBrk="0" hangingPunct="0">
              <a:spcBef>
                <a:spcPct val="50000"/>
              </a:spcBef>
            </a:pPr>
            <a:r>
              <a:rPr lang="en-US" sz="1600" dirty="0"/>
              <a:t>Cash flow with extended physical capacity</a:t>
            </a:r>
          </a:p>
        </p:txBody>
      </p:sp>
      <p:sp>
        <p:nvSpPr>
          <p:cNvPr id="25607" name="Freeform 10"/>
          <p:cNvSpPr>
            <a:spLocks/>
          </p:cNvSpPr>
          <p:nvPr/>
        </p:nvSpPr>
        <p:spPr bwMode="auto">
          <a:xfrm flipH="1">
            <a:off x="6463817" y="1911990"/>
            <a:ext cx="293593" cy="879475"/>
          </a:xfrm>
          <a:custGeom>
            <a:avLst/>
            <a:gdLst>
              <a:gd name="T0" fmla="*/ 103 w 103"/>
              <a:gd name="T1" fmla="*/ 0 h 341"/>
              <a:gd name="T2" fmla="*/ 0 w 103"/>
              <a:gd name="T3" fmla="*/ 341 h 341"/>
              <a:gd name="T4" fmla="*/ 0 60000 65536"/>
              <a:gd name="T5" fmla="*/ 0 60000 65536"/>
              <a:gd name="T6" fmla="*/ 0 w 103"/>
              <a:gd name="T7" fmla="*/ 0 h 341"/>
              <a:gd name="T8" fmla="*/ 103 w 103"/>
              <a:gd name="T9" fmla="*/ 341 h 341"/>
            </a:gdLst>
            <a:ahLst/>
            <a:cxnLst>
              <a:cxn ang="T4">
                <a:pos x="T0" y="T1"/>
              </a:cxn>
              <a:cxn ang="T5">
                <a:pos x="T2" y="T3"/>
              </a:cxn>
            </a:cxnLst>
            <a:rect l="T6" t="T7" r="T8" b="T9"/>
            <a:pathLst>
              <a:path w="103" h="341">
                <a:moveTo>
                  <a:pt x="103" y="0"/>
                </a:moveTo>
                <a:lnTo>
                  <a:pt x="0" y="341"/>
                </a:lnTo>
              </a:path>
            </a:pathLst>
          </a:custGeom>
          <a:noFill/>
          <a:ln w="38100">
            <a:solidFill>
              <a:srgbClr val="0000FF"/>
            </a:solidFill>
            <a:round/>
            <a:headEnd/>
            <a:tailEnd type="triangle" w="lg" len="med"/>
          </a:ln>
        </p:spPr>
        <p:txBody>
          <a:bodyPr wrap="none" anchor="ctr"/>
          <a:lstStyle/>
          <a:p>
            <a:endParaRPr lang="en-GB" dirty="0"/>
          </a:p>
        </p:txBody>
      </p:sp>
      <p:sp>
        <p:nvSpPr>
          <p:cNvPr id="25608" name="Text Box 11"/>
          <p:cNvSpPr txBox="1">
            <a:spLocks noChangeArrowheads="1"/>
          </p:cNvSpPr>
          <p:nvPr/>
        </p:nvSpPr>
        <p:spPr bwMode="auto">
          <a:xfrm>
            <a:off x="1928195" y="2483490"/>
            <a:ext cx="2753429" cy="584775"/>
          </a:xfrm>
          <a:prstGeom prst="rect">
            <a:avLst/>
          </a:prstGeom>
          <a:noFill/>
          <a:ln w="19050">
            <a:noFill/>
            <a:miter lim="800000"/>
            <a:headEnd/>
            <a:tailEnd type="none" w="sm" len="sm"/>
          </a:ln>
        </p:spPr>
        <p:txBody>
          <a:bodyPr>
            <a:spAutoFit/>
          </a:bodyPr>
          <a:lstStyle/>
          <a:p>
            <a:pPr algn="ctr" eaLnBrk="0" hangingPunct="0">
              <a:spcBef>
                <a:spcPct val="50000"/>
              </a:spcBef>
            </a:pPr>
            <a:r>
              <a:rPr lang="en-US" sz="1600" dirty="0"/>
              <a:t>Cash flow with two identical capacity increments</a:t>
            </a:r>
          </a:p>
        </p:txBody>
      </p:sp>
      <p:sp>
        <p:nvSpPr>
          <p:cNvPr id="25609" name="Line 12"/>
          <p:cNvSpPr>
            <a:spLocks noChangeShapeType="1"/>
          </p:cNvSpPr>
          <p:nvPr/>
        </p:nvSpPr>
        <p:spPr bwMode="auto">
          <a:xfrm>
            <a:off x="3313639" y="3097848"/>
            <a:ext cx="725255" cy="1222375"/>
          </a:xfrm>
          <a:prstGeom prst="line">
            <a:avLst/>
          </a:prstGeom>
          <a:noFill/>
          <a:ln w="38100">
            <a:solidFill>
              <a:srgbClr val="800080"/>
            </a:solidFill>
            <a:round/>
            <a:headEnd/>
            <a:tailEnd type="triangle" w="lg" len="med"/>
          </a:ln>
        </p:spPr>
        <p:txBody>
          <a:bodyPr wrap="none" anchor="ctr"/>
          <a:lstStyle/>
          <a:p>
            <a:endParaRPr lang="en-GB" dirty="0"/>
          </a:p>
        </p:txBody>
      </p:sp>
      <p:sp>
        <p:nvSpPr>
          <p:cNvPr id="25610" name="Text Box 13"/>
          <p:cNvSpPr txBox="1">
            <a:spLocks noChangeArrowheads="1"/>
          </p:cNvSpPr>
          <p:nvPr/>
        </p:nvSpPr>
        <p:spPr bwMode="auto">
          <a:xfrm rot="-5391792">
            <a:off x="-153696" y="3327828"/>
            <a:ext cx="3452813" cy="338554"/>
          </a:xfrm>
          <a:prstGeom prst="rect">
            <a:avLst/>
          </a:prstGeom>
          <a:noFill/>
          <a:ln w="19050">
            <a:noFill/>
            <a:miter lim="800000"/>
            <a:headEnd/>
            <a:tailEnd type="none" w="sm" len="sm"/>
          </a:ln>
        </p:spPr>
        <p:txBody>
          <a:bodyPr>
            <a:spAutoFit/>
          </a:bodyPr>
          <a:lstStyle/>
          <a:p>
            <a:pPr algn="ctr" eaLnBrk="0" hangingPunct="0">
              <a:spcBef>
                <a:spcPct val="50000"/>
              </a:spcBef>
            </a:pPr>
            <a:r>
              <a:rPr lang="en-US" sz="1600" dirty="0"/>
              <a:t>Cumulative cash flow</a:t>
            </a:r>
          </a:p>
        </p:txBody>
      </p:sp>
      <p:sp>
        <p:nvSpPr>
          <p:cNvPr id="25611" name="Text Box 14"/>
          <p:cNvSpPr txBox="1">
            <a:spLocks noChangeArrowheads="1"/>
          </p:cNvSpPr>
          <p:nvPr/>
        </p:nvSpPr>
        <p:spPr bwMode="auto">
          <a:xfrm>
            <a:off x="6757409" y="3607436"/>
            <a:ext cx="856976" cy="336550"/>
          </a:xfrm>
          <a:prstGeom prst="rect">
            <a:avLst/>
          </a:prstGeom>
          <a:noFill/>
          <a:ln w="19050">
            <a:noFill/>
            <a:miter lim="800000"/>
            <a:headEnd/>
            <a:tailEnd type="none" w="sm" len="sm"/>
          </a:ln>
        </p:spPr>
        <p:txBody>
          <a:bodyPr>
            <a:spAutoFit/>
          </a:bodyPr>
          <a:lstStyle/>
          <a:p>
            <a:pPr eaLnBrk="0" hangingPunct="0">
              <a:spcBef>
                <a:spcPct val="50000"/>
              </a:spcBef>
            </a:pPr>
            <a:r>
              <a:rPr lang="en-US" sz="1600" dirty="0"/>
              <a:t>Time</a:t>
            </a:r>
          </a:p>
        </p:txBody>
      </p:sp>
      <p:sp>
        <p:nvSpPr>
          <p:cNvPr id="25612" name="Text Box 16"/>
          <p:cNvSpPr txBox="1">
            <a:spLocks noChangeArrowheads="1"/>
          </p:cNvSpPr>
          <p:nvPr/>
        </p:nvSpPr>
        <p:spPr bwMode="auto">
          <a:xfrm>
            <a:off x="0" y="140943"/>
            <a:ext cx="9902825" cy="830997"/>
          </a:xfrm>
          <a:prstGeom prst="rect">
            <a:avLst/>
          </a:prstGeom>
          <a:noFill/>
          <a:ln w="19050">
            <a:noFill/>
            <a:miter lim="800000"/>
            <a:headEnd/>
            <a:tailEnd type="none" w="sm" len="sm"/>
          </a:ln>
        </p:spPr>
        <p:txBody>
          <a:bodyPr>
            <a:spAutoFit/>
          </a:bodyPr>
          <a:lstStyle/>
          <a:p>
            <a:pPr algn="ctr" eaLnBrk="0" hangingPunct="0"/>
            <a:r>
              <a:rPr lang="en-US" sz="2400" b="1" dirty="0"/>
              <a:t>Expanding physical capacity in advance of effective </a:t>
            </a:r>
            <a:br>
              <a:rPr lang="en-US" sz="2400" b="1" dirty="0"/>
            </a:br>
            <a:r>
              <a:rPr lang="en-US" sz="2400" b="1" dirty="0"/>
              <a:t>capacity can bring greater returns in the longer term (Continued)</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AutoShape 5"/>
          <p:cNvSpPr>
            <a:spLocks noChangeArrowheads="1"/>
          </p:cNvSpPr>
          <p:nvPr/>
        </p:nvSpPr>
        <p:spPr bwMode="auto">
          <a:xfrm>
            <a:off x="2513669" y="4975002"/>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6626" name="AutoShape 7"/>
          <p:cNvSpPr>
            <a:spLocks noChangeArrowheads="1"/>
          </p:cNvSpPr>
          <p:nvPr/>
        </p:nvSpPr>
        <p:spPr bwMode="auto">
          <a:xfrm>
            <a:off x="6170097" y="1569818"/>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6627" name="AutoShape 8"/>
          <p:cNvSpPr>
            <a:spLocks noChangeArrowheads="1"/>
          </p:cNvSpPr>
          <p:nvPr/>
        </p:nvSpPr>
        <p:spPr bwMode="auto">
          <a:xfrm>
            <a:off x="2497799" y="1544418"/>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6628" name="Text Box 9"/>
          <p:cNvSpPr txBox="1">
            <a:spLocks noChangeArrowheads="1"/>
          </p:cNvSpPr>
          <p:nvPr/>
        </p:nvSpPr>
        <p:spPr bwMode="auto">
          <a:xfrm>
            <a:off x="6265316" y="1695231"/>
            <a:ext cx="1336247" cy="584775"/>
          </a:xfrm>
          <a:prstGeom prst="rect">
            <a:avLst/>
          </a:prstGeom>
          <a:noFill/>
          <a:ln w="9525">
            <a:noFill/>
            <a:miter lim="800000"/>
            <a:headEnd/>
            <a:tailEnd/>
          </a:ln>
        </p:spPr>
        <p:txBody>
          <a:bodyPr>
            <a:spAutoFit/>
          </a:bodyPr>
          <a:lstStyle/>
          <a:p>
            <a:pPr algn="ctr" eaLnBrk="0" hangingPunct="0"/>
            <a:r>
              <a:rPr lang="en-GB" sz="1600" dirty="0"/>
              <a:t>Required service level </a:t>
            </a:r>
            <a:endParaRPr lang="en-US" sz="1600" dirty="0"/>
          </a:p>
        </p:txBody>
      </p:sp>
      <p:sp>
        <p:nvSpPr>
          <p:cNvPr id="26629" name="Text Box 11"/>
          <p:cNvSpPr txBox="1">
            <a:spLocks noChangeArrowheads="1"/>
          </p:cNvSpPr>
          <p:nvPr/>
        </p:nvSpPr>
        <p:spPr bwMode="auto">
          <a:xfrm>
            <a:off x="2512084" y="1695231"/>
            <a:ext cx="1510815" cy="581025"/>
          </a:xfrm>
          <a:prstGeom prst="rect">
            <a:avLst/>
          </a:prstGeom>
          <a:noFill/>
          <a:ln w="9525">
            <a:noFill/>
            <a:miter lim="800000"/>
            <a:headEnd/>
            <a:tailEnd/>
          </a:ln>
        </p:spPr>
        <p:txBody>
          <a:bodyPr>
            <a:spAutoFit/>
          </a:bodyPr>
          <a:lstStyle/>
          <a:p>
            <a:pPr algn="ctr" eaLnBrk="0" hangingPunct="0">
              <a:spcBef>
                <a:spcPct val="50000"/>
              </a:spcBef>
            </a:pPr>
            <a:r>
              <a:rPr lang="en-GB" sz="1600" dirty="0"/>
              <a:t>Resource costs</a:t>
            </a:r>
            <a:endParaRPr lang="en-US" sz="1600" dirty="0"/>
          </a:p>
        </p:txBody>
      </p:sp>
      <p:sp>
        <p:nvSpPr>
          <p:cNvPr id="26630" name="Text Box 12"/>
          <p:cNvSpPr txBox="1">
            <a:spLocks noChangeArrowheads="1"/>
          </p:cNvSpPr>
          <p:nvPr/>
        </p:nvSpPr>
        <p:spPr bwMode="auto">
          <a:xfrm>
            <a:off x="2520018" y="5092481"/>
            <a:ext cx="1498120" cy="581025"/>
          </a:xfrm>
          <a:prstGeom prst="rect">
            <a:avLst/>
          </a:prstGeom>
          <a:noFill/>
          <a:ln w="9525">
            <a:noFill/>
            <a:miter lim="800000"/>
            <a:headEnd/>
            <a:tailEnd/>
          </a:ln>
        </p:spPr>
        <p:txBody>
          <a:bodyPr>
            <a:spAutoFit/>
          </a:bodyPr>
          <a:lstStyle/>
          <a:p>
            <a:pPr algn="ctr" eaLnBrk="0" hangingPunct="0">
              <a:spcBef>
                <a:spcPct val="50000"/>
              </a:spcBef>
            </a:pPr>
            <a:r>
              <a:rPr lang="en-GB" sz="1600" dirty="0"/>
              <a:t>Community factors</a:t>
            </a:r>
            <a:endParaRPr lang="en-US" sz="1600" dirty="0"/>
          </a:p>
        </p:txBody>
      </p:sp>
      <p:sp>
        <p:nvSpPr>
          <p:cNvPr id="26631" name="Text Box 13"/>
          <p:cNvSpPr txBox="1">
            <a:spLocks noChangeArrowheads="1"/>
          </p:cNvSpPr>
          <p:nvPr/>
        </p:nvSpPr>
        <p:spPr bwMode="auto">
          <a:xfrm>
            <a:off x="912642" y="431381"/>
            <a:ext cx="8077541" cy="523220"/>
          </a:xfrm>
          <a:prstGeom prst="rect">
            <a:avLst/>
          </a:prstGeom>
          <a:noFill/>
          <a:ln w="22225">
            <a:noFill/>
            <a:miter lim="800000"/>
            <a:headEnd/>
            <a:tailEnd type="none" w="sm" len="sm"/>
          </a:ln>
        </p:spPr>
        <p:txBody>
          <a:bodyPr wrap="square">
            <a:spAutoFit/>
          </a:bodyPr>
          <a:lstStyle/>
          <a:p>
            <a:pPr algn="ctr" eaLnBrk="0" hangingPunct="0"/>
            <a:r>
              <a:rPr lang="en-GB" sz="2800" b="1" dirty="0"/>
              <a:t>Some factors influencing the location of sites</a:t>
            </a:r>
            <a:endParaRPr lang="en-US" sz="2800" b="1" dirty="0"/>
          </a:p>
        </p:txBody>
      </p:sp>
      <p:sp>
        <p:nvSpPr>
          <p:cNvPr id="26632" name="AutoShape 14"/>
          <p:cNvSpPr>
            <a:spLocks noChangeArrowheads="1"/>
          </p:cNvSpPr>
          <p:nvPr/>
        </p:nvSpPr>
        <p:spPr bwMode="auto">
          <a:xfrm>
            <a:off x="412492" y="4124102"/>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6633" name="AutoShape 15"/>
          <p:cNvSpPr>
            <a:spLocks noChangeArrowheads="1"/>
          </p:cNvSpPr>
          <p:nvPr/>
        </p:nvSpPr>
        <p:spPr bwMode="auto">
          <a:xfrm>
            <a:off x="7825328" y="4124102"/>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6634" name="AutoShape 16"/>
          <p:cNvSpPr>
            <a:spLocks noChangeArrowheads="1"/>
          </p:cNvSpPr>
          <p:nvPr/>
        </p:nvSpPr>
        <p:spPr bwMode="auto">
          <a:xfrm>
            <a:off x="7825328" y="2290543"/>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6635" name="AutoShape 17"/>
          <p:cNvSpPr>
            <a:spLocks noChangeArrowheads="1"/>
          </p:cNvSpPr>
          <p:nvPr/>
        </p:nvSpPr>
        <p:spPr bwMode="auto">
          <a:xfrm>
            <a:off x="422015" y="2290543"/>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6636" name="Text Box 18"/>
          <p:cNvSpPr txBox="1">
            <a:spLocks noChangeArrowheads="1"/>
          </p:cNvSpPr>
          <p:nvPr/>
        </p:nvSpPr>
        <p:spPr bwMode="auto">
          <a:xfrm>
            <a:off x="7918961" y="2400081"/>
            <a:ext cx="1345768" cy="581025"/>
          </a:xfrm>
          <a:prstGeom prst="rect">
            <a:avLst/>
          </a:prstGeom>
          <a:noFill/>
          <a:ln w="9525">
            <a:noFill/>
            <a:miter lim="800000"/>
            <a:headEnd/>
            <a:tailEnd/>
          </a:ln>
        </p:spPr>
        <p:txBody>
          <a:bodyPr>
            <a:spAutoFit/>
          </a:bodyPr>
          <a:lstStyle/>
          <a:p>
            <a:pPr algn="ctr" eaLnBrk="0" hangingPunct="0">
              <a:spcBef>
                <a:spcPct val="50000"/>
              </a:spcBef>
            </a:pPr>
            <a:r>
              <a:rPr lang="en-GB" sz="1600" dirty="0"/>
              <a:t>Suitability of site</a:t>
            </a:r>
            <a:endParaRPr lang="en-US" sz="1600" dirty="0"/>
          </a:p>
        </p:txBody>
      </p:sp>
      <p:sp>
        <p:nvSpPr>
          <p:cNvPr id="26637" name="Text Box 19"/>
          <p:cNvSpPr txBox="1">
            <a:spLocks noChangeArrowheads="1"/>
          </p:cNvSpPr>
          <p:nvPr/>
        </p:nvSpPr>
        <p:spPr bwMode="auto">
          <a:xfrm>
            <a:off x="7890397" y="4243168"/>
            <a:ext cx="1374334" cy="581025"/>
          </a:xfrm>
          <a:prstGeom prst="rect">
            <a:avLst/>
          </a:prstGeom>
          <a:noFill/>
          <a:ln w="9525">
            <a:noFill/>
            <a:miter lim="800000"/>
            <a:headEnd/>
            <a:tailEnd/>
          </a:ln>
        </p:spPr>
        <p:txBody>
          <a:bodyPr>
            <a:spAutoFit/>
          </a:bodyPr>
          <a:lstStyle/>
          <a:p>
            <a:pPr algn="ctr" eaLnBrk="0" hangingPunct="0">
              <a:spcBef>
                <a:spcPct val="50000"/>
              </a:spcBef>
            </a:pPr>
            <a:r>
              <a:rPr lang="en-GB" sz="1600" dirty="0"/>
              <a:t>Image of location</a:t>
            </a:r>
            <a:endParaRPr lang="en-US" sz="1600" dirty="0"/>
          </a:p>
        </p:txBody>
      </p:sp>
      <p:sp>
        <p:nvSpPr>
          <p:cNvPr id="26638" name="Text Box 20"/>
          <p:cNvSpPr txBox="1">
            <a:spLocks noChangeArrowheads="1"/>
          </p:cNvSpPr>
          <p:nvPr/>
        </p:nvSpPr>
        <p:spPr bwMode="auto">
          <a:xfrm>
            <a:off x="339491" y="2315939"/>
            <a:ext cx="1656819" cy="825500"/>
          </a:xfrm>
          <a:prstGeom prst="rect">
            <a:avLst/>
          </a:prstGeom>
          <a:noFill/>
          <a:ln w="9525">
            <a:noFill/>
            <a:miter lim="800000"/>
            <a:headEnd/>
            <a:tailEnd/>
          </a:ln>
        </p:spPr>
        <p:txBody>
          <a:bodyPr>
            <a:spAutoFit/>
          </a:bodyPr>
          <a:lstStyle/>
          <a:p>
            <a:pPr algn="ctr" eaLnBrk="0" hangingPunct="0">
              <a:spcBef>
                <a:spcPct val="50000"/>
              </a:spcBef>
            </a:pPr>
            <a:r>
              <a:rPr lang="en-GB" sz="1600" dirty="0"/>
              <a:t>Land and facilities investment</a:t>
            </a:r>
            <a:endParaRPr lang="en-US" sz="1600" dirty="0"/>
          </a:p>
        </p:txBody>
      </p:sp>
      <p:sp>
        <p:nvSpPr>
          <p:cNvPr id="26639" name="Text Box 21"/>
          <p:cNvSpPr txBox="1">
            <a:spLocks noChangeArrowheads="1"/>
          </p:cNvSpPr>
          <p:nvPr/>
        </p:nvSpPr>
        <p:spPr bwMode="auto">
          <a:xfrm>
            <a:off x="594999" y="4259043"/>
            <a:ext cx="1190243" cy="584775"/>
          </a:xfrm>
          <a:prstGeom prst="rect">
            <a:avLst/>
          </a:prstGeom>
          <a:noFill/>
          <a:ln w="9525">
            <a:noFill/>
            <a:miter lim="800000"/>
            <a:headEnd/>
            <a:tailEnd/>
          </a:ln>
        </p:spPr>
        <p:txBody>
          <a:bodyPr>
            <a:spAutoFit/>
          </a:bodyPr>
          <a:lstStyle/>
          <a:p>
            <a:pPr algn="ctr" eaLnBrk="0" hangingPunct="0">
              <a:spcBef>
                <a:spcPct val="50000"/>
              </a:spcBef>
            </a:pPr>
            <a:r>
              <a:rPr lang="en-GB" sz="1600" dirty="0"/>
              <a:t>Resource availability</a:t>
            </a:r>
            <a:endParaRPr lang="en-US" sz="1600" dirty="0"/>
          </a:p>
        </p:txBody>
      </p:sp>
      <p:sp>
        <p:nvSpPr>
          <p:cNvPr id="26640" name="AutoShape 22"/>
          <p:cNvSpPr>
            <a:spLocks noChangeArrowheads="1"/>
          </p:cNvSpPr>
          <p:nvPr/>
        </p:nvSpPr>
        <p:spPr bwMode="auto">
          <a:xfrm>
            <a:off x="3816589" y="2350864"/>
            <a:ext cx="2496337" cy="852488"/>
          </a:xfrm>
          <a:prstGeom prst="curvedDownArrow">
            <a:avLst>
              <a:gd name="adj1" fmla="val 48007"/>
              <a:gd name="adj2" fmla="val 117169"/>
              <a:gd name="adj3" fmla="val 35120"/>
            </a:avLst>
          </a:prstGeom>
          <a:solidFill>
            <a:srgbClr val="CCFF99"/>
          </a:solidFill>
          <a:ln w="9525">
            <a:solidFill>
              <a:schemeClr val="tx1"/>
            </a:solidFill>
            <a:miter lim="800000"/>
            <a:headEnd/>
            <a:tailEnd/>
          </a:ln>
        </p:spPr>
        <p:txBody>
          <a:bodyPr wrap="none" anchor="ctr"/>
          <a:lstStyle/>
          <a:p>
            <a:pPr eaLnBrk="0" hangingPunct="0"/>
            <a:endParaRPr lang="en-GB" dirty="0"/>
          </a:p>
        </p:txBody>
      </p:sp>
      <p:sp>
        <p:nvSpPr>
          <p:cNvPr id="103447" name="Freeform 23"/>
          <p:cNvSpPr>
            <a:spLocks/>
          </p:cNvSpPr>
          <p:nvPr/>
        </p:nvSpPr>
        <p:spPr bwMode="auto">
          <a:xfrm>
            <a:off x="2235946" y="3193831"/>
            <a:ext cx="2317008" cy="941387"/>
          </a:xfrm>
          <a:custGeom>
            <a:avLst/>
            <a:gdLst/>
            <a:ahLst/>
            <a:cxnLst>
              <a:cxn ang="0">
                <a:pos x="0" y="0"/>
              </a:cxn>
              <a:cxn ang="0">
                <a:pos x="768" y="0"/>
              </a:cxn>
              <a:cxn ang="0">
                <a:pos x="1200" y="336"/>
              </a:cxn>
              <a:cxn ang="0">
                <a:pos x="792" y="672"/>
              </a:cxn>
              <a:cxn ang="0">
                <a:pos x="0" y="672"/>
              </a:cxn>
              <a:cxn ang="0">
                <a:pos x="0" y="0"/>
              </a:cxn>
            </a:cxnLst>
            <a:rect l="0" t="0" r="r" b="b"/>
            <a:pathLst>
              <a:path w="1200" h="672">
                <a:moveTo>
                  <a:pt x="0" y="0"/>
                </a:moveTo>
                <a:lnTo>
                  <a:pt x="768" y="0"/>
                </a:lnTo>
                <a:lnTo>
                  <a:pt x="1200" y="336"/>
                </a:lnTo>
                <a:lnTo>
                  <a:pt x="792" y="672"/>
                </a:lnTo>
                <a:lnTo>
                  <a:pt x="0" y="672"/>
                </a:lnTo>
                <a:lnTo>
                  <a:pt x="0" y="0"/>
                </a:lnTo>
                <a:close/>
              </a:path>
            </a:pathLst>
          </a:custGeom>
          <a:solidFill>
            <a:schemeClr val="bg1">
              <a:lumMod val="95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26644" name="Text Box 24"/>
          <p:cNvSpPr txBox="1">
            <a:spLocks noChangeArrowheads="1"/>
          </p:cNvSpPr>
          <p:nvPr/>
        </p:nvSpPr>
        <p:spPr bwMode="auto">
          <a:xfrm>
            <a:off x="2210554" y="3382743"/>
            <a:ext cx="1815518" cy="581025"/>
          </a:xfrm>
          <a:prstGeom prst="rect">
            <a:avLst/>
          </a:prstGeom>
          <a:noFill/>
          <a:ln w="9525">
            <a:noFill/>
            <a:miter lim="800000"/>
            <a:headEnd/>
            <a:tailEnd type="none" w="sm" len="sm"/>
          </a:ln>
        </p:spPr>
        <p:txBody>
          <a:bodyPr>
            <a:spAutoFit/>
          </a:bodyPr>
          <a:lstStyle/>
          <a:p>
            <a:pPr algn="ctr" eaLnBrk="0" hangingPunct="0">
              <a:spcBef>
                <a:spcPct val="50000"/>
              </a:spcBef>
            </a:pPr>
            <a:r>
              <a:rPr lang="en-US" sz="1600" b="1" dirty="0"/>
              <a:t>OPERATIONS RESOURCES</a:t>
            </a:r>
          </a:p>
        </p:txBody>
      </p:sp>
      <p:sp>
        <p:nvSpPr>
          <p:cNvPr id="103449" name="Freeform 25"/>
          <p:cNvSpPr>
            <a:spLocks/>
          </p:cNvSpPr>
          <p:nvPr/>
        </p:nvSpPr>
        <p:spPr bwMode="auto">
          <a:xfrm rot="10800000" flipV="1">
            <a:off x="5246468" y="3193827"/>
            <a:ext cx="2318594" cy="939800"/>
          </a:xfrm>
          <a:custGeom>
            <a:avLst/>
            <a:gdLst/>
            <a:ahLst/>
            <a:cxnLst>
              <a:cxn ang="0">
                <a:pos x="0" y="0"/>
              </a:cxn>
              <a:cxn ang="0">
                <a:pos x="768" y="0"/>
              </a:cxn>
              <a:cxn ang="0">
                <a:pos x="1200" y="336"/>
              </a:cxn>
              <a:cxn ang="0">
                <a:pos x="792" y="672"/>
              </a:cxn>
              <a:cxn ang="0">
                <a:pos x="0" y="672"/>
              </a:cxn>
              <a:cxn ang="0">
                <a:pos x="0" y="0"/>
              </a:cxn>
            </a:cxnLst>
            <a:rect l="0" t="0" r="r" b="b"/>
            <a:pathLst>
              <a:path w="1200" h="672">
                <a:moveTo>
                  <a:pt x="0" y="0"/>
                </a:moveTo>
                <a:lnTo>
                  <a:pt x="768" y="0"/>
                </a:lnTo>
                <a:lnTo>
                  <a:pt x="1200" y="336"/>
                </a:lnTo>
                <a:lnTo>
                  <a:pt x="792" y="672"/>
                </a:lnTo>
                <a:lnTo>
                  <a:pt x="0" y="672"/>
                </a:lnTo>
                <a:lnTo>
                  <a:pt x="0" y="0"/>
                </a:lnTo>
                <a:close/>
              </a:path>
            </a:pathLst>
          </a:custGeom>
          <a:solidFill>
            <a:schemeClr val="bg1">
              <a:lumMod val="95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26648" name="Text Box 26"/>
          <p:cNvSpPr txBox="1">
            <a:spLocks noChangeArrowheads="1"/>
          </p:cNvSpPr>
          <p:nvPr/>
        </p:nvSpPr>
        <p:spPr bwMode="auto">
          <a:xfrm rot="10800000" flipV="1">
            <a:off x="5617824" y="3366868"/>
            <a:ext cx="2150374" cy="581025"/>
          </a:xfrm>
          <a:prstGeom prst="rect">
            <a:avLst/>
          </a:prstGeom>
          <a:noFill/>
          <a:ln w="9525">
            <a:noFill/>
            <a:miter lim="800000"/>
            <a:headEnd/>
            <a:tailEnd type="none" w="sm" len="sm"/>
          </a:ln>
        </p:spPr>
        <p:txBody>
          <a:bodyPr>
            <a:spAutoFit/>
          </a:bodyPr>
          <a:lstStyle/>
          <a:p>
            <a:pPr algn="ctr" eaLnBrk="0" hangingPunct="0">
              <a:spcBef>
                <a:spcPct val="50000"/>
              </a:spcBef>
            </a:pPr>
            <a:r>
              <a:rPr lang="en-US" sz="1600" b="1" dirty="0"/>
              <a:t>MARKET REQUIREMENTS</a:t>
            </a:r>
          </a:p>
        </p:txBody>
      </p:sp>
      <p:sp>
        <p:nvSpPr>
          <p:cNvPr id="103451" name="AutoShape 27"/>
          <p:cNvSpPr>
            <a:spLocks noChangeArrowheads="1"/>
          </p:cNvSpPr>
          <p:nvPr/>
        </p:nvSpPr>
        <p:spPr bwMode="auto">
          <a:xfrm>
            <a:off x="4064162" y="3201764"/>
            <a:ext cx="1691733" cy="863600"/>
          </a:xfrm>
          <a:prstGeom prst="roundRect">
            <a:avLst>
              <a:gd name="adj" fmla="val 31250"/>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26652" name="AutoShape 28"/>
          <p:cNvSpPr>
            <a:spLocks noChangeArrowheads="1"/>
          </p:cNvSpPr>
          <p:nvPr/>
        </p:nvSpPr>
        <p:spPr bwMode="auto">
          <a:xfrm flipH="1" flipV="1">
            <a:off x="3508715" y="4035203"/>
            <a:ext cx="2496337" cy="852487"/>
          </a:xfrm>
          <a:prstGeom prst="curvedDownArrow">
            <a:avLst>
              <a:gd name="adj1" fmla="val 48007"/>
              <a:gd name="adj2" fmla="val 117170"/>
              <a:gd name="adj3" fmla="val 35120"/>
            </a:avLst>
          </a:prstGeom>
          <a:solidFill>
            <a:srgbClr val="CCFF99"/>
          </a:solidFill>
          <a:ln w="9525">
            <a:solidFill>
              <a:schemeClr val="tx1"/>
            </a:solidFill>
            <a:miter lim="800000"/>
            <a:headEnd/>
            <a:tailEnd/>
          </a:ln>
        </p:spPr>
        <p:txBody>
          <a:bodyPr wrap="none" anchor="ctr"/>
          <a:lstStyle/>
          <a:p>
            <a:pPr eaLnBrk="0" hangingPunct="0"/>
            <a:endParaRPr lang="en-GB" dirty="0"/>
          </a:p>
        </p:txBody>
      </p:sp>
      <p:sp>
        <p:nvSpPr>
          <p:cNvPr id="26653" name="Text Box 29"/>
          <p:cNvSpPr txBox="1">
            <a:spLocks noChangeArrowheads="1"/>
          </p:cNvSpPr>
          <p:nvPr/>
        </p:nvSpPr>
        <p:spPr bwMode="auto">
          <a:xfrm>
            <a:off x="4138750" y="3344643"/>
            <a:ext cx="1498120" cy="581025"/>
          </a:xfrm>
          <a:prstGeom prst="rect">
            <a:avLst/>
          </a:prstGeom>
          <a:noFill/>
          <a:ln w="9525">
            <a:noFill/>
            <a:miter lim="800000"/>
            <a:headEnd type="none" w="sm" len="med"/>
            <a:tailEnd type="none" w="sm" len="med"/>
          </a:ln>
        </p:spPr>
        <p:txBody>
          <a:bodyPr>
            <a:spAutoFit/>
          </a:bodyPr>
          <a:lstStyle/>
          <a:p>
            <a:pPr algn="ctr" eaLnBrk="0" hangingPunct="0">
              <a:spcBef>
                <a:spcPct val="50000"/>
              </a:spcBef>
            </a:pPr>
            <a:r>
              <a:rPr lang="en-GB" sz="1600" dirty="0"/>
              <a:t>Location of sites</a:t>
            </a:r>
            <a:endParaRPr lang="en-US" sz="1600" dirty="0"/>
          </a:p>
        </p:txBody>
      </p:sp>
      <p:sp>
        <p:nvSpPr>
          <p:cNvPr id="26654" name="Freeform 30"/>
          <p:cNvSpPr>
            <a:spLocks/>
          </p:cNvSpPr>
          <p:nvPr/>
        </p:nvSpPr>
        <p:spPr bwMode="auto">
          <a:xfrm>
            <a:off x="1923310" y="3009677"/>
            <a:ext cx="769691" cy="322262"/>
          </a:xfrm>
          <a:custGeom>
            <a:avLst/>
            <a:gdLst>
              <a:gd name="T0" fmla="*/ 0 w 432"/>
              <a:gd name="T1" fmla="*/ 0 h 112"/>
              <a:gd name="T2" fmla="*/ 432 w 432"/>
              <a:gd name="T3" fmla="*/ 112 h 112"/>
              <a:gd name="T4" fmla="*/ 0 60000 65536"/>
              <a:gd name="T5" fmla="*/ 0 60000 65536"/>
              <a:gd name="T6" fmla="*/ 0 w 432"/>
              <a:gd name="T7" fmla="*/ 0 h 112"/>
              <a:gd name="T8" fmla="*/ 432 w 432"/>
              <a:gd name="T9" fmla="*/ 112 h 112"/>
            </a:gdLst>
            <a:ahLst/>
            <a:cxnLst>
              <a:cxn ang="T4">
                <a:pos x="T0" y="T1"/>
              </a:cxn>
              <a:cxn ang="T5">
                <a:pos x="T2" y="T3"/>
              </a:cxn>
            </a:cxnLst>
            <a:rect l="T6" t="T7" r="T8" b="T9"/>
            <a:pathLst>
              <a:path w="432" h="112">
                <a:moveTo>
                  <a:pt x="0" y="0"/>
                </a:moveTo>
                <a:lnTo>
                  <a:pt x="432" y="112"/>
                </a:lnTo>
              </a:path>
            </a:pathLst>
          </a:custGeom>
          <a:noFill/>
          <a:ln w="38100">
            <a:solidFill>
              <a:srgbClr val="800080"/>
            </a:solidFill>
            <a:round/>
            <a:headEnd/>
            <a:tailEnd type="stealth" w="lg" len="med"/>
          </a:ln>
        </p:spPr>
        <p:txBody>
          <a:bodyPr/>
          <a:lstStyle/>
          <a:p>
            <a:endParaRPr lang="en-GB" dirty="0"/>
          </a:p>
        </p:txBody>
      </p:sp>
      <p:sp>
        <p:nvSpPr>
          <p:cNvPr id="26655" name="Freeform 31"/>
          <p:cNvSpPr>
            <a:spLocks/>
          </p:cNvSpPr>
          <p:nvPr/>
        </p:nvSpPr>
        <p:spPr bwMode="auto">
          <a:xfrm>
            <a:off x="1923309" y="3951068"/>
            <a:ext cx="790322" cy="498475"/>
          </a:xfrm>
          <a:custGeom>
            <a:avLst/>
            <a:gdLst>
              <a:gd name="T0" fmla="*/ 0 w 460"/>
              <a:gd name="T1" fmla="*/ 178 h 178"/>
              <a:gd name="T2" fmla="*/ 460 w 460"/>
              <a:gd name="T3" fmla="*/ 0 h 178"/>
              <a:gd name="T4" fmla="*/ 0 60000 65536"/>
              <a:gd name="T5" fmla="*/ 0 60000 65536"/>
              <a:gd name="T6" fmla="*/ 0 w 460"/>
              <a:gd name="T7" fmla="*/ 0 h 178"/>
              <a:gd name="T8" fmla="*/ 460 w 460"/>
              <a:gd name="T9" fmla="*/ 178 h 178"/>
            </a:gdLst>
            <a:ahLst/>
            <a:cxnLst>
              <a:cxn ang="T4">
                <a:pos x="T0" y="T1"/>
              </a:cxn>
              <a:cxn ang="T5">
                <a:pos x="T2" y="T3"/>
              </a:cxn>
            </a:cxnLst>
            <a:rect l="T6" t="T7" r="T8" b="T9"/>
            <a:pathLst>
              <a:path w="460" h="178">
                <a:moveTo>
                  <a:pt x="0" y="178"/>
                </a:moveTo>
                <a:lnTo>
                  <a:pt x="460" y="0"/>
                </a:lnTo>
              </a:path>
            </a:pathLst>
          </a:custGeom>
          <a:noFill/>
          <a:ln w="38100" cap="flat" cmpd="sng">
            <a:solidFill>
              <a:srgbClr val="800080"/>
            </a:solidFill>
            <a:prstDash val="solid"/>
            <a:round/>
            <a:headEnd type="none" w="med" len="med"/>
            <a:tailEnd type="stealth" w="lg" len="med"/>
          </a:ln>
        </p:spPr>
        <p:txBody>
          <a:bodyPr/>
          <a:lstStyle/>
          <a:p>
            <a:endParaRPr lang="en-GB" dirty="0"/>
          </a:p>
        </p:txBody>
      </p:sp>
      <p:sp>
        <p:nvSpPr>
          <p:cNvPr id="26656" name="Freeform 32"/>
          <p:cNvSpPr>
            <a:spLocks/>
          </p:cNvSpPr>
          <p:nvPr/>
        </p:nvSpPr>
        <p:spPr bwMode="auto">
          <a:xfrm>
            <a:off x="3289710" y="4128864"/>
            <a:ext cx="1587" cy="825500"/>
          </a:xfrm>
          <a:custGeom>
            <a:avLst/>
            <a:gdLst>
              <a:gd name="T0" fmla="*/ 0 w 1"/>
              <a:gd name="T1" fmla="*/ 520 h 520"/>
              <a:gd name="T2" fmla="*/ 0 w 1"/>
              <a:gd name="T3" fmla="*/ 0 h 520"/>
              <a:gd name="T4" fmla="*/ 0 60000 65536"/>
              <a:gd name="T5" fmla="*/ 0 60000 65536"/>
              <a:gd name="T6" fmla="*/ 0 w 1"/>
              <a:gd name="T7" fmla="*/ 0 h 520"/>
              <a:gd name="T8" fmla="*/ 1 w 1"/>
              <a:gd name="T9" fmla="*/ 520 h 520"/>
            </a:gdLst>
            <a:ahLst/>
            <a:cxnLst>
              <a:cxn ang="T4">
                <a:pos x="T0" y="T1"/>
              </a:cxn>
              <a:cxn ang="T5">
                <a:pos x="T2" y="T3"/>
              </a:cxn>
            </a:cxnLst>
            <a:rect l="T6" t="T7" r="T8" b="T9"/>
            <a:pathLst>
              <a:path w="1" h="520">
                <a:moveTo>
                  <a:pt x="0" y="520"/>
                </a:moveTo>
                <a:lnTo>
                  <a:pt x="0" y="0"/>
                </a:lnTo>
              </a:path>
            </a:pathLst>
          </a:custGeom>
          <a:noFill/>
          <a:ln w="38100">
            <a:solidFill>
              <a:srgbClr val="800080"/>
            </a:solidFill>
            <a:round/>
            <a:headEnd/>
            <a:tailEnd type="stealth" w="lg" len="med"/>
          </a:ln>
        </p:spPr>
        <p:txBody>
          <a:bodyPr/>
          <a:lstStyle/>
          <a:p>
            <a:endParaRPr lang="en-GB" dirty="0"/>
          </a:p>
        </p:txBody>
      </p:sp>
      <p:sp>
        <p:nvSpPr>
          <p:cNvPr id="26657" name="Freeform 33"/>
          <p:cNvSpPr>
            <a:spLocks/>
          </p:cNvSpPr>
          <p:nvPr/>
        </p:nvSpPr>
        <p:spPr bwMode="auto">
          <a:xfrm rot="10800000">
            <a:off x="3273840" y="2361977"/>
            <a:ext cx="1587" cy="825500"/>
          </a:xfrm>
          <a:custGeom>
            <a:avLst/>
            <a:gdLst>
              <a:gd name="T0" fmla="*/ 0 w 1"/>
              <a:gd name="T1" fmla="*/ 520 h 520"/>
              <a:gd name="T2" fmla="*/ 0 w 1"/>
              <a:gd name="T3" fmla="*/ 0 h 520"/>
              <a:gd name="T4" fmla="*/ 0 60000 65536"/>
              <a:gd name="T5" fmla="*/ 0 60000 65536"/>
              <a:gd name="T6" fmla="*/ 0 w 1"/>
              <a:gd name="T7" fmla="*/ 0 h 520"/>
              <a:gd name="T8" fmla="*/ 1 w 1"/>
              <a:gd name="T9" fmla="*/ 520 h 520"/>
            </a:gdLst>
            <a:ahLst/>
            <a:cxnLst>
              <a:cxn ang="T4">
                <a:pos x="T0" y="T1"/>
              </a:cxn>
              <a:cxn ang="T5">
                <a:pos x="T2" y="T3"/>
              </a:cxn>
            </a:cxnLst>
            <a:rect l="T6" t="T7" r="T8" b="T9"/>
            <a:pathLst>
              <a:path w="1" h="520">
                <a:moveTo>
                  <a:pt x="0" y="520"/>
                </a:moveTo>
                <a:lnTo>
                  <a:pt x="0" y="0"/>
                </a:lnTo>
              </a:path>
            </a:pathLst>
          </a:custGeom>
          <a:noFill/>
          <a:ln w="38100">
            <a:solidFill>
              <a:srgbClr val="800080"/>
            </a:solidFill>
            <a:round/>
            <a:headEnd/>
            <a:tailEnd type="stealth" w="lg" len="med"/>
          </a:ln>
        </p:spPr>
        <p:txBody>
          <a:bodyPr/>
          <a:lstStyle/>
          <a:p>
            <a:endParaRPr lang="en-GB" dirty="0"/>
          </a:p>
        </p:txBody>
      </p:sp>
      <p:sp>
        <p:nvSpPr>
          <p:cNvPr id="26658" name="Freeform 35"/>
          <p:cNvSpPr>
            <a:spLocks/>
          </p:cNvSpPr>
          <p:nvPr/>
        </p:nvSpPr>
        <p:spPr bwMode="auto">
          <a:xfrm>
            <a:off x="6900113" y="2419127"/>
            <a:ext cx="1588" cy="760412"/>
          </a:xfrm>
          <a:custGeom>
            <a:avLst/>
            <a:gdLst>
              <a:gd name="T0" fmla="*/ 0 w 1"/>
              <a:gd name="T1" fmla="*/ 0 h 479"/>
              <a:gd name="T2" fmla="*/ 0 w 1"/>
              <a:gd name="T3" fmla="*/ 479 h 479"/>
              <a:gd name="T4" fmla="*/ 0 60000 65536"/>
              <a:gd name="T5" fmla="*/ 0 60000 65536"/>
              <a:gd name="T6" fmla="*/ 0 w 1"/>
              <a:gd name="T7" fmla="*/ 0 h 479"/>
              <a:gd name="T8" fmla="*/ 1 w 1"/>
              <a:gd name="T9" fmla="*/ 479 h 479"/>
            </a:gdLst>
            <a:ahLst/>
            <a:cxnLst>
              <a:cxn ang="T4">
                <a:pos x="T0" y="T1"/>
              </a:cxn>
              <a:cxn ang="T5">
                <a:pos x="T2" y="T3"/>
              </a:cxn>
            </a:cxnLst>
            <a:rect l="T6" t="T7" r="T8" b="T9"/>
            <a:pathLst>
              <a:path w="1" h="479">
                <a:moveTo>
                  <a:pt x="0" y="0"/>
                </a:moveTo>
                <a:lnTo>
                  <a:pt x="0" y="479"/>
                </a:lnTo>
              </a:path>
            </a:pathLst>
          </a:custGeom>
          <a:noFill/>
          <a:ln w="38100">
            <a:solidFill>
              <a:srgbClr val="800080"/>
            </a:solidFill>
            <a:round/>
            <a:headEnd/>
            <a:tailEnd type="stealth" w="lg" len="med"/>
          </a:ln>
        </p:spPr>
        <p:txBody>
          <a:bodyPr/>
          <a:lstStyle/>
          <a:p>
            <a:endParaRPr lang="en-GB" dirty="0"/>
          </a:p>
        </p:txBody>
      </p:sp>
      <p:sp>
        <p:nvSpPr>
          <p:cNvPr id="26659" name="Freeform 36"/>
          <p:cNvSpPr>
            <a:spLocks/>
          </p:cNvSpPr>
          <p:nvPr/>
        </p:nvSpPr>
        <p:spPr bwMode="auto">
          <a:xfrm flipH="1">
            <a:off x="7033420" y="3951068"/>
            <a:ext cx="790322" cy="498475"/>
          </a:xfrm>
          <a:custGeom>
            <a:avLst/>
            <a:gdLst>
              <a:gd name="T0" fmla="*/ 0 w 460"/>
              <a:gd name="T1" fmla="*/ 178 h 178"/>
              <a:gd name="T2" fmla="*/ 460 w 460"/>
              <a:gd name="T3" fmla="*/ 0 h 178"/>
              <a:gd name="T4" fmla="*/ 0 60000 65536"/>
              <a:gd name="T5" fmla="*/ 0 60000 65536"/>
              <a:gd name="T6" fmla="*/ 0 w 460"/>
              <a:gd name="T7" fmla="*/ 0 h 178"/>
              <a:gd name="T8" fmla="*/ 460 w 460"/>
              <a:gd name="T9" fmla="*/ 178 h 178"/>
            </a:gdLst>
            <a:ahLst/>
            <a:cxnLst>
              <a:cxn ang="T4">
                <a:pos x="T0" y="T1"/>
              </a:cxn>
              <a:cxn ang="T5">
                <a:pos x="T2" y="T3"/>
              </a:cxn>
            </a:cxnLst>
            <a:rect l="T6" t="T7" r="T8" b="T9"/>
            <a:pathLst>
              <a:path w="460" h="178">
                <a:moveTo>
                  <a:pt x="0" y="178"/>
                </a:moveTo>
                <a:lnTo>
                  <a:pt x="460" y="0"/>
                </a:lnTo>
              </a:path>
            </a:pathLst>
          </a:custGeom>
          <a:noFill/>
          <a:ln w="38100" cap="flat" cmpd="sng">
            <a:solidFill>
              <a:srgbClr val="800080"/>
            </a:solidFill>
            <a:prstDash val="solid"/>
            <a:round/>
            <a:headEnd type="none" w="med" len="med"/>
            <a:tailEnd type="stealth" w="lg" len="med"/>
          </a:ln>
        </p:spPr>
        <p:txBody>
          <a:bodyPr/>
          <a:lstStyle/>
          <a:p>
            <a:endParaRPr lang="en-GB" dirty="0"/>
          </a:p>
        </p:txBody>
      </p:sp>
      <p:sp>
        <p:nvSpPr>
          <p:cNvPr id="26660" name="Freeform 37"/>
          <p:cNvSpPr>
            <a:spLocks/>
          </p:cNvSpPr>
          <p:nvPr/>
        </p:nvSpPr>
        <p:spPr bwMode="auto">
          <a:xfrm flipH="1">
            <a:off x="7101664" y="2989043"/>
            <a:ext cx="769690" cy="322263"/>
          </a:xfrm>
          <a:custGeom>
            <a:avLst/>
            <a:gdLst>
              <a:gd name="T0" fmla="*/ 0 w 432"/>
              <a:gd name="T1" fmla="*/ 0 h 112"/>
              <a:gd name="T2" fmla="*/ 432 w 432"/>
              <a:gd name="T3" fmla="*/ 112 h 112"/>
              <a:gd name="T4" fmla="*/ 0 60000 65536"/>
              <a:gd name="T5" fmla="*/ 0 60000 65536"/>
              <a:gd name="T6" fmla="*/ 0 w 432"/>
              <a:gd name="T7" fmla="*/ 0 h 112"/>
              <a:gd name="T8" fmla="*/ 432 w 432"/>
              <a:gd name="T9" fmla="*/ 112 h 112"/>
            </a:gdLst>
            <a:ahLst/>
            <a:cxnLst>
              <a:cxn ang="T4">
                <a:pos x="T0" y="T1"/>
              </a:cxn>
              <a:cxn ang="T5">
                <a:pos x="T2" y="T3"/>
              </a:cxn>
            </a:cxnLst>
            <a:rect l="T6" t="T7" r="T8" b="T9"/>
            <a:pathLst>
              <a:path w="432" h="112">
                <a:moveTo>
                  <a:pt x="0" y="0"/>
                </a:moveTo>
                <a:lnTo>
                  <a:pt x="432" y="112"/>
                </a:lnTo>
              </a:path>
            </a:pathLst>
          </a:custGeom>
          <a:noFill/>
          <a:ln w="38100">
            <a:solidFill>
              <a:srgbClr val="800080"/>
            </a:solidFill>
            <a:round/>
            <a:headEnd/>
            <a:tailEnd type="stealth" w="lg" len="med"/>
          </a:ln>
        </p:spPr>
        <p:txBody>
          <a:bodyPr/>
          <a:lstStyle/>
          <a:p>
            <a:endParaRPr lang="en-GB" dirty="0"/>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AutoShape 6"/>
          <p:cNvSpPr>
            <a:spLocks noChangeArrowheads="1"/>
          </p:cNvSpPr>
          <p:nvPr/>
        </p:nvSpPr>
        <p:spPr bwMode="auto">
          <a:xfrm>
            <a:off x="6092334" y="4990084"/>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7650" name="AutoShape 7"/>
          <p:cNvSpPr>
            <a:spLocks noChangeArrowheads="1"/>
          </p:cNvSpPr>
          <p:nvPr/>
        </p:nvSpPr>
        <p:spPr bwMode="auto">
          <a:xfrm>
            <a:off x="6170097" y="1562675"/>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7651" name="AutoShape 8"/>
          <p:cNvSpPr>
            <a:spLocks noChangeArrowheads="1"/>
          </p:cNvSpPr>
          <p:nvPr/>
        </p:nvSpPr>
        <p:spPr bwMode="auto">
          <a:xfrm>
            <a:off x="2497799" y="1537275"/>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7652" name="Text Box 9"/>
          <p:cNvSpPr txBox="1">
            <a:spLocks noChangeArrowheads="1"/>
          </p:cNvSpPr>
          <p:nvPr/>
        </p:nvSpPr>
        <p:spPr bwMode="auto">
          <a:xfrm>
            <a:off x="6265316" y="1575371"/>
            <a:ext cx="1336247" cy="825500"/>
          </a:xfrm>
          <a:prstGeom prst="rect">
            <a:avLst/>
          </a:prstGeom>
          <a:noFill/>
          <a:ln w="9525">
            <a:noFill/>
            <a:miter lim="800000"/>
            <a:headEnd/>
            <a:tailEnd/>
          </a:ln>
        </p:spPr>
        <p:txBody>
          <a:bodyPr>
            <a:spAutoFit/>
          </a:bodyPr>
          <a:lstStyle/>
          <a:p>
            <a:pPr algn="ctr" eaLnBrk="0" hangingPunct="0"/>
            <a:r>
              <a:rPr lang="en-GB" sz="1600" dirty="0"/>
              <a:t>Forecast level of demand </a:t>
            </a:r>
            <a:endParaRPr lang="en-US" sz="1600" dirty="0"/>
          </a:p>
        </p:txBody>
      </p:sp>
      <p:sp>
        <p:nvSpPr>
          <p:cNvPr id="27653" name="Text Box 10"/>
          <p:cNvSpPr txBox="1">
            <a:spLocks noChangeArrowheads="1"/>
          </p:cNvSpPr>
          <p:nvPr/>
        </p:nvSpPr>
        <p:spPr bwMode="auto">
          <a:xfrm>
            <a:off x="6068531" y="5101213"/>
            <a:ext cx="1612383" cy="581025"/>
          </a:xfrm>
          <a:prstGeom prst="rect">
            <a:avLst/>
          </a:prstGeom>
          <a:noFill/>
          <a:ln w="9525">
            <a:noFill/>
            <a:miter lim="800000"/>
            <a:headEnd/>
            <a:tailEnd/>
          </a:ln>
        </p:spPr>
        <p:txBody>
          <a:bodyPr>
            <a:spAutoFit/>
          </a:bodyPr>
          <a:lstStyle/>
          <a:p>
            <a:pPr algn="ctr" eaLnBrk="0" hangingPunct="0">
              <a:spcBef>
                <a:spcPct val="50000"/>
              </a:spcBef>
            </a:pPr>
            <a:r>
              <a:rPr lang="en-GB" sz="1600" dirty="0"/>
              <a:t>Required level of service </a:t>
            </a:r>
            <a:endParaRPr lang="en-US" sz="1600" dirty="0"/>
          </a:p>
        </p:txBody>
      </p:sp>
      <p:sp>
        <p:nvSpPr>
          <p:cNvPr id="27654" name="Text Box 11"/>
          <p:cNvSpPr txBox="1">
            <a:spLocks noChangeArrowheads="1"/>
          </p:cNvSpPr>
          <p:nvPr/>
        </p:nvSpPr>
        <p:spPr bwMode="auto">
          <a:xfrm>
            <a:off x="2512084" y="1548384"/>
            <a:ext cx="1510815" cy="825500"/>
          </a:xfrm>
          <a:prstGeom prst="rect">
            <a:avLst/>
          </a:prstGeom>
          <a:noFill/>
          <a:ln w="9525">
            <a:noFill/>
            <a:miter lim="800000"/>
            <a:headEnd/>
            <a:tailEnd/>
          </a:ln>
        </p:spPr>
        <p:txBody>
          <a:bodyPr>
            <a:spAutoFit/>
          </a:bodyPr>
          <a:lstStyle/>
          <a:p>
            <a:pPr algn="ctr" eaLnBrk="0" hangingPunct="0">
              <a:spcBef>
                <a:spcPct val="50000"/>
              </a:spcBef>
            </a:pPr>
            <a:r>
              <a:rPr lang="en-GB" sz="1600" dirty="0"/>
              <a:t>Lead-time of capacity change</a:t>
            </a:r>
            <a:endParaRPr lang="en-US" sz="1600" dirty="0"/>
          </a:p>
        </p:txBody>
      </p:sp>
      <p:sp>
        <p:nvSpPr>
          <p:cNvPr id="27655" name="Text Box 13"/>
          <p:cNvSpPr txBox="1">
            <a:spLocks noChangeArrowheads="1"/>
          </p:cNvSpPr>
          <p:nvPr/>
        </p:nvSpPr>
        <p:spPr bwMode="auto">
          <a:xfrm>
            <a:off x="0" y="431381"/>
            <a:ext cx="9902825" cy="523220"/>
          </a:xfrm>
          <a:prstGeom prst="rect">
            <a:avLst/>
          </a:prstGeom>
          <a:noFill/>
          <a:ln w="22225">
            <a:noFill/>
            <a:miter lim="800000"/>
            <a:headEnd/>
            <a:tailEnd type="none" w="sm" len="sm"/>
          </a:ln>
        </p:spPr>
        <p:txBody>
          <a:bodyPr>
            <a:spAutoFit/>
          </a:bodyPr>
          <a:lstStyle/>
          <a:p>
            <a:pPr algn="ctr" eaLnBrk="0" hangingPunct="0"/>
            <a:r>
              <a:rPr lang="en-GB" sz="2800" b="1" dirty="0"/>
              <a:t>Some factors influencing the timing of capacity change</a:t>
            </a:r>
            <a:endParaRPr lang="en-US" sz="2800" b="1" dirty="0"/>
          </a:p>
        </p:txBody>
      </p:sp>
      <p:sp>
        <p:nvSpPr>
          <p:cNvPr id="27656" name="AutoShape 14"/>
          <p:cNvSpPr>
            <a:spLocks noChangeArrowheads="1"/>
          </p:cNvSpPr>
          <p:nvPr/>
        </p:nvSpPr>
        <p:spPr bwMode="auto">
          <a:xfrm>
            <a:off x="412492" y="4116959"/>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7657" name="AutoShape 15"/>
          <p:cNvSpPr>
            <a:spLocks noChangeArrowheads="1"/>
          </p:cNvSpPr>
          <p:nvPr/>
        </p:nvSpPr>
        <p:spPr bwMode="auto">
          <a:xfrm>
            <a:off x="7825328" y="4116959"/>
            <a:ext cx="1517164" cy="830262"/>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7658" name="AutoShape 16"/>
          <p:cNvSpPr>
            <a:spLocks noChangeArrowheads="1"/>
          </p:cNvSpPr>
          <p:nvPr/>
        </p:nvSpPr>
        <p:spPr bwMode="auto">
          <a:xfrm>
            <a:off x="7825328" y="2283400"/>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7659" name="AutoShape 17"/>
          <p:cNvSpPr>
            <a:spLocks noChangeArrowheads="1"/>
          </p:cNvSpPr>
          <p:nvPr/>
        </p:nvSpPr>
        <p:spPr bwMode="auto">
          <a:xfrm>
            <a:off x="422015" y="2283400"/>
            <a:ext cx="1517164" cy="830263"/>
          </a:xfrm>
          <a:prstGeom prst="roundRect">
            <a:avLst>
              <a:gd name="adj" fmla="val 26667"/>
            </a:avLst>
          </a:prstGeom>
          <a:solidFill>
            <a:srgbClr val="CCCCFF"/>
          </a:solidFill>
          <a:ln w="9525">
            <a:solidFill>
              <a:schemeClr val="tx1"/>
            </a:solidFill>
            <a:round/>
            <a:headEnd/>
            <a:tailEnd/>
          </a:ln>
        </p:spPr>
        <p:txBody>
          <a:bodyPr wrap="none" anchor="ctr"/>
          <a:lstStyle/>
          <a:p>
            <a:pPr eaLnBrk="0" hangingPunct="0"/>
            <a:endParaRPr lang="en-GB" dirty="0"/>
          </a:p>
        </p:txBody>
      </p:sp>
      <p:sp>
        <p:nvSpPr>
          <p:cNvPr id="27660" name="Text Box 18"/>
          <p:cNvSpPr txBox="1">
            <a:spLocks noChangeArrowheads="1"/>
          </p:cNvSpPr>
          <p:nvPr/>
        </p:nvSpPr>
        <p:spPr bwMode="auto">
          <a:xfrm>
            <a:off x="7918961" y="2392938"/>
            <a:ext cx="1345768" cy="581025"/>
          </a:xfrm>
          <a:prstGeom prst="rect">
            <a:avLst/>
          </a:prstGeom>
          <a:noFill/>
          <a:ln w="9525">
            <a:noFill/>
            <a:miter lim="800000"/>
            <a:headEnd/>
            <a:tailEnd/>
          </a:ln>
        </p:spPr>
        <p:txBody>
          <a:bodyPr>
            <a:spAutoFit/>
          </a:bodyPr>
          <a:lstStyle/>
          <a:p>
            <a:pPr algn="ctr" eaLnBrk="0" hangingPunct="0">
              <a:spcBef>
                <a:spcPct val="50000"/>
              </a:spcBef>
            </a:pPr>
            <a:r>
              <a:rPr lang="en-GB" sz="1600" dirty="0"/>
              <a:t>Competitor activity</a:t>
            </a:r>
            <a:endParaRPr lang="en-US" sz="1600" dirty="0"/>
          </a:p>
        </p:txBody>
      </p:sp>
      <p:sp>
        <p:nvSpPr>
          <p:cNvPr id="27661" name="Text Box 19"/>
          <p:cNvSpPr txBox="1">
            <a:spLocks noChangeArrowheads="1"/>
          </p:cNvSpPr>
          <p:nvPr/>
        </p:nvSpPr>
        <p:spPr bwMode="auto">
          <a:xfrm>
            <a:off x="7890397" y="4134421"/>
            <a:ext cx="1374334" cy="825500"/>
          </a:xfrm>
          <a:prstGeom prst="rect">
            <a:avLst/>
          </a:prstGeom>
          <a:noFill/>
          <a:ln w="9525">
            <a:noFill/>
            <a:miter lim="800000"/>
            <a:headEnd/>
            <a:tailEnd/>
          </a:ln>
        </p:spPr>
        <p:txBody>
          <a:bodyPr>
            <a:spAutoFit/>
          </a:bodyPr>
          <a:lstStyle/>
          <a:p>
            <a:pPr algn="ctr" eaLnBrk="0" hangingPunct="0">
              <a:spcBef>
                <a:spcPct val="50000"/>
              </a:spcBef>
            </a:pPr>
            <a:r>
              <a:rPr lang="en-GB" sz="1600" dirty="0"/>
              <a:t>Uncertainty of future demand</a:t>
            </a:r>
            <a:endParaRPr lang="en-US" sz="1600" dirty="0"/>
          </a:p>
        </p:txBody>
      </p:sp>
      <p:sp>
        <p:nvSpPr>
          <p:cNvPr id="27662" name="Text Box 20"/>
          <p:cNvSpPr txBox="1">
            <a:spLocks noChangeArrowheads="1"/>
          </p:cNvSpPr>
          <p:nvPr/>
        </p:nvSpPr>
        <p:spPr bwMode="auto">
          <a:xfrm>
            <a:off x="455343" y="2280221"/>
            <a:ext cx="1439400" cy="825500"/>
          </a:xfrm>
          <a:prstGeom prst="rect">
            <a:avLst/>
          </a:prstGeom>
          <a:noFill/>
          <a:ln w="9525">
            <a:noFill/>
            <a:miter lim="800000"/>
            <a:headEnd/>
            <a:tailEnd/>
          </a:ln>
        </p:spPr>
        <p:txBody>
          <a:bodyPr>
            <a:spAutoFit/>
          </a:bodyPr>
          <a:lstStyle/>
          <a:p>
            <a:pPr algn="ctr" eaLnBrk="0" hangingPunct="0">
              <a:spcBef>
                <a:spcPct val="50000"/>
              </a:spcBef>
            </a:pPr>
            <a:r>
              <a:rPr lang="en-GB" sz="1600" dirty="0"/>
              <a:t>Ability to cope with change</a:t>
            </a:r>
            <a:endParaRPr lang="en-US" sz="1600" dirty="0"/>
          </a:p>
        </p:txBody>
      </p:sp>
      <p:sp>
        <p:nvSpPr>
          <p:cNvPr id="27663" name="Text Box 21"/>
          <p:cNvSpPr txBox="1">
            <a:spLocks noChangeArrowheads="1"/>
          </p:cNvSpPr>
          <p:nvPr/>
        </p:nvSpPr>
        <p:spPr bwMode="auto">
          <a:xfrm>
            <a:off x="594999" y="4251900"/>
            <a:ext cx="1190243" cy="581025"/>
          </a:xfrm>
          <a:prstGeom prst="rect">
            <a:avLst/>
          </a:prstGeom>
          <a:noFill/>
          <a:ln w="9525">
            <a:noFill/>
            <a:miter lim="800000"/>
            <a:headEnd/>
            <a:tailEnd/>
          </a:ln>
        </p:spPr>
        <p:txBody>
          <a:bodyPr>
            <a:spAutoFit/>
          </a:bodyPr>
          <a:lstStyle/>
          <a:p>
            <a:pPr algn="ctr" eaLnBrk="0" hangingPunct="0">
              <a:spcBef>
                <a:spcPct val="50000"/>
              </a:spcBef>
            </a:pPr>
            <a:r>
              <a:rPr lang="en-GB" sz="1600" dirty="0"/>
              <a:t>Economies of scale</a:t>
            </a:r>
            <a:endParaRPr lang="en-US" sz="1600" dirty="0"/>
          </a:p>
        </p:txBody>
      </p:sp>
      <p:sp>
        <p:nvSpPr>
          <p:cNvPr id="27664" name="AutoShape 22"/>
          <p:cNvSpPr>
            <a:spLocks noChangeArrowheads="1"/>
          </p:cNvSpPr>
          <p:nvPr/>
        </p:nvSpPr>
        <p:spPr bwMode="auto">
          <a:xfrm>
            <a:off x="3816589" y="2343721"/>
            <a:ext cx="2496337" cy="852488"/>
          </a:xfrm>
          <a:prstGeom prst="curvedDownArrow">
            <a:avLst>
              <a:gd name="adj1" fmla="val 48007"/>
              <a:gd name="adj2" fmla="val 117169"/>
              <a:gd name="adj3" fmla="val 35120"/>
            </a:avLst>
          </a:prstGeom>
          <a:solidFill>
            <a:srgbClr val="CCFF99"/>
          </a:solidFill>
          <a:ln w="9525">
            <a:solidFill>
              <a:schemeClr val="tx1"/>
            </a:solidFill>
            <a:miter lim="800000"/>
            <a:headEnd/>
            <a:tailEnd/>
          </a:ln>
        </p:spPr>
        <p:txBody>
          <a:bodyPr wrap="none" anchor="ctr"/>
          <a:lstStyle/>
          <a:p>
            <a:pPr eaLnBrk="0" hangingPunct="0"/>
            <a:endParaRPr lang="en-GB" dirty="0"/>
          </a:p>
        </p:txBody>
      </p:sp>
      <p:sp>
        <p:nvSpPr>
          <p:cNvPr id="104471" name="Freeform 23"/>
          <p:cNvSpPr>
            <a:spLocks/>
          </p:cNvSpPr>
          <p:nvPr/>
        </p:nvSpPr>
        <p:spPr bwMode="auto">
          <a:xfrm>
            <a:off x="2235946" y="3186688"/>
            <a:ext cx="2317008" cy="941387"/>
          </a:xfrm>
          <a:custGeom>
            <a:avLst/>
            <a:gdLst/>
            <a:ahLst/>
            <a:cxnLst>
              <a:cxn ang="0">
                <a:pos x="0" y="0"/>
              </a:cxn>
              <a:cxn ang="0">
                <a:pos x="768" y="0"/>
              </a:cxn>
              <a:cxn ang="0">
                <a:pos x="1200" y="336"/>
              </a:cxn>
              <a:cxn ang="0">
                <a:pos x="792" y="672"/>
              </a:cxn>
              <a:cxn ang="0">
                <a:pos x="0" y="672"/>
              </a:cxn>
              <a:cxn ang="0">
                <a:pos x="0" y="0"/>
              </a:cxn>
            </a:cxnLst>
            <a:rect l="0" t="0" r="r" b="b"/>
            <a:pathLst>
              <a:path w="1200" h="672">
                <a:moveTo>
                  <a:pt x="0" y="0"/>
                </a:moveTo>
                <a:lnTo>
                  <a:pt x="768" y="0"/>
                </a:lnTo>
                <a:lnTo>
                  <a:pt x="1200" y="336"/>
                </a:lnTo>
                <a:lnTo>
                  <a:pt x="792" y="672"/>
                </a:lnTo>
                <a:lnTo>
                  <a:pt x="0" y="672"/>
                </a:lnTo>
                <a:lnTo>
                  <a:pt x="0" y="0"/>
                </a:lnTo>
                <a:close/>
              </a:path>
            </a:pathLst>
          </a:custGeom>
          <a:solidFill>
            <a:schemeClr val="bg1">
              <a:lumMod val="95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27668" name="Text Box 24"/>
          <p:cNvSpPr txBox="1">
            <a:spLocks noChangeArrowheads="1"/>
          </p:cNvSpPr>
          <p:nvPr/>
        </p:nvSpPr>
        <p:spPr bwMode="auto">
          <a:xfrm>
            <a:off x="2210554" y="3375600"/>
            <a:ext cx="1815518" cy="581025"/>
          </a:xfrm>
          <a:prstGeom prst="rect">
            <a:avLst/>
          </a:prstGeom>
          <a:noFill/>
          <a:ln w="9525">
            <a:noFill/>
            <a:miter lim="800000"/>
            <a:headEnd/>
            <a:tailEnd type="none" w="sm" len="sm"/>
          </a:ln>
        </p:spPr>
        <p:txBody>
          <a:bodyPr>
            <a:spAutoFit/>
          </a:bodyPr>
          <a:lstStyle/>
          <a:p>
            <a:pPr algn="ctr" eaLnBrk="0" hangingPunct="0">
              <a:spcBef>
                <a:spcPct val="50000"/>
              </a:spcBef>
            </a:pPr>
            <a:r>
              <a:rPr lang="en-US" sz="1600" b="1" dirty="0"/>
              <a:t>OPERATIONS RESOURCES</a:t>
            </a:r>
          </a:p>
        </p:txBody>
      </p:sp>
      <p:sp>
        <p:nvSpPr>
          <p:cNvPr id="104473" name="Freeform 25"/>
          <p:cNvSpPr>
            <a:spLocks/>
          </p:cNvSpPr>
          <p:nvPr/>
        </p:nvSpPr>
        <p:spPr bwMode="auto">
          <a:xfrm rot="10800000" flipV="1">
            <a:off x="5246468" y="3186684"/>
            <a:ext cx="2318594" cy="939800"/>
          </a:xfrm>
          <a:custGeom>
            <a:avLst/>
            <a:gdLst/>
            <a:ahLst/>
            <a:cxnLst>
              <a:cxn ang="0">
                <a:pos x="0" y="0"/>
              </a:cxn>
              <a:cxn ang="0">
                <a:pos x="768" y="0"/>
              </a:cxn>
              <a:cxn ang="0">
                <a:pos x="1200" y="336"/>
              </a:cxn>
              <a:cxn ang="0">
                <a:pos x="792" y="672"/>
              </a:cxn>
              <a:cxn ang="0">
                <a:pos x="0" y="672"/>
              </a:cxn>
              <a:cxn ang="0">
                <a:pos x="0" y="0"/>
              </a:cxn>
            </a:cxnLst>
            <a:rect l="0" t="0" r="r" b="b"/>
            <a:pathLst>
              <a:path w="1200" h="672">
                <a:moveTo>
                  <a:pt x="0" y="0"/>
                </a:moveTo>
                <a:lnTo>
                  <a:pt x="768" y="0"/>
                </a:lnTo>
                <a:lnTo>
                  <a:pt x="1200" y="336"/>
                </a:lnTo>
                <a:lnTo>
                  <a:pt x="792" y="672"/>
                </a:lnTo>
                <a:lnTo>
                  <a:pt x="0" y="672"/>
                </a:lnTo>
                <a:lnTo>
                  <a:pt x="0" y="0"/>
                </a:lnTo>
                <a:close/>
              </a:path>
            </a:pathLst>
          </a:custGeom>
          <a:solidFill>
            <a:schemeClr val="bg1">
              <a:lumMod val="95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27672" name="Text Box 26"/>
          <p:cNvSpPr txBox="1">
            <a:spLocks noChangeArrowheads="1"/>
          </p:cNvSpPr>
          <p:nvPr/>
        </p:nvSpPr>
        <p:spPr bwMode="auto">
          <a:xfrm rot="10800000" flipV="1">
            <a:off x="5617824" y="3359725"/>
            <a:ext cx="2150374" cy="581025"/>
          </a:xfrm>
          <a:prstGeom prst="rect">
            <a:avLst/>
          </a:prstGeom>
          <a:noFill/>
          <a:ln w="9525">
            <a:noFill/>
            <a:miter lim="800000"/>
            <a:headEnd/>
            <a:tailEnd type="none" w="sm" len="sm"/>
          </a:ln>
        </p:spPr>
        <p:txBody>
          <a:bodyPr>
            <a:spAutoFit/>
          </a:bodyPr>
          <a:lstStyle/>
          <a:p>
            <a:pPr algn="ctr" eaLnBrk="0" hangingPunct="0">
              <a:spcBef>
                <a:spcPct val="50000"/>
              </a:spcBef>
            </a:pPr>
            <a:r>
              <a:rPr lang="en-US" sz="1600" b="1" dirty="0"/>
              <a:t>MARKET REQUIREMENTS</a:t>
            </a:r>
          </a:p>
        </p:txBody>
      </p:sp>
      <p:sp>
        <p:nvSpPr>
          <p:cNvPr id="104475" name="AutoShape 27"/>
          <p:cNvSpPr>
            <a:spLocks noChangeArrowheads="1"/>
          </p:cNvSpPr>
          <p:nvPr/>
        </p:nvSpPr>
        <p:spPr bwMode="auto">
          <a:xfrm>
            <a:off x="4064162" y="3194621"/>
            <a:ext cx="1691733" cy="863600"/>
          </a:xfrm>
          <a:prstGeom prst="roundRect">
            <a:avLst>
              <a:gd name="adj" fmla="val 31250"/>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27676" name="AutoShape 28"/>
          <p:cNvSpPr>
            <a:spLocks noChangeArrowheads="1"/>
          </p:cNvSpPr>
          <p:nvPr/>
        </p:nvSpPr>
        <p:spPr bwMode="auto">
          <a:xfrm flipH="1" flipV="1">
            <a:off x="3508715" y="4028060"/>
            <a:ext cx="2496337" cy="852487"/>
          </a:xfrm>
          <a:prstGeom prst="curvedDownArrow">
            <a:avLst>
              <a:gd name="adj1" fmla="val 48007"/>
              <a:gd name="adj2" fmla="val 117170"/>
              <a:gd name="adj3" fmla="val 35120"/>
            </a:avLst>
          </a:prstGeom>
          <a:solidFill>
            <a:srgbClr val="CCFF99"/>
          </a:solidFill>
          <a:ln w="9525">
            <a:solidFill>
              <a:schemeClr val="tx1"/>
            </a:solidFill>
            <a:miter lim="800000"/>
            <a:headEnd/>
            <a:tailEnd/>
          </a:ln>
        </p:spPr>
        <p:txBody>
          <a:bodyPr wrap="none" anchor="ctr"/>
          <a:lstStyle/>
          <a:p>
            <a:pPr eaLnBrk="0" hangingPunct="0"/>
            <a:endParaRPr lang="en-GB" dirty="0"/>
          </a:p>
        </p:txBody>
      </p:sp>
      <p:sp>
        <p:nvSpPr>
          <p:cNvPr id="27677" name="Text Box 29"/>
          <p:cNvSpPr txBox="1">
            <a:spLocks noChangeArrowheads="1"/>
          </p:cNvSpPr>
          <p:nvPr/>
        </p:nvSpPr>
        <p:spPr bwMode="auto">
          <a:xfrm>
            <a:off x="4024485" y="3337500"/>
            <a:ext cx="1766322" cy="584775"/>
          </a:xfrm>
          <a:prstGeom prst="rect">
            <a:avLst/>
          </a:prstGeom>
          <a:noFill/>
          <a:ln w="9525">
            <a:noFill/>
            <a:miter lim="800000"/>
            <a:headEnd type="none" w="sm" len="med"/>
            <a:tailEnd type="none" w="sm" len="med"/>
          </a:ln>
        </p:spPr>
        <p:txBody>
          <a:bodyPr>
            <a:spAutoFit/>
          </a:bodyPr>
          <a:lstStyle/>
          <a:p>
            <a:pPr algn="ctr" eaLnBrk="0" hangingPunct="0">
              <a:spcBef>
                <a:spcPct val="50000"/>
              </a:spcBef>
            </a:pPr>
            <a:r>
              <a:rPr lang="en-US" sz="1600" dirty="0"/>
              <a:t>Timing of capacity change</a:t>
            </a:r>
          </a:p>
        </p:txBody>
      </p:sp>
      <p:sp>
        <p:nvSpPr>
          <p:cNvPr id="27678" name="Freeform 30"/>
          <p:cNvSpPr>
            <a:spLocks/>
          </p:cNvSpPr>
          <p:nvPr/>
        </p:nvSpPr>
        <p:spPr bwMode="auto">
          <a:xfrm>
            <a:off x="1923310" y="3002534"/>
            <a:ext cx="769691" cy="322262"/>
          </a:xfrm>
          <a:custGeom>
            <a:avLst/>
            <a:gdLst>
              <a:gd name="T0" fmla="*/ 0 w 432"/>
              <a:gd name="T1" fmla="*/ 0 h 112"/>
              <a:gd name="T2" fmla="*/ 432 w 432"/>
              <a:gd name="T3" fmla="*/ 112 h 112"/>
              <a:gd name="T4" fmla="*/ 0 60000 65536"/>
              <a:gd name="T5" fmla="*/ 0 60000 65536"/>
              <a:gd name="T6" fmla="*/ 0 w 432"/>
              <a:gd name="T7" fmla="*/ 0 h 112"/>
              <a:gd name="T8" fmla="*/ 432 w 432"/>
              <a:gd name="T9" fmla="*/ 112 h 112"/>
            </a:gdLst>
            <a:ahLst/>
            <a:cxnLst>
              <a:cxn ang="T4">
                <a:pos x="T0" y="T1"/>
              </a:cxn>
              <a:cxn ang="T5">
                <a:pos x="T2" y="T3"/>
              </a:cxn>
            </a:cxnLst>
            <a:rect l="T6" t="T7" r="T8" b="T9"/>
            <a:pathLst>
              <a:path w="432" h="112">
                <a:moveTo>
                  <a:pt x="0" y="0"/>
                </a:moveTo>
                <a:lnTo>
                  <a:pt x="432" y="112"/>
                </a:lnTo>
              </a:path>
            </a:pathLst>
          </a:custGeom>
          <a:noFill/>
          <a:ln w="38100">
            <a:solidFill>
              <a:srgbClr val="800080"/>
            </a:solidFill>
            <a:round/>
            <a:headEnd/>
            <a:tailEnd type="stealth" w="lg" len="med"/>
          </a:ln>
        </p:spPr>
        <p:txBody>
          <a:bodyPr/>
          <a:lstStyle/>
          <a:p>
            <a:endParaRPr lang="en-GB" dirty="0"/>
          </a:p>
        </p:txBody>
      </p:sp>
      <p:sp>
        <p:nvSpPr>
          <p:cNvPr id="27679" name="Freeform 31"/>
          <p:cNvSpPr>
            <a:spLocks/>
          </p:cNvSpPr>
          <p:nvPr/>
        </p:nvSpPr>
        <p:spPr bwMode="auto">
          <a:xfrm>
            <a:off x="1923309" y="3943925"/>
            <a:ext cx="790322" cy="498475"/>
          </a:xfrm>
          <a:custGeom>
            <a:avLst/>
            <a:gdLst>
              <a:gd name="T0" fmla="*/ 0 w 460"/>
              <a:gd name="T1" fmla="*/ 178 h 178"/>
              <a:gd name="T2" fmla="*/ 460 w 460"/>
              <a:gd name="T3" fmla="*/ 0 h 178"/>
              <a:gd name="T4" fmla="*/ 0 60000 65536"/>
              <a:gd name="T5" fmla="*/ 0 60000 65536"/>
              <a:gd name="T6" fmla="*/ 0 w 460"/>
              <a:gd name="T7" fmla="*/ 0 h 178"/>
              <a:gd name="T8" fmla="*/ 460 w 460"/>
              <a:gd name="T9" fmla="*/ 178 h 178"/>
            </a:gdLst>
            <a:ahLst/>
            <a:cxnLst>
              <a:cxn ang="T4">
                <a:pos x="T0" y="T1"/>
              </a:cxn>
              <a:cxn ang="T5">
                <a:pos x="T2" y="T3"/>
              </a:cxn>
            </a:cxnLst>
            <a:rect l="T6" t="T7" r="T8" b="T9"/>
            <a:pathLst>
              <a:path w="460" h="178">
                <a:moveTo>
                  <a:pt x="0" y="178"/>
                </a:moveTo>
                <a:lnTo>
                  <a:pt x="460" y="0"/>
                </a:lnTo>
              </a:path>
            </a:pathLst>
          </a:custGeom>
          <a:noFill/>
          <a:ln w="38100" cap="flat" cmpd="sng">
            <a:solidFill>
              <a:srgbClr val="800080"/>
            </a:solidFill>
            <a:prstDash val="solid"/>
            <a:round/>
            <a:headEnd type="none" w="med" len="med"/>
            <a:tailEnd type="stealth" w="lg" len="med"/>
          </a:ln>
        </p:spPr>
        <p:txBody>
          <a:bodyPr/>
          <a:lstStyle/>
          <a:p>
            <a:endParaRPr lang="en-GB" dirty="0"/>
          </a:p>
        </p:txBody>
      </p:sp>
      <p:sp>
        <p:nvSpPr>
          <p:cNvPr id="27680" name="Freeform 33"/>
          <p:cNvSpPr>
            <a:spLocks/>
          </p:cNvSpPr>
          <p:nvPr/>
        </p:nvSpPr>
        <p:spPr bwMode="auto">
          <a:xfrm rot="10800000">
            <a:off x="3273840" y="2354834"/>
            <a:ext cx="1587" cy="825500"/>
          </a:xfrm>
          <a:custGeom>
            <a:avLst/>
            <a:gdLst>
              <a:gd name="T0" fmla="*/ 0 w 1"/>
              <a:gd name="T1" fmla="*/ 520 h 520"/>
              <a:gd name="T2" fmla="*/ 0 w 1"/>
              <a:gd name="T3" fmla="*/ 0 h 520"/>
              <a:gd name="T4" fmla="*/ 0 60000 65536"/>
              <a:gd name="T5" fmla="*/ 0 60000 65536"/>
              <a:gd name="T6" fmla="*/ 0 w 1"/>
              <a:gd name="T7" fmla="*/ 0 h 520"/>
              <a:gd name="T8" fmla="*/ 1 w 1"/>
              <a:gd name="T9" fmla="*/ 520 h 520"/>
            </a:gdLst>
            <a:ahLst/>
            <a:cxnLst>
              <a:cxn ang="T4">
                <a:pos x="T0" y="T1"/>
              </a:cxn>
              <a:cxn ang="T5">
                <a:pos x="T2" y="T3"/>
              </a:cxn>
            </a:cxnLst>
            <a:rect l="T6" t="T7" r="T8" b="T9"/>
            <a:pathLst>
              <a:path w="1" h="520">
                <a:moveTo>
                  <a:pt x="0" y="520"/>
                </a:moveTo>
                <a:lnTo>
                  <a:pt x="0" y="0"/>
                </a:lnTo>
              </a:path>
            </a:pathLst>
          </a:custGeom>
          <a:noFill/>
          <a:ln w="38100">
            <a:solidFill>
              <a:srgbClr val="800080"/>
            </a:solidFill>
            <a:round/>
            <a:headEnd/>
            <a:tailEnd type="stealth" w="lg" len="med"/>
          </a:ln>
        </p:spPr>
        <p:txBody>
          <a:bodyPr/>
          <a:lstStyle/>
          <a:p>
            <a:endParaRPr lang="en-GB" dirty="0"/>
          </a:p>
        </p:txBody>
      </p:sp>
      <p:sp>
        <p:nvSpPr>
          <p:cNvPr id="27681" name="Freeform 34"/>
          <p:cNvSpPr>
            <a:spLocks/>
          </p:cNvSpPr>
          <p:nvPr/>
        </p:nvSpPr>
        <p:spPr bwMode="auto">
          <a:xfrm>
            <a:off x="6898528" y="4134421"/>
            <a:ext cx="1587" cy="825500"/>
          </a:xfrm>
          <a:custGeom>
            <a:avLst/>
            <a:gdLst>
              <a:gd name="T0" fmla="*/ 0 w 1"/>
              <a:gd name="T1" fmla="*/ 520 h 520"/>
              <a:gd name="T2" fmla="*/ 0 w 1"/>
              <a:gd name="T3" fmla="*/ 0 h 520"/>
              <a:gd name="T4" fmla="*/ 0 60000 65536"/>
              <a:gd name="T5" fmla="*/ 0 60000 65536"/>
              <a:gd name="T6" fmla="*/ 0 w 1"/>
              <a:gd name="T7" fmla="*/ 0 h 520"/>
              <a:gd name="T8" fmla="*/ 1 w 1"/>
              <a:gd name="T9" fmla="*/ 520 h 520"/>
            </a:gdLst>
            <a:ahLst/>
            <a:cxnLst>
              <a:cxn ang="T4">
                <a:pos x="T0" y="T1"/>
              </a:cxn>
              <a:cxn ang="T5">
                <a:pos x="T2" y="T3"/>
              </a:cxn>
            </a:cxnLst>
            <a:rect l="T6" t="T7" r="T8" b="T9"/>
            <a:pathLst>
              <a:path w="1" h="520">
                <a:moveTo>
                  <a:pt x="0" y="520"/>
                </a:moveTo>
                <a:lnTo>
                  <a:pt x="0" y="0"/>
                </a:lnTo>
              </a:path>
            </a:pathLst>
          </a:custGeom>
          <a:noFill/>
          <a:ln w="38100">
            <a:solidFill>
              <a:srgbClr val="800080"/>
            </a:solidFill>
            <a:round/>
            <a:headEnd/>
            <a:tailEnd type="stealth" w="lg" len="med"/>
          </a:ln>
        </p:spPr>
        <p:txBody>
          <a:bodyPr/>
          <a:lstStyle/>
          <a:p>
            <a:endParaRPr lang="en-GB" dirty="0"/>
          </a:p>
        </p:txBody>
      </p:sp>
      <p:sp>
        <p:nvSpPr>
          <p:cNvPr id="27682" name="Freeform 35"/>
          <p:cNvSpPr>
            <a:spLocks/>
          </p:cNvSpPr>
          <p:nvPr/>
        </p:nvSpPr>
        <p:spPr bwMode="auto">
          <a:xfrm>
            <a:off x="6900113" y="2411984"/>
            <a:ext cx="1588" cy="760412"/>
          </a:xfrm>
          <a:custGeom>
            <a:avLst/>
            <a:gdLst>
              <a:gd name="T0" fmla="*/ 0 w 1"/>
              <a:gd name="T1" fmla="*/ 0 h 479"/>
              <a:gd name="T2" fmla="*/ 0 w 1"/>
              <a:gd name="T3" fmla="*/ 479 h 479"/>
              <a:gd name="T4" fmla="*/ 0 60000 65536"/>
              <a:gd name="T5" fmla="*/ 0 60000 65536"/>
              <a:gd name="T6" fmla="*/ 0 w 1"/>
              <a:gd name="T7" fmla="*/ 0 h 479"/>
              <a:gd name="T8" fmla="*/ 1 w 1"/>
              <a:gd name="T9" fmla="*/ 479 h 479"/>
            </a:gdLst>
            <a:ahLst/>
            <a:cxnLst>
              <a:cxn ang="T4">
                <a:pos x="T0" y="T1"/>
              </a:cxn>
              <a:cxn ang="T5">
                <a:pos x="T2" y="T3"/>
              </a:cxn>
            </a:cxnLst>
            <a:rect l="T6" t="T7" r="T8" b="T9"/>
            <a:pathLst>
              <a:path w="1" h="479">
                <a:moveTo>
                  <a:pt x="0" y="0"/>
                </a:moveTo>
                <a:lnTo>
                  <a:pt x="0" y="479"/>
                </a:lnTo>
              </a:path>
            </a:pathLst>
          </a:custGeom>
          <a:noFill/>
          <a:ln w="38100">
            <a:solidFill>
              <a:srgbClr val="800080"/>
            </a:solidFill>
            <a:round/>
            <a:headEnd/>
            <a:tailEnd type="stealth" w="lg" len="med"/>
          </a:ln>
        </p:spPr>
        <p:txBody>
          <a:bodyPr/>
          <a:lstStyle/>
          <a:p>
            <a:endParaRPr lang="en-GB" dirty="0"/>
          </a:p>
        </p:txBody>
      </p:sp>
      <p:sp>
        <p:nvSpPr>
          <p:cNvPr id="27683" name="Freeform 36"/>
          <p:cNvSpPr>
            <a:spLocks/>
          </p:cNvSpPr>
          <p:nvPr/>
        </p:nvSpPr>
        <p:spPr bwMode="auto">
          <a:xfrm flipH="1">
            <a:off x="7033420" y="3943925"/>
            <a:ext cx="790322" cy="498475"/>
          </a:xfrm>
          <a:custGeom>
            <a:avLst/>
            <a:gdLst>
              <a:gd name="T0" fmla="*/ 0 w 460"/>
              <a:gd name="T1" fmla="*/ 178 h 178"/>
              <a:gd name="T2" fmla="*/ 460 w 460"/>
              <a:gd name="T3" fmla="*/ 0 h 178"/>
              <a:gd name="T4" fmla="*/ 0 60000 65536"/>
              <a:gd name="T5" fmla="*/ 0 60000 65536"/>
              <a:gd name="T6" fmla="*/ 0 w 460"/>
              <a:gd name="T7" fmla="*/ 0 h 178"/>
              <a:gd name="T8" fmla="*/ 460 w 460"/>
              <a:gd name="T9" fmla="*/ 178 h 178"/>
            </a:gdLst>
            <a:ahLst/>
            <a:cxnLst>
              <a:cxn ang="T4">
                <a:pos x="T0" y="T1"/>
              </a:cxn>
              <a:cxn ang="T5">
                <a:pos x="T2" y="T3"/>
              </a:cxn>
            </a:cxnLst>
            <a:rect l="T6" t="T7" r="T8" b="T9"/>
            <a:pathLst>
              <a:path w="460" h="178">
                <a:moveTo>
                  <a:pt x="0" y="178"/>
                </a:moveTo>
                <a:lnTo>
                  <a:pt x="460" y="0"/>
                </a:lnTo>
              </a:path>
            </a:pathLst>
          </a:custGeom>
          <a:noFill/>
          <a:ln w="38100" cap="flat" cmpd="sng">
            <a:solidFill>
              <a:srgbClr val="800080"/>
            </a:solidFill>
            <a:prstDash val="solid"/>
            <a:round/>
            <a:headEnd type="none" w="med" len="med"/>
            <a:tailEnd type="stealth" w="lg" len="med"/>
          </a:ln>
        </p:spPr>
        <p:txBody>
          <a:bodyPr/>
          <a:lstStyle/>
          <a:p>
            <a:endParaRPr lang="en-GB" dirty="0"/>
          </a:p>
        </p:txBody>
      </p:sp>
      <p:sp>
        <p:nvSpPr>
          <p:cNvPr id="27684" name="Freeform 37"/>
          <p:cNvSpPr>
            <a:spLocks/>
          </p:cNvSpPr>
          <p:nvPr/>
        </p:nvSpPr>
        <p:spPr bwMode="auto">
          <a:xfrm flipH="1">
            <a:off x="7101664" y="2981900"/>
            <a:ext cx="769690" cy="322263"/>
          </a:xfrm>
          <a:custGeom>
            <a:avLst/>
            <a:gdLst>
              <a:gd name="T0" fmla="*/ 0 w 432"/>
              <a:gd name="T1" fmla="*/ 0 h 112"/>
              <a:gd name="T2" fmla="*/ 432 w 432"/>
              <a:gd name="T3" fmla="*/ 112 h 112"/>
              <a:gd name="T4" fmla="*/ 0 60000 65536"/>
              <a:gd name="T5" fmla="*/ 0 60000 65536"/>
              <a:gd name="T6" fmla="*/ 0 w 432"/>
              <a:gd name="T7" fmla="*/ 0 h 112"/>
              <a:gd name="T8" fmla="*/ 432 w 432"/>
              <a:gd name="T9" fmla="*/ 112 h 112"/>
            </a:gdLst>
            <a:ahLst/>
            <a:cxnLst>
              <a:cxn ang="T4">
                <a:pos x="T0" y="T1"/>
              </a:cxn>
              <a:cxn ang="T5">
                <a:pos x="T2" y="T3"/>
              </a:cxn>
            </a:cxnLst>
            <a:rect l="T6" t="T7" r="T8" b="T9"/>
            <a:pathLst>
              <a:path w="432" h="112">
                <a:moveTo>
                  <a:pt x="0" y="0"/>
                </a:moveTo>
                <a:lnTo>
                  <a:pt x="432" y="112"/>
                </a:lnTo>
              </a:path>
            </a:pathLst>
          </a:custGeom>
          <a:noFill/>
          <a:ln w="38100">
            <a:solidFill>
              <a:srgbClr val="800080"/>
            </a:solidFill>
            <a:round/>
            <a:headEnd/>
            <a:tailEnd type="stealth" w="lg" len="med"/>
          </a:ln>
        </p:spPr>
        <p:txBody>
          <a:bodyPr/>
          <a:lstStyle/>
          <a:p>
            <a:endParaRPr lang="en-GB" dirty="0"/>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229" name="Rectangle 45"/>
          <p:cNvSpPr>
            <a:spLocks noChangeArrowheads="1"/>
          </p:cNvSpPr>
          <p:nvPr/>
        </p:nvSpPr>
        <p:spPr bwMode="auto">
          <a:xfrm>
            <a:off x="1352118" y="1768083"/>
            <a:ext cx="7558839" cy="4176712"/>
          </a:xfrm>
          <a:prstGeom prst="rect">
            <a:avLst/>
          </a:prstGeom>
          <a:solidFill>
            <a:schemeClr val="bg1">
              <a:lumMod val="95000"/>
            </a:schemeClr>
          </a:solidFill>
          <a:ln w="9525">
            <a:noFill/>
            <a:miter lim="800000"/>
            <a:headEnd/>
            <a:tailEnd type="none" w="sm" len="lg"/>
          </a:ln>
          <a:effectLst/>
        </p:spPr>
        <p:txBody>
          <a:bodyPr wrap="none" anchor="ctr"/>
          <a:lstStyle/>
          <a:p>
            <a:pPr eaLnBrk="0" hangingPunct="0">
              <a:defRPr/>
            </a:pPr>
            <a:endParaRPr lang="en-GB" dirty="0">
              <a:latin typeface="Arial" charset="0"/>
            </a:endParaRPr>
          </a:p>
        </p:txBody>
      </p:sp>
      <p:sp>
        <p:nvSpPr>
          <p:cNvPr id="28674" name="Line 2"/>
          <p:cNvSpPr>
            <a:spLocks noChangeShapeType="1"/>
          </p:cNvSpPr>
          <p:nvPr/>
        </p:nvSpPr>
        <p:spPr bwMode="auto">
          <a:xfrm flipV="1">
            <a:off x="1339423" y="5932099"/>
            <a:ext cx="7111308" cy="23813"/>
          </a:xfrm>
          <a:prstGeom prst="line">
            <a:avLst/>
          </a:prstGeom>
          <a:noFill/>
          <a:ln w="22225">
            <a:solidFill>
              <a:schemeClr val="tx1"/>
            </a:solidFill>
            <a:round/>
            <a:headEnd/>
            <a:tailEnd/>
          </a:ln>
        </p:spPr>
        <p:txBody>
          <a:bodyPr wrap="none" anchor="ctr"/>
          <a:lstStyle/>
          <a:p>
            <a:endParaRPr lang="en-GB" dirty="0"/>
          </a:p>
        </p:txBody>
      </p:sp>
      <p:sp>
        <p:nvSpPr>
          <p:cNvPr id="28675" name="Line 3"/>
          <p:cNvSpPr>
            <a:spLocks noChangeShapeType="1"/>
          </p:cNvSpPr>
          <p:nvPr/>
        </p:nvSpPr>
        <p:spPr bwMode="auto">
          <a:xfrm>
            <a:off x="1339423" y="1896670"/>
            <a:ext cx="87285" cy="0"/>
          </a:xfrm>
          <a:prstGeom prst="line">
            <a:avLst/>
          </a:prstGeom>
          <a:noFill/>
          <a:ln w="22225">
            <a:solidFill>
              <a:schemeClr val="tx1"/>
            </a:solidFill>
            <a:round/>
            <a:headEnd/>
            <a:tailEnd/>
          </a:ln>
        </p:spPr>
        <p:txBody>
          <a:bodyPr wrap="none" anchor="ctr"/>
          <a:lstStyle/>
          <a:p>
            <a:endParaRPr lang="en-GB" dirty="0"/>
          </a:p>
        </p:txBody>
      </p:sp>
      <p:sp>
        <p:nvSpPr>
          <p:cNvPr id="28676" name="Line 4"/>
          <p:cNvSpPr>
            <a:spLocks noChangeShapeType="1"/>
          </p:cNvSpPr>
          <p:nvPr/>
        </p:nvSpPr>
        <p:spPr bwMode="auto">
          <a:xfrm>
            <a:off x="1339423" y="2565008"/>
            <a:ext cx="87285" cy="0"/>
          </a:xfrm>
          <a:prstGeom prst="line">
            <a:avLst/>
          </a:prstGeom>
          <a:noFill/>
          <a:ln w="22225">
            <a:solidFill>
              <a:schemeClr val="tx1"/>
            </a:solidFill>
            <a:round/>
            <a:headEnd/>
            <a:tailEnd/>
          </a:ln>
        </p:spPr>
        <p:txBody>
          <a:bodyPr wrap="none" anchor="ctr"/>
          <a:lstStyle/>
          <a:p>
            <a:endParaRPr lang="en-GB" dirty="0"/>
          </a:p>
        </p:txBody>
      </p:sp>
      <p:sp>
        <p:nvSpPr>
          <p:cNvPr id="28677" name="Line 5"/>
          <p:cNvSpPr>
            <a:spLocks noChangeShapeType="1"/>
          </p:cNvSpPr>
          <p:nvPr/>
        </p:nvSpPr>
        <p:spPr bwMode="auto">
          <a:xfrm>
            <a:off x="1339423" y="3234933"/>
            <a:ext cx="87285" cy="0"/>
          </a:xfrm>
          <a:prstGeom prst="line">
            <a:avLst/>
          </a:prstGeom>
          <a:noFill/>
          <a:ln w="22225">
            <a:solidFill>
              <a:schemeClr val="tx1"/>
            </a:solidFill>
            <a:round/>
            <a:headEnd/>
            <a:tailEnd/>
          </a:ln>
        </p:spPr>
        <p:txBody>
          <a:bodyPr wrap="none" anchor="ctr"/>
          <a:lstStyle/>
          <a:p>
            <a:endParaRPr lang="en-GB" dirty="0"/>
          </a:p>
        </p:txBody>
      </p:sp>
      <p:sp>
        <p:nvSpPr>
          <p:cNvPr id="28678" name="Line 6"/>
          <p:cNvSpPr>
            <a:spLocks noChangeShapeType="1"/>
          </p:cNvSpPr>
          <p:nvPr/>
        </p:nvSpPr>
        <p:spPr bwMode="auto">
          <a:xfrm>
            <a:off x="1339423" y="3904858"/>
            <a:ext cx="87285" cy="0"/>
          </a:xfrm>
          <a:prstGeom prst="line">
            <a:avLst/>
          </a:prstGeom>
          <a:noFill/>
          <a:ln w="22225">
            <a:solidFill>
              <a:schemeClr val="tx1"/>
            </a:solidFill>
            <a:round/>
            <a:headEnd/>
            <a:tailEnd/>
          </a:ln>
        </p:spPr>
        <p:txBody>
          <a:bodyPr wrap="none" anchor="ctr"/>
          <a:lstStyle/>
          <a:p>
            <a:endParaRPr lang="en-GB" dirty="0"/>
          </a:p>
        </p:txBody>
      </p:sp>
      <p:sp>
        <p:nvSpPr>
          <p:cNvPr id="28679" name="Line 7"/>
          <p:cNvSpPr>
            <a:spLocks noChangeShapeType="1"/>
          </p:cNvSpPr>
          <p:nvPr/>
        </p:nvSpPr>
        <p:spPr bwMode="auto">
          <a:xfrm>
            <a:off x="1339423" y="4574783"/>
            <a:ext cx="87285" cy="0"/>
          </a:xfrm>
          <a:prstGeom prst="line">
            <a:avLst/>
          </a:prstGeom>
          <a:noFill/>
          <a:ln w="22225">
            <a:solidFill>
              <a:schemeClr val="tx1"/>
            </a:solidFill>
            <a:round/>
            <a:headEnd/>
            <a:tailEnd/>
          </a:ln>
        </p:spPr>
        <p:txBody>
          <a:bodyPr wrap="none" anchor="ctr"/>
          <a:lstStyle/>
          <a:p>
            <a:endParaRPr lang="en-GB" dirty="0"/>
          </a:p>
        </p:txBody>
      </p:sp>
      <p:sp>
        <p:nvSpPr>
          <p:cNvPr id="28680" name="Line 8"/>
          <p:cNvSpPr>
            <a:spLocks noChangeShapeType="1"/>
          </p:cNvSpPr>
          <p:nvPr/>
        </p:nvSpPr>
        <p:spPr bwMode="auto">
          <a:xfrm>
            <a:off x="1339423" y="5244708"/>
            <a:ext cx="87285" cy="0"/>
          </a:xfrm>
          <a:prstGeom prst="line">
            <a:avLst/>
          </a:prstGeom>
          <a:noFill/>
          <a:ln w="22225">
            <a:solidFill>
              <a:schemeClr val="tx1"/>
            </a:solidFill>
            <a:round/>
            <a:headEnd/>
            <a:tailEnd/>
          </a:ln>
        </p:spPr>
        <p:txBody>
          <a:bodyPr wrap="none" anchor="ctr"/>
          <a:lstStyle/>
          <a:p>
            <a:endParaRPr lang="en-GB" dirty="0"/>
          </a:p>
        </p:txBody>
      </p:sp>
      <p:sp>
        <p:nvSpPr>
          <p:cNvPr id="28681" name="Text Box 9"/>
          <p:cNvSpPr txBox="1">
            <a:spLocks noChangeArrowheads="1"/>
          </p:cNvSpPr>
          <p:nvPr/>
        </p:nvSpPr>
        <p:spPr bwMode="auto">
          <a:xfrm>
            <a:off x="661776" y="5060562"/>
            <a:ext cx="725254" cy="338137"/>
          </a:xfrm>
          <a:prstGeom prst="rect">
            <a:avLst/>
          </a:prstGeom>
          <a:noFill/>
          <a:ln w="9525">
            <a:noFill/>
            <a:miter lim="800000"/>
            <a:headEnd/>
            <a:tailEnd/>
          </a:ln>
        </p:spPr>
        <p:txBody>
          <a:bodyPr>
            <a:spAutoFit/>
          </a:bodyPr>
          <a:lstStyle/>
          <a:p>
            <a:pPr algn="r" eaLnBrk="0" hangingPunct="0">
              <a:spcBef>
                <a:spcPct val="50000"/>
              </a:spcBef>
            </a:pPr>
            <a:r>
              <a:rPr lang="en-US" sz="1600" dirty="0"/>
              <a:t>400</a:t>
            </a:r>
          </a:p>
        </p:txBody>
      </p:sp>
      <p:sp>
        <p:nvSpPr>
          <p:cNvPr id="28682" name="Text Box 10"/>
          <p:cNvSpPr txBox="1">
            <a:spLocks noChangeArrowheads="1"/>
          </p:cNvSpPr>
          <p:nvPr/>
        </p:nvSpPr>
        <p:spPr bwMode="auto">
          <a:xfrm>
            <a:off x="571317" y="4374758"/>
            <a:ext cx="815714" cy="336550"/>
          </a:xfrm>
          <a:prstGeom prst="rect">
            <a:avLst/>
          </a:prstGeom>
          <a:noFill/>
          <a:ln w="9525">
            <a:noFill/>
            <a:miter lim="800000"/>
            <a:headEnd/>
            <a:tailEnd/>
          </a:ln>
        </p:spPr>
        <p:txBody>
          <a:bodyPr>
            <a:spAutoFit/>
          </a:bodyPr>
          <a:lstStyle/>
          <a:p>
            <a:pPr algn="r" eaLnBrk="0" hangingPunct="0">
              <a:spcBef>
                <a:spcPct val="50000"/>
              </a:spcBef>
            </a:pPr>
            <a:r>
              <a:rPr lang="en-US" sz="1600" dirty="0"/>
              <a:t>800</a:t>
            </a:r>
          </a:p>
        </p:txBody>
      </p:sp>
      <p:sp>
        <p:nvSpPr>
          <p:cNvPr id="28683" name="Text Box 11"/>
          <p:cNvSpPr txBox="1">
            <a:spLocks noChangeArrowheads="1"/>
          </p:cNvSpPr>
          <p:nvPr/>
        </p:nvSpPr>
        <p:spPr bwMode="auto">
          <a:xfrm>
            <a:off x="571317" y="3720708"/>
            <a:ext cx="815714" cy="338137"/>
          </a:xfrm>
          <a:prstGeom prst="rect">
            <a:avLst/>
          </a:prstGeom>
          <a:noFill/>
          <a:ln w="9525">
            <a:noFill/>
            <a:miter lim="800000"/>
            <a:headEnd/>
            <a:tailEnd/>
          </a:ln>
        </p:spPr>
        <p:txBody>
          <a:bodyPr>
            <a:spAutoFit/>
          </a:bodyPr>
          <a:lstStyle/>
          <a:p>
            <a:pPr algn="r" eaLnBrk="0" hangingPunct="0">
              <a:spcBef>
                <a:spcPct val="50000"/>
              </a:spcBef>
            </a:pPr>
            <a:r>
              <a:rPr lang="en-US" sz="1600" dirty="0"/>
              <a:t>1,200</a:t>
            </a:r>
          </a:p>
        </p:txBody>
      </p:sp>
      <p:sp>
        <p:nvSpPr>
          <p:cNvPr id="28684" name="Text Box 12"/>
          <p:cNvSpPr txBox="1">
            <a:spLocks noChangeArrowheads="1"/>
          </p:cNvSpPr>
          <p:nvPr/>
        </p:nvSpPr>
        <p:spPr bwMode="auto">
          <a:xfrm>
            <a:off x="571317" y="3034912"/>
            <a:ext cx="815714" cy="338137"/>
          </a:xfrm>
          <a:prstGeom prst="rect">
            <a:avLst/>
          </a:prstGeom>
          <a:noFill/>
          <a:ln w="9525">
            <a:noFill/>
            <a:miter lim="800000"/>
            <a:headEnd/>
            <a:tailEnd/>
          </a:ln>
        </p:spPr>
        <p:txBody>
          <a:bodyPr>
            <a:spAutoFit/>
          </a:bodyPr>
          <a:lstStyle/>
          <a:p>
            <a:pPr algn="r" eaLnBrk="0" hangingPunct="0">
              <a:spcBef>
                <a:spcPct val="50000"/>
              </a:spcBef>
            </a:pPr>
            <a:r>
              <a:rPr lang="en-US" sz="1600" dirty="0"/>
              <a:t>1,600</a:t>
            </a:r>
          </a:p>
        </p:txBody>
      </p:sp>
      <p:sp>
        <p:nvSpPr>
          <p:cNvPr id="28685" name="Text Box 13"/>
          <p:cNvSpPr txBox="1">
            <a:spLocks noChangeArrowheads="1"/>
          </p:cNvSpPr>
          <p:nvPr/>
        </p:nvSpPr>
        <p:spPr bwMode="auto">
          <a:xfrm>
            <a:off x="571317" y="2380858"/>
            <a:ext cx="815714" cy="338554"/>
          </a:xfrm>
          <a:prstGeom prst="rect">
            <a:avLst/>
          </a:prstGeom>
          <a:noFill/>
          <a:ln w="9525">
            <a:noFill/>
            <a:miter lim="800000"/>
            <a:headEnd/>
            <a:tailEnd/>
          </a:ln>
        </p:spPr>
        <p:txBody>
          <a:bodyPr>
            <a:spAutoFit/>
          </a:bodyPr>
          <a:lstStyle/>
          <a:p>
            <a:pPr algn="r" eaLnBrk="0" hangingPunct="0">
              <a:spcBef>
                <a:spcPct val="50000"/>
              </a:spcBef>
            </a:pPr>
            <a:r>
              <a:rPr lang="en-US" sz="1600" dirty="0"/>
              <a:t>2,000</a:t>
            </a:r>
          </a:p>
        </p:txBody>
      </p:sp>
      <p:sp>
        <p:nvSpPr>
          <p:cNvPr id="28686" name="Text Box 14"/>
          <p:cNvSpPr txBox="1">
            <a:spLocks noChangeArrowheads="1"/>
          </p:cNvSpPr>
          <p:nvPr/>
        </p:nvSpPr>
        <p:spPr bwMode="auto">
          <a:xfrm>
            <a:off x="571317" y="1728395"/>
            <a:ext cx="815714" cy="338138"/>
          </a:xfrm>
          <a:prstGeom prst="rect">
            <a:avLst/>
          </a:prstGeom>
          <a:noFill/>
          <a:ln w="9525">
            <a:noFill/>
            <a:miter lim="800000"/>
            <a:headEnd/>
            <a:tailEnd/>
          </a:ln>
        </p:spPr>
        <p:txBody>
          <a:bodyPr>
            <a:spAutoFit/>
          </a:bodyPr>
          <a:lstStyle/>
          <a:p>
            <a:pPr algn="r" eaLnBrk="0" hangingPunct="0">
              <a:spcBef>
                <a:spcPct val="50000"/>
              </a:spcBef>
            </a:pPr>
            <a:r>
              <a:rPr lang="en-US" sz="1600" dirty="0"/>
              <a:t>2,400</a:t>
            </a:r>
          </a:p>
        </p:txBody>
      </p:sp>
      <p:sp>
        <p:nvSpPr>
          <p:cNvPr id="28687" name="Text Box 15"/>
          <p:cNvSpPr txBox="1">
            <a:spLocks noChangeArrowheads="1"/>
          </p:cNvSpPr>
          <p:nvPr/>
        </p:nvSpPr>
        <p:spPr bwMode="auto">
          <a:xfrm rot="-5400000">
            <a:off x="-599476" y="3455387"/>
            <a:ext cx="2414588" cy="338554"/>
          </a:xfrm>
          <a:prstGeom prst="rect">
            <a:avLst/>
          </a:prstGeom>
          <a:noFill/>
          <a:ln w="9525">
            <a:noFill/>
            <a:miter lim="800000"/>
            <a:headEnd/>
            <a:tailEnd/>
          </a:ln>
        </p:spPr>
        <p:txBody>
          <a:bodyPr>
            <a:spAutoFit/>
          </a:bodyPr>
          <a:lstStyle/>
          <a:p>
            <a:pPr algn="ctr" eaLnBrk="0" hangingPunct="0">
              <a:spcBef>
                <a:spcPct val="50000"/>
              </a:spcBef>
            </a:pPr>
            <a:r>
              <a:rPr lang="en-US" sz="1600" dirty="0"/>
              <a:t>Volume (units/week)</a:t>
            </a:r>
          </a:p>
        </p:txBody>
      </p:sp>
      <p:sp>
        <p:nvSpPr>
          <p:cNvPr id="28688" name="Text Box 16"/>
          <p:cNvSpPr txBox="1">
            <a:spLocks noChangeArrowheads="1"/>
          </p:cNvSpPr>
          <p:nvPr/>
        </p:nvSpPr>
        <p:spPr bwMode="auto">
          <a:xfrm>
            <a:off x="4188071" y="5898758"/>
            <a:ext cx="1450510" cy="338554"/>
          </a:xfrm>
          <a:prstGeom prst="rect">
            <a:avLst/>
          </a:prstGeom>
          <a:noFill/>
          <a:ln w="9525">
            <a:noFill/>
            <a:miter lim="800000"/>
            <a:headEnd/>
            <a:tailEnd/>
          </a:ln>
        </p:spPr>
        <p:txBody>
          <a:bodyPr>
            <a:spAutoFit/>
          </a:bodyPr>
          <a:lstStyle/>
          <a:p>
            <a:pPr algn="ctr" eaLnBrk="0" hangingPunct="0">
              <a:spcBef>
                <a:spcPct val="50000"/>
              </a:spcBef>
            </a:pPr>
            <a:r>
              <a:rPr lang="en-US" sz="1600" dirty="0"/>
              <a:t>Time</a:t>
            </a:r>
          </a:p>
        </p:txBody>
      </p:sp>
      <p:grpSp>
        <p:nvGrpSpPr>
          <p:cNvPr id="28689" name="Group 18"/>
          <p:cNvGrpSpPr>
            <a:grpSpLocks/>
          </p:cNvGrpSpPr>
          <p:nvPr/>
        </p:nvGrpSpPr>
        <p:grpSpPr bwMode="auto">
          <a:xfrm>
            <a:off x="1367988" y="1896674"/>
            <a:ext cx="7571535" cy="4048125"/>
            <a:chOff x="1074" y="288"/>
            <a:chExt cx="2352" cy="1457"/>
          </a:xfrm>
        </p:grpSpPr>
        <p:sp>
          <p:nvSpPr>
            <p:cNvPr id="28719" name="Line 19"/>
            <p:cNvSpPr>
              <a:spLocks noChangeShapeType="1"/>
            </p:cNvSpPr>
            <p:nvPr/>
          </p:nvSpPr>
          <p:spPr bwMode="auto">
            <a:xfrm>
              <a:off x="1074" y="288"/>
              <a:ext cx="0" cy="1457"/>
            </a:xfrm>
            <a:prstGeom prst="line">
              <a:avLst/>
            </a:prstGeom>
            <a:noFill/>
            <a:ln w="25400">
              <a:solidFill>
                <a:schemeClr val="tx1"/>
              </a:solidFill>
              <a:round/>
              <a:headEnd/>
              <a:tailEnd/>
            </a:ln>
          </p:spPr>
          <p:txBody>
            <a:bodyPr wrap="none" anchor="ctr"/>
            <a:lstStyle/>
            <a:p>
              <a:endParaRPr lang="en-GB" dirty="0"/>
            </a:p>
          </p:txBody>
        </p:sp>
        <p:sp>
          <p:nvSpPr>
            <p:cNvPr id="28720" name="Line 20"/>
            <p:cNvSpPr>
              <a:spLocks noChangeShapeType="1"/>
            </p:cNvSpPr>
            <p:nvPr/>
          </p:nvSpPr>
          <p:spPr bwMode="auto">
            <a:xfrm flipV="1">
              <a:off x="1074" y="1734"/>
              <a:ext cx="2352" cy="9"/>
            </a:xfrm>
            <a:prstGeom prst="line">
              <a:avLst/>
            </a:prstGeom>
            <a:noFill/>
            <a:ln w="25400">
              <a:solidFill>
                <a:schemeClr val="tx1"/>
              </a:solidFill>
              <a:round/>
              <a:headEnd/>
              <a:tailEnd/>
            </a:ln>
          </p:spPr>
          <p:txBody>
            <a:bodyPr wrap="none" anchor="ctr"/>
            <a:lstStyle/>
            <a:p>
              <a:endParaRPr lang="en-GB" dirty="0"/>
            </a:p>
          </p:txBody>
        </p:sp>
      </p:grpSp>
      <p:grpSp>
        <p:nvGrpSpPr>
          <p:cNvPr id="93235" name="Group 51"/>
          <p:cNvGrpSpPr>
            <a:grpSpLocks/>
          </p:cNvGrpSpPr>
          <p:nvPr/>
        </p:nvGrpSpPr>
        <p:grpSpPr bwMode="auto">
          <a:xfrm>
            <a:off x="1339421" y="1879212"/>
            <a:ext cx="7492186" cy="4035425"/>
            <a:chOff x="844" y="1141"/>
            <a:chExt cx="4721" cy="2542"/>
          </a:xfrm>
        </p:grpSpPr>
        <p:sp>
          <p:nvSpPr>
            <p:cNvPr id="28717" name="Freeform 17"/>
            <p:cNvSpPr>
              <a:spLocks/>
            </p:cNvSpPr>
            <p:nvPr/>
          </p:nvSpPr>
          <p:spPr bwMode="auto">
            <a:xfrm>
              <a:off x="844" y="1141"/>
              <a:ext cx="4721" cy="2542"/>
            </a:xfrm>
            <a:custGeom>
              <a:avLst/>
              <a:gdLst>
                <a:gd name="T0" fmla="*/ 0 w 2478"/>
                <a:gd name="T1" fmla="*/ 1446 h 1446"/>
                <a:gd name="T2" fmla="*/ 384 w 2478"/>
                <a:gd name="T3" fmla="*/ 1230 h 1446"/>
                <a:gd name="T4" fmla="*/ 654 w 2478"/>
                <a:gd name="T5" fmla="*/ 990 h 1446"/>
                <a:gd name="T6" fmla="*/ 880 w 2478"/>
                <a:gd name="T7" fmla="*/ 734 h 1446"/>
                <a:gd name="T8" fmla="*/ 1296 w 2478"/>
                <a:gd name="T9" fmla="*/ 324 h 1446"/>
                <a:gd name="T10" fmla="*/ 1896 w 2478"/>
                <a:gd name="T11" fmla="*/ 70 h 1446"/>
                <a:gd name="T12" fmla="*/ 2478 w 2478"/>
                <a:gd name="T13" fmla="*/ 0 h 1446"/>
                <a:gd name="T14" fmla="*/ 0 60000 65536"/>
                <a:gd name="T15" fmla="*/ 0 60000 65536"/>
                <a:gd name="T16" fmla="*/ 0 60000 65536"/>
                <a:gd name="T17" fmla="*/ 0 60000 65536"/>
                <a:gd name="T18" fmla="*/ 0 60000 65536"/>
                <a:gd name="T19" fmla="*/ 0 60000 65536"/>
                <a:gd name="T20" fmla="*/ 0 60000 65536"/>
                <a:gd name="T21" fmla="*/ 0 w 2478"/>
                <a:gd name="T22" fmla="*/ 0 h 1446"/>
                <a:gd name="T23" fmla="*/ 2478 w 2478"/>
                <a:gd name="T24" fmla="*/ 1446 h 144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78" h="1446">
                  <a:moveTo>
                    <a:pt x="0" y="1446"/>
                  </a:moveTo>
                  <a:cubicBezTo>
                    <a:pt x="64" y="1410"/>
                    <a:pt x="275" y="1306"/>
                    <a:pt x="384" y="1230"/>
                  </a:cubicBezTo>
                  <a:cubicBezTo>
                    <a:pt x="493" y="1154"/>
                    <a:pt x="571" y="1073"/>
                    <a:pt x="654" y="990"/>
                  </a:cubicBezTo>
                  <a:cubicBezTo>
                    <a:pt x="737" y="907"/>
                    <a:pt x="773" y="845"/>
                    <a:pt x="880" y="734"/>
                  </a:cubicBezTo>
                  <a:cubicBezTo>
                    <a:pt x="987" y="623"/>
                    <a:pt x="1127" y="435"/>
                    <a:pt x="1296" y="324"/>
                  </a:cubicBezTo>
                  <a:cubicBezTo>
                    <a:pt x="1465" y="213"/>
                    <a:pt x="1699" y="124"/>
                    <a:pt x="1896" y="70"/>
                  </a:cubicBezTo>
                  <a:cubicBezTo>
                    <a:pt x="2093" y="16"/>
                    <a:pt x="2357" y="15"/>
                    <a:pt x="2478" y="0"/>
                  </a:cubicBezTo>
                </a:path>
              </a:pathLst>
            </a:custGeom>
            <a:noFill/>
            <a:ln w="38100">
              <a:solidFill>
                <a:schemeClr val="tx1"/>
              </a:solidFill>
              <a:round/>
              <a:headEnd/>
              <a:tailEnd/>
            </a:ln>
          </p:spPr>
          <p:txBody>
            <a:bodyPr wrap="none" anchor="ctr"/>
            <a:lstStyle/>
            <a:p>
              <a:endParaRPr lang="en-GB" dirty="0"/>
            </a:p>
          </p:txBody>
        </p:sp>
        <p:sp>
          <p:nvSpPr>
            <p:cNvPr id="28718" name="Text Box 21"/>
            <p:cNvSpPr txBox="1">
              <a:spLocks noChangeArrowheads="1"/>
            </p:cNvSpPr>
            <p:nvPr/>
          </p:nvSpPr>
          <p:spPr bwMode="auto">
            <a:xfrm>
              <a:off x="4118" y="1314"/>
              <a:ext cx="1005" cy="213"/>
            </a:xfrm>
            <a:prstGeom prst="rect">
              <a:avLst/>
            </a:prstGeom>
            <a:noFill/>
            <a:ln w="9525">
              <a:noFill/>
              <a:miter lim="800000"/>
              <a:headEnd/>
              <a:tailEnd type="none" w="sm" len="sm"/>
            </a:ln>
          </p:spPr>
          <p:txBody>
            <a:bodyPr>
              <a:spAutoFit/>
            </a:bodyPr>
            <a:lstStyle/>
            <a:p>
              <a:pPr eaLnBrk="0" hangingPunct="0">
                <a:spcBef>
                  <a:spcPct val="50000"/>
                </a:spcBef>
              </a:pPr>
              <a:r>
                <a:rPr lang="en-US" sz="1600" dirty="0"/>
                <a:t>Demand</a:t>
              </a:r>
            </a:p>
          </p:txBody>
        </p:sp>
      </p:grpSp>
      <p:sp>
        <p:nvSpPr>
          <p:cNvPr id="28691" name="Text Box 22"/>
          <p:cNvSpPr txBox="1">
            <a:spLocks noChangeArrowheads="1"/>
          </p:cNvSpPr>
          <p:nvPr/>
        </p:nvSpPr>
        <p:spPr bwMode="auto">
          <a:xfrm>
            <a:off x="0" y="81464"/>
            <a:ext cx="9902825" cy="892552"/>
          </a:xfrm>
          <a:prstGeom prst="rect">
            <a:avLst/>
          </a:prstGeom>
          <a:noFill/>
          <a:ln w="9525">
            <a:noFill/>
            <a:miter lim="800000"/>
            <a:headEnd/>
            <a:tailEnd type="none" w="sm" len="sm"/>
          </a:ln>
        </p:spPr>
        <p:txBody>
          <a:bodyPr>
            <a:spAutoFit/>
          </a:bodyPr>
          <a:lstStyle/>
          <a:p>
            <a:pPr algn="ctr" eaLnBrk="0" hangingPunct="0"/>
            <a:r>
              <a:rPr lang="en-US" sz="2600" b="1" dirty="0"/>
              <a:t>Capacity plans for meeting demand using either </a:t>
            </a:r>
            <a:br>
              <a:rPr lang="en-US" sz="2600" b="1" dirty="0"/>
            </a:br>
            <a:r>
              <a:rPr lang="en-US" sz="2600" b="1" dirty="0"/>
              <a:t>800- or 400-unit capacity plants</a:t>
            </a:r>
          </a:p>
        </p:txBody>
      </p:sp>
      <p:grpSp>
        <p:nvGrpSpPr>
          <p:cNvPr id="93233" name="Group 49"/>
          <p:cNvGrpSpPr>
            <a:grpSpLocks/>
          </p:cNvGrpSpPr>
          <p:nvPr/>
        </p:nvGrpSpPr>
        <p:grpSpPr bwMode="auto">
          <a:xfrm>
            <a:off x="1410836" y="1295012"/>
            <a:ext cx="7276354" cy="4619625"/>
            <a:chOff x="889" y="773"/>
            <a:chExt cx="4585" cy="2910"/>
          </a:xfrm>
        </p:grpSpPr>
        <p:grpSp>
          <p:nvGrpSpPr>
            <p:cNvPr id="28708" name="Group 48"/>
            <p:cNvGrpSpPr>
              <a:grpSpLocks/>
            </p:cNvGrpSpPr>
            <p:nvPr/>
          </p:nvGrpSpPr>
          <p:grpSpPr bwMode="auto">
            <a:xfrm>
              <a:off x="889" y="1152"/>
              <a:ext cx="4585" cy="2531"/>
              <a:chOff x="889" y="1152"/>
              <a:chExt cx="4585" cy="2531"/>
            </a:xfrm>
          </p:grpSpPr>
          <p:sp>
            <p:nvSpPr>
              <p:cNvPr id="28711" name="Line 23"/>
              <p:cNvSpPr>
                <a:spLocks noChangeShapeType="1"/>
              </p:cNvSpPr>
              <p:nvPr/>
            </p:nvSpPr>
            <p:spPr bwMode="auto">
              <a:xfrm flipV="1">
                <a:off x="889" y="2839"/>
                <a:ext cx="0" cy="844"/>
              </a:xfrm>
              <a:prstGeom prst="line">
                <a:avLst/>
              </a:prstGeom>
              <a:noFill/>
              <a:ln w="38100">
                <a:solidFill>
                  <a:srgbClr val="800080"/>
                </a:solidFill>
                <a:prstDash val="dash"/>
                <a:round/>
                <a:headEnd type="none" w="sm" len="sm"/>
                <a:tailEnd type="none" w="sm" len="sm"/>
              </a:ln>
            </p:spPr>
            <p:txBody>
              <a:bodyPr wrap="none" anchor="ctr"/>
              <a:lstStyle/>
              <a:p>
                <a:endParaRPr lang="en-GB" dirty="0"/>
              </a:p>
            </p:txBody>
          </p:sp>
          <p:sp>
            <p:nvSpPr>
              <p:cNvPr id="28712" name="Line 24"/>
              <p:cNvSpPr>
                <a:spLocks noChangeShapeType="1"/>
              </p:cNvSpPr>
              <p:nvPr/>
            </p:nvSpPr>
            <p:spPr bwMode="auto">
              <a:xfrm>
                <a:off x="901" y="2839"/>
                <a:ext cx="1189" cy="0"/>
              </a:xfrm>
              <a:prstGeom prst="line">
                <a:avLst/>
              </a:prstGeom>
              <a:noFill/>
              <a:ln w="38100">
                <a:solidFill>
                  <a:srgbClr val="800080"/>
                </a:solidFill>
                <a:prstDash val="dash"/>
                <a:round/>
                <a:headEnd type="none" w="sm" len="sm"/>
                <a:tailEnd type="none" w="sm" len="sm"/>
              </a:ln>
            </p:spPr>
            <p:txBody>
              <a:bodyPr wrap="none" anchor="ctr"/>
              <a:lstStyle/>
              <a:p>
                <a:endParaRPr lang="en-GB" dirty="0"/>
              </a:p>
            </p:txBody>
          </p:sp>
          <p:sp>
            <p:nvSpPr>
              <p:cNvPr id="28713" name="Line 25"/>
              <p:cNvSpPr>
                <a:spLocks noChangeShapeType="1"/>
              </p:cNvSpPr>
              <p:nvPr/>
            </p:nvSpPr>
            <p:spPr bwMode="auto">
              <a:xfrm flipV="1">
                <a:off x="2090" y="1995"/>
                <a:ext cx="0" cy="844"/>
              </a:xfrm>
              <a:prstGeom prst="line">
                <a:avLst/>
              </a:prstGeom>
              <a:noFill/>
              <a:ln w="38100">
                <a:solidFill>
                  <a:srgbClr val="800080"/>
                </a:solidFill>
                <a:prstDash val="dash"/>
                <a:round/>
                <a:headEnd type="none" w="sm" len="sm"/>
                <a:tailEnd type="none" w="sm" len="sm"/>
              </a:ln>
            </p:spPr>
            <p:txBody>
              <a:bodyPr wrap="none" anchor="ctr"/>
              <a:lstStyle/>
              <a:p>
                <a:endParaRPr lang="en-GB" dirty="0"/>
              </a:p>
            </p:txBody>
          </p:sp>
          <p:sp>
            <p:nvSpPr>
              <p:cNvPr id="28714" name="Line 26"/>
              <p:cNvSpPr>
                <a:spLocks noChangeShapeType="1"/>
              </p:cNvSpPr>
              <p:nvPr/>
            </p:nvSpPr>
            <p:spPr bwMode="auto">
              <a:xfrm>
                <a:off x="2090" y="1995"/>
                <a:ext cx="823" cy="0"/>
              </a:xfrm>
              <a:prstGeom prst="line">
                <a:avLst/>
              </a:prstGeom>
              <a:noFill/>
              <a:ln w="38100">
                <a:solidFill>
                  <a:srgbClr val="800080"/>
                </a:solidFill>
                <a:prstDash val="dash"/>
                <a:round/>
                <a:headEnd type="none" w="sm" len="sm"/>
                <a:tailEnd type="none" w="sm" len="sm"/>
              </a:ln>
            </p:spPr>
            <p:txBody>
              <a:bodyPr wrap="none" anchor="ctr"/>
              <a:lstStyle/>
              <a:p>
                <a:endParaRPr lang="en-GB" dirty="0"/>
              </a:p>
            </p:txBody>
          </p:sp>
          <p:sp>
            <p:nvSpPr>
              <p:cNvPr id="28715" name="Line 27"/>
              <p:cNvSpPr>
                <a:spLocks noChangeShapeType="1"/>
              </p:cNvSpPr>
              <p:nvPr/>
            </p:nvSpPr>
            <p:spPr bwMode="auto">
              <a:xfrm flipV="1">
                <a:off x="2913" y="1152"/>
                <a:ext cx="0" cy="843"/>
              </a:xfrm>
              <a:prstGeom prst="line">
                <a:avLst/>
              </a:prstGeom>
              <a:noFill/>
              <a:ln w="38100">
                <a:solidFill>
                  <a:srgbClr val="800080"/>
                </a:solidFill>
                <a:prstDash val="dash"/>
                <a:round/>
                <a:headEnd type="none" w="sm" len="sm"/>
                <a:tailEnd type="none" w="sm" len="sm"/>
              </a:ln>
            </p:spPr>
            <p:txBody>
              <a:bodyPr wrap="none" anchor="ctr"/>
              <a:lstStyle/>
              <a:p>
                <a:endParaRPr lang="en-GB" dirty="0"/>
              </a:p>
            </p:txBody>
          </p:sp>
          <p:sp>
            <p:nvSpPr>
              <p:cNvPr id="28716" name="Line 28"/>
              <p:cNvSpPr>
                <a:spLocks noChangeShapeType="1"/>
              </p:cNvSpPr>
              <p:nvPr/>
            </p:nvSpPr>
            <p:spPr bwMode="auto">
              <a:xfrm>
                <a:off x="2913" y="1152"/>
                <a:ext cx="2561" cy="0"/>
              </a:xfrm>
              <a:prstGeom prst="line">
                <a:avLst/>
              </a:prstGeom>
              <a:noFill/>
              <a:ln w="38100">
                <a:solidFill>
                  <a:srgbClr val="800080"/>
                </a:solidFill>
                <a:prstDash val="dash"/>
                <a:round/>
                <a:headEnd type="none" w="sm" len="sm"/>
                <a:tailEnd type="none" w="sm" len="sm"/>
              </a:ln>
            </p:spPr>
            <p:txBody>
              <a:bodyPr wrap="none" anchor="ctr"/>
              <a:lstStyle/>
              <a:p>
                <a:endParaRPr lang="en-GB" dirty="0"/>
              </a:p>
            </p:txBody>
          </p:sp>
        </p:grpSp>
        <p:sp>
          <p:nvSpPr>
            <p:cNvPr id="28709" name="Text Box 41"/>
            <p:cNvSpPr txBox="1">
              <a:spLocks noChangeArrowheads="1"/>
            </p:cNvSpPr>
            <p:nvPr/>
          </p:nvSpPr>
          <p:spPr bwMode="auto">
            <a:xfrm>
              <a:off x="3383" y="773"/>
              <a:ext cx="1342" cy="366"/>
            </a:xfrm>
            <a:prstGeom prst="rect">
              <a:avLst/>
            </a:prstGeom>
            <a:noFill/>
            <a:ln w="9525">
              <a:noFill/>
              <a:prstDash val="sysDot"/>
              <a:miter lim="800000"/>
              <a:headEnd type="none" w="sm" len="sm"/>
              <a:tailEnd type="none" w="sm" len="sm"/>
            </a:ln>
          </p:spPr>
          <p:txBody>
            <a:bodyPr>
              <a:spAutoFit/>
            </a:bodyPr>
            <a:lstStyle/>
            <a:p>
              <a:pPr algn="ctr" eaLnBrk="0" hangingPunct="0">
                <a:spcBef>
                  <a:spcPct val="50000"/>
                </a:spcBef>
              </a:pPr>
              <a:r>
                <a:rPr lang="en-US" sz="1600" dirty="0"/>
                <a:t>Capacity plan using 800-unit plants</a:t>
              </a:r>
            </a:p>
          </p:txBody>
        </p:sp>
        <p:sp>
          <p:nvSpPr>
            <p:cNvPr id="28710" name="Line 42"/>
            <p:cNvSpPr>
              <a:spLocks noChangeShapeType="1"/>
            </p:cNvSpPr>
            <p:nvPr/>
          </p:nvSpPr>
          <p:spPr bwMode="auto">
            <a:xfrm flipH="1">
              <a:off x="3176" y="935"/>
              <a:ext cx="409" cy="215"/>
            </a:xfrm>
            <a:prstGeom prst="line">
              <a:avLst/>
            </a:prstGeom>
            <a:noFill/>
            <a:ln w="38100">
              <a:solidFill>
                <a:srgbClr val="800080"/>
              </a:solidFill>
              <a:round/>
              <a:headEnd/>
              <a:tailEnd type="triangle" w="lg" len="med"/>
            </a:ln>
          </p:spPr>
          <p:txBody>
            <a:bodyPr wrap="none" anchor="ctr"/>
            <a:lstStyle/>
            <a:p>
              <a:endParaRPr lang="en-GB" dirty="0"/>
            </a:p>
          </p:txBody>
        </p:sp>
      </p:grpSp>
      <p:grpSp>
        <p:nvGrpSpPr>
          <p:cNvPr id="93234" name="Group 50"/>
          <p:cNvGrpSpPr>
            <a:grpSpLocks/>
          </p:cNvGrpSpPr>
          <p:nvPr/>
        </p:nvGrpSpPr>
        <p:grpSpPr bwMode="auto">
          <a:xfrm>
            <a:off x="1429880" y="1841108"/>
            <a:ext cx="6676472" cy="4057650"/>
            <a:chOff x="901" y="1117"/>
            <a:chExt cx="4207" cy="2556"/>
          </a:xfrm>
        </p:grpSpPr>
        <p:sp>
          <p:nvSpPr>
            <p:cNvPr id="28694" name="Line 29"/>
            <p:cNvSpPr>
              <a:spLocks noChangeShapeType="1"/>
            </p:cNvSpPr>
            <p:nvPr/>
          </p:nvSpPr>
          <p:spPr bwMode="auto">
            <a:xfrm flipV="1">
              <a:off x="932" y="3248"/>
              <a:ext cx="0" cy="425"/>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695" name="Line 30"/>
            <p:cNvSpPr>
              <a:spLocks noChangeShapeType="1"/>
            </p:cNvSpPr>
            <p:nvPr/>
          </p:nvSpPr>
          <p:spPr bwMode="auto">
            <a:xfrm>
              <a:off x="901" y="3261"/>
              <a:ext cx="732" cy="0"/>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696" name="Line 31"/>
            <p:cNvSpPr>
              <a:spLocks noChangeShapeType="1"/>
            </p:cNvSpPr>
            <p:nvPr/>
          </p:nvSpPr>
          <p:spPr bwMode="auto">
            <a:xfrm flipV="1">
              <a:off x="1622" y="2892"/>
              <a:ext cx="0" cy="364"/>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697" name="Line 32"/>
            <p:cNvSpPr>
              <a:spLocks noChangeShapeType="1"/>
            </p:cNvSpPr>
            <p:nvPr/>
          </p:nvSpPr>
          <p:spPr bwMode="auto">
            <a:xfrm>
              <a:off x="1633" y="2860"/>
              <a:ext cx="457" cy="0"/>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698" name="Line 33"/>
            <p:cNvSpPr>
              <a:spLocks noChangeShapeType="1"/>
            </p:cNvSpPr>
            <p:nvPr/>
          </p:nvSpPr>
          <p:spPr bwMode="auto">
            <a:xfrm flipV="1">
              <a:off x="2056" y="2407"/>
              <a:ext cx="0" cy="445"/>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699" name="Line 34"/>
            <p:cNvSpPr>
              <a:spLocks noChangeShapeType="1"/>
            </p:cNvSpPr>
            <p:nvPr/>
          </p:nvSpPr>
          <p:spPr bwMode="auto">
            <a:xfrm>
              <a:off x="2090" y="2417"/>
              <a:ext cx="457" cy="0"/>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700" name="Line 35"/>
            <p:cNvSpPr>
              <a:spLocks noChangeShapeType="1"/>
            </p:cNvSpPr>
            <p:nvPr/>
          </p:nvSpPr>
          <p:spPr bwMode="auto">
            <a:xfrm flipV="1">
              <a:off x="2524" y="1995"/>
              <a:ext cx="0" cy="422"/>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701" name="Line 36"/>
            <p:cNvSpPr>
              <a:spLocks noChangeShapeType="1"/>
            </p:cNvSpPr>
            <p:nvPr/>
          </p:nvSpPr>
          <p:spPr bwMode="auto">
            <a:xfrm>
              <a:off x="2547" y="2027"/>
              <a:ext cx="366" cy="0"/>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702" name="Line 37"/>
            <p:cNvSpPr>
              <a:spLocks noChangeShapeType="1"/>
            </p:cNvSpPr>
            <p:nvPr/>
          </p:nvSpPr>
          <p:spPr bwMode="auto">
            <a:xfrm flipV="1">
              <a:off x="2878" y="1563"/>
              <a:ext cx="0" cy="436"/>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703" name="Line 38"/>
            <p:cNvSpPr>
              <a:spLocks noChangeShapeType="1"/>
            </p:cNvSpPr>
            <p:nvPr/>
          </p:nvSpPr>
          <p:spPr bwMode="auto">
            <a:xfrm>
              <a:off x="2913" y="1573"/>
              <a:ext cx="548" cy="0"/>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704" name="Line 39"/>
            <p:cNvSpPr>
              <a:spLocks noChangeShapeType="1"/>
            </p:cNvSpPr>
            <p:nvPr/>
          </p:nvSpPr>
          <p:spPr bwMode="auto">
            <a:xfrm flipV="1">
              <a:off x="3450" y="1162"/>
              <a:ext cx="0" cy="422"/>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705" name="Line 40"/>
            <p:cNvSpPr>
              <a:spLocks noChangeShapeType="1"/>
            </p:cNvSpPr>
            <p:nvPr/>
          </p:nvSpPr>
          <p:spPr bwMode="auto">
            <a:xfrm>
              <a:off x="3461" y="1183"/>
              <a:ext cx="1647" cy="0"/>
            </a:xfrm>
            <a:prstGeom prst="line">
              <a:avLst/>
            </a:prstGeom>
            <a:noFill/>
            <a:ln w="38100">
              <a:solidFill>
                <a:srgbClr val="000099"/>
              </a:solidFill>
              <a:prstDash val="sysDot"/>
              <a:round/>
              <a:headEnd type="none" w="sm" len="sm"/>
              <a:tailEnd type="none" w="sm" len="sm"/>
            </a:ln>
          </p:spPr>
          <p:txBody>
            <a:bodyPr wrap="none" anchor="ctr"/>
            <a:lstStyle/>
            <a:p>
              <a:endParaRPr lang="en-GB" dirty="0"/>
            </a:p>
          </p:txBody>
        </p:sp>
        <p:sp>
          <p:nvSpPr>
            <p:cNvPr id="28706" name="Line 43"/>
            <p:cNvSpPr>
              <a:spLocks noChangeShapeType="1"/>
            </p:cNvSpPr>
            <p:nvPr/>
          </p:nvSpPr>
          <p:spPr bwMode="auto">
            <a:xfrm>
              <a:off x="2502" y="1489"/>
              <a:ext cx="365" cy="338"/>
            </a:xfrm>
            <a:prstGeom prst="line">
              <a:avLst/>
            </a:prstGeom>
            <a:noFill/>
            <a:ln w="38100">
              <a:solidFill>
                <a:srgbClr val="000099"/>
              </a:solidFill>
              <a:round/>
              <a:headEnd/>
              <a:tailEnd type="triangle" w="lg" len="med"/>
            </a:ln>
          </p:spPr>
          <p:txBody>
            <a:bodyPr wrap="none" anchor="ctr"/>
            <a:lstStyle/>
            <a:p>
              <a:endParaRPr lang="en-GB" dirty="0"/>
            </a:p>
          </p:txBody>
        </p:sp>
        <p:sp>
          <p:nvSpPr>
            <p:cNvPr id="28707" name="Text Box 44"/>
            <p:cNvSpPr txBox="1">
              <a:spLocks noChangeArrowheads="1"/>
            </p:cNvSpPr>
            <p:nvPr/>
          </p:nvSpPr>
          <p:spPr bwMode="auto">
            <a:xfrm>
              <a:off x="1732" y="1117"/>
              <a:ext cx="1036" cy="520"/>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Capacity plan using 400-unit plants</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93235"/>
                                        </p:tgtEl>
                                        <p:attrNameLst>
                                          <p:attrName>style.visibility</p:attrName>
                                        </p:attrNameLst>
                                      </p:cBhvr>
                                      <p:to>
                                        <p:strVal val="visible"/>
                                      </p:to>
                                    </p:set>
                                    <p:animEffect transition="in" filter="wipe(left)">
                                      <p:cBhvr>
                                        <p:cTn id="7" dur="2000"/>
                                        <p:tgtEl>
                                          <p:spTgt spid="9323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93233"/>
                                        </p:tgtEl>
                                        <p:attrNameLst>
                                          <p:attrName>style.visibility</p:attrName>
                                        </p:attrNameLst>
                                      </p:cBhvr>
                                      <p:to>
                                        <p:strVal val="visible"/>
                                      </p:to>
                                    </p:set>
                                    <p:animEffect transition="in" filter="wipe(left)">
                                      <p:cBhvr>
                                        <p:cTn id="12" dur="2000"/>
                                        <p:tgtEl>
                                          <p:spTgt spid="9323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93234"/>
                                        </p:tgtEl>
                                        <p:attrNameLst>
                                          <p:attrName>style.visibility</p:attrName>
                                        </p:attrNameLst>
                                      </p:cBhvr>
                                      <p:to>
                                        <p:strVal val="visible"/>
                                      </p:to>
                                    </p:set>
                                    <p:animEffect transition="in" filter="wipe(left)">
                                      <p:cBhvr>
                                        <p:cTn id="17" dur="2000"/>
                                        <p:tgtEl>
                                          <p:spTgt spid="932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8" name="Text Box 22"/>
          <p:cNvSpPr txBox="1">
            <a:spLocks noChangeArrowheads="1"/>
          </p:cNvSpPr>
          <p:nvPr/>
        </p:nvSpPr>
        <p:spPr bwMode="auto">
          <a:xfrm>
            <a:off x="0" y="79618"/>
            <a:ext cx="9902825" cy="892552"/>
          </a:xfrm>
          <a:prstGeom prst="rect">
            <a:avLst/>
          </a:prstGeom>
          <a:noFill/>
          <a:ln w="9525">
            <a:noFill/>
            <a:miter lim="800000"/>
            <a:headEnd/>
            <a:tailEnd type="none" w="sm" len="sm"/>
          </a:ln>
        </p:spPr>
        <p:txBody>
          <a:bodyPr>
            <a:spAutoFit/>
          </a:bodyPr>
          <a:lstStyle/>
          <a:p>
            <a:pPr algn="ctr" eaLnBrk="0" hangingPunct="0"/>
            <a:r>
              <a:rPr lang="en-US" sz="2600" b="1" dirty="0"/>
              <a:t>Smaller scale capacity increments allow the capacity </a:t>
            </a:r>
            <a:br>
              <a:rPr lang="en-US" sz="2600" b="1" dirty="0"/>
            </a:br>
            <a:r>
              <a:rPr lang="en-US" sz="2600" b="1" dirty="0"/>
              <a:t>plan to be adjusted to accommodate changes in demand</a:t>
            </a:r>
          </a:p>
        </p:txBody>
      </p:sp>
      <p:sp>
        <p:nvSpPr>
          <p:cNvPr id="94253" name="Rectangle 45"/>
          <p:cNvSpPr>
            <a:spLocks noChangeArrowheads="1"/>
          </p:cNvSpPr>
          <p:nvPr/>
        </p:nvSpPr>
        <p:spPr bwMode="auto">
          <a:xfrm>
            <a:off x="1688814" y="1472115"/>
            <a:ext cx="7256486" cy="4009644"/>
          </a:xfrm>
          <a:prstGeom prst="rect">
            <a:avLst/>
          </a:prstGeom>
          <a:solidFill>
            <a:schemeClr val="bg1">
              <a:lumMod val="95000"/>
            </a:schemeClr>
          </a:solidFill>
          <a:ln w="9525">
            <a:noFill/>
            <a:miter lim="800000"/>
            <a:headEnd/>
            <a:tailEnd type="none" w="sm" len="lg"/>
          </a:ln>
          <a:effectLst/>
        </p:spPr>
        <p:txBody>
          <a:bodyPr wrap="none" anchor="ctr"/>
          <a:lstStyle/>
          <a:p>
            <a:pPr eaLnBrk="0" hangingPunct="0">
              <a:defRPr/>
            </a:pPr>
            <a:endParaRPr lang="en-GB" sz="700" dirty="0">
              <a:latin typeface="Arial" charset="0"/>
            </a:endParaRPr>
          </a:p>
        </p:txBody>
      </p:sp>
      <p:sp>
        <p:nvSpPr>
          <p:cNvPr id="29698" name="Line 2"/>
          <p:cNvSpPr>
            <a:spLocks noChangeShapeType="1"/>
          </p:cNvSpPr>
          <p:nvPr/>
        </p:nvSpPr>
        <p:spPr bwMode="auto">
          <a:xfrm flipV="1">
            <a:off x="1678153" y="5469567"/>
            <a:ext cx="6884747" cy="24384"/>
          </a:xfrm>
          <a:prstGeom prst="line">
            <a:avLst/>
          </a:prstGeom>
          <a:noFill/>
          <a:ln w="22225">
            <a:solidFill>
              <a:schemeClr val="tx1"/>
            </a:solidFill>
            <a:round/>
            <a:headEnd/>
            <a:tailEnd/>
          </a:ln>
        </p:spPr>
        <p:txBody>
          <a:bodyPr wrap="none" anchor="ctr"/>
          <a:lstStyle/>
          <a:p>
            <a:endParaRPr lang="en-GB" sz="700" dirty="0"/>
          </a:p>
        </p:txBody>
      </p:sp>
      <p:sp>
        <p:nvSpPr>
          <p:cNvPr id="29699" name="Line 3"/>
          <p:cNvSpPr>
            <a:spLocks noChangeShapeType="1"/>
          </p:cNvSpPr>
          <p:nvPr/>
        </p:nvSpPr>
        <p:spPr bwMode="auto">
          <a:xfrm>
            <a:off x="1678151" y="1563555"/>
            <a:ext cx="85317" cy="0"/>
          </a:xfrm>
          <a:prstGeom prst="line">
            <a:avLst/>
          </a:prstGeom>
          <a:noFill/>
          <a:ln w="22225">
            <a:solidFill>
              <a:schemeClr val="tx1"/>
            </a:solidFill>
            <a:round/>
            <a:headEnd/>
            <a:tailEnd/>
          </a:ln>
        </p:spPr>
        <p:txBody>
          <a:bodyPr wrap="none" anchor="ctr"/>
          <a:lstStyle/>
          <a:p>
            <a:endParaRPr lang="en-GB" sz="700" dirty="0"/>
          </a:p>
        </p:txBody>
      </p:sp>
      <p:sp>
        <p:nvSpPr>
          <p:cNvPr id="29700" name="Line 4"/>
          <p:cNvSpPr>
            <a:spLocks noChangeShapeType="1"/>
          </p:cNvSpPr>
          <p:nvPr/>
        </p:nvSpPr>
        <p:spPr bwMode="auto">
          <a:xfrm>
            <a:off x="1678151" y="2212779"/>
            <a:ext cx="85317" cy="0"/>
          </a:xfrm>
          <a:prstGeom prst="line">
            <a:avLst/>
          </a:prstGeom>
          <a:noFill/>
          <a:ln w="22225">
            <a:solidFill>
              <a:schemeClr val="tx1"/>
            </a:solidFill>
            <a:round/>
            <a:headEnd/>
            <a:tailEnd/>
          </a:ln>
        </p:spPr>
        <p:txBody>
          <a:bodyPr wrap="none" anchor="ctr"/>
          <a:lstStyle/>
          <a:p>
            <a:endParaRPr lang="en-GB" sz="700" dirty="0"/>
          </a:p>
        </p:txBody>
      </p:sp>
      <p:sp>
        <p:nvSpPr>
          <p:cNvPr id="29701" name="Line 5"/>
          <p:cNvSpPr>
            <a:spLocks noChangeShapeType="1"/>
          </p:cNvSpPr>
          <p:nvPr/>
        </p:nvSpPr>
        <p:spPr bwMode="auto">
          <a:xfrm>
            <a:off x="1678151" y="2860479"/>
            <a:ext cx="85317" cy="0"/>
          </a:xfrm>
          <a:prstGeom prst="line">
            <a:avLst/>
          </a:prstGeom>
          <a:noFill/>
          <a:ln w="22225">
            <a:solidFill>
              <a:schemeClr val="tx1"/>
            </a:solidFill>
            <a:round/>
            <a:headEnd/>
            <a:tailEnd/>
          </a:ln>
        </p:spPr>
        <p:txBody>
          <a:bodyPr wrap="none" anchor="ctr"/>
          <a:lstStyle/>
          <a:p>
            <a:endParaRPr lang="en-GB" sz="700" dirty="0"/>
          </a:p>
        </p:txBody>
      </p:sp>
      <p:sp>
        <p:nvSpPr>
          <p:cNvPr id="29702" name="Line 6"/>
          <p:cNvSpPr>
            <a:spLocks noChangeShapeType="1"/>
          </p:cNvSpPr>
          <p:nvPr/>
        </p:nvSpPr>
        <p:spPr bwMode="auto">
          <a:xfrm>
            <a:off x="1678151" y="3509703"/>
            <a:ext cx="85317" cy="0"/>
          </a:xfrm>
          <a:prstGeom prst="line">
            <a:avLst/>
          </a:prstGeom>
          <a:noFill/>
          <a:ln w="22225">
            <a:solidFill>
              <a:schemeClr val="tx1"/>
            </a:solidFill>
            <a:round/>
            <a:headEnd/>
            <a:tailEnd/>
          </a:ln>
        </p:spPr>
        <p:txBody>
          <a:bodyPr wrap="none" anchor="ctr"/>
          <a:lstStyle/>
          <a:p>
            <a:endParaRPr lang="en-GB" sz="700" dirty="0"/>
          </a:p>
        </p:txBody>
      </p:sp>
      <p:sp>
        <p:nvSpPr>
          <p:cNvPr id="29703" name="Line 7"/>
          <p:cNvSpPr>
            <a:spLocks noChangeShapeType="1"/>
          </p:cNvSpPr>
          <p:nvPr/>
        </p:nvSpPr>
        <p:spPr bwMode="auto">
          <a:xfrm>
            <a:off x="1678151" y="4157403"/>
            <a:ext cx="85317" cy="0"/>
          </a:xfrm>
          <a:prstGeom prst="line">
            <a:avLst/>
          </a:prstGeom>
          <a:noFill/>
          <a:ln w="22225">
            <a:solidFill>
              <a:schemeClr val="tx1"/>
            </a:solidFill>
            <a:round/>
            <a:headEnd/>
            <a:tailEnd/>
          </a:ln>
        </p:spPr>
        <p:txBody>
          <a:bodyPr wrap="none" anchor="ctr"/>
          <a:lstStyle/>
          <a:p>
            <a:endParaRPr lang="en-GB" sz="700" dirty="0"/>
          </a:p>
        </p:txBody>
      </p:sp>
      <p:sp>
        <p:nvSpPr>
          <p:cNvPr id="29704" name="Line 8"/>
          <p:cNvSpPr>
            <a:spLocks noChangeShapeType="1"/>
          </p:cNvSpPr>
          <p:nvPr/>
        </p:nvSpPr>
        <p:spPr bwMode="auto">
          <a:xfrm>
            <a:off x="1678151" y="4805103"/>
            <a:ext cx="85317" cy="0"/>
          </a:xfrm>
          <a:prstGeom prst="line">
            <a:avLst/>
          </a:prstGeom>
          <a:noFill/>
          <a:ln w="22225">
            <a:solidFill>
              <a:schemeClr val="tx1"/>
            </a:solidFill>
            <a:round/>
            <a:headEnd/>
            <a:tailEnd/>
          </a:ln>
        </p:spPr>
        <p:txBody>
          <a:bodyPr wrap="none" anchor="ctr"/>
          <a:lstStyle/>
          <a:p>
            <a:endParaRPr lang="en-GB" sz="700" dirty="0"/>
          </a:p>
        </p:txBody>
      </p:sp>
      <p:sp>
        <p:nvSpPr>
          <p:cNvPr id="29705" name="Freeform 17"/>
          <p:cNvSpPr>
            <a:spLocks/>
          </p:cNvSpPr>
          <p:nvPr/>
        </p:nvSpPr>
        <p:spPr bwMode="auto">
          <a:xfrm>
            <a:off x="1678153" y="2255451"/>
            <a:ext cx="7411882" cy="3198876"/>
          </a:xfrm>
          <a:custGeom>
            <a:avLst/>
            <a:gdLst>
              <a:gd name="T0" fmla="*/ 0 w 2532"/>
              <a:gd name="T1" fmla="*/ 1184 h 1184"/>
              <a:gd name="T2" fmla="*/ 402 w 2532"/>
              <a:gd name="T3" fmla="*/ 950 h 1184"/>
              <a:gd name="T4" fmla="*/ 660 w 2532"/>
              <a:gd name="T5" fmla="*/ 714 h 1184"/>
              <a:gd name="T6" fmla="*/ 894 w 2532"/>
              <a:gd name="T7" fmla="*/ 456 h 1184"/>
              <a:gd name="T8" fmla="*/ 1080 w 2532"/>
              <a:gd name="T9" fmla="*/ 252 h 1184"/>
              <a:gd name="T10" fmla="*/ 1398 w 2532"/>
              <a:gd name="T11" fmla="*/ 54 h 1184"/>
              <a:gd name="T12" fmla="*/ 1932 w 2532"/>
              <a:gd name="T13" fmla="*/ 0 h 1184"/>
              <a:gd name="T14" fmla="*/ 2532 w 2532"/>
              <a:gd name="T15" fmla="*/ 6 h 1184"/>
              <a:gd name="T16" fmla="*/ 0 60000 65536"/>
              <a:gd name="T17" fmla="*/ 0 60000 65536"/>
              <a:gd name="T18" fmla="*/ 0 60000 65536"/>
              <a:gd name="T19" fmla="*/ 0 60000 65536"/>
              <a:gd name="T20" fmla="*/ 0 60000 65536"/>
              <a:gd name="T21" fmla="*/ 0 60000 65536"/>
              <a:gd name="T22" fmla="*/ 0 60000 65536"/>
              <a:gd name="T23" fmla="*/ 0 60000 65536"/>
              <a:gd name="T24" fmla="*/ 0 w 2532"/>
              <a:gd name="T25" fmla="*/ 0 h 1184"/>
              <a:gd name="T26" fmla="*/ 2532 w 2532"/>
              <a:gd name="T27" fmla="*/ 1184 h 118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532" h="1184">
                <a:moveTo>
                  <a:pt x="0" y="1184"/>
                </a:moveTo>
                <a:cubicBezTo>
                  <a:pt x="67" y="1145"/>
                  <a:pt x="292" y="1028"/>
                  <a:pt x="402" y="950"/>
                </a:cubicBezTo>
                <a:cubicBezTo>
                  <a:pt x="512" y="872"/>
                  <a:pt x="578" y="796"/>
                  <a:pt x="660" y="714"/>
                </a:cubicBezTo>
                <a:cubicBezTo>
                  <a:pt x="742" y="632"/>
                  <a:pt x="824" y="533"/>
                  <a:pt x="894" y="456"/>
                </a:cubicBezTo>
                <a:cubicBezTo>
                  <a:pt x="964" y="379"/>
                  <a:pt x="996" y="319"/>
                  <a:pt x="1080" y="252"/>
                </a:cubicBezTo>
                <a:cubicBezTo>
                  <a:pt x="1164" y="185"/>
                  <a:pt x="1256" y="96"/>
                  <a:pt x="1398" y="54"/>
                </a:cubicBezTo>
                <a:cubicBezTo>
                  <a:pt x="1540" y="12"/>
                  <a:pt x="1743" y="8"/>
                  <a:pt x="1932" y="0"/>
                </a:cubicBezTo>
                <a:lnTo>
                  <a:pt x="2532" y="6"/>
                </a:lnTo>
              </a:path>
            </a:pathLst>
          </a:custGeom>
          <a:noFill/>
          <a:ln w="38100">
            <a:solidFill>
              <a:schemeClr val="tx1"/>
            </a:solidFill>
            <a:round/>
            <a:headEnd/>
            <a:tailEnd/>
          </a:ln>
        </p:spPr>
        <p:txBody>
          <a:bodyPr wrap="none" anchor="ctr"/>
          <a:lstStyle/>
          <a:p>
            <a:endParaRPr lang="en-GB" sz="700" dirty="0"/>
          </a:p>
        </p:txBody>
      </p:sp>
      <p:grpSp>
        <p:nvGrpSpPr>
          <p:cNvPr id="29706" name="Group 18"/>
          <p:cNvGrpSpPr>
            <a:grpSpLocks/>
          </p:cNvGrpSpPr>
          <p:nvPr/>
        </p:nvGrpSpPr>
        <p:grpSpPr bwMode="auto">
          <a:xfrm>
            <a:off x="1678153" y="1563555"/>
            <a:ext cx="6884747" cy="3936492"/>
            <a:chOff x="1074" y="288"/>
            <a:chExt cx="2352" cy="1457"/>
          </a:xfrm>
        </p:grpSpPr>
        <p:sp>
          <p:nvSpPr>
            <p:cNvPr id="29741" name="Line 19"/>
            <p:cNvSpPr>
              <a:spLocks noChangeShapeType="1"/>
            </p:cNvSpPr>
            <p:nvPr/>
          </p:nvSpPr>
          <p:spPr bwMode="auto">
            <a:xfrm>
              <a:off x="1074" y="288"/>
              <a:ext cx="0" cy="1457"/>
            </a:xfrm>
            <a:prstGeom prst="line">
              <a:avLst/>
            </a:prstGeom>
            <a:noFill/>
            <a:ln w="22225">
              <a:solidFill>
                <a:schemeClr val="tx1"/>
              </a:solidFill>
              <a:round/>
              <a:headEnd/>
              <a:tailEnd/>
            </a:ln>
          </p:spPr>
          <p:txBody>
            <a:bodyPr wrap="none" anchor="ctr"/>
            <a:lstStyle/>
            <a:p>
              <a:endParaRPr lang="en-GB" sz="700" dirty="0"/>
            </a:p>
          </p:txBody>
        </p:sp>
        <p:sp>
          <p:nvSpPr>
            <p:cNvPr id="29742" name="Line 20"/>
            <p:cNvSpPr>
              <a:spLocks noChangeShapeType="1"/>
            </p:cNvSpPr>
            <p:nvPr/>
          </p:nvSpPr>
          <p:spPr bwMode="auto">
            <a:xfrm flipV="1">
              <a:off x="1074" y="1734"/>
              <a:ext cx="2352" cy="9"/>
            </a:xfrm>
            <a:prstGeom prst="line">
              <a:avLst/>
            </a:prstGeom>
            <a:noFill/>
            <a:ln w="22225">
              <a:solidFill>
                <a:schemeClr val="tx1"/>
              </a:solidFill>
              <a:round/>
              <a:headEnd/>
              <a:tailEnd/>
            </a:ln>
          </p:spPr>
          <p:txBody>
            <a:bodyPr wrap="none" anchor="ctr"/>
            <a:lstStyle/>
            <a:p>
              <a:endParaRPr lang="en-GB" sz="700" dirty="0"/>
            </a:p>
          </p:txBody>
        </p:sp>
      </p:grpSp>
      <p:sp>
        <p:nvSpPr>
          <p:cNvPr id="29707" name="Text Box 21"/>
          <p:cNvSpPr txBox="1">
            <a:spLocks noChangeArrowheads="1"/>
          </p:cNvSpPr>
          <p:nvPr/>
        </p:nvSpPr>
        <p:spPr bwMode="auto">
          <a:xfrm>
            <a:off x="7104897" y="1606229"/>
            <a:ext cx="1840402" cy="307777"/>
          </a:xfrm>
          <a:prstGeom prst="rect">
            <a:avLst/>
          </a:prstGeom>
          <a:noFill/>
          <a:ln w="9525">
            <a:noFill/>
            <a:miter lim="800000"/>
            <a:headEnd/>
            <a:tailEnd type="none" w="sm" len="sm"/>
          </a:ln>
        </p:spPr>
        <p:txBody>
          <a:bodyPr>
            <a:spAutoFit/>
          </a:bodyPr>
          <a:lstStyle/>
          <a:p>
            <a:pPr eaLnBrk="0" hangingPunct="0">
              <a:spcBef>
                <a:spcPct val="50000"/>
              </a:spcBef>
            </a:pPr>
            <a:r>
              <a:rPr lang="en-US" sz="1400" dirty="0"/>
              <a:t>Forecast demand</a:t>
            </a:r>
          </a:p>
        </p:txBody>
      </p:sp>
      <p:sp>
        <p:nvSpPr>
          <p:cNvPr id="29709" name="Line 23"/>
          <p:cNvSpPr>
            <a:spLocks noChangeShapeType="1"/>
          </p:cNvSpPr>
          <p:nvPr/>
        </p:nvSpPr>
        <p:spPr bwMode="auto">
          <a:xfrm flipV="1">
            <a:off x="1748232" y="4157403"/>
            <a:ext cx="0" cy="1296924"/>
          </a:xfrm>
          <a:prstGeom prst="line">
            <a:avLst/>
          </a:prstGeom>
          <a:noFill/>
          <a:ln w="38100">
            <a:solidFill>
              <a:srgbClr val="800080"/>
            </a:solidFill>
            <a:prstDash val="lgDash"/>
            <a:round/>
            <a:headEnd type="none" w="sm" len="sm"/>
            <a:tailEnd type="none" w="sm" len="sm"/>
          </a:ln>
        </p:spPr>
        <p:txBody>
          <a:bodyPr wrap="none" anchor="ctr"/>
          <a:lstStyle/>
          <a:p>
            <a:endParaRPr lang="en-GB" sz="700" dirty="0"/>
          </a:p>
        </p:txBody>
      </p:sp>
      <p:sp>
        <p:nvSpPr>
          <p:cNvPr id="29710" name="Line 24"/>
          <p:cNvSpPr>
            <a:spLocks noChangeShapeType="1"/>
          </p:cNvSpPr>
          <p:nvPr/>
        </p:nvSpPr>
        <p:spPr bwMode="auto">
          <a:xfrm>
            <a:off x="1764989" y="4157403"/>
            <a:ext cx="1826690" cy="0"/>
          </a:xfrm>
          <a:prstGeom prst="line">
            <a:avLst/>
          </a:prstGeom>
          <a:noFill/>
          <a:ln w="38100">
            <a:solidFill>
              <a:srgbClr val="800080"/>
            </a:solidFill>
            <a:prstDash val="lgDash"/>
            <a:round/>
            <a:headEnd type="none" w="sm" len="sm"/>
            <a:tailEnd type="none" w="sm" len="sm"/>
          </a:ln>
        </p:spPr>
        <p:txBody>
          <a:bodyPr wrap="none" anchor="ctr"/>
          <a:lstStyle/>
          <a:p>
            <a:endParaRPr lang="en-GB" sz="700" dirty="0"/>
          </a:p>
        </p:txBody>
      </p:sp>
      <p:sp>
        <p:nvSpPr>
          <p:cNvPr id="29711" name="Line 25"/>
          <p:cNvSpPr>
            <a:spLocks noChangeShapeType="1"/>
          </p:cNvSpPr>
          <p:nvPr/>
        </p:nvSpPr>
        <p:spPr bwMode="auto">
          <a:xfrm flipV="1">
            <a:off x="3591680" y="2860479"/>
            <a:ext cx="0" cy="1296924"/>
          </a:xfrm>
          <a:prstGeom prst="line">
            <a:avLst/>
          </a:prstGeom>
          <a:noFill/>
          <a:ln w="38100">
            <a:solidFill>
              <a:srgbClr val="800080"/>
            </a:solidFill>
            <a:prstDash val="lgDash"/>
            <a:round/>
            <a:headEnd type="none" w="sm" len="sm"/>
            <a:tailEnd type="none" w="sm" len="sm"/>
          </a:ln>
        </p:spPr>
        <p:txBody>
          <a:bodyPr wrap="none" anchor="ctr"/>
          <a:lstStyle/>
          <a:p>
            <a:endParaRPr lang="en-GB" sz="700" dirty="0"/>
          </a:p>
        </p:txBody>
      </p:sp>
      <p:sp>
        <p:nvSpPr>
          <p:cNvPr id="29712" name="Line 26"/>
          <p:cNvSpPr>
            <a:spLocks noChangeShapeType="1"/>
          </p:cNvSpPr>
          <p:nvPr/>
        </p:nvSpPr>
        <p:spPr bwMode="auto">
          <a:xfrm>
            <a:off x="3591681" y="2860479"/>
            <a:ext cx="1264514" cy="0"/>
          </a:xfrm>
          <a:prstGeom prst="line">
            <a:avLst/>
          </a:prstGeom>
          <a:noFill/>
          <a:ln w="38100">
            <a:solidFill>
              <a:srgbClr val="800080"/>
            </a:solidFill>
            <a:prstDash val="lgDash"/>
            <a:round/>
            <a:headEnd type="none" w="sm" len="sm"/>
            <a:tailEnd type="none" w="sm" len="sm"/>
          </a:ln>
        </p:spPr>
        <p:txBody>
          <a:bodyPr wrap="none" anchor="ctr"/>
          <a:lstStyle/>
          <a:p>
            <a:endParaRPr lang="en-GB" sz="700" dirty="0"/>
          </a:p>
        </p:txBody>
      </p:sp>
      <p:sp>
        <p:nvSpPr>
          <p:cNvPr id="29713" name="Line 27"/>
          <p:cNvSpPr>
            <a:spLocks noChangeShapeType="1"/>
          </p:cNvSpPr>
          <p:nvPr/>
        </p:nvSpPr>
        <p:spPr bwMode="auto">
          <a:xfrm flipV="1">
            <a:off x="4856195" y="1563555"/>
            <a:ext cx="0" cy="1296924"/>
          </a:xfrm>
          <a:prstGeom prst="line">
            <a:avLst/>
          </a:prstGeom>
          <a:noFill/>
          <a:ln w="38100">
            <a:solidFill>
              <a:srgbClr val="800080"/>
            </a:solidFill>
            <a:prstDash val="lgDash"/>
            <a:round/>
            <a:headEnd type="none" w="sm" len="sm"/>
            <a:tailEnd type="none" w="sm" len="sm"/>
          </a:ln>
        </p:spPr>
        <p:txBody>
          <a:bodyPr wrap="none" anchor="ctr"/>
          <a:lstStyle/>
          <a:p>
            <a:endParaRPr lang="en-GB" sz="700" dirty="0"/>
          </a:p>
        </p:txBody>
      </p:sp>
      <p:sp>
        <p:nvSpPr>
          <p:cNvPr id="29714" name="Line 28"/>
          <p:cNvSpPr>
            <a:spLocks noChangeShapeType="1"/>
          </p:cNvSpPr>
          <p:nvPr/>
        </p:nvSpPr>
        <p:spPr bwMode="auto">
          <a:xfrm>
            <a:off x="4856196" y="1563555"/>
            <a:ext cx="3935230" cy="0"/>
          </a:xfrm>
          <a:prstGeom prst="line">
            <a:avLst/>
          </a:prstGeom>
          <a:noFill/>
          <a:ln w="38100">
            <a:solidFill>
              <a:srgbClr val="800080"/>
            </a:solidFill>
            <a:prstDash val="lgDash"/>
            <a:round/>
            <a:headEnd type="none" w="sm" len="sm"/>
            <a:tailEnd type="none" w="sm" len="sm"/>
          </a:ln>
        </p:spPr>
        <p:txBody>
          <a:bodyPr wrap="none" anchor="ctr"/>
          <a:lstStyle/>
          <a:p>
            <a:endParaRPr lang="en-GB" sz="700" dirty="0"/>
          </a:p>
        </p:txBody>
      </p:sp>
      <p:sp>
        <p:nvSpPr>
          <p:cNvPr id="29715" name="Line 29"/>
          <p:cNvSpPr>
            <a:spLocks noChangeShapeType="1"/>
          </p:cNvSpPr>
          <p:nvPr/>
        </p:nvSpPr>
        <p:spPr bwMode="auto">
          <a:xfrm flipV="1">
            <a:off x="1786318" y="4797483"/>
            <a:ext cx="0" cy="653796"/>
          </a:xfrm>
          <a:prstGeom prst="line">
            <a:avLst/>
          </a:prstGeom>
          <a:noFill/>
          <a:ln w="38100">
            <a:solidFill>
              <a:srgbClr val="000099"/>
            </a:solidFill>
            <a:prstDash val="sysDot"/>
            <a:round/>
            <a:headEnd type="none" w="sm" len="sm"/>
            <a:tailEnd type="none" w="sm" len="sm"/>
          </a:ln>
        </p:spPr>
        <p:txBody>
          <a:bodyPr wrap="none" anchor="ctr"/>
          <a:lstStyle/>
          <a:p>
            <a:endParaRPr lang="en-GB" sz="700" dirty="0"/>
          </a:p>
        </p:txBody>
      </p:sp>
      <p:sp>
        <p:nvSpPr>
          <p:cNvPr id="29716" name="Line 30"/>
          <p:cNvSpPr>
            <a:spLocks noChangeShapeType="1"/>
          </p:cNvSpPr>
          <p:nvPr/>
        </p:nvSpPr>
        <p:spPr bwMode="auto">
          <a:xfrm>
            <a:off x="1764989" y="4805103"/>
            <a:ext cx="1124352" cy="0"/>
          </a:xfrm>
          <a:prstGeom prst="line">
            <a:avLst/>
          </a:prstGeom>
          <a:noFill/>
          <a:ln w="38100">
            <a:solidFill>
              <a:srgbClr val="000099"/>
            </a:solidFill>
            <a:prstDash val="sysDot"/>
            <a:round/>
            <a:headEnd type="none" w="sm" len="sm"/>
            <a:tailEnd type="none" w="sm" len="sm"/>
          </a:ln>
        </p:spPr>
        <p:txBody>
          <a:bodyPr wrap="none" anchor="ctr"/>
          <a:lstStyle/>
          <a:p>
            <a:endParaRPr lang="en-GB" sz="700" dirty="0"/>
          </a:p>
        </p:txBody>
      </p:sp>
      <p:sp>
        <p:nvSpPr>
          <p:cNvPr id="29717" name="Line 31"/>
          <p:cNvSpPr>
            <a:spLocks noChangeShapeType="1"/>
          </p:cNvSpPr>
          <p:nvPr/>
        </p:nvSpPr>
        <p:spPr bwMode="auto">
          <a:xfrm flipV="1">
            <a:off x="2872583" y="4238175"/>
            <a:ext cx="0" cy="559308"/>
          </a:xfrm>
          <a:prstGeom prst="line">
            <a:avLst/>
          </a:prstGeom>
          <a:noFill/>
          <a:ln w="38100">
            <a:solidFill>
              <a:srgbClr val="000099"/>
            </a:solidFill>
            <a:prstDash val="sysDot"/>
            <a:round/>
            <a:headEnd type="none" w="sm" len="sm"/>
            <a:tailEnd type="none" w="sm" len="sm"/>
          </a:ln>
        </p:spPr>
        <p:txBody>
          <a:bodyPr wrap="none" anchor="ctr"/>
          <a:lstStyle/>
          <a:p>
            <a:endParaRPr lang="en-GB" sz="700" dirty="0"/>
          </a:p>
        </p:txBody>
      </p:sp>
      <p:sp>
        <p:nvSpPr>
          <p:cNvPr id="29718" name="Line 32"/>
          <p:cNvSpPr>
            <a:spLocks noChangeShapeType="1"/>
          </p:cNvSpPr>
          <p:nvPr/>
        </p:nvSpPr>
        <p:spPr bwMode="auto">
          <a:xfrm>
            <a:off x="2889343" y="4189407"/>
            <a:ext cx="702339" cy="0"/>
          </a:xfrm>
          <a:prstGeom prst="line">
            <a:avLst/>
          </a:prstGeom>
          <a:noFill/>
          <a:ln w="38100">
            <a:solidFill>
              <a:srgbClr val="000099"/>
            </a:solidFill>
            <a:prstDash val="sysDot"/>
            <a:round/>
            <a:headEnd type="none" w="sm" len="sm"/>
            <a:tailEnd type="none" w="sm" len="sm"/>
          </a:ln>
        </p:spPr>
        <p:txBody>
          <a:bodyPr wrap="none" anchor="ctr"/>
          <a:lstStyle/>
          <a:p>
            <a:endParaRPr lang="en-GB" sz="700" dirty="0"/>
          </a:p>
        </p:txBody>
      </p:sp>
      <p:sp>
        <p:nvSpPr>
          <p:cNvPr id="29719" name="Line 33"/>
          <p:cNvSpPr>
            <a:spLocks noChangeShapeType="1"/>
          </p:cNvSpPr>
          <p:nvPr/>
        </p:nvSpPr>
        <p:spPr bwMode="auto">
          <a:xfrm flipV="1">
            <a:off x="3539881" y="3492939"/>
            <a:ext cx="0" cy="682752"/>
          </a:xfrm>
          <a:prstGeom prst="line">
            <a:avLst/>
          </a:prstGeom>
          <a:noFill/>
          <a:ln w="38100">
            <a:solidFill>
              <a:srgbClr val="000099"/>
            </a:solidFill>
            <a:prstDash val="sysDot"/>
            <a:round/>
            <a:headEnd type="none" w="sm" len="sm"/>
            <a:tailEnd type="none" w="sm" len="sm"/>
          </a:ln>
        </p:spPr>
        <p:txBody>
          <a:bodyPr wrap="none" anchor="ctr"/>
          <a:lstStyle/>
          <a:p>
            <a:endParaRPr lang="en-GB" sz="700" dirty="0"/>
          </a:p>
        </p:txBody>
      </p:sp>
      <p:sp>
        <p:nvSpPr>
          <p:cNvPr id="29720" name="Line 34"/>
          <p:cNvSpPr>
            <a:spLocks noChangeShapeType="1"/>
          </p:cNvSpPr>
          <p:nvPr/>
        </p:nvSpPr>
        <p:spPr bwMode="auto">
          <a:xfrm>
            <a:off x="3591683" y="3509703"/>
            <a:ext cx="703862" cy="0"/>
          </a:xfrm>
          <a:prstGeom prst="line">
            <a:avLst/>
          </a:prstGeom>
          <a:noFill/>
          <a:ln w="38100">
            <a:solidFill>
              <a:srgbClr val="000099"/>
            </a:solidFill>
            <a:prstDash val="sysDot"/>
            <a:round/>
            <a:headEnd type="none" w="sm" len="sm"/>
            <a:tailEnd type="none" w="sm" len="sm"/>
          </a:ln>
        </p:spPr>
        <p:txBody>
          <a:bodyPr wrap="none" anchor="ctr"/>
          <a:lstStyle/>
          <a:p>
            <a:endParaRPr lang="en-GB" sz="700" dirty="0"/>
          </a:p>
        </p:txBody>
      </p:sp>
      <p:sp>
        <p:nvSpPr>
          <p:cNvPr id="29721" name="Line 35"/>
          <p:cNvSpPr>
            <a:spLocks noChangeShapeType="1"/>
          </p:cNvSpPr>
          <p:nvPr/>
        </p:nvSpPr>
        <p:spPr bwMode="auto">
          <a:xfrm flipV="1">
            <a:off x="4260501" y="2860479"/>
            <a:ext cx="0" cy="649224"/>
          </a:xfrm>
          <a:prstGeom prst="line">
            <a:avLst/>
          </a:prstGeom>
          <a:noFill/>
          <a:ln w="38100">
            <a:solidFill>
              <a:srgbClr val="000099"/>
            </a:solidFill>
            <a:prstDash val="sysDot"/>
            <a:round/>
            <a:headEnd type="none" w="sm" len="sm"/>
            <a:tailEnd type="none" w="sm" len="sm"/>
          </a:ln>
        </p:spPr>
        <p:txBody>
          <a:bodyPr wrap="none" anchor="ctr"/>
          <a:lstStyle/>
          <a:p>
            <a:endParaRPr lang="en-GB" sz="700" dirty="0"/>
          </a:p>
        </p:txBody>
      </p:sp>
      <p:sp>
        <p:nvSpPr>
          <p:cNvPr id="29722" name="Line 36"/>
          <p:cNvSpPr>
            <a:spLocks noChangeShapeType="1"/>
          </p:cNvSpPr>
          <p:nvPr/>
        </p:nvSpPr>
        <p:spPr bwMode="auto">
          <a:xfrm>
            <a:off x="4295545" y="2909247"/>
            <a:ext cx="560652" cy="0"/>
          </a:xfrm>
          <a:prstGeom prst="line">
            <a:avLst/>
          </a:prstGeom>
          <a:noFill/>
          <a:ln w="38100">
            <a:solidFill>
              <a:srgbClr val="000099"/>
            </a:solidFill>
            <a:prstDash val="sysDot"/>
            <a:round/>
            <a:headEnd type="none" w="sm" len="sm"/>
            <a:tailEnd type="none" w="sm" len="sm"/>
          </a:ln>
        </p:spPr>
        <p:txBody>
          <a:bodyPr wrap="none" anchor="ctr"/>
          <a:lstStyle/>
          <a:p>
            <a:endParaRPr lang="en-GB" sz="700" dirty="0"/>
          </a:p>
        </p:txBody>
      </p:sp>
      <p:sp>
        <p:nvSpPr>
          <p:cNvPr id="29723" name="Line 37"/>
          <p:cNvSpPr>
            <a:spLocks noChangeShapeType="1"/>
          </p:cNvSpPr>
          <p:nvPr/>
        </p:nvSpPr>
        <p:spPr bwMode="auto">
          <a:xfrm flipV="1">
            <a:off x="4804396" y="2196015"/>
            <a:ext cx="0" cy="670560"/>
          </a:xfrm>
          <a:prstGeom prst="line">
            <a:avLst/>
          </a:prstGeom>
          <a:noFill/>
          <a:ln w="38100">
            <a:solidFill>
              <a:srgbClr val="000099"/>
            </a:solidFill>
            <a:prstDash val="sysDot"/>
            <a:round/>
            <a:headEnd type="none" w="sm" len="sm"/>
            <a:tailEnd type="none" w="sm" len="sm"/>
          </a:ln>
        </p:spPr>
        <p:txBody>
          <a:bodyPr wrap="none" anchor="ctr"/>
          <a:lstStyle/>
          <a:p>
            <a:endParaRPr lang="en-GB" sz="700" dirty="0"/>
          </a:p>
        </p:txBody>
      </p:sp>
      <p:sp>
        <p:nvSpPr>
          <p:cNvPr id="29724" name="Line 38"/>
          <p:cNvSpPr>
            <a:spLocks noChangeShapeType="1"/>
          </p:cNvSpPr>
          <p:nvPr/>
        </p:nvSpPr>
        <p:spPr bwMode="auto">
          <a:xfrm>
            <a:off x="4868386" y="2212779"/>
            <a:ext cx="4203367" cy="0"/>
          </a:xfrm>
          <a:prstGeom prst="line">
            <a:avLst/>
          </a:prstGeom>
          <a:noFill/>
          <a:ln w="38100">
            <a:solidFill>
              <a:srgbClr val="000099"/>
            </a:solidFill>
            <a:prstDash val="sysDot"/>
            <a:round/>
            <a:headEnd type="none" w="sm" len="sm"/>
            <a:tailEnd type="none" w="sm" len="sm"/>
          </a:ln>
        </p:spPr>
        <p:txBody>
          <a:bodyPr wrap="none" anchor="ctr"/>
          <a:lstStyle/>
          <a:p>
            <a:endParaRPr lang="en-GB" sz="700" dirty="0"/>
          </a:p>
        </p:txBody>
      </p:sp>
      <p:sp>
        <p:nvSpPr>
          <p:cNvPr id="29725" name="Freeform 43"/>
          <p:cNvSpPr>
            <a:spLocks/>
          </p:cNvSpPr>
          <p:nvPr/>
        </p:nvSpPr>
        <p:spPr bwMode="auto">
          <a:xfrm>
            <a:off x="4856195" y="1572699"/>
            <a:ext cx="4075394" cy="1315212"/>
          </a:xfrm>
          <a:custGeom>
            <a:avLst/>
            <a:gdLst>
              <a:gd name="T0" fmla="*/ 0 w 1392"/>
              <a:gd name="T1" fmla="*/ 487 h 487"/>
              <a:gd name="T2" fmla="*/ 120 w 1392"/>
              <a:gd name="T3" fmla="*/ 367 h 487"/>
              <a:gd name="T4" fmla="*/ 498 w 1392"/>
              <a:gd name="T5" fmla="*/ 121 h 487"/>
              <a:gd name="T6" fmla="*/ 978 w 1392"/>
              <a:gd name="T7" fmla="*/ 19 h 487"/>
              <a:gd name="T8" fmla="*/ 1392 w 1392"/>
              <a:gd name="T9" fmla="*/ 7 h 487"/>
              <a:gd name="T10" fmla="*/ 0 60000 65536"/>
              <a:gd name="T11" fmla="*/ 0 60000 65536"/>
              <a:gd name="T12" fmla="*/ 0 60000 65536"/>
              <a:gd name="T13" fmla="*/ 0 60000 65536"/>
              <a:gd name="T14" fmla="*/ 0 60000 65536"/>
              <a:gd name="T15" fmla="*/ 0 w 1392"/>
              <a:gd name="T16" fmla="*/ 0 h 487"/>
              <a:gd name="T17" fmla="*/ 1392 w 1392"/>
              <a:gd name="T18" fmla="*/ 487 h 487"/>
            </a:gdLst>
            <a:ahLst/>
            <a:cxnLst>
              <a:cxn ang="T10">
                <a:pos x="T0" y="T1"/>
              </a:cxn>
              <a:cxn ang="T11">
                <a:pos x="T2" y="T3"/>
              </a:cxn>
              <a:cxn ang="T12">
                <a:pos x="T4" y="T5"/>
              </a:cxn>
              <a:cxn ang="T13">
                <a:pos x="T6" y="T7"/>
              </a:cxn>
              <a:cxn ang="T14">
                <a:pos x="T8" y="T9"/>
              </a:cxn>
            </a:cxnLst>
            <a:rect l="T15" t="T16" r="T17" b="T18"/>
            <a:pathLst>
              <a:path w="1392" h="487">
                <a:moveTo>
                  <a:pt x="0" y="487"/>
                </a:moveTo>
                <a:cubicBezTo>
                  <a:pt x="20" y="467"/>
                  <a:pt x="37" y="428"/>
                  <a:pt x="120" y="367"/>
                </a:cubicBezTo>
                <a:cubicBezTo>
                  <a:pt x="203" y="306"/>
                  <a:pt x="355" y="179"/>
                  <a:pt x="498" y="121"/>
                </a:cubicBezTo>
                <a:cubicBezTo>
                  <a:pt x="641" y="63"/>
                  <a:pt x="829" y="38"/>
                  <a:pt x="978" y="19"/>
                </a:cubicBezTo>
                <a:cubicBezTo>
                  <a:pt x="1127" y="0"/>
                  <a:pt x="1306" y="9"/>
                  <a:pt x="1392" y="7"/>
                </a:cubicBezTo>
              </a:path>
            </a:pathLst>
          </a:custGeom>
          <a:noFill/>
          <a:ln w="38100" cap="flat" cmpd="sng">
            <a:solidFill>
              <a:schemeClr val="tx1"/>
            </a:solidFill>
            <a:prstDash val="sysDot"/>
            <a:round/>
            <a:headEnd type="none" w="med" len="med"/>
            <a:tailEnd type="none" w="sm" len="sm"/>
          </a:ln>
        </p:spPr>
        <p:txBody>
          <a:bodyPr wrap="none" anchor="ctr"/>
          <a:lstStyle/>
          <a:p>
            <a:endParaRPr lang="en-GB" sz="700" dirty="0"/>
          </a:p>
        </p:txBody>
      </p:sp>
      <p:sp>
        <p:nvSpPr>
          <p:cNvPr id="29726" name="Text Box 44"/>
          <p:cNvSpPr txBox="1">
            <a:spLocks noChangeArrowheads="1"/>
          </p:cNvSpPr>
          <p:nvPr/>
        </p:nvSpPr>
        <p:spPr bwMode="auto">
          <a:xfrm>
            <a:off x="7104897" y="2241739"/>
            <a:ext cx="1826690" cy="307777"/>
          </a:xfrm>
          <a:prstGeom prst="rect">
            <a:avLst/>
          </a:prstGeom>
          <a:noFill/>
          <a:ln w="9525">
            <a:noFill/>
            <a:miter lim="800000"/>
            <a:headEnd/>
            <a:tailEnd type="none" w="sm" len="sm"/>
          </a:ln>
        </p:spPr>
        <p:txBody>
          <a:bodyPr>
            <a:spAutoFit/>
          </a:bodyPr>
          <a:lstStyle/>
          <a:p>
            <a:pPr eaLnBrk="0" hangingPunct="0">
              <a:spcBef>
                <a:spcPct val="50000"/>
              </a:spcBef>
            </a:pPr>
            <a:r>
              <a:rPr lang="en-US" sz="1400" dirty="0"/>
              <a:t>Actual demand</a:t>
            </a:r>
          </a:p>
        </p:txBody>
      </p:sp>
      <p:grpSp>
        <p:nvGrpSpPr>
          <p:cNvPr id="29727" name="Group 46"/>
          <p:cNvGrpSpPr>
            <a:grpSpLocks/>
          </p:cNvGrpSpPr>
          <p:nvPr/>
        </p:nvGrpSpPr>
        <p:grpSpPr bwMode="auto">
          <a:xfrm>
            <a:off x="3012747" y="984435"/>
            <a:ext cx="4619287" cy="1639824"/>
            <a:chOff x="1721" y="751"/>
            <a:chExt cx="3032" cy="1076"/>
          </a:xfrm>
        </p:grpSpPr>
        <p:sp>
          <p:nvSpPr>
            <p:cNvPr id="29737" name="Text Box 47"/>
            <p:cNvSpPr txBox="1">
              <a:spLocks noChangeArrowheads="1"/>
            </p:cNvSpPr>
            <p:nvPr/>
          </p:nvSpPr>
          <p:spPr bwMode="auto">
            <a:xfrm>
              <a:off x="3411" y="751"/>
              <a:ext cx="1342" cy="343"/>
            </a:xfrm>
            <a:prstGeom prst="rect">
              <a:avLst/>
            </a:prstGeom>
            <a:noFill/>
            <a:ln w="9525">
              <a:noFill/>
              <a:prstDash val="sysDot"/>
              <a:miter lim="800000"/>
              <a:headEnd type="none" w="sm" len="sm"/>
              <a:tailEnd type="none" w="sm" len="sm"/>
            </a:ln>
          </p:spPr>
          <p:txBody>
            <a:bodyPr>
              <a:spAutoFit/>
            </a:bodyPr>
            <a:lstStyle/>
            <a:p>
              <a:pPr algn="ctr" eaLnBrk="0" hangingPunct="0">
                <a:spcBef>
                  <a:spcPct val="50000"/>
                </a:spcBef>
              </a:pPr>
              <a:r>
                <a:rPr lang="en-US" sz="1400" dirty="0"/>
                <a:t>Capacity plan using 800-unit plants</a:t>
              </a:r>
            </a:p>
          </p:txBody>
        </p:sp>
        <p:sp>
          <p:nvSpPr>
            <p:cNvPr id="29738" name="Line 48"/>
            <p:cNvSpPr>
              <a:spLocks noChangeShapeType="1"/>
            </p:cNvSpPr>
            <p:nvPr/>
          </p:nvSpPr>
          <p:spPr bwMode="auto">
            <a:xfrm flipH="1">
              <a:off x="3165" y="935"/>
              <a:ext cx="409" cy="215"/>
            </a:xfrm>
            <a:prstGeom prst="line">
              <a:avLst/>
            </a:prstGeom>
            <a:noFill/>
            <a:ln w="38100">
              <a:solidFill>
                <a:srgbClr val="800080"/>
              </a:solidFill>
              <a:round/>
              <a:headEnd/>
              <a:tailEnd type="triangle" w="lg" len="med"/>
            </a:ln>
          </p:spPr>
          <p:txBody>
            <a:bodyPr wrap="none" anchor="ctr"/>
            <a:lstStyle/>
            <a:p>
              <a:endParaRPr lang="en-GB" sz="700" dirty="0"/>
            </a:p>
          </p:txBody>
        </p:sp>
        <p:sp>
          <p:nvSpPr>
            <p:cNvPr id="29739" name="Line 49"/>
            <p:cNvSpPr>
              <a:spLocks noChangeShapeType="1"/>
            </p:cNvSpPr>
            <p:nvPr/>
          </p:nvSpPr>
          <p:spPr bwMode="auto">
            <a:xfrm>
              <a:off x="2491" y="1489"/>
              <a:ext cx="365" cy="338"/>
            </a:xfrm>
            <a:prstGeom prst="line">
              <a:avLst/>
            </a:prstGeom>
            <a:noFill/>
            <a:ln w="38100">
              <a:solidFill>
                <a:srgbClr val="000099"/>
              </a:solidFill>
              <a:round/>
              <a:headEnd/>
              <a:tailEnd type="triangle" w="lg" len="med"/>
            </a:ln>
          </p:spPr>
          <p:txBody>
            <a:bodyPr wrap="none" anchor="ctr"/>
            <a:lstStyle/>
            <a:p>
              <a:endParaRPr lang="en-GB" sz="700" dirty="0"/>
            </a:p>
          </p:txBody>
        </p:sp>
        <p:sp>
          <p:nvSpPr>
            <p:cNvPr id="29740" name="Text Box 50"/>
            <p:cNvSpPr txBox="1">
              <a:spLocks noChangeArrowheads="1"/>
            </p:cNvSpPr>
            <p:nvPr/>
          </p:nvSpPr>
          <p:spPr bwMode="auto">
            <a:xfrm>
              <a:off x="1721" y="1117"/>
              <a:ext cx="1036" cy="485"/>
            </a:xfrm>
            <a:prstGeom prst="rect">
              <a:avLst/>
            </a:prstGeom>
            <a:noFill/>
            <a:ln w="9525">
              <a:noFill/>
              <a:miter lim="800000"/>
              <a:headEnd/>
              <a:tailEnd type="none" w="sm" len="sm"/>
            </a:ln>
          </p:spPr>
          <p:txBody>
            <a:bodyPr>
              <a:spAutoFit/>
            </a:bodyPr>
            <a:lstStyle/>
            <a:p>
              <a:pPr algn="ctr" eaLnBrk="0" hangingPunct="0">
                <a:spcBef>
                  <a:spcPct val="50000"/>
                </a:spcBef>
              </a:pPr>
              <a:r>
                <a:rPr lang="en-US" sz="1400" dirty="0"/>
                <a:t>Capacity plan using 400-unit plants</a:t>
              </a:r>
            </a:p>
          </p:txBody>
        </p:sp>
      </p:grpSp>
      <p:grpSp>
        <p:nvGrpSpPr>
          <p:cNvPr id="29728" name="Group 51"/>
          <p:cNvGrpSpPr>
            <a:grpSpLocks/>
          </p:cNvGrpSpPr>
          <p:nvPr/>
        </p:nvGrpSpPr>
        <p:grpSpPr bwMode="auto">
          <a:xfrm>
            <a:off x="820415" y="1434015"/>
            <a:ext cx="4983406" cy="4311396"/>
            <a:chOff x="282" y="1046"/>
            <a:chExt cx="3271" cy="2829"/>
          </a:xfrm>
        </p:grpSpPr>
        <p:sp>
          <p:nvSpPr>
            <p:cNvPr id="29729" name="Text Box 52"/>
            <p:cNvSpPr txBox="1">
              <a:spLocks noChangeArrowheads="1"/>
            </p:cNvSpPr>
            <p:nvPr/>
          </p:nvSpPr>
          <p:spPr bwMode="auto">
            <a:xfrm>
              <a:off x="417" y="3145"/>
              <a:ext cx="457" cy="202"/>
            </a:xfrm>
            <a:prstGeom prst="rect">
              <a:avLst/>
            </a:prstGeom>
            <a:noFill/>
            <a:ln w="9525">
              <a:noFill/>
              <a:miter lim="800000"/>
              <a:headEnd/>
              <a:tailEnd/>
            </a:ln>
          </p:spPr>
          <p:txBody>
            <a:bodyPr>
              <a:spAutoFit/>
            </a:bodyPr>
            <a:lstStyle/>
            <a:p>
              <a:pPr algn="r" eaLnBrk="0" hangingPunct="0">
                <a:spcBef>
                  <a:spcPct val="50000"/>
                </a:spcBef>
              </a:pPr>
              <a:r>
                <a:rPr lang="en-US" sz="1400" dirty="0"/>
                <a:t>400</a:t>
              </a:r>
            </a:p>
          </p:txBody>
        </p:sp>
        <p:sp>
          <p:nvSpPr>
            <p:cNvPr id="29730" name="Text Box 53"/>
            <p:cNvSpPr txBox="1">
              <a:spLocks noChangeArrowheads="1"/>
            </p:cNvSpPr>
            <p:nvPr/>
          </p:nvSpPr>
          <p:spPr bwMode="auto">
            <a:xfrm>
              <a:off x="360" y="2713"/>
              <a:ext cx="514" cy="202"/>
            </a:xfrm>
            <a:prstGeom prst="rect">
              <a:avLst/>
            </a:prstGeom>
            <a:noFill/>
            <a:ln w="9525">
              <a:noFill/>
              <a:miter lim="800000"/>
              <a:headEnd/>
              <a:tailEnd/>
            </a:ln>
          </p:spPr>
          <p:txBody>
            <a:bodyPr>
              <a:spAutoFit/>
            </a:bodyPr>
            <a:lstStyle/>
            <a:p>
              <a:pPr algn="r" eaLnBrk="0" hangingPunct="0">
                <a:spcBef>
                  <a:spcPct val="50000"/>
                </a:spcBef>
              </a:pPr>
              <a:r>
                <a:rPr lang="en-US" sz="1400" dirty="0"/>
                <a:t>800</a:t>
              </a:r>
            </a:p>
          </p:txBody>
        </p:sp>
        <p:sp>
          <p:nvSpPr>
            <p:cNvPr id="29731" name="Text Box 54"/>
            <p:cNvSpPr txBox="1">
              <a:spLocks noChangeArrowheads="1"/>
            </p:cNvSpPr>
            <p:nvPr/>
          </p:nvSpPr>
          <p:spPr bwMode="auto">
            <a:xfrm>
              <a:off x="360" y="2301"/>
              <a:ext cx="514" cy="202"/>
            </a:xfrm>
            <a:prstGeom prst="rect">
              <a:avLst/>
            </a:prstGeom>
            <a:noFill/>
            <a:ln w="9525">
              <a:noFill/>
              <a:miter lim="800000"/>
              <a:headEnd/>
              <a:tailEnd/>
            </a:ln>
          </p:spPr>
          <p:txBody>
            <a:bodyPr>
              <a:spAutoFit/>
            </a:bodyPr>
            <a:lstStyle/>
            <a:p>
              <a:pPr algn="r" eaLnBrk="0" hangingPunct="0">
                <a:spcBef>
                  <a:spcPct val="50000"/>
                </a:spcBef>
              </a:pPr>
              <a:r>
                <a:rPr lang="en-US" sz="1400" dirty="0"/>
                <a:t>1,200</a:t>
              </a:r>
            </a:p>
          </p:txBody>
        </p:sp>
        <p:sp>
          <p:nvSpPr>
            <p:cNvPr id="29732" name="Text Box 55"/>
            <p:cNvSpPr txBox="1">
              <a:spLocks noChangeArrowheads="1"/>
            </p:cNvSpPr>
            <p:nvPr/>
          </p:nvSpPr>
          <p:spPr bwMode="auto">
            <a:xfrm>
              <a:off x="360" y="1869"/>
              <a:ext cx="514" cy="202"/>
            </a:xfrm>
            <a:prstGeom prst="rect">
              <a:avLst/>
            </a:prstGeom>
            <a:noFill/>
            <a:ln w="9525">
              <a:noFill/>
              <a:miter lim="800000"/>
              <a:headEnd/>
              <a:tailEnd/>
            </a:ln>
          </p:spPr>
          <p:txBody>
            <a:bodyPr>
              <a:spAutoFit/>
            </a:bodyPr>
            <a:lstStyle/>
            <a:p>
              <a:pPr algn="r" eaLnBrk="0" hangingPunct="0">
                <a:spcBef>
                  <a:spcPct val="50000"/>
                </a:spcBef>
              </a:pPr>
              <a:r>
                <a:rPr lang="en-US" sz="1400" dirty="0"/>
                <a:t>1,600</a:t>
              </a:r>
            </a:p>
          </p:txBody>
        </p:sp>
        <p:sp>
          <p:nvSpPr>
            <p:cNvPr id="29733" name="Text Box 56"/>
            <p:cNvSpPr txBox="1">
              <a:spLocks noChangeArrowheads="1"/>
            </p:cNvSpPr>
            <p:nvPr/>
          </p:nvSpPr>
          <p:spPr bwMode="auto">
            <a:xfrm>
              <a:off x="360" y="1457"/>
              <a:ext cx="514" cy="202"/>
            </a:xfrm>
            <a:prstGeom prst="rect">
              <a:avLst/>
            </a:prstGeom>
            <a:noFill/>
            <a:ln w="9525">
              <a:noFill/>
              <a:miter lim="800000"/>
              <a:headEnd/>
              <a:tailEnd/>
            </a:ln>
          </p:spPr>
          <p:txBody>
            <a:bodyPr>
              <a:spAutoFit/>
            </a:bodyPr>
            <a:lstStyle/>
            <a:p>
              <a:pPr algn="r" eaLnBrk="0" hangingPunct="0">
                <a:spcBef>
                  <a:spcPct val="50000"/>
                </a:spcBef>
              </a:pPr>
              <a:r>
                <a:rPr lang="en-US" sz="1400" dirty="0"/>
                <a:t>2,000</a:t>
              </a:r>
            </a:p>
          </p:txBody>
        </p:sp>
        <p:sp>
          <p:nvSpPr>
            <p:cNvPr id="29734" name="Text Box 57"/>
            <p:cNvSpPr txBox="1">
              <a:spLocks noChangeArrowheads="1"/>
            </p:cNvSpPr>
            <p:nvPr/>
          </p:nvSpPr>
          <p:spPr bwMode="auto">
            <a:xfrm>
              <a:off x="360" y="1046"/>
              <a:ext cx="514" cy="202"/>
            </a:xfrm>
            <a:prstGeom prst="rect">
              <a:avLst/>
            </a:prstGeom>
            <a:noFill/>
            <a:ln w="9525">
              <a:noFill/>
              <a:miter lim="800000"/>
              <a:headEnd/>
              <a:tailEnd/>
            </a:ln>
          </p:spPr>
          <p:txBody>
            <a:bodyPr>
              <a:spAutoFit/>
            </a:bodyPr>
            <a:lstStyle/>
            <a:p>
              <a:pPr algn="r" eaLnBrk="0" hangingPunct="0">
                <a:spcBef>
                  <a:spcPct val="50000"/>
                </a:spcBef>
              </a:pPr>
              <a:r>
                <a:rPr lang="en-US" sz="1400" dirty="0"/>
                <a:t>2,400</a:t>
              </a:r>
            </a:p>
          </p:txBody>
        </p:sp>
        <p:sp>
          <p:nvSpPr>
            <p:cNvPr id="29735" name="Text Box 58"/>
            <p:cNvSpPr txBox="1">
              <a:spLocks noChangeArrowheads="1"/>
            </p:cNvSpPr>
            <p:nvPr/>
          </p:nvSpPr>
          <p:spPr bwMode="auto">
            <a:xfrm rot="16200000">
              <a:off x="-378" y="2140"/>
              <a:ext cx="1521" cy="202"/>
            </a:xfrm>
            <a:prstGeom prst="rect">
              <a:avLst/>
            </a:prstGeom>
            <a:noFill/>
            <a:ln w="9525">
              <a:noFill/>
              <a:miter lim="800000"/>
              <a:headEnd/>
              <a:tailEnd/>
            </a:ln>
          </p:spPr>
          <p:txBody>
            <a:bodyPr>
              <a:spAutoFit/>
            </a:bodyPr>
            <a:lstStyle/>
            <a:p>
              <a:pPr algn="ctr" eaLnBrk="0" hangingPunct="0">
                <a:spcBef>
                  <a:spcPct val="50000"/>
                </a:spcBef>
              </a:pPr>
              <a:r>
                <a:rPr lang="en-US" sz="1400" dirty="0"/>
                <a:t>Volume (units/week)</a:t>
              </a:r>
            </a:p>
          </p:txBody>
        </p:sp>
        <p:sp>
          <p:nvSpPr>
            <p:cNvPr id="29736" name="Text Box 59"/>
            <p:cNvSpPr txBox="1">
              <a:spLocks noChangeArrowheads="1"/>
            </p:cNvSpPr>
            <p:nvPr/>
          </p:nvSpPr>
          <p:spPr bwMode="auto">
            <a:xfrm>
              <a:off x="2639" y="3673"/>
              <a:ext cx="914" cy="202"/>
            </a:xfrm>
            <a:prstGeom prst="rect">
              <a:avLst/>
            </a:prstGeom>
            <a:noFill/>
            <a:ln w="9525">
              <a:noFill/>
              <a:miter lim="800000"/>
              <a:headEnd/>
              <a:tailEnd/>
            </a:ln>
          </p:spPr>
          <p:txBody>
            <a:bodyPr>
              <a:spAutoFit/>
            </a:bodyPr>
            <a:lstStyle/>
            <a:p>
              <a:pPr algn="ctr" eaLnBrk="0" hangingPunct="0">
                <a:spcBef>
                  <a:spcPct val="50000"/>
                </a:spcBef>
              </a:pPr>
              <a:r>
                <a:rPr lang="en-US" sz="1400" dirty="0"/>
                <a:t>Time</a:t>
              </a:r>
            </a:p>
          </p:txBody>
        </p:sp>
      </p:gr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ChangeArrowheads="1"/>
          </p:cNvSpPr>
          <p:nvPr/>
        </p:nvSpPr>
        <p:spPr bwMode="auto">
          <a:xfrm>
            <a:off x="417381" y="2198465"/>
            <a:ext cx="1621905" cy="1527175"/>
          </a:xfrm>
          <a:prstGeom prst="rect">
            <a:avLst/>
          </a:prstGeom>
          <a:solidFill>
            <a:schemeClr val="bg1">
              <a:lumMod val="95000"/>
            </a:schemeClr>
          </a:solidFill>
          <a:ln w="9525">
            <a:solidFill>
              <a:schemeClr val="tx1"/>
            </a:solidFill>
            <a:miter lim="800000"/>
            <a:headEnd/>
            <a:tailEnd type="none" w="sm" len="sm"/>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30724" name="Text Box 3"/>
          <p:cNvSpPr txBox="1">
            <a:spLocks noChangeArrowheads="1"/>
          </p:cNvSpPr>
          <p:nvPr/>
        </p:nvSpPr>
        <p:spPr bwMode="auto">
          <a:xfrm>
            <a:off x="345967" y="2309590"/>
            <a:ext cx="1712363" cy="1348061"/>
          </a:xfrm>
          <a:prstGeom prst="rect">
            <a:avLst/>
          </a:prstGeom>
          <a:noFill/>
          <a:ln w="9525">
            <a:noFill/>
            <a:miter lim="800000"/>
            <a:headEnd/>
            <a:tailEnd type="none" w="sm" len="sm"/>
          </a:ln>
        </p:spPr>
        <p:txBody>
          <a:bodyPr>
            <a:spAutoFit/>
          </a:bodyPr>
          <a:lstStyle/>
          <a:p>
            <a:pPr algn="r" eaLnBrk="0" hangingPunct="0">
              <a:lnSpc>
                <a:spcPct val="85000"/>
              </a:lnSpc>
            </a:pPr>
            <a:r>
              <a:rPr lang="en-US" sz="1600" dirty="0"/>
              <a:t>Current capacity</a:t>
            </a:r>
          </a:p>
          <a:p>
            <a:pPr algn="r" eaLnBrk="0" hangingPunct="0">
              <a:lnSpc>
                <a:spcPct val="85000"/>
              </a:lnSpc>
            </a:pPr>
            <a:r>
              <a:rPr lang="en-US" sz="1600" dirty="0"/>
              <a:t>= 1,010 units</a:t>
            </a:r>
          </a:p>
          <a:p>
            <a:pPr algn="r" eaLnBrk="0" hangingPunct="0">
              <a:lnSpc>
                <a:spcPct val="85000"/>
              </a:lnSpc>
            </a:pPr>
            <a:endParaRPr lang="en-US" sz="1600" dirty="0"/>
          </a:p>
          <a:p>
            <a:pPr algn="r" eaLnBrk="0" hangingPunct="0">
              <a:lnSpc>
                <a:spcPct val="85000"/>
              </a:lnSpc>
            </a:pPr>
            <a:r>
              <a:rPr lang="en-US" sz="1600" dirty="0"/>
              <a:t>Required new capacity</a:t>
            </a:r>
          </a:p>
          <a:p>
            <a:pPr algn="r" eaLnBrk="0" hangingPunct="0">
              <a:lnSpc>
                <a:spcPct val="85000"/>
              </a:lnSpc>
            </a:pPr>
            <a:r>
              <a:rPr lang="en-US" sz="1600" dirty="0"/>
              <a:t>=1,800 units</a:t>
            </a:r>
          </a:p>
        </p:txBody>
      </p:sp>
      <p:sp>
        <p:nvSpPr>
          <p:cNvPr id="95236" name="Rectangle 4"/>
          <p:cNvSpPr>
            <a:spLocks noChangeArrowheads="1"/>
          </p:cNvSpPr>
          <p:nvPr/>
        </p:nvSpPr>
        <p:spPr bwMode="auto">
          <a:xfrm>
            <a:off x="2623299" y="2190528"/>
            <a:ext cx="1621905" cy="1525587"/>
          </a:xfrm>
          <a:prstGeom prst="rect">
            <a:avLst/>
          </a:prstGeom>
          <a:solidFill>
            <a:schemeClr val="bg1">
              <a:lumMod val="95000"/>
            </a:schemeClr>
          </a:solidFill>
          <a:ln w="9525">
            <a:solidFill>
              <a:schemeClr val="tx1"/>
            </a:solidFill>
            <a:miter lim="800000"/>
            <a:headEnd/>
            <a:tailEnd type="none" w="sm" len="sm"/>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30728" name="Text Box 5"/>
          <p:cNvSpPr txBox="1">
            <a:spLocks noChangeArrowheads="1"/>
          </p:cNvSpPr>
          <p:nvPr/>
        </p:nvSpPr>
        <p:spPr bwMode="auto">
          <a:xfrm>
            <a:off x="2558230" y="2303239"/>
            <a:ext cx="1718712" cy="1348061"/>
          </a:xfrm>
          <a:prstGeom prst="rect">
            <a:avLst/>
          </a:prstGeom>
          <a:noFill/>
          <a:ln w="9525">
            <a:noFill/>
            <a:miter lim="800000"/>
            <a:headEnd/>
            <a:tailEnd type="none" w="sm" len="sm"/>
          </a:ln>
        </p:spPr>
        <p:txBody>
          <a:bodyPr>
            <a:spAutoFit/>
          </a:bodyPr>
          <a:lstStyle/>
          <a:p>
            <a:pPr algn="r" eaLnBrk="0" hangingPunct="0">
              <a:lnSpc>
                <a:spcPct val="85000"/>
              </a:lnSpc>
            </a:pPr>
            <a:r>
              <a:rPr lang="en-US" sz="1600" dirty="0"/>
              <a:t>Current capacity</a:t>
            </a:r>
          </a:p>
          <a:p>
            <a:pPr algn="r" eaLnBrk="0" hangingPunct="0">
              <a:lnSpc>
                <a:spcPct val="85000"/>
              </a:lnSpc>
            </a:pPr>
            <a:r>
              <a:rPr lang="en-US" sz="1600" dirty="0"/>
              <a:t>= 1,000 units</a:t>
            </a:r>
          </a:p>
          <a:p>
            <a:pPr algn="r" eaLnBrk="0" hangingPunct="0">
              <a:lnSpc>
                <a:spcPct val="85000"/>
              </a:lnSpc>
            </a:pPr>
            <a:endParaRPr lang="en-US" sz="1600" dirty="0"/>
          </a:p>
          <a:p>
            <a:pPr algn="r" eaLnBrk="0" hangingPunct="0">
              <a:lnSpc>
                <a:spcPct val="85000"/>
              </a:lnSpc>
            </a:pPr>
            <a:r>
              <a:rPr lang="en-US" sz="1600" dirty="0"/>
              <a:t>Required new capacity</a:t>
            </a:r>
          </a:p>
          <a:p>
            <a:pPr algn="r" eaLnBrk="0" hangingPunct="0">
              <a:lnSpc>
                <a:spcPct val="85000"/>
              </a:lnSpc>
            </a:pPr>
            <a:r>
              <a:rPr lang="en-US" sz="1600" dirty="0"/>
              <a:t>=1,800 units</a:t>
            </a:r>
          </a:p>
        </p:txBody>
      </p:sp>
      <p:sp>
        <p:nvSpPr>
          <p:cNvPr id="95238" name="Rectangle 6"/>
          <p:cNvSpPr>
            <a:spLocks noChangeArrowheads="1"/>
          </p:cNvSpPr>
          <p:nvPr/>
        </p:nvSpPr>
        <p:spPr bwMode="auto">
          <a:xfrm>
            <a:off x="5013308" y="2198465"/>
            <a:ext cx="1621905" cy="1527175"/>
          </a:xfrm>
          <a:prstGeom prst="rect">
            <a:avLst/>
          </a:prstGeom>
          <a:solidFill>
            <a:schemeClr val="bg1">
              <a:lumMod val="95000"/>
            </a:schemeClr>
          </a:solidFill>
          <a:ln w="9525">
            <a:solidFill>
              <a:schemeClr val="tx1"/>
            </a:solidFill>
            <a:miter lim="800000"/>
            <a:headEnd/>
            <a:tailEnd type="none" w="sm" len="sm"/>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30732" name="Text Box 7"/>
          <p:cNvSpPr txBox="1">
            <a:spLocks noChangeArrowheads="1"/>
          </p:cNvSpPr>
          <p:nvPr/>
        </p:nvSpPr>
        <p:spPr bwMode="auto">
          <a:xfrm>
            <a:off x="4806997" y="2309586"/>
            <a:ext cx="1839322" cy="1339850"/>
          </a:xfrm>
          <a:prstGeom prst="rect">
            <a:avLst/>
          </a:prstGeom>
          <a:noFill/>
          <a:ln w="9525">
            <a:noFill/>
            <a:miter lim="800000"/>
            <a:headEnd/>
            <a:tailEnd type="none" w="sm" len="sm"/>
          </a:ln>
        </p:spPr>
        <p:txBody>
          <a:bodyPr>
            <a:spAutoFit/>
          </a:bodyPr>
          <a:lstStyle/>
          <a:p>
            <a:pPr algn="r" eaLnBrk="0" hangingPunct="0">
              <a:lnSpc>
                <a:spcPct val="85000"/>
              </a:lnSpc>
            </a:pPr>
            <a:r>
              <a:rPr lang="en-US" sz="1600" dirty="0"/>
              <a:t>Current capacity</a:t>
            </a:r>
          </a:p>
          <a:p>
            <a:pPr algn="r" eaLnBrk="0" hangingPunct="0">
              <a:lnSpc>
                <a:spcPct val="85000"/>
              </a:lnSpc>
            </a:pPr>
            <a:r>
              <a:rPr lang="en-US" sz="1600" dirty="0"/>
              <a:t>= 900 units</a:t>
            </a:r>
          </a:p>
          <a:p>
            <a:pPr algn="r" eaLnBrk="0" hangingPunct="0">
              <a:lnSpc>
                <a:spcPct val="85000"/>
              </a:lnSpc>
            </a:pPr>
            <a:endParaRPr lang="en-US" sz="1600" dirty="0"/>
          </a:p>
          <a:p>
            <a:pPr algn="r" eaLnBrk="0" hangingPunct="0">
              <a:lnSpc>
                <a:spcPct val="85000"/>
              </a:lnSpc>
            </a:pPr>
            <a:r>
              <a:rPr lang="en-US" sz="1600" dirty="0"/>
              <a:t>Required new capacity</a:t>
            </a:r>
          </a:p>
          <a:p>
            <a:pPr algn="r" eaLnBrk="0" hangingPunct="0">
              <a:lnSpc>
                <a:spcPct val="85000"/>
              </a:lnSpc>
            </a:pPr>
            <a:r>
              <a:rPr lang="en-US" sz="1600" dirty="0"/>
              <a:t>=1,800 units</a:t>
            </a:r>
          </a:p>
        </p:txBody>
      </p:sp>
      <p:sp>
        <p:nvSpPr>
          <p:cNvPr id="95240" name="Rectangle 8"/>
          <p:cNvSpPr>
            <a:spLocks noChangeArrowheads="1"/>
          </p:cNvSpPr>
          <p:nvPr/>
        </p:nvSpPr>
        <p:spPr bwMode="auto">
          <a:xfrm>
            <a:off x="7223986" y="2190528"/>
            <a:ext cx="1621905" cy="1527175"/>
          </a:xfrm>
          <a:prstGeom prst="rect">
            <a:avLst/>
          </a:prstGeom>
          <a:solidFill>
            <a:schemeClr val="bg1">
              <a:lumMod val="95000"/>
            </a:schemeClr>
          </a:solidFill>
          <a:ln w="9525">
            <a:solidFill>
              <a:schemeClr val="tx1"/>
            </a:solidFill>
            <a:miter lim="800000"/>
            <a:headEnd/>
            <a:tailEnd type="none" w="sm" len="sm"/>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eaLnBrk="0" hangingPunct="0">
              <a:defRPr/>
            </a:pPr>
            <a:endParaRPr lang="en-GB" dirty="0">
              <a:latin typeface="Arial" charset="0"/>
            </a:endParaRPr>
          </a:p>
        </p:txBody>
      </p:sp>
      <p:sp>
        <p:nvSpPr>
          <p:cNvPr id="30736" name="Text Box 9"/>
          <p:cNvSpPr txBox="1">
            <a:spLocks noChangeArrowheads="1"/>
          </p:cNvSpPr>
          <p:nvPr/>
        </p:nvSpPr>
        <p:spPr bwMode="auto">
          <a:xfrm>
            <a:off x="7184310" y="2303240"/>
            <a:ext cx="1698081" cy="1348061"/>
          </a:xfrm>
          <a:prstGeom prst="rect">
            <a:avLst/>
          </a:prstGeom>
          <a:noFill/>
          <a:ln w="9525">
            <a:noFill/>
            <a:miter lim="800000"/>
            <a:headEnd/>
            <a:tailEnd type="none" w="sm" len="sm"/>
          </a:ln>
        </p:spPr>
        <p:txBody>
          <a:bodyPr>
            <a:spAutoFit/>
          </a:bodyPr>
          <a:lstStyle/>
          <a:p>
            <a:pPr algn="r" eaLnBrk="0" hangingPunct="0">
              <a:lnSpc>
                <a:spcPct val="85000"/>
              </a:lnSpc>
            </a:pPr>
            <a:r>
              <a:rPr lang="en-US" sz="1600" dirty="0"/>
              <a:t>Current capacity</a:t>
            </a:r>
          </a:p>
          <a:p>
            <a:pPr algn="r" eaLnBrk="0" hangingPunct="0">
              <a:lnSpc>
                <a:spcPct val="85000"/>
              </a:lnSpc>
            </a:pPr>
            <a:r>
              <a:rPr lang="en-US" sz="1600" dirty="0"/>
              <a:t>=1,100 units</a:t>
            </a:r>
          </a:p>
          <a:p>
            <a:pPr algn="r" eaLnBrk="0" hangingPunct="0">
              <a:lnSpc>
                <a:spcPct val="85000"/>
              </a:lnSpc>
            </a:pPr>
            <a:endParaRPr lang="en-US" sz="1600" dirty="0"/>
          </a:p>
          <a:p>
            <a:pPr algn="r" eaLnBrk="0" hangingPunct="0">
              <a:lnSpc>
                <a:spcPct val="85000"/>
              </a:lnSpc>
            </a:pPr>
            <a:r>
              <a:rPr lang="en-US" sz="1600" dirty="0"/>
              <a:t>Required new capacity</a:t>
            </a:r>
          </a:p>
          <a:p>
            <a:pPr algn="r" eaLnBrk="0" hangingPunct="0">
              <a:lnSpc>
                <a:spcPct val="85000"/>
              </a:lnSpc>
            </a:pPr>
            <a:r>
              <a:rPr lang="en-US" sz="1600" dirty="0"/>
              <a:t>=1,800 units</a:t>
            </a:r>
          </a:p>
        </p:txBody>
      </p:sp>
      <p:sp>
        <p:nvSpPr>
          <p:cNvPr id="30737" name="Line 10"/>
          <p:cNvSpPr>
            <a:spLocks noChangeShapeType="1"/>
          </p:cNvSpPr>
          <p:nvPr/>
        </p:nvSpPr>
        <p:spPr bwMode="auto">
          <a:xfrm>
            <a:off x="434835" y="3924078"/>
            <a:ext cx="0" cy="1419225"/>
          </a:xfrm>
          <a:prstGeom prst="line">
            <a:avLst/>
          </a:prstGeom>
          <a:noFill/>
          <a:ln w="25400">
            <a:solidFill>
              <a:schemeClr val="tx1"/>
            </a:solidFill>
            <a:round/>
            <a:headEnd/>
            <a:tailEnd type="none" w="sm" len="sm"/>
          </a:ln>
        </p:spPr>
        <p:txBody>
          <a:bodyPr wrap="none" anchor="ctr"/>
          <a:lstStyle/>
          <a:p>
            <a:endParaRPr lang="en-GB" dirty="0"/>
          </a:p>
        </p:txBody>
      </p:sp>
      <p:sp>
        <p:nvSpPr>
          <p:cNvPr id="30738" name="Line 11"/>
          <p:cNvSpPr>
            <a:spLocks noChangeShapeType="1"/>
          </p:cNvSpPr>
          <p:nvPr/>
        </p:nvSpPr>
        <p:spPr bwMode="auto">
          <a:xfrm>
            <a:off x="434838" y="5317899"/>
            <a:ext cx="1731408" cy="0"/>
          </a:xfrm>
          <a:prstGeom prst="line">
            <a:avLst/>
          </a:prstGeom>
          <a:noFill/>
          <a:ln w="25400">
            <a:solidFill>
              <a:schemeClr val="tx1"/>
            </a:solidFill>
            <a:round/>
            <a:headEnd/>
            <a:tailEnd type="none" w="sm" len="sm"/>
          </a:ln>
        </p:spPr>
        <p:txBody>
          <a:bodyPr wrap="none" anchor="ctr"/>
          <a:lstStyle/>
          <a:p>
            <a:endParaRPr lang="en-GB" dirty="0"/>
          </a:p>
        </p:txBody>
      </p:sp>
      <p:sp>
        <p:nvSpPr>
          <p:cNvPr id="30739" name="Text Box 12"/>
          <p:cNvSpPr txBox="1">
            <a:spLocks noChangeArrowheads="1"/>
          </p:cNvSpPr>
          <p:nvPr/>
        </p:nvSpPr>
        <p:spPr bwMode="auto">
          <a:xfrm>
            <a:off x="252332" y="5270276"/>
            <a:ext cx="2063089" cy="338554"/>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Capacity increment</a:t>
            </a:r>
          </a:p>
        </p:txBody>
      </p:sp>
      <p:sp>
        <p:nvSpPr>
          <p:cNvPr id="30740" name="Text Box 13"/>
          <p:cNvSpPr txBox="1">
            <a:spLocks noChangeArrowheads="1"/>
          </p:cNvSpPr>
          <p:nvPr/>
        </p:nvSpPr>
        <p:spPr bwMode="auto">
          <a:xfrm rot="-5400000">
            <a:off x="-623190" y="4498541"/>
            <a:ext cx="1858963" cy="338554"/>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Operating cost</a:t>
            </a:r>
          </a:p>
        </p:txBody>
      </p:sp>
      <p:sp>
        <p:nvSpPr>
          <p:cNvPr id="30741" name="Freeform 14"/>
          <p:cNvSpPr>
            <a:spLocks/>
          </p:cNvSpPr>
          <p:nvPr/>
        </p:nvSpPr>
        <p:spPr bwMode="auto">
          <a:xfrm>
            <a:off x="564969" y="4684486"/>
            <a:ext cx="1455271" cy="141288"/>
          </a:xfrm>
          <a:custGeom>
            <a:avLst/>
            <a:gdLst>
              <a:gd name="T0" fmla="*/ 0 w 474"/>
              <a:gd name="T1" fmla="*/ 0 h 40"/>
              <a:gd name="T2" fmla="*/ 144 w 474"/>
              <a:gd name="T3" fmla="*/ 36 h 40"/>
              <a:gd name="T4" fmla="*/ 474 w 474"/>
              <a:gd name="T5" fmla="*/ 24 h 40"/>
              <a:gd name="T6" fmla="*/ 0 60000 65536"/>
              <a:gd name="T7" fmla="*/ 0 60000 65536"/>
              <a:gd name="T8" fmla="*/ 0 60000 65536"/>
              <a:gd name="T9" fmla="*/ 0 w 474"/>
              <a:gd name="T10" fmla="*/ 0 h 40"/>
              <a:gd name="T11" fmla="*/ 474 w 474"/>
              <a:gd name="T12" fmla="*/ 40 h 40"/>
            </a:gdLst>
            <a:ahLst/>
            <a:cxnLst>
              <a:cxn ang="T6">
                <a:pos x="T0" y="T1"/>
              </a:cxn>
              <a:cxn ang="T7">
                <a:pos x="T2" y="T3"/>
              </a:cxn>
              <a:cxn ang="T8">
                <a:pos x="T4" y="T5"/>
              </a:cxn>
            </a:cxnLst>
            <a:rect l="T9" t="T10" r="T11" b="T12"/>
            <a:pathLst>
              <a:path w="474" h="40">
                <a:moveTo>
                  <a:pt x="0" y="0"/>
                </a:moveTo>
                <a:cubicBezTo>
                  <a:pt x="24" y="6"/>
                  <a:pt x="65" y="32"/>
                  <a:pt x="144" y="36"/>
                </a:cubicBezTo>
                <a:cubicBezTo>
                  <a:pt x="223" y="40"/>
                  <a:pt x="405" y="26"/>
                  <a:pt x="474" y="24"/>
                </a:cubicBezTo>
              </a:path>
            </a:pathLst>
          </a:custGeom>
          <a:noFill/>
          <a:ln w="38100" cap="flat" cmpd="sng">
            <a:solidFill>
              <a:srgbClr val="800080"/>
            </a:solidFill>
            <a:prstDash val="solid"/>
            <a:round/>
            <a:headEnd type="none" w="med" len="med"/>
            <a:tailEnd type="none" w="sm" len="sm"/>
          </a:ln>
        </p:spPr>
        <p:txBody>
          <a:bodyPr wrap="none" anchor="ctr"/>
          <a:lstStyle/>
          <a:p>
            <a:endParaRPr lang="en-GB" dirty="0"/>
          </a:p>
        </p:txBody>
      </p:sp>
      <p:sp>
        <p:nvSpPr>
          <p:cNvPr id="30742" name="Line 15"/>
          <p:cNvSpPr>
            <a:spLocks noChangeShapeType="1"/>
          </p:cNvSpPr>
          <p:nvPr/>
        </p:nvSpPr>
        <p:spPr bwMode="auto">
          <a:xfrm>
            <a:off x="2794692" y="3924078"/>
            <a:ext cx="0" cy="1419225"/>
          </a:xfrm>
          <a:prstGeom prst="line">
            <a:avLst/>
          </a:prstGeom>
          <a:noFill/>
          <a:ln w="25400">
            <a:solidFill>
              <a:schemeClr val="tx1"/>
            </a:solidFill>
            <a:round/>
            <a:headEnd/>
            <a:tailEnd type="none" w="sm" len="sm"/>
          </a:ln>
        </p:spPr>
        <p:txBody>
          <a:bodyPr wrap="none" anchor="ctr"/>
          <a:lstStyle/>
          <a:p>
            <a:endParaRPr lang="en-GB" dirty="0"/>
          </a:p>
        </p:txBody>
      </p:sp>
      <p:sp>
        <p:nvSpPr>
          <p:cNvPr id="30743" name="Line 16"/>
          <p:cNvSpPr>
            <a:spLocks noChangeShapeType="1"/>
          </p:cNvSpPr>
          <p:nvPr/>
        </p:nvSpPr>
        <p:spPr bwMode="auto">
          <a:xfrm>
            <a:off x="2793105" y="5317899"/>
            <a:ext cx="1680624" cy="0"/>
          </a:xfrm>
          <a:prstGeom prst="line">
            <a:avLst/>
          </a:prstGeom>
          <a:noFill/>
          <a:ln w="25400">
            <a:solidFill>
              <a:schemeClr val="tx1"/>
            </a:solidFill>
            <a:round/>
            <a:headEnd/>
            <a:tailEnd type="none" w="sm" len="sm"/>
          </a:ln>
        </p:spPr>
        <p:txBody>
          <a:bodyPr wrap="none" anchor="ctr"/>
          <a:lstStyle/>
          <a:p>
            <a:endParaRPr lang="en-GB" dirty="0"/>
          </a:p>
        </p:txBody>
      </p:sp>
      <p:sp>
        <p:nvSpPr>
          <p:cNvPr id="30744" name="Text Box 17"/>
          <p:cNvSpPr txBox="1">
            <a:spLocks noChangeArrowheads="1"/>
          </p:cNvSpPr>
          <p:nvPr/>
        </p:nvSpPr>
        <p:spPr bwMode="auto">
          <a:xfrm>
            <a:off x="2694712" y="5270276"/>
            <a:ext cx="2063089" cy="338554"/>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Capacity increment</a:t>
            </a:r>
          </a:p>
        </p:txBody>
      </p:sp>
      <p:sp>
        <p:nvSpPr>
          <p:cNvPr id="30745" name="Text Box 18"/>
          <p:cNvSpPr txBox="1">
            <a:spLocks noChangeArrowheads="1"/>
          </p:cNvSpPr>
          <p:nvPr/>
        </p:nvSpPr>
        <p:spPr bwMode="auto">
          <a:xfrm rot="-5400000">
            <a:off x="1730317" y="4496953"/>
            <a:ext cx="1858962" cy="338554"/>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Operating cost</a:t>
            </a:r>
          </a:p>
        </p:txBody>
      </p:sp>
      <p:sp>
        <p:nvSpPr>
          <p:cNvPr id="30746" name="Line 19"/>
          <p:cNvSpPr>
            <a:spLocks noChangeShapeType="1"/>
          </p:cNvSpPr>
          <p:nvPr/>
        </p:nvSpPr>
        <p:spPr bwMode="auto">
          <a:xfrm>
            <a:off x="5173591" y="3924078"/>
            <a:ext cx="0" cy="1419225"/>
          </a:xfrm>
          <a:prstGeom prst="line">
            <a:avLst/>
          </a:prstGeom>
          <a:noFill/>
          <a:ln w="25400">
            <a:solidFill>
              <a:schemeClr val="tx1"/>
            </a:solidFill>
            <a:round/>
            <a:headEnd/>
            <a:tailEnd type="none" w="sm" len="sm"/>
          </a:ln>
        </p:spPr>
        <p:txBody>
          <a:bodyPr wrap="none" anchor="ctr"/>
          <a:lstStyle/>
          <a:p>
            <a:endParaRPr lang="en-GB" dirty="0"/>
          </a:p>
        </p:txBody>
      </p:sp>
      <p:sp>
        <p:nvSpPr>
          <p:cNvPr id="30747" name="Line 20"/>
          <p:cNvSpPr>
            <a:spLocks noChangeShapeType="1"/>
          </p:cNvSpPr>
          <p:nvPr/>
        </p:nvSpPr>
        <p:spPr bwMode="auto">
          <a:xfrm>
            <a:off x="5173593" y="5317899"/>
            <a:ext cx="1679037" cy="0"/>
          </a:xfrm>
          <a:prstGeom prst="line">
            <a:avLst/>
          </a:prstGeom>
          <a:noFill/>
          <a:ln w="25400">
            <a:solidFill>
              <a:schemeClr val="tx1"/>
            </a:solidFill>
            <a:round/>
            <a:headEnd/>
            <a:tailEnd type="none" w="sm" len="sm"/>
          </a:ln>
        </p:spPr>
        <p:txBody>
          <a:bodyPr wrap="none" anchor="ctr"/>
          <a:lstStyle/>
          <a:p>
            <a:endParaRPr lang="en-GB" dirty="0"/>
          </a:p>
        </p:txBody>
      </p:sp>
      <p:sp>
        <p:nvSpPr>
          <p:cNvPr id="30748" name="Text Box 21"/>
          <p:cNvSpPr txBox="1">
            <a:spLocks noChangeArrowheads="1"/>
          </p:cNvSpPr>
          <p:nvPr/>
        </p:nvSpPr>
        <p:spPr bwMode="auto">
          <a:xfrm>
            <a:off x="4989501" y="5270276"/>
            <a:ext cx="2063089" cy="338554"/>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Capacity increment</a:t>
            </a:r>
          </a:p>
        </p:txBody>
      </p:sp>
      <p:sp>
        <p:nvSpPr>
          <p:cNvPr id="30749" name="Text Box 22"/>
          <p:cNvSpPr txBox="1">
            <a:spLocks noChangeArrowheads="1"/>
          </p:cNvSpPr>
          <p:nvPr/>
        </p:nvSpPr>
        <p:spPr bwMode="auto">
          <a:xfrm rot="-5400000">
            <a:off x="4080651" y="4496953"/>
            <a:ext cx="1858962" cy="338554"/>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Operating cost</a:t>
            </a:r>
          </a:p>
        </p:txBody>
      </p:sp>
      <p:sp>
        <p:nvSpPr>
          <p:cNvPr id="30750" name="Line 23"/>
          <p:cNvSpPr>
            <a:spLocks noChangeShapeType="1"/>
          </p:cNvSpPr>
          <p:nvPr/>
        </p:nvSpPr>
        <p:spPr bwMode="auto">
          <a:xfrm>
            <a:off x="7550904" y="3924078"/>
            <a:ext cx="0" cy="1417637"/>
          </a:xfrm>
          <a:prstGeom prst="line">
            <a:avLst/>
          </a:prstGeom>
          <a:noFill/>
          <a:ln w="25400">
            <a:solidFill>
              <a:schemeClr val="tx1"/>
            </a:solidFill>
            <a:round/>
            <a:headEnd/>
            <a:tailEnd type="none" w="sm" len="sm"/>
          </a:ln>
        </p:spPr>
        <p:txBody>
          <a:bodyPr wrap="none" anchor="ctr"/>
          <a:lstStyle/>
          <a:p>
            <a:endParaRPr lang="en-GB" dirty="0"/>
          </a:p>
        </p:txBody>
      </p:sp>
      <p:sp>
        <p:nvSpPr>
          <p:cNvPr id="30751" name="Line 24"/>
          <p:cNvSpPr>
            <a:spLocks noChangeShapeType="1"/>
          </p:cNvSpPr>
          <p:nvPr/>
        </p:nvSpPr>
        <p:spPr bwMode="auto">
          <a:xfrm>
            <a:off x="7550906" y="5317899"/>
            <a:ext cx="1679037" cy="0"/>
          </a:xfrm>
          <a:prstGeom prst="line">
            <a:avLst/>
          </a:prstGeom>
          <a:noFill/>
          <a:ln w="25400">
            <a:solidFill>
              <a:schemeClr val="tx1"/>
            </a:solidFill>
            <a:round/>
            <a:headEnd/>
            <a:tailEnd type="none" w="sm" len="sm"/>
          </a:ln>
        </p:spPr>
        <p:txBody>
          <a:bodyPr wrap="none" anchor="ctr"/>
          <a:lstStyle/>
          <a:p>
            <a:endParaRPr lang="en-GB" dirty="0"/>
          </a:p>
        </p:txBody>
      </p:sp>
      <p:sp>
        <p:nvSpPr>
          <p:cNvPr id="30752" name="Text Box 25"/>
          <p:cNvSpPr txBox="1">
            <a:spLocks noChangeArrowheads="1"/>
          </p:cNvSpPr>
          <p:nvPr/>
        </p:nvSpPr>
        <p:spPr bwMode="auto">
          <a:xfrm>
            <a:off x="7365229" y="5270276"/>
            <a:ext cx="2064675" cy="338554"/>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Capacity increment</a:t>
            </a:r>
          </a:p>
        </p:txBody>
      </p:sp>
      <p:sp>
        <p:nvSpPr>
          <p:cNvPr id="30753" name="Text Box 26"/>
          <p:cNvSpPr txBox="1">
            <a:spLocks noChangeArrowheads="1"/>
          </p:cNvSpPr>
          <p:nvPr/>
        </p:nvSpPr>
        <p:spPr bwMode="auto">
          <a:xfrm rot="-5400000">
            <a:off x="6464311" y="4484253"/>
            <a:ext cx="1855788" cy="338554"/>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Operating cost</a:t>
            </a:r>
          </a:p>
        </p:txBody>
      </p:sp>
      <p:sp>
        <p:nvSpPr>
          <p:cNvPr id="30754" name="Freeform 27"/>
          <p:cNvSpPr>
            <a:spLocks/>
          </p:cNvSpPr>
          <p:nvPr/>
        </p:nvSpPr>
        <p:spPr bwMode="auto">
          <a:xfrm>
            <a:off x="2924825" y="4389211"/>
            <a:ext cx="1529860" cy="615950"/>
          </a:xfrm>
          <a:custGeom>
            <a:avLst/>
            <a:gdLst>
              <a:gd name="T0" fmla="*/ 0 w 498"/>
              <a:gd name="T1" fmla="*/ 0 h 175"/>
              <a:gd name="T2" fmla="*/ 102 w 498"/>
              <a:gd name="T3" fmla="*/ 108 h 175"/>
              <a:gd name="T4" fmla="*/ 264 w 498"/>
              <a:gd name="T5" fmla="*/ 168 h 175"/>
              <a:gd name="T6" fmla="*/ 390 w 498"/>
              <a:gd name="T7" fmla="*/ 150 h 175"/>
              <a:gd name="T8" fmla="*/ 498 w 498"/>
              <a:gd name="T9" fmla="*/ 114 h 175"/>
              <a:gd name="T10" fmla="*/ 0 60000 65536"/>
              <a:gd name="T11" fmla="*/ 0 60000 65536"/>
              <a:gd name="T12" fmla="*/ 0 60000 65536"/>
              <a:gd name="T13" fmla="*/ 0 60000 65536"/>
              <a:gd name="T14" fmla="*/ 0 60000 65536"/>
              <a:gd name="T15" fmla="*/ 0 w 498"/>
              <a:gd name="T16" fmla="*/ 0 h 175"/>
              <a:gd name="T17" fmla="*/ 498 w 498"/>
              <a:gd name="T18" fmla="*/ 175 h 175"/>
            </a:gdLst>
            <a:ahLst/>
            <a:cxnLst>
              <a:cxn ang="T10">
                <a:pos x="T0" y="T1"/>
              </a:cxn>
              <a:cxn ang="T11">
                <a:pos x="T2" y="T3"/>
              </a:cxn>
              <a:cxn ang="T12">
                <a:pos x="T4" y="T5"/>
              </a:cxn>
              <a:cxn ang="T13">
                <a:pos x="T6" y="T7"/>
              </a:cxn>
              <a:cxn ang="T14">
                <a:pos x="T8" y="T9"/>
              </a:cxn>
            </a:cxnLst>
            <a:rect l="T15" t="T16" r="T17" b="T18"/>
            <a:pathLst>
              <a:path w="498" h="175">
                <a:moveTo>
                  <a:pt x="0" y="0"/>
                </a:moveTo>
                <a:cubicBezTo>
                  <a:pt x="18" y="18"/>
                  <a:pt x="58" y="80"/>
                  <a:pt x="102" y="108"/>
                </a:cubicBezTo>
                <a:cubicBezTo>
                  <a:pt x="146" y="136"/>
                  <a:pt x="216" y="161"/>
                  <a:pt x="264" y="168"/>
                </a:cubicBezTo>
                <a:cubicBezTo>
                  <a:pt x="312" y="175"/>
                  <a:pt x="351" y="159"/>
                  <a:pt x="390" y="150"/>
                </a:cubicBezTo>
                <a:cubicBezTo>
                  <a:pt x="429" y="141"/>
                  <a:pt x="476" y="121"/>
                  <a:pt x="498" y="114"/>
                </a:cubicBezTo>
              </a:path>
            </a:pathLst>
          </a:custGeom>
          <a:noFill/>
          <a:ln w="38100" cap="flat" cmpd="sng">
            <a:solidFill>
              <a:srgbClr val="800080"/>
            </a:solidFill>
            <a:prstDash val="solid"/>
            <a:round/>
            <a:headEnd type="none" w="med" len="med"/>
            <a:tailEnd type="none" w="sm" len="sm"/>
          </a:ln>
        </p:spPr>
        <p:txBody>
          <a:bodyPr wrap="none" anchor="ctr"/>
          <a:lstStyle/>
          <a:p>
            <a:endParaRPr lang="en-GB" dirty="0"/>
          </a:p>
        </p:txBody>
      </p:sp>
      <p:sp>
        <p:nvSpPr>
          <p:cNvPr id="30755" name="Line 28"/>
          <p:cNvSpPr>
            <a:spLocks noChangeShapeType="1"/>
          </p:cNvSpPr>
          <p:nvPr/>
        </p:nvSpPr>
        <p:spPr bwMode="auto">
          <a:xfrm>
            <a:off x="3772279" y="4976586"/>
            <a:ext cx="0" cy="338138"/>
          </a:xfrm>
          <a:prstGeom prst="line">
            <a:avLst/>
          </a:prstGeom>
          <a:noFill/>
          <a:ln w="25400">
            <a:solidFill>
              <a:srgbClr val="000099"/>
            </a:solidFill>
            <a:prstDash val="dash"/>
            <a:round/>
            <a:headEnd/>
            <a:tailEnd type="none" w="sm" len="sm"/>
          </a:ln>
        </p:spPr>
        <p:txBody>
          <a:bodyPr wrap="none" anchor="ctr"/>
          <a:lstStyle/>
          <a:p>
            <a:endParaRPr lang="en-GB" dirty="0"/>
          </a:p>
        </p:txBody>
      </p:sp>
      <p:sp>
        <p:nvSpPr>
          <p:cNvPr id="30756" name="Freeform 29"/>
          <p:cNvSpPr>
            <a:spLocks/>
          </p:cNvSpPr>
          <p:nvPr/>
        </p:nvSpPr>
        <p:spPr bwMode="auto">
          <a:xfrm>
            <a:off x="3773866" y="4382861"/>
            <a:ext cx="3174" cy="522288"/>
          </a:xfrm>
          <a:custGeom>
            <a:avLst/>
            <a:gdLst>
              <a:gd name="T0" fmla="*/ 2 w 2"/>
              <a:gd name="T1" fmla="*/ 0 h 329"/>
              <a:gd name="T2" fmla="*/ 0 w 2"/>
              <a:gd name="T3" fmla="*/ 329 h 329"/>
              <a:gd name="T4" fmla="*/ 0 60000 65536"/>
              <a:gd name="T5" fmla="*/ 0 60000 65536"/>
              <a:gd name="T6" fmla="*/ 0 w 2"/>
              <a:gd name="T7" fmla="*/ 0 h 329"/>
              <a:gd name="T8" fmla="*/ 2 w 2"/>
              <a:gd name="T9" fmla="*/ 329 h 329"/>
            </a:gdLst>
            <a:ahLst/>
            <a:cxnLst>
              <a:cxn ang="T4">
                <a:pos x="T0" y="T1"/>
              </a:cxn>
              <a:cxn ang="T5">
                <a:pos x="T2" y="T3"/>
              </a:cxn>
            </a:cxnLst>
            <a:rect l="T6" t="T7" r="T8" b="T9"/>
            <a:pathLst>
              <a:path w="2" h="329">
                <a:moveTo>
                  <a:pt x="2" y="0"/>
                </a:moveTo>
                <a:lnTo>
                  <a:pt x="0" y="329"/>
                </a:lnTo>
              </a:path>
            </a:pathLst>
          </a:custGeom>
          <a:noFill/>
          <a:ln w="38100">
            <a:solidFill>
              <a:srgbClr val="000099"/>
            </a:solidFill>
            <a:round/>
            <a:headEnd/>
            <a:tailEnd type="triangle" w="lg" len="med"/>
          </a:ln>
        </p:spPr>
        <p:txBody>
          <a:bodyPr wrap="none" anchor="ctr"/>
          <a:lstStyle/>
          <a:p>
            <a:endParaRPr lang="en-GB" dirty="0"/>
          </a:p>
        </p:txBody>
      </p:sp>
      <p:sp>
        <p:nvSpPr>
          <p:cNvPr id="30757" name="Text Box 30"/>
          <p:cNvSpPr txBox="1">
            <a:spLocks noChangeArrowheads="1"/>
          </p:cNvSpPr>
          <p:nvPr/>
        </p:nvSpPr>
        <p:spPr bwMode="auto">
          <a:xfrm>
            <a:off x="3253651" y="4117749"/>
            <a:ext cx="1016624" cy="338554"/>
          </a:xfrm>
          <a:prstGeom prst="rect">
            <a:avLst/>
          </a:prstGeom>
          <a:noFill/>
          <a:ln w="9525">
            <a:noFill/>
            <a:miter lim="800000"/>
            <a:headEnd/>
            <a:tailEnd type="none" w="sm" len="sm"/>
          </a:ln>
        </p:spPr>
        <p:txBody>
          <a:bodyPr wrap="none">
            <a:spAutoFit/>
          </a:bodyPr>
          <a:lstStyle/>
          <a:p>
            <a:pPr algn="ctr" eaLnBrk="0" hangingPunct="0"/>
            <a:r>
              <a:rPr lang="en-US" sz="1600" dirty="0"/>
              <a:t>800 units</a:t>
            </a:r>
          </a:p>
        </p:txBody>
      </p:sp>
      <p:sp>
        <p:nvSpPr>
          <p:cNvPr id="30758" name="Freeform 31"/>
          <p:cNvSpPr>
            <a:spLocks/>
          </p:cNvSpPr>
          <p:nvPr/>
        </p:nvSpPr>
        <p:spPr bwMode="auto">
          <a:xfrm>
            <a:off x="5338640" y="4008215"/>
            <a:ext cx="1401314" cy="1025525"/>
          </a:xfrm>
          <a:custGeom>
            <a:avLst/>
            <a:gdLst>
              <a:gd name="T0" fmla="*/ 0 w 456"/>
              <a:gd name="T1" fmla="*/ 0 h 291"/>
              <a:gd name="T2" fmla="*/ 78 w 456"/>
              <a:gd name="T3" fmla="*/ 222 h 291"/>
              <a:gd name="T4" fmla="*/ 234 w 456"/>
              <a:gd name="T5" fmla="*/ 288 h 291"/>
              <a:gd name="T6" fmla="*/ 378 w 456"/>
              <a:gd name="T7" fmla="*/ 240 h 291"/>
              <a:gd name="T8" fmla="*/ 456 w 456"/>
              <a:gd name="T9" fmla="*/ 144 h 291"/>
              <a:gd name="T10" fmla="*/ 0 60000 65536"/>
              <a:gd name="T11" fmla="*/ 0 60000 65536"/>
              <a:gd name="T12" fmla="*/ 0 60000 65536"/>
              <a:gd name="T13" fmla="*/ 0 60000 65536"/>
              <a:gd name="T14" fmla="*/ 0 60000 65536"/>
              <a:gd name="T15" fmla="*/ 0 w 456"/>
              <a:gd name="T16" fmla="*/ 0 h 291"/>
              <a:gd name="T17" fmla="*/ 456 w 456"/>
              <a:gd name="T18" fmla="*/ 291 h 291"/>
            </a:gdLst>
            <a:ahLst/>
            <a:cxnLst>
              <a:cxn ang="T10">
                <a:pos x="T0" y="T1"/>
              </a:cxn>
              <a:cxn ang="T11">
                <a:pos x="T2" y="T3"/>
              </a:cxn>
              <a:cxn ang="T12">
                <a:pos x="T4" y="T5"/>
              </a:cxn>
              <a:cxn ang="T13">
                <a:pos x="T6" y="T7"/>
              </a:cxn>
              <a:cxn ang="T14">
                <a:pos x="T8" y="T9"/>
              </a:cxn>
            </a:cxnLst>
            <a:rect l="T15" t="T16" r="T17" b="T18"/>
            <a:pathLst>
              <a:path w="456" h="291">
                <a:moveTo>
                  <a:pt x="0" y="0"/>
                </a:moveTo>
                <a:cubicBezTo>
                  <a:pt x="13" y="37"/>
                  <a:pt x="39" y="174"/>
                  <a:pt x="78" y="222"/>
                </a:cubicBezTo>
                <a:cubicBezTo>
                  <a:pt x="117" y="270"/>
                  <a:pt x="184" y="285"/>
                  <a:pt x="234" y="288"/>
                </a:cubicBezTo>
                <a:cubicBezTo>
                  <a:pt x="284" y="291"/>
                  <a:pt x="341" y="264"/>
                  <a:pt x="378" y="240"/>
                </a:cubicBezTo>
                <a:cubicBezTo>
                  <a:pt x="415" y="216"/>
                  <a:pt x="440" y="164"/>
                  <a:pt x="456" y="144"/>
                </a:cubicBezTo>
              </a:path>
            </a:pathLst>
          </a:custGeom>
          <a:noFill/>
          <a:ln w="38100" cap="flat" cmpd="sng">
            <a:solidFill>
              <a:srgbClr val="800080"/>
            </a:solidFill>
            <a:prstDash val="solid"/>
            <a:round/>
            <a:headEnd type="none" w="med" len="med"/>
            <a:tailEnd type="none" w="sm" len="sm"/>
          </a:ln>
        </p:spPr>
        <p:txBody>
          <a:bodyPr wrap="none" anchor="ctr"/>
          <a:lstStyle/>
          <a:p>
            <a:endParaRPr lang="en-GB" dirty="0"/>
          </a:p>
        </p:txBody>
      </p:sp>
      <p:sp>
        <p:nvSpPr>
          <p:cNvPr id="30759" name="Line 32"/>
          <p:cNvSpPr>
            <a:spLocks noChangeShapeType="1"/>
          </p:cNvSpPr>
          <p:nvPr/>
        </p:nvSpPr>
        <p:spPr bwMode="auto">
          <a:xfrm>
            <a:off x="6057546" y="5005161"/>
            <a:ext cx="0" cy="338138"/>
          </a:xfrm>
          <a:prstGeom prst="line">
            <a:avLst/>
          </a:prstGeom>
          <a:noFill/>
          <a:ln w="25400">
            <a:solidFill>
              <a:srgbClr val="000099"/>
            </a:solidFill>
            <a:prstDash val="dash"/>
            <a:round/>
            <a:headEnd/>
            <a:tailEnd type="none" w="sm" len="sm"/>
          </a:ln>
        </p:spPr>
        <p:txBody>
          <a:bodyPr wrap="none" anchor="ctr"/>
          <a:lstStyle/>
          <a:p>
            <a:endParaRPr lang="en-GB" dirty="0"/>
          </a:p>
        </p:txBody>
      </p:sp>
      <p:sp>
        <p:nvSpPr>
          <p:cNvPr id="30760" name="Freeform 33"/>
          <p:cNvSpPr>
            <a:spLocks/>
          </p:cNvSpPr>
          <p:nvPr/>
        </p:nvSpPr>
        <p:spPr bwMode="auto">
          <a:xfrm>
            <a:off x="6046436" y="4382865"/>
            <a:ext cx="14284" cy="525463"/>
          </a:xfrm>
          <a:custGeom>
            <a:avLst/>
            <a:gdLst>
              <a:gd name="T0" fmla="*/ 9 w 9"/>
              <a:gd name="T1" fmla="*/ 0 h 331"/>
              <a:gd name="T2" fmla="*/ 0 w 9"/>
              <a:gd name="T3" fmla="*/ 331 h 331"/>
              <a:gd name="T4" fmla="*/ 0 60000 65536"/>
              <a:gd name="T5" fmla="*/ 0 60000 65536"/>
              <a:gd name="T6" fmla="*/ 0 w 9"/>
              <a:gd name="T7" fmla="*/ 0 h 331"/>
              <a:gd name="T8" fmla="*/ 9 w 9"/>
              <a:gd name="T9" fmla="*/ 331 h 331"/>
            </a:gdLst>
            <a:ahLst/>
            <a:cxnLst>
              <a:cxn ang="T4">
                <a:pos x="T0" y="T1"/>
              </a:cxn>
              <a:cxn ang="T5">
                <a:pos x="T2" y="T3"/>
              </a:cxn>
            </a:cxnLst>
            <a:rect l="T6" t="T7" r="T8" b="T9"/>
            <a:pathLst>
              <a:path w="9" h="331">
                <a:moveTo>
                  <a:pt x="9" y="0"/>
                </a:moveTo>
                <a:lnTo>
                  <a:pt x="0" y="331"/>
                </a:lnTo>
              </a:path>
            </a:pathLst>
          </a:custGeom>
          <a:noFill/>
          <a:ln w="38100">
            <a:solidFill>
              <a:srgbClr val="000099"/>
            </a:solidFill>
            <a:round/>
            <a:headEnd/>
            <a:tailEnd type="triangle" w="lg" len="med"/>
          </a:ln>
        </p:spPr>
        <p:txBody>
          <a:bodyPr wrap="none" anchor="ctr"/>
          <a:lstStyle/>
          <a:p>
            <a:endParaRPr lang="en-GB" dirty="0"/>
          </a:p>
        </p:txBody>
      </p:sp>
      <p:sp>
        <p:nvSpPr>
          <p:cNvPr id="30761" name="Text Box 34"/>
          <p:cNvSpPr txBox="1">
            <a:spLocks noChangeArrowheads="1"/>
          </p:cNvSpPr>
          <p:nvPr/>
        </p:nvSpPr>
        <p:spPr bwMode="auto">
          <a:xfrm>
            <a:off x="5557962" y="4120924"/>
            <a:ext cx="1016624" cy="338554"/>
          </a:xfrm>
          <a:prstGeom prst="rect">
            <a:avLst/>
          </a:prstGeom>
          <a:noFill/>
          <a:ln w="9525">
            <a:noFill/>
            <a:miter lim="800000"/>
            <a:headEnd/>
            <a:tailEnd type="none" w="sm" len="sm"/>
          </a:ln>
        </p:spPr>
        <p:txBody>
          <a:bodyPr wrap="none">
            <a:spAutoFit/>
          </a:bodyPr>
          <a:lstStyle/>
          <a:p>
            <a:pPr algn="ctr" eaLnBrk="0" hangingPunct="0"/>
            <a:r>
              <a:rPr lang="en-US" sz="1600" dirty="0"/>
              <a:t>600 units</a:t>
            </a:r>
          </a:p>
        </p:txBody>
      </p:sp>
      <p:sp>
        <p:nvSpPr>
          <p:cNvPr id="30762" name="Freeform 35"/>
          <p:cNvSpPr>
            <a:spLocks/>
          </p:cNvSpPr>
          <p:nvPr/>
        </p:nvSpPr>
        <p:spPr bwMode="auto">
          <a:xfrm>
            <a:off x="7679453" y="4262211"/>
            <a:ext cx="1455270" cy="141288"/>
          </a:xfrm>
          <a:custGeom>
            <a:avLst/>
            <a:gdLst>
              <a:gd name="T0" fmla="*/ 0 w 474"/>
              <a:gd name="T1" fmla="*/ 0 h 40"/>
              <a:gd name="T2" fmla="*/ 144 w 474"/>
              <a:gd name="T3" fmla="*/ 36 h 40"/>
              <a:gd name="T4" fmla="*/ 474 w 474"/>
              <a:gd name="T5" fmla="*/ 24 h 40"/>
              <a:gd name="T6" fmla="*/ 0 60000 65536"/>
              <a:gd name="T7" fmla="*/ 0 60000 65536"/>
              <a:gd name="T8" fmla="*/ 0 60000 65536"/>
              <a:gd name="T9" fmla="*/ 0 w 474"/>
              <a:gd name="T10" fmla="*/ 0 h 40"/>
              <a:gd name="T11" fmla="*/ 474 w 474"/>
              <a:gd name="T12" fmla="*/ 40 h 40"/>
            </a:gdLst>
            <a:ahLst/>
            <a:cxnLst>
              <a:cxn ang="T6">
                <a:pos x="T0" y="T1"/>
              </a:cxn>
              <a:cxn ang="T7">
                <a:pos x="T2" y="T3"/>
              </a:cxn>
              <a:cxn ang="T8">
                <a:pos x="T4" y="T5"/>
              </a:cxn>
            </a:cxnLst>
            <a:rect l="T9" t="T10" r="T11" b="T12"/>
            <a:pathLst>
              <a:path w="474" h="40">
                <a:moveTo>
                  <a:pt x="0" y="0"/>
                </a:moveTo>
                <a:cubicBezTo>
                  <a:pt x="24" y="6"/>
                  <a:pt x="65" y="32"/>
                  <a:pt x="144" y="36"/>
                </a:cubicBezTo>
                <a:cubicBezTo>
                  <a:pt x="223" y="40"/>
                  <a:pt x="405" y="26"/>
                  <a:pt x="474" y="24"/>
                </a:cubicBezTo>
              </a:path>
            </a:pathLst>
          </a:custGeom>
          <a:noFill/>
          <a:ln w="38100" cap="flat" cmpd="sng">
            <a:solidFill>
              <a:srgbClr val="800080"/>
            </a:solidFill>
            <a:prstDash val="solid"/>
            <a:round/>
            <a:headEnd type="none" w="med" len="med"/>
            <a:tailEnd type="none" w="sm" len="sm"/>
          </a:ln>
        </p:spPr>
        <p:txBody>
          <a:bodyPr wrap="none" anchor="ctr"/>
          <a:lstStyle/>
          <a:p>
            <a:endParaRPr lang="en-GB" dirty="0"/>
          </a:p>
        </p:txBody>
      </p:sp>
      <p:sp>
        <p:nvSpPr>
          <p:cNvPr id="30763" name="Text Box 36"/>
          <p:cNvSpPr txBox="1">
            <a:spLocks noChangeArrowheads="1"/>
          </p:cNvSpPr>
          <p:nvPr/>
        </p:nvSpPr>
        <p:spPr bwMode="auto">
          <a:xfrm>
            <a:off x="445945" y="1584101"/>
            <a:ext cx="1504468" cy="581025"/>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Parts manufacture</a:t>
            </a:r>
          </a:p>
        </p:txBody>
      </p:sp>
      <p:sp>
        <p:nvSpPr>
          <p:cNvPr id="30764" name="Text Box 37"/>
          <p:cNvSpPr txBox="1">
            <a:spLocks noChangeArrowheads="1"/>
          </p:cNvSpPr>
          <p:nvPr/>
        </p:nvSpPr>
        <p:spPr bwMode="auto">
          <a:xfrm>
            <a:off x="2699473" y="1590452"/>
            <a:ext cx="1474314" cy="581025"/>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Assembly plant</a:t>
            </a:r>
          </a:p>
        </p:txBody>
      </p:sp>
      <p:sp>
        <p:nvSpPr>
          <p:cNvPr id="30765" name="Text Box 38"/>
          <p:cNvSpPr txBox="1">
            <a:spLocks noChangeArrowheads="1"/>
          </p:cNvSpPr>
          <p:nvPr/>
        </p:nvSpPr>
        <p:spPr bwMode="auto">
          <a:xfrm>
            <a:off x="5075198" y="1725386"/>
            <a:ext cx="1474316" cy="338138"/>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Warehouse</a:t>
            </a:r>
          </a:p>
        </p:txBody>
      </p:sp>
      <p:sp>
        <p:nvSpPr>
          <p:cNvPr id="30766" name="Text Box 39"/>
          <p:cNvSpPr txBox="1">
            <a:spLocks noChangeArrowheads="1"/>
          </p:cNvSpPr>
          <p:nvPr/>
        </p:nvSpPr>
        <p:spPr bwMode="auto">
          <a:xfrm>
            <a:off x="7270007" y="1731736"/>
            <a:ext cx="1472728" cy="338138"/>
          </a:xfrm>
          <a:prstGeom prst="rect">
            <a:avLst/>
          </a:prstGeom>
          <a:noFill/>
          <a:ln w="9525">
            <a:noFill/>
            <a:miter lim="800000"/>
            <a:headEnd/>
            <a:tailEnd type="none" w="sm" len="sm"/>
          </a:ln>
        </p:spPr>
        <p:txBody>
          <a:bodyPr>
            <a:spAutoFit/>
          </a:bodyPr>
          <a:lstStyle/>
          <a:p>
            <a:pPr algn="ctr" eaLnBrk="0" hangingPunct="0">
              <a:spcBef>
                <a:spcPct val="50000"/>
              </a:spcBef>
            </a:pPr>
            <a:r>
              <a:rPr lang="en-US" sz="1600" dirty="0"/>
              <a:t>Distribution</a:t>
            </a:r>
          </a:p>
        </p:txBody>
      </p:sp>
      <p:sp>
        <p:nvSpPr>
          <p:cNvPr id="30767" name="Text Box 40"/>
          <p:cNvSpPr txBox="1">
            <a:spLocks noChangeArrowheads="1"/>
          </p:cNvSpPr>
          <p:nvPr/>
        </p:nvSpPr>
        <p:spPr bwMode="auto">
          <a:xfrm>
            <a:off x="0" y="74482"/>
            <a:ext cx="9902825" cy="1292662"/>
          </a:xfrm>
          <a:prstGeom prst="rect">
            <a:avLst/>
          </a:prstGeom>
          <a:noFill/>
          <a:ln w="9525">
            <a:noFill/>
            <a:miter lim="800000"/>
            <a:headEnd/>
            <a:tailEnd type="none" w="sm" len="lg"/>
          </a:ln>
        </p:spPr>
        <p:txBody>
          <a:bodyPr>
            <a:spAutoFit/>
          </a:bodyPr>
          <a:lstStyle/>
          <a:p>
            <a:pPr algn="ctr" eaLnBrk="0" hangingPunct="0"/>
            <a:r>
              <a:rPr lang="en-US" sz="2600" b="1" dirty="0"/>
              <a:t>Rarely does each stage of a supply chain have perfectly balanced capacity because of different optimum </a:t>
            </a:r>
            <a:br>
              <a:rPr lang="en-US" sz="2600" b="1" dirty="0"/>
            </a:br>
            <a:r>
              <a:rPr lang="en-US" sz="2600" b="1" dirty="0"/>
              <a:t>capacity increments</a:t>
            </a:r>
          </a:p>
        </p:txBody>
      </p:sp>
      <p:cxnSp>
        <p:nvCxnSpPr>
          <p:cNvPr id="30768" name="AutoShape 41"/>
          <p:cNvCxnSpPr>
            <a:cxnSpLocks noChangeShapeType="1"/>
          </p:cNvCxnSpPr>
          <p:nvPr/>
        </p:nvCxnSpPr>
        <p:spPr bwMode="auto">
          <a:xfrm flipV="1">
            <a:off x="2039285" y="2954111"/>
            <a:ext cx="584013" cy="7938"/>
          </a:xfrm>
          <a:prstGeom prst="straightConnector1">
            <a:avLst/>
          </a:prstGeom>
          <a:noFill/>
          <a:ln w="38100">
            <a:solidFill>
              <a:srgbClr val="800080"/>
            </a:solidFill>
            <a:round/>
            <a:headEnd/>
            <a:tailEnd type="stealth" w="sm" len="med"/>
          </a:ln>
        </p:spPr>
      </p:cxnSp>
      <p:cxnSp>
        <p:nvCxnSpPr>
          <p:cNvPr id="30769" name="AutoShape 42"/>
          <p:cNvCxnSpPr>
            <a:cxnSpLocks noChangeShapeType="1"/>
          </p:cNvCxnSpPr>
          <p:nvPr/>
        </p:nvCxnSpPr>
        <p:spPr bwMode="auto">
          <a:xfrm>
            <a:off x="4245201" y="2954111"/>
            <a:ext cx="768104" cy="7938"/>
          </a:xfrm>
          <a:prstGeom prst="straightConnector1">
            <a:avLst/>
          </a:prstGeom>
          <a:noFill/>
          <a:ln w="38100">
            <a:solidFill>
              <a:srgbClr val="800080"/>
            </a:solidFill>
            <a:round/>
            <a:headEnd/>
            <a:tailEnd type="stealth" w="sm" len="med"/>
          </a:ln>
        </p:spPr>
      </p:cxnSp>
      <p:cxnSp>
        <p:nvCxnSpPr>
          <p:cNvPr id="30770" name="AutoShape 43"/>
          <p:cNvCxnSpPr>
            <a:cxnSpLocks noChangeShapeType="1"/>
          </p:cNvCxnSpPr>
          <p:nvPr/>
        </p:nvCxnSpPr>
        <p:spPr bwMode="auto">
          <a:xfrm flipV="1">
            <a:off x="6635213" y="2954111"/>
            <a:ext cx="588773" cy="7938"/>
          </a:xfrm>
          <a:prstGeom prst="straightConnector1">
            <a:avLst/>
          </a:prstGeom>
          <a:noFill/>
          <a:ln w="38100">
            <a:solidFill>
              <a:srgbClr val="800080"/>
            </a:solidFill>
            <a:round/>
            <a:headEnd/>
            <a:tailEnd type="stealth" w="sm" len="med"/>
          </a:ln>
        </p:spPr>
      </p:cxn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ChangeArrowheads="1"/>
          </p:cNvSpPr>
          <p:nvPr/>
        </p:nvSpPr>
        <p:spPr bwMode="auto">
          <a:xfrm>
            <a:off x="563911" y="2721114"/>
            <a:ext cx="8775003" cy="1415772"/>
          </a:xfrm>
          <a:prstGeom prst="rect">
            <a:avLst/>
          </a:prstGeom>
          <a:noFill/>
          <a:ln w="9525">
            <a:noFill/>
            <a:miter lim="800000"/>
            <a:headEnd/>
            <a:tailEnd/>
          </a:ln>
        </p:spPr>
        <p:txBody>
          <a:bodyPr anchor="b">
            <a:spAutoFit/>
          </a:bodyPr>
          <a:lstStyle/>
          <a:p>
            <a:pPr algn="ctr" fontAlgn="auto">
              <a:spcBef>
                <a:spcPts val="0"/>
              </a:spcBef>
              <a:spcAft>
                <a:spcPts val="0"/>
              </a:spcAft>
              <a:defRPr/>
            </a:pPr>
            <a:r>
              <a:rPr lang="en-IE" sz="4000" b="0" kern="0" dirty="0">
                <a:solidFill>
                  <a:srgbClr val="000000"/>
                </a:solidFill>
                <a:latin typeface="Arial" pitchFamily="34" charset="0"/>
                <a:cs typeface="Arial" pitchFamily="34" charset="0"/>
              </a:rPr>
              <a:t>Chapter 5</a:t>
            </a:r>
          </a:p>
          <a:p>
            <a:pPr algn="ctr" fontAlgn="auto">
              <a:spcBef>
                <a:spcPts val="1200"/>
              </a:spcBef>
              <a:spcAft>
                <a:spcPts val="0"/>
              </a:spcAft>
              <a:defRPr/>
            </a:pPr>
            <a:r>
              <a:rPr lang="en-IN" sz="3600" kern="0" dirty="0">
                <a:solidFill>
                  <a:srgbClr val="000000"/>
                </a:solidFill>
                <a:latin typeface="Arial" pitchFamily="34" charset="0"/>
                <a:cs typeface="Arial" pitchFamily="34" charset="0"/>
              </a:rPr>
              <a:t>Purchasing and supply strategy</a:t>
            </a:r>
            <a:endParaRPr lang="en-IN" sz="3600" b="1" kern="0" dirty="0">
              <a:solidFill>
                <a:sysClr val="windowText" lastClr="000000"/>
              </a:solidFill>
              <a:latin typeface="Arial" pitchFamily="34" charset="0"/>
              <a:cs typeface="Arial" pitchFamily="34" charset="0"/>
            </a:endParaRP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Freeform 2"/>
          <p:cNvSpPr>
            <a:spLocks/>
          </p:cNvSpPr>
          <p:nvPr/>
        </p:nvSpPr>
        <p:spPr bwMode="auto">
          <a:xfrm>
            <a:off x="848958" y="2628066"/>
            <a:ext cx="7788159" cy="3175"/>
          </a:xfrm>
          <a:custGeom>
            <a:avLst/>
            <a:gdLst>
              <a:gd name="T0" fmla="*/ 0 w 2256"/>
              <a:gd name="T1" fmla="*/ 2 h 2"/>
              <a:gd name="T2" fmla="*/ 2256 w 2256"/>
              <a:gd name="T3" fmla="*/ 0 h 2"/>
              <a:gd name="T4" fmla="*/ 0 60000 65536"/>
              <a:gd name="T5" fmla="*/ 0 60000 65536"/>
              <a:gd name="T6" fmla="*/ 0 w 2256"/>
              <a:gd name="T7" fmla="*/ 0 h 2"/>
              <a:gd name="T8" fmla="*/ 2256 w 2256"/>
              <a:gd name="T9" fmla="*/ 2 h 2"/>
            </a:gdLst>
            <a:ahLst/>
            <a:cxnLst>
              <a:cxn ang="T4">
                <a:pos x="T0" y="T1"/>
              </a:cxn>
              <a:cxn ang="T5">
                <a:pos x="T2" y="T3"/>
              </a:cxn>
            </a:cxnLst>
            <a:rect l="T6" t="T7" r="T8" b="T9"/>
            <a:pathLst>
              <a:path w="2256" h="2">
                <a:moveTo>
                  <a:pt x="0" y="2"/>
                </a:moveTo>
                <a:lnTo>
                  <a:pt x="2256" y="0"/>
                </a:lnTo>
              </a:path>
            </a:pathLst>
          </a:custGeom>
          <a:noFill/>
          <a:ln w="9525" cap="flat" cmpd="sng">
            <a:solidFill>
              <a:schemeClr val="tx1"/>
            </a:solidFill>
            <a:prstDash val="solid"/>
            <a:round/>
            <a:headEnd type="none" w="med" len="med"/>
            <a:tailEnd type="none" w="sm" len="lg"/>
          </a:ln>
        </p:spPr>
        <p:txBody>
          <a:bodyPr/>
          <a:lstStyle/>
          <a:p>
            <a:endParaRPr lang="en-GB"/>
          </a:p>
        </p:txBody>
      </p:sp>
      <p:sp>
        <p:nvSpPr>
          <p:cNvPr id="15362" name="Freeform 3"/>
          <p:cNvSpPr>
            <a:spLocks/>
          </p:cNvSpPr>
          <p:nvPr/>
        </p:nvSpPr>
        <p:spPr bwMode="auto">
          <a:xfrm>
            <a:off x="848958" y="3255125"/>
            <a:ext cx="7788159" cy="6350"/>
          </a:xfrm>
          <a:custGeom>
            <a:avLst/>
            <a:gdLst>
              <a:gd name="T0" fmla="*/ 0 w 2256"/>
              <a:gd name="T1" fmla="*/ 2 h 2"/>
              <a:gd name="T2" fmla="*/ 2256 w 2256"/>
              <a:gd name="T3" fmla="*/ 0 h 2"/>
              <a:gd name="T4" fmla="*/ 0 60000 65536"/>
              <a:gd name="T5" fmla="*/ 0 60000 65536"/>
              <a:gd name="T6" fmla="*/ 0 w 2256"/>
              <a:gd name="T7" fmla="*/ 0 h 2"/>
              <a:gd name="T8" fmla="*/ 2256 w 2256"/>
              <a:gd name="T9" fmla="*/ 2 h 2"/>
            </a:gdLst>
            <a:ahLst/>
            <a:cxnLst>
              <a:cxn ang="T4">
                <a:pos x="T0" y="T1"/>
              </a:cxn>
              <a:cxn ang="T5">
                <a:pos x="T2" y="T3"/>
              </a:cxn>
            </a:cxnLst>
            <a:rect l="T6" t="T7" r="T8" b="T9"/>
            <a:pathLst>
              <a:path w="2256" h="2">
                <a:moveTo>
                  <a:pt x="0" y="2"/>
                </a:moveTo>
                <a:lnTo>
                  <a:pt x="2256" y="0"/>
                </a:lnTo>
              </a:path>
            </a:pathLst>
          </a:custGeom>
          <a:noFill/>
          <a:ln w="9525" cap="flat" cmpd="sng">
            <a:solidFill>
              <a:schemeClr val="tx1"/>
            </a:solidFill>
            <a:prstDash val="solid"/>
            <a:round/>
            <a:headEnd type="none" w="med" len="med"/>
            <a:tailEnd type="none" w="sm" len="lg"/>
          </a:ln>
        </p:spPr>
        <p:txBody>
          <a:bodyPr/>
          <a:lstStyle/>
          <a:p>
            <a:endParaRPr lang="en-GB"/>
          </a:p>
        </p:txBody>
      </p:sp>
      <p:sp>
        <p:nvSpPr>
          <p:cNvPr id="15363" name="Freeform 4"/>
          <p:cNvSpPr>
            <a:spLocks/>
          </p:cNvSpPr>
          <p:nvPr/>
        </p:nvSpPr>
        <p:spPr bwMode="auto">
          <a:xfrm>
            <a:off x="848958" y="3883775"/>
            <a:ext cx="7788159" cy="6350"/>
          </a:xfrm>
          <a:custGeom>
            <a:avLst/>
            <a:gdLst>
              <a:gd name="T0" fmla="*/ 0 w 2256"/>
              <a:gd name="T1" fmla="*/ 2 h 2"/>
              <a:gd name="T2" fmla="*/ 2256 w 2256"/>
              <a:gd name="T3" fmla="*/ 0 h 2"/>
              <a:gd name="T4" fmla="*/ 0 60000 65536"/>
              <a:gd name="T5" fmla="*/ 0 60000 65536"/>
              <a:gd name="T6" fmla="*/ 0 w 2256"/>
              <a:gd name="T7" fmla="*/ 0 h 2"/>
              <a:gd name="T8" fmla="*/ 2256 w 2256"/>
              <a:gd name="T9" fmla="*/ 2 h 2"/>
            </a:gdLst>
            <a:ahLst/>
            <a:cxnLst>
              <a:cxn ang="T4">
                <a:pos x="T0" y="T1"/>
              </a:cxn>
              <a:cxn ang="T5">
                <a:pos x="T2" y="T3"/>
              </a:cxn>
            </a:cxnLst>
            <a:rect l="T6" t="T7" r="T8" b="T9"/>
            <a:pathLst>
              <a:path w="2256" h="2">
                <a:moveTo>
                  <a:pt x="0" y="2"/>
                </a:moveTo>
                <a:lnTo>
                  <a:pt x="2256" y="0"/>
                </a:lnTo>
              </a:path>
            </a:pathLst>
          </a:custGeom>
          <a:noFill/>
          <a:ln w="9525" cap="flat" cmpd="sng">
            <a:solidFill>
              <a:schemeClr val="tx1"/>
            </a:solidFill>
            <a:prstDash val="solid"/>
            <a:round/>
            <a:headEnd type="none" w="med" len="med"/>
            <a:tailEnd type="none" w="sm" len="lg"/>
          </a:ln>
        </p:spPr>
        <p:txBody>
          <a:bodyPr/>
          <a:lstStyle/>
          <a:p>
            <a:endParaRPr lang="en-GB"/>
          </a:p>
        </p:txBody>
      </p:sp>
      <p:sp>
        <p:nvSpPr>
          <p:cNvPr id="15364" name="Freeform 5"/>
          <p:cNvSpPr>
            <a:spLocks/>
          </p:cNvSpPr>
          <p:nvPr/>
        </p:nvSpPr>
        <p:spPr bwMode="auto">
          <a:xfrm>
            <a:off x="848958" y="4514013"/>
            <a:ext cx="7788159" cy="4762"/>
          </a:xfrm>
          <a:custGeom>
            <a:avLst/>
            <a:gdLst>
              <a:gd name="T0" fmla="*/ 0 w 2256"/>
              <a:gd name="T1" fmla="*/ 2 h 2"/>
              <a:gd name="T2" fmla="*/ 2256 w 2256"/>
              <a:gd name="T3" fmla="*/ 0 h 2"/>
              <a:gd name="T4" fmla="*/ 0 60000 65536"/>
              <a:gd name="T5" fmla="*/ 0 60000 65536"/>
              <a:gd name="T6" fmla="*/ 0 w 2256"/>
              <a:gd name="T7" fmla="*/ 0 h 2"/>
              <a:gd name="T8" fmla="*/ 2256 w 2256"/>
              <a:gd name="T9" fmla="*/ 2 h 2"/>
            </a:gdLst>
            <a:ahLst/>
            <a:cxnLst>
              <a:cxn ang="T4">
                <a:pos x="T0" y="T1"/>
              </a:cxn>
              <a:cxn ang="T5">
                <a:pos x="T2" y="T3"/>
              </a:cxn>
            </a:cxnLst>
            <a:rect l="T6" t="T7" r="T8" b="T9"/>
            <a:pathLst>
              <a:path w="2256" h="2">
                <a:moveTo>
                  <a:pt x="0" y="2"/>
                </a:moveTo>
                <a:lnTo>
                  <a:pt x="2256" y="0"/>
                </a:lnTo>
              </a:path>
            </a:pathLst>
          </a:custGeom>
          <a:noFill/>
          <a:ln w="9525" cap="flat" cmpd="sng">
            <a:solidFill>
              <a:schemeClr val="tx1"/>
            </a:solidFill>
            <a:prstDash val="solid"/>
            <a:round/>
            <a:headEnd type="none" w="med" len="med"/>
            <a:tailEnd type="none" w="sm" len="lg"/>
          </a:ln>
        </p:spPr>
        <p:txBody>
          <a:bodyPr/>
          <a:lstStyle/>
          <a:p>
            <a:endParaRPr lang="en-GB"/>
          </a:p>
        </p:txBody>
      </p:sp>
      <p:sp>
        <p:nvSpPr>
          <p:cNvPr id="7" name="Rectangle 6"/>
          <p:cNvSpPr>
            <a:spLocks noChangeArrowheads="1"/>
          </p:cNvSpPr>
          <p:nvPr/>
        </p:nvSpPr>
        <p:spPr bwMode="auto">
          <a:xfrm>
            <a:off x="3199158" y="1994650"/>
            <a:ext cx="2929586" cy="3683000"/>
          </a:xfrm>
          <a:prstGeom prst="rect">
            <a:avLst/>
          </a:prstGeom>
          <a:solidFill>
            <a:schemeClr val="bg1">
              <a:lumMod val="95000"/>
            </a:schemeClr>
          </a:solidFill>
          <a:ln w="9525">
            <a:noFill/>
            <a:miter lim="800000"/>
            <a:headEnd/>
            <a:tailEnd type="none" w="sm" len="lg"/>
          </a:ln>
          <a:effectLst/>
        </p:spPr>
        <p:txBody>
          <a:bodyPr wrap="none" anchor="ctr"/>
          <a:lstStyle/>
          <a:p>
            <a:pPr algn="ctr">
              <a:defRPr/>
            </a:pPr>
            <a:endParaRPr lang="en-GB"/>
          </a:p>
        </p:txBody>
      </p:sp>
      <p:sp>
        <p:nvSpPr>
          <p:cNvPr id="15366" name="Text Box 8"/>
          <p:cNvSpPr txBox="1">
            <a:spLocks noChangeArrowheads="1"/>
          </p:cNvSpPr>
          <p:nvPr/>
        </p:nvSpPr>
        <p:spPr bwMode="auto">
          <a:xfrm>
            <a:off x="958988" y="2142291"/>
            <a:ext cx="1494020" cy="338137"/>
          </a:xfrm>
          <a:prstGeom prst="rect">
            <a:avLst/>
          </a:prstGeom>
          <a:noFill/>
          <a:ln w="9525">
            <a:noFill/>
            <a:miter lim="800000"/>
            <a:headEnd/>
            <a:tailEnd/>
          </a:ln>
        </p:spPr>
        <p:txBody>
          <a:bodyPr>
            <a:spAutoFit/>
          </a:bodyPr>
          <a:lstStyle/>
          <a:p>
            <a:pPr algn="ctr">
              <a:spcBef>
                <a:spcPct val="50000"/>
              </a:spcBef>
            </a:pPr>
            <a:r>
              <a:rPr lang="en-US" b="0"/>
              <a:t>Quality</a:t>
            </a:r>
          </a:p>
        </p:txBody>
      </p:sp>
      <p:sp>
        <p:nvSpPr>
          <p:cNvPr id="15367" name="Text Box 9"/>
          <p:cNvSpPr txBox="1">
            <a:spLocks noChangeArrowheads="1"/>
          </p:cNvSpPr>
          <p:nvPr/>
        </p:nvSpPr>
        <p:spPr bwMode="auto">
          <a:xfrm>
            <a:off x="654683" y="3393239"/>
            <a:ext cx="1672820" cy="338137"/>
          </a:xfrm>
          <a:prstGeom prst="rect">
            <a:avLst/>
          </a:prstGeom>
          <a:noFill/>
          <a:ln w="9525">
            <a:noFill/>
            <a:miter lim="800000"/>
            <a:headEnd/>
            <a:tailEnd/>
          </a:ln>
        </p:spPr>
        <p:txBody>
          <a:bodyPr>
            <a:spAutoFit/>
          </a:bodyPr>
          <a:lstStyle/>
          <a:p>
            <a:pPr algn="r">
              <a:spcBef>
                <a:spcPct val="50000"/>
              </a:spcBef>
            </a:pPr>
            <a:r>
              <a:rPr lang="en-US" b="0"/>
              <a:t>Dependability</a:t>
            </a:r>
          </a:p>
        </p:txBody>
      </p:sp>
      <p:sp>
        <p:nvSpPr>
          <p:cNvPr id="15368" name="Text Box 10"/>
          <p:cNvSpPr txBox="1">
            <a:spLocks noChangeArrowheads="1"/>
          </p:cNvSpPr>
          <p:nvPr/>
        </p:nvSpPr>
        <p:spPr bwMode="auto">
          <a:xfrm>
            <a:off x="1105124" y="2740775"/>
            <a:ext cx="1328972" cy="338138"/>
          </a:xfrm>
          <a:prstGeom prst="rect">
            <a:avLst/>
          </a:prstGeom>
          <a:noFill/>
          <a:ln w="9525">
            <a:noFill/>
            <a:miter lim="800000"/>
            <a:headEnd/>
            <a:tailEnd/>
          </a:ln>
        </p:spPr>
        <p:txBody>
          <a:bodyPr>
            <a:spAutoFit/>
          </a:bodyPr>
          <a:lstStyle/>
          <a:p>
            <a:pPr algn="ctr">
              <a:spcBef>
                <a:spcPct val="50000"/>
              </a:spcBef>
            </a:pPr>
            <a:r>
              <a:rPr lang="en-US" b="0"/>
              <a:t>Speed</a:t>
            </a:r>
          </a:p>
        </p:txBody>
      </p:sp>
      <p:sp>
        <p:nvSpPr>
          <p:cNvPr id="15369" name="Text Box 11"/>
          <p:cNvSpPr txBox="1">
            <a:spLocks noChangeArrowheads="1"/>
          </p:cNvSpPr>
          <p:nvPr/>
        </p:nvSpPr>
        <p:spPr bwMode="auto">
          <a:xfrm>
            <a:off x="926324" y="4042525"/>
            <a:ext cx="1200030" cy="338138"/>
          </a:xfrm>
          <a:prstGeom prst="rect">
            <a:avLst/>
          </a:prstGeom>
          <a:noFill/>
          <a:ln w="9525">
            <a:noFill/>
            <a:miter lim="800000"/>
            <a:headEnd/>
            <a:tailEnd/>
          </a:ln>
        </p:spPr>
        <p:txBody>
          <a:bodyPr>
            <a:spAutoFit/>
          </a:bodyPr>
          <a:lstStyle/>
          <a:p>
            <a:pPr algn="r">
              <a:spcBef>
                <a:spcPct val="50000"/>
              </a:spcBef>
            </a:pPr>
            <a:r>
              <a:rPr lang="en-US" b="0"/>
              <a:t>Flexibility</a:t>
            </a:r>
          </a:p>
        </p:txBody>
      </p:sp>
      <p:sp>
        <p:nvSpPr>
          <p:cNvPr id="15370" name="Text Box 12"/>
          <p:cNvSpPr txBox="1">
            <a:spLocks noChangeArrowheads="1"/>
          </p:cNvSpPr>
          <p:nvPr/>
        </p:nvSpPr>
        <p:spPr bwMode="auto">
          <a:xfrm>
            <a:off x="1079334" y="4644191"/>
            <a:ext cx="1327254" cy="339725"/>
          </a:xfrm>
          <a:prstGeom prst="rect">
            <a:avLst/>
          </a:prstGeom>
          <a:noFill/>
          <a:ln w="9525">
            <a:noFill/>
            <a:miter lim="800000"/>
            <a:headEnd/>
            <a:tailEnd/>
          </a:ln>
        </p:spPr>
        <p:txBody>
          <a:bodyPr>
            <a:spAutoFit/>
          </a:bodyPr>
          <a:lstStyle/>
          <a:p>
            <a:pPr algn="ctr">
              <a:spcBef>
                <a:spcPct val="50000"/>
              </a:spcBef>
            </a:pPr>
            <a:r>
              <a:rPr lang="en-US" b="0"/>
              <a:t>Cost</a:t>
            </a:r>
          </a:p>
        </p:txBody>
      </p:sp>
      <p:sp>
        <p:nvSpPr>
          <p:cNvPr id="15371" name="Text Box 13"/>
          <p:cNvSpPr txBox="1">
            <a:spLocks noChangeArrowheads="1"/>
          </p:cNvSpPr>
          <p:nvPr/>
        </p:nvSpPr>
        <p:spPr bwMode="auto">
          <a:xfrm>
            <a:off x="3482833" y="1024688"/>
            <a:ext cx="3481462" cy="366712"/>
          </a:xfrm>
          <a:prstGeom prst="rect">
            <a:avLst/>
          </a:prstGeom>
          <a:noFill/>
          <a:ln w="9525">
            <a:noFill/>
            <a:miter lim="800000"/>
            <a:headEnd/>
            <a:tailEnd/>
          </a:ln>
        </p:spPr>
        <p:txBody>
          <a:bodyPr>
            <a:spAutoFit/>
          </a:bodyPr>
          <a:lstStyle/>
          <a:p>
            <a:pPr algn="ctr">
              <a:spcBef>
                <a:spcPct val="50000"/>
              </a:spcBef>
            </a:pPr>
            <a:r>
              <a:rPr lang="en-US" sz="1800" b="0"/>
              <a:t>Resource usage</a:t>
            </a:r>
          </a:p>
        </p:txBody>
      </p:sp>
      <p:sp>
        <p:nvSpPr>
          <p:cNvPr id="15372" name="Text Box 14"/>
          <p:cNvSpPr txBox="1">
            <a:spLocks noChangeArrowheads="1"/>
          </p:cNvSpPr>
          <p:nvPr/>
        </p:nvSpPr>
        <p:spPr bwMode="auto">
          <a:xfrm rot="-5400000">
            <a:off x="7808941" y="3360176"/>
            <a:ext cx="3078162" cy="369332"/>
          </a:xfrm>
          <a:prstGeom prst="rect">
            <a:avLst/>
          </a:prstGeom>
          <a:noFill/>
          <a:ln w="9525">
            <a:noFill/>
            <a:miter lim="800000"/>
            <a:headEnd/>
            <a:tailEnd/>
          </a:ln>
        </p:spPr>
        <p:txBody>
          <a:bodyPr>
            <a:spAutoFit/>
          </a:bodyPr>
          <a:lstStyle/>
          <a:p>
            <a:pPr algn="ctr">
              <a:spcBef>
                <a:spcPct val="50000"/>
              </a:spcBef>
            </a:pPr>
            <a:r>
              <a:rPr lang="en-US" sz="1800" b="0"/>
              <a:t>Market competitiveness</a:t>
            </a:r>
          </a:p>
        </p:txBody>
      </p:sp>
      <p:sp>
        <p:nvSpPr>
          <p:cNvPr id="15373" name="Text Box 15"/>
          <p:cNvSpPr txBox="1">
            <a:spLocks noChangeArrowheads="1"/>
          </p:cNvSpPr>
          <p:nvPr/>
        </p:nvSpPr>
        <p:spPr bwMode="auto">
          <a:xfrm>
            <a:off x="4326980" y="5672890"/>
            <a:ext cx="2487740" cy="246221"/>
          </a:xfrm>
          <a:prstGeom prst="rect">
            <a:avLst/>
          </a:prstGeom>
          <a:noFill/>
          <a:ln w="9525">
            <a:noFill/>
            <a:miter lim="800000"/>
            <a:headEnd/>
            <a:tailEnd/>
          </a:ln>
        </p:spPr>
        <p:txBody>
          <a:bodyPr>
            <a:spAutoFit/>
          </a:bodyPr>
          <a:lstStyle/>
          <a:p>
            <a:pPr algn="ctr">
              <a:spcBef>
                <a:spcPct val="50000"/>
              </a:spcBef>
            </a:pPr>
            <a:r>
              <a:rPr lang="en-US" sz="1000"/>
              <a:t>Decision areas</a:t>
            </a:r>
          </a:p>
        </p:txBody>
      </p:sp>
      <p:sp>
        <p:nvSpPr>
          <p:cNvPr id="15374" name="AutoShape 16"/>
          <p:cNvSpPr>
            <a:spLocks noChangeArrowheads="1"/>
          </p:cNvSpPr>
          <p:nvPr/>
        </p:nvSpPr>
        <p:spPr bwMode="auto">
          <a:xfrm>
            <a:off x="2299995" y="1370766"/>
            <a:ext cx="5859171" cy="384175"/>
          </a:xfrm>
          <a:prstGeom prst="triangle">
            <a:avLst>
              <a:gd name="adj" fmla="val 50000"/>
            </a:avLst>
          </a:prstGeom>
          <a:noFill/>
          <a:ln w="9525">
            <a:solidFill>
              <a:schemeClr val="tx1"/>
            </a:solidFill>
            <a:miter lim="800000"/>
            <a:headEnd/>
            <a:tailEnd type="none" w="sm" len="sm"/>
          </a:ln>
        </p:spPr>
        <p:txBody>
          <a:bodyPr wrap="none" anchor="ctr"/>
          <a:lstStyle/>
          <a:p>
            <a:pPr algn="ctr"/>
            <a:endParaRPr lang="en-GB"/>
          </a:p>
        </p:txBody>
      </p:sp>
      <p:sp>
        <p:nvSpPr>
          <p:cNvPr id="15375" name="AutoShape 17"/>
          <p:cNvSpPr>
            <a:spLocks noChangeArrowheads="1"/>
          </p:cNvSpPr>
          <p:nvPr/>
        </p:nvSpPr>
        <p:spPr bwMode="auto">
          <a:xfrm rot="5400000">
            <a:off x="7381377" y="3267853"/>
            <a:ext cx="3090862" cy="579385"/>
          </a:xfrm>
          <a:prstGeom prst="triangle">
            <a:avLst>
              <a:gd name="adj" fmla="val 50000"/>
            </a:avLst>
          </a:prstGeom>
          <a:noFill/>
          <a:ln w="9525">
            <a:solidFill>
              <a:schemeClr val="tx1"/>
            </a:solidFill>
            <a:miter lim="800000"/>
            <a:headEnd/>
            <a:tailEnd type="none" w="sm" len="sm"/>
          </a:ln>
        </p:spPr>
        <p:txBody>
          <a:bodyPr wrap="none" anchor="ctr"/>
          <a:lstStyle/>
          <a:p>
            <a:pPr algn="ctr"/>
            <a:endParaRPr lang="en-GB"/>
          </a:p>
        </p:txBody>
      </p:sp>
      <p:sp>
        <p:nvSpPr>
          <p:cNvPr id="15376" name="Rectangle 18"/>
          <p:cNvSpPr>
            <a:spLocks noChangeArrowheads="1"/>
          </p:cNvSpPr>
          <p:nvPr/>
        </p:nvSpPr>
        <p:spPr bwMode="auto">
          <a:xfrm>
            <a:off x="350376" y="2012113"/>
            <a:ext cx="8286739" cy="3092450"/>
          </a:xfrm>
          <a:prstGeom prst="rect">
            <a:avLst/>
          </a:prstGeom>
          <a:noFill/>
          <a:ln w="9525">
            <a:solidFill>
              <a:schemeClr val="tx1"/>
            </a:solidFill>
            <a:miter lim="800000"/>
            <a:headEnd/>
            <a:tailEnd type="none" w="sm" len="lg"/>
          </a:ln>
        </p:spPr>
        <p:txBody>
          <a:bodyPr wrap="none" anchor="ctr"/>
          <a:lstStyle/>
          <a:p>
            <a:pPr algn="ctr"/>
            <a:endParaRPr lang="en-GB"/>
          </a:p>
        </p:txBody>
      </p:sp>
      <p:sp>
        <p:nvSpPr>
          <p:cNvPr id="15377" name="Line 19"/>
          <p:cNvSpPr>
            <a:spLocks noChangeShapeType="1"/>
          </p:cNvSpPr>
          <p:nvPr/>
        </p:nvSpPr>
        <p:spPr bwMode="auto">
          <a:xfrm>
            <a:off x="848956" y="2012114"/>
            <a:ext cx="0" cy="3081337"/>
          </a:xfrm>
          <a:prstGeom prst="line">
            <a:avLst/>
          </a:prstGeom>
          <a:noFill/>
          <a:ln w="9525">
            <a:solidFill>
              <a:schemeClr val="tx1"/>
            </a:solidFill>
            <a:round/>
            <a:headEnd/>
            <a:tailEnd type="none" w="sm" len="lg"/>
          </a:ln>
        </p:spPr>
        <p:txBody>
          <a:bodyPr/>
          <a:lstStyle/>
          <a:p>
            <a:endParaRPr lang="en-GB"/>
          </a:p>
        </p:txBody>
      </p:sp>
      <p:sp>
        <p:nvSpPr>
          <p:cNvPr id="15378" name="Text Box 20"/>
          <p:cNvSpPr txBox="1">
            <a:spLocks noChangeArrowheads="1"/>
          </p:cNvSpPr>
          <p:nvPr/>
        </p:nvSpPr>
        <p:spPr bwMode="auto">
          <a:xfrm rot="-5400000">
            <a:off x="-709549" y="3460499"/>
            <a:ext cx="2568575" cy="338554"/>
          </a:xfrm>
          <a:prstGeom prst="rect">
            <a:avLst/>
          </a:prstGeom>
          <a:noFill/>
          <a:ln w="9525">
            <a:noFill/>
            <a:miter lim="800000"/>
            <a:headEnd/>
            <a:tailEnd type="none" w="sm" len="lg"/>
          </a:ln>
        </p:spPr>
        <p:txBody>
          <a:bodyPr>
            <a:spAutoFit/>
          </a:bodyPr>
          <a:lstStyle/>
          <a:p>
            <a:pPr algn="ctr">
              <a:spcBef>
                <a:spcPct val="50000"/>
              </a:spcBef>
            </a:pPr>
            <a:r>
              <a:rPr lang="en-GB" b="0" dirty="0"/>
              <a:t>Performance objectives</a:t>
            </a:r>
            <a:endParaRPr lang="en-US" b="0" dirty="0"/>
          </a:p>
        </p:txBody>
      </p:sp>
      <p:sp>
        <p:nvSpPr>
          <p:cNvPr id="15379" name="Rectangle 21"/>
          <p:cNvSpPr>
            <a:spLocks noChangeArrowheads="1"/>
          </p:cNvSpPr>
          <p:nvPr/>
        </p:nvSpPr>
        <p:spPr bwMode="auto">
          <a:xfrm>
            <a:off x="2341258" y="1754941"/>
            <a:ext cx="5927941" cy="4238625"/>
          </a:xfrm>
          <a:prstGeom prst="rect">
            <a:avLst/>
          </a:prstGeom>
          <a:noFill/>
          <a:ln w="9525">
            <a:solidFill>
              <a:schemeClr val="tx1"/>
            </a:solidFill>
            <a:miter lim="800000"/>
            <a:headEnd/>
            <a:tailEnd type="none" w="sm" len="lg"/>
          </a:ln>
        </p:spPr>
        <p:txBody>
          <a:bodyPr wrap="none" anchor="ctr"/>
          <a:lstStyle/>
          <a:p>
            <a:pPr algn="ctr"/>
            <a:endParaRPr lang="en-GB"/>
          </a:p>
        </p:txBody>
      </p:sp>
      <p:sp>
        <p:nvSpPr>
          <p:cNvPr id="15380" name="Line 22"/>
          <p:cNvSpPr>
            <a:spLocks noChangeShapeType="1"/>
          </p:cNvSpPr>
          <p:nvPr/>
        </p:nvSpPr>
        <p:spPr bwMode="auto">
          <a:xfrm>
            <a:off x="2315470" y="5677650"/>
            <a:ext cx="5953729" cy="0"/>
          </a:xfrm>
          <a:prstGeom prst="line">
            <a:avLst/>
          </a:prstGeom>
          <a:noFill/>
          <a:ln w="9525">
            <a:solidFill>
              <a:schemeClr val="tx1"/>
            </a:solidFill>
            <a:round/>
            <a:headEnd/>
            <a:tailEnd type="none" w="sm" len="lg"/>
          </a:ln>
        </p:spPr>
        <p:txBody>
          <a:bodyPr/>
          <a:lstStyle/>
          <a:p>
            <a:endParaRPr lang="en-GB"/>
          </a:p>
        </p:txBody>
      </p:sp>
      <p:sp>
        <p:nvSpPr>
          <p:cNvPr id="15381" name="Line 23"/>
          <p:cNvSpPr>
            <a:spLocks noChangeShapeType="1"/>
          </p:cNvSpPr>
          <p:nvPr/>
        </p:nvSpPr>
        <p:spPr bwMode="auto">
          <a:xfrm>
            <a:off x="7129342" y="1754941"/>
            <a:ext cx="0" cy="3863975"/>
          </a:xfrm>
          <a:prstGeom prst="line">
            <a:avLst/>
          </a:prstGeom>
          <a:noFill/>
          <a:ln w="9525">
            <a:solidFill>
              <a:schemeClr val="tx1"/>
            </a:solidFill>
            <a:round/>
            <a:headEnd/>
            <a:tailEnd type="none" w="sm" len="lg"/>
          </a:ln>
        </p:spPr>
        <p:txBody>
          <a:bodyPr/>
          <a:lstStyle/>
          <a:p>
            <a:endParaRPr lang="en-GB"/>
          </a:p>
        </p:txBody>
      </p:sp>
      <p:sp>
        <p:nvSpPr>
          <p:cNvPr id="15382" name="Text Box 24"/>
          <p:cNvSpPr txBox="1">
            <a:spLocks noChangeArrowheads="1"/>
          </p:cNvSpPr>
          <p:nvPr/>
        </p:nvSpPr>
        <p:spPr bwMode="auto">
          <a:xfrm>
            <a:off x="7051977" y="5180765"/>
            <a:ext cx="1296307" cy="507831"/>
          </a:xfrm>
          <a:prstGeom prst="rect">
            <a:avLst/>
          </a:prstGeom>
          <a:noFill/>
          <a:ln w="9525">
            <a:noFill/>
            <a:miter lim="800000"/>
            <a:headEnd/>
            <a:tailEnd type="none" w="sm" len="lg"/>
          </a:ln>
        </p:spPr>
        <p:txBody>
          <a:bodyPr>
            <a:spAutoFit/>
          </a:bodyPr>
          <a:lstStyle/>
          <a:p>
            <a:pPr algn="ctr">
              <a:lnSpc>
                <a:spcPct val="75000"/>
              </a:lnSpc>
              <a:spcBef>
                <a:spcPct val="50000"/>
              </a:spcBef>
            </a:pPr>
            <a:r>
              <a:rPr lang="en-GB" sz="1200" dirty="0"/>
              <a:t>Development and organisation</a:t>
            </a:r>
            <a:endParaRPr lang="en-US" sz="1200" dirty="0"/>
          </a:p>
        </p:txBody>
      </p:sp>
      <p:sp>
        <p:nvSpPr>
          <p:cNvPr id="15383" name="Line 25"/>
          <p:cNvSpPr>
            <a:spLocks noChangeShapeType="1"/>
          </p:cNvSpPr>
          <p:nvPr/>
        </p:nvSpPr>
        <p:spPr bwMode="auto">
          <a:xfrm>
            <a:off x="6151094" y="1754941"/>
            <a:ext cx="0" cy="3863975"/>
          </a:xfrm>
          <a:prstGeom prst="line">
            <a:avLst/>
          </a:prstGeom>
          <a:noFill/>
          <a:ln w="9525">
            <a:solidFill>
              <a:schemeClr val="tx1"/>
            </a:solidFill>
            <a:round/>
            <a:headEnd/>
            <a:tailEnd type="none" w="sm" len="lg"/>
          </a:ln>
        </p:spPr>
        <p:txBody>
          <a:bodyPr/>
          <a:lstStyle/>
          <a:p>
            <a:endParaRPr lang="en-GB"/>
          </a:p>
        </p:txBody>
      </p:sp>
      <p:sp>
        <p:nvSpPr>
          <p:cNvPr id="15384" name="Line 26"/>
          <p:cNvSpPr>
            <a:spLocks noChangeShapeType="1"/>
          </p:cNvSpPr>
          <p:nvPr/>
        </p:nvSpPr>
        <p:spPr bwMode="auto">
          <a:xfrm>
            <a:off x="3199158" y="1781925"/>
            <a:ext cx="0" cy="3862388"/>
          </a:xfrm>
          <a:prstGeom prst="line">
            <a:avLst/>
          </a:prstGeom>
          <a:noFill/>
          <a:ln w="9525">
            <a:solidFill>
              <a:schemeClr val="tx1"/>
            </a:solidFill>
            <a:round/>
            <a:headEnd/>
            <a:tailEnd type="none" w="sm" len="lg"/>
          </a:ln>
        </p:spPr>
        <p:txBody>
          <a:bodyPr/>
          <a:lstStyle/>
          <a:p>
            <a:endParaRPr lang="en-GB"/>
          </a:p>
        </p:txBody>
      </p:sp>
      <p:sp>
        <p:nvSpPr>
          <p:cNvPr id="15385" name="Text Box 27"/>
          <p:cNvSpPr txBox="1">
            <a:spLocks noChangeArrowheads="1"/>
          </p:cNvSpPr>
          <p:nvPr/>
        </p:nvSpPr>
        <p:spPr bwMode="auto">
          <a:xfrm>
            <a:off x="5955100" y="5122028"/>
            <a:ext cx="1370235" cy="460375"/>
          </a:xfrm>
          <a:prstGeom prst="rect">
            <a:avLst/>
          </a:prstGeom>
          <a:noFill/>
          <a:ln w="9525">
            <a:noFill/>
            <a:miter lim="800000"/>
            <a:headEnd/>
            <a:tailEnd type="none" w="sm" len="lg"/>
          </a:ln>
        </p:spPr>
        <p:txBody>
          <a:bodyPr>
            <a:spAutoFit/>
          </a:bodyPr>
          <a:lstStyle/>
          <a:p>
            <a:pPr algn="ctr">
              <a:spcBef>
                <a:spcPct val="50000"/>
              </a:spcBef>
            </a:pPr>
            <a:r>
              <a:rPr lang="en-GB" sz="1200"/>
              <a:t>Process technology</a:t>
            </a:r>
            <a:endParaRPr lang="en-US" sz="1200"/>
          </a:p>
        </p:txBody>
      </p:sp>
      <p:sp>
        <p:nvSpPr>
          <p:cNvPr id="15386" name="Text Box 28"/>
          <p:cNvSpPr txBox="1">
            <a:spLocks noChangeArrowheads="1"/>
          </p:cNvSpPr>
          <p:nvPr/>
        </p:nvSpPr>
        <p:spPr bwMode="auto">
          <a:xfrm>
            <a:off x="3309190" y="5210928"/>
            <a:ext cx="2724996" cy="366713"/>
          </a:xfrm>
          <a:prstGeom prst="rect">
            <a:avLst/>
          </a:prstGeom>
          <a:noFill/>
          <a:ln w="9525">
            <a:noFill/>
            <a:miter lim="800000"/>
            <a:headEnd/>
            <a:tailEnd type="none" w="sm" len="lg"/>
          </a:ln>
        </p:spPr>
        <p:txBody>
          <a:bodyPr>
            <a:spAutoFit/>
          </a:bodyPr>
          <a:lstStyle/>
          <a:p>
            <a:pPr algn="ctr">
              <a:spcBef>
                <a:spcPct val="50000"/>
              </a:spcBef>
            </a:pPr>
            <a:r>
              <a:rPr lang="en-GB" sz="1800" b="0" dirty="0"/>
              <a:t>Supply networks</a:t>
            </a:r>
            <a:endParaRPr lang="en-US" sz="1800" b="0" dirty="0"/>
          </a:p>
        </p:txBody>
      </p:sp>
      <p:sp>
        <p:nvSpPr>
          <p:cNvPr id="15387" name="Text Box 31"/>
          <p:cNvSpPr txBox="1">
            <a:spLocks noChangeArrowheads="1"/>
          </p:cNvSpPr>
          <p:nvPr/>
        </p:nvSpPr>
        <p:spPr bwMode="auto">
          <a:xfrm>
            <a:off x="2104002" y="5179175"/>
            <a:ext cx="1303184" cy="387350"/>
          </a:xfrm>
          <a:prstGeom prst="rect">
            <a:avLst/>
          </a:prstGeom>
          <a:noFill/>
          <a:ln w="9525">
            <a:noFill/>
            <a:miter lim="800000"/>
            <a:headEnd/>
            <a:tailEnd/>
          </a:ln>
        </p:spPr>
        <p:txBody>
          <a:bodyPr>
            <a:spAutoFit/>
          </a:bodyPr>
          <a:lstStyle/>
          <a:p>
            <a:pPr algn="ctr">
              <a:lnSpc>
                <a:spcPct val="80000"/>
              </a:lnSpc>
            </a:pPr>
            <a:r>
              <a:rPr lang="en-US" sz="1200"/>
              <a:t>Capacity strategy</a:t>
            </a:r>
          </a:p>
        </p:txBody>
      </p:sp>
      <p:sp>
        <p:nvSpPr>
          <p:cNvPr id="15388" name="Text Box 32"/>
          <p:cNvSpPr txBox="1">
            <a:spLocks noChangeArrowheads="1"/>
          </p:cNvSpPr>
          <p:nvPr/>
        </p:nvSpPr>
        <p:spPr bwMode="auto">
          <a:xfrm>
            <a:off x="3199158" y="2029578"/>
            <a:ext cx="3046494" cy="3109913"/>
          </a:xfrm>
          <a:prstGeom prst="rect">
            <a:avLst/>
          </a:prstGeom>
          <a:noFill/>
          <a:ln w="9525">
            <a:noFill/>
            <a:miter lim="800000"/>
            <a:headEnd/>
            <a:tailEnd type="none" w="sm" len="lg"/>
          </a:ln>
        </p:spPr>
        <p:txBody>
          <a:bodyPr>
            <a:spAutoFit/>
          </a:bodyPr>
          <a:lstStyle/>
          <a:p>
            <a:pPr>
              <a:tabLst>
                <a:tab pos="98425" algn="l"/>
              </a:tabLst>
            </a:pPr>
            <a:r>
              <a:rPr lang="en-GB" sz="1400" b="0" dirty="0"/>
              <a:t>Issues include,</a:t>
            </a:r>
          </a:p>
          <a:p>
            <a:pPr marL="77788" indent="-77788">
              <a:buFontTx/>
              <a:buChar char="•"/>
              <a:tabLst>
                <a:tab pos="98425" algn="l"/>
              </a:tabLst>
            </a:pPr>
            <a:r>
              <a:rPr lang="en-GB" sz="1400" b="0" dirty="0"/>
              <a:t>	What is purchasing and supply strategy?</a:t>
            </a:r>
          </a:p>
          <a:p>
            <a:pPr marL="77788" indent="-77788">
              <a:buFontTx/>
              <a:buChar char="•"/>
              <a:tabLst>
                <a:tab pos="98425" algn="l"/>
              </a:tabLst>
            </a:pPr>
            <a:r>
              <a:rPr lang="en-GB" sz="1400" b="0" dirty="0"/>
              <a:t>What should we do and what should we buy?</a:t>
            </a:r>
          </a:p>
          <a:p>
            <a:pPr marL="77788" indent="-77788">
              <a:buFontTx/>
              <a:buChar char="•"/>
              <a:tabLst>
                <a:tab pos="98425" algn="l"/>
              </a:tabLst>
            </a:pPr>
            <a:r>
              <a:rPr lang="en-GB" sz="1400" b="0" dirty="0"/>
              <a:t>How do we buy; what is the role of contracts and/or relationships?</a:t>
            </a:r>
          </a:p>
          <a:p>
            <a:pPr marL="77788" indent="-77788">
              <a:buFontTx/>
              <a:buChar char="•"/>
              <a:tabLst>
                <a:tab pos="98425" algn="l"/>
              </a:tabLst>
            </a:pPr>
            <a:r>
              <a:rPr lang="en-GB" sz="1400" b="0" dirty="0"/>
              <a:t>How do we manage supply dynamics?</a:t>
            </a:r>
          </a:p>
          <a:p>
            <a:pPr marL="77788" indent="-77788">
              <a:buFontTx/>
              <a:buChar char="•"/>
              <a:tabLst>
                <a:tab pos="98425" algn="l"/>
              </a:tabLst>
            </a:pPr>
            <a:r>
              <a:rPr lang="en-GB" sz="1400" b="0" dirty="0"/>
              <a:t>How do we manage suppliers over time?</a:t>
            </a:r>
          </a:p>
          <a:p>
            <a:pPr marL="77788" indent="-77788">
              <a:buFontTx/>
              <a:buChar char="•"/>
              <a:tabLst>
                <a:tab pos="98425" algn="l"/>
              </a:tabLst>
            </a:pPr>
            <a:r>
              <a:rPr lang="en-GB" sz="1400" b="0" dirty="0"/>
              <a:t>How do we manage supply chain risks?</a:t>
            </a:r>
          </a:p>
          <a:p>
            <a:pPr>
              <a:buFontTx/>
              <a:buChar char="•"/>
              <a:tabLst>
                <a:tab pos="98425" algn="l"/>
              </a:tabLst>
            </a:pPr>
            <a:endParaRPr lang="en-US" sz="1400" b="0" dirty="0"/>
          </a:p>
        </p:txBody>
      </p:sp>
      <p:sp>
        <p:nvSpPr>
          <p:cNvPr id="15389" name="TextBox 32"/>
          <p:cNvSpPr txBox="1">
            <a:spLocks noChangeArrowheads="1"/>
          </p:cNvSpPr>
          <p:nvPr/>
        </p:nvSpPr>
        <p:spPr bwMode="auto">
          <a:xfrm>
            <a:off x="935267" y="448799"/>
            <a:ext cx="8032291" cy="523220"/>
          </a:xfrm>
          <a:prstGeom prst="rect">
            <a:avLst/>
          </a:prstGeom>
          <a:noFill/>
          <a:ln w="9525">
            <a:noFill/>
            <a:miter lim="800000"/>
            <a:headEnd/>
            <a:tailEnd/>
          </a:ln>
        </p:spPr>
        <p:txBody>
          <a:bodyPr>
            <a:spAutoFit/>
          </a:bodyPr>
          <a:lstStyle/>
          <a:p>
            <a:pPr algn="ctr"/>
            <a:r>
              <a:rPr lang="en-GB" sz="2800" dirty="0"/>
              <a:t>Purchasing and supply strategy</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433" name="Group 2"/>
          <p:cNvGrpSpPr>
            <a:grpSpLocks/>
          </p:cNvGrpSpPr>
          <p:nvPr/>
        </p:nvGrpSpPr>
        <p:grpSpPr bwMode="auto">
          <a:xfrm>
            <a:off x="1411499" y="1036296"/>
            <a:ext cx="7079832" cy="4751387"/>
            <a:chOff x="539552" y="1149395"/>
            <a:chExt cx="3804476" cy="3425909"/>
          </a:xfrm>
        </p:grpSpPr>
        <p:sp>
          <p:nvSpPr>
            <p:cNvPr id="4" name="Oval 3"/>
            <p:cNvSpPr/>
            <p:nvPr/>
          </p:nvSpPr>
          <p:spPr>
            <a:xfrm>
              <a:off x="645796" y="1625565"/>
              <a:ext cx="1042120" cy="745161"/>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2000" b="0">
                <a:latin typeface="Arial"/>
                <a:cs typeface="Arial"/>
              </a:endParaRPr>
            </a:p>
          </p:txBody>
        </p:sp>
        <p:sp>
          <p:nvSpPr>
            <p:cNvPr id="18436" name="TextBox 4"/>
            <p:cNvSpPr txBox="1">
              <a:spLocks noChangeArrowheads="1"/>
            </p:cNvSpPr>
            <p:nvPr/>
          </p:nvSpPr>
          <p:spPr bwMode="auto">
            <a:xfrm>
              <a:off x="705390" y="1781032"/>
              <a:ext cx="996950" cy="288423"/>
            </a:xfrm>
            <a:prstGeom prst="rect">
              <a:avLst/>
            </a:prstGeom>
            <a:noFill/>
            <a:ln w="9525">
              <a:noFill/>
              <a:miter lim="800000"/>
              <a:headEnd/>
              <a:tailEnd/>
            </a:ln>
          </p:spPr>
          <p:txBody>
            <a:bodyPr>
              <a:spAutoFit/>
            </a:bodyPr>
            <a:lstStyle/>
            <a:p>
              <a:pPr algn="ctr"/>
              <a:r>
                <a:rPr lang="en-US" sz="2000" b="0">
                  <a:cs typeface="Arial" charset="0"/>
                </a:rPr>
                <a:t>Supplier</a:t>
              </a:r>
            </a:p>
          </p:txBody>
        </p:sp>
        <p:sp>
          <p:nvSpPr>
            <p:cNvPr id="6" name="Oval 5"/>
            <p:cNvSpPr/>
            <p:nvPr/>
          </p:nvSpPr>
          <p:spPr>
            <a:xfrm>
              <a:off x="1990020" y="1634723"/>
              <a:ext cx="1041196" cy="746306"/>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2000" b="0">
                <a:latin typeface="Arial"/>
                <a:cs typeface="Arial"/>
              </a:endParaRPr>
            </a:p>
          </p:txBody>
        </p:sp>
        <p:sp>
          <p:nvSpPr>
            <p:cNvPr id="18438" name="TextBox 6"/>
            <p:cNvSpPr txBox="1">
              <a:spLocks noChangeArrowheads="1"/>
            </p:cNvSpPr>
            <p:nvPr/>
          </p:nvSpPr>
          <p:spPr bwMode="auto">
            <a:xfrm>
              <a:off x="2038900" y="1693343"/>
              <a:ext cx="996950" cy="510287"/>
            </a:xfrm>
            <a:prstGeom prst="rect">
              <a:avLst/>
            </a:prstGeom>
            <a:noFill/>
            <a:ln w="9525">
              <a:noFill/>
              <a:miter lim="800000"/>
              <a:headEnd/>
              <a:tailEnd/>
            </a:ln>
          </p:spPr>
          <p:txBody>
            <a:bodyPr>
              <a:spAutoFit/>
            </a:bodyPr>
            <a:lstStyle/>
            <a:p>
              <a:pPr algn="ctr"/>
              <a:r>
                <a:rPr lang="en-US" sz="2000" b="0">
                  <a:cs typeface="Arial" charset="0"/>
                </a:rPr>
                <a:t>Focal operation</a:t>
              </a:r>
            </a:p>
          </p:txBody>
        </p:sp>
        <p:sp>
          <p:nvSpPr>
            <p:cNvPr id="8" name="Oval 7"/>
            <p:cNvSpPr/>
            <p:nvPr/>
          </p:nvSpPr>
          <p:spPr>
            <a:xfrm>
              <a:off x="3278811" y="1643880"/>
              <a:ext cx="1041196" cy="745161"/>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2000" b="0">
                <a:latin typeface="Arial"/>
                <a:cs typeface="Arial"/>
              </a:endParaRPr>
            </a:p>
          </p:txBody>
        </p:sp>
        <p:sp>
          <p:nvSpPr>
            <p:cNvPr id="18440" name="TextBox 8"/>
            <p:cNvSpPr txBox="1">
              <a:spLocks noChangeArrowheads="1"/>
            </p:cNvSpPr>
            <p:nvPr/>
          </p:nvSpPr>
          <p:spPr bwMode="auto">
            <a:xfrm>
              <a:off x="3337927" y="1798618"/>
              <a:ext cx="996950" cy="288423"/>
            </a:xfrm>
            <a:prstGeom prst="rect">
              <a:avLst/>
            </a:prstGeom>
            <a:noFill/>
            <a:ln w="9525">
              <a:noFill/>
              <a:miter lim="800000"/>
              <a:headEnd/>
              <a:tailEnd/>
            </a:ln>
          </p:spPr>
          <p:txBody>
            <a:bodyPr>
              <a:spAutoFit/>
            </a:bodyPr>
            <a:lstStyle/>
            <a:p>
              <a:pPr algn="ctr"/>
              <a:r>
                <a:rPr lang="en-US" sz="2000" b="0">
                  <a:cs typeface="Arial" charset="0"/>
                </a:rPr>
                <a:t>Customer</a:t>
              </a:r>
            </a:p>
          </p:txBody>
        </p:sp>
        <p:cxnSp>
          <p:nvCxnSpPr>
            <p:cNvPr id="11" name="Straight Arrow Connector 10"/>
            <p:cNvCxnSpPr>
              <a:stCxn id="4" idx="6"/>
              <a:endCxn id="6" idx="2"/>
            </p:cNvCxnSpPr>
            <p:nvPr/>
          </p:nvCxnSpPr>
          <p:spPr>
            <a:xfrm>
              <a:off x="1687916" y="1998718"/>
              <a:ext cx="302104" cy="9157"/>
            </a:xfrm>
            <a:prstGeom prst="straightConnector1">
              <a:avLst/>
            </a:prstGeom>
            <a:ln>
              <a:solidFill>
                <a:srgbClr val="000000"/>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p:nvPr/>
          </p:nvCxnSpPr>
          <p:spPr>
            <a:xfrm>
              <a:off x="3017358" y="1988416"/>
              <a:ext cx="303028" cy="10302"/>
            </a:xfrm>
            <a:prstGeom prst="straightConnector1">
              <a:avLst/>
            </a:prstGeom>
            <a:ln>
              <a:solidFill>
                <a:srgbClr val="000000"/>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18443" name="TextBox 12"/>
            <p:cNvSpPr txBox="1">
              <a:spLocks noChangeArrowheads="1"/>
            </p:cNvSpPr>
            <p:nvPr/>
          </p:nvSpPr>
          <p:spPr bwMode="auto">
            <a:xfrm>
              <a:off x="1298367" y="1149395"/>
              <a:ext cx="1116302" cy="510287"/>
            </a:xfrm>
            <a:prstGeom prst="rect">
              <a:avLst/>
            </a:prstGeom>
            <a:noFill/>
            <a:ln w="9525">
              <a:noFill/>
              <a:miter lim="800000"/>
              <a:headEnd/>
              <a:tailEnd/>
            </a:ln>
          </p:spPr>
          <p:txBody>
            <a:bodyPr>
              <a:spAutoFit/>
            </a:bodyPr>
            <a:lstStyle/>
            <a:p>
              <a:pPr algn="ctr"/>
              <a:r>
                <a:rPr lang="en-US" sz="2000" b="0" i="1">
                  <a:cs typeface="Arial" charset="0"/>
                </a:rPr>
                <a:t>Dyadic interaction</a:t>
              </a:r>
            </a:p>
          </p:txBody>
        </p:sp>
        <p:sp>
          <p:nvSpPr>
            <p:cNvPr id="18444" name="TextBox 13"/>
            <p:cNvSpPr txBox="1">
              <a:spLocks noChangeArrowheads="1"/>
            </p:cNvSpPr>
            <p:nvPr/>
          </p:nvSpPr>
          <p:spPr bwMode="auto">
            <a:xfrm>
              <a:off x="2590534" y="1158892"/>
              <a:ext cx="1116302" cy="510287"/>
            </a:xfrm>
            <a:prstGeom prst="rect">
              <a:avLst/>
            </a:prstGeom>
            <a:noFill/>
            <a:ln w="9525">
              <a:noFill/>
              <a:miter lim="800000"/>
              <a:headEnd/>
              <a:tailEnd/>
            </a:ln>
          </p:spPr>
          <p:txBody>
            <a:bodyPr>
              <a:spAutoFit/>
            </a:bodyPr>
            <a:lstStyle/>
            <a:p>
              <a:pPr algn="ctr"/>
              <a:r>
                <a:rPr lang="en-US" sz="2000" b="0" i="1">
                  <a:cs typeface="Arial" charset="0"/>
                </a:rPr>
                <a:t>Dyadic interaction</a:t>
              </a:r>
            </a:p>
          </p:txBody>
        </p:sp>
        <p:sp>
          <p:nvSpPr>
            <p:cNvPr id="38" name="Oval 37"/>
            <p:cNvSpPr/>
            <p:nvPr/>
          </p:nvSpPr>
          <p:spPr>
            <a:xfrm>
              <a:off x="663350" y="3806106"/>
              <a:ext cx="1042120" cy="745161"/>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2000" b="0">
                <a:latin typeface="Arial"/>
                <a:cs typeface="Arial"/>
              </a:endParaRPr>
            </a:p>
          </p:txBody>
        </p:sp>
        <p:sp>
          <p:nvSpPr>
            <p:cNvPr id="18446" name="TextBox 38"/>
            <p:cNvSpPr txBox="1">
              <a:spLocks noChangeArrowheads="1"/>
            </p:cNvSpPr>
            <p:nvPr/>
          </p:nvSpPr>
          <p:spPr bwMode="auto">
            <a:xfrm>
              <a:off x="539552" y="3952411"/>
              <a:ext cx="1263518" cy="510287"/>
            </a:xfrm>
            <a:prstGeom prst="rect">
              <a:avLst/>
            </a:prstGeom>
            <a:noFill/>
            <a:ln w="9525">
              <a:noFill/>
              <a:miter lim="800000"/>
              <a:headEnd/>
              <a:tailEnd/>
            </a:ln>
          </p:spPr>
          <p:txBody>
            <a:bodyPr>
              <a:spAutoFit/>
            </a:bodyPr>
            <a:lstStyle/>
            <a:p>
              <a:pPr algn="ctr"/>
              <a:r>
                <a:rPr lang="en-US" sz="2000" b="0" dirty="0">
                  <a:cs typeface="Arial" charset="0"/>
                </a:rPr>
                <a:t>Electric motor manufacturer</a:t>
              </a:r>
            </a:p>
          </p:txBody>
        </p:sp>
        <p:sp>
          <p:nvSpPr>
            <p:cNvPr id="40" name="Oval 39"/>
            <p:cNvSpPr/>
            <p:nvPr/>
          </p:nvSpPr>
          <p:spPr>
            <a:xfrm>
              <a:off x="2007573" y="3815263"/>
              <a:ext cx="1041196" cy="745161"/>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2000" b="0">
                <a:latin typeface="Arial"/>
                <a:cs typeface="Arial"/>
              </a:endParaRPr>
            </a:p>
          </p:txBody>
        </p:sp>
        <p:sp>
          <p:nvSpPr>
            <p:cNvPr id="18448" name="TextBox 40"/>
            <p:cNvSpPr txBox="1">
              <a:spLocks noChangeArrowheads="1"/>
            </p:cNvSpPr>
            <p:nvPr/>
          </p:nvSpPr>
          <p:spPr bwMode="auto">
            <a:xfrm>
              <a:off x="2014901" y="3843153"/>
              <a:ext cx="996950" cy="732151"/>
            </a:xfrm>
            <a:prstGeom prst="rect">
              <a:avLst/>
            </a:prstGeom>
            <a:noFill/>
            <a:ln w="9525">
              <a:noFill/>
              <a:miter lim="800000"/>
              <a:headEnd/>
              <a:tailEnd/>
            </a:ln>
          </p:spPr>
          <p:txBody>
            <a:bodyPr>
              <a:spAutoFit/>
            </a:bodyPr>
            <a:lstStyle/>
            <a:p>
              <a:pPr algn="ctr"/>
              <a:r>
                <a:rPr lang="en-US" sz="2000" b="0">
                  <a:cs typeface="Arial" charset="0"/>
                </a:rPr>
                <a:t>Washing machine maker</a:t>
              </a:r>
            </a:p>
          </p:txBody>
        </p:sp>
        <p:sp>
          <p:nvSpPr>
            <p:cNvPr id="42" name="Oval 41"/>
            <p:cNvSpPr/>
            <p:nvPr/>
          </p:nvSpPr>
          <p:spPr>
            <a:xfrm>
              <a:off x="3296365" y="3823275"/>
              <a:ext cx="1041196" cy="745161"/>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2000" b="0">
                <a:latin typeface="Arial"/>
                <a:cs typeface="Arial"/>
              </a:endParaRPr>
            </a:p>
          </p:txBody>
        </p:sp>
        <p:sp>
          <p:nvSpPr>
            <p:cNvPr id="18450" name="TextBox 42"/>
            <p:cNvSpPr txBox="1">
              <a:spLocks noChangeArrowheads="1"/>
            </p:cNvSpPr>
            <p:nvPr/>
          </p:nvSpPr>
          <p:spPr bwMode="auto">
            <a:xfrm>
              <a:off x="3347078" y="4056227"/>
              <a:ext cx="996950" cy="288423"/>
            </a:xfrm>
            <a:prstGeom prst="rect">
              <a:avLst/>
            </a:prstGeom>
            <a:noFill/>
            <a:ln w="9525">
              <a:noFill/>
              <a:miter lim="800000"/>
              <a:headEnd/>
              <a:tailEnd/>
            </a:ln>
          </p:spPr>
          <p:txBody>
            <a:bodyPr>
              <a:spAutoFit/>
            </a:bodyPr>
            <a:lstStyle/>
            <a:p>
              <a:pPr algn="ctr"/>
              <a:r>
                <a:rPr lang="en-US" sz="2000" b="0">
                  <a:cs typeface="Arial" charset="0"/>
                </a:rPr>
                <a:t>Retailer</a:t>
              </a:r>
            </a:p>
          </p:txBody>
        </p:sp>
        <p:cxnSp>
          <p:nvCxnSpPr>
            <p:cNvPr id="44" name="Straight Arrow Connector 43"/>
            <p:cNvCxnSpPr>
              <a:stCxn id="38" idx="6"/>
              <a:endCxn id="40" idx="2"/>
            </p:cNvCxnSpPr>
            <p:nvPr/>
          </p:nvCxnSpPr>
          <p:spPr>
            <a:xfrm>
              <a:off x="1705470" y="4178114"/>
              <a:ext cx="302104" cy="10301"/>
            </a:xfrm>
            <a:prstGeom prst="straightConnector1">
              <a:avLst/>
            </a:prstGeom>
            <a:ln>
              <a:solidFill>
                <a:srgbClr val="000000"/>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45" name="Straight Arrow Connector 44"/>
            <p:cNvCxnSpPr/>
            <p:nvPr/>
          </p:nvCxnSpPr>
          <p:spPr>
            <a:xfrm>
              <a:off x="3035835" y="4168957"/>
              <a:ext cx="302104" cy="9157"/>
            </a:xfrm>
            <a:prstGeom prst="straightConnector1">
              <a:avLst/>
            </a:prstGeom>
            <a:ln>
              <a:solidFill>
                <a:srgbClr val="000000"/>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18453" name="TextBox 45"/>
            <p:cNvSpPr txBox="1">
              <a:spLocks noChangeArrowheads="1"/>
            </p:cNvSpPr>
            <p:nvPr/>
          </p:nvSpPr>
          <p:spPr bwMode="auto">
            <a:xfrm>
              <a:off x="1316249" y="3329410"/>
              <a:ext cx="1116302" cy="510287"/>
            </a:xfrm>
            <a:prstGeom prst="rect">
              <a:avLst/>
            </a:prstGeom>
            <a:noFill/>
            <a:ln w="9525">
              <a:noFill/>
              <a:miter lim="800000"/>
              <a:headEnd/>
              <a:tailEnd/>
            </a:ln>
          </p:spPr>
          <p:txBody>
            <a:bodyPr>
              <a:spAutoFit/>
            </a:bodyPr>
            <a:lstStyle/>
            <a:p>
              <a:pPr algn="ctr"/>
              <a:r>
                <a:rPr lang="en-US" sz="2000" b="0" i="1">
                  <a:cs typeface="Arial" charset="0"/>
                </a:rPr>
                <a:t>Dyadic interaction</a:t>
              </a:r>
            </a:p>
          </p:txBody>
        </p:sp>
        <p:sp>
          <p:nvSpPr>
            <p:cNvPr id="18454" name="TextBox 46"/>
            <p:cNvSpPr txBox="1">
              <a:spLocks noChangeArrowheads="1"/>
            </p:cNvSpPr>
            <p:nvPr/>
          </p:nvSpPr>
          <p:spPr bwMode="auto">
            <a:xfrm>
              <a:off x="2608416" y="3338908"/>
              <a:ext cx="1116302" cy="510287"/>
            </a:xfrm>
            <a:prstGeom prst="rect">
              <a:avLst/>
            </a:prstGeom>
            <a:noFill/>
            <a:ln w="9525">
              <a:noFill/>
              <a:miter lim="800000"/>
              <a:headEnd/>
              <a:tailEnd/>
            </a:ln>
          </p:spPr>
          <p:txBody>
            <a:bodyPr>
              <a:spAutoFit/>
            </a:bodyPr>
            <a:lstStyle/>
            <a:p>
              <a:pPr algn="ctr"/>
              <a:r>
                <a:rPr lang="en-US" sz="2000" b="0" i="1">
                  <a:cs typeface="Arial" charset="0"/>
                </a:rPr>
                <a:t>Dyadic interaction</a:t>
              </a:r>
            </a:p>
          </p:txBody>
        </p:sp>
      </p:grpSp>
      <p:sp>
        <p:nvSpPr>
          <p:cNvPr id="18434" name="Text Box 2"/>
          <p:cNvSpPr txBox="1">
            <a:spLocks noChangeArrowheads="1"/>
          </p:cNvSpPr>
          <p:nvPr/>
        </p:nvSpPr>
        <p:spPr bwMode="auto">
          <a:xfrm>
            <a:off x="0" y="26640"/>
            <a:ext cx="9902825" cy="954088"/>
          </a:xfrm>
          <a:prstGeom prst="rect">
            <a:avLst/>
          </a:prstGeom>
          <a:noFill/>
          <a:ln w="15875">
            <a:noFill/>
            <a:miter lim="800000"/>
            <a:headEnd/>
            <a:tailEnd type="none" w="sm" len="sm"/>
          </a:ln>
        </p:spPr>
        <p:txBody>
          <a:bodyPr>
            <a:spAutoFit/>
          </a:bodyPr>
          <a:lstStyle/>
          <a:p>
            <a:pPr algn="ctr" eaLnBrk="0" hangingPunct="0">
              <a:spcBef>
                <a:spcPct val="50000"/>
              </a:spcBef>
            </a:pPr>
            <a:r>
              <a:rPr lang="en-US" sz="2800" dirty="0">
                <a:cs typeface="Arial" charset="0"/>
              </a:rPr>
              <a:t>Dyadic relationships in a simple supply </a:t>
            </a:r>
            <a:br>
              <a:rPr lang="en-US" sz="2800" dirty="0">
                <a:cs typeface="Arial" charset="0"/>
              </a:rPr>
            </a:br>
            <a:r>
              <a:rPr lang="en-US" sz="2800" dirty="0">
                <a:cs typeface="Arial" charset="0"/>
              </a:rPr>
              <a:t>network and example</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457" name="Group 9"/>
          <p:cNvGrpSpPr>
            <a:grpSpLocks/>
          </p:cNvGrpSpPr>
          <p:nvPr/>
        </p:nvGrpSpPr>
        <p:grpSpPr bwMode="auto">
          <a:xfrm>
            <a:off x="799993" y="1209170"/>
            <a:ext cx="4832770" cy="2366298"/>
            <a:chOff x="2555777" y="1057044"/>
            <a:chExt cx="5278972" cy="2692886"/>
          </a:xfrm>
        </p:grpSpPr>
        <p:grpSp>
          <p:nvGrpSpPr>
            <p:cNvPr id="19473" name="Group 24"/>
            <p:cNvGrpSpPr>
              <a:grpSpLocks/>
            </p:cNvGrpSpPr>
            <p:nvPr/>
          </p:nvGrpSpPr>
          <p:grpSpPr bwMode="auto">
            <a:xfrm>
              <a:off x="2555777" y="2673104"/>
              <a:ext cx="2078094" cy="1076826"/>
              <a:chOff x="3619488" y="1776140"/>
              <a:chExt cx="734765" cy="503643"/>
            </a:xfrm>
          </p:grpSpPr>
          <p:sp>
            <p:nvSpPr>
              <p:cNvPr id="15" name="Oval 14"/>
              <p:cNvSpPr/>
              <p:nvPr/>
            </p:nvSpPr>
            <p:spPr>
              <a:xfrm>
                <a:off x="3619488" y="1776140"/>
                <a:ext cx="734765" cy="503643"/>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b="0">
                  <a:latin typeface="Arial"/>
                  <a:cs typeface="Arial"/>
                </a:endParaRPr>
              </a:p>
            </p:txBody>
          </p:sp>
          <p:sp>
            <p:nvSpPr>
              <p:cNvPr id="19485" name="TextBox 15"/>
              <p:cNvSpPr txBox="1">
                <a:spLocks noChangeArrowheads="1"/>
              </p:cNvSpPr>
              <p:nvPr/>
            </p:nvSpPr>
            <p:spPr bwMode="auto">
              <a:xfrm>
                <a:off x="3646895" y="1912158"/>
                <a:ext cx="703250" cy="196582"/>
              </a:xfrm>
              <a:prstGeom prst="rect">
                <a:avLst/>
              </a:prstGeom>
              <a:noFill/>
              <a:ln w="9525">
                <a:noFill/>
                <a:miter lim="800000"/>
                <a:headEnd/>
                <a:tailEnd/>
              </a:ln>
            </p:spPr>
            <p:txBody>
              <a:bodyPr>
                <a:spAutoFit/>
              </a:bodyPr>
              <a:lstStyle/>
              <a:p>
                <a:pPr algn="ctr"/>
                <a:r>
                  <a:rPr lang="en-US" sz="1800" b="0">
                    <a:cs typeface="Arial" charset="0"/>
                  </a:rPr>
                  <a:t>Supplier</a:t>
                </a:r>
              </a:p>
            </p:txBody>
          </p:sp>
        </p:grpSp>
        <p:grpSp>
          <p:nvGrpSpPr>
            <p:cNvPr id="19474" name="Group 26"/>
            <p:cNvGrpSpPr>
              <a:grpSpLocks/>
            </p:cNvGrpSpPr>
            <p:nvPr/>
          </p:nvGrpSpPr>
          <p:grpSpPr bwMode="auto">
            <a:xfrm>
              <a:off x="4121181" y="1057044"/>
              <a:ext cx="2078093" cy="1086692"/>
              <a:chOff x="4567560" y="1778115"/>
              <a:chExt cx="734765" cy="508259"/>
            </a:xfrm>
          </p:grpSpPr>
          <p:sp>
            <p:nvSpPr>
              <p:cNvPr id="17" name="Oval 16"/>
              <p:cNvSpPr/>
              <p:nvPr/>
            </p:nvSpPr>
            <p:spPr>
              <a:xfrm>
                <a:off x="4567560" y="1782730"/>
                <a:ext cx="734765" cy="503644"/>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b="0">
                  <a:latin typeface="Arial"/>
                  <a:cs typeface="Arial"/>
                </a:endParaRPr>
              </a:p>
            </p:txBody>
          </p:sp>
          <p:sp>
            <p:nvSpPr>
              <p:cNvPr id="19483" name="TextBox 17"/>
              <p:cNvSpPr txBox="1">
                <a:spLocks noChangeArrowheads="1"/>
              </p:cNvSpPr>
              <p:nvPr/>
            </p:nvSpPr>
            <p:spPr bwMode="auto">
              <a:xfrm>
                <a:off x="4587385" y="1778115"/>
                <a:ext cx="703320" cy="491455"/>
              </a:xfrm>
              <a:prstGeom prst="rect">
                <a:avLst/>
              </a:prstGeom>
              <a:noFill/>
              <a:ln w="9525">
                <a:noFill/>
                <a:miter lim="800000"/>
                <a:headEnd/>
                <a:tailEnd/>
              </a:ln>
            </p:spPr>
            <p:txBody>
              <a:bodyPr>
                <a:spAutoFit/>
              </a:bodyPr>
              <a:lstStyle/>
              <a:p>
                <a:pPr algn="ctr"/>
                <a:r>
                  <a:rPr lang="en-US" sz="1800" b="0">
                    <a:cs typeface="Arial" charset="0"/>
                  </a:rPr>
                  <a:t>Focal operation/ buyer</a:t>
                </a:r>
              </a:p>
            </p:txBody>
          </p:sp>
        </p:grpSp>
        <p:grpSp>
          <p:nvGrpSpPr>
            <p:cNvPr id="19475" name="Group 25"/>
            <p:cNvGrpSpPr>
              <a:grpSpLocks/>
            </p:cNvGrpSpPr>
            <p:nvPr/>
          </p:nvGrpSpPr>
          <p:grpSpPr bwMode="auto">
            <a:xfrm>
              <a:off x="5756655" y="2659953"/>
              <a:ext cx="2078094" cy="1076826"/>
              <a:chOff x="5476457" y="1818371"/>
              <a:chExt cx="734765" cy="503643"/>
            </a:xfrm>
          </p:grpSpPr>
          <p:sp>
            <p:nvSpPr>
              <p:cNvPr id="19" name="Oval 18"/>
              <p:cNvSpPr/>
              <p:nvPr/>
            </p:nvSpPr>
            <p:spPr>
              <a:xfrm>
                <a:off x="5476457" y="1818371"/>
                <a:ext cx="734765" cy="503643"/>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b="0">
                  <a:latin typeface="Arial"/>
                  <a:cs typeface="Arial"/>
                </a:endParaRPr>
              </a:p>
            </p:txBody>
          </p:sp>
          <p:sp>
            <p:nvSpPr>
              <p:cNvPr id="19481" name="TextBox 19"/>
              <p:cNvSpPr txBox="1">
                <a:spLocks noChangeArrowheads="1"/>
              </p:cNvSpPr>
              <p:nvPr/>
            </p:nvSpPr>
            <p:spPr bwMode="auto">
              <a:xfrm>
                <a:off x="5495802" y="1960540"/>
                <a:ext cx="703250" cy="196581"/>
              </a:xfrm>
              <a:prstGeom prst="rect">
                <a:avLst/>
              </a:prstGeom>
              <a:noFill/>
              <a:ln w="9525">
                <a:noFill/>
                <a:miter lim="800000"/>
                <a:headEnd/>
                <a:tailEnd/>
              </a:ln>
            </p:spPr>
            <p:txBody>
              <a:bodyPr>
                <a:spAutoFit/>
              </a:bodyPr>
              <a:lstStyle/>
              <a:p>
                <a:pPr algn="ctr"/>
                <a:r>
                  <a:rPr lang="en-US" sz="1800" b="0">
                    <a:cs typeface="Arial" charset="0"/>
                  </a:rPr>
                  <a:t>Customer</a:t>
                </a:r>
              </a:p>
            </p:txBody>
          </p:sp>
        </p:grpSp>
        <p:cxnSp>
          <p:nvCxnSpPr>
            <p:cNvPr id="21" name="Straight Arrow Connector 20"/>
            <p:cNvCxnSpPr>
              <a:stCxn id="15" idx="0"/>
              <a:endCxn id="17" idx="3"/>
            </p:cNvCxnSpPr>
            <p:nvPr/>
          </p:nvCxnSpPr>
          <p:spPr>
            <a:xfrm flipV="1">
              <a:off x="3594821" y="1985910"/>
              <a:ext cx="830553" cy="687195"/>
            </a:xfrm>
            <a:prstGeom prst="straightConnector1">
              <a:avLst/>
            </a:prstGeom>
            <a:ln>
              <a:solidFill>
                <a:srgbClr val="000000"/>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a:stCxn id="17" idx="5"/>
              <a:endCxn id="19" idx="0"/>
            </p:cNvCxnSpPr>
            <p:nvPr/>
          </p:nvCxnSpPr>
          <p:spPr>
            <a:xfrm>
              <a:off x="5895078" y="1985910"/>
              <a:ext cx="900621" cy="674043"/>
            </a:xfrm>
            <a:prstGeom prst="straightConnector1">
              <a:avLst/>
            </a:prstGeom>
            <a:ln>
              <a:solidFill>
                <a:srgbClr val="000000"/>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19478" name="TextBox 23"/>
            <p:cNvSpPr txBox="1">
              <a:spLocks noChangeArrowheads="1"/>
            </p:cNvSpPr>
            <p:nvPr/>
          </p:nvSpPr>
          <p:spPr bwMode="auto">
            <a:xfrm>
              <a:off x="4028542" y="2171299"/>
              <a:ext cx="2227073" cy="420306"/>
            </a:xfrm>
            <a:prstGeom prst="rect">
              <a:avLst/>
            </a:prstGeom>
            <a:noFill/>
            <a:ln w="9525">
              <a:noFill/>
              <a:miter lim="800000"/>
              <a:headEnd/>
              <a:tailEnd/>
            </a:ln>
          </p:spPr>
          <p:txBody>
            <a:bodyPr>
              <a:spAutoFit/>
            </a:bodyPr>
            <a:lstStyle/>
            <a:p>
              <a:pPr algn="ctr"/>
              <a:r>
                <a:rPr lang="en-US" sz="1800" b="0" i="1">
                  <a:cs typeface="Arial" charset="0"/>
                </a:rPr>
                <a:t>Triadic interaction</a:t>
              </a:r>
            </a:p>
          </p:txBody>
        </p:sp>
        <p:cxnSp>
          <p:nvCxnSpPr>
            <p:cNvPr id="33" name="Straight Arrow Connector 32"/>
            <p:cNvCxnSpPr>
              <a:stCxn id="19" idx="2"/>
              <a:endCxn id="15" idx="6"/>
            </p:cNvCxnSpPr>
            <p:nvPr/>
          </p:nvCxnSpPr>
          <p:spPr>
            <a:xfrm flipH="1">
              <a:off x="4633867" y="3197544"/>
              <a:ext cx="1122786" cy="13152"/>
            </a:xfrm>
            <a:prstGeom prst="straightConnector1">
              <a:avLst/>
            </a:prstGeom>
            <a:ln>
              <a:solidFill>
                <a:srgbClr val="000000"/>
              </a:solidFill>
              <a:headEnd type="triangle"/>
              <a:tailEnd type="triangle"/>
            </a:ln>
          </p:spPr>
          <p:style>
            <a:lnRef idx="2">
              <a:schemeClr val="accent1"/>
            </a:lnRef>
            <a:fillRef idx="0">
              <a:schemeClr val="accent1"/>
            </a:fillRef>
            <a:effectRef idx="1">
              <a:schemeClr val="accent1"/>
            </a:effectRef>
            <a:fontRef idx="minor">
              <a:schemeClr val="tx1"/>
            </a:fontRef>
          </p:style>
        </p:cxnSp>
      </p:grpSp>
      <p:grpSp>
        <p:nvGrpSpPr>
          <p:cNvPr id="19458" name="Group 22"/>
          <p:cNvGrpSpPr>
            <a:grpSpLocks/>
          </p:cNvGrpSpPr>
          <p:nvPr/>
        </p:nvGrpSpPr>
        <p:grpSpPr bwMode="auto">
          <a:xfrm>
            <a:off x="4135523" y="3760383"/>
            <a:ext cx="4967316" cy="2359069"/>
            <a:chOff x="2818527" y="4419706"/>
            <a:chExt cx="5425881" cy="2683643"/>
          </a:xfrm>
        </p:grpSpPr>
        <p:grpSp>
          <p:nvGrpSpPr>
            <p:cNvPr id="19460" name="Group 47"/>
            <p:cNvGrpSpPr>
              <a:grpSpLocks/>
            </p:cNvGrpSpPr>
            <p:nvPr/>
          </p:nvGrpSpPr>
          <p:grpSpPr bwMode="auto">
            <a:xfrm>
              <a:off x="2818527" y="6026933"/>
              <a:ext cx="2078070" cy="1076416"/>
              <a:chOff x="3619488" y="1776331"/>
              <a:chExt cx="734757" cy="503452"/>
            </a:xfrm>
          </p:grpSpPr>
          <p:sp>
            <p:nvSpPr>
              <p:cNvPr id="49" name="Oval 48"/>
              <p:cNvSpPr/>
              <p:nvPr/>
            </p:nvSpPr>
            <p:spPr>
              <a:xfrm>
                <a:off x="3619488" y="1776331"/>
                <a:ext cx="734757" cy="503452"/>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b="0">
                  <a:latin typeface="Arial"/>
                  <a:cs typeface="Arial"/>
                </a:endParaRPr>
              </a:p>
            </p:txBody>
          </p:sp>
          <p:sp>
            <p:nvSpPr>
              <p:cNvPr id="19472" name="TextBox 49"/>
              <p:cNvSpPr txBox="1">
                <a:spLocks noChangeArrowheads="1"/>
              </p:cNvSpPr>
              <p:nvPr/>
            </p:nvSpPr>
            <p:spPr bwMode="auto">
              <a:xfrm>
                <a:off x="3628789" y="1796509"/>
                <a:ext cx="703250" cy="343888"/>
              </a:xfrm>
              <a:prstGeom prst="rect">
                <a:avLst/>
              </a:prstGeom>
              <a:noFill/>
              <a:ln w="9525">
                <a:noFill/>
                <a:miter lim="800000"/>
                <a:headEnd/>
                <a:tailEnd/>
              </a:ln>
            </p:spPr>
            <p:txBody>
              <a:bodyPr>
                <a:spAutoFit/>
              </a:bodyPr>
              <a:lstStyle/>
              <a:p>
                <a:pPr algn="ctr"/>
                <a:r>
                  <a:rPr lang="en-US" sz="1800" b="0" dirty="0">
                    <a:cs typeface="Arial" charset="0"/>
                  </a:rPr>
                  <a:t>Baggage handling agent</a:t>
                </a:r>
              </a:p>
            </p:txBody>
          </p:sp>
        </p:grpSp>
        <p:grpSp>
          <p:nvGrpSpPr>
            <p:cNvPr id="19461" name="Group 50"/>
            <p:cNvGrpSpPr>
              <a:grpSpLocks/>
            </p:cNvGrpSpPr>
            <p:nvPr/>
          </p:nvGrpSpPr>
          <p:grpSpPr bwMode="auto">
            <a:xfrm>
              <a:off x="4383915" y="4419706"/>
              <a:ext cx="2078070" cy="1076418"/>
              <a:chOff x="4567554" y="1782430"/>
              <a:chExt cx="734757" cy="503452"/>
            </a:xfrm>
          </p:grpSpPr>
          <p:sp>
            <p:nvSpPr>
              <p:cNvPr id="52" name="Oval 51"/>
              <p:cNvSpPr/>
              <p:nvPr/>
            </p:nvSpPr>
            <p:spPr>
              <a:xfrm>
                <a:off x="4567554" y="1782430"/>
                <a:ext cx="734757" cy="503452"/>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b="0">
                  <a:latin typeface="Arial"/>
                  <a:cs typeface="Arial"/>
                </a:endParaRPr>
              </a:p>
            </p:txBody>
          </p:sp>
          <p:sp>
            <p:nvSpPr>
              <p:cNvPr id="19470" name="TextBox 52"/>
              <p:cNvSpPr txBox="1">
                <a:spLocks noChangeArrowheads="1"/>
              </p:cNvSpPr>
              <p:nvPr/>
            </p:nvSpPr>
            <p:spPr bwMode="auto">
              <a:xfrm>
                <a:off x="4582144" y="1925054"/>
                <a:ext cx="703250" cy="196507"/>
              </a:xfrm>
              <a:prstGeom prst="rect">
                <a:avLst/>
              </a:prstGeom>
              <a:noFill/>
              <a:ln w="9525">
                <a:noFill/>
                <a:miter lim="800000"/>
                <a:headEnd/>
                <a:tailEnd/>
              </a:ln>
            </p:spPr>
            <p:txBody>
              <a:bodyPr>
                <a:spAutoFit/>
              </a:bodyPr>
              <a:lstStyle/>
              <a:p>
                <a:pPr algn="ctr"/>
                <a:r>
                  <a:rPr lang="en-US" sz="1800" b="0">
                    <a:cs typeface="Arial" charset="0"/>
                  </a:rPr>
                  <a:t>Airline</a:t>
                </a:r>
              </a:p>
            </p:txBody>
          </p:sp>
        </p:grpSp>
        <p:grpSp>
          <p:nvGrpSpPr>
            <p:cNvPr id="19462" name="Group 53"/>
            <p:cNvGrpSpPr>
              <a:grpSpLocks/>
            </p:cNvGrpSpPr>
            <p:nvPr/>
          </p:nvGrpSpPr>
          <p:grpSpPr bwMode="auto">
            <a:xfrm>
              <a:off x="5827929" y="6025292"/>
              <a:ext cx="2416479" cy="1076418"/>
              <a:chOff x="5408757" y="1802046"/>
              <a:chExt cx="854410" cy="503452"/>
            </a:xfrm>
          </p:grpSpPr>
          <p:sp>
            <p:nvSpPr>
              <p:cNvPr id="55" name="Oval 54"/>
              <p:cNvSpPr/>
              <p:nvPr/>
            </p:nvSpPr>
            <p:spPr>
              <a:xfrm>
                <a:off x="5476446" y="1802046"/>
                <a:ext cx="734756" cy="503452"/>
              </a:xfrm>
              <a:prstGeom prst="ellipse">
                <a:avLst/>
              </a:prstGeom>
              <a:solidFill>
                <a:srgbClr val="5CD2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b="0">
                  <a:latin typeface="Arial"/>
                  <a:cs typeface="Arial"/>
                </a:endParaRPr>
              </a:p>
            </p:txBody>
          </p:sp>
          <p:sp>
            <p:nvSpPr>
              <p:cNvPr id="19468" name="TextBox 55"/>
              <p:cNvSpPr txBox="1">
                <a:spLocks noChangeArrowheads="1"/>
              </p:cNvSpPr>
              <p:nvPr/>
            </p:nvSpPr>
            <p:spPr bwMode="auto">
              <a:xfrm>
                <a:off x="5408757" y="1944802"/>
                <a:ext cx="854410" cy="196507"/>
              </a:xfrm>
              <a:prstGeom prst="rect">
                <a:avLst/>
              </a:prstGeom>
              <a:noFill/>
              <a:ln w="9525">
                <a:noFill/>
                <a:miter lim="800000"/>
                <a:headEnd/>
                <a:tailEnd/>
              </a:ln>
            </p:spPr>
            <p:txBody>
              <a:bodyPr>
                <a:spAutoFit/>
              </a:bodyPr>
              <a:lstStyle/>
              <a:p>
                <a:pPr algn="ctr"/>
                <a:r>
                  <a:rPr lang="en-US" sz="1800" b="0">
                    <a:cs typeface="Arial" charset="0"/>
                  </a:rPr>
                  <a:t>Passengers</a:t>
                </a:r>
              </a:p>
            </p:txBody>
          </p:sp>
        </p:grpSp>
        <p:cxnSp>
          <p:nvCxnSpPr>
            <p:cNvPr id="57" name="Straight Arrow Connector 56"/>
            <p:cNvCxnSpPr>
              <a:stCxn id="49" idx="0"/>
              <a:endCxn id="52" idx="3"/>
            </p:cNvCxnSpPr>
            <p:nvPr/>
          </p:nvCxnSpPr>
          <p:spPr>
            <a:xfrm flipV="1">
              <a:off x="3857562" y="5338357"/>
              <a:ext cx="830544" cy="688579"/>
            </a:xfrm>
            <a:prstGeom prst="straightConnector1">
              <a:avLst/>
            </a:prstGeom>
            <a:ln>
              <a:solidFill>
                <a:srgbClr val="000000"/>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58" name="Straight Arrow Connector 57"/>
            <p:cNvCxnSpPr>
              <a:stCxn id="52" idx="5"/>
              <a:endCxn id="55" idx="0"/>
            </p:cNvCxnSpPr>
            <p:nvPr/>
          </p:nvCxnSpPr>
          <p:spPr>
            <a:xfrm>
              <a:off x="6157793" y="5338357"/>
              <a:ext cx="900611" cy="686935"/>
            </a:xfrm>
            <a:prstGeom prst="straightConnector1">
              <a:avLst/>
            </a:prstGeom>
            <a:ln>
              <a:solidFill>
                <a:srgbClr val="000000"/>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19465" name="TextBox 58"/>
            <p:cNvSpPr txBox="1">
              <a:spLocks noChangeArrowheads="1"/>
            </p:cNvSpPr>
            <p:nvPr/>
          </p:nvSpPr>
          <p:spPr bwMode="auto">
            <a:xfrm>
              <a:off x="4368708" y="5537895"/>
              <a:ext cx="2227073" cy="420147"/>
            </a:xfrm>
            <a:prstGeom prst="rect">
              <a:avLst/>
            </a:prstGeom>
            <a:noFill/>
            <a:ln w="9525">
              <a:noFill/>
              <a:miter lim="800000"/>
              <a:headEnd/>
              <a:tailEnd/>
            </a:ln>
          </p:spPr>
          <p:txBody>
            <a:bodyPr>
              <a:spAutoFit/>
            </a:bodyPr>
            <a:lstStyle/>
            <a:p>
              <a:pPr algn="ctr"/>
              <a:r>
                <a:rPr lang="en-US" sz="1800" b="0" i="1">
                  <a:cs typeface="Arial" charset="0"/>
                </a:rPr>
                <a:t>Triadic interaction</a:t>
              </a:r>
            </a:p>
          </p:txBody>
        </p:sp>
        <p:cxnSp>
          <p:nvCxnSpPr>
            <p:cNvPr id="60" name="Straight Arrow Connector 59"/>
            <p:cNvCxnSpPr>
              <a:stCxn id="55" idx="2"/>
              <a:endCxn id="49" idx="6"/>
            </p:cNvCxnSpPr>
            <p:nvPr/>
          </p:nvCxnSpPr>
          <p:spPr>
            <a:xfrm flipH="1">
              <a:off x="4896596" y="6562679"/>
              <a:ext cx="1122773" cy="1643"/>
            </a:xfrm>
            <a:prstGeom prst="straightConnector1">
              <a:avLst/>
            </a:prstGeom>
            <a:ln>
              <a:solidFill>
                <a:srgbClr val="000000"/>
              </a:solidFill>
              <a:headEnd type="triangle"/>
              <a:tailEnd type="triangle"/>
            </a:ln>
          </p:spPr>
          <p:style>
            <a:lnRef idx="2">
              <a:schemeClr val="accent1"/>
            </a:lnRef>
            <a:fillRef idx="0">
              <a:schemeClr val="accent1"/>
            </a:fillRef>
            <a:effectRef idx="1">
              <a:schemeClr val="accent1"/>
            </a:effectRef>
            <a:fontRef idx="minor">
              <a:schemeClr val="tx1"/>
            </a:fontRef>
          </p:style>
        </p:cxnSp>
      </p:grpSp>
      <p:sp>
        <p:nvSpPr>
          <p:cNvPr id="19459" name="Text Box 2"/>
          <p:cNvSpPr txBox="1">
            <a:spLocks noChangeArrowheads="1"/>
          </p:cNvSpPr>
          <p:nvPr/>
        </p:nvSpPr>
        <p:spPr bwMode="auto">
          <a:xfrm>
            <a:off x="0" y="456856"/>
            <a:ext cx="9902825" cy="523875"/>
          </a:xfrm>
          <a:prstGeom prst="rect">
            <a:avLst/>
          </a:prstGeom>
          <a:noFill/>
          <a:ln w="15875">
            <a:noFill/>
            <a:miter lim="800000"/>
            <a:headEnd/>
            <a:tailEnd type="none" w="sm" len="sm"/>
          </a:ln>
        </p:spPr>
        <p:txBody>
          <a:bodyPr>
            <a:spAutoFit/>
          </a:bodyPr>
          <a:lstStyle/>
          <a:p>
            <a:pPr algn="ctr" eaLnBrk="0" hangingPunct="0">
              <a:spcBef>
                <a:spcPct val="50000"/>
              </a:spcBef>
            </a:pPr>
            <a:r>
              <a:rPr lang="en-US" sz="2800">
                <a:cs typeface="Arial" charset="0"/>
              </a:rPr>
              <a:t>Triadic relationship and example</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Box 9"/>
          <p:cNvSpPr txBox="1">
            <a:spLocks noChangeArrowheads="1"/>
          </p:cNvSpPr>
          <p:nvPr/>
        </p:nvSpPr>
        <p:spPr bwMode="auto">
          <a:xfrm>
            <a:off x="4423562" y="1418763"/>
            <a:ext cx="1542239" cy="369332"/>
          </a:xfrm>
          <a:prstGeom prst="rect">
            <a:avLst/>
          </a:prstGeom>
          <a:solidFill>
            <a:schemeClr val="bg1">
              <a:lumMod val="95000"/>
            </a:schemeClr>
          </a:solidFill>
          <a:ln w="9525">
            <a:solidFill>
              <a:schemeClr val="tx1"/>
            </a:solidFill>
            <a:miter lim="800000"/>
            <a:headEnd type="none" w="sm" len="me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defRPr/>
            </a:pPr>
            <a:r>
              <a:rPr lang="en-GB" sz="1800" b="0" dirty="0">
                <a:solidFill>
                  <a:srgbClr val="FF0000"/>
                </a:solidFill>
              </a:rPr>
              <a:t>Competitors</a:t>
            </a:r>
            <a:endParaRPr lang="en-US" sz="1800" b="0" dirty="0">
              <a:solidFill>
                <a:srgbClr val="FF0000"/>
              </a:solidFill>
            </a:endParaRPr>
          </a:p>
        </p:txBody>
      </p:sp>
      <p:sp>
        <p:nvSpPr>
          <p:cNvPr id="11" name="Text Box 10"/>
          <p:cNvSpPr txBox="1">
            <a:spLocks noChangeArrowheads="1"/>
          </p:cNvSpPr>
          <p:nvPr/>
        </p:nvSpPr>
        <p:spPr bwMode="auto">
          <a:xfrm>
            <a:off x="4093592" y="5766181"/>
            <a:ext cx="2027575" cy="369332"/>
          </a:xfrm>
          <a:prstGeom prst="rect">
            <a:avLst/>
          </a:prstGeom>
          <a:solidFill>
            <a:schemeClr val="bg1">
              <a:lumMod val="95000"/>
            </a:schemeClr>
          </a:solidFill>
          <a:ln w="9525">
            <a:solidFill>
              <a:schemeClr val="tx1"/>
            </a:solidFill>
            <a:miter lim="800000"/>
            <a:headEnd type="none" w="sm" len="me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defRPr/>
            </a:pPr>
            <a:r>
              <a:rPr lang="en-GB" sz="1800" b="0" dirty="0">
                <a:solidFill>
                  <a:srgbClr val="FF0000"/>
                </a:solidFill>
              </a:rPr>
              <a:t>Complementors</a:t>
            </a:r>
            <a:endParaRPr lang="en-US" sz="1800" b="0" dirty="0">
              <a:solidFill>
                <a:srgbClr val="FF0000"/>
              </a:solidFill>
            </a:endParaRPr>
          </a:p>
        </p:txBody>
      </p:sp>
      <p:sp>
        <p:nvSpPr>
          <p:cNvPr id="12" name="Text Box 11"/>
          <p:cNvSpPr txBox="1">
            <a:spLocks noChangeArrowheads="1"/>
          </p:cNvSpPr>
          <p:nvPr/>
        </p:nvSpPr>
        <p:spPr bwMode="auto">
          <a:xfrm>
            <a:off x="150612" y="3628774"/>
            <a:ext cx="1290237" cy="369332"/>
          </a:xfrm>
          <a:prstGeom prst="rect">
            <a:avLst/>
          </a:prstGeom>
          <a:solidFill>
            <a:schemeClr val="bg1">
              <a:lumMod val="95000"/>
            </a:schemeClr>
          </a:solidFill>
          <a:ln w="9525">
            <a:solidFill>
              <a:schemeClr val="tx1"/>
            </a:solidFill>
            <a:miter lim="800000"/>
            <a:headEnd type="none" w="sm" len="me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r">
              <a:spcBef>
                <a:spcPct val="50000"/>
              </a:spcBef>
              <a:defRPr/>
            </a:pPr>
            <a:r>
              <a:rPr lang="en-GB" sz="1800" b="0">
                <a:solidFill>
                  <a:srgbClr val="FF0000"/>
                </a:solidFill>
              </a:rPr>
              <a:t>Suppliers</a:t>
            </a:r>
            <a:endParaRPr lang="en-US" sz="1800" b="0">
              <a:solidFill>
                <a:srgbClr val="FF0000"/>
              </a:solidFill>
            </a:endParaRPr>
          </a:p>
        </p:txBody>
      </p:sp>
      <p:sp>
        <p:nvSpPr>
          <p:cNvPr id="13" name="Text Box 12"/>
          <p:cNvSpPr txBox="1">
            <a:spLocks noChangeArrowheads="1"/>
          </p:cNvSpPr>
          <p:nvPr/>
        </p:nvSpPr>
        <p:spPr bwMode="auto">
          <a:xfrm>
            <a:off x="8243874" y="3641940"/>
            <a:ext cx="1454199" cy="369332"/>
          </a:xfrm>
          <a:prstGeom prst="rect">
            <a:avLst/>
          </a:prstGeom>
          <a:solidFill>
            <a:schemeClr val="bg1">
              <a:lumMod val="95000"/>
            </a:schemeClr>
          </a:solidFill>
          <a:ln w="9525">
            <a:solidFill>
              <a:schemeClr val="tx1"/>
            </a:solidFill>
            <a:miter lim="800000"/>
            <a:headEnd type="none" w="sm" len="me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defRPr/>
            </a:pPr>
            <a:r>
              <a:rPr lang="en-GB" sz="1800" b="0" dirty="0">
                <a:solidFill>
                  <a:srgbClr val="FF0000"/>
                </a:solidFill>
              </a:rPr>
              <a:t>Customers</a:t>
            </a:r>
            <a:endParaRPr lang="en-US" sz="1800" b="0" dirty="0">
              <a:solidFill>
                <a:srgbClr val="FF0000"/>
              </a:solidFill>
            </a:endParaRPr>
          </a:p>
        </p:txBody>
      </p:sp>
      <p:cxnSp>
        <p:nvCxnSpPr>
          <p:cNvPr id="20493" name="AutoShape 14"/>
          <p:cNvCxnSpPr>
            <a:cxnSpLocks noChangeShapeType="1"/>
          </p:cNvCxnSpPr>
          <p:nvPr/>
        </p:nvCxnSpPr>
        <p:spPr bwMode="auto">
          <a:xfrm rot="5400000">
            <a:off x="4708806" y="5361589"/>
            <a:ext cx="803275" cy="5157"/>
          </a:xfrm>
          <a:prstGeom prst="straightConnector1">
            <a:avLst/>
          </a:prstGeom>
          <a:noFill/>
          <a:ln w="9525">
            <a:solidFill>
              <a:schemeClr val="tx1"/>
            </a:solidFill>
            <a:round/>
            <a:headEnd type="none" w="sm" len="med"/>
            <a:tailEnd type="stealth" w="sm" len="lg"/>
          </a:ln>
        </p:spPr>
      </p:cxnSp>
      <p:cxnSp>
        <p:nvCxnSpPr>
          <p:cNvPr id="20494" name="AutoShape 18"/>
          <p:cNvCxnSpPr>
            <a:cxnSpLocks noChangeShapeType="1"/>
          </p:cNvCxnSpPr>
          <p:nvPr/>
        </p:nvCxnSpPr>
        <p:spPr bwMode="auto">
          <a:xfrm flipV="1">
            <a:off x="1440725" y="3779840"/>
            <a:ext cx="995441" cy="33338"/>
          </a:xfrm>
          <a:prstGeom prst="straightConnector1">
            <a:avLst/>
          </a:prstGeom>
          <a:noFill/>
          <a:ln w="9525">
            <a:solidFill>
              <a:schemeClr val="tx1"/>
            </a:solidFill>
            <a:round/>
            <a:headEnd type="stealth" w="sm" len="lg"/>
            <a:tailEnd type="stealth" w="sm" len="lg"/>
          </a:ln>
        </p:spPr>
      </p:cxnSp>
      <p:cxnSp>
        <p:nvCxnSpPr>
          <p:cNvPr id="20495" name="AutoShape 19"/>
          <p:cNvCxnSpPr>
            <a:cxnSpLocks noChangeShapeType="1"/>
          </p:cNvCxnSpPr>
          <p:nvPr/>
        </p:nvCxnSpPr>
        <p:spPr bwMode="auto">
          <a:xfrm rot="10800000">
            <a:off x="7420243" y="3786190"/>
            <a:ext cx="823517" cy="39688"/>
          </a:xfrm>
          <a:prstGeom prst="straightConnector1">
            <a:avLst/>
          </a:prstGeom>
          <a:noFill/>
          <a:ln w="9525">
            <a:solidFill>
              <a:schemeClr val="tx1"/>
            </a:solidFill>
            <a:round/>
            <a:headEnd type="stealth" w="sm" len="lg"/>
            <a:tailEnd type="stealth" w="sm" len="lg"/>
          </a:ln>
        </p:spPr>
      </p:cxnSp>
      <p:cxnSp>
        <p:nvCxnSpPr>
          <p:cNvPr id="20496" name="AutoShape 20"/>
          <p:cNvCxnSpPr>
            <a:cxnSpLocks noChangeShapeType="1"/>
          </p:cNvCxnSpPr>
          <p:nvPr/>
        </p:nvCxnSpPr>
        <p:spPr bwMode="auto">
          <a:xfrm rot="16200000" flipH="1">
            <a:off x="1467655" y="3325685"/>
            <a:ext cx="1954212" cy="3297503"/>
          </a:xfrm>
          <a:prstGeom prst="straightConnector1">
            <a:avLst/>
          </a:prstGeom>
          <a:noFill/>
          <a:ln w="9525">
            <a:solidFill>
              <a:schemeClr val="tx1"/>
            </a:solidFill>
            <a:round/>
            <a:headEnd type="stealth" w="sm" len="lg"/>
            <a:tailEnd type="stealth" w="sm" len="lg"/>
          </a:ln>
        </p:spPr>
      </p:cxnSp>
      <p:cxnSp>
        <p:nvCxnSpPr>
          <p:cNvPr id="20497" name="AutoShape 21"/>
          <p:cNvCxnSpPr>
            <a:cxnSpLocks noChangeShapeType="1"/>
          </p:cNvCxnSpPr>
          <p:nvPr/>
        </p:nvCxnSpPr>
        <p:spPr bwMode="auto">
          <a:xfrm rot="5400000">
            <a:off x="6575785" y="3556330"/>
            <a:ext cx="1939925" cy="2850501"/>
          </a:xfrm>
          <a:prstGeom prst="straightConnector1">
            <a:avLst/>
          </a:prstGeom>
          <a:noFill/>
          <a:ln w="9525">
            <a:solidFill>
              <a:schemeClr val="tx1"/>
            </a:solidFill>
            <a:round/>
            <a:headEnd type="stealth" w="sm" len="lg"/>
            <a:tailEnd type="stealth" w="sm" len="lg"/>
          </a:ln>
        </p:spPr>
      </p:cxnSp>
      <p:cxnSp>
        <p:nvCxnSpPr>
          <p:cNvPr id="20498" name="AutoShape 22"/>
          <p:cNvCxnSpPr>
            <a:cxnSpLocks noChangeShapeType="1"/>
          </p:cNvCxnSpPr>
          <p:nvPr/>
        </p:nvCxnSpPr>
        <p:spPr bwMode="auto">
          <a:xfrm rot="10800000" flipV="1">
            <a:off x="796011" y="1603378"/>
            <a:ext cx="3627597" cy="2025650"/>
          </a:xfrm>
          <a:prstGeom prst="straightConnector1">
            <a:avLst/>
          </a:prstGeom>
          <a:noFill/>
          <a:ln w="9525">
            <a:solidFill>
              <a:schemeClr val="tx1"/>
            </a:solidFill>
            <a:round/>
            <a:headEnd type="stealth" w="sm" len="lg"/>
            <a:tailEnd type="stealth" w="sm" len="lg"/>
          </a:ln>
        </p:spPr>
      </p:cxnSp>
      <p:cxnSp>
        <p:nvCxnSpPr>
          <p:cNvPr id="20499" name="AutoShape 23"/>
          <p:cNvCxnSpPr>
            <a:cxnSpLocks noChangeShapeType="1"/>
          </p:cNvCxnSpPr>
          <p:nvPr/>
        </p:nvCxnSpPr>
        <p:spPr bwMode="auto">
          <a:xfrm>
            <a:off x="5965765" y="1603378"/>
            <a:ext cx="3005232" cy="2038350"/>
          </a:xfrm>
          <a:prstGeom prst="straightConnector1">
            <a:avLst/>
          </a:prstGeom>
          <a:noFill/>
          <a:ln w="9525">
            <a:solidFill>
              <a:schemeClr val="tx1"/>
            </a:solidFill>
            <a:round/>
            <a:headEnd type="stealth" w="sm" len="lg"/>
            <a:tailEnd type="stealth" w="sm" len="lg"/>
          </a:ln>
        </p:spPr>
      </p:cxnSp>
      <p:cxnSp>
        <p:nvCxnSpPr>
          <p:cNvPr id="20500" name="AutoShape 15"/>
          <p:cNvCxnSpPr>
            <a:cxnSpLocks noChangeShapeType="1"/>
          </p:cNvCxnSpPr>
          <p:nvPr/>
        </p:nvCxnSpPr>
        <p:spPr bwMode="auto">
          <a:xfrm rot="16200000" flipV="1">
            <a:off x="4812893" y="2168465"/>
            <a:ext cx="763587" cy="1719"/>
          </a:xfrm>
          <a:prstGeom prst="straightConnector1">
            <a:avLst/>
          </a:prstGeom>
          <a:noFill/>
          <a:ln w="9525">
            <a:solidFill>
              <a:schemeClr val="tx1"/>
            </a:solidFill>
            <a:round/>
            <a:headEnd type="none" w="sm" len="med"/>
            <a:tailEnd type="stealth" w="sm" len="lg"/>
          </a:ln>
        </p:spPr>
      </p:cxnSp>
      <p:sp>
        <p:nvSpPr>
          <p:cNvPr id="14" name="Rectangle 13"/>
          <p:cNvSpPr>
            <a:spLocks noChangeArrowheads="1"/>
          </p:cNvSpPr>
          <p:nvPr/>
        </p:nvSpPr>
        <p:spPr bwMode="auto">
          <a:xfrm>
            <a:off x="2815025" y="2604627"/>
            <a:ext cx="4596418" cy="2357786"/>
          </a:xfrm>
          <a:prstGeom prst="rect">
            <a:avLst/>
          </a:prstGeom>
          <a:solidFill>
            <a:schemeClr val="bg1">
              <a:lumMod val="95000"/>
            </a:schemeClr>
          </a:solidFill>
          <a:ln w="9525">
            <a:solidFill>
              <a:schemeClr val="tx1"/>
            </a:solidFill>
            <a:miter lim="800000"/>
            <a:headEnd type="none" w="sm" len="me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b="0"/>
          </a:p>
        </p:txBody>
      </p:sp>
      <p:sp>
        <p:nvSpPr>
          <p:cNvPr id="20504" name="AutoShape 2"/>
          <p:cNvSpPr>
            <a:spLocks noChangeArrowheads="1"/>
          </p:cNvSpPr>
          <p:nvPr/>
        </p:nvSpPr>
        <p:spPr bwMode="auto">
          <a:xfrm>
            <a:off x="4165720" y="2992443"/>
            <a:ext cx="1884288" cy="492125"/>
          </a:xfrm>
          <a:prstGeom prst="curvedDownArrow">
            <a:avLst>
              <a:gd name="adj1" fmla="val 51477"/>
              <a:gd name="adj2" fmla="val 125657"/>
              <a:gd name="adj3" fmla="val 35120"/>
            </a:avLst>
          </a:prstGeom>
          <a:solidFill>
            <a:srgbClr val="99CCFF"/>
          </a:solidFill>
          <a:ln w="9525">
            <a:solidFill>
              <a:schemeClr val="tx1"/>
            </a:solidFill>
            <a:miter lim="800000"/>
            <a:headEnd/>
            <a:tailEnd/>
          </a:ln>
        </p:spPr>
        <p:txBody>
          <a:bodyPr wrap="none" anchor="ctr"/>
          <a:lstStyle/>
          <a:p>
            <a:endParaRPr lang="en-GB" b="0"/>
          </a:p>
        </p:txBody>
      </p:sp>
      <p:sp>
        <p:nvSpPr>
          <p:cNvPr id="20505" name="AutoShape 3"/>
          <p:cNvSpPr>
            <a:spLocks noChangeArrowheads="1"/>
          </p:cNvSpPr>
          <p:nvPr/>
        </p:nvSpPr>
        <p:spPr bwMode="auto">
          <a:xfrm flipH="1" flipV="1">
            <a:off x="3914713" y="4175128"/>
            <a:ext cx="1880849" cy="474662"/>
          </a:xfrm>
          <a:prstGeom prst="curvedDownArrow">
            <a:avLst>
              <a:gd name="adj1" fmla="val 51326"/>
              <a:gd name="adj2" fmla="val 125248"/>
              <a:gd name="adj3" fmla="val 35120"/>
            </a:avLst>
          </a:prstGeom>
          <a:solidFill>
            <a:srgbClr val="99CCFF"/>
          </a:solidFill>
          <a:ln w="9525">
            <a:solidFill>
              <a:schemeClr val="tx1"/>
            </a:solidFill>
            <a:miter lim="800000"/>
            <a:headEnd/>
            <a:tailEnd/>
          </a:ln>
        </p:spPr>
        <p:txBody>
          <a:bodyPr wrap="none" anchor="ctr"/>
          <a:lstStyle/>
          <a:p>
            <a:endParaRPr lang="en-GB" b="0"/>
          </a:p>
        </p:txBody>
      </p:sp>
      <p:sp>
        <p:nvSpPr>
          <p:cNvPr id="6" name="Freeform 5"/>
          <p:cNvSpPr>
            <a:spLocks/>
          </p:cNvSpPr>
          <p:nvPr/>
        </p:nvSpPr>
        <p:spPr bwMode="auto">
          <a:xfrm>
            <a:off x="3142071" y="3465964"/>
            <a:ext cx="1842685" cy="701330"/>
          </a:xfrm>
          <a:custGeom>
            <a:avLst/>
            <a:gdLst/>
            <a:ahLst/>
            <a:cxnLst>
              <a:cxn ang="0">
                <a:pos x="0" y="0"/>
              </a:cxn>
              <a:cxn ang="0">
                <a:pos x="768" y="0"/>
              </a:cxn>
              <a:cxn ang="0">
                <a:pos x="1200" y="336"/>
              </a:cxn>
              <a:cxn ang="0">
                <a:pos x="792" y="672"/>
              </a:cxn>
              <a:cxn ang="0">
                <a:pos x="0" y="672"/>
              </a:cxn>
              <a:cxn ang="0">
                <a:pos x="0" y="0"/>
              </a:cxn>
            </a:cxnLst>
            <a:rect l="0" t="0" r="r" b="b"/>
            <a:pathLst>
              <a:path w="1200" h="672">
                <a:moveTo>
                  <a:pt x="0" y="0"/>
                </a:moveTo>
                <a:lnTo>
                  <a:pt x="768" y="0"/>
                </a:lnTo>
                <a:lnTo>
                  <a:pt x="1200" y="336"/>
                </a:lnTo>
                <a:lnTo>
                  <a:pt x="792" y="672"/>
                </a:lnTo>
                <a:lnTo>
                  <a:pt x="0" y="672"/>
                </a:lnTo>
                <a:lnTo>
                  <a:pt x="0" y="0"/>
                </a:lnTo>
                <a:close/>
              </a:path>
            </a:pathLst>
          </a:custGeom>
          <a:solidFill>
            <a:schemeClr val="accent6">
              <a:lumMod val="20000"/>
              <a:lumOff val="80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b="0"/>
          </a:p>
        </p:txBody>
      </p:sp>
      <p:sp>
        <p:nvSpPr>
          <p:cNvPr id="20509" name="Text Box 6"/>
          <p:cNvSpPr txBox="1">
            <a:spLocks noChangeArrowheads="1"/>
          </p:cNvSpPr>
          <p:nvPr/>
        </p:nvSpPr>
        <p:spPr bwMode="auto">
          <a:xfrm>
            <a:off x="2939903" y="3538543"/>
            <a:ext cx="1765660" cy="646113"/>
          </a:xfrm>
          <a:prstGeom prst="rect">
            <a:avLst/>
          </a:prstGeom>
          <a:noFill/>
          <a:ln w="9525">
            <a:noFill/>
            <a:miter lim="800000"/>
            <a:headEnd/>
            <a:tailEnd type="none" w="sm" len="sm"/>
          </a:ln>
        </p:spPr>
        <p:txBody>
          <a:bodyPr>
            <a:spAutoFit/>
          </a:bodyPr>
          <a:lstStyle/>
          <a:p>
            <a:pPr algn="ctr">
              <a:spcBef>
                <a:spcPct val="50000"/>
              </a:spcBef>
            </a:pPr>
            <a:r>
              <a:rPr lang="en-US" sz="1800" b="0" dirty="0"/>
              <a:t>Operations Resources</a:t>
            </a:r>
          </a:p>
        </p:txBody>
      </p:sp>
      <p:sp>
        <p:nvSpPr>
          <p:cNvPr id="8" name="Freeform 7"/>
          <p:cNvSpPr>
            <a:spLocks/>
          </p:cNvSpPr>
          <p:nvPr/>
        </p:nvSpPr>
        <p:spPr bwMode="auto">
          <a:xfrm rot="10800000" flipV="1">
            <a:off x="4984756" y="3463236"/>
            <a:ext cx="1997099" cy="704061"/>
          </a:xfrm>
          <a:custGeom>
            <a:avLst/>
            <a:gdLst/>
            <a:ahLst/>
            <a:cxnLst>
              <a:cxn ang="0">
                <a:pos x="0" y="0"/>
              </a:cxn>
              <a:cxn ang="0">
                <a:pos x="768" y="0"/>
              </a:cxn>
              <a:cxn ang="0">
                <a:pos x="1200" y="336"/>
              </a:cxn>
              <a:cxn ang="0">
                <a:pos x="792" y="672"/>
              </a:cxn>
              <a:cxn ang="0">
                <a:pos x="0" y="672"/>
              </a:cxn>
              <a:cxn ang="0">
                <a:pos x="0" y="0"/>
              </a:cxn>
            </a:cxnLst>
            <a:rect l="0" t="0" r="r" b="b"/>
            <a:pathLst>
              <a:path w="1200" h="672">
                <a:moveTo>
                  <a:pt x="0" y="0"/>
                </a:moveTo>
                <a:lnTo>
                  <a:pt x="768" y="0"/>
                </a:lnTo>
                <a:lnTo>
                  <a:pt x="1200" y="336"/>
                </a:lnTo>
                <a:lnTo>
                  <a:pt x="792" y="672"/>
                </a:lnTo>
                <a:lnTo>
                  <a:pt x="0" y="672"/>
                </a:lnTo>
                <a:lnTo>
                  <a:pt x="0" y="0"/>
                </a:lnTo>
                <a:close/>
              </a:path>
            </a:pathLst>
          </a:custGeom>
          <a:solidFill>
            <a:schemeClr val="accent6">
              <a:lumMod val="20000"/>
              <a:lumOff val="80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b="0"/>
          </a:p>
        </p:txBody>
      </p:sp>
      <p:sp>
        <p:nvSpPr>
          <p:cNvPr id="20513" name="Text Box 8"/>
          <p:cNvSpPr txBox="1">
            <a:spLocks noChangeArrowheads="1"/>
          </p:cNvSpPr>
          <p:nvPr/>
        </p:nvSpPr>
        <p:spPr bwMode="auto">
          <a:xfrm rot="10800000" flipV="1">
            <a:off x="5185229" y="3457578"/>
            <a:ext cx="1975408" cy="646112"/>
          </a:xfrm>
          <a:prstGeom prst="rect">
            <a:avLst/>
          </a:prstGeom>
          <a:noFill/>
          <a:ln w="9525">
            <a:noFill/>
            <a:miter lim="800000"/>
            <a:headEnd/>
            <a:tailEnd type="none" w="sm" len="sm"/>
          </a:ln>
        </p:spPr>
        <p:txBody>
          <a:bodyPr>
            <a:spAutoFit/>
          </a:bodyPr>
          <a:lstStyle/>
          <a:p>
            <a:pPr algn="ctr">
              <a:spcBef>
                <a:spcPct val="50000"/>
              </a:spcBef>
            </a:pPr>
            <a:r>
              <a:rPr lang="en-US" sz="1800" b="0"/>
              <a:t>Market Requirements</a:t>
            </a:r>
          </a:p>
        </p:txBody>
      </p:sp>
      <p:sp>
        <p:nvSpPr>
          <p:cNvPr id="17" name="AutoShape 17"/>
          <p:cNvSpPr>
            <a:spLocks noChangeArrowheads="1"/>
          </p:cNvSpPr>
          <p:nvPr/>
        </p:nvSpPr>
        <p:spPr bwMode="auto">
          <a:xfrm>
            <a:off x="7198587" y="3482350"/>
            <a:ext cx="718031" cy="654940"/>
          </a:xfrm>
          <a:prstGeom prst="rightArrow">
            <a:avLst>
              <a:gd name="adj1" fmla="val 65000"/>
              <a:gd name="adj2" fmla="val 39164"/>
            </a:avLst>
          </a:prstGeom>
          <a:solidFill>
            <a:srgbClr val="FF0000"/>
          </a:solidFill>
          <a:ln w="9525">
            <a:noFill/>
            <a:miter lim="800000"/>
            <a:headEnd type="none" w="sm" len="me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b="0"/>
          </a:p>
        </p:txBody>
      </p:sp>
      <p:sp>
        <p:nvSpPr>
          <p:cNvPr id="20517" name="Text Box 24"/>
          <p:cNvSpPr txBox="1">
            <a:spLocks noChangeArrowheads="1"/>
          </p:cNvSpPr>
          <p:nvPr/>
        </p:nvSpPr>
        <p:spPr bwMode="auto">
          <a:xfrm>
            <a:off x="3720436" y="2590806"/>
            <a:ext cx="2860816" cy="396875"/>
          </a:xfrm>
          <a:prstGeom prst="rect">
            <a:avLst/>
          </a:prstGeom>
          <a:noFill/>
          <a:ln w="9525">
            <a:noFill/>
            <a:miter lim="800000"/>
            <a:headEnd type="none" w="sm" len="lg"/>
            <a:tailEnd type="none" w="sm" len="lg"/>
          </a:ln>
        </p:spPr>
        <p:txBody>
          <a:bodyPr>
            <a:spAutoFit/>
          </a:bodyPr>
          <a:lstStyle/>
          <a:p>
            <a:pPr algn="ctr">
              <a:spcBef>
                <a:spcPct val="50000"/>
              </a:spcBef>
            </a:pPr>
            <a:r>
              <a:rPr lang="en-GB" sz="2000" b="0">
                <a:solidFill>
                  <a:srgbClr val="FF0000"/>
                </a:solidFill>
              </a:rPr>
              <a:t>Focal company</a:t>
            </a:r>
            <a:endParaRPr lang="en-US" sz="2000" b="0">
              <a:solidFill>
                <a:srgbClr val="FF0000"/>
              </a:solidFill>
            </a:endParaRPr>
          </a:p>
        </p:txBody>
      </p:sp>
      <p:sp>
        <p:nvSpPr>
          <p:cNvPr id="20518" name="Text Box 4"/>
          <p:cNvSpPr txBox="1">
            <a:spLocks noChangeArrowheads="1"/>
          </p:cNvSpPr>
          <p:nvPr/>
        </p:nvSpPr>
        <p:spPr bwMode="auto">
          <a:xfrm>
            <a:off x="685978" y="503048"/>
            <a:ext cx="8530871" cy="457200"/>
          </a:xfrm>
          <a:prstGeom prst="rect">
            <a:avLst/>
          </a:prstGeom>
          <a:noFill/>
          <a:ln w="9525">
            <a:noFill/>
            <a:miter lim="800000"/>
            <a:headEnd type="none" w="sm" len="lg"/>
            <a:tailEnd type="none" w="sm" len="lg"/>
          </a:ln>
        </p:spPr>
        <p:txBody>
          <a:bodyPr>
            <a:spAutoFit/>
          </a:bodyPr>
          <a:lstStyle/>
          <a:p>
            <a:pPr algn="ctr"/>
            <a:r>
              <a:rPr lang="en-US" sz="2400" dirty="0"/>
              <a:t>The value net </a:t>
            </a:r>
            <a:r>
              <a:rPr lang="en-GB" sz="2200" dirty="0"/>
              <a:t>(based on </a:t>
            </a:r>
            <a:r>
              <a:rPr lang="en-GB" sz="2200" dirty="0" err="1"/>
              <a:t>Brandenburger</a:t>
            </a:r>
            <a:r>
              <a:rPr lang="en-GB" sz="2200" dirty="0"/>
              <a:t> and </a:t>
            </a:r>
            <a:r>
              <a:rPr lang="en-GB" sz="2200" dirty="0" err="1"/>
              <a:t>Nalebuff</a:t>
            </a:r>
            <a:r>
              <a:rPr lang="en-GB" sz="2200" dirty="0"/>
              <a:t>)</a:t>
            </a:r>
            <a:endParaRPr lang="en-US" sz="2200" dirty="0"/>
          </a:p>
        </p:txBody>
      </p:sp>
      <p:sp>
        <p:nvSpPr>
          <p:cNvPr id="38" name="AutoShape 17"/>
          <p:cNvSpPr>
            <a:spLocks noChangeArrowheads="1"/>
          </p:cNvSpPr>
          <p:nvPr/>
        </p:nvSpPr>
        <p:spPr bwMode="auto">
          <a:xfrm>
            <a:off x="2299969" y="3477967"/>
            <a:ext cx="718031" cy="654940"/>
          </a:xfrm>
          <a:prstGeom prst="rightArrow">
            <a:avLst>
              <a:gd name="adj1" fmla="val 65000"/>
              <a:gd name="adj2" fmla="val 39164"/>
            </a:avLst>
          </a:prstGeom>
          <a:solidFill>
            <a:srgbClr val="FF0000"/>
          </a:solidFill>
          <a:ln w="9525">
            <a:noFill/>
            <a:miter lim="800000"/>
            <a:headEnd type="none" w="sm" len="me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b="0"/>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Box 2"/>
          <p:cNvSpPr txBox="1">
            <a:spLocks noChangeArrowheads="1"/>
          </p:cNvSpPr>
          <p:nvPr/>
        </p:nvSpPr>
        <p:spPr bwMode="auto">
          <a:xfrm>
            <a:off x="0" y="190993"/>
            <a:ext cx="9902825" cy="946150"/>
          </a:xfrm>
          <a:prstGeom prst="rect">
            <a:avLst/>
          </a:prstGeom>
          <a:noFill/>
          <a:ln w="9525">
            <a:noFill/>
            <a:miter lim="800000"/>
            <a:headEnd/>
            <a:tailEnd/>
          </a:ln>
        </p:spPr>
        <p:txBody>
          <a:bodyPr>
            <a:spAutoFit/>
          </a:bodyPr>
          <a:lstStyle/>
          <a:p>
            <a:pPr algn="ctr"/>
            <a:r>
              <a:rPr lang="en-US" sz="2800" dirty="0">
                <a:cs typeface="Arial" charset="0"/>
              </a:rPr>
              <a:t>Wimbledon’s tennis balls travel over 80,000 </a:t>
            </a:r>
            <a:r>
              <a:rPr lang="en-GB" sz="2800" dirty="0">
                <a:cs typeface="Arial" charset="0"/>
              </a:rPr>
              <a:t>kilometres</a:t>
            </a:r>
            <a:r>
              <a:rPr lang="en-US" sz="2800" dirty="0">
                <a:cs typeface="Arial" charset="0"/>
              </a:rPr>
              <a:t> in their supply network</a:t>
            </a:r>
          </a:p>
        </p:txBody>
      </p:sp>
      <p:pic>
        <p:nvPicPr>
          <p:cNvPr id="21505" name="Picture 1" descr="Wimbledon_Graphic.jpg"/>
          <p:cNvPicPr>
            <a:picLocks noChangeAspect="1"/>
          </p:cNvPicPr>
          <p:nvPr/>
        </p:nvPicPr>
        <p:blipFill>
          <a:blip r:embed="rId2" cstate="print"/>
          <a:stretch>
            <a:fillRect/>
          </a:stretch>
        </p:blipFill>
        <p:spPr bwMode="auto">
          <a:xfrm>
            <a:off x="1038279" y="1309969"/>
            <a:ext cx="7826267" cy="5034344"/>
          </a:xfrm>
          <a:prstGeom prst="rect">
            <a:avLst/>
          </a:prstGeom>
          <a:noFill/>
          <a:ln w="9525">
            <a:noFill/>
            <a:miter lim="800000"/>
            <a:headEnd/>
            <a:tailEnd/>
          </a:ln>
        </p:spPr>
      </p:pic>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Freeform 35" descr="Dark upward diagonal"/>
          <p:cNvSpPr>
            <a:spLocks/>
          </p:cNvSpPr>
          <p:nvPr/>
        </p:nvSpPr>
        <p:spPr bwMode="auto">
          <a:xfrm>
            <a:off x="6626640" y="1289783"/>
            <a:ext cx="2228136" cy="1365504"/>
          </a:xfrm>
          <a:custGeom>
            <a:avLst/>
            <a:gdLst>
              <a:gd name="T0" fmla="*/ 388 w 780"/>
              <a:gd name="T1" fmla="*/ 11 h 547"/>
              <a:gd name="T2" fmla="*/ 22 w 780"/>
              <a:gd name="T3" fmla="*/ 77 h 547"/>
              <a:gd name="T4" fmla="*/ 256 w 780"/>
              <a:gd name="T5" fmla="*/ 419 h 547"/>
              <a:gd name="T6" fmla="*/ 634 w 780"/>
              <a:gd name="T7" fmla="*/ 491 h 547"/>
              <a:gd name="T8" fmla="*/ 739 w 780"/>
              <a:gd name="T9" fmla="*/ 80 h 547"/>
              <a:gd name="T10" fmla="*/ 388 w 780"/>
              <a:gd name="T11" fmla="*/ 11 h 547"/>
              <a:gd name="T12" fmla="*/ 0 60000 65536"/>
              <a:gd name="T13" fmla="*/ 0 60000 65536"/>
              <a:gd name="T14" fmla="*/ 0 60000 65536"/>
              <a:gd name="T15" fmla="*/ 0 60000 65536"/>
              <a:gd name="T16" fmla="*/ 0 60000 65536"/>
              <a:gd name="T17" fmla="*/ 0 60000 65536"/>
              <a:gd name="T18" fmla="*/ 0 w 780"/>
              <a:gd name="T19" fmla="*/ 0 h 547"/>
              <a:gd name="T20" fmla="*/ 780 w 780"/>
              <a:gd name="T21" fmla="*/ 547 h 547"/>
            </a:gdLst>
            <a:ahLst/>
            <a:cxnLst>
              <a:cxn ang="T12">
                <a:pos x="T0" y="T1"/>
              </a:cxn>
              <a:cxn ang="T13">
                <a:pos x="T2" y="T3"/>
              </a:cxn>
              <a:cxn ang="T14">
                <a:pos x="T4" y="T5"/>
              </a:cxn>
              <a:cxn ang="T15">
                <a:pos x="T6" y="T7"/>
              </a:cxn>
              <a:cxn ang="T16">
                <a:pos x="T8" y="T9"/>
              </a:cxn>
              <a:cxn ang="T17">
                <a:pos x="T10" y="T11"/>
              </a:cxn>
            </a:cxnLst>
            <a:rect l="T18" t="T19" r="T20" b="T21"/>
            <a:pathLst>
              <a:path w="780" h="547">
                <a:moveTo>
                  <a:pt x="388" y="11"/>
                </a:moveTo>
                <a:cubicBezTo>
                  <a:pt x="269" y="11"/>
                  <a:pt x="44" y="9"/>
                  <a:pt x="22" y="77"/>
                </a:cubicBezTo>
                <a:cubicBezTo>
                  <a:pt x="0" y="145"/>
                  <a:pt x="154" y="350"/>
                  <a:pt x="256" y="419"/>
                </a:cubicBezTo>
                <a:cubicBezTo>
                  <a:pt x="358" y="488"/>
                  <a:pt x="554" y="547"/>
                  <a:pt x="634" y="491"/>
                </a:cubicBezTo>
                <a:cubicBezTo>
                  <a:pt x="714" y="435"/>
                  <a:pt x="780" y="160"/>
                  <a:pt x="739" y="80"/>
                </a:cubicBezTo>
                <a:cubicBezTo>
                  <a:pt x="698" y="0"/>
                  <a:pt x="507" y="11"/>
                  <a:pt x="388" y="11"/>
                </a:cubicBezTo>
                <a:close/>
              </a:path>
            </a:pathLst>
          </a:custGeom>
          <a:pattFill prst="dkUpDiag">
            <a:fgClr>
              <a:srgbClr val="99CCFF"/>
            </a:fgClr>
            <a:bgClr>
              <a:srgbClr val="FFFFFF"/>
            </a:bgClr>
          </a:pattFill>
          <a:ln w="19050" cap="flat" cmpd="sng">
            <a:noFill/>
            <a:prstDash val="solid"/>
            <a:round/>
            <a:headEnd type="none" w="med" len="med"/>
            <a:tailEnd type="none" w="sm" len="med"/>
          </a:ln>
        </p:spPr>
        <p:txBody>
          <a:bodyPr wrap="none" anchor="ctr"/>
          <a:lstStyle/>
          <a:p>
            <a:endParaRPr lang="en-GB" sz="1400"/>
          </a:p>
        </p:txBody>
      </p:sp>
      <p:sp>
        <p:nvSpPr>
          <p:cNvPr id="22530" name="Freeform 34" descr="Dark downward diagonal"/>
          <p:cNvSpPr>
            <a:spLocks/>
          </p:cNvSpPr>
          <p:nvPr/>
        </p:nvSpPr>
        <p:spPr bwMode="auto">
          <a:xfrm>
            <a:off x="2238038" y="3054575"/>
            <a:ext cx="5705678" cy="2299716"/>
          </a:xfrm>
          <a:custGeom>
            <a:avLst/>
            <a:gdLst>
              <a:gd name="T0" fmla="*/ 881 w 1997"/>
              <a:gd name="T1" fmla="*/ 370 h 997"/>
              <a:gd name="T2" fmla="*/ 1685 w 1997"/>
              <a:gd name="T3" fmla="*/ 82 h 997"/>
              <a:gd name="T4" fmla="*/ 1757 w 1997"/>
              <a:gd name="T5" fmla="*/ 862 h 997"/>
              <a:gd name="T6" fmla="*/ 245 w 1997"/>
              <a:gd name="T7" fmla="*/ 892 h 997"/>
              <a:gd name="T8" fmla="*/ 287 w 1997"/>
              <a:gd name="T9" fmla="*/ 634 h 997"/>
              <a:gd name="T10" fmla="*/ 881 w 1997"/>
              <a:gd name="T11" fmla="*/ 370 h 997"/>
              <a:gd name="T12" fmla="*/ 0 60000 65536"/>
              <a:gd name="T13" fmla="*/ 0 60000 65536"/>
              <a:gd name="T14" fmla="*/ 0 60000 65536"/>
              <a:gd name="T15" fmla="*/ 0 60000 65536"/>
              <a:gd name="T16" fmla="*/ 0 60000 65536"/>
              <a:gd name="T17" fmla="*/ 0 60000 65536"/>
              <a:gd name="T18" fmla="*/ 0 w 1997"/>
              <a:gd name="T19" fmla="*/ 0 h 997"/>
              <a:gd name="T20" fmla="*/ 1997 w 1997"/>
              <a:gd name="T21" fmla="*/ 997 h 997"/>
            </a:gdLst>
            <a:ahLst/>
            <a:cxnLst>
              <a:cxn ang="T12">
                <a:pos x="T0" y="T1"/>
              </a:cxn>
              <a:cxn ang="T13">
                <a:pos x="T2" y="T3"/>
              </a:cxn>
              <a:cxn ang="T14">
                <a:pos x="T4" y="T5"/>
              </a:cxn>
              <a:cxn ang="T15">
                <a:pos x="T6" y="T7"/>
              </a:cxn>
              <a:cxn ang="T16">
                <a:pos x="T8" y="T9"/>
              </a:cxn>
              <a:cxn ang="T17">
                <a:pos x="T10" y="T11"/>
              </a:cxn>
            </a:cxnLst>
            <a:rect l="T18" t="T19" r="T20" b="T21"/>
            <a:pathLst>
              <a:path w="1997" h="997">
                <a:moveTo>
                  <a:pt x="881" y="370"/>
                </a:moveTo>
                <a:cubicBezTo>
                  <a:pt x="1114" y="278"/>
                  <a:pt x="1539" y="0"/>
                  <a:pt x="1685" y="82"/>
                </a:cubicBezTo>
                <a:cubicBezTo>
                  <a:pt x="1831" y="164"/>
                  <a:pt x="1997" y="727"/>
                  <a:pt x="1757" y="862"/>
                </a:cubicBezTo>
                <a:cubicBezTo>
                  <a:pt x="1517" y="997"/>
                  <a:pt x="490" y="930"/>
                  <a:pt x="245" y="892"/>
                </a:cubicBezTo>
                <a:cubicBezTo>
                  <a:pt x="0" y="854"/>
                  <a:pt x="181" y="721"/>
                  <a:pt x="287" y="634"/>
                </a:cubicBezTo>
                <a:cubicBezTo>
                  <a:pt x="393" y="547"/>
                  <a:pt x="667" y="462"/>
                  <a:pt x="881" y="370"/>
                </a:cubicBezTo>
                <a:close/>
              </a:path>
            </a:pathLst>
          </a:custGeom>
          <a:pattFill prst="dkDnDiag">
            <a:fgClr>
              <a:srgbClr val="99CCFF"/>
            </a:fgClr>
            <a:bgClr>
              <a:srgbClr val="FFFFFF"/>
            </a:bgClr>
          </a:pattFill>
          <a:ln w="19050" cap="flat" cmpd="sng">
            <a:noFill/>
            <a:prstDash val="solid"/>
            <a:round/>
            <a:headEnd type="none" w="med" len="med"/>
            <a:tailEnd type="none" w="sm" len="med"/>
          </a:ln>
        </p:spPr>
        <p:txBody>
          <a:bodyPr wrap="none" anchor="ctr"/>
          <a:lstStyle/>
          <a:p>
            <a:endParaRPr lang="en-GB" sz="1400"/>
          </a:p>
        </p:txBody>
      </p:sp>
      <p:sp>
        <p:nvSpPr>
          <p:cNvPr id="22531" name="Freeform 27" descr="Dark upward diagonal"/>
          <p:cNvSpPr>
            <a:spLocks/>
          </p:cNvSpPr>
          <p:nvPr/>
        </p:nvSpPr>
        <p:spPr bwMode="auto">
          <a:xfrm>
            <a:off x="2563184" y="1204439"/>
            <a:ext cx="4428212" cy="3076956"/>
          </a:xfrm>
          <a:custGeom>
            <a:avLst/>
            <a:gdLst>
              <a:gd name="T0" fmla="*/ 353 w 1550"/>
              <a:gd name="T1" fmla="*/ 43 h 1334"/>
              <a:gd name="T2" fmla="*/ 1403 w 1550"/>
              <a:gd name="T3" fmla="*/ 158 h 1334"/>
              <a:gd name="T4" fmla="*/ 1235 w 1550"/>
              <a:gd name="T5" fmla="*/ 752 h 1334"/>
              <a:gd name="T6" fmla="*/ 205 w 1550"/>
              <a:gd name="T7" fmla="*/ 1242 h 1334"/>
              <a:gd name="T8" fmla="*/ 25 w 1550"/>
              <a:gd name="T9" fmla="*/ 200 h 1334"/>
              <a:gd name="T10" fmla="*/ 353 w 1550"/>
              <a:gd name="T11" fmla="*/ 43 h 1334"/>
              <a:gd name="T12" fmla="*/ 0 60000 65536"/>
              <a:gd name="T13" fmla="*/ 0 60000 65536"/>
              <a:gd name="T14" fmla="*/ 0 60000 65536"/>
              <a:gd name="T15" fmla="*/ 0 60000 65536"/>
              <a:gd name="T16" fmla="*/ 0 60000 65536"/>
              <a:gd name="T17" fmla="*/ 0 60000 65536"/>
              <a:gd name="T18" fmla="*/ 0 w 1550"/>
              <a:gd name="T19" fmla="*/ 0 h 1334"/>
              <a:gd name="T20" fmla="*/ 1550 w 1550"/>
              <a:gd name="T21" fmla="*/ 1334 h 1334"/>
            </a:gdLst>
            <a:ahLst/>
            <a:cxnLst>
              <a:cxn ang="T12">
                <a:pos x="T0" y="T1"/>
              </a:cxn>
              <a:cxn ang="T13">
                <a:pos x="T2" y="T3"/>
              </a:cxn>
              <a:cxn ang="T14">
                <a:pos x="T4" y="T5"/>
              </a:cxn>
              <a:cxn ang="T15">
                <a:pos x="T6" y="T7"/>
              </a:cxn>
              <a:cxn ang="T16">
                <a:pos x="T8" y="T9"/>
              </a:cxn>
              <a:cxn ang="T17">
                <a:pos x="T10" y="T11"/>
              </a:cxn>
            </a:cxnLst>
            <a:rect l="T18" t="T19" r="T20" b="T21"/>
            <a:pathLst>
              <a:path w="1550" h="1334">
                <a:moveTo>
                  <a:pt x="353" y="43"/>
                </a:moveTo>
                <a:cubicBezTo>
                  <a:pt x="583" y="36"/>
                  <a:pt x="1256" y="40"/>
                  <a:pt x="1403" y="158"/>
                </a:cubicBezTo>
                <a:cubicBezTo>
                  <a:pt x="1550" y="276"/>
                  <a:pt x="1435" y="571"/>
                  <a:pt x="1235" y="752"/>
                </a:cubicBezTo>
                <a:cubicBezTo>
                  <a:pt x="1035" y="933"/>
                  <a:pt x="407" y="1334"/>
                  <a:pt x="205" y="1242"/>
                </a:cubicBezTo>
                <a:cubicBezTo>
                  <a:pt x="3" y="1150"/>
                  <a:pt x="0" y="399"/>
                  <a:pt x="25" y="200"/>
                </a:cubicBezTo>
                <a:cubicBezTo>
                  <a:pt x="49" y="0"/>
                  <a:pt x="286" y="75"/>
                  <a:pt x="353" y="43"/>
                </a:cubicBezTo>
                <a:close/>
              </a:path>
            </a:pathLst>
          </a:custGeom>
          <a:pattFill prst="dkUpDiag">
            <a:fgClr>
              <a:srgbClr val="99CCFF"/>
            </a:fgClr>
            <a:bgClr>
              <a:srgbClr val="FFFFFF"/>
            </a:bgClr>
          </a:pattFill>
          <a:ln w="19050" cap="flat" cmpd="sng">
            <a:noFill/>
            <a:prstDash val="solid"/>
            <a:round/>
            <a:headEnd type="none" w="med" len="med"/>
            <a:tailEnd type="none" w="sm" len="med"/>
          </a:ln>
        </p:spPr>
        <p:txBody>
          <a:bodyPr wrap="none" anchor="ctr"/>
          <a:lstStyle/>
          <a:p>
            <a:endParaRPr lang="en-GB" sz="1400"/>
          </a:p>
        </p:txBody>
      </p:sp>
      <p:sp>
        <p:nvSpPr>
          <p:cNvPr id="22532" name="Text Box 7"/>
          <p:cNvSpPr txBox="1">
            <a:spLocks noChangeArrowheads="1"/>
          </p:cNvSpPr>
          <p:nvPr/>
        </p:nvSpPr>
        <p:spPr bwMode="auto">
          <a:xfrm>
            <a:off x="1657074" y="5645374"/>
            <a:ext cx="1803965" cy="352044"/>
          </a:xfrm>
          <a:prstGeom prst="rect">
            <a:avLst/>
          </a:prstGeom>
          <a:noFill/>
          <a:ln w="9525">
            <a:noFill/>
            <a:miter lim="800000"/>
            <a:headEnd/>
            <a:tailEnd type="none" w="sm" len="sm"/>
          </a:ln>
        </p:spPr>
        <p:txBody>
          <a:bodyPr>
            <a:spAutoFit/>
          </a:bodyPr>
          <a:lstStyle/>
          <a:p>
            <a:pPr algn="ctr">
              <a:spcBef>
                <a:spcPct val="50000"/>
              </a:spcBef>
            </a:pPr>
            <a:r>
              <a:rPr lang="en-GB" b="0"/>
              <a:t>Do nothing</a:t>
            </a:r>
            <a:endParaRPr lang="en-US" b="0"/>
          </a:p>
        </p:txBody>
      </p:sp>
      <p:sp>
        <p:nvSpPr>
          <p:cNvPr id="22533" name="Text Box 8"/>
          <p:cNvSpPr txBox="1">
            <a:spLocks noChangeArrowheads="1"/>
          </p:cNvSpPr>
          <p:nvPr/>
        </p:nvSpPr>
        <p:spPr bwMode="auto">
          <a:xfrm>
            <a:off x="7002949" y="5680427"/>
            <a:ext cx="1874935" cy="352044"/>
          </a:xfrm>
          <a:prstGeom prst="rect">
            <a:avLst/>
          </a:prstGeom>
          <a:noFill/>
          <a:ln w="9525">
            <a:noFill/>
            <a:miter lim="800000"/>
            <a:headEnd/>
            <a:tailEnd type="none" w="sm" len="sm"/>
          </a:ln>
        </p:spPr>
        <p:txBody>
          <a:bodyPr>
            <a:spAutoFit/>
          </a:bodyPr>
          <a:lstStyle/>
          <a:p>
            <a:pPr algn="ctr">
              <a:spcBef>
                <a:spcPct val="50000"/>
              </a:spcBef>
            </a:pPr>
            <a:r>
              <a:rPr lang="en-GB" b="0"/>
              <a:t>Do everything</a:t>
            </a:r>
            <a:endParaRPr lang="en-US" b="0"/>
          </a:p>
        </p:txBody>
      </p:sp>
      <p:sp>
        <p:nvSpPr>
          <p:cNvPr id="22534" name="Text Box 9"/>
          <p:cNvSpPr txBox="1">
            <a:spLocks noChangeArrowheads="1"/>
          </p:cNvSpPr>
          <p:nvPr/>
        </p:nvSpPr>
        <p:spPr bwMode="auto">
          <a:xfrm>
            <a:off x="2077945" y="5989798"/>
            <a:ext cx="6407127" cy="338554"/>
          </a:xfrm>
          <a:prstGeom prst="rect">
            <a:avLst/>
          </a:prstGeom>
          <a:noFill/>
          <a:ln w="9525">
            <a:noFill/>
            <a:miter lim="800000"/>
            <a:headEnd/>
            <a:tailEnd type="none" w="sm" len="sm"/>
          </a:ln>
        </p:spPr>
        <p:txBody>
          <a:bodyPr>
            <a:spAutoFit/>
          </a:bodyPr>
          <a:lstStyle/>
          <a:p>
            <a:pPr algn="ctr">
              <a:spcBef>
                <a:spcPct val="50000"/>
              </a:spcBef>
            </a:pPr>
            <a:r>
              <a:rPr lang="en-GB" b="0"/>
              <a:t>The character of internal operations activity</a:t>
            </a:r>
            <a:r>
              <a:rPr lang="en-US" b="0"/>
              <a:t> </a:t>
            </a:r>
          </a:p>
        </p:txBody>
      </p:sp>
      <p:sp>
        <p:nvSpPr>
          <p:cNvPr id="9" name="AutoShape 12"/>
          <p:cNvSpPr>
            <a:spLocks noChangeArrowheads="1"/>
          </p:cNvSpPr>
          <p:nvPr/>
        </p:nvSpPr>
        <p:spPr bwMode="auto">
          <a:xfrm>
            <a:off x="1760312" y="1190076"/>
            <a:ext cx="1042938" cy="4387912"/>
          </a:xfrm>
          <a:prstGeom prst="upArrow">
            <a:avLst>
              <a:gd name="adj1" fmla="val 40833"/>
              <a:gd name="adj2" fmla="val 29408"/>
            </a:avLst>
          </a:prstGeom>
          <a:solidFill>
            <a:schemeClr val="bg1">
              <a:lumMod val="95000"/>
            </a:schemeClr>
          </a:solidFill>
          <a:ln w="9525">
            <a:noFill/>
            <a:miter lim="800000"/>
            <a:headEnd/>
            <a:tailEnd type="none" w="sm" len="sm"/>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lgn="ctr">
              <a:defRPr/>
            </a:pPr>
            <a:endParaRPr lang="en-GB" b="0"/>
          </a:p>
        </p:txBody>
      </p:sp>
      <p:sp>
        <p:nvSpPr>
          <p:cNvPr id="10" name="AutoShape 14"/>
          <p:cNvSpPr>
            <a:spLocks noChangeArrowheads="1"/>
          </p:cNvSpPr>
          <p:nvPr/>
        </p:nvSpPr>
        <p:spPr bwMode="auto">
          <a:xfrm rot="5372945">
            <a:off x="4949042" y="2195572"/>
            <a:ext cx="705942" cy="6460495"/>
          </a:xfrm>
          <a:prstGeom prst="upArrow">
            <a:avLst>
              <a:gd name="adj1" fmla="val 40833"/>
              <a:gd name="adj2" fmla="val 41699"/>
            </a:avLst>
          </a:prstGeom>
          <a:solidFill>
            <a:schemeClr val="bg1">
              <a:lumMod val="95000"/>
            </a:schemeClr>
          </a:solidFill>
          <a:ln w="9525">
            <a:noFill/>
            <a:miter lim="800000"/>
            <a:headEnd/>
            <a:tailEnd type="none" w="sm" len="sm"/>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lgn="ctr">
              <a:defRPr/>
            </a:pPr>
            <a:endParaRPr lang="en-GB" b="0"/>
          </a:p>
        </p:txBody>
      </p:sp>
      <p:sp>
        <p:nvSpPr>
          <p:cNvPr id="22541" name="Text Box 16"/>
          <p:cNvSpPr txBox="1">
            <a:spLocks noChangeArrowheads="1"/>
          </p:cNvSpPr>
          <p:nvPr/>
        </p:nvSpPr>
        <p:spPr bwMode="auto">
          <a:xfrm>
            <a:off x="2719976" y="4577054"/>
            <a:ext cx="1457366" cy="584775"/>
          </a:xfrm>
          <a:prstGeom prst="rect">
            <a:avLst/>
          </a:prstGeom>
          <a:noFill/>
          <a:ln w="9525">
            <a:noFill/>
            <a:miter lim="800000"/>
            <a:headEnd/>
            <a:tailEnd type="none" w="sm" len="sm"/>
          </a:ln>
        </p:spPr>
        <p:txBody>
          <a:bodyPr>
            <a:spAutoFit/>
          </a:bodyPr>
          <a:lstStyle/>
          <a:p>
            <a:pPr algn="ctr">
              <a:spcBef>
                <a:spcPct val="50000"/>
              </a:spcBef>
            </a:pPr>
            <a:r>
              <a:rPr lang="en-US" b="0"/>
              <a:t>Virtual spot trading</a:t>
            </a:r>
          </a:p>
        </p:txBody>
      </p:sp>
      <p:sp>
        <p:nvSpPr>
          <p:cNvPr id="22542" name="Text Box 17"/>
          <p:cNvSpPr txBox="1">
            <a:spLocks noChangeArrowheads="1"/>
          </p:cNvSpPr>
          <p:nvPr/>
        </p:nvSpPr>
        <p:spPr bwMode="auto">
          <a:xfrm>
            <a:off x="5080149" y="3952214"/>
            <a:ext cx="2317261" cy="584775"/>
          </a:xfrm>
          <a:prstGeom prst="rect">
            <a:avLst/>
          </a:prstGeom>
          <a:noFill/>
          <a:ln w="9525">
            <a:noFill/>
            <a:miter lim="800000"/>
            <a:headEnd/>
            <a:tailEnd type="none" w="sm" len="sm"/>
          </a:ln>
        </p:spPr>
        <p:txBody>
          <a:bodyPr>
            <a:spAutoFit/>
          </a:bodyPr>
          <a:lstStyle/>
          <a:p>
            <a:pPr algn="ctr">
              <a:spcBef>
                <a:spcPct val="50000"/>
              </a:spcBef>
            </a:pPr>
            <a:r>
              <a:rPr lang="en-US" b="0" dirty="0">
                <a:solidFill>
                  <a:schemeClr val="accent2"/>
                </a:solidFill>
              </a:rPr>
              <a:t>Traditional market supply</a:t>
            </a:r>
          </a:p>
        </p:txBody>
      </p:sp>
      <p:sp>
        <p:nvSpPr>
          <p:cNvPr id="22543" name="Text Box 18"/>
          <p:cNvSpPr txBox="1">
            <a:spLocks noChangeArrowheads="1"/>
          </p:cNvSpPr>
          <p:nvPr/>
        </p:nvSpPr>
        <p:spPr bwMode="auto">
          <a:xfrm>
            <a:off x="3114441" y="5250659"/>
            <a:ext cx="4165787" cy="352044"/>
          </a:xfrm>
          <a:prstGeom prst="rect">
            <a:avLst/>
          </a:prstGeom>
          <a:noFill/>
          <a:ln w="9525">
            <a:noFill/>
            <a:miter lim="800000"/>
            <a:headEnd/>
            <a:tailEnd type="none" w="sm" len="sm"/>
          </a:ln>
        </p:spPr>
        <p:txBody>
          <a:bodyPr>
            <a:spAutoFit/>
          </a:bodyPr>
          <a:lstStyle/>
          <a:p>
            <a:pPr algn="ctr">
              <a:spcBef>
                <a:spcPct val="50000"/>
              </a:spcBef>
            </a:pPr>
            <a:r>
              <a:rPr lang="en-GB" b="0">
                <a:solidFill>
                  <a:srgbClr val="FF0000"/>
                </a:solidFill>
              </a:rPr>
              <a:t>Resource scope</a:t>
            </a:r>
            <a:endParaRPr lang="en-US" b="0">
              <a:solidFill>
                <a:srgbClr val="FF0000"/>
              </a:solidFill>
            </a:endParaRPr>
          </a:p>
        </p:txBody>
      </p:sp>
      <p:sp>
        <p:nvSpPr>
          <p:cNvPr id="22544" name="Text Box 19"/>
          <p:cNvSpPr txBox="1">
            <a:spLocks noChangeArrowheads="1"/>
          </p:cNvSpPr>
          <p:nvPr/>
        </p:nvSpPr>
        <p:spPr bwMode="auto">
          <a:xfrm rot="16227816">
            <a:off x="888961" y="3258677"/>
            <a:ext cx="2828544" cy="338554"/>
          </a:xfrm>
          <a:prstGeom prst="rect">
            <a:avLst/>
          </a:prstGeom>
          <a:noFill/>
          <a:ln w="9525">
            <a:noFill/>
            <a:miter lim="800000"/>
            <a:headEnd/>
            <a:tailEnd type="none" w="sm" len="sm"/>
          </a:ln>
        </p:spPr>
        <p:txBody>
          <a:bodyPr>
            <a:spAutoFit/>
          </a:bodyPr>
          <a:lstStyle/>
          <a:p>
            <a:pPr algn="ctr">
              <a:spcBef>
                <a:spcPct val="50000"/>
              </a:spcBef>
            </a:pPr>
            <a:r>
              <a:rPr lang="en-GB" b="0">
                <a:solidFill>
                  <a:srgbClr val="FF0000"/>
                </a:solidFill>
              </a:rPr>
              <a:t>Market relationship</a:t>
            </a:r>
            <a:endParaRPr lang="en-US" b="0">
              <a:solidFill>
                <a:srgbClr val="FF0000"/>
              </a:solidFill>
            </a:endParaRPr>
          </a:p>
        </p:txBody>
      </p:sp>
      <p:sp>
        <p:nvSpPr>
          <p:cNvPr id="22545" name="Text Box 20"/>
          <p:cNvSpPr txBox="1">
            <a:spLocks noChangeArrowheads="1"/>
          </p:cNvSpPr>
          <p:nvPr/>
        </p:nvSpPr>
        <p:spPr bwMode="auto">
          <a:xfrm>
            <a:off x="2605398" y="1464284"/>
            <a:ext cx="1973963" cy="584775"/>
          </a:xfrm>
          <a:prstGeom prst="rect">
            <a:avLst/>
          </a:prstGeom>
          <a:noFill/>
          <a:ln w="9525">
            <a:noFill/>
            <a:miter lim="800000"/>
            <a:headEnd/>
            <a:tailEnd type="none" w="sm" len="sm"/>
          </a:ln>
        </p:spPr>
        <p:txBody>
          <a:bodyPr>
            <a:spAutoFit/>
          </a:bodyPr>
          <a:lstStyle/>
          <a:p>
            <a:pPr algn="ctr">
              <a:spcBef>
                <a:spcPct val="50000"/>
              </a:spcBef>
            </a:pPr>
            <a:r>
              <a:rPr lang="en-US" b="0" dirty="0"/>
              <a:t>Long-term virtual operation</a:t>
            </a:r>
          </a:p>
        </p:txBody>
      </p:sp>
      <p:sp>
        <p:nvSpPr>
          <p:cNvPr id="22546" name="Text Box 21"/>
          <p:cNvSpPr txBox="1">
            <a:spLocks noChangeArrowheads="1"/>
          </p:cNvSpPr>
          <p:nvPr/>
        </p:nvSpPr>
        <p:spPr bwMode="auto">
          <a:xfrm>
            <a:off x="3668998" y="2179802"/>
            <a:ext cx="2290854" cy="584775"/>
          </a:xfrm>
          <a:prstGeom prst="rect">
            <a:avLst/>
          </a:prstGeom>
          <a:noFill/>
          <a:ln w="9525">
            <a:noFill/>
            <a:miter lim="800000"/>
            <a:headEnd/>
            <a:tailEnd type="none" w="sm" len="sm"/>
          </a:ln>
        </p:spPr>
        <p:txBody>
          <a:bodyPr>
            <a:spAutoFit/>
          </a:bodyPr>
          <a:lstStyle/>
          <a:p>
            <a:pPr algn="ctr">
              <a:spcBef>
                <a:spcPct val="50000"/>
              </a:spcBef>
            </a:pPr>
            <a:r>
              <a:rPr lang="en-US" b="0">
                <a:solidFill>
                  <a:schemeClr val="accent2"/>
                </a:solidFill>
              </a:rPr>
              <a:t>‘Partnership’ supply</a:t>
            </a:r>
            <a:r>
              <a:rPr lang="en-GB" b="0">
                <a:solidFill>
                  <a:schemeClr val="accent2"/>
                </a:solidFill>
              </a:rPr>
              <a:t> relationships</a:t>
            </a:r>
            <a:endParaRPr lang="en-US" b="0">
              <a:solidFill>
                <a:schemeClr val="accent2"/>
              </a:solidFill>
            </a:endParaRPr>
          </a:p>
        </p:txBody>
      </p:sp>
      <p:sp>
        <p:nvSpPr>
          <p:cNvPr id="22547" name="Text Box 24"/>
          <p:cNvSpPr txBox="1">
            <a:spLocks noChangeArrowheads="1"/>
          </p:cNvSpPr>
          <p:nvPr/>
        </p:nvSpPr>
        <p:spPr bwMode="auto">
          <a:xfrm>
            <a:off x="6978988" y="1600681"/>
            <a:ext cx="1873284" cy="338554"/>
          </a:xfrm>
          <a:prstGeom prst="rect">
            <a:avLst/>
          </a:prstGeom>
          <a:noFill/>
          <a:ln w="9525">
            <a:noFill/>
            <a:miter lim="800000"/>
            <a:headEnd/>
            <a:tailEnd type="none" w="sm" len="sm"/>
          </a:ln>
        </p:spPr>
        <p:txBody>
          <a:bodyPr>
            <a:spAutoFit/>
          </a:bodyPr>
          <a:lstStyle/>
          <a:p>
            <a:pPr algn="ctr">
              <a:spcBef>
                <a:spcPct val="50000"/>
              </a:spcBef>
            </a:pPr>
            <a:r>
              <a:rPr lang="en-US" b="0">
                <a:solidFill>
                  <a:schemeClr val="accent2"/>
                </a:solidFill>
              </a:rPr>
              <a:t>Vertical integration</a:t>
            </a:r>
          </a:p>
        </p:txBody>
      </p:sp>
      <p:sp>
        <p:nvSpPr>
          <p:cNvPr id="22548" name="Text Box 29"/>
          <p:cNvSpPr txBox="1">
            <a:spLocks noChangeArrowheads="1"/>
          </p:cNvSpPr>
          <p:nvPr/>
        </p:nvSpPr>
        <p:spPr bwMode="auto">
          <a:xfrm rot="16200000">
            <a:off x="-294404" y="3331068"/>
            <a:ext cx="2689860" cy="338554"/>
          </a:xfrm>
          <a:prstGeom prst="rect">
            <a:avLst/>
          </a:prstGeom>
          <a:noFill/>
          <a:ln w="9525">
            <a:noFill/>
            <a:miter lim="800000"/>
            <a:headEnd/>
            <a:tailEnd type="none" w="sm" len="sm"/>
          </a:ln>
        </p:spPr>
        <p:txBody>
          <a:bodyPr>
            <a:spAutoFit/>
          </a:bodyPr>
          <a:lstStyle/>
          <a:p>
            <a:pPr algn="ctr">
              <a:spcBef>
                <a:spcPct val="50000"/>
              </a:spcBef>
            </a:pPr>
            <a:r>
              <a:rPr lang="en-GB" b="0"/>
              <a:t>Type of inter-firm contact</a:t>
            </a:r>
            <a:endParaRPr lang="en-US" b="0"/>
          </a:p>
        </p:txBody>
      </p:sp>
      <p:sp>
        <p:nvSpPr>
          <p:cNvPr id="22549" name="Text Box 30"/>
          <p:cNvSpPr txBox="1">
            <a:spLocks noChangeArrowheads="1"/>
          </p:cNvSpPr>
          <p:nvPr/>
        </p:nvSpPr>
        <p:spPr bwMode="auto">
          <a:xfrm rot="16200000">
            <a:off x="800323" y="4195512"/>
            <a:ext cx="1766316" cy="584775"/>
          </a:xfrm>
          <a:prstGeom prst="rect">
            <a:avLst/>
          </a:prstGeom>
          <a:noFill/>
          <a:ln w="9525">
            <a:noFill/>
            <a:miter lim="800000"/>
            <a:headEnd/>
            <a:tailEnd type="none" w="sm" len="sm"/>
          </a:ln>
        </p:spPr>
        <p:txBody>
          <a:bodyPr>
            <a:spAutoFit/>
          </a:bodyPr>
          <a:lstStyle/>
          <a:p>
            <a:pPr algn="ctr">
              <a:spcBef>
                <a:spcPct val="50000"/>
              </a:spcBef>
            </a:pPr>
            <a:r>
              <a:rPr lang="en-GB" b="0"/>
              <a:t>Transactional </a:t>
            </a:r>
            <a:r>
              <a:rPr lang="en-GB" b="0">
                <a:cs typeface="Arial" charset="0"/>
              </a:rPr>
              <a:t>– </a:t>
            </a:r>
            <a:r>
              <a:rPr lang="en-GB" b="0"/>
              <a:t>many suppliers </a:t>
            </a:r>
            <a:endParaRPr lang="en-US" b="0"/>
          </a:p>
        </p:txBody>
      </p:sp>
      <p:sp>
        <p:nvSpPr>
          <p:cNvPr id="22550" name="Text Box 31"/>
          <p:cNvSpPr txBox="1">
            <a:spLocks noChangeArrowheads="1"/>
          </p:cNvSpPr>
          <p:nvPr/>
        </p:nvSpPr>
        <p:spPr bwMode="auto">
          <a:xfrm rot="16200000">
            <a:off x="609197" y="2060388"/>
            <a:ext cx="2092452" cy="584775"/>
          </a:xfrm>
          <a:prstGeom prst="rect">
            <a:avLst/>
          </a:prstGeom>
          <a:noFill/>
          <a:ln w="9525">
            <a:noFill/>
            <a:miter lim="800000"/>
            <a:headEnd/>
            <a:tailEnd type="none" w="sm" len="sm"/>
          </a:ln>
        </p:spPr>
        <p:txBody>
          <a:bodyPr>
            <a:spAutoFit/>
          </a:bodyPr>
          <a:lstStyle/>
          <a:p>
            <a:pPr algn="ctr">
              <a:spcBef>
                <a:spcPct val="50000"/>
              </a:spcBef>
            </a:pPr>
            <a:r>
              <a:rPr lang="en-GB" b="0"/>
              <a:t>Close </a:t>
            </a:r>
            <a:r>
              <a:rPr lang="en-GB" b="0">
                <a:cs typeface="Arial" charset="0"/>
              </a:rPr>
              <a:t>– </a:t>
            </a:r>
            <a:br>
              <a:rPr lang="en-GB" b="0">
                <a:cs typeface="Arial" charset="0"/>
              </a:rPr>
            </a:br>
            <a:r>
              <a:rPr lang="en-GB" b="0"/>
              <a:t>few suppliers </a:t>
            </a:r>
            <a:endParaRPr lang="en-US" b="0"/>
          </a:p>
        </p:txBody>
      </p:sp>
      <p:sp>
        <p:nvSpPr>
          <p:cNvPr id="22551" name="Text Box 15"/>
          <p:cNvSpPr txBox="1">
            <a:spLocks noChangeArrowheads="1"/>
          </p:cNvSpPr>
          <p:nvPr/>
        </p:nvSpPr>
        <p:spPr bwMode="auto">
          <a:xfrm>
            <a:off x="557896" y="450379"/>
            <a:ext cx="8787038" cy="523220"/>
          </a:xfrm>
          <a:prstGeom prst="rect">
            <a:avLst/>
          </a:prstGeom>
          <a:noFill/>
          <a:ln w="9525">
            <a:noFill/>
            <a:miter lim="800000"/>
            <a:headEnd/>
            <a:tailEnd type="none" w="sm" len="sm"/>
          </a:ln>
        </p:spPr>
        <p:txBody>
          <a:bodyPr>
            <a:spAutoFit/>
          </a:bodyPr>
          <a:lstStyle/>
          <a:p>
            <a:pPr algn="ctr"/>
            <a:r>
              <a:rPr lang="en-US" sz="2800" dirty="0"/>
              <a:t>Types of supply arrangement</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ext Box 7"/>
          <p:cNvSpPr txBox="1">
            <a:spLocks noChangeArrowheads="1"/>
          </p:cNvSpPr>
          <p:nvPr/>
        </p:nvSpPr>
        <p:spPr bwMode="auto">
          <a:xfrm>
            <a:off x="127116" y="2329681"/>
            <a:ext cx="1442147" cy="830997"/>
          </a:xfrm>
          <a:prstGeom prst="rect">
            <a:avLst/>
          </a:prstGeom>
          <a:solidFill>
            <a:srgbClr val="CCFFFF"/>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spcBef>
                <a:spcPct val="50000"/>
              </a:spcBef>
              <a:defRPr/>
            </a:pPr>
            <a:r>
              <a:rPr lang="en-GB" b="0" dirty="0"/>
              <a:t>Is activity of strategic importance?</a:t>
            </a:r>
            <a:endParaRPr lang="en-US" b="0" dirty="0"/>
          </a:p>
        </p:txBody>
      </p:sp>
      <p:sp>
        <p:nvSpPr>
          <p:cNvPr id="44" name="Text Box 8"/>
          <p:cNvSpPr txBox="1">
            <a:spLocks noChangeArrowheads="1"/>
          </p:cNvSpPr>
          <p:nvPr/>
        </p:nvSpPr>
        <p:spPr bwMode="auto">
          <a:xfrm>
            <a:off x="1958572" y="2329116"/>
            <a:ext cx="1638266" cy="1077218"/>
          </a:xfrm>
          <a:prstGeom prst="rect">
            <a:avLst/>
          </a:prstGeom>
          <a:solidFill>
            <a:srgbClr val="CCFFFF"/>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defRPr/>
            </a:pPr>
            <a:r>
              <a:rPr lang="en-GB" b="0" dirty="0"/>
              <a:t>Does company have specialised knowledge?</a:t>
            </a:r>
            <a:endParaRPr lang="en-US" b="0" dirty="0"/>
          </a:p>
        </p:txBody>
      </p:sp>
      <p:sp>
        <p:nvSpPr>
          <p:cNvPr id="45" name="Text Box 9"/>
          <p:cNvSpPr txBox="1">
            <a:spLocks noChangeArrowheads="1"/>
          </p:cNvSpPr>
          <p:nvPr/>
        </p:nvSpPr>
        <p:spPr bwMode="auto">
          <a:xfrm>
            <a:off x="4018803" y="2322780"/>
            <a:ext cx="1613239" cy="1077218"/>
          </a:xfrm>
          <a:prstGeom prst="rect">
            <a:avLst/>
          </a:prstGeom>
          <a:solidFill>
            <a:srgbClr val="CCFFFF"/>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defRPr/>
            </a:pPr>
            <a:r>
              <a:rPr lang="en-GB" b="0" dirty="0"/>
              <a:t>Is company’s operations performance superior?</a:t>
            </a:r>
            <a:endParaRPr lang="en-US" b="0" dirty="0"/>
          </a:p>
        </p:txBody>
      </p:sp>
      <p:sp>
        <p:nvSpPr>
          <p:cNvPr id="46" name="Text Box 10"/>
          <p:cNvSpPr txBox="1">
            <a:spLocks noChangeArrowheads="1"/>
          </p:cNvSpPr>
          <p:nvPr/>
        </p:nvSpPr>
        <p:spPr bwMode="auto">
          <a:xfrm>
            <a:off x="6042796" y="2060851"/>
            <a:ext cx="1686567" cy="1323439"/>
          </a:xfrm>
          <a:prstGeom prst="rect">
            <a:avLst/>
          </a:prstGeom>
          <a:solidFill>
            <a:srgbClr val="CCFFFF"/>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defRPr/>
            </a:pPr>
            <a:r>
              <a:rPr lang="en-GB" b="0" dirty="0"/>
              <a:t>Is significant operations performance improvement likely?</a:t>
            </a:r>
            <a:endParaRPr lang="en-US" b="0" dirty="0"/>
          </a:p>
        </p:txBody>
      </p:sp>
      <p:sp>
        <p:nvSpPr>
          <p:cNvPr id="24589" name="Line 12"/>
          <p:cNvSpPr>
            <a:spLocks noChangeShapeType="1"/>
          </p:cNvSpPr>
          <p:nvPr/>
        </p:nvSpPr>
        <p:spPr bwMode="auto">
          <a:xfrm>
            <a:off x="1569261" y="2890107"/>
            <a:ext cx="471368" cy="5829"/>
          </a:xfrm>
          <a:prstGeom prst="line">
            <a:avLst/>
          </a:prstGeom>
          <a:noFill/>
          <a:ln w="28575">
            <a:solidFill>
              <a:srgbClr val="FF0000"/>
            </a:solidFill>
            <a:round/>
            <a:headEnd/>
            <a:tailEnd type="triangle" w="med" len="med"/>
          </a:ln>
        </p:spPr>
        <p:txBody>
          <a:bodyPr/>
          <a:lstStyle/>
          <a:p>
            <a:endParaRPr lang="en-GB"/>
          </a:p>
        </p:txBody>
      </p:sp>
      <p:sp>
        <p:nvSpPr>
          <p:cNvPr id="24590" name="Text Box 13"/>
          <p:cNvSpPr txBox="1">
            <a:spLocks noChangeArrowheads="1"/>
          </p:cNvSpPr>
          <p:nvPr/>
        </p:nvSpPr>
        <p:spPr bwMode="auto">
          <a:xfrm>
            <a:off x="1468121" y="2895933"/>
            <a:ext cx="620646" cy="338138"/>
          </a:xfrm>
          <a:prstGeom prst="rect">
            <a:avLst/>
          </a:prstGeom>
          <a:noFill/>
          <a:ln w="9525">
            <a:noFill/>
            <a:miter lim="800000"/>
            <a:headEnd/>
            <a:tailEnd/>
          </a:ln>
        </p:spPr>
        <p:txBody>
          <a:bodyPr>
            <a:spAutoFit/>
          </a:bodyPr>
          <a:lstStyle/>
          <a:p>
            <a:pPr>
              <a:spcBef>
                <a:spcPct val="50000"/>
              </a:spcBef>
            </a:pPr>
            <a:r>
              <a:rPr lang="en-GB" b="0"/>
              <a:t>No</a:t>
            </a:r>
            <a:endParaRPr lang="en-US" b="0"/>
          </a:p>
        </p:txBody>
      </p:sp>
      <p:sp>
        <p:nvSpPr>
          <p:cNvPr id="24591" name="Line 16"/>
          <p:cNvSpPr>
            <a:spLocks noChangeShapeType="1"/>
          </p:cNvSpPr>
          <p:nvPr/>
        </p:nvSpPr>
        <p:spPr bwMode="auto">
          <a:xfrm>
            <a:off x="3495107" y="2889583"/>
            <a:ext cx="519211" cy="0"/>
          </a:xfrm>
          <a:prstGeom prst="line">
            <a:avLst/>
          </a:prstGeom>
          <a:noFill/>
          <a:ln w="28575">
            <a:solidFill>
              <a:srgbClr val="FF0000"/>
            </a:solidFill>
            <a:round/>
            <a:headEnd/>
            <a:tailEnd type="triangle" w="med" len="med"/>
          </a:ln>
        </p:spPr>
        <p:txBody>
          <a:bodyPr/>
          <a:lstStyle/>
          <a:p>
            <a:endParaRPr lang="en-GB"/>
          </a:p>
        </p:txBody>
      </p:sp>
      <p:sp>
        <p:nvSpPr>
          <p:cNvPr id="24592" name="Text Box 17"/>
          <p:cNvSpPr txBox="1">
            <a:spLocks noChangeArrowheads="1"/>
          </p:cNvSpPr>
          <p:nvPr/>
        </p:nvSpPr>
        <p:spPr bwMode="auto">
          <a:xfrm>
            <a:off x="3534650" y="2889586"/>
            <a:ext cx="622365" cy="339725"/>
          </a:xfrm>
          <a:prstGeom prst="rect">
            <a:avLst/>
          </a:prstGeom>
          <a:noFill/>
          <a:ln w="9525">
            <a:noFill/>
            <a:miter lim="800000"/>
            <a:headEnd/>
            <a:tailEnd/>
          </a:ln>
        </p:spPr>
        <p:txBody>
          <a:bodyPr>
            <a:spAutoFit/>
          </a:bodyPr>
          <a:lstStyle/>
          <a:p>
            <a:pPr>
              <a:spcBef>
                <a:spcPct val="50000"/>
              </a:spcBef>
            </a:pPr>
            <a:r>
              <a:rPr lang="en-GB" b="0"/>
              <a:t>No</a:t>
            </a:r>
            <a:endParaRPr lang="en-US" b="0"/>
          </a:p>
        </p:txBody>
      </p:sp>
      <p:sp>
        <p:nvSpPr>
          <p:cNvPr id="24593" name="Line 19"/>
          <p:cNvSpPr>
            <a:spLocks noChangeShapeType="1"/>
          </p:cNvSpPr>
          <p:nvPr/>
        </p:nvSpPr>
        <p:spPr bwMode="auto">
          <a:xfrm>
            <a:off x="5554757" y="2876883"/>
            <a:ext cx="519211" cy="0"/>
          </a:xfrm>
          <a:prstGeom prst="line">
            <a:avLst/>
          </a:prstGeom>
          <a:noFill/>
          <a:ln w="28575">
            <a:solidFill>
              <a:srgbClr val="FF0000"/>
            </a:solidFill>
            <a:round/>
            <a:headEnd/>
            <a:tailEnd type="triangle" w="med" len="med"/>
          </a:ln>
        </p:spPr>
        <p:txBody>
          <a:bodyPr/>
          <a:lstStyle/>
          <a:p>
            <a:endParaRPr lang="en-GB"/>
          </a:p>
        </p:txBody>
      </p:sp>
      <p:sp>
        <p:nvSpPr>
          <p:cNvPr id="24594" name="Text Box 20"/>
          <p:cNvSpPr txBox="1">
            <a:spLocks noChangeArrowheads="1"/>
          </p:cNvSpPr>
          <p:nvPr/>
        </p:nvSpPr>
        <p:spPr bwMode="auto">
          <a:xfrm>
            <a:off x="5563352" y="2876886"/>
            <a:ext cx="620646" cy="339725"/>
          </a:xfrm>
          <a:prstGeom prst="rect">
            <a:avLst/>
          </a:prstGeom>
          <a:noFill/>
          <a:ln w="9525">
            <a:noFill/>
            <a:miter lim="800000"/>
            <a:headEnd/>
            <a:tailEnd/>
          </a:ln>
        </p:spPr>
        <p:txBody>
          <a:bodyPr>
            <a:spAutoFit/>
          </a:bodyPr>
          <a:lstStyle/>
          <a:p>
            <a:pPr>
              <a:spcBef>
                <a:spcPct val="50000"/>
              </a:spcBef>
            </a:pPr>
            <a:r>
              <a:rPr lang="en-GB" b="0"/>
              <a:t>No</a:t>
            </a:r>
            <a:endParaRPr lang="en-US" b="0"/>
          </a:p>
        </p:txBody>
      </p:sp>
      <p:sp>
        <p:nvSpPr>
          <p:cNvPr id="24595" name="Line 22"/>
          <p:cNvSpPr>
            <a:spLocks noChangeShapeType="1"/>
          </p:cNvSpPr>
          <p:nvPr/>
        </p:nvSpPr>
        <p:spPr bwMode="auto">
          <a:xfrm>
            <a:off x="7757102" y="2881646"/>
            <a:ext cx="517492" cy="0"/>
          </a:xfrm>
          <a:prstGeom prst="line">
            <a:avLst/>
          </a:prstGeom>
          <a:noFill/>
          <a:ln w="28575">
            <a:solidFill>
              <a:srgbClr val="FF0000"/>
            </a:solidFill>
            <a:round/>
            <a:headEnd/>
            <a:tailEnd type="triangle" w="med" len="med"/>
          </a:ln>
        </p:spPr>
        <p:txBody>
          <a:bodyPr/>
          <a:lstStyle/>
          <a:p>
            <a:endParaRPr lang="en-GB"/>
          </a:p>
        </p:txBody>
      </p:sp>
      <p:sp>
        <p:nvSpPr>
          <p:cNvPr id="24596" name="Text Box 23"/>
          <p:cNvSpPr txBox="1">
            <a:spLocks noChangeArrowheads="1"/>
          </p:cNvSpPr>
          <p:nvPr/>
        </p:nvSpPr>
        <p:spPr bwMode="auto">
          <a:xfrm>
            <a:off x="7717562" y="2880061"/>
            <a:ext cx="622365" cy="339725"/>
          </a:xfrm>
          <a:prstGeom prst="rect">
            <a:avLst/>
          </a:prstGeom>
          <a:noFill/>
          <a:ln w="9525">
            <a:noFill/>
            <a:miter lim="800000"/>
            <a:headEnd/>
            <a:tailEnd/>
          </a:ln>
        </p:spPr>
        <p:txBody>
          <a:bodyPr>
            <a:spAutoFit/>
          </a:bodyPr>
          <a:lstStyle/>
          <a:p>
            <a:pPr>
              <a:spcBef>
                <a:spcPct val="50000"/>
              </a:spcBef>
            </a:pPr>
            <a:r>
              <a:rPr lang="en-GB" b="0"/>
              <a:t>No</a:t>
            </a:r>
            <a:endParaRPr lang="en-US" b="0"/>
          </a:p>
        </p:txBody>
      </p:sp>
      <p:sp>
        <p:nvSpPr>
          <p:cNvPr id="52" name="Text Box 24"/>
          <p:cNvSpPr txBox="1">
            <a:spLocks noChangeArrowheads="1"/>
          </p:cNvSpPr>
          <p:nvPr/>
        </p:nvSpPr>
        <p:spPr bwMode="auto">
          <a:xfrm>
            <a:off x="1179344" y="4215276"/>
            <a:ext cx="6238693" cy="400110"/>
          </a:xfrm>
          <a:prstGeom prst="rect">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spcBef>
                <a:spcPct val="50000"/>
              </a:spcBef>
              <a:defRPr/>
            </a:pPr>
            <a:r>
              <a:rPr lang="en-GB" sz="2000" b="0" dirty="0"/>
              <a:t>Explore keeping this activity in-house</a:t>
            </a:r>
            <a:endParaRPr lang="en-US" sz="2000" b="0" dirty="0"/>
          </a:p>
        </p:txBody>
      </p:sp>
      <p:grpSp>
        <p:nvGrpSpPr>
          <p:cNvPr id="24600" name="Group 71"/>
          <p:cNvGrpSpPr>
            <a:grpSpLocks/>
          </p:cNvGrpSpPr>
          <p:nvPr/>
        </p:nvGrpSpPr>
        <p:grpSpPr bwMode="auto">
          <a:xfrm>
            <a:off x="1024122" y="3178774"/>
            <a:ext cx="5880238" cy="976048"/>
            <a:chOff x="828805" y="2957466"/>
            <a:chExt cx="5429765" cy="975592"/>
          </a:xfrm>
        </p:grpSpPr>
        <p:sp>
          <p:nvSpPr>
            <p:cNvPr id="24605" name="Text Box 14"/>
            <p:cNvSpPr txBox="1">
              <a:spLocks noChangeArrowheads="1"/>
            </p:cNvSpPr>
            <p:nvPr/>
          </p:nvSpPr>
          <p:spPr bwMode="auto">
            <a:xfrm>
              <a:off x="994310" y="3523928"/>
              <a:ext cx="574283" cy="369332"/>
            </a:xfrm>
            <a:prstGeom prst="rect">
              <a:avLst/>
            </a:prstGeom>
            <a:noFill/>
            <a:ln w="9525">
              <a:noFill/>
              <a:miter lim="800000"/>
              <a:headEnd/>
              <a:tailEnd/>
            </a:ln>
          </p:spPr>
          <p:txBody>
            <a:bodyPr>
              <a:spAutoFit/>
            </a:bodyPr>
            <a:lstStyle/>
            <a:p>
              <a:pPr>
                <a:spcBef>
                  <a:spcPct val="50000"/>
                </a:spcBef>
              </a:pPr>
              <a:r>
                <a:rPr lang="en-GB" sz="1800" b="0"/>
                <a:t>Yes</a:t>
              </a:r>
              <a:endParaRPr lang="en-US" sz="1800" b="0"/>
            </a:p>
          </p:txBody>
        </p:sp>
        <p:grpSp>
          <p:nvGrpSpPr>
            <p:cNvPr id="24606" name="Group 25"/>
            <p:cNvGrpSpPr>
              <a:grpSpLocks/>
            </p:cNvGrpSpPr>
            <p:nvPr/>
          </p:nvGrpSpPr>
          <p:grpSpPr bwMode="auto">
            <a:xfrm flipH="1">
              <a:off x="4041196" y="3244403"/>
              <a:ext cx="2039902" cy="688653"/>
              <a:chOff x="561" y="1440"/>
              <a:chExt cx="1023" cy="192"/>
            </a:xfrm>
          </p:grpSpPr>
          <p:sp>
            <p:nvSpPr>
              <p:cNvPr id="24613" name="Line 26"/>
              <p:cNvSpPr>
                <a:spLocks noChangeShapeType="1"/>
              </p:cNvSpPr>
              <p:nvPr/>
            </p:nvSpPr>
            <p:spPr bwMode="auto">
              <a:xfrm>
                <a:off x="561" y="1440"/>
                <a:ext cx="432" cy="192"/>
              </a:xfrm>
              <a:prstGeom prst="line">
                <a:avLst/>
              </a:prstGeom>
              <a:noFill/>
              <a:ln w="28575">
                <a:solidFill>
                  <a:srgbClr val="FF0000"/>
                </a:solidFill>
                <a:round/>
                <a:headEnd/>
                <a:tailEnd type="triangle" w="med" len="med"/>
              </a:ln>
            </p:spPr>
            <p:txBody>
              <a:bodyPr/>
              <a:lstStyle/>
              <a:p>
                <a:endParaRPr lang="en-GB"/>
              </a:p>
            </p:txBody>
          </p:sp>
          <p:sp>
            <p:nvSpPr>
              <p:cNvPr id="24614" name="Line 27"/>
              <p:cNvSpPr>
                <a:spLocks noChangeShapeType="1"/>
              </p:cNvSpPr>
              <p:nvPr/>
            </p:nvSpPr>
            <p:spPr bwMode="auto">
              <a:xfrm>
                <a:off x="1392" y="1440"/>
                <a:ext cx="192" cy="192"/>
              </a:xfrm>
              <a:prstGeom prst="line">
                <a:avLst/>
              </a:prstGeom>
              <a:noFill/>
              <a:ln w="28575">
                <a:solidFill>
                  <a:srgbClr val="FF0000"/>
                </a:solidFill>
                <a:round/>
                <a:headEnd/>
                <a:tailEnd type="triangle" w="med" len="med"/>
              </a:ln>
            </p:spPr>
            <p:txBody>
              <a:bodyPr/>
              <a:lstStyle/>
              <a:p>
                <a:endParaRPr lang="en-GB"/>
              </a:p>
            </p:txBody>
          </p:sp>
        </p:grpSp>
        <p:grpSp>
          <p:nvGrpSpPr>
            <p:cNvPr id="24607" name="Group 28"/>
            <p:cNvGrpSpPr>
              <a:grpSpLocks/>
            </p:cNvGrpSpPr>
            <p:nvPr/>
          </p:nvGrpSpPr>
          <p:grpSpPr bwMode="auto">
            <a:xfrm>
              <a:off x="828805" y="2957466"/>
              <a:ext cx="2271209" cy="975592"/>
              <a:chOff x="445" y="1360"/>
              <a:chExt cx="1139" cy="272"/>
            </a:xfrm>
          </p:grpSpPr>
          <p:sp>
            <p:nvSpPr>
              <p:cNvPr id="24611" name="Line 29"/>
              <p:cNvSpPr>
                <a:spLocks noChangeShapeType="1"/>
              </p:cNvSpPr>
              <p:nvPr/>
            </p:nvSpPr>
            <p:spPr bwMode="auto">
              <a:xfrm>
                <a:off x="445" y="1360"/>
                <a:ext cx="515" cy="272"/>
              </a:xfrm>
              <a:prstGeom prst="line">
                <a:avLst/>
              </a:prstGeom>
              <a:noFill/>
              <a:ln w="28575">
                <a:solidFill>
                  <a:srgbClr val="FF0000"/>
                </a:solidFill>
                <a:round/>
                <a:headEnd/>
                <a:tailEnd type="triangle" w="med" len="med"/>
              </a:ln>
            </p:spPr>
            <p:txBody>
              <a:bodyPr/>
              <a:lstStyle/>
              <a:p>
                <a:endParaRPr lang="en-GB"/>
              </a:p>
            </p:txBody>
          </p:sp>
          <p:sp>
            <p:nvSpPr>
              <p:cNvPr id="24612" name="Line 30"/>
              <p:cNvSpPr>
                <a:spLocks noChangeShapeType="1"/>
              </p:cNvSpPr>
              <p:nvPr/>
            </p:nvSpPr>
            <p:spPr bwMode="auto">
              <a:xfrm>
                <a:off x="1392" y="1440"/>
                <a:ext cx="192" cy="192"/>
              </a:xfrm>
              <a:prstGeom prst="line">
                <a:avLst/>
              </a:prstGeom>
              <a:noFill/>
              <a:ln w="28575">
                <a:solidFill>
                  <a:srgbClr val="FF0000"/>
                </a:solidFill>
                <a:round/>
                <a:headEnd/>
                <a:tailEnd type="triangle" w="med" len="med"/>
              </a:ln>
            </p:spPr>
            <p:txBody>
              <a:bodyPr/>
              <a:lstStyle/>
              <a:p>
                <a:endParaRPr lang="en-GB"/>
              </a:p>
            </p:txBody>
          </p:sp>
        </p:grpSp>
        <p:sp>
          <p:nvSpPr>
            <p:cNvPr id="24608" name="Text Box 31"/>
            <p:cNvSpPr txBox="1">
              <a:spLocks noChangeArrowheads="1"/>
            </p:cNvSpPr>
            <p:nvPr/>
          </p:nvSpPr>
          <p:spPr bwMode="auto">
            <a:xfrm>
              <a:off x="2477874" y="3523928"/>
              <a:ext cx="574283" cy="369332"/>
            </a:xfrm>
            <a:prstGeom prst="rect">
              <a:avLst/>
            </a:prstGeom>
            <a:noFill/>
            <a:ln w="9525">
              <a:noFill/>
              <a:miter lim="800000"/>
              <a:headEnd/>
              <a:tailEnd/>
            </a:ln>
          </p:spPr>
          <p:txBody>
            <a:bodyPr>
              <a:spAutoFit/>
            </a:bodyPr>
            <a:lstStyle/>
            <a:p>
              <a:pPr>
                <a:spcBef>
                  <a:spcPct val="50000"/>
                </a:spcBef>
              </a:pPr>
              <a:r>
                <a:rPr lang="en-GB" sz="1800" b="0"/>
                <a:t>Yes</a:t>
              </a:r>
              <a:endParaRPr lang="en-US" sz="1800" b="0"/>
            </a:p>
          </p:txBody>
        </p:sp>
        <p:sp>
          <p:nvSpPr>
            <p:cNvPr id="24609" name="Text Box 32"/>
            <p:cNvSpPr txBox="1">
              <a:spLocks noChangeArrowheads="1"/>
            </p:cNvSpPr>
            <p:nvPr/>
          </p:nvSpPr>
          <p:spPr bwMode="auto">
            <a:xfrm>
              <a:off x="4152866" y="3523928"/>
              <a:ext cx="574283" cy="369332"/>
            </a:xfrm>
            <a:prstGeom prst="rect">
              <a:avLst/>
            </a:prstGeom>
            <a:noFill/>
            <a:ln w="9525">
              <a:noFill/>
              <a:miter lim="800000"/>
              <a:headEnd/>
              <a:tailEnd/>
            </a:ln>
          </p:spPr>
          <p:txBody>
            <a:bodyPr>
              <a:spAutoFit/>
            </a:bodyPr>
            <a:lstStyle/>
            <a:p>
              <a:pPr>
                <a:spcBef>
                  <a:spcPct val="50000"/>
                </a:spcBef>
              </a:pPr>
              <a:r>
                <a:rPr lang="en-GB" sz="1800" b="0"/>
                <a:t>Yes</a:t>
              </a:r>
              <a:endParaRPr lang="en-US" sz="1800" b="0"/>
            </a:p>
          </p:txBody>
        </p:sp>
        <p:sp>
          <p:nvSpPr>
            <p:cNvPr id="24610" name="Text Box 33"/>
            <p:cNvSpPr txBox="1">
              <a:spLocks noChangeArrowheads="1"/>
            </p:cNvSpPr>
            <p:nvPr/>
          </p:nvSpPr>
          <p:spPr bwMode="auto">
            <a:xfrm>
              <a:off x="5684287" y="3523928"/>
              <a:ext cx="574283" cy="369332"/>
            </a:xfrm>
            <a:prstGeom prst="rect">
              <a:avLst/>
            </a:prstGeom>
            <a:noFill/>
            <a:ln w="9525">
              <a:noFill/>
              <a:miter lim="800000"/>
              <a:headEnd/>
              <a:tailEnd/>
            </a:ln>
          </p:spPr>
          <p:txBody>
            <a:bodyPr>
              <a:spAutoFit/>
            </a:bodyPr>
            <a:lstStyle/>
            <a:p>
              <a:pPr>
                <a:spcBef>
                  <a:spcPct val="50000"/>
                </a:spcBef>
              </a:pPr>
              <a:r>
                <a:rPr lang="en-GB" sz="1800" b="0"/>
                <a:t>Yes</a:t>
              </a:r>
              <a:endParaRPr lang="en-US" sz="1800" b="0"/>
            </a:p>
          </p:txBody>
        </p:sp>
      </p:grpSp>
      <p:sp>
        <p:nvSpPr>
          <p:cNvPr id="24601" name="Text Box 34"/>
          <p:cNvSpPr txBox="1">
            <a:spLocks noChangeArrowheads="1"/>
          </p:cNvSpPr>
          <p:nvPr/>
        </p:nvSpPr>
        <p:spPr bwMode="auto">
          <a:xfrm>
            <a:off x="1512072" y="448147"/>
            <a:ext cx="6878682" cy="523875"/>
          </a:xfrm>
          <a:prstGeom prst="rect">
            <a:avLst/>
          </a:prstGeom>
          <a:noFill/>
          <a:ln w="9525">
            <a:noFill/>
            <a:miter lim="800000"/>
            <a:headEnd/>
            <a:tailEnd/>
          </a:ln>
        </p:spPr>
        <p:txBody>
          <a:bodyPr>
            <a:spAutoFit/>
          </a:bodyPr>
          <a:lstStyle/>
          <a:p>
            <a:pPr algn="ctr">
              <a:spcBef>
                <a:spcPct val="50000"/>
              </a:spcBef>
            </a:pPr>
            <a:r>
              <a:rPr lang="en-GB" sz="2800" dirty="0"/>
              <a:t>The decision logic of outsourcing</a:t>
            </a:r>
            <a:endParaRPr lang="en-US" sz="2800" dirty="0"/>
          </a:p>
        </p:txBody>
      </p:sp>
      <p:sp>
        <p:nvSpPr>
          <p:cNvPr id="59" name="Text Box 35"/>
          <p:cNvSpPr txBox="1">
            <a:spLocks noChangeArrowheads="1"/>
          </p:cNvSpPr>
          <p:nvPr/>
        </p:nvSpPr>
        <p:spPr bwMode="auto">
          <a:xfrm>
            <a:off x="8262439" y="2272184"/>
            <a:ext cx="1552527" cy="1126462"/>
          </a:xfrm>
          <a:prstGeom prst="rect">
            <a:avLst/>
          </a:prstGeom>
          <a:solidFill>
            <a:srgbClr val="CCFFFF"/>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nSpc>
                <a:spcPct val="140000"/>
              </a:lnSpc>
              <a:spcBef>
                <a:spcPct val="50000"/>
              </a:spcBef>
              <a:defRPr/>
            </a:pPr>
            <a:r>
              <a:rPr lang="en-GB" b="0" dirty="0"/>
              <a:t>Explore outsourcing of this activity</a:t>
            </a:r>
            <a:endParaRPr lang="en-US" b="0" dirty="0"/>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601" name="Group 43"/>
          <p:cNvGrpSpPr>
            <a:grpSpLocks noChangeAspect="1"/>
          </p:cNvGrpSpPr>
          <p:nvPr/>
        </p:nvGrpSpPr>
        <p:grpSpPr bwMode="auto">
          <a:xfrm>
            <a:off x="805236" y="1089392"/>
            <a:ext cx="8264969" cy="4975202"/>
            <a:chOff x="2276236" y="2057400"/>
            <a:chExt cx="3579947" cy="3313338"/>
          </a:xfrm>
        </p:grpSpPr>
        <p:grpSp>
          <p:nvGrpSpPr>
            <p:cNvPr id="25603" name="Group 21"/>
            <p:cNvGrpSpPr>
              <a:grpSpLocks/>
            </p:cNvGrpSpPr>
            <p:nvPr/>
          </p:nvGrpSpPr>
          <p:grpSpPr bwMode="auto">
            <a:xfrm>
              <a:off x="2835068" y="2057400"/>
              <a:ext cx="2968832" cy="2857500"/>
              <a:chOff x="1739900" y="1003300"/>
              <a:chExt cx="4064000" cy="3911600"/>
            </a:xfrm>
          </p:grpSpPr>
          <p:sp>
            <p:nvSpPr>
              <p:cNvPr id="19" name="Rectangle 18"/>
              <p:cNvSpPr/>
              <p:nvPr/>
            </p:nvSpPr>
            <p:spPr>
              <a:xfrm>
                <a:off x="1739900" y="1003300"/>
                <a:ext cx="2032000" cy="1955800"/>
              </a:xfrm>
              <a:prstGeom prst="rect">
                <a:avLst/>
              </a:prstGeom>
              <a:solidFill>
                <a:schemeClr val="bg1">
                  <a:lumMod val="95000"/>
                </a:schemeClr>
              </a:solid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b="0" dirty="0">
                  <a:latin typeface="Arial" pitchFamily="34" charset="0"/>
                  <a:cs typeface="Arial" pitchFamily="34" charset="0"/>
                </a:endParaRPr>
              </a:p>
            </p:txBody>
          </p:sp>
          <p:sp>
            <p:nvSpPr>
              <p:cNvPr id="20" name="Rectangle 19"/>
              <p:cNvSpPr/>
              <p:nvPr/>
            </p:nvSpPr>
            <p:spPr>
              <a:xfrm>
                <a:off x="3771900" y="2959100"/>
                <a:ext cx="2032000" cy="1955800"/>
              </a:xfrm>
              <a:prstGeom prst="rect">
                <a:avLst/>
              </a:prstGeom>
              <a:solidFill>
                <a:schemeClr val="bg1">
                  <a:lumMod val="95000"/>
                </a:schemeClr>
              </a:solid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b="0" dirty="0">
                  <a:latin typeface="Arial" pitchFamily="34" charset="0"/>
                  <a:cs typeface="Arial" pitchFamily="34" charset="0"/>
                </a:endParaRPr>
              </a:p>
            </p:txBody>
          </p:sp>
          <p:sp>
            <p:nvSpPr>
              <p:cNvPr id="21" name="Rectangle 20"/>
              <p:cNvSpPr/>
              <p:nvPr/>
            </p:nvSpPr>
            <p:spPr>
              <a:xfrm>
                <a:off x="1739900" y="2959100"/>
                <a:ext cx="2032000" cy="1955800"/>
              </a:xfrm>
              <a:prstGeom prst="rect">
                <a:avLst/>
              </a:prstGeom>
              <a:solidFill>
                <a:schemeClr val="bg1">
                  <a:lumMod val="95000"/>
                </a:schemeClr>
              </a:solid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b="0" dirty="0">
                  <a:latin typeface="Arial" pitchFamily="34" charset="0"/>
                  <a:cs typeface="Arial" pitchFamily="34" charset="0"/>
                </a:endParaRPr>
              </a:p>
            </p:txBody>
          </p:sp>
          <p:sp>
            <p:nvSpPr>
              <p:cNvPr id="22" name="Rectangle 21"/>
              <p:cNvSpPr/>
              <p:nvPr/>
            </p:nvSpPr>
            <p:spPr>
              <a:xfrm>
                <a:off x="3771900" y="1003300"/>
                <a:ext cx="2032000" cy="1955800"/>
              </a:xfrm>
              <a:prstGeom prst="rect">
                <a:avLst/>
              </a:prstGeom>
              <a:solidFill>
                <a:schemeClr val="bg1">
                  <a:lumMod val="95000"/>
                </a:schemeClr>
              </a:solid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800" b="0" dirty="0">
                  <a:latin typeface="Arial" pitchFamily="34" charset="0"/>
                  <a:cs typeface="Arial" pitchFamily="34" charset="0"/>
                </a:endParaRPr>
              </a:p>
            </p:txBody>
          </p:sp>
        </p:grpSp>
        <p:sp>
          <p:nvSpPr>
            <p:cNvPr id="25604" name="TextBox 5"/>
            <p:cNvSpPr txBox="1">
              <a:spLocks noChangeArrowheads="1"/>
            </p:cNvSpPr>
            <p:nvPr/>
          </p:nvSpPr>
          <p:spPr bwMode="auto">
            <a:xfrm>
              <a:off x="2819400" y="2096550"/>
              <a:ext cx="1549400" cy="614911"/>
            </a:xfrm>
            <a:prstGeom prst="rect">
              <a:avLst/>
            </a:prstGeom>
            <a:noFill/>
            <a:ln w="9525">
              <a:noFill/>
              <a:miter lim="800000"/>
              <a:headEnd/>
              <a:tailEnd/>
            </a:ln>
          </p:spPr>
          <p:txBody>
            <a:bodyPr>
              <a:spAutoFit/>
            </a:bodyPr>
            <a:lstStyle/>
            <a:p>
              <a:pPr algn="ctr"/>
              <a:r>
                <a:rPr lang="en-US" sz="1800" cap="all" dirty="0">
                  <a:cs typeface="Arial" charset="0"/>
                </a:rPr>
                <a:t>Invest to perform internally</a:t>
              </a:r>
            </a:p>
            <a:p>
              <a:pPr algn="ctr"/>
              <a:r>
                <a:rPr lang="en-US" sz="1800" b="0" dirty="0">
                  <a:cs typeface="Arial" charset="0"/>
                </a:rPr>
                <a:t>(if high potential for opportunism)</a:t>
              </a:r>
            </a:p>
          </p:txBody>
        </p:sp>
        <p:sp>
          <p:nvSpPr>
            <p:cNvPr id="25605" name="Rectangle 6"/>
            <p:cNvSpPr>
              <a:spLocks noChangeArrowheads="1"/>
            </p:cNvSpPr>
            <p:nvPr/>
          </p:nvSpPr>
          <p:spPr bwMode="auto">
            <a:xfrm rot="16200000">
              <a:off x="1800816" y="3228618"/>
              <a:ext cx="1470760" cy="519919"/>
            </a:xfrm>
            <a:prstGeom prst="rect">
              <a:avLst/>
            </a:prstGeom>
            <a:noFill/>
            <a:ln w="9525">
              <a:noFill/>
              <a:miter lim="800000"/>
              <a:headEnd/>
              <a:tailEnd/>
            </a:ln>
          </p:spPr>
          <p:txBody>
            <a:bodyPr>
              <a:spAutoFit/>
            </a:bodyPr>
            <a:lstStyle/>
            <a:p>
              <a:pPr algn="ctr"/>
              <a:r>
                <a:rPr lang="en-US" sz="1800" cap="all" dirty="0">
                  <a:cs typeface="Arial" charset="0"/>
                </a:rPr>
                <a:t>Contribution to</a:t>
              </a:r>
            </a:p>
            <a:p>
              <a:pPr algn="ctr"/>
              <a:r>
                <a:rPr lang="en-US" sz="1800" cap="all" dirty="0">
                  <a:cs typeface="Arial" charset="0"/>
                </a:rPr>
                <a:t>competitive advantage</a:t>
              </a:r>
            </a:p>
          </p:txBody>
        </p:sp>
        <p:sp>
          <p:nvSpPr>
            <p:cNvPr id="25606" name="Rectangle 7"/>
            <p:cNvSpPr>
              <a:spLocks noChangeArrowheads="1"/>
            </p:cNvSpPr>
            <p:nvPr/>
          </p:nvSpPr>
          <p:spPr bwMode="auto">
            <a:xfrm>
              <a:off x="3724269" y="4940301"/>
              <a:ext cx="1187204" cy="430437"/>
            </a:xfrm>
            <a:prstGeom prst="rect">
              <a:avLst/>
            </a:prstGeom>
            <a:noFill/>
            <a:ln w="9525">
              <a:noFill/>
              <a:miter lim="800000"/>
              <a:headEnd/>
              <a:tailEnd/>
            </a:ln>
          </p:spPr>
          <p:txBody>
            <a:bodyPr wrap="none">
              <a:spAutoFit/>
            </a:bodyPr>
            <a:lstStyle/>
            <a:p>
              <a:pPr algn="ctr"/>
              <a:r>
                <a:rPr lang="en-US" sz="1800" cap="all" dirty="0">
                  <a:cs typeface="Arial" charset="0"/>
                </a:rPr>
                <a:t>Relative capability</a:t>
              </a:r>
            </a:p>
            <a:p>
              <a:pPr algn="ctr"/>
              <a:r>
                <a:rPr lang="en-US" sz="1800" cap="all" dirty="0">
                  <a:cs typeface="Arial" charset="0"/>
                </a:rPr>
                <a:t>position</a:t>
              </a:r>
            </a:p>
          </p:txBody>
        </p:sp>
        <p:sp>
          <p:nvSpPr>
            <p:cNvPr id="25607" name="Rectangle 8"/>
            <p:cNvSpPr>
              <a:spLocks noChangeArrowheads="1"/>
            </p:cNvSpPr>
            <p:nvPr/>
          </p:nvSpPr>
          <p:spPr bwMode="auto">
            <a:xfrm>
              <a:off x="5230541" y="5024938"/>
              <a:ext cx="446597" cy="245964"/>
            </a:xfrm>
            <a:prstGeom prst="rect">
              <a:avLst/>
            </a:prstGeom>
            <a:noFill/>
            <a:ln w="9525">
              <a:noFill/>
              <a:miter lim="800000"/>
              <a:headEnd/>
              <a:tailEnd/>
            </a:ln>
          </p:spPr>
          <p:txBody>
            <a:bodyPr wrap="none">
              <a:spAutoFit/>
            </a:bodyPr>
            <a:lstStyle/>
            <a:p>
              <a:pPr algn="ctr"/>
              <a:r>
                <a:rPr lang="en-US" sz="1800" b="0" dirty="0">
                  <a:cs typeface="Arial" charset="0"/>
                </a:rPr>
                <a:t>stronger</a:t>
              </a:r>
            </a:p>
          </p:txBody>
        </p:sp>
        <p:sp>
          <p:nvSpPr>
            <p:cNvPr id="25608" name="Rectangle 9"/>
            <p:cNvSpPr>
              <a:spLocks noChangeArrowheads="1"/>
            </p:cNvSpPr>
            <p:nvPr/>
          </p:nvSpPr>
          <p:spPr bwMode="auto">
            <a:xfrm>
              <a:off x="2950955" y="5024938"/>
              <a:ext cx="402159" cy="245964"/>
            </a:xfrm>
            <a:prstGeom prst="rect">
              <a:avLst/>
            </a:prstGeom>
            <a:noFill/>
            <a:ln w="9525">
              <a:noFill/>
              <a:miter lim="800000"/>
              <a:headEnd/>
              <a:tailEnd/>
            </a:ln>
          </p:spPr>
          <p:txBody>
            <a:bodyPr wrap="none">
              <a:spAutoFit/>
            </a:bodyPr>
            <a:lstStyle/>
            <a:p>
              <a:pPr algn="ctr"/>
              <a:r>
                <a:rPr lang="en-US" sz="1800" b="0" dirty="0">
                  <a:cs typeface="Arial" charset="0"/>
                </a:rPr>
                <a:t>weaker</a:t>
              </a:r>
            </a:p>
          </p:txBody>
        </p:sp>
        <p:sp>
          <p:nvSpPr>
            <p:cNvPr id="25609" name="Rectangle 10"/>
            <p:cNvSpPr>
              <a:spLocks noChangeArrowheads="1"/>
            </p:cNvSpPr>
            <p:nvPr/>
          </p:nvSpPr>
          <p:spPr bwMode="auto">
            <a:xfrm rot="16200000">
              <a:off x="2128818" y="4433946"/>
              <a:ext cx="814756" cy="159975"/>
            </a:xfrm>
            <a:prstGeom prst="rect">
              <a:avLst/>
            </a:prstGeom>
            <a:noFill/>
            <a:ln w="9525">
              <a:noFill/>
              <a:miter lim="800000"/>
              <a:headEnd/>
              <a:tailEnd/>
            </a:ln>
          </p:spPr>
          <p:txBody>
            <a:bodyPr wrap="none">
              <a:spAutoFit/>
            </a:bodyPr>
            <a:lstStyle/>
            <a:p>
              <a:pPr algn="ctr"/>
              <a:r>
                <a:rPr lang="en-US" sz="1800" b="0" dirty="0">
                  <a:cs typeface="Arial" charset="0"/>
                </a:rPr>
                <a:t>not critical</a:t>
              </a:r>
            </a:p>
          </p:txBody>
        </p:sp>
        <p:sp>
          <p:nvSpPr>
            <p:cNvPr id="25610" name="Rectangle 11"/>
            <p:cNvSpPr>
              <a:spLocks noChangeArrowheads="1"/>
            </p:cNvSpPr>
            <p:nvPr/>
          </p:nvSpPr>
          <p:spPr bwMode="auto">
            <a:xfrm rot="16200000">
              <a:off x="2256923" y="2338012"/>
              <a:ext cx="558544" cy="159975"/>
            </a:xfrm>
            <a:prstGeom prst="rect">
              <a:avLst/>
            </a:prstGeom>
            <a:noFill/>
            <a:ln w="9525">
              <a:noFill/>
              <a:miter lim="800000"/>
              <a:headEnd/>
              <a:tailEnd/>
            </a:ln>
          </p:spPr>
          <p:txBody>
            <a:bodyPr wrap="none">
              <a:spAutoFit/>
            </a:bodyPr>
            <a:lstStyle/>
            <a:p>
              <a:pPr algn="ctr"/>
              <a:r>
                <a:rPr lang="en-US" sz="1800" b="0" dirty="0">
                  <a:cs typeface="Arial" charset="0"/>
                </a:rPr>
                <a:t>critical</a:t>
              </a:r>
            </a:p>
          </p:txBody>
        </p:sp>
        <p:sp>
          <p:nvSpPr>
            <p:cNvPr id="25611" name="TextBox 12"/>
            <p:cNvSpPr txBox="1">
              <a:spLocks noChangeArrowheads="1"/>
            </p:cNvSpPr>
            <p:nvPr/>
          </p:nvSpPr>
          <p:spPr bwMode="auto">
            <a:xfrm>
              <a:off x="4306784" y="2096550"/>
              <a:ext cx="1549399" cy="614911"/>
            </a:xfrm>
            <a:prstGeom prst="rect">
              <a:avLst/>
            </a:prstGeom>
            <a:noFill/>
            <a:ln w="9525">
              <a:noFill/>
              <a:miter lim="800000"/>
              <a:headEnd/>
              <a:tailEnd/>
            </a:ln>
          </p:spPr>
          <p:txBody>
            <a:bodyPr>
              <a:spAutoFit/>
            </a:bodyPr>
            <a:lstStyle/>
            <a:p>
              <a:pPr algn="ctr"/>
              <a:r>
                <a:rPr lang="en-US" sz="1800" cap="all" dirty="0">
                  <a:cs typeface="Arial" charset="0"/>
                </a:rPr>
                <a:t>Perform internally to develop</a:t>
              </a:r>
            </a:p>
            <a:p>
              <a:pPr algn="ctr"/>
              <a:r>
                <a:rPr lang="en-US" sz="1800" b="0" dirty="0">
                  <a:cs typeface="Arial" charset="0"/>
                </a:rPr>
                <a:t>(if high potential for opportunism)</a:t>
              </a:r>
            </a:p>
          </p:txBody>
        </p:sp>
        <p:sp>
          <p:nvSpPr>
            <p:cNvPr id="25612" name="Rectangle 13"/>
            <p:cNvSpPr>
              <a:spLocks noChangeArrowheads="1"/>
            </p:cNvSpPr>
            <p:nvPr/>
          </p:nvSpPr>
          <p:spPr bwMode="auto">
            <a:xfrm>
              <a:off x="2870804" y="2865991"/>
              <a:ext cx="1446590" cy="614911"/>
            </a:xfrm>
            <a:prstGeom prst="rect">
              <a:avLst/>
            </a:prstGeom>
            <a:noFill/>
            <a:ln w="9525">
              <a:noFill/>
              <a:miter lim="800000"/>
              <a:headEnd/>
              <a:tailEnd/>
            </a:ln>
          </p:spPr>
          <p:txBody>
            <a:bodyPr>
              <a:spAutoFit/>
            </a:bodyPr>
            <a:lstStyle/>
            <a:p>
              <a:pPr algn="ctr"/>
              <a:r>
                <a:rPr lang="en-US" sz="1800" cap="all" dirty="0">
                  <a:solidFill>
                    <a:srgbClr val="000000"/>
                  </a:solidFill>
                  <a:cs typeface="Arial" charset="0"/>
                </a:rPr>
                <a:t>Outsource</a:t>
              </a:r>
            </a:p>
            <a:p>
              <a:pPr algn="ctr"/>
              <a:r>
                <a:rPr lang="en-US" sz="1800" b="0" dirty="0">
                  <a:solidFill>
                    <a:srgbClr val="000000"/>
                  </a:solidFill>
                  <a:cs typeface="Arial" charset="0"/>
                </a:rPr>
                <a:t>(if possible to mitigate risk of opportunism)</a:t>
              </a:r>
              <a:endParaRPr lang="en-US" sz="1800" b="0" dirty="0">
                <a:cs typeface="Arial" charset="0"/>
              </a:endParaRPr>
            </a:p>
          </p:txBody>
        </p:sp>
        <p:sp>
          <p:nvSpPr>
            <p:cNvPr id="25613" name="Rectangle 14"/>
            <p:cNvSpPr>
              <a:spLocks noChangeArrowheads="1"/>
            </p:cNvSpPr>
            <p:nvPr/>
          </p:nvSpPr>
          <p:spPr bwMode="auto">
            <a:xfrm>
              <a:off x="4358188" y="3498850"/>
              <a:ext cx="1446590" cy="614911"/>
            </a:xfrm>
            <a:prstGeom prst="rect">
              <a:avLst/>
            </a:prstGeom>
            <a:noFill/>
            <a:ln w="9525">
              <a:noFill/>
              <a:miter lim="800000"/>
              <a:headEnd/>
              <a:tailEnd/>
            </a:ln>
          </p:spPr>
          <p:txBody>
            <a:bodyPr>
              <a:spAutoFit/>
            </a:bodyPr>
            <a:lstStyle/>
            <a:p>
              <a:pPr algn="ctr"/>
              <a:r>
                <a:rPr lang="en-US" sz="1800" cap="all" dirty="0">
                  <a:solidFill>
                    <a:srgbClr val="000000"/>
                  </a:solidFill>
                  <a:cs typeface="Arial" charset="0"/>
                </a:rPr>
                <a:t>Outsource</a:t>
              </a:r>
            </a:p>
            <a:p>
              <a:pPr algn="ctr"/>
              <a:r>
                <a:rPr lang="en-US" sz="1800" b="0" dirty="0">
                  <a:solidFill>
                    <a:srgbClr val="000000"/>
                  </a:solidFill>
                  <a:cs typeface="Arial" charset="0"/>
                </a:rPr>
                <a:t>(if possible to mitigate risk of opportunism)</a:t>
              </a:r>
              <a:endParaRPr lang="en-US" sz="1800" b="0" dirty="0">
                <a:cs typeface="Arial" charset="0"/>
              </a:endParaRPr>
            </a:p>
          </p:txBody>
        </p:sp>
        <p:sp>
          <p:nvSpPr>
            <p:cNvPr id="25614" name="TextBox 15"/>
            <p:cNvSpPr txBox="1">
              <a:spLocks noChangeArrowheads="1"/>
            </p:cNvSpPr>
            <p:nvPr/>
          </p:nvSpPr>
          <p:spPr bwMode="auto">
            <a:xfrm>
              <a:off x="4306784" y="4085473"/>
              <a:ext cx="1549399" cy="614911"/>
            </a:xfrm>
            <a:prstGeom prst="rect">
              <a:avLst/>
            </a:prstGeom>
            <a:noFill/>
            <a:ln w="9525">
              <a:noFill/>
              <a:miter lim="800000"/>
              <a:headEnd/>
              <a:tailEnd/>
            </a:ln>
          </p:spPr>
          <p:txBody>
            <a:bodyPr>
              <a:spAutoFit/>
            </a:bodyPr>
            <a:lstStyle/>
            <a:p>
              <a:pPr algn="ctr"/>
              <a:r>
                <a:rPr lang="en-US" sz="1800" b="0" dirty="0">
                  <a:cs typeface="Arial" charset="0"/>
                </a:rPr>
                <a:t>Keep internal</a:t>
              </a:r>
            </a:p>
            <a:p>
              <a:pPr algn="ctr"/>
              <a:r>
                <a:rPr lang="en-US" sz="1800" b="0" dirty="0">
                  <a:cs typeface="Arial" charset="0"/>
                </a:rPr>
                <a:t>(if lack of capable suppliers and spin-off not feasible)</a:t>
              </a:r>
            </a:p>
          </p:txBody>
        </p:sp>
        <p:sp>
          <p:nvSpPr>
            <p:cNvPr id="25615" name="Rectangle 16"/>
            <p:cNvSpPr>
              <a:spLocks noChangeArrowheads="1"/>
            </p:cNvSpPr>
            <p:nvPr/>
          </p:nvSpPr>
          <p:spPr bwMode="auto">
            <a:xfrm>
              <a:off x="2870804" y="3920091"/>
              <a:ext cx="1446590" cy="614911"/>
            </a:xfrm>
            <a:prstGeom prst="rect">
              <a:avLst/>
            </a:prstGeom>
            <a:noFill/>
            <a:ln w="9525">
              <a:noFill/>
              <a:miter lim="800000"/>
              <a:headEnd/>
              <a:tailEnd/>
            </a:ln>
          </p:spPr>
          <p:txBody>
            <a:bodyPr>
              <a:spAutoFit/>
            </a:bodyPr>
            <a:lstStyle/>
            <a:p>
              <a:pPr algn="ctr"/>
              <a:r>
                <a:rPr lang="en-US" sz="1800" cap="all" dirty="0">
                  <a:solidFill>
                    <a:srgbClr val="000000"/>
                  </a:solidFill>
                  <a:cs typeface="Arial" charset="0"/>
                </a:rPr>
                <a:t>Outsource</a:t>
              </a:r>
            </a:p>
            <a:p>
              <a:pPr algn="ctr"/>
              <a:r>
                <a:rPr lang="en-US" sz="1800" b="0" dirty="0">
                  <a:solidFill>
                    <a:srgbClr val="000000"/>
                  </a:solidFill>
                  <a:cs typeface="Arial" charset="0"/>
                </a:rPr>
                <a:t>(if possible to mitigate risk of opportunism)</a:t>
              </a:r>
              <a:endParaRPr lang="en-US" sz="1800" b="0" dirty="0">
                <a:cs typeface="Arial" charset="0"/>
              </a:endParaRPr>
            </a:p>
          </p:txBody>
        </p:sp>
        <p:sp>
          <p:nvSpPr>
            <p:cNvPr id="25616" name="Rectangle 17"/>
            <p:cNvSpPr>
              <a:spLocks noChangeArrowheads="1"/>
            </p:cNvSpPr>
            <p:nvPr/>
          </p:nvSpPr>
          <p:spPr bwMode="auto">
            <a:xfrm>
              <a:off x="4358188" y="2865991"/>
              <a:ext cx="1446590" cy="614911"/>
            </a:xfrm>
            <a:prstGeom prst="rect">
              <a:avLst/>
            </a:prstGeom>
            <a:noFill/>
            <a:ln w="9525">
              <a:noFill/>
              <a:miter lim="800000"/>
              <a:headEnd/>
              <a:tailEnd/>
            </a:ln>
          </p:spPr>
          <p:txBody>
            <a:bodyPr>
              <a:spAutoFit/>
            </a:bodyPr>
            <a:lstStyle/>
            <a:p>
              <a:pPr algn="ctr"/>
              <a:r>
                <a:rPr lang="en-US" sz="1800" cap="all" dirty="0">
                  <a:solidFill>
                    <a:srgbClr val="000000"/>
                  </a:solidFill>
                  <a:cs typeface="Arial" charset="0"/>
                </a:rPr>
                <a:t>Outsource</a:t>
              </a:r>
            </a:p>
            <a:p>
              <a:pPr algn="ctr"/>
              <a:r>
                <a:rPr lang="en-US" sz="1800" b="0" dirty="0">
                  <a:solidFill>
                    <a:srgbClr val="000000"/>
                  </a:solidFill>
                  <a:cs typeface="Arial" charset="0"/>
                </a:rPr>
                <a:t>(if possible to mitigate risk of opportunism)</a:t>
              </a:r>
              <a:endParaRPr lang="en-US" sz="1800" b="0" dirty="0">
                <a:cs typeface="Arial" charset="0"/>
              </a:endParaRPr>
            </a:p>
          </p:txBody>
        </p:sp>
      </p:grpSp>
      <p:sp>
        <p:nvSpPr>
          <p:cNvPr id="25602" name="TextBox 23"/>
          <p:cNvSpPr txBox="1">
            <a:spLocks noChangeArrowheads="1"/>
          </p:cNvSpPr>
          <p:nvPr/>
        </p:nvSpPr>
        <p:spPr bwMode="auto">
          <a:xfrm>
            <a:off x="636119" y="456856"/>
            <a:ext cx="8630587" cy="523875"/>
          </a:xfrm>
          <a:prstGeom prst="rect">
            <a:avLst/>
          </a:prstGeom>
          <a:noFill/>
          <a:ln w="9525">
            <a:noFill/>
            <a:miter lim="800000"/>
            <a:headEnd/>
            <a:tailEnd/>
          </a:ln>
        </p:spPr>
        <p:txBody>
          <a:bodyPr>
            <a:spAutoFit/>
          </a:bodyPr>
          <a:lstStyle/>
          <a:p>
            <a:pPr algn="ctr"/>
            <a:r>
              <a:rPr lang="en-GB" sz="2800" dirty="0">
                <a:cs typeface="Arial" charset="0"/>
              </a:rPr>
              <a:t>Generic sourcing strategies </a:t>
            </a:r>
          </a:p>
        </p:txBody>
      </p:sp>
      <p:sp>
        <p:nvSpPr>
          <p:cNvPr id="24" name="Text Box 4"/>
          <p:cNvSpPr txBox="1">
            <a:spLocks noChangeArrowheads="1"/>
          </p:cNvSpPr>
          <p:nvPr/>
        </p:nvSpPr>
        <p:spPr bwMode="auto">
          <a:xfrm>
            <a:off x="532347" y="6204758"/>
            <a:ext cx="8941853" cy="215444"/>
          </a:xfrm>
          <a:prstGeom prst="rect">
            <a:avLst/>
          </a:prstGeom>
          <a:noFill/>
          <a:ln w="9525">
            <a:noFill/>
            <a:miter lim="800000"/>
            <a:headEnd/>
            <a:tailEnd/>
          </a:ln>
        </p:spPr>
        <p:txBody>
          <a:bodyPr wrap="square">
            <a:spAutoFit/>
          </a:bodyPr>
          <a:lstStyle/>
          <a:p>
            <a:pPr fontAlgn="auto">
              <a:spcBef>
                <a:spcPct val="50000"/>
              </a:spcBef>
              <a:spcAft>
                <a:spcPts val="0"/>
              </a:spcAft>
              <a:defRPr/>
            </a:pPr>
            <a:r>
              <a:rPr lang="en-IN" altLang="en-US" sz="800" b="0" i="1" kern="0" dirty="0">
                <a:solidFill>
                  <a:sysClr val="windowText" lastClr="000000"/>
                </a:solidFill>
              </a:rPr>
              <a:t>Source</a:t>
            </a:r>
            <a:r>
              <a:rPr lang="en-IN" altLang="en-US" sz="800" b="0" kern="0" dirty="0">
                <a:solidFill>
                  <a:sysClr val="windowText" lastClr="000000"/>
                </a:solidFill>
              </a:rPr>
              <a:t>: Adapted from McIvor, R. (2008). ‘What is the right outsourcing strategy for your process?’, </a:t>
            </a:r>
            <a:r>
              <a:rPr lang="en-IN" altLang="en-US" sz="800" b="0" i="1" kern="0" dirty="0">
                <a:solidFill>
                  <a:sysClr val="windowText" lastClr="000000"/>
                </a:solidFill>
              </a:rPr>
              <a:t>European Management Journal</a:t>
            </a:r>
            <a:r>
              <a:rPr lang="en-IN" altLang="en-US" sz="800" b="0" kern="0" dirty="0">
                <a:solidFill>
                  <a:sysClr val="windowText" lastClr="000000"/>
                </a:solidFill>
              </a:rPr>
              <a:t>, 26, 24–34.</a:t>
            </a:r>
            <a:endParaRPr kumimoji="0" lang="en-GB" altLang="en-US" sz="800" b="0" i="0" u="none" strike="noStrike" kern="0" cap="none" spc="0" normalizeH="0" baseline="0" noProof="0" dirty="0">
              <a:ln>
                <a:noFill/>
              </a:ln>
              <a:solidFill>
                <a:srgbClr val="000000"/>
              </a:solidFill>
              <a:effectLst/>
              <a:uLnTx/>
              <a:uFillTx/>
            </a:endParaRP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1129541" y="2272804"/>
            <a:ext cx="7592166" cy="2308324"/>
          </a:xfrm>
          <a:prstGeom prst="rect">
            <a:avLst/>
          </a:prstGeom>
          <a:solidFill>
            <a:schemeClr val="bg1">
              <a:lumMod val="95000"/>
            </a:schemeClr>
          </a:solidFill>
          <a:ln w="38100">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lnSpc>
                <a:spcPct val="150000"/>
              </a:lnSpc>
              <a:spcBef>
                <a:spcPct val="50000"/>
              </a:spcBef>
              <a:defRPr/>
            </a:pPr>
            <a:r>
              <a:rPr lang="en-GB" sz="3200" b="0" dirty="0"/>
              <a:t>Partnership relationships are seen as desirable because they can reduce the transaction costs of doing business</a:t>
            </a:r>
          </a:p>
        </p:txBody>
      </p:sp>
      <p:sp>
        <p:nvSpPr>
          <p:cNvPr id="27652" name="Text Box 3"/>
          <p:cNvSpPr txBox="1">
            <a:spLocks noChangeArrowheads="1"/>
          </p:cNvSpPr>
          <p:nvPr/>
        </p:nvSpPr>
        <p:spPr bwMode="auto">
          <a:xfrm>
            <a:off x="1324677" y="456856"/>
            <a:ext cx="7253476" cy="523875"/>
          </a:xfrm>
          <a:prstGeom prst="rect">
            <a:avLst/>
          </a:prstGeom>
          <a:noFill/>
          <a:ln w="38100">
            <a:noFill/>
            <a:miter lim="800000"/>
            <a:headEnd/>
            <a:tailEnd type="none" w="sm" len="med"/>
          </a:ln>
        </p:spPr>
        <p:txBody>
          <a:bodyPr>
            <a:spAutoFit/>
          </a:bodyPr>
          <a:lstStyle/>
          <a:p>
            <a:pPr algn="ctr">
              <a:spcBef>
                <a:spcPct val="50000"/>
              </a:spcBef>
            </a:pPr>
            <a:r>
              <a:rPr lang="en-GB" sz="2800" dirty="0"/>
              <a:t>Partnership relationships</a:t>
            </a:r>
            <a:endParaRPr lang="en-US" sz="2800" dirty="0"/>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81" name="Text Box 13"/>
          <p:cNvSpPr txBox="1">
            <a:spLocks noChangeArrowheads="1"/>
          </p:cNvSpPr>
          <p:nvPr/>
        </p:nvSpPr>
        <p:spPr bwMode="auto">
          <a:xfrm>
            <a:off x="893251" y="448716"/>
            <a:ext cx="8116324" cy="523220"/>
          </a:xfrm>
          <a:prstGeom prst="rect">
            <a:avLst/>
          </a:prstGeom>
          <a:noFill/>
          <a:ln w="15875">
            <a:noFill/>
            <a:miter lim="800000"/>
            <a:headEnd/>
            <a:tailEnd type="none" w="sm" len="sm"/>
          </a:ln>
        </p:spPr>
        <p:txBody>
          <a:bodyPr wrap="none" anchor="ctr">
            <a:spAutoFit/>
          </a:bodyPr>
          <a:lstStyle/>
          <a:p>
            <a:pPr algn="ctr" eaLnBrk="0" hangingPunct="0">
              <a:spcBef>
                <a:spcPct val="50000"/>
              </a:spcBef>
            </a:pPr>
            <a:r>
              <a:rPr lang="en-US" sz="2800" dirty="0"/>
              <a:t>Elements of process partnership relationships</a:t>
            </a:r>
          </a:p>
        </p:txBody>
      </p:sp>
      <p:sp>
        <p:nvSpPr>
          <p:cNvPr id="28673" name="Rectangle 3"/>
          <p:cNvSpPr>
            <a:spLocks noChangeArrowheads="1"/>
          </p:cNvSpPr>
          <p:nvPr/>
        </p:nvSpPr>
        <p:spPr bwMode="auto">
          <a:xfrm>
            <a:off x="1104479" y="2081485"/>
            <a:ext cx="7708263" cy="338554"/>
          </a:xfrm>
          <a:prstGeom prst="rect">
            <a:avLst/>
          </a:prstGeom>
          <a:solidFill>
            <a:srgbClr val="CCFFFF"/>
          </a:solidFill>
          <a:ln w="9525">
            <a:solidFill>
              <a:schemeClr val="tx1"/>
            </a:solidFill>
            <a:miter lim="800000"/>
            <a:headEnd/>
            <a:tailEnd/>
          </a:ln>
        </p:spPr>
        <p:txBody>
          <a:bodyPr anchor="ctr">
            <a:spAutoFit/>
          </a:bodyPr>
          <a:lstStyle/>
          <a:p>
            <a:endParaRPr lang="en-GB"/>
          </a:p>
        </p:txBody>
      </p:sp>
      <p:sp>
        <p:nvSpPr>
          <p:cNvPr id="28674" name="Text Box 4"/>
          <p:cNvSpPr txBox="1">
            <a:spLocks noChangeArrowheads="1"/>
          </p:cNvSpPr>
          <p:nvPr/>
        </p:nvSpPr>
        <p:spPr bwMode="auto">
          <a:xfrm>
            <a:off x="6990002" y="1025373"/>
            <a:ext cx="1642064" cy="372047"/>
          </a:xfrm>
          <a:prstGeom prst="rect">
            <a:avLst/>
          </a:prstGeom>
          <a:noFill/>
          <a:ln w="9525">
            <a:noFill/>
            <a:miter lim="800000"/>
            <a:headEnd/>
            <a:tailEnd/>
          </a:ln>
        </p:spPr>
        <p:txBody>
          <a:bodyPr>
            <a:spAutoFit/>
          </a:bodyPr>
          <a:lstStyle/>
          <a:p>
            <a:pPr algn="ctr" eaLnBrk="0" hangingPunct="0">
              <a:spcBef>
                <a:spcPct val="50000"/>
              </a:spcBef>
            </a:pPr>
            <a:r>
              <a:rPr lang="en-US" sz="1800" b="0" dirty="0">
                <a:solidFill>
                  <a:srgbClr val="FF0000"/>
                </a:solidFill>
              </a:rPr>
              <a:t>Attitudes</a:t>
            </a:r>
          </a:p>
        </p:txBody>
      </p:sp>
      <p:sp>
        <p:nvSpPr>
          <p:cNvPr id="8196" name="Rectangle 6"/>
          <p:cNvSpPr>
            <a:spLocks noChangeArrowheads="1"/>
          </p:cNvSpPr>
          <p:nvPr/>
        </p:nvSpPr>
        <p:spPr bwMode="auto">
          <a:xfrm>
            <a:off x="1090086" y="4600181"/>
            <a:ext cx="7708264" cy="338554"/>
          </a:xfrm>
          <a:prstGeom prst="rect">
            <a:avLst/>
          </a:prstGeom>
          <a:solidFill>
            <a:schemeClr val="accent2">
              <a:lumMod val="20000"/>
              <a:lumOff val="80000"/>
            </a:schemeClr>
          </a:solidFill>
          <a:ln w="9525">
            <a:solidFill>
              <a:schemeClr val="tx1"/>
            </a:solidFill>
            <a:miter lim="800000"/>
            <a:headEnd/>
            <a:tailEnd/>
          </a:ln>
        </p:spPr>
        <p:txBody>
          <a:bodyPr anchor="ctr">
            <a:spAutoFit/>
          </a:bodyPr>
          <a:lstStyle/>
          <a:p>
            <a:pPr>
              <a:defRPr/>
            </a:pPr>
            <a:endParaRPr lang="en-GB"/>
          </a:p>
        </p:txBody>
      </p:sp>
      <p:sp>
        <p:nvSpPr>
          <p:cNvPr id="28676" name="Text Box 7"/>
          <p:cNvSpPr txBox="1">
            <a:spLocks noChangeArrowheads="1"/>
          </p:cNvSpPr>
          <p:nvPr/>
        </p:nvSpPr>
        <p:spPr bwMode="auto">
          <a:xfrm>
            <a:off x="7023580" y="5522411"/>
            <a:ext cx="1387839" cy="372047"/>
          </a:xfrm>
          <a:prstGeom prst="rect">
            <a:avLst/>
          </a:prstGeom>
          <a:noFill/>
          <a:ln w="9525">
            <a:noFill/>
            <a:miter lim="800000"/>
            <a:headEnd/>
            <a:tailEnd/>
          </a:ln>
        </p:spPr>
        <p:txBody>
          <a:bodyPr>
            <a:spAutoFit/>
          </a:bodyPr>
          <a:lstStyle/>
          <a:p>
            <a:pPr algn="ctr" eaLnBrk="0" hangingPunct="0">
              <a:spcBef>
                <a:spcPct val="50000"/>
              </a:spcBef>
            </a:pPr>
            <a:r>
              <a:rPr lang="en-US" sz="1800" b="0">
                <a:solidFill>
                  <a:srgbClr val="FF0000"/>
                </a:solidFill>
              </a:rPr>
              <a:t>Actions</a:t>
            </a:r>
          </a:p>
        </p:txBody>
      </p:sp>
      <p:sp>
        <p:nvSpPr>
          <p:cNvPr id="8238" name="Oval 9"/>
          <p:cNvSpPr>
            <a:spLocks noChangeArrowheads="1"/>
          </p:cNvSpPr>
          <p:nvPr/>
        </p:nvSpPr>
        <p:spPr bwMode="ltGray">
          <a:xfrm>
            <a:off x="4008067" y="1232463"/>
            <a:ext cx="1677238" cy="476071"/>
          </a:xfrm>
          <a:prstGeom prst="ellipse">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spAutoFit/>
          </a:bodyPr>
          <a:lstStyle/>
          <a:p>
            <a:pPr>
              <a:defRPr/>
            </a:pPr>
            <a:endParaRPr lang="en-GB"/>
          </a:p>
        </p:txBody>
      </p:sp>
      <p:grpSp>
        <p:nvGrpSpPr>
          <p:cNvPr id="28680" name="Group 10"/>
          <p:cNvGrpSpPr>
            <a:grpSpLocks/>
          </p:cNvGrpSpPr>
          <p:nvPr/>
        </p:nvGrpSpPr>
        <p:grpSpPr bwMode="auto">
          <a:xfrm>
            <a:off x="4287873" y="1294070"/>
            <a:ext cx="1068060" cy="1851374"/>
            <a:chOff x="2550" y="834"/>
            <a:chExt cx="668" cy="1254"/>
          </a:xfrm>
        </p:grpSpPr>
        <p:sp>
          <p:nvSpPr>
            <p:cNvPr id="28731" name="Line 11"/>
            <p:cNvSpPr>
              <a:spLocks noChangeShapeType="1"/>
            </p:cNvSpPr>
            <p:nvPr/>
          </p:nvSpPr>
          <p:spPr bwMode="auto">
            <a:xfrm>
              <a:off x="2880" y="1224"/>
              <a:ext cx="0" cy="864"/>
            </a:xfrm>
            <a:prstGeom prst="line">
              <a:avLst/>
            </a:prstGeom>
            <a:noFill/>
            <a:ln w="38100">
              <a:solidFill>
                <a:srgbClr val="800080"/>
              </a:solidFill>
              <a:round/>
              <a:headEnd/>
              <a:tailEnd type="stealth" w="med" len="lg"/>
            </a:ln>
          </p:spPr>
          <p:txBody>
            <a:bodyPr wrap="none" anchor="ctr"/>
            <a:lstStyle/>
            <a:p>
              <a:endParaRPr lang="en-GB" sz="1400"/>
            </a:p>
          </p:txBody>
        </p:sp>
        <p:sp>
          <p:nvSpPr>
            <p:cNvPr id="28732" name="Text Box 12"/>
            <p:cNvSpPr txBox="1">
              <a:spLocks noChangeArrowheads="1"/>
            </p:cNvSpPr>
            <p:nvPr/>
          </p:nvSpPr>
          <p:spPr bwMode="auto">
            <a:xfrm>
              <a:off x="2550" y="834"/>
              <a:ext cx="668" cy="212"/>
            </a:xfrm>
            <a:prstGeom prst="rect">
              <a:avLst/>
            </a:prstGeom>
            <a:noFill/>
            <a:ln w="9525">
              <a:noFill/>
              <a:miter lim="800000"/>
              <a:headEnd/>
              <a:tailEnd/>
            </a:ln>
          </p:spPr>
          <p:txBody>
            <a:bodyPr>
              <a:spAutoFit/>
            </a:bodyPr>
            <a:lstStyle/>
            <a:p>
              <a:pPr algn="ctr" eaLnBrk="0" hangingPunct="0">
                <a:spcBef>
                  <a:spcPct val="50000"/>
                </a:spcBef>
              </a:pPr>
              <a:r>
                <a:rPr lang="en-US" sz="1400" b="0" dirty="0"/>
                <a:t>Trust</a:t>
              </a:r>
            </a:p>
          </p:txBody>
        </p:sp>
      </p:grpSp>
      <p:sp>
        <p:nvSpPr>
          <p:cNvPr id="8235" name="Oval 15"/>
          <p:cNvSpPr>
            <a:spLocks noChangeArrowheads="1"/>
          </p:cNvSpPr>
          <p:nvPr/>
        </p:nvSpPr>
        <p:spPr bwMode="ltGray">
          <a:xfrm>
            <a:off x="2270070" y="4811198"/>
            <a:ext cx="1677239" cy="476071"/>
          </a:xfrm>
          <a:prstGeom prst="ellipse">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spAutoFit/>
          </a:bodyPr>
          <a:lstStyle/>
          <a:p>
            <a:pPr>
              <a:defRPr/>
            </a:pPr>
            <a:endParaRPr lang="en-GB"/>
          </a:p>
        </p:txBody>
      </p:sp>
      <p:sp>
        <p:nvSpPr>
          <p:cNvPr id="28685" name="Text Box 16"/>
          <p:cNvSpPr txBox="1">
            <a:spLocks noChangeArrowheads="1"/>
          </p:cNvSpPr>
          <p:nvPr/>
        </p:nvSpPr>
        <p:spPr bwMode="auto">
          <a:xfrm>
            <a:off x="2375596" y="4794559"/>
            <a:ext cx="1466186" cy="540353"/>
          </a:xfrm>
          <a:prstGeom prst="rect">
            <a:avLst/>
          </a:prstGeom>
          <a:noFill/>
          <a:ln w="9525">
            <a:noFill/>
            <a:miter lim="800000"/>
            <a:headEnd/>
            <a:tailEnd/>
          </a:ln>
        </p:spPr>
        <p:txBody>
          <a:bodyPr>
            <a:spAutoFit/>
          </a:bodyPr>
          <a:lstStyle/>
          <a:p>
            <a:pPr algn="ctr" eaLnBrk="0" hangingPunct="0">
              <a:spcBef>
                <a:spcPct val="50000"/>
              </a:spcBef>
            </a:pPr>
            <a:r>
              <a:rPr lang="en-US" sz="1400" b="0" dirty="0"/>
              <a:t>Joint problem solving</a:t>
            </a:r>
          </a:p>
        </p:txBody>
      </p:sp>
      <p:sp>
        <p:nvSpPr>
          <p:cNvPr id="28686" name="Line 17"/>
          <p:cNvSpPr>
            <a:spLocks noChangeShapeType="1"/>
          </p:cNvSpPr>
          <p:nvPr/>
        </p:nvSpPr>
        <p:spPr bwMode="auto">
          <a:xfrm flipV="1">
            <a:off x="3587557" y="3854104"/>
            <a:ext cx="767469" cy="850392"/>
          </a:xfrm>
          <a:prstGeom prst="line">
            <a:avLst/>
          </a:prstGeom>
          <a:noFill/>
          <a:ln w="38100">
            <a:solidFill>
              <a:srgbClr val="800080"/>
            </a:solidFill>
            <a:round/>
            <a:headEnd/>
            <a:tailEnd type="stealth" w="med" len="lg"/>
          </a:ln>
        </p:spPr>
        <p:txBody>
          <a:bodyPr wrap="none" anchor="ctr"/>
          <a:lstStyle/>
          <a:p>
            <a:endParaRPr lang="en-GB"/>
          </a:p>
        </p:txBody>
      </p:sp>
      <p:sp>
        <p:nvSpPr>
          <p:cNvPr id="8232" name="Oval 19"/>
          <p:cNvSpPr>
            <a:spLocks noChangeArrowheads="1"/>
          </p:cNvSpPr>
          <p:nvPr/>
        </p:nvSpPr>
        <p:spPr bwMode="ltGray">
          <a:xfrm>
            <a:off x="1425856" y="3881081"/>
            <a:ext cx="1677239" cy="476071"/>
          </a:xfrm>
          <a:prstGeom prst="ellipse">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spAutoFit/>
          </a:bodyPr>
          <a:lstStyle/>
          <a:p>
            <a:pPr>
              <a:defRPr/>
            </a:pPr>
            <a:endParaRPr lang="en-GB"/>
          </a:p>
        </p:txBody>
      </p:sp>
      <p:sp>
        <p:nvSpPr>
          <p:cNvPr id="28690" name="Text Box 20"/>
          <p:cNvSpPr txBox="1">
            <a:spLocks noChangeArrowheads="1"/>
          </p:cNvSpPr>
          <p:nvPr/>
        </p:nvSpPr>
        <p:spPr bwMode="auto">
          <a:xfrm>
            <a:off x="1542574" y="3721232"/>
            <a:ext cx="1466185" cy="767715"/>
          </a:xfrm>
          <a:prstGeom prst="rect">
            <a:avLst/>
          </a:prstGeom>
          <a:noFill/>
          <a:ln w="15875">
            <a:noFill/>
            <a:miter lim="800000"/>
            <a:headEnd/>
            <a:tailEnd/>
          </a:ln>
        </p:spPr>
        <p:txBody>
          <a:bodyPr>
            <a:spAutoFit/>
          </a:bodyPr>
          <a:lstStyle/>
          <a:p>
            <a:pPr algn="ctr" eaLnBrk="0" hangingPunct="0">
              <a:spcBef>
                <a:spcPct val="50000"/>
              </a:spcBef>
            </a:pPr>
            <a:r>
              <a:rPr lang="en-US" sz="1400" b="0" dirty="0"/>
              <a:t>Joint co-ordination of activities</a:t>
            </a:r>
          </a:p>
        </p:txBody>
      </p:sp>
      <p:sp>
        <p:nvSpPr>
          <p:cNvPr id="28691" name="Line 21"/>
          <p:cNvSpPr>
            <a:spLocks noChangeShapeType="1"/>
          </p:cNvSpPr>
          <p:nvPr/>
        </p:nvSpPr>
        <p:spPr bwMode="auto">
          <a:xfrm flipV="1">
            <a:off x="3050329" y="3712372"/>
            <a:ext cx="1151203" cy="283464"/>
          </a:xfrm>
          <a:prstGeom prst="line">
            <a:avLst/>
          </a:prstGeom>
          <a:noFill/>
          <a:ln w="38100">
            <a:solidFill>
              <a:srgbClr val="800080"/>
            </a:solidFill>
            <a:round/>
            <a:headEnd/>
            <a:tailEnd type="stealth" w="med" len="lg"/>
          </a:ln>
        </p:spPr>
        <p:txBody>
          <a:bodyPr wrap="none" anchor="ctr"/>
          <a:lstStyle/>
          <a:p>
            <a:endParaRPr lang="en-GB"/>
          </a:p>
        </p:txBody>
      </p:sp>
      <p:sp>
        <p:nvSpPr>
          <p:cNvPr id="8229" name="Oval 23"/>
          <p:cNvSpPr>
            <a:spLocks noChangeArrowheads="1"/>
          </p:cNvSpPr>
          <p:nvPr/>
        </p:nvSpPr>
        <p:spPr bwMode="ltGray">
          <a:xfrm>
            <a:off x="1421058" y="2642401"/>
            <a:ext cx="1677238" cy="476071"/>
          </a:xfrm>
          <a:prstGeom prst="ellipse">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spAutoFit/>
          </a:bodyPr>
          <a:lstStyle/>
          <a:p>
            <a:pPr>
              <a:defRPr/>
            </a:pPr>
            <a:endParaRPr lang="en-GB"/>
          </a:p>
        </p:txBody>
      </p:sp>
      <p:sp>
        <p:nvSpPr>
          <p:cNvPr id="28695" name="Text Box 24"/>
          <p:cNvSpPr txBox="1">
            <a:spLocks noChangeArrowheads="1"/>
          </p:cNvSpPr>
          <p:nvPr/>
        </p:nvSpPr>
        <p:spPr bwMode="auto">
          <a:xfrm>
            <a:off x="1716852" y="2596236"/>
            <a:ext cx="1084050" cy="540353"/>
          </a:xfrm>
          <a:prstGeom prst="rect">
            <a:avLst/>
          </a:prstGeom>
          <a:noFill/>
          <a:ln w="9525">
            <a:noFill/>
            <a:miter lim="800000"/>
            <a:headEnd/>
            <a:tailEnd/>
          </a:ln>
        </p:spPr>
        <p:txBody>
          <a:bodyPr>
            <a:spAutoFit/>
          </a:bodyPr>
          <a:lstStyle/>
          <a:p>
            <a:pPr algn="ctr" eaLnBrk="0" hangingPunct="0">
              <a:spcBef>
                <a:spcPct val="50000"/>
              </a:spcBef>
            </a:pPr>
            <a:r>
              <a:rPr lang="en-US" sz="1400" b="0" dirty="0"/>
              <a:t>Joint learning </a:t>
            </a:r>
          </a:p>
        </p:txBody>
      </p:sp>
      <p:sp>
        <p:nvSpPr>
          <p:cNvPr id="28696" name="Line 25"/>
          <p:cNvSpPr>
            <a:spLocks noChangeShapeType="1"/>
          </p:cNvSpPr>
          <p:nvPr/>
        </p:nvSpPr>
        <p:spPr bwMode="auto">
          <a:xfrm>
            <a:off x="3040736" y="3012571"/>
            <a:ext cx="1151203" cy="354330"/>
          </a:xfrm>
          <a:prstGeom prst="line">
            <a:avLst/>
          </a:prstGeom>
          <a:noFill/>
          <a:ln w="38100">
            <a:solidFill>
              <a:srgbClr val="800080"/>
            </a:solidFill>
            <a:round/>
            <a:headEnd/>
            <a:tailEnd type="stealth" w="med" len="lg"/>
          </a:ln>
        </p:spPr>
        <p:txBody>
          <a:bodyPr wrap="none" anchor="ctr"/>
          <a:lstStyle/>
          <a:p>
            <a:endParaRPr lang="en-GB"/>
          </a:p>
        </p:txBody>
      </p:sp>
      <p:sp>
        <p:nvSpPr>
          <p:cNvPr id="8226" name="Oval 27"/>
          <p:cNvSpPr>
            <a:spLocks noChangeArrowheads="1"/>
          </p:cNvSpPr>
          <p:nvPr/>
        </p:nvSpPr>
        <p:spPr bwMode="ltGray">
          <a:xfrm>
            <a:off x="2319637" y="1836299"/>
            <a:ext cx="1677239" cy="476071"/>
          </a:xfrm>
          <a:prstGeom prst="ellipse">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spAutoFit/>
          </a:bodyPr>
          <a:lstStyle/>
          <a:p>
            <a:pPr>
              <a:defRPr/>
            </a:pPr>
            <a:endParaRPr lang="en-GB"/>
          </a:p>
        </p:txBody>
      </p:sp>
      <p:sp>
        <p:nvSpPr>
          <p:cNvPr id="28700" name="Text Box 28"/>
          <p:cNvSpPr txBox="1">
            <a:spLocks noChangeArrowheads="1"/>
          </p:cNvSpPr>
          <p:nvPr/>
        </p:nvSpPr>
        <p:spPr bwMode="auto">
          <a:xfrm>
            <a:off x="2404377" y="1785704"/>
            <a:ext cx="1536536" cy="540353"/>
          </a:xfrm>
          <a:prstGeom prst="rect">
            <a:avLst/>
          </a:prstGeom>
          <a:noFill/>
          <a:ln w="9525">
            <a:noFill/>
            <a:miter lim="800000"/>
            <a:headEnd/>
            <a:tailEnd/>
          </a:ln>
        </p:spPr>
        <p:txBody>
          <a:bodyPr>
            <a:spAutoFit/>
          </a:bodyPr>
          <a:lstStyle/>
          <a:p>
            <a:pPr algn="ctr" eaLnBrk="0" hangingPunct="0">
              <a:spcBef>
                <a:spcPct val="50000"/>
              </a:spcBef>
            </a:pPr>
            <a:r>
              <a:rPr lang="en-US" sz="1400" b="0" dirty="0"/>
              <a:t>Long-term expectations</a:t>
            </a:r>
          </a:p>
        </p:txBody>
      </p:sp>
      <p:sp>
        <p:nvSpPr>
          <p:cNvPr id="28701" name="Line 29"/>
          <p:cNvSpPr>
            <a:spLocks noChangeShapeType="1"/>
          </p:cNvSpPr>
          <p:nvPr/>
        </p:nvSpPr>
        <p:spPr bwMode="auto">
          <a:xfrm>
            <a:off x="3587557" y="2436784"/>
            <a:ext cx="858607" cy="770668"/>
          </a:xfrm>
          <a:prstGeom prst="line">
            <a:avLst/>
          </a:prstGeom>
          <a:noFill/>
          <a:ln w="38100">
            <a:solidFill>
              <a:srgbClr val="800080"/>
            </a:solidFill>
            <a:round/>
            <a:headEnd/>
            <a:tailEnd type="stealth" w="med" len="lg"/>
          </a:ln>
        </p:spPr>
        <p:txBody>
          <a:bodyPr wrap="none" anchor="ctr"/>
          <a:lstStyle/>
          <a:p>
            <a:endParaRPr lang="en-GB"/>
          </a:p>
        </p:txBody>
      </p:sp>
      <p:sp>
        <p:nvSpPr>
          <p:cNvPr id="8223" name="Oval 31"/>
          <p:cNvSpPr>
            <a:spLocks noChangeArrowheads="1"/>
          </p:cNvSpPr>
          <p:nvPr/>
        </p:nvSpPr>
        <p:spPr bwMode="ltGray">
          <a:xfrm>
            <a:off x="5504633" y="1809727"/>
            <a:ext cx="1677239" cy="476071"/>
          </a:xfrm>
          <a:prstGeom prst="ellipse">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spAutoFit/>
          </a:bodyPr>
          <a:lstStyle/>
          <a:p>
            <a:pPr>
              <a:defRPr/>
            </a:pPr>
            <a:endParaRPr lang="en-GB"/>
          </a:p>
        </p:txBody>
      </p:sp>
      <p:sp>
        <p:nvSpPr>
          <p:cNvPr id="28705" name="Text Box 32"/>
          <p:cNvSpPr txBox="1">
            <a:spLocks noChangeArrowheads="1"/>
          </p:cNvSpPr>
          <p:nvPr/>
        </p:nvSpPr>
        <p:spPr bwMode="auto">
          <a:xfrm>
            <a:off x="5819612" y="1784228"/>
            <a:ext cx="1066462" cy="540353"/>
          </a:xfrm>
          <a:prstGeom prst="rect">
            <a:avLst/>
          </a:prstGeom>
          <a:noFill/>
          <a:ln w="9525">
            <a:noFill/>
            <a:miter lim="800000"/>
            <a:headEnd/>
            <a:tailEnd/>
          </a:ln>
        </p:spPr>
        <p:txBody>
          <a:bodyPr>
            <a:spAutoFit/>
          </a:bodyPr>
          <a:lstStyle/>
          <a:p>
            <a:pPr algn="ctr" eaLnBrk="0" hangingPunct="0">
              <a:spcBef>
                <a:spcPct val="50000"/>
              </a:spcBef>
            </a:pPr>
            <a:r>
              <a:rPr lang="en-US" sz="1400" b="0" dirty="0"/>
              <a:t>Sharing success</a:t>
            </a:r>
          </a:p>
        </p:txBody>
      </p:sp>
      <p:sp>
        <p:nvSpPr>
          <p:cNvPr id="28706" name="Line 33"/>
          <p:cNvSpPr>
            <a:spLocks noChangeShapeType="1"/>
          </p:cNvSpPr>
          <p:nvPr/>
        </p:nvSpPr>
        <p:spPr bwMode="auto">
          <a:xfrm rot="10800000" flipV="1">
            <a:off x="5256803" y="2435308"/>
            <a:ext cx="767469" cy="850392"/>
          </a:xfrm>
          <a:prstGeom prst="line">
            <a:avLst/>
          </a:prstGeom>
          <a:noFill/>
          <a:ln w="38100">
            <a:solidFill>
              <a:srgbClr val="800080"/>
            </a:solidFill>
            <a:round/>
            <a:headEnd/>
            <a:tailEnd type="stealth" w="med" len="lg"/>
          </a:ln>
        </p:spPr>
        <p:txBody>
          <a:bodyPr wrap="none" anchor="ctr"/>
          <a:lstStyle/>
          <a:p>
            <a:endParaRPr lang="en-GB"/>
          </a:p>
        </p:txBody>
      </p:sp>
      <p:sp>
        <p:nvSpPr>
          <p:cNvPr id="8220" name="Oval 35"/>
          <p:cNvSpPr>
            <a:spLocks noChangeArrowheads="1"/>
          </p:cNvSpPr>
          <p:nvPr/>
        </p:nvSpPr>
        <p:spPr bwMode="ltGray">
          <a:xfrm>
            <a:off x="6425594" y="2713269"/>
            <a:ext cx="1677239" cy="476071"/>
          </a:xfrm>
          <a:prstGeom prst="ellipse">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spAutoFit/>
          </a:bodyPr>
          <a:lstStyle/>
          <a:p>
            <a:pPr>
              <a:defRPr/>
            </a:pPr>
            <a:endParaRPr lang="en-GB"/>
          </a:p>
        </p:txBody>
      </p:sp>
      <p:sp>
        <p:nvSpPr>
          <p:cNvPr id="28710" name="Text Box 36"/>
          <p:cNvSpPr txBox="1">
            <a:spLocks noChangeArrowheads="1"/>
          </p:cNvSpPr>
          <p:nvPr/>
        </p:nvSpPr>
        <p:spPr bwMode="auto">
          <a:xfrm>
            <a:off x="6752748" y="2572548"/>
            <a:ext cx="1068060" cy="767715"/>
          </a:xfrm>
          <a:prstGeom prst="rect">
            <a:avLst/>
          </a:prstGeom>
          <a:noFill/>
          <a:ln w="9525">
            <a:noFill/>
            <a:miter lim="800000"/>
            <a:headEnd/>
            <a:tailEnd/>
          </a:ln>
        </p:spPr>
        <p:txBody>
          <a:bodyPr>
            <a:spAutoFit/>
          </a:bodyPr>
          <a:lstStyle/>
          <a:p>
            <a:pPr algn="ctr" eaLnBrk="0" hangingPunct="0">
              <a:spcBef>
                <a:spcPct val="50000"/>
              </a:spcBef>
            </a:pPr>
            <a:r>
              <a:rPr lang="en-US" sz="1400" b="0" dirty="0"/>
              <a:t>Multiple points of contact</a:t>
            </a:r>
          </a:p>
        </p:txBody>
      </p:sp>
      <p:sp>
        <p:nvSpPr>
          <p:cNvPr id="28711" name="Line 37"/>
          <p:cNvSpPr>
            <a:spLocks noChangeShapeType="1"/>
          </p:cNvSpPr>
          <p:nvPr/>
        </p:nvSpPr>
        <p:spPr bwMode="auto">
          <a:xfrm rot="10800000" flipV="1">
            <a:off x="5410297" y="3143968"/>
            <a:ext cx="1151203" cy="283464"/>
          </a:xfrm>
          <a:prstGeom prst="line">
            <a:avLst/>
          </a:prstGeom>
          <a:noFill/>
          <a:ln w="38100">
            <a:solidFill>
              <a:srgbClr val="800080"/>
            </a:solidFill>
            <a:round/>
            <a:headEnd/>
            <a:tailEnd type="stealth" w="med" len="lg"/>
          </a:ln>
        </p:spPr>
        <p:txBody>
          <a:bodyPr wrap="none" anchor="ctr"/>
          <a:lstStyle/>
          <a:p>
            <a:endParaRPr lang="en-GB"/>
          </a:p>
        </p:txBody>
      </p:sp>
      <p:sp>
        <p:nvSpPr>
          <p:cNvPr id="8217" name="Oval 39"/>
          <p:cNvSpPr>
            <a:spLocks noChangeArrowheads="1"/>
          </p:cNvSpPr>
          <p:nvPr/>
        </p:nvSpPr>
        <p:spPr bwMode="ltGray">
          <a:xfrm>
            <a:off x="6337653" y="3810212"/>
            <a:ext cx="1677238" cy="476071"/>
          </a:xfrm>
          <a:prstGeom prst="ellipse">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spAutoFit/>
          </a:bodyPr>
          <a:lstStyle/>
          <a:p>
            <a:pPr>
              <a:defRPr/>
            </a:pPr>
            <a:endParaRPr lang="en-GB"/>
          </a:p>
        </p:txBody>
      </p:sp>
      <p:sp>
        <p:nvSpPr>
          <p:cNvPr id="28715" name="Text Box 40"/>
          <p:cNvSpPr txBox="1">
            <a:spLocks noChangeArrowheads="1"/>
          </p:cNvSpPr>
          <p:nvPr/>
        </p:nvSpPr>
        <p:spPr bwMode="auto">
          <a:xfrm>
            <a:off x="6318610" y="3867682"/>
            <a:ext cx="1742793" cy="307777"/>
          </a:xfrm>
          <a:prstGeom prst="rect">
            <a:avLst/>
          </a:prstGeom>
          <a:noFill/>
          <a:ln w="9525">
            <a:noFill/>
            <a:miter lim="800000"/>
            <a:headEnd/>
            <a:tailEnd/>
          </a:ln>
        </p:spPr>
        <p:txBody>
          <a:bodyPr>
            <a:spAutoFit/>
          </a:bodyPr>
          <a:lstStyle/>
          <a:p>
            <a:pPr algn="ctr" eaLnBrk="0" hangingPunct="0">
              <a:spcBef>
                <a:spcPct val="50000"/>
              </a:spcBef>
            </a:pPr>
            <a:r>
              <a:rPr lang="en-US" sz="1400" b="0" dirty="0"/>
              <a:t>Few relationships</a:t>
            </a:r>
          </a:p>
        </p:txBody>
      </p:sp>
      <p:sp>
        <p:nvSpPr>
          <p:cNvPr id="28716" name="Line 41"/>
          <p:cNvSpPr>
            <a:spLocks noChangeShapeType="1"/>
          </p:cNvSpPr>
          <p:nvPr/>
        </p:nvSpPr>
        <p:spPr bwMode="auto">
          <a:xfrm rot="10800000">
            <a:off x="5338348" y="3712372"/>
            <a:ext cx="1012099" cy="283464"/>
          </a:xfrm>
          <a:prstGeom prst="line">
            <a:avLst/>
          </a:prstGeom>
          <a:noFill/>
          <a:ln w="38100">
            <a:solidFill>
              <a:srgbClr val="800080"/>
            </a:solidFill>
            <a:round/>
            <a:headEnd/>
            <a:tailEnd type="stealth" w="med" len="lg"/>
          </a:ln>
        </p:spPr>
        <p:txBody>
          <a:bodyPr wrap="none" anchor="ctr"/>
          <a:lstStyle/>
          <a:p>
            <a:endParaRPr lang="en-GB"/>
          </a:p>
        </p:txBody>
      </p:sp>
      <p:sp>
        <p:nvSpPr>
          <p:cNvPr id="8214" name="Oval 43"/>
          <p:cNvSpPr>
            <a:spLocks noChangeArrowheads="1"/>
          </p:cNvSpPr>
          <p:nvPr/>
        </p:nvSpPr>
        <p:spPr bwMode="ltGray">
          <a:xfrm>
            <a:off x="5888366" y="4802340"/>
            <a:ext cx="1677239" cy="476071"/>
          </a:xfrm>
          <a:prstGeom prst="ellipse">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spAutoFit/>
          </a:bodyPr>
          <a:lstStyle/>
          <a:p>
            <a:pPr>
              <a:defRPr/>
            </a:pPr>
            <a:endParaRPr lang="en-GB"/>
          </a:p>
        </p:txBody>
      </p:sp>
      <p:sp>
        <p:nvSpPr>
          <p:cNvPr id="28720" name="Text Box 44"/>
          <p:cNvSpPr txBox="1">
            <a:spLocks noChangeArrowheads="1"/>
          </p:cNvSpPr>
          <p:nvPr/>
        </p:nvSpPr>
        <p:spPr bwMode="auto">
          <a:xfrm>
            <a:off x="5993893" y="4763555"/>
            <a:ext cx="1485371" cy="540353"/>
          </a:xfrm>
          <a:prstGeom prst="rect">
            <a:avLst/>
          </a:prstGeom>
          <a:noFill/>
          <a:ln w="9525">
            <a:noFill/>
            <a:miter lim="800000"/>
            <a:headEnd/>
            <a:tailEnd/>
          </a:ln>
        </p:spPr>
        <p:txBody>
          <a:bodyPr>
            <a:spAutoFit/>
          </a:bodyPr>
          <a:lstStyle/>
          <a:p>
            <a:pPr algn="ctr" eaLnBrk="0" hangingPunct="0">
              <a:spcBef>
                <a:spcPct val="50000"/>
              </a:spcBef>
            </a:pPr>
            <a:r>
              <a:rPr lang="en-US" sz="1400" b="0" dirty="0"/>
              <a:t>Information transparency</a:t>
            </a:r>
          </a:p>
        </p:txBody>
      </p:sp>
      <p:sp>
        <p:nvSpPr>
          <p:cNvPr id="28721" name="Line 45"/>
          <p:cNvSpPr>
            <a:spLocks noChangeShapeType="1"/>
          </p:cNvSpPr>
          <p:nvPr/>
        </p:nvSpPr>
        <p:spPr bwMode="auto">
          <a:xfrm rot="10800000">
            <a:off x="5122495" y="3854107"/>
            <a:ext cx="1047276" cy="907971"/>
          </a:xfrm>
          <a:prstGeom prst="line">
            <a:avLst/>
          </a:prstGeom>
          <a:noFill/>
          <a:ln w="38100">
            <a:solidFill>
              <a:srgbClr val="800080"/>
            </a:solidFill>
            <a:round/>
            <a:headEnd/>
            <a:tailEnd type="stealth" w="med" len="lg"/>
          </a:ln>
        </p:spPr>
        <p:txBody>
          <a:bodyPr wrap="none" anchor="ctr"/>
          <a:lstStyle/>
          <a:p>
            <a:endParaRPr lang="en-GB"/>
          </a:p>
        </p:txBody>
      </p:sp>
      <p:sp>
        <p:nvSpPr>
          <p:cNvPr id="8208" name="Oval 46"/>
          <p:cNvSpPr>
            <a:spLocks noChangeArrowheads="1"/>
          </p:cNvSpPr>
          <p:nvPr/>
        </p:nvSpPr>
        <p:spPr bwMode="auto">
          <a:xfrm>
            <a:off x="4111994" y="3301602"/>
            <a:ext cx="1304697" cy="476071"/>
          </a:xfrm>
          <a:prstGeom prst="ellipse">
            <a:avLst/>
          </a:prstGeom>
          <a:solidFill>
            <a:srgbClr val="CCFFFF"/>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spAutoFit/>
          </a:bodyPr>
          <a:lstStyle/>
          <a:p>
            <a:pPr>
              <a:defRPr/>
            </a:pPr>
            <a:endParaRPr lang="en-GB"/>
          </a:p>
        </p:txBody>
      </p:sp>
      <p:sp>
        <p:nvSpPr>
          <p:cNvPr id="28725" name="Line 48"/>
          <p:cNvSpPr>
            <a:spLocks noChangeShapeType="1"/>
          </p:cNvSpPr>
          <p:nvPr/>
        </p:nvSpPr>
        <p:spPr bwMode="auto">
          <a:xfrm flipH="1" flipV="1">
            <a:off x="4813909" y="3926450"/>
            <a:ext cx="1598" cy="1132379"/>
          </a:xfrm>
          <a:prstGeom prst="line">
            <a:avLst/>
          </a:prstGeom>
          <a:noFill/>
          <a:ln w="38100">
            <a:solidFill>
              <a:srgbClr val="800080"/>
            </a:solidFill>
            <a:round/>
            <a:headEnd/>
            <a:tailEnd type="stealth" w="med" len="lg"/>
          </a:ln>
        </p:spPr>
        <p:txBody>
          <a:bodyPr wrap="none" anchor="ctr"/>
          <a:lstStyle/>
          <a:p>
            <a:endParaRPr lang="en-GB"/>
          </a:p>
        </p:txBody>
      </p:sp>
      <p:sp>
        <p:nvSpPr>
          <p:cNvPr id="8212" name="Oval 49"/>
          <p:cNvSpPr>
            <a:spLocks noChangeArrowheads="1"/>
          </p:cNvSpPr>
          <p:nvPr/>
        </p:nvSpPr>
        <p:spPr bwMode="ltGray">
          <a:xfrm>
            <a:off x="3996876" y="5237869"/>
            <a:ext cx="1677239" cy="476071"/>
          </a:xfrm>
          <a:prstGeom prst="ellipse">
            <a:avLst/>
          </a:prstGeom>
          <a:solidFill>
            <a:schemeClr val="bg1">
              <a:lumMod val="95000"/>
            </a:schemeClr>
          </a:solidFill>
          <a:ln w="9525">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spAutoFit/>
          </a:bodyPr>
          <a:lstStyle/>
          <a:p>
            <a:pPr>
              <a:defRPr/>
            </a:pPr>
            <a:endParaRPr lang="en-GB"/>
          </a:p>
        </p:txBody>
      </p:sp>
      <p:sp>
        <p:nvSpPr>
          <p:cNvPr id="28729" name="Text Box 50"/>
          <p:cNvSpPr txBox="1">
            <a:spLocks noChangeArrowheads="1"/>
          </p:cNvSpPr>
          <p:nvPr/>
        </p:nvSpPr>
        <p:spPr bwMode="auto">
          <a:xfrm>
            <a:off x="4207929" y="5218278"/>
            <a:ext cx="1240741" cy="540353"/>
          </a:xfrm>
          <a:prstGeom prst="rect">
            <a:avLst/>
          </a:prstGeom>
          <a:noFill/>
          <a:ln w="9525">
            <a:noFill/>
            <a:miter lim="800000"/>
            <a:headEnd/>
            <a:tailEnd/>
          </a:ln>
        </p:spPr>
        <p:txBody>
          <a:bodyPr>
            <a:spAutoFit/>
          </a:bodyPr>
          <a:lstStyle/>
          <a:p>
            <a:pPr algn="ctr" eaLnBrk="0" hangingPunct="0">
              <a:spcBef>
                <a:spcPct val="50000"/>
              </a:spcBef>
            </a:pPr>
            <a:r>
              <a:rPr lang="en-US" sz="1400" b="0" dirty="0"/>
              <a:t>Dedicated assets</a:t>
            </a:r>
          </a:p>
        </p:txBody>
      </p:sp>
      <p:sp>
        <p:nvSpPr>
          <p:cNvPr id="28730" name="Text Box 51"/>
          <p:cNvSpPr txBox="1">
            <a:spLocks noChangeArrowheads="1"/>
          </p:cNvSpPr>
          <p:nvPr/>
        </p:nvSpPr>
        <p:spPr bwMode="auto">
          <a:xfrm>
            <a:off x="4025654" y="3262081"/>
            <a:ext cx="1467784" cy="540353"/>
          </a:xfrm>
          <a:prstGeom prst="rect">
            <a:avLst/>
          </a:prstGeom>
          <a:noFill/>
          <a:ln w="15875">
            <a:noFill/>
            <a:miter lim="800000"/>
            <a:headEnd/>
            <a:tailEnd/>
          </a:ln>
        </p:spPr>
        <p:txBody>
          <a:bodyPr>
            <a:spAutoFit/>
          </a:bodyPr>
          <a:lstStyle/>
          <a:p>
            <a:pPr algn="ctr" eaLnBrk="0" hangingPunct="0">
              <a:spcBef>
                <a:spcPct val="50000"/>
              </a:spcBef>
            </a:pPr>
            <a:r>
              <a:rPr lang="en-US" sz="1400" b="0"/>
              <a:t>Closeness of relationship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extBox 52"/>
          <p:cNvSpPr txBox="1">
            <a:spLocks noChangeArrowheads="1"/>
          </p:cNvSpPr>
          <p:nvPr/>
        </p:nvSpPr>
        <p:spPr bwMode="auto">
          <a:xfrm>
            <a:off x="2078564" y="458444"/>
            <a:ext cx="5745702" cy="522287"/>
          </a:xfrm>
          <a:prstGeom prst="rect">
            <a:avLst/>
          </a:prstGeom>
          <a:noFill/>
          <a:ln w="9525">
            <a:noFill/>
            <a:miter lim="800000"/>
            <a:headEnd/>
            <a:tailEnd/>
          </a:ln>
        </p:spPr>
        <p:txBody>
          <a:bodyPr>
            <a:spAutoFit/>
          </a:bodyPr>
          <a:lstStyle/>
          <a:p>
            <a:pPr algn="ctr"/>
            <a:r>
              <a:rPr lang="en-US" sz="2800" dirty="0">
                <a:cs typeface="Arial" charset="0"/>
              </a:rPr>
              <a:t>Cooper Bikes supply chain</a:t>
            </a:r>
          </a:p>
        </p:txBody>
      </p:sp>
      <p:grpSp>
        <p:nvGrpSpPr>
          <p:cNvPr id="29698" name="Group 1"/>
          <p:cNvGrpSpPr>
            <a:grpSpLocks/>
          </p:cNvGrpSpPr>
          <p:nvPr/>
        </p:nvGrpSpPr>
        <p:grpSpPr bwMode="auto">
          <a:xfrm>
            <a:off x="232960" y="1342312"/>
            <a:ext cx="9436910" cy="4654550"/>
            <a:chOff x="179512" y="1150927"/>
            <a:chExt cx="8712969" cy="4654337"/>
          </a:xfrm>
        </p:grpSpPr>
        <p:sp>
          <p:nvSpPr>
            <p:cNvPr id="50" name="Rounded Rectangle 49"/>
            <p:cNvSpPr/>
            <p:nvPr/>
          </p:nvSpPr>
          <p:spPr>
            <a:xfrm>
              <a:off x="3109762" y="1150927"/>
              <a:ext cx="2984220" cy="4654337"/>
            </a:xfrm>
            <a:prstGeom prst="round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en-US" b="0">
                <a:latin typeface="Arial"/>
                <a:cs typeface="Arial"/>
              </a:endParaRPr>
            </a:p>
          </p:txBody>
        </p:sp>
        <p:sp>
          <p:nvSpPr>
            <p:cNvPr id="35" name="Rectangle 34"/>
            <p:cNvSpPr/>
            <p:nvPr/>
          </p:nvSpPr>
          <p:spPr>
            <a:xfrm>
              <a:off x="4884420" y="3990834"/>
              <a:ext cx="1180989" cy="1458846"/>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0">
                <a:latin typeface="Arial"/>
                <a:cs typeface="Arial"/>
              </a:endParaRPr>
            </a:p>
          </p:txBody>
        </p:sp>
        <p:sp>
          <p:nvSpPr>
            <p:cNvPr id="24" name="Rectangle 23"/>
            <p:cNvSpPr/>
            <p:nvPr/>
          </p:nvSpPr>
          <p:spPr>
            <a:xfrm>
              <a:off x="4806640" y="3870190"/>
              <a:ext cx="1180989" cy="1458846"/>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0">
                <a:latin typeface="Arial"/>
                <a:cs typeface="Arial"/>
              </a:endParaRPr>
            </a:p>
          </p:txBody>
        </p:sp>
        <p:grpSp>
          <p:nvGrpSpPr>
            <p:cNvPr id="29702" name="Group 6"/>
            <p:cNvGrpSpPr>
              <a:grpSpLocks/>
            </p:cNvGrpSpPr>
            <p:nvPr/>
          </p:nvGrpSpPr>
          <p:grpSpPr bwMode="auto">
            <a:xfrm>
              <a:off x="179513" y="1734543"/>
              <a:ext cx="1181473" cy="1459041"/>
              <a:chOff x="364173" y="1307397"/>
              <a:chExt cx="1045829" cy="933856"/>
            </a:xfrm>
          </p:grpSpPr>
          <p:sp>
            <p:nvSpPr>
              <p:cNvPr id="5" name="Rectangle 4"/>
              <p:cNvSpPr/>
              <p:nvPr/>
            </p:nvSpPr>
            <p:spPr>
              <a:xfrm>
                <a:off x="364172" y="1307753"/>
                <a:ext cx="1045401" cy="933731"/>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0">
                  <a:latin typeface="Arial"/>
                  <a:cs typeface="Arial"/>
                </a:endParaRPr>
              </a:p>
            </p:txBody>
          </p:sp>
          <p:sp>
            <p:nvSpPr>
              <p:cNvPr id="29738" name="TextBox 5"/>
              <p:cNvSpPr txBox="1">
                <a:spLocks noChangeArrowheads="1"/>
              </p:cNvSpPr>
              <p:nvPr/>
            </p:nvSpPr>
            <p:spPr bwMode="auto">
              <a:xfrm>
                <a:off x="364174" y="1958074"/>
                <a:ext cx="1045828" cy="216691"/>
              </a:xfrm>
              <a:prstGeom prst="rect">
                <a:avLst/>
              </a:prstGeom>
              <a:noFill/>
              <a:ln w="9525">
                <a:noFill/>
                <a:miter lim="800000"/>
                <a:headEnd/>
                <a:tailEnd/>
              </a:ln>
            </p:spPr>
            <p:txBody>
              <a:bodyPr>
                <a:spAutoFit/>
              </a:bodyPr>
              <a:lstStyle/>
              <a:p>
                <a:pPr algn="ctr"/>
                <a:r>
                  <a:rPr lang="en-US" b="0">
                    <a:cs typeface="Arial" charset="0"/>
                  </a:rPr>
                  <a:t>Design</a:t>
                </a:r>
              </a:p>
            </p:txBody>
          </p:sp>
        </p:grpSp>
        <p:grpSp>
          <p:nvGrpSpPr>
            <p:cNvPr id="29703" name="Group 7"/>
            <p:cNvGrpSpPr>
              <a:grpSpLocks/>
            </p:cNvGrpSpPr>
            <p:nvPr/>
          </p:nvGrpSpPr>
          <p:grpSpPr bwMode="auto">
            <a:xfrm>
              <a:off x="1649190" y="1735100"/>
              <a:ext cx="1181472" cy="1458846"/>
              <a:chOff x="364173" y="1307753"/>
              <a:chExt cx="1045828" cy="933731"/>
            </a:xfrm>
          </p:grpSpPr>
          <p:sp>
            <p:nvSpPr>
              <p:cNvPr id="9" name="Rectangle 8"/>
              <p:cNvSpPr/>
              <p:nvPr/>
            </p:nvSpPr>
            <p:spPr>
              <a:xfrm>
                <a:off x="364358" y="1307753"/>
                <a:ext cx="1045401" cy="933731"/>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0">
                  <a:latin typeface="Arial"/>
                  <a:cs typeface="Arial"/>
                </a:endParaRPr>
              </a:p>
            </p:txBody>
          </p:sp>
          <p:sp>
            <p:nvSpPr>
              <p:cNvPr id="29736" name="TextBox 9"/>
              <p:cNvSpPr txBox="1">
                <a:spLocks noChangeArrowheads="1"/>
              </p:cNvSpPr>
              <p:nvPr/>
            </p:nvSpPr>
            <p:spPr bwMode="auto">
              <a:xfrm>
                <a:off x="364173" y="1535235"/>
                <a:ext cx="1045828" cy="531853"/>
              </a:xfrm>
              <a:prstGeom prst="rect">
                <a:avLst/>
              </a:prstGeom>
              <a:noFill/>
              <a:ln w="9525">
                <a:noFill/>
                <a:miter lim="800000"/>
                <a:headEnd/>
                <a:tailEnd/>
              </a:ln>
            </p:spPr>
            <p:txBody>
              <a:bodyPr>
                <a:spAutoFit/>
              </a:bodyPr>
              <a:lstStyle/>
              <a:p>
                <a:pPr algn="ctr"/>
                <a:r>
                  <a:rPr lang="en-US" b="0" dirty="0">
                    <a:cs typeface="Arial" charset="0"/>
                  </a:rPr>
                  <a:t>4PL agent</a:t>
                </a:r>
              </a:p>
              <a:p>
                <a:pPr algn="ctr"/>
                <a:endParaRPr lang="en-US" b="0" dirty="0">
                  <a:cs typeface="Arial" charset="0"/>
                </a:endParaRPr>
              </a:p>
              <a:p>
                <a:pPr algn="ctr"/>
                <a:r>
                  <a:rPr lang="en-US" b="0" dirty="0">
                    <a:cs typeface="Arial" charset="0"/>
                  </a:rPr>
                  <a:t>ATI</a:t>
                </a:r>
              </a:p>
            </p:txBody>
          </p:sp>
        </p:grpSp>
        <p:grpSp>
          <p:nvGrpSpPr>
            <p:cNvPr id="29704" name="Group 10"/>
            <p:cNvGrpSpPr>
              <a:grpSpLocks/>
            </p:cNvGrpSpPr>
            <p:nvPr/>
          </p:nvGrpSpPr>
          <p:grpSpPr bwMode="auto">
            <a:xfrm>
              <a:off x="3273715" y="1734543"/>
              <a:ext cx="1181473" cy="1459041"/>
              <a:chOff x="364173" y="1307397"/>
              <a:chExt cx="1045829" cy="933856"/>
            </a:xfrm>
          </p:grpSpPr>
          <p:sp>
            <p:nvSpPr>
              <p:cNvPr id="12" name="Rectangle 11"/>
              <p:cNvSpPr/>
              <p:nvPr/>
            </p:nvSpPr>
            <p:spPr>
              <a:xfrm>
                <a:off x="363769" y="1307753"/>
                <a:ext cx="1046806" cy="933731"/>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0">
                  <a:latin typeface="Arial"/>
                  <a:cs typeface="Arial"/>
                </a:endParaRPr>
              </a:p>
            </p:txBody>
          </p:sp>
          <p:sp>
            <p:nvSpPr>
              <p:cNvPr id="29734" name="TextBox 12"/>
              <p:cNvSpPr txBox="1">
                <a:spLocks noChangeArrowheads="1"/>
              </p:cNvSpPr>
              <p:nvPr/>
            </p:nvSpPr>
            <p:spPr bwMode="auto">
              <a:xfrm>
                <a:off x="364173" y="1402118"/>
                <a:ext cx="1045828" cy="689471"/>
              </a:xfrm>
              <a:prstGeom prst="rect">
                <a:avLst/>
              </a:prstGeom>
              <a:noFill/>
              <a:ln w="9525">
                <a:noFill/>
                <a:miter lim="800000"/>
                <a:headEnd/>
                <a:tailEnd/>
              </a:ln>
            </p:spPr>
            <p:txBody>
              <a:bodyPr>
                <a:spAutoFit/>
              </a:bodyPr>
              <a:lstStyle/>
              <a:p>
                <a:pPr algn="ctr"/>
                <a:r>
                  <a:rPr lang="en-US" b="0">
                    <a:cs typeface="Arial" charset="0"/>
                  </a:rPr>
                  <a:t>Frame</a:t>
                </a:r>
              </a:p>
              <a:p>
                <a:pPr algn="ctr"/>
                <a:r>
                  <a:rPr lang="en-US" b="0">
                    <a:cs typeface="Arial" charset="0"/>
                  </a:rPr>
                  <a:t> builder</a:t>
                </a:r>
              </a:p>
              <a:p>
                <a:pPr algn="ctr"/>
                <a:endParaRPr lang="en-US" b="0">
                  <a:cs typeface="Arial" charset="0"/>
                </a:endParaRPr>
              </a:p>
              <a:p>
                <a:pPr algn="ctr"/>
                <a:r>
                  <a:rPr lang="en-US" b="0">
                    <a:cs typeface="Arial" charset="0"/>
                  </a:rPr>
                  <a:t>Maxway</a:t>
                </a:r>
              </a:p>
            </p:txBody>
          </p:sp>
        </p:grpSp>
        <p:grpSp>
          <p:nvGrpSpPr>
            <p:cNvPr id="29705" name="Group 14"/>
            <p:cNvGrpSpPr>
              <a:grpSpLocks/>
            </p:cNvGrpSpPr>
            <p:nvPr/>
          </p:nvGrpSpPr>
          <p:grpSpPr bwMode="auto">
            <a:xfrm>
              <a:off x="3273259" y="3747958"/>
              <a:ext cx="1182577" cy="1458846"/>
              <a:chOff x="363769" y="1307348"/>
              <a:chExt cx="1046806" cy="933731"/>
            </a:xfrm>
          </p:grpSpPr>
          <p:sp>
            <p:nvSpPr>
              <p:cNvPr id="16" name="Rectangle 15"/>
              <p:cNvSpPr/>
              <p:nvPr/>
            </p:nvSpPr>
            <p:spPr>
              <a:xfrm>
                <a:off x="363769" y="1307348"/>
                <a:ext cx="1046806" cy="933731"/>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0">
                  <a:latin typeface="Arial"/>
                  <a:cs typeface="Arial"/>
                </a:endParaRPr>
              </a:p>
            </p:txBody>
          </p:sp>
          <p:sp>
            <p:nvSpPr>
              <p:cNvPr id="29732" name="TextBox 16"/>
              <p:cNvSpPr txBox="1">
                <a:spLocks noChangeArrowheads="1"/>
              </p:cNvSpPr>
              <p:nvPr/>
            </p:nvSpPr>
            <p:spPr bwMode="auto">
              <a:xfrm>
                <a:off x="364173" y="1378007"/>
                <a:ext cx="1045828" cy="689439"/>
              </a:xfrm>
              <a:prstGeom prst="rect">
                <a:avLst/>
              </a:prstGeom>
              <a:noFill/>
              <a:ln w="9525">
                <a:noFill/>
                <a:miter lim="800000"/>
                <a:headEnd/>
                <a:tailEnd/>
              </a:ln>
            </p:spPr>
            <p:txBody>
              <a:bodyPr>
                <a:spAutoFit/>
              </a:bodyPr>
              <a:lstStyle/>
              <a:p>
                <a:pPr algn="ctr"/>
                <a:r>
                  <a:rPr lang="en-US" b="0" dirty="0">
                    <a:cs typeface="Arial" charset="0"/>
                  </a:rPr>
                  <a:t>Tubing</a:t>
                </a:r>
              </a:p>
              <a:p>
                <a:pPr algn="ctr"/>
                <a:endParaRPr lang="en-US" b="0" dirty="0">
                  <a:cs typeface="Arial" charset="0"/>
                </a:endParaRPr>
              </a:p>
              <a:p>
                <a:pPr algn="ctr"/>
                <a:r>
                  <a:rPr lang="en-US" b="0" dirty="0">
                    <a:cs typeface="Arial" charset="0"/>
                  </a:rPr>
                  <a:t>(some from the UK)</a:t>
                </a:r>
              </a:p>
            </p:txBody>
          </p:sp>
        </p:grpSp>
        <p:grpSp>
          <p:nvGrpSpPr>
            <p:cNvPr id="29706" name="Group 17"/>
            <p:cNvGrpSpPr>
              <a:grpSpLocks/>
            </p:cNvGrpSpPr>
            <p:nvPr/>
          </p:nvGrpSpPr>
          <p:grpSpPr bwMode="auto">
            <a:xfrm>
              <a:off x="4729459" y="1724886"/>
              <a:ext cx="1181473" cy="1459041"/>
              <a:chOff x="364173" y="1307397"/>
              <a:chExt cx="1045829" cy="933856"/>
            </a:xfrm>
          </p:grpSpPr>
          <p:sp>
            <p:nvSpPr>
              <p:cNvPr id="19" name="Rectangle 18"/>
              <p:cNvSpPr/>
              <p:nvPr/>
            </p:nvSpPr>
            <p:spPr>
              <a:xfrm>
                <a:off x="363643" y="1307839"/>
                <a:ext cx="1046805" cy="933731"/>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0">
                  <a:latin typeface="Arial"/>
                  <a:cs typeface="Arial"/>
                </a:endParaRPr>
              </a:p>
            </p:txBody>
          </p:sp>
          <p:sp>
            <p:nvSpPr>
              <p:cNvPr id="29730" name="TextBox 19"/>
              <p:cNvSpPr txBox="1">
                <a:spLocks noChangeArrowheads="1"/>
              </p:cNvSpPr>
              <p:nvPr/>
            </p:nvSpPr>
            <p:spPr bwMode="auto">
              <a:xfrm>
                <a:off x="364174" y="1656081"/>
                <a:ext cx="1045828" cy="374285"/>
              </a:xfrm>
              <a:prstGeom prst="rect">
                <a:avLst/>
              </a:prstGeom>
              <a:noFill/>
              <a:ln w="9525">
                <a:noFill/>
                <a:miter lim="800000"/>
                <a:headEnd/>
                <a:tailEnd/>
              </a:ln>
            </p:spPr>
            <p:txBody>
              <a:bodyPr>
                <a:spAutoFit/>
              </a:bodyPr>
              <a:lstStyle/>
              <a:p>
                <a:pPr algn="ctr"/>
                <a:r>
                  <a:rPr lang="en-US" b="0" dirty="0">
                    <a:cs typeface="Arial" charset="0"/>
                  </a:rPr>
                  <a:t>Initial assembly</a:t>
                </a:r>
              </a:p>
            </p:txBody>
          </p:sp>
        </p:grpSp>
        <p:grpSp>
          <p:nvGrpSpPr>
            <p:cNvPr id="29707" name="Group 20"/>
            <p:cNvGrpSpPr>
              <a:grpSpLocks/>
            </p:cNvGrpSpPr>
            <p:nvPr/>
          </p:nvGrpSpPr>
          <p:grpSpPr bwMode="auto">
            <a:xfrm>
              <a:off x="4729459" y="3748034"/>
              <a:ext cx="1181473" cy="1459041"/>
              <a:chOff x="364173" y="1307397"/>
              <a:chExt cx="1045829" cy="933856"/>
            </a:xfrm>
          </p:grpSpPr>
          <p:sp>
            <p:nvSpPr>
              <p:cNvPr id="22" name="Rectangle 21"/>
              <p:cNvSpPr/>
              <p:nvPr/>
            </p:nvSpPr>
            <p:spPr>
              <a:xfrm>
                <a:off x="363643" y="1307348"/>
                <a:ext cx="1046805" cy="933731"/>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0">
                  <a:latin typeface="Arial"/>
                  <a:cs typeface="Arial"/>
                </a:endParaRPr>
              </a:p>
            </p:txBody>
          </p:sp>
          <p:sp>
            <p:nvSpPr>
              <p:cNvPr id="29728" name="TextBox 22"/>
              <p:cNvSpPr txBox="1">
                <a:spLocks noChangeArrowheads="1"/>
              </p:cNvSpPr>
              <p:nvPr/>
            </p:nvSpPr>
            <p:spPr bwMode="auto">
              <a:xfrm>
                <a:off x="364173" y="1601237"/>
                <a:ext cx="1045828" cy="374285"/>
              </a:xfrm>
              <a:prstGeom prst="rect">
                <a:avLst/>
              </a:prstGeom>
              <a:noFill/>
              <a:ln w="9525">
                <a:noFill/>
                <a:miter lim="800000"/>
                <a:headEnd/>
                <a:tailEnd/>
              </a:ln>
            </p:spPr>
            <p:txBody>
              <a:bodyPr>
                <a:spAutoFit/>
              </a:bodyPr>
              <a:lstStyle/>
              <a:p>
                <a:pPr algn="ctr"/>
                <a:r>
                  <a:rPr lang="en-US" b="0">
                    <a:cs typeface="Arial" charset="0"/>
                  </a:rPr>
                  <a:t>Other suppliers</a:t>
                </a:r>
              </a:p>
            </p:txBody>
          </p:sp>
        </p:grpSp>
        <p:grpSp>
          <p:nvGrpSpPr>
            <p:cNvPr id="29708" name="Group 25"/>
            <p:cNvGrpSpPr>
              <a:grpSpLocks/>
            </p:cNvGrpSpPr>
            <p:nvPr/>
          </p:nvGrpSpPr>
          <p:grpSpPr bwMode="auto">
            <a:xfrm>
              <a:off x="6209685" y="1734543"/>
              <a:ext cx="1218063" cy="1459041"/>
              <a:chOff x="364173" y="1307397"/>
              <a:chExt cx="1078218" cy="933856"/>
            </a:xfrm>
          </p:grpSpPr>
          <p:sp>
            <p:nvSpPr>
              <p:cNvPr id="27" name="Rectangle 26"/>
              <p:cNvSpPr/>
              <p:nvPr/>
            </p:nvSpPr>
            <p:spPr>
              <a:xfrm>
                <a:off x="364326" y="1307753"/>
                <a:ext cx="1045401" cy="933731"/>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0">
                  <a:latin typeface="Arial"/>
                  <a:cs typeface="Arial"/>
                </a:endParaRPr>
              </a:p>
            </p:txBody>
          </p:sp>
          <p:sp>
            <p:nvSpPr>
              <p:cNvPr id="29726" name="TextBox 27"/>
              <p:cNvSpPr txBox="1">
                <a:spLocks noChangeArrowheads="1"/>
              </p:cNvSpPr>
              <p:nvPr/>
            </p:nvSpPr>
            <p:spPr bwMode="auto">
              <a:xfrm>
                <a:off x="364174" y="1656081"/>
                <a:ext cx="1078217" cy="374285"/>
              </a:xfrm>
              <a:prstGeom prst="rect">
                <a:avLst/>
              </a:prstGeom>
              <a:noFill/>
              <a:ln w="9525">
                <a:noFill/>
                <a:miter lim="800000"/>
                <a:headEnd/>
                <a:tailEnd/>
              </a:ln>
            </p:spPr>
            <p:txBody>
              <a:bodyPr>
                <a:spAutoFit/>
              </a:bodyPr>
              <a:lstStyle/>
              <a:p>
                <a:pPr algn="ctr"/>
                <a:r>
                  <a:rPr lang="en-US" b="0" dirty="0">
                    <a:cs typeface="Arial" charset="0"/>
                  </a:rPr>
                  <a:t>Distribution centre</a:t>
                </a:r>
              </a:p>
            </p:txBody>
          </p:sp>
        </p:grpSp>
        <p:grpSp>
          <p:nvGrpSpPr>
            <p:cNvPr id="29709" name="Group 28"/>
            <p:cNvGrpSpPr>
              <a:grpSpLocks/>
            </p:cNvGrpSpPr>
            <p:nvPr/>
          </p:nvGrpSpPr>
          <p:grpSpPr bwMode="auto">
            <a:xfrm>
              <a:off x="6244717" y="3762561"/>
              <a:ext cx="1181473" cy="1459041"/>
              <a:chOff x="364173" y="1307397"/>
              <a:chExt cx="1045829" cy="933856"/>
            </a:xfrm>
          </p:grpSpPr>
          <p:sp>
            <p:nvSpPr>
              <p:cNvPr id="30" name="Rectangle 29"/>
              <p:cNvSpPr/>
              <p:nvPr/>
            </p:nvSpPr>
            <p:spPr>
              <a:xfrm>
                <a:off x="364229" y="1307194"/>
                <a:ext cx="1045401" cy="933731"/>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0">
                  <a:latin typeface="Arial"/>
                  <a:cs typeface="Arial"/>
                </a:endParaRPr>
              </a:p>
            </p:txBody>
          </p:sp>
          <p:sp>
            <p:nvSpPr>
              <p:cNvPr id="29724" name="TextBox 30"/>
              <p:cNvSpPr txBox="1">
                <a:spLocks noChangeArrowheads="1"/>
              </p:cNvSpPr>
              <p:nvPr/>
            </p:nvSpPr>
            <p:spPr bwMode="auto">
              <a:xfrm>
                <a:off x="364173" y="1601237"/>
                <a:ext cx="1045828" cy="374285"/>
              </a:xfrm>
              <a:prstGeom prst="rect">
                <a:avLst/>
              </a:prstGeom>
              <a:noFill/>
              <a:ln w="9525">
                <a:noFill/>
                <a:miter lim="800000"/>
                <a:headEnd/>
                <a:tailEnd/>
              </a:ln>
            </p:spPr>
            <p:txBody>
              <a:bodyPr>
                <a:spAutoFit/>
              </a:bodyPr>
              <a:lstStyle/>
              <a:p>
                <a:pPr algn="ctr"/>
                <a:r>
                  <a:rPr lang="en-US" b="0" dirty="0">
                    <a:cs typeface="Arial" charset="0"/>
                  </a:rPr>
                  <a:t>Brooks saddles</a:t>
                </a:r>
              </a:p>
            </p:txBody>
          </p:sp>
        </p:grpSp>
        <p:grpSp>
          <p:nvGrpSpPr>
            <p:cNvPr id="29710" name="Group 31"/>
            <p:cNvGrpSpPr>
              <a:grpSpLocks/>
            </p:cNvGrpSpPr>
            <p:nvPr/>
          </p:nvGrpSpPr>
          <p:grpSpPr bwMode="auto">
            <a:xfrm>
              <a:off x="7711008" y="1734543"/>
              <a:ext cx="1181473" cy="1459041"/>
              <a:chOff x="364173" y="1307397"/>
              <a:chExt cx="1045829" cy="933856"/>
            </a:xfrm>
          </p:grpSpPr>
          <p:sp>
            <p:nvSpPr>
              <p:cNvPr id="33" name="Rectangle 32"/>
              <p:cNvSpPr/>
              <p:nvPr/>
            </p:nvSpPr>
            <p:spPr>
              <a:xfrm>
                <a:off x="364601" y="1307753"/>
                <a:ext cx="1045401" cy="933731"/>
              </a:xfrm>
              <a:prstGeom prst="rect">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b="0">
                  <a:latin typeface="Arial"/>
                  <a:cs typeface="Arial"/>
                </a:endParaRPr>
              </a:p>
            </p:txBody>
          </p:sp>
          <p:sp>
            <p:nvSpPr>
              <p:cNvPr id="29722" name="TextBox 33"/>
              <p:cNvSpPr txBox="1">
                <a:spLocks noChangeArrowheads="1"/>
              </p:cNvSpPr>
              <p:nvPr/>
            </p:nvSpPr>
            <p:spPr bwMode="auto">
              <a:xfrm>
                <a:off x="364174" y="1656081"/>
                <a:ext cx="1045828" cy="216691"/>
              </a:xfrm>
              <a:prstGeom prst="rect">
                <a:avLst/>
              </a:prstGeom>
              <a:noFill/>
              <a:ln w="9525">
                <a:noFill/>
                <a:miter lim="800000"/>
                <a:headEnd/>
                <a:tailEnd/>
              </a:ln>
            </p:spPr>
            <p:txBody>
              <a:bodyPr>
                <a:spAutoFit/>
              </a:bodyPr>
              <a:lstStyle/>
              <a:p>
                <a:pPr algn="ctr"/>
                <a:r>
                  <a:rPr lang="en-US" b="0">
                    <a:cs typeface="Arial" charset="0"/>
                  </a:rPr>
                  <a:t>Retailer</a:t>
                </a:r>
              </a:p>
            </p:txBody>
          </p:sp>
        </p:grpSp>
        <p:cxnSp>
          <p:nvCxnSpPr>
            <p:cNvPr id="37" name="Straight Arrow Connector 36"/>
            <p:cNvCxnSpPr>
              <a:stCxn id="5" idx="3"/>
            </p:cNvCxnSpPr>
            <p:nvPr/>
          </p:nvCxnSpPr>
          <p:spPr>
            <a:xfrm flipV="1">
              <a:off x="1360501" y="2449443"/>
              <a:ext cx="288898" cy="14286"/>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38" name="Straight Arrow Connector 37"/>
            <p:cNvCxnSpPr>
              <a:stCxn id="9" idx="3"/>
              <a:endCxn id="12" idx="1"/>
            </p:cNvCxnSpPr>
            <p:nvPr/>
          </p:nvCxnSpPr>
          <p:spPr>
            <a:xfrm>
              <a:off x="2830388" y="2463729"/>
              <a:ext cx="442870" cy="0"/>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41" name="Straight Arrow Connector 40"/>
            <p:cNvCxnSpPr/>
            <p:nvPr/>
          </p:nvCxnSpPr>
          <p:spPr>
            <a:xfrm flipV="1">
              <a:off x="4441549" y="2463729"/>
              <a:ext cx="365091" cy="4763"/>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43" name="Straight Arrow Connector 42"/>
            <p:cNvCxnSpPr/>
            <p:nvPr/>
          </p:nvCxnSpPr>
          <p:spPr>
            <a:xfrm flipV="1">
              <a:off x="5906674" y="2468492"/>
              <a:ext cx="366678" cy="4762"/>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44" name="Straight Arrow Connector 43"/>
            <p:cNvCxnSpPr/>
            <p:nvPr/>
          </p:nvCxnSpPr>
          <p:spPr>
            <a:xfrm flipV="1">
              <a:off x="7344814" y="2482778"/>
              <a:ext cx="366678" cy="4763"/>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45" name="Straight Arrow Connector 44"/>
            <p:cNvCxnSpPr>
              <a:stCxn id="16" idx="0"/>
              <a:endCxn id="12" idx="2"/>
            </p:cNvCxnSpPr>
            <p:nvPr/>
          </p:nvCxnSpPr>
          <p:spPr>
            <a:xfrm flipV="1">
              <a:off x="3863753" y="3193946"/>
              <a:ext cx="0" cy="554013"/>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48" name="Straight Arrow Connector 47"/>
            <p:cNvCxnSpPr/>
            <p:nvPr/>
          </p:nvCxnSpPr>
          <p:spPr>
            <a:xfrm flipV="1">
              <a:off x="5324116" y="3193946"/>
              <a:ext cx="0" cy="554013"/>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49" name="Straight Arrow Connector 48"/>
            <p:cNvCxnSpPr/>
            <p:nvPr/>
          </p:nvCxnSpPr>
          <p:spPr>
            <a:xfrm flipV="1">
              <a:off x="6803527" y="3184421"/>
              <a:ext cx="0" cy="554013"/>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29719" name="TextBox 50"/>
            <p:cNvSpPr txBox="1">
              <a:spLocks noChangeArrowheads="1"/>
            </p:cNvSpPr>
            <p:nvPr/>
          </p:nvSpPr>
          <p:spPr bwMode="auto">
            <a:xfrm>
              <a:off x="4033234" y="1160522"/>
              <a:ext cx="1181472" cy="338554"/>
            </a:xfrm>
            <a:prstGeom prst="rect">
              <a:avLst/>
            </a:prstGeom>
            <a:noFill/>
            <a:ln w="9525">
              <a:noFill/>
              <a:miter lim="800000"/>
              <a:headEnd/>
              <a:tailEnd/>
            </a:ln>
          </p:spPr>
          <p:txBody>
            <a:bodyPr>
              <a:spAutoFit/>
            </a:bodyPr>
            <a:lstStyle/>
            <a:p>
              <a:pPr algn="ctr"/>
              <a:r>
                <a:rPr lang="en-US" b="0">
                  <a:cs typeface="Arial" charset="0"/>
                </a:rPr>
                <a:t>Taiwan</a:t>
              </a:r>
            </a:p>
          </p:txBody>
        </p:sp>
        <p:sp>
          <p:nvSpPr>
            <p:cNvPr id="29720" name="TextBox 46"/>
            <p:cNvSpPr txBox="1">
              <a:spLocks noChangeArrowheads="1"/>
            </p:cNvSpPr>
            <p:nvPr/>
          </p:nvSpPr>
          <p:spPr bwMode="auto">
            <a:xfrm>
              <a:off x="179512" y="1989887"/>
              <a:ext cx="1181472" cy="584776"/>
            </a:xfrm>
            <a:prstGeom prst="rect">
              <a:avLst/>
            </a:prstGeom>
            <a:noFill/>
            <a:ln w="9525">
              <a:noFill/>
              <a:miter lim="800000"/>
              <a:headEnd/>
              <a:tailEnd/>
            </a:ln>
          </p:spPr>
          <p:txBody>
            <a:bodyPr>
              <a:spAutoFit/>
            </a:bodyPr>
            <a:lstStyle/>
            <a:p>
              <a:pPr algn="ctr"/>
              <a:r>
                <a:rPr lang="en-US" b="0" i="1">
                  <a:cs typeface="Arial" charset="0"/>
                </a:rPr>
                <a:t>Cooper</a:t>
              </a:r>
              <a:r>
                <a:rPr lang="en-US" b="0">
                  <a:cs typeface="Arial" charset="0"/>
                </a:rPr>
                <a:t> </a:t>
              </a:r>
              <a:r>
                <a:rPr lang="en-US" b="0" i="1">
                  <a:cs typeface="Arial" charset="0"/>
                </a:rPr>
                <a:t>Bikes</a:t>
              </a:r>
            </a:p>
          </p:txBody>
        </p:sp>
      </p:gr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4"/>
          <p:cNvSpPr txBox="1">
            <a:spLocks noChangeArrowheads="1"/>
          </p:cNvSpPr>
          <p:nvPr/>
        </p:nvSpPr>
        <p:spPr bwMode="auto">
          <a:xfrm>
            <a:off x="1155330" y="2339862"/>
            <a:ext cx="7592166" cy="1384995"/>
          </a:xfrm>
          <a:prstGeom prst="rect">
            <a:avLst/>
          </a:prstGeom>
          <a:solidFill>
            <a:schemeClr val="bg1">
              <a:lumMod val="95000"/>
            </a:schemeClr>
          </a:solidFill>
          <a:ln w="38100">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lnSpc>
                <a:spcPct val="150000"/>
              </a:lnSpc>
              <a:spcBef>
                <a:spcPct val="50000"/>
              </a:spcBef>
              <a:defRPr/>
            </a:pPr>
            <a:r>
              <a:rPr lang="en-GB" sz="2800" b="0" dirty="0"/>
              <a:t>There are strong forces acting against the maintenance of trust</a:t>
            </a:r>
          </a:p>
        </p:txBody>
      </p:sp>
      <p:sp>
        <p:nvSpPr>
          <p:cNvPr id="30724" name="Text Box 3"/>
          <p:cNvSpPr txBox="1">
            <a:spLocks noChangeArrowheads="1"/>
          </p:cNvSpPr>
          <p:nvPr/>
        </p:nvSpPr>
        <p:spPr bwMode="auto">
          <a:xfrm>
            <a:off x="1324677" y="456856"/>
            <a:ext cx="7253476" cy="523875"/>
          </a:xfrm>
          <a:prstGeom prst="rect">
            <a:avLst/>
          </a:prstGeom>
          <a:noFill/>
          <a:ln w="38100">
            <a:noFill/>
            <a:miter lim="800000"/>
            <a:headEnd/>
            <a:tailEnd type="none" w="sm" len="med"/>
          </a:ln>
        </p:spPr>
        <p:txBody>
          <a:bodyPr>
            <a:spAutoFit/>
          </a:bodyPr>
          <a:lstStyle/>
          <a:p>
            <a:pPr algn="ctr">
              <a:spcBef>
                <a:spcPct val="50000"/>
              </a:spcBef>
            </a:pPr>
            <a:r>
              <a:rPr lang="en-GB" sz="2800" dirty="0"/>
              <a:t>Partnership relationships</a:t>
            </a:r>
            <a:endParaRPr lang="en-US" sz="2800" dirty="0"/>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2"/>
          <p:cNvGrpSpPr>
            <a:grpSpLocks/>
          </p:cNvGrpSpPr>
          <p:nvPr/>
        </p:nvGrpSpPr>
        <p:grpSpPr bwMode="auto">
          <a:xfrm>
            <a:off x="721115" y="1212958"/>
            <a:ext cx="5212737" cy="1044575"/>
            <a:chOff x="500" y="555"/>
            <a:chExt cx="3032" cy="658"/>
          </a:xfrm>
        </p:grpSpPr>
        <p:sp>
          <p:nvSpPr>
            <p:cNvPr id="34838" name="Text Box 3"/>
            <p:cNvSpPr txBox="1">
              <a:spLocks noChangeArrowheads="1"/>
            </p:cNvSpPr>
            <p:nvPr/>
          </p:nvSpPr>
          <p:spPr bwMode="auto">
            <a:xfrm>
              <a:off x="1613" y="573"/>
              <a:ext cx="1919" cy="640"/>
            </a:xfrm>
            <a:prstGeom prst="rect">
              <a:avLst/>
            </a:prstGeom>
            <a:noFill/>
            <a:ln w="9525">
              <a:noFill/>
              <a:miter lim="800000"/>
              <a:headEnd/>
              <a:tailEnd/>
            </a:ln>
          </p:spPr>
          <p:txBody>
            <a:bodyPr>
              <a:spAutoFit/>
            </a:bodyPr>
            <a:lstStyle/>
            <a:p>
              <a:pPr algn="ctr" eaLnBrk="0" hangingPunct="0">
                <a:spcBef>
                  <a:spcPct val="50000"/>
                </a:spcBef>
              </a:pPr>
              <a:r>
                <a:rPr lang="en-US" sz="2000" b="0" i="1" dirty="0">
                  <a:solidFill>
                    <a:srgbClr val="FF0000"/>
                  </a:solidFill>
                </a:rPr>
                <a:t>…trusting you is likely to give me more benefits than not trusting you...</a:t>
              </a:r>
            </a:p>
          </p:txBody>
        </p:sp>
        <p:sp>
          <p:nvSpPr>
            <p:cNvPr id="34839" name="Text Box 6"/>
            <p:cNvSpPr txBox="1">
              <a:spLocks noChangeArrowheads="1"/>
            </p:cNvSpPr>
            <p:nvPr/>
          </p:nvSpPr>
          <p:spPr bwMode="auto">
            <a:xfrm>
              <a:off x="500" y="555"/>
              <a:ext cx="1200" cy="252"/>
            </a:xfrm>
            <a:prstGeom prst="rect">
              <a:avLst/>
            </a:prstGeom>
            <a:noFill/>
            <a:ln w="9525">
              <a:noFill/>
              <a:miter lim="800000"/>
              <a:headEnd/>
              <a:tailEnd/>
            </a:ln>
          </p:spPr>
          <p:txBody>
            <a:bodyPr>
              <a:spAutoFit/>
            </a:bodyPr>
            <a:lstStyle/>
            <a:p>
              <a:pPr algn="ctr" eaLnBrk="0" hangingPunct="0">
                <a:spcBef>
                  <a:spcPct val="50000"/>
                </a:spcBef>
              </a:pPr>
              <a:r>
                <a:rPr lang="en-US" sz="2000" b="0" dirty="0"/>
                <a:t>Calculative trust</a:t>
              </a:r>
            </a:p>
          </p:txBody>
        </p:sp>
      </p:grpSp>
      <p:grpSp>
        <p:nvGrpSpPr>
          <p:cNvPr id="3" name="Group 23"/>
          <p:cNvGrpSpPr>
            <a:grpSpLocks/>
          </p:cNvGrpSpPr>
          <p:nvPr/>
        </p:nvGrpSpPr>
        <p:grpSpPr bwMode="auto">
          <a:xfrm>
            <a:off x="679852" y="2684567"/>
            <a:ext cx="5171475" cy="1631950"/>
            <a:chOff x="476" y="1482"/>
            <a:chExt cx="3008" cy="1028"/>
          </a:xfrm>
        </p:grpSpPr>
        <p:sp>
          <p:nvSpPr>
            <p:cNvPr id="34836" name="Text Box 4"/>
            <p:cNvSpPr txBox="1">
              <a:spLocks noChangeArrowheads="1"/>
            </p:cNvSpPr>
            <p:nvPr/>
          </p:nvSpPr>
          <p:spPr bwMode="auto">
            <a:xfrm>
              <a:off x="1565" y="1482"/>
              <a:ext cx="1919" cy="1028"/>
            </a:xfrm>
            <a:prstGeom prst="rect">
              <a:avLst/>
            </a:prstGeom>
            <a:noFill/>
            <a:ln w="9525">
              <a:noFill/>
              <a:miter lim="800000"/>
              <a:headEnd/>
              <a:tailEnd/>
            </a:ln>
          </p:spPr>
          <p:txBody>
            <a:bodyPr>
              <a:spAutoFit/>
            </a:bodyPr>
            <a:lstStyle/>
            <a:p>
              <a:pPr algn="ctr" eaLnBrk="0" hangingPunct="0">
                <a:spcBef>
                  <a:spcPct val="50000"/>
                </a:spcBef>
              </a:pPr>
              <a:r>
                <a:rPr lang="en-US" sz="2000" b="0" i="1" dirty="0">
                  <a:solidFill>
                    <a:srgbClr val="FF0000"/>
                  </a:solidFill>
                </a:rPr>
                <a:t>…I believe I can trust you because I think I know you enough to be confident you will behave as I would wish...</a:t>
              </a:r>
            </a:p>
          </p:txBody>
        </p:sp>
        <p:sp>
          <p:nvSpPr>
            <p:cNvPr id="34837" name="Text Box 7"/>
            <p:cNvSpPr txBox="1">
              <a:spLocks noChangeArrowheads="1"/>
            </p:cNvSpPr>
            <p:nvPr/>
          </p:nvSpPr>
          <p:spPr bwMode="auto">
            <a:xfrm>
              <a:off x="476" y="1763"/>
              <a:ext cx="1152" cy="252"/>
            </a:xfrm>
            <a:prstGeom prst="rect">
              <a:avLst/>
            </a:prstGeom>
            <a:noFill/>
            <a:ln w="9525">
              <a:noFill/>
              <a:miter lim="800000"/>
              <a:headEnd/>
              <a:tailEnd/>
            </a:ln>
          </p:spPr>
          <p:txBody>
            <a:bodyPr>
              <a:spAutoFit/>
            </a:bodyPr>
            <a:lstStyle/>
            <a:p>
              <a:pPr algn="ctr" eaLnBrk="0" hangingPunct="0">
                <a:spcBef>
                  <a:spcPct val="50000"/>
                </a:spcBef>
              </a:pPr>
              <a:r>
                <a:rPr lang="en-US" sz="2000" b="0" dirty="0"/>
                <a:t>Cognitive trust</a:t>
              </a:r>
            </a:p>
          </p:txBody>
        </p:sp>
      </p:grpSp>
      <p:grpSp>
        <p:nvGrpSpPr>
          <p:cNvPr id="4" name="Group 24"/>
          <p:cNvGrpSpPr>
            <a:grpSpLocks/>
          </p:cNvGrpSpPr>
          <p:nvPr/>
        </p:nvGrpSpPr>
        <p:grpSpPr bwMode="auto">
          <a:xfrm>
            <a:off x="746905" y="4649892"/>
            <a:ext cx="5291822" cy="1631950"/>
            <a:chOff x="515" y="2720"/>
            <a:chExt cx="3078" cy="1028"/>
          </a:xfrm>
        </p:grpSpPr>
        <p:sp>
          <p:nvSpPr>
            <p:cNvPr id="34834" name="Text Box 5"/>
            <p:cNvSpPr txBox="1">
              <a:spLocks noChangeArrowheads="1"/>
            </p:cNvSpPr>
            <p:nvPr/>
          </p:nvSpPr>
          <p:spPr bwMode="auto">
            <a:xfrm>
              <a:off x="1565" y="2720"/>
              <a:ext cx="2028" cy="1028"/>
            </a:xfrm>
            <a:prstGeom prst="rect">
              <a:avLst/>
            </a:prstGeom>
            <a:noFill/>
            <a:ln w="9525">
              <a:noFill/>
              <a:miter lim="800000"/>
              <a:headEnd/>
              <a:tailEnd/>
            </a:ln>
          </p:spPr>
          <p:txBody>
            <a:bodyPr>
              <a:spAutoFit/>
            </a:bodyPr>
            <a:lstStyle/>
            <a:p>
              <a:pPr algn="ctr" eaLnBrk="0" hangingPunct="0">
                <a:spcBef>
                  <a:spcPct val="50000"/>
                </a:spcBef>
              </a:pPr>
              <a:r>
                <a:rPr lang="en-US" sz="2000" b="0" i="1" dirty="0">
                  <a:solidFill>
                    <a:srgbClr val="FF0000"/>
                  </a:solidFill>
                </a:rPr>
                <a:t>…I trust you because I know that you know that I wouldn’t let you down and you know that I know that you wouldn’t either...</a:t>
              </a:r>
            </a:p>
          </p:txBody>
        </p:sp>
        <p:sp>
          <p:nvSpPr>
            <p:cNvPr id="34835" name="Text Box 8"/>
            <p:cNvSpPr txBox="1">
              <a:spLocks noChangeArrowheads="1"/>
            </p:cNvSpPr>
            <p:nvPr/>
          </p:nvSpPr>
          <p:spPr bwMode="auto">
            <a:xfrm>
              <a:off x="515" y="3079"/>
              <a:ext cx="1023" cy="252"/>
            </a:xfrm>
            <a:prstGeom prst="rect">
              <a:avLst/>
            </a:prstGeom>
            <a:noFill/>
            <a:ln w="9525">
              <a:noFill/>
              <a:miter lim="800000"/>
              <a:headEnd/>
              <a:tailEnd/>
            </a:ln>
          </p:spPr>
          <p:txBody>
            <a:bodyPr>
              <a:spAutoFit/>
            </a:bodyPr>
            <a:lstStyle/>
            <a:p>
              <a:pPr algn="ctr" eaLnBrk="0" hangingPunct="0">
                <a:spcBef>
                  <a:spcPct val="50000"/>
                </a:spcBef>
              </a:pPr>
              <a:r>
                <a:rPr lang="en-US" sz="2000" b="0" dirty="0"/>
                <a:t>Bonding trust</a:t>
              </a:r>
            </a:p>
          </p:txBody>
        </p:sp>
      </p:grpSp>
      <p:grpSp>
        <p:nvGrpSpPr>
          <p:cNvPr id="5" name="Group 25"/>
          <p:cNvGrpSpPr>
            <a:grpSpLocks/>
          </p:cNvGrpSpPr>
          <p:nvPr/>
        </p:nvGrpSpPr>
        <p:grpSpPr bwMode="auto">
          <a:xfrm>
            <a:off x="287866" y="1022458"/>
            <a:ext cx="465913" cy="5284787"/>
            <a:chOff x="248" y="435"/>
            <a:chExt cx="271" cy="3329"/>
          </a:xfrm>
        </p:grpSpPr>
        <p:sp>
          <p:nvSpPr>
            <p:cNvPr id="34832" name="Text Box 9"/>
            <p:cNvSpPr txBox="1">
              <a:spLocks noChangeArrowheads="1"/>
            </p:cNvSpPr>
            <p:nvPr/>
          </p:nvSpPr>
          <p:spPr bwMode="auto">
            <a:xfrm rot="16150041">
              <a:off x="-456" y="2012"/>
              <a:ext cx="1642" cy="233"/>
            </a:xfrm>
            <a:prstGeom prst="rect">
              <a:avLst/>
            </a:prstGeom>
            <a:noFill/>
            <a:ln w="9525">
              <a:noFill/>
              <a:miter lim="800000"/>
              <a:headEnd/>
              <a:tailEnd/>
            </a:ln>
          </p:spPr>
          <p:txBody>
            <a:bodyPr>
              <a:spAutoFit/>
            </a:bodyPr>
            <a:lstStyle/>
            <a:p>
              <a:pPr algn="ctr" eaLnBrk="0" hangingPunct="0">
                <a:spcBef>
                  <a:spcPct val="50000"/>
                </a:spcBef>
              </a:pPr>
              <a:r>
                <a:rPr lang="en-US" sz="2000" b="0" dirty="0"/>
                <a:t>Degree of closeness</a:t>
              </a:r>
            </a:p>
          </p:txBody>
        </p:sp>
        <p:sp>
          <p:nvSpPr>
            <p:cNvPr id="34833" name="Line 14"/>
            <p:cNvSpPr>
              <a:spLocks noChangeShapeType="1"/>
            </p:cNvSpPr>
            <p:nvPr/>
          </p:nvSpPr>
          <p:spPr bwMode="auto">
            <a:xfrm>
              <a:off x="519" y="435"/>
              <a:ext cx="0" cy="3329"/>
            </a:xfrm>
            <a:prstGeom prst="line">
              <a:avLst/>
            </a:prstGeom>
            <a:noFill/>
            <a:ln w="76200">
              <a:solidFill>
                <a:srgbClr val="CC0000"/>
              </a:solidFill>
              <a:round/>
              <a:headEnd/>
              <a:tailEnd type="triangle" w="med" len="med"/>
            </a:ln>
          </p:spPr>
          <p:txBody>
            <a:bodyPr wrap="none" anchor="ctr"/>
            <a:lstStyle/>
            <a:p>
              <a:endParaRPr lang="en-GB"/>
            </a:p>
          </p:txBody>
        </p:sp>
      </p:grpSp>
      <p:grpSp>
        <p:nvGrpSpPr>
          <p:cNvPr id="6" name="Group 26"/>
          <p:cNvGrpSpPr>
            <a:grpSpLocks/>
          </p:cNvGrpSpPr>
          <p:nvPr/>
        </p:nvGrpSpPr>
        <p:grpSpPr bwMode="auto">
          <a:xfrm>
            <a:off x="6298330" y="1212958"/>
            <a:ext cx="1815518" cy="4879975"/>
            <a:chOff x="3744" y="555"/>
            <a:chExt cx="1056" cy="3074"/>
          </a:xfrm>
        </p:grpSpPr>
        <p:sp>
          <p:nvSpPr>
            <p:cNvPr id="34829" name="Text Box 10"/>
            <p:cNvSpPr txBox="1">
              <a:spLocks noChangeArrowheads="1"/>
            </p:cNvSpPr>
            <p:nvPr/>
          </p:nvSpPr>
          <p:spPr bwMode="auto">
            <a:xfrm>
              <a:off x="3744" y="555"/>
              <a:ext cx="1056" cy="442"/>
            </a:xfrm>
            <a:prstGeom prst="rect">
              <a:avLst/>
            </a:prstGeom>
            <a:noFill/>
            <a:ln w="9525">
              <a:noFill/>
              <a:miter lim="800000"/>
              <a:headEnd/>
              <a:tailEnd/>
            </a:ln>
          </p:spPr>
          <p:txBody>
            <a:bodyPr>
              <a:spAutoFit/>
            </a:bodyPr>
            <a:lstStyle/>
            <a:p>
              <a:pPr algn="ctr" eaLnBrk="0" hangingPunct="0">
                <a:spcBef>
                  <a:spcPct val="50000"/>
                </a:spcBef>
              </a:pPr>
              <a:r>
                <a:rPr lang="en-US" sz="2000" b="0" dirty="0"/>
                <a:t>Based on knowledge</a:t>
              </a:r>
            </a:p>
          </p:txBody>
        </p:sp>
        <p:sp>
          <p:nvSpPr>
            <p:cNvPr id="34830" name="Text Box 11"/>
            <p:cNvSpPr txBox="1">
              <a:spLocks noChangeArrowheads="1"/>
            </p:cNvSpPr>
            <p:nvPr/>
          </p:nvSpPr>
          <p:spPr bwMode="auto">
            <a:xfrm>
              <a:off x="3840" y="3183"/>
              <a:ext cx="816" cy="446"/>
            </a:xfrm>
            <a:prstGeom prst="rect">
              <a:avLst/>
            </a:prstGeom>
            <a:noFill/>
            <a:ln w="9525">
              <a:noFill/>
              <a:miter lim="800000"/>
              <a:headEnd/>
              <a:tailEnd/>
            </a:ln>
          </p:spPr>
          <p:txBody>
            <a:bodyPr>
              <a:spAutoFit/>
            </a:bodyPr>
            <a:lstStyle/>
            <a:p>
              <a:pPr algn="ctr" eaLnBrk="0" hangingPunct="0">
                <a:spcBef>
                  <a:spcPct val="50000"/>
                </a:spcBef>
              </a:pPr>
              <a:r>
                <a:rPr lang="en-US" sz="2000" b="0" dirty="0"/>
                <a:t>Based on feelings</a:t>
              </a:r>
            </a:p>
          </p:txBody>
        </p:sp>
        <p:sp>
          <p:nvSpPr>
            <p:cNvPr id="34831" name="Line 15"/>
            <p:cNvSpPr>
              <a:spLocks noChangeShapeType="1"/>
            </p:cNvSpPr>
            <p:nvPr/>
          </p:nvSpPr>
          <p:spPr bwMode="auto">
            <a:xfrm>
              <a:off x="4272" y="1012"/>
              <a:ext cx="0" cy="2102"/>
            </a:xfrm>
            <a:prstGeom prst="line">
              <a:avLst/>
            </a:prstGeom>
            <a:noFill/>
            <a:ln w="76200">
              <a:solidFill>
                <a:srgbClr val="CC0000"/>
              </a:solidFill>
              <a:round/>
              <a:headEnd/>
              <a:tailEnd type="triangle" w="med" len="med"/>
            </a:ln>
          </p:spPr>
          <p:txBody>
            <a:bodyPr wrap="none" anchor="ctr"/>
            <a:lstStyle/>
            <a:p>
              <a:endParaRPr lang="en-GB"/>
            </a:p>
          </p:txBody>
        </p:sp>
      </p:grpSp>
      <p:grpSp>
        <p:nvGrpSpPr>
          <p:cNvPr id="7" name="Group 27"/>
          <p:cNvGrpSpPr>
            <a:grpSpLocks/>
          </p:cNvGrpSpPr>
          <p:nvPr/>
        </p:nvGrpSpPr>
        <p:grpSpPr bwMode="auto">
          <a:xfrm>
            <a:off x="8148217" y="1068492"/>
            <a:ext cx="400582" cy="5284788"/>
            <a:chOff x="4820" y="464"/>
            <a:chExt cx="233" cy="3329"/>
          </a:xfrm>
        </p:grpSpPr>
        <p:sp>
          <p:nvSpPr>
            <p:cNvPr id="34827" name="Text Box 12"/>
            <p:cNvSpPr txBox="1">
              <a:spLocks noChangeArrowheads="1"/>
            </p:cNvSpPr>
            <p:nvPr/>
          </p:nvSpPr>
          <p:spPr bwMode="auto">
            <a:xfrm rot="16107614">
              <a:off x="4676" y="1991"/>
              <a:ext cx="521" cy="233"/>
            </a:xfrm>
            <a:prstGeom prst="rect">
              <a:avLst/>
            </a:prstGeom>
            <a:noFill/>
            <a:ln w="9525">
              <a:noFill/>
              <a:miter lim="800000"/>
              <a:headEnd/>
              <a:tailEnd/>
            </a:ln>
          </p:spPr>
          <p:txBody>
            <a:bodyPr>
              <a:spAutoFit/>
            </a:bodyPr>
            <a:lstStyle/>
            <a:p>
              <a:pPr algn="ctr" eaLnBrk="0" hangingPunct="0">
                <a:spcBef>
                  <a:spcPct val="50000"/>
                </a:spcBef>
              </a:pPr>
              <a:r>
                <a:rPr lang="en-US" sz="2000" b="0" dirty="0"/>
                <a:t>Time</a:t>
              </a:r>
            </a:p>
          </p:txBody>
        </p:sp>
        <p:sp>
          <p:nvSpPr>
            <p:cNvPr id="34828" name="Line 16"/>
            <p:cNvSpPr>
              <a:spLocks noChangeShapeType="1"/>
            </p:cNvSpPr>
            <p:nvPr/>
          </p:nvSpPr>
          <p:spPr bwMode="auto">
            <a:xfrm>
              <a:off x="5051" y="464"/>
              <a:ext cx="0" cy="3329"/>
            </a:xfrm>
            <a:prstGeom prst="line">
              <a:avLst/>
            </a:prstGeom>
            <a:noFill/>
            <a:ln w="76200">
              <a:solidFill>
                <a:srgbClr val="CC0000"/>
              </a:solidFill>
              <a:round/>
              <a:headEnd/>
              <a:tailEnd type="triangle" w="med" len="med"/>
            </a:ln>
          </p:spPr>
          <p:txBody>
            <a:bodyPr wrap="none" anchor="ctr"/>
            <a:lstStyle/>
            <a:p>
              <a:endParaRPr lang="en-GB"/>
            </a:p>
          </p:txBody>
        </p:sp>
      </p:grpSp>
      <p:grpSp>
        <p:nvGrpSpPr>
          <p:cNvPr id="8" name="Group 28"/>
          <p:cNvGrpSpPr>
            <a:grpSpLocks/>
          </p:cNvGrpSpPr>
          <p:nvPr/>
        </p:nvGrpSpPr>
        <p:grpSpPr bwMode="auto">
          <a:xfrm>
            <a:off x="8835935" y="1033567"/>
            <a:ext cx="708327" cy="5284788"/>
            <a:chOff x="5220" y="442"/>
            <a:chExt cx="412" cy="3329"/>
          </a:xfrm>
        </p:grpSpPr>
        <p:sp>
          <p:nvSpPr>
            <p:cNvPr id="34825" name="Text Box 13"/>
            <p:cNvSpPr txBox="1">
              <a:spLocks noChangeArrowheads="1"/>
            </p:cNvSpPr>
            <p:nvPr/>
          </p:nvSpPr>
          <p:spPr bwMode="auto">
            <a:xfrm rot="16200000">
              <a:off x="4265" y="1833"/>
              <a:ext cx="2322" cy="412"/>
            </a:xfrm>
            <a:prstGeom prst="rect">
              <a:avLst/>
            </a:prstGeom>
            <a:noFill/>
            <a:ln w="9525">
              <a:noFill/>
              <a:miter lim="800000"/>
              <a:headEnd/>
              <a:tailEnd/>
            </a:ln>
          </p:spPr>
          <p:txBody>
            <a:bodyPr>
              <a:spAutoFit/>
            </a:bodyPr>
            <a:lstStyle/>
            <a:p>
              <a:pPr algn="ctr" eaLnBrk="0" hangingPunct="0">
                <a:spcBef>
                  <a:spcPct val="50000"/>
                </a:spcBef>
              </a:pPr>
              <a:r>
                <a:rPr lang="en-US" sz="2000" b="0" dirty="0"/>
                <a:t>Cumulative positive experiences</a:t>
              </a:r>
            </a:p>
          </p:txBody>
        </p:sp>
        <p:sp>
          <p:nvSpPr>
            <p:cNvPr id="34826" name="Line 17"/>
            <p:cNvSpPr>
              <a:spLocks noChangeShapeType="1"/>
            </p:cNvSpPr>
            <p:nvPr/>
          </p:nvSpPr>
          <p:spPr bwMode="auto">
            <a:xfrm>
              <a:off x="5435" y="442"/>
              <a:ext cx="0" cy="3329"/>
            </a:xfrm>
            <a:prstGeom prst="line">
              <a:avLst/>
            </a:prstGeom>
            <a:noFill/>
            <a:ln w="76200">
              <a:solidFill>
                <a:srgbClr val="CC0000"/>
              </a:solidFill>
              <a:round/>
              <a:headEnd/>
              <a:tailEnd type="triangle" w="med" len="med"/>
            </a:ln>
          </p:spPr>
          <p:txBody>
            <a:bodyPr wrap="none" anchor="ctr"/>
            <a:lstStyle/>
            <a:p>
              <a:endParaRPr lang="en-GB"/>
            </a:p>
          </p:txBody>
        </p:sp>
      </p:grpSp>
      <p:sp>
        <p:nvSpPr>
          <p:cNvPr id="34824" name="Text Box 20"/>
          <p:cNvSpPr txBox="1">
            <a:spLocks noChangeArrowheads="1"/>
          </p:cNvSpPr>
          <p:nvPr/>
        </p:nvSpPr>
        <p:spPr bwMode="auto">
          <a:xfrm>
            <a:off x="3259680" y="448147"/>
            <a:ext cx="3383465" cy="523875"/>
          </a:xfrm>
          <a:prstGeom prst="rect">
            <a:avLst/>
          </a:prstGeom>
          <a:noFill/>
          <a:ln w="25400">
            <a:noFill/>
            <a:miter lim="800000"/>
            <a:headEnd/>
            <a:tailEnd/>
          </a:ln>
        </p:spPr>
        <p:txBody>
          <a:bodyPr>
            <a:spAutoFit/>
          </a:bodyPr>
          <a:lstStyle/>
          <a:p>
            <a:pPr algn="ctr" eaLnBrk="0" hangingPunct="0">
              <a:spcBef>
                <a:spcPct val="50000"/>
              </a:spcBef>
            </a:pPr>
            <a:r>
              <a:rPr lang="en-US" sz="2800" dirty="0"/>
              <a:t>Degrees of trust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500" fill="hold"/>
                                        <p:tgtEl>
                                          <p:spTgt spid="4"/>
                                        </p:tgtEl>
                                        <p:attrNameLst>
                                          <p:attrName>ppt_w</p:attrName>
                                        </p:attrNameLst>
                                      </p:cBhvr>
                                      <p:tavLst>
                                        <p:tav tm="0">
                                          <p:val>
                                            <p:fltVal val="0"/>
                                          </p:val>
                                        </p:tav>
                                        <p:tav tm="100000">
                                          <p:val>
                                            <p:strVal val="#ppt_w"/>
                                          </p:val>
                                        </p:tav>
                                      </p:tavLst>
                                    </p:anim>
                                    <p:anim calcmode="lin" valueType="num">
                                      <p:cBhvr>
                                        <p:cTn id="22" dur="500" fill="hold"/>
                                        <p:tgtEl>
                                          <p:spTgt spid="4"/>
                                        </p:tgtEl>
                                        <p:attrNameLst>
                                          <p:attrName>ppt_h</p:attrName>
                                        </p:attrNameLst>
                                      </p:cBhvr>
                                      <p:tavLst>
                                        <p:tav tm="0">
                                          <p:val>
                                            <p:fltVal val="0"/>
                                          </p:val>
                                        </p:tav>
                                        <p:tav tm="100000">
                                          <p:val>
                                            <p:strVal val="#ppt_h"/>
                                          </p:val>
                                        </p:tav>
                                      </p:tavLst>
                                    </p:anim>
                                    <p:animEffect transition="in" filter="fade">
                                      <p:cBhvr>
                                        <p:cTn id="23" dur="5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1"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wipe(up)">
                                      <p:cBhvr>
                                        <p:cTn id="28" dur="20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wipe(up)">
                                      <p:cBhvr>
                                        <p:cTn id="33" dur="20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wipe(up)">
                                      <p:cBhvr>
                                        <p:cTn id="38" dur="20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1"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wipe(up)">
                                      <p:cBhvr>
                                        <p:cTn id="43"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5"/>
          <p:cNvSpPr txBox="1">
            <a:spLocks noChangeArrowheads="1"/>
          </p:cNvSpPr>
          <p:nvPr/>
        </p:nvSpPr>
        <p:spPr bwMode="auto">
          <a:xfrm>
            <a:off x="1155330" y="2628781"/>
            <a:ext cx="7592166" cy="1600438"/>
          </a:xfrm>
          <a:prstGeom prst="rect">
            <a:avLst/>
          </a:prstGeom>
          <a:solidFill>
            <a:schemeClr val="bg1">
              <a:lumMod val="95000"/>
            </a:schemeClr>
          </a:solidFill>
          <a:ln w="381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spcBef>
                <a:spcPct val="50000"/>
              </a:spcBef>
              <a:defRPr/>
            </a:pPr>
            <a:r>
              <a:rPr lang="en-GB" sz="2800" b="0" dirty="0"/>
              <a:t>‘Hard’ supply dynamics</a:t>
            </a:r>
          </a:p>
          <a:p>
            <a:pPr algn="ctr">
              <a:spcBef>
                <a:spcPct val="50000"/>
              </a:spcBef>
              <a:defRPr/>
            </a:pPr>
            <a:r>
              <a:rPr lang="en-GB" sz="2800" b="0" dirty="0"/>
              <a:t>Look for the causes of overreaction to volume changes</a:t>
            </a:r>
          </a:p>
        </p:txBody>
      </p:sp>
      <p:sp>
        <p:nvSpPr>
          <p:cNvPr id="37892" name="Text Box 6"/>
          <p:cNvSpPr txBox="1">
            <a:spLocks noChangeArrowheads="1"/>
          </p:cNvSpPr>
          <p:nvPr/>
        </p:nvSpPr>
        <p:spPr bwMode="auto">
          <a:xfrm>
            <a:off x="1324677" y="456856"/>
            <a:ext cx="7253476" cy="523875"/>
          </a:xfrm>
          <a:prstGeom prst="rect">
            <a:avLst/>
          </a:prstGeom>
          <a:noFill/>
          <a:ln w="38100">
            <a:noFill/>
            <a:miter lim="800000"/>
            <a:headEnd/>
            <a:tailEnd type="none" w="sm" len="med"/>
          </a:ln>
        </p:spPr>
        <p:txBody>
          <a:bodyPr>
            <a:spAutoFit/>
          </a:bodyPr>
          <a:lstStyle/>
          <a:p>
            <a:pPr algn="ctr">
              <a:spcBef>
                <a:spcPct val="50000"/>
              </a:spcBef>
            </a:pPr>
            <a:r>
              <a:rPr lang="en-GB" sz="2800" dirty="0"/>
              <a:t>Supply chain dynamics</a:t>
            </a:r>
            <a:endParaRPr lang="en-US" sz="2800" dirty="0"/>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4"/>
          <p:cNvSpPr txBox="1">
            <a:spLocks noChangeArrowheads="1"/>
          </p:cNvSpPr>
          <p:nvPr/>
        </p:nvSpPr>
        <p:spPr bwMode="auto">
          <a:xfrm>
            <a:off x="1155330" y="2844228"/>
            <a:ext cx="7592166" cy="1169551"/>
          </a:xfrm>
          <a:prstGeom prst="rect">
            <a:avLst/>
          </a:prstGeom>
          <a:solidFill>
            <a:schemeClr val="bg1">
              <a:lumMod val="95000"/>
            </a:schemeClr>
          </a:solidFill>
          <a:ln w="381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spcBef>
                <a:spcPct val="50000"/>
              </a:spcBef>
              <a:defRPr/>
            </a:pPr>
            <a:r>
              <a:rPr lang="en-GB" sz="2800" b="0" dirty="0"/>
              <a:t>‘Soft’ supply dynamics</a:t>
            </a:r>
          </a:p>
          <a:p>
            <a:pPr algn="ctr">
              <a:spcBef>
                <a:spcPct val="50000"/>
              </a:spcBef>
              <a:defRPr/>
            </a:pPr>
            <a:r>
              <a:rPr lang="en-GB" sz="2800" b="0" dirty="0"/>
              <a:t>Look for the perception gaps</a:t>
            </a:r>
          </a:p>
        </p:txBody>
      </p:sp>
      <p:sp>
        <p:nvSpPr>
          <p:cNvPr id="39940" name="Text Box 6"/>
          <p:cNvSpPr txBox="1">
            <a:spLocks noChangeArrowheads="1"/>
          </p:cNvSpPr>
          <p:nvPr/>
        </p:nvSpPr>
        <p:spPr bwMode="auto">
          <a:xfrm>
            <a:off x="1324677" y="456856"/>
            <a:ext cx="7253476" cy="523875"/>
          </a:xfrm>
          <a:prstGeom prst="rect">
            <a:avLst/>
          </a:prstGeom>
          <a:noFill/>
          <a:ln w="38100">
            <a:noFill/>
            <a:miter lim="800000"/>
            <a:headEnd/>
            <a:tailEnd type="none" w="sm" len="med"/>
          </a:ln>
        </p:spPr>
        <p:txBody>
          <a:bodyPr>
            <a:spAutoFit/>
          </a:bodyPr>
          <a:lstStyle/>
          <a:p>
            <a:pPr algn="ctr">
              <a:spcBef>
                <a:spcPct val="50000"/>
              </a:spcBef>
            </a:pPr>
            <a:r>
              <a:rPr lang="en-GB" sz="2800" dirty="0"/>
              <a:t>Supply chain dynamics (Continued)</a:t>
            </a:r>
            <a:endParaRPr lang="en-US" sz="2800" dirty="0"/>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Oval 2"/>
          <p:cNvSpPr>
            <a:spLocks noChangeArrowheads="1"/>
          </p:cNvSpPr>
          <p:nvPr/>
        </p:nvSpPr>
        <p:spPr bwMode="auto">
          <a:xfrm>
            <a:off x="8078052" y="4217715"/>
            <a:ext cx="1586858" cy="538162"/>
          </a:xfrm>
          <a:prstGeom prst="ellipse">
            <a:avLst/>
          </a:prstGeom>
          <a:solidFill>
            <a:srgbClr val="CCFF99"/>
          </a:solidFill>
          <a:ln w="9525">
            <a:solidFill>
              <a:schemeClr val="tx1"/>
            </a:solidFill>
            <a:round/>
            <a:headEnd/>
            <a:tailEnd/>
          </a:ln>
        </p:spPr>
        <p:txBody>
          <a:bodyPr wrap="none" anchor="ctr"/>
          <a:lstStyle/>
          <a:p>
            <a:endParaRPr lang="en-GB"/>
          </a:p>
        </p:txBody>
      </p:sp>
      <p:grpSp>
        <p:nvGrpSpPr>
          <p:cNvPr id="2" name="Group 3"/>
          <p:cNvGrpSpPr>
            <a:grpSpLocks/>
          </p:cNvGrpSpPr>
          <p:nvPr/>
        </p:nvGrpSpPr>
        <p:grpSpPr bwMode="auto">
          <a:xfrm>
            <a:off x="6970862" y="1772965"/>
            <a:ext cx="2099191" cy="2076450"/>
            <a:chOff x="4121" y="799"/>
            <a:chExt cx="1221" cy="1308"/>
          </a:xfrm>
        </p:grpSpPr>
        <p:sp>
          <p:nvSpPr>
            <p:cNvPr id="23738" name="Rectangle 4"/>
            <p:cNvSpPr>
              <a:spLocks noChangeArrowheads="1"/>
            </p:cNvSpPr>
            <p:nvPr/>
          </p:nvSpPr>
          <p:spPr bwMode="auto">
            <a:xfrm>
              <a:off x="4131" y="799"/>
              <a:ext cx="1211" cy="1308"/>
            </a:xfrm>
            <a:prstGeom prst="rect">
              <a:avLst/>
            </a:prstGeom>
            <a:solidFill>
              <a:schemeClr val="bg1">
                <a:lumMod val="95000"/>
              </a:schemeClr>
            </a:solidFill>
            <a:ln w="9525">
              <a:solidFill>
                <a:schemeClr val="tx1"/>
              </a:solidFill>
              <a:miter lim="800000"/>
              <a:headEnd/>
              <a:tailEnd/>
            </a:ln>
          </p:spPr>
          <p:txBody>
            <a:bodyPr wrap="none" anchor="ctr"/>
            <a:lstStyle/>
            <a:p>
              <a:pPr>
                <a:defRPr/>
              </a:pPr>
              <a:endParaRPr lang="en-GB"/>
            </a:p>
          </p:txBody>
        </p:sp>
        <p:sp>
          <p:nvSpPr>
            <p:cNvPr id="42171" name="Line 5"/>
            <p:cNvSpPr>
              <a:spLocks noChangeShapeType="1"/>
            </p:cNvSpPr>
            <p:nvPr/>
          </p:nvSpPr>
          <p:spPr bwMode="auto">
            <a:xfrm>
              <a:off x="4264" y="1231"/>
              <a:ext cx="0" cy="690"/>
            </a:xfrm>
            <a:prstGeom prst="line">
              <a:avLst/>
            </a:prstGeom>
            <a:noFill/>
            <a:ln w="9525">
              <a:solidFill>
                <a:schemeClr val="tx1"/>
              </a:solidFill>
              <a:round/>
              <a:headEnd/>
              <a:tailEnd/>
            </a:ln>
          </p:spPr>
          <p:txBody>
            <a:bodyPr wrap="none" anchor="ctr"/>
            <a:lstStyle/>
            <a:p>
              <a:endParaRPr lang="en-GB"/>
            </a:p>
          </p:txBody>
        </p:sp>
        <p:sp>
          <p:nvSpPr>
            <p:cNvPr id="42172" name="Line 6"/>
            <p:cNvSpPr>
              <a:spLocks noChangeShapeType="1"/>
            </p:cNvSpPr>
            <p:nvPr/>
          </p:nvSpPr>
          <p:spPr bwMode="auto">
            <a:xfrm>
              <a:off x="4270" y="1915"/>
              <a:ext cx="928" cy="0"/>
            </a:xfrm>
            <a:prstGeom prst="line">
              <a:avLst/>
            </a:prstGeom>
            <a:noFill/>
            <a:ln w="9525">
              <a:solidFill>
                <a:schemeClr val="tx1"/>
              </a:solidFill>
              <a:round/>
              <a:headEnd/>
              <a:tailEnd/>
            </a:ln>
          </p:spPr>
          <p:txBody>
            <a:bodyPr wrap="none" anchor="ctr"/>
            <a:lstStyle/>
            <a:p>
              <a:endParaRPr lang="en-GB"/>
            </a:p>
          </p:txBody>
        </p:sp>
        <p:sp>
          <p:nvSpPr>
            <p:cNvPr id="42173" name="Line 7"/>
            <p:cNvSpPr>
              <a:spLocks noChangeShapeType="1"/>
            </p:cNvSpPr>
            <p:nvPr/>
          </p:nvSpPr>
          <p:spPr bwMode="auto">
            <a:xfrm>
              <a:off x="4270" y="1231"/>
              <a:ext cx="0" cy="0"/>
            </a:xfrm>
            <a:prstGeom prst="line">
              <a:avLst/>
            </a:prstGeom>
            <a:noFill/>
            <a:ln w="9525">
              <a:solidFill>
                <a:schemeClr val="tx1"/>
              </a:solidFill>
              <a:round/>
              <a:headEnd/>
              <a:tailEnd/>
            </a:ln>
          </p:spPr>
          <p:txBody>
            <a:bodyPr wrap="none" anchor="ctr"/>
            <a:lstStyle/>
            <a:p>
              <a:endParaRPr lang="en-GB"/>
            </a:p>
          </p:txBody>
        </p:sp>
        <p:sp>
          <p:nvSpPr>
            <p:cNvPr id="42174" name="Line 8"/>
            <p:cNvSpPr>
              <a:spLocks noChangeShapeType="1"/>
            </p:cNvSpPr>
            <p:nvPr/>
          </p:nvSpPr>
          <p:spPr bwMode="auto">
            <a:xfrm>
              <a:off x="4270" y="1237"/>
              <a:ext cx="11" cy="0"/>
            </a:xfrm>
            <a:prstGeom prst="line">
              <a:avLst/>
            </a:prstGeom>
            <a:noFill/>
            <a:ln w="9525">
              <a:solidFill>
                <a:schemeClr val="tx1"/>
              </a:solidFill>
              <a:round/>
              <a:headEnd/>
              <a:tailEnd/>
            </a:ln>
          </p:spPr>
          <p:txBody>
            <a:bodyPr wrap="none" anchor="ctr"/>
            <a:lstStyle/>
            <a:p>
              <a:endParaRPr lang="en-GB"/>
            </a:p>
          </p:txBody>
        </p:sp>
        <p:sp>
          <p:nvSpPr>
            <p:cNvPr id="42175" name="Line 9"/>
            <p:cNvSpPr>
              <a:spLocks noChangeShapeType="1"/>
            </p:cNvSpPr>
            <p:nvPr/>
          </p:nvSpPr>
          <p:spPr bwMode="auto">
            <a:xfrm>
              <a:off x="4270" y="1267"/>
              <a:ext cx="11" cy="0"/>
            </a:xfrm>
            <a:prstGeom prst="line">
              <a:avLst/>
            </a:prstGeom>
            <a:noFill/>
            <a:ln w="9525">
              <a:solidFill>
                <a:schemeClr val="tx1"/>
              </a:solidFill>
              <a:round/>
              <a:headEnd/>
              <a:tailEnd/>
            </a:ln>
          </p:spPr>
          <p:txBody>
            <a:bodyPr wrap="none" anchor="ctr"/>
            <a:lstStyle/>
            <a:p>
              <a:endParaRPr lang="en-GB"/>
            </a:p>
          </p:txBody>
        </p:sp>
        <p:sp>
          <p:nvSpPr>
            <p:cNvPr id="42176" name="Line 10"/>
            <p:cNvSpPr>
              <a:spLocks noChangeShapeType="1"/>
            </p:cNvSpPr>
            <p:nvPr/>
          </p:nvSpPr>
          <p:spPr bwMode="auto">
            <a:xfrm>
              <a:off x="4270" y="1302"/>
              <a:ext cx="11" cy="0"/>
            </a:xfrm>
            <a:prstGeom prst="line">
              <a:avLst/>
            </a:prstGeom>
            <a:noFill/>
            <a:ln w="9525">
              <a:solidFill>
                <a:schemeClr val="tx1"/>
              </a:solidFill>
              <a:round/>
              <a:headEnd/>
              <a:tailEnd/>
            </a:ln>
          </p:spPr>
          <p:txBody>
            <a:bodyPr wrap="none" anchor="ctr"/>
            <a:lstStyle/>
            <a:p>
              <a:endParaRPr lang="en-GB"/>
            </a:p>
          </p:txBody>
        </p:sp>
        <p:sp>
          <p:nvSpPr>
            <p:cNvPr id="42177" name="Line 11"/>
            <p:cNvSpPr>
              <a:spLocks noChangeShapeType="1"/>
            </p:cNvSpPr>
            <p:nvPr/>
          </p:nvSpPr>
          <p:spPr bwMode="auto">
            <a:xfrm>
              <a:off x="4270" y="1373"/>
              <a:ext cx="11" cy="0"/>
            </a:xfrm>
            <a:prstGeom prst="line">
              <a:avLst/>
            </a:prstGeom>
            <a:noFill/>
            <a:ln w="9525">
              <a:solidFill>
                <a:schemeClr val="tx1"/>
              </a:solidFill>
              <a:round/>
              <a:headEnd/>
              <a:tailEnd/>
            </a:ln>
          </p:spPr>
          <p:txBody>
            <a:bodyPr wrap="none" anchor="ctr"/>
            <a:lstStyle/>
            <a:p>
              <a:endParaRPr lang="en-GB"/>
            </a:p>
          </p:txBody>
        </p:sp>
        <p:sp>
          <p:nvSpPr>
            <p:cNvPr id="42178" name="Line 12"/>
            <p:cNvSpPr>
              <a:spLocks noChangeShapeType="1"/>
            </p:cNvSpPr>
            <p:nvPr/>
          </p:nvSpPr>
          <p:spPr bwMode="auto">
            <a:xfrm>
              <a:off x="4270" y="1408"/>
              <a:ext cx="11" cy="0"/>
            </a:xfrm>
            <a:prstGeom prst="line">
              <a:avLst/>
            </a:prstGeom>
            <a:noFill/>
            <a:ln w="9525">
              <a:solidFill>
                <a:schemeClr val="tx1"/>
              </a:solidFill>
              <a:round/>
              <a:headEnd/>
              <a:tailEnd/>
            </a:ln>
          </p:spPr>
          <p:txBody>
            <a:bodyPr wrap="none" anchor="ctr"/>
            <a:lstStyle/>
            <a:p>
              <a:endParaRPr lang="en-GB"/>
            </a:p>
          </p:txBody>
        </p:sp>
        <p:sp>
          <p:nvSpPr>
            <p:cNvPr id="42179" name="Line 13"/>
            <p:cNvSpPr>
              <a:spLocks noChangeShapeType="1"/>
            </p:cNvSpPr>
            <p:nvPr/>
          </p:nvSpPr>
          <p:spPr bwMode="auto">
            <a:xfrm>
              <a:off x="4270" y="1443"/>
              <a:ext cx="11" cy="0"/>
            </a:xfrm>
            <a:prstGeom prst="line">
              <a:avLst/>
            </a:prstGeom>
            <a:noFill/>
            <a:ln w="9525">
              <a:solidFill>
                <a:schemeClr val="tx1"/>
              </a:solidFill>
              <a:round/>
              <a:headEnd/>
              <a:tailEnd/>
            </a:ln>
          </p:spPr>
          <p:txBody>
            <a:bodyPr wrap="none" anchor="ctr"/>
            <a:lstStyle/>
            <a:p>
              <a:endParaRPr lang="en-GB"/>
            </a:p>
          </p:txBody>
        </p:sp>
        <p:sp>
          <p:nvSpPr>
            <p:cNvPr id="42180" name="Line 14"/>
            <p:cNvSpPr>
              <a:spLocks noChangeShapeType="1"/>
            </p:cNvSpPr>
            <p:nvPr/>
          </p:nvSpPr>
          <p:spPr bwMode="auto">
            <a:xfrm>
              <a:off x="4270" y="1479"/>
              <a:ext cx="11" cy="0"/>
            </a:xfrm>
            <a:prstGeom prst="line">
              <a:avLst/>
            </a:prstGeom>
            <a:noFill/>
            <a:ln w="9525">
              <a:solidFill>
                <a:schemeClr val="tx1"/>
              </a:solidFill>
              <a:round/>
              <a:headEnd/>
              <a:tailEnd/>
            </a:ln>
          </p:spPr>
          <p:txBody>
            <a:bodyPr wrap="none" anchor="ctr"/>
            <a:lstStyle/>
            <a:p>
              <a:endParaRPr lang="en-GB"/>
            </a:p>
          </p:txBody>
        </p:sp>
        <p:sp>
          <p:nvSpPr>
            <p:cNvPr id="42181" name="Line 15"/>
            <p:cNvSpPr>
              <a:spLocks noChangeShapeType="1"/>
            </p:cNvSpPr>
            <p:nvPr/>
          </p:nvSpPr>
          <p:spPr bwMode="auto">
            <a:xfrm>
              <a:off x="4272" y="1514"/>
              <a:ext cx="9" cy="0"/>
            </a:xfrm>
            <a:prstGeom prst="line">
              <a:avLst/>
            </a:prstGeom>
            <a:noFill/>
            <a:ln w="9525">
              <a:solidFill>
                <a:schemeClr val="tx1"/>
              </a:solidFill>
              <a:round/>
              <a:headEnd/>
              <a:tailEnd/>
            </a:ln>
          </p:spPr>
          <p:txBody>
            <a:bodyPr wrap="none" anchor="ctr"/>
            <a:lstStyle/>
            <a:p>
              <a:endParaRPr lang="en-GB"/>
            </a:p>
          </p:txBody>
        </p:sp>
        <p:sp>
          <p:nvSpPr>
            <p:cNvPr id="42182" name="Line 16"/>
            <p:cNvSpPr>
              <a:spLocks noChangeShapeType="1"/>
            </p:cNvSpPr>
            <p:nvPr/>
          </p:nvSpPr>
          <p:spPr bwMode="auto">
            <a:xfrm>
              <a:off x="4270" y="1549"/>
              <a:ext cx="11" cy="0"/>
            </a:xfrm>
            <a:prstGeom prst="line">
              <a:avLst/>
            </a:prstGeom>
            <a:noFill/>
            <a:ln w="9525">
              <a:solidFill>
                <a:schemeClr val="tx1"/>
              </a:solidFill>
              <a:round/>
              <a:headEnd/>
              <a:tailEnd/>
            </a:ln>
          </p:spPr>
          <p:txBody>
            <a:bodyPr wrap="none" anchor="ctr"/>
            <a:lstStyle/>
            <a:p>
              <a:endParaRPr lang="en-GB"/>
            </a:p>
          </p:txBody>
        </p:sp>
        <p:sp>
          <p:nvSpPr>
            <p:cNvPr id="42183" name="Line 17"/>
            <p:cNvSpPr>
              <a:spLocks noChangeShapeType="1"/>
            </p:cNvSpPr>
            <p:nvPr/>
          </p:nvSpPr>
          <p:spPr bwMode="auto">
            <a:xfrm>
              <a:off x="4270" y="1586"/>
              <a:ext cx="11" cy="0"/>
            </a:xfrm>
            <a:prstGeom prst="line">
              <a:avLst/>
            </a:prstGeom>
            <a:noFill/>
            <a:ln w="9525">
              <a:solidFill>
                <a:schemeClr val="tx1"/>
              </a:solidFill>
              <a:round/>
              <a:headEnd/>
              <a:tailEnd/>
            </a:ln>
          </p:spPr>
          <p:txBody>
            <a:bodyPr wrap="none" anchor="ctr"/>
            <a:lstStyle/>
            <a:p>
              <a:endParaRPr lang="en-GB"/>
            </a:p>
          </p:txBody>
        </p:sp>
        <p:sp>
          <p:nvSpPr>
            <p:cNvPr id="42184" name="Line 18"/>
            <p:cNvSpPr>
              <a:spLocks noChangeShapeType="1"/>
            </p:cNvSpPr>
            <p:nvPr/>
          </p:nvSpPr>
          <p:spPr bwMode="auto">
            <a:xfrm>
              <a:off x="4270" y="1621"/>
              <a:ext cx="11" cy="0"/>
            </a:xfrm>
            <a:prstGeom prst="line">
              <a:avLst/>
            </a:prstGeom>
            <a:noFill/>
            <a:ln w="9525">
              <a:solidFill>
                <a:schemeClr val="tx1"/>
              </a:solidFill>
              <a:round/>
              <a:headEnd/>
              <a:tailEnd/>
            </a:ln>
          </p:spPr>
          <p:txBody>
            <a:bodyPr wrap="none" anchor="ctr"/>
            <a:lstStyle/>
            <a:p>
              <a:endParaRPr lang="en-GB"/>
            </a:p>
          </p:txBody>
        </p:sp>
        <p:sp>
          <p:nvSpPr>
            <p:cNvPr id="42185" name="Line 19"/>
            <p:cNvSpPr>
              <a:spLocks noChangeShapeType="1"/>
            </p:cNvSpPr>
            <p:nvPr/>
          </p:nvSpPr>
          <p:spPr bwMode="auto">
            <a:xfrm>
              <a:off x="4270" y="1657"/>
              <a:ext cx="11" cy="0"/>
            </a:xfrm>
            <a:prstGeom prst="line">
              <a:avLst/>
            </a:prstGeom>
            <a:noFill/>
            <a:ln w="9525">
              <a:solidFill>
                <a:schemeClr val="tx1"/>
              </a:solidFill>
              <a:round/>
              <a:headEnd/>
              <a:tailEnd/>
            </a:ln>
          </p:spPr>
          <p:txBody>
            <a:bodyPr wrap="none" anchor="ctr"/>
            <a:lstStyle/>
            <a:p>
              <a:endParaRPr lang="en-GB"/>
            </a:p>
          </p:txBody>
        </p:sp>
        <p:sp>
          <p:nvSpPr>
            <p:cNvPr id="42186" name="Line 20"/>
            <p:cNvSpPr>
              <a:spLocks noChangeShapeType="1"/>
            </p:cNvSpPr>
            <p:nvPr/>
          </p:nvSpPr>
          <p:spPr bwMode="auto">
            <a:xfrm>
              <a:off x="4270" y="1692"/>
              <a:ext cx="11" cy="0"/>
            </a:xfrm>
            <a:prstGeom prst="line">
              <a:avLst/>
            </a:prstGeom>
            <a:noFill/>
            <a:ln w="9525">
              <a:solidFill>
                <a:schemeClr val="tx1"/>
              </a:solidFill>
              <a:round/>
              <a:headEnd/>
              <a:tailEnd/>
            </a:ln>
          </p:spPr>
          <p:txBody>
            <a:bodyPr wrap="none" anchor="ctr"/>
            <a:lstStyle/>
            <a:p>
              <a:endParaRPr lang="en-GB"/>
            </a:p>
          </p:txBody>
        </p:sp>
        <p:sp>
          <p:nvSpPr>
            <p:cNvPr id="42187" name="Line 21"/>
            <p:cNvSpPr>
              <a:spLocks noChangeShapeType="1"/>
            </p:cNvSpPr>
            <p:nvPr/>
          </p:nvSpPr>
          <p:spPr bwMode="auto">
            <a:xfrm>
              <a:off x="4270" y="1727"/>
              <a:ext cx="11" cy="0"/>
            </a:xfrm>
            <a:prstGeom prst="line">
              <a:avLst/>
            </a:prstGeom>
            <a:noFill/>
            <a:ln w="9525">
              <a:solidFill>
                <a:schemeClr val="tx1"/>
              </a:solidFill>
              <a:round/>
              <a:headEnd/>
              <a:tailEnd/>
            </a:ln>
          </p:spPr>
          <p:txBody>
            <a:bodyPr wrap="none" anchor="ctr"/>
            <a:lstStyle/>
            <a:p>
              <a:endParaRPr lang="en-GB"/>
            </a:p>
          </p:txBody>
        </p:sp>
        <p:sp>
          <p:nvSpPr>
            <p:cNvPr id="42188" name="Line 22"/>
            <p:cNvSpPr>
              <a:spLocks noChangeShapeType="1"/>
            </p:cNvSpPr>
            <p:nvPr/>
          </p:nvSpPr>
          <p:spPr bwMode="auto">
            <a:xfrm>
              <a:off x="4270" y="1763"/>
              <a:ext cx="11" cy="0"/>
            </a:xfrm>
            <a:prstGeom prst="line">
              <a:avLst/>
            </a:prstGeom>
            <a:noFill/>
            <a:ln w="9525">
              <a:solidFill>
                <a:schemeClr val="tx1"/>
              </a:solidFill>
              <a:round/>
              <a:headEnd/>
              <a:tailEnd/>
            </a:ln>
          </p:spPr>
          <p:txBody>
            <a:bodyPr wrap="none" anchor="ctr"/>
            <a:lstStyle/>
            <a:p>
              <a:endParaRPr lang="en-GB"/>
            </a:p>
          </p:txBody>
        </p:sp>
        <p:sp>
          <p:nvSpPr>
            <p:cNvPr id="42189" name="Line 23"/>
            <p:cNvSpPr>
              <a:spLocks noChangeShapeType="1"/>
            </p:cNvSpPr>
            <p:nvPr/>
          </p:nvSpPr>
          <p:spPr bwMode="auto">
            <a:xfrm>
              <a:off x="4270" y="1798"/>
              <a:ext cx="11" cy="0"/>
            </a:xfrm>
            <a:prstGeom prst="line">
              <a:avLst/>
            </a:prstGeom>
            <a:noFill/>
            <a:ln w="9525">
              <a:solidFill>
                <a:schemeClr val="tx1"/>
              </a:solidFill>
              <a:round/>
              <a:headEnd/>
              <a:tailEnd/>
            </a:ln>
          </p:spPr>
          <p:txBody>
            <a:bodyPr wrap="none" anchor="ctr"/>
            <a:lstStyle/>
            <a:p>
              <a:endParaRPr lang="en-GB"/>
            </a:p>
          </p:txBody>
        </p:sp>
        <p:sp>
          <p:nvSpPr>
            <p:cNvPr id="42190" name="Line 24"/>
            <p:cNvSpPr>
              <a:spLocks noChangeShapeType="1"/>
            </p:cNvSpPr>
            <p:nvPr/>
          </p:nvSpPr>
          <p:spPr bwMode="auto">
            <a:xfrm>
              <a:off x="4270" y="1833"/>
              <a:ext cx="11" cy="0"/>
            </a:xfrm>
            <a:prstGeom prst="line">
              <a:avLst/>
            </a:prstGeom>
            <a:noFill/>
            <a:ln w="9525">
              <a:solidFill>
                <a:schemeClr val="tx1"/>
              </a:solidFill>
              <a:round/>
              <a:headEnd/>
              <a:tailEnd/>
            </a:ln>
          </p:spPr>
          <p:txBody>
            <a:bodyPr wrap="none" anchor="ctr"/>
            <a:lstStyle/>
            <a:p>
              <a:endParaRPr lang="en-GB"/>
            </a:p>
          </p:txBody>
        </p:sp>
        <p:sp>
          <p:nvSpPr>
            <p:cNvPr id="42191" name="Line 25"/>
            <p:cNvSpPr>
              <a:spLocks noChangeShapeType="1"/>
            </p:cNvSpPr>
            <p:nvPr/>
          </p:nvSpPr>
          <p:spPr bwMode="auto">
            <a:xfrm>
              <a:off x="4270" y="1869"/>
              <a:ext cx="11" cy="0"/>
            </a:xfrm>
            <a:prstGeom prst="line">
              <a:avLst/>
            </a:prstGeom>
            <a:noFill/>
            <a:ln w="9525">
              <a:solidFill>
                <a:schemeClr val="tx1"/>
              </a:solidFill>
              <a:round/>
              <a:headEnd/>
              <a:tailEnd/>
            </a:ln>
          </p:spPr>
          <p:txBody>
            <a:bodyPr wrap="none" anchor="ctr"/>
            <a:lstStyle/>
            <a:p>
              <a:endParaRPr lang="en-GB"/>
            </a:p>
          </p:txBody>
        </p:sp>
        <p:sp>
          <p:nvSpPr>
            <p:cNvPr id="42192" name="Line 26"/>
            <p:cNvSpPr>
              <a:spLocks noChangeShapeType="1"/>
            </p:cNvSpPr>
            <p:nvPr/>
          </p:nvSpPr>
          <p:spPr bwMode="auto">
            <a:xfrm flipV="1">
              <a:off x="4316" y="1898"/>
              <a:ext cx="0" cy="12"/>
            </a:xfrm>
            <a:prstGeom prst="line">
              <a:avLst/>
            </a:prstGeom>
            <a:noFill/>
            <a:ln w="9525">
              <a:solidFill>
                <a:schemeClr val="tx1"/>
              </a:solidFill>
              <a:round/>
              <a:headEnd/>
              <a:tailEnd/>
            </a:ln>
          </p:spPr>
          <p:txBody>
            <a:bodyPr wrap="none" anchor="ctr"/>
            <a:lstStyle/>
            <a:p>
              <a:endParaRPr lang="en-GB"/>
            </a:p>
          </p:txBody>
        </p:sp>
        <p:sp>
          <p:nvSpPr>
            <p:cNvPr id="42193" name="Line 27"/>
            <p:cNvSpPr>
              <a:spLocks noChangeShapeType="1"/>
            </p:cNvSpPr>
            <p:nvPr/>
          </p:nvSpPr>
          <p:spPr bwMode="auto">
            <a:xfrm flipV="1">
              <a:off x="4351" y="1898"/>
              <a:ext cx="0" cy="12"/>
            </a:xfrm>
            <a:prstGeom prst="line">
              <a:avLst/>
            </a:prstGeom>
            <a:noFill/>
            <a:ln w="9525">
              <a:solidFill>
                <a:schemeClr val="tx1"/>
              </a:solidFill>
              <a:round/>
              <a:headEnd/>
              <a:tailEnd/>
            </a:ln>
          </p:spPr>
          <p:txBody>
            <a:bodyPr wrap="none" anchor="ctr"/>
            <a:lstStyle/>
            <a:p>
              <a:endParaRPr lang="en-GB"/>
            </a:p>
          </p:txBody>
        </p:sp>
        <p:sp>
          <p:nvSpPr>
            <p:cNvPr id="42194" name="Line 28"/>
            <p:cNvSpPr>
              <a:spLocks noChangeShapeType="1"/>
            </p:cNvSpPr>
            <p:nvPr/>
          </p:nvSpPr>
          <p:spPr bwMode="auto">
            <a:xfrm flipV="1">
              <a:off x="4386" y="1898"/>
              <a:ext cx="0" cy="12"/>
            </a:xfrm>
            <a:prstGeom prst="line">
              <a:avLst/>
            </a:prstGeom>
            <a:noFill/>
            <a:ln w="9525">
              <a:solidFill>
                <a:schemeClr val="tx1"/>
              </a:solidFill>
              <a:round/>
              <a:headEnd/>
              <a:tailEnd/>
            </a:ln>
          </p:spPr>
          <p:txBody>
            <a:bodyPr wrap="none" anchor="ctr"/>
            <a:lstStyle/>
            <a:p>
              <a:endParaRPr lang="en-GB"/>
            </a:p>
          </p:txBody>
        </p:sp>
        <p:sp>
          <p:nvSpPr>
            <p:cNvPr id="42195" name="Line 29"/>
            <p:cNvSpPr>
              <a:spLocks noChangeShapeType="1"/>
            </p:cNvSpPr>
            <p:nvPr/>
          </p:nvSpPr>
          <p:spPr bwMode="auto">
            <a:xfrm flipV="1">
              <a:off x="4421" y="1898"/>
              <a:ext cx="0" cy="12"/>
            </a:xfrm>
            <a:prstGeom prst="line">
              <a:avLst/>
            </a:prstGeom>
            <a:noFill/>
            <a:ln w="9525">
              <a:solidFill>
                <a:schemeClr val="tx1"/>
              </a:solidFill>
              <a:round/>
              <a:headEnd/>
              <a:tailEnd/>
            </a:ln>
          </p:spPr>
          <p:txBody>
            <a:bodyPr wrap="none" anchor="ctr"/>
            <a:lstStyle/>
            <a:p>
              <a:endParaRPr lang="en-GB"/>
            </a:p>
          </p:txBody>
        </p:sp>
        <p:sp>
          <p:nvSpPr>
            <p:cNvPr id="42196" name="Line 30"/>
            <p:cNvSpPr>
              <a:spLocks noChangeShapeType="1"/>
            </p:cNvSpPr>
            <p:nvPr/>
          </p:nvSpPr>
          <p:spPr bwMode="auto">
            <a:xfrm flipV="1">
              <a:off x="4455" y="1898"/>
              <a:ext cx="0" cy="12"/>
            </a:xfrm>
            <a:prstGeom prst="line">
              <a:avLst/>
            </a:prstGeom>
            <a:noFill/>
            <a:ln w="9525">
              <a:solidFill>
                <a:schemeClr val="tx1"/>
              </a:solidFill>
              <a:round/>
              <a:headEnd/>
              <a:tailEnd/>
            </a:ln>
          </p:spPr>
          <p:txBody>
            <a:bodyPr wrap="none" anchor="ctr"/>
            <a:lstStyle/>
            <a:p>
              <a:endParaRPr lang="en-GB"/>
            </a:p>
          </p:txBody>
        </p:sp>
        <p:sp>
          <p:nvSpPr>
            <p:cNvPr id="42197" name="Line 31"/>
            <p:cNvSpPr>
              <a:spLocks noChangeShapeType="1"/>
            </p:cNvSpPr>
            <p:nvPr/>
          </p:nvSpPr>
          <p:spPr bwMode="auto">
            <a:xfrm flipV="1">
              <a:off x="4490" y="1898"/>
              <a:ext cx="0" cy="12"/>
            </a:xfrm>
            <a:prstGeom prst="line">
              <a:avLst/>
            </a:prstGeom>
            <a:noFill/>
            <a:ln w="9525">
              <a:solidFill>
                <a:schemeClr val="tx1"/>
              </a:solidFill>
              <a:round/>
              <a:headEnd/>
              <a:tailEnd/>
            </a:ln>
          </p:spPr>
          <p:txBody>
            <a:bodyPr wrap="none" anchor="ctr"/>
            <a:lstStyle/>
            <a:p>
              <a:endParaRPr lang="en-GB"/>
            </a:p>
          </p:txBody>
        </p:sp>
        <p:sp>
          <p:nvSpPr>
            <p:cNvPr id="42198" name="Line 32"/>
            <p:cNvSpPr>
              <a:spLocks noChangeShapeType="1"/>
            </p:cNvSpPr>
            <p:nvPr/>
          </p:nvSpPr>
          <p:spPr bwMode="auto">
            <a:xfrm flipV="1">
              <a:off x="4525" y="1898"/>
              <a:ext cx="0" cy="12"/>
            </a:xfrm>
            <a:prstGeom prst="line">
              <a:avLst/>
            </a:prstGeom>
            <a:noFill/>
            <a:ln w="9525">
              <a:solidFill>
                <a:schemeClr val="tx1"/>
              </a:solidFill>
              <a:round/>
              <a:headEnd/>
              <a:tailEnd/>
            </a:ln>
          </p:spPr>
          <p:txBody>
            <a:bodyPr wrap="none" anchor="ctr"/>
            <a:lstStyle/>
            <a:p>
              <a:endParaRPr lang="en-GB"/>
            </a:p>
          </p:txBody>
        </p:sp>
        <p:sp>
          <p:nvSpPr>
            <p:cNvPr id="42199" name="Line 33"/>
            <p:cNvSpPr>
              <a:spLocks noChangeShapeType="1"/>
            </p:cNvSpPr>
            <p:nvPr/>
          </p:nvSpPr>
          <p:spPr bwMode="auto">
            <a:xfrm flipV="1">
              <a:off x="4560" y="1898"/>
              <a:ext cx="0" cy="12"/>
            </a:xfrm>
            <a:prstGeom prst="line">
              <a:avLst/>
            </a:prstGeom>
            <a:noFill/>
            <a:ln w="9525">
              <a:solidFill>
                <a:schemeClr val="tx1"/>
              </a:solidFill>
              <a:round/>
              <a:headEnd/>
              <a:tailEnd/>
            </a:ln>
          </p:spPr>
          <p:txBody>
            <a:bodyPr wrap="none" anchor="ctr"/>
            <a:lstStyle/>
            <a:p>
              <a:endParaRPr lang="en-GB"/>
            </a:p>
          </p:txBody>
        </p:sp>
        <p:sp>
          <p:nvSpPr>
            <p:cNvPr id="42200" name="Line 34"/>
            <p:cNvSpPr>
              <a:spLocks noChangeShapeType="1"/>
            </p:cNvSpPr>
            <p:nvPr/>
          </p:nvSpPr>
          <p:spPr bwMode="auto">
            <a:xfrm flipV="1">
              <a:off x="4595" y="1898"/>
              <a:ext cx="0" cy="12"/>
            </a:xfrm>
            <a:prstGeom prst="line">
              <a:avLst/>
            </a:prstGeom>
            <a:noFill/>
            <a:ln w="9525">
              <a:solidFill>
                <a:schemeClr val="tx1"/>
              </a:solidFill>
              <a:round/>
              <a:headEnd/>
              <a:tailEnd/>
            </a:ln>
          </p:spPr>
          <p:txBody>
            <a:bodyPr wrap="none" anchor="ctr"/>
            <a:lstStyle/>
            <a:p>
              <a:endParaRPr lang="en-GB"/>
            </a:p>
          </p:txBody>
        </p:sp>
        <p:sp>
          <p:nvSpPr>
            <p:cNvPr id="42201" name="Line 35"/>
            <p:cNvSpPr>
              <a:spLocks noChangeShapeType="1"/>
            </p:cNvSpPr>
            <p:nvPr/>
          </p:nvSpPr>
          <p:spPr bwMode="auto">
            <a:xfrm flipV="1">
              <a:off x="4630" y="1898"/>
              <a:ext cx="0" cy="12"/>
            </a:xfrm>
            <a:prstGeom prst="line">
              <a:avLst/>
            </a:prstGeom>
            <a:noFill/>
            <a:ln w="9525">
              <a:solidFill>
                <a:schemeClr val="tx1"/>
              </a:solidFill>
              <a:round/>
              <a:headEnd/>
              <a:tailEnd/>
            </a:ln>
          </p:spPr>
          <p:txBody>
            <a:bodyPr wrap="none" anchor="ctr"/>
            <a:lstStyle/>
            <a:p>
              <a:endParaRPr lang="en-GB"/>
            </a:p>
          </p:txBody>
        </p:sp>
        <p:sp>
          <p:nvSpPr>
            <p:cNvPr id="42202" name="Line 36"/>
            <p:cNvSpPr>
              <a:spLocks noChangeShapeType="1"/>
            </p:cNvSpPr>
            <p:nvPr/>
          </p:nvSpPr>
          <p:spPr bwMode="auto">
            <a:xfrm flipV="1">
              <a:off x="4664" y="1898"/>
              <a:ext cx="0" cy="12"/>
            </a:xfrm>
            <a:prstGeom prst="line">
              <a:avLst/>
            </a:prstGeom>
            <a:noFill/>
            <a:ln w="9525">
              <a:solidFill>
                <a:schemeClr val="tx1"/>
              </a:solidFill>
              <a:round/>
              <a:headEnd/>
              <a:tailEnd/>
            </a:ln>
          </p:spPr>
          <p:txBody>
            <a:bodyPr wrap="none" anchor="ctr"/>
            <a:lstStyle/>
            <a:p>
              <a:endParaRPr lang="en-GB"/>
            </a:p>
          </p:txBody>
        </p:sp>
        <p:sp>
          <p:nvSpPr>
            <p:cNvPr id="42203" name="Line 37"/>
            <p:cNvSpPr>
              <a:spLocks noChangeShapeType="1"/>
            </p:cNvSpPr>
            <p:nvPr/>
          </p:nvSpPr>
          <p:spPr bwMode="auto">
            <a:xfrm flipV="1">
              <a:off x="4699" y="1898"/>
              <a:ext cx="0" cy="12"/>
            </a:xfrm>
            <a:prstGeom prst="line">
              <a:avLst/>
            </a:prstGeom>
            <a:noFill/>
            <a:ln w="9525">
              <a:solidFill>
                <a:schemeClr val="tx1"/>
              </a:solidFill>
              <a:round/>
              <a:headEnd/>
              <a:tailEnd/>
            </a:ln>
          </p:spPr>
          <p:txBody>
            <a:bodyPr wrap="none" anchor="ctr"/>
            <a:lstStyle/>
            <a:p>
              <a:endParaRPr lang="en-GB"/>
            </a:p>
          </p:txBody>
        </p:sp>
        <p:sp>
          <p:nvSpPr>
            <p:cNvPr id="42204" name="Line 38"/>
            <p:cNvSpPr>
              <a:spLocks noChangeShapeType="1"/>
            </p:cNvSpPr>
            <p:nvPr/>
          </p:nvSpPr>
          <p:spPr bwMode="auto">
            <a:xfrm flipV="1">
              <a:off x="4734" y="1898"/>
              <a:ext cx="0" cy="12"/>
            </a:xfrm>
            <a:prstGeom prst="line">
              <a:avLst/>
            </a:prstGeom>
            <a:noFill/>
            <a:ln w="9525">
              <a:solidFill>
                <a:schemeClr val="tx1"/>
              </a:solidFill>
              <a:round/>
              <a:headEnd/>
              <a:tailEnd/>
            </a:ln>
          </p:spPr>
          <p:txBody>
            <a:bodyPr wrap="none" anchor="ctr"/>
            <a:lstStyle/>
            <a:p>
              <a:endParaRPr lang="en-GB"/>
            </a:p>
          </p:txBody>
        </p:sp>
        <p:sp>
          <p:nvSpPr>
            <p:cNvPr id="42205" name="Line 39"/>
            <p:cNvSpPr>
              <a:spLocks noChangeShapeType="1"/>
            </p:cNvSpPr>
            <p:nvPr/>
          </p:nvSpPr>
          <p:spPr bwMode="auto">
            <a:xfrm flipV="1">
              <a:off x="4769" y="1898"/>
              <a:ext cx="0" cy="12"/>
            </a:xfrm>
            <a:prstGeom prst="line">
              <a:avLst/>
            </a:prstGeom>
            <a:noFill/>
            <a:ln w="9525">
              <a:solidFill>
                <a:schemeClr val="tx1"/>
              </a:solidFill>
              <a:round/>
              <a:headEnd/>
              <a:tailEnd/>
            </a:ln>
          </p:spPr>
          <p:txBody>
            <a:bodyPr wrap="none" anchor="ctr"/>
            <a:lstStyle/>
            <a:p>
              <a:endParaRPr lang="en-GB"/>
            </a:p>
          </p:txBody>
        </p:sp>
        <p:sp>
          <p:nvSpPr>
            <p:cNvPr id="42206" name="Line 40"/>
            <p:cNvSpPr>
              <a:spLocks noChangeShapeType="1"/>
            </p:cNvSpPr>
            <p:nvPr/>
          </p:nvSpPr>
          <p:spPr bwMode="auto">
            <a:xfrm flipV="1">
              <a:off x="4804" y="1898"/>
              <a:ext cx="0" cy="12"/>
            </a:xfrm>
            <a:prstGeom prst="line">
              <a:avLst/>
            </a:prstGeom>
            <a:noFill/>
            <a:ln w="9525">
              <a:solidFill>
                <a:schemeClr val="tx1"/>
              </a:solidFill>
              <a:round/>
              <a:headEnd/>
              <a:tailEnd/>
            </a:ln>
          </p:spPr>
          <p:txBody>
            <a:bodyPr wrap="none" anchor="ctr"/>
            <a:lstStyle/>
            <a:p>
              <a:endParaRPr lang="en-GB"/>
            </a:p>
          </p:txBody>
        </p:sp>
        <p:sp>
          <p:nvSpPr>
            <p:cNvPr id="42207" name="Line 41"/>
            <p:cNvSpPr>
              <a:spLocks noChangeShapeType="1"/>
            </p:cNvSpPr>
            <p:nvPr/>
          </p:nvSpPr>
          <p:spPr bwMode="auto">
            <a:xfrm flipV="1">
              <a:off x="4839" y="1898"/>
              <a:ext cx="0" cy="12"/>
            </a:xfrm>
            <a:prstGeom prst="line">
              <a:avLst/>
            </a:prstGeom>
            <a:noFill/>
            <a:ln w="9525">
              <a:solidFill>
                <a:schemeClr val="tx1"/>
              </a:solidFill>
              <a:round/>
              <a:headEnd/>
              <a:tailEnd/>
            </a:ln>
          </p:spPr>
          <p:txBody>
            <a:bodyPr wrap="none" anchor="ctr"/>
            <a:lstStyle/>
            <a:p>
              <a:endParaRPr lang="en-GB"/>
            </a:p>
          </p:txBody>
        </p:sp>
        <p:sp>
          <p:nvSpPr>
            <p:cNvPr id="42208" name="Line 42"/>
            <p:cNvSpPr>
              <a:spLocks noChangeShapeType="1"/>
            </p:cNvSpPr>
            <p:nvPr/>
          </p:nvSpPr>
          <p:spPr bwMode="auto">
            <a:xfrm flipV="1">
              <a:off x="4873" y="1898"/>
              <a:ext cx="0" cy="12"/>
            </a:xfrm>
            <a:prstGeom prst="line">
              <a:avLst/>
            </a:prstGeom>
            <a:noFill/>
            <a:ln w="9525">
              <a:solidFill>
                <a:schemeClr val="tx1"/>
              </a:solidFill>
              <a:round/>
              <a:headEnd/>
              <a:tailEnd/>
            </a:ln>
          </p:spPr>
          <p:txBody>
            <a:bodyPr wrap="none" anchor="ctr"/>
            <a:lstStyle/>
            <a:p>
              <a:endParaRPr lang="en-GB"/>
            </a:p>
          </p:txBody>
        </p:sp>
        <p:sp>
          <p:nvSpPr>
            <p:cNvPr id="42209" name="Line 43"/>
            <p:cNvSpPr>
              <a:spLocks noChangeShapeType="1"/>
            </p:cNvSpPr>
            <p:nvPr/>
          </p:nvSpPr>
          <p:spPr bwMode="auto">
            <a:xfrm flipV="1">
              <a:off x="4908" y="1898"/>
              <a:ext cx="0" cy="12"/>
            </a:xfrm>
            <a:prstGeom prst="line">
              <a:avLst/>
            </a:prstGeom>
            <a:noFill/>
            <a:ln w="9525">
              <a:solidFill>
                <a:schemeClr val="tx1"/>
              </a:solidFill>
              <a:round/>
              <a:headEnd/>
              <a:tailEnd/>
            </a:ln>
          </p:spPr>
          <p:txBody>
            <a:bodyPr wrap="none" anchor="ctr"/>
            <a:lstStyle/>
            <a:p>
              <a:endParaRPr lang="en-GB"/>
            </a:p>
          </p:txBody>
        </p:sp>
        <p:sp>
          <p:nvSpPr>
            <p:cNvPr id="42210" name="Line 44"/>
            <p:cNvSpPr>
              <a:spLocks noChangeShapeType="1"/>
            </p:cNvSpPr>
            <p:nvPr/>
          </p:nvSpPr>
          <p:spPr bwMode="auto">
            <a:xfrm flipV="1">
              <a:off x="4942" y="1898"/>
              <a:ext cx="0" cy="12"/>
            </a:xfrm>
            <a:prstGeom prst="line">
              <a:avLst/>
            </a:prstGeom>
            <a:noFill/>
            <a:ln w="9525">
              <a:solidFill>
                <a:schemeClr val="tx1"/>
              </a:solidFill>
              <a:round/>
              <a:headEnd/>
              <a:tailEnd/>
            </a:ln>
          </p:spPr>
          <p:txBody>
            <a:bodyPr wrap="none" anchor="ctr"/>
            <a:lstStyle/>
            <a:p>
              <a:endParaRPr lang="en-GB"/>
            </a:p>
          </p:txBody>
        </p:sp>
        <p:sp>
          <p:nvSpPr>
            <p:cNvPr id="42211" name="Line 45"/>
            <p:cNvSpPr>
              <a:spLocks noChangeShapeType="1"/>
            </p:cNvSpPr>
            <p:nvPr/>
          </p:nvSpPr>
          <p:spPr bwMode="auto">
            <a:xfrm flipV="1">
              <a:off x="4977" y="1898"/>
              <a:ext cx="0" cy="12"/>
            </a:xfrm>
            <a:prstGeom prst="line">
              <a:avLst/>
            </a:prstGeom>
            <a:noFill/>
            <a:ln w="9525">
              <a:solidFill>
                <a:schemeClr val="tx1"/>
              </a:solidFill>
              <a:round/>
              <a:headEnd/>
              <a:tailEnd/>
            </a:ln>
          </p:spPr>
          <p:txBody>
            <a:bodyPr wrap="none" anchor="ctr"/>
            <a:lstStyle/>
            <a:p>
              <a:endParaRPr lang="en-GB"/>
            </a:p>
          </p:txBody>
        </p:sp>
        <p:sp>
          <p:nvSpPr>
            <p:cNvPr id="42212" name="Line 46"/>
            <p:cNvSpPr>
              <a:spLocks noChangeShapeType="1"/>
            </p:cNvSpPr>
            <p:nvPr/>
          </p:nvSpPr>
          <p:spPr bwMode="auto">
            <a:xfrm flipV="1">
              <a:off x="5012" y="1898"/>
              <a:ext cx="0" cy="12"/>
            </a:xfrm>
            <a:prstGeom prst="line">
              <a:avLst/>
            </a:prstGeom>
            <a:noFill/>
            <a:ln w="9525">
              <a:solidFill>
                <a:schemeClr val="tx1"/>
              </a:solidFill>
              <a:round/>
              <a:headEnd/>
              <a:tailEnd/>
            </a:ln>
          </p:spPr>
          <p:txBody>
            <a:bodyPr wrap="none" anchor="ctr"/>
            <a:lstStyle/>
            <a:p>
              <a:endParaRPr lang="en-GB"/>
            </a:p>
          </p:txBody>
        </p:sp>
        <p:sp>
          <p:nvSpPr>
            <p:cNvPr id="42213" name="Line 47"/>
            <p:cNvSpPr>
              <a:spLocks noChangeShapeType="1"/>
            </p:cNvSpPr>
            <p:nvPr/>
          </p:nvSpPr>
          <p:spPr bwMode="auto">
            <a:xfrm flipV="1">
              <a:off x="5046" y="1898"/>
              <a:ext cx="0" cy="12"/>
            </a:xfrm>
            <a:prstGeom prst="line">
              <a:avLst/>
            </a:prstGeom>
            <a:noFill/>
            <a:ln w="9525">
              <a:solidFill>
                <a:schemeClr val="tx1"/>
              </a:solidFill>
              <a:round/>
              <a:headEnd/>
              <a:tailEnd/>
            </a:ln>
          </p:spPr>
          <p:txBody>
            <a:bodyPr wrap="none" anchor="ctr"/>
            <a:lstStyle/>
            <a:p>
              <a:endParaRPr lang="en-GB"/>
            </a:p>
          </p:txBody>
        </p:sp>
        <p:sp>
          <p:nvSpPr>
            <p:cNvPr id="42214" name="Line 48"/>
            <p:cNvSpPr>
              <a:spLocks noChangeShapeType="1"/>
            </p:cNvSpPr>
            <p:nvPr/>
          </p:nvSpPr>
          <p:spPr bwMode="auto">
            <a:xfrm flipV="1">
              <a:off x="5081" y="1898"/>
              <a:ext cx="0" cy="12"/>
            </a:xfrm>
            <a:prstGeom prst="line">
              <a:avLst/>
            </a:prstGeom>
            <a:noFill/>
            <a:ln w="9525">
              <a:solidFill>
                <a:schemeClr val="tx1"/>
              </a:solidFill>
              <a:round/>
              <a:headEnd/>
              <a:tailEnd/>
            </a:ln>
          </p:spPr>
          <p:txBody>
            <a:bodyPr wrap="none" anchor="ctr"/>
            <a:lstStyle/>
            <a:p>
              <a:endParaRPr lang="en-GB"/>
            </a:p>
          </p:txBody>
        </p:sp>
        <p:sp>
          <p:nvSpPr>
            <p:cNvPr id="42215" name="Line 49"/>
            <p:cNvSpPr>
              <a:spLocks noChangeShapeType="1"/>
            </p:cNvSpPr>
            <p:nvPr/>
          </p:nvSpPr>
          <p:spPr bwMode="auto">
            <a:xfrm flipV="1">
              <a:off x="5116" y="1898"/>
              <a:ext cx="0" cy="12"/>
            </a:xfrm>
            <a:prstGeom prst="line">
              <a:avLst/>
            </a:prstGeom>
            <a:noFill/>
            <a:ln w="9525">
              <a:solidFill>
                <a:schemeClr val="tx1"/>
              </a:solidFill>
              <a:round/>
              <a:headEnd/>
              <a:tailEnd/>
            </a:ln>
          </p:spPr>
          <p:txBody>
            <a:bodyPr wrap="none" anchor="ctr"/>
            <a:lstStyle/>
            <a:p>
              <a:endParaRPr lang="en-GB"/>
            </a:p>
          </p:txBody>
        </p:sp>
        <p:sp>
          <p:nvSpPr>
            <p:cNvPr id="42216" name="Line 50"/>
            <p:cNvSpPr>
              <a:spLocks noChangeShapeType="1"/>
            </p:cNvSpPr>
            <p:nvPr/>
          </p:nvSpPr>
          <p:spPr bwMode="auto">
            <a:xfrm flipV="1">
              <a:off x="5151" y="1898"/>
              <a:ext cx="0" cy="12"/>
            </a:xfrm>
            <a:prstGeom prst="line">
              <a:avLst/>
            </a:prstGeom>
            <a:noFill/>
            <a:ln w="9525">
              <a:solidFill>
                <a:schemeClr val="tx1"/>
              </a:solidFill>
              <a:round/>
              <a:headEnd/>
              <a:tailEnd/>
            </a:ln>
          </p:spPr>
          <p:txBody>
            <a:bodyPr wrap="none" anchor="ctr"/>
            <a:lstStyle/>
            <a:p>
              <a:endParaRPr lang="en-GB"/>
            </a:p>
          </p:txBody>
        </p:sp>
        <p:sp>
          <p:nvSpPr>
            <p:cNvPr id="42217" name="Line 51"/>
            <p:cNvSpPr>
              <a:spLocks noChangeShapeType="1"/>
            </p:cNvSpPr>
            <p:nvPr/>
          </p:nvSpPr>
          <p:spPr bwMode="auto">
            <a:xfrm flipV="1">
              <a:off x="5192" y="1898"/>
              <a:ext cx="0" cy="12"/>
            </a:xfrm>
            <a:prstGeom prst="line">
              <a:avLst/>
            </a:prstGeom>
            <a:noFill/>
            <a:ln w="9525">
              <a:solidFill>
                <a:schemeClr val="tx1"/>
              </a:solidFill>
              <a:round/>
              <a:headEnd/>
              <a:tailEnd/>
            </a:ln>
          </p:spPr>
          <p:txBody>
            <a:bodyPr wrap="none" anchor="ctr"/>
            <a:lstStyle/>
            <a:p>
              <a:endParaRPr lang="en-GB"/>
            </a:p>
          </p:txBody>
        </p:sp>
        <p:sp>
          <p:nvSpPr>
            <p:cNvPr id="42218" name="Text Box 52"/>
            <p:cNvSpPr txBox="1">
              <a:spLocks noChangeArrowheads="1"/>
            </p:cNvSpPr>
            <p:nvPr/>
          </p:nvSpPr>
          <p:spPr bwMode="auto">
            <a:xfrm rot="16248115">
              <a:off x="3814" y="1547"/>
              <a:ext cx="794" cy="179"/>
            </a:xfrm>
            <a:prstGeom prst="rect">
              <a:avLst/>
            </a:prstGeom>
            <a:noFill/>
            <a:ln w="9525">
              <a:noFill/>
              <a:miter lim="800000"/>
              <a:headEnd/>
              <a:tailEnd/>
            </a:ln>
          </p:spPr>
          <p:txBody>
            <a:bodyPr>
              <a:spAutoFit/>
            </a:bodyPr>
            <a:lstStyle/>
            <a:p>
              <a:pPr algn="ctr" eaLnBrk="0" hangingPunct="0">
                <a:spcBef>
                  <a:spcPct val="50000"/>
                </a:spcBef>
              </a:pPr>
              <a:r>
                <a:rPr lang="en-US" sz="1400" b="0" dirty="0"/>
                <a:t>Orders</a:t>
              </a:r>
            </a:p>
          </p:txBody>
        </p:sp>
        <p:sp>
          <p:nvSpPr>
            <p:cNvPr id="42219" name="Text Box 53"/>
            <p:cNvSpPr txBox="1">
              <a:spLocks noChangeArrowheads="1"/>
            </p:cNvSpPr>
            <p:nvPr/>
          </p:nvSpPr>
          <p:spPr bwMode="auto">
            <a:xfrm>
              <a:off x="4154" y="1821"/>
              <a:ext cx="139" cy="192"/>
            </a:xfrm>
            <a:prstGeom prst="rect">
              <a:avLst/>
            </a:prstGeom>
            <a:noFill/>
            <a:ln w="9525">
              <a:noFill/>
              <a:miter lim="800000"/>
              <a:headEnd/>
              <a:tailEnd/>
            </a:ln>
          </p:spPr>
          <p:txBody>
            <a:bodyPr>
              <a:spAutoFit/>
            </a:bodyPr>
            <a:lstStyle/>
            <a:p>
              <a:pPr algn="ctr" eaLnBrk="0" hangingPunct="0">
                <a:spcBef>
                  <a:spcPct val="50000"/>
                </a:spcBef>
              </a:pPr>
              <a:r>
                <a:rPr lang="en-US" sz="1400" b="0"/>
                <a:t>0</a:t>
              </a:r>
            </a:p>
          </p:txBody>
        </p:sp>
        <p:sp>
          <p:nvSpPr>
            <p:cNvPr id="42220" name="Text Box 54"/>
            <p:cNvSpPr txBox="1">
              <a:spLocks noChangeArrowheads="1"/>
            </p:cNvSpPr>
            <p:nvPr/>
          </p:nvSpPr>
          <p:spPr bwMode="auto">
            <a:xfrm>
              <a:off x="4679" y="1898"/>
              <a:ext cx="576" cy="192"/>
            </a:xfrm>
            <a:prstGeom prst="rect">
              <a:avLst/>
            </a:prstGeom>
            <a:noFill/>
            <a:ln w="9525">
              <a:noFill/>
              <a:miter lim="800000"/>
              <a:headEnd/>
              <a:tailEnd/>
            </a:ln>
          </p:spPr>
          <p:txBody>
            <a:bodyPr>
              <a:spAutoFit/>
            </a:bodyPr>
            <a:lstStyle/>
            <a:p>
              <a:pPr algn="ctr" eaLnBrk="0" hangingPunct="0">
                <a:spcBef>
                  <a:spcPct val="50000"/>
                </a:spcBef>
              </a:pPr>
              <a:r>
                <a:rPr lang="en-US" sz="1400" b="0"/>
                <a:t>Time</a:t>
              </a:r>
            </a:p>
          </p:txBody>
        </p:sp>
        <p:sp>
          <p:nvSpPr>
            <p:cNvPr id="42221" name="Line 55"/>
            <p:cNvSpPr>
              <a:spLocks noChangeShapeType="1"/>
            </p:cNvSpPr>
            <p:nvPr/>
          </p:nvSpPr>
          <p:spPr bwMode="auto">
            <a:xfrm>
              <a:off x="4270" y="1337"/>
              <a:ext cx="11" cy="0"/>
            </a:xfrm>
            <a:prstGeom prst="line">
              <a:avLst/>
            </a:prstGeom>
            <a:noFill/>
            <a:ln w="9525">
              <a:solidFill>
                <a:schemeClr val="tx1"/>
              </a:solidFill>
              <a:round/>
              <a:headEnd/>
              <a:tailEnd/>
            </a:ln>
          </p:spPr>
          <p:txBody>
            <a:bodyPr wrap="none" anchor="ctr"/>
            <a:lstStyle/>
            <a:p>
              <a:endParaRPr lang="en-GB"/>
            </a:p>
          </p:txBody>
        </p:sp>
        <p:sp>
          <p:nvSpPr>
            <p:cNvPr id="42222" name="Freeform 56"/>
            <p:cNvSpPr>
              <a:spLocks/>
            </p:cNvSpPr>
            <p:nvPr/>
          </p:nvSpPr>
          <p:spPr bwMode="auto">
            <a:xfrm>
              <a:off x="4281" y="1669"/>
              <a:ext cx="882" cy="95"/>
            </a:xfrm>
            <a:custGeom>
              <a:avLst/>
              <a:gdLst>
                <a:gd name="T0" fmla="*/ 0 w 912"/>
                <a:gd name="T1" fmla="*/ 48 h 96"/>
                <a:gd name="T2" fmla="*/ 139 w 912"/>
                <a:gd name="T3" fmla="*/ 0 h 96"/>
                <a:gd name="T4" fmla="*/ 186 w 912"/>
                <a:gd name="T5" fmla="*/ 48 h 96"/>
                <a:gd name="T6" fmla="*/ 232 w 912"/>
                <a:gd name="T7" fmla="*/ 0 h 96"/>
                <a:gd name="T8" fmla="*/ 279 w 912"/>
                <a:gd name="T9" fmla="*/ 48 h 96"/>
                <a:gd name="T10" fmla="*/ 511 w 912"/>
                <a:gd name="T11" fmla="*/ 48 h 96"/>
                <a:gd name="T12" fmla="*/ 557 w 912"/>
                <a:gd name="T13" fmla="*/ 0 h 96"/>
                <a:gd name="T14" fmla="*/ 603 w 912"/>
                <a:gd name="T15" fmla="*/ 48 h 96"/>
                <a:gd name="T16" fmla="*/ 836 w 912"/>
                <a:gd name="T17" fmla="*/ 48 h 96"/>
                <a:gd name="T18" fmla="*/ 882 w 912"/>
                <a:gd name="T19" fmla="*/ 95 h 9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12"/>
                <a:gd name="T31" fmla="*/ 0 h 96"/>
                <a:gd name="T32" fmla="*/ 912 w 912"/>
                <a:gd name="T33" fmla="*/ 96 h 9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12" h="96">
                  <a:moveTo>
                    <a:pt x="0" y="48"/>
                  </a:moveTo>
                  <a:lnTo>
                    <a:pt x="144" y="0"/>
                  </a:lnTo>
                  <a:lnTo>
                    <a:pt x="192" y="48"/>
                  </a:lnTo>
                  <a:lnTo>
                    <a:pt x="240" y="0"/>
                  </a:lnTo>
                  <a:lnTo>
                    <a:pt x="288" y="48"/>
                  </a:lnTo>
                  <a:lnTo>
                    <a:pt x="528" y="48"/>
                  </a:lnTo>
                  <a:lnTo>
                    <a:pt x="576" y="0"/>
                  </a:lnTo>
                  <a:lnTo>
                    <a:pt x="624" y="48"/>
                  </a:lnTo>
                  <a:lnTo>
                    <a:pt x="864" y="48"/>
                  </a:lnTo>
                  <a:lnTo>
                    <a:pt x="912" y="96"/>
                  </a:lnTo>
                </a:path>
              </a:pathLst>
            </a:custGeom>
            <a:noFill/>
            <a:ln w="38100" cap="flat" cmpd="sng">
              <a:solidFill>
                <a:srgbClr val="FF0000"/>
              </a:solidFill>
              <a:prstDash val="solid"/>
              <a:round/>
              <a:headEnd/>
              <a:tailEnd/>
            </a:ln>
          </p:spPr>
          <p:txBody>
            <a:bodyPr wrap="none" anchor="ctr"/>
            <a:lstStyle/>
            <a:p>
              <a:endParaRPr lang="en-GB"/>
            </a:p>
          </p:txBody>
        </p:sp>
        <p:sp>
          <p:nvSpPr>
            <p:cNvPr id="42223" name="Text Box 57"/>
            <p:cNvSpPr txBox="1">
              <a:spLocks noChangeArrowheads="1"/>
            </p:cNvSpPr>
            <p:nvPr/>
          </p:nvSpPr>
          <p:spPr bwMode="auto">
            <a:xfrm>
              <a:off x="4377" y="935"/>
              <a:ext cx="785" cy="366"/>
            </a:xfrm>
            <a:prstGeom prst="rect">
              <a:avLst/>
            </a:prstGeom>
            <a:noFill/>
            <a:ln w="9525">
              <a:noFill/>
              <a:miter lim="800000"/>
              <a:headEnd/>
              <a:tailEnd/>
            </a:ln>
          </p:spPr>
          <p:txBody>
            <a:bodyPr>
              <a:spAutoFit/>
            </a:bodyPr>
            <a:lstStyle/>
            <a:p>
              <a:pPr algn="ctr" eaLnBrk="0" hangingPunct="0">
                <a:spcBef>
                  <a:spcPct val="50000"/>
                </a:spcBef>
              </a:pPr>
              <a:r>
                <a:rPr lang="en-US" b="0" dirty="0"/>
                <a:t>Sales from store</a:t>
              </a:r>
            </a:p>
          </p:txBody>
        </p:sp>
      </p:grpSp>
      <p:sp>
        <p:nvSpPr>
          <p:cNvPr id="41987" name="Text Box 58"/>
          <p:cNvSpPr txBox="1">
            <a:spLocks noChangeArrowheads="1"/>
          </p:cNvSpPr>
          <p:nvPr/>
        </p:nvSpPr>
        <p:spPr bwMode="auto">
          <a:xfrm>
            <a:off x="8011002" y="4325665"/>
            <a:ext cx="1777695" cy="336550"/>
          </a:xfrm>
          <a:prstGeom prst="rect">
            <a:avLst/>
          </a:prstGeom>
          <a:noFill/>
          <a:ln w="9525">
            <a:noFill/>
            <a:miter lim="800000"/>
            <a:headEnd/>
            <a:tailEnd type="none" w="sm" len="med"/>
          </a:ln>
        </p:spPr>
        <p:txBody>
          <a:bodyPr>
            <a:spAutoFit/>
          </a:bodyPr>
          <a:lstStyle/>
          <a:p>
            <a:pPr algn="ctr" eaLnBrk="0" hangingPunct="0">
              <a:spcBef>
                <a:spcPct val="50000"/>
              </a:spcBef>
            </a:pPr>
            <a:r>
              <a:rPr lang="en-US" b="0"/>
              <a:t>Consumers</a:t>
            </a:r>
          </a:p>
        </p:txBody>
      </p:sp>
      <p:grpSp>
        <p:nvGrpSpPr>
          <p:cNvPr id="3" name="Group 59"/>
          <p:cNvGrpSpPr>
            <a:grpSpLocks/>
          </p:cNvGrpSpPr>
          <p:nvPr/>
        </p:nvGrpSpPr>
        <p:grpSpPr bwMode="auto">
          <a:xfrm>
            <a:off x="4708340" y="1772965"/>
            <a:ext cx="2082000" cy="2076450"/>
            <a:chOff x="2805" y="799"/>
            <a:chExt cx="1211" cy="1308"/>
          </a:xfrm>
        </p:grpSpPr>
        <p:sp>
          <p:nvSpPr>
            <p:cNvPr id="23684" name="Rectangle 60"/>
            <p:cNvSpPr>
              <a:spLocks noChangeArrowheads="1"/>
            </p:cNvSpPr>
            <p:nvPr/>
          </p:nvSpPr>
          <p:spPr bwMode="auto">
            <a:xfrm>
              <a:off x="2805" y="799"/>
              <a:ext cx="1211" cy="1308"/>
            </a:xfrm>
            <a:prstGeom prst="rect">
              <a:avLst/>
            </a:prstGeom>
            <a:solidFill>
              <a:schemeClr val="bg1">
                <a:lumMod val="95000"/>
              </a:schemeClr>
            </a:solidFill>
            <a:ln w="9525">
              <a:solidFill>
                <a:schemeClr val="tx1"/>
              </a:solidFill>
              <a:miter lim="800000"/>
              <a:headEnd/>
              <a:tailEnd/>
            </a:ln>
          </p:spPr>
          <p:txBody>
            <a:bodyPr wrap="none" anchor="ctr"/>
            <a:lstStyle/>
            <a:p>
              <a:pPr>
                <a:defRPr/>
              </a:pPr>
              <a:endParaRPr lang="en-GB"/>
            </a:p>
          </p:txBody>
        </p:sp>
        <p:sp>
          <p:nvSpPr>
            <p:cNvPr id="42117" name="Freeform 61"/>
            <p:cNvSpPr>
              <a:spLocks/>
            </p:cNvSpPr>
            <p:nvPr/>
          </p:nvSpPr>
          <p:spPr bwMode="auto">
            <a:xfrm>
              <a:off x="3002" y="1561"/>
              <a:ext cx="927" cy="282"/>
            </a:xfrm>
            <a:custGeom>
              <a:avLst/>
              <a:gdLst>
                <a:gd name="T0" fmla="*/ 0 w 960"/>
                <a:gd name="T1" fmla="*/ 141 h 288"/>
                <a:gd name="T2" fmla="*/ 46 w 960"/>
                <a:gd name="T3" fmla="*/ 94 h 288"/>
                <a:gd name="T4" fmla="*/ 185 w 960"/>
                <a:gd name="T5" fmla="*/ 94 h 288"/>
                <a:gd name="T6" fmla="*/ 232 w 960"/>
                <a:gd name="T7" fmla="*/ 0 h 288"/>
                <a:gd name="T8" fmla="*/ 278 w 960"/>
                <a:gd name="T9" fmla="*/ 188 h 288"/>
                <a:gd name="T10" fmla="*/ 371 w 960"/>
                <a:gd name="T11" fmla="*/ 235 h 288"/>
                <a:gd name="T12" fmla="*/ 510 w 960"/>
                <a:gd name="T13" fmla="*/ 47 h 288"/>
                <a:gd name="T14" fmla="*/ 649 w 960"/>
                <a:gd name="T15" fmla="*/ 94 h 288"/>
                <a:gd name="T16" fmla="*/ 742 w 960"/>
                <a:gd name="T17" fmla="*/ 47 h 288"/>
                <a:gd name="T18" fmla="*/ 881 w 960"/>
                <a:gd name="T19" fmla="*/ 235 h 288"/>
                <a:gd name="T20" fmla="*/ 927 w 960"/>
                <a:gd name="T21" fmla="*/ 282 h 28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60"/>
                <a:gd name="T34" fmla="*/ 0 h 288"/>
                <a:gd name="T35" fmla="*/ 960 w 960"/>
                <a:gd name="T36" fmla="*/ 288 h 28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60" h="288">
                  <a:moveTo>
                    <a:pt x="0" y="144"/>
                  </a:moveTo>
                  <a:lnTo>
                    <a:pt x="48" y="96"/>
                  </a:lnTo>
                  <a:lnTo>
                    <a:pt x="192" y="96"/>
                  </a:lnTo>
                  <a:lnTo>
                    <a:pt x="240" y="0"/>
                  </a:lnTo>
                  <a:lnTo>
                    <a:pt x="288" y="192"/>
                  </a:lnTo>
                  <a:lnTo>
                    <a:pt x="384" y="240"/>
                  </a:lnTo>
                  <a:lnTo>
                    <a:pt x="528" y="48"/>
                  </a:lnTo>
                  <a:lnTo>
                    <a:pt x="672" y="96"/>
                  </a:lnTo>
                  <a:lnTo>
                    <a:pt x="768" y="48"/>
                  </a:lnTo>
                  <a:lnTo>
                    <a:pt x="912" y="240"/>
                  </a:lnTo>
                  <a:lnTo>
                    <a:pt x="960" y="288"/>
                  </a:lnTo>
                </a:path>
              </a:pathLst>
            </a:custGeom>
            <a:noFill/>
            <a:ln w="38100" cap="flat" cmpd="sng">
              <a:solidFill>
                <a:srgbClr val="FF0000"/>
              </a:solidFill>
              <a:prstDash val="solid"/>
              <a:round/>
              <a:headEnd/>
              <a:tailEnd/>
            </a:ln>
          </p:spPr>
          <p:txBody>
            <a:bodyPr wrap="none" anchor="ctr"/>
            <a:lstStyle/>
            <a:p>
              <a:endParaRPr lang="en-GB"/>
            </a:p>
          </p:txBody>
        </p:sp>
        <p:sp>
          <p:nvSpPr>
            <p:cNvPr id="42118" name="Line 62"/>
            <p:cNvSpPr>
              <a:spLocks noChangeShapeType="1"/>
            </p:cNvSpPr>
            <p:nvPr/>
          </p:nvSpPr>
          <p:spPr bwMode="auto">
            <a:xfrm>
              <a:off x="3014" y="1230"/>
              <a:ext cx="0" cy="689"/>
            </a:xfrm>
            <a:prstGeom prst="line">
              <a:avLst/>
            </a:prstGeom>
            <a:noFill/>
            <a:ln w="9525">
              <a:solidFill>
                <a:schemeClr val="tx1"/>
              </a:solidFill>
              <a:round/>
              <a:headEnd/>
              <a:tailEnd/>
            </a:ln>
          </p:spPr>
          <p:txBody>
            <a:bodyPr wrap="none" anchor="ctr"/>
            <a:lstStyle/>
            <a:p>
              <a:endParaRPr lang="en-GB"/>
            </a:p>
          </p:txBody>
        </p:sp>
        <p:sp>
          <p:nvSpPr>
            <p:cNvPr id="42119" name="Line 63"/>
            <p:cNvSpPr>
              <a:spLocks noChangeShapeType="1"/>
            </p:cNvSpPr>
            <p:nvPr/>
          </p:nvSpPr>
          <p:spPr bwMode="auto">
            <a:xfrm>
              <a:off x="3020" y="1914"/>
              <a:ext cx="927" cy="0"/>
            </a:xfrm>
            <a:prstGeom prst="line">
              <a:avLst/>
            </a:prstGeom>
            <a:noFill/>
            <a:ln w="9525">
              <a:solidFill>
                <a:schemeClr val="tx1"/>
              </a:solidFill>
              <a:round/>
              <a:headEnd/>
              <a:tailEnd/>
            </a:ln>
          </p:spPr>
          <p:txBody>
            <a:bodyPr wrap="none" anchor="ctr"/>
            <a:lstStyle/>
            <a:p>
              <a:endParaRPr lang="en-GB"/>
            </a:p>
          </p:txBody>
        </p:sp>
        <p:sp>
          <p:nvSpPr>
            <p:cNvPr id="42120" name="Line 64"/>
            <p:cNvSpPr>
              <a:spLocks noChangeShapeType="1"/>
            </p:cNvSpPr>
            <p:nvPr/>
          </p:nvSpPr>
          <p:spPr bwMode="auto">
            <a:xfrm>
              <a:off x="3020" y="1230"/>
              <a:ext cx="0" cy="0"/>
            </a:xfrm>
            <a:prstGeom prst="line">
              <a:avLst/>
            </a:prstGeom>
            <a:noFill/>
            <a:ln w="9525">
              <a:solidFill>
                <a:schemeClr val="tx1"/>
              </a:solidFill>
              <a:round/>
              <a:headEnd/>
              <a:tailEnd/>
            </a:ln>
          </p:spPr>
          <p:txBody>
            <a:bodyPr wrap="none" anchor="ctr"/>
            <a:lstStyle/>
            <a:p>
              <a:endParaRPr lang="en-GB"/>
            </a:p>
          </p:txBody>
        </p:sp>
        <p:sp>
          <p:nvSpPr>
            <p:cNvPr id="42121" name="Line 65"/>
            <p:cNvSpPr>
              <a:spLocks noChangeShapeType="1"/>
            </p:cNvSpPr>
            <p:nvPr/>
          </p:nvSpPr>
          <p:spPr bwMode="auto">
            <a:xfrm>
              <a:off x="3020" y="1236"/>
              <a:ext cx="11" cy="0"/>
            </a:xfrm>
            <a:prstGeom prst="line">
              <a:avLst/>
            </a:prstGeom>
            <a:noFill/>
            <a:ln w="9525">
              <a:solidFill>
                <a:schemeClr val="tx1"/>
              </a:solidFill>
              <a:round/>
              <a:headEnd/>
              <a:tailEnd/>
            </a:ln>
          </p:spPr>
          <p:txBody>
            <a:bodyPr wrap="none" anchor="ctr"/>
            <a:lstStyle/>
            <a:p>
              <a:endParaRPr lang="en-GB"/>
            </a:p>
          </p:txBody>
        </p:sp>
        <p:sp>
          <p:nvSpPr>
            <p:cNvPr id="42122" name="Line 66"/>
            <p:cNvSpPr>
              <a:spLocks noChangeShapeType="1"/>
            </p:cNvSpPr>
            <p:nvPr/>
          </p:nvSpPr>
          <p:spPr bwMode="auto">
            <a:xfrm>
              <a:off x="3020" y="1265"/>
              <a:ext cx="11" cy="0"/>
            </a:xfrm>
            <a:prstGeom prst="line">
              <a:avLst/>
            </a:prstGeom>
            <a:noFill/>
            <a:ln w="9525">
              <a:solidFill>
                <a:schemeClr val="tx1"/>
              </a:solidFill>
              <a:round/>
              <a:headEnd/>
              <a:tailEnd/>
            </a:ln>
          </p:spPr>
          <p:txBody>
            <a:bodyPr wrap="none" anchor="ctr"/>
            <a:lstStyle/>
            <a:p>
              <a:endParaRPr lang="en-GB"/>
            </a:p>
          </p:txBody>
        </p:sp>
        <p:sp>
          <p:nvSpPr>
            <p:cNvPr id="42123" name="Line 67"/>
            <p:cNvSpPr>
              <a:spLocks noChangeShapeType="1"/>
            </p:cNvSpPr>
            <p:nvPr/>
          </p:nvSpPr>
          <p:spPr bwMode="auto">
            <a:xfrm>
              <a:off x="3020" y="1301"/>
              <a:ext cx="11" cy="0"/>
            </a:xfrm>
            <a:prstGeom prst="line">
              <a:avLst/>
            </a:prstGeom>
            <a:noFill/>
            <a:ln w="9525">
              <a:solidFill>
                <a:schemeClr val="tx1"/>
              </a:solidFill>
              <a:round/>
              <a:headEnd/>
              <a:tailEnd/>
            </a:ln>
          </p:spPr>
          <p:txBody>
            <a:bodyPr wrap="none" anchor="ctr"/>
            <a:lstStyle/>
            <a:p>
              <a:endParaRPr lang="en-GB"/>
            </a:p>
          </p:txBody>
        </p:sp>
        <p:sp>
          <p:nvSpPr>
            <p:cNvPr id="42124" name="Line 68"/>
            <p:cNvSpPr>
              <a:spLocks noChangeShapeType="1"/>
            </p:cNvSpPr>
            <p:nvPr/>
          </p:nvSpPr>
          <p:spPr bwMode="auto">
            <a:xfrm>
              <a:off x="3020" y="1371"/>
              <a:ext cx="11" cy="0"/>
            </a:xfrm>
            <a:prstGeom prst="line">
              <a:avLst/>
            </a:prstGeom>
            <a:noFill/>
            <a:ln w="9525">
              <a:solidFill>
                <a:schemeClr val="tx1"/>
              </a:solidFill>
              <a:round/>
              <a:headEnd/>
              <a:tailEnd/>
            </a:ln>
          </p:spPr>
          <p:txBody>
            <a:bodyPr wrap="none" anchor="ctr"/>
            <a:lstStyle/>
            <a:p>
              <a:endParaRPr lang="en-GB"/>
            </a:p>
          </p:txBody>
        </p:sp>
        <p:sp>
          <p:nvSpPr>
            <p:cNvPr id="42125" name="Line 69"/>
            <p:cNvSpPr>
              <a:spLocks noChangeShapeType="1"/>
            </p:cNvSpPr>
            <p:nvPr/>
          </p:nvSpPr>
          <p:spPr bwMode="auto">
            <a:xfrm>
              <a:off x="3020" y="1407"/>
              <a:ext cx="11" cy="0"/>
            </a:xfrm>
            <a:prstGeom prst="line">
              <a:avLst/>
            </a:prstGeom>
            <a:noFill/>
            <a:ln w="9525">
              <a:solidFill>
                <a:schemeClr val="tx1"/>
              </a:solidFill>
              <a:round/>
              <a:headEnd/>
              <a:tailEnd/>
            </a:ln>
          </p:spPr>
          <p:txBody>
            <a:bodyPr wrap="none" anchor="ctr"/>
            <a:lstStyle/>
            <a:p>
              <a:endParaRPr lang="en-GB"/>
            </a:p>
          </p:txBody>
        </p:sp>
        <p:sp>
          <p:nvSpPr>
            <p:cNvPr id="42126" name="Line 70"/>
            <p:cNvSpPr>
              <a:spLocks noChangeShapeType="1"/>
            </p:cNvSpPr>
            <p:nvPr/>
          </p:nvSpPr>
          <p:spPr bwMode="auto">
            <a:xfrm>
              <a:off x="3020" y="1442"/>
              <a:ext cx="11" cy="0"/>
            </a:xfrm>
            <a:prstGeom prst="line">
              <a:avLst/>
            </a:prstGeom>
            <a:noFill/>
            <a:ln w="9525">
              <a:solidFill>
                <a:schemeClr val="tx1"/>
              </a:solidFill>
              <a:round/>
              <a:headEnd/>
              <a:tailEnd/>
            </a:ln>
          </p:spPr>
          <p:txBody>
            <a:bodyPr wrap="none" anchor="ctr"/>
            <a:lstStyle/>
            <a:p>
              <a:endParaRPr lang="en-GB"/>
            </a:p>
          </p:txBody>
        </p:sp>
        <p:sp>
          <p:nvSpPr>
            <p:cNvPr id="42127" name="Line 71"/>
            <p:cNvSpPr>
              <a:spLocks noChangeShapeType="1"/>
            </p:cNvSpPr>
            <p:nvPr/>
          </p:nvSpPr>
          <p:spPr bwMode="auto">
            <a:xfrm>
              <a:off x="3020" y="1477"/>
              <a:ext cx="11" cy="0"/>
            </a:xfrm>
            <a:prstGeom prst="line">
              <a:avLst/>
            </a:prstGeom>
            <a:noFill/>
            <a:ln w="9525">
              <a:solidFill>
                <a:schemeClr val="tx1"/>
              </a:solidFill>
              <a:round/>
              <a:headEnd/>
              <a:tailEnd/>
            </a:ln>
          </p:spPr>
          <p:txBody>
            <a:bodyPr wrap="none" anchor="ctr"/>
            <a:lstStyle/>
            <a:p>
              <a:endParaRPr lang="en-GB"/>
            </a:p>
          </p:txBody>
        </p:sp>
        <p:sp>
          <p:nvSpPr>
            <p:cNvPr id="42128" name="Line 72"/>
            <p:cNvSpPr>
              <a:spLocks noChangeShapeType="1"/>
            </p:cNvSpPr>
            <p:nvPr/>
          </p:nvSpPr>
          <p:spPr bwMode="auto">
            <a:xfrm>
              <a:off x="3021" y="1513"/>
              <a:ext cx="10" cy="0"/>
            </a:xfrm>
            <a:prstGeom prst="line">
              <a:avLst/>
            </a:prstGeom>
            <a:noFill/>
            <a:ln w="9525">
              <a:solidFill>
                <a:schemeClr val="tx1"/>
              </a:solidFill>
              <a:round/>
              <a:headEnd/>
              <a:tailEnd/>
            </a:ln>
          </p:spPr>
          <p:txBody>
            <a:bodyPr wrap="none" anchor="ctr"/>
            <a:lstStyle/>
            <a:p>
              <a:endParaRPr lang="en-GB"/>
            </a:p>
          </p:txBody>
        </p:sp>
        <p:sp>
          <p:nvSpPr>
            <p:cNvPr id="42129" name="Line 73"/>
            <p:cNvSpPr>
              <a:spLocks noChangeShapeType="1"/>
            </p:cNvSpPr>
            <p:nvPr/>
          </p:nvSpPr>
          <p:spPr bwMode="auto">
            <a:xfrm>
              <a:off x="3020" y="1548"/>
              <a:ext cx="11" cy="0"/>
            </a:xfrm>
            <a:prstGeom prst="line">
              <a:avLst/>
            </a:prstGeom>
            <a:noFill/>
            <a:ln w="9525">
              <a:solidFill>
                <a:schemeClr val="tx1"/>
              </a:solidFill>
              <a:round/>
              <a:headEnd/>
              <a:tailEnd/>
            </a:ln>
          </p:spPr>
          <p:txBody>
            <a:bodyPr wrap="none" anchor="ctr"/>
            <a:lstStyle/>
            <a:p>
              <a:endParaRPr lang="en-GB"/>
            </a:p>
          </p:txBody>
        </p:sp>
        <p:sp>
          <p:nvSpPr>
            <p:cNvPr id="42130" name="Line 74"/>
            <p:cNvSpPr>
              <a:spLocks noChangeShapeType="1"/>
            </p:cNvSpPr>
            <p:nvPr/>
          </p:nvSpPr>
          <p:spPr bwMode="auto">
            <a:xfrm>
              <a:off x="3020" y="1585"/>
              <a:ext cx="11" cy="0"/>
            </a:xfrm>
            <a:prstGeom prst="line">
              <a:avLst/>
            </a:prstGeom>
            <a:noFill/>
            <a:ln w="9525">
              <a:solidFill>
                <a:schemeClr val="tx1"/>
              </a:solidFill>
              <a:round/>
              <a:headEnd/>
              <a:tailEnd/>
            </a:ln>
          </p:spPr>
          <p:txBody>
            <a:bodyPr wrap="none" anchor="ctr"/>
            <a:lstStyle/>
            <a:p>
              <a:endParaRPr lang="en-GB"/>
            </a:p>
          </p:txBody>
        </p:sp>
        <p:sp>
          <p:nvSpPr>
            <p:cNvPr id="42131" name="Line 75"/>
            <p:cNvSpPr>
              <a:spLocks noChangeShapeType="1"/>
            </p:cNvSpPr>
            <p:nvPr/>
          </p:nvSpPr>
          <p:spPr bwMode="auto">
            <a:xfrm>
              <a:off x="3020" y="1620"/>
              <a:ext cx="11" cy="0"/>
            </a:xfrm>
            <a:prstGeom prst="line">
              <a:avLst/>
            </a:prstGeom>
            <a:noFill/>
            <a:ln w="9525">
              <a:solidFill>
                <a:schemeClr val="tx1"/>
              </a:solidFill>
              <a:round/>
              <a:headEnd/>
              <a:tailEnd/>
            </a:ln>
          </p:spPr>
          <p:txBody>
            <a:bodyPr wrap="none" anchor="ctr"/>
            <a:lstStyle/>
            <a:p>
              <a:endParaRPr lang="en-GB"/>
            </a:p>
          </p:txBody>
        </p:sp>
        <p:sp>
          <p:nvSpPr>
            <p:cNvPr id="42132" name="Line 76"/>
            <p:cNvSpPr>
              <a:spLocks noChangeShapeType="1"/>
            </p:cNvSpPr>
            <p:nvPr/>
          </p:nvSpPr>
          <p:spPr bwMode="auto">
            <a:xfrm>
              <a:off x="3020" y="1655"/>
              <a:ext cx="11" cy="0"/>
            </a:xfrm>
            <a:prstGeom prst="line">
              <a:avLst/>
            </a:prstGeom>
            <a:noFill/>
            <a:ln w="9525">
              <a:solidFill>
                <a:schemeClr val="tx1"/>
              </a:solidFill>
              <a:round/>
              <a:headEnd/>
              <a:tailEnd/>
            </a:ln>
          </p:spPr>
          <p:txBody>
            <a:bodyPr wrap="none" anchor="ctr"/>
            <a:lstStyle/>
            <a:p>
              <a:endParaRPr lang="en-GB"/>
            </a:p>
          </p:txBody>
        </p:sp>
        <p:sp>
          <p:nvSpPr>
            <p:cNvPr id="42133" name="Line 77"/>
            <p:cNvSpPr>
              <a:spLocks noChangeShapeType="1"/>
            </p:cNvSpPr>
            <p:nvPr/>
          </p:nvSpPr>
          <p:spPr bwMode="auto">
            <a:xfrm>
              <a:off x="3020" y="1691"/>
              <a:ext cx="11" cy="0"/>
            </a:xfrm>
            <a:prstGeom prst="line">
              <a:avLst/>
            </a:prstGeom>
            <a:noFill/>
            <a:ln w="9525">
              <a:solidFill>
                <a:schemeClr val="tx1"/>
              </a:solidFill>
              <a:round/>
              <a:headEnd/>
              <a:tailEnd/>
            </a:ln>
          </p:spPr>
          <p:txBody>
            <a:bodyPr wrap="none" anchor="ctr"/>
            <a:lstStyle/>
            <a:p>
              <a:endParaRPr lang="en-GB"/>
            </a:p>
          </p:txBody>
        </p:sp>
        <p:sp>
          <p:nvSpPr>
            <p:cNvPr id="42134" name="Line 78"/>
            <p:cNvSpPr>
              <a:spLocks noChangeShapeType="1"/>
            </p:cNvSpPr>
            <p:nvPr/>
          </p:nvSpPr>
          <p:spPr bwMode="auto">
            <a:xfrm>
              <a:off x="3020" y="1726"/>
              <a:ext cx="11" cy="0"/>
            </a:xfrm>
            <a:prstGeom prst="line">
              <a:avLst/>
            </a:prstGeom>
            <a:noFill/>
            <a:ln w="9525">
              <a:solidFill>
                <a:schemeClr val="tx1"/>
              </a:solidFill>
              <a:round/>
              <a:headEnd/>
              <a:tailEnd/>
            </a:ln>
          </p:spPr>
          <p:txBody>
            <a:bodyPr wrap="none" anchor="ctr"/>
            <a:lstStyle/>
            <a:p>
              <a:endParaRPr lang="en-GB"/>
            </a:p>
          </p:txBody>
        </p:sp>
        <p:sp>
          <p:nvSpPr>
            <p:cNvPr id="42135" name="Line 79"/>
            <p:cNvSpPr>
              <a:spLocks noChangeShapeType="1"/>
            </p:cNvSpPr>
            <p:nvPr/>
          </p:nvSpPr>
          <p:spPr bwMode="auto">
            <a:xfrm>
              <a:off x="3020" y="1761"/>
              <a:ext cx="11" cy="0"/>
            </a:xfrm>
            <a:prstGeom prst="line">
              <a:avLst/>
            </a:prstGeom>
            <a:noFill/>
            <a:ln w="9525">
              <a:solidFill>
                <a:schemeClr val="tx1"/>
              </a:solidFill>
              <a:round/>
              <a:headEnd/>
              <a:tailEnd/>
            </a:ln>
          </p:spPr>
          <p:txBody>
            <a:bodyPr wrap="none" anchor="ctr"/>
            <a:lstStyle/>
            <a:p>
              <a:endParaRPr lang="en-GB"/>
            </a:p>
          </p:txBody>
        </p:sp>
        <p:sp>
          <p:nvSpPr>
            <p:cNvPr id="42136" name="Line 80"/>
            <p:cNvSpPr>
              <a:spLocks noChangeShapeType="1"/>
            </p:cNvSpPr>
            <p:nvPr/>
          </p:nvSpPr>
          <p:spPr bwMode="auto">
            <a:xfrm>
              <a:off x="3020" y="1797"/>
              <a:ext cx="11" cy="0"/>
            </a:xfrm>
            <a:prstGeom prst="line">
              <a:avLst/>
            </a:prstGeom>
            <a:noFill/>
            <a:ln w="9525">
              <a:solidFill>
                <a:schemeClr val="tx1"/>
              </a:solidFill>
              <a:round/>
              <a:headEnd/>
              <a:tailEnd/>
            </a:ln>
          </p:spPr>
          <p:txBody>
            <a:bodyPr wrap="none" anchor="ctr"/>
            <a:lstStyle/>
            <a:p>
              <a:endParaRPr lang="en-GB"/>
            </a:p>
          </p:txBody>
        </p:sp>
        <p:sp>
          <p:nvSpPr>
            <p:cNvPr id="42137" name="Line 81"/>
            <p:cNvSpPr>
              <a:spLocks noChangeShapeType="1"/>
            </p:cNvSpPr>
            <p:nvPr/>
          </p:nvSpPr>
          <p:spPr bwMode="auto">
            <a:xfrm>
              <a:off x="3020" y="1832"/>
              <a:ext cx="11" cy="0"/>
            </a:xfrm>
            <a:prstGeom prst="line">
              <a:avLst/>
            </a:prstGeom>
            <a:noFill/>
            <a:ln w="9525">
              <a:solidFill>
                <a:schemeClr val="tx1"/>
              </a:solidFill>
              <a:round/>
              <a:headEnd/>
              <a:tailEnd/>
            </a:ln>
          </p:spPr>
          <p:txBody>
            <a:bodyPr wrap="none" anchor="ctr"/>
            <a:lstStyle/>
            <a:p>
              <a:endParaRPr lang="en-GB"/>
            </a:p>
          </p:txBody>
        </p:sp>
        <p:sp>
          <p:nvSpPr>
            <p:cNvPr id="42138" name="Line 82"/>
            <p:cNvSpPr>
              <a:spLocks noChangeShapeType="1"/>
            </p:cNvSpPr>
            <p:nvPr/>
          </p:nvSpPr>
          <p:spPr bwMode="auto">
            <a:xfrm>
              <a:off x="3020" y="1867"/>
              <a:ext cx="11" cy="0"/>
            </a:xfrm>
            <a:prstGeom prst="line">
              <a:avLst/>
            </a:prstGeom>
            <a:noFill/>
            <a:ln w="9525">
              <a:solidFill>
                <a:schemeClr val="tx1"/>
              </a:solidFill>
              <a:round/>
              <a:headEnd/>
              <a:tailEnd/>
            </a:ln>
          </p:spPr>
          <p:txBody>
            <a:bodyPr wrap="none" anchor="ctr"/>
            <a:lstStyle/>
            <a:p>
              <a:endParaRPr lang="en-GB"/>
            </a:p>
          </p:txBody>
        </p:sp>
        <p:sp>
          <p:nvSpPr>
            <p:cNvPr id="42139" name="Line 83"/>
            <p:cNvSpPr>
              <a:spLocks noChangeShapeType="1"/>
            </p:cNvSpPr>
            <p:nvPr/>
          </p:nvSpPr>
          <p:spPr bwMode="auto">
            <a:xfrm flipV="1">
              <a:off x="3065" y="1897"/>
              <a:ext cx="0" cy="11"/>
            </a:xfrm>
            <a:prstGeom prst="line">
              <a:avLst/>
            </a:prstGeom>
            <a:noFill/>
            <a:ln w="9525">
              <a:solidFill>
                <a:schemeClr val="tx1"/>
              </a:solidFill>
              <a:round/>
              <a:headEnd/>
              <a:tailEnd/>
            </a:ln>
          </p:spPr>
          <p:txBody>
            <a:bodyPr wrap="none" anchor="ctr"/>
            <a:lstStyle/>
            <a:p>
              <a:endParaRPr lang="en-GB"/>
            </a:p>
          </p:txBody>
        </p:sp>
        <p:sp>
          <p:nvSpPr>
            <p:cNvPr id="42140" name="Line 84"/>
            <p:cNvSpPr>
              <a:spLocks noChangeShapeType="1"/>
            </p:cNvSpPr>
            <p:nvPr/>
          </p:nvSpPr>
          <p:spPr bwMode="auto">
            <a:xfrm flipV="1">
              <a:off x="3100" y="1897"/>
              <a:ext cx="0" cy="11"/>
            </a:xfrm>
            <a:prstGeom prst="line">
              <a:avLst/>
            </a:prstGeom>
            <a:noFill/>
            <a:ln w="9525">
              <a:solidFill>
                <a:schemeClr val="tx1"/>
              </a:solidFill>
              <a:round/>
              <a:headEnd/>
              <a:tailEnd/>
            </a:ln>
          </p:spPr>
          <p:txBody>
            <a:bodyPr wrap="none" anchor="ctr"/>
            <a:lstStyle/>
            <a:p>
              <a:endParaRPr lang="en-GB"/>
            </a:p>
          </p:txBody>
        </p:sp>
        <p:sp>
          <p:nvSpPr>
            <p:cNvPr id="42141" name="Line 85"/>
            <p:cNvSpPr>
              <a:spLocks noChangeShapeType="1"/>
            </p:cNvSpPr>
            <p:nvPr/>
          </p:nvSpPr>
          <p:spPr bwMode="auto">
            <a:xfrm flipV="1">
              <a:off x="3135" y="1897"/>
              <a:ext cx="0" cy="11"/>
            </a:xfrm>
            <a:prstGeom prst="line">
              <a:avLst/>
            </a:prstGeom>
            <a:noFill/>
            <a:ln w="9525">
              <a:solidFill>
                <a:schemeClr val="tx1"/>
              </a:solidFill>
              <a:round/>
              <a:headEnd/>
              <a:tailEnd/>
            </a:ln>
          </p:spPr>
          <p:txBody>
            <a:bodyPr wrap="none" anchor="ctr"/>
            <a:lstStyle/>
            <a:p>
              <a:endParaRPr lang="en-GB"/>
            </a:p>
          </p:txBody>
        </p:sp>
        <p:sp>
          <p:nvSpPr>
            <p:cNvPr id="42142" name="Line 86"/>
            <p:cNvSpPr>
              <a:spLocks noChangeShapeType="1"/>
            </p:cNvSpPr>
            <p:nvPr/>
          </p:nvSpPr>
          <p:spPr bwMode="auto">
            <a:xfrm flipV="1">
              <a:off x="3170" y="1897"/>
              <a:ext cx="0" cy="11"/>
            </a:xfrm>
            <a:prstGeom prst="line">
              <a:avLst/>
            </a:prstGeom>
            <a:noFill/>
            <a:ln w="9525">
              <a:solidFill>
                <a:schemeClr val="tx1"/>
              </a:solidFill>
              <a:round/>
              <a:headEnd/>
              <a:tailEnd/>
            </a:ln>
          </p:spPr>
          <p:txBody>
            <a:bodyPr wrap="none" anchor="ctr"/>
            <a:lstStyle/>
            <a:p>
              <a:endParaRPr lang="en-GB"/>
            </a:p>
          </p:txBody>
        </p:sp>
        <p:sp>
          <p:nvSpPr>
            <p:cNvPr id="42143" name="Line 87"/>
            <p:cNvSpPr>
              <a:spLocks noChangeShapeType="1"/>
            </p:cNvSpPr>
            <p:nvPr/>
          </p:nvSpPr>
          <p:spPr bwMode="auto">
            <a:xfrm flipV="1">
              <a:off x="3205" y="1897"/>
              <a:ext cx="0" cy="11"/>
            </a:xfrm>
            <a:prstGeom prst="line">
              <a:avLst/>
            </a:prstGeom>
            <a:noFill/>
            <a:ln w="9525">
              <a:solidFill>
                <a:schemeClr val="tx1"/>
              </a:solidFill>
              <a:round/>
              <a:headEnd/>
              <a:tailEnd/>
            </a:ln>
          </p:spPr>
          <p:txBody>
            <a:bodyPr wrap="none" anchor="ctr"/>
            <a:lstStyle/>
            <a:p>
              <a:endParaRPr lang="en-GB"/>
            </a:p>
          </p:txBody>
        </p:sp>
        <p:sp>
          <p:nvSpPr>
            <p:cNvPr id="42144" name="Line 88"/>
            <p:cNvSpPr>
              <a:spLocks noChangeShapeType="1"/>
            </p:cNvSpPr>
            <p:nvPr/>
          </p:nvSpPr>
          <p:spPr bwMode="auto">
            <a:xfrm flipV="1">
              <a:off x="3240" y="1897"/>
              <a:ext cx="0" cy="11"/>
            </a:xfrm>
            <a:prstGeom prst="line">
              <a:avLst/>
            </a:prstGeom>
            <a:noFill/>
            <a:ln w="9525">
              <a:solidFill>
                <a:schemeClr val="tx1"/>
              </a:solidFill>
              <a:round/>
              <a:headEnd/>
              <a:tailEnd/>
            </a:ln>
          </p:spPr>
          <p:txBody>
            <a:bodyPr wrap="none" anchor="ctr"/>
            <a:lstStyle/>
            <a:p>
              <a:endParaRPr lang="en-GB"/>
            </a:p>
          </p:txBody>
        </p:sp>
        <p:sp>
          <p:nvSpPr>
            <p:cNvPr id="42145" name="Line 89"/>
            <p:cNvSpPr>
              <a:spLocks noChangeShapeType="1"/>
            </p:cNvSpPr>
            <p:nvPr/>
          </p:nvSpPr>
          <p:spPr bwMode="auto">
            <a:xfrm flipV="1">
              <a:off x="3275" y="1897"/>
              <a:ext cx="0" cy="11"/>
            </a:xfrm>
            <a:prstGeom prst="line">
              <a:avLst/>
            </a:prstGeom>
            <a:noFill/>
            <a:ln w="9525">
              <a:solidFill>
                <a:schemeClr val="tx1"/>
              </a:solidFill>
              <a:round/>
              <a:headEnd/>
              <a:tailEnd/>
            </a:ln>
          </p:spPr>
          <p:txBody>
            <a:bodyPr wrap="none" anchor="ctr"/>
            <a:lstStyle/>
            <a:p>
              <a:endParaRPr lang="en-GB"/>
            </a:p>
          </p:txBody>
        </p:sp>
        <p:sp>
          <p:nvSpPr>
            <p:cNvPr id="42146" name="Line 90"/>
            <p:cNvSpPr>
              <a:spLocks noChangeShapeType="1"/>
            </p:cNvSpPr>
            <p:nvPr/>
          </p:nvSpPr>
          <p:spPr bwMode="auto">
            <a:xfrm flipV="1">
              <a:off x="3309" y="1897"/>
              <a:ext cx="0" cy="11"/>
            </a:xfrm>
            <a:prstGeom prst="line">
              <a:avLst/>
            </a:prstGeom>
            <a:noFill/>
            <a:ln w="9525">
              <a:solidFill>
                <a:schemeClr val="tx1"/>
              </a:solidFill>
              <a:round/>
              <a:headEnd/>
              <a:tailEnd/>
            </a:ln>
          </p:spPr>
          <p:txBody>
            <a:bodyPr wrap="none" anchor="ctr"/>
            <a:lstStyle/>
            <a:p>
              <a:endParaRPr lang="en-GB"/>
            </a:p>
          </p:txBody>
        </p:sp>
        <p:sp>
          <p:nvSpPr>
            <p:cNvPr id="42147" name="Line 91"/>
            <p:cNvSpPr>
              <a:spLocks noChangeShapeType="1"/>
            </p:cNvSpPr>
            <p:nvPr/>
          </p:nvSpPr>
          <p:spPr bwMode="auto">
            <a:xfrm flipV="1">
              <a:off x="3344" y="1897"/>
              <a:ext cx="0" cy="11"/>
            </a:xfrm>
            <a:prstGeom prst="line">
              <a:avLst/>
            </a:prstGeom>
            <a:noFill/>
            <a:ln w="9525">
              <a:solidFill>
                <a:schemeClr val="tx1"/>
              </a:solidFill>
              <a:round/>
              <a:headEnd/>
              <a:tailEnd/>
            </a:ln>
          </p:spPr>
          <p:txBody>
            <a:bodyPr wrap="none" anchor="ctr"/>
            <a:lstStyle/>
            <a:p>
              <a:endParaRPr lang="en-GB"/>
            </a:p>
          </p:txBody>
        </p:sp>
        <p:sp>
          <p:nvSpPr>
            <p:cNvPr id="42148" name="Line 92"/>
            <p:cNvSpPr>
              <a:spLocks noChangeShapeType="1"/>
            </p:cNvSpPr>
            <p:nvPr/>
          </p:nvSpPr>
          <p:spPr bwMode="auto">
            <a:xfrm flipV="1">
              <a:off x="3379" y="1897"/>
              <a:ext cx="0" cy="11"/>
            </a:xfrm>
            <a:prstGeom prst="line">
              <a:avLst/>
            </a:prstGeom>
            <a:noFill/>
            <a:ln w="9525">
              <a:solidFill>
                <a:schemeClr val="tx1"/>
              </a:solidFill>
              <a:round/>
              <a:headEnd/>
              <a:tailEnd/>
            </a:ln>
          </p:spPr>
          <p:txBody>
            <a:bodyPr wrap="none" anchor="ctr"/>
            <a:lstStyle/>
            <a:p>
              <a:endParaRPr lang="en-GB"/>
            </a:p>
          </p:txBody>
        </p:sp>
        <p:sp>
          <p:nvSpPr>
            <p:cNvPr id="42149" name="Line 93"/>
            <p:cNvSpPr>
              <a:spLocks noChangeShapeType="1"/>
            </p:cNvSpPr>
            <p:nvPr/>
          </p:nvSpPr>
          <p:spPr bwMode="auto">
            <a:xfrm flipV="1">
              <a:off x="3414" y="1897"/>
              <a:ext cx="0" cy="11"/>
            </a:xfrm>
            <a:prstGeom prst="line">
              <a:avLst/>
            </a:prstGeom>
            <a:noFill/>
            <a:ln w="9525">
              <a:solidFill>
                <a:schemeClr val="tx1"/>
              </a:solidFill>
              <a:round/>
              <a:headEnd/>
              <a:tailEnd/>
            </a:ln>
          </p:spPr>
          <p:txBody>
            <a:bodyPr wrap="none" anchor="ctr"/>
            <a:lstStyle/>
            <a:p>
              <a:endParaRPr lang="en-GB"/>
            </a:p>
          </p:txBody>
        </p:sp>
        <p:sp>
          <p:nvSpPr>
            <p:cNvPr id="42150" name="Line 94"/>
            <p:cNvSpPr>
              <a:spLocks noChangeShapeType="1"/>
            </p:cNvSpPr>
            <p:nvPr/>
          </p:nvSpPr>
          <p:spPr bwMode="auto">
            <a:xfrm flipV="1">
              <a:off x="3449" y="1897"/>
              <a:ext cx="0" cy="11"/>
            </a:xfrm>
            <a:prstGeom prst="line">
              <a:avLst/>
            </a:prstGeom>
            <a:noFill/>
            <a:ln w="9525">
              <a:solidFill>
                <a:schemeClr val="tx1"/>
              </a:solidFill>
              <a:round/>
              <a:headEnd/>
              <a:tailEnd/>
            </a:ln>
          </p:spPr>
          <p:txBody>
            <a:bodyPr wrap="none" anchor="ctr"/>
            <a:lstStyle/>
            <a:p>
              <a:endParaRPr lang="en-GB"/>
            </a:p>
          </p:txBody>
        </p:sp>
        <p:sp>
          <p:nvSpPr>
            <p:cNvPr id="42151" name="Line 95"/>
            <p:cNvSpPr>
              <a:spLocks noChangeShapeType="1"/>
            </p:cNvSpPr>
            <p:nvPr/>
          </p:nvSpPr>
          <p:spPr bwMode="auto">
            <a:xfrm flipV="1">
              <a:off x="3484" y="1897"/>
              <a:ext cx="0" cy="11"/>
            </a:xfrm>
            <a:prstGeom prst="line">
              <a:avLst/>
            </a:prstGeom>
            <a:noFill/>
            <a:ln w="9525">
              <a:solidFill>
                <a:schemeClr val="tx1"/>
              </a:solidFill>
              <a:round/>
              <a:headEnd/>
              <a:tailEnd/>
            </a:ln>
          </p:spPr>
          <p:txBody>
            <a:bodyPr wrap="none" anchor="ctr"/>
            <a:lstStyle/>
            <a:p>
              <a:endParaRPr lang="en-GB"/>
            </a:p>
          </p:txBody>
        </p:sp>
        <p:sp>
          <p:nvSpPr>
            <p:cNvPr id="42152" name="Line 96"/>
            <p:cNvSpPr>
              <a:spLocks noChangeShapeType="1"/>
            </p:cNvSpPr>
            <p:nvPr/>
          </p:nvSpPr>
          <p:spPr bwMode="auto">
            <a:xfrm flipV="1">
              <a:off x="3518" y="1897"/>
              <a:ext cx="0" cy="11"/>
            </a:xfrm>
            <a:prstGeom prst="line">
              <a:avLst/>
            </a:prstGeom>
            <a:noFill/>
            <a:ln w="9525">
              <a:solidFill>
                <a:schemeClr val="tx1"/>
              </a:solidFill>
              <a:round/>
              <a:headEnd/>
              <a:tailEnd/>
            </a:ln>
          </p:spPr>
          <p:txBody>
            <a:bodyPr wrap="none" anchor="ctr"/>
            <a:lstStyle/>
            <a:p>
              <a:endParaRPr lang="en-GB"/>
            </a:p>
          </p:txBody>
        </p:sp>
        <p:sp>
          <p:nvSpPr>
            <p:cNvPr id="42153" name="Line 97"/>
            <p:cNvSpPr>
              <a:spLocks noChangeShapeType="1"/>
            </p:cNvSpPr>
            <p:nvPr/>
          </p:nvSpPr>
          <p:spPr bwMode="auto">
            <a:xfrm flipV="1">
              <a:off x="3553" y="1897"/>
              <a:ext cx="0" cy="11"/>
            </a:xfrm>
            <a:prstGeom prst="line">
              <a:avLst/>
            </a:prstGeom>
            <a:noFill/>
            <a:ln w="9525">
              <a:solidFill>
                <a:schemeClr val="tx1"/>
              </a:solidFill>
              <a:round/>
              <a:headEnd/>
              <a:tailEnd/>
            </a:ln>
          </p:spPr>
          <p:txBody>
            <a:bodyPr wrap="none" anchor="ctr"/>
            <a:lstStyle/>
            <a:p>
              <a:endParaRPr lang="en-GB"/>
            </a:p>
          </p:txBody>
        </p:sp>
        <p:sp>
          <p:nvSpPr>
            <p:cNvPr id="42154" name="Line 98"/>
            <p:cNvSpPr>
              <a:spLocks noChangeShapeType="1"/>
            </p:cNvSpPr>
            <p:nvPr/>
          </p:nvSpPr>
          <p:spPr bwMode="auto">
            <a:xfrm flipV="1">
              <a:off x="3588" y="1897"/>
              <a:ext cx="0" cy="11"/>
            </a:xfrm>
            <a:prstGeom prst="line">
              <a:avLst/>
            </a:prstGeom>
            <a:noFill/>
            <a:ln w="9525">
              <a:solidFill>
                <a:schemeClr val="tx1"/>
              </a:solidFill>
              <a:round/>
              <a:headEnd/>
              <a:tailEnd/>
            </a:ln>
          </p:spPr>
          <p:txBody>
            <a:bodyPr wrap="none" anchor="ctr"/>
            <a:lstStyle/>
            <a:p>
              <a:endParaRPr lang="en-GB"/>
            </a:p>
          </p:txBody>
        </p:sp>
        <p:sp>
          <p:nvSpPr>
            <p:cNvPr id="42155" name="Line 99"/>
            <p:cNvSpPr>
              <a:spLocks noChangeShapeType="1"/>
            </p:cNvSpPr>
            <p:nvPr/>
          </p:nvSpPr>
          <p:spPr bwMode="auto">
            <a:xfrm flipV="1">
              <a:off x="3623" y="1897"/>
              <a:ext cx="0" cy="11"/>
            </a:xfrm>
            <a:prstGeom prst="line">
              <a:avLst/>
            </a:prstGeom>
            <a:noFill/>
            <a:ln w="9525">
              <a:solidFill>
                <a:schemeClr val="tx1"/>
              </a:solidFill>
              <a:round/>
              <a:headEnd/>
              <a:tailEnd/>
            </a:ln>
          </p:spPr>
          <p:txBody>
            <a:bodyPr wrap="none" anchor="ctr"/>
            <a:lstStyle/>
            <a:p>
              <a:endParaRPr lang="en-GB"/>
            </a:p>
          </p:txBody>
        </p:sp>
        <p:sp>
          <p:nvSpPr>
            <p:cNvPr id="42156" name="Line 100"/>
            <p:cNvSpPr>
              <a:spLocks noChangeShapeType="1"/>
            </p:cNvSpPr>
            <p:nvPr/>
          </p:nvSpPr>
          <p:spPr bwMode="auto">
            <a:xfrm flipV="1">
              <a:off x="3658" y="1897"/>
              <a:ext cx="0" cy="11"/>
            </a:xfrm>
            <a:prstGeom prst="line">
              <a:avLst/>
            </a:prstGeom>
            <a:noFill/>
            <a:ln w="9525">
              <a:solidFill>
                <a:schemeClr val="tx1"/>
              </a:solidFill>
              <a:round/>
              <a:headEnd/>
              <a:tailEnd/>
            </a:ln>
          </p:spPr>
          <p:txBody>
            <a:bodyPr wrap="none" anchor="ctr"/>
            <a:lstStyle/>
            <a:p>
              <a:endParaRPr lang="en-GB"/>
            </a:p>
          </p:txBody>
        </p:sp>
        <p:sp>
          <p:nvSpPr>
            <p:cNvPr id="42157" name="Line 101"/>
            <p:cNvSpPr>
              <a:spLocks noChangeShapeType="1"/>
            </p:cNvSpPr>
            <p:nvPr/>
          </p:nvSpPr>
          <p:spPr bwMode="auto">
            <a:xfrm flipV="1">
              <a:off x="3691" y="1897"/>
              <a:ext cx="0" cy="11"/>
            </a:xfrm>
            <a:prstGeom prst="line">
              <a:avLst/>
            </a:prstGeom>
            <a:noFill/>
            <a:ln w="9525">
              <a:solidFill>
                <a:schemeClr val="tx1"/>
              </a:solidFill>
              <a:round/>
              <a:headEnd/>
              <a:tailEnd/>
            </a:ln>
          </p:spPr>
          <p:txBody>
            <a:bodyPr wrap="none" anchor="ctr"/>
            <a:lstStyle/>
            <a:p>
              <a:endParaRPr lang="en-GB"/>
            </a:p>
          </p:txBody>
        </p:sp>
        <p:sp>
          <p:nvSpPr>
            <p:cNvPr id="42158" name="Line 102"/>
            <p:cNvSpPr>
              <a:spLocks noChangeShapeType="1"/>
            </p:cNvSpPr>
            <p:nvPr/>
          </p:nvSpPr>
          <p:spPr bwMode="auto">
            <a:xfrm flipV="1">
              <a:off x="3726" y="1897"/>
              <a:ext cx="0" cy="11"/>
            </a:xfrm>
            <a:prstGeom prst="line">
              <a:avLst/>
            </a:prstGeom>
            <a:noFill/>
            <a:ln w="9525">
              <a:solidFill>
                <a:schemeClr val="tx1"/>
              </a:solidFill>
              <a:round/>
              <a:headEnd/>
              <a:tailEnd/>
            </a:ln>
          </p:spPr>
          <p:txBody>
            <a:bodyPr wrap="none" anchor="ctr"/>
            <a:lstStyle/>
            <a:p>
              <a:endParaRPr lang="en-GB"/>
            </a:p>
          </p:txBody>
        </p:sp>
        <p:sp>
          <p:nvSpPr>
            <p:cNvPr id="42159" name="Line 103"/>
            <p:cNvSpPr>
              <a:spLocks noChangeShapeType="1"/>
            </p:cNvSpPr>
            <p:nvPr/>
          </p:nvSpPr>
          <p:spPr bwMode="auto">
            <a:xfrm flipV="1">
              <a:off x="3761" y="1897"/>
              <a:ext cx="0" cy="11"/>
            </a:xfrm>
            <a:prstGeom prst="line">
              <a:avLst/>
            </a:prstGeom>
            <a:noFill/>
            <a:ln w="9525">
              <a:solidFill>
                <a:schemeClr val="tx1"/>
              </a:solidFill>
              <a:round/>
              <a:headEnd/>
              <a:tailEnd/>
            </a:ln>
          </p:spPr>
          <p:txBody>
            <a:bodyPr wrap="none" anchor="ctr"/>
            <a:lstStyle/>
            <a:p>
              <a:endParaRPr lang="en-GB"/>
            </a:p>
          </p:txBody>
        </p:sp>
        <p:sp>
          <p:nvSpPr>
            <p:cNvPr id="42160" name="Line 104"/>
            <p:cNvSpPr>
              <a:spLocks noChangeShapeType="1"/>
            </p:cNvSpPr>
            <p:nvPr/>
          </p:nvSpPr>
          <p:spPr bwMode="auto">
            <a:xfrm flipV="1">
              <a:off x="3796" y="1897"/>
              <a:ext cx="0" cy="11"/>
            </a:xfrm>
            <a:prstGeom prst="line">
              <a:avLst/>
            </a:prstGeom>
            <a:noFill/>
            <a:ln w="9525">
              <a:solidFill>
                <a:schemeClr val="tx1"/>
              </a:solidFill>
              <a:round/>
              <a:headEnd/>
              <a:tailEnd/>
            </a:ln>
          </p:spPr>
          <p:txBody>
            <a:bodyPr wrap="none" anchor="ctr"/>
            <a:lstStyle/>
            <a:p>
              <a:endParaRPr lang="en-GB"/>
            </a:p>
          </p:txBody>
        </p:sp>
        <p:sp>
          <p:nvSpPr>
            <p:cNvPr id="42161" name="Line 105"/>
            <p:cNvSpPr>
              <a:spLocks noChangeShapeType="1"/>
            </p:cNvSpPr>
            <p:nvPr/>
          </p:nvSpPr>
          <p:spPr bwMode="auto">
            <a:xfrm flipV="1">
              <a:off x="3831" y="1897"/>
              <a:ext cx="0" cy="11"/>
            </a:xfrm>
            <a:prstGeom prst="line">
              <a:avLst/>
            </a:prstGeom>
            <a:noFill/>
            <a:ln w="9525">
              <a:solidFill>
                <a:schemeClr val="tx1"/>
              </a:solidFill>
              <a:round/>
              <a:headEnd/>
              <a:tailEnd/>
            </a:ln>
          </p:spPr>
          <p:txBody>
            <a:bodyPr wrap="none" anchor="ctr"/>
            <a:lstStyle/>
            <a:p>
              <a:endParaRPr lang="en-GB"/>
            </a:p>
          </p:txBody>
        </p:sp>
        <p:sp>
          <p:nvSpPr>
            <p:cNvPr id="42162" name="Line 106"/>
            <p:cNvSpPr>
              <a:spLocks noChangeShapeType="1"/>
            </p:cNvSpPr>
            <p:nvPr/>
          </p:nvSpPr>
          <p:spPr bwMode="auto">
            <a:xfrm flipV="1">
              <a:off x="3866" y="1897"/>
              <a:ext cx="0" cy="11"/>
            </a:xfrm>
            <a:prstGeom prst="line">
              <a:avLst/>
            </a:prstGeom>
            <a:noFill/>
            <a:ln w="9525">
              <a:solidFill>
                <a:schemeClr val="tx1"/>
              </a:solidFill>
              <a:round/>
              <a:headEnd/>
              <a:tailEnd/>
            </a:ln>
          </p:spPr>
          <p:txBody>
            <a:bodyPr wrap="none" anchor="ctr"/>
            <a:lstStyle/>
            <a:p>
              <a:endParaRPr lang="en-GB"/>
            </a:p>
          </p:txBody>
        </p:sp>
        <p:sp>
          <p:nvSpPr>
            <p:cNvPr id="42163" name="Line 107"/>
            <p:cNvSpPr>
              <a:spLocks noChangeShapeType="1"/>
            </p:cNvSpPr>
            <p:nvPr/>
          </p:nvSpPr>
          <p:spPr bwMode="auto">
            <a:xfrm flipV="1">
              <a:off x="3900" y="1897"/>
              <a:ext cx="0" cy="11"/>
            </a:xfrm>
            <a:prstGeom prst="line">
              <a:avLst/>
            </a:prstGeom>
            <a:noFill/>
            <a:ln w="9525">
              <a:solidFill>
                <a:schemeClr val="tx1"/>
              </a:solidFill>
              <a:round/>
              <a:headEnd/>
              <a:tailEnd/>
            </a:ln>
          </p:spPr>
          <p:txBody>
            <a:bodyPr wrap="none" anchor="ctr"/>
            <a:lstStyle/>
            <a:p>
              <a:endParaRPr lang="en-GB"/>
            </a:p>
          </p:txBody>
        </p:sp>
        <p:sp>
          <p:nvSpPr>
            <p:cNvPr id="42164" name="Line 108"/>
            <p:cNvSpPr>
              <a:spLocks noChangeShapeType="1"/>
            </p:cNvSpPr>
            <p:nvPr/>
          </p:nvSpPr>
          <p:spPr bwMode="auto">
            <a:xfrm flipV="1">
              <a:off x="3941" y="1897"/>
              <a:ext cx="0" cy="11"/>
            </a:xfrm>
            <a:prstGeom prst="line">
              <a:avLst/>
            </a:prstGeom>
            <a:noFill/>
            <a:ln w="9525">
              <a:solidFill>
                <a:schemeClr val="tx1"/>
              </a:solidFill>
              <a:round/>
              <a:headEnd/>
              <a:tailEnd/>
            </a:ln>
          </p:spPr>
          <p:txBody>
            <a:bodyPr wrap="none" anchor="ctr"/>
            <a:lstStyle/>
            <a:p>
              <a:endParaRPr lang="en-GB"/>
            </a:p>
          </p:txBody>
        </p:sp>
        <p:sp>
          <p:nvSpPr>
            <p:cNvPr id="42165" name="Text Box 109"/>
            <p:cNvSpPr txBox="1">
              <a:spLocks noChangeArrowheads="1"/>
            </p:cNvSpPr>
            <p:nvPr/>
          </p:nvSpPr>
          <p:spPr bwMode="auto">
            <a:xfrm rot="16248115">
              <a:off x="2561" y="1547"/>
              <a:ext cx="793" cy="179"/>
            </a:xfrm>
            <a:prstGeom prst="rect">
              <a:avLst/>
            </a:prstGeom>
            <a:noFill/>
            <a:ln w="9525">
              <a:noFill/>
              <a:miter lim="800000"/>
              <a:headEnd/>
              <a:tailEnd/>
            </a:ln>
          </p:spPr>
          <p:txBody>
            <a:bodyPr>
              <a:spAutoFit/>
            </a:bodyPr>
            <a:lstStyle/>
            <a:p>
              <a:pPr algn="ctr" eaLnBrk="0" hangingPunct="0">
                <a:spcBef>
                  <a:spcPct val="50000"/>
                </a:spcBef>
              </a:pPr>
              <a:r>
                <a:rPr lang="en-US" sz="1400" b="0" dirty="0"/>
                <a:t>Orders</a:t>
              </a:r>
            </a:p>
          </p:txBody>
        </p:sp>
        <p:sp>
          <p:nvSpPr>
            <p:cNvPr id="42166" name="Text Box 110"/>
            <p:cNvSpPr txBox="1">
              <a:spLocks noChangeArrowheads="1"/>
            </p:cNvSpPr>
            <p:nvPr/>
          </p:nvSpPr>
          <p:spPr bwMode="auto">
            <a:xfrm>
              <a:off x="2903" y="1819"/>
              <a:ext cx="140" cy="192"/>
            </a:xfrm>
            <a:prstGeom prst="rect">
              <a:avLst/>
            </a:prstGeom>
            <a:noFill/>
            <a:ln w="9525">
              <a:noFill/>
              <a:miter lim="800000"/>
              <a:headEnd/>
              <a:tailEnd/>
            </a:ln>
          </p:spPr>
          <p:txBody>
            <a:bodyPr>
              <a:spAutoFit/>
            </a:bodyPr>
            <a:lstStyle/>
            <a:p>
              <a:pPr algn="ctr" eaLnBrk="0" hangingPunct="0">
                <a:spcBef>
                  <a:spcPct val="50000"/>
                </a:spcBef>
              </a:pPr>
              <a:r>
                <a:rPr lang="en-US" sz="1400" b="0"/>
                <a:t>0</a:t>
              </a:r>
            </a:p>
          </p:txBody>
        </p:sp>
        <p:sp>
          <p:nvSpPr>
            <p:cNvPr id="42167" name="Text Box 111"/>
            <p:cNvSpPr txBox="1">
              <a:spLocks noChangeArrowheads="1"/>
            </p:cNvSpPr>
            <p:nvPr/>
          </p:nvSpPr>
          <p:spPr bwMode="auto">
            <a:xfrm>
              <a:off x="3428" y="1897"/>
              <a:ext cx="577" cy="192"/>
            </a:xfrm>
            <a:prstGeom prst="rect">
              <a:avLst/>
            </a:prstGeom>
            <a:noFill/>
            <a:ln w="9525">
              <a:noFill/>
              <a:miter lim="800000"/>
              <a:headEnd/>
              <a:tailEnd/>
            </a:ln>
          </p:spPr>
          <p:txBody>
            <a:bodyPr>
              <a:spAutoFit/>
            </a:bodyPr>
            <a:lstStyle/>
            <a:p>
              <a:pPr algn="ctr" eaLnBrk="0" hangingPunct="0">
                <a:spcBef>
                  <a:spcPct val="50000"/>
                </a:spcBef>
              </a:pPr>
              <a:r>
                <a:rPr lang="en-US" sz="1400" b="0" dirty="0"/>
                <a:t>Time</a:t>
              </a:r>
            </a:p>
          </p:txBody>
        </p:sp>
        <p:sp>
          <p:nvSpPr>
            <p:cNvPr id="42168" name="Line 112"/>
            <p:cNvSpPr>
              <a:spLocks noChangeShapeType="1"/>
            </p:cNvSpPr>
            <p:nvPr/>
          </p:nvSpPr>
          <p:spPr bwMode="auto">
            <a:xfrm>
              <a:off x="3020" y="1336"/>
              <a:ext cx="11" cy="0"/>
            </a:xfrm>
            <a:prstGeom prst="line">
              <a:avLst/>
            </a:prstGeom>
            <a:noFill/>
            <a:ln w="9525">
              <a:solidFill>
                <a:schemeClr val="tx1"/>
              </a:solidFill>
              <a:round/>
              <a:headEnd/>
              <a:tailEnd/>
            </a:ln>
          </p:spPr>
          <p:txBody>
            <a:bodyPr wrap="none" anchor="ctr"/>
            <a:lstStyle/>
            <a:p>
              <a:endParaRPr lang="en-GB"/>
            </a:p>
          </p:txBody>
        </p:sp>
        <p:sp>
          <p:nvSpPr>
            <p:cNvPr id="42169" name="Text Box 113"/>
            <p:cNvSpPr txBox="1">
              <a:spLocks noChangeArrowheads="1"/>
            </p:cNvSpPr>
            <p:nvPr/>
          </p:nvSpPr>
          <p:spPr bwMode="auto">
            <a:xfrm>
              <a:off x="2925" y="890"/>
              <a:ext cx="992" cy="366"/>
            </a:xfrm>
            <a:prstGeom prst="rect">
              <a:avLst/>
            </a:prstGeom>
            <a:noFill/>
            <a:ln w="9525">
              <a:noFill/>
              <a:miter lim="800000"/>
              <a:headEnd/>
              <a:tailEnd/>
            </a:ln>
          </p:spPr>
          <p:txBody>
            <a:bodyPr>
              <a:spAutoFit/>
            </a:bodyPr>
            <a:lstStyle/>
            <a:p>
              <a:pPr algn="ctr" eaLnBrk="0" hangingPunct="0">
                <a:spcBef>
                  <a:spcPct val="50000"/>
                </a:spcBef>
              </a:pPr>
              <a:r>
                <a:rPr lang="en-GB" b="0" dirty="0"/>
                <a:t>S</a:t>
              </a:r>
              <a:r>
                <a:rPr lang="en-US" b="0" dirty="0"/>
                <a:t>tore</a:t>
              </a:r>
              <a:r>
                <a:rPr lang="en-GB" b="0" dirty="0"/>
                <a:t>’s orders to wholesaler</a:t>
              </a:r>
              <a:endParaRPr lang="en-US" b="0" dirty="0"/>
            </a:p>
          </p:txBody>
        </p:sp>
      </p:grpSp>
      <p:sp>
        <p:nvSpPr>
          <p:cNvPr id="41989" name="Text Box 114"/>
          <p:cNvSpPr txBox="1">
            <a:spLocks noChangeArrowheads="1"/>
          </p:cNvSpPr>
          <p:nvPr/>
        </p:nvSpPr>
        <p:spPr bwMode="auto">
          <a:xfrm>
            <a:off x="3649288" y="3516040"/>
            <a:ext cx="990283" cy="304800"/>
          </a:xfrm>
          <a:prstGeom prst="rect">
            <a:avLst/>
          </a:prstGeom>
          <a:noFill/>
          <a:ln w="9525">
            <a:noFill/>
            <a:miter lim="800000"/>
            <a:headEnd/>
            <a:tailEnd/>
          </a:ln>
        </p:spPr>
        <p:txBody>
          <a:bodyPr>
            <a:spAutoFit/>
          </a:bodyPr>
          <a:lstStyle/>
          <a:p>
            <a:pPr algn="ctr" eaLnBrk="0" hangingPunct="0">
              <a:spcBef>
                <a:spcPct val="50000"/>
              </a:spcBef>
            </a:pPr>
            <a:r>
              <a:rPr lang="en-US" sz="1400" b="0"/>
              <a:t>Time</a:t>
            </a:r>
          </a:p>
        </p:txBody>
      </p:sp>
      <p:grpSp>
        <p:nvGrpSpPr>
          <p:cNvPr id="4" name="Group 115"/>
          <p:cNvGrpSpPr>
            <a:grpSpLocks/>
          </p:cNvGrpSpPr>
          <p:nvPr/>
        </p:nvGrpSpPr>
        <p:grpSpPr bwMode="auto">
          <a:xfrm>
            <a:off x="2476766" y="1772965"/>
            <a:ext cx="2082000" cy="2076450"/>
            <a:chOff x="1507" y="799"/>
            <a:chExt cx="1211" cy="1308"/>
          </a:xfrm>
        </p:grpSpPr>
        <p:sp>
          <p:nvSpPr>
            <p:cNvPr id="23631" name="Rectangle 116"/>
            <p:cNvSpPr>
              <a:spLocks noChangeArrowheads="1"/>
            </p:cNvSpPr>
            <p:nvPr/>
          </p:nvSpPr>
          <p:spPr bwMode="auto">
            <a:xfrm>
              <a:off x="1507" y="799"/>
              <a:ext cx="1211" cy="1308"/>
            </a:xfrm>
            <a:prstGeom prst="rect">
              <a:avLst/>
            </a:prstGeom>
            <a:solidFill>
              <a:schemeClr val="bg1">
                <a:lumMod val="95000"/>
              </a:schemeClr>
            </a:solidFill>
            <a:ln w="9525">
              <a:solidFill>
                <a:schemeClr val="tx1"/>
              </a:solidFill>
              <a:miter lim="800000"/>
              <a:headEnd/>
              <a:tailEnd/>
            </a:ln>
          </p:spPr>
          <p:txBody>
            <a:bodyPr wrap="none" anchor="ctr"/>
            <a:lstStyle/>
            <a:p>
              <a:pPr>
                <a:defRPr/>
              </a:pPr>
              <a:endParaRPr lang="en-GB"/>
            </a:p>
          </p:txBody>
        </p:sp>
        <p:sp>
          <p:nvSpPr>
            <p:cNvPr id="42064" name="Freeform 117"/>
            <p:cNvSpPr>
              <a:spLocks/>
            </p:cNvSpPr>
            <p:nvPr/>
          </p:nvSpPr>
          <p:spPr bwMode="auto">
            <a:xfrm>
              <a:off x="1724" y="1442"/>
              <a:ext cx="927" cy="377"/>
            </a:xfrm>
            <a:custGeom>
              <a:avLst/>
              <a:gdLst>
                <a:gd name="T0" fmla="*/ 0 w 1008"/>
                <a:gd name="T1" fmla="*/ 283 h 384"/>
                <a:gd name="T2" fmla="*/ 88 w 1008"/>
                <a:gd name="T3" fmla="*/ 330 h 384"/>
                <a:gd name="T4" fmla="*/ 177 w 1008"/>
                <a:gd name="T5" fmla="*/ 330 h 384"/>
                <a:gd name="T6" fmla="*/ 265 w 1008"/>
                <a:gd name="T7" fmla="*/ 141 h 384"/>
                <a:gd name="T8" fmla="*/ 309 w 1008"/>
                <a:gd name="T9" fmla="*/ 189 h 384"/>
                <a:gd name="T10" fmla="*/ 397 w 1008"/>
                <a:gd name="T11" fmla="*/ 0 h 384"/>
                <a:gd name="T12" fmla="*/ 530 w 1008"/>
                <a:gd name="T13" fmla="*/ 141 h 384"/>
                <a:gd name="T14" fmla="*/ 662 w 1008"/>
                <a:gd name="T15" fmla="*/ 94 h 384"/>
                <a:gd name="T16" fmla="*/ 706 w 1008"/>
                <a:gd name="T17" fmla="*/ 330 h 384"/>
                <a:gd name="T18" fmla="*/ 795 w 1008"/>
                <a:gd name="T19" fmla="*/ 377 h 384"/>
                <a:gd name="T20" fmla="*/ 927 w 1008"/>
                <a:gd name="T21" fmla="*/ 377 h 38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08"/>
                <a:gd name="T34" fmla="*/ 0 h 384"/>
                <a:gd name="T35" fmla="*/ 1008 w 1008"/>
                <a:gd name="T36" fmla="*/ 384 h 38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08" h="384">
                  <a:moveTo>
                    <a:pt x="0" y="288"/>
                  </a:moveTo>
                  <a:lnTo>
                    <a:pt x="96" y="336"/>
                  </a:lnTo>
                  <a:lnTo>
                    <a:pt x="192" y="336"/>
                  </a:lnTo>
                  <a:lnTo>
                    <a:pt x="288" y="144"/>
                  </a:lnTo>
                  <a:lnTo>
                    <a:pt x="336" y="192"/>
                  </a:lnTo>
                  <a:lnTo>
                    <a:pt x="432" y="0"/>
                  </a:lnTo>
                  <a:lnTo>
                    <a:pt x="576" y="144"/>
                  </a:lnTo>
                  <a:lnTo>
                    <a:pt x="720" y="96"/>
                  </a:lnTo>
                  <a:lnTo>
                    <a:pt x="768" y="336"/>
                  </a:lnTo>
                  <a:lnTo>
                    <a:pt x="864" y="384"/>
                  </a:lnTo>
                  <a:lnTo>
                    <a:pt x="1008" y="384"/>
                  </a:lnTo>
                </a:path>
              </a:pathLst>
            </a:custGeom>
            <a:noFill/>
            <a:ln w="38100" cap="flat" cmpd="sng">
              <a:solidFill>
                <a:srgbClr val="FF0000"/>
              </a:solidFill>
              <a:prstDash val="solid"/>
              <a:round/>
              <a:headEnd/>
              <a:tailEnd/>
            </a:ln>
          </p:spPr>
          <p:txBody>
            <a:bodyPr wrap="none" anchor="ctr"/>
            <a:lstStyle/>
            <a:p>
              <a:endParaRPr lang="en-GB"/>
            </a:p>
          </p:txBody>
        </p:sp>
        <p:sp>
          <p:nvSpPr>
            <p:cNvPr id="42065" name="Text Box 118"/>
            <p:cNvSpPr txBox="1">
              <a:spLocks noChangeArrowheads="1"/>
            </p:cNvSpPr>
            <p:nvPr/>
          </p:nvSpPr>
          <p:spPr bwMode="auto">
            <a:xfrm>
              <a:off x="1713" y="799"/>
              <a:ext cx="955" cy="520"/>
            </a:xfrm>
            <a:prstGeom prst="rect">
              <a:avLst/>
            </a:prstGeom>
            <a:noFill/>
            <a:ln w="9525">
              <a:noFill/>
              <a:miter lim="800000"/>
              <a:headEnd/>
              <a:tailEnd/>
            </a:ln>
          </p:spPr>
          <p:txBody>
            <a:bodyPr>
              <a:spAutoFit/>
            </a:bodyPr>
            <a:lstStyle/>
            <a:p>
              <a:pPr algn="ctr" eaLnBrk="0" hangingPunct="0">
                <a:spcBef>
                  <a:spcPct val="50000"/>
                </a:spcBef>
              </a:pPr>
              <a:r>
                <a:rPr lang="en-US" b="0" dirty="0"/>
                <a:t>Wholesaler’s orders to manufacturer</a:t>
              </a:r>
            </a:p>
          </p:txBody>
        </p:sp>
        <p:sp>
          <p:nvSpPr>
            <p:cNvPr id="42066" name="Line 119"/>
            <p:cNvSpPr>
              <a:spLocks noChangeShapeType="1"/>
            </p:cNvSpPr>
            <p:nvPr/>
          </p:nvSpPr>
          <p:spPr bwMode="auto">
            <a:xfrm>
              <a:off x="1695" y="1230"/>
              <a:ext cx="0" cy="689"/>
            </a:xfrm>
            <a:prstGeom prst="line">
              <a:avLst/>
            </a:prstGeom>
            <a:noFill/>
            <a:ln w="9525">
              <a:solidFill>
                <a:schemeClr val="tx1"/>
              </a:solidFill>
              <a:round/>
              <a:headEnd/>
              <a:tailEnd/>
            </a:ln>
          </p:spPr>
          <p:txBody>
            <a:bodyPr wrap="none" anchor="ctr"/>
            <a:lstStyle/>
            <a:p>
              <a:endParaRPr lang="en-GB"/>
            </a:p>
          </p:txBody>
        </p:sp>
        <p:sp>
          <p:nvSpPr>
            <p:cNvPr id="42067" name="Line 120"/>
            <p:cNvSpPr>
              <a:spLocks noChangeShapeType="1"/>
            </p:cNvSpPr>
            <p:nvPr/>
          </p:nvSpPr>
          <p:spPr bwMode="auto">
            <a:xfrm>
              <a:off x="1701" y="1914"/>
              <a:ext cx="927" cy="0"/>
            </a:xfrm>
            <a:prstGeom prst="line">
              <a:avLst/>
            </a:prstGeom>
            <a:noFill/>
            <a:ln w="9525">
              <a:solidFill>
                <a:schemeClr val="tx1"/>
              </a:solidFill>
              <a:round/>
              <a:headEnd/>
              <a:tailEnd/>
            </a:ln>
          </p:spPr>
          <p:txBody>
            <a:bodyPr wrap="none" anchor="ctr"/>
            <a:lstStyle/>
            <a:p>
              <a:endParaRPr lang="en-GB"/>
            </a:p>
          </p:txBody>
        </p:sp>
        <p:sp>
          <p:nvSpPr>
            <p:cNvPr id="42068" name="Line 121"/>
            <p:cNvSpPr>
              <a:spLocks noChangeShapeType="1"/>
            </p:cNvSpPr>
            <p:nvPr/>
          </p:nvSpPr>
          <p:spPr bwMode="auto">
            <a:xfrm>
              <a:off x="1701" y="1230"/>
              <a:ext cx="0" cy="0"/>
            </a:xfrm>
            <a:prstGeom prst="line">
              <a:avLst/>
            </a:prstGeom>
            <a:noFill/>
            <a:ln w="9525">
              <a:solidFill>
                <a:schemeClr val="tx1"/>
              </a:solidFill>
              <a:round/>
              <a:headEnd/>
              <a:tailEnd/>
            </a:ln>
          </p:spPr>
          <p:txBody>
            <a:bodyPr wrap="none" anchor="ctr"/>
            <a:lstStyle/>
            <a:p>
              <a:endParaRPr lang="en-GB"/>
            </a:p>
          </p:txBody>
        </p:sp>
        <p:sp>
          <p:nvSpPr>
            <p:cNvPr id="42069" name="Line 122"/>
            <p:cNvSpPr>
              <a:spLocks noChangeShapeType="1"/>
            </p:cNvSpPr>
            <p:nvPr/>
          </p:nvSpPr>
          <p:spPr bwMode="auto">
            <a:xfrm>
              <a:off x="1701" y="1236"/>
              <a:ext cx="11" cy="0"/>
            </a:xfrm>
            <a:prstGeom prst="line">
              <a:avLst/>
            </a:prstGeom>
            <a:noFill/>
            <a:ln w="9525">
              <a:solidFill>
                <a:schemeClr val="tx1"/>
              </a:solidFill>
              <a:round/>
              <a:headEnd/>
              <a:tailEnd/>
            </a:ln>
          </p:spPr>
          <p:txBody>
            <a:bodyPr wrap="none" anchor="ctr"/>
            <a:lstStyle/>
            <a:p>
              <a:endParaRPr lang="en-GB"/>
            </a:p>
          </p:txBody>
        </p:sp>
        <p:sp>
          <p:nvSpPr>
            <p:cNvPr id="42070" name="Line 123"/>
            <p:cNvSpPr>
              <a:spLocks noChangeShapeType="1"/>
            </p:cNvSpPr>
            <p:nvPr/>
          </p:nvSpPr>
          <p:spPr bwMode="auto">
            <a:xfrm>
              <a:off x="1701" y="1265"/>
              <a:ext cx="11" cy="0"/>
            </a:xfrm>
            <a:prstGeom prst="line">
              <a:avLst/>
            </a:prstGeom>
            <a:noFill/>
            <a:ln w="9525">
              <a:solidFill>
                <a:schemeClr val="tx1"/>
              </a:solidFill>
              <a:round/>
              <a:headEnd/>
              <a:tailEnd/>
            </a:ln>
          </p:spPr>
          <p:txBody>
            <a:bodyPr wrap="none" anchor="ctr"/>
            <a:lstStyle/>
            <a:p>
              <a:endParaRPr lang="en-GB"/>
            </a:p>
          </p:txBody>
        </p:sp>
        <p:sp>
          <p:nvSpPr>
            <p:cNvPr id="42071" name="Line 124"/>
            <p:cNvSpPr>
              <a:spLocks noChangeShapeType="1"/>
            </p:cNvSpPr>
            <p:nvPr/>
          </p:nvSpPr>
          <p:spPr bwMode="auto">
            <a:xfrm>
              <a:off x="1701" y="1301"/>
              <a:ext cx="11" cy="0"/>
            </a:xfrm>
            <a:prstGeom prst="line">
              <a:avLst/>
            </a:prstGeom>
            <a:noFill/>
            <a:ln w="9525">
              <a:solidFill>
                <a:schemeClr val="tx1"/>
              </a:solidFill>
              <a:round/>
              <a:headEnd/>
              <a:tailEnd/>
            </a:ln>
          </p:spPr>
          <p:txBody>
            <a:bodyPr wrap="none" anchor="ctr"/>
            <a:lstStyle/>
            <a:p>
              <a:endParaRPr lang="en-GB"/>
            </a:p>
          </p:txBody>
        </p:sp>
        <p:sp>
          <p:nvSpPr>
            <p:cNvPr id="42072" name="Line 125"/>
            <p:cNvSpPr>
              <a:spLocks noChangeShapeType="1"/>
            </p:cNvSpPr>
            <p:nvPr/>
          </p:nvSpPr>
          <p:spPr bwMode="auto">
            <a:xfrm>
              <a:off x="1701" y="1371"/>
              <a:ext cx="11" cy="0"/>
            </a:xfrm>
            <a:prstGeom prst="line">
              <a:avLst/>
            </a:prstGeom>
            <a:noFill/>
            <a:ln w="9525">
              <a:solidFill>
                <a:schemeClr val="tx1"/>
              </a:solidFill>
              <a:round/>
              <a:headEnd/>
              <a:tailEnd/>
            </a:ln>
          </p:spPr>
          <p:txBody>
            <a:bodyPr wrap="none" anchor="ctr"/>
            <a:lstStyle/>
            <a:p>
              <a:endParaRPr lang="en-GB"/>
            </a:p>
          </p:txBody>
        </p:sp>
        <p:sp>
          <p:nvSpPr>
            <p:cNvPr id="42073" name="Line 126"/>
            <p:cNvSpPr>
              <a:spLocks noChangeShapeType="1"/>
            </p:cNvSpPr>
            <p:nvPr/>
          </p:nvSpPr>
          <p:spPr bwMode="auto">
            <a:xfrm>
              <a:off x="1701" y="1407"/>
              <a:ext cx="11" cy="0"/>
            </a:xfrm>
            <a:prstGeom prst="line">
              <a:avLst/>
            </a:prstGeom>
            <a:noFill/>
            <a:ln w="9525">
              <a:solidFill>
                <a:schemeClr val="tx1"/>
              </a:solidFill>
              <a:round/>
              <a:headEnd/>
              <a:tailEnd/>
            </a:ln>
          </p:spPr>
          <p:txBody>
            <a:bodyPr wrap="none" anchor="ctr"/>
            <a:lstStyle/>
            <a:p>
              <a:endParaRPr lang="en-GB"/>
            </a:p>
          </p:txBody>
        </p:sp>
        <p:sp>
          <p:nvSpPr>
            <p:cNvPr id="42074" name="Line 127"/>
            <p:cNvSpPr>
              <a:spLocks noChangeShapeType="1"/>
            </p:cNvSpPr>
            <p:nvPr/>
          </p:nvSpPr>
          <p:spPr bwMode="auto">
            <a:xfrm>
              <a:off x="1701" y="1442"/>
              <a:ext cx="11" cy="0"/>
            </a:xfrm>
            <a:prstGeom prst="line">
              <a:avLst/>
            </a:prstGeom>
            <a:noFill/>
            <a:ln w="9525">
              <a:solidFill>
                <a:schemeClr val="tx1"/>
              </a:solidFill>
              <a:round/>
              <a:headEnd/>
              <a:tailEnd/>
            </a:ln>
          </p:spPr>
          <p:txBody>
            <a:bodyPr wrap="none" anchor="ctr"/>
            <a:lstStyle/>
            <a:p>
              <a:endParaRPr lang="en-GB"/>
            </a:p>
          </p:txBody>
        </p:sp>
        <p:sp>
          <p:nvSpPr>
            <p:cNvPr id="42075" name="Line 128"/>
            <p:cNvSpPr>
              <a:spLocks noChangeShapeType="1"/>
            </p:cNvSpPr>
            <p:nvPr/>
          </p:nvSpPr>
          <p:spPr bwMode="auto">
            <a:xfrm>
              <a:off x="1701" y="1477"/>
              <a:ext cx="11" cy="0"/>
            </a:xfrm>
            <a:prstGeom prst="line">
              <a:avLst/>
            </a:prstGeom>
            <a:noFill/>
            <a:ln w="9525">
              <a:solidFill>
                <a:schemeClr val="tx1"/>
              </a:solidFill>
              <a:round/>
              <a:headEnd/>
              <a:tailEnd/>
            </a:ln>
          </p:spPr>
          <p:txBody>
            <a:bodyPr wrap="none" anchor="ctr"/>
            <a:lstStyle/>
            <a:p>
              <a:endParaRPr lang="en-GB"/>
            </a:p>
          </p:txBody>
        </p:sp>
        <p:sp>
          <p:nvSpPr>
            <p:cNvPr id="42076" name="Line 129"/>
            <p:cNvSpPr>
              <a:spLocks noChangeShapeType="1"/>
            </p:cNvSpPr>
            <p:nvPr/>
          </p:nvSpPr>
          <p:spPr bwMode="auto">
            <a:xfrm>
              <a:off x="1702" y="1513"/>
              <a:ext cx="10" cy="0"/>
            </a:xfrm>
            <a:prstGeom prst="line">
              <a:avLst/>
            </a:prstGeom>
            <a:noFill/>
            <a:ln w="9525">
              <a:solidFill>
                <a:schemeClr val="tx1"/>
              </a:solidFill>
              <a:round/>
              <a:headEnd/>
              <a:tailEnd/>
            </a:ln>
          </p:spPr>
          <p:txBody>
            <a:bodyPr wrap="none" anchor="ctr"/>
            <a:lstStyle/>
            <a:p>
              <a:endParaRPr lang="en-GB"/>
            </a:p>
          </p:txBody>
        </p:sp>
        <p:sp>
          <p:nvSpPr>
            <p:cNvPr id="42077" name="Line 130"/>
            <p:cNvSpPr>
              <a:spLocks noChangeShapeType="1"/>
            </p:cNvSpPr>
            <p:nvPr/>
          </p:nvSpPr>
          <p:spPr bwMode="auto">
            <a:xfrm>
              <a:off x="1701" y="1548"/>
              <a:ext cx="11" cy="0"/>
            </a:xfrm>
            <a:prstGeom prst="line">
              <a:avLst/>
            </a:prstGeom>
            <a:noFill/>
            <a:ln w="9525">
              <a:solidFill>
                <a:schemeClr val="tx1"/>
              </a:solidFill>
              <a:round/>
              <a:headEnd/>
              <a:tailEnd/>
            </a:ln>
          </p:spPr>
          <p:txBody>
            <a:bodyPr wrap="none" anchor="ctr"/>
            <a:lstStyle/>
            <a:p>
              <a:endParaRPr lang="en-GB"/>
            </a:p>
          </p:txBody>
        </p:sp>
        <p:sp>
          <p:nvSpPr>
            <p:cNvPr id="42078" name="Line 131"/>
            <p:cNvSpPr>
              <a:spLocks noChangeShapeType="1"/>
            </p:cNvSpPr>
            <p:nvPr/>
          </p:nvSpPr>
          <p:spPr bwMode="auto">
            <a:xfrm>
              <a:off x="1701" y="1585"/>
              <a:ext cx="11" cy="0"/>
            </a:xfrm>
            <a:prstGeom prst="line">
              <a:avLst/>
            </a:prstGeom>
            <a:noFill/>
            <a:ln w="9525">
              <a:solidFill>
                <a:schemeClr val="tx1"/>
              </a:solidFill>
              <a:round/>
              <a:headEnd/>
              <a:tailEnd/>
            </a:ln>
          </p:spPr>
          <p:txBody>
            <a:bodyPr wrap="none" anchor="ctr"/>
            <a:lstStyle/>
            <a:p>
              <a:endParaRPr lang="en-GB"/>
            </a:p>
          </p:txBody>
        </p:sp>
        <p:sp>
          <p:nvSpPr>
            <p:cNvPr id="42079" name="Line 132"/>
            <p:cNvSpPr>
              <a:spLocks noChangeShapeType="1"/>
            </p:cNvSpPr>
            <p:nvPr/>
          </p:nvSpPr>
          <p:spPr bwMode="auto">
            <a:xfrm>
              <a:off x="1701" y="1620"/>
              <a:ext cx="11" cy="0"/>
            </a:xfrm>
            <a:prstGeom prst="line">
              <a:avLst/>
            </a:prstGeom>
            <a:noFill/>
            <a:ln w="9525">
              <a:solidFill>
                <a:schemeClr val="tx1"/>
              </a:solidFill>
              <a:round/>
              <a:headEnd/>
              <a:tailEnd/>
            </a:ln>
          </p:spPr>
          <p:txBody>
            <a:bodyPr wrap="none" anchor="ctr"/>
            <a:lstStyle/>
            <a:p>
              <a:endParaRPr lang="en-GB"/>
            </a:p>
          </p:txBody>
        </p:sp>
        <p:sp>
          <p:nvSpPr>
            <p:cNvPr id="42080" name="Line 133"/>
            <p:cNvSpPr>
              <a:spLocks noChangeShapeType="1"/>
            </p:cNvSpPr>
            <p:nvPr/>
          </p:nvSpPr>
          <p:spPr bwMode="auto">
            <a:xfrm>
              <a:off x="1701" y="1655"/>
              <a:ext cx="11" cy="0"/>
            </a:xfrm>
            <a:prstGeom prst="line">
              <a:avLst/>
            </a:prstGeom>
            <a:noFill/>
            <a:ln w="9525">
              <a:solidFill>
                <a:schemeClr val="tx1"/>
              </a:solidFill>
              <a:round/>
              <a:headEnd/>
              <a:tailEnd/>
            </a:ln>
          </p:spPr>
          <p:txBody>
            <a:bodyPr wrap="none" anchor="ctr"/>
            <a:lstStyle/>
            <a:p>
              <a:endParaRPr lang="en-GB"/>
            </a:p>
          </p:txBody>
        </p:sp>
        <p:sp>
          <p:nvSpPr>
            <p:cNvPr id="42081" name="Line 134"/>
            <p:cNvSpPr>
              <a:spLocks noChangeShapeType="1"/>
            </p:cNvSpPr>
            <p:nvPr/>
          </p:nvSpPr>
          <p:spPr bwMode="auto">
            <a:xfrm>
              <a:off x="1701" y="1691"/>
              <a:ext cx="11" cy="0"/>
            </a:xfrm>
            <a:prstGeom prst="line">
              <a:avLst/>
            </a:prstGeom>
            <a:noFill/>
            <a:ln w="9525">
              <a:solidFill>
                <a:schemeClr val="tx1"/>
              </a:solidFill>
              <a:round/>
              <a:headEnd/>
              <a:tailEnd/>
            </a:ln>
          </p:spPr>
          <p:txBody>
            <a:bodyPr wrap="none" anchor="ctr"/>
            <a:lstStyle/>
            <a:p>
              <a:endParaRPr lang="en-GB"/>
            </a:p>
          </p:txBody>
        </p:sp>
        <p:sp>
          <p:nvSpPr>
            <p:cNvPr id="42082" name="Line 135"/>
            <p:cNvSpPr>
              <a:spLocks noChangeShapeType="1"/>
            </p:cNvSpPr>
            <p:nvPr/>
          </p:nvSpPr>
          <p:spPr bwMode="auto">
            <a:xfrm>
              <a:off x="1701" y="1726"/>
              <a:ext cx="11" cy="0"/>
            </a:xfrm>
            <a:prstGeom prst="line">
              <a:avLst/>
            </a:prstGeom>
            <a:noFill/>
            <a:ln w="9525">
              <a:solidFill>
                <a:schemeClr val="tx1"/>
              </a:solidFill>
              <a:round/>
              <a:headEnd/>
              <a:tailEnd/>
            </a:ln>
          </p:spPr>
          <p:txBody>
            <a:bodyPr wrap="none" anchor="ctr"/>
            <a:lstStyle/>
            <a:p>
              <a:endParaRPr lang="en-GB"/>
            </a:p>
          </p:txBody>
        </p:sp>
        <p:sp>
          <p:nvSpPr>
            <p:cNvPr id="42083" name="Line 136"/>
            <p:cNvSpPr>
              <a:spLocks noChangeShapeType="1"/>
            </p:cNvSpPr>
            <p:nvPr/>
          </p:nvSpPr>
          <p:spPr bwMode="auto">
            <a:xfrm>
              <a:off x="1701" y="1761"/>
              <a:ext cx="11" cy="0"/>
            </a:xfrm>
            <a:prstGeom prst="line">
              <a:avLst/>
            </a:prstGeom>
            <a:noFill/>
            <a:ln w="9525">
              <a:solidFill>
                <a:schemeClr val="tx1"/>
              </a:solidFill>
              <a:round/>
              <a:headEnd/>
              <a:tailEnd/>
            </a:ln>
          </p:spPr>
          <p:txBody>
            <a:bodyPr wrap="none" anchor="ctr"/>
            <a:lstStyle/>
            <a:p>
              <a:endParaRPr lang="en-GB"/>
            </a:p>
          </p:txBody>
        </p:sp>
        <p:sp>
          <p:nvSpPr>
            <p:cNvPr id="42084" name="Line 137"/>
            <p:cNvSpPr>
              <a:spLocks noChangeShapeType="1"/>
            </p:cNvSpPr>
            <p:nvPr/>
          </p:nvSpPr>
          <p:spPr bwMode="auto">
            <a:xfrm>
              <a:off x="1701" y="1797"/>
              <a:ext cx="11" cy="0"/>
            </a:xfrm>
            <a:prstGeom prst="line">
              <a:avLst/>
            </a:prstGeom>
            <a:noFill/>
            <a:ln w="9525">
              <a:solidFill>
                <a:schemeClr val="tx1"/>
              </a:solidFill>
              <a:round/>
              <a:headEnd/>
              <a:tailEnd/>
            </a:ln>
          </p:spPr>
          <p:txBody>
            <a:bodyPr wrap="none" anchor="ctr"/>
            <a:lstStyle/>
            <a:p>
              <a:endParaRPr lang="en-GB"/>
            </a:p>
          </p:txBody>
        </p:sp>
        <p:sp>
          <p:nvSpPr>
            <p:cNvPr id="42085" name="Line 138"/>
            <p:cNvSpPr>
              <a:spLocks noChangeShapeType="1"/>
            </p:cNvSpPr>
            <p:nvPr/>
          </p:nvSpPr>
          <p:spPr bwMode="auto">
            <a:xfrm>
              <a:off x="1701" y="1832"/>
              <a:ext cx="11" cy="0"/>
            </a:xfrm>
            <a:prstGeom prst="line">
              <a:avLst/>
            </a:prstGeom>
            <a:noFill/>
            <a:ln w="9525">
              <a:solidFill>
                <a:schemeClr val="tx1"/>
              </a:solidFill>
              <a:round/>
              <a:headEnd/>
              <a:tailEnd/>
            </a:ln>
          </p:spPr>
          <p:txBody>
            <a:bodyPr wrap="none" anchor="ctr"/>
            <a:lstStyle/>
            <a:p>
              <a:endParaRPr lang="en-GB"/>
            </a:p>
          </p:txBody>
        </p:sp>
        <p:sp>
          <p:nvSpPr>
            <p:cNvPr id="42086" name="Line 139"/>
            <p:cNvSpPr>
              <a:spLocks noChangeShapeType="1"/>
            </p:cNvSpPr>
            <p:nvPr/>
          </p:nvSpPr>
          <p:spPr bwMode="auto">
            <a:xfrm>
              <a:off x="1701" y="1867"/>
              <a:ext cx="11" cy="0"/>
            </a:xfrm>
            <a:prstGeom prst="line">
              <a:avLst/>
            </a:prstGeom>
            <a:noFill/>
            <a:ln w="9525">
              <a:solidFill>
                <a:schemeClr val="tx1"/>
              </a:solidFill>
              <a:round/>
              <a:headEnd/>
              <a:tailEnd/>
            </a:ln>
          </p:spPr>
          <p:txBody>
            <a:bodyPr wrap="none" anchor="ctr"/>
            <a:lstStyle/>
            <a:p>
              <a:endParaRPr lang="en-GB"/>
            </a:p>
          </p:txBody>
        </p:sp>
        <p:sp>
          <p:nvSpPr>
            <p:cNvPr id="42087" name="Line 140"/>
            <p:cNvSpPr>
              <a:spLocks noChangeShapeType="1"/>
            </p:cNvSpPr>
            <p:nvPr/>
          </p:nvSpPr>
          <p:spPr bwMode="auto">
            <a:xfrm flipV="1">
              <a:off x="1746" y="1897"/>
              <a:ext cx="0" cy="11"/>
            </a:xfrm>
            <a:prstGeom prst="line">
              <a:avLst/>
            </a:prstGeom>
            <a:noFill/>
            <a:ln w="9525">
              <a:solidFill>
                <a:schemeClr val="tx1"/>
              </a:solidFill>
              <a:round/>
              <a:headEnd/>
              <a:tailEnd/>
            </a:ln>
          </p:spPr>
          <p:txBody>
            <a:bodyPr wrap="none" anchor="ctr"/>
            <a:lstStyle/>
            <a:p>
              <a:endParaRPr lang="en-GB"/>
            </a:p>
          </p:txBody>
        </p:sp>
        <p:sp>
          <p:nvSpPr>
            <p:cNvPr id="42088" name="Line 141"/>
            <p:cNvSpPr>
              <a:spLocks noChangeShapeType="1"/>
            </p:cNvSpPr>
            <p:nvPr/>
          </p:nvSpPr>
          <p:spPr bwMode="auto">
            <a:xfrm flipV="1">
              <a:off x="1781" y="1897"/>
              <a:ext cx="0" cy="11"/>
            </a:xfrm>
            <a:prstGeom prst="line">
              <a:avLst/>
            </a:prstGeom>
            <a:noFill/>
            <a:ln w="9525">
              <a:solidFill>
                <a:schemeClr val="tx1"/>
              </a:solidFill>
              <a:round/>
              <a:headEnd/>
              <a:tailEnd/>
            </a:ln>
          </p:spPr>
          <p:txBody>
            <a:bodyPr wrap="none" anchor="ctr"/>
            <a:lstStyle/>
            <a:p>
              <a:endParaRPr lang="en-GB"/>
            </a:p>
          </p:txBody>
        </p:sp>
        <p:sp>
          <p:nvSpPr>
            <p:cNvPr id="42089" name="Line 142"/>
            <p:cNvSpPr>
              <a:spLocks noChangeShapeType="1"/>
            </p:cNvSpPr>
            <p:nvPr/>
          </p:nvSpPr>
          <p:spPr bwMode="auto">
            <a:xfrm flipV="1">
              <a:off x="1816" y="1897"/>
              <a:ext cx="0" cy="11"/>
            </a:xfrm>
            <a:prstGeom prst="line">
              <a:avLst/>
            </a:prstGeom>
            <a:noFill/>
            <a:ln w="9525">
              <a:solidFill>
                <a:schemeClr val="tx1"/>
              </a:solidFill>
              <a:round/>
              <a:headEnd/>
              <a:tailEnd/>
            </a:ln>
          </p:spPr>
          <p:txBody>
            <a:bodyPr wrap="none" anchor="ctr"/>
            <a:lstStyle/>
            <a:p>
              <a:endParaRPr lang="en-GB"/>
            </a:p>
          </p:txBody>
        </p:sp>
        <p:sp>
          <p:nvSpPr>
            <p:cNvPr id="42090" name="Line 143"/>
            <p:cNvSpPr>
              <a:spLocks noChangeShapeType="1"/>
            </p:cNvSpPr>
            <p:nvPr/>
          </p:nvSpPr>
          <p:spPr bwMode="auto">
            <a:xfrm flipV="1">
              <a:off x="1851" y="1897"/>
              <a:ext cx="0" cy="11"/>
            </a:xfrm>
            <a:prstGeom prst="line">
              <a:avLst/>
            </a:prstGeom>
            <a:noFill/>
            <a:ln w="9525">
              <a:solidFill>
                <a:schemeClr val="tx1"/>
              </a:solidFill>
              <a:round/>
              <a:headEnd/>
              <a:tailEnd/>
            </a:ln>
          </p:spPr>
          <p:txBody>
            <a:bodyPr wrap="none" anchor="ctr"/>
            <a:lstStyle/>
            <a:p>
              <a:endParaRPr lang="en-GB"/>
            </a:p>
          </p:txBody>
        </p:sp>
        <p:sp>
          <p:nvSpPr>
            <p:cNvPr id="42091" name="Line 144"/>
            <p:cNvSpPr>
              <a:spLocks noChangeShapeType="1"/>
            </p:cNvSpPr>
            <p:nvPr/>
          </p:nvSpPr>
          <p:spPr bwMode="auto">
            <a:xfrm flipV="1">
              <a:off x="1886" y="1897"/>
              <a:ext cx="0" cy="11"/>
            </a:xfrm>
            <a:prstGeom prst="line">
              <a:avLst/>
            </a:prstGeom>
            <a:noFill/>
            <a:ln w="9525">
              <a:solidFill>
                <a:schemeClr val="tx1"/>
              </a:solidFill>
              <a:round/>
              <a:headEnd/>
              <a:tailEnd/>
            </a:ln>
          </p:spPr>
          <p:txBody>
            <a:bodyPr wrap="none" anchor="ctr"/>
            <a:lstStyle/>
            <a:p>
              <a:endParaRPr lang="en-GB"/>
            </a:p>
          </p:txBody>
        </p:sp>
        <p:sp>
          <p:nvSpPr>
            <p:cNvPr id="42092" name="Line 145"/>
            <p:cNvSpPr>
              <a:spLocks noChangeShapeType="1"/>
            </p:cNvSpPr>
            <p:nvPr/>
          </p:nvSpPr>
          <p:spPr bwMode="auto">
            <a:xfrm flipV="1">
              <a:off x="1921" y="1897"/>
              <a:ext cx="0" cy="11"/>
            </a:xfrm>
            <a:prstGeom prst="line">
              <a:avLst/>
            </a:prstGeom>
            <a:noFill/>
            <a:ln w="9525">
              <a:solidFill>
                <a:schemeClr val="tx1"/>
              </a:solidFill>
              <a:round/>
              <a:headEnd/>
              <a:tailEnd/>
            </a:ln>
          </p:spPr>
          <p:txBody>
            <a:bodyPr wrap="none" anchor="ctr"/>
            <a:lstStyle/>
            <a:p>
              <a:endParaRPr lang="en-GB"/>
            </a:p>
          </p:txBody>
        </p:sp>
        <p:sp>
          <p:nvSpPr>
            <p:cNvPr id="42093" name="Line 146"/>
            <p:cNvSpPr>
              <a:spLocks noChangeShapeType="1"/>
            </p:cNvSpPr>
            <p:nvPr/>
          </p:nvSpPr>
          <p:spPr bwMode="auto">
            <a:xfrm flipV="1">
              <a:off x="1955" y="1897"/>
              <a:ext cx="0" cy="11"/>
            </a:xfrm>
            <a:prstGeom prst="line">
              <a:avLst/>
            </a:prstGeom>
            <a:noFill/>
            <a:ln w="9525">
              <a:solidFill>
                <a:schemeClr val="tx1"/>
              </a:solidFill>
              <a:round/>
              <a:headEnd/>
              <a:tailEnd/>
            </a:ln>
          </p:spPr>
          <p:txBody>
            <a:bodyPr wrap="none" anchor="ctr"/>
            <a:lstStyle/>
            <a:p>
              <a:endParaRPr lang="en-GB"/>
            </a:p>
          </p:txBody>
        </p:sp>
        <p:sp>
          <p:nvSpPr>
            <p:cNvPr id="42094" name="Line 147"/>
            <p:cNvSpPr>
              <a:spLocks noChangeShapeType="1"/>
            </p:cNvSpPr>
            <p:nvPr/>
          </p:nvSpPr>
          <p:spPr bwMode="auto">
            <a:xfrm flipV="1">
              <a:off x="1990" y="1897"/>
              <a:ext cx="0" cy="11"/>
            </a:xfrm>
            <a:prstGeom prst="line">
              <a:avLst/>
            </a:prstGeom>
            <a:noFill/>
            <a:ln w="9525">
              <a:solidFill>
                <a:schemeClr val="tx1"/>
              </a:solidFill>
              <a:round/>
              <a:headEnd/>
              <a:tailEnd/>
            </a:ln>
          </p:spPr>
          <p:txBody>
            <a:bodyPr wrap="none" anchor="ctr"/>
            <a:lstStyle/>
            <a:p>
              <a:endParaRPr lang="en-GB"/>
            </a:p>
          </p:txBody>
        </p:sp>
        <p:sp>
          <p:nvSpPr>
            <p:cNvPr id="42095" name="Line 148"/>
            <p:cNvSpPr>
              <a:spLocks noChangeShapeType="1"/>
            </p:cNvSpPr>
            <p:nvPr/>
          </p:nvSpPr>
          <p:spPr bwMode="auto">
            <a:xfrm flipV="1">
              <a:off x="2025" y="1897"/>
              <a:ext cx="0" cy="11"/>
            </a:xfrm>
            <a:prstGeom prst="line">
              <a:avLst/>
            </a:prstGeom>
            <a:noFill/>
            <a:ln w="9525">
              <a:solidFill>
                <a:schemeClr val="tx1"/>
              </a:solidFill>
              <a:round/>
              <a:headEnd/>
              <a:tailEnd/>
            </a:ln>
          </p:spPr>
          <p:txBody>
            <a:bodyPr wrap="none" anchor="ctr"/>
            <a:lstStyle/>
            <a:p>
              <a:endParaRPr lang="en-GB"/>
            </a:p>
          </p:txBody>
        </p:sp>
        <p:sp>
          <p:nvSpPr>
            <p:cNvPr id="42096" name="Line 149"/>
            <p:cNvSpPr>
              <a:spLocks noChangeShapeType="1"/>
            </p:cNvSpPr>
            <p:nvPr/>
          </p:nvSpPr>
          <p:spPr bwMode="auto">
            <a:xfrm flipV="1">
              <a:off x="2060" y="1897"/>
              <a:ext cx="0" cy="11"/>
            </a:xfrm>
            <a:prstGeom prst="line">
              <a:avLst/>
            </a:prstGeom>
            <a:noFill/>
            <a:ln w="9525">
              <a:solidFill>
                <a:schemeClr val="tx1"/>
              </a:solidFill>
              <a:round/>
              <a:headEnd/>
              <a:tailEnd/>
            </a:ln>
          </p:spPr>
          <p:txBody>
            <a:bodyPr wrap="none" anchor="ctr"/>
            <a:lstStyle/>
            <a:p>
              <a:endParaRPr lang="en-GB"/>
            </a:p>
          </p:txBody>
        </p:sp>
        <p:sp>
          <p:nvSpPr>
            <p:cNvPr id="42097" name="Line 150"/>
            <p:cNvSpPr>
              <a:spLocks noChangeShapeType="1"/>
            </p:cNvSpPr>
            <p:nvPr/>
          </p:nvSpPr>
          <p:spPr bwMode="auto">
            <a:xfrm flipV="1">
              <a:off x="2095" y="1897"/>
              <a:ext cx="0" cy="11"/>
            </a:xfrm>
            <a:prstGeom prst="line">
              <a:avLst/>
            </a:prstGeom>
            <a:noFill/>
            <a:ln w="9525">
              <a:solidFill>
                <a:schemeClr val="tx1"/>
              </a:solidFill>
              <a:round/>
              <a:headEnd/>
              <a:tailEnd/>
            </a:ln>
          </p:spPr>
          <p:txBody>
            <a:bodyPr wrap="none" anchor="ctr"/>
            <a:lstStyle/>
            <a:p>
              <a:endParaRPr lang="en-GB"/>
            </a:p>
          </p:txBody>
        </p:sp>
        <p:sp>
          <p:nvSpPr>
            <p:cNvPr id="42098" name="Line 151"/>
            <p:cNvSpPr>
              <a:spLocks noChangeShapeType="1"/>
            </p:cNvSpPr>
            <p:nvPr/>
          </p:nvSpPr>
          <p:spPr bwMode="auto">
            <a:xfrm flipV="1">
              <a:off x="2130" y="1897"/>
              <a:ext cx="0" cy="11"/>
            </a:xfrm>
            <a:prstGeom prst="line">
              <a:avLst/>
            </a:prstGeom>
            <a:noFill/>
            <a:ln w="9525">
              <a:solidFill>
                <a:schemeClr val="tx1"/>
              </a:solidFill>
              <a:round/>
              <a:headEnd/>
              <a:tailEnd/>
            </a:ln>
          </p:spPr>
          <p:txBody>
            <a:bodyPr wrap="none" anchor="ctr"/>
            <a:lstStyle/>
            <a:p>
              <a:endParaRPr lang="en-GB"/>
            </a:p>
          </p:txBody>
        </p:sp>
        <p:sp>
          <p:nvSpPr>
            <p:cNvPr id="42099" name="Line 152"/>
            <p:cNvSpPr>
              <a:spLocks noChangeShapeType="1"/>
            </p:cNvSpPr>
            <p:nvPr/>
          </p:nvSpPr>
          <p:spPr bwMode="auto">
            <a:xfrm flipV="1">
              <a:off x="2165" y="1897"/>
              <a:ext cx="0" cy="11"/>
            </a:xfrm>
            <a:prstGeom prst="line">
              <a:avLst/>
            </a:prstGeom>
            <a:noFill/>
            <a:ln w="9525">
              <a:solidFill>
                <a:schemeClr val="tx1"/>
              </a:solidFill>
              <a:round/>
              <a:headEnd/>
              <a:tailEnd/>
            </a:ln>
          </p:spPr>
          <p:txBody>
            <a:bodyPr wrap="none" anchor="ctr"/>
            <a:lstStyle/>
            <a:p>
              <a:endParaRPr lang="en-GB"/>
            </a:p>
          </p:txBody>
        </p:sp>
        <p:sp>
          <p:nvSpPr>
            <p:cNvPr id="42100" name="Line 153"/>
            <p:cNvSpPr>
              <a:spLocks noChangeShapeType="1"/>
            </p:cNvSpPr>
            <p:nvPr/>
          </p:nvSpPr>
          <p:spPr bwMode="auto">
            <a:xfrm flipV="1">
              <a:off x="2199" y="1897"/>
              <a:ext cx="0" cy="11"/>
            </a:xfrm>
            <a:prstGeom prst="line">
              <a:avLst/>
            </a:prstGeom>
            <a:noFill/>
            <a:ln w="9525">
              <a:solidFill>
                <a:schemeClr val="tx1"/>
              </a:solidFill>
              <a:round/>
              <a:headEnd/>
              <a:tailEnd/>
            </a:ln>
          </p:spPr>
          <p:txBody>
            <a:bodyPr wrap="none" anchor="ctr"/>
            <a:lstStyle/>
            <a:p>
              <a:endParaRPr lang="en-GB"/>
            </a:p>
          </p:txBody>
        </p:sp>
        <p:sp>
          <p:nvSpPr>
            <p:cNvPr id="42101" name="Line 154"/>
            <p:cNvSpPr>
              <a:spLocks noChangeShapeType="1"/>
            </p:cNvSpPr>
            <p:nvPr/>
          </p:nvSpPr>
          <p:spPr bwMode="auto">
            <a:xfrm flipV="1">
              <a:off x="2234" y="1897"/>
              <a:ext cx="0" cy="11"/>
            </a:xfrm>
            <a:prstGeom prst="line">
              <a:avLst/>
            </a:prstGeom>
            <a:noFill/>
            <a:ln w="9525">
              <a:solidFill>
                <a:schemeClr val="tx1"/>
              </a:solidFill>
              <a:round/>
              <a:headEnd/>
              <a:tailEnd/>
            </a:ln>
          </p:spPr>
          <p:txBody>
            <a:bodyPr wrap="none" anchor="ctr"/>
            <a:lstStyle/>
            <a:p>
              <a:endParaRPr lang="en-GB"/>
            </a:p>
          </p:txBody>
        </p:sp>
        <p:sp>
          <p:nvSpPr>
            <p:cNvPr id="42102" name="Line 155"/>
            <p:cNvSpPr>
              <a:spLocks noChangeShapeType="1"/>
            </p:cNvSpPr>
            <p:nvPr/>
          </p:nvSpPr>
          <p:spPr bwMode="auto">
            <a:xfrm flipV="1">
              <a:off x="2269" y="1897"/>
              <a:ext cx="0" cy="11"/>
            </a:xfrm>
            <a:prstGeom prst="line">
              <a:avLst/>
            </a:prstGeom>
            <a:noFill/>
            <a:ln w="9525">
              <a:solidFill>
                <a:schemeClr val="tx1"/>
              </a:solidFill>
              <a:round/>
              <a:headEnd/>
              <a:tailEnd/>
            </a:ln>
          </p:spPr>
          <p:txBody>
            <a:bodyPr wrap="none" anchor="ctr"/>
            <a:lstStyle/>
            <a:p>
              <a:endParaRPr lang="en-GB"/>
            </a:p>
          </p:txBody>
        </p:sp>
        <p:sp>
          <p:nvSpPr>
            <p:cNvPr id="42103" name="Line 156"/>
            <p:cNvSpPr>
              <a:spLocks noChangeShapeType="1"/>
            </p:cNvSpPr>
            <p:nvPr/>
          </p:nvSpPr>
          <p:spPr bwMode="auto">
            <a:xfrm flipV="1">
              <a:off x="2304" y="1897"/>
              <a:ext cx="0" cy="11"/>
            </a:xfrm>
            <a:prstGeom prst="line">
              <a:avLst/>
            </a:prstGeom>
            <a:noFill/>
            <a:ln w="9525">
              <a:solidFill>
                <a:schemeClr val="tx1"/>
              </a:solidFill>
              <a:round/>
              <a:headEnd/>
              <a:tailEnd/>
            </a:ln>
          </p:spPr>
          <p:txBody>
            <a:bodyPr wrap="none" anchor="ctr"/>
            <a:lstStyle/>
            <a:p>
              <a:endParaRPr lang="en-GB"/>
            </a:p>
          </p:txBody>
        </p:sp>
        <p:sp>
          <p:nvSpPr>
            <p:cNvPr id="42104" name="Line 157"/>
            <p:cNvSpPr>
              <a:spLocks noChangeShapeType="1"/>
            </p:cNvSpPr>
            <p:nvPr/>
          </p:nvSpPr>
          <p:spPr bwMode="auto">
            <a:xfrm flipV="1">
              <a:off x="2339" y="1897"/>
              <a:ext cx="0" cy="11"/>
            </a:xfrm>
            <a:prstGeom prst="line">
              <a:avLst/>
            </a:prstGeom>
            <a:noFill/>
            <a:ln w="9525">
              <a:solidFill>
                <a:schemeClr val="tx1"/>
              </a:solidFill>
              <a:round/>
              <a:headEnd/>
              <a:tailEnd/>
            </a:ln>
          </p:spPr>
          <p:txBody>
            <a:bodyPr wrap="none" anchor="ctr"/>
            <a:lstStyle/>
            <a:p>
              <a:endParaRPr lang="en-GB"/>
            </a:p>
          </p:txBody>
        </p:sp>
        <p:sp>
          <p:nvSpPr>
            <p:cNvPr id="42105" name="Line 158"/>
            <p:cNvSpPr>
              <a:spLocks noChangeShapeType="1"/>
            </p:cNvSpPr>
            <p:nvPr/>
          </p:nvSpPr>
          <p:spPr bwMode="auto">
            <a:xfrm flipV="1">
              <a:off x="2372" y="1897"/>
              <a:ext cx="0" cy="11"/>
            </a:xfrm>
            <a:prstGeom prst="line">
              <a:avLst/>
            </a:prstGeom>
            <a:noFill/>
            <a:ln w="9525">
              <a:solidFill>
                <a:schemeClr val="tx1"/>
              </a:solidFill>
              <a:round/>
              <a:headEnd/>
              <a:tailEnd/>
            </a:ln>
          </p:spPr>
          <p:txBody>
            <a:bodyPr wrap="none" anchor="ctr"/>
            <a:lstStyle/>
            <a:p>
              <a:endParaRPr lang="en-GB"/>
            </a:p>
          </p:txBody>
        </p:sp>
        <p:sp>
          <p:nvSpPr>
            <p:cNvPr id="42106" name="Line 159"/>
            <p:cNvSpPr>
              <a:spLocks noChangeShapeType="1"/>
            </p:cNvSpPr>
            <p:nvPr/>
          </p:nvSpPr>
          <p:spPr bwMode="auto">
            <a:xfrm flipV="1">
              <a:off x="2407" y="1897"/>
              <a:ext cx="0" cy="11"/>
            </a:xfrm>
            <a:prstGeom prst="line">
              <a:avLst/>
            </a:prstGeom>
            <a:noFill/>
            <a:ln w="9525">
              <a:solidFill>
                <a:schemeClr val="tx1"/>
              </a:solidFill>
              <a:round/>
              <a:headEnd/>
              <a:tailEnd/>
            </a:ln>
          </p:spPr>
          <p:txBody>
            <a:bodyPr wrap="none" anchor="ctr"/>
            <a:lstStyle/>
            <a:p>
              <a:endParaRPr lang="en-GB"/>
            </a:p>
          </p:txBody>
        </p:sp>
        <p:sp>
          <p:nvSpPr>
            <p:cNvPr id="42107" name="Line 160"/>
            <p:cNvSpPr>
              <a:spLocks noChangeShapeType="1"/>
            </p:cNvSpPr>
            <p:nvPr/>
          </p:nvSpPr>
          <p:spPr bwMode="auto">
            <a:xfrm flipV="1">
              <a:off x="2442" y="1897"/>
              <a:ext cx="0" cy="11"/>
            </a:xfrm>
            <a:prstGeom prst="line">
              <a:avLst/>
            </a:prstGeom>
            <a:noFill/>
            <a:ln w="9525">
              <a:solidFill>
                <a:schemeClr val="tx1"/>
              </a:solidFill>
              <a:round/>
              <a:headEnd/>
              <a:tailEnd/>
            </a:ln>
          </p:spPr>
          <p:txBody>
            <a:bodyPr wrap="none" anchor="ctr"/>
            <a:lstStyle/>
            <a:p>
              <a:endParaRPr lang="en-GB"/>
            </a:p>
          </p:txBody>
        </p:sp>
        <p:sp>
          <p:nvSpPr>
            <p:cNvPr id="42108" name="Line 161"/>
            <p:cNvSpPr>
              <a:spLocks noChangeShapeType="1"/>
            </p:cNvSpPr>
            <p:nvPr/>
          </p:nvSpPr>
          <p:spPr bwMode="auto">
            <a:xfrm flipV="1">
              <a:off x="2477" y="1897"/>
              <a:ext cx="0" cy="11"/>
            </a:xfrm>
            <a:prstGeom prst="line">
              <a:avLst/>
            </a:prstGeom>
            <a:noFill/>
            <a:ln w="9525">
              <a:solidFill>
                <a:schemeClr val="tx1"/>
              </a:solidFill>
              <a:round/>
              <a:headEnd/>
              <a:tailEnd/>
            </a:ln>
          </p:spPr>
          <p:txBody>
            <a:bodyPr wrap="none" anchor="ctr"/>
            <a:lstStyle/>
            <a:p>
              <a:endParaRPr lang="en-GB"/>
            </a:p>
          </p:txBody>
        </p:sp>
        <p:sp>
          <p:nvSpPr>
            <p:cNvPr id="42109" name="Line 162"/>
            <p:cNvSpPr>
              <a:spLocks noChangeShapeType="1"/>
            </p:cNvSpPr>
            <p:nvPr/>
          </p:nvSpPr>
          <p:spPr bwMode="auto">
            <a:xfrm flipV="1">
              <a:off x="2512" y="1897"/>
              <a:ext cx="0" cy="11"/>
            </a:xfrm>
            <a:prstGeom prst="line">
              <a:avLst/>
            </a:prstGeom>
            <a:noFill/>
            <a:ln w="9525">
              <a:solidFill>
                <a:schemeClr val="tx1"/>
              </a:solidFill>
              <a:round/>
              <a:headEnd/>
              <a:tailEnd/>
            </a:ln>
          </p:spPr>
          <p:txBody>
            <a:bodyPr wrap="none" anchor="ctr"/>
            <a:lstStyle/>
            <a:p>
              <a:endParaRPr lang="en-GB"/>
            </a:p>
          </p:txBody>
        </p:sp>
        <p:sp>
          <p:nvSpPr>
            <p:cNvPr id="42110" name="Line 163"/>
            <p:cNvSpPr>
              <a:spLocks noChangeShapeType="1"/>
            </p:cNvSpPr>
            <p:nvPr/>
          </p:nvSpPr>
          <p:spPr bwMode="auto">
            <a:xfrm flipV="1">
              <a:off x="2547" y="1897"/>
              <a:ext cx="0" cy="11"/>
            </a:xfrm>
            <a:prstGeom prst="line">
              <a:avLst/>
            </a:prstGeom>
            <a:noFill/>
            <a:ln w="9525">
              <a:solidFill>
                <a:schemeClr val="tx1"/>
              </a:solidFill>
              <a:round/>
              <a:headEnd/>
              <a:tailEnd/>
            </a:ln>
          </p:spPr>
          <p:txBody>
            <a:bodyPr wrap="none" anchor="ctr"/>
            <a:lstStyle/>
            <a:p>
              <a:endParaRPr lang="en-GB"/>
            </a:p>
          </p:txBody>
        </p:sp>
        <p:sp>
          <p:nvSpPr>
            <p:cNvPr id="42111" name="Line 164"/>
            <p:cNvSpPr>
              <a:spLocks noChangeShapeType="1"/>
            </p:cNvSpPr>
            <p:nvPr/>
          </p:nvSpPr>
          <p:spPr bwMode="auto">
            <a:xfrm flipV="1">
              <a:off x="2581" y="1897"/>
              <a:ext cx="0" cy="11"/>
            </a:xfrm>
            <a:prstGeom prst="line">
              <a:avLst/>
            </a:prstGeom>
            <a:noFill/>
            <a:ln w="9525">
              <a:solidFill>
                <a:schemeClr val="tx1"/>
              </a:solidFill>
              <a:round/>
              <a:headEnd/>
              <a:tailEnd/>
            </a:ln>
          </p:spPr>
          <p:txBody>
            <a:bodyPr wrap="none" anchor="ctr"/>
            <a:lstStyle/>
            <a:p>
              <a:endParaRPr lang="en-GB"/>
            </a:p>
          </p:txBody>
        </p:sp>
        <p:sp>
          <p:nvSpPr>
            <p:cNvPr id="42112" name="Line 165"/>
            <p:cNvSpPr>
              <a:spLocks noChangeShapeType="1"/>
            </p:cNvSpPr>
            <p:nvPr/>
          </p:nvSpPr>
          <p:spPr bwMode="auto">
            <a:xfrm flipV="1">
              <a:off x="2622" y="1897"/>
              <a:ext cx="0" cy="11"/>
            </a:xfrm>
            <a:prstGeom prst="line">
              <a:avLst/>
            </a:prstGeom>
            <a:noFill/>
            <a:ln w="9525">
              <a:solidFill>
                <a:schemeClr val="tx1"/>
              </a:solidFill>
              <a:round/>
              <a:headEnd/>
              <a:tailEnd/>
            </a:ln>
          </p:spPr>
          <p:txBody>
            <a:bodyPr wrap="none" anchor="ctr"/>
            <a:lstStyle/>
            <a:p>
              <a:endParaRPr lang="en-GB"/>
            </a:p>
          </p:txBody>
        </p:sp>
        <p:sp>
          <p:nvSpPr>
            <p:cNvPr id="42113" name="Text Box 166"/>
            <p:cNvSpPr txBox="1">
              <a:spLocks noChangeArrowheads="1"/>
            </p:cNvSpPr>
            <p:nvPr/>
          </p:nvSpPr>
          <p:spPr bwMode="auto">
            <a:xfrm rot="16248115">
              <a:off x="1243" y="1546"/>
              <a:ext cx="793" cy="179"/>
            </a:xfrm>
            <a:prstGeom prst="rect">
              <a:avLst/>
            </a:prstGeom>
            <a:noFill/>
            <a:ln w="9525">
              <a:noFill/>
              <a:miter lim="800000"/>
              <a:headEnd/>
              <a:tailEnd/>
            </a:ln>
          </p:spPr>
          <p:txBody>
            <a:bodyPr>
              <a:spAutoFit/>
            </a:bodyPr>
            <a:lstStyle/>
            <a:p>
              <a:pPr algn="ctr" eaLnBrk="0" hangingPunct="0">
                <a:spcBef>
                  <a:spcPct val="50000"/>
                </a:spcBef>
              </a:pPr>
              <a:r>
                <a:rPr lang="en-US" sz="1400" b="0" dirty="0"/>
                <a:t>Orders</a:t>
              </a:r>
            </a:p>
          </p:txBody>
        </p:sp>
        <p:sp>
          <p:nvSpPr>
            <p:cNvPr id="42114" name="Text Box 167"/>
            <p:cNvSpPr txBox="1">
              <a:spLocks noChangeArrowheads="1"/>
            </p:cNvSpPr>
            <p:nvPr/>
          </p:nvSpPr>
          <p:spPr bwMode="auto">
            <a:xfrm>
              <a:off x="1584" y="1819"/>
              <a:ext cx="140" cy="192"/>
            </a:xfrm>
            <a:prstGeom prst="rect">
              <a:avLst/>
            </a:prstGeom>
            <a:noFill/>
            <a:ln w="9525">
              <a:noFill/>
              <a:miter lim="800000"/>
              <a:headEnd/>
              <a:tailEnd/>
            </a:ln>
          </p:spPr>
          <p:txBody>
            <a:bodyPr>
              <a:spAutoFit/>
            </a:bodyPr>
            <a:lstStyle/>
            <a:p>
              <a:pPr algn="ctr" eaLnBrk="0" hangingPunct="0">
                <a:spcBef>
                  <a:spcPct val="50000"/>
                </a:spcBef>
              </a:pPr>
              <a:r>
                <a:rPr lang="en-US" sz="1400" b="0"/>
                <a:t>0</a:t>
              </a:r>
            </a:p>
          </p:txBody>
        </p:sp>
        <p:sp>
          <p:nvSpPr>
            <p:cNvPr id="42115" name="Line 168"/>
            <p:cNvSpPr>
              <a:spLocks noChangeShapeType="1"/>
            </p:cNvSpPr>
            <p:nvPr/>
          </p:nvSpPr>
          <p:spPr bwMode="auto">
            <a:xfrm>
              <a:off x="1701" y="1336"/>
              <a:ext cx="11" cy="0"/>
            </a:xfrm>
            <a:prstGeom prst="line">
              <a:avLst/>
            </a:prstGeom>
            <a:noFill/>
            <a:ln w="9525">
              <a:solidFill>
                <a:schemeClr val="tx1"/>
              </a:solidFill>
              <a:round/>
              <a:headEnd/>
              <a:tailEnd/>
            </a:ln>
          </p:spPr>
          <p:txBody>
            <a:bodyPr wrap="none" anchor="ctr"/>
            <a:lstStyle/>
            <a:p>
              <a:endParaRPr lang="en-GB"/>
            </a:p>
          </p:txBody>
        </p:sp>
      </p:grpSp>
      <p:grpSp>
        <p:nvGrpSpPr>
          <p:cNvPr id="5" name="Group 169"/>
          <p:cNvGrpSpPr>
            <a:grpSpLocks/>
          </p:cNvGrpSpPr>
          <p:nvPr/>
        </p:nvGrpSpPr>
        <p:grpSpPr bwMode="auto">
          <a:xfrm>
            <a:off x="258946" y="1772965"/>
            <a:ext cx="2150769" cy="2076450"/>
            <a:chOff x="217" y="799"/>
            <a:chExt cx="1251" cy="1308"/>
          </a:xfrm>
        </p:grpSpPr>
        <p:sp>
          <p:nvSpPr>
            <p:cNvPr id="23577" name="Rectangle 170"/>
            <p:cNvSpPr>
              <a:spLocks noChangeArrowheads="1"/>
            </p:cNvSpPr>
            <p:nvPr/>
          </p:nvSpPr>
          <p:spPr bwMode="auto">
            <a:xfrm>
              <a:off x="217" y="799"/>
              <a:ext cx="1211" cy="1308"/>
            </a:xfrm>
            <a:prstGeom prst="rect">
              <a:avLst/>
            </a:prstGeom>
            <a:solidFill>
              <a:schemeClr val="bg1">
                <a:lumMod val="95000"/>
              </a:schemeClr>
            </a:solidFill>
            <a:ln w="9525">
              <a:solidFill>
                <a:schemeClr val="tx1"/>
              </a:solidFill>
              <a:miter lim="800000"/>
              <a:headEnd/>
              <a:tailEnd/>
            </a:ln>
          </p:spPr>
          <p:txBody>
            <a:bodyPr wrap="none" anchor="ctr"/>
            <a:lstStyle/>
            <a:p>
              <a:pPr>
                <a:defRPr/>
              </a:pPr>
              <a:endParaRPr lang="en-GB"/>
            </a:p>
          </p:txBody>
        </p:sp>
        <p:sp>
          <p:nvSpPr>
            <p:cNvPr id="42010" name="Text Box 171"/>
            <p:cNvSpPr txBox="1">
              <a:spLocks noChangeArrowheads="1"/>
            </p:cNvSpPr>
            <p:nvPr/>
          </p:nvSpPr>
          <p:spPr bwMode="auto">
            <a:xfrm>
              <a:off x="306" y="826"/>
              <a:ext cx="986" cy="520"/>
            </a:xfrm>
            <a:prstGeom prst="rect">
              <a:avLst/>
            </a:prstGeom>
            <a:noFill/>
            <a:ln w="9525">
              <a:noFill/>
              <a:miter lim="800000"/>
              <a:headEnd/>
              <a:tailEnd/>
            </a:ln>
          </p:spPr>
          <p:txBody>
            <a:bodyPr>
              <a:spAutoFit/>
            </a:bodyPr>
            <a:lstStyle/>
            <a:p>
              <a:pPr algn="ctr" eaLnBrk="0" hangingPunct="0">
                <a:spcBef>
                  <a:spcPct val="50000"/>
                </a:spcBef>
              </a:pPr>
              <a:r>
                <a:rPr lang="en-US" b="0" dirty="0"/>
                <a:t>Manufacturer’s orders to its suppliers</a:t>
              </a:r>
            </a:p>
          </p:txBody>
        </p:sp>
        <p:sp>
          <p:nvSpPr>
            <p:cNvPr id="42011" name="Freeform 172"/>
            <p:cNvSpPr>
              <a:spLocks/>
            </p:cNvSpPr>
            <p:nvPr/>
          </p:nvSpPr>
          <p:spPr bwMode="auto">
            <a:xfrm>
              <a:off x="455" y="1271"/>
              <a:ext cx="927" cy="565"/>
            </a:xfrm>
            <a:custGeom>
              <a:avLst/>
              <a:gdLst>
                <a:gd name="T0" fmla="*/ 927 w 960"/>
                <a:gd name="T1" fmla="*/ 565 h 576"/>
                <a:gd name="T2" fmla="*/ 881 w 960"/>
                <a:gd name="T3" fmla="*/ 518 h 576"/>
                <a:gd name="T4" fmla="*/ 788 w 960"/>
                <a:gd name="T5" fmla="*/ 0 h 576"/>
                <a:gd name="T6" fmla="*/ 707 w 960"/>
                <a:gd name="T7" fmla="*/ 300 h 576"/>
                <a:gd name="T8" fmla="*/ 649 w 960"/>
                <a:gd name="T9" fmla="*/ 47 h 576"/>
                <a:gd name="T10" fmla="*/ 510 w 960"/>
                <a:gd name="T11" fmla="*/ 565 h 576"/>
                <a:gd name="T12" fmla="*/ 464 w 960"/>
                <a:gd name="T13" fmla="*/ 518 h 576"/>
                <a:gd name="T14" fmla="*/ 371 w 960"/>
                <a:gd name="T15" fmla="*/ 565 h 576"/>
                <a:gd name="T16" fmla="*/ 232 w 960"/>
                <a:gd name="T17" fmla="*/ 518 h 576"/>
                <a:gd name="T18" fmla="*/ 185 w 960"/>
                <a:gd name="T19" fmla="*/ 565 h 576"/>
                <a:gd name="T20" fmla="*/ 93 w 960"/>
                <a:gd name="T21" fmla="*/ 377 h 576"/>
                <a:gd name="T22" fmla="*/ 0 w 960"/>
                <a:gd name="T23" fmla="*/ 518 h 57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60"/>
                <a:gd name="T37" fmla="*/ 0 h 576"/>
                <a:gd name="T38" fmla="*/ 960 w 960"/>
                <a:gd name="T39" fmla="*/ 576 h 57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60" h="576">
                  <a:moveTo>
                    <a:pt x="960" y="576"/>
                  </a:moveTo>
                  <a:lnTo>
                    <a:pt x="912" y="528"/>
                  </a:lnTo>
                  <a:lnTo>
                    <a:pt x="816" y="0"/>
                  </a:lnTo>
                  <a:lnTo>
                    <a:pt x="732" y="306"/>
                  </a:lnTo>
                  <a:lnTo>
                    <a:pt x="672" y="48"/>
                  </a:lnTo>
                  <a:lnTo>
                    <a:pt x="528" y="576"/>
                  </a:lnTo>
                  <a:lnTo>
                    <a:pt x="480" y="528"/>
                  </a:lnTo>
                  <a:lnTo>
                    <a:pt x="384" y="576"/>
                  </a:lnTo>
                  <a:lnTo>
                    <a:pt x="240" y="528"/>
                  </a:lnTo>
                  <a:lnTo>
                    <a:pt x="192" y="576"/>
                  </a:lnTo>
                  <a:lnTo>
                    <a:pt x="96" y="384"/>
                  </a:lnTo>
                  <a:lnTo>
                    <a:pt x="0" y="528"/>
                  </a:lnTo>
                </a:path>
              </a:pathLst>
            </a:custGeom>
            <a:noFill/>
            <a:ln w="38100" cap="flat" cmpd="sng">
              <a:solidFill>
                <a:srgbClr val="FF0000"/>
              </a:solidFill>
              <a:prstDash val="solid"/>
              <a:round/>
              <a:headEnd/>
              <a:tailEnd/>
            </a:ln>
          </p:spPr>
          <p:txBody>
            <a:bodyPr wrap="none" anchor="ctr"/>
            <a:lstStyle/>
            <a:p>
              <a:endParaRPr lang="en-GB"/>
            </a:p>
          </p:txBody>
        </p:sp>
        <p:sp>
          <p:nvSpPr>
            <p:cNvPr id="42012" name="Line 173"/>
            <p:cNvSpPr>
              <a:spLocks noChangeShapeType="1"/>
            </p:cNvSpPr>
            <p:nvPr/>
          </p:nvSpPr>
          <p:spPr bwMode="auto">
            <a:xfrm>
              <a:off x="419" y="1230"/>
              <a:ext cx="0" cy="689"/>
            </a:xfrm>
            <a:prstGeom prst="line">
              <a:avLst/>
            </a:prstGeom>
            <a:noFill/>
            <a:ln w="9525">
              <a:solidFill>
                <a:schemeClr val="tx1"/>
              </a:solidFill>
              <a:round/>
              <a:headEnd/>
              <a:tailEnd/>
            </a:ln>
          </p:spPr>
          <p:txBody>
            <a:bodyPr wrap="none" anchor="ctr"/>
            <a:lstStyle/>
            <a:p>
              <a:endParaRPr lang="en-GB"/>
            </a:p>
          </p:txBody>
        </p:sp>
        <p:sp>
          <p:nvSpPr>
            <p:cNvPr id="42013" name="Line 174"/>
            <p:cNvSpPr>
              <a:spLocks noChangeShapeType="1"/>
            </p:cNvSpPr>
            <p:nvPr/>
          </p:nvSpPr>
          <p:spPr bwMode="auto">
            <a:xfrm>
              <a:off x="425" y="1914"/>
              <a:ext cx="927" cy="0"/>
            </a:xfrm>
            <a:prstGeom prst="line">
              <a:avLst/>
            </a:prstGeom>
            <a:noFill/>
            <a:ln w="9525">
              <a:solidFill>
                <a:schemeClr val="tx1"/>
              </a:solidFill>
              <a:round/>
              <a:headEnd/>
              <a:tailEnd/>
            </a:ln>
          </p:spPr>
          <p:txBody>
            <a:bodyPr wrap="none" anchor="ctr"/>
            <a:lstStyle/>
            <a:p>
              <a:endParaRPr lang="en-GB"/>
            </a:p>
          </p:txBody>
        </p:sp>
        <p:sp>
          <p:nvSpPr>
            <p:cNvPr id="42014" name="Line 175"/>
            <p:cNvSpPr>
              <a:spLocks noChangeShapeType="1"/>
            </p:cNvSpPr>
            <p:nvPr/>
          </p:nvSpPr>
          <p:spPr bwMode="auto">
            <a:xfrm>
              <a:off x="425" y="1230"/>
              <a:ext cx="0" cy="0"/>
            </a:xfrm>
            <a:prstGeom prst="line">
              <a:avLst/>
            </a:prstGeom>
            <a:noFill/>
            <a:ln w="9525">
              <a:solidFill>
                <a:schemeClr val="tx1"/>
              </a:solidFill>
              <a:round/>
              <a:headEnd/>
              <a:tailEnd/>
            </a:ln>
          </p:spPr>
          <p:txBody>
            <a:bodyPr wrap="none" anchor="ctr"/>
            <a:lstStyle/>
            <a:p>
              <a:endParaRPr lang="en-GB"/>
            </a:p>
          </p:txBody>
        </p:sp>
        <p:sp>
          <p:nvSpPr>
            <p:cNvPr id="42015" name="Line 176"/>
            <p:cNvSpPr>
              <a:spLocks noChangeShapeType="1"/>
            </p:cNvSpPr>
            <p:nvPr/>
          </p:nvSpPr>
          <p:spPr bwMode="auto">
            <a:xfrm>
              <a:off x="425" y="1236"/>
              <a:ext cx="11" cy="0"/>
            </a:xfrm>
            <a:prstGeom prst="line">
              <a:avLst/>
            </a:prstGeom>
            <a:noFill/>
            <a:ln w="9525">
              <a:solidFill>
                <a:schemeClr val="tx1"/>
              </a:solidFill>
              <a:round/>
              <a:headEnd/>
              <a:tailEnd/>
            </a:ln>
          </p:spPr>
          <p:txBody>
            <a:bodyPr wrap="none" anchor="ctr"/>
            <a:lstStyle/>
            <a:p>
              <a:endParaRPr lang="en-GB"/>
            </a:p>
          </p:txBody>
        </p:sp>
        <p:sp>
          <p:nvSpPr>
            <p:cNvPr id="42016" name="Line 177"/>
            <p:cNvSpPr>
              <a:spLocks noChangeShapeType="1"/>
            </p:cNvSpPr>
            <p:nvPr/>
          </p:nvSpPr>
          <p:spPr bwMode="auto">
            <a:xfrm>
              <a:off x="425" y="1265"/>
              <a:ext cx="11" cy="0"/>
            </a:xfrm>
            <a:prstGeom prst="line">
              <a:avLst/>
            </a:prstGeom>
            <a:noFill/>
            <a:ln w="9525">
              <a:solidFill>
                <a:schemeClr val="tx1"/>
              </a:solidFill>
              <a:round/>
              <a:headEnd/>
              <a:tailEnd/>
            </a:ln>
          </p:spPr>
          <p:txBody>
            <a:bodyPr wrap="none" anchor="ctr"/>
            <a:lstStyle/>
            <a:p>
              <a:endParaRPr lang="en-GB"/>
            </a:p>
          </p:txBody>
        </p:sp>
        <p:sp>
          <p:nvSpPr>
            <p:cNvPr id="42017" name="Line 178"/>
            <p:cNvSpPr>
              <a:spLocks noChangeShapeType="1"/>
            </p:cNvSpPr>
            <p:nvPr/>
          </p:nvSpPr>
          <p:spPr bwMode="auto">
            <a:xfrm>
              <a:off x="425" y="1301"/>
              <a:ext cx="11" cy="0"/>
            </a:xfrm>
            <a:prstGeom prst="line">
              <a:avLst/>
            </a:prstGeom>
            <a:noFill/>
            <a:ln w="9525">
              <a:solidFill>
                <a:schemeClr val="tx1"/>
              </a:solidFill>
              <a:round/>
              <a:headEnd/>
              <a:tailEnd/>
            </a:ln>
          </p:spPr>
          <p:txBody>
            <a:bodyPr wrap="none" anchor="ctr"/>
            <a:lstStyle/>
            <a:p>
              <a:endParaRPr lang="en-GB"/>
            </a:p>
          </p:txBody>
        </p:sp>
        <p:sp>
          <p:nvSpPr>
            <p:cNvPr id="42018" name="Line 179"/>
            <p:cNvSpPr>
              <a:spLocks noChangeShapeType="1"/>
            </p:cNvSpPr>
            <p:nvPr/>
          </p:nvSpPr>
          <p:spPr bwMode="auto">
            <a:xfrm>
              <a:off x="425" y="1371"/>
              <a:ext cx="11" cy="0"/>
            </a:xfrm>
            <a:prstGeom prst="line">
              <a:avLst/>
            </a:prstGeom>
            <a:noFill/>
            <a:ln w="9525">
              <a:solidFill>
                <a:schemeClr val="tx1"/>
              </a:solidFill>
              <a:round/>
              <a:headEnd/>
              <a:tailEnd/>
            </a:ln>
          </p:spPr>
          <p:txBody>
            <a:bodyPr wrap="none" anchor="ctr"/>
            <a:lstStyle/>
            <a:p>
              <a:endParaRPr lang="en-GB"/>
            </a:p>
          </p:txBody>
        </p:sp>
        <p:sp>
          <p:nvSpPr>
            <p:cNvPr id="42019" name="Line 180"/>
            <p:cNvSpPr>
              <a:spLocks noChangeShapeType="1"/>
            </p:cNvSpPr>
            <p:nvPr/>
          </p:nvSpPr>
          <p:spPr bwMode="auto">
            <a:xfrm>
              <a:off x="425" y="1407"/>
              <a:ext cx="11" cy="0"/>
            </a:xfrm>
            <a:prstGeom prst="line">
              <a:avLst/>
            </a:prstGeom>
            <a:noFill/>
            <a:ln w="9525">
              <a:solidFill>
                <a:schemeClr val="tx1"/>
              </a:solidFill>
              <a:round/>
              <a:headEnd/>
              <a:tailEnd/>
            </a:ln>
          </p:spPr>
          <p:txBody>
            <a:bodyPr wrap="none" anchor="ctr"/>
            <a:lstStyle/>
            <a:p>
              <a:endParaRPr lang="en-GB"/>
            </a:p>
          </p:txBody>
        </p:sp>
        <p:sp>
          <p:nvSpPr>
            <p:cNvPr id="42020" name="Line 181"/>
            <p:cNvSpPr>
              <a:spLocks noChangeShapeType="1"/>
            </p:cNvSpPr>
            <p:nvPr/>
          </p:nvSpPr>
          <p:spPr bwMode="auto">
            <a:xfrm>
              <a:off x="425" y="1442"/>
              <a:ext cx="11" cy="0"/>
            </a:xfrm>
            <a:prstGeom prst="line">
              <a:avLst/>
            </a:prstGeom>
            <a:noFill/>
            <a:ln w="9525">
              <a:solidFill>
                <a:schemeClr val="tx1"/>
              </a:solidFill>
              <a:round/>
              <a:headEnd/>
              <a:tailEnd/>
            </a:ln>
          </p:spPr>
          <p:txBody>
            <a:bodyPr wrap="none" anchor="ctr"/>
            <a:lstStyle/>
            <a:p>
              <a:endParaRPr lang="en-GB"/>
            </a:p>
          </p:txBody>
        </p:sp>
        <p:sp>
          <p:nvSpPr>
            <p:cNvPr id="42021" name="Line 182"/>
            <p:cNvSpPr>
              <a:spLocks noChangeShapeType="1"/>
            </p:cNvSpPr>
            <p:nvPr/>
          </p:nvSpPr>
          <p:spPr bwMode="auto">
            <a:xfrm>
              <a:off x="425" y="1477"/>
              <a:ext cx="11" cy="0"/>
            </a:xfrm>
            <a:prstGeom prst="line">
              <a:avLst/>
            </a:prstGeom>
            <a:noFill/>
            <a:ln w="9525">
              <a:solidFill>
                <a:schemeClr val="tx1"/>
              </a:solidFill>
              <a:round/>
              <a:headEnd/>
              <a:tailEnd/>
            </a:ln>
          </p:spPr>
          <p:txBody>
            <a:bodyPr wrap="none" anchor="ctr"/>
            <a:lstStyle/>
            <a:p>
              <a:endParaRPr lang="en-GB"/>
            </a:p>
          </p:txBody>
        </p:sp>
        <p:sp>
          <p:nvSpPr>
            <p:cNvPr id="42022" name="Line 183"/>
            <p:cNvSpPr>
              <a:spLocks noChangeShapeType="1"/>
            </p:cNvSpPr>
            <p:nvPr/>
          </p:nvSpPr>
          <p:spPr bwMode="auto">
            <a:xfrm>
              <a:off x="426" y="1513"/>
              <a:ext cx="10" cy="0"/>
            </a:xfrm>
            <a:prstGeom prst="line">
              <a:avLst/>
            </a:prstGeom>
            <a:noFill/>
            <a:ln w="9525">
              <a:solidFill>
                <a:schemeClr val="tx1"/>
              </a:solidFill>
              <a:round/>
              <a:headEnd/>
              <a:tailEnd/>
            </a:ln>
          </p:spPr>
          <p:txBody>
            <a:bodyPr wrap="none" anchor="ctr"/>
            <a:lstStyle/>
            <a:p>
              <a:endParaRPr lang="en-GB"/>
            </a:p>
          </p:txBody>
        </p:sp>
        <p:sp>
          <p:nvSpPr>
            <p:cNvPr id="42023" name="Line 184"/>
            <p:cNvSpPr>
              <a:spLocks noChangeShapeType="1"/>
            </p:cNvSpPr>
            <p:nvPr/>
          </p:nvSpPr>
          <p:spPr bwMode="auto">
            <a:xfrm>
              <a:off x="425" y="1548"/>
              <a:ext cx="11" cy="0"/>
            </a:xfrm>
            <a:prstGeom prst="line">
              <a:avLst/>
            </a:prstGeom>
            <a:noFill/>
            <a:ln w="9525">
              <a:solidFill>
                <a:schemeClr val="tx1"/>
              </a:solidFill>
              <a:round/>
              <a:headEnd/>
              <a:tailEnd/>
            </a:ln>
          </p:spPr>
          <p:txBody>
            <a:bodyPr wrap="none" anchor="ctr"/>
            <a:lstStyle/>
            <a:p>
              <a:endParaRPr lang="en-GB"/>
            </a:p>
          </p:txBody>
        </p:sp>
        <p:sp>
          <p:nvSpPr>
            <p:cNvPr id="42024" name="Line 185"/>
            <p:cNvSpPr>
              <a:spLocks noChangeShapeType="1"/>
            </p:cNvSpPr>
            <p:nvPr/>
          </p:nvSpPr>
          <p:spPr bwMode="auto">
            <a:xfrm>
              <a:off x="425" y="1585"/>
              <a:ext cx="11" cy="0"/>
            </a:xfrm>
            <a:prstGeom prst="line">
              <a:avLst/>
            </a:prstGeom>
            <a:noFill/>
            <a:ln w="9525">
              <a:solidFill>
                <a:schemeClr val="tx1"/>
              </a:solidFill>
              <a:round/>
              <a:headEnd/>
              <a:tailEnd/>
            </a:ln>
          </p:spPr>
          <p:txBody>
            <a:bodyPr wrap="none" anchor="ctr"/>
            <a:lstStyle/>
            <a:p>
              <a:endParaRPr lang="en-GB"/>
            </a:p>
          </p:txBody>
        </p:sp>
        <p:sp>
          <p:nvSpPr>
            <p:cNvPr id="42025" name="Line 186"/>
            <p:cNvSpPr>
              <a:spLocks noChangeShapeType="1"/>
            </p:cNvSpPr>
            <p:nvPr/>
          </p:nvSpPr>
          <p:spPr bwMode="auto">
            <a:xfrm>
              <a:off x="425" y="1620"/>
              <a:ext cx="11" cy="0"/>
            </a:xfrm>
            <a:prstGeom prst="line">
              <a:avLst/>
            </a:prstGeom>
            <a:noFill/>
            <a:ln w="9525">
              <a:solidFill>
                <a:schemeClr val="tx1"/>
              </a:solidFill>
              <a:round/>
              <a:headEnd/>
              <a:tailEnd/>
            </a:ln>
          </p:spPr>
          <p:txBody>
            <a:bodyPr wrap="none" anchor="ctr"/>
            <a:lstStyle/>
            <a:p>
              <a:endParaRPr lang="en-GB"/>
            </a:p>
          </p:txBody>
        </p:sp>
        <p:sp>
          <p:nvSpPr>
            <p:cNvPr id="42026" name="Line 187"/>
            <p:cNvSpPr>
              <a:spLocks noChangeShapeType="1"/>
            </p:cNvSpPr>
            <p:nvPr/>
          </p:nvSpPr>
          <p:spPr bwMode="auto">
            <a:xfrm>
              <a:off x="425" y="1655"/>
              <a:ext cx="11" cy="0"/>
            </a:xfrm>
            <a:prstGeom prst="line">
              <a:avLst/>
            </a:prstGeom>
            <a:noFill/>
            <a:ln w="9525">
              <a:solidFill>
                <a:schemeClr val="tx1"/>
              </a:solidFill>
              <a:round/>
              <a:headEnd/>
              <a:tailEnd/>
            </a:ln>
          </p:spPr>
          <p:txBody>
            <a:bodyPr wrap="none" anchor="ctr"/>
            <a:lstStyle/>
            <a:p>
              <a:endParaRPr lang="en-GB"/>
            </a:p>
          </p:txBody>
        </p:sp>
        <p:sp>
          <p:nvSpPr>
            <p:cNvPr id="42027" name="Line 188"/>
            <p:cNvSpPr>
              <a:spLocks noChangeShapeType="1"/>
            </p:cNvSpPr>
            <p:nvPr/>
          </p:nvSpPr>
          <p:spPr bwMode="auto">
            <a:xfrm>
              <a:off x="425" y="1691"/>
              <a:ext cx="11" cy="0"/>
            </a:xfrm>
            <a:prstGeom prst="line">
              <a:avLst/>
            </a:prstGeom>
            <a:noFill/>
            <a:ln w="9525">
              <a:solidFill>
                <a:schemeClr val="tx1"/>
              </a:solidFill>
              <a:round/>
              <a:headEnd/>
              <a:tailEnd/>
            </a:ln>
          </p:spPr>
          <p:txBody>
            <a:bodyPr wrap="none" anchor="ctr"/>
            <a:lstStyle/>
            <a:p>
              <a:endParaRPr lang="en-GB"/>
            </a:p>
          </p:txBody>
        </p:sp>
        <p:sp>
          <p:nvSpPr>
            <p:cNvPr id="42028" name="Line 189"/>
            <p:cNvSpPr>
              <a:spLocks noChangeShapeType="1"/>
            </p:cNvSpPr>
            <p:nvPr/>
          </p:nvSpPr>
          <p:spPr bwMode="auto">
            <a:xfrm>
              <a:off x="425" y="1726"/>
              <a:ext cx="11" cy="0"/>
            </a:xfrm>
            <a:prstGeom prst="line">
              <a:avLst/>
            </a:prstGeom>
            <a:noFill/>
            <a:ln w="9525">
              <a:solidFill>
                <a:schemeClr val="tx1"/>
              </a:solidFill>
              <a:round/>
              <a:headEnd/>
              <a:tailEnd/>
            </a:ln>
          </p:spPr>
          <p:txBody>
            <a:bodyPr wrap="none" anchor="ctr"/>
            <a:lstStyle/>
            <a:p>
              <a:endParaRPr lang="en-GB"/>
            </a:p>
          </p:txBody>
        </p:sp>
        <p:sp>
          <p:nvSpPr>
            <p:cNvPr id="42029" name="Line 190"/>
            <p:cNvSpPr>
              <a:spLocks noChangeShapeType="1"/>
            </p:cNvSpPr>
            <p:nvPr/>
          </p:nvSpPr>
          <p:spPr bwMode="auto">
            <a:xfrm>
              <a:off x="425" y="1761"/>
              <a:ext cx="11" cy="0"/>
            </a:xfrm>
            <a:prstGeom prst="line">
              <a:avLst/>
            </a:prstGeom>
            <a:noFill/>
            <a:ln w="9525">
              <a:solidFill>
                <a:schemeClr val="tx1"/>
              </a:solidFill>
              <a:round/>
              <a:headEnd/>
              <a:tailEnd/>
            </a:ln>
          </p:spPr>
          <p:txBody>
            <a:bodyPr wrap="none" anchor="ctr"/>
            <a:lstStyle/>
            <a:p>
              <a:endParaRPr lang="en-GB"/>
            </a:p>
          </p:txBody>
        </p:sp>
        <p:sp>
          <p:nvSpPr>
            <p:cNvPr id="42030" name="Line 191"/>
            <p:cNvSpPr>
              <a:spLocks noChangeShapeType="1"/>
            </p:cNvSpPr>
            <p:nvPr/>
          </p:nvSpPr>
          <p:spPr bwMode="auto">
            <a:xfrm>
              <a:off x="425" y="1797"/>
              <a:ext cx="11" cy="0"/>
            </a:xfrm>
            <a:prstGeom prst="line">
              <a:avLst/>
            </a:prstGeom>
            <a:noFill/>
            <a:ln w="9525">
              <a:solidFill>
                <a:schemeClr val="tx1"/>
              </a:solidFill>
              <a:round/>
              <a:headEnd/>
              <a:tailEnd/>
            </a:ln>
          </p:spPr>
          <p:txBody>
            <a:bodyPr wrap="none" anchor="ctr"/>
            <a:lstStyle/>
            <a:p>
              <a:endParaRPr lang="en-GB"/>
            </a:p>
          </p:txBody>
        </p:sp>
        <p:sp>
          <p:nvSpPr>
            <p:cNvPr id="42031" name="Line 192"/>
            <p:cNvSpPr>
              <a:spLocks noChangeShapeType="1"/>
            </p:cNvSpPr>
            <p:nvPr/>
          </p:nvSpPr>
          <p:spPr bwMode="auto">
            <a:xfrm>
              <a:off x="425" y="1832"/>
              <a:ext cx="11" cy="0"/>
            </a:xfrm>
            <a:prstGeom prst="line">
              <a:avLst/>
            </a:prstGeom>
            <a:noFill/>
            <a:ln w="9525">
              <a:solidFill>
                <a:schemeClr val="tx1"/>
              </a:solidFill>
              <a:round/>
              <a:headEnd/>
              <a:tailEnd/>
            </a:ln>
          </p:spPr>
          <p:txBody>
            <a:bodyPr wrap="none" anchor="ctr"/>
            <a:lstStyle/>
            <a:p>
              <a:endParaRPr lang="en-GB"/>
            </a:p>
          </p:txBody>
        </p:sp>
        <p:sp>
          <p:nvSpPr>
            <p:cNvPr id="42032" name="Line 193"/>
            <p:cNvSpPr>
              <a:spLocks noChangeShapeType="1"/>
            </p:cNvSpPr>
            <p:nvPr/>
          </p:nvSpPr>
          <p:spPr bwMode="auto">
            <a:xfrm>
              <a:off x="425" y="1867"/>
              <a:ext cx="11" cy="0"/>
            </a:xfrm>
            <a:prstGeom prst="line">
              <a:avLst/>
            </a:prstGeom>
            <a:noFill/>
            <a:ln w="9525">
              <a:solidFill>
                <a:schemeClr val="tx1"/>
              </a:solidFill>
              <a:round/>
              <a:headEnd/>
              <a:tailEnd/>
            </a:ln>
          </p:spPr>
          <p:txBody>
            <a:bodyPr wrap="none" anchor="ctr"/>
            <a:lstStyle/>
            <a:p>
              <a:endParaRPr lang="en-GB"/>
            </a:p>
          </p:txBody>
        </p:sp>
        <p:sp>
          <p:nvSpPr>
            <p:cNvPr id="42033" name="Line 194"/>
            <p:cNvSpPr>
              <a:spLocks noChangeShapeType="1"/>
            </p:cNvSpPr>
            <p:nvPr/>
          </p:nvSpPr>
          <p:spPr bwMode="auto">
            <a:xfrm flipV="1">
              <a:off x="471" y="1897"/>
              <a:ext cx="0" cy="11"/>
            </a:xfrm>
            <a:prstGeom prst="line">
              <a:avLst/>
            </a:prstGeom>
            <a:noFill/>
            <a:ln w="9525">
              <a:solidFill>
                <a:schemeClr val="tx1"/>
              </a:solidFill>
              <a:round/>
              <a:headEnd/>
              <a:tailEnd/>
            </a:ln>
          </p:spPr>
          <p:txBody>
            <a:bodyPr wrap="none" anchor="ctr"/>
            <a:lstStyle/>
            <a:p>
              <a:endParaRPr lang="en-GB"/>
            </a:p>
          </p:txBody>
        </p:sp>
        <p:sp>
          <p:nvSpPr>
            <p:cNvPr id="42034" name="Line 195"/>
            <p:cNvSpPr>
              <a:spLocks noChangeShapeType="1"/>
            </p:cNvSpPr>
            <p:nvPr/>
          </p:nvSpPr>
          <p:spPr bwMode="auto">
            <a:xfrm flipV="1">
              <a:off x="506" y="1897"/>
              <a:ext cx="0" cy="11"/>
            </a:xfrm>
            <a:prstGeom prst="line">
              <a:avLst/>
            </a:prstGeom>
            <a:noFill/>
            <a:ln w="9525">
              <a:solidFill>
                <a:schemeClr val="tx1"/>
              </a:solidFill>
              <a:round/>
              <a:headEnd/>
              <a:tailEnd/>
            </a:ln>
          </p:spPr>
          <p:txBody>
            <a:bodyPr wrap="none" anchor="ctr"/>
            <a:lstStyle/>
            <a:p>
              <a:endParaRPr lang="en-GB"/>
            </a:p>
          </p:txBody>
        </p:sp>
        <p:sp>
          <p:nvSpPr>
            <p:cNvPr id="42035" name="Line 196"/>
            <p:cNvSpPr>
              <a:spLocks noChangeShapeType="1"/>
            </p:cNvSpPr>
            <p:nvPr/>
          </p:nvSpPr>
          <p:spPr bwMode="auto">
            <a:xfrm flipV="1">
              <a:off x="540" y="1897"/>
              <a:ext cx="0" cy="11"/>
            </a:xfrm>
            <a:prstGeom prst="line">
              <a:avLst/>
            </a:prstGeom>
            <a:noFill/>
            <a:ln w="9525">
              <a:solidFill>
                <a:schemeClr val="tx1"/>
              </a:solidFill>
              <a:round/>
              <a:headEnd/>
              <a:tailEnd/>
            </a:ln>
          </p:spPr>
          <p:txBody>
            <a:bodyPr wrap="none" anchor="ctr"/>
            <a:lstStyle/>
            <a:p>
              <a:endParaRPr lang="en-GB"/>
            </a:p>
          </p:txBody>
        </p:sp>
        <p:sp>
          <p:nvSpPr>
            <p:cNvPr id="42036" name="Line 197"/>
            <p:cNvSpPr>
              <a:spLocks noChangeShapeType="1"/>
            </p:cNvSpPr>
            <p:nvPr/>
          </p:nvSpPr>
          <p:spPr bwMode="auto">
            <a:xfrm flipV="1">
              <a:off x="575" y="1897"/>
              <a:ext cx="0" cy="11"/>
            </a:xfrm>
            <a:prstGeom prst="line">
              <a:avLst/>
            </a:prstGeom>
            <a:noFill/>
            <a:ln w="9525">
              <a:solidFill>
                <a:schemeClr val="tx1"/>
              </a:solidFill>
              <a:round/>
              <a:headEnd/>
              <a:tailEnd/>
            </a:ln>
          </p:spPr>
          <p:txBody>
            <a:bodyPr wrap="none" anchor="ctr"/>
            <a:lstStyle/>
            <a:p>
              <a:endParaRPr lang="en-GB"/>
            </a:p>
          </p:txBody>
        </p:sp>
        <p:sp>
          <p:nvSpPr>
            <p:cNvPr id="42037" name="Line 198"/>
            <p:cNvSpPr>
              <a:spLocks noChangeShapeType="1"/>
            </p:cNvSpPr>
            <p:nvPr/>
          </p:nvSpPr>
          <p:spPr bwMode="auto">
            <a:xfrm flipV="1">
              <a:off x="610" y="1897"/>
              <a:ext cx="0" cy="11"/>
            </a:xfrm>
            <a:prstGeom prst="line">
              <a:avLst/>
            </a:prstGeom>
            <a:noFill/>
            <a:ln w="9525">
              <a:solidFill>
                <a:schemeClr val="tx1"/>
              </a:solidFill>
              <a:round/>
              <a:headEnd/>
              <a:tailEnd/>
            </a:ln>
          </p:spPr>
          <p:txBody>
            <a:bodyPr wrap="none" anchor="ctr"/>
            <a:lstStyle/>
            <a:p>
              <a:endParaRPr lang="en-GB"/>
            </a:p>
          </p:txBody>
        </p:sp>
        <p:sp>
          <p:nvSpPr>
            <p:cNvPr id="42038" name="Line 199"/>
            <p:cNvSpPr>
              <a:spLocks noChangeShapeType="1"/>
            </p:cNvSpPr>
            <p:nvPr/>
          </p:nvSpPr>
          <p:spPr bwMode="auto">
            <a:xfrm flipV="1">
              <a:off x="645" y="1897"/>
              <a:ext cx="0" cy="11"/>
            </a:xfrm>
            <a:prstGeom prst="line">
              <a:avLst/>
            </a:prstGeom>
            <a:noFill/>
            <a:ln w="9525">
              <a:solidFill>
                <a:schemeClr val="tx1"/>
              </a:solidFill>
              <a:round/>
              <a:headEnd/>
              <a:tailEnd/>
            </a:ln>
          </p:spPr>
          <p:txBody>
            <a:bodyPr wrap="none" anchor="ctr"/>
            <a:lstStyle/>
            <a:p>
              <a:endParaRPr lang="en-GB"/>
            </a:p>
          </p:txBody>
        </p:sp>
        <p:sp>
          <p:nvSpPr>
            <p:cNvPr id="42039" name="Line 200"/>
            <p:cNvSpPr>
              <a:spLocks noChangeShapeType="1"/>
            </p:cNvSpPr>
            <p:nvPr/>
          </p:nvSpPr>
          <p:spPr bwMode="auto">
            <a:xfrm flipV="1">
              <a:off x="680" y="1897"/>
              <a:ext cx="0" cy="11"/>
            </a:xfrm>
            <a:prstGeom prst="line">
              <a:avLst/>
            </a:prstGeom>
            <a:noFill/>
            <a:ln w="9525">
              <a:solidFill>
                <a:schemeClr val="tx1"/>
              </a:solidFill>
              <a:round/>
              <a:headEnd/>
              <a:tailEnd/>
            </a:ln>
          </p:spPr>
          <p:txBody>
            <a:bodyPr wrap="none" anchor="ctr"/>
            <a:lstStyle/>
            <a:p>
              <a:endParaRPr lang="en-GB"/>
            </a:p>
          </p:txBody>
        </p:sp>
        <p:sp>
          <p:nvSpPr>
            <p:cNvPr id="42040" name="Line 201"/>
            <p:cNvSpPr>
              <a:spLocks noChangeShapeType="1"/>
            </p:cNvSpPr>
            <p:nvPr/>
          </p:nvSpPr>
          <p:spPr bwMode="auto">
            <a:xfrm flipV="1">
              <a:off x="715" y="1897"/>
              <a:ext cx="0" cy="11"/>
            </a:xfrm>
            <a:prstGeom prst="line">
              <a:avLst/>
            </a:prstGeom>
            <a:noFill/>
            <a:ln w="9525">
              <a:solidFill>
                <a:schemeClr val="tx1"/>
              </a:solidFill>
              <a:round/>
              <a:headEnd/>
              <a:tailEnd/>
            </a:ln>
          </p:spPr>
          <p:txBody>
            <a:bodyPr wrap="none" anchor="ctr"/>
            <a:lstStyle/>
            <a:p>
              <a:endParaRPr lang="en-GB"/>
            </a:p>
          </p:txBody>
        </p:sp>
        <p:sp>
          <p:nvSpPr>
            <p:cNvPr id="42041" name="Line 202"/>
            <p:cNvSpPr>
              <a:spLocks noChangeShapeType="1"/>
            </p:cNvSpPr>
            <p:nvPr/>
          </p:nvSpPr>
          <p:spPr bwMode="auto">
            <a:xfrm flipV="1">
              <a:off x="749" y="1897"/>
              <a:ext cx="0" cy="11"/>
            </a:xfrm>
            <a:prstGeom prst="line">
              <a:avLst/>
            </a:prstGeom>
            <a:noFill/>
            <a:ln w="9525">
              <a:solidFill>
                <a:schemeClr val="tx1"/>
              </a:solidFill>
              <a:round/>
              <a:headEnd/>
              <a:tailEnd/>
            </a:ln>
          </p:spPr>
          <p:txBody>
            <a:bodyPr wrap="none" anchor="ctr"/>
            <a:lstStyle/>
            <a:p>
              <a:endParaRPr lang="en-GB"/>
            </a:p>
          </p:txBody>
        </p:sp>
        <p:sp>
          <p:nvSpPr>
            <p:cNvPr id="42042" name="Line 203"/>
            <p:cNvSpPr>
              <a:spLocks noChangeShapeType="1"/>
            </p:cNvSpPr>
            <p:nvPr/>
          </p:nvSpPr>
          <p:spPr bwMode="auto">
            <a:xfrm flipV="1">
              <a:off x="784" y="1897"/>
              <a:ext cx="0" cy="11"/>
            </a:xfrm>
            <a:prstGeom prst="line">
              <a:avLst/>
            </a:prstGeom>
            <a:noFill/>
            <a:ln w="9525">
              <a:solidFill>
                <a:schemeClr val="tx1"/>
              </a:solidFill>
              <a:round/>
              <a:headEnd/>
              <a:tailEnd/>
            </a:ln>
          </p:spPr>
          <p:txBody>
            <a:bodyPr wrap="none" anchor="ctr"/>
            <a:lstStyle/>
            <a:p>
              <a:endParaRPr lang="en-GB"/>
            </a:p>
          </p:txBody>
        </p:sp>
        <p:sp>
          <p:nvSpPr>
            <p:cNvPr id="42043" name="Line 204"/>
            <p:cNvSpPr>
              <a:spLocks noChangeShapeType="1"/>
            </p:cNvSpPr>
            <p:nvPr/>
          </p:nvSpPr>
          <p:spPr bwMode="auto">
            <a:xfrm flipV="1">
              <a:off x="819" y="1897"/>
              <a:ext cx="0" cy="11"/>
            </a:xfrm>
            <a:prstGeom prst="line">
              <a:avLst/>
            </a:prstGeom>
            <a:noFill/>
            <a:ln w="9525">
              <a:solidFill>
                <a:schemeClr val="tx1"/>
              </a:solidFill>
              <a:round/>
              <a:headEnd/>
              <a:tailEnd/>
            </a:ln>
          </p:spPr>
          <p:txBody>
            <a:bodyPr wrap="none" anchor="ctr"/>
            <a:lstStyle/>
            <a:p>
              <a:endParaRPr lang="en-GB"/>
            </a:p>
          </p:txBody>
        </p:sp>
        <p:sp>
          <p:nvSpPr>
            <p:cNvPr id="42044" name="Line 205"/>
            <p:cNvSpPr>
              <a:spLocks noChangeShapeType="1"/>
            </p:cNvSpPr>
            <p:nvPr/>
          </p:nvSpPr>
          <p:spPr bwMode="auto">
            <a:xfrm flipV="1">
              <a:off x="854" y="1897"/>
              <a:ext cx="0" cy="11"/>
            </a:xfrm>
            <a:prstGeom prst="line">
              <a:avLst/>
            </a:prstGeom>
            <a:noFill/>
            <a:ln w="9525">
              <a:solidFill>
                <a:schemeClr val="tx1"/>
              </a:solidFill>
              <a:round/>
              <a:headEnd/>
              <a:tailEnd/>
            </a:ln>
          </p:spPr>
          <p:txBody>
            <a:bodyPr wrap="none" anchor="ctr"/>
            <a:lstStyle/>
            <a:p>
              <a:endParaRPr lang="en-GB"/>
            </a:p>
          </p:txBody>
        </p:sp>
        <p:sp>
          <p:nvSpPr>
            <p:cNvPr id="42045" name="Line 206"/>
            <p:cNvSpPr>
              <a:spLocks noChangeShapeType="1"/>
            </p:cNvSpPr>
            <p:nvPr/>
          </p:nvSpPr>
          <p:spPr bwMode="auto">
            <a:xfrm flipV="1">
              <a:off x="889" y="1897"/>
              <a:ext cx="0" cy="11"/>
            </a:xfrm>
            <a:prstGeom prst="line">
              <a:avLst/>
            </a:prstGeom>
            <a:noFill/>
            <a:ln w="9525">
              <a:solidFill>
                <a:schemeClr val="tx1"/>
              </a:solidFill>
              <a:round/>
              <a:headEnd/>
              <a:tailEnd/>
            </a:ln>
          </p:spPr>
          <p:txBody>
            <a:bodyPr wrap="none" anchor="ctr"/>
            <a:lstStyle/>
            <a:p>
              <a:endParaRPr lang="en-GB"/>
            </a:p>
          </p:txBody>
        </p:sp>
        <p:sp>
          <p:nvSpPr>
            <p:cNvPr id="42046" name="Line 207"/>
            <p:cNvSpPr>
              <a:spLocks noChangeShapeType="1"/>
            </p:cNvSpPr>
            <p:nvPr/>
          </p:nvSpPr>
          <p:spPr bwMode="auto">
            <a:xfrm flipV="1">
              <a:off x="924" y="1897"/>
              <a:ext cx="0" cy="11"/>
            </a:xfrm>
            <a:prstGeom prst="line">
              <a:avLst/>
            </a:prstGeom>
            <a:noFill/>
            <a:ln w="9525">
              <a:solidFill>
                <a:schemeClr val="tx1"/>
              </a:solidFill>
              <a:round/>
              <a:headEnd/>
              <a:tailEnd/>
            </a:ln>
          </p:spPr>
          <p:txBody>
            <a:bodyPr wrap="none" anchor="ctr"/>
            <a:lstStyle/>
            <a:p>
              <a:endParaRPr lang="en-GB"/>
            </a:p>
          </p:txBody>
        </p:sp>
        <p:sp>
          <p:nvSpPr>
            <p:cNvPr id="42047" name="Line 208"/>
            <p:cNvSpPr>
              <a:spLocks noChangeShapeType="1"/>
            </p:cNvSpPr>
            <p:nvPr/>
          </p:nvSpPr>
          <p:spPr bwMode="auto">
            <a:xfrm flipV="1">
              <a:off x="958" y="1897"/>
              <a:ext cx="0" cy="11"/>
            </a:xfrm>
            <a:prstGeom prst="line">
              <a:avLst/>
            </a:prstGeom>
            <a:noFill/>
            <a:ln w="9525">
              <a:solidFill>
                <a:schemeClr val="tx1"/>
              </a:solidFill>
              <a:round/>
              <a:headEnd/>
              <a:tailEnd/>
            </a:ln>
          </p:spPr>
          <p:txBody>
            <a:bodyPr wrap="none" anchor="ctr"/>
            <a:lstStyle/>
            <a:p>
              <a:endParaRPr lang="en-GB"/>
            </a:p>
          </p:txBody>
        </p:sp>
        <p:sp>
          <p:nvSpPr>
            <p:cNvPr id="42048" name="Line 209"/>
            <p:cNvSpPr>
              <a:spLocks noChangeShapeType="1"/>
            </p:cNvSpPr>
            <p:nvPr/>
          </p:nvSpPr>
          <p:spPr bwMode="auto">
            <a:xfrm flipV="1">
              <a:off x="993" y="1897"/>
              <a:ext cx="0" cy="11"/>
            </a:xfrm>
            <a:prstGeom prst="line">
              <a:avLst/>
            </a:prstGeom>
            <a:noFill/>
            <a:ln w="9525">
              <a:solidFill>
                <a:schemeClr val="tx1"/>
              </a:solidFill>
              <a:round/>
              <a:headEnd/>
              <a:tailEnd/>
            </a:ln>
          </p:spPr>
          <p:txBody>
            <a:bodyPr wrap="none" anchor="ctr"/>
            <a:lstStyle/>
            <a:p>
              <a:endParaRPr lang="en-GB"/>
            </a:p>
          </p:txBody>
        </p:sp>
        <p:sp>
          <p:nvSpPr>
            <p:cNvPr id="42049" name="Line 210"/>
            <p:cNvSpPr>
              <a:spLocks noChangeShapeType="1"/>
            </p:cNvSpPr>
            <p:nvPr/>
          </p:nvSpPr>
          <p:spPr bwMode="auto">
            <a:xfrm flipV="1">
              <a:off x="1028" y="1897"/>
              <a:ext cx="0" cy="11"/>
            </a:xfrm>
            <a:prstGeom prst="line">
              <a:avLst/>
            </a:prstGeom>
            <a:noFill/>
            <a:ln w="9525">
              <a:solidFill>
                <a:schemeClr val="tx1"/>
              </a:solidFill>
              <a:round/>
              <a:headEnd/>
              <a:tailEnd/>
            </a:ln>
          </p:spPr>
          <p:txBody>
            <a:bodyPr wrap="none" anchor="ctr"/>
            <a:lstStyle/>
            <a:p>
              <a:endParaRPr lang="en-GB"/>
            </a:p>
          </p:txBody>
        </p:sp>
        <p:sp>
          <p:nvSpPr>
            <p:cNvPr id="42050" name="Line 211"/>
            <p:cNvSpPr>
              <a:spLocks noChangeShapeType="1"/>
            </p:cNvSpPr>
            <p:nvPr/>
          </p:nvSpPr>
          <p:spPr bwMode="auto">
            <a:xfrm flipV="1">
              <a:off x="1063" y="1897"/>
              <a:ext cx="0" cy="11"/>
            </a:xfrm>
            <a:prstGeom prst="line">
              <a:avLst/>
            </a:prstGeom>
            <a:noFill/>
            <a:ln w="9525">
              <a:solidFill>
                <a:schemeClr val="tx1"/>
              </a:solidFill>
              <a:round/>
              <a:headEnd/>
              <a:tailEnd/>
            </a:ln>
          </p:spPr>
          <p:txBody>
            <a:bodyPr wrap="none" anchor="ctr"/>
            <a:lstStyle/>
            <a:p>
              <a:endParaRPr lang="en-GB"/>
            </a:p>
          </p:txBody>
        </p:sp>
        <p:sp>
          <p:nvSpPr>
            <p:cNvPr id="42051" name="Line 212"/>
            <p:cNvSpPr>
              <a:spLocks noChangeShapeType="1"/>
            </p:cNvSpPr>
            <p:nvPr/>
          </p:nvSpPr>
          <p:spPr bwMode="auto">
            <a:xfrm flipV="1">
              <a:off x="1097" y="1897"/>
              <a:ext cx="0" cy="11"/>
            </a:xfrm>
            <a:prstGeom prst="line">
              <a:avLst/>
            </a:prstGeom>
            <a:noFill/>
            <a:ln w="9525">
              <a:solidFill>
                <a:schemeClr val="tx1"/>
              </a:solidFill>
              <a:round/>
              <a:headEnd/>
              <a:tailEnd/>
            </a:ln>
          </p:spPr>
          <p:txBody>
            <a:bodyPr wrap="none" anchor="ctr"/>
            <a:lstStyle/>
            <a:p>
              <a:endParaRPr lang="en-GB"/>
            </a:p>
          </p:txBody>
        </p:sp>
        <p:sp>
          <p:nvSpPr>
            <p:cNvPr id="42052" name="Line 213"/>
            <p:cNvSpPr>
              <a:spLocks noChangeShapeType="1"/>
            </p:cNvSpPr>
            <p:nvPr/>
          </p:nvSpPr>
          <p:spPr bwMode="auto">
            <a:xfrm flipV="1">
              <a:off x="1131" y="1897"/>
              <a:ext cx="0" cy="11"/>
            </a:xfrm>
            <a:prstGeom prst="line">
              <a:avLst/>
            </a:prstGeom>
            <a:noFill/>
            <a:ln w="9525">
              <a:solidFill>
                <a:schemeClr val="tx1"/>
              </a:solidFill>
              <a:round/>
              <a:headEnd/>
              <a:tailEnd/>
            </a:ln>
          </p:spPr>
          <p:txBody>
            <a:bodyPr wrap="none" anchor="ctr"/>
            <a:lstStyle/>
            <a:p>
              <a:endParaRPr lang="en-GB"/>
            </a:p>
          </p:txBody>
        </p:sp>
        <p:sp>
          <p:nvSpPr>
            <p:cNvPr id="42053" name="Line 214"/>
            <p:cNvSpPr>
              <a:spLocks noChangeShapeType="1"/>
            </p:cNvSpPr>
            <p:nvPr/>
          </p:nvSpPr>
          <p:spPr bwMode="auto">
            <a:xfrm flipV="1">
              <a:off x="1166" y="1897"/>
              <a:ext cx="0" cy="11"/>
            </a:xfrm>
            <a:prstGeom prst="line">
              <a:avLst/>
            </a:prstGeom>
            <a:noFill/>
            <a:ln w="9525">
              <a:solidFill>
                <a:schemeClr val="tx1"/>
              </a:solidFill>
              <a:round/>
              <a:headEnd/>
              <a:tailEnd/>
            </a:ln>
          </p:spPr>
          <p:txBody>
            <a:bodyPr wrap="none" anchor="ctr"/>
            <a:lstStyle/>
            <a:p>
              <a:endParaRPr lang="en-GB"/>
            </a:p>
          </p:txBody>
        </p:sp>
        <p:sp>
          <p:nvSpPr>
            <p:cNvPr id="42054" name="Line 215"/>
            <p:cNvSpPr>
              <a:spLocks noChangeShapeType="1"/>
            </p:cNvSpPr>
            <p:nvPr/>
          </p:nvSpPr>
          <p:spPr bwMode="auto">
            <a:xfrm flipV="1">
              <a:off x="1201" y="1897"/>
              <a:ext cx="0" cy="11"/>
            </a:xfrm>
            <a:prstGeom prst="line">
              <a:avLst/>
            </a:prstGeom>
            <a:noFill/>
            <a:ln w="9525">
              <a:solidFill>
                <a:schemeClr val="tx1"/>
              </a:solidFill>
              <a:round/>
              <a:headEnd/>
              <a:tailEnd/>
            </a:ln>
          </p:spPr>
          <p:txBody>
            <a:bodyPr wrap="none" anchor="ctr"/>
            <a:lstStyle/>
            <a:p>
              <a:endParaRPr lang="en-GB"/>
            </a:p>
          </p:txBody>
        </p:sp>
        <p:sp>
          <p:nvSpPr>
            <p:cNvPr id="42055" name="Line 216"/>
            <p:cNvSpPr>
              <a:spLocks noChangeShapeType="1"/>
            </p:cNvSpPr>
            <p:nvPr/>
          </p:nvSpPr>
          <p:spPr bwMode="auto">
            <a:xfrm flipV="1">
              <a:off x="1236" y="1897"/>
              <a:ext cx="0" cy="11"/>
            </a:xfrm>
            <a:prstGeom prst="line">
              <a:avLst/>
            </a:prstGeom>
            <a:noFill/>
            <a:ln w="9525">
              <a:solidFill>
                <a:schemeClr val="tx1"/>
              </a:solidFill>
              <a:round/>
              <a:headEnd/>
              <a:tailEnd/>
            </a:ln>
          </p:spPr>
          <p:txBody>
            <a:bodyPr wrap="none" anchor="ctr"/>
            <a:lstStyle/>
            <a:p>
              <a:endParaRPr lang="en-GB"/>
            </a:p>
          </p:txBody>
        </p:sp>
        <p:sp>
          <p:nvSpPr>
            <p:cNvPr id="42056" name="Line 217"/>
            <p:cNvSpPr>
              <a:spLocks noChangeShapeType="1"/>
            </p:cNvSpPr>
            <p:nvPr/>
          </p:nvSpPr>
          <p:spPr bwMode="auto">
            <a:xfrm flipV="1">
              <a:off x="1271" y="1897"/>
              <a:ext cx="0" cy="11"/>
            </a:xfrm>
            <a:prstGeom prst="line">
              <a:avLst/>
            </a:prstGeom>
            <a:noFill/>
            <a:ln w="9525">
              <a:solidFill>
                <a:schemeClr val="tx1"/>
              </a:solidFill>
              <a:round/>
              <a:headEnd/>
              <a:tailEnd/>
            </a:ln>
          </p:spPr>
          <p:txBody>
            <a:bodyPr wrap="none" anchor="ctr"/>
            <a:lstStyle/>
            <a:p>
              <a:endParaRPr lang="en-GB"/>
            </a:p>
          </p:txBody>
        </p:sp>
        <p:sp>
          <p:nvSpPr>
            <p:cNvPr id="42057" name="Line 218"/>
            <p:cNvSpPr>
              <a:spLocks noChangeShapeType="1"/>
            </p:cNvSpPr>
            <p:nvPr/>
          </p:nvSpPr>
          <p:spPr bwMode="auto">
            <a:xfrm flipV="1">
              <a:off x="1306" y="1897"/>
              <a:ext cx="0" cy="11"/>
            </a:xfrm>
            <a:prstGeom prst="line">
              <a:avLst/>
            </a:prstGeom>
            <a:noFill/>
            <a:ln w="9525">
              <a:solidFill>
                <a:schemeClr val="tx1"/>
              </a:solidFill>
              <a:round/>
              <a:headEnd/>
              <a:tailEnd/>
            </a:ln>
          </p:spPr>
          <p:txBody>
            <a:bodyPr wrap="none" anchor="ctr"/>
            <a:lstStyle/>
            <a:p>
              <a:endParaRPr lang="en-GB"/>
            </a:p>
          </p:txBody>
        </p:sp>
        <p:sp>
          <p:nvSpPr>
            <p:cNvPr id="42058" name="Line 219"/>
            <p:cNvSpPr>
              <a:spLocks noChangeShapeType="1"/>
            </p:cNvSpPr>
            <p:nvPr/>
          </p:nvSpPr>
          <p:spPr bwMode="auto">
            <a:xfrm flipV="1">
              <a:off x="1346" y="1897"/>
              <a:ext cx="0" cy="11"/>
            </a:xfrm>
            <a:prstGeom prst="line">
              <a:avLst/>
            </a:prstGeom>
            <a:noFill/>
            <a:ln w="9525">
              <a:solidFill>
                <a:schemeClr val="tx1"/>
              </a:solidFill>
              <a:round/>
              <a:headEnd/>
              <a:tailEnd/>
            </a:ln>
          </p:spPr>
          <p:txBody>
            <a:bodyPr wrap="none" anchor="ctr"/>
            <a:lstStyle/>
            <a:p>
              <a:endParaRPr lang="en-GB"/>
            </a:p>
          </p:txBody>
        </p:sp>
        <p:sp>
          <p:nvSpPr>
            <p:cNvPr id="42059" name="Text Box 220"/>
            <p:cNvSpPr txBox="1">
              <a:spLocks noChangeArrowheads="1"/>
            </p:cNvSpPr>
            <p:nvPr/>
          </p:nvSpPr>
          <p:spPr bwMode="auto">
            <a:xfrm rot="16248115">
              <a:off x="-31" y="1550"/>
              <a:ext cx="794" cy="179"/>
            </a:xfrm>
            <a:prstGeom prst="rect">
              <a:avLst/>
            </a:prstGeom>
            <a:noFill/>
            <a:ln w="9525">
              <a:noFill/>
              <a:miter lim="800000"/>
              <a:headEnd/>
              <a:tailEnd/>
            </a:ln>
          </p:spPr>
          <p:txBody>
            <a:bodyPr>
              <a:spAutoFit/>
            </a:bodyPr>
            <a:lstStyle/>
            <a:p>
              <a:pPr algn="ctr" eaLnBrk="0" hangingPunct="0">
                <a:spcBef>
                  <a:spcPct val="50000"/>
                </a:spcBef>
              </a:pPr>
              <a:r>
                <a:rPr lang="en-US" sz="1400" b="0" dirty="0"/>
                <a:t>Orders</a:t>
              </a:r>
            </a:p>
          </p:txBody>
        </p:sp>
        <p:sp>
          <p:nvSpPr>
            <p:cNvPr id="42060" name="Text Box 221"/>
            <p:cNvSpPr txBox="1">
              <a:spLocks noChangeArrowheads="1"/>
            </p:cNvSpPr>
            <p:nvPr/>
          </p:nvSpPr>
          <p:spPr bwMode="auto">
            <a:xfrm>
              <a:off x="309" y="1819"/>
              <a:ext cx="139" cy="192"/>
            </a:xfrm>
            <a:prstGeom prst="rect">
              <a:avLst/>
            </a:prstGeom>
            <a:noFill/>
            <a:ln w="9525">
              <a:noFill/>
              <a:miter lim="800000"/>
              <a:headEnd/>
              <a:tailEnd/>
            </a:ln>
          </p:spPr>
          <p:txBody>
            <a:bodyPr>
              <a:spAutoFit/>
            </a:bodyPr>
            <a:lstStyle/>
            <a:p>
              <a:pPr algn="ctr" eaLnBrk="0" hangingPunct="0">
                <a:spcBef>
                  <a:spcPct val="50000"/>
                </a:spcBef>
              </a:pPr>
              <a:r>
                <a:rPr lang="en-US" sz="1400" b="0"/>
                <a:t>0</a:t>
              </a:r>
            </a:p>
          </p:txBody>
        </p:sp>
        <p:sp>
          <p:nvSpPr>
            <p:cNvPr id="42061" name="Text Box 222"/>
            <p:cNvSpPr txBox="1">
              <a:spLocks noChangeArrowheads="1"/>
            </p:cNvSpPr>
            <p:nvPr/>
          </p:nvSpPr>
          <p:spPr bwMode="auto">
            <a:xfrm>
              <a:off x="891" y="1897"/>
              <a:ext cx="577" cy="192"/>
            </a:xfrm>
            <a:prstGeom prst="rect">
              <a:avLst/>
            </a:prstGeom>
            <a:noFill/>
            <a:ln w="9525">
              <a:noFill/>
              <a:miter lim="800000"/>
              <a:headEnd/>
              <a:tailEnd/>
            </a:ln>
          </p:spPr>
          <p:txBody>
            <a:bodyPr>
              <a:spAutoFit/>
            </a:bodyPr>
            <a:lstStyle/>
            <a:p>
              <a:pPr algn="ctr" eaLnBrk="0" hangingPunct="0">
                <a:spcBef>
                  <a:spcPct val="50000"/>
                </a:spcBef>
              </a:pPr>
              <a:r>
                <a:rPr lang="en-US" sz="1400" b="0"/>
                <a:t>Time</a:t>
              </a:r>
            </a:p>
          </p:txBody>
        </p:sp>
        <p:sp>
          <p:nvSpPr>
            <p:cNvPr id="42062" name="Line 223"/>
            <p:cNvSpPr>
              <a:spLocks noChangeShapeType="1"/>
            </p:cNvSpPr>
            <p:nvPr/>
          </p:nvSpPr>
          <p:spPr bwMode="auto">
            <a:xfrm>
              <a:off x="425" y="1336"/>
              <a:ext cx="11" cy="0"/>
            </a:xfrm>
            <a:prstGeom prst="line">
              <a:avLst/>
            </a:prstGeom>
            <a:noFill/>
            <a:ln w="9525">
              <a:solidFill>
                <a:schemeClr val="tx1"/>
              </a:solidFill>
              <a:round/>
              <a:headEnd/>
              <a:tailEnd/>
            </a:ln>
          </p:spPr>
          <p:txBody>
            <a:bodyPr wrap="none" anchor="ctr"/>
            <a:lstStyle/>
            <a:p>
              <a:endParaRPr lang="en-GB"/>
            </a:p>
          </p:txBody>
        </p:sp>
      </p:grpSp>
      <p:sp>
        <p:nvSpPr>
          <p:cNvPr id="41992" name="Rectangle 224"/>
          <p:cNvSpPr>
            <a:spLocks noChangeArrowheads="1"/>
          </p:cNvSpPr>
          <p:nvPr/>
        </p:nvSpPr>
        <p:spPr bwMode="auto">
          <a:xfrm>
            <a:off x="6590909" y="4151040"/>
            <a:ext cx="892286" cy="646112"/>
          </a:xfrm>
          <a:prstGeom prst="rect">
            <a:avLst/>
          </a:prstGeom>
          <a:solidFill>
            <a:srgbClr val="CCFF99"/>
          </a:solidFill>
          <a:ln w="9525">
            <a:solidFill>
              <a:schemeClr val="tx1"/>
            </a:solidFill>
            <a:miter lim="800000"/>
            <a:headEnd/>
            <a:tailEnd/>
          </a:ln>
        </p:spPr>
        <p:txBody>
          <a:bodyPr wrap="none" anchor="ctr"/>
          <a:lstStyle/>
          <a:p>
            <a:endParaRPr lang="en-GB"/>
          </a:p>
        </p:txBody>
      </p:sp>
      <p:sp>
        <p:nvSpPr>
          <p:cNvPr id="41993" name="Text Box 225"/>
          <p:cNvSpPr txBox="1">
            <a:spLocks noChangeArrowheads="1"/>
          </p:cNvSpPr>
          <p:nvPr/>
        </p:nvSpPr>
        <p:spPr bwMode="auto">
          <a:xfrm>
            <a:off x="6565122" y="4205018"/>
            <a:ext cx="938705" cy="581025"/>
          </a:xfrm>
          <a:prstGeom prst="rect">
            <a:avLst/>
          </a:prstGeom>
          <a:noFill/>
          <a:ln w="9525">
            <a:noFill/>
            <a:miter lim="800000"/>
            <a:headEnd/>
            <a:tailEnd/>
          </a:ln>
        </p:spPr>
        <p:txBody>
          <a:bodyPr>
            <a:spAutoFit/>
          </a:bodyPr>
          <a:lstStyle/>
          <a:p>
            <a:pPr algn="ctr" eaLnBrk="0" hangingPunct="0">
              <a:spcBef>
                <a:spcPct val="50000"/>
              </a:spcBef>
            </a:pPr>
            <a:r>
              <a:rPr lang="en-US" b="0" dirty="0"/>
              <a:t>Retail Store</a:t>
            </a:r>
          </a:p>
        </p:txBody>
      </p:sp>
      <p:sp>
        <p:nvSpPr>
          <p:cNvPr id="41994" name="Rectangle 226"/>
          <p:cNvSpPr>
            <a:spLocks noChangeArrowheads="1"/>
          </p:cNvSpPr>
          <p:nvPr/>
        </p:nvSpPr>
        <p:spPr bwMode="auto">
          <a:xfrm>
            <a:off x="4410912" y="4151040"/>
            <a:ext cx="892286" cy="646112"/>
          </a:xfrm>
          <a:prstGeom prst="rect">
            <a:avLst/>
          </a:prstGeom>
          <a:solidFill>
            <a:srgbClr val="CCFF99"/>
          </a:solidFill>
          <a:ln w="9525">
            <a:solidFill>
              <a:schemeClr val="tx1"/>
            </a:solidFill>
            <a:miter lim="800000"/>
            <a:headEnd/>
            <a:tailEnd/>
          </a:ln>
        </p:spPr>
        <p:txBody>
          <a:bodyPr wrap="none" anchor="ctr"/>
          <a:lstStyle/>
          <a:p>
            <a:endParaRPr lang="en-GB"/>
          </a:p>
        </p:txBody>
      </p:sp>
      <p:sp>
        <p:nvSpPr>
          <p:cNvPr id="41995" name="Text Box 227"/>
          <p:cNvSpPr txBox="1">
            <a:spLocks noChangeArrowheads="1"/>
          </p:cNvSpPr>
          <p:nvPr/>
        </p:nvSpPr>
        <p:spPr bwMode="auto">
          <a:xfrm>
            <a:off x="4397159" y="4179618"/>
            <a:ext cx="940425" cy="581025"/>
          </a:xfrm>
          <a:prstGeom prst="rect">
            <a:avLst/>
          </a:prstGeom>
          <a:noFill/>
          <a:ln w="9525">
            <a:noFill/>
            <a:miter lim="800000"/>
            <a:headEnd/>
            <a:tailEnd/>
          </a:ln>
        </p:spPr>
        <p:txBody>
          <a:bodyPr>
            <a:spAutoFit/>
          </a:bodyPr>
          <a:lstStyle/>
          <a:p>
            <a:pPr algn="ctr" eaLnBrk="0" hangingPunct="0">
              <a:spcBef>
                <a:spcPct val="50000"/>
              </a:spcBef>
            </a:pPr>
            <a:r>
              <a:rPr lang="en-GB" b="0"/>
              <a:t>Whole -saler</a:t>
            </a:r>
            <a:endParaRPr lang="en-US" b="0"/>
          </a:p>
        </p:txBody>
      </p:sp>
      <p:sp>
        <p:nvSpPr>
          <p:cNvPr id="41996" name="Rectangle 228"/>
          <p:cNvSpPr>
            <a:spLocks noChangeArrowheads="1"/>
          </p:cNvSpPr>
          <p:nvPr/>
        </p:nvSpPr>
        <p:spPr bwMode="auto">
          <a:xfrm>
            <a:off x="2229196" y="4151040"/>
            <a:ext cx="892285" cy="646112"/>
          </a:xfrm>
          <a:prstGeom prst="rect">
            <a:avLst/>
          </a:prstGeom>
          <a:solidFill>
            <a:srgbClr val="CCFF99"/>
          </a:solidFill>
          <a:ln w="9525">
            <a:solidFill>
              <a:schemeClr val="tx1"/>
            </a:solidFill>
            <a:miter lim="800000"/>
            <a:headEnd/>
            <a:tailEnd/>
          </a:ln>
        </p:spPr>
        <p:txBody>
          <a:bodyPr wrap="none" anchor="ctr"/>
          <a:lstStyle/>
          <a:p>
            <a:endParaRPr lang="en-GB"/>
          </a:p>
        </p:txBody>
      </p:sp>
      <p:sp>
        <p:nvSpPr>
          <p:cNvPr id="41997" name="Text Box 229"/>
          <p:cNvSpPr txBox="1">
            <a:spLocks noChangeArrowheads="1"/>
          </p:cNvSpPr>
          <p:nvPr/>
        </p:nvSpPr>
        <p:spPr bwMode="auto">
          <a:xfrm>
            <a:off x="2203408" y="4205018"/>
            <a:ext cx="938705" cy="581025"/>
          </a:xfrm>
          <a:prstGeom prst="rect">
            <a:avLst/>
          </a:prstGeom>
          <a:noFill/>
          <a:ln w="9525">
            <a:noFill/>
            <a:miter lim="800000"/>
            <a:headEnd/>
            <a:tailEnd/>
          </a:ln>
        </p:spPr>
        <p:txBody>
          <a:bodyPr>
            <a:spAutoFit/>
          </a:bodyPr>
          <a:lstStyle/>
          <a:p>
            <a:pPr algn="ctr" eaLnBrk="0" hangingPunct="0"/>
            <a:r>
              <a:rPr lang="en-GB" b="0"/>
              <a:t>Manuf- acturer</a:t>
            </a:r>
            <a:endParaRPr lang="en-US" b="0"/>
          </a:p>
        </p:txBody>
      </p:sp>
      <p:sp>
        <p:nvSpPr>
          <p:cNvPr id="41998" name="Rectangle 230"/>
          <p:cNvSpPr>
            <a:spLocks noChangeArrowheads="1"/>
          </p:cNvSpPr>
          <p:nvPr/>
        </p:nvSpPr>
        <p:spPr bwMode="auto">
          <a:xfrm>
            <a:off x="246913" y="4151040"/>
            <a:ext cx="892286" cy="646112"/>
          </a:xfrm>
          <a:prstGeom prst="rect">
            <a:avLst/>
          </a:prstGeom>
          <a:solidFill>
            <a:srgbClr val="CCFF99"/>
          </a:solidFill>
          <a:ln w="9525">
            <a:solidFill>
              <a:schemeClr val="tx1"/>
            </a:solidFill>
            <a:miter lim="800000"/>
            <a:headEnd/>
            <a:tailEnd/>
          </a:ln>
        </p:spPr>
        <p:txBody>
          <a:bodyPr wrap="none" anchor="ctr"/>
          <a:lstStyle/>
          <a:p>
            <a:endParaRPr lang="en-GB"/>
          </a:p>
        </p:txBody>
      </p:sp>
      <p:sp>
        <p:nvSpPr>
          <p:cNvPr id="41999" name="Text Box 231"/>
          <p:cNvSpPr txBox="1">
            <a:spLocks noChangeArrowheads="1"/>
          </p:cNvSpPr>
          <p:nvPr/>
        </p:nvSpPr>
        <p:spPr bwMode="auto">
          <a:xfrm>
            <a:off x="203931" y="4312965"/>
            <a:ext cx="1012632" cy="336550"/>
          </a:xfrm>
          <a:prstGeom prst="rect">
            <a:avLst/>
          </a:prstGeom>
          <a:noFill/>
          <a:ln w="9525">
            <a:noFill/>
            <a:miter lim="800000"/>
            <a:headEnd/>
            <a:tailEnd/>
          </a:ln>
        </p:spPr>
        <p:txBody>
          <a:bodyPr>
            <a:spAutoFit/>
          </a:bodyPr>
          <a:lstStyle/>
          <a:p>
            <a:pPr algn="ctr" eaLnBrk="0" hangingPunct="0">
              <a:spcBef>
                <a:spcPct val="50000"/>
              </a:spcBef>
            </a:pPr>
            <a:r>
              <a:rPr lang="en-GB" b="0"/>
              <a:t>Supplier</a:t>
            </a:r>
            <a:endParaRPr lang="en-US" b="0"/>
          </a:p>
        </p:txBody>
      </p:sp>
      <p:sp>
        <p:nvSpPr>
          <p:cNvPr id="42000" name="Line 232"/>
          <p:cNvSpPr>
            <a:spLocks noChangeShapeType="1"/>
          </p:cNvSpPr>
          <p:nvPr/>
        </p:nvSpPr>
        <p:spPr bwMode="auto">
          <a:xfrm>
            <a:off x="1238913" y="4473302"/>
            <a:ext cx="892285" cy="0"/>
          </a:xfrm>
          <a:prstGeom prst="line">
            <a:avLst/>
          </a:prstGeom>
          <a:noFill/>
          <a:ln w="28575">
            <a:solidFill>
              <a:srgbClr val="FF0000"/>
            </a:solidFill>
            <a:round/>
            <a:headEnd/>
            <a:tailEnd type="triangle" w="med" len="med"/>
          </a:ln>
        </p:spPr>
        <p:txBody>
          <a:bodyPr/>
          <a:lstStyle/>
          <a:p>
            <a:endParaRPr lang="en-GB"/>
          </a:p>
        </p:txBody>
      </p:sp>
      <p:sp>
        <p:nvSpPr>
          <p:cNvPr id="42001" name="Line 233"/>
          <p:cNvSpPr>
            <a:spLocks noChangeShapeType="1"/>
          </p:cNvSpPr>
          <p:nvPr/>
        </p:nvSpPr>
        <p:spPr bwMode="auto">
          <a:xfrm>
            <a:off x="3320914" y="4473302"/>
            <a:ext cx="890567" cy="0"/>
          </a:xfrm>
          <a:prstGeom prst="line">
            <a:avLst/>
          </a:prstGeom>
          <a:noFill/>
          <a:ln w="28575">
            <a:solidFill>
              <a:srgbClr val="FF0000"/>
            </a:solidFill>
            <a:round/>
            <a:headEnd/>
            <a:tailEnd type="triangle" w="med" len="med"/>
          </a:ln>
        </p:spPr>
        <p:txBody>
          <a:bodyPr/>
          <a:lstStyle/>
          <a:p>
            <a:endParaRPr lang="en-GB"/>
          </a:p>
        </p:txBody>
      </p:sp>
      <p:sp>
        <p:nvSpPr>
          <p:cNvPr id="42002" name="Line 234"/>
          <p:cNvSpPr>
            <a:spLocks noChangeShapeType="1"/>
          </p:cNvSpPr>
          <p:nvPr/>
        </p:nvSpPr>
        <p:spPr bwMode="auto">
          <a:xfrm>
            <a:off x="5500912" y="4473302"/>
            <a:ext cx="892286" cy="0"/>
          </a:xfrm>
          <a:prstGeom prst="line">
            <a:avLst/>
          </a:prstGeom>
          <a:noFill/>
          <a:ln w="28575">
            <a:solidFill>
              <a:srgbClr val="FF0000"/>
            </a:solidFill>
            <a:round/>
            <a:headEnd/>
            <a:tailEnd type="triangle" w="med" len="med"/>
          </a:ln>
        </p:spPr>
        <p:txBody>
          <a:bodyPr/>
          <a:lstStyle/>
          <a:p>
            <a:endParaRPr lang="en-GB"/>
          </a:p>
        </p:txBody>
      </p:sp>
      <p:sp>
        <p:nvSpPr>
          <p:cNvPr id="42003" name="Line 235"/>
          <p:cNvSpPr>
            <a:spLocks noChangeShapeType="1"/>
          </p:cNvSpPr>
          <p:nvPr/>
        </p:nvSpPr>
        <p:spPr bwMode="auto">
          <a:xfrm>
            <a:off x="7582911" y="4473302"/>
            <a:ext cx="397144" cy="0"/>
          </a:xfrm>
          <a:prstGeom prst="line">
            <a:avLst/>
          </a:prstGeom>
          <a:noFill/>
          <a:ln w="28575">
            <a:solidFill>
              <a:srgbClr val="FF0000"/>
            </a:solidFill>
            <a:round/>
            <a:headEnd/>
            <a:tailEnd type="triangle" w="med" len="med"/>
          </a:ln>
        </p:spPr>
        <p:txBody>
          <a:bodyPr/>
          <a:lstStyle/>
          <a:p>
            <a:endParaRPr lang="en-GB"/>
          </a:p>
        </p:txBody>
      </p:sp>
      <p:sp>
        <p:nvSpPr>
          <p:cNvPr id="42004" name="Freeform 236"/>
          <p:cNvSpPr>
            <a:spLocks/>
          </p:cNvSpPr>
          <p:nvPr/>
        </p:nvSpPr>
        <p:spPr bwMode="auto">
          <a:xfrm>
            <a:off x="7087771" y="3719240"/>
            <a:ext cx="1585140" cy="431800"/>
          </a:xfrm>
          <a:custGeom>
            <a:avLst/>
            <a:gdLst>
              <a:gd name="T0" fmla="*/ 0 w 1008"/>
              <a:gd name="T1" fmla="*/ 431800 h 192"/>
              <a:gd name="T2" fmla="*/ 130685 w 1008"/>
              <a:gd name="T3" fmla="*/ 204655 h 192"/>
              <a:gd name="T4" fmla="*/ 489344 w 1008"/>
              <a:gd name="T5" fmla="*/ 26988 h 192"/>
              <a:gd name="T6" fmla="*/ 978688 w 1008"/>
              <a:gd name="T7" fmla="*/ 40481 h 192"/>
              <a:gd name="T8" fmla="*/ 1251675 w 1008"/>
              <a:gd name="T9" fmla="*/ 170921 h 192"/>
              <a:gd name="T10" fmla="*/ 1375099 w 1008"/>
              <a:gd name="T11" fmla="*/ 274373 h 192"/>
              <a:gd name="T12" fmla="*/ 1463675 w 1008"/>
              <a:gd name="T13" fmla="*/ 431800 h 192"/>
              <a:gd name="T14" fmla="*/ 0 60000 65536"/>
              <a:gd name="T15" fmla="*/ 0 60000 65536"/>
              <a:gd name="T16" fmla="*/ 0 60000 65536"/>
              <a:gd name="T17" fmla="*/ 0 60000 65536"/>
              <a:gd name="T18" fmla="*/ 0 60000 65536"/>
              <a:gd name="T19" fmla="*/ 0 60000 65536"/>
              <a:gd name="T20" fmla="*/ 0 60000 65536"/>
              <a:gd name="T21" fmla="*/ 0 w 1008"/>
              <a:gd name="T22" fmla="*/ 0 h 192"/>
              <a:gd name="T23" fmla="*/ 1008 w 1008"/>
              <a:gd name="T24" fmla="*/ 192 h 1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08" h="192">
                <a:moveTo>
                  <a:pt x="0" y="192"/>
                </a:moveTo>
                <a:cubicBezTo>
                  <a:pt x="15" y="176"/>
                  <a:pt x="34" y="121"/>
                  <a:pt x="90" y="91"/>
                </a:cubicBezTo>
                <a:cubicBezTo>
                  <a:pt x="146" y="62"/>
                  <a:pt x="240" y="25"/>
                  <a:pt x="337" y="12"/>
                </a:cubicBezTo>
                <a:cubicBezTo>
                  <a:pt x="435" y="0"/>
                  <a:pt x="587" y="7"/>
                  <a:pt x="674" y="18"/>
                </a:cubicBezTo>
                <a:cubicBezTo>
                  <a:pt x="761" y="29"/>
                  <a:pt x="817" y="59"/>
                  <a:pt x="862" y="76"/>
                </a:cubicBezTo>
                <a:cubicBezTo>
                  <a:pt x="907" y="93"/>
                  <a:pt x="923" y="103"/>
                  <a:pt x="947" y="122"/>
                </a:cubicBezTo>
                <a:cubicBezTo>
                  <a:pt x="971" y="141"/>
                  <a:pt x="995" y="178"/>
                  <a:pt x="1008" y="192"/>
                </a:cubicBezTo>
              </a:path>
            </a:pathLst>
          </a:custGeom>
          <a:noFill/>
          <a:ln w="28575" cap="flat" cmpd="sng">
            <a:solidFill>
              <a:srgbClr val="FF0000"/>
            </a:solidFill>
            <a:prstDash val="sysDot"/>
            <a:round/>
            <a:headEnd type="triangle" w="med" len="med"/>
            <a:tailEnd type="none" w="med" len="med"/>
          </a:ln>
        </p:spPr>
        <p:txBody>
          <a:bodyPr/>
          <a:lstStyle/>
          <a:p>
            <a:endParaRPr lang="en-GB"/>
          </a:p>
        </p:txBody>
      </p:sp>
      <p:sp>
        <p:nvSpPr>
          <p:cNvPr id="42005" name="Freeform 237"/>
          <p:cNvSpPr>
            <a:spLocks/>
          </p:cNvSpPr>
          <p:nvPr/>
        </p:nvSpPr>
        <p:spPr bwMode="auto">
          <a:xfrm>
            <a:off x="5103766" y="3719240"/>
            <a:ext cx="1586858" cy="431800"/>
          </a:xfrm>
          <a:custGeom>
            <a:avLst/>
            <a:gdLst>
              <a:gd name="T0" fmla="*/ 0 w 1008"/>
              <a:gd name="T1" fmla="*/ 431800 h 192"/>
              <a:gd name="T2" fmla="*/ 130827 w 1008"/>
              <a:gd name="T3" fmla="*/ 204655 h 192"/>
              <a:gd name="T4" fmla="*/ 489874 w 1008"/>
              <a:gd name="T5" fmla="*/ 26988 h 192"/>
              <a:gd name="T6" fmla="*/ 979749 w 1008"/>
              <a:gd name="T7" fmla="*/ 40481 h 192"/>
              <a:gd name="T8" fmla="*/ 1253032 w 1008"/>
              <a:gd name="T9" fmla="*/ 170921 h 192"/>
              <a:gd name="T10" fmla="*/ 1376590 w 1008"/>
              <a:gd name="T11" fmla="*/ 274373 h 192"/>
              <a:gd name="T12" fmla="*/ 1465262 w 1008"/>
              <a:gd name="T13" fmla="*/ 431800 h 192"/>
              <a:gd name="T14" fmla="*/ 0 60000 65536"/>
              <a:gd name="T15" fmla="*/ 0 60000 65536"/>
              <a:gd name="T16" fmla="*/ 0 60000 65536"/>
              <a:gd name="T17" fmla="*/ 0 60000 65536"/>
              <a:gd name="T18" fmla="*/ 0 60000 65536"/>
              <a:gd name="T19" fmla="*/ 0 60000 65536"/>
              <a:gd name="T20" fmla="*/ 0 60000 65536"/>
              <a:gd name="T21" fmla="*/ 0 w 1008"/>
              <a:gd name="T22" fmla="*/ 0 h 192"/>
              <a:gd name="T23" fmla="*/ 1008 w 1008"/>
              <a:gd name="T24" fmla="*/ 192 h 1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08" h="192">
                <a:moveTo>
                  <a:pt x="0" y="192"/>
                </a:moveTo>
                <a:cubicBezTo>
                  <a:pt x="15" y="176"/>
                  <a:pt x="34" y="121"/>
                  <a:pt x="90" y="91"/>
                </a:cubicBezTo>
                <a:cubicBezTo>
                  <a:pt x="146" y="62"/>
                  <a:pt x="240" y="25"/>
                  <a:pt x="337" y="12"/>
                </a:cubicBezTo>
                <a:cubicBezTo>
                  <a:pt x="435" y="0"/>
                  <a:pt x="587" y="7"/>
                  <a:pt x="674" y="18"/>
                </a:cubicBezTo>
                <a:cubicBezTo>
                  <a:pt x="761" y="29"/>
                  <a:pt x="817" y="59"/>
                  <a:pt x="862" y="76"/>
                </a:cubicBezTo>
                <a:cubicBezTo>
                  <a:pt x="907" y="93"/>
                  <a:pt x="923" y="103"/>
                  <a:pt x="947" y="122"/>
                </a:cubicBezTo>
                <a:cubicBezTo>
                  <a:pt x="971" y="141"/>
                  <a:pt x="995" y="178"/>
                  <a:pt x="1008" y="192"/>
                </a:cubicBezTo>
              </a:path>
            </a:pathLst>
          </a:custGeom>
          <a:noFill/>
          <a:ln w="28575" cap="flat" cmpd="sng">
            <a:solidFill>
              <a:srgbClr val="FF0000"/>
            </a:solidFill>
            <a:prstDash val="sysDot"/>
            <a:round/>
            <a:headEnd type="triangle" w="med" len="med"/>
            <a:tailEnd type="none" w="med" len="med"/>
          </a:ln>
        </p:spPr>
        <p:txBody>
          <a:bodyPr/>
          <a:lstStyle/>
          <a:p>
            <a:endParaRPr lang="en-GB"/>
          </a:p>
        </p:txBody>
      </p:sp>
      <p:sp>
        <p:nvSpPr>
          <p:cNvPr id="42006" name="Freeform 238"/>
          <p:cNvSpPr>
            <a:spLocks/>
          </p:cNvSpPr>
          <p:nvPr/>
        </p:nvSpPr>
        <p:spPr bwMode="auto">
          <a:xfrm>
            <a:off x="2923769" y="3719240"/>
            <a:ext cx="1585140" cy="431800"/>
          </a:xfrm>
          <a:custGeom>
            <a:avLst/>
            <a:gdLst>
              <a:gd name="T0" fmla="*/ 0 w 1008"/>
              <a:gd name="T1" fmla="*/ 431800 h 192"/>
              <a:gd name="T2" fmla="*/ 130685 w 1008"/>
              <a:gd name="T3" fmla="*/ 204655 h 192"/>
              <a:gd name="T4" fmla="*/ 489344 w 1008"/>
              <a:gd name="T5" fmla="*/ 26988 h 192"/>
              <a:gd name="T6" fmla="*/ 978688 w 1008"/>
              <a:gd name="T7" fmla="*/ 40481 h 192"/>
              <a:gd name="T8" fmla="*/ 1251675 w 1008"/>
              <a:gd name="T9" fmla="*/ 170921 h 192"/>
              <a:gd name="T10" fmla="*/ 1375099 w 1008"/>
              <a:gd name="T11" fmla="*/ 274373 h 192"/>
              <a:gd name="T12" fmla="*/ 1463675 w 1008"/>
              <a:gd name="T13" fmla="*/ 431800 h 192"/>
              <a:gd name="T14" fmla="*/ 0 60000 65536"/>
              <a:gd name="T15" fmla="*/ 0 60000 65536"/>
              <a:gd name="T16" fmla="*/ 0 60000 65536"/>
              <a:gd name="T17" fmla="*/ 0 60000 65536"/>
              <a:gd name="T18" fmla="*/ 0 60000 65536"/>
              <a:gd name="T19" fmla="*/ 0 60000 65536"/>
              <a:gd name="T20" fmla="*/ 0 60000 65536"/>
              <a:gd name="T21" fmla="*/ 0 w 1008"/>
              <a:gd name="T22" fmla="*/ 0 h 192"/>
              <a:gd name="T23" fmla="*/ 1008 w 1008"/>
              <a:gd name="T24" fmla="*/ 192 h 1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08" h="192">
                <a:moveTo>
                  <a:pt x="0" y="192"/>
                </a:moveTo>
                <a:cubicBezTo>
                  <a:pt x="15" y="176"/>
                  <a:pt x="34" y="121"/>
                  <a:pt x="90" y="91"/>
                </a:cubicBezTo>
                <a:cubicBezTo>
                  <a:pt x="146" y="62"/>
                  <a:pt x="240" y="25"/>
                  <a:pt x="337" y="12"/>
                </a:cubicBezTo>
                <a:cubicBezTo>
                  <a:pt x="435" y="0"/>
                  <a:pt x="587" y="7"/>
                  <a:pt x="674" y="18"/>
                </a:cubicBezTo>
                <a:cubicBezTo>
                  <a:pt x="761" y="29"/>
                  <a:pt x="817" y="59"/>
                  <a:pt x="862" y="76"/>
                </a:cubicBezTo>
                <a:cubicBezTo>
                  <a:pt x="907" y="93"/>
                  <a:pt x="923" y="103"/>
                  <a:pt x="947" y="122"/>
                </a:cubicBezTo>
                <a:cubicBezTo>
                  <a:pt x="971" y="141"/>
                  <a:pt x="995" y="178"/>
                  <a:pt x="1008" y="192"/>
                </a:cubicBezTo>
              </a:path>
            </a:pathLst>
          </a:custGeom>
          <a:noFill/>
          <a:ln w="28575" cap="flat" cmpd="sng">
            <a:solidFill>
              <a:srgbClr val="FF0000"/>
            </a:solidFill>
            <a:prstDash val="sysDot"/>
            <a:round/>
            <a:headEnd type="triangle" w="med" len="med"/>
            <a:tailEnd type="none" w="med" len="med"/>
          </a:ln>
        </p:spPr>
        <p:txBody>
          <a:bodyPr/>
          <a:lstStyle/>
          <a:p>
            <a:endParaRPr lang="en-GB"/>
          </a:p>
        </p:txBody>
      </p:sp>
      <p:sp>
        <p:nvSpPr>
          <p:cNvPr id="42007" name="Freeform 239"/>
          <p:cNvSpPr>
            <a:spLocks/>
          </p:cNvSpPr>
          <p:nvPr/>
        </p:nvSpPr>
        <p:spPr bwMode="auto">
          <a:xfrm>
            <a:off x="644058" y="3719240"/>
            <a:ext cx="1585140" cy="431800"/>
          </a:xfrm>
          <a:custGeom>
            <a:avLst/>
            <a:gdLst>
              <a:gd name="T0" fmla="*/ 0 w 1008"/>
              <a:gd name="T1" fmla="*/ 431800 h 192"/>
              <a:gd name="T2" fmla="*/ 130685 w 1008"/>
              <a:gd name="T3" fmla="*/ 204655 h 192"/>
              <a:gd name="T4" fmla="*/ 489344 w 1008"/>
              <a:gd name="T5" fmla="*/ 26988 h 192"/>
              <a:gd name="T6" fmla="*/ 978688 w 1008"/>
              <a:gd name="T7" fmla="*/ 40481 h 192"/>
              <a:gd name="T8" fmla="*/ 1251675 w 1008"/>
              <a:gd name="T9" fmla="*/ 170921 h 192"/>
              <a:gd name="T10" fmla="*/ 1375099 w 1008"/>
              <a:gd name="T11" fmla="*/ 274373 h 192"/>
              <a:gd name="T12" fmla="*/ 1463675 w 1008"/>
              <a:gd name="T13" fmla="*/ 431800 h 192"/>
              <a:gd name="T14" fmla="*/ 0 60000 65536"/>
              <a:gd name="T15" fmla="*/ 0 60000 65536"/>
              <a:gd name="T16" fmla="*/ 0 60000 65536"/>
              <a:gd name="T17" fmla="*/ 0 60000 65536"/>
              <a:gd name="T18" fmla="*/ 0 60000 65536"/>
              <a:gd name="T19" fmla="*/ 0 60000 65536"/>
              <a:gd name="T20" fmla="*/ 0 60000 65536"/>
              <a:gd name="T21" fmla="*/ 0 w 1008"/>
              <a:gd name="T22" fmla="*/ 0 h 192"/>
              <a:gd name="T23" fmla="*/ 1008 w 1008"/>
              <a:gd name="T24" fmla="*/ 192 h 1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08" h="192">
                <a:moveTo>
                  <a:pt x="0" y="192"/>
                </a:moveTo>
                <a:cubicBezTo>
                  <a:pt x="15" y="176"/>
                  <a:pt x="34" y="121"/>
                  <a:pt x="90" y="91"/>
                </a:cubicBezTo>
                <a:cubicBezTo>
                  <a:pt x="146" y="62"/>
                  <a:pt x="240" y="25"/>
                  <a:pt x="337" y="12"/>
                </a:cubicBezTo>
                <a:cubicBezTo>
                  <a:pt x="435" y="0"/>
                  <a:pt x="587" y="7"/>
                  <a:pt x="674" y="18"/>
                </a:cubicBezTo>
                <a:cubicBezTo>
                  <a:pt x="761" y="29"/>
                  <a:pt x="817" y="59"/>
                  <a:pt x="862" y="76"/>
                </a:cubicBezTo>
                <a:cubicBezTo>
                  <a:pt x="907" y="93"/>
                  <a:pt x="923" y="103"/>
                  <a:pt x="947" y="122"/>
                </a:cubicBezTo>
                <a:cubicBezTo>
                  <a:pt x="971" y="141"/>
                  <a:pt x="995" y="178"/>
                  <a:pt x="1008" y="192"/>
                </a:cubicBezTo>
              </a:path>
            </a:pathLst>
          </a:custGeom>
          <a:noFill/>
          <a:ln w="28575" cap="flat" cmpd="sng">
            <a:solidFill>
              <a:srgbClr val="FF0000"/>
            </a:solidFill>
            <a:prstDash val="sysDot"/>
            <a:round/>
            <a:headEnd type="triangle" w="med" len="med"/>
            <a:tailEnd type="none" w="med" len="med"/>
          </a:ln>
        </p:spPr>
        <p:txBody>
          <a:bodyPr/>
          <a:lstStyle/>
          <a:p>
            <a:endParaRPr lang="en-GB"/>
          </a:p>
        </p:txBody>
      </p:sp>
      <p:sp>
        <p:nvSpPr>
          <p:cNvPr id="42008" name="Text Box 6"/>
          <p:cNvSpPr txBox="1">
            <a:spLocks noChangeArrowheads="1"/>
          </p:cNvSpPr>
          <p:nvPr/>
        </p:nvSpPr>
        <p:spPr bwMode="auto">
          <a:xfrm>
            <a:off x="1324677" y="448147"/>
            <a:ext cx="7253476" cy="523875"/>
          </a:xfrm>
          <a:prstGeom prst="rect">
            <a:avLst/>
          </a:prstGeom>
          <a:noFill/>
          <a:ln w="38100">
            <a:noFill/>
            <a:miter lim="800000"/>
            <a:headEnd/>
            <a:tailEnd type="none" w="sm" len="med"/>
          </a:ln>
        </p:spPr>
        <p:txBody>
          <a:bodyPr>
            <a:spAutoFit/>
          </a:bodyPr>
          <a:lstStyle/>
          <a:p>
            <a:pPr algn="ctr">
              <a:spcBef>
                <a:spcPct val="50000"/>
              </a:spcBef>
            </a:pPr>
            <a:r>
              <a:rPr lang="en-GB" sz="2800" dirty="0"/>
              <a:t>Supply chain dynamics (Continued)</a:t>
            </a:r>
            <a:endParaRPr lang="en-US" sz="2800" dirty="0"/>
          </a:p>
        </p:txBody>
      </p:sp>
      <p:sp>
        <p:nvSpPr>
          <p:cNvPr id="241" name="Text Box 111"/>
          <p:cNvSpPr txBox="1">
            <a:spLocks noChangeArrowheads="1"/>
          </p:cNvSpPr>
          <p:nvPr/>
        </p:nvSpPr>
        <p:spPr bwMode="auto">
          <a:xfrm>
            <a:off x="3533349" y="3501504"/>
            <a:ext cx="992001" cy="304800"/>
          </a:xfrm>
          <a:prstGeom prst="rect">
            <a:avLst/>
          </a:prstGeom>
          <a:noFill/>
          <a:ln w="9525">
            <a:noFill/>
            <a:miter lim="800000"/>
            <a:headEnd/>
            <a:tailEnd/>
          </a:ln>
        </p:spPr>
        <p:txBody>
          <a:bodyPr>
            <a:spAutoFit/>
          </a:bodyPr>
          <a:lstStyle/>
          <a:p>
            <a:pPr algn="ctr" eaLnBrk="0" hangingPunct="0">
              <a:spcBef>
                <a:spcPct val="50000"/>
              </a:spcBef>
            </a:pPr>
            <a:r>
              <a:rPr lang="en-US" sz="1400" b="0" dirty="0"/>
              <a:t>Time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dissolv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5"/>
          <p:cNvSpPr txBox="1">
            <a:spLocks noChangeArrowheads="1"/>
          </p:cNvSpPr>
          <p:nvPr/>
        </p:nvSpPr>
        <p:spPr bwMode="auto">
          <a:xfrm>
            <a:off x="1129541" y="2776421"/>
            <a:ext cx="7592166" cy="1384995"/>
          </a:xfrm>
          <a:prstGeom prst="rect">
            <a:avLst/>
          </a:prstGeom>
          <a:solidFill>
            <a:schemeClr val="bg1">
              <a:lumMod val="95000"/>
            </a:schemeClr>
          </a:solidFill>
          <a:ln w="38100">
            <a:solidFill>
              <a:srgbClr val="FFFFFF"/>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lnSpc>
                <a:spcPct val="150000"/>
              </a:lnSpc>
              <a:spcBef>
                <a:spcPct val="50000"/>
              </a:spcBef>
              <a:defRPr/>
            </a:pPr>
            <a:r>
              <a:rPr lang="en-GB" sz="2800" b="0" dirty="0"/>
              <a:t>Supply chains with different end objectives need to be managed in different ways</a:t>
            </a:r>
          </a:p>
        </p:txBody>
      </p:sp>
      <p:sp>
        <p:nvSpPr>
          <p:cNvPr id="43012" name="Text Box 6"/>
          <p:cNvSpPr txBox="1">
            <a:spLocks noChangeArrowheads="1"/>
          </p:cNvSpPr>
          <p:nvPr/>
        </p:nvSpPr>
        <p:spPr bwMode="auto">
          <a:xfrm>
            <a:off x="1324677" y="448147"/>
            <a:ext cx="7253476" cy="523875"/>
          </a:xfrm>
          <a:prstGeom prst="rect">
            <a:avLst/>
          </a:prstGeom>
          <a:noFill/>
          <a:ln w="38100">
            <a:noFill/>
            <a:miter lim="800000"/>
            <a:headEnd/>
            <a:tailEnd type="none" w="sm" len="med"/>
          </a:ln>
        </p:spPr>
        <p:txBody>
          <a:bodyPr>
            <a:spAutoFit/>
          </a:bodyPr>
          <a:lstStyle/>
          <a:p>
            <a:pPr algn="ctr">
              <a:spcBef>
                <a:spcPct val="50000"/>
              </a:spcBef>
            </a:pPr>
            <a:r>
              <a:rPr lang="en-GB" sz="2800" dirty="0"/>
              <a:t>Supply chain dynamics (Continued)</a:t>
            </a:r>
            <a:endParaRPr lang="en-US" sz="2800" dirty="0"/>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ext Box 70"/>
          <p:cNvSpPr txBox="1">
            <a:spLocks noChangeArrowheads="1"/>
          </p:cNvSpPr>
          <p:nvPr/>
        </p:nvSpPr>
        <p:spPr bwMode="auto">
          <a:xfrm>
            <a:off x="533265" y="6237312"/>
            <a:ext cx="6354313" cy="304800"/>
          </a:xfrm>
          <a:prstGeom prst="rect">
            <a:avLst/>
          </a:prstGeom>
          <a:noFill/>
          <a:ln w="12700">
            <a:noFill/>
            <a:miter lim="800000"/>
            <a:headEnd type="none" w="med" len="lg"/>
            <a:tailEnd type="none" w="sm" len="sm"/>
          </a:ln>
        </p:spPr>
        <p:txBody>
          <a:bodyPr>
            <a:spAutoFit/>
          </a:bodyPr>
          <a:lstStyle/>
          <a:p>
            <a:pPr eaLnBrk="0" hangingPunct="0">
              <a:spcBef>
                <a:spcPct val="50000"/>
              </a:spcBef>
            </a:pPr>
            <a:r>
              <a:rPr lang="en-GB" sz="1400" b="0" i="1" dirty="0"/>
              <a:t>Note – </a:t>
            </a:r>
            <a:r>
              <a:rPr lang="en-US" sz="1400" b="0" i="1" dirty="0"/>
              <a:t>A</a:t>
            </a:r>
            <a:r>
              <a:rPr lang="en-GB" sz="1400" b="0" i="1" dirty="0" err="1"/>
              <a:t>ll</a:t>
            </a:r>
            <a:r>
              <a:rPr lang="en-GB" sz="1400" b="0" i="1" dirty="0"/>
              <a:t> operations keep one period’s inventory</a:t>
            </a:r>
            <a:endParaRPr lang="en-US" sz="1400" b="0" i="1" dirty="0"/>
          </a:p>
        </p:txBody>
      </p:sp>
      <p:grpSp>
        <p:nvGrpSpPr>
          <p:cNvPr id="2" name="Group 132"/>
          <p:cNvGrpSpPr>
            <a:grpSpLocks/>
          </p:cNvGrpSpPr>
          <p:nvPr/>
        </p:nvGrpSpPr>
        <p:grpSpPr bwMode="auto">
          <a:xfrm>
            <a:off x="350376" y="1342111"/>
            <a:ext cx="9046105" cy="4115881"/>
            <a:chOff x="384" y="142"/>
            <a:chExt cx="5073" cy="3072"/>
          </a:xfrm>
        </p:grpSpPr>
        <p:sp>
          <p:nvSpPr>
            <p:cNvPr id="17441" name="Rectangle 2"/>
            <p:cNvSpPr>
              <a:spLocks noChangeArrowheads="1"/>
            </p:cNvSpPr>
            <p:nvPr/>
          </p:nvSpPr>
          <p:spPr bwMode="auto">
            <a:xfrm>
              <a:off x="385" y="200"/>
              <a:ext cx="5067" cy="2964"/>
            </a:xfrm>
            <a:prstGeom prst="rect">
              <a:avLst/>
            </a:prstGeom>
            <a:solidFill>
              <a:schemeClr val="bg1">
                <a:lumMod val="95000"/>
              </a:schemeClr>
            </a:solidFill>
            <a:ln w="9525">
              <a:solidFill>
                <a:schemeClr val="tx1"/>
              </a:solidFill>
              <a:miter lim="800000"/>
              <a:headEnd type="none" w="med" len="lg"/>
              <a:tailEnd type="none" w="sm" len="sm"/>
            </a:ln>
          </p:spPr>
          <p:txBody>
            <a:bodyPr wrap="none" anchor="ctr"/>
            <a:lstStyle/>
            <a:p>
              <a:pPr>
                <a:defRPr/>
              </a:pPr>
              <a:endParaRPr lang="en-GB" sz="1400"/>
            </a:p>
          </p:txBody>
        </p:sp>
        <p:sp>
          <p:nvSpPr>
            <p:cNvPr id="38945" name="Rectangle 3"/>
            <p:cNvSpPr>
              <a:spLocks noChangeArrowheads="1"/>
            </p:cNvSpPr>
            <p:nvPr/>
          </p:nvSpPr>
          <p:spPr bwMode="auto">
            <a:xfrm>
              <a:off x="885" y="848"/>
              <a:ext cx="507" cy="2315"/>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46" name="Rectangle 4"/>
            <p:cNvSpPr>
              <a:spLocks noChangeArrowheads="1"/>
            </p:cNvSpPr>
            <p:nvPr/>
          </p:nvSpPr>
          <p:spPr bwMode="auto">
            <a:xfrm>
              <a:off x="1899" y="847"/>
              <a:ext cx="507" cy="2326"/>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47" name="Rectangle 5"/>
            <p:cNvSpPr>
              <a:spLocks noChangeArrowheads="1"/>
            </p:cNvSpPr>
            <p:nvPr/>
          </p:nvSpPr>
          <p:spPr bwMode="auto">
            <a:xfrm>
              <a:off x="2406" y="851"/>
              <a:ext cx="507" cy="2315"/>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48" name="Rectangle 6"/>
            <p:cNvSpPr>
              <a:spLocks noChangeArrowheads="1"/>
            </p:cNvSpPr>
            <p:nvPr/>
          </p:nvSpPr>
          <p:spPr bwMode="auto">
            <a:xfrm>
              <a:off x="2916" y="851"/>
              <a:ext cx="507" cy="2315"/>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49" name="Rectangle 7"/>
            <p:cNvSpPr>
              <a:spLocks noChangeArrowheads="1"/>
            </p:cNvSpPr>
            <p:nvPr/>
          </p:nvSpPr>
          <p:spPr bwMode="auto">
            <a:xfrm>
              <a:off x="3423" y="851"/>
              <a:ext cx="507" cy="2315"/>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50" name="Rectangle 8"/>
            <p:cNvSpPr>
              <a:spLocks noChangeArrowheads="1"/>
            </p:cNvSpPr>
            <p:nvPr/>
          </p:nvSpPr>
          <p:spPr bwMode="auto">
            <a:xfrm>
              <a:off x="3930" y="848"/>
              <a:ext cx="507" cy="2315"/>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51" name="Rectangle 9"/>
            <p:cNvSpPr>
              <a:spLocks noChangeArrowheads="1"/>
            </p:cNvSpPr>
            <p:nvPr/>
          </p:nvSpPr>
          <p:spPr bwMode="auto">
            <a:xfrm>
              <a:off x="4437" y="846"/>
              <a:ext cx="507" cy="2315"/>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52" name="Rectangle 10"/>
            <p:cNvSpPr>
              <a:spLocks noChangeArrowheads="1"/>
            </p:cNvSpPr>
            <p:nvPr/>
          </p:nvSpPr>
          <p:spPr bwMode="auto">
            <a:xfrm>
              <a:off x="384" y="2846"/>
              <a:ext cx="5073" cy="324"/>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53" name="Rectangle 11"/>
            <p:cNvSpPr>
              <a:spLocks noChangeArrowheads="1"/>
            </p:cNvSpPr>
            <p:nvPr/>
          </p:nvSpPr>
          <p:spPr bwMode="auto">
            <a:xfrm>
              <a:off x="384" y="2144"/>
              <a:ext cx="5067" cy="324"/>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54" name="Rectangle 12"/>
            <p:cNvSpPr>
              <a:spLocks noChangeArrowheads="1"/>
            </p:cNvSpPr>
            <p:nvPr/>
          </p:nvSpPr>
          <p:spPr bwMode="auto">
            <a:xfrm>
              <a:off x="384" y="1820"/>
              <a:ext cx="5067" cy="324"/>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55" name="Rectangle 13"/>
            <p:cNvSpPr>
              <a:spLocks noChangeArrowheads="1"/>
            </p:cNvSpPr>
            <p:nvPr/>
          </p:nvSpPr>
          <p:spPr bwMode="auto">
            <a:xfrm>
              <a:off x="384" y="1496"/>
              <a:ext cx="5067" cy="324"/>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56" name="Rectangle 14"/>
            <p:cNvSpPr>
              <a:spLocks noChangeArrowheads="1"/>
            </p:cNvSpPr>
            <p:nvPr/>
          </p:nvSpPr>
          <p:spPr bwMode="auto">
            <a:xfrm>
              <a:off x="384" y="1172"/>
              <a:ext cx="5067" cy="324"/>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57" name="Rectangle 15"/>
            <p:cNvSpPr>
              <a:spLocks noChangeArrowheads="1"/>
            </p:cNvSpPr>
            <p:nvPr/>
          </p:nvSpPr>
          <p:spPr bwMode="auto">
            <a:xfrm>
              <a:off x="384" y="848"/>
              <a:ext cx="5067" cy="324"/>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58" name="Rectangle 16"/>
            <p:cNvSpPr>
              <a:spLocks noChangeArrowheads="1"/>
            </p:cNvSpPr>
            <p:nvPr/>
          </p:nvSpPr>
          <p:spPr bwMode="auto">
            <a:xfrm>
              <a:off x="1392" y="845"/>
              <a:ext cx="507" cy="2321"/>
            </a:xfrm>
            <a:prstGeom prst="rect">
              <a:avLst/>
            </a:prstGeom>
            <a:noFill/>
            <a:ln w="12700">
              <a:solidFill>
                <a:schemeClr val="tx1"/>
              </a:solidFill>
              <a:miter lim="800000"/>
              <a:headEnd type="none" w="med" len="lg"/>
              <a:tailEnd type="none" w="sm" len="sm"/>
            </a:ln>
          </p:spPr>
          <p:txBody>
            <a:bodyPr wrap="none" anchor="ctr"/>
            <a:lstStyle/>
            <a:p>
              <a:endParaRPr lang="en-GB" sz="1400"/>
            </a:p>
          </p:txBody>
        </p:sp>
        <p:sp>
          <p:nvSpPr>
            <p:cNvPr id="38959" name="Text Box 17"/>
            <p:cNvSpPr txBox="1">
              <a:spLocks noChangeArrowheads="1"/>
            </p:cNvSpPr>
            <p:nvPr/>
          </p:nvSpPr>
          <p:spPr bwMode="auto">
            <a:xfrm>
              <a:off x="432" y="2852"/>
              <a:ext cx="38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6</a:t>
              </a:r>
            </a:p>
          </p:txBody>
        </p:sp>
        <p:sp>
          <p:nvSpPr>
            <p:cNvPr id="38960" name="Text Box 18"/>
            <p:cNvSpPr txBox="1">
              <a:spLocks noChangeArrowheads="1"/>
            </p:cNvSpPr>
            <p:nvPr/>
          </p:nvSpPr>
          <p:spPr bwMode="auto">
            <a:xfrm>
              <a:off x="432" y="2504"/>
              <a:ext cx="38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5</a:t>
              </a:r>
            </a:p>
          </p:txBody>
        </p:sp>
        <p:sp>
          <p:nvSpPr>
            <p:cNvPr id="38961" name="Text Box 19"/>
            <p:cNvSpPr txBox="1">
              <a:spLocks noChangeArrowheads="1"/>
            </p:cNvSpPr>
            <p:nvPr/>
          </p:nvSpPr>
          <p:spPr bwMode="auto">
            <a:xfrm>
              <a:off x="432" y="2144"/>
              <a:ext cx="38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4</a:t>
              </a:r>
            </a:p>
          </p:txBody>
        </p:sp>
        <p:sp>
          <p:nvSpPr>
            <p:cNvPr id="38962" name="Text Box 20"/>
            <p:cNvSpPr txBox="1">
              <a:spLocks noChangeArrowheads="1"/>
            </p:cNvSpPr>
            <p:nvPr/>
          </p:nvSpPr>
          <p:spPr bwMode="auto">
            <a:xfrm>
              <a:off x="432" y="1832"/>
              <a:ext cx="38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3</a:t>
              </a:r>
            </a:p>
          </p:txBody>
        </p:sp>
        <p:sp>
          <p:nvSpPr>
            <p:cNvPr id="38963" name="Text Box 21"/>
            <p:cNvSpPr txBox="1">
              <a:spLocks noChangeArrowheads="1"/>
            </p:cNvSpPr>
            <p:nvPr/>
          </p:nvSpPr>
          <p:spPr bwMode="auto">
            <a:xfrm>
              <a:off x="432" y="1483"/>
              <a:ext cx="38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2</a:t>
              </a:r>
            </a:p>
          </p:txBody>
        </p:sp>
        <p:sp>
          <p:nvSpPr>
            <p:cNvPr id="38964" name="Text Box 22"/>
            <p:cNvSpPr txBox="1">
              <a:spLocks noChangeArrowheads="1"/>
            </p:cNvSpPr>
            <p:nvPr/>
          </p:nvSpPr>
          <p:spPr bwMode="auto">
            <a:xfrm>
              <a:off x="432" y="1184"/>
              <a:ext cx="38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1</a:t>
              </a:r>
            </a:p>
          </p:txBody>
        </p:sp>
        <p:sp>
          <p:nvSpPr>
            <p:cNvPr id="38965" name="Line 23"/>
            <p:cNvSpPr>
              <a:spLocks noChangeShapeType="1"/>
            </p:cNvSpPr>
            <p:nvPr/>
          </p:nvSpPr>
          <p:spPr bwMode="auto">
            <a:xfrm flipV="1">
              <a:off x="888" y="200"/>
              <a:ext cx="0" cy="672"/>
            </a:xfrm>
            <a:prstGeom prst="line">
              <a:avLst/>
            </a:prstGeom>
            <a:noFill/>
            <a:ln w="12700">
              <a:solidFill>
                <a:schemeClr val="tx1"/>
              </a:solidFill>
              <a:round/>
              <a:headEnd type="none" w="med" len="lg"/>
              <a:tailEnd type="none" w="sm" len="sm"/>
            </a:ln>
          </p:spPr>
          <p:txBody>
            <a:bodyPr wrap="none" anchor="ctr"/>
            <a:lstStyle/>
            <a:p>
              <a:endParaRPr lang="en-GB" sz="1400"/>
            </a:p>
          </p:txBody>
        </p:sp>
        <p:sp>
          <p:nvSpPr>
            <p:cNvPr id="38966" name="Line 24"/>
            <p:cNvSpPr>
              <a:spLocks noChangeShapeType="1"/>
            </p:cNvSpPr>
            <p:nvPr/>
          </p:nvSpPr>
          <p:spPr bwMode="auto">
            <a:xfrm flipV="1">
              <a:off x="1902" y="182"/>
              <a:ext cx="0" cy="672"/>
            </a:xfrm>
            <a:prstGeom prst="line">
              <a:avLst/>
            </a:prstGeom>
            <a:noFill/>
            <a:ln w="12700">
              <a:solidFill>
                <a:schemeClr val="tx1"/>
              </a:solidFill>
              <a:round/>
              <a:headEnd type="none" w="med" len="lg"/>
              <a:tailEnd type="none" w="sm" len="sm"/>
            </a:ln>
          </p:spPr>
          <p:txBody>
            <a:bodyPr wrap="none" anchor="ctr"/>
            <a:lstStyle/>
            <a:p>
              <a:endParaRPr lang="en-GB" sz="1400"/>
            </a:p>
          </p:txBody>
        </p:sp>
        <p:sp>
          <p:nvSpPr>
            <p:cNvPr id="38967" name="Line 25"/>
            <p:cNvSpPr>
              <a:spLocks noChangeShapeType="1"/>
            </p:cNvSpPr>
            <p:nvPr/>
          </p:nvSpPr>
          <p:spPr bwMode="auto">
            <a:xfrm flipV="1">
              <a:off x="2927" y="455"/>
              <a:ext cx="0" cy="672"/>
            </a:xfrm>
            <a:prstGeom prst="line">
              <a:avLst/>
            </a:prstGeom>
            <a:noFill/>
            <a:ln w="12700">
              <a:solidFill>
                <a:schemeClr val="tx1"/>
              </a:solidFill>
              <a:round/>
              <a:headEnd type="none" w="med" len="lg"/>
              <a:tailEnd type="none" w="sm" len="sm"/>
            </a:ln>
          </p:spPr>
          <p:txBody>
            <a:bodyPr wrap="none" anchor="ctr"/>
            <a:lstStyle/>
            <a:p>
              <a:endParaRPr lang="en-GB" sz="1400"/>
            </a:p>
          </p:txBody>
        </p:sp>
        <p:sp>
          <p:nvSpPr>
            <p:cNvPr id="38968" name="Line 26"/>
            <p:cNvSpPr>
              <a:spLocks noChangeShapeType="1"/>
            </p:cNvSpPr>
            <p:nvPr/>
          </p:nvSpPr>
          <p:spPr bwMode="auto">
            <a:xfrm flipV="1">
              <a:off x="3930" y="182"/>
              <a:ext cx="0" cy="672"/>
            </a:xfrm>
            <a:prstGeom prst="line">
              <a:avLst/>
            </a:prstGeom>
            <a:noFill/>
            <a:ln w="12700">
              <a:solidFill>
                <a:schemeClr val="tx1"/>
              </a:solidFill>
              <a:round/>
              <a:headEnd type="none" w="med" len="lg"/>
              <a:tailEnd type="none" w="sm" len="sm"/>
            </a:ln>
          </p:spPr>
          <p:txBody>
            <a:bodyPr wrap="none" anchor="ctr"/>
            <a:lstStyle/>
            <a:p>
              <a:endParaRPr lang="en-GB" sz="1400"/>
            </a:p>
          </p:txBody>
        </p:sp>
        <p:sp>
          <p:nvSpPr>
            <p:cNvPr id="38969" name="Line 27"/>
            <p:cNvSpPr>
              <a:spLocks noChangeShapeType="1"/>
            </p:cNvSpPr>
            <p:nvPr/>
          </p:nvSpPr>
          <p:spPr bwMode="auto">
            <a:xfrm flipV="1">
              <a:off x="4944" y="176"/>
              <a:ext cx="0" cy="672"/>
            </a:xfrm>
            <a:prstGeom prst="line">
              <a:avLst/>
            </a:prstGeom>
            <a:noFill/>
            <a:ln w="12700">
              <a:solidFill>
                <a:schemeClr val="tx1"/>
              </a:solidFill>
              <a:round/>
              <a:headEnd type="none" w="med" len="lg"/>
              <a:tailEnd type="none" w="sm" len="sm"/>
            </a:ln>
          </p:spPr>
          <p:txBody>
            <a:bodyPr wrap="none" anchor="ctr"/>
            <a:lstStyle/>
            <a:p>
              <a:endParaRPr lang="en-GB" sz="1400"/>
            </a:p>
          </p:txBody>
        </p:sp>
        <p:sp>
          <p:nvSpPr>
            <p:cNvPr id="38970" name="Text Box 28"/>
            <p:cNvSpPr txBox="1">
              <a:spLocks noChangeArrowheads="1"/>
            </p:cNvSpPr>
            <p:nvPr/>
          </p:nvSpPr>
          <p:spPr bwMode="auto">
            <a:xfrm>
              <a:off x="876" y="362"/>
              <a:ext cx="1008"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GB" sz="1400" b="0"/>
                <a:t>Third-tier supplier</a:t>
              </a:r>
              <a:endParaRPr lang="en-US" sz="1400" b="0"/>
            </a:p>
          </p:txBody>
        </p:sp>
        <p:sp>
          <p:nvSpPr>
            <p:cNvPr id="38971" name="Text Box 29"/>
            <p:cNvSpPr txBox="1">
              <a:spLocks noChangeArrowheads="1"/>
            </p:cNvSpPr>
            <p:nvPr/>
          </p:nvSpPr>
          <p:spPr bwMode="auto">
            <a:xfrm>
              <a:off x="1902" y="362"/>
              <a:ext cx="1008"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GB" sz="1400" b="0"/>
                <a:t>Second-tier supplier</a:t>
              </a:r>
              <a:endParaRPr lang="en-US" sz="1400" b="0"/>
            </a:p>
          </p:txBody>
        </p:sp>
        <p:sp>
          <p:nvSpPr>
            <p:cNvPr id="38972" name="Text Box 30"/>
            <p:cNvSpPr txBox="1">
              <a:spLocks noChangeArrowheads="1"/>
            </p:cNvSpPr>
            <p:nvPr/>
          </p:nvSpPr>
          <p:spPr bwMode="auto">
            <a:xfrm>
              <a:off x="2916" y="362"/>
              <a:ext cx="1008"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GB" sz="1400" b="0"/>
                <a:t>First-tier supplier</a:t>
              </a:r>
              <a:endParaRPr lang="en-US" sz="1400" b="0"/>
            </a:p>
          </p:txBody>
        </p:sp>
        <p:sp>
          <p:nvSpPr>
            <p:cNvPr id="38973" name="Text Box 31"/>
            <p:cNvSpPr txBox="1">
              <a:spLocks noChangeArrowheads="1"/>
            </p:cNvSpPr>
            <p:nvPr/>
          </p:nvSpPr>
          <p:spPr bwMode="auto">
            <a:xfrm>
              <a:off x="3888" y="248"/>
              <a:ext cx="1056" cy="391"/>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GB" sz="1400" b="0" dirty="0"/>
                <a:t>Original equipment manufacturer</a:t>
              </a:r>
              <a:endParaRPr lang="en-US" sz="1400" b="0" dirty="0"/>
            </a:p>
          </p:txBody>
        </p:sp>
        <p:sp>
          <p:nvSpPr>
            <p:cNvPr id="38974" name="Text Box 33"/>
            <p:cNvSpPr txBox="1">
              <a:spLocks noChangeArrowheads="1"/>
            </p:cNvSpPr>
            <p:nvPr/>
          </p:nvSpPr>
          <p:spPr bwMode="auto">
            <a:xfrm rot="18424178">
              <a:off x="285" y="415"/>
              <a:ext cx="720" cy="173"/>
            </a:xfrm>
            <a:prstGeom prst="rect">
              <a:avLst/>
            </a:prstGeom>
            <a:noFill/>
            <a:ln w="12700">
              <a:noFill/>
              <a:miter lim="800000"/>
              <a:headEnd type="none" w="med" len="lg"/>
              <a:tailEnd type="none" w="sm" len="sm"/>
            </a:ln>
          </p:spPr>
          <p:txBody>
            <a:bodyPr>
              <a:spAutoFit/>
            </a:bodyPr>
            <a:lstStyle/>
            <a:p>
              <a:pPr eaLnBrk="0" hangingPunct="0">
                <a:spcBef>
                  <a:spcPct val="50000"/>
                </a:spcBef>
              </a:pPr>
              <a:r>
                <a:rPr lang="en-US" sz="1400" b="0" dirty="0"/>
                <a:t>PERIOD</a:t>
              </a:r>
            </a:p>
          </p:txBody>
        </p:sp>
        <p:grpSp>
          <p:nvGrpSpPr>
            <p:cNvPr id="3" name="Group 34"/>
            <p:cNvGrpSpPr>
              <a:grpSpLocks/>
            </p:cNvGrpSpPr>
            <p:nvPr/>
          </p:nvGrpSpPr>
          <p:grpSpPr bwMode="auto">
            <a:xfrm>
              <a:off x="858" y="908"/>
              <a:ext cx="1092" cy="230"/>
              <a:chOff x="840" y="1476"/>
              <a:chExt cx="1092" cy="230"/>
            </a:xfrm>
          </p:grpSpPr>
          <p:sp>
            <p:nvSpPr>
              <p:cNvPr id="39039" name="Text Box 35"/>
              <p:cNvSpPr txBox="1">
                <a:spLocks noChangeArrowheads="1"/>
              </p:cNvSpPr>
              <p:nvPr/>
            </p:nvSpPr>
            <p:spPr bwMode="auto">
              <a:xfrm>
                <a:off x="840" y="1476"/>
                <a:ext cx="59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Prodn.</a:t>
                </a:r>
              </a:p>
            </p:txBody>
          </p:sp>
          <p:sp>
            <p:nvSpPr>
              <p:cNvPr id="39040" name="Text Box 36"/>
              <p:cNvSpPr txBox="1">
                <a:spLocks noChangeArrowheads="1"/>
              </p:cNvSpPr>
              <p:nvPr/>
            </p:nvSpPr>
            <p:spPr bwMode="auto">
              <a:xfrm>
                <a:off x="1338" y="1476"/>
                <a:ext cx="59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Stock</a:t>
                </a:r>
              </a:p>
            </p:txBody>
          </p:sp>
        </p:grpSp>
        <p:grpSp>
          <p:nvGrpSpPr>
            <p:cNvPr id="4" name="Group 37"/>
            <p:cNvGrpSpPr>
              <a:grpSpLocks/>
            </p:cNvGrpSpPr>
            <p:nvPr/>
          </p:nvGrpSpPr>
          <p:grpSpPr bwMode="auto">
            <a:xfrm>
              <a:off x="1869" y="902"/>
              <a:ext cx="1092" cy="230"/>
              <a:chOff x="840" y="1476"/>
              <a:chExt cx="1092" cy="230"/>
            </a:xfrm>
          </p:grpSpPr>
          <p:sp>
            <p:nvSpPr>
              <p:cNvPr id="39037" name="Text Box 38"/>
              <p:cNvSpPr txBox="1">
                <a:spLocks noChangeArrowheads="1"/>
              </p:cNvSpPr>
              <p:nvPr/>
            </p:nvSpPr>
            <p:spPr bwMode="auto">
              <a:xfrm>
                <a:off x="840" y="1476"/>
                <a:ext cx="59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dirty="0" err="1"/>
                  <a:t>Prodn</a:t>
                </a:r>
                <a:r>
                  <a:rPr lang="en-US" sz="1400" b="0" dirty="0"/>
                  <a:t>.</a:t>
                </a:r>
              </a:p>
            </p:txBody>
          </p:sp>
          <p:sp>
            <p:nvSpPr>
              <p:cNvPr id="39038" name="Text Box 39"/>
              <p:cNvSpPr txBox="1">
                <a:spLocks noChangeArrowheads="1"/>
              </p:cNvSpPr>
              <p:nvPr/>
            </p:nvSpPr>
            <p:spPr bwMode="auto">
              <a:xfrm>
                <a:off x="1338" y="1476"/>
                <a:ext cx="59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Stock</a:t>
                </a:r>
              </a:p>
            </p:txBody>
          </p:sp>
        </p:grpSp>
        <p:grpSp>
          <p:nvGrpSpPr>
            <p:cNvPr id="5" name="Group 40"/>
            <p:cNvGrpSpPr>
              <a:grpSpLocks/>
            </p:cNvGrpSpPr>
            <p:nvPr/>
          </p:nvGrpSpPr>
          <p:grpSpPr bwMode="auto">
            <a:xfrm>
              <a:off x="2895" y="896"/>
              <a:ext cx="1092" cy="230"/>
              <a:chOff x="840" y="1476"/>
              <a:chExt cx="1092" cy="230"/>
            </a:xfrm>
          </p:grpSpPr>
          <p:sp>
            <p:nvSpPr>
              <p:cNvPr id="39035" name="Text Box 41"/>
              <p:cNvSpPr txBox="1">
                <a:spLocks noChangeArrowheads="1"/>
              </p:cNvSpPr>
              <p:nvPr/>
            </p:nvSpPr>
            <p:spPr bwMode="auto">
              <a:xfrm>
                <a:off x="840" y="1476"/>
                <a:ext cx="59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Prodn.</a:t>
                </a:r>
              </a:p>
            </p:txBody>
          </p:sp>
          <p:sp>
            <p:nvSpPr>
              <p:cNvPr id="39036" name="Text Box 42"/>
              <p:cNvSpPr txBox="1">
                <a:spLocks noChangeArrowheads="1"/>
              </p:cNvSpPr>
              <p:nvPr/>
            </p:nvSpPr>
            <p:spPr bwMode="auto">
              <a:xfrm>
                <a:off x="1338" y="1476"/>
                <a:ext cx="59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Stock</a:t>
                </a:r>
              </a:p>
            </p:txBody>
          </p:sp>
        </p:grpSp>
        <p:grpSp>
          <p:nvGrpSpPr>
            <p:cNvPr id="6" name="Group 43"/>
            <p:cNvGrpSpPr>
              <a:grpSpLocks/>
            </p:cNvGrpSpPr>
            <p:nvPr/>
          </p:nvGrpSpPr>
          <p:grpSpPr bwMode="auto">
            <a:xfrm>
              <a:off x="3903" y="890"/>
              <a:ext cx="1092" cy="230"/>
              <a:chOff x="840" y="1476"/>
              <a:chExt cx="1092" cy="230"/>
            </a:xfrm>
          </p:grpSpPr>
          <p:sp>
            <p:nvSpPr>
              <p:cNvPr id="39033" name="Text Box 44"/>
              <p:cNvSpPr txBox="1">
                <a:spLocks noChangeArrowheads="1"/>
              </p:cNvSpPr>
              <p:nvPr/>
            </p:nvSpPr>
            <p:spPr bwMode="auto">
              <a:xfrm>
                <a:off x="840" y="1476"/>
                <a:ext cx="59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Prodn.</a:t>
                </a:r>
              </a:p>
            </p:txBody>
          </p:sp>
          <p:sp>
            <p:nvSpPr>
              <p:cNvPr id="39034" name="Text Box 45"/>
              <p:cNvSpPr txBox="1">
                <a:spLocks noChangeArrowheads="1"/>
              </p:cNvSpPr>
              <p:nvPr/>
            </p:nvSpPr>
            <p:spPr bwMode="auto">
              <a:xfrm>
                <a:off x="1338" y="1476"/>
                <a:ext cx="594"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Stock</a:t>
                </a:r>
              </a:p>
            </p:txBody>
          </p:sp>
        </p:grpSp>
        <p:sp>
          <p:nvSpPr>
            <p:cNvPr id="38979" name="Text Box 46"/>
            <p:cNvSpPr txBox="1">
              <a:spLocks noChangeArrowheads="1"/>
            </p:cNvSpPr>
            <p:nvPr/>
          </p:nvSpPr>
          <p:spPr bwMode="auto">
            <a:xfrm>
              <a:off x="946" y="1224"/>
              <a:ext cx="432" cy="230"/>
            </a:xfrm>
            <a:prstGeom prst="rect">
              <a:avLst/>
            </a:prstGeom>
            <a:noFill/>
            <a:ln w="12700">
              <a:noFill/>
              <a:miter lim="800000"/>
              <a:headEnd type="none" w="med" len="lg"/>
              <a:tailEnd type="none" w="sm" len="sm"/>
            </a:ln>
          </p:spPr>
          <p:txBody>
            <a:bodyPr>
              <a:spAutoFit/>
            </a:bodyPr>
            <a:lstStyle/>
            <a:p>
              <a:pPr eaLnBrk="0" hangingPunct="0">
                <a:spcBef>
                  <a:spcPct val="50000"/>
                </a:spcBef>
              </a:pPr>
              <a:r>
                <a:rPr lang="en-US" sz="1400" b="0"/>
                <a:t>100</a:t>
              </a:r>
            </a:p>
          </p:txBody>
        </p:sp>
        <p:sp>
          <p:nvSpPr>
            <p:cNvPr id="38980" name="Text Box 47"/>
            <p:cNvSpPr txBox="1">
              <a:spLocks noChangeArrowheads="1"/>
            </p:cNvSpPr>
            <p:nvPr/>
          </p:nvSpPr>
          <p:spPr bwMode="auto">
            <a:xfrm>
              <a:off x="1952" y="1224"/>
              <a:ext cx="432" cy="230"/>
            </a:xfrm>
            <a:prstGeom prst="rect">
              <a:avLst/>
            </a:prstGeom>
            <a:noFill/>
            <a:ln w="12700">
              <a:noFill/>
              <a:miter lim="800000"/>
              <a:headEnd type="none" w="med" len="lg"/>
              <a:tailEnd type="none" w="sm" len="sm"/>
            </a:ln>
          </p:spPr>
          <p:txBody>
            <a:bodyPr>
              <a:spAutoFit/>
            </a:bodyPr>
            <a:lstStyle/>
            <a:p>
              <a:pPr eaLnBrk="0" hangingPunct="0">
                <a:spcBef>
                  <a:spcPct val="50000"/>
                </a:spcBef>
              </a:pPr>
              <a:r>
                <a:rPr lang="en-US" sz="1400" b="0" dirty="0"/>
                <a:t>100</a:t>
              </a:r>
            </a:p>
          </p:txBody>
        </p:sp>
        <p:sp>
          <p:nvSpPr>
            <p:cNvPr id="38981" name="Text Box 48"/>
            <p:cNvSpPr txBox="1">
              <a:spLocks noChangeArrowheads="1"/>
            </p:cNvSpPr>
            <p:nvPr/>
          </p:nvSpPr>
          <p:spPr bwMode="auto">
            <a:xfrm>
              <a:off x="2912" y="1224"/>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US" sz="1400" b="0"/>
                <a:t>100</a:t>
              </a:r>
            </a:p>
          </p:txBody>
        </p:sp>
        <p:sp>
          <p:nvSpPr>
            <p:cNvPr id="38982" name="Text Box 49"/>
            <p:cNvSpPr txBox="1">
              <a:spLocks noChangeArrowheads="1"/>
            </p:cNvSpPr>
            <p:nvPr/>
          </p:nvSpPr>
          <p:spPr bwMode="auto">
            <a:xfrm>
              <a:off x="3921" y="1224"/>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US" sz="1400" b="0"/>
                <a:t>100</a:t>
              </a:r>
            </a:p>
          </p:txBody>
        </p:sp>
        <p:sp>
          <p:nvSpPr>
            <p:cNvPr id="38983" name="Text Box 50"/>
            <p:cNvSpPr txBox="1">
              <a:spLocks noChangeArrowheads="1"/>
            </p:cNvSpPr>
            <p:nvPr/>
          </p:nvSpPr>
          <p:spPr bwMode="auto">
            <a:xfrm>
              <a:off x="1376" y="1142"/>
              <a:ext cx="528" cy="391"/>
            </a:xfrm>
            <a:prstGeom prst="rect">
              <a:avLst/>
            </a:prstGeom>
            <a:noFill/>
            <a:ln w="12700">
              <a:noFill/>
              <a:miter lim="800000"/>
              <a:headEnd type="none" w="med" len="lg"/>
              <a:tailEnd type="none" w="sm" len="sm"/>
            </a:ln>
          </p:spPr>
          <p:txBody>
            <a:bodyPr>
              <a:spAutoFit/>
            </a:bodyPr>
            <a:lstStyle/>
            <a:p>
              <a:pPr algn="ctr" eaLnBrk="0" hangingPunct="0"/>
              <a:r>
                <a:rPr lang="en-US" sz="1400" b="0"/>
                <a:t>100</a:t>
              </a:r>
            </a:p>
            <a:p>
              <a:pPr algn="ctr" eaLnBrk="0" hangingPunct="0"/>
              <a:r>
                <a:rPr lang="en-US" sz="1400" b="0"/>
                <a:t>100</a:t>
              </a:r>
            </a:p>
          </p:txBody>
        </p:sp>
        <p:sp>
          <p:nvSpPr>
            <p:cNvPr id="38984" name="Text Box 51"/>
            <p:cNvSpPr txBox="1">
              <a:spLocks noChangeArrowheads="1"/>
            </p:cNvSpPr>
            <p:nvPr/>
          </p:nvSpPr>
          <p:spPr bwMode="auto">
            <a:xfrm>
              <a:off x="2392" y="1133"/>
              <a:ext cx="528" cy="391"/>
            </a:xfrm>
            <a:prstGeom prst="rect">
              <a:avLst/>
            </a:prstGeom>
            <a:noFill/>
            <a:ln w="12700">
              <a:noFill/>
              <a:miter lim="800000"/>
              <a:headEnd type="none" w="med" len="lg"/>
              <a:tailEnd type="none" w="sm" len="sm"/>
            </a:ln>
          </p:spPr>
          <p:txBody>
            <a:bodyPr>
              <a:spAutoFit/>
            </a:bodyPr>
            <a:lstStyle/>
            <a:p>
              <a:pPr algn="ctr" eaLnBrk="0" hangingPunct="0"/>
              <a:r>
                <a:rPr lang="en-US" sz="1400" b="0" dirty="0"/>
                <a:t>100</a:t>
              </a:r>
            </a:p>
            <a:p>
              <a:pPr algn="ctr" eaLnBrk="0" hangingPunct="0"/>
              <a:r>
                <a:rPr lang="en-US" sz="1400" b="0" dirty="0"/>
                <a:t>100</a:t>
              </a:r>
            </a:p>
          </p:txBody>
        </p:sp>
        <p:sp>
          <p:nvSpPr>
            <p:cNvPr id="38985" name="Text Box 52"/>
            <p:cNvSpPr txBox="1">
              <a:spLocks noChangeArrowheads="1"/>
            </p:cNvSpPr>
            <p:nvPr/>
          </p:nvSpPr>
          <p:spPr bwMode="auto">
            <a:xfrm>
              <a:off x="3313" y="1149"/>
              <a:ext cx="528" cy="391"/>
            </a:xfrm>
            <a:prstGeom prst="rect">
              <a:avLst/>
            </a:prstGeom>
            <a:noFill/>
            <a:ln w="12700">
              <a:noFill/>
              <a:miter lim="800000"/>
              <a:headEnd type="none" w="med" len="lg"/>
              <a:tailEnd type="none" w="sm" len="sm"/>
            </a:ln>
          </p:spPr>
          <p:txBody>
            <a:bodyPr>
              <a:spAutoFit/>
            </a:bodyPr>
            <a:lstStyle/>
            <a:p>
              <a:pPr algn="r" eaLnBrk="0" hangingPunct="0"/>
              <a:r>
                <a:rPr lang="en-US" sz="1400" b="0" dirty="0"/>
                <a:t>100</a:t>
              </a:r>
            </a:p>
            <a:p>
              <a:pPr algn="r" eaLnBrk="0" hangingPunct="0"/>
              <a:r>
                <a:rPr lang="en-US" sz="1400" b="0" dirty="0"/>
                <a:t>100</a:t>
              </a:r>
            </a:p>
          </p:txBody>
        </p:sp>
        <p:sp>
          <p:nvSpPr>
            <p:cNvPr id="38986" name="Text Box 53"/>
            <p:cNvSpPr txBox="1">
              <a:spLocks noChangeArrowheads="1"/>
            </p:cNvSpPr>
            <p:nvPr/>
          </p:nvSpPr>
          <p:spPr bwMode="auto">
            <a:xfrm>
              <a:off x="4344" y="1149"/>
              <a:ext cx="528" cy="391"/>
            </a:xfrm>
            <a:prstGeom prst="rect">
              <a:avLst/>
            </a:prstGeom>
            <a:noFill/>
            <a:ln w="12700">
              <a:noFill/>
              <a:miter lim="800000"/>
              <a:headEnd type="none" w="med" len="lg"/>
              <a:tailEnd type="none" w="sm" len="sm"/>
            </a:ln>
          </p:spPr>
          <p:txBody>
            <a:bodyPr>
              <a:spAutoFit/>
            </a:bodyPr>
            <a:lstStyle/>
            <a:p>
              <a:pPr algn="r" eaLnBrk="0" hangingPunct="0"/>
              <a:r>
                <a:rPr lang="en-US" sz="1400" b="0" dirty="0"/>
                <a:t>100</a:t>
              </a:r>
            </a:p>
            <a:p>
              <a:pPr algn="r" eaLnBrk="0" hangingPunct="0"/>
              <a:r>
                <a:rPr lang="en-US" sz="1400" b="0" dirty="0"/>
                <a:t>100</a:t>
              </a:r>
            </a:p>
          </p:txBody>
        </p:sp>
        <p:sp>
          <p:nvSpPr>
            <p:cNvPr id="38987" name="Text Box 54"/>
            <p:cNvSpPr txBox="1">
              <a:spLocks noChangeArrowheads="1"/>
            </p:cNvSpPr>
            <p:nvPr/>
          </p:nvSpPr>
          <p:spPr bwMode="auto">
            <a:xfrm>
              <a:off x="4913" y="1216"/>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US" sz="1400" b="0"/>
                <a:t>100</a:t>
              </a:r>
            </a:p>
          </p:txBody>
        </p:sp>
        <p:sp>
          <p:nvSpPr>
            <p:cNvPr id="38988" name="Text Box 55"/>
            <p:cNvSpPr txBox="1">
              <a:spLocks noChangeArrowheads="1"/>
            </p:cNvSpPr>
            <p:nvPr/>
          </p:nvSpPr>
          <p:spPr bwMode="auto">
            <a:xfrm>
              <a:off x="4921" y="1542"/>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US" sz="1400" b="0"/>
                <a:t> 95</a:t>
              </a:r>
            </a:p>
          </p:txBody>
        </p:sp>
        <p:sp>
          <p:nvSpPr>
            <p:cNvPr id="38989" name="Text Box 56"/>
            <p:cNvSpPr txBox="1">
              <a:spLocks noChangeArrowheads="1"/>
            </p:cNvSpPr>
            <p:nvPr/>
          </p:nvSpPr>
          <p:spPr bwMode="auto">
            <a:xfrm>
              <a:off x="4921" y="1870"/>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US" sz="1400" b="0"/>
                <a:t>95</a:t>
              </a:r>
            </a:p>
          </p:txBody>
        </p:sp>
        <p:sp>
          <p:nvSpPr>
            <p:cNvPr id="38990" name="Text Box 57"/>
            <p:cNvSpPr txBox="1">
              <a:spLocks noChangeArrowheads="1"/>
            </p:cNvSpPr>
            <p:nvPr/>
          </p:nvSpPr>
          <p:spPr bwMode="auto">
            <a:xfrm>
              <a:off x="4899" y="2552"/>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US" sz="1400" b="0"/>
                <a:t>95</a:t>
              </a:r>
            </a:p>
          </p:txBody>
        </p:sp>
        <p:sp>
          <p:nvSpPr>
            <p:cNvPr id="38991" name="Text Box 58"/>
            <p:cNvSpPr txBox="1">
              <a:spLocks noChangeArrowheads="1"/>
            </p:cNvSpPr>
            <p:nvPr/>
          </p:nvSpPr>
          <p:spPr bwMode="auto">
            <a:xfrm>
              <a:off x="4908" y="2206"/>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US" sz="1400" b="0"/>
                <a:t> 95</a:t>
              </a:r>
            </a:p>
          </p:txBody>
        </p:sp>
        <p:sp>
          <p:nvSpPr>
            <p:cNvPr id="38992" name="Text Box 59"/>
            <p:cNvSpPr txBox="1">
              <a:spLocks noChangeArrowheads="1"/>
            </p:cNvSpPr>
            <p:nvPr/>
          </p:nvSpPr>
          <p:spPr bwMode="auto">
            <a:xfrm>
              <a:off x="4921" y="2878"/>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US" sz="1400" b="0"/>
                <a:t> 95</a:t>
              </a:r>
            </a:p>
          </p:txBody>
        </p:sp>
        <p:sp>
          <p:nvSpPr>
            <p:cNvPr id="38993" name="Text Box 71"/>
            <p:cNvSpPr txBox="1">
              <a:spLocks noChangeArrowheads="1"/>
            </p:cNvSpPr>
            <p:nvPr/>
          </p:nvSpPr>
          <p:spPr bwMode="auto">
            <a:xfrm>
              <a:off x="948" y="1558"/>
              <a:ext cx="432" cy="230"/>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GB" sz="1400" b="0"/>
                <a:t>20</a:t>
              </a:r>
              <a:endParaRPr lang="en-US" sz="1400" b="0"/>
            </a:p>
          </p:txBody>
        </p:sp>
        <p:sp>
          <p:nvSpPr>
            <p:cNvPr id="38994" name="Text Box 72"/>
            <p:cNvSpPr txBox="1">
              <a:spLocks noChangeArrowheads="1"/>
            </p:cNvSpPr>
            <p:nvPr/>
          </p:nvSpPr>
          <p:spPr bwMode="auto">
            <a:xfrm>
              <a:off x="1854" y="1558"/>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6</a:t>
              </a:r>
              <a:r>
                <a:rPr lang="en-US" sz="1400" b="0"/>
                <a:t>0</a:t>
              </a:r>
            </a:p>
          </p:txBody>
        </p:sp>
        <p:sp>
          <p:nvSpPr>
            <p:cNvPr id="38995" name="Text Box 73"/>
            <p:cNvSpPr txBox="1">
              <a:spLocks noChangeArrowheads="1"/>
            </p:cNvSpPr>
            <p:nvPr/>
          </p:nvSpPr>
          <p:spPr bwMode="auto">
            <a:xfrm>
              <a:off x="2898" y="1558"/>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8</a:t>
              </a:r>
              <a:r>
                <a:rPr lang="en-US" sz="1400" b="0"/>
                <a:t>0</a:t>
              </a:r>
            </a:p>
          </p:txBody>
        </p:sp>
        <p:sp>
          <p:nvSpPr>
            <p:cNvPr id="38996" name="Text Box 74"/>
            <p:cNvSpPr txBox="1">
              <a:spLocks noChangeArrowheads="1"/>
            </p:cNvSpPr>
            <p:nvPr/>
          </p:nvSpPr>
          <p:spPr bwMode="auto">
            <a:xfrm>
              <a:off x="3909" y="1558"/>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9</a:t>
              </a:r>
              <a:r>
                <a:rPr lang="en-US" sz="1400" b="0"/>
                <a:t>0</a:t>
              </a:r>
            </a:p>
          </p:txBody>
        </p:sp>
        <p:sp>
          <p:nvSpPr>
            <p:cNvPr id="38997" name="Text Box 75"/>
            <p:cNvSpPr txBox="1">
              <a:spLocks noChangeArrowheads="1"/>
            </p:cNvSpPr>
            <p:nvPr/>
          </p:nvSpPr>
          <p:spPr bwMode="auto">
            <a:xfrm>
              <a:off x="1287" y="1476"/>
              <a:ext cx="528" cy="391"/>
            </a:xfrm>
            <a:prstGeom prst="rect">
              <a:avLst/>
            </a:prstGeom>
            <a:noFill/>
            <a:ln w="12700">
              <a:noFill/>
              <a:miter lim="800000"/>
              <a:headEnd type="none" w="med" len="lg"/>
              <a:tailEnd type="none" w="sm" len="sm"/>
            </a:ln>
          </p:spPr>
          <p:txBody>
            <a:bodyPr>
              <a:spAutoFit/>
            </a:bodyPr>
            <a:lstStyle/>
            <a:p>
              <a:pPr algn="r" eaLnBrk="0" hangingPunct="0"/>
              <a:r>
                <a:rPr lang="en-US" sz="1400" b="0" dirty="0"/>
                <a:t>100</a:t>
              </a:r>
            </a:p>
            <a:p>
              <a:pPr algn="r" eaLnBrk="0" hangingPunct="0"/>
              <a:r>
                <a:rPr lang="en-GB" sz="1400" b="0" dirty="0"/>
                <a:t>6</a:t>
              </a:r>
              <a:r>
                <a:rPr lang="en-US" sz="1400" b="0" dirty="0"/>
                <a:t>0</a:t>
              </a:r>
            </a:p>
          </p:txBody>
        </p:sp>
        <p:sp>
          <p:nvSpPr>
            <p:cNvPr id="38998" name="Text Box 76"/>
            <p:cNvSpPr txBox="1">
              <a:spLocks noChangeArrowheads="1"/>
            </p:cNvSpPr>
            <p:nvPr/>
          </p:nvSpPr>
          <p:spPr bwMode="auto">
            <a:xfrm>
              <a:off x="2313" y="1467"/>
              <a:ext cx="528" cy="391"/>
            </a:xfrm>
            <a:prstGeom prst="rect">
              <a:avLst/>
            </a:prstGeom>
            <a:noFill/>
            <a:ln w="12700">
              <a:noFill/>
              <a:miter lim="800000"/>
              <a:headEnd type="none" w="med" len="lg"/>
              <a:tailEnd type="none" w="sm" len="sm"/>
            </a:ln>
          </p:spPr>
          <p:txBody>
            <a:bodyPr>
              <a:spAutoFit/>
            </a:bodyPr>
            <a:lstStyle/>
            <a:p>
              <a:pPr algn="r" eaLnBrk="0" hangingPunct="0"/>
              <a:r>
                <a:rPr lang="en-US" sz="1400" b="0" dirty="0"/>
                <a:t>100</a:t>
              </a:r>
            </a:p>
            <a:p>
              <a:pPr algn="r" eaLnBrk="0" hangingPunct="0"/>
              <a:r>
                <a:rPr lang="en-GB" sz="1400" b="0" dirty="0"/>
                <a:t>8</a:t>
              </a:r>
              <a:r>
                <a:rPr lang="en-US" sz="1400" b="0" dirty="0"/>
                <a:t>0</a:t>
              </a:r>
            </a:p>
          </p:txBody>
        </p:sp>
        <p:sp>
          <p:nvSpPr>
            <p:cNvPr id="38999" name="Text Box 77"/>
            <p:cNvSpPr txBox="1">
              <a:spLocks noChangeArrowheads="1"/>
            </p:cNvSpPr>
            <p:nvPr/>
          </p:nvSpPr>
          <p:spPr bwMode="auto">
            <a:xfrm>
              <a:off x="3306" y="1475"/>
              <a:ext cx="528" cy="391"/>
            </a:xfrm>
            <a:prstGeom prst="rect">
              <a:avLst/>
            </a:prstGeom>
            <a:noFill/>
            <a:ln w="12700">
              <a:noFill/>
              <a:miter lim="800000"/>
              <a:headEnd type="none" w="med" len="lg"/>
              <a:tailEnd type="none" w="sm" len="sm"/>
            </a:ln>
          </p:spPr>
          <p:txBody>
            <a:bodyPr>
              <a:spAutoFit/>
            </a:bodyPr>
            <a:lstStyle/>
            <a:p>
              <a:pPr algn="r" eaLnBrk="0" hangingPunct="0"/>
              <a:r>
                <a:rPr lang="en-US" sz="1400" b="0" dirty="0"/>
                <a:t>100</a:t>
              </a:r>
            </a:p>
            <a:p>
              <a:pPr algn="r" eaLnBrk="0" hangingPunct="0"/>
              <a:r>
                <a:rPr lang="en-GB" sz="1400" b="0" dirty="0"/>
                <a:t>9</a:t>
              </a:r>
              <a:r>
                <a:rPr lang="en-US" sz="1400" b="0" dirty="0"/>
                <a:t>0</a:t>
              </a:r>
            </a:p>
          </p:txBody>
        </p:sp>
        <p:sp>
          <p:nvSpPr>
            <p:cNvPr id="39000" name="Text Box 78"/>
            <p:cNvSpPr txBox="1">
              <a:spLocks noChangeArrowheads="1"/>
            </p:cNvSpPr>
            <p:nvPr/>
          </p:nvSpPr>
          <p:spPr bwMode="auto">
            <a:xfrm>
              <a:off x="4338" y="1467"/>
              <a:ext cx="528" cy="391"/>
            </a:xfrm>
            <a:prstGeom prst="rect">
              <a:avLst/>
            </a:prstGeom>
            <a:noFill/>
            <a:ln w="12700">
              <a:noFill/>
              <a:miter lim="800000"/>
              <a:headEnd type="none" w="med" len="lg"/>
              <a:tailEnd type="none" w="sm" len="sm"/>
            </a:ln>
          </p:spPr>
          <p:txBody>
            <a:bodyPr>
              <a:spAutoFit/>
            </a:bodyPr>
            <a:lstStyle/>
            <a:p>
              <a:pPr algn="r" eaLnBrk="0" hangingPunct="0"/>
              <a:r>
                <a:rPr lang="en-US" sz="1400" b="0" dirty="0"/>
                <a:t>100</a:t>
              </a:r>
            </a:p>
            <a:p>
              <a:pPr algn="r" eaLnBrk="0" hangingPunct="0"/>
              <a:r>
                <a:rPr lang="en-GB" sz="1400" b="0" dirty="0"/>
                <a:t>95</a:t>
              </a:r>
              <a:endParaRPr lang="en-US" sz="1400" b="0" dirty="0"/>
            </a:p>
          </p:txBody>
        </p:sp>
        <p:sp>
          <p:nvSpPr>
            <p:cNvPr id="39001" name="Text Box 79"/>
            <p:cNvSpPr txBox="1">
              <a:spLocks noChangeArrowheads="1"/>
            </p:cNvSpPr>
            <p:nvPr/>
          </p:nvSpPr>
          <p:spPr bwMode="auto">
            <a:xfrm>
              <a:off x="942" y="1879"/>
              <a:ext cx="432" cy="230"/>
            </a:xfrm>
            <a:prstGeom prst="rect">
              <a:avLst/>
            </a:prstGeom>
            <a:noFill/>
            <a:ln w="12700">
              <a:noFill/>
              <a:miter lim="800000"/>
              <a:headEnd type="none" w="med" len="lg"/>
              <a:tailEnd type="none" w="sm" len="sm"/>
            </a:ln>
          </p:spPr>
          <p:txBody>
            <a:bodyPr>
              <a:spAutoFit/>
            </a:bodyPr>
            <a:lstStyle/>
            <a:p>
              <a:pPr eaLnBrk="0" hangingPunct="0">
                <a:spcBef>
                  <a:spcPct val="50000"/>
                </a:spcBef>
              </a:pPr>
              <a:r>
                <a:rPr lang="en-US" sz="1400" b="0"/>
                <a:t>1</a:t>
              </a:r>
              <a:r>
                <a:rPr lang="en-GB" sz="1400" b="0"/>
                <a:t>8</a:t>
              </a:r>
              <a:r>
                <a:rPr lang="en-US" sz="1400" b="0"/>
                <a:t>0</a:t>
              </a:r>
            </a:p>
          </p:txBody>
        </p:sp>
        <p:sp>
          <p:nvSpPr>
            <p:cNvPr id="39002" name="Text Box 80"/>
            <p:cNvSpPr txBox="1">
              <a:spLocks noChangeArrowheads="1"/>
            </p:cNvSpPr>
            <p:nvPr/>
          </p:nvSpPr>
          <p:spPr bwMode="auto">
            <a:xfrm>
              <a:off x="1948" y="1879"/>
              <a:ext cx="432" cy="230"/>
            </a:xfrm>
            <a:prstGeom prst="rect">
              <a:avLst/>
            </a:prstGeom>
            <a:noFill/>
            <a:ln w="12700">
              <a:noFill/>
              <a:miter lim="800000"/>
              <a:headEnd type="none" w="med" len="lg"/>
              <a:tailEnd type="none" w="sm" len="sm"/>
            </a:ln>
          </p:spPr>
          <p:txBody>
            <a:bodyPr>
              <a:spAutoFit/>
            </a:bodyPr>
            <a:lstStyle/>
            <a:p>
              <a:pPr eaLnBrk="0" hangingPunct="0">
                <a:spcBef>
                  <a:spcPct val="50000"/>
                </a:spcBef>
              </a:pPr>
              <a:r>
                <a:rPr lang="en-US" sz="1400" b="0"/>
                <a:t>1</a:t>
              </a:r>
              <a:r>
                <a:rPr lang="en-GB" sz="1400" b="0"/>
                <a:t>2</a:t>
              </a:r>
              <a:r>
                <a:rPr lang="en-US" sz="1400" b="0"/>
                <a:t>0</a:t>
              </a:r>
            </a:p>
          </p:txBody>
        </p:sp>
        <p:sp>
          <p:nvSpPr>
            <p:cNvPr id="39003" name="Text Box 81"/>
            <p:cNvSpPr txBox="1">
              <a:spLocks noChangeArrowheads="1"/>
            </p:cNvSpPr>
            <p:nvPr/>
          </p:nvSpPr>
          <p:spPr bwMode="auto">
            <a:xfrm>
              <a:off x="2901" y="1879"/>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US" sz="1400" b="0"/>
                <a:t>100</a:t>
              </a:r>
            </a:p>
          </p:txBody>
        </p:sp>
        <p:sp>
          <p:nvSpPr>
            <p:cNvPr id="39004" name="Text Box 82"/>
            <p:cNvSpPr txBox="1">
              <a:spLocks noChangeArrowheads="1"/>
            </p:cNvSpPr>
            <p:nvPr/>
          </p:nvSpPr>
          <p:spPr bwMode="auto">
            <a:xfrm>
              <a:off x="3903" y="1879"/>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95</a:t>
              </a:r>
              <a:endParaRPr lang="en-US" sz="1400" b="0"/>
            </a:p>
          </p:txBody>
        </p:sp>
        <p:sp>
          <p:nvSpPr>
            <p:cNvPr id="39005" name="Text Box 83"/>
            <p:cNvSpPr txBox="1">
              <a:spLocks noChangeArrowheads="1"/>
            </p:cNvSpPr>
            <p:nvPr/>
          </p:nvSpPr>
          <p:spPr bwMode="auto">
            <a:xfrm>
              <a:off x="1287" y="1797"/>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dirty="0"/>
                <a:t>60</a:t>
              </a:r>
              <a:endParaRPr lang="en-US" sz="1400" b="0" dirty="0"/>
            </a:p>
            <a:p>
              <a:pPr algn="r" eaLnBrk="0" hangingPunct="0"/>
              <a:r>
                <a:rPr lang="en-US" sz="1400" b="0" dirty="0"/>
                <a:t>1</a:t>
              </a:r>
              <a:r>
                <a:rPr lang="en-GB" sz="1400" b="0" dirty="0"/>
                <a:t>2</a:t>
              </a:r>
              <a:r>
                <a:rPr lang="en-US" sz="1400" b="0" dirty="0"/>
                <a:t>0</a:t>
              </a:r>
            </a:p>
          </p:txBody>
        </p:sp>
        <p:sp>
          <p:nvSpPr>
            <p:cNvPr id="39006" name="Text Box 84"/>
            <p:cNvSpPr txBox="1">
              <a:spLocks noChangeArrowheads="1"/>
            </p:cNvSpPr>
            <p:nvPr/>
          </p:nvSpPr>
          <p:spPr bwMode="auto">
            <a:xfrm>
              <a:off x="2307" y="1788"/>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dirty="0"/>
                <a:t>80</a:t>
              </a:r>
              <a:endParaRPr lang="en-US" sz="1400" b="0" dirty="0"/>
            </a:p>
            <a:p>
              <a:pPr algn="r" eaLnBrk="0" hangingPunct="0"/>
              <a:r>
                <a:rPr lang="en-US" sz="1400" b="0" dirty="0"/>
                <a:t>100</a:t>
              </a:r>
            </a:p>
          </p:txBody>
        </p:sp>
        <p:sp>
          <p:nvSpPr>
            <p:cNvPr id="39007" name="Text Box 85"/>
            <p:cNvSpPr txBox="1">
              <a:spLocks noChangeArrowheads="1"/>
            </p:cNvSpPr>
            <p:nvPr/>
          </p:nvSpPr>
          <p:spPr bwMode="auto">
            <a:xfrm>
              <a:off x="3323" y="1788"/>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dirty="0"/>
                <a:t>9</a:t>
              </a:r>
              <a:r>
                <a:rPr lang="en-US" sz="1400" b="0" dirty="0"/>
                <a:t>0</a:t>
              </a:r>
            </a:p>
            <a:p>
              <a:pPr algn="r" eaLnBrk="0" hangingPunct="0"/>
              <a:r>
                <a:rPr lang="en-GB" sz="1400" b="0" dirty="0"/>
                <a:t>95</a:t>
              </a:r>
              <a:endParaRPr lang="en-US" sz="1400" b="0" dirty="0"/>
            </a:p>
          </p:txBody>
        </p:sp>
        <p:sp>
          <p:nvSpPr>
            <p:cNvPr id="39008" name="Text Box 86"/>
            <p:cNvSpPr txBox="1">
              <a:spLocks noChangeArrowheads="1"/>
            </p:cNvSpPr>
            <p:nvPr/>
          </p:nvSpPr>
          <p:spPr bwMode="auto">
            <a:xfrm>
              <a:off x="4326" y="1797"/>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dirty="0"/>
                <a:t>95</a:t>
              </a:r>
              <a:endParaRPr lang="en-US" sz="1400" b="0" dirty="0"/>
            </a:p>
            <a:p>
              <a:pPr algn="r" eaLnBrk="0" hangingPunct="0"/>
              <a:r>
                <a:rPr lang="en-GB" sz="1400" b="0" dirty="0"/>
                <a:t>95</a:t>
              </a:r>
              <a:endParaRPr lang="en-US" sz="1400" b="0" dirty="0"/>
            </a:p>
          </p:txBody>
        </p:sp>
        <p:sp>
          <p:nvSpPr>
            <p:cNvPr id="39009" name="Text Box 87"/>
            <p:cNvSpPr txBox="1">
              <a:spLocks noChangeArrowheads="1"/>
            </p:cNvSpPr>
            <p:nvPr/>
          </p:nvSpPr>
          <p:spPr bwMode="auto">
            <a:xfrm>
              <a:off x="846" y="2209"/>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6</a:t>
              </a:r>
              <a:r>
                <a:rPr lang="en-US" sz="1400" b="0"/>
                <a:t>0</a:t>
              </a:r>
            </a:p>
          </p:txBody>
        </p:sp>
        <p:sp>
          <p:nvSpPr>
            <p:cNvPr id="39010" name="Text Box 88"/>
            <p:cNvSpPr txBox="1">
              <a:spLocks noChangeArrowheads="1"/>
            </p:cNvSpPr>
            <p:nvPr/>
          </p:nvSpPr>
          <p:spPr bwMode="auto">
            <a:xfrm>
              <a:off x="1857" y="2209"/>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9</a:t>
              </a:r>
              <a:r>
                <a:rPr lang="en-US" sz="1400" b="0"/>
                <a:t>0</a:t>
              </a:r>
            </a:p>
          </p:txBody>
        </p:sp>
        <p:sp>
          <p:nvSpPr>
            <p:cNvPr id="39011" name="Text Box 89"/>
            <p:cNvSpPr txBox="1">
              <a:spLocks noChangeArrowheads="1"/>
            </p:cNvSpPr>
            <p:nvPr/>
          </p:nvSpPr>
          <p:spPr bwMode="auto">
            <a:xfrm>
              <a:off x="2905" y="2209"/>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95</a:t>
              </a:r>
              <a:endParaRPr lang="en-US" sz="1400" b="0"/>
            </a:p>
          </p:txBody>
        </p:sp>
        <p:sp>
          <p:nvSpPr>
            <p:cNvPr id="39012" name="Text Box 90"/>
            <p:cNvSpPr txBox="1">
              <a:spLocks noChangeArrowheads="1"/>
            </p:cNvSpPr>
            <p:nvPr/>
          </p:nvSpPr>
          <p:spPr bwMode="auto">
            <a:xfrm>
              <a:off x="1272" y="2127"/>
              <a:ext cx="528" cy="391"/>
            </a:xfrm>
            <a:prstGeom prst="rect">
              <a:avLst/>
            </a:prstGeom>
            <a:noFill/>
            <a:ln w="12700">
              <a:noFill/>
              <a:miter lim="800000"/>
              <a:headEnd type="none" w="med" len="lg"/>
              <a:tailEnd type="none" w="sm" len="sm"/>
            </a:ln>
          </p:spPr>
          <p:txBody>
            <a:bodyPr>
              <a:spAutoFit/>
            </a:bodyPr>
            <a:lstStyle/>
            <a:p>
              <a:pPr algn="r" eaLnBrk="0" hangingPunct="0"/>
              <a:r>
                <a:rPr lang="en-US" sz="1400" b="0" dirty="0"/>
                <a:t>1</a:t>
              </a:r>
              <a:r>
                <a:rPr lang="en-GB" sz="1400" b="0" dirty="0"/>
                <a:t>2</a:t>
              </a:r>
              <a:r>
                <a:rPr lang="en-US" sz="1400" b="0" dirty="0"/>
                <a:t>0</a:t>
              </a:r>
            </a:p>
            <a:p>
              <a:pPr algn="r" eaLnBrk="0" hangingPunct="0"/>
              <a:r>
                <a:rPr lang="en-GB" sz="1400" b="0" dirty="0"/>
                <a:t>9</a:t>
              </a:r>
              <a:r>
                <a:rPr lang="en-US" sz="1400" b="0" dirty="0"/>
                <a:t>0</a:t>
              </a:r>
            </a:p>
          </p:txBody>
        </p:sp>
        <p:sp>
          <p:nvSpPr>
            <p:cNvPr id="39013" name="Text Box 91"/>
            <p:cNvSpPr txBox="1">
              <a:spLocks noChangeArrowheads="1"/>
            </p:cNvSpPr>
            <p:nvPr/>
          </p:nvSpPr>
          <p:spPr bwMode="auto">
            <a:xfrm>
              <a:off x="2307" y="2118"/>
              <a:ext cx="528" cy="391"/>
            </a:xfrm>
            <a:prstGeom prst="rect">
              <a:avLst/>
            </a:prstGeom>
            <a:noFill/>
            <a:ln w="12700">
              <a:noFill/>
              <a:miter lim="800000"/>
              <a:headEnd type="none" w="med" len="lg"/>
              <a:tailEnd type="none" w="sm" len="sm"/>
            </a:ln>
          </p:spPr>
          <p:txBody>
            <a:bodyPr>
              <a:spAutoFit/>
            </a:bodyPr>
            <a:lstStyle/>
            <a:p>
              <a:pPr algn="r" eaLnBrk="0" hangingPunct="0"/>
              <a:r>
                <a:rPr lang="en-US" sz="1400" b="0"/>
                <a:t>100</a:t>
              </a:r>
            </a:p>
            <a:p>
              <a:pPr algn="r" eaLnBrk="0" hangingPunct="0"/>
              <a:r>
                <a:rPr lang="en-GB" sz="1400" b="0"/>
                <a:t>95</a:t>
              </a:r>
              <a:endParaRPr lang="en-US" sz="1400" b="0"/>
            </a:p>
          </p:txBody>
        </p:sp>
        <p:sp>
          <p:nvSpPr>
            <p:cNvPr id="39014" name="Text Box 92"/>
            <p:cNvSpPr txBox="1">
              <a:spLocks noChangeArrowheads="1"/>
            </p:cNvSpPr>
            <p:nvPr/>
          </p:nvSpPr>
          <p:spPr bwMode="auto">
            <a:xfrm>
              <a:off x="930" y="2557"/>
              <a:ext cx="432" cy="230"/>
            </a:xfrm>
            <a:prstGeom prst="rect">
              <a:avLst/>
            </a:prstGeom>
            <a:noFill/>
            <a:ln w="12700">
              <a:noFill/>
              <a:miter lim="800000"/>
              <a:headEnd type="none" w="med" len="lg"/>
              <a:tailEnd type="none" w="sm" len="sm"/>
            </a:ln>
          </p:spPr>
          <p:txBody>
            <a:bodyPr>
              <a:spAutoFit/>
            </a:bodyPr>
            <a:lstStyle/>
            <a:p>
              <a:pPr eaLnBrk="0" hangingPunct="0">
                <a:spcBef>
                  <a:spcPct val="50000"/>
                </a:spcBef>
              </a:pPr>
              <a:r>
                <a:rPr lang="en-US" sz="1400" b="0"/>
                <a:t>100</a:t>
              </a:r>
            </a:p>
          </p:txBody>
        </p:sp>
        <p:sp>
          <p:nvSpPr>
            <p:cNvPr id="39015" name="Text Box 93"/>
            <p:cNvSpPr txBox="1">
              <a:spLocks noChangeArrowheads="1"/>
            </p:cNvSpPr>
            <p:nvPr/>
          </p:nvSpPr>
          <p:spPr bwMode="auto">
            <a:xfrm>
              <a:off x="1851" y="2557"/>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95</a:t>
              </a:r>
              <a:endParaRPr lang="en-US" sz="1400" b="0"/>
            </a:p>
          </p:txBody>
        </p:sp>
        <p:sp>
          <p:nvSpPr>
            <p:cNvPr id="39016" name="Text Box 94"/>
            <p:cNvSpPr txBox="1">
              <a:spLocks noChangeArrowheads="1"/>
            </p:cNvSpPr>
            <p:nvPr/>
          </p:nvSpPr>
          <p:spPr bwMode="auto">
            <a:xfrm>
              <a:off x="1266" y="2475"/>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dirty="0"/>
                <a:t>9</a:t>
              </a:r>
              <a:r>
                <a:rPr lang="en-US" sz="1400" b="0" dirty="0"/>
                <a:t>0</a:t>
              </a:r>
            </a:p>
            <a:p>
              <a:pPr algn="r" eaLnBrk="0" hangingPunct="0"/>
              <a:r>
                <a:rPr lang="en-GB" sz="1400" b="0" dirty="0"/>
                <a:t>95</a:t>
              </a:r>
              <a:endParaRPr lang="en-US" sz="1400" b="0" dirty="0"/>
            </a:p>
          </p:txBody>
        </p:sp>
        <p:sp>
          <p:nvSpPr>
            <p:cNvPr id="39017" name="Text Box 95"/>
            <p:cNvSpPr txBox="1">
              <a:spLocks noChangeArrowheads="1"/>
            </p:cNvSpPr>
            <p:nvPr/>
          </p:nvSpPr>
          <p:spPr bwMode="auto">
            <a:xfrm>
              <a:off x="2313" y="2466"/>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a:t>95</a:t>
              </a:r>
              <a:endParaRPr lang="en-US" sz="1400" b="0"/>
            </a:p>
            <a:p>
              <a:pPr algn="r" eaLnBrk="0" hangingPunct="0"/>
              <a:r>
                <a:rPr lang="en-GB" sz="1400" b="0"/>
                <a:t>95</a:t>
              </a:r>
              <a:endParaRPr lang="en-US" sz="1400" b="0"/>
            </a:p>
          </p:txBody>
        </p:sp>
        <p:sp>
          <p:nvSpPr>
            <p:cNvPr id="39018" name="Text Box 96"/>
            <p:cNvSpPr txBox="1">
              <a:spLocks noChangeArrowheads="1"/>
            </p:cNvSpPr>
            <p:nvPr/>
          </p:nvSpPr>
          <p:spPr bwMode="auto">
            <a:xfrm>
              <a:off x="852" y="2905"/>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dirty="0"/>
                <a:t>95</a:t>
              </a:r>
              <a:endParaRPr lang="en-US" sz="1400" b="0" dirty="0"/>
            </a:p>
          </p:txBody>
        </p:sp>
        <p:sp>
          <p:nvSpPr>
            <p:cNvPr id="39019" name="Text Box 97"/>
            <p:cNvSpPr txBox="1">
              <a:spLocks noChangeArrowheads="1"/>
            </p:cNvSpPr>
            <p:nvPr/>
          </p:nvSpPr>
          <p:spPr bwMode="auto">
            <a:xfrm>
              <a:off x="1845" y="2905"/>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dirty="0"/>
                <a:t>95</a:t>
              </a:r>
              <a:endParaRPr lang="en-US" sz="1400" b="0" dirty="0"/>
            </a:p>
          </p:txBody>
        </p:sp>
        <p:sp>
          <p:nvSpPr>
            <p:cNvPr id="39020" name="Text Box 98"/>
            <p:cNvSpPr txBox="1">
              <a:spLocks noChangeArrowheads="1"/>
            </p:cNvSpPr>
            <p:nvPr/>
          </p:nvSpPr>
          <p:spPr bwMode="auto">
            <a:xfrm>
              <a:off x="1257" y="2823"/>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a:t>95</a:t>
              </a:r>
            </a:p>
            <a:p>
              <a:pPr algn="r" eaLnBrk="0" hangingPunct="0"/>
              <a:r>
                <a:rPr lang="en-GB" sz="1400" b="0"/>
                <a:t>95</a:t>
              </a:r>
              <a:endParaRPr lang="en-US" sz="1400" b="0"/>
            </a:p>
          </p:txBody>
        </p:sp>
        <p:sp>
          <p:nvSpPr>
            <p:cNvPr id="39021" name="Text Box 99"/>
            <p:cNvSpPr txBox="1">
              <a:spLocks noChangeArrowheads="1"/>
            </p:cNvSpPr>
            <p:nvPr/>
          </p:nvSpPr>
          <p:spPr bwMode="auto">
            <a:xfrm>
              <a:off x="2307" y="2814"/>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a:t>95</a:t>
              </a:r>
              <a:endParaRPr lang="en-US" sz="1400" b="0"/>
            </a:p>
            <a:p>
              <a:pPr algn="r" eaLnBrk="0" hangingPunct="0"/>
              <a:r>
                <a:rPr lang="en-GB" sz="1400" b="0"/>
                <a:t>95</a:t>
              </a:r>
              <a:endParaRPr lang="en-US" sz="1400" b="0"/>
            </a:p>
          </p:txBody>
        </p:sp>
        <p:sp>
          <p:nvSpPr>
            <p:cNvPr id="39022" name="Text Box 100"/>
            <p:cNvSpPr txBox="1">
              <a:spLocks noChangeArrowheads="1"/>
            </p:cNvSpPr>
            <p:nvPr/>
          </p:nvSpPr>
          <p:spPr bwMode="auto">
            <a:xfrm>
              <a:off x="2905" y="2549"/>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95</a:t>
              </a:r>
              <a:endParaRPr lang="en-US" sz="1400" b="0"/>
            </a:p>
          </p:txBody>
        </p:sp>
        <p:sp>
          <p:nvSpPr>
            <p:cNvPr id="39023" name="Text Box 101"/>
            <p:cNvSpPr txBox="1">
              <a:spLocks noChangeArrowheads="1"/>
            </p:cNvSpPr>
            <p:nvPr/>
          </p:nvSpPr>
          <p:spPr bwMode="auto">
            <a:xfrm>
              <a:off x="2905" y="2898"/>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dirty="0"/>
                <a:t>95</a:t>
              </a:r>
              <a:endParaRPr lang="en-US" sz="1400" b="0" dirty="0"/>
            </a:p>
          </p:txBody>
        </p:sp>
        <p:sp>
          <p:nvSpPr>
            <p:cNvPr id="39024" name="Text Box 102"/>
            <p:cNvSpPr txBox="1">
              <a:spLocks noChangeArrowheads="1"/>
            </p:cNvSpPr>
            <p:nvPr/>
          </p:nvSpPr>
          <p:spPr bwMode="auto">
            <a:xfrm>
              <a:off x="3321" y="2117"/>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a:t>95</a:t>
              </a:r>
              <a:endParaRPr lang="en-US" sz="1400" b="0"/>
            </a:p>
            <a:p>
              <a:pPr algn="r" eaLnBrk="0" hangingPunct="0"/>
              <a:r>
                <a:rPr lang="en-GB" sz="1400" b="0"/>
                <a:t>95</a:t>
              </a:r>
              <a:endParaRPr lang="en-US" sz="1400" b="0"/>
            </a:p>
          </p:txBody>
        </p:sp>
        <p:sp>
          <p:nvSpPr>
            <p:cNvPr id="39025" name="Text Box 103"/>
            <p:cNvSpPr txBox="1">
              <a:spLocks noChangeArrowheads="1"/>
            </p:cNvSpPr>
            <p:nvPr/>
          </p:nvSpPr>
          <p:spPr bwMode="auto">
            <a:xfrm>
              <a:off x="3319" y="2466"/>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dirty="0"/>
                <a:t>95</a:t>
              </a:r>
              <a:endParaRPr lang="en-US" sz="1400" b="0" dirty="0"/>
            </a:p>
            <a:p>
              <a:pPr algn="r" eaLnBrk="0" hangingPunct="0"/>
              <a:r>
                <a:rPr lang="en-GB" sz="1400" b="0" dirty="0"/>
                <a:t>95</a:t>
              </a:r>
              <a:endParaRPr lang="en-US" sz="1400" b="0" dirty="0"/>
            </a:p>
          </p:txBody>
        </p:sp>
        <p:sp>
          <p:nvSpPr>
            <p:cNvPr id="39026" name="Text Box 104"/>
            <p:cNvSpPr txBox="1">
              <a:spLocks noChangeArrowheads="1"/>
            </p:cNvSpPr>
            <p:nvPr/>
          </p:nvSpPr>
          <p:spPr bwMode="auto">
            <a:xfrm>
              <a:off x="3317" y="2814"/>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dirty="0"/>
                <a:t>95</a:t>
              </a:r>
              <a:endParaRPr lang="en-US" sz="1400" b="0" dirty="0"/>
            </a:p>
            <a:p>
              <a:pPr algn="r" eaLnBrk="0" hangingPunct="0"/>
              <a:r>
                <a:rPr lang="en-GB" sz="1400" b="0" dirty="0"/>
                <a:t>95</a:t>
              </a:r>
              <a:endParaRPr lang="en-US" sz="1400" b="0" dirty="0"/>
            </a:p>
          </p:txBody>
        </p:sp>
        <p:sp>
          <p:nvSpPr>
            <p:cNvPr id="39027" name="Text Box 105"/>
            <p:cNvSpPr txBox="1">
              <a:spLocks noChangeArrowheads="1"/>
            </p:cNvSpPr>
            <p:nvPr/>
          </p:nvSpPr>
          <p:spPr bwMode="auto">
            <a:xfrm>
              <a:off x="3897" y="2195"/>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95</a:t>
              </a:r>
              <a:endParaRPr lang="en-US" sz="1400" b="0"/>
            </a:p>
          </p:txBody>
        </p:sp>
        <p:sp>
          <p:nvSpPr>
            <p:cNvPr id="39028" name="Text Box 106"/>
            <p:cNvSpPr txBox="1">
              <a:spLocks noChangeArrowheads="1"/>
            </p:cNvSpPr>
            <p:nvPr/>
          </p:nvSpPr>
          <p:spPr bwMode="auto">
            <a:xfrm>
              <a:off x="3891" y="2547"/>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95</a:t>
              </a:r>
              <a:endParaRPr lang="en-US" sz="1400" b="0"/>
            </a:p>
          </p:txBody>
        </p:sp>
        <p:sp>
          <p:nvSpPr>
            <p:cNvPr id="39029" name="Text Box 107"/>
            <p:cNvSpPr txBox="1">
              <a:spLocks noChangeArrowheads="1"/>
            </p:cNvSpPr>
            <p:nvPr/>
          </p:nvSpPr>
          <p:spPr bwMode="auto">
            <a:xfrm>
              <a:off x="3885" y="2899"/>
              <a:ext cx="432" cy="230"/>
            </a:xfrm>
            <a:prstGeom prst="rect">
              <a:avLst/>
            </a:prstGeom>
            <a:noFill/>
            <a:ln w="12700">
              <a:noFill/>
              <a:miter lim="800000"/>
              <a:headEnd type="none" w="med" len="lg"/>
              <a:tailEnd type="none" w="sm" len="sm"/>
            </a:ln>
          </p:spPr>
          <p:txBody>
            <a:bodyPr>
              <a:spAutoFit/>
            </a:bodyPr>
            <a:lstStyle/>
            <a:p>
              <a:pPr algn="r" eaLnBrk="0" hangingPunct="0">
                <a:spcBef>
                  <a:spcPct val="50000"/>
                </a:spcBef>
              </a:pPr>
              <a:r>
                <a:rPr lang="en-GB" sz="1400" b="0"/>
                <a:t>95</a:t>
              </a:r>
              <a:endParaRPr lang="en-US" sz="1400" b="0"/>
            </a:p>
          </p:txBody>
        </p:sp>
        <p:sp>
          <p:nvSpPr>
            <p:cNvPr id="39030" name="Text Box 108"/>
            <p:cNvSpPr txBox="1">
              <a:spLocks noChangeArrowheads="1"/>
            </p:cNvSpPr>
            <p:nvPr/>
          </p:nvSpPr>
          <p:spPr bwMode="auto">
            <a:xfrm>
              <a:off x="4329" y="2112"/>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a:t>95</a:t>
              </a:r>
              <a:endParaRPr lang="en-US" sz="1400" b="0"/>
            </a:p>
            <a:p>
              <a:pPr algn="r" eaLnBrk="0" hangingPunct="0"/>
              <a:r>
                <a:rPr lang="en-GB" sz="1400" b="0"/>
                <a:t>95</a:t>
              </a:r>
              <a:endParaRPr lang="en-US" sz="1400" b="0"/>
            </a:p>
          </p:txBody>
        </p:sp>
        <p:sp>
          <p:nvSpPr>
            <p:cNvPr id="39031" name="Text Box 109"/>
            <p:cNvSpPr txBox="1">
              <a:spLocks noChangeArrowheads="1"/>
            </p:cNvSpPr>
            <p:nvPr/>
          </p:nvSpPr>
          <p:spPr bwMode="auto">
            <a:xfrm>
              <a:off x="4332" y="2472"/>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a:t>95</a:t>
              </a:r>
              <a:endParaRPr lang="en-US" sz="1400" b="0"/>
            </a:p>
            <a:p>
              <a:pPr algn="r" eaLnBrk="0" hangingPunct="0"/>
              <a:r>
                <a:rPr lang="en-GB" sz="1400" b="0"/>
                <a:t>95</a:t>
              </a:r>
              <a:endParaRPr lang="en-US" sz="1400" b="0"/>
            </a:p>
          </p:txBody>
        </p:sp>
        <p:sp>
          <p:nvSpPr>
            <p:cNvPr id="39032" name="Text Box 110"/>
            <p:cNvSpPr txBox="1">
              <a:spLocks noChangeArrowheads="1"/>
            </p:cNvSpPr>
            <p:nvPr/>
          </p:nvSpPr>
          <p:spPr bwMode="auto">
            <a:xfrm>
              <a:off x="4335" y="2814"/>
              <a:ext cx="528" cy="391"/>
            </a:xfrm>
            <a:prstGeom prst="rect">
              <a:avLst/>
            </a:prstGeom>
            <a:noFill/>
            <a:ln w="12700">
              <a:noFill/>
              <a:miter lim="800000"/>
              <a:headEnd type="none" w="med" len="lg"/>
              <a:tailEnd type="none" w="sm" len="sm"/>
            </a:ln>
          </p:spPr>
          <p:txBody>
            <a:bodyPr>
              <a:spAutoFit/>
            </a:bodyPr>
            <a:lstStyle/>
            <a:p>
              <a:pPr algn="r" eaLnBrk="0" hangingPunct="0"/>
              <a:r>
                <a:rPr lang="en-GB" sz="1400" b="0"/>
                <a:t>95</a:t>
              </a:r>
              <a:endParaRPr lang="en-US" sz="1400" b="0"/>
            </a:p>
            <a:p>
              <a:pPr algn="r" eaLnBrk="0" hangingPunct="0"/>
              <a:r>
                <a:rPr lang="en-GB" sz="1400" b="0"/>
                <a:t>95</a:t>
              </a:r>
              <a:endParaRPr lang="en-US" sz="1400" b="0"/>
            </a:p>
          </p:txBody>
        </p:sp>
      </p:grpSp>
      <p:grpSp>
        <p:nvGrpSpPr>
          <p:cNvPr id="7" name="Group 131"/>
          <p:cNvGrpSpPr>
            <a:grpSpLocks/>
          </p:cNvGrpSpPr>
          <p:nvPr/>
        </p:nvGrpSpPr>
        <p:grpSpPr bwMode="auto">
          <a:xfrm>
            <a:off x="1286182" y="5373219"/>
            <a:ext cx="7677448" cy="919361"/>
            <a:chOff x="1200" y="3111"/>
            <a:chExt cx="4556" cy="651"/>
          </a:xfrm>
        </p:grpSpPr>
        <p:sp>
          <p:nvSpPr>
            <p:cNvPr id="38917" name="Freeform 68"/>
            <p:cNvSpPr>
              <a:spLocks/>
            </p:cNvSpPr>
            <p:nvPr/>
          </p:nvSpPr>
          <p:spPr bwMode="auto">
            <a:xfrm>
              <a:off x="4740" y="3218"/>
              <a:ext cx="772" cy="346"/>
            </a:xfrm>
            <a:custGeom>
              <a:avLst/>
              <a:gdLst>
                <a:gd name="T0" fmla="*/ 0 w 772"/>
                <a:gd name="T1" fmla="*/ 190 h 346"/>
                <a:gd name="T2" fmla="*/ 96 w 772"/>
                <a:gd name="T3" fmla="*/ 94 h 346"/>
                <a:gd name="T4" fmla="*/ 174 w 772"/>
                <a:gd name="T5" fmla="*/ 46 h 346"/>
                <a:gd name="T6" fmla="*/ 311 w 772"/>
                <a:gd name="T7" fmla="*/ 0 h 346"/>
                <a:gd name="T8" fmla="*/ 394 w 772"/>
                <a:gd name="T9" fmla="*/ 92 h 346"/>
                <a:gd name="T10" fmla="*/ 672 w 772"/>
                <a:gd name="T11" fmla="*/ 94 h 346"/>
                <a:gd name="T12" fmla="*/ 768 w 772"/>
                <a:gd name="T13" fmla="*/ 94 h 346"/>
                <a:gd name="T14" fmla="*/ 650 w 772"/>
                <a:gd name="T15" fmla="*/ 274 h 346"/>
                <a:gd name="T16" fmla="*/ 528 w 772"/>
                <a:gd name="T17" fmla="*/ 334 h 346"/>
                <a:gd name="T18" fmla="*/ 421 w 772"/>
                <a:gd name="T19" fmla="*/ 311 h 346"/>
                <a:gd name="T20" fmla="*/ 336 w 772"/>
                <a:gd name="T21" fmla="*/ 334 h 346"/>
                <a:gd name="T22" fmla="*/ 220 w 772"/>
                <a:gd name="T23" fmla="*/ 311 h 346"/>
                <a:gd name="T24" fmla="*/ 96 w 772"/>
                <a:gd name="T25" fmla="*/ 334 h 346"/>
                <a:gd name="T26" fmla="*/ 96 w 772"/>
                <a:gd name="T27" fmla="*/ 238 h 346"/>
                <a:gd name="T28" fmla="*/ 0 w 772"/>
                <a:gd name="T29" fmla="*/ 286 h 346"/>
                <a:gd name="T30" fmla="*/ 0 w 772"/>
                <a:gd name="T31" fmla="*/ 190 h 34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72"/>
                <a:gd name="T49" fmla="*/ 0 h 346"/>
                <a:gd name="T50" fmla="*/ 772 w 772"/>
                <a:gd name="T51" fmla="*/ 346 h 34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72" h="346">
                  <a:moveTo>
                    <a:pt x="0" y="190"/>
                  </a:moveTo>
                  <a:lnTo>
                    <a:pt x="96" y="94"/>
                  </a:lnTo>
                  <a:lnTo>
                    <a:pt x="174" y="46"/>
                  </a:lnTo>
                  <a:lnTo>
                    <a:pt x="311" y="0"/>
                  </a:lnTo>
                  <a:lnTo>
                    <a:pt x="394" y="92"/>
                  </a:lnTo>
                  <a:lnTo>
                    <a:pt x="672" y="94"/>
                  </a:lnTo>
                  <a:cubicBezTo>
                    <a:pt x="734" y="94"/>
                    <a:pt x="772" y="64"/>
                    <a:pt x="768" y="94"/>
                  </a:cubicBezTo>
                  <a:lnTo>
                    <a:pt x="650" y="274"/>
                  </a:lnTo>
                  <a:lnTo>
                    <a:pt x="528" y="334"/>
                  </a:lnTo>
                  <a:lnTo>
                    <a:pt x="421" y="311"/>
                  </a:lnTo>
                  <a:cubicBezTo>
                    <a:pt x="389" y="311"/>
                    <a:pt x="369" y="334"/>
                    <a:pt x="336" y="334"/>
                  </a:cubicBezTo>
                  <a:lnTo>
                    <a:pt x="220" y="311"/>
                  </a:lnTo>
                  <a:cubicBezTo>
                    <a:pt x="180" y="311"/>
                    <a:pt x="117" y="346"/>
                    <a:pt x="96" y="334"/>
                  </a:cubicBezTo>
                  <a:cubicBezTo>
                    <a:pt x="75" y="322"/>
                    <a:pt x="112" y="246"/>
                    <a:pt x="96" y="238"/>
                  </a:cubicBezTo>
                  <a:cubicBezTo>
                    <a:pt x="80" y="230"/>
                    <a:pt x="16" y="294"/>
                    <a:pt x="0" y="286"/>
                  </a:cubicBezTo>
                  <a:lnTo>
                    <a:pt x="0" y="190"/>
                  </a:lnTo>
                  <a:close/>
                </a:path>
              </a:pathLst>
            </a:custGeom>
            <a:solidFill>
              <a:srgbClr val="CCFF99"/>
            </a:solidFill>
            <a:ln w="12700" cap="flat" cmpd="sng">
              <a:solidFill>
                <a:schemeClr val="tx1"/>
              </a:solidFill>
              <a:prstDash val="solid"/>
              <a:round/>
              <a:headEnd type="none" w="med" len="lg"/>
              <a:tailEnd type="none" w="sm" len="sm"/>
            </a:ln>
          </p:spPr>
          <p:txBody>
            <a:bodyPr wrap="none" anchor="ctr"/>
            <a:lstStyle/>
            <a:p>
              <a:endParaRPr lang="en-GB" sz="1400"/>
            </a:p>
          </p:txBody>
        </p:sp>
        <p:sp>
          <p:nvSpPr>
            <p:cNvPr id="38918" name="Text Box 69"/>
            <p:cNvSpPr txBox="1">
              <a:spLocks noChangeArrowheads="1"/>
            </p:cNvSpPr>
            <p:nvPr/>
          </p:nvSpPr>
          <p:spPr bwMode="auto">
            <a:xfrm>
              <a:off x="4940" y="3303"/>
              <a:ext cx="816" cy="224"/>
            </a:xfrm>
            <a:prstGeom prst="rect">
              <a:avLst/>
            </a:prstGeom>
            <a:noFill/>
            <a:ln w="12700">
              <a:noFill/>
              <a:miter lim="800000"/>
              <a:headEnd type="none" w="med" len="lg"/>
              <a:tailEnd type="none" w="sm" len="sm"/>
            </a:ln>
          </p:spPr>
          <p:txBody>
            <a:bodyPr>
              <a:spAutoFit/>
            </a:bodyPr>
            <a:lstStyle/>
            <a:p>
              <a:pPr eaLnBrk="0" hangingPunct="0">
                <a:spcBef>
                  <a:spcPct val="50000"/>
                </a:spcBef>
              </a:pPr>
              <a:r>
                <a:rPr lang="en-US" sz="1400" b="0" dirty="0"/>
                <a:t>MARKET</a:t>
              </a:r>
            </a:p>
          </p:txBody>
        </p:sp>
        <p:sp>
          <p:nvSpPr>
            <p:cNvPr id="38919" name="Arc 111"/>
            <p:cNvSpPr>
              <a:spLocks/>
            </p:cNvSpPr>
            <p:nvPr/>
          </p:nvSpPr>
          <p:spPr bwMode="auto">
            <a:xfrm rot="-2587036">
              <a:off x="1648" y="3138"/>
              <a:ext cx="416" cy="390"/>
            </a:xfrm>
            <a:custGeom>
              <a:avLst/>
              <a:gdLst>
                <a:gd name="T0" fmla="*/ 0 w 25531"/>
                <a:gd name="T1" fmla="*/ 0 h 25070"/>
                <a:gd name="T2" fmla="*/ 7 w 25531"/>
                <a:gd name="T3" fmla="*/ 6 h 25070"/>
                <a:gd name="T4" fmla="*/ 1 w 25531"/>
                <a:gd name="T5" fmla="*/ 5 h 25070"/>
                <a:gd name="T6" fmla="*/ 0 60000 65536"/>
                <a:gd name="T7" fmla="*/ 0 60000 65536"/>
                <a:gd name="T8" fmla="*/ 0 60000 65536"/>
                <a:gd name="T9" fmla="*/ 0 w 25531"/>
                <a:gd name="T10" fmla="*/ 0 h 25070"/>
                <a:gd name="T11" fmla="*/ 25531 w 25531"/>
                <a:gd name="T12" fmla="*/ 25070 h 25070"/>
              </a:gdLst>
              <a:ahLst/>
              <a:cxnLst>
                <a:cxn ang="T6">
                  <a:pos x="T0" y="T1"/>
                </a:cxn>
                <a:cxn ang="T7">
                  <a:pos x="T2" y="T3"/>
                </a:cxn>
                <a:cxn ang="T8">
                  <a:pos x="T4" y="T5"/>
                </a:cxn>
              </a:cxnLst>
              <a:rect l="T9" t="T10" r="T11" b="T12"/>
              <a:pathLst>
                <a:path w="25531" h="25070" fill="none" extrusionOk="0">
                  <a:moveTo>
                    <a:pt x="-1" y="360"/>
                  </a:moveTo>
                  <a:cubicBezTo>
                    <a:pt x="1296" y="120"/>
                    <a:pt x="2612" y="-1"/>
                    <a:pt x="3931" y="0"/>
                  </a:cubicBezTo>
                  <a:cubicBezTo>
                    <a:pt x="15860" y="0"/>
                    <a:pt x="25531" y="9670"/>
                    <a:pt x="25531" y="21600"/>
                  </a:cubicBezTo>
                  <a:cubicBezTo>
                    <a:pt x="25531" y="22762"/>
                    <a:pt x="25437" y="23922"/>
                    <a:pt x="25250" y="25070"/>
                  </a:cubicBezTo>
                </a:path>
                <a:path w="25531" h="25070" stroke="0" extrusionOk="0">
                  <a:moveTo>
                    <a:pt x="-1" y="360"/>
                  </a:moveTo>
                  <a:cubicBezTo>
                    <a:pt x="1296" y="120"/>
                    <a:pt x="2612" y="-1"/>
                    <a:pt x="3931" y="0"/>
                  </a:cubicBezTo>
                  <a:cubicBezTo>
                    <a:pt x="15860" y="0"/>
                    <a:pt x="25531" y="9670"/>
                    <a:pt x="25531" y="21600"/>
                  </a:cubicBezTo>
                  <a:cubicBezTo>
                    <a:pt x="25531" y="22762"/>
                    <a:pt x="25437" y="23922"/>
                    <a:pt x="25250" y="25070"/>
                  </a:cubicBezTo>
                  <a:lnTo>
                    <a:pt x="3931" y="21600"/>
                  </a:lnTo>
                  <a:close/>
                </a:path>
              </a:pathLst>
            </a:custGeom>
            <a:noFill/>
            <a:ln w="28575">
              <a:solidFill>
                <a:srgbClr val="800080"/>
              </a:solidFill>
              <a:round/>
              <a:headEnd type="triangle" w="lg" len="med"/>
              <a:tailEnd type="none" w="sm" len="lg"/>
            </a:ln>
          </p:spPr>
          <p:txBody>
            <a:bodyPr wrap="none" anchor="ctr"/>
            <a:lstStyle/>
            <a:p>
              <a:endParaRPr lang="en-GB" sz="1400"/>
            </a:p>
          </p:txBody>
        </p:sp>
        <p:sp>
          <p:nvSpPr>
            <p:cNvPr id="38920" name="Text Box 120"/>
            <p:cNvSpPr txBox="1">
              <a:spLocks noChangeArrowheads="1"/>
            </p:cNvSpPr>
            <p:nvPr/>
          </p:nvSpPr>
          <p:spPr bwMode="auto">
            <a:xfrm>
              <a:off x="2610" y="3207"/>
              <a:ext cx="624" cy="224"/>
            </a:xfrm>
            <a:prstGeom prst="rect">
              <a:avLst/>
            </a:prstGeom>
            <a:noFill/>
            <a:ln w="25400">
              <a:noFill/>
              <a:miter lim="800000"/>
              <a:headEnd type="none" w="sm" len="lg"/>
              <a:tailEnd type="none" w="sm" len="lg"/>
            </a:ln>
          </p:spPr>
          <p:txBody>
            <a:bodyPr>
              <a:spAutoFit/>
            </a:bodyPr>
            <a:lstStyle/>
            <a:p>
              <a:pPr algn="ctr">
                <a:spcBef>
                  <a:spcPct val="50000"/>
                </a:spcBef>
              </a:pPr>
              <a:r>
                <a:rPr lang="en-GB" sz="1400" b="0" dirty="0"/>
                <a:t>Orders</a:t>
              </a:r>
              <a:endParaRPr lang="en-US" sz="1400" b="0" dirty="0"/>
            </a:p>
          </p:txBody>
        </p:sp>
        <p:sp>
          <p:nvSpPr>
            <p:cNvPr id="38921" name="Text Box 121"/>
            <p:cNvSpPr txBox="1">
              <a:spLocks noChangeArrowheads="1"/>
            </p:cNvSpPr>
            <p:nvPr/>
          </p:nvSpPr>
          <p:spPr bwMode="auto">
            <a:xfrm>
              <a:off x="3567" y="3209"/>
              <a:ext cx="624" cy="224"/>
            </a:xfrm>
            <a:prstGeom prst="rect">
              <a:avLst/>
            </a:prstGeom>
            <a:noFill/>
            <a:ln w="25400">
              <a:noFill/>
              <a:miter lim="800000"/>
              <a:headEnd type="none" w="sm" len="lg"/>
              <a:tailEnd type="none" w="sm" len="lg"/>
            </a:ln>
          </p:spPr>
          <p:txBody>
            <a:bodyPr>
              <a:spAutoFit/>
            </a:bodyPr>
            <a:lstStyle/>
            <a:p>
              <a:pPr algn="ctr">
                <a:spcBef>
                  <a:spcPct val="50000"/>
                </a:spcBef>
              </a:pPr>
              <a:r>
                <a:rPr lang="en-GB" sz="1400" b="0" dirty="0"/>
                <a:t>Orders</a:t>
              </a:r>
              <a:endParaRPr lang="en-US" sz="1400" b="0" dirty="0"/>
            </a:p>
          </p:txBody>
        </p:sp>
        <p:sp>
          <p:nvSpPr>
            <p:cNvPr id="38922" name="Text Box 122"/>
            <p:cNvSpPr txBox="1">
              <a:spLocks noChangeArrowheads="1"/>
            </p:cNvSpPr>
            <p:nvPr/>
          </p:nvSpPr>
          <p:spPr bwMode="auto">
            <a:xfrm>
              <a:off x="4461" y="3211"/>
              <a:ext cx="624" cy="225"/>
            </a:xfrm>
            <a:prstGeom prst="rect">
              <a:avLst/>
            </a:prstGeom>
            <a:noFill/>
            <a:ln w="25400">
              <a:noFill/>
              <a:miter lim="800000"/>
              <a:headEnd type="none" w="sm" len="lg"/>
              <a:tailEnd type="none" w="sm" len="lg"/>
            </a:ln>
          </p:spPr>
          <p:txBody>
            <a:bodyPr>
              <a:spAutoFit/>
            </a:bodyPr>
            <a:lstStyle/>
            <a:p>
              <a:pPr algn="ctr">
                <a:spcBef>
                  <a:spcPct val="50000"/>
                </a:spcBef>
              </a:pPr>
              <a:r>
                <a:rPr lang="en-GB" sz="1400" b="0" dirty="0"/>
                <a:t>Orders</a:t>
              </a:r>
              <a:endParaRPr lang="en-US" sz="1400" b="0" dirty="0"/>
            </a:p>
          </p:txBody>
        </p:sp>
        <p:sp>
          <p:nvSpPr>
            <p:cNvPr id="38923" name="Rectangle 60"/>
            <p:cNvSpPr>
              <a:spLocks noChangeArrowheads="1"/>
            </p:cNvSpPr>
            <p:nvPr/>
          </p:nvSpPr>
          <p:spPr bwMode="auto">
            <a:xfrm>
              <a:off x="1200" y="3306"/>
              <a:ext cx="336" cy="192"/>
            </a:xfrm>
            <a:prstGeom prst="rect">
              <a:avLst/>
            </a:prstGeom>
            <a:solidFill>
              <a:srgbClr val="CCFF99"/>
            </a:solidFill>
            <a:ln w="12700">
              <a:solidFill>
                <a:schemeClr val="tx1"/>
              </a:solidFill>
              <a:miter lim="800000"/>
              <a:headEnd type="none" w="med" len="lg"/>
              <a:tailEnd type="none" w="sm" len="sm"/>
            </a:ln>
          </p:spPr>
          <p:txBody>
            <a:bodyPr wrap="none" anchor="ctr"/>
            <a:lstStyle/>
            <a:p>
              <a:endParaRPr lang="en-GB" sz="1400"/>
            </a:p>
          </p:txBody>
        </p:sp>
        <p:sp>
          <p:nvSpPr>
            <p:cNvPr id="38924" name="Rectangle 61"/>
            <p:cNvSpPr>
              <a:spLocks noChangeArrowheads="1"/>
            </p:cNvSpPr>
            <p:nvPr/>
          </p:nvSpPr>
          <p:spPr bwMode="auto">
            <a:xfrm>
              <a:off x="2218" y="3315"/>
              <a:ext cx="336" cy="192"/>
            </a:xfrm>
            <a:prstGeom prst="rect">
              <a:avLst/>
            </a:prstGeom>
            <a:solidFill>
              <a:srgbClr val="CCFF99"/>
            </a:solidFill>
            <a:ln w="12700">
              <a:solidFill>
                <a:schemeClr val="tx1"/>
              </a:solidFill>
              <a:miter lim="800000"/>
              <a:headEnd type="none" w="med" len="lg"/>
              <a:tailEnd type="none" w="sm" len="sm"/>
            </a:ln>
          </p:spPr>
          <p:txBody>
            <a:bodyPr wrap="none" anchor="ctr"/>
            <a:lstStyle/>
            <a:p>
              <a:endParaRPr lang="en-GB" sz="1400"/>
            </a:p>
          </p:txBody>
        </p:sp>
        <p:sp>
          <p:nvSpPr>
            <p:cNvPr id="38925" name="Rectangle 62"/>
            <p:cNvSpPr>
              <a:spLocks noChangeArrowheads="1"/>
            </p:cNvSpPr>
            <p:nvPr/>
          </p:nvSpPr>
          <p:spPr bwMode="auto">
            <a:xfrm>
              <a:off x="3216" y="3306"/>
              <a:ext cx="336" cy="192"/>
            </a:xfrm>
            <a:prstGeom prst="rect">
              <a:avLst/>
            </a:prstGeom>
            <a:solidFill>
              <a:srgbClr val="CCFF99"/>
            </a:solidFill>
            <a:ln w="12700">
              <a:solidFill>
                <a:schemeClr val="tx1"/>
              </a:solidFill>
              <a:miter lim="800000"/>
              <a:headEnd type="none" w="med" len="lg"/>
              <a:tailEnd type="none" w="sm" len="sm"/>
            </a:ln>
          </p:spPr>
          <p:txBody>
            <a:bodyPr wrap="none" anchor="ctr"/>
            <a:lstStyle/>
            <a:p>
              <a:endParaRPr lang="en-GB" sz="1400"/>
            </a:p>
          </p:txBody>
        </p:sp>
        <p:sp>
          <p:nvSpPr>
            <p:cNvPr id="38926" name="Text Box 63"/>
            <p:cNvSpPr txBox="1">
              <a:spLocks noChangeArrowheads="1"/>
            </p:cNvSpPr>
            <p:nvPr/>
          </p:nvSpPr>
          <p:spPr bwMode="auto">
            <a:xfrm>
              <a:off x="1242" y="3294"/>
              <a:ext cx="240" cy="224"/>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3</a:t>
              </a:r>
            </a:p>
          </p:txBody>
        </p:sp>
        <p:sp>
          <p:nvSpPr>
            <p:cNvPr id="38927" name="Text Box 64"/>
            <p:cNvSpPr txBox="1">
              <a:spLocks noChangeArrowheads="1"/>
            </p:cNvSpPr>
            <p:nvPr/>
          </p:nvSpPr>
          <p:spPr bwMode="auto">
            <a:xfrm>
              <a:off x="2292" y="3294"/>
              <a:ext cx="240" cy="224"/>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2</a:t>
              </a:r>
            </a:p>
          </p:txBody>
        </p:sp>
        <p:sp>
          <p:nvSpPr>
            <p:cNvPr id="38928" name="Text Box 65"/>
            <p:cNvSpPr txBox="1">
              <a:spLocks noChangeArrowheads="1"/>
            </p:cNvSpPr>
            <p:nvPr/>
          </p:nvSpPr>
          <p:spPr bwMode="auto">
            <a:xfrm>
              <a:off x="3270" y="3294"/>
              <a:ext cx="240" cy="224"/>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a:t>1</a:t>
              </a:r>
            </a:p>
          </p:txBody>
        </p:sp>
        <p:sp>
          <p:nvSpPr>
            <p:cNvPr id="38929" name="Rectangle 66"/>
            <p:cNvSpPr>
              <a:spLocks noChangeArrowheads="1"/>
            </p:cNvSpPr>
            <p:nvPr/>
          </p:nvSpPr>
          <p:spPr bwMode="auto">
            <a:xfrm>
              <a:off x="4140" y="3306"/>
              <a:ext cx="336" cy="192"/>
            </a:xfrm>
            <a:prstGeom prst="rect">
              <a:avLst/>
            </a:prstGeom>
            <a:solidFill>
              <a:srgbClr val="CCFF99"/>
            </a:solidFill>
            <a:ln w="12700">
              <a:solidFill>
                <a:schemeClr val="tx1"/>
              </a:solidFill>
              <a:miter lim="800000"/>
              <a:headEnd type="none" w="med" len="lg"/>
              <a:tailEnd type="none" w="sm" len="sm"/>
            </a:ln>
          </p:spPr>
          <p:txBody>
            <a:bodyPr wrap="none" anchor="ctr"/>
            <a:lstStyle/>
            <a:p>
              <a:endParaRPr lang="en-GB" sz="1400"/>
            </a:p>
          </p:txBody>
        </p:sp>
        <p:sp>
          <p:nvSpPr>
            <p:cNvPr id="38930" name="Text Box 67"/>
            <p:cNvSpPr txBox="1">
              <a:spLocks noChangeArrowheads="1"/>
            </p:cNvSpPr>
            <p:nvPr/>
          </p:nvSpPr>
          <p:spPr bwMode="auto">
            <a:xfrm>
              <a:off x="4098" y="3300"/>
              <a:ext cx="432" cy="224"/>
            </a:xfrm>
            <a:prstGeom prst="rect">
              <a:avLst/>
            </a:prstGeom>
            <a:noFill/>
            <a:ln w="12700">
              <a:noFill/>
              <a:miter lim="800000"/>
              <a:headEnd type="none" w="med" len="lg"/>
              <a:tailEnd type="none" w="sm" len="sm"/>
            </a:ln>
          </p:spPr>
          <p:txBody>
            <a:bodyPr>
              <a:spAutoFit/>
            </a:bodyPr>
            <a:lstStyle/>
            <a:p>
              <a:pPr eaLnBrk="0" hangingPunct="0">
                <a:spcBef>
                  <a:spcPct val="50000"/>
                </a:spcBef>
              </a:pPr>
              <a:r>
                <a:rPr lang="en-US" sz="1400" b="0"/>
                <a:t>OEM</a:t>
              </a:r>
            </a:p>
          </p:txBody>
        </p:sp>
        <p:sp>
          <p:nvSpPr>
            <p:cNvPr id="38931" name="Arc 112"/>
            <p:cNvSpPr>
              <a:spLocks/>
            </p:cNvSpPr>
            <p:nvPr/>
          </p:nvSpPr>
          <p:spPr bwMode="auto">
            <a:xfrm rot="-2587036">
              <a:off x="2704" y="3129"/>
              <a:ext cx="416" cy="390"/>
            </a:xfrm>
            <a:custGeom>
              <a:avLst/>
              <a:gdLst>
                <a:gd name="T0" fmla="*/ 0 w 25531"/>
                <a:gd name="T1" fmla="*/ 0 h 25070"/>
                <a:gd name="T2" fmla="*/ 7 w 25531"/>
                <a:gd name="T3" fmla="*/ 6 h 25070"/>
                <a:gd name="T4" fmla="*/ 1 w 25531"/>
                <a:gd name="T5" fmla="*/ 5 h 25070"/>
                <a:gd name="T6" fmla="*/ 0 60000 65536"/>
                <a:gd name="T7" fmla="*/ 0 60000 65536"/>
                <a:gd name="T8" fmla="*/ 0 60000 65536"/>
                <a:gd name="T9" fmla="*/ 0 w 25531"/>
                <a:gd name="T10" fmla="*/ 0 h 25070"/>
                <a:gd name="T11" fmla="*/ 25531 w 25531"/>
                <a:gd name="T12" fmla="*/ 25070 h 25070"/>
              </a:gdLst>
              <a:ahLst/>
              <a:cxnLst>
                <a:cxn ang="T6">
                  <a:pos x="T0" y="T1"/>
                </a:cxn>
                <a:cxn ang="T7">
                  <a:pos x="T2" y="T3"/>
                </a:cxn>
                <a:cxn ang="T8">
                  <a:pos x="T4" y="T5"/>
                </a:cxn>
              </a:cxnLst>
              <a:rect l="T9" t="T10" r="T11" b="T12"/>
              <a:pathLst>
                <a:path w="25531" h="25070" fill="none" extrusionOk="0">
                  <a:moveTo>
                    <a:pt x="-1" y="360"/>
                  </a:moveTo>
                  <a:cubicBezTo>
                    <a:pt x="1296" y="120"/>
                    <a:pt x="2612" y="-1"/>
                    <a:pt x="3931" y="0"/>
                  </a:cubicBezTo>
                  <a:cubicBezTo>
                    <a:pt x="15860" y="0"/>
                    <a:pt x="25531" y="9670"/>
                    <a:pt x="25531" y="21600"/>
                  </a:cubicBezTo>
                  <a:cubicBezTo>
                    <a:pt x="25531" y="22762"/>
                    <a:pt x="25437" y="23922"/>
                    <a:pt x="25250" y="25070"/>
                  </a:cubicBezTo>
                </a:path>
                <a:path w="25531" h="25070" stroke="0" extrusionOk="0">
                  <a:moveTo>
                    <a:pt x="-1" y="360"/>
                  </a:moveTo>
                  <a:cubicBezTo>
                    <a:pt x="1296" y="120"/>
                    <a:pt x="2612" y="-1"/>
                    <a:pt x="3931" y="0"/>
                  </a:cubicBezTo>
                  <a:cubicBezTo>
                    <a:pt x="15860" y="0"/>
                    <a:pt x="25531" y="9670"/>
                    <a:pt x="25531" y="21600"/>
                  </a:cubicBezTo>
                  <a:cubicBezTo>
                    <a:pt x="25531" y="22762"/>
                    <a:pt x="25437" y="23922"/>
                    <a:pt x="25250" y="25070"/>
                  </a:cubicBezTo>
                  <a:lnTo>
                    <a:pt x="3931" y="21600"/>
                  </a:lnTo>
                  <a:close/>
                </a:path>
              </a:pathLst>
            </a:custGeom>
            <a:noFill/>
            <a:ln w="28575">
              <a:solidFill>
                <a:srgbClr val="800080"/>
              </a:solidFill>
              <a:round/>
              <a:headEnd type="triangle" w="lg" len="med"/>
              <a:tailEnd type="none" w="sm" len="lg"/>
            </a:ln>
          </p:spPr>
          <p:txBody>
            <a:bodyPr wrap="none" anchor="ctr"/>
            <a:lstStyle/>
            <a:p>
              <a:endParaRPr lang="en-GB" sz="1400"/>
            </a:p>
          </p:txBody>
        </p:sp>
        <p:sp>
          <p:nvSpPr>
            <p:cNvPr id="38932" name="Arc 113"/>
            <p:cNvSpPr>
              <a:spLocks/>
            </p:cNvSpPr>
            <p:nvPr/>
          </p:nvSpPr>
          <p:spPr bwMode="auto">
            <a:xfrm rot="-2587036">
              <a:off x="3630" y="3120"/>
              <a:ext cx="416" cy="390"/>
            </a:xfrm>
            <a:custGeom>
              <a:avLst/>
              <a:gdLst>
                <a:gd name="T0" fmla="*/ 0 w 25531"/>
                <a:gd name="T1" fmla="*/ 0 h 25070"/>
                <a:gd name="T2" fmla="*/ 7 w 25531"/>
                <a:gd name="T3" fmla="*/ 6 h 25070"/>
                <a:gd name="T4" fmla="*/ 1 w 25531"/>
                <a:gd name="T5" fmla="*/ 5 h 25070"/>
                <a:gd name="T6" fmla="*/ 0 60000 65536"/>
                <a:gd name="T7" fmla="*/ 0 60000 65536"/>
                <a:gd name="T8" fmla="*/ 0 60000 65536"/>
                <a:gd name="T9" fmla="*/ 0 w 25531"/>
                <a:gd name="T10" fmla="*/ 0 h 25070"/>
                <a:gd name="T11" fmla="*/ 25531 w 25531"/>
                <a:gd name="T12" fmla="*/ 25070 h 25070"/>
              </a:gdLst>
              <a:ahLst/>
              <a:cxnLst>
                <a:cxn ang="T6">
                  <a:pos x="T0" y="T1"/>
                </a:cxn>
                <a:cxn ang="T7">
                  <a:pos x="T2" y="T3"/>
                </a:cxn>
                <a:cxn ang="T8">
                  <a:pos x="T4" y="T5"/>
                </a:cxn>
              </a:cxnLst>
              <a:rect l="T9" t="T10" r="T11" b="T12"/>
              <a:pathLst>
                <a:path w="25531" h="25070" fill="none" extrusionOk="0">
                  <a:moveTo>
                    <a:pt x="-1" y="360"/>
                  </a:moveTo>
                  <a:cubicBezTo>
                    <a:pt x="1296" y="120"/>
                    <a:pt x="2612" y="-1"/>
                    <a:pt x="3931" y="0"/>
                  </a:cubicBezTo>
                  <a:cubicBezTo>
                    <a:pt x="15860" y="0"/>
                    <a:pt x="25531" y="9670"/>
                    <a:pt x="25531" y="21600"/>
                  </a:cubicBezTo>
                  <a:cubicBezTo>
                    <a:pt x="25531" y="22762"/>
                    <a:pt x="25437" y="23922"/>
                    <a:pt x="25250" y="25070"/>
                  </a:cubicBezTo>
                </a:path>
                <a:path w="25531" h="25070" stroke="0" extrusionOk="0">
                  <a:moveTo>
                    <a:pt x="-1" y="360"/>
                  </a:moveTo>
                  <a:cubicBezTo>
                    <a:pt x="1296" y="120"/>
                    <a:pt x="2612" y="-1"/>
                    <a:pt x="3931" y="0"/>
                  </a:cubicBezTo>
                  <a:cubicBezTo>
                    <a:pt x="15860" y="0"/>
                    <a:pt x="25531" y="9670"/>
                    <a:pt x="25531" y="21600"/>
                  </a:cubicBezTo>
                  <a:cubicBezTo>
                    <a:pt x="25531" y="22762"/>
                    <a:pt x="25437" y="23922"/>
                    <a:pt x="25250" y="25070"/>
                  </a:cubicBezTo>
                  <a:lnTo>
                    <a:pt x="3931" y="21600"/>
                  </a:lnTo>
                  <a:close/>
                </a:path>
              </a:pathLst>
            </a:custGeom>
            <a:noFill/>
            <a:ln w="28575">
              <a:solidFill>
                <a:srgbClr val="800080"/>
              </a:solidFill>
              <a:round/>
              <a:headEnd type="triangle" w="lg" len="med"/>
              <a:tailEnd type="none" w="sm" len="lg"/>
            </a:ln>
          </p:spPr>
          <p:txBody>
            <a:bodyPr wrap="none" anchor="ctr"/>
            <a:lstStyle/>
            <a:p>
              <a:endParaRPr lang="en-GB" sz="1400"/>
            </a:p>
          </p:txBody>
        </p:sp>
        <p:sp>
          <p:nvSpPr>
            <p:cNvPr id="38933" name="Arc 114"/>
            <p:cNvSpPr>
              <a:spLocks/>
            </p:cNvSpPr>
            <p:nvPr/>
          </p:nvSpPr>
          <p:spPr bwMode="auto">
            <a:xfrm rot="-2587036">
              <a:off x="4547" y="3111"/>
              <a:ext cx="416" cy="390"/>
            </a:xfrm>
            <a:custGeom>
              <a:avLst/>
              <a:gdLst>
                <a:gd name="T0" fmla="*/ 0 w 25531"/>
                <a:gd name="T1" fmla="*/ 0 h 25070"/>
                <a:gd name="T2" fmla="*/ 7 w 25531"/>
                <a:gd name="T3" fmla="*/ 6 h 25070"/>
                <a:gd name="T4" fmla="*/ 1 w 25531"/>
                <a:gd name="T5" fmla="*/ 5 h 25070"/>
                <a:gd name="T6" fmla="*/ 0 60000 65536"/>
                <a:gd name="T7" fmla="*/ 0 60000 65536"/>
                <a:gd name="T8" fmla="*/ 0 60000 65536"/>
                <a:gd name="T9" fmla="*/ 0 w 25531"/>
                <a:gd name="T10" fmla="*/ 0 h 25070"/>
                <a:gd name="T11" fmla="*/ 25531 w 25531"/>
                <a:gd name="T12" fmla="*/ 25070 h 25070"/>
              </a:gdLst>
              <a:ahLst/>
              <a:cxnLst>
                <a:cxn ang="T6">
                  <a:pos x="T0" y="T1"/>
                </a:cxn>
                <a:cxn ang="T7">
                  <a:pos x="T2" y="T3"/>
                </a:cxn>
                <a:cxn ang="T8">
                  <a:pos x="T4" y="T5"/>
                </a:cxn>
              </a:cxnLst>
              <a:rect l="T9" t="T10" r="T11" b="T12"/>
              <a:pathLst>
                <a:path w="25531" h="25070" fill="none" extrusionOk="0">
                  <a:moveTo>
                    <a:pt x="-1" y="360"/>
                  </a:moveTo>
                  <a:cubicBezTo>
                    <a:pt x="1296" y="120"/>
                    <a:pt x="2612" y="-1"/>
                    <a:pt x="3931" y="0"/>
                  </a:cubicBezTo>
                  <a:cubicBezTo>
                    <a:pt x="15860" y="0"/>
                    <a:pt x="25531" y="9670"/>
                    <a:pt x="25531" y="21600"/>
                  </a:cubicBezTo>
                  <a:cubicBezTo>
                    <a:pt x="25531" y="22762"/>
                    <a:pt x="25437" y="23922"/>
                    <a:pt x="25250" y="25070"/>
                  </a:cubicBezTo>
                </a:path>
                <a:path w="25531" h="25070" stroke="0" extrusionOk="0">
                  <a:moveTo>
                    <a:pt x="-1" y="360"/>
                  </a:moveTo>
                  <a:cubicBezTo>
                    <a:pt x="1296" y="120"/>
                    <a:pt x="2612" y="-1"/>
                    <a:pt x="3931" y="0"/>
                  </a:cubicBezTo>
                  <a:cubicBezTo>
                    <a:pt x="15860" y="0"/>
                    <a:pt x="25531" y="9670"/>
                    <a:pt x="25531" y="21600"/>
                  </a:cubicBezTo>
                  <a:cubicBezTo>
                    <a:pt x="25531" y="22762"/>
                    <a:pt x="25437" y="23922"/>
                    <a:pt x="25250" y="25070"/>
                  </a:cubicBezTo>
                  <a:lnTo>
                    <a:pt x="3931" y="21600"/>
                  </a:lnTo>
                  <a:close/>
                </a:path>
              </a:pathLst>
            </a:custGeom>
            <a:noFill/>
            <a:ln w="28575">
              <a:solidFill>
                <a:srgbClr val="800080"/>
              </a:solidFill>
              <a:round/>
              <a:headEnd type="triangle" w="lg" len="med"/>
              <a:tailEnd type="none" w="sm" len="lg"/>
            </a:ln>
          </p:spPr>
          <p:txBody>
            <a:bodyPr wrap="none" anchor="ctr"/>
            <a:lstStyle/>
            <a:p>
              <a:endParaRPr lang="en-GB" sz="1400"/>
            </a:p>
          </p:txBody>
        </p:sp>
        <p:sp>
          <p:nvSpPr>
            <p:cNvPr id="38934" name="Arc 115"/>
            <p:cNvSpPr>
              <a:spLocks/>
            </p:cNvSpPr>
            <p:nvPr/>
          </p:nvSpPr>
          <p:spPr bwMode="auto">
            <a:xfrm rot="8212964">
              <a:off x="1648" y="3354"/>
              <a:ext cx="416" cy="390"/>
            </a:xfrm>
            <a:custGeom>
              <a:avLst/>
              <a:gdLst>
                <a:gd name="T0" fmla="*/ 0 w 25531"/>
                <a:gd name="T1" fmla="*/ 0 h 25070"/>
                <a:gd name="T2" fmla="*/ 7 w 25531"/>
                <a:gd name="T3" fmla="*/ 6 h 25070"/>
                <a:gd name="T4" fmla="*/ 1 w 25531"/>
                <a:gd name="T5" fmla="*/ 5 h 25070"/>
                <a:gd name="T6" fmla="*/ 0 60000 65536"/>
                <a:gd name="T7" fmla="*/ 0 60000 65536"/>
                <a:gd name="T8" fmla="*/ 0 60000 65536"/>
                <a:gd name="T9" fmla="*/ 0 w 25531"/>
                <a:gd name="T10" fmla="*/ 0 h 25070"/>
                <a:gd name="T11" fmla="*/ 25531 w 25531"/>
                <a:gd name="T12" fmla="*/ 25070 h 25070"/>
              </a:gdLst>
              <a:ahLst/>
              <a:cxnLst>
                <a:cxn ang="T6">
                  <a:pos x="T0" y="T1"/>
                </a:cxn>
                <a:cxn ang="T7">
                  <a:pos x="T2" y="T3"/>
                </a:cxn>
                <a:cxn ang="T8">
                  <a:pos x="T4" y="T5"/>
                </a:cxn>
              </a:cxnLst>
              <a:rect l="T9" t="T10" r="T11" b="T12"/>
              <a:pathLst>
                <a:path w="25531" h="25070" fill="none" extrusionOk="0">
                  <a:moveTo>
                    <a:pt x="-1" y="360"/>
                  </a:moveTo>
                  <a:cubicBezTo>
                    <a:pt x="1296" y="120"/>
                    <a:pt x="2612" y="-1"/>
                    <a:pt x="3931" y="0"/>
                  </a:cubicBezTo>
                  <a:cubicBezTo>
                    <a:pt x="15860" y="0"/>
                    <a:pt x="25531" y="9670"/>
                    <a:pt x="25531" y="21600"/>
                  </a:cubicBezTo>
                  <a:cubicBezTo>
                    <a:pt x="25531" y="22762"/>
                    <a:pt x="25437" y="23922"/>
                    <a:pt x="25250" y="25070"/>
                  </a:cubicBezTo>
                </a:path>
                <a:path w="25531" h="25070" stroke="0" extrusionOk="0">
                  <a:moveTo>
                    <a:pt x="-1" y="360"/>
                  </a:moveTo>
                  <a:cubicBezTo>
                    <a:pt x="1296" y="120"/>
                    <a:pt x="2612" y="-1"/>
                    <a:pt x="3931" y="0"/>
                  </a:cubicBezTo>
                  <a:cubicBezTo>
                    <a:pt x="15860" y="0"/>
                    <a:pt x="25531" y="9670"/>
                    <a:pt x="25531" y="21600"/>
                  </a:cubicBezTo>
                  <a:cubicBezTo>
                    <a:pt x="25531" y="22762"/>
                    <a:pt x="25437" y="23922"/>
                    <a:pt x="25250" y="25070"/>
                  </a:cubicBezTo>
                  <a:lnTo>
                    <a:pt x="3931" y="21600"/>
                  </a:lnTo>
                  <a:close/>
                </a:path>
              </a:pathLst>
            </a:custGeom>
            <a:noFill/>
            <a:ln w="28575">
              <a:solidFill>
                <a:srgbClr val="800080"/>
              </a:solidFill>
              <a:round/>
              <a:headEnd type="triangle" w="lg" len="med"/>
              <a:tailEnd type="none" w="sm" len="lg"/>
            </a:ln>
          </p:spPr>
          <p:txBody>
            <a:bodyPr wrap="none" anchor="ctr"/>
            <a:lstStyle/>
            <a:p>
              <a:endParaRPr lang="en-GB" sz="1400"/>
            </a:p>
          </p:txBody>
        </p:sp>
        <p:sp>
          <p:nvSpPr>
            <p:cNvPr id="38935" name="Arc 116"/>
            <p:cNvSpPr>
              <a:spLocks/>
            </p:cNvSpPr>
            <p:nvPr/>
          </p:nvSpPr>
          <p:spPr bwMode="auto">
            <a:xfrm rot="8212964">
              <a:off x="2713" y="3360"/>
              <a:ext cx="416" cy="390"/>
            </a:xfrm>
            <a:custGeom>
              <a:avLst/>
              <a:gdLst>
                <a:gd name="T0" fmla="*/ 0 w 25531"/>
                <a:gd name="T1" fmla="*/ 0 h 25070"/>
                <a:gd name="T2" fmla="*/ 7 w 25531"/>
                <a:gd name="T3" fmla="*/ 6 h 25070"/>
                <a:gd name="T4" fmla="*/ 1 w 25531"/>
                <a:gd name="T5" fmla="*/ 5 h 25070"/>
                <a:gd name="T6" fmla="*/ 0 60000 65536"/>
                <a:gd name="T7" fmla="*/ 0 60000 65536"/>
                <a:gd name="T8" fmla="*/ 0 60000 65536"/>
                <a:gd name="T9" fmla="*/ 0 w 25531"/>
                <a:gd name="T10" fmla="*/ 0 h 25070"/>
                <a:gd name="T11" fmla="*/ 25531 w 25531"/>
                <a:gd name="T12" fmla="*/ 25070 h 25070"/>
              </a:gdLst>
              <a:ahLst/>
              <a:cxnLst>
                <a:cxn ang="T6">
                  <a:pos x="T0" y="T1"/>
                </a:cxn>
                <a:cxn ang="T7">
                  <a:pos x="T2" y="T3"/>
                </a:cxn>
                <a:cxn ang="T8">
                  <a:pos x="T4" y="T5"/>
                </a:cxn>
              </a:cxnLst>
              <a:rect l="T9" t="T10" r="T11" b="T12"/>
              <a:pathLst>
                <a:path w="25531" h="25070" fill="none" extrusionOk="0">
                  <a:moveTo>
                    <a:pt x="-1" y="360"/>
                  </a:moveTo>
                  <a:cubicBezTo>
                    <a:pt x="1296" y="120"/>
                    <a:pt x="2612" y="-1"/>
                    <a:pt x="3931" y="0"/>
                  </a:cubicBezTo>
                  <a:cubicBezTo>
                    <a:pt x="15860" y="0"/>
                    <a:pt x="25531" y="9670"/>
                    <a:pt x="25531" y="21600"/>
                  </a:cubicBezTo>
                  <a:cubicBezTo>
                    <a:pt x="25531" y="22762"/>
                    <a:pt x="25437" y="23922"/>
                    <a:pt x="25250" y="25070"/>
                  </a:cubicBezTo>
                </a:path>
                <a:path w="25531" h="25070" stroke="0" extrusionOk="0">
                  <a:moveTo>
                    <a:pt x="-1" y="360"/>
                  </a:moveTo>
                  <a:cubicBezTo>
                    <a:pt x="1296" y="120"/>
                    <a:pt x="2612" y="-1"/>
                    <a:pt x="3931" y="0"/>
                  </a:cubicBezTo>
                  <a:cubicBezTo>
                    <a:pt x="15860" y="0"/>
                    <a:pt x="25531" y="9670"/>
                    <a:pt x="25531" y="21600"/>
                  </a:cubicBezTo>
                  <a:cubicBezTo>
                    <a:pt x="25531" y="22762"/>
                    <a:pt x="25437" y="23922"/>
                    <a:pt x="25250" y="25070"/>
                  </a:cubicBezTo>
                  <a:lnTo>
                    <a:pt x="3931" y="21600"/>
                  </a:lnTo>
                  <a:close/>
                </a:path>
              </a:pathLst>
            </a:custGeom>
            <a:noFill/>
            <a:ln w="28575">
              <a:solidFill>
                <a:srgbClr val="800080"/>
              </a:solidFill>
              <a:round/>
              <a:headEnd type="triangle" w="lg" len="med"/>
              <a:tailEnd type="none" w="sm" len="lg"/>
            </a:ln>
          </p:spPr>
          <p:txBody>
            <a:bodyPr wrap="none" anchor="ctr"/>
            <a:lstStyle/>
            <a:p>
              <a:endParaRPr lang="en-GB" sz="1400"/>
            </a:p>
          </p:txBody>
        </p:sp>
        <p:sp>
          <p:nvSpPr>
            <p:cNvPr id="38936" name="Arc 117"/>
            <p:cNvSpPr>
              <a:spLocks/>
            </p:cNvSpPr>
            <p:nvPr/>
          </p:nvSpPr>
          <p:spPr bwMode="auto">
            <a:xfrm rot="8212964">
              <a:off x="3652" y="3366"/>
              <a:ext cx="416" cy="390"/>
            </a:xfrm>
            <a:custGeom>
              <a:avLst/>
              <a:gdLst>
                <a:gd name="T0" fmla="*/ 0 w 25531"/>
                <a:gd name="T1" fmla="*/ 0 h 25070"/>
                <a:gd name="T2" fmla="*/ 7 w 25531"/>
                <a:gd name="T3" fmla="*/ 6 h 25070"/>
                <a:gd name="T4" fmla="*/ 1 w 25531"/>
                <a:gd name="T5" fmla="*/ 5 h 25070"/>
                <a:gd name="T6" fmla="*/ 0 60000 65536"/>
                <a:gd name="T7" fmla="*/ 0 60000 65536"/>
                <a:gd name="T8" fmla="*/ 0 60000 65536"/>
                <a:gd name="T9" fmla="*/ 0 w 25531"/>
                <a:gd name="T10" fmla="*/ 0 h 25070"/>
                <a:gd name="T11" fmla="*/ 25531 w 25531"/>
                <a:gd name="T12" fmla="*/ 25070 h 25070"/>
              </a:gdLst>
              <a:ahLst/>
              <a:cxnLst>
                <a:cxn ang="T6">
                  <a:pos x="T0" y="T1"/>
                </a:cxn>
                <a:cxn ang="T7">
                  <a:pos x="T2" y="T3"/>
                </a:cxn>
                <a:cxn ang="T8">
                  <a:pos x="T4" y="T5"/>
                </a:cxn>
              </a:cxnLst>
              <a:rect l="T9" t="T10" r="T11" b="T12"/>
              <a:pathLst>
                <a:path w="25531" h="25070" fill="none" extrusionOk="0">
                  <a:moveTo>
                    <a:pt x="-1" y="360"/>
                  </a:moveTo>
                  <a:cubicBezTo>
                    <a:pt x="1296" y="120"/>
                    <a:pt x="2612" y="-1"/>
                    <a:pt x="3931" y="0"/>
                  </a:cubicBezTo>
                  <a:cubicBezTo>
                    <a:pt x="15860" y="0"/>
                    <a:pt x="25531" y="9670"/>
                    <a:pt x="25531" y="21600"/>
                  </a:cubicBezTo>
                  <a:cubicBezTo>
                    <a:pt x="25531" y="22762"/>
                    <a:pt x="25437" y="23922"/>
                    <a:pt x="25250" y="25070"/>
                  </a:cubicBezTo>
                </a:path>
                <a:path w="25531" h="25070" stroke="0" extrusionOk="0">
                  <a:moveTo>
                    <a:pt x="-1" y="360"/>
                  </a:moveTo>
                  <a:cubicBezTo>
                    <a:pt x="1296" y="120"/>
                    <a:pt x="2612" y="-1"/>
                    <a:pt x="3931" y="0"/>
                  </a:cubicBezTo>
                  <a:cubicBezTo>
                    <a:pt x="15860" y="0"/>
                    <a:pt x="25531" y="9670"/>
                    <a:pt x="25531" y="21600"/>
                  </a:cubicBezTo>
                  <a:cubicBezTo>
                    <a:pt x="25531" y="22762"/>
                    <a:pt x="25437" y="23922"/>
                    <a:pt x="25250" y="25070"/>
                  </a:cubicBezTo>
                  <a:lnTo>
                    <a:pt x="3931" y="21600"/>
                  </a:lnTo>
                  <a:close/>
                </a:path>
              </a:pathLst>
            </a:custGeom>
            <a:noFill/>
            <a:ln w="28575">
              <a:solidFill>
                <a:srgbClr val="800080"/>
              </a:solidFill>
              <a:round/>
              <a:headEnd type="triangle" w="lg" len="med"/>
              <a:tailEnd type="none" w="sm" len="lg"/>
            </a:ln>
          </p:spPr>
          <p:txBody>
            <a:bodyPr wrap="none" anchor="ctr"/>
            <a:lstStyle/>
            <a:p>
              <a:endParaRPr lang="en-GB" sz="1400"/>
            </a:p>
          </p:txBody>
        </p:sp>
        <p:sp>
          <p:nvSpPr>
            <p:cNvPr id="38937" name="Arc 118"/>
            <p:cNvSpPr>
              <a:spLocks/>
            </p:cNvSpPr>
            <p:nvPr/>
          </p:nvSpPr>
          <p:spPr bwMode="auto">
            <a:xfrm rot="8212964">
              <a:off x="4591" y="3372"/>
              <a:ext cx="416" cy="390"/>
            </a:xfrm>
            <a:custGeom>
              <a:avLst/>
              <a:gdLst>
                <a:gd name="T0" fmla="*/ 0 w 25531"/>
                <a:gd name="T1" fmla="*/ 0 h 25070"/>
                <a:gd name="T2" fmla="*/ 7 w 25531"/>
                <a:gd name="T3" fmla="*/ 6 h 25070"/>
                <a:gd name="T4" fmla="*/ 1 w 25531"/>
                <a:gd name="T5" fmla="*/ 5 h 25070"/>
                <a:gd name="T6" fmla="*/ 0 60000 65536"/>
                <a:gd name="T7" fmla="*/ 0 60000 65536"/>
                <a:gd name="T8" fmla="*/ 0 60000 65536"/>
                <a:gd name="T9" fmla="*/ 0 w 25531"/>
                <a:gd name="T10" fmla="*/ 0 h 25070"/>
                <a:gd name="T11" fmla="*/ 25531 w 25531"/>
                <a:gd name="T12" fmla="*/ 25070 h 25070"/>
              </a:gdLst>
              <a:ahLst/>
              <a:cxnLst>
                <a:cxn ang="T6">
                  <a:pos x="T0" y="T1"/>
                </a:cxn>
                <a:cxn ang="T7">
                  <a:pos x="T2" y="T3"/>
                </a:cxn>
                <a:cxn ang="T8">
                  <a:pos x="T4" y="T5"/>
                </a:cxn>
              </a:cxnLst>
              <a:rect l="T9" t="T10" r="T11" b="T12"/>
              <a:pathLst>
                <a:path w="25531" h="25070" fill="none" extrusionOk="0">
                  <a:moveTo>
                    <a:pt x="-1" y="360"/>
                  </a:moveTo>
                  <a:cubicBezTo>
                    <a:pt x="1296" y="120"/>
                    <a:pt x="2612" y="-1"/>
                    <a:pt x="3931" y="0"/>
                  </a:cubicBezTo>
                  <a:cubicBezTo>
                    <a:pt x="15860" y="0"/>
                    <a:pt x="25531" y="9670"/>
                    <a:pt x="25531" y="21600"/>
                  </a:cubicBezTo>
                  <a:cubicBezTo>
                    <a:pt x="25531" y="22762"/>
                    <a:pt x="25437" y="23922"/>
                    <a:pt x="25250" y="25070"/>
                  </a:cubicBezTo>
                </a:path>
                <a:path w="25531" h="25070" stroke="0" extrusionOk="0">
                  <a:moveTo>
                    <a:pt x="-1" y="360"/>
                  </a:moveTo>
                  <a:cubicBezTo>
                    <a:pt x="1296" y="120"/>
                    <a:pt x="2612" y="-1"/>
                    <a:pt x="3931" y="0"/>
                  </a:cubicBezTo>
                  <a:cubicBezTo>
                    <a:pt x="15860" y="0"/>
                    <a:pt x="25531" y="9670"/>
                    <a:pt x="25531" y="21600"/>
                  </a:cubicBezTo>
                  <a:cubicBezTo>
                    <a:pt x="25531" y="22762"/>
                    <a:pt x="25437" y="23922"/>
                    <a:pt x="25250" y="25070"/>
                  </a:cubicBezTo>
                  <a:lnTo>
                    <a:pt x="3931" y="21600"/>
                  </a:lnTo>
                  <a:close/>
                </a:path>
              </a:pathLst>
            </a:custGeom>
            <a:noFill/>
            <a:ln w="28575">
              <a:solidFill>
                <a:srgbClr val="800080"/>
              </a:solidFill>
              <a:round/>
              <a:headEnd type="triangle" w="lg" len="med"/>
              <a:tailEnd type="none" w="sm" len="lg"/>
            </a:ln>
          </p:spPr>
          <p:txBody>
            <a:bodyPr wrap="none" anchor="ctr"/>
            <a:lstStyle/>
            <a:p>
              <a:endParaRPr lang="en-GB" sz="1400"/>
            </a:p>
          </p:txBody>
        </p:sp>
        <p:sp>
          <p:nvSpPr>
            <p:cNvPr id="38938" name="Text Box 119"/>
            <p:cNvSpPr txBox="1">
              <a:spLocks noChangeArrowheads="1"/>
            </p:cNvSpPr>
            <p:nvPr/>
          </p:nvSpPr>
          <p:spPr bwMode="auto">
            <a:xfrm>
              <a:off x="1545" y="3205"/>
              <a:ext cx="624" cy="224"/>
            </a:xfrm>
            <a:prstGeom prst="rect">
              <a:avLst/>
            </a:prstGeom>
            <a:noFill/>
            <a:ln w="25400">
              <a:noFill/>
              <a:miter lim="800000"/>
              <a:headEnd type="none" w="sm" len="lg"/>
              <a:tailEnd type="none" w="sm" len="lg"/>
            </a:ln>
          </p:spPr>
          <p:txBody>
            <a:bodyPr>
              <a:spAutoFit/>
            </a:bodyPr>
            <a:lstStyle/>
            <a:p>
              <a:pPr algn="ctr">
                <a:spcBef>
                  <a:spcPct val="50000"/>
                </a:spcBef>
              </a:pPr>
              <a:r>
                <a:rPr lang="en-GB" sz="1400" b="0" dirty="0"/>
                <a:t>Orders</a:t>
              </a:r>
              <a:endParaRPr lang="en-US" sz="1400" b="0" dirty="0"/>
            </a:p>
          </p:txBody>
        </p:sp>
        <p:sp>
          <p:nvSpPr>
            <p:cNvPr id="38939" name="Text Box 123"/>
            <p:cNvSpPr txBox="1">
              <a:spLocks noChangeArrowheads="1"/>
            </p:cNvSpPr>
            <p:nvPr/>
          </p:nvSpPr>
          <p:spPr bwMode="auto">
            <a:xfrm>
              <a:off x="1545" y="3433"/>
              <a:ext cx="624" cy="225"/>
            </a:xfrm>
            <a:prstGeom prst="rect">
              <a:avLst/>
            </a:prstGeom>
            <a:noFill/>
            <a:ln w="25400">
              <a:noFill/>
              <a:miter lim="800000"/>
              <a:headEnd type="none" w="sm" len="lg"/>
              <a:tailEnd type="none" w="sm" len="lg"/>
            </a:ln>
          </p:spPr>
          <p:txBody>
            <a:bodyPr>
              <a:spAutoFit/>
            </a:bodyPr>
            <a:lstStyle/>
            <a:p>
              <a:pPr algn="ctr">
                <a:spcBef>
                  <a:spcPct val="50000"/>
                </a:spcBef>
              </a:pPr>
              <a:r>
                <a:rPr lang="en-GB" sz="1400" b="0"/>
                <a:t>Items</a:t>
              </a:r>
              <a:endParaRPr lang="en-US" sz="1400" b="0"/>
            </a:p>
          </p:txBody>
        </p:sp>
        <p:sp>
          <p:nvSpPr>
            <p:cNvPr id="38940" name="Text Box 124"/>
            <p:cNvSpPr txBox="1">
              <a:spLocks noChangeArrowheads="1"/>
            </p:cNvSpPr>
            <p:nvPr/>
          </p:nvSpPr>
          <p:spPr bwMode="auto">
            <a:xfrm>
              <a:off x="2592" y="3435"/>
              <a:ext cx="624" cy="224"/>
            </a:xfrm>
            <a:prstGeom prst="rect">
              <a:avLst/>
            </a:prstGeom>
            <a:noFill/>
            <a:ln w="25400">
              <a:noFill/>
              <a:miter lim="800000"/>
              <a:headEnd type="none" w="sm" len="lg"/>
              <a:tailEnd type="none" w="sm" len="lg"/>
            </a:ln>
          </p:spPr>
          <p:txBody>
            <a:bodyPr>
              <a:spAutoFit/>
            </a:bodyPr>
            <a:lstStyle/>
            <a:p>
              <a:pPr algn="ctr">
                <a:spcBef>
                  <a:spcPct val="50000"/>
                </a:spcBef>
              </a:pPr>
              <a:r>
                <a:rPr lang="en-GB" sz="1400" b="0"/>
                <a:t>Items</a:t>
              </a:r>
              <a:endParaRPr lang="en-US" sz="1400" b="0"/>
            </a:p>
          </p:txBody>
        </p:sp>
        <p:sp>
          <p:nvSpPr>
            <p:cNvPr id="38941" name="Text Box 125"/>
            <p:cNvSpPr txBox="1">
              <a:spLocks noChangeArrowheads="1"/>
            </p:cNvSpPr>
            <p:nvPr/>
          </p:nvSpPr>
          <p:spPr bwMode="auto">
            <a:xfrm>
              <a:off x="3576" y="3437"/>
              <a:ext cx="624" cy="224"/>
            </a:xfrm>
            <a:prstGeom prst="rect">
              <a:avLst/>
            </a:prstGeom>
            <a:noFill/>
            <a:ln w="25400">
              <a:noFill/>
              <a:miter lim="800000"/>
              <a:headEnd type="none" w="sm" len="lg"/>
              <a:tailEnd type="none" w="sm" len="lg"/>
            </a:ln>
          </p:spPr>
          <p:txBody>
            <a:bodyPr>
              <a:spAutoFit/>
            </a:bodyPr>
            <a:lstStyle/>
            <a:p>
              <a:pPr algn="ctr">
                <a:spcBef>
                  <a:spcPct val="50000"/>
                </a:spcBef>
              </a:pPr>
              <a:r>
                <a:rPr lang="en-GB" sz="1400" b="0"/>
                <a:t>Items</a:t>
              </a:r>
              <a:endParaRPr lang="en-US" sz="1400" b="0"/>
            </a:p>
          </p:txBody>
        </p:sp>
        <p:sp>
          <p:nvSpPr>
            <p:cNvPr id="38942" name="Text Box 126"/>
            <p:cNvSpPr txBox="1">
              <a:spLocks noChangeArrowheads="1"/>
            </p:cNvSpPr>
            <p:nvPr/>
          </p:nvSpPr>
          <p:spPr bwMode="auto">
            <a:xfrm>
              <a:off x="4506" y="3439"/>
              <a:ext cx="624" cy="224"/>
            </a:xfrm>
            <a:prstGeom prst="rect">
              <a:avLst/>
            </a:prstGeom>
            <a:noFill/>
            <a:ln w="25400">
              <a:noFill/>
              <a:miter lim="800000"/>
              <a:headEnd type="none" w="sm" len="lg"/>
              <a:tailEnd type="none" w="sm" len="lg"/>
            </a:ln>
          </p:spPr>
          <p:txBody>
            <a:bodyPr>
              <a:spAutoFit/>
            </a:bodyPr>
            <a:lstStyle/>
            <a:p>
              <a:pPr algn="ctr">
                <a:spcBef>
                  <a:spcPct val="50000"/>
                </a:spcBef>
              </a:pPr>
              <a:r>
                <a:rPr lang="en-GB" sz="1400" b="0"/>
                <a:t>Items</a:t>
              </a:r>
              <a:endParaRPr lang="en-US" sz="1400" b="0"/>
            </a:p>
          </p:txBody>
        </p:sp>
      </p:grpSp>
      <p:sp>
        <p:nvSpPr>
          <p:cNvPr id="38916" name="Text Box 32"/>
          <p:cNvSpPr txBox="1">
            <a:spLocks noChangeArrowheads="1"/>
          </p:cNvSpPr>
          <p:nvPr/>
        </p:nvSpPr>
        <p:spPr bwMode="auto">
          <a:xfrm rot="18412494">
            <a:off x="8294015" y="1725477"/>
            <a:ext cx="1289304" cy="307777"/>
          </a:xfrm>
          <a:prstGeom prst="rect">
            <a:avLst/>
          </a:prstGeom>
          <a:noFill/>
          <a:ln w="12700">
            <a:noFill/>
            <a:miter lim="800000"/>
            <a:headEnd type="none" w="med" len="lg"/>
            <a:tailEnd type="none" w="sm" len="sm"/>
          </a:ln>
        </p:spPr>
        <p:txBody>
          <a:bodyPr>
            <a:spAutoFit/>
          </a:bodyPr>
          <a:lstStyle/>
          <a:p>
            <a:pPr algn="ctr" eaLnBrk="0" hangingPunct="0">
              <a:spcBef>
                <a:spcPct val="50000"/>
              </a:spcBef>
            </a:pPr>
            <a:r>
              <a:rPr lang="en-US" sz="1400" b="0" dirty="0"/>
              <a:t>DEMAND</a:t>
            </a:r>
          </a:p>
        </p:txBody>
      </p:sp>
      <p:sp>
        <p:nvSpPr>
          <p:cNvPr id="129" name="TextBox 128"/>
          <p:cNvSpPr txBox="1"/>
          <p:nvPr/>
        </p:nvSpPr>
        <p:spPr>
          <a:xfrm>
            <a:off x="194409" y="116635"/>
            <a:ext cx="9436023" cy="954107"/>
          </a:xfrm>
          <a:prstGeom prst="rect">
            <a:avLst/>
          </a:prstGeom>
          <a:noFill/>
        </p:spPr>
        <p:txBody>
          <a:bodyPr wrap="square" rtlCol="0">
            <a:spAutoFit/>
          </a:bodyPr>
          <a:lstStyle/>
          <a:p>
            <a:pPr algn="ctr"/>
            <a:r>
              <a:rPr lang="en-IN" sz="2800" dirty="0"/>
              <a:t>Fluctuations of production levels along supply chain in response to small change in end-customer demand</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79"/>
          <p:cNvGrpSpPr>
            <a:grpSpLocks/>
          </p:cNvGrpSpPr>
          <p:nvPr/>
        </p:nvGrpSpPr>
        <p:grpSpPr bwMode="auto">
          <a:xfrm>
            <a:off x="1237853" y="5541272"/>
            <a:ext cx="7179548" cy="914400"/>
            <a:chOff x="720" y="3312"/>
            <a:chExt cx="4176" cy="576"/>
          </a:xfrm>
        </p:grpSpPr>
        <p:sp>
          <p:nvSpPr>
            <p:cNvPr id="22596" name="AutoShape 12"/>
            <p:cNvSpPr>
              <a:spLocks noChangeArrowheads="1"/>
            </p:cNvSpPr>
            <p:nvPr/>
          </p:nvSpPr>
          <p:spPr bwMode="ltGray">
            <a:xfrm rot="10800000">
              <a:off x="720" y="3312"/>
              <a:ext cx="4176" cy="576"/>
            </a:xfrm>
            <a:prstGeom prst="leftArrow">
              <a:avLst>
                <a:gd name="adj1" fmla="val 41667"/>
                <a:gd name="adj2" fmla="val 61189"/>
              </a:avLst>
            </a:prstGeom>
            <a:solidFill>
              <a:schemeClr val="bg1">
                <a:lumMod val="95000"/>
              </a:schemeClr>
            </a:solidFill>
            <a:ln w="19050">
              <a:solidFill>
                <a:schemeClr val="tx1"/>
              </a:solidFill>
              <a:miter lim="800000"/>
              <a:headEnd/>
              <a:tailEnd type="none" w="med"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1039" name="Text Box 13"/>
            <p:cNvSpPr txBox="1">
              <a:spLocks noChangeArrowheads="1"/>
            </p:cNvSpPr>
            <p:nvPr/>
          </p:nvSpPr>
          <p:spPr bwMode="auto">
            <a:xfrm>
              <a:off x="1559" y="3469"/>
              <a:ext cx="2352" cy="250"/>
            </a:xfrm>
            <a:prstGeom prst="rect">
              <a:avLst/>
            </a:prstGeom>
            <a:noFill/>
            <a:ln w="19050">
              <a:noFill/>
              <a:miter lim="800000"/>
              <a:headEnd/>
              <a:tailEnd type="none" w="med" len="lg"/>
            </a:ln>
          </p:spPr>
          <p:txBody>
            <a:bodyPr>
              <a:spAutoFit/>
            </a:bodyPr>
            <a:lstStyle/>
            <a:p>
              <a:pPr algn="ctr" eaLnBrk="0" hangingPunct="0"/>
              <a:r>
                <a:rPr lang="en-US" sz="2000" b="0" dirty="0"/>
                <a:t>Operations performance</a:t>
              </a:r>
            </a:p>
          </p:txBody>
        </p:sp>
      </p:grpSp>
      <p:grpSp>
        <p:nvGrpSpPr>
          <p:cNvPr id="3" name="Group 74"/>
          <p:cNvGrpSpPr>
            <a:grpSpLocks/>
          </p:cNvGrpSpPr>
          <p:nvPr/>
        </p:nvGrpSpPr>
        <p:grpSpPr bwMode="auto">
          <a:xfrm>
            <a:off x="6897594" y="1445522"/>
            <a:ext cx="1464793" cy="1447800"/>
            <a:chOff x="4012" y="732"/>
            <a:chExt cx="852" cy="912"/>
          </a:xfrm>
        </p:grpSpPr>
        <p:sp>
          <p:nvSpPr>
            <p:cNvPr id="41034" name="Oval 21"/>
            <p:cNvSpPr>
              <a:spLocks noChangeArrowheads="1"/>
            </p:cNvSpPr>
            <p:nvPr/>
          </p:nvSpPr>
          <p:spPr bwMode="ltGray">
            <a:xfrm>
              <a:off x="4023" y="732"/>
              <a:ext cx="825" cy="912"/>
            </a:xfrm>
            <a:prstGeom prst="ellipse">
              <a:avLst/>
            </a:prstGeom>
            <a:solidFill>
              <a:srgbClr val="CCFF99"/>
            </a:solidFill>
            <a:ln w="9525">
              <a:solidFill>
                <a:schemeClr val="tx1"/>
              </a:solidFill>
              <a:round/>
              <a:headEnd/>
              <a:tailEnd type="none" w="med" len="lg"/>
            </a:ln>
          </p:spPr>
          <p:txBody>
            <a:bodyPr wrap="none" anchor="ctr"/>
            <a:lstStyle/>
            <a:p>
              <a:endParaRPr lang="en-GB"/>
            </a:p>
          </p:txBody>
        </p:sp>
        <p:sp>
          <p:nvSpPr>
            <p:cNvPr id="41035" name="Text Box 22"/>
            <p:cNvSpPr txBox="1">
              <a:spLocks noChangeArrowheads="1"/>
            </p:cNvSpPr>
            <p:nvPr/>
          </p:nvSpPr>
          <p:spPr bwMode="auto">
            <a:xfrm>
              <a:off x="4012" y="924"/>
              <a:ext cx="852" cy="368"/>
            </a:xfrm>
            <a:prstGeom prst="rect">
              <a:avLst/>
            </a:prstGeom>
            <a:noFill/>
            <a:ln w="19050">
              <a:noFill/>
              <a:miter lim="800000"/>
              <a:headEnd/>
              <a:tailEnd type="none" w="med" len="lg"/>
            </a:ln>
          </p:spPr>
          <p:txBody>
            <a:bodyPr>
              <a:spAutoFit/>
            </a:bodyPr>
            <a:lstStyle/>
            <a:p>
              <a:pPr algn="ctr" eaLnBrk="0" hangingPunct="0"/>
              <a:r>
                <a:rPr lang="en-GB" b="0"/>
                <a:t>What C</a:t>
              </a:r>
            </a:p>
            <a:p>
              <a:pPr algn="ctr" eaLnBrk="0" hangingPunct="0"/>
              <a:r>
                <a:rPr lang="en-GB" b="0"/>
                <a:t>thinks it wants</a:t>
              </a:r>
              <a:endParaRPr lang="en-US" b="0"/>
            </a:p>
          </p:txBody>
        </p:sp>
      </p:grpSp>
      <p:grpSp>
        <p:nvGrpSpPr>
          <p:cNvPr id="4" name="Group 76"/>
          <p:cNvGrpSpPr>
            <a:grpSpLocks/>
          </p:cNvGrpSpPr>
          <p:nvPr/>
        </p:nvGrpSpPr>
        <p:grpSpPr bwMode="auto">
          <a:xfrm>
            <a:off x="6333683" y="1350272"/>
            <a:ext cx="990283" cy="306388"/>
            <a:chOff x="3684" y="672"/>
            <a:chExt cx="576" cy="193"/>
          </a:xfrm>
        </p:grpSpPr>
        <p:cxnSp>
          <p:nvCxnSpPr>
            <p:cNvPr id="41032" name="AutoShape 24"/>
            <p:cNvCxnSpPr>
              <a:cxnSpLocks noChangeShapeType="1"/>
            </p:cNvCxnSpPr>
            <p:nvPr/>
          </p:nvCxnSpPr>
          <p:spPr bwMode="auto">
            <a:xfrm>
              <a:off x="3728" y="865"/>
              <a:ext cx="416" cy="0"/>
            </a:xfrm>
            <a:prstGeom prst="straightConnector1">
              <a:avLst/>
            </a:prstGeom>
            <a:noFill/>
            <a:ln w="38100">
              <a:solidFill>
                <a:srgbClr val="FF0000"/>
              </a:solidFill>
              <a:round/>
              <a:headEnd type="triangle" w="sm" len="lg"/>
              <a:tailEnd type="triangle" w="sm" len="lg"/>
            </a:ln>
          </p:spPr>
        </p:cxnSp>
        <p:sp>
          <p:nvSpPr>
            <p:cNvPr id="41033" name="Text Box 25"/>
            <p:cNvSpPr txBox="1">
              <a:spLocks noChangeArrowheads="1"/>
            </p:cNvSpPr>
            <p:nvPr/>
          </p:nvSpPr>
          <p:spPr bwMode="auto">
            <a:xfrm>
              <a:off x="3684" y="672"/>
              <a:ext cx="576" cy="192"/>
            </a:xfrm>
            <a:prstGeom prst="rect">
              <a:avLst/>
            </a:prstGeom>
            <a:noFill/>
            <a:ln w="22225">
              <a:noFill/>
              <a:miter lim="800000"/>
              <a:headEnd type="none" w="sm" len="lg"/>
              <a:tailEnd type="none" w="sm" len="lg"/>
            </a:ln>
          </p:spPr>
          <p:txBody>
            <a:bodyPr>
              <a:spAutoFit/>
            </a:bodyPr>
            <a:lstStyle/>
            <a:p>
              <a:pPr algn="ctr" eaLnBrk="0" hangingPunct="0"/>
              <a:r>
                <a:rPr lang="en-US" sz="1400" b="0" i="1">
                  <a:solidFill>
                    <a:srgbClr val="FF0000"/>
                  </a:solidFill>
                </a:rPr>
                <a:t>Gap?</a:t>
              </a:r>
            </a:p>
          </p:txBody>
        </p:sp>
      </p:grpSp>
      <p:grpSp>
        <p:nvGrpSpPr>
          <p:cNvPr id="5" name="Group 86"/>
          <p:cNvGrpSpPr>
            <a:grpSpLocks/>
          </p:cNvGrpSpPr>
          <p:nvPr/>
        </p:nvGrpSpPr>
        <p:grpSpPr bwMode="auto">
          <a:xfrm>
            <a:off x="103156" y="2721872"/>
            <a:ext cx="9686201" cy="1524000"/>
            <a:chOff x="60" y="1536"/>
            <a:chExt cx="5634" cy="960"/>
          </a:xfrm>
        </p:grpSpPr>
        <p:grpSp>
          <p:nvGrpSpPr>
            <p:cNvPr id="41012" name="Group 72"/>
            <p:cNvGrpSpPr>
              <a:grpSpLocks/>
            </p:cNvGrpSpPr>
            <p:nvPr/>
          </p:nvGrpSpPr>
          <p:grpSpPr bwMode="auto">
            <a:xfrm>
              <a:off x="60" y="1536"/>
              <a:ext cx="5634" cy="960"/>
              <a:chOff x="60" y="1536"/>
              <a:chExt cx="5634" cy="960"/>
            </a:xfrm>
          </p:grpSpPr>
          <p:grpSp>
            <p:nvGrpSpPr>
              <p:cNvPr id="41015" name="Group 71"/>
              <p:cNvGrpSpPr>
                <a:grpSpLocks/>
              </p:cNvGrpSpPr>
              <p:nvPr/>
            </p:nvGrpSpPr>
            <p:grpSpPr bwMode="auto">
              <a:xfrm>
                <a:off x="2127" y="1536"/>
                <a:ext cx="1488" cy="960"/>
                <a:chOff x="2127" y="1536"/>
                <a:chExt cx="1488" cy="960"/>
              </a:xfrm>
            </p:grpSpPr>
            <p:sp>
              <p:nvSpPr>
                <p:cNvPr id="22588" name="Rectangle 2"/>
                <p:cNvSpPr>
                  <a:spLocks noChangeArrowheads="1"/>
                </p:cNvSpPr>
                <p:nvPr/>
              </p:nvSpPr>
              <p:spPr bwMode="auto">
                <a:xfrm>
                  <a:off x="2238" y="1560"/>
                  <a:ext cx="1266" cy="912"/>
                </a:xfrm>
                <a:prstGeom prst="rect">
                  <a:avLst/>
                </a:prstGeom>
                <a:solidFill>
                  <a:schemeClr val="bg1">
                    <a:lumMod val="95000"/>
                  </a:schemeClr>
                </a:solidFill>
                <a:ln w="19050">
                  <a:solidFill>
                    <a:schemeClr val="tx1"/>
                  </a:solidFill>
                  <a:miter lim="800000"/>
                  <a:headEnd/>
                  <a:tailEnd type="none" w="med"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1029" name="Text Box 4"/>
                <p:cNvSpPr txBox="1">
                  <a:spLocks noChangeArrowheads="1"/>
                </p:cNvSpPr>
                <p:nvPr/>
              </p:nvSpPr>
              <p:spPr bwMode="auto">
                <a:xfrm>
                  <a:off x="2271" y="1536"/>
                  <a:ext cx="1200" cy="330"/>
                </a:xfrm>
                <a:prstGeom prst="rect">
                  <a:avLst/>
                </a:prstGeom>
                <a:noFill/>
                <a:ln w="19050">
                  <a:noFill/>
                  <a:miter lim="800000"/>
                  <a:headEnd/>
                  <a:tailEnd type="none" w="med" len="lg"/>
                </a:ln>
              </p:spPr>
              <p:txBody>
                <a:bodyPr>
                  <a:spAutoFit/>
                </a:bodyPr>
                <a:lstStyle/>
                <a:p>
                  <a:pPr algn="ctr" eaLnBrk="0" hangingPunct="0"/>
                  <a:r>
                    <a:rPr lang="en-US" sz="1400" b="0" dirty="0"/>
                    <a:t>Supplier selection strategy</a:t>
                  </a:r>
                </a:p>
              </p:txBody>
            </p:sp>
            <p:sp>
              <p:nvSpPr>
                <p:cNvPr id="41030" name="Text Box 5"/>
                <p:cNvSpPr txBox="1">
                  <a:spLocks noChangeArrowheads="1"/>
                </p:cNvSpPr>
                <p:nvPr/>
              </p:nvSpPr>
              <p:spPr bwMode="auto">
                <a:xfrm>
                  <a:off x="2127" y="2166"/>
                  <a:ext cx="1488" cy="330"/>
                </a:xfrm>
                <a:prstGeom prst="rect">
                  <a:avLst/>
                </a:prstGeom>
                <a:noFill/>
                <a:ln w="19050">
                  <a:noFill/>
                  <a:miter lim="800000"/>
                  <a:headEnd/>
                  <a:tailEnd type="none" w="med" len="lg"/>
                </a:ln>
              </p:spPr>
              <p:txBody>
                <a:bodyPr>
                  <a:spAutoFit/>
                </a:bodyPr>
                <a:lstStyle/>
                <a:p>
                  <a:pPr algn="ctr" eaLnBrk="0" hangingPunct="0"/>
                  <a:r>
                    <a:rPr lang="en-US" sz="1400" b="0"/>
                    <a:t>Supplier </a:t>
                  </a:r>
                </a:p>
                <a:p>
                  <a:pPr algn="ctr" eaLnBrk="0" hangingPunct="0"/>
                  <a:r>
                    <a:rPr lang="en-US" sz="1400" b="0"/>
                    <a:t>development strategy</a:t>
                  </a:r>
                </a:p>
              </p:txBody>
            </p:sp>
            <p:sp>
              <p:nvSpPr>
                <p:cNvPr id="41031" name="Text Box 6"/>
                <p:cNvSpPr txBox="1">
                  <a:spLocks noChangeArrowheads="1"/>
                </p:cNvSpPr>
                <p:nvPr/>
              </p:nvSpPr>
              <p:spPr bwMode="auto">
                <a:xfrm>
                  <a:off x="2328" y="1896"/>
                  <a:ext cx="1104" cy="250"/>
                </a:xfrm>
                <a:prstGeom prst="rect">
                  <a:avLst/>
                </a:prstGeom>
                <a:noFill/>
                <a:ln w="19050">
                  <a:noFill/>
                  <a:miter lim="800000"/>
                  <a:headEnd/>
                  <a:tailEnd type="none" w="med" len="lg"/>
                </a:ln>
              </p:spPr>
              <p:txBody>
                <a:bodyPr>
                  <a:spAutoFit/>
                </a:bodyPr>
                <a:lstStyle/>
                <a:p>
                  <a:pPr algn="ctr" eaLnBrk="0" hangingPunct="0"/>
                  <a:r>
                    <a:rPr lang="en-US" sz="2000" b="0"/>
                    <a:t>Operation B</a:t>
                  </a:r>
                </a:p>
              </p:txBody>
            </p:sp>
          </p:grpSp>
          <p:sp>
            <p:nvSpPr>
              <p:cNvPr id="22582" name="Rectangle 7"/>
              <p:cNvSpPr>
                <a:spLocks noChangeArrowheads="1"/>
              </p:cNvSpPr>
              <p:nvPr/>
            </p:nvSpPr>
            <p:spPr bwMode="auto">
              <a:xfrm>
                <a:off x="60" y="1560"/>
                <a:ext cx="1278" cy="912"/>
              </a:xfrm>
              <a:prstGeom prst="rect">
                <a:avLst/>
              </a:prstGeom>
              <a:solidFill>
                <a:schemeClr val="bg1">
                  <a:lumMod val="95000"/>
                </a:schemeClr>
              </a:solidFill>
              <a:ln w="19050">
                <a:solidFill>
                  <a:schemeClr val="tx1"/>
                </a:solidFill>
                <a:miter lim="800000"/>
                <a:headEnd/>
                <a:tailEnd type="none" w="med"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1019" name="Text Box 8"/>
              <p:cNvSpPr txBox="1">
                <a:spLocks noChangeArrowheads="1"/>
              </p:cNvSpPr>
              <p:nvPr/>
            </p:nvSpPr>
            <p:spPr bwMode="auto">
              <a:xfrm>
                <a:off x="132" y="1896"/>
                <a:ext cx="1104" cy="250"/>
              </a:xfrm>
              <a:prstGeom prst="rect">
                <a:avLst/>
              </a:prstGeom>
              <a:noFill/>
              <a:ln w="19050">
                <a:noFill/>
                <a:miter lim="800000"/>
                <a:headEnd/>
                <a:tailEnd type="none" w="med" len="lg"/>
              </a:ln>
            </p:spPr>
            <p:txBody>
              <a:bodyPr>
                <a:spAutoFit/>
              </a:bodyPr>
              <a:lstStyle/>
              <a:p>
                <a:pPr algn="ctr" eaLnBrk="0" hangingPunct="0"/>
                <a:r>
                  <a:rPr lang="en-US" sz="2000" b="0"/>
                  <a:t>Operation A</a:t>
                </a:r>
              </a:p>
            </p:txBody>
          </p:sp>
          <p:sp>
            <p:nvSpPr>
              <p:cNvPr id="22584" name="Rectangle 9"/>
              <p:cNvSpPr>
                <a:spLocks noChangeArrowheads="1"/>
              </p:cNvSpPr>
              <p:nvPr/>
            </p:nvSpPr>
            <p:spPr bwMode="auto">
              <a:xfrm>
                <a:off x="4416" y="1560"/>
                <a:ext cx="1278" cy="912"/>
              </a:xfrm>
              <a:prstGeom prst="rect">
                <a:avLst/>
              </a:prstGeom>
              <a:solidFill>
                <a:schemeClr val="bg1">
                  <a:lumMod val="95000"/>
                </a:schemeClr>
              </a:solidFill>
              <a:ln w="19050">
                <a:solidFill>
                  <a:schemeClr val="tx1"/>
                </a:solidFill>
                <a:miter lim="800000"/>
                <a:headEnd/>
                <a:tailEnd type="none" w="med"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1023" name="Text Box 10"/>
              <p:cNvSpPr txBox="1">
                <a:spLocks noChangeArrowheads="1"/>
              </p:cNvSpPr>
              <p:nvPr/>
            </p:nvSpPr>
            <p:spPr bwMode="auto">
              <a:xfrm>
                <a:off x="4512" y="1896"/>
                <a:ext cx="1104" cy="250"/>
              </a:xfrm>
              <a:prstGeom prst="rect">
                <a:avLst/>
              </a:prstGeom>
              <a:noFill/>
              <a:ln w="19050">
                <a:noFill/>
                <a:miter lim="800000"/>
                <a:headEnd/>
                <a:tailEnd type="none" w="med" len="lg"/>
              </a:ln>
            </p:spPr>
            <p:txBody>
              <a:bodyPr>
                <a:spAutoFit/>
              </a:bodyPr>
              <a:lstStyle/>
              <a:p>
                <a:pPr algn="ctr" eaLnBrk="0" hangingPunct="0"/>
                <a:r>
                  <a:rPr lang="en-US" sz="2000" b="0"/>
                  <a:t>Operation C</a:t>
                </a:r>
              </a:p>
            </p:txBody>
          </p:sp>
          <p:sp>
            <p:nvSpPr>
              <p:cNvPr id="41024" name="AutoShape 38"/>
              <p:cNvSpPr>
                <a:spLocks noChangeArrowheads="1"/>
              </p:cNvSpPr>
              <p:nvPr/>
            </p:nvSpPr>
            <p:spPr bwMode="auto">
              <a:xfrm>
                <a:off x="1344" y="1968"/>
                <a:ext cx="893" cy="96"/>
              </a:xfrm>
              <a:prstGeom prst="rightArrow">
                <a:avLst>
                  <a:gd name="adj1" fmla="val 50000"/>
                  <a:gd name="adj2" fmla="val 232552"/>
                </a:avLst>
              </a:prstGeom>
              <a:solidFill>
                <a:srgbClr val="000099"/>
              </a:solidFill>
              <a:ln w="9525">
                <a:solidFill>
                  <a:schemeClr val="tx1"/>
                </a:solidFill>
                <a:miter lim="800000"/>
                <a:headEnd type="none" w="sm" len="lg"/>
                <a:tailEnd type="none" w="sm" len="lg"/>
              </a:ln>
            </p:spPr>
            <p:txBody>
              <a:bodyPr wrap="none" anchor="ctr"/>
              <a:lstStyle/>
              <a:p>
                <a:endParaRPr lang="en-GB"/>
              </a:p>
            </p:txBody>
          </p:sp>
          <p:sp>
            <p:nvSpPr>
              <p:cNvPr id="41025" name="AutoShape 39"/>
              <p:cNvSpPr>
                <a:spLocks noChangeArrowheads="1"/>
              </p:cNvSpPr>
              <p:nvPr/>
            </p:nvSpPr>
            <p:spPr bwMode="auto">
              <a:xfrm>
                <a:off x="3511" y="1968"/>
                <a:ext cx="893" cy="96"/>
              </a:xfrm>
              <a:prstGeom prst="rightArrow">
                <a:avLst>
                  <a:gd name="adj1" fmla="val 50000"/>
                  <a:gd name="adj2" fmla="val 232552"/>
                </a:avLst>
              </a:prstGeom>
              <a:solidFill>
                <a:srgbClr val="000099"/>
              </a:solidFill>
              <a:ln w="9525">
                <a:solidFill>
                  <a:schemeClr val="tx1"/>
                </a:solidFill>
                <a:miter lim="800000"/>
                <a:headEnd type="none" w="sm" len="lg"/>
                <a:tailEnd type="none" w="sm" len="lg"/>
              </a:ln>
            </p:spPr>
            <p:txBody>
              <a:bodyPr wrap="none" anchor="ctr"/>
              <a:lstStyle/>
              <a:p>
                <a:endParaRPr lang="en-GB"/>
              </a:p>
            </p:txBody>
          </p:sp>
        </p:grpSp>
        <p:sp>
          <p:nvSpPr>
            <p:cNvPr id="41013" name="Line 27"/>
            <p:cNvSpPr>
              <a:spLocks noChangeShapeType="1"/>
            </p:cNvSpPr>
            <p:nvPr/>
          </p:nvSpPr>
          <p:spPr bwMode="auto">
            <a:xfrm>
              <a:off x="2232" y="1836"/>
              <a:ext cx="1267" cy="0"/>
            </a:xfrm>
            <a:prstGeom prst="line">
              <a:avLst/>
            </a:prstGeom>
            <a:noFill/>
            <a:ln w="22225">
              <a:solidFill>
                <a:schemeClr val="tx1"/>
              </a:solidFill>
              <a:round/>
              <a:headEnd type="none" w="sm" len="lg"/>
              <a:tailEnd type="none" w="sm" len="lg"/>
            </a:ln>
          </p:spPr>
          <p:txBody>
            <a:bodyPr wrap="none" anchor="ctr"/>
            <a:lstStyle/>
            <a:p>
              <a:endParaRPr lang="en-GB"/>
            </a:p>
          </p:txBody>
        </p:sp>
        <p:sp>
          <p:nvSpPr>
            <p:cNvPr id="41014" name="Line 28"/>
            <p:cNvSpPr>
              <a:spLocks noChangeShapeType="1"/>
            </p:cNvSpPr>
            <p:nvPr/>
          </p:nvSpPr>
          <p:spPr bwMode="auto">
            <a:xfrm>
              <a:off x="2244" y="2196"/>
              <a:ext cx="1267" cy="0"/>
            </a:xfrm>
            <a:prstGeom prst="line">
              <a:avLst/>
            </a:prstGeom>
            <a:noFill/>
            <a:ln w="22225">
              <a:solidFill>
                <a:schemeClr val="tx1"/>
              </a:solidFill>
              <a:round/>
              <a:headEnd type="none" w="sm" len="lg"/>
              <a:tailEnd type="none" w="sm" len="lg"/>
            </a:ln>
          </p:spPr>
          <p:txBody>
            <a:bodyPr wrap="none" anchor="ctr"/>
            <a:lstStyle/>
            <a:p>
              <a:endParaRPr lang="en-GB"/>
            </a:p>
          </p:txBody>
        </p:sp>
      </p:grpSp>
      <p:grpSp>
        <p:nvGrpSpPr>
          <p:cNvPr id="8" name="Group 80"/>
          <p:cNvGrpSpPr>
            <a:grpSpLocks/>
          </p:cNvGrpSpPr>
          <p:nvPr/>
        </p:nvGrpSpPr>
        <p:grpSpPr bwMode="auto">
          <a:xfrm>
            <a:off x="5185229" y="4093472"/>
            <a:ext cx="3300942" cy="1447800"/>
            <a:chOff x="3016" y="2400"/>
            <a:chExt cx="1920" cy="912"/>
          </a:xfrm>
        </p:grpSpPr>
        <p:sp>
          <p:nvSpPr>
            <p:cNvPr id="41008" name="Oval 30"/>
            <p:cNvSpPr>
              <a:spLocks noChangeArrowheads="1"/>
            </p:cNvSpPr>
            <p:nvPr/>
          </p:nvSpPr>
          <p:spPr bwMode="ltGray">
            <a:xfrm>
              <a:off x="3024" y="2400"/>
              <a:ext cx="839" cy="912"/>
            </a:xfrm>
            <a:prstGeom prst="ellipse">
              <a:avLst/>
            </a:prstGeom>
            <a:solidFill>
              <a:srgbClr val="CCFF99"/>
            </a:solidFill>
            <a:ln w="9525">
              <a:solidFill>
                <a:schemeClr val="tx1"/>
              </a:solidFill>
              <a:round/>
              <a:headEnd/>
              <a:tailEnd type="none" w="med" len="lg"/>
            </a:ln>
          </p:spPr>
          <p:txBody>
            <a:bodyPr wrap="none" anchor="ctr"/>
            <a:lstStyle/>
            <a:p>
              <a:endParaRPr lang="en-GB"/>
            </a:p>
          </p:txBody>
        </p:sp>
        <p:sp>
          <p:nvSpPr>
            <p:cNvPr id="41009" name="Text Box 31"/>
            <p:cNvSpPr txBox="1">
              <a:spLocks noChangeArrowheads="1"/>
            </p:cNvSpPr>
            <p:nvPr/>
          </p:nvSpPr>
          <p:spPr bwMode="auto">
            <a:xfrm>
              <a:off x="3016" y="2587"/>
              <a:ext cx="855" cy="520"/>
            </a:xfrm>
            <a:prstGeom prst="rect">
              <a:avLst/>
            </a:prstGeom>
            <a:noFill/>
            <a:ln w="19050">
              <a:noFill/>
              <a:miter lim="800000"/>
              <a:headEnd/>
              <a:tailEnd type="none" w="med" len="lg"/>
            </a:ln>
          </p:spPr>
          <p:txBody>
            <a:bodyPr>
              <a:spAutoFit/>
            </a:bodyPr>
            <a:lstStyle/>
            <a:p>
              <a:pPr algn="ctr" eaLnBrk="0" hangingPunct="0"/>
              <a:r>
                <a:rPr lang="en-GB" b="0" dirty="0"/>
                <a:t>How </a:t>
              </a:r>
              <a:r>
                <a:rPr lang="en-US" b="0" dirty="0"/>
                <a:t>B</a:t>
              </a:r>
            </a:p>
            <a:p>
              <a:pPr algn="ctr" eaLnBrk="0" hangingPunct="0"/>
              <a:r>
                <a:rPr lang="en-GB" b="0" dirty="0"/>
                <a:t>thinks it is</a:t>
              </a:r>
              <a:r>
                <a:rPr lang="en-US" b="0" dirty="0"/>
                <a:t> </a:t>
              </a:r>
            </a:p>
            <a:p>
              <a:pPr algn="ctr" eaLnBrk="0" hangingPunct="0"/>
              <a:r>
                <a:rPr lang="en-US" b="0" dirty="0"/>
                <a:t> perform</a:t>
              </a:r>
              <a:r>
                <a:rPr lang="en-GB" b="0" dirty="0" err="1"/>
                <a:t>ing</a:t>
              </a:r>
              <a:endParaRPr lang="en-GB" b="0" dirty="0"/>
            </a:p>
          </p:txBody>
        </p:sp>
        <p:sp>
          <p:nvSpPr>
            <p:cNvPr id="41010" name="Oval 33"/>
            <p:cNvSpPr>
              <a:spLocks noChangeArrowheads="1"/>
            </p:cNvSpPr>
            <p:nvPr/>
          </p:nvSpPr>
          <p:spPr bwMode="ltGray">
            <a:xfrm>
              <a:off x="4040" y="2400"/>
              <a:ext cx="840" cy="912"/>
            </a:xfrm>
            <a:prstGeom prst="ellipse">
              <a:avLst/>
            </a:prstGeom>
            <a:solidFill>
              <a:srgbClr val="CCFF99"/>
            </a:solidFill>
            <a:ln w="9525">
              <a:solidFill>
                <a:schemeClr val="tx1"/>
              </a:solidFill>
              <a:round/>
              <a:headEnd/>
              <a:tailEnd type="none" w="med" len="lg"/>
            </a:ln>
          </p:spPr>
          <p:txBody>
            <a:bodyPr wrap="none" anchor="ctr"/>
            <a:lstStyle/>
            <a:p>
              <a:endParaRPr lang="en-GB"/>
            </a:p>
          </p:txBody>
        </p:sp>
        <p:sp>
          <p:nvSpPr>
            <p:cNvPr id="41011" name="Text Box 34"/>
            <p:cNvSpPr txBox="1">
              <a:spLocks noChangeArrowheads="1"/>
            </p:cNvSpPr>
            <p:nvPr/>
          </p:nvSpPr>
          <p:spPr bwMode="auto">
            <a:xfrm>
              <a:off x="4057" y="2584"/>
              <a:ext cx="879" cy="520"/>
            </a:xfrm>
            <a:prstGeom prst="rect">
              <a:avLst/>
            </a:prstGeom>
            <a:noFill/>
            <a:ln w="19050">
              <a:noFill/>
              <a:miter lim="800000"/>
              <a:headEnd/>
              <a:tailEnd type="none" w="med" len="lg"/>
            </a:ln>
          </p:spPr>
          <p:txBody>
            <a:bodyPr>
              <a:spAutoFit/>
            </a:bodyPr>
            <a:lstStyle/>
            <a:p>
              <a:pPr algn="ctr" eaLnBrk="0" hangingPunct="0"/>
              <a:r>
                <a:rPr lang="en-GB" b="0" dirty="0"/>
                <a:t>How </a:t>
              </a:r>
              <a:r>
                <a:rPr lang="en-US" b="0" dirty="0"/>
                <a:t>C </a:t>
              </a:r>
            </a:p>
            <a:p>
              <a:pPr algn="ctr" eaLnBrk="0" hangingPunct="0"/>
              <a:r>
                <a:rPr lang="en-GB" b="0" dirty="0"/>
                <a:t>thinks B is</a:t>
              </a:r>
              <a:endParaRPr lang="en-US" b="0" dirty="0"/>
            </a:p>
            <a:p>
              <a:pPr algn="ctr" eaLnBrk="0" hangingPunct="0"/>
              <a:r>
                <a:rPr lang="en-US" b="0" dirty="0"/>
                <a:t> perform</a:t>
              </a:r>
              <a:r>
                <a:rPr lang="en-GB" b="0" dirty="0" err="1"/>
                <a:t>ing</a:t>
              </a:r>
              <a:endParaRPr lang="en-US" b="0" dirty="0"/>
            </a:p>
          </p:txBody>
        </p:sp>
      </p:grpSp>
      <p:grpSp>
        <p:nvGrpSpPr>
          <p:cNvPr id="9" name="Group 81"/>
          <p:cNvGrpSpPr>
            <a:grpSpLocks/>
          </p:cNvGrpSpPr>
          <p:nvPr/>
        </p:nvGrpSpPr>
        <p:grpSpPr bwMode="auto">
          <a:xfrm>
            <a:off x="6354312" y="5320620"/>
            <a:ext cx="990283" cy="315913"/>
            <a:chOff x="3696" y="3173"/>
            <a:chExt cx="576" cy="199"/>
          </a:xfrm>
        </p:grpSpPr>
        <p:cxnSp>
          <p:nvCxnSpPr>
            <p:cNvPr id="41006" name="AutoShape 36"/>
            <p:cNvCxnSpPr>
              <a:cxnSpLocks noChangeShapeType="1"/>
              <a:stCxn id="41008" idx="5"/>
              <a:endCxn id="41010" idx="3"/>
            </p:cNvCxnSpPr>
            <p:nvPr/>
          </p:nvCxnSpPr>
          <p:spPr bwMode="auto">
            <a:xfrm>
              <a:off x="3740" y="3173"/>
              <a:ext cx="423" cy="0"/>
            </a:xfrm>
            <a:prstGeom prst="straightConnector1">
              <a:avLst/>
            </a:prstGeom>
            <a:noFill/>
            <a:ln w="38100">
              <a:solidFill>
                <a:srgbClr val="FF0000"/>
              </a:solidFill>
              <a:round/>
              <a:headEnd type="triangle" w="sm" len="lg"/>
              <a:tailEnd type="triangle" w="sm" len="lg"/>
            </a:ln>
          </p:spPr>
        </p:cxnSp>
        <p:sp>
          <p:nvSpPr>
            <p:cNvPr id="41007" name="Text Box 37"/>
            <p:cNvSpPr txBox="1">
              <a:spLocks noChangeArrowheads="1"/>
            </p:cNvSpPr>
            <p:nvPr/>
          </p:nvSpPr>
          <p:spPr bwMode="auto">
            <a:xfrm>
              <a:off x="3696" y="3180"/>
              <a:ext cx="576" cy="192"/>
            </a:xfrm>
            <a:prstGeom prst="rect">
              <a:avLst/>
            </a:prstGeom>
            <a:noFill/>
            <a:ln w="22225">
              <a:noFill/>
              <a:miter lim="800000"/>
              <a:headEnd type="none" w="sm" len="lg"/>
              <a:tailEnd type="none" w="sm" len="lg"/>
            </a:ln>
          </p:spPr>
          <p:txBody>
            <a:bodyPr>
              <a:spAutoFit/>
            </a:bodyPr>
            <a:lstStyle/>
            <a:p>
              <a:pPr algn="ctr" eaLnBrk="0" hangingPunct="0"/>
              <a:r>
                <a:rPr lang="en-US" sz="1400" b="0" i="1">
                  <a:solidFill>
                    <a:srgbClr val="FF0000"/>
                  </a:solidFill>
                </a:rPr>
                <a:t>Gap?</a:t>
              </a:r>
            </a:p>
          </p:txBody>
        </p:sp>
      </p:grpSp>
      <p:grpSp>
        <p:nvGrpSpPr>
          <p:cNvPr id="10" name="Group 17"/>
          <p:cNvGrpSpPr>
            <a:grpSpLocks/>
          </p:cNvGrpSpPr>
          <p:nvPr/>
        </p:nvGrpSpPr>
        <p:grpSpPr bwMode="auto">
          <a:xfrm>
            <a:off x="1237853" y="588272"/>
            <a:ext cx="7179548" cy="914400"/>
            <a:chOff x="720" y="480"/>
            <a:chExt cx="4176" cy="576"/>
          </a:xfrm>
        </p:grpSpPr>
        <p:sp>
          <p:nvSpPr>
            <p:cNvPr id="22570" name="AutoShape 18"/>
            <p:cNvSpPr>
              <a:spLocks noChangeArrowheads="1"/>
            </p:cNvSpPr>
            <p:nvPr/>
          </p:nvSpPr>
          <p:spPr bwMode="ltGray">
            <a:xfrm>
              <a:off x="720" y="480"/>
              <a:ext cx="4176" cy="576"/>
            </a:xfrm>
            <a:prstGeom prst="leftArrow">
              <a:avLst>
                <a:gd name="adj1" fmla="val 41667"/>
                <a:gd name="adj2" fmla="val 61189"/>
              </a:avLst>
            </a:prstGeom>
            <a:solidFill>
              <a:schemeClr val="bg1">
                <a:lumMod val="95000"/>
              </a:schemeClr>
            </a:solidFill>
            <a:ln w="19050">
              <a:solidFill>
                <a:schemeClr val="tx1"/>
              </a:solidFill>
              <a:miter lim="800000"/>
              <a:headEnd/>
              <a:tailEnd type="none" w="med"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1005" name="Text Box 19"/>
            <p:cNvSpPr txBox="1">
              <a:spLocks noChangeArrowheads="1"/>
            </p:cNvSpPr>
            <p:nvPr/>
          </p:nvSpPr>
          <p:spPr bwMode="auto">
            <a:xfrm>
              <a:off x="1704" y="648"/>
              <a:ext cx="2352" cy="250"/>
            </a:xfrm>
            <a:prstGeom prst="rect">
              <a:avLst/>
            </a:prstGeom>
            <a:noFill/>
            <a:ln w="19050">
              <a:noFill/>
              <a:miter lim="800000"/>
              <a:headEnd/>
              <a:tailEnd type="none" w="med" len="lg"/>
            </a:ln>
          </p:spPr>
          <p:txBody>
            <a:bodyPr>
              <a:spAutoFit/>
            </a:bodyPr>
            <a:lstStyle/>
            <a:p>
              <a:pPr algn="ctr" eaLnBrk="0" hangingPunct="0"/>
              <a:r>
                <a:rPr lang="en-US" sz="2000" b="0"/>
                <a:t>Market requirements</a:t>
              </a:r>
            </a:p>
          </p:txBody>
        </p:sp>
      </p:grpSp>
      <p:grpSp>
        <p:nvGrpSpPr>
          <p:cNvPr id="11" name="Group 84"/>
          <p:cNvGrpSpPr>
            <a:grpSpLocks/>
          </p:cNvGrpSpPr>
          <p:nvPr/>
        </p:nvGrpSpPr>
        <p:grpSpPr bwMode="auto">
          <a:xfrm>
            <a:off x="2475706" y="2672664"/>
            <a:ext cx="4882643" cy="1649413"/>
            <a:chOff x="1440" y="1505"/>
            <a:chExt cx="2840" cy="1039"/>
          </a:xfrm>
        </p:grpSpPr>
        <p:sp>
          <p:nvSpPr>
            <p:cNvPr id="40994" name="Text Box 41"/>
            <p:cNvSpPr txBox="1">
              <a:spLocks noChangeArrowheads="1"/>
            </p:cNvSpPr>
            <p:nvPr/>
          </p:nvSpPr>
          <p:spPr bwMode="auto">
            <a:xfrm>
              <a:off x="3609" y="2118"/>
              <a:ext cx="579" cy="192"/>
            </a:xfrm>
            <a:prstGeom prst="rect">
              <a:avLst/>
            </a:prstGeom>
            <a:noFill/>
            <a:ln w="22225">
              <a:noFill/>
              <a:miter lim="800000"/>
              <a:headEnd type="none" w="sm" len="lg"/>
              <a:tailEnd type="none" w="sm" len="lg"/>
            </a:ln>
          </p:spPr>
          <p:txBody>
            <a:bodyPr>
              <a:spAutoFit/>
            </a:bodyPr>
            <a:lstStyle/>
            <a:p>
              <a:pPr algn="ctr" eaLnBrk="0" hangingPunct="0"/>
              <a:r>
                <a:rPr lang="en-US" sz="1400" b="0" i="1">
                  <a:solidFill>
                    <a:srgbClr val="FF0000"/>
                  </a:solidFill>
                </a:rPr>
                <a:t>Gap?</a:t>
              </a:r>
            </a:p>
          </p:txBody>
        </p:sp>
        <p:sp>
          <p:nvSpPr>
            <p:cNvPr id="40995" name="Text Box 42"/>
            <p:cNvSpPr txBox="1">
              <a:spLocks noChangeArrowheads="1"/>
            </p:cNvSpPr>
            <p:nvPr/>
          </p:nvSpPr>
          <p:spPr bwMode="auto">
            <a:xfrm>
              <a:off x="3702" y="1609"/>
              <a:ext cx="578" cy="192"/>
            </a:xfrm>
            <a:prstGeom prst="rect">
              <a:avLst/>
            </a:prstGeom>
            <a:noFill/>
            <a:ln w="22225">
              <a:noFill/>
              <a:miter lim="800000"/>
              <a:headEnd type="none" w="sm" len="lg"/>
              <a:tailEnd type="none" w="sm" len="lg"/>
            </a:ln>
          </p:spPr>
          <p:txBody>
            <a:bodyPr>
              <a:spAutoFit/>
            </a:bodyPr>
            <a:lstStyle/>
            <a:p>
              <a:pPr algn="ctr" eaLnBrk="0" hangingPunct="0"/>
              <a:r>
                <a:rPr lang="en-US" sz="1400" b="0" i="1">
                  <a:solidFill>
                    <a:srgbClr val="FF0000"/>
                  </a:solidFill>
                </a:rPr>
                <a:t>Gap?</a:t>
              </a:r>
            </a:p>
          </p:txBody>
        </p:sp>
        <p:sp>
          <p:nvSpPr>
            <p:cNvPr id="40996" name="Text Box 43"/>
            <p:cNvSpPr txBox="1">
              <a:spLocks noChangeArrowheads="1"/>
            </p:cNvSpPr>
            <p:nvPr/>
          </p:nvSpPr>
          <p:spPr bwMode="auto">
            <a:xfrm>
              <a:off x="1440" y="2118"/>
              <a:ext cx="578" cy="192"/>
            </a:xfrm>
            <a:prstGeom prst="rect">
              <a:avLst/>
            </a:prstGeom>
            <a:noFill/>
            <a:ln w="22225">
              <a:noFill/>
              <a:miter lim="800000"/>
              <a:headEnd type="none" w="sm" len="lg"/>
              <a:tailEnd type="none" w="sm" len="lg"/>
            </a:ln>
          </p:spPr>
          <p:txBody>
            <a:bodyPr>
              <a:spAutoFit/>
            </a:bodyPr>
            <a:lstStyle/>
            <a:p>
              <a:pPr algn="ctr" eaLnBrk="0" hangingPunct="0"/>
              <a:r>
                <a:rPr lang="en-US" sz="1400" b="0" i="1">
                  <a:solidFill>
                    <a:srgbClr val="FF0000"/>
                  </a:solidFill>
                </a:rPr>
                <a:t>Gap?</a:t>
              </a:r>
            </a:p>
          </p:txBody>
        </p:sp>
        <p:cxnSp>
          <p:nvCxnSpPr>
            <p:cNvPr id="40997" name="AutoShape 44"/>
            <p:cNvCxnSpPr>
              <a:cxnSpLocks noChangeShapeType="1"/>
              <a:stCxn id="40975" idx="5"/>
              <a:endCxn id="41008" idx="7"/>
            </p:cNvCxnSpPr>
            <p:nvPr/>
          </p:nvCxnSpPr>
          <p:spPr bwMode="auto">
            <a:xfrm>
              <a:off x="3728" y="1510"/>
              <a:ext cx="12" cy="1023"/>
            </a:xfrm>
            <a:prstGeom prst="straightConnector1">
              <a:avLst/>
            </a:prstGeom>
            <a:noFill/>
            <a:ln w="38100">
              <a:solidFill>
                <a:srgbClr val="FF0000"/>
              </a:solidFill>
              <a:round/>
              <a:headEnd type="triangle" w="sm" len="lg"/>
              <a:tailEnd type="triangle" w="sm" len="lg"/>
            </a:ln>
          </p:spPr>
        </p:cxnSp>
        <p:cxnSp>
          <p:nvCxnSpPr>
            <p:cNvPr id="40998" name="AutoShape 45"/>
            <p:cNvCxnSpPr>
              <a:cxnSpLocks noChangeShapeType="1"/>
              <a:stCxn id="41010" idx="1"/>
              <a:endCxn id="41034" idx="3"/>
            </p:cNvCxnSpPr>
            <p:nvPr/>
          </p:nvCxnSpPr>
          <p:spPr bwMode="auto">
            <a:xfrm flipH="1" flipV="1">
              <a:off x="4144" y="1505"/>
              <a:ext cx="19" cy="1023"/>
            </a:xfrm>
            <a:prstGeom prst="straightConnector1">
              <a:avLst/>
            </a:prstGeom>
            <a:noFill/>
            <a:ln w="38100">
              <a:solidFill>
                <a:srgbClr val="FF0000"/>
              </a:solidFill>
              <a:round/>
              <a:headEnd type="triangle" w="sm" len="lg"/>
              <a:tailEnd type="triangle" w="sm" len="lg"/>
            </a:ln>
          </p:spPr>
        </p:cxnSp>
        <p:cxnSp>
          <p:nvCxnSpPr>
            <p:cNvPr id="40999" name="AutoShape 46"/>
            <p:cNvCxnSpPr>
              <a:cxnSpLocks noChangeShapeType="1"/>
            </p:cNvCxnSpPr>
            <p:nvPr/>
          </p:nvCxnSpPr>
          <p:spPr bwMode="auto">
            <a:xfrm>
              <a:off x="2022" y="1543"/>
              <a:ext cx="0" cy="1001"/>
            </a:xfrm>
            <a:prstGeom prst="straightConnector1">
              <a:avLst/>
            </a:prstGeom>
            <a:noFill/>
            <a:ln w="38100">
              <a:solidFill>
                <a:srgbClr val="FF0000"/>
              </a:solidFill>
              <a:round/>
              <a:headEnd type="triangle" w="sm" len="lg"/>
              <a:tailEnd type="triangle" w="sm" len="lg"/>
            </a:ln>
          </p:spPr>
        </p:cxnSp>
        <p:cxnSp>
          <p:nvCxnSpPr>
            <p:cNvPr id="41000" name="AutoShape 47"/>
            <p:cNvCxnSpPr>
              <a:cxnSpLocks noChangeShapeType="1"/>
            </p:cNvCxnSpPr>
            <p:nvPr/>
          </p:nvCxnSpPr>
          <p:spPr bwMode="auto">
            <a:xfrm flipV="1">
              <a:off x="1556" y="1534"/>
              <a:ext cx="0" cy="1001"/>
            </a:xfrm>
            <a:prstGeom prst="straightConnector1">
              <a:avLst/>
            </a:prstGeom>
            <a:noFill/>
            <a:ln w="38100">
              <a:solidFill>
                <a:srgbClr val="FF0000"/>
              </a:solidFill>
              <a:round/>
              <a:headEnd type="triangle" w="sm" len="lg"/>
              <a:tailEnd type="triangle" w="sm" len="lg"/>
            </a:ln>
          </p:spPr>
        </p:cxnSp>
        <p:sp>
          <p:nvSpPr>
            <p:cNvPr id="41001" name="Text Box 48"/>
            <p:cNvSpPr txBox="1">
              <a:spLocks noChangeArrowheads="1"/>
            </p:cNvSpPr>
            <p:nvPr/>
          </p:nvSpPr>
          <p:spPr bwMode="auto">
            <a:xfrm>
              <a:off x="1561" y="1609"/>
              <a:ext cx="578" cy="192"/>
            </a:xfrm>
            <a:prstGeom prst="rect">
              <a:avLst/>
            </a:prstGeom>
            <a:noFill/>
            <a:ln w="22225">
              <a:noFill/>
              <a:miter lim="800000"/>
              <a:headEnd type="none" w="sm" len="lg"/>
              <a:tailEnd type="none" w="sm" len="lg"/>
            </a:ln>
          </p:spPr>
          <p:txBody>
            <a:bodyPr>
              <a:spAutoFit/>
            </a:bodyPr>
            <a:lstStyle/>
            <a:p>
              <a:pPr algn="ctr" eaLnBrk="0" hangingPunct="0"/>
              <a:r>
                <a:rPr lang="en-US" sz="1400" b="0" i="1">
                  <a:solidFill>
                    <a:srgbClr val="FF0000"/>
                  </a:solidFill>
                </a:rPr>
                <a:t>Gap?</a:t>
              </a:r>
            </a:p>
          </p:txBody>
        </p:sp>
      </p:grpSp>
      <p:grpSp>
        <p:nvGrpSpPr>
          <p:cNvPr id="12" name="Group 77"/>
          <p:cNvGrpSpPr>
            <a:grpSpLocks/>
          </p:cNvGrpSpPr>
          <p:nvPr/>
        </p:nvGrpSpPr>
        <p:grpSpPr bwMode="auto">
          <a:xfrm>
            <a:off x="1478549" y="1426472"/>
            <a:ext cx="3263118" cy="1524000"/>
            <a:chOff x="860" y="720"/>
            <a:chExt cx="1898" cy="960"/>
          </a:xfrm>
        </p:grpSpPr>
        <p:sp>
          <p:nvSpPr>
            <p:cNvPr id="40988" name="Oval 50"/>
            <p:cNvSpPr>
              <a:spLocks noChangeArrowheads="1"/>
            </p:cNvSpPr>
            <p:nvPr/>
          </p:nvSpPr>
          <p:spPr bwMode="ltGray">
            <a:xfrm>
              <a:off x="864" y="765"/>
              <a:ext cx="825" cy="906"/>
            </a:xfrm>
            <a:prstGeom prst="ellipse">
              <a:avLst/>
            </a:prstGeom>
            <a:solidFill>
              <a:srgbClr val="CCFF99"/>
            </a:solidFill>
            <a:ln w="9525">
              <a:solidFill>
                <a:schemeClr val="tx1"/>
              </a:solidFill>
              <a:round/>
              <a:headEnd/>
              <a:tailEnd type="none" w="med" len="lg"/>
            </a:ln>
          </p:spPr>
          <p:txBody>
            <a:bodyPr wrap="none" anchor="ctr"/>
            <a:lstStyle/>
            <a:p>
              <a:endParaRPr lang="en-GB"/>
            </a:p>
          </p:txBody>
        </p:sp>
        <p:sp>
          <p:nvSpPr>
            <p:cNvPr id="40989" name="Oval 51"/>
            <p:cNvSpPr>
              <a:spLocks noChangeArrowheads="1"/>
            </p:cNvSpPr>
            <p:nvPr/>
          </p:nvSpPr>
          <p:spPr bwMode="ltGray">
            <a:xfrm>
              <a:off x="1911" y="773"/>
              <a:ext cx="825" cy="907"/>
            </a:xfrm>
            <a:prstGeom prst="ellipse">
              <a:avLst/>
            </a:prstGeom>
            <a:solidFill>
              <a:srgbClr val="CCFF99"/>
            </a:solidFill>
            <a:ln w="9525">
              <a:solidFill>
                <a:schemeClr val="tx1"/>
              </a:solidFill>
              <a:round/>
              <a:headEnd/>
              <a:tailEnd type="none" w="med" len="lg"/>
            </a:ln>
          </p:spPr>
          <p:txBody>
            <a:bodyPr wrap="none" anchor="ctr"/>
            <a:lstStyle/>
            <a:p>
              <a:endParaRPr lang="en-GB"/>
            </a:p>
          </p:txBody>
        </p:sp>
        <p:cxnSp>
          <p:nvCxnSpPr>
            <p:cNvPr id="40990" name="AutoShape 53"/>
            <p:cNvCxnSpPr>
              <a:cxnSpLocks noChangeShapeType="1"/>
            </p:cNvCxnSpPr>
            <p:nvPr/>
          </p:nvCxnSpPr>
          <p:spPr bwMode="auto">
            <a:xfrm>
              <a:off x="1584" y="889"/>
              <a:ext cx="464" cy="8"/>
            </a:xfrm>
            <a:prstGeom prst="straightConnector1">
              <a:avLst/>
            </a:prstGeom>
            <a:noFill/>
            <a:ln w="38100">
              <a:solidFill>
                <a:srgbClr val="FF0000"/>
              </a:solidFill>
              <a:round/>
              <a:headEnd type="triangle" w="sm" len="lg"/>
              <a:tailEnd type="triangle" w="sm" len="lg"/>
            </a:ln>
          </p:spPr>
        </p:cxnSp>
        <p:sp>
          <p:nvSpPr>
            <p:cNvPr id="40991" name="Text Box 54"/>
            <p:cNvSpPr txBox="1">
              <a:spLocks noChangeArrowheads="1"/>
            </p:cNvSpPr>
            <p:nvPr/>
          </p:nvSpPr>
          <p:spPr bwMode="auto">
            <a:xfrm>
              <a:off x="1560" y="720"/>
              <a:ext cx="576" cy="192"/>
            </a:xfrm>
            <a:prstGeom prst="rect">
              <a:avLst/>
            </a:prstGeom>
            <a:noFill/>
            <a:ln w="22225">
              <a:noFill/>
              <a:miter lim="800000"/>
              <a:headEnd type="none" w="sm" len="lg"/>
              <a:tailEnd type="none" w="sm" len="lg"/>
            </a:ln>
          </p:spPr>
          <p:txBody>
            <a:bodyPr>
              <a:spAutoFit/>
            </a:bodyPr>
            <a:lstStyle/>
            <a:p>
              <a:pPr algn="ctr" eaLnBrk="0" hangingPunct="0"/>
              <a:r>
                <a:rPr lang="en-US" sz="1400" b="0" i="1">
                  <a:solidFill>
                    <a:srgbClr val="FF0000"/>
                  </a:solidFill>
                </a:rPr>
                <a:t>Gap?</a:t>
              </a:r>
            </a:p>
          </p:txBody>
        </p:sp>
        <p:sp>
          <p:nvSpPr>
            <p:cNvPr id="40992" name="Text Box 55"/>
            <p:cNvSpPr txBox="1">
              <a:spLocks noChangeArrowheads="1"/>
            </p:cNvSpPr>
            <p:nvPr/>
          </p:nvSpPr>
          <p:spPr bwMode="auto">
            <a:xfrm>
              <a:off x="860" y="947"/>
              <a:ext cx="852" cy="674"/>
            </a:xfrm>
            <a:prstGeom prst="rect">
              <a:avLst/>
            </a:prstGeom>
            <a:noFill/>
            <a:ln w="19050">
              <a:noFill/>
              <a:miter lim="800000"/>
              <a:headEnd/>
              <a:tailEnd type="none" w="med" len="lg"/>
            </a:ln>
          </p:spPr>
          <p:txBody>
            <a:bodyPr>
              <a:spAutoFit/>
            </a:bodyPr>
            <a:lstStyle/>
            <a:p>
              <a:pPr algn="ctr" eaLnBrk="0" hangingPunct="0"/>
              <a:r>
                <a:rPr lang="en-GB" b="0"/>
                <a:t>What A</a:t>
              </a:r>
            </a:p>
            <a:p>
              <a:pPr algn="ctr" eaLnBrk="0" hangingPunct="0"/>
              <a:r>
                <a:rPr lang="en-GB" b="0"/>
                <a:t>thinks B wants</a:t>
              </a:r>
              <a:r>
                <a:rPr lang="en-US" b="0"/>
                <a:t> </a:t>
              </a:r>
            </a:p>
            <a:p>
              <a:pPr algn="ctr" eaLnBrk="0" hangingPunct="0"/>
              <a:endParaRPr lang="en-US" b="0"/>
            </a:p>
          </p:txBody>
        </p:sp>
        <p:sp>
          <p:nvSpPr>
            <p:cNvPr id="40993" name="Text Box 56"/>
            <p:cNvSpPr txBox="1">
              <a:spLocks noChangeArrowheads="1"/>
            </p:cNvSpPr>
            <p:nvPr/>
          </p:nvSpPr>
          <p:spPr bwMode="auto">
            <a:xfrm>
              <a:off x="1906" y="947"/>
              <a:ext cx="852" cy="368"/>
            </a:xfrm>
            <a:prstGeom prst="rect">
              <a:avLst/>
            </a:prstGeom>
            <a:noFill/>
            <a:ln w="19050">
              <a:noFill/>
              <a:miter lim="800000"/>
              <a:headEnd/>
              <a:tailEnd type="none" w="med" len="lg"/>
            </a:ln>
          </p:spPr>
          <p:txBody>
            <a:bodyPr>
              <a:spAutoFit/>
            </a:bodyPr>
            <a:lstStyle/>
            <a:p>
              <a:pPr algn="ctr" eaLnBrk="0" hangingPunct="0"/>
              <a:r>
                <a:rPr lang="en-GB" b="0" dirty="0"/>
                <a:t>What B</a:t>
              </a:r>
            </a:p>
            <a:p>
              <a:pPr algn="ctr" eaLnBrk="0" hangingPunct="0"/>
              <a:r>
                <a:rPr lang="en-GB" b="0" dirty="0"/>
                <a:t>thinks it wants</a:t>
              </a:r>
              <a:endParaRPr lang="en-US" b="0" dirty="0"/>
            </a:p>
          </p:txBody>
        </p:sp>
      </p:grpSp>
      <p:grpSp>
        <p:nvGrpSpPr>
          <p:cNvPr id="13" name="Group 85"/>
          <p:cNvGrpSpPr>
            <a:grpSpLocks/>
          </p:cNvGrpSpPr>
          <p:nvPr/>
        </p:nvGrpSpPr>
        <p:grpSpPr bwMode="auto">
          <a:xfrm>
            <a:off x="1475110" y="4091885"/>
            <a:ext cx="3311257" cy="1528762"/>
            <a:chOff x="858" y="2399"/>
            <a:chExt cx="1926" cy="963"/>
          </a:xfrm>
        </p:grpSpPr>
        <p:cxnSp>
          <p:nvCxnSpPr>
            <p:cNvPr id="40981" name="AutoShape 60"/>
            <p:cNvCxnSpPr>
              <a:cxnSpLocks noChangeShapeType="1"/>
              <a:stCxn id="40984" idx="5"/>
              <a:endCxn id="40985" idx="3"/>
            </p:cNvCxnSpPr>
            <p:nvPr/>
          </p:nvCxnSpPr>
          <p:spPr bwMode="auto">
            <a:xfrm>
              <a:off x="1579" y="3168"/>
              <a:ext cx="472" cy="9"/>
            </a:xfrm>
            <a:prstGeom prst="straightConnector1">
              <a:avLst/>
            </a:prstGeom>
            <a:noFill/>
            <a:ln w="38100">
              <a:solidFill>
                <a:srgbClr val="FF0000"/>
              </a:solidFill>
              <a:round/>
              <a:headEnd type="triangle" w="sm" len="lg"/>
              <a:tailEnd type="triangle" w="sm" len="lg"/>
            </a:ln>
          </p:spPr>
        </p:cxnSp>
        <p:sp>
          <p:nvSpPr>
            <p:cNvPr id="40982" name="Text Box 61"/>
            <p:cNvSpPr txBox="1">
              <a:spLocks noChangeArrowheads="1"/>
            </p:cNvSpPr>
            <p:nvPr/>
          </p:nvSpPr>
          <p:spPr bwMode="auto">
            <a:xfrm>
              <a:off x="1535" y="3170"/>
              <a:ext cx="585" cy="192"/>
            </a:xfrm>
            <a:prstGeom prst="rect">
              <a:avLst/>
            </a:prstGeom>
            <a:noFill/>
            <a:ln w="22225">
              <a:noFill/>
              <a:miter lim="800000"/>
              <a:headEnd type="none" w="sm" len="lg"/>
              <a:tailEnd type="none" w="sm" len="lg"/>
            </a:ln>
          </p:spPr>
          <p:txBody>
            <a:bodyPr>
              <a:spAutoFit/>
            </a:bodyPr>
            <a:lstStyle/>
            <a:p>
              <a:pPr algn="ctr" eaLnBrk="0" hangingPunct="0"/>
              <a:r>
                <a:rPr lang="en-US" sz="1400" b="0" i="1">
                  <a:solidFill>
                    <a:srgbClr val="FF0000"/>
                  </a:solidFill>
                </a:rPr>
                <a:t>Gap?</a:t>
              </a:r>
            </a:p>
          </p:txBody>
        </p:sp>
        <p:grpSp>
          <p:nvGrpSpPr>
            <p:cNvPr id="40983" name="Group 82"/>
            <p:cNvGrpSpPr>
              <a:grpSpLocks/>
            </p:cNvGrpSpPr>
            <p:nvPr/>
          </p:nvGrpSpPr>
          <p:grpSpPr bwMode="auto">
            <a:xfrm>
              <a:off x="858" y="2399"/>
              <a:ext cx="1926" cy="910"/>
              <a:chOff x="858" y="2399"/>
              <a:chExt cx="1926" cy="910"/>
            </a:xfrm>
          </p:grpSpPr>
          <p:sp>
            <p:nvSpPr>
              <p:cNvPr id="40984" name="Oval 58"/>
              <p:cNvSpPr>
                <a:spLocks noChangeArrowheads="1"/>
              </p:cNvSpPr>
              <p:nvPr/>
            </p:nvSpPr>
            <p:spPr bwMode="ltGray">
              <a:xfrm>
                <a:off x="864" y="2399"/>
                <a:ext cx="838" cy="901"/>
              </a:xfrm>
              <a:prstGeom prst="ellipse">
                <a:avLst/>
              </a:prstGeom>
              <a:solidFill>
                <a:srgbClr val="CCFF99"/>
              </a:solidFill>
              <a:ln w="9525">
                <a:solidFill>
                  <a:schemeClr val="tx1"/>
                </a:solidFill>
                <a:round/>
                <a:headEnd/>
                <a:tailEnd type="none" w="med" len="lg"/>
              </a:ln>
            </p:spPr>
            <p:txBody>
              <a:bodyPr wrap="none" anchor="ctr"/>
              <a:lstStyle/>
              <a:p>
                <a:endParaRPr lang="en-GB"/>
              </a:p>
            </p:txBody>
          </p:sp>
          <p:sp>
            <p:nvSpPr>
              <p:cNvPr id="40985" name="Oval 59"/>
              <p:cNvSpPr>
                <a:spLocks noChangeArrowheads="1"/>
              </p:cNvSpPr>
              <p:nvPr/>
            </p:nvSpPr>
            <p:spPr bwMode="ltGray">
              <a:xfrm>
                <a:off x="1928" y="2408"/>
                <a:ext cx="838" cy="901"/>
              </a:xfrm>
              <a:prstGeom prst="ellipse">
                <a:avLst/>
              </a:prstGeom>
              <a:solidFill>
                <a:srgbClr val="CCFF99"/>
              </a:solidFill>
              <a:ln w="9525">
                <a:solidFill>
                  <a:schemeClr val="tx1"/>
                </a:solidFill>
                <a:round/>
                <a:headEnd/>
                <a:tailEnd type="none" w="med" len="lg"/>
              </a:ln>
            </p:spPr>
            <p:txBody>
              <a:bodyPr wrap="none" anchor="ctr"/>
              <a:lstStyle/>
              <a:p>
                <a:endParaRPr lang="en-GB"/>
              </a:p>
            </p:txBody>
          </p:sp>
          <p:sp>
            <p:nvSpPr>
              <p:cNvPr id="40986" name="Text Box 62"/>
              <p:cNvSpPr txBox="1">
                <a:spLocks noChangeArrowheads="1"/>
              </p:cNvSpPr>
              <p:nvPr/>
            </p:nvSpPr>
            <p:spPr bwMode="auto">
              <a:xfrm>
                <a:off x="858" y="2583"/>
                <a:ext cx="853" cy="520"/>
              </a:xfrm>
              <a:prstGeom prst="rect">
                <a:avLst/>
              </a:prstGeom>
              <a:noFill/>
              <a:ln w="19050">
                <a:noFill/>
                <a:miter lim="800000"/>
                <a:headEnd/>
                <a:tailEnd type="none" w="med" len="lg"/>
              </a:ln>
            </p:spPr>
            <p:txBody>
              <a:bodyPr>
                <a:spAutoFit/>
              </a:bodyPr>
              <a:lstStyle/>
              <a:p>
                <a:pPr algn="ctr" eaLnBrk="0" hangingPunct="0"/>
                <a:r>
                  <a:rPr lang="en-GB" b="0" dirty="0"/>
                  <a:t>How A</a:t>
                </a:r>
                <a:endParaRPr lang="en-US" b="0" dirty="0"/>
              </a:p>
              <a:p>
                <a:pPr algn="ctr" eaLnBrk="0" hangingPunct="0"/>
                <a:r>
                  <a:rPr lang="en-GB" b="0" dirty="0"/>
                  <a:t>thinks it is</a:t>
                </a:r>
                <a:r>
                  <a:rPr lang="en-US" b="0" dirty="0"/>
                  <a:t> </a:t>
                </a:r>
              </a:p>
              <a:p>
                <a:pPr algn="ctr" eaLnBrk="0" hangingPunct="0"/>
                <a:r>
                  <a:rPr lang="en-US" b="0" dirty="0"/>
                  <a:t> perform</a:t>
                </a:r>
                <a:r>
                  <a:rPr lang="en-GB" b="0" dirty="0" err="1"/>
                  <a:t>ing</a:t>
                </a:r>
                <a:endParaRPr lang="en-GB" b="0" dirty="0"/>
              </a:p>
            </p:txBody>
          </p:sp>
          <p:sp>
            <p:nvSpPr>
              <p:cNvPr id="40987" name="Text Box 63"/>
              <p:cNvSpPr txBox="1">
                <a:spLocks noChangeArrowheads="1"/>
              </p:cNvSpPr>
              <p:nvPr/>
            </p:nvSpPr>
            <p:spPr bwMode="auto">
              <a:xfrm>
                <a:off x="1906" y="2584"/>
                <a:ext cx="878" cy="520"/>
              </a:xfrm>
              <a:prstGeom prst="rect">
                <a:avLst/>
              </a:prstGeom>
              <a:noFill/>
              <a:ln w="19050">
                <a:noFill/>
                <a:miter lim="800000"/>
                <a:headEnd/>
                <a:tailEnd type="none" w="med" len="lg"/>
              </a:ln>
            </p:spPr>
            <p:txBody>
              <a:bodyPr>
                <a:spAutoFit/>
              </a:bodyPr>
              <a:lstStyle/>
              <a:p>
                <a:pPr algn="ctr" eaLnBrk="0" hangingPunct="0"/>
                <a:r>
                  <a:rPr lang="en-GB" b="0" dirty="0"/>
                  <a:t>How B</a:t>
                </a:r>
                <a:r>
                  <a:rPr lang="en-US" b="0" dirty="0"/>
                  <a:t> </a:t>
                </a:r>
              </a:p>
              <a:p>
                <a:pPr algn="ctr" eaLnBrk="0" hangingPunct="0"/>
                <a:r>
                  <a:rPr lang="en-GB" b="0" dirty="0"/>
                  <a:t>thinks A is</a:t>
                </a:r>
                <a:endParaRPr lang="en-US" b="0" dirty="0"/>
              </a:p>
              <a:p>
                <a:pPr algn="ctr" eaLnBrk="0" hangingPunct="0"/>
                <a:r>
                  <a:rPr lang="en-US" b="0" dirty="0"/>
                  <a:t> perform</a:t>
                </a:r>
                <a:r>
                  <a:rPr lang="en-GB" b="0" dirty="0" err="1"/>
                  <a:t>ing</a:t>
                </a:r>
                <a:endParaRPr lang="en-US" b="0" dirty="0"/>
              </a:p>
            </p:txBody>
          </p:sp>
        </p:grpSp>
      </p:grpSp>
      <p:grpSp>
        <p:nvGrpSpPr>
          <p:cNvPr id="15" name="Group 78"/>
          <p:cNvGrpSpPr>
            <a:grpSpLocks/>
          </p:cNvGrpSpPr>
          <p:nvPr/>
        </p:nvGrpSpPr>
        <p:grpSpPr bwMode="auto">
          <a:xfrm>
            <a:off x="4507848" y="1559822"/>
            <a:ext cx="990283" cy="304800"/>
            <a:chOff x="2622" y="804"/>
            <a:chExt cx="576" cy="192"/>
          </a:xfrm>
        </p:grpSpPr>
        <p:cxnSp>
          <p:nvCxnSpPr>
            <p:cNvPr id="40979" name="AutoShape 65"/>
            <p:cNvCxnSpPr>
              <a:cxnSpLocks noChangeShapeType="1"/>
            </p:cNvCxnSpPr>
            <p:nvPr/>
          </p:nvCxnSpPr>
          <p:spPr bwMode="auto">
            <a:xfrm>
              <a:off x="2666" y="986"/>
              <a:ext cx="416" cy="0"/>
            </a:xfrm>
            <a:prstGeom prst="straightConnector1">
              <a:avLst/>
            </a:prstGeom>
            <a:noFill/>
            <a:ln w="38100">
              <a:solidFill>
                <a:srgbClr val="FF0000"/>
              </a:solidFill>
              <a:round/>
              <a:headEnd type="triangle" w="sm" len="lg"/>
              <a:tailEnd type="triangle" w="sm" len="lg"/>
            </a:ln>
          </p:spPr>
        </p:cxnSp>
        <p:sp>
          <p:nvSpPr>
            <p:cNvPr id="40980" name="Text Box 66"/>
            <p:cNvSpPr txBox="1">
              <a:spLocks noChangeArrowheads="1"/>
            </p:cNvSpPr>
            <p:nvPr/>
          </p:nvSpPr>
          <p:spPr bwMode="auto">
            <a:xfrm>
              <a:off x="2622" y="804"/>
              <a:ext cx="576" cy="192"/>
            </a:xfrm>
            <a:prstGeom prst="rect">
              <a:avLst/>
            </a:prstGeom>
            <a:noFill/>
            <a:ln w="22225">
              <a:noFill/>
              <a:miter lim="800000"/>
              <a:headEnd type="none" w="sm" len="lg"/>
              <a:tailEnd type="none" w="sm" len="lg"/>
            </a:ln>
          </p:spPr>
          <p:txBody>
            <a:bodyPr>
              <a:spAutoFit/>
            </a:bodyPr>
            <a:lstStyle/>
            <a:p>
              <a:pPr algn="ctr" eaLnBrk="0" hangingPunct="0"/>
              <a:r>
                <a:rPr lang="en-GB" sz="1400" b="0" i="1">
                  <a:solidFill>
                    <a:srgbClr val="FF0000"/>
                  </a:solidFill>
                </a:rPr>
                <a:t>Linked</a:t>
              </a:r>
              <a:r>
                <a:rPr lang="en-US" sz="1400" b="0" i="1">
                  <a:solidFill>
                    <a:srgbClr val="FF0000"/>
                  </a:solidFill>
                </a:rPr>
                <a:t>?</a:t>
              </a:r>
            </a:p>
          </p:txBody>
        </p:sp>
      </p:grpSp>
      <p:grpSp>
        <p:nvGrpSpPr>
          <p:cNvPr id="16" name="Group 83"/>
          <p:cNvGrpSpPr>
            <a:grpSpLocks/>
          </p:cNvGrpSpPr>
          <p:nvPr/>
        </p:nvGrpSpPr>
        <p:grpSpPr bwMode="auto">
          <a:xfrm>
            <a:off x="4487217" y="5084072"/>
            <a:ext cx="990283" cy="304800"/>
            <a:chOff x="2610" y="3024"/>
            <a:chExt cx="576" cy="192"/>
          </a:xfrm>
        </p:grpSpPr>
        <p:cxnSp>
          <p:nvCxnSpPr>
            <p:cNvPr id="40977" name="AutoShape 68"/>
            <p:cNvCxnSpPr>
              <a:cxnSpLocks noChangeShapeType="1"/>
            </p:cNvCxnSpPr>
            <p:nvPr/>
          </p:nvCxnSpPr>
          <p:spPr bwMode="auto">
            <a:xfrm>
              <a:off x="2654" y="3206"/>
              <a:ext cx="416" cy="0"/>
            </a:xfrm>
            <a:prstGeom prst="straightConnector1">
              <a:avLst/>
            </a:prstGeom>
            <a:noFill/>
            <a:ln w="38100">
              <a:solidFill>
                <a:srgbClr val="FF0000"/>
              </a:solidFill>
              <a:round/>
              <a:headEnd type="triangle" w="sm" len="lg"/>
              <a:tailEnd type="triangle" w="sm" len="lg"/>
            </a:ln>
          </p:spPr>
        </p:cxnSp>
        <p:sp>
          <p:nvSpPr>
            <p:cNvPr id="40978" name="Text Box 69"/>
            <p:cNvSpPr txBox="1">
              <a:spLocks noChangeArrowheads="1"/>
            </p:cNvSpPr>
            <p:nvPr/>
          </p:nvSpPr>
          <p:spPr bwMode="auto">
            <a:xfrm>
              <a:off x="2610" y="3024"/>
              <a:ext cx="576" cy="192"/>
            </a:xfrm>
            <a:prstGeom prst="rect">
              <a:avLst/>
            </a:prstGeom>
            <a:noFill/>
            <a:ln w="22225">
              <a:noFill/>
              <a:miter lim="800000"/>
              <a:headEnd type="none" w="sm" len="lg"/>
              <a:tailEnd type="none" w="sm" len="lg"/>
            </a:ln>
          </p:spPr>
          <p:txBody>
            <a:bodyPr>
              <a:spAutoFit/>
            </a:bodyPr>
            <a:lstStyle/>
            <a:p>
              <a:pPr algn="ctr" eaLnBrk="0" hangingPunct="0"/>
              <a:r>
                <a:rPr lang="en-GB" sz="1400" b="0" i="1">
                  <a:solidFill>
                    <a:srgbClr val="FF0000"/>
                  </a:solidFill>
                </a:rPr>
                <a:t>Linked?</a:t>
              </a:r>
            </a:p>
          </p:txBody>
        </p:sp>
      </p:grpSp>
      <p:grpSp>
        <p:nvGrpSpPr>
          <p:cNvPr id="17" name="Group 75"/>
          <p:cNvGrpSpPr>
            <a:grpSpLocks/>
          </p:cNvGrpSpPr>
          <p:nvPr/>
        </p:nvGrpSpPr>
        <p:grpSpPr bwMode="auto">
          <a:xfrm>
            <a:off x="5192106" y="1445522"/>
            <a:ext cx="1464793" cy="1447800"/>
            <a:chOff x="3020" y="732"/>
            <a:chExt cx="852" cy="912"/>
          </a:xfrm>
        </p:grpSpPr>
        <p:sp>
          <p:nvSpPr>
            <p:cNvPr id="40975" name="Oval 15"/>
            <p:cNvSpPr>
              <a:spLocks noChangeArrowheads="1"/>
            </p:cNvSpPr>
            <p:nvPr/>
          </p:nvSpPr>
          <p:spPr bwMode="ltGray">
            <a:xfrm>
              <a:off x="3024" y="732"/>
              <a:ext cx="825" cy="912"/>
            </a:xfrm>
            <a:prstGeom prst="ellipse">
              <a:avLst/>
            </a:prstGeom>
            <a:solidFill>
              <a:srgbClr val="CCFF99"/>
            </a:solidFill>
            <a:ln w="9525">
              <a:solidFill>
                <a:schemeClr val="tx1"/>
              </a:solidFill>
              <a:round/>
              <a:headEnd/>
              <a:tailEnd type="none" w="med" len="lg"/>
            </a:ln>
          </p:spPr>
          <p:txBody>
            <a:bodyPr wrap="none" anchor="ctr"/>
            <a:lstStyle/>
            <a:p>
              <a:endParaRPr lang="en-GB"/>
            </a:p>
          </p:txBody>
        </p:sp>
        <p:sp>
          <p:nvSpPr>
            <p:cNvPr id="40976" name="Text Box 16"/>
            <p:cNvSpPr txBox="1">
              <a:spLocks noChangeArrowheads="1"/>
            </p:cNvSpPr>
            <p:nvPr/>
          </p:nvSpPr>
          <p:spPr bwMode="auto">
            <a:xfrm>
              <a:off x="3020" y="924"/>
              <a:ext cx="852" cy="674"/>
            </a:xfrm>
            <a:prstGeom prst="rect">
              <a:avLst/>
            </a:prstGeom>
            <a:noFill/>
            <a:ln w="19050">
              <a:noFill/>
              <a:miter lim="800000"/>
              <a:headEnd/>
              <a:tailEnd type="none" w="med" len="lg"/>
            </a:ln>
          </p:spPr>
          <p:txBody>
            <a:bodyPr>
              <a:spAutoFit/>
            </a:bodyPr>
            <a:lstStyle/>
            <a:p>
              <a:pPr algn="ctr" eaLnBrk="0" hangingPunct="0"/>
              <a:r>
                <a:rPr lang="en-GB" b="0"/>
                <a:t>What </a:t>
              </a:r>
              <a:r>
                <a:rPr lang="en-US" b="0"/>
                <a:t>B</a:t>
              </a:r>
              <a:endParaRPr lang="en-GB" b="0"/>
            </a:p>
            <a:p>
              <a:pPr algn="ctr" eaLnBrk="0" hangingPunct="0"/>
              <a:r>
                <a:rPr lang="en-GB" b="0"/>
                <a:t>thinks C wants</a:t>
              </a:r>
              <a:r>
                <a:rPr lang="en-US" b="0"/>
                <a:t> </a:t>
              </a:r>
            </a:p>
            <a:p>
              <a:pPr algn="ctr" eaLnBrk="0" hangingPunct="0"/>
              <a:endParaRPr lang="en-US" b="0"/>
            </a:p>
          </p:txBody>
        </p:sp>
      </p:grpSp>
      <p:sp>
        <p:nvSpPr>
          <p:cNvPr id="40974" name="TextBox 5"/>
          <p:cNvSpPr txBox="1">
            <a:spLocks noChangeArrowheads="1"/>
          </p:cNvSpPr>
          <p:nvPr/>
        </p:nvSpPr>
        <p:spPr bwMode="auto">
          <a:xfrm>
            <a:off x="0" y="-834"/>
            <a:ext cx="9902825" cy="492443"/>
          </a:xfrm>
          <a:prstGeom prst="rect">
            <a:avLst/>
          </a:prstGeom>
          <a:noFill/>
          <a:ln w="9525">
            <a:noFill/>
            <a:miter lim="800000"/>
            <a:headEnd/>
            <a:tailEnd/>
          </a:ln>
        </p:spPr>
        <p:txBody>
          <a:bodyPr>
            <a:spAutoFit/>
          </a:bodyPr>
          <a:lstStyle/>
          <a:p>
            <a:pPr algn="ctr"/>
            <a:r>
              <a:rPr lang="en-US" sz="2600" dirty="0"/>
              <a:t>Potential perception mismatches in supply chains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right)">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dissolv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dissolv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dissolv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dissolv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dissolv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nodeType="clickEffect">
                                  <p:stCondLst>
                                    <p:cond delay="0"/>
                                  </p:stCondLst>
                                  <p:childTnLst>
                                    <p:set>
                                      <p:cBhvr>
                                        <p:cTn id="41" dur="1" fill="hold">
                                          <p:stCondLst>
                                            <p:cond delay="0"/>
                                          </p:stCondLst>
                                        </p:cTn>
                                        <p:tgtEl>
                                          <p:spTgt spid="2"/>
                                        </p:tgtEl>
                                        <p:attrNameLst>
                                          <p:attrName>style.visibility</p:attrName>
                                        </p:attrNameLst>
                                      </p:cBhvr>
                                      <p:to>
                                        <p:strVal val="visible"/>
                                      </p:to>
                                    </p:set>
                                    <p:animEffect transition="in" filter="wipe(left)">
                                      <p:cBhvr>
                                        <p:cTn id="42" dur="500"/>
                                        <p:tgtEl>
                                          <p:spTgt spid="2"/>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dissolve">
                                      <p:cBhvr>
                                        <p:cTn id="47" dur="500"/>
                                        <p:tgtEl>
                                          <p:spTgt spid="8"/>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dissolve">
                                      <p:cBhvr>
                                        <p:cTn id="52" dur="500"/>
                                        <p:tgtEl>
                                          <p:spTgt spid="9"/>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dissolve">
                                      <p:cBhvr>
                                        <p:cTn id="57" dur="500"/>
                                        <p:tgtEl>
                                          <p:spTgt spid="13"/>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dissolve">
                                      <p:cBhvr>
                                        <p:cTn id="62" dur="500"/>
                                        <p:tgtEl>
                                          <p:spTgt spid="16"/>
                                        </p:tgtEl>
                                      </p:cBhvr>
                                    </p:animEffect>
                                  </p:childTnLst>
                                </p:cTn>
                              </p:par>
                            </p:childTnLst>
                          </p:cTn>
                        </p:par>
                      </p:childTnLst>
                    </p:cTn>
                  </p:par>
                  <p:par>
                    <p:cTn id="63" fill="hold">
                      <p:stCondLst>
                        <p:cond delay="indefinite"/>
                      </p:stCondLst>
                      <p:childTnLst>
                        <p:par>
                          <p:cTn id="64" fill="hold">
                            <p:stCondLst>
                              <p:cond delay="0"/>
                            </p:stCondLst>
                            <p:childTnLst>
                              <p:par>
                                <p:cTn id="65" presetID="9" presetClass="entr" presetSubtype="0" fill="hold" nodeType="clickEffect">
                                  <p:stCondLst>
                                    <p:cond delay="0"/>
                                  </p:stCondLst>
                                  <p:childTnLst>
                                    <p:set>
                                      <p:cBhvr>
                                        <p:cTn id="66" dur="1" fill="hold">
                                          <p:stCondLst>
                                            <p:cond delay="0"/>
                                          </p:stCondLst>
                                        </p:cTn>
                                        <p:tgtEl>
                                          <p:spTgt spid="11"/>
                                        </p:tgtEl>
                                        <p:attrNameLst>
                                          <p:attrName>style.visibility</p:attrName>
                                        </p:attrNameLst>
                                      </p:cBhvr>
                                      <p:to>
                                        <p:strVal val="visible"/>
                                      </p:to>
                                    </p:set>
                                    <p:animEffect transition="in" filter="dissolve">
                                      <p:cBhvr>
                                        <p:cTn id="6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58" name="Text Box 57"/>
          <p:cNvSpPr txBox="1">
            <a:spLocks noChangeArrowheads="1"/>
          </p:cNvSpPr>
          <p:nvPr/>
        </p:nvSpPr>
        <p:spPr bwMode="auto">
          <a:xfrm>
            <a:off x="0" y="26640"/>
            <a:ext cx="9902825" cy="954088"/>
          </a:xfrm>
          <a:prstGeom prst="rect">
            <a:avLst/>
          </a:prstGeom>
          <a:noFill/>
          <a:ln w="12700">
            <a:noFill/>
            <a:miter lim="800000"/>
            <a:headEnd/>
            <a:tailEnd type="none" w="sm" len="sm"/>
          </a:ln>
        </p:spPr>
        <p:txBody>
          <a:bodyPr>
            <a:spAutoFit/>
          </a:bodyPr>
          <a:lstStyle/>
          <a:p>
            <a:pPr algn="ctr" eaLnBrk="0" hangingPunct="0">
              <a:spcBef>
                <a:spcPct val="50000"/>
              </a:spcBef>
            </a:pPr>
            <a:r>
              <a:rPr lang="en-US" sz="2800" dirty="0"/>
              <a:t>Match supply chain characteristics </a:t>
            </a:r>
            <a:br>
              <a:rPr lang="en-US" sz="2800" dirty="0"/>
            </a:br>
            <a:r>
              <a:rPr lang="en-US" sz="2800" dirty="0"/>
              <a:t>to the nature of demand</a:t>
            </a:r>
          </a:p>
        </p:txBody>
      </p:sp>
      <p:sp>
        <p:nvSpPr>
          <p:cNvPr id="44059" name="Text Box 58"/>
          <p:cNvSpPr txBox="1">
            <a:spLocks noChangeArrowheads="1"/>
          </p:cNvSpPr>
          <p:nvPr/>
        </p:nvSpPr>
        <p:spPr bwMode="auto">
          <a:xfrm>
            <a:off x="7907974" y="5327587"/>
            <a:ext cx="1383712" cy="338554"/>
          </a:xfrm>
          <a:prstGeom prst="rect">
            <a:avLst/>
          </a:prstGeom>
          <a:noFill/>
          <a:ln w="15875">
            <a:noFill/>
            <a:miter lim="800000"/>
            <a:headEnd/>
            <a:tailEnd type="none" w="sm" len="sm"/>
          </a:ln>
        </p:spPr>
        <p:txBody>
          <a:bodyPr wrap="none" anchor="ctr">
            <a:spAutoFit/>
          </a:bodyPr>
          <a:lstStyle/>
          <a:p>
            <a:pPr algn="ctr" eaLnBrk="0" hangingPunct="0">
              <a:spcBef>
                <a:spcPct val="50000"/>
              </a:spcBef>
            </a:pPr>
            <a:r>
              <a:rPr lang="en-US" b="0" dirty="0"/>
              <a:t>(After Fisher)</a:t>
            </a:r>
          </a:p>
        </p:txBody>
      </p:sp>
      <p:sp>
        <p:nvSpPr>
          <p:cNvPr id="27650" name="Rectangle 2"/>
          <p:cNvSpPr>
            <a:spLocks noChangeArrowheads="1"/>
          </p:cNvSpPr>
          <p:nvPr/>
        </p:nvSpPr>
        <p:spPr bwMode="auto">
          <a:xfrm>
            <a:off x="3475867" y="1413452"/>
            <a:ext cx="4309222" cy="944689"/>
          </a:xfrm>
          <a:prstGeom prst="rect">
            <a:avLst/>
          </a:prstGeom>
          <a:solidFill>
            <a:schemeClr val="bg1">
              <a:lumMod val="95000"/>
            </a:schemeClr>
          </a:solidFill>
          <a:ln w="12700">
            <a:solidFill>
              <a:schemeClr val="tx1"/>
            </a:solidFill>
            <a:miter lim="800000"/>
            <a:headEnd/>
            <a:tailEnd type="none" w="sm" len="sm"/>
          </a:ln>
        </p:spPr>
        <p:txBody>
          <a:bodyPr wrap="none" anchor="ctr"/>
          <a:lstStyle/>
          <a:p>
            <a:pPr>
              <a:defRPr/>
            </a:pPr>
            <a:endParaRPr lang="en-GB" sz="1200"/>
          </a:p>
        </p:txBody>
      </p:sp>
      <p:sp>
        <p:nvSpPr>
          <p:cNvPr id="27651" name="Rectangle 3"/>
          <p:cNvSpPr>
            <a:spLocks noChangeArrowheads="1"/>
          </p:cNvSpPr>
          <p:nvPr/>
        </p:nvSpPr>
        <p:spPr bwMode="auto">
          <a:xfrm>
            <a:off x="1977139" y="2358138"/>
            <a:ext cx="1515183" cy="3314700"/>
          </a:xfrm>
          <a:prstGeom prst="rect">
            <a:avLst/>
          </a:prstGeom>
          <a:solidFill>
            <a:schemeClr val="bg1">
              <a:lumMod val="95000"/>
            </a:schemeClr>
          </a:solidFill>
          <a:ln w="12700">
            <a:solidFill>
              <a:schemeClr val="tx1"/>
            </a:solidFill>
            <a:miter lim="800000"/>
            <a:headEnd/>
            <a:tailEnd type="none" w="sm" len="sm"/>
          </a:ln>
        </p:spPr>
        <p:txBody>
          <a:bodyPr wrap="none" anchor="ctr"/>
          <a:lstStyle/>
          <a:p>
            <a:pPr>
              <a:defRPr/>
            </a:pPr>
            <a:endParaRPr lang="en-GB" sz="1200"/>
          </a:p>
        </p:txBody>
      </p:sp>
      <p:sp>
        <p:nvSpPr>
          <p:cNvPr id="44035" name="Rectangle 4"/>
          <p:cNvSpPr>
            <a:spLocks noChangeArrowheads="1"/>
          </p:cNvSpPr>
          <p:nvPr/>
        </p:nvSpPr>
        <p:spPr bwMode="auto">
          <a:xfrm>
            <a:off x="3465398" y="1000493"/>
            <a:ext cx="4307728" cy="412956"/>
          </a:xfrm>
          <a:prstGeom prst="rect">
            <a:avLst/>
          </a:prstGeom>
          <a:solidFill>
            <a:srgbClr val="CCFF99"/>
          </a:solidFill>
          <a:ln w="12700">
            <a:solidFill>
              <a:schemeClr val="tx1"/>
            </a:solidFill>
            <a:miter lim="800000"/>
            <a:headEnd/>
            <a:tailEnd type="none" w="sm" len="sm"/>
          </a:ln>
        </p:spPr>
        <p:txBody>
          <a:bodyPr wrap="none" anchor="ctr"/>
          <a:lstStyle/>
          <a:p>
            <a:endParaRPr lang="en-GB" sz="1200"/>
          </a:p>
        </p:txBody>
      </p:sp>
      <p:sp>
        <p:nvSpPr>
          <p:cNvPr id="44036" name="Text Box 5"/>
          <p:cNvSpPr txBox="1">
            <a:spLocks noChangeArrowheads="1"/>
          </p:cNvSpPr>
          <p:nvPr/>
        </p:nvSpPr>
        <p:spPr bwMode="auto">
          <a:xfrm>
            <a:off x="4470532" y="952156"/>
            <a:ext cx="2297453" cy="276999"/>
          </a:xfrm>
          <a:prstGeom prst="rect">
            <a:avLst/>
          </a:prstGeom>
          <a:noFill/>
          <a:ln w="12700">
            <a:noFill/>
            <a:miter lim="800000"/>
            <a:headEnd/>
            <a:tailEnd type="none" w="sm" len="sm"/>
          </a:ln>
        </p:spPr>
        <p:txBody>
          <a:bodyPr>
            <a:spAutoFit/>
          </a:bodyPr>
          <a:lstStyle/>
          <a:p>
            <a:pPr algn="ctr" eaLnBrk="0" hangingPunct="0">
              <a:spcBef>
                <a:spcPct val="50000"/>
              </a:spcBef>
            </a:pPr>
            <a:r>
              <a:rPr lang="en-US" sz="1200" b="0" dirty="0"/>
              <a:t>Nature of demand</a:t>
            </a:r>
          </a:p>
        </p:txBody>
      </p:sp>
      <p:grpSp>
        <p:nvGrpSpPr>
          <p:cNvPr id="44037" name="Group 7"/>
          <p:cNvGrpSpPr>
            <a:grpSpLocks/>
          </p:cNvGrpSpPr>
          <p:nvPr/>
        </p:nvGrpSpPr>
        <p:grpSpPr bwMode="auto">
          <a:xfrm>
            <a:off x="4838484" y="1497698"/>
            <a:ext cx="1555569" cy="66294"/>
            <a:chOff x="2748" y="1098"/>
            <a:chExt cx="1040" cy="48"/>
          </a:xfrm>
        </p:grpSpPr>
        <p:sp>
          <p:nvSpPr>
            <p:cNvPr id="44094" name="Line 8"/>
            <p:cNvSpPr>
              <a:spLocks noChangeShapeType="1"/>
            </p:cNvSpPr>
            <p:nvPr/>
          </p:nvSpPr>
          <p:spPr bwMode="auto">
            <a:xfrm>
              <a:off x="2752" y="1120"/>
              <a:ext cx="1036" cy="0"/>
            </a:xfrm>
            <a:prstGeom prst="line">
              <a:avLst/>
            </a:prstGeom>
            <a:noFill/>
            <a:ln w="15875">
              <a:solidFill>
                <a:schemeClr val="tx1"/>
              </a:solidFill>
              <a:round/>
              <a:headEnd/>
              <a:tailEnd type="none" w="sm" len="sm"/>
            </a:ln>
          </p:spPr>
          <p:txBody>
            <a:bodyPr wrap="none" anchor="ctr"/>
            <a:lstStyle/>
            <a:p>
              <a:endParaRPr lang="en-GB" sz="1200"/>
            </a:p>
          </p:txBody>
        </p:sp>
        <p:sp>
          <p:nvSpPr>
            <p:cNvPr id="44095" name="Line 9"/>
            <p:cNvSpPr>
              <a:spLocks noChangeShapeType="1"/>
            </p:cNvSpPr>
            <p:nvPr/>
          </p:nvSpPr>
          <p:spPr bwMode="auto">
            <a:xfrm>
              <a:off x="2748" y="1098"/>
              <a:ext cx="0" cy="48"/>
            </a:xfrm>
            <a:prstGeom prst="line">
              <a:avLst/>
            </a:prstGeom>
            <a:noFill/>
            <a:ln w="15875">
              <a:solidFill>
                <a:schemeClr val="tx1"/>
              </a:solidFill>
              <a:round/>
              <a:headEnd/>
              <a:tailEnd type="none" w="sm" len="sm"/>
            </a:ln>
          </p:spPr>
          <p:txBody>
            <a:bodyPr wrap="none" anchor="ctr"/>
            <a:lstStyle/>
            <a:p>
              <a:endParaRPr lang="en-GB" sz="1200"/>
            </a:p>
          </p:txBody>
        </p:sp>
        <p:sp>
          <p:nvSpPr>
            <p:cNvPr id="44096" name="Line 10"/>
            <p:cNvSpPr>
              <a:spLocks noChangeShapeType="1"/>
            </p:cNvSpPr>
            <p:nvPr/>
          </p:nvSpPr>
          <p:spPr bwMode="auto">
            <a:xfrm>
              <a:off x="3786" y="1098"/>
              <a:ext cx="0" cy="48"/>
            </a:xfrm>
            <a:prstGeom prst="line">
              <a:avLst/>
            </a:prstGeom>
            <a:noFill/>
            <a:ln w="15875">
              <a:solidFill>
                <a:schemeClr val="tx1"/>
              </a:solidFill>
              <a:round/>
              <a:headEnd/>
              <a:tailEnd type="none" w="sm" len="sm"/>
            </a:ln>
          </p:spPr>
          <p:txBody>
            <a:bodyPr wrap="none" anchor="ctr"/>
            <a:lstStyle/>
            <a:p>
              <a:endParaRPr lang="en-GB" sz="1200"/>
            </a:p>
          </p:txBody>
        </p:sp>
      </p:grpSp>
      <p:grpSp>
        <p:nvGrpSpPr>
          <p:cNvPr id="44038" name="Group 11"/>
          <p:cNvGrpSpPr>
            <a:grpSpLocks/>
          </p:cNvGrpSpPr>
          <p:nvPr/>
        </p:nvGrpSpPr>
        <p:grpSpPr bwMode="auto">
          <a:xfrm>
            <a:off x="4841476" y="1631666"/>
            <a:ext cx="1555569" cy="66294"/>
            <a:chOff x="2748" y="1098"/>
            <a:chExt cx="1040" cy="48"/>
          </a:xfrm>
        </p:grpSpPr>
        <p:sp>
          <p:nvSpPr>
            <p:cNvPr id="44091" name="Line 12"/>
            <p:cNvSpPr>
              <a:spLocks noChangeShapeType="1"/>
            </p:cNvSpPr>
            <p:nvPr/>
          </p:nvSpPr>
          <p:spPr bwMode="auto">
            <a:xfrm>
              <a:off x="2752" y="1120"/>
              <a:ext cx="1036" cy="0"/>
            </a:xfrm>
            <a:prstGeom prst="line">
              <a:avLst/>
            </a:prstGeom>
            <a:noFill/>
            <a:ln w="15875">
              <a:solidFill>
                <a:schemeClr val="tx1"/>
              </a:solidFill>
              <a:round/>
              <a:headEnd/>
              <a:tailEnd type="none" w="sm" len="sm"/>
            </a:ln>
          </p:spPr>
          <p:txBody>
            <a:bodyPr wrap="none" anchor="ctr"/>
            <a:lstStyle/>
            <a:p>
              <a:endParaRPr lang="en-GB" sz="1200"/>
            </a:p>
          </p:txBody>
        </p:sp>
        <p:sp>
          <p:nvSpPr>
            <p:cNvPr id="44092" name="Line 13"/>
            <p:cNvSpPr>
              <a:spLocks noChangeShapeType="1"/>
            </p:cNvSpPr>
            <p:nvPr/>
          </p:nvSpPr>
          <p:spPr bwMode="auto">
            <a:xfrm>
              <a:off x="2748" y="1098"/>
              <a:ext cx="0" cy="48"/>
            </a:xfrm>
            <a:prstGeom prst="line">
              <a:avLst/>
            </a:prstGeom>
            <a:noFill/>
            <a:ln w="15875">
              <a:solidFill>
                <a:schemeClr val="tx1"/>
              </a:solidFill>
              <a:round/>
              <a:headEnd/>
              <a:tailEnd type="none" w="sm" len="sm"/>
            </a:ln>
          </p:spPr>
          <p:txBody>
            <a:bodyPr wrap="none" anchor="ctr"/>
            <a:lstStyle/>
            <a:p>
              <a:endParaRPr lang="en-GB" sz="1200"/>
            </a:p>
          </p:txBody>
        </p:sp>
        <p:sp>
          <p:nvSpPr>
            <p:cNvPr id="44093" name="Line 14"/>
            <p:cNvSpPr>
              <a:spLocks noChangeShapeType="1"/>
            </p:cNvSpPr>
            <p:nvPr/>
          </p:nvSpPr>
          <p:spPr bwMode="auto">
            <a:xfrm>
              <a:off x="3786" y="1098"/>
              <a:ext cx="0" cy="48"/>
            </a:xfrm>
            <a:prstGeom prst="line">
              <a:avLst/>
            </a:prstGeom>
            <a:noFill/>
            <a:ln w="15875">
              <a:solidFill>
                <a:schemeClr val="tx1"/>
              </a:solidFill>
              <a:round/>
              <a:headEnd/>
              <a:tailEnd type="none" w="sm" len="sm"/>
            </a:ln>
          </p:spPr>
          <p:txBody>
            <a:bodyPr wrap="none" anchor="ctr"/>
            <a:lstStyle/>
            <a:p>
              <a:endParaRPr lang="en-GB" sz="1200"/>
            </a:p>
          </p:txBody>
        </p:sp>
      </p:grpSp>
      <p:grpSp>
        <p:nvGrpSpPr>
          <p:cNvPr id="44039" name="Group 15"/>
          <p:cNvGrpSpPr>
            <a:grpSpLocks/>
          </p:cNvGrpSpPr>
          <p:nvPr/>
        </p:nvGrpSpPr>
        <p:grpSpPr bwMode="auto">
          <a:xfrm>
            <a:off x="4835494" y="1775303"/>
            <a:ext cx="1555569" cy="66294"/>
            <a:chOff x="2748" y="1098"/>
            <a:chExt cx="1040" cy="48"/>
          </a:xfrm>
        </p:grpSpPr>
        <p:sp>
          <p:nvSpPr>
            <p:cNvPr id="44088" name="Line 16"/>
            <p:cNvSpPr>
              <a:spLocks noChangeShapeType="1"/>
            </p:cNvSpPr>
            <p:nvPr/>
          </p:nvSpPr>
          <p:spPr bwMode="auto">
            <a:xfrm>
              <a:off x="2752" y="1120"/>
              <a:ext cx="1036" cy="0"/>
            </a:xfrm>
            <a:prstGeom prst="line">
              <a:avLst/>
            </a:prstGeom>
            <a:noFill/>
            <a:ln w="15875">
              <a:solidFill>
                <a:schemeClr val="tx1"/>
              </a:solidFill>
              <a:round/>
              <a:headEnd/>
              <a:tailEnd type="none" w="sm" len="sm"/>
            </a:ln>
          </p:spPr>
          <p:txBody>
            <a:bodyPr wrap="none" anchor="ctr"/>
            <a:lstStyle/>
            <a:p>
              <a:endParaRPr lang="en-GB" sz="1200"/>
            </a:p>
          </p:txBody>
        </p:sp>
        <p:sp>
          <p:nvSpPr>
            <p:cNvPr id="44089" name="Line 17"/>
            <p:cNvSpPr>
              <a:spLocks noChangeShapeType="1"/>
            </p:cNvSpPr>
            <p:nvPr/>
          </p:nvSpPr>
          <p:spPr bwMode="auto">
            <a:xfrm>
              <a:off x="2748" y="1098"/>
              <a:ext cx="0" cy="48"/>
            </a:xfrm>
            <a:prstGeom prst="line">
              <a:avLst/>
            </a:prstGeom>
            <a:noFill/>
            <a:ln w="15875">
              <a:solidFill>
                <a:schemeClr val="tx1"/>
              </a:solidFill>
              <a:round/>
              <a:headEnd/>
              <a:tailEnd type="none" w="sm" len="sm"/>
            </a:ln>
          </p:spPr>
          <p:txBody>
            <a:bodyPr wrap="none" anchor="ctr"/>
            <a:lstStyle/>
            <a:p>
              <a:endParaRPr lang="en-GB" sz="1200"/>
            </a:p>
          </p:txBody>
        </p:sp>
        <p:sp>
          <p:nvSpPr>
            <p:cNvPr id="44090" name="Line 18"/>
            <p:cNvSpPr>
              <a:spLocks noChangeShapeType="1"/>
            </p:cNvSpPr>
            <p:nvPr/>
          </p:nvSpPr>
          <p:spPr bwMode="auto">
            <a:xfrm>
              <a:off x="3786" y="1098"/>
              <a:ext cx="0" cy="48"/>
            </a:xfrm>
            <a:prstGeom prst="line">
              <a:avLst/>
            </a:prstGeom>
            <a:noFill/>
            <a:ln w="15875">
              <a:solidFill>
                <a:schemeClr val="tx1"/>
              </a:solidFill>
              <a:round/>
              <a:headEnd/>
              <a:tailEnd type="none" w="sm" len="sm"/>
            </a:ln>
          </p:spPr>
          <p:txBody>
            <a:bodyPr wrap="none" anchor="ctr"/>
            <a:lstStyle/>
            <a:p>
              <a:endParaRPr lang="en-GB" sz="1200"/>
            </a:p>
          </p:txBody>
        </p:sp>
      </p:grpSp>
      <p:grpSp>
        <p:nvGrpSpPr>
          <p:cNvPr id="44040" name="Group 19"/>
          <p:cNvGrpSpPr>
            <a:grpSpLocks/>
          </p:cNvGrpSpPr>
          <p:nvPr/>
        </p:nvGrpSpPr>
        <p:grpSpPr bwMode="auto">
          <a:xfrm>
            <a:off x="4832503" y="1916178"/>
            <a:ext cx="1555569" cy="66294"/>
            <a:chOff x="2748" y="1098"/>
            <a:chExt cx="1040" cy="48"/>
          </a:xfrm>
        </p:grpSpPr>
        <p:sp>
          <p:nvSpPr>
            <p:cNvPr id="44085" name="Line 20"/>
            <p:cNvSpPr>
              <a:spLocks noChangeShapeType="1"/>
            </p:cNvSpPr>
            <p:nvPr/>
          </p:nvSpPr>
          <p:spPr bwMode="auto">
            <a:xfrm>
              <a:off x="2752" y="1120"/>
              <a:ext cx="1036" cy="0"/>
            </a:xfrm>
            <a:prstGeom prst="line">
              <a:avLst/>
            </a:prstGeom>
            <a:noFill/>
            <a:ln w="15875">
              <a:solidFill>
                <a:schemeClr val="tx1"/>
              </a:solidFill>
              <a:round/>
              <a:headEnd/>
              <a:tailEnd type="none" w="sm" len="sm"/>
            </a:ln>
          </p:spPr>
          <p:txBody>
            <a:bodyPr wrap="none" anchor="ctr"/>
            <a:lstStyle/>
            <a:p>
              <a:endParaRPr lang="en-GB" sz="1200"/>
            </a:p>
          </p:txBody>
        </p:sp>
        <p:sp>
          <p:nvSpPr>
            <p:cNvPr id="44086" name="Line 21"/>
            <p:cNvSpPr>
              <a:spLocks noChangeShapeType="1"/>
            </p:cNvSpPr>
            <p:nvPr/>
          </p:nvSpPr>
          <p:spPr bwMode="auto">
            <a:xfrm>
              <a:off x="2748" y="1098"/>
              <a:ext cx="0" cy="48"/>
            </a:xfrm>
            <a:prstGeom prst="line">
              <a:avLst/>
            </a:prstGeom>
            <a:noFill/>
            <a:ln w="15875">
              <a:solidFill>
                <a:schemeClr val="tx1"/>
              </a:solidFill>
              <a:round/>
              <a:headEnd/>
              <a:tailEnd type="none" w="sm" len="sm"/>
            </a:ln>
          </p:spPr>
          <p:txBody>
            <a:bodyPr wrap="none" anchor="ctr"/>
            <a:lstStyle/>
            <a:p>
              <a:endParaRPr lang="en-GB" sz="1200"/>
            </a:p>
          </p:txBody>
        </p:sp>
        <p:sp>
          <p:nvSpPr>
            <p:cNvPr id="44087" name="Line 22"/>
            <p:cNvSpPr>
              <a:spLocks noChangeShapeType="1"/>
            </p:cNvSpPr>
            <p:nvPr/>
          </p:nvSpPr>
          <p:spPr bwMode="auto">
            <a:xfrm>
              <a:off x="3786" y="1098"/>
              <a:ext cx="0" cy="48"/>
            </a:xfrm>
            <a:prstGeom prst="line">
              <a:avLst/>
            </a:prstGeom>
            <a:noFill/>
            <a:ln w="15875">
              <a:solidFill>
                <a:schemeClr val="tx1"/>
              </a:solidFill>
              <a:round/>
              <a:headEnd/>
              <a:tailEnd type="none" w="sm" len="sm"/>
            </a:ln>
          </p:spPr>
          <p:txBody>
            <a:bodyPr wrap="none" anchor="ctr"/>
            <a:lstStyle/>
            <a:p>
              <a:endParaRPr lang="en-GB" sz="1200"/>
            </a:p>
          </p:txBody>
        </p:sp>
      </p:grpSp>
      <p:grpSp>
        <p:nvGrpSpPr>
          <p:cNvPr id="44041" name="Group 23"/>
          <p:cNvGrpSpPr>
            <a:grpSpLocks/>
          </p:cNvGrpSpPr>
          <p:nvPr/>
        </p:nvGrpSpPr>
        <p:grpSpPr bwMode="auto">
          <a:xfrm>
            <a:off x="4829510" y="2062577"/>
            <a:ext cx="1555569" cy="66294"/>
            <a:chOff x="2748" y="1098"/>
            <a:chExt cx="1040" cy="48"/>
          </a:xfrm>
        </p:grpSpPr>
        <p:sp>
          <p:nvSpPr>
            <p:cNvPr id="44082" name="Line 24"/>
            <p:cNvSpPr>
              <a:spLocks noChangeShapeType="1"/>
            </p:cNvSpPr>
            <p:nvPr/>
          </p:nvSpPr>
          <p:spPr bwMode="auto">
            <a:xfrm>
              <a:off x="2752" y="1120"/>
              <a:ext cx="1036" cy="0"/>
            </a:xfrm>
            <a:prstGeom prst="line">
              <a:avLst/>
            </a:prstGeom>
            <a:noFill/>
            <a:ln w="15875">
              <a:solidFill>
                <a:schemeClr val="tx1"/>
              </a:solidFill>
              <a:round/>
              <a:headEnd/>
              <a:tailEnd type="none" w="sm" len="sm"/>
            </a:ln>
          </p:spPr>
          <p:txBody>
            <a:bodyPr wrap="none" anchor="ctr"/>
            <a:lstStyle/>
            <a:p>
              <a:endParaRPr lang="en-GB" sz="1200"/>
            </a:p>
          </p:txBody>
        </p:sp>
        <p:sp>
          <p:nvSpPr>
            <p:cNvPr id="44083" name="Line 25"/>
            <p:cNvSpPr>
              <a:spLocks noChangeShapeType="1"/>
            </p:cNvSpPr>
            <p:nvPr/>
          </p:nvSpPr>
          <p:spPr bwMode="auto">
            <a:xfrm>
              <a:off x="2748" y="1098"/>
              <a:ext cx="0" cy="48"/>
            </a:xfrm>
            <a:prstGeom prst="line">
              <a:avLst/>
            </a:prstGeom>
            <a:noFill/>
            <a:ln w="15875">
              <a:solidFill>
                <a:schemeClr val="tx1"/>
              </a:solidFill>
              <a:round/>
              <a:headEnd/>
              <a:tailEnd type="none" w="sm" len="sm"/>
            </a:ln>
          </p:spPr>
          <p:txBody>
            <a:bodyPr wrap="none" anchor="ctr"/>
            <a:lstStyle/>
            <a:p>
              <a:endParaRPr lang="en-GB" sz="1200"/>
            </a:p>
          </p:txBody>
        </p:sp>
        <p:sp>
          <p:nvSpPr>
            <p:cNvPr id="44084" name="Line 26"/>
            <p:cNvSpPr>
              <a:spLocks noChangeShapeType="1"/>
            </p:cNvSpPr>
            <p:nvPr/>
          </p:nvSpPr>
          <p:spPr bwMode="auto">
            <a:xfrm>
              <a:off x="3786" y="1098"/>
              <a:ext cx="0" cy="48"/>
            </a:xfrm>
            <a:prstGeom prst="line">
              <a:avLst/>
            </a:prstGeom>
            <a:noFill/>
            <a:ln w="15875">
              <a:solidFill>
                <a:schemeClr val="tx1"/>
              </a:solidFill>
              <a:round/>
              <a:headEnd/>
              <a:tailEnd type="none" w="sm" len="sm"/>
            </a:ln>
          </p:spPr>
          <p:txBody>
            <a:bodyPr wrap="none" anchor="ctr"/>
            <a:lstStyle/>
            <a:p>
              <a:endParaRPr lang="en-GB" sz="1200"/>
            </a:p>
          </p:txBody>
        </p:sp>
      </p:grpSp>
      <p:grpSp>
        <p:nvGrpSpPr>
          <p:cNvPr id="44042" name="Group 27"/>
          <p:cNvGrpSpPr>
            <a:grpSpLocks/>
          </p:cNvGrpSpPr>
          <p:nvPr/>
        </p:nvGrpSpPr>
        <p:grpSpPr bwMode="auto">
          <a:xfrm>
            <a:off x="4838484" y="2217263"/>
            <a:ext cx="1555569" cy="66294"/>
            <a:chOff x="2748" y="1098"/>
            <a:chExt cx="1040" cy="48"/>
          </a:xfrm>
        </p:grpSpPr>
        <p:sp>
          <p:nvSpPr>
            <p:cNvPr id="44079" name="Line 28"/>
            <p:cNvSpPr>
              <a:spLocks noChangeShapeType="1"/>
            </p:cNvSpPr>
            <p:nvPr/>
          </p:nvSpPr>
          <p:spPr bwMode="auto">
            <a:xfrm>
              <a:off x="2752" y="1120"/>
              <a:ext cx="1036" cy="0"/>
            </a:xfrm>
            <a:prstGeom prst="line">
              <a:avLst/>
            </a:prstGeom>
            <a:noFill/>
            <a:ln w="15875">
              <a:solidFill>
                <a:schemeClr val="tx1"/>
              </a:solidFill>
              <a:round/>
              <a:headEnd/>
              <a:tailEnd type="none" w="sm" len="sm"/>
            </a:ln>
          </p:spPr>
          <p:txBody>
            <a:bodyPr wrap="none" anchor="ctr"/>
            <a:lstStyle/>
            <a:p>
              <a:endParaRPr lang="en-GB" sz="1200"/>
            </a:p>
          </p:txBody>
        </p:sp>
        <p:sp>
          <p:nvSpPr>
            <p:cNvPr id="44080" name="Line 29"/>
            <p:cNvSpPr>
              <a:spLocks noChangeShapeType="1"/>
            </p:cNvSpPr>
            <p:nvPr/>
          </p:nvSpPr>
          <p:spPr bwMode="auto">
            <a:xfrm>
              <a:off x="2748" y="1098"/>
              <a:ext cx="0" cy="48"/>
            </a:xfrm>
            <a:prstGeom prst="line">
              <a:avLst/>
            </a:prstGeom>
            <a:noFill/>
            <a:ln w="15875">
              <a:solidFill>
                <a:schemeClr val="tx1"/>
              </a:solidFill>
              <a:round/>
              <a:headEnd/>
              <a:tailEnd type="none" w="sm" len="sm"/>
            </a:ln>
          </p:spPr>
          <p:txBody>
            <a:bodyPr wrap="none" anchor="ctr"/>
            <a:lstStyle/>
            <a:p>
              <a:endParaRPr lang="en-GB" sz="1200"/>
            </a:p>
          </p:txBody>
        </p:sp>
        <p:sp>
          <p:nvSpPr>
            <p:cNvPr id="44081" name="Line 30"/>
            <p:cNvSpPr>
              <a:spLocks noChangeShapeType="1"/>
            </p:cNvSpPr>
            <p:nvPr/>
          </p:nvSpPr>
          <p:spPr bwMode="auto">
            <a:xfrm>
              <a:off x="3786" y="1098"/>
              <a:ext cx="0" cy="48"/>
            </a:xfrm>
            <a:prstGeom prst="line">
              <a:avLst/>
            </a:prstGeom>
            <a:noFill/>
            <a:ln w="15875">
              <a:solidFill>
                <a:schemeClr val="tx1"/>
              </a:solidFill>
              <a:round/>
              <a:headEnd/>
              <a:tailEnd type="none" w="sm" len="sm"/>
            </a:ln>
          </p:spPr>
          <p:txBody>
            <a:bodyPr wrap="none" anchor="ctr"/>
            <a:lstStyle/>
            <a:p>
              <a:endParaRPr lang="en-GB" sz="1200"/>
            </a:p>
          </p:txBody>
        </p:sp>
      </p:grpSp>
      <p:sp>
        <p:nvSpPr>
          <p:cNvPr id="44043" name="Rectangle 31"/>
          <p:cNvSpPr>
            <a:spLocks noChangeArrowheads="1"/>
          </p:cNvSpPr>
          <p:nvPr/>
        </p:nvSpPr>
        <p:spPr bwMode="auto">
          <a:xfrm>
            <a:off x="1796152" y="2358138"/>
            <a:ext cx="628210" cy="3314700"/>
          </a:xfrm>
          <a:prstGeom prst="rect">
            <a:avLst/>
          </a:prstGeom>
          <a:solidFill>
            <a:srgbClr val="CCFF99"/>
          </a:solidFill>
          <a:ln w="12700">
            <a:solidFill>
              <a:schemeClr val="tx1"/>
            </a:solidFill>
            <a:miter lim="800000"/>
            <a:headEnd/>
            <a:tailEnd type="none" w="sm" len="sm"/>
          </a:ln>
        </p:spPr>
        <p:txBody>
          <a:bodyPr wrap="none" anchor="ctr"/>
          <a:lstStyle/>
          <a:p>
            <a:endParaRPr lang="en-GB" sz="1200"/>
          </a:p>
        </p:txBody>
      </p:sp>
      <p:sp>
        <p:nvSpPr>
          <p:cNvPr id="27661" name="Rectangle 33"/>
          <p:cNvSpPr>
            <a:spLocks noChangeArrowheads="1"/>
          </p:cNvSpPr>
          <p:nvPr/>
        </p:nvSpPr>
        <p:spPr bwMode="auto">
          <a:xfrm>
            <a:off x="3477364" y="2356760"/>
            <a:ext cx="4307728" cy="3316081"/>
          </a:xfrm>
          <a:prstGeom prst="rect">
            <a:avLst/>
          </a:prstGeom>
          <a:solidFill>
            <a:schemeClr val="bg1"/>
          </a:solidFill>
          <a:ln w="12700">
            <a:solidFill>
              <a:schemeClr val="tx1"/>
            </a:solidFill>
            <a:miter lim="800000"/>
            <a:headEnd/>
            <a:tailEnd type="none" w="sm" len="sm"/>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200"/>
          </a:p>
        </p:txBody>
      </p:sp>
      <p:sp>
        <p:nvSpPr>
          <p:cNvPr id="44047" name="Text Box 34"/>
          <p:cNvSpPr txBox="1">
            <a:spLocks noChangeArrowheads="1"/>
          </p:cNvSpPr>
          <p:nvPr/>
        </p:nvSpPr>
        <p:spPr bwMode="auto">
          <a:xfrm rot="16156318">
            <a:off x="942321" y="3384489"/>
            <a:ext cx="3879291" cy="938719"/>
          </a:xfrm>
          <a:prstGeom prst="rect">
            <a:avLst/>
          </a:prstGeom>
          <a:noFill/>
          <a:ln w="12700">
            <a:noFill/>
            <a:miter lim="800000"/>
            <a:headEnd/>
            <a:tailEnd type="none" w="sm" len="sm"/>
          </a:ln>
        </p:spPr>
        <p:txBody>
          <a:bodyPr wrap="square">
            <a:spAutoFit/>
          </a:bodyPr>
          <a:lstStyle/>
          <a:p>
            <a:pPr eaLnBrk="0" hangingPunct="0">
              <a:lnSpc>
                <a:spcPct val="125000"/>
              </a:lnSpc>
              <a:tabLst>
                <a:tab pos="1312863" algn="r"/>
                <a:tab pos="2120900" algn="l"/>
              </a:tabLst>
            </a:pPr>
            <a:r>
              <a:rPr lang="en-US" sz="1100" b="0" dirty="0"/>
              <a:t>	Fast response 	Low cost</a:t>
            </a:r>
          </a:p>
          <a:p>
            <a:pPr eaLnBrk="0" hangingPunct="0">
              <a:lnSpc>
                <a:spcPct val="125000"/>
              </a:lnSpc>
              <a:tabLst>
                <a:tab pos="1312863" algn="r"/>
                <a:tab pos="2120900" algn="l"/>
              </a:tabLst>
            </a:pPr>
            <a:r>
              <a:rPr lang="en-US" sz="1100" b="0" dirty="0"/>
              <a:t>	Low T/P time	High </a:t>
            </a:r>
            <a:r>
              <a:rPr lang="en-US" sz="1100" b="0" dirty="0" err="1"/>
              <a:t>utilisation</a:t>
            </a:r>
            <a:endParaRPr lang="en-US" sz="1100" b="0" dirty="0"/>
          </a:p>
          <a:p>
            <a:pPr eaLnBrk="0" hangingPunct="0">
              <a:lnSpc>
                <a:spcPct val="125000"/>
              </a:lnSpc>
              <a:tabLst>
                <a:tab pos="1312863" algn="r"/>
                <a:tab pos="2120900" algn="l"/>
              </a:tabLst>
            </a:pPr>
            <a:r>
              <a:rPr lang="en-US" sz="1100" b="0" dirty="0"/>
              <a:t>	Deployed inventory	Min. inventory</a:t>
            </a:r>
          </a:p>
          <a:p>
            <a:pPr eaLnBrk="0" hangingPunct="0">
              <a:lnSpc>
                <a:spcPct val="125000"/>
              </a:lnSpc>
              <a:tabLst>
                <a:tab pos="1312863" algn="r"/>
                <a:tab pos="2120900" algn="l"/>
              </a:tabLst>
            </a:pPr>
            <a:r>
              <a:rPr lang="en-US" sz="1100" b="0" dirty="0"/>
              <a:t>	Flexible suppliers	Low cost suppliers</a:t>
            </a:r>
          </a:p>
        </p:txBody>
      </p:sp>
      <p:grpSp>
        <p:nvGrpSpPr>
          <p:cNvPr id="44048" name="Group 35"/>
          <p:cNvGrpSpPr>
            <a:grpSpLocks/>
          </p:cNvGrpSpPr>
          <p:nvPr/>
        </p:nvGrpSpPr>
        <p:grpSpPr bwMode="auto">
          <a:xfrm rot="16205054">
            <a:off x="2322222" y="3924206"/>
            <a:ext cx="530352" cy="71795"/>
            <a:chOff x="2748" y="1098"/>
            <a:chExt cx="1040" cy="48"/>
          </a:xfrm>
        </p:grpSpPr>
        <p:sp>
          <p:nvSpPr>
            <p:cNvPr id="44076" name="Line 36"/>
            <p:cNvSpPr>
              <a:spLocks noChangeShapeType="1"/>
            </p:cNvSpPr>
            <p:nvPr/>
          </p:nvSpPr>
          <p:spPr bwMode="auto">
            <a:xfrm>
              <a:off x="2752" y="1120"/>
              <a:ext cx="1036" cy="0"/>
            </a:xfrm>
            <a:prstGeom prst="line">
              <a:avLst/>
            </a:prstGeom>
            <a:noFill/>
            <a:ln w="15875">
              <a:solidFill>
                <a:schemeClr val="tx1"/>
              </a:solidFill>
              <a:round/>
              <a:headEnd/>
              <a:tailEnd type="none" w="sm" len="sm"/>
            </a:ln>
          </p:spPr>
          <p:txBody>
            <a:bodyPr wrap="none" anchor="ctr"/>
            <a:lstStyle/>
            <a:p>
              <a:endParaRPr lang="en-GB" sz="1200"/>
            </a:p>
          </p:txBody>
        </p:sp>
        <p:sp>
          <p:nvSpPr>
            <p:cNvPr id="44077" name="Line 37"/>
            <p:cNvSpPr>
              <a:spLocks noChangeShapeType="1"/>
            </p:cNvSpPr>
            <p:nvPr/>
          </p:nvSpPr>
          <p:spPr bwMode="auto">
            <a:xfrm>
              <a:off x="2748" y="1098"/>
              <a:ext cx="0" cy="48"/>
            </a:xfrm>
            <a:prstGeom prst="line">
              <a:avLst/>
            </a:prstGeom>
            <a:noFill/>
            <a:ln w="15875">
              <a:solidFill>
                <a:schemeClr val="tx1"/>
              </a:solidFill>
              <a:round/>
              <a:headEnd/>
              <a:tailEnd type="none" w="sm" len="sm"/>
            </a:ln>
          </p:spPr>
          <p:txBody>
            <a:bodyPr wrap="none" anchor="ctr"/>
            <a:lstStyle/>
            <a:p>
              <a:endParaRPr lang="en-GB" sz="1200"/>
            </a:p>
          </p:txBody>
        </p:sp>
        <p:sp>
          <p:nvSpPr>
            <p:cNvPr id="44078" name="Line 38"/>
            <p:cNvSpPr>
              <a:spLocks noChangeShapeType="1"/>
            </p:cNvSpPr>
            <p:nvPr/>
          </p:nvSpPr>
          <p:spPr bwMode="auto">
            <a:xfrm>
              <a:off x="3786" y="1098"/>
              <a:ext cx="0" cy="48"/>
            </a:xfrm>
            <a:prstGeom prst="line">
              <a:avLst/>
            </a:prstGeom>
            <a:noFill/>
            <a:ln w="15875">
              <a:solidFill>
                <a:schemeClr val="tx1"/>
              </a:solidFill>
              <a:round/>
              <a:headEnd/>
              <a:tailEnd type="none" w="sm" len="sm"/>
            </a:ln>
          </p:spPr>
          <p:txBody>
            <a:bodyPr wrap="none" anchor="ctr"/>
            <a:lstStyle/>
            <a:p>
              <a:endParaRPr lang="en-GB" sz="1200"/>
            </a:p>
          </p:txBody>
        </p:sp>
      </p:grpSp>
      <p:grpSp>
        <p:nvGrpSpPr>
          <p:cNvPr id="44049" name="Group 39"/>
          <p:cNvGrpSpPr>
            <a:grpSpLocks/>
          </p:cNvGrpSpPr>
          <p:nvPr/>
        </p:nvGrpSpPr>
        <p:grpSpPr bwMode="auto">
          <a:xfrm rot="16205054">
            <a:off x="2531626" y="3924206"/>
            <a:ext cx="530352" cy="71795"/>
            <a:chOff x="2748" y="1098"/>
            <a:chExt cx="1040" cy="48"/>
          </a:xfrm>
        </p:grpSpPr>
        <p:sp>
          <p:nvSpPr>
            <p:cNvPr id="44073" name="Line 40"/>
            <p:cNvSpPr>
              <a:spLocks noChangeShapeType="1"/>
            </p:cNvSpPr>
            <p:nvPr/>
          </p:nvSpPr>
          <p:spPr bwMode="auto">
            <a:xfrm>
              <a:off x="2752" y="1120"/>
              <a:ext cx="1036" cy="0"/>
            </a:xfrm>
            <a:prstGeom prst="line">
              <a:avLst/>
            </a:prstGeom>
            <a:noFill/>
            <a:ln w="15875">
              <a:solidFill>
                <a:schemeClr val="tx1"/>
              </a:solidFill>
              <a:round/>
              <a:headEnd/>
              <a:tailEnd type="none" w="sm" len="sm"/>
            </a:ln>
          </p:spPr>
          <p:txBody>
            <a:bodyPr wrap="none" anchor="ctr"/>
            <a:lstStyle/>
            <a:p>
              <a:endParaRPr lang="en-GB" sz="1200"/>
            </a:p>
          </p:txBody>
        </p:sp>
        <p:sp>
          <p:nvSpPr>
            <p:cNvPr id="44074" name="Line 41"/>
            <p:cNvSpPr>
              <a:spLocks noChangeShapeType="1"/>
            </p:cNvSpPr>
            <p:nvPr/>
          </p:nvSpPr>
          <p:spPr bwMode="auto">
            <a:xfrm>
              <a:off x="2748" y="1098"/>
              <a:ext cx="0" cy="48"/>
            </a:xfrm>
            <a:prstGeom prst="line">
              <a:avLst/>
            </a:prstGeom>
            <a:noFill/>
            <a:ln w="15875">
              <a:solidFill>
                <a:schemeClr val="tx1"/>
              </a:solidFill>
              <a:round/>
              <a:headEnd/>
              <a:tailEnd type="none" w="sm" len="sm"/>
            </a:ln>
          </p:spPr>
          <p:txBody>
            <a:bodyPr wrap="none" anchor="ctr"/>
            <a:lstStyle/>
            <a:p>
              <a:endParaRPr lang="en-GB" sz="1200"/>
            </a:p>
          </p:txBody>
        </p:sp>
        <p:sp>
          <p:nvSpPr>
            <p:cNvPr id="44075" name="Line 42"/>
            <p:cNvSpPr>
              <a:spLocks noChangeShapeType="1"/>
            </p:cNvSpPr>
            <p:nvPr/>
          </p:nvSpPr>
          <p:spPr bwMode="auto">
            <a:xfrm>
              <a:off x="3786" y="1098"/>
              <a:ext cx="0" cy="48"/>
            </a:xfrm>
            <a:prstGeom prst="line">
              <a:avLst/>
            </a:prstGeom>
            <a:noFill/>
            <a:ln w="15875">
              <a:solidFill>
                <a:schemeClr val="tx1"/>
              </a:solidFill>
              <a:round/>
              <a:headEnd/>
              <a:tailEnd type="none" w="sm" len="sm"/>
            </a:ln>
          </p:spPr>
          <p:txBody>
            <a:bodyPr wrap="none" anchor="ctr"/>
            <a:lstStyle/>
            <a:p>
              <a:endParaRPr lang="en-GB" sz="1200"/>
            </a:p>
          </p:txBody>
        </p:sp>
      </p:grpSp>
      <p:grpSp>
        <p:nvGrpSpPr>
          <p:cNvPr id="44050" name="Group 43"/>
          <p:cNvGrpSpPr>
            <a:grpSpLocks/>
          </p:cNvGrpSpPr>
          <p:nvPr/>
        </p:nvGrpSpPr>
        <p:grpSpPr bwMode="auto">
          <a:xfrm rot="16205054">
            <a:off x="2741030" y="3924206"/>
            <a:ext cx="530352" cy="71795"/>
            <a:chOff x="2748" y="1098"/>
            <a:chExt cx="1040" cy="48"/>
          </a:xfrm>
        </p:grpSpPr>
        <p:sp>
          <p:nvSpPr>
            <p:cNvPr id="44070" name="Line 44"/>
            <p:cNvSpPr>
              <a:spLocks noChangeShapeType="1"/>
            </p:cNvSpPr>
            <p:nvPr/>
          </p:nvSpPr>
          <p:spPr bwMode="auto">
            <a:xfrm>
              <a:off x="2752" y="1120"/>
              <a:ext cx="1036" cy="0"/>
            </a:xfrm>
            <a:prstGeom prst="line">
              <a:avLst/>
            </a:prstGeom>
            <a:noFill/>
            <a:ln w="15875">
              <a:solidFill>
                <a:schemeClr val="tx1"/>
              </a:solidFill>
              <a:round/>
              <a:headEnd/>
              <a:tailEnd type="none" w="sm" len="sm"/>
            </a:ln>
          </p:spPr>
          <p:txBody>
            <a:bodyPr wrap="none" anchor="ctr"/>
            <a:lstStyle/>
            <a:p>
              <a:endParaRPr lang="en-GB" sz="1200"/>
            </a:p>
          </p:txBody>
        </p:sp>
        <p:sp>
          <p:nvSpPr>
            <p:cNvPr id="44071" name="Line 45"/>
            <p:cNvSpPr>
              <a:spLocks noChangeShapeType="1"/>
            </p:cNvSpPr>
            <p:nvPr/>
          </p:nvSpPr>
          <p:spPr bwMode="auto">
            <a:xfrm>
              <a:off x="2748" y="1098"/>
              <a:ext cx="0" cy="48"/>
            </a:xfrm>
            <a:prstGeom prst="line">
              <a:avLst/>
            </a:prstGeom>
            <a:noFill/>
            <a:ln w="15875">
              <a:solidFill>
                <a:schemeClr val="tx1"/>
              </a:solidFill>
              <a:round/>
              <a:headEnd/>
              <a:tailEnd type="none" w="sm" len="sm"/>
            </a:ln>
          </p:spPr>
          <p:txBody>
            <a:bodyPr wrap="none" anchor="ctr"/>
            <a:lstStyle/>
            <a:p>
              <a:endParaRPr lang="en-GB" sz="1200"/>
            </a:p>
          </p:txBody>
        </p:sp>
        <p:sp>
          <p:nvSpPr>
            <p:cNvPr id="44072" name="Line 46"/>
            <p:cNvSpPr>
              <a:spLocks noChangeShapeType="1"/>
            </p:cNvSpPr>
            <p:nvPr/>
          </p:nvSpPr>
          <p:spPr bwMode="auto">
            <a:xfrm>
              <a:off x="3786" y="1098"/>
              <a:ext cx="0" cy="48"/>
            </a:xfrm>
            <a:prstGeom prst="line">
              <a:avLst/>
            </a:prstGeom>
            <a:noFill/>
            <a:ln w="15875">
              <a:solidFill>
                <a:schemeClr val="tx1"/>
              </a:solidFill>
              <a:round/>
              <a:headEnd/>
              <a:tailEnd type="none" w="sm" len="sm"/>
            </a:ln>
          </p:spPr>
          <p:txBody>
            <a:bodyPr wrap="none" anchor="ctr"/>
            <a:lstStyle/>
            <a:p>
              <a:endParaRPr lang="en-GB" sz="1200"/>
            </a:p>
          </p:txBody>
        </p:sp>
      </p:grpSp>
      <p:grpSp>
        <p:nvGrpSpPr>
          <p:cNvPr id="44051" name="Group 47"/>
          <p:cNvGrpSpPr>
            <a:grpSpLocks/>
          </p:cNvGrpSpPr>
          <p:nvPr/>
        </p:nvGrpSpPr>
        <p:grpSpPr bwMode="auto">
          <a:xfrm rot="16205054">
            <a:off x="2950433" y="3924206"/>
            <a:ext cx="530352" cy="71795"/>
            <a:chOff x="2748" y="1098"/>
            <a:chExt cx="1040" cy="48"/>
          </a:xfrm>
        </p:grpSpPr>
        <p:sp>
          <p:nvSpPr>
            <p:cNvPr id="44067" name="Line 48"/>
            <p:cNvSpPr>
              <a:spLocks noChangeShapeType="1"/>
            </p:cNvSpPr>
            <p:nvPr/>
          </p:nvSpPr>
          <p:spPr bwMode="auto">
            <a:xfrm>
              <a:off x="2752" y="1120"/>
              <a:ext cx="1036" cy="0"/>
            </a:xfrm>
            <a:prstGeom prst="line">
              <a:avLst/>
            </a:prstGeom>
            <a:noFill/>
            <a:ln w="15875">
              <a:solidFill>
                <a:schemeClr val="tx1"/>
              </a:solidFill>
              <a:round/>
              <a:headEnd/>
              <a:tailEnd type="none" w="sm" len="sm"/>
            </a:ln>
          </p:spPr>
          <p:txBody>
            <a:bodyPr wrap="none" anchor="ctr"/>
            <a:lstStyle/>
            <a:p>
              <a:endParaRPr lang="en-GB" sz="1200"/>
            </a:p>
          </p:txBody>
        </p:sp>
        <p:sp>
          <p:nvSpPr>
            <p:cNvPr id="44068" name="Line 49"/>
            <p:cNvSpPr>
              <a:spLocks noChangeShapeType="1"/>
            </p:cNvSpPr>
            <p:nvPr/>
          </p:nvSpPr>
          <p:spPr bwMode="auto">
            <a:xfrm>
              <a:off x="2748" y="1098"/>
              <a:ext cx="0" cy="48"/>
            </a:xfrm>
            <a:prstGeom prst="line">
              <a:avLst/>
            </a:prstGeom>
            <a:noFill/>
            <a:ln w="15875">
              <a:solidFill>
                <a:schemeClr val="tx1"/>
              </a:solidFill>
              <a:round/>
              <a:headEnd/>
              <a:tailEnd type="none" w="sm" len="sm"/>
            </a:ln>
          </p:spPr>
          <p:txBody>
            <a:bodyPr wrap="none" anchor="ctr"/>
            <a:lstStyle/>
            <a:p>
              <a:endParaRPr lang="en-GB" sz="1200"/>
            </a:p>
          </p:txBody>
        </p:sp>
        <p:sp>
          <p:nvSpPr>
            <p:cNvPr id="44069" name="Line 50"/>
            <p:cNvSpPr>
              <a:spLocks noChangeShapeType="1"/>
            </p:cNvSpPr>
            <p:nvPr/>
          </p:nvSpPr>
          <p:spPr bwMode="auto">
            <a:xfrm>
              <a:off x="3786" y="1098"/>
              <a:ext cx="0" cy="48"/>
            </a:xfrm>
            <a:prstGeom prst="line">
              <a:avLst/>
            </a:prstGeom>
            <a:noFill/>
            <a:ln w="15875">
              <a:solidFill>
                <a:schemeClr val="tx1"/>
              </a:solidFill>
              <a:round/>
              <a:headEnd/>
              <a:tailEnd type="none" w="sm" len="sm"/>
            </a:ln>
          </p:spPr>
          <p:txBody>
            <a:bodyPr wrap="none" anchor="ctr"/>
            <a:lstStyle/>
            <a:p>
              <a:endParaRPr lang="en-GB" sz="1200"/>
            </a:p>
          </p:txBody>
        </p:sp>
      </p:grpSp>
      <p:sp>
        <p:nvSpPr>
          <p:cNvPr id="44052" name="Line 51"/>
          <p:cNvSpPr>
            <a:spLocks noChangeShapeType="1"/>
          </p:cNvSpPr>
          <p:nvPr/>
        </p:nvSpPr>
        <p:spPr bwMode="auto">
          <a:xfrm>
            <a:off x="5631226" y="2358138"/>
            <a:ext cx="0" cy="3314700"/>
          </a:xfrm>
          <a:prstGeom prst="line">
            <a:avLst/>
          </a:prstGeom>
          <a:noFill/>
          <a:ln w="12700">
            <a:solidFill>
              <a:schemeClr val="tx1"/>
            </a:solidFill>
            <a:round/>
            <a:headEnd/>
            <a:tailEnd type="none" w="sm" len="sm"/>
          </a:ln>
        </p:spPr>
        <p:txBody>
          <a:bodyPr wrap="none" anchor="ctr"/>
          <a:lstStyle/>
          <a:p>
            <a:endParaRPr lang="en-GB" sz="1200"/>
          </a:p>
        </p:txBody>
      </p:sp>
      <p:sp>
        <p:nvSpPr>
          <p:cNvPr id="44053" name="Line 52"/>
          <p:cNvSpPr>
            <a:spLocks noChangeShapeType="1"/>
          </p:cNvSpPr>
          <p:nvPr/>
        </p:nvSpPr>
        <p:spPr bwMode="auto">
          <a:xfrm>
            <a:off x="3477364" y="4015488"/>
            <a:ext cx="4307728" cy="0"/>
          </a:xfrm>
          <a:prstGeom prst="line">
            <a:avLst/>
          </a:prstGeom>
          <a:noFill/>
          <a:ln w="12700">
            <a:solidFill>
              <a:schemeClr val="tx1"/>
            </a:solidFill>
            <a:round/>
            <a:headEnd/>
            <a:tailEnd type="none" w="sm" len="sm"/>
          </a:ln>
        </p:spPr>
        <p:txBody>
          <a:bodyPr wrap="none" anchor="ctr"/>
          <a:lstStyle/>
          <a:p>
            <a:endParaRPr lang="en-GB" sz="1200"/>
          </a:p>
        </p:txBody>
      </p:sp>
      <p:sp>
        <p:nvSpPr>
          <p:cNvPr id="44054" name="Text Box 53"/>
          <p:cNvSpPr txBox="1">
            <a:spLocks noChangeArrowheads="1"/>
          </p:cNvSpPr>
          <p:nvPr/>
        </p:nvSpPr>
        <p:spPr bwMode="auto">
          <a:xfrm>
            <a:off x="3997879" y="3037652"/>
            <a:ext cx="1076932" cy="261610"/>
          </a:xfrm>
          <a:prstGeom prst="rect">
            <a:avLst/>
          </a:prstGeom>
          <a:noFill/>
          <a:ln w="12700">
            <a:noFill/>
            <a:miter lim="800000"/>
            <a:headEnd/>
            <a:tailEnd type="none" w="sm" len="sm"/>
          </a:ln>
        </p:spPr>
        <p:txBody>
          <a:bodyPr>
            <a:spAutoFit/>
          </a:bodyPr>
          <a:lstStyle/>
          <a:p>
            <a:pPr algn="ctr" eaLnBrk="0" hangingPunct="0">
              <a:spcBef>
                <a:spcPct val="50000"/>
              </a:spcBef>
            </a:pPr>
            <a:r>
              <a:rPr lang="en-US" sz="1100" b="0"/>
              <a:t>Match</a:t>
            </a:r>
          </a:p>
        </p:txBody>
      </p:sp>
      <p:sp>
        <p:nvSpPr>
          <p:cNvPr id="44055" name="Text Box 54"/>
          <p:cNvSpPr txBox="1">
            <a:spLocks noChangeArrowheads="1"/>
          </p:cNvSpPr>
          <p:nvPr/>
        </p:nvSpPr>
        <p:spPr bwMode="auto">
          <a:xfrm>
            <a:off x="5990203" y="3037652"/>
            <a:ext cx="1076932" cy="261610"/>
          </a:xfrm>
          <a:prstGeom prst="rect">
            <a:avLst/>
          </a:prstGeom>
          <a:noFill/>
          <a:ln w="12700">
            <a:noFill/>
            <a:miter lim="800000"/>
            <a:headEnd/>
            <a:tailEnd type="none" w="sm" len="sm"/>
          </a:ln>
        </p:spPr>
        <p:txBody>
          <a:bodyPr>
            <a:spAutoFit/>
          </a:bodyPr>
          <a:lstStyle/>
          <a:p>
            <a:pPr algn="ctr" eaLnBrk="0" hangingPunct="0">
              <a:spcBef>
                <a:spcPct val="50000"/>
              </a:spcBef>
            </a:pPr>
            <a:r>
              <a:rPr lang="en-US" sz="1100" b="0"/>
              <a:t>Mismatch</a:t>
            </a:r>
          </a:p>
        </p:txBody>
      </p:sp>
      <p:sp>
        <p:nvSpPr>
          <p:cNvPr id="44056" name="Text Box 55"/>
          <p:cNvSpPr txBox="1">
            <a:spLocks noChangeArrowheads="1"/>
          </p:cNvSpPr>
          <p:nvPr/>
        </p:nvSpPr>
        <p:spPr bwMode="auto">
          <a:xfrm>
            <a:off x="3979931" y="4638376"/>
            <a:ext cx="1076932" cy="261610"/>
          </a:xfrm>
          <a:prstGeom prst="rect">
            <a:avLst/>
          </a:prstGeom>
          <a:noFill/>
          <a:ln w="12700">
            <a:noFill/>
            <a:miter lim="800000"/>
            <a:headEnd/>
            <a:tailEnd type="none" w="sm" len="sm"/>
          </a:ln>
        </p:spPr>
        <p:txBody>
          <a:bodyPr>
            <a:spAutoFit/>
          </a:bodyPr>
          <a:lstStyle/>
          <a:p>
            <a:pPr algn="ctr" eaLnBrk="0" hangingPunct="0">
              <a:spcBef>
                <a:spcPct val="50000"/>
              </a:spcBef>
            </a:pPr>
            <a:r>
              <a:rPr lang="en-US" sz="1100" b="0"/>
              <a:t>Mismatch</a:t>
            </a:r>
          </a:p>
        </p:txBody>
      </p:sp>
      <p:sp>
        <p:nvSpPr>
          <p:cNvPr id="44057" name="Text Box 56"/>
          <p:cNvSpPr txBox="1">
            <a:spLocks noChangeArrowheads="1"/>
          </p:cNvSpPr>
          <p:nvPr/>
        </p:nvSpPr>
        <p:spPr bwMode="auto">
          <a:xfrm>
            <a:off x="6061999" y="4645281"/>
            <a:ext cx="1076932" cy="261610"/>
          </a:xfrm>
          <a:prstGeom prst="rect">
            <a:avLst/>
          </a:prstGeom>
          <a:noFill/>
          <a:ln w="12700">
            <a:noFill/>
            <a:miter lim="800000"/>
            <a:headEnd/>
            <a:tailEnd type="none" w="sm" len="sm"/>
          </a:ln>
        </p:spPr>
        <p:txBody>
          <a:bodyPr>
            <a:spAutoFit/>
          </a:bodyPr>
          <a:lstStyle/>
          <a:p>
            <a:pPr algn="ctr" eaLnBrk="0" hangingPunct="0">
              <a:spcBef>
                <a:spcPct val="50000"/>
              </a:spcBef>
            </a:pPr>
            <a:r>
              <a:rPr lang="en-US" sz="1100" b="0"/>
              <a:t>Match</a:t>
            </a:r>
          </a:p>
        </p:txBody>
      </p:sp>
      <p:sp>
        <p:nvSpPr>
          <p:cNvPr id="44060" name="Text Box 59"/>
          <p:cNvSpPr txBox="1">
            <a:spLocks noChangeArrowheads="1"/>
          </p:cNvSpPr>
          <p:nvPr/>
        </p:nvSpPr>
        <p:spPr bwMode="auto">
          <a:xfrm rot="16200000">
            <a:off x="942379" y="3887348"/>
            <a:ext cx="2004013" cy="276999"/>
          </a:xfrm>
          <a:prstGeom prst="rect">
            <a:avLst/>
          </a:prstGeom>
          <a:noFill/>
          <a:ln w="38100">
            <a:noFill/>
            <a:miter lim="800000"/>
            <a:headEnd/>
            <a:tailEnd type="none" w="sm" len="med"/>
          </a:ln>
        </p:spPr>
        <p:txBody>
          <a:bodyPr>
            <a:spAutoFit/>
          </a:bodyPr>
          <a:lstStyle/>
          <a:p>
            <a:pPr algn="ctr">
              <a:spcBef>
                <a:spcPct val="50000"/>
              </a:spcBef>
            </a:pPr>
            <a:r>
              <a:rPr lang="en-GB" sz="1200" b="0"/>
              <a:t>Supply chain objectives</a:t>
            </a:r>
            <a:endParaRPr lang="en-US" sz="1200" b="0"/>
          </a:p>
        </p:txBody>
      </p:sp>
      <p:sp>
        <p:nvSpPr>
          <p:cNvPr id="44061" name="Text Box 60"/>
          <p:cNvSpPr txBox="1">
            <a:spLocks noChangeArrowheads="1"/>
          </p:cNvSpPr>
          <p:nvPr/>
        </p:nvSpPr>
        <p:spPr bwMode="auto">
          <a:xfrm rot="16200000">
            <a:off x="1593930" y="4733978"/>
            <a:ext cx="1376982" cy="276999"/>
          </a:xfrm>
          <a:prstGeom prst="rect">
            <a:avLst/>
          </a:prstGeom>
          <a:noFill/>
          <a:ln w="38100">
            <a:noFill/>
            <a:miter lim="800000"/>
            <a:headEnd/>
            <a:tailEnd type="none" w="sm" len="med"/>
          </a:ln>
        </p:spPr>
        <p:txBody>
          <a:bodyPr>
            <a:spAutoFit/>
          </a:bodyPr>
          <a:lstStyle/>
          <a:p>
            <a:pPr algn="ctr">
              <a:spcBef>
                <a:spcPct val="50000"/>
              </a:spcBef>
            </a:pPr>
            <a:r>
              <a:rPr lang="en-GB" sz="1200" b="0"/>
              <a:t>RESPONSIVE</a:t>
            </a:r>
            <a:endParaRPr lang="en-US" sz="1200" b="0"/>
          </a:p>
        </p:txBody>
      </p:sp>
      <p:sp>
        <p:nvSpPr>
          <p:cNvPr id="44062" name="Text Box 61"/>
          <p:cNvSpPr txBox="1">
            <a:spLocks noChangeArrowheads="1"/>
          </p:cNvSpPr>
          <p:nvPr/>
        </p:nvSpPr>
        <p:spPr bwMode="auto">
          <a:xfrm rot="16200000">
            <a:off x="1590939" y="3029670"/>
            <a:ext cx="1376982" cy="276999"/>
          </a:xfrm>
          <a:prstGeom prst="rect">
            <a:avLst/>
          </a:prstGeom>
          <a:noFill/>
          <a:ln w="38100">
            <a:noFill/>
            <a:miter lim="800000"/>
            <a:headEnd/>
            <a:tailEnd type="none" w="sm" len="med"/>
          </a:ln>
        </p:spPr>
        <p:txBody>
          <a:bodyPr>
            <a:spAutoFit/>
          </a:bodyPr>
          <a:lstStyle/>
          <a:p>
            <a:pPr algn="ctr">
              <a:spcBef>
                <a:spcPct val="50000"/>
              </a:spcBef>
            </a:pPr>
            <a:r>
              <a:rPr lang="en-GB" sz="1200" b="0" dirty="0"/>
              <a:t>EFFICIENT</a:t>
            </a:r>
            <a:endParaRPr lang="en-US" sz="1200" b="0" dirty="0"/>
          </a:p>
        </p:txBody>
      </p:sp>
      <p:sp>
        <p:nvSpPr>
          <p:cNvPr id="44063" name="Text Box 62"/>
          <p:cNvSpPr txBox="1">
            <a:spLocks noChangeArrowheads="1"/>
          </p:cNvSpPr>
          <p:nvPr/>
        </p:nvSpPr>
        <p:spPr bwMode="auto">
          <a:xfrm>
            <a:off x="3571596" y="1398257"/>
            <a:ext cx="1289326" cy="904863"/>
          </a:xfrm>
          <a:prstGeom prst="rect">
            <a:avLst/>
          </a:prstGeom>
          <a:noFill/>
          <a:ln w="38100">
            <a:noFill/>
            <a:miter lim="800000"/>
            <a:headEnd/>
            <a:tailEnd type="none" w="sm" len="med"/>
          </a:ln>
        </p:spPr>
        <p:txBody>
          <a:bodyPr>
            <a:spAutoFit/>
          </a:bodyPr>
          <a:lstStyle/>
          <a:p>
            <a:pPr algn="r">
              <a:lnSpc>
                <a:spcPct val="80000"/>
              </a:lnSpc>
            </a:pPr>
            <a:r>
              <a:rPr lang="en-GB" sz="1100" b="0" dirty="0"/>
              <a:t>Predictable</a:t>
            </a:r>
          </a:p>
          <a:p>
            <a:pPr algn="r">
              <a:lnSpc>
                <a:spcPct val="80000"/>
              </a:lnSpc>
            </a:pPr>
            <a:r>
              <a:rPr lang="en-GB" sz="1100" b="0" dirty="0"/>
              <a:t>Few changes</a:t>
            </a:r>
          </a:p>
          <a:p>
            <a:pPr algn="r">
              <a:lnSpc>
                <a:spcPct val="80000"/>
              </a:lnSpc>
            </a:pPr>
            <a:r>
              <a:rPr lang="en-GB" sz="1100" b="0" dirty="0"/>
              <a:t>Low variety</a:t>
            </a:r>
          </a:p>
          <a:p>
            <a:pPr algn="r">
              <a:lnSpc>
                <a:spcPct val="80000"/>
              </a:lnSpc>
            </a:pPr>
            <a:r>
              <a:rPr lang="en-GB" sz="1100" b="0" dirty="0"/>
              <a:t>Price stable</a:t>
            </a:r>
          </a:p>
          <a:p>
            <a:pPr algn="r">
              <a:lnSpc>
                <a:spcPct val="80000"/>
              </a:lnSpc>
            </a:pPr>
            <a:r>
              <a:rPr lang="en-GB" sz="1100" b="0" dirty="0"/>
              <a:t>Long lead-time</a:t>
            </a:r>
          </a:p>
          <a:p>
            <a:pPr algn="r">
              <a:lnSpc>
                <a:spcPct val="80000"/>
              </a:lnSpc>
            </a:pPr>
            <a:r>
              <a:rPr lang="en-GB" sz="1100" b="0" dirty="0"/>
              <a:t>Low margin</a:t>
            </a:r>
            <a:endParaRPr lang="en-US" sz="1100" b="0" dirty="0"/>
          </a:p>
        </p:txBody>
      </p:sp>
      <p:sp>
        <p:nvSpPr>
          <p:cNvPr id="44064" name="Text Box 63"/>
          <p:cNvSpPr txBox="1">
            <a:spLocks noChangeArrowheads="1"/>
          </p:cNvSpPr>
          <p:nvPr/>
        </p:nvSpPr>
        <p:spPr bwMode="auto">
          <a:xfrm>
            <a:off x="6389568" y="1402400"/>
            <a:ext cx="1717108" cy="904863"/>
          </a:xfrm>
          <a:prstGeom prst="rect">
            <a:avLst/>
          </a:prstGeom>
          <a:noFill/>
          <a:ln w="38100">
            <a:noFill/>
            <a:miter lim="800000"/>
            <a:headEnd/>
            <a:tailEnd type="none" w="sm" len="med"/>
          </a:ln>
        </p:spPr>
        <p:txBody>
          <a:bodyPr>
            <a:spAutoFit/>
          </a:bodyPr>
          <a:lstStyle/>
          <a:p>
            <a:pPr>
              <a:lnSpc>
                <a:spcPct val="80000"/>
              </a:lnSpc>
            </a:pPr>
            <a:r>
              <a:rPr lang="en-GB" sz="1100" b="0" dirty="0"/>
              <a:t>Unpredictable</a:t>
            </a:r>
          </a:p>
          <a:p>
            <a:pPr>
              <a:lnSpc>
                <a:spcPct val="80000"/>
              </a:lnSpc>
            </a:pPr>
            <a:r>
              <a:rPr lang="en-GB" sz="1100" b="0" dirty="0"/>
              <a:t>Many changes</a:t>
            </a:r>
          </a:p>
          <a:p>
            <a:pPr>
              <a:lnSpc>
                <a:spcPct val="80000"/>
              </a:lnSpc>
            </a:pPr>
            <a:r>
              <a:rPr lang="en-GB" sz="1100" b="0" dirty="0"/>
              <a:t>High variety</a:t>
            </a:r>
          </a:p>
          <a:p>
            <a:pPr>
              <a:lnSpc>
                <a:spcPct val="80000"/>
              </a:lnSpc>
            </a:pPr>
            <a:r>
              <a:rPr lang="en-GB" sz="1100" b="0" dirty="0"/>
              <a:t>Price mark-downs</a:t>
            </a:r>
          </a:p>
          <a:p>
            <a:pPr>
              <a:lnSpc>
                <a:spcPct val="80000"/>
              </a:lnSpc>
            </a:pPr>
            <a:r>
              <a:rPr lang="en-GB" sz="1100" b="0" dirty="0"/>
              <a:t>Short lead-time</a:t>
            </a:r>
          </a:p>
          <a:p>
            <a:pPr>
              <a:lnSpc>
                <a:spcPct val="80000"/>
              </a:lnSpc>
            </a:pPr>
            <a:r>
              <a:rPr lang="en-GB" sz="1100" b="0" dirty="0"/>
              <a:t>High margin</a:t>
            </a:r>
          </a:p>
        </p:txBody>
      </p:sp>
      <p:sp>
        <p:nvSpPr>
          <p:cNvPr id="44065" name="Text Box 64"/>
          <p:cNvSpPr txBox="1">
            <a:spLocks noChangeArrowheads="1"/>
          </p:cNvSpPr>
          <p:nvPr/>
        </p:nvSpPr>
        <p:spPr bwMode="auto">
          <a:xfrm>
            <a:off x="3436978" y="1162084"/>
            <a:ext cx="2239120" cy="261610"/>
          </a:xfrm>
          <a:prstGeom prst="rect">
            <a:avLst/>
          </a:prstGeom>
          <a:noFill/>
          <a:ln w="12700">
            <a:noFill/>
            <a:miter lim="800000"/>
            <a:headEnd/>
            <a:tailEnd type="none" w="sm" len="sm"/>
          </a:ln>
        </p:spPr>
        <p:txBody>
          <a:bodyPr>
            <a:spAutoFit/>
          </a:bodyPr>
          <a:lstStyle/>
          <a:p>
            <a:pPr eaLnBrk="0" hangingPunct="0">
              <a:spcBef>
                <a:spcPct val="50000"/>
              </a:spcBef>
            </a:pPr>
            <a:r>
              <a:rPr lang="en-US" sz="1100" b="0" dirty="0"/>
              <a:t>FUNCTIONAL PRODUCTS</a:t>
            </a:r>
          </a:p>
        </p:txBody>
      </p:sp>
      <p:sp>
        <p:nvSpPr>
          <p:cNvPr id="44066" name="Text Box 65"/>
          <p:cNvSpPr txBox="1">
            <a:spLocks noChangeArrowheads="1"/>
          </p:cNvSpPr>
          <p:nvPr/>
        </p:nvSpPr>
        <p:spPr bwMode="auto">
          <a:xfrm>
            <a:off x="5595328" y="1162084"/>
            <a:ext cx="2239121" cy="261610"/>
          </a:xfrm>
          <a:prstGeom prst="rect">
            <a:avLst/>
          </a:prstGeom>
          <a:noFill/>
          <a:ln w="12700">
            <a:noFill/>
            <a:miter lim="800000"/>
            <a:headEnd/>
            <a:tailEnd type="none" w="sm" len="sm"/>
          </a:ln>
        </p:spPr>
        <p:txBody>
          <a:bodyPr>
            <a:spAutoFit/>
          </a:bodyPr>
          <a:lstStyle/>
          <a:p>
            <a:pPr algn="r" eaLnBrk="0" hangingPunct="0">
              <a:spcBef>
                <a:spcPct val="50000"/>
              </a:spcBef>
            </a:pPr>
            <a:r>
              <a:rPr lang="en-GB" sz="1100" b="0" dirty="0"/>
              <a:t>INNOVATIVE PRODUCTS</a:t>
            </a:r>
            <a:endParaRPr lang="en-US" sz="1100" b="0" dirty="0"/>
          </a:p>
        </p:txBody>
      </p:sp>
      <p:sp>
        <p:nvSpPr>
          <p:cNvPr id="66" name="Text Box 4"/>
          <p:cNvSpPr txBox="1">
            <a:spLocks noChangeArrowheads="1"/>
          </p:cNvSpPr>
          <p:nvPr/>
        </p:nvSpPr>
        <p:spPr bwMode="auto">
          <a:xfrm>
            <a:off x="548093" y="6021288"/>
            <a:ext cx="8926108" cy="215444"/>
          </a:xfrm>
          <a:prstGeom prst="rect">
            <a:avLst/>
          </a:prstGeom>
          <a:noFill/>
          <a:ln w="9525">
            <a:noFill/>
            <a:miter lim="800000"/>
            <a:headEnd/>
            <a:tailEnd/>
          </a:ln>
        </p:spPr>
        <p:txBody>
          <a:bodyPr wrap="square">
            <a:spAutoFit/>
          </a:bodyPr>
          <a:lstStyle/>
          <a:p>
            <a:pPr fontAlgn="auto">
              <a:spcBef>
                <a:spcPct val="50000"/>
              </a:spcBef>
              <a:spcAft>
                <a:spcPts val="0"/>
              </a:spcAft>
              <a:defRPr/>
            </a:pPr>
            <a:r>
              <a:rPr lang="en-IN" altLang="en-US" sz="800" b="0" i="1" kern="0" dirty="0">
                <a:solidFill>
                  <a:sysClr val="windowText" lastClr="000000"/>
                </a:solidFill>
              </a:rPr>
              <a:t>Source</a:t>
            </a:r>
            <a:r>
              <a:rPr lang="en-IN" altLang="en-US" sz="800" b="0" kern="0" dirty="0">
                <a:solidFill>
                  <a:sysClr val="windowText" lastClr="000000"/>
                </a:solidFill>
              </a:rPr>
              <a:t>: Adapted from Fisher, M.C. (1997) ‘What is the right supply chain for your product?’, </a:t>
            </a:r>
            <a:r>
              <a:rPr lang="en-IN" altLang="en-US" sz="800" b="0" i="1" kern="0" dirty="0">
                <a:solidFill>
                  <a:sysClr val="windowText" lastClr="000000"/>
                </a:solidFill>
              </a:rPr>
              <a:t>Harvard Business Review</a:t>
            </a:r>
            <a:r>
              <a:rPr lang="en-IN" altLang="en-US" sz="800" b="0" kern="0" dirty="0">
                <a:solidFill>
                  <a:sysClr val="windowText" lastClr="000000"/>
                </a:solidFill>
              </a:rPr>
              <a:t>, March–April, pp. 105–116.</a:t>
            </a:r>
            <a:endParaRPr kumimoji="0" lang="en-GB" altLang="en-US" sz="800" b="0" i="0" u="none" strike="noStrike" kern="0" cap="none" spc="0" normalizeH="0" baseline="0" noProof="0" dirty="0">
              <a:ln>
                <a:noFill/>
              </a:ln>
              <a:solidFill>
                <a:srgbClr val="000000"/>
              </a:solidFill>
              <a:effectLst/>
              <a:uLnTx/>
              <a:uFillTx/>
            </a:endParaRP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900112" y="2721114"/>
            <a:ext cx="8102600" cy="1415772"/>
          </a:xfrm>
          <a:prstGeom prst="rect">
            <a:avLst/>
          </a:prstGeom>
          <a:noFill/>
          <a:ln w="9525">
            <a:noFill/>
            <a:miter lim="800000"/>
            <a:headEnd/>
            <a:tailEnd/>
          </a:ln>
        </p:spPr>
        <p:txBody>
          <a:bodyPr anchor="b">
            <a:spAutoFit/>
          </a:bodyPr>
          <a:lstStyle/>
          <a:p>
            <a:pPr fontAlgn="auto">
              <a:spcBef>
                <a:spcPts val="0"/>
              </a:spcBef>
              <a:spcAft>
                <a:spcPts val="0"/>
              </a:spcAft>
              <a:defRPr/>
            </a:pPr>
            <a:r>
              <a:rPr lang="en-IE" sz="4000" kern="0" dirty="0">
                <a:solidFill>
                  <a:srgbClr val="000000"/>
                </a:solidFill>
                <a:latin typeface="Arial" pitchFamily="34" charset="0"/>
                <a:cs typeface="Arial" pitchFamily="34" charset="0"/>
              </a:rPr>
              <a:t>Chapter 6</a:t>
            </a:r>
          </a:p>
          <a:p>
            <a:pPr fontAlgn="auto">
              <a:spcBef>
                <a:spcPts val="1200"/>
              </a:spcBef>
              <a:spcAft>
                <a:spcPts val="0"/>
              </a:spcAft>
              <a:defRPr/>
            </a:pPr>
            <a:r>
              <a:rPr lang="en-IN" sz="3600" b="1" kern="0" dirty="0">
                <a:solidFill>
                  <a:srgbClr val="000000"/>
                </a:solidFill>
                <a:latin typeface="Arial" pitchFamily="34" charset="0"/>
                <a:cs typeface="Arial" pitchFamily="34" charset="0"/>
              </a:rPr>
              <a:t>Process technology strategy</a:t>
            </a:r>
            <a:endParaRPr lang="en-IN" sz="3600" b="1" kern="0" dirty="0">
              <a:solidFill>
                <a:sysClr val="windowText" lastClr="000000"/>
              </a:solidFill>
              <a:latin typeface="Arial" pitchFamily="34" charset="0"/>
              <a:cs typeface="Arial" pitchFamily="34" charset="0"/>
            </a:endParaRP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9"/>
          <p:cNvSpPr>
            <a:spLocks noChangeArrowheads="1"/>
          </p:cNvSpPr>
          <p:nvPr/>
        </p:nvSpPr>
        <p:spPr bwMode="auto">
          <a:xfrm>
            <a:off x="2687899" y="1684847"/>
            <a:ext cx="4968875" cy="3887787"/>
          </a:xfrm>
          <a:prstGeom prst="rect">
            <a:avLst/>
          </a:prstGeom>
          <a:solidFill>
            <a:srgbClr val="FFCCFF"/>
          </a:solidFill>
          <a:ln w="9525">
            <a:noFill/>
            <a:miter lim="800000"/>
            <a:headEnd/>
            <a:tailEnd type="none" w="sm" len="lg"/>
          </a:ln>
        </p:spPr>
        <p:txBody>
          <a:bodyPr wrap="none" anchor="ctr"/>
          <a:lstStyle/>
          <a:p>
            <a:endParaRPr lang="en-GB" dirty="0"/>
          </a:p>
        </p:txBody>
      </p:sp>
      <p:sp>
        <p:nvSpPr>
          <p:cNvPr id="13315" name="Rectangle 7"/>
          <p:cNvSpPr>
            <a:spLocks noChangeArrowheads="1"/>
          </p:cNvSpPr>
          <p:nvPr/>
        </p:nvSpPr>
        <p:spPr bwMode="auto">
          <a:xfrm>
            <a:off x="2675198" y="5571045"/>
            <a:ext cx="4991100" cy="393700"/>
          </a:xfrm>
          <a:prstGeom prst="rect">
            <a:avLst/>
          </a:prstGeom>
          <a:solidFill>
            <a:srgbClr val="CCCCFF"/>
          </a:solidFill>
          <a:ln w="9525">
            <a:solidFill>
              <a:schemeClr val="tx1"/>
            </a:solidFill>
            <a:miter lim="800000"/>
            <a:headEnd/>
            <a:tailEnd/>
          </a:ln>
        </p:spPr>
        <p:txBody>
          <a:bodyPr wrap="none" anchor="ctr"/>
          <a:lstStyle/>
          <a:p>
            <a:endParaRPr lang="en-GB" dirty="0"/>
          </a:p>
        </p:txBody>
      </p:sp>
      <p:sp>
        <p:nvSpPr>
          <p:cNvPr id="13316" name="Text Box 9"/>
          <p:cNvSpPr txBox="1">
            <a:spLocks noChangeArrowheads="1"/>
          </p:cNvSpPr>
          <p:nvPr/>
        </p:nvSpPr>
        <p:spPr bwMode="auto">
          <a:xfrm>
            <a:off x="6349407" y="4999960"/>
            <a:ext cx="1468439" cy="609398"/>
          </a:xfrm>
          <a:prstGeom prst="rect">
            <a:avLst/>
          </a:prstGeom>
          <a:noFill/>
          <a:ln w="9525">
            <a:noFill/>
            <a:miter lim="800000"/>
            <a:headEnd/>
            <a:tailEnd/>
          </a:ln>
        </p:spPr>
        <p:txBody>
          <a:bodyPr>
            <a:spAutoFit/>
          </a:bodyPr>
          <a:lstStyle/>
          <a:p>
            <a:pPr algn="ctr">
              <a:lnSpc>
                <a:spcPct val="80000"/>
              </a:lnSpc>
            </a:pPr>
            <a:r>
              <a:rPr lang="en-US" sz="1400" dirty="0"/>
              <a:t>Development</a:t>
            </a:r>
          </a:p>
          <a:p>
            <a:pPr algn="ctr">
              <a:lnSpc>
                <a:spcPct val="80000"/>
              </a:lnSpc>
            </a:pPr>
            <a:r>
              <a:rPr lang="en-US" sz="1400" dirty="0"/>
              <a:t>and organisation</a:t>
            </a:r>
          </a:p>
        </p:txBody>
      </p:sp>
      <p:sp>
        <p:nvSpPr>
          <p:cNvPr id="13317" name="Text Box 10"/>
          <p:cNvSpPr txBox="1">
            <a:spLocks noChangeArrowheads="1"/>
          </p:cNvSpPr>
          <p:nvPr/>
        </p:nvSpPr>
        <p:spPr bwMode="auto">
          <a:xfrm>
            <a:off x="4053149" y="5590095"/>
            <a:ext cx="2117725" cy="369332"/>
          </a:xfrm>
          <a:prstGeom prst="rect">
            <a:avLst/>
          </a:prstGeom>
          <a:noFill/>
          <a:ln w="9525">
            <a:noFill/>
            <a:miter lim="800000"/>
            <a:headEnd/>
            <a:tailEnd/>
          </a:ln>
        </p:spPr>
        <p:txBody>
          <a:bodyPr>
            <a:spAutoFit/>
          </a:bodyPr>
          <a:lstStyle/>
          <a:p>
            <a:pPr algn="ctr">
              <a:spcBef>
                <a:spcPct val="50000"/>
              </a:spcBef>
            </a:pPr>
            <a:r>
              <a:rPr lang="en-US" dirty="0"/>
              <a:t>Decision areas</a:t>
            </a:r>
          </a:p>
        </p:txBody>
      </p:sp>
      <p:sp>
        <p:nvSpPr>
          <p:cNvPr id="13318" name="Text Box 11"/>
          <p:cNvSpPr txBox="1">
            <a:spLocks noChangeArrowheads="1"/>
          </p:cNvSpPr>
          <p:nvPr/>
        </p:nvSpPr>
        <p:spPr bwMode="auto">
          <a:xfrm>
            <a:off x="3065723" y="4386771"/>
            <a:ext cx="704851" cy="369332"/>
          </a:xfrm>
          <a:prstGeom prst="rect">
            <a:avLst/>
          </a:prstGeom>
          <a:noFill/>
          <a:ln w="9525">
            <a:noFill/>
            <a:miter lim="800000"/>
            <a:headEnd/>
            <a:tailEnd/>
          </a:ln>
        </p:spPr>
        <p:txBody>
          <a:bodyPr>
            <a:spAutoFit/>
          </a:bodyPr>
          <a:lstStyle/>
          <a:p>
            <a:pPr>
              <a:spcBef>
                <a:spcPct val="50000"/>
              </a:spcBef>
            </a:pPr>
            <a:endParaRPr lang="en-GB" dirty="0"/>
          </a:p>
        </p:txBody>
      </p:sp>
      <p:sp>
        <p:nvSpPr>
          <p:cNvPr id="13319" name="Text Box 12"/>
          <p:cNvSpPr txBox="1">
            <a:spLocks noChangeArrowheads="1"/>
          </p:cNvSpPr>
          <p:nvPr/>
        </p:nvSpPr>
        <p:spPr bwMode="auto">
          <a:xfrm>
            <a:off x="2543435" y="5168726"/>
            <a:ext cx="1085851" cy="271869"/>
          </a:xfrm>
          <a:prstGeom prst="rect">
            <a:avLst/>
          </a:prstGeom>
          <a:noFill/>
          <a:ln w="9525">
            <a:noFill/>
            <a:miter lim="800000"/>
            <a:headEnd/>
            <a:tailEnd/>
          </a:ln>
        </p:spPr>
        <p:txBody>
          <a:bodyPr>
            <a:spAutoFit/>
          </a:bodyPr>
          <a:lstStyle/>
          <a:p>
            <a:pPr algn="ctr">
              <a:lnSpc>
                <a:spcPct val="80000"/>
              </a:lnSpc>
            </a:pPr>
            <a:r>
              <a:rPr lang="en-US" sz="1400" dirty="0"/>
              <a:t>Capacity</a:t>
            </a:r>
          </a:p>
        </p:txBody>
      </p:sp>
      <p:sp>
        <p:nvSpPr>
          <p:cNvPr id="13320" name="Text Box 14"/>
          <p:cNvSpPr txBox="1">
            <a:spLocks noChangeArrowheads="1"/>
          </p:cNvSpPr>
          <p:nvPr/>
        </p:nvSpPr>
        <p:spPr bwMode="auto">
          <a:xfrm>
            <a:off x="3514985" y="5082547"/>
            <a:ext cx="863600" cy="444224"/>
          </a:xfrm>
          <a:prstGeom prst="rect">
            <a:avLst/>
          </a:prstGeom>
          <a:noFill/>
          <a:ln w="9525">
            <a:noFill/>
            <a:miter lim="800000"/>
            <a:headEnd/>
            <a:tailEnd/>
          </a:ln>
        </p:spPr>
        <p:txBody>
          <a:bodyPr>
            <a:spAutoFit/>
          </a:bodyPr>
          <a:lstStyle/>
          <a:p>
            <a:pPr algn="ctr">
              <a:lnSpc>
                <a:spcPct val="80000"/>
              </a:lnSpc>
            </a:pPr>
            <a:r>
              <a:rPr lang="en-US" sz="1400" dirty="0"/>
              <a:t>Supply network</a:t>
            </a:r>
          </a:p>
        </p:txBody>
      </p:sp>
      <p:sp>
        <p:nvSpPr>
          <p:cNvPr id="13321" name="Line 39"/>
          <p:cNvSpPr>
            <a:spLocks noChangeShapeType="1"/>
          </p:cNvSpPr>
          <p:nvPr/>
        </p:nvSpPr>
        <p:spPr bwMode="auto">
          <a:xfrm>
            <a:off x="1451236" y="2116645"/>
            <a:ext cx="2952751" cy="0"/>
          </a:xfrm>
          <a:prstGeom prst="line">
            <a:avLst/>
          </a:prstGeom>
          <a:noFill/>
          <a:ln w="9525">
            <a:solidFill>
              <a:schemeClr val="tx1"/>
            </a:solidFill>
            <a:round/>
            <a:headEnd/>
            <a:tailEnd type="none" w="sm" len="lg"/>
          </a:ln>
        </p:spPr>
        <p:txBody>
          <a:bodyPr/>
          <a:lstStyle/>
          <a:p>
            <a:endParaRPr lang="en-GB" dirty="0"/>
          </a:p>
        </p:txBody>
      </p:sp>
      <p:grpSp>
        <p:nvGrpSpPr>
          <p:cNvPr id="13322" name="Group 124"/>
          <p:cNvGrpSpPr>
            <a:grpSpLocks/>
          </p:cNvGrpSpPr>
          <p:nvPr/>
        </p:nvGrpSpPr>
        <p:grpSpPr bwMode="auto">
          <a:xfrm>
            <a:off x="7644072" y="2111882"/>
            <a:ext cx="661988" cy="2838450"/>
            <a:chOff x="4562" y="1234"/>
            <a:chExt cx="417" cy="1092"/>
          </a:xfrm>
        </p:grpSpPr>
        <p:sp>
          <p:nvSpPr>
            <p:cNvPr id="13353" name="Rectangle 65"/>
            <p:cNvSpPr>
              <a:spLocks noChangeArrowheads="1"/>
            </p:cNvSpPr>
            <p:nvPr/>
          </p:nvSpPr>
          <p:spPr bwMode="auto">
            <a:xfrm>
              <a:off x="4562" y="1237"/>
              <a:ext cx="409" cy="1089"/>
            </a:xfrm>
            <a:prstGeom prst="rect">
              <a:avLst/>
            </a:prstGeom>
            <a:solidFill>
              <a:srgbClr val="CCCCFF"/>
            </a:solidFill>
            <a:ln w="9525">
              <a:noFill/>
              <a:miter lim="800000"/>
              <a:headEnd/>
              <a:tailEnd type="none" w="sm" len="lg"/>
            </a:ln>
          </p:spPr>
          <p:txBody>
            <a:bodyPr wrap="none" anchor="ctr"/>
            <a:lstStyle/>
            <a:p>
              <a:endParaRPr lang="en-GB" dirty="0"/>
            </a:p>
          </p:txBody>
        </p:sp>
        <p:sp>
          <p:nvSpPr>
            <p:cNvPr id="13354" name="Line 80"/>
            <p:cNvSpPr>
              <a:spLocks noChangeShapeType="1"/>
            </p:cNvSpPr>
            <p:nvPr/>
          </p:nvSpPr>
          <p:spPr bwMode="auto">
            <a:xfrm>
              <a:off x="4571" y="2102"/>
              <a:ext cx="408" cy="0"/>
            </a:xfrm>
            <a:prstGeom prst="line">
              <a:avLst/>
            </a:prstGeom>
            <a:noFill/>
            <a:ln w="9525">
              <a:solidFill>
                <a:schemeClr val="tx1"/>
              </a:solidFill>
              <a:round/>
              <a:headEnd/>
              <a:tailEnd type="none" w="sm" len="lg"/>
            </a:ln>
          </p:spPr>
          <p:txBody>
            <a:bodyPr/>
            <a:lstStyle/>
            <a:p>
              <a:endParaRPr lang="en-GB" dirty="0"/>
            </a:p>
          </p:txBody>
        </p:sp>
        <p:sp>
          <p:nvSpPr>
            <p:cNvPr id="13355" name="Line 81"/>
            <p:cNvSpPr>
              <a:spLocks noChangeShapeType="1"/>
            </p:cNvSpPr>
            <p:nvPr/>
          </p:nvSpPr>
          <p:spPr bwMode="auto">
            <a:xfrm>
              <a:off x="4571" y="1875"/>
              <a:ext cx="408" cy="0"/>
            </a:xfrm>
            <a:prstGeom prst="line">
              <a:avLst/>
            </a:prstGeom>
            <a:noFill/>
            <a:ln w="9525">
              <a:solidFill>
                <a:schemeClr val="tx1"/>
              </a:solidFill>
              <a:round/>
              <a:headEnd/>
              <a:tailEnd type="none" w="sm" len="lg"/>
            </a:ln>
          </p:spPr>
          <p:txBody>
            <a:bodyPr/>
            <a:lstStyle/>
            <a:p>
              <a:endParaRPr lang="en-GB" dirty="0"/>
            </a:p>
          </p:txBody>
        </p:sp>
        <p:sp>
          <p:nvSpPr>
            <p:cNvPr id="13356" name="Line 82"/>
            <p:cNvSpPr>
              <a:spLocks noChangeShapeType="1"/>
            </p:cNvSpPr>
            <p:nvPr/>
          </p:nvSpPr>
          <p:spPr bwMode="auto">
            <a:xfrm>
              <a:off x="4571" y="1650"/>
              <a:ext cx="408" cy="0"/>
            </a:xfrm>
            <a:prstGeom prst="line">
              <a:avLst/>
            </a:prstGeom>
            <a:noFill/>
            <a:ln w="9525">
              <a:solidFill>
                <a:schemeClr val="tx1"/>
              </a:solidFill>
              <a:round/>
              <a:headEnd/>
              <a:tailEnd type="none" w="sm" len="lg"/>
            </a:ln>
          </p:spPr>
          <p:txBody>
            <a:bodyPr/>
            <a:lstStyle/>
            <a:p>
              <a:endParaRPr lang="en-GB" dirty="0"/>
            </a:p>
          </p:txBody>
        </p:sp>
        <p:sp>
          <p:nvSpPr>
            <p:cNvPr id="13357" name="Line 83"/>
            <p:cNvSpPr>
              <a:spLocks noChangeShapeType="1"/>
            </p:cNvSpPr>
            <p:nvPr/>
          </p:nvSpPr>
          <p:spPr bwMode="auto">
            <a:xfrm>
              <a:off x="4571" y="1434"/>
              <a:ext cx="408" cy="0"/>
            </a:xfrm>
            <a:prstGeom prst="line">
              <a:avLst/>
            </a:prstGeom>
            <a:noFill/>
            <a:ln w="9525">
              <a:solidFill>
                <a:schemeClr val="tx1"/>
              </a:solidFill>
              <a:round/>
              <a:headEnd/>
              <a:tailEnd type="none" w="sm" len="lg"/>
            </a:ln>
          </p:spPr>
          <p:txBody>
            <a:bodyPr/>
            <a:lstStyle/>
            <a:p>
              <a:endParaRPr lang="en-GB" dirty="0"/>
            </a:p>
          </p:txBody>
        </p:sp>
        <p:sp>
          <p:nvSpPr>
            <p:cNvPr id="13358" name="Line 84"/>
            <p:cNvSpPr>
              <a:spLocks noChangeShapeType="1"/>
            </p:cNvSpPr>
            <p:nvPr/>
          </p:nvSpPr>
          <p:spPr bwMode="auto">
            <a:xfrm>
              <a:off x="4571" y="1234"/>
              <a:ext cx="408" cy="0"/>
            </a:xfrm>
            <a:prstGeom prst="line">
              <a:avLst/>
            </a:prstGeom>
            <a:noFill/>
            <a:ln w="9525">
              <a:solidFill>
                <a:schemeClr val="tx1"/>
              </a:solidFill>
              <a:round/>
              <a:headEnd/>
              <a:tailEnd type="none" w="sm" len="lg"/>
            </a:ln>
          </p:spPr>
          <p:txBody>
            <a:bodyPr/>
            <a:lstStyle/>
            <a:p>
              <a:endParaRPr lang="en-GB" dirty="0"/>
            </a:p>
          </p:txBody>
        </p:sp>
        <p:sp>
          <p:nvSpPr>
            <p:cNvPr id="13359" name="Line 85"/>
            <p:cNvSpPr>
              <a:spLocks noChangeShapeType="1"/>
            </p:cNvSpPr>
            <p:nvPr/>
          </p:nvSpPr>
          <p:spPr bwMode="auto">
            <a:xfrm>
              <a:off x="4571" y="2320"/>
              <a:ext cx="408" cy="0"/>
            </a:xfrm>
            <a:prstGeom prst="line">
              <a:avLst/>
            </a:prstGeom>
            <a:noFill/>
            <a:ln w="9525">
              <a:solidFill>
                <a:schemeClr val="tx1"/>
              </a:solidFill>
              <a:round/>
              <a:headEnd/>
              <a:tailEnd type="none" w="sm" len="lg"/>
            </a:ln>
          </p:spPr>
          <p:txBody>
            <a:bodyPr/>
            <a:lstStyle/>
            <a:p>
              <a:endParaRPr lang="en-GB" dirty="0"/>
            </a:p>
          </p:txBody>
        </p:sp>
      </p:grpSp>
      <p:sp>
        <p:nvSpPr>
          <p:cNvPr id="13323" name="AutoShape 86"/>
          <p:cNvSpPr>
            <a:spLocks noChangeArrowheads="1"/>
          </p:cNvSpPr>
          <p:nvPr/>
        </p:nvSpPr>
        <p:spPr bwMode="auto">
          <a:xfrm rot="5400000">
            <a:off x="7097972" y="3315207"/>
            <a:ext cx="2838450" cy="431800"/>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GB" dirty="0"/>
          </a:p>
        </p:txBody>
      </p:sp>
      <p:sp>
        <p:nvSpPr>
          <p:cNvPr id="13324" name="Text Box 87"/>
          <p:cNvSpPr txBox="1">
            <a:spLocks noChangeArrowheads="1"/>
          </p:cNvSpPr>
          <p:nvPr/>
        </p:nvSpPr>
        <p:spPr bwMode="auto">
          <a:xfrm>
            <a:off x="6629661" y="1060957"/>
            <a:ext cx="2089151" cy="369332"/>
          </a:xfrm>
          <a:prstGeom prst="rect">
            <a:avLst/>
          </a:prstGeom>
          <a:noFill/>
          <a:ln w="9525">
            <a:noFill/>
            <a:miter lim="800000"/>
            <a:headEnd/>
            <a:tailEnd type="none" w="sm" len="lg"/>
          </a:ln>
        </p:spPr>
        <p:txBody>
          <a:bodyPr>
            <a:spAutoFit/>
          </a:bodyPr>
          <a:lstStyle/>
          <a:p>
            <a:pPr>
              <a:spcBef>
                <a:spcPct val="50000"/>
              </a:spcBef>
            </a:pPr>
            <a:endParaRPr lang="en-GB" dirty="0"/>
          </a:p>
        </p:txBody>
      </p:sp>
      <p:sp>
        <p:nvSpPr>
          <p:cNvPr id="13325" name="Text Box 88"/>
          <p:cNvSpPr txBox="1">
            <a:spLocks noChangeArrowheads="1"/>
          </p:cNvSpPr>
          <p:nvPr/>
        </p:nvSpPr>
        <p:spPr bwMode="auto">
          <a:xfrm rot="16200000">
            <a:off x="7518737" y="3325530"/>
            <a:ext cx="2879725" cy="369332"/>
          </a:xfrm>
          <a:prstGeom prst="rect">
            <a:avLst/>
          </a:prstGeom>
          <a:noFill/>
          <a:ln w="9525">
            <a:noFill/>
            <a:miter lim="800000"/>
            <a:headEnd/>
            <a:tailEnd type="none" w="sm" len="lg"/>
          </a:ln>
        </p:spPr>
        <p:txBody>
          <a:bodyPr>
            <a:spAutoFit/>
          </a:bodyPr>
          <a:lstStyle/>
          <a:p>
            <a:pPr algn="ctr">
              <a:spcBef>
                <a:spcPct val="50000"/>
              </a:spcBef>
            </a:pPr>
            <a:r>
              <a:rPr lang="en-GB" dirty="0"/>
              <a:t>Market competitiveness</a:t>
            </a:r>
            <a:endParaRPr lang="en-US" dirty="0"/>
          </a:p>
        </p:txBody>
      </p:sp>
      <p:sp>
        <p:nvSpPr>
          <p:cNvPr id="13326" name="Rectangle 90"/>
          <p:cNvSpPr>
            <a:spLocks noChangeArrowheads="1"/>
          </p:cNvSpPr>
          <p:nvPr/>
        </p:nvSpPr>
        <p:spPr bwMode="auto">
          <a:xfrm>
            <a:off x="2675199" y="1684847"/>
            <a:ext cx="4968875" cy="3887787"/>
          </a:xfrm>
          <a:prstGeom prst="rect">
            <a:avLst/>
          </a:prstGeom>
          <a:noFill/>
          <a:ln w="9525">
            <a:solidFill>
              <a:schemeClr val="tx1"/>
            </a:solidFill>
            <a:miter lim="800000"/>
            <a:headEnd/>
            <a:tailEnd type="none" w="sm" len="lg"/>
          </a:ln>
        </p:spPr>
        <p:txBody>
          <a:bodyPr wrap="none" anchor="ctr"/>
          <a:lstStyle/>
          <a:p>
            <a:endParaRPr lang="en-GB" dirty="0"/>
          </a:p>
        </p:txBody>
      </p:sp>
      <p:sp>
        <p:nvSpPr>
          <p:cNvPr id="13327" name="Line 91"/>
          <p:cNvSpPr>
            <a:spLocks noChangeShapeType="1"/>
          </p:cNvSpPr>
          <p:nvPr/>
        </p:nvSpPr>
        <p:spPr bwMode="auto">
          <a:xfrm>
            <a:off x="3489585" y="1684847"/>
            <a:ext cx="0" cy="3887787"/>
          </a:xfrm>
          <a:prstGeom prst="line">
            <a:avLst/>
          </a:prstGeom>
          <a:noFill/>
          <a:ln w="9525">
            <a:solidFill>
              <a:schemeClr val="tx1"/>
            </a:solidFill>
            <a:round/>
            <a:headEnd/>
            <a:tailEnd type="none" w="sm" len="lg"/>
          </a:ln>
        </p:spPr>
        <p:txBody>
          <a:bodyPr/>
          <a:lstStyle/>
          <a:p>
            <a:endParaRPr lang="en-GB" dirty="0"/>
          </a:p>
        </p:txBody>
      </p:sp>
      <p:sp>
        <p:nvSpPr>
          <p:cNvPr id="13328" name="Freeform 94"/>
          <p:cNvSpPr>
            <a:spLocks/>
          </p:cNvSpPr>
          <p:nvPr/>
        </p:nvSpPr>
        <p:spPr bwMode="auto">
          <a:xfrm>
            <a:off x="6507423" y="3835908"/>
            <a:ext cx="1136651" cy="1588"/>
          </a:xfrm>
          <a:custGeom>
            <a:avLst/>
            <a:gdLst>
              <a:gd name="T0" fmla="*/ 0 w 716"/>
              <a:gd name="T1" fmla="*/ 0 h 1"/>
              <a:gd name="T2" fmla="*/ 716 w 716"/>
              <a:gd name="T3" fmla="*/ 1 h 1"/>
              <a:gd name="T4" fmla="*/ 0 60000 65536"/>
              <a:gd name="T5" fmla="*/ 0 60000 65536"/>
              <a:gd name="T6" fmla="*/ 0 w 716"/>
              <a:gd name="T7" fmla="*/ 0 h 1"/>
              <a:gd name="T8" fmla="*/ 716 w 716"/>
              <a:gd name="T9" fmla="*/ 1 h 1"/>
            </a:gdLst>
            <a:ahLst/>
            <a:cxnLst>
              <a:cxn ang="T4">
                <a:pos x="T0" y="T1"/>
              </a:cxn>
              <a:cxn ang="T5">
                <a:pos x="T2" y="T3"/>
              </a:cxn>
            </a:cxnLst>
            <a:rect l="T6" t="T7" r="T8" b="T9"/>
            <a:pathLst>
              <a:path w="716" h="1">
                <a:moveTo>
                  <a:pt x="0" y="0"/>
                </a:moveTo>
                <a:lnTo>
                  <a:pt x="716" y="1"/>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13329" name="Freeform 95"/>
          <p:cNvSpPr>
            <a:spLocks/>
          </p:cNvSpPr>
          <p:nvPr/>
        </p:nvSpPr>
        <p:spPr bwMode="auto">
          <a:xfrm>
            <a:off x="6502660" y="2116646"/>
            <a:ext cx="1141412" cy="1587"/>
          </a:xfrm>
          <a:custGeom>
            <a:avLst/>
            <a:gdLst>
              <a:gd name="T0" fmla="*/ 0 w 719"/>
              <a:gd name="T1" fmla="*/ 0 h 1"/>
              <a:gd name="T2" fmla="*/ 719 w 719"/>
              <a:gd name="T3" fmla="*/ 1 h 1"/>
              <a:gd name="T4" fmla="*/ 0 60000 65536"/>
              <a:gd name="T5" fmla="*/ 0 60000 65536"/>
              <a:gd name="T6" fmla="*/ 0 w 719"/>
              <a:gd name="T7" fmla="*/ 0 h 1"/>
              <a:gd name="T8" fmla="*/ 719 w 719"/>
              <a:gd name="T9" fmla="*/ 1 h 1"/>
            </a:gdLst>
            <a:ahLst/>
            <a:cxnLst>
              <a:cxn ang="T4">
                <a:pos x="T0" y="T1"/>
              </a:cxn>
              <a:cxn ang="T5">
                <a:pos x="T2" y="T3"/>
              </a:cxn>
            </a:cxnLst>
            <a:rect l="T6" t="T7" r="T8" b="T9"/>
            <a:pathLst>
              <a:path w="719" h="1">
                <a:moveTo>
                  <a:pt x="0" y="0"/>
                </a:moveTo>
                <a:lnTo>
                  <a:pt x="719" y="1"/>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13330" name="Rectangle 96"/>
          <p:cNvSpPr>
            <a:spLocks noChangeArrowheads="1"/>
          </p:cNvSpPr>
          <p:nvPr/>
        </p:nvSpPr>
        <p:spPr bwMode="auto">
          <a:xfrm>
            <a:off x="4403986" y="1684847"/>
            <a:ext cx="2087563" cy="3887787"/>
          </a:xfrm>
          <a:prstGeom prst="rect">
            <a:avLst/>
          </a:prstGeom>
          <a:noFill/>
          <a:ln w="9525">
            <a:solidFill>
              <a:schemeClr val="tx1"/>
            </a:solidFill>
            <a:miter lim="800000"/>
            <a:headEnd/>
            <a:tailEnd type="none" w="sm" len="lg"/>
          </a:ln>
        </p:spPr>
        <p:txBody>
          <a:bodyPr wrap="none" anchor="ctr"/>
          <a:lstStyle/>
          <a:p>
            <a:endParaRPr lang="en-GB" dirty="0"/>
          </a:p>
        </p:txBody>
      </p:sp>
      <p:sp>
        <p:nvSpPr>
          <p:cNvPr id="13331" name="Rectangle 97"/>
          <p:cNvSpPr>
            <a:spLocks noChangeArrowheads="1"/>
          </p:cNvSpPr>
          <p:nvPr/>
        </p:nvSpPr>
        <p:spPr bwMode="auto">
          <a:xfrm>
            <a:off x="4411924" y="1684847"/>
            <a:ext cx="2079625" cy="3887787"/>
          </a:xfrm>
          <a:prstGeom prst="rect">
            <a:avLst/>
          </a:prstGeom>
          <a:solidFill>
            <a:schemeClr val="bg1">
              <a:lumMod val="95000"/>
            </a:schemeClr>
          </a:solidFill>
          <a:ln w="9525">
            <a:noFill/>
            <a:miter lim="800000"/>
            <a:headEnd/>
            <a:tailEnd type="none" w="sm" len="lg"/>
          </a:ln>
        </p:spPr>
        <p:txBody>
          <a:bodyPr wrap="none" anchor="ctr"/>
          <a:lstStyle/>
          <a:p>
            <a:endParaRPr lang="en-GB" dirty="0"/>
          </a:p>
        </p:txBody>
      </p:sp>
      <p:sp>
        <p:nvSpPr>
          <p:cNvPr id="13332" name="AutoShape 8"/>
          <p:cNvSpPr>
            <a:spLocks noChangeArrowheads="1"/>
          </p:cNvSpPr>
          <p:nvPr/>
        </p:nvSpPr>
        <p:spPr bwMode="auto">
          <a:xfrm>
            <a:off x="2691074" y="1284797"/>
            <a:ext cx="4987925" cy="395287"/>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GB" dirty="0"/>
          </a:p>
        </p:txBody>
      </p:sp>
      <p:sp>
        <p:nvSpPr>
          <p:cNvPr id="13333" name="Text Box 18"/>
          <p:cNvSpPr txBox="1">
            <a:spLocks noChangeArrowheads="1"/>
          </p:cNvSpPr>
          <p:nvPr/>
        </p:nvSpPr>
        <p:spPr bwMode="auto">
          <a:xfrm>
            <a:off x="4393190" y="1759776"/>
            <a:ext cx="2219382" cy="3248582"/>
          </a:xfrm>
          <a:prstGeom prst="rect">
            <a:avLst/>
          </a:prstGeom>
          <a:noFill/>
          <a:ln w="9525">
            <a:noFill/>
            <a:miter lim="800000"/>
            <a:headEnd/>
            <a:tailEnd type="none" w="sm" len="lg"/>
          </a:ln>
        </p:spPr>
        <p:txBody>
          <a:bodyPr wrap="square">
            <a:spAutoFit/>
          </a:bodyPr>
          <a:lstStyle/>
          <a:p>
            <a:pPr>
              <a:lnSpc>
                <a:spcPct val="90000"/>
              </a:lnSpc>
              <a:spcBef>
                <a:spcPct val="5000"/>
              </a:spcBef>
              <a:tabLst>
                <a:tab pos="133350" algn="l"/>
              </a:tabLst>
            </a:pPr>
            <a:r>
              <a:rPr lang="en-GB" sz="1400" dirty="0"/>
              <a:t>Issues include:</a:t>
            </a:r>
          </a:p>
          <a:p>
            <a:pPr>
              <a:lnSpc>
                <a:spcPct val="90000"/>
              </a:lnSpc>
              <a:spcBef>
                <a:spcPct val="5000"/>
              </a:spcBef>
              <a:buFontTx/>
              <a:buChar char="•"/>
              <a:tabLst>
                <a:tab pos="152400" algn="l"/>
              </a:tabLst>
            </a:pPr>
            <a:r>
              <a:rPr lang="en-GB" sz="1400" dirty="0"/>
              <a:t>	Characterising 	process technologies</a:t>
            </a:r>
          </a:p>
          <a:p>
            <a:pPr>
              <a:lnSpc>
                <a:spcPct val="90000"/>
              </a:lnSpc>
              <a:spcBef>
                <a:spcPct val="5000"/>
              </a:spcBef>
              <a:buFontTx/>
              <a:buChar char="•"/>
              <a:tabLst>
                <a:tab pos="152400" algn="l"/>
              </a:tabLst>
            </a:pPr>
            <a:r>
              <a:rPr lang="en-GB" sz="1400" dirty="0"/>
              <a:t>	Understanding the 	general characteristics 	of process  	technologies over time. </a:t>
            </a:r>
          </a:p>
          <a:p>
            <a:pPr>
              <a:lnSpc>
                <a:spcPct val="90000"/>
              </a:lnSpc>
              <a:spcBef>
                <a:spcPct val="5000"/>
              </a:spcBef>
              <a:buFontTx/>
              <a:buChar char="•"/>
              <a:tabLst>
                <a:tab pos="152400" algn="l"/>
              </a:tabLst>
            </a:pPr>
            <a:r>
              <a:rPr lang="en-GB" sz="1400" dirty="0"/>
              <a:t>	The effect of new </a:t>
            </a:r>
            <a:br>
              <a:rPr lang="en-GB" sz="1400" dirty="0"/>
            </a:br>
            <a:r>
              <a:rPr lang="en-GB" sz="1400" dirty="0"/>
              <a:t>	forms of technology on 	performance</a:t>
            </a:r>
          </a:p>
          <a:p>
            <a:pPr>
              <a:lnSpc>
                <a:spcPct val="90000"/>
              </a:lnSpc>
              <a:spcBef>
                <a:spcPct val="5000"/>
              </a:spcBef>
              <a:buFontTx/>
              <a:buChar char="•"/>
              <a:tabLst>
                <a:tab pos="152400" algn="l"/>
              </a:tabLst>
            </a:pPr>
            <a:r>
              <a:rPr lang="en-GB" sz="1400" dirty="0"/>
              <a:t> 	Evaluating process 	technology</a:t>
            </a:r>
          </a:p>
          <a:p>
            <a:pPr>
              <a:lnSpc>
                <a:spcPct val="90000"/>
              </a:lnSpc>
              <a:spcBef>
                <a:spcPct val="5000"/>
              </a:spcBef>
              <a:buFontTx/>
              <a:buChar char="•"/>
              <a:tabLst>
                <a:tab pos="152400" algn="l"/>
              </a:tabLst>
            </a:pPr>
            <a:r>
              <a:rPr lang="en-GB" sz="1400" dirty="0"/>
              <a:t> 	The impact of process 	technology on 	performance 	objectives </a:t>
            </a:r>
          </a:p>
        </p:txBody>
      </p:sp>
      <p:sp>
        <p:nvSpPr>
          <p:cNvPr id="13334" name="Text Box 17"/>
          <p:cNvSpPr txBox="1">
            <a:spLocks noChangeArrowheads="1"/>
          </p:cNvSpPr>
          <p:nvPr/>
        </p:nvSpPr>
        <p:spPr bwMode="auto">
          <a:xfrm>
            <a:off x="4394460" y="4996371"/>
            <a:ext cx="2057400" cy="616579"/>
          </a:xfrm>
          <a:prstGeom prst="rect">
            <a:avLst/>
          </a:prstGeom>
          <a:noFill/>
          <a:ln w="9525">
            <a:noFill/>
            <a:miter lim="800000"/>
            <a:headEnd/>
            <a:tailEnd/>
          </a:ln>
        </p:spPr>
        <p:txBody>
          <a:bodyPr>
            <a:spAutoFit/>
          </a:bodyPr>
          <a:lstStyle/>
          <a:p>
            <a:pPr algn="ctr">
              <a:lnSpc>
                <a:spcPct val="80000"/>
              </a:lnSpc>
            </a:pPr>
            <a:r>
              <a:rPr lang="en-US" sz="1400" dirty="0"/>
              <a:t>Process technology</a:t>
            </a:r>
            <a:r>
              <a:rPr lang="en-GB" sz="1400" dirty="0"/>
              <a:t> definition and characteristics</a:t>
            </a:r>
            <a:endParaRPr lang="en-US" sz="1400" dirty="0"/>
          </a:p>
        </p:txBody>
      </p:sp>
      <p:sp>
        <p:nvSpPr>
          <p:cNvPr id="13335" name="Text Box 98"/>
          <p:cNvSpPr txBox="1">
            <a:spLocks noChangeArrowheads="1"/>
          </p:cNvSpPr>
          <p:nvPr/>
        </p:nvSpPr>
        <p:spPr bwMode="auto">
          <a:xfrm>
            <a:off x="4191260" y="989520"/>
            <a:ext cx="2017712" cy="369332"/>
          </a:xfrm>
          <a:prstGeom prst="rect">
            <a:avLst/>
          </a:prstGeom>
          <a:noFill/>
          <a:ln w="9525">
            <a:noFill/>
            <a:miter lim="800000"/>
            <a:headEnd/>
            <a:tailEnd type="none" w="sm" len="lg"/>
          </a:ln>
        </p:spPr>
        <p:txBody>
          <a:bodyPr>
            <a:spAutoFit/>
          </a:bodyPr>
          <a:lstStyle/>
          <a:p>
            <a:pPr algn="ctr">
              <a:spcBef>
                <a:spcPct val="50000"/>
              </a:spcBef>
            </a:pPr>
            <a:r>
              <a:rPr lang="en-GB" dirty="0"/>
              <a:t>Resource usage</a:t>
            </a:r>
            <a:endParaRPr lang="en-US" dirty="0"/>
          </a:p>
        </p:txBody>
      </p:sp>
      <p:sp>
        <p:nvSpPr>
          <p:cNvPr id="13337" name="Line 101"/>
          <p:cNvSpPr>
            <a:spLocks noChangeShapeType="1"/>
          </p:cNvSpPr>
          <p:nvPr/>
        </p:nvSpPr>
        <p:spPr bwMode="auto">
          <a:xfrm>
            <a:off x="2660912" y="5012245"/>
            <a:ext cx="4967287" cy="0"/>
          </a:xfrm>
          <a:prstGeom prst="line">
            <a:avLst/>
          </a:prstGeom>
          <a:noFill/>
          <a:ln w="9525">
            <a:solidFill>
              <a:schemeClr val="tx1"/>
            </a:solidFill>
            <a:round/>
            <a:headEnd/>
            <a:tailEnd type="none" w="sm" len="lg"/>
          </a:ln>
        </p:spPr>
        <p:txBody>
          <a:bodyPr/>
          <a:lstStyle/>
          <a:p>
            <a:endParaRPr lang="en-GB" dirty="0"/>
          </a:p>
        </p:txBody>
      </p:sp>
      <p:grpSp>
        <p:nvGrpSpPr>
          <p:cNvPr id="13338" name="Group 123"/>
          <p:cNvGrpSpPr>
            <a:grpSpLocks/>
          </p:cNvGrpSpPr>
          <p:nvPr/>
        </p:nvGrpSpPr>
        <p:grpSpPr bwMode="auto">
          <a:xfrm>
            <a:off x="725748" y="2116646"/>
            <a:ext cx="1976438" cy="2919412"/>
            <a:chOff x="204" y="1237"/>
            <a:chExt cx="1245" cy="1839"/>
          </a:xfrm>
        </p:grpSpPr>
        <p:sp>
          <p:nvSpPr>
            <p:cNvPr id="13339" name="Rectangle 63"/>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GB" dirty="0"/>
            </a:p>
          </p:txBody>
        </p:sp>
        <p:sp>
          <p:nvSpPr>
            <p:cNvPr id="13340" name="Text Box 27"/>
            <p:cNvSpPr txBox="1">
              <a:spLocks noChangeArrowheads="1"/>
            </p:cNvSpPr>
            <p:nvPr/>
          </p:nvSpPr>
          <p:spPr bwMode="auto">
            <a:xfrm>
              <a:off x="647" y="1315"/>
              <a:ext cx="802" cy="194"/>
            </a:xfrm>
            <a:prstGeom prst="rect">
              <a:avLst/>
            </a:prstGeom>
            <a:noFill/>
            <a:ln w="9525">
              <a:noFill/>
              <a:miter lim="800000"/>
              <a:headEnd/>
              <a:tailEnd/>
            </a:ln>
          </p:spPr>
          <p:txBody>
            <a:bodyPr>
              <a:spAutoFit/>
            </a:bodyPr>
            <a:lstStyle/>
            <a:p>
              <a:pPr algn="r">
                <a:spcBef>
                  <a:spcPct val="50000"/>
                </a:spcBef>
              </a:pPr>
              <a:r>
                <a:rPr lang="en-US" sz="1400" dirty="0"/>
                <a:t>Quality</a:t>
              </a:r>
            </a:p>
          </p:txBody>
        </p:sp>
        <p:sp>
          <p:nvSpPr>
            <p:cNvPr id="13341" name="Text Box 28"/>
            <p:cNvSpPr txBox="1">
              <a:spLocks noChangeArrowheads="1"/>
            </p:cNvSpPr>
            <p:nvPr/>
          </p:nvSpPr>
          <p:spPr bwMode="auto">
            <a:xfrm rot="16200000">
              <a:off x="-63" y="1957"/>
              <a:ext cx="1090" cy="407"/>
            </a:xfrm>
            <a:prstGeom prst="rect">
              <a:avLst/>
            </a:prstGeom>
            <a:noFill/>
            <a:ln w="9525">
              <a:noFill/>
              <a:miter lim="800000"/>
              <a:headEnd/>
              <a:tailEnd/>
            </a:ln>
          </p:spPr>
          <p:txBody>
            <a:bodyPr>
              <a:spAutoFit/>
            </a:bodyPr>
            <a:lstStyle/>
            <a:p>
              <a:pPr algn="ctr">
                <a:spcBef>
                  <a:spcPct val="50000"/>
                </a:spcBef>
              </a:pPr>
              <a:r>
                <a:rPr lang="en-US" dirty="0"/>
                <a:t>Performance objectives</a:t>
              </a:r>
            </a:p>
          </p:txBody>
        </p:sp>
        <p:sp>
          <p:nvSpPr>
            <p:cNvPr id="13342" name="Text Box 29"/>
            <p:cNvSpPr txBox="1">
              <a:spLocks noChangeArrowheads="1"/>
            </p:cNvSpPr>
            <p:nvPr/>
          </p:nvSpPr>
          <p:spPr bwMode="auto">
            <a:xfrm>
              <a:off x="204" y="2059"/>
              <a:ext cx="1245" cy="194"/>
            </a:xfrm>
            <a:prstGeom prst="rect">
              <a:avLst/>
            </a:prstGeom>
            <a:noFill/>
            <a:ln w="9525">
              <a:noFill/>
              <a:miter lim="800000"/>
              <a:headEnd/>
              <a:tailEnd/>
            </a:ln>
          </p:spPr>
          <p:txBody>
            <a:bodyPr>
              <a:spAutoFit/>
            </a:bodyPr>
            <a:lstStyle/>
            <a:p>
              <a:pPr algn="r">
                <a:spcBef>
                  <a:spcPct val="50000"/>
                </a:spcBef>
              </a:pPr>
              <a:r>
                <a:rPr lang="en-US" sz="1400" dirty="0"/>
                <a:t>Dependability</a:t>
              </a:r>
            </a:p>
          </p:txBody>
        </p:sp>
        <p:sp>
          <p:nvSpPr>
            <p:cNvPr id="13343" name="Text Box 30"/>
            <p:cNvSpPr txBox="1">
              <a:spLocks noChangeArrowheads="1"/>
            </p:cNvSpPr>
            <p:nvPr/>
          </p:nvSpPr>
          <p:spPr bwMode="auto">
            <a:xfrm>
              <a:off x="738" y="1687"/>
              <a:ext cx="711" cy="194"/>
            </a:xfrm>
            <a:prstGeom prst="rect">
              <a:avLst/>
            </a:prstGeom>
            <a:noFill/>
            <a:ln w="9525">
              <a:noFill/>
              <a:miter lim="800000"/>
              <a:headEnd/>
              <a:tailEnd/>
            </a:ln>
          </p:spPr>
          <p:txBody>
            <a:bodyPr>
              <a:spAutoFit/>
            </a:bodyPr>
            <a:lstStyle/>
            <a:p>
              <a:pPr algn="r">
                <a:spcBef>
                  <a:spcPct val="50000"/>
                </a:spcBef>
              </a:pPr>
              <a:r>
                <a:rPr lang="en-US" sz="1400" dirty="0"/>
                <a:t>Speed</a:t>
              </a:r>
            </a:p>
          </p:txBody>
        </p:sp>
        <p:sp>
          <p:nvSpPr>
            <p:cNvPr id="13344" name="Text Box 31"/>
            <p:cNvSpPr txBox="1">
              <a:spLocks noChangeArrowheads="1"/>
            </p:cNvSpPr>
            <p:nvPr/>
          </p:nvSpPr>
          <p:spPr bwMode="auto">
            <a:xfrm>
              <a:off x="703" y="2412"/>
              <a:ext cx="746" cy="194"/>
            </a:xfrm>
            <a:prstGeom prst="rect">
              <a:avLst/>
            </a:prstGeom>
            <a:noFill/>
            <a:ln w="9525">
              <a:noFill/>
              <a:miter lim="800000"/>
              <a:headEnd/>
              <a:tailEnd/>
            </a:ln>
          </p:spPr>
          <p:txBody>
            <a:bodyPr>
              <a:spAutoFit/>
            </a:bodyPr>
            <a:lstStyle/>
            <a:p>
              <a:pPr algn="r">
                <a:spcBef>
                  <a:spcPct val="50000"/>
                </a:spcBef>
              </a:pPr>
              <a:r>
                <a:rPr lang="en-US" sz="1400" dirty="0"/>
                <a:t>Flexibility</a:t>
              </a:r>
            </a:p>
          </p:txBody>
        </p:sp>
        <p:sp>
          <p:nvSpPr>
            <p:cNvPr id="13345" name="Text Box 32"/>
            <p:cNvSpPr txBox="1">
              <a:spLocks noChangeArrowheads="1"/>
            </p:cNvSpPr>
            <p:nvPr/>
          </p:nvSpPr>
          <p:spPr bwMode="auto">
            <a:xfrm>
              <a:off x="738" y="2769"/>
              <a:ext cx="711" cy="194"/>
            </a:xfrm>
            <a:prstGeom prst="rect">
              <a:avLst/>
            </a:prstGeom>
            <a:noFill/>
            <a:ln w="9525">
              <a:noFill/>
              <a:miter lim="800000"/>
              <a:headEnd/>
              <a:tailEnd/>
            </a:ln>
          </p:spPr>
          <p:txBody>
            <a:bodyPr>
              <a:spAutoFit/>
            </a:bodyPr>
            <a:lstStyle/>
            <a:p>
              <a:pPr algn="r">
                <a:spcBef>
                  <a:spcPct val="50000"/>
                </a:spcBef>
              </a:pPr>
              <a:r>
                <a:rPr lang="en-US" sz="1400" dirty="0"/>
                <a:t>Cost</a:t>
              </a:r>
            </a:p>
          </p:txBody>
        </p:sp>
        <p:sp>
          <p:nvSpPr>
            <p:cNvPr id="13346" name="Line 38"/>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13347" name="Rectangle 62"/>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GB" dirty="0"/>
            </a:p>
          </p:txBody>
        </p:sp>
        <p:sp>
          <p:nvSpPr>
            <p:cNvPr id="13348" name="Freeform 104"/>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13349" name="Freeform 118"/>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13350" name="Freeform 119"/>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13351" name="Freeform 120"/>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13352" name="Freeform 121"/>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48" name="TextBox 47"/>
          <p:cNvSpPr txBox="1"/>
          <p:nvPr/>
        </p:nvSpPr>
        <p:spPr>
          <a:xfrm>
            <a:off x="1855068" y="448716"/>
            <a:ext cx="6192688" cy="523220"/>
          </a:xfrm>
          <a:prstGeom prst="rect">
            <a:avLst/>
          </a:prstGeom>
          <a:noFill/>
        </p:spPr>
        <p:txBody>
          <a:bodyPr wrap="square" rtlCol="0">
            <a:spAutoFit/>
          </a:bodyPr>
          <a:lstStyle/>
          <a:p>
            <a:pPr algn="ctr"/>
            <a:r>
              <a:rPr lang="en-GB" sz="2800" b="1" dirty="0"/>
              <a:t>Process technology strategy</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9"/>
          <p:cNvGrpSpPr>
            <a:grpSpLocks/>
          </p:cNvGrpSpPr>
          <p:nvPr/>
        </p:nvGrpSpPr>
        <p:grpSpPr bwMode="auto">
          <a:xfrm>
            <a:off x="667444" y="1196753"/>
            <a:ext cx="8460432" cy="4680519"/>
            <a:chOff x="0" y="1908175"/>
            <a:chExt cx="6499225" cy="3324225"/>
          </a:xfrm>
        </p:grpSpPr>
        <p:pic>
          <p:nvPicPr>
            <p:cNvPr id="3" name="Picture 1" descr="factory.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843213"/>
              <a:ext cx="1495425" cy="149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9" descr="Marmite jar.bmp"/>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76475" y="1987550"/>
              <a:ext cx="1000125" cy="1136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1" descr="power unit.jp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28775" y="3924300"/>
              <a:ext cx="1746250" cy="130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3" descr="Scheme_of_the_BTA_Single-stage_digestion_reactor copy.jp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89363" y="2987675"/>
              <a:ext cx="1106487" cy="123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Bent-Up Arrow 6"/>
            <p:cNvSpPr/>
            <p:nvPr/>
          </p:nvSpPr>
          <p:spPr bwMode="auto">
            <a:xfrm flipV="1">
              <a:off x="3356992" y="2339750"/>
              <a:ext cx="1152128" cy="612167"/>
            </a:xfrm>
            <a:prstGeom prst="bentUpArrow">
              <a:avLst/>
            </a:prstGeom>
            <a:solidFill>
              <a:srgbClr val="00B0F0"/>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en-GB" dirty="0">
                <a:ea typeface="+mn-ea"/>
              </a:endParaRPr>
            </a:p>
          </p:txBody>
        </p:sp>
        <p:sp>
          <p:nvSpPr>
            <p:cNvPr id="8" name="Bent-Up Arrow 7"/>
            <p:cNvSpPr/>
            <p:nvPr/>
          </p:nvSpPr>
          <p:spPr bwMode="auto">
            <a:xfrm rot="5400000" flipV="1">
              <a:off x="3573015" y="4067947"/>
              <a:ext cx="720081" cy="1008109"/>
            </a:xfrm>
            <a:prstGeom prst="bentUpArrow">
              <a:avLst>
                <a:gd name="adj1" fmla="val 20850"/>
                <a:gd name="adj2" fmla="val 25000"/>
                <a:gd name="adj3" fmla="val 25000"/>
              </a:avLst>
            </a:prstGeom>
            <a:solidFill>
              <a:srgbClr val="00B0F0"/>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en-GB" dirty="0">
                <a:ea typeface="+mn-ea"/>
              </a:endParaRPr>
            </a:p>
          </p:txBody>
        </p:sp>
        <p:sp>
          <p:nvSpPr>
            <p:cNvPr id="9" name="Bent-Up Arrow 8"/>
            <p:cNvSpPr/>
            <p:nvPr/>
          </p:nvSpPr>
          <p:spPr bwMode="auto">
            <a:xfrm rot="10800000" flipV="1">
              <a:off x="620686" y="4355976"/>
              <a:ext cx="1008113" cy="432048"/>
            </a:xfrm>
            <a:prstGeom prst="bentUpArrow">
              <a:avLst>
                <a:gd name="adj1" fmla="val 32608"/>
                <a:gd name="adj2" fmla="val 25000"/>
                <a:gd name="adj3" fmla="val 25000"/>
              </a:avLst>
            </a:prstGeom>
            <a:solidFill>
              <a:srgbClr val="00B0F0"/>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en-GB" dirty="0">
                <a:ea typeface="+mn-ea"/>
              </a:endParaRPr>
            </a:p>
          </p:txBody>
        </p:sp>
        <p:sp>
          <p:nvSpPr>
            <p:cNvPr id="10" name="Bent-Up Arrow 9"/>
            <p:cNvSpPr/>
            <p:nvPr/>
          </p:nvSpPr>
          <p:spPr bwMode="auto">
            <a:xfrm rot="16200000" flipV="1">
              <a:off x="1268759" y="1907802"/>
              <a:ext cx="576065" cy="1296144"/>
            </a:xfrm>
            <a:prstGeom prst="bentUpArrow">
              <a:avLst>
                <a:gd name="adj1" fmla="val 32608"/>
                <a:gd name="adj2" fmla="val 25000"/>
                <a:gd name="adj3" fmla="val 20590"/>
              </a:avLst>
            </a:prstGeom>
            <a:solidFill>
              <a:srgbClr val="00B0F0"/>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en-GB" dirty="0">
                <a:ea typeface="+mn-ea"/>
              </a:endParaRPr>
            </a:p>
          </p:txBody>
        </p:sp>
        <p:grpSp>
          <p:nvGrpSpPr>
            <p:cNvPr id="11" name="Group 23"/>
            <p:cNvGrpSpPr>
              <a:grpSpLocks/>
            </p:cNvGrpSpPr>
            <p:nvPr/>
          </p:nvGrpSpPr>
          <p:grpSpPr bwMode="auto">
            <a:xfrm rot="1120374">
              <a:off x="4437063" y="3059113"/>
              <a:ext cx="2062162" cy="1008062"/>
              <a:chOff x="4390504" y="2555875"/>
              <a:chExt cx="2062856" cy="1008013"/>
            </a:xfrm>
          </p:grpSpPr>
          <p:sp>
            <p:nvSpPr>
              <p:cNvPr id="16" name="Oval 12"/>
              <p:cNvSpPr>
                <a:spLocks noChangeArrowheads="1"/>
              </p:cNvSpPr>
              <p:nvPr/>
            </p:nvSpPr>
            <p:spPr bwMode="auto">
              <a:xfrm>
                <a:off x="5373215" y="2555875"/>
                <a:ext cx="1080145" cy="1008013"/>
              </a:xfrm>
              <a:prstGeom prst="ellipse">
                <a:avLst/>
              </a:prstGeom>
              <a:blipFill dpi="0" rotWithShape="1">
                <a:blip r:embed="rId6" cstate="print"/>
                <a:srcRect/>
                <a:stretch>
                  <a:fillRect/>
                </a:stretch>
              </a:blipFill>
              <a:ln w="9525">
                <a:solidFill>
                  <a:schemeClr val="tx1"/>
                </a:solidFill>
                <a:round/>
                <a:headEnd/>
                <a:tailEnd/>
              </a:ln>
            </p:spPr>
            <p:txBody>
              <a:bodyPr/>
              <a:lstStyle/>
              <a:p>
                <a:endParaRPr lang="en-GB" dirty="0"/>
              </a:p>
            </p:txBody>
          </p:sp>
          <p:cxnSp>
            <p:nvCxnSpPr>
              <p:cNvPr id="17" name="Straight Connector 19"/>
              <p:cNvCxnSpPr>
                <a:cxnSpLocks noChangeShapeType="1"/>
                <a:endCxn id="16" idx="1"/>
              </p:cNvCxnSpPr>
              <p:nvPr/>
            </p:nvCxnSpPr>
            <p:spPr bwMode="auto">
              <a:xfrm flipV="1">
                <a:off x="4437112" y="2703495"/>
                <a:ext cx="1094287" cy="71637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18" name="Straight Connector 21"/>
              <p:cNvCxnSpPr>
                <a:cxnSpLocks noChangeShapeType="1"/>
                <a:stCxn id="16" idx="4"/>
              </p:cNvCxnSpPr>
              <p:nvPr/>
            </p:nvCxnSpPr>
            <p:spPr bwMode="auto">
              <a:xfrm flipH="1">
                <a:off x="4437112" y="3563888"/>
                <a:ext cx="1476176"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19" name="Oval 22"/>
              <p:cNvSpPr>
                <a:spLocks noChangeArrowheads="1"/>
              </p:cNvSpPr>
              <p:nvPr/>
            </p:nvSpPr>
            <p:spPr bwMode="auto">
              <a:xfrm>
                <a:off x="4390504" y="3347864"/>
                <a:ext cx="216024" cy="215925"/>
              </a:xfrm>
              <a:prstGeom prst="ellipse">
                <a:avLst/>
              </a:prstGeom>
              <a:blipFill dpi="0" rotWithShape="1">
                <a:blip r:embed="rId7" cstate="print"/>
                <a:srcRect/>
                <a:stretch>
                  <a:fillRect/>
                </a:stretch>
              </a:blipFill>
              <a:ln w="9525">
                <a:solidFill>
                  <a:schemeClr val="tx1"/>
                </a:solidFill>
                <a:round/>
                <a:headEnd/>
                <a:tailEnd/>
              </a:ln>
            </p:spPr>
            <p:txBody>
              <a:bodyPr/>
              <a:lstStyle/>
              <a:p>
                <a:endParaRPr lang="en-GB" dirty="0"/>
              </a:p>
            </p:txBody>
          </p:sp>
        </p:grpSp>
        <p:sp>
          <p:nvSpPr>
            <p:cNvPr id="12" name="TextBox 24"/>
            <p:cNvSpPr txBox="1">
              <a:spLocks noChangeArrowheads="1"/>
            </p:cNvSpPr>
            <p:nvPr/>
          </p:nvSpPr>
          <p:spPr bwMode="auto">
            <a:xfrm>
              <a:off x="4508500" y="2433638"/>
              <a:ext cx="1944688" cy="284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b="1">
                  <a:solidFill>
                    <a:schemeClr val="tx1"/>
                  </a:solidFill>
                  <a:latin typeface="Arial" charset="0"/>
                  <a:ea typeface="ＭＳ Ｐゴシック" charset="0"/>
                </a:defRPr>
              </a:lvl1pPr>
              <a:lvl2pPr marL="742950" indent="-285750" eaLnBrk="0" hangingPunct="0">
                <a:defRPr sz="1000" b="1">
                  <a:solidFill>
                    <a:schemeClr val="tx1"/>
                  </a:solidFill>
                  <a:latin typeface="Arial" charset="0"/>
                  <a:ea typeface="ＭＳ Ｐゴシック" charset="0"/>
                </a:defRPr>
              </a:lvl2pPr>
              <a:lvl3pPr marL="1143000" indent="-228600" eaLnBrk="0" hangingPunct="0">
                <a:defRPr sz="1000" b="1">
                  <a:solidFill>
                    <a:schemeClr val="tx1"/>
                  </a:solidFill>
                  <a:latin typeface="Arial" charset="0"/>
                  <a:ea typeface="ＭＳ Ｐゴシック" charset="0"/>
                </a:defRPr>
              </a:lvl3pPr>
              <a:lvl4pPr marL="1600200" indent="-228600" eaLnBrk="0" hangingPunct="0">
                <a:defRPr sz="1000" b="1">
                  <a:solidFill>
                    <a:schemeClr val="tx1"/>
                  </a:solidFill>
                  <a:latin typeface="Arial" charset="0"/>
                  <a:ea typeface="ＭＳ Ｐゴシック" charset="0"/>
                </a:defRPr>
              </a:lvl4pPr>
              <a:lvl5pPr marL="2057400" indent="-228600" eaLnBrk="0" hangingPunct="0">
                <a:defRPr sz="1000" b="1">
                  <a:solidFill>
                    <a:schemeClr val="tx1"/>
                  </a:solidFill>
                  <a:latin typeface="Arial" charset="0"/>
                  <a:ea typeface="ＭＳ Ｐゴシック" charset="0"/>
                </a:defRPr>
              </a:lvl5pPr>
              <a:lvl6pPr marL="2514600" indent="-228600" eaLnBrk="0" fontAlgn="base" hangingPunct="0">
                <a:spcBef>
                  <a:spcPct val="0"/>
                </a:spcBef>
                <a:spcAft>
                  <a:spcPct val="0"/>
                </a:spcAft>
                <a:defRPr sz="1000" b="1">
                  <a:solidFill>
                    <a:schemeClr val="tx1"/>
                  </a:solidFill>
                  <a:latin typeface="Arial" charset="0"/>
                  <a:ea typeface="ＭＳ Ｐゴシック" charset="0"/>
                </a:defRPr>
              </a:lvl6pPr>
              <a:lvl7pPr marL="2971800" indent="-228600" eaLnBrk="0" fontAlgn="base" hangingPunct="0">
                <a:spcBef>
                  <a:spcPct val="0"/>
                </a:spcBef>
                <a:spcAft>
                  <a:spcPct val="0"/>
                </a:spcAft>
                <a:defRPr sz="1000" b="1">
                  <a:solidFill>
                    <a:schemeClr val="tx1"/>
                  </a:solidFill>
                  <a:latin typeface="Arial" charset="0"/>
                  <a:ea typeface="ＭＳ Ｐゴシック" charset="0"/>
                </a:defRPr>
              </a:lvl7pPr>
              <a:lvl8pPr marL="3429000" indent="-228600" eaLnBrk="0" fontAlgn="base" hangingPunct="0">
                <a:spcBef>
                  <a:spcPct val="0"/>
                </a:spcBef>
                <a:spcAft>
                  <a:spcPct val="0"/>
                </a:spcAft>
                <a:defRPr sz="1000" b="1">
                  <a:solidFill>
                    <a:schemeClr val="tx1"/>
                  </a:solidFill>
                  <a:latin typeface="Arial" charset="0"/>
                  <a:ea typeface="ＭＳ Ｐゴシック" charset="0"/>
                </a:defRPr>
              </a:lvl8pPr>
              <a:lvl9pPr marL="3886200" indent="-228600" eaLnBrk="0" fontAlgn="base" hangingPunct="0">
                <a:spcBef>
                  <a:spcPct val="0"/>
                </a:spcBef>
                <a:spcAft>
                  <a:spcPct val="0"/>
                </a:spcAft>
                <a:defRPr sz="1000" b="1">
                  <a:solidFill>
                    <a:schemeClr val="tx1"/>
                  </a:solidFill>
                  <a:latin typeface="Arial" charset="0"/>
                  <a:ea typeface="ＭＳ Ｐゴシック" charset="0"/>
                </a:defRPr>
              </a:lvl9pPr>
            </a:lstStyle>
            <a:p>
              <a:pPr eaLnBrk="1" hangingPunct="1"/>
              <a:r>
                <a:rPr lang="en-GB" b="0" dirty="0"/>
                <a:t>The bugs in the anaerobic digester ‘eat’ the waste Marmite and produce methane</a:t>
              </a:r>
            </a:p>
          </p:txBody>
        </p:sp>
        <p:sp>
          <p:nvSpPr>
            <p:cNvPr id="13" name="TextBox 25"/>
            <p:cNvSpPr txBox="1">
              <a:spLocks noChangeArrowheads="1"/>
            </p:cNvSpPr>
            <p:nvPr/>
          </p:nvSpPr>
          <p:spPr bwMode="auto">
            <a:xfrm>
              <a:off x="3141663" y="1908175"/>
              <a:ext cx="1727200" cy="284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b="1">
                  <a:solidFill>
                    <a:schemeClr val="tx1"/>
                  </a:solidFill>
                  <a:latin typeface="Arial" charset="0"/>
                  <a:ea typeface="ＭＳ Ｐゴシック" charset="0"/>
                </a:defRPr>
              </a:lvl1pPr>
              <a:lvl2pPr marL="742950" indent="-285750" eaLnBrk="0" hangingPunct="0">
                <a:defRPr sz="1000" b="1">
                  <a:solidFill>
                    <a:schemeClr val="tx1"/>
                  </a:solidFill>
                  <a:latin typeface="Arial" charset="0"/>
                  <a:ea typeface="ＭＳ Ｐゴシック" charset="0"/>
                </a:defRPr>
              </a:lvl2pPr>
              <a:lvl3pPr marL="1143000" indent="-228600" eaLnBrk="0" hangingPunct="0">
                <a:defRPr sz="1000" b="1">
                  <a:solidFill>
                    <a:schemeClr val="tx1"/>
                  </a:solidFill>
                  <a:latin typeface="Arial" charset="0"/>
                  <a:ea typeface="ＭＳ Ｐゴシック" charset="0"/>
                </a:defRPr>
              </a:lvl3pPr>
              <a:lvl4pPr marL="1600200" indent="-228600" eaLnBrk="0" hangingPunct="0">
                <a:defRPr sz="1000" b="1">
                  <a:solidFill>
                    <a:schemeClr val="tx1"/>
                  </a:solidFill>
                  <a:latin typeface="Arial" charset="0"/>
                  <a:ea typeface="ＭＳ Ｐゴシック" charset="0"/>
                </a:defRPr>
              </a:lvl4pPr>
              <a:lvl5pPr marL="2057400" indent="-228600" eaLnBrk="0" hangingPunct="0">
                <a:defRPr sz="1000" b="1">
                  <a:solidFill>
                    <a:schemeClr val="tx1"/>
                  </a:solidFill>
                  <a:latin typeface="Arial" charset="0"/>
                  <a:ea typeface="ＭＳ Ｐゴシック" charset="0"/>
                </a:defRPr>
              </a:lvl5pPr>
              <a:lvl6pPr marL="2514600" indent="-228600" eaLnBrk="0" fontAlgn="base" hangingPunct="0">
                <a:spcBef>
                  <a:spcPct val="0"/>
                </a:spcBef>
                <a:spcAft>
                  <a:spcPct val="0"/>
                </a:spcAft>
                <a:defRPr sz="1000" b="1">
                  <a:solidFill>
                    <a:schemeClr val="tx1"/>
                  </a:solidFill>
                  <a:latin typeface="Arial" charset="0"/>
                  <a:ea typeface="ＭＳ Ｐゴシック" charset="0"/>
                </a:defRPr>
              </a:lvl6pPr>
              <a:lvl7pPr marL="2971800" indent="-228600" eaLnBrk="0" fontAlgn="base" hangingPunct="0">
                <a:spcBef>
                  <a:spcPct val="0"/>
                </a:spcBef>
                <a:spcAft>
                  <a:spcPct val="0"/>
                </a:spcAft>
                <a:defRPr sz="1000" b="1">
                  <a:solidFill>
                    <a:schemeClr val="tx1"/>
                  </a:solidFill>
                  <a:latin typeface="Arial" charset="0"/>
                  <a:ea typeface="ＭＳ Ｐゴシック" charset="0"/>
                </a:defRPr>
              </a:lvl7pPr>
              <a:lvl8pPr marL="3429000" indent="-228600" eaLnBrk="0" fontAlgn="base" hangingPunct="0">
                <a:spcBef>
                  <a:spcPct val="0"/>
                </a:spcBef>
                <a:spcAft>
                  <a:spcPct val="0"/>
                </a:spcAft>
                <a:defRPr sz="1000" b="1">
                  <a:solidFill>
                    <a:schemeClr val="tx1"/>
                  </a:solidFill>
                  <a:latin typeface="Arial" charset="0"/>
                  <a:ea typeface="ＭＳ Ｐゴシック" charset="0"/>
                </a:defRPr>
              </a:lvl8pPr>
              <a:lvl9pPr marL="3886200" indent="-228600" eaLnBrk="0" fontAlgn="base" hangingPunct="0">
                <a:spcBef>
                  <a:spcPct val="0"/>
                </a:spcBef>
                <a:spcAft>
                  <a:spcPct val="0"/>
                </a:spcAft>
                <a:defRPr sz="1000" b="1">
                  <a:solidFill>
                    <a:schemeClr val="tx1"/>
                  </a:solidFill>
                  <a:latin typeface="Arial" charset="0"/>
                  <a:ea typeface="ＭＳ Ｐゴシック" charset="0"/>
                </a:defRPr>
              </a:lvl9pPr>
            </a:lstStyle>
            <a:p>
              <a:pPr eaLnBrk="1" hangingPunct="1"/>
              <a:r>
                <a:rPr lang="en-GB" b="0" dirty="0"/>
                <a:t> Waste Marmite recycled to an anaerobic digester ‘</a:t>
              </a:r>
            </a:p>
          </p:txBody>
        </p:sp>
        <p:sp>
          <p:nvSpPr>
            <p:cNvPr id="14" name="TextBox 26"/>
            <p:cNvSpPr txBox="1">
              <a:spLocks noChangeArrowheads="1"/>
            </p:cNvSpPr>
            <p:nvPr/>
          </p:nvSpPr>
          <p:spPr bwMode="auto">
            <a:xfrm>
              <a:off x="4437063" y="4284663"/>
              <a:ext cx="1223962" cy="284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b="1">
                  <a:solidFill>
                    <a:schemeClr val="tx1"/>
                  </a:solidFill>
                  <a:latin typeface="Arial" charset="0"/>
                  <a:ea typeface="ＭＳ Ｐゴシック" charset="0"/>
                </a:defRPr>
              </a:lvl1pPr>
              <a:lvl2pPr marL="742950" indent="-285750" eaLnBrk="0" hangingPunct="0">
                <a:defRPr sz="1000" b="1">
                  <a:solidFill>
                    <a:schemeClr val="tx1"/>
                  </a:solidFill>
                  <a:latin typeface="Arial" charset="0"/>
                  <a:ea typeface="ＭＳ Ｐゴシック" charset="0"/>
                </a:defRPr>
              </a:lvl2pPr>
              <a:lvl3pPr marL="1143000" indent="-228600" eaLnBrk="0" hangingPunct="0">
                <a:defRPr sz="1000" b="1">
                  <a:solidFill>
                    <a:schemeClr val="tx1"/>
                  </a:solidFill>
                  <a:latin typeface="Arial" charset="0"/>
                  <a:ea typeface="ＭＳ Ｐゴシック" charset="0"/>
                </a:defRPr>
              </a:lvl3pPr>
              <a:lvl4pPr marL="1600200" indent="-228600" eaLnBrk="0" hangingPunct="0">
                <a:defRPr sz="1000" b="1">
                  <a:solidFill>
                    <a:schemeClr val="tx1"/>
                  </a:solidFill>
                  <a:latin typeface="Arial" charset="0"/>
                  <a:ea typeface="ＭＳ Ｐゴシック" charset="0"/>
                </a:defRPr>
              </a:lvl4pPr>
              <a:lvl5pPr marL="2057400" indent="-228600" eaLnBrk="0" hangingPunct="0">
                <a:defRPr sz="1000" b="1">
                  <a:solidFill>
                    <a:schemeClr val="tx1"/>
                  </a:solidFill>
                  <a:latin typeface="Arial" charset="0"/>
                  <a:ea typeface="ＭＳ Ｐゴシック" charset="0"/>
                </a:defRPr>
              </a:lvl5pPr>
              <a:lvl6pPr marL="2514600" indent="-228600" eaLnBrk="0" fontAlgn="base" hangingPunct="0">
                <a:spcBef>
                  <a:spcPct val="0"/>
                </a:spcBef>
                <a:spcAft>
                  <a:spcPct val="0"/>
                </a:spcAft>
                <a:defRPr sz="1000" b="1">
                  <a:solidFill>
                    <a:schemeClr val="tx1"/>
                  </a:solidFill>
                  <a:latin typeface="Arial" charset="0"/>
                  <a:ea typeface="ＭＳ Ｐゴシック" charset="0"/>
                </a:defRPr>
              </a:lvl6pPr>
              <a:lvl7pPr marL="2971800" indent="-228600" eaLnBrk="0" fontAlgn="base" hangingPunct="0">
                <a:spcBef>
                  <a:spcPct val="0"/>
                </a:spcBef>
                <a:spcAft>
                  <a:spcPct val="0"/>
                </a:spcAft>
                <a:defRPr sz="1000" b="1">
                  <a:solidFill>
                    <a:schemeClr val="tx1"/>
                  </a:solidFill>
                  <a:latin typeface="Arial" charset="0"/>
                  <a:ea typeface="ＭＳ Ｐゴシック" charset="0"/>
                </a:defRPr>
              </a:lvl7pPr>
              <a:lvl8pPr marL="3429000" indent="-228600" eaLnBrk="0" fontAlgn="base" hangingPunct="0">
                <a:spcBef>
                  <a:spcPct val="0"/>
                </a:spcBef>
                <a:spcAft>
                  <a:spcPct val="0"/>
                </a:spcAft>
                <a:defRPr sz="1000" b="1">
                  <a:solidFill>
                    <a:schemeClr val="tx1"/>
                  </a:solidFill>
                  <a:latin typeface="Arial" charset="0"/>
                  <a:ea typeface="ＭＳ Ｐゴシック" charset="0"/>
                </a:defRPr>
              </a:lvl8pPr>
              <a:lvl9pPr marL="3886200" indent="-228600" eaLnBrk="0" fontAlgn="base" hangingPunct="0">
                <a:spcBef>
                  <a:spcPct val="0"/>
                </a:spcBef>
                <a:spcAft>
                  <a:spcPct val="0"/>
                </a:spcAft>
                <a:defRPr sz="1000" b="1">
                  <a:solidFill>
                    <a:schemeClr val="tx1"/>
                  </a:solidFill>
                  <a:latin typeface="Arial" charset="0"/>
                  <a:ea typeface="ＭＳ Ｐゴシック" charset="0"/>
                </a:defRPr>
              </a:lvl9pPr>
            </a:lstStyle>
            <a:p>
              <a:pPr eaLnBrk="1" hangingPunct="1"/>
              <a:r>
                <a:rPr lang="en-GB" b="0" dirty="0"/>
                <a:t>Methane burned to produce power </a:t>
              </a:r>
            </a:p>
          </p:txBody>
        </p:sp>
        <p:sp>
          <p:nvSpPr>
            <p:cNvPr id="15" name="TextBox 27"/>
            <p:cNvSpPr txBox="1">
              <a:spLocks noChangeArrowheads="1"/>
            </p:cNvSpPr>
            <p:nvPr/>
          </p:nvSpPr>
          <p:spPr bwMode="auto">
            <a:xfrm>
              <a:off x="227013" y="4808538"/>
              <a:ext cx="1439862" cy="284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b="1">
                  <a:solidFill>
                    <a:schemeClr val="tx1"/>
                  </a:solidFill>
                  <a:latin typeface="Arial" charset="0"/>
                  <a:ea typeface="ＭＳ Ｐゴシック" charset="0"/>
                </a:defRPr>
              </a:lvl1pPr>
              <a:lvl2pPr marL="742950" indent="-285750" eaLnBrk="0" hangingPunct="0">
                <a:defRPr sz="1000" b="1">
                  <a:solidFill>
                    <a:schemeClr val="tx1"/>
                  </a:solidFill>
                  <a:latin typeface="Arial" charset="0"/>
                  <a:ea typeface="ＭＳ Ｐゴシック" charset="0"/>
                </a:defRPr>
              </a:lvl2pPr>
              <a:lvl3pPr marL="1143000" indent="-228600" eaLnBrk="0" hangingPunct="0">
                <a:defRPr sz="1000" b="1">
                  <a:solidFill>
                    <a:schemeClr val="tx1"/>
                  </a:solidFill>
                  <a:latin typeface="Arial" charset="0"/>
                  <a:ea typeface="ＭＳ Ｐゴシック" charset="0"/>
                </a:defRPr>
              </a:lvl3pPr>
              <a:lvl4pPr marL="1600200" indent="-228600" eaLnBrk="0" hangingPunct="0">
                <a:defRPr sz="1000" b="1">
                  <a:solidFill>
                    <a:schemeClr val="tx1"/>
                  </a:solidFill>
                  <a:latin typeface="Arial" charset="0"/>
                  <a:ea typeface="ＭＳ Ｐゴシック" charset="0"/>
                </a:defRPr>
              </a:lvl4pPr>
              <a:lvl5pPr marL="2057400" indent="-228600" eaLnBrk="0" hangingPunct="0">
                <a:defRPr sz="1000" b="1">
                  <a:solidFill>
                    <a:schemeClr val="tx1"/>
                  </a:solidFill>
                  <a:latin typeface="Arial" charset="0"/>
                  <a:ea typeface="ＭＳ Ｐゴシック" charset="0"/>
                </a:defRPr>
              </a:lvl5pPr>
              <a:lvl6pPr marL="2514600" indent="-228600" eaLnBrk="0" fontAlgn="base" hangingPunct="0">
                <a:spcBef>
                  <a:spcPct val="0"/>
                </a:spcBef>
                <a:spcAft>
                  <a:spcPct val="0"/>
                </a:spcAft>
                <a:defRPr sz="1000" b="1">
                  <a:solidFill>
                    <a:schemeClr val="tx1"/>
                  </a:solidFill>
                  <a:latin typeface="Arial" charset="0"/>
                  <a:ea typeface="ＭＳ Ｐゴシック" charset="0"/>
                </a:defRPr>
              </a:lvl6pPr>
              <a:lvl7pPr marL="2971800" indent="-228600" eaLnBrk="0" fontAlgn="base" hangingPunct="0">
                <a:spcBef>
                  <a:spcPct val="0"/>
                </a:spcBef>
                <a:spcAft>
                  <a:spcPct val="0"/>
                </a:spcAft>
                <a:defRPr sz="1000" b="1">
                  <a:solidFill>
                    <a:schemeClr val="tx1"/>
                  </a:solidFill>
                  <a:latin typeface="Arial" charset="0"/>
                  <a:ea typeface="ＭＳ Ｐゴシック" charset="0"/>
                </a:defRPr>
              </a:lvl7pPr>
              <a:lvl8pPr marL="3429000" indent="-228600" eaLnBrk="0" fontAlgn="base" hangingPunct="0">
                <a:spcBef>
                  <a:spcPct val="0"/>
                </a:spcBef>
                <a:spcAft>
                  <a:spcPct val="0"/>
                </a:spcAft>
                <a:defRPr sz="1000" b="1">
                  <a:solidFill>
                    <a:schemeClr val="tx1"/>
                  </a:solidFill>
                  <a:latin typeface="Arial" charset="0"/>
                  <a:ea typeface="ＭＳ Ｐゴシック" charset="0"/>
                </a:defRPr>
              </a:lvl8pPr>
              <a:lvl9pPr marL="3886200" indent="-228600" eaLnBrk="0" fontAlgn="base" hangingPunct="0">
                <a:spcBef>
                  <a:spcPct val="0"/>
                </a:spcBef>
                <a:spcAft>
                  <a:spcPct val="0"/>
                </a:spcAft>
                <a:defRPr sz="1000" b="1">
                  <a:solidFill>
                    <a:schemeClr val="tx1"/>
                  </a:solidFill>
                  <a:latin typeface="Arial" charset="0"/>
                  <a:ea typeface="ＭＳ Ｐゴシック" charset="0"/>
                </a:defRPr>
              </a:lvl9pPr>
            </a:lstStyle>
            <a:p>
              <a:pPr algn="r" eaLnBrk="1" hangingPunct="1"/>
              <a:r>
                <a:rPr lang="en-GB" b="0" dirty="0"/>
                <a:t>Energy produced helps to heat factory</a:t>
              </a:r>
            </a:p>
          </p:txBody>
        </p:sp>
      </p:grpSp>
      <p:sp>
        <p:nvSpPr>
          <p:cNvPr id="20" name="Rectangle 19"/>
          <p:cNvSpPr/>
          <p:nvPr/>
        </p:nvSpPr>
        <p:spPr>
          <a:xfrm>
            <a:off x="1675048" y="452289"/>
            <a:ext cx="6552728" cy="523220"/>
          </a:xfrm>
          <a:prstGeom prst="rect">
            <a:avLst/>
          </a:prstGeom>
        </p:spPr>
        <p:txBody>
          <a:bodyPr wrap="square">
            <a:spAutoFit/>
          </a:bodyPr>
          <a:lstStyle/>
          <a:p>
            <a:pPr algn="ctr"/>
            <a:r>
              <a:rPr lang="en-US" sz="2800" b="1" dirty="0"/>
              <a:t>Waste product recycling at Marmite</a:t>
            </a:r>
            <a:endParaRPr lang="en-GB" sz="2800" b="1" dirty="0"/>
          </a:p>
        </p:txBody>
      </p:sp>
    </p:spTree>
    <p:extLst>
      <p:ext uri="{BB962C8B-B14F-4D97-AF65-F5344CB8AC3E}">
        <p14:creationId xmlns:p14="http://schemas.microsoft.com/office/powerpoint/2010/main" val="39475681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Group 39"/>
          <p:cNvGrpSpPr>
            <a:grpSpLocks noChangeAspect="1"/>
          </p:cNvGrpSpPr>
          <p:nvPr/>
        </p:nvGrpSpPr>
        <p:grpSpPr>
          <a:xfrm>
            <a:off x="833554" y="1230662"/>
            <a:ext cx="8235719" cy="4968112"/>
            <a:chOff x="223304" y="998730"/>
            <a:chExt cx="8669177" cy="5229592"/>
          </a:xfrm>
        </p:grpSpPr>
        <p:sp>
          <p:nvSpPr>
            <p:cNvPr id="4" name="Up-Down Arrow 3"/>
            <p:cNvSpPr/>
            <p:nvPr/>
          </p:nvSpPr>
          <p:spPr bwMode="auto">
            <a:xfrm>
              <a:off x="681893" y="1216630"/>
              <a:ext cx="401905" cy="4575893"/>
            </a:xfrm>
            <a:prstGeom prst="upDownArrow">
              <a:avLst>
                <a:gd name="adj1" fmla="val 64862"/>
                <a:gd name="adj2" fmla="val 50000"/>
              </a:avLst>
            </a:prstGeom>
            <a:solidFill>
              <a:schemeClr val="bg1">
                <a:lumMod val="8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kumimoji="0" lang="en-US" b="0" i="0" u="none" strike="noStrike" cap="none" normalizeH="0" baseline="0" dirty="0">
                <a:ln>
                  <a:noFill/>
                </a:ln>
                <a:solidFill>
                  <a:schemeClr val="tx1"/>
                </a:solidFill>
                <a:effectLst/>
                <a:latin typeface="Arial" charset="0"/>
              </a:endParaRPr>
            </a:p>
          </p:txBody>
        </p:sp>
        <p:sp>
          <p:nvSpPr>
            <p:cNvPr id="5" name="TextBox 4"/>
            <p:cNvSpPr txBox="1"/>
            <p:nvPr/>
          </p:nvSpPr>
          <p:spPr>
            <a:xfrm>
              <a:off x="223304" y="2970627"/>
              <a:ext cx="1306192" cy="1263504"/>
            </a:xfrm>
            <a:prstGeom prst="rect">
              <a:avLst/>
            </a:prstGeom>
            <a:solidFill>
              <a:srgbClr val="D9D9D9"/>
            </a:solidFill>
          </p:spPr>
          <p:txBody>
            <a:bodyPr wrap="square" rtlCol="0">
              <a:spAutoFit/>
            </a:bodyPr>
            <a:lstStyle/>
            <a:p>
              <a:pPr algn="ctr"/>
              <a:r>
                <a:rPr lang="en-US" dirty="0"/>
                <a:t>Elements of technology planning</a:t>
              </a:r>
            </a:p>
          </p:txBody>
        </p:sp>
        <p:sp>
          <p:nvSpPr>
            <p:cNvPr id="18" name="TextBox 17"/>
            <p:cNvSpPr txBox="1"/>
            <p:nvPr/>
          </p:nvSpPr>
          <p:spPr>
            <a:xfrm>
              <a:off x="1393599" y="3186015"/>
              <a:ext cx="1306192" cy="680348"/>
            </a:xfrm>
            <a:prstGeom prst="rect">
              <a:avLst/>
            </a:prstGeom>
            <a:noFill/>
          </p:spPr>
          <p:txBody>
            <a:bodyPr wrap="square" rtlCol="0">
              <a:spAutoFit/>
            </a:bodyPr>
            <a:lstStyle/>
            <a:p>
              <a:pPr algn="ctr"/>
              <a:r>
                <a:rPr lang="en-US" dirty="0"/>
                <a:t>For example</a:t>
              </a:r>
            </a:p>
          </p:txBody>
        </p:sp>
        <p:grpSp>
          <p:nvGrpSpPr>
            <p:cNvPr id="20" name="Group 19"/>
            <p:cNvGrpSpPr/>
            <p:nvPr/>
          </p:nvGrpSpPr>
          <p:grpSpPr>
            <a:xfrm>
              <a:off x="2433657" y="998730"/>
              <a:ext cx="6458824" cy="5229592"/>
              <a:chOff x="2784135" y="998730"/>
              <a:chExt cx="6108345" cy="5229592"/>
            </a:xfrm>
          </p:grpSpPr>
          <p:sp>
            <p:nvSpPr>
              <p:cNvPr id="36" name="Up-Down Arrow 35"/>
              <p:cNvSpPr/>
              <p:nvPr/>
            </p:nvSpPr>
            <p:spPr bwMode="auto">
              <a:xfrm>
                <a:off x="7385336" y="1041912"/>
                <a:ext cx="401905" cy="4575893"/>
              </a:xfrm>
              <a:prstGeom prst="upDownArrow">
                <a:avLst>
                  <a:gd name="adj1" fmla="val 64862"/>
                  <a:gd name="adj2" fmla="val 50000"/>
                </a:avLst>
              </a:prstGeom>
              <a:solidFill>
                <a:srgbClr val="D9D9D9"/>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kumimoji="0" lang="en-US" b="0" i="0" u="none" strike="noStrike" cap="none" normalizeH="0" baseline="0" dirty="0">
                  <a:ln>
                    <a:noFill/>
                  </a:ln>
                  <a:solidFill>
                    <a:schemeClr val="tx1"/>
                  </a:solidFill>
                  <a:effectLst/>
                  <a:latin typeface="Arial" charset="0"/>
                </a:endParaRPr>
              </a:p>
            </p:txBody>
          </p:sp>
          <p:sp>
            <p:nvSpPr>
              <p:cNvPr id="2" name="Right Arrow 1"/>
              <p:cNvSpPr/>
              <p:nvPr/>
            </p:nvSpPr>
            <p:spPr bwMode="auto">
              <a:xfrm>
                <a:off x="3064856" y="5792523"/>
                <a:ext cx="5827624" cy="435799"/>
              </a:xfrm>
              <a:prstGeom prst="rightArrow">
                <a:avLst>
                  <a:gd name="adj1" fmla="val 74770"/>
                  <a:gd name="adj2" fmla="val 50000"/>
                </a:avLst>
              </a:prstGeom>
              <a:solidFill>
                <a:srgbClr val="D9D9D9"/>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kumimoji="0" lang="en-US" b="0" i="0" u="none" strike="noStrike" cap="none" normalizeH="0" baseline="0" dirty="0">
                  <a:ln>
                    <a:noFill/>
                  </a:ln>
                  <a:solidFill>
                    <a:schemeClr val="tx1"/>
                  </a:solidFill>
                  <a:effectLst/>
                  <a:latin typeface="Arial" charset="0"/>
                </a:endParaRPr>
              </a:p>
            </p:txBody>
          </p:sp>
          <p:sp>
            <p:nvSpPr>
              <p:cNvPr id="3" name="TextBox 2"/>
              <p:cNvSpPr txBox="1"/>
              <p:nvPr/>
            </p:nvSpPr>
            <p:spPr>
              <a:xfrm>
                <a:off x="5777715" y="5812602"/>
                <a:ext cx="803810" cy="388771"/>
              </a:xfrm>
              <a:prstGeom prst="rect">
                <a:avLst/>
              </a:prstGeom>
              <a:noFill/>
            </p:spPr>
            <p:txBody>
              <a:bodyPr wrap="square" rtlCol="0">
                <a:spAutoFit/>
              </a:bodyPr>
              <a:lstStyle/>
              <a:p>
                <a:pPr algn="ctr"/>
                <a:r>
                  <a:rPr lang="en-US" dirty="0"/>
                  <a:t>Time</a:t>
                </a:r>
              </a:p>
            </p:txBody>
          </p:sp>
          <p:sp>
            <p:nvSpPr>
              <p:cNvPr id="6" name="TextBox 5"/>
              <p:cNvSpPr txBox="1"/>
              <p:nvPr/>
            </p:nvSpPr>
            <p:spPr>
              <a:xfrm>
                <a:off x="3024106" y="998730"/>
                <a:ext cx="2310954" cy="680348"/>
              </a:xfrm>
              <a:prstGeom prst="rect">
                <a:avLst/>
              </a:prstGeom>
              <a:noFill/>
            </p:spPr>
            <p:txBody>
              <a:bodyPr wrap="square" rtlCol="0">
                <a:spAutoFit/>
              </a:bodyPr>
              <a:lstStyle/>
              <a:p>
                <a:r>
                  <a:rPr lang="en-US" dirty="0"/>
                  <a:t>Market developments</a:t>
                </a:r>
              </a:p>
            </p:txBody>
          </p:sp>
          <p:sp>
            <p:nvSpPr>
              <p:cNvPr id="7" name="TextBox 6"/>
              <p:cNvSpPr txBox="1"/>
              <p:nvPr/>
            </p:nvSpPr>
            <p:spPr>
              <a:xfrm>
                <a:off x="3024106" y="1394911"/>
                <a:ext cx="2310954" cy="388771"/>
              </a:xfrm>
              <a:prstGeom prst="rect">
                <a:avLst/>
              </a:prstGeom>
              <a:noFill/>
            </p:spPr>
            <p:txBody>
              <a:bodyPr wrap="square" rtlCol="0">
                <a:spAutoFit/>
              </a:bodyPr>
              <a:lstStyle/>
              <a:p>
                <a:r>
                  <a:rPr lang="en-US" dirty="0"/>
                  <a:t>Products/services</a:t>
                </a:r>
              </a:p>
            </p:txBody>
          </p:sp>
          <p:sp>
            <p:nvSpPr>
              <p:cNvPr id="8" name="TextBox 7"/>
              <p:cNvSpPr txBox="1"/>
              <p:nvPr/>
            </p:nvSpPr>
            <p:spPr>
              <a:xfrm>
                <a:off x="3024106" y="1791093"/>
                <a:ext cx="2310954" cy="388771"/>
              </a:xfrm>
              <a:prstGeom prst="rect">
                <a:avLst/>
              </a:prstGeom>
              <a:noFill/>
            </p:spPr>
            <p:txBody>
              <a:bodyPr wrap="square" rtlCol="0">
                <a:spAutoFit/>
              </a:bodyPr>
              <a:lstStyle/>
              <a:p>
                <a:r>
                  <a:rPr lang="en-US" dirty="0"/>
                  <a:t>Technologies</a:t>
                </a:r>
              </a:p>
            </p:txBody>
          </p:sp>
          <p:sp>
            <p:nvSpPr>
              <p:cNvPr id="9" name="TextBox 8"/>
              <p:cNvSpPr txBox="1"/>
              <p:nvPr/>
            </p:nvSpPr>
            <p:spPr>
              <a:xfrm>
                <a:off x="3024106" y="2187272"/>
                <a:ext cx="2310954" cy="388771"/>
              </a:xfrm>
              <a:prstGeom prst="rect">
                <a:avLst/>
              </a:prstGeom>
              <a:noFill/>
            </p:spPr>
            <p:txBody>
              <a:bodyPr wrap="square" rtlCol="0">
                <a:spAutoFit/>
              </a:bodyPr>
              <a:lstStyle/>
              <a:p>
                <a:r>
                  <a:rPr lang="en-US" dirty="0"/>
                  <a:t>Capabilities</a:t>
                </a:r>
              </a:p>
            </p:txBody>
          </p:sp>
          <p:sp>
            <p:nvSpPr>
              <p:cNvPr id="10" name="TextBox 9"/>
              <p:cNvSpPr txBox="1"/>
              <p:nvPr/>
            </p:nvSpPr>
            <p:spPr>
              <a:xfrm>
                <a:off x="3024106" y="2583453"/>
                <a:ext cx="2310954" cy="388771"/>
              </a:xfrm>
              <a:prstGeom prst="rect">
                <a:avLst/>
              </a:prstGeom>
              <a:noFill/>
            </p:spPr>
            <p:txBody>
              <a:bodyPr wrap="square" rtlCol="0">
                <a:spAutoFit/>
              </a:bodyPr>
              <a:lstStyle/>
              <a:p>
                <a:r>
                  <a:rPr lang="en-US" dirty="0"/>
                  <a:t>Business goals</a:t>
                </a:r>
              </a:p>
            </p:txBody>
          </p:sp>
          <p:sp>
            <p:nvSpPr>
              <p:cNvPr id="11" name="TextBox 10"/>
              <p:cNvSpPr txBox="1"/>
              <p:nvPr/>
            </p:nvSpPr>
            <p:spPr>
              <a:xfrm>
                <a:off x="3024106" y="2947248"/>
                <a:ext cx="2310954" cy="388771"/>
              </a:xfrm>
              <a:prstGeom prst="rect">
                <a:avLst/>
              </a:prstGeom>
              <a:noFill/>
            </p:spPr>
            <p:txBody>
              <a:bodyPr wrap="square" rtlCol="0">
                <a:spAutoFit/>
              </a:bodyPr>
              <a:lstStyle/>
              <a:p>
                <a:r>
                  <a:rPr lang="en-US" dirty="0"/>
                  <a:t>Projects</a:t>
                </a:r>
              </a:p>
            </p:txBody>
          </p:sp>
          <p:sp>
            <p:nvSpPr>
              <p:cNvPr id="12" name="TextBox 11"/>
              <p:cNvSpPr txBox="1"/>
              <p:nvPr/>
            </p:nvSpPr>
            <p:spPr>
              <a:xfrm>
                <a:off x="3024105" y="3332633"/>
                <a:ext cx="2871947" cy="388771"/>
              </a:xfrm>
              <a:prstGeom prst="rect">
                <a:avLst/>
              </a:prstGeom>
              <a:noFill/>
            </p:spPr>
            <p:txBody>
              <a:bodyPr wrap="square" rtlCol="0">
                <a:spAutoFit/>
              </a:bodyPr>
              <a:lstStyle/>
              <a:p>
                <a:r>
                  <a:rPr lang="en-US" dirty="0"/>
                  <a:t>Process developments</a:t>
                </a:r>
              </a:p>
            </p:txBody>
          </p:sp>
          <p:sp>
            <p:nvSpPr>
              <p:cNvPr id="13" name="TextBox 12"/>
              <p:cNvSpPr txBox="1"/>
              <p:nvPr/>
            </p:nvSpPr>
            <p:spPr>
              <a:xfrm>
                <a:off x="3024106" y="3750406"/>
                <a:ext cx="2310954" cy="388771"/>
              </a:xfrm>
              <a:prstGeom prst="rect">
                <a:avLst/>
              </a:prstGeom>
              <a:noFill/>
            </p:spPr>
            <p:txBody>
              <a:bodyPr wrap="square" rtlCol="0">
                <a:spAutoFit/>
              </a:bodyPr>
              <a:lstStyle/>
              <a:p>
                <a:r>
                  <a:rPr lang="en-US" dirty="0"/>
                  <a:t>Knowledge enablers</a:t>
                </a:r>
              </a:p>
            </p:txBody>
          </p:sp>
          <p:sp>
            <p:nvSpPr>
              <p:cNvPr id="14" name="TextBox 13"/>
              <p:cNvSpPr txBox="1"/>
              <p:nvPr/>
            </p:nvSpPr>
            <p:spPr>
              <a:xfrm>
                <a:off x="3024106" y="4135792"/>
                <a:ext cx="2310954" cy="680348"/>
              </a:xfrm>
              <a:prstGeom prst="rect">
                <a:avLst/>
              </a:prstGeom>
              <a:noFill/>
            </p:spPr>
            <p:txBody>
              <a:bodyPr wrap="square" rtlCol="0">
                <a:spAutoFit/>
              </a:bodyPr>
              <a:lstStyle/>
              <a:p>
                <a:r>
                  <a:rPr lang="en-US" dirty="0"/>
                  <a:t>Intellectual resources</a:t>
                </a:r>
              </a:p>
            </p:txBody>
          </p:sp>
          <p:sp>
            <p:nvSpPr>
              <p:cNvPr id="15" name="TextBox 14"/>
              <p:cNvSpPr txBox="1"/>
              <p:nvPr/>
            </p:nvSpPr>
            <p:spPr>
              <a:xfrm>
                <a:off x="3024106" y="4521177"/>
                <a:ext cx="2310954" cy="388771"/>
              </a:xfrm>
              <a:prstGeom prst="rect">
                <a:avLst/>
              </a:prstGeom>
              <a:noFill/>
            </p:spPr>
            <p:txBody>
              <a:bodyPr wrap="square" rtlCol="0">
                <a:spAutoFit/>
              </a:bodyPr>
              <a:lstStyle/>
              <a:p>
                <a:r>
                  <a:rPr lang="en-US" dirty="0"/>
                  <a:t>Decision points</a:t>
                </a:r>
              </a:p>
            </p:txBody>
          </p:sp>
          <p:sp>
            <p:nvSpPr>
              <p:cNvPr id="16" name="TextBox 15"/>
              <p:cNvSpPr txBox="1"/>
              <p:nvPr/>
            </p:nvSpPr>
            <p:spPr>
              <a:xfrm>
                <a:off x="3024105" y="4906562"/>
                <a:ext cx="4302060" cy="388771"/>
              </a:xfrm>
              <a:prstGeom prst="rect">
                <a:avLst/>
              </a:prstGeom>
              <a:noFill/>
            </p:spPr>
            <p:txBody>
              <a:bodyPr wrap="square" rtlCol="0">
                <a:spAutoFit/>
              </a:bodyPr>
              <a:lstStyle/>
              <a:p>
                <a:r>
                  <a:rPr lang="en-US" dirty="0"/>
                  <a:t>External events, e.g. competitor activity</a:t>
                </a:r>
              </a:p>
            </p:txBody>
          </p:sp>
          <p:sp>
            <p:nvSpPr>
              <p:cNvPr id="17" name="TextBox 16"/>
              <p:cNvSpPr txBox="1"/>
              <p:nvPr/>
            </p:nvSpPr>
            <p:spPr>
              <a:xfrm>
                <a:off x="3024106" y="5302746"/>
                <a:ext cx="2310954" cy="388771"/>
              </a:xfrm>
              <a:prstGeom prst="rect">
                <a:avLst/>
              </a:prstGeom>
              <a:noFill/>
            </p:spPr>
            <p:txBody>
              <a:bodyPr wrap="square" rtlCol="0">
                <a:spAutoFit/>
              </a:bodyPr>
              <a:lstStyle/>
              <a:p>
                <a:endParaRPr lang="en-US" dirty="0"/>
              </a:p>
            </p:txBody>
          </p:sp>
          <p:sp>
            <p:nvSpPr>
              <p:cNvPr id="19" name="Left Brace 18"/>
              <p:cNvSpPr/>
              <p:nvPr/>
            </p:nvSpPr>
            <p:spPr bwMode="auto">
              <a:xfrm>
                <a:off x="2784135" y="1009525"/>
                <a:ext cx="401905" cy="4684843"/>
              </a:xfrm>
              <a:prstGeom prst="leftBrace">
                <a:avLst/>
              </a:prstGeom>
              <a:noFill/>
              <a:ln w="57150" cap="flat" cmpd="sng" algn="ctr">
                <a:solidFill>
                  <a:schemeClr val="accent2">
                    <a:lumMod val="40000"/>
                    <a:lumOff val="60000"/>
                  </a:schemeClr>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kumimoji="0" lang="en-US" b="0" i="0" u="none" strike="noStrike" cap="none" normalizeH="0" baseline="0" dirty="0">
                  <a:ln>
                    <a:noFill/>
                  </a:ln>
                  <a:solidFill>
                    <a:schemeClr val="tx1"/>
                  </a:solidFill>
                  <a:effectLst/>
                  <a:latin typeface="Arial" charset="0"/>
                </a:endParaRPr>
              </a:p>
            </p:txBody>
          </p:sp>
          <p:cxnSp>
            <p:nvCxnSpPr>
              <p:cNvPr id="21" name="Straight Connector 20"/>
              <p:cNvCxnSpPr/>
              <p:nvPr/>
            </p:nvCxnSpPr>
            <p:spPr bwMode="auto">
              <a:xfrm>
                <a:off x="3197060" y="998730"/>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22" name="Straight Connector 21"/>
              <p:cNvCxnSpPr/>
              <p:nvPr/>
            </p:nvCxnSpPr>
            <p:spPr bwMode="auto">
              <a:xfrm>
                <a:off x="3197060" y="1390033"/>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23" name="Straight Connector 22"/>
              <p:cNvCxnSpPr/>
              <p:nvPr/>
            </p:nvCxnSpPr>
            <p:spPr bwMode="auto">
              <a:xfrm>
                <a:off x="3197060" y="1781336"/>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24" name="Straight Connector 23"/>
              <p:cNvCxnSpPr/>
              <p:nvPr/>
            </p:nvCxnSpPr>
            <p:spPr bwMode="auto">
              <a:xfrm>
                <a:off x="3197060" y="2172638"/>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25" name="Straight Connector 24"/>
              <p:cNvCxnSpPr/>
              <p:nvPr/>
            </p:nvCxnSpPr>
            <p:spPr bwMode="auto">
              <a:xfrm>
                <a:off x="3197060" y="2563941"/>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26" name="Straight Connector 25"/>
              <p:cNvCxnSpPr/>
              <p:nvPr/>
            </p:nvCxnSpPr>
            <p:spPr bwMode="auto">
              <a:xfrm>
                <a:off x="3197060" y="2955244"/>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27" name="Straight Connector 26"/>
              <p:cNvCxnSpPr/>
              <p:nvPr/>
            </p:nvCxnSpPr>
            <p:spPr bwMode="auto">
              <a:xfrm>
                <a:off x="3197060" y="3346547"/>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28" name="Straight Connector 27"/>
              <p:cNvCxnSpPr/>
              <p:nvPr/>
            </p:nvCxnSpPr>
            <p:spPr bwMode="auto">
              <a:xfrm>
                <a:off x="3197060" y="3737850"/>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29" name="Straight Connector 28"/>
              <p:cNvCxnSpPr/>
              <p:nvPr/>
            </p:nvCxnSpPr>
            <p:spPr bwMode="auto">
              <a:xfrm>
                <a:off x="3197060" y="4129152"/>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30" name="Straight Connector 29"/>
              <p:cNvCxnSpPr/>
              <p:nvPr/>
            </p:nvCxnSpPr>
            <p:spPr bwMode="auto">
              <a:xfrm>
                <a:off x="3197060" y="4520455"/>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31" name="Straight Connector 30"/>
              <p:cNvCxnSpPr/>
              <p:nvPr/>
            </p:nvCxnSpPr>
            <p:spPr bwMode="auto">
              <a:xfrm>
                <a:off x="3197060" y="4911758"/>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32" name="Straight Connector 31"/>
              <p:cNvCxnSpPr/>
              <p:nvPr/>
            </p:nvCxnSpPr>
            <p:spPr bwMode="auto">
              <a:xfrm>
                <a:off x="3197060" y="5303061"/>
                <a:ext cx="5526195" cy="0"/>
              </a:xfrm>
              <a:prstGeom prst="line">
                <a:avLst/>
              </a:prstGeom>
              <a:noFill/>
              <a:ln w="38100" cap="flat" cmpd="sng" algn="ctr">
                <a:solidFill>
                  <a:srgbClr val="ADADEB"/>
                </a:solidFill>
                <a:prstDash val="solid"/>
                <a:round/>
                <a:headEnd type="none" w="med" len="med"/>
                <a:tailEnd type="triangle" w="sm" len="lg"/>
              </a:ln>
              <a:effectLst/>
            </p:spPr>
          </p:cxnSp>
          <p:cxnSp>
            <p:nvCxnSpPr>
              <p:cNvPr id="34" name="Straight Connector 33"/>
              <p:cNvCxnSpPr/>
              <p:nvPr/>
            </p:nvCxnSpPr>
            <p:spPr bwMode="auto">
              <a:xfrm>
                <a:off x="3197060" y="5694368"/>
                <a:ext cx="5526195" cy="0"/>
              </a:xfrm>
              <a:prstGeom prst="line">
                <a:avLst/>
              </a:prstGeom>
              <a:noFill/>
              <a:ln w="38100" cap="flat" cmpd="sng" algn="ctr">
                <a:solidFill>
                  <a:srgbClr val="ADADEB"/>
                </a:solidFill>
                <a:prstDash val="solid"/>
                <a:round/>
                <a:headEnd type="none" w="med" len="med"/>
                <a:tailEnd type="triangle" w="sm" len="lg"/>
              </a:ln>
              <a:effectLst/>
            </p:spPr>
          </p:cxnSp>
          <p:sp>
            <p:nvSpPr>
              <p:cNvPr id="35" name="TextBox 34"/>
              <p:cNvSpPr txBox="1"/>
              <p:nvPr/>
            </p:nvSpPr>
            <p:spPr>
              <a:xfrm rot="21258141">
                <a:off x="6344930" y="2548232"/>
                <a:ext cx="2414665" cy="1263504"/>
              </a:xfrm>
              <a:prstGeom prst="rect">
                <a:avLst/>
              </a:prstGeom>
              <a:solidFill>
                <a:srgbClr val="D9D9D9"/>
              </a:solidFill>
            </p:spPr>
            <p:txBody>
              <a:bodyPr wrap="square" rtlCol="0">
                <a:spAutoFit/>
              </a:bodyPr>
              <a:lstStyle/>
              <a:p>
                <a:pPr algn="ctr"/>
                <a:r>
                  <a:rPr lang="en-US" dirty="0"/>
                  <a:t>Timing of, and relationship between the elements of technology planning</a:t>
                </a:r>
              </a:p>
            </p:txBody>
          </p:sp>
        </p:grpSp>
      </p:grpSp>
      <p:sp>
        <p:nvSpPr>
          <p:cNvPr id="37" name="TextBox 23"/>
          <p:cNvSpPr txBox="1">
            <a:spLocks noChangeArrowheads="1"/>
          </p:cNvSpPr>
          <p:nvPr/>
        </p:nvSpPr>
        <p:spPr bwMode="auto">
          <a:xfrm>
            <a:off x="379412" y="448716"/>
            <a:ext cx="9144000" cy="523220"/>
          </a:xfrm>
          <a:prstGeom prst="rect">
            <a:avLst/>
          </a:prstGeom>
          <a:noFill/>
          <a:ln w="9525">
            <a:noFill/>
            <a:miter lim="800000"/>
            <a:headEnd/>
            <a:tailEnd/>
          </a:ln>
        </p:spPr>
        <p:txBody>
          <a:bodyPr wrap="square">
            <a:spAutoFit/>
          </a:bodyPr>
          <a:lstStyle/>
          <a:p>
            <a:pPr algn="ctr"/>
            <a:r>
              <a:rPr lang="en-US" sz="2800" b="1" dirty="0">
                <a:cs typeface="Arial" charset="0"/>
              </a:rPr>
              <a:t>T</a:t>
            </a:r>
            <a:r>
              <a:rPr lang="en-GB" sz="2800" b="1" dirty="0">
                <a:cs typeface="Arial" charset="0"/>
              </a:rPr>
              <a:t>he generic form of technology road maps (TRM)</a:t>
            </a:r>
          </a:p>
        </p:txBody>
      </p:sp>
    </p:spTree>
    <p:extLst>
      <p:ext uri="{BB962C8B-B14F-4D97-AF65-F5344CB8AC3E}">
        <p14:creationId xmlns:p14="http://schemas.microsoft.com/office/powerpoint/2010/main" val="3730013571"/>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TextBox 23"/>
          <p:cNvSpPr txBox="1">
            <a:spLocks noChangeArrowheads="1"/>
          </p:cNvSpPr>
          <p:nvPr/>
        </p:nvSpPr>
        <p:spPr bwMode="auto">
          <a:xfrm>
            <a:off x="379412" y="132545"/>
            <a:ext cx="9144000" cy="1200329"/>
          </a:xfrm>
          <a:prstGeom prst="rect">
            <a:avLst/>
          </a:prstGeom>
          <a:noFill/>
          <a:ln w="9525">
            <a:noFill/>
            <a:miter lim="800000"/>
            <a:headEnd/>
            <a:tailEnd/>
          </a:ln>
        </p:spPr>
        <p:txBody>
          <a:bodyPr wrap="square">
            <a:spAutoFit/>
          </a:bodyPr>
          <a:lstStyle/>
          <a:p>
            <a:pPr algn="ctr"/>
            <a:r>
              <a:rPr lang="en-US" sz="2400" b="1" dirty="0">
                <a:cs typeface="Arial" charset="0"/>
              </a:rPr>
              <a:t>Simplified example</a:t>
            </a:r>
            <a:r>
              <a:rPr lang="en-GB" sz="2400" b="1" dirty="0">
                <a:cs typeface="Arial" charset="0"/>
              </a:rPr>
              <a:t> of a technology road map for the development of products/services, technologies and processes for a facilities management service</a:t>
            </a:r>
          </a:p>
        </p:txBody>
      </p:sp>
      <p:grpSp>
        <p:nvGrpSpPr>
          <p:cNvPr id="11" name="Group 10"/>
          <p:cNvGrpSpPr>
            <a:grpSpLocks noChangeAspect="1"/>
          </p:cNvGrpSpPr>
          <p:nvPr/>
        </p:nvGrpSpPr>
        <p:grpSpPr>
          <a:xfrm>
            <a:off x="1209902" y="1714616"/>
            <a:ext cx="7483023" cy="4450688"/>
            <a:chOff x="804579" y="2212259"/>
            <a:chExt cx="5000685" cy="3561667"/>
          </a:xfrm>
        </p:grpSpPr>
        <p:sp>
          <p:nvSpPr>
            <p:cNvPr id="2" name="TextBox 1"/>
            <p:cNvSpPr txBox="1"/>
            <p:nvPr/>
          </p:nvSpPr>
          <p:spPr>
            <a:xfrm rot="16200000">
              <a:off x="555011" y="3490405"/>
              <a:ext cx="792088" cy="292952"/>
            </a:xfrm>
            <a:prstGeom prst="rect">
              <a:avLst/>
            </a:prstGeom>
            <a:noFill/>
          </p:spPr>
          <p:txBody>
            <a:bodyPr wrap="square" rtlCol="0">
              <a:spAutoFit/>
            </a:bodyPr>
            <a:lstStyle/>
            <a:p>
              <a:pPr algn="ctr"/>
              <a:r>
                <a:rPr lang="en-US" sz="1100" dirty="0"/>
                <a:t>Products/ services</a:t>
              </a:r>
            </a:p>
          </p:txBody>
        </p:sp>
        <p:sp>
          <p:nvSpPr>
            <p:cNvPr id="3" name="TextBox 2"/>
            <p:cNvSpPr txBox="1"/>
            <p:nvPr/>
          </p:nvSpPr>
          <p:spPr>
            <a:xfrm rot="16200000">
              <a:off x="478067" y="4304569"/>
              <a:ext cx="936104" cy="174826"/>
            </a:xfrm>
            <a:prstGeom prst="rect">
              <a:avLst/>
            </a:prstGeom>
            <a:noFill/>
          </p:spPr>
          <p:txBody>
            <a:bodyPr wrap="square" rtlCol="0">
              <a:spAutoFit/>
            </a:bodyPr>
            <a:lstStyle/>
            <a:p>
              <a:pPr algn="ctr"/>
              <a:r>
                <a:rPr lang="en-US" sz="1100" dirty="0"/>
                <a:t>Technologies</a:t>
              </a:r>
            </a:p>
          </p:txBody>
        </p:sp>
        <p:sp>
          <p:nvSpPr>
            <p:cNvPr id="4" name="TextBox 3"/>
            <p:cNvSpPr txBox="1"/>
            <p:nvPr/>
          </p:nvSpPr>
          <p:spPr>
            <a:xfrm rot="16200000">
              <a:off x="594113" y="2702931"/>
              <a:ext cx="713884" cy="287949"/>
            </a:xfrm>
            <a:prstGeom prst="rect">
              <a:avLst/>
            </a:prstGeom>
            <a:noFill/>
          </p:spPr>
          <p:txBody>
            <a:bodyPr wrap="square" rtlCol="0">
              <a:spAutoFit/>
            </a:bodyPr>
            <a:lstStyle/>
            <a:p>
              <a:pPr algn="ctr"/>
              <a:r>
                <a:rPr lang="en-US" sz="1100" dirty="0"/>
                <a:t>Business goals</a:t>
              </a:r>
            </a:p>
          </p:txBody>
        </p:sp>
        <p:sp>
          <p:nvSpPr>
            <p:cNvPr id="5" name="TextBox 4"/>
            <p:cNvSpPr txBox="1"/>
            <p:nvPr/>
          </p:nvSpPr>
          <p:spPr>
            <a:xfrm rot="16200000">
              <a:off x="451619" y="5073090"/>
              <a:ext cx="1027410" cy="292952"/>
            </a:xfrm>
            <a:prstGeom prst="rect">
              <a:avLst/>
            </a:prstGeom>
            <a:noFill/>
          </p:spPr>
          <p:txBody>
            <a:bodyPr wrap="square" rtlCol="0">
              <a:spAutoFit/>
            </a:bodyPr>
            <a:lstStyle/>
            <a:p>
              <a:pPr algn="ctr"/>
              <a:r>
                <a:rPr lang="en-US" sz="1100" dirty="0"/>
                <a:t>Process developments</a:t>
              </a:r>
            </a:p>
          </p:txBody>
        </p:sp>
        <p:grpSp>
          <p:nvGrpSpPr>
            <p:cNvPr id="153" name="Group 152"/>
            <p:cNvGrpSpPr/>
            <p:nvPr/>
          </p:nvGrpSpPr>
          <p:grpSpPr>
            <a:xfrm>
              <a:off x="1196752" y="2483768"/>
              <a:ext cx="4320479" cy="3132677"/>
              <a:chOff x="1196753" y="2483768"/>
              <a:chExt cx="3960440" cy="3132677"/>
            </a:xfrm>
          </p:grpSpPr>
          <p:cxnSp>
            <p:nvCxnSpPr>
              <p:cNvPr id="6" name="Straight Connector 5"/>
              <p:cNvCxnSpPr/>
              <p:nvPr/>
            </p:nvCxnSpPr>
            <p:spPr bwMode="auto">
              <a:xfrm>
                <a:off x="1196753" y="2483768"/>
                <a:ext cx="3960440" cy="0"/>
              </a:xfrm>
              <a:prstGeom prst="line">
                <a:avLst/>
              </a:prstGeom>
              <a:noFill/>
              <a:ln w="38100" cap="flat" cmpd="sng" algn="ctr">
                <a:solidFill>
                  <a:srgbClr val="ADADEB"/>
                </a:solidFill>
                <a:prstDash val="solid"/>
                <a:round/>
                <a:headEnd type="none" w="med" len="med"/>
                <a:tailEnd type="triangle" w="sm" len="lg"/>
              </a:ln>
              <a:effectLst/>
            </p:spPr>
          </p:cxnSp>
          <p:cxnSp>
            <p:nvCxnSpPr>
              <p:cNvPr id="7" name="Straight Connector 6"/>
              <p:cNvCxnSpPr/>
              <p:nvPr/>
            </p:nvCxnSpPr>
            <p:spPr bwMode="auto">
              <a:xfrm>
                <a:off x="1196753" y="3274073"/>
                <a:ext cx="3960440" cy="0"/>
              </a:xfrm>
              <a:prstGeom prst="line">
                <a:avLst/>
              </a:prstGeom>
              <a:noFill/>
              <a:ln w="38100" cap="flat" cmpd="sng" algn="ctr">
                <a:solidFill>
                  <a:srgbClr val="ADADEB"/>
                </a:solidFill>
                <a:prstDash val="solid"/>
                <a:round/>
                <a:headEnd type="none" w="med" len="med"/>
                <a:tailEnd type="triangle" w="sm" len="lg"/>
              </a:ln>
              <a:effectLst/>
            </p:spPr>
          </p:cxnSp>
          <p:cxnSp>
            <p:nvCxnSpPr>
              <p:cNvPr id="8" name="Straight Connector 7"/>
              <p:cNvCxnSpPr/>
              <p:nvPr/>
            </p:nvCxnSpPr>
            <p:spPr bwMode="auto">
              <a:xfrm>
                <a:off x="1196753" y="4041471"/>
                <a:ext cx="3960440" cy="0"/>
              </a:xfrm>
              <a:prstGeom prst="line">
                <a:avLst/>
              </a:prstGeom>
              <a:noFill/>
              <a:ln w="38100" cap="flat" cmpd="sng" algn="ctr">
                <a:solidFill>
                  <a:srgbClr val="ADADEB"/>
                </a:solidFill>
                <a:prstDash val="solid"/>
                <a:round/>
                <a:headEnd type="none" w="med" len="med"/>
                <a:tailEnd type="triangle" w="sm" len="lg"/>
              </a:ln>
              <a:effectLst/>
            </p:spPr>
          </p:cxnSp>
          <p:cxnSp>
            <p:nvCxnSpPr>
              <p:cNvPr id="9" name="Straight Connector 8"/>
              <p:cNvCxnSpPr/>
              <p:nvPr/>
            </p:nvCxnSpPr>
            <p:spPr bwMode="auto">
              <a:xfrm>
                <a:off x="1196753" y="4716016"/>
                <a:ext cx="3960440" cy="0"/>
              </a:xfrm>
              <a:prstGeom prst="line">
                <a:avLst/>
              </a:prstGeom>
              <a:noFill/>
              <a:ln w="38100" cap="flat" cmpd="sng" algn="ctr">
                <a:solidFill>
                  <a:srgbClr val="ADADEB"/>
                </a:solidFill>
                <a:prstDash val="solid"/>
                <a:round/>
                <a:headEnd type="none" w="med" len="med"/>
                <a:tailEnd type="triangle" w="sm" len="lg"/>
              </a:ln>
              <a:effectLst/>
            </p:spPr>
          </p:cxnSp>
          <p:cxnSp>
            <p:nvCxnSpPr>
              <p:cNvPr id="10" name="Straight Connector 9"/>
              <p:cNvCxnSpPr/>
              <p:nvPr/>
            </p:nvCxnSpPr>
            <p:spPr bwMode="auto">
              <a:xfrm>
                <a:off x="1196753" y="5616445"/>
                <a:ext cx="3960440" cy="0"/>
              </a:xfrm>
              <a:prstGeom prst="line">
                <a:avLst/>
              </a:prstGeom>
              <a:noFill/>
              <a:ln w="38100" cap="flat" cmpd="sng" algn="ctr">
                <a:solidFill>
                  <a:srgbClr val="ADADEB"/>
                </a:solidFill>
                <a:prstDash val="solid"/>
                <a:round/>
                <a:headEnd type="none" w="med" len="med"/>
                <a:tailEnd type="triangle" w="sm" len="lg"/>
              </a:ln>
              <a:effectLst/>
            </p:spPr>
          </p:cxnSp>
        </p:grpSp>
        <p:grpSp>
          <p:nvGrpSpPr>
            <p:cNvPr id="20" name="Group 19"/>
            <p:cNvGrpSpPr/>
            <p:nvPr/>
          </p:nvGrpSpPr>
          <p:grpSpPr>
            <a:xfrm rot="16200000">
              <a:off x="1448781" y="2015714"/>
              <a:ext cx="3384378" cy="3888435"/>
              <a:chOff x="2213248" y="2537778"/>
              <a:chExt cx="3384378" cy="2666080"/>
            </a:xfrm>
          </p:grpSpPr>
          <p:cxnSp>
            <p:nvCxnSpPr>
              <p:cNvPr id="16" name="Straight Connector 15"/>
              <p:cNvCxnSpPr/>
              <p:nvPr/>
            </p:nvCxnSpPr>
            <p:spPr bwMode="auto">
              <a:xfrm rot="5400000" flipV="1">
                <a:off x="3905435" y="845591"/>
                <a:ext cx="2" cy="3384376"/>
              </a:xfrm>
              <a:prstGeom prst="line">
                <a:avLst/>
              </a:prstGeom>
              <a:noFill/>
              <a:ln w="38100" cap="flat" cmpd="sng" algn="ctr">
                <a:solidFill>
                  <a:srgbClr val="ADADEB"/>
                </a:solidFill>
                <a:prstDash val="solid"/>
                <a:round/>
                <a:headEnd type="none" w="med" len="med"/>
                <a:tailEnd type="none" w="sm" len="lg"/>
              </a:ln>
              <a:effectLst/>
            </p:spPr>
          </p:cxnSp>
          <p:cxnSp>
            <p:nvCxnSpPr>
              <p:cNvPr id="17" name="Straight Connector 16"/>
              <p:cNvCxnSpPr/>
              <p:nvPr/>
            </p:nvCxnSpPr>
            <p:spPr bwMode="auto">
              <a:xfrm rot="5400000" flipV="1">
                <a:off x="3905435" y="1734283"/>
                <a:ext cx="2" cy="3384376"/>
              </a:xfrm>
              <a:prstGeom prst="line">
                <a:avLst/>
              </a:prstGeom>
              <a:noFill/>
              <a:ln w="38100" cap="flat" cmpd="sng" algn="ctr">
                <a:solidFill>
                  <a:srgbClr val="ADADEB"/>
                </a:solidFill>
                <a:prstDash val="solid"/>
                <a:round/>
                <a:headEnd type="none" w="med" len="med"/>
                <a:tailEnd type="none" w="sm" len="lg"/>
              </a:ln>
              <a:effectLst/>
            </p:spPr>
          </p:cxnSp>
          <p:cxnSp>
            <p:nvCxnSpPr>
              <p:cNvPr id="18" name="Straight Connector 17"/>
              <p:cNvCxnSpPr/>
              <p:nvPr/>
            </p:nvCxnSpPr>
            <p:spPr bwMode="auto">
              <a:xfrm rot="5400000" flipV="1">
                <a:off x="3905435" y="2622977"/>
                <a:ext cx="3" cy="3384376"/>
              </a:xfrm>
              <a:prstGeom prst="line">
                <a:avLst/>
              </a:prstGeom>
              <a:noFill/>
              <a:ln w="38100" cap="flat" cmpd="sng" algn="ctr">
                <a:solidFill>
                  <a:srgbClr val="ADADEB"/>
                </a:solidFill>
                <a:prstDash val="solid"/>
                <a:round/>
                <a:headEnd type="none" w="med" len="med"/>
                <a:tailEnd type="none" w="sm" len="lg"/>
              </a:ln>
              <a:effectLst/>
            </p:spPr>
          </p:cxnSp>
          <p:cxnSp>
            <p:nvCxnSpPr>
              <p:cNvPr id="19" name="Straight Connector 18"/>
              <p:cNvCxnSpPr/>
              <p:nvPr/>
            </p:nvCxnSpPr>
            <p:spPr bwMode="auto">
              <a:xfrm rot="5400000" flipV="1">
                <a:off x="3905436" y="3511669"/>
                <a:ext cx="3" cy="3384376"/>
              </a:xfrm>
              <a:prstGeom prst="line">
                <a:avLst/>
              </a:prstGeom>
              <a:noFill/>
              <a:ln w="38100" cap="flat" cmpd="sng" algn="ctr">
                <a:solidFill>
                  <a:srgbClr val="ADADEB"/>
                </a:solidFill>
                <a:prstDash val="solid"/>
                <a:round/>
                <a:headEnd type="none" w="med" len="med"/>
                <a:tailEnd type="none" w="sm" len="lg"/>
              </a:ln>
              <a:effectLst/>
            </p:spPr>
          </p:cxnSp>
        </p:grpSp>
        <p:sp>
          <p:nvSpPr>
            <p:cNvPr id="21" name="TextBox 20"/>
            <p:cNvSpPr txBox="1"/>
            <p:nvPr/>
          </p:nvSpPr>
          <p:spPr>
            <a:xfrm>
              <a:off x="1412777" y="2212839"/>
              <a:ext cx="927672" cy="209354"/>
            </a:xfrm>
            <a:prstGeom prst="rect">
              <a:avLst/>
            </a:prstGeom>
            <a:noFill/>
          </p:spPr>
          <p:txBody>
            <a:bodyPr wrap="square" rtlCol="0">
              <a:spAutoFit/>
            </a:bodyPr>
            <a:lstStyle/>
            <a:p>
              <a:pPr algn="ctr"/>
              <a:r>
                <a:rPr lang="en-US" sz="1100" dirty="0"/>
                <a:t>Year 1</a:t>
              </a:r>
            </a:p>
          </p:txBody>
        </p:sp>
        <p:sp>
          <p:nvSpPr>
            <p:cNvPr id="22" name="TextBox 21"/>
            <p:cNvSpPr txBox="1"/>
            <p:nvPr/>
          </p:nvSpPr>
          <p:spPr>
            <a:xfrm>
              <a:off x="2708921" y="2212839"/>
              <a:ext cx="927672" cy="209354"/>
            </a:xfrm>
            <a:prstGeom prst="rect">
              <a:avLst/>
            </a:prstGeom>
            <a:noFill/>
          </p:spPr>
          <p:txBody>
            <a:bodyPr wrap="square" rtlCol="0">
              <a:spAutoFit/>
            </a:bodyPr>
            <a:lstStyle/>
            <a:p>
              <a:pPr algn="ctr"/>
              <a:r>
                <a:rPr lang="en-US" sz="1100" dirty="0"/>
                <a:t>Year 2</a:t>
              </a:r>
            </a:p>
          </p:txBody>
        </p:sp>
        <p:sp>
          <p:nvSpPr>
            <p:cNvPr id="23" name="TextBox 22"/>
            <p:cNvSpPr txBox="1"/>
            <p:nvPr/>
          </p:nvSpPr>
          <p:spPr>
            <a:xfrm>
              <a:off x="4077073" y="2212839"/>
              <a:ext cx="927672" cy="209354"/>
            </a:xfrm>
            <a:prstGeom prst="rect">
              <a:avLst/>
            </a:prstGeom>
            <a:noFill/>
          </p:spPr>
          <p:txBody>
            <a:bodyPr wrap="square" rtlCol="0">
              <a:spAutoFit/>
            </a:bodyPr>
            <a:lstStyle/>
            <a:p>
              <a:pPr algn="ctr"/>
              <a:r>
                <a:rPr lang="en-US" sz="1100" dirty="0"/>
                <a:t>Year 3</a:t>
              </a:r>
            </a:p>
          </p:txBody>
        </p:sp>
        <p:grpSp>
          <p:nvGrpSpPr>
            <p:cNvPr id="27" name="Group 26"/>
            <p:cNvGrpSpPr/>
            <p:nvPr/>
          </p:nvGrpSpPr>
          <p:grpSpPr>
            <a:xfrm>
              <a:off x="1268760" y="2555776"/>
              <a:ext cx="1152128" cy="216024"/>
              <a:chOff x="1268760" y="2555776"/>
              <a:chExt cx="1152128" cy="216024"/>
            </a:xfrm>
          </p:grpSpPr>
          <p:sp>
            <p:nvSpPr>
              <p:cNvPr id="25" name="Rectangle 24"/>
              <p:cNvSpPr/>
              <p:nvPr/>
            </p:nvSpPr>
            <p:spPr bwMode="auto">
              <a:xfrm>
                <a:off x="1268760" y="2555776"/>
                <a:ext cx="1152128" cy="216024"/>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26" name="TextBox 25"/>
              <p:cNvSpPr txBox="1"/>
              <p:nvPr/>
            </p:nvSpPr>
            <p:spPr>
              <a:xfrm>
                <a:off x="1268760" y="2555776"/>
                <a:ext cx="1152128" cy="209354"/>
              </a:xfrm>
              <a:prstGeom prst="rect">
                <a:avLst/>
              </a:prstGeom>
              <a:noFill/>
            </p:spPr>
            <p:txBody>
              <a:bodyPr wrap="square" rtlCol="0">
                <a:spAutoFit/>
              </a:bodyPr>
              <a:lstStyle/>
              <a:p>
                <a:pPr algn="ctr"/>
                <a:r>
                  <a:rPr lang="en-US" sz="1100" dirty="0"/>
                  <a:t>Meet budget limits</a:t>
                </a:r>
              </a:p>
            </p:txBody>
          </p:sp>
        </p:grpSp>
        <p:grpSp>
          <p:nvGrpSpPr>
            <p:cNvPr id="28" name="Group 27"/>
            <p:cNvGrpSpPr/>
            <p:nvPr/>
          </p:nvGrpSpPr>
          <p:grpSpPr>
            <a:xfrm>
              <a:off x="2492895" y="2555776"/>
              <a:ext cx="1224137" cy="216024"/>
              <a:chOff x="1196751" y="2555776"/>
              <a:chExt cx="1224137" cy="216024"/>
            </a:xfrm>
          </p:grpSpPr>
          <p:sp>
            <p:nvSpPr>
              <p:cNvPr id="29" name="Rectangle 28"/>
              <p:cNvSpPr/>
              <p:nvPr/>
            </p:nvSpPr>
            <p:spPr bwMode="auto">
              <a:xfrm>
                <a:off x="1268760" y="2555776"/>
                <a:ext cx="1152128" cy="216024"/>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30" name="TextBox 29"/>
              <p:cNvSpPr txBox="1"/>
              <p:nvPr/>
            </p:nvSpPr>
            <p:spPr>
              <a:xfrm>
                <a:off x="1196751" y="2555776"/>
                <a:ext cx="1224136" cy="209354"/>
              </a:xfrm>
              <a:prstGeom prst="rect">
                <a:avLst/>
              </a:prstGeom>
              <a:noFill/>
            </p:spPr>
            <p:txBody>
              <a:bodyPr wrap="square" rtlCol="0">
                <a:spAutoFit/>
              </a:bodyPr>
              <a:lstStyle/>
              <a:p>
                <a:pPr algn="ctr"/>
                <a:r>
                  <a:rPr lang="en-US" sz="1100" dirty="0"/>
                  <a:t>Integrate with divisions</a:t>
                </a:r>
              </a:p>
            </p:txBody>
          </p:sp>
        </p:grpSp>
        <p:grpSp>
          <p:nvGrpSpPr>
            <p:cNvPr id="31" name="Group 30"/>
            <p:cNvGrpSpPr/>
            <p:nvPr/>
          </p:nvGrpSpPr>
          <p:grpSpPr>
            <a:xfrm>
              <a:off x="3861047" y="2555776"/>
              <a:ext cx="1152129" cy="216024"/>
              <a:chOff x="1268759" y="2555776"/>
              <a:chExt cx="1152129" cy="216024"/>
            </a:xfrm>
          </p:grpSpPr>
          <p:sp>
            <p:nvSpPr>
              <p:cNvPr id="32" name="Rectangle 31"/>
              <p:cNvSpPr/>
              <p:nvPr/>
            </p:nvSpPr>
            <p:spPr bwMode="auto">
              <a:xfrm>
                <a:off x="1268760" y="2555776"/>
                <a:ext cx="1152128" cy="216024"/>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33" name="TextBox 32"/>
              <p:cNvSpPr txBox="1"/>
              <p:nvPr/>
            </p:nvSpPr>
            <p:spPr>
              <a:xfrm>
                <a:off x="1268759" y="2555776"/>
                <a:ext cx="1152128" cy="209354"/>
              </a:xfrm>
              <a:prstGeom prst="rect">
                <a:avLst/>
              </a:prstGeom>
              <a:noFill/>
            </p:spPr>
            <p:txBody>
              <a:bodyPr wrap="square" rtlCol="0">
                <a:spAutoFit/>
              </a:bodyPr>
              <a:lstStyle/>
              <a:p>
                <a:pPr algn="ctr"/>
                <a:r>
                  <a:rPr lang="en-US" sz="1100" dirty="0"/>
                  <a:t>Market launch</a:t>
                </a:r>
              </a:p>
            </p:txBody>
          </p:sp>
        </p:grpSp>
        <p:grpSp>
          <p:nvGrpSpPr>
            <p:cNvPr id="34" name="Group 33"/>
            <p:cNvGrpSpPr/>
            <p:nvPr/>
          </p:nvGrpSpPr>
          <p:grpSpPr>
            <a:xfrm>
              <a:off x="3861047" y="2865213"/>
              <a:ext cx="1152129" cy="360040"/>
              <a:chOff x="1268759" y="2555776"/>
              <a:chExt cx="1152129" cy="216024"/>
            </a:xfrm>
          </p:grpSpPr>
          <p:sp>
            <p:nvSpPr>
              <p:cNvPr id="35" name="Rectangle 34"/>
              <p:cNvSpPr/>
              <p:nvPr/>
            </p:nvSpPr>
            <p:spPr bwMode="auto">
              <a:xfrm>
                <a:off x="1268760" y="2555776"/>
                <a:ext cx="1152128" cy="216024"/>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36" name="TextBox 35"/>
              <p:cNvSpPr txBox="1"/>
              <p:nvPr/>
            </p:nvSpPr>
            <p:spPr>
              <a:xfrm>
                <a:off x="1268759" y="2555776"/>
                <a:ext cx="1080120" cy="206891"/>
              </a:xfrm>
              <a:prstGeom prst="rect">
                <a:avLst/>
              </a:prstGeom>
              <a:noFill/>
            </p:spPr>
            <p:txBody>
              <a:bodyPr wrap="square" rtlCol="0">
                <a:spAutoFit/>
              </a:bodyPr>
              <a:lstStyle/>
              <a:p>
                <a:pPr algn="ctr"/>
                <a:r>
                  <a:rPr lang="en-US" sz="1100" dirty="0"/>
                  <a:t>Transfer knowledge to divisions</a:t>
                </a:r>
              </a:p>
            </p:txBody>
          </p:sp>
        </p:grpSp>
        <p:cxnSp>
          <p:nvCxnSpPr>
            <p:cNvPr id="38" name="Straight Arrow Connector 37"/>
            <p:cNvCxnSpPr/>
            <p:nvPr/>
          </p:nvCxnSpPr>
          <p:spPr bwMode="auto">
            <a:xfrm>
              <a:off x="2370282" y="2663459"/>
              <a:ext cx="216024" cy="0"/>
            </a:xfrm>
            <a:prstGeom prst="straightConnector1">
              <a:avLst/>
            </a:prstGeom>
            <a:noFill/>
            <a:ln w="9525" cap="flat" cmpd="sng" algn="ctr">
              <a:solidFill>
                <a:schemeClr val="tx1"/>
              </a:solidFill>
              <a:prstDash val="solid"/>
              <a:round/>
              <a:headEnd type="none" w="med" len="med"/>
              <a:tailEnd type="triangle"/>
            </a:ln>
            <a:effectLst/>
          </p:spPr>
        </p:cxnSp>
        <p:cxnSp>
          <p:nvCxnSpPr>
            <p:cNvPr id="42" name="Straight Arrow Connector 41"/>
            <p:cNvCxnSpPr/>
            <p:nvPr/>
          </p:nvCxnSpPr>
          <p:spPr bwMode="auto">
            <a:xfrm>
              <a:off x="3688496" y="2678387"/>
              <a:ext cx="216024" cy="0"/>
            </a:xfrm>
            <a:prstGeom prst="straightConnector1">
              <a:avLst/>
            </a:prstGeom>
            <a:noFill/>
            <a:ln w="9525" cap="flat" cmpd="sng" algn="ctr">
              <a:solidFill>
                <a:schemeClr val="tx1"/>
              </a:solidFill>
              <a:prstDash val="solid"/>
              <a:round/>
              <a:headEnd type="none" w="med" len="med"/>
              <a:tailEnd type="triangle"/>
            </a:ln>
            <a:effectLst/>
          </p:spPr>
        </p:cxnSp>
        <p:cxnSp>
          <p:nvCxnSpPr>
            <p:cNvPr id="43" name="Straight Arrow Connector 42"/>
            <p:cNvCxnSpPr/>
            <p:nvPr/>
          </p:nvCxnSpPr>
          <p:spPr bwMode="auto">
            <a:xfrm rot="5400000">
              <a:off x="4905164" y="2735796"/>
              <a:ext cx="216024" cy="0"/>
            </a:xfrm>
            <a:prstGeom prst="straightConnector1">
              <a:avLst/>
            </a:prstGeom>
            <a:noFill/>
            <a:ln w="9525" cap="flat" cmpd="sng" algn="ctr">
              <a:solidFill>
                <a:schemeClr val="tx1"/>
              </a:solidFill>
              <a:prstDash val="solid"/>
              <a:round/>
              <a:headEnd type="none" w="med" len="med"/>
              <a:tailEnd type="triangle"/>
            </a:ln>
            <a:effectLst/>
          </p:spPr>
        </p:cxnSp>
        <p:grpSp>
          <p:nvGrpSpPr>
            <p:cNvPr id="45" name="Group 44"/>
            <p:cNvGrpSpPr/>
            <p:nvPr/>
          </p:nvGrpSpPr>
          <p:grpSpPr>
            <a:xfrm>
              <a:off x="1268760" y="3370585"/>
              <a:ext cx="936104" cy="216024"/>
              <a:chOff x="1268760" y="2555776"/>
              <a:chExt cx="1152128" cy="216024"/>
            </a:xfrm>
          </p:grpSpPr>
          <p:sp>
            <p:nvSpPr>
              <p:cNvPr id="46" name="Rectangle 45"/>
              <p:cNvSpPr/>
              <p:nvPr/>
            </p:nvSpPr>
            <p:spPr bwMode="auto">
              <a:xfrm>
                <a:off x="1268760" y="2555776"/>
                <a:ext cx="1152128" cy="216024"/>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47" name="TextBox 46"/>
              <p:cNvSpPr txBox="1"/>
              <p:nvPr/>
            </p:nvSpPr>
            <p:spPr>
              <a:xfrm>
                <a:off x="1268760" y="2555776"/>
                <a:ext cx="1152128" cy="209354"/>
              </a:xfrm>
              <a:prstGeom prst="rect">
                <a:avLst/>
              </a:prstGeom>
              <a:noFill/>
            </p:spPr>
            <p:txBody>
              <a:bodyPr wrap="square" rtlCol="0">
                <a:spAutoFit/>
              </a:bodyPr>
              <a:lstStyle/>
              <a:p>
                <a:pPr algn="ctr"/>
                <a:r>
                  <a:rPr lang="en-US" sz="1100" dirty="0"/>
                  <a:t>Control software</a:t>
                </a:r>
              </a:p>
            </p:txBody>
          </p:sp>
        </p:grpSp>
        <p:grpSp>
          <p:nvGrpSpPr>
            <p:cNvPr id="48" name="Group 47"/>
            <p:cNvGrpSpPr/>
            <p:nvPr/>
          </p:nvGrpSpPr>
          <p:grpSpPr>
            <a:xfrm>
              <a:off x="2348880" y="3370585"/>
              <a:ext cx="1152128" cy="216024"/>
              <a:chOff x="1196752" y="2555776"/>
              <a:chExt cx="1224136" cy="216024"/>
            </a:xfrm>
          </p:grpSpPr>
          <p:sp>
            <p:nvSpPr>
              <p:cNvPr id="49" name="Rectangle 48"/>
              <p:cNvSpPr/>
              <p:nvPr/>
            </p:nvSpPr>
            <p:spPr bwMode="auto">
              <a:xfrm>
                <a:off x="1268760" y="2555776"/>
                <a:ext cx="1152128" cy="216024"/>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50" name="TextBox 49"/>
              <p:cNvSpPr txBox="1"/>
              <p:nvPr/>
            </p:nvSpPr>
            <p:spPr>
              <a:xfrm>
                <a:off x="1196752" y="2555776"/>
                <a:ext cx="1224136" cy="209354"/>
              </a:xfrm>
              <a:prstGeom prst="rect">
                <a:avLst/>
              </a:prstGeom>
              <a:noFill/>
            </p:spPr>
            <p:txBody>
              <a:bodyPr wrap="square" rtlCol="0">
                <a:spAutoFit/>
              </a:bodyPr>
              <a:lstStyle/>
              <a:p>
                <a:pPr algn="ctr"/>
                <a:r>
                  <a:rPr lang="en-US" sz="1100" dirty="0"/>
                  <a:t>Interface integration</a:t>
                </a:r>
              </a:p>
            </p:txBody>
          </p:sp>
        </p:grpSp>
        <p:grpSp>
          <p:nvGrpSpPr>
            <p:cNvPr id="51" name="Group 50"/>
            <p:cNvGrpSpPr/>
            <p:nvPr/>
          </p:nvGrpSpPr>
          <p:grpSpPr>
            <a:xfrm>
              <a:off x="3645024" y="3370585"/>
              <a:ext cx="1368152" cy="216024"/>
              <a:chOff x="1268760" y="2555776"/>
              <a:chExt cx="1152128" cy="216024"/>
            </a:xfrm>
          </p:grpSpPr>
          <p:sp>
            <p:nvSpPr>
              <p:cNvPr id="52" name="Rectangle 51"/>
              <p:cNvSpPr/>
              <p:nvPr/>
            </p:nvSpPr>
            <p:spPr bwMode="auto">
              <a:xfrm>
                <a:off x="1268760" y="2555776"/>
                <a:ext cx="1152128" cy="216024"/>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53" name="TextBox 52"/>
              <p:cNvSpPr txBox="1"/>
              <p:nvPr/>
            </p:nvSpPr>
            <p:spPr>
              <a:xfrm>
                <a:off x="1268760" y="2555776"/>
                <a:ext cx="1152128" cy="209354"/>
              </a:xfrm>
              <a:prstGeom prst="rect">
                <a:avLst/>
              </a:prstGeom>
              <a:noFill/>
            </p:spPr>
            <p:txBody>
              <a:bodyPr wrap="square" rtlCol="0">
                <a:spAutoFit/>
              </a:bodyPr>
              <a:lstStyle/>
              <a:p>
                <a:pPr algn="ctr"/>
                <a:r>
                  <a:rPr lang="en-US" sz="1100" dirty="0"/>
                  <a:t>Client interface portal</a:t>
                </a:r>
              </a:p>
            </p:txBody>
          </p:sp>
        </p:grpSp>
        <p:grpSp>
          <p:nvGrpSpPr>
            <p:cNvPr id="54" name="Group 53"/>
            <p:cNvGrpSpPr/>
            <p:nvPr/>
          </p:nvGrpSpPr>
          <p:grpSpPr>
            <a:xfrm>
              <a:off x="2810132" y="3709301"/>
              <a:ext cx="1296144" cy="266627"/>
              <a:chOff x="1268760" y="2555776"/>
              <a:chExt cx="1152128" cy="216024"/>
            </a:xfrm>
          </p:grpSpPr>
          <p:sp>
            <p:nvSpPr>
              <p:cNvPr id="55" name="Rectangle 54"/>
              <p:cNvSpPr/>
              <p:nvPr/>
            </p:nvSpPr>
            <p:spPr bwMode="auto">
              <a:xfrm>
                <a:off x="1268760" y="2555776"/>
                <a:ext cx="1152128" cy="216024"/>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56" name="TextBox 55"/>
              <p:cNvSpPr txBox="1"/>
              <p:nvPr/>
            </p:nvSpPr>
            <p:spPr>
              <a:xfrm>
                <a:off x="1268760" y="2555776"/>
                <a:ext cx="1152128" cy="169621"/>
              </a:xfrm>
              <a:prstGeom prst="rect">
                <a:avLst/>
              </a:prstGeom>
              <a:noFill/>
            </p:spPr>
            <p:txBody>
              <a:bodyPr wrap="square" rtlCol="0">
                <a:spAutoFit/>
              </a:bodyPr>
              <a:lstStyle/>
              <a:p>
                <a:pPr algn="ctr"/>
                <a:r>
                  <a:rPr lang="en-US" sz="1100" dirty="0"/>
                  <a:t>Website prototype test</a:t>
                </a:r>
              </a:p>
            </p:txBody>
          </p:sp>
        </p:grpSp>
        <p:cxnSp>
          <p:nvCxnSpPr>
            <p:cNvPr id="57" name="Straight Arrow Connector 56"/>
            <p:cNvCxnSpPr/>
            <p:nvPr/>
          </p:nvCxnSpPr>
          <p:spPr bwMode="auto">
            <a:xfrm>
              <a:off x="2204864" y="3478268"/>
              <a:ext cx="216024" cy="0"/>
            </a:xfrm>
            <a:prstGeom prst="straightConnector1">
              <a:avLst/>
            </a:prstGeom>
            <a:noFill/>
            <a:ln w="9525" cap="flat" cmpd="sng" algn="ctr">
              <a:solidFill>
                <a:schemeClr val="tx1"/>
              </a:solidFill>
              <a:prstDash val="solid"/>
              <a:round/>
              <a:headEnd type="none" w="med" len="med"/>
              <a:tailEnd type="triangle"/>
            </a:ln>
            <a:effectLst/>
          </p:spPr>
        </p:cxnSp>
        <p:cxnSp>
          <p:nvCxnSpPr>
            <p:cNvPr id="58" name="Straight Arrow Connector 57"/>
            <p:cNvCxnSpPr/>
            <p:nvPr/>
          </p:nvCxnSpPr>
          <p:spPr bwMode="auto">
            <a:xfrm>
              <a:off x="3480942" y="3493196"/>
              <a:ext cx="216024" cy="0"/>
            </a:xfrm>
            <a:prstGeom prst="straightConnector1">
              <a:avLst/>
            </a:prstGeom>
            <a:noFill/>
            <a:ln w="9525" cap="flat" cmpd="sng" algn="ctr">
              <a:solidFill>
                <a:schemeClr val="tx1"/>
              </a:solidFill>
              <a:prstDash val="solid"/>
              <a:round/>
              <a:headEnd type="none" w="med" len="med"/>
              <a:tailEnd type="triangle"/>
            </a:ln>
            <a:effectLst/>
          </p:spPr>
        </p:cxnSp>
        <p:cxnSp>
          <p:nvCxnSpPr>
            <p:cNvPr id="59" name="Straight Arrow Connector 58"/>
            <p:cNvCxnSpPr>
              <a:stCxn id="49" idx="0"/>
              <a:endCxn id="30" idx="2"/>
            </p:cNvCxnSpPr>
            <p:nvPr/>
          </p:nvCxnSpPr>
          <p:spPr bwMode="auto">
            <a:xfrm flipV="1">
              <a:off x="2958830" y="2765130"/>
              <a:ext cx="146133" cy="605455"/>
            </a:xfrm>
            <a:prstGeom prst="straightConnector1">
              <a:avLst/>
            </a:prstGeom>
            <a:noFill/>
            <a:ln w="9525" cap="flat" cmpd="sng" algn="ctr">
              <a:solidFill>
                <a:schemeClr val="tx1"/>
              </a:solidFill>
              <a:prstDash val="solid"/>
              <a:round/>
              <a:headEnd type="none" w="med" len="med"/>
              <a:tailEnd type="triangle"/>
            </a:ln>
            <a:effectLst/>
          </p:spPr>
        </p:cxnSp>
        <p:cxnSp>
          <p:nvCxnSpPr>
            <p:cNvPr id="62" name="Straight Arrow Connector 61"/>
            <p:cNvCxnSpPr>
              <a:stCxn id="56" idx="0"/>
            </p:cNvCxnSpPr>
            <p:nvPr/>
          </p:nvCxnSpPr>
          <p:spPr bwMode="auto">
            <a:xfrm flipV="1">
              <a:off x="3458204" y="3586613"/>
              <a:ext cx="546859" cy="122688"/>
            </a:xfrm>
            <a:prstGeom prst="straightConnector1">
              <a:avLst/>
            </a:prstGeom>
            <a:noFill/>
            <a:ln w="9525" cap="flat" cmpd="sng" algn="ctr">
              <a:solidFill>
                <a:schemeClr val="tx1"/>
              </a:solidFill>
              <a:prstDash val="solid"/>
              <a:round/>
              <a:headEnd type="none" w="med" len="med"/>
              <a:tailEnd type="triangle"/>
            </a:ln>
            <a:effectLst/>
          </p:spPr>
        </p:cxnSp>
        <p:grpSp>
          <p:nvGrpSpPr>
            <p:cNvPr id="66" name="Group 65"/>
            <p:cNvGrpSpPr/>
            <p:nvPr/>
          </p:nvGrpSpPr>
          <p:grpSpPr>
            <a:xfrm>
              <a:off x="1268760" y="4197690"/>
              <a:ext cx="936104" cy="360040"/>
              <a:chOff x="1268760" y="2555776"/>
              <a:chExt cx="1152128" cy="360040"/>
            </a:xfrm>
          </p:grpSpPr>
          <p:sp>
            <p:nvSpPr>
              <p:cNvPr id="67" name="Rectangle 66"/>
              <p:cNvSpPr/>
              <p:nvPr/>
            </p:nvSpPr>
            <p:spPr bwMode="auto">
              <a:xfrm>
                <a:off x="1268760" y="2555776"/>
                <a:ext cx="1152128" cy="360040"/>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68" name="TextBox 67"/>
              <p:cNvSpPr txBox="1"/>
              <p:nvPr/>
            </p:nvSpPr>
            <p:spPr>
              <a:xfrm>
                <a:off x="1268760" y="2555776"/>
                <a:ext cx="1152128" cy="344818"/>
              </a:xfrm>
              <a:prstGeom prst="rect">
                <a:avLst/>
              </a:prstGeom>
              <a:noFill/>
            </p:spPr>
            <p:txBody>
              <a:bodyPr wrap="square" rtlCol="0">
                <a:spAutoFit/>
              </a:bodyPr>
              <a:lstStyle/>
              <a:p>
                <a:pPr algn="ctr"/>
                <a:r>
                  <a:rPr lang="en-US" sz="1100" dirty="0"/>
                  <a:t>Digital adaptive agents</a:t>
                </a:r>
              </a:p>
            </p:txBody>
          </p:sp>
        </p:grpSp>
        <p:grpSp>
          <p:nvGrpSpPr>
            <p:cNvPr id="69" name="Group 68"/>
            <p:cNvGrpSpPr/>
            <p:nvPr/>
          </p:nvGrpSpPr>
          <p:grpSpPr>
            <a:xfrm>
              <a:off x="2416652" y="4189897"/>
              <a:ext cx="1421975" cy="360040"/>
              <a:chOff x="1268760" y="2555776"/>
              <a:chExt cx="1152128" cy="360040"/>
            </a:xfrm>
          </p:grpSpPr>
          <p:sp>
            <p:nvSpPr>
              <p:cNvPr id="70" name="Rectangle 69"/>
              <p:cNvSpPr/>
              <p:nvPr/>
            </p:nvSpPr>
            <p:spPr bwMode="auto">
              <a:xfrm>
                <a:off x="1268760" y="2555776"/>
                <a:ext cx="1152128" cy="360040"/>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71" name="TextBox 70"/>
              <p:cNvSpPr txBox="1"/>
              <p:nvPr/>
            </p:nvSpPr>
            <p:spPr>
              <a:xfrm>
                <a:off x="1389947" y="2555776"/>
                <a:ext cx="990764" cy="344818"/>
              </a:xfrm>
              <a:prstGeom prst="rect">
                <a:avLst/>
              </a:prstGeom>
              <a:noFill/>
            </p:spPr>
            <p:txBody>
              <a:bodyPr wrap="square" rtlCol="0">
                <a:spAutoFit/>
              </a:bodyPr>
              <a:lstStyle/>
              <a:p>
                <a:pPr algn="ctr"/>
                <a:r>
                  <a:rPr lang="en-US" sz="1100" dirty="0"/>
                  <a:t>Resource planning algorithms</a:t>
                </a:r>
              </a:p>
            </p:txBody>
          </p:sp>
        </p:grpSp>
        <p:grpSp>
          <p:nvGrpSpPr>
            <p:cNvPr id="72" name="Group 71"/>
            <p:cNvGrpSpPr/>
            <p:nvPr/>
          </p:nvGrpSpPr>
          <p:grpSpPr>
            <a:xfrm>
              <a:off x="3961592" y="4261905"/>
              <a:ext cx="1152128" cy="216024"/>
              <a:chOff x="1186465" y="2555776"/>
              <a:chExt cx="1316718" cy="216024"/>
            </a:xfrm>
          </p:grpSpPr>
          <p:sp>
            <p:nvSpPr>
              <p:cNvPr id="73" name="Rectangle 72"/>
              <p:cNvSpPr/>
              <p:nvPr/>
            </p:nvSpPr>
            <p:spPr bwMode="auto">
              <a:xfrm>
                <a:off x="1268760" y="2555776"/>
                <a:ext cx="1152128" cy="216024"/>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74" name="TextBox 73"/>
              <p:cNvSpPr txBox="1"/>
              <p:nvPr/>
            </p:nvSpPr>
            <p:spPr>
              <a:xfrm>
                <a:off x="1186465" y="2555776"/>
                <a:ext cx="1316718" cy="209354"/>
              </a:xfrm>
              <a:prstGeom prst="rect">
                <a:avLst/>
              </a:prstGeom>
              <a:noFill/>
            </p:spPr>
            <p:txBody>
              <a:bodyPr wrap="square" rtlCol="0">
                <a:spAutoFit/>
              </a:bodyPr>
              <a:lstStyle/>
              <a:p>
                <a:pPr algn="ctr"/>
                <a:r>
                  <a:rPr lang="en-US" sz="1100" dirty="0"/>
                  <a:t>CRM implementation</a:t>
                </a:r>
              </a:p>
            </p:txBody>
          </p:sp>
        </p:grpSp>
        <p:cxnSp>
          <p:nvCxnSpPr>
            <p:cNvPr id="75" name="Straight Arrow Connector 74"/>
            <p:cNvCxnSpPr/>
            <p:nvPr/>
          </p:nvCxnSpPr>
          <p:spPr bwMode="auto">
            <a:xfrm>
              <a:off x="2204864" y="4369588"/>
              <a:ext cx="216024" cy="0"/>
            </a:xfrm>
            <a:prstGeom prst="straightConnector1">
              <a:avLst/>
            </a:prstGeom>
            <a:noFill/>
            <a:ln w="9525" cap="flat" cmpd="sng" algn="ctr">
              <a:solidFill>
                <a:schemeClr val="tx1"/>
              </a:solidFill>
              <a:prstDash val="solid"/>
              <a:round/>
              <a:headEnd type="none" w="med" len="med"/>
              <a:tailEnd type="triangle"/>
            </a:ln>
            <a:effectLst/>
          </p:spPr>
        </p:cxnSp>
        <p:cxnSp>
          <p:nvCxnSpPr>
            <p:cNvPr id="76" name="Straight Arrow Connector 75"/>
            <p:cNvCxnSpPr>
              <a:stCxn id="71" idx="3"/>
              <a:endCxn id="73" idx="1"/>
            </p:cNvCxnSpPr>
            <p:nvPr/>
          </p:nvCxnSpPr>
          <p:spPr bwMode="auto">
            <a:xfrm>
              <a:off x="3789040" y="4362306"/>
              <a:ext cx="244560" cy="7611"/>
            </a:xfrm>
            <a:prstGeom prst="straightConnector1">
              <a:avLst/>
            </a:prstGeom>
            <a:noFill/>
            <a:ln w="9525" cap="flat" cmpd="sng" algn="ctr">
              <a:solidFill>
                <a:schemeClr val="tx1"/>
              </a:solidFill>
              <a:prstDash val="solid"/>
              <a:round/>
              <a:headEnd type="none" w="med" len="med"/>
              <a:tailEnd type="triangle"/>
            </a:ln>
            <a:effectLst/>
          </p:spPr>
        </p:cxnSp>
        <p:cxnSp>
          <p:nvCxnSpPr>
            <p:cNvPr id="77" name="Straight Arrow Connector 76"/>
            <p:cNvCxnSpPr>
              <a:stCxn id="67" idx="0"/>
              <a:endCxn id="46" idx="2"/>
            </p:cNvCxnSpPr>
            <p:nvPr/>
          </p:nvCxnSpPr>
          <p:spPr bwMode="auto">
            <a:xfrm flipV="1">
              <a:off x="1736812" y="3586609"/>
              <a:ext cx="0" cy="611081"/>
            </a:xfrm>
            <a:prstGeom prst="straightConnector1">
              <a:avLst/>
            </a:prstGeom>
            <a:noFill/>
            <a:ln w="9525" cap="flat" cmpd="sng" algn="ctr">
              <a:solidFill>
                <a:schemeClr val="tx1"/>
              </a:solidFill>
              <a:prstDash val="solid"/>
              <a:round/>
              <a:headEnd type="none" w="med" len="med"/>
              <a:tailEnd type="triangle"/>
            </a:ln>
            <a:effectLst/>
          </p:spPr>
        </p:cxnSp>
        <p:cxnSp>
          <p:nvCxnSpPr>
            <p:cNvPr id="86" name="Straight Arrow Connector 85"/>
            <p:cNvCxnSpPr>
              <a:stCxn id="73" idx="0"/>
            </p:cNvCxnSpPr>
            <p:nvPr/>
          </p:nvCxnSpPr>
          <p:spPr bwMode="auto">
            <a:xfrm flipV="1">
              <a:off x="4537656" y="3469817"/>
              <a:ext cx="43472" cy="792088"/>
            </a:xfrm>
            <a:prstGeom prst="straightConnector1">
              <a:avLst/>
            </a:prstGeom>
            <a:noFill/>
            <a:ln w="9525" cap="flat" cmpd="sng" algn="ctr">
              <a:solidFill>
                <a:schemeClr val="tx1"/>
              </a:solidFill>
              <a:prstDash val="solid"/>
              <a:round/>
              <a:headEnd type="none" w="med" len="med"/>
              <a:tailEnd type="triangle"/>
            </a:ln>
            <a:effectLst/>
          </p:spPr>
        </p:cxnSp>
        <p:cxnSp>
          <p:nvCxnSpPr>
            <p:cNvPr id="87" name="Straight Arrow Connector 86"/>
            <p:cNvCxnSpPr>
              <a:stCxn id="70" idx="0"/>
            </p:cNvCxnSpPr>
            <p:nvPr/>
          </p:nvCxnSpPr>
          <p:spPr bwMode="auto">
            <a:xfrm flipV="1">
              <a:off x="3127640" y="3923928"/>
              <a:ext cx="301360" cy="265969"/>
            </a:xfrm>
            <a:prstGeom prst="straightConnector1">
              <a:avLst/>
            </a:prstGeom>
            <a:noFill/>
            <a:ln w="9525" cap="flat" cmpd="sng" algn="ctr">
              <a:solidFill>
                <a:schemeClr val="tx1"/>
              </a:solidFill>
              <a:prstDash val="solid"/>
              <a:round/>
              <a:headEnd type="none" w="med" len="med"/>
              <a:tailEnd type="triangle"/>
            </a:ln>
            <a:effectLst/>
          </p:spPr>
        </p:cxnSp>
        <p:cxnSp>
          <p:nvCxnSpPr>
            <p:cNvPr id="92" name="Straight Arrow Connector 91"/>
            <p:cNvCxnSpPr>
              <a:stCxn id="52" idx="0"/>
              <a:endCxn id="36" idx="2"/>
            </p:cNvCxnSpPr>
            <p:nvPr/>
          </p:nvCxnSpPr>
          <p:spPr bwMode="auto">
            <a:xfrm flipV="1">
              <a:off x="4329100" y="3210031"/>
              <a:ext cx="72007" cy="160554"/>
            </a:xfrm>
            <a:prstGeom prst="straightConnector1">
              <a:avLst/>
            </a:prstGeom>
            <a:noFill/>
            <a:ln w="9525" cap="flat" cmpd="sng" algn="ctr">
              <a:solidFill>
                <a:schemeClr val="tx1"/>
              </a:solidFill>
              <a:prstDash val="solid"/>
              <a:round/>
              <a:headEnd type="none" w="med" len="med"/>
              <a:tailEnd type="triangle"/>
            </a:ln>
            <a:effectLst/>
          </p:spPr>
        </p:cxnSp>
        <p:grpSp>
          <p:nvGrpSpPr>
            <p:cNvPr id="95" name="Group 94"/>
            <p:cNvGrpSpPr/>
            <p:nvPr/>
          </p:nvGrpSpPr>
          <p:grpSpPr>
            <a:xfrm>
              <a:off x="1268760" y="4968373"/>
              <a:ext cx="1008113" cy="360040"/>
              <a:chOff x="1268760" y="2555776"/>
              <a:chExt cx="1008113" cy="360040"/>
            </a:xfrm>
          </p:grpSpPr>
          <p:sp>
            <p:nvSpPr>
              <p:cNvPr id="96" name="Rectangle 95"/>
              <p:cNvSpPr/>
              <p:nvPr/>
            </p:nvSpPr>
            <p:spPr bwMode="auto">
              <a:xfrm>
                <a:off x="1268760" y="2555776"/>
                <a:ext cx="936104" cy="360040"/>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97" name="TextBox 96"/>
              <p:cNvSpPr txBox="1"/>
              <p:nvPr/>
            </p:nvSpPr>
            <p:spPr>
              <a:xfrm>
                <a:off x="1268760" y="2555776"/>
                <a:ext cx="1008113" cy="344818"/>
              </a:xfrm>
              <a:prstGeom prst="rect">
                <a:avLst/>
              </a:prstGeom>
              <a:noFill/>
            </p:spPr>
            <p:txBody>
              <a:bodyPr wrap="square" rtlCol="0">
                <a:spAutoFit/>
              </a:bodyPr>
              <a:lstStyle/>
              <a:p>
                <a:pPr algn="ctr"/>
                <a:r>
                  <a:rPr lang="en-US" sz="1100" dirty="0"/>
                  <a:t>Develop resource planning model</a:t>
                </a:r>
              </a:p>
            </p:txBody>
          </p:sp>
        </p:grpSp>
        <p:grpSp>
          <p:nvGrpSpPr>
            <p:cNvPr id="98" name="Group 97"/>
            <p:cNvGrpSpPr/>
            <p:nvPr/>
          </p:nvGrpSpPr>
          <p:grpSpPr>
            <a:xfrm>
              <a:off x="2636912" y="4824357"/>
              <a:ext cx="1057699" cy="360040"/>
              <a:chOff x="1268760" y="2555776"/>
              <a:chExt cx="1152128" cy="360040"/>
            </a:xfrm>
          </p:grpSpPr>
          <p:sp>
            <p:nvSpPr>
              <p:cNvPr id="99" name="Rectangle 98"/>
              <p:cNvSpPr/>
              <p:nvPr/>
            </p:nvSpPr>
            <p:spPr bwMode="auto">
              <a:xfrm>
                <a:off x="1268760" y="2555776"/>
                <a:ext cx="1152128" cy="360040"/>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100" name="TextBox 99"/>
              <p:cNvSpPr txBox="1"/>
              <p:nvPr/>
            </p:nvSpPr>
            <p:spPr>
              <a:xfrm>
                <a:off x="1389947" y="2555776"/>
                <a:ext cx="990763" cy="350809"/>
              </a:xfrm>
              <a:prstGeom prst="rect">
                <a:avLst/>
              </a:prstGeom>
              <a:noFill/>
            </p:spPr>
            <p:txBody>
              <a:bodyPr wrap="square" rtlCol="0">
                <a:spAutoFit/>
              </a:bodyPr>
              <a:lstStyle/>
              <a:p>
                <a:pPr algn="ctr"/>
                <a:r>
                  <a:rPr lang="en-US" sz="1100" dirty="0"/>
                  <a:t>Establish client response centre</a:t>
                </a:r>
              </a:p>
            </p:txBody>
          </p:sp>
        </p:grpSp>
        <p:grpSp>
          <p:nvGrpSpPr>
            <p:cNvPr id="101" name="Group 100"/>
            <p:cNvGrpSpPr/>
            <p:nvPr/>
          </p:nvGrpSpPr>
          <p:grpSpPr>
            <a:xfrm>
              <a:off x="3933056" y="4882095"/>
              <a:ext cx="1080120" cy="216024"/>
              <a:chOff x="1268760" y="2555776"/>
              <a:chExt cx="1152128" cy="216024"/>
            </a:xfrm>
          </p:grpSpPr>
          <p:sp>
            <p:nvSpPr>
              <p:cNvPr id="102" name="Rectangle 101"/>
              <p:cNvSpPr/>
              <p:nvPr/>
            </p:nvSpPr>
            <p:spPr bwMode="auto">
              <a:xfrm>
                <a:off x="1268760" y="2555776"/>
                <a:ext cx="1152128" cy="216024"/>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103" name="TextBox 102"/>
              <p:cNvSpPr txBox="1"/>
              <p:nvPr/>
            </p:nvSpPr>
            <p:spPr>
              <a:xfrm>
                <a:off x="1268760" y="2555776"/>
                <a:ext cx="1152128" cy="209354"/>
              </a:xfrm>
              <a:prstGeom prst="rect">
                <a:avLst/>
              </a:prstGeom>
              <a:noFill/>
            </p:spPr>
            <p:txBody>
              <a:bodyPr wrap="square" rtlCol="0">
                <a:spAutoFit/>
              </a:bodyPr>
              <a:lstStyle/>
              <a:p>
                <a:pPr algn="ctr"/>
                <a:r>
                  <a:rPr lang="en-US" sz="1100" dirty="0"/>
                  <a:t>ERP integration</a:t>
                </a:r>
              </a:p>
            </p:txBody>
          </p:sp>
        </p:grpSp>
        <p:cxnSp>
          <p:nvCxnSpPr>
            <p:cNvPr id="104" name="Straight Arrow Connector 103"/>
            <p:cNvCxnSpPr>
              <a:stCxn id="97" idx="0"/>
              <a:endCxn id="70" idx="1"/>
            </p:cNvCxnSpPr>
            <p:nvPr/>
          </p:nvCxnSpPr>
          <p:spPr bwMode="auto">
            <a:xfrm flipV="1">
              <a:off x="1772816" y="4369917"/>
              <a:ext cx="643835" cy="598456"/>
            </a:xfrm>
            <a:prstGeom prst="straightConnector1">
              <a:avLst/>
            </a:prstGeom>
            <a:noFill/>
            <a:ln w="9525" cap="flat" cmpd="sng" algn="ctr">
              <a:solidFill>
                <a:schemeClr val="tx1"/>
              </a:solidFill>
              <a:prstDash val="solid"/>
              <a:round/>
              <a:headEnd type="none" w="med" len="med"/>
              <a:tailEnd type="triangle"/>
            </a:ln>
            <a:effectLst/>
          </p:spPr>
        </p:cxnSp>
        <p:cxnSp>
          <p:nvCxnSpPr>
            <p:cNvPr id="105" name="Straight Arrow Connector 104"/>
            <p:cNvCxnSpPr>
              <a:stCxn id="100" idx="3"/>
              <a:endCxn id="102" idx="1"/>
            </p:cNvCxnSpPr>
            <p:nvPr/>
          </p:nvCxnSpPr>
          <p:spPr bwMode="auto">
            <a:xfrm flipV="1">
              <a:off x="3657726" y="4990108"/>
              <a:ext cx="275329" cy="9654"/>
            </a:xfrm>
            <a:prstGeom prst="straightConnector1">
              <a:avLst/>
            </a:prstGeom>
            <a:noFill/>
            <a:ln w="9525" cap="flat" cmpd="sng" algn="ctr">
              <a:solidFill>
                <a:schemeClr val="tx1"/>
              </a:solidFill>
              <a:prstDash val="solid"/>
              <a:round/>
              <a:headEnd type="none" w="med" len="med"/>
              <a:tailEnd type="triangle"/>
            </a:ln>
            <a:effectLst/>
          </p:spPr>
        </p:cxnSp>
        <p:cxnSp>
          <p:nvCxnSpPr>
            <p:cNvPr id="106" name="Straight Arrow Connector 105"/>
            <p:cNvCxnSpPr>
              <a:stCxn id="25" idx="2"/>
            </p:cNvCxnSpPr>
            <p:nvPr/>
          </p:nvCxnSpPr>
          <p:spPr bwMode="auto">
            <a:xfrm>
              <a:off x="1844824" y="2771800"/>
              <a:ext cx="0" cy="576064"/>
            </a:xfrm>
            <a:prstGeom prst="straightConnector1">
              <a:avLst/>
            </a:prstGeom>
            <a:noFill/>
            <a:ln w="9525" cap="flat" cmpd="sng" algn="ctr">
              <a:solidFill>
                <a:schemeClr val="tx1"/>
              </a:solidFill>
              <a:prstDash val="solid"/>
              <a:round/>
              <a:headEnd type="none" w="med" len="med"/>
              <a:tailEnd type="triangle"/>
            </a:ln>
            <a:effectLst/>
          </p:spPr>
        </p:cxnSp>
        <p:cxnSp>
          <p:nvCxnSpPr>
            <p:cNvPr id="107" name="Straight Arrow Connector 106"/>
            <p:cNvCxnSpPr>
              <a:stCxn id="25" idx="2"/>
              <a:endCxn id="49" idx="0"/>
            </p:cNvCxnSpPr>
            <p:nvPr/>
          </p:nvCxnSpPr>
          <p:spPr bwMode="auto">
            <a:xfrm>
              <a:off x="1844824" y="2771800"/>
              <a:ext cx="1114006" cy="598785"/>
            </a:xfrm>
            <a:prstGeom prst="straightConnector1">
              <a:avLst/>
            </a:prstGeom>
            <a:noFill/>
            <a:ln w="9525" cap="flat" cmpd="sng" algn="ctr">
              <a:solidFill>
                <a:schemeClr val="tx1"/>
              </a:solidFill>
              <a:prstDash val="solid"/>
              <a:round/>
              <a:headEnd type="none" w="med" len="med"/>
              <a:tailEnd type="triangle"/>
            </a:ln>
            <a:effectLst/>
          </p:spPr>
        </p:cxnSp>
        <p:grpSp>
          <p:nvGrpSpPr>
            <p:cNvPr id="114" name="Group 113"/>
            <p:cNvGrpSpPr/>
            <p:nvPr/>
          </p:nvGrpSpPr>
          <p:grpSpPr>
            <a:xfrm>
              <a:off x="3068960" y="5299873"/>
              <a:ext cx="1224136" cy="216024"/>
              <a:chOff x="1268760" y="2555776"/>
              <a:chExt cx="1333424" cy="216024"/>
            </a:xfrm>
          </p:grpSpPr>
          <p:sp>
            <p:nvSpPr>
              <p:cNvPr id="115" name="Rectangle 114"/>
              <p:cNvSpPr/>
              <p:nvPr/>
            </p:nvSpPr>
            <p:spPr bwMode="auto">
              <a:xfrm>
                <a:off x="1268760" y="2555776"/>
                <a:ext cx="1333424" cy="216024"/>
              </a:xfrm>
              <a:prstGeom prst="rect">
                <a:avLst/>
              </a:prstGeom>
              <a:solidFill>
                <a:schemeClr val="accent3">
                  <a:lumMod val="95000"/>
                </a:schemeClr>
              </a:solidFill>
              <a:ln w="9525" cap="flat" cmpd="sng" algn="ctr">
                <a:solidFill>
                  <a:schemeClr val="tx1"/>
                </a:solidFill>
                <a:prstDash val="solid"/>
                <a:round/>
                <a:headEnd type="none" w="med" len="med"/>
                <a:tailEnd type="none" w="sm" len="lg"/>
              </a:ln>
              <a:effectLst/>
            </p:spPr>
            <p:txBody>
              <a:bodyPr vert="horz" wrap="square" lIns="91440" tIns="45720" rIns="91440" bIns="45720" numCol="1" rtlCol="0" anchor="t" anchorCtr="0" compatLnSpc="1">
                <a:prstTxWarp prst="textNoShape">
                  <a:avLst/>
                </a:prstTxWarp>
              </a:bodyPr>
              <a:lstStyle/>
              <a:p>
                <a:pPr algn="l"/>
                <a:endParaRPr lang="en-US" sz="800" dirty="0"/>
              </a:p>
            </p:txBody>
          </p:sp>
          <p:sp>
            <p:nvSpPr>
              <p:cNvPr id="116" name="TextBox 115"/>
              <p:cNvSpPr txBox="1"/>
              <p:nvPr/>
            </p:nvSpPr>
            <p:spPr>
              <a:xfrm>
                <a:off x="1268760" y="2555776"/>
                <a:ext cx="1333424" cy="209354"/>
              </a:xfrm>
              <a:prstGeom prst="rect">
                <a:avLst/>
              </a:prstGeom>
              <a:noFill/>
            </p:spPr>
            <p:txBody>
              <a:bodyPr wrap="square" rtlCol="0">
                <a:spAutoFit/>
              </a:bodyPr>
              <a:lstStyle/>
              <a:p>
                <a:pPr algn="ctr"/>
                <a:r>
                  <a:rPr lang="en-US" sz="1100" dirty="0"/>
                  <a:t>Develop service teams</a:t>
                </a:r>
              </a:p>
            </p:txBody>
          </p:sp>
        </p:grpSp>
        <p:cxnSp>
          <p:nvCxnSpPr>
            <p:cNvPr id="118" name="Straight Arrow Connector 117"/>
            <p:cNvCxnSpPr>
              <a:stCxn id="96" idx="3"/>
              <a:endCxn id="116" idx="1"/>
            </p:cNvCxnSpPr>
            <p:nvPr/>
          </p:nvCxnSpPr>
          <p:spPr bwMode="auto">
            <a:xfrm>
              <a:off x="2204864" y="5148393"/>
              <a:ext cx="864096" cy="256156"/>
            </a:xfrm>
            <a:prstGeom prst="straightConnector1">
              <a:avLst/>
            </a:prstGeom>
            <a:noFill/>
            <a:ln w="9525" cap="flat" cmpd="sng" algn="ctr">
              <a:solidFill>
                <a:schemeClr val="tx1"/>
              </a:solidFill>
              <a:prstDash val="solid"/>
              <a:round/>
              <a:headEnd type="none" w="med" len="med"/>
              <a:tailEnd type="triangle"/>
            </a:ln>
            <a:effectLst/>
          </p:spPr>
        </p:cxnSp>
        <p:cxnSp>
          <p:nvCxnSpPr>
            <p:cNvPr id="119" name="Straight Arrow Connector 118"/>
            <p:cNvCxnSpPr>
              <a:stCxn id="96" idx="3"/>
              <a:endCxn id="99" idx="1"/>
            </p:cNvCxnSpPr>
            <p:nvPr/>
          </p:nvCxnSpPr>
          <p:spPr bwMode="auto">
            <a:xfrm flipV="1">
              <a:off x="2204864" y="5004377"/>
              <a:ext cx="432048" cy="144016"/>
            </a:xfrm>
            <a:prstGeom prst="straightConnector1">
              <a:avLst/>
            </a:prstGeom>
            <a:noFill/>
            <a:ln w="9525" cap="flat" cmpd="sng" algn="ctr">
              <a:solidFill>
                <a:schemeClr val="tx1"/>
              </a:solidFill>
              <a:prstDash val="solid"/>
              <a:round/>
              <a:headEnd type="none" w="med" len="med"/>
              <a:tailEnd type="triangle"/>
            </a:ln>
            <a:effectLst/>
          </p:spPr>
        </p:cxnSp>
        <p:cxnSp>
          <p:nvCxnSpPr>
            <p:cNvPr id="124" name="Straight Arrow Connector 123"/>
            <p:cNvCxnSpPr>
              <a:stCxn id="115" idx="0"/>
            </p:cNvCxnSpPr>
            <p:nvPr/>
          </p:nvCxnSpPr>
          <p:spPr bwMode="auto">
            <a:xfrm flipV="1">
              <a:off x="3681028" y="5112389"/>
              <a:ext cx="396044" cy="187484"/>
            </a:xfrm>
            <a:prstGeom prst="straightConnector1">
              <a:avLst/>
            </a:prstGeom>
            <a:noFill/>
            <a:ln w="9525" cap="flat" cmpd="sng" algn="ctr">
              <a:solidFill>
                <a:schemeClr val="tx1"/>
              </a:solidFill>
              <a:prstDash val="solid"/>
              <a:round/>
              <a:headEnd type="none" w="med" len="med"/>
              <a:tailEnd type="triangle"/>
            </a:ln>
            <a:effectLst/>
          </p:spPr>
        </p:cxnSp>
        <p:cxnSp>
          <p:nvCxnSpPr>
            <p:cNvPr id="127" name="Straight Arrow Connector 126"/>
            <p:cNvCxnSpPr>
              <a:stCxn id="102" idx="0"/>
              <a:endCxn id="74" idx="2"/>
            </p:cNvCxnSpPr>
            <p:nvPr/>
          </p:nvCxnSpPr>
          <p:spPr bwMode="auto">
            <a:xfrm flipV="1">
              <a:off x="4473116" y="4471259"/>
              <a:ext cx="64540" cy="410836"/>
            </a:xfrm>
            <a:prstGeom prst="straightConnector1">
              <a:avLst/>
            </a:prstGeom>
            <a:noFill/>
            <a:ln w="9525" cap="flat" cmpd="sng" algn="ctr">
              <a:solidFill>
                <a:schemeClr val="tx1"/>
              </a:solidFill>
              <a:prstDash val="solid"/>
              <a:round/>
              <a:headEnd type="none" w="med" len="med"/>
              <a:tailEnd type="triangle"/>
            </a:ln>
            <a:effectLst/>
          </p:spPr>
        </p:cxnSp>
        <p:sp>
          <p:nvSpPr>
            <p:cNvPr id="154" name="TextBox 153"/>
            <p:cNvSpPr txBox="1"/>
            <p:nvPr/>
          </p:nvSpPr>
          <p:spPr>
            <a:xfrm>
              <a:off x="4869160" y="5601517"/>
              <a:ext cx="936104" cy="172409"/>
            </a:xfrm>
            <a:prstGeom prst="rect">
              <a:avLst/>
            </a:prstGeom>
            <a:noFill/>
          </p:spPr>
          <p:txBody>
            <a:bodyPr wrap="square" rtlCol="0">
              <a:spAutoFit/>
            </a:bodyPr>
            <a:lstStyle/>
            <a:p>
              <a:pPr algn="ctr"/>
              <a:r>
                <a:rPr lang="en-US" sz="800" dirty="0"/>
                <a:t>Time</a:t>
              </a:r>
            </a:p>
          </p:txBody>
        </p:sp>
        <p:sp>
          <p:nvSpPr>
            <p:cNvPr id="89" name="TextBox 88"/>
            <p:cNvSpPr txBox="1"/>
            <p:nvPr/>
          </p:nvSpPr>
          <p:spPr>
            <a:xfrm>
              <a:off x="5085184" y="2212259"/>
              <a:ext cx="612310" cy="209354"/>
            </a:xfrm>
            <a:prstGeom prst="rect">
              <a:avLst/>
            </a:prstGeom>
            <a:noFill/>
          </p:spPr>
          <p:txBody>
            <a:bodyPr wrap="square" rtlCol="0">
              <a:spAutoFit/>
            </a:bodyPr>
            <a:lstStyle/>
            <a:p>
              <a:pPr algn="ctr"/>
              <a:r>
                <a:rPr lang="en-US" sz="1100" dirty="0"/>
                <a:t>Year 4, etc.</a:t>
              </a:r>
            </a:p>
          </p:txBody>
        </p:sp>
      </p:grpSp>
    </p:spTree>
    <p:extLst>
      <p:ext uri="{BB962C8B-B14F-4D97-AF65-F5344CB8AC3E}">
        <p14:creationId xmlns:p14="http://schemas.microsoft.com/office/powerpoint/2010/main" val="1729820178"/>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5"/>
          <p:cNvSpPr txBox="1">
            <a:spLocks noChangeArrowheads="1"/>
          </p:cNvSpPr>
          <p:nvPr/>
        </p:nvSpPr>
        <p:spPr bwMode="auto">
          <a:xfrm>
            <a:off x="433388" y="23087"/>
            <a:ext cx="9036051" cy="954107"/>
          </a:xfrm>
          <a:prstGeom prst="rect">
            <a:avLst/>
          </a:prstGeom>
          <a:noFill/>
          <a:ln w="9525">
            <a:noFill/>
            <a:miter lim="800000"/>
            <a:headEnd/>
            <a:tailEnd type="none" w="sm" len="lg"/>
          </a:ln>
        </p:spPr>
        <p:txBody>
          <a:bodyPr wrap="square">
            <a:spAutoFit/>
          </a:bodyPr>
          <a:lstStyle/>
          <a:p>
            <a:pPr algn="ctr">
              <a:spcBef>
                <a:spcPct val="50000"/>
              </a:spcBef>
            </a:pPr>
            <a:r>
              <a:rPr lang="en-GB" sz="2800" b="1" dirty="0"/>
              <a:t>The three dimensions of process technology </a:t>
            </a:r>
            <a:br>
              <a:rPr lang="en-GB" sz="2800" b="1" dirty="0"/>
            </a:br>
            <a:r>
              <a:rPr lang="en-GB" sz="2800" b="1" dirty="0"/>
              <a:t>are often closely linked</a:t>
            </a:r>
            <a:endParaRPr lang="en-US" sz="2800" b="1" dirty="0"/>
          </a:p>
        </p:txBody>
      </p:sp>
      <p:sp>
        <p:nvSpPr>
          <p:cNvPr id="33" name="AutoShape 6"/>
          <p:cNvSpPr>
            <a:spLocks noChangeArrowheads="1"/>
          </p:cNvSpPr>
          <p:nvPr/>
        </p:nvSpPr>
        <p:spPr bwMode="auto">
          <a:xfrm>
            <a:off x="2221327" y="1474220"/>
            <a:ext cx="5451135" cy="729999"/>
          </a:xfrm>
          <a:prstGeom prst="leftRightArrow">
            <a:avLst>
              <a:gd name="adj1" fmla="val 60691"/>
              <a:gd name="adj2" fmla="val 97472"/>
            </a:avLst>
          </a:prstGeom>
          <a:solidFill>
            <a:schemeClr val="bg1">
              <a:lumMod val="95000"/>
            </a:schemeClr>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400" dirty="0"/>
          </a:p>
        </p:txBody>
      </p:sp>
      <p:sp>
        <p:nvSpPr>
          <p:cNvPr id="34" name="AutoShape 6"/>
          <p:cNvSpPr>
            <a:spLocks noChangeArrowheads="1"/>
          </p:cNvSpPr>
          <p:nvPr/>
        </p:nvSpPr>
        <p:spPr bwMode="auto">
          <a:xfrm>
            <a:off x="2215109" y="2759597"/>
            <a:ext cx="5451135" cy="729999"/>
          </a:xfrm>
          <a:prstGeom prst="leftRightArrow">
            <a:avLst>
              <a:gd name="adj1" fmla="val 60691"/>
              <a:gd name="adj2" fmla="val 97472"/>
            </a:avLst>
          </a:prstGeom>
          <a:solidFill>
            <a:schemeClr val="bg1">
              <a:lumMod val="95000"/>
            </a:schemeClr>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400" dirty="0"/>
          </a:p>
        </p:txBody>
      </p:sp>
      <p:sp>
        <p:nvSpPr>
          <p:cNvPr id="35" name="AutoShape 6"/>
          <p:cNvSpPr>
            <a:spLocks noChangeArrowheads="1"/>
          </p:cNvSpPr>
          <p:nvPr/>
        </p:nvSpPr>
        <p:spPr bwMode="auto">
          <a:xfrm>
            <a:off x="2202089" y="4056588"/>
            <a:ext cx="5451135" cy="729999"/>
          </a:xfrm>
          <a:prstGeom prst="leftRightArrow">
            <a:avLst>
              <a:gd name="adj1" fmla="val 60691"/>
              <a:gd name="adj2" fmla="val 97472"/>
            </a:avLst>
          </a:prstGeom>
          <a:solidFill>
            <a:schemeClr val="bg1">
              <a:lumMod val="95000"/>
            </a:schemeClr>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400" dirty="0"/>
          </a:p>
        </p:txBody>
      </p:sp>
      <p:sp>
        <p:nvSpPr>
          <p:cNvPr id="17439" name="Text Box 9"/>
          <p:cNvSpPr txBox="1">
            <a:spLocks noChangeArrowheads="1"/>
          </p:cNvSpPr>
          <p:nvPr/>
        </p:nvSpPr>
        <p:spPr bwMode="auto">
          <a:xfrm>
            <a:off x="877141" y="1341724"/>
            <a:ext cx="1324674" cy="764517"/>
          </a:xfrm>
          <a:prstGeom prst="rect">
            <a:avLst/>
          </a:prstGeom>
          <a:noFill/>
          <a:ln w="9525">
            <a:noFill/>
            <a:miter lim="800000"/>
            <a:headEnd/>
            <a:tailEnd type="none" w="sm" len="lg"/>
          </a:ln>
        </p:spPr>
        <p:txBody>
          <a:bodyPr>
            <a:spAutoFit/>
          </a:bodyPr>
          <a:lstStyle/>
          <a:p>
            <a:pPr>
              <a:spcBef>
                <a:spcPct val="50000"/>
              </a:spcBef>
            </a:pPr>
            <a:r>
              <a:rPr lang="en-GB" sz="1400" dirty="0"/>
              <a:t>Few, large units of technology</a:t>
            </a:r>
            <a:endParaRPr lang="en-US" sz="1400" dirty="0"/>
          </a:p>
        </p:txBody>
      </p:sp>
      <p:sp>
        <p:nvSpPr>
          <p:cNvPr id="17440" name="Text Box 10"/>
          <p:cNvSpPr txBox="1">
            <a:spLocks noChangeArrowheads="1"/>
          </p:cNvSpPr>
          <p:nvPr/>
        </p:nvSpPr>
        <p:spPr bwMode="auto">
          <a:xfrm>
            <a:off x="7701010" y="1407540"/>
            <a:ext cx="1324674" cy="764517"/>
          </a:xfrm>
          <a:prstGeom prst="rect">
            <a:avLst/>
          </a:prstGeom>
          <a:noFill/>
          <a:ln w="9525">
            <a:noFill/>
            <a:miter lim="800000"/>
            <a:headEnd/>
            <a:tailEnd type="none" w="sm" len="lg"/>
          </a:ln>
        </p:spPr>
        <p:txBody>
          <a:bodyPr>
            <a:spAutoFit/>
          </a:bodyPr>
          <a:lstStyle/>
          <a:p>
            <a:pPr algn="r">
              <a:spcBef>
                <a:spcPct val="50000"/>
              </a:spcBef>
            </a:pPr>
            <a:r>
              <a:rPr lang="en-GB" sz="1400" dirty="0"/>
              <a:t>Many, small units of technology</a:t>
            </a:r>
            <a:endParaRPr lang="en-US" sz="1400" dirty="0"/>
          </a:p>
        </p:txBody>
      </p:sp>
      <p:sp>
        <p:nvSpPr>
          <p:cNvPr id="17437" name="Text Box 12"/>
          <p:cNvSpPr txBox="1">
            <a:spLocks noChangeArrowheads="1"/>
          </p:cNvSpPr>
          <p:nvPr/>
        </p:nvSpPr>
        <p:spPr bwMode="auto">
          <a:xfrm>
            <a:off x="877142" y="2509065"/>
            <a:ext cx="1457579" cy="1169551"/>
          </a:xfrm>
          <a:prstGeom prst="rect">
            <a:avLst/>
          </a:prstGeom>
          <a:noFill/>
          <a:ln w="9525">
            <a:noFill/>
            <a:miter lim="800000"/>
            <a:headEnd/>
            <a:tailEnd type="none" w="sm" len="lg"/>
          </a:ln>
        </p:spPr>
        <p:txBody>
          <a:bodyPr>
            <a:spAutoFit/>
          </a:bodyPr>
          <a:lstStyle/>
          <a:p>
            <a:pPr>
              <a:spcBef>
                <a:spcPct val="50000"/>
              </a:spcBef>
            </a:pPr>
            <a:r>
              <a:rPr lang="en-GB" sz="1400" dirty="0"/>
              <a:t>Process (technology plus humans) has low acuity and judgement</a:t>
            </a:r>
            <a:endParaRPr lang="en-US" sz="1400" dirty="0"/>
          </a:p>
        </p:txBody>
      </p:sp>
      <p:sp>
        <p:nvSpPr>
          <p:cNvPr id="17438" name="Text Box 13"/>
          <p:cNvSpPr txBox="1">
            <a:spLocks noChangeArrowheads="1"/>
          </p:cNvSpPr>
          <p:nvPr/>
        </p:nvSpPr>
        <p:spPr bwMode="auto">
          <a:xfrm>
            <a:off x="7701010" y="2481284"/>
            <a:ext cx="1324674" cy="1384995"/>
          </a:xfrm>
          <a:prstGeom prst="rect">
            <a:avLst/>
          </a:prstGeom>
          <a:noFill/>
          <a:ln w="9525">
            <a:noFill/>
            <a:miter lim="800000"/>
            <a:headEnd/>
            <a:tailEnd type="none" w="sm" len="lg"/>
          </a:ln>
        </p:spPr>
        <p:txBody>
          <a:bodyPr>
            <a:spAutoFit/>
          </a:bodyPr>
          <a:lstStyle/>
          <a:p>
            <a:pPr algn="r">
              <a:spcBef>
                <a:spcPct val="50000"/>
              </a:spcBef>
            </a:pPr>
            <a:r>
              <a:rPr lang="en-GB" sz="1400" dirty="0"/>
              <a:t>Process (technology plus humans) has high acuity and judgement</a:t>
            </a:r>
            <a:endParaRPr lang="en-US" sz="1400" dirty="0"/>
          </a:p>
        </p:txBody>
      </p:sp>
      <p:sp>
        <p:nvSpPr>
          <p:cNvPr id="17435" name="Text Box 15"/>
          <p:cNvSpPr txBox="1">
            <a:spLocks noChangeArrowheads="1"/>
          </p:cNvSpPr>
          <p:nvPr/>
        </p:nvSpPr>
        <p:spPr bwMode="auto">
          <a:xfrm>
            <a:off x="877141" y="4178534"/>
            <a:ext cx="1324674" cy="537994"/>
          </a:xfrm>
          <a:prstGeom prst="rect">
            <a:avLst/>
          </a:prstGeom>
          <a:noFill/>
          <a:ln w="9525">
            <a:noFill/>
            <a:miter lim="800000"/>
            <a:headEnd/>
            <a:tailEnd type="none" w="sm" len="lg"/>
          </a:ln>
        </p:spPr>
        <p:txBody>
          <a:bodyPr>
            <a:spAutoFit/>
          </a:bodyPr>
          <a:lstStyle/>
          <a:p>
            <a:pPr>
              <a:spcBef>
                <a:spcPct val="50000"/>
              </a:spcBef>
            </a:pPr>
            <a:r>
              <a:rPr lang="en-GB" sz="1400" dirty="0"/>
              <a:t>Technology is integrated</a:t>
            </a:r>
            <a:endParaRPr lang="en-US" sz="1400" dirty="0"/>
          </a:p>
        </p:txBody>
      </p:sp>
      <p:sp>
        <p:nvSpPr>
          <p:cNvPr id="17436" name="Text Box 16"/>
          <p:cNvSpPr txBox="1">
            <a:spLocks noChangeArrowheads="1"/>
          </p:cNvSpPr>
          <p:nvPr/>
        </p:nvSpPr>
        <p:spPr bwMode="auto">
          <a:xfrm>
            <a:off x="7701010" y="4178534"/>
            <a:ext cx="1324674" cy="537994"/>
          </a:xfrm>
          <a:prstGeom prst="rect">
            <a:avLst/>
          </a:prstGeom>
          <a:noFill/>
          <a:ln w="9525">
            <a:noFill/>
            <a:miter lim="800000"/>
            <a:headEnd/>
            <a:tailEnd type="none" w="sm" len="lg"/>
          </a:ln>
        </p:spPr>
        <p:txBody>
          <a:bodyPr>
            <a:spAutoFit/>
          </a:bodyPr>
          <a:lstStyle/>
          <a:p>
            <a:pPr algn="r">
              <a:spcBef>
                <a:spcPct val="50000"/>
              </a:spcBef>
            </a:pPr>
            <a:r>
              <a:rPr lang="en-GB" sz="1400" dirty="0"/>
              <a:t>Technology is separated</a:t>
            </a:r>
            <a:endParaRPr lang="en-US" sz="1400" dirty="0"/>
          </a:p>
        </p:txBody>
      </p:sp>
      <p:sp>
        <p:nvSpPr>
          <p:cNvPr id="17415" name="Text Box 18"/>
          <p:cNvSpPr txBox="1">
            <a:spLocks noChangeArrowheads="1"/>
          </p:cNvSpPr>
          <p:nvPr/>
        </p:nvSpPr>
        <p:spPr bwMode="auto">
          <a:xfrm>
            <a:off x="2466577" y="1638297"/>
            <a:ext cx="663067" cy="311470"/>
          </a:xfrm>
          <a:prstGeom prst="rect">
            <a:avLst/>
          </a:prstGeom>
          <a:noFill/>
          <a:ln w="9525">
            <a:noFill/>
            <a:miter lim="800000"/>
            <a:headEnd/>
            <a:tailEnd type="none" w="sm" len="lg"/>
          </a:ln>
        </p:spPr>
        <p:txBody>
          <a:bodyPr>
            <a:spAutoFit/>
          </a:bodyPr>
          <a:lstStyle/>
          <a:p>
            <a:pPr>
              <a:spcBef>
                <a:spcPct val="50000"/>
              </a:spcBef>
            </a:pPr>
            <a:r>
              <a:rPr lang="en-GB" sz="1400" cap="all" dirty="0"/>
              <a:t>High</a:t>
            </a:r>
            <a:endParaRPr lang="en-US" sz="1400" cap="all" dirty="0"/>
          </a:p>
        </p:txBody>
      </p:sp>
      <p:sp>
        <p:nvSpPr>
          <p:cNvPr id="17416" name="Text Box 19"/>
          <p:cNvSpPr txBox="1">
            <a:spLocks noChangeArrowheads="1"/>
          </p:cNvSpPr>
          <p:nvPr/>
        </p:nvSpPr>
        <p:spPr bwMode="auto">
          <a:xfrm>
            <a:off x="6905038" y="1638297"/>
            <a:ext cx="663067" cy="311470"/>
          </a:xfrm>
          <a:prstGeom prst="rect">
            <a:avLst/>
          </a:prstGeom>
          <a:noFill/>
          <a:ln w="9525">
            <a:noFill/>
            <a:miter lim="800000"/>
            <a:headEnd/>
            <a:tailEnd type="none" w="sm" len="lg"/>
          </a:ln>
        </p:spPr>
        <p:txBody>
          <a:bodyPr>
            <a:spAutoFit/>
          </a:bodyPr>
          <a:lstStyle/>
          <a:p>
            <a:pPr>
              <a:spcBef>
                <a:spcPct val="50000"/>
              </a:spcBef>
            </a:pPr>
            <a:r>
              <a:rPr lang="en-GB" sz="1400" dirty="0"/>
              <a:t>Low</a:t>
            </a:r>
            <a:endParaRPr lang="en-US" sz="1400" dirty="0"/>
          </a:p>
        </p:txBody>
      </p:sp>
      <p:sp>
        <p:nvSpPr>
          <p:cNvPr id="17417" name="Text Box 20"/>
          <p:cNvSpPr txBox="1">
            <a:spLocks noChangeArrowheads="1"/>
          </p:cNvSpPr>
          <p:nvPr/>
        </p:nvSpPr>
        <p:spPr bwMode="auto">
          <a:xfrm>
            <a:off x="4411964" y="1275476"/>
            <a:ext cx="1043504" cy="369332"/>
          </a:xfrm>
          <a:prstGeom prst="rect">
            <a:avLst/>
          </a:prstGeom>
          <a:noFill/>
          <a:ln w="9525">
            <a:noFill/>
            <a:miter lim="800000"/>
            <a:headEnd/>
            <a:tailEnd type="none" w="sm" len="lg"/>
          </a:ln>
        </p:spPr>
        <p:txBody>
          <a:bodyPr wrap="square">
            <a:spAutoFit/>
          </a:bodyPr>
          <a:lstStyle/>
          <a:p>
            <a:pPr algn="ctr">
              <a:spcBef>
                <a:spcPct val="50000"/>
              </a:spcBef>
            </a:pPr>
            <a:r>
              <a:rPr lang="en-GB" cap="all" dirty="0">
                <a:solidFill>
                  <a:srgbClr val="FF0000"/>
                </a:solidFill>
              </a:rPr>
              <a:t>Scale</a:t>
            </a:r>
            <a:endParaRPr lang="en-US" cap="all" dirty="0">
              <a:solidFill>
                <a:srgbClr val="FF0000"/>
              </a:solidFill>
            </a:endParaRPr>
          </a:p>
        </p:txBody>
      </p:sp>
      <p:sp>
        <p:nvSpPr>
          <p:cNvPr id="17419" name="Text Box 34"/>
          <p:cNvSpPr txBox="1">
            <a:spLocks noChangeArrowheads="1"/>
          </p:cNvSpPr>
          <p:nvPr/>
        </p:nvSpPr>
        <p:spPr bwMode="auto">
          <a:xfrm>
            <a:off x="2470959" y="2919795"/>
            <a:ext cx="663067" cy="311470"/>
          </a:xfrm>
          <a:prstGeom prst="rect">
            <a:avLst/>
          </a:prstGeom>
          <a:noFill/>
          <a:ln w="9525">
            <a:noFill/>
            <a:miter lim="800000"/>
            <a:headEnd/>
            <a:tailEnd type="none" w="sm" len="lg"/>
          </a:ln>
        </p:spPr>
        <p:txBody>
          <a:bodyPr>
            <a:spAutoFit/>
          </a:bodyPr>
          <a:lstStyle/>
          <a:p>
            <a:pPr>
              <a:spcBef>
                <a:spcPct val="50000"/>
              </a:spcBef>
            </a:pPr>
            <a:r>
              <a:rPr lang="en-GB" sz="1400" cap="all" dirty="0"/>
              <a:t>High</a:t>
            </a:r>
            <a:endParaRPr lang="en-US" sz="1400" cap="all" dirty="0"/>
          </a:p>
        </p:txBody>
      </p:sp>
      <p:sp>
        <p:nvSpPr>
          <p:cNvPr id="17420" name="Text Box 35"/>
          <p:cNvSpPr txBox="1">
            <a:spLocks noChangeArrowheads="1"/>
          </p:cNvSpPr>
          <p:nvPr/>
        </p:nvSpPr>
        <p:spPr bwMode="auto">
          <a:xfrm>
            <a:off x="6909419" y="2919795"/>
            <a:ext cx="663067" cy="311470"/>
          </a:xfrm>
          <a:prstGeom prst="rect">
            <a:avLst/>
          </a:prstGeom>
          <a:noFill/>
          <a:ln w="9525">
            <a:noFill/>
            <a:miter lim="800000"/>
            <a:headEnd/>
            <a:tailEnd type="none" w="sm" len="lg"/>
          </a:ln>
        </p:spPr>
        <p:txBody>
          <a:bodyPr>
            <a:spAutoFit/>
          </a:bodyPr>
          <a:lstStyle/>
          <a:p>
            <a:pPr>
              <a:spcBef>
                <a:spcPct val="50000"/>
              </a:spcBef>
            </a:pPr>
            <a:r>
              <a:rPr lang="en-GB" sz="1400" cap="all" dirty="0"/>
              <a:t>Low</a:t>
            </a:r>
            <a:endParaRPr lang="en-US" sz="1400" cap="all" dirty="0"/>
          </a:p>
        </p:txBody>
      </p:sp>
      <p:sp>
        <p:nvSpPr>
          <p:cNvPr id="17421" name="Text Box 36"/>
          <p:cNvSpPr txBox="1">
            <a:spLocks noChangeArrowheads="1"/>
          </p:cNvSpPr>
          <p:nvPr/>
        </p:nvSpPr>
        <p:spPr bwMode="auto">
          <a:xfrm>
            <a:off x="4189966" y="2540977"/>
            <a:ext cx="1769558" cy="369332"/>
          </a:xfrm>
          <a:prstGeom prst="rect">
            <a:avLst/>
          </a:prstGeom>
          <a:noFill/>
          <a:ln w="9525">
            <a:noFill/>
            <a:miter lim="800000"/>
            <a:headEnd/>
            <a:tailEnd type="none" w="sm" len="lg"/>
          </a:ln>
        </p:spPr>
        <p:txBody>
          <a:bodyPr wrap="square">
            <a:spAutoFit/>
          </a:bodyPr>
          <a:lstStyle/>
          <a:p>
            <a:pPr algn="ctr">
              <a:spcBef>
                <a:spcPct val="50000"/>
              </a:spcBef>
            </a:pPr>
            <a:r>
              <a:rPr lang="en-GB" cap="all" dirty="0">
                <a:solidFill>
                  <a:srgbClr val="FF0000"/>
                </a:solidFill>
              </a:rPr>
              <a:t>Automation</a:t>
            </a:r>
            <a:endParaRPr lang="en-US" cap="all" dirty="0">
              <a:solidFill>
                <a:srgbClr val="FF0000"/>
              </a:solidFill>
            </a:endParaRPr>
          </a:p>
        </p:txBody>
      </p:sp>
      <p:sp>
        <p:nvSpPr>
          <p:cNvPr id="17423" name="Text Box 39"/>
          <p:cNvSpPr txBox="1">
            <a:spLocks noChangeArrowheads="1"/>
          </p:cNvSpPr>
          <p:nvPr/>
        </p:nvSpPr>
        <p:spPr bwMode="auto">
          <a:xfrm>
            <a:off x="2475340" y="4235493"/>
            <a:ext cx="663067" cy="311470"/>
          </a:xfrm>
          <a:prstGeom prst="rect">
            <a:avLst/>
          </a:prstGeom>
          <a:noFill/>
          <a:ln w="9525">
            <a:noFill/>
            <a:miter lim="800000"/>
            <a:headEnd/>
            <a:tailEnd type="none" w="sm" len="lg"/>
          </a:ln>
        </p:spPr>
        <p:txBody>
          <a:bodyPr>
            <a:spAutoFit/>
          </a:bodyPr>
          <a:lstStyle/>
          <a:p>
            <a:pPr>
              <a:spcBef>
                <a:spcPct val="50000"/>
              </a:spcBef>
            </a:pPr>
            <a:r>
              <a:rPr lang="en-GB" sz="1400" cap="all" dirty="0"/>
              <a:t>High</a:t>
            </a:r>
            <a:endParaRPr lang="en-US" sz="1400" cap="all" dirty="0"/>
          </a:p>
        </p:txBody>
      </p:sp>
      <p:sp>
        <p:nvSpPr>
          <p:cNvPr id="17424" name="Text Box 40"/>
          <p:cNvSpPr txBox="1">
            <a:spLocks noChangeArrowheads="1"/>
          </p:cNvSpPr>
          <p:nvPr/>
        </p:nvSpPr>
        <p:spPr bwMode="auto">
          <a:xfrm>
            <a:off x="6913800" y="4235493"/>
            <a:ext cx="663067" cy="311470"/>
          </a:xfrm>
          <a:prstGeom prst="rect">
            <a:avLst/>
          </a:prstGeom>
          <a:noFill/>
          <a:ln w="9525">
            <a:noFill/>
            <a:miter lim="800000"/>
            <a:headEnd/>
            <a:tailEnd type="none" w="sm" len="lg"/>
          </a:ln>
        </p:spPr>
        <p:txBody>
          <a:bodyPr>
            <a:spAutoFit/>
          </a:bodyPr>
          <a:lstStyle/>
          <a:p>
            <a:pPr>
              <a:spcBef>
                <a:spcPct val="50000"/>
              </a:spcBef>
            </a:pPr>
            <a:r>
              <a:rPr lang="en-GB" sz="1400" cap="all" dirty="0"/>
              <a:t>Low</a:t>
            </a:r>
            <a:endParaRPr lang="en-US" sz="1400" cap="all" dirty="0"/>
          </a:p>
        </p:txBody>
      </p:sp>
      <p:sp>
        <p:nvSpPr>
          <p:cNvPr id="17425" name="Text Box 41"/>
          <p:cNvSpPr txBox="1">
            <a:spLocks noChangeArrowheads="1"/>
          </p:cNvSpPr>
          <p:nvPr/>
        </p:nvSpPr>
        <p:spPr bwMode="auto">
          <a:xfrm>
            <a:off x="4321412" y="3869232"/>
            <a:ext cx="1422088" cy="369332"/>
          </a:xfrm>
          <a:prstGeom prst="rect">
            <a:avLst/>
          </a:prstGeom>
          <a:noFill/>
          <a:ln w="9525">
            <a:noFill/>
            <a:miter lim="800000"/>
            <a:headEnd/>
            <a:tailEnd type="none" w="sm" len="lg"/>
          </a:ln>
        </p:spPr>
        <p:txBody>
          <a:bodyPr wrap="square">
            <a:spAutoFit/>
          </a:bodyPr>
          <a:lstStyle/>
          <a:p>
            <a:pPr algn="ctr">
              <a:spcBef>
                <a:spcPct val="50000"/>
              </a:spcBef>
            </a:pPr>
            <a:r>
              <a:rPr lang="en-GB" cap="all" dirty="0">
                <a:solidFill>
                  <a:srgbClr val="FF0000"/>
                </a:solidFill>
              </a:rPr>
              <a:t>Coupling</a:t>
            </a:r>
            <a:endParaRPr lang="en-US" cap="all" dirty="0">
              <a:solidFill>
                <a:srgbClr val="FF0000"/>
              </a:solidFill>
            </a:endParaRPr>
          </a:p>
        </p:txBody>
      </p:sp>
      <p:grpSp>
        <p:nvGrpSpPr>
          <p:cNvPr id="2" name="Group 1"/>
          <p:cNvGrpSpPr/>
          <p:nvPr/>
        </p:nvGrpSpPr>
        <p:grpSpPr>
          <a:xfrm>
            <a:off x="2202227" y="5211008"/>
            <a:ext cx="5498783" cy="1195748"/>
            <a:chOff x="1547814" y="4724400"/>
            <a:chExt cx="5976937" cy="797242"/>
          </a:xfrm>
        </p:grpSpPr>
        <p:sp>
          <p:nvSpPr>
            <p:cNvPr id="17426" name="Rectangle 42"/>
            <p:cNvSpPr>
              <a:spLocks noChangeArrowheads="1"/>
            </p:cNvSpPr>
            <p:nvPr/>
          </p:nvSpPr>
          <p:spPr bwMode="auto">
            <a:xfrm>
              <a:off x="1547814" y="4724400"/>
              <a:ext cx="5976937" cy="649288"/>
            </a:xfrm>
            <a:prstGeom prst="rect">
              <a:avLst/>
            </a:prstGeom>
            <a:gradFill flip="none" rotWithShape="1">
              <a:gsLst>
                <a:gs pos="0">
                  <a:srgbClr val="CCECFF"/>
                </a:gs>
                <a:gs pos="50000">
                  <a:schemeClr val="accent1">
                    <a:tint val="44500"/>
                    <a:satMod val="160000"/>
                  </a:schemeClr>
                </a:gs>
                <a:gs pos="100000">
                  <a:schemeClr val="accent1">
                    <a:tint val="23500"/>
                    <a:satMod val="160000"/>
                  </a:schemeClr>
                </a:gs>
              </a:gsLst>
              <a:lin ang="2700000" scaled="1"/>
              <a:tileRect/>
            </a:gradFill>
            <a:ln w="9525">
              <a:solidFill>
                <a:schemeClr val="tx1"/>
              </a:solidFill>
              <a:miter lim="800000"/>
              <a:headEnd/>
              <a:tailEnd type="none" w="sm" len="lg"/>
            </a:ln>
          </p:spPr>
          <p:txBody>
            <a:bodyPr wrap="none" anchor="ctr"/>
            <a:lstStyle/>
            <a:p>
              <a:endParaRPr lang="en-GB" sz="1400" dirty="0"/>
            </a:p>
          </p:txBody>
        </p:sp>
        <p:sp>
          <p:nvSpPr>
            <p:cNvPr id="17427" name="Freeform 43"/>
            <p:cNvSpPr>
              <a:spLocks/>
            </p:cNvSpPr>
            <p:nvPr/>
          </p:nvSpPr>
          <p:spPr bwMode="auto">
            <a:xfrm>
              <a:off x="1557337" y="4733925"/>
              <a:ext cx="5962651" cy="628650"/>
            </a:xfrm>
            <a:custGeom>
              <a:avLst/>
              <a:gdLst>
                <a:gd name="T0" fmla="*/ 0 w 3756"/>
                <a:gd name="T1" fmla="*/ 0 h 396"/>
                <a:gd name="T2" fmla="*/ 3756 w 3756"/>
                <a:gd name="T3" fmla="*/ 396 h 396"/>
                <a:gd name="T4" fmla="*/ 0 60000 65536"/>
                <a:gd name="T5" fmla="*/ 0 60000 65536"/>
                <a:gd name="T6" fmla="*/ 0 w 3756"/>
                <a:gd name="T7" fmla="*/ 0 h 396"/>
                <a:gd name="T8" fmla="*/ 3756 w 3756"/>
                <a:gd name="T9" fmla="*/ 396 h 396"/>
              </a:gdLst>
              <a:ahLst/>
              <a:cxnLst>
                <a:cxn ang="T4">
                  <a:pos x="T0" y="T1"/>
                </a:cxn>
                <a:cxn ang="T5">
                  <a:pos x="T2" y="T3"/>
                </a:cxn>
              </a:cxnLst>
              <a:rect l="T6" t="T7" r="T8" b="T9"/>
              <a:pathLst>
                <a:path w="3756" h="396">
                  <a:moveTo>
                    <a:pt x="0" y="0"/>
                  </a:moveTo>
                  <a:lnTo>
                    <a:pt x="3756" y="396"/>
                  </a:lnTo>
                </a:path>
              </a:pathLst>
            </a:custGeom>
            <a:noFill/>
            <a:ln w="9525" cap="flat" cmpd="sng">
              <a:solidFill>
                <a:schemeClr val="tx1"/>
              </a:solidFill>
              <a:prstDash val="solid"/>
              <a:round/>
              <a:headEnd type="none" w="med" len="med"/>
              <a:tailEnd type="none" w="sm" len="lg"/>
            </a:ln>
          </p:spPr>
          <p:txBody>
            <a:bodyPr/>
            <a:lstStyle/>
            <a:p>
              <a:endParaRPr lang="en-GB" sz="1400" dirty="0"/>
            </a:p>
          </p:txBody>
        </p:sp>
        <p:sp>
          <p:nvSpPr>
            <p:cNvPr id="17428" name="Text Box 44"/>
            <p:cNvSpPr txBox="1">
              <a:spLocks noChangeArrowheads="1"/>
            </p:cNvSpPr>
            <p:nvPr/>
          </p:nvSpPr>
          <p:spPr bwMode="auto">
            <a:xfrm>
              <a:off x="3158553" y="5090713"/>
              <a:ext cx="2159000" cy="430929"/>
            </a:xfrm>
            <a:prstGeom prst="rect">
              <a:avLst/>
            </a:prstGeom>
            <a:noFill/>
            <a:ln w="9525">
              <a:noFill/>
              <a:miter lim="800000"/>
              <a:headEnd/>
              <a:tailEnd type="none" w="sm" len="lg"/>
            </a:ln>
          </p:spPr>
          <p:txBody>
            <a:bodyPr>
              <a:spAutoFit/>
            </a:bodyPr>
            <a:lstStyle/>
            <a:p>
              <a:pPr algn="r">
                <a:spcBef>
                  <a:spcPct val="50000"/>
                </a:spcBef>
              </a:pPr>
              <a:r>
                <a:rPr lang="en-GB" dirty="0">
                  <a:solidFill>
                    <a:srgbClr val="FF0000"/>
                  </a:solidFill>
                </a:rPr>
                <a:t>Cost performance</a:t>
              </a:r>
              <a:endParaRPr lang="en-US" dirty="0">
                <a:solidFill>
                  <a:srgbClr val="FF0000"/>
                </a:solidFill>
              </a:endParaRPr>
            </a:p>
          </p:txBody>
        </p:sp>
        <p:sp>
          <p:nvSpPr>
            <p:cNvPr id="17429" name="Text Box 45"/>
            <p:cNvSpPr txBox="1">
              <a:spLocks noChangeArrowheads="1"/>
            </p:cNvSpPr>
            <p:nvPr/>
          </p:nvSpPr>
          <p:spPr bwMode="auto">
            <a:xfrm>
              <a:off x="3389314" y="4747116"/>
              <a:ext cx="3384550" cy="246245"/>
            </a:xfrm>
            <a:prstGeom prst="rect">
              <a:avLst/>
            </a:prstGeom>
            <a:noFill/>
            <a:ln w="9525">
              <a:noFill/>
              <a:miter lim="800000"/>
              <a:headEnd/>
              <a:tailEnd type="none" w="sm" len="lg"/>
            </a:ln>
          </p:spPr>
          <p:txBody>
            <a:bodyPr>
              <a:spAutoFit/>
            </a:bodyPr>
            <a:lstStyle/>
            <a:p>
              <a:pPr>
                <a:spcBef>
                  <a:spcPct val="50000"/>
                </a:spcBef>
              </a:pPr>
              <a:r>
                <a:rPr lang="en-GB" dirty="0">
                  <a:solidFill>
                    <a:srgbClr val="FF0000"/>
                  </a:solidFill>
                </a:rPr>
                <a:t>Flexibility performance</a:t>
              </a:r>
              <a:endParaRPr lang="en-US" dirty="0">
                <a:solidFill>
                  <a:srgbClr val="FF0000"/>
                </a:solidFill>
              </a:endParaRPr>
            </a:p>
          </p:txBody>
        </p:sp>
        <p:sp>
          <p:nvSpPr>
            <p:cNvPr id="17430" name="Line 46"/>
            <p:cNvSpPr>
              <a:spLocks noChangeShapeType="1"/>
            </p:cNvSpPr>
            <p:nvPr/>
          </p:nvSpPr>
          <p:spPr bwMode="auto">
            <a:xfrm flipH="1">
              <a:off x="1619250" y="5229201"/>
              <a:ext cx="1728615" cy="25"/>
            </a:xfrm>
            <a:prstGeom prst="line">
              <a:avLst/>
            </a:prstGeom>
            <a:noFill/>
            <a:ln w="57150">
              <a:solidFill>
                <a:srgbClr val="FF0000"/>
              </a:solidFill>
              <a:round/>
              <a:headEnd type="none" w="med" len="med"/>
              <a:tailEnd type="triangle" w="med" len="med"/>
            </a:ln>
          </p:spPr>
          <p:txBody>
            <a:bodyPr/>
            <a:lstStyle/>
            <a:p>
              <a:endParaRPr lang="en-GB" sz="1400" dirty="0"/>
            </a:p>
          </p:txBody>
        </p:sp>
        <p:sp>
          <p:nvSpPr>
            <p:cNvPr id="17431" name="Line 47"/>
            <p:cNvSpPr>
              <a:spLocks noChangeShapeType="1"/>
            </p:cNvSpPr>
            <p:nvPr/>
          </p:nvSpPr>
          <p:spPr bwMode="auto">
            <a:xfrm rot="10800000" flipH="1">
              <a:off x="5940154" y="4868863"/>
              <a:ext cx="1367557" cy="297"/>
            </a:xfrm>
            <a:prstGeom prst="line">
              <a:avLst/>
            </a:prstGeom>
            <a:noFill/>
            <a:ln w="57150">
              <a:solidFill>
                <a:srgbClr val="FF0000"/>
              </a:solidFill>
              <a:round/>
              <a:headEnd type="none" w="med" len="med"/>
              <a:tailEnd type="triangle" w="med" len="med"/>
            </a:ln>
          </p:spPr>
          <p:txBody>
            <a:bodyPr/>
            <a:lstStyle/>
            <a:p>
              <a:endParaRPr lang="en-GB" sz="1400" dirty="0"/>
            </a:p>
          </p:txBody>
        </p:sp>
      </p:gr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738982" y="17585"/>
            <a:ext cx="8424863" cy="954107"/>
          </a:xfrm>
          <a:prstGeom prst="rect">
            <a:avLst/>
          </a:prstGeom>
          <a:noFill/>
          <a:ln w="9525">
            <a:noFill/>
            <a:miter lim="800000"/>
            <a:headEnd/>
            <a:tailEnd/>
          </a:ln>
        </p:spPr>
        <p:txBody>
          <a:bodyPr>
            <a:spAutoFit/>
          </a:bodyPr>
          <a:lstStyle/>
          <a:p>
            <a:pPr algn="ctr"/>
            <a:r>
              <a:rPr lang="en-US" sz="2800" b="1" dirty="0"/>
              <a:t>The product–process matrix and </a:t>
            </a:r>
            <a:br>
              <a:rPr lang="en-US" sz="2800" b="1" dirty="0"/>
            </a:br>
            <a:r>
              <a:rPr lang="en-US" sz="2800" b="1" dirty="0"/>
              <a:t>the technology dimensions</a:t>
            </a:r>
          </a:p>
        </p:txBody>
      </p:sp>
      <p:sp>
        <p:nvSpPr>
          <p:cNvPr id="18435" name="AutoShape 3"/>
          <p:cNvSpPr>
            <a:spLocks noChangeArrowheads="1"/>
          </p:cNvSpPr>
          <p:nvPr/>
        </p:nvSpPr>
        <p:spPr bwMode="auto">
          <a:xfrm>
            <a:off x="4613029" y="1682709"/>
            <a:ext cx="3783680" cy="467662"/>
          </a:xfrm>
          <a:prstGeom prst="leftRightArrow">
            <a:avLst>
              <a:gd name="adj1" fmla="val 60713"/>
              <a:gd name="adj2" fmla="val 104279"/>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400" dirty="0"/>
          </a:p>
        </p:txBody>
      </p:sp>
      <p:sp>
        <p:nvSpPr>
          <p:cNvPr id="18436" name="AutoShape 4"/>
          <p:cNvSpPr>
            <a:spLocks noChangeArrowheads="1"/>
          </p:cNvSpPr>
          <p:nvPr/>
        </p:nvSpPr>
        <p:spPr bwMode="auto">
          <a:xfrm rot="16200000">
            <a:off x="2113653" y="3676274"/>
            <a:ext cx="3595768" cy="654162"/>
          </a:xfrm>
          <a:prstGeom prst="leftRightArrow">
            <a:avLst>
              <a:gd name="adj1" fmla="val 60713"/>
              <a:gd name="adj2" fmla="val 70847"/>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400" dirty="0"/>
          </a:p>
        </p:txBody>
      </p:sp>
      <p:sp>
        <p:nvSpPr>
          <p:cNvPr id="18437" name="Text Box 5"/>
          <p:cNvSpPr txBox="1">
            <a:spLocks noChangeArrowheads="1"/>
          </p:cNvSpPr>
          <p:nvPr/>
        </p:nvSpPr>
        <p:spPr bwMode="auto">
          <a:xfrm>
            <a:off x="5421194" y="1775959"/>
            <a:ext cx="2348199" cy="307777"/>
          </a:xfrm>
          <a:prstGeom prst="rect">
            <a:avLst/>
          </a:prstGeom>
          <a:noFill/>
          <a:ln w="9525">
            <a:noFill/>
            <a:miter lim="800000"/>
            <a:headEnd/>
            <a:tailEnd type="none" w="sm" len="lg"/>
          </a:ln>
        </p:spPr>
        <p:txBody>
          <a:bodyPr>
            <a:spAutoFit/>
          </a:bodyPr>
          <a:lstStyle/>
          <a:p>
            <a:pPr algn="ctr">
              <a:spcBef>
                <a:spcPct val="50000"/>
              </a:spcBef>
            </a:pPr>
            <a:r>
              <a:rPr lang="en-US" sz="1400" dirty="0"/>
              <a:t>Market requirements</a:t>
            </a:r>
          </a:p>
        </p:txBody>
      </p:sp>
      <p:sp>
        <p:nvSpPr>
          <p:cNvPr id="18438" name="Text Box 6"/>
          <p:cNvSpPr txBox="1">
            <a:spLocks noChangeArrowheads="1"/>
          </p:cNvSpPr>
          <p:nvPr/>
        </p:nvSpPr>
        <p:spPr bwMode="auto">
          <a:xfrm>
            <a:off x="4598899" y="1305472"/>
            <a:ext cx="1278652" cy="437043"/>
          </a:xfrm>
          <a:prstGeom prst="rect">
            <a:avLst/>
          </a:prstGeom>
          <a:noFill/>
          <a:ln w="9525">
            <a:noFill/>
            <a:miter lim="800000"/>
            <a:headEnd/>
            <a:tailEnd type="none" w="sm" len="lg"/>
          </a:ln>
        </p:spPr>
        <p:txBody>
          <a:bodyPr>
            <a:spAutoFit/>
          </a:bodyPr>
          <a:lstStyle/>
          <a:p>
            <a:pPr>
              <a:lnSpc>
                <a:spcPct val="80000"/>
              </a:lnSpc>
            </a:pPr>
            <a:r>
              <a:rPr lang="en-US" sz="1400" dirty="0"/>
              <a:t>Low volume</a:t>
            </a:r>
          </a:p>
          <a:p>
            <a:pPr>
              <a:lnSpc>
                <a:spcPct val="80000"/>
              </a:lnSpc>
            </a:pPr>
            <a:r>
              <a:rPr lang="en-US" sz="1400" dirty="0"/>
              <a:t>High variety</a:t>
            </a:r>
          </a:p>
        </p:txBody>
      </p:sp>
      <p:sp>
        <p:nvSpPr>
          <p:cNvPr id="18439" name="Text Box 7"/>
          <p:cNvSpPr txBox="1">
            <a:spLocks noChangeArrowheads="1"/>
          </p:cNvSpPr>
          <p:nvPr/>
        </p:nvSpPr>
        <p:spPr bwMode="auto">
          <a:xfrm>
            <a:off x="6989486" y="1288518"/>
            <a:ext cx="1489170" cy="437043"/>
          </a:xfrm>
          <a:prstGeom prst="rect">
            <a:avLst/>
          </a:prstGeom>
          <a:noFill/>
          <a:ln w="9525">
            <a:noFill/>
            <a:miter lim="800000"/>
            <a:headEnd/>
            <a:tailEnd type="none" w="sm" len="lg"/>
          </a:ln>
        </p:spPr>
        <p:txBody>
          <a:bodyPr>
            <a:spAutoFit/>
          </a:bodyPr>
          <a:lstStyle/>
          <a:p>
            <a:pPr algn="r">
              <a:lnSpc>
                <a:spcPct val="80000"/>
              </a:lnSpc>
            </a:pPr>
            <a:r>
              <a:rPr lang="en-US" sz="1400" dirty="0"/>
              <a:t>High volume</a:t>
            </a:r>
          </a:p>
          <a:p>
            <a:pPr algn="r">
              <a:lnSpc>
                <a:spcPct val="80000"/>
              </a:lnSpc>
            </a:pPr>
            <a:r>
              <a:rPr lang="en-US" sz="1400" dirty="0"/>
              <a:t>Low variety</a:t>
            </a:r>
          </a:p>
        </p:txBody>
      </p:sp>
      <p:sp>
        <p:nvSpPr>
          <p:cNvPr id="18440" name="Rectangle 8"/>
          <p:cNvSpPr>
            <a:spLocks noChangeArrowheads="1"/>
          </p:cNvSpPr>
          <p:nvPr/>
        </p:nvSpPr>
        <p:spPr bwMode="auto">
          <a:xfrm>
            <a:off x="4613030" y="2334044"/>
            <a:ext cx="3653695" cy="3373946"/>
          </a:xfrm>
          <a:prstGeom prst="rect">
            <a:avLst/>
          </a:prstGeom>
          <a:solidFill>
            <a:srgbClr val="CCECFF"/>
          </a:solidFill>
          <a:ln w="9525">
            <a:solidFill>
              <a:schemeClr val="tx1"/>
            </a:solidFill>
            <a:miter lim="800000"/>
            <a:headEnd/>
            <a:tailEnd type="none" w="sm" len="lg"/>
          </a:ln>
        </p:spPr>
        <p:txBody>
          <a:bodyPr wrap="none" anchor="ctr"/>
          <a:lstStyle/>
          <a:p>
            <a:endParaRPr lang="en-GB" sz="1400" dirty="0"/>
          </a:p>
        </p:txBody>
      </p:sp>
      <p:sp>
        <p:nvSpPr>
          <p:cNvPr id="18441" name="AutoShape 9"/>
          <p:cNvSpPr>
            <a:spLocks noChangeArrowheads="1"/>
          </p:cNvSpPr>
          <p:nvPr/>
        </p:nvSpPr>
        <p:spPr bwMode="auto">
          <a:xfrm rot="16200000">
            <a:off x="1162080" y="3675568"/>
            <a:ext cx="3595768" cy="655574"/>
          </a:xfrm>
          <a:prstGeom prst="leftRightArrow">
            <a:avLst>
              <a:gd name="adj1" fmla="val 60713"/>
              <a:gd name="adj2" fmla="val 70694"/>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400" dirty="0"/>
          </a:p>
        </p:txBody>
      </p:sp>
      <p:sp>
        <p:nvSpPr>
          <p:cNvPr id="18442" name="AutoShape 10"/>
          <p:cNvSpPr>
            <a:spLocks noChangeArrowheads="1"/>
          </p:cNvSpPr>
          <p:nvPr/>
        </p:nvSpPr>
        <p:spPr bwMode="auto">
          <a:xfrm rot="16200000">
            <a:off x="211923" y="3676274"/>
            <a:ext cx="3595768" cy="654162"/>
          </a:xfrm>
          <a:prstGeom prst="leftRightArrow">
            <a:avLst>
              <a:gd name="adj1" fmla="val 60713"/>
              <a:gd name="adj2" fmla="val 70847"/>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400" dirty="0"/>
          </a:p>
        </p:txBody>
      </p:sp>
      <p:sp>
        <p:nvSpPr>
          <p:cNvPr id="18443" name="Text Box 11"/>
          <p:cNvSpPr txBox="1">
            <a:spLocks noChangeArrowheads="1"/>
          </p:cNvSpPr>
          <p:nvPr/>
        </p:nvSpPr>
        <p:spPr bwMode="auto">
          <a:xfrm>
            <a:off x="4519779" y="2083965"/>
            <a:ext cx="562324" cy="276999"/>
          </a:xfrm>
          <a:prstGeom prst="rect">
            <a:avLst/>
          </a:prstGeom>
          <a:noFill/>
          <a:ln w="9525">
            <a:noFill/>
            <a:miter lim="800000"/>
            <a:headEnd/>
            <a:tailEnd type="none" w="sm" len="lg"/>
          </a:ln>
        </p:spPr>
        <p:txBody>
          <a:bodyPr>
            <a:spAutoFit/>
          </a:bodyPr>
          <a:lstStyle/>
          <a:p>
            <a:pPr>
              <a:spcBef>
                <a:spcPct val="50000"/>
              </a:spcBef>
            </a:pPr>
            <a:r>
              <a:rPr lang="en-US" sz="1200" dirty="0"/>
              <a:t>High</a:t>
            </a:r>
          </a:p>
        </p:txBody>
      </p:sp>
      <p:sp>
        <p:nvSpPr>
          <p:cNvPr id="18444" name="Text Box 12"/>
          <p:cNvSpPr txBox="1">
            <a:spLocks noChangeArrowheads="1"/>
          </p:cNvSpPr>
          <p:nvPr/>
        </p:nvSpPr>
        <p:spPr bwMode="auto">
          <a:xfrm>
            <a:off x="6127632" y="2083965"/>
            <a:ext cx="562324" cy="276999"/>
          </a:xfrm>
          <a:prstGeom prst="rect">
            <a:avLst/>
          </a:prstGeom>
          <a:noFill/>
          <a:ln w="9525">
            <a:noFill/>
            <a:miter lim="800000"/>
            <a:headEnd/>
            <a:tailEnd type="none" w="sm" len="lg"/>
          </a:ln>
        </p:spPr>
        <p:txBody>
          <a:bodyPr>
            <a:spAutoFit/>
          </a:bodyPr>
          <a:lstStyle/>
          <a:p>
            <a:pPr>
              <a:spcBef>
                <a:spcPct val="50000"/>
              </a:spcBef>
            </a:pPr>
            <a:r>
              <a:rPr lang="en-US" sz="1200" dirty="0"/>
              <a:t>Cost</a:t>
            </a:r>
          </a:p>
        </p:txBody>
      </p:sp>
      <p:sp>
        <p:nvSpPr>
          <p:cNvPr id="18445" name="Text Box 13"/>
          <p:cNvSpPr txBox="1">
            <a:spLocks noChangeArrowheads="1"/>
          </p:cNvSpPr>
          <p:nvPr/>
        </p:nvSpPr>
        <p:spPr bwMode="auto">
          <a:xfrm>
            <a:off x="7830146" y="2083965"/>
            <a:ext cx="562324" cy="276999"/>
          </a:xfrm>
          <a:prstGeom prst="rect">
            <a:avLst/>
          </a:prstGeom>
          <a:noFill/>
          <a:ln w="9525">
            <a:noFill/>
            <a:miter lim="800000"/>
            <a:headEnd/>
            <a:tailEnd type="none" w="sm" len="lg"/>
          </a:ln>
        </p:spPr>
        <p:txBody>
          <a:bodyPr>
            <a:spAutoFit/>
          </a:bodyPr>
          <a:lstStyle/>
          <a:p>
            <a:pPr>
              <a:spcBef>
                <a:spcPct val="50000"/>
              </a:spcBef>
            </a:pPr>
            <a:r>
              <a:rPr lang="en-US" sz="1200" dirty="0"/>
              <a:t>Low</a:t>
            </a:r>
          </a:p>
        </p:txBody>
      </p:sp>
      <p:sp>
        <p:nvSpPr>
          <p:cNvPr id="18446" name="Text Box 14"/>
          <p:cNvSpPr txBox="1">
            <a:spLocks noChangeArrowheads="1"/>
          </p:cNvSpPr>
          <p:nvPr/>
        </p:nvSpPr>
        <p:spPr bwMode="auto">
          <a:xfrm rot="16200000">
            <a:off x="4204708" y="5394296"/>
            <a:ext cx="562324" cy="276999"/>
          </a:xfrm>
          <a:prstGeom prst="rect">
            <a:avLst/>
          </a:prstGeom>
          <a:noFill/>
          <a:ln w="9525">
            <a:noFill/>
            <a:miter lim="800000"/>
            <a:headEnd/>
            <a:tailEnd type="none" w="sm" len="lg"/>
          </a:ln>
        </p:spPr>
        <p:txBody>
          <a:bodyPr>
            <a:spAutoFit/>
          </a:bodyPr>
          <a:lstStyle/>
          <a:p>
            <a:pPr>
              <a:spcBef>
                <a:spcPct val="50000"/>
              </a:spcBef>
            </a:pPr>
            <a:r>
              <a:rPr lang="en-US" sz="1200" dirty="0"/>
              <a:t>Low</a:t>
            </a:r>
          </a:p>
        </p:txBody>
      </p:sp>
      <p:sp>
        <p:nvSpPr>
          <p:cNvPr id="18447" name="Text Box 15"/>
          <p:cNvSpPr txBox="1">
            <a:spLocks noChangeArrowheads="1"/>
          </p:cNvSpPr>
          <p:nvPr/>
        </p:nvSpPr>
        <p:spPr bwMode="auto">
          <a:xfrm rot="16200000">
            <a:off x="3960989" y="3849318"/>
            <a:ext cx="1013031" cy="276999"/>
          </a:xfrm>
          <a:prstGeom prst="rect">
            <a:avLst/>
          </a:prstGeom>
          <a:noFill/>
          <a:ln w="9525">
            <a:noFill/>
            <a:miter lim="800000"/>
            <a:headEnd/>
            <a:tailEnd type="none" w="sm" len="lg"/>
          </a:ln>
        </p:spPr>
        <p:txBody>
          <a:bodyPr>
            <a:spAutoFit/>
          </a:bodyPr>
          <a:lstStyle/>
          <a:p>
            <a:pPr>
              <a:spcBef>
                <a:spcPct val="50000"/>
              </a:spcBef>
            </a:pPr>
            <a:r>
              <a:rPr lang="en-US" sz="1200" dirty="0"/>
              <a:t>Flexibility</a:t>
            </a:r>
          </a:p>
        </p:txBody>
      </p:sp>
      <p:sp>
        <p:nvSpPr>
          <p:cNvPr id="18448" name="Text Box 16"/>
          <p:cNvSpPr txBox="1">
            <a:spLocks noChangeArrowheads="1"/>
          </p:cNvSpPr>
          <p:nvPr/>
        </p:nvSpPr>
        <p:spPr bwMode="auto">
          <a:xfrm rot="16200000">
            <a:off x="4187047" y="2371450"/>
            <a:ext cx="560911" cy="276999"/>
          </a:xfrm>
          <a:prstGeom prst="rect">
            <a:avLst/>
          </a:prstGeom>
          <a:noFill/>
          <a:ln w="9525">
            <a:noFill/>
            <a:miter lim="800000"/>
            <a:headEnd/>
            <a:tailEnd type="none" w="sm" len="lg"/>
          </a:ln>
        </p:spPr>
        <p:txBody>
          <a:bodyPr>
            <a:spAutoFit/>
          </a:bodyPr>
          <a:lstStyle/>
          <a:p>
            <a:pPr>
              <a:spcBef>
                <a:spcPct val="50000"/>
              </a:spcBef>
            </a:pPr>
            <a:r>
              <a:rPr lang="en-US" sz="1200" dirty="0"/>
              <a:t>High</a:t>
            </a:r>
          </a:p>
        </p:txBody>
      </p:sp>
      <p:sp>
        <p:nvSpPr>
          <p:cNvPr id="18449" name="Line 17"/>
          <p:cNvSpPr>
            <a:spLocks noChangeShapeType="1"/>
          </p:cNvSpPr>
          <p:nvPr/>
        </p:nvSpPr>
        <p:spPr bwMode="auto">
          <a:xfrm>
            <a:off x="4613030" y="2334044"/>
            <a:ext cx="3653695" cy="3373946"/>
          </a:xfrm>
          <a:prstGeom prst="line">
            <a:avLst/>
          </a:prstGeom>
          <a:noFill/>
          <a:ln w="41275">
            <a:solidFill>
              <a:srgbClr val="000099"/>
            </a:solidFill>
            <a:prstDash val="sysDot"/>
            <a:round/>
            <a:headEnd/>
            <a:tailEnd type="none" w="sm" len="lg"/>
          </a:ln>
        </p:spPr>
        <p:txBody>
          <a:bodyPr wrap="none" anchor="ctr"/>
          <a:lstStyle/>
          <a:p>
            <a:endParaRPr lang="en-GB" sz="1400" dirty="0"/>
          </a:p>
        </p:txBody>
      </p:sp>
      <p:sp>
        <p:nvSpPr>
          <p:cNvPr id="18450" name="Oval 18"/>
          <p:cNvSpPr>
            <a:spLocks noChangeArrowheads="1"/>
          </p:cNvSpPr>
          <p:nvPr/>
        </p:nvSpPr>
        <p:spPr bwMode="auto">
          <a:xfrm>
            <a:off x="4894190" y="2615205"/>
            <a:ext cx="371586" cy="374412"/>
          </a:xfrm>
          <a:prstGeom prst="ellipse">
            <a:avLst/>
          </a:prstGeom>
          <a:solidFill>
            <a:srgbClr val="00FFFF"/>
          </a:solidFill>
          <a:ln w="9525">
            <a:solidFill>
              <a:schemeClr val="tx1"/>
            </a:solidFill>
            <a:round/>
            <a:headEnd/>
            <a:tailEnd type="none" w="sm" len="lg"/>
          </a:ln>
        </p:spPr>
        <p:txBody>
          <a:bodyPr wrap="none" anchor="ctr"/>
          <a:lstStyle/>
          <a:p>
            <a:endParaRPr lang="en-GB" sz="1400" dirty="0"/>
          </a:p>
        </p:txBody>
      </p:sp>
      <p:sp>
        <p:nvSpPr>
          <p:cNvPr id="18451" name="Text Box 19"/>
          <p:cNvSpPr txBox="1">
            <a:spLocks noChangeArrowheads="1"/>
          </p:cNvSpPr>
          <p:nvPr/>
        </p:nvSpPr>
        <p:spPr bwMode="auto">
          <a:xfrm>
            <a:off x="4857456" y="2637812"/>
            <a:ext cx="469075" cy="307777"/>
          </a:xfrm>
          <a:prstGeom prst="rect">
            <a:avLst/>
          </a:prstGeom>
          <a:noFill/>
          <a:ln w="9525">
            <a:noFill/>
            <a:miter lim="800000"/>
            <a:headEnd/>
            <a:tailEnd type="none" w="sm" len="lg"/>
          </a:ln>
        </p:spPr>
        <p:txBody>
          <a:bodyPr>
            <a:spAutoFit/>
          </a:bodyPr>
          <a:lstStyle/>
          <a:p>
            <a:pPr algn="ctr">
              <a:spcBef>
                <a:spcPct val="50000"/>
              </a:spcBef>
            </a:pPr>
            <a:r>
              <a:rPr lang="en-US" sz="1400" dirty="0"/>
              <a:t>A</a:t>
            </a:r>
          </a:p>
        </p:txBody>
      </p:sp>
      <p:sp>
        <p:nvSpPr>
          <p:cNvPr id="18452" name="Oval 20"/>
          <p:cNvSpPr>
            <a:spLocks noChangeArrowheads="1"/>
          </p:cNvSpPr>
          <p:nvPr/>
        </p:nvSpPr>
        <p:spPr bwMode="auto">
          <a:xfrm>
            <a:off x="6205339" y="3833106"/>
            <a:ext cx="371586" cy="375825"/>
          </a:xfrm>
          <a:prstGeom prst="ellipse">
            <a:avLst/>
          </a:prstGeom>
          <a:solidFill>
            <a:srgbClr val="00FFFF"/>
          </a:solidFill>
          <a:ln w="9525">
            <a:solidFill>
              <a:schemeClr val="tx1"/>
            </a:solidFill>
            <a:round/>
            <a:headEnd/>
            <a:tailEnd type="none" w="sm" len="lg"/>
          </a:ln>
        </p:spPr>
        <p:txBody>
          <a:bodyPr wrap="none" anchor="ctr"/>
          <a:lstStyle/>
          <a:p>
            <a:endParaRPr lang="en-GB" sz="1400" dirty="0"/>
          </a:p>
        </p:txBody>
      </p:sp>
      <p:sp>
        <p:nvSpPr>
          <p:cNvPr id="18453" name="Text Box 21"/>
          <p:cNvSpPr txBox="1">
            <a:spLocks noChangeArrowheads="1"/>
          </p:cNvSpPr>
          <p:nvPr/>
        </p:nvSpPr>
        <p:spPr bwMode="auto">
          <a:xfrm>
            <a:off x="6165778" y="3876904"/>
            <a:ext cx="469075" cy="307777"/>
          </a:xfrm>
          <a:prstGeom prst="rect">
            <a:avLst/>
          </a:prstGeom>
          <a:noFill/>
          <a:ln w="9525">
            <a:noFill/>
            <a:miter lim="800000"/>
            <a:headEnd/>
            <a:tailEnd type="none" w="sm" len="lg"/>
          </a:ln>
        </p:spPr>
        <p:txBody>
          <a:bodyPr>
            <a:spAutoFit/>
          </a:bodyPr>
          <a:lstStyle/>
          <a:p>
            <a:pPr algn="ctr">
              <a:spcBef>
                <a:spcPct val="50000"/>
              </a:spcBef>
            </a:pPr>
            <a:r>
              <a:rPr lang="en-US" sz="1400" dirty="0"/>
              <a:t>B</a:t>
            </a:r>
          </a:p>
        </p:txBody>
      </p:sp>
      <p:sp>
        <p:nvSpPr>
          <p:cNvPr id="18454" name="Oval 22"/>
          <p:cNvSpPr>
            <a:spLocks noChangeArrowheads="1"/>
          </p:cNvSpPr>
          <p:nvPr/>
        </p:nvSpPr>
        <p:spPr bwMode="auto">
          <a:xfrm>
            <a:off x="7548983" y="5052416"/>
            <a:ext cx="370173" cy="374411"/>
          </a:xfrm>
          <a:prstGeom prst="ellipse">
            <a:avLst/>
          </a:prstGeom>
          <a:solidFill>
            <a:srgbClr val="00FFFF"/>
          </a:solidFill>
          <a:ln w="9525">
            <a:solidFill>
              <a:schemeClr val="tx1"/>
            </a:solidFill>
            <a:round/>
            <a:headEnd/>
            <a:tailEnd type="none" w="sm" len="lg"/>
          </a:ln>
        </p:spPr>
        <p:txBody>
          <a:bodyPr wrap="none" anchor="ctr"/>
          <a:lstStyle/>
          <a:p>
            <a:endParaRPr lang="en-GB" sz="1400" dirty="0"/>
          </a:p>
        </p:txBody>
      </p:sp>
      <p:sp>
        <p:nvSpPr>
          <p:cNvPr id="18455" name="Text Box 23"/>
          <p:cNvSpPr txBox="1">
            <a:spLocks noChangeArrowheads="1"/>
          </p:cNvSpPr>
          <p:nvPr/>
        </p:nvSpPr>
        <p:spPr bwMode="auto">
          <a:xfrm>
            <a:off x="7506598" y="5075022"/>
            <a:ext cx="467662" cy="307777"/>
          </a:xfrm>
          <a:prstGeom prst="rect">
            <a:avLst/>
          </a:prstGeom>
          <a:noFill/>
          <a:ln w="9525">
            <a:noFill/>
            <a:miter lim="800000"/>
            <a:headEnd/>
            <a:tailEnd type="none" w="sm" len="lg"/>
          </a:ln>
        </p:spPr>
        <p:txBody>
          <a:bodyPr>
            <a:spAutoFit/>
          </a:bodyPr>
          <a:lstStyle/>
          <a:p>
            <a:pPr algn="ctr">
              <a:spcBef>
                <a:spcPct val="50000"/>
              </a:spcBef>
            </a:pPr>
            <a:r>
              <a:rPr lang="en-US" sz="1400" dirty="0"/>
              <a:t>C</a:t>
            </a:r>
          </a:p>
        </p:txBody>
      </p:sp>
      <p:sp>
        <p:nvSpPr>
          <p:cNvPr id="18456" name="AutoShape 24"/>
          <p:cNvSpPr>
            <a:spLocks noChangeArrowheads="1"/>
          </p:cNvSpPr>
          <p:nvPr/>
        </p:nvSpPr>
        <p:spPr bwMode="auto">
          <a:xfrm rot="18785111">
            <a:off x="6627789" y="3396528"/>
            <a:ext cx="467662" cy="374411"/>
          </a:xfrm>
          <a:prstGeom prst="rightArrow">
            <a:avLst>
              <a:gd name="adj1" fmla="val 50000"/>
              <a:gd name="adj2" fmla="val 31226"/>
            </a:avLst>
          </a:prstGeom>
          <a:solidFill>
            <a:srgbClr val="FF0000"/>
          </a:solidFill>
          <a:ln w="9525">
            <a:solidFill>
              <a:schemeClr val="tx1"/>
            </a:solidFill>
            <a:miter lim="800000"/>
            <a:headEnd/>
            <a:tailEnd type="none" w="sm" len="lg"/>
          </a:ln>
        </p:spPr>
        <p:txBody>
          <a:bodyPr wrap="none" anchor="ctr"/>
          <a:lstStyle/>
          <a:p>
            <a:endParaRPr lang="en-GB" sz="1400" dirty="0"/>
          </a:p>
        </p:txBody>
      </p:sp>
      <p:sp>
        <p:nvSpPr>
          <p:cNvPr id="18457" name="AutoShape 25"/>
          <p:cNvSpPr>
            <a:spLocks noChangeArrowheads="1"/>
          </p:cNvSpPr>
          <p:nvPr/>
        </p:nvSpPr>
        <p:spPr bwMode="auto">
          <a:xfrm rot="7985111">
            <a:off x="5691052" y="4255554"/>
            <a:ext cx="467662" cy="374412"/>
          </a:xfrm>
          <a:prstGeom prst="rightArrow">
            <a:avLst>
              <a:gd name="adj1" fmla="val 50000"/>
              <a:gd name="adj2" fmla="val 31226"/>
            </a:avLst>
          </a:prstGeom>
          <a:solidFill>
            <a:srgbClr val="FF0000"/>
          </a:solidFill>
          <a:ln w="9525">
            <a:solidFill>
              <a:schemeClr val="tx1"/>
            </a:solidFill>
            <a:miter lim="800000"/>
            <a:headEnd/>
            <a:tailEnd type="none" w="sm" len="lg"/>
          </a:ln>
        </p:spPr>
        <p:txBody>
          <a:bodyPr wrap="none" anchor="ctr"/>
          <a:lstStyle/>
          <a:p>
            <a:endParaRPr lang="en-GB" sz="1400" dirty="0"/>
          </a:p>
        </p:txBody>
      </p:sp>
      <p:sp>
        <p:nvSpPr>
          <p:cNvPr id="18458" name="Text Box 26"/>
          <p:cNvSpPr txBox="1">
            <a:spLocks noChangeArrowheads="1"/>
          </p:cNvSpPr>
          <p:nvPr/>
        </p:nvSpPr>
        <p:spPr bwMode="auto">
          <a:xfrm>
            <a:off x="6158713" y="2315679"/>
            <a:ext cx="2102358" cy="984885"/>
          </a:xfrm>
          <a:prstGeom prst="rect">
            <a:avLst/>
          </a:prstGeom>
          <a:noFill/>
          <a:ln w="9525">
            <a:noFill/>
            <a:miter lim="800000"/>
            <a:headEnd/>
            <a:tailEnd type="none" w="sm" len="lg"/>
          </a:ln>
        </p:spPr>
        <p:txBody>
          <a:bodyPr>
            <a:spAutoFit/>
          </a:bodyPr>
          <a:lstStyle/>
          <a:p>
            <a:pPr>
              <a:tabLst>
                <a:tab pos="177800" algn="l"/>
              </a:tabLst>
            </a:pPr>
            <a:r>
              <a:rPr lang="en-US" sz="1400" dirty="0"/>
              <a:t>Off the diagonal</a:t>
            </a:r>
          </a:p>
          <a:p>
            <a:pPr>
              <a:buClr>
                <a:srgbClr val="CC0000"/>
              </a:buClr>
              <a:buSzPct val="190000"/>
              <a:tabLst>
                <a:tab pos="177800" algn="l"/>
              </a:tabLst>
            </a:pPr>
            <a:r>
              <a:rPr lang="en-GB" sz="1400" dirty="0"/>
              <a:t>	</a:t>
            </a:r>
            <a:r>
              <a:rPr lang="en-US" sz="1400" dirty="0"/>
              <a:t>High flexibility</a:t>
            </a:r>
          </a:p>
          <a:p>
            <a:pPr>
              <a:buClr>
                <a:srgbClr val="CC0000"/>
              </a:buClr>
              <a:buSzPct val="190000"/>
              <a:tabLst>
                <a:tab pos="177800" algn="l"/>
              </a:tabLst>
            </a:pPr>
            <a:r>
              <a:rPr lang="en-GB" sz="1400" dirty="0"/>
              <a:t>	</a:t>
            </a:r>
            <a:r>
              <a:rPr lang="en-US" sz="1400" dirty="0"/>
              <a:t>Redundant capability</a:t>
            </a:r>
          </a:p>
          <a:p>
            <a:pPr>
              <a:buClr>
                <a:srgbClr val="CC0000"/>
              </a:buClr>
              <a:buSzPct val="190000"/>
              <a:tabLst>
                <a:tab pos="177800" algn="l"/>
              </a:tabLst>
            </a:pPr>
            <a:r>
              <a:rPr lang="en-GB" sz="1400" dirty="0"/>
              <a:t>	</a:t>
            </a:r>
            <a:r>
              <a:rPr lang="en-US" sz="1400" dirty="0"/>
              <a:t>High costs</a:t>
            </a:r>
          </a:p>
        </p:txBody>
      </p:sp>
      <p:sp>
        <p:nvSpPr>
          <p:cNvPr id="18459" name="Text Box 27"/>
          <p:cNvSpPr txBox="1">
            <a:spLocks noChangeArrowheads="1"/>
          </p:cNvSpPr>
          <p:nvPr/>
        </p:nvSpPr>
        <p:spPr bwMode="auto">
          <a:xfrm>
            <a:off x="4634221" y="4786797"/>
            <a:ext cx="2486660" cy="984885"/>
          </a:xfrm>
          <a:prstGeom prst="rect">
            <a:avLst/>
          </a:prstGeom>
          <a:noFill/>
          <a:ln w="9525">
            <a:noFill/>
            <a:miter lim="800000"/>
            <a:headEnd/>
            <a:tailEnd type="none" w="sm" len="lg"/>
          </a:ln>
        </p:spPr>
        <p:txBody>
          <a:bodyPr>
            <a:spAutoFit/>
          </a:bodyPr>
          <a:lstStyle/>
          <a:p>
            <a:pPr>
              <a:tabLst>
                <a:tab pos="177800" algn="l"/>
                <a:tab pos="285750" algn="l"/>
              </a:tabLst>
            </a:pPr>
            <a:r>
              <a:rPr lang="en-US" sz="1400" dirty="0"/>
              <a:t>Off the diagonal</a:t>
            </a:r>
          </a:p>
          <a:p>
            <a:pPr>
              <a:buClr>
                <a:srgbClr val="CC0000"/>
              </a:buClr>
              <a:buSzPct val="190000"/>
              <a:tabLst>
                <a:tab pos="177800" algn="l"/>
                <a:tab pos="285750" algn="l"/>
              </a:tabLst>
            </a:pPr>
            <a:r>
              <a:rPr lang="en-GB" sz="1400" dirty="0"/>
              <a:t>	L</a:t>
            </a:r>
            <a:r>
              <a:rPr lang="en-US" sz="1400" dirty="0"/>
              <a:t>ow flexibility</a:t>
            </a:r>
          </a:p>
          <a:p>
            <a:pPr>
              <a:buClr>
                <a:srgbClr val="CC0000"/>
              </a:buClr>
              <a:buSzPct val="190000"/>
              <a:tabLst>
                <a:tab pos="177800" algn="l"/>
                <a:tab pos="285750" algn="l"/>
              </a:tabLst>
            </a:pPr>
            <a:r>
              <a:rPr lang="en-GB" sz="1400" dirty="0"/>
              <a:t>	</a:t>
            </a:r>
            <a:r>
              <a:rPr lang="en-US" sz="1400" dirty="0"/>
              <a:t>Insufficient capability</a:t>
            </a:r>
          </a:p>
          <a:p>
            <a:pPr>
              <a:buClr>
                <a:srgbClr val="CC0000"/>
              </a:buClr>
              <a:buSzPct val="190000"/>
              <a:tabLst>
                <a:tab pos="177800" algn="l"/>
                <a:tab pos="285750" algn="l"/>
              </a:tabLst>
            </a:pPr>
            <a:r>
              <a:rPr lang="en-GB" sz="1400" dirty="0"/>
              <a:t>	</a:t>
            </a:r>
            <a:r>
              <a:rPr lang="en-US" sz="1400" dirty="0"/>
              <a:t>High costs</a:t>
            </a:r>
          </a:p>
        </p:txBody>
      </p:sp>
      <p:sp>
        <p:nvSpPr>
          <p:cNvPr id="18460" name="Text Box 28"/>
          <p:cNvSpPr txBox="1">
            <a:spLocks noChangeArrowheads="1"/>
          </p:cNvSpPr>
          <p:nvPr/>
        </p:nvSpPr>
        <p:spPr bwMode="auto">
          <a:xfrm rot="16200000">
            <a:off x="1082960" y="3852294"/>
            <a:ext cx="1159971" cy="307777"/>
          </a:xfrm>
          <a:prstGeom prst="rect">
            <a:avLst/>
          </a:prstGeom>
          <a:noFill/>
          <a:ln w="9525">
            <a:noFill/>
            <a:miter lim="800000"/>
            <a:headEnd/>
            <a:tailEnd type="none" w="sm" len="lg"/>
          </a:ln>
        </p:spPr>
        <p:txBody>
          <a:bodyPr>
            <a:spAutoFit/>
          </a:bodyPr>
          <a:lstStyle/>
          <a:p>
            <a:pPr algn="ctr">
              <a:spcBef>
                <a:spcPct val="50000"/>
              </a:spcBef>
            </a:pPr>
            <a:r>
              <a:rPr lang="en-US" sz="1400" dirty="0"/>
              <a:t>Coupling</a:t>
            </a:r>
          </a:p>
        </p:txBody>
      </p:sp>
      <p:sp>
        <p:nvSpPr>
          <p:cNvPr id="18461" name="Text Box 29"/>
          <p:cNvSpPr txBox="1">
            <a:spLocks noChangeArrowheads="1"/>
          </p:cNvSpPr>
          <p:nvPr/>
        </p:nvSpPr>
        <p:spPr bwMode="auto">
          <a:xfrm rot="16200000">
            <a:off x="1979429" y="3840284"/>
            <a:ext cx="1311148" cy="307777"/>
          </a:xfrm>
          <a:prstGeom prst="rect">
            <a:avLst/>
          </a:prstGeom>
          <a:noFill/>
          <a:ln w="9525">
            <a:noFill/>
            <a:miter lim="800000"/>
            <a:headEnd/>
            <a:tailEnd type="none" w="sm" len="lg"/>
          </a:ln>
        </p:spPr>
        <p:txBody>
          <a:bodyPr>
            <a:spAutoFit/>
          </a:bodyPr>
          <a:lstStyle/>
          <a:p>
            <a:pPr algn="ctr">
              <a:spcBef>
                <a:spcPct val="50000"/>
              </a:spcBef>
            </a:pPr>
            <a:r>
              <a:rPr lang="en-US" sz="1400" dirty="0"/>
              <a:t>Automation</a:t>
            </a:r>
          </a:p>
        </p:txBody>
      </p:sp>
      <p:sp>
        <p:nvSpPr>
          <p:cNvPr id="18462" name="Text Box 30"/>
          <p:cNvSpPr txBox="1">
            <a:spLocks noChangeArrowheads="1"/>
          </p:cNvSpPr>
          <p:nvPr/>
        </p:nvSpPr>
        <p:spPr bwMode="auto">
          <a:xfrm rot="16200000">
            <a:off x="3109023" y="3876313"/>
            <a:ext cx="939562" cy="307777"/>
          </a:xfrm>
          <a:prstGeom prst="rect">
            <a:avLst/>
          </a:prstGeom>
          <a:noFill/>
          <a:ln w="9525">
            <a:noFill/>
            <a:miter lim="800000"/>
            <a:headEnd/>
            <a:tailEnd type="none" w="sm" len="lg"/>
          </a:ln>
        </p:spPr>
        <p:txBody>
          <a:bodyPr>
            <a:spAutoFit/>
          </a:bodyPr>
          <a:lstStyle/>
          <a:p>
            <a:pPr algn="ctr">
              <a:spcBef>
                <a:spcPct val="50000"/>
              </a:spcBef>
            </a:pPr>
            <a:r>
              <a:rPr lang="en-US" sz="1400" dirty="0"/>
              <a:t>Scale</a:t>
            </a:r>
          </a:p>
        </p:txBody>
      </p:sp>
      <p:sp>
        <p:nvSpPr>
          <p:cNvPr id="18463" name="Text Box 31"/>
          <p:cNvSpPr txBox="1">
            <a:spLocks noChangeArrowheads="1"/>
          </p:cNvSpPr>
          <p:nvPr/>
        </p:nvSpPr>
        <p:spPr bwMode="auto">
          <a:xfrm>
            <a:off x="1479273" y="1799978"/>
            <a:ext cx="1072373" cy="440100"/>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400" dirty="0"/>
              <a:t>Loose Separated</a:t>
            </a:r>
          </a:p>
        </p:txBody>
      </p:sp>
      <p:sp>
        <p:nvSpPr>
          <p:cNvPr id="18464" name="Text Box 32"/>
          <p:cNvSpPr txBox="1">
            <a:spLocks noChangeArrowheads="1"/>
          </p:cNvSpPr>
          <p:nvPr/>
        </p:nvSpPr>
        <p:spPr bwMode="auto">
          <a:xfrm>
            <a:off x="2417422" y="1664342"/>
            <a:ext cx="1134539" cy="615409"/>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400" dirty="0"/>
              <a:t>High acuity and judgement</a:t>
            </a:r>
          </a:p>
        </p:txBody>
      </p:sp>
      <p:sp>
        <p:nvSpPr>
          <p:cNvPr id="18465" name="Text Box 33"/>
          <p:cNvSpPr txBox="1">
            <a:spLocks noChangeArrowheads="1"/>
          </p:cNvSpPr>
          <p:nvPr/>
        </p:nvSpPr>
        <p:spPr bwMode="auto">
          <a:xfrm>
            <a:off x="3499683" y="1664343"/>
            <a:ext cx="895763" cy="615409"/>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400" dirty="0"/>
              <a:t>Many, small units</a:t>
            </a:r>
          </a:p>
        </p:txBody>
      </p:sp>
      <p:sp>
        <p:nvSpPr>
          <p:cNvPr id="18466" name="Text Box 34"/>
          <p:cNvSpPr txBox="1">
            <a:spLocks noChangeArrowheads="1"/>
          </p:cNvSpPr>
          <p:nvPr/>
        </p:nvSpPr>
        <p:spPr bwMode="auto">
          <a:xfrm>
            <a:off x="1424169" y="5758853"/>
            <a:ext cx="1140190" cy="440100"/>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400" dirty="0"/>
              <a:t>Integrated Rigid</a:t>
            </a:r>
          </a:p>
        </p:txBody>
      </p:sp>
      <p:sp>
        <p:nvSpPr>
          <p:cNvPr id="18467" name="Text Box 35"/>
          <p:cNvSpPr txBox="1">
            <a:spLocks noChangeArrowheads="1"/>
          </p:cNvSpPr>
          <p:nvPr/>
        </p:nvSpPr>
        <p:spPr bwMode="auto">
          <a:xfrm>
            <a:off x="2356667" y="5754616"/>
            <a:ext cx="1179751" cy="615409"/>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400" dirty="0"/>
              <a:t>Low acuity and judgement</a:t>
            </a:r>
          </a:p>
        </p:txBody>
      </p:sp>
      <p:sp>
        <p:nvSpPr>
          <p:cNvPr id="18468" name="Text Box 36"/>
          <p:cNvSpPr txBox="1">
            <a:spLocks noChangeArrowheads="1"/>
          </p:cNvSpPr>
          <p:nvPr/>
        </p:nvSpPr>
        <p:spPr bwMode="auto">
          <a:xfrm>
            <a:off x="3445995" y="5765920"/>
            <a:ext cx="936737" cy="615409"/>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400" dirty="0"/>
              <a:t>Few, large units</a:t>
            </a:r>
          </a:p>
        </p:txBody>
      </p:sp>
      <p:grpSp>
        <p:nvGrpSpPr>
          <p:cNvPr id="18469" name="Group 38"/>
          <p:cNvGrpSpPr>
            <a:grpSpLocks/>
          </p:cNvGrpSpPr>
          <p:nvPr/>
        </p:nvGrpSpPr>
        <p:grpSpPr bwMode="auto">
          <a:xfrm>
            <a:off x="6268917" y="2639227"/>
            <a:ext cx="97490" cy="538305"/>
            <a:chOff x="3774" y="1236"/>
            <a:chExt cx="69" cy="381"/>
          </a:xfrm>
        </p:grpSpPr>
        <p:sp>
          <p:nvSpPr>
            <p:cNvPr id="18474" name="Oval 39"/>
            <p:cNvSpPr>
              <a:spLocks noChangeArrowheads="1"/>
            </p:cNvSpPr>
            <p:nvPr/>
          </p:nvSpPr>
          <p:spPr bwMode="auto">
            <a:xfrm>
              <a:off x="3774" y="1236"/>
              <a:ext cx="69" cy="69"/>
            </a:xfrm>
            <a:prstGeom prst="ellipse">
              <a:avLst/>
            </a:prstGeom>
            <a:solidFill>
              <a:srgbClr val="CC0000"/>
            </a:solidFill>
            <a:ln w="9525">
              <a:solidFill>
                <a:schemeClr val="tx1"/>
              </a:solidFill>
              <a:round/>
              <a:headEnd type="none" w="sm" len="sm"/>
              <a:tailEnd type="none" w="sm" len="sm"/>
            </a:ln>
          </p:spPr>
          <p:txBody>
            <a:bodyPr wrap="none" anchor="ctr"/>
            <a:lstStyle/>
            <a:p>
              <a:endParaRPr lang="en-GB" sz="1400" dirty="0"/>
            </a:p>
          </p:txBody>
        </p:sp>
        <p:sp>
          <p:nvSpPr>
            <p:cNvPr id="18475" name="Oval 40"/>
            <p:cNvSpPr>
              <a:spLocks noChangeArrowheads="1"/>
            </p:cNvSpPr>
            <p:nvPr/>
          </p:nvSpPr>
          <p:spPr bwMode="auto">
            <a:xfrm>
              <a:off x="3774" y="1395"/>
              <a:ext cx="69" cy="69"/>
            </a:xfrm>
            <a:prstGeom prst="ellipse">
              <a:avLst/>
            </a:prstGeom>
            <a:solidFill>
              <a:srgbClr val="CC0000"/>
            </a:solidFill>
            <a:ln w="9525">
              <a:solidFill>
                <a:schemeClr val="tx1"/>
              </a:solidFill>
              <a:round/>
              <a:headEnd type="none" w="sm" len="sm"/>
              <a:tailEnd type="none" w="sm" len="sm"/>
            </a:ln>
          </p:spPr>
          <p:txBody>
            <a:bodyPr wrap="none" anchor="ctr"/>
            <a:lstStyle/>
            <a:p>
              <a:endParaRPr lang="en-GB" sz="1400" dirty="0"/>
            </a:p>
          </p:txBody>
        </p:sp>
        <p:sp>
          <p:nvSpPr>
            <p:cNvPr id="18476" name="Oval 41"/>
            <p:cNvSpPr>
              <a:spLocks noChangeArrowheads="1"/>
            </p:cNvSpPr>
            <p:nvPr/>
          </p:nvSpPr>
          <p:spPr bwMode="auto">
            <a:xfrm>
              <a:off x="3774" y="1548"/>
              <a:ext cx="69" cy="69"/>
            </a:xfrm>
            <a:prstGeom prst="ellipse">
              <a:avLst/>
            </a:prstGeom>
            <a:solidFill>
              <a:srgbClr val="CC0000"/>
            </a:solidFill>
            <a:ln w="9525">
              <a:solidFill>
                <a:schemeClr val="tx1"/>
              </a:solidFill>
              <a:round/>
              <a:headEnd type="none" w="sm" len="sm"/>
              <a:tailEnd type="none" w="sm" len="sm"/>
            </a:ln>
          </p:spPr>
          <p:txBody>
            <a:bodyPr wrap="none" anchor="ctr"/>
            <a:lstStyle/>
            <a:p>
              <a:endParaRPr lang="en-GB" sz="1400" dirty="0"/>
            </a:p>
          </p:txBody>
        </p:sp>
      </p:grpSp>
      <p:sp>
        <p:nvSpPr>
          <p:cNvPr id="18470" name="Oval 42"/>
          <p:cNvSpPr>
            <a:spLocks noChangeArrowheads="1"/>
          </p:cNvSpPr>
          <p:nvPr/>
        </p:nvSpPr>
        <p:spPr bwMode="auto">
          <a:xfrm>
            <a:off x="4734535" y="5103280"/>
            <a:ext cx="97490" cy="97488"/>
          </a:xfrm>
          <a:prstGeom prst="ellipse">
            <a:avLst/>
          </a:prstGeom>
          <a:solidFill>
            <a:srgbClr val="CC0000"/>
          </a:solidFill>
          <a:ln w="9525">
            <a:solidFill>
              <a:schemeClr val="tx1"/>
            </a:solidFill>
            <a:round/>
            <a:headEnd type="none" w="sm" len="sm"/>
            <a:tailEnd type="none" w="sm" len="sm"/>
          </a:ln>
        </p:spPr>
        <p:txBody>
          <a:bodyPr wrap="none" anchor="ctr"/>
          <a:lstStyle/>
          <a:p>
            <a:endParaRPr lang="en-GB" sz="1400" dirty="0"/>
          </a:p>
        </p:txBody>
      </p:sp>
      <p:sp>
        <p:nvSpPr>
          <p:cNvPr id="18471" name="Oval 43"/>
          <p:cNvSpPr>
            <a:spLocks noChangeArrowheads="1"/>
          </p:cNvSpPr>
          <p:nvPr/>
        </p:nvSpPr>
        <p:spPr bwMode="auto">
          <a:xfrm>
            <a:off x="4734535" y="5327928"/>
            <a:ext cx="97490" cy="97489"/>
          </a:xfrm>
          <a:prstGeom prst="ellipse">
            <a:avLst/>
          </a:prstGeom>
          <a:solidFill>
            <a:srgbClr val="CC0000"/>
          </a:solidFill>
          <a:ln w="9525">
            <a:solidFill>
              <a:schemeClr val="tx1"/>
            </a:solidFill>
            <a:round/>
            <a:headEnd type="none" w="sm" len="sm"/>
            <a:tailEnd type="none" w="sm" len="sm"/>
          </a:ln>
        </p:spPr>
        <p:txBody>
          <a:bodyPr wrap="none" anchor="ctr"/>
          <a:lstStyle/>
          <a:p>
            <a:endParaRPr lang="en-GB" sz="1400" dirty="0"/>
          </a:p>
        </p:txBody>
      </p:sp>
      <p:sp>
        <p:nvSpPr>
          <p:cNvPr id="18472" name="Oval 44"/>
          <p:cNvSpPr>
            <a:spLocks noChangeArrowheads="1"/>
          </p:cNvSpPr>
          <p:nvPr/>
        </p:nvSpPr>
        <p:spPr bwMode="auto">
          <a:xfrm>
            <a:off x="4734535" y="5534206"/>
            <a:ext cx="97490" cy="97489"/>
          </a:xfrm>
          <a:prstGeom prst="ellipse">
            <a:avLst/>
          </a:prstGeom>
          <a:solidFill>
            <a:srgbClr val="CC0000"/>
          </a:solidFill>
          <a:ln w="9525">
            <a:solidFill>
              <a:schemeClr val="tx1"/>
            </a:solidFill>
            <a:round/>
            <a:headEnd type="none" w="sm" len="sm"/>
            <a:tailEnd type="none" w="sm" len="sm"/>
          </a:ln>
        </p:spPr>
        <p:txBody>
          <a:bodyPr wrap="none" anchor="ctr"/>
          <a:lstStyle/>
          <a:p>
            <a:endParaRPr lang="en-GB" sz="1400" dirty="0"/>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2384315" y="2038592"/>
            <a:ext cx="3903377" cy="3896154"/>
          </a:xfrm>
          <a:prstGeom prst="rect">
            <a:avLst/>
          </a:prstGeom>
          <a:solidFill>
            <a:schemeClr val="bg1">
              <a:lumMod val="95000"/>
            </a:schemeClr>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400" dirty="0"/>
          </a:p>
        </p:txBody>
      </p:sp>
      <p:sp>
        <p:nvSpPr>
          <p:cNvPr id="20483" name="Line 3"/>
          <p:cNvSpPr>
            <a:spLocks noChangeShapeType="1"/>
          </p:cNvSpPr>
          <p:nvPr/>
        </p:nvSpPr>
        <p:spPr bwMode="auto">
          <a:xfrm flipV="1">
            <a:off x="1963927" y="4526237"/>
            <a:ext cx="5457794" cy="26003"/>
          </a:xfrm>
          <a:prstGeom prst="line">
            <a:avLst/>
          </a:prstGeom>
          <a:noFill/>
          <a:ln w="44450">
            <a:solidFill>
              <a:srgbClr val="000099"/>
            </a:solidFill>
            <a:prstDash val="sysDot"/>
            <a:round/>
            <a:headEnd/>
            <a:tailEnd type="none" w="sm" len="lg"/>
          </a:ln>
        </p:spPr>
        <p:txBody>
          <a:bodyPr wrap="none" anchor="ctr"/>
          <a:lstStyle/>
          <a:p>
            <a:endParaRPr lang="en-GB" sz="1400" dirty="0"/>
          </a:p>
        </p:txBody>
      </p:sp>
      <p:sp>
        <p:nvSpPr>
          <p:cNvPr id="20484" name="Freeform 4"/>
          <p:cNvSpPr>
            <a:spLocks/>
          </p:cNvSpPr>
          <p:nvPr/>
        </p:nvSpPr>
        <p:spPr bwMode="auto">
          <a:xfrm>
            <a:off x="3768265" y="1161704"/>
            <a:ext cx="34671" cy="4992624"/>
          </a:xfrm>
          <a:custGeom>
            <a:avLst/>
            <a:gdLst>
              <a:gd name="T0" fmla="*/ 24 w 24"/>
              <a:gd name="T1" fmla="*/ 3456 h 3456"/>
              <a:gd name="T2" fmla="*/ 0 w 24"/>
              <a:gd name="T3" fmla="*/ 0 h 3456"/>
              <a:gd name="T4" fmla="*/ 0 60000 65536"/>
              <a:gd name="T5" fmla="*/ 0 60000 65536"/>
              <a:gd name="T6" fmla="*/ 0 w 24"/>
              <a:gd name="T7" fmla="*/ 0 h 3456"/>
              <a:gd name="T8" fmla="*/ 24 w 24"/>
              <a:gd name="T9" fmla="*/ 3456 h 3456"/>
            </a:gdLst>
            <a:ahLst/>
            <a:cxnLst>
              <a:cxn ang="T4">
                <a:pos x="T0" y="T1"/>
              </a:cxn>
              <a:cxn ang="T5">
                <a:pos x="T2" y="T3"/>
              </a:cxn>
            </a:cxnLst>
            <a:rect l="T6" t="T7" r="T8" b="T9"/>
            <a:pathLst>
              <a:path w="24" h="3456">
                <a:moveTo>
                  <a:pt x="24" y="3456"/>
                </a:moveTo>
                <a:lnTo>
                  <a:pt x="0" y="0"/>
                </a:lnTo>
              </a:path>
            </a:pathLst>
          </a:custGeom>
          <a:noFill/>
          <a:ln w="44450">
            <a:solidFill>
              <a:srgbClr val="000099"/>
            </a:solidFill>
            <a:prstDash val="sysDot"/>
            <a:round/>
            <a:headEnd/>
            <a:tailEnd type="none" w="sm" len="lg"/>
          </a:ln>
        </p:spPr>
        <p:txBody>
          <a:bodyPr wrap="none" anchor="ctr"/>
          <a:lstStyle/>
          <a:p>
            <a:endParaRPr lang="en-GB" sz="1400" dirty="0"/>
          </a:p>
        </p:txBody>
      </p:sp>
      <p:sp>
        <p:nvSpPr>
          <p:cNvPr id="20485" name="Text Box 5"/>
          <p:cNvSpPr txBox="1">
            <a:spLocks noChangeArrowheads="1"/>
          </p:cNvSpPr>
          <p:nvPr/>
        </p:nvSpPr>
        <p:spPr bwMode="auto">
          <a:xfrm rot="16200000">
            <a:off x="1903977" y="5557508"/>
            <a:ext cx="648637" cy="308084"/>
          </a:xfrm>
          <a:prstGeom prst="rect">
            <a:avLst/>
          </a:prstGeom>
          <a:noFill/>
          <a:ln w="9525">
            <a:noFill/>
            <a:miter lim="800000"/>
            <a:headEnd/>
            <a:tailEnd type="none" w="sm" len="lg"/>
          </a:ln>
        </p:spPr>
        <p:txBody>
          <a:bodyPr>
            <a:spAutoFit/>
          </a:bodyPr>
          <a:lstStyle/>
          <a:p>
            <a:pPr>
              <a:spcBef>
                <a:spcPct val="50000"/>
              </a:spcBef>
            </a:pPr>
            <a:r>
              <a:rPr lang="en-US" sz="1400" dirty="0"/>
              <a:t>Low</a:t>
            </a:r>
          </a:p>
        </p:txBody>
      </p:sp>
      <p:sp>
        <p:nvSpPr>
          <p:cNvPr id="20486" name="Text Box 6"/>
          <p:cNvSpPr txBox="1">
            <a:spLocks noChangeArrowheads="1"/>
          </p:cNvSpPr>
          <p:nvPr/>
        </p:nvSpPr>
        <p:spPr bwMode="auto">
          <a:xfrm rot="16200000">
            <a:off x="1488646" y="3625758"/>
            <a:ext cx="1174481" cy="369332"/>
          </a:xfrm>
          <a:prstGeom prst="rect">
            <a:avLst/>
          </a:prstGeom>
          <a:noFill/>
          <a:ln w="9525">
            <a:noFill/>
            <a:miter lim="800000"/>
            <a:headEnd/>
            <a:tailEnd type="none" w="sm" len="lg"/>
          </a:ln>
        </p:spPr>
        <p:txBody>
          <a:bodyPr>
            <a:spAutoFit/>
          </a:bodyPr>
          <a:lstStyle/>
          <a:p>
            <a:pPr algn="ctr">
              <a:spcBef>
                <a:spcPct val="50000"/>
              </a:spcBef>
            </a:pPr>
            <a:r>
              <a:rPr lang="en-US" dirty="0"/>
              <a:t>Flexibility</a:t>
            </a:r>
          </a:p>
        </p:txBody>
      </p:sp>
      <p:sp>
        <p:nvSpPr>
          <p:cNvPr id="20487" name="Text Box 7"/>
          <p:cNvSpPr txBox="1">
            <a:spLocks noChangeArrowheads="1"/>
          </p:cNvSpPr>
          <p:nvPr/>
        </p:nvSpPr>
        <p:spPr bwMode="auto">
          <a:xfrm rot="16200000">
            <a:off x="1901085" y="2094742"/>
            <a:ext cx="651526" cy="308084"/>
          </a:xfrm>
          <a:prstGeom prst="rect">
            <a:avLst/>
          </a:prstGeom>
          <a:noFill/>
          <a:ln w="9525">
            <a:noFill/>
            <a:miter lim="800000"/>
            <a:headEnd/>
            <a:tailEnd type="none" w="sm" len="lg"/>
          </a:ln>
        </p:spPr>
        <p:txBody>
          <a:bodyPr>
            <a:spAutoFit/>
          </a:bodyPr>
          <a:lstStyle/>
          <a:p>
            <a:pPr>
              <a:spcBef>
                <a:spcPct val="50000"/>
              </a:spcBef>
            </a:pPr>
            <a:r>
              <a:rPr lang="en-US" sz="1400" dirty="0"/>
              <a:t>High</a:t>
            </a:r>
          </a:p>
        </p:txBody>
      </p:sp>
      <p:sp>
        <p:nvSpPr>
          <p:cNvPr id="20488" name="Text Box 8"/>
          <p:cNvSpPr txBox="1">
            <a:spLocks noChangeArrowheads="1"/>
          </p:cNvSpPr>
          <p:nvPr/>
        </p:nvSpPr>
        <p:spPr bwMode="auto">
          <a:xfrm>
            <a:off x="2248519" y="5915964"/>
            <a:ext cx="780099" cy="308084"/>
          </a:xfrm>
          <a:prstGeom prst="rect">
            <a:avLst/>
          </a:prstGeom>
          <a:noFill/>
          <a:ln w="9525">
            <a:noFill/>
            <a:miter lim="800000"/>
            <a:headEnd/>
            <a:tailEnd type="none" w="sm" len="lg"/>
          </a:ln>
        </p:spPr>
        <p:txBody>
          <a:bodyPr>
            <a:spAutoFit/>
          </a:bodyPr>
          <a:lstStyle/>
          <a:p>
            <a:pPr>
              <a:spcBef>
                <a:spcPct val="50000"/>
              </a:spcBef>
            </a:pPr>
            <a:r>
              <a:rPr lang="en-US" sz="1400" dirty="0"/>
              <a:t>High</a:t>
            </a:r>
          </a:p>
        </p:txBody>
      </p:sp>
      <p:sp>
        <p:nvSpPr>
          <p:cNvPr id="20489" name="Text Box 9"/>
          <p:cNvSpPr txBox="1">
            <a:spLocks noChangeArrowheads="1"/>
          </p:cNvSpPr>
          <p:nvPr/>
        </p:nvSpPr>
        <p:spPr bwMode="auto">
          <a:xfrm>
            <a:off x="5926534" y="5934745"/>
            <a:ext cx="780099" cy="308084"/>
          </a:xfrm>
          <a:prstGeom prst="rect">
            <a:avLst/>
          </a:prstGeom>
          <a:noFill/>
          <a:ln w="9525">
            <a:noFill/>
            <a:miter lim="800000"/>
            <a:headEnd/>
            <a:tailEnd type="none" w="sm" len="lg"/>
          </a:ln>
        </p:spPr>
        <p:txBody>
          <a:bodyPr>
            <a:spAutoFit/>
          </a:bodyPr>
          <a:lstStyle/>
          <a:p>
            <a:pPr>
              <a:spcBef>
                <a:spcPct val="50000"/>
              </a:spcBef>
            </a:pPr>
            <a:r>
              <a:rPr lang="en-GB" sz="1400" dirty="0"/>
              <a:t>Low</a:t>
            </a:r>
            <a:endParaRPr lang="en-US" sz="1400" dirty="0"/>
          </a:p>
        </p:txBody>
      </p:sp>
      <p:sp>
        <p:nvSpPr>
          <p:cNvPr id="20490" name="Text Box 10"/>
          <p:cNvSpPr txBox="1">
            <a:spLocks noChangeArrowheads="1"/>
          </p:cNvSpPr>
          <p:nvPr/>
        </p:nvSpPr>
        <p:spPr bwMode="auto">
          <a:xfrm>
            <a:off x="3976291" y="5913076"/>
            <a:ext cx="780099" cy="369332"/>
          </a:xfrm>
          <a:prstGeom prst="rect">
            <a:avLst/>
          </a:prstGeom>
          <a:noFill/>
          <a:ln w="9525">
            <a:noFill/>
            <a:miter lim="800000"/>
            <a:headEnd/>
            <a:tailEnd type="none" w="sm" len="lg"/>
          </a:ln>
        </p:spPr>
        <p:txBody>
          <a:bodyPr>
            <a:spAutoFit/>
          </a:bodyPr>
          <a:lstStyle/>
          <a:p>
            <a:pPr algn="ctr">
              <a:spcBef>
                <a:spcPct val="50000"/>
              </a:spcBef>
            </a:pPr>
            <a:r>
              <a:rPr lang="en-US" dirty="0"/>
              <a:t>Cost</a:t>
            </a:r>
          </a:p>
        </p:txBody>
      </p:sp>
      <p:sp>
        <p:nvSpPr>
          <p:cNvPr id="20491" name="AutoShape 11"/>
          <p:cNvSpPr>
            <a:spLocks noChangeArrowheads="1"/>
          </p:cNvSpPr>
          <p:nvPr/>
        </p:nvSpPr>
        <p:spPr bwMode="auto">
          <a:xfrm>
            <a:off x="6929106" y="4581132"/>
            <a:ext cx="557625" cy="648637"/>
          </a:xfrm>
          <a:prstGeom prst="upArrow">
            <a:avLst>
              <a:gd name="adj1" fmla="val 58333"/>
              <a:gd name="adj2" fmla="val 61392"/>
            </a:avLst>
          </a:prstGeom>
          <a:solidFill>
            <a:srgbClr val="FF0000"/>
          </a:solidFill>
          <a:ln w="9525">
            <a:no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400" dirty="0"/>
          </a:p>
        </p:txBody>
      </p:sp>
      <p:sp>
        <p:nvSpPr>
          <p:cNvPr id="20492" name="Text Box 12"/>
          <p:cNvSpPr txBox="1">
            <a:spLocks noChangeArrowheads="1"/>
          </p:cNvSpPr>
          <p:nvPr/>
        </p:nvSpPr>
        <p:spPr bwMode="auto">
          <a:xfrm>
            <a:off x="6354145" y="5257216"/>
            <a:ext cx="1782667" cy="808488"/>
          </a:xfrm>
          <a:prstGeom prst="rect">
            <a:avLst/>
          </a:prstGeom>
          <a:noFill/>
          <a:ln w="9525">
            <a:noFill/>
            <a:miter lim="800000"/>
            <a:headEnd/>
            <a:tailEnd type="none" w="sm" len="lg"/>
          </a:ln>
        </p:spPr>
        <p:txBody>
          <a:bodyPr>
            <a:spAutoFit/>
          </a:bodyPr>
          <a:lstStyle/>
          <a:p>
            <a:pPr algn="ctr">
              <a:lnSpc>
                <a:spcPct val="80000"/>
              </a:lnSpc>
            </a:pPr>
            <a:r>
              <a:rPr lang="en-US" sz="1400" dirty="0"/>
              <a:t>Market fragmentation making flexibility more valuable</a:t>
            </a:r>
          </a:p>
        </p:txBody>
      </p:sp>
      <p:sp>
        <p:nvSpPr>
          <p:cNvPr id="20493" name="Text Box 13"/>
          <p:cNvSpPr txBox="1">
            <a:spLocks noChangeArrowheads="1"/>
          </p:cNvSpPr>
          <p:nvPr/>
        </p:nvSpPr>
        <p:spPr bwMode="auto">
          <a:xfrm>
            <a:off x="1766015" y="1363952"/>
            <a:ext cx="1560195" cy="629239"/>
          </a:xfrm>
          <a:prstGeom prst="rect">
            <a:avLst/>
          </a:prstGeom>
          <a:noFill/>
          <a:ln w="9525">
            <a:noFill/>
            <a:miter lim="800000"/>
            <a:headEnd/>
            <a:tailEnd type="none" w="sm" len="lg"/>
          </a:ln>
        </p:spPr>
        <p:txBody>
          <a:bodyPr>
            <a:spAutoFit/>
          </a:bodyPr>
          <a:lstStyle/>
          <a:p>
            <a:pPr algn="ctr">
              <a:lnSpc>
                <a:spcPct val="80000"/>
              </a:lnSpc>
            </a:pPr>
            <a:r>
              <a:rPr lang="en-US" sz="1400" dirty="0"/>
              <a:t>Competitive pressure to reduce costs</a:t>
            </a:r>
          </a:p>
        </p:txBody>
      </p:sp>
      <p:sp>
        <p:nvSpPr>
          <p:cNvPr id="20494" name="AutoShape 14"/>
          <p:cNvSpPr>
            <a:spLocks noChangeArrowheads="1"/>
          </p:cNvSpPr>
          <p:nvPr/>
        </p:nvSpPr>
        <p:spPr bwMode="auto">
          <a:xfrm rot="5400000">
            <a:off x="3143466" y="1305446"/>
            <a:ext cx="541735" cy="667417"/>
          </a:xfrm>
          <a:prstGeom prst="upArrow">
            <a:avLst>
              <a:gd name="adj1" fmla="val 58333"/>
              <a:gd name="adj2" fmla="val 65022"/>
            </a:avLst>
          </a:prstGeom>
          <a:solidFill>
            <a:srgbClr val="FF0000"/>
          </a:solidFill>
          <a:ln w="9525">
            <a:no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400" dirty="0"/>
          </a:p>
        </p:txBody>
      </p:sp>
      <p:sp>
        <p:nvSpPr>
          <p:cNvPr id="20495" name="Oval 15"/>
          <p:cNvSpPr>
            <a:spLocks noChangeArrowheads="1"/>
          </p:cNvSpPr>
          <p:nvPr/>
        </p:nvSpPr>
        <p:spPr bwMode="auto">
          <a:xfrm>
            <a:off x="3827494" y="2054483"/>
            <a:ext cx="2445752" cy="2454417"/>
          </a:xfrm>
          <a:prstGeom prst="ellipse">
            <a:avLst/>
          </a:prstGeom>
          <a:solidFill>
            <a:srgbClr val="CCECFF"/>
          </a:solidFill>
          <a:ln w="9525">
            <a:solidFill>
              <a:schemeClr val="tx1"/>
            </a:solidFill>
            <a:round/>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400" dirty="0"/>
          </a:p>
        </p:txBody>
      </p:sp>
      <p:sp>
        <p:nvSpPr>
          <p:cNvPr id="20496" name="Text Box 16"/>
          <p:cNvSpPr txBox="1">
            <a:spLocks noChangeArrowheads="1"/>
          </p:cNvSpPr>
          <p:nvPr/>
        </p:nvSpPr>
        <p:spPr bwMode="auto">
          <a:xfrm>
            <a:off x="433388" y="17586"/>
            <a:ext cx="9036051" cy="954107"/>
          </a:xfrm>
          <a:prstGeom prst="rect">
            <a:avLst/>
          </a:prstGeom>
          <a:noFill/>
          <a:ln w="9525">
            <a:noFill/>
            <a:miter lim="800000"/>
            <a:headEnd/>
            <a:tailEnd type="none" w="sm" len="lg"/>
          </a:ln>
        </p:spPr>
        <p:txBody>
          <a:bodyPr wrap="square">
            <a:spAutoFit/>
          </a:bodyPr>
          <a:lstStyle/>
          <a:p>
            <a:pPr algn="ctr"/>
            <a:r>
              <a:rPr lang="en-US" sz="2800" b="1" dirty="0"/>
              <a:t>Market pressures are requiring operations </a:t>
            </a:r>
            <a:br>
              <a:rPr lang="en-US" sz="2800" b="1" dirty="0"/>
            </a:br>
            <a:r>
              <a:rPr lang="en-US" sz="2800" b="1" dirty="0"/>
              <a:t>to be both flexible and low cost</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ext Box 4"/>
          <p:cNvSpPr txBox="1">
            <a:spLocks noChangeArrowheads="1"/>
          </p:cNvSpPr>
          <p:nvPr/>
        </p:nvSpPr>
        <p:spPr bwMode="auto">
          <a:xfrm>
            <a:off x="738982" y="17830"/>
            <a:ext cx="8424863" cy="954107"/>
          </a:xfrm>
          <a:prstGeom prst="rect">
            <a:avLst/>
          </a:prstGeom>
          <a:noFill/>
          <a:ln w="9525">
            <a:noFill/>
            <a:miter lim="800000"/>
            <a:headEnd/>
            <a:tailEnd/>
          </a:ln>
        </p:spPr>
        <p:txBody>
          <a:bodyPr>
            <a:spAutoFit/>
          </a:bodyPr>
          <a:lstStyle/>
          <a:p>
            <a:pPr algn="ctr"/>
            <a:r>
              <a:rPr lang="en-US" sz="2800" b="1" dirty="0"/>
              <a:t>The product–process matrix and </a:t>
            </a:r>
            <a:br>
              <a:rPr lang="en-US" sz="2800" b="1" dirty="0"/>
            </a:br>
            <a:r>
              <a:rPr lang="en-US" sz="2800" b="1" dirty="0"/>
              <a:t>the technology dimensions</a:t>
            </a:r>
          </a:p>
        </p:txBody>
      </p:sp>
      <p:sp>
        <p:nvSpPr>
          <p:cNvPr id="21506" name="Rectangle 57"/>
          <p:cNvSpPr>
            <a:spLocks noChangeArrowheads="1"/>
          </p:cNvSpPr>
          <p:nvPr/>
        </p:nvSpPr>
        <p:spPr bwMode="auto">
          <a:xfrm>
            <a:off x="4636332" y="2400229"/>
            <a:ext cx="3368040" cy="3107611"/>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200" dirty="0"/>
          </a:p>
        </p:txBody>
      </p:sp>
      <p:sp>
        <p:nvSpPr>
          <p:cNvPr id="21508" name="AutoShape 5"/>
          <p:cNvSpPr>
            <a:spLocks noChangeArrowheads="1"/>
          </p:cNvSpPr>
          <p:nvPr/>
        </p:nvSpPr>
        <p:spPr bwMode="auto">
          <a:xfrm>
            <a:off x="4628237" y="1763323"/>
            <a:ext cx="3613626" cy="446644"/>
          </a:xfrm>
          <a:prstGeom prst="leftRightArrow">
            <a:avLst>
              <a:gd name="adj1" fmla="val 60713"/>
              <a:gd name="adj2" fmla="val 104279"/>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200" dirty="0"/>
          </a:p>
        </p:txBody>
      </p:sp>
      <p:sp>
        <p:nvSpPr>
          <p:cNvPr id="21509" name="AutoShape 6"/>
          <p:cNvSpPr>
            <a:spLocks noChangeArrowheads="1"/>
          </p:cNvSpPr>
          <p:nvPr/>
        </p:nvSpPr>
        <p:spPr bwMode="auto">
          <a:xfrm rot="16200000">
            <a:off x="2241193" y="3559342"/>
            <a:ext cx="3434160" cy="624761"/>
          </a:xfrm>
          <a:prstGeom prst="leftRightArrow">
            <a:avLst>
              <a:gd name="adj1" fmla="val 60713"/>
              <a:gd name="adj2" fmla="val 70847"/>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200" dirty="0"/>
          </a:p>
        </p:txBody>
      </p:sp>
      <p:sp>
        <p:nvSpPr>
          <p:cNvPr id="21510" name="Text Box 7"/>
          <p:cNvSpPr txBox="1">
            <a:spLocks noChangeArrowheads="1"/>
          </p:cNvSpPr>
          <p:nvPr/>
        </p:nvSpPr>
        <p:spPr bwMode="auto">
          <a:xfrm>
            <a:off x="5400080" y="1852382"/>
            <a:ext cx="2242661" cy="276999"/>
          </a:xfrm>
          <a:prstGeom prst="rect">
            <a:avLst/>
          </a:prstGeom>
          <a:noFill/>
          <a:ln w="9525">
            <a:noFill/>
            <a:miter lim="800000"/>
            <a:headEnd/>
            <a:tailEnd type="none" w="sm" len="lg"/>
          </a:ln>
        </p:spPr>
        <p:txBody>
          <a:bodyPr>
            <a:spAutoFit/>
          </a:bodyPr>
          <a:lstStyle/>
          <a:p>
            <a:pPr algn="ctr">
              <a:spcBef>
                <a:spcPct val="50000"/>
              </a:spcBef>
            </a:pPr>
            <a:r>
              <a:rPr lang="en-US" sz="1200" dirty="0"/>
              <a:t>Market requirements</a:t>
            </a:r>
          </a:p>
        </p:txBody>
      </p:sp>
      <p:sp>
        <p:nvSpPr>
          <p:cNvPr id="21511" name="Text Box 8"/>
          <p:cNvSpPr txBox="1">
            <a:spLocks noChangeArrowheads="1"/>
          </p:cNvSpPr>
          <p:nvPr/>
        </p:nvSpPr>
        <p:spPr bwMode="auto">
          <a:xfrm>
            <a:off x="4614743" y="1403039"/>
            <a:ext cx="1221185" cy="387798"/>
          </a:xfrm>
          <a:prstGeom prst="rect">
            <a:avLst/>
          </a:prstGeom>
          <a:noFill/>
          <a:ln w="9525">
            <a:noFill/>
            <a:miter lim="800000"/>
            <a:headEnd/>
            <a:tailEnd type="none" w="sm" len="lg"/>
          </a:ln>
        </p:spPr>
        <p:txBody>
          <a:bodyPr>
            <a:spAutoFit/>
          </a:bodyPr>
          <a:lstStyle/>
          <a:p>
            <a:pPr>
              <a:lnSpc>
                <a:spcPct val="80000"/>
              </a:lnSpc>
            </a:pPr>
            <a:r>
              <a:rPr lang="en-US" sz="1200" dirty="0"/>
              <a:t>Low volume</a:t>
            </a:r>
          </a:p>
          <a:p>
            <a:pPr>
              <a:lnSpc>
                <a:spcPct val="80000"/>
              </a:lnSpc>
            </a:pPr>
            <a:r>
              <a:rPr lang="en-US" sz="1200" dirty="0"/>
              <a:t>High variety</a:t>
            </a:r>
          </a:p>
        </p:txBody>
      </p:sp>
      <p:sp>
        <p:nvSpPr>
          <p:cNvPr id="21512" name="Text Box 9"/>
          <p:cNvSpPr txBox="1">
            <a:spLocks noChangeArrowheads="1"/>
          </p:cNvSpPr>
          <p:nvPr/>
        </p:nvSpPr>
        <p:spPr bwMode="auto">
          <a:xfrm>
            <a:off x="6897888" y="1386847"/>
            <a:ext cx="1422241" cy="387798"/>
          </a:xfrm>
          <a:prstGeom prst="rect">
            <a:avLst/>
          </a:prstGeom>
          <a:noFill/>
          <a:ln w="9525">
            <a:noFill/>
            <a:miter lim="800000"/>
            <a:headEnd/>
            <a:tailEnd type="none" w="sm" len="lg"/>
          </a:ln>
        </p:spPr>
        <p:txBody>
          <a:bodyPr>
            <a:spAutoFit/>
          </a:bodyPr>
          <a:lstStyle/>
          <a:p>
            <a:pPr algn="r">
              <a:lnSpc>
                <a:spcPct val="80000"/>
              </a:lnSpc>
            </a:pPr>
            <a:r>
              <a:rPr lang="en-US" sz="1200" dirty="0"/>
              <a:t>High volume</a:t>
            </a:r>
          </a:p>
          <a:p>
            <a:pPr algn="r">
              <a:lnSpc>
                <a:spcPct val="80000"/>
              </a:lnSpc>
            </a:pPr>
            <a:r>
              <a:rPr lang="en-US" sz="1200" dirty="0"/>
              <a:t>Low variety</a:t>
            </a:r>
          </a:p>
        </p:txBody>
      </p:sp>
      <p:sp>
        <p:nvSpPr>
          <p:cNvPr id="21513" name="AutoShape 11"/>
          <p:cNvSpPr>
            <a:spLocks noChangeArrowheads="1"/>
          </p:cNvSpPr>
          <p:nvPr/>
        </p:nvSpPr>
        <p:spPr bwMode="auto">
          <a:xfrm rot="16200000">
            <a:off x="1332388" y="3558666"/>
            <a:ext cx="3434160" cy="626110"/>
          </a:xfrm>
          <a:prstGeom prst="leftRightArrow">
            <a:avLst>
              <a:gd name="adj1" fmla="val 60713"/>
              <a:gd name="adj2" fmla="val 70694"/>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200" dirty="0"/>
          </a:p>
        </p:txBody>
      </p:sp>
      <p:sp>
        <p:nvSpPr>
          <p:cNvPr id="21514" name="AutoShape 12"/>
          <p:cNvSpPr>
            <a:spLocks noChangeArrowheads="1"/>
          </p:cNvSpPr>
          <p:nvPr/>
        </p:nvSpPr>
        <p:spPr bwMode="auto">
          <a:xfrm rot="16200000">
            <a:off x="424934" y="3559342"/>
            <a:ext cx="3434160" cy="624761"/>
          </a:xfrm>
          <a:prstGeom prst="leftRightArrow">
            <a:avLst>
              <a:gd name="adj1" fmla="val 60713"/>
              <a:gd name="adj2" fmla="val 70847"/>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200" dirty="0"/>
          </a:p>
        </p:txBody>
      </p:sp>
      <p:sp>
        <p:nvSpPr>
          <p:cNvPr id="21515" name="Text Box 13"/>
          <p:cNvSpPr txBox="1">
            <a:spLocks noChangeArrowheads="1"/>
          </p:cNvSpPr>
          <p:nvPr/>
        </p:nvSpPr>
        <p:spPr bwMode="auto">
          <a:xfrm>
            <a:off x="4539179" y="2146545"/>
            <a:ext cx="537051" cy="261610"/>
          </a:xfrm>
          <a:prstGeom prst="rect">
            <a:avLst/>
          </a:prstGeom>
          <a:noFill/>
          <a:ln w="9525">
            <a:noFill/>
            <a:miter lim="800000"/>
            <a:headEnd/>
            <a:tailEnd type="none" w="sm" len="lg"/>
          </a:ln>
        </p:spPr>
        <p:txBody>
          <a:bodyPr>
            <a:spAutoFit/>
          </a:bodyPr>
          <a:lstStyle/>
          <a:p>
            <a:pPr>
              <a:spcBef>
                <a:spcPct val="50000"/>
              </a:spcBef>
            </a:pPr>
            <a:r>
              <a:rPr lang="en-US" sz="1100" dirty="0"/>
              <a:t>High</a:t>
            </a:r>
          </a:p>
        </p:txBody>
      </p:sp>
      <p:sp>
        <p:nvSpPr>
          <p:cNvPr id="21516" name="Text Box 14"/>
          <p:cNvSpPr txBox="1">
            <a:spLocks noChangeArrowheads="1"/>
          </p:cNvSpPr>
          <p:nvPr/>
        </p:nvSpPr>
        <p:spPr bwMode="auto">
          <a:xfrm>
            <a:off x="6074769" y="2146545"/>
            <a:ext cx="537051" cy="261610"/>
          </a:xfrm>
          <a:prstGeom prst="rect">
            <a:avLst/>
          </a:prstGeom>
          <a:noFill/>
          <a:ln w="9525">
            <a:noFill/>
            <a:miter lim="800000"/>
            <a:headEnd/>
            <a:tailEnd type="none" w="sm" len="lg"/>
          </a:ln>
        </p:spPr>
        <p:txBody>
          <a:bodyPr>
            <a:spAutoFit/>
          </a:bodyPr>
          <a:lstStyle/>
          <a:p>
            <a:pPr>
              <a:spcBef>
                <a:spcPct val="50000"/>
              </a:spcBef>
            </a:pPr>
            <a:r>
              <a:rPr lang="en-US" sz="1100" dirty="0"/>
              <a:t>Cost</a:t>
            </a:r>
          </a:p>
        </p:txBody>
      </p:sp>
      <p:sp>
        <p:nvSpPr>
          <p:cNvPr id="21517" name="Text Box 15"/>
          <p:cNvSpPr txBox="1">
            <a:spLocks noChangeArrowheads="1"/>
          </p:cNvSpPr>
          <p:nvPr/>
        </p:nvSpPr>
        <p:spPr bwMode="auto">
          <a:xfrm>
            <a:off x="7700765" y="2146545"/>
            <a:ext cx="537051" cy="261610"/>
          </a:xfrm>
          <a:prstGeom prst="rect">
            <a:avLst/>
          </a:prstGeom>
          <a:noFill/>
          <a:ln w="9525">
            <a:noFill/>
            <a:miter lim="800000"/>
            <a:headEnd/>
            <a:tailEnd type="none" w="sm" len="lg"/>
          </a:ln>
        </p:spPr>
        <p:txBody>
          <a:bodyPr>
            <a:spAutoFit/>
          </a:bodyPr>
          <a:lstStyle/>
          <a:p>
            <a:pPr>
              <a:spcBef>
                <a:spcPct val="50000"/>
              </a:spcBef>
            </a:pPr>
            <a:r>
              <a:rPr lang="en-US" sz="1100" dirty="0"/>
              <a:t>Low</a:t>
            </a:r>
          </a:p>
        </p:txBody>
      </p:sp>
      <p:sp>
        <p:nvSpPr>
          <p:cNvPr id="21518" name="Text Box 16"/>
          <p:cNvSpPr txBox="1">
            <a:spLocks noChangeArrowheads="1"/>
          </p:cNvSpPr>
          <p:nvPr/>
        </p:nvSpPr>
        <p:spPr bwMode="auto">
          <a:xfrm rot="16200000">
            <a:off x="4238269" y="5201614"/>
            <a:ext cx="537051" cy="261610"/>
          </a:xfrm>
          <a:prstGeom prst="rect">
            <a:avLst/>
          </a:prstGeom>
          <a:noFill/>
          <a:ln w="9525">
            <a:noFill/>
            <a:miter lim="800000"/>
            <a:headEnd/>
            <a:tailEnd type="none" w="sm" len="lg"/>
          </a:ln>
        </p:spPr>
        <p:txBody>
          <a:bodyPr>
            <a:spAutoFit/>
          </a:bodyPr>
          <a:lstStyle/>
          <a:p>
            <a:pPr>
              <a:spcBef>
                <a:spcPct val="50000"/>
              </a:spcBef>
            </a:pPr>
            <a:r>
              <a:rPr lang="en-US" sz="1100" dirty="0"/>
              <a:t>Low</a:t>
            </a:r>
          </a:p>
        </p:txBody>
      </p:sp>
      <p:sp>
        <p:nvSpPr>
          <p:cNvPr id="21519" name="Text Box 17"/>
          <p:cNvSpPr txBox="1">
            <a:spLocks noChangeArrowheads="1"/>
          </p:cNvSpPr>
          <p:nvPr/>
        </p:nvSpPr>
        <p:spPr bwMode="auto">
          <a:xfrm rot="16200000">
            <a:off x="4005502" y="3726073"/>
            <a:ext cx="967501" cy="261610"/>
          </a:xfrm>
          <a:prstGeom prst="rect">
            <a:avLst/>
          </a:prstGeom>
          <a:noFill/>
          <a:ln w="9525">
            <a:noFill/>
            <a:miter lim="800000"/>
            <a:headEnd/>
            <a:tailEnd type="none" w="sm" len="lg"/>
          </a:ln>
        </p:spPr>
        <p:txBody>
          <a:bodyPr>
            <a:spAutoFit/>
          </a:bodyPr>
          <a:lstStyle/>
          <a:p>
            <a:pPr>
              <a:spcBef>
                <a:spcPct val="50000"/>
              </a:spcBef>
            </a:pPr>
            <a:r>
              <a:rPr lang="en-US" sz="1100" dirty="0"/>
              <a:t>Flexibility</a:t>
            </a:r>
          </a:p>
        </p:txBody>
      </p:sp>
      <p:sp>
        <p:nvSpPr>
          <p:cNvPr id="21520" name="Text Box 18"/>
          <p:cNvSpPr txBox="1">
            <a:spLocks noChangeArrowheads="1"/>
          </p:cNvSpPr>
          <p:nvPr/>
        </p:nvSpPr>
        <p:spPr bwMode="auto">
          <a:xfrm rot="16200000">
            <a:off x="4221401" y="2314628"/>
            <a:ext cx="535701" cy="261610"/>
          </a:xfrm>
          <a:prstGeom prst="rect">
            <a:avLst/>
          </a:prstGeom>
          <a:noFill/>
          <a:ln w="9525">
            <a:noFill/>
            <a:miter lim="800000"/>
            <a:headEnd/>
            <a:tailEnd type="none" w="sm" len="lg"/>
          </a:ln>
        </p:spPr>
        <p:txBody>
          <a:bodyPr>
            <a:spAutoFit/>
          </a:bodyPr>
          <a:lstStyle/>
          <a:p>
            <a:pPr>
              <a:spcBef>
                <a:spcPct val="50000"/>
              </a:spcBef>
            </a:pPr>
            <a:r>
              <a:rPr lang="en-US" sz="1100" dirty="0"/>
              <a:t>High</a:t>
            </a:r>
          </a:p>
        </p:txBody>
      </p:sp>
      <p:sp>
        <p:nvSpPr>
          <p:cNvPr id="21521" name="Text Box 30"/>
          <p:cNvSpPr txBox="1">
            <a:spLocks noChangeArrowheads="1"/>
          </p:cNvSpPr>
          <p:nvPr/>
        </p:nvSpPr>
        <p:spPr bwMode="auto">
          <a:xfrm rot="16200000">
            <a:off x="1256823" y="3735921"/>
            <a:ext cx="1107837" cy="276999"/>
          </a:xfrm>
          <a:prstGeom prst="rect">
            <a:avLst/>
          </a:prstGeom>
          <a:noFill/>
          <a:ln w="9525">
            <a:noFill/>
            <a:miter lim="800000"/>
            <a:headEnd/>
            <a:tailEnd type="none" w="sm" len="lg"/>
          </a:ln>
        </p:spPr>
        <p:txBody>
          <a:bodyPr>
            <a:spAutoFit/>
          </a:bodyPr>
          <a:lstStyle/>
          <a:p>
            <a:pPr algn="ctr">
              <a:spcBef>
                <a:spcPct val="50000"/>
              </a:spcBef>
            </a:pPr>
            <a:r>
              <a:rPr lang="en-US" sz="1200" dirty="0"/>
              <a:t>Coupling</a:t>
            </a:r>
          </a:p>
        </p:txBody>
      </p:sp>
      <p:sp>
        <p:nvSpPr>
          <p:cNvPr id="21522" name="Text Box 31"/>
          <p:cNvSpPr txBox="1">
            <a:spLocks noChangeArrowheads="1"/>
          </p:cNvSpPr>
          <p:nvPr/>
        </p:nvSpPr>
        <p:spPr bwMode="auto">
          <a:xfrm rot="16200000">
            <a:off x="2113002" y="3724451"/>
            <a:ext cx="1252220" cy="276999"/>
          </a:xfrm>
          <a:prstGeom prst="rect">
            <a:avLst/>
          </a:prstGeom>
          <a:noFill/>
          <a:ln w="9525">
            <a:noFill/>
            <a:miter lim="800000"/>
            <a:headEnd/>
            <a:tailEnd type="none" w="sm" len="lg"/>
          </a:ln>
        </p:spPr>
        <p:txBody>
          <a:bodyPr>
            <a:spAutoFit/>
          </a:bodyPr>
          <a:lstStyle/>
          <a:p>
            <a:pPr algn="ctr">
              <a:spcBef>
                <a:spcPct val="50000"/>
              </a:spcBef>
            </a:pPr>
            <a:r>
              <a:rPr lang="en-US" sz="1200" dirty="0"/>
              <a:t>Automation</a:t>
            </a:r>
          </a:p>
        </p:txBody>
      </p:sp>
      <p:sp>
        <p:nvSpPr>
          <p:cNvPr id="21523" name="Text Box 32"/>
          <p:cNvSpPr txBox="1">
            <a:spLocks noChangeArrowheads="1"/>
          </p:cNvSpPr>
          <p:nvPr/>
        </p:nvSpPr>
        <p:spPr bwMode="auto">
          <a:xfrm rot="16200000">
            <a:off x="3191827" y="3758861"/>
            <a:ext cx="897334" cy="276999"/>
          </a:xfrm>
          <a:prstGeom prst="rect">
            <a:avLst/>
          </a:prstGeom>
          <a:noFill/>
          <a:ln w="9525">
            <a:noFill/>
            <a:miter lim="800000"/>
            <a:headEnd/>
            <a:tailEnd type="none" w="sm" len="lg"/>
          </a:ln>
        </p:spPr>
        <p:txBody>
          <a:bodyPr>
            <a:spAutoFit/>
          </a:bodyPr>
          <a:lstStyle/>
          <a:p>
            <a:pPr algn="ctr">
              <a:spcBef>
                <a:spcPct val="50000"/>
              </a:spcBef>
            </a:pPr>
            <a:r>
              <a:rPr lang="en-US" sz="1200" dirty="0"/>
              <a:t>Scale</a:t>
            </a:r>
          </a:p>
        </p:txBody>
      </p:sp>
      <p:sp>
        <p:nvSpPr>
          <p:cNvPr id="21524" name="Text Box 33"/>
          <p:cNvSpPr txBox="1">
            <a:spLocks noChangeArrowheads="1"/>
          </p:cNvSpPr>
          <p:nvPr/>
        </p:nvSpPr>
        <p:spPr bwMode="auto">
          <a:xfrm>
            <a:off x="1635323" y="1767371"/>
            <a:ext cx="1024176" cy="387798"/>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200" dirty="0"/>
              <a:t>Loose Separated</a:t>
            </a:r>
          </a:p>
        </p:txBody>
      </p:sp>
      <p:sp>
        <p:nvSpPr>
          <p:cNvPr id="21525" name="Text Box 34"/>
          <p:cNvSpPr txBox="1">
            <a:spLocks noChangeArrowheads="1"/>
          </p:cNvSpPr>
          <p:nvPr/>
        </p:nvSpPr>
        <p:spPr bwMode="auto">
          <a:xfrm>
            <a:off x="2531309" y="1637832"/>
            <a:ext cx="1083549" cy="535531"/>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200" dirty="0"/>
              <a:t>High acuity and judgement</a:t>
            </a:r>
          </a:p>
        </p:txBody>
      </p:sp>
      <p:sp>
        <p:nvSpPr>
          <p:cNvPr id="21526" name="Text Box 35"/>
          <p:cNvSpPr txBox="1">
            <a:spLocks noChangeArrowheads="1"/>
          </p:cNvSpPr>
          <p:nvPr/>
        </p:nvSpPr>
        <p:spPr bwMode="auto">
          <a:xfrm>
            <a:off x="3564929" y="1637832"/>
            <a:ext cx="855504" cy="535531"/>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200" dirty="0"/>
              <a:t>Many, small units</a:t>
            </a:r>
          </a:p>
        </p:txBody>
      </p:sp>
      <p:sp>
        <p:nvSpPr>
          <p:cNvPr id="21527" name="Text Box 36"/>
          <p:cNvSpPr txBox="1">
            <a:spLocks noChangeArrowheads="1"/>
          </p:cNvSpPr>
          <p:nvPr/>
        </p:nvSpPr>
        <p:spPr bwMode="auto">
          <a:xfrm>
            <a:off x="1582698" y="5548318"/>
            <a:ext cx="1088945" cy="387798"/>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200" dirty="0"/>
              <a:t>Integrated Rigid</a:t>
            </a:r>
          </a:p>
        </p:txBody>
      </p:sp>
      <p:sp>
        <p:nvSpPr>
          <p:cNvPr id="21528" name="Text Box 37"/>
          <p:cNvSpPr txBox="1">
            <a:spLocks noChangeArrowheads="1"/>
          </p:cNvSpPr>
          <p:nvPr/>
        </p:nvSpPr>
        <p:spPr bwMode="auto">
          <a:xfrm>
            <a:off x="2473285" y="5544272"/>
            <a:ext cx="1126729" cy="535531"/>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200" dirty="0"/>
              <a:t>Low acuity and judgement</a:t>
            </a:r>
          </a:p>
        </p:txBody>
      </p:sp>
      <p:sp>
        <p:nvSpPr>
          <p:cNvPr id="21529" name="Text Box 38"/>
          <p:cNvSpPr txBox="1">
            <a:spLocks noChangeArrowheads="1"/>
          </p:cNvSpPr>
          <p:nvPr/>
        </p:nvSpPr>
        <p:spPr bwMode="auto">
          <a:xfrm>
            <a:off x="3513653" y="5555066"/>
            <a:ext cx="894636" cy="387798"/>
          </a:xfrm>
          <a:prstGeom prst="rect">
            <a:avLst/>
          </a:prstGeom>
          <a:noFill/>
          <a:ln w="9525">
            <a:noFill/>
            <a:miter lim="800000"/>
            <a:headEnd/>
            <a:tailEnd type="none" w="sm" len="lg"/>
          </a:ln>
        </p:spPr>
        <p:txBody>
          <a:bodyPr>
            <a:spAutoFit/>
          </a:bodyPr>
          <a:lstStyle/>
          <a:p>
            <a:pPr algn="ctr">
              <a:lnSpc>
                <a:spcPct val="80000"/>
              </a:lnSpc>
              <a:spcBef>
                <a:spcPct val="50000"/>
              </a:spcBef>
            </a:pPr>
            <a:r>
              <a:rPr lang="en-US" sz="1200" dirty="0"/>
              <a:t>Few, large units</a:t>
            </a:r>
          </a:p>
        </p:txBody>
      </p:sp>
      <p:sp>
        <p:nvSpPr>
          <p:cNvPr id="21531" name="Line 47"/>
          <p:cNvSpPr>
            <a:spLocks noChangeShapeType="1"/>
          </p:cNvSpPr>
          <p:nvPr/>
        </p:nvSpPr>
        <p:spPr bwMode="auto">
          <a:xfrm>
            <a:off x="1953776" y="2937278"/>
            <a:ext cx="367030" cy="0"/>
          </a:xfrm>
          <a:prstGeom prst="line">
            <a:avLst/>
          </a:prstGeom>
          <a:noFill/>
          <a:ln w="9525">
            <a:solidFill>
              <a:schemeClr val="tx1"/>
            </a:solidFill>
            <a:round/>
            <a:headEnd/>
            <a:tailEnd type="none" w="sm" len="lg"/>
          </a:ln>
        </p:spPr>
        <p:txBody>
          <a:bodyPr/>
          <a:lstStyle/>
          <a:p>
            <a:endParaRPr lang="en-GB" sz="1200" dirty="0"/>
          </a:p>
        </p:txBody>
      </p:sp>
      <p:sp>
        <p:nvSpPr>
          <p:cNvPr id="21532" name="Line 49"/>
          <p:cNvSpPr>
            <a:spLocks noChangeShapeType="1"/>
          </p:cNvSpPr>
          <p:nvPr/>
        </p:nvSpPr>
        <p:spPr bwMode="auto">
          <a:xfrm>
            <a:off x="2861905" y="2937278"/>
            <a:ext cx="367030" cy="0"/>
          </a:xfrm>
          <a:prstGeom prst="line">
            <a:avLst/>
          </a:prstGeom>
          <a:noFill/>
          <a:ln w="9525">
            <a:solidFill>
              <a:schemeClr val="tx1"/>
            </a:solidFill>
            <a:round/>
            <a:headEnd/>
            <a:tailEnd type="none" w="sm" len="lg"/>
          </a:ln>
        </p:spPr>
        <p:txBody>
          <a:bodyPr/>
          <a:lstStyle/>
          <a:p>
            <a:endParaRPr lang="en-GB" sz="1200" dirty="0"/>
          </a:p>
        </p:txBody>
      </p:sp>
      <p:sp>
        <p:nvSpPr>
          <p:cNvPr id="21533" name="Line 50"/>
          <p:cNvSpPr>
            <a:spLocks noChangeShapeType="1"/>
          </p:cNvSpPr>
          <p:nvPr/>
        </p:nvSpPr>
        <p:spPr bwMode="auto">
          <a:xfrm>
            <a:off x="3770034" y="2937278"/>
            <a:ext cx="367030" cy="0"/>
          </a:xfrm>
          <a:prstGeom prst="line">
            <a:avLst/>
          </a:prstGeom>
          <a:noFill/>
          <a:ln w="9525">
            <a:solidFill>
              <a:schemeClr val="tx1"/>
            </a:solidFill>
            <a:round/>
            <a:headEnd/>
            <a:tailEnd type="none" w="sm" len="lg"/>
          </a:ln>
        </p:spPr>
        <p:txBody>
          <a:bodyPr/>
          <a:lstStyle/>
          <a:p>
            <a:endParaRPr lang="en-GB" sz="1200" dirty="0"/>
          </a:p>
        </p:txBody>
      </p:sp>
      <p:sp>
        <p:nvSpPr>
          <p:cNvPr id="21534" name="Text Box 51"/>
          <p:cNvSpPr txBox="1">
            <a:spLocks noChangeArrowheads="1"/>
          </p:cNvSpPr>
          <p:nvPr/>
        </p:nvSpPr>
        <p:spPr bwMode="auto">
          <a:xfrm rot="16200000">
            <a:off x="1465302" y="3802715"/>
            <a:ext cx="1284605" cy="276999"/>
          </a:xfrm>
          <a:prstGeom prst="rect">
            <a:avLst/>
          </a:prstGeom>
          <a:noFill/>
          <a:ln w="9525">
            <a:noFill/>
            <a:miter lim="800000"/>
            <a:headEnd/>
            <a:tailEnd type="none" w="sm" len="lg"/>
          </a:ln>
        </p:spPr>
        <p:txBody>
          <a:bodyPr>
            <a:spAutoFit/>
          </a:bodyPr>
          <a:lstStyle/>
          <a:p>
            <a:pPr algn="ctr">
              <a:spcBef>
                <a:spcPct val="50000"/>
              </a:spcBef>
            </a:pPr>
            <a:r>
              <a:rPr lang="en-GB" sz="1200" dirty="0">
                <a:solidFill>
                  <a:srgbClr val="FF0000"/>
                </a:solidFill>
              </a:rPr>
              <a:t>Connectivity</a:t>
            </a:r>
            <a:endParaRPr lang="en-US" sz="1200" dirty="0">
              <a:solidFill>
                <a:srgbClr val="FF0000"/>
              </a:solidFill>
            </a:endParaRPr>
          </a:p>
        </p:txBody>
      </p:sp>
      <p:sp>
        <p:nvSpPr>
          <p:cNvPr id="21535" name="Text Box 52"/>
          <p:cNvSpPr txBox="1">
            <a:spLocks noChangeArrowheads="1"/>
          </p:cNvSpPr>
          <p:nvPr/>
        </p:nvSpPr>
        <p:spPr bwMode="auto">
          <a:xfrm rot="16200000">
            <a:off x="2111654" y="3906617"/>
            <a:ext cx="1824355" cy="276999"/>
          </a:xfrm>
          <a:prstGeom prst="rect">
            <a:avLst/>
          </a:prstGeom>
          <a:noFill/>
          <a:ln w="9525">
            <a:noFill/>
            <a:miter lim="800000"/>
            <a:headEnd/>
            <a:tailEnd type="none" w="sm" len="lg"/>
          </a:ln>
        </p:spPr>
        <p:txBody>
          <a:bodyPr>
            <a:spAutoFit/>
          </a:bodyPr>
          <a:lstStyle/>
          <a:p>
            <a:pPr algn="ctr">
              <a:spcBef>
                <a:spcPct val="50000"/>
              </a:spcBef>
            </a:pPr>
            <a:r>
              <a:rPr lang="en-GB" sz="1200" dirty="0">
                <a:solidFill>
                  <a:srgbClr val="FF0000"/>
                </a:solidFill>
              </a:rPr>
              <a:t>Analytical content</a:t>
            </a:r>
            <a:endParaRPr lang="en-US" sz="1200" dirty="0">
              <a:solidFill>
                <a:srgbClr val="FF0000"/>
              </a:solidFill>
            </a:endParaRPr>
          </a:p>
        </p:txBody>
      </p:sp>
      <p:sp>
        <p:nvSpPr>
          <p:cNvPr id="21536" name="Text Box 53"/>
          <p:cNvSpPr txBox="1">
            <a:spLocks noChangeArrowheads="1"/>
          </p:cNvSpPr>
          <p:nvPr/>
        </p:nvSpPr>
        <p:spPr bwMode="auto">
          <a:xfrm rot="16200000">
            <a:off x="3297754" y="3790571"/>
            <a:ext cx="1284605" cy="276999"/>
          </a:xfrm>
          <a:prstGeom prst="rect">
            <a:avLst/>
          </a:prstGeom>
          <a:noFill/>
          <a:ln w="9525">
            <a:noFill/>
            <a:miter lim="800000"/>
            <a:headEnd/>
            <a:tailEnd type="none" w="sm" len="lg"/>
          </a:ln>
        </p:spPr>
        <p:txBody>
          <a:bodyPr>
            <a:spAutoFit/>
          </a:bodyPr>
          <a:lstStyle/>
          <a:p>
            <a:pPr algn="ctr">
              <a:spcBef>
                <a:spcPct val="50000"/>
              </a:spcBef>
            </a:pPr>
            <a:r>
              <a:rPr lang="en-GB" sz="1200" dirty="0">
                <a:solidFill>
                  <a:srgbClr val="FF0000"/>
                </a:solidFill>
              </a:rPr>
              <a:t>Scaleability</a:t>
            </a:r>
            <a:endParaRPr lang="en-US" sz="1200" dirty="0">
              <a:solidFill>
                <a:srgbClr val="FF0000"/>
              </a:solidFill>
            </a:endParaRPr>
          </a:p>
        </p:txBody>
      </p:sp>
      <p:sp>
        <p:nvSpPr>
          <p:cNvPr id="21537" name="Line 54"/>
          <p:cNvSpPr>
            <a:spLocks noChangeShapeType="1"/>
          </p:cNvSpPr>
          <p:nvPr/>
        </p:nvSpPr>
        <p:spPr bwMode="auto">
          <a:xfrm flipV="1">
            <a:off x="2126496" y="2937279"/>
            <a:ext cx="0" cy="489824"/>
          </a:xfrm>
          <a:prstGeom prst="line">
            <a:avLst/>
          </a:prstGeom>
          <a:noFill/>
          <a:ln w="38100">
            <a:solidFill>
              <a:srgbClr val="FF0000"/>
            </a:solidFill>
            <a:round/>
            <a:headEnd type="none" w="med" len="med"/>
            <a:tailEnd type="triangle" w="med" len="med"/>
          </a:ln>
        </p:spPr>
        <p:txBody>
          <a:bodyPr/>
          <a:lstStyle/>
          <a:p>
            <a:endParaRPr lang="en-GB" sz="1200" dirty="0"/>
          </a:p>
        </p:txBody>
      </p:sp>
      <p:sp>
        <p:nvSpPr>
          <p:cNvPr id="21538" name="Line 55"/>
          <p:cNvSpPr>
            <a:spLocks noChangeShapeType="1"/>
          </p:cNvSpPr>
          <p:nvPr/>
        </p:nvSpPr>
        <p:spPr bwMode="auto">
          <a:xfrm flipV="1">
            <a:off x="3045420" y="2937278"/>
            <a:ext cx="0" cy="396716"/>
          </a:xfrm>
          <a:prstGeom prst="line">
            <a:avLst/>
          </a:prstGeom>
          <a:noFill/>
          <a:ln w="38100">
            <a:solidFill>
              <a:srgbClr val="FF0000"/>
            </a:solidFill>
            <a:round/>
            <a:headEnd type="none" w="med" len="med"/>
            <a:tailEnd type="triangle" w="med" len="med"/>
          </a:ln>
        </p:spPr>
        <p:txBody>
          <a:bodyPr/>
          <a:lstStyle/>
          <a:p>
            <a:endParaRPr lang="en-GB" sz="1200" dirty="0"/>
          </a:p>
        </p:txBody>
      </p:sp>
      <p:sp>
        <p:nvSpPr>
          <p:cNvPr id="21539" name="Line 56"/>
          <p:cNvSpPr>
            <a:spLocks noChangeShapeType="1"/>
          </p:cNvSpPr>
          <p:nvPr/>
        </p:nvSpPr>
        <p:spPr bwMode="auto">
          <a:xfrm flipV="1">
            <a:off x="3962996" y="2937279"/>
            <a:ext cx="1349" cy="489824"/>
          </a:xfrm>
          <a:prstGeom prst="line">
            <a:avLst/>
          </a:prstGeom>
          <a:noFill/>
          <a:ln w="38100">
            <a:solidFill>
              <a:srgbClr val="FF0000"/>
            </a:solidFill>
            <a:round/>
            <a:headEnd type="none" w="med" len="med"/>
            <a:tailEnd type="triangle" w="med" len="med"/>
          </a:ln>
        </p:spPr>
        <p:txBody>
          <a:bodyPr/>
          <a:lstStyle/>
          <a:p>
            <a:endParaRPr lang="en-GB" sz="1200" dirty="0"/>
          </a:p>
        </p:txBody>
      </p:sp>
      <p:sp>
        <p:nvSpPr>
          <p:cNvPr id="21540" name="Line 58"/>
          <p:cNvSpPr>
            <a:spLocks noChangeShapeType="1"/>
          </p:cNvSpPr>
          <p:nvPr/>
        </p:nvSpPr>
        <p:spPr bwMode="auto">
          <a:xfrm flipV="1">
            <a:off x="6382424" y="3344790"/>
            <a:ext cx="690880" cy="604520"/>
          </a:xfrm>
          <a:prstGeom prst="line">
            <a:avLst/>
          </a:prstGeom>
          <a:noFill/>
          <a:ln w="38100">
            <a:solidFill>
              <a:srgbClr val="800080"/>
            </a:solidFill>
            <a:round/>
            <a:headEnd/>
            <a:tailEnd type="stealth" w="sm" len="lg"/>
          </a:ln>
        </p:spPr>
        <p:txBody>
          <a:bodyPr wrap="none" anchor="ctr"/>
          <a:lstStyle/>
          <a:p>
            <a:endParaRPr lang="en-GB" sz="1200" dirty="0"/>
          </a:p>
        </p:txBody>
      </p:sp>
      <p:sp>
        <p:nvSpPr>
          <p:cNvPr id="21541" name="Line 59"/>
          <p:cNvSpPr>
            <a:spLocks noChangeShapeType="1"/>
          </p:cNvSpPr>
          <p:nvPr/>
        </p:nvSpPr>
        <p:spPr bwMode="auto">
          <a:xfrm>
            <a:off x="4634983" y="2400229"/>
            <a:ext cx="3368040" cy="3107611"/>
          </a:xfrm>
          <a:prstGeom prst="line">
            <a:avLst/>
          </a:prstGeom>
          <a:noFill/>
          <a:ln w="38100">
            <a:solidFill>
              <a:srgbClr val="CC0000"/>
            </a:solidFill>
            <a:prstDash val="sysDot"/>
            <a:round/>
            <a:headEnd/>
            <a:tailEnd type="none" w="sm" len="lg"/>
          </a:ln>
        </p:spPr>
        <p:txBody>
          <a:bodyPr wrap="none" anchor="ctr"/>
          <a:lstStyle/>
          <a:p>
            <a:endParaRPr lang="en-GB" sz="1200" dirty="0"/>
          </a:p>
        </p:txBody>
      </p:sp>
      <p:sp>
        <p:nvSpPr>
          <p:cNvPr id="21542" name="Arc 60"/>
          <p:cNvSpPr>
            <a:spLocks/>
          </p:cNvSpPr>
          <p:nvPr/>
        </p:nvSpPr>
        <p:spPr bwMode="auto">
          <a:xfrm>
            <a:off x="4634983" y="2404276"/>
            <a:ext cx="3368040" cy="3103562"/>
          </a:xfrm>
          <a:custGeom>
            <a:avLst/>
            <a:gdLst>
              <a:gd name="T0" fmla="*/ 0 w 21600"/>
              <a:gd name="T1" fmla="*/ 0 h 21600"/>
              <a:gd name="T2" fmla="*/ 3962400 w 21600"/>
              <a:gd name="T3" fmla="*/ 3642629 h 21600"/>
              <a:gd name="T4" fmla="*/ 0 w 21600"/>
              <a:gd name="T5" fmla="*/ 365125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09" y="0"/>
                  <a:pt x="21571" y="9639"/>
                  <a:pt x="21599" y="21549"/>
                </a:cubicBezTo>
              </a:path>
              <a:path w="21600" h="21600" stroke="0" extrusionOk="0">
                <a:moveTo>
                  <a:pt x="-1" y="0"/>
                </a:moveTo>
                <a:cubicBezTo>
                  <a:pt x="11909" y="0"/>
                  <a:pt x="21571" y="9639"/>
                  <a:pt x="21599" y="21549"/>
                </a:cubicBezTo>
                <a:lnTo>
                  <a:pt x="0" y="21600"/>
                </a:lnTo>
                <a:close/>
              </a:path>
            </a:pathLst>
          </a:custGeom>
          <a:noFill/>
          <a:ln w="38100">
            <a:solidFill>
              <a:srgbClr val="000099"/>
            </a:solidFill>
            <a:round/>
            <a:headEnd/>
            <a:tailEnd type="none" w="sm" len="lg"/>
          </a:ln>
        </p:spPr>
        <p:txBody>
          <a:bodyPr wrap="none" anchor="ctr"/>
          <a:lstStyle/>
          <a:p>
            <a:endParaRPr lang="en-GB" sz="1200" dirty="0"/>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5"/>
          <p:cNvSpPr txBox="1">
            <a:spLocks noChangeArrowheads="1"/>
          </p:cNvSpPr>
          <p:nvPr/>
        </p:nvSpPr>
        <p:spPr bwMode="auto">
          <a:xfrm>
            <a:off x="5002214" y="1671552"/>
            <a:ext cx="2520951" cy="1200329"/>
          </a:xfrm>
          <a:prstGeom prst="rect">
            <a:avLst/>
          </a:prstGeom>
          <a:solidFill>
            <a:schemeClr val="accent5">
              <a:lumMod val="20000"/>
              <a:lumOff val="80000"/>
            </a:schemeClr>
          </a:solidFill>
          <a:ln w="9525">
            <a:solidFill>
              <a:schemeClr val="tx1"/>
            </a:solidFill>
            <a:miter lim="800000"/>
            <a:headEnd/>
            <a:tailEnd type="none" w="sm" len="lg"/>
          </a:ln>
        </p:spPr>
        <p:txBody>
          <a:bodyPr>
            <a:spAutoFit/>
          </a:bodyPr>
          <a:lstStyle/>
          <a:p>
            <a:pPr algn="ctr">
              <a:spcBef>
                <a:spcPct val="50000"/>
              </a:spcBef>
            </a:pPr>
            <a:r>
              <a:rPr lang="en-GB" dirty="0"/>
              <a:t>What INVESTMENT (both managerial and financial) will be needed?</a:t>
            </a:r>
            <a:endParaRPr lang="en-US" dirty="0"/>
          </a:p>
        </p:txBody>
      </p:sp>
      <p:sp>
        <p:nvSpPr>
          <p:cNvPr id="22531" name="Text Box 6"/>
          <p:cNvSpPr txBox="1">
            <a:spLocks noChangeArrowheads="1"/>
          </p:cNvSpPr>
          <p:nvPr/>
        </p:nvSpPr>
        <p:spPr bwMode="auto">
          <a:xfrm>
            <a:off x="5002214" y="3024670"/>
            <a:ext cx="2520951" cy="923330"/>
          </a:xfrm>
          <a:prstGeom prst="rect">
            <a:avLst/>
          </a:prstGeom>
          <a:solidFill>
            <a:srgbClr val="CCFFCC"/>
          </a:solidFill>
          <a:ln w="9525">
            <a:solidFill>
              <a:schemeClr val="tx1"/>
            </a:solidFill>
            <a:miter lim="800000"/>
            <a:headEnd/>
            <a:tailEnd type="none" w="sm" len="lg"/>
          </a:ln>
        </p:spPr>
        <p:txBody>
          <a:bodyPr>
            <a:spAutoFit/>
          </a:bodyPr>
          <a:lstStyle/>
          <a:p>
            <a:pPr algn="ctr">
              <a:spcBef>
                <a:spcPct val="50000"/>
              </a:spcBef>
            </a:pPr>
            <a:r>
              <a:rPr lang="en-GB" dirty="0"/>
              <a:t>What RETURN (in terms of benefits to the operation) will it give?</a:t>
            </a:r>
            <a:endParaRPr lang="en-US" dirty="0"/>
          </a:p>
        </p:txBody>
      </p:sp>
      <p:sp>
        <p:nvSpPr>
          <p:cNvPr id="22532" name="Text Box 7"/>
          <p:cNvSpPr txBox="1">
            <a:spLocks noChangeArrowheads="1"/>
          </p:cNvSpPr>
          <p:nvPr/>
        </p:nvSpPr>
        <p:spPr bwMode="auto">
          <a:xfrm>
            <a:off x="5002214" y="4242655"/>
            <a:ext cx="2520951" cy="646331"/>
          </a:xfrm>
          <a:prstGeom prst="rect">
            <a:avLst/>
          </a:prstGeom>
          <a:solidFill>
            <a:schemeClr val="bg1">
              <a:lumMod val="95000"/>
            </a:schemeClr>
          </a:solidFill>
          <a:ln w="9525">
            <a:solidFill>
              <a:schemeClr val="tx1"/>
            </a:solidFill>
            <a:miter lim="800000"/>
            <a:headEnd/>
            <a:tailEnd type="none" w="sm" len="lg"/>
          </a:ln>
        </p:spPr>
        <p:txBody>
          <a:bodyPr>
            <a:spAutoFit/>
          </a:bodyPr>
          <a:lstStyle/>
          <a:p>
            <a:pPr algn="ctr">
              <a:spcBef>
                <a:spcPct val="50000"/>
              </a:spcBef>
            </a:pPr>
            <a:r>
              <a:rPr lang="en-GB" dirty="0"/>
              <a:t>What RISKS do we run if things go wrong?</a:t>
            </a:r>
            <a:endParaRPr lang="en-US" dirty="0"/>
          </a:p>
        </p:txBody>
      </p:sp>
      <p:sp>
        <p:nvSpPr>
          <p:cNvPr id="22533" name="Text Box 8"/>
          <p:cNvSpPr txBox="1">
            <a:spLocks noChangeArrowheads="1"/>
          </p:cNvSpPr>
          <p:nvPr/>
        </p:nvSpPr>
        <p:spPr bwMode="auto">
          <a:xfrm>
            <a:off x="2503487" y="2370620"/>
            <a:ext cx="431800" cy="369332"/>
          </a:xfrm>
          <a:prstGeom prst="rect">
            <a:avLst/>
          </a:prstGeom>
          <a:noFill/>
          <a:ln w="9525">
            <a:noFill/>
            <a:miter lim="800000"/>
            <a:headEnd/>
            <a:tailEnd type="none" w="sm" len="lg"/>
          </a:ln>
        </p:spPr>
        <p:txBody>
          <a:bodyPr>
            <a:spAutoFit/>
          </a:bodyPr>
          <a:lstStyle/>
          <a:p>
            <a:pPr>
              <a:spcBef>
                <a:spcPct val="50000"/>
              </a:spcBef>
            </a:pPr>
            <a:endParaRPr lang="en-GB" dirty="0"/>
          </a:p>
        </p:txBody>
      </p:sp>
      <p:sp>
        <p:nvSpPr>
          <p:cNvPr id="22534" name="Text Box 9"/>
          <p:cNvSpPr txBox="1">
            <a:spLocks noChangeArrowheads="1"/>
          </p:cNvSpPr>
          <p:nvPr/>
        </p:nvSpPr>
        <p:spPr bwMode="auto">
          <a:xfrm>
            <a:off x="2465388" y="1958225"/>
            <a:ext cx="2089151" cy="646331"/>
          </a:xfrm>
          <a:prstGeom prst="rect">
            <a:avLst/>
          </a:prstGeom>
          <a:solidFill>
            <a:schemeClr val="accent5">
              <a:lumMod val="20000"/>
              <a:lumOff val="80000"/>
            </a:schemeClr>
          </a:solidFill>
          <a:ln w="9525">
            <a:solidFill>
              <a:schemeClr val="tx1"/>
            </a:solidFill>
            <a:miter lim="800000"/>
            <a:headEnd/>
            <a:tailEnd type="none" w="sm" len="lg"/>
          </a:ln>
        </p:spPr>
        <p:txBody>
          <a:bodyPr>
            <a:spAutoFit/>
          </a:bodyPr>
          <a:lstStyle/>
          <a:p>
            <a:pPr algn="ctr">
              <a:spcBef>
                <a:spcPct val="50000"/>
              </a:spcBef>
            </a:pPr>
            <a:r>
              <a:rPr lang="en-GB" dirty="0"/>
              <a:t>Feasibility – How difficult is it?</a:t>
            </a:r>
            <a:endParaRPr lang="en-US" dirty="0"/>
          </a:p>
        </p:txBody>
      </p:sp>
      <p:sp>
        <p:nvSpPr>
          <p:cNvPr id="22535" name="Text Box 10"/>
          <p:cNvSpPr txBox="1">
            <a:spLocks noChangeArrowheads="1"/>
          </p:cNvSpPr>
          <p:nvPr/>
        </p:nvSpPr>
        <p:spPr bwMode="auto">
          <a:xfrm>
            <a:off x="470872" y="2881842"/>
            <a:ext cx="1439863" cy="1200329"/>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spcBef>
                <a:spcPct val="50000"/>
              </a:spcBef>
            </a:pPr>
            <a:r>
              <a:rPr lang="en-GB" dirty="0"/>
              <a:t>The criteria for screening concepts</a:t>
            </a:r>
            <a:endParaRPr lang="en-US" dirty="0"/>
          </a:p>
        </p:txBody>
      </p:sp>
      <p:sp>
        <p:nvSpPr>
          <p:cNvPr id="22536" name="Text Box 11"/>
          <p:cNvSpPr txBox="1">
            <a:spLocks noChangeArrowheads="1"/>
          </p:cNvSpPr>
          <p:nvPr/>
        </p:nvSpPr>
        <p:spPr bwMode="auto">
          <a:xfrm>
            <a:off x="7975602" y="2881842"/>
            <a:ext cx="1439863" cy="1200329"/>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spcBef>
                <a:spcPct val="50000"/>
              </a:spcBef>
            </a:pPr>
            <a:r>
              <a:rPr lang="en-GB" dirty="0"/>
              <a:t>Overall evaluation of the concept</a:t>
            </a:r>
            <a:endParaRPr lang="en-US" dirty="0"/>
          </a:p>
        </p:txBody>
      </p:sp>
      <p:sp>
        <p:nvSpPr>
          <p:cNvPr id="22537" name="Text Box 12"/>
          <p:cNvSpPr txBox="1">
            <a:spLocks noChangeArrowheads="1"/>
          </p:cNvSpPr>
          <p:nvPr/>
        </p:nvSpPr>
        <p:spPr bwMode="auto">
          <a:xfrm>
            <a:off x="2465388" y="3140557"/>
            <a:ext cx="2089151" cy="923330"/>
          </a:xfrm>
          <a:prstGeom prst="rect">
            <a:avLst/>
          </a:prstGeom>
          <a:solidFill>
            <a:srgbClr val="CCFFCC"/>
          </a:solidFill>
          <a:ln w="9525">
            <a:solidFill>
              <a:schemeClr val="tx1"/>
            </a:solidFill>
            <a:miter lim="800000"/>
            <a:headEnd/>
            <a:tailEnd type="none" w="sm" len="lg"/>
          </a:ln>
        </p:spPr>
        <p:txBody>
          <a:bodyPr>
            <a:spAutoFit/>
          </a:bodyPr>
          <a:lstStyle/>
          <a:p>
            <a:pPr algn="ctr">
              <a:spcBef>
                <a:spcPct val="50000"/>
              </a:spcBef>
            </a:pPr>
            <a:r>
              <a:rPr lang="en-GB" dirty="0"/>
              <a:t>Acceptability – How worthwhile is it?</a:t>
            </a:r>
            <a:endParaRPr lang="en-US" dirty="0"/>
          </a:p>
        </p:txBody>
      </p:sp>
      <p:sp>
        <p:nvSpPr>
          <p:cNvPr id="22538" name="Text Box 13"/>
          <p:cNvSpPr txBox="1">
            <a:spLocks noChangeArrowheads="1"/>
          </p:cNvSpPr>
          <p:nvPr/>
        </p:nvSpPr>
        <p:spPr bwMode="auto">
          <a:xfrm>
            <a:off x="2465388" y="4242654"/>
            <a:ext cx="2089151" cy="923330"/>
          </a:xfrm>
          <a:prstGeom prst="rect">
            <a:avLst/>
          </a:prstGeom>
          <a:solidFill>
            <a:schemeClr val="bg1">
              <a:lumMod val="95000"/>
            </a:schemeClr>
          </a:solidFill>
          <a:ln w="9525">
            <a:solidFill>
              <a:schemeClr val="tx1"/>
            </a:solidFill>
            <a:miter lim="800000"/>
            <a:headEnd/>
            <a:tailEnd type="none" w="sm" len="lg"/>
          </a:ln>
        </p:spPr>
        <p:txBody>
          <a:bodyPr>
            <a:spAutoFit/>
          </a:bodyPr>
          <a:lstStyle/>
          <a:p>
            <a:pPr algn="ctr">
              <a:spcBef>
                <a:spcPct val="50000"/>
              </a:spcBef>
            </a:pPr>
            <a:r>
              <a:rPr lang="en-GB" dirty="0"/>
              <a:t>Vulnerability – what could go wrong?</a:t>
            </a:r>
            <a:endParaRPr lang="en-US" dirty="0"/>
          </a:p>
        </p:txBody>
      </p:sp>
      <p:sp>
        <p:nvSpPr>
          <p:cNvPr id="22539" name="AutoShape 14"/>
          <p:cNvSpPr>
            <a:spLocks noChangeArrowheads="1"/>
          </p:cNvSpPr>
          <p:nvPr/>
        </p:nvSpPr>
        <p:spPr bwMode="auto">
          <a:xfrm>
            <a:off x="1990725" y="3270734"/>
            <a:ext cx="431800" cy="358775"/>
          </a:xfrm>
          <a:prstGeom prst="rightArrow">
            <a:avLst>
              <a:gd name="adj1" fmla="val 50000"/>
              <a:gd name="adj2" fmla="val 30088"/>
            </a:avLst>
          </a:prstGeom>
          <a:solidFill>
            <a:srgbClr val="FF0000"/>
          </a:solidFill>
          <a:ln w="9525">
            <a:no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2540" name="AutoShape 15"/>
          <p:cNvSpPr>
            <a:spLocks noChangeArrowheads="1"/>
          </p:cNvSpPr>
          <p:nvPr/>
        </p:nvSpPr>
        <p:spPr bwMode="auto">
          <a:xfrm rot="-1869489">
            <a:off x="1927227" y="2586522"/>
            <a:ext cx="503237" cy="358775"/>
          </a:xfrm>
          <a:prstGeom prst="rightArrow">
            <a:avLst>
              <a:gd name="adj1" fmla="val 50000"/>
              <a:gd name="adj2" fmla="val 35066"/>
            </a:avLst>
          </a:prstGeom>
          <a:solidFill>
            <a:srgbClr val="FF0000"/>
          </a:solidFill>
          <a:ln w="9525">
            <a:no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2541" name="AutoShape 16"/>
          <p:cNvSpPr>
            <a:spLocks noChangeArrowheads="1"/>
          </p:cNvSpPr>
          <p:nvPr/>
        </p:nvSpPr>
        <p:spPr bwMode="auto">
          <a:xfrm rot="1929034">
            <a:off x="1927227" y="3956534"/>
            <a:ext cx="503237" cy="358775"/>
          </a:xfrm>
          <a:prstGeom prst="rightArrow">
            <a:avLst>
              <a:gd name="adj1" fmla="val 50000"/>
              <a:gd name="adj2" fmla="val 35066"/>
            </a:avLst>
          </a:prstGeom>
          <a:solidFill>
            <a:srgbClr val="FF0000"/>
          </a:solidFill>
          <a:ln w="9525">
            <a:no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2542" name="AutoShape 17"/>
          <p:cNvSpPr>
            <a:spLocks noChangeArrowheads="1"/>
          </p:cNvSpPr>
          <p:nvPr/>
        </p:nvSpPr>
        <p:spPr bwMode="auto">
          <a:xfrm>
            <a:off x="4591051" y="3307247"/>
            <a:ext cx="406400" cy="358775"/>
          </a:xfrm>
          <a:prstGeom prst="rightArrow">
            <a:avLst>
              <a:gd name="adj1" fmla="val 50000"/>
              <a:gd name="adj2" fmla="val 28319"/>
            </a:avLst>
          </a:prstGeom>
          <a:solidFill>
            <a:srgbClr val="FF0000"/>
          </a:solidFill>
          <a:ln w="9525">
            <a:no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2543" name="AutoShape 18"/>
          <p:cNvSpPr>
            <a:spLocks noChangeArrowheads="1"/>
          </p:cNvSpPr>
          <p:nvPr/>
        </p:nvSpPr>
        <p:spPr bwMode="auto">
          <a:xfrm>
            <a:off x="7548563" y="3281847"/>
            <a:ext cx="431800" cy="358775"/>
          </a:xfrm>
          <a:prstGeom prst="rightArrow">
            <a:avLst>
              <a:gd name="adj1" fmla="val 50000"/>
              <a:gd name="adj2" fmla="val 30088"/>
            </a:avLst>
          </a:prstGeom>
          <a:solidFill>
            <a:srgbClr val="FF0000"/>
          </a:solidFill>
          <a:ln w="9525">
            <a:no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2544" name="AutoShape 19"/>
          <p:cNvSpPr>
            <a:spLocks noChangeArrowheads="1"/>
          </p:cNvSpPr>
          <p:nvPr/>
        </p:nvSpPr>
        <p:spPr bwMode="auto">
          <a:xfrm>
            <a:off x="4591051" y="2154722"/>
            <a:ext cx="406400" cy="358775"/>
          </a:xfrm>
          <a:prstGeom prst="rightArrow">
            <a:avLst>
              <a:gd name="adj1" fmla="val 50000"/>
              <a:gd name="adj2" fmla="val 28319"/>
            </a:avLst>
          </a:prstGeom>
          <a:solidFill>
            <a:srgbClr val="FF0000"/>
          </a:solidFill>
          <a:ln w="9525">
            <a:no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2545" name="AutoShape 20"/>
          <p:cNvSpPr>
            <a:spLocks noChangeArrowheads="1"/>
          </p:cNvSpPr>
          <p:nvPr/>
        </p:nvSpPr>
        <p:spPr bwMode="auto">
          <a:xfrm>
            <a:off x="4591051" y="4487241"/>
            <a:ext cx="406400" cy="358775"/>
          </a:xfrm>
          <a:prstGeom prst="rightArrow">
            <a:avLst>
              <a:gd name="adj1" fmla="val 50000"/>
              <a:gd name="adj2" fmla="val 28319"/>
            </a:avLst>
          </a:prstGeom>
          <a:solidFill>
            <a:srgbClr val="FF0000"/>
          </a:solidFill>
          <a:ln w="9525">
            <a:no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2546" name="AutoShape 21"/>
          <p:cNvSpPr>
            <a:spLocks noChangeArrowheads="1"/>
          </p:cNvSpPr>
          <p:nvPr/>
        </p:nvSpPr>
        <p:spPr bwMode="auto">
          <a:xfrm rot="2384567">
            <a:off x="7562235" y="2515084"/>
            <a:ext cx="503237" cy="358775"/>
          </a:xfrm>
          <a:prstGeom prst="rightArrow">
            <a:avLst>
              <a:gd name="adj1" fmla="val 50000"/>
              <a:gd name="adj2" fmla="val 35066"/>
            </a:avLst>
          </a:prstGeom>
          <a:solidFill>
            <a:srgbClr val="FF0000"/>
          </a:solidFill>
          <a:ln w="9525">
            <a:no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2547" name="AutoShape 22"/>
          <p:cNvSpPr>
            <a:spLocks noChangeArrowheads="1"/>
          </p:cNvSpPr>
          <p:nvPr/>
        </p:nvSpPr>
        <p:spPr bwMode="auto">
          <a:xfrm rot="19918322">
            <a:off x="7589531" y="4011126"/>
            <a:ext cx="503237" cy="358775"/>
          </a:xfrm>
          <a:prstGeom prst="rightArrow">
            <a:avLst>
              <a:gd name="adj1" fmla="val 50000"/>
              <a:gd name="adj2" fmla="val 35066"/>
            </a:avLst>
          </a:prstGeom>
          <a:solidFill>
            <a:srgbClr val="FF0000"/>
          </a:solidFill>
          <a:ln w="9525">
            <a:no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2548" name="Text Box 23"/>
          <p:cNvSpPr txBox="1">
            <a:spLocks noChangeArrowheads="1"/>
          </p:cNvSpPr>
          <p:nvPr/>
        </p:nvSpPr>
        <p:spPr bwMode="auto">
          <a:xfrm>
            <a:off x="433388" y="18250"/>
            <a:ext cx="9036051" cy="954107"/>
          </a:xfrm>
          <a:prstGeom prst="rect">
            <a:avLst/>
          </a:prstGeom>
          <a:noFill/>
          <a:ln w="9525">
            <a:noFill/>
            <a:miter lim="800000"/>
            <a:headEnd/>
            <a:tailEnd type="none" w="sm" len="lg"/>
          </a:ln>
        </p:spPr>
        <p:txBody>
          <a:bodyPr wrap="square">
            <a:spAutoFit/>
          </a:bodyPr>
          <a:lstStyle/>
          <a:p>
            <a:pPr algn="ctr">
              <a:spcBef>
                <a:spcPct val="50000"/>
              </a:spcBef>
            </a:pPr>
            <a:r>
              <a:rPr lang="en-GB" sz="2800" b="1" dirty="0"/>
              <a:t>Broad categories of evaluation </a:t>
            </a:r>
            <a:br>
              <a:rPr lang="en-GB" sz="2800" b="1" dirty="0"/>
            </a:br>
            <a:r>
              <a:rPr lang="en-GB" sz="2800" b="1" dirty="0"/>
              <a:t>criteria for assessing concepts</a:t>
            </a:r>
            <a:endParaRPr lang="en-US" sz="2800" b="1" dirty="0"/>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63" name="Text Box 10"/>
          <p:cNvSpPr txBox="1">
            <a:spLocks noChangeArrowheads="1"/>
          </p:cNvSpPr>
          <p:nvPr/>
        </p:nvSpPr>
        <p:spPr bwMode="auto">
          <a:xfrm>
            <a:off x="433388" y="18250"/>
            <a:ext cx="9036051" cy="954107"/>
          </a:xfrm>
          <a:prstGeom prst="rect">
            <a:avLst/>
          </a:prstGeom>
          <a:noFill/>
          <a:ln w="9525">
            <a:noFill/>
            <a:miter lim="800000"/>
            <a:headEnd type="none" w="sm" len="sm"/>
            <a:tailEnd type="none" w="sm" len="sm"/>
          </a:ln>
        </p:spPr>
        <p:txBody>
          <a:bodyPr wrap="square">
            <a:spAutoFit/>
          </a:bodyPr>
          <a:lstStyle/>
          <a:p>
            <a:pPr algn="ctr"/>
            <a:r>
              <a:rPr lang="en-US" sz="2800" b="1" dirty="0"/>
              <a:t>Assessing the ‘acceptability’ of a </a:t>
            </a:r>
            <a:br>
              <a:rPr lang="en-US" sz="2800" b="1" dirty="0"/>
            </a:br>
            <a:r>
              <a:rPr lang="en-US" sz="2800" b="1" dirty="0"/>
              <a:t>process technology</a:t>
            </a:r>
          </a:p>
        </p:txBody>
      </p:sp>
      <p:cxnSp>
        <p:nvCxnSpPr>
          <p:cNvPr id="23554" name="AutoShape 11"/>
          <p:cNvCxnSpPr>
            <a:cxnSpLocks noChangeShapeType="1"/>
            <a:stCxn id="23559" idx="2"/>
            <a:endCxn id="23561" idx="2"/>
          </p:cNvCxnSpPr>
          <p:nvPr/>
        </p:nvCxnSpPr>
        <p:spPr bwMode="auto">
          <a:xfrm rot="5400000">
            <a:off x="5658133" y="3243972"/>
            <a:ext cx="2584678" cy="1547020"/>
          </a:xfrm>
          <a:prstGeom prst="curvedConnector2">
            <a:avLst/>
          </a:prstGeom>
          <a:noFill/>
          <a:ln w="25400">
            <a:solidFill>
              <a:srgbClr val="800080"/>
            </a:solidFill>
            <a:round/>
            <a:headEnd type="none" w="sm" len="sm"/>
            <a:tailEnd type="stealth" w="sm" len="sm"/>
          </a:ln>
        </p:spPr>
      </p:cxnSp>
      <p:sp>
        <p:nvSpPr>
          <p:cNvPr id="23555" name="Oval 2"/>
          <p:cNvSpPr>
            <a:spLocks noChangeArrowheads="1"/>
          </p:cNvSpPr>
          <p:nvPr/>
        </p:nvSpPr>
        <p:spPr bwMode="auto">
          <a:xfrm>
            <a:off x="3725862" y="2083229"/>
            <a:ext cx="2320925" cy="1385887"/>
          </a:xfrm>
          <a:prstGeom prst="ellipse">
            <a:avLst/>
          </a:prstGeom>
          <a:solidFill>
            <a:srgbClr val="CCECFF"/>
          </a:solidFill>
          <a:ln w="9525">
            <a:solidFill>
              <a:schemeClr val="tx1"/>
            </a:solidFill>
            <a:round/>
            <a:headEnd type="none" w="sm" len="sm"/>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3556" name="AutoShape 3"/>
          <p:cNvSpPr>
            <a:spLocks noChangeArrowheads="1"/>
          </p:cNvSpPr>
          <p:nvPr/>
        </p:nvSpPr>
        <p:spPr bwMode="auto">
          <a:xfrm>
            <a:off x="760412" y="1386315"/>
            <a:ext cx="3352800" cy="2806700"/>
          </a:xfrm>
          <a:prstGeom prst="homePlate">
            <a:avLst>
              <a:gd name="adj" fmla="val 29864"/>
            </a:avLst>
          </a:prstGeom>
          <a:solidFill>
            <a:schemeClr val="bg1">
              <a:lumMod val="95000"/>
            </a:schemeClr>
          </a:solidFill>
          <a:ln w="9525">
            <a:solidFill>
              <a:schemeClr val="tx1"/>
            </a:solidFill>
            <a:miter lim="800000"/>
            <a:headEnd type="none" w="sm" len="sm"/>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3557" name="Text Box 4"/>
          <p:cNvSpPr txBox="1">
            <a:spLocks noChangeArrowheads="1"/>
          </p:cNvSpPr>
          <p:nvPr/>
        </p:nvSpPr>
        <p:spPr bwMode="auto">
          <a:xfrm>
            <a:off x="1062037" y="1386317"/>
            <a:ext cx="2190751" cy="1615827"/>
          </a:xfrm>
          <a:prstGeom prst="rect">
            <a:avLst/>
          </a:prstGeom>
          <a:noFill/>
          <a:ln w="9525">
            <a:noFill/>
            <a:miter lim="800000"/>
            <a:headEnd type="none" w="sm" len="sm"/>
            <a:tailEnd type="none" w="sm" len="lg"/>
          </a:ln>
        </p:spPr>
        <p:txBody>
          <a:bodyPr>
            <a:spAutoFit/>
          </a:bodyPr>
          <a:lstStyle/>
          <a:p>
            <a:pPr>
              <a:spcBef>
                <a:spcPct val="50000"/>
              </a:spcBef>
              <a:tabLst>
                <a:tab pos="228600" algn="l"/>
              </a:tabLst>
            </a:pPr>
            <a:r>
              <a:rPr lang="en-US" dirty="0"/>
              <a:t>Operations resource capabilities</a:t>
            </a:r>
          </a:p>
          <a:p>
            <a:pPr>
              <a:spcBef>
                <a:spcPct val="50000"/>
              </a:spcBef>
              <a:tabLst>
                <a:tab pos="228600" algn="l"/>
              </a:tabLst>
            </a:pPr>
            <a:r>
              <a:rPr lang="en-US" dirty="0"/>
              <a:t>Is the process technology…	</a:t>
            </a:r>
          </a:p>
        </p:txBody>
      </p:sp>
      <p:sp>
        <p:nvSpPr>
          <p:cNvPr id="23558" name="AutoShape 5"/>
          <p:cNvSpPr>
            <a:spLocks noChangeArrowheads="1"/>
          </p:cNvSpPr>
          <p:nvPr/>
        </p:nvSpPr>
        <p:spPr bwMode="auto">
          <a:xfrm rot="10800000">
            <a:off x="5661024" y="1386315"/>
            <a:ext cx="3352800" cy="2806700"/>
          </a:xfrm>
          <a:prstGeom prst="homePlate">
            <a:avLst>
              <a:gd name="adj" fmla="val 29864"/>
            </a:avLst>
          </a:prstGeom>
          <a:solidFill>
            <a:schemeClr val="bg1">
              <a:lumMod val="95000"/>
            </a:schemeClr>
          </a:solidFill>
          <a:ln w="9525">
            <a:solidFill>
              <a:schemeClr val="tx1"/>
            </a:solidFill>
            <a:miter lim="800000"/>
            <a:headEnd type="none" w="sm" len="sm"/>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3559" name="Text Box 6"/>
          <p:cNvSpPr txBox="1">
            <a:spLocks noChangeArrowheads="1"/>
          </p:cNvSpPr>
          <p:nvPr/>
        </p:nvSpPr>
        <p:spPr bwMode="auto">
          <a:xfrm>
            <a:off x="6305551" y="1386315"/>
            <a:ext cx="2836863" cy="1338828"/>
          </a:xfrm>
          <a:prstGeom prst="rect">
            <a:avLst/>
          </a:prstGeom>
          <a:noFill/>
          <a:ln w="9525">
            <a:noFill/>
            <a:miter lim="800000"/>
            <a:headEnd type="none" w="sm" len="sm"/>
            <a:tailEnd type="none" w="sm" len="lg"/>
          </a:ln>
        </p:spPr>
        <p:txBody>
          <a:bodyPr>
            <a:spAutoFit/>
          </a:bodyPr>
          <a:lstStyle/>
          <a:p>
            <a:pPr>
              <a:spcBef>
                <a:spcPct val="50000"/>
              </a:spcBef>
              <a:tabLst>
                <a:tab pos="228600" algn="l"/>
              </a:tabLst>
            </a:pPr>
            <a:r>
              <a:rPr lang="en-US" dirty="0"/>
              <a:t>Market </a:t>
            </a:r>
          </a:p>
          <a:p>
            <a:pPr>
              <a:tabLst>
                <a:tab pos="228600" algn="l"/>
              </a:tabLst>
            </a:pPr>
            <a:r>
              <a:rPr lang="en-US" dirty="0"/>
              <a:t>requirements</a:t>
            </a:r>
          </a:p>
          <a:p>
            <a:pPr>
              <a:spcBef>
                <a:spcPct val="50000"/>
              </a:spcBef>
              <a:tabLst>
                <a:tab pos="228600" algn="l"/>
              </a:tabLst>
            </a:pPr>
            <a:r>
              <a:rPr lang="en-US" dirty="0"/>
              <a:t>How does the process technology affect…</a:t>
            </a:r>
          </a:p>
        </p:txBody>
      </p:sp>
      <p:sp>
        <p:nvSpPr>
          <p:cNvPr id="23560" name="Text Box 7"/>
          <p:cNvSpPr txBox="1">
            <a:spLocks noChangeArrowheads="1"/>
          </p:cNvSpPr>
          <p:nvPr/>
        </p:nvSpPr>
        <p:spPr bwMode="auto">
          <a:xfrm>
            <a:off x="4113213" y="2315004"/>
            <a:ext cx="1547813" cy="915987"/>
          </a:xfrm>
          <a:prstGeom prst="rect">
            <a:avLst/>
          </a:prstGeom>
          <a:noFill/>
          <a:ln w="9525">
            <a:noFill/>
            <a:miter lim="800000"/>
            <a:headEnd type="none" w="sm" len="sm"/>
            <a:tailEnd type="none" w="sm" len="lg"/>
          </a:ln>
        </p:spPr>
        <p:txBody>
          <a:bodyPr>
            <a:spAutoFit/>
          </a:bodyPr>
          <a:lstStyle/>
          <a:p>
            <a:pPr algn="ctr">
              <a:spcBef>
                <a:spcPct val="50000"/>
              </a:spcBef>
            </a:pPr>
            <a:r>
              <a:rPr lang="en-US" dirty="0"/>
              <a:t>Proposed process technology</a:t>
            </a:r>
          </a:p>
        </p:txBody>
      </p:sp>
      <p:sp>
        <p:nvSpPr>
          <p:cNvPr id="23561" name="AutoShape 8"/>
          <p:cNvSpPr>
            <a:spLocks noChangeArrowheads="1"/>
          </p:cNvSpPr>
          <p:nvPr/>
        </p:nvSpPr>
        <p:spPr bwMode="auto">
          <a:xfrm rot="16200000">
            <a:off x="3870326" y="4019979"/>
            <a:ext cx="2033587" cy="2579687"/>
          </a:xfrm>
          <a:prstGeom prst="homePlate">
            <a:avLst>
              <a:gd name="adj" fmla="val 0"/>
            </a:avLst>
          </a:prstGeom>
          <a:solidFill>
            <a:schemeClr val="bg1">
              <a:lumMod val="95000"/>
            </a:schemeClr>
          </a:solidFill>
          <a:ln w="9525">
            <a:solidFill>
              <a:schemeClr val="tx1"/>
            </a:solidFill>
            <a:miter lim="800000"/>
            <a:headEnd type="none" w="sm" len="sm"/>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3562" name="Text Box 9"/>
          <p:cNvSpPr txBox="1">
            <a:spLocks noChangeArrowheads="1"/>
          </p:cNvSpPr>
          <p:nvPr/>
        </p:nvSpPr>
        <p:spPr bwMode="auto">
          <a:xfrm>
            <a:off x="3790951" y="4324779"/>
            <a:ext cx="2379663" cy="2169825"/>
          </a:xfrm>
          <a:prstGeom prst="rect">
            <a:avLst/>
          </a:prstGeom>
          <a:noFill/>
          <a:ln w="9525">
            <a:noFill/>
            <a:miter lim="800000"/>
            <a:headEnd type="none" w="sm" len="sm"/>
            <a:tailEnd type="none" w="sm" len="lg"/>
          </a:ln>
        </p:spPr>
        <p:txBody>
          <a:bodyPr>
            <a:spAutoFit/>
          </a:bodyPr>
          <a:lstStyle/>
          <a:p>
            <a:pPr>
              <a:spcBef>
                <a:spcPct val="50000"/>
              </a:spcBef>
              <a:tabLst>
                <a:tab pos="114300" algn="l"/>
              </a:tabLst>
            </a:pPr>
            <a:r>
              <a:rPr lang="en-US" dirty="0"/>
              <a:t>Financial evaluation</a:t>
            </a:r>
          </a:p>
          <a:p>
            <a:pPr>
              <a:spcBef>
                <a:spcPct val="50000"/>
              </a:spcBef>
              <a:tabLst>
                <a:tab pos="114300" algn="l"/>
              </a:tabLst>
            </a:pPr>
            <a:r>
              <a:rPr lang="en-US" dirty="0"/>
              <a:t>Does the process technology give an acceptable return on the investment necessary for its adoption?</a:t>
            </a:r>
          </a:p>
        </p:txBody>
      </p:sp>
      <p:cxnSp>
        <p:nvCxnSpPr>
          <p:cNvPr id="23564" name="AutoShape 12"/>
          <p:cNvCxnSpPr>
            <a:cxnSpLocks noChangeShapeType="1"/>
            <a:stCxn id="23556" idx="2"/>
            <a:endCxn id="23561" idx="0"/>
          </p:cNvCxnSpPr>
          <p:nvPr/>
        </p:nvCxnSpPr>
        <p:spPr bwMode="auto">
          <a:xfrm rot="16200000" flipH="1">
            <a:off x="2247900" y="3962828"/>
            <a:ext cx="1119188" cy="1579563"/>
          </a:xfrm>
          <a:prstGeom prst="curvedConnector2">
            <a:avLst/>
          </a:prstGeom>
          <a:noFill/>
          <a:ln w="25400">
            <a:solidFill>
              <a:srgbClr val="800080"/>
            </a:solidFill>
            <a:round/>
            <a:headEnd type="none" w="sm" len="sm"/>
            <a:tailEnd type="stealth" w="sm" len="sm"/>
          </a:ln>
        </p:spPr>
      </p:cxnSp>
      <p:sp>
        <p:nvSpPr>
          <p:cNvPr id="23565" name="Oval 14"/>
          <p:cNvSpPr>
            <a:spLocks noChangeArrowheads="1"/>
          </p:cNvSpPr>
          <p:nvPr/>
        </p:nvSpPr>
        <p:spPr bwMode="auto">
          <a:xfrm>
            <a:off x="1217611" y="3189715"/>
            <a:ext cx="109539" cy="109538"/>
          </a:xfrm>
          <a:prstGeom prst="ellipse">
            <a:avLst/>
          </a:prstGeom>
          <a:solidFill>
            <a:srgbClr val="993366"/>
          </a:solidFill>
          <a:ln w="9525">
            <a:solidFill>
              <a:schemeClr val="tx1"/>
            </a:solidFill>
            <a:round/>
            <a:headEnd type="none" w="sm" len="sm"/>
            <a:tailEnd type="none" w="sm" len="sm"/>
          </a:ln>
        </p:spPr>
        <p:txBody>
          <a:bodyPr wrap="none" anchor="ctr"/>
          <a:lstStyle/>
          <a:p>
            <a:endParaRPr lang="en-GB" dirty="0"/>
          </a:p>
        </p:txBody>
      </p:sp>
      <p:sp>
        <p:nvSpPr>
          <p:cNvPr id="23566" name="Oval 15"/>
          <p:cNvSpPr>
            <a:spLocks noChangeArrowheads="1"/>
          </p:cNvSpPr>
          <p:nvPr/>
        </p:nvSpPr>
        <p:spPr bwMode="auto">
          <a:xfrm>
            <a:off x="1217611" y="3442129"/>
            <a:ext cx="109539" cy="109537"/>
          </a:xfrm>
          <a:prstGeom prst="ellipse">
            <a:avLst/>
          </a:prstGeom>
          <a:solidFill>
            <a:srgbClr val="993366"/>
          </a:solidFill>
          <a:ln w="9525">
            <a:solidFill>
              <a:schemeClr val="tx1"/>
            </a:solidFill>
            <a:round/>
            <a:headEnd type="none" w="sm" len="sm"/>
            <a:tailEnd type="none" w="sm" len="sm"/>
          </a:ln>
        </p:spPr>
        <p:txBody>
          <a:bodyPr wrap="none" anchor="ctr"/>
          <a:lstStyle/>
          <a:p>
            <a:endParaRPr lang="en-GB" dirty="0"/>
          </a:p>
        </p:txBody>
      </p:sp>
      <p:sp>
        <p:nvSpPr>
          <p:cNvPr id="23567" name="Oval 16"/>
          <p:cNvSpPr>
            <a:spLocks noChangeArrowheads="1"/>
          </p:cNvSpPr>
          <p:nvPr/>
        </p:nvSpPr>
        <p:spPr bwMode="auto">
          <a:xfrm>
            <a:off x="1217611" y="3681840"/>
            <a:ext cx="109539" cy="109538"/>
          </a:xfrm>
          <a:prstGeom prst="ellipse">
            <a:avLst/>
          </a:prstGeom>
          <a:solidFill>
            <a:srgbClr val="993366"/>
          </a:solidFill>
          <a:ln w="9525">
            <a:solidFill>
              <a:schemeClr val="tx1"/>
            </a:solidFill>
            <a:round/>
            <a:headEnd type="none" w="sm" len="sm"/>
            <a:tailEnd type="none" w="sm" len="sm"/>
          </a:ln>
        </p:spPr>
        <p:txBody>
          <a:bodyPr wrap="none" anchor="ctr"/>
          <a:lstStyle/>
          <a:p>
            <a:endParaRPr lang="en-GB" dirty="0"/>
          </a:p>
        </p:txBody>
      </p:sp>
      <p:sp>
        <p:nvSpPr>
          <p:cNvPr id="23568" name="Oval 17"/>
          <p:cNvSpPr>
            <a:spLocks noChangeArrowheads="1"/>
          </p:cNvSpPr>
          <p:nvPr/>
        </p:nvSpPr>
        <p:spPr bwMode="auto">
          <a:xfrm>
            <a:off x="1217611" y="2961115"/>
            <a:ext cx="109539" cy="109538"/>
          </a:xfrm>
          <a:prstGeom prst="ellipse">
            <a:avLst/>
          </a:prstGeom>
          <a:solidFill>
            <a:srgbClr val="993366"/>
          </a:solidFill>
          <a:ln w="9525">
            <a:solidFill>
              <a:schemeClr val="tx1"/>
            </a:solidFill>
            <a:round/>
            <a:headEnd type="none" w="sm" len="sm"/>
            <a:tailEnd type="none" w="sm" len="sm"/>
          </a:ln>
        </p:spPr>
        <p:txBody>
          <a:bodyPr wrap="none" anchor="ctr"/>
          <a:lstStyle/>
          <a:p>
            <a:endParaRPr lang="en-GB" dirty="0"/>
          </a:p>
        </p:txBody>
      </p:sp>
      <p:sp>
        <p:nvSpPr>
          <p:cNvPr id="23569" name="Oval 18"/>
          <p:cNvSpPr>
            <a:spLocks noChangeArrowheads="1"/>
          </p:cNvSpPr>
          <p:nvPr/>
        </p:nvSpPr>
        <p:spPr bwMode="auto">
          <a:xfrm>
            <a:off x="6462711" y="2961115"/>
            <a:ext cx="109539" cy="109538"/>
          </a:xfrm>
          <a:prstGeom prst="ellipse">
            <a:avLst/>
          </a:prstGeom>
          <a:solidFill>
            <a:srgbClr val="993366"/>
          </a:solidFill>
          <a:ln w="9525">
            <a:solidFill>
              <a:schemeClr val="tx1"/>
            </a:solidFill>
            <a:round/>
            <a:headEnd type="none" w="sm" len="sm"/>
            <a:tailEnd type="none" w="sm" len="sm"/>
          </a:ln>
        </p:spPr>
        <p:txBody>
          <a:bodyPr wrap="none" anchor="ctr"/>
          <a:lstStyle/>
          <a:p>
            <a:endParaRPr lang="en-GB" dirty="0"/>
          </a:p>
        </p:txBody>
      </p:sp>
      <p:sp>
        <p:nvSpPr>
          <p:cNvPr id="23570" name="Oval 19"/>
          <p:cNvSpPr>
            <a:spLocks noChangeArrowheads="1"/>
          </p:cNvSpPr>
          <p:nvPr/>
        </p:nvSpPr>
        <p:spPr bwMode="auto">
          <a:xfrm>
            <a:off x="6462711" y="3207179"/>
            <a:ext cx="109539" cy="109537"/>
          </a:xfrm>
          <a:prstGeom prst="ellipse">
            <a:avLst/>
          </a:prstGeom>
          <a:solidFill>
            <a:srgbClr val="993366"/>
          </a:solidFill>
          <a:ln w="9525">
            <a:solidFill>
              <a:schemeClr val="tx1"/>
            </a:solidFill>
            <a:round/>
            <a:headEnd type="none" w="sm" len="sm"/>
            <a:tailEnd type="none" w="sm" len="sm"/>
          </a:ln>
        </p:spPr>
        <p:txBody>
          <a:bodyPr wrap="none" anchor="ctr"/>
          <a:lstStyle/>
          <a:p>
            <a:endParaRPr lang="en-GB" dirty="0"/>
          </a:p>
        </p:txBody>
      </p:sp>
      <p:sp>
        <p:nvSpPr>
          <p:cNvPr id="23571" name="Oval 20"/>
          <p:cNvSpPr>
            <a:spLocks noChangeArrowheads="1"/>
          </p:cNvSpPr>
          <p:nvPr/>
        </p:nvSpPr>
        <p:spPr bwMode="auto">
          <a:xfrm>
            <a:off x="6462711" y="3453240"/>
            <a:ext cx="109539" cy="109538"/>
          </a:xfrm>
          <a:prstGeom prst="ellipse">
            <a:avLst/>
          </a:prstGeom>
          <a:solidFill>
            <a:srgbClr val="993366"/>
          </a:solidFill>
          <a:ln w="9525">
            <a:solidFill>
              <a:schemeClr val="tx1"/>
            </a:solidFill>
            <a:round/>
            <a:headEnd type="none" w="sm" len="sm"/>
            <a:tailEnd type="none" w="sm" len="sm"/>
          </a:ln>
        </p:spPr>
        <p:txBody>
          <a:bodyPr wrap="none" anchor="ctr"/>
          <a:lstStyle/>
          <a:p>
            <a:endParaRPr lang="en-GB" dirty="0"/>
          </a:p>
        </p:txBody>
      </p:sp>
      <p:sp>
        <p:nvSpPr>
          <p:cNvPr id="23572" name="Oval 21"/>
          <p:cNvSpPr>
            <a:spLocks noChangeArrowheads="1"/>
          </p:cNvSpPr>
          <p:nvPr/>
        </p:nvSpPr>
        <p:spPr bwMode="auto">
          <a:xfrm>
            <a:off x="6462711" y="3699304"/>
            <a:ext cx="109539" cy="109537"/>
          </a:xfrm>
          <a:prstGeom prst="ellipse">
            <a:avLst/>
          </a:prstGeom>
          <a:solidFill>
            <a:srgbClr val="993366"/>
          </a:solidFill>
          <a:ln w="9525">
            <a:solidFill>
              <a:schemeClr val="tx1"/>
            </a:solidFill>
            <a:round/>
            <a:headEnd type="none" w="sm" len="sm"/>
            <a:tailEnd type="none" w="sm" len="sm"/>
          </a:ln>
        </p:spPr>
        <p:txBody>
          <a:bodyPr wrap="none" anchor="ctr"/>
          <a:lstStyle/>
          <a:p>
            <a:endParaRPr lang="en-GB" dirty="0"/>
          </a:p>
        </p:txBody>
      </p:sp>
      <p:sp>
        <p:nvSpPr>
          <p:cNvPr id="23573" name="Oval 22"/>
          <p:cNvSpPr>
            <a:spLocks noChangeArrowheads="1"/>
          </p:cNvSpPr>
          <p:nvPr/>
        </p:nvSpPr>
        <p:spPr bwMode="auto">
          <a:xfrm>
            <a:off x="6462711" y="3945364"/>
            <a:ext cx="109539" cy="109538"/>
          </a:xfrm>
          <a:prstGeom prst="ellipse">
            <a:avLst/>
          </a:prstGeom>
          <a:solidFill>
            <a:srgbClr val="993366"/>
          </a:solidFill>
          <a:ln w="9525">
            <a:solidFill>
              <a:schemeClr val="tx1"/>
            </a:solidFill>
            <a:round/>
            <a:headEnd type="none" w="sm" len="sm"/>
            <a:tailEnd type="none" w="sm" len="sm"/>
          </a:ln>
        </p:spPr>
        <p:txBody>
          <a:bodyPr wrap="none" anchor="ctr"/>
          <a:lstStyle/>
          <a:p>
            <a:endParaRPr lang="en-GB" dirty="0"/>
          </a:p>
        </p:txBody>
      </p:sp>
      <p:sp>
        <p:nvSpPr>
          <p:cNvPr id="23574" name="Text Box 23"/>
          <p:cNvSpPr txBox="1">
            <a:spLocks noChangeArrowheads="1"/>
          </p:cNvSpPr>
          <p:nvPr/>
        </p:nvSpPr>
        <p:spPr bwMode="auto">
          <a:xfrm>
            <a:off x="1317627" y="2849990"/>
            <a:ext cx="1081087" cy="369332"/>
          </a:xfrm>
          <a:prstGeom prst="rect">
            <a:avLst/>
          </a:prstGeom>
          <a:noFill/>
          <a:ln w="9525">
            <a:noFill/>
            <a:miter lim="800000"/>
            <a:headEnd/>
            <a:tailEnd type="none" w="sm" len="lg"/>
          </a:ln>
        </p:spPr>
        <p:txBody>
          <a:bodyPr>
            <a:spAutoFit/>
          </a:bodyPr>
          <a:lstStyle/>
          <a:p>
            <a:pPr>
              <a:spcBef>
                <a:spcPct val="50000"/>
              </a:spcBef>
            </a:pPr>
            <a:r>
              <a:rPr lang="en-GB" dirty="0"/>
              <a:t>Scarce?</a:t>
            </a:r>
            <a:endParaRPr lang="en-US" dirty="0"/>
          </a:p>
        </p:txBody>
      </p:sp>
      <p:sp>
        <p:nvSpPr>
          <p:cNvPr id="23575" name="Text Box 24"/>
          <p:cNvSpPr txBox="1">
            <a:spLocks noChangeArrowheads="1"/>
          </p:cNvSpPr>
          <p:nvPr/>
        </p:nvSpPr>
        <p:spPr bwMode="auto">
          <a:xfrm>
            <a:off x="1312862" y="3091289"/>
            <a:ext cx="1754188" cy="646331"/>
          </a:xfrm>
          <a:prstGeom prst="rect">
            <a:avLst/>
          </a:prstGeom>
          <a:noFill/>
          <a:ln w="9525">
            <a:noFill/>
            <a:miter lim="800000"/>
            <a:headEnd/>
            <a:tailEnd type="none" w="sm" len="lg"/>
          </a:ln>
        </p:spPr>
        <p:txBody>
          <a:bodyPr>
            <a:spAutoFit/>
          </a:bodyPr>
          <a:lstStyle/>
          <a:p>
            <a:pPr>
              <a:spcBef>
                <a:spcPct val="50000"/>
              </a:spcBef>
            </a:pPr>
            <a:r>
              <a:rPr lang="en-GB" dirty="0"/>
              <a:t>Difficult to move?</a:t>
            </a:r>
            <a:endParaRPr lang="en-US" dirty="0"/>
          </a:p>
        </p:txBody>
      </p:sp>
      <p:sp>
        <p:nvSpPr>
          <p:cNvPr id="23576" name="Text Box 25"/>
          <p:cNvSpPr txBox="1">
            <a:spLocks noChangeArrowheads="1"/>
          </p:cNvSpPr>
          <p:nvPr/>
        </p:nvSpPr>
        <p:spPr bwMode="auto">
          <a:xfrm>
            <a:off x="1308102" y="3332589"/>
            <a:ext cx="1901825" cy="369332"/>
          </a:xfrm>
          <a:prstGeom prst="rect">
            <a:avLst/>
          </a:prstGeom>
          <a:noFill/>
          <a:ln w="9525">
            <a:noFill/>
            <a:miter lim="800000"/>
            <a:headEnd/>
            <a:tailEnd type="none" w="sm" len="lg"/>
          </a:ln>
        </p:spPr>
        <p:txBody>
          <a:bodyPr>
            <a:spAutoFit/>
          </a:bodyPr>
          <a:lstStyle/>
          <a:p>
            <a:pPr>
              <a:spcBef>
                <a:spcPct val="50000"/>
              </a:spcBef>
            </a:pPr>
            <a:r>
              <a:rPr lang="en-GB" dirty="0"/>
              <a:t>Difficult to copy?</a:t>
            </a:r>
            <a:endParaRPr lang="en-US" dirty="0"/>
          </a:p>
        </p:txBody>
      </p:sp>
      <p:sp>
        <p:nvSpPr>
          <p:cNvPr id="23577" name="Text Box 26"/>
          <p:cNvSpPr txBox="1">
            <a:spLocks noChangeArrowheads="1"/>
          </p:cNvSpPr>
          <p:nvPr/>
        </p:nvSpPr>
        <p:spPr bwMode="auto">
          <a:xfrm>
            <a:off x="1303338" y="3573890"/>
            <a:ext cx="1979613" cy="646331"/>
          </a:xfrm>
          <a:prstGeom prst="rect">
            <a:avLst/>
          </a:prstGeom>
          <a:noFill/>
          <a:ln w="9525">
            <a:noFill/>
            <a:miter lim="800000"/>
            <a:headEnd/>
            <a:tailEnd type="none" w="sm" len="lg"/>
          </a:ln>
        </p:spPr>
        <p:txBody>
          <a:bodyPr>
            <a:spAutoFit/>
          </a:bodyPr>
          <a:lstStyle/>
          <a:p>
            <a:pPr>
              <a:spcBef>
                <a:spcPct val="50000"/>
              </a:spcBef>
            </a:pPr>
            <a:r>
              <a:rPr lang="en-GB" dirty="0"/>
              <a:t>Difficult to substitute for?</a:t>
            </a:r>
            <a:endParaRPr lang="en-US" dirty="0"/>
          </a:p>
        </p:txBody>
      </p:sp>
      <p:sp>
        <p:nvSpPr>
          <p:cNvPr id="23578" name="Text Box 27"/>
          <p:cNvSpPr txBox="1">
            <a:spLocks noChangeArrowheads="1"/>
          </p:cNvSpPr>
          <p:nvPr/>
        </p:nvSpPr>
        <p:spPr bwMode="auto">
          <a:xfrm>
            <a:off x="6569076" y="2842052"/>
            <a:ext cx="1081087" cy="369332"/>
          </a:xfrm>
          <a:prstGeom prst="rect">
            <a:avLst/>
          </a:prstGeom>
          <a:noFill/>
          <a:ln w="9525">
            <a:noFill/>
            <a:miter lim="800000"/>
            <a:headEnd/>
            <a:tailEnd type="none" w="sm" len="lg"/>
          </a:ln>
        </p:spPr>
        <p:txBody>
          <a:bodyPr>
            <a:spAutoFit/>
          </a:bodyPr>
          <a:lstStyle/>
          <a:p>
            <a:pPr>
              <a:spcBef>
                <a:spcPct val="50000"/>
              </a:spcBef>
            </a:pPr>
            <a:r>
              <a:rPr lang="en-GB" dirty="0"/>
              <a:t>Quality?</a:t>
            </a:r>
            <a:endParaRPr lang="en-US" dirty="0"/>
          </a:p>
        </p:txBody>
      </p:sp>
      <p:sp>
        <p:nvSpPr>
          <p:cNvPr id="23579" name="Text Box 28"/>
          <p:cNvSpPr txBox="1">
            <a:spLocks noChangeArrowheads="1"/>
          </p:cNvSpPr>
          <p:nvPr/>
        </p:nvSpPr>
        <p:spPr bwMode="auto">
          <a:xfrm>
            <a:off x="6564312" y="3083352"/>
            <a:ext cx="1754188" cy="369332"/>
          </a:xfrm>
          <a:prstGeom prst="rect">
            <a:avLst/>
          </a:prstGeom>
          <a:noFill/>
          <a:ln w="9525">
            <a:noFill/>
            <a:miter lim="800000"/>
            <a:headEnd/>
            <a:tailEnd type="none" w="sm" len="lg"/>
          </a:ln>
        </p:spPr>
        <p:txBody>
          <a:bodyPr>
            <a:spAutoFit/>
          </a:bodyPr>
          <a:lstStyle/>
          <a:p>
            <a:pPr>
              <a:spcBef>
                <a:spcPct val="50000"/>
              </a:spcBef>
            </a:pPr>
            <a:r>
              <a:rPr lang="en-GB" dirty="0"/>
              <a:t>Speed?</a:t>
            </a:r>
            <a:endParaRPr lang="en-US" dirty="0"/>
          </a:p>
        </p:txBody>
      </p:sp>
      <p:sp>
        <p:nvSpPr>
          <p:cNvPr id="23580" name="Text Box 29"/>
          <p:cNvSpPr txBox="1">
            <a:spLocks noChangeArrowheads="1"/>
          </p:cNvSpPr>
          <p:nvPr/>
        </p:nvSpPr>
        <p:spPr bwMode="auto">
          <a:xfrm>
            <a:off x="6559551" y="3324653"/>
            <a:ext cx="1901825" cy="369332"/>
          </a:xfrm>
          <a:prstGeom prst="rect">
            <a:avLst/>
          </a:prstGeom>
          <a:noFill/>
          <a:ln w="9525">
            <a:noFill/>
            <a:miter lim="800000"/>
            <a:headEnd/>
            <a:tailEnd type="none" w="sm" len="lg"/>
          </a:ln>
        </p:spPr>
        <p:txBody>
          <a:bodyPr>
            <a:spAutoFit/>
          </a:bodyPr>
          <a:lstStyle/>
          <a:p>
            <a:pPr>
              <a:spcBef>
                <a:spcPct val="50000"/>
              </a:spcBef>
            </a:pPr>
            <a:r>
              <a:rPr lang="en-GB" dirty="0"/>
              <a:t>Dependability?</a:t>
            </a:r>
            <a:endParaRPr lang="en-US" dirty="0"/>
          </a:p>
        </p:txBody>
      </p:sp>
      <p:sp>
        <p:nvSpPr>
          <p:cNvPr id="23581" name="Text Box 30"/>
          <p:cNvSpPr txBox="1">
            <a:spLocks noChangeArrowheads="1"/>
          </p:cNvSpPr>
          <p:nvPr/>
        </p:nvSpPr>
        <p:spPr bwMode="auto">
          <a:xfrm>
            <a:off x="6554788" y="3565952"/>
            <a:ext cx="1979613" cy="369332"/>
          </a:xfrm>
          <a:prstGeom prst="rect">
            <a:avLst/>
          </a:prstGeom>
          <a:noFill/>
          <a:ln w="9525">
            <a:noFill/>
            <a:miter lim="800000"/>
            <a:headEnd/>
            <a:tailEnd type="none" w="sm" len="lg"/>
          </a:ln>
        </p:spPr>
        <p:txBody>
          <a:bodyPr>
            <a:spAutoFit/>
          </a:bodyPr>
          <a:lstStyle/>
          <a:p>
            <a:pPr>
              <a:spcBef>
                <a:spcPct val="50000"/>
              </a:spcBef>
            </a:pPr>
            <a:r>
              <a:rPr lang="en-GB" dirty="0"/>
              <a:t>Flexibility?</a:t>
            </a:r>
            <a:endParaRPr lang="en-US" dirty="0"/>
          </a:p>
        </p:txBody>
      </p:sp>
      <p:sp>
        <p:nvSpPr>
          <p:cNvPr id="23582" name="Text Box 31"/>
          <p:cNvSpPr txBox="1">
            <a:spLocks noChangeArrowheads="1"/>
          </p:cNvSpPr>
          <p:nvPr/>
        </p:nvSpPr>
        <p:spPr bwMode="auto">
          <a:xfrm>
            <a:off x="6565900" y="3819952"/>
            <a:ext cx="1979612" cy="369332"/>
          </a:xfrm>
          <a:prstGeom prst="rect">
            <a:avLst/>
          </a:prstGeom>
          <a:noFill/>
          <a:ln w="9525">
            <a:noFill/>
            <a:miter lim="800000"/>
            <a:headEnd/>
            <a:tailEnd type="none" w="sm" len="lg"/>
          </a:ln>
        </p:spPr>
        <p:txBody>
          <a:bodyPr>
            <a:spAutoFit/>
          </a:bodyPr>
          <a:lstStyle/>
          <a:p>
            <a:pPr>
              <a:spcBef>
                <a:spcPct val="50000"/>
              </a:spcBef>
            </a:pPr>
            <a:r>
              <a:rPr lang="en-GB" dirty="0"/>
              <a:t>Cost?</a:t>
            </a:r>
            <a:endParaRPr lang="en-US" dirty="0"/>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10"/>
          <p:cNvSpPr>
            <a:spLocks noChangeArrowheads="1"/>
          </p:cNvSpPr>
          <p:nvPr/>
        </p:nvSpPr>
        <p:spPr bwMode="auto">
          <a:xfrm>
            <a:off x="1819274" y="1803227"/>
            <a:ext cx="5688012" cy="1800225"/>
          </a:xfrm>
          <a:prstGeom prst="rect">
            <a:avLst/>
          </a:prstGeom>
          <a:solidFill>
            <a:schemeClr val="bg1">
              <a:lumMod val="95000"/>
            </a:schemeClr>
          </a:solidFill>
          <a:ln w="9525">
            <a:noFill/>
            <a:miter lim="800000"/>
            <a:headEnd/>
            <a:tailEnd type="none" w="sm" len="lg"/>
          </a:ln>
        </p:spPr>
        <p:txBody>
          <a:bodyPr wrap="none" anchor="ctr"/>
          <a:lstStyle/>
          <a:p>
            <a:endParaRPr lang="en-GB" dirty="0"/>
          </a:p>
        </p:txBody>
      </p:sp>
      <p:sp>
        <p:nvSpPr>
          <p:cNvPr id="24579" name="Rectangle 24"/>
          <p:cNvSpPr>
            <a:spLocks noChangeArrowheads="1"/>
          </p:cNvSpPr>
          <p:nvPr/>
        </p:nvSpPr>
        <p:spPr bwMode="auto">
          <a:xfrm>
            <a:off x="1171574" y="3962226"/>
            <a:ext cx="7632700" cy="2089150"/>
          </a:xfrm>
          <a:prstGeom prst="rect">
            <a:avLst/>
          </a:prstGeom>
          <a:solidFill>
            <a:srgbClr val="CCECFF"/>
          </a:solidFill>
          <a:ln w="9525">
            <a:solidFill>
              <a:schemeClr val="tx1"/>
            </a:solidFill>
            <a:miter lim="800000"/>
            <a:headEnd/>
            <a:tailEnd type="none" w="sm" len="lg"/>
          </a:ln>
        </p:spPr>
        <p:txBody>
          <a:bodyPr wrap="none" anchor="ctr"/>
          <a:lstStyle/>
          <a:p>
            <a:endParaRPr lang="en-GB" dirty="0"/>
          </a:p>
        </p:txBody>
      </p:sp>
      <p:sp>
        <p:nvSpPr>
          <p:cNvPr id="24580" name="Text Box 4"/>
          <p:cNvSpPr txBox="1">
            <a:spLocks noChangeArrowheads="1"/>
          </p:cNvSpPr>
          <p:nvPr/>
        </p:nvSpPr>
        <p:spPr bwMode="auto">
          <a:xfrm>
            <a:off x="1603373" y="2019125"/>
            <a:ext cx="1295400" cy="369332"/>
          </a:xfrm>
          <a:prstGeom prst="rect">
            <a:avLst/>
          </a:prstGeom>
          <a:noFill/>
          <a:ln w="9525">
            <a:noFill/>
            <a:miter lim="800000"/>
            <a:headEnd/>
            <a:tailEnd type="none" w="sm" len="lg"/>
          </a:ln>
        </p:spPr>
        <p:txBody>
          <a:bodyPr>
            <a:spAutoFit/>
          </a:bodyPr>
          <a:lstStyle/>
          <a:p>
            <a:pPr>
              <a:spcBef>
                <a:spcPct val="50000"/>
              </a:spcBef>
            </a:pPr>
            <a:endParaRPr lang="en-GB" dirty="0"/>
          </a:p>
        </p:txBody>
      </p:sp>
      <p:sp>
        <p:nvSpPr>
          <p:cNvPr id="24581" name="Text Box 5"/>
          <p:cNvSpPr txBox="1">
            <a:spLocks noChangeArrowheads="1"/>
          </p:cNvSpPr>
          <p:nvPr/>
        </p:nvSpPr>
        <p:spPr bwMode="auto">
          <a:xfrm>
            <a:off x="1201735" y="4386088"/>
            <a:ext cx="1625600" cy="1600438"/>
          </a:xfrm>
          <a:prstGeom prst="rect">
            <a:avLst/>
          </a:prstGeom>
          <a:noFill/>
          <a:ln w="9525">
            <a:noFill/>
            <a:miter lim="800000"/>
            <a:headEnd type="none" w="sm" len="sm"/>
            <a:tailEnd type="none" w="sm" len="sm"/>
          </a:ln>
        </p:spPr>
        <p:txBody>
          <a:bodyPr wrap="square">
            <a:spAutoFit/>
          </a:bodyPr>
          <a:lstStyle/>
          <a:p>
            <a:pPr>
              <a:tabLst>
                <a:tab pos="114300" algn="l"/>
              </a:tabLst>
            </a:pPr>
            <a:r>
              <a:rPr lang="en-US" sz="1400" dirty="0"/>
              <a:t>Cash inflows</a:t>
            </a:r>
          </a:p>
          <a:p>
            <a:pPr>
              <a:tabLst>
                <a:tab pos="114300" algn="l"/>
              </a:tabLst>
            </a:pPr>
            <a:r>
              <a:rPr lang="en-US" sz="1400" dirty="0"/>
              <a:t>Cash outflows</a:t>
            </a:r>
          </a:p>
          <a:p>
            <a:pPr>
              <a:tabLst>
                <a:tab pos="114300" algn="l"/>
              </a:tabLst>
            </a:pPr>
            <a:r>
              <a:rPr lang="en-US" sz="1400" dirty="0"/>
              <a:t>Net cash flow</a:t>
            </a:r>
          </a:p>
          <a:p>
            <a:pPr>
              <a:tabLst>
                <a:tab pos="114300" algn="l"/>
              </a:tabLst>
            </a:pPr>
            <a:r>
              <a:rPr lang="en-US" sz="1400" dirty="0"/>
              <a:t>Beginning cash 	without financing</a:t>
            </a:r>
          </a:p>
          <a:p>
            <a:pPr>
              <a:tabLst>
                <a:tab pos="114300" algn="l"/>
              </a:tabLst>
            </a:pPr>
            <a:r>
              <a:rPr lang="en-US" sz="1400" dirty="0"/>
              <a:t>Ending cash 	without financing</a:t>
            </a:r>
          </a:p>
        </p:txBody>
      </p:sp>
      <p:sp>
        <p:nvSpPr>
          <p:cNvPr id="24582" name="Text Box 7"/>
          <p:cNvSpPr txBox="1">
            <a:spLocks noChangeArrowheads="1"/>
          </p:cNvSpPr>
          <p:nvPr/>
        </p:nvSpPr>
        <p:spPr bwMode="auto">
          <a:xfrm>
            <a:off x="2755229" y="4451284"/>
            <a:ext cx="792833" cy="1600438"/>
          </a:xfrm>
          <a:prstGeom prst="rect">
            <a:avLst/>
          </a:prstGeom>
          <a:noFill/>
          <a:ln w="9525">
            <a:noFill/>
            <a:miter lim="800000"/>
            <a:headEnd type="none" w="sm" len="sm"/>
            <a:tailEnd type="none" w="sm" len="sm"/>
          </a:ln>
        </p:spPr>
        <p:txBody>
          <a:bodyPr wrap="square">
            <a:spAutoFit/>
          </a:bodyPr>
          <a:lstStyle/>
          <a:p>
            <a:pPr algn="r">
              <a:tabLst>
                <a:tab pos="114300" algn="l"/>
              </a:tabLst>
            </a:pPr>
            <a:r>
              <a:rPr lang="en-US" sz="1400" dirty="0"/>
              <a:t>0</a:t>
            </a:r>
          </a:p>
          <a:p>
            <a:pPr algn="r">
              <a:tabLst>
                <a:tab pos="114300" algn="l"/>
              </a:tabLst>
            </a:pPr>
            <a:r>
              <a:rPr lang="en-US" sz="1400" dirty="0"/>
              <a:t>1,050</a:t>
            </a:r>
          </a:p>
          <a:p>
            <a:pPr algn="r">
              <a:tabLst>
                <a:tab pos="114300" algn="l"/>
              </a:tabLst>
            </a:pPr>
            <a:r>
              <a:rPr lang="en-US" sz="1400" dirty="0"/>
              <a:t>(1,050)</a:t>
            </a:r>
          </a:p>
          <a:p>
            <a:pPr algn="r">
              <a:tabLst>
                <a:tab pos="114300" algn="l"/>
              </a:tabLst>
            </a:pPr>
            <a:endParaRPr lang="en-GB" sz="1400" dirty="0"/>
          </a:p>
          <a:p>
            <a:pPr algn="r">
              <a:tabLst>
                <a:tab pos="114300" algn="l"/>
              </a:tabLst>
            </a:pPr>
            <a:r>
              <a:rPr lang="en-GB" sz="1400" dirty="0"/>
              <a:t>0</a:t>
            </a:r>
            <a:endParaRPr lang="en-US" sz="1400" dirty="0"/>
          </a:p>
          <a:p>
            <a:pPr algn="r">
              <a:tabLst>
                <a:tab pos="114300" algn="l"/>
              </a:tabLst>
            </a:pPr>
            <a:endParaRPr lang="en-US" sz="1400" dirty="0"/>
          </a:p>
          <a:p>
            <a:pPr algn="r">
              <a:tabLst>
                <a:tab pos="114300" algn="l"/>
              </a:tabLst>
            </a:pPr>
            <a:r>
              <a:rPr lang="en-US" sz="1400" dirty="0"/>
              <a:t>(1,050)</a:t>
            </a:r>
          </a:p>
        </p:txBody>
      </p:sp>
      <p:sp>
        <p:nvSpPr>
          <p:cNvPr id="24583" name="Text Box 16"/>
          <p:cNvSpPr txBox="1">
            <a:spLocks noChangeArrowheads="1"/>
          </p:cNvSpPr>
          <p:nvPr/>
        </p:nvSpPr>
        <p:spPr bwMode="auto">
          <a:xfrm>
            <a:off x="3475036" y="4451284"/>
            <a:ext cx="792360" cy="1600438"/>
          </a:xfrm>
          <a:prstGeom prst="rect">
            <a:avLst/>
          </a:prstGeom>
          <a:noFill/>
          <a:ln w="9525">
            <a:noFill/>
            <a:miter lim="800000"/>
            <a:headEnd type="none" w="sm" len="sm"/>
            <a:tailEnd type="none" w="sm" len="sm"/>
          </a:ln>
        </p:spPr>
        <p:txBody>
          <a:bodyPr wrap="square">
            <a:spAutoFit/>
          </a:bodyPr>
          <a:lstStyle/>
          <a:p>
            <a:pPr algn="r">
              <a:tabLst>
                <a:tab pos="114300" algn="l"/>
              </a:tabLst>
            </a:pPr>
            <a:r>
              <a:rPr lang="en-US" sz="1400" dirty="0"/>
              <a:t>1,000</a:t>
            </a:r>
          </a:p>
          <a:p>
            <a:pPr algn="r">
              <a:tabLst>
                <a:tab pos="114300" algn="l"/>
              </a:tabLst>
            </a:pPr>
            <a:r>
              <a:rPr lang="en-US" sz="1400" dirty="0"/>
              <a:t>800</a:t>
            </a:r>
          </a:p>
          <a:p>
            <a:pPr algn="r">
              <a:tabLst>
                <a:tab pos="114300" algn="l"/>
              </a:tabLst>
            </a:pPr>
            <a:r>
              <a:rPr lang="en-GB" sz="1400" dirty="0"/>
              <a:t>200</a:t>
            </a:r>
            <a:endParaRPr lang="en-US" sz="1400" dirty="0"/>
          </a:p>
          <a:p>
            <a:pPr algn="r">
              <a:tabLst>
                <a:tab pos="114300" algn="l"/>
              </a:tabLst>
            </a:pPr>
            <a:endParaRPr lang="en-GB" sz="1400" dirty="0"/>
          </a:p>
          <a:p>
            <a:pPr algn="r">
              <a:tabLst>
                <a:tab pos="114300" algn="l"/>
              </a:tabLst>
            </a:pPr>
            <a:r>
              <a:rPr lang="en-GB" sz="1400" dirty="0"/>
              <a:t>(1,050)</a:t>
            </a:r>
            <a:endParaRPr lang="en-US" sz="1400" dirty="0"/>
          </a:p>
          <a:p>
            <a:pPr algn="r">
              <a:tabLst>
                <a:tab pos="114300" algn="l"/>
              </a:tabLst>
            </a:pPr>
            <a:endParaRPr lang="en-US" sz="1400" dirty="0"/>
          </a:p>
          <a:p>
            <a:pPr algn="r">
              <a:tabLst>
                <a:tab pos="114300" algn="l"/>
              </a:tabLst>
            </a:pPr>
            <a:r>
              <a:rPr lang="en-US" sz="1400" dirty="0"/>
              <a:t>(850)</a:t>
            </a:r>
          </a:p>
        </p:txBody>
      </p:sp>
      <p:sp>
        <p:nvSpPr>
          <p:cNvPr id="24584" name="Text Box 17"/>
          <p:cNvSpPr txBox="1">
            <a:spLocks noChangeArrowheads="1"/>
          </p:cNvSpPr>
          <p:nvPr/>
        </p:nvSpPr>
        <p:spPr bwMode="auto">
          <a:xfrm>
            <a:off x="4122737" y="4451284"/>
            <a:ext cx="720725" cy="1600438"/>
          </a:xfrm>
          <a:prstGeom prst="rect">
            <a:avLst/>
          </a:prstGeom>
          <a:noFill/>
          <a:ln w="9525">
            <a:noFill/>
            <a:miter lim="800000"/>
            <a:headEnd type="none" w="sm" len="sm"/>
            <a:tailEnd type="none" w="sm" len="sm"/>
          </a:ln>
        </p:spPr>
        <p:txBody>
          <a:bodyPr>
            <a:spAutoFit/>
          </a:bodyPr>
          <a:lstStyle/>
          <a:p>
            <a:pPr algn="r">
              <a:tabLst>
                <a:tab pos="114300" algn="l"/>
              </a:tabLst>
            </a:pPr>
            <a:r>
              <a:rPr lang="en-US" sz="1400" dirty="0"/>
              <a:t>1,000</a:t>
            </a:r>
          </a:p>
          <a:p>
            <a:pPr algn="r">
              <a:tabLst>
                <a:tab pos="114300" algn="l"/>
              </a:tabLst>
            </a:pPr>
            <a:r>
              <a:rPr lang="en-US" sz="1400" dirty="0"/>
              <a:t>970</a:t>
            </a:r>
          </a:p>
          <a:p>
            <a:pPr algn="r">
              <a:tabLst>
                <a:tab pos="114300" algn="l"/>
              </a:tabLst>
            </a:pPr>
            <a:r>
              <a:rPr lang="en-GB" sz="1400" dirty="0"/>
              <a:t>30</a:t>
            </a:r>
            <a:endParaRPr lang="en-US" sz="1400" dirty="0"/>
          </a:p>
          <a:p>
            <a:pPr algn="r">
              <a:tabLst>
                <a:tab pos="114300" algn="l"/>
              </a:tabLst>
            </a:pPr>
            <a:endParaRPr lang="en-GB" sz="1400" dirty="0"/>
          </a:p>
          <a:p>
            <a:pPr algn="r">
              <a:tabLst>
                <a:tab pos="114300" algn="l"/>
              </a:tabLst>
            </a:pPr>
            <a:r>
              <a:rPr lang="en-GB" sz="1400" dirty="0"/>
              <a:t>(850)</a:t>
            </a:r>
            <a:endParaRPr lang="en-US" sz="1400" dirty="0"/>
          </a:p>
          <a:p>
            <a:pPr algn="r">
              <a:tabLst>
                <a:tab pos="114300" algn="l"/>
              </a:tabLst>
            </a:pPr>
            <a:endParaRPr lang="en-US" sz="1400" dirty="0"/>
          </a:p>
          <a:p>
            <a:pPr algn="r">
              <a:tabLst>
                <a:tab pos="114300" algn="l"/>
              </a:tabLst>
            </a:pPr>
            <a:r>
              <a:rPr lang="en-US" sz="1400" dirty="0"/>
              <a:t>(820)</a:t>
            </a:r>
          </a:p>
        </p:txBody>
      </p:sp>
      <p:sp>
        <p:nvSpPr>
          <p:cNvPr id="24585" name="Text Box 18"/>
          <p:cNvSpPr txBox="1">
            <a:spLocks noChangeArrowheads="1"/>
          </p:cNvSpPr>
          <p:nvPr/>
        </p:nvSpPr>
        <p:spPr bwMode="auto">
          <a:xfrm>
            <a:off x="4770437" y="4451284"/>
            <a:ext cx="720725" cy="1600438"/>
          </a:xfrm>
          <a:prstGeom prst="rect">
            <a:avLst/>
          </a:prstGeom>
          <a:noFill/>
          <a:ln w="9525">
            <a:noFill/>
            <a:miter lim="800000"/>
            <a:headEnd type="none" w="sm" len="sm"/>
            <a:tailEnd type="none" w="sm" len="sm"/>
          </a:ln>
        </p:spPr>
        <p:txBody>
          <a:bodyPr>
            <a:spAutoFit/>
          </a:bodyPr>
          <a:lstStyle/>
          <a:p>
            <a:pPr algn="r">
              <a:tabLst>
                <a:tab pos="114300" algn="l"/>
              </a:tabLst>
            </a:pPr>
            <a:r>
              <a:rPr lang="en-US" sz="1400" dirty="0"/>
              <a:t>1,000</a:t>
            </a:r>
          </a:p>
          <a:p>
            <a:pPr algn="r">
              <a:tabLst>
                <a:tab pos="114300" algn="l"/>
              </a:tabLst>
            </a:pPr>
            <a:r>
              <a:rPr lang="en-US" sz="1400" dirty="0"/>
              <a:t>950</a:t>
            </a:r>
          </a:p>
          <a:p>
            <a:pPr algn="r">
              <a:tabLst>
                <a:tab pos="114300" algn="l"/>
              </a:tabLst>
            </a:pPr>
            <a:r>
              <a:rPr lang="en-GB" sz="1400" dirty="0"/>
              <a:t>50</a:t>
            </a:r>
            <a:endParaRPr lang="en-US" sz="1400" dirty="0"/>
          </a:p>
          <a:p>
            <a:pPr algn="r">
              <a:tabLst>
                <a:tab pos="114300" algn="l"/>
              </a:tabLst>
            </a:pPr>
            <a:endParaRPr lang="en-GB" sz="1400" dirty="0"/>
          </a:p>
          <a:p>
            <a:pPr algn="r">
              <a:tabLst>
                <a:tab pos="114300" algn="l"/>
              </a:tabLst>
            </a:pPr>
            <a:r>
              <a:rPr lang="en-GB" sz="1400" dirty="0"/>
              <a:t>(820)</a:t>
            </a:r>
            <a:endParaRPr lang="en-US" sz="1400" dirty="0"/>
          </a:p>
          <a:p>
            <a:pPr algn="r">
              <a:tabLst>
                <a:tab pos="114300" algn="l"/>
              </a:tabLst>
            </a:pPr>
            <a:endParaRPr lang="en-US" sz="1400" dirty="0"/>
          </a:p>
          <a:p>
            <a:pPr algn="r">
              <a:tabLst>
                <a:tab pos="114300" algn="l"/>
              </a:tabLst>
            </a:pPr>
            <a:r>
              <a:rPr lang="en-US" sz="1400" dirty="0"/>
              <a:t>(770)</a:t>
            </a:r>
          </a:p>
        </p:txBody>
      </p:sp>
      <p:sp>
        <p:nvSpPr>
          <p:cNvPr id="24586" name="Text Box 19"/>
          <p:cNvSpPr txBox="1">
            <a:spLocks noChangeArrowheads="1"/>
          </p:cNvSpPr>
          <p:nvPr/>
        </p:nvSpPr>
        <p:spPr bwMode="auto">
          <a:xfrm>
            <a:off x="5418136" y="4451284"/>
            <a:ext cx="720725" cy="1600438"/>
          </a:xfrm>
          <a:prstGeom prst="rect">
            <a:avLst/>
          </a:prstGeom>
          <a:noFill/>
          <a:ln w="9525">
            <a:noFill/>
            <a:miter lim="800000"/>
            <a:headEnd type="none" w="sm" len="sm"/>
            <a:tailEnd type="none" w="sm" len="sm"/>
          </a:ln>
        </p:spPr>
        <p:txBody>
          <a:bodyPr>
            <a:spAutoFit/>
          </a:bodyPr>
          <a:lstStyle/>
          <a:p>
            <a:pPr algn="r">
              <a:tabLst>
                <a:tab pos="114300" algn="l"/>
              </a:tabLst>
            </a:pPr>
            <a:r>
              <a:rPr lang="en-US" sz="1400" dirty="0"/>
              <a:t>1,000</a:t>
            </a:r>
          </a:p>
          <a:p>
            <a:pPr algn="r">
              <a:tabLst>
                <a:tab pos="114300" algn="l"/>
              </a:tabLst>
            </a:pPr>
            <a:r>
              <a:rPr lang="en-US" sz="1400" dirty="0"/>
              <a:t>700</a:t>
            </a:r>
          </a:p>
          <a:p>
            <a:pPr algn="r">
              <a:tabLst>
                <a:tab pos="114300" algn="l"/>
              </a:tabLst>
            </a:pPr>
            <a:r>
              <a:rPr lang="en-GB" sz="1400" dirty="0"/>
              <a:t>300</a:t>
            </a:r>
            <a:endParaRPr lang="en-US" sz="1400" dirty="0"/>
          </a:p>
          <a:p>
            <a:pPr algn="r">
              <a:tabLst>
                <a:tab pos="114300" algn="l"/>
              </a:tabLst>
            </a:pPr>
            <a:endParaRPr lang="en-GB" sz="1400" dirty="0"/>
          </a:p>
          <a:p>
            <a:pPr algn="r">
              <a:tabLst>
                <a:tab pos="114300" algn="l"/>
              </a:tabLst>
            </a:pPr>
            <a:r>
              <a:rPr lang="en-GB" sz="1400" dirty="0"/>
              <a:t>(770)</a:t>
            </a:r>
            <a:endParaRPr lang="en-US" sz="1400" dirty="0"/>
          </a:p>
          <a:p>
            <a:pPr algn="r">
              <a:tabLst>
                <a:tab pos="114300" algn="l"/>
              </a:tabLst>
            </a:pPr>
            <a:endParaRPr lang="en-US" sz="1400" dirty="0"/>
          </a:p>
          <a:p>
            <a:pPr algn="r">
              <a:tabLst>
                <a:tab pos="114300" algn="l"/>
              </a:tabLst>
            </a:pPr>
            <a:r>
              <a:rPr lang="en-US" sz="1400" dirty="0"/>
              <a:t>(470)</a:t>
            </a:r>
          </a:p>
        </p:txBody>
      </p:sp>
      <p:sp>
        <p:nvSpPr>
          <p:cNvPr id="24587" name="Text Box 20"/>
          <p:cNvSpPr txBox="1">
            <a:spLocks noChangeArrowheads="1"/>
          </p:cNvSpPr>
          <p:nvPr/>
        </p:nvSpPr>
        <p:spPr bwMode="auto">
          <a:xfrm>
            <a:off x="6065837" y="4451284"/>
            <a:ext cx="720725" cy="1600438"/>
          </a:xfrm>
          <a:prstGeom prst="rect">
            <a:avLst/>
          </a:prstGeom>
          <a:noFill/>
          <a:ln w="9525">
            <a:noFill/>
            <a:miter lim="800000"/>
            <a:headEnd type="none" w="sm" len="sm"/>
            <a:tailEnd type="none" w="sm" len="sm"/>
          </a:ln>
        </p:spPr>
        <p:txBody>
          <a:bodyPr>
            <a:spAutoFit/>
          </a:bodyPr>
          <a:lstStyle/>
          <a:p>
            <a:pPr algn="r">
              <a:tabLst>
                <a:tab pos="114300" algn="l"/>
              </a:tabLst>
            </a:pPr>
            <a:r>
              <a:rPr lang="en-US" sz="1400" dirty="0"/>
              <a:t>2,000</a:t>
            </a:r>
          </a:p>
          <a:p>
            <a:pPr algn="r">
              <a:tabLst>
                <a:tab pos="114300" algn="l"/>
              </a:tabLst>
            </a:pPr>
            <a:r>
              <a:rPr lang="en-GB" sz="1400" dirty="0"/>
              <a:t>200</a:t>
            </a:r>
            <a:endParaRPr lang="en-US" sz="1400" dirty="0"/>
          </a:p>
          <a:p>
            <a:pPr algn="r">
              <a:tabLst>
                <a:tab pos="114300" algn="l"/>
              </a:tabLst>
            </a:pPr>
            <a:r>
              <a:rPr lang="en-GB" sz="1400" dirty="0"/>
              <a:t>1,800</a:t>
            </a:r>
            <a:endParaRPr lang="en-US" sz="1400" dirty="0"/>
          </a:p>
          <a:p>
            <a:pPr algn="r">
              <a:tabLst>
                <a:tab pos="114300" algn="l"/>
              </a:tabLst>
            </a:pPr>
            <a:endParaRPr lang="en-GB" sz="1400" dirty="0"/>
          </a:p>
          <a:p>
            <a:pPr algn="r">
              <a:tabLst>
                <a:tab pos="114300" algn="l"/>
              </a:tabLst>
            </a:pPr>
            <a:r>
              <a:rPr lang="en-GB" sz="1400" dirty="0"/>
              <a:t>(470)</a:t>
            </a:r>
            <a:endParaRPr lang="en-US" sz="1400" dirty="0"/>
          </a:p>
          <a:p>
            <a:pPr algn="r">
              <a:tabLst>
                <a:tab pos="114300" algn="l"/>
              </a:tabLst>
            </a:pPr>
            <a:endParaRPr lang="en-US" sz="1400" dirty="0"/>
          </a:p>
          <a:p>
            <a:pPr algn="r">
              <a:tabLst>
                <a:tab pos="114300" algn="l"/>
              </a:tabLst>
            </a:pPr>
            <a:r>
              <a:rPr lang="en-GB" sz="1400" dirty="0"/>
              <a:t>1,330</a:t>
            </a:r>
            <a:endParaRPr lang="en-US" sz="1400" dirty="0"/>
          </a:p>
        </p:txBody>
      </p:sp>
      <p:sp>
        <p:nvSpPr>
          <p:cNvPr id="24588" name="Text Box 21"/>
          <p:cNvSpPr txBox="1">
            <a:spLocks noChangeArrowheads="1"/>
          </p:cNvSpPr>
          <p:nvPr/>
        </p:nvSpPr>
        <p:spPr bwMode="auto">
          <a:xfrm>
            <a:off x="6713537" y="4451284"/>
            <a:ext cx="720725" cy="1600438"/>
          </a:xfrm>
          <a:prstGeom prst="rect">
            <a:avLst/>
          </a:prstGeom>
          <a:noFill/>
          <a:ln w="9525">
            <a:noFill/>
            <a:miter lim="800000"/>
            <a:headEnd type="none" w="sm" len="sm"/>
            <a:tailEnd type="none" w="sm" len="sm"/>
          </a:ln>
        </p:spPr>
        <p:txBody>
          <a:bodyPr>
            <a:spAutoFit/>
          </a:bodyPr>
          <a:lstStyle/>
          <a:p>
            <a:pPr algn="r">
              <a:tabLst>
                <a:tab pos="114300" algn="l"/>
              </a:tabLst>
            </a:pPr>
            <a:r>
              <a:rPr lang="en-US" sz="1400" dirty="0"/>
              <a:t>0</a:t>
            </a:r>
          </a:p>
          <a:p>
            <a:pPr algn="r">
              <a:tabLst>
                <a:tab pos="114300" algn="l"/>
              </a:tabLst>
            </a:pPr>
            <a:r>
              <a:rPr lang="en-US" sz="1400" dirty="0"/>
              <a:t>200</a:t>
            </a:r>
          </a:p>
          <a:p>
            <a:pPr algn="r">
              <a:tabLst>
                <a:tab pos="114300" algn="l"/>
              </a:tabLst>
            </a:pPr>
            <a:r>
              <a:rPr lang="en-US" sz="1400" dirty="0"/>
              <a:t>(200)</a:t>
            </a:r>
          </a:p>
          <a:p>
            <a:pPr algn="r">
              <a:tabLst>
                <a:tab pos="114300" algn="l"/>
              </a:tabLst>
            </a:pPr>
            <a:endParaRPr lang="en-GB" sz="1400" dirty="0"/>
          </a:p>
          <a:p>
            <a:pPr algn="r">
              <a:tabLst>
                <a:tab pos="114300" algn="l"/>
              </a:tabLst>
            </a:pPr>
            <a:r>
              <a:rPr lang="en-GB" sz="1400" dirty="0"/>
              <a:t>1,330</a:t>
            </a:r>
            <a:endParaRPr lang="en-US" sz="1400" dirty="0"/>
          </a:p>
          <a:p>
            <a:pPr algn="r">
              <a:tabLst>
                <a:tab pos="114300" algn="l"/>
              </a:tabLst>
            </a:pPr>
            <a:endParaRPr lang="en-US" sz="1400" dirty="0"/>
          </a:p>
          <a:p>
            <a:pPr algn="r">
              <a:tabLst>
                <a:tab pos="114300" algn="l"/>
              </a:tabLst>
            </a:pPr>
            <a:r>
              <a:rPr lang="en-GB" sz="1400" dirty="0"/>
              <a:t>1,130</a:t>
            </a:r>
            <a:endParaRPr lang="en-US" sz="1400" dirty="0"/>
          </a:p>
        </p:txBody>
      </p:sp>
      <p:sp>
        <p:nvSpPr>
          <p:cNvPr id="24589" name="Text Box 22"/>
          <p:cNvSpPr txBox="1">
            <a:spLocks noChangeArrowheads="1"/>
          </p:cNvSpPr>
          <p:nvPr/>
        </p:nvSpPr>
        <p:spPr bwMode="auto">
          <a:xfrm>
            <a:off x="7361237" y="4467546"/>
            <a:ext cx="720725" cy="1600438"/>
          </a:xfrm>
          <a:prstGeom prst="rect">
            <a:avLst/>
          </a:prstGeom>
          <a:noFill/>
          <a:ln w="9525">
            <a:noFill/>
            <a:miter lim="800000"/>
            <a:headEnd type="none" w="sm" len="sm"/>
            <a:tailEnd type="none" w="sm" len="sm"/>
          </a:ln>
        </p:spPr>
        <p:txBody>
          <a:bodyPr>
            <a:spAutoFit/>
          </a:bodyPr>
          <a:lstStyle/>
          <a:p>
            <a:pPr algn="r">
              <a:tabLst>
                <a:tab pos="114300" algn="l"/>
              </a:tabLst>
            </a:pPr>
            <a:r>
              <a:rPr lang="en-US" sz="1400" dirty="0"/>
              <a:t>0</a:t>
            </a:r>
          </a:p>
          <a:p>
            <a:pPr algn="r">
              <a:tabLst>
                <a:tab pos="114300" algn="l"/>
              </a:tabLst>
            </a:pPr>
            <a:r>
              <a:rPr lang="en-US" sz="1400" dirty="0"/>
              <a:t>200</a:t>
            </a:r>
          </a:p>
          <a:p>
            <a:pPr algn="r">
              <a:tabLst>
                <a:tab pos="114300" algn="l"/>
              </a:tabLst>
            </a:pPr>
            <a:r>
              <a:rPr lang="en-US" sz="1400" dirty="0"/>
              <a:t>(200)</a:t>
            </a:r>
          </a:p>
          <a:p>
            <a:pPr algn="r">
              <a:tabLst>
                <a:tab pos="114300" algn="l"/>
              </a:tabLst>
            </a:pPr>
            <a:endParaRPr lang="en-GB" sz="1400" dirty="0"/>
          </a:p>
          <a:p>
            <a:pPr algn="r">
              <a:tabLst>
                <a:tab pos="114300" algn="l"/>
              </a:tabLst>
            </a:pPr>
            <a:r>
              <a:rPr lang="en-GB" sz="1400" dirty="0"/>
              <a:t>1,130</a:t>
            </a:r>
            <a:endParaRPr lang="en-US" sz="1400" dirty="0"/>
          </a:p>
          <a:p>
            <a:pPr algn="r">
              <a:tabLst>
                <a:tab pos="114300" algn="l"/>
              </a:tabLst>
            </a:pPr>
            <a:endParaRPr lang="en-US" sz="1400" dirty="0"/>
          </a:p>
          <a:p>
            <a:pPr algn="r">
              <a:tabLst>
                <a:tab pos="114300" algn="l"/>
              </a:tabLst>
            </a:pPr>
            <a:r>
              <a:rPr lang="en-GB" sz="1400" dirty="0"/>
              <a:t>930</a:t>
            </a:r>
            <a:endParaRPr lang="en-US" sz="1400" dirty="0"/>
          </a:p>
        </p:txBody>
      </p:sp>
      <p:sp>
        <p:nvSpPr>
          <p:cNvPr id="24590" name="Text Box 23"/>
          <p:cNvSpPr txBox="1">
            <a:spLocks noChangeArrowheads="1"/>
          </p:cNvSpPr>
          <p:nvPr/>
        </p:nvSpPr>
        <p:spPr bwMode="auto">
          <a:xfrm>
            <a:off x="8083176" y="4451284"/>
            <a:ext cx="720725" cy="1600438"/>
          </a:xfrm>
          <a:prstGeom prst="rect">
            <a:avLst/>
          </a:prstGeom>
          <a:noFill/>
          <a:ln w="9525">
            <a:noFill/>
            <a:miter lim="800000"/>
            <a:headEnd type="none" w="sm" len="sm"/>
            <a:tailEnd type="none" w="sm" len="sm"/>
          </a:ln>
        </p:spPr>
        <p:txBody>
          <a:bodyPr>
            <a:spAutoFit/>
          </a:bodyPr>
          <a:lstStyle/>
          <a:p>
            <a:pPr algn="r">
              <a:tabLst>
                <a:tab pos="114300" algn="l"/>
              </a:tabLst>
            </a:pPr>
            <a:r>
              <a:rPr lang="en-US" sz="1400" dirty="0"/>
              <a:t>3,000</a:t>
            </a:r>
          </a:p>
          <a:p>
            <a:pPr algn="r">
              <a:tabLst>
                <a:tab pos="114300" algn="l"/>
              </a:tabLst>
            </a:pPr>
            <a:r>
              <a:rPr lang="en-US" sz="1400" dirty="0"/>
              <a:t>30</a:t>
            </a:r>
          </a:p>
          <a:p>
            <a:pPr algn="r">
              <a:tabLst>
                <a:tab pos="114300" algn="l"/>
              </a:tabLst>
            </a:pPr>
            <a:r>
              <a:rPr lang="en-GB" sz="1400" dirty="0"/>
              <a:t>1,700</a:t>
            </a:r>
            <a:endParaRPr lang="en-US" sz="1400" dirty="0"/>
          </a:p>
          <a:p>
            <a:pPr algn="r">
              <a:tabLst>
                <a:tab pos="114300" algn="l"/>
              </a:tabLst>
            </a:pPr>
            <a:endParaRPr lang="en-GB" sz="1400" dirty="0"/>
          </a:p>
          <a:p>
            <a:pPr algn="r">
              <a:tabLst>
                <a:tab pos="114300" algn="l"/>
              </a:tabLst>
            </a:pPr>
            <a:r>
              <a:rPr lang="en-GB" sz="1400" dirty="0"/>
              <a:t>930</a:t>
            </a:r>
            <a:endParaRPr lang="en-US" sz="1400" dirty="0"/>
          </a:p>
          <a:p>
            <a:pPr algn="r">
              <a:tabLst>
                <a:tab pos="114300" algn="l"/>
              </a:tabLst>
            </a:pPr>
            <a:endParaRPr lang="en-US" sz="1400" dirty="0"/>
          </a:p>
          <a:p>
            <a:pPr algn="r">
              <a:tabLst>
                <a:tab pos="114300" algn="l"/>
              </a:tabLst>
            </a:pPr>
            <a:r>
              <a:rPr lang="en-GB" sz="1400" dirty="0"/>
              <a:t>2,630</a:t>
            </a:r>
            <a:endParaRPr lang="en-US" sz="1400" dirty="0"/>
          </a:p>
        </p:txBody>
      </p:sp>
      <p:sp>
        <p:nvSpPr>
          <p:cNvPr id="24591" name="Text Box 25"/>
          <p:cNvSpPr txBox="1">
            <a:spLocks noChangeArrowheads="1"/>
          </p:cNvSpPr>
          <p:nvPr/>
        </p:nvSpPr>
        <p:spPr bwMode="auto">
          <a:xfrm>
            <a:off x="1154111" y="4035251"/>
            <a:ext cx="2089151" cy="307777"/>
          </a:xfrm>
          <a:prstGeom prst="rect">
            <a:avLst/>
          </a:prstGeom>
          <a:noFill/>
          <a:ln w="9525">
            <a:noFill/>
            <a:miter lim="800000"/>
            <a:headEnd/>
            <a:tailEnd type="none" w="sm" len="lg"/>
          </a:ln>
        </p:spPr>
        <p:txBody>
          <a:bodyPr>
            <a:spAutoFit/>
          </a:bodyPr>
          <a:lstStyle/>
          <a:p>
            <a:pPr>
              <a:spcBef>
                <a:spcPct val="50000"/>
              </a:spcBef>
            </a:pPr>
            <a:r>
              <a:rPr lang="en-GB" sz="1400" dirty="0"/>
              <a:t>Six month periods</a:t>
            </a:r>
            <a:endParaRPr lang="en-US" sz="1400" dirty="0"/>
          </a:p>
        </p:txBody>
      </p:sp>
      <p:sp>
        <p:nvSpPr>
          <p:cNvPr id="24592" name="Line 26"/>
          <p:cNvSpPr>
            <a:spLocks noChangeShapeType="1"/>
          </p:cNvSpPr>
          <p:nvPr/>
        </p:nvSpPr>
        <p:spPr bwMode="auto">
          <a:xfrm flipH="1">
            <a:off x="2827237" y="3963490"/>
            <a:ext cx="8409" cy="2087886"/>
          </a:xfrm>
          <a:prstGeom prst="line">
            <a:avLst/>
          </a:prstGeom>
          <a:noFill/>
          <a:ln w="9525">
            <a:solidFill>
              <a:schemeClr val="tx1"/>
            </a:solidFill>
            <a:round/>
            <a:headEnd/>
            <a:tailEnd type="none" w="sm" len="lg"/>
          </a:ln>
        </p:spPr>
        <p:txBody>
          <a:bodyPr/>
          <a:lstStyle/>
          <a:p>
            <a:endParaRPr lang="en-GB" dirty="0"/>
          </a:p>
        </p:txBody>
      </p:sp>
      <p:sp>
        <p:nvSpPr>
          <p:cNvPr id="24593" name="Line 44"/>
          <p:cNvSpPr>
            <a:spLocks noChangeShapeType="1"/>
          </p:cNvSpPr>
          <p:nvPr/>
        </p:nvSpPr>
        <p:spPr bwMode="auto">
          <a:xfrm>
            <a:off x="3548060" y="3962226"/>
            <a:ext cx="0" cy="2089150"/>
          </a:xfrm>
          <a:prstGeom prst="line">
            <a:avLst/>
          </a:prstGeom>
          <a:noFill/>
          <a:ln w="9525">
            <a:solidFill>
              <a:schemeClr val="tx1"/>
            </a:solidFill>
            <a:round/>
            <a:headEnd/>
            <a:tailEnd type="none" w="sm" len="lg"/>
          </a:ln>
        </p:spPr>
        <p:txBody>
          <a:bodyPr/>
          <a:lstStyle/>
          <a:p>
            <a:endParaRPr lang="en-GB" dirty="0"/>
          </a:p>
        </p:txBody>
      </p:sp>
      <p:sp>
        <p:nvSpPr>
          <p:cNvPr id="24594" name="Line 45"/>
          <p:cNvSpPr>
            <a:spLocks noChangeShapeType="1"/>
          </p:cNvSpPr>
          <p:nvPr/>
        </p:nvSpPr>
        <p:spPr bwMode="auto">
          <a:xfrm>
            <a:off x="4205285" y="3962226"/>
            <a:ext cx="0" cy="2089150"/>
          </a:xfrm>
          <a:prstGeom prst="line">
            <a:avLst/>
          </a:prstGeom>
          <a:noFill/>
          <a:ln w="9525">
            <a:solidFill>
              <a:schemeClr val="tx1"/>
            </a:solidFill>
            <a:round/>
            <a:headEnd/>
            <a:tailEnd type="none" w="sm" len="lg"/>
          </a:ln>
        </p:spPr>
        <p:txBody>
          <a:bodyPr/>
          <a:lstStyle/>
          <a:p>
            <a:endParaRPr lang="en-GB" dirty="0"/>
          </a:p>
        </p:txBody>
      </p:sp>
      <p:sp>
        <p:nvSpPr>
          <p:cNvPr id="24595" name="Line 46"/>
          <p:cNvSpPr>
            <a:spLocks noChangeShapeType="1"/>
          </p:cNvSpPr>
          <p:nvPr/>
        </p:nvSpPr>
        <p:spPr bwMode="auto">
          <a:xfrm>
            <a:off x="4862511" y="3962226"/>
            <a:ext cx="0" cy="2089150"/>
          </a:xfrm>
          <a:prstGeom prst="line">
            <a:avLst/>
          </a:prstGeom>
          <a:noFill/>
          <a:ln w="9525">
            <a:solidFill>
              <a:schemeClr val="tx1"/>
            </a:solidFill>
            <a:round/>
            <a:headEnd/>
            <a:tailEnd type="none" w="sm" len="lg"/>
          </a:ln>
        </p:spPr>
        <p:txBody>
          <a:bodyPr/>
          <a:lstStyle/>
          <a:p>
            <a:endParaRPr lang="en-GB" dirty="0"/>
          </a:p>
        </p:txBody>
      </p:sp>
      <p:sp>
        <p:nvSpPr>
          <p:cNvPr id="24596" name="Line 47"/>
          <p:cNvSpPr>
            <a:spLocks noChangeShapeType="1"/>
          </p:cNvSpPr>
          <p:nvPr/>
        </p:nvSpPr>
        <p:spPr bwMode="auto">
          <a:xfrm>
            <a:off x="5519735" y="3962226"/>
            <a:ext cx="0" cy="2089150"/>
          </a:xfrm>
          <a:prstGeom prst="line">
            <a:avLst/>
          </a:prstGeom>
          <a:noFill/>
          <a:ln w="9525">
            <a:solidFill>
              <a:schemeClr val="tx1"/>
            </a:solidFill>
            <a:round/>
            <a:headEnd/>
            <a:tailEnd type="none" w="sm" len="lg"/>
          </a:ln>
        </p:spPr>
        <p:txBody>
          <a:bodyPr/>
          <a:lstStyle/>
          <a:p>
            <a:endParaRPr lang="en-GB" dirty="0"/>
          </a:p>
        </p:txBody>
      </p:sp>
      <p:sp>
        <p:nvSpPr>
          <p:cNvPr id="24597" name="Line 48"/>
          <p:cNvSpPr>
            <a:spLocks noChangeShapeType="1"/>
          </p:cNvSpPr>
          <p:nvPr/>
        </p:nvSpPr>
        <p:spPr bwMode="auto">
          <a:xfrm>
            <a:off x="6176960" y="3962226"/>
            <a:ext cx="0" cy="2089150"/>
          </a:xfrm>
          <a:prstGeom prst="line">
            <a:avLst/>
          </a:prstGeom>
          <a:noFill/>
          <a:ln w="9525">
            <a:solidFill>
              <a:schemeClr val="tx1"/>
            </a:solidFill>
            <a:round/>
            <a:headEnd/>
            <a:tailEnd type="none" w="sm" len="lg"/>
          </a:ln>
        </p:spPr>
        <p:txBody>
          <a:bodyPr/>
          <a:lstStyle/>
          <a:p>
            <a:endParaRPr lang="en-GB" dirty="0"/>
          </a:p>
        </p:txBody>
      </p:sp>
      <p:sp>
        <p:nvSpPr>
          <p:cNvPr id="24598" name="Line 49"/>
          <p:cNvSpPr>
            <a:spLocks noChangeShapeType="1"/>
          </p:cNvSpPr>
          <p:nvPr/>
        </p:nvSpPr>
        <p:spPr bwMode="auto">
          <a:xfrm>
            <a:off x="6834185" y="3963490"/>
            <a:ext cx="0" cy="2089150"/>
          </a:xfrm>
          <a:prstGeom prst="line">
            <a:avLst/>
          </a:prstGeom>
          <a:noFill/>
          <a:ln w="9525">
            <a:solidFill>
              <a:schemeClr val="tx1"/>
            </a:solidFill>
            <a:round/>
            <a:headEnd/>
            <a:tailEnd type="none" w="sm" len="lg"/>
          </a:ln>
        </p:spPr>
        <p:txBody>
          <a:bodyPr/>
          <a:lstStyle/>
          <a:p>
            <a:endParaRPr lang="en-GB" dirty="0"/>
          </a:p>
        </p:txBody>
      </p:sp>
      <p:sp>
        <p:nvSpPr>
          <p:cNvPr id="24599" name="Line 50"/>
          <p:cNvSpPr>
            <a:spLocks noChangeShapeType="1"/>
          </p:cNvSpPr>
          <p:nvPr/>
        </p:nvSpPr>
        <p:spPr bwMode="auto">
          <a:xfrm>
            <a:off x="7491411" y="3962226"/>
            <a:ext cx="0" cy="2089150"/>
          </a:xfrm>
          <a:prstGeom prst="line">
            <a:avLst/>
          </a:prstGeom>
          <a:noFill/>
          <a:ln w="9525">
            <a:solidFill>
              <a:schemeClr val="tx1"/>
            </a:solidFill>
            <a:round/>
            <a:headEnd/>
            <a:tailEnd type="none" w="sm" len="lg"/>
          </a:ln>
        </p:spPr>
        <p:txBody>
          <a:bodyPr/>
          <a:lstStyle/>
          <a:p>
            <a:endParaRPr lang="en-GB" dirty="0"/>
          </a:p>
        </p:txBody>
      </p:sp>
      <p:sp>
        <p:nvSpPr>
          <p:cNvPr id="24600" name="Line 51"/>
          <p:cNvSpPr>
            <a:spLocks noChangeShapeType="1"/>
          </p:cNvSpPr>
          <p:nvPr/>
        </p:nvSpPr>
        <p:spPr bwMode="auto">
          <a:xfrm>
            <a:off x="8155828" y="3963490"/>
            <a:ext cx="0" cy="2089150"/>
          </a:xfrm>
          <a:prstGeom prst="line">
            <a:avLst/>
          </a:prstGeom>
          <a:noFill/>
          <a:ln w="9525">
            <a:solidFill>
              <a:schemeClr val="tx1"/>
            </a:solidFill>
            <a:round/>
            <a:headEnd/>
            <a:tailEnd type="none" w="sm" len="lg"/>
          </a:ln>
        </p:spPr>
        <p:txBody>
          <a:bodyPr/>
          <a:lstStyle/>
          <a:p>
            <a:endParaRPr lang="en-GB" dirty="0"/>
          </a:p>
        </p:txBody>
      </p:sp>
      <p:sp>
        <p:nvSpPr>
          <p:cNvPr id="24601" name="Text Box 52"/>
          <p:cNvSpPr txBox="1">
            <a:spLocks noChangeArrowheads="1"/>
          </p:cNvSpPr>
          <p:nvPr/>
        </p:nvSpPr>
        <p:spPr bwMode="auto">
          <a:xfrm>
            <a:off x="3043237" y="4013025"/>
            <a:ext cx="360363" cy="369332"/>
          </a:xfrm>
          <a:prstGeom prst="rect">
            <a:avLst/>
          </a:prstGeom>
          <a:noFill/>
          <a:ln w="9525">
            <a:noFill/>
            <a:miter lim="800000"/>
            <a:headEnd/>
            <a:tailEnd type="none" w="sm" len="lg"/>
          </a:ln>
        </p:spPr>
        <p:txBody>
          <a:bodyPr>
            <a:spAutoFit/>
          </a:bodyPr>
          <a:lstStyle/>
          <a:p>
            <a:pPr algn="ctr">
              <a:spcBef>
                <a:spcPct val="50000"/>
              </a:spcBef>
            </a:pPr>
            <a:r>
              <a:rPr lang="en-GB" dirty="0"/>
              <a:t>0</a:t>
            </a:r>
            <a:endParaRPr lang="en-US" dirty="0"/>
          </a:p>
        </p:txBody>
      </p:sp>
      <p:sp>
        <p:nvSpPr>
          <p:cNvPr id="24602" name="Text Box 53"/>
          <p:cNvSpPr txBox="1">
            <a:spLocks noChangeArrowheads="1"/>
          </p:cNvSpPr>
          <p:nvPr/>
        </p:nvSpPr>
        <p:spPr bwMode="auto">
          <a:xfrm>
            <a:off x="3703637" y="4013025"/>
            <a:ext cx="360363" cy="369332"/>
          </a:xfrm>
          <a:prstGeom prst="rect">
            <a:avLst/>
          </a:prstGeom>
          <a:noFill/>
          <a:ln w="9525">
            <a:noFill/>
            <a:miter lim="800000"/>
            <a:headEnd/>
            <a:tailEnd type="none" w="sm" len="lg"/>
          </a:ln>
        </p:spPr>
        <p:txBody>
          <a:bodyPr>
            <a:spAutoFit/>
          </a:bodyPr>
          <a:lstStyle/>
          <a:p>
            <a:pPr algn="ctr">
              <a:spcBef>
                <a:spcPct val="50000"/>
              </a:spcBef>
            </a:pPr>
            <a:r>
              <a:rPr lang="en-GB" dirty="0"/>
              <a:t>1</a:t>
            </a:r>
            <a:endParaRPr lang="en-US" dirty="0"/>
          </a:p>
        </p:txBody>
      </p:sp>
      <p:sp>
        <p:nvSpPr>
          <p:cNvPr id="24603" name="Text Box 54"/>
          <p:cNvSpPr txBox="1">
            <a:spLocks noChangeArrowheads="1"/>
          </p:cNvSpPr>
          <p:nvPr/>
        </p:nvSpPr>
        <p:spPr bwMode="auto">
          <a:xfrm>
            <a:off x="4364037" y="4013025"/>
            <a:ext cx="360363" cy="369332"/>
          </a:xfrm>
          <a:prstGeom prst="rect">
            <a:avLst/>
          </a:prstGeom>
          <a:noFill/>
          <a:ln w="9525">
            <a:noFill/>
            <a:miter lim="800000"/>
            <a:headEnd/>
            <a:tailEnd type="none" w="sm" len="lg"/>
          </a:ln>
        </p:spPr>
        <p:txBody>
          <a:bodyPr>
            <a:spAutoFit/>
          </a:bodyPr>
          <a:lstStyle/>
          <a:p>
            <a:pPr algn="ctr">
              <a:spcBef>
                <a:spcPct val="50000"/>
              </a:spcBef>
            </a:pPr>
            <a:r>
              <a:rPr lang="en-GB" dirty="0"/>
              <a:t>2</a:t>
            </a:r>
            <a:endParaRPr lang="en-US" dirty="0"/>
          </a:p>
        </p:txBody>
      </p:sp>
      <p:sp>
        <p:nvSpPr>
          <p:cNvPr id="24604" name="Text Box 55"/>
          <p:cNvSpPr txBox="1">
            <a:spLocks noChangeArrowheads="1"/>
          </p:cNvSpPr>
          <p:nvPr/>
        </p:nvSpPr>
        <p:spPr bwMode="auto">
          <a:xfrm>
            <a:off x="5024437" y="4013025"/>
            <a:ext cx="360363" cy="369332"/>
          </a:xfrm>
          <a:prstGeom prst="rect">
            <a:avLst/>
          </a:prstGeom>
          <a:noFill/>
          <a:ln w="9525">
            <a:noFill/>
            <a:miter lim="800000"/>
            <a:headEnd/>
            <a:tailEnd type="none" w="sm" len="lg"/>
          </a:ln>
        </p:spPr>
        <p:txBody>
          <a:bodyPr>
            <a:spAutoFit/>
          </a:bodyPr>
          <a:lstStyle/>
          <a:p>
            <a:pPr algn="ctr">
              <a:spcBef>
                <a:spcPct val="50000"/>
              </a:spcBef>
            </a:pPr>
            <a:r>
              <a:rPr lang="en-GB" dirty="0"/>
              <a:t>3</a:t>
            </a:r>
            <a:endParaRPr lang="en-US" dirty="0"/>
          </a:p>
        </p:txBody>
      </p:sp>
      <p:sp>
        <p:nvSpPr>
          <p:cNvPr id="24605" name="Text Box 56"/>
          <p:cNvSpPr txBox="1">
            <a:spLocks noChangeArrowheads="1"/>
          </p:cNvSpPr>
          <p:nvPr/>
        </p:nvSpPr>
        <p:spPr bwMode="auto">
          <a:xfrm>
            <a:off x="5684837" y="4013025"/>
            <a:ext cx="360363" cy="369332"/>
          </a:xfrm>
          <a:prstGeom prst="rect">
            <a:avLst/>
          </a:prstGeom>
          <a:noFill/>
          <a:ln w="9525">
            <a:noFill/>
            <a:miter lim="800000"/>
            <a:headEnd/>
            <a:tailEnd type="none" w="sm" len="lg"/>
          </a:ln>
        </p:spPr>
        <p:txBody>
          <a:bodyPr>
            <a:spAutoFit/>
          </a:bodyPr>
          <a:lstStyle/>
          <a:p>
            <a:pPr algn="ctr">
              <a:spcBef>
                <a:spcPct val="50000"/>
              </a:spcBef>
            </a:pPr>
            <a:r>
              <a:rPr lang="en-GB" dirty="0"/>
              <a:t>4</a:t>
            </a:r>
            <a:endParaRPr lang="en-US" dirty="0"/>
          </a:p>
        </p:txBody>
      </p:sp>
      <p:sp>
        <p:nvSpPr>
          <p:cNvPr id="24606" name="Text Box 57"/>
          <p:cNvSpPr txBox="1">
            <a:spLocks noChangeArrowheads="1"/>
          </p:cNvSpPr>
          <p:nvPr/>
        </p:nvSpPr>
        <p:spPr bwMode="auto">
          <a:xfrm>
            <a:off x="6319837" y="4013025"/>
            <a:ext cx="360363" cy="369332"/>
          </a:xfrm>
          <a:prstGeom prst="rect">
            <a:avLst/>
          </a:prstGeom>
          <a:noFill/>
          <a:ln w="9525">
            <a:noFill/>
            <a:miter lim="800000"/>
            <a:headEnd/>
            <a:tailEnd type="none" w="sm" len="lg"/>
          </a:ln>
        </p:spPr>
        <p:txBody>
          <a:bodyPr>
            <a:spAutoFit/>
          </a:bodyPr>
          <a:lstStyle/>
          <a:p>
            <a:pPr algn="ctr">
              <a:spcBef>
                <a:spcPct val="50000"/>
              </a:spcBef>
            </a:pPr>
            <a:r>
              <a:rPr lang="en-GB" dirty="0"/>
              <a:t>5</a:t>
            </a:r>
            <a:endParaRPr lang="en-US" dirty="0"/>
          </a:p>
        </p:txBody>
      </p:sp>
      <p:sp>
        <p:nvSpPr>
          <p:cNvPr id="24607" name="Text Box 58"/>
          <p:cNvSpPr txBox="1">
            <a:spLocks noChangeArrowheads="1"/>
          </p:cNvSpPr>
          <p:nvPr/>
        </p:nvSpPr>
        <p:spPr bwMode="auto">
          <a:xfrm>
            <a:off x="6967537" y="4013025"/>
            <a:ext cx="360363" cy="369332"/>
          </a:xfrm>
          <a:prstGeom prst="rect">
            <a:avLst/>
          </a:prstGeom>
          <a:noFill/>
          <a:ln w="9525">
            <a:noFill/>
            <a:miter lim="800000"/>
            <a:headEnd/>
            <a:tailEnd type="none" w="sm" len="lg"/>
          </a:ln>
        </p:spPr>
        <p:txBody>
          <a:bodyPr>
            <a:spAutoFit/>
          </a:bodyPr>
          <a:lstStyle/>
          <a:p>
            <a:pPr algn="ctr">
              <a:spcBef>
                <a:spcPct val="50000"/>
              </a:spcBef>
            </a:pPr>
            <a:r>
              <a:rPr lang="en-GB" dirty="0"/>
              <a:t>6</a:t>
            </a:r>
            <a:endParaRPr lang="en-US" dirty="0"/>
          </a:p>
        </p:txBody>
      </p:sp>
      <p:sp>
        <p:nvSpPr>
          <p:cNvPr id="24608" name="Text Box 59"/>
          <p:cNvSpPr txBox="1">
            <a:spLocks noChangeArrowheads="1"/>
          </p:cNvSpPr>
          <p:nvPr/>
        </p:nvSpPr>
        <p:spPr bwMode="auto">
          <a:xfrm>
            <a:off x="7640637" y="4013025"/>
            <a:ext cx="360363" cy="369332"/>
          </a:xfrm>
          <a:prstGeom prst="rect">
            <a:avLst/>
          </a:prstGeom>
          <a:noFill/>
          <a:ln w="9525">
            <a:noFill/>
            <a:miter lim="800000"/>
            <a:headEnd/>
            <a:tailEnd type="none" w="sm" len="lg"/>
          </a:ln>
        </p:spPr>
        <p:txBody>
          <a:bodyPr>
            <a:spAutoFit/>
          </a:bodyPr>
          <a:lstStyle/>
          <a:p>
            <a:pPr algn="ctr">
              <a:spcBef>
                <a:spcPct val="50000"/>
              </a:spcBef>
            </a:pPr>
            <a:r>
              <a:rPr lang="en-GB" dirty="0"/>
              <a:t>7</a:t>
            </a:r>
            <a:endParaRPr lang="en-US" dirty="0"/>
          </a:p>
        </p:txBody>
      </p:sp>
      <p:sp>
        <p:nvSpPr>
          <p:cNvPr id="24609" name="Text Box 60"/>
          <p:cNvSpPr txBox="1">
            <a:spLocks noChangeArrowheads="1"/>
          </p:cNvSpPr>
          <p:nvPr/>
        </p:nvSpPr>
        <p:spPr bwMode="auto">
          <a:xfrm>
            <a:off x="8313737" y="4013025"/>
            <a:ext cx="360363" cy="369332"/>
          </a:xfrm>
          <a:prstGeom prst="rect">
            <a:avLst/>
          </a:prstGeom>
          <a:noFill/>
          <a:ln w="9525">
            <a:noFill/>
            <a:miter lim="800000"/>
            <a:headEnd/>
            <a:tailEnd type="none" w="sm" len="lg"/>
          </a:ln>
        </p:spPr>
        <p:txBody>
          <a:bodyPr>
            <a:spAutoFit/>
          </a:bodyPr>
          <a:lstStyle/>
          <a:p>
            <a:pPr algn="ctr">
              <a:spcBef>
                <a:spcPct val="50000"/>
              </a:spcBef>
            </a:pPr>
            <a:r>
              <a:rPr lang="en-GB" dirty="0"/>
              <a:t>8</a:t>
            </a:r>
            <a:endParaRPr lang="en-US" dirty="0"/>
          </a:p>
        </p:txBody>
      </p:sp>
      <p:sp>
        <p:nvSpPr>
          <p:cNvPr id="24610" name="Line 61"/>
          <p:cNvSpPr>
            <a:spLocks noChangeShapeType="1"/>
          </p:cNvSpPr>
          <p:nvPr/>
        </p:nvSpPr>
        <p:spPr bwMode="auto">
          <a:xfrm>
            <a:off x="1171574" y="4395613"/>
            <a:ext cx="7632700" cy="0"/>
          </a:xfrm>
          <a:prstGeom prst="line">
            <a:avLst/>
          </a:prstGeom>
          <a:noFill/>
          <a:ln w="9525">
            <a:solidFill>
              <a:schemeClr val="tx1"/>
            </a:solidFill>
            <a:round/>
            <a:headEnd/>
            <a:tailEnd type="none" w="sm" len="lg"/>
          </a:ln>
        </p:spPr>
        <p:txBody>
          <a:bodyPr/>
          <a:lstStyle/>
          <a:p>
            <a:endParaRPr lang="en-GB" dirty="0"/>
          </a:p>
        </p:txBody>
      </p:sp>
      <p:sp>
        <p:nvSpPr>
          <p:cNvPr id="24611" name="Text Box 62"/>
          <p:cNvSpPr txBox="1">
            <a:spLocks noChangeArrowheads="1"/>
          </p:cNvSpPr>
          <p:nvPr/>
        </p:nvSpPr>
        <p:spPr bwMode="auto">
          <a:xfrm>
            <a:off x="1098551" y="3674888"/>
            <a:ext cx="2376487" cy="369332"/>
          </a:xfrm>
          <a:prstGeom prst="rect">
            <a:avLst/>
          </a:prstGeom>
          <a:noFill/>
          <a:ln w="9525">
            <a:noFill/>
            <a:miter lim="800000"/>
            <a:headEnd/>
            <a:tailEnd type="none" w="sm" len="lg"/>
          </a:ln>
        </p:spPr>
        <p:txBody>
          <a:bodyPr>
            <a:spAutoFit/>
          </a:bodyPr>
          <a:lstStyle/>
          <a:p>
            <a:pPr>
              <a:spcBef>
                <a:spcPct val="50000"/>
              </a:spcBef>
            </a:pPr>
            <a:r>
              <a:rPr lang="en-GB" dirty="0"/>
              <a:t>All figures in </a:t>
            </a:r>
            <a:r>
              <a:rPr lang="en-GB" dirty="0">
                <a:cs typeface="Arial" charset="0"/>
              </a:rPr>
              <a:t>€s</a:t>
            </a:r>
          </a:p>
        </p:txBody>
      </p:sp>
      <p:sp>
        <p:nvSpPr>
          <p:cNvPr id="24612" name="Line 64"/>
          <p:cNvSpPr>
            <a:spLocks noChangeShapeType="1"/>
          </p:cNvSpPr>
          <p:nvPr/>
        </p:nvSpPr>
        <p:spPr bwMode="auto">
          <a:xfrm>
            <a:off x="2655885" y="1828625"/>
            <a:ext cx="0" cy="177165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13" name="Line 65"/>
          <p:cNvSpPr>
            <a:spLocks noChangeShapeType="1"/>
          </p:cNvSpPr>
          <p:nvPr/>
        </p:nvSpPr>
        <p:spPr bwMode="auto">
          <a:xfrm flipH="1">
            <a:off x="2554285" y="1942925"/>
            <a:ext cx="101600" cy="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14" name="Line 66"/>
          <p:cNvSpPr>
            <a:spLocks noChangeShapeType="1"/>
          </p:cNvSpPr>
          <p:nvPr/>
        </p:nvSpPr>
        <p:spPr bwMode="auto">
          <a:xfrm flipH="1">
            <a:off x="2554285" y="2114375"/>
            <a:ext cx="101600" cy="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15" name="Line 67"/>
          <p:cNvSpPr>
            <a:spLocks noChangeShapeType="1"/>
          </p:cNvSpPr>
          <p:nvPr/>
        </p:nvSpPr>
        <p:spPr bwMode="auto">
          <a:xfrm flipH="1">
            <a:off x="2554285" y="2285825"/>
            <a:ext cx="101600" cy="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16" name="Line 68"/>
          <p:cNvSpPr>
            <a:spLocks noChangeShapeType="1"/>
          </p:cNvSpPr>
          <p:nvPr/>
        </p:nvSpPr>
        <p:spPr bwMode="auto">
          <a:xfrm flipH="1">
            <a:off x="2554285" y="2457275"/>
            <a:ext cx="101600" cy="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17" name="Line 69"/>
          <p:cNvSpPr>
            <a:spLocks noChangeShapeType="1"/>
          </p:cNvSpPr>
          <p:nvPr/>
        </p:nvSpPr>
        <p:spPr bwMode="auto">
          <a:xfrm flipH="1">
            <a:off x="2554285" y="2628725"/>
            <a:ext cx="101600" cy="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18" name="Line 70"/>
          <p:cNvSpPr>
            <a:spLocks noChangeShapeType="1"/>
          </p:cNvSpPr>
          <p:nvPr/>
        </p:nvSpPr>
        <p:spPr bwMode="auto">
          <a:xfrm flipH="1">
            <a:off x="2554285" y="2800175"/>
            <a:ext cx="101600" cy="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19" name="Line 71"/>
          <p:cNvSpPr>
            <a:spLocks noChangeShapeType="1"/>
          </p:cNvSpPr>
          <p:nvPr/>
        </p:nvSpPr>
        <p:spPr bwMode="auto">
          <a:xfrm>
            <a:off x="1806573" y="2971625"/>
            <a:ext cx="5218112" cy="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20" name="Line 72"/>
          <p:cNvSpPr>
            <a:spLocks noChangeShapeType="1"/>
          </p:cNvSpPr>
          <p:nvPr/>
        </p:nvSpPr>
        <p:spPr bwMode="auto">
          <a:xfrm>
            <a:off x="3570285" y="2924000"/>
            <a:ext cx="0" cy="11430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21" name="Line 73"/>
          <p:cNvSpPr>
            <a:spLocks noChangeShapeType="1"/>
          </p:cNvSpPr>
          <p:nvPr/>
        </p:nvSpPr>
        <p:spPr bwMode="auto">
          <a:xfrm>
            <a:off x="4484685" y="2924000"/>
            <a:ext cx="0" cy="11430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22" name="Line 74"/>
          <p:cNvSpPr>
            <a:spLocks noChangeShapeType="1"/>
          </p:cNvSpPr>
          <p:nvPr/>
        </p:nvSpPr>
        <p:spPr bwMode="auto">
          <a:xfrm>
            <a:off x="5399085" y="2924000"/>
            <a:ext cx="0" cy="11430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23" name="Line 75"/>
          <p:cNvSpPr>
            <a:spLocks noChangeShapeType="1"/>
          </p:cNvSpPr>
          <p:nvPr/>
        </p:nvSpPr>
        <p:spPr bwMode="auto">
          <a:xfrm>
            <a:off x="6313485" y="2924000"/>
            <a:ext cx="0" cy="11430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24" name="Text Box 76"/>
          <p:cNvSpPr txBox="1">
            <a:spLocks noChangeArrowheads="1"/>
          </p:cNvSpPr>
          <p:nvPr/>
        </p:nvSpPr>
        <p:spPr bwMode="auto">
          <a:xfrm>
            <a:off x="1963140" y="1854026"/>
            <a:ext cx="710208" cy="307777"/>
          </a:xfrm>
          <a:prstGeom prst="rect">
            <a:avLst/>
          </a:prstGeom>
          <a:noFill/>
          <a:ln w="9525">
            <a:noFill/>
            <a:miter lim="800000"/>
            <a:headEnd type="none" w="sm" len="sm"/>
            <a:tailEnd type="none" w="sm" len="sm"/>
          </a:ln>
        </p:spPr>
        <p:txBody>
          <a:bodyPr wrap="square">
            <a:spAutoFit/>
          </a:bodyPr>
          <a:lstStyle/>
          <a:p>
            <a:pPr algn="r">
              <a:spcBef>
                <a:spcPct val="50000"/>
              </a:spcBef>
            </a:pPr>
            <a:r>
              <a:rPr lang="en-US" sz="1400" dirty="0"/>
              <a:t>3,000</a:t>
            </a:r>
          </a:p>
        </p:txBody>
      </p:sp>
      <p:sp>
        <p:nvSpPr>
          <p:cNvPr id="24625" name="Text Box 77"/>
          <p:cNvSpPr txBox="1">
            <a:spLocks noChangeArrowheads="1"/>
          </p:cNvSpPr>
          <p:nvPr/>
        </p:nvSpPr>
        <p:spPr bwMode="auto">
          <a:xfrm>
            <a:off x="1963140" y="2196926"/>
            <a:ext cx="710208" cy="307777"/>
          </a:xfrm>
          <a:prstGeom prst="rect">
            <a:avLst/>
          </a:prstGeom>
          <a:noFill/>
          <a:ln w="9525">
            <a:noFill/>
            <a:miter lim="800000"/>
            <a:headEnd type="none" w="sm" len="sm"/>
            <a:tailEnd type="none" w="sm" len="sm"/>
          </a:ln>
        </p:spPr>
        <p:txBody>
          <a:bodyPr wrap="square">
            <a:spAutoFit/>
          </a:bodyPr>
          <a:lstStyle/>
          <a:p>
            <a:pPr algn="r">
              <a:spcBef>
                <a:spcPct val="50000"/>
              </a:spcBef>
            </a:pPr>
            <a:r>
              <a:rPr lang="en-US" sz="1400" dirty="0"/>
              <a:t>2,000</a:t>
            </a:r>
          </a:p>
        </p:txBody>
      </p:sp>
      <p:sp>
        <p:nvSpPr>
          <p:cNvPr id="24626" name="Text Box 78"/>
          <p:cNvSpPr txBox="1">
            <a:spLocks noChangeArrowheads="1"/>
          </p:cNvSpPr>
          <p:nvPr/>
        </p:nvSpPr>
        <p:spPr bwMode="auto">
          <a:xfrm>
            <a:off x="1891132" y="2539826"/>
            <a:ext cx="782216" cy="307777"/>
          </a:xfrm>
          <a:prstGeom prst="rect">
            <a:avLst/>
          </a:prstGeom>
          <a:noFill/>
          <a:ln w="9525">
            <a:noFill/>
            <a:miter lim="800000"/>
            <a:headEnd type="none" w="sm" len="sm"/>
            <a:tailEnd type="none" w="sm" len="sm"/>
          </a:ln>
        </p:spPr>
        <p:txBody>
          <a:bodyPr wrap="square">
            <a:spAutoFit/>
          </a:bodyPr>
          <a:lstStyle/>
          <a:p>
            <a:pPr algn="r">
              <a:spcBef>
                <a:spcPct val="50000"/>
              </a:spcBef>
            </a:pPr>
            <a:r>
              <a:rPr lang="en-US" sz="1400" dirty="0"/>
              <a:t>1,000</a:t>
            </a:r>
          </a:p>
        </p:txBody>
      </p:sp>
      <p:sp>
        <p:nvSpPr>
          <p:cNvPr id="24627" name="Text Box 79"/>
          <p:cNvSpPr txBox="1">
            <a:spLocks noChangeArrowheads="1"/>
          </p:cNvSpPr>
          <p:nvPr/>
        </p:nvSpPr>
        <p:spPr bwMode="auto">
          <a:xfrm>
            <a:off x="1612982" y="1215188"/>
            <a:ext cx="2004963" cy="523220"/>
          </a:xfrm>
          <a:prstGeom prst="rect">
            <a:avLst/>
          </a:prstGeom>
          <a:noFill/>
          <a:ln w="9525">
            <a:noFill/>
            <a:miter lim="800000"/>
            <a:headEnd type="none" w="sm" len="sm"/>
            <a:tailEnd type="none" w="sm" len="sm"/>
          </a:ln>
        </p:spPr>
        <p:txBody>
          <a:bodyPr wrap="square">
            <a:spAutoFit/>
          </a:bodyPr>
          <a:lstStyle/>
          <a:p>
            <a:pPr algn="ctr">
              <a:spcBef>
                <a:spcPct val="50000"/>
              </a:spcBef>
            </a:pPr>
            <a:r>
              <a:rPr lang="en-US" sz="1400" dirty="0"/>
              <a:t>Cash requirements (</a:t>
            </a:r>
            <a:r>
              <a:rPr lang="en-GB" sz="1400" dirty="0"/>
              <a:t>€</a:t>
            </a:r>
            <a:r>
              <a:rPr lang="en-US" sz="1400" dirty="0"/>
              <a:t>s)</a:t>
            </a:r>
          </a:p>
        </p:txBody>
      </p:sp>
      <p:sp>
        <p:nvSpPr>
          <p:cNvPr id="24628" name="Text Box 80"/>
          <p:cNvSpPr txBox="1">
            <a:spLocks noChangeArrowheads="1"/>
          </p:cNvSpPr>
          <p:nvPr/>
        </p:nvSpPr>
        <p:spPr bwMode="auto">
          <a:xfrm>
            <a:off x="3316285" y="3000202"/>
            <a:ext cx="508000" cy="307777"/>
          </a:xfrm>
          <a:prstGeom prst="rect">
            <a:avLst/>
          </a:prstGeom>
          <a:noFill/>
          <a:ln w="9525">
            <a:noFill/>
            <a:miter lim="800000"/>
            <a:headEnd type="none" w="sm" len="sm"/>
            <a:tailEnd type="none" w="sm" len="sm"/>
          </a:ln>
        </p:spPr>
        <p:txBody>
          <a:bodyPr>
            <a:spAutoFit/>
          </a:bodyPr>
          <a:lstStyle/>
          <a:p>
            <a:pPr algn="ctr">
              <a:spcBef>
                <a:spcPct val="50000"/>
              </a:spcBef>
            </a:pPr>
            <a:r>
              <a:rPr lang="en-US" sz="1400" dirty="0"/>
              <a:t>12</a:t>
            </a:r>
          </a:p>
        </p:txBody>
      </p:sp>
      <p:sp>
        <p:nvSpPr>
          <p:cNvPr id="24629" name="Text Box 81"/>
          <p:cNvSpPr txBox="1">
            <a:spLocks noChangeArrowheads="1"/>
          </p:cNvSpPr>
          <p:nvPr/>
        </p:nvSpPr>
        <p:spPr bwMode="auto">
          <a:xfrm>
            <a:off x="5145085" y="3000202"/>
            <a:ext cx="508000" cy="307777"/>
          </a:xfrm>
          <a:prstGeom prst="rect">
            <a:avLst/>
          </a:prstGeom>
          <a:noFill/>
          <a:ln w="9525">
            <a:noFill/>
            <a:miter lim="800000"/>
            <a:headEnd type="none" w="sm" len="sm"/>
            <a:tailEnd type="none" w="sm" len="sm"/>
          </a:ln>
        </p:spPr>
        <p:txBody>
          <a:bodyPr>
            <a:spAutoFit/>
          </a:bodyPr>
          <a:lstStyle/>
          <a:p>
            <a:pPr algn="ctr">
              <a:spcBef>
                <a:spcPct val="50000"/>
              </a:spcBef>
            </a:pPr>
            <a:r>
              <a:rPr lang="en-US" sz="1400" dirty="0"/>
              <a:t>36</a:t>
            </a:r>
          </a:p>
        </p:txBody>
      </p:sp>
      <p:sp>
        <p:nvSpPr>
          <p:cNvPr id="24630" name="Text Box 82"/>
          <p:cNvSpPr txBox="1">
            <a:spLocks noChangeArrowheads="1"/>
          </p:cNvSpPr>
          <p:nvPr/>
        </p:nvSpPr>
        <p:spPr bwMode="auto">
          <a:xfrm>
            <a:off x="6059485" y="3000202"/>
            <a:ext cx="508000" cy="307777"/>
          </a:xfrm>
          <a:prstGeom prst="rect">
            <a:avLst/>
          </a:prstGeom>
          <a:noFill/>
          <a:ln w="9525">
            <a:noFill/>
            <a:miter lim="800000"/>
            <a:headEnd type="none" w="sm" len="sm"/>
            <a:tailEnd type="none" w="sm" len="sm"/>
          </a:ln>
        </p:spPr>
        <p:txBody>
          <a:bodyPr>
            <a:spAutoFit/>
          </a:bodyPr>
          <a:lstStyle/>
          <a:p>
            <a:pPr algn="ctr">
              <a:spcBef>
                <a:spcPct val="50000"/>
              </a:spcBef>
            </a:pPr>
            <a:r>
              <a:rPr lang="en-US" sz="1400" dirty="0"/>
              <a:t>48</a:t>
            </a:r>
          </a:p>
        </p:txBody>
      </p:sp>
      <p:sp>
        <p:nvSpPr>
          <p:cNvPr id="24631" name="Text Box 83"/>
          <p:cNvSpPr txBox="1">
            <a:spLocks noChangeArrowheads="1"/>
          </p:cNvSpPr>
          <p:nvPr/>
        </p:nvSpPr>
        <p:spPr bwMode="auto">
          <a:xfrm>
            <a:off x="2605085" y="2949401"/>
            <a:ext cx="609600" cy="307777"/>
          </a:xfrm>
          <a:prstGeom prst="rect">
            <a:avLst/>
          </a:prstGeom>
          <a:noFill/>
          <a:ln w="9525">
            <a:noFill/>
            <a:miter lim="800000"/>
            <a:headEnd type="none" w="sm" len="sm"/>
            <a:tailEnd type="none" w="sm" len="sm"/>
          </a:ln>
        </p:spPr>
        <p:txBody>
          <a:bodyPr>
            <a:spAutoFit/>
          </a:bodyPr>
          <a:lstStyle/>
          <a:p>
            <a:pPr>
              <a:spcBef>
                <a:spcPct val="50000"/>
              </a:spcBef>
            </a:pPr>
            <a:r>
              <a:rPr lang="en-US" sz="1400" dirty="0"/>
              <a:t>Start</a:t>
            </a:r>
          </a:p>
        </p:txBody>
      </p:sp>
      <p:sp>
        <p:nvSpPr>
          <p:cNvPr id="24632" name="Line 84"/>
          <p:cNvSpPr>
            <a:spLocks noChangeShapeType="1"/>
          </p:cNvSpPr>
          <p:nvPr/>
        </p:nvSpPr>
        <p:spPr bwMode="auto">
          <a:xfrm flipH="1">
            <a:off x="2554285" y="2971625"/>
            <a:ext cx="101600" cy="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33" name="Line 85"/>
          <p:cNvSpPr>
            <a:spLocks noChangeShapeType="1"/>
          </p:cNvSpPr>
          <p:nvPr/>
        </p:nvSpPr>
        <p:spPr bwMode="auto">
          <a:xfrm flipH="1">
            <a:off x="2554285" y="3143075"/>
            <a:ext cx="101600" cy="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34" name="Line 86"/>
          <p:cNvSpPr>
            <a:spLocks noChangeShapeType="1"/>
          </p:cNvSpPr>
          <p:nvPr/>
        </p:nvSpPr>
        <p:spPr bwMode="auto">
          <a:xfrm flipH="1">
            <a:off x="2554285" y="3314525"/>
            <a:ext cx="101600" cy="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35" name="Line 87"/>
          <p:cNvSpPr>
            <a:spLocks noChangeShapeType="1"/>
          </p:cNvSpPr>
          <p:nvPr/>
        </p:nvSpPr>
        <p:spPr bwMode="auto">
          <a:xfrm flipH="1">
            <a:off x="2554285" y="3485975"/>
            <a:ext cx="101600" cy="0"/>
          </a:xfrm>
          <a:prstGeom prst="line">
            <a:avLst/>
          </a:prstGeom>
          <a:noFill/>
          <a:ln w="9525">
            <a:solidFill>
              <a:schemeClr val="tx1"/>
            </a:solidFill>
            <a:round/>
            <a:headEnd type="none" w="sm" len="sm"/>
            <a:tailEnd type="none" w="sm" len="sm"/>
          </a:ln>
        </p:spPr>
        <p:txBody>
          <a:bodyPr wrap="none" anchor="ctr"/>
          <a:lstStyle/>
          <a:p>
            <a:endParaRPr lang="en-GB" dirty="0"/>
          </a:p>
        </p:txBody>
      </p:sp>
      <p:sp>
        <p:nvSpPr>
          <p:cNvPr id="24636" name="Text Box 88"/>
          <p:cNvSpPr txBox="1">
            <a:spLocks noChangeArrowheads="1"/>
          </p:cNvSpPr>
          <p:nvPr/>
        </p:nvSpPr>
        <p:spPr bwMode="auto">
          <a:xfrm>
            <a:off x="1944687" y="3225626"/>
            <a:ext cx="728663" cy="307777"/>
          </a:xfrm>
          <a:prstGeom prst="rect">
            <a:avLst/>
          </a:prstGeom>
          <a:noFill/>
          <a:ln w="9525">
            <a:noFill/>
            <a:miter lim="800000"/>
            <a:headEnd type="none" w="sm" len="sm"/>
            <a:tailEnd type="none" w="sm" len="sm"/>
          </a:ln>
        </p:spPr>
        <p:txBody>
          <a:bodyPr>
            <a:spAutoFit/>
          </a:bodyPr>
          <a:lstStyle/>
          <a:p>
            <a:pPr algn="r">
              <a:spcBef>
                <a:spcPct val="50000"/>
              </a:spcBef>
            </a:pPr>
            <a:r>
              <a:rPr lang="en-US" sz="1400" dirty="0"/>
              <a:t>-1,000</a:t>
            </a:r>
          </a:p>
        </p:txBody>
      </p:sp>
      <p:sp>
        <p:nvSpPr>
          <p:cNvPr id="24637" name="Text Box 89"/>
          <p:cNvSpPr txBox="1">
            <a:spLocks noChangeArrowheads="1"/>
          </p:cNvSpPr>
          <p:nvPr/>
        </p:nvSpPr>
        <p:spPr bwMode="auto">
          <a:xfrm>
            <a:off x="5856285" y="3114502"/>
            <a:ext cx="914400" cy="307777"/>
          </a:xfrm>
          <a:prstGeom prst="rect">
            <a:avLst/>
          </a:prstGeom>
          <a:noFill/>
          <a:ln w="9525">
            <a:noFill/>
            <a:miter lim="800000"/>
            <a:headEnd type="none" w="sm" len="sm"/>
            <a:tailEnd type="none" w="sm" len="sm"/>
          </a:ln>
        </p:spPr>
        <p:txBody>
          <a:bodyPr>
            <a:spAutoFit/>
          </a:bodyPr>
          <a:lstStyle/>
          <a:p>
            <a:pPr algn="ctr">
              <a:spcBef>
                <a:spcPct val="50000"/>
              </a:spcBef>
            </a:pPr>
            <a:r>
              <a:rPr lang="en-US" sz="1400" dirty="0"/>
              <a:t>End</a:t>
            </a:r>
          </a:p>
        </p:txBody>
      </p:sp>
      <p:sp>
        <p:nvSpPr>
          <p:cNvPr id="24638" name="Text Box 90"/>
          <p:cNvSpPr txBox="1">
            <a:spLocks noChangeArrowheads="1"/>
          </p:cNvSpPr>
          <p:nvPr/>
        </p:nvSpPr>
        <p:spPr bwMode="auto">
          <a:xfrm>
            <a:off x="6618285" y="2943052"/>
            <a:ext cx="1320800" cy="307777"/>
          </a:xfrm>
          <a:prstGeom prst="rect">
            <a:avLst/>
          </a:prstGeom>
          <a:noFill/>
          <a:ln w="9525">
            <a:noFill/>
            <a:miter lim="800000"/>
            <a:headEnd type="none" w="sm" len="sm"/>
            <a:tailEnd type="none" w="sm" len="sm"/>
          </a:ln>
        </p:spPr>
        <p:txBody>
          <a:bodyPr>
            <a:spAutoFit/>
          </a:bodyPr>
          <a:lstStyle/>
          <a:p>
            <a:pPr>
              <a:spcBef>
                <a:spcPct val="50000"/>
              </a:spcBef>
            </a:pPr>
            <a:r>
              <a:rPr lang="en-US" sz="1400" dirty="0"/>
              <a:t>Time (months)</a:t>
            </a:r>
          </a:p>
        </p:txBody>
      </p:sp>
      <p:sp>
        <p:nvSpPr>
          <p:cNvPr id="24639" name="Freeform 91"/>
          <p:cNvSpPr>
            <a:spLocks/>
          </p:cNvSpPr>
          <p:nvPr/>
        </p:nvSpPr>
        <p:spPr bwMode="auto">
          <a:xfrm>
            <a:off x="2655886" y="2065164"/>
            <a:ext cx="3651251" cy="1282700"/>
          </a:xfrm>
          <a:custGeom>
            <a:avLst/>
            <a:gdLst>
              <a:gd name="T0" fmla="*/ 0 w 1725"/>
              <a:gd name="T1" fmla="*/ 1078 h 1078"/>
              <a:gd name="T2" fmla="*/ 235 w 1725"/>
              <a:gd name="T3" fmla="*/ 1001 h 1078"/>
              <a:gd name="T4" fmla="*/ 437 w 1725"/>
              <a:gd name="T5" fmla="*/ 997 h 1078"/>
              <a:gd name="T6" fmla="*/ 643 w 1725"/>
              <a:gd name="T7" fmla="*/ 982 h 1078"/>
              <a:gd name="T8" fmla="*/ 861 w 1725"/>
              <a:gd name="T9" fmla="*/ 893 h 1078"/>
              <a:gd name="T10" fmla="*/ 1088 w 1725"/>
              <a:gd name="T11" fmla="*/ 384 h 1078"/>
              <a:gd name="T12" fmla="*/ 1296 w 1725"/>
              <a:gd name="T13" fmla="*/ 435 h 1078"/>
              <a:gd name="T14" fmla="*/ 1512 w 1725"/>
              <a:gd name="T15" fmla="*/ 497 h 1078"/>
              <a:gd name="T16" fmla="*/ 1725 w 1725"/>
              <a:gd name="T17" fmla="*/ 0 h 107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725"/>
              <a:gd name="T28" fmla="*/ 0 h 1078"/>
              <a:gd name="T29" fmla="*/ 1725 w 1725"/>
              <a:gd name="T30" fmla="*/ 1078 h 107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725" h="1078">
                <a:moveTo>
                  <a:pt x="0" y="1078"/>
                </a:moveTo>
                <a:lnTo>
                  <a:pt x="235" y="1001"/>
                </a:lnTo>
                <a:lnTo>
                  <a:pt x="437" y="997"/>
                </a:lnTo>
                <a:lnTo>
                  <a:pt x="643" y="982"/>
                </a:lnTo>
                <a:lnTo>
                  <a:pt x="861" y="893"/>
                </a:lnTo>
                <a:lnTo>
                  <a:pt x="1088" y="384"/>
                </a:lnTo>
                <a:lnTo>
                  <a:pt x="1296" y="435"/>
                </a:lnTo>
                <a:lnTo>
                  <a:pt x="1512" y="497"/>
                </a:lnTo>
                <a:lnTo>
                  <a:pt x="1725" y="0"/>
                </a:lnTo>
              </a:path>
            </a:pathLst>
          </a:custGeom>
          <a:noFill/>
          <a:ln w="28575" cap="flat" cmpd="sng">
            <a:solidFill>
              <a:schemeClr val="accent2"/>
            </a:solidFill>
            <a:prstDash val="solid"/>
            <a:round/>
            <a:headEnd type="none" w="sm" len="sm"/>
            <a:tailEnd type="none" w="sm" len="sm"/>
          </a:ln>
        </p:spPr>
        <p:txBody>
          <a:bodyPr wrap="none" anchor="ctr"/>
          <a:lstStyle/>
          <a:p>
            <a:endParaRPr lang="en-GB" dirty="0"/>
          </a:p>
        </p:txBody>
      </p:sp>
      <p:sp>
        <p:nvSpPr>
          <p:cNvPr id="24640" name="Text Box 92"/>
          <p:cNvSpPr txBox="1">
            <a:spLocks noChangeArrowheads="1"/>
          </p:cNvSpPr>
          <p:nvPr/>
        </p:nvSpPr>
        <p:spPr bwMode="auto">
          <a:xfrm>
            <a:off x="4179885" y="3000201"/>
            <a:ext cx="457200" cy="307777"/>
          </a:xfrm>
          <a:prstGeom prst="rect">
            <a:avLst/>
          </a:prstGeom>
          <a:noFill/>
          <a:ln w="9525">
            <a:noFill/>
            <a:miter lim="800000"/>
            <a:headEnd type="none" w="sm" len="sm"/>
            <a:tailEnd type="none" w="sm" len="sm"/>
          </a:ln>
        </p:spPr>
        <p:txBody>
          <a:bodyPr>
            <a:spAutoFit/>
          </a:bodyPr>
          <a:lstStyle/>
          <a:p>
            <a:pPr algn="ctr">
              <a:spcBef>
                <a:spcPct val="50000"/>
              </a:spcBef>
            </a:pPr>
            <a:r>
              <a:rPr lang="en-US" sz="1400" dirty="0"/>
              <a:t>24</a:t>
            </a:r>
          </a:p>
        </p:txBody>
      </p:sp>
      <p:sp>
        <p:nvSpPr>
          <p:cNvPr id="24641" name="Line 93"/>
          <p:cNvSpPr>
            <a:spLocks noChangeShapeType="1"/>
          </p:cNvSpPr>
          <p:nvPr/>
        </p:nvSpPr>
        <p:spPr bwMode="auto">
          <a:xfrm>
            <a:off x="2655885" y="2804938"/>
            <a:ext cx="4368800" cy="0"/>
          </a:xfrm>
          <a:prstGeom prst="line">
            <a:avLst/>
          </a:prstGeom>
          <a:noFill/>
          <a:ln w="9525">
            <a:solidFill>
              <a:schemeClr val="tx1"/>
            </a:solidFill>
            <a:prstDash val="sysDot"/>
            <a:round/>
            <a:headEnd type="none" w="sm" len="sm"/>
            <a:tailEnd type="none" w="sm" len="med"/>
          </a:ln>
        </p:spPr>
        <p:txBody>
          <a:bodyPr/>
          <a:lstStyle/>
          <a:p>
            <a:endParaRPr lang="en-GB" dirty="0"/>
          </a:p>
        </p:txBody>
      </p:sp>
      <p:sp>
        <p:nvSpPr>
          <p:cNvPr id="24642" name="Line 94"/>
          <p:cNvSpPr>
            <a:spLocks noChangeShapeType="1"/>
          </p:cNvSpPr>
          <p:nvPr/>
        </p:nvSpPr>
        <p:spPr bwMode="auto">
          <a:xfrm>
            <a:off x="2655885" y="2628725"/>
            <a:ext cx="4368800" cy="0"/>
          </a:xfrm>
          <a:prstGeom prst="line">
            <a:avLst/>
          </a:prstGeom>
          <a:noFill/>
          <a:ln w="9525">
            <a:solidFill>
              <a:schemeClr val="tx1"/>
            </a:solidFill>
            <a:prstDash val="sysDot"/>
            <a:round/>
            <a:headEnd type="none" w="sm" len="sm"/>
            <a:tailEnd type="none" w="sm" len="med"/>
          </a:ln>
        </p:spPr>
        <p:txBody>
          <a:bodyPr/>
          <a:lstStyle/>
          <a:p>
            <a:endParaRPr lang="en-GB" dirty="0"/>
          </a:p>
        </p:txBody>
      </p:sp>
      <p:sp>
        <p:nvSpPr>
          <p:cNvPr id="24643" name="Line 95"/>
          <p:cNvSpPr>
            <a:spLocks noChangeShapeType="1"/>
          </p:cNvSpPr>
          <p:nvPr/>
        </p:nvSpPr>
        <p:spPr bwMode="auto">
          <a:xfrm>
            <a:off x="2655885" y="2452513"/>
            <a:ext cx="4368800" cy="0"/>
          </a:xfrm>
          <a:prstGeom prst="line">
            <a:avLst/>
          </a:prstGeom>
          <a:noFill/>
          <a:ln w="9525">
            <a:solidFill>
              <a:schemeClr val="tx1"/>
            </a:solidFill>
            <a:prstDash val="sysDot"/>
            <a:round/>
            <a:headEnd type="none" w="sm" len="sm"/>
            <a:tailEnd type="none" w="sm" len="med"/>
          </a:ln>
        </p:spPr>
        <p:txBody>
          <a:bodyPr/>
          <a:lstStyle/>
          <a:p>
            <a:endParaRPr lang="en-GB" dirty="0"/>
          </a:p>
        </p:txBody>
      </p:sp>
      <p:sp>
        <p:nvSpPr>
          <p:cNvPr id="24644" name="Line 96"/>
          <p:cNvSpPr>
            <a:spLocks noChangeShapeType="1"/>
          </p:cNvSpPr>
          <p:nvPr/>
        </p:nvSpPr>
        <p:spPr bwMode="auto">
          <a:xfrm>
            <a:off x="2655885" y="2284238"/>
            <a:ext cx="4368800" cy="0"/>
          </a:xfrm>
          <a:prstGeom prst="line">
            <a:avLst/>
          </a:prstGeom>
          <a:noFill/>
          <a:ln w="9525">
            <a:solidFill>
              <a:schemeClr val="tx1"/>
            </a:solidFill>
            <a:prstDash val="sysDot"/>
            <a:round/>
            <a:headEnd type="none" w="sm" len="sm"/>
            <a:tailEnd type="none" w="sm" len="med"/>
          </a:ln>
        </p:spPr>
        <p:txBody>
          <a:bodyPr/>
          <a:lstStyle/>
          <a:p>
            <a:endParaRPr lang="en-GB" dirty="0"/>
          </a:p>
        </p:txBody>
      </p:sp>
      <p:sp>
        <p:nvSpPr>
          <p:cNvPr id="24645" name="Line 97"/>
          <p:cNvSpPr>
            <a:spLocks noChangeShapeType="1"/>
          </p:cNvSpPr>
          <p:nvPr/>
        </p:nvSpPr>
        <p:spPr bwMode="auto">
          <a:xfrm>
            <a:off x="2655885" y="2111200"/>
            <a:ext cx="4368800" cy="0"/>
          </a:xfrm>
          <a:prstGeom prst="line">
            <a:avLst/>
          </a:prstGeom>
          <a:noFill/>
          <a:ln w="9525">
            <a:solidFill>
              <a:schemeClr val="tx1"/>
            </a:solidFill>
            <a:prstDash val="sysDot"/>
            <a:round/>
            <a:headEnd type="none" w="sm" len="sm"/>
            <a:tailEnd type="none" w="sm" len="med"/>
          </a:ln>
        </p:spPr>
        <p:txBody>
          <a:bodyPr/>
          <a:lstStyle/>
          <a:p>
            <a:endParaRPr lang="en-GB" dirty="0"/>
          </a:p>
        </p:txBody>
      </p:sp>
      <p:sp>
        <p:nvSpPr>
          <p:cNvPr id="24646" name="Line 98"/>
          <p:cNvSpPr>
            <a:spLocks noChangeShapeType="1"/>
          </p:cNvSpPr>
          <p:nvPr/>
        </p:nvSpPr>
        <p:spPr bwMode="auto">
          <a:xfrm>
            <a:off x="2655885" y="1938163"/>
            <a:ext cx="4368800" cy="0"/>
          </a:xfrm>
          <a:prstGeom prst="line">
            <a:avLst/>
          </a:prstGeom>
          <a:noFill/>
          <a:ln w="9525">
            <a:solidFill>
              <a:schemeClr val="tx1"/>
            </a:solidFill>
            <a:prstDash val="sysDot"/>
            <a:round/>
            <a:headEnd type="none" w="sm" len="sm"/>
            <a:tailEnd type="none" w="sm" len="med"/>
          </a:ln>
        </p:spPr>
        <p:txBody>
          <a:bodyPr/>
          <a:lstStyle/>
          <a:p>
            <a:endParaRPr lang="en-GB" dirty="0"/>
          </a:p>
        </p:txBody>
      </p:sp>
      <p:sp>
        <p:nvSpPr>
          <p:cNvPr id="24647" name="Line 99"/>
          <p:cNvSpPr>
            <a:spLocks noChangeShapeType="1"/>
          </p:cNvSpPr>
          <p:nvPr/>
        </p:nvSpPr>
        <p:spPr bwMode="auto">
          <a:xfrm>
            <a:off x="2668585" y="3147838"/>
            <a:ext cx="4368800" cy="0"/>
          </a:xfrm>
          <a:prstGeom prst="line">
            <a:avLst/>
          </a:prstGeom>
          <a:noFill/>
          <a:ln w="9525">
            <a:solidFill>
              <a:schemeClr val="tx1"/>
            </a:solidFill>
            <a:prstDash val="sysDot"/>
            <a:round/>
            <a:headEnd type="none" w="sm" len="sm"/>
            <a:tailEnd type="none" w="sm" len="med"/>
          </a:ln>
        </p:spPr>
        <p:txBody>
          <a:bodyPr/>
          <a:lstStyle/>
          <a:p>
            <a:endParaRPr lang="en-GB" dirty="0"/>
          </a:p>
        </p:txBody>
      </p:sp>
      <p:sp>
        <p:nvSpPr>
          <p:cNvPr id="24648" name="Line 100"/>
          <p:cNvSpPr>
            <a:spLocks noChangeShapeType="1"/>
          </p:cNvSpPr>
          <p:nvPr/>
        </p:nvSpPr>
        <p:spPr bwMode="auto">
          <a:xfrm>
            <a:off x="2681285" y="3314525"/>
            <a:ext cx="4368800" cy="0"/>
          </a:xfrm>
          <a:prstGeom prst="line">
            <a:avLst/>
          </a:prstGeom>
          <a:noFill/>
          <a:ln w="9525">
            <a:solidFill>
              <a:schemeClr val="tx1"/>
            </a:solidFill>
            <a:prstDash val="sysDot"/>
            <a:round/>
            <a:headEnd type="none" w="sm" len="sm"/>
            <a:tailEnd type="none" w="sm" len="med"/>
          </a:ln>
        </p:spPr>
        <p:txBody>
          <a:bodyPr/>
          <a:lstStyle/>
          <a:p>
            <a:endParaRPr lang="en-GB" dirty="0"/>
          </a:p>
        </p:txBody>
      </p:sp>
      <p:sp>
        <p:nvSpPr>
          <p:cNvPr id="24649" name="Line 101"/>
          <p:cNvSpPr>
            <a:spLocks noChangeShapeType="1"/>
          </p:cNvSpPr>
          <p:nvPr/>
        </p:nvSpPr>
        <p:spPr bwMode="auto">
          <a:xfrm>
            <a:off x="2674935" y="3482800"/>
            <a:ext cx="4368800" cy="0"/>
          </a:xfrm>
          <a:prstGeom prst="line">
            <a:avLst/>
          </a:prstGeom>
          <a:noFill/>
          <a:ln w="9525">
            <a:solidFill>
              <a:schemeClr val="tx1"/>
            </a:solidFill>
            <a:prstDash val="sysDot"/>
            <a:round/>
            <a:headEnd type="none" w="sm" len="sm"/>
            <a:tailEnd type="none" w="sm" len="med"/>
          </a:ln>
        </p:spPr>
        <p:txBody>
          <a:bodyPr/>
          <a:lstStyle/>
          <a:p>
            <a:endParaRPr lang="en-GB" dirty="0"/>
          </a:p>
        </p:txBody>
      </p:sp>
      <p:sp>
        <p:nvSpPr>
          <p:cNvPr id="24650" name="Freeform 102"/>
          <p:cNvSpPr>
            <a:spLocks/>
          </p:cNvSpPr>
          <p:nvPr/>
        </p:nvSpPr>
        <p:spPr bwMode="auto">
          <a:xfrm>
            <a:off x="3563936" y="1781001"/>
            <a:ext cx="6351" cy="1781175"/>
          </a:xfrm>
          <a:custGeom>
            <a:avLst/>
            <a:gdLst>
              <a:gd name="T0" fmla="*/ 0 w 3"/>
              <a:gd name="T1" fmla="*/ 1495 h 1495"/>
              <a:gd name="T2" fmla="*/ 3 w 3"/>
              <a:gd name="T3" fmla="*/ 0 h 1495"/>
              <a:gd name="T4" fmla="*/ 0 60000 65536"/>
              <a:gd name="T5" fmla="*/ 0 60000 65536"/>
              <a:gd name="T6" fmla="*/ 0 w 3"/>
              <a:gd name="T7" fmla="*/ 0 h 1495"/>
              <a:gd name="T8" fmla="*/ 3 w 3"/>
              <a:gd name="T9" fmla="*/ 1495 h 1495"/>
            </a:gdLst>
            <a:ahLst/>
            <a:cxnLst>
              <a:cxn ang="T4">
                <a:pos x="T0" y="T1"/>
              </a:cxn>
              <a:cxn ang="T5">
                <a:pos x="T2" y="T3"/>
              </a:cxn>
            </a:cxnLst>
            <a:rect l="T6" t="T7" r="T8" b="T9"/>
            <a:pathLst>
              <a:path w="3" h="1495">
                <a:moveTo>
                  <a:pt x="0" y="1495"/>
                </a:moveTo>
                <a:lnTo>
                  <a:pt x="3" y="0"/>
                </a:lnTo>
              </a:path>
            </a:pathLst>
          </a:custGeom>
          <a:noFill/>
          <a:ln w="9525" cap="flat" cmpd="sng">
            <a:solidFill>
              <a:schemeClr val="tx1"/>
            </a:solidFill>
            <a:prstDash val="sysDot"/>
            <a:round/>
            <a:headEnd type="none" w="sm" len="sm"/>
            <a:tailEnd type="none" w="sm" len="med"/>
          </a:ln>
        </p:spPr>
        <p:txBody>
          <a:bodyPr/>
          <a:lstStyle/>
          <a:p>
            <a:endParaRPr lang="en-GB" dirty="0"/>
          </a:p>
        </p:txBody>
      </p:sp>
      <p:sp>
        <p:nvSpPr>
          <p:cNvPr id="24651" name="Freeform 103"/>
          <p:cNvSpPr>
            <a:spLocks/>
          </p:cNvSpPr>
          <p:nvPr/>
        </p:nvSpPr>
        <p:spPr bwMode="auto">
          <a:xfrm>
            <a:off x="4478336" y="1793700"/>
            <a:ext cx="6351" cy="1779588"/>
          </a:xfrm>
          <a:custGeom>
            <a:avLst/>
            <a:gdLst>
              <a:gd name="T0" fmla="*/ 0 w 3"/>
              <a:gd name="T1" fmla="*/ 1495 h 1495"/>
              <a:gd name="T2" fmla="*/ 3 w 3"/>
              <a:gd name="T3" fmla="*/ 0 h 1495"/>
              <a:gd name="T4" fmla="*/ 0 60000 65536"/>
              <a:gd name="T5" fmla="*/ 0 60000 65536"/>
              <a:gd name="T6" fmla="*/ 0 w 3"/>
              <a:gd name="T7" fmla="*/ 0 h 1495"/>
              <a:gd name="T8" fmla="*/ 3 w 3"/>
              <a:gd name="T9" fmla="*/ 1495 h 1495"/>
            </a:gdLst>
            <a:ahLst/>
            <a:cxnLst>
              <a:cxn ang="T4">
                <a:pos x="T0" y="T1"/>
              </a:cxn>
              <a:cxn ang="T5">
                <a:pos x="T2" y="T3"/>
              </a:cxn>
            </a:cxnLst>
            <a:rect l="T6" t="T7" r="T8" b="T9"/>
            <a:pathLst>
              <a:path w="3" h="1495">
                <a:moveTo>
                  <a:pt x="0" y="1495"/>
                </a:moveTo>
                <a:lnTo>
                  <a:pt x="3" y="0"/>
                </a:lnTo>
              </a:path>
            </a:pathLst>
          </a:custGeom>
          <a:noFill/>
          <a:ln w="9525" cap="flat" cmpd="sng">
            <a:solidFill>
              <a:schemeClr val="tx1"/>
            </a:solidFill>
            <a:prstDash val="sysDot"/>
            <a:round/>
            <a:headEnd type="none" w="sm" len="sm"/>
            <a:tailEnd type="none" w="sm" len="med"/>
          </a:ln>
        </p:spPr>
        <p:txBody>
          <a:bodyPr/>
          <a:lstStyle/>
          <a:p>
            <a:endParaRPr lang="en-GB" dirty="0"/>
          </a:p>
        </p:txBody>
      </p:sp>
      <p:sp>
        <p:nvSpPr>
          <p:cNvPr id="24652" name="Freeform 104"/>
          <p:cNvSpPr>
            <a:spLocks/>
          </p:cNvSpPr>
          <p:nvPr/>
        </p:nvSpPr>
        <p:spPr bwMode="auto">
          <a:xfrm>
            <a:off x="5392736" y="1804815"/>
            <a:ext cx="6351" cy="1781175"/>
          </a:xfrm>
          <a:custGeom>
            <a:avLst/>
            <a:gdLst>
              <a:gd name="T0" fmla="*/ 0 w 3"/>
              <a:gd name="T1" fmla="*/ 1495 h 1495"/>
              <a:gd name="T2" fmla="*/ 3 w 3"/>
              <a:gd name="T3" fmla="*/ 0 h 1495"/>
              <a:gd name="T4" fmla="*/ 0 60000 65536"/>
              <a:gd name="T5" fmla="*/ 0 60000 65536"/>
              <a:gd name="T6" fmla="*/ 0 w 3"/>
              <a:gd name="T7" fmla="*/ 0 h 1495"/>
              <a:gd name="T8" fmla="*/ 3 w 3"/>
              <a:gd name="T9" fmla="*/ 1495 h 1495"/>
            </a:gdLst>
            <a:ahLst/>
            <a:cxnLst>
              <a:cxn ang="T4">
                <a:pos x="T0" y="T1"/>
              </a:cxn>
              <a:cxn ang="T5">
                <a:pos x="T2" y="T3"/>
              </a:cxn>
            </a:cxnLst>
            <a:rect l="T6" t="T7" r="T8" b="T9"/>
            <a:pathLst>
              <a:path w="3" h="1495">
                <a:moveTo>
                  <a:pt x="0" y="1495"/>
                </a:moveTo>
                <a:lnTo>
                  <a:pt x="3" y="0"/>
                </a:lnTo>
              </a:path>
            </a:pathLst>
          </a:custGeom>
          <a:noFill/>
          <a:ln w="9525" cap="flat" cmpd="sng">
            <a:solidFill>
              <a:schemeClr val="tx1"/>
            </a:solidFill>
            <a:prstDash val="sysDot"/>
            <a:round/>
            <a:headEnd type="none" w="sm" len="sm"/>
            <a:tailEnd type="none" w="sm" len="med"/>
          </a:ln>
        </p:spPr>
        <p:txBody>
          <a:bodyPr/>
          <a:lstStyle/>
          <a:p>
            <a:endParaRPr lang="en-GB" dirty="0"/>
          </a:p>
        </p:txBody>
      </p:sp>
      <p:sp>
        <p:nvSpPr>
          <p:cNvPr id="24653" name="Freeform 105"/>
          <p:cNvSpPr>
            <a:spLocks/>
          </p:cNvSpPr>
          <p:nvPr/>
        </p:nvSpPr>
        <p:spPr bwMode="auto">
          <a:xfrm>
            <a:off x="6307136" y="1817515"/>
            <a:ext cx="6351" cy="1779587"/>
          </a:xfrm>
          <a:custGeom>
            <a:avLst/>
            <a:gdLst>
              <a:gd name="T0" fmla="*/ 0 w 3"/>
              <a:gd name="T1" fmla="*/ 1495 h 1495"/>
              <a:gd name="T2" fmla="*/ 3 w 3"/>
              <a:gd name="T3" fmla="*/ 0 h 1495"/>
              <a:gd name="T4" fmla="*/ 0 60000 65536"/>
              <a:gd name="T5" fmla="*/ 0 60000 65536"/>
              <a:gd name="T6" fmla="*/ 0 w 3"/>
              <a:gd name="T7" fmla="*/ 0 h 1495"/>
              <a:gd name="T8" fmla="*/ 3 w 3"/>
              <a:gd name="T9" fmla="*/ 1495 h 1495"/>
            </a:gdLst>
            <a:ahLst/>
            <a:cxnLst>
              <a:cxn ang="T4">
                <a:pos x="T0" y="T1"/>
              </a:cxn>
              <a:cxn ang="T5">
                <a:pos x="T2" y="T3"/>
              </a:cxn>
            </a:cxnLst>
            <a:rect l="T6" t="T7" r="T8" b="T9"/>
            <a:pathLst>
              <a:path w="3" h="1495">
                <a:moveTo>
                  <a:pt x="0" y="1495"/>
                </a:moveTo>
                <a:lnTo>
                  <a:pt x="3" y="0"/>
                </a:lnTo>
              </a:path>
            </a:pathLst>
          </a:custGeom>
          <a:noFill/>
          <a:ln w="9525" cap="flat" cmpd="sng">
            <a:solidFill>
              <a:schemeClr val="tx1"/>
            </a:solidFill>
            <a:prstDash val="sysDot"/>
            <a:round/>
            <a:headEnd type="none" w="sm" len="sm"/>
            <a:tailEnd type="none" w="sm" len="med"/>
          </a:ln>
        </p:spPr>
        <p:txBody>
          <a:bodyPr/>
          <a:lstStyle/>
          <a:p>
            <a:endParaRPr lang="en-GB" dirty="0"/>
          </a:p>
        </p:txBody>
      </p:sp>
      <p:sp>
        <p:nvSpPr>
          <p:cNvPr id="24654" name="Freeform 106"/>
          <p:cNvSpPr>
            <a:spLocks/>
          </p:cNvSpPr>
          <p:nvPr/>
        </p:nvSpPr>
        <p:spPr bwMode="auto">
          <a:xfrm>
            <a:off x="3132136" y="1782590"/>
            <a:ext cx="6351" cy="1779587"/>
          </a:xfrm>
          <a:custGeom>
            <a:avLst/>
            <a:gdLst>
              <a:gd name="T0" fmla="*/ 0 w 3"/>
              <a:gd name="T1" fmla="*/ 1495 h 1495"/>
              <a:gd name="T2" fmla="*/ 3 w 3"/>
              <a:gd name="T3" fmla="*/ 0 h 1495"/>
              <a:gd name="T4" fmla="*/ 0 60000 65536"/>
              <a:gd name="T5" fmla="*/ 0 60000 65536"/>
              <a:gd name="T6" fmla="*/ 0 w 3"/>
              <a:gd name="T7" fmla="*/ 0 h 1495"/>
              <a:gd name="T8" fmla="*/ 3 w 3"/>
              <a:gd name="T9" fmla="*/ 1495 h 1495"/>
            </a:gdLst>
            <a:ahLst/>
            <a:cxnLst>
              <a:cxn ang="T4">
                <a:pos x="T0" y="T1"/>
              </a:cxn>
              <a:cxn ang="T5">
                <a:pos x="T2" y="T3"/>
              </a:cxn>
            </a:cxnLst>
            <a:rect l="T6" t="T7" r="T8" b="T9"/>
            <a:pathLst>
              <a:path w="3" h="1495">
                <a:moveTo>
                  <a:pt x="0" y="1495"/>
                </a:moveTo>
                <a:lnTo>
                  <a:pt x="3" y="0"/>
                </a:lnTo>
              </a:path>
            </a:pathLst>
          </a:custGeom>
          <a:noFill/>
          <a:ln w="9525" cap="flat" cmpd="sng">
            <a:solidFill>
              <a:schemeClr val="tx1"/>
            </a:solidFill>
            <a:prstDash val="sysDot"/>
            <a:round/>
            <a:headEnd type="none" w="sm" len="sm"/>
            <a:tailEnd type="none" w="sm" len="med"/>
          </a:ln>
        </p:spPr>
        <p:txBody>
          <a:bodyPr/>
          <a:lstStyle/>
          <a:p>
            <a:endParaRPr lang="en-GB" dirty="0"/>
          </a:p>
        </p:txBody>
      </p:sp>
      <p:sp>
        <p:nvSpPr>
          <p:cNvPr id="24655" name="Freeform 107"/>
          <p:cNvSpPr>
            <a:spLocks/>
          </p:cNvSpPr>
          <p:nvPr/>
        </p:nvSpPr>
        <p:spPr bwMode="auto">
          <a:xfrm>
            <a:off x="4008436" y="1784175"/>
            <a:ext cx="6351" cy="1779588"/>
          </a:xfrm>
          <a:custGeom>
            <a:avLst/>
            <a:gdLst>
              <a:gd name="T0" fmla="*/ 0 w 3"/>
              <a:gd name="T1" fmla="*/ 1495 h 1495"/>
              <a:gd name="T2" fmla="*/ 3 w 3"/>
              <a:gd name="T3" fmla="*/ 0 h 1495"/>
              <a:gd name="T4" fmla="*/ 0 60000 65536"/>
              <a:gd name="T5" fmla="*/ 0 60000 65536"/>
              <a:gd name="T6" fmla="*/ 0 w 3"/>
              <a:gd name="T7" fmla="*/ 0 h 1495"/>
              <a:gd name="T8" fmla="*/ 3 w 3"/>
              <a:gd name="T9" fmla="*/ 1495 h 1495"/>
            </a:gdLst>
            <a:ahLst/>
            <a:cxnLst>
              <a:cxn ang="T4">
                <a:pos x="T0" y="T1"/>
              </a:cxn>
              <a:cxn ang="T5">
                <a:pos x="T2" y="T3"/>
              </a:cxn>
            </a:cxnLst>
            <a:rect l="T6" t="T7" r="T8" b="T9"/>
            <a:pathLst>
              <a:path w="3" h="1495">
                <a:moveTo>
                  <a:pt x="0" y="1495"/>
                </a:moveTo>
                <a:lnTo>
                  <a:pt x="3" y="0"/>
                </a:lnTo>
              </a:path>
            </a:pathLst>
          </a:custGeom>
          <a:noFill/>
          <a:ln w="9525" cap="flat" cmpd="sng">
            <a:solidFill>
              <a:schemeClr val="tx1"/>
            </a:solidFill>
            <a:prstDash val="sysDot"/>
            <a:round/>
            <a:headEnd type="none" w="sm" len="sm"/>
            <a:tailEnd type="none" w="sm" len="med"/>
          </a:ln>
        </p:spPr>
        <p:txBody>
          <a:bodyPr/>
          <a:lstStyle/>
          <a:p>
            <a:endParaRPr lang="en-GB" dirty="0"/>
          </a:p>
        </p:txBody>
      </p:sp>
      <p:sp>
        <p:nvSpPr>
          <p:cNvPr id="24656" name="Freeform 108"/>
          <p:cNvSpPr>
            <a:spLocks/>
          </p:cNvSpPr>
          <p:nvPr/>
        </p:nvSpPr>
        <p:spPr bwMode="auto">
          <a:xfrm>
            <a:off x="4941886" y="1785765"/>
            <a:ext cx="6351" cy="1779587"/>
          </a:xfrm>
          <a:custGeom>
            <a:avLst/>
            <a:gdLst>
              <a:gd name="T0" fmla="*/ 0 w 3"/>
              <a:gd name="T1" fmla="*/ 1495 h 1495"/>
              <a:gd name="T2" fmla="*/ 3 w 3"/>
              <a:gd name="T3" fmla="*/ 0 h 1495"/>
              <a:gd name="T4" fmla="*/ 0 60000 65536"/>
              <a:gd name="T5" fmla="*/ 0 60000 65536"/>
              <a:gd name="T6" fmla="*/ 0 w 3"/>
              <a:gd name="T7" fmla="*/ 0 h 1495"/>
              <a:gd name="T8" fmla="*/ 3 w 3"/>
              <a:gd name="T9" fmla="*/ 1495 h 1495"/>
            </a:gdLst>
            <a:ahLst/>
            <a:cxnLst>
              <a:cxn ang="T4">
                <a:pos x="T0" y="T1"/>
              </a:cxn>
              <a:cxn ang="T5">
                <a:pos x="T2" y="T3"/>
              </a:cxn>
            </a:cxnLst>
            <a:rect l="T6" t="T7" r="T8" b="T9"/>
            <a:pathLst>
              <a:path w="3" h="1495">
                <a:moveTo>
                  <a:pt x="0" y="1495"/>
                </a:moveTo>
                <a:lnTo>
                  <a:pt x="3" y="0"/>
                </a:lnTo>
              </a:path>
            </a:pathLst>
          </a:custGeom>
          <a:noFill/>
          <a:ln w="9525" cap="flat" cmpd="sng">
            <a:solidFill>
              <a:schemeClr val="tx1"/>
            </a:solidFill>
            <a:prstDash val="sysDot"/>
            <a:round/>
            <a:headEnd type="none" w="sm" len="sm"/>
            <a:tailEnd type="none" w="sm" len="med"/>
          </a:ln>
        </p:spPr>
        <p:txBody>
          <a:bodyPr/>
          <a:lstStyle/>
          <a:p>
            <a:endParaRPr lang="en-GB" dirty="0"/>
          </a:p>
        </p:txBody>
      </p:sp>
      <p:sp>
        <p:nvSpPr>
          <p:cNvPr id="24657" name="Freeform 109"/>
          <p:cNvSpPr>
            <a:spLocks/>
          </p:cNvSpPr>
          <p:nvPr/>
        </p:nvSpPr>
        <p:spPr bwMode="auto">
          <a:xfrm>
            <a:off x="5837236" y="1820690"/>
            <a:ext cx="6351" cy="1779587"/>
          </a:xfrm>
          <a:custGeom>
            <a:avLst/>
            <a:gdLst>
              <a:gd name="T0" fmla="*/ 0 w 3"/>
              <a:gd name="T1" fmla="*/ 1495 h 1495"/>
              <a:gd name="T2" fmla="*/ 3 w 3"/>
              <a:gd name="T3" fmla="*/ 0 h 1495"/>
              <a:gd name="T4" fmla="*/ 0 60000 65536"/>
              <a:gd name="T5" fmla="*/ 0 60000 65536"/>
              <a:gd name="T6" fmla="*/ 0 w 3"/>
              <a:gd name="T7" fmla="*/ 0 h 1495"/>
              <a:gd name="T8" fmla="*/ 3 w 3"/>
              <a:gd name="T9" fmla="*/ 1495 h 1495"/>
            </a:gdLst>
            <a:ahLst/>
            <a:cxnLst>
              <a:cxn ang="T4">
                <a:pos x="T0" y="T1"/>
              </a:cxn>
              <a:cxn ang="T5">
                <a:pos x="T2" y="T3"/>
              </a:cxn>
            </a:cxnLst>
            <a:rect l="T6" t="T7" r="T8" b="T9"/>
            <a:pathLst>
              <a:path w="3" h="1495">
                <a:moveTo>
                  <a:pt x="0" y="1495"/>
                </a:moveTo>
                <a:lnTo>
                  <a:pt x="3" y="0"/>
                </a:lnTo>
              </a:path>
            </a:pathLst>
          </a:custGeom>
          <a:noFill/>
          <a:ln w="9525" cap="flat" cmpd="sng">
            <a:solidFill>
              <a:schemeClr val="tx1"/>
            </a:solidFill>
            <a:prstDash val="sysDot"/>
            <a:round/>
            <a:headEnd type="none" w="sm" len="sm"/>
            <a:tailEnd type="none" w="sm" len="med"/>
          </a:ln>
        </p:spPr>
        <p:txBody>
          <a:bodyPr/>
          <a:lstStyle/>
          <a:p>
            <a:endParaRPr lang="en-GB" dirty="0"/>
          </a:p>
        </p:txBody>
      </p:sp>
      <p:sp>
        <p:nvSpPr>
          <p:cNvPr id="24658" name="Text Box 111"/>
          <p:cNvSpPr txBox="1">
            <a:spLocks noChangeArrowheads="1"/>
          </p:cNvSpPr>
          <p:nvPr/>
        </p:nvSpPr>
        <p:spPr bwMode="auto">
          <a:xfrm>
            <a:off x="379414" y="22250"/>
            <a:ext cx="9143999" cy="954107"/>
          </a:xfrm>
          <a:prstGeom prst="rect">
            <a:avLst/>
          </a:prstGeom>
          <a:noFill/>
          <a:ln w="9525">
            <a:noFill/>
            <a:miter lim="800000"/>
            <a:headEnd/>
            <a:tailEnd type="none" w="sm" len="lg"/>
          </a:ln>
        </p:spPr>
        <p:txBody>
          <a:bodyPr wrap="square">
            <a:spAutoFit/>
          </a:bodyPr>
          <a:lstStyle/>
          <a:p>
            <a:pPr algn="ctr">
              <a:spcBef>
                <a:spcPct val="50000"/>
              </a:spcBef>
            </a:pPr>
            <a:r>
              <a:rPr lang="en-GB" sz="2800" b="1" dirty="0"/>
              <a:t>Cash inflows, outflows and requirements </a:t>
            </a:r>
            <a:br>
              <a:rPr lang="en-GB" sz="2800" b="1" dirty="0"/>
            </a:br>
            <a:r>
              <a:rPr lang="en-GB" sz="2800" b="1" dirty="0"/>
              <a:t>up to the finish of the project (€000s)</a:t>
            </a:r>
            <a:endParaRPr lang="en-US" sz="2800" b="1" dirty="0"/>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88"/>
          <p:cNvSpPr>
            <a:spLocks noChangeArrowheads="1"/>
          </p:cNvSpPr>
          <p:nvPr/>
        </p:nvSpPr>
        <p:spPr bwMode="auto">
          <a:xfrm>
            <a:off x="2807590" y="1981769"/>
            <a:ext cx="3951606" cy="4093178"/>
          </a:xfrm>
          <a:prstGeom prst="rect">
            <a:avLst/>
          </a:prstGeom>
          <a:solidFill>
            <a:srgbClr val="CCECFF"/>
          </a:solidFill>
          <a:ln w="9525">
            <a:noFill/>
            <a:miter lim="800000"/>
            <a:headEnd/>
            <a:tailEnd type="none" w="sm" len="lg"/>
          </a:ln>
        </p:spPr>
        <p:txBody>
          <a:bodyPr wrap="none" anchor="ctr"/>
          <a:lstStyle/>
          <a:p>
            <a:endParaRPr lang="en-GB" sz="1400" dirty="0"/>
          </a:p>
        </p:txBody>
      </p:sp>
      <p:grpSp>
        <p:nvGrpSpPr>
          <p:cNvPr id="25603" name="Group 5"/>
          <p:cNvGrpSpPr>
            <a:grpSpLocks/>
          </p:cNvGrpSpPr>
          <p:nvPr/>
        </p:nvGrpSpPr>
        <p:grpSpPr bwMode="auto">
          <a:xfrm>
            <a:off x="2866708" y="1972435"/>
            <a:ext cx="3914268" cy="200691"/>
            <a:chOff x="1344" y="498"/>
            <a:chExt cx="1543" cy="81"/>
          </a:xfrm>
        </p:grpSpPr>
        <p:sp>
          <p:nvSpPr>
            <p:cNvPr id="25768" name="Line 6"/>
            <p:cNvSpPr>
              <a:spLocks noChangeShapeType="1"/>
            </p:cNvSpPr>
            <p:nvPr/>
          </p:nvSpPr>
          <p:spPr bwMode="auto">
            <a:xfrm>
              <a:off x="1344" y="534"/>
              <a:ext cx="1543" cy="0"/>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69" name="Line 7"/>
            <p:cNvSpPr>
              <a:spLocks noChangeShapeType="1"/>
            </p:cNvSpPr>
            <p:nvPr/>
          </p:nvSpPr>
          <p:spPr bwMode="auto">
            <a:xfrm>
              <a:off x="1536"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70" name="Line 8"/>
            <p:cNvSpPr>
              <a:spLocks noChangeShapeType="1"/>
            </p:cNvSpPr>
            <p:nvPr/>
          </p:nvSpPr>
          <p:spPr bwMode="auto">
            <a:xfrm>
              <a:off x="1728"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71" name="Line 9"/>
            <p:cNvSpPr>
              <a:spLocks noChangeShapeType="1"/>
            </p:cNvSpPr>
            <p:nvPr/>
          </p:nvSpPr>
          <p:spPr bwMode="auto">
            <a:xfrm>
              <a:off x="192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72" name="Line 10"/>
            <p:cNvSpPr>
              <a:spLocks noChangeShapeType="1"/>
            </p:cNvSpPr>
            <p:nvPr/>
          </p:nvSpPr>
          <p:spPr bwMode="auto">
            <a:xfrm>
              <a:off x="2112"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73" name="Line 11"/>
            <p:cNvSpPr>
              <a:spLocks noChangeShapeType="1"/>
            </p:cNvSpPr>
            <p:nvPr/>
          </p:nvSpPr>
          <p:spPr bwMode="auto">
            <a:xfrm>
              <a:off x="2304"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74" name="Line 12"/>
            <p:cNvSpPr>
              <a:spLocks noChangeShapeType="1"/>
            </p:cNvSpPr>
            <p:nvPr/>
          </p:nvSpPr>
          <p:spPr bwMode="auto">
            <a:xfrm>
              <a:off x="2496"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75" name="Line 13"/>
            <p:cNvSpPr>
              <a:spLocks noChangeShapeType="1"/>
            </p:cNvSpPr>
            <p:nvPr/>
          </p:nvSpPr>
          <p:spPr bwMode="auto">
            <a:xfrm>
              <a:off x="2688"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76" name="Line 14"/>
            <p:cNvSpPr>
              <a:spLocks noChangeShapeType="1"/>
            </p:cNvSpPr>
            <p:nvPr/>
          </p:nvSpPr>
          <p:spPr bwMode="auto">
            <a:xfrm>
              <a:off x="288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77" name="Line 15"/>
            <p:cNvSpPr>
              <a:spLocks noChangeShapeType="1"/>
            </p:cNvSpPr>
            <p:nvPr/>
          </p:nvSpPr>
          <p:spPr bwMode="auto">
            <a:xfrm>
              <a:off x="1344" y="498"/>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grpSp>
      <p:grpSp>
        <p:nvGrpSpPr>
          <p:cNvPr id="25604" name="Group 16"/>
          <p:cNvGrpSpPr>
            <a:grpSpLocks/>
          </p:cNvGrpSpPr>
          <p:nvPr/>
        </p:nvGrpSpPr>
        <p:grpSpPr bwMode="auto">
          <a:xfrm>
            <a:off x="2866708" y="2305365"/>
            <a:ext cx="3914268" cy="203803"/>
            <a:chOff x="1344" y="498"/>
            <a:chExt cx="1543" cy="81"/>
          </a:xfrm>
        </p:grpSpPr>
        <p:sp>
          <p:nvSpPr>
            <p:cNvPr id="25758" name="Line 17"/>
            <p:cNvSpPr>
              <a:spLocks noChangeShapeType="1"/>
            </p:cNvSpPr>
            <p:nvPr/>
          </p:nvSpPr>
          <p:spPr bwMode="auto">
            <a:xfrm>
              <a:off x="1344" y="534"/>
              <a:ext cx="1543" cy="0"/>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59" name="Line 18"/>
            <p:cNvSpPr>
              <a:spLocks noChangeShapeType="1"/>
            </p:cNvSpPr>
            <p:nvPr/>
          </p:nvSpPr>
          <p:spPr bwMode="auto">
            <a:xfrm>
              <a:off x="1536"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60" name="Line 19"/>
            <p:cNvSpPr>
              <a:spLocks noChangeShapeType="1"/>
            </p:cNvSpPr>
            <p:nvPr/>
          </p:nvSpPr>
          <p:spPr bwMode="auto">
            <a:xfrm>
              <a:off x="1728"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61" name="Line 20"/>
            <p:cNvSpPr>
              <a:spLocks noChangeShapeType="1"/>
            </p:cNvSpPr>
            <p:nvPr/>
          </p:nvSpPr>
          <p:spPr bwMode="auto">
            <a:xfrm>
              <a:off x="192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62" name="Line 21"/>
            <p:cNvSpPr>
              <a:spLocks noChangeShapeType="1"/>
            </p:cNvSpPr>
            <p:nvPr/>
          </p:nvSpPr>
          <p:spPr bwMode="auto">
            <a:xfrm>
              <a:off x="2112"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63" name="Line 22"/>
            <p:cNvSpPr>
              <a:spLocks noChangeShapeType="1"/>
            </p:cNvSpPr>
            <p:nvPr/>
          </p:nvSpPr>
          <p:spPr bwMode="auto">
            <a:xfrm>
              <a:off x="2304"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64" name="Line 23"/>
            <p:cNvSpPr>
              <a:spLocks noChangeShapeType="1"/>
            </p:cNvSpPr>
            <p:nvPr/>
          </p:nvSpPr>
          <p:spPr bwMode="auto">
            <a:xfrm>
              <a:off x="2496"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65" name="Line 24"/>
            <p:cNvSpPr>
              <a:spLocks noChangeShapeType="1"/>
            </p:cNvSpPr>
            <p:nvPr/>
          </p:nvSpPr>
          <p:spPr bwMode="auto">
            <a:xfrm>
              <a:off x="2688"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66" name="Line 25"/>
            <p:cNvSpPr>
              <a:spLocks noChangeShapeType="1"/>
            </p:cNvSpPr>
            <p:nvPr/>
          </p:nvSpPr>
          <p:spPr bwMode="auto">
            <a:xfrm>
              <a:off x="288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67" name="Line 26"/>
            <p:cNvSpPr>
              <a:spLocks noChangeShapeType="1"/>
            </p:cNvSpPr>
            <p:nvPr/>
          </p:nvSpPr>
          <p:spPr bwMode="auto">
            <a:xfrm>
              <a:off x="1344" y="498"/>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grpSp>
      <p:grpSp>
        <p:nvGrpSpPr>
          <p:cNvPr id="25605" name="Group 27"/>
          <p:cNvGrpSpPr>
            <a:grpSpLocks/>
          </p:cNvGrpSpPr>
          <p:nvPr/>
        </p:nvGrpSpPr>
        <p:grpSpPr bwMode="auto">
          <a:xfrm>
            <a:off x="2866708" y="2642962"/>
            <a:ext cx="3914268" cy="202248"/>
            <a:chOff x="1344" y="498"/>
            <a:chExt cx="1543" cy="81"/>
          </a:xfrm>
        </p:grpSpPr>
        <p:sp>
          <p:nvSpPr>
            <p:cNvPr id="25748" name="Line 28"/>
            <p:cNvSpPr>
              <a:spLocks noChangeShapeType="1"/>
            </p:cNvSpPr>
            <p:nvPr/>
          </p:nvSpPr>
          <p:spPr bwMode="auto">
            <a:xfrm>
              <a:off x="1344" y="534"/>
              <a:ext cx="1543" cy="0"/>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49" name="Line 29"/>
            <p:cNvSpPr>
              <a:spLocks noChangeShapeType="1"/>
            </p:cNvSpPr>
            <p:nvPr/>
          </p:nvSpPr>
          <p:spPr bwMode="auto">
            <a:xfrm>
              <a:off x="1536"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50" name="Line 30"/>
            <p:cNvSpPr>
              <a:spLocks noChangeShapeType="1"/>
            </p:cNvSpPr>
            <p:nvPr/>
          </p:nvSpPr>
          <p:spPr bwMode="auto">
            <a:xfrm>
              <a:off x="1728"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51" name="Line 31"/>
            <p:cNvSpPr>
              <a:spLocks noChangeShapeType="1"/>
            </p:cNvSpPr>
            <p:nvPr/>
          </p:nvSpPr>
          <p:spPr bwMode="auto">
            <a:xfrm>
              <a:off x="192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52" name="Line 32"/>
            <p:cNvSpPr>
              <a:spLocks noChangeShapeType="1"/>
            </p:cNvSpPr>
            <p:nvPr/>
          </p:nvSpPr>
          <p:spPr bwMode="auto">
            <a:xfrm>
              <a:off x="2112"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53" name="Line 33"/>
            <p:cNvSpPr>
              <a:spLocks noChangeShapeType="1"/>
            </p:cNvSpPr>
            <p:nvPr/>
          </p:nvSpPr>
          <p:spPr bwMode="auto">
            <a:xfrm>
              <a:off x="2304"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54" name="Line 34"/>
            <p:cNvSpPr>
              <a:spLocks noChangeShapeType="1"/>
            </p:cNvSpPr>
            <p:nvPr/>
          </p:nvSpPr>
          <p:spPr bwMode="auto">
            <a:xfrm>
              <a:off x="2496"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55" name="Line 35"/>
            <p:cNvSpPr>
              <a:spLocks noChangeShapeType="1"/>
            </p:cNvSpPr>
            <p:nvPr/>
          </p:nvSpPr>
          <p:spPr bwMode="auto">
            <a:xfrm>
              <a:off x="2688"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56" name="Line 36"/>
            <p:cNvSpPr>
              <a:spLocks noChangeShapeType="1"/>
            </p:cNvSpPr>
            <p:nvPr/>
          </p:nvSpPr>
          <p:spPr bwMode="auto">
            <a:xfrm>
              <a:off x="288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57" name="Line 37"/>
            <p:cNvSpPr>
              <a:spLocks noChangeShapeType="1"/>
            </p:cNvSpPr>
            <p:nvPr/>
          </p:nvSpPr>
          <p:spPr bwMode="auto">
            <a:xfrm>
              <a:off x="1344" y="498"/>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grpSp>
      <p:grpSp>
        <p:nvGrpSpPr>
          <p:cNvPr id="25606" name="Group 38"/>
          <p:cNvGrpSpPr>
            <a:grpSpLocks/>
          </p:cNvGrpSpPr>
          <p:nvPr/>
        </p:nvGrpSpPr>
        <p:grpSpPr bwMode="auto">
          <a:xfrm>
            <a:off x="2866708" y="3204588"/>
            <a:ext cx="3914268" cy="524287"/>
            <a:chOff x="1344" y="993"/>
            <a:chExt cx="1543" cy="210"/>
          </a:xfrm>
        </p:grpSpPr>
        <p:grpSp>
          <p:nvGrpSpPr>
            <p:cNvPr id="25726" name="Group 39"/>
            <p:cNvGrpSpPr>
              <a:grpSpLocks/>
            </p:cNvGrpSpPr>
            <p:nvPr/>
          </p:nvGrpSpPr>
          <p:grpSpPr bwMode="auto">
            <a:xfrm>
              <a:off x="1344" y="993"/>
              <a:ext cx="1543" cy="81"/>
              <a:chOff x="1344" y="498"/>
              <a:chExt cx="1543" cy="81"/>
            </a:xfrm>
          </p:grpSpPr>
          <p:sp>
            <p:nvSpPr>
              <p:cNvPr id="25738" name="Line 40"/>
              <p:cNvSpPr>
                <a:spLocks noChangeShapeType="1"/>
              </p:cNvSpPr>
              <p:nvPr/>
            </p:nvSpPr>
            <p:spPr bwMode="auto">
              <a:xfrm>
                <a:off x="1344" y="534"/>
                <a:ext cx="1543" cy="0"/>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39" name="Line 41"/>
              <p:cNvSpPr>
                <a:spLocks noChangeShapeType="1"/>
              </p:cNvSpPr>
              <p:nvPr/>
            </p:nvSpPr>
            <p:spPr bwMode="auto">
              <a:xfrm>
                <a:off x="1536"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40" name="Line 42"/>
              <p:cNvSpPr>
                <a:spLocks noChangeShapeType="1"/>
              </p:cNvSpPr>
              <p:nvPr/>
            </p:nvSpPr>
            <p:spPr bwMode="auto">
              <a:xfrm>
                <a:off x="1728"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41" name="Line 43"/>
              <p:cNvSpPr>
                <a:spLocks noChangeShapeType="1"/>
              </p:cNvSpPr>
              <p:nvPr/>
            </p:nvSpPr>
            <p:spPr bwMode="auto">
              <a:xfrm>
                <a:off x="192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42" name="Line 44"/>
              <p:cNvSpPr>
                <a:spLocks noChangeShapeType="1"/>
              </p:cNvSpPr>
              <p:nvPr/>
            </p:nvSpPr>
            <p:spPr bwMode="auto">
              <a:xfrm>
                <a:off x="2112"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43" name="Line 45"/>
              <p:cNvSpPr>
                <a:spLocks noChangeShapeType="1"/>
              </p:cNvSpPr>
              <p:nvPr/>
            </p:nvSpPr>
            <p:spPr bwMode="auto">
              <a:xfrm>
                <a:off x="2304"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44" name="Line 46"/>
              <p:cNvSpPr>
                <a:spLocks noChangeShapeType="1"/>
              </p:cNvSpPr>
              <p:nvPr/>
            </p:nvSpPr>
            <p:spPr bwMode="auto">
              <a:xfrm>
                <a:off x="2496"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45" name="Line 47"/>
              <p:cNvSpPr>
                <a:spLocks noChangeShapeType="1"/>
              </p:cNvSpPr>
              <p:nvPr/>
            </p:nvSpPr>
            <p:spPr bwMode="auto">
              <a:xfrm>
                <a:off x="2688"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46" name="Line 48"/>
              <p:cNvSpPr>
                <a:spLocks noChangeShapeType="1"/>
              </p:cNvSpPr>
              <p:nvPr/>
            </p:nvSpPr>
            <p:spPr bwMode="auto">
              <a:xfrm>
                <a:off x="288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47" name="Line 49"/>
              <p:cNvSpPr>
                <a:spLocks noChangeShapeType="1"/>
              </p:cNvSpPr>
              <p:nvPr/>
            </p:nvSpPr>
            <p:spPr bwMode="auto">
              <a:xfrm>
                <a:off x="1344" y="498"/>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grpSp>
        <p:grpSp>
          <p:nvGrpSpPr>
            <p:cNvPr id="25727" name="Group 50"/>
            <p:cNvGrpSpPr>
              <a:grpSpLocks/>
            </p:cNvGrpSpPr>
            <p:nvPr/>
          </p:nvGrpSpPr>
          <p:grpSpPr bwMode="auto">
            <a:xfrm>
              <a:off x="1344" y="1122"/>
              <a:ext cx="1543" cy="81"/>
              <a:chOff x="1344" y="498"/>
              <a:chExt cx="1543" cy="81"/>
            </a:xfrm>
          </p:grpSpPr>
          <p:sp>
            <p:nvSpPr>
              <p:cNvPr id="25728" name="Line 51"/>
              <p:cNvSpPr>
                <a:spLocks noChangeShapeType="1"/>
              </p:cNvSpPr>
              <p:nvPr/>
            </p:nvSpPr>
            <p:spPr bwMode="auto">
              <a:xfrm>
                <a:off x="1344" y="534"/>
                <a:ext cx="1543" cy="0"/>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29" name="Line 52"/>
              <p:cNvSpPr>
                <a:spLocks noChangeShapeType="1"/>
              </p:cNvSpPr>
              <p:nvPr/>
            </p:nvSpPr>
            <p:spPr bwMode="auto">
              <a:xfrm>
                <a:off x="1536"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30" name="Line 53"/>
              <p:cNvSpPr>
                <a:spLocks noChangeShapeType="1"/>
              </p:cNvSpPr>
              <p:nvPr/>
            </p:nvSpPr>
            <p:spPr bwMode="auto">
              <a:xfrm>
                <a:off x="1728"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31" name="Line 54"/>
              <p:cNvSpPr>
                <a:spLocks noChangeShapeType="1"/>
              </p:cNvSpPr>
              <p:nvPr/>
            </p:nvSpPr>
            <p:spPr bwMode="auto">
              <a:xfrm>
                <a:off x="192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32" name="Line 55"/>
              <p:cNvSpPr>
                <a:spLocks noChangeShapeType="1"/>
              </p:cNvSpPr>
              <p:nvPr/>
            </p:nvSpPr>
            <p:spPr bwMode="auto">
              <a:xfrm>
                <a:off x="2112"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33" name="Line 56"/>
              <p:cNvSpPr>
                <a:spLocks noChangeShapeType="1"/>
              </p:cNvSpPr>
              <p:nvPr/>
            </p:nvSpPr>
            <p:spPr bwMode="auto">
              <a:xfrm>
                <a:off x="2304"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34" name="Line 57"/>
              <p:cNvSpPr>
                <a:spLocks noChangeShapeType="1"/>
              </p:cNvSpPr>
              <p:nvPr/>
            </p:nvSpPr>
            <p:spPr bwMode="auto">
              <a:xfrm>
                <a:off x="2496"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35" name="Line 58"/>
              <p:cNvSpPr>
                <a:spLocks noChangeShapeType="1"/>
              </p:cNvSpPr>
              <p:nvPr/>
            </p:nvSpPr>
            <p:spPr bwMode="auto">
              <a:xfrm>
                <a:off x="2688"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36" name="Line 59"/>
              <p:cNvSpPr>
                <a:spLocks noChangeShapeType="1"/>
              </p:cNvSpPr>
              <p:nvPr/>
            </p:nvSpPr>
            <p:spPr bwMode="auto">
              <a:xfrm>
                <a:off x="288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37" name="Line 60"/>
              <p:cNvSpPr>
                <a:spLocks noChangeShapeType="1"/>
              </p:cNvSpPr>
              <p:nvPr/>
            </p:nvSpPr>
            <p:spPr bwMode="auto">
              <a:xfrm>
                <a:off x="1344" y="498"/>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grpSp>
      </p:grpSp>
      <p:grpSp>
        <p:nvGrpSpPr>
          <p:cNvPr id="25607" name="Group 61"/>
          <p:cNvGrpSpPr>
            <a:grpSpLocks/>
          </p:cNvGrpSpPr>
          <p:nvPr/>
        </p:nvGrpSpPr>
        <p:grpSpPr bwMode="auto">
          <a:xfrm>
            <a:off x="2866708" y="4119370"/>
            <a:ext cx="3914268" cy="200691"/>
            <a:chOff x="1344" y="498"/>
            <a:chExt cx="1543" cy="81"/>
          </a:xfrm>
        </p:grpSpPr>
        <p:sp>
          <p:nvSpPr>
            <p:cNvPr id="25716" name="Line 62"/>
            <p:cNvSpPr>
              <a:spLocks noChangeShapeType="1"/>
            </p:cNvSpPr>
            <p:nvPr/>
          </p:nvSpPr>
          <p:spPr bwMode="auto">
            <a:xfrm>
              <a:off x="1344" y="534"/>
              <a:ext cx="1543" cy="0"/>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17" name="Line 63"/>
            <p:cNvSpPr>
              <a:spLocks noChangeShapeType="1"/>
            </p:cNvSpPr>
            <p:nvPr/>
          </p:nvSpPr>
          <p:spPr bwMode="auto">
            <a:xfrm>
              <a:off x="1536"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18" name="Line 64"/>
            <p:cNvSpPr>
              <a:spLocks noChangeShapeType="1"/>
            </p:cNvSpPr>
            <p:nvPr/>
          </p:nvSpPr>
          <p:spPr bwMode="auto">
            <a:xfrm>
              <a:off x="1728"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19" name="Line 65"/>
            <p:cNvSpPr>
              <a:spLocks noChangeShapeType="1"/>
            </p:cNvSpPr>
            <p:nvPr/>
          </p:nvSpPr>
          <p:spPr bwMode="auto">
            <a:xfrm>
              <a:off x="192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20" name="Line 66"/>
            <p:cNvSpPr>
              <a:spLocks noChangeShapeType="1"/>
            </p:cNvSpPr>
            <p:nvPr/>
          </p:nvSpPr>
          <p:spPr bwMode="auto">
            <a:xfrm>
              <a:off x="2112"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21" name="Line 67"/>
            <p:cNvSpPr>
              <a:spLocks noChangeShapeType="1"/>
            </p:cNvSpPr>
            <p:nvPr/>
          </p:nvSpPr>
          <p:spPr bwMode="auto">
            <a:xfrm>
              <a:off x="2304"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22" name="Line 68"/>
            <p:cNvSpPr>
              <a:spLocks noChangeShapeType="1"/>
            </p:cNvSpPr>
            <p:nvPr/>
          </p:nvSpPr>
          <p:spPr bwMode="auto">
            <a:xfrm>
              <a:off x="2496"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23" name="Line 69"/>
            <p:cNvSpPr>
              <a:spLocks noChangeShapeType="1"/>
            </p:cNvSpPr>
            <p:nvPr/>
          </p:nvSpPr>
          <p:spPr bwMode="auto">
            <a:xfrm>
              <a:off x="2688"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24" name="Line 70"/>
            <p:cNvSpPr>
              <a:spLocks noChangeShapeType="1"/>
            </p:cNvSpPr>
            <p:nvPr/>
          </p:nvSpPr>
          <p:spPr bwMode="auto">
            <a:xfrm>
              <a:off x="288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25" name="Line 71"/>
            <p:cNvSpPr>
              <a:spLocks noChangeShapeType="1"/>
            </p:cNvSpPr>
            <p:nvPr/>
          </p:nvSpPr>
          <p:spPr bwMode="auto">
            <a:xfrm>
              <a:off x="1344" y="498"/>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grpSp>
      <p:grpSp>
        <p:nvGrpSpPr>
          <p:cNvPr id="25608" name="Group 72"/>
          <p:cNvGrpSpPr>
            <a:grpSpLocks/>
          </p:cNvGrpSpPr>
          <p:nvPr/>
        </p:nvGrpSpPr>
        <p:grpSpPr bwMode="auto">
          <a:xfrm>
            <a:off x="2866708" y="4632767"/>
            <a:ext cx="3914268" cy="524287"/>
            <a:chOff x="1344" y="993"/>
            <a:chExt cx="1543" cy="210"/>
          </a:xfrm>
        </p:grpSpPr>
        <p:grpSp>
          <p:nvGrpSpPr>
            <p:cNvPr id="25694" name="Group 73"/>
            <p:cNvGrpSpPr>
              <a:grpSpLocks/>
            </p:cNvGrpSpPr>
            <p:nvPr/>
          </p:nvGrpSpPr>
          <p:grpSpPr bwMode="auto">
            <a:xfrm>
              <a:off x="1344" y="993"/>
              <a:ext cx="1543" cy="81"/>
              <a:chOff x="1344" y="498"/>
              <a:chExt cx="1543" cy="81"/>
            </a:xfrm>
          </p:grpSpPr>
          <p:sp>
            <p:nvSpPr>
              <p:cNvPr id="25706" name="Line 74"/>
              <p:cNvSpPr>
                <a:spLocks noChangeShapeType="1"/>
              </p:cNvSpPr>
              <p:nvPr/>
            </p:nvSpPr>
            <p:spPr bwMode="auto">
              <a:xfrm>
                <a:off x="1344" y="534"/>
                <a:ext cx="1543" cy="0"/>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07" name="Line 75"/>
              <p:cNvSpPr>
                <a:spLocks noChangeShapeType="1"/>
              </p:cNvSpPr>
              <p:nvPr/>
            </p:nvSpPr>
            <p:spPr bwMode="auto">
              <a:xfrm>
                <a:off x="1536"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08" name="Line 76"/>
              <p:cNvSpPr>
                <a:spLocks noChangeShapeType="1"/>
              </p:cNvSpPr>
              <p:nvPr/>
            </p:nvSpPr>
            <p:spPr bwMode="auto">
              <a:xfrm>
                <a:off x="1728"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09" name="Line 77"/>
              <p:cNvSpPr>
                <a:spLocks noChangeShapeType="1"/>
              </p:cNvSpPr>
              <p:nvPr/>
            </p:nvSpPr>
            <p:spPr bwMode="auto">
              <a:xfrm>
                <a:off x="192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10" name="Line 78"/>
              <p:cNvSpPr>
                <a:spLocks noChangeShapeType="1"/>
              </p:cNvSpPr>
              <p:nvPr/>
            </p:nvSpPr>
            <p:spPr bwMode="auto">
              <a:xfrm>
                <a:off x="2112"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11" name="Line 79"/>
              <p:cNvSpPr>
                <a:spLocks noChangeShapeType="1"/>
              </p:cNvSpPr>
              <p:nvPr/>
            </p:nvSpPr>
            <p:spPr bwMode="auto">
              <a:xfrm>
                <a:off x="2304"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12" name="Line 80"/>
              <p:cNvSpPr>
                <a:spLocks noChangeShapeType="1"/>
              </p:cNvSpPr>
              <p:nvPr/>
            </p:nvSpPr>
            <p:spPr bwMode="auto">
              <a:xfrm>
                <a:off x="2496"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13" name="Line 81"/>
              <p:cNvSpPr>
                <a:spLocks noChangeShapeType="1"/>
              </p:cNvSpPr>
              <p:nvPr/>
            </p:nvSpPr>
            <p:spPr bwMode="auto">
              <a:xfrm>
                <a:off x="2688"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14" name="Line 82"/>
              <p:cNvSpPr>
                <a:spLocks noChangeShapeType="1"/>
              </p:cNvSpPr>
              <p:nvPr/>
            </p:nvSpPr>
            <p:spPr bwMode="auto">
              <a:xfrm>
                <a:off x="288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15" name="Line 83"/>
              <p:cNvSpPr>
                <a:spLocks noChangeShapeType="1"/>
              </p:cNvSpPr>
              <p:nvPr/>
            </p:nvSpPr>
            <p:spPr bwMode="auto">
              <a:xfrm>
                <a:off x="1344" y="498"/>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grpSp>
        <p:grpSp>
          <p:nvGrpSpPr>
            <p:cNvPr id="25695" name="Group 84"/>
            <p:cNvGrpSpPr>
              <a:grpSpLocks/>
            </p:cNvGrpSpPr>
            <p:nvPr/>
          </p:nvGrpSpPr>
          <p:grpSpPr bwMode="auto">
            <a:xfrm>
              <a:off x="1344" y="1122"/>
              <a:ext cx="1543" cy="81"/>
              <a:chOff x="1344" y="498"/>
              <a:chExt cx="1543" cy="81"/>
            </a:xfrm>
          </p:grpSpPr>
          <p:sp>
            <p:nvSpPr>
              <p:cNvPr id="25696" name="Line 85"/>
              <p:cNvSpPr>
                <a:spLocks noChangeShapeType="1"/>
              </p:cNvSpPr>
              <p:nvPr/>
            </p:nvSpPr>
            <p:spPr bwMode="auto">
              <a:xfrm>
                <a:off x="1344" y="534"/>
                <a:ext cx="1543" cy="0"/>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97" name="Line 86"/>
              <p:cNvSpPr>
                <a:spLocks noChangeShapeType="1"/>
              </p:cNvSpPr>
              <p:nvPr/>
            </p:nvSpPr>
            <p:spPr bwMode="auto">
              <a:xfrm>
                <a:off x="1536"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98" name="Line 87"/>
              <p:cNvSpPr>
                <a:spLocks noChangeShapeType="1"/>
              </p:cNvSpPr>
              <p:nvPr/>
            </p:nvSpPr>
            <p:spPr bwMode="auto">
              <a:xfrm>
                <a:off x="1728"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99" name="Line 88"/>
              <p:cNvSpPr>
                <a:spLocks noChangeShapeType="1"/>
              </p:cNvSpPr>
              <p:nvPr/>
            </p:nvSpPr>
            <p:spPr bwMode="auto">
              <a:xfrm>
                <a:off x="192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00" name="Line 89"/>
              <p:cNvSpPr>
                <a:spLocks noChangeShapeType="1"/>
              </p:cNvSpPr>
              <p:nvPr/>
            </p:nvSpPr>
            <p:spPr bwMode="auto">
              <a:xfrm>
                <a:off x="2112"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01" name="Line 90"/>
              <p:cNvSpPr>
                <a:spLocks noChangeShapeType="1"/>
              </p:cNvSpPr>
              <p:nvPr/>
            </p:nvSpPr>
            <p:spPr bwMode="auto">
              <a:xfrm>
                <a:off x="2304"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02" name="Line 91"/>
              <p:cNvSpPr>
                <a:spLocks noChangeShapeType="1"/>
              </p:cNvSpPr>
              <p:nvPr/>
            </p:nvSpPr>
            <p:spPr bwMode="auto">
              <a:xfrm>
                <a:off x="2496"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03" name="Line 92"/>
              <p:cNvSpPr>
                <a:spLocks noChangeShapeType="1"/>
              </p:cNvSpPr>
              <p:nvPr/>
            </p:nvSpPr>
            <p:spPr bwMode="auto">
              <a:xfrm>
                <a:off x="2688"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04" name="Line 93"/>
              <p:cNvSpPr>
                <a:spLocks noChangeShapeType="1"/>
              </p:cNvSpPr>
              <p:nvPr/>
            </p:nvSpPr>
            <p:spPr bwMode="auto">
              <a:xfrm>
                <a:off x="288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705" name="Line 94"/>
              <p:cNvSpPr>
                <a:spLocks noChangeShapeType="1"/>
              </p:cNvSpPr>
              <p:nvPr/>
            </p:nvSpPr>
            <p:spPr bwMode="auto">
              <a:xfrm>
                <a:off x="1344" y="498"/>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grpSp>
      </p:grpSp>
      <p:grpSp>
        <p:nvGrpSpPr>
          <p:cNvPr id="25609" name="Group 95"/>
          <p:cNvGrpSpPr>
            <a:grpSpLocks/>
          </p:cNvGrpSpPr>
          <p:nvPr/>
        </p:nvGrpSpPr>
        <p:grpSpPr bwMode="auto">
          <a:xfrm>
            <a:off x="2866708" y="5531991"/>
            <a:ext cx="3914268" cy="524287"/>
            <a:chOff x="1344" y="993"/>
            <a:chExt cx="1543" cy="210"/>
          </a:xfrm>
        </p:grpSpPr>
        <p:grpSp>
          <p:nvGrpSpPr>
            <p:cNvPr id="25672" name="Group 96"/>
            <p:cNvGrpSpPr>
              <a:grpSpLocks/>
            </p:cNvGrpSpPr>
            <p:nvPr/>
          </p:nvGrpSpPr>
          <p:grpSpPr bwMode="auto">
            <a:xfrm>
              <a:off x="1344" y="993"/>
              <a:ext cx="1543" cy="81"/>
              <a:chOff x="1344" y="498"/>
              <a:chExt cx="1543" cy="81"/>
            </a:xfrm>
          </p:grpSpPr>
          <p:sp>
            <p:nvSpPr>
              <p:cNvPr id="25684" name="Line 97"/>
              <p:cNvSpPr>
                <a:spLocks noChangeShapeType="1"/>
              </p:cNvSpPr>
              <p:nvPr/>
            </p:nvSpPr>
            <p:spPr bwMode="auto">
              <a:xfrm>
                <a:off x="1344" y="534"/>
                <a:ext cx="1543" cy="0"/>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85" name="Line 98"/>
              <p:cNvSpPr>
                <a:spLocks noChangeShapeType="1"/>
              </p:cNvSpPr>
              <p:nvPr/>
            </p:nvSpPr>
            <p:spPr bwMode="auto">
              <a:xfrm>
                <a:off x="1536"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86" name="Line 99"/>
              <p:cNvSpPr>
                <a:spLocks noChangeShapeType="1"/>
              </p:cNvSpPr>
              <p:nvPr/>
            </p:nvSpPr>
            <p:spPr bwMode="auto">
              <a:xfrm>
                <a:off x="1728"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87" name="Line 100"/>
              <p:cNvSpPr>
                <a:spLocks noChangeShapeType="1"/>
              </p:cNvSpPr>
              <p:nvPr/>
            </p:nvSpPr>
            <p:spPr bwMode="auto">
              <a:xfrm>
                <a:off x="192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88" name="Line 101"/>
              <p:cNvSpPr>
                <a:spLocks noChangeShapeType="1"/>
              </p:cNvSpPr>
              <p:nvPr/>
            </p:nvSpPr>
            <p:spPr bwMode="auto">
              <a:xfrm>
                <a:off x="2112"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89" name="Line 102"/>
              <p:cNvSpPr>
                <a:spLocks noChangeShapeType="1"/>
              </p:cNvSpPr>
              <p:nvPr/>
            </p:nvSpPr>
            <p:spPr bwMode="auto">
              <a:xfrm>
                <a:off x="2304"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90" name="Line 103"/>
              <p:cNvSpPr>
                <a:spLocks noChangeShapeType="1"/>
              </p:cNvSpPr>
              <p:nvPr/>
            </p:nvSpPr>
            <p:spPr bwMode="auto">
              <a:xfrm>
                <a:off x="2496"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91" name="Line 104"/>
              <p:cNvSpPr>
                <a:spLocks noChangeShapeType="1"/>
              </p:cNvSpPr>
              <p:nvPr/>
            </p:nvSpPr>
            <p:spPr bwMode="auto">
              <a:xfrm>
                <a:off x="2688"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92" name="Line 105"/>
              <p:cNvSpPr>
                <a:spLocks noChangeShapeType="1"/>
              </p:cNvSpPr>
              <p:nvPr/>
            </p:nvSpPr>
            <p:spPr bwMode="auto">
              <a:xfrm>
                <a:off x="288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93" name="Line 106"/>
              <p:cNvSpPr>
                <a:spLocks noChangeShapeType="1"/>
              </p:cNvSpPr>
              <p:nvPr/>
            </p:nvSpPr>
            <p:spPr bwMode="auto">
              <a:xfrm>
                <a:off x="1344" y="498"/>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grpSp>
        <p:grpSp>
          <p:nvGrpSpPr>
            <p:cNvPr id="25673" name="Group 107"/>
            <p:cNvGrpSpPr>
              <a:grpSpLocks/>
            </p:cNvGrpSpPr>
            <p:nvPr/>
          </p:nvGrpSpPr>
          <p:grpSpPr bwMode="auto">
            <a:xfrm>
              <a:off x="1344" y="1122"/>
              <a:ext cx="1543" cy="81"/>
              <a:chOff x="1344" y="498"/>
              <a:chExt cx="1543" cy="81"/>
            </a:xfrm>
          </p:grpSpPr>
          <p:sp>
            <p:nvSpPr>
              <p:cNvPr id="25674" name="Line 108"/>
              <p:cNvSpPr>
                <a:spLocks noChangeShapeType="1"/>
              </p:cNvSpPr>
              <p:nvPr/>
            </p:nvSpPr>
            <p:spPr bwMode="auto">
              <a:xfrm>
                <a:off x="1344" y="534"/>
                <a:ext cx="1543" cy="0"/>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75" name="Line 109"/>
              <p:cNvSpPr>
                <a:spLocks noChangeShapeType="1"/>
              </p:cNvSpPr>
              <p:nvPr/>
            </p:nvSpPr>
            <p:spPr bwMode="auto">
              <a:xfrm>
                <a:off x="1536"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76" name="Line 110"/>
              <p:cNvSpPr>
                <a:spLocks noChangeShapeType="1"/>
              </p:cNvSpPr>
              <p:nvPr/>
            </p:nvSpPr>
            <p:spPr bwMode="auto">
              <a:xfrm>
                <a:off x="1728"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77" name="Line 111"/>
              <p:cNvSpPr>
                <a:spLocks noChangeShapeType="1"/>
              </p:cNvSpPr>
              <p:nvPr/>
            </p:nvSpPr>
            <p:spPr bwMode="auto">
              <a:xfrm>
                <a:off x="192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78" name="Line 112"/>
              <p:cNvSpPr>
                <a:spLocks noChangeShapeType="1"/>
              </p:cNvSpPr>
              <p:nvPr/>
            </p:nvSpPr>
            <p:spPr bwMode="auto">
              <a:xfrm>
                <a:off x="2112"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79" name="Line 113"/>
              <p:cNvSpPr>
                <a:spLocks noChangeShapeType="1"/>
              </p:cNvSpPr>
              <p:nvPr/>
            </p:nvSpPr>
            <p:spPr bwMode="auto">
              <a:xfrm>
                <a:off x="2304"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80" name="Line 114"/>
              <p:cNvSpPr>
                <a:spLocks noChangeShapeType="1"/>
              </p:cNvSpPr>
              <p:nvPr/>
            </p:nvSpPr>
            <p:spPr bwMode="auto">
              <a:xfrm>
                <a:off x="2496"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81" name="Line 115"/>
              <p:cNvSpPr>
                <a:spLocks noChangeShapeType="1"/>
              </p:cNvSpPr>
              <p:nvPr/>
            </p:nvSpPr>
            <p:spPr bwMode="auto">
              <a:xfrm>
                <a:off x="2688" y="501"/>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82" name="Line 116"/>
              <p:cNvSpPr>
                <a:spLocks noChangeShapeType="1"/>
              </p:cNvSpPr>
              <p:nvPr/>
            </p:nvSpPr>
            <p:spPr bwMode="auto">
              <a:xfrm>
                <a:off x="2880" y="504"/>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sp>
            <p:nvSpPr>
              <p:cNvPr id="25683" name="Line 117"/>
              <p:cNvSpPr>
                <a:spLocks noChangeShapeType="1"/>
              </p:cNvSpPr>
              <p:nvPr/>
            </p:nvSpPr>
            <p:spPr bwMode="auto">
              <a:xfrm>
                <a:off x="1344" y="498"/>
                <a:ext cx="0" cy="75"/>
              </a:xfrm>
              <a:prstGeom prst="line">
                <a:avLst/>
              </a:prstGeom>
              <a:noFill/>
              <a:ln w="9525">
                <a:solidFill>
                  <a:schemeClr val="tx1"/>
                </a:solidFill>
                <a:round/>
                <a:headEnd type="none" w="sm" len="sm"/>
                <a:tailEnd type="none" w="sm" len="lg"/>
              </a:ln>
            </p:spPr>
            <p:txBody>
              <a:bodyPr wrap="none" anchor="ctr"/>
              <a:lstStyle/>
              <a:p>
                <a:endParaRPr lang="en-GB" sz="1400" dirty="0"/>
              </a:p>
            </p:txBody>
          </p:sp>
        </p:grpSp>
      </p:grpSp>
      <p:sp>
        <p:nvSpPr>
          <p:cNvPr id="25610" name="Text Box 118"/>
          <p:cNvSpPr txBox="1">
            <a:spLocks noChangeArrowheads="1"/>
          </p:cNvSpPr>
          <p:nvPr/>
        </p:nvSpPr>
        <p:spPr bwMode="auto">
          <a:xfrm>
            <a:off x="2266191" y="1594386"/>
            <a:ext cx="1216596" cy="276999"/>
          </a:xfrm>
          <a:prstGeom prst="rect">
            <a:avLst/>
          </a:prstGeom>
          <a:noFill/>
          <a:ln w="9525">
            <a:noFill/>
            <a:miter lim="800000"/>
            <a:headEnd type="none" w="sm" len="sm"/>
            <a:tailEnd type="none" w="sm" len="lg"/>
          </a:ln>
        </p:spPr>
        <p:txBody>
          <a:bodyPr>
            <a:spAutoFit/>
          </a:bodyPr>
          <a:lstStyle/>
          <a:p>
            <a:pPr algn="ctr">
              <a:spcBef>
                <a:spcPct val="50000"/>
              </a:spcBef>
            </a:pPr>
            <a:r>
              <a:rPr lang="en-US" sz="1200" i="1" dirty="0"/>
              <a:t>Excellent</a:t>
            </a:r>
          </a:p>
        </p:txBody>
      </p:sp>
      <p:sp>
        <p:nvSpPr>
          <p:cNvPr id="25611" name="Line 121"/>
          <p:cNvSpPr>
            <a:spLocks noChangeShapeType="1"/>
          </p:cNvSpPr>
          <p:nvPr/>
        </p:nvSpPr>
        <p:spPr bwMode="auto">
          <a:xfrm flipV="1">
            <a:off x="4326002" y="3483067"/>
            <a:ext cx="0" cy="116682"/>
          </a:xfrm>
          <a:prstGeom prst="line">
            <a:avLst/>
          </a:prstGeom>
          <a:noFill/>
          <a:ln w="9525">
            <a:solidFill>
              <a:schemeClr val="tx1"/>
            </a:solidFill>
            <a:round/>
            <a:headEnd type="none" w="sm" len="sm"/>
            <a:tailEnd type="none" w="sm" len="lg"/>
          </a:ln>
        </p:spPr>
        <p:txBody>
          <a:bodyPr wrap="none" anchor="ctr"/>
          <a:lstStyle/>
          <a:p>
            <a:endParaRPr lang="en-GB" sz="1400" dirty="0"/>
          </a:p>
        </p:txBody>
      </p:sp>
      <p:grpSp>
        <p:nvGrpSpPr>
          <p:cNvPr id="25612" name="Group 122"/>
          <p:cNvGrpSpPr>
            <a:grpSpLocks/>
          </p:cNvGrpSpPr>
          <p:nvPr/>
        </p:nvGrpSpPr>
        <p:grpSpPr bwMode="auto">
          <a:xfrm>
            <a:off x="3490565" y="2059556"/>
            <a:ext cx="1541749" cy="3875373"/>
            <a:chOff x="1473" y="1084"/>
            <a:chExt cx="743" cy="2000"/>
          </a:xfrm>
        </p:grpSpPr>
        <p:sp>
          <p:nvSpPr>
            <p:cNvPr id="25663" name="Freeform 123"/>
            <p:cNvSpPr>
              <a:spLocks/>
            </p:cNvSpPr>
            <p:nvPr/>
          </p:nvSpPr>
          <p:spPr bwMode="auto">
            <a:xfrm>
              <a:off x="1517" y="1084"/>
              <a:ext cx="455" cy="162"/>
            </a:xfrm>
            <a:custGeom>
              <a:avLst/>
              <a:gdLst>
                <a:gd name="T0" fmla="*/ 0 w 372"/>
                <a:gd name="T1" fmla="*/ 0 h 126"/>
                <a:gd name="T2" fmla="*/ 372 w 372"/>
                <a:gd name="T3" fmla="*/ 126 h 126"/>
                <a:gd name="T4" fmla="*/ 0 60000 65536"/>
                <a:gd name="T5" fmla="*/ 0 60000 65536"/>
                <a:gd name="T6" fmla="*/ 0 w 372"/>
                <a:gd name="T7" fmla="*/ 0 h 126"/>
                <a:gd name="T8" fmla="*/ 372 w 372"/>
                <a:gd name="T9" fmla="*/ 126 h 126"/>
              </a:gdLst>
              <a:ahLst/>
              <a:cxnLst>
                <a:cxn ang="T4">
                  <a:pos x="T0" y="T1"/>
                </a:cxn>
                <a:cxn ang="T5">
                  <a:pos x="T2" y="T3"/>
                </a:cxn>
              </a:cxnLst>
              <a:rect l="T6" t="T7" r="T8" b="T9"/>
              <a:pathLst>
                <a:path w="372" h="126">
                  <a:moveTo>
                    <a:pt x="0" y="0"/>
                  </a:moveTo>
                  <a:lnTo>
                    <a:pt x="372" y="126"/>
                  </a:lnTo>
                </a:path>
              </a:pathLst>
            </a:custGeom>
            <a:noFill/>
            <a:ln w="28575" cap="flat" cmpd="sng">
              <a:solidFill>
                <a:srgbClr val="6600FF"/>
              </a:solidFill>
              <a:prstDash val="sysDot"/>
              <a:round/>
              <a:headEnd type="none" w="sm" len="sm"/>
              <a:tailEnd type="none" w="sm" len="lg"/>
            </a:ln>
          </p:spPr>
          <p:txBody>
            <a:bodyPr wrap="none" anchor="ctr"/>
            <a:lstStyle/>
            <a:p>
              <a:endParaRPr lang="en-GB" sz="1400" dirty="0"/>
            </a:p>
          </p:txBody>
        </p:sp>
        <p:sp>
          <p:nvSpPr>
            <p:cNvPr id="25664" name="Freeform 124"/>
            <p:cNvSpPr>
              <a:spLocks/>
            </p:cNvSpPr>
            <p:nvPr/>
          </p:nvSpPr>
          <p:spPr bwMode="auto">
            <a:xfrm>
              <a:off x="1473" y="1262"/>
              <a:ext cx="499" cy="177"/>
            </a:xfrm>
            <a:custGeom>
              <a:avLst/>
              <a:gdLst>
                <a:gd name="T0" fmla="*/ 408 w 408"/>
                <a:gd name="T1" fmla="*/ 0 h 138"/>
                <a:gd name="T2" fmla="*/ 0 w 408"/>
                <a:gd name="T3" fmla="*/ 138 h 138"/>
                <a:gd name="T4" fmla="*/ 0 60000 65536"/>
                <a:gd name="T5" fmla="*/ 0 60000 65536"/>
                <a:gd name="T6" fmla="*/ 0 w 408"/>
                <a:gd name="T7" fmla="*/ 0 h 138"/>
                <a:gd name="T8" fmla="*/ 408 w 408"/>
                <a:gd name="T9" fmla="*/ 138 h 138"/>
              </a:gdLst>
              <a:ahLst/>
              <a:cxnLst>
                <a:cxn ang="T4">
                  <a:pos x="T0" y="T1"/>
                </a:cxn>
                <a:cxn ang="T5">
                  <a:pos x="T2" y="T3"/>
                </a:cxn>
              </a:cxnLst>
              <a:rect l="T6" t="T7" r="T8" b="T9"/>
              <a:pathLst>
                <a:path w="408" h="138">
                  <a:moveTo>
                    <a:pt x="408" y="0"/>
                  </a:moveTo>
                  <a:lnTo>
                    <a:pt x="0" y="138"/>
                  </a:lnTo>
                </a:path>
              </a:pathLst>
            </a:custGeom>
            <a:noFill/>
            <a:ln w="28575" cap="flat" cmpd="sng">
              <a:solidFill>
                <a:srgbClr val="6600FF"/>
              </a:solidFill>
              <a:prstDash val="sysDot"/>
              <a:round/>
              <a:headEnd type="none" w="sm" len="sm"/>
              <a:tailEnd type="none" w="sm" len="lg"/>
            </a:ln>
          </p:spPr>
          <p:txBody>
            <a:bodyPr wrap="none" anchor="ctr"/>
            <a:lstStyle/>
            <a:p>
              <a:endParaRPr lang="en-GB" sz="1400" dirty="0"/>
            </a:p>
          </p:txBody>
        </p:sp>
        <p:sp>
          <p:nvSpPr>
            <p:cNvPr id="25665" name="Freeform 125"/>
            <p:cNvSpPr>
              <a:spLocks/>
            </p:cNvSpPr>
            <p:nvPr/>
          </p:nvSpPr>
          <p:spPr bwMode="auto">
            <a:xfrm>
              <a:off x="1473" y="1424"/>
              <a:ext cx="743" cy="291"/>
            </a:xfrm>
            <a:custGeom>
              <a:avLst/>
              <a:gdLst>
                <a:gd name="T0" fmla="*/ 0 w 608"/>
                <a:gd name="T1" fmla="*/ 0 h 226"/>
                <a:gd name="T2" fmla="*/ 608 w 608"/>
                <a:gd name="T3" fmla="*/ 226 h 226"/>
                <a:gd name="T4" fmla="*/ 0 60000 65536"/>
                <a:gd name="T5" fmla="*/ 0 60000 65536"/>
                <a:gd name="T6" fmla="*/ 0 w 608"/>
                <a:gd name="T7" fmla="*/ 0 h 226"/>
                <a:gd name="T8" fmla="*/ 608 w 608"/>
                <a:gd name="T9" fmla="*/ 226 h 226"/>
              </a:gdLst>
              <a:ahLst/>
              <a:cxnLst>
                <a:cxn ang="T4">
                  <a:pos x="T0" y="T1"/>
                </a:cxn>
                <a:cxn ang="T5">
                  <a:pos x="T2" y="T3"/>
                </a:cxn>
              </a:cxnLst>
              <a:rect l="T6" t="T7" r="T8" b="T9"/>
              <a:pathLst>
                <a:path w="608" h="226">
                  <a:moveTo>
                    <a:pt x="0" y="0"/>
                  </a:moveTo>
                  <a:lnTo>
                    <a:pt x="608" y="226"/>
                  </a:lnTo>
                </a:path>
              </a:pathLst>
            </a:custGeom>
            <a:noFill/>
            <a:ln w="28575" cap="flat" cmpd="sng">
              <a:solidFill>
                <a:srgbClr val="6600FF"/>
              </a:solidFill>
              <a:prstDash val="sysDot"/>
              <a:round/>
              <a:headEnd type="none" w="sm" len="sm"/>
              <a:tailEnd type="none" w="sm" len="lg"/>
            </a:ln>
          </p:spPr>
          <p:txBody>
            <a:bodyPr wrap="none" anchor="ctr"/>
            <a:lstStyle/>
            <a:p>
              <a:endParaRPr lang="en-GB" sz="1400" dirty="0"/>
            </a:p>
          </p:txBody>
        </p:sp>
        <p:sp>
          <p:nvSpPr>
            <p:cNvPr id="25666" name="Freeform 126"/>
            <p:cNvSpPr>
              <a:spLocks/>
            </p:cNvSpPr>
            <p:nvPr/>
          </p:nvSpPr>
          <p:spPr bwMode="auto">
            <a:xfrm>
              <a:off x="1773" y="1717"/>
              <a:ext cx="441" cy="178"/>
            </a:xfrm>
            <a:custGeom>
              <a:avLst/>
              <a:gdLst>
                <a:gd name="T0" fmla="*/ 360 w 360"/>
                <a:gd name="T1" fmla="*/ 0 h 138"/>
                <a:gd name="T2" fmla="*/ 0 w 360"/>
                <a:gd name="T3" fmla="*/ 138 h 138"/>
                <a:gd name="T4" fmla="*/ 0 60000 65536"/>
                <a:gd name="T5" fmla="*/ 0 60000 65536"/>
                <a:gd name="T6" fmla="*/ 0 w 360"/>
                <a:gd name="T7" fmla="*/ 0 h 138"/>
                <a:gd name="T8" fmla="*/ 360 w 360"/>
                <a:gd name="T9" fmla="*/ 138 h 138"/>
              </a:gdLst>
              <a:ahLst/>
              <a:cxnLst>
                <a:cxn ang="T4">
                  <a:pos x="T0" y="T1"/>
                </a:cxn>
                <a:cxn ang="T5">
                  <a:pos x="T2" y="T3"/>
                </a:cxn>
              </a:cxnLst>
              <a:rect l="T6" t="T7" r="T8" b="T9"/>
              <a:pathLst>
                <a:path w="360" h="138">
                  <a:moveTo>
                    <a:pt x="360" y="0"/>
                  </a:moveTo>
                  <a:lnTo>
                    <a:pt x="0" y="138"/>
                  </a:lnTo>
                </a:path>
              </a:pathLst>
            </a:custGeom>
            <a:noFill/>
            <a:ln w="28575" cap="flat" cmpd="sng">
              <a:solidFill>
                <a:srgbClr val="6600FF"/>
              </a:solidFill>
              <a:prstDash val="sysDot"/>
              <a:round/>
              <a:headEnd type="none" w="sm" len="sm"/>
              <a:tailEnd type="none" w="sm" len="lg"/>
            </a:ln>
          </p:spPr>
          <p:txBody>
            <a:bodyPr wrap="none" anchor="ctr"/>
            <a:lstStyle/>
            <a:p>
              <a:endParaRPr lang="en-GB" sz="1400" dirty="0"/>
            </a:p>
          </p:txBody>
        </p:sp>
        <p:sp>
          <p:nvSpPr>
            <p:cNvPr id="25667" name="Freeform 127"/>
            <p:cNvSpPr>
              <a:spLocks/>
            </p:cNvSpPr>
            <p:nvPr/>
          </p:nvSpPr>
          <p:spPr bwMode="auto">
            <a:xfrm>
              <a:off x="1756" y="1879"/>
              <a:ext cx="3" cy="325"/>
            </a:xfrm>
            <a:custGeom>
              <a:avLst/>
              <a:gdLst>
                <a:gd name="T0" fmla="*/ 2 w 2"/>
                <a:gd name="T1" fmla="*/ 0 h 252"/>
                <a:gd name="T2" fmla="*/ 0 w 2"/>
                <a:gd name="T3" fmla="*/ 252 h 252"/>
                <a:gd name="T4" fmla="*/ 0 60000 65536"/>
                <a:gd name="T5" fmla="*/ 0 60000 65536"/>
                <a:gd name="T6" fmla="*/ 0 w 2"/>
                <a:gd name="T7" fmla="*/ 0 h 252"/>
                <a:gd name="T8" fmla="*/ 2 w 2"/>
                <a:gd name="T9" fmla="*/ 252 h 252"/>
              </a:gdLst>
              <a:ahLst/>
              <a:cxnLst>
                <a:cxn ang="T4">
                  <a:pos x="T0" y="T1"/>
                </a:cxn>
                <a:cxn ang="T5">
                  <a:pos x="T2" y="T3"/>
                </a:cxn>
              </a:cxnLst>
              <a:rect l="T6" t="T7" r="T8" b="T9"/>
              <a:pathLst>
                <a:path w="2" h="252">
                  <a:moveTo>
                    <a:pt x="2" y="0"/>
                  </a:moveTo>
                  <a:lnTo>
                    <a:pt x="0" y="252"/>
                  </a:lnTo>
                </a:path>
              </a:pathLst>
            </a:custGeom>
            <a:noFill/>
            <a:ln w="28575" cap="flat" cmpd="sng">
              <a:solidFill>
                <a:srgbClr val="6600FF"/>
              </a:solidFill>
              <a:prstDash val="sysDot"/>
              <a:round/>
              <a:headEnd type="none" w="sm" len="sm"/>
              <a:tailEnd type="none" w="sm" len="lg"/>
            </a:ln>
          </p:spPr>
          <p:txBody>
            <a:bodyPr wrap="none" anchor="ctr"/>
            <a:lstStyle/>
            <a:p>
              <a:endParaRPr lang="en-GB" sz="1400" dirty="0"/>
            </a:p>
          </p:txBody>
        </p:sp>
        <p:sp>
          <p:nvSpPr>
            <p:cNvPr id="25668" name="Freeform 128"/>
            <p:cNvSpPr>
              <a:spLocks/>
            </p:cNvSpPr>
            <p:nvPr/>
          </p:nvSpPr>
          <p:spPr bwMode="auto">
            <a:xfrm>
              <a:off x="1751" y="2194"/>
              <a:ext cx="265" cy="267"/>
            </a:xfrm>
            <a:custGeom>
              <a:avLst/>
              <a:gdLst>
                <a:gd name="T0" fmla="*/ 0 w 216"/>
                <a:gd name="T1" fmla="*/ 0 h 208"/>
                <a:gd name="T2" fmla="*/ 216 w 216"/>
                <a:gd name="T3" fmla="*/ 208 h 208"/>
                <a:gd name="T4" fmla="*/ 0 60000 65536"/>
                <a:gd name="T5" fmla="*/ 0 60000 65536"/>
                <a:gd name="T6" fmla="*/ 0 w 216"/>
                <a:gd name="T7" fmla="*/ 0 h 208"/>
                <a:gd name="T8" fmla="*/ 216 w 216"/>
                <a:gd name="T9" fmla="*/ 208 h 208"/>
              </a:gdLst>
              <a:ahLst/>
              <a:cxnLst>
                <a:cxn ang="T4">
                  <a:pos x="T0" y="T1"/>
                </a:cxn>
                <a:cxn ang="T5">
                  <a:pos x="T2" y="T3"/>
                </a:cxn>
              </a:cxnLst>
              <a:rect l="T6" t="T7" r="T8" b="T9"/>
              <a:pathLst>
                <a:path w="216" h="208">
                  <a:moveTo>
                    <a:pt x="0" y="0"/>
                  </a:moveTo>
                  <a:lnTo>
                    <a:pt x="216" y="208"/>
                  </a:lnTo>
                </a:path>
              </a:pathLst>
            </a:custGeom>
            <a:noFill/>
            <a:ln w="28575" cap="flat" cmpd="sng">
              <a:solidFill>
                <a:srgbClr val="6600FF"/>
              </a:solidFill>
              <a:prstDash val="sysDot"/>
              <a:round/>
              <a:headEnd type="none" w="sm" len="sm"/>
              <a:tailEnd type="none" w="sm" len="lg"/>
            </a:ln>
          </p:spPr>
          <p:txBody>
            <a:bodyPr wrap="none" anchor="ctr"/>
            <a:lstStyle/>
            <a:p>
              <a:endParaRPr lang="en-GB" sz="1400" dirty="0"/>
            </a:p>
          </p:txBody>
        </p:sp>
        <p:sp>
          <p:nvSpPr>
            <p:cNvPr id="25669" name="Freeform 129"/>
            <p:cNvSpPr>
              <a:spLocks/>
            </p:cNvSpPr>
            <p:nvPr/>
          </p:nvSpPr>
          <p:spPr bwMode="auto">
            <a:xfrm>
              <a:off x="2030" y="2456"/>
              <a:ext cx="2" cy="173"/>
            </a:xfrm>
            <a:custGeom>
              <a:avLst/>
              <a:gdLst>
                <a:gd name="T0" fmla="*/ 0 w 1"/>
                <a:gd name="T1" fmla="*/ 0 h 134"/>
                <a:gd name="T2" fmla="*/ 0 w 1"/>
                <a:gd name="T3" fmla="*/ 134 h 134"/>
                <a:gd name="T4" fmla="*/ 0 60000 65536"/>
                <a:gd name="T5" fmla="*/ 0 60000 65536"/>
                <a:gd name="T6" fmla="*/ 0 w 1"/>
                <a:gd name="T7" fmla="*/ 0 h 134"/>
                <a:gd name="T8" fmla="*/ 1 w 1"/>
                <a:gd name="T9" fmla="*/ 134 h 134"/>
              </a:gdLst>
              <a:ahLst/>
              <a:cxnLst>
                <a:cxn ang="T4">
                  <a:pos x="T0" y="T1"/>
                </a:cxn>
                <a:cxn ang="T5">
                  <a:pos x="T2" y="T3"/>
                </a:cxn>
              </a:cxnLst>
              <a:rect l="T6" t="T7" r="T8" b="T9"/>
              <a:pathLst>
                <a:path w="1" h="134">
                  <a:moveTo>
                    <a:pt x="0" y="0"/>
                  </a:moveTo>
                  <a:lnTo>
                    <a:pt x="0" y="134"/>
                  </a:lnTo>
                </a:path>
              </a:pathLst>
            </a:custGeom>
            <a:noFill/>
            <a:ln w="28575" cap="flat" cmpd="sng">
              <a:solidFill>
                <a:srgbClr val="6600FF"/>
              </a:solidFill>
              <a:prstDash val="sysDot"/>
              <a:round/>
              <a:headEnd type="none" w="sm" len="sm"/>
              <a:tailEnd type="none" w="sm" len="lg"/>
            </a:ln>
          </p:spPr>
          <p:txBody>
            <a:bodyPr wrap="none" anchor="ctr"/>
            <a:lstStyle/>
            <a:p>
              <a:endParaRPr lang="en-GB" sz="1400" dirty="0"/>
            </a:p>
          </p:txBody>
        </p:sp>
        <p:sp>
          <p:nvSpPr>
            <p:cNvPr id="25670" name="Freeform 130"/>
            <p:cNvSpPr>
              <a:spLocks/>
            </p:cNvSpPr>
            <p:nvPr/>
          </p:nvSpPr>
          <p:spPr bwMode="auto">
            <a:xfrm>
              <a:off x="1781" y="2626"/>
              <a:ext cx="244" cy="312"/>
            </a:xfrm>
            <a:custGeom>
              <a:avLst/>
              <a:gdLst>
                <a:gd name="T0" fmla="*/ 200 w 200"/>
                <a:gd name="T1" fmla="*/ 0 h 242"/>
                <a:gd name="T2" fmla="*/ 0 w 200"/>
                <a:gd name="T3" fmla="*/ 242 h 242"/>
                <a:gd name="T4" fmla="*/ 0 60000 65536"/>
                <a:gd name="T5" fmla="*/ 0 60000 65536"/>
                <a:gd name="T6" fmla="*/ 0 w 200"/>
                <a:gd name="T7" fmla="*/ 0 h 242"/>
                <a:gd name="T8" fmla="*/ 200 w 200"/>
                <a:gd name="T9" fmla="*/ 242 h 242"/>
              </a:gdLst>
              <a:ahLst/>
              <a:cxnLst>
                <a:cxn ang="T4">
                  <a:pos x="T0" y="T1"/>
                </a:cxn>
                <a:cxn ang="T5">
                  <a:pos x="T2" y="T3"/>
                </a:cxn>
              </a:cxnLst>
              <a:rect l="T6" t="T7" r="T8" b="T9"/>
              <a:pathLst>
                <a:path w="200" h="242">
                  <a:moveTo>
                    <a:pt x="200" y="0"/>
                  </a:moveTo>
                  <a:lnTo>
                    <a:pt x="0" y="242"/>
                  </a:lnTo>
                </a:path>
              </a:pathLst>
            </a:custGeom>
            <a:noFill/>
            <a:ln w="28575" cap="flat" cmpd="sng">
              <a:solidFill>
                <a:srgbClr val="6600FF"/>
              </a:solidFill>
              <a:prstDash val="sysDot"/>
              <a:round/>
              <a:headEnd type="none" w="sm" len="sm"/>
              <a:tailEnd type="none" w="sm" len="lg"/>
            </a:ln>
          </p:spPr>
          <p:txBody>
            <a:bodyPr wrap="none" anchor="ctr"/>
            <a:lstStyle/>
            <a:p>
              <a:endParaRPr lang="en-GB" sz="1400" dirty="0"/>
            </a:p>
          </p:txBody>
        </p:sp>
        <p:sp>
          <p:nvSpPr>
            <p:cNvPr id="25671" name="Freeform 131"/>
            <p:cNvSpPr>
              <a:spLocks/>
            </p:cNvSpPr>
            <p:nvPr/>
          </p:nvSpPr>
          <p:spPr bwMode="auto">
            <a:xfrm>
              <a:off x="1541" y="2930"/>
              <a:ext cx="255" cy="154"/>
            </a:xfrm>
            <a:custGeom>
              <a:avLst/>
              <a:gdLst>
                <a:gd name="T0" fmla="*/ 208 w 208"/>
                <a:gd name="T1" fmla="*/ 0 h 120"/>
                <a:gd name="T2" fmla="*/ 0 w 208"/>
                <a:gd name="T3" fmla="*/ 120 h 120"/>
                <a:gd name="T4" fmla="*/ 0 60000 65536"/>
                <a:gd name="T5" fmla="*/ 0 60000 65536"/>
                <a:gd name="T6" fmla="*/ 0 w 208"/>
                <a:gd name="T7" fmla="*/ 0 h 120"/>
                <a:gd name="T8" fmla="*/ 208 w 208"/>
                <a:gd name="T9" fmla="*/ 120 h 120"/>
              </a:gdLst>
              <a:ahLst/>
              <a:cxnLst>
                <a:cxn ang="T4">
                  <a:pos x="T0" y="T1"/>
                </a:cxn>
                <a:cxn ang="T5">
                  <a:pos x="T2" y="T3"/>
                </a:cxn>
              </a:cxnLst>
              <a:rect l="T6" t="T7" r="T8" b="T9"/>
              <a:pathLst>
                <a:path w="208" h="120">
                  <a:moveTo>
                    <a:pt x="208" y="0"/>
                  </a:moveTo>
                  <a:lnTo>
                    <a:pt x="0" y="120"/>
                  </a:lnTo>
                </a:path>
              </a:pathLst>
            </a:custGeom>
            <a:noFill/>
            <a:ln w="28575" cap="flat" cmpd="sng">
              <a:solidFill>
                <a:srgbClr val="6600FF"/>
              </a:solidFill>
              <a:prstDash val="sysDot"/>
              <a:round/>
              <a:headEnd type="none" w="sm" len="sm"/>
              <a:tailEnd type="none" w="sm" len="lg"/>
            </a:ln>
          </p:spPr>
          <p:txBody>
            <a:bodyPr wrap="none" anchor="ctr"/>
            <a:lstStyle/>
            <a:p>
              <a:endParaRPr lang="en-GB" sz="1400" dirty="0"/>
            </a:p>
          </p:txBody>
        </p:sp>
      </p:grpSp>
      <p:grpSp>
        <p:nvGrpSpPr>
          <p:cNvPr id="25613" name="Group 132"/>
          <p:cNvGrpSpPr>
            <a:grpSpLocks/>
          </p:cNvGrpSpPr>
          <p:nvPr/>
        </p:nvGrpSpPr>
        <p:grpSpPr bwMode="auto">
          <a:xfrm>
            <a:off x="4554696" y="2059555"/>
            <a:ext cx="1868456" cy="3906488"/>
            <a:chOff x="1986" y="1084"/>
            <a:chExt cx="901" cy="2016"/>
          </a:xfrm>
        </p:grpSpPr>
        <p:sp>
          <p:nvSpPr>
            <p:cNvPr id="25654" name="Freeform 133"/>
            <p:cNvSpPr>
              <a:spLocks/>
            </p:cNvSpPr>
            <p:nvPr/>
          </p:nvSpPr>
          <p:spPr bwMode="auto">
            <a:xfrm>
              <a:off x="1986" y="1084"/>
              <a:ext cx="257" cy="170"/>
            </a:xfrm>
            <a:custGeom>
              <a:avLst/>
              <a:gdLst>
                <a:gd name="T0" fmla="*/ 0 w 210"/>
                <a:gd name="T1" fmla="*/ 0 h 132"/>
                <a:gd name="T2" fmla="*/ 210 w 210"/>
                <a:gd name="T3" fmla="*/ 132 h 132"/>
                <a:gd name="T4" fmla="*/ 0 60000 65536"/>
                <a:gd name="T5" fmla="*/ 0 60000 65536"/>
                <a:gd name="T6" fmla="*/ 0 w 210"/>
                <a:gd name="T7" fmla="*/ 0 h 132"/>
                <a:gd name="T8" fmla="*/ 210 w 210"/>
                <a:gd name="T9" fmla="*/ 132 h 132"/>
              </a:gdLst>
              <a:ahLst/>
              <a:cxnLst>
                <a:cxn ang="T4">
                  <a:pos x="T0" y="T1"/>
                </a:cxn>
                <a:cxn ang="T5">
                  <a:pos x="T2" y="T3"/>
                </a:cxn>
              </a:cxnLst>
              <a:rect l="T6" t="T7" r="T8" b="T9"/>
              <a:pathLst>
                <a:path w="210" h="132">
                  <a:moveTo>
                    <a:pt x="0" y="0"/>
                  </a:moveTo>
                  <a:lnTo>
                    <a:pt x="210" y="132"/>
                  </a:lnTo>
                </a:path>
              </a:pathLst>
            </a:custGeom>
            <a:noFill/>
            <a:ln w="28575" cap="flat" cmpd="sng">
              <a:solidFill>
                <a:srgbClr val="0000FF"/>
              </a:solidFill>
              <a:prstDash val="lgDash"/>
              <a:round/>
              <a:headEnd type="none" w="sm" len="sm"/>
              <a:tailEnd type="none" w="sm" len="lg"/>
            </a:ln>
          </p:spPr>
          <p:txBody>
            <a:bodyPr wrap="none" anchor="ctr"/>
            <a:lstStyle/>
            <a:p>
              <a:endParaRPr lang="en-GB" sz="1400" dirty="0"/>
            </a:p>
          </p:txBody>
        </p:sp>
        <p:sp>
          <p:nvSpPr>
            <p:cNvPr id="25655" name="Freeform 134"/>
            <p:cNvSpPr>
              <a:spLocks/>
            </p:cNvSpPr>
            <p:nvPr/>
          </p:nvSpPr>
          <p:spPr bwMode="auto">
            <a:xfrm>
              <a:off x="2236" y="1246"/>
              <a:ext cx="435" cy="180"/>
            </a:xfrm>
            <a:custGeom>
              <a:avLst/>
              <a:gdLst>
                <a:gd name="T0" fmla="*/ 0 w 356"/>
                <a:gd name="T1" fmla="*/ 0 h 140"/>
                <a:gd name="T2" fmla="*/ 356 w 356"/>
                <a:gd name="T3" fmla="*/ 140 h 140"/>
                <a:gd name="T4" fmla="*/ 0 60000 65536"/>
                <a:gd name="T5" fmla="*/ 0 60000 65536"/>
                <a:gd name="T6" fmla="*/ 0 w 356"/>
                <a:gd name="T7" fmla="*/ 0 h 140"/>
                <a:gd name="T8" fmla="*/ 356 w 356"/>
                <a:gd name="T9" fmla="*/ 140 h 140"/>
              </a:gdLst>
              <a:ahLst/>
              <a:cxnLst>
                <a:cxn ang="T4">
                  <a:pos x="T0" y="T1"/>
                </a:cxn>
                <a:cxn ang="T5">
                  <a:pos x="T2" y="T3"/>
                </a:cxn>
              </a:cxnLst>
              <a:rect l="T6" t="T7" r="T8" b="T9"/>
              <a:pathLst>
                <a:path w="356" h="140">
                  <a:moveTo>
                    <a:pt x="0" y="0"/>
                  </a:moveTo>
                  <a:lnTo>
                    <a:pt x="356" y="140"/>
                  </a:lnTo>
                </a:path>
              </a:pathLst>
            </a:custGeom>
            <a:noFill/>
            <a:ln w="28575" cap="flat" cmpd="sng">
              <a:solidFill>
                <a:srgbClr val="0000FF"/>
              </a:solidFill>
              <a:prstDash val="lgDash"/>
              <a:round/>
              <a:headEnd type="none" w="sm" len="sm"/>
              <a:tailEnd type="none" w="sm" len="lg"/>
            </a:ln>
          </p:spPr>
          <p:txBody>
            <a:bodyPr wrap="none" anchor="ctr"/>
            <a:lstStyle/>
            <a:p>
              <a:endParaRPr lang="en-GB" sz="1400" dirty="0"/>
            </a:p>
          </p:txBody>
        </p:sp>
        <p:sp>
          <p:nvSpPr>
            <p:cNvPr id="25656" name="Freeform 135"/>
            <p:cNvSpPr>
              <a:spLocks/>
            </p:cNvSpPr>
            <p:nvPr/>
          </p:nvSpPr>
          <p:spPr bwMode="auto">
            <a:xfrm>
              <a:off x="2671" y="1447"/>
              <a:ext cx="5" cy="268"/>
            </a:xfrm>
            <a:custGeom>
              <a:avLst/>
              <a:gdLst>
                <a:gd name="T0" fmla="*/ 4 w 4"/>
                <a:gd name="T1" fmla="*/ 0 h 208"/>
                <a:gd name="T2" fmla="*/ 0 w 4"/>
                <a:gd name="T3" fmla="*/ 208 h 208"/>
                <a:gd name="T4" fmla="*/ 0 60000 65536"/>
                <a:gd name="T5" fmla="*/ 0 60000 65536"/>
                <a:gd name="T6" fmla="*/ 0 w 4"/>
                <a:gd name="T7" fmla="*/ 0 h 208"/>
                <a:gd name="T8" fmla="*/ 4 w 4"/>
                <a:gd name="T9" fmla="*/ 208 h 208"/>
              </a:gdLst>
              <a:ahLst/>
              <a:cxnLst>
                <a:cxn ang="T4">
                  <a:pos x="T0" y="T1"/>
                </a:cxn>
                <a:cxn ang="T5">
                  <a:pos x="T2" y="T3"/>
                </a:cxn>
              </a:cxnLst>
              <a:rect l="T6" t="T7" r="T8" b="T9"/>
              <a:pathLst>
                <a:path w="4" h="208">
                  <a:moveTo>
                    <a:pt x="4" y="0"/>
                  </a:moveTo>
                  <a:lnTo>
                    <a:pt x="0" y="208"/>
                  </a:lnTo>
                </a:path>
              </a:pathLst>
            </a:custGeom>
            <a:noFill/>
            <a:ln w="28575" cap="flat" cmpd="sng">
              <a:solidFill>
                <a:srgbClr val="0000FF"/>
              </a:solidFill>
              <a:prstDash val="lgDash"/>
              <a:round/>
              <a:headEnd type="none" w="sm" len="sm"/>
              <a:tailEnd type="none" w="sm" len="lg"/>
            </a:ln>
          </p:spPr>
          <p:txBody>
            <a:bodyPr wrap="none" anchor="ctr"/>
            <a:lstStyle/>
            <a:p>
              <a:endParaRPr lang="en-GB" sz="1400" dirty="0"/>
            </a:p>
          </p:txBody>
        </p:sp>
        <p:sp>
          <p:nvSpPr>
            <p:cNvPr id="25657" name="Freeform 136"/>
            <p:cNvSpPr>
              <a:spLocks/>
            </p:cNvSpPr>
            <p:nvPr/>
          </p:nvSpPr>
          <p:spPr bwMode="auto">
            <a:xfrm>
              <a:off x="2671" y="1720"/>
              <a:ext cx="216" cy="180"/>
            </a:xfrm>
            <a:custGeom>
              <a:avLst/>
              <a:gdLst>
                <a:gd name="T0" fmla="*/ 0 w 176"/>
                <a:gd name="T1" fmla="*/ 0 h 140"/>
                <a:gd name="T2" fmla="*/ 176 w 176"/>
                <a:gd name="T3" fmla="*/ 140 h 140"/>
                <a:gd name="T4" fmla="*/ 0 60000 65536"/>
                <a:gd name="T5" fmla="*/ 0 60000 65536"/>
                <a:gd name="T6" fmla="*/ 0 w 176"/>
                <a:gd name="T7" fmla="*/ 0 h 140"/>
                <a:gd name="T8" fmla="*/ 176 w 176"/>
                <a:gd name="T9" fmla="*/ 140 h 140"/>
              </a:gdLst>
              <a:ahLst/>
              <a:cxnLst>
                <a:cxn ang="T4">
                  <a:pos x="T0" y="T1"/>
                </a:cxn>
                <a:cxn ang="T5">
                  <a:pos x="T2" y="T3"/>
                </a:cxn>
              </a:cxnLst>
              <a:rect l="T6" t="T7" r="T8" b="T9"/>
              <a:pathLst>
                <a:path w="176" h="140">
                  <a:moveTo>
                    <a:pt x="0" y="0"/>
                  </a:moveTo>
                  <a:lnTo>
                    <a:pt x="176" y="140"/>
                  </a:lnTo>
                </a:path>
              </a:pathLst>
            </a:custGeom>
            <a:noFill/>
            <a:ln w="28575" cap="flat" cmpd="sng">
              <a:solidFill>
                <a:srgbClr val="0000FF"/>
              </a:solidFill>
              <a:prstDash val="lgDash"/>
              <a:round/>
              <a:headEnd type="none" w="sm" len="sm"/>
              <a:tailEnd type="none" w="sm" len="lg"/>
            </a:ln>
          </p:spPr>
          <p:txBody>
            <a:bodyPr wrap="none" anchor="ctr"/>
            <a:lstStyle/>
            <a:p>
              <a:endParaRPr lang="en-GB" sz="1400" dirty="0"/>
            </a:p>
          </p:txBody>
        </p:sp>
        <p:sp>
          <p:nvSpPr>
            <p:cNvPr id="25658" name="Freeform 137"/>
            <p:cNvSpPr>
              <a:spLocks/>
            </p:cNvSpPr>
            <p:nvPr/>
          </p:nvSpPr>
          <p:spPr bwMode="auto">
            <a:xfrm>
              <a:off x="2816" y="1879"/>
              <a:ext cx="61" cy="315"/>
            </a:xfrm>
            <a:custGeom>
              <a:avLst/>
              <a:gdLst>
                <a:gd name="T0" fmla="*/ 0 w 50"/>
                <a:gd name="T1" fmla="*/ 0 h 244"/>
                <a:gd name="T2" fmla="*/ 48 w 50"/>
                <a:gd name="T3" fmla="*/ 6 h 244"/>
                <a:gd name="T4" fmla="*/ 50 w 50"/>
                <a:gd name="T5" fmla="*/ 244 h 244"/>
                <a:gd name="T6" fmla="*/ 0 60000 65536"/>
                <a:gd name="T7" fmla="*/ 0 60000 65536"/>
                <a:gd name="T8" fmla="*/ 0 60000 65536"/>
                <a:gd name="T9" fmla="*/ 0 w 50"/>
                <a:gd name="T10" fmla="*/ 0 h 244"/>
                <a:gd name="T11" fmla="*/ 50 w 50"/>
                <a:gd name="T12" fmla="*/ 244 h 244"/>
              </a:gdLst>
              <a:ahLst/>
              <a:cxnLst>
                <a:cxn ang="T6">
                  <a:pos x="T0" y="T1"/>
                </a:cxn>
                <a:cxn ang="T7">
                  <a:pos x="T2" y="T3"/>
                </a:cxn>
                <a:cxn ang="T8">
                  <a:pos x="T4" y="T5"/>
                </a:cxn>
              </a:cxnLst>
              <a:rect l="T9" t="T10" r="T11" b="T12"/>
              <a:pathLst>
                <a:path w="50" h="244">
                  <a:moveTo>
                    <a:pt x="0" y="0"/>
                  </a:moveTo>
                  <a:lnTo>
                    <a:pt x="48" y="6"/>
                  </a:lnTo>
                  <a:lnTo>
                    <a:pt x="50" y="244"/>
                  </a:lnTo>
                </a:path>
              </a:pathLst>
            </a:custGeom>
            <a:noFill/>
            <a:ln w="28575" cap="flat" cmpd="sng">
              <a:solidFill>
                <a:srgbClr val="0000FF"/>
              </a:solidFill>
              <a:prstDash val="lgDash"/>
              <a:round/>
              <a:headEnd type="none" w="sm" len="sm"/>
              <a:tailEnd type="none" w="sm" len="lg"/>
            </a:ln>
          </p:spPr>
          <p:txBody>
            <a:bodyPr wrap="none" anchor="ctr"/>
            <a:lstStyle/>
            <a:p>
              <a:endParaRPr lang="en-GB" sz="1400" dirty="0"/>
            </a:p>
          </p:txBody>
        </p:sp>
        <p:sp>
          <p:nvSpPr>
            <p:cNvPr id="25659" name="Freeform 138"/>
            <p:cNvSpPr>
              <a:spLocks/>
            </p:cNvSpPr>
            <p:nvPr/>
          </p:nvSpPr>
          <p:spPr bwMode="auto">
            <a:xfrm>
              <a:off x="2706" y="2183"/>
              <a:ext cx="181" cy="276"/>
            </a:xfrm>
            <a:custGeom>
              <a:avLst/>
              <a:gdLst>
                <a:gd name="T0" fmla="*/ 148 w 148"/>
                <a:gd name="T1" fmla="*/ 0 h 214"/>
                <a:gd name="T2" fmla="*/ 0 w 148"/>
                <a:gd name="T3" fmla="*/ 214 h 214"/>
                <a:gd name="T4" fmla="*/ 0 60000 65536"/>
                <a:gd name="T5" fmla="*/ 0 60000 65536"/>
                <a:gd name="T6" fmla="*/ 0 w 148"/>
                <a:gd name="T7" fmla="*/ 0 h 214"/>
                <a:gd name="T8" fmla="*/ 148 w 148"/>
                <a:gd name="T9" fmla="*/ 214 h 214"/>
              </a:gdLst>
              <a:ahLst/>
              <a:cxnLst>
                <a:cxn ang="T4">
                  <a:pos x="T0" y="T1"/>
                </a:cxn>
                <a:cxn ang="T5">
                  <a:pos x="T2" y="T3"/>
                </a:cxn>
              </a:cxnLst>
              <a:rect l="T6" t="T7" r="T8" b="T9"/>
              <a:pathLst>
                <a:path w="148" h="214">
                  <a:moveTo>
                    <a:pt x="148" y="0"/>
                  </a:moveTo>
                  <a:lnTo>
                    <a:pt x="0" y="214"/>
                  </a:lnTo>
                </a:path>
              </a:pathLst>
            </a:custGeom>
            <a:noFill/>
            <a:ln w="28575" cap="flat" cmpd="sng">
              <a:solidFill>
                <a:srgbClr val="0000FF"/>
              </a:solidFill>
              <a:prstDash val="lgDash"/>
              <a:round/>
              <a:headEnd type="none" w="sm" len="sm"/>
              <a:tailEnd type="none" w="sm" len="lg"/>
            </a:ln>
          </p:spPr>
          <p:txBody>
            <a:bodyPr wrap="none" anchor="ctr"/>
            <a:lstStyle/>
            <a:p>
              <a:endParaRPr lang="en-GB" sz="1400" dirty="0"/>
            </a:p>
          </p:txBody>
        </p:sp>
        <p:sp>
          <p:nvSpPr>
            <p:cNvPr id="25660" name="Freeform 139"/>
            <p:cNvSpPr>
              <a:spLocks/>
            </p:cNvSpPr>
            <p:nvPr/>
          </p:nvSpPr>
          <p:spPr bwMode="auto">
            <a:xfrm>
              <a:off x="2246" y="2459"/>
              <a:ext cx="445" cy="167"/>
            </a:xfrm>
            <a:custGeom>
              <a:avLst/>
              <a:gdLst>
                <a:gd name="T0" fmla="*/ 364 w 364"/>
                <a:gd name="T1" fmla="*/ 0 h 130"/>
                <a:gd name="T2" fmla="*/ 0 w 364"/>
                <a:gd name="T3" fmla="*/ 130 h 130"/>
                <a:gd name="T4" fmla="*/ 0 60000 65536"/>
                <a:gd name="T5" fmla="*/ 0 60000 65536"/>
                <a:gd name="T6" fmla="*/ 0 w 364"/>
                <a:gd name="T7" fmla="*/ 0 h 130"/>
                <a:gd name="T8" fmla="*/ 364 w 364"/>
                <a:gd name="T9" fmla="*/ 130 h 130"/>
              </a:gdLst>
              <a:ahLst/>
              <a:cxnLst>
                <a:cxn ang="T4">
                  <a:pos x="T0" y="T1"/>
                </a:cxn>
                <a:cxn ang="T5">
                  <a:pos x="T2" y="T3"/>
                </a:cxn>
              </a:cxnLst>
              <a:rect l="T6" t="T7" r="T8" b="T9"/>
              <a:pathLst>
                <a:path w="364" h="130">
                  <a:moveTo>
                    <a:pt x="364" y="0"/>
                  </a:moveTo>
                  <a:lnTo>
                    <a:pt x="0" y="130"/>
                  </a:lnTo>
                </a:path>
              </a:pathLst>
            </a:custGeom>
            <a:noFill/>
            <a:ln w="28575" cap="flat" cmpd="sng">
              <a:solidFill>
                <a:srgbClr val="0000FF"/>
              </a:solidFill>
              <a:prstDash val="lgDash"/>
              <a:round/>
              <a:headEnd type="none" w="sm" len="sm"/>
              <a:tailEnd type="none" w="sm" len="lg"/>
            </a:ln>
          </p:spPr>
          <p:txBody>
            <a:bodyPr wrap="none" anchor="ctr"/>
            <a:lstStyle/>
            <a:p>
              <a:endParaRPr lang="en-GB" sz="1400" dirty="0"/>
            </a:p>
          </p:txBody>
        </p:sp>
        <p:sp>
          <p:nvSpPr>
            <p:cNvPr id="25661" name="Freeform 140"/>
            <p:cNvSpPr>
              <a:spLocks/>
            </p:cNvSpPr>
            <p:nvPr/>
          </p:nvSpPr>
          <p:spPr bwMode="auto">
            <a:xfrm>
              <a:off x="2251" y="2631"/>
              <a:ext cx="227" cy="291"/>
            </a:xfrm>
            <a:custGeom>
              <a:avLst/>
              <a:gdLst>
                <a:gd name="T0" fmla="*/ 0 w 186"/>
                <a:gd name="T1" fmla="*/ 0 h 226"/>
                <a:gd name="T2" fmla="*/ 186 w 186"/>
                <a:gd name="T3" fmla="*/ 226 h 226"/>
                <a:gd name="T4" fmla="*/ 0 60000 65536"/>
                <a:gd name="T5" fmla="*/ 0 60000 65536"/>
                <a:gd name="T6" fmla="*/ 0 w 186"/>
                <a:gd name="T7" fmla="*/ 0 h 226"/>
                <a:gd name="T8" fmla="*/ 186 w 186"/>
                <a:gd name="T9" fmla="*/ 226 h 226"/>
              </a:gdLst>
              <a:ahLst/>
              <a:cxnLst>
                <a:cxn ang="T4">
                  <a:pos x="T0" y="T1"/>
                </a:cxn>
                <a:cxn ang="T5">
                  <a:pos x="T2" y="T3"/>
                </a:cxn>
              </a:cxnLst>
              <a:rect l="T6" t="T7" r="T8" b="T9"/>
              <a:pathLst>
                <a:path w="186" h="226">
                  <a:moveTo>
                    <a:pt x="0" y="0"/>
                  </a:moveTo>
                  <a:lnTo>
                    <a:pt x="186" y="226"/>
                  </a:lnTo>
                </a:path>
              </a:pathLst>
            </a:custGeom>
            <a:noFill/>
            <a:ln w="28575" cap="flat" cmpd="sng">
              <a:solidFill>
                <a:srgbClr val="0000FF"/>
              </a:solidFill>
              <a:prstDash val="lgDash"/>
              <a:round/>
              <a:headEnd type="none" w="sm" len="sm"/>
              <a:tailEnd type="none" w="sm" len="lg"/>
            </a:ln>
          </p:spPr>
          <p:txBody>
            <a:bodyPr wrap="none" anchor="ctr"/>
            <a:lstStyle/>
            <a:p>
              <a:endParaRPr lang="en-GB" sz="1400" dirty="0"/>
            </a:p>
          </p:txBody>
        </p:sp>
        <p:sp>
          <p:nvSpPr>
            <p:cNvPr id="25662" name="Freeform 141"/>
            <p:cNvSpPr>
              <a:spLocks/>
            </p:cNvSpPr>
            <p:nvPr/>
          </p:nvSpPr>
          <p:spPr bwMode="auto">
            <a:xfrm>
              <a:off x="2500" y="2930"/>
              <a:ext cx="230" cy="170"/>
            </a:xfrm>
            <a:custGeom>
              <a:avLst/>
              <a:gdLst>
                <a:gd name="T0" fmla="*/ 0 w 188"/>
                <a:gd name="T1" fmla="*/ 0 h 132"/>
                <a:gd name="T2" fmla="*/ 188 w 188"/>
                <a:gd name="T3" fmla="*/ 132 h 132"/>
                <a:gd name="T4" fmla="*/ 0 60000 65536"/>
                <a:gd name="T5" fmla="*/ 0 60000 65536"/>
                <a:gd name="T6" fmla="*/ 0 w 188"/>
                <a:gd name="T7" fmla="*/ 0 h 132"/>
                <a:gd name="T8" fmla="*/ 188 w 188"/>
                <a:gd name="T9" fmla="*/ 132 h 132"/>
              </a:gdLst>
              <a:ahLst/>
              <a:cxnLst>
                <a:cxn ang="T4">
                  <a:pos x="T0" y="T1"/>
                </a:cxn>
                <a:cxn ang="T5">
                  <a:pos x="T2" y="T3"/>
                </a:cxn>
              </a:cxnLst>
              <a:rect l="T6" t="T7" r="T8" b="T9"/>
              <a:pathLst>
                <a:path w="188" h="132">
                  <a:moveTo>
                    <a:pt x="0" y="0"/>
                  </a:moveTo>
                  <a:lnTo>
                    <a:pt x="188" y="132"/>
                  </a:lnTo>
                </a:path>
              </a:pathLst>
            </a:custGeom>
            <a:noFill/>
            <a:ln w="28575" cap="flat" cmpd="sng">
              <a:solidFill>
                <a:srgbClr val="0000FF"/>
              </a:solidFill>
              <a:prstDash val="lgDash"/>
              <a:round/>
              <a:headEnd type="none" w="sm" len="sm"/>
              <a:tailEnd type="none" w="sm" len="lg"/>
            </a:ln>
          </p:spPr>
          <p:txBody>
            <a:bodyPr wrap="none" anchor="ctr"/>
            <a:lstStyle/>
            <a:p>
              <a:endParaRPr lang="en-GB" sz="1400" dirty="0"/>
            </a:p>
          </p:txBody>
        </p:sp>
      </p:grpSp>
      <p:sp>
        <p:nvSpPr>
          <p:cNvPr id="25614" name="Text Box 142"/>
          <p:cNvSpPr txBox="1">
            <a:spLocks noChangeArrowheads="1"/>
          </p:cNvSpPr>
          <p:nvPr/>
        </p:nvSpPr>
        <p:spPr bwMode="auto">
          <a:xfrm>
            <a:off x="3230755" y="1207006"/>
            <a:ext cx="1341056" cy="461665"/>
          </a:xfrm>
          <a:prstGeom prst="rect">
            <a:avLst/>
          </a:prstGeom>
          <a:noFill/>
          <a:ln w="22225" cap="rnd">
            <a:noFill/>
            <a:prstDash val="sysDot"/>
            <a:miter lim="800000"/>
            <a:headEnd type="none" w="sm" len="sm"/>
            <a:tailEnd type="none" w="sm" len="lg"/>
          </a:ln>
        </p:spPr>
        <p:txBody>
          <a:bodyPr>
            <a:spAutoFit/>
          </a:bodyPr>
          <a:lstStyle/>
          <a:p>
            <a:pPr algn="ctr">
              <a:spcBef>
                <a:spcPct val="50000"/>
              </a:spcBef>
            </a:pPr>
            <a:r>
              <a:rPr lang="en-US" sz="1200" dirty="0"/>
              <a:t>Target performance</a:t>
            </a:r>
          </a:p>
        </p:txBody>
      </p:sp>
      <p:sp>
        <p:nvSpPr>
          <p:cNvPr id="25615" name="Text Box 143"/>
          <p:cNvSpPr txBox="1">
            <a:spLocks noChangeArrowheads="1"/>
          </p:cNvSpPr>
          <p:nvPr/>
        </p:nvSpPr>
        <p:spPr bwMode="auto">
          <a:xfrm>
            <a:off x="5599484" y="1175421"/>
            <a:ext cx="1337946" cy="461665"/>
          </a:xfrm>
          <a:prstGeom prst="rect">
            <a:avLst/>
          </a:prstGeom>
          <a:noFill/>
          <a:ln w="22225" cap="rnd">
            <a:noFill/>
            <a:prstDash val="sysDot"/>
            <a:miter lim="800000"/>
            <a:headEnd type="none" w="sm" len="sm"/>
            <a:tailEnd type="none" w="sm" len="lg"/>
          </a:ln>
        </p:spPr>
        <p:txBody>
          <a:bodyPr>
            <a:spAutoFit/>
          </a:bodyPr>
          <a:lstStyle/>
          <a:p>
            <a:pPr algn="ctr">
              <a:spcBef>
                <a:spcPct val="50000"/>
              </a:spcBef>
            </a:pPr>
            <a:r>
              <a:rPr lang="en-US" sz="1200" dirty="0"/>
              <a:t>Current performance</a:t>
            </a:r>
          </a:p>
        </p:txBody>
      </p:sp>
      <p:sp>
        <p:nvSpPr>
          <p:cNvPr id="25616" name="Freeform 144"/>
          <p:cNvSpPr>
            <a:spLocks/>
          </p:cNvSpPr>
          <p:nvPr/>
        </p:nvSpPr>
        <p:spPr bwMode="auto">
          <a:xfrm>
            <a:off x="3414333" y="1676843"/>
            <a:ext cx="423164" cy="577183"/>
          </a:xfrm>
          <a:custGeom>
            <a:avLst/>
            <a:gdLst>
              <a:gd name="T0" fmla="*/ 167 w 167"/>
              <a:gd name="T1" fmla="*/ 0 h 231"/>
              <a:gd name="T2" fmla="*/ 0 w 167"/>
              <a:gd name="T3" fmla="*/ 231 h 231"/>
              <a:gd name="T4" fmla="*/ 0 60000 65536"/>
              <a:gd name="T5" fmla="*/ 0 60000 65536"/>
              <a:gd name="T6" fmla="*/ 0 w 167"/>
              <a:gd name="T7" fmla="*/ 0 h 231"/>
              <a:gd name="T8" fmla="*/ 167 w 167"/>
              <a:gd name="T9" fmla="*/ 231 h 231"/>
            </a:gdLst>
            <a:ahLst/>
            <a:cxnLst>
              <a:cxn ang="T4">
                <a:pos x="T0" y="T1"/>
              </a:cxn>
              <a:cxn ang="T5">
                <a:pos x="T2" y="T3"/>
              </a:cxn>
            </a:cxnLst>
            <a:rect l="T6" t="T7" r="T8" b="T9"/>
            <a:pathLst>
              <a:path w="167" h="231">
                <a:moveTo>
                  <a:pt x="167" y="0"/>
                </a:moveTo>
                <a:lnTo>
                  <a:pt x="0" y="231"/>
                </a:lnTo>
              </a:path>
            </a:pathLst>
          </a:custGeom>
          <a:noFill/>
          <a:ln w="25400">
            <a:solidFill>
              <a:srgbClr val="FF00FF"/>
            </a:solidFill>
            <a:round/>
            <a:headEnd type="none" w="sm" len="sm"/>
            <a:tailEnd type="stealth" w="sm" len="med"/>
          </a:ln>
        </p:spPr>
        <p:txBody>
          <a:bodyPr wrap="none" anchor="ctr"/>
          <a:lstStyle/>
          <a:p>
            <a:endParaRPr lang="en-GB" sz="1400" dirty="0"/>
          </a:p>
        </p:txBody>
      </p:sp>
      <p:sp>
        <p:nvSpPr>
          <p:cNvPr id="25617" name="Line 145"/>
          <p:cNvSpPr>
            <a:spLocks noChangeShapeType="1"/>
          </p:cNvSpPr>
          <p:nvPr/>
        </p:nvSpPr>
        <p:spPr bwMode="auto">
          <a:xfrm flipH="1">
            <a:off x="4326003" y="1679476"/>
            <a:ext cx="409385" cy="605664"/>
          </a:xfrm>
          <a:prstGeom prst="line">
            <a:avLst/>
          </a:prstGeom>
          <a:noFill/>
          <a:ln w="25400">
            <a:solidFill>
              <a:srgbClr val="6600FF"/>
            </a:solidFill>
            <a:round/>
            <a:headEnd type="none" w="sm" len="sm"/>
            <a:tailEnd type="stealth" w="sm" len="med"/>
          </a:ln>
        </p:spPr>
        <p:txBody>
          <a:bodyPr wrap="none" anchor="ctr"/>
          <a:lstStyle/>
          <a:p>
            <a:endParaRPr lang="en-GB" sz="1400" dirty="0"/>
          </a:p>
        </p:txBody>
      </p:sp>
      <p:sp>
        <p:nvSpPr>
          <p:cNvPr id="25618" name="Freeform 146"/>
          <p:cNvSpPr>
            <a:spLocks/>
          </p:cNvSpPr>
          <p:nvPr/>
        </p:nvSpPr>
        <p:spPr bwMode="auto">
          <a:xfrm>
            <a:off x="5530152" y="1684620"/>
            <a:ext cx="379604" cy="808990"/>
          </a:xfrm>
          <a:custGeom>
            <a:avLst/>
            <a:gdLst>
              <a:gd name="T0" fmla="*/ 150 w 150"/>
              <a:gd name="T1" fmla="*/ 0 h 324"/>
              <a:gd name="T2" fmla="*/ 0 w 150"/>
              <a:gd name="T3" fmla="*/ 324 h 324"/>
              <a:gd name="T4" fmla="*/ 0 60000 65536"/>
              <a:gd name="T5" fmla="*/ 0 60000 65536"/>
              <a:gd name="T6" fmla="*/ 0 w 150"/>
              <a:gd name="T7" fmla="*/ 0 h 324"/>
              <a:gd name="T8" fmla="*/ 150 w 150"/>
              <a:gd name="T9" fmla="*/ 324 h 324"/>
            </a:gdLst>
            <a:ahLst/>
            <a:cxnLst>
              <a:cxn ang="T4">
                <a:pos x="T0" y="T1"/>
              </a:cxn>
              <a:cxn ang="T5">
                <a:pos x="T2" y="T3"/>
              </a:cxn>
            </a:cxnLst>
            <a:rect l="T6" t="T7" r="T8" b="T9"/>
            <a:pathLst>
              <a:path w="150" h="324">
                <a:moveTo>
                  <a:pt x="150" y="0"/>
                </a:moveTo>
                <a:lnTo>
                  <a:pt x="0" y="324"/>
                </a:lnTo>
              </a:path>
            </a:pathLst>
          </a:custGeom>
          <a:noFill/>
          <a:ln w="25400">
            <a:solidFill>
              <a:srgbClr val="0000FF"/>
            </a:solidFill>
            <a:round/>
            <a:headEnd type="none" w="sm" len="sm"/>
            <a:tailEnd type="stealth" w="sm" len="med"/>
          </a:ln>
        </p:spPr>
        <p:txBody>
          <a:bodyPr wrap="none" anchor="ctr"/>
          <a:lstStyle/>
          <a:p>
            <a:endParaRPr lang="en-GB" sz="1400" dirty="0"/>
          </a:p>
        </p:txBody>
      </p:sp>
      <p:grpSp>
        <p:nvGrpSpPr>
          <p:cNvPr id="25619" name="Group 189"/>
          <p:cNvGrpSpPr>
            <a:grpSpLocks/>
          </p:cNvGrpSpPr>
          <p:nvPr/>
        </p:nvGrpSpPr>
        <p:grpSpPr bwMode="auto">
          <a:xfrm>
            <a:off x="3084513" y="2054889"/>
            <a:ext cx="1014350" cy="3894043"/>
            <a:chOff x="1673" y="1028"/>
            <a:chExt cx="652" cy="2503"/>
          </a:xfrm>
        </p:grpSpPr>
        <p:sp>
          <p:nvSpPr>
            <p:cNvPr id="25645" name="Freeform 148"/>
            <p:cNvSpPr>
              <a:spLocks/>
            </p:cNvSpPr>
            <p:nvPr/>
          </p:nvSpPr>
          <p:spPr bwMode="auto">
            <a:xfrm>
              <a:off x="1673" y="1028"/>
              <a:ext cx="280" cy="206"/>
            </a:xfrm>
            <a:custGeom>
              <a:avLst/>
              <a:gdLst>
                <a:gd name="T0" fmla="*/ 0 w 172"/>
                <a:gd name="T1" fmla="*/ 0 h 128"/>
                <a:gd name="T2" fmla="*/ 172 w 172"/>
                <a:gd name="T3" fmla="*/ 128 h 128"/>
                <a:gd name="T4" fmla="*/ 0 60000 65536"/>
                <a:gd name="T5" fmla="*/ 0 60000 65536"/>
                <a:gd name="T6" fmla="*/ 0 w 172"/>
                <a:gd name="T7" fmla="*/ 0 h 128"/>
                <a:gd name="T8" fmla="*/ 172 w 172"/>
                <a:gd name="T9" fmla="*/ 128 h 128"/>
              </a:gdLst>
              <a:ahLst/>
              <a:cxnLst>
                <a:cxn ang="T4">
                  <a:pos x="T0" y="T1"/>
                </a:cxn>
                <a:cxn ang="T5">
                  <a:pos x="T2" y="T3"/>
                </a:cxn>
              </a:cxnLst>
              <a:rect l="T6" t="T7" r="T8" b="T9"/>
              <a:pathLst>
                <a:path w="172" h="128">
                  <a:moveTo>
                    <a:pt x="0" y="0"/>
                  </a:moveTo>
                  <a:lnTo>
                    <a:pt x="172" y="128"/>
                  </a:lnTo>
                </a:path>
              </a:pathLst>
            </a:custGeom>
            <a:noFill/>
            <a:ln w="28575" cap="flat" cmpd="sng">
              <a:solidFill>
                <a:srgbClr val="FF0000"/>
              </a:solidFill>
              <a:prstDash val="solid"/>
              <a:round/>
              <a:headEnd type="none" w="sm" len="sm"/>
              <a:tailEnd type="none" w="sm" len="lg"/>
            </a:ln>
          </p:spPr>
          <p:txBody>
            <a:bodyPr wrap="none" anchor="ctr"/>
            <a:lstStyle/>
            <a:p>
              <a:endParaRPr lang="en-GB" sz="1400" dirty="0"/>
            </a:p>
          </p:txBody>
        </p:sp>
        <p:sp>
          <p:nvSpPr>
            <p:cNvPr id="25646" name="Freeform 149"/>
            <p:cNvSpPr>
              <a:spLocks/>
            </p:cNvSpPr>
            <p:nvPr/>
          </p:nvSpPr>
          <p:spPr bwMode="auto">
            <a:xfrm>
              <a:off x="1944" y="1234"/>
              <a:ext cx="2" cy="224"/>
            </a:xfrm>
            <a:custGeom>
              <a:avLst/>
              <a:gdLst>
                <a:gd name="T0" fmla="*/ 0 w 2"/>
                <a:gd name="T1" fmla="*/ 0 h 140"/>
                <a:gd name="T2" fmla="*/ 2 w 2"/>
                <a:gd name="T3" fmla="*/ 140 h 140"/>
                <a:gd name="T4" fmla="*/ 0 60000 65536"/>
                <a:gd name="T5" fmla="*/ 0 60000 65536"/>
                <a:gd name="T6" fmla="*/ 0 w 2"/>
                <a:gd name="T7" fmla="*/ 0 h 140"/>
                <a:gd name="T8" fmla="*/ 2 w 2"/>
                <a:gd name="T9" fmla="*/ 140 h 140"/>
              </a:gdLst>
              <a:ahLst/>
              <a:cxnLst>
                <a:cxn ang="T4">
                  <a:pos x="T0" y="T1"/>
                </a:cxn>
                <a:cxn ang="T5">
                  <a:pos x="T2" y="T3"/>
                </a:cxn>
              </a:cxnLst>
              <a:rect l="T6" t="T7" r="T8" b="T9"/>
              <a:pathLst>
                <a:path w="2" h="140">
                  <a:moveTo>
                    <a:pt x="0" y="0"/>
                  </a:moveTo>
                  <a:lnTo>
                    <a:pt x="2" y="140"/>
                  </a:lnTo>
                </a:path>
              </a:pathLst>
            </a:custGeom>
            <a:noFill/>
            <a:ln w="28575" cap="flat" cmpd="sng">
              <a:solidFill>
                <a:srgbClr val="FF0000"/>
              </a:solidFill>
              <a:prstDash val="solid"/>
              <a:round/>
              <a:headEnd type="none" w="sm" len="sm"/>
              <a:tailEnd type="none" w="sm" len="lg"/>
            </a:ln>
          </p:spPr>
          <p:txBody>
            <a:bodyPr wrap="none" anchor="ctr"/>
            <a:lstStyle/>
            <a:p>
              <a:endParaRPr lang="en-GB" sz="1400" dirty="0"/>
            </a:p>
          </p:txBody>
        </p:sp>
        <p:sp>
          <p:nvSpPr>
            <p:cNvPr id="25647" name="Freeform 150"/>
            <p:cNvSpPr>
              <a:spLocks/>
            </p:cNvSpPr>
            <p:nvPr/>
          </p:nvSpPr>
          <p:spPr bwMode="auto">
            <a:xfrm>
              <a:off x="1946" y="1464"/>
              <a:ext cx="379" cy="366"/>
            </a:xfrm>
            <a:custGeom>
              <a:avLst/>
              <a:gdLst>
                <a:gd name="T0" fmla="*/ 0 w 232"/>
                <a:gd name="T1" fmla="*/ 0 h 228"/>
                <a:gd name="T2" fmla="*/ 232 w 232"/>
                <a:gd name="T3" fmla="*/ 228 h 228"/>
                <a:gd name="T4" fmla="*/ 0 60000 65536"/>
                <a:gd name="T5" fmla="*/ 0 60000 65536"/>
                <a:gd name="T6" fmla="*/ 0 w 232"/>
                <a:gd name="T7" fmla="*/ 0 h 228"/>
                <a:gd name="T8" fmla="*/ 232 w 232"/>
                <a:gd name="T9" fmla="*/ 228 h 228"/>
              </a:gdLst>
              <a:ahLst/>
              <a:cxnLst>
                <a:cxn ang="T4">
                  <a:pos x="T0" y="T1"/>
                </a:cxn>
                <a:cxn ang="T5">
                  <a:pos x="T2" y="T3"/>
                </a:cxn>
              </a:cxnLst>
              <a:rect l="T6" t="T7" r="T8" b="T9"/>
              <a:pathLst>
                <a:path w="232" h="228">
                  <a:moveTo>
                    <a:pt x="0" y="0"/>
                  </a:moveTo>
                  <a:lnTo>
                    <a:pt x="232" y="228"/>
                  </a:lnTo>
                </a:path>
              </a:pathLst>
            </a:custGeom>
            <a:noFill/>
            <a:ln w="28575" cap="flat" cmpd="sng">
              <a:solidFill>
                <a:srgbClr val="FF0000"/>
              </a:solidFill>
              <a:prstDash val="solid"/>
              <a:round/>
              <a:headEnd type="none" w="sm" len="sm"/>
              <a:tailEnd type="none" w="sm" len="lg"/>
            </a:ln>
          </p:spPr>
          <p:txBody>
            <a:bodyPr wrap="none" anchor="ctr"/>
            <a:lstStyle/>
            <a:p>
              <a:endParaRPr lang="en-GB" sz="1400" dirty="0"/>
            </a:p>
          </p:txBody>
        </p:sp>
        <p:sp>
          <p:nvSpPr>
            <p:cNvPr id="25648" name="Freeform 151"/>
            <p:cNvSpPr>
              <a:spLocks/>
            </p:cNvSpPr>
            <p:nvPr/>
          </p:nvSpPr>
          <p:spPr bwMode="auto">
            <a:xfrm>
              <a:off x="2312" y="1824"/>
              <a:ext cx="4" cy="208"/>
            </a:xfrm>
            <a:custGeom>
              <a:avLst/>
              <a:gdLst>
                <a:gd name="T0" fmla="*/ 0 w 2"/>
                <a:gd name="T1" fmla="*/ 0 h 130"/>
                <a:gd name="T2" fmla="*/ 2 w 2"/>
                <a:gd name="T3" fmla="*/ 130 h 130"/>
                <a:gd name="T4" fmla="*/ 0 60000 65536"/>
                <a:gd name="T5" fmla="*/ 0 60000 65536"/>
                <a:gd name="T6" fmla="*/ 0 w 2"/>
                <a:gd name="T7" fmla="*/ 0 h 130"/>
                <a:gd name="T8" fmla="*/ 2 w 2"/>
                <a:gd name="T9" fmla="*/ 130 h 130"/>
              </a:gdLst>
              <a:ahLst/>
              <a:cxnLst>
                <a:cxn ang="T4">
                  <a:pos x="T0" y="T1"/>
                </a:cxn>
                <a:cxn ang="T5">
                  <a:pos x="T2" y="T3"/>
                </a:cxn>
              </a:cxnLst>
              <a:rect l="T6" t="T7" r="T8" b="T9"/>
              <a:pathLst>
                <a:path w="2" h="130">
                  <a:moveTo>
                    <a:pt x="0" y="0"/>
                  </a:moveTo>
                  <a:lnTo>
                    <a:pt x="2" y="130"/>
                  </a:lnTo>
                </a:path>
              </a:pathLst>
            </a:custGeom>
            <a:noFill/>
            <a:ln w="28575" cap="flat" cmpd="sng">
              <a:solidFill>
                <a:srgbClr val="FF0000"/>
              </a:solidFill>
              <a:prstDash val="solid"/>
              <a:round/>
              <a:headEnd type="none" w="sm" len="sm"/>
              <a:tailEnd type="none" w="sm" len="lg"/>
            </a:ln>
          </p:spPr>
          <p:txBody>
            <a:bodyPr wrap="none" anchor="ctr"/>
            <a:lstStyle/>
            <a:p>
              <a:endParaRPr lang="en-GB" sz="1400" dirty="0"/>
            </a:p>
          </p:txBody>
        </p:sp>
        <p:sp>
          <p:nvSpPr>
            <p:cNvPr id="25649" name="Freeform 152"/>
            <p:cNvSpPr>
              <a:spLocks/>
            </p:cNvSpPr>
            <p:nvPr/>
          </p:nvSpPr>
          <p:spPr bwMode="auto">
            <a:xfrm>
              <a:off x="1992" y="2032"/>
              <a:ext cx="324" cy="380"/>
            </a:xfrm>
            <a:custGeom>
              <a:avLst/>
              <a:gdLst>
                <a:gd name="T0" fmla="*/ 324 w 324"/>
                <a:gd name="T1" fmla="*/ 0 h 380"/>
                <a:gd name="T2" fmla="*/ 0 w 324"/>
                <a:gd name="T3" fmla="*/ 380 h 380"/>
                <a:gd name="T4" fmla="*/ 0 60000 65536"/>
                <a:gd name="T5" fmla="*/ 0 60000 65536"/>
                <a:gd name="T6" fmla="*/ 0 w 324"/>
                <a:gd name="T7" fmla="*/ 0 h 380"/>
                <a:gd name="T8" fmla="*/ 324 w 324"/>
                <a:gd name="T9" fmla="*/ 380 h 380"/>
              </a:gdLst>
              <a:ahLst/>
              <a:cxnLst>
                <a:cxn ang="T4">
                  <a:pos x="T0" y="T1"/>
                </a:cxn>
                <a:cxn ang="T5">
                  <a:pos x="T2" y="T3"/>
                </a:cxn>
              </a:cxnLst>
              <a:rect l="T6" t="T7" r="T8" b="T9"/>
              <a:pathLst>
                <a:path w="324" h="380">
                  <a:moveTo>
                    <a:pt x="324" y="0"/>
                  </a:moveTo>
                  <a:lnTo>
                    <a:pt x="0" y="380"/>
                  </a:lnTo>
                </a:path>
              </a:pathLst>
            </a:custGeom>
            <a:noFill/>
            <a:ln w="28575" cap="flat" cmpd="sng">
              <a:solidFill>
                <a:srgbClr val="FF0000"/>
              </a:solidFill>
              <a:prstDash val="solid"/>
              <a:round/>
              <a:headEnd type="none" w="sm" len="sm"/>
              <a:tailEnd type="none" w="sm" len="lg"/>
            </a:ln>
          </p:spPr>
          <p:txBody>
            <a:bodyPr wrap="none" anchor="ctr"/>
            <a:lstStyle/>
            <a:p>
              <a:endParaRPr lang="en-GB" sz="1400" dirty="0"/>
            </a:p>
          </p:txBody>
        </p:sp>
        <p:sp>
          <p:nvSpPr>
            <p:cNvPr id="25650" name="Freeform 153"/>
            <p:cNvSpPr>
              <a:spLocks/>
            </p:cNvSpPr>
            <p:nvPr/>
          </p:nvSpPr>
          <p:spPr bwMode="auto">
            <a:xfrm>
              <a:off x="1973" y="2415"/>
              <a:ext cx="10" cy="326"/>
            </a:xfrm>
            <a:custGeom>
              <a:avLst/>
              <a:gdLst>
                <a:gd name="T0" fmla="*/ 10 w 10"/>
                <a:gd name="T1" fmla="*/ 0 h 326"/>
                <a:gd name="T2" fmla="*/ 0 w 10"/>
                <a:gd name="T3" fmla="*/ 326 h 326"/>
                <a:gd name="T4" fmla="*/ 0 60000 65536"/>
                <a:gd name="T5" fmla="*/ 0 60000 65536"/>
                <a:gd name="T6" fmla="*/ 0 w 10"/>
                <a:gd name="T7" fmla="*/ 0 h 326"/>
                <a:gd name="T8" fmla="*/ 10 w 10"/>
                <a:gd name="T9" fmla="*/ 326 h 326"/>
              </a:gdLst>
              <a:ahLst/>
              <a:cxnLst>
                <a:cxn ang="T4">
                  <a:pos x="T0" y="T1"/>
                </a:cxn>
                <a:cxn ang="T5">
                  <a:pos x="T2" y="T3"/>
                </a:cxn>
              </a:cxnLst>
              <a:rect l="T6" t="T7" r="T8" b="T9"/>
              <a:pathLst>
                <a:path w="10" h="326">
                  <a:moveTo>
                    <a:pt x="10" y="0"/>
                  </a:moveTo>
                  <a:lnTo>
                    <a:pt x="0" y="326"/>
                  </a:lnTo>
                </a:path>
              </a:pathLst>
            </a:custGeom>
            <a:noFill/>
            <a:ln w="28575" cap="flat" cmpd="sng">
              <a:solidFill>
                <a:srgbClr val="FF0000"/>
              </a:solidFill>
              <a:prstDash val="solid"/>
              <a:round/>
              <a:headEnd type="none" w="sm" len="sm"/>
              <a:tailEnd type="none" w="sm" len="lg"/>
            </a:ln>
          </p:spPr>
          <p:txBody>
            <a:bodyPr wrap="none" anchor="ctr"/>
            <a:lstStyle/>
            <a:p>
              <a:endParaRPr lang="en-GB" sz="1400" dirty="0"/>
            </a:p>
          </p:txBody>
        </p:sp>
        <p:sp>
          <p:nvSpPr>
            <p:cNvPr id="25651" name="Freeform 154"/>
            <p:cNvSpPr>
              <a:spLocks/>
            </p:cNvSpPr>
            <p:nvPr/>
          </p:nvSpPr>
          <p:spPr bwMode="auto">
            <a:xfrm>
              <a:off x="1680" y="2735"/>
              <a:ext cx="302" cy="224"/>
            </a:xfrm>
            <a:custGeom>
              <a:avLst/>
              <a:gdLst>
                <a:gd name="T0" fmla="*/ 186 w 186"/>
                <a:gd name="T1" fmla="*/ 0 h 140"/>
                <a:gd name="T2" fmla="*/ 0 w 186"/>
                <a:gd name="T3" fmla="*/ 140 h 140"/>
                <a:gd name="T4" fmla="*/ 0 60000 65536"/>
                <a:gd name="T5" fmla="*/ 0 60000 65536"/>
                <a:gd name="T6" fmla="*/ 0 w 186"/>
                <a:gd name="T7" fmla="*/ 0 h 140"/>
                <a:gd name="T8" fmla="*/ 186 w 186"/>
                <a:gd name="T9" fmla="*/ 140 h 140"/>
              </a:gdLst>
              <a:ahLst/>
              <a:cxnLst>
                <a:cxn ang="T4">
                  <a:pos x="T0" y="T1"/>
                </a:cxn>
                <a:cxn ang="T5">
                  <a:pos x="T2" y="T3"/>
                </a:cxn>
              </a:cxnLst>
              <a:rect l="T6" t="T7" r="T8" b="T9"/>
              <a:pathLst>
                <a:path w="186" h="140">
                  <a:moveTo>
                    <a:pt x="186" y="0"/>
                  </a:moveTo>
                  <a:lnTo>
                    <a:pt x="0" y="140"/>
                  </a:lnTo>
                </a:path>
              </a:pathLst>
            </a:custGeom>
            <a:noFill/>
            <a:ln w="28575" cap="flat" cmpd="sng">
              <a:solidFill>
                <a:srgbClr val="FF0000"/>
              </a:solidFill>
              <a:prstDash val="solid"/>
              <a:round/>
              <a:headEnd type="none" w="sm" len="sm"/>
              <a:tailEnd type="none" w="sm" len="lg"/>
            </a:ln>
          </p:spPr>
          <p:txBody>
            <a:bodyPr wrap="none" anchor="ctr"/>
            <a:lstStyle/>
            <a:p>
              <a:endParaRPr lang="en-GB" sz="1400" dirty="0"/>
            </a:p>
          </p:txBody>
        </p:sp>
        <p:sp>
          <p:nvSpPr>
            <p:cNvPr id="25652" name="Freeform 155"/>
            <p:cNvSpPr>
              <a:spLocks/>
            </p:cNvSpPr>
            <p:nvPr/>
          </p:nvSpPr>
          <p:spPr bwMode="auto">
            <a:xfrm>
              <a:off x="1680" y="2947"/>
              <a:ext cx="365" cy="391"/>
            </a:xfrm>
            <a:custGeom>
              <a:avLst/>
              <a:gdLst>
                <a:gd name="T0" fmla="*/ 0 w 224"/>
                <a:gd name="T1" fmla="*/ 0 h 244"/>
                <a:gd name="T2" fmla="*/ 224 w 224"/>
                <a:gd name="T3" fmla="*/ 244 h 244"/>
                <a:gd name="T4" fmla="*/ 0 60000 65536"/>
                <a:gd name="T5" fmla="*/ 0 60000 65536"/>
                <a:gd name="T6" fmla="*/ 0 w 224"/>
                <a:gd name="T7" fmla="*/ 0 h 244"/>
                <a:gd name="T8" fmla="*/ 224 w 224"/>
                <a:gd name="T9" fmla="*/ 244 h 244"/>
              </a:gdLst>
              <a:ahLst/>
              <a:cxnLst>
                <a:cxn ang="T4">
                  <a:pos x="T0" y="T1"/>
                </a:cxn>
                <a:cxn ang="T5">
                  <a:pos x="T2" y="T3"/>
                </a:cxn>
              </a:cxnLst>
              <a:rect l="T6" t="T7" r="T8" b="T9"/>
              <a:pathLst>
                <a:path w="224" h="244">
                  <a:moveTo>
                    <a:pt x="0" y="0"/>
                  </a:moveTo>
                  <a:lnTo>
                    <a:pt x="224" y="244"/>
                  </a:lnTo>
                </a:path>
              </a:pathLst>
            </a:custGeom>
            <a:noFill/>
            <a:ln w="28575" cap="flat" cmpd="sng">
              <a:solidFill>
                <a:srgbClr val="FF0000"/>
              </a:solidFill>
              <a:prstDash val="solid"/>
              <a:round/>
              <a:headEnd type="none" w="sm" len="sm"/>
              <a:tailEnd type="none" w="sm" len="lg"/>
            </a:ln>
          </p:spPr>
          <p:txBody>
            <a:bodyPr wrap="none" anchor="ctr"/>
            <a:lstStyle/>
            <a:p>
              <a:endParaRPr lang="en-GB" sz="1400" dirty="0"/>
            </a:p>
          </p:txBody>
        </p:sp>
        <p:sp>
          <p:nvSpPr>
            <p:cNvPr id="25653" name="Freeform 156"/>
            <p:cNvSpPr>
              <a:spLocks/>
            </p:cNvSpPr>
            <p:nvPr/>
          </p:nvSpPr>
          <p:spPr bwMode="auto">
            <a:xfrm>
              <a:off x="2032" y="3325"/>
              <a:ext cx="1" cy="206"/>
            </a:xfrm>
            <a:custGeom>
              <a:avLst/>
              <a:gdLst>
                <a:gd name="T0" fmla="*/ 0 w 1"/>
                <a:gd name="T1" fmla="*/ 0 h 128"/>
                <a:gd name="T2" fmla="*/ 0 w 1"/>
                <a:gd name="T3" fmla="*/ 128 h 128"/>
                <a:gd name="T4" fmla="*/ 0 60000 65536"/>
                <a:gd name="T5" fmla="*/ 0 60000 65536"/>
                <a:gd name="T6" fmla="*/ 0 w 1"/>
                <a:gd name="T7" fmla="*/ 0 h 128"/>
                <a:gd name="T8" fmla="*/ 1 w 1"/>
                <a:gd name="T9" fmla="*/ 128 h 128"/>
              </a:gdLst>
              <a:ahLst/>
              <a:cxnLst>
                <a:cxn ang="T4">
                  <a:pos x="T0" y="T1"/>
                </a:cxn>
                <a:cxn ang="T5">
                  <a:pos x="T2" y="T3"/>
                </a:cxn>
              </a:cxnLst>
              <a:rect l="T6" t="T7" r="T8" b="T9"/>
              <a:pathLst>
                <a:path w="1" h="128">
                  <a:moveTo>
                    <a:pt x="0" y="0"/>
                  </a:moveTo>
                  <a:lnTo>
                    <a:pt x="0" y="128"/>
                  </a:lnTo>
                </a:path>
              </a:pathLst>
            </a:custGeom>
            <a:noFill/>
            <a:ln w="28575" cap="flat" cmpd="sng">
              <a:solidFill>
                <a:srgbClr val="FF0000"/>
              </a:solidFill>
              <a:prstDash val="solid"/>
              <a:round/>
              <a:headEnd type="none" w="sm" len="sm"/>
              <a:tailEnd type="none" w="sm" len="med"/>
            </a:ln>
          </p:spPr>
          <p:txBody>
            <a:bodyPr/>
            <a:lstStyle/>
            <a:p>
              <a:endParaRPr lang="en-GB" sz="1400" dirty="0"/>
            </a:p>
          </p:txBody>
        </p:sp>
      </p:grpSp>
      <p:sp>
        <p:nvSpPr>
          <p:cNvPr id="25620" name="Text Box 157"/>
          <p:cNvSpPr txBox="1">
            <a:spLocks noChangeArrowheads="1"/>
          </p:cNvSpPr>
          <p:nvPr/>
        </p:nvSpPr>
        <p:spPr bwMode="auto">
          <a:xfrm>
            <a:off x="587097" y="1981233"/>
            <a:ext cx="1127920" cy="276999"/>
          </a:xfrm>
          <a:prstGeom prst="rect">
            <a:avLst/>
          </a:prstGeom>
          <a:noFill/>
          <a:ln w="9525">
            <a:noFill/>
            <a:miter lim="800000"/>
            <a:headEnd/>
            <a:tailEnd type="none" w="sm" len="lg"/>
          </a:ln>
        </p:spPr>
        <p:txBody>
          <a:bodyPr>
            <a:spAutoFit/>
          </a:bodyPr>
          <a:lstStyle/>
          <a:p>
            <a:pPr>
              <a:spcBef>
                <a:spcPct val="50000"/>
              </a:spcBef>
            </a:pPr>
            <a:r>
              <a:rPr lang="en-GB" sz="1200" dirty="0"/>
              <a:t>Quality</a:t>
            </a:r>
            <a:endParaRPr lang="en-US" sz="1200" dirty="0"/>
          </a:p>
        </p:txBody>
      </p:sp>
      <p:sp>
        <p:nvSpPr>
          <p:cNvPr id="25621" name="Text Box 163"/>
          <p:cNvSpPr txBox="1">
            <a:spLocks noChangeArrowheads="1"/>
          </p:cNvSpPr>
          <p:nvPr/>
        </p:nvSpPr>
        <p:spPr bwMode="auto">
          <a:xfrm>
            <a:off x="625502" y="2192937"/>
            <a:ext cx="2115820" cy="276999"/>
          </a:xfrm>
          <a:prstGeom prst="rect">
            <a:avLst/>
          </a:prstGeom>
          <a:noFill/>
          <a:ln w="9525">
            <a:noFill/>
            <a:miter lim="800000"/>
            <a:headEnd/>
            <a:tailEnd type="none" w="sm" len="lg"/>
          </a:ln>
        </p:spPr>
        <p:txBody>
          <a:bodyPr>
            <a:spAutoFit/>
          </a:bodyPr>
          <a:lstStyle/>
          <a:p>
            <a:pPr>
              <a:spcBef>
                <a:spcPct val="50000"/>
              </a:spcBef>
            </a:pPr>
            <a:r>
              <a:rPr lang="en-GB" sz="1200" dirty="0"/>
              <a:t>Confidence in analysis</a:t>
            </a:r>
            <a:endParaRPr lang="en-US" sz="1200" dirty="0"/>
          </a:p>
        </p:txBody>
      </p:sp>
      <p:sp>
        <p:nvSpPr>
          <p:cNvPr id="25622" name="Text Box 164"/>
          <p:cNvSpPr txBox="1">
            <a:spLocks noChangeArrowheads="1"/>
          </p:cNvSpPr>
          <p:nvPr/>
        </p:nvSpPr>
        <p:spPr bwMode="auto">
          <a:xfrm>
            <a:off x="620205" y="2385290"/>
            <a:ext cx="2115820" cy="276999"/>
          </a:xfrm>
          <a:prstGeom prst="rect">
            <a:avLst/>
          </a:prstGeom>
          <a:noFill/>
          <a:ln w="9525">
            <a:noFill/>
            <a:miter lim="800000"/>
            <a:headEnd/>
            <a:tailEnd type="none" w="sm" len="lg"/>
          </a:ln>
        </p:spPr>
        <p:txBody>
          <a:bodyPr>
            <a:spAutoFit/>
          </a:bodyPr>
          <a:lstStyle/>
          <a:p>
            <a:pPr>
              <a:spcBef>
                <a:spcPct val="50000"/>
              </a:spcBef>
            </a:pPr>
            <a:r>
              <a:rPr lang="en-GB" sz="1200" dirty="0"/>
              <a:t>Number of tests possible</a:t>
            </a:r>
            <a:endParaRPr lang="en-US" sz="1200" dirty="0"/>
          </a:p>
        </p:txBody>
      </p:sp>
      <p:sp>
        <p:nvSpPr>
          <p:cNvPr id="25623" name="Text Box 165"/>
          <p:cNvSpPr txBox="1">
            <a:spLocks noChangeArrowheads="1"/>
          </p:cNvSpPr>
          <p:nvPr/>
        </p:nvSpPr>
        <p:spPr bwMode="auto">
          <a:xfrm>
            <a:off x="587097" y="2579177"/>
            <a:ext cx="2115820" cy="276999"/>
          </a:xfrm>
          <a:prstGeom prst="rect">
            <a:avLst/>
          </a:prstGeom>
          <a:noFill/>
          <a:ln w="9525">
            <a:noFill/>
            <a:miter lim="800000"/>
            <a:headEnd/>
            <a:tailEnd type="none" w="sm" len="lg"/>
          </a:ln>
        </p:spPr>
        <p:txBody>
          <a:bodyPr>
            <a:spAutoFit/>
          </a:bodyPr>
          <a:lstStyle/>
          <a:p>
            <a:pPr>
              <a:spcBef>
                <a:spcPct val="50000"/>
              </a:spcBef>
            </a:pPr>
            <a:r>
              <a:rPr lang="en-GB" sz="1200" dirty="0"/>
              <a:t>Improvement potential</a:t>
            </a:r>
            <a:endParaRPr lang="en-US" sz="1200" dirty="0"/>
          </a:p>
        </p:txBody>
      </p:sp>
      <p:sp>
        <p:nvSpPr>
          <p:cNvPr id="25624" name="Text Box 166"/>
          <p:cNvSpPr txBox="1">
            <a:spLocks noChangeArrowheads="1"/>
          </p:cNvSpPr>
          <p:nvPr/>
        </p:nvSpPr>
        <p:spPr bwMode="auto">
          <a:xfrm>
            <a:off x="550195" y="2927665"/>
            <a:ext cx="1127920" cy="276999"/>
          </a:xfrm>
          <a:prstGeom prst="rect">
            <a:avLst/>
          </a:prstGeom>
          <a:noFill/>
          <a:ln w="9525">
            <a:noFill/>
            <a:miter lim="800000"/>
            <a:headEnd/>
            <a:tailEnd type="none" w="sm" len="lg"/>
          </a:ln>
        </p:spPr>
        <p:txBody>
          <a:bodyPr>
            <a:spAutoFit/>
          </a:bodyPr>
          <a:lstStyle/>
          <a:p>
            <a:pPr>
              <a:spcBef>
                <a:spcPct val="50000"/>
              </a:spcBef>
            </a:pPr>
            <a:r>
              <a:rPr lang="en-GB" sz="1200" dirty="0"/>
              <a:t>Speed</a:t>
            </a:r>
            <a:endParaRPr lang="en-US" sz="1200" dirty="0"/>
          </a:p>
        </p:txBody>
      </p:sp>
      <p:sp>
        <p:nvSpPr>
          <p:cNvPr id="25625" name="Text Box 167"/>
          <p:cNvSpPr txBox="1">
            <a:spLocks noChangeArrowheads="1"/>
          </p:cNvSpPr>
          <p:nvPr/>
        </p:nvSpPr>
        <p:spPr bwMode="auto">
          <a:xfrm>
            <a:off x="596868" y="3151693"/>
            <a:ext cx="2115820" cy="276999"/>
          </a:xfrm>
          <a:prstGeom prst="rect">
            <a:avLst/>
          </a:prstGeom>
          <a:noFill/>
          <a:ln w="9525">
            <a:noFill/>
            <a:miter lim="800000"/>
            <a:headEnd/>
            <a:tailEnd type="none" w="sm" len="lg"/>
          </a:ln>
        </p:spPr>
        <p:txBody>
          <a:bodyPr>
            <a:spAutoFit/>
          </a:bodyPr>
          <a:lstStyle/>
          <a:p>
            <a:pPr>
              <a:spcBef>
                <a:spcPct val="50000"/>
              </a:spcBef>
            </a:pPr>
            <a:r>
              <a:rPr lang="en-GB" sz="1200" dirty="0"/>
              <a:t>Analysis time</a:t>
            </a:r>
            <a:endParaRPr lang="en-US" sz="1200" dirty="0"/>
          </a:p>
        </p:txBody>
      </p:sp>
      <p:sp>
        <p:nvSpPr>
          <p:cNvPr id="25626" name="Text Box 168"/>
          <p:cNvSpPr txBox="1">
            <a:spLocks noChangeArrowheads="1"/>
          </p:cNvSpPr>
          <p:nvPr/>
        </p:nvSpPr>
        <p:spPr bwMode="auto">
          <a:xfrm>
            <a:off x="620205" y="3373240"/>
            <a:ext cx="2115820" cy="276999"/>
          </a:xfrm>
          <a:prstGeom prst="rect">
            <a:avLst/>
          </a:prstGeom>
          <a:noFill/>
          <a:ln w="9525">
            <a:noFill/>
            <a:miter lim="800000"/>
            <a:headEnd/>
            <a:tailEnd type="none" w="sm" len="lg"/>
          </a:ln>
        </p:spPr>
        <p:txBody>
          <a:bodyPr>
            <a:spAutoFit/>
          </a:bodyPr>
          <a:lstStyle/>
          <a:p>
            <a:pPr>
              <a:spcBef>
                <a:spcPct val="50000"/>
              </a:spcBef>
            </a:pPr>
            <a:r>
              <a:rPr lang="en-GB" sz="1200" dirty="0"/>
              <a:t>Report lead-time</a:t>
            </a:r>
            <a:endParaRPr lang="en-US" sz="1200" dirty="0"/>
          </a:p>
        </p:txBody>
      </p:sp>
      <p:sp>
        <p:nvSpPr>
          <p:cNvPr id="25627" name="Text Box 170"/>
          <p:cNvSpPr txBox="1">
            <a:spLocks noChangeArrowheads="1"/>
          </p:cNvSpPr>
          <p:nvPr/>
        </p:nvSpPr>
        <p:spPr bwMode="auto">
          <a:xfrm>
            <a:off x="550197" y="3812886"/>
            <a:ext cx="1411066" cy="276999"/>
          </a:xfrm>
          <a:prstGeom prst="rect">
            <a:avLst/>
          </a:prstGeom>
          <a:noFill/>
          <a:ln w="9525">
            <a:noFill/>
            <a:miter lim="800000"/>
            <a:headEnd/>
            <a:tailEnd type="none" w="sm" len="lg"/>
          </a:ln>
        </p:spPr>
        <p:txBody>
          <a:bodyPr>
            <a:spAutoFit/>
          </a:bodyPr>
          <a:lstStyle/>
          <a:p>
            <a:pPr>
              <a:spcBef>
                <a:spcPct val="50000"/>
              </a:spcBef>
            </a:pPr>
            <a:r>
              <a:rPr lang="en-GB" sz="1200" dirty="0"/>
              <a:t>Dependability</a:t>
            </a:r>
            <a:endParaRPr lang="en-US" sz="1200" dirty="0"/>
          </a:p>
        </p:txBody>
      </p:sp>
      <p:sp>
        <p:nvSpPr>
          <p:cNvPr id="25628" name="Text Box 171"/>
          <p:cNvSpPr txBox="1">
            <a:spLocks noChangeArrowheads="1"/>
          </p:cNvSpPr>
          <p:nvPr/>
        </p:nvSpPr>
        <p:spPr bwMode="auto">
          <a:xfrm>
            <a:off x="634207" y="4036914"/>
            <a:ext cx="2493868" cy="276999"/>
          </a:xfrm>
          <a:prstGeom prst="rect">
            <a:avLst/>
          </a:prstGeom>
          <a:noFill/>
          <a:ln w="9525">
            <a:noFill/>
            <a:miter lim="800000"/>
            <a:headEnd/>
            <a:tailEnd type="none" w="sm" len="lg"/>
          </a:ln>
        </p:spPr>
        <p:txBody>
          <a:bodyPr>
            <a:spAutoFit/>
          </a:bodyPr>
          <a:lstStyle/>
          <a:p>
            <a:pPr>
              <a:spcBef>
                <a:spcPct val="50000"/>
              </a:spcBef>
            </a:pPr>
            <a:r>
              <a:rPr lang="en-GB" sz="1200" dirty="0"/>
              <a:t>Proportion on-time reports</a:t>
            </a:r>
            <a:endParaRPr lang="en-US" sz="1200" dirty="0"/>
          </a:p>
        </p:txBody>
      </p:sp>
      <p:sp>
        <p:nvSpPr>
          <p:cNvPr id="25629" name="Text Box 173"/>
          <p:cNvSpPr txBox="1">
            <a:spLocks noChangeArrowheads="1"/>
          </p:cNvSpPr>
          <p:nvPr/>
        </p:nvSpPr>
        <p:spPr bwMode="auto">
          <a:xfrm>
            <a:off x="550197" y="4338729"/>
            <a:ext cx="1411066" cy="276999"/>
          </a:xfrm>
          <a:prstGeom prst="rect">
            <a:avLst/>
          </a:prstGeom>
          <a:noFill/>
          <a:ln w="9525">
            <a:noFill/>
            <a:miter lim="800000"/>
            <a:headEnd/>
            <a:tailEnd type="none" w="sm" len="lg"/>
          </a:ln>
        </p:spPr>
        <p:txBody>
          <a:bodyPr>
            <a:spAutoFit/>
          </a:bodyPr>
          <a:lstStyle/>
          <a:p>
            <a:pPr>
              <a:spcBef>
                <a:spcPct val="50000"/>
              </a:spcBef>
            </a:pPr>
            <a:r>
              <a:rPr lang="en-GB" sz="1200" dirty="0"/>
              <a:t>Flexibility</a:t>
            </a:r>
            <a:endParaRPr lang="en-US" sz="1200" dirty="0"/>
          </a:p>
        </p:txBody>
      </p:sp>
      <p:sp>
        <p:nvSpPr>
          <p:cNvPr id="25630" name="Text Box 174"/>
          <p:cNvSpPr txBox="1">
            <a:spLocks noChangeArrowheads="1"/>
          </p:cNvSpPr>
          <p:nvPr/>
        </p:nvSpPr>
        <p:spPr bwMode="auto">
          <a:xfrm>
            <a:off x="634207" y="4562757"/>
            <a:ext cx="2493868" cy="276999"/>
          </a:xfrm>
          <a:prstGeom prst="rect">
            <a:avLst/>
          </a:prstGeom>
          <a:noFill/>
          <a:ln w="9525">
            <a:noFill/>
            <a:miter lim="800000"/>
            <a:headEnd/>
            <a:tailEnd type="none" w="sm" len="lg"/>
          </a:ln>
        </p:spPr>
        <p:txBody>
          <a:bodyPr>
            <a:spAutoFit/>
          </a:bodyPr>
          <a:lstStyle/>
          <a:p>
            <a:pPr>
              <a:spcBef>
                <a:spcPct val="50000"/>
              </a:spcBef>
            </a:pPr>
            <a:r>
              <a:rPr lang="en-GB" sz="1200" dirty="0"/>
              <a:t>Volume fluctuations</a:t>
            </a:r>
            <a:endParaRPr lang="en-US" sz="1200" dirty="0"/>
          </a:p>
        </p:txBody>
      </p:sp>
      <p:sp>
        <p:nvSpPr>
          <p:cNvPr id="25631" name="Text Box 175"/>
          <p:cNvSpPr txBox="1">
            <a:spLocks noChangeArrowheads="1"/>
          </p:cNvSpPr>
          <p:nvPr/>
        </p:nvSpPr>
        <p:spPr bwMode="auto">
          <a:xfrm>
            <a:off x="633671" y="4784597"/>
            <a:ext cx="2493868" cy="276999"/>
          </a:xfrm>
          <a:prstGeom prst="rect">
            <a:avLst/>
          </a:prstGeom>
          <a:noFill/>
          <a:ln w="9525">
            <a:noFill/>
            <a:miter lim="800000"/>
            <a:headEnd/>
            <a:tailEnd type="none" w="sm" len="lg"/>
          </a:ln>
        </p:spPr>
        <p:txBody>
          <a:bodyPr>
            <a:spAutoFit/>
          </a:bodyPr>
          <a:lstStyle/>
          <a:p>
            <a:pPr>
              <a:spcBef>
                <a:spcPct val="50000"/>
              </a:spcBef>
            </a:pPr>
            <a:r>
              <a:rPr lang="en-GB" sz="1200" dirty="0"/>
              <a:t>Range of tests</a:t>
            </a:r>
            <a:endParaRPr lang="en-US" sz="1200" dirty="0"/>
          </a:p>
        </p:txBody>
      </p:sp>
      <p:sp>
        <p:nvSpPr>
          <p:cNvPr id="25632" name="Text Box 176"/>
          <p:cNvSpPr txBox="1">
            <a:spLocks noChangeArrowheads="1"/>
          </p:cNvSpPr>
          <p:nvPr/>
        </p:nvSpPr>
        <p:spPr bwMode="auto">
          <a:xfrm>
            <a:off x="550197" y="5219284"/>
            <a:ext cx="1411066" cy="276999"/>
          </a:xfrm>
          <a:prstGeom prst="rect">
            <a:avLst/>
          </a:prstGeom>
          <a:noFill/>
          <a:ln w="9525">
            <a:noFill/>
            <a:miter lim="800000"/>
            <a:headEnd/>
            <a:tailEnd type="none" w="sm" len="lg"/>
          </a:ln>
        </p:spPr>
        <p:txBody>
          <a:bodyPr>
            <a:spAutoFit/>
          </a:bodyPr>
          <a:lstStyle/>
          <a:p>
            <a:pPr>
              <a:spcBef>
                <a:spcPct val="50000"/>
              </a:spcBef>
            </a:pPr>
            <a:r>
              <a:rPr lang="en-GB" sz="1200" dirty="0"/>
              <a:t>Cost</a:t>
            </a:r>
            <a:endParaRPr lang="en-US" sz="1200" dirty="0"/>
          </a:p>
        </p:txBody>
      </p:sp>
      <p:sp>
        <p:nvSpPr>
          <p:cNvPr id="25633" name="Text Box 177"/>
          <p:cNvSpPr txBox="1">
            <a:spLocks noChangeArrowheads="1"/>
          </p:cNvSpPr>
          <p:nvPr/>
        </p:nvSpPr>
        <p:spPr bwMode="auto">
          <a:xfrm>
            <a:off x="596869" y="5443312"/>
            <a:ext cx="2493868" cy="276999"/>
          </a:xfrm>
          <a:prstGeom prst="rect">
            <a:avLst/>
          </a:prstGeom>
          <a:noFill/>
          <a:ln w="9525">
            <a:noFill/>
            <a:miter lim="800000"/>
            <a:headEnd/>
            <a:tailEnd type="none" w="sm" len="lg"/>
          </a:ln>
        </p:spPr>
        <p:txBody>
          <a:bodyPr>
            <a:spAutoFit/>
          </a:bodyPr>
          <a:lstStyle/>
          <a:p>
            <a:pPr>
              <a:spcBef>
                <a:spcPct val="50000"/>
              </a:spcBef>
            </a:pPr>
            <a:r>
              <a:rPr lang="en-GB" sz="1200" dirty="0"/>
              <a:t>Productivity of direct work</a:t>
            </a:r>
            <a:endParaRPr lang="en-US" sz="1200" dirty="0"/>
          </a:p>
        </p:txBody>
      </p:sp>
      <p:sp>
        <p:nvSpPr>
          <p:cNvPr id="25634" name="Text Box 178"/>
          <p:cNvSpPr txBox="1">
            <a:spLocks noChangeArrowheads="1"/>
          </p:cNvSpPr>
          <p:nvPr/>
        </p:nvSpPr>
        <p:spPr bwMode="auto">
          <a:xfrm>
            <a:off x="587535" y="5650761"/>
            <a:ext cx="2493868" cy="276999"/>
          </a:xfrm>
          <a:prstGeom prst="rect">
            <a:avLst/>
          </a:prstGeom>
          <a:noFill/>
          <a:ln w="9525">
            <a:noFill/>
            <a:miter lim="800000"/>
            <a:headEnd/>
            <a:tailEnd type="none" w="sm" len="lg"/>
          </a:ln>
        </p:spPr>
        <p:txBody>
          <a:bodyPr>
            <a:spAutoFit/>
          </a:bodyPr>
          <a:lstStyle/>
          <a:p>
            <a:pPr>
              <a:spcBef>
                <a:spcPct val="50000"/>
              </a:spcBef>
            </a:pPr>
            <a:r>
              <a:rPr lang="en-GB" sz="1200" dirty="0"/>
              <a:t>Productivity of indirect work</a:t>
            </a:r>
            <a:endParaRPr lang="en-US" sz="1200" dirty="0"/>
          </a:p>
        </p:txBody>
      </p:sp>
      <p:sp>
        <p:nvSpPr>
          <p:cNvPr id="25635" name="Text Box 179"/>
          <p:cNvSpPr txBox="1">
            <a:spLocks noChangeArrowheads="1"/>
          </p:cNvSpPr>
          <p:nvPr/>
        </p:nvSpPr>
        <p:spPr bwMode="auto">
          <a:xfrm>
            <a:off x="6412263" y="1599054"/>
            <a:ext cx="721868" cy="276999"/>
          </a:xfrm>
          <a:prstGeom prst="rect">
            <a:avLst/>
          </a:prstGeom>
          <a:noFill/>
          <a:ln w="9525">
            <a:noFill/>
            <a:miter lim="800000"/>
            <a:headEnd type="none" w="sm" len="sm"/>
            <a:tailEnd type="none" w="sm" len="lg"/>
          </a:ln>
        </p:spPr>
        <p:txBody>
          <a:bodyPr>
            <a:spAutoFit/>
          </a:bodyPr>
          <a:lstStyle/>
          <a:p>
            <a:pPr algn="ctr">
              <a:spcBef>
                <a:spcPct val="50000"/>
              </a:spcBef>
            </a:pPr>
            <a:r>
              <a:rPr lang="en-US" sz="1200" i="1" dirty="0"/>
              <a:t>Poor</a:t>
            </a:r>
          </a:p>
        </p:txBody>
      </p:sp>
      <p:sp>
        <p:nvSpPr>
          <p:cNvPr id="25636" name="Text Box 180"/>
          <p:cNvSpPr txBox="1">
            <a:spLocks noChangeArrowheads="1"/>
          </p:cNvSpPr>
          <p:nvPr/>
        </p:nvSpPr>
        <p:spPr bwMode="auto">
          <a:xfrm>
            <a:off x="2264634" y="6062501"/>
            <a:ext cx="1216596" cy="276999"/>
          </a:xfrm>
          <a:prstGeom prst="rect">
            <a:avLst/>
          </a:prstGeom>
          <a:noFill/>
          <a:ln w="9525">
            <a:noFill/>
            <a:miter lim="800000"/>
            <a:headEnd type="none" w="sm" len="sm"/>
            <a:tailEnd type="none" w="sm" len="lg"/>
          </a:ln>
        </p:spPr>
        <p:txBody>
          <a:bodyPr>
            <a:spAutoFit/>
          </a:bodyPr>
          <a:lstStyle/>
          <a:p>
            <a:pPr algn="ctr">
              <a:spcBef>
                <a:spcPct val="50000"/>
              </a:spcBef>
            </a:pPr>
            <a:r>
              <a:rPr lang="en-US" sz="1200" i="1" dirty="0"/>
              <a:t>Excellent</a:t>
            </a:r>
          </a:p>
        </p:txBody>
      </p:sp>
      <p:sp>
        <p:nvSpPr>
          <p:cNvPr id="25637" name="Text Box 181"/>
          <p:cNvSpPr txBox="1">
            <a:spLocks noChangeArrowheads="1"/>
          </p:cNvSpPr>
          <p:nvPr/>
        </p:nvSpPr>
        <p:spPr bwMode="auto">
          <a:xfrm>
            <a:off x="6268895" y="6067168"/>
            <a:ext cx="721868" cy="276999"/>
          </a:xfrm>
          <a:prstGeom prst="rect">
            <a:avLst/>
          </a:prstGeom>
          <a:noFill/>
          <a:ln w="9525">
            <a:noFill/>
            <a:miter lim="800000"/>
            <a:headEnd type="none" w="sm" len="sm"/>
            <a:tailEnd type="none" w="sm" len="lg"/>
          </a:ln>
        </p:spPr>
        <p:txBody>
          <a:bodyPr>
            <a:spAutoFit/>
          </a:bodyPr>
          <a:lstStyle/>
          <a:p>
            <a:pPr algn="ctr">
              <a:spcBef>
                <a:spcPct val="50000"/>
              </a:spcBef>
            </a:pPr>
            <a:r>
              <a:rPr lang="en-US" sz="1200" i="1" dirty="0"/>
              <a:t>Poor</a:t>
            </a:r>
          </a:p>
        </p:txBody>
      </p:sp>
      <p:sp>
        <p:nvSpPr>
          <p:cNvPr id="25638" name="Text Box 182"/>
          <p:cNvSpPr txBox="1">
            <a:spLocks noChangeArrowheads="1"/>
          </p:cNvSpPr>
          <p:nvPr/>
        </p:nvSpPr>
        <p:spPr bwMode="auto">
          <a:xfrm>
            <a:off x="6822982" y="2043997"/>
            <a:ext cx="2504757" cy="683264"/>
          </a:xfrm>
          <a:prstGeom prst="rect">
            <a:avLst/>
          </a:prstGeom>
          <a:solidFill>
            <a:schemeClr val="bg1">
              <a:lumMod val="95000"/>
            </a:schemeClr>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nSpc>
                <a:spcPct val="80000"/>
              </a:lnSpc>
              <a:spcBef>
                <a:spcPct val="50000"/>
              </a:spcBef>
            </a:pPr>
            <a:r>
              <a:rPr lang="en-GB" sz="1200" dirty="0"/>
              <a:t>Data allows statistical tracking of cases over time. Tool for internal process improvement and enhanced crime solving</a:t>
            </a:r>
            <a:endParaRPr lang="en-US" sz="1200" dirty="0"/>
          </a:p>
        </p:txBody>
      </p:sp>
      <p:sp>
        <p:nvSpPr>
          <p:cNvPr id="25639" name="Text Box 183"/>
          <p:cNvSpPr txBox="1">
            <a:spLocks noChangeArrowheads="1"/>
          </p:cNvSpPr>
          <p:nvPr/>
        </p:nvSpPr>
        <p:spPr bwMode="auto">
          <a:xfrm>
            <a:off x="6813646" y="3105020"/>
            <a:ext cx="2504757" cy="387798"/>
          </a:xfrm>
          <a:prstGeom prst="rect">
            <a:avLst/>
          </a:prstGeom>
          <a:solidFill>
            <a:schemeClr val="bg1">
              <a:lumMod val="95000"/>
            </a:schemeClr>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nSpc>
                <a:spcPct val="80000"/>
              </a:lnSpc>
              <a:spcBef>
                <a:spcPct val="50000"/>
              </a:spcBef>
            </a:pPr>
            <a:r>
              <a:rPr lang="en-GB" sz="1200" dirty="0"/>
              <a:t>Reduced time to analyse case material and product reports</a:t>
            </a:r>
            <a:endParaRPr lang="en-US" sz="1200" dirty="0"/>
          </a:p>
        </p:txBody>
      </p:sp>
      <p:sp>
        <p:nvSpPr>
          <p:cNvPr id="25640" name="Text Box 184"/>
          <p:cNvSpPr txBox="1">
            <a:spLocks noChangeArrowheads="1"/>
          </p:cNvSpPr>
          <p:nvPr/>
        </p:nvSpPr>
        <p:spPr bwMode="auto">
          <a:xfrm>
            <a:off x="6835428" y="3773991"/>
            <a:ext cx="2504757" cy="683264"/>
          </a:xfrm>
          <a:prstGeom prst="rect">
            <a:avLst/>
          </a:prstGeom>
          <a:solidFill>
            <a:schemeClr val="bg1">
              <a:lumMod val="95000"/>
            </a:schemeClr>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nSpc>
                <a:spcPct val="80000"/>
              </a:lnSpc>
              <a:spcBef>
                <a:spcPct val="50000"/>
              </a:spcBef>
            </a:pPr>
            <a:r>
              <a:rPr lang="en-GB" sz="1200" dirty="0"/>
              <a:t>Increased per cent on-time delivery of crime reports. Often a critical-path element in a criminal investigation</a:t>
            </a:r>
            <a:endParaRPr lang="en-US" sz="1200" dirty="0"/>
          </a:p>
        </p:txBody>
      </p:sp>
      <p:sp>
        <p:nvSpPr>
          <p:cNvPr id="25641" name="Text Box 185"/>
          <p:cNvSpPr txBox="1">
            <a:spLocks noChangeArrowheads="1"/>
          </p:cNvSpPr>
          <p:nvPr/>
        </p:nvSpPr>
        <p:spPr bwMode="auto">
          <a:xfrm>
            <a:off x="6824538" y="4592316"/>
            <a:ext cx="2504757" cy="683264"/>
          </a:xfrm>
          <a:prstGeom prst="rect">
            <a:avLst/>
          </a:prstGeom>
          <a:solidFill>
            <a:schemeClr val="bg1">
              <a:lumMod val="95000"/>
            </a:schemeClr>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nSpc>
                <a:spcPct val="80000"/>
              </a:lnSpc>
              <a:spcBef>
                <a:spcPct val="50000"/>
              </a:spcBef>
            </a:pPr>
            <a:r>
              <a:rPr lang="en-GB" sz="1200" dirty="0"/>
              <a:t>The new (more scalable) system allows increased case volume (5 per cent growth predicted) to be accommodated</a:t>
            </a:r>
            <a:endParaRPr lang="en-US" sz="1200" dirty="0"/>
          </a:p>
        </p:txBody>
      </p:sp>
      <p:sp>
        <p:nvSpPr>
          <p:cNvPr id="25642" name="Text Box 186"/>
          <p:cNvSpPr txBox="1">
            <a:spLocks noChangeArrowheads="1"/>
          </p:cNvSpPr>
          <p:nvPr/>
        </p:nvSpPr>
        <p:spPr bwMode="auto">
          <a:xfrm>
            <a:off x="6847874" y="5401306"/>
            <a:ext cx="2504757" cy="683264"/>
          </a:xfrm>
          <a:prstGeom prst="rect">
            <a:avLst/>
          </a:prstGeom>
          <a:solidFill>
            <a:schemeClr val="bg1">
              <a:lumMod val="95000"/>
            </a:schemeClr>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nSpc>
                <a:spcPct val="80000"/>
              </a:lnSpc>
              <a:spcBef>
                <a:spcPct val="50000"/>
              </a:spcBef>
            </a:pPr>
            <a:r>
              <a:rPr lang="en-GB" sz="1200" dirty="0"/>
              <a:t>The elimination of paperwork is intended to increase productivity by freeing staff from non-core activities</a:t>
            </a:r>
            <a:endParaRPr lang="en-US" sz="1200" dirty="0"/>
          </a:p>
        </p:txBody>
      </p:sp>
      <p:sp>
        <p:nvSpPr>
          <p:cNvPr id="25643" name="Text Box 187"/>
          <p:cNvSpPr txBox="1">
            <a:spLocks noChangeArrowheads="1"/>
          </p:cNvSpPr>
          <p:nvPr/>
        </p:nvSpPr>
        <p:spPr bwMode="auto">
          <a:xfrm>
            <a:off x="7594633" y="1698622"/>
            <a:ext cx="987902" cy="307777"/>
          </a:xfrm>
          <a:prstGeom prst="rect">
            <a:avLst/>
          </a:prstGeom>
          <a:noFill/>
          <a:ln w="9525">
            <a:noFill/>
            <a:miter lim="800000"/>
            <a:headEnd/>
            <a:tailEnd type="none" w="sm" len="lg"/>
          </a:ln>
        </p:spPr>
        <p:txBody>
          <a:bodyPr>
            <a:spAutoFit/>
          </a:bodyPr>
          <a:lstStyle/>
          <a:p>
            <a:pPr algn="ctr">
              <a:spcBef>
                <a:spcPct val="50000"/>
              </a:spcBef>
            </a:pPr>
            <a:r>
              <a:rPr lang="en-GB" sz="1400" dirty="0"/>
              <a:t>Notes</a:t>
            </a:r>
            <a:endParaRPr lang="en-US" sz="1400" dirty="0"/>
          </a:p>
        </p:txBody>
      </p:sp>
      <p:sp>
        <p:nvSpPr>
          <p:cNvPr id="25644" name="Text Box 190"/>
          <p:cNvSpPr txBox="1">
            <a:spLocks noChangeArrowheads="1"/>
          </p:cNvSpPr>
          <p:nvPr/>
        </p:nvSpPr>
        <p:spPr bwMode="auto">
          <a:xfrm>
            <a:off x="433388" y="18249"/>
            <a:ext cx="9036051" cy="954107"/>
          </a:xfrm>
          <a:prstGeom prst="rect">
            <a:avLst/>
          </a:prstGeom>
          <a:noFill/>
          <a:ln w="12700">
            <a:noFill/>
            <a:miter lim="800000"/>
            <a:headEnd type="none" w="sm" len="sm"/>
            <a:tailEnd type="none" w="sm" len="med"/>
          </a:ln>
        </p:spPr>
        <p:txBody>
          <a:bodyPr wrap="square">
            <a:spAutoFit/>
          </a:bodyPr>
          <a:lstStyle/>
          <a:p>
            <a:pPr algn="ctr"/>
            <a:r>
              <a:rPr lang="en-US" sz="2800" b="1" dirty="0"/>
              <a:t>Performance of laboratory analysis </a:t>
            </a:r>
            <a:br>
              <a:rPr lang="en-US" sz="2800" b="1" dirty="0"/>
            </a:br>
            <a:r>
              <a:rPr lang="en-US" sz="2800" b="1" dirty="0"/>
              <a:t>and data-based systems</a:t>
            </a:r>
          </a:p>
        </p:txBody>
      </p:sp>
      <p:sp>
        <p:nvSpPr>
          <p:cNvPr id="178" name="TextBox 177"/>
          <p:cNvSpPr txBox="1"/>
          <p:nvPr/>
        </p:nvSpPr>
        <p:spPr>
          <a:xfrm>
            <a:off x="4375348" y="1103413"/>
            <a:ext cx="1512168" cy="646331"/>
          </a:xfrm>
          <a:prstGeom prst="rect">
            <a:avLst/>
          </a:prstGeom>
          <a:noFill/>
        </p:spPr>
        <p:txBody>
          <a:bodyPr wrap="square" rtlCol="0">
            <a:spAutoFit/>
          </a:bodyPr>
          <a:lstStyle/>
          <a:p>
            <a:r>
              <a:rPr lang="en-IN" sz="1200" dirty="0"/>
              <a:t>New lab system</a:t>
            </a:r>
          </a:p>
          <a:p>
            <a:r>
              <a:rPr lang="en-IN" sz="1200" dirty="0"/>
              <a:t>performance with new technology</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900112" y="2721114"/>
            <a:ext cx="8102600" cy="1415772"/>
          </a:xfrm>
          <a:prstGeom prst="rect">
            <a:avLst/>
          </a:prstGeom>
          <a:noFill/>
          <a:ln w="9525">
            <a:noFill/>
            <a:miter lim="800000"/>
            <a:headEnd/>
            <a:tailEnd/>
          </a:ln>
        </p:spPr>
        <p:txBody>
          <a:bodyPr anchor="b">
            <a:spAutoFit/>
          </a:bodyPr>
          <a:lstStyle/>
          <a:p>
            <a:pPr fontAlgn="auto">
              <a:spcBef>
                <a:spcPts val="0"/>
              </a:spcBef>
              <a:spcAft>
                <a:spcPts val="0"/>
              </a:spcAft>
              <a:defRPr/>
            </a:pPr>
            <a:r>
              <a:rPr lang="en-IE" sz="4000" kern="0" dirty="0">
                <a:solidFill>
                  <a:srgbClr val="000000"/>
                </a:solidFill>
                <a:latin typeface="Arial" pitchFamily="34" charset="0"/>
                <a:cs typeface="Arial" pitchFamily="34" charset="0"/>
              </a:rPr>
              <a:t>Chapter 7</a:t>
            </a:r>
          </a:p>
          <a:p>
            <a:pPr fontAlgn="auto">
              <a:spcBef>
                <a:spcPts val="1200"/>
              </a:spcBef>
              <a:spcAft>
                <a:spcPts val="0"/>
              </a:spcAft>
              <a:defRPr/>
            </a:pPr>
            <a:r>
              <a:rPr lang="en-IN" sz="3600" b="1" kern="0" dirty="0">
                <a:solidFill>
                  <a:srgbClr val="000000"/>
                </a:solidFill>
                <a:latin typeface="Arial" pitchFamily="34" charset="0"/>
                <a:cs typeface="Arial" pitchFamily="34" charset="0"/>
              </a:rPr>
              <a:t>Improvement strategy</a:t>
            </a:r>
            <a:endParaRPr lang="en-IN" sz="3600" b="1" kern="0" dirty="0">
              <a:solidFill>
                <a:sysClr val="windowText" lastClr="000000"/>
              </a:solidFill>
              <a:latin typeface="Arial" pitchFamily="34" charset="0"/>
              <a:cs typeface="Arial" pitchFamily="34" charset="0"/>
            </a:endParaRPr>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6"/>
          <p:cNvSpPr>
            <a:spLocks noChangeArrowheads="1"/>
          </p:cNvSpPr>
          <p:nvPr/>
        </p:nvSpPr>
        <p:spPr bwMode="auto">
          <a:xfrm>
            <a:off x="2804011" y="1948493"/>
            <a:ext cx="4819808" cy="3771153"/>
          </a:xfrm>
          <a:prstGeom prst="rect">
            <a:avLst/>
          </a:prstGeom>
          <a:solidFill>
            <a:srgbClr val="FFCCFF"/>
          </a:solidFill>
          <a:ln w="9525">
            <a:noFill/>
            <a:miter lim="800000"/>
            <a:headEnd/>
            <a:tailEnd type="none" w="sm" len="lg"/>
          </a:ln>
        </p:spPr>
        <p:txBody>
          <a:bodyPr wrap="none" anchor="ctr"/>
          <a:lstStyle/>
          <a:p>
            <a:endParaRPr lang="en-GB" sz="900" dirty="0"/>
          </a:p>
        </p:txBody>
      </p:sp>
      <p:sp>
        <p:nvSpPr>
          <p:cNvPr id="2051" name="Rectangle 8"/>
          <p:cNvSpPr>
            <a:spLocks noChangeArrowheads="1"/>
          </p:cNvSpPr>
          <p:nvPr/>
        </p:nvSpPr>
        <p:spPr bwMode="auto">
          <a:xfrm>
            <a:off x="2791692" y="5718106"/>
            <a:ext cx="4841366" cy="381889"/>
          </a:xfrm>
          <a:prstGeom prst="rect">
            <a:avLst/>
          </a:prstGeom>
          <a:solidFill>
            <a:srgbClr val="CCCCFF"/>
          </a:solidFill>
          <a:ln w="9525">
            <a:solidFill>
              <a:schemeClr val="tx1"/>
            </a:solidFill>
            <a:miter lim="800000"/>
            <a:headEnd/>
            <a:tailEnd/>
          </a:ln>
        </p:spPr>
        <p:txBody>
          <a:bodyPr wrap="none" anchor="ctr"/>
          <a:lstStyle/>
          <a:p>
            <a:endParaRPr lang="en-GB" sz="900" dirty="0"/>
          </a:p>
        </p:txBody>
      </p:sp>
      <p:sp>
        <p:nvSpPr>
          <p:cNvPr id="2052" name="Text Box 10"/>
          <p:cNvSpPr txBox="1">
            <a:spLocks noChangeArrowheads="1"/>
          </p:cNvSpPr>
          <p:nvPr/>
        </p:nvSpPr>
        <p:spPr bwMode="auto">
          <a:xfrm>
            <a:off x="4128305" y="5736585"/>
            <a:ext cx="2054193" cy="307777"/>
          </a:xfrm>
          <a:prstGeom prst="rect">
            <a:avLst/>
          </a:prstGeom>
          <a:noFill/>
          <a:ln w="9525">
            <a:noFill/>
            <a:miter lim="800000"/>
            <a:headEnd/>
            <a:tailEnd/>
          </a:ln>
        </p:spPr>
        <p:txBody>
          <a:bodyPr>
            <a:spAutoFit/>
          </a:bodyPr>
          <a:lstStyle/>
          <a:p>
            <a:pPr algn="ctr"/>
            <a:r>
              <a:rPr lang="en-US" sz="1400" dirty="0"/>
              <a:t>Decision areas</a:t>
            </a:r>
            <a:endParaRPr lang="en-US" sz="900" dirty="0"/>
          </a:p>
        </p:txBody>
      </p:sp>
      <p:sp>
        <p:nvSpPr>
          <p:cNvPr id="2054" name="Text Box 12"/>
          <p:cNvSpPr txBox="1">
            <a:spLocks noChangeArrowheads="1"/>
          </p:cNvSpPr>
          <p:nvPr/>
        </p:nvSpPr>
        <p:spPr bwMode="auto">
          <a:xfrm>
            <a:off x="2663882" y="5328517"/>
            <a:ext cx="1053275" cy="276999"/>
          </a:xfrm>
          <a:prstGeom prst="rect">
            <a:avLst/>
          </a:prstGeom>
          <a:noFill/>
          <a:ln w="9525">
            <a:noFill/>
            <a:miter lim="800000"/>
            <a:headEnd/>
            <a:tailEnd/>
          </a:ln>
        </p:spPr>
        <p:txBody>
          <a:bodyPr>
            <a:spAutoFit/>
          </a:bodyPr>
          <a:lstStyle/>
          <a:p>
            <a:pPr algn="ctr"/>
            <a:r>
              <a:rPr lang="en-US" sz="1200" dirty="0"/>
              <a:t>Capacity</a:t>
            </a:r>
            <a:endParaRPr lang="en-US" sz="900" dirty="0"/>
          </a:p>
        </p:txBody>
      </p:sp>
      <p:sp>
        <p:nvSpPr>
          <p:cNvPr id="2055" name="Text Box 13"/>
          <p:cNvSpPr txBox="1">
            <a:spLocks noChangeArrowheads="1"/>
          </p:cNvSpPr>
          <p:nvPr/>
        </p:nvSpPr>
        <p:spPr bwMode="auto">
          <a:xfrm>
            <a:off x="3606286" y="5254605"/>
            <a:ext cx="837692" cy="461665"/>
          </a:xfrm>
          <a:prstGeom prst="rect">
            <a:avLst/>
          </a:prstGeom>
          <a:noFill/>
          <a:ln w="9525">
            <a:noFill/>
            <a:miter lim="800000"/>
            <a:headEnd/>
            <a:tailEnd/>
          </a:ln>
        </p:spPr>
        <p:txBody>
          <a:bodyPr>
            <a:spAutoFit/>
          </a:bodyPr>
          <a:lstStyle/>
          <a:p>
            <a:pPr algn="ctr"/>
            <a:r>
              <a:rPr lang="en-US" sz="1200" dirty="0"/>
              <a:t>Supply network</a:t>
            </a:r>
            <a:endParaRPr lang="en-US" sz="900" dirty="0"/>
          </a:p>
        </p:txBody>
      </p:sp>
      <p:grpSp>
        <p:nvGrpSpPr>
          <p:cNvPr id="2056" name="Group 68"/>
          <p:cNvGrpSpPr>
            <a:grpSpLocks/>
          </p:cNvGrpSpPr>
          <p:nvPr/>
        </p:nvGrpSpPr>
        <p:grpSpPr bwMode="auto">
          <a:xfrm>
            <a:off x="7611501" y="2362718"/>
            <a:ext cx="1056354" cy="2790253"/>
            <a:chOff x="4562" y="1234"/>
            <a:chExt cx="686" cy="1092"/>
          </a:xfrm>
        </p:grpSpPr>
        <p:sp>
          <p:nvSpPr>
            <p:cNvPr id="2086" name="Rectangle 7"/>
            <p:cNvSpPr>
              <a:spLocks noChangeArrowheads="1"/>
            </p:cNvSpPr>
            <p:nvPr/>
          </p:nvSpPr>
          <p:spPr bwMode="auto">
            <a:xfrm>
              <a:off x="4562" y="1237"/>
              <a:ext cx="409" cy="1089"/>
            </a:xfrm>
            <a:prstGeom prst="rect">
              <a:avLst/>
            </a:prstGeom>
            <a:solidFill>
              <a:srgbClr val="CCCCFF"/>
            </a:solidFill>
            <a:ln w="9525">
              <a:noFill/>
              <a:miter lim="800000"/>
              <a:headEnd/>
              <a:tailEnd type="none" w="sm" len="lg"/>
            </a:ln>
          </p:spPr>
          <p:txBody>
            <a:bodyPr wrap="none" anchor="ctr"/>
            <a:lstStyle/>
            <a:p>
              <a:endParaRPr lang="en-GB" sz="900" dirty="0"/>
            </a:p>
          </p:txBody>
        </p:sp>
        <p:sp>
          <p:nvSpPr>
            <p:cNvPr id="2087" name="Line 28"/>
            <p:cNvSpPr>
              <a:spLocks noChangeShapeType="1"/>
            </p:cNvSpPr>
            <p:nvPr/>
          </p:nvSpPr>
          <p:spPr bwMode="auto">
            <a:xfrm>
              <a:off x="4571" y="2102"/>
              <a:ext cx="408" cy="1"/>
            </a:xfrm>
            <a:prstGeom prst="line">
              <a:avLst/>
            </a:prstGeom>
            <a:noFill/>
            <a:ln w="9525">
              <a:solidFill>
                <a:schemeClr val="tx1"/>
              </a:solidFill>
              <a:round/>
              <a:headEnd/>
              <a:tailEnd type="none" w="sm" len="lg"/>
            </a:ln>
          </p:spPr>
          <p:txBody>
            <a:bodyPr/>
            <a:lstStyle/>
            <a:p>
              <a:endParaRPr lang="en-GB" sz="900" dirty="0"/>
            </a:p>
          </p:txBody>
        </p:sp>
        <p:sp>
          <p:nvSpPr>
            <p:cNvPr id="2088" name="Line 29"/>
            <p:cNvSpPr>
              <a:spLocks noChangeShapeType="1"/>
            </p:cNvSpPr>
            <p:nvPr/>
          </p:nvSpPr>
          <p:spPr bwMode="auto">
            <a:xfrm>
              <a:off x="4571" y="1875"/>
              <a:ext cx="408" cy="1"/>
            </a:xfrm>
            <a:prstGeom prst="line">
              <a:avLst/>
            </a:prstGeom>
            <a:noFill/>
            <a:ln w="9525">
              <a:solidFill>
                <a:schemeClr val="tx1"/>
              </a:solidFill>
              <a:round/>
              <a:headEnd/>
              <a:tailEnd type="none" w="sm" len="lg"/>
            </a:ln>
          </p:spPr>
          <p:txBody>
            <a:bodyPr/>
            <a:lstStyle/>
            <a:p>
              <a:endParaRPr lang="en-GB" sz="900" dirty="0"/>
            </a:p>
          </p:txBody>
        </p:sp>
        <p:sp>
          <p:nvSpPr>
            <p:cNvPr id="2089" name="Line 30"/>
            <p:cNvSpPr>
              <a:spLocks noChangeShapeType="1"/>
            </p:cNvSpPr>
            <p:nvPr/>
          </p:nvSpPr>
          <p:spPr bwMode="auto">
            <a:xfrm>
              <a:off x="4571" y="1650"/>
              <a:ext cx="408" cy="1"/>
            </a:xfrm>
            <a:prstGeom prst="line">
              <a:avLst/>
            </a:prstGeom>
            <a:noFill/>
            <a:ln w="9525">
              <a:solidFill>
                <a:schemeClr val="tx1"/>
              </a:solidFill>
              <a:round/>
              <a:headEnd/>
              <a:tailEnd type="none" w="sm" len="lg"/>
            </a:ln>
          </p:spPr>
          <p:txBody>
            <a:bodyPr/>
            <a:lstStyle/>
            <a:p>
              <a:endParaRPr lang="en-GB" sz="900" dirty="0"/>
            </a:p>
          </p:txBody>
        </p:sp>
        <p:sp>
          <p:nvSpPr>
            <p:cNvPr id="2090" name="Line 31"/>
            <p:cNvSpPr>
              <a:spLocks noChangeShapeType="1"/>
            </p:cNvSpPr>
            <p:nvPr/>
          </p:nvSpPr>
          <p:spPr bwMode="auto">
            <a:xfrm>
              <a:off x="4571" y="1434"/>
              <a:ext cx="408" cy="1"/>
            </a:xfrm>
            <a:prstGeom prst="line">
              <a:avLst/>
            </a:prstGeom>
            <a:noFill/>
            <a:ln w="9525">
              <a:solidFill>
                <a:schemeClr val="tx1"/>
              </a:solidFill>
              <a:round/>
              <a:headEnd/>
              <a:tailEnd type="none" w="sm" len="lg"/>
            </a:ln>
          </p:spPr>
          <p:txBody>
            <a:bodyPr/>
            <a:lstStyle/>
            <a:p>
              <a:endParaRPr lang="en-GB" sz="900" dirty="0"/>
            </a:p>
          </p:txBody>
        </p:sp>
        <p:sp>
          <p:nvSpPr>
            <p:cNvPr id="2091" name="Line 32"/>
            <p:cNvSpPr>
              <a:spLocks noChangeShapeType="1"/>
            </p:cNvSpPr>
            <p:nvPr/>
          </p:nvSpPr>
          <p:spPr bwMode="auto">
            <a:xfrm>
              <a:off x="4571" y="1234"/>
              <a:ext cx="408" cy="1"/>
            </a:xfrm>
            <a:prstGeom prst="line">
              <a:avLst/>
            </a:prstGeom>
            <a:noFill/>
            <a:ln w="9525">
              <a:solidFill>
                <a:schemeClr val="tx1"/>
              </a:solidFill>
              <a:round/>
              <a:headEnd/>
              <a:tailEnd type="none" w="sm" len="lg"/>
            </a:ln>
          </p:spPr>
          <p:txBody>
            <a:bodyPr/>
            <a:lstStyle/>
            <a:p>
              <a:endParaRPr lang="en-GB" sz="900" dirty="0"/>
            </a:p>
          </p:txBody>
        </p:sp>
        <p:sp>
          <p:nvSpPr>
            <p:cNvPr id="2092" name="Line 33"/>
            <p:cNvSpPr>
              <a:spLocks noChangeShapeType="1"/>
            </p:cNvSpPr>
            <p:nvPr/>
          </p:nvSpPr>
          <p:spPr bwMode="auto">
            <a:xfrm>
              <a:off x="4571" y="2320"/>
              <a:ext cx="408" cy="1"/>
            </a:xfrm>
            <a:prstGeom prst="line">
              <a:avLst/>
            </a:prstGeom>
            <a:noFill/>
            <a:ln w="9525">
              <a:solidFill>
                <a:schemeClr val="tx1"/>
              </a:solidFill>
              <a:round/>
              <a:headEnd/>
              <a:tailEnd type="none" w="sm" len="lg"/>
            </a:ln>
          </p:spPr>
          <p:txBody>
            <a:bodyPr/>
            <a:lstStyle/>
            <a:p>
              <a:endParaRPr lang="en-GB" sz="900" dirty="0"/>
            </a:p>
          </p:txBody>
        </p:sp>
        <p:sp>
          <p:nvSpPr>
            <p:cNvPr id="2093" name="AutoShape 34"/>
            <p:cNvSpPr>
              <a:spLocks noChangeArrowheads="1"/>
            </p:cNvSpPr>
            <p:nvPr/>
          </p:nvSpPr>
          <p:spPr bwMode="auto">
            <a:xfrm rot="5400000">
              <a:off x="4567" y="1643"/>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GB" sz="900" dirty="0"/>
            </a:p>
          </p:txBody>
        </p:sp>
      </p:grpSp>
      <p:sp>
        <p:nvSpPr>
          <p:cNvPr id="2058" name="Text Box 36"/>
          <p:cNvSpPr txBox="1">
            <a:spLocks noChangeArrowheads="1"/>
          </p:cNvSpPr>
          <p:nvPr/>
        </p:nvSpPr>
        <p:spPr bwMode="auto">
          <a:xfrm rot="16200000">
            <a:off x="7441234" y="3598667"/>
            <a:ext cx="2793333" cy="307777"/>
          </a:xfrm>
          <a:prstGeom prst="rect">
            <a:avLst/>
          </a:prstGeom>
          <a:noFill/>
          <a:ln w="9525">
            <a:noFill/>
            <a:miter lim="800000"/>
            <a:headEnd/>
            <a:tailEnd type="none" w="sm" len="lg"/>
          </a:ln>
        </p:spPr>
        <p:txBody>
          <a:bodyPr>
            <a:spAutoFit/>
          </a:bodyPr>
          <a:lstStyle/>
          <a:p>
            <a:pPr algn="ctr"/>
            <a:r>
              <a:rPr lang="en-GB" sz="1400" dirty="0"/>
              <a:t>Market competitiveness</a:t>
            </a:r>
            <a:endParaRPr lang="en-US" sz="900" dirty="0"/>
          </a:p>
        </p:txBody>
      </p:sp>
      <p:sp>
        <p:nvSpPr>
          <p:cNvPr id="2059" name="Rectangle 37"/>
          <p:cNvSpPr>
            <a:spLocks noChangeArrowheads="1"/>
          </p:cNvSpPr>
          <p:nvPr/>
        </p:nvSpPr>
        <p:spPr bwMode="auto">
          <a:xfrm>
            <a:off x="2791692" y="1948493"/>
            <a:ext cx="4819808" cy="3771153"/>
          </a:xfrm>
          <a:prstGeom prst="rect">
            <a:avLst/>
          </a:prstGeom>
          <a:noFill/>
          <a:ln w="9525">
            <a:solidFill>
              <a:schemeClr val="tx1"/>
            </a:solidFill>
            <a:miter lim="800000"/>
            <a:headEnd/>
            <a:tailEnd type="none" w="sm" len="lg"/>
          </a:ln>
        </p:spPr>
        <p:txBody>
          <a:bodyPr wrap="none" anchor="ctr"/>
          <a:lstStyle/>
          <a:p>
            <a:endParaRPr lang="en-GB" sz="900" dirty="0"/>
          </a:p>
        </p:txBody>
      </p:sp>
      <p:sp>
        <p:nvSpPr>
          <p:cNvPr id="2060" name="Line 38"/>
          <p:cNvSpPr>
            <a:spLocks noChangeShapeType="1"/>
          </p:cNvSpPr>
          <p:nvPr/>
        </p:nvSpPr>
        <p:spPr bwMode="auto">
          <a:xfrm>
            <a:off x="3581648" y="1948493"/>
            <a:ext cx="0" cy="3771153"/>
          </a:xfrm>
          <a:prstGeom prst="line">
            <a:avLst/>
          </a:prstGeom>
          <a:noFill/>
          <a:ln w="9525">
            <a:solidFill>
              <a:schemeClr val="tx1"/>
            </a:solidFill>
            <a:round/>
            <a:headEnd/>
            <a:tailEnd type="none" w="sm" len="lg"/>
          </a:ln>
        </p:spPr>
        <p:txBody>
          <a:bodyPr/>
          <a:lstStyle/>
          <a:p>
            <a:endParaRPr lang="en-GB" sz="900" dirty="0"/>
          </a:p>
        </p:txBody>
      </p:sp>
      <p:sp>
        <p:nvSpPr>
          <p:cNvPr id="2061" name="Rectangle 41"/>
          <p:cNvSpPr>
            <a:spLocks noChangeArrowheads="1"/>
          </p:cNvSpPr>
          <p:nvPr/>
        </p:nvSpPr>
        <p:spPr bwMode="auto">
          <a:xfrm>
            <a:off x="4456298" y="1948493"/>
            <a:ext cx="948563" cy="3771153"/>
          </a:xfrm>
          <a:prstGeom prst="rect">
            <a:avLst/>
          </a:prstGeom>
          <a:noFill/>
          <a:ln w="9525">
            <a:solidFill>
              <a:schemeClr val="tx1"/>
            </a:solidFill>
            <a:miter lim="800000"/>
            <a:headEnd/>
            <a:tailEnd type="none" w="sm" len="lg"/>
          </a:ln>
        </p:spPr>
        <p:txBody>
          <a:bodyPr wrap="none" anchor="ctr"/>
          <a:lstStyle/>
          <a:p>
            <a:endParaRPr lang="en-GB" sz="900" dirty="0"/>
          </a:p>
        </p:txBody>
      </p:sp>
      <p:sp>
        <p:nvSpPr>
          <p:cNvPr id="2062" name="Rectangle 42"/>
          <p:cNvSpPr>
            <a:spLocks noChangeArrowheads="1"/>
          </p:cNvSpPr>
          <p:nvPr/>
        </p:nvSpPr>
        <p:spPr bwMode="auto">
          <a:xfrm>
            <a:off x="5415639" y="1948493"/>
            <a:ext cx="2189702" cy="3771153"/>
          </a:xfrm>
          <a:prstGeom prst="rect">
            <a:avLst/>
          </a:prstGeom>
          <a:solidFill>
            <a:schemeClr val="bg1">
              <a:lumMod val="95000"/>
            </a:schemeClr>
          </a:solidFill>
          <a:ln w="9525">
            <a:noFill/>
            <a:miter lim="800000"/>
            <a:headEnd/>
            <a:tailEnd type="none" w="sm" len="lg"/>
          </a:ln>
        </p:spPr>
        <p:txBody>
          <a:bodyPr wrap="none" anchor="ctr"/>
          <a:lstStyle/>
          <a:p>
            <a:endParaRPr lang="en-GB" sz="900" dirty="0"/>
          </a:p>
        </p:txBody>
      </p:sp>
      <p:sp>
        <p:nvSpPr>
          <p:cNvPr id="2063" name="AutoShape 43"/>
          <p:cNvSpPr>
            <a:spLocks noChangeArrowheads="1"/>
          </p:cNvSpPr>
          <p:nvPr/>
        </p:nvSpPr>
        <p:spPr bwMode="auto">
          <a:xfrm>
            <a:off x="2807092" y="1560444"/>
            <a:ext cx="4838287" cy="383428"/>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GB" sz="900" dirty="0"/>
          </a:p>
        </p:txBody>
      </p:sp>
      <p:sp>
        <p:nvSpPr>
          <p:cNvPr id="2064" name="Text Box 45"/>
          <p:cNvSpPr txBox="1">
            <a:spLocks noChangeArrowheads="1"/>
          </p:cNvSpPr>
          <p:nvPr/>
        </p:nvSpPr>
        <p:spPr bwMode="auto">
          <a:xfrm>
            <a:off x="4385464" y="5246905"/>
            <a:ext cx="1105630" cy="461665"/>
          </a:xfrm>
          <a:prstGeom prst="rect">
            <a:avLst/>
          </a:prstGeom>
          <a:noFill/>
          <a:ln w="9525">
            <a:noFill/>
            <a:miter lim="800000"/>
            <a:headEnd/>
            <a:tailEnd/>
          </a:ln>
        </p:spPr>
        <p:txBody>
          <a:bodyPr>
            <a:spAutoFit/>
          </a:bodyPr>
          <a:lstStyle/>
          <a:p>
            <a:pPr algn="ctr"/>
            <a:r>
              <a:rPr lang="en-US" sz="1200" dirty="0"/>
              <a:t>Process technology</a:t>
            </a:r>
            <a:endParaRPr lang="en-US" sz="900" dirty="0"/>
          </a:p>
        </p:txBody>
      </p:sp>
      <p:sp>
        <p:nvSpPr>
          <p:cNvPr id="2065" name="Text Box 46"/>
          <p:cNvSpPr txBox="1">
            <a:spLocks noChangeArrowheads="1"/>
          </p:cNvSpPr>
          <p:nvPr/>
        </p:nvSpPr>
        <p:spPr bwMode="auto">
          <a:xfrm>
            <a:off x="4262272" y="1274027"/>
            <a:ext cx="1957180" cy="307777"/>
          </a:xfrm>
          <a:prstGeom prst="rect">
            <a:avLst/>
          </a:prstGeom>
          <a:noFill/>
          <a:ln w="9525">
            <a:noFill/>
            <a:miter lim="800000"/>
            <a:headEnd/>
            <a:tailEnd type="none" w="sm" len="lg"/>
          </a:ln>
        </p:spPr>
        <p:txBody>
          <a:bodyPr>
            <a:spAutoFit/>
          </a:bodyPr>
          <a:lstStyle/>
          <a:p>
            <a:pPr algn="ctr"/>
            <a:r>
              <a:rPr lang="en-GB" sz="1400" dirty="0"/>
              <a:t>Resource usage</a:t>
            </a:r>
            <a:endParaRPr lang="en-US" sz="900" dirty="0"/>
          </a:p>
        </p:txBody>
      </p:sp>
      <p:sp>
        <p:nvSpPr>
          <p:cNvPr id="2067" name="Text Box 9"/>
          <p:cNvSpPr txBox="1">
            <a:spLocks noChangeArrowheads="1"/>
          </p:cNvSpPr>
          <p:nvPr/>
        </p:nvSpPr>
        <p:spPr bwMode="auto">
          <a:xfrm>
            <a:off x="5357123" y="4835758"/>
            <a:ext cx="2286716" cy="830997"/>
          </a:xfrm>
          <a:prstGeom prst="rect">
            <a:avLst/>
          </a:prstGeom>
          <a:noFill/>
          <a:ln w="9525">
            <a:noFill/>
            <a:miter lim="800000"/>
            <a:headEnd/>
            <a:tailEnd/>
          </a:ln>
        </p:spPr>
        <p:txBody>
          <a:bodyPr wrap="square">
            <a:spAutoFit/>
          </a:bodyPr>
          <a:lstStyle/>
          <a:p>
            <a:pPr algn="ctr"/>
            <a:r>
              <a:rPr lang="en-US" sz="1200" dirty="0"/>
              <a:t>Development</a:t>
            </a:r>
          </a:p>
          <a:p>
            <a:pPr algn="ctr"/>
            <a:r>
              <a:rPr lang="en-US" sz="1200" dirty="0"/>
              <a:t>and organisation (operations development and improvement)</a:t>
            </a:r>
            <a:endParaRPr lang="en-US" sz="900" dirty="0"/>
          </a:p>
        </p:txBody>
      </p:sp>
      <p:sp>
        <p:nvSpPr>
          <p:cNvPr id="2068" name="Text Box 48"/>
          <p:cNvSpPr txBox="1">
            <a:spLocks noChangeArrowheads="1"/>
          </p:cNvSpPr>
          <p:nvPr/>
        </p:nvSpPr>
        <p:spPr bwMode="auto">
          <a:xfrm>
            <a:off x="5404859" y="1911535"/>
            <a:ext cx="2222040" cy="2851550"/>
          </a:xfrm>
          <a:prstGeom prst="rect">
            <a:avLst/>
          </a:prstGeom>
          <a:noFill/>
          <a:ln w="9525">
            <a:noFill/>
            <a:miter lim="800000"/>
            <a:headEnd/>
            <a:tailEnd type="none" w="sm" len="lg"/>
          </a:ln>
        </p:spPr>
        <p:txBody>
          <a:bodyPr>
            <a:spAutoFit/>
          </a:bodyPr>
          <a:lstStyle/>
          <a:p>
            <a:pPr algn="l">
              <a:spcBef>
                <a:spcPct val="5000"/>
              </a:spcBef>
              <a:tabLst>
                <a:tab pos="98425" algn="l"/>
              </a:tabLst>
            </a:pPr>
            <a:r>
              <a:rPr lang="en-GB" sz="1100" dirty="0"/>
              <a:t>Issues include:</a:t>
            </a:r>
          </a:p>
          <a:p>
            <a:pPr algn="l">
              <a:spcBef>
                <a:spcPct val="5000"/>
              </a:spcBef>
              <a:buFontTx/>
              <a:buChar char="•"/>
              <a:tabLst>
                <a:tab pos="98425" algn="l"/>
              </a:tabLst>
            </a:pPr>
            <a:r>
              <a:rPr lang="en-GB" sz="1100" dirty="0"/>
              <a:t>	Big radical improvement 	projects, or small, continuous 	improvements</a:t>
            </a:r>
          </a:p>
          <a:p>
            <a:pPr algn="l">
              <a:spcBef>
                <a:spcPct val="5000"/>
              </a:spcBef>
              <a:buFontTx/>
              <a:buChar char="•"/>
              <a:tabLst>
                <a:tab pos="98425" algn="l"/>
              </a:tabLst>
            </a:pPr>
            <a:r>
              <a:rPr lang="en-GB" sz="1100" dirty="0"/>
              <a:t>	Performance measurement 	used for setting the direction 	of improvement</a:t>
            </a:r>
          </a:p>
          <a:p>
            <a:pPr algn="l">
              <a:spcBef>
                <a:spcPct val="5000"/>
              </a:spcBef>
              <a:buFontTx/>
              <a:buChar char="•"/>
              <a:tabLst>
                <a:tab pos="98425" algn="l"/>
              </a:tabLst>
            </a:pPr>
            <a:r>
              <a:rPr lang="en-GB" sz="1100" dirty="0"/>
              <a:t> Benchmarking against other 	operators</a:t>
            </a:r>
          </a:p>
          <a:p>
            <a:pPr algn="l">
              <a:spcBef>
                <a:spcPct val="5000"/>
              </a:spcBef>
              <a:buFontTx/>
              <a:buChar char="•"/>
              <a:tabLst>
                <a:tab pos="98425" algn="l"/>
              </a:tabLst>
            </a:pPr>
            <a:r>
              <a:rPr lang="en-GB" sz="1100" dirty="0"/>
              <a:t> Prioritising improvements</a:t>
            </a:r>
          </a:p>
          <a:p>
            <a:pPr algn="l">
              <a:spcBef>
                <a:spcPct val="5000"/>
              </a:spcBef>
              <a:buFontTx/>
              <a:buChar char="•"/>
              <a:tabLst>
                <a:tab pos="98425" algn="l"/>
              </a:tabLst>
            </a:pPr>
            <a:r>
              <a:rPr lang="en-GB" sz="1100" dirty="0"/>
              <a:t>	Learning and enhancing 	process knowledge through 	control</a:t>
            </a:r>
          </a:p>
          <a:p>
            <a:pPr algn="l">
              <a:spcBef>
                <a:spcPct val="5000"/>
              </a:spcBef>
              <a:buFontTx/>
              <a:buChar char="•"/>
              <a:tabLst>
                <a:tab pos="98425" algn="l"/>
              </a:tabLst>
            </a:pPr>
            <a:r>
              <a:rPr lang="en-GB" sz="1100" dirty="0"/>
              <a:t>	Expectations of, and 	contributions from, the 	operations function</a:t>
            </a:r>
          </a:p>
        </p:txBody>
      </p:sp>
      <p:grpSp>
        <p:nvGrpSpPr>
          <p:cNvPr id="2069" name="Group 51"/>
          <p:cNvGrpSpPr>
            <a:grpSpLocks/>
          </p:cNvGrpSpPr>
          <p:nvPr/>
        </p:nvGrpSpPr>
        <p:grpSpPr bwMode="auto">
          <a:xfrm>
            <a:off x="900726" y="2367339"/>
            <a:ext cx="1934083" cy="2831829"/>
            <a:chOff x="204" y="1237"/>
            <a:chExt cx="1256" cy="1839"/>
          </a:xfrm>
        </p:grpSpPr>
        <p:sp>
          <p:nvSpPr>
            <p:cNvPr id="2072" name="Rectangle 52"/>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GB" sz="900" dirty="0"/>
            </a:p>
          </p:txBody>
        </p:sp>
        <p:sp>
          <p:nvSpPr>
            <p:cNvPr id="2073" name="Text Box 53"/>
            <p:cNvSpPr txBox="1">
              <a:spLocks noChangeArrowheads="1"/>
            </p:cNvSpPr>
            <p:nvPr/>
          </p:nvSpPr>
          <p:spPr bwMode="auto">
            <a:xfrm>
              <a:off x="658" y="1315"/>
              <a:ext cx="802" cy="180"/>
            </a:xfrm>
            <a:prstGeom prst="rect">
              <a:avLst/>
            </a:prstGeom>
            <a:noFill/>
            <a:ln w="9525">
              <a:noFill/>
              <a:miter lim="800000"/>
              <a:headEnd/>
              <a:tailEnd/>
            </a:ln>
          </p:spPr>
          <p:txBody>
            <a:bodyPr>
              <a:spAutoFit/>
            </a:bodyPr>
            <a:lstStyle/>
            <a:p>
              <a:pPr>
                <a:spcBef>
                  <a:spcPct val="50000"/>
                </a:spcBef>
              </a:pPr>
              <a:r>
                <a:rPr lang="en-US" sz="1200" dirty="0"/>
                <a:t>Quality</a:t>
              </a:r>
            </a:p>
          </p:txBody>
        </p:sp>
        <p:sp>
          <p:nvSpPr>
            <p:cNvPr id="2074" name="Text Box 54"/>
            <p:cNvSpPr txBox="1">
              <a:spLocks noChangeArrowheads="1"/>
            </p:cNvSpPr>
            <p:nvPr/>
          </p:nvSpPr>
          <p:spPr bwMode="auto">
            <a:xfrm rot="16200000">
              <a:off x="-63" y="1991"/>
              <a:ext cx="1090" cy="340"/>
            </a:xfrm>
            <a:prstGeom prst="rect">
              <a:avLst/>
            </a:prstGeom>
            <a:noFill/>
            <a:ln w="9525">
              <a:noFill/>
              <a:miter lim="800000"/>
              <a:headEnd/>
              <a:tailEnd/>
            </a:ln>
          </p:spPr>
          <p:txBody>
            <a:bodyPr>
              <a:spAutoFit/>
            </a:bodyPr>
            <a:lstStyle/>
            <a:p>
              <a:pPr algn="ctr">
                <a:spcBef>
                  <a:spcPct val="50000"/>
                </a:spcBef>
              </a:pPr>
              <a:r>
                <a:rPr lang="en-US" sz="1400" dirty="0"/>
                <a:t>Performance objectives</a:t>
              </a:r>
            </a:p>
          </p:txBody>
        </p:sp>
        <p:sp>
          <p:nvSpPr>
            <p:cNvPr id="2075" name="Text Box 55"/>
            <p:cNvSpPr txBox="1">
              <a:spLocks noChangeArrowheads="1"/>
            </p:cNvSpPr>
            <p:nvPr/>
          </p:nvSpPr>
          <p:spPr bwMode="auto">
            <a:xfrm>
              <a:off x="204" y="2059"/>
              <a:ext cx="1245" cy="180"/>
            </a:xfrm>
            <a:prstGeom prst="rect">
              <a:avLst/>
            </a:prstGeom>
            <a:noFill/>
            <a:ln w="9525">
              <a:noFill/>
              <a:miter lim="800000"/>
              <a:headEnd/>
              <a:tailEnd/>
            </a:ln>
          </p:spPr>
          <p:txBody>
            <a:bodyPr>
              <a:spAutoFit/>
            </a:bodyPr>
            <a:lstStyle/>
            <a:p>
              <a:pPr>
                <a:spcBef>
                  <a:spcPct val="50000"/>
                </a:spcBef>
              </a:pPr>
              <a:r>
                <a:rPr lang="en-US" sz="1200" dirty="0"/>
                <a:t>Dependability</a:t>
              </a:r>
            </a:p>
          </p:txBody>
        </p:sp>
        <p:sp>
          <p:nvSpPr>
            <p:cNvPr id="2076" name="Text Box 56"/>
            <p:cNvSpPr txBox="1">
              <a:spLocks noChangeArrowheads="1"/>
            </p:cNvSpPr>
            <p:nvPr/>
          </p:nvSpPr>
          <p:spPr bwMode="auto">
            <a:xfrm>
              <a:off x="738" y="1687"/>
              <a:ext cx="711" cy="180"/>
            </a:xfrm>
            <a:prstGeom prst="rect">
              <a:avLst/>
            </a:prstGeom>
            <a:noFill/>
            <a:ln w="9525">
              <a:noFill/>
              <a:miter lim="800000"/>
              <a:headEnd/>
              <a:tailEnd/>
            </a:ln>
          </p:spPr>
          <p:txBody>
            <a:bodyPr>
              <a:spAutoFit/>
            </a:bodyPr>
            <a:lstStyle/>
            <a:p>
              <a:pPr>
                <a:spcBef>
                  <a:spcPct val="50000"/>
                </a:spcBef>
              </a:pPr>
              <a:r>
                <a:rPr lang="en-US" sz="1200" dirty="0"/>
                <a:t>Speed</a:t>
              </a:r>
            </a:p>
          </p:txBody>
        </p:sp>
        <p:sp>
          <p:nvSpPr>
            <p:cNvPr id="2077" name="Text Box 57"/>
            <p:cNvSpPr txBox="1">
              <a:spLocks noChangeArrowheads="1"/>
            </p:cNvSpPr>
            <p:nvPr/>
          </p:nvSpPr>
          <p:spPr bwMode="auto">
            <a:xfrm>
              <a:off x="703" y="2412"/>
              <a:ext cx="746" cy="180"/>
            </a:xfrm>
            <a:prstGeom prst="rect">
              <a:avLst/>
            </a:prstGeom>
            <a:noFill/>
            <a:ln w="9525">
              <a:noFill/>
              <a:miter lim="800000"/>
              <a:headEnd/>
              <a:tailEnd/>
            </a:ln>
          </p:spPr>
          <p:txBody>
            <a:bodyPr>
              <a:spAutoFit/>
            </a:bodyPr>
            <a:lstStyle/>
            <a:p>
              <a:pPr>
                <a:spcBef>
                  <a:spcPct val="50000"/>
                </a:spcBef>
              </a:pPr>
              <a:r>
                <a:rPr lang="en-US" sz="1200" dirty="0"/>
                <a:t>Flexibility</a:t>
              </a:r>
            </a:p>
          </p:txBody>
        </p:sp>
        <p:sp>
          <p:nvSpPr>
            <p:cNvPr id="2078" name="Text Box 58"/>
            <p:cNvSpPr txBox="1">
              <a:spLocks noChangeArrowheads="1"/>
            </p:cNvSpPr>
            <p:nvPr/>
          </p:nvSpPr>
          <p:spPr bwMode="auto">
            <a:xfrm>
              <a:off x="723" y="2769"/>
              <a:ext cx="711" cy="180"/>
            </a:xfrm>
            <a:prstGeom prst="rect">
              <a:avLst/>
            </a:prstGeom>
            <a:noFill/>
            <a:ln w="9525">
              <a:noFill/>
              <a:miter lim="800000"/>
              <a:headEnd/>
              <a:tailEnd/>
            </a:ln>
          </p:spPr>
          <p:txBody>
            <a:bodyPr>
              <a:spAutoFit/>
            </a:bodyPr>
            <a:lstStyle/>
            <a:p>
              <a:pPr>
                <a:spcBef>
                  <a:spcPct val="50000"/>
                </a:spcBef>
              </a:pPr>
              <a:r>
                <a:rPr lang="en-US" sz="1200" dirty="0"/>
                <a:t>Cost</a:t>
              </a:r>
            </a:p>
          </p:txBody>
        </p:sp>
        <p:sp>
          <p:nvSpPr>
            <p:cNvPr id="2079" name="Line 59"/>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sz="900" dirty="0"/>
            </a:p>
          </p:txBody>
        </p:sp>
        <p:sp>
          <p:nvSpPr>
            <p:cNvPr id="2080" name="Rectangle 60"/>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GB" sz="900" dirty="0"/>
            </a:p>
          </p:txBody>
        </p:sp>
        <p:sp>
          <p:nvSpPr>
            <p:cNvPr id="2081" name="Freeform 61"/>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sz="900" dirty="0"/>
            </a:p>
          </p:txBody>
        </p:sp>
        <p:sp>
          <p:nvSpPr>
            <p:cNvPr id="2082" name="Freeform 62"/>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sz="900" dirty="0"/>
            </a:p>
          </p:txBody>
        </p:sp>
        <p:sp>
          <p:nvSpPr>
            <p:cNvPr id="2083" name="Freeform 63"/>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sz="900" dirty="0"/>
            </a:p>
          </p:txBody>
        </p:sp>
        <p:sp>
          <p:nvSpPr>
            <p:cNvPr id="2084" name="Freeform 64"/>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sz="900" dirty="0"/>
            </a:p>
          </p:txBody>
        </p:sp>
        <p:sp>
          <p:nvSpPr>
            <p:cNvPr id="2085" name="Freeform 65"/>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sz="900" dirty="0"/>
            </a:p>
          </p:txBody>
        </p:sp>
      </p:grpSp>
      <p:sp>
        <p:nvSpPr>
          <p:cNvPr id="2070" name="Line 66"/>
          <p:cNvSpPr>
            <a:spLocks noChangeShapeType="1"/>
          </p:cNvSpPr>
          <p:nvPr/>
        </p:nvSpPr>
        <p:spPr bwMode="auto">
          <a:xfrm>
            <a:off x="2804010" y="5203787"/>
            <a:ext cx="2585450" cy="0"/>
          </a:xfrm>
          <a:prstGeom prst="line">
            <a:avLst/>
          </a:prstGeom>
          <a:noFill/>
          <a:ln w="9525">
            <a:solidFill>
              <a:schemeClr val="tx1"/>
            </a:solidFill>
            <a:round/>
            <a:headEnd type="none" w="lg" len="med"/>
            <a:tailEnd type="none" w="lg" len="med"/>
          </a:ln>
        </p:spPr>
        <p:txBody>
          <a:bodyPr/>
          <a:lstStyle/>
          <a:p>
            <a:endParaRPr lang="en-GB" sz="900" dirty="0"/>
          </a:p>
        </p:txBody>
      </p:sp>
      <p:sp>
        <p:nvSpPr>
          <p:cNvPr id="2071" name="Line 67"/>
          <p:cNvSpPr>
            <a:spLocks noChangeShapeType="1"/>
          </p:cNvSpPr>
          <p:nvPr/>
        </p:nvSpPr>
        <p:spPr bwMode="auto">
          <a:xfrm flipV="1">
            <a:off x="1584429" y="2359639"/>
            <a:ext cx="3818890" cy="12319"/>
          </a:xfrm>
          <a:prstGeom prst="line">
            <a:avLst/>
          </a:prstGeom>
          <a:noFill/>
          <a:ln w="9525">
            <a:solidFill>
              <a:schemeClr val="tx1"/>
            </a:solidFill>
            <a:round/>
            <a:headEnd type="none" w="lg" len="med"/>
            <a:tailEnd type="none" w="lg" len="med"/>
          </a:ln>
        </p:spPr>
        <p:txBody>
          <a:bodyPr/>
          <a:lstStyle/>
          <a:p>
            <a:endParaRPr lang="en-GB" sz="900" dirty="0"/>
          </a:p>
        </p:txBody>
      </p:sp>
      <p:sp>
        <p:nvSpPr>
          <p:cNvPr id="46" name="TextBox 45"/>
          <p:cNvSpPr txBox="1"/>
          <p:nvPr/>
        </p:nvSpPr>
        <p:spPr>
          <a:xfrm>
            <a:off x="1758270" y="457184"/>
            <a:ext cx="6386287" cy="523220"/>
          </a:xfrm>
          <a:prstGeom prst="rect">
            <a:avLst/>
          </a:prstGeom>
          <a:noFill/>
        </p:spPr>
        <p:txBody>
          <a:bodyPr wrap="square" rtlCol="0">
            <a:spAutoFit/>
          </a:bodyPr>
          <a:lstStyle/>
          <a:p>
            <a:pPr algn="ctr"/>
            <a:r>
              <a:rPr lang="en-GB" sz="2800" b="1" dirty="0">
                <a:latin typeface="Arial" pitchFamily="34" charset="0"/>
                <a:cs typeface="Arial" pitchFamily="34" charset="0"/>
              </a:rPr>
              <a:t>Improvement strategy</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AutoShape 2"/>
          <p:cNvSpPr>
            <a:spLocks noChangeArrowheads="1"/>
          </p:cNvSpPr>
          <p:nvPr/>
        </p:nvSpPr>
        <p:spPr bwMode="auto">
          <a:xfrm rot="10800000">
            <a:off x="5598016" y="1709979"/>
            <a:ext cx="3294063" cy="3844925"/>
          </a:xfrm>
          <a:prstGeom prst="homePlate">
            <a:avLst>
              <a:gd name="adj" fmla="val 25000"/>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075" name="AutoShape 3"/>
          <p:cNvSpPr>
            <a:spLocks noChangeArrowheads="1"/>
          </p:cNvSpPr>
          <p:nvPr/>
        </p:nvSpPr>
        <p:spPr bwMode="auto">
          <a:xfrm>
            <a:off x="1067291" y="1709979"/>
            <a:ext cx="3294063" cy="3844925"/>
          </a:xfrm>
          <a:prstGeom prst="homePlate">
            <a:avLst>
              <a:gd name="adj" fmla="val 25000"/>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grpSp>
        <p:nvGrpSpPr>
          <p:cNvPr id="2" name="Group 27"/>
          <p:cNvGrpSpPr>
            <a:grpSpLocks/>
          </p:cNvGrpSpPr>
          <p:nvPr/>
        </p:nvGrpSpPr>
        <p:grpSpPr bwMode="auto">
          <a:xfrm>
            <a:off x="6802929" y="4110279"/>
            <a:ext cx="1584325" cy="1285875"/>
            <a:chOff x="4074" y="2495"/>
            <a:chExt cx="998" cy="810"/>
          </a:xfrm>
        </p:grpSpPr>
        <p:sp>
          <p:nvSpPr>
            <p:cNvPr id="3103" name="Rectangle 5"/>
            <p:cNvSpPr>
              <a:spLocks noChangeArrowheads="1"/>
            </p:cNvSpPr>
            <p:nvPr/>
          </p:nvSpPr>
          <p:spPr bwMode="auto">
            <a:xfrm flipH="1">
              <a:off x="4074" y="2495"/>
              <a:ext cx="996" cy="810"/>
            </a:xfrm>
            <a:prstGeom prst="rect">
              <a:avLst/>
            </a:prstGeom>
            <a:solidFill>
              <a:srgbClr val="CCECFF"/>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104" name="Text Box 7"/>
            <p:cNvSpPr txBox="1">
              <a:spLocks noChangeArrowheads="1"/>
            </p:cNvSpPr>
            <p:nvPr/>
          </p:nvSpPr>
          <p:spPr bwMode="auto">
            <a:xfrm flipH="1">
              <a:off x="4080" y="2647"/>
              <a:ext cx="992" cy="582"/>
            </a:xfrm>
            <a:prstGeom prst="rect">
              <a:avLst/>
            </a:prstGeom>
            <a:noFill/>
            <a:ln w="9525">
              <a:noFill/>
              <a:miter lim="800000"/>
              <a:headEnd/>
              <a:tailEnd/>
            </a:ln>
          </p:spPr>
          <p:txBody>
            <a:bodyPr>
              <a:spAutoFit/>
            </a:bodyPr>
            <a:lstStyle/>
            <a:p>
              <a:pPr algn="ctr">
                <a:spcBef>
                  <a:spcPct val="50000"/>
                </a:spcBef>
              </a:pPr>
              <a:r>
                <a:rPr lang="en-GB" dirty="0"/>
                <a:t>Intended market</a:t>
              </a:r>
            </a:p>
            <a:p>
              <a:pPr algn="ctr"/>
              <a:r>
                <a:rPr lang="en-GB" dirty="0"/>
                <a:t>position</a:t>
              </a:r>
              <a:endParaRPr lang="en-US" dirty="0"/>
            </a:p>
          </p:txBody>
        </p:sp>
      </p:grpSp>
      <p:grpSp>
        <p:nvGrpSpPr>
          <p:cNvPr id="3" name="Group 31"/>
          <p:cNvGrpSpPr>
            <a:grpSpLocks/>
          </p:cNvGrpSpPr>
          <p:nvPr/>
        </p:nvGrpSpPr>
        <p:grpSpPr bwMode="auto">
          <a:xfrm>
            <a:off x="7210915" y="3067291"/>
            <a:ext cx="976312" cy="1052513"/>
            <a:chOff x="4331" y="1838"/>
            <a:chExt cx="615" cy="663"/>
          </a:xfrm>
        </p:grpSpPr>
        <p:sp>
          <p:nvSpPr>
            <p:cNvPr id="3101" name="Line 8"/>
            <p:cNvSpPr>
              <a:spLocks noChangeShapeType="1"/>
            </p:cNvSpPr>
            <p:nvPr/>
          </p:nvSpPr>
          <p:spPr bwMode="auto">
            <a:xfrm>
              <a:off x="4919" y="1838"/>
              <a:ext cx="0" cy="663"/>
            </a:xfrm>
            <a:prstGeom prst="line">
              <a:avLst/>
            </a:prstGeom>
            <a:noFill/>
            <a:ln w="38100">
              <a:solidFill>
                <a:srgbClr val="800080"/>
              </a:solidFill>
              <a:round/>
              <a:headEnd/>
              <a:tailEnd type="stealth" w="sm" len="med"/>
            </a:ln>
          </p:spPr>
          <p:txBody>
            <a:bodyPr/>
            <a:lstStyle/>
            <a:p>
              <a:endParaRPr lang="en-GB" dirty="0"/>
            </a:p>
          </p:txBody>
        </p:sp>
        <p:sp>
          <p:nvSpPr>
            <p:cNvPr id="3102" name="Text Box 9"/>
            <p:cNvSpPr txBox="1">
              <a:spLocks noChangeArrowheads="1"/>
            </p:cNvSpPr>
            <p:nvPr/>
          </p:nvSpPr>
          <p:spPr bwMode="auto">
            <a:xfrm>
              <a:off x="4331" y="1926"/>
              <a:ext cx="615" cy="368"/>
            </a:xfrm>
            <a:prstGeom prst="rect">
              <a:avLst/>
            </a:prstGeom>
            <a:noFill/>
            <a:ln w="9525">
              <a:noFill/>
              <a:miter lim="800000"/>
              <a:headEnd/>
              <a:tailEnd/>
            </a:ln>
          </p:spPr>
          <p:txBody>
            <a:bodyPr>
              <a:spAutoFit/>
            </a:bodyPr>
            <a:lstStyle/>
            <a:p>
              <a:pPr>
                <a:spcBef>
                  <a:spcPct val="50000"/>
                </a:spcBef>
              </a:pPr>
              <a:r>
                <a:rPr lang="en-GB" sz="1600" dirty="0"/>
                <a:t>Market strategy</a:t>
              </a:r>
              <a:endParaRPr lang="en-US" sz="1600" dirty="0"/>
            </a:p>
          </p:txBody>
        </p:sp>
      </p:grpSp>
      <p:sp>
        <p:nvSpPr>
          <p:cNvPr id="3078" name="Text Box 14"/>
          <p:cNvSpPr txBox="1">
            <a:spLocks noChangeArrowheads="1"/>
          </p:cNvSpPr>
          <p:nvPr/>
        </p:nvSpPr>
        <p:spPr bwMode="auto">
          <a:xfrm>
            <a:off x="945053" y="1292465"/>
            <a:ext cx="2806700" cy="400110"/>
          </a:xfrm>
          <a:prstGeom prst="rect">
            <a:avLst/>
          </a:prstGeom>
          <a:noFill/>
          <a:ln w="9525">
            <a:noFill/>
            <a:miter lim="800000"/>
            <a:headEnd/>
            <a:tailEnd type="none" w="sm" len="lg"/>
          </a:ln>
        </p:spPr>
        <p:txBody>
          <a:bodyPr>
            <a:spAutoFit/>
          </a:bodyPr>
          <a:lstStyle/>
          <a:p>
            <a:pPr algn="ctr">
              <a:spcBef>
                <a:spcPct val="50000"/>
              </a:spcBef>
            </a:pPr>
            <a:r>
              <a:rPr lang="en-GB" sz="2000" dirty="0">
                <a:solidFill>
                  <a:srgbClr val="FF0000"/>
                </a:solidFill>
              </a:rPr>
              <a:t>Operations resources</a:t>
            </a:r>
            <a:endParaRPr lang="en-US" sz="2000" dirty="0">
              <a:solidFill>
                <a:srgbClr val="FF0000"/>
              </a:solidFill>
            </a:endParaRPr>
          </a:p>
        </p:txBody>
      </p:sp>
      <p:sp>
        <p:nvSpPr>
          <p:cNvPr id="3079" name="Text Box 15"/>
          <p:cNvSpPr txBox="1">
            <a:spLocks noChangeArrowheads="1"/>
          </p:cNvSpPr>
          <p:nvPr/>
        </p:nvSpPr>
        <p:spPr bwMode="auto">
          <a:xfrm>
            <a:off x="6253653" y="1292465"/>
            <a:ext cx="2806700" cy="400110"/>
          </a:xfrm>
          <a:prstGeom prst="rect">
            <a:avLst/>
          </a:prstGeom>
          <a:noFill/>
          <a:ln w="9525">
            <a:noFill/>
            <a:miter lim="800000"/>
            <a:headEnd/>
            <a:tailEnd type="none" w="sm" len="lg"/>
          </a:ln>
        </p:spPr>
        <p:txBody>
          <a:bodyPr>
            <a:spAutoFit/>
          </a:bodyPr>
          <a:lstStyle/>
          <a:p>
            <a:pPr algn="ctr">
              <a:spcBef>
                <a:spcPct val="50000"/>
              </a:spcBef>
            </a:pPr>
            <a:r>
              <a:rPr lang="en-GB" sz="2000" dirty="0">
                <a:solidFill>
                  <a:srgbClr val="FF0000"/>
                </a:solidFill>
              </a:rPr>
              <a:t>Market requirements</a:t>
            </a:r>
            <a:endParaRPr lang="en-US" sz="2000" dirty="0">
              <a:solidFill>
                <a:srgbClr val="FF0000"/>
              </a:solidFill>
            </a:endParaRPr>
          </a:p>
        </p:txBody>
      </p:sp>
      <p:sp>
        <p:nvSpPr>
          <p:cNvPr id="3080" name="Text Box 16"/>
          <p:cNvSpPr txBox="1">
            <a:spLocks noChangeArrowheads="1"/>
          </p:cNvSpPr>
          <p:nvPr/>
        </p:nvSpPr>
        <p:spPr bwMode="auto">
          <a:xfrm>
            <a:off x="379412" y="20174"/>
            <a:ext cx="9144000" cy="954107"/>
          </a:xfrm>
          <a:prstGeom prst="rect">
            <a:avLst/>
          </a:prstGeom>
          <a:noFill/>
          <a:ln w="9525">
            <a:noFill/>
            <a:miter lim="800000"/>
            <a:headEnd/>
            <a:tailEnd type="none" w="sm" len="lg"/>
          </a:ln>
        </p:spPr>
        <p:txBody>
          <a:bodyPr wrap="square">
            <a:spAutoFit/>
          </a:bodyPr>
          <a:lstStyle/>
          <a:p>
            <a:pPr algn="ctr"/>
            <a:r>
              <a:rPr lang="en-GB" sz="2800" b="1" dirty="0"/>
              <a:t>The ‘direct’, ‘develop’, ‘deploy’ </a:t>
            </a:r>
            <a:br>
              <a:rPr lang="en-GB" sz="2800" b="1" dirty="0"/>
            </a:br>
            <a:r>
              <a:rPr lang="en-GB" sz="2800" b="1" dirty="0"/>
              <a:t>strategic improvement cycle</a:t>
            </a:r>
            <a:endParaRPr lang="en-US" sz="2800" b="1" dirty="0"/>
          </a:p>
        </p:txBody>
      </p:sp>
      <p:grpSp>
        <p:nvGrpSpPr>
          <p:cNvPr id="4" name="Group 29"/>
          <p:cNvGrpSpPr>
            <a:grpSpLocks/>
          </p:cNvGrpSpPr>
          <p:nvPr/>
        </p:nvGrpSpPr>
        <p:grpSpPr bwMode="auto">
          <a:xfrm>
            <a:off x="1554655" y="1797291"/>
            <a:ext cx="2670175" cy="2352675"/>
            <a:chOff x="768" y="1038"/>
            <a:chExt cx="1682" cy="1482"/>
          </a:xfrm>
        </p:grpSpPr>
        <p:sp>
          <p:nvSpPr>
            <p:cNvPr id="3097" name="Rectangle 10"/>
            <p:cNvSpPr>
              <a:spLocks noChangeArrowheads="1"/>
            </p:cNvSpPr>
            <p:nvPr/>
          </p:nvSpPr>
          <p:spPr bwMode="auto">
            <a:xfrm>
              <a:off x="768" y="1038"/>
              <a:ext cx="1000" cy="789"/>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098" name="Text Box 12"/>
            <p:cNvSpPr txBox="1">
              <a:spLocks noChangeArrowheads="1"/>
            </p:cNvSpPr>
            <p:nvPr/>
          </p:nvSpPr>
          <p:spPr bwMode="auto">
            <a:xfrm>
              <a:off x="768" y="1236"/>
              <a:ext cx="1000" cy="407"/>
            </a:xfrm>
            <a:prstGeom prst="rect">
              <a:avLst/>
            </a:prstGeom>
            <a:noFill/>
            <a:ln w="9525">
              <a:noFill/>
              <a:miter lim="800000"/>
              <a:headEnd/>
              <a:tailEnd type="none" w="sm" len="lg"/>
            </a:ln>
          </p:spPr>
          <p:txBody>
            <a:bodyPr>
              <a:spAutoFit/>
            </a:bodyPr>
            <a:lstStyle/>
            <a:p>
              <a:pPr algn="ctr"/>
              <a:r>
                <a:rPr lang="en-GB" dirty="0"/>
                <a:t>Operation’s capabilities</a:t>
              </a:r>
              <a:endParaRPr lang="en-US" dirty="0"/>
            </a:p>
          </p:txBody>
        </p:sp>
        <p:sp>
          <p:nvSpPr>
            <p:cNvPr id="3099" name="Text Box 17"/>
            <p:cNvSpPr txBox="1">
              <a:spLocks noChangeArrowheads="1"/>
            </p:cNvSpPr>
            <p:nvPr/>
          </p:nvSpPr>
          <p:spPr bwMode="auto">
            <a:xfrm>
              <a:off x="912" y="1892"/>
              <a:ext cx="1538" cy="520"/>
            </a:xfrm>
            <a:prstGeom prst="rect">
              <a:avLst/>
            </a:prstGeom>
            <a:noFill/>
            <a:ln w="9525">
              <a:noFill/>
              <a:miter lim="800000"/>
              <a:headEnd/>
              <a:tailEnd type="none" w="sm" len="lg"/>
            </a:ln>
          </p:spPr>
          <p:txBody>
            <a:bodyPr>
              <a:spAutoFit/>
            </a:bodyPr>
            <a:lstStyle/>
            <a:p>
              <a:pPr algn="l">
                <a:spcBef>
                  <a:spcPct val="50000"/>
                </a:spcBef>
              </a:pPr>
              <a:r>
                <a:rPr lang="en-GB" sz="1600" dirty="0">
                  <a:solidFill>
                    <a:srgbClr val="FF0000"/>
                  </a:solidFill>
                </a:rPr>
                <a:t>DEVELOP</a:t>
              </a:r>
              <a:r>
                <a:rPr lang="en-GB" sz="1600" dirty="0"/>
                <a:t> operations capabilities through learning</a:t>
              </a:r>
              <a:endParaRPr lang="en-US" sz="1600" dirty="0"/>
            </a:p>
          </p:txBody>
        </p:sp>
        <p:sp>
          <p:nvSpPr>
            <p:cNvPr id="3100" name="Freeform 18"/>
            <p:cNvSpPr>
              <a:spLocks/>
            </p:cNvSpPr>
            <p:nvPr/>
          </p:nvSpPr>
          <p:spPr bwMode="auto">
            <a:xfrm>
              <a:off x="922" y="1827"/>
              <a:ext cx="2" cy="693"/>
            </a:xfrm>
            <a:custGeom>
              <a:avLst/>
              <a:gdLst>
                <a:gd name="T0" fmla="*/ 2 w 2"/>
                <a:gd name="T1" fmla="*/ 693 h 693"/>
                <a:gd name="T2" fmla="*/ 0 w 2"/>
                <a:gd name="T3" fmla="*/ 0 h 693"/>
                <a:gd name="T4" fmla="*/ 0 60000 65536"/>
                <a:gd name="T5" fmla="*/ 0 60000 65536"/>
                <a:gd name="T6" fmla="*/ 0 w 2"/>
                <a:gd name="T7" fmla="*/ 0 h 693"/>
                <a:gd name="T8" fmla="*/ 2 w 2"/>
                <a:gd name="T9" fmla="*/ 693 h 693"/>
              </a:gdLst>
              <a:ahLst/>
              <a:cxnLst>
                <a:cxn ang="T4">
                  <a:pos x="T0" y="T1"/>
                </a:cxn>
                <a:cxn ang="T5">
                  <a:pos x="T2" y="T3"/>
                </a:cxn>
              </a:cxnLst>
              <a:rect l="T6" t="T7" r="T8" b="T9"/>
              <a:pathLst>
                <a:path w="2" h="693">
                  <a:moveTo>
                    <a:pt x="2" y="693"/>
                  </a:moveTo>
                  <a:lnTo>
                    <a:pt x="0" y="0"/>
                  </a:lnTo>
                </a:path>
              </a:pathLst>
            </a:custGeom>
            <a:noFill/>
            <a:ln w="38100">
              <a:solidFill>
                <a:srgbClr val="800080"/>
              </a:solidFill>
              <a:round/>
              <a:headEnd/>
              <a:tailEnd type="stealth" w="sm" len="med"/>
            </a:ln>
          </p:spPr>
          <p:txBody>
            <a:bodyPr/>
            <a:lstStyle/>
            <a:p>
              <a:endParaRPr lang="en-GB" dirty="0"/>
            </a:p>
          </p:txBody>
        </p:sp>
      </p:grpSp>
      <p:grpSp>
        <p:nvGrpSpPr>
          <p:cNvPr id="5" name="Group 28"/>
          <p:cNvGrpSpPr>
            <a:grpSpLocks/>
          </p:cNvGrpSpPr>
          <p:nvPr/>
        </p:nvGrpSpPr>
        <p:grpSpPr bwMode="auto">
          <a:xfrm>
            <a:off x="1554654" y="4151557"/>
            <a:ext cx="5262563" cy="1255713"/>
            <a:chOff x="768" y="2521"/>
            <a:chExt cx="3315" cy="791"/>
          </a:xfrm>
        </p:grpSpPr>
        <p:sp>
          <p:nvSpPr>
            <p:cNvPr id="3093" name="Rectangle 11"/>
            <p:cNvSpPr>
              <a:spLocks noChangeArrowheads="1"/>
            </p:cNvSpPr>
            <p:nvPr/>
          </p:nvSpPr>
          <p:spPr bwMode="auto">
            <a:xfrm>
              <a:off x="768" y="2521"/>
              <a:ext cx="1000" cy="789"/>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094" name="Text Box 13"/>
            <p:cNvSpPr txBox="1">
              <a:spLocks noChangeArrowheads="1"/>
            </p:cNvSpPr>
            <p:nvPr/>
          </p:nvSpPr>
          <p:spPr bwMode="auto">
            <a:xfrm>
              <a:off x="768" y="2556"/>
              <a:ext cx="1000" cy="756"/>
            </a:xfrm>
            <a:prstGeom prst="rect">
              <a:avLst/>
            </a:prstGeom>
            <a:noFill/>
            <a:ln w="9525">
              <a:noFill/>
              <a:miter lim="800000"/>
              <a:headEnd/>
              <a:tailEnd type="none" w="sm" len="lg"/>
            </a:ln>
          </p:spPr>
          <p:txBody>
            <a:bodyPr>
              <a:spAutoFit/>
            </a:bodyPr>
            <a:lstStyle/>
            <a:p>
              <a:pPr algn="ctr"/>
              <a:r>
                <a:rPr lang="en-GB" dirty="0"/>
                <a:t>Operation’s resources and processes</a:t>
              </a:r>
              <a:endParaRPr lang="en-US" dirty="0"/>
            </a:p>
          </p:txBody>
        </p:sp>
        <p:sp>
          <p:nvSpPr>
            <p:cNvPr id="3095" name="Line 20"/>
            <p:cNvSpPr>
              <a:spLocks noChangeShapeType="1"/>
            </p:cNvSpPr>
            <p:nvPr/>
          </p:nvSpPr>
          <p:spPr bwMode="auto">
            <a:xfrm rot="10800000">
              <a:off x="1777" y="2901"/>
              <a:ext cx="2306" cy="0"/>
            </a:xfrm>
            <a:prstGeom prst="line">
              <a:avLst/>
            </a:prstGeom>
            <a:noFill/>
            <a:ln w="38100">
              <a:solidFill>
                <a:srgbClr val="800080"/>
              </a:solidFill>
              <a:round/>
              <a:headEnd/>
              <a:tailEnd type="stealth" w="sm" len="med"/>
            </a:ln>
          </p:spPr>
          <p:txBody>
            <a:bodyPr/>
            <a:lstStyle/>
            <a:p>
              <a:endParaRPr lang="en-GB" dirty="0"/>
            </a:p>
          </p:txBody>
        </p:sp>
        <p:sp>
          <p:nvSpPr>
            <p:cNvPr id="3096" name="Text Box 22"/>
            <p:cNvSpPr txBox="1">
              <a:spLocks noChangeArrowheads="1"/>
            </p:cNvSpPr>
            <p:nvPr/>
          </p:nvSpPr>
          <p:spPr bwMode="auto">
            <a:xfrm>
              <a:off x="2190" y="2877"/>
              <a:ext cx="1461" cy="368"/>
            </a:xfrm>
            <a:prstGeom prst="rect">
              <a:avLst/>
            </a:prstGeom>
            <a:noFill/>
            <a:ln w="9525">
              <a:noFill/>
              <a:miter lim="800000"/>
              <a:headEnd/>
              <a:tailEnd type="none" w="sm" len="lg"/>
            </a:ln>
          </p:spPr>
          <p:txBody>
            <a:bodyPr>
              <a:spAutoFit/>
            </a:bodyPr>
            <a:lstStyle/>
            <a:p>
              <a:pPr algn="ctr">
                <a:spcBef>
                  <a:spcPct val="50000"/>
                </a:spcBef>
              </a:pPr>
              <a:r>
                <a:rPr lang="en-GB" sz="1600" dirty="0">
                  <a:solidFill>
                    <a:srgbClr val="FF0000"/>
                  </a:solidFill>
                </a:rPr>
                <a:t>DIRECT </a:t>
              </a:r>
              <a:r>
                <a:rPr lang="en-GB" sz="1600" dirty="0"/>
                <a:t>performance and prioritisation</a:t>
              </a:r>
              <a:endParaRPr lang="en-US" sz="1600" dirty="0"/>
            </a:p>
          </p:txBody>
        </p:sp>
      </p:grpSp>
      <p:grpSp>
        <p:nvGrpSpPr>
          <p:cNvPr id="6" name="Group 32"/>
          <p:cNvGrpSpPr>
            <a:grpSpLocks/>
          </p:cNvGrpSpPr>
          <p:nvPr/>
        </p:nvGrpSpPr>
        <p:grpSpPr bwMode="auto">
          <a:xfrm>
            <a:off x="3142153" y="1797290"/>
            <a:ext cx="5233988" cy="1252538"/>
            <a:chOff x="1768" y="1038"/>
            <a:chExt cx="3297" cy="789"/>
          </a:xfrm>
        </p:grpSpPr>
        <p:sp>
          <p:nvSpPr>
            <p:cNvPr id="3089" name="Rectangle 4"/>
            <p:cNvSpPr>
              <a:spLocks noChangeArrowheads="1"/>
            </p:cNvSpPr>
            <p:nvPr/>
          </p:nvSpPr>
          <p:spPr bwMode="auto">
            <a:xfrm flipH="1">
              <a:off x="4069" y="1038"/>
              <a:ext cx="996" cy="789"/>
            </a:xfrm>
            <a:prstGeom prst="rect">
              <a:avLst/>
            </a:prstGeom>
            <a:solidFill>
              <a:srgbClr val="CCECFF"/>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090" name="Text Box 6"/>
            <p:cNvSpPr txBox="1">
              <a:spLocks noChangeArrowheads="1"/>
            </p:cNvSpPr>
            <p:nvPr/>
          </p:nvSpPr>
          <p:spPr bwMode="auto">
            <a:xfrm flipH="1">
              <a:off x="4064" y="1238"/>
              <a:ext cx="1000" cy="407"/>
            </a:xfrm>
            <a:prstGeom prst="rect">
              <a:avLst/>
            </a:prstGeom>
            <a:noFill/>
            <a:ln w="9525">
              <a:noFill/>
              <a:miter lim="800000"/>
              <a:headEnd/>
              <a:tailEnd/>
            </a:ln>
          </p:spPr>
          <p:txBody>
            <a:bodyPr>
              <a:spAutoFit/>
            </a:bodyPr>
            <a:lstStyle/>
            <a:p>
              <a:pPr algn="ctr"/>
              <a:r>
                <a:rPr lang="en-GB" dirty="0"/>
                <a:t>Market potential </a:t>
              </a:r>
              <a:endParaRPr lang="en-US" dirty="0"/>
            </a:p>
          </p:txBody>
        </p:sp>
        <p:sp>
          <p:nvSpPr>
            <p:cNvPr id="3091" name="Line 19"/>
            <p:cNvSpPr>
              <a:spLocks noChangeShapeType="1"/>
            </p:cNvSpPr>
            <p:nvPr/>
          </p:nvSpPr>
          <p:spPr bwMode="auto">
            <a:xfrm>
              <a:off x="1768" y="1410"/>
              <a:ext cx="2306" cy="0"/>
            </a:xfrm>
            <a:prstGeom prst="line">
              <a:avLst/>
            </a:prstGeom>
            <a:noFill/>
            <a:ln w="38100">
              <a:solidFill>
                <a:srgbClr val="800080"/>
              </a:solidFill>
              <a:round/>
              <a:headEnd/>
              <a:tailEnd type="stealth" w="sm" len="med"/>
            </a:ln>
          </p:spPr>
          <p:txBody>
            <a:bodyPr/>
            <a:lstStyle/>
            <a:p>
              <a:endParaRPr lang="en-GB" dirty="0"/>
            </a:p>
          </p:txBody>
        </p:sp>
        <p:sp>
          <p:nvSpPr>
            <p:cNvPr id="3092" name="Text Box 21"/>
            <p:cNvSpPr txBox="1">
              <a:spLocks noChangeArrowheads="1"/>
            </p:cNvSpPr>
            <p:nvPr/>
          </p:nvSpPr>
          <p:spPr bwMode="auto">
            <a:xfrm>
              <a:off x="2190" y="1039"/>
              <a:ext cx="1461" cy="368"/>
            </a:xfrm>
            <a:prstGeom prst="rect">
              <a:avLst/>
            </a:prstGeom>
            <a:noFill/>
            <a:ln w="9525">
              <a:noFill/>
              <a:miter lim="800000"/>
              <a:headEnd/>
              <a:tailEnd type="none" w="sm" len="lg"/>
            </a:ln>
          </p:spPr>
          <p:txBody>
            <a:bodyPr>
              <a:spAutoFit/>
            </a:bodyPr>
            <a:lstStyle/>
            <a:p>
              <a:pPr algn="ctr">
                <a:spcBef>
                  <a:spcPct val="50000"/>
                </a:spcBef>
              </a:pPr>
              <a:r>
                <a:rPr lang="en-GB" sz="1600" dirty="0">
                  <a:solidFill>
                    <a:srgbClr val="FF0000"/>
                  </a:solidFill>
                </a:rPr>
                <a:t>DEPLOY</a:t>
              </a:r>
              <a:r>
                <a:rPr lang="en-GB" sz="1600" dirty="0"/>
                <a:t> operation’s contribution</a:t>
              </a:r>
              <a:endParaRPr lang="en-US" sz="1600" dirty="0"/>
            </a:p>
          </p:txBody>
        </p:sp>
      </p:grpSp>
      <p:sp>
        <p:nvSpPr>
          <p:cNvPr id="3085" name="Text Box 23"/>
          <p:cNvSpPr txBox="1">
            <a:spLocks noChangeArrowheads="1"/>
          </p:cNvSpPr>
          <p:nvPr/>
        </p:nvSpPr>
        <p:spPr bwMode="auto">
          <a:xfrm>
            <a:off x="4069255" y="3070466"/>
            <a:ext cx="1800225" cy="1077218"/>
          </a:xfrm>
          <a:prstGeom prst="rect">
            <a:avLst/>
          </a:prstGeom>
          <a:noFill/>
          <a:ln w="9525">
            <a:noFill/>
            <a:miter lim="800000"/>
            <a:headEnd type="none" w="sm" len="lg"/>
            <a:tailEnd type="none" w="sm" len="lg"/>
          </a:ln>
        </p:spPr>
        <p:txBody>
          <a:bodyPr>
            <a:spAutoFit/>
          </a:bodyPr>
          <a:lstStyle/>
          <a:p>
            <a:pPr algn="ctr">
              <a:spcBef>
                <a:spcPct val="50000"/>
              </a:spcBef>
            </a:pPr>
            <a:r>
              <a:rPr lang="en-GB" sz="1600" dirty="0"/>
              <a:t>The strategic operations improvement cycle</a:t>
            </a:r>
            <a:endParaRPr lang="en-US" sz="1600" dirty="0"/>
          </a:p>
        </p:txBody>
      </p:sp>
      <p:sp>
        <p:nvSpPr>
          <p:cNvPr id="3086" name="Oval 24"/>
          <p:cNvSpPr>
            <a:spLocks noChangeArrowheads="1"/>
          </p:cNvSpPr>
          <p:nvPr/>
        </p:nvSpPr>
        <p:spPr bwMode="auto">
          <a:xfrm>
            <a:off x="3889866" y="2962516"/>
            <a:ext cx="2149475" cy="1287463"/>
          </a:xfrm>
          <a:prstGeom prst="ellipse">
            <a:avLst/>
          </a:prstGeom>
          <a:noFill/>
          <a:ln w="38100">
            <a:solidFill>
              <a:srgbClr val="FF0000"/>
            </a:solidFill>
            <a:round/>
            <a:headEnd type="none" w="sm" len="lg"/>
            <a:tailEnd type="none" w="sm" len="lg"/>
          </a:ln>
        </p:spPr>
        <p:txBody>
          <a:bodyPr wrap="none" anchor="ctr"/>
          <a:lstStyle/>
          <a:p>
            <a:endParaRPr lang="en-GB" dirty="0"/>
          </a:p>
        </p:txBody>
      </p:sp>
      <p:sp>
        <p:nvSpPr>
          <p:cNvPr id="3087" name="Freeform 25"/>
          <p:cNvSpPr>
            <a:spLocks/>
          </p:cNvSpPr>
          <p:nvPr/>
        </p:nvSpPr>
        <p:spPr bwMode="auto">
          <a:xfrm>
            <a:off x="4910629" y="2962515"/>
            <a:ext cx="211139" cy="20638"/>
          </a:xfrm>
          <a:custGeom>
            <a:avLst/>
            <a:gdLst>
              <a:gd name="T0" fmla="*/ 0 w 83"/>
              <a:gd name="T1" fmla="*/ 0 h 7"/>
              <a:gd name="T2" fmla="*/ 83 w 83"/>
              <a:gd name="T3" fmla="*/ 7 h 7"/>
              <a:gd name="T4" fmla="*/ 0 60000 65536"/>
              <a:gd name="T5" fmla="*/ 0 60000 65536"/>
              <a:gd name="T6" fmla="*/ 0 w 83"/>
              <a:gd name="T7" fmla="*/ 0 h 7"/>
              <a:gd name="T8" fmla="*/ 83 w 83"/>
              <a:gd name="T9" fmla="*/ 7 h 7"/>
            </a:gdLst>
            <a:ahLst/>
            <a:cxnLst>
              <a:cxn ang="T4">
                <a:pos x="T0" y="T1"/>
              </a:cxn>
              <a:cxn ang="T5">
                <a:pos x="T2" y="T3"/>
              </a:cxn>
            </a:cxnLst>
            <a:rect l="T6" t="T7" r="T8" b="T9"/>
            <a:pathLst>
              <a:path w="83" h="7">
                <a:moveTo>
                  <a:pt x="0" y="0"/>
                </a:moveTo>
                <a:lnTo>
                  <a:pt x="83" y="7"/>
                </a:lnTo>
              </a:path>
            </a:pathLst>
          </a:custGeom>
          <a:noFill/>
          <a:ln w="53975" cap="flat" cmpd="sng">
            <a:solidFill>
              <a:srgbClr val="FF0000"/>
            </a:solidFill>
            <a:prstDash val="solid"/>
            <a:round/>
            <a:headEnd type="none" w="sm" len="lg"/>
            <a:tailEnd type="stealth" w="med" len="lg"/>
          </a:ln>
        </p:spPr>
        <p:txBody>
          <a:bodyPr/>
          <a:lstStyle/>
          <a:p>
            <a:endParaRPr lang="en-GB" dirty="0"/>
          </a:p>
        </p:txBody>
      </p:sp>
      <p:sp>
        <p:nvSpPr>
          <p:cNvPr id="3088" name="Freeform 26"/>
          <p:cNvSpPr>
            <a:spLocks/>
          </p:cNvSpPr>
          <p:nvPr/>
        </p:nvSpPr>
        <p:spPr bwMode="auto">
          <a:xfrm>
            <a:off x="4866179" y="4242041"/>
            <a:ext cx="217488" cy="11113"/>
          </a:xfrm>
          <a:custGeom>
            <a:avLst/>
            <a:gdLst>
              <a:gd name="T0" fmla="*/ 86 w 86"/>
              <a:gd name="T1" fmla="*/ 4 h 4"/>
              <a:gd name="T2" fmla="*/ 0 w 86"/>
              <a:gd name="T3" fmla="*/ 0 h 4"/>
              <a:gd name="T4" fmla="*/ 0 60000 65536"/>
              <a:gd name="T5" fmla="*/ 0 60000 65536"/>
              <a:gd name="T6" fmla="*/ 0 w 86"/>
              <a:gd name="T7" fmla="*/ 0 h 4"/>
              <a:gd name="T8" fmla="*/ 86 w 86"/>
              <a:gd name="T9" fmla="*/ 4 h 4"/>
            </a:gdLst>
            <a:ahLst/>
            <a:cxnLst>
              <a:cxn ang="T4">
                <a:pos x="T0" y="T1"/>
              </a:cxn>
              <a:cxn ang="T5">
                <a:pos x="T2" y="T3"/>
              </a:cxn>
            </a:cxnLst>
            <a:rect l="T6" t="T7" r="T8" b="T9"/>
            <a:pathLst>
              <a:path w="86" h="4">
                <a:moveTo>
                  <a:pt x="86" y="4"/>
                </a:moveTo>
                <a:lnTo>
                  <a:pt x="0" y="0"/>
                </a:lnTo>
              </a:path>
            </a:pathLst>
          </a:custGeom>
          <a:noFill/>
          <a:ln w="53975" cap="flat" cmpd="sng">
            <a:solidFill>
              <a:srgbClr val="FF0000"/>
            </a:solidFill>
            <a:prstDash val="solid"/>
            <a:round/>
            <a:headEnd type="none" w="sm" len="lg"/>
            <a:tailEnd type="stealth" w="med" len="lg"/>
          </a:ln>
        </p:spPr>
        <p:txBody>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right)">
                                      <p:cBhvr>
                                        <p:cTn id="12" dur="1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1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left)">
                                      <p:cBhvr>
                                        <p:cTn id="22" dur="1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dissolve">
                                      <p:cBhvr>
                                        <p:cTn id="2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ChangeArrowheads="1"/>
          </p:cNvSpPr>
          <p:nvPr/>
        </p:nvSpPr>
        <p:spPr bwMode="auto">
          <a:xfrm flipH="1">
            <a:off x="7242177" y="2639150"/>
            <a:ext cx="1976437" cy="1658938"/>
          </a:xfrm>
          <a:prstGeom prst="rect">
            <a:avLst/>
          </a:prstGeom>
          <a:solidFill>
            <a:srgbClr val="CCECFF"/>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6147" name="Text Box 3"/>
          <p:cNvSpPr txBox="1">
            <a:spLocks noChangeArrowheads="1"/>
          </p:cNvSpPr>
          <p:nvPr/>
        </p:nvSpPr>
        <p:spPr bwMode="auto">
          <a:xfrm flipH="1">
            <a:off x="7256462" y="3129689"/>
            <a:ext cx="1963739" cy="646331"/>
          </a:xfrm>
          <a:prstGeom prst="rect">
            <a:avLst/>
          </a:prstGeom>
          <a:noFill/>
          <a:ln w="9525">
            <a:noFill/>
            <a:miter lim="800000"/>
            <a:headEnd/>
            <a:tailEnd/>
          </a:ln>
        </p:spPr>
        <p:txBody>
          <a:bodyPr>
            <a:spAutoFit/>
          </a:bodyPr>
          <a:lstStyle/>
          <a:p>
            <a:pPr algn="ctr">
              <a:spcBef>
                <a:spcPct val="50000"/>
              </a:spcBef>
            </a:pPr>
            <a:r>
              <a:rPr lang="en-GB" dirty="0"/>
              <a:t>Intended market</a:t>
            </a:r>
          </a:p>
          <a:p>
            <a:pPr algn="ctr"/>
            <a:r>
              <a:rPr lang="en-GB" dirty="0"/>
              <a:t>position</a:t>
            </a:r>
            <a:endParaRPr lang="en-US" dirty="0"/>
          </a:p>
        </p:txBody>
      </p:sp>
      <p:sp>
        <p:nvSpPr>
          <p:cNvPr id="6148" name="Rectangle 4"/>
          <p:cNvSpPr>
            <a:spLocks noChangeArrowheads="1"/>
          </p:cNvSpPr>
          <p:nvPr/>
        </p:nvSpPr>
        <p:spPr bwMode="auto">
          <a:xfrm>
            <a:off x="681038" y="2583588"/>
            <a:ext cx="1982788" cy="1617662"/>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6149" name="Text Box 5"/>
          <p:cNvSpPr txBox="1">
            <a:spLocks noChangeArrowheads="1"/>
          </p:cNvSpPr>
          <p:nvPr/>
        </p:nvSpPr>
        <p:spPr bwMode="auto">
          <a:xfrm>
            <a:off x="681038" y="2970940"/>
            <a:ext cx="1982788" cy="915987"/>
          </a:xfrm>
          <a:prstGeom prst="rect">
            <a:avLst/>
          </a:prstGeom>
          <a:noFill/>
          <a:ln w="9525">
            <a:noFill/>
            <a:miter lim="800000"/>
            <a:headEnd/>
            <a:tailEnd type="none" w="sm" len="lg"/>
          </a:ln>
        </p:spPr>
        <p:txBody>
          <a:bodyPr>
            <a:spAutoFit/>
          </a:bodyPr>
          <a:lstStyle/>
          <a:p>
            <a:pPr algn="ctr"/>
            <a:r>
              <a:rPr lang="en-GB" dirty="0"/>
              <a:t>Operation’s resources and processes</a:t>
            </a:r>
            <a:endParaRPr lang="en-US" dirty="0"/>
          </a:p>
        </p:txBody>
      </p:sp>
      <p:sp>
        <p:nvSpPr>
          <p:cNvPr id="6150" name="Freeform 6"/>
          <p:cNvSpPr>
            <a:spLocks/>
          </p:cNvSpPr>
          <p:nvPr/>
        </p:nvSpPr>
        <p:spPr bwMode="auto">
          <a:xfrm rot="10800000">
            <a:off x="2667002" y="3707540"/>
            <a:ext cx="4578351" cy="515937"/>
          </a:xfrm>
          <a:custGeom>
            <a:avLst/>
            <a:gdLst>
              <a:gd name="T0" fmla="*/ 0 w 1440"/>
              <a:gd name="T1" fmla="*/ 138 h 139"/>
              <a:gd name="T2" fmla="*/ 714 w 1440"/>
              <a:gd name="T3" fmla="*/ 0 h 139"/>
              <a:gd name="T4" fmla="*/ 1440 w 1440"/>
              <a:gd name="T5" fmla="*/ 139 h 139"/>
              <a:gd name="T6" fmla="*/ 0 60000 65536"/>
              <a:gd name="T7" fmla="*/ 0 60000 65536"/>
              <a:gd name="T8" fmla="*/ 0 60000 65536"/>
              <a:gd name="T9" fmla="*/ 0 w 1440"/>
              <a:gd name="T10" fmla="*/ 0 h 139"/>
              <a:gd name="T11" fmla="*/ 1440 w 1440"/>
              <a:gd name="T12" fmla="*/ 139 h 139"/>
            </a:gdLst>
            <a:ahLst/>
            <a:cxnLst>
              <a:cxn ang="T6">
                <a:pos x="T0" y="T1"/>
              </a:cxn>
              <a:cxn ang="T7">
                <a:pos x="T2" y="T3"/>
              </a:cxn>
              <a:cxn ang="T8">
                <a:pos x="T4" y="T5"/>
              </a:cxn>
            </a:cxnLst>
            <a:rect l="T9" t="T10" r="T11" b="T12"/>
            <a:pathLst>
              <a:path w="1440" h="139">
                <a:moveTo>
                  <a:pt x="0" y="138"/>
                </a:moveTo>
                <a:cubicBezTo>
                  <a:pt x="119" y="115"/>
                  <a:pt x="474" y="0"/>
                  <a:pt x="714" y="0"/>
                </a:cubicBezTo>
                <a:cubicBezTo>
                  <a:pt x="954" y="0"/>
                  <a:pt x="1289" y="110"/>
                  <a:pt x="1440" y="139"/>
                </a:cubicBezTo>
              </a:path>
            </a:pathLst>
          </a:custGeom>
          <a:noFill/>
          <a:ln w="38100" cap="flat" cmpd="sng">
            <a:solidFill>
              <a:srgbClr val="800080"/>
            </a:solidFill>
            <a:prstDash val="solid"/>
            <a:round/>
            <a:headEnd type="none" w="med" len="med"/>
            <a:tailEnd type="stealth" w="sm" len="lg"/>
          </a:ln>
        </p:spPr>
        <p:txBody>
          <a:bodyPr/>
          <a:lstStyle/>
          <a:p>
            <a:endParaRPr lang="en-GB" dirty="0"/>
          </a:p>
        </p:txBody>
      </p:sp>
      <p:sp>
        <p:nvSpPr>
          <p:cNvPr id="6151" name="Oval 7"/>
          <p:cNvSpPr>
            <a:spLocks noChangeArrowheads="1"/>
          </p:cNvSpPr>
          <p:nvPr/>
        </p:nvSpPr>
        <p:spPr bwMode="auto">
          <a:xfrm>
            <a:off x="4040190" y="3864701"/>
            <a:ext cx="1831975" cy="493713"/>
          </a:xfrm>
          <a:prstGeom prst="ellipse">
            <a:avLst/>
          </a:prstGeom>
          <a:solidFill>
            <a:srgbClr val="CCFFCC"/>
          </a:solidFill>
          <a:ln w="9525">
            <a:solidFill>
              <a:schemeClr val="tx1"/>
            </a:solidFill>
            <a:round/>
            <a:headEnd/>
            <a:tailEnd/>
          </a:ln>
        </p:spPr>
        <p:txBody>
          <a:bodyPr wrap="none" anchor="ctr"/>
          <a:lstStyle/>
          <a:p>
            <a:endParaRPr lang="en-GB" dirty="0"/>
          </a:p>
        </p:txBody>
      </p:sp>
      <p:sp>
        <p:nvSpPr>
          <p:cNvPr id="6152" name="Freeform 8"/>
          <p:cNvSpPr>
            <a:spLocks/>
          </p:cNvSpPr>
          <p:nvPr/>
        </p:nvSpPr>
        <p:spPr bwMode="auto">
          <a:xfrm>
            <a:off x="2663827" y="2534377"/>
            <a:ext cx="4578351" cy="517525"/>
          </a:xfrm>
          <a:custGeom>
            <a:avLst/>
            <a:gdLst>
              <a:gd name="T0" fmla="*/ 0 w 1440"/>
              <a:gd name="T1" fmla="*/ 138 h 139"/>
              <a:gd name="T2" fmla="*/ 714 w 1440"/>
              <a:gd name="T3" fmla="*/ 0 h 139"/>
              <a:gd name="T4" fmla="*/ 1440 w 1440"/>
              <a:gd name="T5" fmla="*/ 139 h 139"/>
              <a:gd name="T6" fmla="*/ 0 60000 65536"/>
              <a:gd name="T7" fmla="*/ 0 60000 65536"/>
              <a:gd name="T8" fmla="*/ 0 60000 65536"/>
              <a:gd name="T9" fmla="*/ 0 w 1440"/>
              <a:gd name="T10" fmla="*/ 0 h 139"/>
              <a:gd name="T11" fmla="*/ 1440 w 1440"/>
              <a:gd name="T12" fmla="*/ 139 h 139"/>
            </a:gdLst>
            <a:ahLst/>
            <a:cxnLst>
              <a:cxn ang="T6">
                <a:pos x="T0" y="T1"/>
              </a:cxn>
              <a:cxn ang="T7">
                <a:pos x="T2" y="T3"/>
              </a:cxn>
              <a:cxn ang="T8">
                <a:pos x="T4" y="T5"/>
              </a:cxn>
            </a:cxnLst>
            <a:rect l="T9" t="T10" r="T11" b="T12"/>
            <a:pathLst>
              <a:path w="1440" h="139">
                <a:moveTo>
                  <a:pt x="0" y="138"/>
                </a:moveTo>
                <a:cubicBezTo>
                  <a:pt x="119" y="115"/>
                  <a:pt x="474" y="0"/>
                  <a:pt x="714" y="0"/>
                </a:cubicBezTo>
                <a:cubicBezTo>
                  <a:pt x="954" y="0"/>
                  <a:pt x="1289" y="110"/>
                  <a:pt x="1440" y="139"/>
                </a:cubicBezTo>
              </a:path>
            </a:pathLst>
          </a:custGeom>
          <a:noFill/>
          <a:ln w="38100" cap="flat" cmpd="sng">
            <a:solidFill>
              <a:srgbClr val="800080"/>
            </a:solidFill>
            <a:prstDash val="solid"/>
            <a:round/>
            <a:headEnd type="none" w="med" len="med"/>
            <a:tailEnd type="stealth" w="sm" len="lg"/>
          </a:ln>
        </p:spPr>
        <p:txBody>
          <a:bodyPr/>
          <a:lstStyle/>
          <a:p>
            <a:endParaRPr lang="en-GB" dirty="0"/>
          </a:p>
        </p:txBody>
      </p:sp>
      <p:sp>
        <p:nvSpPr>
          <p:cNvPr id="6153" name="Text Box 9"/>
          <p:cNvSpPr txBox="1">
            <a:spLocks noChangeArrowheads="1"/>
          </p:cNvSpPr>
          <p:nvPr/>
        </p:nvSpPr>
        <p:spPr bwMode="auto">
          <a:xfrm>
            <a:off x="3963990" y="3937726"/>
            <a:ext cx="1984375" cy="369332"/>
          </a:xfrm>
          <a:prstGeom prst="rect">
            <a:avLst/>
          </a:prstGeom>
          <a:noFill/>
          <a:ln w="9525">
            <a:noFill/>
            <a:miter lim="800000"/>
            <a:headEnd/>
            <a:tailEnd/>
          </a:ln>
        </p:spPr>
        <p:txBody>
          <a:bodyPr>
            <a:spAutoFit/>
          </a:bodyPr>
          <a:lstStyle/>
          <a:p>
            <a:pPr algn="ctr">
              <a:spcBef>
                <a:spcPct val="50000"/>
              </a:spcBef>
            </a:pPr>
            <a:r>
              <a:rPr lang="en-GB" dirty="0"/>
              <a:t>Targets</a:t>
            </a:r>
            <a:endParaRPr lang="en-US" dirty="0"/>
          </a:p>
        </p:txBody>
      </p:sp>
      <p:sp>
        <p:nvSpPr>
          <p:cNvPr id="6154" name="Oval 10"/>
          <p:cNvSpPr>
            <a:spLocks noChangeArrowheads="1"/>
          </p:cNvSpPr>
          <p:nvPr/>
        </p:nvSpPr>
        <p:spPr bwMode="auto">
          <a:xfrm>
            <a:off x="4040190" y="2455000"/>
            <a:ext cx="1831975" cy="495300"/>
          </a:xfrm>
          <a:prstGeom prst="ellipse">
            <a:avLst/>
          </a:prstGeom>
          <a:solidFill>
            <a:srgbClr val="CCFFCC"/>
          </a:solidFill>
          <a:ln w="9525">
            <a:solidFill>
              <a:schemeClr val="tx1"/>
            </a:solidFill>
            <a:round/>
            <a:headEnd/>
            <a:tailEnd/>
          </a:ln>
        </p:spPr>
        <p:txBody>
          <a:bodyPr wrap="none" anchor="ctr"/>
          <a:lstStyle/>
          <a:p>
            <a:endParaRPr lang="en-GB" dirty="0"/>
          </a:p>
        </p:txBody>
      </p:sp>
      <p:sp>
        <p:nvSpPr>
          <p:cNvPr id="6155" name="Text Box 11"/>
          <p:cNvSpPr txBox="1">
            <a:spLocks noChangeArrowheads="1"/>
          </p:cNvSpPr>
          <p:nvPr/>
        </p:nvSpPr>
        <p:spPr bwMode="auto">
          <a:xfrm>
            <a:off x="3963990" y="2521675"/>
            <a:ext cx="1984375" cy="369332"/>
          </a:xfrm>
          <a:prstGeom prst="rect">
            <a:avLst/>
          </a:prstGeom>
          <a:noFill/>
          <a:ln w="9525">
            <a:noFill/>
            <a:miter lim="800000"/>
            <a:headEnd/>
            <a:tailEnd/>
          </a:ln>
        </p:spPr>
        <p:txBody>
          <a:bodyPr>
            <a:spAutoFit/>
          </a:bodyPr>
          <a:lstStyle/>
          <a:p>
            <a:pPr algn="ctr">
              <a:spcBef>
                <a:spcPct val="50000"/>
              </a:spcBef>
            </a:pPr>
            <a:r>
              <a:rPr lang="en-GB" dirty="0"/>
              <a:t>Performance</a:t>
            </a:r>
            <a:endParaRPr lang="en-US" dirty="0"/>
          </a:p>
        </p:txBody>
      </p:sp>
      <p:sp>
        <p:nvSpPr>
          <p:cNvPr id="6156" name="AutoShape 12"/>
          <p:cNvSpPr>
            <a:spLocks noChangeArrowheads="1"/>
          </p:cNvSpPr>
          <p:nvPr/>
        </p:nvSpPr>
        <p:spPr bwMode="auto">
          <a:xfrm rot="10800000">
            <a:off x="2677434" y="3077300"/>
            <a:ext cx="4489451" cy="674688"/>
          </a:xfrm>
          <a:prstGeom prst="rightArrow">
            <a:avLst>
              <a:gd name="adj1" fmla="val 64917"/>
              <a:gd name="adj2" fmla="val 63152"/>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6157" name="Text Box 13"/>
          <p:cNvSpPr txBox="1">
            <a:spLocks noChangeArrowheads="1"/>
          </p:cNvSpPr>
          <p:nvPr/>
        </p:nvSpPr>
        <p:spPr bwMode="auto">
          <a:xfrm>
            <a:off x="4286251" y="3232876"/>
            <a:ext cx="1371600" cy="369332"/>
          </a:xfrm>
          <a:prstGeom prst="rect">
            <a:avLst/>
          </a:prstGeom>
          <a:noFill/>
          <a:ln w="9525">
            <a:noFill/>
            <a:miter lim="800000"/>
            <a:headEnd/>
            <a:tailEnd/>
          </a:ln>
        </p:spPr>
        <p:txBody>
          <a:bodyPr>
            <a:spAutoFit/>
          </a:bodyPr>
          <a:lstStyle/>
          <a:p>
            <a:pPr algn="ctr">
              <a:spcBef>
                <a:spcPct val="50000"/>
              </a:spcBef>
            </a:pPr>
            <a:r>
              <a:rPr lang="en-GB" dirty="0"/>
              <a:t>DIRECT</a:t>
            </a:r>
            <a:endParaRPr lang="en-US" dirty="0"/>
          </a:p>
        </p:txBody>
      </p:sp>
      <p:sp>
        <p:nvSpPr>
          <p:cNvPr id="6158" name="Text Box 14"/>
          <p:cNvSpPr txBox="1">
            <a:spLocks noChangeArrowheads="1"/>
          </p:cNvSpPr>
          <p:nvPr/>
        </p:nvSpPr>
        <p:spPr bwMode="auto">
          <a:xfrm>
            <a:off x="379415" y="22390"/>
            <a:ext cx="9143999" cy="954107"/>
          </a:xfrm>
          <a:prstGeom prst="rect">
            <a:avLst/>
          </a:prstGeom>
          <a:noFill/>
          <a:ln w="9525">
            <a:noFill/>
            <a:miter lim="800000"/>
            <a:headEnd/>
            <a:tailEnd type="none" w="sm" len="lg"/>
          </a:ln>
        </p:spPr>
        <p:txBody>
          <a:bodyPr wrap="square">
            <a:spAutoFit/>
          </a:bodyPr>
          <a:lstStyle/>
          <a:p>
            <a:pPr algn="ctr"/>
            <a:r>
              <a:rPr lang="en-GB" sz="2800" b="1" dirty="0"/>
              <a:t>Directing improvement is a cycle of </a:t>
            </a:r>
            <a:br>
              <a:rPr lang="en-GB" sz="2800" b="1" dirty="0"/>
            </a:br>
            <a:r>
              <a:rPr lang="en-GB" sz="2800" b="1" dirty="0"/>
              <a:t>comparing targets with performance</a:t>
            </a:r>
            <a:endParaRPr lang="en-US" sz="2800" b="1" dirty="0"/>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reeform 2"/>
          <p:cNvSpPr>
            <a:spLocks/>
          </p:cNvSpPr>
          <p:nvPr/>
        </p:nvSpPr>
        <p:spPr bwMode="auto">
          <a:xfrm>
            <a:off x="1447801" y="1193307"/>
            <a:ext cx="7999412" cy="4741863"/>
          </a:xfrm>
          <a:custGeom>
            <a:avLst/>
            <a:gdLst>
              <a:gd name="T0" fmla="*/ 3184 w 3184"/>
              <a:gd name="T1" fmla="*/ 1947 h 1955"/>
              <a:gd name="T2" fmla="*/ 0 w 3184"/>
              <a:gd name="T3" fmla="*/ 1955 h 1955"/>
              <a:gd name="T4" fmla="*/ 1217 w 3184"/>
              <a:gd name="T5" fmla="*/ 0 h 1955"/>
              <a:gd name="T6" fmla="*/ 1970 w 3184"/>
              <a:gd name="T7" fmla="*/ 4 h 1955"/>
              <a:gd name="T8" fmla="*/ 3184 w 3184"/>
              <a:gd name="T9" fmla="*/ 1947 h 1955"/>
              <a:gd name="T10" fmla="*/ 0 60000 65536"/>
              <a:gd name="T11" fmla="*/ 0 60000 65536"/>
              <a:gd name="T12" fmla="*/ 0 60000 65536"/>
              <a:gd name="T13" fmla="*/ 0 60000 65536"/>
              <a:gd name="T14" fmla="*/ 0 60000 65536"/>
              <a:gd name="T15" fmla="*/ 0 w 3184"/>
              <a:gd name="T16" fmla="*/ 0 h 1955"/>
              <a:gd name="T17" fmla="*/ 3184 w 3184"/>
              <a:gd name="T18" fmla="*/ 1955 h 1955"/>
            </a:gdLst>
            <a:ahLst/>
            <a:cxnLst>
              <a:cxn ang="T10">
                <a:pos x="T0" y="T1"/>
              </a:cxn>
              <a:cxn ang="T11">
                <a:pos x="T2" y="T3"/>
              </a:cxn>
              <a:cxn ang="T12">
                <a:pos x="T4" y="T5"/>
              </a:cxn>
              <a:cxn ang="T13">
                <a:pos x="T6" y="T7"/>
              </a:cxn>
              <a:cxn ang="T14">
                <a:pos x="T8" y="T9"/>
              </a:cxn>
            </a:cxnLst>
            <a:rect l="T15" t="T16" r="T17" b="T18"/>
            <a:pathLst>
              <a:path w="3184" h="1955">
                <a:moveTo>
                  <a:pt x="3184" y="1947"/>
                </a:moveTo>
                <a:lnTo>
                  <a:pt x="0" y="1955"/>
                </a:lnTo>
                <a:lnTo>
                  <a:pt x="1217" y="0"/>
                </a:lnTo>
                <a:lnTo>
                  <a:pt x="1970" y="4"/>
                </a:lnTo>
                <a:lnTo>
                  <a:pt x="3184" y="1947"/>
                </a:lnTo>
                <a:close/>
              </a:path>
            </a:pathLst>
          </a:custGeom>
          <a:solidFill>
            <a:srgbClr val="CCECFF"/>
          </a:solidFill>
          <a:ln w="9525" cap="flat" cmpd="sng">
            <a:solidFill>
              <a:schemeClr val="tx1"/>
            </a:solidFill>
            <a:prstDash val="solid"/>
            <a:round/>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GB" dirty="0"/>
          </a:p>
        </p:txBody>
      </p:sp>
      <p:sp>
        <p:nvSpPr>
          <p:cNvPr id="7171" name="Text Box 3"/>
          <p:cNvSpPr txBox="1">
            <a:spLocks noChangeArrowheads="1"/>
          </p:cNvSpPr>
          <p:nvPr/>
        </p:nvSpPr>
        <p:spPr bwMode="auto">
          <a:xfrm>
            <a:off x="3222627" y="3106245"/>
            <a:ext cx="1558925" cy="584776"/>
          </a:xfrm>
          <a:prstGeom prst="rect">
            <a:avLst/>
          </a:prstGeom>
          <a:noFill/>
          <a:ln w="9525">
            <a:noFill/>
            <a:miter lim="800000"/>
            <a:headEnd/>
            <a:tailEnd type="none" w="sm" len="lg"/>
          </a:ln>
        </p:spPr>
        <p:txBody>
          <a:bodyPr>
            <a:spAutoFit/>
          </a:bodyPr>
          <a:lstStyle/>
          <a:p>
            <a:pPr algn="ctr">
              <a:spcBef>
                <a:spcPct val="50000"/>
              </a:spcBef>
            </a:pPr>
            <a:r>
              <a:rPr lang="en-GB" sz="1600" dirty="0"/>
              <a:t>Customer Satisfaction</a:t>
            </a:r>
            <a:endParaRPr lang="en-US" sz="1600" dirty="0"/>
          </a:p>
        </p:txBody>
      </p:sp>
      <p:sp>
        <p:nvSpPr>
          <p:cNvPr id="7172" name="Text Box 4"/>
          <p:cNvSpPr txBox="1">
            <a:spLocks noChangeArrowheads="1"/>
          </p:cNvSpPr>
          <p:nvPr/>
        </p:nvSpPr>
        <p:spPr bwMode="auto">
          <a:xfrm>
            <a:off x="6127753" y="3209432"/>
            <a:ext cx="1419225" cy="338554"/>
          </a:xfrm>
          <a:prstGeom prst="rect">
            <a:avLst/>
          </a:prstGeom>
          <a:noFill/>
          <a:ln w="9525">
            <a:noFill/>
            <a:miter lim="800000"/>
            <a:headEnd/>
            <a:tailEnd type="none" w="sm" len="lg"/>
          </a:ln>
        </p:spPr>
        <p:txBody>
          <a:bodyPr>
            <a:spAutoFit/>
          </a:bodyPr>
          <a:lstStyle/>
          <a:p>
            <a:pPr algn="ctr">
              <a:spcBef>
                <a:spcPct val="50000"/>
              </a:spcBef>
            </a:pPr>
            <a:r>
              <a:rPr lang="en-GB" sz="1600" dirty="0"/>
              <a:t>Resilience</a:t>
            </a:r>
            <a:endParaRPr lang="en-US" sz="1600" dirty="0"/>
          </a:p>
        </p:txBody>
      </p:sp>
      <p:sp>
        <p:nvSpPr>
          <p:cNvPr id="7173" name="Text Box 5"/>
          <p:cNvSpPr txBox="1">
            <a:spLocks noChangeArrowheads="1"/>
          </p:cNvSpPr>
          <p:nvPr/>
        </p:nvSpPr>
        <p:spPr bwMode="auto">
          <a:xfrm>
            <a:off x="2482849" y="3938094"/>
            <a:ext cx="1052512" cy="338554"/>
          </a:xfrm>
          <a:prstGeom prst="rect">
            <a:avLst/>
          </a:prstGeom>
          <a:noFill/>
          <a:ln w="9525">
            <a:noFill/>
            <a:miter lim="800000"/>
            <a:headEnd/>
            <a:tailEnd type="none" w="sm" len="lg"/>
          </a:ln>
        </p:spPr>
        <p:txBody>
          <a:bodyPr>
            <a:spAutoFit/>
          </a:bodyPr>
          <a:lstStyle/>
          <a:p>
            <a:pPr algn="ctr">
              <a:spcBef>
                <a:spcPct val="50000"/>
              </a:spcBef>
            </a:pPr>
            <a:r>
              <a:rPr lang="en-GB" sz="1600" dirty="0"/>
              <a:t>Quality</a:t>
            </a:r>
            <a:endParaRPr lang="en-US" sz="1600" dirty="0"/>
          </a:p>
        </p:txBody>
      </p:sp>
      <p:sp>
        <p:nvSpPr>
          <p:cNvPr id="7174" name="Text Box 6"/>
          <p:cNvSpPr txBox="1">
            <a:spLocks noChangeArrowheads="1"/>
          </p:cNvSpPr>
          <p:nvPr/>
        </p:nvSpPr>
        <p:spPr bwMode="auto">
          <a:xfrm>
            <a:off x="3527427" y="3947619"/>
            <a:ext cx="1595437" cy="338554"/>
          </a:xfrm>
          <a:prstGeom prst="rect">
            <a:avLst/>
          </a:prstGeom>
          <a:noFill/>
          <a:ln w="9525">
            <a:noFill/>
            <a:miter lim="800000"/>
            <a:headEnd/>
            <a:tailEnd type="none" w="sm" len="lg"/>
          </a:ln>
        </p:spPr>
        <p:txBody>
          <a:bodyPr>
            <a:spAutoFit/>
          </a:bodyPr>
          <a:lstStyle/>
          <a:p>
            <a:pPr algn="ctr">
              <a:spcBef>
                <a:spcPct val="50000"/>
              </a:spcBef>
            </a:pPr>
            <a:r>
              <a:rPr lang="en-GB" sz="1600" dirty="0"/>
              <a:t>Dependability</a:t>
            </a:r>
            <a:endParaRPr lang="en-US" sz="1600" dirty="0"/>
          </a:p>
        </p:txBody>
      </p:sp>
      <p:sp>
        <p:nvSpPr>
          <p:cNvPr id="7175" name="Text Box 7"/>
          <p:cNvSpPr txBox="1">
            <a:spLocks noChangeArrowheads="1"/>
          </p:cNvSpPr>
          <p:nvPr/>
        </p:nvSpPr>
        <p:spPr bwMode="auto">
          <a:xfrm>
            <a:off x="5092701" y="3938094"/>
            <a:ext cx="1054100" cy="338554"/>
          </a:xfrm>
          <a:prstGeom prst="rect">
            <a:avLst/>
          </a:prstGeom>
          <a:noFill/>
          <a:ln w="9525">
            <a:noFill/>
            <a:miter lim="800000"/>
            <a:headEnd/>
            <a:tailEnd type="none" w="sm" len="lg"/>
          </a:ln>
        </p:spPr>
        <p:txBody>
          <a:bodyPr>
            <a:spAutoFit/>
          </a:bodyPr>
          <a:lstStyle/>
          <a:p>
            <a:pPr algn="ctr">
              <a:spcBef>
                <a:spcPct val="50000"/>
              </a:spcBef>
            </a:pPr>
            <a:r>
              <a:rPr lang="en-GB" sz="1600" dirty="0"/>
              <a:t>Speed</a:t>
            </a:r>
            <a:endParaRPr lang="en-US" sz="1600" dirty="0"/>
          </a:p>
        </p:txBody>
      </p:sp>
      <p:sp>
        <p:nvSpPr>
          <p:cNvPr id="7176" name="Text Box 8"/>
          <p:cNvSpPr txBox="1">
            <a:spLocks noChangeArrowheads="1"/>
          </p:cNvSpPr>
          <p:nvPr/>
        </p:nvSpPr>
        <p:spPr bwMode="auto">
          <a:xfrm>
            <a:off x="6094413" y="3955556"/>
            <a:ext cx="1333500" cy="338554"/>
          </a:xfrm>
          <a:prstGeom prst="rect">
            <a:avLst/>
          </a:prstGeom>
          <a:noFill/>
          <a:ln w="9525">
            <a:noFill/>
            <a:miter lim="800000"/>
            <a:headEnd/>
            <a:tailEnd type="none" w="sm" len="lg"/>
          </a:ln>
        </p:spPr>
        <p:txBody>
          <a:bodyPr>
            <a:spAutoFit/>
          </a:bodyPr>
          <a:lstStyle/>
          <a:p>
            <a:pPr algn="ctr">
              <a:spcBef>
                <a:spcPct val="50000"/>
              </a:spcBef>
            </a:pPr>
            <a:r>
              <a:rPr lang="en-GB" sz="1600" dirty="0"/>
              <a:t>Flexibility</a:t>
            </a:r>
            <a:endParaRPr lang="en-US" sz="1600" dirty="0"/>
          </a:p>
        </p:txBody>
      </p:sp>
      <p:sp>
        <p:nvSpPr>
          <p:cNvPr id="7177" name="Text Box 9"/>
          <p:cNvSpPr txBox="1">
            <a:spLocks noChangeArrowheads="1"/>
          </p:cNvSpPr>
          <p:nvPr/>
        </p:nvSpPr>
        <p:spPr bwMode="auto">
          <a:xfrm>
            <a:off x="7400926" y="3955556"/>
            <a:ext cx="1054100" cy="338554"/>
          </a:xfrm>
          <a:prstGeom prst="rect">
            <a:avLst/>
          </a:prstGeom>
          <a:noFill/>
          <a:ln w="9525">
            <a:noFill/>
            <a:miter lim="800000"/>
            <a:headEnd/>
            <a:tailEnd type="none" w="sm" len="lg"/>
          </a:ln>
        </p:spPr>
        <p:txBody>
          <a:bodyPr>
            <a:spAutoFit/>
          </a:bodyPr>
          <a:lstStyle/>
          <a:p>
            <a:pPr algn="ctr">
              <a:spcBef>
                <a:spcPct val="50000"/>
              </a:spcBef>
            </a:pPr>
            <a:r>
              <a:rPr lang="en-GB" sz="1600" dirty="0"/>
              <a:t>Cost</a:t>
            </a:r>
            <a:endParaRPr lang="en-US" sz="1600" dirty="0"/>
          </a:p>
        </p:txBody>
      </p:sp>
      <p:sp>
        <p:nvSpPr>
          <p:cNvPr id="7178" name="Text Box 10"/>
          <p:cNvSpPr txBox="1">
            <a:spLocks noChangeArrowheads="1"/>
          </p:cNvSpPr>
          <p:nvPr/>
        </p:nvSpPr>
        <p:spPr bwMode="auto">
          <a:xfrm>
            <a:off x="4849814" y="3209431"/>
            <a:ext cx="1052513" cy="338554"/>
          </a:xfrm>
          <a:prstGeom prst="rect">
            <a:avLst/>
          </a:prstGeom>
          <a:noFill/>
          <a:ln w="9525">
            <a:noFill/>
            <a:miter lim="800000"/>
            <a:headEnd/>
            <a:tailEnd type="none" w="sm" len="lg"/>
          </a:ln>
        </p:spPr>
        <p:txBody>
          <a:bodyPr>
            <a:spAutoFit/>
          </a:bodyPr>
          <a:lstStyle/>
          <a:p>
            <a:pPr algn="ctr">
              <a:spcBef>
                <a:spcPct val="50000"/>
              </a:spcBef>
            </a:pPr>
            <a:r>
              <a:rPr lang="en-GB" sz="1600" dirty="0"/>
              <a:t>Agility</a:t>
            </a:r>
            <a:endParaRPr lang="en-US" sz="1600" dirty="0"/>
          </a:p>
        </p:txBody>
      </p:sp>
      <p:sp>
        <p:nvSpPr>
          <p:cNvPr id="7179" name="Text Box 11"/>
          <p:cNvSpPr txBox="1">
            <a:spLocks noChangeArrowheads="1"/>
          </p:cNvSpPr>
          <p:nvPr/>
        </p:nvSpPr>
        <p:spPr bwMode="auto">
          <a:xfrm>
            <a:off x="3460750" y="2168032"/>
            <a:ext cx="1427163" cy="825500"/>
          </a:xfrm>
          <a:prstGeom prst="rect">
            <a:avLst/>
          </a:prstGeom>
          <a:noFill/>
          <a:ln w="9525">
            <a:noFill/>
            <a:miter lim="800000"/>
            <a:headEnd/>
            <a:tailEnd type="none" w="sm" len="lg"/>
          </a:ln>
        </p:spPr>
        <p:txBody>
          <a:bodyPr>
            <a:spAutoFit/>
          </a:bodyPr>
          <a:lstStyle/>
          <a:p>
            <a:pPr algn="ctr">
              <a:spcBef>
                <a:spcPct val="50000"/>
              </a:spcBef>
            </a:pPr>
            <a:r>
              <a:rPr lang="en-GB" sz="1600" dirty="0"/>
              <a:t>Market strategic objectives</a:t>
            </a:r>
            <a:endParaRPr lang="en-US" sz="1600" dirty="0"/>
          </a:p>
        </p:txBody>
      </p:sp>
      <p:sp>
        <p:nvSpPr>
          <p:cNvPr id="7180" name="Text Box 12"/>
          <p:cNvSpPr txBox="1">
            <a:spLocks noChangeArrowheads="1"/>
          </p:cNvSpPr>
          <p:nvPr/>
        </p:nvSpPr>
        <p:spPr bwMode="auto">
          <a:xfrm>
            <a:off x="5937251" y="2158507"/>
            <a:ext cx="1327151" cy="825500"/>
          </a:xfrm>
          <a:prstGeom prst="rect">
            <a:avLst/>
          </a:prstGeom>
          <a:noFill/>
          <a:ln w="9525">
            <a:noFill/>
            <a:miter lim="800000"/>
            <a:headEnd/>
            <a:tailEnd type="none" w="sm" len="lg"/>
          </a:ln>
        </p:spPr>
        <p:txBody>
          <a:bodyPr>
            <a:spAutoFit/>
          </a:bodyPr>
          <a:lstStyle/>
          <a:p>
            <a:pPr algn="ctr">
              <a:spcBef>
                <a:spcPct val="50000"/>
              </a:spcBef>
            </a:pPr>
            <a:r>
              <a:rPr lang="en-GB" sz="1600" dirty="0"/>
              <a:t>Financial strategic objectives</a:t>
            </a:r>
            <a:endParaRPr lang="en-US" sz="1600" dirty="0"/>
          </a:p>
        </p:txBody>
      </p:sp>
      <p:sp>
        <p:nvSpPr>
          <p:cNvPr id="7181" name="Text Box 13"/>
          <p:cNvSpPr txBox="1">
            <a:spLocks noChangeArrowheads="1"/>
          </p:cNvSpPr>
          <p:nvPr/>
        </p:nvSpPr>
        <p:spPr bwMode="auto">
          <a:xfrm>
            <a:off x="4441827" y="1259982"/>
            <a:ext cx="1919287" cy="584776"/>
          </a:xfrm>
          <a:prstGeom prst="rect">
            <a:avLst/>
          </a:prstGeom>
          <a:noFill/>
          <a:ln w="9525">
            <a:noFill/>
            <a:miter lim="800000"/>
            <a:headEnd/>
            <a:tailEnd type="none" w="sm" len="lg"/>
          </a:ln>
        </p:spPr>
        <p:txBody>
          <a:bodyPr>
            <a:spAutoFit/>
          </a:bodyPr>
          <a:lstStyle/>
          <a:p>
            <a:pPr algn="ctr">
              <a:spcBef>
                <a:spcPct val="50000"/>
              </a:spcBef>
            </a:pPr>
            <a:r>
              <a:rPr lang="en-GB" sz="1600" dirty="0"/>
              <a:t>Overall strategic objectives</a:t>
            </a:r>
            <a:endParaRPr lang="en-US" sz="1600" dirty="0"/>
          </a:p>
        </p:txBody>
      </p:sp>
      <p:sp>
        <p:nvSpPr>
          <p:cNvPr id="7182" name="Text Box 14"/>
          <p:cNvSpPr txBox="1">
            <a:spLocks noChangeArrowheads="1"/>
          </p:cNvSpPr>
          <p:nvPr/>
        </p:nvSpPr>
        <p:spPr bwMode="auto">
          <a:xfrm>
            <a:off x="485776" y="4731845"/>
            <a:ext cx="1631951" cy="830997"/>
          </a:xfrm>
          <a:prstGeom prst="rect">
            <a:avLst/>
          </a:prstGeom>
          <a:noFill/>
          <a:ln w="9525">
            <a:noFill/>
            <a:miter lim="800000"/>
            <a:headEnd type="none" w="sm" len="lg"/>
            <a:tailEnd type="none" w="sm" len="lg"/>
          </a:ln>
        </p:spPr>
        <p:txBody>
          <a:bodyPr>
            <a:spAutoFit/>
          </a:bodyPr>
          <a:lstStyle/>
          <a:p>
            <a:pPr algn="l"/>
            <a:r>
              <a:rPr lang="en-GB" sz="1600" dirty="0">
                <a:solidFill>
                  <a:srgbClr val="FF0000"/>
                </a:solidFill>
              </a:rPr>
              <a:t>Detailed</a:t>
            </a:r>
          </a:p>
          <a:p>
            <a:pPr algn="l"/>
            <a:r>
              <a:rPr lang="en-GB" sz="1600" dirty="0">
                <a:solidFill>
                  <a:srgbClr val="FF0000"/>
                </a:solidFill>
              </a:rPr>
              <a:t>performance</a:t>
            </a:r>
          </a:p>
          <a:p>
            <a:pPr algn="l"/>
            <a:r>
              <a:rPr lang="en-GB" sz="1600" dirty="0">
                <a:solidFill>
                  <a:srgbClr val="FF0000"/>
                </a:solidFill>
              </a:rPr>
              <a:t>Measures, e.g.</a:t>
            </a:r>
            <a:endParaRPr lang="en-US" sz="1600" dirty="0">
              <a:solidFill>
                <a:srgbClr val="FF0000"/>
              </a:solidFill>
            </a:endParaRPr>
          </a:p>
        </p:txBody>
      </p:sp>
      <p:sp>
        <p:nvSpPr>
          <p:cNvPr id="7183" name="Text Box 15"/>
          <p:cNvSpPr txBox="1">
            <a:spLocks noChangeArrowheads="1"/>
          </p:cNvSpPr>
          <p:nvPr/>
        </p:nvSpPr>
        <p:spPr bwMode="auto">
          <a:xfrm>
            <a:off x="4683126" y="2158508"/>
            <a:ext cx="1438275" cy="830997"/>
          </a:xfrm>
          <a:prstGeom prst="rect">
            <a:avLst/>
          </a:prstGeom>
          <a:noFill/>
          <a:ln w="9525">
            <a:noFill/>
            <a:miter lim="800000"/>
            <a:headEnd/>
            <a:tailEnd type="none" w="sm" len="lg"/>
          </a:ln>
        </p:spPr>
        <p:txBody>
          <a:bodyPr>
            <a:spAutoFit/>
          </a:bodyPr>
          <a:lstStyle/>
          <a:p>
            <a:pPr algn="ctr">
              <a:spcBef>
                <a:spcPct val="50000"/>
              </a:spcBef>
            </a:pPr>
            <a:r>
              <a:rPr lang="en-GB" sz="1600" dirty="0"/>
              <a:t>Operations strategic objectives</a:t>
            </a:r>
            <a:endParaRPr lang="en-US" sz="1600" dirty="0"/>
          </a:p>
        </p:txBody>
      </p:sp>
      <p:sp>
        <p:nvSpPr>
          <p:cNvPr id="7184" name="Text Box 20"/>
          <p:cNvSpPr txBox="1">
            <a:spLocks noChangeArrowheads="1"/>
          </p:cNvSpPr>
          <p:nvPr/>
        </p:nvSpPr>
        <p:spPr bwMode="auto">
          <a:xfrm>
            <a:off x="485776" y="1207595"/>
            <a:ext cx="2544763" cy="338554"/>
          </a:xfrm>
          <a:prstGeom prst="rect">
            <a:avLst/>
          </a:prstGeom>
          <a:noFill/>
          <a:ln w="9525">
            <a:noFill/>
            <a:miter lim="800000"/>
            <a:headEnd/>
            <a:tailEnd/>
          </a:ln>
        </p:spPr>
        <p:txBody>
          <a:bodyPr>
            <a:spAutoFit/>
          </a:bodyPr>
          <a:lstStyle/>
          <a:p>
            <a:pPr algn="l" eaLnBrk="1" hangingPunct="1">
              <a:spcBef>
                <a:spcPct val="50000"/>
              </a:spcBef>
            </a:pPr>
            <a:r>
              <a:rPr lang="en-GB" sz="1600" dirty="0">
                <a:solidFill>
                  <a:srgbClr val="FF0000"/>
                </a:solidFill>
              </a:rPr>
              <a:t>Broad strategic measures</a:t>
            </a:r>
            <a:endParaRPr lang="en-US" sz="1600" dirty="0">
              <a:solidFill>
                <a:srgbClr val="FF0000"/>
              </a:solidFill>
            </a:endParaRPr>
          </a:p>
        </p:txBody>
      </p:sp>
      <p:sp>
        <p:nvSpPr>
          <p:cNvPr id="7185" name="Text Box 21"/>
          <p:cNvSpPr txBox="1">
            <a:spLocks noChangeArrowheads="1"/>
          </p:cNvSpPr>
          <p:nvPr/>
        </p:nvSpPr>
        <p:spPr bwMode="auto">
          <a:xfrm>
            <a:off x="485775" y="2233120"/>
            <a:ext cx="2374900" cy="584776"/>
          </a:xfrm>
          <a:prstGeom prst="rect">
            <a:avLst/>
          </a:prstGeom>
          <a:noFill/>
          <a:ln w="9525">
            <a:noFill/>
            <a:miter lim="800000"/>
            <a:headEnd/>
            <a:tailEnd/>
          </a:ln>
        </p:spPr>
        <p:txBody>
          <a:bodyPr>
            <a:spAutoFit/>
          </a:bodyPr>
          <a:lstStyle/>
          <a:p>
            <a:pPr algn="l" eaLnBrk="1" hangingPunct="1">
              <a:spcBef>
                <a:spcPct val="50000"/>
              </a:spcBef>
            </a:pPr>
            <a:r>
              <a:rPr lang="en-GB" sz="1600" dirty="0">
                <a:solidFill>
                  <a:srgbClr val="FF0000"/>
                </a:solidFill>
              </a:rPr>
              <a:t>Functional strategic measures</a:t>
            </a:r>
            <a:endParaRPr lang="en-US" sz="1600" dirty="0">
              <a:solidFill>
                <a:srgbClr val="FF0000"/>
              </a:solidFill>
            </a:endParaRPr>
          </a:p>
        </p:txBody>
      </p:sp>
      <p:sp>
        <p:nvSpPr>
          <p:cNvPr id="7186" name="Text Box 22"/>
          <p:cNvSpPr txBox="1">
            <a:spLocks noChangeArrowheads="1"/>
          </p:cNvSpPr>
          <p:nvPr/>
        </p:nvSpPr>
        <p:spPr bwMode="auto">
          <a:xfrm>
            <a:off x="485775" y="3034807"/>
            <a:ext cx="2665412" cy="584776"/>
          </a:xfrm>
          <a:prstGeom prst="rect">
            <a:avLst/>
          </a:prstGeom>
          <a:noFill/>
          <a:ln w="9525">
            <a:noFill/>
            <a:miter lim="800000"/>
            <a:headEnd/>
            <a:tailEnd/>
          </a:ln>
        </p:spPr>
        <p:txBody>
          <a:bodyPr>
            <a:spAutoFit/>
          </a:bodyPr>
          <a:lstStyle/>
          <a:p>
            <a:pPr algn="l" eaLnBrk="1" hangingPunct="1">
              <a:spcBef>
                <a:spcPct val="50000"/>
              </a:spcBef>
            </a:pPr>
            <a:r>
              <a:rPr lang="en-GB" sz="1600" dirty="0">
                <a:solidFill>
                  <a:srgbClr val="FF0000"/>
                </a:solidFill>
              </a:rPr>
              <a:t>Composite performance measures</a:t>
            </a:r>
            <a:endParaRPr lang="en-US" sz="1600" dirty="0">
              <a:solidFill>
                <a:srgbClr val="FF0000"/>
              </a:solidFill>
            </a:endParaRPr>
          </a:p>
        </p:txBody>
      </p:sp>
      <p:sp>
        <p:nvSpPr>
          <p:cNvPr id="7187" name="Text Box 23"/>
          <p:cNvSpPr txBox="1">
            <a:spLocks noChangeArrowheads="1"/>
          </p:cNvSpPr>
          <p:nvPr/>
        </p:nvSpPr>
        <p:spPr bwMode="auto">
          <a:xfrm>
            <a:off x="485775" y="3771406"/>
            <a:ext cx="2259012" cy="825500"/>
          </a:xfrm>
          <a:prstGeom prst="rect">
            <a:avLst/>
          </a:prstGeom>
          <a:noFill/>
          <a:ln w="9525">
            <a:noFill/>
            <a:miter lim="800000"/>
            <a:headEnd/>
            <a:tailEnd/>
          </a:ln>
        </p:spPr>
        <p:txBody>
          <a:bodyPr>
            <a:spAutoFit/>
          </a:bodyPr>
          <a:lstStyle/>
          <a:p>
            <a:pPr algn="l" eaLnBrk="1" hangingPunct="1">
              <a:spcBef>
                <a:spcPct val="50000"/>
              </a:spcBef>
            </a:pPr>
            <a:r>
              <a:rPr lang="en-GB" sz="1600" dirty="0">
                <a:solidFill>
                  <a:srgbClr val="FF0000"/>
                </a:solidFill>
              </a:rPr>
              <a:t>Generic operations performance measures</a:t>
            </a:r>
            <a:endParaRPr lang="en-US" sz="1600" dirty="0">
              <a:solidFill>
                <a:srgbClr val="FF0000"/>
              </a:solidFill>
            </a:endParaRPr>
          </a:p>
        </p:txBody>
      </p:sp>
      <p:sp>
        <p:nvSpPr>
          <p:cNvPr id="7188" name="Text Box 24"/>
          <p:cNvSpPr txBox="1">
            <a:spLocks noChangeArrowheads="1"/>
          </p:cNvSpPr>
          <p:nvPr/>
        </p:nvSpPr>
        <p:spPr bwMode="auto">
          <a:xfrm>
            <a:off x="2187578" y="4604844"/>
            <a:ext cx="1506537" cy="1261884"/>
          </a:xfrm>
          <a:prstGeom prst="rect">
            <a:avLst/>
          </a:prstGeom>
          <a:noFill/>
          <a:ln w="9525">
            <a:noFill/>
            <a:miter lim="800000"/>
            <a:headEnd/>
            <a:tailEnd/>
          </a:ln>
        </p:spPr>
        <p:txBody>
          <a:bodyPr>
            <a:spAutoFit/>
          </a:bodyPr>
          <a:lstStyle/>
          <a:p>
            <a:pPr algn="l" eaLnBrk="1" hangingPunct="1">
              <a:lnSpc>
                <a:spcPct val="70000"/>
              </a:lnSpc>
              <a:spcBef>
                <a:spcPct val="25000"/>
              </a:spcBef>
              <a:buFontTx/>
              <a:buChar char="•"/>
              <a:tabLst>
                <a:tab pos="88900" algn="l"/>
              </a:tabLst>
            </a:pPr>
            <a:r>
              <a:rPr lang="en-US" sz="1600" dirty="0"/>
              <a:t>	Defects per 	unit</a:t>
            </a:r>
          </a:p>
          <a:p>
            <a:pPr algn="l" eaLnBrk="1" hangingPunct="1">
              <a:lnSpc>
                <a:spcPct val="70000"/>
              </a:lnSpc>
              <a:spcBef>
                <a:spcPct val="25000"/>
              </a:spcBef>
              <a:buFontTx/>
              <a:buChar char="•"/>
              <a:tabLst>
                <a:tab pos="88900" algn="l"/>
              </a:tabLst>
            </a:pPr>
            <a:r>
              <a:rPr lang="en-US" sz="1600" dirty="0"/>
              <a:t>Level of 	customer 	complaints</a:t>
            </a:r>
          </a:p>
          <a:p>
            <a:pPr algn="l" eaLnBrk="1" hangingPunct="1">
              <a:lnSpc>
                <a:spcPct val="70000"/>
              </a:lnSpc>
              <a:spcBef>
                <a:spcPct val="25000"/>
              </a:spcBef>
              <a:buFontTx/>
              <a:buChar char="•"/>
              <a:tabLst>
                <a:tab pos="88900" algn="l"/>
              </a:tabLst>
            </a:pPr>
            <a:r>
              <a:rPr lang="en-US" sz="1600" dirty="0"/>
              <a:t>	Scrap level</a:t>
            </a:r>
          </a:p>
        </p:txBody>
      </p:sp>
      <p:sp>
        <p:nvSpPr>
          <p:cNvPr id="7189" name="Text Box 25"/>
          <p:cNvSpPr txBox="1">
            <a:spLocks noChangeArrowheads="1"/>
          </p:cNvSpPr>
          <p:nvPr/>
        </p:nvSpPr>
        <p:spPr bwMode="auto">
          <a:xfrm>
            <a:off x="3559177" y="4601670"/>
            <a:ext cx="1400175" cy="1027974"/>
          </a:xfrm>
          <a:prstGeom prst="rect">
            <a:avLst/>
          </a:prstGeom>
          <a:noFill/>
          <a:ln w="9525">
            <a:noFill/>
            <a:miter lim="800000"/>
            <a:headEnd/>
            <a:tailEnd/>
          </a:ln>
        </p:spPr>
        <p:txBody>
          <a:bodyPr>
            <a:spAutoFit/>
          </a:bodyPr>
          <a:lstStyle/>
          <a:p>
            <a:pPr algn="l" eaLnBrk="1" hangingPunct="1">
              <a:lnSpc>
                <a:spcPct val="70000"/>
              </a:lnSpc>
              <a:spcBef>
                <a:spcPct val="25000"/>
              </a:spcBef>
              <a:buFontTx/>
              <a:buChar char="•"/>
              <a:tabLst>
                <a:tab pos="88900" algn="l"/>
              </a:tabLst>
            </a:pPr>
            <a:r>
              <a:rPr lang="en-US" sz="1600" dirty="0"/>
              <a:t>	Mean time 	between 	failures</a:t>
            </a:r>
          </a:p>
          <a:p>
            <a:pPr algn="l" eaLnBrk="1" hangingPunct="1">
              <a:lnSpc>
                <a:spcPct val="70000"/>
              </a:lnSpc>
              <a:spcBef>
                <a:spcPct val="25000"/>
              </a:spcBef>
              <a:buFontTx/>
              <a:buChar char="•"/>
              <a:tabLst>
                <a:tab pos="88900" algn="l"/>
              </a:tabLst>
            </a:pPr>
            <a:r>
              <a:rPr lang="en-GB" sz="1600" dirty="0"/>
              <a:t>	Lateness 	complaints</a:t>
            </a:r>
            <a:endParaRPr lang="en-US" sz="1600" dirty="0"/>
          </a:p>
        </p:txBody>
      </p:sp>
      <p:sp>
        <p:nvSpPr>
          <p:cNvPr id="7190" name="Text Box 26"/>
          <p:cNvSpPr txBox="1">
            <a:spLocks noChangeArrowheads="1"/>
          </p:cNvSpPr>
          <p:nvPr/>
        </p:nvSpPr>
        <p:spPr bwMode="auto">
          <a:xfrm>
            <a:off x="4894264" y="4606432"/>
            <a:ext cx="1516063" cy="1261884"/>
          </a:xfrm>
          <a:prstGeom prst="rect">
            <a:avLst/>
          </a:prstGeom>
          <a:noFill/>
          <a:ln w="9525">
            <a:noFill/>
            <a:miter lim="800000"/>
            <a:headEnd/>
            <a:tailEnd/>
          </a:ln>
        </p:spPr>
        <p:txBody>
          <a:bodyPr>
            <a:spAutoFit/>
          </a:bodyPr>
          <a:lstStyle/>
          <a:p>
            <a:pPr algn="l" eaLnBrk="1" hangingPunct="1">
              <a:lnSpc>
                <a:spcPct val="70000"/>
              </a:lnSpc>
              <a:spcBef>
                <a:spcPct val="25000"/>
              </a:spcBef>
              <a:buFontTx/>
              <a:buChar char="•"/>
              <a:tabLst>
                <a:tab pos="88900" algn="l"/>
              </a:tabLst>
            </a:pPr>
            <a:r>
              <a:rPr lang="en-US" sz="1600" dirty="0"/>
              <a:t>	Customer 	query time</a:t>
            </a:r>
          </a:p>
          <a:p>
            <a:pPr algn="l" eaLnBrk="1" hangingPunct="1">
              <a:lnSpc>
                <a:spcPct val="70000"/>
              </a:lnSpc>
              <a:spcBef>
                <a:spcPct val="25000"/>
              </a:spcBef>
              <a:buFontTx/>
              <a:buChar char="•"/>
              <a:tabLst>
                <a:tab pos="88900" algn="l"/>
              </a:tabLst>
            </a:pPr>
            <a:r>
              <a:rPr lang="en-US" sz="1600" dirty="0"/>
              <a:t>	Order lead- 	time</a:t>
            </a:r>
          </a:p>
          <a:p>
            <a:pPr algn="l" eaLnBrk="1" hangingPunct="1">
              <a:lnSpc>
                <a:spcPct val="70000"/>
              </a:lnSpc>
              <a:spcBef>
                <a:spcPct val="25000"/>
              </a:spcBef>
              <a:buFontTx/>
              <a:buChar char="•"/>
              <a:tabLst>
                <a:tab pos="88900" algn="l"/>
              </a:tabLst>
            </a:pPr>
            <a:r>
              <a:rPr lang="en-US" sz="1600" dirty="0"/>
              <a:t>	Throughput 	time</a:t>
            </a:r>
          </a:p>
        </p:txBody>
      </p:sp>
      <p:sp>
        <p:nvSpPr>
          <p:cNvPr id="7191" name="Text Box 27"/>
          <p:cNvSpPr txBox="1">
            <a:spLocks noChangeArrowheads="1"/>
          </p:cNvSpPr>
          <p:nvPr/>
        </p:nvSpPr>
        <p:spPr bwMode="auto">
          <a:xfrm>
            <a:off x="6321427" y="4604846"/>
            <a:ext cx="1149351" cy="855619"/>
          </a:xfrm>
          <a:prstGeom prst="rect">
            <a:avLst/>
          </a:prstGeom>
          <a:noFill/>
          <a:ln w="9525">
            <a:noFill/>
            <a:miter lim="800000"/>
            <a:headEnd/>
            <a:tailEnd/>
          </a:ln>
        </p:spPr>
        <p:txBody>
          <a:bodyPr>
            <a:spAutoFit/>
          </a:bodyPr>
          <a:lstStyle/>
          <a:p>
            <a:pPr algn="l" eaLnBrk="1" hangingPunct="1">
              <a:lnSpc>
                <a:spcPct val="70000"/>
              </a:lnSpc>
              <a:spcBef>
                <a:spcPct val="25000"/>
              </a:spcBef>
              <a:buFontTx/>
              <a:buChar char="•"/>
              <a:tabLst>
                <a:tab pos="88900" algn="l"/>
              </a:tabLst>
            </a:pPr>
            <a:r>
              <a:rPr lang="en-GB" sz="1600" dirty="0"/>
              <a:t>	Time to 	market</a:t>
            </a:r>
          </a:p>
          <a:p>
            <a:pPr algn="l" eaLnBrk="1" hangingPunct="1">
              <a:lnSpc>
                <a:spcPct val="70000"/>
              </a:lnSpc>
              <a:spcBef>
                <a:spcPct val="25000"/>
              </a:spcBef>
              <a:buFontTx/>
              <a:buChar char="•"/>
              <a:tabLst>
                <a:tab pos="88900" algn="l"/>
              </a:tabLst>
            </a:pPr>
            <a:r>
              <a:rPr lang="en-GB" sz="1600" dirty="0"/>
              <a:t>	Product 	range</a:t>
            </a:r>
            <a:endParaRPr lang="en-US" sz="1600" dirty="0"/>
          </a:p>
        </p:txBody>
      </p:sp>
      <p:sp>
        <p:nvSpPr>
          <p:cNvPr id="7192" name="Text Box 28"/>
          <p:cNvSpPr txBox="1">
            <a:spLocks noChangeArrowheads="1"/>
          </p:cNvSpPr>
          <p:nvPr/>
        </p:nvSpPr>
        <p:spPr bwMode="auto">
          <a:xfrm>
            <a:off x="7389812" y="4585795"/>
            <a:ext cx="1397000" cy="1261884"/>
          </a:xfrm>
          <a:prstGeom prst="rect">
            <a:avLst/>
          </a:prstGeom>
          <a:noFill/>
          <a:ln w="9525">
            <a:noFill/>
            <a:miter lim="800000"/>
            <a:headEnd/>
            <a:tailEnd/>
          </a:ln>
        </p:spPr>
        <p:txBody>
          <a:bodyPr>
            <a:spAutoFit/>
          </a:bodyPr>
          <a:lstStyle/>
          <a:p>
            <a:pPr algn="l" eaLnBrk="1" hangingPunct="1">
              <a:lnSpc>
                <a:spcPct val="70000"/>
              </a:lnSpc>
              <a:spcBef>
                <a:spcPct val="25000"/>
              </a:spcBef>
              <a:buFontTx/>
              <a:buChar char="•"/>
              <a:tabLst>
                <a:tab pos="88900" algn="l"/>
              </a:tabLst>
            </a:pPr>
            <a:r>
              <a:rPr lang="en-GB" sz="1600" dirty="0"/>
              <a:t>	Transaction 	costs</a:t>
            </a:r>
          </a:p>
          <a:p>
            <a:pPr algn="l" eaLnBrk="1" hangingPunct="1">
              <a:lnSpc>
                <a:spcPct val="70000"/>
              </a:lnSpc>
              <a:spcBef>
                <a:spcPct val="25000"/>
              </a:spcBef>
              <a:buFontTx/>
              <a:buChar char="•"/>
              <a:tabLst>
                <a:tab pos="88900" algn="l"/>
              </a:tabLst>
            </a:pPr>
            <a:r>
              <a:rPr lang="en-GB" sz="1600" dirty="0"/>
              <a:t>	Labour 	productivity</a:t>
            </a:r>
          </a:p>
          <a:p>
            <a:pPr algn="l" eaLnBrk="1" hangingPunct="1">
              <a:lnSpc>
                <a:spcPct val="70000"/>
              </a:lnSpc>
              <a:spcBef>
                <a:spcPct val="25000"/>
              </a:spcBef>
              <a:buFontTx/>
              <a:buChar char="•"/>
              <a:tabLst>
                <a:tab pos="88900" algn="l"/>
              </a:tabLst>
            </a:pPr>
            <a:r>
              <a:rPr lang="en-GB" sz="1600" dirty="0"/>
              <a:t>	Machine 	efficiency</a:t>
            </a:r>
            <a:endParaRPr lang="en-US" sz="1600" dirty="0"/>
          </a:p>
        </p:txBody>
      </p:sp>
      <p:sp>
        <p:nvSpPr>
          <p:cNvPr id="7193" name="Line 29"/>
          <p:cNvSpPr>
            <a:spLocks noChangeShapeType="1"/>
          </p:cNvSpPr>
          <p:nvPr/>
        </p:nvSpPr>
        <p:spPr bwMode="auto">
          <a:xfrm>
            <a:off x="574676" y="2001344"/>
            <a:ext cx="8502651" cy="0"/>
          </a:xfrm>
          <a:prstGeom prst="line">
            <a:avLst/>
          </a:prstGeom>
          <a:noFill/>
          <a:ln w="28575">
            <a:solidFill>
              <a:schemeClr val="tx1"/>
            </a:solidFill>
            <a:prstDash val="sysDot"/>
            <a:round/>
            <a:headEnd/>
            <a:tailEnd/>
          </a:ln>
        </p:spPr>
        <p:txBody>
          <a:bodyPr/>
          <a:lstStyle/>
          <a:p>
            <a:endParaRPr lang="en-GB" dirty="0"/>
          </a:p>
        </p:txBody>
      </p:sp>
      <p:sp>
        <p:nvSpPr>
          <p:cNvPr id="7194" name="Line 30"/>
          <p:cNvSpPr>
            <a:spLocks noChangeShapeType="1"/>
          </p:cNvSpPr>
          <p:nvPr/>
        </p:nvSpPr>
        <p:spPr bwMode="auto">
          <a:xfrm>
            <a:off x="555627" y="3053856"/>
            <a:ext cx="8501063" cy="0"/>
          </a:xfrm>
          <a:prstGeom prst="line">
            <a:avLst/>
          </a:prstGeom>
          <a:noFill/>
          <a:ln w="28575">
            <a:solidFill>
              <a:schemeClr val="tx1"/>
            </a:solidFill>
            <a:prstDash val="sysDot"/>
            <a:round/>
            <a:headEnd/>
            <a:tailEnd/>
          </a:ln>
        </p:spPr>
        <p:txBody>
          <a:bodyPr/>
          <a:lstStyle/>
          <a:p>
            <a:endParaRPr lang="en-GB" dirty="0"/>
          </a:p>
        </p:txBody>
      </p:sp>
      <p:sp>
        <p:nvSpPr>
          <p:cNvPr id="7195" name="Line 31"/>
          <p:cNvSpPr>
            <a:spLocks noChangeShapeType="1"/>
          </p:cNvSpPr>
          <p:nvPr/>
        </p:nvSpPr>
        <p:spPr bwMode="auto">
          <a:xfrm>
            <a:off x="574676" y="3744419"/>
            <a:ext cx="8502651" cy="0"/>
          </a:xfrm>
          <a:prstGeom prst="line">
            <a:avLst/>
          </a:prstGeom>
          <a:noFill/>
          <a:ln w="28575">
            <a:solidFill>
              <a:schemeClr val="tx1"/>
            </a:solidFill>
            <a:prstDash val="sysDot"/>
            <a:round/>
            <a:headEnd/>
            <a:tailEnd/>
          </a:ln>
        </p:spPr>
        <p:txBody>
          <a:bodyPr/>
          <a:lstStyle/>
          <a:p>
            <a:endParaRPr lang="en-GB" dirty="0"/>
          </a:p>
        </p:txBody>
      </p:sp>
      <p:sp>
        <p:nvSpPr>
          <p:cNvPr id="7196" name="Line 32"/>
          <p:cNvSpPr>
            <a:spLocks noChangeShapeType="1"/>
          </p:cNvSpPr>
          <p:nvPr/>
        </p:nvSpPr>
        <p:spPr bwMode="auto">
          <a:xfrm>
            <a:off x="555627" y="4550869"/>
            <a:ext cx="8501063" cy="0"/>
          </a:xfrm>
          <a:prstGeom prst="line">
            <a:avLst/>
          </a:prstGeom>
          <a:noFill/>
          <a:ln w="28575">
            <a:solidFill>
              <a:schemeClr val="tx1"/>
            </a:solidFill>
            <a:prstDash val="sysDot"/>
            <a:round/>
            <a:headEnd/>
            <a:tailEnd/>
          </a:ln>
        </p:spPr>
        <p:txBody>
          <a:bodyPr/>
          <a:lstStyle/>
          <a:p>
            <a:endParaRPr lang="en-GB" dirty="0"/>
          </a:p>
        </p:txBody>
      </p:sp>
      <p:sp>
        <p:nvSpPr>
          <p:cNvPr id="7197" name="Text Box 33"/>
          <p:cNvSpPr txBox="1">
            <a:spLocks noChangeArrowheads="1"/>
          </p:cNvSpPr>
          <p:nvPr/>
        </p:nvSpPr>
        <p:spPr bwMode="auto">
          <a:xfrm>
            <a:off x="379412" y="28738"/>
            <a:ext cx="9144000" cy="954107"/>
          </a:xfrm>
          <a:prstGeom prst="rect">
            <a:avLst/>
          </a:prstGeom>
          <a:noFill/>
          <a:ln w="9525">
            <a:noFill/>
            <a:miter lim="800000"/>
            <a:headEnd type="none" w="sm" len="lg"/>
            <a:tailEnd type="none" w="sm" len="lg"/>
          </a:ln>
        </p:spPr>
        <p:txBody>
          <a:bodyPr wrap="square">
            <a:spAutoFit/>
          </a:bodyPr>
          <a:lstStyle/>
          <a:p>
            <a:pPr algn="ctr"/>
            <a:r>
              <a:rPr lang="en-GB" sz="2800" b="1" dirty="0"/>
              <a:t>Performance targets can involve different </a:t>
            </a:r>
            <a:br>
              <a:rPr lang="en-GB" sz="2800" b="1" dirty="0"/>
            </a:br>
            <a:r>
              <a:rPr lang="en-GB" sz="2800" b="1" dirty="0"/>
              <a:t>levels of aggregation</a:t>
            </a:r>
            <a:endParaRPr lang="en-US" sz="2800" b="1" dirty="0"/>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reeform 2"/>
          <p:cNvSpPr>
            <a:spLocks/>
          </p:cNvSpPr>
          <p:nvPr/>
        </p:nvSpPr>
        <p:spPr bwMode="auto">
          <a:xfrm>
            <a:off x="520701" y="1210891"/>
            <a:ext cx="7415212" cy="4741863"/>
          </a:xfrm>
          <a:custGeom>
            <a:avLst/>
            <a:gdLst>
              <a:gd name="T0" fmla="*/ 3184 w 3184"/>
              <a:gd name="T1" fmla="*/ 1947 h 1955"/>
              <a:gd name="T2" fmla="*/ 0 w 3184"/>
              <a:gd name="T3" fmla="*/ 1955 h 1955"/>
              <a:gd name="T4" fmla="*/ 1217 w 3184"/>
              <a:gd name="T5" fmla="*/ 0 h 1955"/>
              <a:gd name="T6" fmla="*/ 1970 w 3184"/>
              <a:gd name="T7" fmla="*/ 4 h 1955"/>
              <a:gd name="T8" fmla="*/ 3184 w 3184"/>
              <a:gd name="T9" fmla="*/ 1947 h 1955"/>
              <a:gd name="T10" fmla="*/ 0 60000 65536"/>
              <a:gd name="T11" fmla="*/ 0 60000 65536"/>
              <a:gd name="T12" fmla="*/ 0 60000 65536"/>
              <a:gd name="T13" fmla="*/ 0 60000 65536"/>
              <a:gd name="T14" fmla="*/ 0 60000 65536"/>
              <a:gd name="T15" fmla="*/ 0 w 3184"/>
              <a:gd name="T16" fmla="*/ 0 h 1955"/>
              <a:gd name="T17" fmla="*/ 3184 w 3184"/>
              <a:gd name="T18" fmla="*/ 1955 h 1955"/>
            </a:gdLst>
            <a:ahLst/>
            <a:cxnLst>
              <a:cxn ang="T10">
                <a:pos x="T0" y="T1"/>
              </a:cxn>
              <a:cxn ang="T11">
                <a:pos x="T2" y="T3"/>
              </a:cxn>
              <a:cxn ang="T12">
                <a:pos x="T4" y="T5"/>
              </a:cxn>
              <a:cxn ang="T13">
                <a:pos x="T6" y="T7"/>
              </a:cxn>
              <a:cxn ang="T14">
                <a:pos x="T8" y="T9"/>
              </a:cxn>
            </a:cxnLst>
            <a:rect l="T15" t="T16" r="T17" b="T18"/>
            <a:pathLst>
              <a:path w="3184" h="1955">
                <a:moveTo>
                  <a:pt x="3184" y="1947"/>
                </a:moveTo>
                <a:lnTo>
                  <a:pt x="0" y="1955"/>
                </a:lnTo>
                <a:lnTo>
                  <a:pt x="1217" y="0"/>
                </a:lnTo>
                <a:lnTo>
                  <a:pt x="1970" y="4"/>
                </a:lnTo>
                <a:lnTo>
                  <a:pt x="3184" y="1947"/>
                </a:lnTo>
                <a:close/>
              </a:path>
            </a:pathLst>
          </a:custGeom>
          <a:solidFill>
            <a:srgbClr val="CCECFF"/>
          </a:solidFill>
          <a:ln w="9525" cap="flat" cmpd="sng">
            <a:solidFill>
              <a:schemeClr val="tx1"/>
            </a:solidFill>
            <a:prstDash val="solid"/>
            <a:round/>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GB" dirty="0"/>
          </a:p>
        </p:txBody>
      </p:sp>
      <p:sp>
        <p:nvSpPr>
          <p:cNvPr id="8195" name="Text Box 14"/>
          <p:cNvSpPr txBox="1">
            <a:spLocks noChangeArrowheads="1"/>
          </p:cNvSpPr>
          <p:nvPr/>
        </p:nvSpPr>
        <p:spPr bwMode="auto">
          <a:xfrm>
            <a:off x="2746376" y="5079629"/>
            <a:ext cx="2965451" cy="646331"/>
          </a:xfrm>
          <a:prstGeom prst="rect">
            <a:avLst/>
          </a:prstGeom>
          <a:noFill/>
          <a:ln w="9525">
            <a:noFill/>
            <a:miter lim="800000"/>
            <a:headEnd type="none" w="sm" len="lg"/>
            <a:tailEnd type="none" w="sm" len="lg"/>
          </a:ln>
        </p:spPr>
        <p:txBody>
          <a:bodyPr>
            <a:spAutoFit/>
          </a:bodyPr>
          <a:lstStyle/>
          <a:p>
            <a:pPr algn="ctr">
              <a:spcBef>
                <a:spcPct val="50000"/>
              </a:spcBef>
            </a:pPr>
            <a:r>
              <a:rPr lang="en-GB" dirty="0"/>
              <a:t>Detailed performance measures</a:t>
            </a:r>
            <a:endParaRPr lang="en-US" dirty="0"/>
          </a:p>
        </p:txBody>
      </p:sp>
      <p:sp>
        <p:nvSpPr>
          <p:cNvPr id="8196" name="Text Box 16"/>
          <p:cNvSpPr txBox="1">
            <a:spLocks noChangeArrowheads="1"/>
          </p:cNvSpPr>
          <p:nvPr/>
        </p:nvSpPr>
        <p:spPr bwMode="auto">
          <a:xfrm>
            <a:off x="2970214" y="1301380"/>
            <a:ext cx="2544763" cy="646331"/>
          </a:xfrm>
          <a:prstGeom prst="rect">
            <a:avLst/>
          </a:prstGeom>
          <a:noFill/>
          <a:ln w="9525">
            <a:noFill/>
            <a:miter lim="800000"/>
            <a:headEnd/>
            <a:tailEnd/>
          </a:ln>
        </p:spPr>
        <p:txBody>
          <a:bodyPr>
            <a:spAutoFit/>
          </a:bodyPr>
          <a:lstStyle/>
          <a:p>
            <a:pPr algn="ctr" eaLnBrk="1" hangingPunct="1">
              <a:spcBef>
                <a:spcPct val="50000"/>
              </a:spcBef>
            </a:pPr>
            <a:r>
              <a:rPr lang="en-GB" dirty="0"/>
              <a:t>Broad strategic measures</a:t>
            </a:r>
            <a:endParaRPr lang="en-US" dirty="0"/>
          </a:p>
        </p:txBody>
      </p:sp>
      <p:sp>
        <p:nvSpPr>
          <p:cNvPr id="8197" name="Text Box 17"/>
          <p:cNvSpPr txBox="1">
            <a:spLocks noChangeArrowheads="1"/>
          </p:cNvSpPr>
          <p:nvPr/>
        </p:nvSpPr>
        <p:spPr bwMode="auto">
          <a:xfrm>
            <a:off x="3000375" y="2212604"/>
            <a:ext cx="2374900" cy="646331"/>
          </a:xfrm>
          <a:prstGeom prst="rect">
            <a:avLst/>
          </a:prstGeom>
          <a:noFill/>
          <a:ln w="9525">
            <a:noFill/>
            <a:miter lim="800000"/>
            <a:headEnd/>
            <a:tailEnd/>
          </a:ln>
        </p:spPr>
        <p:txBody>
          <a:bodyPr>
            <a:spAutoFit/>
          </a:bodyPr>
          <a:lstStyle/>
          <a:p>
            <a:pPr algn="ctr" eaLnBrk="1" hangingPunct="1">
              <a:spcBef>
                <a:spcPct val="50000"/>
              </a:spcBef>
            </a:pPr>
            <a:r>
              <a:rPr lang="en-GB" dirty="0"/>
              <a:t>Functional strategic measures</a:t>
            </a:r>
            <a:endParaRPr lang="en-US" dirty="0"/>
          </a:p>
        </p:txBody>
      </p:sp>
      <p:sp>
        <p:nvSpPr>
          <p:cNvPr id="8198" name="Text Box 18"/>
          <p:cNvSpPr txBox="1">
            <a:spLocks noChangeArrowheads="1"/>
          </p:cNvSpPr>
          <p:nvPr/>
        </p:nvSpPr>
        <p:spPr bwMode="auto">
          <a:xfrm>
            <a:off x="2895601" y="3128591"/>
            <a:ext cx="2665412" cy="646331"/>
          </a:xfrm>
          <a:prstGeom prst="rect">
            <a:avLst/>
          </a:prstGeom>
          <a:noFill/>
          <a:ln w="9525">
            <a:noFill/>
            <a:miter lim="800000"/>
            <a:headEnd/>
            <a:tailEnd/>
          </a:ln>
        </p:spPr>
        <p:txBody>
          <a:bodyPr>
            <a:spAutoFit/>
          </a:bodyPr>
          <a:lstStyle/>
          <a:p>
            <a:pPr algn="ctr" eaLnBrk="1" hangingPunct="1">
              <a:spcBef>
                <a:spcPct val="50000"/>
              </a:spcBef>
            </a:pPr>
            <a:r>
              <a:rPr lang="en-GB" dirty="0"/>
              <a:t>Composite performance measures</a:t>
            </a:r>
            <a:endParaRPr lang="en-US" dirty="0"/>
          </a:p>
        </p:txBody>
      </p:sp>
      <p:sp>
        <p:nvSpPr>
          <p:cNvPr id="8199" name="Text Box 19"/>
          <p:cNvSpPr txBox="1">
            <a:spLocks noChangeArrowheads="1"/>
          </p:cNvSpPr>
          <p:nvPr/>
        </p:nvSpPr>
        <p:spPr bwMode="auto">
          <a:xfrm>
            <a:off x="2870200" y="3877892"/>
            <a:ext cx="2652712" cy="646331"/>
          </a:xfrm>
          <a:prstGeom prst="rect">
            <a:avLst/>
          </a:prstGeom>
          <a:noFill/>
          <a:ln w="9525">
            <a:noFill/>
            <a:miter lim="800000"/>
            <a:headEnd/>
            <a:tailEnd/>
          </a:ln>
        </p:spPr>
        <p:txBody>
          <a:bodyPr>
            <a:spAutoFit/>
          </a:bodyPr>
          <a:lstStyle/>
          <a:p>
            <a:pPr algn="ctr" eaLnBrk="1" hangingPunct="1">
              <a:spcBef>
                <a:spcPct val="50000"/>
              </a:spcBef>
            </a:pPr>
            <a:r>
              <a:rPr lang="en-GB" dirty="0"/>
              <a:t>Generic operations performance measures</a:t>
            </a:r>
            <a:endParaRPr lang="en-US" dirty="0"/>
          </a:p>
        </p:txBody>
      </p:sp>
      <p:sp>
        <p:nvSpPr>
          <p:cNvPr id="8200" name="Line 25"/>
          <p:cNvSpPr>
            <a:spLocks noChangeShapeType="1"/>
          </p:cNvSpPr>
          <p:nvPr/>
        </p:nvSpPr>
        <p:spPr bwMode="auto">
          <a:xfrm>
            <a:off x="650876" y="2018928"/>
            <a:ext cx="8502651" cy="0"/>
          </a:xfrm>
          <a:prstGeom prst="line">
            <a:avLst/>
          </a:prstGeom>
          <a:noFill/>
          <a:ln w="28575">
            <a:solidFill>
              <a:schemeClr val="tx1"/>
            </a:solidFill>
            <a:prstDash val="sysDot"/>
            <a:round/>
            <a:headEnd/>
            <a:tailEnd/>
          </a:ln>
        </p:spPr>
        <p:txBody>
          <a:bodyPr/>
          <a:lstStyle/>
          <a:p>
            <a:endParaRPr lang="en-GB" dirty="0"/>
          </a:p>
        </p:txBody>
      </p:sp>
      <p:sp>
        <p:nvSpPr>
          <p:cNvPr id="8201" name="Line 26"/>
          <p:cNvSpPr>
            <a:spLocks noChangeShapeType="1"/>
          </p:cNvSpPr>
          <p:nvPr/>
        </p:nvSpPr>
        <p:spPr bwMode="auto">
          <a:xfrm>
            <a:off x="593727" y="3084140"/>
            <a:ext cx="8501063" cy="0"/>
          </a:xfrm>
          <a:prstGeom prst="line">
            <a:avLst/>
          </a:prstGeom>
          <a:noFill/>
          <a:ln w="28575">
            <a:solidFill>
              <a:schemeClr val="tx1"/>
            </a:solidFill>
            <a:prstDash val="sysDot"/>
            <a:round/>
            <a:headEnd/>
            <a:tailEnd/>
          </a:ln>
        </p:spPr>
        <p:txBody>
          <a:bodyPr/>
          <a:lstStyle/>
          <a:p>
            <a:endParaRPr lang="en-GB" dirty="0"/>
          </a:p>
        </p:txBody>
      </p:sp>
      <p:sp>
        <p:nvSpPr>
          <p:cNvPr id="8202" name="Line 27"/>
          <p:cNvSpPr>
            <a:spLocks noChangeShapeType="1"/>
          </p:cNvSpPr>
          <p:nvPr/>
        </p:nvSpPr>
        <p:spPr bwMode="auto">
          <a:xfrm>
            <a:off x="650876" y="3762003"/>
            <a:ext cx="8502651" cy="0"/>
          </a:xfrm>
          <a:prstGeom prst="line">
            <a:avLst/>
          </a:prstGeom>
          <a:noFill/>
          <a:ln w="28575">
            <a:solidFill>
              <a:schemeClr val="tx1"/>
            </a:solidFill>
            <a:prstDash val="sysDot"/>
            <a:round/>
            <a:headEnd/>
            <a:tailEnd/>
          </a:ln>
        </p:spPr>
        <p:txBody>
          <a:bodyPr/>
          <a:lstStyle/>
          <a:p>
            <a:endParaRPr lang="en-GB" dirty="0"/>
          </a:p>
        </p:txBody>
      </p:sp>
      <p:sp>
        <p:nvSpPr>
          <p:cNvPr id="8203" name="Line 28"/>
          <p:cNvSpPr>
            <a:spLocks noChangeShapeType="1"/>
          </p:cNvSpPr>
          <p:nvPr/>
        </p:nvSpPr>
        <p:spPr bwMode="auto">
          <a:xfrm>
            <a:off x="631827" y="4568453"/>
            <a:ext cx="8501063" cy="0"/>
          </a:xfrm>
          <a:prstGeom prst="line">
            <a:avLst/>
          </a:prstGeom>
          <a:noFill/>
          <a:ln w="28575">
            <a:solidFill>
              <a:schemeClr val="tx1"/>
            </a:solidFill>
            <a:prstDash val="sysDot"/>
            <a:round/>
            <a:headEnd/>
            <a:tailEnd/>
          </a:ln>
        </p:spPr>
        <p:txBody>
          <a:bodyPr/>
          <a:lstStyle/>
          <a:p>
            <a:endParaRPr lang="en-GB" dirty="0"/>
          </a:p>
        </p:txBody>
      </p:sp>
      <p:sp>
        <p:nvSpPr>
          <p:cNvPr id="8204" name="Text Box 29"/>
          <p:cNvSpPr txBox="1">
            <a:spLocks noChangeArrowheads="1"/>
          </p:cNvSpPr>
          <p:nvPr/>
        </p:nvSpPr>
        <p:spPr bwMode="auto">
          <a:xfrm>
            <a:off x="379412" y="27900"/>
            <a:ext cx="9144000" cy="954107"/>
          </a:xfrm>
          <a:prstGeom prst="rect">
            <a:avLst/>
          </a:prstGeom>
          <a:noFill/>
          <a:ln w="9525">
            <a:noFill/>
            <a:miter lim="800000"/>
            <a:headEnd type="none" w="sm" len="lg"/>
            <a:tailEnd type="none" w="sm" len="lg"/>
          </a:ln>
        </p:spPr>
        <p:txBody>
          <a:bodyPr wrap="square">
            <a:spAutoFit/>
          </a:bodyPr>
          <a:lstStyle/>
          <a:p>
            <a:pPr algn="ctr"/>
            <a:r>
              <a:rPr lang="en-GB" sz="2800" b="1" dirty="0"/>
              <a:t>Performance targets can involve different </a:t>
            </a:r>
            <a:br>
              <a:rPr lang="en-GB" sz="2800" b="1" dirty="0"/>
            </a:br>
            <a:r>
              <a:rPr lang="en-GB" sz="2800" b="1" dirty="0"/>
              <a:t>levels of aggregation (Continued)</a:t>
            </a:r>
            <a:endParaRPr lang="en-US" sz="2800" b="1" dirty="0"/>
          </a:p>
        </p:txBody>
      </p:sp>
      <p:sp>
        <p:nvSpPr>
          <p:cNvPr id="8205" name="Text Box 31"/>
          <p:cNvSpPr txBox="1">
            <a:spLocks noChangeArrowheads="1"/>
          </p:cNvSpPr>
          <p:nvPr/>
        </p:nvSpPr>
        <p:spPr bwMode="auto">
          <a:xfrm>
            <a:off x="7593015" y="999753"/>
            <a:ext cx="2049463" cy="923330"/>
          </a:xfrm>
          <a:prstGeom prst="rect">
            <a:avLst/>
          </a:prstGeom>
          <a:noFill/>
          <a:ln w="9525">
            <a:noFill/>
            <a:miter lim="800000"/>
            <a:headEnd type="none" w="sm" len="lg"/>
            <a:tailEnd type="none" w="sm" len="lg"/>
          </a:ln>
        </p:spPr>
        <p:txBody>
          <a:bodyPr>
            <a:spAutoFit/>
          </a:bodyPr>
          <a:lstStyle/>
          <a:p>
            <a:pPr algn="ctr">
              <a:spcBef>
                <a:spcPct val="50000"/>
              </a:spcBef>
            </a:pPr>
            <a:r>
              <a:rPr lang="en-GB" dirty="0"/>
              <a:t>High strategic relevance and aggregation</a:t>
            </a:r>
            <a:endParaRPr lang="en-US" dirty="0"/>
          </a:p>
        </p:txBody>
      </p:sp>
      <p:sp>
        <p:nvSpPr>
          <p:cNvPr id="8206" name="Text Box 32"/>
          <p:cNvSpPr txBox="1">
            <a:spLocks noChangeArrowheads="1"/>
          </p:cNvSpPr>
          <p:nvPr/>
        </p:nvSpPr>
        <p:spPr bwMode="auto">
          <a:xfrm>
            <a:off x="7820025" y="4517653"/>
            <a:ext cx="1712912" cy="1523494"/>
          </a:xfrm>
          <a:prstGeom prst="rect">
            <a:avLst/>
          </a:prstGeom>
          <a:noFill/>
          <a:ln w="9525">
            <a:noFill/>
            <a:miter lim="800000"/>
            <a:headEnd type="none" w="sm" len="lg"/>
            <a:tailEnd type="none" w="sm" len="lg"/>
          </a:ln>
        </p:spPr>
        <p:txBody>
          <a:bodyPr>
            <a:spAutoFit/>
          </a:bodyPr>
          <a:lstStyle/>
          <a:p>
            <a:pPr algn="ctr">
              <a:spcBef>
                <a:spcPct val="50000"/>
              </a:spcBef>
            </a:pPr>
            <a:r>
              <a:rPr lang="en-GB" dirty="0"/>
              <a:t>High diagnostic power and frequency of measurement </a:t>
            </a:r>
            <a:endParaRPr lang="en-US" dirty="0"/>
          </a:p>
        </p:txBody>
      </p:sp>
      <p:sp>
        <p:nvSpPr>
          <p:cNvPr id="8207" name="AutoShape 33"/>
          <p:cNvSpPr>
            <a:spLocks noChangeArrowheads="1"/>
          </p:cNvSpPr>
          <p:nvPr/>
        </p:nvSpPr>
        <p:spPr bwMode="auto">
          <a:xfrm>
            <a:off x="8504239" y="1914155"/>
            <a:ext cx="285751" cy="2651125"/>
          </a:xfrm>
          <a:prstGeom prst="upDownArrow">
            <a:avLst>
              <a:gd name="adj1" fmla="val 50000"/>
              <a:gd name="adj2" fmla="val 115972"/>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55"/>
          <p:cNvSpPr>
            <a:spLocks noChangeArrowheads="1"/>
          </p:cNvSpPr>
          <p:nvPr/>
        </p:nvSpPr>
        <p:spPr bwMode="auto">
          <a:xfrm>
            <a:off x="1071802" y="1680794"/>
            <a:ext cx="3797300" cy="2552700"/>
          </a:xfrm>
          <a:prstGeom prst="rect">
            <a:avLst/>
          </a:prstGeom>
          <a:solidFill>
            <a:schemeClr val="bg1">
              <a:lumMod val="95000"/>
            </a:schemeClr>
          </a:solidFill>
          <a:ln w="9525">
            <a:noFill/>
            <a:miter lim="800000"/>
            <a:headEnd type="none" w="sm" len="lg"/>
            <a:tailEnd type="none" w="sm" len="lg"/>
          </a:ln>
        </p:spPr>
        <p:txBody>
          <a:bodyPr wrap="none" anchor="ctr"/>
          <a:lstStyle/>
          <a:p>
            <a:endParaRPr lang="en-GB" dirty="0"/>
          </a:p>
        </p:txBody>
      </p:sp>
      <p:sp>
        <p:nvSpPr>
          <p:cNvPr id="9219" name="Rectangle 5"/>
          <p:cNvSpPr>
            <a:spLocks noChangeArrowheads="1"/>
          </p:cNvSpPr>
          <p:nvPr/>
        </p:nvSpPr>
        <p:spPr bwMode="auto">
          <a:xfrm>
            <a:off x="1017826" y="4503371"/>
            <a:ext cx="4789488" cy="454025"/>
          </a:xfrm>
          <a:prstGeom prst="rect">
            <a:avLst/>
          </a:prstGeom>
          <a:solidFill>
            <a:srgbClr val="CCECFF"/>
          </a:solidFill>
          <a:ln w="9525">
            <a:no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9220" name="Freeform 6"/>
          <p:cNvSpPr>
            <a:spLocks/>
          </p:cNvSpPr>
          <p:nvPr/>
        </p:nvSpPr>
        <p:spPr bwMode="auto">
          <a:xfrm>
            <a:off x="1686164" y="3623894"/>
            <a:ext cx="596900" cy="1588"/>
          </a:xfrm>
          <a:custGeom>
            <a:avLst/>
            <a:gdLst>
              <a:gd name="T0" fmla="*/ 0 w 288"/>
              <a:gd name="T1" fmla="*/ 0 h 1"/>
              <a:gd name="T2" fmla="*/ 288 w 288"/>
              <a:gd name="T3" fmla="*/ 0 h 1"/>
              <a:gd name="T4" fmla="*/ 0 60000 65536"/>
              <a:gd name="T5" fmla="*/ 0 60000 65536"/>
              <a:gd name="T6" fmla="*/ 0 w 288"/>
              <a:gd name="T7" fmla="*/ 0 h 1"/>
              <a:gd name="T8" fmla="*/ 288 w 288"/>
              <a:gd name="T9" fmla="*/ 1 h 1"/>
            </a:gdLst>
            <a:ahLst/>
            <a:cxnLst>
              <a:cxn ang="T4">
                <a:pos x="T0" y="T1"/>
              </a:cxn>
              <a:cxn ang="T5">
                <a:pos x="T2" y="T3"/>
              </a:cxn>
            </a:cxnLst>
            <a:rect l="T6" t="T7" r="T8" b="T9"/>
            <a:pathLst>
              <a:path w="288" h="1">
                <a:moveTo>
                  <a:pt x="0" y="0"/>
                </a:moveTo>
                <a:lnTo>
                  <a:pt x="288"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9221" name="Freeform 7"/>
          <p:cNvSpPr>
            <a:spLocks/>
          </p:cNvSpPr>
          <p:nvPr/>
        </p:nvSpPr>
        <p:spPr bwMode="auto">
          <a:xfrm>
            <a:off x="2300527" y="3358782"/>
            <a:ext cx="596900" cy="265112"/>
          </a:xfrm>
          <a:custGeom>
            <a:avLst/>
            <a:gdLst>
              <a:gd name="T0" fmla="*/ 0 w 288"/>
              <a:gd name="T1" fmla="*/ 112 h 112"/>
              <a:gd name="T2" fmla="*/ 288 w 288"/>
              <a:gd name="T3" fmla="*/ 0 h 112"/>
              <a:gd name="T4" fmla="*/ 0 60000 65536"/>
              <a:gd name="T5" fmla="*/ 0 60000 65536"/>
              <a:gd name="T6" fmla="*/ 0 w 288"/>
              <a:gd name="T7" fmla="*/ 0 h 112"/>
              <a:gd name="T8" fmla="*/ 288 w 288"/>
              <a:gd name="T9" fmla="*/ 112 h 112"/>
            </a:gdLst>
            <a:ahLst/>
            <a:cxnLst>
              <a:cxn ang="T4">
                <a:pos x="T0" y="T1"/>
              </a:cxn>
              <a:cxn ang="T5">
                <a:pos x="T2" y="T3"/>
              </a:cxn>
            </a:cxnLst>
            <a:rect l="T6" t="T7" r="T8" b="T9"/>
            <a:pathLst>
              <a:path w="288" h="112">
                <a:moveTo>
                  <a:pt x="0" y="112"/>
                </a:moveTo>
                <a:lnTo>
                  <a:pt x="288"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9222" name="Freeform 8"/>
          <p:cNvSpPr>
            <a:spLocks/>
          </p:cNvSpPr>
          <p:nvPr/>
        </p:nvSpPr>
        <p:spPr bwMode="auto">
          <a:xfrm>
            <a:off x="2897428" y="3377832"/>
            <a:ext cx="581025" cy="246062"/>
          </a:xfrm>
          <a:custGeom>
            <a:avLst/>
            <a:gdLst>
              <a:gd name="T0" fmla="*/ 0 w 280"/>
              <a:gd name="T1" fmla="*/ 0 h 104"/>
              <a:gd name="T2" fmla="*/ 280 w 280"/>
              <a:gd name="T3" fmla="*/ 104 h 104"/>
              <a:gd name="T4" fmla="*/ 0 60000 65536"/>
              <a:gd name="T5" fmla="*/ 0 60000 65536"/>
              <a:gd name="T6" fmla="*/ 0 w 280"/>
              <a:gd name="T7" fmla="*/ 0 h 104"/>
              <a:gd name="T8" fmla="*/ 280 w 280"/>
              <a:gd name="T9" fmla="*/ 104 h 104"/>
            </a:gdLst>
            <a:ahLst/>
            <a:cxnLst>
              <a:cxn ang="T4">
                <a:pos x="T0" y="T1"/>
              </a:cxn>
              <a:cxn ang="T5">
                <a:pos x="T2" y="T3"/>
              </a:cxn>
            </a:cxnLst>
            <a:rect l="T6" t="T7" r="T8" b="T9"/>
            <a:pathLst>
              <a:path w="280" h="104">
                <a:moveTo>
                  <a:pt x="0" y="0"/>
                </a:moveTo>
                <a:lnTo>
                  <a:pt x="280" y="104"/>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9223" name="Freeform 9"/>
          <p:cNvSpPr>
            <a:spLocks/>
          </p:cNvSpPr>
          <p:nvPr/>
        </p:nvSpPr>
        <p:spPr bwMode="auto">
          <a:xfrm>
            <a:off x="3478453" y="3246069"/>
            <a:ext cx="614363" cy="387350"/>
          </a:xfrm>
          <a:custGeom>
            <a:avLst/>
            <a:gdLst>
              <a:gd name="T0" fmla="*/ 0 w 296"/>
              <a:gd name="T1" fmla="*/ 164 h 164"/>
              <a:gd name="T2" fmla="*/ 296 w 296"/>
              <a:gd name="T3" fmla="*/ 0 h 164"/>
              <a:gd name="T4" fmla="*/ 0 60000 65536"/>
              <a:gd name="T5" fmla="*/ 0 60000 65536"/>
              <a:gd name="T6" fmla="*/ 0 w 296"/>
              <a:gd name="T7" fmla="*/ 0 h 164"/>
              <a:gd name="T8" fmla="*/ 296 w 296"/>
              <a:gd name="T9" fmla="*/ 164 h 164"/>
            </a:gdLst>
            <a:ahLst/>
            <a:cxnLst>
              <a:cxn ang="T4">
                <a:pos x="T0" y="T1"/>
              </a:cxn>
              <a:cxn ang="T5">
                <a:pos x="T2" y="T3"/>
              </a:cxn>
            </a:cxnLst>
            <a:rect l="T6" t="T7" r="T8" b="T9"/>
            <a:pathLst>
              <a:path w="296" h="164">
                <a:moveTo>
                  <a:pt x="0" y="164"/>
                </a:moveTo>
                <a:lnTo>
                  <a:pt x="296"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9224" name="Freeform 10"/>
          <p:cNvSpPr>
            <a:spLocks/>
          </p:cNvSpPr>
          <p:nvPr/>
        </p:nvSpPr>
        <p:spPr bwMode="auto">
          <a:xfrm>
            <a:off x="4092816" y="2498359"/>
            <a:ext cx="581025" cy="738187"/>
          </a:xfrm>
          <a:custGeom>
            <a:avLst/>
            <a:gdLst>
              <a:gd name="T0" fmla="*/ 0 w 280"/>
              <a:gd name="T1" fmla="*/ 312 h 312"/>
              <a:gd name="T2" fmla="*/ 280 w 280"/>
              <a:gd name="T3" fmla="*/ 0 h 312"/>
              <a:gd name="T4" fmla="*/ 0 60000 65536"/>
              <a:gd name="T5" fmla="*/ 0 60000 65536"/>
              <a:gd name="T6" fmla="*/ 0 w 280"/>
              <a:gd name="T7" fmla="*/ 0 h 312"/>
              <a:gd name="T8" fmla="*/ 280 w 280"/>
              <a:gd name="T9" fmla="*/ 312 h 312"/>
            </a:gdLst>
            <a:ahLst/>
            <a:cxnLst>
              <a:cxn ang="T4">
                <a:pos x="T0" y="T1"/>
              </a:cxn>
              <a:cxn ang="T5">
                <a:pos x="T2" y="T3"/>
              </a:cxn>
            </a:cxnLst>
            <a:rect l="T6" t="T7" r="T8" b="T9"/>
            <a:pathLst>
              <a:path w="280" h="312">
                <a:moveTo>
                  <a:pt x="0" y="312"/>
                </a:moveTo>
                <a:lnTo>
                  <a:pt x="280"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9225" name="Line 11"/>
          <p:cNvSpPr>
            <a:spLocks noChangeShapeType="1"/>
          </p:cNvSpPr>
          <p:nvPr/>
        </p:nvSpPr>
        <p:spPr bwMode="auto">
          <a:xfrm>
            <a:off x="1070214" y="1777632"/>
            <a:ext cx="0" cy="2455862"/>
          </a:xfrm>
          <a:prstGeom prst="line">
            <a:avLst/>
          </a:prstGeom>
          <a:noFill/>
          <a:ln w="25400">
            <a:solidFill>
              <a:srgbClr val="000000"/>
            </a:solidFill>
            <a:round/>
            <a:headEnd type="none" w="sm" len="lg"/>
            <a:tailEnd type="none" w="sm" len="lg"/>
          </a:ln>
        </p:spPr>
        <p:txBody>
          <a:bodyPr/>
          <a:lstStyle/>
          <a:p>
            <a:endParaRPr lang="en-GB" dirty="0"/>
          </a:p>
        </p:txBody>
      </p:sp>
      <p:sp>
        <p:nvSpPr>
          <p:cNvPr id="9226" name="Line 12"/>
          <p:cNvSpPr>
            <a:spLocks noChangeShapeType="1"/>
          </p:cNvSpPr>
          <p:nvPr/>
        </p:nvSpPr>
        <p:spPr bwMode="auto">
          <a:xfrm>
            <a:off x="2057640" y="3420694"/>
            <a:ext cx="57151" cy="0"/>
          </a:xfrm>
          <a:prstGeom prst="line">
            <a:avLst/>
          </a:prstGeom>
          <a:noFill/>
          <a:ln w="9525">
            <a:solidFill>
              <a:schemeClr val="tx1"/>
            </a:solidFill>
            <a:round/>
            <a:headEnd type="none" w="sm" len="lg"/>
            <a:tailEnd type="none" w="sm" len="lg"/>
          </a:ln>
        </p:spPr>
        <p:txBody>
          <a:bodyPr/>
          <a:lstStyle/>
          <a:p>
            <a:endParaRPr lang="en-GB" dirty="0"/>
          </a:p>
        </p:txBody>
      </p:sp>
      <p:sp>
        <p:nvSpPr>
          <p:cNvPr id="9227" name="Text Box 13"/>
          <p:cNvSpPr txBox="1">
            <a:spLocks noChangeArrowheads="1"/>
          </p:cNvSpPr>
          <p:nvPr/>
        </p:nvSpPr>
        <p:spPr bwMode="auto">
          <a:xfrm>
            <a:off x="593973" y="3942982"/>
            <a:ext cx="457192" cy="369332"/>
          </a:xfrm>
          <a:prstGeom prst="rect">
            <a:avLst/>
          </a:prstGeom>
          <a:noFill/>
          <a:ln w="9525">
            <a:noFill/>
            <a:miter lim="800000"/>
            <a:headEnd type="none" w="sm" len="lg"/>
            <a:tailEnd type="none" w="sm" len="lg"/>
          </a:ln>
        </p:spPr>
        <p:txBody>
          <a:bodyPr wrap="square">
            <a:spAutoFit/>
          </a:bodyPr>
          <a:lstStyle/>
          <a:p>
            <a:pPr>
              <a:spcBef>
                <a:spcPct val="50000"/>
              </a:spcBef>
            </a:pPr>
            <a:r>
              <a:rPr lang="en-GB" dirty="0"/>
              <a:t>40</a:t>
            </a:r>
            <a:endParaRPr lang="en-US" dirty="0"/>
          </a:p>
        </p:txBody>
      </p:sp>
      <p:sp>
        <p:nvSpPr>
          <p:cNvPr id="9228" name="Freeform 18"/>
          <p:cNvSpPr>
            <a:spLocks/>
          </p:cNvSpPr>
          <p:nvPr/>
        </p:nvSpPr>
        <p:spPr bwMode="auto">
          <a:xfrm>
            <a:off x="1070215" y="3422284"/>
            <a:ext cx="3879851" cy="3175"/>
          </a:xfrm>
          <a:custGeom>
            <a:avLst/>
            <a:gdLst>
              <a:gd name="T0" fmla="*/ 0 w 1870"/>
              <a:gd name="T1" fmla="*/ 0 h 1"/>
              <a:gd name="T2" fmla="*/ 1870 w 1870"/>
              <a:gd name="T3" fmla="*/ 0 h 1"/>
              <a:gd name="T4" fmla="*/ 0 60000 65536"/>
              <a:gd name="T5" fmla="*/ 0 60000 65536"/>
              <a:gd name="T6" fmla="*/ 0 w 1870"/>
              <a:gd name="T7" fmla="*/ 0 h 1"/>
              <a:gd name="T8" fmla="*/ 1870 w 1870"/>
              <a:gd name="T9" fmla="*/ 1 h 1"/>
            </a:gdLst>
            <a:ahLst/>
            <a:cxnLst>
              <a:cxn ang="T4">
                <a:pos x="T0" y="T1"/>
              </a:cxn>
              <a:cxn ang="T5">
                <a:pos x="T2" y="T3"/>
              </a:cxn>
            </a:cxnLst>
            <a:rect l="T6" t="T7" r="T8" b="T9"/>
            <a:pathLst>
              <a:path w="1870" h="1">
                <a:moveTo>
                  <a:pt x="0" y="0"/>
                </a:moveTo>
                <a:lnTo>
                  <a:pt x="1870" y="0"/>
                </a:lnTo>
              </a:path>
            </a:pathLst>
          </a:custGeom>
          <a:noFill/>
          <a:ln w="22225">
            <a:solidFill>
              <a:srgbClr val="000000"/>
            </a:solidFill>
            <a:prstDash val="dash"/>
            <a:round/>
            <a:headEnd type="none" w="sm" len="lg"/>
            <a:tailEnd type="none" w="sm" len="lg"/>
          </a:ln>
        </p:spPr>
        <p:txBody>
          <a:bodyPr/>
          <a:lstStyle/>
          <a:p>
            <a:endParaRPr lang="en-GB" dirty="0"/>
          </a:p>
        </p:txBody>
      </p:sp>
      <p:sp>
        <p:nvSpPr>
          <p:cNvPr id="9229" name="Freeform 19"/>
          <p:cNvSpPr>
            <a:spLocks/>
          </p:cNvSpPr>
          <p:nvPr/>
        </p:nvSpPr>
        <p:spPr bwMode="auto">
          <a:xfrm>
            <a:off x="1106728" y="2469784"/>
            <a:ext cx="3805239" cy="3175"/>
          </a:xfrm>
          <a:custGeom>
            <a:avLst/>
            <a:gdLst>
              <a:gd name="T0" fmla="*/ 0 w 1834"/>
              <a:gd name="T1" fmla="*/ 1 h 1"/>
              <a:gd name="T2" fmla="*/ 1834 w 1834"/>
              <a:gd name="T3" fmla="*/ 0 h 1"/>
              <a:gd name="T4" fmla="*/ 0 60000 65536"/>
              <a:gd name="T5" fmla="*/ 0 60000 65536"/>
              <a:gd name="T6" fmla="*/ 0 w 1834"/>
              <a:gd name="T7" fmla="*/ 0 h 1"/>
              <a:gd name="T8" fmla="*/ 1834 w 1834"/>
              <a:gd name="T9" fmla="*/ 1 h 1"/>
            </a:gdLst>
            <a:ahLst/>
            <a:cxnLst>
              <a:cxn ang="T4">
                <a:pos x="T0" y="T1"/>
              </a:cxn>
              <a:cxn ang="T5">
                <a:pos x="T2" y="T3"/>
              </a:cxn>
            </a:cxnLst>
            <a:rect l="T6" t="T7" r="T8" b="T9"/>
            <a:pathLst>
              <a:path w="1834" h="1">
                <a:moveTo>
                  <a:pt x="0" y="1"/>
                </a:moveTo>
                <a:lnTo>
                  <a:pt x="1834" y="0"/>
                </a:lnTo>
              </a:path>
            </a:pathLst>
          </a:custGeom>
          <a:noFill/>
          <a:ln w="22225">
            <a:solidFill>
              <a:srgbClr val="000000"/>
            </a:solidFill>
            <a:prstDash val="dash"/>
            <a:round/>
            <a:headEnd type="none" w="sm" len="lg"/>
            <a:tailEnd type="none" w="sm" len="lg"/>
          </a:ln>
        </p:spPr>
        <p:txBody>
          <a:bodyPr/>
          <a:lstStyle/>
          <a:p>
            <a:endParaRPr lang="en-GB" dirty="0"/>
          </a:p>
        </p:txBody>
      </p:sp>
      <p:sp>
        <p:nvSpPr>
          <p:cNvPr id="9230" name="Line 20"/>
          <p:cNvSpPr>
            <a:spLocks noChangeShapeType="1"/>
          </p:cNvSpPr>
          <p:nvPr/>
        </p:nvSpPr>
        <p:spPr bwMode="auto">
          <a:xfrm flipV="1">
            <a:off x="1686164" y="1698259"/>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9231" name="Text Box 21"/>
          <p:cNvSpPr txBox="1">
            <a:spLocks noChangeArrowheads="1"/>
          </p:cNvSpPr>
          <p:nvPr/>
        </p:nvSpPr>
        <p:spPr bwMode="auto">
          <a:xfrm>
            <a:off x="1473441" y="3433395"/>
            <a:ext cx="407987"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9232" name="Text Box 22"/>
          <p:cNvSpPr txBox="1">
            <a:spLocks noChangeArrowheads="1"/>
          </p:cNvSpPr>
          <p:nvPr/>
        </p:nvSpPr>
        <p:spPr bwMode="auto">
          <a:xfrm>
            <a:off x="2084627" y="3427045"/>
            <a:ext cx="393700"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9233" name="Text Box 23"/>
          <p:cNvSpPr txBox="1">
            <a:spLocks noChangeArrowheads="1"/>
          </p:cNvSpPr>
          <p:nvPr/>
        </p:nvSpPr>
        <p:spPr bwMode="auto">
          <a:xfrm>
            <a:off x="2719628" y="3182569"/>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9234" name="Text Box 24"/>
          <p:cNvSpPr txBox="1">
            <a:spLocks noChangeArrowheads="1"/>
          </p:cNvSpPr>
          <p:nvPr/>
        </p:nvSpPr>
        <p:spPr bwMode="auto">
          <a:xfrm>
            <a:off x="3318116" y="3434982"/>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9235" name="Text Box 25"/>
          <p:cNvSpPr txBox="1">
            <a:spLocks noChangeArrowheads="1"/>
          </p:cNvSpPr>
          <p:nvPr/>
        </p:nvSpPr>
        <p:spPr bwMode="auto">
          <a:xfrm>
            <a:off x="3908667" y="3060332"/>
            <a:ext cx="338137"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9236" name="Text Box 26"/>
          <p:cNvSpPr txBox="1">
            <a:spLocks noChangeArrowheads="1"/>
          </p:cNvSpPr>
          <p:nvPr/>
        </p:nvSpPr>
        <p:spPr bwMode="auto">
          <a:xfrm>
            <a:off x="4511916" y="2306269"/>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9237" name="Text Box 27"/>
          <p:cNvSpPr txBox="1">
            <a:spLocks noChangeArrowheads="1"/>
          </p:cNvSpPr>
          <p:nvPr/>
        </p:nvSpPr>
        <p:spPr bwMode="auto">
          <a:xfrm>
            <a:off x="4723054" y="4014420"/>
            <a:ext cx="1357313" cy="369332"/>
          </a:xfrm>
          <a:prstGeom prst="rect">
            <a:avLst/>
          </a:prstGeom>
          <a:noFill/>
          <a:ln w="9525">
            <a:noFill/>
            <a:miter lim="800000"/>
            <a:headEnd type="none" w="sm" len="lg"/>
            <a:tailEnd type="none" w="sm" len="lg"/>
          </a:ln>
        </p:spPr>
        <p:txBody>
          <a:bodyPr>
            <a:spAutoFit/>
          </a:bodyPr>
          <a:lstStyle/>
          <a:p>
            <a:pPr algn="l">
              <a:spcBef>
                <a:spcPct val="50000"/>
              </a:spcBef>
            </a:pPr>
            <a:r>
              <a:rPr lang="en-GB" dirty="0"/>
              <a:t>Time</a:t>
            </a:r>
            <a:endParaRPr lang="en-US" dirty="0"/>
          </a:p>
        </p:txBody>
      </p:sp>
      <p:sp>
        <p:nvSpPr>
          <p:cNvPr id="9238" name="Text Box 28"/>
          <p:cNvSpPr txBox="1">
            <a:spLocks noChangeArrowheads="1"/>
          </p:cNvSpPr>
          <p:nvPr/>
        </p:nvSpPr>
        <p:spPr bwMode="auto">
          <a:xfrm>
            <a:off x="4784967" y="3188920"/>
            <a:ext cx="4365823" cy="334707"/>
          </a:xfrm>
          <a:prstGeom prst="rect">
            <a:avLst/>
          </a:prstGeom>
          <a:noFill/>
          <a:ln w="9525">
            <a:noFill/>
            <a:miter lim="800000"/>
            <a:headEnd type="none" w="sm" len="lg"/>
            <a:tailEnd type="none" w="sm" len="lg"/>
          </a:ln>
        </p:spPr>
        <p:txBody>
          <a:bodyPr wrap="square">
            <a:spAutoFit/>
          </a:bodyPr>
          <a:lstStyle/>
          <a:p>
            <a:pPr algn="l">
              <a:lnSpc>
                <a:spcPct val="85000"/>
              </a:lnSpc>
              <a:spcBef>
                <a:spcPct val="50000"/>
              </a:spcBef>
              <a:tabLst>
                <a:tab pos="3492500" algn="l"/>
              </a:tabLst>
            </a:pPr>
            <a:r>
              <a:rPr lang="en-GB" dirty="0"/>
              <a:t>Last year’s average performance 	= 60%</a:t>
            </a:r>
            <a:endParaRPr lang="en-US" dirty="0"/>
          </a:p>
        </p:txBody>
      </p:sp>
      <p:sp>
        <p:nvSpPr>
          <p:cNvPr id="9239" name="Text Box 29"/>
          <p:cNvSpPr txBox="1">
            <a:spLocks noChangeArrowheads="1"/>
          </p:cNvSpPr>
          <p:nvPr/>
        </p:nvSpPr>
        <p:spPr bwMode="auto">
          <a:xfrm>
            <a:off x="4746866" y="2187207"/>
            <a:ext cx="4331916" cy="369332"/>
          </a:xfrm>
          <a:prstGeom prst="rect">
            <a:avLst/>
          </a:prstGeom>
          <a:noFill/>
          <a:ln w="9525">
            <a:noFill/>
            <a:miter lim="800000"/>
            <a:headEnd type="none" w="sm" len="lg"/>
            <a:tailEnd type="none" w="sm" len="lg"/>
          </a:ln>
        </p:spPr>
        <p:txBody>
          <a:bodyPr wrap="square">
            <a:spAutoFit/>
          </a:bodyPr>
          <a:lstStyle/>
          <a:p>
            <a:pPr algn="l">
              <a:spcBef>
                <a:spcPct val="50000"/>
              </a:spcBef>
              <a:tabLst>
                <a:tab pos="3492500" algn="l"/>
              </a:tabLst>
            </a:pPr>
            <a:r>
              <a:rPr lang="en-GB" dirty="0"/>
              <a:t>Actual performance 	= 83% </a:t>
            </a:r>
            <a:endParaRPr lang="en-US" dirty="0"/>
          </a:p>
        </p:txBody>
      </p:sp>
      <p:sp>
        <p:nvSpPr>
          <p:cNvPr id="9240" name="Text Box 30"/>
          <p:cNvSpPr txBox="1">
            <a:spLocks noChangeArrowheads="1"/>
          </p:cNvSpPr>
          <p:nvPr/>
        </p:nvSpPr>
        <p:spPr bwMode="auto">
          <a:xfrm>
            <a:off x="976552" y="4579570"/>
            <a:ext cx="4852988" cy="323165"/>
          </a:xfrm>
          <a:prstGeom prst="rect">
            <a:avLst/>
          </a:prstGeom>
          <a:noFill/>
          <a:ln w="9525">
            <a:noFill/>
            <a:miter lim="800000"/>
            <a:headEnd type="none" w="sm" len="lg"/>
            <a:tailEnd type="none" w="sm" len="lg"/>
          </a:ln>
        </p:spPr>
        <p:txBody>
          <a:bodyPr>
            <a:spAutoFit/>
          </a:bodyPr>
          <a:lstStyle/>
          <a:p>
            <a:pPr algn="l">
              <a:lnSpc>
                <a:spcPct val="80000"/>
              </a:lnSpc>
            </a:pPr>
            <a:r>
              <a:rPr lang="en-GB" dirty="0"/>
              <a:t>Performance by historical standards is GOOD</a:t>
            </a:r>
            <a:endParaRPr lang="en-US" dirty="0"/>
          </a:p>
        </p:txBody>
      </p:sp>
      <p:sp>
        <p:nvSpPr>
          <p:cNvPr id="9241" name="Line 31"/>
          <p:cNvSpPr>
            <a:spLocks noChangeShapeType="1"/>
          </p:cNvSpPr>
          <p:nvPr/>
        </p:nvSpPr>
        <p:spPr bwMode="auto">
          <a:xfrm>
            <a:off x="1070214" y="4243019"/>
            <a:ext cx="3784600" cy="0"/>
          </a:xfrm>
          <a:prstGeom prst="line">
            <a:avLst/>
          </a:prstGeom>
          <a:noFill/>
          <a:ln w="25400">
            <a:solidFill>
              <a:schemeClr val="tx1"/>
            </a:solidFill>
            <a:round/>
            <a:headEnd type="none" w="sm" len="sm"/>
            <a:tailEnd type="none" w="sm" len="sm"/>
          </a:ln>
        </p:spPr>
        <p:txBody>
          <a:bodyPr/>
          <a:lstStyle/>
          <a:p>
            <a:endParaRPr lang="en-GB" dirty="0"/>
          </a:p>
        </p:txBody>
      </p:sp>
      <p:sp>
        <p:nvSpPr>
          <p:cNvPr id="9242" name="Line 32"/>
          <p:cNvSpPr>
            <a:spLocks noChangeShapeType="1"/>
          </p:cNvSpPr>
          <p:nvPr/>
        </p:nvSpPr>
        <p:spPr bwMode="auto">
          <a:xfrm flipV="1">
            <a:off x="2283064" y="1726834"/>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9243" name="Line 33"/>
          <p:cNvSpPr>
            <a:spLocks noChangeShapeType="1"/>
          </p:cNvSpPr>
          <p:nvPr/>
        </p:nvSpPr>
        <p:spPr bwMode="auto">
          <a:xfrm flipV="1">
            <a:off x="2881552" y="1704608"/>
            <a:ext cx="0" cy="2513012"/>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9244" name="Line 34"/>
          <p:cNvSpPr>
            <a:spLocks noChangeShapeType="1"/>
          </p:cNvSpPr>
          <p:nvPr/>
        </p:nvSpPr>
        <p:spPr bwMode="auto">
          <a:xfrm flipV="1">
            <a:off x="3478452" y="1683971"/>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9245" name="Line 35"/>
          <p:cNvSpPr>
            <a:spLocks noChangeShapeType="1"/>
          </p:cNvSpPr>
          <p:nvPr/>
        </p:nvSpPr>
        <p:spPr bwMode="auto">
          <a:xfrm flipV="1">
            <a:off x="4075352" y="1704608"/>
            <a:ext cx="0" cy="2513012"/>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9246" name="Line 36"/>
          <p:cNvSpPr>
            <a:spLocks noChangeShapeType="1"/>
          </p:cNvSpPr>
          <p:nvPr/>
        </p:nvSpPr>
        <p:spPr bwMode="auto">
          <a:xfrm flipV="1">
            <a:off x="4673840" y="1698259"/>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9247" name="Text Box 39"/>
          <p:cNvSpPr txBox="1">
            <a:spLocks noChangeArrowheads="1"/>
          </p:cNvSpPr>
          <p:nvPr/>
        </p:nvSpPr>
        <p:spPr bwMode="auto">
          <a:xfrm>
            <a:off x="473315" y="3527057"/>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50</a:t>
            </a:r>
            <a:endParaRPr lang="en-US" dirty="0"/>
          </a:p>
        </p:txBody>
      </p:sp>
      <p:sp>
        <p:nvSpPr>
          <p:cNvPr id="9248" name="Text Box 50"/>
          <p:cNvSpPr txBox="1">
            <a:spLocks noChangeArrowheads="1"/>
          </p:cNvSpPr>
          <p:nvPr/>
        </p:nvSpPr>
        <p:spPr bwMode="auto">
          <a:xfrm>
            <a:off x="473315" y="3171457"/>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60</a:t>
            </a:r>
            <a:endParaRPr lang="en-US" dirty="0"/>
          </a:p>
        </p:txBody>
      </p:sp>
      <p:sp>
        <p:nvSpPr>
          <p:cNvPr id="9249" name="Text Box 51"/>
          <p:cNvSpPr txBox="1">
            <a:spLocks noChangeArrowheads="1"/>
          </p:cNvSpPr>
          <p:nvPr/>
        </p:nvSpPr>
        <p:spPr bwMode="auto">
          <a:xfrm>
            <a:off x="473315" y="2777758"/>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70</a:t>
            </a:r>
            <a:endParaRPr lang="en-US" dirty="0"/>
          </a:p>
        </p:txBody>
      </p:sp>
      <p:sp>
        <p:nvSpPr>
          <p:cNvPr id="9250" name="Text Box 52"/>
          <p:cNvSpPr txBox="1">
            <a:spLocks noChangeArrowheads="1"/>
          </p:cNvSpPr>
          <p:nvPr/>
        </p:nvSpPr>
        <p:spPr bwMode="auto">
          <a:xfrm>
            <a:off x="473315" y="2396758"/>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80</a:t>
            </a:r>
            <a:endParaRPr lang="en-US" dirty="0"/>
          </a:p>
        </p:txBody>
      </p:sp>
      <p:sp>
        <p:nvSpPr>
          <p:cNvPr id="9251" name="Text Box 53"/>
          <p:cNvSpPr txBox="1">
            <a:spLocks noChangeArrowheads="1"/>
          </p:cNvSpPr>
          <p:nvPr/>
        </p:nvSpPr>
        <p:spPr bwMode="auto">
          <a:xfrm>
            <a:off x="473315" y="1990357"/>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90</a:t>
            </a:r>
            <a:endParaRPr lang="en-US" dirty="0"/>
          </a:p>
        </p:txBody>
      </p:sp>
      <p:sp>
        <p:nvSpPr>
          <p:cNvPr id="9252" name="Text Box 54"/>
          <p:cNvSpPr txBox="1">
            <a:spLocks noChangeArrowheads="1"/>
          </p:cNvSpPr>
          <p:nvPr/>
        </p:nvSpPr>
        <p:spPr bwMode="auto">
          <a:xfrm>
            <a:off x="473315" y="1583958"/>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100</a:t>
            </a:r>
            <a:endParaRPr lang="en-US" dirty="0"/>
          </a:p>
        </p:txBody>
      </p:sp>
      <p:sp>
        <p:nvSpPr>
          <p:cNvPr id="9253" name="Text Box 57"/>
          <p:cNvSpPr txBox="1">
            <a:spLocks noChangeArrowheads="1"/>
          </p:cNvSpPr>
          <p:nvPr/>
        </p:nvSpPr>
        <p:spPr bwMode="auto">
          <a:xfrm>
            <a:off x="379412" y="27500"/>
            <a:ext cx="9144000" cy="954107"/>
          </a:xfrm>
          <a:prstGeom prst="rect">
            <a:avLst/>
          </a:prstGeom>
          <a:noFill/>
          <a:ln w="9525">
            <a:noFill/>
            <a:miter lim="800000"/>
            <a:headEnd type="none" w="sm" len="lg"/>
            <a:tailEnd type="none" w="sm" len="lg"/>
          </a:ln>
        </p:spPr>
        <p:txBody>
          <a:bodyPr wrap="square">
            <a:spAutoFit/>
          </a:bodyPr>
          <a:lstStyle/>
          <a:p>
            <a:pPr algn="ctr">
              <a:spcBef>
                <a:spcPct val="50000"/>
              </a:spcBef>
            </a:pPr>
            <a:r>
              <a:rPr lang="en-GB" sz="2800" b="1" dirty="0"/>
              <a:t>Different standards of comparison give </a:t>
            </a:r>
            <a:br>
              <a:rPr lang="en-GB" sz="2800" b="1" dirty="0"/>
            </a:br>
            <a:r>
              <a:rPr lang="en-GB" sz="2800" b="1" dirty="0"/>
              <a:t>different messages</a:t>
            </a:r>
            <a:endParaRPr lang="en-US" sz="2800" b="1" dirty="0"/>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7"/>
          <p:cNvSpPr>
            <a:spLocks noChangeArrowheads="1"/>
          </p:cNvSpPr>
          <p:nvPr/>
        </p:nvSpPr>
        <p:spPr bwMode="auto">
          <a:xfrm>
            <a:off x="1103313" y="1667616"/>
            <a:ext cx="3797300" cy="2552700"/>
          </a:xfrm>
          <a:prstGeom prst="rect">
            <a:avLst/>
          </a:prstGeom>
          <a:solidFill>
            <a:schemeClr val="bg1">
              <a:lumMod val="95000"/>
            </a:schemeClr>
          </a:solidFill>
          <a:ln w="9525">
            <a:noFill/>
            <a:miter lim="800000"/>
            <a:headEnd type="none" w="sm" len="lg"/>
            <a:tailEnd type="none" w="sm" len="lg"/>
          </a:ln>
        </p:spPr>
        <p:txBody>
          <a:bodyPr wrap="none" anchor="ctr"/>
          <a:lstStyle/>
          <a:p>
            <a:endParaRPr lang="en-GB" dirty="0"/>
          </a:p>
        </p:txBody>
      </p:sp>
      <p:sp>
        <p:nvSpPr>
          <p:cNvPr id="10243" name="Rectangle 78"/>
          <p:cNvSpPr>
            <a:spLocks noChangeArrowheads="1"/>
          </p:cNvSpPr>
          <p:nvPr/>
        </p:nvSpPr>
        <p:spPr bwMode="auto">
          <a:xfrm>
            <a:off x="1049337" y="4490193"/>
            <a:ext cx="5221288" cy="744311"/>
          </a:xfrm>
          <a:prstGeom prst="rect">
            <a:avLst/>
          </a:prstGeom>
          <a:solidFill>
            <a:srgbClr val="CCECFF"/>
          </a:solidFill>
          <a:ln w="9525">
            <a:solidFill>
              <a:schemeClr val="tx1"/>
            </a:solid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10244" name="Freeform 79"/>
          <p:cNvSpPr>
            <a:spLocks/>
          </p:cNvSpPr>
          <p:nvPr/>
        </p:nvSpPr>
        <p:spPr bwMode="auto">
          <a:xfrm>
            <a:off x="1717675" y="3610716"/>
            <a:ext cx="596900" cy="1588"/>
          </a:xfrm>
          <a:custGeom>
            <a:avLst/>
            <a:gdLst>
              <a:gd name="T0" fmla="*/ 0 w 288"/>
              <a:gd name="T1" fmla="*/ 0 h 1"/>
              <a:gd name="T2" fmla="*/ 288 w 288"/>
              <a:gd name="T3" fmla="*/ 0 h 1"/>
              <a:gd name="T4" fmla="*/ 0 60000 65536"/>
              <a:gd name="T5" fmla="*/ 0 60000 65536"/>
              <a:gd name="T6" fmla="*/ 0 w 288"/>
              <a:gd name="T7" fmla="*/ 0 h 1"/>
              <a:gd name="T8" fmla="*/ 288 w 288"/>
              <a:gd name="T9" fmla="*/ 1 h 1"/>
            </a:gdLst>
            <a:ahLst/>
            <a:cxnLst>
              <a:cxn ang="T4">
                <a:pos x="T0" y="T1"/>
              </a:cxn>
              <a:cxn ang="T5">
                <a:pos x="T2" y="T3"/>
              </a:cxn>
            </a:cxnLst>
            <a:rect l="T6" t="T7" r="T8" b="T9"/>
            <a:pathLst>
              <a:path w="288" h="1">
                <a:moveTo>
                  <a:pt x="0" y="0"/>
                </a:moveTo>
                <a:lnTo>
                  <a:pt x="288"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0245" name="Freeform 80"/>
          <p:cNvSpPr>
            <a:spLocks/>
          </p:cNvSpPr>
          <p:nvPr/>
        </p:nvSpPr>
        <p:spPr bwMode="auto">
          <a:xfrm>
            <a:off x="2332038" y="3345604"/>
            <a:ext cx="596900" cy="265112"/>
          </a:xfrm>
          <a:custGeom>
            <a:avLst/>
            <a:gdLst>
              <a:gd name="T0" fmla="*/ 0 w 288"/>
              <a:gd name="T1" fmla="*/ 112 h 112"/>
              <a:gd name="T2" fmla="*/ 288 w 288"/>
              <a:gd name="T3" fmla="*/ 0 h 112"/>
              <a:gd name="T4" fmla="*/ 0 60000 65536"/>
              <a:gd name="T5" fmla="*/ 0 60000 65536"/>
              <a:gd name="T6" fmla="*/ 0 w 288"/>
              <a:gd name="T7" fmla="*/ 0 h 112"/>
              <a:gd name="T8" fmla="*/ 288 w 288"/>
              <a:gd name="T9" fmla="*/ 112 h 112"/>
            </a:gdLst>
            <a:ahLst/>
            <a:cxnLst>
              <a:cxn ang="T4">
                <a:pos x="T0" y="T1"/>
              </a:cxn>
              <a:cxn ang="T5">
                <a:pos x="T2" y="T3"/>
              </a:cxn>
            </a:cxnLst>
            <a:rect l="T6" t="T7" r="T8" b="T9"/>
            <a:pathLst>
              <a:path w="288" h="112">
                <a:moveTo>
                  <a:pt x="0" y="112"/>
                </a:moveTo>
                <a:lnTo>
                  <a:pt x="288"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0246" name="Freeform 81"/>
          <p:cNvSpPr>
            <a:spLocks/>
          </p:cNvSpPr>
          <p:nvPr/>
        </p:nvSpPr>
        <p:spPr bwMode="auto">
          <a:xfrm>
            <a:off x="2928939" y="3364654"/>
            <a:ext cx="581025" cy="246062"/>
          </a:xfrm>
          <a:custGeom>
            <a:avLst/>
            <a:gdLst>
              <a:gd name="T0" fmla="*/ 0 w 280"/>
              <a:gd name="T1" fmla="*/ 0 h 104"/>
              <a:gd name="T2" fmla="*/ 280 w 280"/>
              <a:gd name="T3" fmla="*/ 104 h 104"/>
              <a:gd name="T4" fmla="*/ 0 60000 65536"/>
              <a:gd name="T5" fmla="*/ 0 60000 65536"/>
              <a:gd name="T6" fmla="*/ 0 w 280"/>
              <a:gd name="T7" fmla="*/ 0 h 104"/>
              <a:gd name="T8" fmla="*/ 280 w 280"/>
              <a:gd name="T9" fmla="*/ 104 h 104"/>
            </a:gdLst>
            <a:ahLst/>
            <a:cxnLst>
              <a:cxn ang="T4">
                <a:pos x="T0" y="T1"/>
              </a:cxn>
              <a:cxn ang="T5">
                <a:pos x="T2" y="T3"/>
              </a:cxn>
            </a:cxnLst>
            <a:rect l="T6" t="T7" r="T8" b="T9"/>
            <a:pathLst>
              <a:path w="280" h="104">
                <a:moveTo>
                  <a:pt x="0" y="0"/>
                </a:moveTo>
                <a:lnTo>
                  <a:pt x="280" y="104"/>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0247" name="Freeform 82"/>
          <p:cNvSpPr>
            <a:spLocks/>
          </p:cNvSpPr>
          <p:nvPr/>
        </p:nvSpPr>
        <p:spPr bwMode="auto">
          <a:xfrm>
            <a:off x="3509964" y="3232891"/>
            <a:ext cx="614363" cy="387350"/>
          </a:xfrm>
          <a:custGeom>
            <a:avLst/>
            <a:gdLst>
              <a:gd name="T0" fmla="*/ 0 w 296"/>
              <a:gd name="T1" fmla="*/ 164 h 164"/>
              <a:gd name="T2" fmla="*/ 296 w 296"/>
              <a:gd name="T3" fmla="*/ 0 h 164"/>
              <a:gd name="T4" fmla="*/ 0 60000 65536"/>
              <a:gd name="T5" fmla="*/ 0 60000 65536"/>
              <a:gd name="T6" fmla="*/ 0 w 296"/>
              <a:gd name="T7" fmla="*/ 0 h 164"/>
              <a:gd name="T8" fmla="*/ 296 w 296"/>
              <a:gd name="T9" fmla="*/ 164 h 164"/>
            </a:gdLst>
            <a:ahLst/>
            <a:cxnLst>
              <a:cxn ang="T4">
                <a:pos x="T0" y="T1"/>
              </a:cxn>
              <a:cxn ang="T5">
                <a:pos x="T2" y="T3"/>
              </a:cxn>
            </a:cxnLst>
            <a:rect l="T6" t="T7" r="T8" b="T9"/>
            <a:pathLst>
              <a:path w="296" h="164">
                <a:moveTo>
                  <a:pt x="0" y="164"/>
                </a:moveTo>
                <a:lnTo>
                  <a:pt x="296"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0248" name="Freeform 83"/>
          <p:cNvSpPr>
            <a:spLocks/>
          </p:cNvSpPr>
          <p:nvPr/>
        </p:nvSpPr>
        <p:spPr bwMode="auto">
          <a:xfrm>
            <a:off x="4124327" y="2485181"/>
            <a:ext cx="581025" cy="738187"/>
          </a:xfrm>
          <a:custGeom>
            <a:avLst/>
            <a:gdLst>
              <a:gd name="T0" fmla="*/ 0 w 280"/>
              <a:gd name="T1" fmla="*/ 312 h 312"/>
              <a:gd name="T2" fmla="*/ 280 w 280"/>
              <a:gd name="T3" fmla="*/ 0 h 312"/>
              <a:gd name="T4" fmla="*/ 0 60000 65536"/>
              <a:gd name="T5" fmla="*/ 0 60000 65536"/>
              <a:gd name="T6" fmla="*/ 0 w 280"/>
              <a:gd name="T7" fmla="*/ 0 h 312"/>
              <a:gd name="T8" fmla="*/ 280 w 280"/>
              <a:gd name="T9" fmla="*/ 312 h 312"/>
            </a:gdLst>
            <a:ahLst/>
            <a:cxnLst>
              <a:cxn ang="T4">
                <a:pos x="T0" y="T1"/>
              </a:cxn>
              <a:cxn ang="T5">
                <a:pos x="T2" y="T3"/>
              </a:cxn>
            </a:cxnLst>
            <a:rect l="T6" t="T7" r="T8" b="T9"/>
            <a:pathLst>
              <a:path w="280" h="312">
                <a:moveTo>
                  <a:pt x="0" y="312"/>
                </a:moveTo>
                <a:lnTo>
                  <a:pt x="280"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0249" name="Line 84"/>
          <p:cNvSpPr>
            <a:spLocks noChangeShapeType="1"/>
          </p:cNvSpPr>
          <p:nvPr/>
        </p:nvSpPr>
        <p:spPr bwMode="auto">
          <a:xfrm>
            <a:off x="1101725" y="1764454"/>
            <a:ext cx="0" cy="2455862"/>
          </a:xfrm>
          <a:prstGeom prst="line">
            <a:avLst/>
          </a:prstGeom>
          <a:noFill/>
          <a:ln w="25400">
            <a:solidFill>
              <a:srgbClr val="000000"/>
            </a:solidFill>
            <a:round/>
            <a:headEnd type="none" w="sm" len="lg"/>
            <a:tailEnd type="none" w="sm" len="lg"/>
          </a:ln>
        </p:spPr>
        <p:txBody>
          <a:bodyPr/>
          <a:lstStyle/>
          <a:p>
            <a:endParaRPr lang="en-GB" dirty="0"/>
          </a:p>
        </p:txBody>
      </p:sp>
      <p:sp>
        <p:nvSpPr>
          <p:cNvPr id="10250" name="Line 85"/>
          <p:cNvSpPr>
            <a:spLocks noChangeShapeType="1"/>
          </p:cNvSpPr>
          <p:nvPr/>
        </p:nvSpPr>
        <p:spPr bwMode="auto">
          <a:xfrm>
            <a:off x="2089151" y="3407516"/>
            <a:ext cx="57151" cy="0"/>
          </a:xfrm>
          <a:prstGeom prst="line">
            <a:avLst/>
          </a:prstGeom>
          <a:noFill/>
          <a:ln w="9525">
            <a:solidFill>
              <a:schemeClr val="tx1"/>
            </a:solidFill>
            <a:round/>
            <a:headEnd type="none" w="sm" len="lg"/>
            <a:tailEnd type="none" w="sm" len="lg"/>
          </a:ln>
        </p:spPr>
        <p:txBody>
          <a:bodyPr/>
          <a:lstStyle/>
          <a:p>
            <a:endParaRPr lang="en-GB" dirty="0"/>
          </a:p>
        </p:txBody>
      </p:sp>
      <p:sp>
        <p:nvSpPr>
          <p:cNvPr id="10251" name="Text Box 86"/>
          <p:cNvSpPr txBox="1">
            <a:spLocks noChangeArrowheads="1"/>
          </p:cNvSpPr>
          <p:nvPr/>
        </p:nvSpPr>
        <p:spPr bwMode="auto">
          <a:xfrm>
            <a:off x="322264" y="3929804"/>
            <a:ext cx="760413" cy="369332"/>
          </a:xfrm>
          <a:prstGeom prst="rect">
            <a:avLst/>
          </a:prstGeom>
          <a:noFill/>
          <a:ln w="9525">
            <a:noFill/>
            <a:miter lim="800000"/>
            <a:headEnd type="none" w="sm" len="lg"/>
            <a:tailEnd type="none" w="sm" len="lg"/>
          </a:ln>
        </p:spPr>
        <p:txBody>
          <a:bodyPr>
            <a:spAutoFit/>
          </a:bodyPr>
          <a:lstStyle/>
          <a:p>
            <a:pPr>
              <a:spcBef>
                <a:spcPct val="50000"/>
              </a:spcBef>
            </a:pPr>
            <a:r>
              <a:rPr lang="en-GB" dirty="0"/>
              <a:t>40</a:t>
            </a:r>
            <a:endParaRPr lang="en-US" dirty="0"/>
          </a:p>
        </p:txBody>
      </p:sp>
      <p:sp>
        <p:nvSpPr>
          <p:cNvPr id="10252" name="Freeform 87"/>
          <p:cNvSpPr>
            <a:spLocks/>
          </p:cNvSpPr>
          <p:nvPr/>
        </p:nvSpPr>
        <p:spPr bwMode="auto">
          <a:xfrm>
            <a:off x="1101726" y="3409106"/>
            <a:ext cx="3879851" cy="3175"/>
          </a:xfrm>
          <a:custGeom>
            <a:avLst/>
            <a:gdLst>
              <a:gd name="T0" fmla="*/ 0 w 1870"/>
              <a:gd name="T1" fmla="*/ 0 h 1"/>
              <a:gd name="T2" fmla="*/ 1870 w 1870"/>
              <a:gd name="T3" fmla="*/ 0 h 1"/>
              <a:gd name="T4" fmla="*/ 0 60000 65536"/>
              <a:gd name="T5" fmla="*/ 0 60000 65536"/>
              <a:gd name="T6" fmla="*/ 0 w 1870"/>
              <a:gd name="T7" fmla="*/ 0 h 1"/>
              <a:gd name="T8" fmla="*/ 1870 w 1870"/>
              <a:gd name="T9" fmla="*/ 1 h 1"/>
            </a:gdLst>
            <a:ahLst/>
            <a:cxnLst>
              <a:cxn ang="T4">
                <a:pos x="T0" y="T1"/>
              </a:cxn>
              <a:cxn ang="T5">
                <a:pos x="T2" y="T3"/>
              </a:cxn>
            </a:cxnLst>
            <a:rect l="T6" t="T7" r="T8" b="T9"/>
            <a:pathLst>
              <a:path w="1870" h="1">
                <a:moveTo>
                  <a:pt x="0" y="0"/>
                </a:moveTo>
                <a:lnTo>
                  <a:pt x="1870" y="0"/>
                </a:lnTo>
              </a:path>
            </a:pathLst>
          </a:custGeom>
          <a:noFill/>
          <a:ln w="22225">
            <a:solidFill>
              <a:srgbClr val="000000"/>
            </a:solidFill>
            <a:prstDash val="dash"/>
            <a:round/>
            <a:headEnd type="none" w="sm" len="lg"/>
            <a:tailEnd type="none" w="sm" len="lg"/>
          </a:ln>
        </p:spPr>
        <p:txBody>
          <a:bodyPr/>
          <a:lstStyle/>
          <a:p>
            <a:endParaRPr lang="en-GB" dirty="0"/>
          </a:p>
        </p:txBody>
      </p:sp>
      <p:sp>
        <p:nvSpPr>
          <p:cNvPr id="10253" name="Freeform 88"/>
          <p:cNvSpPr>
            <a:spLocks/>
          </p:cNvSpPr>
          <p:nvPr/>
        </p:nvSpPr>
        <p:spPr bwMode="auto">
          <a:xfrm>
            <a:off x="1138239" y="2456606"/>
            <a:ext cx="3805239" cy="3175"/>
          </a:xfrm>
          <a:custGeom>
            <a:avLst/>
            <a:gdLst>
              <a:gd name="T0" fmla="*/ 0 w 1834"/>
              <a:gd name="T1" fmla="*/ 1 h 1"/>
              <a:gd name="T2" fmla="*/ 1834 w 1834"/>
              <a:gd name="T3" fmla="*/ 0 h 1"/>
              <a:gd name="T4" fmla="*/ 0 60000 65536"/>
              <a:gd name="T5" fmla="*/ 0 60000 65536"/>
              <a:gd name="T6" fmla="*/ 0 w 1834"/>
              <a:gd name="T7" fmla="*/ 0 h 1"/>
              <a:gd name="T8" fmla="*/ 1834 w 1834"/>
              <a:gd name="T9" fmla="*/ 1 h 1"/>
            </a:gdLst>
            <a:ahLst/>
            <a:cxnLst>
              <a:cxn ang="T4">
                <a:pos x="T0" y="T1"/>
              </a:cxn>
              <a:cxn ang="T5">
                <a:pos x="T2" y="T3"/>
              </a:cxn>
            </a:cxnLst>
            <a:rect l="T6" t="T7" r="T8" b="T9"/>
            <a:pathLst>
              <a:path w="1834" h="1">
                <a:moveTo>
                  <a:pt x="0" y="1"/>
                </a:moveTo>
                <a:lnTo>
                  <a:pt x="1834" y="0"/>
                </a:lnTo>
              </a:path>
            </a:pathLst>
          </a:custGeom>
          <a:noFill/>
          <a:ln w="22225">
            <a:solidFill>
              <a:srgbClr val="000000"/>
            </a:solidFill>
            <a:prstDash val="dash"/>
            <a:round/>
            <a:headEnd type="none" w="sm" len="lg"/>
            <a:tailEnd type="none" w="sm" len="lg"/>
          </a:ln>
        </p:spPr>
        <p:txBody>
          <a:bodyPr/>
          <a:lstStyle/>
          <a:p>
            <a:endParaRPr lang="en-GB" dirty="0"/>
          </a:p>
        </p:txBody>
      </p:sp>
      <p:sp>
        <p:nvSpPr>
          <p:cNvPr id="10254" name="Line 89"/>
          <p:cNvSpPr>
            <a:spLocks noChangeShapeType="1"/>
          </p:cNvSpPr>
          <p:nvPr/>
        </p:nvSpPr>
        <p:spPr bwMode="auto">
          <a:xfrm flipV="1">
            <a:off x="1717675" y="1685081"/>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0255" name="Text Box 90"/>
          <p:cNvSpPr txBox="1">
            <a:spLocks noChangeArrowheads="1"/>
          </p:cNvSpPr>
          <p:nvPr/>
        </p:nvSpPr>
        <p:spPr bwMode="auto">
          <a:xfrm>
            <a:off x="1504952" y="3420217"/>
            <a:ext cx="407987"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0256" name="Text Box 91"/>
          <p:cNvSpPr txBox="1">
            <a:spLocks noChangeArrowheads="1"/>
          </p:cNvSpPr>
          <p:nvPr/>
        </p:nvSpPr>
        <p:spPr bwMode="auto">
          <a:xfrm>
            <a:off x="2116138" y="3413867"/>
            <a:ext cx="393700"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0257" name="Text Box 92"/>
          <p:cNvSpPr txBox="1">
            <a:spLocks noChangeArrowheads="1"/>
          </p:cNvSpPr>
          <p:nvPr/>
        </p:nvSpPr>
        <p:spPr bwMode="auto">
          <a:xfrm>
            <a:off x="2751139" y="3169391"/>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0258" name="Text Box 93"/>
          <p:cNvSpPr txBox="1">
            <a:spLocks noChangeArrowheads="1"/>
          </p:cNvSpPr>
          <p:nvPr/>
        </p:nvSpPr>
        <p:spPr bwMode="auto">
          <a:xfrm>
            <a:off x="3349627" y="3421804"/>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0259" name="Text Box 94"/>
          <p:cNvSpPr txBox="1">
            <a:spLocks noChangeArrowheads="1"/>
          </p:cNvSpPr>
          <p:nvPr/>
        </p:nvSpPr>
        <p:spPr bwMode="auto">
          <a:xfrm>
            <a:off x="3940178" y="3047154"/>
            <a:ext cx="338137"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0260" name="Text Box 95"/>
          <p:cNvSpPr txBox="1">
            <a:spLocks noChangeArrowheads="1"/>
          </p:cNvSpPr>
          <p:nvPr/>
        </p:nvSpPr>
        <p:spPr bwMode="auto">
          <a:xfrm>
            <a:off x="4543427" y="2293091"/>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0261" name="Text Box 96"/>
          <p:cNvSpPr txBox="1">
            <a:spLocks noChangeArrowheads="1"/>
          </p:cNvSpPr>
          <p:nvPr/>
        </p:nvSpPr>
        <p:spPr bwMode="auto">
          <a:xfrm>
            <a:off x="4754565" y="4001242"/>
            <a:ext cx="1357313" cy="369332"/>
          </a:xfrm>
          <a:prstGeom prst="rect">
            <a:avLst/>
          </a:prstGeom>
          <a:noFill/>
          <a:ln w="9525">
            <a:noFill/>
            <a:miter lim="800000"/>
            <a:headEnd type="none" w="sm" len="lg"/>
            <a:tailEnd type="none" w="sm" len="lg"/>
          </a:ln>
        </p:spPr>
        <p:txBody>
          <a:bodyPr>
            <a:spAutoFit/>
          </a:bodyPr>
          <a:lstStyle/>
          <a:p>
            <a:pPr algn="l">
              <a:spcBef>
                <a:spcPct val="50000"/>
              </a:spcBef>
            </a:pPr>
            <a:r>
              <a:rPr lang="en-GB" dirty="0"/>
              <a:t>Time</a:t>
            </a:r>
            <a:endParaRPr lang="en-US" dirty="0"/>
          </a:p>
        </p:txBody>
      </p:sp>
      <p:sp>
        <p:nvSpPr>
          <p:cNvPr id="10262" name="Text Box 97"/>
          <p:cNvSpPr txBox="1">
            <a:spLocks noChangeArrowheads="1"/>
          </p:cNvSpPr>
          <p:nvPr/>
        </p:nvSpPr>
        <p:spPr bwMode="auto">
          <a:xfrm>
            <a:off x="4816478" y="3175742"/>
            <a:ext cx="4503737" cy="334707"/>
          </a:xfrm>
          <a:prstGeom prst="rect">
            <a:avLst/>
          </a:prstGeom>
          <a:noFill/>
          <a:ln w="9525">
            <a:noFill/>
            <a:miter lim="800000"/>
            <a:headEnd type="none" w="sm" len="lg"/>
            <a:tailEnd type="none" w="sm" len="lg"/>
          </a:ln>
        </p:spPr>
        <p:txBody>
          <a:bodyPr>
            <a:spAutoFit/>
          </a:bodyPr>
          <a:lstStyle/>
          <a:p>
            <a:pPr algn="l">
              <a:lnSpc>
                <a:spcPct val="85000"/>
              </a:lnSpc>
              <a:spcBef>
                <a:spcPct val="50000"/>
              </a:spcBef>
              <a:tabLst>
                <a:tab pos="3492500" algn="l"/>
              </a:tabLst>
            </a:pPr>
            <a:r>
              <a:rPr lang="en-GB" dirty="0"/>
              <a:t>Last year’s average performance 	= 60%</a:t>
            </a:r>
            <a:endParaRPr lang="en-US" dirty="0"/>
          </a:p>
        </p:txBody>
      </p:sp>
      <p:sp>
        <p:nvSpPr>
          <p:cNvPr id="10263" name="Text Box 98"/>
          <p:cNvSpPr txBox="1">
            <a:spLocks noChangeArrowheads="1"/>
          </p:cNvSpPr>
          <p:nvPr/>
        </p:nvSpPr>
        <p:spPr bwMode="auto">
          <a:xfrm>
            <a:off x="4778377" y="2174029"/>
            <a:ext cx="4745037" cy="369332"/>
          </a:xfrm>
          <a:prstGeom prst="rect">
            <a:avLst/>
          </a:prstGeom>
          <a:noFill/>
          <a:ln w="9525">
            <a:noFill/>
            <a:miter lim="800000"/>
            <a:headEnd type="none" w="sm" len="lg"/>
            <a:tailEnd type="none" w="sm" len="lg"/>
          </a:ln>
        </p:spPr>
        <p:txBody>
          <a:bodyPr>
            <a:spAutoFit/>
          </a:bodyPr>
          <a:lstStyle/>
          <a:p>
            <a:pPr algn="l">
              <a:spcBef>
                <a:spcPct val="50000"/>
              </a:spcBef>
              <a:tabLst>
                <a:tab pos="3492500" algn="l"/>
              </a:tabLst>
            </a:pPr>
            <a:r>
              <a:rPr lang="en-GB" dirty="0"/>
              <a:t>Actual performance 	= 83% </a:t>
            </a:r>
            <a:endParaRPr lang="en-US" dirty="0"/>
          </a:p>
        </p:txBody>
      </p:sp>
      <p:sp>
        <p:nvSpPr>
          <p:cNvPr id="10264" name="Text Box 99"/>
          <p:cNvSpPr txBox="1">
            <a:spLocks noChangeArrowheads="1"/>
          </p:cNvSpPr>
          <p:nvPr/>
        </p:nvSpPr>
        <p:spPr bwMode="auto">
          <a:xfrm>
            <a:off x="1008063" y="4566393"/>
            <a:ext cx="5335588" cy="646331"/>
          </a:xfrm>
          <a:prstGeom prst="rect">
            <a:avLst/>
          </a:prstGeom>
          <a:noFill/>
          <a:ln w="9525">
            <a:noFill/>
            <a:miter lim="800000"/>
            <a:headEnd type="none" w="sm" len="lg"/>
            <a:tailEnd type="none" w="sm" len="lg"/>
          </a:ln>
        </p:spPr>
        <p:txBody>
          <a:bodyPr>
            <a:spAutoFit/>
          </a:bodyPr>
          <a:lstStyle/>
          <a:p>
            <a:pPr algn="l"/>
            <a:r>
              <a:rPr lang="en-GB" dirty="0"/>
              <a:t>Performance by historical standards is GOOD</a:t>
            </a:r>
          </a:p>
          <a:p>
            <a:pPr algn="l"/>
            <a:r>
              <a:rPr lang="en-GB" dirty="0"/>
              <a:t>Performance against improvement goal is POOR</a:t>
            </a:r>
            <a:endParaRPr lang="en-US" dirty="0"/>
          </a:p>
        </p:txBody>
      </p:sp>
      <p:sp>
        <p:nvSpPr>
          <p:cNvPr id="10265" name="Line 100"/>
          <p:cNvSpPr>
            <a:spLocks noChangeShapeType="1"/>
          </p:cNvSpPr>
          <p:nvPr/>
        </p:nvSpPr>
        <p:spPr bwMode="auto">
          <a:xfrm>
            <a:off x="1101725" y="4229841"/>
            <a:ext cx="3784600" cy="0"/>
          </a:xfrm>
          <a:prstGeom prst="line">
            <a:avLst/>
          </a:prstGeom>
          <a:noFill/>
          <a:ln w="25400">
            <a:solidFill>
              <a:schemeClr val="tx1"/>
            </a:solidFill>
            <a:round/>
            <a:headEnd type="none" w="sm" len="sm"/>
            <a:tailEnd type="none" w="sm" len="sm"/>
          </a:ln>
        </p:spPr>
        <p:txBody>
          <a:bodyPr/>
          <a:lstStyle/>
          <a:p>
            <a:endParaRPr lang="en-GB" dirty="0"/>
          </a:p>
        </p:txBody>
      </p:sp>
      <p:sp>
        <p:nvSpPr>
          <p:cNvPr id="10266" name="Line 101"/>
          <p:cNvSpPr>
            <a:spLocks noChangeShapeType="1"/>
          </p:cNvSpPr>
          <p:nvPr/>
        </p:nvSpPr>
        <p:spPr bwMode="auto">
          <a:xfrm flipV="1">
            <a:off x="2314575" y="1713656"/>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0267" name="Line 102"/>
          <p:cNvSpPr>
            <a:spLocks noChangeShapeType="1"/>
          </p:cNvSpPr>
          <p:nvPr/>
        </p:nvSpPr>
        <p:spPr bwMode="auto">
          <a:xfrm flipV="1">
            <a:off x="2913063" y="1691430"/>
            <a:ext cx="0" cy="2513012"/>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0268" name="Line 103"/>
          <p:cNvSpPr>
            <a:spLocks noChangeShapeType="1"/>
          </p:cNvSpPr>
          <p:nvPr/>
        </p:nvSpPr>
        <p:spPr bwMode="auto">
          <a:xfrm flipV="1">
            <a:off x="3509963" y="1670793"/>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0269" name="Line 104"/>
          <p:cNvSpPr>
            <a:spLocks noChangeShapeType="1"/>
          </p:cNvSpPr>
          <p:nvPr/>
        </p:nvSpPr>
        <p:spPr bwMode="auto">
          <a:xfrm flipV="1">
            <a:off x="4106863" y="1691430"/>
            <a:ext cx="0" cy="2513012"/>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0270" name="Line 105"/>
          <p:cNvSpPr>
            <a:spLocks noChangeShapeType="1"/>
          </p:cNvSpPr>
          <p:nvPr/>
        </p:nvSpPr>
        <p:spPr bwMode="auto">
          <a:xfrm flipV="1">
            <a:off x="4705351" y="1685081"/>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0271" name="Text Box 106"/>
          <p:cNvSpPr txBox="1">
            <a:spLocks noChangeArrowheads="1"/>
          </p:cNvSpPr>
          <p:nvPr/>
        </p:nvSpPr>
        <p:spPr bwMode="auto">
          <a:xfrm>
            <a:off x="504826" y="3513879"/>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50</a:t>
            </a:r>
            <a:endParaRPr lang="en-US" dirty="0"/>
          </a:p>
        </p:txBody>
      </p:sp>
      <p:sp>
        <p:nvSpPr>
          <p:cNvPr id="10272" name="Text Box 107"/>
          <p:cNvSpPr txBox="1">
            <a:spLocks noChangeArrowheads="1"/>
          </p:cNvSpPr>
          <p:nvPr/>
        </p:nvSpPr>
        <p:spPr bwMode="auto">
          <a:xfrm>
            <a:off x="504826" y="3158279"/>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60</a:t>
            </a:r>
            <a:endParaRPr lang="en-US" dirty="0"/>
          </a:p>
        </p:txBody>
      </p:sp>
      <p:sp>
        <p:nvSpPr>
          <p:cNvPr id="10273" name="Text Box 108"/>
          <p:cNvSpPr txBox="1">
            <a:spLocks noChangeArrowheads="1"/>
          </p:cNvSpPr>
          <p:nvPr/>
        </p:nvSpPr>
        <p:spPr bwMode="auto">
          <a:xfrm>
            <a:off x="504826" y="2764580"/>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70</a:t>
            </a:r>
            <a:endParaRPr lang="en-US" dirty="0"/>
          </a:p>
        </p:txBody>
      </p:sp>
      <p:sp>
        <p:nvSpPr>
          <p:cNvPr id="10274" name="Text Box 109"/>
          <p:cNvSpPr txBox="1">
            <a:spLocks noChangeArrowheads="1"/>
          </p:cNvSpPr>
          <p:nvPr/>
        </p:nvSpPr>
        <p:spPr bwMode="auto">
          <a:xfrm>
            <a:off x="504826" y="2383580"/>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80</a:t>
            </a:r>
            <a:endParaRPr lang="en-US" dirty="0"/>
          </a:p>
        </p:txBody>
      </p:sp>
      <p:sp>
        <p:nvSpPr>
          <p:cNvPr id="10275" name="Text Box 110"/>
          <p:cNvSpPr txBox="1">
            <a:spLocks noChangeArrowheads="1"/>
          </p:cNvSpPr>
          <p:nvPr/>
        </p:nvSpPr>
        <p:spPr bwMode="auto">
          <a:xfrm>
            <a:off x="504826" y="1977179"/>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90</a:t>
            </a:r>
            <a:endParaRPr lang="en-US" dirty="0"/>
          </a:p>
        </p:txBody>
      </p:sp>
      <p:sp>
        <p:nvSpPr>
          <p:cNvPr id="10276" name="Text Box 111"/>
          <p:cNvSpPr txBox="1">
            <a:spLocks noChangeArrowheads="1"/>
          </p:cNvSpPr>
          <p:nvPr/>
        </p:nvSpPr>
        <p:spPr bwMode="auto">
          <a:xfrm>
            <a:off x="504826" y="1570780"/>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100</a:t>
            </a:r>
            <a:endParaRPr lang="en-US" dirty="0"/>
          </a:p>
        </p:txBody>
      </p:sp>
      <p:sp>
        <p:nvSpPr>
          <p:cNvPr id="10278" name="Freeform 113"/>
          <p:cNvSpPr>
            <a:spLocks/>
          </p:cNvSpPr>
          <p:nvPr/>
        </p:nvSpPr>
        <p:spPr bwMode="auto">
          <a:xfrm>
            <a:off x="1112837" y="2024806"/>
            <a:ext cx="3805239" cy="3175"/>
          </a:xfrm>
          <a:custGeom>
            <a:avLst/>
            <a:gdLst>
              <a:gd name="T0" fmla="*/ 0 w 1834"/>
              <a:gd name="T1" fmla="*/ 1 h 1"/>
              <a:gd name="T2" fmla="*/ 1834 w 1834"/>
              <a:gd name="T3" fmla="*/ 0 h 1"/>
              <a:gd name="T4" fmla="*/ 0 60000 65536"/>
              <a:gd name="T5" fmla="*/ 0 60000 65536"/>
              <a:gd name="T6" fmla="*/ 0 w 1834"/>
              <a:gd name="T7" fmla="*/ 0 h 1"/>
              <a:gd name="T8" fmla="*/ 1834 w 1834"/>
              <a:gd name="T9" fmla="*/ 1 h 1"/>
            </a:gdLst>
            <a:ahLst/>
            <a:cxnLst>
              <a:cxn ang="T4">
                <a:pos x="T0" y="T1"/>
              </a:cxn>
              <a:cxn ang="T5">
                <a:pos x="T2" y="T3"/>
              </a:cxn>
            </a:cxnLst>
            <a:rect l="T6" t="T7" r="T8" b="T9"/>
            <a:pathLst>
              <a:path w="1834" h="1">
                <a:moveTo>
                  <a:pt x="0" y="1"/>
                </a:moveTo>
                <a:lnTo>
                  <a:pt x="1834" y="0"/>
                </a:lnTo>
              </a:path>
            </a:pathLst>
          </a:custGeom>
          <a:noFill/>
          <a:ln w="22225">
            <a:solidFill>
              <a:srgbClr val="000000"/>
            </a:solidFill>
            <a:prstDash val="dash"/>
            <a:round/>
            <a:headEnd type="none" w="sm" len="lg"/>
            <a:tailEnd type="none" w="sm" len="lg"/>
          </a:ln>
        </p:spPr>
        <p:txBody>
          <a:bodyPr/>
          <a:lstStyle/>
          <a:p>
            <a:endParaRPr lang="en-GB" dirty="0"/>
          </a:p>
        </p:txBody>
      </p:sp>
      <p:sp>
        <p:nvSpPr>
          <p:cNvPr id="10279" name="Text Box 114"/>
          <p:cNvSpPr txBox="1">
            <a:spLocks noChangeArrowheads="1"/>
          </p:cNvSpPr>
          <p:nvPr/>
        </p:nvSpPr>
        <p:spPr bwMode="auto">
          <a:xfrm>
            <a:off x="4791077" y="1856529"/>
            <a:ext cx="4745037" cy="369332"/>
          </a:xfrm>
          <a:prstGeom prst="rect">
            <a:avLst/>
          </a:prstGeom>
          <a:noFill/>
          <a:ln w="9525">
            <a:noFill/>
            <a:miter lim="800000"/>
            <a:headEnd type="none" w="sm" len="lg"/>
            <a:tailEnd type="none" w="sm" len="lg"/>
          </a:ln>
        </p:spPr>
        <p:txBody>
          <a:bodyPr>
            <a:spAutoFit/>
          </a:bodyPr>
          <a:lstStyle/>
          <a:p>
            <a:pPr algn="l">
              <a:spcBef>
                <a:spcPct val="50000"/>
              </a:spcBef>
              <a:tabLst>
                <a:tab pos="3492500" algn="l"/>
              </a:tabLst>
            </a:pPr>
            <a:r>
              <a:rPr lang="en-GB" dirty="0"/>
              <a:t>Strategic goal 	= 95%</a:t>
            </a:r>
            <a:endParaRPr lang="en-US" dirty="0"/>
          </a:p>
        </p:txBody>
      </p:sp>
      <p:sp>
        <p:nvSpPr>
          <p:cNvPr id="40" name="Text Box 57"/>
          <p:cNvSpPr txBox="1">
            <a:spLocks noChangeArrowheads="1"/>
          </p:cNvSpPr>
          <p:nvPr/>
        </p:nvSpPr>
        <p:spPr bwMode="auto">
          <a:xfrm>
            <a:off x="379412" y="26767"/>
            <a:ext cx="9144000" cy="954107"/>
          </a:xfrm>
          <a:prstGeom prst="rect">
            <a:avLst/>
          </a:prstGeom>
          <a:noFill/>
          <a:ln w="9525">
            <a:noFill/>
            <a:miter lim="800000"/>
            <a:headEnd type="none" w="sm" len="lg"/>
            <a:tailEnd type="none" w="sm" len="lg"/>
          </a:ln>
        </p:spPr>
        <p:txBody>
          <a:bodyPr wrap="square">
            <a:spAutoFit/>
          </a:bodyPr>
          <a:lstStyle/>
          <a:p>
            <a:pPr algn="ctr">
              <a:spcBef>
                <a:spcPct val="50000"/>
              </a:spcBef>
            </a:pPr>
            <a:r>
              <a:rPr lang="en-GB" sz="2800" b="1" dirty="0"/>
              <a:t>Different standards of comparison give </a:t>
            </a:r>
            <a:br>
              <a:rPr lang="en-GB" sz="2800" b="1" dirty="0"/>
            </a:br>
            <a:r>
              <a:rPr lang="en-GB" sz="2800" b="1" dirty="0"/>
              <a:t>different messages (Continued)</a:t>
            </a:r>
            <a:endParaRPr lang="en-US" sz="2800" b="1" dirty="0"/>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5"/>
          <p:cNvSpPr>
            <a:spLocks noChangeArrowheads="1"/>
          </p:cNvSpPr>
          <p:nvPr/>
        </p:nvSpPr>
        <p:spPr bwMode="auto">
          <a:xfrm>
            <a:off x="1103313" y="1667616"/>
            <a:ext cx="3797300" cy="2552700"/>
          </a:xfrm>
          <a:prstGeom prst="rect">
            <a:avLst/>
          </a:prstGeom>
          <a:solidFill>
            <a:schemeClr val="bg1">
              <a:lumMod val="95000"/>
            </a:schemeClr>
          </a:solidFill>
          <a:ln w="9525">
            <a:noFill/>
            <a:miter lim="800000"/>
            <a:headEnd type="none" w="sm" len="lg"/>
            <a:tailEnd type="none" w="sm" len="lg"/>
          </a:ln>
        </p:spPr>
        <p:txBody>
          <a:bodyPr wrap="none" anchor="ctr"/>
          <a:lstStyle/>
          <a:p>
            <a:endParaRPr lang="en-GB" dirty="0"/>
          </a:p>
        </p:txBody>
      </p:sp>
      <p:sp>
        <p:nvSpPr>
          <p:cNvPr id="11267" name="Rectangle 6"/>
          <p:cNvSpPr>
            <a:spLocks noChangeArrowheads="1"/>
          </p:cNvSpPr>
          <p:nvPr/>
        </p:nvSpPr>
        <p:spPr bwMode="auto">
          <a:xfrm>
            <a:off x="1049337" y="4490191"/>
            <a:ext cx="5221288" cy="1055688"/>
          </a:xfrm>
          <a:prstGeom prst="rect">
            <a:avLst/>
          </a:prstGeom>
          <a:solidFill>
            <a:srgbClr val="CCECFF"/>
          </a:solidFill>
          <a:ln w="9525">
            <a:solidFill>
              <a:schemeClr val="tx1"/>
            </a:solid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11268" name="Freeform 7"/>
          <p:cNvSpPr>
            <a:spLocks/>
          </p:cNvSpPr>
          <p:nvPr/>
        </p:nvSpPr>
        <p:spPr bwMode="auto">
          <a:xfrm>
            <a:off x="1717675" y="3610716"/>
            <a:ext cx="596900" cy="1588"/>
          </a:xfrm>
          <a:custGeom>
            <a:avLst/>
            <a:gdLst>
              <a:gd name="T0" fmla="*/ 0 w 288"/>
              <a:gd name="T1" fmla="*/ 0 h 1"/>
              <a:gd name="T2" fmla="*/ 288 w 288"/>
              <a:gd name="T3" fmla="*/ 0 h 1"/>
              <a:gd name="T4" fmla="*/ 0 60000 65536"/>
              <a:gd name="T5" fmla="*/ 0 60000 65536"/>
              <a:gd name="T6" fmla="*/ 0 w 288"/>
              <a:gd name="T7" fmla="*/ 0 h 1"/>
              <a:gd name="T8" fmla="*/ 288 w 288"/>
              <a:gd name="T9" fmla="*/ 1 h 1"/>
            </a:gdLst>
            <a:ahLst/>
            <a:cxnLst>
              <a:cxn ang="T4">
                <a:pos x="T0" y="T1"/>
              </a:cxn>
              <a:cxn ang="T5">
                <a:pos x="T2" y="T3"/>
              </a:cxn>
            </a:cxnLst>
            <a:rect l="T6" t="T7" r="T8" b="T9"/>
            <a:pathLst>
              <a:path w="288" h="1">
                <a:moveTo>
                  <a:pt x="0" y="0"/>
                </a:moveTo>
                <a:lnTo>
                  <a:pt x="288"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1269" name="Freeform 8"/>
          <p:cNvSpPr>
            <a:spLocks/>
          </p:cNvSpPr>
          <p:nvPr/>
        </p:nvSpPr>
        <p:spPr bwMode="auto">
          <a:xfrm>
            <a:off x="2332038" y="3345604"/>
            <a:ext cx="596900" cy="265112"/>
          </a:xfrm>
          <a:custGeom>
            <a:avLst/>
            <a:gdLst>
              <a:gd name="T0" fmla="*/ 0 w 288"/>
              <a:gd name="T1" fmla="*/ 112 h 112"/>
              <a:gd name="T2" fmla="*/ 288 w 288"/>
              <a:gd name="T3" fmla="*/ 0 h 112"/>
              <a:gd name="T4" fmla="*/ 0 60000 65536"/>
              <a:gd name="T5" fmla="*/ 0 60000 65536"/>
              <a:gd name="T6" fmla="*/ 0 w 288"/>
              <a:gd name="T7" fmla="*/ 0 h 112"/>
              <a:gd name="T8" fmla="*/ 288 w 288"/>
              <a:gd name="T9" fmla="*/ 112 h 112"/>
            </a:gdLst>
            <a:ahLst/>
            <a:cxnLst>
              <a:cxn ang="T4">
                <a:pos x="T0" y="T1"/>
              </a:cxn>
              <a:cxn ang="T5">
                <a:pos x="T2" y="T3"/>
              </a:cxn>
            </a:cxnLst>
            <a:rect l="T6" t="T7" r="T8" b="T9"/>
            <a:pathLst>
              <a:path w="288" h="112">
                <a:moveTo>
                  <a:pt x="0" y="112"/>
                </a:moveTo>
                <a:lnTo>
                  <a:pt x="288"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1270" name="Freeform 9"/>
          <p:cNvSpPr>
            <a:spLocks/>
          </p:cNvSpPr>
          <p:nvPr/>
        </p:nvSpPr>
        <p:spPr bwMode="auto">
          <a:xfrm>
            <a:off x="2928939" y="3364654"/>
            <a:ext cx="581025" cy="246062"/>
          </a:xfrm>
          <a:custGeom>
            <a:avLst/>
            <a:gdLst>
              <a:gd name="T0" fmla="*/ 0 w 280"/>
              <a:gd name="T1" fmla="*/ 0 h 104"/>
              <a:gd name="T2" fmla="*/ 280 w 280"/>
              <a:gd name="T3" fmla="*/ 104 h 104"/>
              <a:gd name="T4" fmla="*/ 0 60000 65536"/>
              <a:gd name="T5" fmla="*/ 0 60000 65536"/>
              <a:gd name="T6" fmla="*/ 0 w 280"/>
              <a:gd name="T7" fmla="*/ 0 h 104"/>
              <a:gd name="T8" fmla="*/ 280 w 280"/>
              <a:gd name="T9" fmla="*/ 104 h 104"/>
            </a:gdLst>
            <a:ahLst/>
            <a:cxnLst>
              <a:cxn ang="T4">
                <a:pos x="T0" y="T1"/>
              </a:cxn>
              <a:cxn ang="T5">
                <a:pos x="T2" y="T3"/>
              </a:cxn>
            </a:cxnLst>
            <a:rect l="T6" t="T7" r="T8" b="T9"/>
            <a:pathLst>
              <a:path w="280" h="104">
                <a:moveTo>
                  <a:pt x="0" y="0"/>
                </a:moveTo>
                <a:lnTo>
                  <a:pt x="280" y="104"/>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1271" name="Freeform 10"/>
          <p:cNvSpPr>
            <a:spLocks/>
          </p:cNvSpPr>
          <p:nvPr/>
        </p:nvSpPr>
        <p:spPr bwMode="auto">
          <a:xfrm>
            <a:off x="3509964" y="3232891"/>
            <a:ext cx="614363" cy="387350"/>
          </a:xfrm>
          <a:custGeom>
            <a:avLst/>
            <a:gdLst>
              <a:gd name="T0" fmla="*/ 0 w 296"/>
              <a:gd name="T1" fmla="*/ 164 h 164"/>
              <a:gd name="T2" fmla="*/ 296 w 296"/>
              <a:gd name="T3" fmla="*/ 0 h 164"/>
              <a:gd name="T4" fmla="*/ 0 60000 65536"/>
              <a:gd name="T5" fmla="*/ 0 60000 65536"/>
              <a:gd name="T6" fmla="*/ 0 w 296"/>
              <a:gd name="T7" fmla="*/ 0 h 164"/>
              <a:gd name="T8" fmla="*/ 296 w 296"/>
              <a:gd name="T9" fmla="*/ 164 h 164"/>
            </a:gdLst>
            <a:ahLst/>
            <a:cxnLst>
              <a:cxn ang="T4">
                <a:pos x="T0" y="T1"/>
              </a:cxn>
              <a:cxn ang="T5">
                <a:pos x="T2" y="T3"/>
              </a:cxn>
            </a:cxnLst>
            <a:rect l="T6" t="T7" r="T8" b="T9"/>
            <a:pathLst>
              <a:path w="296" h="164">
                <a:moveTo>
                  <a:pt x="0" y="164"/>
                </a:moveTo>
                <a:lnTo>
                  <a:pt x="296"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1272" name="Freeform 11"/>
          <p:cNvSpPr>
            <a:spLocks/>
          </p:cNvSpPr>
          <p:nvPr/>
        </p:nvSpPr>
        <p:spPr bwMode="auto">
          <a:xfrm>
            <a:off x="4124327" y="2485181"/>
            <a:ext cx="581025" cy="738187"/>
          </a:xfrm>
          <a:custGeom>
            <a:avLst/>
            <a:gdLst>
              <a:gd name="T0" fmla="*/ 0 w 280"/>
              <a:gd name="T1" fmla="*/ 312 h 312"/>
              <a:gd name="T2" fmla="*/ 280 w 280"/>
              <a:gd name="T3" fmla="*/ 0 h 312"/>
              <a:gd name="T4" fmla="*/ 0 60000 65536"/>
              <a:gd name="T5" fmla="*/ 0 60000 65536"/>
              <a:gd name="T6" fmla="*/ 0 w 280"/>
              <a:gd name="T7" fmla="*/ 0 h 312"/>
              <a:gd name="T8" fmla="*/ 280 w 280"/>
              <a:gd name="T9" fmla="*/ 312 h 312"/>
            </a:gdLst>
            <a:ahLst/>
            <a:cxnLst>
              <a:cxn ang="T4">
                <a:pos x="T0" y="T1"/>
              </a:cxn>
              <a:cxn ang="T5">
                <a:pos x="T2" y="T3"/>
              </a:cxn>
            </a:cxnLst>
            <a:rect l="T6" t="T7" r="T8" b="T9"/>
            <a:pathLst>
              <a:path w="280" h="312">
                <a:moveTo>
                  <a:pt x="0" y="312"/>
                </a:moveTo>
                <a:lnTo>
                  <a:pt x="280"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1273" name="Line 12"/>
          <p:cNvSpPr>
            <a:spLocks noChangeShapeType="1"/>
          </p:cNvSpPr>
          <p:nvPr/>
        </p:nvSpPr>
        <p:spPr bwMode="auto">
          <a:xfrm>
            <a:off x="1101725" y="1764454"/>
            <a:ext cx="0" cy="2455862"/>
          </a:xfrm>
          <a:prstGeom prst="line">
            <a:avLst/>
          </a:prstGeom>
          <a:noFill/>
          <a:ln w="25400">
            <a:solidFill>
              <a:srgbClr val="000000"/>
            </a:solidFill>
            <a:round/>
            <a:headEnd type="none" w="sm" len="lg"/>
            <a:tailEnd type="none" w="sm" len="lg"/>
          </a:ln>
        </p:spPr>
        <p:txBody>
          <a:bodyPr/>
          <a:lstStyle/>
          <a:p>
            <a:endParaRPr lang="en-GB" dirty="0"/>
          </a:p>
        </p:txBody>
      </p:sp>
      <p:sp>
        <p:nvSpPr>
          <p:cNvPr id="11274" name="Line 13"/>
          <p:cNvSpPr>
            <a:spLocks noChangeShapeType="1"/>
          </p:cNvSpPr>
          <p:nvPr/>
        </p:nvSpPr>
        <p:spPr bwMode="auto">
          <a:xfrm>
            <a:off x="2089151" y="3407516"/>
            <a:ext cx="57151" cy="0"/>
          </a:xfrm>
          <a:prstGeom prst="line">
            <a:avLst/>
          </a:prstGeom>
          <a:noFill/>
          <a:ln w="9525">
            <a:solidFill>
              <a:schemeClr val="tx1"/>
            </a:solidFill>
            <a:round/>
            <a:headEnd type="none" w="sm" len="lg"/>
            <a:tailEnd type="none" w="sm" len="lg"/>
          </a:ln>
        </p:spPr>
        <p:txBody>
          <a:bodyPr/>
          <a:lstStyle/>
          <a:p>
            <a:endParaRPr lang="en-GB" dirty="0"/>
          </a:p>
        </p:txBody>
      </p:sp>
      <p:sp>
        <p:nvSpPr>
          <p:cNvPr id="11275" name="Text Box 14"/>
          <p:cNvSpPr txBox="1">
            <a:spLocks noChangeArrowheads="1"/>
          </p:cNvSpPr>
          <p:nvPr/>
        </p:nvSpPr>
        <p:spPr bwMode="auto">
          <a:xfrm>
            <a:off x="322264" y="3929804"/>
            <a:ext cx="760413" cy="369332"/>
          </a:xfrm>
          <a:prstGeom prst="rect">
            <a:avLst/>
          </a:prstGeom>
          <a:noFill/>
          <a:ln w="9525">
            <a:noFill/>
            <a:miter lim="800000"/>
            <a:headEnd type="none" w="sm" len="lg"/>
            <a:tailEnd type="none" w="sm" len="lg"/>
          </a:ln>
        </p:spPr>
        <p:txBody>
          <a:bodyPr>
            <a:spAutoFit/>
          </a:bodyPr>
          <a:lstStyle/>
          <a:p>
            <a:pPr>
              <a:spcBef>
                <a:spcPct val="50000"/>
              </a:spcBef>
            </a:pPr>
            <a:r>
              <a:rPr lang="en-GB" dirty="0"/>
              <a:t>40</a:t>
            </a:r>
            <a:endParaRPr lang="en-US" dirty="0"/>
          </a:p>
        </p:txBody>
      </p:sp>
      <p:sp>
        <p:nvSpPr>
          <p:cNvPr id="11276" name="Freeform 15"/>
          <p:cNvSpPr>
            <a:spLocks/>
          </p:cNvSpPr>
          <p:nvPr/>
        </p:nvSpPr>
        <p:spPr bwMode="auto">
          <a:xfrm>
            <a:off x="1101726" y="3409106"/>
            <a:ext cx="3879851" cy="3175"/>
          </a:xfrm>
          <a:custGeom>
            <a:avLst/>
            <a:gdLst>
              <a:gd name="T0" fmla="*/ 0 w 1870"/>
              <a:gd name="T1" fmla="*/ 0 h 1"/>
              <a:gd name="T2" fmla="*/ 1870 w 1870"/>
              <a:gd name="T3" fmla="*/ 0 h 1"/>
              <a:gd name="T4" fmla="*/ 0 60000 65536"/>
              <a:gd name="T5" fmla="*/ 0 60000 65536"/>
              <a:gd name="T6" fmla="*/ 0 w 1870"/>
              <a:gd name="T7" fmla="*/ 0 h 1"/>
              <a:gd name="T8" fmla="*/ 1870 w 1870"/>
              <a:gd name="T9" fmla="*/ 1 h 1"/>
            </a:gdLst>
            <a:ahLst/>
            <a:cxnLst>
              <a:cxn ang="T4">
                <a:pos x="T0" y="T1"/>
              </a:cxn>
              <a:cxn ang="T5">
                <a:pos x="T2" y="T3"/>
              </a:cxn>
            </a:cxnLst>
            <a:rect l="T6" t="T7" r="T8" b="T9"/>
            <a:pathLst>
              <a:path w="1870" h="1">
                <a:moveTo>
                  <a:pt x="0" y="0"/>
                </a:moveTo>
                <a:lnTo>
                  <a:pt x="1870" y="0"/>
                </a:lnTo>
              </a:path>
            </a:pathLst>
          </a:custGeom>
          <a:noFill/>
          <a:ln w="22225">
            <a:solidFill>
              <a:srgbClr val="000000"/>
            </a:solidFill>
            <a:prstDash val="dash"/>
            <a:round/>
            <a:headEnd type="none" w="sm" len="lg"/>
            <a:tailEnd type="none" w="sm" len="lg"/>
          </a:ln>
        </p:spPr>
        <p:txBody>
          <a:bodyPr/>
          <a:lstStyle/>
          <a:p>
            <a:endParaRPr lang="en-GB" dirty="0"/>
          </a:p>
        </p:txBody>
      </p:sp>
      <p:sp>
        <p:nvSpPr>
          <p:cNvPr id="11277" name="Freeform 16"/>
          <p:cNvSpPr>
            <a:spLocks/>
          </p:cNvSpPr>
          <p:nvPr/>
        </p:nvSpPr>
        <p:spPr bwMode="auto">
          <a:xfrm>
            <a:off x="1138239" y="2456606"/>
            <a:ext cx="3805239" cy="3175"/>
          </a:xfrm>
          <a:custGeom>
            <a:avLst/>
            <a:gdLst>
              <a:gd name="T0" fmla="*/ 0 w 1834"/>
              <a:gd name="T1" fmla="*/ 1 h 1"/>
              <a:gd name="T2" fmla="*/ 1834 w 1834"/>
              <a:gd name="T3" fmla="*/ 0 h 1"/>
              <a:gd name="T4" fmla="*/ 0 60000 65536"/>
              <a:gd name="T5" fmla="*/ 0 60000 65536"/>
              <a:gd name="T6" fmla="*/ 0 w 1834"/>
              <a:gd name="T7" fmla="*/ 0 h 1"/>
              <a:gd name="T8" fmla="*/ 1834 w 1834"/>
              <a:gd name="T9" fmla="*/ 1 h 1"/>
            </a:gdLst>
            <a:ahLst/>
            <a:cxnLst>
              <a:cxn ang="T4">
                <a:pos x="T0" y="T1"/>
              </a:cxn>
              <a:cxn ang="T5">
                <a:pos x="T2" y="T3"/>
              </a:cxn>
            </a:cxnLst>
            <a:rect l="T6" t="T7" r="T8" b="T9"/>
            <a:pathLst>
              <a:path w="1834" h="1">
                <a:moveTo>
                  <a:pt x="0" y="1"/>
                </a:moveTo>
                <a:lnTo>
                  <a:pt x="1834" y="0"/>
                </a:lnTo>
              </a:path>
            </a:pathLst>
          </a:custGeom>
          <a:noFill/>
          <a:ln w="22225">
            <a:solidFill>
              <a:srgbClr val="000000"/>
            </a:solidFill>
            <a:prstDash val="dash"/>
            <a:round/>
            <a:headEnd type="none" w="sm" len="lg"/>
            <a:tailEnd type="none" w="sm" len="lg"/>
          </a:ln>
        </p:spPr>
        <p:txBody>
          <a:bodyPr/>
          <a:lstStyle/>
          <a:p>
            <a:endParaRPr lang="en-GB" dirty="0"/>
          </a:p>
        </p:txBody>
      </p:sp>
      <p:sp>
        <p:nvSpPr>
          <p:cNvPr id="11278" name="Line 17"/>
          <p:cNvSpPr>
            <a:spLocks noChangeShapeType="1"/>
          </p:cNvSpPr>
          <p:nvPr/>
        </p:nvSpPr>
        <p:spPr bwMode="auto">
          <a:xfrm flipV="1">
            <a:off x="1717675" y="1685081"/>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1279" name="Text Box 18"/>
          <p:cNvSpPr txBox="1">
            <a:spLocks noChangeArrowheads="1"/>
          </p:cNvSpPr>
          <p:nvPr/>
        </p:nvSpPr>
        <p:spPr bwMode="auto">
          <a:xfrm>
            <a:off x="1504952" y="3420217"/>
            <a:ext cx="407987"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1280" name="Text Box 19"/>
          <p:cNvSpPr txBox="1">
            <a:spLocks noChangeArrowheads="1"/>
          </p:cNvSpPr>
          <p:nvPr/>
        </p:nvSpPr>
        <p:spPr bwMode="auto">
          <a:xfrm>
            <a:off x="2116138" y="3413867"/>
            <a:ext cx="393700"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1281" name="Text Box 20"/>
          <p:cNvSpPr txBox="1">
            <a:spLocks noChangeArrowheads="1"/>
          </p:cNvSpPr>
          <p:nvPr/>
        </p:nvSpPr>
        <p:spPr bwMode="auto">
          <a:xfrm>
            <a:off x="2751139" y="3169391"/>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1282" name="Text Box 21"/>
          <p:cNvSpPr txBox="1">
            <a:spLocks noChangeArrowheads="1"/>
          </p:cNvSpPr>
          <p:nvPr/>
        </p:nvSpPr>
        <p:spPr bwMode="auto">
          <a:xfrm>
            <a:off x="3349627" y="3421804"/>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1283" name="Text Box 22"/>
          <p:cNvSpPr txBox="1">
            <a:spLocks noChangeArrowheads="1"/>
          </p:cNvSpPr>
          <p:nvPr/>
        </p:nvSpPr>
        <p:spPr bwMode="auto">
          <a:xfrm>
            <a:off x="3940178" y="3047154"/>
            <a:ext cx="338137"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1284" name="Text Box 23"/>
          <p:cNvSpPr txBox="1">
            <a:spLocks noChangeArrowheads="1"/>
          </p:cNvSpPr>
          <p:nvPr/>
        </p:nvSpPr>
        <p:spPr bwMode="auto">
          <a:xfrm>
            <a:off x="4543427" y="2293091"/>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1285" name="Text Box 24"/>
          <p:cNvSpPr txBox="1">
            <a:spLocks noChangeArrowheads="1"/>
          </p:cNvSpPr>
          <p:nvPr/>
        </p:nvSpPr>
        <p:spPr bwMode="auto">
          <a:xfrm>
            <a:off x="4754565" y="4001242"/>
            <a:ext cx="1357313" cy="369332"/>
          </a:xfrm>
          <a:prstGeom prst="rect">
            <a:avLst/>
          </a:prstGeom>
          <a:noFill/>
          <a:ln w="9525">
            <a:noFill/>
            <a:miter lim="800000"/>
            <a:headEnd type="none" w="sm" len="lg"/>
            <a:tailEnd type="none" w="sm" len="lg"/>
          </a:ln>
        </p:spPr>
        <p:txBody>
          <a:bodyPr>
            <a:spAutoFit/>
          </a:bodyPr>
          <a:lstStyle/>
          <a:p>
            <a:pPr algn="l">
              <a:spcBef>
                <a:spcPct val="50000"/>
              </a:spcBef>
            </a:pPr>
            <a:r>
              <a:rPr lang="en-GB" dirty="0"/>
              <a:t>Time</a:t>
            </a:r>
            <a:endParaRPr lang="en-US" dirty="0"/>
          </a:p>
        </p:txBody>
      </p:sp>
      <p:sp>
        <p:nvSpPr>
          <p:cNvPr id="11286" name="Text Box 25"/>
          <p:cNvSpPr txBox="1">
            <a:spLocks noChangeArrowheads="1"/>
          </p:cNvSpPr>
          <p:nvPr/>
        </p:nvSpPr>
        <p:spPr bwMode="auto">
          <a:xfrm>
            <a:off x="4816478" y="3175742"/>
            <a:ext cx="4503737" cy="334707"/>
          </a:xfrm>
          <a:prstGeom prst="rect">
            <a:avLst/>
          </a:prstGeom>
          <a:noFill/>
          <a:ln w="9525">
            <a:noFill/>
            <a:miter lim="800000"/>
            <a:headEnd type="none" w="sm" len="lg"/>
            <a:tailEnd type="none" w="sm" len="lg"/>
          </a:ln>
        </p:spPr>
        <p:txBody>
          <a:bodyPr>
            <a:spAutoFit/>
          </a:bodyPr>
          <a:lstStyle/>
          <a:p>
            <a:pPr algn="l">
              <a:lnSpc>
                <a:spcPct val="85000"/>
              </a:lnSpc>
              <a:spcBef>
                <a:spcPct val="50000"/>
              </a:spcBef>
              <a:tabLst>
                <a:tab pos="3492500" algn="l"/>
              </a:tabLst>
            </a:pPr>
            <a:r>
              <a:rPr lang="en-GB" dirty="0"/>
              <a:t>Last year’s average performance 	= 60%</a:t>
            </a:r>
            <a:endParaRPr lang="en-US" dirty="0"/>
          </a:p>
        </p:txBody>
      </p:sp>
      <p:sp>
        <p:nvSpPr>
          <p:cNvPr id="11287" name="Text Box 26"/>
          <p:cNvSpPr txBox="1">
            <a:spLocks noChangeArrowheads="1"/>
          </p:cNvSpPr>
          <p:nvPr/>
        </p:nvSpPr>
        <p:spPr bwMode="auto">
          <a:xfrm>
            <a:off x="4778377" y="2174029"/>
            <a:ext cx="4745037" cy="369332"/>
          </a:xfrm>
          <a:prstGeom prst="rect">
            <a:avLst/>
          </a:prstGeom>
          <a:noFill/>
          <a:ln w="9525">
            <a:noFill/>
            <a:miter lim="800000"/>
            <a:headEnd type="none" w="sm" len="lg"/>
            <a:tailEnd type="none" w="sm" len="lg"/>
          </a:ln>
        </p:spPr>
        <p:txBody>
          <a:bodyPr>
            <a:spAutoFit/>
          </a:bodyPr>
          <a:lstStyle/>
          <a:p>
            <a:pPr algn="l">
              <a:spcBef>
                <a:spcPct val="50000"/>
              </a:spcBef>
              <a:tabLst>
                <a:tab pos="3492500" algn="l"/>
              </a:tabLst>
            </a:pPr>
            <a:r>
              <a:rPr lang="en-GB" dirty="0"/>
              <a:t>Actual performance 	= 83% </a:t>
            </a:r>
            <a:endParaRPr lang="en-US" dirty="0"/>
          </a:p>
        </p:txBody>
      </p:sp>
      <p:sp>
        <p:nvSpPr>
          <p:cNvPr id="11288" name="Text Box 27"/>
          <p:cNvSpPr txBox="1">
            <a:spLocks noChangeArrowheads="1"/>
          </p:cNvSpPr>
          <p:nvPr/>
        </p:nvSpPr>
        <p:spPr bwMode="auto">
          <a:xfrm>
            <a:off x="1008063" y="4566391"/>
            <a:ext cx="5335588" cy="923330"/>
          </a:xfrm>
          <a:prstGeom prst="rect">
            <a:avLst/>
          </a:prstGeom>
          <a:noFill/>
          <a:ln w="9525">
            <a:noFill/>
            <a:miter lim="800000"/>
            <a:headEnd type="none" w="sm" len="lg"/>
            <a:tailEnd type="none" w="sm" len="lg"/>
          </a:ln>
        </p:spPr>
        <p:txBody>
          <a:bodyPr>
            <a:spAutoFit/>
          </a:bodyPr>
          <a:lstStyle/>
          <a:p>
            <a:pPr algn="l"/>
            <a:r>
              <a:rPr lang="en-GB" dirty="0"/>
              <a:t>Performance by historical standards is GOOD</a:t>
            </a:r>
          </a:p>
          <a:p>
            <a:pPr algn="l"/>
            <a:r>
              <a:rPr lang="en-GB" dirty="0"/>
              <a:t>Performance against improvement goal is POOR</a:t>
            </a:r>
          </a:p>
          <a:p>
            <a:pPr algn="l"/>
            <a:r>
              <a:rPr lang="en-GB" dirty="0"/>
              <a:t>Performance against competitors is GOOD</a:t>
            </a:r>
            <a:endParaRPr lang="en-US" dirty="0"/>
          </a:p>
        </p:txBody>
      </p:sp>
      <p:sp>
        <p:nvSpPr>
          <p:cNvPr id="11289" name="Line 28"/>
          <p:cNvSpPr>
            <a:spLocks noChangeShapeType="1"/>
          </p:cNvSpPr>
          <p:nvPr/>
        </p:nvSpPr>
        <p:spPr bwMode="auto">
          <a:xfrm>
            <a:off x="1101725" y="4229841"/>
            <a:ext cx="3784600" cy="0"/>
          </a:xfrm>
          <a:prstGeom prst="line">
            <a:avLst/>
          </a:prstGeom>
          <a:noFill/>
          <a:ln w="25400">
            <a:solidFill>
              <a:schemeClr val="tx1"/>
            </a:solidFill>
            <a:round/>
            <a:headEnd type="none" w="sm" len="sm"/>
            <a:tailEnd type="none" w="sm" len="sm"/>
          </a:ln>
        </p:spPr>
        <p:txBody>
          <a:bodyPr/>
          <a:lstStyle/>
          <a:p>
            <a:endParaRPr lang="en-GB" dirty="0"/>
          </a:p>
        </p:txBody>
      </p:sp>
      <p:sp>
        <p:nvSpPr>
          <p:cNvPr id="11290" name="Line 29"/>
          <p:cNvSpPr>
            <a:spLocks noChangeShapeType="1"/>
          </p:cNvSpPr>
          <p:nvPr/>
        </p:nvSpPr>
        <p:spPr bwMode="auto">
          <a:xfrm flipV="1">
            <a:off x="2314575" y="1713656"/>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1291" name="Line 30"/>
          <p:cNvSpPr>
            <a:spLocks noChangeShapeType="1"/>
          </p:cNvSpPr>
          <p:nvPr/>
        </p:nvSpPr>
        <p:spPr bwMode="auto">
          <a:xfrm flipV="1">
            <a:off x="2913063" y="1691430"/>
            <a:ext cx="0" cy="2513012"/>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1292" name="Line 31"/>
          <p:cNvSpPr>
            <a:spLocks noChangeShapeType="1"/>
          </p:cNvSpPr>
          <p:nvPr/>
        </p:nvSpPr>
        <p:spPr bwMode="auto">
          <a:xfrm flipV="1">
            <a:off x="3509963" y="1670793"/>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1293" name="Line 32"/>
          <p:cNvSpPr>
            <a:spLocks noChangeShapeType="1"/>
          </p:cNvSpPr>
          <p:nvPr/>
        </p:nvSpPr>
        <p:spPr bwMode="auto">
          <a:xfrm flipV="1">
            <a:off x="4106863" y="1691430"/>
            <a:ext cx="0" cy="2513012"/>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1294" name="Line 33"/>
          <p:cNvSpPr>
            <a:spLocks noChangeShapeType="1"/>
          </p:cNvSpPr>
          <p:nvPr/>
        </p:nvSpPr>
        <p:spPr bwMode="auto">
          <a:xfrm flipV="1">
            <a:off x="4705351" y="1685081"/>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1295" name="Text Box 34"/>
          <p:cNvSpPr txBox="1">
            <a:spLocks noChangeArrowheads="1"/>
          </p:cNvSpPr>
          <p:nvPr/>
        </p:nvSpPr>
        <p:spPr bwMode="auto">
          <a:xfrm>
            <a:off x="504826" y="3513879"/>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50</a:t>
            </a:r>
            <a:endParaRPr lang="en-US" dirty="0"/>
          </a:p>
        </p:txBody>
      </p:sp>
      <p:sp>
        <p:nvSpPr>
          <p:cNvPr id="11296" name="Text Box 35"/>
          <p:cNvSpPr txBox="1">
            <a:spLocks noChangeArrowheads="1"/>
          </p:cNvSpPr>
          <p:nvPr/>
        </p:nvSpPr>
        <p:spPr bwMode="auto">
          <a:xfrm>
            <a:off x="504826" y="3158279"/>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60</a:t>
            </a:r>
            <a:endParaRPr lang="en-US" dirty="0"/>
          </a:p>
        </p:txBody>
      </p:sp>
      <p:sp>
        <p:nvSpPr>
          <p:cNvPr id="11297" name="Text Box 36"/>
          <p:cNvSpPr txBox="1">
            <a:spLocks noChangeArrowheads="1"/>
          </p:cNvSpPr>
          <p:nvPr/>
        </p:nvSpPr>
        <p:spPr bwMode="auto">
          <a:xfrm>
            <a:off x="504826" y="2764580"/>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70</a:t>
            </a:r>
            <a:endParaRPr lang="en-US" dirty="0"/>
          </a:p>
        </p:txBody>
      </p:sp>
      <p:sp>
        <p:nvSpPr>
          <p:cNvPr id="11298" name="Text Box 37"/>
          <p:cNvSpPr txBox="1">
            <a:spLocks noChangeArrowheads="1"/>
          </p:cNvSpPr>
          <p:nvPr/>
        </p:nvSpPr>
        <p:spPr bwMode="auto">
          <a:xfrm>
            <a:off x="504826" y="2383580"/>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80</a:t>
            </a:r>
            <a:endParaRPr lang="en-US" dirty="0"/>
          </a:p>
        </p:txBody>
      </p:sp>
      <p:sp>
        <p:nvSpPr>
          <p:cNvPr id="11299" name="Text Box 38"/>
          <p:cNvSpPr txBox="1">
            <a:spLocks noChangeArrowheads="1"/>
          </p:cNvSpPr>
          <p:nvPr/>
        </p:nvSpPr>
        <p:spPr bwMode="auto">
          <a:xfrm>
            <a:off x="504826" y="1977179"/>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90</a:t>
            </a:r>
            <a:endParaRPr lang="en-US" dirty="0"/>
          </a:p>
        </p:txBody>
      </p:sp>
      <p:sp>
        <p:nvSpPr>
          <p:cNvPr id="11300" name="Text Box 39"/>
          <p:cNvSpPr txBox="1">
            <a:spLocks noChangeArrowheads="1"/>
          </p:cNvSpPr>
          <p:nvPr/>
        </p:nvSpPr>
        <p:spPr bwMode="auto">
          <a:xfrm>
            <a:off x="504826" y="1570780"/>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100</a:t>
            </a:r>
            <a:endParaRPr lang="en-US" dirty="0"/>
          </a:p>
        </p:txBody>
      </p:sp>
      <p:sp>
        <p:nvSpPr>
          <p:cNvPr id="11302" name="Freeform 41"/>
          <p:cNvSpPr>
            <a:spLocks/>
          </p:cNvSpPr>
          <p:nvPr/>
        </p:nvSpPr>
        <p:spPr bwMode="auto">
          <a:xfrm>
            <a:off x="1112837" y="2024806"/>
            <a:ext cx="3805239" cy="3175"/>
          </a:xfrm>
          <a:custGeom>
            <a:avLst/>
            <a:gdLst>
              <a:gd name="T0" fmla="*/ 0 w 1834"/>
              <a:gd name="T1" fmla="*/ 1 h 1"/>
              <a:gd name="T2" fmla="*/ 1834 w 1834"/>
              <a:gd name="T3" fmla="*/ 0 h 1"/>
              <a:gd name="T4" fmla="*/ 0 60000 65536"/>
              <a:gd name="T5" fmla="*/ 0 60000 65536"/>
              <a:gd name="T6" fmla="*/ 0 w 1834"/>
              <a:gd name="T7" fmla="*/ 0 h 1"/>
              <a:gd name="T8" fmla="*/ 1834 w 1834"/>
              <a:gd name="T9" fmla="*/ 1 h 1"/>
            </a:gdLst>
            <a:ahLst/>
            <a:cxnLst>
              <a:cxn ang="T4">
                <a:pos x="T0" y="T1"/>
              </a:cxn>
              <a:cxn ang="T5">
                <a:pos x="T2" y="T3"/>
              </a:cxn>
            </a:cxnLst>
            <a:rect l="T6" t="T7" r="T8" b="T9"/>
            <a:pathLst>
              <a:path w="1834" h="1">
                <a:moveTo>
                  <a:pt x="0" y="1"/>
                </a:moveTo>
                <a:lnTo>
                  <a:pt x="1834" y="0"/>
                </a:lnTo>
              </a:path>
            </a:pathLst>
          </a:custGeom>
          <a:noFill/>
          <a:ln w="22225">
            <a:solidFill>
              <a:srgbClr val="000000"/>
            </a:solidFill>
            <a:prstDash val="dash"/>
            <a:round/>
            <a:headEnd type="none" w="sm" len="lg"/>
            <a:tailEnd type="none" w="sm" len="lg"/>
          </a:ln>
        </p:spPr>
        <p:txBody>
          <a:bodyPr/>
          <a:lstStyle/>
          <a:p>
            <a:endParaRPr lang="en-GB" dirty="0"/>
          </a:p>
        </p:txBody>
      </p:sp>
      <p:sp>
        <p:nvSpPr>
          <p:cNvPr id="11303" name="Text Box 42"/>
          <p:cNvSpPr txBox="1">
            <a:spLocks noChangeArrowheads="1"/>
          </p:cNvSpPr>
          <p:nvPr/>
        </p:nvSpPr>
        <p:spPr bwMode="auto">
          <a:xfrm>
            <a:off x="4791077" y="1856529"/>
            <a:ext cx="4745037" cy="369332"/>
          </a:xfrm>
          <a:prstGeom prst="rect">
            <a:avLst/>
          </a:prstGeom>
          <a:noFill/>
          <a:ln w="9525">
            <a:noFill/>
            <a:miter lim="800000"/>
            <a:headEnd type="none" w="sm" len="lg"/>
            <a:tailEnd type="none" w="sm" len="lg"/>
          </a:ln>
        </p:spPr>
        <p:txBody>
          <a:bodyPr>
            <a:spAutoFit/>
          </a:bodyPr>
          <a:lstStyle/>
          <a:p>
            <a:pPr algn="l">
              <a:spcBef>
                <a:spcPct val="50000"/>
              </a:spcBef>
              <a:tabLst>
                <a:tab pos="3492500" algn="l"/>
              </a:tabLst>
            </a:pPr>
            <a:r>
              <a:rPr lang="en-GB" dirty="0"/>
              <a:t>Strategic goal 	= 95%</a:t>
            </a:r>
            <a:endParaRPr lang="en-US" dirty="0"/>
          </a:p>
        </p:txBody>
      </p:sp>
      <p:sp>
        <p:nvSpPr>
          <p:cNvPr id="11304" name="Text Box 43"/>
          <p:cNvSpPr txBox="1">
            <a:spLocks noChangeArrowheads="1"/>
          </p:cNvSpPr>
          <p:nvPr/>
        </p:nvSpPr>
        <p:spPr bwMode="auto">
          <a:xfrm>
            <a:off x="4791077" y="2555029"/>
            <a:ext cx="4745037" cy="369332"/>
          </a:xfrm>
          <a:prstGeom prst="rect">
            <a:avLst/>
          </a:prstGeom>
          <a:noFill/>
          <a:ln w="9525">
            <a:noFill/>
            <a:miter lim="800000"/>
            <a:headEnd type="none" w="sm" len="lg"/>
            <a:tailEnd type="none" w="sm" len="lg"/>
          </a:ln>
        </p:spPr>
        <p:txBody>
          <a:bodyPr>
            <a:spAutoFit/>
          </a:bodyPr>
          <a:lstStyle/>
          <a:p>
            <a:pPr algn="l">
              <a:spcBef>
                <a:spcPct val="50000"/>
              </a:spcBef>
              <a:tabLst>
                <a:tab pos="3492500" algn="l"/>
              </a:tabLst>
            </a:pPr>
            <a:r>
              <a:rPr lang="en-GB" dirty="0"/>
              <a:t>Competitor performance	= 75% </a:t>
            </a:r>
            <a:endParaRPr lang="en-US" dirty="0"/>
          </a:p>
        </p:txBody>
      </p:sp>
      <p:sp>
        <p:nvSpPr>
          <p:cNvPr id="11305" name="Freeform 44"/>
          <p:cNvSpPr>
            <a:spLocks/>
          </p:cNvSpPr>
          <p:nvPr/>
        </p:nvSpPr>
        <p:spPr bwMode="auto">
          <a:xfrm>
            <a:off x="1125539" y="2761406"/>
            <a:ext cx="3805239" cy="3175"/>
          </a:xfrm>
          <a:custGeom>
            <a:avLst/>
            <a:gdLst>
              <a:gd name="T0" fmla="*/ 0 w 1834"/>
              <a:gd name="T1" fmla="*/ 1 h 1"/>
              <a:gd name="T2" fmla="*/ 1834 w 1834"/>
              <a:gd name="T3" fmla="*/ 0 h 1"/>
              <a:gd name="T4" fmla="*/ 0 60000 65536"/>
              <a:gd name="T5" fmla="*/ 0 60000 65536"/>
              <a:gd name="T6" fmla="*/ 0 w 1834"/>
              <a:gd name="T7" fmla="*/ 0 h 1"/>
              <a:gd name="T8" fmla="*/ 1834 w 1834"/>
              <a:gd name="T9" fmla="*/ 1 h 1"/>
            </a:gdLst>
            <a:ahLst/>
            <a:cxnLst>
              <a:cxn ang="T4">
                <a:pos x="T0" y="T1"/>
              </a:cxn>
              <a:cxn ang="T5">
                <a:pos x="T2" y="T3"/>
              </a:cxn>
            </a:cxnLst>
            <a:rect l="T6" t="T7" r="T8" b="T9"/>
            <a:pathLst>
              <a:path w="1834" h="1">
                <a:moveTo>
                  <a:pt x="0" y="1"/>
                </a:moveTo>
                <a:lnTo>
                  <a:pt x="1834" y="0"/>
                </a:lnTo>
              </a:path>
            </a:pathLst>
          </a:custGeom>
          <a:noFill/>
          <a:ln w="22225">
            <a:solidFill>
              <a:srgbClr val="000000"/>
            </a:solidFill>
            <a:prstDash val="dash"/>
            <a:round/>
            <a:headEnd type="none" w="sm" len="lg"/>
            <a:tailEnd type="none" w="sm" len="lg"/>
          </a:ln>
        </p:spPr>
        <p:txBody>
          <a:bodyPr/>
          <a:lstStyle/>
          <a:p>
            <a:endParaRPr lang="en-GB" dirty="0"/>
          </a:p>
        </p:txBody>
      </p:sp>
      <p:sp>
        <p:nvSpPr>
          <p:cNvPr id="42" name="Text Box 57"/>
          <p:cNvSpPr txBox="1">
            <a:spLocks noChangeArrowheads="1"/>
          </p:cNvSpPr>
          <p:nvPr/>
        </p:nvSpPr>
        <p:spPr bwMode="auto">
          <a:xfrm>
            <a:off x="379412" y="26767"/>
            <a:ext cx="9144000" cy="954107"/>
          </a:xfrm>
          <a:prstGeom prst="rect">
            <a:avLst/>
          </a:prstGeom>
          <a:noFill/>
          <a:ln w="9525">
            <a:noFill/>
            <a:miter lim="800000"/>
            <a:headEnd type="none" w="sm" len="lg"/>
            <a:tailEnd type="none" w="sm" len="lg"/>
          </a:ln>
        </p:spPr>
        <p:txBody>
          <a:bodyPr wrap="square">
            <a:spAutoFit/>
          </a:bodyPr>
          <a:lstStyle/>
          <a:p>
            <a:pPr algn="ctr">
              <a:spcBef>
                <a:spcPct val="50000"/>
              </a:spcBef>
            </a:pPr>
            <a:r>
              <a:rPr lang="en-GB" sz="2800" b="1" dirty="0"/>
              <a:t>Different standards of comparison give </a:t>
            </a:r>
            <a:br>
              <a:rPr lang="en-GB" sz="2800" b="1" dirty="0"/>
            </a:br>
            <a:r>
              <a:rPr lang="en-GB" sz="2800" b="1" dirty="0"/>
              <a:t>different messages (Continued)</a:t>
            </a:r>
            <a:endParaRPr lang="en-US" sz="2800" b="1" dirty="0"/>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5"/>
          <p:cNvSpPr>
            <a:spLocks noChangeArrowheads="1"/>
          </p:cNvSpPr>
          <p:nvPr/>
        </p:nvSpPr>
        <p:spPr bwMode="auto">
          <a:xfrm>
            <a:off x="1103313" y="1676408"/>
            <a:ext cx="3797300" cy="2552700"/>
          </a:xfrm>
          <a:prstGeom prst="rect">
            <a:avLst/>
          </a:prstGeom>
          <a:solidFill>
            <a:schemeClr val="bg1">
              <a:lumMod val="95000"/>
            </a:schemeClr>
          </a:solidFill>
          <a:ln w="9525">
            <a:noFill/>
            <a:miter lim="800000"/>
            <a:headEnd type="none" w="sm" len="lg"/>
            <a:tailEnd type="none" w="sm" len="lg"/>
          </a:ln>
        </p:spPr>
        <p:txBody>
          <a:bodyPr wrap="none" anchor="ctr"/>
          <a:lstStyle/>
          <a:p>
            <a:endParaRPr lang="en-GB" dirty="0"/>
          </a:p>
        </p:txBody>
      </p:sp>
      <p:sp>
        <p:nvSpPr>
          <p:cNvPr id="12291" name="Rectangle 6"/>
          <p:cNvSpPr>
            <a:spLocks noChangeArrowheads="1"/>
          </p:cNvSpPr>
          <p:nvPr/>
        </p:nvSpPr>
        <p:spPr bwMode="auto">
          <a:xfrm>
            <a:off x="1049337" y="4498984"/>
            <a:ext cx="5221288" cy="1281339"/>
          </a:xfrm>
          <a:prstGeom prst="rect">
            <a:avLst/>
          </a:prstGeom>
          <a:solidFill>
            <a:srgbClr val="CCECFF"/>
          </a:solidFill>
          <a:ln w="9525">
            <a:solidFill>
              <a:schemeClr val="tx1"/>
            </a:solidFill>
            <a:miter lim="800000"/>
            <a:headEnd type="none" w="sm" len="lg"/>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12292" name="Freeform 7"/>
          <p:cNvSpPr>
            <a:spLocks/>
          </p:cNvSpPr>
          <p:nvPr/>
        </p:nvSpPr>
        <p:spPr bwMode="auto">
          <a:xfrm>
            <a:off x="1717675" y="3619508"/>
            <a:ext cx="596900" cy="1588"/>
          </a:xfrm>
          <a:custGeom>
            <a:avLst/>
            <a:gdLst>
              <a:gd name="T0" fmla="*/ 0 w 288"/>
              <a:gd name="T1" fmla="*/ 0 h 1"/>
              <a:gd name="T2" fmla="*/ 288 w 288"/>
              <a:gd name="T3" fmla="*/ 0 h 1"/>
              <a:gd name="T4" fmla="*/ 0 60000 65536"/>
              <a:gd name="T5" fmla="*/ 0 60000 65536"/>
              <a:gd name="T6" fmla="*/ 0 w 288"/>
              <a:gd name="T7" fmla="*/ 0 h 1"/>
              <a:gd name="T8" fmla="*/ 288 w 288"/>
              <a:gd name="T9" fmla="*/ 1 h 1"/>
            </a:gdLst>
            <a:ahLst/>
            <a:cxnLst>
              <a:cxn ang="T4">
                <a:pos x="T0" y="T1"/>
              </a:cxn>
              <a:cxn ang="T5">
                <a:pos x="T2" y="T3"/>
              </a:cxn>
            </a:cxnLst>
            <a:rect l="T6" t="T7" r="T8" b="T9"/>
            <a:pathLst>
              <a:path w="288" h="1">
                <a:moveTo>
                  <a:pt x="0" y="0"/>
                </a:moveTo>
                <a:lnTo>
                  <a:pt x="288"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2293" name="Freeform 8"/>
          <p:cNvSpPr>
            <a:spLocks/>
          </p:cNvSpPr>
          <p:nvPr/>
        </p:nvSpPr>
        <p:spPr bwMode="auto">
          <a:xfrm>
            <a:off x="2332038" y="3354396"/>
            <a:ext cx="596900" cy="265112"/>
          </a:xfrm>
          <a:custGeom>
            <a:avLst/>
            <a:gdLst>
              <a:gd name="T0" fmla="*/ 0 w 288"/>
              <a:gd name="T1" fmla="*/ 112 h 112"/>
              <a:gd name="T2" fmla="*/ 288 w 288"/>
              <a:gd name="T3" fmla="*/ 0 h 112"/>
              <a:gd name="T4" fmla="*/ 0 60000 65536"/>
              <a:gd name="T5" fmla="*/ 0 60000 65536"/>
              <a:gd name="T6" fmla="*/ 0 w 288"/>
              <a:gd name="T7" fmla="*/ 0 h 112"/>
              <a:gd name="T8" fmla="*/ 288 w 288"/>
              <a:gd name="T9" fmla="*/ 112 h 112"/>
            </a:gdLst>
            <a:ahLst/>
            <a:cxnLst>
              <a:cxn ang="T4">
                <a:pos x="T0" y="T1"/>
              </a:cxn>
              <a:cxn ang="T5">
                <a:pos x="T2" y="T3"/>
              </a:cxn>
            </a:cxnLst>
            <a:rect l="T6" t="T7" r="T8" b="T9"/>
            <a:pathLst>
              <a:path w="288" h="112">
                <a:moveTo>
                  <a:pt x="0" y="112"/>
                </a:moveTo>
                <a:lnTo>
                  <a:pt x="288"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2294" name="Freeform 9"/>
          <p:cNvSpPr>
            <a:spLocks/>
          </p:cNvSpPr>
          <p:nvPr/>
        </p:nvSpPr>
        <p:spPr bwMode="auto">
          <a:xfrm>
            <a:off x="2928939" y="3373446"/>
            <a:ext cx="581025" cy="246062"/>
          </a:xfrm>
          <a:custGeom>
            <a:avLst/>
            <a:gdLst>
              <a:gd name="T0" fmla="*/ 0 w 280"/>
              <a:gd name="T1" fmla="*/ 0 h 104"/>
              <a:gd name="T2" fmla="*/ 280 w 280"/>
              <a:gd name="T3" fmla="*/ 104 h 104"/>
              <a:gd name="T4" fmla="*/ 0 60000 65536"/>
              <a:gd name="T5" fmla="*/ 0 60000 65536"/>
              <a:gd name="T6" fmla="*/ 0 w 280"/>
              <a:gd name="T7" fmla="*/ 0 h 104"/>
              <a:gd name="T8" fmla="*/ 280 w 280"/>
              <a:gd name="T9" fmla="*/ 104 h 104"/>
            </a:gdLst>
            <a:ahLst/>
            <a:cxnLst>
              <a:cxn ang="T4">
                <a:pos x="T0" y="T1"/>
              </a:cxn>
              <a:cxn ang="T5">
                <a:pos x="T2" y="T3"/>
              </a:cxn>
            </a:cxnLst>
            <a:rect l="T6" t="T7" r="T8" b="T9"/>
            <a:pathLst>
              <a:path w="280" h="104">
                <a:moveTo>
                  <a:pt x="0" y="0"/>
                </a:moveTo>
                <a:lnTo>
                  <a:pt x="280" y="104"/>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2295" name="Freeform 10"/>
          <p:cNvSpPr>
            <a:spLocks/>
          </p:cNvSpPr>
          <p:nvPr/>
        </p:nvSpPr>
        <p:spPr bwMode="auto">
          <a:xfrm>
            <a:off x="3509964" y="3241683"/>
            <a:ext cx="614363" cy="387350"/>
          </a:xfrm>
          <a:custGeom>
            <a:avLst/>
            <a:gdLst>
              <a:gd name="T0" fmla="*/ 0 w 296"/>
              <a:gd name="T1" fmla="*/ 164 h 164"/>
              <a:gd name="T2" fmla="*/ 296 w 296"/>
              <a:gd name="T3" fmla="*/ 0 h 164"/>
              <a:gd name="T4" fmla="*/ 0 60000 65536"/>
              <a:gd name="T5" fmla="*/ 0 60000 65536"/>
              <a:gd name="T6" fmla="*/ 0 w 296"/>
              <a:gd name="T7" fmla="*/ 0 h 164"/>
              <a:gd name="T8" fmla="*/ 296 w 296"/>
              <a:gd name="T9" fmla="*/ 164 h 164"/>
            </a:gdLst>
            <a:ahLst/>
            <a:cxnLst>
              <a:cxn ang="T4">
                <a:pos x="T0" y="T1"/>
              </a:cxn>
              <a:cxn ang="T5">
                <a:pos x="T2" y="T3"/>
              </a:cxn>
            </a:cxnLst>
            <a:rect l="T6" t="T7" r="T8" b="T9"/>
            <a:pathLst>
              <a:path w="296" h="164">
                <a:moveTo>
                  <a:pt x="0" y="164"/>
                </a:moveTo>
                <a:lnTo>
                  <a:pt x="296"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2296" name="Freeform 11"/>
          <p:cNvSpPr>
            <a:spLocks/>
          </p:cNvSpPr>
          <p:nvPr/>
        </p:nvSpPr>
        <p:spPr bwMode="auto">
          <a:xfrm>
            <a:off x="4124327" y="2493973"/>
            <a:ext cx="581025" cy="738187"/>
          </a:xfrm>
          <a:custGeom>
            <a:avLst/>
            <a:gdLst>
              <a:gd name="T0" fmla="*/ 0 w 280"/>
              <a:gd name="T1" fmla="*/ 312 h 312"/>
              <a:gd name="T2" fmla="*/ 280 w 280"/>
              <a:gd name="T3" fmla="*/ 0 h 312"/>
              <a:gd name="T4" fmla="*/ 0 60000 65536"/>
              <a:gd name="T5" fmla="*/ 0 60000 65536"/>
              <a:gd name="T6" fmla="*/ 0 w 280"/>
              <a:gd name="T7" fmla="*/ 0 h 312"/>
              <a:gd name="T8" fmla="*/ 280 w 280"/>
              <a:gd name="T9" fmla="*/ 312 h 312"/>
            </a:gdLst>
            <a:ahLst/>
            <a:cxnLst>
              <a:cxn ang="T4">
                <a:pos x="T0" y="T1"/>
              </a:cxn>
              <a:cxn ang="T5">
                <a:pos x="T2" y="T3"/>
              </a:cxn>
            </a:cxnLst>
            <a:rect l="T6" t="T7" r="T8" b="T9"/>
            <a:pathLst>
              <a:path w="280" h="312">
                <a:moveTo>
                  <a:pt x="0" y="312"/>
                </a:moveTo>
                <a:lnTo>
                  <a:pt x="280" y="0"/>
                </a:lnTo>
              </a:path>
            </a:pathLst>
          </a:custGeom>
          <a:noFill/>
          <a:ln w="22225" cap="flat" cmpd="sng">
            <a:solidFill>
              <a:srgbClr val="CC00FF"/>
            </a:solidFill>
            <a:prstDash val="solid"/>
            <a:round/>
            <a:headEnd type="none" w="sm" len="sm"/>
            <a:tailEnd type="none" w="sm" len="sm"/>
          </a:ln>
        </p:spPr>
        <p:txBody>
          <a:bodyPr/>
          <a:lstStyle/>
          <a:p>
            <a:endParaRPr lang="en-GB" dirty="0"/>
          </a:p>
        </p:txBody>
      </p:sp>
      <p:sp>
        <p:nvSpPr>
          <p:cNvPr id="12297" name="Line 12"/>
          <p:cNvSpPr>
            <a:spLocks noChangeShapeType="1"/>
          </p:cNvSpPr>
          <p:nvPr/>
        </p:nvSpPr>
        <p:spPr bwMode="auto">
          <a:xfrm>
            <a:off x="1101725" y="1773246"/>
            <a:ext cx="0" cy="2455862"/>
          </a:xfrm>
          <a:prstGeom prst="line">
            <a:avLst/>
          </a:prstGeom>
          <a:noFill/>
          <a:ln w="25400">
            <a:solidFill>
              <a:srgbClr val="000000"/>
            </a:solidFill>
            <a:round/>
            <a:headEnd type="none" w="sm" len="lg"/>
            <a:tailEnd type="none" w="sm" len="lg"/>
          </a:ln>
        </p:spPr>
        <p:txBody>
          <a:bodyPr/>
          <a:lstStyle/>
          <a:p>
            <a:endParaRPr lang="en-GB" dirty="0"/>
          </a:p>
        </p:txBody>
      </p:sp>
      <p:sp>
        <p:nvSpPr>
          <p:cNvPr id="12298" name="Line 13"/>
          <p:cNvSpPr>
            <a:spLocks noChangeShapeType="1"/>
          </p:cNvSpPr>
          <p:nvPr/>
        </p:nvSpPr>
        <p:spPr bwMode="auto">
          <a:xfrm>
            <a:off x="2089151" y="3416308"/>
            <a:ext cx="57151" cy="0"/>
          </a:xfrm>
          <a:prstGeom prst="line">
            <a:avLst/>
          </a:prstGeom>
          <a:noFill/>
          <a:ln w="9525">
            <a:solidFill>
              <a:schemeClr val="tx1"/>
            </a:solidFill>
            <a:round/>
            <a:headEnd type="none" w="sm" len="lg"/>
            <a:tailEnd type="none" w="sm" len="lg"/>
          </a:ln>
        </p:spPr>
        <p:txBody>
          <a:bodyPr/>
          <a:lstStyle/>
          <a:p>
            <a:endParaRPr lang="en-GB" dirty="0"/>
          </a:p>
        </p:txBody>
      </p:sp>
      <p:sp>
        <p:nvSpPr>
          <p:cNvPr id="12299" name="Text Box 14"/>
          <p:cNvSpPr txBox="1">
            <a:spLocks noChangeArrowheads="1"/>
          </p:cNvSpPr>
          <p:nvPr/>
        </p:nvSpPr>
        <p:spPr bwMode="auto">
          <a:xfrm>
            <a:off x="322264" y="3938596"/>
            <a:ext cx="760413" cy="369332"/>
          </a:xfrm>
          <a:prstGeom prst="rect">
            <a:avLst/>
          </a:prstGeom>
          <a:noFill/>
          <a:ln w="9525">
            <a:noFill/>
            <a:miter lim="800000"/>
            <a:headEnd type="none" w="sm" len="lg"/>
            <a:tailEnd type="none" w="sm" len="lg"/>
          </a:ln>
        </p:spPr>
        <p:txBody>
          <a:bodyPr>
            <a:spAutoFit/>
          </a:bodyPr>
          <a:lstStyle/>
          <a:p>
            <a:pPr>
              <a:spcBef>
                <a:spcPct val="50000"/>
              </a:spcBef>
            </a:pPr>
            <a:r>
              <a:rPr lang="en-GB" dirty="0"/>
              <a:t>40</a:t>
            </a:r>
            <a:endParaRPr lang="en-US" dirty="0"/>
          </a:p>
        </p:txBody>
      </p:sp>
      <p:sp>
        <p:nvSpPr>
          <p:cNvPr id="12300" name="Freeform 15"/>
          <p:cNvSpPr>
            <a:spLocks/>
          </p:cNvSpPr>
          <p:nvPr/>
        </p:nvSpPr>
        <p:spPr bwMode="auto">
          <a:xfrm>
            <a:off x="1101726" y="3417898"/>
            <a:ext cx="3879851" cy="3175"/>
          </a:xfrm>
          <a:custGeom>
            <a:avLst/>
            <a:gdLst>
              <a:gd name="T0" fmla="*/ 0 w 1870"/>
              <a:gd name="T1" fmla="*/ 0 h 1"/>
              <a:gd name="T2" fmla="*/ 1870 w 1870"/>
              <a:gd name="T3" fmla="*/ 0 h 1"/>
              <a:gd name="T4" fmla="*/ 0 60000 65536"/>
              <a:gd name="T5" fmla="*/ 0 60000 65536"/>
              <a:gd name="T6" fmla="*/ 0 w 1870"/>
              <a:gd name="T7" fmla="*/ 0 h 1"/>
              <a:gd name="T8" fmla="*/ 1870 w 1870"/>
              <a:gd name="T9" fmla="*/ 1 h 1"/>
            </a:gdLst>
            <a:ahLst/>
            <a:cxnLst>
              <a:cxn ang="T4">
                <a:pos x="T0" y="T1"/>
              </a:cxn>
              <a:cxn ang="T5">
                <a:pos x="T2" y="T3"/>
              </a:cxn>
            </a:cxnLst>
            <a:rect l="T6" t="T7" r="T8" b="T9"/>
            <a:pathLst>
              <a:path w="1870" h="1">
                <a:moveTo>
                  <a:pt x="0" y="0"/>
                </a:moveTo>
                <a:lnTo>
                  <a:pt x="1870" y="0"/>
                </a:lnTo>
              </a:path>
            </a:pathLst>
          </a:custGeom>
          <a:noFill/>
          <a:ln w="22225">
            <a:solidFill>
              <a:srgbClr val="000000"/>
            </a:solidFill>
            <a:prstDash val="dash"/>
            <a:round/>
            <a:headEnd type="none" w="sm" len="lg"/>
            <a:tailEnd type="none" w="sm" len="lg"/>
          </a:ln>
        </p:spPr>
        <p:txBody>
          <a:bodyPr/>
          <a:lstStyle/>
          <a:p>
            <a:endParaRPr lang="en-GB" dirty="0"/>
          </a:p>
        </p:txBody>
      </p:sp>
      <p:sp>
        <p:nvSpPr>
          <p:cNvPr id="12301" name="Freeform 16"/>
          <p:cNvSpPr>
            <a:spLocks/>
          </p:cNvSpPr>
          <p:nvPr/>
        </p:nvSpPr>
        <p:spPr bwMode="auto">
          <a:xfrm>
            <a:off x="1138239" y="2465398"/>
            <a:ext cx="3805239" cy="3175"/>
          </a:xfrm>
          <a:custGeom>
            <a:avLst/>
            <a:gdLst>
              <a:gd name="T0" fmla="*/ 0 w 1834"/>
              <a:gd name="T1" fmla="*/ 1 h 1"/>
              <a:gd name="T2" fmla="*/ 1834 w 1834"/>
              <a:gd name="T3" fmla="*/ 0 h 1"/>
              <a:gd name="T4" fmla="*/ 0 60000 65536"/>
              <a:gd name="T5" fmla="*/ 0 60000 65536"/>
              <a:gd name="T6" fmla="*/ 0 w 1834"/>
              <a:gd name="T7" fmla="*/ 0 h 1"/>
              <a:gd name="T8" fmla="*/ 1834 w 1834"/>
              <a:gd name="T9" fmla="*/ 1 h 1"/>
            </a:gdLst>
            <a:ahLst/>
            <a:cxnLst>
              <a:cxn ang="T4">
                <a:pos x="T0" y="T1"/>
              </a:cxn>
              <a:cxn ang="T5">
                <a:pos x="T2" y="T3"/>
              </a:cxn>
            </a:cxnLst>
            <a:rect l="T6" t="T7" r="T8" b="T9"/>
            <a:pathLst>
              <a:path w="1834" h="1">
                <a:moveTo>
                  <a:pt x="0" y="1"/>
                </a:moveTo>
                <a:lnTo>
                  <a:pt x="1834" y="0"/>
                </a:lnTo>
              </a:path>
            </a:pathLst>
          </a:custGeom>
          <a:noFill/>
          <a:ln w="22225">
            <a:solidFill>
              <a:srgbClr val="000000"/>
            </a:solidFill>
            <a:prstDash val="dash"/>
            <a:round/>
            <a:headEnd type="none" w="sm" len="lg"/>
            <a:tailEnd type="none" w="sm" len="lg"/>
          </a:ln>
        </p:spPr>
        <p:txBody>
          <a:bodyPr/>
          <a:lstStyle/>
          <a:p>
            <a:endParaRPr lang="en-GB" dirty="0"/>
          </a:p>
        </p:txBody>
      </p:sp>
      <p:sp>
        <p:nvSpPr>
          <p:cNvPr id="12302" name="Line 17"/>
          <p:cNvSpPr>
            <a:spLocks noChangeShapeType="1"/>
          </p:cNvSpPr>
          <p:nvPr/>
        </p:nvSpPr>
        <p:spPr bwMode="auto">
          <a:xfrm flipV="1">
            <a:off x="1717675" y="1693873"/>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2303" name="Text Box 18"/>
          <p:cNvSpPr txBox="1">
            <a:spLocks noChangeArrowheads="1"/>
          </p:cNvSpPr>
          <p:nvPr/>
        </p:nvSpPr>
        <p:spPr bwMode="auto">
          <a:xfrm>
            <a:off x="1504952" y="3429009"/>
            <a:ext cx="407987"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2304" name="Text Box 19"/>
          <p:cNvSpPr txBox="1">
            <a:spLocks noChangeArrowheads="1"/>
          </p:cNvSpPr>
          <p:nvPr/>
        </p:nvSpPr>
        <p:spPr bwMode="auto">
          <a:xfrm>
            <a:off x="2116138" y="3422659"/>
            <a:ext cx="393700"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2305" name="Text Box 20"/>
          <p:cNvSpPr txBox="1">
            <a:spLocks noChangeArrowheads="1"/>
          </p:cNvSpPr>
          <p:nvPr/>
        </p:nvSpPr>
        <p:spPr bwMode="auto">
          <a:xfrm>
            <a:off x="2751139" y="3178183"/>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2306" name="Text Box 21"/>
          <p:cNvSpPr txBox="1">
            <a:spLocks noChangeArrowheads="1"/>
          </p:cNvSpPr>
          <p:nvPr/>
        </p:nvSpPr>
        <p:spPr bwMode="auto">
          <a:xfrm>
            <a:off x="3349627" y="3430596"/>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2307" name="Text Box 22"/>
          <p:cNvSpPr txBox="1">
            <a:spLocks noChangeArrowheads="1"/>
          </p:cNvSpPr>
          <p:nvPr/>
        </p:nvSpPr>
        <p:spPr bwMode="auto">
          <a:xfrm>
            <a:off x="3940178" y="3055946"/>
            <a:ext cx="338137"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2308" name="Text Box 23"/>
          <p:cNvSpPr txBox="1">
            <a:spLocks noChangeArrowheads="1"/>
          </p:cNvSpPr>
          <p:nvPr/>
        </p:nvSpPr>
        <p:spPr bwMode="auto">
          <a:xfrm>
            <a:off x="4543427" y="2301883"/>
            <a:ext cx="336551" cy="369332"/>
          </a:xfrm>
          <a:prstGeom prst="rect">
            <a:avLst/>
          </a:prstGeom>
          <a:noFill/>
          <a:ln w="9525">
            <a:noFill/>
            <a:miter lim="800000"/>
            <a:headEnd type="none" w="sm" len="lg"/>
            <a:tailEnd type="none" w="sm" len="lg"/>
          </a:ln>
        </p:spPr>
        <p:txBody>
          <a:bodyPr>
            <a:spAutoFit/>
          </a:bodyPr>
          <a:lstStyle/>
          <a:p>
            <a:pPr algn="ctr">
              <a:spcBef>
                <a:spcPct val="50000"/>
              </a:spcBef>
            </a:pPr>
            <a:r>
              <a:rPr lang="en-GB" dirty="0">
                <a:solidFill>
                  <a:srgbClr val="3333CC"/>
                </a:solidFill>
              </a:rPr>
              <a:t>X</a:t>
            </a:r>
            <a:endParaRPr lang="en-US" dirty="0">
              <a:solidFill>
                <a:srgbClr val="3333CC"/>
              </a:solidFill>
            </a:endParaRPr>
          </a:p>
        </p:txBody>
      </p:sp>
      <p:sp>
        <p:nvSpPr>
          <p:cNvPr id="12309" name="Text Box 24"/>
          <p:cNvSpPr txBox="1">
            <a:spLocks noChangeArrowheads="1"/>
          </p:cNvSpPr>
          <p:nvPr/>
        </p:nvSpPr>
        <p:spPr bwMode="auto">
          <a:xfrm>
            <a:off x="4754565" y="4010034"/>
            <a:ext cx="1357313" cy="369332"/>
          </a:xfrm>
          <a:prstGeom prst="rect">
            <a:avLst/>
          </a:prstGeom>
          <a:noFill/>
          <a:ln w="9525">
            <a:noFill/>
            <a:miter lim="800000"/>
            <a:headEnd type="none" w="sm" len="lg"/>
            <a:tailEnd type="none" w="sm" len="lg"/>
          </a:ln>
        </p:spPr>
        <p:txBody>
          <a:bodyPr>
            <a:spAutoFit/>
          </a:bodyPr>
          <a:lstStyle/>
          <a:p>
            <a:pPr algn="l">
              <a:spcBef>
                <a:spcPct val="50000"/>
              </a:spcBef>
            </a:pPr>
            <a:r>
              <a:rPr lang="en-GB" dirty="0"/>
              <a:t>Time</a:t>
            </a:r>
            <a:endParaRPr lang="en-US" dirty="0"/>
          </a:p>
        </p:txBody>
      </p:sp>
      <p:sp>
        <p:nvSpPr>
          <p:cNvPr id="12310" name="Text Box 25"/>
          <p:cNvSpPr txBox="1">
            <a:spLocks noChangeArrowheads="1"/>
          </p:cNvSpPr>
          <p:nvPr/>
        </p:nvSpPr>
        <p:spPr bwMode="auto">
          <a:xfrm>
            <a:off x="4816478" y="3184534"/>
            <a:ext cx="4503737" cy="334707"/>
          </a:xfrm>
          <a:prstGeom prst="rect">
            <a:avLst/>
          </a:prstGeom>
          <a:noFill/>
          <a:ln w="9525">
            <a:noFill/>
            <a:miter lim="800000"/>
            <a:headEnd type="none" w="sm" len="lg"/>
            <a:tailEnd type="none" w="sm" len="lg"/>
          </a:ln>
        </p:spPr>
        <p:txBody>
          <a:bodyPr>
            <a:spAutoFit/>
          </a:bodyPr>
          <a:lstStyle/>
          <a:p>
            <a:pPr algn="l">
              <a:lnSpc>
                <a:spcPct val="85000"/>
              </a:lnSpc>
              <a:spcBef>
                <a:spcPct val="50000"/>
              </a:spcBef>
              <a:tabLst>
                <a:tab pos="3492500" algn="l"/>
              </a:tabLst>
            </a:pPr>
            <a:r>
              <a:rPr lang="en-GB" dirty="0"/>
              <a:t>Last year’s average performance 	= 60%</a:t>
            </a:r>
            <a:endParaRPr lang="en-US" dirty="0"/>
          </a:p>
        </p:txBody>
      </p:sp>
      <p:sp>
        <p:nvSpPr>
          <p:cNvPr id="12311" name="Text Box 26"/>
          <p:cNvSpPr txBox="1">
            <a:spLocks noChangeArrowheads="1"/>
          </p:cNvSpPr>
          <p:nvPr/>
        </p:nvSpPr>
        <p:spPr bwMode="auto">
          <a:xfrm>
            <a:off x="4778377" y="2182821"/>
            <a:ext cx="4745037" cy="369332"/>
          </a:xfrm>
          <a:prstGeom prst="rect">
            <a:avLst/>
          </a:prstGeom>
          <a:noFill/>
          <a:ln w="9525">
            <a:noFill/>
            <a:miter lim="800000"/>
            <a:headEnd type="none" w="sm" len="lg"/>
            <a:tailEnd type="none" w="sm" len="lg"/>
          </a:ln>
        </p:spPr>
        <p:txBody>
          <a:bodyPr>
            <a:spAutoFit/>
          </a:bodyPr>
          <a:lstStyle/>
          <a:p>
            <a:pPr algn="l">
              <a:spcBef>
                <a:spcPct val="50000"/>
              </a:spcBef>
              <a:tabLst>
                <a:tab pos="3492500" algn="l"/>
              </a:tabLst>
            </a:pPr>
            <a:r>
              <a:rPr lang="en-GB" dirty="0"/>
              <a:t>Actual performance 	= 83% </a:t>
            </a:r>
            <a:endParaRPr lang="en-US" dirty="0"/>
          </a:p>
        </p:txBody>
      </p:sp>
      <p:sp>
        <p:nvSpPr>
          <p:cNvPr id="12312" name="Text Box 27"/>
          <p:cNvSpPr txBox="1">
            <a:spLocks noChangeArrowheads="1"/>
          </p:cNvSpPr>
          <p:nvPr/>
        </p:nvSpPr>
        <p:spPr bwMode="auto">
          <a:xfrm>
            <a:off x="1008063" y="4575185"/>
            <a:ext cx="5335588" cy="1200329"/>
          </a:xfrm>
          <a:prstGeom prst="rect">
            <a:avLst/>
          </a:prstGeom>
          <a:noFill/>
          <a:ln w="9525">
            <a:noFill/>
            <a:miter lim="800000"/>
            <a:headEnd type="none" w="sm" len="lg"/>
            <a:tailEnd type="none" w="sm" len="lg"/>
          </a:ln>
        </p:spPr>
        <p:txBody>
          <a:bodyPr>
            <a:spAutoFit/>
          </a:bodyPr>
          <a:lstStyle/>
          <a:p>
            <a:pPr algn="l"/>
            <a:r>
              <a:rPr lang="en-GB" dirty="0"/>
              <a:t>Performance by historical standards is GOOD</a:t>
            </a:r>
          </a:p>
          <a:p>
            <a:pPr algn="l"/>
            <a:r>
              <a:rPr lang="en-GB" dirty="0"/>
              <a:t>Performance against improvement goal is POOR</a:t>
            </a:r>
          </a:p>
          <a:p>
            <a:pPr algn="l"/>
            <a:r>
              <a:rPr lang="en-GB" dirty="0"/>
              <a:t>Performance against competitors is GOOD</a:t>
            </a:r>
          </a:p>
          <a:p>
            <a:pPr algn="l"/>
            <a:r>
              <a:rPr lang="en-GB" dirty="0"/>
              <a:t>Absolute performance is POOR</a:t>
            </a:r>
            <a:endParaRPr lang="en-US" dirty="0"/>
          </a:p>
        </p:txBody>
      </p:sp>
      <p:sp>
        <p:nvSpPr>
          <p:cNvPr id="12313" name="Line 28"/>
          <p:cNvSpPr>
            <a:spLocks noChangeShapeType="1"/>
          </p:cNvSpPr>
          <p:nvPr/>
        </p:nvSpPr>
        <p:spPr bwMode="auto">
          <a:xfrm>
            <a:off x="1101725" y="4238633"/>
            <a:ext cx="3784600" cy="0"/>
          </a:xfrm>
          <a:prstGeom prst="line">
            <a:avLst/>
          </a:prstGeom>
          <a:noFill/>
          <a:ln w="25400">
            <a:solidFill>
              <a:schemeClr val="tx1"/>
            </a:solidFill>
            <a:round/>
            <a:headEnd type="none" w="sm" len="sm"/>
            <a:tailEnd type="none" w="sm" len="sm"/>
          </a:ln>
        </p:spPr>
        <p:txBody>
          <a:bodyPr/>
          <a:lstStyle/>
          <a:p>
            <a:endParaRPr lang="en-GB" dirty="0"/>
          </a:p>
        </p:txBody>
      </p:sp>
      <p:sp>
        <p:nvSpPr>
          <p:cNvPr id="12314" name="Line 29"/>
          <p:cNvSpPr>
            <a:spLocks noChangeShapeType="1"/>
          </p:cNvSpPr>
          <p:nvPr/>
        </p:nvSpPr>
        <p:spPr bwMode="auto">
          <a:xfrm flipV="1">
            <a:off x="2314575" y="1722448"/>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2315" name="Line 30"/>
          <p:cNvSpPr>
            <a:spLocks noChangeShapeType="1"/>
          </p:cNvSpPr>
          <p:nvPr/>
        </p:nvSpPr>
        <p:spPr bwMode="auto">
          <a:xfrm flipV="1">
            <a:off x="2913063" y="1700222"/>
            <a:ext cx="0" cy="2513012"/>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2316" name="Line 31"/>
          <p:cNvSpPr>
            <a:spLocks noChangeShapeType="1"/>
          </p:cNvSpPr>
          <p:nvPr/>
        </p:nvSpPr>
        <p:spPr bwMode="auto">
          <a:xfrm flipV="1">
            <a:off x="3509963" y="1679585"/>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2317" name="Line 32"/>
          <p:cNvSpPr>
            <a:spLocks noChangeShapeType="1"/>
          </p:cNvSpPr>
          <p:nvPr/>
        </p:nvSpPr>
        <p:spPr bwMode="auto">
          <a:xfrm flipV="1">
            <a:off x="4106863" y="1700222"/>
            <a:ext cx="0" cy="2513012"/>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2318" name="Line 33"/>
          <p:cNvSpPr>
            <a:spLocks noChangeShapeType="1"/>
          </p:cNvSpPr>
          <p:nvPr/>
        </p:nvSpPr>
        <p:spPr bwMode="auto">
          <a:xfrm flipV="1">
            <a:off x="4705351" y="1693873"/>
            <a:ext cx="0" cy="2511425"/>
          </a:xfrm>
          <a:prstGeom prst="line">
            <a:avLst/>
          </a:prstGeom>
          <a:noFill/>
          <a:ln w="22225">
            <a:solidFill>
              <a:srgbClr val="000000"/>
            </a:solidFill>
            <a:prstDash val="dash"/>
            <a:round/>
            <a:headEnd type="none" w="sm" len="lg"/>
            <a:tailEnd type="none" w="sm" len="lg"/>
          </a:ln>
        </p:spPr>
        <p:txBody>
          <a:bodyPr/>
          <a:lstStyle/>
          <a:p>
            <a:endParaRPr lang="en-GB" dirty="0"/>
          </a:p>
        </p:txBody>
      </p:sp>
      <p:sp>
        <p:nvSpPr>
          <p:cNvPr id="12319" name="Text Box 34"/>
          <p:cNvSpPr txBox="1">
            <a:spLocks noChangeArrowheads="1"/>
          </p:cNvSpPr>
          <p:nvPr/>
        </p:nvSpPr>
        <p:spPr bwMode="auto">
          <a:xfrm>
            <a:off x="504826" y="3522671"/>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50</a:t>
            </a:r>
            <a:endParaRPr lang="en-US" dirty="0"/>
          </a:p>
        </p:txBody>
      </p:sp>
      <p:sp>
        <p:nvSpPr>
          <p:cNvPr id="12320" name="Text Box 35"/>
          <p:cNvSpPr txBox="1">
            <a:spLocks noChangeArrowheads="1"/>
          </p:cNvSpPr>
          <p:nvPr/>
        </p:nvSpPr>
        <p:spPr bwMode="auto">
          <a:xfrm>
            <a:off x="504826" y="3167071"/>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60</a:t>
            </a:r>
            <a:endParaRPr lang="en-US" dirty="0"/>
          </a:p>
        </p:txBody>
      </p:sp>
      <p:sp>
        <p:nvSpPr>
          <p:cNvPr id="12321" name="Text Box 36"/>
          <p:cNvSpPr txBox="1">
            <a:spLocks noChangeArrowheads="1"/>
          </p:cNvSpPr>
          <p:nvPr/>
        </p:nvSpPr>
        <p:spPr bwMode="auto">
          <a:xfrm>
            <a:off x="504826" y="2773372"/>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70</a:t>
            </a:r>
            <a:endParaRPr lang="en-US" dirty="0"/>
          </a:p>
        </p:txBody>
      </p:sp>
      <p:sp>
        <p:nvSpPr>
          <p:cNvPr id="12322" name="Text Box 37"/>
          <p:cNvSpPr txBox="1">
            <a:spLocks noChangeArrowheads="1"/>
          </p:cNvSpPr>
          <p:nvPr/>
        </p:nvSpPr>
        <p:spPr bwMode="auto">
          <a:xfrm>
            <a:off x="504826" y="2392372"/>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80</a:t>
            </a:r>
            <a:endParaRPr lang="en-US" dirty="0"/>
          </a:p>
        </p:txBody>
      </p:sp>
      <p:sp>
        <p:nvSpPr>
          <p:cNvPr id="12323" name="Text Box 38"/>
          <p:cNvSpPr txBox="1">
            <a:spLocks noChangeArrowheads="1"/>
          </p:cNvSpPr>
          <p:nvPr/>
        </p:nvSpPr>
        <p:spPr bwMode="auto">
          <a:xfrm>
            <a:off x="504826" y="1985971"/>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90</a:t>
            </a:r>
            <a:endParaRPr lang="en-US" dirty="0"/>
          </a:p>
        </p:txBody>
      </p:sp>
      <p:sp>
        <p:nvSpPr>
          <p:cNvPr id="12324" name="Text Box 39"/>
          <p:cNvSpPr txBox="1">
            <a:spLocks noChangeArrowheads="1"/>
          </p:cNvSpPr>
          <p:nvPr/>
        </p:nvSpPr>
        <p:spPr bwMode="auto">
          <a:xfrm>
            <a:off x="504826" y="1579572"/>
            <a:ext cx="577851" cy="369332"/>
          </a:xfrm>
          <a:prstGeom prst="rect">
            <a:avLst/>
          </a:prstGeom>
          <a:noFill/>
          <a:ln w="9525">
            <a:noFill/>
            <a:miter lim="800000"/>
            <a:headEnd type="none" w="sm" len="lg"/>
            <a:tailEnd type="none" w="sm" len="lg"/>
          </a:ln>
        </p:spPr>
        <p:txBody>
          <a:bodyPr>
            <a:spAutoFit/>
          </a:bodyPr>
          <a:lstStyle/>
          <a:p>
            <a:pPr>
              <a:spcBef>
                <a:spcPct val="50000"/>
              </a:spcBef>
            </a:pPr>
            <a:r>
              <a:rPr lang="en-GB" dirty="0"/>
              <a:t>100</a:t>
            </a:r>
            <a:endParaRPr lang="en-US" dirty="0"/>
          </a:p>
        </p:txBody>
      </p:sp>
      <p:sp>
        <p:nvSpPr>
          <p:cNvPr id="12326" name="Freeform 41"/>
          <p:cNvSpPr>
            <a:spLocks/>
          </p:cNvSpPr>
          <p:nvPr/>
        </p:nvSpPr>
        <p:spPr bwMode="auto">
          <a:xfrm>
            <a:off x="1112837" y="2033598"/>
            <a:ext cx="3805239" cy="3175"/>
          </a:xfrm>
          <a:custGeom>
            <a:avLst/>
            <a:gdLst>
              <a:gd name="T0" fmla="*/ 0 w 1834"/>
              <a:gd name="T1" fmla="*/ 1 h 1"/>
              <a:gd name="T2" fmla="*/ 1834 w 1834"/>
              <a:gd name="T3" fmla="*/ 0 h 1"/>
              <a:gd name="T4" fmla="*/ 0 60000 65536"/>
              <a:gd name="T5" fmla="*/ 0 60000 65536"/>
              <a:gd name="T6" fmla="*/ 0 w 1834"/>
              <a:gd name="T7" fmla="*/ 0 h 1"/>
              <a:gd name="T8" fmla="*/ 1834 w 1834"/>
              <a:gd name="T9" fmla="*/ 1 h 1"/>
            </a:gdLst>
            <a:ahLst/>
            <a:cxnLst>
              <a:cxn ang="T4">
                <a:pos x="T0" y="T1"/>
              </a:cxn>
              <a:cxn ang="T5">
                <a:pos x="T2" y="T3"/>
              </a:cxn>
            </a:cxnLst>
            <a:rect l="T6" t="T7" r="T8" b="T9"/>
            <a:pathLst>
              <a:path w="1834" h="1">
                <a:moveTo>
                  <a:pt x="0" y="1"/>
                </a:moveTo>
                <a:lnTo>
                  <a:pt x="1834" y="0"/>
                </a:lnTo>
              </a:path>
            </a:pathLst>
          </a:custGeom>
          <a:noFill/>
          <a:ln w="22225">
            <a:solidFill>
              <a:srgbClr val="000000"/>
            </a:solidFill>
            <a:prstDash val="dash"/>
            <a:round/>
            <a:headEnd type="none" w="sm" len="lg"/>
            <a:tailEnd type="none" w="sm" len="lg"/>
          </a:ln>
        </p:spPr>
        <p:txBody>
          <a:bodyPr/>
          <a:lstStyle/>
          <a:p>
            <a:endParaRPr lang="en-GB" dirty="0"/>
          </a:p>
        </p:txBody>
      </p:sp>
      <p:sp>
        <p:nvSpPr>
          <p:cNvPr id="12327" name="Text Box 42"/>
          <p:cNvSpPr txBox="1">
            <a:spLocks noChangeArrowheads="1"/>
          </p:cNvSpPr>
          <p:nvPr/>
        </p:nvSpPr>
        <p:spPr bwMode="auto">
          <a:xfrm>
            <a:off x="4791077" y="1865321"/>
            <a:ext cx="4745037" cy="369332"/>
          </a:xfrm>
          <a:prstGeom prst="rect">
            <a:avLst/>
          </a:prstGeom>
          <a:noFill/>
          <a:ln w="9525">
            <a:noFill/>
            <a:miter lim="800000"/>
            <a:headEnd type="none" w="sm" len="lg"/>
            <a:tailEnd type="none" w="sm" len="lg"/>
          </a:ln>
        </p:spPr>
        <p:txBody>
          <a:bodyPr>
            <a:spAutoFit/>
          </a:bodyPr>
          <a:lstStyle/>
          <a:p>
            <a:pPr algn="l">
              <a:spcBef>
                <a:spcPct val="50000"/>
              </a:spcBef>
              <a:tabLst>
                <a:tab pos="3492500" algn="l"/>
              </a:tabLst>
            </a:pPr>
            <a:r>
              <a:rPr lang="en-GB" dirty="0"/>
              <a:t>Strategic goal 	= 95%</a:t>
            </a:r>
            <a:endParaRPr lang="en-US" dirty="0"/>
          </a:p>
        </p:txBody>
      </p:sp>
      <p:sp>
        <p:nvSpPr>
          <p:cNvPr id="12328" name="Text Box 43"/>
          <p:cNvSpPr txBox="1">
            <a:spLocks noChangeArrowheads="1"/>
          </p:cNvSpPr>
          <p:nvPr/>
        </p:nvSpPr>
        <p:spPr bwMode="auto">
          <a:xfrm>
            <a:off x="4791077" y="2563821"/>
            <a:ext cx="4745037" cy="369332"/>
          </a:xfrm>
          <a:prstGeom prst="rect">
            <a:avLst/>
          </a:prstGeom>
          <a:noFill/>
          <a:ln w="9525">
            <a:noFill/>
            <a:miter lim="800000"/>
            <a:headEnd type="none" w="sm" len="lg"/>
            <a:tailEnd type="none" w="sm" len="lg"/>
          </a:ln>
        </p:spPr>
        <p:txBody>
          <a:bodyPr>
            <a:spAutoFit/>
          </a:bodyPr>
          <a:lstStyle/>
          <a:p>
            <a:pPr algn="l">
              <a:spcBef>
                <a:spcPct val="50000"/>
              </a:spcBef>
              <a:tabLst>
                <a:tab pos="3492500" algn="l"/>
              </a:tabLst>
            </a:pPr>
            <a:r>
              <a:rPr lang="en-GB" dirty="0"/>
              <a:t>Competitor performance	= 75% </a:t>
            </a:r>
            <a:endParaRPr lang="en-US" dirty="0"/>
          </a:p>
        </p:txBody>
      </p:sp>
      <p:sp>
        <p:nvSpPr>
          <p:cNvPr id="12329" name="Freeform 44"/>
          <p:cNvSpPr>
            <a:spLocks/>
          </p:cNvSpPr>
          <p:nvPr/>
        </p:nvSpPr>
        <p:spPr bwMode="auto">
          <a:xfrm>
            <a:off x="1125539" y="2770198"/>
            <a:ext cx="3805239" cy="3175"/>
          </a:xfrm>
          <a:custGeom>
            <a:avLst/>
            <a:gdLst>
              <a:gd name="T0" fmla="*/ 0 w 1834"/>
              <a:gd name="T1" fmla="*/ 1 h 1"/>
              <a:gd name="T2" fmla="*/ 1834 w 1834"/>
              <a:gd name="T3" fmla="*/ 0 h 1"/>
              <a:gd name="T4" fmla="*/ 0 60000 65536"/>
              <a:gd name="T5" fmla="*/ 0 60000 65536"/>
              <a:gd name="T6" fmla="*/ 0 w 1834"/>
              <a:gd name="T7" fmla="*/ 0 h 1"/>
              <a:gd name="T8" fmla="*/ 1834 w 1834"/>
              <a:gd name="T9" fmla="*/ 1 h 1"/>
            </a:gdLst>
            <a:ahLst/>
            <a:cxnLst>
              <a:cxn ang="T4">
                <a:pos x="T0" y="T1"/>
              </a:cxn>
              <a:cxn ang="T5">
                <a:pos x="T2" y="T3"/>
              </a:cxn>
            </a:cxnLst>
            <a:rect l="T6" t="T7" r="T8" b="T9"/>
            <a:pathLst>
              <a:path w="1834" h="1">
                <a:moveTo>
                  <a:pt x="0" y="1"/>
                </a:moveTo>
                <a:lnTo>
                  <a:pt x="1834" y="0"/>
                </a:lnTo>
              </a:path>
            </a:pathLst>
          </a:custGeom>
          <a:noFill/>
          <a:ln w="22225">
            <a:solidFill>
              <a:srgbClr val="000000"/>
            </a:solidFill>
            <a:prstDash val="dash"/>
            <a:round/>
            <a:headEnd type="none" w="sm" len="lg"/>
            <a:tailEnd type="none" w="sm" len="lg"/>
          </a:ln>
        </p:spPr>
        <p:txBody>
          <a:bodyPr/>
          <a:lstStyle/>
          <a:p>
            <a:endParaRPr lang="en-GB" dirty="0"/>
          </a:p>
        </p:txBody>
      </p:sp>
      <p:sp>
        <p:nvSpPr>
          <p:cNvPr id="12330" name="Freeform 45"/>
          <p:cNvSpPr>
            <a:spLocks/>
          </p:cNvSpPr>
          <p:nvPr/>
        </p:nvSpPr>
        <p:spPr bwMode="auto">
          <a:xfrm>
            <a:off x="1125539" y="1690698"/>
            <a:ext cx="3805239" cy="3175"/>
          </a:xfrm>
          <a:custGeom>
            <a:avLst/>
            <a:gdLst>
              <a:gd name="T0" fmla="*/ 0 w 1834"/>
              <a:gd name="T1" fmla="*/ 1 h 1"/>
              <a:gd name="T2" fmla="*/ 1834 w 1834"/>
              <a:gd name="T3" fmla="*/ 0 h 1"/>
              <a:gd name="T4" fmla="*/ 0 60000 65536"/>
              <a:gd name="T5" fmla="*/ 0 60000 65536"/>
              <a:gd name="T6" fmla="*/ 0 w 1834"/>
              <a:gd name="T7" fmla="*/ 0 h 1"/>
              <a:gd name="T8" fmla="*/ 1834 w 1834"/>
              <a:gd name="T9" fmla="*/ 1 h 1"/>
            </a:gdLst>
            <a:ahLst/>
            <a:cxnLst>
              <a:cxn ang="T4">
                <a:pos x="T0" y="T1"/>
              </a:cxn>
              <a:cxn ang="T5">
                <a:pos x="T2" y="T3"/>
              </a:cxn>
            </a:cxnLst>
            <a:rect l="T6" t="T7" r="T8" b="T9"/>
            <a:pathLst>
              <a:path w="1834" h="1">
                <a:moveTo>
                  <a:pt x="0" y="1"/>
                </a:moveTo>
                <a:lnTo>
                  <a:pt x="1834" y="0"/>
                </a:lnTo>
              </a:path>
            </a:pathLst>
          </a:custGeom>
          <a:noFill/>
          <a:ln w="22225">
            <a:solidFill>
              <a:srgbClr val="000000"/>
            </a:solidFill>
            <a:prstDash val="dash"/>
            <a:round/>
            <a:headEnd type="none" w="sm" len="lg"/>
            <a:tailEnd type="none" w="sm" len="lg"/>
          </a:ln>
        </p:spPr>
        <p:txBody>
          <a:bodyPr/>
          <a:lstStyle/>
          <a:p>
            <a:endParaRPr lang="en-GB" dirty="0"/>
          </a:p>
        </p:txBody>
      </p:sp>
      <p:sp>
        <p:nvSpPr>
          <p:cNvPr id="12331" name="Text Box 46"/>
          <p:cNvSpPr txBox="1">
            <a:spLocks noChangeArrowheads="1"/>
          </p:cNvSpPr>
          <p:nvPr/>
        </p:nvSpPr>
        <p:spPr bwMode="auto">
          <a:xfrm>
            <a:off x="4803777" y="1522421"/>
            <a:ext cx="4745037" cy="369332"/>
          </a:xfrm>
          <a:prstGeom prst="rect">
            <a:avLst/>
          </a:prstGeom>
          <a:noFill/>
          <a:ln w="9525">
            <a:noFill/>
            <a:miter lim="800000"/>
            <a:headEnd type="none" w="sm" len="lg"/>
            <a:tailEnd type="none" w="sm" len="lg"/>
          </a:ln>
        </p:spPr>
        <p:txBody>
          <a:bodyPr>
            <a:spAutoFit/>
          </a:bodyPr>
          <a:lstStyle/>
          <a:p>
            <a:pPr algn="l">
              <a:spcBef>
                <a:spcPct val="50000"/>
              </a:spcBef>
              <a:tabLst>
                <a:tab pos="3492500" algn="l"/>
              </a:tabLst>
            </a:pPr>
            <a:r>
              <a:rPr lang="en-GB" dirty="0"/>
              <a:t>Absolute performance 	=100%</a:t>
            </a:r>
            <a:endParaRPr lang="en-US" dirty="0"/>
          </a:p>
        </p:txBody>
      </p:sp>
      <p:sp>
        <p:nvSpPr>
          <p:cNvPr id="44" name="Text Box 57"/>
          <p:cNvSpPr txBox="1">
            <a:spLocks noChangeArrowheads="1"/>
          </p:cNvSpPr>
          <p:nvPr/>
        </p:nvSpPr>
        <p:spPr bwMode="auto">
          <a:xfrm>
            <a:off x="379412" y="26767"/>
            <a:ext cx="9144000" cy="954107"/>
          </a:xfrm>
          <a:prstGeom prst="rect">
            <a:avLst/>
          </a:prstGeom>
          <a:noFill/>
          <a:ln w="9525">
            <a:noFill/>
            <a:miter lim="800000"/>
            <a:headEnd type="none" w="sm" len="lg"/>
            <a:tailEnd type="none" w="sm" len="lg"/>
          </a:ln>
        </p:spPr>
        <p:txBody>
          <a:bodyPr wrap="square">
            <a:spAutoFit/>
          </a:bodyPr>
          <a:lstStyle/>
          <a:p>
            <a:pPr algn="ctr">
              <a:spcBef>
                <a:spcPct val="50000"/>
              </a:spcBef>
            </a:pPr>
            <a:r>
              <a:rPr lang="en-GB" sz="2800" b="1" dirty="0"/>
              <a:t>Different standards of comparison give </a:t>
            </a:r>
            <a:br>
              <a:rPr lang="en-GB" sz="2800" b="1" dirty="0"/>
            </a:br>
            <a:r>
              <a:rPr lang="en-GB" sz="2800" b="1" dirty="0"/>
              <a:t>different messages (Continued)</a:t>
            </a:r>
            <a:endParaRPr lang="en-US" sz="2800" b="1" dirty="0"/>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2768668" y="1330326"/>
            <a:ext cx="5334000" cy="3792538"/>
          </a:xfrm>
          <a:prstGeom prst="rect">
            <a:avLst/>
          </a:prstGeom>
          <a:solidFill>
            <a:schemeClr val="bg1">
              <a:lumMod val="95000"/>
            </a:schemeClr>
          </a:solidFill>
          <a:ln w="12700">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13315" name="Line 3"/>
          <p:cNvSpPr>
            <a:spLocks noChangeShapeType="1"/>
          </p:cNvSpPr>
          <p:nvPr/>
        </p:nvSpPr>
        <p:spPr bwMode="auto">
          <a:xfrm>
            <a:off x="2768668" y="1589088"/>
            <a:ext cx="5334000" cy="0"/>
          </a:xfrm>
          <a:prstGeom prst="line">
            <a:avLst/>
          </a:prstGeom>
          <a:noFill/>
          <a:ln w="19050">
            <a:solidFill>
              <a:srgbClr val="800080"/>
            </a:solidFill>
            <a:round/>
            <a:headEnd/>
            <a:tailEnd/>
          </a:ln>
        </p:spPr>
        <p:txBody>
          <a:bodyPr wrap="none" anchor="ctr"/>
          <a:lstStyle/>
          <a:p>
            <a:endParaRPr lang="en-GB" dirty="0"/>
          </a:p>
        </p:txBody>
      </p:sp>
      <p:sp>
        <p:nvSpPr>
          <p:cNvPr id="13316" name="Line 4"/>
          <p:cNvSpPr>
            <a:spLocks noChangeShapeType="1"/>
          </p:cNvSpPr>
          <p:nvPr/>
        </p:nvSpPr>
        <p:spPr bwMode="auto">
          <a:xfrm>
            <a:off x="2768668" y="1995488"/>
            <a:ext cx="5334000" cy="0"/>
          </a:xfrm>
          <a:prstGeom prst="line">
            <a:avLst/>
          </a:prstGeom>
          <a:noFill/>
          <a:ln w="19050">
            <a:solidFill>
              <a:srgbClr val="800080"/>
            </a:solidFill>
            <a:round/>
            <a:headEnd/>
            <a:tailEnd/>
          </a:ln>
        </p:spPr>
        <p:txBody>
          <a:bodyPr wrap="none" anchor="ctr"/>
          <a:lstStyle/>
          <a:p>
            <a:endParaRPr lang="en-GB" dirty="0"/>
          </a:p>
        </p:txBody>
      </p:sp>
      <p:sp>
        <p:nvSpPr>
          <p:cNvPr id="13317" name="Line 5"/>
          <p:cNvSpPr>
            <a:spLocks noChangeShapeType="1"/>
          </p:cNvSpPr>
          <p:nvPr/>
        </p:nvSpPr>
        <p:spPr bwMode="auto">
          <a:xfrm>
            <a:off x="2768668" y="2401888"/>
            <a:ext cx="5334000" cy="0"/>
          </a:xfrm>
          <a:prstGeom prst="line">
            <a:avLst/>
          </a:prstGeom>
          <a:noFill/>
          <a:ln w="19050">
            <a:solidFill>
              <a:srgbClr val="800080"/>
            </a:solidFill>
            <a:round/>
            <a:headEnd/>
            <a:tailEnd/>
          </a:ln>
        </p:spPr>
        <p:txBody>
          <a:bodyPr wrap="none" anchor="ctr"/>
          <a:lstStyle/>
          <a:p>
            <a:endParaRPr lang="en-GB" dirty="0"/>
          </a:p>
        </p:txBody>
      </p:sp>
      <p:sp>
        <p:nvSpPr>
          <p:cNvPr id="13318" name="Line 6"/>
          <p:cNvSpPr>
            <a:spLocks noChangeShapeType="1"/>
          </p:cNvSpPr>
          <p:nvPr/>
        </p:nvSpPr>
        <p:spPr bwMode="auto">
          <a:xfrm>
            <a:off x="2768668" y="2808288"/>
            <a:ext cx="5334000" cy="0"/>
          </a:xfrm>
          <a:prstGeom prst="line">
            <a:avLst/>
          </a:prstGeom>
          <a:noFill/>
          <a:ln w="19050">
            <a:solidFill>
              <a:srgbClr val="800080"/>
            </a:solidFill>
            <a:round/>
            <a:headEnd/>
            <a:tailEnd/>
          </a:ln>
        </p:spPr>
        <p:txBody>
          <a:bodyPr wrap="none" anchor="ctr"/>
          <a:lstStyle/>
          <a:p>
            <a:endParaRPr lang="en-GB" dirty="0"/>
          </a:p>
        </p:txBody>
      </p:sp>
      <p:sp>
        <p:nvSpPr>
          <p:cNvPr id="13319" name="Line 7"/>
          <p:cNvSpPr>
            <a:spLocks noChangeShapeType="1"/>
          </p:cNvSpPr>
          <p:nvPr/>
        </p:nvSpPr>
        <p:spPr bwMode="auto">
          <a:xfrm>
            <a:off x="2768668" y="3214688"/>
            <a:ext cx="5334000" cy="0"/>
          </a:xfrm>
          <a:prstGeom prst="line">
            <a:avLst/>
          </a:prstGeom>
          <a:noFill/>
          <a:ln w="19050">
            <a:solidFill>
              <a:srgbClr val="800080"/>
            </a:solidFill>
            <a:round/>
            <a:headEnd/>
            <a:tailEnd/>
          </a:ln>
        </p:spPr>
        <p:txBody>
          <a:bodyPr wrap="none" anchor="ctr"/>
          <a:lstStyle/>
          <a:p>
            <a:endParaRPr lang="en-GB" dirty="0"/>
          </a:p>
        </p:txBody>
      </p:sp>
      <p:sp>
        <p:nvSpPr>
          <p:cNvPr id="13320" name="Line 8"/>
          <p:cNvSpPr>
            <a:spLocks noChangeShapeType="1"/>
          </p:cNvSpPr>
          <p:nvPr/>
        </p:nvSpPr>
        <p:spPr bwMode="auto">
          <a:xfrm>
            <a:off x="2768668" y="3621088"/>
            <a:ext cx="5334000" cy="0"/>
          </a:xfrm>
          <a:prstGeom prst="line">
            <a:avLst/>
          </a:prstGeom>
          <a:noFill/>
          <a:ln w="19050">
            <a:solidFill>
              <a:srgbClr val="800080"/>
            </a:solidFill>
            <a:round/>
            <a:headEnd/>
            <a:tailEnd/>
          </a:ln>
        </p:spPr>
        <p:txBody>
          <a:bodyPr wrap="none" anchor="ctr"/>
          <a:lstStyle/>
          <a:p>
            <a:endParaRPr lang="en-GB" dirty="0"/>
          </a:p>
        </p:txBody>
      </p:sp>
      <p:sp>
        <p:nvSpPr>
          <p:cNvPr id="13321" name="Line 9"/>
          <p:cNvSpPr>
            <a:spLocks noChangeShapeType="1"/>
          </p:cNvSpPr>
          <p:nvPr/>
        </p:nvSpPr>
        <p:spPr bwMode="auto">
          <a:xfrm>
            <a:off x="2768668" y="4027488"/>
            <a:ext cx="5334000" cy="0"/>
          </a:xfrm>
          <a:prstGeom prst="line">
            <a:avLst/>
          </a:prstGeom>
          <a:noFill/>
          <a:ln w="19050">
            <a:solidFill>
              <a:srgbClr val="800080"/>
            </a:solidFill>
            <a:round/>
            <a:headEnd/>
            <a:tailEnd/>
          </a:ln>
        </p:spPr>
        <p:txBody>
          <a:bodyPr wrap="none" anchor="ctr"/>
          <a:lstStyle/>
          <a:p>
            <a:endParaRPr lang="en-GB" dirty="0"/>
          </a:p>
        </p:txBody>
      </p:sp>
      <p:sp>
        <p:nvSpPr>
          <p:cNvPr id="13322" name="Line 10"/>
          <p:cNvSpPr>
            <a:spLocks noChangeShapeType="1"/>
          </p:cNvSpPr>
          <p:nvPr/>
        </p:nvSpPr>
        <p:spPr bwMode="auto">
          <a:xfrm>
            <a:off x="2768668" y="4433888"/>
            <a:ext cx="5334000" cy="0"/>
          </a:xfrm>
          <a:prstGeom prst="line">
            <a:avLst/>
          </a:prstGeom>
          <a:noFill/>
          <a:ln w="19050">
            <a:solidFill>
              <a:srgbClr val="800080"/>
            </a:solidFill>
            <a:round/>
            <a:headEnd/>
            <a:tailEnd/>
          </a:ln>
        </p:spPr>
        <p:txBody>
          <a:bodyPr wrap="none" anchor="ctr"/>
          <a:lstStyle/>
          <a:p>
            <a:endParaRPr lang="en-GB" dirty="0"/>
          </a:p>
        </p:txBody>
      </p:sp>
      <p:sp>
        <p:nvSpPr>
          <p:cNvPr id="13323" name="Line 11"/>
          <p:cNvSpPr>
            <a:spLocks noChangeShapeType="1"/>
          </p:cNvSpPr>
          <p:nvPr/>
        </p:nvSpPr>
        <p:spPr bwMode="auto">
          <a:xfrm>
            <a:off x="2768668" y="4840288"/>
            <a:ext cx="5334000" cy="0"/>
          </a:xfrm>
          <a:prstGeom prst="line">
            <a:avLst/>
          </a:prstGeom>
          <a:noFill/>
          <a:ln w="19050">
            <a:solidFill>
              <a:srgbClr val="800080"/>
            </a:solidFill>
            <a:round/>
            <a:headEnd/>
            <a:tailEnd/>
          </a:ln>
        </p:spPr>
        <p:txBody>
          <a:bodyPr wrap="none" anchor="ctr"/>
          <a:lstStyle/>
          <a:p>
            <a:endParaRPr lang="en-GB" dirty="0"/>
          </a:p>
        </p:txBody>
      </p:sp>
      <p:sp>
        <p:nvSpPr>
          <p:cNvPr id="13324" name="Line 12"/>
          <p:cNvSpPr>
            <a:spLocks noChangeShapeType="1"/>
          </p:cNvSpPr>
          <p:nvPr/>
        </p:nvSpPr>
        <p:spPr bwMode="auto">
          <a:xfrm>
            <a:off x="2990917" y="1341438"/>
            <a:ext cx="0" cy="3771900"/>
          </a:xfrm>
          <a:prstGeom prst="line">
            <a:avLst/>
          </a:prstGeom>
          <a:noFill/>
          <a:ln w="19050">
            <a:solidFill>
              <a:srgbClr val="800080"/>
            </a:solidFill>
            <a:round/>
            <a:headEnd/>
            <a:tailEnd/>
          </a:ln>
        </p:spPr>
        <p:txBody>
          <a:bodyPr wrap="none" anchor="ctr"/>
          <a:lstStyle/>
          <a:p>
            <a:endParaRPr lang="en-GB" dirty="0"/>
          </a:p>
        </p:txBody>
      </p:sp>
      <p:sp>
        <p:nvSpPr>
          <p:cNvPr id="13325" name="Line 13"/>
          <p:cNvSpPr>
            <a:spLocks noChangeShapeType="1"/>
          </p:cNvSpPr>
          <p:nvPr/>
        </p:nvSpPr>
        <p:spPr bwMode="auto">
          <a:xfrm>
            <a:off x="3587817" y="1341438"/>
            <a:ext cx="0" cy="3771900"/>
          </a:xfrm>
          <a:prstGeom prst="line">
            <a:avLst/>
          </a:prstGeom>
          <a:noFill/>
          <a:ln w="19050">
            <a:solidFill>
              <a:srgbClr val="800080"/>
            </a:solidFill>
            <a:round/>
            <a:headEnd/>
            <a:tailEnd/>
          </a:ln>
        </p:spPr>
        <p:txBody>
          <a:bodyPr wrap="none" anchor="ctr"/>
          <a:lstStyle/>
          <a:p>
            <a:endParaRPr lang="en-GB" dirty="0"/>
          </a:p>
        </p:txBody>
      </p:sp>
      <p:sp>
        <p:nvSpPr>
          <p:cNvPr id="13326" name="Line 14"/>
          <p:cNvSpPr>
            <a:spLocks noChangeShapeType="1"/>
          </p:cNvSpPr>
          <p:nvPr/>
        </p:nvSpPr>
        <p:spPr bwMode="auto">
          <a:xfrm>
            <a:off x="4184717" y="1341438"/>
            <a:ext cx="0" cy="3771900"/>
          </a:xfrm>
          <a:prstGeom prst="line">
            <a:avLst/>
          </a:prstGeom>
          <a:noFill/>
          <a:ln w="19050">
            <a:solidFill>
              <a:srgbClr val="800080"/>
            </a:solidFill>
            <a:round/>
            <a:headEnd/>
            <a:tailEnd/>
          </a:ln>
        </p:spPr>
        <p:txBody>
          <a:bodyPr wrap="none" anchor="ctr"/>
          <a:lstStyle/>
          <a:p>
            <a:endParaRPr lang="en-GB" dirty="0"/>
          </a:p>
        </p:txBody>
      </p:sp>
      <p:sp>
        <p:nvSpPr>
          <p:cNvPr id="13327" name="Line 15"/>
          <p:cNvSpPr>
            <a:spLocks noChangeShapeType="1"/>
          </p:cNvSpPr>
          <p:nvPr/>
        </p:nvSpPr>
        <p:spPr bwMode="auto">
          <a:xfrm>
            <a:off x="4781617" y="1341438"/>
            <a:ext cx="0" cy="3771900"/>
          </a:xfrm>
          <a:prstGeom prst="line">
            <a:avLst/>
          </a:prstGeom>
          <a:noFill/>
          <a:ln w="19050">
            <a:solidFill>
              <a:srgbClr val="800080"/>
            </a:solidFill>
            <a:round/>
            <a:headEnd/>
            <a:tailEnd/>
          </a:ln>
        </p:spPr>
        <p:txBody>
          <a:bodyPr wrap="none" anchor="ctr"/>
          <a:lstStyle/>
          <a:p>
            <a:endParaRPr lang="en-GB" dirty="0"/>
          </a:p>
        </p:txBody>
      </p:sp>
      <p:sp>
        <p:nvSpPr>
          <p:cNvPr id="13328" name="Line 16"/>
          <p:cNvSpPr>
            <a:spLocks noChangeShapeType="1"/>
          </p:cNvSpPr>
          <p:nvPr/>
        </p:nvSpPr>
        <p:spPr bwMode="auto">
          <a:xfrm>
            <a:off x="5378517" y="1341438"/>
            <a:ext cx="0" cy="3771900"/>
          </a:xfrm>
          <a:prstGeom prst="line">
            <a:avLst/>
          </a:prstGeom>
          <a:noFill/>
          <a:ln w="19050">
            <a:solidFill>
              <a:srgbClr val="800080"/>
            </a:solidFill>
            <a:round/>
            <a:headEnd/>
            <a:tailEnd/>
          </a:ln>
        </p:spPr>
        <p:txBody>
          <a:bodyPr wrap="none" anchor="ctr"/>
          <a:lstStyle/>
          <a:p>
            <a:endParaRPr lang="en-GB" dirty="0"/>
          </a:p>
        </p:txBody>
      </p:sp>
      <p:sp>
        <p:nvSpPr>
          <p:cNvPr id="13329" name="Line 17"/>
          <p:cNvSpPr>
            <a:spLocks noChangeShapeType="1"/>
          </p:cNvSpPr>
          <p:nvPr/>
        </p:nvSpPr>
        <p:spPr bwMode="auto">
          <a:xfrm>
            <a:off x="5975417" y="1341438"/>
            <a:ext cx="0" cy="3771900"/>
          </a:xfrm>
          <a:prstGeom prst="line">
            <a:avLst/>
          </a:prstGeom>
          <a:noFill/>
          <a:ln w="19050">
            <a:solidFill>
              <a:srgbClr val="800080"/>
            </a:solidFill>
            <a:round/>
            <a:headEnd/>
            <a:tailEnd/>
          </a:ln>
        </p:spPr>
        <p:txBody>
          <a:bodyPr wrap="none" anchor="ctr"/>
          <a:lstStyle/>
          <a:p>
            <a:endParaRPr lang="en-GB" dirty="0"/>
          </a:p>
        </p:txBody>
      </p:sp>
      <p:sp>
        <p:nvSpPr>
          <p:cNvPr id="13330" name="Line 18"/>
          <p:cNvSpPr>
            <a:spLocks noChangeShapeType="1"/>
          </p:cNvSpPr>
          <p:nvPr/>
        </p:nvSpPr>
        <p:spPr bwMode="auto">
          <a:xfrm>
            <a:off x="6572317" y="1341438"/>
            <a:ext cx="0" cy="3771900"/>
          </a:xfrm>
          <a:prstGeom prst="line">
            <a:avLst/>
          </a:prstGeom>
          <a:noFill/>
          <a:ln w="19050">
            <a:solidFill>
              <a:srgbClr val="800080"/>
            </a:solidFill>
            <a:round/>
            <a:headEnd/>
            <a:tailEnd/>
          </a:ln>
        </p:spPr>
        <p:txBody>
          <a:bodyPr wrap="none" anchor="ctr"/>
          <a:lstStyle/>
          <a:p>
            <a:endParaRPr lang="en-GB" dirty="0"/>
          </a:p>
        </p:txBody>
      </p:sp>
      <p:sp>
        <p:nvSpPr>
          <p:cNvPr id="13331" name="Line 19"/>
          <p:cNvSpPr>
            <a:spLocks noChangeShapeType="1"/>
          </p:cNvSpPr>
          <p:nvPr/>
        </p:nvSpPr>
        <p:spPr bwMode="auto">
          <a:xfrm>
            <a:off x="7169217" y="1341438"/>
            <a:ext cx="0" cy="3771900"/>
          </a:xfrm>
          <a:prstGeom prst="line">
            <a:avLst/>
          </a:prstGeom>
          <a:noFill/>
          <a:ln w="19050">
            <a:solidFill>
              <a:srgbClr val="800080"/>
            </a:solidFill>
            <a:round/>
            <a:headEnd/>
            <a:tailEnd/>
          </a:ln>
        </p:spPr>
        <p:txBody>
          <a:bodyPr wrap="none" anchor="ctr"/>
          <a:lstStyle/>
          <a:p>
            <a:endParaRPr lang="en-GB" dirty="0"/>
          </a:p>
        </p:txBody>
      </p:sp>
      <p:sp>
        <p:nvSpPr>
          <p:cNvPr id="13332" name="Line 20"/>
          <p:cNvSpPr>
            <a:spLocks noChangeShapeType="1"/>
          </p:cNvSpPr>
          <p:nvPr/>
        </p:nvSpPr>
        <p:spPr bwMode="auto">
          <a:xfrm>
            <a:off x="7766117" y="1341438"/>
            <a:ext cx="0" cy="3771900"/>
          </a:xfrm>
          <a:prstGeom prst="line">
            <a:avLst/>
          </a:prstGeom>
          <a:noFill/>
          <a:ln w="19050">
            <a:solidFill>
              <a:srgbClr val="800080"/>
            </a:solidFill>
            <a:round/>
            <a:headEnd/>
            <a:tailEnd/>
          </a:ln>
        </p:spPr>
        <p:txBody>
          <a:bodyPr wrap="none" anchor="ctr"/>
          <a:lstStyle/>
          <a:p>
            <a:endParaRPr lang="en-GB" dirty="0"/>
          </a:p>
        </p:txBody>
      </p:sp>
      <p:sp>
        <p:nvSpPr>
          <p:cNvPr id="13333" name="Rectangle 21"/>
          <p:cNvSpPr>
            <a:spLocks noChangeArrowheads="1"/>
          </p:cNvSpPr>
          <p:nvPr/>
        </p:nvSpPr>
        <p:spPr bwMode="auto">
          <a:xfrm>
            <a:off x="2714709" y="1290640"/>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1</a:t>
            </a:r>
          </a:p>
        </p:txBody>
      </p:sp>
      <p:sp>
        <p:nvSpPr>
          <p:cNvPr id="13334" name="Rectangle 22"/>
          <p:cNvSpPr>
            <a:spLocks noChangeArrowheads="1"/>
          </p:cNvSpPr>
          <p:nvPr/>
        </p:nvSpPr>
        <p:spPr bwMode="auto">
          <a:xfrm>
            <a:off x="2714709" y="1687515"/>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2</a:t>
            </a:r>
          </a:p>
        </p:txBody>
      </p:sp>
      <p:sp>
        <p:nvSpPr>
          <p:cNvPr id="13335" name="Rectangle 23"/>
          <p:cNvSpPr>
            <a:spLocks noChangeArrowheads="1"/>
          </p:cNvSpPr>
          <p:nvPr/>
        </p:nvSpPr>
        <p:spPr bwMode="auto">
          <a:xfrm>
            <a:off x="2714709" y="2066927"/>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3</a:t>
            </a:r>
          </a:p>
        </p:txBody>
      </p:sp>
      <p:sp>
        <p:nvSpPr>
          <p:cNvPr id="13336" name="Rectangle 24"/>
          <p:cNvSpPr>
            <a:spLocks noChangeArrowheads="1"/>
          </p:cNvSpPr>
          <p:nvPr/>
        </p:nvSpPr>
        <p:spPr bwMode="auto">
          <a:xfrm>
            <a:off x="2714709" y="2493965"/>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4</a:t>
            </a:r>
          </a:p>
        </p:txBody>
      </p:sp>
      <p:sp>
        <p:nvSpPr>
          <p:cNvPr id="13337" name="Rectangle 25"/>
          <p:cNvSpPr>
            <a:spLocks noChangeArrowheads="1"/>
          </p:cNvSpPr>
          <p:nvPr/>
        </p:nvSpPr>
        <p:spPr bwMode="auto">
          <a:xfrm>
            <a:off x="2714709" y="2908302"/>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5</a:t>
            </a:r>
          </a:p>
        </p:txBody>
      </p:sp>
      <p:sp>
        <p:nvSpPr>
          <p:cNvPr id="13338" name="Rectangle 26"/>
          <p:cNvSpPr>
            <a:spLocks noChangeArrowheads="1"/>
          </p:cNvSpPr>
          <p:nvPr/>
        </p:nvSpPr>
        <p:spPr bwMode="auto">
          <a:xfrm>
            <a:off x="2714709" y="3309940"/>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6</a:t>
            </a:r>
          </a:p>
        </p:txBody>
      </p:sp>
      <p:sp>
        <p:nvSpPr>
          <p:cNvPr id="13339" name="Rectangle 27"/>
          <p:cNvSpPr>
            <a:spLocks noChangeArrowheads="1"/>
          </p:cNvSpPr>
          <p:nvPr/>
        </p:nvSpPr>
        <p:spPr bwMode="auto">
          <a:xfrm>
            <a:off x="2714709" y="3724277"/>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7</a:t>
            </a:r>
          </a:p>
        </p:txBody>
      </p:sp>
      <p:sp>
        <p:nvSpPr>
          <p:cNvPr id="13340" name="Rectangle 28"/>
          <p:cNvSpPr>
            <a:spLocks noChangeArrowheads="1"/>
          </p:cNvSpPr>
          <p:nvPr/>
        </p:nvSpPr>
        <p:spPr bwMode="auto">
          <a:xfrm>
            <a:off x="2714709" y="4125915"/>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8</a:t>
            </a:r>
          </a:p>
        </p:txBody>
      </p:sp>
      <p:sp>
        <p:nvSpPr>
          <p:cNvPr id="13341" name="Rectangle 29"/>
          <p:cNvSpPr>
            <a:spLocks noChangeArrowheads="1"/>
          </p:cNvSpPr>
          <p:nvPr/>
        </p:nvSpPr>
        <p:spPr bwMode="auto">
          <a:xfrm>
            <a:off x="2714709" y="4527552"/>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9</a:t>
            </a:r>
          </a:p>
        </p:txBody>
      </p:sp>
      <p:sp>
        <p:nvSpPr>
          <p:cNvPr id="13342" name="Rectangle 30"/>
          <p:cNvSpPr>
            <a:spLocks noChangeArrowheads="1"/>
          </p:cNvSpPr>
          <p:nvPr/>
        </p:nvSpPr>
        <p:spPr bwMode="auto">
          <a:xfrm>
            <a:off x="7839158" y="4795840"/>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1</a:t>
            </a:r>
          </a:p>
        </p:txBody>
      </p:sp>
      <p:sp>
        <p:nvSpPr>
          <p:cNvPr id="13343" name="Rectangle 31"/>
          <p:cNvSpPr>
            <a:spLocks noChangeArrowheads="1"/>
          </p:cNvSpPr>
          <p:nvPr/>
        </p:nvSpPr>
        <p:spPr bwMode="auto">
          <a:xfrm>
            <a:off x="7323221" y="4811715"/>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2</a:t>
            </a:r>
          </a:p>
        </p:txBody>
      </p:sp>
      <p:sp>
        <p:nvSpPr>
          <p:cNvPr id="13344" name="Rectangle 32"/>
          <p:cNvSpPr>
            <a:spLocks noChangeArrowheads="1"/>
          </p:cNvSpPr>
          <p:nvPr/>
        </p:nvSpPr>
        <p:spPr bwMode="auto">
          <a:xfrm>
            <a:off x="6743784" y="4811715"/>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3</a:t>
            </a:r>
          </a:p>
        </p:txBody>
      </p:sp>
      <p:sp>
        <p:nvSpPr>
          <p:cNvPr id="13345" name="Rectangle 33"/>
          <p:cNvSpPr>
            <a:spLocks noChangeArrowheads="1"/>
          </p:cNvSpPr>
          <p:nvPr/>
        </p:nvSpPr>
        <p:spPr bwMode="auto">
          <a:xfrm>
            <a:off x="6153234" y="4811715"/>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4</a:t>
            </a:r>
          </a:p>
        </p:txBody>
      </p:sp>
      <p:sp>
        <p:nvSpPr>
          <p:cNvPr id="13346" name="Rectangle 34"/>
          <p:cNvSpPr>
            <a:spLocks noChangeArrowheads="1"/>
          </p:cNvSpPr>
          <p:nvPr/>
        </p:nvSpPr>
        <p:spPr bwMode="auto">
          <a:xfrm>
            <a:off x="5548396" y="4811715"/>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5</a:t>
            </a:r>
          </a:p>
        </p:txBody>
      </p:sp>
      <p:sp>
        <p:nvSpPr>
          <p:cNvPr id="13347" name="Rectangle 35"/>
          <p:cNvSpPr>
            <a:spLocks noChangeArrowheads="1"/>
          </p:cNvSpPr>
          <p:nvPr/>
        </p:nvSpPr>
        <p:spPr bwMode="auto">
          <a:xfrm>
            <a:off x="4943558" y="4814890"/>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6</a:t>
            </a:r>
          </a:p>
        </p:txBody>
      </p:sp>
      <p:sp>
        <p:nvSpPr>
          <p:cNvPr id="13348" name="Rectangle 36"/>
          <p:cNvSpPr>
            <a:spLocks noChangeArrowheads="1"/>
          </p:cNvSpPr>
          <p:nvPr/>
        </p:nvSpPr>
        <p:spPr bwMode="auto">
          <a:xfrm>
            <a:off x="4338721" y="4811715"/>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7</a:t>
            </a:r>
          </a:p>
        </p:txBody>
      </p:sp>
      <p:sp>
        <p:nvSpPr>
          <p:cNvPr id="13349" name="Rectangle 37"/>
          <p:cNvSpPr>
            <a:spLocks noChangeArrowheads="1"/>
          </p:cNvSpPr>
          <p:nvPr/>
        </p:nvSpPr>
        <p:spPr bwMode="auto">
          <a:xfrm>
            <a:off x="3735470" y="4811715"/>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8</a:t>
            </a:r>
          </a:p>
        </p:txBody>
      </p:sp>
      <p:sp>
        <p:nvSpPr>
          <p:cNvPr id="13350" name="Rectangle 38"/>
          <p:cNvSpPr>
            <a:spLocks noChangeArrowheads="1"/>
          </p:cNvSpPr>
          <p:nvPr/>
        </p:nvSpPr>
        <p:spPr bwMode="auto">
          <a:xfrm>
            <a:off x="3130634" y="4811715"/>
            <a:ext cx="31112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9</a:t>
            </a:r>
          </a:p>
        </p:txBody>
      </p:sp>
      <p:sp>
        <p:nvSpPr>
          <p:cNvPr id="13351" name="Rectangle 39"/>
          <p:cNvSpPr>
            <a:spLocks noChangeArrowheads="1"/>
          </p:cNvSpPr>
          <p:nvPr/>
        </p:nvSpPr>
        <p:spPr bwMode="auto">
          <a:xfrm>
            <a:off x="4037081" y="5408614"/>
            <a:ext cx="2735263" cy="705321"/>
          </a:xfrm>
          <a:prstGeom prst="rect">
            <a:avLst/>
          </a:prstGeom>
          <a:noFill/>
          <a:ln w="12700">
            <a:noFill/>
            <a:miter lim="800000"/>
            <a:headEnd/>
            <a:tailEnd/>
          </a:ln>
        </p:spPr>
        <p:txBody>
          <a:bodyPr lIns="90488" tIns="44450" rIns="90488" bIns="44450" anchorCtr="1">
            <a:spAutoFit/>
          </a:bodyPr>
          <a:lstStyle/>
          <a:p>
            <a:pPr defTabSz="762000">
              <a:spcAft>
                <a:spcPct val="67000"/>
              </a:spcAft>
            </a:pPr>
            <a:r>
              <a:rPr lang="en-US" sz="2000" dirty="0"/>
              <a:t>I</a:t>
            </a:r>
            <a:r>
              <a:rPr lang="en-GB" sz="2000" dirty="0"/>
              <a:t>mportance for customers</a:t>
            </a:r>
            <a:endParaRPr lang="en-US" sz="2000" dirty="0"/>
          </a:p>
        </p:txBody>
      </p:sp>
      <p:sp>
        <p:nvSpPr>
          <p:cNvPr id="13352" name="Rectangle 40"/>
          <p:cNvSpPr>
            <a:spLocks noChangeArrowheads="1"/>
          </p:cNvSpPr>
          <p:nvPr/>
        </p:nvSpPr>
        <p:spPr bwMode="auto">
          <a:xfrm>
            <a:off x="2665225" y="5715002"/>
            <a:ext cx="708541"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LOW</a:t>
            </a:r>
          </a:p>
        </p:txBody>
      </p:sp>
      <p:sp>
        <p:nvSpPr>
          <p:cNvPr id="13353" name="Rectangle 41"/>
          <p:cNvSpPr>
            <a:spLocks noChangeArrowheads="1"/>
          </p:cNvSpPr>
          <p:nvPr/>
        </p:nvSpPr>
        <p:spPr bwMode="auto">
          <a:xfrm>
            <a:off x="7537018" y="5689602"/>
            <a:ext cx="759824"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HIGH</a:t>
            </a:r>
          </a:p>
        </p:txBody>
      </p:sp>
      <p:sp>
        <p:nvSpPr>
          <p:cNvPr id="13354" name="Rectangle 42"/>
          <p:cNvSpPr>
            <a:spLocks noChangeArrowheads="1"/>
          </p:cNvSpPr>
          <p:nvPr/>
        </p:nvSpPr>
        <p:spPr bwMode="auto">
          <a:xfrm rot="16200000">
            <a:off x="773181" y="2808152"/>
            <a:ext cx="2368550" cy="1013098"/>
          </a:xfrm>
          <a:prstGeom prst="rect">
            <a:avLst/>
          </a:prstGeom>
          <a:noFill/>
          <a:ln w="12700">
            <a:noFill/>
            <a:miter lim="800000"/>
            <a:headEnd/>
            <a:tailEnd/>
          </a:ln>
        </p:spPr>
        <p:txBody>
          <a:bodyPr lIns="90488" tIns="44450" rIns="90488" bIns="44450" anchorCtr="1">
            <a:spAutoFit/>
          </a:bodyPr>
          <a:lstStyle/>
          <a:p>
            <a:pPr defTabSz="762000">
              <a:spcAft>
                <a:spcPct val="67000"/>
              </a:spcAft>
            </a:pPr>
            <a:r>
              <a:rPr lang="en-US" sz="2000" dirty="0"/>
              <a:t>P</a:t>
            </a:r>
            <a:r>
              <a:rPr lang="en-GB" sz="2000" dirty="0"/>
              <a:t>erformance against competitors</a:t>
            </a:r>
            <a:endParaRPr lang="en-US" sz="2000" dirty="0"/>
          </a:p>
        </p:txBody>
      </p:sp>
      <p:sp>
        <p:nvSpPr>
          <p:cNvPr id="13355" name="Rectangle 43"/>
          <p:cNvSpPr>
            <a:spLocks noChangeArrowheads="1"/>
          </p:cNvSpPr>
          <p:nvPr/>
        </p:nvSpPr>
        <p:spPr bwMode="auto">
          <a:xfrm rot="16200000">
            <a:off x="1455465" y="1396181"/>
            <a:ext cx="888090"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GOOD</a:t>
            </a:r>
          </a:p>
        </p:txBody>
      </p:sp>
      <p:sp>
        <p:nvSpPr>
          <p:cNvPr id="13356" name="Rectangle 44"/>
          <p:cNvSpPr>
            <a:spLocks noChangeArrowheads="1"/>
          </p:cNvSpPr>
          <p:nvPr/>
        </p:nvSpPr>
        <p:spPr bwMode="auto">
          <a:xfrm rot="16200000">
            <a:off x="1542251" y="4812482"/>
            <a:ext cx="657370"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BAD</a:t>
            </a:r>
          </a:p>
        </p:txBody>
      </p:sp>
      <p:sp>
        <p:nvSpPr>
          <p:cNvPr id="13357" name="Line 45"/>
          <p:cNvSpPr>
            <a:spLocks noChangeShapeType="1"/>
          </p:cNvSpPr>
          <p:nvPr/>
        </p:nvSpPr>
        <p:spPr bwMode="auto">
          <a:xfrm flipV="1">
            <a:off x="2768669" y="2185989"/>
            <a:ext cx="5343525" cy="1604962"/>
          </a:xfrm>
          <a:prstGeom prst="line">
            <a:avLst/>
          </a:prstGeom>
          <a:noFill/>
          <a:ln w="38100">
            <a:solidFill>
              <a:srgbClr val="0000CC"/>
            </a:solidFill>
            <a:round/>
            <a:headEnd/>
            <a:tailEnd/>
          </a:ln>
        </p:spPr>
        <p:txBody>
          <a:bodyPr wrap="none" anchor="ctr"/>
          <a:lstStyle/>
          <a:p>
            <a:endParaRPr lang="en-GB" dirty="0"/>
          </a:p>
        </p:txBody>
      </p:sp>
      <p:sp>
        <p:nvSpPr>
          <p:cNvPr id="13358" name="Freeform 46"/>
          <p:cNvSpPr>
            <a:spLocks/>
          </p:cNvSpPr>
          <p:nvPr/>
        </p:nvSpPr>
        <p:spPr bwMode="auto">
          <a:xfrm>
            <a:off x="4156144" y="3141665"/>
            <a:ext cx="3954463" cy="1995487"/>
          </a:xfrm>
          <a:custGeom>
            <a:avLst/>
            <a:gdLst>
              <a:gd name="T0" fmla="*/ 2490 w 2491"/>
              <a:gd name="T1" fmla="*/ 0 h 1257"/>
              <a:gd name="T2" fmla="*/ 1170 w 2491"/>
              <a:gd name="T3" fmla="*/ 371 h 1257"/>
              <a:gd name="T4" fmla="*/ 921 w 2491"/>
              <a:gd name="T5" fmla="*/ 468 h 1257"/>
              <a:gd name="T6" fmla="*/ 675 w 2491"/>
              <a:gd name="T7" fmla="*/ 596 h 1257"/>
              <a:gd name="T8" fmla="*/ 437 w 2491"/>
              <a:gd name="T9" fmla="*/ 754 h 1257"/>
              <a:gd name="T10" fmla="*/ 181 w 2491"/>
              <a:gd name="T11" fmla="*/ 936 h 1257"/>
              <a:gd name="T12" fmla="*/ 75 w 2491"/>
              <a:gd name="T13" fmla="*/ 1063 h 1257"/>
              <a:gd name="T14" fmla="*/ 0 w 2491"/>
              <a:gd name="T15" fmla="*/ 1256 h 1257"/>
              <a:gd name="T16" fmla="*/ 0 60000 65536"/>
              <a:gd name="T17" fmla="*/ 0 60000 65536"/>
              <a:gd name="T18" fmla="*/ 0 60000 65536"/>
              <a:gd name="T19" fmla="*/ 0 60000 65536"/>
              <a:gd name="T20" fmla="*/ 0 60000 65536"/>
              <a:gd name="T21" fmla="*/ 0 60000 65536"/>
              <a:gd name="T22" fmla="*/ 0 60000 65536"/>
              <a:gd name="T23" fmla="*/ 0 60000 65536"/>
              <a:gd name="T24" fmla="*/ 0 w 2491"/>
              <a:gd name="T25" fmla="*/ 0 h 1257"/>
              <a:gd name="T26" fmla="*/ 2491 w 2491"/>
              <a:gd name="T27" fmla="*/ 1257 h 125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91" h="1257">
                <a:moveTo>
                  <a:pt x="2490" y="0"/>
                </a:moveTo>
                <a:lnTo>
                  <a:pt x="1170" y="371"/>
                </a:lnTo>
                <a:lnTo>
                  <a:pt x="921" y="468"/>
                </a:lnTo>
                <a:lnTo>
                  <a:pt x="675" y="596"/>
                </a:lnTo>
                <a:lnTo>
                  <a:pt x="437" y="754"/>
                </a:lnTo>
                <a:lnTo>
                  <a:pt x="181" y="936"/>
                </a:lnTo>
                <a:lnTo>
                  <a:pt x="75" y="1063"/>
                </a:lnTo>
                <a:lnTo>
                  <a:pt x="0" y="1256"/>
                </a:lnTo>
              </a:path>
            </a:pathLst>
          </a:custGeom>
          <a:noFill/>
          <a:ln w="38100" cap="rnd" cmpd="sng">
            <a:solidFill>
              <a:srgbClr val="0000CC"/>
            </a:solidFill>
            <a:prstDash val="solid"/>
            <a:round/>
            <a:headEnd type="none" w="med" len="med"/>
            <a:tailEnd type="none" w="med" len="med"/>
          </a:ln>
        </p:spPr>
        <p:txBody>
          <a:bodyPr/>
          <a:lstStyle/>
          <a:p>
            <a:endParaRPr lang="en-GB" dirty="0"/>
          </a:p>
        </p:txBody>
      </p:sp>
      <p:sp>
        <p:nvSpPr>
          <p:cNvPr id="13359" name="Freeform 47"/>
          <p:cNvSpPr>
            <a:spLocks/>
          </p:cNvSpPr>
          <p:nvPr/>
        </p:nvSpPr>
        <p:spPr bwMode="auto">
          <a:xfrm>
            <a:off x="2787719" y="1331914"/>
            <a:ext cx="2206625" cy="1149350"/>
          </a:xfrm>
          <a:custGeom>
            <a:avLst/>
            <a:gdLst>
              <a:gd name="T0" fmla="*/ 0 w 1390"/>
              <a:gd name="T1" fmla="*/ 723 h 724"/>
              <a:gd name="T2" fmla="*/ 1034 w 1390"/>
              <a:gd name="T3" fmla="*/ 447 h 724"/>
              <a:gd name="T4" fmla="*/ 1127 w 1390"/>
              <a:gd name="T5" fmla="*/ 383 h 724"/>
              <a:gd name="T6" fmla="*/ 1230 w 1390"/>
              <a:gd name="T7" fmla="*/ 320 h 724"/>
              <a:gd name="T8" fmla="*/ 1333 w 1390"/>
              <a:gd name="T9" fmla="*/ 160 h 724"/>
              <a:gd name="T10" fmla="*/ 1389 w 1390"/>
              <a:gd name="T11" fmla="*/ 0 h 724"/>
              <a:gd name="T12" fmla="*/ 0 60000 65536"/>
              <a:gd name="T13" fmla="*/ 0 60000 65536"/>
              <a:gd name="T14" fmla="*/ 0 60000 65536"/>
              <a:gd name="T15" fmla="*/ 0 60000 65536"/>
              <a:gd name="T16" fmla="*/ 0 60000 65536"/>
              <a:gd name="T17" fmla="*/ 0 60000 65536"/>
              <a:gd name="T18" fmla="*/ 0 w 1390"/>
              <a:gd name="T19" fmla="*/ 0 h 724"/>
              <a:gd name="T20" fmla="*/ 1390 w 1390"/>
              <a:gd name="T21" fmla="*/ 724 h 724"/>
            </a:gdLst>
            <a:ahLst/>
            <a:cxnLst>
              <a:cxn ang="T12">
                <a:pos x="T0" y="T1"/>
              </a:cxn>
              <a:cxn ang="T13">
                <a:pos x="T2" y="T3"/>
              </a:cxn>
              <a:cxn ang="T14">
                <a:pos x="T4" y="T5"/>
              </a:cxn>
              <a:cxn ang="T15">
                <a:pos x="T6" y="T7"/>
              </a:cxn>
              <a:cxn ang="T16">
                <a:pos x="T8" y="T9"/>
              </a:cxn>
              <a:cxn ang="T17">
                <a:pos x="T10" y="T11"/>
              </a:cxn>
            </a:cxnLst>
            <a:rect l="T18" t="T19" r="T20" b="T21"/>
            <a:pathLst>
              <a:path w="1390" h="724">
                <a:moveTo>
                  <a:pt x="0" y="723"/>
                </a:moveTo>
                <a:lnTo>
                  <a:pt x="1034" y="447"/>
                </a:lnTo>
                <a:lnTo>
                  <a:pt x="1127" y="383"/>
                </a:lnTo>
                <a:lnTo>
                  <a:pt x="1230" y="320"/>
                </a:lnTo>
                <a:lnTo>
                  <a:pt x="1333" y="160"/>
                </a:lnTo>
                <a:lnTo>
                  <a:pt x="1389" y="0"/>
                </a:lnTo>
              </a:path>
            </a:pathLst>
          </a:custGeom>
          <a:noFill/>
          <a:ln w="38100" cap="rnd" cmpd="sng">
            <a:solidFill>
              <a:srgbClr val="0000CC"/>
            </a:solidFill>
            <a:prstDash val="solid"/>
            <a:round/>
            <a:headEnd type="none" w="med" len="med"/>
            <a:tailEnd type="none" w="med" len="med"/>
          </a:ln>
        </p:spPr>
        <p:txBody>
          <a:bodyPr/>
          <a:lstStyle/>
          <a:p>
            <a:endParaRPr lang="en-GB" dirty="0"/>
          </a:p>
        </p:txBody>
      </p:sp>
      <p:sp>
        <p:nvSpPr>
          <p:cNvPr id="13360" name="Rectangle 48"/>
          <p:cNvSpPr>
            <a:spLocks noChangeArrowheads="1"/>
          </p:cNvSpPr>
          <p:nvPr/>
        </p:nvSpPr>
        <p:spPr bwMode="auto">
          <a:xfrm>
            <a:off x="6431786" y="4117977"/>
            <a:ext cx="1157369"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URGENT</a:t>
            </a:r>
            <a:endParaRPr lang="en-US" dirty="0">
              <a:solidFill>
                <a:schemeClr val="bg1"/>
              </a:solidFill>
            </a:endParaRPr>
          </a:p>
        </p:txBody>
      </p:sp>
      <p:sp>
        <p:nvSpPr>
          <p:cNvPr id="13361" name="Rectangle 49"/>
          <p:cNvSpPr>
            <a:spLocks noChangeArrowheads="1"/>
          </p:cNvSpPr>
          <p:nvPr/>
        </p:nvSpPr>
        <p:spPr bwMode="auto">
          <a:xfrm>
            <a:off x="6478250" y="4370390"/>
            <a:ext cx="1067613"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ACTION</a:t>
            </a:r>
            <a:endParaRPr lang="en-US" dirty="0">
              <a:solidFill>
                <a:schemeClr val="bg1"/>
              </a:solidFill>
            </a:endParaRPr>
          </a:p>
        </p:txBody>
      </p:sp>
      <p:sp>
        <p:nvSpPr>
          <p:cNvPr id="13362" name="Rectangle 50"/>
          <p:cNvSpPr>
            <a:spLocks noChangeArrowheads="1"/>
          </p:cNvSpPr>
          <p:nvPr/>
        </p:nvSpPr>
        <p:spPr bwMode="auto">
          <a:xfrm>
            <a:off x="5018393" y="3306765"/>
            <a:ext cx="1247300"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IMPROVE</a:t>
            </a:r>
            <a:endParaRPr lang="en-US" dirty="0">
              <a:solidFill>
                <a:schemeClr val="bg1"/>
              </a:solidFill>
            </a:endParaRPr>
          </a:p>
        </p:txBody>
      </p:sp>
      <p:sp>
        <p:nvSpPr>
          <p:cNvPr id="13363" name="Rectangle 51"/>
          <p:cNvSpPr>
            <a:spLocks noChangeArrowheads="1"/>
          </p:cNvSpPr>
          <p:nvPr/>
        </p:nvSpPr>
        <p:spPr bwMode="auto">
          <a:xfrm>
            <a:off x="5139882" y="2022477"/>
            <a:ext cx="1820299"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APPROPRIATE</a:t>
            </a:r>
          </a:p>
        </p:txBody>
      </p:sp>
      <p:sp>
        <p:nvSpPr>
          <p:cNvPr id="13364" name="Rectangle 52"/>
          <p:cNvSpPr>
            <a:spLocks noChangeArrowheads="1"/>
          </p:cNvSpPr>
          <p:nvPr/>
        </p:nvSpPr>
        <p:spPr bwMode="auto">
          <a:xfrm>
            <a:off x="3130686" y="1582740"/>
            <a:ext cx="1247638" cy="366767"/>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dirty="0"/>
              <a:t>EXCESS?</a:t>
            </a:r>
          </a:p>
        </p:txBody>
      </p:sp>
      <p:sp>
        <p:nvSpPr>
          <p:cNvPr id="13365" name="Line 53"/>
          <p:cNvSpPr>
            <a:spLocks noChangeShapeType="1"/>
          </p:cNvSpPr>
          <p:nvPr/>
        </p:nvSpPr>
        <p:spPr bwMode="auto">
          <a:xfrm>
            <a:off x="2051117" y="3886200"/>
            <a:ext cx="0" cy="1371600"/>
          </a:xfrm>
          <a:prstGeom prst="line">
            <a:avLst/>
          </a:prstGeom>
          <a:noFill/>
          <a:ln w="38100">
            <a:solidFill>
              <a:srgbClr val="800080"/>
            </a:solidFill>
            <a:round/>
            <a:headEnd type="none" w="sm" len="sm"/>
            <a:tailEnd type="triangle" w="med" len="med"/>
          </a:ln>
        </p:spPr>
        <p:txBody>
          <a:bodyPr/>
          <a:lstStyle/>
          <a:p>
            <a:endParaRPr lang="en-GB" dirty="0"/>
          </a:p>
        </p:txBody>
      </p:sp>
      <p:sp>
        <p:nvSpPr>
          <p:cNvPr id="13366" name="Line 54"/>
          <p:cNvSpPr>
            <a:spLocks noChangeShapeType="1"/>
          </p:cNvSpPr>
          <p:nvPr/>
        </p:nvSpPr>
        <p:spPr bwMode="auto">
          <a:xfrm rot="10800000">
            <a:off x="2051117" y="1295400"/>
            <a:ext cx="0" cy="1371600"/>
          </a:xfrm>
          <a:prstGeom prst="line">
            <a:avLst/>
          </a:prstGeom>
          <a:noFill/>
          <a:ln w="38100">
            <a:solidFill>
              <a:srgbClr val="800080"/>
            </a:solidFill>
            <a:round/>
            <a:headEnd type="none" w="sm" len="sm"/>
            <a:tailEnd type="triangle" w="med" len="med"/>
          </a:ln>
        </p:spPr>
        <p:txBody>
          <a:bodyPr/>
          <a:lstStyle/>
          <a:p>
            <a:endParaRPr lang="en-GB" dirty="0"/>
          </a:p>
        </p:txBody>
      </p:sp>
      <p:sp>
        <p:nvSpPr>
          <p:cNvPr id="13367" name="Line 55"/>
          <p:cNvSpPr>
            <a:spLocks noChangeShapeType="1"/>
          </p:cNvSpPr>
          <p:nvPr/>
        </p:nvSpPr>
        <p:spPr bwMode="auto">
          <a:xfrm>
            <a:off x="6702495" y="5715000"/>
            <a:ext cx="1444625" cy="0"/>
          </a:xfrm>
          <a:prstGeom prst="line">
            <a:avLst/>
          </a:prstGeom>
          <a:noFill/>
          <a:ln w="38100">
            <a:solidFill>
              <a:srgbClr val="800080"/>
            </a:solidFill>
            <a:round/>
            <a:headEnd type="none" w="sm" len="sm"/>
            <a:tailEnd type="triangle" w="med" len="med"/>
          </a:ln>
        </p:spPr>
        <p:txBody>
          <a:bodyPr/>
          <a:lstStyle/>
          <a:p>
            <a:endParaRPr lang="en-GB" dirty="0"/>
          </a:p>
        </p:txBody>
      </p:sp>
      <p:sp>
        <p:nvSpPr>
          <p:cNvPr id="13368" name="Line 56"/>
          <p:cNvSpPr>
            <a:spLocks noChangeShapeType="1"/>
          </p:cNvSpPr>
          <p:nvPr/>
        </p:nvSpPr>
        <p:spPr bwMode="auto">
          <a:xfrm rot="10800000">
            <a:off x="2736919" y="5715000"/>
            <a:ext cx="1444625" cy="0"/>
          </a:xfrm>
          <a:prstGeom prst="line">
            <a:avLst/>
          </a:prstGeom>
          <a:noFill/>
          <a:ln w="38100">
            <a:solidFill>
              <a:srgbClr val="800080"/>
            </a:solidFill>
            <a:round/>
            <a:headEnd type="none" w="sm" len="sm"/>
            <a:tailEnd type="triangle" w="med" len="med"/>
          </a:ln>
        </p:spPr>
        <p:txBody>
          <a:bodyPr/>
          <a:lstStyle/>
          <a:p>
            <a:endParaRPr lang="en-GB" dirty="0"/>
          </a:p>
        </p:txBody>
      </p:sp>
      <p:sp>
        <p:nvSpPr>
          <p:cNvPr id="13369" name="Text Box 57"/>
          <p:cNvSpPr txBox="1">
            <a:spLocks noChangeArrowheads="1"/>
          </p:cNvSpPr>
          <p:nvPr/>
        </p:nvSpPr>
        <p:spPr bwMode="auto">
          <a:xfrm>
            <a:off x="4870517" y="1028701"/>
            <a:ext cx="381000" cy="369332"/>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F</a:t>
            </a:r>
            <a:endParaRPr lang="en-US" dirty="0"/>
          </a:p>
        </p:txBody>
      </p:sp>
      <p:sp>
        <p:nvSpPr>
          <p:cNvPr id="13370" name="Text Box 58"/>
          <p:cNvSpPr txBox="1">
            <a:spLocks noChangeArrowheads="1"/>
          </p:cNvSpPr>
          <p:nvPr/>
        </p:nvSpPr>
        <p:spPr bwMode="auto">
          <a:xfrm>
            <a:off x="2432117" y="2330450"/>
            <a:ext cx="381000" cy="369332"/>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E</a:t>
            </a:r>
            <a:endParaRPr lang="en-US" dirty="0"/>
          </a:p>
        </p:txBody>
      </p:sp>
      <p:sp>
        <p:nvSpPr>
          <p:cNvPr id="13371" name="Text Box 59"/>
          <p:cNvSpPr txBox="1">
            <a:spLocks noChangeArrowheads="1"/>
          </p:cNvSpPr>
          <p:nvPr/>
        </p:nvSpPr>
        <p:spPr bwMode="auto">
          <a:xfrm>
            <a:off x="2432117" y="3651251"/>
            <a:ext cx="381000" cy="369332"/>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A</a:t>
            </a:r>
            <a:endParaRPr lang="en-US" dirty="0"/>
          </a:p>
        </p:txBody>
      </p:sp>
      <p:sp>
        <p:nvSpPr>
          <p:cNvPr id="13372" name="Text Box 60"/>
          <p:cNvSpPr txBox="1">
            <a:spLocks noChangeArrowheads="1"/>
          </p:cNvSpPr>
          <p:nvPr/>
        </p:nvSpPr>
        <p:spPr bwMode="auto">
          <a:xfrm>
            <a:off x="3981517" y="5105401"/>
            <a:ext cx="381000" cy="369332"/>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C</a:t>
            </a:r>
            <a:endParaRPr lang="en-US" dirty="0"/>
          </a:p>
        </p:txBody>
      </p:sp>
      <p:sp>
        <p:nvSpPr>
          <p:cNvPr id="13373" name="Text Box 61"/>
          <p:cNvSpPr txBox="1">
            <a:spLocks noChangeArrowheads="1"/>
          </p:cNvSpPr>
          <p:nvPr/>
        </p:nvSpPr>
        <p:spPr bwMode="auto">
          <a:xfrm>
            <a:off x="8070917" y="2971801"/>
            <a:ext cx="381000" cy="369332"/>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D</a:t>
            </a:r>
            <a:endParaRPr lang="en-US" dirty="0"/>
          </a:p>
        </p:txBody>
      </p:sp>
      <p:sp>
        <p:nvSpPr>
          <p:cNvPr id="13374" name="Text Box 62"/>
          <p:cNvSpPr txBox="1">
            <a:spLocks noChangeArrowheads="1"/>
          </p:cNvSpPr>
          <p:nvPr/>
        </p:nvSpPr>
        <p:spPr bwMode="auto">
          <a:xfrm>
            <a:off x="8070917" y="1981201"/>
            <a:ext cx="381000" cy="369332"/>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B</a:t>
            </a:r>
            <a:endParaRPr lang="en-US" dirty="0"/>
          </a:p>
        </p:txBody>
      </p:sp>
      <p:sp>
        <p:nvSpPr>
          <p:cNvPr id="13375" name="Text Box 63"/>
          <p:cNvSpPr txBox="1">
            <a:spLocks noChangeArrowheads="1"/>
          </p:cNvSpPr>
          <p:nvPr/>
        </p:nvSpPr>
        <p:spPr bwMode="auto">
          <a:xfrm>
            <a:off x="1682266" y="444590"/>
            <a:ext cx="6538292" cy="523220"/>
          </a:xfrm>
          <a:prstGeom prst="rect">
            <a:avLst/>
          </a:prstGeom>
          <a:noFill/>
          <a:ln w="25400">
            <a:noFill/>
            <a:miter lim="800000"/>
            <a:headEnd type="none" w="sm" len="sm"/>
            <a:tailEnd type="none" w="sm" len="sm"/>
          </a:ln>
        </p:spPr>
        <p:txBody>
          <a:bodyPr wrap="square">
            <a:spAutoFit/>
          </a:bodyPr>
          <a:lstStyle/>
          <a:p>
            <a:pPr algn="ctr" eaLnBrk="1" hangingPunct="1">
              <a:spcBef>
                <a:spcPct val="50000"/>
              </a:spcBef>
            </a:pPr>
            <a:r>
              <a:rPr lang="en-GB" sz="2800" b="1" dirty="0"/>
              <a:t>The importance–performance matrix</a:t>
            </a:r>
            <a:endParaRPr lang="en-US" sz="2800" b="1" dirty="0"/>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88" name="Text Box 52"/>
          <p:cNvSpPr txBox="1">
            <a:spLocks noChangeArrowheads="1"/>
          </p:cNvSpPr>
          <p:nvPr/>
        </p:nvSpPr>
        <p:spPr bwMode="auto">
          <a:xfrm>
            <a:off x="379412" y="26524"/>
            <a:ext cx="9144000" cy="954107"/>
          </a:xfrm>
          <a:prstGeom prst="rect">
            <a:avLst/>
          </a:prstGeom>
          <a:noFill/>
          <a:ln w="25400">
            <a:noFill/>
            <a:miter lim="800000"/>
            <a:headEnd type="none" w="sm" len="sm"/>
            <a:tailEnd type="none" w="sm" len="sm"/>
          </a:ln>
        </p:spPr>
        <p:txBody>
          <a:bodyPr wrap="square">
            <a:spAutoFit/>
          </a:bodyPr>
          <a:lstStyle/>
          <a:p>
            <a:pPr algn="ctr" eaLnBrk="1" hangingPunct="1">
              <a:spcBef>
                <a:spcPct val="50000"/>
              </a:spcBef>
            </a:pPr>
            <a:r>
              <a:rPr lang="en-GB" sz="2800" b="1" dirty="0"/>
              <a:t>The importance–performance matrix for </a:t>
            </a:r>
            <a:br>
              <a:rPr lang="en-GB" sz="2800" b="1" dirty="0"/>
            </a:br>
            <a:r>
              <a:rPr lang="en-GB" sz="2800" b="1" dirty="0"/>
              <a:t>TAG’s ‘overnight temperature-controlled’ service</a:t>
            </a:r>
            <a:endParaRPr lang="en-US" sz="2800" b="1" dirty="0"/>
          </a:p>
        </p:txBody>
      </p:sp>
      <p:sp>
        <p:nvSpPr>
          <p:cNvPr id="14338" name="Rectangle 2"/>
          <p:cNvSpPr>
            <a:spLocks noChangeArrowheads="1"/>
          </p:cNvSpPr>
          <p:nvPr/>
        </p:nvSpPr>
        <p:spPr bwMode="auto">
          <a:xfrm>
            <a:off x="2687934" y="1184769"/>
            <a:ext cx="5334000" cy="3792538"/>
          </a:xfrm>
          <a:prstGeom prst="rect">
            <a:avLst/>
          </a:prstGeom>
          <a:solidFill>
            <a:schemeClr val="bg1">
              <a:lumMod val="95000"/>
            </a:schemeClr>
          </a:solidFill>
          <a:ln w="12700">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900" dirty="0"/>
          </a:p>
        </p:txBody>
      </p:sp>
      <p:sp>
        <p:nvSpPr>
          <p:cNvPr id="14339" name="Line 3"/>
          <p:cNvSpPr>
            <a:spLocks noChangeShapeType="1"/>
          </p:cNvSpPr>
          <p:nvPr/>
        </p:nvSpPr>
        <p:spPr bwMode="auto">
          <a:xfrm>
            <a:off x="2687934" y="1443532"/>
            <a:ext cx="5334000" cy="0"/>
          </a:xfrm>
          <a:prstGeom prst="line">
            <a:avLst/>
          </a:prstGeom>
          <a:noFill/>
          <a:ln w="19050">
            <a:solidFill>
              <a:srgbClr val="800080"/>
            </a:solidFill>
            <a:round/>
            <a:headEnd/>
            <a:tailEnd/>
          </a:ln>
        </p:spPr>
        <p:txBody>
          <a:bodyPr wrap="none" anchor="ctr"/>
          <a:lstStyle/>
          <a:p>
            <a:endParaRPr lang="en-GB" sz="900" dirty="0"/>
          </a:p>
        </p:txBody>
      </p:sp>
      <p:sp>
        <p:nvSpPr>
          <p:cNvPr id="14340" name="Line 4"/>
          <p:cNvSpPr>
            <a:spLocks noChangeShapeType="1"/>
          </p:cNvSpPr>
          <p:nvPr/>
        </p:nvSpPr>
        <p:spPr bwMode="auto">
          <a:xfrm>
            <a:off x="2687934" y="1849932"/>
            <a:ext cx="5334000" cy="0"/>
          </a:xfrm>
          <a:prstGeom prst="line">
            <a:avLst/>
          </a:prstGeom>
          <a:noFill/>
          <a:ln w="19050">
            <a:solidFill>
              <a:srgbClr val="800080"/>
            </a:solidFill>
            <a:round/>
            <a:headEnd/>
            <a:tailEnd/>
          </a:ln>
        </p:spPr>
        <p:txBody>
          <a:bodyPr wrap="none" anchor="ctr"/>
          <a:lstStyle/>
          <a:p>
            <a:endParaRPr lang="en-GB" sz="900" dirty="0"/>
          </a:p>
        </p:txBody>
      </p:sp>
      <p:sp>
        <p:nvSpPr>
          <p:cNvPr id="14341" name="Line 5"/>
          <p:cNvSpPr>
            <a:spLocks noChangeShapeType="1"/>
          </p:cNvSpPr>
          <p:nvPr/>
        </p:nvSpPr>
        <p:spPr bwMode="auto">
          <a:xfrm>
            <a:off x="2687934" y="2256332"/>
            <a:ext cx="5334000" cy="0"/>
          </a:xfrm>
          <a:prstGeom prst="line">
            <a:avLst/>
          </a:prstGeom>
          <a:noFill/>
          <a:ln w="19050">
            <a:solidFill>
              <a:srgbClr val="800080"/>
            </a:solidFill>
            <a:round/>
            <a:headEnd/>
            <a:tailEnd/>
          </a:ln>
        </p:spPr>
        <p:txBody>
          <a:bodyPr wrap="none" anchor="ctr"/>
          <a:lstStyle/>
          <a:p>
            <a:endParaRPr lang="en-GB" sz="900" dirty="0"/>
          </a:p>
        </p:txBody>
      </p:sp>
      <p:sp>
        <p:nvSpPr>
          <p:cNvPr id="14342" name="Line 6"/>
          <p:cNvSpPr>
            <a:spLocks noChangeShapeType="1"/>
          </p:cNvSpPr>
          <p:nvPr/>
        </p:nvSpPr>
        <p:spPr bwMode="auto">
          <a:xfrm>
            <a:off x="2687934" y="2662732"/>
            <a:ext cx="5334000" cy="0"/>
          </a:xfrm>
          <a:prstGeom prst="line">
            <a:avLst/>
          </a:prstGeom>
          <a:noFill/>
          <a:ln w="19050">
            <a:solidFill>
              <a:srgbClr val="800080"/>
            </a:solidFill>
            <a:round/>
            <a:headEnd/>
            <a:tailEnd/>
          </a:ln>
        </p:spPr>
        <p:txBody>
          <a:bodyPr wrap="none" anchor="ctr"/>
          <a:lstStyle/>
          <a:p>
            <a:endParaRPr lang="en-GB" sz="900" dirty="0"/>
          </a:p>
        </p:txBody>
      </p:sp>
      <p:sp>
        <p:nvSpPr>
          <p:cNvPr id="14343" name="Line 7"/>
          <p:cNvSpPr>
            <a:spLocks noChangeShapeType="1"/>
          </p:cNvSpPr>
          <p:nvPr/>
        </p:nvSpPr>
        <p:spPr bwMode="auto">
          <a:xfrm>
            <a:off x="2687934" y="3069132"/>
            <a:ext cx="5334000" cy="0"/>
          </a:xfrm>
          <a:prstGeom prst="line">
            <a:avLst/>
          </a:prstGeom>
          <a:noFill/>
          <a:ln w="19050">
            <a:solidFill>
              <a:srgbClr val="800080"/>
            </a:solidFill>
            <a:round/>
            <a:headEnd/>
            <a:tailEnd/>
          </a:ln>
        </p:spPr>
        <p:txBody>
          <a:bodyPr wrap="none" anchor="ctr"/>
          <a:lstStyle/>
          <a:p>
            <a:endParaRPr lang="en-GB" sz="900" dirty="0"/>
          </a:p>
        </p:txBody>
      </p:sp>
      <p:sp>
        <p:nvSpPr>
          <p:cNvPr id="14344" name="Line 8"/>
          <p:cNvSpPr>
            <a:spLocks noChangeShapeType="1"/>
          </p:cNvSpPr>
          <p:nvPr/>
        </p:nvSpPr>
        <p:spPr bwMode="auto">
          <a:xfrm>
            <a:off x="2687934" y="3475532"/>
            <a:ext cx="5334000" cy="0"/>
          </a:xfrm>
          <a:prstGeom prst="line">
            <a:avLst/>
          </a:prstGeom>
          <a:noFill/>
          <a:ln w="19050">
            <a:solidFill>
              <a:srgbClr val="800080"/>
            </a:solidFill>
            <a:round/>
            <a:headEnd/>
            <a:tailEnd/>
          </a:ln>
        </p:spPr>
        <p:txBody>
          <a:bodyPr wrap="none" anchor="ctr"/>
          <a:lstStyle/>
          <a:p>
            <a:endParaRPr lang="en-GB" sz="900" dirty="0"/>
          </a:p>
        </p:txBody>
      </p:sp>
      <p:sp>
        <p:nvSpPr>
          <p:cNvPr id="14345" name="Line 9"/>
          <p:cNvSpPr>
            <a:spLocks noChangeShapeType="1"/>
          </p:cNvSpPr>
          <p:nvPr/>
        </p:nvSpPr>
        <p:spPr bwMode="auto">
          <a:xfrm>
            <a:off x="2687934" y="3881932"/>
            <a:ext cx="5334000" cy="0"/>
          </a:xfrm>
          <a:prstGeom prst="line">
            <a:avLst/>
          </a:prstGeom>
          <a:noFill/>
          <a:ln w="19050">
            <a:solidFill>
              <a:srgbClr val="800080"/>
            </a:solidFill>
            <a:round/>
            <a:headEnd/>
            <a:tailEnd/>
          </a:ln>
        </p:spPr>
        <p:txBody>
          <a:bodyPr wrap="none" anchor="ctr"/>
          <a:lstStyle/>
          <a:p>
            <a:endParaRPr lang="en-GB" sz="900" dirty="0"/>
          </a:p>
        </p:txBody>
      </p:sp>
      <p:sp>
        <p:nvSpPr>
          <p:cNvPr id="14346" name="Line 10"/>
          <p:cNvSpPr>
            <a:spLocks noChangeShapeType="1"/>
          </p:cNvSpPr>
          <p:nvPr/>
        </p:nvSpPr>
        <p:spPr bwMode="auto">
          <a:xfrm>
            <a:off x="2687934" y="4288332"/>
            <a:ext cx="5334000" cy="0"/>
          </a:xfrm>
          <a:prstGeom prst="line">
            <a:avLst/>
          </a:prstGeom>
          <a:noFill/>
          <a:ln w="19050">
            <a:solidFill>
              <a:srgbClr val="800080"/>
            </a:solidFill>
            <a:round/>
            <a:headEnd/>
            <a:tailEnd/>
          </a:ln>
        </p:spPr>
        <p:txBody>
          <a:bodyPr wrap="none" anchor="ctr"/>
          <a:lstStyle/>
          <a:p>
            <a:endParaRPr lang="en-GB" sz="900" dirty="0"/>
          </a:p>
        </p:txBody>
      </p:sp>
      <p:sp>
        <p:nvSpPr>
          <p:cNvPr id="14347" name="Line 11"/>
          <p:cNvSpPr>
            <a:spLocks noChangeShapeType="1"/>
          </p:cNvSpPr>
          <p:nvPr/>
        </p:nvSpPr>
        <p:spPr bwMode="auto">
          <a:xfrm>
            <a:off x="2687934" y="4694732"/>
            <a:ext cx="5334000" cy="0"/>
          </a:xfrm>
          <a:prstGeom prst="line">
            <a:avLst/>
          </a:prstGeom>
          <a:noFill/>
          <a:ln w="19050">
            <a:solidFill>
              <a:srgbClr val="800080"/>
            </a:solidFill>
            <a:round/>
            <a:headEnd/>
            <a:tailEnd/>
          </a:ln>
        </p:spPr>
        <p:txBody>
          <a:bodyPr wrap="none" anchor="ctr"/>
          <a:lstStyle/>
          <a:p>
            <a:endParaRPr lang="en-GB" sz="900" dirty="0"/>
          </a:p>
        </p:txBody>
      </p:sp>
      <p:sp>
        <p:nvSpPr>
          <p:cNvPr id="14348" name="Line 12"/>
          <p:cNvSpPr>
            <a:spLocks noChangeShapeType="1"/>
          </p:cNvSpPr>
          <p:nvPr/>
        </p:nvSpPr>
        <p:spPr bwMode="auto">
          <a:xfrm>
            <a:off x="2910183" y="1195882"/>
            <a:ext cx="0" cy="3771900"/>
          </a:xfrm>
          <a:prstGeom prst="line">
            <a:avLst/>
          </a:prstGeom>
          <a:noFill/>
          <a:ln w="19050">
            <a:solidFill>
              <a:srgbClr val="800080"/>
            </a:solidFill>
            <a:round/>
            <a:headEnd/>
            <a:tailEnd/>
          </a:ln>
        </p:spPr>
        <p:txBody>
          <a:bodyPr wrap="none" anchor="ctr"/>
          <a:lstStyle/>
          <a:p>
            <a:endParaRPr lang="en-GB" sz="900" dirty="0"/>
          </a:p>
        </p:txBody>
      </p:sp>
      <p:sp>
        <p:nvSpPr>
          <p:cNvPr id="14349" name="Line 13"/>
          <p:cNvSpPr>
            <a:spLocks noChangeShapeType="1"/>
          </p:cNvSpPr>
          <p:nvPr/>
        </p:nvSpPr>
        <p:spPr bwMode="auto">
          <a:xfrm>
            <a:off x="3507083" y="1195882"/>
            <a:ext cx="0" cy="3771900"/>
          </a:xfrm>
          <a:prstGeom prst="line">
            <a:avLst/>
          </a:prstGeom>
          <a:noFill/>
          <a:ln w="19050">
            <a:solidFill>
              <a:srgbClr val="800080"/>
            </a:solidFill>
            <a:round/>
            <a:headEnd/>
            <a:tailEnd/>
          </a:ln>
        </p:spPr>
        <p:txBody>
          <a:bodyPr wrap="none" anchor="ctr"/>
          <a:lstStyle/>
          <a:p>
            <a:endParaRPr lang="en-GB" sz="900" dirty="0"/>
          </a:p>
        </p:txBody>
      </p:sp>
      <p:sp>
        <p:nvSpPr>
          <p:cNvPr id="14350" name="Line 14"/>
          <p:cNvSpPr>
            <a:spLocks noChangeShapeType="1"/>
          </p:cNvSpPr>
          <p:nvPr/>
        </p:nvSpPr>
        <p:spPr bwMode="auto">
          <a:xfrm>
            <a:off x="4103983" y="1195882"/>
            <a:ext cx="0" cy="3771900"/>
          </a:xfrm>
          <a:prstGeom prst="line">
            <a:avLst/>
          </a:prstGeom>
          <a:noFill/>
          <a:ln w="19050">
            <a:solidFill>
              <a:srgbClr val="800080"/>
            </a:solidFill>
            <a:round/>
            <a:headEnd/>
            <a:tailEnd/>
          </a:ln>
        </p:spPr>
        <p:txBody>
          <a:bodyPr wrap="none" anchor="ctr"/>
          <a:lstStyle/>
          <a:p>
            <a:endParaRPr lang="en-GB" sz="900" dirty="0"/>
          </a:p>
        </p:txBody>
      </p:sp>
      <p:sp>
        <p:nvSpPr>
          <p:cNvPr id="14351" name="Line 15"/>
          <p:cNvSpPr>
            <a:spLocks noChangeShapeType="1"/>
          </p:cNvSpPr>
          <p:nvPr/>
        </p:nvSpPr>
        <p:spPr bwMode="auto">
          <a:xfrm>
            <a:off x="4700883" y="1195882"/>
            <a:ext cx="0" cy="3771900"/>
          </a:xfrm>
          <a:prstGeom prst="line">
            <a:avLst/>
          </a:prstGeom>
          <a:noFill/>
          <a:ln w="19050">
            <a:solidFill>
              <a:srgbClr val="800080"/>
            </a:solidFill>
            <a:round/>
            <a:headEnd/>
            <a:tailEnd/>
          </a:ln>
        </p:spPr>
        <p:txBody>
          <a:bodyPr wrap="none" anchor="ctr"/>
          <a:lstStyle/>
          <a:p>
            <a:endParaRPr lang="en-GB" sz="900" dirty="0"/>
          </a:p>
        </p:txBody>
      </p:sp>
      <p:sp>
        <p:nvSpPr>
          <p:cNvPr id="14352" name="Line 16"/>
          <p:cNvSpPr>
            <a:spLocks noChangeShapeType="1"/>
          </p:cNvSpPr>
          <p:nvPr/>
        </p:nvSpPr>
        <p:spPr bwMode="auto">
          <a:xfrm>
            <a:off x="5297783" y="1195882"/>
            <a:ext cx="0" cy="3771900"/>
          </a:xfrm>
          <a:prstGeom prst="line">
            <a:avLst/>
          </a:prstGeom>
          <a:noFill/>
          <a:ln w="19050">
            <a:solidFill>
              <a:srgbClr val="800080"/>
            </a:solidFill>
            <a:round/>
            <a:headEnd/>
            <a:tailEnd/>
          </a:ln>
        </p:spPr>
        <p:txBody>
          <a:bodyPr wrap="none" anchor="ctr"/>
          <a:lstStyle/>
          <a:p>
            <a:endParaRPr lang="en-GB" sz="900" dirty="0"/>
          </a:p>
        </p:txBody>
      </p:sp>
      <p:sp>
        <p:nvSpPr>
          <p:cNvPr id="14353" name="Line 17"/>
          <p:cNvSpPr>
            <a:spLocks noChangeShapeType="1"/>
          </p:cNvSpPr>
          <p:nvPr/>
        </p:nvSpPr>
        <p:spPr bwMode="auto">
          <a:xfrm>
            <a:off x="5894683" y="1195882"/>
            <a:ext cx="0" cy="3771900"/>
          </a:xfrm>
          <a:prstGeom prst="line">
            <a:avLst/>
          </a:prstGeom>
          <a:noFill/>
          <a:ln w="19050">
            <a:solidFill>
              <a:srgbClr val="800080"/>
            </a:solidFill>
            <a:round/>
            <a:headEnd/>
            <a:tailEnd/>
          </a:ln>
        </p:spPr>
        <p:txBody>
          <a:bodyPr wrap="none" anchor="ctr"/>
          <a:lstStyle/>
          <a:p>
            <a:endParaRPr lang="en-GB" sz="900" dirty="0"/>
          </a:p>
        </p:txBody>
      </p:sp>
      <p:sp>
        <p:nvSpPr>
          <p:cNvPr id="14354" name="Line 18"/>
          <p:cNvSpPr>
            <a:spLocks noChangeShapeType="1"/>
          </p:cNvSpPr>
          <p:nvPr/>
        </p:nvSpPr>
        <p:spPr bwMode="auto">
          <a:xfrm>
            <a:off x="6491583" y="1195882"/>
            <a:ext cx="0" cy="3771900"/>
          </a:xfrm>
          <a:prstGeom prst="line">
            <a:avLst/>
          </a:prstGeom>
          <a:noFill/>
          <a:ln w="19050">
            <a:solidFill>
              <a:srgbClr val="800080"/>
            </a:solidFill>
            <a:round/>
            <a:headEnd/>
            <a:tailEnd/>
          </a:ln>
        </p:spPr>
        <p:txBody>
          <a:bodyPr wrap="none" anchor="ctr"/>
          <a:lstStyle/>
          <a:p>
            <a:endParaRPr lang="en-GB" sz="900" dirty="0"/>
          </a:p>
        </p:txBody>
      </p:sp>
      <p:sp>
        <p:nvSpPr>
          <p:cNvPr id="14355" name="Line 19"/>
          <p:cNvSpPr>
            <a:spLocks noChangeShapeType="1"/>
          </p:cNvSpPr>
          <p:nvPr/>
        </p:nvSpPr>
        <p:spPr bwMode="auto">
          <a:xfrm>
            <a:off x="7088483" y="1195882"/>
            <a:ext cx="0" cy="3771900"/>
          </a:xfrm>
          <a:prstGeom prst="line">
            <a:avLst/>
          </a:prstGeom>
          <a:noFill/>
          <a:ln w="19050">
            <a:solidFill>
              <a:srgbClr val="800080"/>
            </a:solidFill>
            <a:round/>
            <a:headEnd/>
            <a:tailEnd/>
          </a:ln>
        </p:spPr>
        <p:txBody>
          <a:bodyPr wrap="none" anchor="ctr"/>
          <a:lstStyle/>
          <a:p>
            <a:endParaRPr lang="en-GB" sz="900" dirty="0"/>
          </a:p>
        </p:txBody>
      </p:sp>
      <p:sp>
        <p:nvSpPr>
          <p:cNvPr id="14356" name="Line 20"/>
          <p:cNvSpPr>
            <a:spLocks noChangeShapeType="1"/>
          </p:cNvSpPr>
          <p:nvPr/>
        </p:nvSpPr>
        <p:spPr bwMode="auto">
          <a:xfrm>
            <a:off x="7685383" y="1195882"/>
            <a:ext cx="0" cy="3771900"/>
          </a:xfrm>
          <a:prstGeom prst="line">
            <a:avLst/>
          </a:prstGeom>
          <a:noFill/>
          <a:ln w="19050">
            <a:solidFill>
              <a:srgbClr val="800080"/>
            </a:solidFill>
            <a:round/>
            <a:headEnd/>
            <a:tailEnd/>
          </a:ln>
        </p:spPr>
        <p:txBody>
          <a:bodyPr wrap="none" anchor="ctr"/>
          <a:lstStyle/>
          <a:p>
            <a:endParaRPr lang="en-GB" sz="900" dirty="0"/>
          </a:p>
        </p:txBody>
      </p:sp>
      <p:sp>
        <p:nvSpPr>
          <p:cNvPr id="14357" name="Rectangle 21"/>
          <p:cNvSpPr>
            <a:spLocks noChangeArrowheads="1"/>
          </p:cNvSpPr>
          <p:nvPr/>
        </p:nvSpPr>
        <p:spPr bwMode="auto">
          <a:xfrm>
            <a:off x="2647675" y="1145083"/>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1</a:t>
            </a:r>
          </a:p>
        </p:txBody>
      </p:sp>
      <p:sp>
        <p:nvSpPr>
          <p:cNvPr id="14358" name="Rectangle 22"/>
          <p:cNvSpPr>
            <a:spLocks noChangeArrowheads="1"/>
          </p:cNvSpPr>
          <p:nvPr/>
        </p:nvSpPr>
        <p:spPr bwMode="auto">
          <a:xfrm>
            <a:off x="2673075" y="1503858"/>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2</a:t>
            </a:r>
          </a:p>
        </p:txBody>
      </p:sp>
      <p:sp>
        <p:nvSpPr>
          <p:cNvPr id="14359" name="Rectangle 23"/>
          <p:cNvSpPr>
            <a:spLocks noChangeArrowheads="1"/>
          </p:cNvSpPr>
          <p:nvPr/>
        </p:nvSpPr>
        <p:spPr bwMode="auto">
          <a:xfrm>
            <a:off x="2673075" y="1895970"/>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3</a:t>
            </a:r>
          </a:p>
        </p:txBody>
      </p:sp>
      <p:sp>
        <p:nvSpPr>
          <p:cNvPr id="14360" name="Rectangle 24"/>
          <p:cNvSpPr>
            <a:spLocks noChangeArrowheads="1"/>
          </p:cNvSpPr>
          <p:nvPr/>
        </p:nvSpPr>
        <p:spPr bwMode="auto">
          <a:xfrm>
            <a:off x="2673075" y="2310308"/>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4</a:t>
            </a:r>
          </a:p>
        </p:txBody>
      </p:sp>
      <p:sp>
        <p:nvSpPr>
          <p:cNvPr id="14361" name="Rectangle 25"/>
          <p:cNvSpPr>
            <a:spLocks noChangeArrowheads="1"/>
          </p:cNvSpPr>
          <p:nvPr/>
        </p:nvSpPr>
        <p:spPr bwMode="auto">
          <a:xfrm>
            <a:off x="2660375" y="2724645"/>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5</a:t>
            </a:r>
          </a:p>
        </p:txBody>
      </p:sp>
      <p:sp>
        <p:nvSpPr>
          <p:cNvPr id="14362" name="Rectangle 26"/>
          <p:cNvSpPr>
            <a:spLocks noChangeArrowheads="1"/>
          </p:cNvSpPr>
          <p:nvPr/>
        </p:nvSpPr>
        <p:spPr bwMode="auto">
          <a:xfrm>
            <a:off x="2660375" y="3151683"/>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6</a:t>
            </a:r>
          </a:p>
        </p:txBody>
      </p:sp>
      <p:sp>
        <p:nvSpPr>
          <p:cNvPr id="14363" name="Rectangle 27"/>
          <p:cNvSpPr>
            <a:spLocks noChangeArrowheads="1"/>
          </p:cNvSpPr>
          <p:nvPr/>
        </p:nvSpPr>
        <p:spPr bwMode="auto">
          <a:xfrm>
            <a:off x="2660375" y="3553320"/>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7</a:t>
            </a:r>
          </a:p>
        </p:txBody>
      </p:sp>
      <p:sp>
        <p:nvSpPr>
          <p:cNvPr id="14364" name="Rectangle 28"/>
          <p:cNvSpPr>
            <a:spLocks noChangeArrowheads="1"/>
          </p:cNvSpPr>
          <p:nvPr/>
        </p:nvSpPr>
        <p:spPr bwMode="auto">
          <a:xfrm>
            <a:off x="2673075" y="3954958"/>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8</a:t>
            </a:r>
          </a:p>
        </p:txBody>
      </p:sp>
      <p:sp>
        <p:nvSpPr>
          <p:cNvPr id="14365" name="Rectangle 29"/>
          <p:cNvSpPr>
            <a:spLocks noChangeArrowheads="1"/>
          </p:cNvSpPr>
          <p:nvPr/>
        </p:nvSpPr>
        <p:spPr bwMode="auto">
          <a:xfrm>
            <a:off x="2673075" y="4356595"/>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9</a:t>
            </a:r>
          </a:p>
        </p:txBody>
      </p:sp>
      <p:sp>
        <p:nvSpPr>
          <p:cNvPr id="14366" name="Rectangle 30"/>
          <p:cNvSpPr>
            <a:spLocks noChangeArrowheads="1"/>
          </p:cNvSpPr>
          <p:nvPr/>
        </p:nvSpPr>
        <p:spPr bwMode="auto">
          <a:xfrm>
            <a:off x="7721326" y="4688383"/>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1</a:t>
            </a:r>
          </a:p>
        </p:txBody>
      </p:sp>
      <p:sp>
        <p:nvSpPr>
          <p:cNvPr id="14367" name="Rectangle 31"/>
          <p:cNvSpPr>
            <a:spLocks noChangeArrowheads="1"/>
          </p:cNvSpPr>
          <p:nvPr/>
        </p:nvSpPr>
        <p:spPr bwMode="auto">
          <a:xfrm>
            <a:off x="7256188" y="4678858"/>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2</a:t>
            </a:r>
          </a:p>
        </p:txBody>
      </p:sp>
      <p:sp>
        <p:nvSpPr>
          <p:cNvPr id="14368" name="Rectangle 32"/>
          <p:cNvSpPr>
            <a:spLocks noChangeArrowheads="1"/>
          </p:cNvSpPr>
          <p:nvPr/>
        </p:nvSpPr>
        <p:spPr bwMode="auto">
          <a:xfrm>
            <a:off x="6676751" y="4678858"/>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3</a:t>
            </a:r>
          </a:p>
        </p:txBody>
      </p:sp>
      <p:sp>
        <p:nvSpPr>
          <p:cNvPr id="14369" name="Rectangle 33"/>
          <p:cNvSpPr>
            <a:spLocks noChangeArrowheads="1"/>
          </p:cNvSpPr>
          <p:nvPr/>
        </p:nvSpPr>
        <p:spPr bwMode="auto">
          <a:xfrm>
            <a:off x="6086200" y="4678858"/>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4</a:t>
            </a:r>
          </a:p>
        </p:txBody>
      </p:sp>
      <p:sp>
        <p:nvSpPr>
          <p:cNvPr id="14370" name="Rectangle 34"/>
          <p:cNvSpPr>
            <a:spLocks noChangeArrowheads="1"/>
          </p:cNvSpPr>
          <p:nvPr/>
        </p:nvSpPr>
        <p:spPr bwMode="auto">
          <a:xfrm>
            <a:off x="5481363" y="4678858"/>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5</a:t>
            </a:r>
          </a:p>
        </p:txBody>
      </p:sp>
      <p:sp>
        <p:nvSpPr>
          <p:cNvPr id="14371" name="Rectangle 35"/>
          <p:cNvSpPr>
            <a:spLocks noChangeArrowheads="1"/>
          </p:cNvSpPr>
          <p:nvPr/>
        </p:nvSpPr>
        <p:spPr bwMode="auto">
          <a:xfrm>
            <a:off x="4876526" y="4682033"/>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6</a:t>
            </a:r>
          </a:p>
        </p:txBody>
      </p:sp>
      <p:sp>
        <p:nvSpPr>
          <p:cNvPr id="14372" name="Rectangle 36"/>
          <p:cNvSpPr>
            <a:spLocks noChangeArrowheads="1"/>
          </p:cNvSpPr>
          <p:nvPr/>
        </p:nvSpPr>
        <p:spPr bwMode="auto">
          <a:xfrm>
            <a:off x="4271688" y="4678858"/>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7</a:t>
            </a:r>
          </a:p>
        </p:txBody>
      </p:sp>
      <p:sp>
        <p:nvSpPr>
          <p:cNvPr id="14373" name="Rectangle 37"/>
          <p:cNvSpPr>
            <a:spLocks noChangeArrowheads="1"/>
          </p:cNvSpPr>
          <p:nvPr/>
        </p:nvSpPr>
        <p:spPr bwMode="auto">
          <a:xfrm>
            <a:off x="3668438" y="4678858"/>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8</a:t>
            </a:r>
          </a:p>
        </p:txBody>
      </p:sp>
      <p:sp>
        <p:nvSpPr>
          <p:cNvPr id="14374" name="Rectangle 38"/>
          <p:cNvSpPr>
            <a:spLocks noChangeArrowheads="1"/>
          </p:cNvSpPr>
          <p:nvPr/>
        </p:nvSpPr>
        <p:spPr bwMode="auto">
          <a:xfrm>
            <a:off x="3063600" y="4678858"/>
            <a:ext cx="282130" cy="305212"/>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400" dirty="0"/>
              <a:t>9</a:t>
            </a:r>
          </a:p>
        </p:txBody>
      </p:sp>
      <p:sp>
        <p:nvSpPr>
          <p:cNvPr id="14375" name="Rectangle 39"/>
          <p:cNvSpPr>
            <a:spLocks noChangeArrowheads="1"/>
          </p:cNvSpPr>
          <p:nvPr/>
        </p:nvSpPr>
        <p:spPr bwMode="auto">
          <a:xfrm>
            <a:off x="4098179" y="5391646"/>
            <a:ext cx="2513510" cy="335989"/>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600" dirty="0"/>
              <a:t>I</a:t>
            </a:r>
            <a:r>
              <a:rPr lang="en-GB" sz="1600" dirty="0"/>
              <a:t>mportance for customers</a:t>
            </a:r>
            <a:endParaRPr lang="en-US" sz="1600" dirty="0"/>
          </a:p>
        </p:txBody>
      </p:sp>
      <p:sp>
        <p:nvSpPr>
          <p:cNvPr id="14376" name="Rectangle 40"/>
          <p:cNvSpPr>
            <a:spLocks noChangeArrowheads="1"/>
          </p:cNvSpPr>
          <p:nvPr/>
        </p:nvSpPr>
        <p:spPr bwMode="auto">
          <a:xfrm>
            <a:off x="2611762" y="5569446"/>
            <a:ext cx="650820" cy="335989"/>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600" dirty="0"/>
              <a:t>LOW</a:t>
            </a:r>
          </a:p>
        </p:txBody>
      </p:sp>
      <p:sp>
        <p:nvSpPr>
          <p:cNvPr id="14377" name="Rectangle 41"/>
          <p:cNvSpPr>
            <a:spLocks noChangeArrowheads="1"/>
          </p:cNvSpPr>
          <p:nvPr/>
        </p:nvSpPr>
        <p:spPr bwMode="auto">
          <a:xfrm>
            <a:off x="7488344" y="5544046"/>
            <a:ext cx="695704" cy="335989"/>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600" dirty="0"/>
              <a:t>HIGH</a:t>
            </a:r>
          </a:p>
        </p:txBody>
      </p:sp>
      <p:sp>
        <p:nvSpPr>
          <p:cNvPr id="14378" name="Rectangle 42"/>
          <p:cNvSpPr>
            <a:spLocks noChangeArrowheads="1"/>
          </p:cNvSpPr>
          <p:nvPr/>
        </p:nvSpPr>
        <p:spPr bwMode="auto">
          <a:xfrm rot="16200000">
            <a:off x="544016" y="2826446"/>
            <a:ext cx="2614613" cy="582211"/>
          </a:xfrm>
          <a:prstGeom prst="rect">
            <a:avLst/>
          </a:prstGeom>
          <a:noFill/>
          <a:ln w="12700">
            <a:noFill/>
            <a:miter lim="800000"/>
            <a:headEnd/>
            <a:tailEnd/>
          </a:ln>
        </p:spPr>
        <p:txBody>
          <a:bodyPr lIns="90488" tIns="44450" rIns="90488" bIns="44450" anchorCtr="1">
            <a:spAutoFit/>
          </a:bodyPr>
          <a:lstStyle/>
          <a:p>
            <a:pPr defTabSz="762000">
              <a:spcAft>
                <a:spcPct val="67000"/>
              </a:spcAft>
            </a:pPr>
            <a:r>
              <a:rPr lang="en-US" sz="1600" dirty="0"/>
              <a:t>P</a:t>
            </a:r>
            <a:r>
              <a:rPr lang="en-GB" sz="1600" dirty="0"/>
              <a:t>erformance against competitors</a:t>
            </a:r>
            <a:endParaRPr lang="en-US" sz="1600" dirty="0"/>
          </a:p>
        </p:txBody>
      </p:sp>
      <p:sp>
        <p:nvSpPr>
          <p:cNvPr id="14379" name="Rectangle 43"/>
          <p:cNvSpPr>
            <a:spLocks noChangeArrowheads="1"/>
          </p:cNvSpPr>
          <p:nvPr/>
        </p:nvSpPr>
        <p:spPr bwMode="auto">
          <a:xfrm rot="16200000">
            <a:off x="1413216" y="1266014"/>
            <a:ext cx="811120" cy="335989"/>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600" dirty="0"/>
              <a:t>GOOD</a:t>
            </a:r>
          </a:p>
        </p:txBody>
      </p:sp>
      <p:sp>
        <p:nvSpPr>
          <p:cNvPr id="14380" name="Rectangle 44"/>
          <p:cNvSpPr>
            <a:spLocks noChangeArrowheads="1"/>
          </p:cNvSpPr>
          <p:nvPr/>
        </p:nvSpPr>
        <p:spPr bwMode="auto">
          <a:xfrm rot="16200000">
            <a:off x="1487250" y="4682314"/>
            <a:ext cx="602730" cy="335989"/>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1600" dirty="0"/>
              <a:t>BAD</a:t>
            </a:r>
          </a:p>
        </p:txBody>
      </p:sp>
      <p:sp>
        <p:nvSpPr>
          <p:cNvPr id="14381" name="Line 45"/>
          <p:cNvSpPr>
            <a:spLocks noChangeShapeType="1"/>
          </p:cNvSpPr>
          <p:nvPr/>
        </p:nvSpPr>
        <p:spPr bwMode="auto">
          <a:xfrm flipV="1">
            <a:off x="2687935" y="2040432"/>
            <a:ext cx="5343525" cy="1604962"/>
          </a:xfrm>
          <a:prstGeom prst="line">
            <a:avLst/>
          </a:prstGeom>
          <a:noFill/>
          <a:ln w="38100">
            <a:solidFill>
              <a:srgbClr val="0000CC"/>
            </a:solidFill>
            <a:round/>
            <a:headEnd/>
            <a:tailEnd/>
          </a:ln>
        </p:spPr>
        <p:txBody>
          <a:bodyPr wrap="none" anchor="ctr"/>
          <a:lstStyle/>
          <a:p>
            <a:endParaRPr lang="en-GB" sz="900" dirty="0"/>
          </a:p>
        </p:txBody>
      </p:sp>
      <p:sp>
        <p:nvSpPr>
          <p:cNvPr id="14382" name="Freeform 46"/>
          <p:cNvSpPr>
            <a:spLocks/>
          </p:cNvSpPr>
          <p:nvPr/>
        </p:nvSpPr>
        <p:spPr bwMode="auto">
          <a:xfrm>
            <a:off x="4735809" y="2996108"/>
            <a:ext cx="3292475" cy="1963737"/>
          </a:xfrm>
          <a:custGeom>
            <a:avLst/>
            <a:gdLst>
              <a:gd name="T0" fmla="*/ 2074 w 2074"/>
              <a:gd name="T1" fmla="*/ 0 h 1237"/>
              <a:gd name="T2" fmla="*/ 754 w 2074"/>
              <a:gd name="T3" fmla="*/ 397 h 1237"/>
              <a:gd name="T4" fmla="*/ 532 w 2074"/>
              <a:gd name="T5" fmla="*/ 505 h 1237"/>
              <a:gd name="T6" fmla="*/ 280 w 2074"/>
              <a:gd name="T7" fmla="*/ 709 h 1237"/>
              <a:gd name="T8" fmla="*/ 118 w 2074"/>
              <a:gd name="T9" fmla="*/ 931 h 1237"/>
              <a:gd name="T10" fmla="*/ 0 w 2074"/>
              <a:gd name="T11" fmla="*/ 1237 h 1237"/>
              <a:gd name="T12" fmla="*/ 0 60000 65536"/>
              <a:gd name="T13" fmla="*/ 0 60000 65536"/>
              <a:gd name="T14" fmla="*/ 0 60000 65536"/>
              <a:gd name="T15" fmla="*/ 0 60000 65536"/>
              <a:gd name="T16" fmla="*/ 0 60000 65536"/>
              <a:gd name="T17" fmla="*/ 0 60000 65536"/>
              <a:gd name="T18" fmla="*/ 0 w 2074"/>
              <a:gd name="T19" fmla="*/ 0 h 1237"/>
              <a:gd name="T20" fmla="*/ 2074 w 2074"/>
              <a:gd name="T21" fmla="*/ 1237 h 1237"/>
            </a:gdLst>
            <a:ahLst/>
            <a:cxnLst>
              <a:cxn ang="T12">
                <a:pos x="T0" y="T1"/>
              </a:cxn>
              <a:cxn ang="T13">
                <a:pos x="T2" y="T3"/>
              </a:cxn>
              <a:cxn ang="T14">
                <a:pos x="T4" y="T5"/>
              </a:cxn>
              <a:cxn ang="T15">
                <a:pos x="T6" y="T7"/>
              </a:cxn>
              <a:cxn ang="T16">
                <a:pos x="T8" y="T9"/>
              </a:cxn>
              <a:cxn ang="T17">
                <a:pos x="T10" y="T11"/>
              </a:cxn>
            </a:cxnLst>
            <a:rect l="T18" t="T19" r="T20" b="T21"/>
            <a:pathLst>
              <a:path w="2074" h="1237">
                <a:moveTo>
                  <a:pt x="2074" y="0"/>
                </a:moveTo>
                <a:lnTo>
                  <a:pt x="754" y="397"/>
                </a:lnTo>
                <a:cubicBezTo>
                  <a:pt x="754" y="397"/>
                  <a:pt x="532" y="505"/>
                  <a:pt x="532" y="505"/>
                </a:cubicBezTo>
                <a:cubicBezTo>
                  <a:pt x="532" y="505"/>
                  <a:pt x="280" y="709"/>
                  <a:pt x="280" y="709"/>
                </a:cubicBezTo>
                <a:cubicBezTo>
                  <a:pt x="280" y="709"/>
                  <a:pt x="118" y="931"/>
                  <a:pt x="118" y="931"/>
                </a:cubicBezTo>
                <a:cubicBezTo>
                  <a:pt x="118" y="931"/>
                  <a:pt x="0" y="1237"/>
                  <a:pt x="0" y="1237"/>
                </a:cubicBezTo>
              </a:path>
            </a:pathLst>
          </a:custGeom>
          <a:noFill/>
          <a:ln w="38100" cap="rnd" cmpd="sng">
            <a:solidFill>
              <a:srgbClr val="0000CC"/>
            </a:solidFill>
            <a:prstDash val="solid"/>
            <a:round/>
            <a:headEnd type="none" w="med" len="med"/>
            <a:tailEnd type="none" w="med" len="med"/>
          </a:ln>
        </p:spPr>
        <p:txBody>
          <a:bodyPr/>
          <a:lstStyle/>
          <a:p>
            <a:endParaRPr lang="en-GB" sz="900" dirty="0"/>
          </a:p>
        </p:txBody>
      </p:sp>
      <p:sp>
        <p:nvSpPr>
          <p:cNvPr id="14383" name="Freeform 47"/>
          <p:cNvSpPr>
            <a:spLocks/>
          </p:cNvSpPr>
          <p:nvPr/>
        </p:nvSpPr>
        <p:spPr bwMode="auto">
          <a:xfrm>
            <a:off x="2706985" y="1186357"/>
            <a:ext cx="2206625" cy="1149350"/>
          </a:xfrm>
          <a:custGeom>
            <a:avLst/>
            <a:gdLst>
              <a:gd name="T0" fmla="*/ 0 w 1390"/>
              <a:gd name="T1" fmla="*/ 723 h 724"/>
              <a:gd name="T2" fmla="*/ 1034 w 1390"/>
              <a:gd name="T3" fmla="*/ 447 h 724"/>
              <a:gd name="T4" fmla="*/ 1127 w 1390"/>
              <a:gd name="T5" fmla="*/ 383 h 724"/>
              <a:gd name="T6" fmla="*/ 1230 w 1390"/>
              <a:gd name="T7" fmla="*/ 320 h 724"/>
              <a:gd name="T8" fmla="*/ 1333 w 1390"/>
              <a:gd name="T9" fmla="*/ 160 h 724"/>
              <a:gd name="T10" fmla="*/ 1389 w 1390"/>
              <a:gd name="T11" fmla="*/ 0 h 724"/>
              <a:gd name="T12" fmla="*/ 0 60000 65536"/>
              <a:gd name="T13" fmla="*/ 0 60000 65536"/>
              <a:gd name="T14" fmla="*/ 0 60000 65536"/>
              <a:gd name="T15" fmla="*/ 0 60000 65536"/>
              <a:gd name="T16" fmla="*/ 0 60000 65536"/>
              <a:gd name="T17" fmla="*/ 0 60000 65536"/>
              <a:gd name="T18" fmla="*/ 0 w 1390"/>
              <a:gd name="T19" fmla="*/ 0 h 724"/>
              <a:gd name="T20" fmla="*/ 1390 w 1390"/>
              <a:gd name="T21" fmla="*/ 724 h 724"/>
            </a:gdLst>
            <a:ahLst/>
            <a:cxnLst>
              <a:cxn ang="T12">
                <a:pos x="T0" y="T1"/>
              </a:cxn>
              <a:cxn ang="T13">
                <a:pos x="T2" y="T3"/>
              </a:cxn>
              <a:cxn ang="T14">
                <a:pos x="T4" y="T5"/>
              </a:cxn>
              <a:cxn ang="T15">
                <a:pos x="T6" y="T7"/>
              </a:cxn>
              <a:cxn ang="T16">
                <a:pos x="T8" y="T9"/>
              </a:cxn>
              <a:cxn ang="T17">
                <a:pos x="T10" y="T11"/>
              </a:cxn>
            </a:cxnLst>
            <a:rect l="T18" t="T19" r="T20" b="T21"/>
            <a:pathLst>
              <a:path w="1390" h="724">
                <a:moveTo>
                  <a:pt x="0" y="723"/>
                </a:moveTo>
                <a:lnTo>
                  <a:pt x="1034" y="447"/>
                </a:lnTo>
                <a:lnTo>
                  <a:pt x="1127" y="383"/>
                </a:lnTo>
                <a:lnTo>
                  <a:pt x="1230" y="320"/>
                </a:lnTo>
                <a:lnTo>
                  <a:pt x="1333" y="160"/>
                </a:lnTo>
                <a:lnTo>
                  <a:pt x="1389" y="0"/>
                </a:lnTo>
              </a:path>
            </a:pathLst>
          </a:custGeom>
          <a:noFill/>
          <a:ln w="38100" cap="rnd" cmpd="sng">
            <a:solidFill>
              <a:srgbClr val="0000CC"/>
            </a:solidFill>
            <a:prstDash val="solid"/>
            <a:round/>
            <a:headEnd type="none" w="med" len="med"/>
            <a:tailEnd type="none" w="med" len="med"/>
          </a:ln>
        </p:spPr>
        <p:txBody>
          <a:bodyPr/>
          <a:lstStyle/>
          <a:p>
            <a:endParaRPr lang="en-GB" sz="900" dirty="0"/>
          </a:p>
        </p:txBody>
      </p:sp>
      <p:sp>
        <p:nvSpPr>
          <p:cNvPr id="14384" name="Line 48"/>
          <p:cNvSpPr>
            <a:spLocks noChangeShapeType="1"/>
          </p:cNvSpPr>
          <p:nvPr/>
        </p:nvSpPr>
        <p:spPr bwMode="auto">
          <a:xfrm>
            <a:off x="1970383" y="3740644"/>
            <a:ext cx="0" cy="1371600"/>
          </a:xfrm>
          <a:prstGeom prst="line">
            <a:avLst/>
          </a:prstGeom>
          <a:noFill/>
          <a:ln w="25400">
            <a:solidFill>
              <a:srgbClr val="800080"/>
            </a:solidFill>
            <a:round/>
            <a:headEnd type="none" w="sm" len="sm"/>
            <a:tailEnd type="stealth" w="sm" len="sm"/>
          </a:ln>
        </p:spPr>
        <p:txBody>
          <a:bodyPr/>
          <a:lstStyle/>
          <a:p>
            <a:endParaRPr lang="en-GB" sz="900" dirty="0"/>
          </a:p>
        </p:txBody>
      </p:sp>
      <p:sp>
        <p:nvSpPr>
          <p:cNvPr id="14385" name="Line 49"/>
          <p:cNvSpPr>
            <a:spLocks noChangeShapeType="1"/>
          </p:cNvSpPr>
          <p:nvPr/>
        </p:nvSpPr>
        <p:spPr bwMode="auto">
          <a:xfrm rot="10800000">
            <a:off x="1970383" y="1149844"/>
            <a:ext cx="0" cy="1371600"/>
          </a:xfrm>
          <a:prstGeom prst="line">
            <a:avLst/>
          </a:prstGeom>
          <a:noFill/>
          <a:ln w="25400">
            <a:solidFill>
              <a:srgbClr val="800080"/>
            </a:solidFill>
            <a:round/>
            <a:headEnd type="none" w="sm" len="sm"/>
            <a:tailEnd type="stealth" w="sm" len="sm"/>
          </a:ln>
        </p:spPr>
        <p:txBody>
          <a:bodyPr/>
          <a:lstStyle/>
          <a:p>
            <a:endParaRPr lang="en-GB" sz="900" dirty="0"/>
          </a:p>
        </p:txBody>
      </p:sp>
      <p:sp>
        <p:nvSpPr>
          <p:cNvPr id="14386" name="Line 50"/>
          <p:cNvSpPr>
            <a:spLocks noChangeShapeType="1"/>
          </p:cNvSpPr>
          <p:nvPr/>
        </p:nvSpPr>
        <p:spPr bwMode="auto">
          <a:xfrm>
            <a:off x="6621761" y="5569444"/>
            <a:ext cx="1444625" cy="0"/>
          </a:xfrm>
          <a:prstGeom prst="line">
            <a:avLst/>
          </a:prstGeom>
          <a:noFill/>
          <a:ln w="25400">
            <a:solidFill>
              <a:srgbClr val="800080"/>
            </a:solidFill>
            <a:round/>
            <a:headEnd type="none" w="sm" len="sm"/>
            <a:tailEnd type="stealth" w="sm" len="sm"/>
          </a:ln>
        </p:spPr>
        <p:txBody>
          <a:bodyPr/>
          <a:lstStyle/>
          <a:p>
            <a:endParaRPr lang="en-GB" sz="900" dirty="0"/>
          </a:p>
        </p:txBody>
      </p:sp>
      <p:sp>
        <p:nvSpPr>
          <p:cNvPr id="14387" name="Line 51"/>
          <p:cNvSpPr>
            <a:spLocks noChangeShapeType="1"/>
          </p:cNvSpPr>
          <p:nvPr/>
        </p:nvSpPr>
        <p:spPr bwMode="auto">
          <a:xfrm rot="10800000">
            <a:off x="2656185" y="5569444"/>
            <a:ext cx="1444625" cy="0"/>
          </a:xfrm>
          <a:prstGeom prst="line">
            <a:avLst/>
          </a:prstGeom>
          <a:noFill/>
          <a:ln w="25400">
            <a:solidFill>
              <a:srgbClr val="800080"/>
            </a:solidFill>
            <a:round/>
            <a:headEnd type="none" w="sm" len="sm"/>
            <a:tailEnd type="stealth" w="sm" len="sm"/>
          </a:ln>
        </p:spPr>
        <p:txBody>
          <a:bodyPr/>
          <a:lstStyle/>
          <a:p>
            <a:endParaRPr lang="en-GB" sz="900" dirty="0"/>
          </a:p>
        </p:txBody>
      </p:sp>
      <p:sp>
        <p:nvSpPr>
          <p:cNvPr id="14389" name="Text Box 53"/>
          <p:cNvSpPr txBox="1">
            <a:spLocks noChangeArrowheads="1"/>
          </p:cNvSpPr>
          <p:nvPr/>
        </p:nvSpPr>
        <p:spPr bwMode="auto">
          <a:xfrm>
            <a:off x="3951583" y="1676894"/>
            <a:ext cx="304800" cy="338554"/>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600" b="1" dirty="0">
                <a:solidFill>
                  <a:srgbClr val="000099"/>
                </a:solidFill>
              </a:rPr>
              <a:t>X</a:t>
            </a:r>
            <a:endParaRPr lang="en-US" sz="1600" b="1" dirty="0">
              <a:solidFill>
                <a:srgbClr val="000099"/>
              </a:solidFill>
            </a:endParaRPr>
          </a:p>
        </p:txBody>
      </p:sp>
      <p:sp>
        <p:nvSpPr>
          <p:cNvPr id="14390" name="Text Box 54"/>
          <p:cNvSpPr txBox="1">
            <a:spLocks noChangeArrowheads="1"/>
          </p:cNvSpPr>
          <p:nvPr/>
        </p:nvSpPr>
        <p:spPr bwMode="auto">
          <a:xfrm>
            <a:off x="5732758" y="2080120"/>
            <a:ext cx="304800" cy="338554"/>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600" b="1" dirty="0">
                <a:solidFill>
                  <a:srgbClr val="000099"/>
                </a:solidFill>
              </a:rPr>
              <a:t>X</a:t>
            </a:r>
            <a:endParaRPr lang="en-US" sz="1600" b="1" dirty="0">
              <a:solidFill>
                <a:srgbClr val="000099"/>
              </a:solidFill>
            </a:endParaRPr>
          </a:p>
        </p:txBody>
      </p:sp>
      <p:sp>
        <p:nvSpPr>
          <p:cNvPr id="14391" name="Text Box 55"/>
          <p:cNvSpPr txBox="1">
            <a:spLocks noChangeArrowheads="1"/>
          </p:cNvSpPr>
          <p:nvPr/>
        </p:nvSpPr>
        <p:spPr bwMode="auto">
          <a:xfrm>
            <a:off x="6342358" y="2073770"/>
            <a:ext cx="304800" cy="338554"/>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600" b="1" dirty="0">
                <a:solidFill>
                  <a:srgbClr val="000099"/>
                </a:solidFill>
              </a:rPr>
              <a:t>X</a:t>
            </a:r>
            <a:endParaRPr lang="en-US" sz="1600" b="1" dirty="0">
              <a:solidFill>
                <a:srgbClr val="000099"/>
              </a:solidFill>
            </a:endParaRPr>
          </a:p>
        </p:txBody>
      </p:sp>
      <p:sp>
        <p:nvSpPr>
          <p:cNvPr id="14392" name="Text Box 56"/>
          <p:cNvSpPr txBox="1">
            <a:spLocks noChangeArrowheads="1"/>
          </p:cNvSpPr>
          <p:nvPr/>
        </p:nvSpPr>
        <p:spPr bwMode="auto">
          <a:xfrm>
            <a:off x="6342358" y="2489695"/>
            <a:ext cx="304800" cy="338554"/>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600" b="1" dirty="0">
                <a:solidFill>
                  <a:srgbClr val="000099"/>
                </a:solidFill>
              </a:rPr>
              <a:t>X</a:t>
            </a:r>
            <a:endParaRPr lang="en-US" sz="1600" b="1" dirty="0">
              <a:solidFill>
                <a:srgbClr val="000099"/>
              </a:solidFill>
            </a:endParaRPr>
          </a:p>
        </p:txBody>
      </p:sp>
      <p:sp>
        <p:nvSpPr>
          <p:cNvPr id="14393" name="Text Box 57"/>
          <p:cNvSpPr txBox="1">
            <a:spLocks noChangeArrowheads="1"/>
          </p:cNvSpPr>
          <p:nvPr/>
        </p:nvSpPr>
        <p:spPr bwMode="auto">
          <a:xfrm>
            <a:off x="6923383" y="2886569"/>
            <a:ext cx="304800" cy="338554"/>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600" b="1" dirty="0">
                <a:solidFill>
                  <a:srgbClr val="000099"/>
                </a:solidFill>
              </a:rPr>
              <a:t>X</a:t>
            </a:r>
            <a:endParaRPr lang="en-US" sz="1600" b="1" dirty="0">
              <a:solidFill>
                <a:srgbClr val="000099"/>
              </a:solidFill>
            </a:endParaRPr>
          </a:p>
        </p:txBody>
      </p:sp>
      <p:sp>
        <p:nvSpPr>
          <p:cNvPr id="14394" name="Text Box 58"/>
          <p:cNvSpPr txBox="1">
            <a:spLocks noChangeArrowheads="1"/>
          </p:cNvSpPr>
          <p:nvPr/>
        </p:nvSpPr>
        <p:spPr bwMode="auto">
          <a:xfrm>
            <a:off x="6342358" y="3299320"/>
            <a:ext cx="304800" cy="338554"/>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600" b="1" dirty="0">
                <a:solidFill>
                  <a:srgbClr val="000099"/>
                </a:solidFill>
              </a:rPr>
              <a:t>X</a:t>
            </a:r>
            <a:endParaRPr lang="en-US" sz="1600" b="1" dirty="0">
              <a:solidFill>
                <a:srgbClr val="000099"/>
              </a:solidFill>
            </a:endParaRPr>
          </a:p>
        </p:txBody>
      </p:sp>
      <p:sp>
        <p:nvSpPr>
          <p:cNvPr id="14395" name="Text Box 59"/>
          <p:cNvSpPr txBox="1">
            <a:spLocks noChangeArrowheads="1"/>
          </p:cNvSpPr>
          <p:nvPr/>
        </p:nvSpPr>
        <p:spPr bwMode="auto">
          <a:xfrm>
            <a:off x="6332834" y="3712070"/>
            <a:ext cx="304800" cy="338554"/>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600" b="1" dirty="0">
                <a:solidFill>
                  <a:srgbClr val="000099"/>
                </a:solidFill>
              </a:rPr>
              <a:t>X</a:t>
            </a:r>
            <a:endParaRPr lang="en-US" sz="1600" b="1" dirty="0">
              <a:solidFill>
                <a:srgbClr val="000099"/>
              </a:solidFill>
            </a:endParaRPr>
          </a:p>
        </p:txBody>
      </p:sp>
      <p:sp>
        <p:nvSpPr>
          <p:cNvPr id="14396" name="Text Box 60"/>
          <p:cNvSpPr txBox="1">
            <a:spLocks noChangeArrowheads="1"/>
          </p:cNvSpPr>
          <p:nvPr/>
        </p:nvSpPr>
        <p:spPr bwMode="auto">
          <a:xfrm>
            <a:off x="6923383" y="4096244"/>
            <a:ext cx="304800" cy="338554"/>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600" b="1" dirty="0">
                <a:solidFill>
                  <a:srgbClr val="000099"/>
                </a:solidFill>
              </a:rPr>
              <a:t>X</a:t>
            </a:r>
            <a:endParaRPr lang="en-US" sz="1600" b="1" dirty="0">
              <a:solidFill>
                <a:srgbClr val="000099"/>
              </a:solidFill>
            </a:endParaRPr>
          </a:p>
        </p:txBody>
      </p:sp>
      <p:sp>
        <p:nvSpPr>
          <p:cNvPr id="14397" name="Text Box 61"/>
          <p:cNvSpPr txBox="1">
            <a:spLocks noChangeArrowheads="1"/>
          </p:cNvSpPr>
          <p:nvPr/>
        </p:nvSpPr>
        <p:spPr bwMode="auto">
          <a:xfrm>
            <a:off x="5132683" y="3308845"/>
            <a:ext cx="304800" cy="338554"/>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600" b="1" dirty="0">
                <a:solidFill>
                  <a:srgbClr val="000099"/>
                </a:solidFill>
              </a:rPr>
              <a:t>X</a:t>
            </a:r>
            <a:endParaRPr lang="en-US" sz="1600" b="1" dirty="0">
              <a:solidFill>
                <a:srgbClr val="000099"/>
              </a:solidFill>
            </a:endParaRPr>
          </a:p>
        </p:txBody>
      </p:sp>
      <p:sp>
        <p:nvSpPr>
          <p:cNvPr id="14398" name="Text Box 62"/>
          <p:cNvSpPr txBox="1">
            <a:spLocks noChangeArrowheads="1"/>
          </p:cNvSpPr>
          <p:nvPr/>
        </p:nvSpPr>
        <p:spPr bwMode="auto">
          <a:xfrm>
            <a:off x="7523458" y="1273670"/>
            <a:ext cx="304800" cy="338554"/>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600" b="1" dirty="0">
                <a:solidFill>
                  <a:srgbClr val="000099"/>
                </a:solidFill>
              </a:rPr>
              <a:t>X</a:t>
            </a:r>
            <a:endParaRPr lang="en-US" sz="1600" b="1" dirty="0">
              <a:solidFill>
                <a:srgbClr val="000099"/>
              </a:solidFill>
            </a:endParaRPr>
          </a:p>
        </p:txBody>
      </p:sp>
      <p:sp>
        <p:nvSpPr>
          <p:cNvPr id="14399" name="Text Box 63"/>
          <p:cNvSpPr txBox="1">
            <a:spLocks noChangeArrowheads="1"/>
          </p:cNvSpPr>
          <p:nvPr/>
        </p:nvSpPr>
        <p:spPr bwMode="auto">
          <a:xfrm>
            <a:off x="2980034" y="1400671"/>
            <a:ext cx="1143000" cy="437043"/>
          </a:xfrm>
          <a:prstGeom prst="rect">
            <a:avLst/>
          </a:prstGeom>
          <a:noFill/>
          <a:ln w="25400">
            <a:noFill/>
            <a:miter lim="800000"/>
            <a:headEnd type="none" w="sm" len="sm"/>
            <a:tailEnd type="none" w="sm" len="sm"/>
          </a:ln>
        </p:spPr>
        <p:txBody>
          <a:bodyPr>
            <a:spAutoFit/>
          </a:bodyPr>
          <a:lstStyle/>
          <a:p>
            <a:pPr eaLnBrk="1" hangingPunct="1">
              <a:lnSpc>
                <a:spcPct val="80000"/>
              </a:lnSpc>
              <a:spcBef>
                <a:spcPct val="50000"/>
              </a:spcBef>
            </a:pPr>
            <a:r>
              <a:rPr lang="en-GB" sz="1400" dirty="0"/>
              <a:t>Volume flexibility</a:t>
            </a:r>
            <a:endParaRPr lang="en-US" sz="1400" dirty="0"/>
          </a:p>
        </p:txBody>
      </p:sp>
      <p:sp>
        <p:nvSpPr>
          <p:cNvPr id="14400" name="Text Box 64"/>
          <p:cNvSpPr txBox="1">
            <a:spLocks noChangeArrowheads="1"/>
          </p:cNvSpPr>
          <p:nvPr/>
        </p:nvSpPr>
        <p:spPr bwMode="auto">
          <a:xfrm>
            <a:off x="6551908" y="1200644"/>
            <a:ext cx="1143000" cy="264688"/>
          </a:xfrm>
          <a:prstGeom prst="rect">
            <a:avLst/>
          </a:prstGeom>
          <a:noFill/>
          <a:ln w="25400">
            <a:noFill/>
            <a:miter lim="800000"/>
            <a:headEnd type="none" w="sm" len="sm"/>
            <a:tailEnd type="none" w="sm" len="sm"/>
          </a:ln>
        </p:spPr>
        <p:txBody>
          <a:bodyPr>
            <a:spAutoFit/>
          </a:bodyPr>
          <a:lstStyle/>
          <a:p>
            <a:pPr eaLnBrk="1" hangingPunct="1">
              <a:lnSpc>
                <a:spcPct val="80000"/>
              </a:lnSpc>
              <a:spcBef>
                <a:spcPct val="50000"/>
              </a:spcBef>
            </a:pPr>
            <a:r>
              <a:rPr lang="en-GB" sz="1400" dirty="0"/>
              <a:t>Delivery</a:t>
            </a:r>
            <a:endParaRPr lang="en-US" sz="1400" dirty="0"/>
          </a:p>
        </p:txBody>
      </p:sp>
      <p:sp>
        <p:nvSpPr>
          <p:cNvPr id="14401" name="Text Box 65"/>
          <p:cNvSpPr txBox="1">
            <a:spLocks noChangeArrowheads="1"/>
          </p:cNvSpPr>
          <p:nvPr/>
        </p:nvSpPr>
        <p:spPr bwMode="auto">
          <a:xfrm>
            <a:off x="4780258" y="1815007"/>
            <a:ext cx="1143000" cy="264688"/>
          </a:xfrm>
          <a:prstGeom prst="rect">
            <a:avLst/>
          </a:prstGeom>
          <a:noFill/>
          <a:ln w="25400">
            <a:noFill/>
            <a:miter lim="800000"/>
            <a:headEnd type="none" w="sm" len="sm"/>
            <a:tailEnd type="none" w="sm" len="sm"/>
          </a:ln>
        </p:spPr>
        <p:txBody>
          <a:bodyPr>
            <a:spAutoFit/>
          </a:bodyPr>
          <a:lstStyle/>
          <a:p>
            <a:pPr eaLnBrk="1" hangingPunct="1">
              <a:lnSpc>
                <a:spcPct val="80000"/>
              </a:lnSpc>
              <a:spcBef>
                <a:spcPct val="50000"/>
              </a:spcBef>
            </a:pPr>
            <a:r>
              <a:rPr lang="en-GB" sz="1400" dirty="0"/>
              <a:t>Drop quote </a:t>
            </a:r>
            <a:endParaRPr lang="en-US" sz="1400" dirty="0"/>
          </a:p>
        </p:txBody>
      </p:sp>
      <p:sp>
        <p:nvSpPr>
          <p:cNvPr id="14402" name="Text Box 66"/>
          <p:cNvSpPr txBox="1">
            <a:spLocks noChangeArrowheads="1"/>
          </p:cNvSpPr>
          <p:nvPr/>
        </p:nvSpPr>
        <p:spPr bwMode="auto">
          <a:xfrm>
            <a:off x="6466183" y="1816595"/>
            <a:ext cx="1143000" cy="437043"/>
          </a:xfrm>
          <a:prstGeom prst="rect">
            <a:avLst/>
          </a:prstGeom>
          <a:noFill/>
          <a:ln w="25400">
            <a:noFill/>
            <a:miter lim="800000"/>
            <a:headEnd type="none" w="sm" len="sm"/>
            <a:tailEnd type="none" w="sm" len="sm"/>
          </a:ln>
        </p:spPr>
        <p:txBody>
          <a:bodyPr>
            <a:spAutoFit/>
          </a:bodyPr>
          <a:lstStyle/>
          <a:p>
            <a:pPr algn="l" eaLnBrk="1" hangingPunct="1">
              <a:lnSpc>
                <a:spcPct val="80000"/>
              </a:lnSpc>
              <a:spcBef>
                <a:spcPct val="50000"/>
              </a:spcBef>
            </a:pPr>
            <a:r>
              <a:rPr lang="en-GB" sz="1400" dirty="0"/>
              <a:t>Window quote </a:t>
            </a:r>
            <a:endParaRPr lang="en-US" sz="1400" dirty="0"/>
          </a:p>
        </p:txBody>
      </p:sp>
      <p:sp>
        <p:nvSpPr>
          <p:cNvPr id="14403" name="Text Box 67"/>
          <p:cNvSpPr txBox="1">
            <a:spLocks noChangeArrowheads="1"/>
          </p:cNvSpPr>
          <p:nvPr/>
        </p:nvSpPr>
        <p:spPr bwMode="auto">
          <a:xfrm>
            <a:off x="6466183" y="2448420"/>
            <a:ext cx="1524000" cy="437043"/>
          </a:xfrm>
          <a:prstGeom prst="rect">
            <a:avLst/>
          </a:prstGeom>
          <a:noFill/>
          <a:ln w="25400">
            <a:noFill/>
            <a:miter lim="800000"/>
            <a:headEnd type="none" w="sm" len="sm"/>
            <a:tailEnd type="none" w="sm" len="sm"/>
          </a:ln>
        </p:spPr>
        <p:txBody>
          <a:bodyPr>
            <a:spAutoFit/>
          </a:bodyPr>
          <a:lstStyle/>
          <a:p>
            <a:pPr algn="l" eaLnBrk="1" hangingPunct="1">
              <a:lnSpc>
                <a:spcPct val="80000"/>
              </a:lnSpc>
              <a:spcBef>
                <a:spcPct val="50000"/>
              </a:spcBef>
            </a:pPr>
            <a:r>
              <a:rPr lang="en-GB" sz="1400" dirty="0"/>
              <a:t>Distribution quality </a:t>
            </a:r>
            <a:endParaRPr lang="en-US" sz="1400" dirty="0"/>
          </a:p>
        </p:txBody>
      </p:sp>
      <p:sp>
        <p:nvSpPr>
          <p:cNvPr id="14404" name="Text Box 68"/>
          <p:cNvSpPr txBox="1">
            <a:spLocks noChangeArrowheads="1"/>
          </p:cNvSpPr>
          <p:nvPr/>
        </p:nvSpPr>
        <p:spPr bwMode="auto">
          <a:xfrm>
            <a:off x="5332708" y="2843708"/>
            <a:ext cx="1752600" cy="437043"/>
          </a:xfrm>
          <a:prstGeom prst="rect">
            <a:avLst/>
          </a:prstGeom>
          <a:noFill/>
          <a:ln w="25400">
            <a:noFill/>
            <a:miter lim="800000"/>
            <a:headEnd type="none" w="sm" len="sm"/>
            <a:tailEnd type="none" w="sm" len="sm"/>
          </a:ln>
        </p:spPr>
        <p:txBody>
          <a:bodyPr>
            <a:spAutoFit/>
          </a:bodyPr>
          <a:lstStyle/>
          <a:p>
            <a:pPr eaLnBrk="1" hangingPunct="1">
              <a:lnSpc>
                <a:spcPct val="80000"/>
              </a:lnSpc>
              <a:spcBef>
                <a:spcPct val="50000"/>
              </a:spcBef>
            </a:pPr>
            <a:r>
              <a:rPr lang="en-GB" sz="1400" dirty="0"/>
              <a:t>Documentation service</a:t>
            </a:r>
            <a:endParaRPr lang="en-US" sz="1400" dirty="0"/>
          </a:p>
        </p:txBody>
      </p:sp>
      <p:sp>
        <p:nvSpPr>
          <p:cNvPr id="14405" name="Text Box 69"/>
          <p:cNvSpPr txBox="1">
            <a:spLocks noChangeArrowheads="1"/>
          </p:cNvSpPr>
          <p:nvPr/>
        </p:nvSpPr>
        <p:spPr bwMode="auto">
          <a:xfrm>
            <a:off x="6494758" y="3267569"/>
            <a:ext cx="1752600" cy="264688"/>
          </a:xfrm>
          <a:prstGeom prst="rect">
            <a:avLst/>
          </a:prstGeom>
          <a:noFill/>
          <a:ln w="25400">
            <a:noFill/>
            <a:miter lim="800000"/>
            <a:headEnd type="none" w="sm" len="sm"/>
            <a:tailEnd type="none" w="sm" len="sm"/>
          </a:ln>
        </p:spPr>
        <p:txBody>
          <a:bodyPr>
            <a:spAutoFit/>
          </a:bodyPr>
          <a:lstStyle/>
          <a:p>
            <a:pPr algn="l" eaLnBrk="1" hangingPunct="1">
              <a:lnSpc>
                <a:spcPct val="80000"/>
              </a:lnSpc>
              <a:spcBef>
                <a:spcPct val="50000"/>
              </a:spcBef>
            </a:pPr>
            <a:r>
              <a:rPr lang="en-GB" sz="1400" dirty="0"/>
              <a:t>Delivery flexibility </a:t>
            </a:r>
            <a:endParaRPr lang="en-US" sz="1400" dirty="0"/>
          </a:p>
        </p:txBody>
      </p:sp>
      <p:sp>
        <p:nvSpPr>
          <p:cNvPr id="14406" name="Text Box 70"/>
          <p:cNvSpPr txBox="1">
            <a:spLocks noChangeArrowheads="1"/>
          </p:cNvSpPr>
          <p:nvPr/>
        </p:nvSpPr>
        <p:spPr bwMode="auto">
          <a:xfrm>
            <a:off x="7047208" y="4029571"/>
            <a:ext cx="1295400" cy="437043"/>
          </a:xfrm>
          <a:prstGeom prst="rect">
            <a:avLst/>
          </a:prstGeom>
          <a:noFill/>
          <a:ln w="25400">
            <a:noFill/>
            <a:miter lim="800000"/>
            <a:headEnd type="none" w="sm" len="sm"/>
            <a:tailEnd type="none" w="sm" len="sm"/>
          </a:ln>
        </p:spPr>
        <p:txBody>
          <a:bodyPr>
            <a:spAutoFit/>
          </a:bodyPr>
          <a:lstStyle/>
          <a:p>
            <a:pPr algn="l" eaLnBrk="1" hangingPunct="1">
              <a:lnSpc>
                <a:spcPct val="80000"/>
              </a:lnSpc>
              <a:spcBef>
                <a:spcPct val="50000"/>
              </a:spcBef>
            </a:pPr>
            <a:r>
              <a:rPr lang="en-GB" sz="1400" dirty="0"/>
              <a:t>Enquiry lead-time</a:t>
            </a:r>
            <a:endParaRPr lang="en-US" sz="1400" dirty="0"/>
          </a:p>
        </p:txBody>
      </p:sp>
      <p:sp>
        <p:nvSpPr>
          <p:cNvPr id="14407" name="Text Box 71"/>
          <p:cNvSpPr txBox="1">
            <a:spLocks noChangeArrowheads="1"/>
          </p:cNvSpPr>
          <p:nvPr/>
        </p:nvSpPr>
        <p:spPr bwMode="auto">
          <a:xfrm>
            <a:off x="4894558" y="3867646"/>
            <a:ext cx="1778000" cy="437043"/>
          </a:xfrm>
          <a:prstGeom prst="rect">
            <a:avLst/>
          </a:prstGeom>
          <a:noFill/>
          <a:ln w="25400">
            <a:noFill/>
            <a:miter lim="800000"/>
            <a:headEnd type="none" w="sm" len="sm"/>
            <a:tailEnd type="none" w="sm" len="sm"/>
          </a:ln>
        </p:spPr>
        <p:txBody>
          <a:bodyPr>
            <a:spAutoFit/>
          </a:bodyPr>
          <a:lstStyle/>
          <a:p>
            <a:pPr eaLnBrk="1" hangingPunct="1">
              <a:lnSpc>
                <a:spcPct val="80000"/>
              </a:lnSpc>
              <a:spcBef>
                <a:spcPct val="50000"/>
              </a:spcBef>
            </a:pPr>
            <a:r>
              <a:rPr lang="en-GB" sz="1400" dirty="0"/>
              <a:t>Order/dispatch quality</a:t>
            </a:r>
            <a:endParaRPr lang="en-US" sz="1400" dirty="0"/>
          </a:p>
        </p:txBody>
      </p:sp>
      <p:sp>
        <p:nvSpPr>
          <p:cNvPr id="14408" name="Text Box 72"/>
          <p:cNvSpPr txBox="1">
            <a:spLocks noChangeArrowheads="1"/>
          </p:cNvSpPr>
          <p:nvPr/>
        </p:nvSpPr>
        <p:spPr bwMode="auto">
          <a:xfrm>
            <a:off x="3627734" y="3245345"/>
            <a:ext cx="1676400" cy="264688"/>
          </a:xfrm>
          <a:prstGeom prst="rect">
            <a:avLst/>
          </a:prstGeom>
          <a:noFill/>
          <a:ln w="25400">
            <a:noFill/>
            <a:miter lim="800000"/>
            <a:headEnd type="none" w="sm" len="sm"/>
            <a:tailEnd type="none" w="sm" len="sm"/>
          </a:ln>
        </p:spPr>
        <p:txBody>
          <a:bodyPr>
            <a:spAutoFit/>
          </a:bodyPr>
          <a:lstStyle/>
          <a:p>
            <a:pPr eaLnBrk="1" hangingPunct="1">
              <a:lnSpc>
                <a:spcPct val="80000"/>
              </a:lnSpc>
              <a:spcBef>
                <a:spcPct val="50000"/>
              </a:spcBef>
            </a:pPr>
            <a:r>
              <a:rPr lang="en-GB" sz="1400" dirty="0"/>
              <a:t>Price/cost</a:t>
            </a:r>
            <a:endParaRPr lang="en-US" sz="1400" dirty="0"/>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771527" y="1293688"/>
            <a:ext cx="7916863" cy="4633913"/>
            <a:chOff x="247" y="754"/>
            <a:chExt cx="4987" cy="2919"/>
          </a:xfrm>
          <a:scene3d>
            <a:camera prst="orthographicFront">
              <a:rot lat="0" lon="0" rev="0"/>
            </a:camera>
            <a:lightRig rig="balanced" dir="t">
              <a:rot lat="0" lon="0" rev="8700000"/>
            </a:lightRig>
          </a:scene3d>
        </p:grpSpPr>
        <p:sp>
          <p:nvSpPr>
            <p:cNvPr id="15388" name="Freeform 3"/>
            <p:cNvSpPr>
              <a:spLocks/>
            </p:cNvSpPr>
            <p:nvPr/>
          </p:nvSpPr>
          <p:spPr bwMode="auto">
            <a:xfrm>
              <a:off x="1200" y="876"/>
              <a:ext cx="3389" cy="1728"/>
            </a:xfrm>
            <a:custGeom>
              <a:avLst/>
              <a:gdLst>
                <a:gd name="T0" fmla="*/ 0 w 1254"/>
                <a:gd name="T1" fmla="*/ 795 h 795"/>
                <a:gd name="T2" fmla="*/ 42 w 1254"/>
                <a:gd name="T3" fmla="*/ 735 h 795"/>
                <a:gd name="T4" fmla="*/ 90 w 1254"/>
                <a:gd name="T5" fmla="*/ 669 h 795"/>
                <a:gd name="T6" fmla="*/ 168 w 1254"/>
                <a:gd name="T7" fmla="*/ 585 h 795"/>
                <a:gd name="T8" fmla="*/ 222 w 1254"/>
                <a:gd name="T9" fmla="*/ 489 h 795"/>
                <a:gd name="T10" fmla="*/ 288 w 1254"/>
                <a:gd name="T11" fmla="*/ 423 h 795"/>
                <a:gd name="T12" fmla="*/ 366 w 1254"/>
                <a:gd name="T13" fmla="*/ 315 h 795"/>
                <a:gd name="T14" fmla="*/ 426 w 1254"/>
                <a:gd name="T15" fmla="*/ 225 h 795"/>
                <a:gd name="T16" fmla="*/ 474 w 1254"/>
                <a:gd name="T17" fmla="*/ 171 h 795"/>
                <a:gd name="T18" fmla="*/ 534 w 1254"/>
                <a:gd name="T19" fmla="*/ 99 h 795"/>
                <a:gd name="T20" fmla="*/ 558 w 1254"/>
                <a:gd name="T21" fmla="*/ 57 h 795"/>
                <a:gd name="T22" fmla="*/ 594 w 1254"/>
                <a:gd name="T23" fmla="*/ 27 h 795"/>
                <a:gd name="T24" fmla="*/ 630 w 1254"/>
                <a:gd name="T25" fmla="*/ 3 h 795"/>
                <a:gd name="T26" fmla="*/ 672 w 1254"/>
                <a:gd name="T27" fmla="*/ 45 h 795"/>
                <a:gd name="T28" fmla="*/ 738 w 1254"/>
                <a:gd name="T29" fmla="*/ 117 h 795"/>
                <a:gd name="T30" fmla="*/ 768 w 1254"/>
                <a:gd name="T31" fmla="*/ 165 h 795"/>
                <a:gd name="T32" fmla="*/ 834 w 1254"/>
                <a:gd name="T33" fmla="*/ 249 h 795"/>
                <a:gd name="T34" fmla="*/ 918 w 1254"/>
                <a:gd name="T35" fmla="*/ 363 h 795"/>
                <a:gd name="T36" fmla="*/ 984 w 1254"/>
                <a:gd name="T37" fmla="*/ 447 h 795"/>
                <a:gd name="T38" fmla="*/ 1014 w 1254"/>
                <a:gd name="T39" fmla="*/ 483 h 795"/>
                <a:gd name="T40" fmla="*/ 1110 w 1254"/>
                <a:gd name="T41" fmla="*/ 603 h 795"/>
                <a:gd name="T42" fmla="*/ 1152 w 1254"/>
                <a:gd name="T43" fmla="*/ 651 h 795"/>
                <a:gd name="T44" fmla="*/ 1200 w 1254"/>
                <a:gd name="T45" fmla="*/ 729 h 795"/>
                <a:gd name="T46" fmla="*/ 1254 w 1254"/>
                <a:gd name="T47" fmla="*/ 795 h 795"/>
                <a:gd name="T48" fmla="*/ 0 w 1254"/>
                <a:gd name="T49" fmla="*/ 795 h 7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254"/>
                <a:gd name="T76" fmla="*/ 0 h 795"/>
                <a:gd name="T77" fmla="*/ 1254 w 1254"/>
                <a:gd name="T78" fmla="*/ 795 h 7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254" h="795">
                  <a:moveTo>
                    <a:pt x="0" y="795"/>
                  </a:moveTo>
                  <a:lnTo>
                    <a:pt x="42" y="735"/>
                  </a:lnTo>
                  <a:cubicBezTo>
                    <a:pt x="57" y="714"/>
                    <a:pt x="69" y="694"/>
                    <a:pt x="90" y="669"/>
                  </a:cubicBezTo>
                  <a:cubicBezTo>
                    <a:pt x="111" y="644"/>
                    <a:pt x="146" y="615"/>
                    <a:pt x="168" y="585"/>
                  </a:cubicBezTo>
                  <a:cubicBezTo>
                    <a:pt x="190" y="555"/>
                    <a:pt x="202" y="516"/>
                    <a:pt x="222" y="489"/>
                  </a:cubicBezTo>
                  <a:cubicBezTo>
                    <a:pt x="242" y="462"/>
                    <a:pt x="264" y="452"/>
                    <a:pt x="288" y="423"/>
                  </a:cubicBezTo>
                  <a:cubicBezTo>
                    <a:pt x="312" y="394"/>
                    <a:pt x="343" y="348"/>
                    <a:pt x="366" y="315"/>
                  </a:cubicBezTo>
                  <a:cubicBezTo>
                    <a:pt x="389" y="282"/>
                    <a:pt x="408" y="249"/>
                    <a:pt x="426" y="225"/>
                  </a:cubicBezTo>
                  <a:cubicBezTo>
                    <a:pt x="444" y="201"/>
                    <a:pt x="456" y="192"/>
                    <a:pt x="474" y="171"/>
                  </a:cubicBezTo>
                  <a:cubicBezTo>
                    <a:pt x="492" y="150"/>
                    <a:pt x="520" y="118"/>
                    <a:pt x="534" y="99"/>
                  </a:cubicBezTo>
                  <a:cubicBezTo>
                    <a:pt x="548" y="80"/>
                    <a:pt x="548" y="69"/>
                    <a:pt x="558" y="57"/>
                  </a:cubicBezTo>
                  <a:cubicBezTo>
                    <a:pt x="568" y="45"/>
                    <a:pt x="582" y="36"/>
                    <a:pt x="594" y="27"/>
                  </a:cubicBezTo>
                  <a:cubicBezTo>
                    <a:pt x="606" y="18"/>
                    <a:pt x="617" y="0"/>
                    <a:pt x="630" y="3"/>
                  </a:cubicBezTo>
                  <a:cubicBezTo>
                    <a:pt x="643" y="6"/>
                    <a:pt x="654" y="26"/>
                    <a:pt x="672" y="45"/>
                  </a:cubicBezTo>
                  <a:cubicBezTo>
                    <a:pt x="690" y="64"/>
                    <a:pt x="722" y="97"/>
                    <a:pt x="738" y="117"/>
                  </a:cubicBezTo>
                  <a:cubicBezTo>
                    <a:pt x="754" y="137"/>
                    <a:pt x="752" y="143"/>
                    <a:pt x="768" y="165"/>
                  </a:cubicBezTo>
                  <a:cubicBezTo>
                    <a:pt x="784" y="187"/>
                    <a:pt x="809" y="216"/>
                    <a:pt x="834" y="249"/>
                  </a:cubicBezTo>
                  <a:cubicBezTo>
                    <a:pt x="859" y="282"/>
                    <a:pt x="893" y="330"/>
                    <a:pt x="918" y="363"/>
                  </a:cubicBezTo>
                  <a:cubicBezTo>
                    <a:pt x="943" y="396"/>
                    <a:pt x="968" y="427"/>
                    <a:pt x="984" y="447"/>
                  </a:cubicBezTo>
                  <a:cubicBezTo>
                    <a:pt x="1000" y="467"/>
                    <a:pt x="993" y="457"/>
                    <a:pt x="1014" y="483"/>
                  </a:cubicBezTo>
                  <a:cubicBezTo>
                    <a:pt x="1035" y="509"/>
                    <a:pt x="1087" y="575"/>
                    <a:pt x="1110" y="603"/>
                  </a:cubicBezTo>
                  <a:cubicBezTo>
                    <a:pt x="1133" y="631"/>
                    <a:pt x="1137" y="630"/>
                    <a:pt x="1152" y="651"/>
                  </a:cubicBezTo>
                  <a:cubicBezTo>
                    <a:pt x="1167" y="672"/>
                    <a:pt x="1183" y="705"/>
                    <a:pt x="1200" y="729"/>
                  </a:cubicBezTo>
                  <a:lnTo>
                    <a:pt x="1254" y="795"/>
                  </a:lnTo>
                  <a:lnTo>
                    <a:pt x="0" y="795"/>
                  </a:lnTo>
                  <a:close/>
                </a:path>
              </a:pathLst>
            </a:custGeom>
            <a:solidFill>
              <a:srgbClr val="CCFFFF"/>
            </a:solidFill>
            <a:ln w="9525">
              <a:noFill/>
              <a:round/>
              <a:headEnd/>
              <a:tailEnd/>
            </a:ln>
            <a:effectLst>
              <a:outerShdw blurRad="44450" dist="27940" dir="5400000" algn="ctr">
                <a:srgbClr val="000000">
                  <a:alpha val="32000"/>
                </a:srgbClr>
              </a:outerShdw>
            </a:effectLst>
            <a:sp3d>
              <a:bevelT w="190500" h="38100"/>
            </a:sp3d>
          </p:spPr>
          <p:txBody>
            <a:bodyPr/>
            <a:lstStyle/>
            <a:p>
              <a:endParaRPr lang="en-GB" dirty="0"/>
            </a:p>
          </p:txBody>
        </p:sp>
        <p:sp>
          <p:nvSpPr>
            <p:cNvPr id="15389" name="Line 4"/>
            <p:cNvSpPr>
              <a:spLocks noChangeShapeType="1"/>
            </p:cNvSpPr>
            <p:nvPr/>
          </p:nvSpPr>
          <p:spPr bwMode="auto">
            <a:xfrm>
              <a:off x="247" y="1105"/>
              <a:ext cx="4819" cy="0"/>
            </a:xfrm>
            <a:prstGeom prst="line">
              <a:avLst/>
            </a:prstGeom>
            <a:noFill/>
            <a:ln w="9525">
              <a:noFill/>
              <a:round/>
              <a:headEnd/>
              <a:tailEnd/>
            </a:ln>
            <a:effectLst>
              <a:outerShdw blurRad="44450" dist="27940" dir="5400000" algn="ctr">
                <a:srgbClr val="000000">
                  <a:alpha val="32000"/>
                </a:srgbClr>
              </a:outerShdw>
            </a:effectLst>
            <a:sp3d>
              <a:bevelT w="190500" h="38100"/>
            </a:sp3d>
          </p:spPr>
          <p:txBody>
            <a:bodyPr wrap="none" anchor="ctr"/>
            <a:lstStyle/>
            <a:p>
              <a:endParaRPr lang="en-GB" dirty="0"/>
            </a:p>
          </p:txBody>
        </p:sp>
        <p:sp>
          <p:nvSpPr>
            <p:cNvPr id="15390" name="Text Box 5"/>
            <p:cNvSpPr txBox="1">
              <a:spLocks noChangeArrowheads="1"/>
            </p:cNvSpPr>
            <p:nvPr/>
          </p:nvSpPr>
          <p:spPr bwMode="auto">
            <a:xfrm>
              <a:off x="4449" y="754"/>
              <a:ext cx="785" cy="233"/>
            </a:xfrm>
            <a:prstGeom prst="rect">
              <a:avLst/>
            </a:prstGeom>
            <a:no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lgn="l">
                <a:spcBef>
                  <a:spcPct val="50000"/>
                </a:spcBef>
              </a:pPr>
              <a:r>
                <a:rPr lang="en-US" dirty="0"/>
                <a:t>Cost</a:t>
              </a:r>
            </a:p>
          </p:txBody>
        </p:sp>
        <p:sp>
          <p:nvSpPr>
            <p:cNvPr id="15391" name="Line 6"/>
            <p:cNvSpPr>
              <a:spLocks noChangeShapeType="1"/>
            </p:cNvSpPr>
            <p:nvPr/>
          </p:nvSpPr>
          <p:spPr bwMode="auto">
            <a:xfrm>
              <a:off x="1368" y="2527"/>
              <a:ext cx="0" cy="939"/>
            </a:xfrm>
            <a:prstGeom prst="line">
              <a:avLst/>
            </a:prstGeom>
            <a:noFill/>
            <a:ln w="9525">
              <a:noFill/>
              <a:round/>
              <a:headEnd/>
              <a:tailEnd/>
            </a:ln>
            <a:effectLst>
              <a:outerShdw blurRad="44450" dist="27940" dir="5400000" algn="ctr">
                <a:srgbClr val="000000">
                  <a:alpha val="32000"/>
                </a:srgbClr>
              </a:outerShdw>
            </a:effectLst>
            <a:sp3d>
              <a:bevelT w="190500" h="38100"/>
            </a:sp3d>
          </p:spPr>
          <p:txBody>
            <a:bodyPr wrap="none" anchor="ctr"/>
            <a:lstStyle/>
            <a:p>
              <a:endParaRPr lang="en-GB" dirty="0"/>
            </a:p>
          </p:txBody>
        </p:sp>
        <p:sp>
          <p:nvSpPr>
            <p:cNvPr id="15392" name="Text Box 7"/>
            <p:cNvSpPr txBox="1">
              <a:spLocks noChangeArrowheads="1"/>
            </p:cNvSpPr>
            <p:nvPr/>
          </p:nvSpPr>
          <p:spPr bwMode="auto">
            <a:xfrm>
              <a:off x="1066" y="3440"/>
              <a:ext cx="3990" cy="233"/>
            </a:xfrm>
            <a:prstGeom prst="rect">
              <a:avLst/>
            </a:prstGeom>
            <a:no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lgn="l">
                <a:spcBef>
                  <a:spcPct val="50000"/>
                </a:spcBef>
              </a:pPr>
              <a:r>
                <a:rPr lang="en-US" dirty="0"/>
                <a:t>Quality + dependability + speed + flexibility + cost</a:t>
              </a:r>
            </a:p>
          </p:txBody>
        </p:sp>
      </p:grpSp>
      <p:grpSp>
        <p:nvGrpSpPr>
          <p:cNvPr id="3" name="Group 8"/>
          <p:cNvGrpSpPr>
            <a:grpSpLocks/>
          </p:cNvGrpSpPr>
          <p:nvPr/>
        </p:nvGrpSpPr>
        <p:grpSpPr bwMode="auto">
          <a:xfrm>
            <a:off x="838201" y="1852489"/>
            <a:ext cx="8005763" cy="3744913"/>
            <a:chOff x="289" y="1106"/>
            <a:chExt cx="5043" cy="2359"/>
          </a:xfrm>
          <a:scene3d>
            <a:camera prst="orthographicFront">
              <a:rot lat="0" lon="0" rev="0"/>
            </a:camera>
            <a:lightRig rig="balanced" dir="t">
              <a:rot lat="0" lon="0" rev="8700000"/>
            </a:lightRig>
          </a:scene3d>
        </p:grpSpPr>
        <p:sp>
          <p:nvSpPr>
            <p:cNvPr id="15383" name="Freeform 9"/>
            <p:cNvSpPr>
              <a:spLocks/>
            </p:cNvSpPr>
            <p:nvPr/>
          </p:nvSpPr>
          <p:spPr bwMode="auto">
            <a:xfrm>
              <a:off x="1454" y="1106"/>
              <a:ext cx="2886" cy="1494"/>
            </a:xfrm>
            <a:custGeom>
              <a:avLst/>
              <a:gdLst>
                <a:gd name="T0" fmla="*/ 0 w 1254"/>
                <a:gd name="T1" fmla="*/ 795 h 795"/>
                <a:gd name="T2" fmla="*/ 42 w 1254"/>
                <a:gd name="T3" fmla="*/ 735 h 795"/>
                <a:gd name="T4" fmla="*/ 90 w 1254"/>
                <a:gd name="T5" fmla="*/ 669 h 795"/>
                <a:gd name="T6" fmla="*/ 168 w 1254"/>
                <a:gd name="T7" fmla="*/ 585 h 795"/>
                <a:gd name="T8" fmla="*/ 222 w 1254"/>
                <a:gd name="T9" fmla="*/ 489 h 795"/>
                <a:gd name="T10" fmla="*/ 288 w 1254"/>
                <a:gd name="T11" fmla="*/ 423 h 795"/>
                <a:gd name="T12" fmla="*/ 366 w 1254"/>
                <a:gd name="T13" fmla="*/ 315 h 795"/>
                <a:gd name="T14" fmla="*/ 426 w 1254"/>
                <a:gd name="T15" fmla="*/ 225 h 795"/>
                <a:gd name="T16" fmla="*/ 474 w 1254"/>
                <a:gd name="T17" fmla="*/ 171 h 795"/>
                <a:gd name="T18" fmla="*/ 534 w 1254"/>
                <a:gd name="T19" fmla="*/ 99 h 795"/>
                <a:gd name="T20" fmla="*/ 558 w 1254"/>
                <a:gd name="T21" fmla="*/ 57 h 795"/>
                <a:gd name="T22" fmla="*/ 594 w 1254"/>
                <a:gd name="T23" fmla="*/ 27 h 795"/>
                <a:gd name="T24" fmla="*/ 630 w 1254"/>
                <a:gd name="T25" fmla="*/ 3 h 795"/>
                <a:gd name="T26" fmla="*/ 672 w 1254"/>
                <a:gd name="T27" fmla="*/ 45 h 795"/>
                <a:gd name="T28" fmla="*/ 738 w 1254"/>
                <a:gd name="T29" fmla="*/ 117 h 795"/>
                <a:gd name="T30" fmla="*/ 768 w 1254"/>
                <a:gd name="T31" fmla="*/ 165 h 795"/>
                <a:gd name="T32" fmla="*/ 834 w 1254"/>
                <a:gd name="T33" fmla="*/ 249 h 795"/>
                <a:gd name="T34" fmla="*/ 918 w 1254"/>
                <a:gd name="T35" fmla="*/ 363 h 795"/>
                <a:gd name="T36" fmla="*/ 984 w 1254"/>
                <a:gd name="T37" fmla="*/ 447 h 795"/>
                <a:gd name="T38" fmla="*/ 1014 w 1254"/>
                <a:gd name="T39" fmla="*/ 483 h 795"/>
                <a:gd name="T40" fmla="*/ 1110 w 1254"/>
                <a:gd name="T41" fmla="*/ 603 h 795"/>
                <a:gd name="T42" fmla="*/ 1152 w 1254"/>
                <a:gd name="T43" fmla="*/ 651 h 795"/>
                <a:gd name="T44" fmla="*/ 1200 w 1254"/>
                <a:gd name="T45" fmla="*/ 729 h 795"/>
                <a:gd name="T46" fmla="*/ 1254 w 1254"/>
                <a:gd name="T47" fmla="*/ 795 h 795"/>
                <a:gd name="T48" fmla="*/ 0 w 1254"/>
                <a:gd name="T49" fmla="*/ 795 h 7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254"/>
                <a:gd name="T76" fmla="*/ 0 h 795"/>
                <a:gd name="T77" fmla="*/ 1254 w 1254"/>
                <a:gd name="T78" fmla="*/ 795 h 7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254" h="795">
                  <a:moveTo>
                    <a:pt x="0" y="795"/>
                  </a:moveTo>
                  <a:lnTo>
                    <a:pt x="42" y="735"/>
                  </a:lnTo>
                  <a:cubicBezTo>
                    <a:pt x="57" y="714"/>
                    <a:pt x="69" y="694"/>
                    <a:pt x="90" y="669"/>
                  </a:cubicBezTo>
                  <a:cubicBezTo>
                    <a:pt x="111" y="644"/>
                    <a:pt x="146" y="615"/>
                    <a:pt x="168" y="585"/>
                  </a:cubicBezTo>
                  <a:cubicBezTo>
                    <a:pt x="190" y="555"/>
                    <a:pt x="202" y="516"/>
                    <a:pt x="222" y="489"/>
                  </a:cubicBezTo>
                  <a:cubicBezTo>
                    <a:pt x="242" y="462"/>
                    <a:pt x="264" y="452"/>
                    <a:pt x="288" y="423"/>
                  </a:cubicBezTo>
                  <a:cubicBezTo>
                    <a:pt x="312" y="394"/>
                    <a:pt x="343" y="348"/>
                    <a:pt x="366" y="315"/>
                  </a:cubicBezTo>
                  <a:cubicBezTo>
                    <a:pt x="389" y="282"/>
                    <a:pt x="408" y="249"/>
                    <a:pt x="426" y="225"/>
                  </a:cubicBezTo>
                  <a:cubicBezTo>
                    <a:pt x="444" y="201"/>
                    <a:pt x="456" y="192"/>
                    <a:pt x="474" y="171"/>
                  </a:cubicBezTo>
                  <a:cubicBezTo>
                    <a:pt x="492" y="150"/>
                    <a:pt x="520" y="118"/>
                    <a:pt x="534" y="99"/>
                  </a:cubicBezTo>
                  <a:cubicBezTo>
                    <a:pt x="548" y="80"/>
                    <a:pt x="548" y="69"/>
                    <a:pt x="558" y="57"/>
                  </a:cubicBezTo>
                  <a:cubicBezTo>
                    <a:pt x="568" y="45"/>
                    <a:pt x="582" y="36"/>
                    <a:pt x="594" y="27"/>
                  </a:cubicBezTo>
                  <a:cubicBezTo>
                    <a:pt x="606" y="18"/>
                    <a:pt x="617" y="0"/>
                    <a:pt x="630" y="3"/>
                  </a:cubicBezTo>
                  <a:cubicBezTo>
                    <a:pt x="643" y="6"/>
                    <a:pt x="654" y="26"/>
                    <a:pt x="672" y="45"/>
                  </a:cubicBezTo>
                  <a:cubicBezTo>
                    <a:pt x="690" y="64"/>
                    <a:pt x="722" y="97"/>
                    <a:pt x="738" y="117"/>
                  </a:cubicBezTo>
                  <a:cubicBezTo>
                    <a:pt x="754" y="137"/>
                    <a:pt x="752" y="143"/>
                    <a:pt x="768" y="165"/>
                  </a:cubicBezTo>
                  <a:cubicBezTo>
                    <a:pt x="784" y="187"/>
                    <a:pt x="809" y="216"/>
                    <a:pt x="834" y="249"/>
                  </a:cubicBezTo>
                  <a:cubicBezTo>
                    <a:pt x="859" y="282"/>
                    <a:pt x="893" y="330"/>
                    <a:pt x="918" y="363"/>
                  </a:cubicBezTo>
                  <a:cubicBezTo>
                    <a:pt x="943" y="396"/>
                    <a:pt x="968" y="427"/>
                    <a:pt x="984" y="447"/>
                  </a:cubicBezTo>
                  <a:cubicBezTo>
                    <a:pt x="1000" y="467"/>
                    <a:pt x="993" y="457"/>
                    <a:pt x="1014" y="483"/>
                  </a:cubicBezTo>
                  <a:cubicBezTo>
                    <a:pt x="1035" y="509"/>
                    <a:pt x="1087" y="575"/>
                    <a:pt x="1110" y="603"/>
                  </a:cubicBezTo>
                  <a:cubicBezTo>
                    <a:pt x="1133" y="631"/>
                    <a:pt x="1137" y="630"/>
                    <a:pt x="1152" y="651"/>
                  </a:cubicBezTo>
                  <a:cubicBezTo>
                    <a:pt x="1167" y="672"/>
                    <a:pt x="1183" y="705"/>
                    <a:pt x="1200" y="729"/>
                  </a:cubicBezTo>
                  <a:lnTo>
                    <a:pt x="1254" y="795"/>
                  </a:lnTo>
                  <a:lnTo>
                    <a:pt x="0" y="795"/>
                  </a:lnTo>
                  <a:close/>
                </a:path>
              </a:pathLst>
            </a:custGeom>
            <a:solidFill>
              <a:srgbClr val="66FFFF"/>
            </a:solidFill>
            <a:ln w="9525">
              <a:noFill/>
              <a:round/>
              <a:headEnd/>
              <a:tailEnd/>
            </a:ln>
            <a:effectLst>
              <a:outerShdw blurRad="44450" dist="27940" dir="5400000" algn="ctr">
                <a:srgbClr val="000000">
                  <a:alpha val="32000"/>
                </a:srgbClr>
              </a:outerShdw>
            </a:effectLst>
            <a:sp3d>
              <a:bevelT w="190500" h="38100"/>
            </a:sp3d>
          </p:spPr>
          <p:txBody>
            <a:bodyPr/>
            <a:lstStyle/>
            <a:p>
              <a:endParaRPr lang="en-GB" dirty="0"/>
            </a:p>
          </p:txBody>
        </p:sp>
        <p:sp>
          <p:nvSpPr>
            <p:cNvPr id="15384" name="Line 10"/>
            <p:cNvSpPr>
              <a:spLocks noChangeShapeType="1"/>
            </p:cNvSpPr>
            <p:nvPr/>
          </p:nvSpPr>
          <p:spPr bwMode="auto">
            <a:xfrm>
              <a:off x="289" y="1391"/>
              <a:ext cx="4819" cy="0"/>
            </a:xfrm>
            <a:prstGeom prst="line">
              <a:avLst/>
            </a:prstGeom>
            <a:noFill/>
            <a:ln w="9525">
              <a:noFill/>
              <a:round/>
              <a:headEnd/>
              <a:tailEnd/>
            </a:ln>
            <a:effectLst>
              <a:outerShdw blurRad="44450" dist="27940" dir="5400000" algn="ctr">
                <a:srgbClr val="000000">
                  <a:alpha val="32000"/>
                </a:srgbClr>
              </a:outerShdw>
            </a:effectLst>
            <a:sp3d>
              <a:bevelT w="190500" h="38100"/>
            </a:sp3d>
          </p:spPr>
          <p:txBody>
            <a:bodyPr wrap="none" anchor="ctr"/>
            <a:lstStyle/>
            <a:p>
              <a:endParaRPr lang="en-GB" dirty="0"/>
            </a:p>
          </p:txBody>
        </p:sp>
        <p:sp>
          <p:nvSpPr>
            <p:cNvPr id="15385" name="Text Box 11"/>
            <p:cNvSpPr txBox="1">
              <a:spLocks noChangeArrowheads="1"/>
            </p:cNvSpPr>
            <p:nvPr/>
          </p:nvSpPr>
          <p:spPr bwMode="auto">
            <a:xfrm>
              <a:off x="4435" y="1110"/>
              <a:ext cx="897" cy="233"/>
            </a:xfrm>
            <a:prstGeom prst="rect">
              <a:avLst/>
            </a:prstGeom>
            <a:no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lgn="l">
                <a:spcBef>
                  <a:spcPct val="50000"/>
                </a:spcBef>
              </a:pPr>
              <a:r>
                <a:rPr lang="en-US" dirty="0"/>
                <a:t>Flexibility</a:t>
              </a:r>
            </a:p>
          </p:txBody>
        </p:sp>
        <p:sp>
          <p:nvSpPr>
            <p:cNvPr id="15386" name="Text Box 12"/>
            <p:cNvSpPr txBox="1">
              <a:spLocks noChangeArrowheads="1"/>
            </p:cNvSpPr>
            <p:nvPr/>
          </p:nvSpPr>
          <p:spPr bwMode="auto">
            <a:xfrm>
              <a:off x="1473" y="3232"/>
              <a:ext cx="3361" cy="233"/>
            </a:xfrm>
            <a:prstGeom prst="rect">
              <a:avLst/>
            </a:prstGeom>
            <a:no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lgn="l">
                <a:spcBef>
                  <a:spcPct val="50000"/>
                </a:spcBef>
              </a:pPr>
              <a:r>
                <a:rPr lang="en-US" dirty="0"/>
                <a:t>Quality + dependability + speed + flexibility</a:t>
              </a:r>
            </a:p>
          </p:txBody>
        </p:sp>
        <p:sp>
          <p:nvSpPr>
            <p:cNvPr id="15387" name="Line 13"/>
            <p:cNvSpPr>
              <a:spLocks noChangeShapeType="1"/>
            </p:cNvSpPr>
            <p:nvPr/>
          </p:nvSpPr>
          <p:spPr bwMode="auto">
            <a:xfrm>
              <a:off x="1648" y="2513"/>
              <a:ext cx="0" cy="732"/>
            </a:xfrm>
            <a:prstGeom prst="line">
              <a:avLst/>
            </a:prstGeom>
            <a:noFill/>
            <a:ln w="9525">
              <a:noFill/>
              <a:round/>
              <a:headEnd/>
              <a:tailEnd/>
            </a:ln>
            <a:effectLst>
              <a:outerShdw blurRad="44450" dist="27940" dir="5400000" algn="ctr">
                <a:srgbClr val="000000">
                  <a:alpha val="32000"/>
                </a:srgbClr>
              </a:outerShdw>
            </a:effectLst>
            <a:sp3d>
              <a:bevelT w="190500" h="38100"/>
            </a:sp3d>
          </p:spPr>
          <p:txBody>
            <a:bodyPr wrap="none" anchor="ctr"/>
            <a:lstStyle/>
            <a:p>
              <a:endParaRPr lang="en-GB" dirty="0"/>
            </a:p>
          </p:txBody>
        </p:sp>
      </p:grpSp>
      <p:grpSp>
        <p:nvGrpSpPr>
          <p:cNvPr id="4" name="Group 14"/>
          <p:cNvGrpSpPr>
            <a:grpSpLocks/>
          </p:cNvGrpSpPr>
          <p:nvPr/>
        </p:nvGrpSpPr>
        <p:grpSpPr bwMode="auto">
          <a:xfrm>
            <a:off x="904875" y="2273174"/>
            <a:ext cx="7961312" cy="2990850"/>
            <a:chOff x="331" y="1371"/>
            <a:chExt cx="5015" cy="1884"/>
          </a:xfrm>
          <a:scene3d>
            <a:camera prst="orthographicFront">
              <a:rot lat="0" lon="0" rev="0"/>
            </a:camera>
            <a:lightRig rig="balanced" dir="t">
              <a:rot lat="0" lon="0" rev="8700000"/>
            </a:lightRig>
          </a:scene3d>
        </p:grpSpPr>
        <p:sp>
          <p:nvSpPr>
            <p:cNvPr id="15378" name="Freeform 15"/>
            <p:cNvSpPr>
              <a:spLocks/>
            </p:cNvSpPr>
            <p:nvPr/>
          </p:nvSpPr>
          <p:spPr bwMode="auto">
            <a:xfrm>
              <a:off x="1741" y="1376"/>
              <a:ext cx="2302" cy="1233"/>
            </a:xfrm>
            <a:custGeom>
              <a:avLst/>
              <a:gdLst>
                <a:gd name="T0" fmla="*/ 0 w 1254"/>
                <a:gd name="T1" fmla="*/ 795 h 795"/>
                <a:gd name="T2" fmla="*/ 42 w 1254"/>
                <a:gd name="T3" fmla="*/ 735 h 795"/>
                <a:gd name="T4" fmla="*/ 90 w 1254"/>
                <a:gd name="T5" fmla="*/ 669 h 795"/>
                <a:gd name="T6" fmla="*/ 168 w 1254"/>
                <a:gd name="T7" fmla="*/ 585 h 795"/>
                <a:gd name="T8" fmla="*/ 222 w 1254"/>
                <a:gd name="T9" fmla="*/ 489 h 795"/>
                <a:gd name="T10" fmla="*/ 288 w 1254"/>
                <a:gd name="T11" fmla="*/ 423 h 795"/>
                <a:gd name="T12" fmla="*/ 366 w 1254"/>
                <a:gd name="T13" fmla="*/ 315 h 795"/>
                <a:gd name="T14" fmla="*/ 426 w 1254"/>
                <a:gd name="T15" fmla="*/ 225 h 795"/>
                <a:gd name="T16" fmla="*/ 474 w 1254"/>
                <a:gd name="T17" fmla="*/ 171 h 795"/>
                <a:gd name="T18" fmla="*/ 534 w 1254"/>
                <a:gd name="T19" fmla="*/ 99 h 795"/>
                <a:gd name="T20" fmla="*/ 558 w 1254"/>
                <a:gd name="T21" fmla="*/ 57 h 795"/>
                <a:gd name="T22" fmla="*/ 594 w 1254"/>
                <a:gd name="T23" fmla="*/ 27 h 795"/>
                <a:gd name="T24" fmla="*/ 630 w 1254"/>
                <a:gd name="T25" fmla="*/ 3 h 795"/>
                <a:gd name="T26" fmla="*/ 672 w 1254"/>
                <a:gd name="T27" fmla="*/ 45 h 795"/>
                <a:gd name="T28" fmla="*/ 738 w 1254"/>
                <a:gd name="T29" fmla="*/ 117 h 795"/>
                <a:gd name="T30" fmla="*/ 768 w 1254"/>
                <a:gd name="T31" fmla="*/ 165 h 795"/>
                <a:gd name="T32" fmla="*/ 834 w 1254"/>
                <a:gd name="T33" fmla="*/ 249 h 795"/>
                <a:gd name="T34" fmla="*/ 918 w 1254"/>
                <a:gd name="T35" fmla="*/ 363 h 795"/>
                <a:gd name="T36" fmla="*/ 984 w 1254"/>
                <a:gd name="T37" fmla="*/ 447 h 795"/>
                <a:gd name="T38" fmla="*/ 1014 w 1254"/>
                <a:gd name="T39" fmla="*/ 483 h 795"/>
                <a:gd name="T40" fmla="*/ 1110 w 1254"/>
                <a:gd name="T41" fmla="*/ 603 h 795"/>
                <a:gd name="T42" fmla="*/ 1152 w 1254"/>
                <a:gd name="T43" fmla="*/ 651 h 795"/>
                <a:gd name="T44" fmla="*/ 1200 w 1254"/>
                <a:gd name="T45" fmla="*/ 729 h 795"/>
                <a:gd name="T46" fmla="*/ 1254 w 1254"/>
                <a:gd name="T47" fmla="*/ 795 h 795"/>
                <a:gd name="T48" fmla="*/ 0 w 1254"/>
                <a:gd name="T49" fmla="*/ 795 h 7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254"/>
                <a:gd name="T76" fmla="*/ 0 h 795"/>
                <a:gd name="T77" fmla="*/ 1254 w 1254"/>
                <a:gd name="T78" fmla="*/ 795 h 7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254" h="795">
                  <a:moveTo>
                    <a:pt x="0" y="795"/>
                  </a:moveTo>
                  <a:lnTo>
                    <a:pt x="42" y="735"/>
                  </a:lnTo>
                  <a:cubicBezTo>
                    <a:pt x="57" y="714"/>
                    <a:pt x="69" y="694"/>
                    <a:pt x="90" y="669"/>
                  </a:cubicBezTo>
                  <a:cubicBezTo>
                    <a:pt x="111" y="644"/>
                    <a:pt x="146" y="615"/>
                    <a:pt x="168" y="585"/>
                  </a:cubicBezTo>
                  <a:cubicBezTo>
                    <a:pt x="190" y="555"/>
                    <a:pt x="202" y="516"/>
                    <a:pt x="222" y="489"/>
                  </a:cubicBezTo>
                  <a:cubicBezTo>
                    <a:pt x="242" y="462"/>
                    <a:pt x="264" y="452"/>
                    <a:pt x="288" y="423"/>
                  </a:cubicBezTo>
                  <a:cubicBezTo>
                    <a:pt x="312" y="394"/>
                    <a:pt x="343" y="348"/>
                    <a:pt x="366" y="315"/>
                  </a:cubicBezTo>
                  <a:cubicBezTo>
                    <a:pt x="389" y="282"/>
                    <a:pt x="408" y="249"/>
                    <a:pt x="426" y="225"/>
                  </a:cubicBezTo>
                  <a:cubicBezTo>
                    <a:pt x="444" y="201"/>
                    <a:pt x="456" y="192"/>
                    <a:pt x="474" y="171"/>
                  </a:cubicBezTo>
                  <a:cubicBezTo>
                    <a:pt x="492" y="150"/>
                    <a:pt x="520" y="118"/>
                    <a:pt x="534" y="99"/>
                  </a:cubicBezTo>
                  <a:cubicBezTo>
                    <a:pt x="548" y="80"/>
                    <a:pt x="548" y="69"/>
                    <a:pt x="558" y="57"/>
                  </a:cubicBezTo>
                  <a:cubicBezTo>
                    <a:pt x="568" y="45"/>
                    <a:pt x="582" y="36"/>
                    <a:pt x="594" y="27"/>
                  </a:cubicBezTo>
                  <a:cubicBezTo>
                    <a:pt x="606" y="18"/>
                    <a:pt x="617" y="0"/>
                    <a:pt x="630" y="3"/>
                  </a:cubicBezTo>
                  <a:cubicBezTo>
                    <a:pt x="643" y="6"/>
                    <a:pt x="654" y="26"/>
                    <a:pt x="672" y="45"/>
                  </a:cubicBezTo>
                  <a:cubicBezTo>
                    <a:pt x="690" y="64"/>
                    <a:pt x="722" y="97"/>
                    <a:pt x="738" y="117"/>
                  </a:cubicBezTo>
                  <a:cubicBezTo>
                    <a:pt x="754" y="137"/>
                    <a:pt x="752" y="143"/>
                    <a:pt x="768" y="165"/>
                  </a:cubicBezTo>
                  <a:cubicBezTo>
                    <a:pt x="784" y="187"/>
                    <a:pt x="809" y="216"/>
                    <a:pt x="834" y="249"/>
                  </a:cubicBezTo>
                  <a:cubicBezTo>
                    <a:pt x="859" y="282"/>
                    <a:pt x="893" y="330"/>
                    <a:pt x="918" y="363"/>
                  </a:cubicBezTo>
                  <a:cubicBezTo>
                    <a:pt x="943" y="396"/>
                    <a:pt x="968" y="427"/>
                    <a:pt x="984" y="447"/>
                  </a:cubicBezTo>
                  <a:cubicBezTo>
                    <a:pt x="1000" y="467"/>
                    <a:pt x="993" y="457"/>
                    <a:pt x="1014" y="483"/>
                  </a:cubicBezTo>
                  <a:cubicBezTo>
                    <a:pt x="1035" y="509"/>
                    <a:pt x="1087" y="575"/>
                    <a:pt x="1110" y="603"/>
                  </a:cubicBezTo>
                  <a:cubicBezTo>
                    <a:pt x="1133" y="631"/>
                    <a:pt x="1137" y="630"/>
                    <a:pt x="1152" y="651"/>
                  </a:cubicBezTo>
                  <a:cubicBezTo>
                    <a:pt x="1167" y="672"/>
                    <a:pt x="1183" y="705"/>
                    <a:pt x="1200" y="729"/>
                  </a:cubicBezTo>
                  <a:lnTo>
                    <a:pt x="1254" y="795"/>
                  </a:lnTo>
                  <a:lnTo>
                    <a:pt x="0" y="795"/>
                  </a:lnTo>
                  <a:close/>
                </a:path>
              </a:pathLst>
            </a:custGeom>
            <a:solidFill>
              <a:srgbClr val="33CCFF"/>
            </a:solidFill>
            <a:ln w="9525">
              <a:noFill/>
              <a:round/>
              <a:headEnd/>
              <a:tailEnd/>
            </a:ln>
            <a:effectLst>
              <a:outerShdw blurRad="44450" dist="27940" dir="5400000" algn="ctr">
                <a:srgbClr val="000000">
                  <a:alpha val="32000"/>
                </a:srgbClr>
              </a:outerShdw>
            </a:effectLst>
            <a:sp3d>
              <a:bevelT w="190500" h="38100"/>
            </a:sp3d>
          </p:spPr>
          <p:txBody>
            <a:bodyPr/>
            <a:lstStyle/>
            <a:p>
              <a:endParaRPr lang="en-GB" dirty="0"/>
            </a:p>
          </p:txBody>
        </p:sp>
        <p:sp>
          <p:nvSpPr>
            <p:cNvPr id="15379" name="Line 16"/>
            <p:cNvSpPr>
              <a:spLocks noChangeShapeType="1"/>
            </p:cNvSpPr>
            <p:nvPr/>
          </p:nvSpPr>
          <p:spPr bwMode="auto">
            <a:xfrm>
              <a:off x="331" y="1640"/>
              <a:ext cx="4819" cy="0"/>
            </a:xfrm>
            <a:prstGeom prst="line">
              <a:avLst/>
            </a:prstGeom>
            <a:noFill/>
            <a:ln w="9525">
              <a:noFill/>
              <a:round/>
              <a:headEnd/>
              <a:tailEnd/>
            </a:ln>
            <a:effectLst>
              <a:outerShdw blurRad="44450" dist="27940" dir="5400000" algn="ctr">
                <a:srgbClr val="000000">
                  <a:alpha val="32000"/>
                </a:srgbClr>
              </a:outerShdw>
            </a:effectLst>
            <a:sp3d>
              <a:bevelT w="190500" h="38100"/>
            </a:sp3d>
          </p:spPr>
          <p:txBody>
            <a:bodyPr wrap="none" anchor="ctr"/>
            <a:lstStyle/>
            <a:p>
              <a:endParaRPr lang="en-GB" dirty="0"/>
            </a:p>
          </p:txBody>
        </p:sp>
        <p:sp>
          <p:nvSpPr>
            <p:cNvPr id="15380" name="Text Box 17"/>
            <p:cNvSpPr txBox="1">
              <a:spLocks noChangeArrowheads="1"/>
            </p:cNvSpPr>
            <p:nvPr/>
          </p:nvSpPr>
          <p:spPr bwMode="auto">
            <a:xfrm>
              <a:off x="4449" y="1371"/>
              <a:ext cx="897" cy="233"/>
            </a:xfrm>
            <a:prstGeom prst="rect">
              <a:avLst/>
            </a:prstGeom>
            <a:no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lgn="l">
                <a:spcBef>
                  <a:spcPct val="50000"/>
                </a:spcBef>
              </a:pPr>
              <a:r>
                <a:rPr lang="en-US" dirty="0"/>
                <a:t>Speed</a:t>
              </a:r>
            </a:p>
          </p:txBody>
        </p:sp>
        <p:sp>
          <p:nvSpPr>
            <p:cNvPr id="15381" name="Text Box 18"/>
            <p:cNvSpPr txBox="1">
              <a:spLocks noChangeArrowheads="1"/>
            </p:cNvSpPr>
            <p:nvPr/>
          </p:nvSpPr>
          <p:spPr bwMode="auto">
            <a:xfrm>
              <a:off x="1893" y="3022"/>
              <a:ext cx="2657" cy="233"/>
            </a:xfrm>
            <a:prstGeom prst="rect">
              <a:avLst/>
            </a:prstGeom>
            <a:no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lgn="l">
                <a:spcBef>
                  <a:spcPct val="50000"/>
                </a:spcBef>
              </a:pPr>
              <a:r>
                <a:rPr lang="en-US" dirty="0"/>
                <a:t>Quality + dependability + speed</a:t>
              </a:r>
            </a:p>
          </p:txBody>
        </p:sp>
        <p:sp>
          <p:nvSpPr>
            <p:cNvPr id="15382" name="Line 19"/>
            <p:cNvSpPr>
              <a:spLocks noChangeShapeType="1"/>
            </p:cNvSpPr>
            <p:nvPr/>
          </p:nvSpPr>
          <p:spPr bwMode="auto">
            <a:xfrm>
              <a:off x="1942" y="2500"/>
              <a:ext cx="0" cy="626"/>
            </a:xfrm>
            <a:prstGeom prst="line">
              <a:avLst/>
            </a:prstGeom>
            <a:noFill/>
            <a:ln w="9525">
              <a:noFill/>
              <a:round/>
              <a:headEnd/>
              <a:tailEnd/>
            </a:ln>
            <a:effectLst>
              <a:outerShdw blurRad="44450" dist="27940" dir="5400000" algn="ctr">
                <a:srgbClr val="000000">
                  <a:alpha val="32000"/>
                </a:srgbClr>
              </a:outerShdw>
            </a:effectLst>
            <a:sp3d>
              <a:bevelT w="190500" h="38100"/>
            </a:sp3d>
          </p:spPr>
          <p:txBody>
            <a:bodyPr wrap="none" anchor="ctr"/>
            <a:lstStyle/>
            <a:p>
              <a:endParaRPr lang="en-GB" dirty="0"/>
            </a:p>
          </p:txBody>
        </p:sp>
      </p:grpSp>
      <p:grpSp>
        <p:nvGrpSpPr>
          <p:cNvPr id="5" name="Group 20"/>
          <p:cNvGrpSpPr>
            <a:grpSpLocks/>
          </p:cNvGrpSpPr>
          <p:nvPr/>
        </p:nvGrpSpPr>
        <p:grpSpPr bwMode="auto">
          <a:xfrm>
            <a:off x="971553" y="2689101"/>
            <a:ext cx="8516937" cy="2243138"/>
            <a:chOff x="373" y="1633"/>
            <a:chExt cx="5365" cy="1413"/>
          </a:xfrm>
          <a:scene3d>
            <a:camera prst="orthographicFront">
              <a:rot lat="0" lon="0" rev="0"/>
            </a:camera>
            <a:lightRig rig="balanced" dir="t">
              <a:rot lat="0" lon="0" rev="8700000"/>
            </a:lightRig>
          </a:scene3d>
        </p:grpSpPr>
        <p:sp>
          <p:nvSpPr>
            <p:cNvPr id="15373" name="Freeform 21"/>
            <p:cNvSpPr>
              <a:spLocks/>
            </p:cNvSpPr>
            <p:nvPr/>
          </p:nvSpPr>
          <p:spPr bwMode="auto">
            <a:xfrm>
              <a:off x="2043" y="1633"/>
              <a:ext cx="1735" cy="971"/>
            </a:xfrm>
            <a:custGeom>
              <a:avLst/>
              <a:gdLst>
                <a:gd name="T0" fmla="*/ 0 w 1254"/>
                <a:gd name="T1" fmla="*/ 795 h 795"/>
                <a:gd name="T2" fmla="*/ 42 w 1254"/>
                <a:gd name="T3" fmla="*/ 735 h 795"/>
                <a:gd name="T4" fmla="*/ 90 w 1254"/>
                <a:gd name="T5" fmla="*/ 669 h 795"/>
                <a:gd name="T6" fmla="*/ 168 w 1254"/>
                <a:gd name="T7" fmla="*/ 585 h 795"/>
                <a:gd name="T8" fmla="*/ 222 w 1254"/>
                <a:gd name="T9" fmla="*/ 489 h 795"/>
                <a:gd name="T10" fmla="*/ 288 w 1254"/>
                <a:gd name="T11" fmla="*/ 423 h 795"/>
                <a:gd name="T12" fmla="*/ 366 w 1254"/>
                <a:gd name="T13" fmla="*/ 315 h 795"/>
                <a:gd name="T14" fmla="*/ 426 w 1254"/>
                <a:gd name="T15" fmla="*/ 225 h 795"/>
                <a:gd name="T16" fmla="*/ 474 w 1254"/>
                <a:gd name="T17" fmla="*/ 171 h 795"/>
                <a:gd name="T18" fmla="*/ 534 w 1254"/>
                <a:gd name="T19" fmla="*/ 99 h 795"/>
                <a:gd name="T20" fmla="*/ 558 w 1254"/>
                <a:gd name="T21" fmla="*/ 57 h 795"/>
                <a:gd name="T22" fmla="*/ 594 w 1254"/>
                <a:gd name="T23" fmla="*/ 27 h 795"/>
                <a:gd name="T24" fmla="*/ 630 w 1254"/>
                <a:gd name="T25" fmla="*/ 3 h 795"/>
                <a:gd name="T26" fmla="*/ 672 w 1254"/>
                <a:gd name="T27" fmla="*/ 45 h 795"/>
                <a:gd name="T28" fmla="*/ 738 w 1254"/>
                <a:gd name="T29" fmla="*/ 117 h 795"/>
                <a:gd name="T30" fmla="*/ 768 w 1254"/>
                <a:gd name="T31" fmla="*/ 165 h 795"/>
                <a:gd name="T32" fmla="*/ 834 w 1254"/>
                <a:gd name="T33" fmla="*/ 249 h 795"/>
                <a:gd name="T34" fmla="*/ 918 w 1254"/>
                <a:gd name="T35" fmla="*/ 363 h 795"/>
                <a:gd name="T36" fmla="*/ 984 w 1254"/>
                <a:gd name="T37" fmla="*/ 447 h 795"/>
                <a:gd name="T38" fmla="*/ 1014 w 1254"/>
                <a:gd name="T39" fmla="*/ 483 h 795"/>
                <a:gd name="T40" fmla="*/ 1110 w 1254"/>
                <a:gd name="T41" fmla="*/ 603 h 795"/>
                <a:gd name="T42" fmla="*/ 1152 w 1254"/>
                <a:gd name="T43" fmla="*/ 651 h 795"/>
                <a:gd name="T44" fmla="*/ 1200 w 1254"/>
                <a:gd name="T45" fmla="*/ 729 h 795"/>
                <a:gd name="T46" fmla="*/ 1254 w 1254"/>
                <a:gd name="T47" fmla="*/ 795 h 795"/>
                <a:gd name="T48" fmla="*/ 0 w 1254"/>
                <a:gd name="T49" fmla="*/ 795 h 7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254"/>
                <a:gd name="T76" fmla="*/ 0 h 795"/>
                <a:gd name="T77" fmla="*/ 1254 w 1254"/>
                <a:gd name="T78" fmla="*/ 795 h 7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254" h="795">
                  <a:moveTo>
                    <a:pt x="0" y="795"/>
                  </a:moveTo>
                  <a:lnTo>
                    <a:pt x="42" y="735"/>
                  </a:lnTo>
                  <a:cubicBezTo>
                    <a:pt x="57" y="714"/>
                    <a:pt x="69" y="694"/>
                    <a:pt x="90" y="669"/>
                  </a:cubicBezTo>
                  <a:cubicBezTo>
                    <a:pt x="111" y="644"/>
                    <a:pt x="146" y="615"/>
                    <a:pt x="168" y="585"/>
                  </a:cubicBezTo>
                  <a:cubicBezTo>
                    <a:pt x="190" y="555"/>
                    <a:pt x="202" y="516"/>
                    <a:pt x="222" y="489"/>
                  </a:cubicBezTo>
                  <a:cubicBezTo>
                    <a:pt x="242" y="462"/>
                    <a:pt x="264" y="452"/>
                    <a:pt x="288" y="423"/>
                  </a:cubicBezTo>
                  <a:cubicBezTo>
                    <a:pt x="312" y="394"/>
                    <a:pt x="343" y="348"/>
                    <a:pt x="366" y="315"/>
                  </a:cubicBezTo>
                  <a:cubicBezTo>
                    <a:pt x="389" y="282"/>
                    <a:pt x="408" y="249"/>
                    <a:pt x="426" y="225"/>
                  </a:cubicBezTo>
                  <a:cubicBezTo>
                    <a:pt x="444" y="201"/>
                    <a:pt x="456" y="192"/>
                    <a:pt x="474" y="171"/>
                  </a:cubicBezTo>
                  <a:cubicBezTo>
                    <a:pt x="492" y="150"/>
                    <a:pt x="520" y="118"/>
                    <a:pt x="534" y="99"/>
                  </a:cubicBezTo>
                  <a:cubicBezTo>
                    <a:pt x="548" y="80"/>
                    <a:pt x="548" y="69"/>
                    <a:pt x="558" y="57"/>
                  </a:cubicBezTo>
                  <a:cubicBezTo>
                    <a:pt x="568" y="45"/>
                    <a:pt x="582" y="36"/>
                    <a:pt x="594" y="27"/>
                  </a:cubicBezTo>
                  <a:cubicBezTo>
                    <a:pt x="606" y="18"/>
                    <a:pt x="617" y="0"/>
                    <a:pt x="630" y="3"/>
                  </a:cubicBezTo>
                  <a:cubicBezTo>
                    <a:pt x="643" y="6"/>
                    <a:pt x="654" y="26"/>
                    <a:pt x="672" y="45"/>
                  </a:cubicBezTo>
                  <a:cubicBezTo>
                    <a:pt x="690" y="64"/>
                    <a:pt x="722" y="97"/>
                    <a:pt x="738" y="117"/>
                  </a:cubicBezTo>
                  <a:cubicBezTo>
                    <a:pt x="754" y="137"/>
                    <a:pt x="752" y="143"/>
                    <a:pt x="768" y="165"/>
                  </a:cubicBezTo>
                  <a:cubicBezTo>
                    <a:pt x="784" y="187"/>
                    <a:pt x="809" y="216"/>
                    <a:pt x="834" y="249"/>
                  </a:cubicBezTo>
                  <a:cubicBezTo>
                    <a:pt x="859" y="282"/>
                    <a:pt x="893" y="330"/>
                    <a:pt x="918" y="363"/>
                  </a:cubicBezTo>
                  <a:cubicBezTo>
                    <a:pt x="943" y="396"/>
                    <a:pt x="968" y="427"/>
                    <a:pt x="984" y="447"/>
                  </a:cubicBezTo>
                  <a:cubicBezTo>
                    <a:pt x="1000" y="467"/>
                    <a:pt x="993" y="457"/>
                    <a:pt x="1014" y="483"/>
                  </a:cubicBezTo>
                  <a:cubicBezTo>
                    <a:pt x="1035" y="509"/>
                    <a:pt x="1087" y="575"/>
                    <a:pt x="1110" y="603"/>
                  </a:cubicBezTo>
                  <a:cubicBezTo>
                    <a:pt x="1133" y="631"/>
                    <a:pt x="1137" y="630"/>
                    <a:pt x="1152" y="651"/>
                  </a:cubicBezTo>
                  <a:cubicBezTo>
                    <a:pt x="1167" y="672"/>
                    <a:pt x="1183" y="705"/>
                    <a:pt x="1200" y="729"/>
                  </a:cubicBezTo>
                  <a:lnTo>
                    <a:pt x="1254" y="795"/>
                  </a:lnTo>
                  <a:lnTo>
                    <a:pt x="0" y="795"/>
                  </a:lnTo>
                  <a:close/>
                </a:path>
              </a:pathLst>
            </a:custGeom>
            <a:solidFill>
              <a:srgbClr val="0099CC"/>
            </a:solidFill>
            <a:ln w="9525">
              <a:noFill/>
              <a:round/>
              <a:headEnd/>
              <a:tailEnd/>
            </a:ln>
            <a:effectLst>
              <a:outerShdw blurRad="44450" dist="27940" dir="5400000" algn="ctr">
                <a:srgbClr val="000000">
                  <a:alpha val="32000"/>
                </a:srgbClr>
              </a:outerShdw>
            </a:effectLst>
            <a:sp3d>
              <a:bevelT w="190500" h="38100"/>
            </a:sp3d>
          </p:spPr>
          <p:txBody>
            <a:bodyPr/>
            <a:lstStyle/>
            <a:p>
              <a:endParaRPr lang="en-GB" dirty="0"/>
            </a:p>
          </p:txBody>
        </p:sp>
        <p:sp>
          <p:nvSpPr>
            <p:cNvPr id="15374" name="Line 22"/>
            <p:cNvSpPr>
              <a:spLocks noChangeShapeType="1"/>
            </p:cNvSpPr>
            <p:nvPr/>
          </p:nvSpPr>
          <p:spPr bwMode="auto">
            <a:xfrm>
              <a:off x="373" y="1978"/>
              <a:ext cx="4819" cy="0"/>
            </a:xfrm>
            <a:prstGeom prst="line">
              <a:avLst/>
            </a:prstGeom>
            <a:noFill/>
            <a:ln w="9525">
              <a:noFill/>
              <a:round/>
              <a:headEnd/>
              <a:tailEnd/>
            </a:ln>
            <a:effectLst>
              <a:outerShdw blurRad="44450" dist="27940" dir="5400000" algn="ctr">
                <a:srgbClr val="000000">
                  <a:alpha val="32000"/>
                </a:srgbClr>
              </a:outerShdw>
            </a:effectLst>
            <a:sp3d>
              <a:bevelT w="190500" h="38100"/>
            </a:sp3d>
          </p:spPr>
          <p:txBody>
            <a:bodyPr wrap="none" anchor="ctr"/>
            <a:lstStyle/>
            <a:p>
              <a:endParaRPr lang="en-GB" dirty="0"/>
            </a:p>
          </p:txBody>
        </p:sp>
        <p:sp>
          <p:nvSpPr>
            <p:cNvPr id="15375" name="Text Box 23"/>
            <p:cNvSpPr txBox="1">
              <a:spLocks noChangeArrowheads="1"/>
            </p:cNvSpPr>
            <p:nvPr/>
          </p:nvSpPr>
          <p:spPr bwMode="auto">
            <a:xfrm>
              <a:off x="4449" y="1658"/>
              <a:ext cx="1289" cy="233"/>
            </a:xfrm>
            <a:prstGeom prst="rect">
              <a:avLst/>
            </a:prstGeom>
            <a:no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lgn="l">
                <a:spcBef>
                  <a:spcPct val="50000"/>
                </a:spcBef>
              </a:pPr>
              <a:r>
                <a:rPr lang="en-US" dirty="0"/>
                <a:t>Dependability</a:t>
              </a:r>
            </a:p>
          </p:txBody>
        </p:sp>
        <p:sp>
          <p:nvSpPr>
            <p:cNvPr id="15376" name="Text Box 24"/>
            <p:cNvSpPr txBox="1">
              <a:spLocks noChangeArrowheads="1"/>
            </p:cNvSpPr>
            <p:nvPr/>
          </p:nvSpPr>
          <p:spPr bwMode="auto">
            <a:xfrm>
              <a:off x="2201" y="2813"/>
              <a:ext cx="2241" cy="233"/>
            </a:xfrm>
            <a:prstGeom prst="rect">
              <a:avLst/>
            </a:prstGeom>
            <a:no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lgn="l">
                <a:spcBef>
                  <a:spcPct val="50000"/>
                </a:spcBef>
              </a:pPr>
              <a:r>
                <a:rPr lang="en-US" dirty="0"/>
                <a:t>Quality + dependability</a:t>
              </a:r>
            </a:p>
          </p:txBody>
        </p:sp>
        <p:sp>
          <p:nvSpPr>
            <p:cNvPr id="15377" name="Line 25"/>
            <p:cNvSpPr>
              <a:spLocks noChangeShapeType="1"/>
            </p:cNvSpPr>
            <p:nvPr/>
          </p:nvSpPr>
          <p:spPr bwMode="auto">
            <a:xfrm>
              <a:off x="2222" y="2500"/>
              <a:ext cx="0" cy="418"/>
            </a:xfrm>
            <a:prstGeom prst="line">
              <a:avLst/>
            </a:prstGeom>
            <a:noFill/>
            <a:ln w="9525">
              <a:noFill/>
              <a:round/>
              <a:headEnd/>
              <a:tailEnd/>
            </a:ln>
            <a:effectLst>
              <a:outerShdw blurRad="44450" dist="27940" dir="5400000" algn="ctr">
                <a:srgbClr val="000000">
                  <a:alpha val="32000"/>
                </a:srgbClr>
              </a:outerShdw>
            </a:effectLst>
            <a:sp3d>
              <a:bevelT w="190500" h="38100"/>
            </a:sp3d>
          </p:spPr>
          <p:txBody>
            <a:bodyPr wrap="none" anchor="ctr"/>
            <a:lstStyle/>
            <a:p>
              <a:endParaRPr lang="en-GB" dirty="0"/>
            </a:p>
          </p:txBody>
        </p:sp>
      </p:grpSp>
      <p:sp>
        <p:nvSpPr>
          <p:cNvPr id="15366" name="Line 26"/>
          <p:cNvSpPr>
            <a:spLocks noChangeShapeType="1"/>
          </p:cNvSpPr>
          <p:nvPr/>
        </p:nvSpPr>
        <p:spPr bwMode="auto">
          <a:xfrm>
            <a:off x="793750" y="4233737"/>
            <a:ext cx="8183563" cy="0"/>
          </a:xfrm>
          <a:prstGeom prst="line">
            <a:avLst/>
          </a:prstGeom>
          <a:noFill/>
          <a:ln w="9525">
            <a:solidFill>
              <a:schemeClr val="tx1"/>
            </a:solidFill>
            <a:round/>
            <a:headEnd/>
            <a:tailEnd/>
          </a:ln>
        </p:spPr>
        <p:txBody>
          <a:bodyPr wrap="none" anchor="ctr"/>
          <a:lstStyle/>
          <a:p>
            <a:endParaRPr lang="en-GB" dirty="0"/>
          </a:p>
        </p:txBody>
      </p:sp>
      <p:grpSp>
        <p:nvGrpSpPr>
          <p:cNvPr id="6" name="Group 27"/>
          <p:cNvGrpSpPr>
            <a:grpSpLocks/>
          </p:cNvGrpSpPr>
          <p:nvPr/>
        </p:nvGrpSpPr>
        <p:grpSpPr bwMode="auto">
          <a:xfrm>
            <a:off x="4025903" y="3157414"/>
            <a:ext cx="5195887" cy="1454151"/>
            <a:chOff x="2297" y="1928"/>
            <a:chExt cx="3273" cy="916"/>
          </a:xfrm>
          <a:scene3d>
            <a:camera prst="orthographicFront">
              <a:rot lat="0" lon="0" rev="0"/>
            </a:camera>
            <a:lightRig rig="balanced" dir="t">
              <a:rot lat="0" lon="0" rev="8700000"/>
            </a:lightRig>
          </a:scene3d>
        </p:grpSpPr>
        <p:sp>
          <p:nvSpPr>
            <p:cNvPr id="15369" name="Freeform 28"/>
            <p:cNvSpPr>
              <a:spLocks/>
            </p:cNvSpPr>
            <p:nvPr/>
          </p:nvSpPr>
          <p:spPr bwMode="auto">
            <a:xfrm>
              <a:off x="2297" y="1928"/>
              <a:ext cx="1233" cy="685"/>
            </a:xfrm>
            <a:custGeom>
              <a:avLst/>
              <a:gdLst>
                <a:gd name="T0" fmla="*/ 0 w 1254"/>
                <a:gd name="T1" fmla="*/ 795 h 795"/>
                <a:gd name="T2" fmla="*/ 42 w 1254"/>
                <a:gd name="T3" fmla="*/ 735 h 795"/>
                <a:gd name="T4" fmla="*/ 90 w 1254"/>
                <a:gd name="T5" fmla="*/ 669 h 795"/>
                <a:gd name="T6" fmla="*/ 168 w 1254"/>
                <a:gd name="T7" fmla="*/ 585 h 795"/>
                <a:gd name="T8" fmla="*/ 222 w 1254"/>
                <a:gd name="T9" fmla="*/ 489 h 795"/>
                <a:gd name="T10" fmla="*/ 288 w 1254"/>
                <a:gd name="T11" fmla="*/ 423 h 795"/>
                <a:gd name="T12" fmla="*/ 366 w 1254"/>
                <a:gd name="T13" fmla="*/ 315 h 795"/>
                <a:gd name="T14" fmla="*/ 426 w 1254"/>
                <a:gd name="T15" fmla="*/ 225 h 795"/>
                <a:gd name="T16" fmla="*/ 474 w 1254"/>
                <a:gd name="T17" fmla="*/ 171 h 795"/>
                <a:gd name="T18" fmla="*/ 534 w 1254"/>
                <a:gd name="T19" fmla="*/ 99 h 795"/>
                <a:gd name="T20" fmla="*/ 558 w 1254"/>
                <a:gd name="T21" fmla="*/ 57 h 795"/>
                <a:gd name="T22" fmla="*/ 594 w 1254"/>
                <a:gd name="T23" fmla="*/ 27 h 795"/>
                <a:gd name="T24" fmla="*/ 630 w 1254"/>
                <a:gd name="T25" fmla="*/ 3 h 795"/>
                <a:gd name="T26" fmla="*/ 672 w 1254"/>
                <a:gd name="T27" fmla="*/ 45 h 795"/>
                <a:gd name="T28" fmla="*/ 738 w 1254"/>
                <a:gd name="T29" fmla="*/ 117 h 795"/>
                <a:gd name="T30" fmla="*/ 768 w 1254"/>
                <a:gd name="T31" fmla="*/ 165 h 795"/>
                <a:gd name="T32" fmla="*/ 834 w 1254"/>
                <a:gd name="T33" fmla="*/ 249 h 795"/>
                <a:gd name="T34" fmla="*/ 918 w 1254"/>
                <a:gd name="T35" fmla="*/ 363 h 795"/>
                <a:gd name="T36" fmla="*/ 984 w 1254"/>
                <a:gd name="T37" fmla="*/ 447 h 795"/>
                <a:gd name="T38" fmla="*/ 1014 w 1254"/>
                <a:gd name="T39" fmla="*/ 483 h 795"/>
                <a:gd name="T40" fmla="*/ 1110 w 1254"/>
                <a:gd name="T41" fmla="*/ 603 h 795"/>
                <a:gd name="T42" fmla="*/ 1152 w 1254"/>
                <a:gd name="T43" fmla="*/ 651 h 795"/>
                <a:gd name="T44" fmla="*/ 1200 w 1254"/>
                <a:gd name="T45" fmla="*/ 729 h 795"/>
                <a:gd name="T46" fmla="*/ 1254 w 1254"/>
                <a:gd name="T47" fmla="*/ 795 h 795"/>
                <a:gd name="T48" fmla="*/ 0 w 1254"/>
                <a:gd name="T49" fmla="*/ 795 h 7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254"/>
                <a:gd name="T76" fmla="*/ 0 h 795"/>
                <a:gd name="T77" fmla="*/ 1254 w 1254"/>
                <a:gd name="T78" fmla="*/ 795 h 7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254" h="795">
                  <a:moveTo>
                    <a:pt x="0" y="795"/>
                  </a:moveTo>
                  <a:lnTo>
                    <a:pt x="42" y="735"/>
                  </a:lnTo>
                  <a:cubicBezTo>
                    <a:pt x="57" y="714"/>
                    <a:pt x="69" y="694"/>
                    <a:pt x="90" y="669"/>
                  </a:cubicBezTo>
                  <a:cubicBezTo>
                    <a:pt x="111" y="644"/>
                    <a:pt x="146" y="615"/>
                    <a:pt x="168" y="585"/>
                  </a:cubicBezTo>
                  <a:cubicBezTo>
                    <a:pt x="190" y="555"/>
                    <a:pt x="202" y="516"/>
                    <a:pt x="222" y="489"/>
                  </a:cubicBezTo>
                  <a:cubicBezTo>
                    <a:pt x="242" y="462"/>
                    <a:pt x="264" y="452"/>
                    <a:pt x="288" y="423"/>
                  </a:cubicBezTo>
                  <a:cubicBezTo>
                    <a:pt x="312" y="394"/>
                    <a:pt x="343" y="348"/>
                    <a:pt x="366" y="315"/>
                  </a:cubicBezTo>
                  <a:cubicBezTo>
                    <a:pt x="389" y="282"/>
                    <a:pt x="408" y="249"/>
                    <a:pt x="426" y="225"/>
                  </a:cubicBezTo>
                  <a:cubicBezTo>
                    <a:pt x="444" y="201"/>
                    <a:pt x="456" y="192"/>
                    <a:pt x="474" y="171"/>
                  </a:cubicBezTo>
                  <a:cubicBezTo>
                    <a:pt x="492" y="150"/>
                    <a:pt x="520" y="118"/>
                    <a:pt x="534" y="99"/>
                  </a:cubicBezTo>
                  <a:cubicBezTo>
                    <a:pt x="548" y="80"/>
                    <a:pt x="548" y="69"/>
                    <a:pt x="558" y="57"/>
                  </a:cubicBezTo>
                  <a:cubicBezTo>
                    <a:pt x="568" y="45"/>
                    <a:pt x="582" y="36"/>
                    <a:pt x="594" y="27"/>
                  </a:cubicBezTo>
                  <a:cubicBezTo>
                    <a:pt x="606" y="18"/>
                    <a:pt x="617" y="0"/>
                    <a:pt x="630" y="3"/>
                  </a:cubicBezTo>
                  <a:cubicBezTo>
                    <a:pt x="643" y="6"/>
                    <a:pt x="654" y="26"/>
                    <a:pt x="672" y="45"/>
                  </a:cubicBezTo>
                  <a:cubicBezTo>
                    <a:pt x="690" y="64"/>
                    <a:pt x="722" y="97"/>
                    <a:pt x="738" y="117"/>
                  </a:cubicBezTo>
                  <a:cubicBezTo>
                    <a:pt x="754" y="137"/>
                    <a:pt x="752" y="143"/>
                    <a:pt x="768" y="165"/>
                  </a:cubicBezTo>
                  <a:cubicBezTo>
                    <a:pt x="784" y="187"/>
                    <a:pt x="809" y="216"/>
                    <a:pt x="834" y="249"/>
                  </a:cubicBezTo>
                  <a:cubicBezTo>
                    <a:pt x="859" y="282"/>
                    <a:pt x="893" y="330"/>
                    <a:pt x="918" y="363"/>
                  </a:cubicBezTo>
                  <a:cubicBezTo>
                    <a:pt x="943" y="396"/>
                    <a:pt x="968" y="427"/>
                    <a:pt x="984" y="447"/>
                  </a:cubicBezTo>
                  <a:cubicBezTo>
                    <a:pt x="1000" y="467"/>
                    <a:pt x="993" y="457"/>
                    <a:pt x="1014" y="483"/>
                  </a:cubicBezTo>
                  <a:cubicBezTo>
                    <a:pt x="1035" y="509"/>
                    <a:pt x="1087" y="575"/>
                    <a:pt x="1110" y="603"/>
                  </a:cubicBezTo>
                  <a:cubicBezTo>
                    <a:pt x="1133" y="631"/>
                    <a:pt x="1137" y="630"/>
                    <a:pt x="1152" y="651"/>
                  </a:cubicBezTo>
                  <a:cubicBezTo>
                    <a:pt x="1167" y="672"/>
                    <a:pt x="1183" y="705"/>
                    <a:pt x="1200" y="729"/>
                  </a:cubicBezTo>
                  <a:lnTo>
                    <a:pt x="1254" y="795"/>
                  </a:lnTo>
                  <a:lnTo>
                    <a:pt x="0" y="795"/>
                  </a:lnTo>
                  <a:close/>
                </a:path>
              </a:pathLst>
            </a:custGeom>
            <a:solidFill>
              <a:srgbClr val="006699"/>
            </a:solidFill>
            <a:ln w="9525">
              <a:noFill/>
              <a:round/>
              <a:headEnd/>
              <a:tailEnd/>
            </a:ln>
            <a:effectLst>
              <a:outerShdw blurRad="44450" dist="27940" dir="5400000" algn="ctr">
                <a:srgbClr val="000000">
                  <a:alpha val="32000"/>
                </a:srgbClr>
              </a:outerShdw>
            </a:effectLst>
            <a:sp3d>
              <a:bevelT w="190500" h="38100"/>
            </a:sp3d>
          </p:spPr>
          <p:txBody>
            <a:bodyPr/>
            <a:lstStyle/>
            <a:p>
              <a:endParaRPr lang="en-GB" dirty="0"/>
            </a:p>
          </p:txBody>
        </p:sp>
        <p:sp>
          <p:nvSpPr>
            <p:cNvPr id="15370" name="Text Box 29"/>
            <p:cNvSpPr txBox="1">
              <a:spLocks noChangeArrowheads="1"/>
            </p:cNvSpPr>
            <p:nvPr/>
          </p:nvSpPr>
          <p:spPr bwMode="auto">
            <a:xfrm>
              <a:off x="4449" y="2076"/>
              <a:ext cx="1121" cy="233"/>
            </a:xfrm>
            <a:prstGeom prst="rect">
              <a:avLst/>
            </a:prstGeom>
            <a:no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lgn="l">
                <a:spcBef>
                  <a:spcPct val="50000"/>
                </a:spcBef>
              </a:pPr>
              <a:r>
                <a:rPr lang="en-US" dirty="0"/>
                <a:t>Quality</a:t>
              </a:r>
            </a:p>
          </p:txBody>
        </p:sp>
        <p:sp>
          <p:nvSpPr>
            <p:cNvPr id="15371" name="Line 30"/>
            <p:cNvSpPr>
              <a:spLocks noChangeShapeType="1"/>
            </p:cNvSpPr>
            <p:nvPr/>
          </p:nvSpPr>
          <p:spPr bwMode="auto">
            <a:xfrm>
              <a:off x="2614" y="2500"/>
              <a:ext cx="0" cy="210"/>
            </a:xfrm>
            <a:prstGeom prst="line">
              <a:avLst/>
            </a:prstGeom>
            <a:noFill/>
            <a:ln w="9525">
              <a:noFill/>
              <a:round/>
              <a:headEnd/>
              <a:tailEnd/>
            </a:ln>
            <a:effectLst>
              <a:outerShdw blurRad="44450" dist="27940" dir="5400000" algn="ctr">
                <a:srgbClr val="000000">
                  <a:alpha val="32000"/>
                </a:srgbClr>
              </a:outerShdw>
            </a:effectLst>
            <a:sp3d>
              <a:bevelT w="190500" h="38100"/>
            </a:sp3d>
          </p:spPr>
          <p:txBody>
            <a:bodyPr wrap="none" anchor="ctr"/>
            <a:lstStyle/>
            <a:p>
              <a:endParaRPr lang="en-GB" dirty="0"/>
            </a:p>
          </p:txBody>
        </p:sp>
        <p:sp>
          <p:nvSpPr>
            <p:cNvPr id="15372" name="Text Box 31"/>
            <p:cNvSpPr txBox="1">
              <a:spLocks noChangeArrowheads="1"/>
            </p:cNvSpPr>
            <p:nvPr/>
          </p:nvSpPr>
          <p:spPr bwMode="auto">
            <a:xfrm>
              <a:off x="2565" y="2611"/>
              <a:ext cx="897" cy="233"/>
            </a:xfrm>
            <a:prstGeom prst="rect">
              <a:avLst/>
            </a:prstGeom>
            <a:no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lgn="l">
                <a:spcBef>
                  <a:spcPct val="50000"/>
                </a:spcBef>
              </a:pPr>
              <a:r>
                <a:rPr lang="en-US" dirty="0"/>
                <a:t>Quality </a:t>
              </a:r>
            </a:p>
          </p:txBody>
        </p:sp>
      </p:grpSp>
      <p:sp>
        <p:nvSpPr>
          <p:cNvPr id="15368" name="Text Box 32"/>
          <p:cNvSpPr txBox="1">
            <a:spLocks noChangeArrowheads="1"/>
          </p:cNvSpPr>
          <p:nvPr/>
        </p:nvSpPr>
        <p:spPr bwMode="auto">
          <a:xfrm>
            <a:off x="379412" y="141815"/>
            <a:ext cx="9144000" cy="1200329"/>
          </a:xfrm>
          <a:prstGeom prst="rect">
            <a:avLst/>
          </a:prstGeom>
          <a:noFill/>
          <a:ln w="9525">
            <a:noFill/>
            <a:miter lim="800000"/>
            <a:headEnd/>
            <a:tailEnd/>
          </a:ln>
        </p:spPr>
        <p:txBody>
          <a:bodyPr wrap="square">
            <a:spAutoFit/>
          </a:bodyPr>
          <a:lstStyle/>
          <a:p>
            <a:pPr algn="ctr"/>
            <a:r>
              <a:rPr lang="en-US" sz="2400" b="1" dirty="0"/>
              <a:t>The sandcone model of improvement; cost </a:t>
            </a:r>
            <a:br>
              <a:rPr lang="en-US" sz="2400" b="1" dirty="0"/>
            </a:br>
            <a:r>
              <a:rPr lang="en-US" sz="2400" b="1" dirty="0"/>
              <a:t>reduction relies on a cumulative foundation of </a:t>
            </a:r>
            <a:br>
              <a:rPr lang="en-US" sz="2400" b="1" dirty="0"/>
            </a:br>
            <a:r>
              <a:rPr lang="en-US" sz="2400" b="1" dirty="0"/>
              <a:t>improvement in the other performance objectives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dissolv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dissolv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reeform 2"/>
          <p:cNvSpPr>
            <a:spLocks/>
          </p:cNvSpPr>
          <p:nvPr/>
        </p:nvSpPr>
        <p:spPr bwMode="auto">
          <a:xfrm rot="10800000">
            <a:off x="5484815" y="3015756"/>
            <a:ext cx="180975" cy="1847850"/>
          </a:xfrm>
          <a:custGeom>
            <a:avLst/>
            <a:gdLst>
              <a:gd name="T0" fmla="*/ 96 w 114"/>
              <a:gd name="T1" fmla="*/ 1164 h 1164"/>
              <a:gd name="T2" fmla="*/ 3 w 114"/>
              <a:gd name="T3" fmla="*/ 583 h 1164"/>
              <a:gd name="T4" fmla="*/ 114 w 114"/>
              <a:gd name="T5" fmla="*/ 0 h 1164"/>
              <a:gd name="T6" fmla="*/ 0 60000 65536"/>
              <a:gd name="T7" fmla="*/ 0 60000 65536"/>
              <a:gd name="T8" fmla="*/ 0 60000 65536"/>
              <a:gd name="T9" fmla="*/ 0 w 114"/>
              <a:gd name="T10" fmla="*/ 0 h 1164"/>
              <a:gd name="T11" fmla="*/ 114 w 114"/>
              <a:gd name="T12" fmla="*/ 1164 h 1164"/>
            </a:gdLst>
            <a:ahLst/>
            <a:cxnLst>
              <a:cxn ang="T6">
                <a:pos x="T0" y="T1"/>
              </a:cxn>
              <a:cxn ang="T7">
                <a:pos x="T2" y="T3"/>
              </a:cxn>
              <a:cxn ang="T8">
                <a:pos x="T4" y="T5"/>
              </a:cxn>
            </a:cxnLst>
            <a:rect l="T9" t="T10" r="T11" b="T12"/>
            <a:pathLst>
              <a:path w="114" h="1164">
                <a:moveTo>
                  <a:pt x="96" y="1164"/>
                </a:moveTo>
                <a:cubicBezTo>
                  <a:pt x="81" y="1068"/>
                  <a:pt x="0" y="777"/>
                  <a:pt x="3" y="583"/>
                </a:cubicBezTo>
                <a:cubicBezTo>
                  <a:pt x="6" y="389"/>
                  <a:pt x="91" y="121"/>
                  <a:pt x="114" y="0"/>
                </a:cubicBezTo>
              </a:path>
            </a:pathLst>
          </a:custGeom>
          <a:noFill/>
          <a:ln w="25400" cap="flat" cmpd="sng">
            <a:solidFill>
              <a:srgbClr val="800080"/>
            </a:solidFill>
            <a:prstDash val="solid"/>
            <a:round/>
            <a:headEnd type="none" w="med" len="med"/>
            <a:tailEnd type="stealth" w="sm" len="lg"/>
          </a:ln>
        </p:spPr>
        <p:txBody>
          <a:bodyPr/>
          <a:lstStyle/>
          <a:p>
            <a:endParaRPr lang="en-GB" dirty="0"/>
          </a:p>
        </p:txBody>
      </p:sp>
      <p:sp>
        <p:nvSpPr>
          <p:cNvPr id="17411" name="Rectangle 3"/>
          <p:cNvSpPr>
            <a:spLocks noChangeArrowheads="1"/>
          </p:cNvSpPr>
          <p:nvPr/>
        </p:nvSpPr>
        <p:spPr bwMode="auto">
          <a:xfrm>
            <a:off x="4065587" y="4823921"/>
            <a:ext cx="1651000" cy="1322387"/>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17412" name="Rectangle 4"/>
          <p:cNvSpPr>
            <a:spLocks noChangeArrowheads="1"/>
          </p:cNvSpPr>
          <p:nvPr/>
        </p:nvSpPr>
        <p:spPr bwMode="auto">
          <a:xfrm>
            <a:off x="4065587" y="1663206"/>
            <a:ext cx="1651000" cy="1322388"/>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17413" name="Freeform 5"/>
          <p:cNvSpPr>
            <a:spLocks/>
          </p:cNvSpPr>
          <p:nvPr/>
        </p:nvSpPr>
        <p:spPr bwMode="auto">
          <a:xfrm>
            <a:off x="4160839" y="2958606"/>
            <a:ext cx="180975" cy="1847850"/>
          </a:xfrm>
          <a:custGeom>
            <a:avLst/>
            <a:gdLst>
              <a:gd name="T0" fmla="*/ 96 w 114"/>
              <a:gd name="T1" fmla="*/ 1164 h 1164"/>
              <a:gd name="T2" fmla="*/ 3 w 114"/>
              <a:gd name="T3" fmla="*/ 583 h 1164"/>
              <a:gd name="T4" fmla="*/ 114 w 114"/>
              <a:gd name="T5" fmla="*/ 0 h 1164"/>
              <a:gd name="T6" fmla="*/ 0 60000 65536"/>
              <a:gd name="T7" fmla="*/ 0 60000 65536"/>
              <a:gd name="T8" fmla="*/ 0 60000 65536"/>
              <a:gd name="T9" fmla="*/ 0 w 114"/>
              <a:gd name="T10" fmla="*/ 0 h 1164"/>
              <a:gd name="T11" fmla="*/ 114 w 114"/>
              <a:gd name="T12" fmla="*/ 1164 h 1164"/>
            </a:gdLst>
            <a:ahLst/>
            <a:cxnLst>
              <a:cxn ang="T6">
                <a:pos x="T0" y="T1"/>
              </a:cxn>
              <a:cxn ang="T7">
                <a:pos x="T2" y="T3"/>
              </a:cxn>
              <a:cxn ang="T8">
                <a:pos x="T4" y="T5"/>
              </a:cxn>
            </a:cxnLst>
            <a:rect l="T9" t="T10" r="T11" b="T12"/>
            <a:pathLst>
              <a:path w="114" h="1164">
                <a:moveTo>
                  <a:pt x="96" y="1164"/>
                </a:moveTo>
                <a:cubicBezTo>
                  <a:pt x="81" y="1068"/>
                  <a:pt x="0" y="777"/>
                  <a:pt x="3" y="583"/>
                </a:cubicBezTo>
                <a:cubicBezTo>
                  <a:pt x="6" y="389"/>
                  <a:pt x="91" y="121"/>
                  <a:pt x="114" y="0"/>
                </a:cubicBezTo>
              </a:path>
            </a:pathLst>
          </a:custGeom>
          <a:noFill/>
          <a:ln w="25400" cap="flat" cmpd="sng">
            <a:solidFill>
              <a:srgbClr val="800080"/>
            </a:solidFill>
            <a:prstDash val="solid"/>
            <a:round/>
            <a:headEnd type="none" w="med" len="med"/>
            <a:tailEnd type="stealth" w="sm" len="lg"/>
          </a:ln>
        </p:spPr>
        <p:txBody>
          <a:bodyPr/>
          <a:lstStyle/>
          <a:p>
            <a:endParaRPr lang="en-GB" dirty="0"/>
          </a:p>
        </p:txBody>
      </p:sp>
      <p:sp>
        <p:nvSpPr>
          <p:cNvPr id="17414" name="AutoShape 6"/>
          <p:cNvSpPr>
            <a:spLocks noChangeArrowheads="1"/>
          </p:cNvSpPr>
          <p:nvPr/>
        </p:nvSpPr>
        <p:spPr bwMode="auto">
          <a:xfrm>
            <a:off x="4541839" y="3115771"/>
            <a:ext cx="682625" cy="1616075"/>
          </a:xfrm>
          <a:prstGeom prst="upArrow">
            <a:avLst>
              <a:gd name="adj1" fmla="val 50000"/>
              <a:gd name="adj2" fmla="val 59186"/>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17415" name="Text Box 7"/>
          <p:cNvSpPr txBox="1">
            <a:spLocks noChangeArrowheads="1"/>
          </p:cNvSpPr>
          <p:nvPr/>
        </p:nvSpPr>
        <p:spPr bwMode="auto">
          <a:xfrm rot="-5400000">
            <a:off x="4077495" y="3801053"/>
            <a:ext cx="1622425" cy="369332"/>
          </a:xfrm>
          <a:prstGeom prst="rect">
            <a:avLst/>
          </a:prstGeom>
          <a:noFill/>
          <a:ln w="9525">
            <a:noFill/>
            <a:miter lim="800000"/>
            <a:headEnd/>
            <a:tailEnd/>
          </a:ln>
        </p:spPr>
        <p:txBody>
          <a:bodyPr>
            <a:spAutoFit/>
          </a:bodyPr>
          <a:lstStyle/>
          <a:p>
            <a:pPr algn="ctr">
              <a:spcBef>
                <a:spcPct val="50000"/>
              </a:spcBef>
            </a:pPr>
            <a:r>
              <a:rPr lang="en-GB" dirty="0"/>
              <a:t>DEVELOP</a:t>
            </a:r>
            <a:endParaRPr lang="en-US" dirty="0"/>
          </a:p>
        </p:txBody>
      </p:sp>
      <p:sp>
        <p:nvSpPr>
          <p:cNvPr id="17416" name="Oval 8"/>
          <p:cNvSpPr>
            <a:spLocks noChangeArrowheads="1"/>
          </p:cNvSpPr>
          <p:nvPr/>
        </p:nvSpPr>
        <p:spPr bwMode="auto">
          <a:xfrm rot="-5400000">
            <a:off x="3509169" y="3727750"/>
            <a:ext cx="1468438" cy="381000"/>
          </a:xfrm>
          <a:prstGeom prst="ellipse">
            <a:avLst/>
          </a:prstGeom>
          <a:solidFill>
            <a:srgbClr val="CCFFCC"/>
          </a:solidFill>
          <a:ln w="9525">
            <a:solidFill>
              <a:schemeClr val="tx1"/>
            </a:solidFill>
            <a:round/>
            <a:headEnd/>
            <a:tailEnd/>
          </a:ln>
        </p:spPr>
        <p:txBody>
          <a:bodyPr wrap="none" anchor="ctr"/>
          <a:lstStyle/>
          <a:p>
            <a:endParaRPr lang="en-GB" dirty="0"/>
          </a:p>
        </p:txBody>
      </p:sp>
      <p:sp>
        <p:nvSpPr>
          <p:cNvPr id="17417" name="Text Box 9"/>
          <p:cNvSpPr txBox="1">
            <a:spLocks noChangeArrowheads="1"/>
          </p:cNvSpPr>
          <p:nvPr/>
        </p:nvSpPr>
        <p:spPr bwMode="auto">
          <a:xfrm rot="-5400000">
            <a:off x="3423445" y="3715328"/>
            <a:ext cx="1612900" cy="369332"/>
          </a:xfrm>
          <a:prstGeom prst="rect">
            <a:avLst/>
          </a:prstGeom>
          <a:noFill/>
          <a:ln w="9525">
            <a:noFill/>
            <a:miter lim="800000"/>
            <a:headEnd/>
            <a:tailEnd/>
          </a:ln>
        </p:spPr>
        <p:txBody>
          <a:bodyPr>
            <a:spAutoFit/>
          </a:bodyPr>
          <a:lstStyle/>
          <a:p>
            <a:pPr algn="ctr">
              <a:spcBef>
                <a:spcPct val="50000"/>
              </a:spcBef>
            </a:pPr>
            <a:r>
              <a:rPr lang="en-GB" dirty="0"/>
              <a:t>Knowledge</a:t>
            </a:r>
            <a:endParaRPr lang="en-US" dirty="0"/>
          </a:p>
        </p:txBody>
      </p:sp>
      <p:sp>
        <p:nvSpPr>
          <p:cNvPr id="17418" name="Oval 10"/>
          <p:cNvSpPr>
            <a:spLocks noChangeArrowheads="1"/>
          </p:cNvSpPr>
          <p:nvPr/>
        </p:nvSpPr>
        <p:spPr bwMode="auto">
          <a:xfrm rot="-5400000">
            <a:off x="4826001" y="3711083"/>
            <a:ext cx="1468438" cy="382587"/>
          </a:xfrm>
          <a:prstGeom prst="ellipse">
            <a:avLst/>
          </a:prstGeom>
          <a:solidFill>
            <a:srgbClr val="CCFFCC"/>
          </a:solidFill>
          <a:ln w="9525">
            <a:solidFill>
              <a:schemeClr val="tx1"/>
            </a:solidFill>
            <a:round/>
            <a:headEnd/>
            <a:tailEnd/>
          </a:ln>
        </p:spPr>
        <p:txBody>
          <a:bodyPr wrap="none" anchor="ctr"/>
          <a:lstStyle/>
          <a:p>
            <a:endParaRPr lang="en-GB" dirty="0"/>
          </a:p>
        </p:txBody>
      </p:sp>
      <p:sp>
        <p:nvSpPr>
          <p:cNvPr id="17419" name="Text Box 11"/>
          <p:cNvSpPr txBox="1">
            <a:spLocks noChangeArrowheads="1"/>
          </p:cNvSpPr>
          <p:nvPr/>
        </p:nvSpPr>
        <p:spPr bwMode="auto">
          <a:xfrm rot="-5400000">
            <a:off x="4741070" y="3750253"/>
            <a:ext cx="1612900" cy="369332"/>
          </a:xfrm>
          <a:prstGeom prst="rect">
            <a:avLst/>
          </a:prstGeom>
          <a:noFill/>
          <a:ln w="9525">
            <a:noFill/>
            <a:miter lim="800000"/>
            <a:headEnd/>
            <a:tailEnd/>
          </a:ln>
        </p:spPr>
        <p:txBody>
          <a:bodyPr>
            <a:spAutoFit/>
          </a:bodyPr>
          <a:lstStyle/>
          <a:p>
            <a:pPr algn="ctr">
              <a:spcBef>
                <a:spcPct val="50000"/>
              </a:spcBef>
            </a:pPr>
            <a:r>
              <a:rPr lang="en-GB" dirty="0"/>
              <a:t>Control</a:t>
            </a:r>
            <a:endParaRPr lang="en-US" dirty="0"/>
          </a:p>
        </p:txBody>
      </p:sp>
      <p:sp>
        <p:nvSpPr>
          <p:cNvPr id="17420" name="Text Box 12"/>
          <p:cNvSpPr txBox="1">
            <a:spLocks noChangeArrowheads="1"/>
          </p:cNvSpPr>
          <p:nvPr/>
        </p:nvSpPr>
        <p:spPr bwMode="auto">
          <a:xfrm>
            <a:off x="4065587" y="1968007"/>
            <a:ext cx="1651000" cy="646331"/>
          </a:xfrm>
          <a:prstGeom prst="rect">
            <a:avLst/>
          </a:prstGeom>
          <a:noFill/>
          <a:ln w="9525">
            <a:noFill/>
            <a:miter lim="800000"/>
            <a:headEnd/>
            <a:tailEnd type="none" w="sm" len="lg"/>
          </a:ln>
        </p:spPr>
        <p:txBody>
          <a:bodyPr>
            <a:spAutoFit/>
          </a:bodyPr>
          <a:lstStyle/>
          <a:p>
            <a:pPr algn="ctr"/>
            <a:r>
              <a:rPr lang="en-GB" dirty="0"/>
              <a:t>Operations capabilities</a:t>
            </a:r>
            <a:endParaRPr lang="en-US" dirty="0"/>
          </a:p>
        </p:txBody>
      </p:sp>
      <p:sp>
        <p:nvSpPr>
          <p:cNvPr id="17421" name="Text Box 13"/>
          <p:cNvSpPr txBox="1">
            <a:spLocks noChangeArrowheads="1"/>
          </p:cNvSpPr>
          <p:nvPr/>
        </p:nvSpPr>
        <p:spPr bwMode="auto">
          <a:xfrm>
            <a:off x="4065587" y="5020769"/>
            <a:ext cx="1651000" cy="923330"/>
          </a:xfrm>
          <a:prstGeom prst="rect">
            <a:avLst/>
          </a:prstGeom>
          <a:noFill/>
          <a:ln w="9525">
            <a:noFill/>
            <a:miter lim="800000"/>
            <a:headEnd/>
            <a:tailEnd type="none" w="sm" len="lg"/>
          </a:ln>
        </p:spPr>
        <p:txBody>
          <a:bodyPr>
            <a:spAutoFit/>
          </a:bodyPr>
          <a:lstStyle/>
          <a:p>
            <a:pPr algn="ctr"/>
            <a:r>
              <a:rPr lang="en-GB" dirty="0"/>
              <a:t>Operations resources and processes</a:t>
            </a:r>
            <a:endParaRPr lang="en-US" dirty="0"/>
          </a:p>
        </p:txBody>
      </p:sp>
      <p:sp>
        <p:nvSpPr>
          <p:cNvPr id="17422" name="Text Box 14"/>
          <p:cNvSpPr txBox="1">
            <a:spLocks noChangeArrowheads="1"/>
          </p:cNvSpPr>
          <p:nvPr/>
        </p:nvSpPr>
        <p:spPr bwMode="auto">
          <a:xfrm>
            <a:off x="379412" y="135673"/>
            <a:ext cx="9144000" cy="1200329"/>
          </a:xfrm>
          <a:prstGeom prst="rect">
            <a:avLst/>
          </a:prstGeom>
          <a:noFill/>
          <a:ln w="9525">
            <a:noFill/>
            <a:miter lim="800000"/>
            <a:headEnd/>
            <a:tailEnd type="none" w="sm" len="lg"/>
          </a:ln>
        </p:spPr>
        <p:txBody>
          <a:bodyPr wrap="square">
            <a:spAutoFit/>
          </a:bodyPr>
          <a:lstStyle/>
          <a:p>
            <a:pPr algn="ctr"/>
            <a:r>
              <a:rPr lang="en-GB" sz="2400" b="1" dirty="0"/>
              <a:t>Developing operations capabilities is encouraged by a </a:t>
            </a:r>
            <a:br>
              <a:rPr lang="en-GB" sz="2400" b="1" dirty="0"/>
            </a:br>
            <a:r>
              <a:rPr lang="en-GB" sz="2400" b="1" dirty="0"/>
              <a:t>cycle of attempting to control processes which enhances process knowledge which, in turn, makes control easier</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379412" y="165056"/>
            <a:ext cx="9144000" cy="1569660"/>
          </a:xfrm>
          <a:prstGeom prst="rect">
            <a:avLst/>
          </a:prstGeom>
          <a:noFill/>
        </p:spPr>
        <p:txBody>
          <a:bodyPr wrap="square" rtlCol="0">
            <a:spAutoFit/>
          </a:bodyPr>
          <a:lstStyle/>
          <a:p>
            <a:pPr algn="ctr"/>
            <a:r>
              <a:rPr lang="en-US" sz="2400" b="1" dirty="0">
                <a:latin typeface="Arial"/>
                <a:cs typeface="Arial"/>
              </a:rPr>
              <a:t>Knowledge management systems exploit the ability </a:t>
            </a:r>
            <a:br>
              <a:rPr lang="en-US" sz="2400" b="1" dirty="0">
                <a:latin typeface="Arial"/>
                <a:cs typeface="Arial"/>
              </a:rPr>
            </a:br>
            <a:r>
              <a:rPr lang="en-US" sz="2400" b="1" dirty="0">
                <a:latin typeface="Arial"/>
                <a:cs typeface="Arial"/>
              </a:rPr>
              <a:t>of e-technologies to collect knowledge and connect individuals and knowledge in order to encourage collaboration</a:t>
            </a:r>
          </a:p>
        </p:txBody>
      </p:sp>
      <p:grpSp>
        <p:nvGrpSpPr>
          <p:cNvPr id="2" name="Group 1"/>
          <p:cNvGrpSpPr/>
          <p:nvPr/>
        </p:nvGrpSpPr>
        <p:grpSpPr>
          <a:xfrm>
            <a:off x="1667664" y="1996377"/>
            <a:ext cx="6567499" cy="4137978"/>
            <a:chOff x="493326" y="1758180"/>
            <a:chExt cx="5641904" cy="3652348"/>
          </a:xfrm>
        </p:grpSpPr>
        <p:grpSp>
          <p:nvGrpSpPr>
            <p:cNvPr id="13" name="Group 12"/>
            <p:cNvGrpSpPr/>
            <p:nvPr/>
          </p:nvGrpSpPr>
          <p:grpSpPr>
            <a:xfrm>
              <a:off x="493326" y="1758180"/>
              <a:ext cx="5641904" cy="3652348"/>
              <a:chOff x="1228064" y="1758180"/>
              <a:chExt cx="4907165" cy="3652348"/>
            </a:xfrm>
          </p:grpSpPr>
          <p:sp>
            <p:nvSpPr>
              <p:cNvPr id="4" name="Oval 3"/>
              <p:cNvSpPr/>
              <p:nvPr/>
            </p:nvSpPr>
            <p:spPr>
              <a:xfrm>
                <a:off x="1228064" y="1763205"/>
                <a:ext cx="3012429" cy="2329949"/>
              </a:xfrm>
              <a:prstGeom prst="ellipse">
                <a:avLst/>
              </a:prstGeom>
              <a:noFill/>
              <a:ln>
                <a:solidFill>
                  <a:srgbClr val="4F81B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dirty="0">
                  <a:solidFill>
                    <a:schemeClr val="tx1"/>
                  </a:solidFill>
                  <a:latin typeface="Arial"/>
                  <a:cs typeface="Arial"/>
                </a:endParaRPr>
              </a:p>
            </p:txBody>
          </p:sp>
          <p:sp>
            <p:nvSpPr>
              <p:cNvPr id="5" name="Oval 4"/>
              <p:cNvSpPr/>
              <p:nvPr/>
            </p:nvSpPr>
            <p:spPr>
              <a:xfrm>
                <a:off x="3122800" y="1758180"/>
                <a:ext cx="3012429" cy="2329949"/>
              </a:xfrm>
              <a:prstGeom prst="ellipse">
                <a:avLst/>
              </a:prstGeom>
              <a:noFill/>
              <a:ln>
                <a:solidFill>
                  <a:srgbClr val="4F81B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dirty="0">
                  <a:solidFill>
                    <a:schemeClr val="tx1"/>
                  </a:solidFill>
                  <a:latin typeface="Arial"/>
                  <a:cs typeface="Arial"/>
                </a:endParaRPr>
              </a:p>
            </p:txBody>
          </p:sp>
          <p:sp>
            <p:nvSpPr>
              <p:cNvPr id="6" name="TextBox 5"/>
              <p:cNvSpPr txBox="1"/>
              <p:nvPr/>
            </p:nvSpPr>
            <p:spPr>
              <a:xfrm>
                <a:off x="2078262" y="1878652"/>
                <a:ext cx="1312033" cy="298822"/>
              </a:xfrm>
              <a:prstGeom prst="rect">
                <a:avLst/>
              </a:prstGeom>
              <a:noFill/>
            </p:spPr>
            <p:txBody>
              <a:bodyPr wrap="square" rtlCol="0">
                <a:spAutoFit/>
              </a:bodyPr>
              <a:lstStyle/>
              <a:p>
                <a:pPr algn="ctr"/>
                <a:r>
                  <a:rPr lang="en-US" sz="1600" dirty="0">
                    <a:latin typeface="Arial"/>
                    <a:cs typeface="Arial"/>
                  </a:rPr>
                  <a:t>Collect</a:t>
                </a:r>
              </a:p>
            </p:txBody>
          </p:sp>
          <p:sp>
            <p:nvSpPr>
              <p:cNvPr id="7" name="TextBox 6"/>
              <p:cNvSpPr txBox="1"/>
              <p:nvPr/>
            </p:nvSpPr>
            <p:spPr>
              <a:xfrm>
                <a:off x="4046514" y="1873627"/>
                <a:ext cx="1312033" cy="298822"/>
              </a:xfrm>
              <a:prstGeom prst="rect">
                <a:avLst/>
              </a:prstGeom>
              <a:noFill/>
            </p:spPr>
            <p:txBody>
              <a:bodyPr wrap="square" rtlCol="0">
                <a:spAutoFit/>
              </a:bodyPr>
              <a:lstStyle/>
              <a:p>
                <a:pPr algn="ctr"/>
                <a:r>
                  <a:rPr lang="en-US" sz="1600" dirty="0">
                    <a:latin typeface="Arial"/>
                    <a:cs typeface="Arial"/>
                  </a:rPr>
                  <a:t>Connect</a:t>
                </a:r>
              </a:p>
            </p:txBody>
          </p:sp>
          <p:sp>
            <p:nvSpPr>
              <p:cNvPr id="8" name="Oval 7"/>
              <p:cNvSpPr/>
              <p:nvPr/>
            </p:nvSpPr>
            <p:spPr>
              <a:xfrm>
                <a:off x="2199174" y="3080579"/>
                <a:ext cx="3012429" cy="2329949"/>
              </a:xfrm>
              <a:prstGeom prst="ellipse">
                <a:avLst/>
              </a:prstGeom>
              <a:noFill/>
              <a:ln>
                <a:solidFill>
                  <a:srgbClr val="4F81B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dirty="0">
                  <a:solidFill>
                    <a:schemeClr val="tx1"/>
                  </a:solidFill>
                  <a:latin typeface="Arial"/>
                  <a:cs typeface="Arial"/>
                </a:endParaRPr>
              </a:p>
            </p:txBody>
          </p:sp>
          <p:sp>
            <p:nvSpPr>
              <p:cNvPr id="9" name="TextBox 8"/>
              <p:cNvSpPr txBox="1"/>
              <p:nvPr/>
            </p:nvSpPr>
            <p:spPr>
              <a:xfrm>
                <a:off x="3070364" y="3970399"/>
                <a:ext cx="1312033" cy="298822"/>
              </a:xfrm>
              <a:prstGeom prst="rect">
                <a:avLst/>
              </a:prstGeom>
              <a:noFill/>
            </p:spPr>
            <p:txBody>
              <a:bodyPr wrap="square" rtlCol="0">
                <a:spAutoFit/>
              </a:bodyPr>
              <a:lstStyle/>
              <a:p>
                <a:pPr algn="ctr"/>
                <a:r>
                  <a:rPr lang="en-US" sz="1600" dirty="0">
                    <a:latin typeface="Arial"/>
                    <a:cs typeface="Arial"/>
                  </a:rPr>
                  <a:t>Collaborate</a:t>
                </a:r>
              </a:p>
            </p:txBody>
          </p:sp>
          <p:sp>
            <p:nvSpPr>
              <p:cNvPr id="10" name="TextBox 9"/>
              <p:cNvSpPr txBox="1"/>
              <p:nvPr/>
            </p:nvSpPr>
            <p:spPr>
              <a:xfrm>
                <a:off x="1453894" y="2267417"/>
                <a:ext cx="1668906" cy="1032293"/>
              </a:xfrm>
              <a:prstGeom prst="rect">
                <a:avLst/>
              </a:prstGeom>
              <a:noFill/>
            </p:spPr>
            <p:txBody>
              <a:bodyPr wrap="square" rtlCol="0">
                <a:spAutoFit/>
              </a:bodyPr>
              <a:lstStyle/>
              <a:p>
                <a:pPr algn="ctr"/>
                <a:r>
                  <a:rPr lang="en-US" sz="1400" i="1" dirty="0">
                    <a:solidFill>
                      <a:srgbClr val="FF0000"/>
                    </a:solidFill>
                    <a:latin typeface="Arial"/>
                    <a:cs typeface="Arial"/>
                  </a:rPr>
                  <a:t>KM should codify and classify knowledge</a:t>
                </a:r>
              </a:p>
              <a:p>
                <a:pPr marL="171450" indent="-171450" algn="l">
                  <a:buFont typeface="Arial"/>
                  <a:buChar char="•"/>
                </a:pPr>
                <a:r>
                  <a:rPr lang="en-US" sz="1400" dirty="0">
                    <a:latin typeface="Arial"/>
                    <a:cs typeface="Arial"/>
                  </a:rPr>
                  <a:t>Databases</a:t>
                </a:r>
              </a:p>
              <a:p>
                <a:pPr marL="171450" indent="-171450" algn="l">
                  <a:buFont typeface="Arial"/>
                  <a:buChar char="•"/>
                </a:pPr>
                <a:r>
                  <a:rPr lang="en-US" sz="1400" dirty="0">
                    <a:latin typeface="Arial"/>
                    <a:cs typeface="Arial"/>
                  </a:rPr>
                  <a:t>Content architecture</a:t>
                </a:r>
              </a:p>
              <a:p>
                <a:pPr marL="171450" indent="-171450" algn="l">
                  <a:buFont typeface="Arial"/>
                  <a:buChar char="•"/>
                </a:pPr>
                <a:r>
                  <a:rPr lang="en-US" sz="1400" dirty="0">
                    <a:latin typeface="Arial"/>
                    <a:cs typeface="Arial"/>
                  </a:rPr>
                  <a:t>Data mining</a:t>
                </a:r>
              </a:p>
            </p:txBody>
          </p:sp>
          <p:sp>
            <p:nvSpPr>
              <p:cNvPr id="11" name="TextBox 10"/>
              <p:cNvSpPr txBox="1"/>
              <p:nvPr/>
            </p:nvSpPr>
            <p:spPr>
              <a:xfrm>
                <a:off x="4069939" y="2189935"/>
                <a:ext cx="1904820" cy="461815"/>
              </a:xfrm>
              <a:prstGeom prst="rect">
                <a:avLst/>
              </a:prstGeom>
              <a:noFill/>
            </p:spPr>
            <p:txBody>
              <a:bodyPr wrap="square" rtlCol="0">
                <a:spAutoFit/>
              </a:bodyPr>
              <a:lstStyle/>
              <a:p>
                <a:pPr algn="ctr"/>
                <a:r>
                  <a:rPr lang="en-US" sz="1400" i="1" dirty="0">
                    <a:solidFill>
                      <a:srgbClr val="FF0000"/>
                    </a:solidFill>
                    <a:latin typeface="Arial"/>
                    <a:cs typeface="Arial"/>
                  </a:rPr>
                  <a:t>KM should link codified and holders of tacit knowledge</a:t>
                </a:r>
              </a:p>
            </p:txBody>
          </p:sp>
          <p:sp>
            <p:nvSpPr>
              <p:cNvPr id="12" name="TextBox 11"/>
              <p:cNvSpPr txBox="1"/>
              <p:nvPr/>
            </p:nvSpPr>
            <p:spPr>
              <a:xfrm>
                <a:off x="2322059" y="4245205"/>
                <a:ext cx="2848929" cy="461815"/>
              </a:xfrm>
              <a:prstGeom prst="rect">
                <a:avLst/>
              </a:prstGeom>
              <a:noFill/>
            </p:spPr>
            <p:txBody>
              <a:bodyPr wrap="square" rtlCol="0">
                <a:spAutoFit/>
              </a:bodyPr>
              <a:lstStyle/>
              <a:p>
                <a:pPr algn="ctr"/>
                <a:r>
                  <a:rPr lang="en-US" sz="1400" i="1" dirty="0">
                    <a:solidFill>
                      <a:srgbClr val="FF0000"/>
                    </a:solidFill>
                    <a:latin typeface="Arial"/>
                    <a:cs typeface="Arial"/>
                  </a:rPr>
                  <a:t>KM can encourage effective cooperation leading to the generation of further insights</a:t>
                </a:r>
              </a:p>
            </p:txBody>
          </p:sp>
        </p:grpSp>
        <p:sp>
          <p:nvSpPr>
            <p:cNvPr id="15" name="Right Arrow 14"/>
            <p:cNvSpPr/>
            <p:nvPr/>
          </p:nvSpPr>
          <p:spPr>
            <a:xfrm rot="3345487">
              <a:off x="2288642" y="3382824"/>
              <a:ext cx="766228" cy="503773"/>
            </a:xfrm>
            <a:prstGeom prst="rightArrow">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400" dirty="0">
                <a:solidFill>
                  <a:schemeClr val="tx1"/>
                </a:solidFill>
                <a:latin typeface="Arial"/>
                <a:cs typeface="Arial"/>
              </a:endParaRPr>
            </a:p>
          </p:txBody>
        </p:sp>
        <p:sp>
          <p:nvSpPr>
            <p:cNvPr id="16" name="Right Arrow 15"/>
            <p:cNvSpPr/>
            <p:nvPr/>
          </p:nvSpPr>
          <p:spPr>
            <a:xfrm rot="18254513" flipH="1">
              <a:off x="3774463" y="3426666"/>
              <a:ext cx="766228" cy="503773"/>
            </a:xfrm>
            <a:prstGeom prst="rightArrow">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400" dirty="0">
                <a:solidFill>
                  <a:schemeClr val="tx1"/>
                </a:solidFill>
                <a:latin typeface="Arial"/>
                <a:cs typeface="Arial"/>
              </a:endParaRPr>
            </a:p>
          </p:txBody>
        </p:sp>
      </p:grpSp>
      <p:sp>
        <p:nvSpPr>
          <p:cNvPr id="3" name="TextBox 2"/>
          <p:cNvSpPr txBox="1"/>
          <p:nvPr/>
        </p:nvSpPr>
        <p:spPr>
          <a:xfrm>
            <a:off x="3832300" y="5280875"/>
            <a:ext cx="2326160" cy="630942"/>
          </a:xfrm>
          <a:prstGeom prst="rect">
            <a:avLst/>
          </a:prstGeom>
          <a:noFill/>
        </p:spPr>
        <p:txBody>
          <a:bodyPr wrap="square" rtlCol="0">
            <a:spAutoFit/>
          </a:bodyPr>
          <a:lstStyle/>
          <a:p>
            <a:pPr marL="171450" indent="-171450" algn="l">
              <a:buFont typeface="Arial"/>
              <a:buChar char="•"/>
            </a:pPr>
            <a:r>
              <a:rPr lang="en-US" sz="1400" dirty="0">
                <a:solidFill>
                  <a:srgbClr val="000000"/>
                </a:solidFill>
                <a:latin typeface="Arial"/>
                <a:cs typeface="Arial"/>
              </a:rPr>
              <a:t>Communities of practice</a:t>
            </a:r>
          </a:p>
          <a:p>
            <a:pPr marL="171450" indent="-171450" algn="l">
              <a:buFont typeface="Arial"/>
              <a:buChar char="•"/>
            </a:pPr>
            <a:r>
              <a:rPr lang="en-US" sz="1400" dirty="0">
                <a:solidFill>
                  <a:srgbClr val="000000"/>
                </a:solidFill>
                <a:latin typeface="Arial"/>
                <a:cs typeface="Arial"/>
              </a:rPr>
              <a:t>Cultural support</a:t>
            </a:r>
          </a:p>
          <a:p>
            <a:endParaRPr lang="en-US" sz="700" dirty="0"/>
          </a:p>
        </p:txBody>
      </p:sp>
      <p:sp>
        <p:nvSpPr>
          <p:cNvPr id="18" name="TextBox 17"/>
          <p:cNvSpPr txBox="1"/>
          <p:nvPr/>
        </p:nvSpPr>
        <p:spPr>
          <a:xfrm>
            <a:off x="5925166" y="2958175"/>
            <a:ext cx="2194646" cy="846386"/>
          </a:xfrm>
          <a:prstGeom prst="rect">
            <a:avLst/>
          </a:prstGeom>
          <a:noFill/>
        </p:spPr>
        <p:txBody>
          <a:bodyPr wrap="square" rtlCol="0">
            <a:spAutoFit/>
          </a:bodyPr>
          <a:lstStyle/>
          <a:p>
            <a:pPr marL="171450" indent="-171450" algn="l">
              <a:buFont typeface="Arial"/>
              <a:buChar char="•"/>
            </a:pPr>
            <a:r>
              <a:rPr lang="en-US" sz="1400" dirty="0">
                <a:solidFill>
                  <a:srgbClr val="000000"/>
                </a:solidFill>
                <a:latin typeface="Arial"/>
                <a:cs typeface="Arial"/>
              </a:rPr>
              <a:t>Subject matter experts</a:t>
            </a:r>
          </a:p>
          <a:p>
            <a:pPr marL="171450" indent="-171450" algn="l">
              <a:buFont typeface="Arial"/>
              <a:buChar char="•"/>
            </a:pPr>
            <a:r>
              <a:rPr lang="en-US" sz="1400" dirty="0">
                <a:solidFill>
                  <a:srgbClr val="000000"/>
                </a:solidFill>
                <a:latin typeface="Arial"/>
                <a:cs typeface="Arial"/>
              </a:rPr>
              <a:t>Search routines</a:t>
            </a:r>
          </a:p>
          <a:p>
            <a:pPr marL="171450" indent="-171450" algn="l">
              <a:buFont typeface="Arial"/>
              <a:buChar char="•"/>
            </a:pPr>
            <a:r>
              <a:rPr lang="en-US" sz="1400" dirty="0">
                <a:solidFill>
                  <a:srgbClr val="000000"/>
                </a:solidFill>
                <a:latin typeface="Arial"/>
                <a:cs typeface="Arial"/>
              </a:rPr>
              <a:t>Knowledge events</a:t>
            </a:r>
          </a:p>
          <a:p>
            <a:endParaRPr lang="en-US" sz="700" dirty="0"/>
          </a:p>
        </p:txBody>
      </p:sp>
    </p:spTree>
    <p:extLst>
      <p:ext uri="{BB962C8B-B14F-4D97-AF65-F5344CB8AC3E}">
        <p14:creationId xmlns:p14="http://schemas.microsoft.com/office/powerpoint/2010/main" val="438722084"/>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TextBox 65"/>
          <p:cNvSpPr txBox="1"/>
          <p:nvPr/>
        </p:nvSpPr>
        <p:spPr>
          <a:xfrm>
            <a:off x="1370012" y="501145"/>
            <a:ext cx="7162800" cy="461665"/>
          </a:xfrm>
          <a:prstGeom prst="rect">
            <a:avLst/>
          </a:prstGeom>
          <a:noFill/>
        </p:spPr>
        <p:txBody>
          <a:bodyPr wrap="square" rtlCol="0">
            <a:spAutoFit/>
          </a:bodyPr>
          <a:lstStyle/>
          <a:p>
            <a:pPr algn="ctr"/>
            <a:r>
              <a:rPr lang="en-US" sz="2400" b="1" dirty="0">
                <a:latin typeface="Arial"/>
                <a:cs typeface="Arial"/>
              </a:rPr>
              <a:t>The Nonaka and Takeuchi knowledge model</a:t>
            </a:r>
            <a:endParaRPr lang="en-GB" sz="2400" b="1" dirty="0">
              <a:latin typeface="Arial"/>
              <a:cs typeface="Arial"/>
            </a:endParaRPr>
          </a:p>
        </p:txBody>
      </p:sp>
      <p:sp>
        <p:nvSpPr>
          <p:cNvPr id="2" name="TextBox 1"/>
          <p:cNvSpPr txBox="1"/>
          <p:nvPr/>
        </p:nvSpPr>
        <p:spPr>
          <a:xfrm>
            <a:off x="2995483" y="2193780"/>
            <a:ext cx="1720014" cy="307777"/>
          </a:xfrm>
          <a:prstGeom prst="rect">
            <a:avLst/>
          </a:prstGeom>
          <a:noFill/>
        </p:spPr>
        <p:txBody>
          <a:bodyPr wrap="square" rtlCol="0">
            <a:spAutoFit/>
          </a:bodyPr>
          <a:lstStyle/>
          <a:p>
            <a:pPr algn="ctr"/>
            <a:r>
              <a:rPr lang="en-US" sz="1400" dirty="0">
                <a:latin typeface="Arial"/>
                <a:cs typeface="Arial"/>
              </a:rPr>
              <a:t>Socialization</a:t>
            </a:r>
            <a:endParaRPr lang="en-GB" sz="1400" dirty="0">
              <a:latin typeface="Arial"/>
              <a:cs typeface="Arial"/>
            </a:endParaRPr>
          </a:p>
        </p:txBody>
      </p:sp>
      <p:sp>
        <p:nvSpPr>
          <p:cNvPr id="8" name="TextBox 7"/>
          <p:cNvSpPr txBox="1"/>
          <p:nvPr/>
        </p:nvSpPr>
        <p:spPr>
          <a:xfrm>
            <a:off x="3254757" y="1025445"/>
            <a:ext cx="1088612" cy="523220"/>
          </a:xfrm>
          <a:prstGeom prst="rect">
            <a:avLst/>
          </a:prstGeom>
          <a:noFill/>
        </p:spPr>
        <p:txBody>
          <a:bodyPr wrap="square" rtlCol="0">
            <a:spAutoFit/>
          </a:bodyPr>
          <a:lstStyle/>
          <a:p>
            <a:pPr algn="ctr"/>
            <a:r>
              <a:rPr lang="en-US" sz="1400" dirty="0">
                <a:latin typeface="Arial"/>
                <a:cs typeface="Arial"/>
              </a:rPr>
              <a:t>Tacit knowledge</a:t>
            </a:r>
            <a:endParaRPr lang="en-GB" sz="1400" dirty="0">
              <a:latin typeface="Arial"/>
              <a:cs typeface="Arial"/>
            </a:endParaRPr>
          </a:p>
        </p:txBody>
      </p:sp>
      <p:sp>
        <p:nvSpPr>
          <p:cNvPr id="9" name="TextBox 8"/>
          <p:cNvSpPr txBox="1"/>
          <p:nvPr/>
        </p:nvSpPr>
        <p:spPr>
          <a:xfrm>
            <a:off x="1626480" y="2488441"/>
            <a:ext cx="1142165" cy="523220"/>
          </a:xfrm>
          <a:prstGeom prst="rect">
            <a:avLst/>
          </a:prstGeom>
          <a:noFill/>
        </p:spPr>
        <p:txBody>
          <a:bodyPr wrap="square" rtlCol="0">
            <a:spAutoFit/>
          </a:bodyPr>
          <a:lstStyle/>
          <a:p>
            <a:pPr algn="ctr"/>
            <a:r>
              <a:rPr lang="en-US" sz="1400" dirty="0">
                <a:latin typeface="Arial"/>
                <a:cs typeface="Arial"/>
              </a:rPr>
              <a:t>Tacit knowledge</a:t>
            </a:r>
            <a:endParaRPr lang="en-GB" sz="1400" dirty="0">
              <a:latin typeface="Arial"/>
              <a:cs typeface="Arial"/>
            </a:endParaRPr>
          </a:p>
        </p:txBody>
      </p:sp>
      <p:sp>
        <p:nvSpPr>
          <p:cNvPr id="10" name="TextBox 9"/>
          <p:cNvSpPr txBox="1"/>
          <p:nvPr/>
        </p:nvSpPr>
        <p:spPr>
          <a:xfrm>
            <a:off x="4918216" y="992854"/>
            <a:ext cx="1117080" cy="523220"/>
          </a:xfrm>
          <a:prstGeom prst="rect">
            <a:avLst/>
          </a:prstGeom>
          <a:noFill/>
        </p:spPr>
        <p:txBody>
          <a:bodyPr wrap="square" rtlCol="0">
            <a:spAutoFit/>
          </a:bodyPr>
          <a:lstStyle/>
          <a:p>
            <a:pPr algn="ctr"/>
            <a:r>
              <a:rPr lang="en-US" sz="1400" dirty="0">
                <a:latin typeface="Arial"/>
                <a:cs typeface="Arial"/>
              </a:rPr>
              <a:t>Tacit Knowledge</a:t>
            </a:r>
            <a:endParaRPr lang="en-GB" sz="1400" dirty="0">
              <a:latin typeface="Arial"/>
              <a:cs typeface="Arial"/>
            </a:endParaRPr>
          </a:p>
        </p:txBody>
      </p:sp>
      <p:sp>
        <p:nvSpPr>
          <p:cNvPr id="11" name="TextBox 10"/>
          <p:cNvSpPr txBox="1"/>
          <p:nvPr/>
        </p:nvSpPr>
        <p:spPr>
          <a:xfrm>
            <a:off x="6410266" y="2420303"/>
            <a:ext cx="1301826" cy="523220"/>
          </a:xfrm>
          <a:prstGeom prst="rect">
            <a:avLst/>
          </a:prstGeom>
          <a:noFill/>
        </p:spPr>
        <p:txBody>
          <a:bodyPr wrap="square" rtlCol="0">
            <a:spAutoFit/>
          </a:bodyPr>
          <a:lstStyle/>
          <a:p>
            <a:pPr algn="ctr"/>
            <a:r>
              <a:rPr lang="en-US" sz="1400" dirty="0">
                <a:latin typeface="Arial"/>
                <a:cs typeface="Arial"/>
              </a:rPr>
              <a:t>Explicit knowledge</a:t>
            </a:r>
            <a:endParaRPr lang="en-GB" sz="1400" dirty="0">
              <a:latin typeface="Arial"/>
              <a:cs typeface="Arial"/>
            </a:endParaRPr>
          </a:p>
        </p:txBody>
      </p:sp>
      <p:sp>
        <p:nvSpPr>
          <p:cNvPr id="12" name="TextBox 11"/>
          <p:cNvSpPr txBox="1"/>
          <p:nvPr/>
        </p:nvSpPr>
        <p:spPr>
          <a:xfrm>
            <a:off x="6481165" y="3419784"/>
            <a:ext cx="1053268" cy="523220"/>
          </a:xfrm>
          <a:prstGeom prst="rect">
            <a:avLst/>
          </a:prstGeom>
          <a:noFill/>
        </p:spPr>
        <p:txBody>
          <a:bodyPr wrap="square" rtlCol="0">
            <a:spAutoFit/>
          </a:bodyPr>
          <a:lstStyle/>
          <a:p>
            <a:pPr algn="ctr"/>
            <a:r>
              <a:rPr lang="en-US" sz="1400" dirty="0">
                <a:latin typeface="Arial"/>
                <a:cs typeface="Arial"/>
              </a:rPr>
              <a:t>Explicit knowledge</a:t>
            </a:r>
            <a:endParaRPr lang="en-GB" sz="1400" dirty="0">
              <a:latin typeface="Arial"/>
              <a:cs typeface="Arial"/>
            </a:endParaRPr>
          </a:p>
        </p:txBody>
      </p:sp>
      <p:sp>
        <p:nvSpPr>
          <p:cNvPr id="13" name="TextBox 12"/>
          <p:cNvSpPr txBox="1"/>
          <p:nvPr/>
        </p:nvSpPr>
        <p:spPr>
          <a:xfrm>
            <a:off x="5143221" y="5043599"/>
            <a:ext cx="1127570" cy="523220"/>
          </a:xfrm>
          <a:prstGeom prst="rect">
            <a:avLst/>
          </a:prstGeom>
          <a:noFill/>
        </p:spPr>
        <p:txBody>
          <a:bodyPr wrap="square" rtlCol="0">
            <a:spAutoFit/>
          </a:bodyPr>
          <a:lstStyle/>
          <a:p>
            <a:pPr algn="ctr"/>
            <a:r>
              <a:rPr lang="en-US" sz="1400" dirty="0">
                <a:latin typeface="Arial"/>
                <a:cs typeface="Arial"/>
              </a:rPr>
              <a:t>Explicit knowledge</a:t>
            </a:r>
            <a:endParaRPr lang="en-GB" sz="1400" dirty="0">
              <a:latin typeface="Arial"/>
              <a:cs typeface="Arial"/>
            </a:endParaRPr>
          </a:p>
        </p:txBody>
      </p:sp>
      <p:sp>
        <p:nvSpPr>
          <p:cNvPr id="14" name="TextBox 13"/>
          <p:cNvSpPr txBox="1"/>
          <p:nvPr/>
        </p:nvSpPr>
        <p:spPr>
          <a:xfrm>
            <a:off x="3144315" y="5039016"/>
            <a:ext cx="1034515" cy="523220"/>
          </a:xfrm>
          <a:prstGeom prst="rect">
            <a:avLst/>
          </a:prstGeom>
          <a:noFill/>
        </p:spPr>
        <p:txBody>
          <a:bodyPr wrap="square" rtlCol="0">
            <a:spAutoFit/>
          </a:bodyPr>
          <a:lstStyle/>
          <a:p>
            <a:pPr algn="ctr"/>
            <a:r>
              <a:rPr lang="en-US" sz="1400" dirty="0">
                <a:latin typeface="Arial"/>
                <a:cs typeface="Arial"/>
              </a:rPr>
              <a:t>Explicit knowledge</a:t>
            </a:r>
            <a:endParaRPr lang="en-GB" sz="1400" dirty="0">
              <a:latin typeface="Arial"/>
              <a:cs typeface="Arial"/>
            </a:endParaRPr>
          </a:p>
        </p:txBody>
      </p:sp>
      <p:sp>
        <p:nvSpPr>
          <p:cNvPr id="15" name="TextBox 14"/>
          <p:cNvSpPr txBox="1"/>
          <p:nvPr/>
        </p:nvSpPr>
        <p:spPr>
          <a:xfrm>
            <a:off x="1495029" y="3565398"/>
            <a:ext cx="1167555" cy="523220"/>
          </a:xfrm>
          <a:prstGeom prst="rect">
            <a:avLst/>
          </a:prstGeom>
          <a:noFill/>
        </p:spPr>
        <p:txBody>
          <a:bodyPr wrap="square" rtlCol="0">
            <a:spAutoFit/>
          </a:bodyPr>
          <a:lstStyle/>
          <a:p>
            <a:pPr algn="ctr"/>
            <a:r>
              <a:rPr lang="en-US" sz="1400" dirty="0">
                <a:latin typeface="Arial"/>
                <a:cs typeface="Arial"/>
              </a:rPr>
              <a:t>Tacit knowledge</a:t>
            </a:r>
            <a:endParaRPr lang="en-GB" sz="1400" dirty="0">
              <a:latin typeface="Arial"/>
              <a:cs typeface="Arial"/>
            </a:endParaRPr>
          </a:p>
        </p:txBody>
      </p:sp>
      <p:sp>
        <p:nvSpPr>
          <p:cNvPr id="16" name="TextBox 15"/>
          <p:cNvSpPr txBox="1"/>
          <p:nvPr/>
        </p:nvSpPr>
        <p:spPr>
          <a:xfrm>
            <a:off x="4712088" y="2207442"/>
            <a:ext cx="1356864" cy="307777"/>
          </a:xfrm>
          <a:prstGeom prst="rect">
            <a:avLst/>
          </a:prstGeom>
          <a:noFill/>
        </p:spPr>
        <p:txBody>
          <a:bodyPr wrap="square" rtlCol="0">
            <a:spAutoFit/>
          </a:bodyPr>
          <a:lstStyle/>
          <a:p>
            <a:pPr algn="ctr"/>
            <a:r>
              <a:rPr lang="en-US" sz="1400" dirty="0">
                <a:latin typeface="Arial"/>
                <a:cs typeface="Arial"/>
              </a:rPr>
              <a:t>Externalization</a:t>
            </a:r>
            <a:endParaRPr lang="en-GB" sz="1400" dirty="0">
              <a:latin typeface="Arial"/>
              <a:cs typeface="Arial"/>
            </a:endParaRPr>
          </a:p>
        </p:txBody>
      </p:sp>
      <p:sp>
        <p:nvSpPr>
          <p:cNvPr id="17" name="TextBox 16"/>
          <p:cNvSpPr txBox="1"/>
          <p:nvPr/>
        </p:nvSpPr>
        <p:spPr>
          <a:xfrm>
            <a:off x="3254757" y="4052376"/>
            <a:ext cx="1356864" cy="307777"/>
          </a:xfrm>
          <a:prstGeom prst="rect">
            <a:avLst/>
          </a:prstGeom>
          <a:noFill/>
        </p:spPr>
        <p:txBody>
          <a:bodyPr wrap="square" rtlCol="0">
            <a:spAutoFit/>
          </a:bodyPr>
          <a:lstStyle/>
          <a:p>
            <a:pPr algn="ctr"/>
            <a:r>
              <a:rPr lang="en-US" sz="1400" dirty="0">
                <a:latin typeface="Arial"/>
                <a:cs typeface="Arial"/>
              </a:rPr>
              <a:t>Internalization</a:t>
            </a:r>
            <a:endParaRPr lang="en-GB" sz="1400" dirty="0">
              <a:latin typeface="Arial"/>
              <a:cs typeface="Arial"/>
            </a:endParaRPr>
          </a:p>
        </p:txBody>
      </p:sp>
      <p:sp>
        <p:nvSpPr>
          <p:cNvPr id="18" name="TextBox 17"/>
          <p:cNvSpPr txBox="1"/>
          <p:nvPr/>
        </p:nvSpPr>
        <p:spPr>
          <a:xfrm>
            <a:off x="4611620" y="4076399"/>
            <a:ext cx="1356864" cy="307777"/>
          </a:xfrm>
          <a:prstGeom prst="rect">
            <a:avLst/>
          </a:prstGeom>
          <a:noFill/>
        </p:spPr>
        <p:txBody>
          <a:bodyPr wrap="square" rtlCol="0">
            <a:spAutoFit/>
          </a:bodyPr>
          <a:lstStyle/>
          <a:p>
            <a:pPr algn="ctr"/>
            <a:r>
              <a:rPr lang="en-US" sz="1400" dirty="0">
                <a:latin typeface="Arial"/>
                <a:cs typeface="Arial"/>
              </a:rPr>
              <a:t>Combination</a:t>
            </a:r>
            <a:endParaRPr lang="en-GB" sz="1400" dirty="0">
              <a:latin typeface="Arial"/>
              <a:cs typeface="Arial"/>
            </a:endParaRPr>
          </a:p>
        </p:txBody>
      </p:sp>
      <p:sp>
        <p:nvSpPr>
          <p:cNvPr id="44" name="Freeform 43"/>
          <p:cNvSpPr/>
          <p:nvPr/>
        </p:nvSpPr>
        <p:spPr>
          <a:xfrm>
            <a:off x="4089539" y="2737255"/>
            <a:ext cx="1144320" cy="926019"/>
          </a:xfrm>
          <a:custGeom>
            <a:avLst/>
            <a:gdLst>
              <a:gd name="connsiteX0" fmla="*/ 242650 w 968792"/>
              <a:gd name="connsiteY0" fmla="*/ 439126 h 760835"/>
              <a:gd name="connsiteX1" fmla="*/ 304814 w 968792"/>
              <a:gd name="connsiteY1" fmla="*/ 288151 h 760835"/>
              <a:gd name="connsiteX2" fmla="*/ 420261 w 968792"/>
              <a:gd name="connsiteY2" fmla="*/ 225984 h 760835"/>
              <a:gd name="connsiteX3" fmla="*/ 606752 w 968792"/>
              <a:gd name="connsiteY3" fmla="*/ 243746 h 760835"/>
              <a:gd name="connsiteX4" fmla="*/ 695557 w 968792"/>
              <a:gd name="connsiteY4" fmla="*/ 350317 h 760835"/>
              <a:gd name="connsiteX5" fmla="*/ 713319 w 968792"/>
              <a:gd name="connsiteY5" fmla="*/ 456888 h 760835"/>
              <a:gd name="connsiteX6" fmla="*/ 668916 w 968792"/>
              <a:gd name="connsiteY6" fmla="*/ 572339 h 760835"/>
              <a:gd name="connsiteX7" fmla="*/ 509066 w 968792"/>
              <a:gd name="connsiteY7" fmla="*/ 634506 h 760835"/>
              <a:gd name="connsiteX8" fmla="*/ 375858 w 968792"/>
              <a:gd name="connsiteY8" fmla="*/ 634506 h 760835"/>
              <a:gd name="connsiteX9" fmla="*/ 216008 w 968792"/>
              <a:gd name="connsiteY9" fmla="*/ 598982 h 760835"/>
              <a:gd name="connsiteX10" fmla="*/ 127203 w 968792"/>
              <a:gd name="connsiteY10" fmla="*/ 465769 h 760835"/>
              <a:gd name="connsiteX11" fmla="*/ 144964 w 968792"/>
              <a:gd name="connsiteY11" fmla="*/ 341436 h 760835"/>
              <a:gd name="connsiteX12" fmla="*/ 207128 w 968792"/>
              <a:gd name="connsiteY12" fmla="*/ 217103 h 760835"/>
              <a:gd name="connsiteX13" fmla="*/ 322575 w 968792"/>
              <a:gd name="connsiteY13" fmla="*/ 146056 h 760835"/>
              <a:gd name="connsiteX14" fmla="*/ 464663 w 968792"/>
              <a:gd name="connsiteY14" fmla="*/ 110532 h 760835"/>
              <a:gd name="connsiteX15" fmla="*/ 651155 w 968792"/>
              <a:gd name="connsiteY15" fmla="*/ 137175 h 760835"/>
              <a:gd name="connsiteX16" fmla="*/ 775482 w 968792"/>
              <a:gd name="connsiteY16" fmla="*/ 243746 h 760835"/>
              <a:gd name="connsiteX17" fmla="*/ 846527 w 968792"/>
              <a:gd name="connsiteY17" fmla="*/ 421364 h 760835"/>
              <a:gd name="connsiteX18" fmla="*/ 811005 w 968792"/>
              <a:gd name="connsiteY18" fmla="*/ 581220 h 760835"/>
              <a:gd name="connsiteX19" fmla="*/ 695557 w 968792"/>
              <a:gd name="connsiteY19" fmla="*/ 696672 h 760835"/>
              <a:gd name="connsiteX20" fmla="*/ 526827 w 968792"/>
              <a:gd name="connsiteY20" fmla="*/ 741077 h 760835"/>
              <a:gd name="connsiteX21" fmla="*/ 349216 w 968792"/>
              <a:gd name="connsiteY21" fmla="*/ 758838 h 760835"/>
              <a:gd name="connsiteX22" fmla="*/ 162725 w 968792"/>
              <a:gd name="connsiteY22" fmla="*/ 696672 h 760835"/>
              <a:gd name="connsiteX23" fmla="*/ 29517 w 968792"/>
              <a:gd name="connsiteY23" fmla="*/ 563459 h 760835"/>
              <a:gd name="connsiteX24" fmla="*/ 2875 w 968792"/>
              <a:gd name="connsiteY24" fmla="*/ 439126 h 760835"/>
              <a:gd name="connsiteX25" fmla="*/ 11756 w 968792"/>
              <a:gd name="connsiteY25" fmla="*/ 288151 h 760835"/>
              <a:gd name="connsiteX26" fmla="*/ 100561 w 968792"/>
              <a:gd name="connsiteY26" fmla="*/ 146056 h 760835"/>
              <a:gd name="connsiteX27" fmla="*/ 216008 w 968792"/>
              <a:gd name="connsiteY27" fmla="*/ 66128 h 760835"/>
              <a:gd name="connsiteX28" fmla="*/ 375858 w 968792"/>
              <a:gd name="connsiteY28" fmla="*/ 12843 h 760835"/>
              <a:gd name="connsiteX29" fmla="*/ 597871 w 968792"/>
              <a:gd name="connsiteY29" fmla="*/ 3962 h 760835"/>
              <a:gd name="connsiteX30" fmla="*/ 775482 w 968792"/>
              <a:gd name="connsiteY30" fmla="*/ 66128 h 760835"/>
              <a:gd name="connsiteX31" fmla="*/ 926452 w 968792"/>
              <a:gd name="connsiteY31" fmla="*/ 217103 h 760835"/>
              <a:gd name="connsiteX32" fmla="*/ 944213 w 968792"/>
              <a:gd name="connsiteY32" fmla="*/ 341436 h 760835"/>
              <a:gd name="connsiteX33" fmla="*/ 961974 w 968792"/>
              <a:gd name="connsiteY33" fmla="*/ 519054 h 760835"/>
              <a:gd name="connsiteX34" fmla="*/ 819885 w 968792"/>
              <a:gd name="connsiteY34" fmla="*/ 741077 h 76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68792" h="760835">
                <a:moveTo>
                  <a:pt x="242650" y="439126"/>
                </a:moveTo>
                <a:cubicBezTo>
                  <a:pt x="258931" y="381400"/>
                  <a:pt x="275212" y="323675"/>
                  <a:pt x="304814" y="288151"/>
                </a:cubicBezTo>
                <a:cubicBezTo>
                  <a:pt x="334416" y="252627"/>
                  <a:pt x="369938" y="233385"/>
                  <a:pt x="420261" y="225984"/>
                </a:cubicBezTo>
                <a:cubicBezTo>
                  <a:pt x="470584" y="218583"/>
                  <a:pt x="560869" y="223024"/>
                  <a:pt x="606752" y="243746"/>
                </a:cubicBezTo>
                <a:cubicBezTo>
                  <a:pt x="652635" y="264468"/>
                  <a:pt x="677796" y="314793"/>
                  <a:pt x="695557" y="350317"/>
                </a:cubicBezTo>
                <a:cubicBezTo>
                  <a:pt x="713318" y="385841"/>
                  <a:pt x="717759" y="419884"/>
                  <a:pt x="713319" y="456888"/>
                </a:cubicBezTo>
                <a:cubicBezTo>
                  <a:pt x="708879" y="493892"/>
                  <a:pt x="702958" y="542736"/>
                  <a:pt x="668916" y="572339"/>
                </a:cubicBezTo>
                <a:cubicBezTo>
                  <a:pt x="634874" y="601942"/>
                  <a:pt x="557909" y="624145"/>
                  <a:pt x="509066" y="634506"/>
                </a:cubicBezTo>
                <a:cubicBezTo>
                  <a:pt x="460223" y="644867"/>
                  <a:pt x="424701" y="640427"/>
                  <a:pt x="375858" y="634506"/>
                </a:cubicBezTo>
                <a:cubicBezTo>
                  <a:pt x="327015" y="628585"/>
                  <a:pt x="257450" y="627105"/>
                  <a:pt x="216008" y="598982"/>
                </a:cubicBezTo>
                <a:cubicBezTo>
                  <a:pt x="174566" y="570859"/>
                  <a:pt x="139044" y="508693"/>
                  <a:pt x="127203" y="465769"/>
                </a:cubicBezTo>
                <a:cubicBezTo>
                  <a:pt x="115362" y="422845"/>
                  <a:pt x="131643" y="382880"/>
                  <a:pt x="144964" y="341436"/>
                </a:cubicBezTo>
                <a:cubicBezTo>
                  <a:pt x="158285" y="299992"/>
                  <a:pt x="177526" y="249666"/>
                  <a:pt x="207128" y="217103"/>
                </a:cubicBezTo>
                <a:cubicBezTo>
                  <a:pt x="236730" y="184540"/>
                  <a:pt x="279653" y="163818"/>
                  <a:pt x="322575" y="146056"/>
                </a:cubicBezTo>
                <a:cubicBezTo>
                  <a:pt x="365497" y="128294"/>
                  <a:pt x="409900" y="112012"/>
                  <a:pt x="464663" y="110532"/>
                </a:cubicBezTo>
                <a:cubicBezTo>
                  <a:pt x="519426" y="109052"/>
                  <a:pt x="599352" y="114973"/>
                  <a:pt x="651155" y="137175"/>
                </a:cubicBezTo>
                <a:cubicBezTo>
                  <a:pt x="702958" y="159377"/>
                  <a:pt x="742920" y="196381"/>
                  <a:pt x="775482" y="243746"/>
                </a:cubicBezTo>
                <a:cubicBezTo>
                  <a:pt x="808044" y="291111"/>
                  <a:pt x="840607" y="365118"/>
                  <a:pt x="846527" y="421364"/>
                </a:cubicBezTo>
                <a:cubicBezTo>
                  <a:pt x="852447" y="477610"/>
                  <a:pt x="836167" y="535335"/>
                  <a:pt x="811005" y="581220"/>
                </a:cubicBezTo>
                <a:cubicBezTo>
                  <a:pt x="785843" y="627105"/>
                  <a:pt x="742920" y="670029"/>
                  <a:pt x="695557" y="696672"/>
                </a:cubicBezTo>
                <a:cubicBezTo>
                  <a:pt x="648194" y="723315"/>
                  <a:pt x="584550" y="730716"/>
                  <a:pt x="526827" y="741077"/>
                </a:cubicBezTo>
                <a:cubicBezTo>
                  <a:pt x="469104" y="751438"/>
                  <a:pt x="409900" y="766239"/>
                  <a:pt x="349216" y="758838"/>
                </a:cubicBezTo>
                <a:cubicBezTo>
                  <a:pt x="288532" y="751437"/>
                  <a:pt x="216008" y="729235"/>
                  <a:pt x="162725" y="696672"/>
                </a:cubicBezTo>
                <a:cubicBezTo>
                  <a:pt x="109442" y="664109"/>
                  <a:pt x="56159" y="606383"/>
                  <a:pt x="29517" y="563459"/>
                </a:cubicBezTo>
                <a:cubicBezTo>
                  <a:pt x="2875" y="520535"/>
                  <a:pt x="5835" y="485011"/>
                  <a:pt x="2875" y="439126"/>
                </a:cubicBezTo>
                <a:cubicBezTo>
                  <a:pt x="-85" y="393241"/>
                  <a:pt x="-4525" y="336996"/>
                  <a:pt x="11756" y="288151"/>
                </a:cubicBezTo>
                <a:cubicBezTo>
                  <a:pt x="28037" y="239306"/>
                  <a:pt x="66519" y="183060"/>
                  <a:pt x="100561" y="146056"/>
                </a:cubicBezTo>
                <a:cubicBezTo>
                  <a:pt x="134603" y="109052"/>
                  <a:pt x="170125" y="88330"/>
                  <a:pt x="216008" y="66128"/>
                </a:cubicBezTo>
                <a:cubicBezTo>
                  <a:pt x="261891" y="43926"/>
                  <a:pt x="312214" y="23204"/>
                  <a:pt x="375858" y="12843"/>
                </a:cubicBezTo>
                <a:cubicBezTo>
                  <a:pt x="439502" y="2482"/>
                  <a:pt x="531267" y="-4919"/>
                  <a:pt x="597871" y="3962"/>
                </a:cubicBezTo>
                <a:cubicBezTo>
                  <a:pt x="664475" y="12843"/>
                  <a:pt x="720719" y="30605"/>
                  <a:pt x="775482" y="66128"/>
                </a:cubicBezTo>
                <a:cubicBezTo>
                  <a:pt x="830245" y="101651"/>
                  <a:pt x="898330" y="171218"/>
                  <a:pt x="926452" y="217103"/>
                </a:cubicBezTo>
                <a:cubicBezTo>
                  <a:pt x="954574" y="262988"/>
                  <a:pt x="938293" y="291111"/>
                  <a:pt x="944213" y="341436"/>
                </a:cubicBezTo>
                <a:cubicBezTo>
                  <a:pt x="950133" y="391761"/>
                  <a:pt x="982695" y="452447"/>
                  <a:pt x="961974" y="519054"/>
                </a:cubicBezTo>
                <a:cubicBezTo>
                  <a:pt x="941253" y="585661"/>
                  <a:pt x="819885" y="741077"/>
                  <a:pt x="819885" y="741077"/>
                </a:cubicBezTo>
              </a:path>
            </a:pathLst>
          </a:custGeom>
          <a:ln>
            <a:solidFill>
              <a:srgbClr val="FF0000"/>
            </a:solidFill>
            <a:headEnd type="none"/>
            <a:tailEnd type="triangle"/>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400" dirty="0">
              <a:latin typeface="Arial"/>
              <a:cs typeface="Arial"/>
            </a:endParaRPr>
          </a:p>
        </p:txBody>
      </p:sp>
      <p:sp>
        <p:nvSpPr>
          <p:cNvPr id="45" name="TextBox 44"/>
          <p:cNvSpPr txBox="1"/>
          <p:nvPr/>
        </p:nvSpPr>
        <p:spPr>
          <a:xfrm>
            <a:off x="1357672" y="3039352"/>
            <a:ext cx="1486118" cy="307777"/>
          </a:xfrm>
          <a:prstGeom prst="rect">
            <a:avLst/>
          </a:prstGeom>
          <a:noFill/>
        </p:spPr>
        <p:txBody>
          <a:bodyPr wrap="square" rtlCol="0">
            <a:spAutoFit/>
          </a:bodyPr>
          <a:lstStyle/>
          <a:p>
            <a:pPr algn="ctr"/>
            <a:r>
              <a:rPr lang="en-US" sz="1400" b="1" dirty="0">
                <a:latin typeface="Arial"/>
                <a:cs typeface="Arial"/>
              </a:rPr>
              <a:t>Field building</a:t>
            </a:r>
            <a:endParaRPr lang="en-GB" sz="1400" b="1" dirty="0">
              <a:latin typeface="Arial"/>
              <a:cs typeface="Arial"/>
            </a:endParaRPr>
          </a:p>
        </p:txBody>
      </p:sp>
      <p:sp>
        <p:nvSpPr>
          <p:cNvPr id="46" name="TextBox 45"/>
          <p:cNvSpPr txBox="1"/>
          <p:nvPr/>
        </p:nvSpPr>
        <p:spPr>
          <a:xfrm>
            <a:off x="6414458" y="3010585"/>
            <a:ext cx="2791963" cy="307777"/>
          </a:xfrm>
          <a:prstGeom prst="rect">
            <a:avLst/>
          </a:prstGeom>
          <a:noFill/>
        </p:spPr>
        <p:txBody>
          <a:bodyPr wrap="square" rtlCol="0">
            <a:spAutoFit/>
          </a:bodyPr>
          <a:lstStyle/>
          <a:p>
            <a:pPr algn="ctr"/>
            <a:r>
              <a:rPr lang="en-US" sz="1400" b="1" dirty="0">
                <a:latin typeface="Arial"/>
                <a:cs typeface="Arial"/>
              </a:rPr>
              <a:t>Linking explicit knowledge</a:t>
            </a:r>
            <a:endParaRPr lang="en-GB" sz="1400" b="1" dirty="0">
              <a:latin typeface="Arial"/>
              <a:cs typeface="Arial"/>
            </a:endParaRPr>
          </a:p>
        </p:txBody>
      </p:sp>
      <p:sp>
        <p:nvSpPr>
          <p:cNvPr id="47" name="TextBox 46"/>
          <p:cNvSpPr txBox="1"/>
          <p:nvPr/>
        </p:nvSpPr>
        <p:spPr>
          <a:xfrm>
            <a:off x="4022126" y="1097883"/>
            <a:ext cx="1189783" cy="307777"/>
          </a:xfrm>
          <a:prstGeom prst="rect">
            <a:avLst/>
          </a:prstGeom>
          <a:noFill/>
        </p:spPr>
        <p:txBody>
          <a:bodyPr wrap="square" rtlCol="0">
            <a:spAutoFit/>
          </a:bodyPr>
          <a:lstStyle/>
          <a:p>
            <a:pPr algn="ctr"/>
            <a:r>
              <a:rPr lang="en-US" sz="1400" b="1" dirty="0">
                <a:latin typeface="Arial"/>
                <a:cs typeface="Arial"/>
              </a:rPr>
              <a:t>Dialogue</a:t>
            </a:r>
            <a:endParaRPr lang="en-GB" sz="1400" b="1" dirty="0">
              <a:latin typeface="Arial"/>
              <a:cs typeface="Arial"/>
            </a:endParaRPr>
          </a:p>
        </p:txBody>
      </p:sp>
      <p:sp>
        <p:nvSpPr>
          <p:cNvPr id="48" name="TextBox 47"/>
          <p:cNvSpPr txBox="1"/>
          <p:nvPr/>
        </p:nvSpPr>
        <p:spPr>
          <a:xfrm>
            <a:off x="4044078" y="4967266"/>
            <a:ext cx="1189783" cy="523220"/>
          </a:xfrm>
          <a:prstGeom prst="rect">
            <a:avLst/>
          </a:prstGeom>
          <a:noFill/>
        </p:spPr>
        <p:txBody>
          <a:bodyPr wrap="square" rtlCol="0">
            <a:spAutoFit/>
          </a:bodyPr>
          <a:lstStyle/>
          <a:p>
            <a:pPr algn="ctr"/>
            <a:r>
              <a:rPr lang="en-US" sz="1400" b="1" dirty="0">
                <a:latin typeface="Arial"/>
                <a:cs typeface="Arial"/>
              </a:rPr>
              <a:t>Learning by doing</a:t>
            </a:r>
            <a:endParaRPr lang="en-GB" sz="1400" b="1" dirty="0">
              <a:latin typeface="Arial"/>
              <a:cs typeface="Arial"/>
            </a:endParaRPr>
          </a:p>
        </p:txBody>
      </p:sp>
      <p:sp>
        <p:nvSpPr>
          <p:cNvPr id="62" name="Freeform 61"/>
          <p:cNvSpPr/>
          <p:nvPr/>
        </p:nvSpPr>
        <p:spPr>
          <a:xfrm rot="21400953">
            <a:off x="2351673" y="1401758"/>
            <a:ext cx="933569" cy="994430"/>
          </a:xfrm>
          <a:custGeom>
            <a:avLst/>
            <a:gdLst>
              <a:gd name="connsiteX0" fmla="*/ 0 w 790368"/>
              <a:gd name="connsiteY0" fmla="*/ 817043 h 817043"/>
              <a:gd name="connsiteX1" fmla="*/ 168730 w 790368"/>
              <a:gd name="connsiteY1" fmla="*/ 523973 h 817043"/>
              <a:gd name="connsiteX2" fmla="*/ 399624 w 790368"/>
              <a:gd name="connsiteY2" fmla="*/ 275308 h 817043"/>
              <a:gd name="connsiteX3" fmla="*/ 639399 w 790368"/>
              <a:gd name="connsiteY3" fmla="*/ 88809 h 817043"/>
              <a:gd name="connsiteX4" fmla="*/ 790368 w 790368"/>
              <a:gd name="connsiteY4" fmla="*/ 0 h 817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0368" h="817043">
                <a:moveTo>
                  <a:pt x="0" y="817043"/>
                </a:moveTo>
                <a:cubicBezTo>
                  <a:pt x="51063" y="715652"/>
                  <a:pt x="102126" y="614262"/>
                  <a:pt x="168730" y="523973"/>
                </a:cubicBezTo>
                <a:cubicBezTo>
                  <a:pt x="235334" y="433684"/>
                  <a:pt x="321179" y="347835"/>
                  <a:pt x="399624" y="275308"/>
                </a:cubicBezTo>
                <a:cubicBezTo>
                  <a:pt x="478069" y="202781"/>
                  <a:pt x="574275" y="134694"/>
                  <a:pt x="639399" y="88809"/>
                </a:cubicBezTo>
                <a:cubicBezTo>
                  <a:pt x="704523" y="42924"/>
                  <a:pt x="790368" y="0"/>
                  <a:pt x="790368" y="0"/>
                </a:cubicBezTo>
              </a:path>
            </a:pathLst>
          </a:custGeom>
          <a:ln>
            <a:solidFill>
              <a:srgbClr val="000000"/>
            </a:solidFill>
            <a:headEnd type="none"/>
            <a:tailEnd type="triangle"/>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400" dirty="0">
              <a:latin typeface="Arial"/>
              <a:cs typeface="Arial"/>
            </a:endParaRPr>
          </a:p>
        </p:txBody>
      </p:sp>
      <p:sp>
        <p:nvSpPr>
          <p:cNvPr id="33" name="TextBox 32"/>
          <p:cNvSpPr txBox="1"/>
          <p:nvPr/>
        </p:nvSpPr>
        <p:spPr>
          <a:xfrm>
            <a:off x="1235585" y="1555660"/>
            <a:ext cx="1968987" cy="954107"/>
          </a:xfrm>
          <a:prstGeom prst="rect">
            <a:avLst/>
          </a:prstGeom>
          <a:solidFill>
            <a:schemeClr val="bg1"/>
          </a:solidFill>
        </p:spPr>
        <p:txBody>
          <a:bodyPr wrap="square" rtlCol="0">
            <a:spAutoFit/>
          </a:bodyPr>
          <a:lstStyle/>
          <a:p>
            <a:pPr algn="ctr"/>
            <a:r>
              <a:rPr lang="en-US" sz="1400" dirty="0">
                <a:latin typeface="Arial"/>
                <a:cs typeface="Arial"/>
              </a:rPr>
              <a:t>Creating tacit knowledge through shared direct experience</a:t>
            </a:r>
            <a:endParaRPr lang="en-GB" sz="1400" dirty="0">
              <a:latin typeface="Arial"/>
              <a:cs typeface="Arial"/>
            </a:endParaRPr>
          </a:p>
        </p:txBody>
      </p:sp>
      <p:sp>
        <p:nvSpPr>
          <p:cNvPr id="63" name="Freeform 62"/>
          <p:cNvSpPr/>
          <p:nvPr/>
        </p:nvSpPr>
        <p:spPr>
          <a:xfrm rot="5572548">
            <a:off x="5888917" y="1425731"/>
            <a:ext cx="961964" cy="965077"/>
          </a:xfrm>
          <a:custGeom>
            <a:avLst/>
            <a:gdLst>
              <a:gd name="connsiteX0" fmla="*/ 0 w 790368"/>
              <a:gd name="connsiteY0" fmla="*/ 817043 h 817043"/>
              <a:gd name="connsiteX1" fmla="*/ 168730 w 790368"/>
              <a:gd name="connsiteY1" fmla="*/ 523973 h 817043"/>
              <a:gd name="connsiteX2" fmla="*/ 399624 w 790368"/>
              <a:gd name="connsiteY2" fmla="*/ 275308 h 817043"/>
              <a:gd name="connsiteX3" fmla="*/ 639399 w 790368"/>
              <a:gd name="connsiteY3" fmla="*/ 88809 h 817043"/>
              <a:gd name="connsiteX4" fmla="*/ 790368 w 790368"/>
              <a:gd name="connsiteY4" fmla="*/ 0 h 817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0368" h="817043">
                <a:moveTo>
                  <a:pt x="0" y="817043"/>
                </a:moveTo>
                <a:cubicBezTo>
                  <a:pt x="51063" y="715652"/>
                  <a:pt x="102126" y="614262"/>
                  <a:pt x="168730" y="523973"/>
                </a:cubicBezTo>
                <a:cubicBezTo>
                  <a:pt x="235334" y="433684"/>
                  <a:pt x="321179" y="347835"/>
                  <a:pt x="399624" y="275308"/>
                </a:cubicBezTo>
                <a:cubicBezTo>
                  <a:pt x="478069" y="202781"/>
                  <a:pt x="574275" y="134694"/>
                  <a:pt x="639399" y="88809"/>
                </a:cubicBezTo>
                <a:cubicBezTo>
                  <a:pt x="704523" y="42924"/>
                  <a:pt x="790368" y="0"/>
                  <a:pt x="790368" y="0"/>
                </a:cubicBezTo>
              </a:path>
            </a:pathLst>
          </a:custGeom>
          <a:ln>
            <a:solidFill>
              <a:srgbClr val="000000"/>
            </a:solidFill>
            <a:headEnd type="none"/>
            <a:tailEnd type="triangle"/>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400" dirty="0">
              <a:latin typeface="Arial"/>
              <a:cs typeface="Arial"/>
            </a:endParaRPr>
          </a:p>
        </p:txBody>
      </p:sp>
      <p:sp>
        <p:nvSpPr>
          <p:cNvPr id="64" name="Freeform 63"/>
          <p:cNvSpPr/>
          <p:nvPr/>
        </p:nvSpPr>
        <p:spPr>
          <a:xfrm rot="10548934">
            <a:off x="6069262" y="4120640"/>
            <a:ext cx="933569" cy="994430"/>
          </a:xfrm>
          <a:custGeom>
            <a:avLst/>
            <a:gdLst>
              <a:gd name="connsiteX0" fmla="*/ 0 w 790368"/>
              <a:gd name="connsiteY0" fmla="*/ 817043 h 817043"/>
              <a:gd name="connsiteX1" fmla="*/ 168730 w 790368"/>
              <a:gd name="connsiteY1" fmla="*/ 523973 h 817043"/>
              <a:gd name="connsiteX2" fmla="*/ 399624 w 790368"/>
              <a:gd name="connsiteY2" fmla="*/ 275308 h 817043"/>
              <a:gd name="connsiteX3" fmla="*/ 639399 w 790368"/>
              <a:gd name="connsiteY3" fmla="*/ 88809 h 817043"/>
              <a:gd name="connsiteX4" fmla="*/ 790368 w 790368"/>
              <a:gd name="connsiteY4" fmla="*/ 0 h 817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0368" h="817043">
                <a:moveTo>
                  <a:pt x="0" y="817043"/>
                </a:moveTo>
                <a:cubicBezTo>
                  <a:pt x="51063" y="715652"/>
                  <a:pt x="102126" y="614262"/>
                  <a:pt x="168730" y="523973"/>
                </a:cubicBezTo>
                <a:cubicBezTo>
                  <a:pt x="235334" y="433684"/>
                  <a:pt x="321179" y="347835"/>
                  <a:pt x="399624" y="275308"/>
                </a:cubicBezTo>
                <a:cubicBezTo>
                  <a:pt x="478069" y="202781"/>
                  <a:pt x="574275" y="134694"/>
                  <a:pt x="639399" y="88809"/>
                </a:cubicBezTo>
                <a:cubicBezTo>
                  <a:pt x="704523" y="42924"/>
                  <a:pt x="790368" y="0"/>
                  <a:pt x="790368" y="0"/>
                </a:cubicBezTo>
              </a:path>
            </a:pathLst>
          </a:custGeom>
          <a:ln>
            <a:solidFill>
              <a:srgbClr val="000000"/>
            </a:solidFill>
            <a:headEnd type="none"/>
            <a:tailEnd type="triangle"/>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400" dirty="0">
              <a:latin typeface="Arial"/>
              <a:cs typeface="Arial"/>
            </a:endParaRPr>
          </a:p>
        </p:txBody>
      </p:sp>
      <p:sp>
        <p:nvSpPr>
          <p:cNvPr id="65" name="Freeform 64"/>
          <p:cNvSpPr/>
          <p:nvPr/>
        </p:nvSpPr>
        <p:spPr>
          <a:xfrm rot="16373011">
            <a:off x="2387131" y="4109719"/>
            <a:ext cx="961964" cy="965077"/>
          </a:xfrm>
          <a:custGeom>
            <a:avLst/>
            <a:gdLst>
              <a:gd name="connsiteX0" fmla="*/ 0 w 790368"/>
              <a:gd name="connsiteY0" fmla="*/ 817043 h 817043"/>
              <a:gd name="connsiteX1" fmla="*/ 168730 w 790368"/>
              <a:gd name="connsiteY1" fmla="*/ 523973 h 817043"/>
              <a:gd name="connsiteX2" fmla="*/ 399624 w 790368"/>
              <a:gd name="connsiteY2" fmla="*/ 275308 h 817043"/>
              <a:gd name="connsiteX3" fmla="*/ 639399 w 790368"/>
              <a:gd name="connsiteY3" fmla="*/ 88809 h 817043"/>
              <a:gd name="connsiteX4" fmla="*/ 790368 w 790368"/>
              <a:gd name="connsiteY4" fmla="*/ 0 h 817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0368" h="817043">
                <a:moveTo>
                  <a:pt x="0" y="817043"/>
                </a:moveTo>
                <a:cubicBezTo>
                  <a:pt x="51063" y="715652"/>
                  <a:pt x="102126" y="614262"/>
                  <a:pt x="168730" y="523973"/>
                </a:cubicBezTo>
                <a:cubicBezTo>
                  <a:pt x="235334" y="433684"/>
                  <a:pt x="321179" y="347835"/>
                  <a:pt x="399624" y="275308"/>
                </a:cubicBezTo>
                <a:cubicBezTo>
                  <a:pt x="478069" y="202781"/>
                  <a:pt x="574275" y="134694"/>
                  <a:pt x="639399" y="88809"/>
                </a:cubicBezTo>
                <a:cubicBezTo>
                  <a:pt x="704523" y="42924"/>
                  <a:pt x="790368" y="0"/>
                  <a:pt x="790368" y="0"/>
                </a:cubicBezTo>
              </a:path>
            </a:pathLst>
          </a:custGeom>
          <a:ln>
            <a:solidFill>
              <a:srgbClr val="000000"/>
            </a:solidFill>
            <a:headEnd type="none"/>
            <a:tailEnd type="triangle"/>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400" dirty="0">
              <a:latin typeface="Arial"/>
              <a:cs typeface="Arial"/>
            </a:endParaRPr>
          </a:p>
        </p:txBody>
      </p:sp>
      <p:sp>
        <p:nvSpPr>
          <p:cNvPr id="38" name="TextBox 37"/>
          <p:cNvSpPr txBox="1"/>
          <p:nvPr/>
        </p:nvSpPr>
        <p:spPr>
          <a:xfrm>
            <a:off x="6071250" y="1515276"/>
            <a:ext cx="1866468" cy="738664"/>
          </a:xfrm>
          <a:prstGeom prst="rect">
            <a:avLst/>
          </a:prstGeom>
          <a:solidFill>
            <a:srgbClr val="FFFFFF"/>
          </a:solidFill>
        </p:spPr>
        <p:txBody>
          <a:bodyPr wrap="square" rtlCol="0">
            <a:spAutoFit/>
          </a:bodyPr>
          <a:lstStyle/>
          <a:p>
            <a:pPr algn="ctr"/>
            <a:r>
              <a:rPr lang="en-US" sz="1400" dirty="0">
                <a:latin typeface="Arial"/>
                <a:cs typeface="Arial"/>
              </a:rPr>
              <a:t>Codifying tacit knowledge to create explicit knowledge</a:t>
            </a:r>
            <a:endParaRPr lang="en-GB" sz="1400" dirty="0">
              <a:latin typeface="Arial"/>
              <a:cs typeface="Arial"/>
            </a:endParaRPr>
          </a:p>
        </p:txBody>
      </p:sp>
      <p:sp>
        <p:nvSpPr>
          <p:cNvPr id="22" name="TextBox 21"/>
          <p:cNvSpPr txBox="1"/>
          <p:nvPr/>
        </p:nvSpPr>
        <p:spPr>
          <a:xfrm>
            <a:off x="6296794" y="4291521"/>
            <a:ext cx="1720886" cy="738664"/>
          </a:xfrm>
          <a:prstGeom prst="rect">
            <a:avLst/>
          </a:prstGeom>
          <a:solidFill>
            <a:srgbClr val="FFFFFF"/>
          </a:solidFill>
        </p:spPr>
        <p:txBody>
          <a:bodyPr wrap="square" rtlCol="0">
            <a:spAutoFit/>
          </a:bodyPr>
          <a:lstStyle/>
          <a:p>
            <a:pPr algn="ctr"/>
            <a:r>
              <a:rPr lang="en-US" sz="1400" dirty="0">
                <a:latin typeface="Arial"/>
                <a:cs typeface="Arial"/>
              </a:rPr>
              <a:t>Organisation and application of explicit knowledge</a:t>
            </a:r>
            <a:endParaRPr lang="en-GB" sz="1400" dirty="0">
              <a:latin typeface="Arial"/>
              <a:cs typeface="Arial"/>
            </a:endParaRPr>
          </a:p>
        </p:txBody>
      </p:sp>
      <p:sp>
        <p:nvSpPr>
          <p:cNvPr id="28" name="TextBox 27"/>
          <p:cNvSpPr txBox="1"/>
          <p:nvPr/>
        </p:nvSpPr>
        <p:spPr>
          <a:xfrm>
            <a:off x="1303834" y="4369323"/>
            <a:ext cx="1903949" cy="954107"/>
          </a:xfrm>
          <a:prstGeom prst="rect">
            <a:avLst/>
          </a:prstGeom>
          <a:solidFill>
            <a:srgbClr val="FFFFFF"/>
          </a:solidFill>
        </p:spPr>
        <p:txBody>
          <a:bodyPr wrap="square" rtlCol="0">
            <a:spAutoFit/>
          </a:bodyPr>
          <a:lstStyle/>
          <a:p>
            <a:pPr algn="ctr"/>
            <a:r>
              <a:rPr lang="en-US" sz="1400" dirty="0">
                <a:latin typeface="Arial"/>
                <a:cs typeface="Arial"/>
              </a:rPr>
              <a:t>Building tacit knowledge through application of explicit knowledge</a:t>
            </a:r>
            <a:endParaRPr lang="en-GB" sz="1400" dirty="0">
              <a:latin typeface="Arial"/>
              <a:cs typeface="Arial"/>
            </a:endParaRPr>
          </a:p>
        </p:txBody>
      </p:sp>
      <p:sp>
        <p:nvSpPr>
          <p:cNvPr id="7" name="Oval 6"/>
          <p:cNvSpPr/>
          <p:nvPr/>
        </p:nvSpPr>
        <p:spPr>
          <a:xfrm>
            <a:off x="2853340" y="1471169"/>
            <a:ext cx="3516560" cy="3401160"/>
          </a:xfrm>
          <a:prstGeom prst="ellipse">
            <a:avLst/>
          </a:prstGeom>
          <a:gradFill flip="none" rotWithShape="1">
            <a:gsLst>
              <a:gs pos="0">
                <a:schemeClr val="accent1"/>
              </a:gs>
              <a:gs pos="46000">
                <a:prstClr val="white"/>
              </a:gs>
              <a:gs pos="84000">
                <a:schemeClr val="accent4">
                  <a:lumMod val="40000"/>
                  <a:lumOff val="60000"/>
                </a:schemeClr>
              </a:gs>
            </a:gsLst>
            <a:lin ang="12900000" scaled="0"/>
            <a:tileRect/>
          </a:gradFill>
          <a:ln w="28575" cmpd="sng">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400" dirty="0">
              <a:latin typeface="Arial"/>
              <a:cs typeface="Arial"/>
            </a:endParaRPr>
          </a:p>
        </p:txBody>
      </p:sp>
      <p:cxnSp>
        <p:nvCxnSpPr>
          <p:cNvPr id="21" name="Straight Connector 20"/>
          <p:cNvCxnSpPr>
            <a:stCxn id="7" idx="0"/>
            <a:endCxn id="7" idx="4"/>
          </p:cNvCxnSpPr>
          <p:nvPr/>
        </p:nvCxnSpPr>
        <p:spPr>
          <a:xfrm>
            <a:off x="4611620" y="1471169"/>
            <a:ext cx="0" cy="3401160"/>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sp>
        <p:nvSpPr>
          <p:cNvPr id="31" name="Freeform 30"/>
          <p:cNvSpPr/>
          <p:nvPr/>
        </p:nvSpPr>
        <p:spPr>
          <a:xfrm>
            <a:off x="3879952" y="2407529"/>
            <a:ext cx="1512209" cy="1402643"/>
          </a:xfrm>
          <a:custGeom>
            <a:avLst/>
            <a:gdLst>
              <a:gd name="connsiteX0" fmla="*/ 242650 w 968792"/>
              <a:gd name="connsiteY0" fmla="*/ 439126 h 760835"/>
              <a:gd name="connsiteX1" fmla="*/ 304814 w 968792"/>
              <a:gd name="connsiteY1" fmla="*/ 288151 h 760835"/>
              <a:gd name="connsiteX2" fmla="*/ 420261 w 968792"/>
              <a:gd name="connsiteY2" fmla="*/ 225984 h 760835"/>
              <a:gd name="connsiteX3" fmla="*/ 606752 w 968792"/>
              <a:gd name="connsiteY3" fmla="*/ 243746 h 760835"/>
              <a:gd name="connsiteX4" fmla="*/ 695557 w 968792"/>
              <a:gd name="connsiteY4" fmla="*/ 350317 h 760835"/>
              <a:gd name="connsiteX5" fmla="*/ 713319 w 968792"/>
              <a:gd name="connsiteY5" fmla="*/ 456888 h 760835"/>
              <a:gd name="connsiteX6" fmla="*/ 668916 w 968792"/>
              <a:gd name="connsiteY6" fmla="*/ 572339 h 760835"/>
              <a:gd name="connsiteX7" fmla="*/ 509066 w 968792"/>
              <a:gd name="connsiteY7" fmla="*/ 634506 h 760835"/>
              <a:gd name="connsiteX8" fmla="*/ 375858 w 968792"/>
              <a:gd name="connsiteY8" fmla="*/ 634506 h 760835"/>
              <a:gd name="connsiteX9" fmla="*/ 216008 w 968792"/>
              <a:gd name="connsiteY9" fmla="*/ 598982 h 760835"/>
              <a:gd name="connsiteX10" fmla="*/ 127203 w 968792"/>
              <a:gd name="connsiteY10" fmla="*/ 465769 h 760835"/>
              <a:gd name="connsiteX11" fmla="*/ 144964 w 968792"/>
              <a:gd name="connsiteY11" fmla="*/ 341436 h 760835"/>
              <a:gd name="connsiteX12" fmla="*/ 207128 w 968792"/>
              <a:gd name="connsiteY12" fmla="*/ 217103 h 760835"/>
              <a:gd name="connsiteX13" fmla="*/ 322575 w 968792"/>
              <a:gd name="connsiteY13" fmla="*/ 146056 h 760835"/>
              <a:gd name="connsiteX14" fmla="*/ 464663 w 968792"/>
              <a:gd name="connsiteY14" fmla="*/ 110532 h 760835"/>
              <a:gd name="connsiteX15" fmla="*/ 651155 w 968792"/>
              <a:gd name="connsiteY15" fmla="*/ 137175 h 760835"/>
              <a:gd name="connsiteX16" fmla="*/ 775482 w 968792"/>
              <a:gd name="connsiteY16" fmla="*/ 243746 h 760835"/>
              <a:gd name="connsiteX17" fmla="*/ 846527 w 968792"/>
              <a:gd name="connsiteY17" fmla="*/ 421364 h 760835"/>
              <a:gd name="connsiteX18" fmla="*/ 811005 w 968792"/>
              <a:gd name="connsiteY18" fmla="*/ 581220 h 760835"/>
              <a:gd name="connsiteX19" fmla="*/ 695557 w 968792"/>
              <a:gd name="connsiteY19" fmla="*/ 696672 h 760835"/>
              <a:gd name="connsiteX20" fmla="*/ 526827 w 968792"/>
              <a:gd name="connsiteY20" fmla="*/ 741077 h 760835"/>
              <a:gd name="connsiteX21" fmla="*/ 349216 w 968792"/>
              <a:gd name="connsiteY21" fmla="*/ 758838 h 760835"/>
              <a:gd name="connsiteX22" fmla="*/ 162725 w 968792"/>
              <a:gd name="connsiteY22" fmla="*/ 696672 h 760835"/>
              <a:gd name="connsiteX23" fmla="*/ 29517 w 968792"/>
              <a:gd name="connsiteY23" fmla="*/ 563459 h 760835"/>
              <a:gd name="connsiteX24" fmla="*/ 2875 w 968792"/>
              <a:gd name="connsiteY24" fmla="*/ 439126 h 760835"/>
              <a:gd name="connsiteX25" fmla="*/ 11756 w 968792"/>
              <a:gd name="connsiteY25" fmla="*/ 288151 h 760835"/>
              <a:gd name="connsiteX26" fmla="*/ 100561 w 968792"/>
              <a:gd name="connsiteY26" fmla="*/ 146056 h 760835"/>
              <a:gd name="connsiteX27" fmla="*/ 216008 w 968792"/>
              <a:gd name="connsiteY27" fmla="*/ 66128 h 760835"/>
              <a:gd name="connsiteX28" fmla="*/ 375858 w 968792"/>
              <a:gd name="connsiteY28" fmla="*/ 12843 h 760835"/>
              <a:gd name="connsiteX29" fmla="*/ 597871 w 968792"/>
              <a:gd name="connsiteY29" fmla="*/ 3962 h 760835"/>
              <a:gd name="connsiteX30" fmla="*/ 775482 w 968792"/>
              <a:gd name="connsiteY30" fmla="*/ 66128 h 760835"/>
              <a:gd name="connsiteX31" fmla="*/ 926452 w 968792"/>
              <a:gd name="connsiteY31" fmla="*/ 217103 h 760835"/>
              <a:gd name="connsiteX32" fmla="*/ 944213 w 968792"/>
              <a:gd name="connsiteY32" fmla="*/ 341436 h 760835"/>
              <a:gd name="connsiteX33" fmla="*/ 961974 w 968792"/>
              <a:gd name="connsiteY33" fmla="*/ 519054 h 760835"/>
              <a:gd name="connsiteX34" fmla="*/ 819885 w 968792"/>
              <a:gd name="connsiteY34" fmla="*/ 741077 h 76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68792" h="760835">
                <a:moveTo>
                  <a:pt x="242650" y="439126"/>
                </a:moveTo>
                <a:cubicBezTo>
                  <a:pt x="258931" y="381400"/>
                  <a:pt x="275212" y="323675"/>
                  <a:pt x="304814" y="288151"/>
                </a:cubicBezTo>
                <a:cubicBezTo>
                  <a:pt x="334416" y="252627"/>
                  <a:pt x="369938" y="233385"/>
                  <a:pt x="420261" y="225984"/>
                </a:cubicBezTo>
                <a:cubicBezTo>
                  <a:pt x="470584" y="218583"/>
                  <a:pt x="560869" y="223024"/>
                  <a:pt x="606752" y="243746"/>
                </a:cubicBezTo>
                <a:cubicBezTo>
                  <a:pt x="652635" y="264468"/>
                  <a:pt x="677796" y="314793"/>
                  <a:pt x="695557" y="350317"/>
                </a:cubicBezTo>
                <a:cubicBezTo>
                  <a:pt x="713318" y="385841"/>
                  <a:pt x="717759" y="419884"/>
                  <a:pt x="713319" y="456888"/>
                </a:cubicBezTo>
                <a:cubicBezTo>
                  <a:pt x="708879" y="493892"/>
                  <a:pt x="702958" y="542736"/>
                  <a:pt x="668916" y="572339"/>
                </a:cubicBezTo>
                <a:cubicBezTo>
                  <a:pt x="634874" y="601942"/>
                  <a:pt x="557909" y="624145"/>
                  <a:pt x="509066" y="634506"/>
                </a:cubicBezTo>
                <a:cubicBezTo>
                  <a:pt x="460223" y="644867"/>
                  <a:pt x="424701" y="640427"/>
                  <a:pt x="375858" y="634506"/>
                </a:cubicBezTo>
                <a:cubicBezTo>
                  <a:pt x="327015" y="628585"/>
                  <a:pt x="257450" y="627105"/>
                  <a:pt x="216008" y="598982"/>
                </a:cubicBezTo>
                <a:cubicBezTo>
                  <a:pt x="174566" y="570859"/>
                  <a:pt x="139044" y="508693"/>
                  <a:pt x="127203" y="465769"/>
                </a:cubicBezTo>
                <a:cubicBezTo>
                  <a:pt x="115362" y="422845"/>
                  <a:pt x="131643" y="382880"/>
                  <a:pt x="144964" y="341436"/>
                </a:cubicBezTo>
                <a:cubicBezTo>
                  <a:pt x="158285" y="299992"/>
                  <a:pt x="177526" y="249666"/>
                  <a:pt x="207128" y="217103"/>
                </a:cubicBezTo>
                <a:cubicBezTo>
                  <a:pt x="236730" y="184540"/>
                  <a:pt x="279653" y="163818"/>
                  <a:pt x="322575" y="146056"/>
                </a:cubicBezTo>
                <a:cubicBezTo>
                  <a:pt x="365497" y="128294"/>
                  <a:pt x="409900" y="112012"/>
                  <a:pt x="464663" y="110532"/>
                </a:cubicBezTo>
                <a:cubicBezTo>
                  <a:pt x="519426" y="109052"/>
                  <a:pt x="599352" y="114973"/>
                  <a:pt x="651155" y="137175"/>
                </a:cubicBezTo>
                <a:cubicBezTo>
                  <a:pt x="702958" y="159377"/>
                  <a:pt x="742920" y="196381"/>
                  <a:pt x="775482" y="243746"/>
                </a:cubicBezTo>
                <a:cubicBezTo>
                  <a:pt x="808044" y="291111"/>
                  <a:pt x="840607" y="365118"/>
                  <a:pt x="846527" y="421364"/>
                </a:cubicBezTo>
                <a:cubicBezTo>
                  <a:pt x="852447" y="477610"/>
                  <a:pt x="836167" y="535335"/>
                  <a:pt x="811005" y="581220"/>
                </a:cubicBezTo>
                <a:cubicBezTo>
                  <a:pt x="785843" y="627105"/>
                  <a:pt x="742920" y="670029"/>
                  <a:pt x="695557" y="696672"/>
                </a:cubicBezTo>
                <a:cubicBezTo>
                  <a:pt x="648194" y="723315"/>
                  <a:pt x="584550" y="730716"/>
                  <a:pt x="526827" y="741077"/>
                </a:cubicBezTo>
                <a:cubicBezTo>
                  <a:pt x="469104" y="751438"/>
                  <a:pt x="409900" y="766239"/>
                  <a:pt x="349216" y="758838"/>
                </a:cubicBezTo>
                <a:cubicBezTo>
                  <a:pt x="288532" y="751437"/>
                  <a:pt x="216008" y="729235"/>
                  <a:pt x="162725" y="696672"/>
                </a:cubicBezTo>
                <a:cubicBezTo>
                  <a:pt x="109442" y="664109"/>
                  <a:pt x="56159" y="606383"/>
                  <a:pt x="29517" y="563459"/>
                </a:cubicBezTo>
                <a:cubicBezTo>
                  <a:pt x="2875" y="520535"/>
                  <a:pt x="5835" y="485011"/>
                  <a:pt x="2875" y="439126"/>
                </a:cubicBezTo>
                <a:cubicBezTo>
                  <a:pt x="-85" y="393241"/>
                  <a:pt x="-4525" y="336996"/>
                  <a:pt x="11756" y="288151"/>
                </a:cubicBezTo>
                <a:cubicBezTo>
                  <a:pt x="28037" y="239306"/>
                  <a:pt x="66519" y="183060"/>
                  <a:pt x="100561" y="146056"/>
                </a:cubicBezTo>
                <a:cubicBezTo>
                  <a:pt x="134603" y="109052"/>
                  <a:pt x="170125" y="88330"/>
                  <a:pt x="216008" y="66128"/>
                </a:cubicBezTo>
                <a:cubicBezTo>
                  <a:pt x="261891" y="43926"/>
                  <a:pt x="312214" y="23204"/>
                  <a:pt x="375858" y="12843"/>
                </a:cubicBezTo>
                <a:cubicBezTo>
                  <a:pt x="439502" y="2482"/>
                  <a:pt x="531267" y="-4919"/>
                  <a:pt x="597871" y="3962"/>
                </a:cubicBezTo>
                <a:cubicBezTo>
                  <a:pt x="664475" y="12843"/>
                  <a:pt x="720719" y="30605"/>
                  <a:pt x="775482" y="66128"/>
                </a:cubicBezTo>
                <a:cubicBezTo>
                  <a:pt x="830245" y="101651"/>
                  <a:pt x="898330" y="171218"/>
                  <a:pt x="926452" y="217103"/>
                </a:cubicBezTo>
                <a:cubicBezTo>
                  <a:pt x="954574" y="262988"/>
                  <a:pt x="938293" y="291111"/>
                  <a:pt x="944213" y="341436"/>
                </a:cubicBezTo>
                <a:cubicBezTo>
                  <a:pt x="950133" y="391761"/>
                  <a:pt x="982695" y="452447"/>
                  <a:pt x="961974" y="519054"/>
                </a:cubicBezTo>
                <a:cubicBezTo>
                  <a:pt x="941253" y="585661"/>
                  <a:pt x="819885" y="741077"/>
                  <a:pt x="819885" y="741077"/>
                </a:cubicBezTo>
              </a:path>
            </a:pathLst>
          </a:custGeom>
          <a:ln>
            <a:solidFill>
              <a:srgbClr val="FF0000"/>
            </a:solidFill>
            <a:headEnd type="none"/>
            <a:tailEnd type="triangle"/>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400" dirty="0"/>
          </a:p>
        </p:txBody>
      </p:sp>
      <p:cxnSp>
        <p:nvCxnSpPr>
          <p:cNvPr id="30" name="Straight Connector 29"/>
          <p:cNvCxnSpPr>
            <a:stCxn id="7" idx="2"/>
            <a:endCxn id="7" idx="6"/>
          </p:cNvCxnSpPr>
          <p:nvPr/>
        </p:nvCxnSpPr>
        <p:spPr>
          <a:xfrm>
            <a:off x="2853340" y="3171749"/>
            <a:ext cx="3516560" cy="0"/>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sp>
        <p:nvSpPr>
          <p:cNvPr id="32" name="TextBox 31"/>
          <p:cNvSpPr txBox="1"/>
          <p:nvPr/>
        </p:nvSpPr>
        <p:spPr>
          <a:xfrm>
            <a:off x="903668" y="6090285"/>
            <a:ext cx="7961376" cy="215444"/>
          </a:xfrm>
          <a:prstGeom prst="rect">
            <a:avLst/>
          </a:prstGeom>
          <a:noFill/>
        </p:spPr>
        <p:txBody>
          <a:bodyPr wrap="square" rtlCol="0">
            <a:spAutoFit/>
          </a:bodyPr>
          <a:lstStyle/>
          <a:p>
            <a:pPr algn="l"/>
            <a:r>
              <a:rPr lang="en-IN" sz="800" i="1" dirty="0">
                <a:latin typeface="Arial" pitchFamily="34" charset="0"/>
                <a:cs typeface="Arial" pitchFamily="34" charset="0"/>
              </a:rPr>
              <a:t>Source</a:t>
            </a:r>
            <a:r>
              <a:rPr lang="en-IN" sz="800" dirty="0">
                <a:latin typeface="Arial" pitchFamily="34" charset="0"/>
                <a:cs typeface="Arial" pitchFamily="34" charset="0"/>
              </a:rPr>
              <a:t>: Adapted from Nonaka I and Takeuchi (1995) </a:t>
            </a:r>
            <a:r>
              <a:rPr lang="en-IN" sz="800" i="1" dirty="0">
                <a:latin typeface="Arial" pitchFamily="34" charset="0"/>
                <a:cs typeface="Arial" pitchFamily="34" charset="0"/>
              </a:rPr>
              <a:t>The Knowledge-creating Company. </a:t>
            </a:r>
            <a:r>
              <a:rPr lang="en-IN" sz="800" dirty="0">
                <a:latin typeface="Arial" pitchFamily="34" charset="0"/>
                <a:cs typeface="Arial" pitchFamily="34" charset="0"/>
              </a:rPr>
              <a:t>New York: Oxford University Press.</a:t>
            </a:r>
          </a:p>
        </p:txBody>
      </p:sp>
    </p:spTree>
    <p:extLst>
      <p:ext uri="{BB962C8B-B14F-4D97-AF65-F5344CB8AC3E}">
        <p14:creationId xmlns:p14="http://schemas.microsoft.com/office/powerpoint/2010/main" val="376202913"/>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reeform 2"/>
          <p:cNvSpPr>
            <a:spLocks/>
          </p:cNvSpPr>
          <p:nvPr/>
        </p:nvSpPr>
        <p:spPr bwMode="auto">
          <a:xfrm rot="10800000">
            <a:off x="5468071" y="2752647"/>
            <a:ext cx="168524" cy="1720718"/>
          </a:xfrm>
          <a:custGeom>
            <a:avLst/>
            <a:gdLst>
              <a:gd name="T0" fmla="*/ 96 w 114"/>
              <a:gd name="T1" fmla="*/ 1164 h 1164"/>
              <a:gd name="T2" fmla="*/ 3 w 114"/>
              <a:gd name="T3" fmla="*/ 583 h 1164"/>
              <a:gd name="T4" fmla="*/ 114 w 114"/>
              <a:gd name="T5" fmla="*/ 0 h 1164"/>
              <a:gd name="T6" fmla="*/ 0 60000 65536"/>
              <a:gd name="T7" fmla="*/ 0 60000 65536"/>
              <a:gd name="T8" fmla="*/ 0 60000 65536"/>
              <a:gd name="T9" fmla="*/ 0 w 114"/>
              <a:gd name="T10" fmla="*/ 0 h 1164"/>
              <a:gd name="T11" fmla="*/ 114 w 114"/>
              <a:gd name="T12" fmla="*/ 1164 h 1164"/>
            </a:gdLst>
            <a:ahLst/>
            <a:cxnLst>
              <a:cxn ang="T6">
                <a:pos x="T0" y="T1"/>
              </a:cxn>
              <a:cxn ang="T7">
                <a:pos x="T2" y="T3"/>
              </a:cxn>
              <a:cxn ang="T8">
                <a:pos x="T4" y="T5"/>
              </a:cxn>
            </a:cxnLst>
            <a:rect l="T9" t="T10" r="T11" b="T12"/>
            <a:pathLst>
              <a:path w="114" h="1164">
                <a:moveTo>
                  <a:pt x="96" y="1164"/>
                </a:moveTo>
                <a:cubicBezTo>
                  <a:pt x="81" y="1068"/>
                  <a:pt x="0" y="777"/>
                  <a:pt x="3" y="583"/>
                </a:cubicBezTo>
                <a:cubicBezTo>
                  <a:pt x="6" y="389"/>
                  <a:pt x="91" y="121"/>
                  <a:pt x="114" y="0"/>
                </a:cubicBezTo>
              </a:path>
            </a:pathLst>
          </a:custGeom>
          <a:noFill/>
          <a:ln w="25400" cap="flat" cmpd="sng">
            <a:solidFill>
              <a:srgbClr val="800080"/>
            </a:solidFill>
            <a:prstDash val="solid"/>
            <a:round/>
            <a:headEnd type="none" w="med" len="med"/>
            <a:tailEnd type="stealth" w="sm" len="lg"/>
          </a:ln>
        </p:spPr>
        <p:txBody>
          <a:bodyPr/>
          <a:lstStyle/>
          <a:p>
            <a:endParaRPr lang="en-GB" sz="900" dirty="0"/>
          </a:p>
        </p:txBody>
      </p:sp>
      <p:sp>
        <p:nvSpPr>
          <p:cNvPr id="22531" name="Rectangle 3"/>
          <p:cNvSpPr>
            <a:spLocks noChangeArrowheads="1"/>
          </p:cNvSpPr>
          <p:nvPr/>
        </p:nvSpPr>
        <p:spPr bwMode="auto">
          <a:xfrm>
            <a:off x="4146489" y="4455626"/>
            <a:ext cx="1537411" cy="851489"/>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900" dirty="0"/>
          </a:p>
        </p:txBody>
      </p:sp>
      <p:sp>
        <p:nvSpPr>
          <p:cNvPr id="22532" name="Rectangle 4"/>
          <p:cNvSpPr>
            <a:spLocks noChangeArrowheads="1"/>
          </p:cNvSpPr>
          <p:nvPr/>
        </p:nvSpPr>
        <p:spPr bwMode="auto">
          <a:xfrm>
            <a:off x="4146489" y="1874549"/>
            <a:ext cx="1537411" cy="851489"/>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900" dirty="0"/>
          </a:p>
        </p:txBody>
      </p:sp>
      <p:sp>
        <p:nvSpPr>
          <p:cNvPr id="22533" name="Freeform 5"/>
          <p:cNvSpPr>
            <a:spLocks/>
          </p:cNvSpPr>
          <p:nvPr/>
        </p:nvSpPr>
        <p:spPr bwMode="auto">
          <a:xfrm>
            <a:off x="4235186" y="2699428"/>
            <a:ext cx="168524" cy="1720718"/>
          </a:xfrm>
          <a:custGeom>
            <a:avLst/>
            <a:gdLst>
              <a:gd name="T0" fmla="*/ 96 w 114"/>
              <a:gd name="T1" fmla="*/ 1164 h 1164"/>
              <a:gd name="T2" fmla="*/ 3 w 114"/>
              <a:gd name="T3" fmla="*/ 583 h 1164"/>
              <a:gd name="T4" fmla="*/ 114 w 114"/>
              <a:gd name="T5" fmla="*/ 0 h 1164"/>
              <a:gd name="T6" fmla="*/ 0 60000 65536"/>
              <a:gd name="T7" fmla="*/ 0 60000 65536"/>
              <a:gd name="T8" fmla="*/ 0 60000 65536"/>
              <a:gd name="T9" fmla="*/ 0 w 114"/>
              <a:gd name="T10" fmla="*/ 0 h 1164"/>
              <a:gd name="T11" fmla="*/ 114 w 114"/>
              <a:gd name="T12" fmla="*/ 1164 h 1164"/>
            </a:gdLst>
            <a:ahLst/>
            <a:cxnLst>
              <a:cxn ang="T6">
                <a:pos x="T0" y="T1"/>
              </a:cxn>
              <a:cxn ang="T7">
                <a:pos x="T2" y="T3"/>
              </a:cxn>
              <a:cxn ang="T8">
                <a:pos x="T4" y="T5"/>
              </a:cxn>
            </a:cxnLst>
            <a:rect l="T9" t="T10" r="T11" b="T12"/>
            <a:pathLst>
              <a:path w="114" h="1164">
                <a:moveTo>
                  <a:pt x="96" y="1164"/>
                </a:moveTo>
                <a:cubicBezTo>
                  <a:pt x="81" y="1068"/>
                  <a:pt x="0" y="777"/>
                  <a:pt x="3" y="583"/>
                </a:cubicBezTo>
                <a:cubicBezTo>
                  <a:pt x="6" y="389"/>
                  <a:pt x="91" y="121"/>
                  <a:pt x="114" y="0"/>
                </a:cubicBezTo>
              </a:path>
            </a:pathLst>
          </a:custGeom>
          <a:noFill/>
          <a:ln w="25400" cap="flat" cmpd="sng">
            <a:solidFill>
              <a:srgbClr val="800080"/>
            </a:solidFill>
            <a:prstDash val="solid"/>
            <a:round/>
            <a:headEnd type="none" w="med" len="med"/>
            <a:tailEnd type="stealth" w="sm" len="lg"/>
          </a:ln>
        </p:spPr>
        <p:txBody>
          <a:bodyPr/>
          <a:lstStyle/>
          <a:p>
            <a:endParaRPr lang="en-GB" sz="900" dirty="0"/>
          </a:p>
        </p:txBody>
      </p:sp>
      <p:sp>
        <p:nvSpPr>
          <p:cNvPr id="22534" name="AutoShape 6"/>
          <p:cNvSpPr>
            <a:spLocks noChangeArrowheads="1"/>
          </p:cNvSpPr>
          <p:nvPr/>
        </p:nvSpPr>
        <p:spPr bwMode="auto">
          <a:xfrm>
            <a:off x="4589973" y="2845781"/>
            <a:ext cx="635660" cy="1504889"/>
          </a:xfrm>
          <a:prstGeom prst="upArrow">
            <a:avLst>
              <a:gd name="adj1" fmla="val 50000"/>
              <a:gd name="adj2" fmla="val 59186"/>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900" dirty="0"/>
          </a:p>
        </p:txBody>
      </p:sp>
      <p:sp>
        <p:nvSpPr>
          <p:cNvPr id="22535" name="Text Box 7"/>
          <p:cNvSpPr txBox="1">
            <a:spLocks noChangeArrowheads="1"/>
          </p:cNvSpPr>
          <p:nvPr/>
        </p:nvSpPr>
        <p:spPr bwMode="auto">
          <a:xfrm rot="16200000">
            <a:off x="4169403" y="3451120"/>
            <a:ext cx="1510802" cy="338554"/>
          </a:xfrm>
          <a:prstGeom prst="rect">
            <a:avLst/>
          </a:prstGeom>
          <a:noFill/>
          <a:ln w="9525">
            <a:noFill/>
            <a:miter lim="800000"/>
            <a:headEnd/>
            <a:tailEnd/>
          </a:ln>
        </p:spPr>
        <p:txBody>
          <a:bodyPr>
            <a:spAutoFit/>
          </a:bodyPr>
          <a:lstStyle/>
          <a:p>
            <a:pPr algn="ctr">
              <a:spcBef>
                <a:spcPct val="50000"/>
              </a:spcBef>
            </a:pPr>
            <a:r>
              <a:rPr lang="en-GB" sz="1600" dirty="0"/>
              <a:t>DEVELOP</a:t>
            </a:r>
            <a:endParaRPr lang="en-US" sz="1600" dirty="0"/>
          </a:p>
        </p:txBody>
      </p:sp>
      <p:sp>
        <p:nvSpPr>
          <p:cNvPr id="22536" name="Oval 8"/>
          <p:cNvSpPr>
            <a:spLocks noChangeArrowheads="1"/>
          </p:cNvSpPr>
          <p:nvPr/>
        </p:nvSpPr>
        <p:spPr bwMode="auto">
          <a:xfrm rot="16200000">
            <a:off x="3628353" y="3415656"/>
            <a:ext cx="1367409" cy="354787"/>
          </a:xfrm>
          <a:prstGeom prst="ellipse">
            <a:avLst/>
          </a:prstGeom>
          <a:solidFill>
            <a:srgbClr val="CCFFCC"/>
          </a:solidFill>
          <a:ln w="9525">
            <a:solidFill>
              <a:schemeClr val="tx1"/>
            </a:solidFill>
            <a:round/>
            <a:headEnd/>
            <a:tailEnd/>
          </a:ln>
        </p:spPr>
        <p:txBody>
          <a:bodyPr wrap="none" anchor="ctr"/>
          <a:lstStyle/>
          <a:p>
            <a:endParaRPr lang="en-GB" sz="900" dirty="0"/>
          </a:p>
        </p:txBody>
      </p:sp>
      <p:sp>
        <p:nvSpPr>
          <p:cNvPr id="22537" name="Text Box 9"/>
          <p:cNvSpPr txBox="1">
            <a:spLocks noChangeArrowheads="1"/>
          </p:cNvSpPr>
          <p:nvPr/>
        </p:nvSpPr>
        <p:spPr bwMode="auto">
          <a:xfrm rot="16200000">
            <a:off x="3548526" y="3406771"/>
            <a:ext cx="1501932" cy="338554"/>
          </a:xfrm>
          <a:prstGeom prst="rect">
            <a:avLst/>
          </a:prstGeom>
          <a:noFill/>
          <a:ln w="9525">
            <a:noFill/>
            <a:miter lim="800000"/>
            <a:headEnd/>
            <a:tailEnd/>
          </a:ln>
        </p:spPr>
        <p:txBody>
          <a:bodyPr>
            <a:spAutoFit/>
          </a:bodyPr>
          <a:lstStyle/>
          <a:p>
            <a:pPr algn="ctr">
              <a:spcBef>
                <a:spcPct val="50000"/>
              </a:spcBef>
            </a:pPr>
            <a:r>
              <a:rPr lang="en-GB" sz="1600" dirty="0"/>
              <a:t>Knowledge</a:t>
            </a:r>
            <a:endParaRPr lang="en-US" sz="1600" dirty="0"/>
          </a:p>
        </p:txBody>
      </p:sp>
      <p:sp>
        <p:nvSpPr>
          <p:cNvPr id="22538" name="Oval 10"/>
          <p:cNvSpPr>
            <a:spLocks noChangeArrowheads="1"/>
          </p:cNvSpPr>
          <p:nvPr/>
        </p:nvSpPr>
        <p:spPr bwMode="auto">
          <a:xfrm rot="16200000">
            <a:off x="4854587" y="3400135"/>
            <a:ext cx="1367409" cy="356265"/>
          </a:xfrm>
          <a:prstGeom prst="ellipse">
            <a:avLst/>
          </a:prstGeom>
          <a:solidFill>
            <a:srgbClr val="CCFFCC"/>
          </a:solidFill>
          <a:ln w="9525">
            <a:solidFill>
              <a:schemeClr val="tx1"/>
            </a:solidFill>
            <a:round/>
            <a:headEnd/>
            <a:tailEnd/>
          </a:ln>
        </p:spPr>
        <p:txBody>
          <a:bodyPr wrap="none" anchor="ctr"/>
          <a:lstStyle/>
          <a:p>
            <a:endParaRPr lang="en-GB" sz="900" dirty="0"/>
          </a:p>
        </p:txBody>
      </p:sp>
      <p:sp>
        <p:nvSpPr>
          <p:cNvPr id="22539" name="Text Box 11"/>
          <p:cNvSpPr txBox="1">
            <a:spLocks noChangeArrowheads="1"/>
          </p:cNvSpPr>
          <p:nvPr/>
        </p:nvSpPr>
        <p:spPr bwMode="auto">
          <a:xfrm rot="16200000">
            <a:off x="4775498" y="3427467"/>
            <a:ext cx="1501932" cy="338554"/>
          </a:xfrm>
          <a:prstGeom prst="rect">
            <a:avLst/>
          </a:prstGeom>
          <a:noFill/>
          <a:ln w="9525">
            <a:noFill/>
            <a:miter lim="800000"/>
            <a:headEnd/>
            <a:tailEnd/>
          </a:ln>
        </p:spPr>
        <p:txBody>
          <a:bodyPr>
            <a:spAutoFit/>
          </a:bodyPr>
          <a:lstStyle/>
          <a:p>
            <a:pPr algn="ctr">
              <a:spcBef>
                <a:spcPct val="50000"/>
              </a:spcBef>
            </a:pPr>
            <a:r>
              <a:rPr lang="en-GB" sz="1600" dirty="0"/>
              <a:t>Control</a:t>
            </a:r>
            <a:endParaRPr lang="en-US" sz="1600" dirty="0"/>
          </a:p>
        </p:txBody>
      </p:sp>
      <p:sp>
        <p:nvSpPr>
          <p:cNvPr id="22540" name="Text Box 12"/>
          <p:cNvSpPr txBox="1">
            <a:spLocks noChangeArrowheads="1"/>
          </p:cNvSpPr>
          <p:nvPr/>
        </p:nvSpPr>
        <p:spPr bwMode="auto">
          <a:xfrm>
            <a:off x="4146489" y="1998725"/>
            <a:ext cx="1537411" cy="584775"/>
          </a:xfrm>
          <a:prstGeom prst="rect">
            <a:avLst/>
          </a:prstGeom>
          <a:noFill/>
          <a:ln w="9525">
            <a:noFill/>
            <a:miter lim="800000"/>
            <a:headEnd/>
            <a:tailEnd type="none" w="sm" len="lg"/>
          </a:ln>
        </p:spPr>
        <p:txBody>
          <a:bodyPr>
            <a:spAutoFit/>
          </a:bodyPr>
          <a:lstStyle/>
          <a:p>
            <a:pPr algn="ctr"/>
            <a:r>
              <a:rPr lang="en-GB" sz="1600" dirty="0"/>
              <a:t>Operations capabilities</a:t>
            </a:r>
            <a:endParaRPr lang="en-US" sz="1600" dirty="0"/>
          </a:p>
        </p:txBody>
      </p:sp>
      <p:sp>
        <p:nvSpPr>
          <p:cNvPr id="22541" name="Text Box 13"/>
          <p:cNvSpPr txBox="1">
            <a:spLocks noChangeArrowheads="1"/>
          </p:cNvSpPr>
          <p:nvPr/>
        </p:nvSpPr>
        <p:spPr bwMode="auto">
          <a:xfrm>
            <a:off x="4146489" y="4433452"/>
            <a:ext cx="1537411" cy="830997"/>
          </a:xfrm>
          <a:prstGeom prst="rect">
            <a:avLst/>
          </a:prstGeom>
          <a:noFill/>
          <a:ln w="9525">
            <a:noFill/>
            <a:miter lim="800000"/>
            <a:headEnd/>
            <a:tailEnd type="none" w="sm" len="lg"/>
          </a:ln>
        </p:spPr>
        <p:txBody>
          <a:bodyPr>
            <a:spAutoFit/>
          </a:bodyPr>
          <a:lstStyle/>
          <a:p>
            <a:pPr algn="ctr"/>
            <a:r>
              <a:rPr lang="en-GB" sz="1600" dirty="0"/>
              <a:t>Operations resources and processes</a:t>
            </a:r>
            <a:endParaRPr lang="en-US" sz="1600" dirty="0"/>
          </a:p>
        </p:txBody>
      </p:sp>
      <p:sp>
        <p:nvSpPr>
          <p:cNvPr id="22542" name="Oval 14"/>
          <p:cNvSpPr>
            <a:spLocks noChangeArrowheads="1"/>
          </p:cNvSpPr>
          <p:nvPr/>
        </p:nvSpPr>
        <p:spPr bwMode="auto">
          <a:xfrm>
            <a:off x="3020040" y="1679417"/>
            <a:ext cx="3751874" cy="3831701"/>
          </a:xfrm>
          <a:prstGeom prst="ellipse">
            <a:avLst/>
          </a:prstGeom>
          <a:noFill/>
          <a:ln w="25400">
            <a:solidFill>
              <a:srgbClr val="800080"/>
            </a:solidFill>
            <a:round/>
            <a:headEnd type="none" w="sm" len="sm"/>
            <a:tailEnd type="none" w="sm" len="sm"/>
          </a:ln>
        </p:spPr>
        <p:txBody>
          <a:bodyPr wrap="none" anchor="ctr"/>
          <a:lstStyle/>
          <a:p>
            <a:endParaRPr lang="en-GB" sz="900" dirty="0"/>
          </a:p>
        </p:txBody>
      </p:sp>
      <p:sp>
        <p:nvSpPr>
          <p:cNvPr id="22543" name="Text Box 15"/>
          <p:cNvSpPr txBox="1">
            <a:spLocks noChangeArrowheads="1"/>
          </p:cNvSpPr>
          <p:nvPr/>
        </p:nvSpPr>
        <p:spPr bwMode="auto">
          <a:xfrm>
            <a:off x="6496953" y="2114031"/>
            <a:ext cx="1632021" cy="523220"/>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Understanding process limits</a:t>
            </a:r>
            <a:endParaRPr lang="en-US" sz="1400" dirty="0"/>
          </a:p>
        </p:txBody>
      </p:sp>
      <p:sp>
        <p:nvSpPr>
          <p:cNvPr id="22544" name="Text Box 16"/>
          <p:cNvSpPr txBox="1">
            <a:spLocks noChangeArrowheads="1"/>
          </p:cNvSpPr>
          <p:nvPr/>
        </p:nvSpPr>
        <p:spPr bwMode="auto">
          <a:xfrm>
            <a:off x="7419401" y="1333499"/>
            <a:ext cx="1632021" cy="523220"/>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Better products and services</a:t>
            </a:r>
            <a:endParaRPr lang="en-US" sz="1400" dirty="0"/>
          </a:p>
        </p:txBody>
      </p:sp>
      <p:sp>
        <p:nvSpPr>
          <p:cNvPr id="22545" name="Line 17"/>
          <p:cNvSpPr>
            <a:spLocks noChangeShapeType="1"/>
          </p:cNvSpPr>
          <p:nvPr/>
        </p:nvSpPr>
        <p:spPr bwMode="auto">
          <a:xfrm flipV="1">
            <a:off x="6213124" y="2610732"/>
            <a:ext cx="709574" cy="496702"/>
          </a:xfrm>
          <a:prstGeom prst="line">
            <a:avLst/>
          </a:prstGeom>
          <a:noFill/>
          <a:ln w="25400">
            <a:solidFill>
              <a:srgbClr val="800080"/>
            </a:solidFill>
            <a:round/>
            <a:headEnd type="none" w="sm" len="sm"/>
            <a:tailEnd type="stealth" w="sm" len="sm"/>
          </a:ln>
        </p:spPr>
        <p:txBody>
          <a:bodyPr/>
          <a:lstStyle/>
          <a:p>
            <a:endParaRPr lang="en-GB" sz="900" dirty="0"/>
          </a:p>
        </p:txBody>
      </p:sp>
      <p:sp>
        <p:nvSpPr>
          <p:cNvPr id="22546" name="Freeform 18"/>
          <p:cNvSpPr>
            <a:spLocks/>
          </p:cNvSpPr>
          <p:nvPr/>
        </p:nvSpPr>
        <p:spPr bwMode="auto">
          <a:xfrm>
            <a:off x="7472617" y="1794721"/>
            <a:ext cx="585400" cy="390266"/>
          </a:xfrm>
          <a:custGeom>
            <a:avLst/>
            <a:gdLst>
              <a:gd name="T0" fmla="*/ 0 w 396"/>
              <a:gd name="T1" fmla="*/ 264 h 264"/>
              <a:gd name="T2" fmla="*/ 396 w 396"/>
              <a:gd name="T3" fmla="*/ 0 h 264"/>
              <a:gd name="T4" fmla="*/ 0 60000 65536"/>
              <a:gd name="T5" fmla="*/ 0 60000 65536"/>
              <a:gd name="T6" fmla="*/ 0 w 396"/>
              <a:gd name="T7" fmla="*/ 0 h 264"/>
              <a:gd name="T8" fmla="*/ 396 w 396"/>
              <a:gd name="T9" fmla="*/ 264 h 264"/>
            </a:gdLst>
            <a:ahLst/>
            <a:cxnLst>
              <a:cxn ang="T4">
                <a:pos x="T0" y="T1"/>
              </a:cxn>
              <a:cxn ang="T5">
                <a:pos x="T2" y="T3"/>
              </a:cxn>
            </a:cxnLst>
            <a:rect l="T6" t="T7" r="T8" b="T9"/>
            <a:pathLst>
              <a:path w="396" h="264">
                <a:moveTo>
                  <a:pt x="0" y="264"/>
                </a:moveTo>
                <a:lnTo>
                  <a:pt x="396" y="0"/>
                </a:lnTo>
              </a:path>
            </a:pathLst>
          </a:custGeom>
          <a:noFill/>
          <a:ln w="25400" cap="flat" cmpd="sng">
            <a:solidFill>
              <a:srgbClr val="800080"/>
            </a:solidFill>
            <a:prstDash val="solid"/>
            <a:round/>
            <a:headEnd type="none" w="sm" len="sm"/>
            <a:tailEnd type="stealth" w="sm" len="sm"/>
          </a:ln>
        </p:spPr>
        <p:txBody>
          <a:bodyPr/>
          <a:lstStyle/>
          <a:p>
            <a:endParaRPr lang="en-GB" sz="900" dirty="0"/>
          </a:p>
        </p:txBody>
      </p:sp>
      <p:sp>
        <p:nvSpPr>
          <p:cNvPr id="22547" name="Text Box 19"/>
          <p:cNvSpPr txBox="1">
            <a:spLocks noChangeArrowheads="1"/>
          </p:cNvSpPr>
          <p:nvPr/>
        </p:nvSpPr>
        <p:spPr bwMode="auto">
          <a:xfrm flipH="1">
            <a:off x="7419401" y="5373638"/>
            <a:ext cx="1632021" cy="738664"/>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Wide product/service range</a:t>
            </a:r>
            <a:endParaRPr lang="en-US" sz="1400" dirty="0"/>
          </a:p>
        </p:txBody>
      </p:sp>
      <p:sp>
        <p:nvSpPr>
          <p:cNvPr id="22548" name="Text Box 20"/>
          <p:cNvSpPr txBox="1">
            <a:spLocks noChangeArrowheads="1"/>
          </p:cNvSpPr>
          <p:nvPr/>
        </p:nvSpPr>
        <p:spPr bwMode="auto">
          <a:xfrm flipH="1">
            <a:off x="6496953" y="4486669"/>
            <a:ext cx="1632021" cy="523220"/>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Less costly flexibility</a:t>
            </a:r>
            <a:endParaRPr lang="en-US" sz="1400" dirty="0"/>
          </a:p>
        </p:txBody>
      </p:sp>
      <p:sp>
        <p:nvSpPr>
          <p:cNvPr id="22549" name="Line 21"/>
          <p:cNvSpPr>
            <a:spLocks noChangeShapeType="1"/>
          </p:cNvSpPr>
          <p:nvPr/>
        </p:nvSpPr>
        <p:spPr bwMode="auto">
          <a:xfrm rot="10800000" flipH="1" flipV="1">
            <a:off x="7348442" y="4952327"/>
            <a:ext cx="709574" cy="496702"/>
          </a:xfrm>
          <a:prstGeom prst="line">
            <a:avLst/>
          </a:prstGeom>
          <a:noFill/>
          <a:ln w="25400">
            <a:solidFill>
              <a:srgbClr val="800080"/>
            </a:solidFill>
            <a:round/>
            <a:headEnd type="none" w="sm" len="sm"/>
            <a:tailEnd type="stealth" w="sm" len="sm"/>
          </a:ln>
        </p:spPr>
        <p:txBody>
          <a:bodyPr/>
          <a:lstStyle/>
          <a:p>
            <a:endParaRPr lang="en-GB" sz="900" dirty="0"/>
          </a:p>
        </p:txBody>
      </p:sp>
      <p:sp>
        <p:nvSpPr>
          <p:cNvPr id="22550" name="Freeform 22"/>
          <p:cNvSpPr>
            <a:spLocks/>
          </p:cNvSpPr>
          <p:nvPr/>
        </p:nvSpPr>
        <p:spPr bwMode="auto">
          <a:xfrm rot="10800000" flipH="1">
            <a:off x="6213124" y="4100838"/>
            <a:ext cx="585400" cy="390266"/>
          </a:xfrm>
          <a:custGeom>
            <a:avLst/>
            <a:gdLst>
              <a:gd name="T0" fmla="*/ 0 w 396"/>
              <a:gd name="T1" fmla="*/ 264 h 264"/>
              <a:gd name="T2" fmla="*/ 396 w 396"/>
              <a:gd name="T3" fmla="*/ 0 h 264"/>
              <a:gd name="T4" fmla="*/ 0 60000 65536"/>
              <a:gd name="T5" fmla="*/ 0 60000 65536"/>
              <a:gd name="T6" fmla="*/ 0 w 396"/>
              <a:gd name="T7" fmla="*/ 0 h 264"/>
              <a:gd name="T8" fmla="*/ 396 w 396"/>
              <a:gd name="T9" fmla="*/ 264 h 264"/>
            </a:gdLst>
            <a:ahLst/>
            <a:cxnLst>
              <a:cxn ang="T4">
                <a:pos x="T0" y="T1"/>
              </a:cxn>
              <a:cxn ang="T5">
                <a:pos x="T2" y="T3"/>
              </a:cxn>
            </a:cxnLst>
            <a:rect l="T6" t="T7" r="T8" b="T9"/>
            <a:pathLst>
              <a:path w="396" h="264">
                <a:moveTo>
                  <a:pt x="0" y="264"/>
                </a:moveTo>
                <a:lnTo>
                  <a:pt x="396" y="0"/>
                </a:lnTo>
              </a:path>
            </a:pathLst>
          </a:custGeom>
          <a:noFill/>
          <a:ln w="25400" cap="flat" cmpd="sng">
            <a:solidFill>
              <a:srgbClr val="800080"/>
            </a:solidFill>
            <a:prstDash val="solid"/>
            <a:round/>
            <a:headEnd type="none" w="sm" len="sm"/>
            <a:tailEnd type="stealth" w="sm" len="sm"/>
          </a:ln>
        </p:spPr>
        <p:txBody>
          <a:bodyPr/>
          <a:lstStyle/>
          <a:p>
            <a:endParaRPr lang="en-GB" sz="900" dirty="0"/>
          </a:p>
        </p:txBody>
      </p:sp>
      <p:sp>
        <p:nvSpPr>
          <p:cNvPr id="22551" name="Text Box 23"/>
          <p:cNvSpPr txBox="1">
            <a:spLocks noChangeArrowheads="1"/>
          </p:cNvSpPr>
          <p:nvPr/>
        </p:nvSpPr>
        <p:spPr bwMode="auto">
          <a:xfrm>
            <a:off x="6754174" y="3320307"/>
            <a:ext cx="1277234" cy="523220"/>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Enhanced quality</a:t>
            </a:r>
            <a:endParaRPr lang="en-US" sz="1400" dirty="0"/>
          </a:p>
        </p:txBody>
      </p:sp>
      <p:sp>
        <p:nvSpPr>
          <p:cNvPr id="22552" name="Text Box 24"/>
          <p:cNvSpPr txBox="1">
            <a:spLocks noChangeArrowheads="1"/>
          </p:cNvSpPr>
          <p:nvPr/>
        </p:nvSpPr>
        <p:spPr bwMode="auto">
          <a:xfrm>
            <a:off x="7987059" y="3320307"/>
            <a:ext cx="1277234" cy="523220"/>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Customer loyalty </a:t>
            </a:r>
            <a:endParaRPr lang="en-US" sz="1400" dirty="0"/>
          </a:p>
        </p:txBody>
      </p:sp>
      <p:sp>
        <p:nvSpPr>
          <p:cNvPr id="22553" name="Line 25"/>
          <p:cNvSpPr>
            <a:spLocks noChangeShapeType="1"/>
          </p:cNvSpPr>
          <p:nvPr/>
        </p:nvSpPr>
        <p:spPr bwMode="auto">
          <a:xfrm>
            <a:off x="6213124" y="3604136"/>
            <a:ext cx="780532" cy="0"/>
          </a:xfrm>
          <a:prstGeom prst="line">
            <a:avLst/>
          </a:prstGeom>
          <a:noFill/>
          <a:ln w="25400">
            <a:solidFill>
              <a:srgbClr val="800080"/>
            </a:solidFill>
            <a:round/>
            <a:headEnd type="none" w="sm" len="sm"/>
            <a:tailEnd type="stealth" w="sm" len="sm"/>
          </a:ln>
        </p:spPr>
        <p:txBody>
          <a:bodyPr/>
          <a:lstStyle/>
          <a:p>
            <a:endParaRPr lang="en-GB" sz="900" dirty="0"/>
          </a:p>
        </p:txBody>
      </p:sp>
      <p:sp>
        <p:nvSpPr>
          <p:cNvPr id="22554" name="Line 26"/>
          <p:cNvSpPr>
            <a:spLocks noChangeShapeType="1"/>
          </p:cNvSpPr>
          <p:nvPr/>
        </p:nvSpPr>
        <p:spPr bwMode="auto">
          <a:xfrm>
            <a:off x="7774188" y="3604136"/>
            <a:ext cx="567659" cy="0"/>
          </a:xfrm>
          <a:prstGeom prst="line">
            <a:avLst/>
          </a:prstGeom>
          <a:noFill/>
          <a:ln w="25400">
            <a:solidFill>
              <a:srgbClr val="800080"/>
            </a:solidFill>
            <a:round/>
            <a:headEnd type="none" w="sm" len="sm"/>
            <a:tailEnd type="stealth" w="sm" len="sm"/>
          </a:ln>
        </p:spPr>
        <p:txBody>
          <a:bodyPr/>
          <a:lstStyle/>
          <a:p>
            <a:endParaRPr lang="en-GB" sz="900" dirty="0"/>
          </a:p>
        </p:txBody>
      </p:sp>
      <p:sp>
        <p:nvSpPr>
          <p:cNvPr id="22555" name="Text Box 27"/>
          <p:cNvSpPr txBox="1">
            <a:spLocks noChangeArrowheads="1"/>
          </p:cNvSpPr>
          <p:nvPr/>
        </p:nvSpPr>
        <p:spPr bwMode="auto">
          <a:xfrm>
            <a:off x="638532" y="3320307"/>
            <a:ext cx="1277235" cy="523220"/>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Retain best staff</a:t>
            </a:r>
            <a:endParaRPr lang="en-US" sz="1400" dirty="0"/>
          </a:p>
        </p:txBody>
      </p:sp>
      <p:sp>
        <p:nvSpPr>
          <p:cNvPr id="22556" name="Text Box 28"/>
          <p:cNvSpPr txBox="1">
            <a:spLocks noChangeArrowheads="1"/>
          </p:cNvSpPr>
          <p:nvPr/>
        </p:nvSpPr>
        <p:spPr bwMode="auto">
          <a:xfrm>
            <a:off x="1871416" y="3320307"/>
            <a:ext cx="1277234" cy="523220"/>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Staff job satisfaction </a:t>
            </a:r>
            <a:endParaRPr lang="en-US" sz="1400" dirty="0"/>
          </a:p>
        </p:txBody>
      </p:sp>
      <p:sp>
        <p:nvSpPr>
          <p:cNvPr id="22557" name="Line 29"/>
          <p:cNvSpPr>
            <a:spLocks noChangeShapeType="1"/>
          </p:cNvSpPr>
          <p:nvPr/>
        </p:nvSpPr>
        <p:spPr bwMode="auto">
          <a:xfrm rot="10800000">
            <a:off x="1614198" y="3602658"/>
            <a:ext cx="570616" cy="0"/>
          </a:xfrm>
          <a:prstGeom prst="line">
            <a:avLst/>
          </a:prstGeom>
          <a:noFill/>
          <a:ln w="25400">
            <a:solidFill>
              <a:srgbClr val="800080"/>
            </a:solidFill>
            <a:round/>
            <a:headEnd type="none" w="sm" len="sm"/>
            <a:tailEnd type="stealth" w="sm" len="sm"/>
          </a:ln>
        </p:spPr>
        <p:txBody>
          <a:bodyPr/>
          <a:lstStyle/>
          <a:p>
            <a:endParaRPr lang="en-GB" sz="900" dirty="0"/>
          </a:p>
        </p:txBody>
      </p:sp>
      <p:sp>
        <p:nvSpPr>
          <p:cNvPr id="22558" name="Line 30"/>
          <p:cNvSpPr>
            <a:spLocks noChangeShapeType="1"/>
          </p:cNvSpPr>
          <p:nvPr/>
        </p:nvSpPr>
        <p:spPr bwMode="auto">
          <a:xfrm rot="10800000">
            <a:off x="2733254" y="3602658"/>
            <a:ext cx="783488" cy="0"/>
          </a:xfrm>
          <a:prstGeom prst="line">
            <a:avLst/>
          </a:prstGeom>
          <a:noFill/>
          <a:ln w="25400">
            <a:solidFill>
              <a:srgbClr val="800080"/>
            </a:solidFill>
            <a:round/>
            <a:headEnd type="none" w="sm" len="sm"/>
            <a:tailEnd type="stealth" w="sm" len="sm"/>
          </a:ln>
        </p:spPr>
        <p:txBody>
          <a:bodyPr/>
          <a:lstStyle/>
          <a:p>
            <a:endParaRPr lang="en-GB" sz="900" dirty="0"/>
          </a:p>
        </p:txBody>
      </p:sp>
      <p:sp>
        <p:nvSpPr>
          <p:cNvPr id="22559" name="Text Box 31"/>
          <p:cNvSpPr txBox="1">
            <a:spLocks noChangeArrowheads="1"/>
          </p:cNvSpPr>
          <p:nvPr/>
        </p:nvSpPr>
        <p:spPr bwMode="auto">
          <a:xfrm>
            <a:off x="1458976" y="2114031"/>
            <a:ext cx="1773936" cy="523220"/>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Understanding of process inputs</a:t>
            </a:r>
            <a:endParaRPr lang="en-US" sz="1400" dirty="0"/>
          </a:p>
        </p:txBody>
      </p:sp>
      <p:sp>
        <p:nvSpPr>
          <p:cNvPr id="22560" name="Text Box 32"/>
          <p:cNvSpPr txBox="1">
            <a:spLocks noChangeArrowheads="1"/>
          </p:cNvSpPr>
          <p:nvPr/>
        </p:nvSpPr>
        <p:spPr bwMode="auto">
          <a:xfrm flipH="1">
            <a:off x="1600892" y="4486670"/>
            <a:ext cx="1632021" cy="523220"/>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Higher process efficiency</a:t>
            </a:r>
            <a:endParaRPr lang="en-US" sz="1400" dirty="0"/>
          </a:p>
        </p:txBody>
      </p:sp>
      <p:grpSp>
        <p:nvGrpSpPr>
          <p:cNvPr id="22561" name="Group 33"/>
          <p:cNvGrpSpPr>
            <a:grpSpLocks/>
          </p:cNvGrpSpPr>
          <p:nvPr/>
        </p:nvGrpSpPr>
        <p:grpSpPr bwMode="auto">
          <a:xfrm flipH="1">
            <a:off x="1702894" y="1790288"/>
            <a:ext cx="1844893" cy="3654307"/>
            <a:chOff x="3792" y="933"/>
            <a:chExt cx="1248" cy="2472"/>
          </a:xfrm>
        </p:grpSpPr>
        <p:sp>
          <p:nvSpPr>
            <p:cNvPr id="22565" name="Line 34"/>
            <p:cNvSpPr>
              <a:spLocks noChangeShapeType="1"/>
            </p:cNvSpPr>
            <p:nvPr/>
          </p:nvSpPr>
          <p:spPr bwMode="auto">
            <a:xfrm flipV="1">
              <a:off x="3792" y="1485"/>
              <a:ext cx="480" cy="336"/>
            </a:xfrm>
            <a:prstGeom prst="line">
              <a:avLst/>
            </a:prstGeom>
            <a:noFill/>
            <a:ln w="25400">
              <a:solidFill>
                <a:srgbClr val="800080"/>
              </a:solidFill>
              <a:round/>
              <a:headEnd type="none" w="sm" len="sm"/>
              <a:tailEnd type="stealth" w="sm" len="sm"/>
            </a:ln>
          </p:spPr>
          <p:txBody>
            <a:bodyPr/>
            <a:lstStyle/>
            <a:p>
              <a:endParaRPr lang="en-GB" sz="900" dirty="0"/>
            </a:p>
          </p:txBody>
        </p:sp>
        <p:sp>
          <p:nvSpPr>
            <p:cNvPr id="22566" name="Freeform 35"/>
            <p:cNvSpPr>
              <a:spLocks/>
            </p:cNvSpPr>
            <p:nvPr/>
          </p:nvSpPr>
          <p:spPr bwMode="auto">
            <a:xfrm>
              <a:off x="4644" y="933"/>
              <a:ext cx="396" cy="264"/>
            </a:xfrm>
            <a:custGeom>
              <a:avLst/>
              <a:gdLst>
                <a:gd name="T0" fmla="*/ 0 w 396"/>
                <a:gd name="T1" fmla="*/ 264 h 264"/>
                <a:gd name="T2" fmla="*/ 396 w 396"/>
                <a:gd name="T3" fmla="*/ 0 h 264"/>
                <a:gd name="T4" fmla="*/ 0 60000 65536"/>
                <a:gd name="T5" fmla="*/ 0 60000 65536"/>
                <a:gd name="T6" fmla="*/ 0 w 396"/>
                <a:gd name="T7" fmla="*/ 0 h 264"/>
                <a:gd name="T8" fmla="*/ 396 w 396"/>
                <a:gd name="T9" fmla="*/ 264 h 264"/>
              </a:gdLst>
              <a:ahLst/>
              <a:cxnLst>
                <a:cxn ang="T4">
                  <a:pos x="T0" y="T1"/>
                </a:cxn>
                <a:cxn ang="T5">
                  <a:pos x="T2" y="T3"/>
                </a:cxn>
              </a:cxnLst>
              <a:rect l="T6" t="T7" r="T8" b="T9"/>
              <a:pathLst>
                <a:path w="396" h="264">
                  <a:moveTo>
                    <a:pt x="0" y="264"/>
                  </a:moveTo>
                  <a:lnTo>
                    <a:pt x="396" y="0"/>
                  </a:lnTo>
                </a:path>
              </a:pathLst>
            </a:custGeom>
            <a:noFill/>
            <a:ln w="25400" cap="flat" cmpd="sng">
              <a:solidFill>
                <a:srgbClr val="800080"/>
              </a:solidFill>
              <a:prstDash val="solid"/>
              <a:round/>
              <a:headEnd type="none" w="sm" len="sm"/>
              <a:tailEnd type="stealth" w="sm" len="sm"/>
            </a:ln>
          </p:spPr>
          <p:txBody>
            <a:bodyPr/>
            <a:lstStyle/>
            <a:p>
              <a:endParaRPr lang="en-GB" sz="900" dirty="0"/>
            </a:p>
          </p:txBody>
        </p:sp>
        <p:sp>
          <p:nvSpPr>
            <p:cNvPr id="22567" name="Line 36"/>
            <p:cNvSpPr>
              <a:spLocks noChangeShapeType="1"/>
            </p:cNvSpPr>
            <p:nvPr/>
          </p:nvSpPr>
          <p:spPr bwMode="auto">
            <a:xfrm rot="10800000" flipH="1" flipV="1">
              <a:off x="4560" y="3069"/>
              <a:ext cx="480" cy="336"/>
            </a:xfrm>
            <a:prstGeom prst="line">
              <a:avLst/>
            </a:prstGeom>
            <a:noFill/>
            <a:ln w="25400">
              <a:solidFill>
                <a:srgbClr val="800080"/>
              </a:solidFill>
              <a:round/>
              <a:headEnd type="none" w="sm" len="sm"/>
              <a:tailEnd type="stealth" w="sm" len="sm"/>
            </a:ln>
          </p:spPr>
          <p:txBody>
            <a:bodyPr/>
            <a:lstStyle/>
            <a:p>
              <a:endParaRPr lang="en-GB" sz="900" dirty="0"/>
            </a:p>
          </p:txBody>
        </p:sp>
        <p:sp>
          <p:nvSpPr>
            <p:cNvPr id="22568" name="Freeform 37"/>
            <p:cNvSpPr>
              <a:spLocks/>
            </p:cNvSpPr>
            <p:nvPr/>
          </p:nvSpPr>
          <p:spPr bwMode="auto">
            <a:xfrm rot="10800000" flipH="1">
              <a:off x="3792" y="2493"/>
              <a:ext cx="396" cy="264"/>
            </a:xfrm>
            <a:custGeom>
              <a:avLst/>
              <a:gdLst>
                <a:gd name="T0" fmla="*/ 0 w 396"/>
                <a:gd name="T1" fmla="*/ 264 h 264"/>
                <a:gd name="T2" fmla="*/ 396 w 396"/>
                <a:gd name="T3" fmla="*/ 0 h 264"/>
                <a:gd name="T4" fmla="*/ 0 60000 65536"/>
                <a:gd name="T5" fmla="*/ 0 60000 65536"/>
                <a:gd name="T6" fmla="*/ 0 w 396"/>
                <a:gd name="T7" fmla="*/ 0 h 264"/>
                <a:gd name="T8" fmla="*/ 396 w 396"/>
                <a:gd name="T9" fmla="*/ 264 h 264"/>
              </a:gdLst>
              <a:ahLst/>
              <a:cxnLst>
                <a:cxn ang="T4">
                  <a:pos x="T0" y="T1"/>
                </a:cxn>
                <a:cxn ang="T5">
                  <a:pos x="T2" y="T3"/>
                </a:cxn>
              </a:cxnLst>
              <a:rect l="T6" t="T7" r="T8" b="T9"/>
              <a:pathLst>
                <a:path w="396" h="264">
                  <a:moveTo>
                    <a:pt x="0" y="264"/>
                  </a:moveTo>
                  <a:lnTo>
                    <a:pt x="396" y="0"/>
                  </a:lnTo>
                </a:path>
              </a:pathLst>
            </a:custGeom>
            <a:noFill/>
            <a:ln w="25400" cap="flat" cmpd="sng">
              <a:solidFill>
                <a:srgbClr val="800080"/>
              </a:solidFill>
              <a:prstDash val="solid"/>
              <a:round/>
              <a:headEnd type="none" w="sm" len="sm"/>
              <a:tailEnd type="stealth" w="sm" len="sm"/>
            </a:ln>
          </p:spPr>
          <p:txBody>
            <a:bodyPr/>
            <a:lstStyle/>
            <a:p>
              <a:endParaRPr lang="en-GB" sz="900" dirty="0"/>
            </a:p>
          </p:txBody>
        </p:sp>
      </p:grpSp>
      <p:sp>
        <p:nvSpPr>
          <p:cNvPr id="22562" name="Text Box 38"/>
          <p:cNvSpPr txBox="1">
            <a:spLocks noChangeArrowheads="1"/>
          </p:cNvSpPr>
          <p:nvPr/>
        </p:nvSpPr>
        <p:spPr bwMode="auto">
          <a:xfrm>
            <a:off x="749403" y="1333499"/>
            <a:ext cx="1915851" cy="523220"/>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Enhanced supplier relationships</a:t>
            </a:r>
            <a:endParaRPr lang="en-US" sz="1400" dirty="0"/>
          </a:p>
        </p:txBody>
      </p:sp>
      <p:sp>
        <p:nvSpPr>
          <p:cNvPr id="22563" name="Text Box 39"/>
          <p:cNvSpPr txBox="1">
            <a:spLocks noChangeArrowheads="1"/>
          </p:cNvSpPr>
          <p:nvPr/>
        </p:nvSpPr>
        <p:spPr bwMode="auto">
          <a:xfrm flipH="1">
            <a:off x="962275" y="5373638"/>
            <a:ext cx="1135319" cy="307777"/>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1400" dirty="0"/>
              <a:t>Lower costs</a:t>
            </a:r>
            <a:endParaRPr lang="en-US" sz="1400" dirty="0"/>
          </a:p>
        </p:txBody>
      </p:sp>
      <p:sp>
        <p:nvSpPr>
          <p:cNvPr id="22564" name="Text Box 40"/>
          <p:cNvSpPr txBox="1">
            <a:spLocks noChangeArrowheads="1"/>
          </p:cNvSpPr>
          <p:nvPr/>
        </p:nvSpPr>
        <p:spPr bwMode="auto">
          <a:xfrm>
            <a:off x="379412" y="78907"/>
            <a:ext cx="9144000" cy="892552"/>
          </a:xfrm>
          <a:prstGeom prst="rect">
            <a:avLst/>
          </a:prstGeom>
          <a:noFill/>
          <a:ln w="25400">
            <a:noFill/>
            <a:miter lim="800000"/>
            <a:headEnd type="none" w="sm" len="sm"/>
            <a:tailEnd type="none" w="sm" len="sm"/>
          </a:ln>
        </p:spPr>
        <p:txBody>
          <a:bodyPr wrap="square">
            <a:spAutoFit/>
          </a:bodyPr>
          <a:lstStyle/>
          <a:p>
            <a:pPr algn="ctr" eaLnBrk="1" hangingPunct="1">
              <a:spcBef>
                <a:spcPct val="50000"/>
              </a:spcBef>
            </a:pPr>
            <a:r>
              <a:rPr lang="en-GB" sz="2600" b="1" dirty="0"/>
              <a:t>Process control may be one of the most operational tasks, but it can bring strategic benefit</a:t>
            </a:r>
            <a:endParaRPr lang="en-US" sz="2600" b="1" dirty="0"/>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reeform 2"/>
          <p:cNvSpPr>
            <a:spLocks/>
          </p:cNvSpPr>
          <p:nvPr/>
        </p:nvSpPr>
        <p:spPr bwMode="auto">
          <a:xfrm flipH="1" flipV="1">
            <a:off x="2894014" y="3924788"/>
            <a:ext cx="4049713" cy="225425"/>
          </a:xfrm>
          <a:custGeom>
            <a:avLst/>
            <a:gdLst>
              <a:gd name="T0" fmla="*/ 0 w 2551"/>
              <a:gd name="T1" fmla="*/ 142 h 142"/>
              <a:gd name="T2" fmla="*/ 1310 w 2551"/>
              <a:gd name="T3" fmla="*/ 0 h 142"/>
              <a:gd name="T4" fmla="*/ 2551 w 2551"/>
              <a:gd name="T5" fmla="*/ 142 h 142"/>
              <a:gd name="T6" fmla="*/ 0 60000 65536"/>
              <a:gd name="T7" fmla="*/ 0 60000 65536"/>
              <a:gd name="T8" fmla="*/ 0 60000 65536"/>
              <a:gd name="T9" fmla="*/ 0 w 2551"/>
              <a:gd name="T10" fmla="*/ 0 h 142"/>
              <a:gd name="T11" fmla="*/ 2551 w 2551"/>
              <a:gd name="T12" fmla="*/ 142 h 142"/>
            </a:gdLst>
            <a:ahLst/>
            <a:cxnLst>
              <a:cxn ang="T6">
                <a:pos x="T0" y="T1"/>
              </a:cxn>
              <a:cxn ang="T7">
                <a:pos x="T2" y="T3"/>
              </a:cxn>
              <a:cxn ang="T8">
                <a:pos x="T4" y="T5"/>
              </a:cxn>
            </a:cxnLst>
            <a:rect l="T9" t="T10" r="T11" b="T12"/>
            <a:pathLst>
              <a:path w="2551" h="142">
                <a:moveTo>
                  <a:pt x="0" y="142"/>
                </a:moveTo>
                <a:cubicBezTo>
                  <a:pt x="218" y="118"/>
                  <a:pt x="885" y="0"/>
                  <a:pt x="1310" y="0"/>
                </a:cubicBezTo>
                <a:cubicBezTo>
                  <a:pt x="1735" y="0"/>
                  <a:pt x="2293" y="113"/>
                  <a:pt x="2551" y="142"/>
                </a:cubicBezTo>
              </a:path>
            </a:pathLst>
          </a:custGeom>
          <a:noFill/>
          <a:ln w="25400" cap="flat" cmpd="sng">
            <a:solidFill>
              <a:srgbClr val="800080"/>
            </a:solidFill>
            <a:prstDash val="solid"/>
            <a:round/>
            <a:headEnd type="none" w="med" len="med"/>
            <a:tailEnd type="stealth" w="sm" len="lg"/>
          </a:ln>
        </p:spPr>
        <p:txBody>
          <a:bodyPr/>
          <a:lstStyle/>
          <a:p>
            <a:endParaRPr lang="en-GB" dirty="0"/>
          </a:p>
        </p:txBody>
      </p:sp>
      <p:sp>
        <p:nvSpPr>
          <p:cNvPr id="25603" name="Freeform 3"/>
          <p:cNvSpPr>
            <a:spLocks/>
          </p:cNvSpPr>
          <p:nvPr/>
        </p:nvSpPr>
        <p:spPr bwMode="auto">
          <a:xfrm>
            <a:off x="2933700" y="2646851"/>
            <a:ext cx="4049712" cy="225425"/>
          </a:xfrm>
          <a:custGeom>
            <a:avLst/>
            <a:gdLst>
              <a:gd name="T0" fmla="*/ 0 w 2551"/>
              <a:gd name="T1" fmla="*/ 142 h 142"/>
              <a:gd name="T2" fmla="*/ 1310 w 2551"/>
              <a:gd name="T3" fmla="*/ 0 h 142"/>
              <a:gd name="T4" fmla="*/ 2551 w 2551"/>
              <a:gd name="T5" fmla="*/ 142 h 142"/>
              <a:gd name="T6" fmla="*/ 0 60000 65536"/>
              <a:gd name="T7" fmla="*/ 0 60000 65536"/>
              <a:gd name="T8" fmla="*/ 0 60000 65536"/>
              <a:gd name="T9" fmla="*/ 0 w 2551"/>
              <a:gd name="T10" fmla="*/ 0 h 142"/>
              <a:gd name="T11" fmla="*/ 2551 w 2551"/>
              <a:gd name="T12" fmla="*/ 142 h 142"/>
            </a:gdLst>
            <a:ahLst/>
            <a:cxnLst>
              <a:cxn ang="T6">
                <a:pos x="T0" y="T1"/>
              </a:cxn>
              <a:cxn ang="T7">
                <a:pos x="T2" y="T3"/>
              </a:cxn>
              <a:cxn ang="T8">
                <a:pos x="T4" y="T5"/>
              </a:cxn>
            </a:cxnLst>
            <a:rect l="T9" t="T10" r="T11" b="T12"/>
            <a:pathLst>
              <a:path w="2551" h="142">
                <a:moveTo>
                  <a:pt x="0" y="142"/>
                </a:moveTo>
                <a:cubicBezTo>
                  <a:pt x="218" y="118"/>
                  <a:pt x="885" y="0"/>
                  <a:pt x="1310" y="0"/>
                </a:cubicBezTo>
                <a:cubicBezTo>
                  <a:pt x="1735" y="0"/>
                  <a:pt x="2293" y="113"/>
                  <a:pt x="2551" y="142"/>
                </a:cubicBezTo>
              </a:path>
            </a:pathLst>
          </a:custGeom>
          <a:noFill/>
          <a:ln w="25400" cap="flat" cmpd="sng">
            <a:solidFill>
              <a:srgbClr val="800080"/>
            </a:solidFill>
            <a:prstDash val="solid"/>
            <a:round/>
            <a:headEnd type="none" w="med" len="med"/>
            <a:tailEnd type="stealth" w="sm" len="lg"/>
          </a:ln>
        </p:spPr>
        <p:txBody>
          <a:bodyPr/>
          <a:lstStyle/>
          <a:p>
            <a:endParaRPr lang="en-GB" dirty="0"/>
          </a:p>
        </p:txBody>
      </p:sp>
      <p:sp>
        <p:nvSpPr>
          <p:cNvPr id="25604" name="Oval 4"/>
          <p:cNvSpPr>
            <a:spLocks noChangeArrowheads="1"/>
          </p:cNvSpPr>
          <p:nvPr/>
        </p:nvSpPr>
        <p:spPr bwMode="auto">
          <a:xfrm>
            <a:off x="3994150" y="2483338"/>
            <a:ext cx="1909763" cy="460375"/>
          </a:xfrm>
          <a:prstGeom prst="ellipse">
            <a:avLst/>
          </a:prstGeom>
          <a:solidFill>
            <a:srgbClr val="CCFFCC"/>
          </a:solidFill>
          <a:ln w="9525">
            <a:solidFill>
              <a:schemeClr val="tx1"/>
            </a:solidFill>
            <a:round/>
            <a:headEnd/>
            <a:tailEnd/>
          </a:ln>
        </p:spPr>
        <p:txBody>
          <a:bodyPr wrap="none" anchor="ctr"/>
          <a:lstStyle/>
          <a:p>
            <a:endParaRPr lang="en-GB" dirty="0"/>
          </a:p>
        </p:txBody>
      </p:sp>
      <p:sp>
        <p:nvSpPr>
          <p:cNvPr id="25605" name="Rectangle 5"/>
          <p:cNvSpPr>
            <a:spLocks noChangeArrowheads="1"/>
          </p:cNvSpPr>
          <p:nvPr/>
        </p:nvSpPr>
        <p:spPr bwMode="auto">
          <a:xfrm>
            <a:off x="1293812" y="2726226"/>
            <a:ext cx="1651000" cy="1322387"/>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5606" name="AutoShape 6"/>
          <p:cNvSpPr>
            <a:spLocks noChangeArrowheads="1"/>
          </p:cNvSpPr>
          <p:nvPr/>
        </p:nvSpPr>
        <p:spPr bwMode="auto">
          <a:xfrm rot="5400000">
            <a:off x="4686302" y="1384787"/>
            <a:ext cx="682625" cy="3962400"/>
          </a:xfrm>
          <a:prstGeom prst="upArrow">
            <a:avLst>
              <a:gd name="adj1" fmla="val 45583"/>
              <a:gd name="adj2" fmla="val 115556"/>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5607" name="Text Box 7"/>
          <p:cNvSpPr txBox="1">
            <a:spLocks noChangeArrowheads="1"/>
          </p:cNvSpPr>
          <p:nvPr/>
        </p:nvSpPr>
        <p:spPr bwMode="auto">
          <a:xfrm>
            <a:off x="4138614" y="3200886"/>
            <a:ext cx="1622425" cy="369332"/>
          </a:xfrm>
          <a:prstGeom prst="rect">
            <a:avLst/>
          </a:prstGeom>
          <a:noFill/>
          <a:ln w="9525">
            <a:noFill/>
            <a:miter lim="800000"/>
            <a:headEnd/>
            <a:tailEnd/>
          </a:ln>
        </p:spPr>
        <p:txBody>
          <a:bodyPr>
            <a:spAutoFit/>
          </a:bodyPr>
          <a:lstStyle/>
          <a:p>
            <a:pPr algn="ctr">
              <a:spcBef>
                <a:spcPct val="50000"/>
              </a:spcBef>
            </a:pPr>
            <a:r>
              <a:rPr lang="en-GB" dirty="0"/>
              <a:t>DEPLOY</a:t>
            </a:r>
            <a:endParaRPr lang="en-US" dirty="0"/>
          </a:p>
        </p:txBody>
      </p:sp>
      <p:sp>
        <p:nvSpPr>
          <p:cNvPr id="25608" name="Text Box 8"/>
          <p:cNvSpPr txBox="1">
            <a:spLocks noChangeArrowheads="1"/>
          </p:cNvSpPr>
          <p:nvPr/>
        </p:nvSpPr>
        <p:spPr bwMode="auto">
          <a:xfrm>
            <a:off x="4219575" y="2529375"/>
            <a:ext cx="1612900" cy="369332"/>
          </a:xfrm>
          <a:prstGeom prst="rect">
            <a:avLst/>
          </a:prstGeom>
          <a:noFill/>
          <a:ln w="9525">
            <a:noFill/>
            <a:miter lim="800000"/>
            <a:headEnd/>
            <a:tailEnd/>
          </a:ln>
        </p:spPr>
        <p:txBody>
          <a:bodyPr>
            <a:spAutoFit/>
          </a:bodyPr>
          <a:lstStyle/>
          <a:p>
            <a:pPr algn="ctr">
              <a:spcBef>
                <a:spcPct val="50000"/>
              </a:spcBef>
            </a:pPr>
            <a:r>
              <a:rPr lang="en-GB" dirty="0"/>
              <a:t>Contribution</a:t>
            </a:r>
            <a:endParaRPr lang="en-US" dirty="0"/>
          </a:p>
        </p:txBody>
      </p:sp>
      <p:sp>
        <p:nvSpPr>
          <p:cNvPr id="25609" name="Oval 9"/>
          <p:cNvSpPr>
            <a:spLocks noChangeArrowheads="1"/>
          </p:cNvSpPr>
          <p:nvPr/>
        </p:nvSpPr>
        <p:spPr bwMode="auto">
          <a:xfrm>
            <a:off x="4003676" y="3851763"/>
            <a:ext cx="1909763" cy="460375"/>
          </a:xfrm>
          <a:prstGeom prst="ellipse">
            <a:avLst/>
          </a:prstGeom>
          <a:solidFill>
            <a:srgbClr val="CCFFCC"/>
          </a:solidFill>
          <a:ln w="9525">
            <a:solidFill>
              <a:schemeClr val="tx1"/>
            </a:solidFill>
            <a:round/>
            <a:headEnd/>
            <a:tailEnd/>
          </a:ln>
        </p:spPr>
        <p:txBody>
          <a:bodyPr wrap="none" anchor="ctr"/>
          <a:lstStyle/>
          <a:p>
            <a:endParaRPr lang="en-GB" dirty="0"/>
          </a:p>
        </p:txBody>
      </p:sp>
      <p:sp>
        <p:nvSpPr>
          <p:cNvPr id="25610" name="Text Box 10"/>
          <p:cNvSpPr txBox="1">
            <a:spLocks noChangeArrowheads="1"/>
          </p:cNvSpPr>
          <p:nvPr/>
        </p:nvSpPr>
        <p:spPr bwMode="auto">
          <a:xfrm>
            <a:off x="4206875" y="3902562"/>
            <a:ext cx="1612900" cy="369332"/>
          </a:xfrm>
          <a:prstGeom prst="rect">
            <a:avLst/>
          </a:prstGeom>
          <a:noFill/>
          <a:ln w="9525">
            <a:noFill/>
            <a:miter lim="800000"/>
            <a:headEnd/>
            <a:tailEnd/>
          </a:ln>
        </p:spPr>
        <p:txBody>
          <a:bodyPr>
            <a:spAutoFit/>
          </a:bodyPr>
          <a:lstStyle/>
          <a:p>
            <a:pPr algn="ctr">
              <a:spcBef>
                <a:spcPct val="50000"/>
              </a:spcBef>
            </a:pPr>
            <a:r>
              <a:rPr lang="en-GB" dirty="0"/>
              <a:t>Expectations</a:t>
            </a:r>
            <a:endParaRPr lang="en-US" dirty="0"/>
          </a:p>
        </p:txBody>
      </p:sp>
      <p:sp>
        <p:nvSpPr>
          <p:cNvPr id="25611" name="Rectangle 11"/>
          <p:cNvSpPr>
            <a:spLocks noChangeArrowheads="1"/>
          </p:cNvSpPr>
          <p:nvPr/>
        </p:nvSpPr>
        <p:spPr bwMode="auto">
          <a:xfrm>
            <a:off x="6985000" y="2726226"/>
            <a:ext cx="1651000" cy="1322387"/>
          </a:xfrm>
          <a:prstGeom prst="rect">
            <a:avLst/>
          </a:prstGeom>
          <a:solidFill>
            <a:srgbClr val="CCECFF"/>
          </a:solidFill>
          <a:ln w="9525">
            <a:solidFill>
              <a:schemeClr val="tx1"/>
            </a:solidFill>
            <a:miter lim="800000"/>
            <a:headEn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5612" name="Text Box 12"/>
          <p:cNvSpPr txBox="1">
            <a:spLocks noChangeArrowheads="1"/>
          </p:cNvSpPr>
          <p:nvPr/>
        </p:nvSpPr>
        <p:spPr bwMode="auto">
          <a:xfrm>
            <a:off x="6985000" y="3069126"/>
            <a:ext cx="1651000" cy="646331"/>
          </a:xfrm>
          <a:prstGeom prst="rect">
            <a:avLst/>
          </a:prstGeom>
          <a:noFill/>
          <a:ln w="9525">
            <a:noFill/>
            <a:miter lim="800000"/>
            <a:headEnd/>
            <a:tailEnd type="none" w="sm" len="lg"/>
          </a:ln>
        </p:spPr>
        <p:txBody>
          <a:bodyPr>
            <a:spAutoFit/>
          </a:bodyPr>
          <a:lstStyle/>
          <a:p>
            <a:pPr algn="ctr"/>
            <a:r>
              <a:rPr lang="en-GB" dirty="0"/>
              <a:t>Market potential</a:t>
            </a:r>
            <a:endParaRPr lang="en-US" dirty="0"/>
          </a:p>
        </p:txBody>
      </p:sp>
      <p:sp>
        <p:nvSpPr>
          <p:cNvPr id="25613" name="Text Box 13"/>
          <p:cNvSpPr txBox="1">
            <a:spLocks noChangeArrowheads="1"/>
          </p:cNvSpPr>
          <p:nvPr/>
        </p:nvSpPr>
        <p:spPr bwMode="auto">
          <a:xfrm>
            <a:off x="1293812" y="3086587"/>
            <a:ext cx="1651000" cy="646331"/>
          </a:xfrm>
          <a:prstGeom prst="rect">
            <a:avLst/>
          </a:prstGeom>
          <a:noFill/>
          <a:ln w="9525">
            <a:noFill/>
            <a:miter lim="800000"/>
            <a:headEnd/>
            <a:tailEnd type="none" w="sm" len="lg"/>
          </a:ln>
        </p:spPr>
        <p:txBody>
          <a:bodyPr>
            <a:spAutoFit/>
          </a:bodyPr>
          <a:lstStyle/>
          <a:p>
            <a:pPr algn="ctr"/>
            <a:r>
              <a:rPr lang="en-GB" dirty="0"/>
              <a:t>Operations capabilities</a:t>
            </a:r>
            <a:endParaRPr lang="en-US" dirty="0"/>
          </a:p>
        </p:txBody>
      </p:sp>
      <p:sp>
        <p:nvSpPr>
          <p:cNvPr id="25614" name="Text Box 14"/>
          <p:cNvSpPr txBox="1">
            <a:spLocks noChangeArrowheads="1"/>
          </p:cNvSpPr>
          <p:nvPr/>
        </p:nvSpPr>
        <p:spPr bwMode="auto">
          <a:xfrm>
            <a:off x="919162" y="140438"/>
            <a:ext cx="8064500" cy="1200328"/>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sz="2400" b="1" dirty="0"/>
              <a:t>Deploying operations capabilities to create market potential means ensuring that the operations function is expected to contribute to market positioning </a:t>
            </a:r>
            <a:endParaRPr lang="en-US" sz="2400" b="1" dirty="0"/>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541177" y="457184"/>
            <a:ext cx="8820470" cy="523220"/>
          </a:xfrm>
          <a:prstGeom prst="rect">
            <a:avLst/>
          </a:prstGeom>
          <a:noFill/>
          <a:ln w="25400">
            <a:noFill/>
            <a:miter lim="800000"/>
            <a:headEnd/>
            <a:tailEnd type="none" w="med" len="lg"/>
          </a:ln>
        </p:spPr>
        <p:txBody>
          <a:bodyPr wrap="square">
            <a:spAutoFit/>
          </a:bodyPr>
          <a:lstStyle/>
          <a:p>
            <a:pPr algn="ctr">
              <a:spcBef>
                <a:spcPct val="50000"/>
              </a:spcBef>
            </a:pPr>
            <a:r>
              <a:rPr lang="en-US" sz="2800" b="1" dirty="0"/>
              <a:t>The four-stage model of operations contribution </a:t>
            </a:r>
          </a:p>
        </p:txBody>
      </p:sp>
      <p:sp>
        <p:nvSpPr>
          <p:cNvPr id="26627" name="AutoShape 3"/>
          <p:cNvSpPr>
            <a:spLocks noChangeArrowheads="1"/>
          </p:cNvSpPr>
          <p:nvPr/>
        </p:nvSpPr>
        <p:spPr bwMode="auto">
          <a:xfrm rot="16200000" flipV="1">
            <a:off x="-645820" y="3130249"/>
            <a:ext cx="3465512" cy="474663"/>
          </a:xfrm>
          <a:prstGeom prst="rightArrow">
            <a:avLst>
              <a:gd name="adj1" fmla="val 66861"/>
              <a:gd name="adj2" fmla="val 103904"/>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6628" name="AutoShape 4"/>
          <p:cNvSpPr>
            <a:spLocks noChangeArrowheads="1"/>
          </p:cNvSpPr>
          <p:nvPr/>
        </p:nvSpPr>
        <p:spPr bwMode="auto">
          <a:xfrm>
            <a:off x="3152157" y="5598131"/>
            <a:ext cx="5902325" cy="446087"/>
          </a:xfrm>
          <a:prstGeom prst="rightArrow">
            <a:avLst>
              <a:gd name="adj1" fmla="val 66861"/>
              <a:gd name="adj2" fmla="val 188301"/>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6629" name="Rectangle 5"/>
          <p:cNvSpPr>
            <a:spLocks noChangeArrowheads="1"/>
          </p:cNvSpPr>
          <p:nvPr/>
        </p:nvSpPr>
        <p:spPr bwMode="auto">
          <a:xfrm>
            <a:off x="3277570" y="4155093"/>
            <a:ext cx="1419225" cy="828675"/>
          </a:xfrm>
          <a:prstGeom prst="rect">
            <a:avLst/>
          </a:prstGeom>
          <a:solidFill>
            <a:srgbClr val="CCCCFF"/>
          </a:solidFill>
          <a:ln w="12700">
            <a:solidFill>
              <a:schemeClr val="tx1"/>
            </a:solidFill>
            <a:miter lim="800000"/>
            <a:headEnd/>
            <a:tailEnd type="none" w="med" len="lg"/>
          </a:ln>
        </p:spPr>
        <p:txBody>
          <a:bodyPr wrap="none" anchor="ctr"/>
          <a:lstStyle/>
          <a:p>
            <a:endParaRPr lang="en-GB" dirty="0"/>
          </a:p>
        </p:txBody>
      </p:sp>
      <p:sp>
        <p:nvSpPr>
          <p:cNvPr id="26630" name="Text Box 6"/>
          <p:cNvSpPr txBox="1">
            <a:spLocks noChangeArrowheads="1"/>
          </p:cNvSpPr>
          <p:nvPr/>
        </p:nvSpPr>
        <p:spPr bwMode="auto">
          <a:xfrm>
            <a:off x="3306146" y="4940905"/>
            <a:ext cx="1247775" cy="584776"/>
          </a:xfrm>
          <a:prstGeom prst="rect">
            <a:avLst/>
          </a:prstGeom>
          <a:noFill/>
          <a:ln w="25400">
            <a:noFill/>
            <a:miter lim="800000"/>
            <a:headEnd/>
            <a:tailEnd type="none" w="med" len="lg"/>
          </a:ln>
        </p:spPr>
        <p:txBody>
          <a:bodyPr>
            <a:spAutoFit/>
          </a:bodyPr>
          <a:lstStyle/>
          <a:p>
            <a:pPr algn="ctr">
              <a:spcBef>
                <a:spcPct val="50000"/>
              </a:spcBef>
            </a:pPr>
            <a:r>
              <a:rPr lang="en-US" sz="1600" dirty="0">
                <a:solidFill>
                  <a:srgbClr val="FF0000"/>
                </a:solidFill>
              </a:rPr>
              <a:t>Internally neutral</a:t>
            </a:r>
          </a:p>
        </p:txBody>
      </p:sp>
      <p:sp>
        <p:nvSpPr>
          <p:cNvPr id="26631" name="Text Box 8"/>
          <p:cNvSpPr txBox="1">
            <a:spLocks noChangeArrowheads="1"/>
          </p:cNvSpPr>
          <p:nvPr/>
        </p:nvSpPr>
        <p:spPr bwMode="auto">
          <a:xfrm>
            <a:off x="1405907" y="4232880"/>
            <a:ext cx="1882775" cy="584776"/>
          </a:xfrm>
          <a:prstGeom prst="rect">
            <a:avLst/>
          </a:prstGeom>
          <a:noFill/>
          <a:ln w="25400">
            <a:noFill/>
            <a:miter lim="800000"/>
            <a:headEnd/>
            <a:tailEnd type="none" w="med" len="lg"/>
          </a:ln>
        </p:spPr>
        <p:txBody>
          <a:bodyPr>
            <a:spAutoFit/>
          </a:bodyPr>
          <a:lstStyle/>
          <a:p>
            <a:pPr>
              <a:spcBef>
                <a:spcPct val="50000"/>
              </a:spcBef>
            </a:pPr>
            <a:r>
              <a:rPr lang="en-US" sz="1600" dirty="0">
                <a:solidFill>
                  <a:srgbClr val="FF0000"/>
                </a:solidFill>
              </a:rPr>
              <a:t>Holding the organisation back</a:t>
            </a:r>
          </a:p>
        </p:txBody>
      </p:sp>
      <p:sp>
        <p:nvSpPr>
          <p:cNvPr id="26632" name="Rectangle 9"/>
          <p:cNvSpPr>
            <a:spLocks noChangeArrowheads="1"/>
          </p:cNvSpPr>
          <p:nvPr/>
        </p:nvSpPr>
        <p:spPr bwMode="auto">
          <a:xfrm>
            <a:off x="4696794" y="3323242"/>
            <a:ext cx="1416051" cy="824144"/>
          </a:xfrm>
          <a:prstGeom prst="rect">
            <a:avLst/>
          </a:prstGeom>
          <a:solidFill>
            <a:srgbClr val="CCECFF"/>
          </a:solidFill>
          <a:ln w="12700">
            <a:solidFill>
              <a:schemeClr val="tx1"/>
            </a:solidFill>
            <a:miter lim="800000"/>
            <a:headEnd/>
            <a:tailEnd type="none" w="med"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6633" name="Line 10"/>
          <p:cNvSpPr>
            <a:spLocks noChangeShapeType="1"/>
          </p:cNvSpPr>
          <p:nvPr/>
        </p:nvSpPr>
        <p:spPr bwMode="auto">
          <a:xfrm>
            <a:off x="6112843" y="4090006"/>
            <a:ext cx="0" cy="884237"/>
          </a:xfrm>
          <a:prstGeom prst="line">
            <a:avLst/>
          </a:prstGeom>
          <a:noFill/>
          <a:ln w="12700">
            <a:solidFill>
              <a:schemeClr val="tx1"/>
            </a:solidFill>
            <a:round/>
            <a:headEnd/>
            <a:tailEnd type="none" w="med" len="lg"/>
          </a:ln>
        </p:spPr>
        <p:txBody>
          <a:bodyPr wrap="none" anchor="ctr"/>
          <a:lstStyle/>
          <a:p>
            <a:endParaRPr lang="en-GB" dirty="0"/>
          </a:p>
        </p:txBody>
      </p:sp>
      <p:sp>
        <p:nvSpPr>
          <p:cNvPr id="26634" name="Text Box 11"/>
          <p:cNvSpPr txBox="1">
            <a:spLocks noChangeArrowheads="1"/>
          </p:cNvSpPr>
          <p:nvPr/>
        </p:nvSpPr>
        <p:spPr bwMode="auto">
          <a:xfrm>
            <a:off x="4736481" y="4958367"/>
            <a:ext cx="1406525" cy="584776"/>
          </a:xfrm>
          <a:prstGeom prst="rect">
            <a:avLst/>
          </a:prstGeom>
          <a:noFill/>
          <a:ln w="25400">
            <a:noFill/>
            <a:miter lim="800000"/>
            <a:headEnd/>
            <a:tailEnd type="none" w="med" len="lg"/>
          </a:ln>
        </p:spPr>
        <p:txBody>
          <a:bodyPr>
            <a:spAutoFit/>
          </a:bodyPr>
          <a:lstStyle/>
          <a:p>
            <a:pPr algn="ctr">
              <a:spcBef>
                <a:spcPct val="50000"/>
              </a:spcBef>
            </a:pPr>
            <a:r>
              <a:rPr lang="en-US" sz="1600" dirty="0">
                <a:solidFill>
                  <a:srgbClr val="FF0000"/>
                </a:solidFill>
              </a:rPr>
              <a:t>Externally neutral</a:t>
            </a:r>
          </a:p>
        </p:txBody>
      </p:sp>
      <p:sp>
        <p:nvSpPr>
          <p:cNvPr id="26635" name="Text Box 12"/>
          <p:cNvSpPr txBox="1">
            <a:spLocks noChangeArrowheads="1"/>
          </p:cNvSpPr>
          <p:nvPr/>
        </p:nvSpPr>
        <p:spPr bwMode="auto">
          <a:xfrm>
            <a:off x="1526557" y="3410555"/>
            <a:ext cx="1787525" cy="584776"/>
          </a:xfrm>
          <a:prstGeom prst="rect">
            <a:avLst/>
          </a:prstGeom>
          <a:noFill/>
          <a:ln w="25400">
            <a:noFill/>
            <a:miter lim="800000"/>
            <a:headEnd/>
            <a:tailEnd type="none" w="med" len="lg"/>
          </a:ln>
        </p:spPr>
        <p:txBody>
          <a:bodyPr>
            <a:spAutoFit/>
          </a:bodyPr>
          <a:lstStyle/>
          <a:p>
            <a:pPr>
              <a:spcBef>
                <a:spcPct val="50000"/>
              </a:spcBef>
            </a:pPr>
            <a:r>
              <a:rPr lang="en-US" sz="1600" dirty="0">
                <a:solidFill>
                  <a:srgbClr val="FF0000"/>
                </a:solidFill>
              </a:rPr>
              <a:t>As good as competitors</a:t>
            </a:r>
          </a:p>
        </p:txBody>
      </p:sp>
      <p:sp>
        <p:nvSpPr>
          <p:cNvPr id="26636" name="Rectangle 13"/>
          <p:cNvSpPr>
            <a:spLocks noChangeArrowheads="1"/>
          </p:cNvSpPr>
          <p:nvPr/>
        </p:nvSpPr>
        <p:spPr bwMode="auto">
          <a:xfrm>
            <a:off x="6112845" y="2505681"/>
            <a:ext cx="1417637" cy="827314"/>
          </a:xfrm>
          <a:prstGeom prst="rect">
            <a:avLst/>
          </a:prstGeom>
          <a:solidFill>
            <a:srgbClr val="CCECFF"/>
          </a:solidFill>
          <a:ln w="12700">
            <a:solidFill>
              <a:schemeClr val="tx1"/>
            </a:solidFill>
            <a:miter lim="800000"/>
            <a:headEnd/>
            <a:tailEnd type="none" w="med"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6637" name="Line 14"/>
          <p:cNvSpPr>
            <a:spLocks noChangeShapeType="1"/>
          </p:cNvSpPr>
          <p:nvPr/>
        </p:nvSpPr>
        <p:spPr bwMode="auto">
          <a:xfrm>
            <a:off x="7530480" y="3305781"/>
            <a:ext cx="0" cy="1652587"/>
          </a:xfrm>
          <a:prstGeom prst="line">
            <a:avLst/>
          </a:prstGeom>
          <a:noFill/>
          <a:ln w="12700">
            <a:solidFill>
              <a:schemeClr val="tx1"/>
            </a:solidFill>
            <a:round/>
            <a:headEnd/>
            <a:tailEnd type="none" w="med" len="lg"/>
          </a:ln>
        </p:spPr>
        <p:txBody>
          <a:bodyPr wrap="none" anchor="ctr"/>
          <a:lstStyle/>
          <a:p>
            <a:endParaRPr lang="en-GB" dirty="0"/>
          </a:p>
        </p:txBody>
      </p:sp>
      <p:sp>
        <p:nvSpPr>
          <p:cNvPr id="26638" name="Text Box 15"/>
          <p:cNvSpPr txBox="1">
            <a:spLocks noChangeArrowheads="1"/>
          </p:cNvSpPr>
          <p:nvPr/>
        </p:nvSpPr>
        <p:spPr bwMode="auto">
          <a:xfrm>
            <a:off x="6149358" y="4937730"/>
            <a:ext cx="1408113" cy="584776"/>
          </a:xfrm>
          <a:prstGeom prst="rect">
            <a:avLst/>
          </a:prstGeom>
          <a:noFill/>
          <a:ln w="25400">
            <a:noFill/>
            <a:miter lim="800000"/>
            <a:headEnd/>
            <a:tailEnd type="none" w="med" len="lg"/>
          </a:ln>
        </p:spPr>
        <p:txBody>
          <a:bodyPr>
            <a:spAutoFit/>
          </a:bodyPr>
          <a:lstStyle/>
          <a:p>
            <a:pPr algn="ctr">
              <a:spcBef>
                <a:spcPct val="50000"/>
              </a:spcBef>
            </a:pPr>
            <a:r>
              <a:rPr lang="en-US" sz="1600" dirty="0">
                <a:solidFill>
                  <a:srgbClr val="FF0000"/>
                </a:solidFill>
              </a:rPr>
              <a:t>Internally supportive</a:t>
            </a:r>
          </a:p>
        </p:txBody>
      </p:sp>
      <p:sp>
        <p:nvSpPr>
          <p:cNvPr id="26639" name="Text Box 16"/>
          <p:cNvSpPr txBox="1">
            <a:spLocks noChangeArrowheads="1"/>
          </p:cNvSpPr>
          <p:nvPr/>
        </p:nvSpPr>
        <p:spPr bwMode="auto">
          <a:xfrm>
            <a:off x="1428132" y="2507267"/>
            <a:ext cx="1844675" cy="584776"/>
          </a:xfrm>
          <a:prstGeom prst="rect">
            <a:avLst/>
          </a:prstGeom>
          <a:noFill/>
          <a:ln w="25400">
            <a:noFill/>
            <a:miter lim="800000"/>
            <a:headEnd/>
            <a:tailEnd type="none" w="med" len="lg"/>
          </a:ln>
        </p:spPr>
        <p:txBody>
          <a:bodyPr>
            <a:spAutoFit/>
          </a:bodyPr>
          <a:lstStyle/>
          <a:p>
            <a:pPr>
              <a:spcBef>
                <a:spcPct val="50000"/>
              </a:spcBef>
            </a:pPr>
            <a:r>
              <a:rPr lang="en-US" sz="1600" dirty="0">
                <a:solidFill>
                  <a:srgbClr val="FF0000"/>
                </a:solidFill>
              </a:rPr>
              <a:t>Clearly the best in the industry</a:t>
            </a:r>
          </a:p>
        </p:txBody>
      </p:sp>
      <p:sp>
        <p:nvSpPr>
          <p:cNvPr id="26640" name="Text Box 17"/>
          <p:cNvSpPr txBox="1">
            <a:spLocks noChangeArrowheads="1"/>
          </p:cNvSpPr>
          <p:nvPr/>
        </p:nvSpPr>
        <p:spPr bwMode="auto">
          <a:xfrm>
            <a:off x="7566995" y="4929791"/>
            <a:ext cx="1406525" cy="584776"/>
          </a:xfrm>
          <a:prstGeom prst="rect">
            <a:avLst/>
          </a:prstGeom>
          <a:noFill/>
          <a:ln w="25400">
            <a:noFill/>
            <a:miter lim="800000"/>
            <a:headEnd/>
            <a:tailEnd type="none" w="med" len="lg"/>
          </a:ln>
        </p:spPr>
        <p:txBody>
          <a:bodyPr>
            <a:spAutoFit/>
          </a:bodyPr>
          <a:lstStyle/>
          <a:p>
            <a:pPr algn="ctr">
              <a:spcBef>
                <a:spcPct val="50000"/>
              </a:spcBef>
            </a:pPr>
            <a:r>
              <a:rPr lang="en-US" sz="1600" dirty="0">
                <a:solidFill>
                  <a:srgbClr val="FF0000"/>
                </a:solidFill>
              </a:rPr>
              <a:t>Externally supportive</a:t>
            </a:r>
          </a:p>
        </p:txBody>
      </p:sp>
      <p:sp>
        <p:nvSpPr>
          <p:cNvPr id="26641" name="Rectangle 18"/>
          <p:cNvSpPr>
            <a:spLocks noChangeArrowheads="1"/>
          </p:cNvSpPr>
          <p:nvPr/>
        </p:nvSpPr>
        <p:spPr bwMode="auto">
          <a:xfrm>
            <a:off x="7530482" y="1681766"/>
            <a:ext cx="1419225" cy="824144"/>
          </a:xfrm>
          <a:prstGeom prst="rect">
            <a:avLst/>
          </a:prstGeom>
          <a:solidFill>
            <a:srgbClr val="CCECFF"/>
          </a:solidFill>
          <a:ln w="12700">
            <a:solidFill>
              <a:schemeClr val="tx1"/>
            </a:solidFill>
            <a:miter lim="800000"/>
            <a:headEnd/>
            <a:tailEnd type="none" w="med"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6642" name="Line 19"/>
          <p:cNvSpPr>
            <a:spLocks noChangeShapeType="1"/>
          </p:cNvSpPr>
          <p:nvPr/>
        </p:nvSpPr>
        <p:spPr bwMode="auto">
          <a:xfrm>
            <a:off x="8949705" y="2480279"/>
            <a:ext cx="0" cy="2482850"/>
          </a:xfrm>
          <a:prstGeom prst="line">
            <a:avLst/>
          </a:prstGeom>
          <a:noFill/>
          <a:ln w="12700">
            <a:solidFill>
              <a:schemeClr val="tx1"/>
            </a:solidFill>
            <a:round/>
            <a:headEnd/>
            <a:tailEnd type="none" w="med" len="lg"/>
          </a:ln>
        </p:spPr>
        <p:txBody>
          <a:bodyPr wrap="none" anchor="ctr"/>
          <a:lstStyle/>
          <a:p>
            <a:endParaRPr lang="en-GB" dirty="0"/>
          </a:p>
        </p:txBody>
      </p:sp>
      <p:sp>
        <p:nvSpPr>
          <p:cNvPr id="26643" name="Text Box 20"/>
          <p:cNvSpPr txBox="1">
            <a:spLocks noChangeArrowheads="1"/>
          </p:cNvSpPr>
          <p:nvPr/>
        </p:nvSpPr>
        <p:spPr bwMode="auto">
          <a:xfrm>
            <a:off x="1313833" y="1605567"/>
            <a:ext cx="1978025" cy="584776"/>
          </a:xfrm>
          <a:prstGeom prst="rect">
            <a:avLst/>
          </a:prstGeom>
          <a:noFill/>
          <a:ln w="25400">
            <a:noFill/>
            <a:miter lim="800000"/>
            <a:headEnd/>
            <a:tailEnd type="none" w="med" len="lg"/>
          </a:ln>
        </p:spPr>
        <p:txBody>
          <a:bodyPr>
            <a:spAutoFit/>
          </a:bodyPr>
          <a:lstStyle/>
          <a:p>
            <a:pPr>
              <a:spcBef>
                <a:spcPct val="50000"/>
              </a:spcBef>
            </a:pPr>
            <a:r>
              <a:rPr lang="en-US" sz="1600" dirty="0">
                <a:solidFill>
                  <a:srgbClr val="FF0000"/>
                </a:solidFill>
              </a:rPr>
              <a:t>Redefining industry expectations</a:t>
            </a:r>
          </a:p>
        </p:txBody>
      </p:sp>
      <p:sp>
        <p:nvSpPr>
          <p:cNvPr id="26644" name="AutoShape 21"/>
          <p:cNvSpPr>
            <a:spLocks noChangeArrowheads="1"/>
          </p:cNvSpPr>
          <p:nvPr/>
        </p:nvSpPr>
        <p:spPr bwMode="auto">
          <a:xfrm rot="19681581">
            <a:off x="3102944" y="2078872"/>
            <a:ext cx="5073651" cy="612775"/>
          </a:xfrm>
          <a:prstGeom prst="rightArrow">
            <a:avLst>
              <a:gd name="adj1" fmla="val 74139"/>
              <a:gd name="adj2" fmla="val 124734"/>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26645" name="Text Box 22"/>
          <p:cNvSpPr txBox="1">
            <a:spLocks noChangeArrowheads="1"/>
          </p:cNvSpPr>
          <p:nvPr/>
        </p:nvSpPr>
        <p:spPr bwMode="auto">
          <a:xfrm rot="19691164">
            <a:off x="3307731" y="2398235"/>
            <a:ext cx="3943351" cy="369332"/>
          </a:xfrm>
          <a:prstGeom prst="rect">
            <a:avLst/>
          </a:prstGeom>
          <a:noFill/>
          <a:ln w="25400">
            <a:noFill/>
            <a:miter lim="800000"/>
            <a:headEnd/>
            <a:tailEnd type="none" w="med" len="lg"/>
          </a:ln>
        </p:spPr>
        <p:txBody>
          <a:bodyPr>
            <a:spAutoFit/>
          </a:bodyPr>
          <a:lstStyle/>
          <a:p>
            <a:pPr algn="l">
              <a:spcBef>
                <a:spcPct val="50000"/>
              </a:spcBef>
            </a:pPr>
            <a:r>
              <a:rPr lang="en-US" dirty="0"/>
              <a:t>Increasing contribution of operations</a:t>
            </a:r>
          </a:p>
        </p:txBody>
      </p:sp>
      <p:sp>
        <p:nvSpPr>
          <p:cNvPr id="26646" name="Text Box 23"/>
          <p:cNvSpPr txBox="1">
            <a:spLocks noChangeArrowheads="1"/>
          </p:cNvSpPr>
          <p:nvPr/>
        </p:nvSpPr>
        <p:spPr bwMode="auto">
          <a:xfrm>
            <a:off x="4787282" y="3320066"/>
            <a:ext cx="1260475" cy="825500"/>
          </a:xfrm>
          <a:prstGeom prst="rect">
            <a:avLst/>
          </a:prstGeom>
          <a:noFill/>
          <a:ln w="25400">
            <a:noFill/>
            <a:miter lim="800000"/>
            <a:headEnd/>
            <a:tailEnd type="none" w="med" len="lg"/>
          </a:ln>
        </p:spPr>
        <p:txBody>
          <a:bodyPr>
            <a:spAutoFit/>
          </a:bodyPr>
          <a:lstStyle/>
          <a:p>
            <a:pPr algn="ctr">
              <a:spcBef>
                <a:spcPct val="50000"/>
              </a:spcBef>
            </a:pPr>
            <a:r>
              <a:rPr lang="en-US" sz="1600" b="1" dirty="0"/>
              <a:t>STAGE 2 </a:t>
            </a:r>
            <a:r>
              <a:rPr lang="en-US" sz="1600" dirty="0"/>
              <a:t>Adopt best practice</a:t>
            </a:r>
          </a:p>
        </p:txBody>
      </p:sp>
      <p:sp>
        <p:nvSpPr>
          <p:cNvPr id="26647" name="Text Box 24"/>
          <p:cNvSpPr txBox="1">
            <a:spLocks noChangeArrowheads="1"/>
          </p:cNvSpPr>
          <p:nvPr/>
        </p:nvSpPr>
        <p:spPr bwMode="auto">
          <a:xfrm>
            <a:off x="6143006" y="2486630"/>
            <a:ext cx="1423988" cy="888448"/>
          </a:xfrm>
          <a:prstGeom prst="rect">
            <a:avLst/>
          </a:prstGeom>
          <a:noFill/>
          <a:ln w="25400">
            <a:noFill/>
            <a:miter lim="800000"/>
            <a:headEnd/>
            <a:tailEnd type="none" w="med" len="lg"/>
          </a:ln>
        </p:spPr>
        <p:txBody>
          <a:bodyPr>
            <a:spAutoFit/>
          </a:bodyPr>
          <a:lstStyle/>
          <a:p>
            <a:pPr algn="ctr">
              <a:lnSpc>
                <a:spcPct val="80000"/>
              </a:lnSpc>
              <a:spcBef>
                <a:spcPct val="50000"/>
              </a:spcBef>
            </a:pPr>
            <a:r>
              <a:rPr lang="en-US" sz="1600" b="1" dirty="0"/>
              <a:t>STAGE 3 </a:t>
            </a:r>
            <a:r>
              <a:rPr lang="en-US" sz="1600" dirty="0"/>
              <a:t>Link strategy with operations</a:t>
            </a:r>
          </a:p>
        </p:txBody>
      </p:sp>
      <p:sp>
        <p:nvSpPr>
          <p:cNvPr id="26648" name="Text Box 25"/>
          <p:cNvSpPr txBox="1">
            <a:spLocks noChangeArrowheads="1"/>
          </p:cNvSpPr>
          <p:nvPr/>
        </p:nvSpPr>
        <p:spPr bwMode="auto">
          <a:xfrm>
            <a:off x="7571756" y="1700817"/>
            <a:ext cx="1455739" cy="841256"/>
          </a:xfrm>
          <a:prstGeom prst="rect">
            <a:avLst/>
          </a:prstGeom>
          <a:noFill/>
          <a:ln w="25400">
            <a:noFill/>
            <a:miter lim="800000"/>
            <a:headEnd/>
            <a:tailEnd type="none" w="med" len="lg"/>
          </a:ln>
        </p:spPr>
        <p:txBody>
          <a:bodyPr>
            <a:spAutoFit/>
          </a:bodyPr>
          <a:lstStyle/>
          <a:p>
            <a:pPr algn="ctr">
              <a:lnSpc>
                <a:spcPct val="75000"/>
              </a:lnSpc>
              <a:spcBef>
                <a:spcPct val="50000"/>
              </a:spcBef>
            </a:pPr>
            <a:r>
              <a:rPr lang="en-US" sz="1600" b="1" dirty="0"/>
              <a:t>STAGE 4 </a:t>
            </a:r>
            <a:r>
              <a:rPr lang="en-US" sz="1600" dirty="0"/>
              <a:t>Give an operations advantage </a:t>
            </a:r>
          </a:p>
        </p:txBody>
      </p:sp>
      <p:sp>
        <p:nvSpPr>
          <p:cNvPr id="26649" name="Text Box 26"/>
          <p:cNvSpPr txBox="1">
            <a:spLocks noChangeArrowheads="1"/>
          </p:cNvSpPr>
          <p:nvPr/>
        </p:nvSpPr>
        <p:spPr bwMode="auto">
          <a:xfrm rot="-2192923">
            <a:off x="4585670" y="4288155"/>
            <a:ext cx="1555751" cy="584776"/>
          </a:xfrm>
          <a:prstGeom prst="rect">
            <a:avLst/>
          </a:prstGeom>
          <a:noFill/>
          <a:ln w="9525">
            <a:noFill/>
            <a:miter lim="800000"/>
            <a:headEnd/>
            <a:tailEnd/>
          </a:ln>
        </p:spPr>
        <p:txBody>
          <a:bodyPr>
            <a:spAutoFit/>
          </a:bodyPr>
          <a:lstStyle/>
          <a:p>
            <a:pPr algn="ctr" eaLnBrk="1" hangingPunct="1">
              <a:spcBef>
                <a:spcPct val="50000"/>
              </a:spcBef>
            </a:pPr>
            <a:r>
              <a:rPr lang="en-GB" sz="1600" dirty="0"/>
              <a:t>Implementing strategy</a:t>
            </a:r>
            <a:endParaRPr lang="en-US" sz="1600" dirty="0"/>
          </a:p>
        </p:txBody>
      </p:sp>
      <p:sp>
        <p:nvSpPr>
          <p:cNvPr id="26650" name="Freeform 27"/>
          <p:cNvSpPr>
            <a:spLocks/>
          </p:cNvSpPr>
          <p:nvPr/>
        </p:nvSpPr>
        <p:spPr bwMode="auto">
          <a:xfrm>
            <a:off x="4722195" y="4174143"/>
            <a:ext cx="541337" cy="428625"/>
          </a:xfrm>
          <a:custGeom>
            <a:avLst/>
            <a:gdLst>
              <a:gd name="T0" fmla="*/ 0 w 264"/>
              <a:gd name="T1" fmla="*/ 216 h 216"/>
              <a:gd name="T2" fmla="*/ 72 w 264"/>
              <a:gd name="T3" fmla="*/ 204 h 216"/>
              <a:gd name="T4" fmla="*/ 138 w 264"/>
              <a:gd name="T5" fmla="*/ 168 h 216"/>
              <a:gd name="T6" fmla="*/ 222 w 264"/>
              <a:gd name="T7" fmla="*/ 102 h 216"/>
              <a:gd name="T8" fmla="*/ 240 w 264"/>
              <a:gd name="T9" fmla="*/ 66 h 216"/>
              <a:gd name="T10" fmla="*/ 264 w 264"/>
              <a:gd name="T11" fmla="*/ 0 h 216"/>
              <a:gd name="T12" fmla="*/ 0 60000 65536"/>
              <a:gd name="T13" fmla="*/ 0 60000 65536"/>
              <a:gd name="T14" fmla="*/ 0 60000 65536"/>
              <a:gd name="T15" fmla="*/ 0 60000 65536"/>
              <a:gd name="T16" fmla="*/ 0 60000 65536"/>
              <a:gd name="T17" fmla="*/ 0 60000 65536"/>
              <a:gd name="T18" fmla="*/ 0 w 264"/>
              <a:gd name="T19" fmla="*/ 0 h 216"/>
              <a:gd name="T20" fmla="*/ 264 w 264"/>
              <a:gd name="T21" fmla="*/ 216 h 216"/>
            </a:gdLst>
            <a:ahLst/>
            <a:cxnLst>
              <a:cxn ang="T12">
                <a:pos x="T0" y="T1"/>
              </a:cxn>
              <a:cxn ang="T13">
                <a:pos x="T2" y="T3"/>
              </a:cxn>
              <a:cxn ang="T14">
                <a:pos x="T4" y="T5"/>
              </a:cxn>
              <a:cxn ang="T15">
                <a:pos x="T6" y="T7"/>
              </a:cxn>
              <a:cxn ang="T16">
                <a:pos x="T8" y="T9"/>
              </a:cxn>
              <a:cxn ang="T17">
                <a:pos x="T10" y="T11"/>
              </a:cxn>
            </a:cxnLst>
            <a:rect l="T18" t="T19" r="T20" b="T21"/>
            <a:pathLst>
              <a:path w="264" h="216">
                <a:moveTo>
                  <a:pt x="0" y="216"/>
                </a:moveTo>
                <a:cubicBezTo>
                  <a:pt x="24" y="214"/>
                  <a:pt x="49" y="212"/>
                  <a:pt x="72" y="204"/>
                </a:cubicBezTo>
                <a:cubicBezTo>
                  <a:pt x="95" y="196"/>
                  <a:pt x="113" y="185"/>
                  <a:pt x="138" y="168"/>
                </a:cubicBezTo>
                <a:cubicBezTo>
                  <a:pt x="163" y="151"/>
                  <a:pt x="205" y="119"/>
                  <a:pt x="222" y="102"/>
                </a:cubicBezTo>
                <a:cubicBezTo>
                  <a:pt x="239" y="85"/>
                  <a:pt x="233" y="83"/>
                  <a:pt x="240" y="66"/>
                </a:cubicBezTo>
                <a:cubicBezTo>
                  <a:pt x="247" y="49"/>
                  <a:pt x="261" y="11"/>
                  <a:pt x="264" y="0"/>
                </a:cubicBezTo>
              </a:path>
            </a:pathLst>
          </a:custGeom>
          <a:noFill/>
          <a:ln w="38100" cmpd="sng">
            <a:solidFill>
              <a:srgbClr val="990099"/>
            </a:solidFill>
            <a:round/>
            <a:headEnd type="none" w="med" len="med"/>
            <a:tailEnd type="triangle" w="med" len="med"/>
          </a:ln>
        </p:spPr>
        <p:txBody>
          <a:bodyPr/>
          <a:lstStyle/>
          <a:p>
            <a:endParaRPr lang="en-GB" dirty="0"/>
          </a:p>
        </p:txBody>
      </p:sp>
      <p:sp>
        <p:nvSpPr>
          <p:cNvPr id="26651" name="Text Box 28"/>
          <p:cNvSpPr txBox="1">
            <a:spLocks noChangeArrowheads="1"/>
          </p:cNvSpPr>
          <p:nvPr/>
        </p:nvSpPr>
        <p:spPr bwMode="auto">
          <a:xfrm rot="-2192923">
            <a:off x="5882658" y="3495991"/>
            <a:ext cx="1552575" cy="584776"/>
          </a:xfrm>
          <a:prstGeom prst="rect">
            <a:avLst/>
          </a:prstGeom>
          <a:noFill/>
          <a:ln w="9525">
            <a:noFill/>
            <a:miter lim="800000"/>
            <a:headEnd/>
            <a:tailEnd/>
          </a:ln>
        </p:spPr>
        <p:txBody>
          <a:bodyPr>
            <a:spAutoFit/>
          </a:bodyPr>
          <a:lstStyle/>
          <a:p>
            <a:pPr algn="ctr" eaLnBrk="1" hangingPunct="1">
              <a:spcBef>
                <a:spcPct val="50000"/>
              </a:spcBef>
            </a:pPr>
            <a:r>
              <a:rPr lang="en-GB" sz="1600" dirty="0"/>
              <a:t>Supporting strategy</a:t>
            </a:r>
            <a:endParaRPr lang="en-US" sz="1600" dirty="0"/>
          </a:p>
        </p:txBody>
      </p:sp>
      <p:sp>
        <p:nvSpPr>
          <p:cNvPr id="26652" name="Freeform 29"/>
          <p:cNvSpPr>
            <a:spLocks/>
          </p:cNvSpPr>
          <p:nvPr/>
        </p:nvSpPr>
        <p:spPr bwMode="auto">
          <a:xfrm>
            <a:off x="6155706" y="3350230"/>
            <a:ext cx="541339" cy="428625"/>
          </a:xfrm>
          <a:custGeom>
            <a:avLst/>
            <a:gdLst>
              <a:gd name="T0" fmla="*/ 0 w 264"/>
              <a:gd name="T1" fmla="*/ 216 h 216"/>
              <a:gd name="T2" fmla="*/ 72 w 264"/>
              <a:gd name="T3" fmla="*/ 204 h 216"/>
              <a:gd name="T4" fmla="*/ 138 w 264"/>
              <a:gd name="T5" fmla="*/ 168 h 216"/>
              <a:gd name="T6" fmla="*/ 222 w 264"/>
              <a:gd name="T7" fmla="*/ 102 h 216"/>
              <a:gd name="T8" fmla="*/ 240 w 264"/>
              <a:gd name="T9" fmla="*/ 66 h 216"/>
              <a:gd name="T10" fmla="*/ 264 w 264"/>
              <a:gd name="T11" fmla="*/ 0 h 216"/>
              <a:gd name="T12" fmla="*/ 0 60000 65536"/>
              <a:gd name="T13" fmla="*/ 0 60000 65536"/>
              <a:gd name="T14" fmla="*/ 0 60000 65536"/>
              <a:gd name="T15" fmla="*/ 0 60000 65536"/>
              <a:gd name="T16" fmla="*/ 0 60000 65536"/>
              <a:gd name="T17" fmla="*/ 0 60000 65536"/>
              <a:gd name="T18" fmla="*/ 0 w 264"/>
              <a:gd name="T19" fmla="*/ 0 h 216"/>
              <a:gd name="T20" fmla="*/ 264 w 264"/>
              <a:gd name="T21" fmla="*/ 216 h 216"/>
            </a:gdLst>
            <a:ahLst/>
            <a:cxnLst>
              <a:cxn ang="T12">
                <a:pos x="T0" y="T1"/>
              </a:cxn>
              <a:cxn ang="T13">
                <a:pos x="T2" y="T3"/>
              </a:cxn>
              <a:cxn ang="T14">
                <a:pos x="T4" y="T5"/>
              </a:cxn>
              <a:cxn ang="T15">
                <a:pos x="T6" y="T7"/>
              </a:cxn>
              <a:cxn ang="T16">
                <a:pos x="T8" y="T9"/>
              </a:cxn>
              <a:cxn ang="T17">
                <a:pos x="T10" y="T11"/>
              </a:cxn>
            </a:cxnLst>
            <a:rect l="T18" t="T19" r="T20" b="T21"/>
            <a:pathLst>
              <a:path w="264" h="216">
                <a:moveTo>
                  <a:pt x="0" y="216"/>
                </a:moveTo>
                <a:cubicBezTo>
                  <a:pt x="24" y="214"/>
                  <a:pt x="49" y="212"/>
                  <a:pt x="72" y="204"/>
                </a:cubicBezTo>
                <a:cubicBezTo>
                  <a:pt x="95" y="196"/>
                  <a:pt x="113" y="185"/>
                  <a:pt x="138" y="168"/>
                </a:cubicBezTo>
                <a:cubicBezTo>
                  <a:pt x="163" y="151"/>
                  <a:pt x="205" y="119"/>
                  <a:pt x="222" y="102"/>
                </a:cubicBezTo>
                <a:cubicBezTo>
                  <a:pt x="239" y="85"/>
                  <a:pt x="233" y="83"/>
                  <a:pt x="240" y="66"/>
                </a:cubicBezTo>
                <a:cubicBezTo>
                  <a:pt x="247" y="49"/>
                  <a:pt x="261" y="11"/>
                  <a:pt x="264" y="0"/>
                </a:cubicBezTo>
              </a:path>
            </a:pathLst>
          </a:custGeom>
          <a:noFill/>
          <a:ln w="38100" cmpd="sng">
            <a:solidFill>
              <a:srgbClr val="990099"/>
            </a:solidFill>
            <a:round/>
            <a:headEnd type="none" w="med" len="med"/>
            <a:tailEnd type="triangle" w="med" len="med"/>
          </a:ln>
        </p:spPr>
        <p:txBody>
          <a:bodyPr/>
          <a:lstStyle/>
          <a:p>
            <a:endParaRPr lang="en-GB" dirty="0"/>
          </a:p>
        </p:txBody>
      </p:sp>
      <p:sp>
        <p:nvSpPr>
          <p:cNvPr id="26653" name="Text Box 30"/>
          <p:cNvSpPr txBox="1">
            <a:spLocks noChangeArrowheads="1"/>
          </p:cNvSpPr>
          <p:nvPr/>
        </p:nvSpPr>
        <p:spPr bwMode="auto">
          <a:xfrm rot="-2192923">
            <a:off x="7301882" y="2691922"/>
            <a:ext cx="1555751" cy="584776"/>
          </a:xfrm>
          <a:prstGeom prst="rect">
            <a:avLst/>
          </a:prstGeom>
          <a:noFill/>
          <a:ln w="9525">
            <a:noFill/>
            <a:miter lim="800000"/>
            <a:headEnd/>
            <a:tailEnd/>
          </a:ln>
        </p:spPr>
        <p:txBody>
          <a:bodyPr>
            <a:spAutoFit/>
          </a:bodyPr>
          <a:lstStyle/>
          <a:p>
            <a:pPr algn="ctr" eaLnBrk="1" hangingPunct="1">
              <a:spcBef>
                <a:spcPct val="50000"/>
              </a:spcBef>
            </a:pPr>
            <a:r>
              <a:rPr lang="en-GB" sz="1600" dirty="0"/>
              <a:t>Driving strategy</a:t>
            </a:r>
            <a:endParaRPr lang="en-US" sz="1600" dirty="0"/>
          </a:p>
        </p:txBody>
      </p:sp>
      <p:sp>
        <p:nvSpPr>
          <p:cNvPr id="26654" name="Freeform 31"/>
          <p:cNvSpPr>
            <a:spLocks/>
          </p:cNvSpPr>
          <p:nvPr/>
        </p:nvSpPr>
        <p:spPr bwMode="auto">
          <a:xfrm>
            <a:off x="7570168" y="2531080"/>
            <a:ext cx="544512" cy="425450"/>
          </a:xfrm>
          <a:custGeom>
            <a:avLst/>
            <a:gdLst>
              <a:gd name="T0" fmla="*/ 0 w 264"/>
              <a:gd name="T1" fmla="*/ 216 h 216"/>
              <a:gd name="T2" fmla="*/ 72 w 264"/>
              <a:gd name="T3" fmla="*/ 204 h 216"/>
              <a:gd name="T4" fmla="*/ 138 w 264"/>
              <a:gd name="T5" fmla="*/ 168 h 216"/>
              <a:gd name="T6" fmla="*/ 222 w 264"/>
              <a:gd name="T7" fmla="*/ 102 h 216"/>
              <a:gd name="T8" fmla="*/ 240 w 264"/>
              <a:gd name="T9" fmla="*/ 66 h 216"/>
              <a:gd name="T10" fmla="*/ 264 w 264"/>
              <a:gd name="T11" fmla="*/ 0 h 216"/>
              <a:gd name="T12" fmla="*/ 0 60000 65536"/>
              <a:gd name="T13" fmla="*/ 0 60000 65536"/>
              <a:gd name="T14" fmla="*/ 0 60000 65536"/>
              <a:gd name="T15" fmla="*/ 0 60000 65536"/>
              <a:gd name="T16" fmla="*/ 0 60000 65536"/>
              <a:gd name="T17" fmla="*/ 0 60000 65536"/>
              <a:gd name="T18" fmla="*/ 0 w 264"/>
              <a:gd name="T19" fmla="*/ 0 h 216"/>
              <a:gd name="T20" fmla="*/ 264 w 264"/>
              <a:gd name="T21" fmla="*/ 216 h 216"/>
            </a:gdLst>
            <a:ahLst/>
            <a:cxnLst>
              <a:cxn ang="T12">
                <a:pos x="T0" y="T1"/>
              </a:cxn>
              <a:cxn ang="T13">
                <a:pos x="T2" y="T3"/>
              </a:cxn>
              <a:cxn ang="T14">
                <a:pos x="T4" y="T5"/>
              </a:cxn>
              <a:cxn ang="T15">
                <a:pos x="T6" y="T7"/>
              </a:cxn>
              <a:cxn ang="T16">
                <a:pos x="T8" y="T9"/>
              </a:cxn>
              <a:cxn ang="T17">
                <a:pos x="T10" y="T11"/>
              </a:cxn>
            </a:cxnLst>
            <a:rect l="T18" t="T19" r="T20" b="T21"/>
            <a:pathLst>
              <a:path w="264" h="216">
                <a:moveTo>
                  <a:pt x="0" y="216"/>
                </a:moveTo>
                <a:cubicBezTo>
                  <a:pt x="24" y="214"/>
                  <a:pt x="49" y="212"/>
                  <a:pt x="72" y="204"/>
                </a:cubicBezTo>
                <a:cubicBezTo>
                  <a:pt x="95" y="196"/>
                  <a:pt x="113" y="185"/>
                  <a:pt x="138" y="168"/>
                </a:cubicBezTo>
                <a:cubicBezTo>
                  <a:pt x="163" y="151"/>
                  <a:pt x="205" y="119"/>
                  <a:pt x="222" y="102"/>
                </a:cubicBezTo>
                <a:cubicBezTo>
                  <a:pt x="239" y="85"/>
                  <a:pt x="233" y="83"/>
                  <a:pt x="240" y="66"/>
                </a:cubicBezTo>
                <a:cubicBezTo>
                  <a:pt x="247" y="49"/>
                  <a:pt x="261" y="11"/>
                  <a:pt x="264" y="0"/>
                </a:cubicBezTo>
              </a:path>
            </a:pathLst>
          </a:custGeom>
          <a:noFill/>
          <a:ln w="38100" cmpd="sng">
            <a:solidFill>
              <a:srgbClr val="990099"/>
            </a:solidFill>
            <a:round/>
            <a:headEnd type="none" w="med" len="med"/>
            <a:tailEnd type="triangle" w="med" len="med"/>
          </a:ln>
        </p:spPr>
        <p:txBody>
          <a:bodyPr/>
          <a:lstStyle/>
          <a:p>
            <a:endParaRPr lang="en-GB" dirty="0"/>
          </a:p>
        </p:txBody>
      </p:sp>
      <p:sp>
        <p:nvSpPr>
          <p:cNvPr id="26655" name="Line 32"/>
          <p:cNvSpPr>
            <a:spLocks noChangeShapeType="1"/>
          </p:cNvSpPr>
          <p:nvPr/>
        </p:nvSpPr>
        <p:spPr bwMode="auto">
          <a:xfrm>
            <a:off x="3277568" y="1616681"/>
            <a:ext cx="0" cy="3367087"/>
          </a:xfrm>
          <a:prstGeom prst="line">
            <a:avLst/>
          </a:prstGeom>
          <a:noFill/>
          <a:ln w="38100">
            <a:solidFill>
              <a:schemeClr val="tx1"/>
            </a:solidFill>
            <a:round/>
            <a:headEnd type="stealth" w="sm" len="med"/>
            <a:tailEnd type="none" w="med" len="lg"/>
          </a:ln>
        </p:spPr>
        <p:txBody>
          <a:bodyPr wrap="none" anchor="ctr"/>
          <a:lstStyle/>
          <a:p>
            <a:endParaRPr lang="en-GB" dirty="0"/>
          </a:p>
        </p:txBody>
      </p:sp>
      <p:sp>
        <p:nvSpPr>
          <p:cNvPr id="26656" name="Line 33"/>
          <p:cNvSpPr>
            <a:spLocks noChangeShapeType="1"/>
          </p:cNvSpPr>
          <p:nvPr/>
        </p:nvSpPr>
        <p:spPr bwMode="auto">
          <a:xfrm>
            <a:off x="3277570" y="4966304"/>
            <a:ext cx="5672137" cy="0"/>
          </a:xfrm>
          <a:prstGeom prst="line">
            <a:avLst/>
          </a:prstGeom>
          <a:noFill/>
          <a:ln w="38100">
            <a:solidFill>
              <a:schemeClr val="tx1"/>
            </a:solidFill>
            <a:round/>
            <a:headEnd/>
            <a:tailEnd type="triangle" w="med" len="med"/>
          </a:ln>
        </p:spPr>
        <p:txBody>
          <a:bodyPr wrap="none" anchor="ctr"/>
          <a:lstStyle/>
          <a:p>
            <a:endParaRPr lang="en-GB" dirty="0"/>
          </a:p>
        </p:txBody>
      </p:sp>
      <p:sp>
        <p:nvSpPr>
          <p:cNvPr id="26657" name="Text Box 34"/>
          <p:cNvSpPr txBox="1">
            <a:spLocks noChangeArrowheads="1"/>
          </p:cNvSpPr>
          <p:nvPr/>
        </p:nvSpPr>
        <p:spPr bwMode="auto">
          <a:xfrm>
            <a:off x="4015757" y="5628292"/>
            <a:ext cx="3998913" cy="369332"/>
          </a:xfrm>
          <a:prstGeom prst="rect">
            <a:avLst/>
          </a:prstGeom>
          <a:noFill/>
          <a:ln w="9525">
            <a:noFill/>
            <a:miter lim="800000"/>
            <a:headEnd/>
            <a:tailEnd/>
          </a:ln>
        </p:spPr>
        <p:txBody>
          <a:bodyPr>
            <a:spAutoFit/>
          </a:bodyPr>
          <a:lstStyle/>
          <a:p>
            <a:pPr algn="ctr" eaLnBrk="1" hangingPunct="1">
              <a:spcBef>
                <a:spcPct val="50000"/>
              </a:spcBef>
            </a:pPr>
            <a:r>
              <a:rPr lang="en-GB" dirty="0"/>
              <a:t>Increasing operations capabilities</a:t>
            </a:r>
            <a:endParaRPr lang="en-US" dirty="0"/>
          </a:p>
        </p:txBody>
      </p:sp>
      <p:sp>
        <p:nvSpPr>
          <p:cNvPr id="26658" name="Text Box 35"/>
          <p:cNvSpPr txBox="1">
            <a:spLocks noChangeArrowheads="1"/>
          </p:cNvSpPr>
          <p:nvPr/>
        </p:nvSpPr>
        <p:spPr bwMode="auto">
          <a:xfrm rot="16200000">
            <a:off x="-512469" y="3392463"/>
            <a:ext cx="3163888" cy="369332"/>
          </a:xfrm>
          <a:prstGeom prst="rect">
            <a:avLst/>
          </a:prstGeom>
          <a:noFill/>
          <a:ln w="9525">
            <a:noFill/>
            <a:miter lim="800000"/>
            <a:headEnd/>
            <a:tailEnd/>
          </a:ln>
        </p:spPr>
        <p:txBody>
          <a:bodyPr>
            <a:spAutoFit/>
          </a:bodyPr>
          <a:lstStyle/>
          <a:p>
            <a:pPr algn="ctr" eaLnBrk="1" hangingPunct="1">
              <a:spcBef>
                <a:spcPct val="50000"/>
              </a:spcBef>
            </a:pPr>
            <a:r>
              <a:rPr lang="en-GB" dirty="0"/>
              <a:t>Increasing strategic impact</a:t>
            </a:r>
            <a:endParaRPr lang="en-US" dirty="0"/>
          </a:p>
        </p:txBody>
      </p:sp>
      <p:sp>
        <p:nvSpPr>
          <p:cNvPr id="26659" name="Text Box 38"/>
          <p:cNvSpPr txBox="1">
            <a:spLocks noChangeArrowheads="1"/>
          </p:cNvSpPr>
          <p:nvPr/>
        </p:nvSpPr>
        <p:spPr bwMode="auto">
          <a:xfrm>
            <a:off x="3279156" y="4150104"/>
            <a:ext cx="1455739" cy="841256"/>
          </a:xfrm>
          <a:prstGeom prst="rect">
            <a:avLst/>
          </a:prstGeom>
          <a:solidFill>
            <a:srgbClr val="CCECFF"/>
          </a:solidFill>
          <a:ln w="25400">
            <a:solidFill>
              <a:schemeClr val="tx1"/>
            </a:solidFill>
            <a:miter lim="800000"/>
            <a:headEnd/>
            <a:tailEnd type="none" w="med"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lnSpc>
                <a:spcPct val="75000"/>
              </a:lnSpc>
              <a:spcBef>
                <a:spcPct val="50000"/>
              </a:spcBef>
            </a:pPr>
            <a:r>
              <a:rPr lang="en-US" sz="1600" b="1" dirty="0"/>
              <a:t>STAGE 1 </a:t>
            </a:r>
            <a:r>
              <a:rPr lang="en-US" sz="1600" dirty="0"/>
              <a:t>Correct the worst problems</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28" name="Text Box 101"/>
          <p:cNvSpPr txBox="1">
            <a:spLocks noChangeArrowheads="1"/>
          </p:cNvSpPr>
          <p:nvPr/>
        </p:nvSpPr>
        <p:spPr bwMode="auto">
          <a:xfrm>
            <a:off x="379412" y="26378"/>
            <a:ext cx="9144000" cy="954107"/>
          </a:xfrm>
          <a:prstGeom prst="rect">
            <a:avLst/>
          </a:prstGeom>
          <a:noFill/>
          <a:ln w="9525">
            <a:noFill/>
            <a:miter lim="800000"/>
            <a:headEnd type="none" w="sm" len="lg"/>
            <a:tailEnd type="none" w="sm" len="lg"/>
          </a:ln>
        </p:spPr>
        <p:txBody>
          <a:bodyPr wrap="square">
            <a:spAutoFit/>
          </a:bodyPr>
          <a:lstStyle/>
          <a:p>
            <a:pPr>
              <a:tabLst>
                <a:tab pos="3594100" algn="l"/>
              </a:tabLst>
            </a:pPr>
            <a:r>
              <a:rPr lang="en-GB" sz="2800" b="1" dirty="0"/>
              <a:t>Log-log experience curve for a </a:t>
            </a:r>
            <a:br>
              <a:rPr lang="en-GB" sz="2800" b="1" dirty="0"/>
            </a:br>
            <a:r>
              <a:rPr lang="en-GB" sz="2800" b="1" dirty="0"/>
              <a:t>voucher processing centre</a:t>
            </a:r>
            <a:endParaRPr lang="en-US" sz="2800" b="1" dirty="0"/>
          </a:p>
        </p:txBody>
      </p:sp>
      <p:grpSp>
        <p:nvGrpSpPr>
          <p:cNvPr id="93" name="Group 92"/>
          <p:cNvGrpSpPr/>
          <p:nvPr/>
        </p:nvGrpSpPr>
        <p:grpSpPr>
          <a:xfrm>
            <a:off x="689040" y="977662"/>
            <a:ext cx="8524747" cy="5099972"/>
            <a:chOff x="311801" y="933702"/>
            <a:chExt cx="8524747" cy="5099972"/>
          </a:xfrm>
        </p:grpSpPr>
        <p:sp>
          <p:nvSpPr>
            <p:cNvPr id="29698" name="Rectangle 106"/>
            <p:cNvSpPr>
              <a:spLocks noChangeArrowheads="1"/>
            </p:cNvSpPr>
            <p:nvPr/>
          </p:nvSpPr>
          <p:spPr bwMode="auto">
            <a:xfrm>
              <a:off x="866155" y="1146205"/>
              <a:ext cx="7342123" cy="4114546"/>
            </a:xfrm>
            <a:prstGeom prst="rect">
              <a:avLst/>
            </a:prstGeom>
            <a:solidFill>
              <a:schemeClr val="bg1">
                <a:lumMod val="95000"/>
              </a:schemeClr>
            </a:solidFill>
            <a:ln w="50800">
              <a:noFill/>
              <a:miter lim="800000"/>
              <a:headEnd type="none" w="lg" len="med"/>
              <a:tailEnd type="none" w="lg" len="med"/>
            </a:ln>
          </p:spPr>
          <p:txBody>
            <a:bodyPr wrap="none" anchor="ctr"/>
            <a:lstStyle/>
            <a:p>
              <a:endParaRPr lang="en-GB" sz="900" dirty="0"/>
            </a:p>
          </p:txBody>
        </p:sp>
        <p:grpSp>
          <p:nvGrpSpPr>
            <p:cNvPr id="29699" name="Group 14"/>
            <p:cNvGrpSpPr>
              <a:grpSpLocks/>
            </p:cNvGrpSpPr>
            <p:nvPr/>
          </p:nvGrpSpPr>
          <p:grpSpPr bwMode="auto">
            <a:xfrm>
              <a:off x="884634" y="1127725"/>
              <a:ext cx="1832451" cy="4139184"/>
              <a:chOff x="1008" y="1530"/>
              <a:chExt cx="768" cy="1595"/>
            </a:xfrm>
          </p:grpSpPr>
          <p:sp>
            <p:nvSpPr>
              <p:cNvPr id="29776" name="Line 2"/>
              <p:cNvSpPr>
                <a:spLocks noChangeShapeType="1"/>
              </p:cNvSpPr>
              <p:nvPr/>
            </p:nvSpPr>
            <p:spPr bwMode="auto">
              <a:xfrm>
                <a:off x="1008"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77" name="Line 3"/>
              <p:cNvSpPr>
                <a:spLocks noChangeShapeType="1"/>
              </p:cNvSpPr>
              <p:nvPr/>
            </p:nvSpPr>
            <p:spPr bwMode="auto">
              <a:xfrm>
                <a:off x="1242"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78" name="Line 4"/>
              <p:cNvSpPr>
                <a:spLocks noChangeShapeType="1"/>
              </p:cNvSpPr>
              <p:nvPr/>
            </p:nvSpPr>
            <p:spPr bwMode="auto">
              <a:xfrm>
                <a:off x="1386" y="1530"/>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79" name="Line 5"/>
              <p:cNvSpPr>
                <a:spLocks noChangeShapeType="1"/>
              </p:cNvSpPr>
              <p:nvPr/>
            </p:nvSpPr>
            <p:spPr bwMode="auto">
              <a:xfrm>
                <a:off x="1482"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80" name="Line 6"/>
              <p:cNvSpPr>
                <a:spLocks noChangeShapeType="1"/>
              </p:cNvSpPr>
              <p:nvPr/>
            </p:nvSpPr>
            <p:spPr bwMode="auto">
              <a:xfrm>
                <a:off x="1554"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81" name="Line 7"/>
              <p:cNvSpPr>
                <a:spLocks noChangeShapeType="1"/>
              </p:cNvSpPr>
              <p:nvPr/>
            </p:nvSpPr>
            <p:spPr bwMode="auto">
              <a:xfrm>
                <a:off x="1614"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82" name="Line 8"/>
              <p:cNvSpPr>
                <a:spLocks noChangeShapeType="1"/>
              </p:cNvSpPr>
              <p:nvPr/>
            </p:nvSpPr>
            <p:spPr bwMode="auto">
              <a:xfrm>
                <a:off x="1668"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83" name="Line 9"/>
              <p:cNvSpPr>
                <a:spLocks noChangeShapeType="1"/>
              </p:cNvSpPr>
              <p:nvPr/>
            </p:nvSpPr>
            <p:spPr bwMode="auto">
              <a:xfrm>
                <a:off x="1716"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84" name="Line 10"/>
              <p:cNvSpPr>
                <a:spLocks noChangeShapeType="1"/>
              </p:cNvSpPr>
              <p:nvPr/>
            </p:nvSpPr>
            <p:spPr bwMode="auto">
              <a:xfrm>
                <a:off x="1752"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85" name="Line 11"/>
              <p:cNvSpPr>
                <a:spLocks noChangeShapeType="1"/>
              </p:cNvSpPr>
              <p:nvPr/>
            </p:nvSpPr>
            <p:spPr bwMode="auto">
              <a:xfrm>
                <a:off x="1776" y="1536"/>
                <a:ext cx="0" cy="1589"/>
              </a:xfrm>
              <a:prstGeom prst="line">
                <a:avLst/>
              </a:prstGeom>
              <a:noFill/>
              <a:ln w="1905">
                <a:solidFill>
                  <a:schemeClr val="tx1"/>
                </a:solidFill>
                <a:round/>
                <a:headEnd type="none" w="sm" len="lg"/>
                <a:tailEnd type="none" w="sm" len="lg"/>
              </a:ln>
            </p:spPr>
            <p:txBody>
              <a:bodyPr/>
              <a:lstStyle/>
              <a:p>
                <a:endParaRPr lang="en-GB" sz="900" dirty="0"/>
              </a:p>
            </p:txBody>
          </p:sp>
        </p:grpSp>
        <p:grpSp>
          <p:nvGrpSpPr>
            <p:cNvPr id="29700" name="Group 48"/>
            <p:cNvGrpSpPr>
              <a:grpSpLocks/>
            </p:cNvGrpSpPr>
            <p:nvPr/>
          </p:nvGrpSpPr>
          <p:grpSpPr bwMode="auto">
            <a:xfrm>
              <a:off x="3274518" y="1127725"/>
              <a:ext cx="1275017" cy="4139184"/>
              <a:chOff x="1512" y="1530"/>
              <a:chExt cx="534" cy="1595"/>
            </a:xfrm>
          </p:grpSpPr>
          <p:sp>
            <p:nvSpPr>
              <p:cNvPr id="29767" name="Line 17"/>
              <p:cNvSpPr>
                <a:spLocks noChangeShapeType="1"/>
              </p:cNvSpPr>
              <p:nvPr/>
            </p:nvSpPr>
            <p:spPr bwMode="auto">
              <a:xfrm>
                <a:off x="1512"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68" name="Line 18"/>
              <p:cNvSpPr>
                <a:spLocks noChangeShapeType="1"/>
              </p:cNvSpPr>
              <p:nvPr/>
            </p:nvSpPr>
            <p:spPr bwMode="auto">
              <a:xfrm>
                <a:off x="1656" y="1530"/>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69" name="Line 19"/>
              <p:cNvSpPr>
                <a:spLocks noChangeShapeType="1"/>
              </p:cNvSpPr>
              <p:nvPr/>
            </p:nvSpPr>
            <p:spPr bwMode="auto">
              <a:xfrm>
                <a:off x="1752"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70" name="Line 20"/>
              <p:cNvSpPr>
                <a:spLocks noChangeShapeType="1"/>
              </p:cNvSpPr>
              <p:nvPr/>
            </p:nvSpPr>
            <p:spPr bwMode="auto">
              <a:xfrm>
                <a:off x="1824"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71" name="Line 21"/>
              <p:cNvSpPr>
                <a:spLocks noChangeShapeType="1"/>
              </p:cNvSpPr>
              <p:nvPr/>
            </p:nvSpPr>
            <p:spPr bwMode="auto">
              <a:xfrm>
                <a:off x="1884"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72" name="Line 22"/>
              <p:cNvSpPr>
                <a:spLocks noChangeShapeType="1"/>
              </p:cNvSpPr>
              <p:nvPr/>
            </p:nvSpPr>
            <p:spPr bwMode="auto">
              <a:xfrm>
                <a:off x="1938"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73" name="Line 23"/>
              <p:cNvSpPr>
                <a:spLocks noChangeShapeType="1"/>
              </p:cNvSpPr>
              <p:nvPr/>
            </p:nvSpPr>
            <p:spPr bwMode="auto">
              <a:xfrm>
                <a:off x="1986"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74" name="Line 24"/>
              <p:cNvSpPr>
                <a:spLocks noChangeShapeType="1"/>
              </p:cNvSpPr>
              <p:nvPr/>
            </p:nvSpPr>
            <p:spPr bwMode="auto">
              <a:xfrm>
                <a:off x="2022"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75" name="Line 25"/>
              <p:cNvSpPr>
                <a:spLocks noChangeShapeType="1"/>
              </p:cNvSpPr>
              <p:nvPr/>
            </p:nvSpPr>
            <p:spPr bwMode="auto">
              <a:xfrm>
                <a:off x="2046" y="1536"/>
                <a:ext cx="0" cy="1589"/>
              </a:xfrm>
              <a:prstGeom prst="line">
                <a:avLst/>
              </a:prstGeom>
              <a:noFill/>
              <a:ln w="1905">
                <a:solidFill>
                  <a:schemeClr val="tx1"/>
                </a:solidFill>
                <a:round/>
                <a:headEnd type="none" w="sm" len="lg"/>
                <a:tailEnd type="none" w="sm" len="lg"/>
              </a:ln>
            </p:spPr>
            <p:txBody>
              <a:bodyPr/>
              <a:lstStyle/>
              <a:p>
                <a:endParaRPr lang="en-GB" sz="900" dirty="0"/>
              </a:p>
            </p:txBody>
          </p:sp>
        </p:grpSp>
        <p:grpSp>
          <p:nvGrpSpPr>
            <p:cNvPr id="29701" name="Group 49"/>
            <p:cNvGrpSpPr>
              <a:grpSpLocks/>
            </p:cNvGrpSpPr>
            <p:nvPr/>
          </p:nvGrpSpPr>
          <p:grpSpPr bwMode="auto">
            <a:xfrm>
              <a:off x="5106971" y="1127725"/>
              <a:ext cx="1273477" cy="4139184"/>
              <a:chOff x="2280" y="1530"/>
              <a:chExt cx="534" cy="1595"/>
            </a:xfrm>
          </p:grpSpPr>
          <p:sp>
            <p:nvSpPr>
              <p:cNvPr id="29758" name="Line 28"/>
              <p:cNvSpPr>
                <a:spLocks noChangeShapeType="1"/>
              </p:cNvSpPr>
              <p:nvPr/>
            </p:nvSpPr>
            <p:spPr bwMode="auto">
              <a:xfrm>
                <a:off x="2280"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59" name="Line 29"/>
              <p:cNvSpPr>
                <a:spLocks noChangeShapeType="1"/>
              </p:cNvSpPr>
              <p:nvPr/>
            </p:nvSpPr>
            <p:spPr bwMode="auto">
              <a:xfrm>
                <a:off x="2424" y="1530"/>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60" name="Line 30"/>
              <p:cNvSpPr>
                <a:spLocks noChangeShapeType="1"/>
              </p:cNvSpPr>
              <p:nvPr/>
            </p:nvSpPr>
            <p:spPr bwMode="auto">
              <a:xfrm>
                <a:off x="2520"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61" name="Line 31"/>
              <p:cNvSpPr>
                <a:spLocks noChangeShapeType="1"/>
              </p:cNvSpPr>
              <p:nvPr/>
            </p:nvSpPr>
            <p:spPr bwMode="auto">
              <a:xfrm>
                <a:off x="2592"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62" name="Line 32"/>
              <p:cNvSpPr>
                <a:spLocks noChangeShapeType="1"/>
              </p:cNvSpPr>
              <p:nvPr/>
            </p:nvSpPr>
            <p:spPr bwMode="auto">
              <a:xfrm>
                <a:off x="2652"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63" name="Line 33"/>
              <p:cNvSpPr>
                <a:spLocks noChangeShapeType="1"/>
              </p:cNvSpPr>
              <p:nvPr/>
            </p:nvSpPr>
            <p:spPr bwMode="auto">
              <a:xfrm>
                <a:off x="2706"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64" name="Line 34"/>
              <p:cNvSpPr>
                <a:spLocks noChangeShapeType="1"/>
              </p:cNvSpPr>
              <p:nvPr/>
            </p:nvSpPr>
            <p:spPr bwMode="auto">
              <a:xfrm>
                <a:off x="2754"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65" name="Line 35"/>
              <p:cNvSpPr>
                <a:spLocks noChangeShapeType="1"/>
              </p:cNvSpPr>
              <p:nvPr/>
            </p:nvSpPr>
            <p:spPr bwMode="auto">
              <a:xfrm>
                <a:off x="2790" y="1536"/>
                <a:ext cx="0" cy="1589"/>
              </a:xfrm>
              <a:prstGeom prst="line">
                <a:avLst/>
              </a:prstGeom>
              <a:noFill/>
              <a:ln w="1905">
                <a:solidFill>
                  <a:schemeClr val="tx1"/>
                </a:solidFill>
                <a:round/>
                <a:headEnd type="none" w="sm" len="lg"/>
                <a:tailEnd type="none" w="sm" len="lg"/>
              </a:ln>
            </p:spPr>
            <p:txBody>
              <a:bodyPr/>
              <a:lstStyle/>
              <a:p>
                <a:endParaRPr lang="en-GB" sz="900" dirty="0"/>
              </a:p>
            </p:txBody>
          </p:sp>
          <p:sp>
            <p:nvSpPr>
              <p:cNvPr id="29766" name="Line 36"/>
              <p:cNvSpPr>
                <a:spLocks noChangeShapeType="1"/>
              </p:cNvSpPr>
              <p:nvPr/>
            </p:nvSpPr>
            <p:spPr bwMode="auto">
              <a:xfrm>
                <a:off x="2814" y="1536"/>
                <a:ext cx="0" cy="1589"/>
              </a:xfrm>
              <a:prstGeom prst="line">
                <a:avLst/>
              </a:prstGeom>
              <a:noFill/>
              <a:ln w="1905">
                <a:solidFill>
                  <a:schemeClr val="tx1"/>
                </a:solidFill>
                <a:round/>
                <a:headEnd type="none" w="sm" len="lg"/>
                <a:tailEnd type="none" w="sm" len="lg"/>
              </a:ln>
            </p:spPr>
            <p:txBody>
              <a:bodyPr/>
              <a:lstStyle/>
              <a:p>
                <a:endParaRPr lang="en-GB" sz="900" dirty="0"/>
              </a:p>
            </p:txBody>
          </p:sp>
        </p:grpSp>
        <p:grpSp>
          <p:nvGrpSpPr>
            <p:cNvPr id="29702" name="Group 75"/>
            <p:cNvGrpSpPr>
              <a:grpSpLocks/>
            </p:cNvGrpSpPr>
            <p:nvPr/>
          </p:nvGrpSpPr>
          <p:grpSpPr bwMode="auto">
            <a:xfrm>
              <a:off x="6939423" y="1144665"/>
              <a:ext cx="1273477" cy="4122245"/>
              <a:chOff x="3048" y="1590"/>
              <a:chExt cx="534" cy="1535"/>
            </a:xfrm>
          </p:grpSpPr>
          <p:sp>
            <p:nvSpPr>
              <p:cNvPr id="29749" name="Line 39"/>
              <p:cNvSpPr>
                <a:spLocks noChangeShapeType="1"/>
              </p:cNvSpPr>
              <p:nvPr/>
            </p:nvSpPr>
            <p:spPr bwMode="auto">
              <a:xfrm>
                <a:off x="3048" y="1590"/>
                <a:ext cx="0" cy="1535"/>
              </a:xfrm>
              <a:prstGeom prst="line">
                <a:avLst/>
              </a:prstGeom>
              <a:noFill/>
              <a:ln w="1905">
                <a:solidFill>
                  <a:schemeClr val="tx1"/>
                </a:solidFill>
                <a:round/>
                <a:headEnd type="none" w="sm" len="lg"/>
                <a:tailEnd type="none" w="sm" len="lg"/>
              </a:ln>
            </p:spPr>
            <p:txBody>
              <a:bodyPr/>
              <a:lstStyle/>
              <a:p>
                <a:endParaRPr lang="en-GB" sz="900" dirty="0"/>
              </a:p>
            </p:txBody>
          </p:sp>
          <p:sp>
            <p:nvSpPr>
              <p:cNvPr id="29750" name="Line 40"/>
              <p:cNvSpPr>
                <a:spLocks noChangeShapeType="1"/>
              </p:cNvSpPr>
              <p:nvPr/>
            </p:nvSpPr>
            <p:spPr bwMode="auto">
              <a:xfrm>
                <a:off x="3192" y="1590"/>
                <a:ext cx="0" cy="1535"/>
              </a:xfrm>
              <a:prstGeom prst="line">
                <a:avLst/>
              </a:prstGeom>
              <a:noFill/>
              <a:ln w="1905">
                <a:solidFill>
                  <a:schemeClr val="tx1"/>
                </a:solidFill>
                <a:round/>
                <a:headEnd type="none" w="sm" len="lg"/>
                <a:tailEnd type="none" w="sm" len="lg"/>
              </a:ln>
            </p:spPr>
            <p:txBody>
              <a:bodyPr/>
              <a:lstStyle/>
              <a:p>
                <a:endParaRPr lang="en-GB" sz="900" dirty="0"/>
              </a:p>
            </p:txBody>
          </p:sp>
          <p:sp>
            <p:nvSpPr>
              <p:cNvPr id="29751" name="Line 41"/>
              <p:cNvSpPr>
                <a:spLocks noChangeShapeType="1"/>
              </p:cNvSpPr>
              <p:nvPr/>
            </p:nvSpPr>
            <p:spPr bwMode="auto">
              <a:xfrm>
                <a:off x="3288" y="1590"/>
                <a:ext cx="0" cy="1535"/>
              </a:xfrm>
              <a:prstGeom prst="line">
                <a:avLst/>
              </a:prstGeom>
              <a:noFill/>
              <a:ln w="1905">
                <a:solidFill>
                  <a:schemeClr val="tx1"/>
                </a:solidFill>
                <a:round/>
                <a:headEnd type="none" w="sm" len="lg"/>
                <a:tailEnd type="none" w="sm" len="lg"/>
              </a:ln>
            </p:spPr>
            <p:txBody>
              <a:bodyPr/>
              <a:lstStyle/>
              <a:p>
                <a:endParaRPr lang="en-GB" sz="900" dirty="0"/>
              </a:p>
            </p:txBody>
          </p:sp>
          <p:sp>
            <p:nvSpPr>
              <p:cNvPr id="29752" name="Line 42"/>
              <p:cNvSpPr>
                <a:spLocks noChangeShapeType="1"/>
              </p:cNvSpPr>
              <p:nvPr/>
            </p:nvSpPr>
            <p:spPr bwMode="auto">
              <a:xfrm>
                <a:off x="3360" y="1590"/>
                <a:ext cx="0" cy="1535"/>
              </a:xfrm>
              <a:prstGeom prst="line">
                <a:avLst/>
              </a:prstGeom>
              <a:noFill/>
              <a:ln w="1905">
                <a:solidFill>
                  <a:schemeClr val="tx1"/>
                </a:solidFill>
                <a:round/>
                <a:headEnd type="none" w="sm" len="lg"/>
                <a:tailEnd type="none" w="sm" len="lg"/>
              </a:ln>
            </p:spPr>
            <p:txBody>
              <a:bodyPr/>
              <a:lstStyle/>
              <a:p>
                <a:endParaRPr lang="en-GB" sz="900" dirty="0"/>
              </a:p>
            </p:txBody>
          </p:sp>
          <p:sp>
            <p:nvSpPr>
              <p:cNvPr id="29753" name="Line 43"/>
              <p:cNvSpPr>
                <a:spLocks noChangeShapeType="1"/>
              </p:cNvSpPr>
              <p:nvPr/>
            </p:nvSpPr>
            <p:spPr bwMode="auto">
              <a:xfrm>
                <a:off x="3420" y="1590"/>
                <a:ext cx="0" cy="1535"/>
              </a:xfrm>
              <a:prstGeom prst="line">
                <a:avLst/>
              </a:prstGeom>
              <a:noFill/>
              <a:ln w="1905">
                <a:solidFill>
                  <a:schemeClr val="tx1"/>
                </a:solidFill>
                <a:round/>
                <a:headEnd type="none" w="sm" len="lg"/>
                <a:tailEnd type="none" w="sm" len="lg"/>
              </a:ln>
            </p:spPr>
            <p:txBody>
              <a:bodyPr/>
              <a:lstStyle/>
              <a:p>
                <a:endParaRPr lang="en-GB" sz="900" dirty="0"/>
              </a:p>
            </p:txBody>
          </p:sp>
          <p:sp>
            <p:nvSpPr>
              <p:cNvPr id="29754" name="Line 44"/>
              <p:cNvSpPr>
                <a:spLocks noChangeShapeType="1"/>
              </p:cNvSpPr>
              <p:nvPr/>
            </p:nvSpPr>
            <p:spPr bwMode="auto">
              <a:xfrm>
                <a:off x="3474" y="1590"/>
                <a:ext cx="0" cy="1535"/>
              </a:xfrm>
              <a:prstGeom prst="line">
                <a:avLst/>
              </a:prstGeom>
              <a:noFill/>
              <a:ln w="1905">
                <a:solidFill>
                  <a:schemeClr val="tx1"/>
                </a:solidFill>
                <a:round/>
                <a:headEnd type="none" w="sm" len="lg"/>
                <a:tailEnd type="none" w="sm" len="lg"/>
              </a:ln>
            </p:spPr>
            <p:txBody>
              <a:bodyPr/>
              <a:lstStyle/>
              <a:p>
                <a:endParaRPr lang="en-GB" sz="900" dirty="0"/>
              </a:p>
            </p:txBody>
          </p:sp>
          <p:sp>
            <p:nvSpPr>
              <p:cNvPr id="29755" name="Line 45"/>
              <p:cNvSpPr>
                <a:spLocks noChangeShapeType="1"/>
              </p:cNvSpPr>
              <p:nvPr/>
            </p:nvSpPr>
            <p:spPr bwMode="auto">
              <a:xfrm>
                <a:off x="3522" y="1590"/>
                <a:ext cx="0" cy="1535"/>
              </a:xfrm>
              <a:prstGeom prst="line">
                <a:avLst/>
              </a:prstGeom>
              <a:noFill/>
              <a:ln w="1905">
                <a:solidFill>
                  <a:schemeClr val="tx1"/>
                </a:solidFill>
                <a:round/>
                <a:headEnd type="none" w="sm" len="lg"/>
                <a:tailEnd type="none" w="sm" len="lg"/>
              </a:ln>
            </p:spPr>
            <p:txBody>
              <a:bodyPr/>
              <a:lstStyle/>
              <a:p>
                <a:endParaRPr lang="en-GB" sz="900" dirty="0"/>
              </a:p>
            </p:txBody>
          </p:sp>
          <p:sp>
            <p:nvSpPr>
              <p:cNvPr id="29756" name="Line 46"/>
              <p:cNvSpPr>
                <a:spLocks noChangeShapeType="1"/>
              </p:cNvSpPr>
              <p:nvPr/>
            </p:nvSpPr>
            <p:spPr bwMode="auto">
              <a:xfrm>
                <a:off x="3558" y="1590"/>
                <a:ext cx="0" cy="1535"/>
              </a:xfrm>
              <a:prstGeom prst="line">
                <a:avLst/>
              </a:prstGeom>
              <a:noFill/>
              <a:ln w="1905">
                <a:solidFill>
                  <a:schemeClr val="tx1"/>
                </a:solidFill>
                <a:round/>
                <a:headEnd type="none" w="sm" len="lg"/>
                <a:tailEnd type="none" w="sm" len="lg"/>
              </a:ln>
            </p:spPr>
            <p:txBody>
              <a:bodyPr/>
              <a:lstStyle/>
              <a:p>
                <a:endParaRPr lang="en-GB" sz="900" dirty="0"/>
              </a:p>
            </p:txBody>
          </p:sp>
          <p:sp>
            <p:nvSpPr>
              <p:cNvPr id="29757" name="Line 47"/>
              <p:cNvSpPr>
                <a:spLocks noChangeShapeType="1"/>
              </p:cNvSpPr>
              <p:nvPr/>
            </p:nvSpPr>
            <p:spPr bwMode="auto">
              <a:xfrm>
                <a:off x="3582" y="1590"/>
                <a:ext cx="0" cy="1535"/>
              </a:xfrm>
              <a:prstGeom prst="line">
                <a:avLst/>
              </a:prstGeom>
              <a:noFill/>
              <a:ln w="1905">
                <a:solidFill>
                  <a:schemeClr val="tx1"/>
                </a:solidFill>
                <a:round/>
                <a:headEnd type="none" w="sm" len="lg"/>
                <a:tailEnd type="none" w="sm" len="lg"/>
              </a:ln>
            </p:spPr>
            <p:txBody>
              <a:bodyPr/>
              <a:lstStyle/>
              <a:p>
                <a:endParaRPr lang="en-GB" sz="900" dirty="0"/>
              </a:p>
            </p:txBody>
          </p:sp>
        </p:grpSp>
        <p:grpSp>
          <p:nvGrpSpPr>
            <p:cNvPr id="29703" name="Group 74"/>
            <p:cNvGrpSpPr>
              <a:grpSpLocks/>
            </p:cNvGrpSpPr>
            <p:nvPr/>
          </p:nvGrpSpPr>
          <p:grpSpPr bwMode="auto">
            <a:xfrm>
              <a:off x="883094" y="3205017"/>
              <a:ext cx="7328264" cy="2061892"/>
              <a:chOff x="509" y="2357"/>
              <a:chExt cx="3072" cy="768"/>
            </a:xfrm>
          </p:grpSpPr>
          <p:sp>
            <p:nvSpPr>
              <p:cNvPr id="29739" name="Line 52"/>
              <p:cNvSpPr>
                <a:spLocks noChangeShapeType="1"/>
              </p:cNvSpPr>
              <p:nvPr/>
            </p:nvSpPr>
            <p:spPr bwMode="auto">
              <a:xfrm rot="-5400000">
                <a:off x="2045" y="1589"/>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40" name="Line 53"/>
              <p:cNvSpPr>
                <a:spLocks noChangeShapeType="1"/>
              </p:cNvSpPr>
              <p:nvPr/>
            </p:nvSpPr>
            <p:spPr bwMode="auto">
              <a:xfrm rot="-5400000">
                <a:off x="2045" y="1355"/>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41" name="Line 54"/>
              <p:cNvSpPr>
                <a:spLocks noChangeShapeType="1"/>
              </p:cNvSpPr>
              <p:nvPr/>
            </p:nvSpPr>
            <p:spPr bwMode="auto">
              <a:xfrm rot="-5400000">
                <a:off x="2045" y="1211"/>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42" name="Line 55"/>
              <p:cNvSpPr>
                <a:spLocks noChangeShapeType="1"/>
              </p:cNvSpPr>
              <p:nvPr/>
            </p:nvSpPr>
            <p:spPr bwMode="auto">
              <a:xfrm rot="-5400000">
                <a:off x="2045" y="1115"/>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43" name="Line 56"/>
              <p:cNvSpPr>
                <a:spLocks noChangeShapeType="1"/>
              </p:cNvSpPr>
              <p:nvPr/>
            </p:nvSpPr>
            <p:spPr bwMode="auto">
              <a:xfrm rot="-5400000">
                <a:off x="2045" y="1043"/>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44" name="Line 57"/>
              <p:cNvSpPr>
                <a:spLocks noChangeShapeType="1"/>
              </p:cNvSpPr>
              <p:nvPr/>
            </p:nvSpPr>
            <p:spPr bwMode="auto">
              <a:xfrm rot="-5400000">
                <a:off x="2045" y="983"/>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45" name="Line 58"/>
              <p:cNvSpPr>
                <a:spLocks noChangeShapeType="1"/>
              </p:cNvSpPr>
              <p:nvPr/>
            </p:nvSpPr>
            <p:spPr bwMode="auto">
              <a:xfrm rot="-5400000">
                <a:off x="2045" y="929"/>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46" name="Line 59"/>
              <p:cNvSpPr>
                <a:spLocks noChangeShapeType="1"/>
              </p:cNvSpPr>
              <p:nvPr/>
            </p:nvSpPr>
            <p:spPr bwMode="auto">
              <a:xfrm rot="-5400000">
                <a:off x="2045" y="881"/>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47" name="Line 60"/>
              <p:cNvSpPr>
                <a:spLocks noChangeShapeType="1"/>
              </p:cNvSpPr>
              <p:nvPr/>
            </p:nvSpPr>
            <p:spPr bwMode="auto">
              <a:xfrm rot="-5400000">
                <a:off x="2045" y="845"/>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48" name="Line 61"/>
              <p:cNvSpPr>
                <a:spLocks noChangeShapeType="1"/>
              </p:cNvSpPr>
              <p:nvPr/>
            </p:nvSpPr>
            <p:spPr bwMode="auto">
              <a:xfrm rot="-5400000">
                <a:off x="2045" y="821"/>
                <a:ext cx="0" cy="3072"/>
              </a:xfrm>
              <a:prstGeom prst="line">
                <a:avLst/>
              </a:prstGeom>
              <a:noFill/>
              <a:ln w="1905">
                <a:solidFill>
                  <a:schemeClr val="tx1"/>
                </a:solidFill>
                <a:round/>
                <a:headEnd type="none" w="sm" len="lg"/>
                <a:tailEnd type="none" w="sm" len="lg"/>
              </a:ln>
            </p:spPr>
            <p:txBody>
              <a:bodyPr/>
              <a:lstStyle/>
              <a:p>
                <a:endParaRPr lang="en-GB" sz="900" dirty="0"/>
              </a:p>
            </p:txBody>
          </p:sp>
        </p:grpSp>
        <p:grpSp>
          <p:nvGrpSpPr>
            <p:cNvPr id="29704" name="Group 77"/>
            <p:cNvGrpSpPr>
              <a:grpSpLocks/>
            </p:cNvGrpSpPr>
            <p:nvPr/>
          </p:nvGrpSpPr>
          <p:grpSpPr bwMode="auto">
            <a:xfrm>
              <a:off x="883094" y="1141586"/>
              <a:ext cx="7328264" cy="1432084"/>
              <a:chOff x="509" y="1589"/>
              <a:chExt cx="3072" cy="534"/>
            </a:xfrm>
          </p:grpSpPr>
          <p:sp>
            <p:nvSpPr>
              <p:cNvPr id="29730" name="Line 64"/>
              <p:cNvSpPr>
                <a:spLocks noChangeShapeType="1"/>
              </p:cNvSpPr>
              <p:nvPr/>
            </p:nvSpPr>
            <p:spPr bwMode="auto">
              <a:xfrm rot="-5400000">
                <a:off x="2045" y="587"/>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31" name="Line 65"/>
              <p:cNvSpPr>
                <a:spLocks noChangeShapeType="1"/>
              </p:cNvSpPr>
              <p:nvPr/>
            </p:nvSpPr>
            <p:spPr bwMode="auto">
              <a:xfrm rot="-5400000">
                <a:off x="2045" y="443"/>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32" name="Line 66"/>
              <p:cNvSpPr>
                <a:spLocks noChangeShapeType="1"/>
              </p:cNvSpPr>
              <p:nvPr/>
            </p:nvSpPr>
            <p:spPr bwMode="auto">
              <a:xfrm rot="-5400000">
                <a:off x="2045" y="347"/>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33" name="Line 67"/>
              <p:cNvSpPr>
                <a:spLocks noChangeShapeType="1"/>
              </p:cNvSpPr>
              <p:nvPr/>
            </p:nvSpPr>
            <p:spPr bwMode="auto">
              <a:xfrm rot="-5400000">
                <a:off x="2045" y="275"/>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34" name="Line 68"/>
              <p:cNvSpPr>
                <a:spLocks noChangeShapeType="1"/>
              </p:cNvSpPr>
              <p:nvPr/>
            </p:nvSpPr>
            <p:spPr bwMode="auto">
              <a:xfrm rot="-5400000">
                <a:off x="2045" y="215"/>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35" name="Line 69"/>
              <p:cNvSpPr>
                <a:spLocks noChangeShapeType="1"/>
              </p:cNvSpPr>
              <p:nvPr/>
            </p:nvSpPr>
            <p:spPr bwMode="auto">
              <a:xfrm rot="-5400000">
                <a:off x="2045" y="161"/>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36" name="Line 70"/>
              <p:cNvSpPr>
                <a:spLocks noChangeShapeType="1"/>
              </p:cNvSpPr>
              <p:nvPr/>
            </p:nvSpPr>
            <p:spPr bwMode="auto">
              <a:xfrm rot="-5400000">
                <a:off x="2045" y="113"/>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37" name="Line 71"/>
              <p:cNvSpPr>
                <a:spLocks noChangeShapeType="1"/>
              </p:cNvSpPr>
              <p:nvPr/>
            </p:nvSpPr>
            <p:spPr bwMode="auto">
              <a:xfrm rot="-5400000">
                <a:off x="2045" y="77"/>
                <a:ext cx="0" cy="3072"/>
              </a:xfrm>
              <a:prstGeom prst="line">
                <a:avLst/>
              </a:prstGeom>
              <a:noFill/>
              <a:ln w="1905">
                <a:solidFill>
                  <a:schemeClr val="tx1"/>
                </a:solidFill>
                <a:round/>
                <a:headEnd type="none" w="sm" len="lg"/>
                <a:tailEnd type="none" w="sm" len="lg"/>
              </a:ln>
            </p:spPr>
            <p:txBody>
              <a:bodyPr/>
              <a:lstStyle/>
              <a:p>
                <a:endParaRPr lang="en-GB" sz="900" dirty="0"/>
              </a:p>
            </p:txBody>
          </p:sp>
          <p:sp>
            <p:nvSpPr>
              <p:cNvPr id="29738" name="Line 72"/>
              <p:cNvSpPr>
                <a:spLocks noChangeShapeType="1"/>
              </p:cNvSpPr>
              <p:nvPr/>
            </p:nvSpPr>
            <p:spPr bwMode="auto">
              <a:xfrm rot="-5400000">
                <a:off x="2045" y="53"/>
                <a:ext cx="0" cy="3072"/>
              </a:xfrm>
              <a:prstGeom prst="line">
                <a:avLst/>
              </a:prstGeom>
              <a:noFill/>
              <a:ln w="1905">
                <a:solidFill>
                  <a:schemeClr val="tx1"/>
                </a:solidFill>
                <a:round/>
                <a:headEnd type="none" w="sm" len="lg"/>
                <a:tailEnd type="none" w="sm" len="lg"/>
              </a:ln>
            </p:spPr>
            <p:txBody>
              <a:bodyPr/>
              <a:lstStyle/>
              <a:p>
                <a:endParaRPr lang="en-GB" sz="900" dirty="0"/>
              </a:p>
            </p:txBody>
          </p:sp>
        </p:grpSp>
        <p:sp>
          <p:nvSpPr>
            <p:cNvPr id="29705" name="Text Box 78"/>
            <p:cNvSpPr txBox="1">
              <a:spLocks noChangeArrowheads="1"/>
            </p:cNvSpPr>
            <p:nvPr/>
          </p:nvSpPr>
          <p:spPr bwMode="auto">
            <a:xfrm>
              <a:off x="441150" y="2981736"/>
              <a:ext cx="515859" cy="338554"/>
            </a:xfrm>
            <a:prstGeom prst="rect">
              <a:avLst/>
            </a:prstGeom>
            <a:noFill/>
            <a:ln w="9525">
              <a:noFill/>
              <a:miter lim="800000"/>
              <a:headEnd type="none" w="sm" len="lg"/>
              <a:tailEnd type="none" w="sm" len="lg"/>
            </a:ln>
          </p:spPr>
          <p:txBody>
            <a:bodyPr>
              <a:spAutoFit/>
            </a:bodyPr>
            <a:lstStyle/>
            <a:p>
              <a:pPr>
                <a:spcBef>
                  <a:spcPct val="50000"/>
                </a:spcBef>
              </a:pPr>
              <a:r>
                <a:rPr lang="en-GB" sz="1600" dirty="0"/>
                <a:t>10</a:t>
              </a:r>
              <a:endParaRPr lang="en-US" sz="1600" dirty="0"/>
            </a:p>
          </p:txBody>
        </p:sp>
        <p:sp>
          <p:nvSpPr>
            <p:cNvPr id="29706" name="Text Box 79"/>
            <p:cNvSpPr txBox="1">
              <a:spLocks noChangeArrowheads="1"/>
            </p:cNvSpPr>
            <p:nvPr/>
          </p:nvSpPr>
          <p:spPr bwMode="auto">
            <a:xfrm>
              <a:off x="311801" y="933702"/>
              <a:ext cx="645208" cy="338554"/>
            </a:xfrm>
            <a:prstGeom prst="rect">
              <a:avLst/>
            </a:prstGeom>
            <a:noFill/>
            <a:ln w="9525">
              <a:noFill/>
              <a:miter lim="800000"/>
              <a:headEnd type="none" w="sm" len="lg"/>
              <a:tailEnd type="none" w="sm" len="lg"/>
            </a:ln>
          </p:spPr>
          <p:txBody>
            <a:bodyPr>
              <a:spAutoFit/>
            </a:bodyPr>
            <a:lstStyle/>
            <a:p>
              <a:pPr>
                <a:spcBef>
                  <a:spcPct val="50000"/>
                </a:spcBef>
              </a:pPr>
              <a:r>
                <a:rPr lang="en-GB" sz="1600" dirty="0"/>
                <a:t>100</a:t>
              </a:r>
              <a:endParaRPr lang="en-US" sz="1600" dirty="0"/>
            </a:p>
          </p:txBody>
        </p:sp>
        <p:sp>
          <p:nvSpPr>
            <p:cNvPr id="29707" name="Text Box 80"/>
            <p:cNvSpPr txBox="1">
              <a:spLocks noChangeArrowheads="1"/>
            </p:cNvSpPr>
            <p:nvPr/>
          </p:nvSpPr>
          <p:spPr bwMode="auto">
            <a:xfrm>
              <a:off x="441150" y="5059027"/>
              <a:ext cx="515859" cy="338554"/>
            </a:xfrm>
            <a:prstGeom prst="rect">
              <a:avLst/>
            </a:prstGeom>
            <a:noFill/>
            <a:ln w="9525">
              <a:noFill/>
              <a:miter lim="800000"/>
              <a:headEnd type="none" w="sm" len="lg"/>
              <a:tailEnd type="none" w="sm" len="lg"/>
            </a:ln>
          </p:spPr>
          <p:txBody>
            <a:bodyPr>
              <a:spAutoFit/>
            </a:bodyPr>
            <a:lstStyle/>
            <a:p>
              <a:pPr>
                <a:spcBef>
                  <a:spcPct val="50000"/>
                </a:spcBef>
              </a:pPr>
              <a:r>
                <a:rPr lang="en-GB" sz="1600" dirty="0"/>
                <a:t>1</a:t>
              </a:r>
              <a:endParaRPr lang="en-US" sz="1600" dirty="0"/>
            </a:p>
          </p:txBody>
        </p:sp>
        <p:sp>
          <p:nvSpPr>
            <p:cNvPr id="29708" name="Text Box 81"/>
            <p:cNvSpPr txBox="1">
              <a:spLocks noChangeArrowheads="1"/>
            </p:cNvSpPr>
            <p:nvPr/>
          </p:nvSpPr>
          <p:spPr bwMode="auto">
            <a:xfrm>
              <a:off x="447310" y="5334665"/>
              <a:ext cx="880810" cy="338554"/>
            </a:xfrm>
            <a:prstGeom prst="rect">
              <a:avLst/>
            </a:prstGeom>
            <a:noFill/>
            <a:ln w="9525">
              <a:noFill/>
              <a:miter lim="800000"/>
              <a:headEnd type="none" w="sm" len="lg"/>
              <a:tailEnd type="none" w="sm" len="lg"/>
            </a:ln>
          </p:spPr>
          <p:txBody>
            <a:bodyPr wrap="square">
              <a:spAutoFit/>
            </a:bodyPr>
            <a:lstStyle/>
            <a:p>
              <a:pPr>
                <a:spcBef>
                  <a:spcPct val="50000"/>
                </a:spcBef>
              </a:pPr>
              <a:r>
                <a:rPr lang="en-GB" sz="1600" dirty="0"/>
                <a:t>10,000</a:t>
              </a:r>
              <a:endParaRPr lang="en-US" sz="1600" dirty="0"/>
            </a:p>
          </p:txBody>
        </p:sp>
        <p:sp>
          <p:nvSpPr>
            <p:cNvPr id="29709" name="Text Box 82"/>
            <p:cNvSpPr txBox="1">
              <a:spLocks noChangeArrowheads="1"/>
            </p:cNvSpPr>
            <p:nvPr/>
          </p:nvSpPr>
          <p:spPr bwMode="auto">
            <a:xfrm>
              <a:off x="2135012" y="5334665"/>
              <a:ext cx="1068674" cy="338554"/>
            </a:xfrm>
            <a:prstGeom prst="rect">
              <a:avLst/>
            </a:prstGeom>
            <a:noFill/>
            <a:ln w="9525">
              <a:noFill/>
              <a:miter lim="800000"/>
              <a:headEnd type="none" w="sm" len="lg"/>
              <a:tailEnd type="none" w="sm" len="lg"/>
            </a:ln>
          </p:spPr>
          <p:txBody>
            <a:bodyPr wrap="square">
              <a:spAutoFit/>
            </a:bodyPr>
            <a:lstStyle/>
            <a:p>
              <a:pPr algn="ctr">
                <a:spcBef>
                  <a:spcPct val="50000"/>
                </a:spcBef>
              </a:pPr>
              <a:r>
                <a:rPr lang="en-GB" sz="1600" dirty="0"/>
                <a:t>100,000</a:t>
              </a:r>
              <a:endParaRPr lang="en-US" sz="1600" dirty="0"/>
            </a:p>
          </p:txBody>
        </p:sp>
        <p:sp>
          <p:nvSpPr>
            <p:cNvPr id="29710" name="Text Box 83"/>
            <p:cNvSpPr txBox="1">
              <a:spLocks noChangeArrowheads="1"/>
            </p:cNvSpPr>
            <p:nvPr/>
          </p:nvSpPr>
          <p:spPr bwMode="auto">
            <a:xfrm>
              <a:off x="3982863" y="5334665"/>
              <a:ext cx="1193404" cy="338554"/>
            </a:xfrm>
            <a:prstGeom prst="rect">
              <a:avLst/>
            </a:prstGeom>
            <a:noFill/>
            <a:ln w="9525">
              <a:noFill/>
              <a:miter lim="800000"/>
              <a:headEnd type="none" w="sm" len="lg"/>
              <a:tailEnd type="none" w="sm" len="lg"/>
            </a:ln>
          </p:spPr>
          <p:txBody>
            <a:bodyPr wrap="square">
              <a:spAutoFit/>
            </a:bodyPr>
            <a:lstStyle/>
            <a:p>
              <a:pPr algn="ctr">
                <a:spcBef>
                  <a:spcPct val="50000"/>
                </a:spcBef>
              </a:pPr>
              <a:r>
                <a:rPr lang="en-GB" sz="1600" dirty="0"/>
                <a:t>1,000,000</a:t>
              </a:r>
              <a:endParaRPr lang="en-US" sz="1600" dirty="0"/>
            </a:p>
          </p:txBody>
        </p:sp>
        <p:sp>
          <p:nvSpPr>
            <p:cNvPr id="29711" name="Text Box 84"/>
            <p:cNvSpPr txBox="1">
              <a:spLocks noChangeArrowheads="1"/>
            </p:cNvSpPr>
            <p:nvPr/>
          </p:nvSpPr>
          <p:spPr bwMode="auto">
            <a:xfrm>
              <a:off x="5781436" y="5334665"/>
              <a:ext cx="1327373" cy="338554"/>
            </a:xfrm>
            <a:prstGeom prst="rect">
              <a:avLst/>
            </a:prstGeom>
            <a:noFill/>
            <a:ln w="9525">
              <a:noFill/>
              <a:miter lim="800000"/>
              <a:headEnd type="none" w="sm" len="lg"/>
              <a:tailEnd type="none" w="sm" len="lg"/>
            </a:ln>
          </p:spPr>
          <p:txBody>
            <a:bodyPr wrap="square">
              <a:spAutoFit/>
            </a:bodyPr>
            <a:lstStyle/>
            <a:p>
              <a:pPr algn="ctr">
                <a:spcBef>
                  <a:spcPct val="50000"/>
                </a:spcBef>
              </a:pPr>
              <a:r>
                <a:rPr lang="en-GB" sz="1600" dirty="0"/>
                <a:t>10,000,000</a:t>
              </a:r>
              <a:endParaRPr lang="en-US" sz="1600" dirty="0"/>
            </a:p>
          </p:txBody>
        </p:sp>
        <p:sp>
          <p:nvSpPr>
            <p:cNvPr id="29712" name="Text Box 85"/>
            <p:cNvSpPr txBox="1">
              <a:spLocks noChangeArrowheads="1"/>
            </p:cNvSpPr>
            <p:nvPr/>
          </p:nvSpPr>
          <p:spPr bwMode="auto">
            <a:xfrm>
              <a:off x="7395224" y="5334665"/>
              <a:ext cx="1441324" cy="338554"/>
            </a:xfrm>
            <a:prstGeom prst="rect">
              <a:avLst/>
            </a:prstGeom>
            <a:noFill/>
            <a:ln w="9525">
              <a:noFill/>
              <a:miter lim="800000"/>
              <a:headEnd type="none" w="sm" len="lg"/>
              <a:tailEnd type="none" w="sm" len="lg"/>
            </a:ln>
          </p:spPr>
          <p:txBody>
            <a:bodyPr wrap="square">
              <a:spAutoFit/>
            </a:bodyPr>
            <a:lstStyle/>
            <a:p>
              <a:pPr algn="ctr">
                <a:spcBef>
                  <a:spcPct val="50000"/>
                </a:spcBef>
              </a:pPr>
              <a:r>
                <a:rPr lang="en-GB" sz="1600" dirty="0"/>
                <a:t>100,000,000</a:t>
              </a:r>
              <a:endParaRPr lang="en-US" sz="1600" dirty="0"/>
            </a:p>
          </p:txBody>
        </p:sp>
        <p:sp>
          <p:nvSpPr>
            <p:cNvPr id="29713" name="Line 86"/>
            <p:cNvSpPr>
              <a:spLocks noChangeShapeType="1"/>
            </p:cNvSpPr>
            <p:nvPr/>
          </p:nvSpPr>
          <p:spPr bwMode="auto">
            <a:xfrm>
              <a:off x="1314259" y="1160064"/>
              <a:ext cx="6626081" cy="4092988"/>
            </a:xfrm>
            <a:prstGeom prst="line">
              <a:avLst/>
            </a:prstGeom>
            <a:noFill/>
            <a:ln w="28575">
              <a:solidFill>
                <a:srgbClr val="990099"/>
              </a:solidFill>
              <a:round/>
              <a:headEnd type="none" w="sm" len="lg"/>
              <a:tailEnd type="none" w="sm" len="lg"/>
            </a:ln>
          </p:spPr>
          <p:txBody>
            <a:bodyPr/>
            <a:lstStyle/>
            <a:p>
              <a:endParaRPr lang="en-GB" sz="900" dirty="0"/>
            </a:p>
          </p:txBody>
        </p:sp>
        <p:sp>
          <p:nvSpPr>
            <p:cNvPr id="29714" name="Oval 87"/>
            <p:cNvSpPr>
              <a:spLocks noChangeArrowheads="1"/>
            </p:cNvSpPr>
            <p:nvPr/>
          </p:nvSpPr>
          <p:spPr bwMode="auto">
            <a:xfrm>
              <a:off x="2230485" y="1468038"/>
              <a:ext cx="69296" cy="73914"/>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15" name="Oval 88"/>
            <p:cNvSpPr>
              <a:spLocks noChangeArrowheads="1"/>
            </p:cNvSpPr>
            <p:nvPr/>
          </p:nvSpPr>
          <p:spPr bwMode="auto">
            <a:xfrm>
              <a:off x="1614535" y="1692860"/>
              <a:ext cx="69296" cy="75453"/>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16" name="Oval 89"/>
            <p:cNvSpPr>
              <a:spLocks noChangeArrowheads="1"/>
            </p:cNvSpPr>
            <p:nvPr/>
          </p:nvSpPr>
          <p:spPr bwMode="auto">
            <a:xfrm>
              <a:off x="2416810" y="2144044"/>
              <a:ext cx="69294" cy="75454"/>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17" name="Oval 90"/>
            <p:cNvSpPr>
              <a:spLocks noChangeArrowheads="1"/>
            </p:cNvSpPr>
            <p:nvPr/>
          </p:nvSpPr>
          <p:spPr bwMode="auto">
            <a:xfrm>
              <a:off x="3533218" y="2641423"/>
              <a:ext cx="69296" cy="80074"/>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18" name="Oval 91"/>
            <p:cNvSpPr>
              <a:spLocks noChangeArrowheads="1"/>
            </p:cNvSpPr>
            <p:nvPr/>
          </p:nvSpPr>
          <p:spPr bwMode="auto">
            <a:xfrm>
              <a:off x="5020738" y="3899501"/>
              <a:ext cx="70834" cy="78534"/>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19" name="Oval 92"/>
            <p:cNvSpPr>
              <a:spLocks noChangeArrowheads="1"/>
            </p:cNvSpPr>
            <p:nvPr/>
          </p:nvSpPr>
          <p:spPr bwMode="auto">
            <a:xfrm>
              <a:off x="5264038" y="3756294"/>
              <a:ext cx="70834" cy="75453"/>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20" name="Oval 93"/>
            <p:cNvSpPr>
              <a:spLocks noChangeArrowheads="1"/>
            </p:cNvSpPr>
            <p:nvPr/>
          </p:nvSpPr>
          <p:spPr bwMode="auto">
            <a:xfrm>
              <a:off x="6552914" y="4672519"/>
              <a:ext cx="69294" cy="78534"/>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21" name="Oval 94"/>
            <p:cNvSpPr>
              <a:spLocks noChangeArrowheads="1"/>
            </p:cNvSpPr>
            <p:nvPr/>
          </p:nvSpPr>
          <p:spPr bwMode="auto">
            <a:xfrm>
              <a:off x="6452821" y="4142802"/>
              <a:ext cx="69296" cy="75454"/>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22" name="Oval 95"/>
            <p:cNvSpPr>
              <a:spLocks noChangeArrowheads="1"/>
            </p:cNvSpPr>
            <p:nvPr/>
          </p:nvSpPr>
          <p:spPr bwMode="auto">
            <a:xfrm>
              <a:off x="6152546" y="3673139"/>
              <a:ext cx="69294" cy="78533"/>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23" name="Oval 96"/>
            <p:cNvSpPr>
              <a:spLocks noChangeArrowheads="1"/>
            </p:cNvSpPr>
            <p:nvPr/>
          </p:nvSpPr>
          <p:spPr bwMode="auto">
            <a:xfrm>
              <a:off x="5707522" y="3770152"/>
              <a:ext cx="70834" cy="78534"/>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24" name="Oval 97"/>
            <p:cNvSpPr>
              <a:spLocks noChangeArrowheads="1"/>
            </p:cNvSpPr>
            <p:nvPr/>
          </p:nvSpPr>
          <p:spPr bwMode="auto">
            <a:xfrm>
              <a:off x="4749719" y="3157282"/>
              <a:ext cx="69296" cy="78534"/>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25" name="Oval 98"/>
            <p:cNvSpPr>
              <a:spLocks noChangeArrowheads="1"/>
            </p:cNvSpPr>
            <p:nvPr/>
          </p:nvSpPr>
          <p:spPr bwMode="auto">
            <a:xfrm>
              <a:off x="4363212" y="2724577"/>
              <a:ext cx="69294" cy="75453"/>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26" name="Oval 99"/>
            <p:cNvSpPr>
              <a:spLocks noChangeArrowheads="1"/>
            </p:cNvSpPr>
            <p:nvPr/>
          </p:nvSpPr>
          <p:spPr bwMode="auto">
            <a:xfrm>
              <a:off x="3331496" y="1789872"/>
              <a:ext cx="70834" cy="75454"/>
            </a:xfrm>
            <a:prstGeom prst="ellipse">
              <a:avLst/>
            </a:prstGeom>
            <a:solidFill>
              <a:srgbClr val="990099"/>
            </a:solidFill>
            <a:ln w="12700">
              <a:solidFill>
                <a:srgbClr val="990099"/>
              </a:solidFill>
              <a:round/>
              <a:headEnd type="none" w="sm" len="lg"/>
              <a:tailEnd type="none" w="sm" len="lg"/>
            </a:ln>
          </p:spPr>
          <p:txBody>
            <a:bodyPr wrap="none" anchor="ctr"/>
            <a:lstStyle/>
            <a:p>
              <a:endParaRPr lang="en-GB" sz="900" dirty="0"/>
            </a:p>
          </p:txBody>
        </p:sp>
        <p:sp>
          <p:nvSpPr>
            <p:cNvPr id="29729" name="Text Box 103"/>
            <p:cNvSpPr txBox="1">
              <a:spLocks noChangeArrowheads="1"/>
            </p:cNvSpPr>
            <p:nvPr/>
          </p:nvSpPr>
          <p:spPr bwMode="auto">
            <a:xfrm rot="16200000">
              <a:off x="-860043" y="3067308"/>
              <a:ext cx="2693241" cy="338554"/>
            </a:xfrm>
            <a:prstGeom prst="rect">
              <a:avLst/>
            </a:prstGeom>
            <a:noFill/>
            <a:ln w="9525">
              <a:noFill/>
              <a:miter lim="800000"/>
              <a:headEnd type="none" w="sm" len="lg"/>
              <a:tailEnd type="none" w="sm" len="lg"/>
            </a:ln>
          </p:spPr>
          <p:txBody>
            <a:bodyPr>
              <a:spAutoFit/>
            </a:bodyPr>
            <a:lstStyle/>
            <a:p>
              <a:pPr algn="ctr">
                <a:spcBef>
                  <a:spcPct val="50000"/>
                </a:spcBef>
              </a:pPr>
              <a:r>
                <a:rPr lang="en-GB" sz="1600" dirty="0"/>
                <a:t>Unit cost (cents)</a:t>
              </a:r>
              <a:endParaRPr lang="en-US" sz="1600" dirty="0"/>
            </a:p>
          </p:txBody>
        </p:sp>
        <p:sp>
          <p:nvSpPr>
            <p:cNvPr id="89" name="Text Box 103"/>
            <p:cNvSpPr txBox="1">
              <a:spLocks noChangeArrowheads="1"/>
            </p:cNvSpPr>
            <p:nvPr/>
          </p:nvSpPr>
          <p:spPr bwMode="auto">
            <a:xfrm>
              <a:off x="1633013" y="5695120"/>
              <a:ext cx="5931597" cy="338554"/>
            </a:xfrm>
            <a:prstGeom prst="rect">
              <a:avLst/>
            </a:prstGeom>
            <a:noFill/>
            <a:ln w="9525">
              <a:noFill/>
              <a:miter lim="800000"/>
              <a:headEnd type="none" w="sm" len="lg"/>
              <a:tailEnd type="none" w="sm" len="lg"/>
            </a:ln>
          </p:spPr>
          <p:txBody>
            <a:bodyPr wrap="square">
              <a:spAutoFit/>
            </a:bodyPr>
            <a:lstStyle/>
            <a:p>
              <a:pPr algn="ctr">
                <a:spcBef>
                  <a:spcPct val="50000"/>
                </a:spcBef>
              </a:pPr>
              <a:r>
                <a:rPr lang="en-GB" sz="1600" dirty="0"/>
                <a:t>Cumulative volume of vouchers processed</a:t>
              </a:r>
              <a:endParaRPr lang="en-US" sz="1600" dirty="0"/>
            </a:p>
          </p:txBody>
        </p:sp>
      </p:gr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900112" y="2444115"/>
            <a:ext cx="8102600" cy="1969770"/>
          </a:xfrm>
          <a:prstGeom prst="rect">
            <a:avLst/>
          </a:prstGeom>
          <a:noFill/>
          <a:ln w="9525">
            <a:noFill/>
            <a:miter lim="800000"/>
            <a:headEnd/>
            <a:tailEnd/>
          </a:ln>
        </p:spPr>
        <p:txBody>
          <a:bodyPr anchor="b">
            <a:spAutoFit/>
          </a:bodyPr>
          <a:lstStyle/>
          <a:p>
            <a:pPr fontAlgn="auto">
              <a:spcBef>
                <a:spcPts val="0"/>
              </a:spcBef>
              <a:spcAft>
                <a:spcPts val="0"/>
              </a:spcAft>
              <a:defRPr/>
            </a:pPr>
            <a:r>
              <a:rPr lang="en-IE" sz="4000" kern="0" dirty="0">
                <a:solidFill>
                  <a:srgbClr val="000000"/>
                </a:solidFill>
                <a:latin typeface="Arial" pitchFamily="34" charset="0"/>
                <a:cs typeface="Arial" pitchFamily="34" charset="0"/>
              </a:rPr>
              <a:t>Chapter 8</a:t>
            </a:r>
          </a:p>
          <a:p>
            <a:pPr fontAlgn="auto">
              <a:spcBef>
                <a:spcPts val="1200"/>
              </a:spcBef>
              <a:spcAft>
                <a:spcPts val="0"/>
              </a:spcAft>
              <a:defRPr/>
            </a:pPr>
            <a:r>
              <a:rPr lang="en-IN" sz="3600" b="1" kern="0" dirty="0">
                <a:solidFill>
                  <a:srgbClr val="000000"/>
                </a:solidFill>
                <a:latin typeface="Arial" pitchFamily="34" charset="0"/>
                <a:cs typeface="Arial" pitchFamily="34" charset="0"/>
              </a:rPr>
              <a:t>Product and service development</a:t>
            </a:r>
          </a:p>
          <a:p>
            <a:pPr fontAlgn="auto">
              <a:spcBef>
                <a:spcPts val="0"/>
              </a:spcBef>
              <a:spcAft>
                <a:spcPts val="0"/>
              </a:spcAft>
              <a:defRPr/>
            </a:pPr>
            <a:r>
              <a:rPr lang="en-IN" sz="3600" b="1" kern="0" dirty="0">
                <a:solidFill>
                  <a:srgbClr val="000000"/>
                </a:solidFill>
                <a:latin typeface="Arial" pitchFamily="34" charset="0"/>
                <a:cs typeface="Arial" pitchFamily="34" charset="0"/>
              </a:rPr>
              <a:t>and organisation</a:t>
            </a:r>
            <a:endParaRPr lang="en-IN" sz="3600" b="1" kern="0" dirty="0">
              <a:solidFill>
                <a:sysClr val="windowText" lastClr="000000"/>
              </a:solidFill>
              <a:latin typeface="Arial" pitchFamily="34" charset="0"/>
              <a:cs typeface="Arial" pitchFamily="34" charset="0"/>
            </a:endParaRP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7"/>
          <p:cNvSpPr>
            <a:spLocks noChangeArrowheads="1"/>
          </p:cNvSpPr>
          <p:nvPr/>
        </p:nvSpPr>
        <p:spPr bwMode="auto">
          <a:xfrm>
            <a:off x="2775319" y="1656594"/>
            <a:ext cx="4869498" cy="3810032"/>
          </a:xfrm>
          <a:prstGeom prst="rect">
            <a:avLst/>
          </a:prstGeom>
          <a:solidFill>
            <a:srgbClr val="FFCCFF"/>
          </a:solidFill>
          <a:ln w="9525">
            <a:noFill/>
            <a:miter lim="800000"/>
            <a:headEnd/>
            <a:tailEnd type="none" w="sm" len="lg"/>
          </a:ln>
        </p:spPr>
        <p:txBody>
          <a:bodyPr wrap="none" anchor="ctr"/>
          <a:lstStyle/>
          <a:p>
            <a:endParaRPr lang="en-GB" dirty="0"/>
          </a:p>
        </p:txBody>
      </p:sp>
      <p:sp>
        <p:nvSpPr>
          <p:cNvPr id="2051" name="Rectangle 9"/>
          <p:cNvSpPr>
            <a:spLocks noChangeArrowheads="1"/>
          </p:cNvSpPr>
          <p:nvPr/>
        </p:nvSpPr>
        <p:spPr bwMode="auto">
          <a:xfrm>
            <a:off x="2762873" y="5465070"/>
            <a:ext cx="4891278" cy="385826"/>
          </a:xfrm>
          <a:prstGeom prst="rect">
            <a:avLst/>
          </a:prstGeom>
          <a:solidFill>
            <a:srgbClr val="CCCCFF"/>
          </a:solidFill>
          <a:ln w="9525">
            <a:solidFill>
              <a:schemeClr val="tx1"/>
            </a:solidFill>
            <a:miter lim="800000"/>
            <a:headEnd/>
            <a:tailEnd/>
          </a:ln>
        </p:spPr>
        <p:txBody>
          <a:bodyPr wrap="none" anchor="ctr"/>
          <a:lstStyle/>
          <a:p>
            <a:endParaRPr lang="en-GB" dirty="0"/>
          </a:p>
        </p:txBody>
      </p:sp>
      <p:sp>
        <p:nvSpPr>
          <p:cNvPr id="2052" name="Text Box 10"/>
          <p:cNvSpPr txBox="1">
            <a:spLocks noChangeArrowheads="1"/>
          </p:cNvSpPr>
          <p:nvPr/>
        </p:nvSpPr>
        <p:spPr bwMode="auto">
          <a:xfrm>
            <a:off x="4113265" y="5483739"/>
            <a:ext cx="2075371" cy="369332"/>
          </a:xfrm>
          <a:prstGeom prst="rect">
            <a:avLst/>
          </a:prstGeom>
          <a:noFill/>
          <a:ln w="9525">
            <a:noFill/>
            <a:miter lim="800000"/>
            <a:headEnd/>
            <a:tailEnd/>
          </a:ln>
        </p:spPr>
        <p:txBody>
          <a:bodyPr>
            <a:spAutoFit/>
          </a:bodyPr>
          <a:lstStyle/>
          <a:p>
            <a:pPr algn="ctr"/>
            <a:r>
              <a:rPr lang="en-US" dirty="0"/>
              <a:t>Decision areas</a:t>
            </a:r>
            <a:endParaRPr lang="en-US" sz="1000" dirty="0">
              <a:latin typeface="Times New Roman" pitchFamily="18" charset="0"/>
            </a:endParaRPr>
          </a:p>
        </p:txBody>
      </p:sp>
      <p:sp>
        <p:nvSpPr>
          <p:cNvPr id="2053" name="Text Box 12"/>
          <p:cNvSpPr txBox="1">
            <a:spLocks noChangeArrowheads="1"/>
          </p:cNvSpPr>
          <p:nvPr/>
        </p:nvSpPr>
        <p:spPr bwMode="auto">
          <a:xfrm>
            <a:off x="2633747" y="5071466"/>
            <a:ext cx="1064133" cy="307777"/>
          </a:xfrm>
          <a:prstGeom prst="rect">
            <a:avLst/>
          </a:prstGeom>
          <a:noFill/>
          <a:ln w="9525">
            <a:noFill/>
            <a:miter lim="800000"/>
            <a:headEnd/>
            <a:tailEnd/>
          </a:ln>
        </p:spPr>
        <p:txBody>
          <a:bodyPr>
            <a:spAutoFit/>
          </a:bodyPr>
          <a:lstStyle/>
          <a:p>
            <a:pPr algn="ctr"/>
            <a:r>
              <a:rPr lang="en-US" sz="1400" dirty="0"/>
              <a:t>Capacity</a:t>
            </a:r>
            <a:endParaRPr lang="en-US" sz="1000" dirty="0">
              <a:latin typeface="Times New Roman" pitchFamily="18" charset="0"/>
            </a:endParaRPr>
          </a:p>
        </p:txBody>
      </p:sp>
      <p:sp>
        <p:nvSpPr>
          <p:cNvPr id="2054" name="Text Box 13"/>
          <p:cNvSpPr txBox="1">
            <a:spLocks noChangeArrowheads="1"/>
          </p:cNvSpPr>
          <p:nvPr/>
        </p:nvSpPr>
        <p:spPr bwMode="auto">
          <a:xfrm>
            <a:off x="3585865" y="4996789"/>
            <a:ext cx="846328" cy="523220"/>
          </a:xfrm>
          <a:prstGeom prst="rect">
            <a:avLst/>
          </a:prstGeom>
          <a:noFill/>
          <a:ln w="9525">
            <a:noFill/>
            <a:miter lim="800000"/>
            <a:headEnd/>
            <a:tailEnd/>
          </a:ln>
        </p:spPr>
        <p:txBody>
          <a:bodyPr>
            <a:spAutoFit/>
          </a:bodyPr>
          <a:lstStyle/>
          <a:p>
            <a:pPr algn="ctr"/>
            <a:r>
              <a:rPr lang="en-US" sz="1400" dirty="0"/>
              <a:t>Supply network</a:t>
            </a:r>
            <a:endParaRPr lang="en-US" sz="1000" dirty="0">
              <a:latin typeface="Times New Roman" pitchFamily="18" charset="0"/>
            </a:endParaRPr>
          </a:p>
        </p:txBody>
      </p:sp>
      <p:grpSp>
        <p:nvGrpSpPr>
          <p:cNvPr id="2055" name="Group 66"/>
          <p:cNvGrpSpPr>
            <a:grpSpLocks/>
          </p:cNvGrpSpPr>
          <p:nvPr/>
        </p:nvGrpSpPr>
        <p:grpSpPr bwMode="auto">
          <a:xfrm>
            <a:off x="7632372" y="2075091"/>
            <a:ext cx="1067245" cy="2851691"/>
            <a:chOff x="4562" y="1234"/>
            <a:chExt cx="686" cy="1092"/>
          </a:xfrm>
        </p:grpSpPr>
        <p:sp>
          <p:nvSpPr>
            <p:cNvPr id="2085" name="Rectangle 8"/>
            <p:cNvSpPr>
              <a:spLocks noChangeArrowheads="1"/>
            </p:cNvSpPr>
            <p:nvPr/>
          </p:nvSpPr>
          <p:spPr bwMode="auto">
            <a:xfrm>
              <a:off x="4562" y="1237"/>
              <a:ext cx="409" cy="1089"/>
            </a:xfrm>
            <a:prstGeom prst="rect">
              <a:avLst/>
            </a:prstGeom>
            <a:solidFill>
              <a:srgbClr val="CCCCFF"/>
            </a:solidFill>
            <a:ln w="9525">
              <a:noFill/>
              <a:miter lim="800000"/>
              <a:headEnd/>
              <a:tailEnd type="none" w="sm" len="lg"/>
            </a:ln>
          </p:spPr>
          <p:txBody>
            <a:bodyPr wrap="none" anchor="ctr"/>
            <a:lstStyle/>
            <a:p>
              <a:endParaRPr lang="en-GB" dirty="0"/>
            </a:p>
          </p:txBody>
        </p:sp>
        <p:sp>
          <p:nvSpPr>
            <p:cNvPr id="2086" name="Line 28"/>
            <p:cNvSpPr>
              <a:spLocks noChangeShapeType="1"/>
            </p:cNvSpPr>
            <p:nvPr/>
          </p:nvSpPr>
          <p:spPr bwMode="auto">
            <a:xfrm>
              <a:off x="4571" y="2102"/>
              <a:ext cx="408" cy="0"/>
            </a:xfrm>
            <a:prstGeom prst="line">
              <a:avLst/>
            </a:prstGeom>
            <a:noFill/>
            <a:ln w="9525">
              <a:solidFill>
                <a:schemeClr val="tx1"/>
              </a:solidFill>
              <a:round/>
              <a:headEnd/>
              <a:tailEnd type="none" w="sm" len="lg"/>
            </a:ln>
          </p:spPr>
          <p:txBody>
            <a:bodyPr/>
            <a:lstStyle/>
            <a:p>
              <a:endParaRPr lang="en-GB" dirty="0"/>
            </a:p>
          </p:txBody>
        </p:sp>
        <p:sp>
          <p:nvSpPr>
            <p:cNvPr id="2087" name="Line 29"/>
            <p:cNvSpPr>
              <a:spLocks noChangeShapeType="1"/>
            </p:cNvSpPr>
            <p:nvPr/>
          </p:nvSpPr>
          <p:spPr bwMode="auto">
            <a:xfrm>
              <a:off x="4571" y="1875"/>
              <a:ext cx="408" cy="0"/>
            </a:xfrm>
            <a:prstGeom prst="line">
              <a:avLst/>
            </a:prstGeom>
            <a:noFill/>
            <a:ln w="9525">
              <a:solidFill>
                <a:schemeClr val="tx1"/>
              </a:solidFill>
              <a:round/>
              <a:headEnd/>
              <a:tailEnd type="none" w="sm" len="lg"/>
            </a:ln>
          </p:spPr>
          <p:txBody>
            <a:bodyPr/>
            <a:lstStyle/>
            <a:p>
              <a:endParaRPr lang="en-GB" dirty="0"/>
            </a:p>
          </p:txBody>
        </p:sp>
        <p:sp>
          <p:nvSpPr>
            <p:cNvPr id="2088" name="Line 30"/>
            <p:cNvSpPr>
              <a:spLocks noChangeShapeType="1"/>
            </p:cNvSpPr>
            <p:nvPr/>
          </p:nvSpPr>
          <p:spPr bwMode="auto">
            <a:xfrm>
              <a:off x="4571" y="1650"/>
              <a:ext cx="408" cy="0"/>
            </a:xfrm>
            <a:prstGeom prst="line">
              <a:avLst/>
            </a:prstGeom>
            <a:noFill/>
            <a:ln w="9525">
              <a:solidFill>
                <a:schemeClr val="tx1"/>
              </a:solidFill>
              <a:round/>
              <a:headEnd/>
              <a:tailEnd type="none" w="sm" len="lg"/>
            </a:ln>
          </p:spPr>
          <p:txBody>
            <a:bodyPr/>
            <a:lstStyle/>
            <a:p>
              <a:endParaRPr lang="en-GB" dirty="0"/>
            </a:p>
          </p:txBody>
        </p:sp>
        <p:sp>
          <p:nvSpPr>
            <p:cNvPr id="2089" name="Line 31"/>
            <p:cNvSpPr>
              <a:spLocks noChangeShapeType="1"/>
            </p:cNvSpPr>
            <p:nvPr/>
          </p:nvSpPr>
          <p:spPr bwMode="auto">
            <a:xfrm>
              <a:off x="4571" y="1434"/>
              <a:ext cx="408" cy="0"/>
            </a:xfrm>
            <a:prstGeom prst="line">
              <a:avLst/>
            </a:prstGeom>
            <a:noFill/>
            <a:ln w="9525">
              <a:solidFill>
                <a:schemeClr val="tx1"/>
              </a:solidFill>
              <a:round/>
              <a:headEnd/>
              <a:tailEnd type="none" w="sm" len="lg"/>
            </a:ln>
          </p:spPr>
          <p:txBody>
            <a:bodyPr/>
            <a:lstStyle/>
            <a:p>
              <a:endParaRPr lang="en-GB" dirty="0"/>
            </a:p>
          </p:txBody>
        </p:sp>
        <p:sp>
          <p:nvSpPr>
            <p:cNvPr id="2090" name="Line 32"/>
            <p:cNvSpPr>
              <a:spLocks noChangeShapeType="1"/>
            </p:cNvSpPr>
            <p:nvPr/>
          </p:nvSpPr>
          <p:spPr bwMode="auto">
            <a:xfrm>
              <a:off x="4571" y="1234"/>
              <a:ext cx="408" cy="0"/>
            </a:xfrm>
            <a:prstGeom prst="line">
              <a:avLst/>
            </a:prstGeom>
            <a:noFill/>
            <a:ln w="9525">
              <a:solidFill>
                <a:schemeClr val="tx1"/>
              </a:solidFill>
              <a:round/>
              <a:headEnd/>
              <a:tailEnd type="none" w="sm" len="lg"/>
            </a:ln>
          </p:spPr>
          <p:txBody>
            <a:bodyPr/>
            <a:lstStyle/>
            <a:p>
              <a:endParaRPr lang="en-GB" dirty="0"/>
            </a:p>
          </p:txBody>
        </p:sp>
        <p:sp>
          <p:nvSpPr>
            <p:cNvPr id="2091" name="Line 33"/>
            <p:cNvSpPr>
              <a:spLocks noChangeShapeType="1"/>
            </p:cNvSpPr>
            <p:nvPr/>
          </p:nvSpPr>
          <p:spPr bwMode="auto">
            <a:xfrm>
              <a:off x="4571" y="2320"/>
              <a:ext cx="408" cy="0"/>
            </a:xfrm>
            <a:prstGeom prst="line">
              <a:avLst/>
            </a:prstGeom>
            <a:noFill/>
            <a:ln w="9525">
              <a:solidFill>
                <a:schemeClr val="tx1"/>
              </a:solidFill>
              <a:round/>
              <a:headEnd/>
              <a:tailEnd type="none" w="sm" len="lg"/>
            </a:ln>
          </p:spPr>
          <p:txBody>
            <a:bodyPr/>
            <a:lstStyle/>
            <a:p>
              <a:endParaRPr lang="en-GB" dirty="0"/>
            </a:p>
          </p:txBody>
        </p:sp>
        <p:sp>
          <p:nvSpPr>
            <p:cNvPr id="2092" name="AutoShape 34"/>
            <p:cNvSpPr>
              <a:spLocks noChangeArrowheads="1"/>
            </p:cNvSpPr>
            <p:nvPr/>
          </p:nvSpPr>
          <p:spPr bwMode="auto">
            <a:xfrm rot="5400000">
              <a:off x="4567" y="1643"/>
              <a:ext cx="1089" cy="272"/>
            </a:xfrm>
            <a:prstGeom prst="triangle">
              <a:avLst>
                <a:gd name="adj" fmla="val 50000"/>
              </a:avLst>
            </a:prstGeom>
            <a:solidFill>
              <a:srgbClr val="CCCCFF"/>
            </a:solidFill>
            <a:ln w="9525">
              <a:solidFill>
                <a:schemeClr val="tx1"/>
              </a:solidFill>
              <a:miter lim="800000"/>
              <a:headEnd/>
              <a:tailEnd type="none" w="sm" len="lg"/>
            </a:ln>
          </p:spPr>
          <p:txBody>
            <a:bodyPr wrap="none" anchor="ctr"/>
            <a:lstStyle/>
            <a:p>
              <a:endParaRPr lang="en-GB" dirty="0"/>
            </a:p>
          </p:txBody>
        </p:sp>
      </p:grpSp>
      <p:sp>
        <p:nvSpPr>
          <p:cNvPr id="2056" name="Text Box 35"/>
          <p:cNvSpPr txBox="1">
            <a:spLocks noChangeArrowheads="1"/>
          </p:cNvSpPr>
          <p:nvPr/>
        </p:nvSpPr>
        <p:spPr bwMode="auto">
          <a:xfrm>
            <a:off x="6638248" y="1045184"/>
            <a:ext cx="2047367" cy="246221"/>
          </a:xfrm>
          <a:prstGeom prst="rect">
            <a:avLst/>
          </a:prstGeom>
          <a:noFill/>
          <a:ln w="9525">
            <a:noFill/>
            <a:miter lim="800000"/>
            <a:headEnd/>
            <a:tailEnd type="none" w="sm" len="lg"/>
          </a:ln>
        </p:spPr>
        <p:txBody>
          <a:bodyPr>
            <a:spAutoFit/>
          </a:bodyPr>
          <a:lstStyle/>
          <a:p>
            <a:pPr algn="r"/>
            <a:endParaRPr lang="en-GB" sz="1000" dirty="0">
              <a:latin typeface="Times New Roman" pitchFamily="18" charset="0"/>
            </a:endParaRPr>
          </a:p>
        </p:txBody>
      </p:sp>
      <p:sp>
        <p:nvSpPr>
          <p:cNvPr id="2057" name="Text Box 36"/>
          <p:cNvSpPr txBox="1">
            <a:spLocks noChangeArrowheads="1"/>
          </p:cNvSpPr>
          <p:nvPr/>
        </p:nvSpPr>
        <p:spPr bwMode="auto">
          <a:xfrm rot="16200000">
            <a:off x="7461992" y="3331340"/>
            <a:ext cx="2822131" cy="369332"/>
          </a:xfrm>
          <a:prstGeom prst="rect">
            <a:avLst/>
          </a:prstGeom>
          <a:noFill/>
          <a:ln w="9525">
            <a:noFill/>
            <a:miter lim="800000"/>
            <a:headEnd/>
            <a:tailEnd type="none" w="sm" len="lg"/>
          </a:ln>
        </p:spPr>
        <p:txBody>
          <a:bodyPr>
            <a:spAutoFit/>
          </a:bodyPr>
          <a:lstStyle/>
          <a:p>
            <a:pPr algn="ctr"/>
            <a:r>
              <a:rPr lang="en-GB" dirty="0"/>
              <a:t>Market competitiveness</a:t>
            </a:r>
            <a:endParaRPr lang="en-US" sz="1000" dirty="0">
              <a:latin typeface="Times New Roman" pitchFamily="18" charset="0"/>
            </a:endParaRPr>
          </a:p>
        </p:txBody>
      </p:sp>
      <p:sp>
        <p:nvSpPr>
          <p:cNvPr id="2058" name="Rectangle 37"/>
          <p:cNvSpPr>
            <a:spLocks noChangeArrowheads="1"/>
          </p:cNvSpPr>
          <p:nvPr/>
        </p:nvSpPr>
        <p:spPr bwMode="auto">
          <a:xfrm>
            <a:off x="2762873" y="1656594"/>
            <a:ext cx="4869498" cy="3810032"/>
          </a:xfrm>
          <a:prstGeom prst="rect">
            <a:avLst/>
          </a:prstGeom>
          <a:noFill/>
          <a:ln w="9525">
            <a:solidFill>
              <a:schemeClr val="tx1"/>
            </a:solidFill>
            <a:miter lim="800000"/>
            <a:headEnd/>
            <a:tailEnd type="none" w="sm" len="lg"/>
          </a:ln>
        </p:spPr>
        <p:txBody>
          <a:bodyPr wrap="none" anchor="ctr"/>
          <a:lstStyle/>
          <a:p>
            <a:endParaRPr lang="en-GB" dirty="0"/>
          </a:p>
        </p:txBody>
      </p:sp>
      <p:sp>
        <p:nvSpPr>
          <p:cNvPr id="2059" name="Line 38"/>
          <p:cNvSpPr>
            <a:spLocks noChangeShapeType="1"/>
          </p:cNvSpPr>
          <p:nvPr/>
        </p:nvSpPr>
        <p:spPr bwMode="auto">
          <a:xfrm>
            <a:off x="3560973" y="1656594"/>
            <a:ext cx="0" cy="3810032"/>
          </a:xfrm>
          <a:prstGeom prst="line">
            <a:avLst/>
          </a:prstGeom>
          <a:noFill/>
          <a:ln w="9525">
            <a:solidFill>
              <a:schemeClr val="tx1"/>
            </a:solidFill>
            <a:round/>
            <a:headEnd/>
            <a:tailEnd type="none" w="sm" len="lg"/>
          </a:ln>
        </p:spPr>
        <p:txBody>
          <a:bodyPr/>
          <a:lstStyle/>
          <a:p>
            <a:endParaRPr lang="en-GB" dirty="0"/>
          </a:p>
        </p:txBody>
      </p:sp>
      <p:sp>
        <p:nvSpPr>
          <p:cNvPr id="2060" name="Rectangle 39"/>
          <p:cNvSpPr>
            <a:spLocks noChangeArrowheads="1"/>
          </p:cNvSpPr>
          <p:nvPr/>
        </p:nvSpPr>
        <p:spPr bwMode="auto">
          <a:xfrm>
            <a:off x="4444639" y="1656594"/>
            <a:ext cx="958342" cy="3810032"/>
          </a:xfrm>
          <a:prstGeom prst="rect">
            <a:avLst/>
          </a:prstGeom>
          <a:noFill/>
          <a:ln w="9525">
            <a:solidFill>
              <a:schemeClr val="tx1"/>
            </a:solidFill>
            <a:miter lim="800000"/>
            <a:headEnd/>
            <a:tailEnd type="none" w="sm" len="lg"/>
          </a:ln>
        </p:spPr>
        <p:txBody>
          <a:bodyPr wrap="none" anchor="ctr"/>
          <a:lstStyle/>
          <a:p>
            <a:endParaRPr lang="en-GB" dirty="0"/>
          </a:p>
        </p:txBody>
      </p:sp>
      <p:sp>
        <p:nvSpPr>
          <p:cNvPr id="2061" name="Rectangle 40"/>
          <p:cNvSpPr>
            <a:spLocks noChangeArrowheads="1"/>
          </p:cNvSpPr>
          <p:nvPr/>
        </p:nvSpPr>
        <p:spPr bwMode="auto">
          <a:xfrm>
            <a:off x="5413872" y="1656594"/>
            <a:ext cx="2212277" cy="3810032"/>
          </a:xfrm>
          <a:prstGeom prst="rect">
            <a:avLst/>
          </a:prstGeom>
          <a:solidFill>
            <a:schemeClr val="bg1">
              <a:lumMod val="95000"/>
            </a:schemeClr>
          </a:solidFill>
          <a:ln w="9525">
            <a:noFill/>
            <a:miter lim="800000"/>
            <a:headEnd/>
            <a:tailEnd type="none" w="sm" len="lg"/>
          </a:ln>
        </p:spPr>
        <p:txBody>
          <a:bodyPr wrap="none" anchor="ctr"/>
          <a:lstStyle/>
          <a:p>
            <a:endParaRPr lang="en-GB" dirty="0"/>
          </a:p>
        </p:txBody>
      </p:sp>
      <p:sp>
        <p:nvSpPr>
          <p:cNvPr id="2062" name="AutoShape 41"/>
          <p:cNvSpPr>
            <a:spLocks noChangeArrowheads="1"/>
          </p:cNvSpPr>
          <p:nvPr/>
        </p:nvSpPr>
        <p:spPr bwMode="auto">
          <a:xfrm>
            <a:off x="2778432" y="1264546"/>
            <a:ext cx="4888167" cy="387381"/>
          </a:xfrm>
          <a:prstGeom prst="triangle">
            <a:avLst>
              <a:gd name="adj" fmla="val 50000"/>
            </a:avLst>
          </a:prstGeom>
          <a:solidFill>
            <a:srgbClr val="CCCCFF"/>
          </a:solidFill>
          <a:ln w="9525">
            <a:solidFill>
              <a:schemeClr val="tx1"/>
            </a:solidFill>
            <a:miter lim="800000"/>
            <a:headEnd/>
            <a:tailEnd type="none" w="sm" len="sm"/>
          </a:ln>
        </p:spPr>
        <p:txBody>
          <a:bodyPr wrap="none" anchor="ctr"/>
          <a:lstStyle/>
          <a:p>
            <a:endParaRPr lang="en-GB" dirty="0"/>
          </a:p>
        </p:txBody>
      </p:sp>
      <p:sp>
        <p:nvSpPr>
          <p:cNvPr id="2063" name="Text Box 42"/>
          <p:cNvSpPr txBox="1">
            <a:spLocks noChangeArrowheads="1"/>
          </p:cNvSpPr>
          <p:nvPr/>
        </p:nvSpPr>
        <p:spPr bwMode="auto">
          <a:xfrm>
            <a:off x="4373076" y="4989010"/>
            <a:ext cx="1117029" cy="523220"/>
          </a:xfrm>
          <a:prstGeom prst="rect">
            <a:avLst/>
          </a:prstGeom>
          <a:noFill/>
          <a:ln w="9525">
            <a:noFill/>
            <a:miter lim="800000"/>
            <a:headEnd/>
            <a:tailEnd/>
          </a:ln>
        </p:spPr>
        <p:txBody>
          <a:bodyPr>
            <a:spAutoFit/>
          </a:bodyPr>
          <a:lstStyle/>
          <a:p>
            <a:pPr algn="ctr"/>
            <a:r>
              <a:rPr lang="en-US" sz="1400" dirty="0"/>
              <a:t>Process technology</a:t>
            </a:r>
            <a:endParaRPr lang="en-US" sz="1000" dirty="0">
              <a:latin typeface="Times New Roman" pitchFamily="18" charset="0"/>
            </a:endParaRPr>
          </a:p>
        </p:txBody>
      </p:sp>
      <p:sp>
        <p:nvSpPr>
          <p:cNvPr id="2064" name="Text Box 43"/>
          <p:cNvSpPr txBox="1">
            <a:spLocks noChangeArrowheads="1"/>
          </p:cNvSpPr>
          <p:nvPr/>
        </p:nvSpPr>
        <p:spPr bwMode="auto">
          <a:xfrm>
            <a:off x="4248615" y="975175"/>
            <a:ext cx="1977358" cy="369332"/>
          </a:xfrm>
          <a:prstGeom prst="rect">
            <a:avLst/>
          </a:prstGeom>
          <a:noFill/>
          <a:ln w="9525">
            <a:noFill/>
            <a:miter lim="800000"/>
            <a:headEnd/>
            <a:tailEnd type="none" w="sm" len="lg"/>
          </a:ln>
        </p:spPr>
        <p:txBody>
          <a:bodyPr>
            <a:spAutoFit/>
          </a:bodyPr>
          <a:lstStyle/>
          <a:p>
            <a:pPr algn="ctr"/>
            <a:r>
              <a:rPr lang="en-GB" dirty="0"/>
              <a:t>Resource usage</a:t>
            </a:r>
            <a:endParaRPr lang="en-US" sz="1000" dirty="0">
              <a:latin typeface="Times New Roman" pitchFamily="18" charset="0"/>
            </a:endParaRPr>
          </a:p>
        </p:txBody>
      </p:sp>
      <p:sp>
        <p:nvSpPr>
          <p:cNvPr id="2066" name="Text Box 45"/>
          <p:cNvSpPr txBox="1">
            <a:spLocks noChangeArrowheads="1"/>
          </p:cNvSpPr>
          <p:nvPr/>
        </p:nvSpPr>
        <p:spPr bwMode="auto">
          <a:xfrm>
            <a:off x="5354754" y="4567403"/>
            <a:ext cx="2310289" cy="954107"/>
          </a:xfrm>
          <a:prstGeom prst="rect">
            <a:avLst/>
          </a:prstGeom>
          <a:noFill/>
          <a:ln w="9525">
            <a:noFill/>
            <a:miter lim="800000"/>
            <a:headEnd/>
            <a:tailEnd/>
          </a:ln>
        </p:spPr>
        <p:txBody>
          <a:bodyPr>
            <a:spAutoFit/>
          </a:bodyPr>
          <a:lstStyle/>
          <a:p>
            <a:pPr algn="ctr"/>
            <a:r>
              <a:rPr lang="en-US" sz="1400" dirty="0"/>
              <a:t>Development</a:t>
            </a:r>
          </a:p>
          <a:p>
            <a:pPr algn="ctr"/>
            <a:r>
              <a:rPr lang="en-US" sz="1400" dirty="0"/>
              <a:t>and organisation (product and service development, and organisation)</a:t>
            </a:r>
            <a:endParaRPr lang="en-US" sz="1000" dirty="0">
              <a:latin typeface="Times New Roman" pitchFamily="18" charset="0"/>
            </a:endParaRPr>
          </a:p>
        </p:txBody>
      </p:sp>
      <p:sp>
        <p:nvSpPr>
          <p:cNvPr id="2067" name="Text Box 46"/>
          <p:cNvSpPr txBox="1">
            <a:spLocks noChangeArrowheads="1"/>
          </p:cNvSpPr>
          <p:nvPr/>
        </p:nvSpPr>
        <p:spPr bwMode="auto">
          <a:xfrm>
            <a:off x="5402982" y="2099983"/>
            <a:ext cx="2244947" cy="2345257"/>
          </a:xfrm>
          <a:prstGeom prst="rect">
            <a:avLst/>
          </a:prstGeom>
          <a:noFill/>
          <a:ln w="9525">
            <a:noFill/>
            <a:miter lim="800000"/>
            <a:headEnd/>
            <a:tailEnd type="none" w="sm" len="lg"/>
          </a:ln>
        </p:spPr>
        <p:txBody>
          <a:bodyPr>
            <a:spAutoFit/>
          </a:bodyPr>
          <a:lstStyle/>
          <a:p>
            <a:pPr>
              <a:spcBef>
                <a:spcPct val="55000"/>
              </a:spcBef>
              <a:tabLst>
                <a:tab pos="109538" algn="l"/>
              </a:tabLst>
            </a:pPr>
            <a:r>
              <a:rPr lang="en-GB" sz="1200" dirty="0"/>
              <a:t>Issues include:</a:t>
            </a:r>
          </a:p>
          <a:p>
            <a:pPr>
              <a:spcBef>
                <a:spcPct val="55000"/>
              </a:spcBef>
              <a:buFontTx/>
              <a:buChar char="•"/>
              <a:tabLst>
                <a:tab pos="109538" algn="l"/>
              </a:tabLst>
            </a:pPr>
            <a:r>
              <a:rPr lang="en-GB" sz="1200" dirty="0"/>
              <a:t>	Related product and process 	development</a:t>
            </a:r>
          </a:p>
          <a:p>
            <a:pPr>
              <a:spcBef>
                <a:spcPct val="55000"/>
              </a:spcBef>
              <a:buFontTx/>
              <a:buChar char="•"/>
              <a:tabLst>
                <a:tab pos="109538" algn="l"/>
              </a:tabLst>
            </a:pPr>
            <a:r>
              <a:rPr lang="en-GB" sz="1200" dirty="0"/>
              <a:t>	Managing product/service 	development as a process</a:t>
            </a:r>
          </a:p>
          <a:p>
            <a:pPr>
              <a:spcBef>
                <a:spcPct val="55000"/>
              </a:spcBef>
              <a:buFontTx/>
              <a:buChar char="•"/>
              <a:tabLst>
                <a:tab pos="109538" algn="l"/>
              </a:tabLst>
            </a:pPr>
            <a:r>
              <a:rPr lang="en-GB" sz="1200" dirty="0"/>
              <a:t> 	Meeting market 	requirements for new 	products and services</a:t>
            </a:r>
          </a:p>
          <a:p>
            <a:pPr>
              <a:spcBef>
                <a:spcPct val="55000"/>
              </a:spcBef>
              <a:buFontTx/>
              <a:buChar char="•"/>
              <a:tabLst>
                <a:tab pos="109538" algn="l"/>
              </a:tabLst>
            </a:pPr>
            <a:r>
              <a:rPr lang="en-GB" sz="1200" dirty="0"/>
              <a:t> Managing product/service 	development resources</a:t>
            </a:r>
          </a:p>
        </p:txBody>
      </p:sp>
      <p:grpSp>
        <p:nvGrpSpPr>
          <p:cNvPr id="2068" name="Group 47"/>
          <p:cNvGrpSpPr>
            <a:grpSpLocks/>
          </p:cNvGrpSpPr>
          <p:nvPr/>
        </p:nvGrpSpPr>
        <p:grpSpPr bwMode="auto">
          <a:xfrm>
            <a:off x="864858" y="2079758"/>
            <a:ext cx="1954022" cy="2861024"/>
            <a:chOff x="204" y="1237"/>
            <a:chExt cx="1256" cy="1839"/>
          </a:xfrm>
        </p:grpSpPr>
        <p:sp>
          <p:nvSpPr>
            <p:cNvPr id="2071" name="Rectangle 48"/>
            <p:cNvSpPr>
              <a:spLocks noChangeArrowheads="1"/>
            </p:cNvSpPr>
            <p:nvPr/>
          </p:nvSpPr>
          <p:spPr bwMode="auto">
            <a:xfrm>
              <a:off x="297" y="1247"/>
              <a:ext cx="1132" cy="1829"/>
            </a:xfrm>
            <a:prstGeom prst="rect">
              <a:avLst/>
            </a:prstGeom>
            <a:solidFill>
              <a:srgbClr val="CCCCFF"/>
            </a:solidFill>
            <a:ln w="9525">
              <a:noFill/>
              <a:miter lim="800000"/>
              <a:headEnd/>
              <a:tailEnd type="none" w="sm" len="lg"/>
            </a:ln>
          </p:spPr>
          <p:txBody>
            <a:bodyPr wrap="none" anchor="ctr"/>
            <a:lstStyle/>
            <a:p>
              <a:endParaRPr lang="en-GB" dirty="0"/>
            </a:p>
          </p:txBody>
        </p:sp>
        <p:sp>
          <p:nvSpPr>
            <p:cNvPr id="2072" name="Text Box 49"/>
            <p:cNvSpPr txBox="1">
              <a:spLocks noChangeArrowheads="1"/>
            </p:cNvSpPr>
            <p:nvPr/>
          </p:nvSpPr>
          <p:spPr bwMode="auto">
            <a:xfrm>
              <a:off x="658" y="1315"/>
              <a:ext cx="802" cy="198"/>
            </a:xfrm>
            <a:prstGeom prst="rect">
              <a:avLst/>
            </a:prstGeom>
            <a:noFill/>
            <a:ln w="9525">
              <a:noFill/>
              <a:miter lim="800000"/>
              <a:headEnd/>
              <a:tailEnd/>
            </a:ln>
          </p:spPr>
          <p:txBody>
            <a:bodyPr>
              <a:spAutoFit/>
            </a:bodyPr>
            <a:lstStyle/>
            <a:p>
              <a:pPr algn="r"/>
              <a:r>
                <a:rPr lang="en-US" sz="1400" dirty="0"/>
                <a:t>Quality</a:t>
              </a:r>
              <a:endParaRPr lang="en-US" dirty="0"/>
            </a:p>
          </p:txBody>
        </p:sp>
        <p:sp>
          <p:nvSpPr>
            <p:cNvPr id="2073" name="Text Box 50"/>
            <p:cNvSpPr txBox="1">
              <a:spLocks noChangeArrowheads="1"/>
            </p:cNvSpPr>
            <p:nvPr/>
          </p:nvSpPr>
          <p:spPr bwMode="auto">
            <a:xfrm rot="16200000">
              <a:off x="-63" y="1953"/>
              <a:ext cx="1090" cy="415"/>
            </a:xfrm>
            <a:prstGeom prst="rect">
              <a:avLst/>
            </a:prstGeom>
            <a:noFill/>
            <a:ln w="9525">
              <a:noFill/>
              <a:miter lim="800000"/>
              <a:headEnd/>
              <a:tailEnd/>
            </a:ln>
          </p:spPr>
          <p:txBody>
            <a:bodyPr>
              <a:spAutoFit/>
            </a:bodyPr>
            <a:lstStyle/>
            <a:p>
              <a:pPr algn="ctr"/>
              <a:r>
                <a:rPr lang="en-US" dirty="0"/>
                <a:t>Performance objectives</a:t>
              </a:r>
            </a:p>
          </p:txBody>
        </p:sp>
        <p:sp>
          <p:nvSpPr>
            <p:cNvPr id="2074" name="Text Box 51"/>
            <p:cNvSpPr txBox="1">
              <a:spLocks noChangeArrowheads="1"/>
            </p:cNvSpPr>
            <p:nvPr/>
          </p:nvSpPr>
          <p:spPr bwMode="auto">
            <a:xfrm>
              <a:off x="204" y="2059"/>
              <a:ext cx="1245" cy="198"/>
            </a:xfrm>
            <a:prstGeom prst="rect">
              <a:avLst/>
            </a:prstGeom>
            <a:noFill/>
            <a:ln w="9525">
              <a:noFill/>
              <a:miter lim="800000"/>
              <a:headEnd/>
              <a:tailEnd/>
            </a:ln>
          </p:spPr>
          <p:txBody>
            <a:bodyPr>
              <a:spAutoFit/>
            </a:bodyPr>
            <a:lstStyle/>
            <a:p>
              <a:pPr algn="r"/>
              <a:r>
                <a:rPr lang="en-US" sz="1400" dirty="0"/>
                <a:t>Dependability</a:t>
              </a:r>
              <a:endParaRPr lang="en-US" dirty="0"/>
            </a:p>
          </p:txBody>
        </p:sp>
        <p:sp>
          <p:nvSpPr>
            <p:cNvPr id="2075" name="Text Box 52"/>
            <p:cNvSpPr txBox="1">
              <a:spLocks noChangeArrowheads="1"/>
            </p:cNvSpPr>
            <p:nvPr/>
          </p:nvSpPr>
          <p:spPr bwMode="auto">
            <a:xfrm>
              <a:off x="738" y="1687"/>
              <a:ext cx="711" cy="198"/>
            </a:xfrm>
            <a:prstGeom prst="rect">
              <a:avLst/>
            </a:prstGeom>
            <a:noFill/>
            <a:ln w="9525">
              <a:noFill/>
              <a:miter lim="800000"/>
              <a:headEnd/>
              <a:tailEnd/>
            </a:ln>
          </p:spPr>
          <p:txBody>
            <a:bodyPr>
              <a:spAutoFit/>
            </a:bodyPr>
            <a:lstStyle/>
            <a:p>
              <a:pPr algn="r"/>
              <a:r>
                <a:rPr lang="en-US" sz="1400" dirty="0"/>
                <a:t>Speed</a:t>
              </a:r>
              <a:endParaRPr lang="en-US" dirty="0"/>
            </a:p>
          </p:txBody>
        </p:sp>
        <p:sp>
          <p:nvSpPr>
            <p:cNvPr id="2076" name="Text Box 53"/>
            <p:cNvSpPr txBox="1">
              <a:spLocks noChangeArrowheads="1"/>
            </p:cNvSpPr>
            <p:nvPr/>
          </p:nvSpPr>
          <p:spPr bwMode="auto">
            <a:xfrm>
              <a:off x="703" y="2412"/>
              <a:ext cx="746" cy="198"/>
            </a:xfrm>
            <a:prstGeom prst="rect">
              <a:avLst/>
            </a:prstGeom>
            <a:noFill/>
            <a:ln w="9525">
              <a:noFill/>
              <a:miter lim="800000"/>
              <a:headEnd/>
              <a:tailEnd/>
            </a:ln>
          </p:spPr>
          <p:txBody>
            <a:bodyPr>
              <a:spAutoFit/>
            </a:bodyPr>
            <a:lstStyle/>
            <a:p>
              <a:pPr algn="r"/>
              <a:r>
                <a:rPr lang="en-US" sz="1400" dirty="0"/>
                <a:t>Flexibility</a:t>
              </a:r>
              <a:endParaRPr lang="en-US" dirty="0"/>
            </a:p>
          </p:txBody>
        </p:sp>
        <p:sp>
          <p:nvSpPr>
            <p:cNvPr id="2077" name="Text Box 54"/>
            <p:cNvSpPr txBox="1">
              <a:spLocks noChangeArrowheads="1"/>
            </p:cNvSpPr>
            <p:nvPr/>
          </p:nvSpPr>
          <p:spPr bwMode="auto">
            <a:xfrm>
              <a:off x="723" y="2769"/>
              <a:ext cx="711" cy="198"/>
            </a:xfrm>
            <a:prstGeom prst="rect">
              <a:avLst/>
            </a:prstGeom>
            <a:noFill/>
            <a:ln w="9525">
              <a:noFill/>
              <a:miter lim="800000"/>
              <a:headEnd/>
              <a:tailEnd/>
            </a:ln>
          </p:spPr>
          <p:txBody>
            <a:bodyPr>
              <a:spAutoFit/>
            </a:bodyPr>
            <a:lstStyle/>
            <a:p>
              <a:pPr algn="r"/>
              <a:r>
                <a:rPr lang="en-US" sz="1400" dirty="0"/>
                <a:t>Cost</a:t>
              </a:r>
              <a:endParaRPr lang="en-US" dirty="0"/>
            </a:p>
          </p:txBody>
        </p:sp>
        <p:sp>
          <p:nvSpPr>
            <p:cNvPr id="2078" name="Line 55"/>
            <p:cNvSpPr>
              <a:spLocks noChangeShapeType="1"/>
            </p:cNvSpPr>
            <p:nvPr/>
          </p:nvSpPr>
          <p:spPr bwMode="auto">
            <a:xfrm flipH="1">
              <a:off x="661" y="1237"/>
              <a:ext cx="3" cy="1089"/>
            </a:xfrm>
            <a:prstGeom prst="line">
              <a:avLst/>
            </a:prstGeom>
            <a:noFill/>
            <a:ln w="9525">
              <a:solidFill>
                <a:schemeClr val="tx1"/>
              </a:solidFill>
              <a:round/>
              <a:headEnd/>
              <a:tailEnd type="none" w="sm" len="lg"/>
            </a:ln>
          </p:spPr>
          <p:txBody>
            <a:bodyPr/>
            <a:lstStyle/>
            <a:p>
              <a:endParaRPr lang="en-GB" dirty="0"/>
            </a:p>
          </p:txBody>
        </p:sp>
        <p:sp>
          <p:nvSpPr>
            <p:cNvPr id="2079" name="Rectangle 56"/>
            <p:cNvSpPr>
              <a:spLocks noChangeArrowheads="1"/>
            </p:cNvSpPr>
            <p:nvPr/>
          </p:nvSpPr>
          <p:spPr bwMode="auto">
            <a:xfrm>
              <a:off x="298" y="1237"/>
              <a:ext cx="363" cy="1830"/>
            </a:xfrm>
            <a:prstGeom prst="rect">
              <a:avLst/>
            </a:prstGeom>
            <a:noFill/>
            <a:ln w="9525">
              <a:solidFill>
                <a:schemeClr val="tx1"/>
              </a:solidFill>
              <a:miter lim="800000"/>
              <a:headEnd/>
              <a:tailEnd type="none" w="sm" len="lg"/>
            </a:ln>
          </p:spPr>
          <p:txBody>
            <a:bodyPr wrap="none" anchor="ctr"/>
            <a:lstStyle/>
            <a:p>
              <a:endParaRPr lang="en-GB" dirty="0"/>
            </a:p>
          </p:txBody>
        </p:sp>
        <p:sp>
          <p:nvSpPr>
            <p:cNvPr id="2080" name="Freeform 57"/>
            <p:cNvSpPr>
              <a:spLocks/>
            </p:cNvSpPr>
            <p:nvPr/>
          </p:nvSpPr>
          <p:spPr bwMode="auto">
            <a:xfrm>
              <a:off x="657" y="1600"/>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081" name="Freeform 58"/>
            <p:cNvSpPr>
              <a:spLocks/>
            </p:cNvSpPr>
            <p:nvPr/>
          </p:nvSpPr>
          <p:spPr bwMode="auto">
            <a:xfrm>
              <a:off x="657" y="1964"/>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082" name="Freeform 59"/>
            <p:cNvSpPr>
              <a:spLocks/>
            </p:cNvSpPr>
            <p:nvPr/>
          </p:nvSpPr>
          <p:spPr bwMode="auto">
            <a:xfrm>
              <a:off x="657" y="232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083" name="Freeform 60"/>
            <p:cNvSpPr>
              <a:spLocks/>
            </p:cNvSpPr>
            <p:nvPr/>
          </p:nvSpPr>
          <p:spPr bwMode="auto">
            <a:xfrm>
              <a:off x="657" y="2692"/>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sp>
          <p:nvSpPr>
            <p:cNvPr id="2084" name="Freeform 61"/>
            <p:cNvSpPr>
              <a:spLocks/>
            </p:cNvSpPr>
            <p:nvPr/>
          </p:nvSpPr>
          <p:spPr bwMode="auto">
            <a:xfrm>
              <a:off x="657" y="3068"/>
              <a:ext cx="780" cy="3"/>
            </a:xfrm>
            <a:custGeom>
              <a:avLst/>
              <a:gdLst>
                <a:gd name="T0" fmla="*/ 0 w 780"/>
                <a:gd name="T1" fmla="*/ 3 h 3"/>
                <a:gd name="T2" fmla="*/ 780 w 780"/>
                <a:gd name="T3" fmla="*/ 0 h 3"/>
                <a:gd name="T4" fmla="*/ 0 60000 65536"/>
                <a:gd name="T5" fmla="*/ 0 60000 65536"/>
                <a:gd name="T6" fmla="*/ 0 w 780"/>
                <a:gd name="T7" fmla="*/ 0 h 3"/>
                <a:gd name="T8" fmla="*/ 780 w 780"/>
                <a:gd name="T9" fmla="*/ 3 h 3"/>
              </a:gdLst>
              <a:ahLst/>
              <a:cxnLst>
                <a:cxn ang="T4">
                  <a:pos x="T0" y="T1"/>
                </a:cxn>
                <a:cxn ang="T5">
                  <a:pos x="T2" y="T3"/>
                </a:cxn>
              </a:cxnLst>
              <a:rect l="T6" t="T7" r="T8" b="T9"/>
              <a:pathLst>
                <a:path w="780" h="3">
                  <a:moveTo>
                    <a:pt x="0" y="3"/>
                  </a:moveTo>
                  <a:lnTo>
                    <a:pt x="780" y="0"/>
                  </a:lnTo>
                </a:path>
              </a:pathLst>
            </a:custGeom>
            <a:noFill/>
            <a:ln w="9525" cap="flat" cmpd="sng">
              <a:solidFill>
                <a:schemeClr val="tx1"/>
              </a:solidFill>
              <a:prstDash val="solid"/>
              <a:round/>
              <a:headEnd type="none" w="med" len="med"/>
              <a:tailEnd type="none" w="sm" len="lg"/>
            </a:ln>
          </p:spPr>
          <p:txBody>
            <a:bodyPr/>
            <a:lstStyle/>
            <a:p>
              <a:endParaRPr lang="en-GB" dirty="0"/>
            </a:p>
          </p:txBody>
        </p:sp>
      </p:grpSp>
      <p:sp>
        <p:nvSpPr>
          <p:cNvPr id="2069" name="Line 62"/>
          <p:cNvSpPr>
            <a:spLocks noChangeShapeType="1"/>
          </p:cNvSpPr>
          <p:nvPr/>
        </p:nvSpPr>
        <p:spPr bwMode="auto">
          <a:xfrm>
            <a:off x="1557168" y="2079758"/>
            <a:ext cx="6140545" cy="0"/>
          </a:xfrm>
          <a:prstGeom prst="line">
            <a:avLst/>
          </a:prstGeom>
          <a:noFill/>
          <a:ln w="9525">
            <a:solidFill>
              <a:schemeClr val="tx1"/>
            </a:solidFill>
            <a:round/>
            <a:headEnd type="none" w="sm" len="med"/>
            <a:tailEnd type="none" w="sm" len="lg"/>
          </a:ln>
        </p:spPr>
        <p:txBody>
          <a:bodyPr/>
          <a:lstStyle/>
          <a:p>
            <a:endParaRPr lang="en-GB" dirty="0"/>
          </a:p>
        </p:txBody>
      </p:sp>
      <p:sp>
        <p:nvSpPr>
          <p:cNvPr id="2070" name="Line 64"/>
          <p:cNvSpPr>
            <a:spLocks noChangeShapeType="1"/>
          </p:cNvSpPr>
          <p:nvPr/>
        </p:nvSpPr>
        <p:spPr bwMode="auto">
          <a:xfrm>
            <a:off x="2758207" y="4926780"/>
            <a:ext cx="2610549" cy="0"/>
          </a:xfrm>
          <a:prstGeom prst="line">
            <a:avLst/>
          </a:prstGeom>
          <a:noFill/>
          <a:ln w="9525">
            <a:solidFill>
              <a:schemeClr val="tx1"/>
            </a:solidFill>
            <a:round/>
            <a:headEnd type="none" w="sm" len="med"/>
            <a:tailEnd type="none" w="sm" len="lg"/>
          </a:ln>
        </p:spPr>
        <p:txBody>
          <a:bodyPr/>
          <a:lstStyle/>
          <a:p>
            <a:endParaRPr lang="en-GB" dirty="0"/>
          </a:p>
        </p:txBody>
      </p:sp>
      <p:sp>
        <p:nvSpPr>
          <p:cNvPr id="45" name="Text Box 8"/>
          <p:cNvSpPr txBox="1">
            <a:spLocks noChangeArrowheads="1"/>
          </p:cNvSpPr>
          <p:nvPr/>
        </p:nvSpPr>
        <p:spPr bwMode="auto">
          <a:xfrm>
            <a:off x="450912" y="81046"/>
            <a:ext cx="9001000" cy="954107"/>
          </a:xfrm>
          <a:prstGeom prst="rect">
            <a:avLst/>
          </a:prstGeom>
          <a:noFill/>
          <a:ln w="9525">
            <a:noFill/>
            <a:miter lim="800000"/>
            <a:headEnd type="none" w="sm" len="lg"/>
            <a:tailEnd type="none" w="sm" len="lg"/>
          </a:ln>
        </p:spPr>
        <p:txBody>
          <a:bodyPr wrap="square">
            <a:spAutoFit/>
          </a:bodyPr>
          <a:lstStyle/>
          <a:p>
            <a:pPr algn="ctr" eaLnBrk="0" hangingPunct="0"/>
            <a:r>
              <a:rPr lang="en-GB" sz="2800" b="1" dirty="0"/>
              <a:t>Product and service development </a:t>
            </a:r>
            <a:br>
              <a:rPr lang="en-GB" sz="2800" b="1" dirty="0"/>
            </a:br>
            <a:r>
              <a:rPr lang="en-GB" sz="2800" b="1" dirty="0"/>
              <a:t>and organisation</a:t>
            </a:r>
            <a:endParaRPr lang="en-US" sz="2800" b="1" dirty="0"/>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45"/>
          <p:cNvSpPr txBox="1">
            <a:spLocks noChangeArrowheads="1"/>
          </p:cNvSpPr>
          <p:nvPr/>
        </p:nvSpPr>
        <p:spPr bwMode="auto">
          <a:xfrm>
            <a:off x="558924" y="78533"/>
            <a:ext cx="8784976"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2800" b="1" dirty="0">
                <a:latin typeface="Arial" charset="0"/>
              </a:rPr>
              <a:t>T</a:t>
            </a:r>
            <a:r>
              <a:rPr lang="en-US" sz="2800" b="1" dirty="0">
                <a:latin typeface="Arial" charset="0"/>
              </a:rPr>
              <a:t>he relationship between creativity, innovation and design </a:t>
            </a:r>
            <a:endParaRPr lang="en-GB" sz="2800" b="1" dirty="0">
              <a:latin typeface="Arial" charset="0"/>
            </a:endParaRPr>
          </a:p>
        </p:txBody>
      </p:sp>
      <p:grpSp>
        <p:nvGrpSpPr>
          <p:cNvPr id="20" name="Group 19"/>
          <p:cNvGrpSpPr/>
          <p:nvPr/>
        </p:nvGrpSpPr>
        <p:grpSpPr>
          <a:xfrm>
            <a:off x="712786" y="1908174"/>
            <a:ext cx="8703122" cy="3420379"/>
            <a:chOff x="333375" y="1908175"/>
            <a:chExt cx="5975350" cy="1474300"/>
          </a:xfrm>
        </p:grpSpPr>
        <p:sp>
          <p:nvSpPr>
            <p:cNvPr id="3" name="Text Box 10"/>
            <p:cNvSpPr txBox="1">
              <a:spLocks noChangeArrowheads="1"/>
            </p:cNvSpPr>
            <p:nvPr/>
          </p:nvSpPr>
          <p:spPr bwMode="auto">
            <a:xfrm>
              <a:off x="333375" y="2566603"/>
              <a:ext cx="1189038" cy="577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a:spcBef>
                  <a:spcPct val="50000"/>
                </a:spcBef>
              </a:pPr>
              <a:r>
                <a:rPr lang="en-US" sz="1800" b="1" dirty="0">
                  <a:latin typeface="Arial" charset="0"/>
                </a:rPr>
                <a:t>Creativity</a:t>
              </a:r>
            </a:p>
            <a:p>
              <a:pPr algn="ctr">
                <a:spcBef>
                  <a:spcPct val="50000"/>
                </a:spcBef>
              </a:pPr>
              <a:r>
                <a:rPr lang="en-US" sz="1800" i="1" dirty="0">
                  <a:latin typeface="Arial" charset="0"/>
                </a:rPr>
                <a:t>The use of imagination or original ideas</a:t>
              </a:r>
            </a:p>
          </p:txBody>
        </p:sp>
        <p:sp>
          <p:nvSpPr>
            <p:cNvPr id="4" name="Text Box 10"/>
            <p:cNvSpPr txBox="1">
              <a:spLocks noChangeArrowheads="1"/>
            </p:cNvSpPr>
            <p:nvPr/>
          </p:nvSpPr>
          <p:spPr bwMode="auto">
            <a:xfrm>
              <a:off x="3141663" y="2566603"/>
              <a:ext cx="1454150" cy="696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a:spcBef>
                  <a:spcPct val="50000"/>
                </a:spcBef>
              </a:pPr>
              <a:r>
                <a:rPr lang="en-US" sz="1800" b="1" dirty="0">
                  <a:latin typeface="Arial" charset="0"/>
                </a:rPr>
                <a:t>Design</a:t>
              </a:r>
            </a:p>
            <a:p>
              <a:pPr algn="ctr">
                <a:spcBef>
                  <a:spcPct val="50000"/>
                </a:spcBef>
              </a:pPr>
              <a:r>
                <a:rPr lang="en-US" sz="1800" i="1" dirty="0">
                  <a:latin typeface="Arial" charset="0"/>
                </a:rPr>
                <a:t>Defining the looks, arrangement and workings of something</a:t>
              </a:r>
            </a:p>
          </p:txBody>
        </p:sp>
        <p:sp>
          <p:nvSpPr>
            <p:cNvPr id="5" name="Text Box 10"/>
            <p:cNvSpPr txBox="1">
              <a:spLocks noChangeArrowheads="1"/>
            </p:cNvSpPr>
            <p:nvPr/>
          </p:nvSpPr>
          <p:spPr bwMode="auto">
            <a:xfrm>
              <a:off x="1795463" y="2566603"/>
              <a:ext cx="1046162" cy="577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a:spcBef>
                  <a:spcPct val="50000"/>
                </a:spcBef>
              </a:pPr>
              <a:r>
                <a:rPr lang="en-US" sz="1800" b="1" dirty="0">
                  <a:latin typeface="Arial" charset="0"/>
                </a:rPr>
                <a:t>Innovation</a:t>
              </a:r>
            </a:p>
            <a:p>
              <a:pPr algn="ctr">
                <a:spcBef>
                  <a:spcPct val="50000"/>
                </a:spcBef>
              </a:pPr>
              <a:r>
                <a:rPr lang="en-US" sz="1800" i="1" dirty="0">
                  <a:latin typeface="Arial" charset="0"/>
                </a:rPr>
                <a:t>Doing something new</a:t>
              </a:r>
            </a:p>
          </p:txBody>
        </p:sp>
        <p:sp>
          <p:nvSpPr>
            <p:cNvPr id="6" name="Text Box 10"/>
            <p:cNvSpPr txBox="1">
              <a:spLocks noChangeArrowheads="1"/>
            </p:cNvSpPr>
            <p:nvPr/>
          </p:nvSpPr>
          <p:spPr bwMode="auto">
            <a:xfrm>
              <a:off x="4772025" y="2566603"/>
              <a:ext cx="1536700" cy="815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a:spcBef>
                  <a:spcPct val="50000"/>
                </a:spcBef>
              </a:pPr>
              <a:r>
                <a:rPr lang="en-US" sz="1800" b="1" dirty="0">
                  <a:latin typeface="Arial" charset="0"/>
                </a:rPr>
                <a:t>Products and services</a:t>
              </a:r>
            </a:p>
            <a:p>
              <a:pPr algn="ctr">
                <a:spcBef>
                  <a:spcPct val="50000"/>
                </a:spcBef>
              </a:pPr>
              <a:r>
                <a:rPr lang="en-US" sz="1800" i="1" dirty="0">
                  <a:latin typeface="Arial" charset="0"/>
                </a:rPr>
                <a:t>The nature and characteristics of the organisation’s offerings </a:t>
              </a:r>
            </a:p>
          </p:txBody>
        </p:sp>
        <p:sp>
          <p:nvSpPr>
            <p:cNvPr id="7" name="Right Arrow 6"/>
            <p:cNvSpPr/>
            <p:nvPr/>
          </p:nvSpPr>
          <p:spPr>
            <a:xfrm>
              <a:off x="1504123" y="2854982"/>
              <a:ext cx="288032" cy="288032"/>
            </a:xfrm>
            <a:prstGeom prst="rightArrow">
              <a:avLst/>
            </a:prstGeom>
            <a:solidFill>
              <a:schemeClr val="accent2">
                <a:lumMod val="40000"/>
                <a:lumOff val="60000"/>
              </a:schemeClr>
            </a:solidFill>
          </p:spPr>
          <p:style>
            <a:lnRef idx="0">
              <a:schemeClr val="accent1"/>
            </a:lnRef>
            <a:fillRef idx="3">
              <a:schemeClr val="accent1"/>
            </a:fillRef>
            <a:effectRef idx="3">
              <a:schemeClr val="accent1"/>
            </a:effectRef>
            <a:fontRef idx="minor">
              <a:schemeClr val="lt1"/>
            </a:fontRef>
          </p:style>
          <p:txBody>
            <a:bodyPr anchor="ct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defRPr/>
              </a:pPr>
              <a:endParaRPr lang="en-US" sz="1800" dirty="0">
                <a:solidFill>
                  <a:srgbClr val="FFFFFF"/>
                </a:solidFill>
              </a:endParaRPr>
            </a:p>
          </p:txBody>
        </p:sp>
        <p:sp>
          <p:nvSpPr>
            <p:cNvPr id="8" name="Right Arrow 7"/>
            <p:cNvSpPr/>
            <p:nvPr/>
          </p:nvSpPr>
          <p:spPr>
            <a:xfrm>
              <a:off x="2887019" y="2854982"/>
              <a:ext cx="288032" cy="288032"/>
            </a:xfrm>
            <a:prstGeom prst="rightArrow">
              <a:avLst/>
            </a:prstGeom>
            <a:solidFill>
              <a:schemeClr val="accent2">
                <a:lumMod val="40000"/>
                <a:lumOff val="60000"/>
              </a:schemeClr>
            </a:solidFill>
          </p:spPr>
          <p:style>
            <a:lnRef idx="0">
              <a:schemeClr val="accent1"/>
            </a:lnRef>
            <a:fillRef idx="3">
              <a:schemeClr val="accent1"/>
            </a:fillRef>
            <a:effectRef idx="3">
              <a:schemeClr val="accent1"/>
            </a:effectRef>
            <a:fontRef idx="minor">
              <a:schemeClr val="lt1"/>
            </a:fontRef>
          </p:style>
          <p:txBody>
            <a:bodyPr anchor="ct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defRPr/>
              </a:pPr>
              <a:endParaRPr lang="en-US" sz="1800" dirty="0">
                <a:solidFill>
                  <a:srgbClr val="FFFFFF"/>
                </a:solidFill>
              </a:endParaRPr>
            </a:p>
          </p:txBody>
        </p:sp>
        <p:sp>
          <p:nvSpPr>
            <p:cNvPr id="9" name="Right Arrow 8"/>
            <p:cNvSpPr/>
            <p:nvPr/>
          </p:nvSpPr>
          <p:spPr>
            <a:xfrm>
              <a:off x="4581128" y="2854982"/>
              <a:ext cx="288032" cy="288032"/>
            </a:xfrm>
            <a:prstGeom prst="rightArrow">
              <a:avLst/>
            </a:prstGeom>
            <a:solidFill>
              <a:schemeClr val="accent2">
                <a:lumMod val="40000"/>
                <a:lumOff val="60000"/>
              </a:schemeClr>
            </a:solidFill>
          </p:spPr>
          <p:style>
            <a:lnRef idx="0">
              <a:schemeClr val="accent1"/>
            </a:lnRef>
            <a:fillRef idx="3">
              <a:schemeClr val="accent1"/>
            </a:fillRef>
            <a:effectRef idx="3">
              <a:schemeClr val="accent1"/>
            </a:effectRef>
            <a:fontRef idx="minor">
              <a:schemeClr val="lt1"/>
            </a:fontRef>
          </p:style>
          <p:txBody>
            <a:bodyPr anchor="ct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defRPr/>
              </a:pPr>
              <a:endParaRPr lang="en-US" sz="1800" dirty="0">
                <a:solidFill>
                  <a:srgbClr val="FFFFFF"/>
                </a:solidFill>
              </a:endParaRPr>
            </a:p>
          </p:txBody>
        </p:sp>
        <p:grpSp>
          <p:nvGrpSpPr>
            <p:cNvPr id="11" name="Group 22"/>
            <p:cNvGrpSpPr>
              <a:grpSpLocks/>
            </p:cNvGrpSpPr>
            <p:nvPr/>
          </p:nvGrpSpPr>
          <p:grpSpPr bwMode="auto">
            <a:xfrm>
              <a:off x="969320" y="1908175"/>
              <a:ext cx="1235972" cy="431800"/>
              <a:chOff x="896429" y="1979712"/>
              <a:chExt cx="1236682" cy="432048"/>
            </a:xfrm>
          </p:grpSpPr>
          <p:sp>
            <p:nvSpPr>
              <p:cNvPr id="12" name="Rounded Rectangular Callout 11"/>
              <p:cNvSpPr/>
              <p:nvPr/>
            </p:nvSpPr>
            <p:spPr>
              <a:xfrm>
                <a:off x="896429" y="1979712"/>
                <a:ext cx="1236426" cy="432048"/>
              </a:xfrm>
              <a:prstGeom prst="wedgeRoundRectCallout">
                <a:avLst>
                  <a:gd name="adj1" fmla="val -7860"/>
                  <a:gd name="adj2" fmla="val 128115"/>
                  <a:gd name="adj3" fmla="val 16667"/>
                </a:avLst>
              </a:prstGeom>
              <a:solidFill>
                <a:schemeClr val="bg1">
                  <a:lumMod val="85000"/>
                </a:schemeClr>
              </a:solidFill>
            </p:spPr>
            <p:style>
              <a:lnRef idx="0">
                <a:schemeClr val="accent1"/>
              </a:lnRef>
              <a:fillRef idx="3">
                <a:schemeClr val="accent1"/>
              </a:fillRef>
              <a:effectRef idx="3">
                <a:schemeClr val="accent1"/>
              </a:effectRef>
              <a:fontRef idx="minor">
                <a:schemeClr val="lt1"/>
              </a:fontRef>
            </p:style>
            <p:txBody>
              <a:bodyPr anchor="ct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defRPr/>
                </a:pPr>
                <a:endParaRPr lang="en-US" sz="1800" dirty="0">
                  <a:solidFill>
                    <a:srgbClr val="FFFFFF"/>
                  </a:solidFill>
                </a:endParaRPr>
              </a:p>
            </p:txBody>
          </p:sp>
          <p:sp>
            <p:nvSpPr>
              <p:cNvPr id="13" name="Text Box 10"/>
              <p:cNvSpPr txBox="1">
                <a:spLocks noChangeArrowheads="1"/>
              </p:cNvSpPr>
              <p:nvPr/>
            </p:nvSpPr>
            <p:spPr bwMode="auto">
              <a:xfrm>
                <a:off x="896430" y="2014502"/>
                <a:ext cx="1236681" cy="27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a:spcBef>
                    <a:spcPct val="50000"/>
                  </a:spcBef>
                </a:pPr>
                <a:r>
                  <a:rPr lang="en-US" sz="1800" i="1" dirty="0">
                    <a:latin typeface="Arial" charset="0"/>
                  </a:rPr>
                  <a:t>Is an essential ingredient of…</a:t>
                </a:r>
              </a:p>
            </p:txBody>
          </p:sp>
        </p:grpSp>
        <p:grpSp>
          <p:nvGrpSpPr>
            <p:cNvPr id="14" name="Group 21"/>
            <p:cNvGrpSpPr>
              <a:grpSpLocks/>
            </p:cNvGrpSpPr>
            <p:nvPr/>
          </p:nvGrpSpPr>
          <p:grpSpPr bwMode="auto">
            <a:xfrm>
              <a:off x="2420938" y="1908175"/>
              <a:ext cx="1655762" cy="431800"/>
              <a:chOff x="2564904" y="1907704"/>
              <a:chExt cx="1656184" cy="432048"/>
            </a:xfrm>
          </p:grpSpPr>
          <p:sp>
            <p:nvSpPr>
              <p:cNvPr id="15" name="Rounded Rectangular Callout 14"/>
              <p:cNvSpPr/>
              <p:nvPr/>
            </p:nvSpPr>
            <p:spPr>
              <a:xfrm>
                <a:off x="2564904" y="1907704"/>
                <a:ext cx="1584176" cy="432048"/>
              </a:xfrm>
              <a:prstGeom prst="wedgeRoundRectCallout">
                <a:avLst>
                  <a:gd name="adj1" fmla="val -14493"/>
                  <a:gd name="adj2" fmla="val 130740"/>
                  <a:gd name="adj3" fmla="val 16667"/>
                </a:avLst>
              </a:prstGeom>
              <a:solidFill>
                <a:schemeClr val="bg1">
                  <a:lumMod val="85000"/>
                </a:schemeClr>
              </a:solidFill>
            </p:spPr>
            <p:style>
              <a:lnRef idx="0">
                <a:schemeClr val="accent1"/>
              </a:lnRef>
              <a:fillRef idx="3">
                <a:schemeClr val="accent1"/>
              </a:fillRef>
              <a:effectRef idx="3">
                <a:schemeClr val="accent1"/>
              </a:effectRef>
              <a:fontRef idx="minor">
                <a:schemeClr val="lt1"/>
              </a:fontRef>
            </p:style>
            <p:txBody>
              <a:bodyPr anchor="ct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defRPr/>
                </a:pPr>
                <a:endParaRPr lang="en-US" sz="1800" dirty="0">
                  <a:solidFill>
                    <a:srgbClr val="FFFFFF"/>
                  </a:solidFill>
                </a:endParaRPr>
              </a:p>
            </p:txBody>
          </p:sp>
          <p:sp>
            <p:nvSpPr>
              <p:cNvPr id="16" name="Text Box 10"/>
              <p:cNvSpPr txBox="1">
                <a:spLocks noChangeArrowheads="1"/>
              </p:cNvSpPr>
              <p:nvPr/>
            </p:nvSpPr>
            <p:spPr bwMode="auto">
              <a:xfrm>
                <a:off x="2564904" y="1907704"/>
                <a:ext cx="1656184" cy="398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a:spcBef>
                    <a:spcPct val="50000"/>
                  </a:spcBef>
                </a:pPr>
                <a:r>
                  <a:rPr lang="en-US" sz="1800" i="1" dirty="0">
                    <a:latin typeface="Arial" charset="0"/>
                  </a:rPr>
                  <a:t>That is transformed into a practical proposition by …</a:t>
                </a:r>
              </a:p>
            </p:txBody>
          </p:sp>
        </p:grpSp>
        <p:grpSp>
          <p:nvGrpSpPr>
            <p:cNvPr id="17" name="Group 20"/>
            <p:cNvGrpSpPr>
              <a:grpSpLocks/>
            </p:cNvGrpSpPr>
            <p:nvPr/>
          </p:nvGrpSpPr>
          <p:grpSpPr bwMode="auto">
            <a:xfrm>
              <a:off x="4292600" y="1908175"/>
              <a:ext cx="1368425" cy="431800"/>
              <a:chOff x="4221088" y="1979712"/>
              <a:chExt cx="1368152" cy="432048"/>
            </a:xfrm>
          </p:grpSpPr>
          <p:sp>
            <p:nvSpPr>
              <p:cNvPr id="18" name="Rounded Rectangular Callout 17"/>
              <p:cNvSpPr/>
              <p:nvPr/>
            </p:nvSpPr>
            <p:spPr>
              <a:xfrm>
                <a:off x="4221088" y="1979712"/>
                <a:ext cx="1296144" cy="432048"/>
              </a:xfrm>
              <a:prstGeom prst="wedgeRoundRectCallout">
                <a:avLst>
                  <a:gd name="adj1" fmla="val -17834"/>
                  <a:gd name="adj2" fmla="val 114992"/>
                  <a:gd name="adj3" fmla="val 16667"/>
                </a:avLst>
              </a:prstGeom>
              <a:solidFill>
                <a:schemeClr val="bg1">
                  <a:lumMod val="85000"/>
                </a:schemeClr>
              </a:solidFill>
            </p:spPr>
            <p:style>
              <a:lnRef idx="0">
                <a:schemeClr val="accent1"/>
              </a:lnRef>
              <a:fillRef idx="3">
                <a:schemeClr val="accent1"/>
              </a:fillRef>
              <a:effectRef idx="3">
                <a:schemeClr val="accent1"/>
              </a:effectRef>
              <a:fontRef idx="minor">
                <a:schemeClr val="lt1"/>
              </a:fontRef>
            </p:style>
            <p:txBody>
              <a:bodyPr anchor="ct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defRPr/>
                </a:pPr>
                <a:endParaRPr lang="en-US" sz="1800" dirty="0">
                  <a:solidFill>
                    <a:srgbClr val="FFFFFF"/>
                  </a:solidFill>
                </a:endParaRPr>
              </a:p>
            </p:txBody>
          </p:sp>
          <p:sp>
            <p:nvSpPr>
              <p:cNvPr id="19" name="Text Box 10"/>
              <p:cNvSpPr txBox="1">
                <a:spLocks noChangeArrowheads="1"/>
              </p:cNvSpPr>
              <p:nvPr/>
            </p:nvSpPr>
            <p:spPr bwMode="auto">
              <a:xfrm>
                <a:off x="4221088" y="1979712"/>
                <a:ext cx="1368152" cy="398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a:spcBef>
                    <a:spcPct val="50000"/>
                  </a:spcBef>
                </a:pPr>
                <a:r>
                  <a:rPr lang="en-US" sz="1800" i="1" dirty="0">
                    <a:latin typeface="Arial" charset="0"/>
                  </a:rPr>
                  <a:t>That defines the characteristics of…</a:t>
                </a:r>
              </a:p>
            </p:txBody>
          </p:sp>
        </p:grpSp>
      </p:grpSp>
    </p:spTree>
    <p:extLst>
      <p:ext uri="{BB962C8B-B14F-4D97-AF65-F5344CB8AC3E}">
        <p14:creationId xmlns:p14="http://schemas.microsoft.com/office/powerpoint/2010/main" val="2941168930"/>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45"/>
          <p:cNvSpPr txBox="1">
            <a:spLocks noChangeArrowheads="1"/>
          </p:cNvSpPr>
          <p:nvPr/>
        </p:nvSpPr>
        <p:spPr bwMode="auto">
          <a:xfrm>
            <a:off x="1459024" y="510580"/>
            <a:ext cx="698477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2800" b="1" dirty="0">
                <a:latin typeface="Arial" charset="0"/>
              </a:rPr>
              <a:t>The S-shaped curve of innovation</a:t>
            </a:r>
          </a:p>
        </p:txBody>
      </p:sp>
      <p:grpSp>
        <p:nvGrpSpPr>
          <p:cNvPr id="30" name="Group 29"/>
          <p:cNvGrpSpPr/>
          <p:nvPr/>
        </p:nvGrpSpPr>
        <p:grpSpPr>
          <a:xfrm>
            <a:off x="630932" y="1772817"/>
            <a:ext cx="8784976" cy="3988973"/>
            <a:chOff x="899592" y="2204864"/>
            <a:chExt cx="6480175" cy="2381059"/>
          </a:xfrm>
        </p:grpSpPr>
        <p:cxnSp>
          <p:nvCxnSpPr>
            <p:cNvPr id="3" name="Straight Connector 2"/>
            <p:cNvCxnSpPr/>
            <p:nvPr/>
          </p:nvCxnSpPr>
          <p:spPr bwMode="auto">
            <a:xfrm>
              <a:off x="1186929" y="2471564"/>
              <a:ext cx="0" cy="158432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p:cNvCxnSpPr/>
            <p:nvPr/>
          </p:nvCxnSpPr>
          <p:spPr bwMode="auto">
            <a:xfrm>
              <a:off x="1186929" y="4055889"/>
              <a:ext cx="244792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reeform 4"/>
            <p:cNvSpPr/>
            <p:nvPr/>
          </p:nvSpPr>
          <p:spPr bwMode="auto">
            <a:xfrm>
              <a:off x="1331392" y="2725564"/>
              <a:ext cx="2058987" cy="1268413"/>
            </a:xfrm>
            <a:custGeom>
              <a:avLst/>
              <a:gdLst>
                <a:gd name="connsiteX0" fmla="*/ 2070100 w 2070100"/>
                <a:gd name="connsiteY0" fmla="*/ 0 h 1231900"/>
                <a:gd name="connsiteX1" fmla="*/ 1816100 w 2070100"/>
                <a:gd name="connsiteY1" fmla="*/ 12700 h 1231900"/>
                <a:gd name="connsiteX2" fmla="*/ 1574800 w 2070100"/>
                <a:gd name="connsiteY2" fmla="*/ 76200 h 1231900"/>
                <a:gd name="connsiteX3" fmla="*/ 1308100 w 2070100"/>
                <a:gd name="connsiteY3" fmla="*/ 190500 h 1231900"/>
                <a:gd name="connsiteX4" fmla="*/ 1143000 w 2070100"/>
                <a:gd name="connsiteY4" fmla="*/ 444500 h 1231900"/>
                <a:gd name="connsiteX5" fmla="*/ 1003300 w 2070100"/>
                <a:gd name="connsiteY5" fmla="*/ 749300 h 1231900"/>
                <a:gd name="connsiteX6" fmla="*/ 863600 w 2070100"/>
                <a:gd name="connsiteY6" fmla="*/ 1041400 h 1231900"/>
                <a:gd name="connsiteX7" fmla="*/ 558800 w 2070100"/>
                <a:gd name="connsiteY7" fmla="*/ 1193800 h 1231900"/>
                <a:gd name="connsiteX8" fmla="*/ 254000 w 2070100"/>
                <a:gd name="connsiteY8" fmla="*/ 1206500 h 1231900"/>
                <a:gd name="connsiteX9" fmla="*/ 0 w 2070100"/>
                <a:gd name="connsiteY9" fmla="*/ 1231900 h 1231900"/>
                <a:gd name="connsiteX0" fmla="*/ 2070100 w 2070100"/>
                <a:gd name="connsiteY0" fmla="*/ 0 h 1264022"/>
                <a:gd name="connsiteX1" fmla="*/ 1816100 w 2070100"/>
                <a:gd name="connsiteY1" fmla="*/ 12700 h 1264022"/>
                <a:gd name="connsiteX2" fmla="*/ 1574800 w 2070100"/>
                <a:gd name="connsiteY2" fmla="*/ 76200 h 1264022"/>
                <a:gd name="connsiteX3" fmla="*/ 1308100 w 2070100"/>
                <a:gd name="connsiteY3" fmla="*/ 190500 h 1264022"/>
                <a:gd name="connsiteX4" fmla="*/ 1143000 w 2070100"/>
                <a:gd name="connsiteY4" fmla="*/ 444500 h 1264022"/>
                <a:gd name="connsiteX5" fmla="*/ 1003300 w 2070100"/>
                <a:gd name="connsiteY5" fmla="*/ 749300 h 1264022"/>
                <a:gd name="connsiteX6" fmla="*/ 863600 w 2070100"/>
                <a:gd name="connsiteY6" fmla="*/ 1041400 h 1264022"/>
                <a:gd name="connsiteX7" fmla="*/ 558800 w 2070100"/>
                <a:gd name="connsiteY7" fmla="*/ 1193800 h 1264022"/>
                <a:gd name="connsiteX8" fmla="*/ 299120 w 2070100"/>
                <a:gd name="connsiteY8" fmla="*/ 1257672 h 1264022"/>
                <a:gd name="connsiteX9" fmla="*/ 0 w 2070100"/>
                <a:gd name="connsiteY9" fmla="*/ 1231900 h 1264022"/>
                <a:gd name="connsiteX0" fmla="*/ 2059012 w 2059012"/>
                <a:gd name="connsiteY0" fmla="*/ 0 h 1268317"/>
                <a:gd name="connsiteX1" fmla="*/ 1805012 w 2059012"/>
                <a:gd name="connsiteY1" fmla="*/ 12700 h 1268317"/>
                <a:gd name="connsiteX2" fmla="*/ 1563712 w 2059012"/>
                <a:gd name="connsiteY2" fmla="*/ 76200 h 1268317"/>
                <a:gd name="connsiteX3" fmla="*/ 1297012 w 2059012"/>
                <a:gd name="connsiteY3" fmla="*/ 190500 h 1268317"/>
                <a:gd name="connsiteX4" fmla="*/ 1131912 w 2059012"/>
                <a:gd name="connsiteY4" fmla="*/ 444500 h 1268317"/>
                <a:gd name="connsiteX5" fmla="*/ 992212 w 2059012"/>
                <a:gd name="connsiteY5" fmla="*/ 749300 h 1268317"/>
                <a:gd name="connsiteX6" fmla="*/ 852512 w 2059012"/>
                <a:gd name="connsiteY6" fmla="*/ 1041400 h 1268317"/>
                <a:gd name="connsiteX7" fmla="*/ 547712 w 2059012"/>
                <a:gd name="connsiteY7" fmla="*/ 1193800 h 1268317"/>
                <a:gd name="connsiteX8" fmla="*/ 288032 w 2059012"/>
                <a:gd name="connsiteY8" fmla="*/ 1257672 h 1268317"/>
                <a:gd name="connsiteX9" fmla="*/ 0 w 2059012"/>
                <a:gd name="connsiteY9" fmla="*/ 1257672 h 126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9012" h="1268317">
                  <a:moveTo>
                    <a:pt x="2059012" y="0"/>
                  </a:moveTo>
                  <a:cubicBezTo>
                    <a:pt x="1973287" y="0"/>
                    <a:pt x="1887562" y="0"/>
                    <a:pt x="1805012" y="12700"/>
                  </a:cubicBezTo>
                  <a:cubicBezTo>
                    <a:pt x="1722462" y="25400"/>
                    <a:pt x="1648379" y="46567"/>
                    <a:pt x="1563712" y="76200"/>
                  </a:cubicBezTo>
                  <a:cubicBezTo>
                    <a:pt x="1479045" y="105833"/>
                    <a:pt x="1368979" y="129117"/>
                    <a:pt x="1297012" y="190500"/>
                  </a:cubicBezTo>
                  <a:cubicBezTo>
                    <a:pt x="1225045" y="251883"/>
                    <a:pt x="1182712" y="351367"/>
                    <a:pt x="1131912" y="444500"/>
                  </a:cubicBezTo>
                  <a:cubicBezTo>
                    <a:pt x="1081112" y="537633"/>
                    <a:pt x="1038779" y="649817"/>
                    <a:pt x="992212" y="749300"/>
                  </a:cubicBezTo>
                  <a:cubicBezTo>
                    <a:pt x="945645" y="848783"/>
                    <a:pt x="926595" y="967317"/>
                    <a:pt x="852512" y="1041400"/>
                  </a:cubicBezTo>
                  <a:cubicBezTo>
                    <a:pt x="778429" y="1115483"/>
                    <a:pt x="641792" y="1157755"/>
                    <a:pt x="547712" y="1193800"/>
                  </a:cubicBezTo>
                  <a:cubicBezTo>
                    <a:pt x="453632" y="1229845"/>
                    <a:pt x="379317" y="1247027"/>
                    <a:pt x="288032" y="1257672"/>
                  </a:cubicBezTo>
                  <a:cubicBezTo>
                    <a:pt x="196747" y="1268317"/>
                    <a:pt x="80433" y="1248147"/>
                    <a:pt x="0" y="1257672"/>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en-GB" dirty="0"/>
            </a:p>
          </p:txBody>
        </p:sp>
        <p:sp>
          <p:nvSpPr>
            <p:cNvPr id="6" name="TextBox 7"/>
            <p:cNvSpPr txBox="1">
              <a:spLocks noChangeArrowheads="1"/>
            </p:cNvSpPr>
            <p:nvPr/>
          </p:nvSpPr>
          <p:spPr bwMode="auto">
            <a:xfrm rot="16200000">
              <a:off x="600348" y="3099201"/>
              <a:ext cx="936625" cy="2560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Performance</a:t>
              </a:r>
            </a:p>
          </p:txBody>
        </p:sp>
        <p:sp>
          <p:nvSpPr>
            <p:cNvPr id="7" name="TextBox 8"/>
            <p:cNvSpPr txBox="1">
              <a:spLocks noChangeArrowheads="1"/>
            </p:cNvSpPr>
            <p:nvPr/>
          </p:nvSpPr>
          <p:spPr bwMode="auto">
            <a:xfrm>
              <a:off x="2268017" y="4025727"/>
              <a:ext cx="935037" cy="2020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Time</a:t>
              </a:r>
            </a:p>
          </p:txBody>
        </p:sp>
        <p:sp>
          <p:nvSpPr>
            <p:cNvPr id="8" name="TextBox 9"/>
            <p:cNvSpPr txBox="1">
              <a:spLocks noChangeArrowheads="1"/>
            </p:cNvSpPr>
            <p:nvPr/>
          </p:nvSpPr>
          <p:spPr bwMode="auto">
            <a:xfrm>
              <a:off x="1186929" y="3190702"/>
              <a:ext cx="936625" cy="349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Slow introduction</a:t>
              </a:r>
            </a:p>
          </p:txBody>
        </p:sp>
        <p:sp>
          <p:nvSpPr>
            <p:cNvPr id="9" name="TextBox 10"/>
            <p:cNvSpPr txBox="1">
              <a:spLocks noChangeArrowheads="1"/>
            </p:cNvSpPr>
            <p:nvPr/>
          </p:nvSpPr>
          <p:spPr bwMode="auto">
            <a:xfrm>
              <a:off x="2699817" y="3263727"/>
              <a:ext cx="1068049" cy="643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Obstacles to further development overcome</a:t>
              </a:r>
            </a:p>
          </p:txBody>
        </p:sp>
        <p:sp>
          <p:nvSpPr>
            <p:cNvPr id="10" name="TextBox 11"/>
            <p:cNvSpPr txBox="1">
              <a:spLocks noChangeArrowheads="1"/>
            </p:cNvSpPr>
            <p:nvPr/>
          </p:nvSpPr>
          <p:spPr bwMode="auto">
            <a:xfrm>
              <a:off x="1763192" y="2204864"/>
              <a:ext cx="1081087" cy="643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Idea approaches its natural limits</a:t>
              </a:r>
            </a:p>
          </p:txBody>
        </p:sp>
        <p:cxnSp>
          <p:nvCxnSpPr>
            <p:cNvPr id="11" name="Straight Arrow Connector 10"/>
            <p:cNvCxnSpPr>
              <a:stCxn id="8" idx="2"/>
            </p:cNvCxnSpPr>
            <p:nvPr/>
          </p:nvCxnSpPr>
          <p:spPr bwMode="auto">
            <a:xfrm flipH="1">
              <a:off x="1547292" y="3539761"/>
              <a:ext cx="107950" cy="371666"/>
            </a:xfrm>
            <a:prstGeom prst="straightConnector1">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endCxn id="5" idx="1"/>
            </p:cNvCxnSpPr>
            <p:nvPr/>
          </p:nvCxnSpPr>
          <p:spPr bwMode="auto">
            <a:xfrm>
              <a:off x="2699817" y="2543002"/>
              <a:ext cx="436562" cy="195262"/>
            </a:xfrm>
            <a:prstGeom prst="straightConnector1">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9" idx="1"/>
            </p:cNvCxnSpPr>
            <p:nvPr/>
          </p:nvCxnSpPr>
          <p:spPr bwMode="auto">
            <a:xfrm flipH="1" flipV="1">
              <a:off x="2410894" y="3335164"/>
              <a:ext cx="288923" cy="250065"/>
            </a:xfrm>
            <a:prstGeom prst="straightConnector1">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auto">
            <a:xfrm>
              <a:off x="4284142" y="2474739"/>
              <a:ext cx="0" cy="158432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auto">
            <a:xfrm>
              <a:off x="4284142" y="4059064"/>
              <a:ext cx="244792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24"/>
            <p:cNvSpPr txBox="1">
              <a:spLocks noChangeArrowheads="1"/>
            </p:cNvSpPr>
            <p:nvPr/>
          </p:nvSpPr>
          <p:spPr bwMode="auto">
            <a:xfrm rot="16200000">
              <a:off x="3697560" y="3102376"/>
              <a:ext cx="936625" cy="2560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Performance</a:t>
              </a:r>
            </a:p>
          </p:txBody>
        </p:sp>
        <p:sp>
          <p:nvSpPr>
            <p:cNvPr id="17" name="TextBox 25"/>
            <p:cNvSpPr txBox="1">
              <a:spLocks noChangeArrowheads="1"/>
            </p:cNvSpPr>
            <p:nvPr/>
          </p:nvSpPr>
          <p:spPr bwMode="auto">
            <a:xfrm>
              <a:off x="5363642" y="4028902"/>
              <a:ext cx="936625" cy="2020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Time</a:t>
              </a:r>
            </a:p>
          </p:txBody>
        </p:sp>
        <p:sp>
          <p:nvSpPr>
            <p:cNvPr id="18" name="TextBox 28"/>
            <p:cNvSpPr txBox="1">
              <a:spLocks noChangeArrowheads="1"/>
            </p:cNvSpPr>
            <p:nvPr/>
          </p:nvSpPr>
          <p:spPr bwMode="auto">
            <a:xfrm>
              <a:off x="6084367" y="3263727"/>
              <a:ext cx="1295400" cy="643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Progressive introduction of new innovative ideas</a:t>
              </a:r>
            </a:p>
          </p:txBody>
        </p:sp>
        <p:cxnSp>
          <p:nvCxnSpPr>
            <p:cNvPr id="19" name="Straight Arrow Connector 18"/>
            <p:cNvCxnSpPr>
              <a:stCxn id="18" idx="1"/>
              <a:endCxn id="27" idx="6"/>
            </p:cNvCxnSpPr>
            <p:nvPr/>
          </p:nvCxnSpPr>
          <p:spPr bwMode="auto">
            <a:xfrm flipH="1">
              <a:off x="5107010" y="3585229"/>
              <a:ext cx="977357" cy="32826"/>
            </a:xfrm>
            <a:prstGeom prst="straightConnector1">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nvGrpSpPr>
            <p:cNvPr id="20" name="Group 35"/>
            <p:cNvGrpSpPr>
              <a:grpSpLocks/>
            </p:cNvGrpSpPr>
            <p:nvPr/>
          </p:nvGrpSpPr>
          <p:grpSpPr bwMode="auto">
            <a:xfrm>
              <a:off x="4427017" y="2687464"/>
              <a:ext cx="1873250" cy="1309688"/>
              <a:chOff x="3429000" y="4258568"/>
              <a:chExt cx="1660376" cy="975483"/>
            </a:xfrm>
          </p:grpSpPr>
          <p:sp>
            <p:nvSpPr>
              <p:cNvPr id="26" name="Freeform 25"/>
              <p:cNvSpPr/>
              <p:nvPr/>
            </p:nvSpPr>
            <p:spPr>
              <a:xfrm>
                <a:off x="3429000" y="4932538"/>
                <a:ext cx="575503" cy="301513"/>
              </a:xfrm>
              <a:custGeom>
                <a:avLst/>
                <a:gdLst>
                  <a:gd name="connsiteX0" fmla="*/ 2070100 w 2070100"/>
                  <a:gd name="connsiteY0" fmla="*/ 0 h 1231900"/>
                  <a:gd name="connsiteX1" fmla="*/ 1816100 w 2070100"/>
                  <a:gd name="connsiteY1" fmla="*/ 12700 h 1231900"/>
                  <a:gd name="connsiteX2" fmla="*/ 1574800 w 2070100"/>
                  <a:gd name="connsiteY2" fmla="*/ 76200 h 1231900"/>
                  <a:gd name="connsiteX3" fmla="*/ 1308100 w 2070100"/>
                  <a:gd name="connsiteY3" fmla="*/ 190500 h 1231900"/>
                  <a:gd name="connsiteX4" fmla="*/ 1143000 w 2070100"/>
                  <a:gd name="connsiteY4" fmla="*/ 444500 h 1231900"/>
                  <a:gd name="connsiteX5" fmla="*/ 1003300 w 2070100"/>
                  <a:gd name="connsiteY5" fmla="*/ 749300 h 1231900"/>
                  <a:gd name="connsiteX6" fmla="*/ 863600 w 2070100"/>
                  <a:gd name="connsiteY6" fmla="*/ 1041400 h 1231900"/>
                  <a:gd name="connsiteX7" fmla="*/ 558800 w 2070100"/>
                  <a:gd name="connsiteY7" fmla="*/ 1193800 h 1231900"/>
                  <a:gd name="connsiteX8" fmla="*/ 254000 w 2070100"/>
                  <a:gd name="connsiteY8" fmla="*/ 1206500 h 1231900"/>
                  <a:gd name="connsiteX9" fmla="*/ 0 w 2070100"/>
                  <a:gd name="connsiteY9" fmla="*/ 1231900 h 1231900"/>
                  <a:gd name="connsiteX0" fmla="*/ 2070100 w 2070100"/>
                  <a:gd name="connsiteY0" fmla="*/ 0 h 1264022"/>
                  <a:gd name="connsiteX1" fmla="*/ 1816100 w 2070100"/>
                  <a:gd name="connsiteY1" fmla="*/ 12700 h 1264022"/>
                  <a:gd name="connsiteX2" fmla="*/ 1574800 w 2070100"/>
                  <a:gd name="connsiteY2" fmla="*/ 76200 h 1264022"/>
                  <a:gd name="connsiteX3" fmla="*/ 1308100 w 2070100"/>
                  <a:gd name="connsiteY3" fmla="*/ 190500 h 1264022"/>
                  <a:gd name="connsiteX4" fmla="*/ 1143000 w 2070100"/>
                  <a:gd name="connsiteY4" fmla="*/ 444500 h 1264022"/>
                  <a:gd name="connsiteX5" fmla="*/ 1003300 w 2070100"/>
                  <a:gd name="connsiteY5" fmla="*/ 749300 h 1264022"/>
                  <a:gd name="connsiteX6" fmla="*/ 863600 w 2070100"/>
                  <a:gd name="connsiteY6" fmla="*/ 1041400 h 1264022"/>
                  <a:gd name="connsiteX7" fmla="*/ 558800 w 2070100"/>
                  <a:gd name="connsiteY7" fmla="*/ 1193800 h 1264022"/>
                  <a:gd name="connsiteX8" fmla="*/ 299120 w 2070100"/>
                  <a:gd name="connsiteY8" fmla="*/ 1257672 h 1264022"/>
                  <a:gd name="connsiteX9" fmla="*/ 0 w 2070100"/>
                  <a:gd name="connsiteY9" fmla="*/ 1231900 h 1264022"/>
                  <a:gd name="connsiteX0" fmla="*/ 2059012 w 2059012"/>
                  <a:gd name="connsiteY0" fmla="*/ 0 h 1268317"/>
                  <a:gd name="connsiteX1" fmla="*/ 1805012 w 2059012"/>
                  <a:gd name="connsiteY1" fmla="*/ 12700 h 1268317"/>
                  <a:gd name="connsiteX2" fmla="*/ 1563712 w 2059012"/>
                  <a:gd name="connsiteY2" fmla="*/ 76200 h 1268317"/>
                  <a:gd name="connsiteX3" fmla="*/ 1297012 w 2059012"/>
                  <a:gd name="connsiteY3" fmla="*/ 190500 h 1268317"/>
                  <a:gd name="connsiteX4" fmla="*/ 1131912 w 2059012"/>
                  <a:gd name="connsiteY4" fmla="*/ 444500 h 1268317"/>
                  <a:gd name="connsiteX5" fmla="*/ 992212 w 2059012"/>
                  <a:gd name="connsiteY5" fmla="*/ 749300 h 1268317"/>
                  <a:gd name="connsiteX6" fmla="*/ 852512 w 2059012"/>
                  <a:gd name="connsiteY6" fmla="*/ 1041400 h 1268317"/>
                  <a:gd name="connsiteX7" fmla="*/ 547712 w 2059012"/>
                  <a:gd name="connsiteY7" fmla="*/ 1193800 h 1268317"/>
                  <a:gd name="connsiteX8" fmla="*/ 288032 w 2059012"/>
                  <a:gd name="connsiteY8" fmla="*/ 1257672 h 1268317"/>
                  <a:gd name="connsiteX9" fmla="*/ 0 w 2059012"/>
                  <a:gd name="connsiteY9" fmla="*/ 1257672 h 126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9012" h="1268317">
                    <a:moveTo>
                      <a:pt x="2059012" y="0"/>
                    </a:moveTo>
                    <a:cubicBezTo>
                      <a:pt x="1973287" y="0"/>
                      <a:pt x="1887562" y="0"/>
                      <a:pt x="1805012" y="12700"/>
                    </a:cubicBezTo>
                    <a:cubicBezTo>
                      <a:pt x="1722462" y="25400"/>
                      <a:pt x="1648379" y="46567"/>
                      <a:pt x="1563712" y="76200"/>
                    </a:cubicBezTo>
                    <a:cubicBezTo>
                      <a:pt x="1479045" y="105833"/>
                      <a:pt x="1368979" y="129117"/>
                      <a:pt x="1297012" y="190500"/>
                    </a:cubicBezTo>
                    <a:cubicBezTo>
                      <a:pt x="1225045" y="251883"/>
                      <a:pt x="1182712" y="351367"/>
                      <a:pt x="1131912" y="444500"/>
                    </a:cubicBezTo>
                    <a:cubicBezTo>
                      <a:pt x="1081112" y="537633"/>
                      <a:pt x="1038779" y="649817"/>
                      <a:pt x="992212" y="749300"/>
                    </a:cubicBezTo>
                    <a:cubicBezTo>
                      <a:pt x="945645" y="848783"/>
                      <a:pt x="926595" y="967317"/>
                      <a:pt x="852512" y="1041400"/>
                    </a:cubicBezTo>
                    <a:cubicBezTo>
                      <a:pt x="778429" y="1115483"/>
                      <a:pt x="641792" y="1157755"/>
                      <a:pt x="547712" y="1193800"/>
                    </a:cubicBezTo>
                    <a:cubicBezTo>
                      <a:pt x="453632" y="1229845"/>
                      <a:pt x="379317" y="1247027"/>
                      <a:pt x="288032" y="1257672"/>
                    </a:cubicBezTo>
                    <a:cubicBezTo>
                      <a:pt x="196747" y="1268317"/>
                      <a:pt x="80433" y="1248147"/>
                      <a:pt x="0" y="1257672"/>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en-GB" dirty="0"/>
              </a:p>
            </p:txBody>
          </p:sp>
          <p:sp>
            <p:nvSpPr>
              <p:cNvPr id="27" name="Freeform 26"/>
              <p:cNvSpPr/>
              <p:nvPr/>
            </p:nvSpPr>
            <p:spPr>
              <a:xfrm>
                <a:off x="3793438" y="4703152"/>
                <a:ext cx="575504" cy="302695"/>
              </a:xfrm>
              <a:custGeom>
                <a:avLst/>
                <a:gdLst>
                  <a:gd name="connsiteX0" fmla="*/ 2070100 w 2070100"/>
                  <a:gd name="connsiteY0" fmla="*/ 0 h 1231900"/>
                  <a:gd name="connsiteX1" fmla="*/ 1816100 w 2070100"/>
                  <a:gd name="connsiteY1" fmla="*/ 12700 h 1231900"/>
                  <a:gd name="connsiteX2" fmla="*/ 1574800 w 2070100"/>
                  <a:gd name="connsiteY2" fmla="*/ 76200 h 1231900"/>
                  <a:gd name="connsiteX3" fmla="*/ 1308100 w 2070100"/>
                  <a:gd name="connsiteY3" fmla="*/ 190500 h 1231900"/>
                  <a:gd name="connsiteX4" fmla="*/ 1143000 w 2070100"/>
                  <a:gd name="connsiteY4" fmla="*/ 444500 h 1231900"/>
                  <a:gd name="connsiteX5" fmla="*/ 1003300 w 2070100"/>
                  <a:gd name="connsiteY5" fmla="*/ 749300 h 1231900"/>
                  <a:gd name="connsiteX6" fmla="*/ 863600 w 2070100"/>
                  <a:gd name="connsiteY6" fmla="*/ 1041400 h 1231900"/>
                  <a:gd name="connsiteX7" fmla="*/ 558800 w 2070100"/>
                  <a:gd name="connsiteY7" fmla="*/ 1193800 h 1231900"/>
                  <a:gd name="connsiteX8" fmla="*/ 254000 w 2070100"/>
                  <a:gd name="connsiteY8" fmla="*/ 1206500 h 1231900"/>
                  <a:gd name="connsiteX9" fmla="*/ 0 w 2070100"/>
                  <a:gd name="connsiteY9" fmla="*/ 1231900 h 1231900"/>
                  <a:gd name="connsiteX0" fmla="*/ 2070100 w 2070100"/>
                  <a:gd name="connsiteY0" fmla="*/ 0 h 1264022"/>
                  <a:gd name="connsiteX1" fmla="*/ 1816100 w 2070100"/>
                  <a:gd name="connsiteY1" fmla="*/ 12700 h 1264022"/>
                  <a:gd name="connsiteX2" fmla="*/ 1574800 w 2070100"/>
                  <a:gd name="connsiteY2" fmla="*/ 76200 h 1264022"/>
                  <a:gd name="connsiteX3" fmla="*/ 1308100 w 2070100"/>
                  <a:gd name="connsiteY3" fmla="*/ 190500 h 1264022"/>
                  <a:gd name="connsiteX4" fmla="*/ 1143000 w 2070100"/>
                  <a:gd name="connsiteY4" fmla="*/ 444500 h 1264022"/>
                  <a:gd name="connsiteX5" fmla="*/ 1003300 w 2070100"/>
                  <a:gd name="connsiteY5" fmla="*/ 749300 h 1264022"/>
                  <a:gd name="connsiteX6" fmla="*/ 863600 w 2070100"/>
                  <a:gd name="connsiteY6" fmla="*/ 1041400 h 1264022"/>
                  <a:gd name="connsiteX7" fmla="*/ 558800 w 2070100"/>
                  <a:gd name="connsiteY7" fmla="*/ 1193800 h 1264022"/>
                  <a:gd name="connsiteX8" fmla="*/ 299120 w 2070100"/>
                  <a:gd name="connsiteY8" fmla="*/ 1257672 h 1264022"/>
                  <a:gd name="connsiteX9" fmla="*/ 0 w 2070100"/>
                  <a:gd name="connsiteY9" fmla="*/ 1231900 h 1264022"/>
                  <a:gd name="connsiteX0" fmla="*/ 2059012 w 2059012"/>
                  <a:gd name="connsiteY0" fmla="*/ 0 h 1268317"/>
                  <a:gd name="connsiteX1" fmla="*/ 1805012 w 2059012"/>
                  <a:gd name="connsiteY1" fmla="*/ 12700 h 1268317"/>
                  <a:gd name="connsiteX2" fmla="*/ 1563712 w 2059012"/>
                  <a:gd name="connsiteY2" fmla="*/ 76200 h 1268317"/>
                  <a:gd name="connsiteX3" fmla="*/ 1297012 w 2059012"/>
                  <a:gd name="connsiteY3" fmla="*/ 190500 h 1268317"/>
                  <a:gd name="connsiteX4" fmla="*/ 1131912 w 2059012"/>
                  <a:gd name="connsiteY4" fmla="*/ 444500 h 1268317"/>
                  <a:gd name="connsiteX5" fmla="*/ 992212 w 2059012"/>
                  <a:gd name="connsiteY5" fmla="*/ 749300 h 1268317"/>
                  <a:gd name="connsiteX6" fmla="*/ 852512 w 2059012"/>
                  <a:gd name="connsiteY6" fmla="*/ 1041400 h 1268317"/>
                  <a:gd name="connsiteX7" fmla="*/ 547712 w 2059012"/>
                  <a:gd name="connsiteY7" fmla="*/ 1193800 h 1268317"/>
                  <a:gd name="connsiteX8" fmla="*/ 288032 w 2059012"/>
                  <a:gd name="connsiteY8" fmla="*/ 1257672 h 1268317"/>
                  <a:gd name="connsiteX9" fmla="*/ 0 w 2059012"/>
                  <a:gd name="connsiteY9" fmla="*/ 1257672 h 126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9012" h="1268317">
                    <a:moveTo>
                      <a:pt x="2059012" y="0"/>
                    </a:moveTo>
                    <a:cubicBezTo>
                      <a:pt x="1973287" y="0"/>
                      <a:pt x="1887562" y="0"/>
                      <a:pt x="1805012" y="12700"/>
                    </a:cubicBezTo>
                    <a:cubicBezTo>
                      <a:pt x="1722462" y="25400"/>
                      <a:pt x="1648379" y="46567"/>
                      <a:pt x="1563712" y="76200"/>
                    </a:cubicBezTo>
                    <a:cubicBezTo>
                      <a:pt x="1479045" y="105833"/>
                      <a:pt x="1368979" y="129117"/>
                      <a:pt x="1297012" y="190500"/>
                    </a:cubicBezTo>
                    <a:cubicBezTo>
                      <a:pt x="1225045" y="251883"/>
                      <a:pt x="1182712" y="351367"/>
                      <a:pt x="1131912" y="444500"/>
                    </a:cubicBezTo>
                    <a:cubicBezTo>
                      <a:pt x="1081112" y="537633"/>
                      <a:pt x="1038779" y="649817"/>
                      <a:pt x="992212" y="749300"/>
                    </a:cubicBezTo>
                    <a:cubicBezTo>
                      <a:pt x="945645" y="848783"/>
                      <a:pt x="926595" y="967317"/>
                      <a:pt x="852512" y="1041400"/>
                    </a:cubicBezTo>
                    <a:cubicBezTo>
                      <a:pt x="778429" y="1115483"/>
                      <a:pt x="641792" y="1157755"/>
                      <a:pt x="547712" y="1193800"/>
                    </a:cubicBezTo>
                    <a:cubicBezTo>
                      <a:pt x="453632" y="1229845"/>
                      <a:pt x="379317" y="1247027"/>
                      <a:pt x="288032" y="1257672"/>
                    </a:cubicBezTo>
                    <a:cubicBezTo>
                      <a:pt x="196747" y="1268317"/>
                      <a:pt x="80433" y="1248147"/>
                      <a:pt x="0" y="1257672"/>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en-GB" dirty="0"/>
              </a:p>
            </p:txBody>
          </p:sp>
          <p:sp>
            <p:nvSpPr>
              <p:cNvPr id="28" name="Freeform 27"/>
              <p:cNvSpPr/>
              <p:nvPr/>
            </p:nvSpPr>
            <p:spPr>
              <a:xfrm>
                <a:off x="4149434" y="4486772"/>
                <a:ext cx="575503" cy="302695"/>
              </a:xfrm>
              <a:custGeom>
                <a:avLst/>
                <a:gdLst>
                  <a:gd name="connsiteX0" fmla="*/ 2070100 w 2070100"/>
                  <a:gd name="connsiteY0" fmla="*/ 0 h 1231900"/>
                  <a:gd name="connsiteX1" fmla="*/ 1816100 w 2070100"/>
                  <a:gd name="connsiteY1" fmla="*/ 12700 h 1231900"/>
                  <a:gd name="connsiteX2" fmla="*/ 1574800 w 2070100"/>
                  <a:gd name="connsiteY2" fmla="*/ 76200 h 1231900"/>
                  <a:gd name="connsiteX3" fmla="*/ 1308100 w 2070100"/>
                  <a:gd name="connsiteY3" fmla="*/ 190500 h 1231900"/>
                  <a:gd name="connsiteX4" fmla="*/ 1143000 w 2070100"/>
                  <a:gd name="connsiteY4" fmla="*/ 444500 h 1231900"/>
                  <a:gd name="connsiteX5" fmla="*/ 1003300 w 2070100"/>
                  <a:gd name="connsiteY5" fmla="*/ 749300 h 1231900"/>
                  <a:gd name="connsiteX6" fmla="*/ 863600 w 2070100"/>
                  <a:gd name="connsiteY6" fmla="*/ 1041400 h 1231900"/>
                  <a:gd name="connsiteX7" fmla="*/ 558800 w 2070100"/>
                  <a:gd name="connsiteY7" fmla="*/ 1193800 h 1231900"/>
                  <a:gd name="connsiteX8" fmla="*/ 254000 w 2070100"/>
                  <a:gd name="connsiteY8" fmla="*/ 1206500 h 1231900"/>
                  <a:gd name="connsiteX9" fmla="*/ 0 w 2070100"/>
                  <a:gd name="connsiteY9" fmla="*/ 1231900 h 1231900"/>
                  <a:gd name="connsiteX0" fmla="*/ 2070100 w 2070100"/>
                  <a:gd name="connsiteY0" fmla="*/ 0 h 1264022"/>
                  <a:gd name="connsiteX1" fmla="*/ 1816100 w 2070100"/>
                  <a:gd name="connsiteY1" fmla="*/ 12700 h 1264022"/>
                  <a:gd name="connsiteX2" fmla="*/ 1574800 w 2070100"/>
                  <a:gd name="connsiteY2" fmla="*/ 76200 h 1264022"/>
                  <a:gd name="connsiteX3" fmla="*/ 1308100 w 2070100"/>
                  <a:gd name="connsiteY3" fmla="*/ 190500 h 1264022"/>
                  <a:gd name="connsiteX4" fmla="*/ 1143000 w 2070100"/>
                  <a:gd name="connsiteY4" fmla="*/ 444500 h 1264022"/>
                  <a:gd name="connsiteX5" fmla="*/ 1003300 w 2070100"/>
                  <a:gd name="connsiteY5" fmla="*/ 749300 h 1264022"/>
                  <a:gd name="connsiteX6" fmla="*/ 863600 w 2070100"/>
                  <a:gd name="connsiteY6" fmla="*/ 1041400 h 1264022"/>
                  <a:gd name="connsiteX7" fmla="*/ 558800 w 2070100"/>
                  <a:gd name="connsiteY7" fmla="*/ 1193800 h 1264022"/>
                  <a:gd name="connsiteX8" fmla="*/ 299120 w 2070100"/>
                  <a:gd name="connsiteY8" fmla="*/ 1257672 h 1264022"/>
                  <a:gd name="connsiteX9" fmla="*/ 0 w 2070100"/>
                  <a:gd name="connsiteY9" fmla="*/ 1231900 h 1264022"/>
                  <a:gd name="connsiteX0" fmla="*/ 2059012 w 2059012"/>
                  <a:gd name="connsiteY0" fmla="*/ 0 h 1268317"/>
                  <a:gd name="connsiteX1" fmla="*/ 1805012 w 2059012"/>
                  <a:gd name="connsiteY1" fmla="*/ 12700 h 1268317"/>
                  <a:gd name="connsiteX2" fmla="*/ 1563712 w 2059012"/>
                  <a:gd name="connsiteY2" fmla="*/ 76200 h 1268317"/>
                  <a:gd name="connsiteX3" fmla="*/ 1297012 w 2059012"/>
                  <a:gd name="connsiteY3" fmla="*/ 190500 h 1268317"/>
                  <a:gd name="connsiteX4" fmla="*/ 1131912 w 2059012"/>
                  <a:gd name="connsiteY4" fmla="*/ 444500 h 1268317"/>
                  <a:gd name="connsiteX5" fmla="*/ 992212 w 2059012"/>
                  <a:gd name="connsiteY5" fmla="*/ 749300 h 1268317"/>
                  <a:gd name="connsiteX6" fmla="*/ 852512 w 2059012"/>
                  <a:gd name="connsiteY6" fmla="*/ 1041400 h 1268317"/>
                  <a:gd name="connsiteX7" fmla="*/ 547712 w 2059012"/>
                  <a:gd name="connsiteY7" fmla="*/ 1193800 h 1268317"/>
                  <a:gd name="connsiteX8" fmla="*/ 288032 w 2059012"/>
                  <a:gd name="connsiteY8" fmla="*/ 1257672 h 1268317"/>
                  <a:gd name="connsiteX9" fmla="*/ 0 w 2059012"/>
                  <a:gd name="connsiteY9" fmla="*/ 1257672 h 126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9012" h="1268317">
                    <a:moveTo>
                      <a:pt x="2059012" y="0"/>
                    </a:moveTo>
                    <a:cubicBezTo>
                      <a:pt x="1973287" y="0"/>
                      <a:pt x="1887562" y="0"/>
                      <a:pt x="1805012" y="12700"/>
                    </a:cubicBezTo>
                    <a:cubicBezTo>
                      <a:pt x="1722462" y="25400"/>
                      <a:pt x="1648379" y="46567"/>
                      <a:pt x="1563712" y="76200"/>
                    </a:cubicBezTo>
                    <a:cubicBezTo>
                      <a:pt x="1479045" y="105833"/>
                      <a:pt x="1368979" y="129117"/>
                      <a:pt x="1297012" y="190500"/>
                    </a:cubicBezTo>
                    <a:cubicBezTo>
                      <a:pt x="1225045" y="251883"/>
                      <a:pt x="1182712" y="351367"/>
                      <a:pt x="1131912" y="444500"/>
                    </a:cubicBezTo>
                    <a:cubicBezTo>
                      <a:pt x="1081112" y="537633"/>
                      <a:pt x="1038779" y="649817"/>
                      <a:pt x="992212" y="749300"/>
                    </a:cubicBezTo>
                    <a:cubicBezTo>
                      <a:pt x="945645" y="848783"/>
                      <a:pt x="926595" y="967317"/>
                      <a:pt x="852512" y="1041400"/>
                    </a:cubicBezTo>
                    <a:cubicBezTo>
                      <a:pt x="778429" y="1115483"/>
                      <a:pt x="641792" y="1157755"/>
                      <a:pt x="547712" y="1193800"/>
                    </a:cubicBezTo>
                    <a:cubicBezTo>
                      <a:pt x="453632" y="1229845"/>
                      <a:pt x="379317" y="1247027"/>
                      <a:pt x="288032" y="1257672"/>
                    </a:cubicBezTo>
                    <a:cubicBezTo>
                      <a:pt x="196747" y="1268317"/>
                      <a:pt x="80433" y="1248147"/>
                      <a:pt x="0" y="1257672"/>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en-GB" dirty="0"/>
              </a:p>
            </p:txBody>
          </p:sp>
          <p:sp>
            <p:nvSpPr>
              <p:cNvPr id="29" name="Freeform 28"/>
              <p:cNvSpPr/>
              <p:nvPr/>
            </p:nvSpPr>
            <p:spPr>
              <a:xfrm>
                <a:off x="4513872" y="4258568"/>
                <a:ext cx="575504" cy="301513"/>
              </a:xfrm>
              <a:custGeom>
                <a:avLst/>
                <a:gdLst>
                  <a:gd name="connsiteX0" fmla="*/ 2070100 w 2070100"/>
                  <a:gd name="connsiteY0" fmla="*/ 0 h 1231900"/>
                  <a:gd name="connsiteX1" fmla="*/ 1816100 w 2070100"/>
                  <a:gd name="connsiteY1" fmla="*/ 12700 h 1231900"/>
                  <a:gd name="connsiteX2" fmla="*/ 1574800 w 2070100"/>
                  <a:gd name="connsiteY2" fmla="*/ 76200 h 1231900"/>
                  <a:gd name="connsiteX3" fmla="*/ 1308100 w 2070100"/>
                  <a:gd name="connsiteY3" fmla="*/ 190500 h 1231900"/>
                  <a:gd name="connsiteX4" fmla="*/ 1143000 w 2070100"/>
                  <a:gd name="connsiteY4" fmla="*/ 444500 h 1231900"/>
                  <a:gd name="connsiteX5" fmla="*/ 1003300 w 2070100"/>
                  <a:gd name="connsiteY5" fmla="*/ 749300 h 1231900"/>
                  <a:gd name="connsiteX6" fmla="*/ 863600 w 2070100"/>
                  <a:gd name="connsiteY6" fmla="*/ 1041400 h 1231900"/>
                  <a:gd name="connsiteX7" fmla="*/ 558800 w 2070100"/>
                  <a:gd name="connsiteY7" fmla="*/ 1193800 h 1231900"/>
                  <a:gd name="connsiteX8" fmla="*/ 254000 w 2070100"/>
                  <a:gd name="connsiteY8" fmla="*/ 1206500 h 1231900"/>
                  <a:gd name="connsiteX9" fmla="*/ 0 w 2070100"/>
                  <a:gd name="connsiteY9" fmla="*/ 1231900 h 1231900"/>
                  <a:gd name="connsiteX0" fmla="*/ 2070100 w 2070100"/>
                  <a:gd name="connsiteY0" fmla="*/ 0 h 1264022"/>
                  <a:gd name="connsiteX1" fmla="*/ 1816100 w 2070100"/>
                  <a:gd name="connsiteY1" fmla="*/ 12700 h 1264022"/>
                  <a:gd name="connsiteX2" fmla="*/ 1574800 w 2070100"/>
                  <a:gd name="connsiteY2" fmla="*/ 76200 h 1264022"/>
                  <a:gd name="connsiteX3" fmla="*/ 1308100 w 2070100"/>
                  <a:gd name="connsiteY3" fmla="*/ 190500 h 1264022"/>
                  <a:gd name="connsiteX4" fmla="*/ 1143000 w 2070100"/>
                  <a:gd name="connsiteY4" fmla="*/ 444500 h 1264022"/>
                  <a:gd name="connsiteX5" fmla="*/ 1003300 w 2070100"/>
                  <a:gd name="connsiteY5" fmla="*/ 749300 h 1264022"/>
                  <a:gd name="connsiteX6" fmla="*/ 863600 w 2070100"/>
                  <a:gd name="connsiteY6" fmla="*/ 1041400 h 1264022"/>
                  <a:gd name="connsiteX7" fmla="*/ 558800 w 2070100"/>
                  <a:gd name="connsiteY7" fmla="*/ 1193800 h 1264022"/>
                  <a:gd name="connsiteX8" fmla="*/ 299120 w 2070100"/>
                  <a:gd name="connsiteY8" fmla="*/ 1257672 h 1264022"/>
                  <a:gd name="connsiteX9" fmla="*/ 0 w 2070100"/>
                  <a:gd name="connsiteY9" fmla="*/ 1231900 h 1264022"/>
                  <a:gd name="connsiteX0" fmla="*/ 2059012 w 2059012"/>
                  <a:gd name="connsiteY0" fmla="*/ 0 h 1268317"/>
                  <a:gd name="connsiteX1" fmla="*/ 1805012 w 2059012"/>
                  <a:gd name="connsiteY1" fmla="*/ 12700 h 1268317"/>
                  <a:gd name="connsiteX2" fmla="*/ 1563712 w 2059012"/>
                  <a:gd name="connsiteY2" fmla="*/ 76200 h 1268317"/>
                  <a:gd name="connsiteX3" fmla="*/ 1297012 w 2059012"/>
                  <a:gd name="connsiteY3" fmla="*/ 190500 h 1268317"/>
                  <a:gd name="connsiteX4" fmla="*/ 1131912 w 2059012"/>
                  <a:gd name="connsiteY4" fmla="*/ 444500 h 1268317"/>
                  <a:gd name="connsiteX5" fmla="*/ 992212 w 2059012"/>
                  <a:gd name="connsiteY5" fmla="*/ 749300 h 1268317"/>
                  <a:gd name="connsiteX6" fmla="*/ 852512 w 2059012"/>
                  <a:gd name="connsiteY6" fmla="*/ 1041400 h 1268317"/>
                  <a:gd name="connsiteX7" fmla="*/ 547712 w 2059012"/>
                  <a:gd name="connsiteY7" fmla="*/ 1193800 h 1268317"/>
                  <a:gd name="connsiteX8" fmla="*/ 288032 w 2059012"/>
                  <a:gd name="connsiteY8" fmla="*/ 1257672 h 1268317"/>
                  <a:gd name="connsiteX9" fmla="*/ 0 w 2059012"/>
                  <a:gd name="connsiteY9" fmla="*/ 1257672 h 126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9012" h="1268317">
                    <a:moveTo>
                      <a:pt x="2059012" y="0"/>
                    </a:moveTo>
                    <a:cubicBezTo>
                      <a:pt x="1973287" y="0"/>
                      <a:pt x="1887562" y="0"/>
                      <a:pt x="1805012" y="12700"/>
                    </a:cubicBezTo>
                    <a:cubicBezTo>
                      <a:pt x="1722462" y="25400"/>
                      <a:pt x="1648379" y="46567"/>
                      <a:pt x="1563712" y="76200"/>
                    </a:cubicBezTo>
                    <a:cubicBezTo>
                      <a:pt x="1479045" y="105833"/>
                      <a:pt x="1368979" y="129117"/>
                      <a:pt x="1297012" y="190500"/>
                    </a:cubicBezTo>
                    <a:cubicBezTo>
                      <a:pt x="1225045" y="251883"/>
                      <a:pt x="1182712" y="351367"/>
                      <a:pt x="1131912" y="444500"/>
                    </a:cubicBezTo>
                    <a:cubicBezTo>
                      <a:pt x="1081112" y="537633"/>
                      <a:pt x="1038779" y="649817"/>
                      <a:pt x="992212" y="749300"/>
                    </a:cubicBezTo>
                    <a:cubicBezTo>
                      <a:pt x="945645" y="848783"/>
                      <a:pt x="926595" y="967317"/>
                      <a:pt x="852512" y="1041400"/>
                    </a:cubicBezTo>
                    <a:cubicBezTo>
                      <a:pt x="778429" y="1115483"/>
                      <a:pt x="641792" y="1157755"/>
                      <a:pt x="547712" y="1193800"/>
                    </a:cubicBezTo>
                    <a:cubicBezTo>
                      <a:pt x="453632" y="1229845"/>
                      <a:pt x="379317" y="1247027"/>
                      <a:pt x="288032" y="1257672"/>
                    </a:cubicBezTo>
                    <a:cubicBezTo>
                      <a:pt x="196747" y="1268317"/>
                      <a:pt x="80433" y="1248147"/>
                      <a:pt x="0" y="1257672"/>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en-GB" dirty="0"/>
              </a:p>
            </p:txBody>
          </p:sp>
        </p:grpSp>
        <p:cxnSp>
          <p:nvCxnSpPr>
            <p:cNvPr id="21" name="Straight Arrow Connector 20"/>
            <p:cNvCxnSpPr>
              <a:stCxn id="18" idx="1"/>
              <a:endCxn id="28" idx="6"/>
            </p:cNvCxnSpPr>
            <p:nvPr/>
          </p:nvCxnSpPr>
          <p:spPr bwMode="auto">
            <a:xfrm flipH="1" flipV="1">
              <a:off x="5508647" y="3327542"/>
              <a:ext cx="575720" cy="257687"/>
            </a:xfrm>
            <a:prstGeom prst="straightConnector1">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18" idx="1"/>
              <a:endCxn id="29" idx="7"/>
            </p:cNvCxnSpPr>
            <p:nvPr/>
          </p:nvCxnSpPr>
          <p:spPr bwMode="auto">
            <a:xfrm flipH="1" flipV="1">
              <a:off x="5823694" y="3068493"/>
              <a:ext cx="260673" cy="516736"/>
            </a:xfrm>
            <a:prstGeom prst="straightConnector1">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4" name="TextBox 46"/>
            <p:cNvSpPr txBox="1">
              <a:spLocks noChangeArrowheads="1"/>
            </p:cNvSpPr>
            <p:nvPr/>
          </p:nvSpPr>
          <p:spPr bwMode="auto">
            <a:xfrm>
              <a:off x="899592" y="4236864"/>
              <a:ext cx="3240087" cy="349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(a) The basic S-shaped improvement in performance</a:t>
              </a:r>
            </a:p>
          </p:txBody>
        </p:sp>
        <p:sp>
          <p:nvSpPr>
            <p:cNvPr id="25" name="TextBox 47"/>
            <p:cNvSpPr txBox="1">
              <a:spLocks noChangeArrowheads="1"/>
            </p:cNvSpPr>
            <p:nvPr/>
          </p:nvSpPr>
          <p:spPr bwMode="auto">
            <a:xfrm>
              <a:off x="4139679" y="4224164"/>
              <a:ext cx="3240088" cy="349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(b) Innovation following multiple S-shaped curves</a:t>
              </a:r>
            </a:p>
          </p:txBody>
        </p:sp>
      </p:grpSp>
    </p:spTree>
    <p:extLst>
      <p:ext uri="{BB962C8B-B14F-4D97-AF65-F5344CB8AC3E}">
        <p14:creationId xmlns:p14="http://schemas.microsoft.com/office/powerpoint/2010/main" val="3063682658"/>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15"/>
          <p:cNvSpPr txBox="1">
            <a:spLocks noChangeArrowheads="1"/>
          </p:cNvSpPr>
          <p:nvPr/>
        </p:nvSpPr>
        <p:spPr bwMode="auto">
          <a:xfrm>
            <a:off x="2251112" y="504106"/>
            <a:ext cx="54006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2800" b="1" dirty="0">
                <a:latin typeface="Arial" charset="0"/>
              </a:rPr>
              <a:t>The Henderson–Clark Model</a:t>
            </a:r>
          </a:p>
        </p:txBody>
      </p:sp>
      <p:sp>
        <p:nvSpPr>
          <p:cNvPr id="3" name="Rounded Rectangular Callout 2"/>
          <p:cNvSpPr/>
          <p:nvPr/>
        </p:nvSpPr>
        <p:spPr bwMode="auto">
          <a:xfrm>
            <a:off x="6607597" y="1772816"/>
            <a:ext cx="1357133" cy="519088"/>
          </a:xfrm>
          <a:prstGeom prst="wedgeRoundRectCallout">
            <a:avLst>
              <a:gd name="adj1" fmla="val -51068"/>
              <a:gd name="adj2" fmla="val 87237"/>
              <a:gd name="adj3" fmla="val 16667"/>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solidFill>
                <a:srgbClr val="FFFFFF"/>
              </a:solidFill>
              <a:latin typeface="Times New Roman" charset="0"/>
              <a:ea typeface="ＭＳ Ｐゴシック" charset="0"/>
              <a:cs typeface="ＭＳ Ｐゴシック" charset="0"/>
            </a:endParaRPr>
          </a:p>
        </p:txBody>
      </p:sp>
      <p:sp>
        <p:nvSpPr>
          <p:cNvPr id="4" name="Rounded Rectangular Callout 3"/>
          <p:cNvSpPr/>
          <p:nvPr/>
        </p:nvSpPr>
        <p:spPr bwMode="auto">
          <a:xfrm>
            <a:off x="6846082" y="4870427"/>
            <a:ext cx="1566808" cy="523414"/>
          </a:xfrm>
          <a:prstGeom prst="wedgeRoundRectCallout">
            <a:avLst>
              <a:gd name="adj1" fmla="val -54733"/>
              <a:gd name="adj2" fmla="val -92110"/>
              <a:gd name="adj3" fmla="val 16667"/>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solidFill>
                <a:srgbClr val="FFFFFF"/>
              </a:solidFill>
              <a:latin typeface="Times New Roman" charset="0"/>
              <a:ea typeface="ＭＳ Ｐゴシック" charset="0"/>
              <a:cs typeface="ＭＳ Ｐゴシック" charset="0"/>
            </a:endParaRPr>
          </a:p>
        </p:txBody>
      </p:sp>
      <p:sp>
        <p:nvSpPr>
          <p:cNvPr id="5" name="Rounded Rectangular Callout 4"/>
          <p:cNvSpPr/>
          <p:nvPr/>
        </p:nvSpPr>
        <p:spPr bwMode="auto">
          <a:xfrm>
            <a:off x="1639045" y="4869160"/>
            <a:ext cx="1516117" cy="555856"/>
          </a:xfrm>
          <a:prstGeom prst="wedgeRoundRectCallout">
            <a:avLst>
              <a:gd name="adj1" fmla="val 44217"/>
              <a:gd name="adj2" fmla="val -98294"/>
              <a:gd name="adj3" fmla="val 16667"/>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solidFill>
                <a:srgbClr val="FFFFFF"/>
              </a:solidFill>
              <a:latin typeface="Times New Roman" charset="0"/>
              <a:ea typeface="ＭＳ Ｐゴシック" charset="0"/>
              <a:cs typeface="ＭＳ Ｐゴシック" charset="0"/>
            </a:endParaRPr>
          </a:p>
        </p:txBody>
      </p:sp>
      <p:sp>
        <p:nvSpPr>
          <p:cNvPr id="6" name="Rounded Rectangular Callout 5"/>
          <p:cNvSpPr/>
          <p:nvPr/>
        </p:nvSpPr>
        <p:spPr bwMode="auto">
          <a:xfrm>
            <a:off x="1670143" y="1683505"/>
            <a:ext cx="1463123" cy="590462"/>
          </a:xfrm>
          <a:prstGeom prst="wedgeRoundRectCallout">
            <a:avLst>
              <a:gd name="adj1" fmla="val 38720"/>
              <a:gd name="adj2" fmla="val 76930"/>
              <a:gd name="adj3" fmla="val 16667"/>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solidFill>
                <a:srgbClr val="FFFFFF"/>
              </a:solidFill>
              <a:latin typeface="Times New Roman" charset="0"/>
              <a:ea typeface="ＭＳ Ｐゴシック" charset="0"/>
              <a:cs typeface="ＭＳ Ｐゴシック" charset="0"/>
            </a:endParaRPr>
          </a:p>
        </p:txBody>
      </p:sp>
      <p:grpSp>
        <p:nvGrpSpPr>
          <p:cNvPr id="7" name="Group 14"/>
          <p:cNvGrpSpPr>
            <a:grpSpLocks/>
          </p:cNvGrpSpPr>
          <p:nvPr/>
        </p:nvGrpSpPr>
        <p:grpSpPr bwMode="auto">
          <a:xfrm>
            <a:off x="774949" y="1196752"/>
            <a:ext cx="7992889" cy="4268090"/>
            <a:chOff x="287274" y="2844237"/>
            <a:chExt cx="5781270" cy="3623143"/>
          </a:xfrm>
        </p:grpSpPr>
        <p:sp>
          <p:nvSpPr>
            <p:cNvPr id="15" name="TextBox 2"/>
            <p:cNvSpPr txBox="1">
              <a:spLocks noChangeArrowheads="1"/>
            </p:cNvSpPr>
            <p:nvPr/>
          </p:nvSpPr>
          <p:spPr bwMode="auto">
            <a:xfrm>
              <a:off x="2201697" y="2844237"/>
              <a:ext cx="1868544" cy="496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High impact on architectural knowledge</a:t>
              </a:r>
            </a:p>
          </p:txBody>
        </p:sp>
        <p:sp>
          <p:nvSpPr>
            <p:cNvPr id="16" name="TextBox 3"/>
            <p:cNvSpPr txBox="1">
              <a:spLocks noChangeArrowheads="1"/>
            </p:cNvSpPr>
            <p:nvPr/>
          </p:nvSpPr>
          <p:spPr bwMode="auto">
            <a:xfrm>
              <a:off x="2214161" y="5970969"/>
              <a:ext cx="1868544" cy="496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Low impact on architectural knowledge</a:t>
              </a:r>
            </a:p>
          </p:txBody>
        </p:sp>
        <p:sp>
          <p:nvSpPr>
            <p:cNvPr id="17" name="TextBox 4"/>
            <p:cNvSpPr txBox="1">
              <a:spLocks noChangeArrowheads="1"/>
            </p:cNvSpPr>
            <p:nvPr/>
          </p:nvSpPr>
          <p:spPr bwMode="auto">
            <a:xfrm>
              <a:off x="4234479" y="4427984"/>
              <a:ext cx="1834065" cy="496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High impact on component knowledge</a:t>
              </a:r>
            </a:p>
          </p:txBody>
        </p:sp>
        <p:sp>
          <p:nvSpPr>
            <p:cNvPr id="18" name="TextBox 5"/>
            <p:cNvSpPr txBox="1">
              <a:spLocks noChangeArrowheads="1"/>
            </p:cNvSpPr>
            <p:nvPr/>
          </p:nvSpPr>
          <p:spPr bwMode="auto">
            <a:xfrm>
              <a:off x="287274" y="4411664"/>
              <a:ext cx="1628800" cy="496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dirty="0">
                  <a:latin typeface="Arial" charset="0"/>
                </a:rPr>
                <a:t>Low impact on component knowledge</a:t>
              </a:r>
            </a:p>
          </p:txBody>
        </p:sp>
        <p:sp>
          <p:nvSpPr>
            <p:cNvPr id="19" name="TextBox 6"/>
            <p:cNvSpPr txBox="1">
              <a:spLocks noChangeArrowheads="1"/>
            </p:cNvSpPr>
            <p:nvPr/>
          </p:nvSpPr>
          <p:spPr bwMode="auto">
            <a:xfrm>
              <a:off x="3212976" y="3707904"/>
              <a:ext cx="1152128" cy="496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i="1" dirty="0">
                  <a:solidFill>
                    <a:srgbClr val="FF0000"/>
                  </a:solidFill>
                  <a:latin typeface="Arial" charset="0"/>
                </a:rPr>
                <a:t>Radical innovation</a:t>
              </a:r>
            </a:p>
          </p:txBody>
        </p:sp>
        <p:sp>
          <p:nvSpPr>
            <p:cNvPr id="20" name="TextBox 7"/>
            <p:cNvSpPr txBox="1">
              <a:spLocks noChangeArrowheads="1"/>
            </p:cNvSpPr>
            <p:nvPr/>
          </p:nvSpPr>
          <p:spPr bwMode="auto">
            <a:xfrm>
              <a:off x="1916832" y="3707904"/>
              <a:ext cx="1152128" cy="496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i="1" dirty="0">
                  <a:solidFill>
                    <a:srgbClr val="FF0000"/>
                  </a:solidFill>
                  <a:latin typeface="Arial" charset="0"/>
                </a:rPr>
                <a:t>Architectural  innovation</a:t>
              </a:r>
            </a:p>
          </p:txBody>
        </p:sp>
        <p:sp>
          <p:nvSpPr>
            <p:cNvPr id="21" name="TextBox 8"/>
            <p:cNvSpPr txBox="1">
              <a:spLocks noChangeArrowheads="1"/>
            </p:cNvSpPr>
            <p:nvPr/>
          </p:nvSpPr>
          <p:spPr bwMode="auto">
            <a:xfrm>
              <a:off x="3236726" y="5108515"/>
              <a:ext cx="1152128" cy="496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i="1" dirty="0">
                  <a:solidFill>
                    <a:srgbClr val="FF0000"/>
                  </a:solidFill>
                  <a:latin typeface="Arial" charset="0"/>
                </a:rPr>
                <a:t>Modular innovation</a:t>
              </a:r>
            </a:p>
          </p:txBody>
        </p:sp>
        <p:sp>
          <p:nvSpPr>
            <p:cNvPr id="22" name="TextBox 9"/>
            <p:cNvSpPr txBox="1">
              <a:spLocks noChangeArrowheads="1"/>
            </p:cNvSpPr>
            <p:nvPr/>
          </p:nvSpPr>
          <p:spPr bwMode="auto">
            <a:xfrm>
              <a:off x="1904199" y="5108515"/>
              <a:ext cx="1152128" cy="496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r>
                <a:rPr lang="en-GB" sz="1600" i="1" dirty="0">
                  <a:solidFill>
                    <a:srgbClr val="FF0000"/>
                  </a:solidFill>
                  <a:latin typeface="Arial" charset="0"/>
                </a:rPr>
                <a:t>Incremental innovation</a:t>
              </a:r>
            </a:p>
          </p:txBody>
        </p:sp>
        <p:cxnSp>
          <p:nvCxnSpPr>
            <p:cNvPr id="23" name="Straight Arrow Connector 22"/>
            <p:cNvCxnSpPr/>
            <p:nvPr/>
          </p:nvCxnSpPr>
          <p:spPr>
            <a:xfrm flipV="1">
              <a:off x="3140460" y="3275707"/>
              <a:ext cx="0" cy="2664091"/>
            </a:xfrm>
            <a:prstGeom prst="straightConnector1">
              <a:avLst/>
            </a:prstGeom>
            <a:ln w="28575">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V="1">
              <a:off x="3104628" y="3276240"/>
              <a:ext cx="0" cy="2664862"/>
            </a:xfrm>
            <a:prstGeom prst="straightConnector1">
              <a:avLst/>
            </a:prstGeom>
            <a:ln w="28575">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grpSp>
      <p:sp>
        <p:nvSpPr>
          <p:cNvPr id="9" name="Rectangle 16"/>
          <p:cNvSpPr>
            <a:spLocks noChangeArrowheads="1"/>
          </p:cNvSpPr>
          <p:nvPr/>
        </p:nvSpPr>
        <p:spPr bwMode="auto">
          <a:xfrm>
            <a:off x="6397922" y="1852842"/>
            <a:ext cx="17764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eaLnBrk="1" hangingPunct="1"/>
            <a:r>
              <a:rPr lang="en-GB" b="1" dirty="0">
                <a:latin typeface="Arial" charset="0"/>
              </a:rPr>
              <a:t>Telemedicine</a:t>
            </a:r>
            <a:endParaRPr lang="en-GB" dirty="0">
              <a:latin typeface="Arial" charset="0"/>
            </a:endParaRPr>
          </a:p>
        </p:txBody>
      </p:sp>
      <p:sp>
        <p:nvSpPr>
          <p:cNvPr id="10" name="Rectangle 17"/>
          <p:cNvSpPr>
            <a:spLocks noChangeArrowheads="1"/>
          </p:cNvSpPr>
          <p:nvPr/>
        </p:nvSpPr>
        <p:spPr bwMode="auto">
          <a:xfrm>
            <a:off x="1567037" y="4869160"/>
            <a:ext cx="15438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eaLnBrk="1" hangingPunct="1"/>
            <a:r>
              <a:rPr lang="en-GB" b="1" dirty="0">
                <a:latin typeface="Arial" charset="0"/>
              </a:rPr>
              <a:t>Walk-in service</a:t>
            </a:r>
            <a:endParaRPr lang="en-GB" dirty="0">
              <a:latin typeface="Arial" charset="0"/>
            </a:endParaRPr>
          </a:p>
        </p:txBody>
      </p:sp>
      <p:sp>
        <p:nvSpPr>
          <p:cNvPr id="11" name="Rectangle 18"/>
          <p:cNvSpPr>
            <a:spLocks noChangeArrowheads="1"/>
          </p:cNvSpPr>
          <p:nvPr/>
        </p:nvSpPr>
        <p:spPr bwMode="auto">
          <a:xfrm>
            <a:off x="1495028" y="1700809"/>
            <a:ext cx="177648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eaLnBrk="1" hangingPunct="1"/>
            <a:r>
              <a:rPr lang="en-GB" b="1" dirty="0">
                <a:latin typeface="Arial" charset="0"/>
              </a:rPr>
              <a:t>Direct call-up service</a:t>
            </a:r>
            <a:endParaRPr lang="en-GB" dirty="0">
              <a:latin typeface="Arial" charset="0"/>
            </a:endParaRPr>
          </a:p>
        </p:txBody>
      </p:sp>
      <p:sp>
        <p:nvSpPr>
          <p:cNvPr id="12" name="Rectangle 19"/>
          <p:cNvSpPr>
            <a:spLocks noChangeArrowheads="1"/>
          </p:cNvSpPr>
          <p:nvPr/>
        </p:nvSpPr>
        <p:spPr bwMode="auto">
          <a:xfrm>
            <a:off x="6751612" y="5013177"/>
            <a:ext cx="177648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eaLnBrk="1" hangingPunct="1"/>
            <a:r>
              <a:rPr lang="en-GB" b="1" dirty="0">
                <a:latin typeface="Arial" charset="0"/>
              </a:rPr>
              <a:t>New scanner</a:t>
            </a:r>
            <a:endParaRPr lang="en-GB" dirty="0">
              <a:latin typeface="Arial" charset="0"/>
            </a:endParaRPr>
          </a:p>
        </p:txBody>
      </p:sp>
      <p:sp>
        <p:nvSpPr>
          <p:cNvPr id="25" name="Rounded Rectangular Callout 24"/>
          <p:cNvSpPr/>
          <p:nvPr/>
        </p:nvSpPr>
        <p:spPr bwMode="auto">
          <a:xfrm>
            <a:off x="6103540" y="5805264"/>
            <a:ext cx="1566808" cy="523414"/>
          </a:xfrm>
          <a:prstGeom prst="wedgeRoundRectCallout">
            <a:avLst>
              <a:gd name="adj1" fmla="val -54733"/>
              <a:gd name="adj2" fmla="val -92110"/>
              <a:gd name="adj3" fmla="val 16667"/>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solidFill>
                <a:srgbClr val="FFFFFF"/>
              </a:solidFill>
              <a:latin typeface="Times New Roman" charset="0"/>
              <a:ea typeface="ＭＳ Ｐゴシック" charset="0"/>
              <a:cs typeface="ＭＳ Ｐゴシック" charset="0"/>
            </a:endParaRPr>
          </a:p>
        </p:txBody>
      </p:sp>
      <p:sp>
        <p:nvSpPr>
          <p:cNvPr id="26" name="Rectangle 19"/>
          <p:cNvSpPr>
            <a:spLocks noChangeArrowheads="1"/>
          </p:cNvSpPr>
          <p:nvPr/>
        </p:nvSpPr>
        <p:spPr bwMode="auto">
          <a:xfrm>
            <a:off x="6009070" y="5761832"/>
            <a:ext cx="177648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eaLnBrk="1" hangingPunct="1"/>
            <a:r>
              <a:rPr lang="en-GB" b="1" dirty="0"/>
              <a:t>Primary health care example</a:t>
            </a:r>
          </a:p>
        </p:txBody>
      </p:sp>
    </p:spTree>
    <p:extLst>
      <p:ext uri="{BB962C8B-B14F-4D97-AF65-F5344CB8AC3E}">
        <p14:creationId xmlns:p14="http://schemas.microsoft.com/office/powerpoint/2010/main" val="178831865"/>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AutoShape 7"/>
          <p:cNvSpPr>
            <a:spLocks noChangeArrowheads="1"/>
          </p:cNvSpPr>
          <p:nvPr/>
        </p:nvSpPr>
        <p:spPr bwMode="auto">
          <a:xfrm>
            <a:off x="6250842" y="1700809"/>
            <a:ext cx="1580890" cy="838079"/>
          </a:xfrm>
          <a:prstGeom prst="roundRect">
            <a:avLst>
              <a:gd name="adj" fmla="val 26667"/>
            </a:avLst>
          </a:prstGeom>
          <a:solidFill>
            <a:srgbClr val="CCCCFF"/>
          </a:solidFill>
          <a:ln w="9525">
            <a:solidFill>
              <a:schemeClr val="tx1"/>
            </a:solidFill>
            <a:round/>
            <a:headEnd/>
            <a:tailEnd/>
          </a:ln>
        </p:spPr>
        <p:txBody>
          <a:bodyPr wrap="none" anchor="ctr"/>
          <a:lstStyle/>
          <a:p>
            <a:endParaRPr lang="en-GB" dirty="0"/>
          </a:p>
        </p:txBody>
      </p:sp>
      <p:sp>
        <p:nvSpPr>
          <p:cNvPr id="3075" name="AutoShape 8"/>
          <p:cNvSpPr>
            <a:spLocks noChangeArrowheads="1"/>
          </p:cNvSpPr>
          <p:nvPr/>
        </p:nvSpPr>
        <p:spPr bwMode="auto">
          <a:xfrm>
            <a:off x="2577367" y="1683225"/>
            <a:ext cx="1517650" cy="830263"/>
          </a:xfrm>
          <a:prstGeom prst="roundRect">
            <a:avLst>
              <a:gd name="adj" fmla="val 26667"/>
            </a:avLst>
          </a:prstGeom>
          <a:solidFill>
            <a:srgbClr val="CCCCFF"/>
          </a:solidFill>
          <a:ln w="9525">
            <a:solidFill>
              <a:schemeClr val="tx1"/>
            </a:solidFill>
            <a:round/>
            <a:headEnd/>
            <a:tailEnd/>
          </a:ln>
        </p:spPr>
        <p:txBody>
          <a:bodyPr wrap="none" anchor="ctr"/>
          <a:lstStyle/>
          <a:p>
            <a:endParaRPr lang="en-GB" dirty="0"/>
          </a:p>
        </p:txBody>
      </p:sp>
      <p:sp>
        <p:nvSpPr>
          <p:cNvPr id="3076" name="Text Box 9"/>
          <p:cNvSpPr txBox="1">
            <a:spLocks noChangeArrowheads="1"/>
          </p:cNvSpPr>
          <p:nvPr/>
        </p:nvSpPr>
        <p:spPr bwMode="auto">
          <a:xfrm>
            <a:off x="6247556" y="1721325"/>
            <a:ext cx="1656184" cy="923330"/>
          </a:xfrm>
          <a:prstGeom prst="rect">
            <a:avLst/>
          </a:prstGeom>
          <a:noFill/>
          <a:ln w="9525">
            <a:noFill/>
            <a:miter lim="800000"/>
            <a:headEnd/>
            <a:tailEnd/>
          </a:ln>
        </p:spPr>
        <p:txBody>
          <a:bodyPr wrap="square">
            <a:spAutoFit/>
          </a:bodyPr>
          <a:lstStyle/>
          <a:p>
            <a:r>
              <a:rPr lang="en-IN" dirty="0"/>
              <a:t> Increased</a:t>
            </a:r>
          </a:p>
          <a:p>
            <a:r>
              <a:rPr lang="en-IN" dirty="0"/>
              <a:t>competitiveness </a:t>
            </a:r>
            <a:endParaRPr lang="en-US" dirty="0"/>
          </a:p>
        </p:txBody>
      </p:sp>
      <p:sp>
        <p:nvSpPr>
          <p:cNvPr id="3077" name="Text Box 11"/>
          <p:cNvSpPr txBox="1">
            <a:spLocks noChangeArrowheads="1"/>
          </p:cNvSpPr>
          <p:nvPr/>
        </p:nvSpPr>
        <p:spPr bwMode="auto">
          <a:xfrm>
            <a:off x="2591654" y="1683224"/>
            <a:ext cx="1511300" cy="923330"/>
          </a:xfrm>
          <a:prstGeom prst="rect">
            <a:avLst/>
          </a:prstGeom>
          <a:noFill/>
          <a:ln w="9525">
            <a:noFill/>
            <a:miter lim="800000"/>
            <a:headEnd/>
            <a:tailEnd/>
          </a:ln>
        </p:spPr>
        <p:txBody>
          <a:bodyPr>
            <a:spAutoFit/>
          </a:bodyPr>
          <a:lstStyle/>
          <a:p>
            <a:pPr algn="ctr">
              <a:spcBef>
                <a:spcPct val="50000"/>
              </a:spcBef>
            </a:pPr>
            <a:r>
              <a:rPr lang="en-GB" dirty="0"/>
              <a:t>Rapid technology change</a:t>
            </a:r>
            <a:endParaRPr lang="en-US" dirty="0"/>
          </a:p>
        </p:txBody>
      </p:sp>
      <p:sp>
        <p:nvSpPr>
          <p:cNvPr id="3078" name="Text Box 13"/>
          <p:cNvSpPr txBox="1">
            <a:spLocks noChangeArrowheads="1"/>
          </p:cNvSpPr>
          <p:nvPr/>
        </p:nvSpPr>
        <p:spPr bwMode="auto">
          <a:xfrm>
            <a:off x="379412" y="79374"/>
            <a:ext cx="9144000" cy="954107"/>
          </a:xfrm>
          <a:prstGeom prst="rect">
            <a:avLst/>
          </a:prstGeom>
          <a:noFill/>
          <a:ln w="22225">
            <a:noFill/>
            <a:miter lim="800000"/>
            <a:headEnd/>
            <a:tailEnd type="none" w="sm" len="sm"/>
          </a:ln>
        </p:spPr>
        <p:txBody>
          <a:bodyPr wrap="square">
            <a:spAutoFit/>
          </a:bodyPr>
          <a:lstStyle/>
          <a:p>
            <a:pPr algn="ctr"/>
            <a:r>
              <a:rPr lang="en-GB" sz="2800" b="1" dirty="0"/>
              <a:t>The increasing strategic importance </a:t>
            </a:r>
            <a:br>
              <a:rPr lang="en-GB" sz="2800" b="1" dirty="0"/>
            </a:br>
            <a:r>
              <a:rPr lang="en-GB" sz="2800" b="1" dirty="0"/>
              <a:t>of product and service development</a:t>
            </a:r>
            <a:endParaRPr lang="en-US" sz="2800" b="1" dirty="0"/>
          </a:p>
        </p:txBody>
      </p:sp>
      <p:sp>
        <p:nvSpPr>
          <p:cNvPr id="3079" name="AutoShape 14"/>
          <p:cNvSpPr>
            <a:spLocks noChangeArrowheads="1"/>
          </p:cNvSpPr>
          <p:nvPr/>
        </p:nvSpPr>
        <p:spPr bwMode="auto">
          <a:xfrm>
            <a:off x="491392" y="4262912"/>
            <a:ext cx="1517650" cy="830262"/>
          </a:xfrm>
          <a:prstGeom prst="roundRect">
            <a:avLst>
              <a:gd name="adj" fmla="val 26667"/>
            </a:avLst>
          </a:prstGeom>
          <a:solidFill>
            <a:srgbClr val="CCCCFF"/>
          </a:solidFill>
          <a:ln w="9525">
            <a:solidFill>
              <a:schemeClr val="tx1"/>
            </a:solidFill>
            <a:round/>
            <a:headEnd/>
            <a:tailEnd/>
          </a:ln>
        </p:spPr>
        <p:txBody>
          <a:bodyPr wrap="none" anchor="ctr"/>
          <a:lstStyle/>
          <a:p>
            <a:endParaRPr lang="en-GB" dirty="0"/>
          </a:p>
        </p:txBody>
      </p:sp>
      <p:sp>
        <p:nvSpPr>
          <p:cNvPr id="3080" name="AutoShape 15"/>
          <p:cNvSpPr>
            <a:spLocks noChangeArrowheads="1"/>
          </p:cNvSpPr>
          <p:nvPr/>
        </p:nvSpPr>
        <p:spPr bwMode="auto">
          <a:xfrm>
            <a:off x="7906604" y="4262912"/>
            <a:ext cx="1517650" cy="830262"/>
          </a:xfrm>
          <a:prstGeom prst="roundRect">
            <a:avLst>
              <a:gd name="adj" fmla="val 26667"/>
            </a:avLst>
          </a:prstGeom>
          <a:solidFill>
            <a:srgbClr val="CCCCFF"/>
          </a:solidFill>
          <a:ln w="9525">
            <a:solidFill>
              <a:schemeClr val="tx1"/>
            </a:solidFill>
            <a:round/>
            <a:headEnd/>
            <a:tailEnd/>
          </a:ln>
        </p:spPr>
        <p:txBody>
          <a:bodyPr wrap="none" anchor="ctr"/>
          <a:lstStyle/>
          <a:p>
            <a:endParaRPr lang="en-GB" dirty="0"/>
          </a:p>
        </p:txBody>
      </p:sp>
      <p:sp>
        <p:nvSpPr>
          <p:cNvPr id="3081" name="AutoShape 16"/>
          <p:cNvSpPr>
            <a:spLocks noChangeArrowheads="1"/>
          </p:cNvSpPr>
          <p:nvPr/>
        </p:nvSpPr>
        <p:spPr bwMode="auto">
          <a:xfrm>
            <a:off x="7906604" y="2429350"/>
            <a:ext cx="1517650" cy="830263"/>
          </a:xfrm>
          <a:prstGeom prst="roundRect">
            <a:avLst>
              <a:gd name="adj" fmla="val 26667"/>
            </a:avLst>
          </a:prstGeom>
          <a:solidFill>
            <a:srgbClr val="CCCCFF"/>
          </a:solidFill>
          <a:ln w="9525">
            <a:solidFill>
              <a:schemeClr val="tx1"/>
            </a:solidFill>
            <a:round/>
            <a:headEnd/>
            <a:tailEnd/>
          </a:ln>
        </p:spPr>
        <p:txBody>
          <a:bodyPr wrap="none" anchor="ctr"/>
          <a:lstStyle/>
          <a:p>
            <a:endParaRPr lang="en-GB" dirty="0"/>
          </a:p>
        </p:txBody>
      </p:sp>
      <p:sp>
        <p:nvSpPr>
          <p:cNvPr id="3082" name="AutoShape 17"/>
          <p:cNvSpPr>
            <a:spLocks noChangeArrowheads="1"/>
          </p:cNvSpPr>
          <p:nvPr/>
        </p:nvSpPr>
        <p:spPr bwMode="auto">
          <a:xfrm>
            <a:off x="500917" y="2429350"/>
            <a:ext cx="1517650" cy="830263"/>
          </a:xfrm>
          <a:prstGeom prst="roundRect">
            <a:avLst>
              <a:gd name="adj" fmla="val 26667"/>
            </a:avLst>
          </a:prstGeom>
          <a:solidFill>
            <a:srgbClr val="CCCCFF"/>
          </a:solidFill>
          <a:ln w="9525">
            <a:solidFill>
              <a:schemeClr val="tx1"/>
            </a:solidFill>
            <a:round/>
            <a:headEnd/>
            <a:tailEnd/>
          </a:ln>
        </p:spPr>
        <p:txBody>
          <a:bodyPr wrap="none" anchor="ctr"/>
          <a:lstStyle/>
          <a:p>
            <a:endParaRPr lang="en-GB" dirty="0"/>
          </a:p>
        </p:txBody>
      </p:sp>
      <p:sp>
        <p:nvSpPr>
          <p:cNvPr id="3083" name="Text Box 18"/>
          <p:cNvSpPr txBox="1">
            <a:spLocks noChangeArrowheads="1"/>
          </p:cNvSpPr>
          <p:nvPr/>
        </p:nvSpPr>
        <p:spPr bwMode="auto">
          <a:xfrm>
            <a:off x="8000267" y="2542063"/>
            <a:ext cx="1346200" cy="646331"/>
          </a:xfrm>
          <a:prstGeom prst="rect">
            <a:avLst/>
          </a:prstGeom>
          <a:noFill/>
          <a:ln w="9525">
            <a:noFill/>
            <a:miter lim="800000"/>
            <a:headEnd/>
            <a:tailEnd/>
          </a:ln>
        </p:spPr>
        <p:txBody>
          <a:bodyPr>
            <a:spAutoFit/>
          </a:bodyPr>
          <a:lstStyle/>
          <a:p>
            <a:pPr algn="ctr">
              <a:spcBef>
                <a:spcPct val="50000"/>
              </a:spcBef>
            </a:pPr>
            <a:r>
              <a:rPr lang="en-GB" dirty="0"/>
              <a:t>Shortened life cycles</a:t>
            </a:r>
            <a:endParaRPr lang="en-US" dirty="0"/>
          </a:p>
        </p:txBody>
      </p:sp>
      <p:sp>
        <p:nvSpPr>
          <p:cNvPr id="3084" name="Text Box 19"/>
          <p:cNvSpPr txBox="1">
            <a:spLocks noChangeArrowheads="1"/>
          </p:cNvSpPr>
          <p:nvPr/>
        </p:nvSpPr>
        <p:spPr bwMode="auto">
          <a:xfrm>
            <a:off x="7971693" y="4401025"/>
            <a:ext cx="1374775" cy="646331"/>
          </a:xfrm>
          <a:prstGeom prst="rect">
            <a:avLst/>
          </a:prstGeom>
          <a:noFill/>
          <a:ln w="9525">
            <a:noFill/>
            <a:miter lim="800000"/>
            <a:headEnd/>
            <a:tailEnd/>
          </a:ln>
        </p:spPr>
        <p:txBody>
          <a:bodyPr>
            <a:spAutoFit/>
          </a:bodyPr>
          <a:lstStyle/>
          <a:p>
            <a:pPr algn="ctr">
              <a:spcBef>
                <a:spcPct val="50000"/>
              </a:spcBef>
            </a:pPr>
            <a:r>
              <a:rPr lang="en-GB" dirty="0"/>
              <a:t>Fragmented markets</a:t>
            </a:r>
            <a:endParaRPr lang="en-US" dirty="0"/>
          </a:p>
        </p:txBody>
      </p:sp>
      <p:sp>
        <p:nvSpPr>
          <p:cNvPr id="3085" name="Text Box 20"/>
          <p:cNvSpPr txBox="1">
            <a:spLocks noChangeArrowheads="1"/>
          </p:cNvSpPr>
          <p:nvPr/>
        </p:nvSpPr>
        <p:spPr bwMode="auto">
          <a:xfrm>
            <a:off x="418367" y="2416649"/>
            <a:ext cx="1657350" cy="923330"/>
          </a:xfrm>
          <a:prstGeom prst="rect">
            <a:avLst/>
          </a:prstGeom>
          <a:noFill/>
          <a:ln w="9525">
            <a:noFill/>
            <a:miter lim="800000"/>
            <a:headEnd/>
            <a:tailEnd/>
          </a:ln>
        </p:spPr>
        <p:txBody>
          <a:bodyPr>
            <a:spAutoFit/>
          </a:bodyPr>
          <a:lstStyle/>
          <a:p>
            <a:pPr algn="ctr">
              <a:spcBef>
                <a:spcPct val="50000"/>
              </a:spcBef>
            </a:pPr>
            <a:r>
              <a:rPr lang="en-GB" dirty="0"/>
              <a:t>Means of building capabilities</a:t>
            </a:r>
            <a:endParaRPr lang="en-US" dirty="0"/>
          </a:p>
        </p:txBody>
      </p:sp>
      <p:sp>
        <p:nvSpPr>
          <p:cNvPr id="3086" name="Text Box 21"/>
          <p:cNvSpPr txBox="1">
            <a:spLocks noChangeArrowheads="1"/>
          </p:cNvSpPr>
          <p:nvPr/>
        </p:nvSpPr>
        <p:spPr bwMode="auto">
          <a:xfrm>
            <a:off x="566004" y="4280374"/>
            <a:ext cx="1379538" cy="923330"/>
          </a:xfrm>
          <a:prstGeom prst="rect">
            <a:avLst/>
          </a:prstGeom>
          <a:noFill/>
          <a:ln w="9525">
            <a:noFill/>
            <a:miter lim="800000"/>
            <a:headEnd/>
            <a:tailEnd/>
          </a:ln>
        </p:spPr>
        <p:txBody>
          <a:bodyPr>
            <a:spAutoFit/>
          </a:bodyPr>
          <a:lstStyle/>
          <a:p>
            <a:pPr algn="ctr">
              <a:spcBef>
                <a:spcPct val="50000"/>
              </a:spcBef>
            </a:pPr>
            <a:r>
              <a:rPr lang="en-GB" dirty="0"/>
              <a:t>Involves all parts of the business</a:t>
            </a:r>
            <a:endParaRPr lang="en-US" dirty="0"/>
          </a:p>
        </p:txBody>
      </p:sp>
      <p:sp>
        <p:nvSpPr>
          <p:cNvPr id="3087" name="AutoShape 22"/>
          <p:cNvSpPr>
            <a:spLocks noChangeArrowheads="1"/>
          </p:cNvSpPr>
          <p:nvPr/>
        </p:nvSpPr>
        <p:spPr bwMode="auto">
          <a:xfrm>
            <a:off x="3896579" y="2729461"/>
            <a:ext cx="2497138" cy="612701"/>
          </a:xfrm>
          <a:prstGeom prst="curvedDownArrow">
            <a:avLst>
              <a:gd name="adj1" fmla="val 48007"/>
              <a:gd name="adj2" fmla="val 117169"/>
              <a:gd name="adj3" fmla="val 35120"/>
            </a:avLst>
          </a:prstGeom>
          <a:solidFill>
            <a:schemeClr val="accent5">
              <a:lumMod val="40000"/>
              <a:lumOff val="60000"/>
            </a:schemeClr>
          </a:solidFill>
          <a:ln w="9525">
            <a:solidFill>
              <a:schemeClr val="tx1"/>
            </a:solidFill>
            <a:miter lim="800000"/>
            <a:headEnd/>
            <a:tailEnd/>
          </a:ln>
        </p:spPr>
        <p:txBody>
          <a:bodyPr wrap="none" anchor="ctr"/>
          <a:lstStyle/>
          <a:p>
            <a:endParaRPr lang="en-GB" dirty="0"/>
          </a:p>
        </p:txBody>
      </p:sp>
      <p:sp>
        <p:nvSpPr>
          <p:cNvPr id="3088" name="Freeform 23"/>
          <p:cNvSpPr>
            <a:spLocks/>
          </p:cNvSpPr>
          <p:nvPr/>
        </p:nvSpPr>
        <p:spPr bwMode="auto">
          <a:xfrm>
            <a:off x="2315429" y="3332638"/>
            <a:ext cx="2317750" cy="941387"/>
          </a:xfrm>
          <a:custGeom>
            <a:avLst/>
            <a:gdLst>
              <a:gd name="T0" fmla="*/ 0 w 1200"/>
              <a:gd name="T1" fmla="*/ 0 h 672"/>
              <a:gd name="T2" fmla="*/ 768 w 1200"/>
              <a:gd name="T3" fmla="*/ 0 h 672"/>
              <a:gd name="T4" fmla="*/ 1200 w 1200"/>
              <a:gd name="T5" fmla="*/ 336 h 672"/>
              <a:gd name="T6" fmla="*/ 792 w 1200"/>
              <a:gd name="T7" fmla="*/ 672 h 672"/>
              <a:gd name="T8" fmla="*/ 0 w 1200"/>
              <a:gd name="T9" fmla="*/ 672 h 672"/>
              <a:gd name="T10" fmla="*/ 0 w 1200"/>
              <a:gd name="T11" fmla="*/ 0 h 672"/>
              <a:gd name="T12" fmla="*/ 0 60000 65536"/>
              <a:gd name="T13" fmla="*/ 0 60000 65536"/>
              <a:gd name="T14" fmla="*/ 0 60000 65536"/>
              <a:gd name="T15" fmla="*/ 0 60000 65536"/>
              <a:gd name="T16" fmla="*/ 0 60000 65536"/>
              <a:gd name="T17" fmla="*/ 0 60000 65536"/>
              <a:gd name="T18" fmla="*/ 0 w 1200"/>
              <a:gd name="T19" fmla="*/ 0 h 672"/>
              <a:gd name="T20" fmla="*/ 1200 w 1200"/>
              <a:gd name="T21" fmla="*/ 672 h 672"/>
            </a:gdLst>
            <a:ahLst/>
            <a:cxnLst>
              <a:cxn ang="T12">
                <a:pos x="T0" y="T1"/>
              </a:cxn>
              <a:cxn ang="T13">
                <a:pos x="T2" y="T3"/>
              </a:cxn>
              <a:cxn ang="T14">
                <a:pos x="T4" y="T5"/>
              </a:cxn>
              <a:cxn ang="T15">
                <a:pos x="T6" y="T7"/>
              </a:cxn>
              <a:cxn ang="T16">
                <a:pos x="T8" y="T9"/>
              </a:cxn>
              <a:cxn ang="T17">
                <a:pos x="T10" y="T11"/>
              </a:cxn>
            </a:cxnLst>
            <a:rect l="T18" t="T19" r="T20" b="T21"/>
            <a:pathLst>
              <a:path w="1200" h="672">
                <a:moveTo>
                  <a:pt x="0" y="0"/>
                </a:moveTo>
                <a:lnTo>
                  <a:pt x="768" y="0"/>
                </a:lnTo>
                <a:lnTo>
                  <a:pt x="1200" y="336"/>
                </a:lnTo>
                <a:lnTo>
                  <a:pt x="792" y="672"/>
                </a:lnTo>
                <a:lnTo>
                  <a:pt x="0" y="672"/>
                </a:lnTo>
                <a:lnTo>
                  <a:pt x="0" y="0"/>
                </a:lnTo>
                <a:close/>
              </a:path>
            </a:pathLst>
          </a:custGeom>
          <a:solidFill>
            <a:schemeClr val="bg1">
              <a:lumMod val="95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089" name="Text Box 24"/>
          <p:cNvSpPr txBox="1">
            <a:spLocks noChangeArrowheads="1"/>
          </p:cNvSpPr>
          <p:nvPr/>
        </p:nvSpPr>
        <p:spPr bwMode="auto">
          <a:xfrm>
            <a:off x="2290029" y="3521550"/>
            <a:ext cx="1816100" cy="646331"/>
          </a:xfrm>
          <a:prstGeom prst="rect">
            <a:avLst/>
          </a:prstGeom>
          <a:noFill/>
          <a:ln w="9525">
            <a:noFill/>
            <a:miter lim="800000"/>
            <a:headEnd/>
            <a:tailEnd type="none" w="sm" len="sm"/>
          </a:ln>
        </p:spPr>
        <p:txBody>
          <a:bodyPr>
            <a:spAutoFit/>
          </a:bodyPr>
          <a:lstStyle/>
          <a:p>
            <a:pPr algn="ctr">
              <a:spcBef>
                <a:spcPct val="50000"/>
              </a:spcBef>
            </a:pPr>
            <a:r>
              <a:rPr lang="en-US" dirty="0"/>
              <a:t>OPERATIONS RESOURCES</a:t>
            </a:r>
          </a:p>
        </p:txBody>
      </p:sp>
      <p:sp>
        <p:nvSpPr>
          <p:cNvPr id="3090" name="Freeform 25"/>
          <p:cNvSpPr>
            <a:spLocks/>
          </p:cNvSpPr>
          <p:nvPr/>
        </p:nvSpPr>
        <p:spPr bwMode="auto">
          <a:xfrm rot="10800000" flipV="1">
            <a:off x="5326915" y="3332637"/>
            <a:ext cx="2441600" cy="939800"/>
          </a:xfrm>
          <a:custGeom>
            <a:avLst/>
            <a:gdLst>
              <a:gd name="T0" fmla="*/ 0 w 1200"/>
              <a:gd name="T1" fmla="*/ 0 h 672"/>
              <a:gd name="T2" fmla="*/ 768 w 1200"/>
              <a:gd name="T3" fmla="*/ 0 h 672"/>
              <a:gd name="T4" fmla="*/ 1200 w 1200"/>
              <a:gd name="T5" fmla="*/ 336 h 672"/>
              <a:gd name="T6" fmla="*/ 792 w 1200"/>
              <a:gd name="T7" fmla="*/ 672 h 672"/>
              <a:gd name="T8" fmla="*/ 0 w 1200"/>
              <a:gd name="T9" fmla="*/ 672 h 672"/>
              <a:gd name="T10" fmla="*/ 0 w 1200"/>
              <a:gd name="T11" fmla="*/ 0 h 672"/>
              <a:gd name="T12" fmla="*/ 0 60000 65536"/>
              <a:gd name="T13" fmla="*/ 0 60000 65536"/>
              <a:gd name="T14" fmla="*/ 0 60000 65536"/>
              <a:gd name="T15" fmla="*/ 0 60000 65536"/>
              <a:gd name="T16" fmla="*/ 0 60000 65536"/>
              <a:gd name="T17" fmla="*/ 0 60000 65536"/>
              <a:gd name="T18" fmla="*/ 0 w 1200"/>
              <a:gd name="T19" fmla="*/ 0 h 672"/>
              <a:gd name="T20" fmla="*/ 1200 w 1200"/>
              <a:gd name="T21" fmla="*/ 672 h 672"/>
            </a:gdLst>
            <a:ahLst/>
            <a:cxnLst>
              <a:cxn ang="T12">
                <a:pos x="T0" y="T1"/>
              </a:cxn>
              <a:cxn ang="T13">
                <a:pos x="T2" y="T3"/>
              </a:cxn>
              <a:cxn ang="T14">
                <a:pos x="T4" y="T5"/>
              </a:cxn>
              <a:cxn ang="T15">
                <a:pos x="T6" y="T7"/>
              </a:cxn>
              <a:cxn ang="T16">
                <a:pos x="T8" y="T9"/>
              </a:cxn>
              <a:cxn ang="T17">
                <a:pos x="T10" y="T11"/>
              </a:cxn>
            </a:cxnLst>
            <a:rect l="T18" t="T19" r="T20" b="T21"/>
            <a:pathLst>
              <a:path w="1200" h="672">
                <a:moveTo>
                  <a:pt x="0" y="0"/>
                </a:moveTo>
                <a:lnTo>
                  <a:pt x="768" y="0"/>
                </a:lnTo>
                <a:lnTo>
                  <a:pt x="1200" y="336"/>
                </a:lnTo>
                <a:lnTo>
                  <a:pt x="792" y="672"/>
                </a:lnTo>
                <a:lnTo>
                  <a:pt x="0" y="672"/>
                </a:lnTo>
                <a:lnTo>
                  <a:pt x="0" y="0"/>
                </a:lnTo>
                <a:close/>
              </a:path>
            </a:pathLst>
          </a:custGeom>
          <a:solidFill>
            <a:schemeClr val="bg1">
              <a:lumMod val="95000"/>
            </a:schemeClr>
          </a:solidFill>
          <a:ln w="9525" cap="flat" cmpd="sng">
            <a:solidFill>
              <a:schemeClr val="tx1"/>
            </a:solidFill>
            <a:prstDash val="solid"/>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091" name="Text Box 26"/>
          <p:cNvSpPr txBox="1">
            <a:spLocks noChangeArrowheads="1"/>
          </p:cNvSpPr>
          <p:nvPr/>
        </p:nvSpPr>
        <p:spPr bwMode="auto">
          <a:xfrm rot="10800000" flipV="1">
            <a:off x="5698392" y="3473021"/>
            <a:ext cx="2151062" cy="646331"/>
          </a:xfrm>
          <a:prstGeom prst="rect">
            <a:avLst/>
          </a:prstGeom>
          <a:noFill/>
          <a:ln w="9525">
            <a:noFill/>
            <a:miter lim="800000"/>
            <a:headEnd/>
            <a:tailEnd type="none" w="sm" len="sm"/>
          </a:ln>
        </p:spPr>
        <p:txBody>
          <a:bodyPr>
            <a:spAutoFit/>
          </a:bodyPr>
          <a:lstStyle/>
          <a:p>
            <a:pPr algn="ctr">
              <a:spcBef>
                <a:spcPct val="50000"/>
              </a:spcBef>
            </a:pPr>
            <a:r>
              <a:rPr lang="en-US" dirty="0"/>
              <a:t>MARKET REQUIREMENTS</a:t>
            </a:r>
          </a:p>
        </p:txBody>
      </p:sp>
      <p:sp>
        <p:nvSpPr>
          <p:cNvPr id="3093" name="AutoShape 28"/>
          <p:cNvSpPr>
            <a:spLocks noChangeArrowheads="1"/>
          </p:cNvSpPr>
          <p:nvPr/>
        </p:nvSpPr>
        <p:spPr bwMode="auto">
          <a:xfrm flipH="1" flipV="1">
            <a:off x="3687202" y="4174012"/>
            <a:ext cx="2497138" cy="643681"/>
          </a:xfrm>
          <a:prstGeom prst="curvedDownArrow">
            <a:avLst>
              <a:gd name="adj1" fmla="val 48007"/>
              <a:gd name="adj2" fmla="val 117170"/>
              <a:gd name="adj3" fmla="val 35120"/>
            </a:avLst>
          </a:prstGeom>
          <a:solidFill>
            <a:schemeClr val="accent5">
              <a:lumMod val="40000"/>
              <a:lumOff val="60000"/>
            </a:schemeClr>
          </a:solidFill>
          <a:ln w="9525">
            <a:solidFill>
              <a:schemeClr val="tx1"/>
            </a:solidFill>
            <a:miter lim="800000"/>
            <a:headEnd/>
            <a:tailEnd/>
          </a:ln>
        </p:spPr>
        <p:txBody>
          <a:bodyPr wrap="none" anchor="ctr"/>
          <a:lstStyle/>
          <a:p>
            <a:endParaRPr lang="en-GB" dirty="0"/>
          </a:p>
        </p:txBody>
      </p:sp>
      <p:sp>
        <p:nvSpPr>
          <p:cNvPr id="3094" name="Text Box 29"/>
          <p:cNvSpPr txBox="1">
            <a:spLocks noChangeArrowheads="1"/>
          </p:cNvSpPr>
          <p:nvPr/>
        </p:nvSpPr>
        <p:spPr bwMode="auto">
          <a:xfrm>
            <a:off x="4043864" y="3415869"/>
            <a:ext cx="1727200" cy="923330"/>
          </a:xfrm>
          <a:prstGeom prst="rect">
            <a:avLst/>
          </a:prstGeom>
          <a:solidFill>
            <a:schemeClr val="bg1">
              <a:lumMod val="95000"/>
            </a:schemeClr>
          </a:solidFill>
          <a:ln w="9525">
            <a:solidFill>
              <a:schemeClr val="tx1"/>
            </a:solidFill>
            <a:miter lim="800000"/>
            <a:headEnd type="none" w="sm" len="med"/>
            <a:tailEnd type="none"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spcBef>
                <a:spcPct val="50000"/>
              </a:spcBef>
            </a:pPr>
            <a:r>
              <a:rPr lang="en-GB" dirty="0"/>
              <a:t>Product and service development</a:t>
            </a:r>
            <a:endParaRPr lang="en-US" dirty="0"/>
          </a:p>
        </p:txBody>
      </p:sp>
      <p:sp>
        <p:nvSpPr>
          <p:cNvPr id="3095" name="Freeform 30"/>
          <p:cNvSpPr>
            <a:spLocks/>
          </p:cNvSpPr>
          <p:nvPr/>
        </p:nvSpPr>
        <p:spPr bwMode="auto">
          <a:xfrm>
            <a:off x="2002693" y="3148487"/>
            <a:ext cx="769937" cy="322262"/>
          </a:xfrm>
          <a:custGeom>
            <a:avLst/>
            <a:gdLst>
              <a:gd name="T0" fmla="*/ 0 w 432"/>
              <a:gd name="T1" fmla="*/ 0 h 112"/>
              <a:gd name="T2" fmla="*/ 432 w 432"/>
              <a:gd name="T3" fmla="*/ 112 h 112"/>
              <a:gd name="T4" fmla="*/ 0 60000 65536"/>
              <a:gd name="T5" fmla="*/ 0 60000 65536"/>
              <a:gd name="T6" fmla="*/ 0 w 432"/>
              <a:gd name="T7" fmla="*/ 0 h 112"/>
              <a:gd name="T8" fmla="*/ 432 w 432"/>
              <a:gd name="T9" fmla="*/ 112 h 112"/>
            </a:gdLst>
            <a:ahLst/>
            <a:cxnLst>
              <a:cxn ang="T4">
                <a:pos x="T0" y="T1"/>
              </a:cxn>
              <a:cxn ang="T5">
                <a:pos x="T2" y="T3"/>
              </a:cxn>
            </a:cxnLst>
            <a:rect l="T6" t="T7" r="T8" b="T9"/>
            <a:pathLst>
              <a:path w="432" h="112">
                <a:moveTo>
                  <a:pt x="0" y="0"/>
                </a:moveTo>
                <a:lnTo>
                  <a:pt x="432" y="112"/>
                </a:lnTo>
              </a:path>
            </a:pathLst>
          </a:custGeom>
          <a:noFill/>
          <a:ln w="38100">
            <a:solidFill>
              <a:srgbClr val="800080"/>
            </a:solidFill>
            <a:round/>
            <a:headEnd/>
            <a:tailEnd type="stealth" w="lg" len="med"/>
          </a:ln>
        </p:spPr>
        <p:txBody>
          <a:bodyPr/>
          <a:lstStyle/>
          <a:p>
            <a:endParaRPr lang="en-GB" dirty="0"/>
          </a:p>
        </p:txBody>
      </p:sp>
      <p:sp>
        <p:nvSpPr>
          <p:cNvPr id="3096" name="Freeform 31"/>
          <p:cNvSpPr>
            <a:spLocks/>
          </p:cNvSpPr>
          <p:nvPr/>
        </p:nvSpPr>
        <p:spPr bwMode="auto">
          <a:xfrm>
            <a:off x="2002693" y="4089875"/>
            <a:ext cx="790575" cy="498475"/>
          </a:xfrm>
          <a:custGeom>
            <a:avLst/>
            <a:gdLst>
              <a:gd name="T0" fmla="*/ 0 w 460"/>
              <a:gd name="T1" fmla="*/ 178 h 178"/>
              <a:gd name="T2" fmla="*/ 460 w 460"/>
              <a:gd name="T3" fmla="*/ 0 h 178"/>
              <a:gd name="T4" fmla="*/ 0 60000 65536"/>
              <a:gd name="T5" fmla="*/ 0 60000 65536"/>
              <a:gd name="T6" fmla="*/ 0 w 460"/>
              <a:gd name="T7" fmla="*/ 0 h 178"/>
              <a:gd name="T8" fmla="*/ 460 w 460"/>
              <a:gd name="T9" fmla="*/ 178 h 178"/>
            </a:gdLst>
            <a:ahLst/>
            <a:cxnLst>
              <a:cxn ang="T4">
                <a:pos x="T0" y="T1"/>
              </a:cxn>
              <a:cxn ang="T5">
                <a:pos x="T2" y="T3"/>
              </a:cxn>
            </a:cxnLst>
            <a:rect l="T6" t="T7" r="T8" b="T9"/>
            <a:pathLst>
              <a:path w="460" h="178">
                <a:moveTo>
                  <a:pt x="0" y="178"/>
                </a:moveTo>
                <a:lnTo>
                  <a:pt x="460" y="0"/>
                </a:lnTo>
              </a:path>
            </a:pathLst>
          </a:custGeom>
          <a:noFill/>
          <a:ln w="38100" cap="flat" cmpd="sng">
            <a:solidFill>
              <a:srgbClr val="800080"/>
            </a:solidFill>
            <a:prstDash val="solid"/>
            <a:round/>
            <a:headEnd type="none" w="med" len="med"/>
            <a:tailEnd type="stealth" w="lg" len="med"/>
          </a:ln>
        </p:spPr>
        <p:txBody>
          <a:bodyPr/>
          <a:lstStyle/>
          <a:p>
            <a:endParaRPr lang="en-GB" dirty="0"/>
          </a:p>
        </p:txBody>
      </p:sp>
      <p:sp>
        <p:nvSpPr>
          <p:cNvPr id="3097" name="Freeform 33"/>
          <p:cNvSpPr>
            <a:spLocks/>
          </p:cNvSpPr>
          <p:nvPr/>
        </p:nvSpPr>
        <p:spPr bwMode="auto">
          <a:xfrm rot="10800000">
            <a:off x="3353654" y="2500787"/>
            <a:ext cx="1588" cy="825500"/>
          </a:xfrm>
          <a:custGeom>
            <a:avLst/>
            <a:gdLst>
              <a:gd name="T0" fmla="*/ 0 w 1"/>
              <a:gd name="T1" fmla="*/ 520 h 520"/>
              <a:gd name="T2" fmla="*/ 0 w 1"/>
              <a:gd name="T3" fmla="*/ 0 h 520"/>
              <a:gd name="T4" fmla="*/ 0 60000 65536"/>
              <a:gd name="T5" fmla="*/ 0 60000 65536"/>
              <a:gd name="T6" fmla="*/ 0 w 1"/>
              <a:gd name="T7" fmla="*/ 0 h 520"/>
              <a:gd name="T8" fmla="*/ 1 w 1"/>
              <a:gd name="T9" fmla="*/ 520 h 520"/>
            </a:gdLst>
            <a:ahLst/>
            <a:cxnLst>
              <a:cxn ang="T4">
                <a:pos x="T0" y="T1"/>
              </a:cxn>
              <a:cxn ang="T5">
                <a:pos x="T2" y="T3"/>
              </a:cxn>
            </a:cxnLst>
            <a:rect l="T6" t="T7" r="T8" b="T9"/>
            <a:pathLst>
              <a:path w="1" h="520">
                <a:moveTo>
                  <a:pt x="0" y="520"/>
                </a:moveTo>
                <a:lnTo>
                  <a:pt x="0" y="0"/>
                </a:lnTo>
              </a:path>
            </a:pathLst>
          </a:custGeom>
          <a:noFill/>
          <a:ln w="38100">
            <a:solidFill>
              <a:srgbClr val="800080"/>
            </a:solidFill>
            <a:round/>
            <a:headEnd/>
            <a:tailEnd type="stealth" w="lg" len="med"/>
          </a:ln>
        </p:spPr>
        <p:txBody>
          <a:bodyPr/>
          <a:lstStyle/>
          <a:p>
            <a:endParaRPr lang="en-GB" dirty="0"/>
          </a:p>
        </p:txBody>
      </p:sp>
      <p:sp>
        <p:nvSpPr>
          <p:cNvPr id="3098" name="Freeform 35"/>
          <p:cNvSpPr>
            <a:spLocks/>
          </p:cNvSpPr>
          <p:nvPr/>
        </p:nvSpPr>
        <p:spPr bwMode="auto">
          <a:xfrm>
            <a:off x="6981093" y="2557937"/>
            <a:ext cx="1587" cy="760412"/>
          </a:xfrm>
          <a:custGeom>
            <a:avLst/>
            <a:gdLst>
              <a:gd name="T0" fmla="*/ 0 w 1"/>
              <a:gd name="T1" fmla="*/ 0 h 479"/>
              <a:gd name="T2" fmla="*/ 0 w 1"/>
              <a:gd name="T3" fmla="*/ 479 h 479"/>
              <a:gd name="T4" fmla="*/ 0 60000 65536"/>
              <a:gd name="T5" fmla="*/ 0 60000 65536"/>
              <a:gd name="T6" fmla="*/ 0 w 1"/>
              <a:gd name="T7" fmla="*/ 0 h 479"/>
              <a:gd name="T8" fmla="*/ 1 w 1"/>
              <a:gd name="T9" fmla="*/ 479 h 479"/>
            </a:gdLst>
            <a:ahLst/>
            <a:cxnLst>
              <a:cxn ang="T4">
                <a:pos x="T0" y="T1"/>
              </a:cxn>
              <a:cxn ang="T5">
                <a:pos x="T2" y="T3"/>
              </a:cxn>
            </a:cxnLst>
            <a:rect l="T6" t="T7" r="T8" b="T9"/>
            <a:pathLst>
              <a:path w="1" h="479">
                <a:moveTo>
                  <a:pt x="0" y="0"/>
                </a:moveTo>
                <a:lnTo>
                  <a:pt x="0" y="479"/>
                </a:lnTo>
              </a:path>
            </a:pathLst>
          </a:custGeom>
          <a:noFill/>
          <a:ln w="38100">
            <a:solidFill>
              <a:srgbClr val="800080"/>
            </a:solidFill>
            <a:round/>
            <a:headEnd/>
            <a:tailEnd type="stealth" w="lg" len="med"/>
          </a:ln>
        </p:spPr>
        <p:txBody>
          <a:bodyPr/>
          <a:lstStyle/>
          <a:p>
            <a:endParaRPr lang="en-GB" dirty="0"/>
          </a:p>
        </p:txBody>
      </p:sp>
      <p:sp>
        <p:nvSpPr>
          <p:cNvPr id="3099" name="Freeform 36"/>
          <p:cNvSpPr>
            <a:spLocks/>
          </p:cNvSpPr>
          <p:nvPr/>
        </p:nvSpPr>
        <p:spPr bwMode="auto">
          <a:xfrm flipH="1">
            <a:off x="7114443" y="4089875"/>
            <a:ext cx="790575" cy="498475"/>
          </a:xfrm>
          <a:custGeom>
            <a:avLst/>
            <a:gdLst>
              <a:gd name="T0" fmla="*/ 0 w 460"/>
              <a:gd name="T1" fmla="*/ 178 h 178"/>
              <a:gd name="T2" fmla="*/ 460 w 460"/>
              <a:gd name="T3" fmla="*/ 0 h 178"/>
              <a:gd name="T4" fmla="*/ 0 60000 65536"/>
              <a:gd name="T5" fmla="*/ 0 60000 65536"/>
              <a:gd name="T6" fmla="*/ 0 w 460"/>
              <a:gd name="T7" fmla="*/ 0 h 178"/>
              <a:gd name="T8" fmla="*/ 460 w 460"/>
              <a:gd name="T9" fmla="*/ 178 h 178"/>
            </a:gdLst>
            <a:ahLst/>
            <a:cxnLst>
              <a:cxn ang="T4">
                <a:pos x="T0" y="T1"/>
              </a:cxn>
              <a:cxn ang="T5">
                <a:pos x="T2" y="T3"/>
              </a:cxn>
            </a:cxnLst>
            <a:rect l="T6" t="T7" r="T8" b="T9"/>
            <a:pathLst>
              <a:path w="460" h="178">
                <a:moveTo>
                  <a:pt x="0" y="178"/>
                </a:moveTo>
                <a:lnTo>
                  <a:pt x="460" y="0"/>
                </a:lnTo>
              </a:path>
            </a:pathLst>
          </a:custGeom>
          <a:noFill/>
          <a:ln w="38100" cap="flat" cmpd="sng">
            <a:solidFill>
              <a:srgbClr val="800080"/>
            </a:solidFill>
            <a:prstDash val="solid"/>
            <a:round/>
            <a:headEnd type="none" w="med" len="med"/>
            <a:tailEnd type="stealth" w="lg" len="med"/>
          </a:ln>
        </p:spPr>
        <p:txBody>
          <a:bodyPr/>
          <a:lstStyle/>
          <a:p>
            <a:endParaRPr lang="en-GB" dirty="0"/>
          </a:p>
        </p:txBody>
      </p:sp>
      <p:sp>
        <p:nvSpPr>
          <p:cNvPr id="3100" name="Freeform 37"/>
          <p:cNvSpPr>
            <a:spLocks/>
          </p:cNvSpPr>
          <p:nvPr/>
        </p:nvSpPr>
        <p:spPr bwMode="auto">
          <a:xfrm flipH="1">
            <a:off x="7182704" y="3127850"/>
            <a:ext cx="769938" cy="322263"/>
          </a:xfrm>
          <a:custGeom>
            <a:avLst/>
            <a:gdLst>
              <a:gd name="T0" fmla="*/ 0 w 432"/>
              <a:gd name="T1" fmla="*/ 0 h 112"/>
              <a:gd name="T2" fmla="*/ 432 w 432"/>
              <a:gd name="T3" fmla="*/ 112 h 112"/>
              <a:gd name="T4" fmla="*/ 0 60000 65536"/>
              <a:gd name="T5" fmla="*/ 0 60000 65536"/>
              <a:gd name="T6" fmla="*/ 0 w 432"/>
              <a:gd name="T7" fmla="*/ 0 h 112"/>
              <a:gd name="T8" fmla="*/ 432 w 432"/>
              <a:gd name="T9" fmla="*/ 112 h 112"/>
            </a:gdLst>
            <a:ahLst/>
            <a:cxnLst>
              <a:cxn ang="T4">
                <a:pos x="T0" y="T1"/>
              </a:cxn>
              <a:cxn ang="T5">
                <a:pos x="T2" y="T3"/>
              </a:cxn>
            </a:cxnLst>
            <a:rect l="T6" t="T7" r="T8" b="T9"/>
            <a:pathLst>
              <a:path w="432" h="112">
                <a:moveTo>
                  <a:pt x="0" y="0"/>
                </a:moveTo>
                <a:lnTo>
                  <a:pt x="432" y="112"/>
                </a:lnTo>
              </a:path>
            </a:pathLst>
          </a:custGeom>
          <a:noFill/>
          <a:ln w="38100">
            <a:solidFill>
              <a:srgbClr val="800080"/>
            </a:solidFill>
            <a:round/>
            <a:headEnd/>
            <a:tailEnd type="stealth" w="lg" len="med"/>
          </a:ln>
        </p:spPr>
        <p:txBody>
          <a:bodyPr/>
          <a:lstStyle/>
          <a:p>
            <a:endParaRPr lang="en-GB" dirty="0"/>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5" name="Text Box 10"/>
          <p:cNvSpPr txBox="1">
            <a:spLocks noChangeArrowheads="1"/>
          </p:cNvSpPr>
          <p:nvPr/>
        </p:nvSpPr>
        <p:spPr bwMode="auto">
          <a:xfrm>
            <a:off x="379412" y="134216"/>
            <a:ext cx="9144000" cy="892552"/>
          </a:xfrm>
          <a:prstGeom prst="rect">
            <a:avLst/>
          </a:prstGeom>
          <a:noFill/>
          <a:ln w="28575">
            <a:noFill/>
            <a:miter lim="800000"/>
            <a:headEnd type="none" w="med" len="lg"/>
            <a:tailEnd type="none" w="med" len="lg"/>
          </a:ln>
        </p:spPr>
        <p:txBody>
          <a:bodyPr wrap="square">
            <a:spAutoFit/>
          </a:bodyPr>
          <a:lstStyle/>
          <a:p>
            <a:pPr algn="ctr">
              <a:spcBef>
                <a:spcPct val="50000"/>
              </a:spcBef>
            </a:pPr>
            <a:r>
              <a:rPr lang="en-GB" sz="2600" b="1" dirty="0"/>
              <a:t>The link between product/service and process development can be closer in service industries</a:t>
            </a:r>
            <a:endParaRPr lang="en-US" sz="2600" b="1" dirty="0"/>
          </a:p>
        </p:txBody>
      </p:sp>
      <p:sp>
        <p:nvSpPr>
          <p:cNvPr id="6146" name="Rectangle 32"/>
          <p:cNvSpPr>
            <a:spLocks noChangeArrowheads="1"/>
          </p:cNvSpPr>
          <p:nvPr/>
        </p:nvSpPr>
        <p:spPr bwMode="auto">
          <a:xfrm>
            <a:off x="3101039" y="1825624"/>
            <a:ext cx="3965639" cy="3266122"/>
          </a:xfrm>
          <a:prstGeom prst="rect">
            <a:avLst/>
          </a:prstGeom>
          <a:solidFill>
            <a:schemeClr val="bg1">
              <a:lumMod val="95000"/>
            </a:schemeClr>
          </a:solidFill>
          <a:ln w="9525">
            <a:noFill/>
            <a:miter lim="800000"/>
            <a:headEnd type="none" w="sm" len="med"/>
            <a:tailEnd type="none" w="sm"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200" dirty="0"/>
          </a:p>
        </p:txBody>
      </p:sp>
      <p:sp>
        <p:nvSpPr>
          <p:cNvPr id="6147" name="Text Box 2"/>
          <p:cNvSpPr txBox="1">
            <a:spLocks noChangeArrowheads="1"/>
          </p:cNvSpPr>
          <p:nvPr/>
        </p:nvSpPr>
        <p:spPr bwMode="auto">
          <a:xfrm>
            <a:off x="2333370" y="1760045"/>
            <a:ext cx="799814" cy="430887"/>
          </a:xfrm>
          <a:prstGeom prst="rect">
            <a:avLst/>
          </a:prstGeom>
          <a:noFill/>
          <a:ln w="28575">
            <a:noFill/>
            <a:miter lim="800000"/>
            <a:headEnd type="none" w="med" len="lg"/>
            <a:tailEnd type="none" w="med" len="lg"/>
          </a:ln>
        </p:spPr>
        <p:txBody>
          <a:bodyPr>
            <a:spAutoFit/>
          </a:bodyPr>
          <a:lstStyle/>
          <a:p>
            <a:pPr algn="ctr">
              <a:spcBef>
                <a:spcPct val="50000"/>
              </a:spcBef>
            </a:pPr>
            <a:r>
              <a:rPr lang="en-US" sz="1100" dirty="0"/>
              <a:t>‘Pioneer’ process</a:t>
            </a:r>
          </a:p>
        </p:txBody>
      </p:sp>
      <p:sp>
        <p:nvSpPr>
          <p:cNvPr id="6148" name="Text Box 3"/>
          <p:cNvSpPr txBox="1">
            <a:spLocks noChangeArrowheads="1"/>
          </p:cNvSpPr>
          <p:nvPr/>
        </p:nvSpPr>
        <p:spPr bwMode="auto">
          <a:xfrm>
            <a:off x="2036333" y="2568861"/>
            <a:ext cx="1143144" cy="430887"/>
          </a:xfrm>
          <a:prstGeom prst="rect">
            <a:avLst/>
          </a:prstGeom>
          <a:noFill/>
          <a:ln w="28575">
            <a:noFill/>
            <a:miter lim="800000"/>
            <a:headEnd type="none" w="med" len="lg"/>
            <a:tailEnd type="none" w="med" len="lg"/>
          </a:ln>
        </p:spPr>
        <p:txBody>
          <a:bodyPr>
            <a:spAutoFit/>
          </a:bodyPr>
          <a:lstStyle/>
          <a:p>
            <a:pPr algn="ctr">
              <a:spcBef>
                <a:spcPct val="50000"/>
              </a:spcBef>
            </a:pPr>
            <a:r>
              <a:rPr lang="en-US" sz="1100" dirty="0"/>
              <a:t>Developments to process</a:t>
            </a:r>
          </a:p>
        </p:txBody>
      </p:sp>
      <p:sp>
        <p:nvSpPr>
          <p:cNvPr id="6149" name="Text Box 4"/>
          <p:cNvSpPr txBox="1">
            <a:spLocks noChangeArrowheads="1"/>
          </p:cNvSpPr>
          <p:nvPr/>
        </p:nvSpPr>
        <p:spPr bwMode="auto">
          <a:xfrm>
            <a:off x="2159777" y="3654139"/>
            <a:ext cx="973408" cy="430887"/>
          </a:xfrm>
          <a:prstGeom prst="rect">
            <a:avLst/>
          </a:prstGeom>
          <a:noFill/>
          <a:ln w="28575">
            <a:noFill/>
            <a:miter lim="800000"/>
            <a:headEnd type="none" w="med" len="lg"/>
            <a:tailEnd type="none" w="med" len="lg"/>
          </a:ln>
        </p:spPr>
        <p:txBody>
          <a:bodyPr>
            <a:spAutoFit/>
          </a:bodyPr>
          <a:lstStyle/>
          <a:p>
            <a:pPr algn="ctr">
              <a:spcBef>
                <a:spcPct val="50000"/>
              </a:spcBef>
            </a:pPr>
            <a:r>
              <a:rPr lang="en-US" sz="1100" dirty="0"/>
              <a:t>Extension to processes</a:t>
            </a:r>
          </a:p>
        </p:txBody>
      </p:sp>
      <p:sp>
        <p:nvSpPr>
          <p:cNvPr id="6150" name="Text Box 5"/>
          <p:cNvSpPr txBox="1">
            <a:spLocks noChangeArrowheads="1"/>
          </p:cNvSpPr>
          <p:nvPr/>
        </p:nvSpPr>
        <p:spPr bwMode="auto">
          <a:xfrm>
            <a:off x="2098056" y="4541392"/>
            <a:ext cx="1081421" cy="430887"/>
          </a:xfrm>
          <a:prstGeom prst="rect">
            <a:avLst/>
          </a:prstGeom>
          <a:noFill/>
          <a:ln w="28575">
            <a:noFill/>
            <a:miter lim="800000"/>
            <a:headEnd type="none" w="med" len="lg"/>
            <a:tailEnd type="none" w="med" len="lg"/>
          </a:ln>
        </p:spPr>
        <p:txBody>
          <a:bodyPr>
            <a:spAutoFit/>
          </a:bodyPr>
          <a:lstStyle/>
          <a:p>
            <a:pPr algn="ctr">
              <a:spcBef>
                <a:spcPct val="50000"/>
              </a:spcBef>
            </a:pPr>
            <a:r>
              <a:rPr lang="en-US" sz="1100" dirty="0"/>
              <a:t> Modifications to process</a:t>
            </a:r>
          </a:p>
        </p:txBody>
      </p:sp>
      <p:sp>
        <p:nvSpPr>
          <p:cNvPr id="6151" name="Text Box 6"/>
          <p:cNvSpPr txBox="1">
            <a:spLocks noChangeArrowheads="1"/>
          </p:cNvSpPr>
          <p:nvPr/>
        </p:nvSpPr>
        <p:spPr bwMode="auto">
          <a:xfrm>
            <a:off x="2715276" y="5080174"/>
            <a:ext cx="1351455" cy="430887"/>
          </a:xfrm>
          <a:prstGeom prst="rect">
            <a:avLst/>
          </a:prstGeom>
          <a:noFill/>
          <a:ln w="28575">
            <a:noFill/>
            <a:miter lim="800000"/>
            <a:headEnd type="none" w="med" len="lg"/>
            <a:tailEnd type="none" w="med" len="lg"/>
          </a:ln>
        </p:spPr>
        <p:txBody>
          <a:bodyPr>
            <a:spAutoFit/>
          </a:bodyPr>
          <a:lstStyle/>
          <a:p>
            <a:pPr algn="ctr">
              <a:spcBef>
                <a:spcPct val="50000"/>
              </a:spcBef>
            </a:pPr>
            <a:r>
              <a:rPr lang="en-US" sz="1100" dirty="0"/>
              <a:t>Modification to </a:t>
            </a:r>
            <a:r>
              <a:rPr lang="en-GB" sz="1100" dirty="0"/>
              <a:t>product</a:t>
            </a:r>
            <a:r>
              <a:rPr lang="en-US" sz="1100" dirty="0"/>
              <a:t>/service</a:t>
            </a:r>
          </a:p>
        </p:txBody>
      </p:sp>
      <p:sp>
        <p:nvSpPr>
          <p:cNvPr id="6152" name="Text Box 7"/>
          <p:cNvSpPr txBox="1">
            <a:spLocks noChangeArrowheads="1"/>
          </p:cNvSpPr>
          <p:nvPr/>
        </p:nvSpPr>
        <p:spPr bwMode="auto">
          <a:xfrm>
            <a:off x="3899567" y="5086603"/>
            <a:ext cx="1355313" cy="430887"/>
          </a:xfrm>
          <a:prstGeom prst="rect">
            <a:avLst/>
          </a:prstGeom>
          <a:noFill/>
          <a:ln w="28575">
            <a:noFill/>
            <a:miter lim="800000"/>
            <a:headEnd type="none" w="med" len="lg"/>
            <a:tailEnd type="none" w="med" len="lg"/>
          </a:ln>
        </p:spPr>
        <p:txBody>
          <a:bodyPr>
            <a:spAutoFit/>
          </a:bodyPr>
          <a:lstStyle/>
          <a:p>
            <a:pPr algn="ctr">
              <a:spcBef>
                <a:spcPct val="50000"/>
              </a:spcBef>
            </a:pPr>
            <a:r>
              <a:rPr lang="en-US" sz="1100" dirty="0"/>
              <a:t>Extension to product/service</a:t>
            </a:r>
          </a:p>
        </p:txBody>
      </p:sp>
      <p:sp>
        <p:nvSpPr>
          <p:cNvPr id="6153" name="Text Box 8"/>
          <p:cNvSpPr txBox="1">
            <a:spLocks noChangeArrowheads="1"/>
          </p:cNvSpPr>
          <p:nvPr/>
        </p:nvSpPr>
        <p:spPr bwMode="auto">
          <a:xfrm>
            <a:off x="5085143" y="5076316"/>
            <a:ext cx="1356598" cy="430887"/>
          </a:xfrm>
          <a:prstGeom prst="rect">
            <a:avLst/>
          </a:prstGeom>
          <a:noFill/>
          <a:ln w="28575">
            <a:noFill/>
            <a:miter lim="800000"/>
            <a:headEnd type="none" w="med" len="lg"/>
            <a:tailEnd type="none" w="med" len="lg"/>
          </a:ln>
        </p:spPr>
        <p:txBody>
          <a:bodyPr>
            <a:spAutoFit/>
          </a:bodyPr>
          <a:lstStyle/>
          <a:p>
            <a:pPr algn="ctr">
              <a:spcBef>
                <a:spcPct val="50000"/>
              </a:spcBef>
            </a:pPr>
            <a:r>
              <a:rPr lang="en-US" sz="1100" dirty="0"/>
              <a:t>Development of </a:t>
            </a:r>
            <a:r>
              <a:rPr lang="en-GB" sz="1100" dirty="0"/>
              <a:t>p</a:t>
            </a:r>
            <a:r>
              <a:rPr lang="en-US" sz="1100" dirty="0"/>
              <a:t>roduct/</a:t>
            </a:r>
            <a:r>
              <a:rPr lang="en-GB" sz="1100" dirty="0"/>
              <a:t>s</a:t>
            </a:r>
            <a:r>
              <a:rPr lang="en-US" sz="1100" dirty="0"/>
              <a:t>ervice</a:t>
            </a:r>
          </a:p>
        </p:txBody>
      </p:sp>
      <p:sp>
        <p:nvSpPr>
          <p:cNvPr id="6154" name="Text Box 9"/>
          <p:cNvSpPr txBox="1">
            <a:spLocks noChangeArrowheads="1"/>
          </p:cNvSpPr>
          <p:nvPr/>
        </p:nvSpPr>
        <p:spPr bwMode="auto">
          <a:xfrm>
            <a:off x="6234716" y="5076316"/>
            <a:ext cx="1356598" cy="430887"/>
          </a:xfrm>
          <a:prstGeom prst="rect">
            <a:avLst/>
          </a:prstGeom>
          <a:noFill/>
          <a:ln w="28575">
            <a:noFill/>
            <a:miter lim="800000"/>
            <a:headEnd type="none" w="med" len="lg"/>
            <a:tailEnd type="none" w="med" len="lg"/>
          </a:ln>
        </p:spPr>
        <p:txBody>
          <a:bodyPr>
            <a:spAutoFit/>
          </a:bodyPr>
          <a:lstStyle/>
          <a:p>
            <a:pPr algn="ctr">
              <a:spcBef>
                <a:spcPct val="50000"/>
              </a:spcBef>
            </a:pPr>
            <a:r>
              <a:rPr lang="en-US" sz="1100" dirty="0"/>
              <a:t>‘Pioneer’ </a:t>
            </a:r>
          </a:p>
          <a:p>
            <a:pPr algn="ctr"/>
            <a:r>
              <a:rPr lang="en-US" sz="1100" dirty="0"/>
              <a:t>product/service</a:t>
            </a:r>
          </a:p>
        </p:txBody>
      </p:sp>
      <p:sp>
        <p:nvSpPr>
          <p:cNvPr id="6156" name="Line 11"/>
          <p:cNvSpPr>
            <a:spLocks noChangeShapeType="1"/>
          </p:cNvSpPr>
          <p:nvPr/>
        </p:nvSpPr>
        <p:spPr bwMode="auto">
          <a:xfrm flipV="1">
            <a:off x="3099752" y="1784476"/>
            <a:ext cx="0" cy="3307270"/>
          </a:xfrm>
          <a:prstGeom prst="line">
            <a:avLst/>
          </a:prstGeom>
          <a:noFill/>
          <a:ln w="28575">
            <a:solidFill>
              <a:schemeClr val="tx1"/>
            </a:solidFill>
            <a:round/>
            <a:headEnd type="none" w="med" len="lg"/>
            <a:tailEnd type="stealth" w="med" len="lg"/>
          </a:ln>
        </p:spPr>
        <p:txBody>
          <a:bodyPr wrap="none" anchor="ctr"/>
          <a:lstStyle/>
          <a:p>
            <a:endParaRPr lang="en-GB" sz="1200" dirty="0"/>
          </a:p>
        </p:txBody>
      </p:sp>
      <p:sp>
        <p:nvSpPr>
          <p:cNvPr id="6157" name="Line 12"/>
          <p:cNvSpPr>
            <a:spLocks noChangeShapeType="1"/>
          </p:cNvSpPr>
          <p:nvPr/>
        </p:nvSpPr>
        <p:spPr bwMode="auto">
          <a:xfrm>
            <a:off x="3099753" y="5091746"/>
            <a:ext cx="3977211" cy="0"/>
          </a:xfrm>
          <a:prstGeom prst="line">
            <a:avLst/>
          </a:prstGeom>
          <a:noFill/>
          <a:ln w="28575">
            <a:solidFill>
              <a:schemeClr val="tx1"/>
            </a:solidFill>
            <a:round/>
            <a:headEnd type="none" w="med" len="lg"/>
            <a:tailEnd type="stealth" w="med" len="lg"/>
          </a:ln>
        </p:spPr>
        <p:txBody>
          <a:bodyPr wrap="none" anchor="ctr"/>
          <a:lstStyle/>
          <a:p>
            <a:endParaRPr lang="en-GB" sz="1200" dirty="0"/>
          </a:p>
        </p:txBody>
      </p:sp>
      <p:sp>
        <p:nvSpPr>
          <p:cNvPr id="6158" name="Line 13"/>
          <p:cNvSpPr>
            <a:spLocks noChangeShapeType="1"/>
          </p:cNvSpPr>
          <p:nvPr/>
        </p:nvSpPr>
        <p:spPr bwMode="auto">
          <a:xfrm flipV="1">
            <a:off x="7065391" y="1138967"/>
            <a:ext cx="0" cy="4006786"/>
          </a:xfrm>
          <a:prstGeom prst="line">
            <a:avLst/>
          </a:prstGeom>
          <a:noFill/>
          <a:ln w="25400">
            <a:solidFill>
              <a:schemeClr val="tx1"/>
            </a:solidFill>
            <a:round/>
            <a:headEnd type="none" w="med" len="lg"/>
            <a:tailEnd type="none" w="med" len="lg"/>
          </a:ln>
        </p:spPr>
        <p:txBody>
          <a:bodyPr wrap="none" anchor="ctr"/>
          <a:lstStyle/>
          <a:p>
            <a:endParaRPr lang="en-GB" sz="1200" dirty="0"/>
          </a:p>
        </p:txBody>
      </p:sp>
      <p:sp>
        <p:nvSpPr>
          <p:cNvPr id="6159" name="Line 14"/>
          <p:cNvSpPr>
            <a:spLocks noChangeShapeType="1"/>
          </p:cNvSpPr>
          <p:nvPr/>
        </p:nvSpPr>
        <p:spPr bwMode="auto">
          <a:xfrm>
            <a:off x="3099752" y="1802478"/>
            <a:ext cx="4845178" cy="0"/>
          </a:xfrm>
          <a:prstGeom prst="line">
            <a:avLst/>
          </a:prstGeom>
          <a:noFill/>
          <a:ln w="25400">
            <a:solidFill>
              <a:schemeClr val="tx1"/>
            </a:solidFill>
            <a:round/>
            <a:headEnd type="none" w="med" len="lg"/>
            <a:tailEnd type="none" w="med" len="lg"/>
          </a:ln>
        </p:spPr>
        <p:txBody>
          <a:bodyPr wrap="none" anchor="ctr"/>
          <a:lstStyle/>
          <a:p>
            <a:endParaRPr lang="en-GB" sz="1200" dirty="0"/>
          </a:p>
        </p:txBody>
      </p:sp>
      <p:sp>
        <p:nvSpPr>
          <p:cNvPr id="6160" name="Text Box 15"/>
          <p:cNvSpPr txBox="1">
            <a:spLocks noChangeArrowheads="1"/>
          </p:cNvSpPr>
          <p:nvPr/>
        </p:nvSpPr>
        <p:spPr bwMode="auto">
          <a:xfrm rot="16200000">
            <a:off x="698380" y="3239218"/>
            <a:ext cx="2535746" cy="307777"/>
          </a:xfrm>
          <a:prstGeom prst="rect">
            <a:avLst/>
          </a:prstGeom>
          <a:noFill/>
          <a:ln w="28575">
            <a:noFill/>
            <a:miter lim="800000"/>
            <a:headEnd type="none" w="med" len="lg"/>
            <a:tailEnd type="none" w="med" len="lg"/>
          </a:ln>
        </p:spPr>
        <p:txBody>
          <a:bodyPr>
            <a:spAutoFit/>
          </a:bodyPr>
          <a:lstStyle/>
          <a:p>
            <a:pPr algn="ctr">
              <a:spcBef>
                <a:spcPct val="50000"/>
              </a:spcBef>
            </a:pPr>
            <a:r>
              <a:rPr lang="en-US" sz="1400" dirty="0"/>
              <a:t>Degree of </a:t>
            </a:r>
            <a:r>
              <a:rPr lang="en-GB" sz="1400" dirty="0"/>
              <a:t>p</a:t>
            </a:r>
            <a:r>
              <a:rPr lang="en-US" sz="1400" dirty="0"/>
              <a:t>rocess </a:t>
            </a:r>
            <a:r>
              <a:rPr lang="en-GB" sz="1400" dirty="0"/>
              <a:t>c</a:t>
            </a:r>
            <a:r>
              <a:rPr lang="en-US" sz="1400" dirty="0"/>
              <a:t>hange</a:t>
            </a:r>
          </a:p>
        </p:txBody>
      </p:sp>
      <p:sp>
        <p:nvSpPr>
          <p:cNvPr id="6161" name="Text Box 16"/>
          <p:cNvSpPr txBox="1">
            <a:spLocks noChangeArrowheads="1"/>
          </p:cNvSpPr>
          <p:nvPr/>
        </p:nvSpPr>
        <p:spPr bwMode="auto">
          <a:xfrm>
            <a:off x="7026816" y="1078530"/>
            <a:ext cx="1058275" cy="600164"/>
          </a:xfrm>
          <a:prstGeom prst="rect">
            <a:avLst/>
          </a:prstGeom>
          <a:noFill/>
          <a:ln w="28575">
            <a:noFill/>
            <a:miter lim="800000"/>
            <a:headEnd type="none" w="med" len="lg"/>
            <a:tailEnd type="none" w="med" len="lg"/>
          </a:ln>
        </p:spPr>
        <p:txBody>
          <a:bodyPr>
            <a:spAutoFit/>
          </a:bodyPr>
          <a:lstStyle/>
          <a:p>
            <a:pPr algn="ctr">
              <a:spcBef>
                <a:spcPct val="50000"/>
              </a:spcBef>
            </a:pPr>
            <a:r>
              <a:rPr lang="en-US" sz="1100" dirty="0"/>
              <a:t>Research and </a:t>
            </a:r>
            <a:r>
              <a:rPr lang="en-GB" sz="1100" dirty="0"/>
              <a:t>a</a:t>
            </a:r>
            <a:r>
              <a:rPr lang="en-US" sz="1100" dirty="0"/>
              <a:t>dvanced </a:t>
            </a:r>
            <a:r>
              <a:rPr lang="en-GB" sz="1100" dirty="0"/>
              <a:t>d</a:t>
            </a:r>
            <a:r>
              <a:rPr lang="en-US" sz="1100" dirty="0"/>
              <a:t>evelopment</a:t>
            </a:r>
          </a:p>
        </p:txBody>
      </p:sp>
      <p:sp>
        <p:nvSpPr>
          <p:cNvPr id="6162" name="Freeform 17"/>
          <p:cNvSpPr>
            <a:spLocks/>
          </p:cNvSpPr>
          <p:nvPr/>
        </p:nvSpPr>
        <p:spPr bwMode="auto">
          <a:xfrm>
            <a:off x="5667122" y="2060938"/>
            <a:ext cx="1166530" cy="1001034"/>
          </a:xfrm>
          <a:custGeom>
            <a:avLst/>
            <a:gdLst>
              <a:gd name="T0" fmla="*/ 120 w 613"/>
              <a:gd name="T1" fmla="*/ 157 h 545"/>
              <a:gd name="T2" fmla="*/ 354 w 613"/>
              <a:gd name="T3" fmla="*/ 21 h 545"/>
              <a:gd name="T4" fmla="*/ 576 w 613"/>
              <a:gd name="T5" fmla="*/ 33 h 545"/>
              <a:gd name="T6" fmla="*/ 576 w 613"/>
              <a:gd name="T7" fmla="*/ 165 h 545"/>
              <a:gd name="T8" fmla="*/ 540 w 613"/>
              <a:gd name="T9" fmla="*/ 267 h 545"/>
              <a:gd name="T10" fmla="*/ 456 w 613"/>
              <a:gd name="T11" fmla="*/ 349 h 545"/>
              <a:gd name="T12" fmla="*/ 378 w 613"/>
              <a:gd name="T13" fmla="*/ 507 h 545"/>
              <a:gd name="T14" fmla="*/ 60 w 613"/>
              <a:gd name="T15" fmla="*/ 501 h 545"/>
              <a:gd name="T16" fmla="*/ 18 w 613"/>
              <a:gd name="T17" fmla="*/ 243 h 545"/>
              <a:gd name="T18" fmla="*/ 120 w 613"/>
              <a:gd name="T19" fmla="*/ 157 h 54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13"/>
              <a:gd name="T31" fmla="*/ 0 h 545"/>
              <a:gd name="T32" fmla="*/ 613 w 613"/>
              <a:gd name="T33" fmla="*/ 545 h 54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13" h="545">
                <a:moveTo>
                  <a:pt x="120" y="157"/>
                </a:moveTo>
                <a:cubicBezTo>
                  <a:pt x="157" y="114"/>
                  <a:pt x="278" y="42"/>
                  <a:pt x="354" y="21"/>
                </a:cubicBezTo>
                <a:cubicBezTo>
                  <a:pt x="430" y="0"/>
                  <a:pt x="539" y="9"/>
                  <a:pt x="576" y="33"/>
                </a:cubicBezTo>
                <a:cubicBezTo>
                  <a:pt x="613" y="57"/>
                  <a:pt x="582" y="126"/>
                  <a:pt x="576" y="165"/>
                </a:cubicBezTo>
                <a:cubicBezTo>
                  <a:pt x="570" y="204"/>
                  <a:pt x="560" y="236"/>
                  <a:pt x="540" y="267"/>
                </a:cubicBezTo>
                <a:cubicBezTo>
                  <a:pt x="520" y="298"/>
                  <a:pt x="483" y="309"/>
                  <a:pt x="456" y="349"/>
                </a:cubicBezTo>
                <a:cubicBezTo>
                  <a:pt x="429" y="389"/>
                  <a:pt x="444" y="482"/>
                  <a:pt x="378" y="507"/>
                </a:cubicBezTo>
                <a:cubicBezTo>
                  <a:pt x="312" y="532"/>
                  <a:pt x="120" y="545"/>
                  <a:pt x="60" y="501"/>
                </a:cubicBezTo>
                <a:cubicBezTo>
                  <a:pt x="0" y="457"/>
                  <a:pt x="8" y="300"/>
                  <a:pt x="18" y="243"/>
                </a:cubicBezTo>
                <a:cubicBezTo>
                  <a:pt x="28" y="186"/>
                  <a:pt x="99" y="175"/>
                  <a:pt x="120" y="157"/>
                </a:cubicBezTo>
                <a:close/>
              </a:path>
            </a:pathLst>
          </a:custGeom>
          <a:solidFill>
            <a:schemeClr val="accent5">
              <a:lumMod val="40000"/>
              <a:lumOff val="60000"/>
            </a:schemeClr>
          </a:solidFill>
          <a:ln w="9525">
            <a:solidFill>
              <a:schemeClr val="tx1"/>
            </a:solidFill>
            <a:round/>
            <a:headEnd/>
            <a:tailEnd/>
          </a:ln>
        </p:spPr>
        <p:txBody>
          <a:bodyPr wrap="none" anchor="ctr"/>
          <a:lstStyle/>
          <a:p>
            <a:endParaRPr lang="en-GB" sz="1200" dirty="0"/>
          </a:p>
        </p:txBody>
      </p:sp>
      <p:sp>
        <p:nvSpPr>
          <p:cNvPr id="6163" name="Arc 18"/>
          <p:cNvSpPr>
            <a:spLocks/>
          </p:cNvSpPr>
          <p:nvPr/>
        </p:nvSpPr>
        <p:spPr bwMode="auto">
          <a:xfrm rot="9965797">
            <a:off x="5672788" y="1481010"/>
            <a:ext cx="1631776" cy="1802797"/>
          </a:xfrm>
          <a:custGeom>
            <a:avLst/>
            <a:gdLst>
              <a:gd name="T0" fmla="*/ 541287 w 21575"/>
              <a:gd name="T1" fmla="*/ 0 h 20808"/>
              <a:gd name="T2" fmla="*/ 2014538 w 21575"/>
              <a:gd name="T3" fmla="*/ 2114648 h 20808"/>
              <a:gd name="T4" fmla="*/ 0 w 21575"/>
              <a:gd name="T5" fmla="*/ 2225675 h 20808"/>
              <a:gd name="T6" fmla="*/ 0 60000 65536"/>
              <a:gd name="T7" fmla="*/ 0 60000 65536"/>
              <a:gd name="T8" fmla="*/ 0 60000 65536"/>
              <a:gd name="T9" fmla="*/ 0 w 21575"/>
              <a:gd name="T10" fmla="*/ 0 h 20808"/>
              <a:gd name="T11" fmla="*/ 21575 w 21575"/>
              <a:gd name="T12" fmla="*/ 20808 h 20808"/>
            </a:gdLst>
            <a:ahLst/>
            <a:cxnLst>
              <a:cxn ang="T6">
                <a:pos x="T0" y="T1"/>
              </a:cxn>
              <a:cxn ang="T7">
                <a:pos x="T2" y="T3"/>
              </a:cxn>
              <a:cxn ang="T8">
                <a:pos x="T4" y="T5"/>
              </a:cxn>
            </a:cxnLst>
            <a:rect l="T9" t="T10" r="T11" b="T12"/>
            <a:pathLst>
              <a:path w="21575" h="20808" fill="none" extrusionOk="0">
                <a:moveTo>
                  <a:pt x="5796" y="0"/>
                </a:moveTo>
                <a:cubicBezTo>
                  <a:pt x="14768" y="2499"/>
                  <a:pt x="21127" y="10467"/>
                  <a:pt x="21575" y="19769"/>
                </a:cubicBezTo>
              </a:path>
              <a:path w="21575" h="20808" stroke="0" extrusionOk="0">
                <a:moveTo>
                  <a:pt x="5796" y="0"/>
                </a:moveTo>
                <a:cubicBezTo>
                  <a:pt x="14768" y="2499"/>
                  <a:pt x="21127" y="10467"/>
                  <a:pt x="21575" y="19769"/>
                </a:cubicBezTo>
                <a:lnTo>
                  <a:pt x="0" y="20808"/>
                </a:lnTo>
                <a:close/>
              </a:path>
            </a:pathLst>
          </a:custGeom>
          <a:noFill/>
          <a:ln w="34925">
            <a:solidFill>
              <a:srgbClr val="800080"/>
            </a:solidFill>
            <a:prstDash val="sysDot"/>
            <a:round/>
            <a:headEnd/>
            <a:tailEnd/>
          </a:ln>
        </p:spPr>
        <p:txBody>
          <a:bodyPr wrap="none" anchor="ctr"/>
          <a:lstStyle/>
          <a:p>
            <a:endParaRPr lang="en-GB" sz="1200" dirty="0"/>
          </a:p>
        </p:txBody>
      </p:sp>
      <p:sp>
        <p:nvSpPr>
          <p:cNvPr id="6164" name="Arc 19"/>
          <p:cNvSpPr>
            <a:spLocks/>
          </p:cNvSpPr>
          <p:nvPr/>
        </p:nvSpPr>
        <p:spPr bwMode="auto">
          <a:xfrm rot="10829469">
            <a:off x="4662090" y="1763903"/>
            <a:ext cx="2418732" cy="2261853"/>
          </a:xfrm>
          <a:custGeom>
            <a:avLst/>
            <a:gdLst>
              <a:gd name="T0" fmla="*/ 0 w 21595"/>
              <a:gd name="T1" fmla="*/ 0 h 21600"/>
              <a:gd name="T2" fmla="*/ 2986088 w 21595"/>
              <a:gd name="T3" fmla="*/ 2732168 h 21600"/>
              <a:gd name="T4" fmla="*/ 0 w 21595"/>
              <a:gd name="T5" fmla="*/ 2792412 h 21600"/>
              <a:gd name="T6" fmla="*/ 0 60000 65536"/>
              <a:gd name="T7" fmla="*/ 0 60000 65536"/>
              <a:gd name="T8" fmla="*/ 0 60000 65536"/>
              <a:gd name="T9" fmla="*/ 0 w 21595"/>
              <a:gd name="T10" fmla="*/ 0 h 21600"/>
              <a:gd name="T11" fmla="*/ 21595 w 21595"/>
              <a:gd name="T12" fmla="*/ 21600 h 21600"/>
            </a:gdLst>
            <a:ahLst/>
            <a:cxnLst>
              <a:cxn ang="T6">
                <a:pos x="T0" y="T1"/>
              </a:cxn>
              <a:cxn ang="T7">
                <a:pos x="T2" y="T3"/>
              </a:cxn>
              <a:cxn ang="T8">
                <a:pos x="T4" y="T5"/>
              </a:cxn>
            </a:cxnLst>
            <a:rect l="T9" t="T10" r="T11" b="T12"/>
            <a:pathLst>
              <a:path w="21595" h="21600" fill="none" extrusionOk="0">
                <a:moveTo>
                  <a:pt x="-1" y="0"/>
                </a:moveTo>
                <a:cubicBezTo>
                  <a:pt x="11747" y="0"/>
                  <a:pt x="21341" y="9388"/>
                  <a:pt x="21594" y="21134"/>
                </a:cubicBezTo>
              </a:path>
              <a:path w="21595" h="21600" stroke="0" extrusionOk="0">
                <a:moveTo>
                  <a:pt x="-1" y="0"/>
                </a:moveTo>
                <a:cubicBezTo>
                  <a:pt x="11747" y="0"/>
                  <a:pt x="21341" y="9388"/>
                  <a:pt x="21594" y="21134"/>
                </a:cubicBezTo>
                <a:lnTo>
                  <a:pt x="0" y="21600"/>
                </a:lnTo>
                <a:close/>
              </a:path>
            </a:pathLst>
          </a:custGeom>
          <a:noFill/>
          <a:ln w="34925">
            <a:solidFill>
              <a:srgbClr val="800080"/>
            </a:solidFill>
            <a:prstDash val="sysDot"/>
            <a:round/>
            <a:headEnd/>
            <a:tailEnd/>
          </a:ln>
        </p:spPr>
        <p:txBody>
          <a:bodyPr wrap="none" anchor="ctr"/>
          <a:lstStyle/>
          <a:p>
            <a:endParaRPr lang="en-GB" sz="1200" dirty="0"/>
          </a:p>
        </p:txBody>
      </p:sp>
      <p:sp>
        <p:nvSpPr>
          <p:cNvPr id="6165" name="Arc 20"/>
          <p:cNvSpPr>
            <a:spLocks/>
          </p:cNvSpPr>
          <p:nvPr/>
        </p:nvSpPr>
        <p:spPr bwMode="auto">
          <a:xfrm rot="10725072">
            <a:off x="3801840" y="1784477"/>
            <a:ext cx="3273838" cy="3096387"/>
          </a:xfrm>
          <a:custGeom>
            <a:avLst/>
            <a:gdLst>
              <a:gd name="T0" fmla="*/ 74099 w 21600"/>
              <a:gd name="T1" fmla="*/ 0 h 21955"/>
              <a:gd name="T2" fmla="*/ 4041214 w 21600"/>
              <a:gd name="T3" fmla="*/ 3822700 h 21955"/>
              <a:gd name="T4" fmla="*/ 0 w 21600"/>
              <a:gd name="T5" fmla="*/ 3760193 h 21955"/>
              <a:gd name="T6" fmla="*/ 0 60000 65536"/>
              <a:gd name="T7" fmla="*/ 0 60000 65536"/>
              <a:gd name="T8" fmla="*/ 0 60000 65536"/>
              <a:gd name="T9" fmla="*/ 0 w 21600"/>
              <a:gd name="T10" fmla="*/ 0 h 21955"/>
              <a:gd name="T11" fmla="*/ 21600 w 21600"/>
              <a:gd name="T12" fmla="*/ 21955 h 21955"/>
            </a:gdLst>
            <a:ahLst/>
            <a:cxnLst>
              <a:cxn ang="T6">
                <a:pos x="T0" y="T1"/>
              </a:cxn>
              <a:cxn ang="T7">
                <a:pos x="T2" y="T3"/>
              </a:cxn>
              <a:cxn ang="T8">
                <a:pos x="T4" y="T5"/>
              </a:cxn>
            </a:cxnLst>
            <a:rect l="T9" t="T10" r="T11" b="T12"/>
            <a:pathLst>
              <a:path w="21600" h="21955" fill="none" extrusionOk="0">
                <a:moveTo>
                  <a:pt x="396" y="-1"/>
                </a:moveTo>
                <a:cubicBezTo>
                  <a:pt x="12169" y="215"/>
                  <a:pt x="21600" y="9821"/>
                  <a:pt x="21600" y="21596"/>
                </a:cubicBezTo>
                <a:cubicBezTo>
                  <a:pt x="21600" y="21715"/>
                  <a:pt x="21599" y="21835"/>
                  <a:pt x="21597" y="21955"/>
                </a:cubicBezTo>
              </a:path>
              <a:path w="21600" h="21955" stroke="0" extrusionOk="0">
                <a:moveTo>
                  <a:pt x="396" y="-1"/>
                </a:moveTo>
                <a:cubicBezTo>
                  <a:pt x="12169" y="215"/>
                  <a:pt x="21600" y="9821"/>
                  <a:pt x="21600" y="21596"/>
                </a:cubicBezTo>
                <a:cubicBezTo>
                  <a:pt x="21600" y="21715"/>
                  <a:pt x="21599" y="21835"/>
                  <a:pt x="21597" y="21955"/>
                </a:cubicBezTo>
                <a:lnTo>
                  <a:pt x="0" y="21596"/>
                </a:lnTo>
                <a:close/>
              </a:path>
            </a:pathLst>
          </a:custGeom>
          <a:noFill/>
          <a:ln w="34925">
            <a:solidFill>
              <a:srgbClr val="800080"/>
            </a:solidFill>
            <a:prstDash val="sysDot"/>
            <a:round/>
            <a:headEnd/>
            <a:tailEnd/>
          </a:ln>
        </p:spPr>
        <p:txBody>
          <a:bodyPr wrap="none" anchor="ctr"/>
          <a:lstStyle/>
          <a:p>
            <a:endParaRPr lang="en-GB" sz="1200" dirty="0"/>
          </a:p>
        </p:txBody>
      </p:sp>
      <p:sp>
        <p:nvSpPr>
          <p:cNvPr id="6166" name="Text Box 21"/>
          <p:cNvSpPr txBox="1">
            <a:spLocks noChangeArrowheads="1"/>
          </p:cNvSpPr>
          <p:nvPr/>
        </p:nvSpPr>
        <p:spPr bwMode="auto">
          <a:xfrm>
            <a:off x="5801377" y="2247392"/>
            <a:ext cx="792099" cy="646331"/>
          </a:xfrm>
          <a:prstGeom prst="rect">
            <a:avLst/>
          </a:prstGeom>
          <a:noFill/>
          <a:ln w="9525">
            <a:noFill/>
            <a:miter lim="800000"/>
            <a:headEnd type="none" w="sm" len="sm"/>
            <a:tailEnd type="none" w="sm" len="sm"/>
          </a:ln>
        </p:spPr>
        <p:txBody>
          <a:bodyPr>
            <a:spAutoFit/>
          </a:bodyPr>
          <a:lstStyle/>
          <a:p>
            <a:pPr algn="ctr">
              <a:spcBef>
                <a:spcPct val="50000"/>
              </a:spcBef>
            </a:pPr>
            <a:r>
              <a:rPr lang="en-US" sz="1200" dirty="0"/>
              <a:t>Internet banking service</a:t>
            </a:r>
          </a:p>
        </p:txBody>
      </p:sp>
      <p:sp>
        <p:nvSpPr>
          <p:cNvPr id="6167" name="Freeform 22"/>
          <p:cNvSpPr>
            <a:spLocks/>
          </p:cNvSpPr>
          <p:nvPr/>
        </p:nvSpPr>
        <p:spPr bwMode="auto">
          <a:xfrm>
            <a:off x="4537177" y="3144496"/>
            <a:ext cx="1188272" cy="967352"/>
          </a:xfrm>
          <a:custGeom>
            <a:avLst/>
            <a:gdLst>
              <a:gd name="T0" fmla="*/ 120 w 680"/>
              <a:gd name="T1" fmla="*/ 157 h 545"/>
              <a:gd name="T2" fmla="*/ 354 w 680"/>
              <a:gd name="T3" fmla="*/ 21 h 545"/>
              <a:gd name="T4" fmla="*/ 576 w 680"/>
              <a:gd name="T5" fmla="*/ 33 h 545"/>
              <a:gd name="T6" fmla="*/ 673 w 680"/>
              <a:gd name="T7" fmla="*/ 149 h 545"/>
              <a:gd name="T8" fmla="*/ 619 w 680"/>
              <a:gd name="T9" fmla="*/ 293 h 545"/>
              <a:gd name="T10" fmla="*/ 517 w 680"/>
              <a:gd name="T11" fmla="*/ 383 h 545"/>
              <a:gd name="T12" fmla="*/ 378 w 680"/>
              <a:gd name="T13" fmla="*/ 507 h 545"/>
              <a:gd name="T14" fmla="*/ 60 w 680"/>
              <a:gd name="T15" fmla="*/ 501 h 545"/>
              <a:gd name="T16" fmla="*/ 18 w 680"/>
              <a:gd name="T17" fmla="*/ 243 h 545"/>
              <a:gd name="T18" fmla="*/ 120 w 680"/>
              <a:gd name="T19" fmla="*/ 157 h 54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80"/>
              <a:gd name="T31" fmla="*/ 0 h 545"/>
              <a:gd name="T32" fmla="*/ 680 w 680"/>
              <a:gd name="T33" fmla="*/ 545 h 54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80" h="545">
                <a:moveTo>
                  <a:pt x="120" y="157"/>
                </a:moveTo>
                <a:cubicBezTo>
                  <a:pt x="157" y="114"/>
                  <a:pt x="278" y="42"/>
                  <a:pt x="354" y="21"/>
                </a:cubicBezTo>
                <a:cubicBezTo>
                  <a:pt x="430" y="0"/>
                  <a:pt x="523" y="12"/>
                  <a:pt x="576" y="33"/>
                </a:cubicBezTo>
                <a:cubicBezTo>
                  <a:pt x="629" y="54"/>
                  <a:pt x="666" y="106"/>
                  <a:pt x="673" y="149"/>
                </a:cubicBezTo>
                <a:cubicBezTo>
                  <a:pt x="680" y="192"/>
                  <a:pt x="645" y="254"/>
                  <a:pt x="619" y="293"/>
                </a:cubicBezTo>
                <a:cubicBezTo>
                  <a:pt x="593" y="332"/>
                  <a:pt x="557" y="347"/>
                  <a:pt x="517" y="383"/>
                </a:cubicBezTo>
                <a:cubicBezTo>
                  <a:pt x="477" y="419"/>
                  <a:pt x="454" y="487"/>
                  <a:pt x="378" y="507"/>
                </a:cubicBezTo>
                <a:cubicBezTo>
                  <a:pt x="302" y="527"/>
                  <a:pt x="120" y="545"/>
                  <a:pt x="60" y="501"/>
                </a:cubicBezTo>
                <a:cubicBezTo>
                  <a:pt x="0" y="457"/>
                  <a:pt x="8" y="300"/>
                  <a:pt x="18" y="243"/>
                </a:cubicBezTo>
                <a:cubicBezTo>
                  <a:pt x="28" y="186"/>
                  <a:pt x="99" y="175"/>
                  <a:pt x="120" y="157"/>
                </a:cubicBezTo>
                <a:close/>
              </a:path>
            </a:pathLst>
          </a:custGeom>
          <a:solidFill>
            <a:srgbClr val="CCECFF"/>
          </a:solidFill>
          <a:ln w="9525">
            <a:solidFill>
              <a:schemeClr val="tx1"/>
            </a:solidFill>
            <a:round/>
            <a:headEnd/>
            <a:tailEnd/>
          </a:ln>
        </p:spPr>
        <p:txBody>
          <a:bodyPr wrap="none" anchor="ctr"/>
          <a:lstStyle/>
          <a:p>
            <a:endParaRPr lang="en-GB" sz="1200" dirty="0"/>
          </a:p>
        </p:txBody>
      </p:sp>
      <p:sp>
        <p:nvSpPr>
          <p:cNvPr id="6168" name="Text Box 23"/>
          <p:cNvSpPr txBox="1">
            <a:spLocks noChangeArrowheads="1"/>
          </p:cNvSpPr>
          <p:nvPr/>
        </p:nvSpPr>
        <p:spPr bwMode="auto">
          <a:xfrm>
            <a:off x="4635088" y="3210512"/>
            <a:ext cx="911685" cy="646331"/>
          </a:xfrm>
          <a:prstGeom prst="rect">
            <a:avLst/>
          </a:prstGeom>
          <a:noFill/>
          <a:ln w="9525">
            <a:noFill/>
            <a:miter lim="800000"/>
            <a:headEnd type="none" w="sm" len="sm"/>
            <a:tailEnd type="none" w="sm" len="sm"/>
          </a:ln>
        </p:spPr>
        <p:txBody>
          <a:bodyPr>
            <a:spAutoFit/>
          </a:bodyPr>
          <a:lstStyle/>
          <a:p>
            <a:pPr algn="ctr">
              <a:spcBef>
                <a:spcPct val="50000"/>
              </a:spcBef>
            </a:pPr>
            <a:r>
              <a:rPr lang="en-US" sz="1200" dirty="0"/>
              <a:t>Call cent</a:t>
            </a:r>
            <a:r>
              <a:rPr lang="en-GB" sz="1200" dirty="0"/>
              <a:t>re</a:t>
            </a:r>
            <a:r>
              <a:rPr lang="en-US" sz="1200" dirty="0"/>
              <a:t> banking service</a:t>
            </a:r>
          </a:p>
        </p:txBody>
      </p:sp>
      <p:sp>
        <p:nvSpPr>
          <p:cNvPr id="6169" name="Freeform 24"/>
          <p:cNvSpPr>
            <a:spLocks/>
          </p:cNvSpPr>
          <p:nvPr/>
        </p:nvSpPr>
        <p:spPr bwMode="auto">
          <a:xfrm>
            <a:off x="3254058" y="4182632"/>
            <a:ext cx="1188209" cy="920767"/>
          </a:xfrm>
          <a:custGeom>
            <a:avLst/>
            <a:gdLst>
              <a:gd name="T0" fmla="*/ 190 w 733"/>
              <a:gd name="T1" fmla="*/ 216 h 624"/>
              <a:gd name="T2" fmla="*/ 319 w 733"/>
              <a:gd name="T3" fmla="*/ 28 h 624"/>
              <a:gd name="T4" fmla="*/ 673 w 733"/>
              <a:gd name="T5" fmla="*/ 46 h 624"/>
              <a:gd name="T6" fmla="*/ 679 w 733"/>
              <a:gd name="T7" fmla="*/ 292 h 624"/>
              <a:gd name="T8" fmla="*/ 673 w 733"/>
              <a:gd name="T9" fmla="*/ 400 h 624"/>
              <a:gd name="T10" fmla="*/ 529 w 733"/>
              <a:gd name="T11" fmla="*/ 472 h 624"/>
              <a:gd name="T12" fmla="*/ 333 w 733"/>
              <a:gd name="T13" fmla="*/ 523 h 624"/>
              <a:gd name="T14" fmla="*/ 37 w 733"/>
              <a:gd name="T15" fmla="*/ 599 h 624"/>
              <a:gd name="T16" fmla="*/ 113 w 733"/>
              <a:gd name="T17" fmla="*/ 371 h 624"/>
              <a:gd name="T18" fmla="*/ 190 w 733"/>
              <a:gd name="T19" fmla="*/ 216 h 62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33"/>
              <a:gd name="T31" fmla="*/ 0 h 624"/>
              <a:gd name="T32" fmla="*/ 733 w 733"/>
              <a:gd name="T33" fmla="*/ 624 h 62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33" h="624">
                <a:moveTo>
                  <a:pt x="190" y="216"/>
                </a:moveTo>
                <a:cubicBezTo>
                  <a:pt x="224" y="159"/>
                  <a:pt x="239" y="56"/>
                  <a:pt x="319" y="28"/>
                </a:cubicBezTo>
                <a:cubicBezTo>
                  <a:pt x="399" y="0"/>
                  <a:pt x="613" y="2"/>
                  <a:pt x="673" y="46"/>
                </a:cubicBezTo>
                <a:cubicBezTo>
                  <a:pt x="733" y="90"/>
                  <a:pt x="679" y="233"/>
                  <a:pt x="679" y="292"/>
                </a:cubicBezTo>
                <a:cubicBezTo>
                  <a:pt x="679" y="351"/>
                  <a:pt x="698" y="370"/>
                  <a:pt x="673" y="400"/>
                </a:cubicBezTo>
                <a:cubicBezTo>
                  <a:pt x="648" y="430"/>
                  <a:pt x="586" y="452"/>
                  <a:pt x="529" y="472"/>
                </a:cubicBezTo>
                <a:cubicBezTo>
                  <a:pt x="472" y="492"/>
                  <a:pt x="415" y="502"/>
                  <a:pt x="333" y="523"/>
                </a:cubicBezTo>
                <a:cubicBezTo>
                  <a:pt x="251" y="544"/>
                  <a:pt x="73" y="624"/>
                  <a:pt x="37" y="599"/>
                </a:cubicBezTo>
                <a:cubicBezTo>
                  <a:pt x="0" y="573"/>
                  <a:pt x="87" y="434"/>
                  <a:pt x="113" y="371"/>
                </a:cubicBezTo>
                <a:cubicBezTo>
                  <a:pt x="138" y="308"/>
                  <a:pt x="173" y="248"/>
                  <a:pt x="190" y="216"/>
                </a:cubicBezTo>
                <a:close/>
              </a:path>
            </a:pathLst>
          </a:custGeom>
          <a:solidFill>
            <a:srgbClr val="00FFFF"/>
          </a:solidFill>
          <a:ln w="9525">
            <a:solidFill>
              <a:schemeClr val="tx1"/>
            </a:solidFill>
            <a:round/>
            <a:headEnd/>
            <a:tailEnd/>
          </a:ln>
        </p:spPr>
        <p:txBody>
          <a:bodyPr wrap="none" anchor="ctr"/>
          <a:lstStyle/>
          <a:p>
            <a:endParaRPr lang="en-GB" sz="1200" dirty="0"/>
          </a:p>
        </p:txBody>
      </p:sp>
      <p:sp>
        <p:nvSpPr>
          <p:cNvPr id="6170" name="Text Box 25"/>
          <p:cNvSpPr txBox="1">
            <a:spLocks noChangeArrowheads="1"/>
          </p:cNvSpPr>
          <p:nvPr/>
        </p:nvSpPr>
        <p:spPr bwMode="auto">
          <a:xfrm>
            <a:off x="3461084" y="4234068"/>
            <a:ext cx="922857" cy="646331"/>
          </a:xfrm>
          <a:prstGeom prst="rect">
            <a:avLst/>
          </a:prstGeom>
          <a:noFill/>
          <a:ln w="9525">
            <a:noFill/>
            <a:miter lim="800000"/>
            <a:headEnd type="none" w="sm" len="sm"/>
            <a:tailEnd type="none" w="sm" len="sm"/>
          </a:ln>
        </p:spPr>
        <p:txBody>
          <a:bodyPr wrap="square">
            <a:spAutoFit/>
          </a:bodyPr>
          <a:lstStyle/>
          <a:p>
            <a:pPr algn="ctr">
              <a:spcBef>
                <a:spcPct val="50000"/>
              </a:spcBef>
            </a:pPr>
            <a:r>
              <a:rPr lang="en-US" sz="1200" dirty="0"/>
              <a:t>Branch banking service</a:t>
            </a:r>
          </a:p>
        </p:txBody>
      </p:sp>
      <p:sp>
        <p:nvSpPr>
          <p:cNvPr id="6171" name="Freeform 26"/>
          <p:cNvSpPr>
            <a:spLocks/>
          </p:cNvSpPr>
          <p:nvPr/>
        </p:nvSpPr>
        <p:spPr bwMode="auto">
          <a:xfrm>
            <a:off x="3099753" y="1784476"/>
            <a:ext cx="3977211" cy="3307270"/>
          </a:xfrm>
          <a:custGeom>
            <a:avLst/>
            <a:gdLst>
              <a:gd name="T0" fmla="*/ 0 w 3804"/>
              <a:gd name="T1" fmla="*/ 2292 h 2292"/>
              <a:gd name="T2" fmla="*/ 3804 w 3804"/>
              <a:gd name="T3" fmla="*/ 0 h 2292"/>
              <a:gd name="T4" fmla="*/ 0 60000 65536"/>
              <a:gd name="T5" fmla="*/ 0 60000 65536"/>
              <a:gd name="T6" fmla="*/ 0 w 3804"/>
              <a:gd name="T7" fmla="*/ 0 h 2292"/>
              <a:gd name="T8" fmla="*/ 3804 w 3804"/>
              <a:gd name="T9" fmla="*/ 2292 h 2292"/>
            </a:gdLst>
            <a:ahLst/>
            <a:cxnLst>
              <a:cxn ang="T4">
                <a:pos x="T0" y="T1"/>
              </a:cxn>
              <a:cxn ang="T5">
                <a:pos x="T2" y="T3"/>
              </a:cxn>
            </a:cxnLst>
            <a:rect l="T6" t="T7" r="T8" b="T9"/>
            <a:pathLst>
              <a:path w="3804" h="2292">
                <a:moveTo>
                  <a:pt x="0" y="2292"/>
                </a:moveTo>
                <a:lnTo>
                  <a:pt x="3804" y="0"/>
                </a:lnTo>
              </a:path>
            </a:pathLst>
          </a:custGeom>
          <a:noFill/>
          <a:ln w="22225" cap="flat" cmpd="sng">
            <a:solidFill>
              <a:srgbClr val="800080"/>
            </a:solidFill>
            <a:prstDash val="dash"/>
            <a:round/>
            <a:headEnd type="none" w="med" len="lg"/>
            <a:tailEnd type="none" w="med" len="lg"/>
          </a:ln>
        </p:spPr>
        <p:txBody>
          <a:bodyPr wrap="none" anchor="ctr"/>
          <a:lstStyle/>
          <a:p>
            <a:endParaRPr lang="en-GB" sz="1200" dirty="0"/>
          </a:p>
        </p:txBody>
      </p:sp>
      <p:sp>
        <p:nvSpPr>
          <p:cNvPr id="6172" name="Line 27"/>
          <p:cNvSpPr>
            <a:spLocks noChangeShapeType="1"/>
          </p:cNvSpPr>
          <p:nvPr/>
        </p:nvSpPr>
        <p:spPr bwMode="auto">
          <a:xfrm flipV="1">
            <a:off x="5022135" y="3123071"/>
            <a:ext cx="1481328" cy="1543050"/>
          </a:xfrm>
          <a:prstGeom prst="line">
            <a:avLst/>
          </a:prstGeom>
          <a:noFill/>
          <a:ln w="31750">
            <a:solidFill>
              <a:srgbClr val="FF3300"/>
            </a:solidFill>
            <a:round/>
            <a:headEnd type="none" w="sm" len="sm"/>
            <a:tailEnd type="triangle" w="lg" len="med"/>
          </a:ln>
        </p:spPr>
        <p:txBody>
          <a:bodyPr/>
          <a:lstStyle/>
          <a:p>
            <a:endParaRPr lang="en-GB" sz="1200" dirty="0"/>
          </a:p>
        </p:txBody>
      </p:sp>
      <p:sp>
        <p:nvSpPr>
          <p:cNvPr id="6173" name="Line 28"/>
          <p:cNvSpPr>
            <a:spLocks noChangeShapeType="1"/>
          </p:cNvSpPr>
          <p:nvPr/>
        </p:nvSpPr>
        <p:spPr bwMode="auto">
          <a:xfrm flipV="1">
            <a:off x="3972861" y="2071225"/>
            <a:ext cx="1481328" cy="1543050"/>
          </a:xfrm>
          <a:prstGeom prst="line">
            <a:avLst/>
          </a:prstGeom>
          <a:noFill/>
          <a:ln w="31750">
            <a:solidFill>
              <a:srgbClr val="FF3300"/>
            </a:solidFill>
            <a:round/>
            <a:headEnd type="none" w="sm" len="sm"/>
            <a:tailEnd type="triangle" w="lg" len="med"/>
          </a:ln>
        </p:spPr>
        <p:txBody>
          <a:bodyPr/>
          <a:lstStyle/>
          <a:p>
            <a:endParaRPr lang="en-GB" sz="1200" dirty="0"/>
          </a:p>
        </p:txBody>
      </p:sp>
      <p:sp>
        <p:nvSpPr>
          <p:cNvPr id="6174" name="Text Box 29"/>
          <p:cNvSpPr txBox="1">
            <a:spLocks noChangeArrowheads="1"/>
          </p:cNvSpPr>
          <p:nvPr/>
        </p:nvSpPr>
        <p:spPr bwMode="auto">
          <a:xfrm rot="18805119">
            <a:off x="3821128" y="2459914"/>
            <a:ext cx="1851660" cy="261610"/>
          </a:xfrm>
          <a:prstGeom prst="rect">
            <a:avLst/>
          </a:prstGeom>
          <a:noFill/>
          <a:ln w="25400">
            <a:noFill/>
            <a:miter lim="800000"/>
            <a:headEnd type="none" w="sm" len="sm"/>
            <a:tailEnd type="none" w="sm" len="sm"/>
          </a:ln>
        </p:spPr>
        <p:txBody>
          <a:bodyPr>
            <a:spAutoFit/>
          </a:bodyPr>
          <a:lstStyle/>
          <a:p>
            <a:pPr eaLnBrk="1" hangingPunct="1">
              <a:spcBef>
                <a:spcPct val="50000"/>
              </a:spcBef>
            </a:pPr>
            <a:r>
              <a:rPr lang="en-GB" sz="1100" dirty="0"/>
              <a:t>Increasing difficulty</a:t>
            </a:r>
            <a:endParaRPr lang="en-US" sz="1100" dirty="0"/>
          </a:p>
        </p:txBody>
      </p:sp>
      <p:sp>
        <p:nvSpPr>
          <p:cNvPr id="6175" name="Text Box 30"/>
          <p:cNvSpPr txBox="1">
            <a:spLocks noChangeArrowheads="1"/>
          </p:cNvSpPr>
          <p:nvPr/>
        </p:nvSpPr>
        <p:spPr bwMode="auto">
          <a:xfrm rot="18805119">
            <a:off x="4938554" y="3489900"/>
            <a:ext cx="1851660" cy="261610"/>
          </a:xfrm>
          <a:prstGeom prst="rect">
            <a:avLst/>
          </a:prstGeom>
          <a:noFill/>
          <a:ln w="25400">
            <a:noFill/>
            <a:miter lim="800000"/>
            <a:headEnd type="none" w="sm" len="sm"/>
            <a:tailEnd type="none" w="sm" len="sm"/>
          </a:ln>
        </p:spPr>
        <p:txBody>
          <a:bodyPr>
            <a:spAutoFit/>
          </a:bodyPr>
          <a:lstStyle/>
          <a:p>
            <a:pPr eaLnBrk="1" hangingPunct="1">
              <a:spcBef>
                <a:spcPct val="50000"/>
              </a:spcBef>
            </a:pPr>
            <a:r>
              <a:rPr lang="en-GB" sz="1100" dirty="0"/>
              <a:t>Increasing difficulty</a:t>
            </a:r>
            <a:endParaRPr lang="en-US" sz="1100" dirty="0"/>
          </a:p>
        </p:txBody>
      </p:sp>
      <p:sp>
        <p:nvSpPr>
          <p:cNvPr id="6176" name="Text Box 31"/>
          <p:cNvSpPr txBox="1">
            <a:spLocks noChangeArrowheads="1"/>
          </p:cNvSpPr>
          <p:nvPr/>
        </p:nvSpPr>
        <p:spPr bwMode="auto">
          <a:xfrm>
            <a:off x="3587098" y="5506280"/>
            <a:ext cx="3012806" cy="307777"/>
          </a:xfrm>
          <a:prstGeom prst="rect">
            <a:avLst/>
          </a:prstGeom>
          <a:noFill/>
          <a:ln w="28575">
            <a:noFill/>
            <a:miter lim="800000"/>
            <a:headEnd type="none" w="med" len="lg"/>
            <a:tailEnd type="none" w="med" len="lg"/>
          </a:ln>
        </p:spPr>
        <p:txBody>
          <a:bodyPr>
            <a:spAutoFit/>
          </a:bodyPr>
          <a:lstStyle/>
          <a:p>
            <a:pPr algn="ctr">
              <a:spcBef>
                <a:spcPct val="50000"/>
              </a:spcBef>
            </a:pPr>
            <a:r>
              <a:rPr lang="en-US" sz="1400" dirty="0"/>
              <a:t>Degree of product</a:t>
            </a:r>
            <a:r>
              <a:rPr lang="en-GB" sz="1400" dirty="0"/>
              <a:t>/service</a:t>
            </a:r>
            <a:r>
              <a:rPr lang="en-US" sz="1400" dirty="0"/>
              <a:t> </a:t>
            </a:r>
            <a:r>
              <a:rPr lang="en-GB" sz="1400" dirty="0"/>
              <a:t>change</a:t>
            </a:r>
            <a:endParaRPr lang="en-US" sz="1400" dirty="0"/>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ChangeArrowheads="1"/>
          </p:cNvSpPr>
          <p:nvPr/>
        </p:nvSpPr>
        <p:spPr bwMode="auto">
          <a:xfrm>
            <a:off x="3079475" y="1806182"/>
            <a:ext cx="4665756" cy="131430"/>
          </a:xfrm>
          <a:prstGeom prst="rect">
            <a:avLst/>
          </a:prstGeom>
          <a:solidFill>
            <a:schemeClr val="bg1">
              <a:lumMod val="95000"/>
            </a:schemeClr>
          </a:solidFill>
          <a:ln w="25400">
            <a:solidFill>
              <a:schemeClr val="tx1"/>
            </a:solidFill>
            <a:miter lim="800000"/>
            <a:headEnd type="none" w="sm" len="med"/>
            <a:tailEnd type="none" w="sm" len="lg"/>
          </a:ln>
        </p:spPr>
        <p:txBody>
          <a:bodyPr wrap="none" anchor="ctr"/>
          <a:lstStyle/>
          <a:p>
            <a:endParaRPr lang="en-GB" sz="1100" dirty="0"/>
          </a:p>
        </p:txBody>
      </p:sp>
      <p:sp>
        <p:nvSpPr>
          <p:cNvPr id="8198" name="Rectangle 6"/>
          <p:cNvSpPr>
            <a:spLocks noChangeArrowheads="1"/>
          </p:cNvSpPr>
          <p:nvPr/>
        </p:nvSpPr>
        <p:spPr bwMode="auto">
          <a:xfrm>
            <a:off x="1617319" y="1928948"/>
            <a:ext cx="1453942" cy="2825740"/>
          </a:xfrm>
          <a:prstGeom prst="rect">
            <a:avLst/>
          </a:prstGeom>
          <a:solidFill>
            <a:schemeClr val="bg1">
              <a:lumMod val="95000"/>
            </a:schemeClr>
          </a:solidFill>
          <a:ln w="25400">
            <a:solidFill>
              <a:schemeClr val="tx1"/>
            </a:solidFill>
            <a:miter lim="800000"/>
            <a:headEnd type="none" w="sm" len="med"/>
            <a:tailEnd type="none" w="sm" len="lg"/>
          </a:ln>
        </p:spPr>
        <p:txBody>
          <a:bodyPr wrap="none" anchor="ctr"/>
          <a:lstStyle/>
          <a:p>
            <a:endParaRPr lang="en-GB" sz="1100" dirty="0"/>
          </a:p>
        </p:txBody>
      </p:sp>
      <p:grpSp>
        <p:nvGrpSpPr>
          <p:cNvPr id="8210" name="Group 23"/>
          <p:cNvGrpSpPr>
            <a:grpSpLocks/>
          </p:cNvGrpSpPr>
          <p:nvPr/>
        </p:nvGrpSpPr>
        <p:grpSpPr bwMode="auto">
          <a:xfrm>
            <a:off x="3079475" y="1806183"/>
            <a:ext cx="4665756" cy="4205753"/>
            <a:chOff x="1461" y="1097"/>
            <a:chExt cx="3170" cy="2901"/>
          </a:xfrm>
          <a:solidFill>
            <a:schemeClr val="bg1">
              <a:lumMod val="95000"/>
            </a:schemeClr>
          </a:solidFill>
        </p:grpSpPr>
        <p:sp>
          <p:nvSpPr>
            <p:cNvPr id="8220" name="Rectangle 24"/>
            <p:cNvSpPr>
              <a:spLocks noChangeArrowheads="1"/>
            </p:cNvSpPr>
            <p:nvPr/>
          </p:nvSpPr>
          <p:spPr bwMode="auto">
            <a:xfrm>
              <a:off x="1461" y="1097"/>
              <a:ext cx="793" cy="2901"/>
            </a:xfrm>
            <a:prstGeom prst="rect">
              <a:avLst/>
            </a:prstGeom>
            <a:grpFill/>
            <a:ln w="9525">
              <a:solidFill>
                <a:schemeClr val="tx1"/>
              </a:solidFill>
              <a:miter lim="800000"/>
              <a:headEnd/>
              <a:tailEnd/>
            </a:ln>
          </p:spPr>
          <p:txBody>
            <a:bodyPr wrap="none" anchor="ctr"/>
            <a:lstStyle/>
            <a:p>
              <a:endParaRPr lang="en-GB" sz="1100" dirty="0"/>
            </a:p>
          </p:txBody>
        </p:sp>
        <p:sp>
          <p:nvSpPr>
            <p:cNvPr id="8221" name="Rectangle 25"/>
            <p:cNvSpPr>
              <a:spLocks noChangeArrowheads="1"/>
            </p:cNvSpPr>
            <p:nvPr/>
          </p:nvSpPr>
          <p:spPr bwMode="auto">
            <a:xfrm>
              <a:off x="2256" y="1097"/>
              <a:ext cx="793" cy="2901"/>
            </a:xfrm>
            <a:prstGeom prst="rect">
              <a:avLst/>
            </a:prstGeom>
            <a:grpFill/>
            <a:ln w="9525">
              <a:solidFill>
                <a:schemeClr val="tx1"/>
              </a:solidFill>
              <a:miter lim="800000"/>
              <a:headEnd/>
              <a:tailEnd/>
            </a:ln>
          </p:spPr>
          <p:txBody>
            <a:bodyPr wrap="none" anchor="ctr"/>
            <a:lstStyle/>
            <a:p>
              <a:endParaRPr lang="en-GB" sz="1100" dirty="0"/>
            </a:p>
          </p:txBody>
        </p:sp>
        <p:sp>
          <p:nvSpPr>
            <p:cNvPr id="8222" name="Rectangle 26"/>
            <p:cNvSpPr>
              <a:spLocks noChangeArrowheads="1"/>
            </p:cNvSpPr>
            <p:nvPr/>
          </p:nvSpPr>
          <p:spPr bwMode="auto">
            <a:xfrm>
              <a:off x="3044" y="1097"/>
              <a:ext cx="793" cy="2901"/>
            </a:xfrm>
            <a:prstGeom prst="rect">
              <a:avLst/>
            </a:prstGeom>
            <a:grpFill/>
            <a:ln w="9525">
              <a:solidFill>
                <a:schemeClr val="tx1"/>
              </a:solidFill>
              <a:miter lim="800000"/>
              <a:headEnd/>
              <a:tailEnd/>
            </a:ln>
          </p:spPr>
          <p:txBody>
            <a:bodyPr wrap="none" anchor="ctr"/>
            <a:lstStyle/>
            <a:p>
              <a:endParaRPr lang="en-GB" sz="1100" dirty="0"/>
            </a:p>
          </p:txBody>
        </p:sp>
        <p:sp>
          <p:nvSpPr>
            <p:cNvPr id="8223" name="Rectangle 27"/>
            <p:cNvSpPr>
              <a:spLocks noChangeArrowheads="1"/>
            </p:cNvSpPr>
            <p:nvPr/>
          </p:nvSpPr>
          <p:spPr bwMode="auto">
            <a:xfrm>
              <a:off x="3838" y="1097"/>
              <a:ext cx="793" cy="2901"/>
            </a:xfrm>
            <a:prstGeom prst="rect">
              <a:avLst/>
            </a:prstGeom>
            <a:grpFill/>
            <a:ln w="9525">
              <a:solidFill>
                <a:schemeClr val="tx1"/>
              </a:solidFill>
              <a:miter lim="800000"/>
              <a:headEnd/>
              <a:tailEnd/>
            </a:ln>
          </p:spPr>
          <p:txBody>
            <a:bodyPr wrap="none" anchor="ctr"/>
            <a:lstStyle/>
            <a:p>
              <a:endParaRPr lang="en-GB" sz="1100" dirty="0"/>
            </a:p>
          </p:txBody>
        </p:sp>
      </p:grpSp>
      <p:sp>
        <p:nvSpPr>
          <p:cNvPr id="8213" name="AutoShape 30"/>
          <p:cNvSpPr>
            <a:spLocks noChangeArrowheads="1"/>
          </p:cNvSpPr>
          <p:nvPr/>
        </p:nvSpPr>
        <p:spPr bwMode="auto">
          <a:xfrm rot="5400000">
            <a:off x="6649983" y="3202625"/>
            <a:ext cx="2820264" cy="290241"/>
          </a:xfrm>
          <a:prstGeom prst="triangle">
            <a:avLst>
              <a:gd name="adj" fmla="val 50000"/>
            </a:avLst>
          </a:prstGeom>
          <a:solidFill>
            <a:schemeClr val="bg1">
              <a:lumMod val="95000"/>
            </a:schemeClr>
          </a:solidFill>
          <a:ln w="9525">
            <a:solidFill>
              <a:schemeClr val="tx1"/>
            </a:solidFill>
            <a:miter lim="800000"/>
            <a:headEnd/>
            <a:tailEnd/>
          </a:ln>
        </p:spPr>
        <p:txBody>
          <a:bodyPr wrap="none" anchor="ctr"/>
          <a:lstStyle/>
          <a:p>
            <a:endParaRPr lang="en-GB" sz="1100" dirty="0"/>
          </a:p>
        </p:txBody>
      </p:sp>
      <p:sp>
        <p:nvSpPr>
          <p:cNvPr id="8215" name="AutoShape 32"/>
          <p:cNvSpPr>
            <a:spLocks noChangeArrowheads="1"/>
          </p:cNvSpPr>
          <p:nvPr/>
        </p:nvSpPr>
        <p:spPr bwMode="auto">
          <a:xfrm>
            <a:off x="3083583" y="1346178"/>
            <a:ext cx="4661648" cy="413456"/>
          </a:xfrm>
          <a:prstGeom prst="triangle">
            <a:avLst>
              <a:gd name="adj" fmla="val 50000"/>
            </a:avLst>
          </a:prstGeom>
          <a:solidFill>
            <a:schemeClr val="bg1">
              <a:lumMod val="95000"/>
            </a:schemeClr>
          </a:solidFill>
          <a:ln w="9525">
            <a:solidFill>
              <a:schemeClr val="tx1"/>
            </a:solidFill>
            <a:miter lim="800000"/>
            <a:headEnd/>
            <a:tailEnd/>
          </a:ln>
        </p:spPr>
        <p:txBody>
          <a:bodyPr wrap="none" anchor="ctr"/>
          <a:lstStyle/>
          <a:p>
            <a:endParaRPr lang="en-GB" sz="1100" dirty="0"/>
          </a:p>
        </p:txBody>
      </p:sp>
      <p:sp>
        <p:nvSpPr>
          <p:cNvPr id="8194" name="Rectangle 2"/>
          <p:cNvSpPr>
            <a:spLocks noChangeArrowheads="1"/>
          </p:cNvSpPr>
          <p:nvPr/>
        </p:nvSpPr>
        <p:spPr bwMode="auto">
          <a:xfrm>
            <a:off x="3079475" y="1937612"/>
            <a:ext cx="4665756" cy="2825740"/>
          </a:xfrm>
          <a:prstGeom prst="rect">
            <a:avLst/>
          </a:prstGeom>
          <a:noFill/>
          <a:ln w="25400">
            <a:solidFill>
              <a:schemeClr val="tx1"/>
            </a:solidFill>
            <a:miter lim="800000"/>
            <a:headEnd type="none" w="sm" len="med"/>
            <a:tailEnd type="none" w="sm" len="lg"/>
          </a:ln>
        </p:spPr>
        <p:txBody>
          <a:bodyPr wrap="none" anchor="ctr"/>
          <a:lstStyle/>
          <a:p>
            <a:endParaRPr lang="en-GB" sz="1100" dirty="0"/>
          </a:p>
        </p:txBody>
      </p:sp>
      <p:sp>
        <p:nvSpPr>
          <p:cNvPr id="8196" name="Rectangle 4"/>
          <p:cNvSpPr>
            <a:spLocks noChangeArrowheads="1"/>
          </p:cNvSpPr>
          <p:nvPr/>
        </p:nvSpPr>
        <p:spPr bwMode="auto">
          <a:xfrm>
            <a:off x="3079475" y="4763353"/>
            <a:ext cx="4665756" cy="1248583"/>
          </a:xfrm>
          <a:prstGeom prst="rect">
            <a:avLst/>
          </a:prstGeom>
          <a:noFill/>
          <a:ln w="25400">
            <a:solidFill>
              <a:schemeClr val="tx1"/>
            </a:solidFill>
            <a:miter lim="800000"/>
            <a:headEnd type="none" w="sm" len="med"/>
            <a:tailEnd type="none" w="sm" len="lg"/>
          </a:ln>
        </p:spPr>
        <p:txBody>
          <a:bodyPr wrap="none" anchor="ctr"/>
          <a:lstStyle/>
          <a:p>
            <a:endParaRPr lang="en-GB" sz="1100" dirty="0"/>
          </a:p>
        </p:txBody>
      </p:sp>
      <p:sp>
        <p:nvSpPr>
          <p:cNvPr id="8197" name="Rectangle 5"/>
          <p:cNvSpPr>
            <a:spLocks noChangeArrowheads="1"/>
          </p:cNvSpPr>
          <p:nvPr/>
        </p:nvSpPr>
        <p:spPr bwMode="auto">
          <a:xfrm>
            <a:off x="7745232" y="1937612"/>
            <a:ext cx="65715" cy="2825740"/>
          </a:xfrm>
          <a:prstGeom prst="rect">
            <a:avLst/>
          </a:prstGeom>
          <a:solidFill>
            <a:srgbClr val="C0C0C0"/>
          </a:solidFill>
          <a:ln w="25400">
            <a:solidFill>
              <a:schemeClr val="tx1"/>
            </a:solidFill>
            <a:miter lim="800000"/>
            <a:headEnd type="none" w="sm" len="med"/>
            <a:tailEnd type="none" w="sm" len="lg"/>
          </a:ln>
        </p:spPr>
        <p:txBody>
          <a:bodyPr wrap="none" anchor="ctr"/>
          <a:lstStyle/>
          <a:p>
            <a:endParaRPr lang="en-GB" sz="1100" dirty="0"/>
          </a:p>
        </p:txBody>
      </p:sp>
      <p:sp>
        <p:nvSpPr>
          <p:cNvPr id="8199" name="Freeform 7"/>
          <p:cNvSpPr>
            <a:spLocks/>
          </p:cNvSpPr>
          <p:nvPr/>
        </p:nvSpPr>
        <p:spPr bwMode="auto">
          <a:xfrm>
            <a:off x="3161619" y="1880111"/>
            <a:ext cx="4534326" cy="2809312"/>
          </a:xfrm>
          <a:custGeom>
            <a:avLst/>
            <a:gdLst>
              <a:gd name="T0" fmla="*/ 279 w 1571"/>
              <a:gd name="T1" fmla="*/ 1052 h 1070"/>
              <a:gd name="T2" fmla="*/ 123 w 1571"/>
              <a:gd name="T3" fmla="*/ 1046 h 1070"/>
              <a:gd name="T4" fmla="*/ 69 w 1571"/>
              <a:gd name="T5" fmla="*/ 908 h 1070"/>
              <a:gd name="T6" fmla="*/ 3 w 1571"/>
              <a:gd name="T7" fmla="*/ 746 h 1070"/>
              <a:gd name="T8" fmla="*/ 87 w 1571"/>
              <a:gd name="T9" fmla="*/ 332 h 1070"/>
              <a:gd name="T10" fmla="*/ 423 w 1571"/>
              <a:gd name="T11" fmla="*/ 44 h 1070"/>
              <a:gd name="T12" fmla="*/ 687 w 1571"/>
              <a:gd name="T13" fmla="*/ 68 h 1070"/>
              <a:gd name="T14" fmla="*/ 1011 w 1571"/>
              <a:gd name="T15" fmla="*/ 62 h 1070"/>
              <a:gd name="T16" fmla="*/ 1413 w 1571"/>
              <a:gd name="T17" fmla="*/ 230 h 1070"/>
              <a:gd name="T18" fmla="*/ 1569 w 1571"/>
              <a:gd name="T19" fmla="*/ 536 h 1070"/>
              <a:gd name="T20" fmla="*/ 1425 w 1571"/>
              <a:gd name="T21" fmla="*/ 794 h 1070"/>
              <a:gd name="T22" fmla="*/ 1335 w 1571"/>
              <a:gd name="T23" fmla="*/ 1004 h 1070"/>
              <a:gd name="T24" fmla="*/ 855 w 1571"/>
              <a:gd name="T25" fmla="*/ 1052 h 1070"/>
              <a:gd name="T26" fmla="*/ 501 w 1571"/>
              <a:gd name="T27" fmla="*/ 1016 h 1070"/>
              <a:gd name="T28" fmla="*/ 279 w 1571"/>
              <a:gd name="T29" fmla="*/ 1052 h 107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571"/>
              <a:gd name="T46" fmla="*/ 0 h 1070"/>
              <a:gd name="T47" fmla="*/ 1571 w 1571"/>
              <a:gd name="T48" fmla="*/ 1070 h 107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571" h="1070">
                <a:moveTo>
                  <a:pt x="279" y="1052"/>
                </a:moveTo>
                <a:cubicBezTo>
                  <a:pt x="216" y="1057"/>
                  <a:pt x="158" y="1070"/>
                  <a:pt x="123" y="1046"/>
                </a:cubicBezTo>
                <a:cubicBezTo>
                  <a:pt x="88" y="1022"/>
                  <a:pt x="89" y="958"/>
                  <a:pt x="69" y="908"/>
                </a:cubicBezTo>
                <a:cubicBezTo>
                  <a:pt x="49" y="858"/>
                  <a:pt x="0" y="842"/>
                  <a:pt x="3" y="746"/>
                </a:cubicBezTo>
                <a:cubicBezTo>
                  <a:pt x="6" y="650"/>
                  <a:pt x="17" y="449"/>
                  <a:pt x="87" y="332"/>
                </a:cubicBezTo>
                <a:cubicBezTo>
                  <a:pt x="157" y="215"/>
                  <a:pt x="323" y="88"/>
                  <a:pt x="423" y="44"/>
                </a:cubicBezTo>
                <a:cubicBezTo>
                  <a:pt x="523" y="0"/>
                  <a:pt x="589" y="65"/>
                  <a:pt x="687" y="68"/>
                </a:cubicBezTo>
                <a:cubicBezTo>
                  <a:pt x="785" y="71"/>
                  <a:pt x="890" y="35"/>
                  <a:pt x="1011" y="62"/>
                </a:cubicBezTo>
                <a:cubicBezTo>
                  <a:pt x="1132" y="89"/>
                  <a:pt x="1320" y="151"/>
                  <a:pt x="1413" y="230"/>
                </a:cubicBezTo>
                <a:cubicBezTo>
                  <a:pt x="1506" y="309"/>
                  <a:pt x="1567" y="442"/>
                  <a:pt x="1569" y="536"/>
                </a:cubicBezTo>
                <a:cubicBezTo>
                  <a:pt x="1571" y="630"/>
                  <a:pt x="1464" y="716"/>
                  <a:pt x="1425" y="794"/>
                </a:cubicBezTo>
                <a:cubicBezTo>
                  <a:pt x="1386" y="872"/>
                  <a:pt x="1430" y="961"/>
                  <a:pt x="1335" y="1004"/>
                </a:cubicBezTo>
                <a:cubicBezTo>
                  <a:pt x="1240" y="1047"/>
                  <a:pt x="994" y="1050"/>
                  <a:pt x="855" y="1052"/>
                </a:cubicBezTo>
                <a:cubicBezTo>
                  <a:pt x="716" y="1054"/>
                  <a:pt x="597" y="1016"/>
                  <a:pt x="501" y="1016"/>
                </a:cubicBezTo>
                <a:cubicBezTo>
                  <a:pt x="405" y="1016"/>
                  <a:pt x="325" y="1045"/>
                  <a:pt x="279" y="1052"/>
                </a:cubicBezTo>
                <a:close/>
              </a:path>
            </a:pathLst>
          </a:custGeom>
          <a:solidFill>
            <a:srgbClr val="CCECFF"/>
          </a:solidFill>
          <a:ln w="9525">
            <a:solidFill>
              <a:schemeClr val="tx1"/>
            </a:solidFill>
            <a:round/>
            <a:headEnd/>
            <a:tailEnd/>
          </a:ln>
        </p:spPr>
        <p:txBody>
          <a:bodyPr wrap="none" anchor="ctr"/>
          <a:lstStyle/>
          <a:p>
            <a:endParaRPr lang="en-GB" sz="1100" dirty="0"/>
          </a:p>
        </p:txBody>
      </p:sp>
      <p:sp>
        <p:nvSpPr>
          <p:cNvPr id="51208" name="Text Box 8"/>
          <p:cNvSpPr txBox="1">
            <a:spLocks noChangeArrowheads="1"/>
          </p:cNvSpPr>
          <p:nvPr/>
        </p:nvSpPr>
        <p:spPr bwMode="auto">
          <a:xfrm>
            <a:off x="1588570" y="1937612"/>
            <a:ext cx="1501858" cy="553998"/>
          </a:xfrm>
          <a:prstGeom prst="rect">
            <a:avLst/>
          </a:prstGeom>
          <a:noFill/>
          <a:ln w="9525">
            <a:noFill/>
            <a:miter lim="800000"/>
            <a:headEnd/>
            <a:tailEnd/>
          </a:ln>
        </p:spPr>
        <p:txBody>
          <a:bodyPr>
            <a:spAutoFit/>
          </a:bodyPr>
          <a:lstStyle/>
          <a:p>
            <a:pPr>
              <a:spcBef>
                <a:spcPct val="50000"/>
              </a:spcBef>
            </a:pPr>
            <a:r>
              <a:rPr lang="en-US" sz="1000" b="1" dirty="0"/>
              <a:t>Quality</a:t>
            </a:r>
            <a:r>
              <a:rPr lang="en-US" sz="1000" dirty="0"/>
              <a:t> </a:t>
            </a:r>
            <a:r>
              <a:rPr lang="en-US" sz="1000" i="1" dirty="0"/>
              <a:t>– </a:t>
            </a:r>
            <a:r>
              <a:rPr lang="en-US" sz="1000" dirty="0"/>
              <a:t>error-free designs that fulfil market requirements</a:t>
            </a:r>
            <a:endParaRPr lang="en-US" sz="1000" b="1" dirty="0"/>
          </a:p>
        </p:txBody>
      </p:sp>
      <p:sp>
        <p:nvSpPr>
          <p:cNvPr id="51209" name="Text Box 9"/>
          <p:cNvSpPr txBox="1">
            <a:spLocks noChangeArrowheads="1"/>
          </p:cNvSpPr>
          <p:nvPr/>
        </p:nvSpPr>
        <p:spPr bwMode="auto">
          <a:xfrm>
            <a:off x="1580354" y="2504403"/>
            <a:ext cx="1501858" cy="553998"/>
          </a:xfrm>
          <a:prstGeom prst="rect">
            <a:avLst/>
          </a:prstGeom>
          <a:noFill/>
          <a:ln w="9525">
            <a:noFill/>
            <a:miter lim="800000"/>
            <a:headEnd/>
            <a:tailEnd/>
          </a:ln>
        </p:spPr>
        <p:txBody>
          <a:bodyPr>
            <a:spAutoFit/>
          </a:bodyPr>
          <a:lstStyle/>
          <a:p>
            <a:pPr>
              <a:spcBef>
                <a:spcPct val="50000"/>
              </a:spcBef>
            </a:pPr>
            <a:r>
              <a:rPr lang="en-US" sz="1000" b="1" dirty="0"/>
              <a:t>Speed </a:t>
            </a:r>
            <a:r>
              <a:rPr lang="en-US" sz="1000" i="1" dirty="0"/>
              <a:t>–</a:t>
            </a:r>
            <a:r>
              <a:rPr lang="en-US" sz="1000" b="1" i="1" dirty="0"/>
              <a:t> </a:t>
            </a:r>
            <a:r>
              <a:rPr lang="en-US" sz="1000" dirty="0"/>
              <a:t>fast development from concept to launch</a:t>
            </a:r>
            <a:endParaRPr lang="en-US" sz="1000" b="1" dirty="0"/>
          </a:p>
        </p:txBody>
      </p:sp>
      <p:sp>
        <p:nvSpPr>
          <p:cNvPr id="51210" name="Text Box 10"/>
          <p:cNvSpPr txBox="1">
            <a:spLocks noChangeArrowheads="1"/>
          </p:cNvSpPr>
          <p:nvPr/>
        </p:nvSpPr>
        <p:spPr bwMode="auto">
          <a:xfrm>
            <a:off x="1580354" y="3086254"/>
            <a:ext cx="1501858" cy="553998"/>
          </a:xfrm>
          <a:prstGeom prst="rect">
            <a:avLst/>
          </a:prstGeom>
          <a:noFill/>
          <a:ln w="9525">
            <a:noFill/>
            <a:miter lim="800000"/>
            <a:headEnd/>
            <a:tailEnd/>
          </a:ln>
        </p:spPr>
        <p:txBody>
          <a:bodyPr>
            <a:spAutoFit/>
          </a:bodyPr>
          <a:lstStyle/>
          <a:p>
            <a:pPr>
              <a:spcBef>
                <a:spcPct val="50000"/>
              </a:spcBef>
            </a:pPr>
            <a:r>
              <a:rPr lang="en-US" sz="1000" b="1" dirty="0"/>
              <a:t>Dependability </a:t>
            </a:r>
            <a:r>
              <a:rPr lang="en-US" sz="1000" i="1" dirty="0"/>
              <a:t>–</a:t>
            </a:r>
            <a:r>
              <a:rPr lang="en-US" sz="1000" b="1" i="1" dirty="0"/>
              <a:t> </a:t>
            </a:r>
            <a:r>
              <a:rPr lang="en-US" sz="1000" dirty="0"/>
              <a:t>designs delivered to schedule</a:t>
            </a:r>
            <a:endParaRPr lang="en-US" sz="1000" b="1" dirty="0"/>
          </a:p>
        </p:txBody>
      </p:sp>
      <p:sp>
        <p:nvSpPr>
          <p:cNvPr id="51211" name="Text Box 11"/>
          <p:cNvSpPr txBox="1">
            <a:spLocks noChangeArrowheads="1"/>
          </p:cNvSpPr>
          <p:nvPr/>
        </p:nvSpPr>
        <p:spPr bwMode="auto">
          <a:xfrm>
            <a:off x="1584463" y="3646199"/>
            <a:ext cx="1501859" cy="400110"/>
          </a:xfrm>
          <a:prstGeom prst="rect">
            <a:avLst/>
          </a:prstGeom>
          <a:noFill/>
          <a:ln w="9525">
            <a:noFill/>
            <a:miter lim="800000"/>
            <a:headEnd/>
            <a:tailEnd/>
          </a:ln>
        </p:spPr>
        <p:txBody>
          <a:bodyPr>
            <a:spAutoFit/>
          </a:bodyPr>
          <a:lstStyle/>
          <a:p>
            <a:pPr>
              <a:spcBef>
                <a:spcPct val="50000"/>
              </a:spcBef>
            </a:pPr>
            <a:r>
              <a:rPr lang="en-US" sz="1000" b="1" dirty="0"/>
              <a:t>Flexibility </a:t>
            </a:r>
            <a:r>
              <a:rPr lang="en-US" sz="1000" i="1" dirty="0"/>
              <a:t>–</a:t>
            </a:r>
            <a:r>
              <a:rPr lang="en-US" sz="1000" b="1" i="1" dirty="0"/>
              <a:t> </a:t>
            </a:r>
            <a:r>
              <a:rPr lang="en-US" sz="1000" dirty="0"/>
              <a:t>designs that include latest ideas</a:t>
            </a:r>
          </a:p>
        </p:txBody>
      </p:sp>
      <p:sp>
        <p:nvSpPr>
          <p:cNvPr id="51212" name="Text Box 12"/>
          <p:cNvSpPr txBox="1">
            <a:spLocks noChangeArrowheads="1"/>
          </p:cNvSpPr>
          <p:nvPr/>
        </p:nvSpPr>
        <p:spPr bwMode="auto">
          <a:xfrm>
            <a:off x="1543390" y="4192454"/>
            <a:ext cx="1636027" cy="553998"/>
          </a:xfrm>
          <a:prstGeom prst="rect">
            <a:avLst/>
          </a:prstGeom>
          <a:noFill/>
          <a:ln w="9525">
            <a:noFill/>
            <a:miter lim="800000"/>
            <a:headEnd/>
            <a:tailEnd/>
          </a:ln>
        </p:spPr>
        <p:txBody>
          <a:bodyPr wrap="square">
            <a:spAutoFit/>
          </a:bodyPr>
          <a:lstStyle/>
          <a:p>
            <a:pPr>
              <a:spcBef>
                <a:spcPct val="50000"/>
              </a:spcBef>
            </a:pPr>
            <a:r>
              <a:rPr lang="en-US" sz="1000" b="1" dirty="0"/>
              <a:t>Cost </a:t>
            </a:r>
            <a:r>
              <a:rPr lang="en-US" sz="1000" i="1" dirty="0"/>
              <a:t>– </a:t>
            </a:r>
            <a:r>
              <a:rPr lang="en-US" sz="1000" dirty="0"/>
              <a:t>designs produced without consuming excessive cost</a:t>
            </a:r>
          </a:p>
        </p:txBody>
      </p:sp>
      <p:grpSp>
        <p:nvGrpSpPr>
          <p:cNvPr id="8205" name="Group 13"/>
          <p:cNvGrpSpPr>
            <a:grpSpLocks/>
          </p:cNvGrpSpPr>
          <p:nvPr/>
        </p:nvGrpSpPr>
        <p:grpSpPr bwMode="auto">
          <a:xfrm>
            <a:off x="1633748" y="1937612"/>
            <a:ext cx="6184044" cy="2823002"/>
            <a:chOff x="528" y="1008"/>
            <a:chExt cx="2880" cy="1440"/>
          </a:xfrm>
        </p:grpSpPr>
        <p:sp>
          <p:nvSpPr>
            <p:cNvPr id="8224" name="Rectangle 14"/>
            <p:cNvSpPr>
              <a:spLocks noChangeArrowheads="1"/>
            </p:cNvSpPr>
            <p:nvPr/>
          </p:nvSpPr>
          <p:spPr bwMode="auto">
            <a:xfrm>
              <a:off x="528" y="1008"/>
              <a:ext cx="2880" cy="288"/>
            </a:xfrm>
            <a:prstGeom prst="rect">
              <a:avLst/>
            </a:prstGeom>
            <a:noFill/>
            <a:ln w="9525">
              <a:solidFill>
                <a:schemeClr val="tx1"/>
              </a:solidFill>
              <a:miter lim="800000"/>
              <a:headEnd/>
              <a:tailEnd/>
            </a:ln>
          </p:spPr>
          <p:txBody>
            <a:bodyPr wrap="none" anchor="ctr"/>
            <a:lstStyle/>
            <a:p>
              <a:endParaRPr lang="en-GB" sz="1100" dirty="0"/>
            </a:p>
          </p:txBody>
        </p:sp>
        <p:sp>
          <p:nvSpPr>
            <p:cNvPr id="8225" name="Rectangle 15"/>
            <p:cNvSpPr>
              <a:spLocks noChangeArrowheads="1"/>
            </p:cNvSpPr>
            <p:nvPr/>
          </p:nvSpPr>
          <p:spPr bwMode="auto">
            <a:xfrm>
              <a:off x="528" y="1296"/>
              <a:ext cx="2880" cy="288"/>
            </a:xfrm>
            <a:prstGeom prst="rect">
              <a:avLst/>
            </a:prstGeom>
            <a:noFill/>
            <a:ln w="9525">
              <a:solidFill>
                <a:schemeClr val="tx1"/>
              </a:solidFill>
              <a:miter lim="800000"/>
              <a:headEnd/>
              <a:tailEnd/>
            </a:ln>
          </p:spPr>
          <p:txBody>
            <a:bodyPr wrap="none" anchor="ctr"/>
            <a:lstStyle/>
            <a:p>
              <a:endParaRPr lang="en-GB" sz="1100" dirty="0"/>
            </a:p>
          </p:txBody>
        </p:sp>
        <p:sp>
          <p:nvSpPr>
            <p:cNvPr id="8226" name="Rectangle 16"/>
            <p:cNvSpPr>
              <a:spLocks noChangeArrowheads="1"/>
            </p:cNvSpPr>
            <p:nvPr/>
          </p:nvSpPr>
          <p:spPr bwMode="auto">
            <a:xfrm>
              <a:off x="528" y="1584"/>
              <a:ext cx="2880" cy="288"/>
            </a:xfrm>
            <a:prstGeom prst="rect">
              <a:avLst/>
            </a:prstGeom>
            <a:noFill/>
            <a:ln w="9525">
              <a:solidFill>
                <a:schemeClr val="tx1"/>
              </a:solidFill>
              <a:miter lim="800000"/>
              <a:headEnd/>
              <a:tailEnd/>
            </a:ln>
          </p:spPr>
          <p:txBody>
            <a:bodyPr wrap="none" anchor="ctr"/>
            <a:lstStyle/>
            <a:p>
              <a:endParaRPr lang="en-GB" sz="1100" dirty="0"/>
            </a:p>
          </p:txBody>
        </p:sp>
        <p:sp>
          <p:nvSpPr>
            <p:cNvPr id="8227" name="Rectangle 17"/>
            <p:cNvSpPr>
              <a:spLocks noChangeArrowheads="1"/>
            </p:cNvSpPr>
            <p:nvPr/>
          </p:nvSpPr>
          <p:spPr bwMode="auto">
            <a:xfrm>
              <a:off x="528" y="1872"/>
              <a:ext cx="2880" cy="288"/>
            </a:xfrm>
            <a:prstGeom prst="rect">
              <a:avLst/>
            </a:prstGeom>
            <a:noFill/>
            <a:ln w="9525">
              <a:solidFill>
                <a:schemeClr val="tx1"/>
              </a:solidFill>
              <a:miter lim="800000"/>
              <a:headEnd/>
              <a:tailEnd/>
            </a:ln>
          </p:spPr>
          <p:txBody>
            <a:bodyPr wrap="none" anchor="ctr"/>
            <a:lstStyle/>
            <a:p>
              <a:endParaRPr lang="en-GB" sz="1100" dirty="0"/>
            </a:p>
          </p:txBody>
        </p:sp>
        <p:sp>
          <p:nvSpPr>
            <p:cNvPr id="8228" name="Rectangle 18"/>
            <p:cNvSpPr>
              <a:spLocks noChangeArrowheads="1"/>
            </p:cNvSpPr>
            <p:nvPr/>
          </p:nvSpPr>
          <p:spPr bwMode="auto">
            <a:xfrm>
              <a:off x="528" y="2160"/>
              <a:ext cx="2880" cy="288"/>
            </a:xfrm>
            <a:prstGeom prst="rect">
              <a:avLst/>
            </a:prstGeom>
            <a:noFill/>
            <a:ln w="9525">
              <a:solidFill>
                <a:schemeClr val="tx1"/>
              </a:solidFill>
              <a:miter lim="800000"/>
              <a:headEnd/>
              <a:tailEnd/>
            </a:ln>
          </p:spPr>
          <p:txBody>
            <a:bodyPr wrap="none" anchor="ctr"/>
            <a:lstStyle/>
            <a:p>
              <a:endParaRPr lang="en-GB" sz="1100" dirty="0"/>
            </a:p>
          </p:txBody>
        </p:sp>
      </p:grpSp>
      <p:sp>
        <p:nvSpPr>
          <p:cNvPr id="51219" name="Text Box 19"/>
          <p:cNvSpPr txBox="1">
            <a:spLocks noChangeArrowheads="1"/>
          </p:cNvSpPr>
          <p:nvPr/>
        </p:nvSpPr>
        <p:spPr bwMode="auto">
          <a:xfrm>
            <a:off x="3097273" y="4753770"/>
            <a:ext cx="1140426" cy="1169551"/>
          </a:xfrm>
          <a:prstGeom prst="rect">
            <a:avLst/>
          </a:prstGeom>
          <a:noFill/>
          <a:ln w="9525">
            <a:noFill/>
            <a:miter lim="800000"/>
            <a:headEnd/>
            <a:tailEnd/>
          </a:ln>
        </p:spPr>
        <p:txBody>
          <a:bodyPr>
            <a:spAutoFit/>
          </a:bodyPr>
          <a:lstStyle/>
          <a:p>
            <a:pPr>
              <a:spcBef>
                <a:spcPct val="50000"/>
              </a:spcBef>
            </a:pPr>
            <a:r>
              <a:rPr lang="en-US" sz="1000" b="1" dirty="0"/>
              <a:t>Capacity </a:t>
            </a:r>
            <a:r>
              <a:rPr lang="en-US" sz="1000" dirty="0"/>
              <a:t>– amount of development resource matched to demand over time</a:t>
            </a:r>
          </a:p>
        </p:txBody>
      </p:sp>
      <p:sp>
        <p:nvSpPr>
          <p:cNvPr id="51220" name="Text Box 20"/>
          <p:cNvSpPr txBox="1">
            <a:spLocks noChangeArrowheads="1"/>
          </p:cNvSpPr>
          <p:nvPr/>
        </p:nvSpPr>
        <p:spPr bwMode="auto">
          <a:xfrm>
            <a:off x="4229486" y="4759246"/>
            <a:ext cx="1169177" cy="1015663"/>
          </a:xfrm>
          <a:prstGeom prst="rect">
            <a:avLst/>
          </a:prstGeom>
          <a:noFill/>
          <a:ln w="9525">
            <a:noFill/>
            <a:miter lim="800000"/>
            <a:headEnd/>
            <a:tailEnd/>
          </a:ln>
        </p:spPr>
        <p:txBody>
          <a:bodyPr>
            <a:spAutoFit/>
          </a:bodyPr>
          <a:lstStyle/>
          <a:p>
            <a:pPr>
              <a:spcBef>
                <a:spcPct val="50000"/>
              </a:spcBef>
            </a:pPr>
            <a:r>
              <a:rPr lang="en-US" sz="1000" b="1" dirty="0"/>
              <a:t>Supply network </a:t>
            </a:r>
            <a:r>
              <a:rPr lang="en-US" sz="1000" dirty="0"/>
              <a:t>–</a:t>
            </a:r>
            <a:r>
              <a:rPr lang="en-US" sz="1000" b="1" dirty="0"/>
              <a:t> </a:t>
            </a:r>
            <a:r>
              <a:rPr lang="en-US" sz="1000" dirty="0"/>
              <a:t>relationships with outside sources of development knowledge</a:t>
            </a:r>
          </a:p>
        </p:txBody>
      </p:sp>
      <p:sp>
        <p:nvSpPr>
          <p:cNvPr id="51221" name="Text Box 21"/>
          <p:cNvSpPr txBox="1">
            <a:spLocks noChangeArrowheads="1"/>
          </p:cNvSpPr>
          <p:nvPr/>
        </p:nvSpPr>
        <p:spPr bwMode="auto">
          <a:xfrm>
            <a:off x="5435628" y="4759246"/>
            <a:ext cx="1137688" cy="1169551"/>
          </a:xfrm>
          <a:prstGeom prst="rect">
            <a:avLst/>
          </a:prstGeom>
          <a:noFill/>
          <a:ln w="9525">
            <a:noFill/>
            <a:miter lim="800000"/>
            <a:headEnd/>
            <a:tailEnd/>
          </a:ln>
        </p:spPr>
        <p:txBody>
          <a:bodyPr>
            <a:spAutoFit/>
          </a:bodyPr>
          <a:lstStyle/>
          <a:p>
            <a:pPr>
              <a:spcBef>
                <a:spcPct val="50000"/>
              </a:spcBef>
            </a:pPr>
            <a:r>
              <a:rPr lang="en-US" sz="1000" b="1" dirty="0"/>
              <a:t>Process technology</a:t>
            </a:r>
            <a:r>
              <a:rPr lang="en-US" sz="1000" dirty="0"/>
              <a:t> –</a:t>
            </a:r>
            <a:r>
              <a:rPr lang="en-US" sz="1000" b="1" dirty="0"/>
              <a:t> </a:t>
            </a:r>
            <a:r>
              <a:rPr lang="en-US" sz="1000" dirty="0"/>
              <a:t>provision of design technology (CAD), expert systems etc.</a:t>
            </a:r>
          </a:p>
        </p:txBody>
      </p:sp>
      <p:sp>
        <p:nvSpPr>
          <p:cNvPr id="51222" name="Text Box 22"/>
          <p:cNvSpPr txBox="1">
            <a:spLocks noChangeArrowheads="1"/>
          </p:cNvSpPr>
          <p:nvPr/>
        </p:nvSpPr>
        <p:spPr bwMode="auto">
          <a:xfrm>
            <a:off x="6559626" y="4759246"/>
            <a:ext cx="1300607" cy="1169551"/>
          </a:xfrm>
          <a:prstGeom prst="rect">
            <a:avLst/>
          </a:prstGeom>
          <a:noFill/>
          <a:ln w="9525">
            <a:noFill/>
            <a:miter lim="800000"/>
            <a:headEnd/>
            <a:tailEnd/>
          </a:ln>
        </p:spPr>
        <p:txBody>
          <a:bodyPr>
            <a:spAutoFit/>
          </a:bodyPr>
          <a:lstStyle/>
          <a:p>
            <a:pPr>
              <a:spcBef>
                <a:spcPct val="50000"/>
              </a:spcBef>
            </a:pPr>
            <a:r>
              <a:rPr lang="en-US" sz="1000" b="1" dirty="0"/>
              <a:t>Development and organisation </a:t>
            </a:r>
            <a:r>
              <a:rPr lang="en-US" sz="1000" dirty="0"/>
              <a:t>–</a:t>
            </a:r>
            <a:r>
              <a:rPr lang="en-US" sz="1000" b="1" dirty="0"/>
              <a:t> </a:t>
            </a:r>
            <a:r>
              <a:rPr lang="en-US" sz="1000" dirty="0"/>
              <a:t>organisation of development resources and improvement strategy</a:t>
            </a:r>
          </a:p>
        </p:txBody>
      </p:sp>
      <p:sp>
        <p:nvSpPr>
          <p:cNvPr id="8211" name="Rectangle 28"/>
          <p:cNvSpPr>
            <a:spLocks noChangeArrowheads="1"/>
          </p:cNvSpPr>
          <p:nvPr/>
        </p:nvSpPr>
        <p:spPr bwMode="auto">
          <a:xfrm>
            <a:off x="1316127" y="1937612"/>
            <a:ext cx="299825" cy="2825740"/>
          </a:xfrm>
          <a:prstGeom prst="rect">
            <a:avLst/>
          </a:prstGeom>
          <a:solidFill>
            <a:srgbClr val="CCFFFF"/>
          </a:solidFill>
          <a:ln w="9525">
            <a:solidFill>
              <a:schemeClr val="tx1"/>
            </a:solidFill>
            <a:miter lim="800000"/>
            <a:headEnd/>
            <a:tailEnd/>
          </a:ln>
        </p:spPr>
        <p:txBody>
          <a:bodyPr wrap="none" anchor="ctr"/>
          <a:lstStyle/>
          <a:p>
            <a:endParaRPr lang="en-GB" sz="1100" dirty="0"/>
          </a:p>
        </p:txBody>
      </p:sp>
      <p:sp>
        <p:nvSpPr>
          <p:cNvPr id="8212" name="Text Box 29"/>
          <p:cNvSpPr txBox="1">
            <a:spLocks noChangeArrowheads="1"/>
          </p:cNvSpPr>
          <p:nvPr/>
        </p:nvSpPr>
        <p:spPr bwMode="auto">
          <a:xfrm rot="16200000">
            <a:off x="317397" y="3195718"/>
            <a:ext cx="2257580" cy="261610"/>
          </a:xfrm>
          <a:prstGeom prst="rect">
            <a:avLst/>
          </a:prstGeom>
          <a:noFill/>
          <a:ln w="9525">
            <a:noFill/>
            <a:miter lim="800000"/>
            <a:headEnd/>
            <a:tailEnd/>
          </a:ln>
        </p:spPr>
        <p:txBody>
          <a:bodyPr>
            <a:spAutoFit/>
          </a:bodyPr>
          <a:lstStyle/>
          <a:p>
            <a:pPr algn="ctr">
              <a:spcBef>
                <a:spcPct val="50000"/>
              </a:spcBef>
            </a:pPr>
            <a:r>
              <a:rPr lang="en-US" sz="1100" dirty="0"/>
              <a:t>Performance objectives</a:t>
            </a:r>
          </a:p>
        </p:txBody>
      </p:sp>
      <p:sp>
        <p:nvSpPr>
          <p:cNvPr id="8214" name="Text Box 31"/>
          <p:cNvSpPr txBox="1">
            <a:spLocks noChangeArrowheads="1"/>
          </p:cNvSpPr>
          <p:nvPr/>
        </p:nvSpPr>
        <p:spPr bwMode="auto">
          <a:xfrm rot="16200000">
            <a:off x="7419396" y="3303188"/>
            <a:ext cx="2072757" cy="261610"/>
          </a:xfrm>
          <a:prstGeom prst="rect">
            <a:avLst/>
          </a:prstGeom>
          <a:noFill/>
          <a:ln w="9525">
            <a:noFill/>
            <a:miter lim="800000"/>
            <a:headEnd/>
            <a:tailEnd/>
          </a:ln>
        </p:spPr>
        <p:txBody>
          <a:bodyPr>
            <a:spAutoFit/>
          </a:bodyPr>
          <a:lstStyle/>
          <a:p>
            <a:pPr algn="ctr">
              <a:spcBef>
                <a:spcPct val="50000"/>
              </a:spcBef>
            </a:pPr>
            <a:r>
              <a:rPr lang="en-US" sz="1100" dirty="0"/>
              <a:t>Market competitiveness</a:t>
            </a:r>
          </a:p>
        </p:txBody>
      </p:sp>
      <p:sp>
        <p:nvSpPr>
          <p:cNvPr id="8216" name="Text Box 33"/>
          <p:cNvSpPr txBox="1">
            <a:spLocks noChangeArrowheads="1"/>
          </p:cNvSpPr>
          <p:nvPr/>
        </p:nvSpPr>
        <p:spPr bwMode="auto">
          <a:xfrm>
            <a:off x="4462226" y="1099747"/>
            <a:ext cx="1885196" cy="261610"/>
          </a:xfrm>
          <a:prstGeom prst="rect">
            <a:avLst/>
          </a:prstGeom>
          <a:noFill/>
          <a:ln w="9525">
            <a:noFill/>
            <a:miter lim="800000"/>
            <a:headEnd/>
            <a:tailEnd/>
          </a:ln>
        </p:spPr>
        <p:txBody>
          <a:bodyPr>
            <a:spAutoFit/>
          </a:bodyPr>
          <a:lstStyle/>
          <a:p>
            <a:pPr algn="ctr">
              <a:spcBef>
                <a:spcPct val="50000"/>
              </a:spcBef>
            </a:pPr>
            <a:r>
              <a:rPr lang="en-US" sz="1100" dirty="0"/>
              <a:t>Resource usage</a:t>
            </a:r>
          </a:p>
        </p:txBody>
      </p:sp>
      <p:sp>
        <p:nvSpPr>
          <p:cNvPr id="8217" name="Text Box 34"/>
          <p:cNvSpPr txBox="1">
            <a:spLocks noChangeArrowheads="1"/>
          </p:cNvSpPr>
          <p:nvPr/>
        </p:nvSpPr>
        <p:spPr bwMode="auto">
          <a:xfrm>
            <a:off x="3802340" y="2850776"/>
            <a:ext cx="3220029" cy="923330"/>
          </a:xfrm>
          <a:prstGeom prst="rect">
            <a:avLst/>
          </a:prstGeom>
          <a:noFill/>
          <a:ln w="9525">
            <a:noFill/>
            <a:miter lim="800000"/>
            <a:headEnd/>
            <a:tailEnd/>
          </a:ln>
        </p:spPr>
        <p:txBody>
          <a:bodyPr>
            <a:spAutoFit/>
          </a:bodyPr>
          <a:lstStyle/>
          <a:p>
            <a:pPr algn="ctr">
              <a:spcBef>
                <a:spcPct val="50000"/>
              </a:spcBef>
            </a:pPr>
            <a:r>
              <a:rPr lang="en-US" dirty="0">
                <a:solidFill>
                  <a:srgbClr val="FF0000"/>
                </a:solidFill>
              </a:rPr>
              <a:t>Operations strategy for the product and service development operations</a:t>
            </a:r>
          </a:p>
        </p:txBody>
      </p:sp>
      <p:sp>
        <p:nvSpPr>
          <p:cNvPr id="8218" name="Rectangle 35"/>
          <p:cNvSpPr>
            <a:spLocks noChangeArrowheads="1"/>
          </p:cNvSpPr>
          <p:nvPr/>
        </p:nvSpPr>
        <p:spPr bwMode="auto">
          <a:xfrm rot="16200000">
            <a:off x="5287084" y="3802957"/>
            <a:ext cx="250538" cy="4665756"/>
          </a:xfrm>
          <a:prstGeom prst="rect">
            <a:avLst/>
          </a:prstGeom>
          <a:solidFill>
            <a:srgbClr val="CCFFFF"/>
          </a:solidFill>
          <a:ln w="9525">
            <a:solidFill>
              <a:schemeClr val="tx1"/>
            </a:solidFill>
            <a:miter lim="800000"/>
            <a:headEnd/>
            <a:tailEnd/>
          </a:ln>
        </p:spPr>
        <p:txBody>
          <a:bodyPr wrap="none" anchor="ctr"/>
          <a:lstStyle/>
          <a:p>
            <a:endParaRPr lang="en-GB" sz="1100" dirty="0"/>
          </a:p>
        </p:txBody>
      </p:sp>
      <p:sp>
        <p:nvSpPr>
          <p:cNvPr id="8219" name="Text Box 36"/>
          <p:cNvSpPr txBox="1">
            <a:spLocks noChangeArrowheads="1"/>
          </p:cNvSpPr>
          <p:nvPr/>
        </p:nvSpPr>
        <p:spPr bwMode="auto">
          <a:xfrm>
            <a:off x="4445797" y="5984554"/>
            <a:ext cx="1833172" cy="261610"/>
          </a:xfrm>
          <a:prstGeom prst="rect">
            <a:avLst/>
          </a:prstGeom>
          <a:noFill/>
          <a:ln w="9525">
            <a:noFill/>
            <a:miter lim="800000"/>
            <a:headEnd/>
            <a:tailEnd/>
          </a:ln>
        </p:spPr>
        <p:txBody>
          <a:bodyPr>
            <a:spAutoFit/>
          </a:bodyPr>
          <a:lstStyle/>
          <a:p>
            <a:pPr algn="ctr">
              <a:spcBef>
                <a:spcPct val="50000"/>
              </a:spcBef>
            </a:pPr>
            <a:r>
              <a:rPr lang="en-US" sz="1100" dirty="0"/>
              <a:t>Decision areas</a:t>
            </a:r>
          </a:p>
        </p:txBody>
      </p:sp>
      <p:sp>
        <p:nvSpPr>
          <p:cNvPr id="37" name="Text Box 34"/>
          <p:cNvSpPr txBox="1">
            <a:spLocks noChangeArrowheads="1"/>
          </p:cNvSpPr>
          <p:nvPr/>
        </p:nvSpPr>
        <p:spPr bwMode="auto">
          <a:xfrm>
            <a:off x="379412" y="75468"/>
            <a:ext cx="9144000" cy="954107"/>
          </a:xfrm>
          <a:prstGeom prst="rect">
            <a:avLst/>
          </a:prstGeom>
          <a:noFill/>
          <a:ln w="9525">
            <a:noFill/>
            <a:miter lim="800000"/>
            <a:headEnd/>
            <a:tailEnd/>
          </a:ln>
        </p:spPr>
        <p:txBody>
          <a:bodyPr wrap="square">
            <a:spAutoFit/>
          </a:bodyPr>
          <a:lstStyle/>
          <a:p>
            <a:pPr algn="ctr">
              <a:spcBef>
                <a:spcPct val="50000"/>
              </a:spcBef>
            </a:pPr>
            <a:r>
              <a:rPr lang="en-US" sz="2800" b="1" dirty="0"/>
              <a:t>Operations strategy analysis for product and service development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1208"/>
                                        </p:tgtEl>
                                        <p:attrNameLst>
                                          <p:attrName>style.visibility</p:attrName>
                                        </p:attrNameLst>
                                      </p:cBhvr>
                                      <p:to>
                                        <p:strVal val="visible"/>
                                      </p:to>
                                    </p:set>
                                    <p:animEffect transition="in" filter="dissolve">
                                      <p:cBhvr>
                                        <p:cTn id="7" dur="500"/>
                                        <p:tgtEl>
                                          <p:spTgt spid="5120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1209"/>
                                        </p:tgtEl>
                                        <p:attrNameLst>
                                          <p:attrName>style.visibility</p:attrName>
                                        </p:attrNameLst>
                                      </p:cBhvr>
                                      <p:to>
                                        <p:strVal val="visible"/>
                                      </p:to>
                                    </p:set>
                                    <p:animEffect transition="in" filter="dissolve">
                                      <p:cBhvr>
                                        <p:cTn id="12" dur="500"/>
                                        <p:tgtEl>
                                          <p:spTgt spid="5120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1210"/>
                                        </p:tgtEl>
                                        <p:attrNameLst>
                                          <p:attrName>style.visibility</p:attrName>
                                        </p:attrNameLst>
                                      </p:cBhvr>
                                      <p:to>
                                        <p:strVal val="visible"/>
                                      </p:to>
                                    </p:set>
                                    <p:animEffect transition="in" filter="dissolve">
                                      <p:cBhvr>
                                        <p:cTn id="17" dur="500"/>
                                        <p:tgtEl>
                                          <p:spTgt spid="51210"/>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1211"/>
                                        </p:tgtEl>
                                        <p:attrNameLst>
                                          <p:attrName>style.visibility</p:attrName>
                                        </p:attrNameLst>
                                      </p:cBhvr>
                                      <p:to>
                                        <p:strVal val="visible"/>
                                      </p:to>
                                    </p:set>
                                    <p:animEffect transition="in" filter="dissolve">
                                      <p:cBhvr>
                                        <p:cTn id="22" dur="500"/>
                                        <p:tgtEl>
                                          <p:spTgt spid="51211"/>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51212"/>
                                        </p:tgtEl>
                                        <p:attrNameLst>
                                          <p:attrName>style.visibility</p:attrName>
                                        </p:attrNameLst>
                                      </p:cBhvr>
                                      <p:to>
                                        <p:strVal val="visible"/>
                                      </p:to>
                                    </p:set>
                                    <p:animEffect transition="in" filter="dissolve">
                                      <p:cBhvr>
                                        <p:cTn id="27" dur="500"/>
                                        <p:tgtEl>
                                          <p:spTgt spid="51212"/>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51219"/>
                                        </p:tgtEl>
                                        <p:attrNameLst>
                                          <p:attrName>style.visibility</p:attrName>
                                        </p:attrNameLst>
                                      </p:cBhvr>
                                      <p:to>
                                        <p:strVal val="visible"/>
                                      </p:to>
                                    </p:set>
                                    <p:animEffect transition="in" filter="dissolve">
                                      <p:cBhvr>
                                        <p:cTn id="32" dur="500"/>
                                        <p:tgtEl>
                                          <p:spTgt spid="51219"/>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51220"/>
                                        </p:tgtEl>
                                        <p:attrNameLst>
                                          <p:attrName>style.visibility</p:attrName>
                                        </p:attrNameLst>
                                      </p:cBhvr>
                                      <p:to>
                                        <p:strVal val="visible"/>
                                      </p:to>
                                    </p:set>
                                    <p:animEffect transition="in" filter="dissolve">
                                      <p:cBhvr>
                                        <p:cTn id="37" dur="500"/>
                                        <p:tgtEl>
                                          <p:spTgt spid="51220"/>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51221"/>
                                        </p:tgtEl>
                                        <p:attrNameLst>
                                          <p:attrName>style.visibility</p:attrName>
                                        </p:attrNameLst>
                                      </p:cBhvr>
                                      <p:to>
                                        <p:strVal val="visible"/>
                                      </p:to>
                                    </p:set>
                                    <p:animEffect transition="in" filter="dissolve">
                                      <p:cBhvr>
                                        <p:cTn id="42" dur="500"/>
                                        <p:tgtEl>
                                          <p:spTgt spid="51221"/>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51222"/>
                                        </p:tgtEl>
                                        <p:attrNameLst>
                                          <p:attrName>style.visibility</p:attrName>
                                        </p:attrNameLst>
                                      </p:cBhvr>
                                      <p:to>
                                        <p:strVal val="visible"/>
                                      </p:to>
                                    </p:set>
                                    <p:animEffect transition="in" filter="dissolve">
                                      <p:cBhvr>
                                        <p:cTn id="47" dur="500"/>
                                        <p:tgtEl>
                                          <p:spTgt spid="51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8" grpId="0"/>
      <p:bldP spid="51209" grpId="0"/>
      <p:bldP spid="51210" grpId="0"/>
      <p:bldP spid="51211" grpId="0"/>
      <p:bldP spid="51212" grpId="0"/>
      <p:bldP spid="51219" grpId="0"/>
      <p:bldP spid="51220" grpId="0"/>
      <p:bldP spid="51221" grpId="0"/>
      <p:bldP spid="51222" grpId="0"/>
    </p:bld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3"/>
          <p:cNvGrpSpPr>
            <a:grpSpLocks/>
          </p:cNvGrpSpPr>
          <p:nvPr/>
        </p:nvGrpSpPr>
        <p:grpSpPr bwMode="auto">
          <a:xfrm>
            <a:off x="2928937" y="1036512"/>
            <a:ext cx="4038600" cy="609600"/>
            <a:chOff x="1606" y="574"/>
            <a:chExt cx="2544" cy="384"/>
          </a:xfrm>
        </p:grpSpPr>
        <p:sp>
          <p:nvSpPr>
            <p:cNvPr id="9241" name="Rectangle 3"/>
            <p:cNvSpPr>
              <a:spLocks noChangeArrowheads="1"/>
            </p:cNvSpPr>
            <p:nvPr/>
          </p:nvSpPr>
          <p:spPr bwMode="auto">
            <a:xfrm>
              <a:off x="1606" y="574"/>
              <a:ext cx="2544" cy="384"/>
            </a:xfrm>
            <a:prstGeom prst="rect">
              <a:avLst/>
            </a:prstGeom>
            <a:solidFill>
              <a:schemeClr val="bg1">
                <a:lumMod val="95000"/>
              </a:schemeClr>
            </a:solidFill>
            <a:ln w="9525">
              <a:solidFill>
                <a:schemeClr val="tx1"/>
              </a:solidFill>
              <a:miter lim="800000"/>
              <a:headEnd type="none" w="sm" len="sm"/>
              <a:tailEnd type="none" w="sm" len="sm"/>
            </a:ln>
          </p:spPr>
          <p:txBody>
            <a:bodyPr wrap="none" anchor="ctr"/>
            <a:lstStyle/>
            <a:p>
              <a:endParaRPr lang="en-GB" dirty="0"/>
            </a:p>
          </p:txBody>
        </p:sp>
        <p:sp>
          <p:nvSpPr>
            <p:cNvPr id="9242" name="Text Box 4"/>
            <p:cNvSpPr txBox="1">
              <a:spLocks noChangeArrowheads="1"/>
            </p:cNvSpPr>
            <p:nvPr/>
          </p:nvSpPr>
          <p:spPr bwMode="auto">
            <a:xfrm>
              <a:off x="1668" y="638"/>
              <a:ext cx="2400" cy="231"/>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Concept generation</a:t>
              </a:r>
              <a:endParaRPr lang="en-US" dirty="0"/>
            </a:p>
          </p:txBody>
        </p:sp>
      </p:grpSp>
      <p:grpSp>
        <p:nvGrpSpPr>
          <p:cNvPr id="3" name="Group 34"/>
          <p:cNvGrpSpPr>
            <a:grpSpLocks/>
          </p:cNvGrpSpPr>
          <p:nvPr/>
        </p:nvGrpSpPr>
        <p:grpSpPr bwMode="auto">
          <a:xfrm>
            <a:off x="2928937" y="1655638"/>
            <a:ext cx="4038600" cy="904875"/>
            <a:chOff x="1606" y="964"/>
            <a:chExt cx="2544" cy="570"/>
          </a:xfrm>
        </p:grpSpPr>
        <p:sp>
          <p:nvSpPr>
            <p:cNvPr id="9238" name="Rectangle 6"/>
            <p:cNvSpPr>
              <a:spLocks noChangeArrowheads="1"/>
            </p:cNvSpPr>
            <p:nvPr/>
          </p:nvSpPr>
          <p:spPr bwMode="auto">
            <a:xfrm>
              <a:off x="1606" y="1150"/>
              <a:ext cx="2544" cy="384"/>
            </a:xfrm>
            <a:prstGeom prst="rect">
              <a:avLst/>
            </a:prstGeom>
            <a:solidFill>
              <a:schemeClr val="bg1">
                <a:lumMod val="95000"/>
              </a:schemeClr>
            </a:solidFill>
            <a:ln w="9525">
              <a:solidFill>
                <a:schemeClr val="tx1"/>
              </a:solidFill>
              <a:miter lim="800000"/>
              <a:headEnd type="none" w="sm" len="sm"/>
              <a:tailEnd type="none" w="sm" len="sm"/>
            </a:ln>
          </p:spPr>
          <p:txBody>
            <a:bodyPr wrap="none" anchor="ctr"/>
            <a:lstStyle/>
            <a:p>
              <a:endParaRPr lang="en-GB" dirty="0"/>
            </a:p>
          </p:txBody>
        </p:sp>
        <p:sp>
          <p:nvSpPr>
            <p:cNvPr id="9239" name="Text Box 7"/>
            <p:cNvSpPr txBox="1">
              <a:spLocks noChangeArrowheads="1"/>
            </p:cNvSpPr>
            <p:nvPr/>
          </p:nvSpPr>
          <p:spPr bwMode="auto">
            <a:xfrm>
              <a:off x="1684" y="1222"/>
              <a:ext cx="2400" cy="231"/>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Concept screening</a:t>
              </a:r>
              <a:endParaRPr lang="en-US" dirty="0"/>
            </a:p>
          </p:txBody>
        </p:sp>
        <p:cxnSp>
          <p:nvCxnSpPr>
            <p:cNvPr id="9240" name="AutoShape 20"/>
            <p:cNvCxnSpPr>
              <a:cxnSpLocks noChangeShapeType="1"/>
              <a:stCxn id="9241" idx="2"/>
              <a:endCxn id="9238" idx="0"/>
            </p:cNvCxnSpPr>
            <p:nvPr/>
          </p:nvCxnSpPr>
          <p:spPr bwMode="auto">
            <a:xfrm>
              <a:off x="2878" y="964"/>
              <a:ext cx="0" cy="186"/>
            </a:xfrm>
            <a:prstGeom prst="straightConnector1">
              <a:avLst/>
            </a:prstGeom>
            <a:noFill/>
            <a:ln w="34925">
              <a:solidFill>
                <a:srgbClr val="800080"/>
              </a:solidFill>
              <a:round/>
              <a:headEnd type="none" w="sm" len="sm"/>
              <a:tailEnd type="triangle" w="lg" len="med"/>
            </a:ln>
          </p:spPr>
        </p:cxnSp>
      </p:grpSp>
      <p:grpSp>
        <p:nvGrpSpPr>
          <p:cNvPr id="4" name="Group 35"/>
          <p:cNvGrpSpPr>
            <a:grpSpLocks/>
          </p:cNvGrpSpPr>
          <p:nvPr/>
        </p:nvGrpSpPr>
        <p:grpSpPr bwMode="auto">
          <a:xfrm>
            <a:off x="2928937" y="2570038"/>
            <a:ext cx="4038600" cy="904875"/>
            <a:chOff x="1606" y="1540"/>
            <a:chExt cx="2544" cy="570"/>
          </a:xfrm>
        </p:grpSpPr>
        <p:sp>
          <p:nvSpPr>
            <p:cNvPr id="9235" name="Rectangle 9"/>
            <p:cNvSpPr>
              <a:spLocks noChangeArrowheads="1"/>
            </p:cNvSpPr>
            <p:nvPr/>
          </p:nvSpPr>
          <p:spPr bwMode="auto">
            <a:xfrm>
              <a:off x="1606" y="1726"/>
              <a:ext cx="2544" cy="384"/>
            </a:xfrm>
            <a:prstGeom prst="rect">
              <a:avLst/>
            </a:prstGeom>
            <a:solidFill>
              <a:schemeClr val="bg1">
                <a:lumMod val="95000"/>
              </a:schemeClr>
            </a:solidFill>
            <a:ln w="9525">
              <a:solidFill>
                <a:schemeClr val="tx1"/>
              </a:solidFill>
              <a:miter lim="800000"/>
              <a:headEnd type="none" w="sm" len="sm"/>
              <a:tailEnd type="none" w="sm" len="sm"/>
            </a:ln>
          </p:spPr>
          <p:txBody>
            <a:bodyPr wrap="none" anchor="ctr"/>
            <a:lstStyle/>
            <a:p>
              <a:endParaRPr lang="en-GB" dirty="0"/>
            </a:p>
          </p:txBody>
        </p:sp>
        <p:sp>
          <p:nvSpPr>
            <p:cNvPr id="9236" name="Text Box 10"/>
            <p:cNvSpPr txBox="1">
              <a:spLocks noChangeArrowheads="1"/>
            </p:cNvSpPr>
            <p:nvPr/>
          </p:nvSpPr>
          <p:spPr bwMode="auto">
            <a:xfrm>
              <a:off x="1676" y="1798"/>
              <a:ext cx="2400" cy="231"/>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Preliminary design</a:t>
              </a:r>
              <a:endParaRPr lang="en-US" dirty="0"/>
            </a:p>
          </p:txBody>
        </p:sp>
        <p:cxnSp>
          <p:nvCxnSpPr>
            <p:cNvPr id="9237" name="AutoShape 21"/>
            <p:cNvCxnSpPr>
              <a:cxnSpLocks noChangeShapeType="1"/>
              <a:stCxn id="9238" idx="2"/>
              <a:endCxn id="9235" idx="0"/>
            </p:cNvCxnSpPr>
            <p:nvPr/>
          </p:nvCxnSpPr>
          <p:spPr bwMode="auto">
            <a:xfrm>
              <a:off x="2878" y="1540"/>
              <a:ext cx="0" cy="186"/>
            </a:xfrm>
            <a:prstGeom prst="straightConnector1">
              <a:avLst/>
            </a:prstGeom>
            <a:noFill/>
            <a:ln w="34925">
              <a:solidFill>
                <a:srgbClr val="800080"/>
              </a:solidFill>
              <a:round/>
              <a:headEnd type="none" w="sm" len="sm"/>
              <a:tailEnd type="triangle" w="lg" len="med"/>
            </a:ln>
          </p:spPr>
        </p:cxnSp>
      </p:grpSp>
      <p:grpSp>
        <p:nvGrpSpPr>
          <p:cNvPr id="5" name="Group 36"/>
          <p:cNvGrpSpPr>
            <a:grpSpLocks/>
          </p:cNvGrpSpPr>
          <p:nvPr/>
        </p:nvGrpSpPr>
        <p:grpSpPr bwMode="auto">
          <a:xfrm>
            <a:off x="2744788" y="3484438"/>
            <a:ext cx="4379913" cy="904875"/>
            <a:chOff x="1490" y="2116"/>
            <a:chExt cx="2759" cy="570"/>
          </a:xfrm>
        </p:grpSpPr>
        <p:sp>
          <p:nvSpPr>
            <p:cNvPr id="9232" name="Rectangle 12"/>
            <p:cNvSpPr>
              <a:spLocks noChangeArrowheads="1"/>
            </p:cNvSpPr>
            <p:nvPr/>
          </p:nvSpPr>
          <p:spPr bwMode="auto">
            <a:xfrm>
              <a:off x="1606" y="2302"/>
              <a:ext cx="2544" cy="384"/>
            </a:xfrm>
            <a:prstGeom prst="rect">
              <a:avLst/>
            </a:prstGeom>
            <a:solidFill>
              <a:schemeClr val="bg1">
                <a:lumMod val="95000"/>
              </a:schemeClr>
            </a:solidFill>
            <a:ln w="9525">
              <a:solidFill>
                <a:schemeClr val="tx1"/>
              </a:solidFill>
              <a:miter lim="800000"/>
              <a:headEnd type="none" w="sm" len="sm"/>
              <a:tailEnd type="none" w="sm" len="sm"/>
            </a:ln>
          </p:spPr>
          <p:txBody>
            <a:bodyPr wrap="none" anchor="ctr"/>
            <a:lstStyle/>
            <a:p>
              <a:endParaRPr lang="en-GB" dirty="0"/>
            </a:p>
          </p:txBody>
        </p:sp>
        <p:sp>
          <p:nvSpPr>
            <p:cNvPr id="9233" name="Text Box 13"/>
            <p:cNvSpPr txBox="1">
              <a:spLocks noChangeArrowheads="1"/>
            </p:cNvSpPr>
            <p:nvPr/>
          </p:nvSpPr>
          <p:spPr bwMode="auto">
            <a:xfrm>
              <a:off x="1490" y="2385"/>
              <a:ext cx="2759" cy="231"/>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Design evaluation and improvement</a:t>
              </a:r>
              <a:endParaRPr lang="en-US" dirty="0"/>
            </a:p>
          </p:txBody>
        </p:sp>
        <p:cxnSp>
          <p:nvCxnSpPr>
            <p:cNvPr id="9234" name="AutoShape 22"/>
            <p:cNvCxnSpPr>
              <a:cxnSpLocks noChangeShapeType="1"/>
              <a:stCxn id="9235" idx="2"/>
              <a:endCxn id="9232" idx="0"/>
            </p:cNvCxnSpPr>
            <p:nvPr/>
          </p:nvCxnSpPr>
          <p:spPr bwMode="auto">
            <a:xfrm>
              <a:off x="2878" y="2116"/>
              <a:ext cx="0" cy="186"/>
            </a:xfrm>
            <a:prstGeom prst="straightConnector1">
              <a:avLst/>
            </a:prstGeom>
            <a:noFill/>
            <a:ln w="34925">
              <a:solidFill>
                <a:srgbClr val="800080"/>
              </a:solidFill>
              <a:round/>
              <a:headEnd type="none" w="sm" len="sm"/>
              <a:tailEnd type="triangle" w="lg" len="med"/>
            </a:ln>
          </p:spPr>
        </p:cxnSp>
      </p:grpSp>
      <p:grpSp>
        <p:nvGrpSpPr>
          <p:cNvPr id="6" name="Group 37"/>
          <p:cNvGrpSpPr>
            <a:grpSpLocks/>
          </p:cNvGrpSpPr>
          <p:nvPr/>
        </p:nvGrpSpPr>
        <p:grpSpPr bwMode="auto">
          <a:xfrm>
            <a:off x="2928937" y="4398838"/>
            <a:ext cx="4038600" cy="904875"/>
            <a:chOff x="1606" y="2692"/>
            <a:chExt cx="2544" cy="570"/>
          </a:xfrm>
        </p:grpSpPr>
        <p:sp>
          <p:nvSpPr>
            <p:cNvPr id="9229" name="Rectangle 15"/>
            <p:cNvSpPr>
              <a:spLocks noChangeArrowheads="1"/>
            </p:cNvSpPr>
            <p:nvPr/>
          </p:nvSpPr>
          <p:spPr bwMode="auto">
            <a:xfrm>
              <a:off x="1606" y="2878"/>
              <a:ext cx="2544" cy="384"/>
            </a:xfrm>
            <a:prstGeom prst="rect">
              <a:avLst/>
            </a:prstGeom>
            <a:solidFill>
              <a:schemeClr val="bg1">
                <a:lumMod val="95000"/>
              </a:schemeClr>
            </a:solidFill>
            <a:ln w="9525">
              <a:solidFill>
                <a:schemeClr val="tx1"/>
              </a:solidFill>
              <a:miter lim="800000"/>
              <a:headEnd type="none" w="sm" len="sm"/>
              <a:tailEnd type="none" w="sm" len="sm"/>
            </a:ln>
          </p:spPr>
          <p:txBody>
            <a:bodyPr wrap="none" anchor="ctr"/>
            <a:lstStyle/>
            <a:p>
              <a:endParaRPr lang="en-GB" dirty="0"/>
            </a:p>
          </p:txBody>
        </p:sp>
        <p:sp>
          <p:nvSpPr>
            <p:cNvPr id="9230" name="Text Box 16"/>
            <p:cNvSpPr txBox="1">
              <a:spLocks noChangeArrowheads="1"/>
            </p:cNvSpPr>
            <p:nvPr/>
          </p:nvSpPr>
          <p:spPr bwMode="auto">
            <a:xfrm>
              <a:off x="1684" y="2942"/>
              <a:ext cx="2400" cy="231"/>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Prototyping and final design</a:t>
              </a:r>
              <a:endParaRPr lang="en-US" dirty="0"/>
            </a:p>
          </p:txBody>
        </p:sp>
        <p:cxnSp>
          <p:nvCxnSpPr>
            <p:cNvPr id="9231" name="AutoShape 23"/>
            <p:cNvCxnSpPr>
              <a:cxnSpLocks noChangeShapeType="1"/>
              <a:stCxn id="9232" idx="2"/>
              <a:endCxn id="9229" idx="0"/>
            </p:cNvCxnSpPr>
            <p:nvPr/>
          </p:nvCxnSpPr>
          <p:spPr bwMode="auto">
            <a:xfrm>
              <a:off x="2878" y="2692"/>
              <a:ext cx="0" cy="186"/>
            </a:xfrm>
            <a:prstGeom prst="straightConnector1">
              <a:avLst/>
            </a:prstGeom>
            <a:noFill/>
            <a:ln w="34925">
              <a:solidFill>
                <a:srgbClr val="800080"/>
              </a:solidFill>
              <a:round/>
              <a:headEnd type="none" w="sm" len="sm"/>
              <a:tailEnd type="triangle" w="lg" len="med"/>
            </a:ln>
          </p:spPr>
        </p:cxnSp>
      </p:grpSp>
      <p:grpSp>
        <p:nvGrpSpPr>
          <p:cNvPr id="7" name="Group 38"/>
          <p:cNvGrpSpPr>
            <a:grpSpLocks/>
          </p:cNvGrpSpPr>
          <p:nvPr/>
        </p:nvGrpSpPr>
        <p:grpSpPr bwMode="auto">
          <a:xfrm>
            <a:off x="2928937" y="5313238"/>
            <a:ext cx="4038600" cy="904875"/>
            <a:chOff x="1606" y="3268"/>
            <a:chExt cx="2544" cy="570"/>
          </a:xfrm>
        </p:grpSpPr>
        <p:sp>
          <p:nvSpPr>
            <p:cNvPr id="9226" name="Rectangle 18"/>
            <p:cNvSpPr>
              <a:spLocks noChangeArrowheads="1"/>
            </p:cNvSpPr>
            <p:nvPr/>
          </p:nvSpPr>
          <p:spPr bwMode="auto">
            <a:xfrm>
              <a:off x="1606" y="3454"/>
              <a:ext cx="2544" cy="384"/>
            </a:xfrm>
            <a:prstGeom prst="rect">
              <a:avLst/>
            </a:prstGeom>
            <a:solidFill>
              <a:schemeClr val="bg1">
                <a:lumMod val="95000"/>
              </a:schemeClr>
            </a:solidFill>
            <a:ln w="9525">
              <a:solidFill>
                <a:schemeClr val="tx1"/>
              </a:solidFill>
              <a:miter lim="800000"/>
              <a:headEnd type="none" w="sm" len="sm"/>
              <a:tailEnd type="none" w="sm" len="sm"/>
            </a:ln>
          </p:spPr>
          <p:txBody>
            <a:bodyPr wrap="none" anchor="ctr"/>
            <a:lstStyle/>
            <a:p>
              <a:endParaRPr lang="en-GB" dirty="0"/>
            </a:p>
          </p:txBody>
        </p:sp>
        <p:sp>
          <p:nvSpPr>
            <p:cNvPr id="9227" name="Text Box 19"/>
            <p:cNvSpPr txBox="1">
              <a:spLocks noChangeArrowheads="1"/>
            </p:cNvSpPr>
            <p:nvPr/>
          </p:nvSpPr>
          <p:spPr bwMode="auto">
            <a:xfrm>
              <a:off x="1676" y="3502"/>
              <a:ext cx="2400" cy="231"/>
            </a:xfrm>
            <a:prstGeom prst="rect">
              <a:avLst/>
            </a:prstGeom>
            <a:noFill/>
            <a:ln w="25400">
              <a:noFill/>
              <a:miter lim="800000"/>
              <a:headEnd type="none" w="sm" len="sm"/>
              <a:tailEnd type="none" w="sm" len="sm"/>
            </a:ln>
          </p:spPr>
          <p:txBody>
            <a:bodyPr>
              <a:spAutoFit/>
            </a:bodyPr>
            <a:lstStyle/>
            <a:p>
              <a:pPr algn="ctr" eaLnBrk="1" hangingPunct="1">
                <a:spcBef>
                  <a:spcPct val="50000"/>
                </a:spcBef>
              </a:pPr>
              <a:r>
                <a:rPr lang="en-GB" dirty="0"/>
                <a:t>Developing the operations process</a:t>
              </a:r>
              <a:endParaRPr lang="en-US" dirty="0"/>
            </a:p>
          </p:txBody>
        </p:sp>
        <p:cxnSp>
          <p:nvCxnSpPr>
            <p:cNvPr id="9228" name="AutoShape 24"/>
            <p:cNvCxnSpPr>
              <a:cxnSpLocks noChangeShapeType="1"/>
              <a:stCxn id="9229" idx="2"/>
              <a:endCxn id="9226" idx="0"/>
            </p:cNvCxnSpPr>
            <p:nvPr/>
          </p:nvCxnSpPr>
          <p:spPr bwMode="auto">
            <a:xfrm>
              <a:off x="2878" y="3268"/>
              <a:ext cx="0" cy="186"/>
            </a:xfrm>
            <a:prstGeom prst="straightConnector1">
              <a:avLst/>
            </a:prstGeom>
            <a:noFill/>
            <a:ln w="34925">
              <a:solidFill>
                <a:srgbClr val="800080"/>
              </a:solidFill>
              <a:round/>
              <a:headEnd type="none" w="sm" len="sm"/>
              <a:tailEnd type="triangle" w="lg" len="med"/>
            </a:ln>
          </p:spPr>
        </p:cxnSp>
      </p:grpSp>
      <p:sp>
        <p:nvSpPr>
          <p:cNvPr id="9224" name="Text Box 25"/>
          <p:cNvSpPr txBox="1">
            <a:spLocks noChangeArrowheads="1"/>
          </p:cNvSpPr>
          <p:nvPr/>
        </p:nvSpPr>
        <p:spPr bwMode="auto">
          <a:xfrm>
            <a:off x="3198812" y="6200775"/>
            <a:ext cx="3429000" cy="369332"/>
          </a:xfrm>
          <a:prstGeom prst="rect">
            <a:avLst/>
          </a:prstGeom>
          <a:noFill/>
          <a:ln w="31750">
            <a:noFill/>
            <a:miter lim="800000"/>
            <a:headEnd type="none" w="sm" len="sm"/>
            <a:tailEnd type="none" w="sm" len="sm"/>
          </a:ln>
        </p:spPr>
        <p:txBody>
          <a:bodyPr>
            <a:spAutoFit/>
          </a:bodyPr>
          <a:lstStyle/>
          <a:p>
            <a:pPr eaLnBrk="1" hangingPunct="1">
              <a:spcBef>
                <a:spcPct val="50000"/>
              </a:spcBef>
            </a:pPr>
            <a:endParaRPr lang="en-GB" b="1" dirty="0"/>
          </a:p>
        </p:txBody>
      </p:sp>
      <p:sp>
        <p:nvSpPr>
          <p:cNvPr id="9225" name="Text Box 26"/>
          <p:cNvSpPr txBox="1">
            <a:spLocks noChangeArrowheads="1"/>
          </p:cNvSpPr>
          <p:nvPr/>
        </p:nvSpPr>
        <p:spPr bwMode="auto">
          <a:xfrm>
            <a:off x="379412" y="79619"/>
            <a:ext cx="9144000" cy="954107"/>
          </a:xfrm>
          <a:prstGeom prst="rect">
            <a:avLst/>
          </a:prstGeom>
          <a:noFill/>
          <a:ln w="31750">
            <a:noFill/>
            <a:miter lim="800000"/>
            <a:headEnd type="none" w="sm" len="sm"/>
            <a:tailEnd type="none" w="sm" len="sm"/>
          </a:ln>
        </p:spPr>
        <p:txBody>
          <a:bodyPr wrap="square">
            <a:spAutoFit/>
          </a:bodyPr>
          <a:lstStyle/>
          <a:p>
            <a:pPr algn="ctr" eaLnBrk="1" hangingPunct="1">
              <a:spcBef>
                <a:spcPct val="50000"/>
              </a:spcBef>
            </a:pPr>
            <a:r>
              <a:rPr lang="en-GB" sz="2800" b="1" dirty="0"/>
              <a:t>A typical ‘stage model’ of the product </a:t>
            </a:r>
            <a:br>
              <a:rPr lang="en-GB" sz="2800" b="1" dirty="0"/>
            </a:br>
            <a:r>
              <a:rPr lang="en-GB" sz="2800" b="1" dirty="0"/>
              <a:t>and service development process</a:t>
            </a:r>
            <a:endParaRPr lang="en-US" sz="28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1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up)">
                                      <p:cBhvr>
                                        <p:cTn id="17" dur="1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up)">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up)">
                                      <p:cBhvr>
                                        <p:cTn id="27" dur="1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up)">
                                      <p:cBhvr>
                                        <p:cTn id="32"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AutoShape 2"/>
          <p:cNvSpPr>
            <a:spLocks noChangeArrowheads="1"/>
          </p:cNvSpPr>
          <p:nvPr/>
        </p:nvSpPr>
        <p:spPr bwMode="auto">
          <a:xfrm rot="16200000">
            <a:off x="3375025" y="2760489"/>
            <a:ext cx="1668462" cy="1828800"/>
          </a:xfrm>
          <a:custGeom>
            <a:avLst/>
            <a:gdLst>
              <a:gd name="T0" fmla="*/ 1316000 w 21600"/>
              <a:gd name="T1" fmla="*/ 914400 h 21600"/>
              <a:gd name="T2" fmla="*/ 834231 w 21600"/>
              <a:gd name="T3" fmla="*/ 1828800 h 21600"/>
              <a:gd name="T4" fmla="*/ 352463 w 21600"/>
              <a:gd name="T5" fmla="*/ 914400 h 21600"/>
              <a:gd name="T6" fmla="*/ 834231 w 21600"/>
              <a:gd name="T7" fmla="*/ 0 h 21600"/>
              <a:gd name="T8" fmla="*/ 0 60000 65536"/>
              <a:gd name="T9" fmla="*/ 0 60000 65536"/>
              <a:gd name="T10" fmla="*/ 0 60000 65536"/>
              <a:gd name="T11" fmla="*/ 0 60000 65536"/>
              <a:gd name="T12" fmla="*/ 6363 w 21600"/>
              <a:gd name="T13" fmla="*/ 6363 h 21600"/>
              <a:gd name="T14" fmla="*/ 15237 w 21600"/>
              <a:gd name="T15" fmla="*/ 15237 h 21600"/>
            </a:gdLst>
            <a:ahLst/>
            <a:cxnLst>
              <a:cxn ang="T8">
                <a:pos x="T0" y="T1"/>
              </a:cxn>
              <a:cxn ang="T9">
                <a:pos x="T2" y="T3"/>
              </a:cxn>
              <a:cxn ang="T10">
                <a:pos x="T4" y="T5"/>
              </a:cxn>
              <a:cxn ang="T11">
                <a:pos x="T6" y="T7"/>
              </a:cxn>
            </a:cxnLst>
            <a:rect l="T12" t="T13" r="T14" b="T15"/>
            <a:pathLst>
              <a:path w="21600" h="21600">
                <a:moveTo>
                  <a:pt x="0" y="0"/>
                </a:moveTo>
                <a:lnTo>
                  <a:pt x="9125" y="21600"/>
                </a:lnTo>
                <a:lnTo>
                  <a:pt x="12475" y="21600"/>
                </a:lnTo>
                <a:lnTo>
                  <a:pt x="21600" y="0"/>
                </a:lnTo>
                <a:close/>
              </a:path>
            </a:pathLst>
          </a:custGeom>
          <a:solidFill>
            <a:srgbClr val="99CCFF"/>
          </a:solidFill>
          <a:ln w="9525">
            <a:solidFill>
              <a:schemeClr val="tx1"/>
            </a:solidFill>
            <a:miter lim="800000"/>
            <a:headEnd type="none" w="sm" len="sm"/>
            <a:tailEnd type="none" w="sm" len="lg"/>
          </a:ln>
        </p:spPr>
        <p:txBody>
          <a:bodyPr wrap="none" anchor="ctr"/>
          <a:lstStyle/>
          <a:p>
            <a:endParaRPr lang="en-GB" dirty="0"/>
          </a:p>
        </p:txBody>
      </p:sp>
      <p:sp>
        <p:nvSpPr>
          <p:cNvPr id="10243" name="Oval 3"/>
          <p:cNvSpPr>
            <a:spLocks noChangeArrowheads="1"/>
          </p:cNvSpPr>
          <p:nvPr/>
        </p:nvSpPr>
        <p:spPr bwMode="auto">
          <a:xfrm>
            <a:off x="3078956" y="2840658"/>
            <a:ext cx="406400" cy="1668462"/>
          </a:xfrm>
          <a:prstGeom prst="ellipse">
            <a:avLst/>
          </a:prstGeom>
          <a:solidFill>
            <a:srgbClr val="CCCCFF"/>
          </a:solidFill>
          <a:ln w="9525">
            <a:solidFill>
              <a:schemeClr val="tx1"/>
            </a:solidFill>
            <a:round/>
            <a:headEnd type="none" w="sm" len="sm"/>
            <a:tailEnd type="none" w="sm" len="lg"/>
          </a:ln>
        </p:spPr>
        <p:txBody>
          <a:bodyPr wrap="none" anchor="ctr"/>
          <a:lstStyle/>
          <a:p>
            <a:endParaRPr lang="en-GB" dirty="0"/>
          </a:p>
        </p:txBody>
      </p:sp>
      <p:sp>
        <p:nvSpPr>
          <p:cNvPr id="10244" name="Oval 4"/>
          <p:cNvSpPr>
            <a:spLocks noChangeArrowheads="1"/>
          </p:cNvSpPr>
          <p:nvPr/>
        </p:nvSpPr>
        <p:spPr bwMode="auto">
          <a:xfrm>
            <a:off x="2974182" y="2931145"/>
            <a:ext cx="212725" cy="185738"/>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0245" name="Oval 5"/>
          <p:cNvSpPr>
            <a:spLocks noChangeArrowheads="1"/>
          </p:cNvSpPr>
          <p:nvPr/>
        </p:nvSpPr>
        <p:spPr bwMode="auto">
          <a:xfrm>
            <a:off x="3232944" y="3116884"/>
            <a:ext cx="214312" cy="185737"/>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0246" name="Oval 6"/>
          <p:cNvSpPr>
            <a:spLocks noChangeArrowheads="1"/>
          </p:cNvSpPr>
          <p:nvPr/>
        </p:nvSpPr>
        <p:spPr bwMode="auto">
          <a:xfrm>
            <a:off x="3124995" y="3431208"/>
            <a:ext cx="212725" cy="184150"/>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0247" name="Oval 7"/>
          <p:cNvSpPr>
            <a:spLocks noChangeArrowheads="1"/>
          </p:cNvSpPr>
          <p:nvPr/>
        </p:nvSpPr>
        <p:spPr bwMode="auto">
          <a:xfrm>
            <a:off x="2974182" y="3212133"/>
            <a:ext cx="212725" cy="184150"/>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0248" name="Oval 8"/>
          <p:cNvSpPr>
            <a:spLocks noChangeArrowheads="1"/>
          </p:cNvSpPr>
          <p:nvPr/>
        </p:nvSpPr>
        <p:spPr bwMode="auto">
          <a:xfrm>
            <a:off x="3247232" y="3672509"/>
            <a:ext cx="212725" cy="187325"/>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0249" name="Oval 9"/>
          <p:cNvSpPr>
            <a:spLocks noChangeArrowheads="1"/>
          </p:cNvSpPr>
          <p:nvPr/>
        </p:nvSpPr>
        <p:spPr bwMode="auto">
          <a:xfrm>
            <a:off x="2974182" y="3767759"/>
            <a:ext cx="212725" cy="185737"/>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0250" name="Oval 10"/>
          <p:cNvSpPr>
            <a:spLocks noChangeArrowheads="1"/>
          </p:cNvSpPr>
          <p:nvPr/>
        </p:nvSpPr>
        <p:spPr bwMode="auto">
          <a:xfrm>
            <a:off x="3186907" y="3953495"/>
            <a:ext cx="212725" cy="184150"/>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0251" name="Oval 11"/>
          <p:cNvSpPr>
            <a:spLocks noChangeArrowheads="1"/>
          </p:cNvSpPr>
          <p:nvPr/>
        </p:nvSpPr>
        <p:spPr bwMode="auto">
          <a:xfrm>
            <a:off x="3078956" y="4229720"/>
            <a:ext cx="215900" cy="185738"/>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0252" name="Text Box 12"/>
          <p:cNvSpPr txBox="1">
            <a:spLocks noChangeArrowheads="1"/>
          </p:cNvSpPr>
          <p:nvPr/>
        </p:nvSpPr>
        <p:spPr bwMode="auto">
          <a:xfrm>
            <a:off x="1913731" y="2213595"/>
            <a:ext cx="2971800" cy="641350"/>
          </a:xfrm>
          <a:prstGeom prst="rect">
            <a:avLst/>
          </a:prstGeom>
          <a:noFill/>
          <a:ln w="9525">
            <a:noFill/>
            <a:miter lim="800000"/>
            <a:headEnd type="none" w="sm" len="sm"/>
            <a:tailEnd type="none" w="sm" len="lg"/>
          </a:ln>
        </p:spPr>
        <p:txBody>
          <a:bodyPr>
            <a:spAutoFit/>
          </a:bodyPr>
          <a:lstStyle/>
          <a:p>
            <a:pPr algn="ctr">
              <a:spcBef>
                <a:spcPct val="50000"/>
              </a:spcBef>
            </a:pPr>
            <a:r>
              <a:rPr lang="en-US" dirty="0"/>
              <a:t>Many concepts enter the development process</a:t>
            </a:r>
          </a:p>
        </p:txBody>
      </p:sp>
      <p:sp>
        <p:nvSpPr>
          <p:cNvPr id="10253" name="Text Box 13"/>
          <p:cNvSpPr txBox="1">
            <a:spLocks noChangeArrowheads="1"/>
          </p:cNvSpPr>
          <p:nvPr/>
        </p:nvSpPr>
        <p:spPr bwMode="auto">
          <a:xfrm>
            <a:off x="6003132" y="2816845"/>
            <a:ext cx="1985963" cy="641350"/>
          </a:xfrm>
          <a:prstGeom prst="rect">
            <a:avLst/>
          </a:prstGeom>
          <a:noFill/>
          <a:ln w="9525">
            <a:noFill/>
            <a:miter lim="800000"/>
            <a:headEnd type="none" w="sm" len="sm"/>
            <a:tailEnd type="none" w="sm" len="lg"/>
          </a:ln>
        </p:spPr>
        <p:txBody>
          <a:bodyPr>
            <a:spAutoFit/>
          </a:bodyPr>
          <a:lstStyle/>
          <a:p>
            <a:pPr algn="ctr">
              <a:spcBef>
                <a:spcPct val="50000"/>
              </a:spcBef>
            </a:pPr>
            <a:r>
              <a:rPr lang="en-US" dirty="0"/>
              <a:t>One ‘best’ design emerges</a:t>
            </a:r>
          </a:p>
        </p:txBody>
      </p:sp>
      <p:sp>
        <p:nvSpPr>
          <p:cNvPr id="10254" name="Freeform 14"/>
          <p:cNvSpPr>
            <a:spLocks/>
          </p:cNvSpPr>
          <p:nvPr/>
        </p:nvSpPr>
        <p:spPr bwMode="auto">
          <a:xfrm>
            <a:off x="5125245" y="3542333"/>
            <a:ext cx="1785937" cy="260350"/>
          </a:xfrm>
          <a:custGeom>
            <a:avLst/>
            <a:gdLst>
              <a:gd name="T0" fmla="*/ 1275 w 1275"/>
              <a:gd name="T1" fmla="*/ 237 h 237"/>
              <a:gd name="T2" fmla="*/ 0 w 1275"/>
              <a:gd name="T3" fmla="*/ 234 h 237"/>
              <a:gd name="T4" fmla="*/ 0 w 1275"/>
              <a:gd name="T5" fmla="*/ 0 h 237"/>
              <a:gd name="T6" fmla="*/ 1272 w 1275"/>
              <a:gd name="T7" fmla="*/ 0 h 237"/>
              <a:gd name="T8" fmla="*/ 0 60000 65536"/>
              <a:gd name="T9" fmla="*/ 0 60000 65536"/>
              <a:gd name="T10" fmla="*/ 0 60000 65536"/>
              <a:gd name="T11" fmla="*/ 0 60000 65536"/>
              <a:gd name="T12" fmla="*/ 0 w 1275"/>
              <a:gd name="T13" fmla="*/ 0 h 237"/>
              <a:gd name="T14" fmla="*/ 1275 w 1275"/>
              <a:gd name="T15" fmla="*/ 237 h 237"/>
            </a:gdLst>
            <a:ahLst/>
            <a:cxnLst>
              <a:cxn ang="T8">
                <a:pos x="T0" y="T1"/>
              </a:cxn>
              <a:cxn ang="T9">
                <a:pos x="T2" y="T3"/>
              </a:cxn>
              <a:cxn ang="T10">
                <a:pos x="T4" y="T5"/>
              </a:cxn>
              <a:cxn ang="T11">
                <a:pos x="T6" y="T7"/>
              </a:cxn>
            </a:cxnLst>
            <a:rect l="T12" t="T13" r="T14" b="T15"/>
            <a:pathLst>
              <a:path w="1275" h="237">
                <a:moveTo>
                  <a:pt x="1275" y="237"/>
                </a:moveTo>
                <a:lnTo>
                  <a:pt x="0" y="234"/>
                </a:lnTo>
                <a:lnTo>
                  <a:pt x="0" y="0"/>
                </a:lnTo>
                <a:lnTo>
                  <a:pt x="1272" y="0"/>
                </a:lnTo>
              </a:path>
            </a:pathLst>
          </a:custGeom>
          <a:solidFill>
            <a:srgbClr val="99CCFF"/>
          </a:solidFill>
          <a:ln w="9525" cap="flat" cmpd="sng">
            <a:solidFill>
              <a:schemeClr val="tx1"/>
            </a:solidFill>
            <a:prstDash val="solid"/>
            <a:round/>
            <a:headEnd type="none" w="sm" len="med"/>
            <a:tailEnd type="none" w="sm" len="lg"/>
          </a:ln>
        </p:spPr>
        <p:txBody>
          <a:bodyPr/>
          <a:lstStyle/>
          <a:p>
            <a:endParaRPr lang="en-GB" dirty="0"/>
          </a:p>
        </p:txBody>
      </p:sp>
      <p:sp>
        <p:nvSpPr>
          <p:cNvPr id="10255" name="Oval 15"/>
          <p:cNvSpPr>
            <a:spLocks noChangeArrowheads="1"/>
          </p:cNvSpPr>
          <p:nvPr/>
        </p:nvSpPr>
        <p:spPr bwMode="auto">
          <a:xfrm>
            <a:off x="6806407" y="3547096"/>
            <a:ext cx="212725" cy="250825"/>
          </a:xfrm>
          <a:prstGeom prst="ellipse">
            <a:avLst/>
          </a:prstGeom>
          <a:solidFill>
            <a:srgbClr val="CCCCFF"/>
          </a:solidFill>
          <a:ln w="9525">
            <a:solidFill>
              <a:schemeClr val="tx1"/>
            </a:solidFill>
            <a:round/>
            <a:headEnd type="none" w="sm" len="sm"/>
            <a:tailEnd type="none" w="sm" len="lg"/>
          </a:ln>
        </p:spPr>
        <p:txBody>
          <a:bodyPr wrap="none" anchor="ctr"/>
          <a:lstStyle/>
          <a:p>
            <a:endParaRPr lang="en-GB" dirty="0"/>
          </a:p>
        </p:txBody>
      </p:sp>
      <p:sp>
        <p:nvSpPr>
          <p:cNvPr id="10256" name="Oval 16"/>
          <p:cNvSpPr>
            <a:spLocks noChangeArrowheads="1"/>
          </p:cNvSpPr>
          <p:nvPr/>
        </p:nvSpPr>
        <p:spPr bwMode="auto">
          <a:xfrm>
            <a:off x="6974682" y="3577259"/>
            <a:ext cx="214313" cy="185737"/>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0257" name="Text Box 45"/>
          <p:cNvSpPr txBox="1">
            <a:spLocks noChangeArrowheads="1"/>
          </p:cNvSpPr>
          <p:nvPr/>
        </p:nvSpPr>
        <p:spPr bwMode="auto">
          <a:xfrm>
            <a:off x="1153244" y="504720"/>
            <a:ext cx="7596336" cy="523220"/>
          </a:xfrm>
          <a:prstGeom prst="rect">
            <a:avLst/>
          </a:prstGeom>
          <a:noFill/>
          <a:ln w="9525">
            <a:noFill/>
            <a:miter lim="800000"/>
            <a:headEnd type="none" w="sm" len="sm"/>
            <a:tailEnd type="none" w="sm" len="sm"/>
          </a:ln>
        </p:spPr>
        <p:txBody>
          <a:bodyPr wrap="square">
            <a:spAutoFit/>
          </a:bodyPr>
          <a:lstStyle/>
          <a:p>
            <a:pPr algn="ctr" eaLnBrk="1" hangingPunct="1">
              <a:spcBef>
                <a:spcPct val="50000"/>
              </a:spcBef>
            </a:pPr>
            <a:r>
              <a:rPr lang="en-GB" sz="2800" b="1" dirty="0"/>
              <a:t>The idealised development funnel</a:t>
            </a:r>
            <a:endParaRPr lang="en-US" sz="2800" b="1" dirty="0"/>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reeform 17"/>
          <p:cNvSpPr>
            <a:spLocks/>
          </p:cNvSpPr>
          <p:nvPr/>
        </p:nvSpPr>
        <p:spPr bwMode="auto">
          <a:xfrm>
            <a:off x="3255962" y="2092921"/>
            <a:ext cx="5067300" cy="2168525"/>
          </a:xfrm>
          <a:custGeom>
            <a:avLst/>
            <a:gdLst>
              <a:gd name="T0" fmla="*/ 158 w 1702"/>
              <a:gd name="T1" fmla="*/ 0 h 828"/>
              <a:gd name="T2" fmla="*/ 0 w 1702"/>
              <a:gd name="T3" fmla="*/ 396 h 828"/>
              <a:gd name="T4" fmla="*/ 158 w 1702"/>
              <a:gd name="T5" fmla="*/ 828 h 828"/>
              <a:gd name="T6" fmla="*/ 297 w 1702"/>
              <a:gd name="T7" fmla="*/ 565 h 828"/>
              <a:gd name="T8" fmla="*/ 805 w 1702"/>
              <a:gd name="T9" fmla="*/ 565 h 828"/>
              <a:gd name="T10" fmla="*/ 958 w 1702"/>
              <a:gd name="T11" fmla="*/ 458 h 828"/>
              <a:gd name="T12" fmla="*/ 1702 w 1702"/>
              <a:gd name="T13" fmla="*/ 460 h 828"/>
              <a:gd name="T14" fmla="*/ 1690 w 1702"/>
              <a:gd name="T15" fmla="*/ 352 h 828"/>
              <a:gd name="T16" fmla="*/ 958 w 1702"/>
              <a:gd name="T17" fmla="*/ 351 h 828"/>
              <a:gd name="T18" fmla="*/ 819 w 1702"/>
              <a:gd name="T19" fmla="*/ 251 h 828"/>
              <a:gd name="T20" fmla="*/ 819 w 1702"/>
              <a:gd name="T21" fmla="*/ 101 h 828"/>
              <a:gd name="T22" fmla="*/ 369 w 1702"/>
              <a:gd name="T23" fmla="*/ 101 h 828"/>
              <a:gd name="T24" fmla="*/ 369 w 1702"/>
              <a:gd name="T25" fmla="*/ 270 h 828"/>
              <a:gd name="T26" fmla="*/ 302 w 1702"/>
              <a:gd name="T27" fmla="*/ 245 h 828"/>
              <a:gd name="T28" fmla="*/ 158 w 1702"/>
              <a:gd name="T29" fmla="*/ 0 h 82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702"/>
              <a:gd name="T46" fmla="*/ 0 h 828"/>
              <a:gd name="T47" fmla="*/ 1702 w 1702"/>
              <a:gd name="T48" fmla="*/ 828 h 82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702" h="828">
                <a:moveTo>
                  <a:pt x="158" y="0"/>
                </a:moveTo>
                <a:lnTo>
                  <a:pt x="0" y="396"/>
                </a:lnTo>
                <a:lnTo>
                  <a:pt x="158" y="828"/>
                </a:lnTo>
                <a:lnTo>
                  <a:pt x="297" y="565"/>
                </a:lnTo>
                <a:lnTo>
                  <a:pt x="805" y="565"/>
                </a:lnTo>
                <a:lnTo>
                  <a:pt x="958" y="458"/>
                </a:lnTo>
                <a:lnTo>
                  <a:pt x="1702" y="460"/>
                </a:lnTo>
                <a:lnTo>
                  <a:pt x="1690" y="352"/>
                </a:lnTo>
                <a:lnTo>
                  <a:pt x="958" y="351"/>
                </a:lnTo>
                <a:lnTo>
                  <a:pt x="819" y="251"/>
                </a:lnTo>
                <a:lnTo>
                  <a:pt x="819" y="101"/>
                </a:lnTo>
                <a:lnTo>
                  <a:pt x="369" y="101"/>
                </a:lnTo>
                <a:lnTo>
                  <a:pt x="369" y="270"/>
                </a:lnTo>
                <a:lnTo>
                  <a:pt x="302" y="245"/>
                </a:lnTo>
                <a:lnTo>
                  <a:pt x="158" y="0"/>
                </a:lnTo>
                <a:close/>
              </a:path>
            </a:pathLst>
          </a:custGeom>
          <a:solidFill>
            <a:srgbClr val="99CCFF"/>
          </a:solidFill>
          <a:ln w="31750">
            <a:solidFill>
              <a:schemeClr val="tx1"/>
            </a:solidFill>
            <a:round/>
            <a:headEnd/>
            <a:tailEnd/>
          </a:ln>
        </p:spPr>
        <p:txBody>
          <a:bodyPr wrap="none" anchor="ctr"/>
          <a:lstStyle/>
          <a:p>
            <a:endParaRPr lang="en-GB" dirty="0"/>
          </a:p>
        </p:txBody>
      </p:sp>
      <p:sp>
        <p:nvSpPr>
          <p:cNvPr id="11267" name="Oval 18"/>
          <p:cNvSpPr>
            <a:spLocks noChangeArrowheads="1"/>
          </p:cNvSpPr>
          <p:nvPr/>
        </p:nvSpPr>
        <p:spPr bwMode="auto">
          <a:xfrm>
            <a:off x="3217862" y="3024783"/>
            <a:ext cx="242888" cy="304800"/>
          </a:xfrm>
          <a:prstGeom prst="ellipse">
            <a:avLst/>
          </a:prstGeom>
          <a:solidFill>
            <a:srgbClr val="CCCCFF"/>
          </a:solidFill>
          <a:ln w="9525">
            <a:solidFill>
              <a:schemeClr val="tx1"/>
            </a:solidFill>
            <a:round/>
            <a:headEnd/>
            <a:tailEnd/>
          </a:ln>
        </p:spPr>
        <p:txBody>
          <a:bodyPr wrap="none" anchor="ctr"/>
          <a:lstStyle/>
          <a:p>
            <a:endParaRPr lang="en-GB" dirty="0"/>
          </a:p>
        </p:txBody>
      </p:sp>
      <p:sp>
        <p:nvSpPr>
          <p:cNvPr id="11268" name="Oval 19"/>
          <p:cNvSpPr>
            <a:spLocks noChangeArrowheads="1"/>
          </p:cNvSpPr>
          <p:nvPr/>
        </p:nvSpPr>
        <p:spPr bwMode="auto">
          <a:xfrm>
            <a:off x="2862263" y="3080346"/>
            <a:ext cx="182563" cy="182563"/>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1269" name="Oval 20"/>
          <p:cNvSpPr>
            <a:spLocks noChangeArrowheads="1"/>
          </p:cNvSpPr>
          <p:nvPr/>
        </p:nvSpPr>
        <p:spPr bwMode="auto">
          <a:xfrm>
            <a:off x="4340225" y="2786658"/>
            <a:ext cx="182562" cy="182562"/>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1270" name="Oval 21"/>
          <p:cNvSpPr>
            <a:spLocks noChangeArrowheads="1"/>
          </p:cNvSpPr>
          <p:nvPr/>
        </p:nvSpPr>
        <p:spPr bwMode="auto">
          <a:xfrm>
            <a:off x="4354513" y="3064471"/>
            <a:ext cx="182563" cy="182563"/>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1271" name="Oval 22"/>
          <p:cNvSpPr>
            <a:spLocks noChangeArrowheads="1"/>
          </p:cNvSpPr>
          <p:nvPr/>
        </p:nvSpPr>
        <p:spPr bwMode="auto">
          <a:xfrm>
            <a:off x="4354513" y="3329583"/>
            <a:ext cx="182563" cy="182562"/>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1272" name="Rectangle 23"/>
          <p:cNvSpPr>
            <a:spLocks noChangeArrowheads="1"/>
          </p:cNvSpPr>
          <p:nvPr/>
        </p:nvSpPr>
        <p:spPr bwMode="auto">
          <a:xfrm>
            <a:off x="4703762" y="2545358"/>
            <a:ext cx="622300" cy="304800"/>
          </a:xfrm>
          <a:prstGeom prst="rect">
            <a:avLst/>
          </a:prstGeom>
          <a:solidFill>
            <a:srgbClr val="CCCCFF"/>
          </a:solidFill>
          <a:ln w="9525">
            <a:solidFill>
              <a:schemeClr val="tx1"/>
            </a:solidFill>
            <a:miter lim="800000"/>
            <a:headEnd/>
            <a:tailEnd/>
          </a:ln>
        </p:spPr>
        <p:txBody>
          <a:bodyPr wrap="none" anchor="ctr"/>
          <a:lstStyle/>
          <a:p>
            <a:endParaRPr lang="en-GB" dirty="0"/>
          </a:p>
        </p:txBody>
      </p:sp>
      <p:sp>
        <p:nvSpPr>
          <p:cNvPr id="11273" name="Line 24"/>
          <p:cNvSpPr>
            <a:spLocks noChangeShapeType="1"/>
          </p:cNvSpPr>
          <p:nvPr/>
        </p:nvSpPr>
        <p:spPr bwMode="auto">
          <a:xfrm flipV="1">
            <a:off x="5516562" y="2434233"/>
            <a:ext cx="0" cy="201612"/>
          </a:xfrm>
          <a:prstGeom prst="line">
            <a:avLst/>
          </a:prstGeom>
          <a:noFill/>
          <a:ln w="31750">
            <a:solidFill>
              <a:srgbClr val="0000CC"/>
            </a:solidFill>
            <a:round/>
            <a:headEnd/>
            <a:tailEnd/>
          </a:ln>
        </p:spPr>
        <p:txBody>
          <a:bodyPr wrap="none" anchor="ctr"/>
          <a:lstStyle/>
          <a:p>
            <a:endParaRPr lang="en-GB" dirty="0"/>
          </a:p>
        </p:txBody>
      </p:sp>
      <p:sp>
        <p:nvSpPr>
          <p:cNvPr id="11274" name="Freeform 25"/>
          <p:cNvSpPr>
            <a:spLocks/>
          </p:cNvSpPr>
          <p:nvPr/>
        </p:nvSpPr>
        <p:spPr bwMode="auto">
          <a:xfrm>
            <a:off x="4468813" y="2429471"/>
            <a:ext cx="1046163" cy="3175"/>
          </a:xfrm>
          <a:custGeom>
            <a:avLst/>
            <a:gdLst>
              <a:gd name="T0" fmla="*/ 438 w 438"/>
              <a:gd name="T1" fmla="*/ 0 h 1"/>
              <a:gd name="T2" fmla="*/ 0 w 438"/>
              <a:gd name="T3" fmla="*/ 0 h 1"/>
              <a:gd name="T4" fmla="*/ 0 60000 65536"/>
              <a:gd name="T5" fmla="*/ 0 60000 65536"/>
              <a:gd name="T6" fmla="*/ 0 w 438"/>
              <a:gd name="T7" fmla="*/ 0 h 1"/>
              <a:gd name="T8" fmla="*/ 438 w 438"/>
              <a:gd name="T9" fmla="*/ 1 h 1"/>
            </a:gdLst>
            <a:ahLst/>
            <a:cxnLst>
              <a:cxn ang="T4">
                <a:pos x="T0" y="T1"/>
              </a:cxn>
              <a:cxn ang="T5">
                <a:pos x="T2" y="T3"/>
              </a:cxn>
            </a:cxnLst>
            <a:rect l="T6" t="T7" r="T8" b="T9"/>
            <a:pathLst>
              <a:path w="438" h="1">
                <a:moveTo>
                  <a:pt x="438" y="0"/>
                </a:moveTo>
                <a:lnTo>
                  <a:pt x="0" y="0"/>
                </a:lnTo>
              </a:path>
            </a:pathLst>
          </a:custGeom>
          <a:noFill/>
          <a:ln w="31750">
            <a:solidFill>
              <a:srgbClr val="0000CC"/>
            </a:solidFill>
            <a:round/>
            <a:headEnd type="none" w="med" len="med"/>
            <a:tailEnd type="none" w="med" len="med"/>
          </a:ln>
        </p:spPr>
        <p:txBody>
          <a:bodyPr wrap="none" anchor="ctr"/>
          <a:lstStyle/>
          <a:p>
            <a:endParaRPr lang="en-GB" dirty="0"/>
          </a:p>
        </p:txBody>
      </p:sp>
      <p:sp>
        <p:nvSpPr>
          <p:cNvPr id="11275" name="Line 26"/>
          <p:cNvSpPr>
            <a:spLocks noChangeShapeType="1"/>
          </p:cNvSpPr>
          <p:nvPr/>
        </p:nvSpPr>
        <p:spPr bwMode="auto">
          <a:xfrm>
            <a:off x="4471987" y="2429471"/>
            <a:ext cx="0" cy="288925"/>
          </a:xfrm>
          <a:prstGeom prst="line">
            <a:avLst/>
          </a:prstGeom>
          <a:noFill/>
          <a:ln w="25400">
            <a:solidFill>
              <a:srgbClr val="0000CC"/>
            </a:solidFill>
            <a:round/>
            <a:headEnd/>
            <a:tailEnd type="triangle" w="lg" len="med"/>
          </a:ln>
        </p:spPr>
        <p:txBody>
          <a:bodyPr wrap="none" anchor="ctr"/>
          <a:lstStyle/>
          <a:p>
            <a:endParaRPr lang="en-GB" dirty="0"/>
          </a:p>
        </p:txBody>
      </p:sp>
      <p:sp>
        <p:nvSpPr>
          <p:cNvPr id="11276" name="Rectangle 27"/>
          <p:cNvSpPr>
            <a:spLocks noChangeArrowheads="1"/>
          </p:cNvSpPr>
          <p:nvPr/>
        </p:nvSpPr>
        <p:spPr bwMode="auto">
          <a:xfrm>
            <a:off x="4989512" y="2758084"/>
            <a:ext cx="133350" cy="947737"/>
          </a:xfrm>
          <a:prstGeom prst="rect">
            <a:avLst/>
          </a:prstGeom>
          <a:solidFill>
            <a:srgbClr val="000099"/>
          </a:solidFill>
          <a:ln w="9525">
            <a:noFill/>
            <a:miter lim="800000"/>
            <a:headEnd/>
            <a:tailEnd/>
          </a:ln>
        </p:spPr>
        <p:txBody>
          <a:bodyPr wrap="none" anchor="ctr"/>
          <a:lstStyle/>
          <a:p>
            <a:endParaRPr lang="en-GB" dirty="0"/>
          </a:p>
        </p:txBody>
      </p:sp>
      <p:sp>
        <p:nvSpPr>
          <p:cNvPr id="11277" name="Oval 28"/>
          <p:cNvSpPr>
            <a:spLocks noChangeArrowheads="1"/>
          </p:cNvSpPr>
          <p:nvPr/>
        </p:nvSpPr>
        <p:spPr bwMode="auto">
          <a:xfrm>
            <a:off x="8156576" y="3013670"/>
            <a:ext cx="268287" cy="274638"/>
          </a:xfrm>
          <a:prstGeom prst="ellipse">
            <a:avLst/>
          </a:prstGeom>
          <a:solidFill>
            <a:srgbClr val="CCCCFF"/>
          </a:solidFill>
          <a:ln w="9525">
            <a:solidFill>
              <a:schemeClr val="tx1"/>
            </a:solidFill>
            <a:round/>
            <a:headEnd/>
            <a:tailEnd/>
          </a:ln>
        </p:spPr>
        <p:txBody>
          <a:bodyPr wrap="none" anchor="ctr"/>
          <a:lstStyle/>
          <a:p>
            <a:endParaRPr lang="en-GB" dirty="0"/>
          </a:p>
        </p:txBody>
      </p:sp>
      <p:sp>
        <p:nvSpPr>
          <p:cNvPr id="11278" name="Line 29"/>
          <p:cNvSpPr>
            <a:spLocks noChangeShapeType="1"/>
          </p:cNvSpPr>
          <p:nvPr/>
        </p:nvSpPr>
        <p:spPr bwMode="auto">
          <a:xfrm>
            <a:off x="2938462" y="2564408"/>
            <a:ext cx="0" cy="423862"/>
          </a:xfrm>
          <a:prstGeom prst="line">
            <a:avLst/>
          </a:prstGeom>
          <a:noFill/>
          <a:ln w="31750">
            <a:solidFill>
              <a:srgbClr val="0000CC"/>
            </a:solidFill>
            <a:round/>
            <a:headEnd/>
            <a:tailEnd type="triangle" w="lg" len="med"/>
          </a:ln>
        </p:spPr>
        <p:txBody>
          <a:bodyPr wrap="none" anchor="ctr"/>
          <a:lstStyle/>
          <a:p>
            <a:endParaRPr lang="en-GB" dirty="0"/>
          </a:p>
        </p:txBody>
      </p:sp>
      <p:sp>
        <p:nvSpPr>
          <p:cNvPr id="11279" name="Text Box 30"/>
          <p:cNvSpPr txBox="1">
            <a:spLocks noChangeArrowheads="1"/>
          </p:cNvSpPr>
          <p:nvPr/>
        </p:nvSpPr>
        <p:spPr bwMode="auto">
          <a:xfrm>
            <a:off x="2071687" y="1700809"/>
            <a:ext cx="1631950" cy="915987"/>
          </a:xfrm>
          <a:prstGeom prst="rect">
            <a:avLst/>
          </a:prstGeom>
          <a:noFill/>
          <a:ln w="9525">
            <a:noFill/>
            <a:miter lim="800000"/>
            <a:headEnd/>
            <a:tailEnd type="none" w="sm" len="sm"/>
          </a:ln>
        </p:spPr>
        <p:txBody>
          <a:bodyPr>
            <a:spAutoFit/>
          </a:bodyPr>
          <a:lstStyle/>
          <a:p>
            <a:pPr algn="ctr">
              <a:spcBef>
                <a:spcPct val="50000"/>
              </a:spcBef>
            </a:pPr>
            <a:r>
              <a:rPr lang="en-US" dirty="0"/>
              <a:t>Customer’s original specification</a:t>
            </a:r>
          </a:p>
        </p:txBody>
      </p:sp>
      <p:sp>
        <p:nvSpPr>
          <p:cNvPr id="11280" name="Text Box 31"/>
          <p:cNvSpPr txBox="1">
            <a:spLocks noChangeArrowheads="1"/>
          </p:cNvSpPr>
          <p:nvPr/>
        </p:nvSpPr>
        <p:spPr bwMode="auto">
          <a:xfrm>
            <a:off x="4170363" y="1700808"/>
            <a:ext cx="1662113" cy="641350"/>
          </a:xfrm>
          <a:prstGeom prst="rect">
            <a:avLst/>
          </a:prstGeom>
          <a:noFill/>
          <a:ln w="9525">
            <a:noFill/>
            <a:miter lim="800000"/>
            <a:headEnd/>
            <a:tailEnd type="none" w="sm" len="sm"/>
          </a:ln>
        </p:spPr>
        <p:txBody>
          <a:bodyPr>
            <a:spAutoFit/>
          </a:bodyPr>
          <a:lstStyle/>
          <a:p>
            <a:pPr algn="ctr">
              <a:spcBef>
                <a:spcPct val="50000"/>
              </a:spcBef>
            </a:pPr>
            <a:r>
              <a:rPr lang="en-US" dirty="0"/>
              <a:t>One recycle (sometimes)</a:t>
            </a:r>
          </a:p>
        </p:txBody>
      </p:sp>
      <p:sp>
        <p:nvSpPr>
          <p:cNvPr id="11281" name="Line 32"/>
          <p:cNvSpPr>
            <a:spLocks noChangeShapeType="1"/>
          </p:cNvSpPr>
          <p:nvPr/>
        </p:nvSpPr>
        <p:spPr bwMode="auto">
          <a:xfrm flipH="1">
            <a:off x="5175250" y="2445345"/>
            <a:ext cx="1346200" cy="704850"/>
          </a:xfrm>
          <a:prstGeom prst="line">
            <a:avLst/>
          </a:prstGeom>
          <a:noFill/>
          <a:ln w="31750">
            <a:solidFill>
              <a:srgbClr val="0000CC"/>
            </a:solidFill>
            <a:round/>
            <a:headEnd/>
            <a:tailEnd type="triangle" w="lg" len="med"/>
          </a:ln>
        </p:spPr>
        <p:txBody>
          <a:bodyPr wrap="none" anchor="ctr"/>
          <a:lstStyle/>
          <a:p>
            <a:endParaRPr lang="en-GB" dirty="0"/>
          </a:p>
        </p:txBody>
      </p:sp>
      <p:sp>
        <p:nvSpPr>
          <p:cNvPr id="11282" name="Text Box 33"/>
          <p:cNvSpPr txBox="1">
            <a:spLocks noChangeArrowheads="1"/>
          </p:cNvSpPr>
          <p:nvPr/>
        </p:nvSpPr>
        <p:spPr bwMode="auto">
          <a:xfrm>
            <a:off x="6459538" y="2099270"/>
            <a:ext cx="1584325" cy="915988"/>
          </a:xfrm>
          <a:prstGeom prst="rect">
            <a:avLst/>
          </a:prstGeom>
          <a:noFill/>
          <a:ln w="9525">
            <a:noFill/>
            <a:miter lim="800000"/>
            <a:headEnd/>
            <a:tailEnd type="none" w="sm" len="sm"/>
          </a:ln>
        </p:spPr>
        <p:txBody>
          <a:bodyPr>
            <a:spAutoFit/>
          </a:bodyPr>
          <a:lstStyle/>
          <a:p>
            <a:pPr algn="ctr">
              <a:spcBef>
                <a:spcPct val="50000"/>
              </a:spcBef>
            </a:pPr>
            <a:r>
              <a:rPr lang="en-US" dirty="0"/>
              <a:t>Discussions with customer</a:t>
            </a:r>
          </a:p>
        </p:txBody>
      </p:sp>
      <p:sp>
        <p:nvSpPr>
          <p:cNvPr id="11283" name="Line 34"/>
          <p:cNvSpPr>
            <a:spLocks noChangeShapeType="1"/>
          </p:cNvSpPr>
          <p:nvPr/>
        </p:nvSpPr>
        <p:spPr bwMode="auto">
          <a:xfrm flipV="1">
            <a:off x="3057526" y="3994746"/>
            <a:ext cx="403225" cy="403225"/>
          </a:xfrm>
          <a:prstGeom prst="line">
            <a:avLst/>
          </a:prstGeom>
          <a:noFill/>
          <a:ln w="31750">
            <a:solidFill>
              <a:srgbClr val="0000CC"/>
            </a:solidFill>
            <a:round/>
            <a:headEnd/>
            <a:tailEnd type="triangle" w="lg" len="med"/>
          </a:ln>
        </p:spPr>
        <p:txBody>
          <a:bodyPr wrap="none" anchor="ctr"/>
          <a:lstStyle/>
          <a:p>
            <a:endParaRPr lang="en-GB" dirty="0"/>
          </a:p>
        </p:txBody>
      </p:sp>
      <p:sp>
        <p:nvSpPr>
          <p:cNvPr id="11284" name="Line 35"/>
          <p:cNvSpPr>
            <a:spLocks noChangeShapeType="1"/>
          </p:cNvSpPr>
          <p:nvPr/>
        </p:nvSpPr>
        <p:spPr bwMode="auto">
          <a:xfrm flipH="1" flipV="1">
            <a:off x="4064001" y="3991570"/>
            <a:ext cx="401637" cy="406400"/>
          </a:xfrm>
          <a:prstGeom prst="line">
            <a:avLst/>
          </a:prstGeom>
          <a:noFill/>
          <a:ln w="31750">
            <a:solidFill>
              <a:srgbClr val="0000CC"/>
            </a:solidFill>
            <a:round/>
            <a:headEnd/>
            <a:tailEnd type="triangle" w="lg" len="med"/>
          </a:ln>
        </p:spPr>
        <p:txBody>
          <a:bodyPr wrap="none" anchor="ctr"/>
          <a:lstStyle/>
          <a:p>
            <a:endParaRPr lang="en-GB" dirty="0"/>
          </a:p>
        </p:txBody>
      </p:sp>
      <p:sp>
        <p:nvSpPr>
          <p:cNvPr id="11285" name="Text Box 36"/>
          <p:cNvSpPr txBox="1">
            <a:spLocks noChangeArrowheads="1"/>
          </p:cNvSpPr>
          <p:nvPr/>
        </p:nvSpPr>
        <p:spPr bwMode="auto">
          <a:xfrm>
            <a:off x="2446338" y="4313834"/>
            <a:ext cx="1349375" cy="915987"/>
          </a:xfrm>
          <a:prstGeom prst="rect">
            <a:avLst/>
          </a:prstGeom>
          <a:noFill/>
          <a:ln w="9525">
            <a:noFill/>
            <a:miter lim="800000"/>
            <a:headEnd/>
            <a:tailEnd type="none" w="sm" len="sm"/>
          </a:ln>
        </p:spPr>
        <p:txBody>
          <a:bodyPr>
            <a:spAutoFit/>
          </a:bodyPr>
          <a:lstStyle/>
          <a:p>
            <a:pPr algn="ctr">
              <a:spcBef>
                <a:spcPct val="50000"/>
              </a:spcBef>
            </a:pPr>
            <a:r>
              <a:rPr lang="en-US" dirty="0"/>
              <a:t>Expansion of original idea</a:t>
            </a:r>
          </a:p>
        </p:txBody>
      </p:sp>
      <p:sp>
        <p:nvSpPr>
          <p:cNvPr id="11286" name="Text Box 37"/>
          <p:cNvSpPr txBox="1">
            <a:spLocks noChangeArrowheads="1"/>
          </p:cNvSpPr>
          <p:nvPr/>
        </p:nvSpPr>
        <p:spPr bwMode="auto">
          <a:xfrm>
            <a:off x="3892551" y="4313834"/>
            <a:ext cx="1590675" cy="915987"/>
          </a:xfrm>
          <a:prstGeom prst="rect">
            <a:avLst/>
          </a:prstGeom>
          <a:noFill/>
          <a:ln w="9525">
            <a:noFill/>
            <a:miter lim="800000"/>
            <a:headEnd/>
            <a:tailEnd type="none" w="sm" len="sm"/>
          </a:ln>
        </p:spPr>
        <p:txBody>
          <a:bodyPr>
            <a:spAutoFit/>
          </a:bodyPr>
          <a:lstStyle/>
          <a:p>
            <a:pPr algn="ctr">
              <a:spcBef>
                <a:spcPct val="50000"/>
              </a:spcBef>
            </a:pPr>
            <a:r>
              <a:rPr lang="en-US" dirty="0"/>
              <a:t>Narrowing of options for customer </a:t>
            </a:r>
          </a:p>
        </p:txBody>
      </p:sp>
      <p:sp>
        <p:nvSpPr>
          <p:cNvPr id="11287" name="Line 38"/>
          <p:cNvSpPr>
            <a:spLocks noChangeShapeType="1"/>
          </p:cNvSpPr>
          <p:nvPr/>
        </p:nvSpPr>
        <p:spPr bwMode="auto">
          <a:xfrm flipV="1">
            <a:off x="6370637" y="3288309"/>
            <a:ext cx="0" cy="706437"/>
          </a:xfrm>
          <a:prstGeom prst="line">
            <a:avLst/>
          </a:prstGeom>
          <a:noFill/>
          <a:ln w="31750">
            <a:solidFill>
              <a:srgbClr val="0000CC"/>
            </a:solidFill>
            <a:round/>
            <a:headEnd/>
            <a:tailEnd type="triangle" w="lg" len="med"/>
          </a:ln>
        </p:spPr>
        <p:txBody>
          <a:bodyPr wrap="none" anchor="ctr"/>
          <a:lstStyle/>
          <a:p>
            <a:endParaRPr lang="en-GB" dirty="0"/>
          </a:p>
        </p:txBody>
      </p:sp>
      <p:sp>
        <p:nvSpPr>
          <p:cNvPr id="11288" name="Text Box 39"/>
          <p:cNvSpPr txBox="1">
            <a:spLocks noChangeArrowheads="1"/>
          </p:cNvSpPr>
          <p:nvPr/>
        </p:nvSpPr>
        <p:spPr bwMode="auto">
          <a:xfrm>
            <a:off x="5470525" y="3897909"/>
            <a:ext cx="1706562" cy="1190625"/>
          </a:xfrm>
          <a:prstGeom prst="rect">
            <a:avLst/>
          </a:prstGeom>
          <a:noFill/>
          <a:ln w="9525">
            <a:noFill/>
            <a:miter lim="800000"/>
            <a:headEnd/>
            <a:tailEnd type="none" w="sm" len="sm"/>
          </a:ln>
        </p:spPr>
        <p:txBody>
          <a:bodyPr>
            <a:spAutoFit/>
          </a:bodyPr>
          <a:lstStyle/>
          <a:p>
            <a:pPr algn="ctr">
              <a:spcBef>
                <a:spcPct val="50000"/>
              </a:spcBef>
            </a:pPr>
            <a:r>
              <a:rPr lang="en-US" dirty="0"/>
              <a:t>Mutually agreed development specification</a:t>
            </a:r>
          </a:p>
        </p:txBody>
      </p:sp>
      <p:sp>
        <p:nvSpPr>
          <p:cNvPr id="11289" name="Text Box 40"/>
          <p:cNvSpPr txBox="1">
            <a:spLocks noChangeArrowheads="1"/>
          </p:cNvSpPr>
          <p:nvPr/>
        </p:nvSpPr>
        <p:spPr bwMode="auto">
          <a:xfrm>
            <a:off x="6443662" y="3262908"/>
            <a:ext cx="1854200" cy="641350"/>
          </a:xfrm>
          <a:prstGeom prst="rect">
            <a:avLst/>
          </a:prstGeom>
          <a:noFill/>
          <a:ln w="9525">
            <a:noFill/>
            <a:miter lim="800000"/>
            <a:headEnd/>
            <a:tailEnd type="none" w="sm" len="sm"/>
          </a:ln>
        </p:spPr>
        <p:txBody>
          <a:bodyPr>
            <a:spAutoFit/>
          </a:bodyPr>
          <a:lstStyle/>
          <a:p>
            <a:pPr algn="ctr">
              <a:spcBef>
                <a:spcPct val="50000"/>
              </a:spcBef>
            </a:pPr>
            <a:r>
              <a:rPr lang="en-US" dirty="0"/>
              <a:t>Development of agreed design</a:t>
            </a:r>
          </a:p>
        </p:txBody>
      </p:sp>
      <p:sp>
        <p:nvSpPr>
          <p:cNvPr id="11290" name="Line 41"/>
          <p:cNvSpPr>
            <a:spLocks noChangeShapeType="1"/>
          </p:cNvSpPr>
          <p:nvPr/>
        </p:nvSpPr>
        <p:spPr bwMode="auto">
          <a:xfrm>
            <a:off x="6062663" y="3240683"/>
            <a:ext cx="2151063" cy="0"/>
          </a:xfrm>
          <a:prstGeom prst="line">
            <a:avLst/>
          </a:prstGeom>
          <a:noFill/>
          <a:ln w="31750">
            <a:solidFill>
              <a:srgbClr val="0000CC"/>
            </a:solidFill>
            <a:round/>
            <a:headEnd type="stealth" w="sm" len="med"/>
            <a:tailEnd type="triangle" w="lg" len="med"/>
          </a:ln>
        </p:spPr>
        <p:txBody>
          <a:bodyPr wrap="none" anchor="ctr"/>
          <a:lstStyle/>
          <a:p>
            <a:endParaRPr lang="en-GB" dirty="0"/>
          </a:p>
        </p:txBody>
      </p:sp>
      <p:sp>
        <p:nvSpPr>
          <p:cNvPr id="11291" name="Oval 42"/>
          <p:cNvSpPr>
            <a:spLocks noChangeArrowheads="1"/>
          </p:cNvSpPr>
          <p:nvPr/>
        </p:nvSpPr>
        <p:spPr bwMode="auto">
          <a:xfrm>
            <a:off x="6234113" y="3061296"/>
            <a:ext cx="182563" cy="182563"/>
          </a:xfrm>
          <a:prstGeom prst="ellipse">
            <a:avLst/>
          </a:prstGeom>
          <a:solidFill>
            <a:srgbClr val="800080"/>
          </a:solidFill>
          <a:ln w="9525">
            <a:solidFill>
              <a:schemeClr val="tx1"/>
            </a:solidFill>
            <a:round/>
            <a:headEnd/>
            <a:tailEnd/>
          </a:ln>
        </p:spPr>
        <p:txBody>
          <a:bodyPr wrap="none" anchor="ctr"/>
          <a:lstStyle/>
          <a:p>
            <a:endParaRPr lang="en-GB" dirty="0"/>
          </a:p>
        </p:txBody>
      </p:sp>
      <p:sp>
        <p:nvSpPr>
          <p:cNvPr id="11292" name="Text Box 45"/>
          <p:cNvSpPr txBox="1">
            <a:spLocks noChangeArrowheads="1"/>
          </p:cNvSpPr>
          <p:nvPr/>
        </p:nvSpPr>
        <p:spPr bwMode="auto">
          <a:xfrm>
            <a:off x="1062981" y="502407"/>
            <a:ext cx="7776864" cy="523220"/>
          </a:xfrm>
          <a:prstGeom prst="rect">
            <a:avLst/>
          </a:prstGeom>
          <a:noFill/>
          <a:ln w="9525">
            <a:noFill/>
            <a:miter lim="800000"/>
            <a:headEnd type="none" w="sm" len="sm"/>
            <a:tailEnd type="none" w="sm" len="sm"/>
          </a:ln>
        </p:spPr>
        <p:txBody>
          <a:bodyPr wrap="square">
            <a:spAutoFit/>
          </a:bodyPr>
          <a:lstStyle/>
          <a:p>
            <a:pPr algn="ctr" eaLnBrk="1" hangingPunct="1">
              <a:spcBef>
                <a:spcPct val="50000"/>
              </a:spcBef>
            </a:pPr>
            <a:r>
              <a:rPr lang="en-IN" sz="2800" b="1" dirty="0"/>
              <a:t>The development funnel for one company</a:t>
            </a:r>
            <a:endParaRPr lang="en-US" sz="2800" b="1" dirty="0"/>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30" name="Text Box 76"/>
          <p:cNvSpPr txBox="1">
            <a:spLocks noChangeArrowheads="1"/>
          </p:cNvSpPr>
          <p:nvPr/>
        </p:nvSpPr>
        <p:spPr bwMode="auto">
          <a:xfrm>
            <a:off x="379414" y="180926"/>
            <a:ext cx="9143999" cy="1200329"/>
          </a:xfrm>
          <a:prstGeom prst="rect">
            <a:avLst/>
          </a:prstGeom>
          <a:noFill/>
          <a:ln w="9525">
            <a:noFill/>
            <a:miter lim="800000"/>
            <a:headEnd type="none" w="sm" len="med"/>
            <a:tailEnd type="none" w="sm" len="med"/>
          </a:ln>
        </p:spPr>
        <p:txBody>
          <a:bodyPr wrap="square">
            <a:spAutoFit/>
          </a:bodyPr>
          <a:lstStyle/>
          <a:p>
            <a:pPr algn="ctr"/>
            <a:r>
              <a:rPr lang="en-US" sz="2400" b="1" dirty="0"/>
              <a:t>Sequential arrangement of the stages in the </a:t>
            </a:r>
            <a:br>
              <a:rPr lang="en-US" sz="2400" b="1" dirty="0"/>
            </a:br>
            <a:r>
              <a:rPr lang="en-US" sz="2400" b="1" dirty="0"/>
              <a:t>development activity and simultaneous arrangement </a:t>
            </a:r>
            <a:br>
              <a:rPr lang="en-US" sz="2400" b="1" dirty="0"/>
            </a:br>
            <a:r>
              <a:rPr lang="en-US" sz="2400" b="1" dirty="0"/>
              <a:t>of the stages in the development activity</a:t>
            </a:r>
          </a:p>
        </p:txBody>
      </p:sp>
      <p:sp>
        <p:nvSpPr>
          <p:cNvPr id="12290" name="Rectangle 3"/>
          <p:cNvSpPr>
            <a:spLocks noChangeArrowheads="1"/>
          </p:cNvSpPr>
          <p:nvPr/>
        </p:nvSpPr>
        <p:spPr bwMode="auto">
          <a:xfrm>
            <a:off x="1334006" y="1631000"/>
            <a:ext cx="1827085" cy="438150"/>
          </a:xfrm>
          <a:prstGeom prst="rect">
            <a:avLst/>
          </a:prstGeom>
          <a:solidFill>
            <a:schemeClr val="bg1">
              <a:lumMod val="95000"/>
            </a:schemeClr>
          </a:solidFill>
          <a:ln w="9525">
            <a:solidFill>
              <a:schemeClr val="tx1"/>
            </a:solidFill>
            <a:miter lim="800000"/>
            <a:headEnd type="none" w="sm" len="sm"/>
            <a:tailEnd type="none" w="sm" len="sm"/>
          </a:ln>
        </p:spPr>
        <p:txBody>
          <a:bodyPr wrap="none" anchor="ctr"/>
          <a:lstStyle/>
          <a:p>
            <a:endParaRPr lang="en-GB" sz="1400" dirty="0"/>
          </a:p>
        </p:txBody>
      </p:sp>
      <p:sp>
        <p:nvSpPr>
          <p:cNvPr id="12291" name="Rectangle 18"/>
          <p:cNvSpPr>
            <a:spLocks noChangeArrowheads="1"/>
          </p:cNvSpPr>
          <p:nvPr/>
        </p:nvSpPr>
        <p:spPr bwMode="auto">
          <a:xfrm>
            <a:off x="4989636" y="3079816"/>
            <a:ext cx="1828546" cy="436690"/>
          </a:xfrm>
          <a:prstGeom prst="rect">
            <a:avLst/>
          </a:prstGeom>
          <a:solidFill>
            <a:schemeClr val="bg1">
              <a:lumMod val="95000"/>
            </a:schemeClr>
          </a:solidFill>
          <a:ln w="9525">
            <a:solidFill>
              <a:schemeClr val="tx1"/>
            </a:solidFill>
            <a:miter lim="800000"/>
            <a:headEnd type="none" w="sm" len="sm"/>
            <a:tailEnd type="none" w="sm" len="sm"/>
          </a:ln>
        </p:spPr>
        <p:txBody>
          <a:bodyPr wrap="none" anchor="ctr"/>
          <a:lstStyle/>
          <a:p>
            <a:endParaRPr lang="en-GB" sz="1400" dirty="0"/>
          </a:p>
        </p:txBody>
      </p:sp>
      <p:sp>
        <p:nvSpPr>
          <p:cNvPr id="12292" name="Rectangle 54"/>
          <p:cNvSpPr>
            <a:spLocks noChangeArrowheads="1"/>
          </p:cNvSpPr>
          <p:nvPr/>
        </p:nvSpPr>
        <p:spPr bwMode="auto">
          <a:xfrm>
            <a:off x="3253354" y="4848358"/>
            <a:ext cx="1828546" cy="438150"/>
          </a:xfrm>
          <a:prstGeom prst="rect">
            <a:avLst/>
          </a:prstGeom>
          <a:solidFill>
            <a:srgbClr val="CCECFF"/>
          </a:solidFill>
          <a:ln w="9525">
            <a:solidFill>
              <a:schemeClr val="tx1"/>
            </a:solidFill>
            <a:miter lim="800000"/>
            <a:headEnd type="none" w="sm" len="sm"/>
            <a:tailEnd type="none" w="sm" len="sm"/>
          </a:ln>
        </p:spPr>
        <p:txBody>
          <a:bodyPr wrap="none" anchor="ctr"/>
          <a:lstStyle/>
          <a:p>
            <a:endParaRPr lang="en-GB" sz="1400" dirty="0"/>
          </a:p>
        </p:txBody>
      </p:sp>
      <p:sp>
        <p:nvSpPr>
          <p:cNvPr id="12293" name="Text Box 53"/>
          <p:cNvSpPr txBox="1">
            <a:spLocks noChangeArrowheads="1"/>
          </p:cNvSpPr>
          <p:nvPr/>
        </p:nvSpPr>
        <p:spPr bwMode="auto">
          <a:xfrm>
            <a:off x="3376036" y="4822070"/>
            <a:ext cx="1584642" cy="474663"/>
          </a:xfrm>
          <a:prstGeom prst="rect">
            <a:avLst/>
          </a:prstGeom>
          <a:noFill/>
          <a:ln w="9525">
            <a:noFill/>
            <a:miter lim="800000"/>
            <a:headEnd type="none" w="sm" len="sm"/>
            <a:tailEnd type="none" w="sm" len="sm"/>
          </a:ln>
        </p:spPr>
        <p:txBody>
          <a:bodyPr>
            <a:spAutoFit/>
          </a:bodyPr>
          <a:lstStyle/>
          <a:p>
            <a:pPr algn="ctr">
              <a:spcBef>
                <a:spcPct val="50000"/>
              </a:spcBef>
            </a:pPr>
            <a:r>
              <a:rPr lang="en-US" sz="1200" dirty="0"/>
              <a:t>Third stage in the design activity</a:t>
            </a:r>
          </a:p>
        </p:txBody>
      </p:sp>
      <p:sp>
        <p:nvSpPr>
          <p:cNvPr id="12294" name="Rectangle 7"/>
          <p:cNvSpPr>
            <a:spLocks noChangeArrowheads="1"/>
          </p:cNvSpPr>
          <p:nvPr/>
        </p:nvSpPr>
        <p:spPr bwMode="auto">
          <a:xfrm>
            <a:off x="3161090" y="2356869"/>
            <a:ext cx="1828546" cy="438150"/>
          </a:xfrm>
          <a:prstGeom prst="rect">
            <a:avLst/>
          </a:prstGeom>
          <a:solidFill>
            <a:schemeClr val="bg1">
              <a:lumMod val="95000"/>
            </a:schemeClr>
          </a:solidFill>
          <a:ln w="9525">
            <a:solidFill>
              <a:schemeClr val="tx1"/>
            </a:solidFill>
            <a:miter lim="800000"/>
            <a:headEnd type="none" w="sm" len="sm"/>
            <a:tailEnd type="none" w="sm" len="sm"/>
          </a:ln>
        </p:spPr>
        <p:txBody>
          <a:bodyPr wrap="none" anchor="ctr"/>
          <a:lstStyle/>
          <a:p>
            <a:endParaRPr lang="en-GB" sz="1400" dirty="0"/>
          </a:p>
        </p:txBody>
      </p:sp>
      <p:sp>
        <p:nvSpPr>
          <p:cNvPr id="12295" name="Text Box 17"/>
          <p:cNvSpPr txBox="1">
            <a:spLocks noChangeArrowheads="1"/>
          </p:cNvSpPr>
          <p:nvPr/>
        </p:nvSpPr>
        <p:spPr bwMode="auto">
          <a:xfrm>
            <a:off x="5110859" y="3054989"/>
            <a:ext cx="1586103" cy="476123"/>
          </a:xfrm>
          <a:prstGeom prst="rect">
            <a:avLst/>
          </a:prstGeom>
          <a:noFill/>
          <a:ln w="9525">
            <a:noFill/>
            <a:miter lim="800000"/>
            <a:headEnd type="none" w="sm" len="sm"/>
            <a:tailEnd type="none" w="sm" len="sm"/>
          </a:ln>
        </p:spPr>
        <p:txBody>
          <a:bodyPr>
            <a:spAutoFit/>
          </a:bodyPr>
          <a:lstStyle/>
          <a:p>
            <a:pPr algn="ctr">
              <a:spcBef>
                <a:spcPct val="50000"/>
              </a:spcBef>
            </a:pPr>
            <a:r>
              <a:rPr lang="en-US" sz="1200" dirty="0"/>
              <a:t>Third stage in the design activity</a:t>
            </a:r>
          </a:p>
        </p:txBody>
      </p:sp>
      <p:sp>
        <p:nvSpPr>
          <p:cNvPr id="12296" name="Rectangle 23"/>
          <p:cNvSpPr>
            <a:spLocks noChangeArrowheads="1"/>
          </p:cNvSpPr>
          <p:nvPr/>
        </p:nvSpPr>
        <p:spPr bwMode="auto">
          <a:xfrm>
            <a:off x="6818181" y="3814448"/>
            <a:ext cx="1828546" cy="439610"/>
          </a:xfrm>
          <a:prstGeom prst="rect">
            <a:avLst/>
          </a:prstGeom>
          <a:solidFill>
            <a:schemeClr val="bg1">
              <a:lumMod val="95000"/>
            </a:schemeClr>
          </a:solidFill>
          <a:ln w="9525">
            <a:solidFill>
              <a:schemeClr val="tx1"/>
            </a:solidFill>
            <a:miter lim="800000"/>
            <a:headEnd type="none" w="sm" len="sm"/>
            <a:tailEnd type="none" w="sm" len="sm"/>
          </a:ln>
        </p:spPr>
        <p:txBody>
          <a:bodyPr wrap="none" anchor="ctr"/>
          <a:lstStyle/>
          <a:p>
            <a:endParaRPr lang="en-GB" sz="1400" dirty="0"/>
          </a:p>
        </p:txBody>
      </p:sp>
      <p:sp>
        <p:nvSpPr>
          <p:cNvPr id="12297" name="Rectangle 29"/>
          <p:cNvSpPr>
            <a:spLocks noChangeArrowheads="1"/>
          </p:cNvSpPr>
          <p:nvPr/>
        </p:nvSpPr>
        <p:spPr bwMode="auto">
          <a:xfrm>
            <a:off x="1379533" y="3401003"/>
            <a:ext cx="1828546" cy="438150"/>
          </a:xfrm>
          <a:prstGeom prst="rect">
            <a:avLst/>
          </a:prstGeom>
          <a:solidFill>
            <a:srgbClr val="CCECFF"/>
          </a:solidFill>
          <a:ln w="9525">
            <a:solidFill>
              <a:schemeClr val="tx1"/>
            </a:solidFill>
            <a:miter lim="800000"/>
            <a:headEnd type="none" w="sm" len="sm"/>
            <a:tailEnd type="none" w="sm" len="sm"/>
          </a:ln>
        </p:spPr>
        <p:txBody>
          <a:bodyPr wrap="none" anchor="ctr"/>
          <a:lstStyle/>
          <a:p>
            <a:endParaRPr lang="en-GB" sz="1400" dirty="0"/>
          </a:p>
        </p:txBody>
      </p:sp>
      <p:sp>
        <p:nvSpPr>
          <p:cNvPr id="12300" name="Text Box 2"/>
          <p:cNvSpPr txBox="1">
            <a:spLocks noChangeArrowheads="1"/>
          </p:cNvSpPr>
          <p:nvPr/>
        </p:nvSpPr>
        <p:spPr bwMode="auto">
          <a:xfrm>
            <a:off x="1350070" y="1591567"/>
            <a:ext cx="1752600" cy="474662"/>
          </a:xfrm>
          <a:prstGeom prst="rect">
            <a:avLst/>
          </a:prstGeom>
          <a:noFill/>
          <a:ln w="9525">
            <a:noFill/>
            <a:miter lim="800000"/>
            <a:headEnd type="none" w="sm" len="sm"/>
            <a:tailEnd type="none" w="sm" len="sm"/>
          </a:ln>
        </p:spPr>
        <p:txBody>
          <a:bodyPr>
            <a:spAutoFit/>
          </a:bodyPr>
          <a:lstStyle/>
          <a:p>
            <a:pPr algn="ctr">
              <a:spcBef>
                <a:spcPct val="50000"/>
              </a:spcBef>
            </a:pPr>
            <a:r>
              <a:rPr lang="en-US" sz="1200" dirty="0"/>
              <a:t>First stage in the design activity</a:t>
            </a:r>
          </a:p>
        </p:txBody>
      </p:sp>
      <p:sp>
        <p:nvSpPr>
          <p:cNvPr id="12301" name="Text Box 6"/>
          <p:cNvSpPr txBox="1">
            <a:spLocks noChangeArrowheads="1"/>
          </p:cNvSpPr>
          <p:nvPr/>
        </p:nvSpPr>
        <p:spPr bwMode="auto">
          <a:xfrm>
            <a:off x="3101211" y="2333502"/>
            <a:ext cx="1843151" cy="477583"/>
          </a:xfrm>
          <a:prstGeom prst="rect">
            <a:avLst/>
          </a:prstGeom>
          <a:noFill/>
          <a:ln w="9525">
            <a:noFill/>
            <a:miter lim="800000"/>
            <a:headEnd type="none" w="sm" len="sm"/>
            <a:tailEnd type="none" w="sm" len="sm"/>
          </a:ln>
        </p:spPr>
        <p:txBody>
          <a:bodyPr>
            <a:spAutoFit/>
          </a:bodyPr>
          <a:lstStyle/>
          <a:p>
            <a:pPr algn="ctr">
              <a:spcBef>
                <a:spcPct val="50000"/>
              </a:spcBef>
            </a:pPr>
            <a:r>
              <a:rPr lang="en-US" sz="1200" dirty="0"/>
              <a:t>Second stage in the design activity</a:t>
            </a:r>
          </a:p>
        </p:txBody>
      </p:sp>
      <p:sp>
        <p:nvSpPr>
          <p:cNvPr id="12302" name="Line 12"/>
          <p:cNvSpPr>
            <a:spLocks noChangeShapeType="1"/>
          </p:cNvSpPr>
          <p:nvPr/>
        </p:nvSpPr>
        <p:spPr bwMode="auto">
          <a:xfrm>
            <a:off x="3161090" y="2054545"/>
            <a:ext cx="0" cy="314008"/>
          </a:xfrm>
          <a:prstGeom prst="line">
            <a:avLst/>
          </a:prstGeom>
          <a:noFill/>
          <a:ln w="22225">
            <a:solidFill>
              <a:srgbClr val="800080"/>
            </a:solidFill>
            <a:round/>
            <a:headEnd type="triangle" w="lg" len="med"/>
            <a:tailEnd type="triangle" w="lg" len="med"/>
          </a:ln>
        </p:spPr>
        <p:txBody>
          <a:bodyPr wrap="none" anchor="ctr"/>
          <a:lstStyle/>
          <a:p>
            <a:endParaRPr lang="en-GB" sz="1400" dirty="0"/>
          </a:p>
        </p:txBody>
      </p:sp>
      <p:sp>
        <p:nvSpPr>
          <p:cNvPr id="12303" name="Line 19"/>
          <p:cNvSpPr>
            <a:spLocks noChangeShapeType="1"/>
          </p:cNvSpPr>
          <p:nvPr/>
        </p:nvSpPr>
        <p:spPr bwMode="auto">
          <a:xfrm>
            <a:off x="4989636" y="2777494"/>
            <a:ext cx="0" cy="314007"/>
          </a:xfrm>
          <a:prstGeom prst="line">
            <a:avLst/>
          </a:prstGeom>
          <a:noFill/>
          <a:ln w="22225">
            <a:solidFill>
              <a:srgbClr val="800080"/>
            </a:solidFill>
            <a:round/>
            <a:headEnd type="triangle" w="lg" len="med"/>
            <a:tailEnd type="triangle" w="lg" len="med"/>
          </a:ln>
        </p:spPr>
        <p:txBody>
          <a:bodyPr wrap="none" anchor="ctr"/>
          <a:lstStyle/>
          <a:p>
            <a:endParaRPr lang="en-GB" sz="1400" dirty="0"/>
          </a:p>
        </p:txBody>
      </p:sp>
      <p:sp>
        <p:nvSpPr>
          <p:cNvPr id="12304" name="Text Box 22"/>
          <p:cNvSpPr txBox="1">
            <a:spLocks noChangeArrowheads="1"/>
          </p:cNvSpPr>
          <p:nvPr/>
        </p:nvSpPr>
        <p:spPr bwMode="auto">
          <a:xfrm>
            <a:off x="6840090" y="3789620"/>
            <a:ext cx="1721929" cy="474663"/>
          </a:xfrm>
          <a:prstGeom prst="rect">
            <a:avLst/>
          </a:prstGeom>
          <a:noFill/>
          <a:ln w="9525">
            <a:noFill/>
            <a:miter lim="800000"/>
            <a:headEnd type="none" w="sm" len="sm"/>
            <a:tailEnd type="none" w="sm" len="sm"/>
          </a:ln>
        </p:spPr>
        <p:txBody>
          <a:bodyPr>
            <a:spAutoFit/>
          </a:bodyPr>
          <a:lstStyle/>
          <a:p>
            <a:pPr algn="ctr">
              <a:spcBef>
                <a:spcPct val="50000"/>
              </a:spcBef>
            </a:pPr>
            <a:r>
              <a:rPr lang="en-US" sz="1200" dirty="0"/>
              <a:t>Fourth stage in the design activity</a:t>
            </a:r>
          </a:p>
        </p:txBody>
      </p:sp>
      <p:sp>
        <p:nvSpPr>
          <p:cNvPr id="12305" name="Line 24"/>
          <p:cNvSpPr>
            <a:spLocks noChangeShapeType="1"/>
          </p:cNvSpPr>
          <p:nvPr/>
        </p:nvSpPr>
        <p:spPr bwMode="auto">
          <a:xfrm>
            <a:off x="6818181" y="3510664"/>
            <a:ext cx="0" cy="316928"/>
          </a:xfrm>
          <a:prstGeom prst="line">
            <a:avLst/>
          </a:prstGeom>
          <a:noFill/>
          <a:ln w="22225">
            <a:solidFill>
              <a:srgbClr val="800080"/>
            </a:solidFill>
            <a:round/>
            <a:headEnd type="triangle" w="lg" len="med"/>
            <a:tailEnd type="triangle" w="lg" len="med"/>
          </a:ln>
        </p:spPr>
        <p:txBody>
          <a:bodyPr wrap="none" anchor="ctr"/>
          <a:lstStyle/>
          <a:p>
            <a:endParaRPr lang="en-GB" sz="1400" dirty="0"/>
          </a:p>
        </p:txBody>
      </p:sp>
      <p:sp>
        <p:nvSpPr>
          <p:cNvPr id="12307" name="Text Box 28"/>
          <p:cNvSpPr txBox="1">
            <a:spLocks noChangeArrowheads="1"/>
          </p:cNvSpPr>
          <p:nvPr/>
        </p:nvSpPr>
        <p:spPr bwMode="auto">
          <a:xfrm>
            <a:off x="1502216" y="3367412"/>
            <a:ext cx="1584643" cy="476123"/>
          </a:xfrm>
          <a:prstGeom prst="rect">
            <a:avLst/>
          </a:prstGeom>
          <a:noFill/>
          <a:ln w="9525">
            <a:noFill/>
            <a:miter lim="800000"/>
            <a:headEnd type="none" w="sm" len="sm"/>
            <a:tailEnd type="none" w="sm" len="sm"/>
          </a:ln>
        </p:spPr>
        <p:txBody>
          <a:bodyPr>
            <a:spAutoFit/>
          </a:bodyPr>
          <a:lstStyle/>
          <a:p>
            <a:pPr algn="ctr">
              <a:spcBef>
                <a:spcPct val="50000"/>
              </a:spcBef>
            </a:pPr>
            <a:r>
              <a:rPr lang="en-US" sz="1200" dirty="0"/>
              <a:t>First stage in the design activity</a:t>
            </a:r>
          </a:p>
        </p:txBody>
      </p:sp>
      <p:sp>
        <p:nvSpPr>
          <p:cNvPr id="12309" name="Text Box 39"/>
          <p:cNvSpPr txBox="1">
            <a:spLocks noChangeArrowheads="1"/>
          </p:cNvSpPr>
          <p:nvPr/>
        </p:nvSpPr>
        <p:spPr bwMode="auto">
          <a:xfrm>
            <a:off x="2334699" y="4106425"/>
            <a:ext cx="1786192" cy="474663"/>
          </a:xfrm>
          <a:prstGeom prst="rect">
            <a:avLst/>
          </a:prstGeom>
          <a:solidFill>
            <a:srgbClr val="CCECFF"/>
          </a:solidFill>
          <a:ln w="9525">
            <a:solidFill>
              <a:schemeClr val="tx1"/>
            </a:solidFill>
            <a:miter lim="800000"/>
            <a:headEnd type="none" w="sm" len="sm"/>
            <a:tailEnd type="none" w="sm" len="sm"/>
          </a:ln>
        </p:spPr>
        <p:txBody>
          <a:bodyPr>
            <a:spAutoFit/>
          </a:bodyPr>
          <a:lstStyle/>
          <a:p>
            <a:pPr algn="ctr">
              <a:spcBef>
                <a:spcPct val="50000"/>
              </a:spcBef>
            </a:pPr>
            <a:r>
              <a:rPr lang="en-US" sz="1200" dirty="0"/>
              <a:t>Second stage in the design activity</a:t>
            </a:r>
          </a:p>
        </p:txBody>
      </p:sp>
      <p:sp>
        <p:nvSpPr>
          <p:cNvPr id="12310" name="Line 42"/>
          <p:cNvSpPr>
            <a:spLocks noChangeShapeType="1"/>
          </p:cNvSpPr>
          <p:nvPr/>
        </p:nvSpPr>
        <p:spPr bwMode="auto">
          <a:xfrm>
            <a:off x="2461763" y="3827469"/>
            <a:ext cx="0" cy="316928"/>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11" name="Line 45"/>
          <p:cNvSpPr>
            <a:spLocks noChangeShapeType="1"/>
          </p:cNvSpPr>
          <p:nvPr/>
        </p:nvSpPr>
        <p:spPr bwMode="auto">
          <a:xfrm>
            <a:off x="2658930" y="3827469"/>
            <a:ext cx="0" cy="316928"/>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12" name="Line 47"/>
          <p:cNvSpPr>
            <a:spLocks noChangeShapeType="1"/>
          </p:cNvSpPr>
          <p:nvPr/>
        </p:nvSpPr>
        <p:spPr bwMode="auto">
          <a:xfrm>
            <a:off x="2863400" y="3837692"/>
            <a:ext cx="0" cy="315468"/>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13" name="Line 49"/>
          <p:cNvSpPr>
            <a:spLocks noChangeShapeType="1"/>
          </p:cNvSpPr>
          <p:nvPr/>
        </p:nvSpPr>
        <p:spPr bwMode="auto">
          <a:xfrm>
            <a:off x="3064949" y="3831850"/>
            <a:ext cx="0" cy="314008"/>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14" name="Line 55"/>
          <p:cNvSpPr>
            <a:spLocks noChangeShapeType="1"/>
          </p:cNvSpPr>
          <p:nvPr/>
        </p:nvSpPr>
        <p:spPr bwMode="auto">
          <a:xfrm>
            <a:off x="3400864" y="4543114"/>
            <a:ext cx="0" cy="316928"/>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15" name="Line 56"/>
          <p:cNvSpPr>
            <a:spLocks noChangeShapeType="1"/>
          </p:cNvSpPr>
          <p:nvPr/>
        </p:nvSpPr>
        <p:spPr bwMode="auto">
          <a:xfrm>
            <a:off x="3598032" y="4543114"/>
            <a:ext cx="0" cy="316928"/>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16" name="Line 57"/>
          <p:cNvSpPr>
            <a:spLocks noChangeShapeType="1"/>
          </p:cNvSpPr>
          <p:nvPr/>
        </p:nvSpPr>
        <p:spPr bwMode="auto">
          <a:xfrm>
            <a:off x="3802502" y="4553338"/>
            <a:ext cx="0" cy="316929"/>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17" name="Line 58"/>
          <p:cNvSpPr>
            <a:spLocks noChangeShapeType="1"/>
          </p:cNvSpPr>
          <p:nvPr/>
        </p:nvSpPr>
        <p:spPr bwMode="auto">
          <a:xfrm>
            <a:off x="4005511" y="4548957"/>
            <a:ext cx="0" cy="314007"/>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18" name="Text Box 63"/>
          <p:cNvSpPr txBox="1">
            <a:spLocks noChangeArrowheads="1"/>
          </p:cNvSpPr>
          <p:nvPr/>
        </p:nvSpPr>
        <p:spPr bwMode="auto">
          <a:xfrm>
            <a:off x="4253796" y="5540636"/>
            <a:ext cx="1705864" cy="474663"/>
          </a:xfrm>
          <a:prstGeom prst="rect">
            <a:avLst/>
          </a:prstGeom>
          <a:solidFill>
            <a:srgbClr val="CCECFF"/>
          </a:solidFill>
          <a:ln w="9525">
            <a:solidFill>
              <a:schemeClr val="tx1"/>
            </a:solidFill>
            <a:miter lim="800000"/>
            <a:headEnd type="none" w="sm" len="sm"/>
            <a:tailEnd type="none" w="sm" len="sm"/>
          </a:ln>
        </p:spPr>
        <p:txBody>
          <a:bodyPr>
            <a:spAutoFit/>
          </a:bodyPr>
          <a:lstStyle/>
          <a:p>
            <a:pPr algn="ctr">
              <a:spcBef>
                <a:spcPct val="50000"/>
              </a:spcBef>
            </a:pPr>
            <a:r>
              <a:rPr lang="en-US" sz="1200" dirty="0"/>
              <a:t>Fourth stage in the design activity</a:t>
            </a:r>
          </a:p>
        </p:txBody>
      </p:sp>
      <p:sp>
        <p:nvSpPr>
          <p:cNvPr id="12319" name="Line 65"/>
          <p:cNvSpPr>
            <a:spLocks noChangeShapeType="1"/>
          </p:cNvSpPr>
          <p:nvPr/>
        </p:nvSpPr>
        <p:spPr bwMode="auto">
          <a:xfrm>
            <a:off x="4329742" y="5266062"/>
            <a:ext cx="0" cy="316929"/>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20" name="Line 66"/>
          <p:cNvSpPr>
            <a:spLocks noChangeShapeType="1"/>
          </p:cNvSpPr>
          <p:nvPr/>
        </p:nvSpPr>
        <p:spPr bwMode="auto">
          <a:xfrm>
            <a:off x="4528370" y="5266062"/>
            <a:ext cx="0" cy="316929"/>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21" name="Line 67"/>
          <p:cNvSpPr>
            <a:spLocks noChangeShapeType="1"/>
          </p:cNvSpPr>
          <p:nvPr/>
        </p:nvSpPr>
        <p:spPr bwMode="auto">
          <a:xfrm>
            <a:off x="4731380" y="5276285"/>
            <a:ext cx="0" cy="316928"/>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22" name="Line 68"/>
          <p:cNvSpPr>
            <a:spLocks noChangeShapeType="1"/>
          </p:cNvSpPr>
          <p:nvPr/>
        </p:nvSpPr>
        <p:spPr bwMode="auto">
          <a:xfrm>
            <a:off x="4935850" y="5271903"/>
            <a:ext cx="0" cy="314008"/>
          </a:xfrm>
          <a:prstGeom prst="line">
            <a:avLst/>
          </a:prstGeom>
          <a:noFill/>
          <a:ln w="22225">
            <a:solidFill>
              <a:srgbClr val="993366"/>
            </a:solidFill>
            <a:round/>
            <a:headEnd type="triangle" w="lg" len="med"/>
            <a:tailEnd type="triangle" w="lg" len="med"/>
          </a:ln>
        </p:spPr>
        <p:txBody>
          <a:bodyPr wrap="none" anchor="ctr"/>
          <a:lstStyle/>
          <a:p>
            <a:endParaRPr lang="en-GB" sz="1400" dirty="0"/>
          </a:p>
        </p:txBody>
      </p:sp>
      <p:sp>
        <p:nvSpPr>
          <p:cNvPr id="12323" name="Line 69"/>
          <p:cNvSpPr>
            <a:spLocks noChangeShapeType="1"/>
          </p:cNvSpPr>
          <p:nvPr/>
        </p:nvSpPr>
        <p:spPr bwMode="auto">
          <a:xfrm>
            <a:off x="6193087" y="5356737"/>
            <a:ext cx="0" cy="314007"/>
          </a:xfrm>
          <a:prstGeom prst="line">
            <a:avLst/>
          </a:prstGeom>
          <a:noFill/>
          <a:ln w="31750">
            <a:solidFill>
              <a:srgbClr val="800080"/>
            </a:solidFill>
            <a:round/>
            <a:headEnd type="triangle" w="lg" len="med"/>
            <a:tailEnd type="triangle" w="lg" len="med"/>
          </a:ln>
        </p:spPr>
        <p:txBody>
          <a:bodyPr wrap="none" anchor="ctr"/>
          <a:lstStyle/>
          <a:p>
            <a:endParaRPr lang="en-GB" sz="1400" dirty="0"/>
          </a:p>
        </p:txBody>
      </p:sp>
      <p:sp>
        <p:nvSpPr>
          <p:cNvPr id="12324" name="Text Box 70"/>
          <p:cNvSpPr txBox="1">
            <a:spLocks noChangeArrowheads="1"/>
          </p:cNvSpPr>
          <p:nvPr/>
        </p:nvSpPr>
        <p:spPr bwMode="auto">
          <a:xfrm>
            <a:off x="6198930" y="5269107"/>
            <a:ext cx="1707325" cy="476123"/>
          </a:xfrm>
          <a:prstGeom prst="rect">
            <a:avLst/>
          </a:prstGeom>
          <a:noFill/>
          <a:ln w="9525">
            <a:noFill/>
            <a:miter lim="800000"/>
            <a:headEnd type="none" w="sm" len="med"/>
            <a:tailEnd type="none" w="sm" len="med"/>
          </a:ln>
        </p:spPr>
        <p:txBody>
          <a:bodyPr>
            <a:spAutoFit/>
          </a:bodyPr>
          <a:lstStyle/>
          <a:p>
            <a:pPr>
              <a:spcBef>
                <a:spcPct val="50000"/>
              </a:spcBef>
            </a:pPr>
            <a:r>
              <a:rPr lang="en-US" sz="1200" dirty="0"/>
              <a:t>Communication between stages</a:t>
            </a:r>
          </a:p>
        </p:txBody>
      </p:sp>
      <p:sp>
        <p:nvSpPr>
          <p:cNvPr id="12325" name="Line 71"/>
          <p:cNvSpPr>
            <a:spLocks noChangeShapeType="1"/>
          </p:cNvSpPr>
          <p:nvPr/>
        </p:nvSpPr>
        <p:spPr bwMode="auto">
          <a:xfrm flipV="1">
            <a:off x="5949185" y="4270124"/>
            <a:ext cx="0" cy="877760"/>
          </a:xfrm>
          <a:prstGeom prst="line">
            <a:avLst/>
          </a:prstGeom>
          <a:noFill/>
          <a:ln w="31750">
            <a:solidFill>
              <a:srgbClr val="800080"/>
            </a:solidFill>
            <a:prstDash val="dash"/>
            <a:round/>
            <a:headEnd type="none" w="sm" len="med"/>
            <a:tailEnd type="none" w="sm" len="med"/>
          </a:ln>
        </p:spPr>
        <p:txBody>
          <a:bodyPr wrap="none" anchor="ctr"/>
          <a:lstStyle/>
          <a:p>
            <a:endParaRPr lang="en-GB" sz="1400" dirty="0"/>
          </a:p>
        </p:txBody>
      </p:sp>
      <p:sp>
        <p:nvSpPr>
          <p:cNvPr id="12326" name="Line 72"/>
          <p:cNvSpPr>
            <a:spLocks noChangeShapeType="1"/>
          </p:cNvSpPr>
          <p:nvPr/>
        </p:nvSpPr>
        <p:spPr bwMode="auto">
          <a:xfrm flipV="1">
            <a:off x="8630663" y="4270124"/>
            <a:ext cx="16065" cy="1053020"/>
          </a:xfrm>
          <a:prstGeom prst="line">
            <a:avLst/>
          </a:prstGeom>
          <a:noFill/>
          <a:ln w="31750">
            <a:solidFill>
              <a:srgbClr val="800080"/>
            </a:solidFill>
            <a:prstDash val="dash"/>
            <a:round/>
            <a:headEnd type="none" w="sm" len="med"/>
            <a:tailEnd type="none" w="sm" len="med"/>
          </a:ln>
        </p:spPr>
        <p:txBody>
          <a:bodyPr wrap="none" anchor="ctr"/>
          <a:lstStyle/>
          <a:p>
            <a:endParaRPr lang="en-GB" sz="1400" dirty="0"/>
          </a:p>
        </p:txBody>
      </p:sp>
      <p:sp>
        <p:nvSpPr>
          <p:cNvPr id="12327" name="Text Box 73"/>
          <p:cNvSpPr txBox="1">
            <a:spLocks noChangeArrowheads="1"/>
          </p:cNvSpPr>
          <p:nvPr/>
        </p:nvSpPr>
        <p:spPr bwMode="auto">
          <a:xfrm>
            <a:off x="6361045" y="4579750"/>
            <a:ext cx="1828546" cy="474662"/>
          </a:xfrm>
          <a:prstGeom prst="rect">
            <a:avLst/>
          </a:prstGeom>
          <a:noFill/>
          <a:ln w="9525">
            <a:noFill/>
            <a:miter lim="800000"/>
            <a:headEnd type="none" w="sm" len="med"/>
            <a:tailEnd type="none" w="sm" len="med"/>
          </a:ln>
        </p:spPr>
        <p:txBody>
          <a:bodyPr>
            <a:spAutoFit/>
          </a:bodyPr>
          <a:lstStyle/>
          <a:p>
            <a:pPr algn="ctr">
              <a:spcBef>
                <a:spcPct val="50000"/>
              </a:spcBef>
            </a:pPr>
            <a:r>
              <a:rPr lang="en-US" sz="1200" dirty="0"/>
              <a:t>Development time compression</a:t>
            </a:r>
          </a:p>
        </p:txBody>
      </p:sp>
      <p:sp>
        <p:nvSpPr>
          <p:cNvPr id="12328" name="Line 74"/>
          <p:cNvSpPr>
            <a:spLocks noChangeShapeType="1"/>
          </p:cNvSpPr>
          <p:nvPr/>
        </p:nvSpPr>
        <p:spPr bwMode="auto">
          <a:xfrm flipH="1">
            <a:off x="5949185" y="4795904"/>
            <a:ext cx="731710" cy="0"/>
          </a:xfrm>
          <a:prstGeom prst="line">
            <a:avLst/>
          </a:prstGeom>
          <a:noFill/>
          <a:ln w="31750">
            <a:solidFill>
              <a:srgbClr val="993366"/>
            </a:solidFill>
            <a:round/>
            <a:headEnd type="none" w="sm" len="med"/>
            <a:tailEnd type="triangle" w="lg" len="med"/>
          </a:ln>
        </p:spPr>
        <p:txBody>
          <a:bodyPr wrap="none" anchor="ctr"/>
          <a:lstStyle/>
          <a:p>
            <a:endParaRPr lang="en-GB" sz="1400" dirty="0"/>
          </a:p>
        </p:txBody>
      </p:sp>
      <p:sp>
        <p:nvSpPr>
          <p:cNvPr id="12329" name="Line 75"/>
          <p:cNvSpPr>
            <a:spLocks noChangeShapeType="1"/>
          </p:cNvSpPr>
          <p:nvPr/>
        </p:nvSpPr>
        <p:spPr bwMode="auto">
          <a:xfrm rot="10800000" flipH="1">
            <a:off x="7884347" y="4795904"/>
            <a:ext cx="731711" cy="0"/>
          </a:xfrm>
          <a:prstGeom prst="line">
            <a:avLst/>
          </a:prstGeom>
          <a:noFill/>
          <a:ln w="31750">
            <a:solidFill>
              <a:srgbClr val="993366"/>
            </a:solidFill>
            <a:round/>
            <a:headEnd type="none" w="sm" len="med"/>
            <a:tailEnd type="triangle" w="lg" len="med"/>
          </a:ln>
        </p:spPr>
        <p:txBody>
          <a:bodyPr wrap="none" anchor="ctr"/>
          <a:lstStyle/>
          <a:p>
            <a:endParaRPr lang="en-GB" sz="1400" dirty="0"/>
          </a:p>
        </p:txBody>
      </p:sp>
      <p:sp>
        <p:nvSpPr>
          <p:cNvPr id="43" name="TextBox 42"/>
          <p:cNvSpPr txBox="1"/>
          <p:nvPr/>
        </p:nvSpPr>
        <p:spPr>
          <a:xfrm>
            <a:off x="6051580" y="2155047"/>
            <a:ext cx="2119915" cy="651255"/>
          </a:xfrm>
          <a:prstGeom prst="rect">
            <a:avLst/>
          </a:prstGeom>
          <a:noFill/>
        </p:spPr>
        <p:txBody>
          <a:bodyPr wrap="square" rtlCol="0">
            <a:spAutoFit/>
          </a:bodyPr>
          <a:lstStyle/>
          <a:p>
            <a:r>
              <a:rPr lang="en-US" dirty="0">
                <a:solidFill>
                  <a:srgbClr val="FF0000"/>
                </a:solidFill>
              </a:rPr>
              <a:t>Sequential arrangement</a:t>
            </a:r>
            <a:endParaRPr lang="en-GB" dirty="0"/>
          </a:p>
        </p:txBody>
      </p:sp>
      <p:sp>
        <p:nvSpPr>
          <p:cNvPr id="44" name="TextBox 43"/>
          <p:cNvSpPr txBox="1"/>
          <p:nvPr/>
        </p:nvSpPr>
        <p:spPr>
          <a:xfrm>
            <a:off x="1256099" y="5334920"/>
            <a:ext cx="1953829" cy="651255"/>
          </a:xfrm>
          <a:prstGeom prst="rect">
            <a:avLst/>
          </a:prstGeom>
          <a:noFill/>
        </p:spPr>
        <p:txBody>
          <a:bodyPr wrap="square" rtlCol="0">
            <a:spAutoFit/>
          </a:bodyPr>
          <a:lstStyle/>
          <a:p>
            <a:r>
              <a:rPr lang="en-US" dirty="0">
                <a:solidFill>
                  <a:srgbClr val="FF0000"/>
                </a:solidFill>
              </a:rPr>
              <a:t>Simultaneous arrangement</a:t>
            </a:r>
            <a:endParaRPr lang="en-GB" dirty="0"/>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 Box 2"/>
          <p:cNvSpPr txBox="1">
            <a:spLocks noChangeArrowheads="1"/>
          </p:cNvSpPr>
          <p:nvPr/>
        </p:nvSpPr>
        <p:spPr bwMode="auto">
          <a:xfrm>
            <a:off x="1878081" y="1027176"/>
            <a:ext cx="3200400" cy="1015663"/>
          </a:xfrm>
          <a:prstGeom prst="rect">
            <a:avLst/>
          </a:prstGeom>
          <a:noFill/>
          <a:ln w="28575">
            <a:noFill/>
            <a:miter lim="800000"/>
            <a:headEnd type="none" w="med" len="lg"/>
            <a:tailEnd type="none" w="med" len="lg"/>
          </a:ln>
        </p:spPr>
        <p:txBody>
          <a:bodyPr>
            <a:spAutoFit/>
          </a:bodyPr>
          <a:lstStyle/>
          <a:p>
            <a:pPr algn="ctr">
              <a:spcBef>
                <a:spcPct val="50000"/>
              </a:spcBef>
            </a:pPr>
            <a:r>
              <a:rPr lang="en-GB" sz="2000" dirty="0"/>
              <a:t>Development need is confirmed only for the short term</a:t>
            </a:r>
            <a:endParaRPr lang="en-US" sz="2000" dirty="0"/>
          </a:p>
        </p:txBody>
      </p:sp>
      <p:grpSp>
        <p:nvGrpSpPr>
          <p:cNvPr id="2" name="Group 14"/>
          <p:cNvGrpSpPr>
            <a:grpSpLocks/>
          </p:cNvGrpSpPr>
          <p:nvPr/>
        </p:nvGrpSpPr>
        <p:grpSpPr bwMode="auto">
          <a:xfrm>
            <a:off x="5018156" y="1298639"/>
            <a:ext cx="3352800" cy="2651125"/>
            <a:chOff x="2880" y="997"/>
            <a:chExt cx="2112" cy="1670"/>
          </a:xfrm>
        </p:grpSpPr>
        <p:sp>
          <p:nvSpPr>
            <p:cNvPr id="14348" name="Text Box 3"/>
            <p:cNvSpPr txBox="1">
              <a:spLocks noChangeArrowheads="1"/>
            </p:cNvSpPr>
            <p:nvPr/>
          </p:nvSpPr>
          <p:spPr bwMode="auto">
            <a:xfrm>
              <a:off x="3408" y="1639"/>
              <a:ext cx="1584" cy="1028"/>
            </a:xfrm>
            <a:prstGeom prst="rect">
              <a:avLst/>
            </a:prstGeom>
            <a:noFill/>
            <a:ln w="28575">
              <a:noFill/>
              <a:miter lim="800000"/>
              <a:headEnd type="none" w="med" len="lg"/>
              <a:tailEnd type="none" w="med" len="lg"/>
            </a:ln>
          </p:spPr>
          <p:txBody>
            <a:bodyPr>
              <a:spAutoFit/>
            </a:bodyPr>
            <a:lstStyle/>
            <a:p>
              <a:pPr algn="ctr">
                <a:spcBef>
                  <a:spcPct val="50000"/>
                </a:spcBef>
              </a:pPr>
              <a:r>
                <a:rPr lang="en-US" sz="2000" dirty="0"/>
                <a:t>So, there is reluctance to invest in long-term development resources</a:t>
              </a:r>
            </a:p>
          </p:txBody>
        </p:sp>
        <p:sp>
          <p:nvSpPr>
            <p:cNvPr id="14349" name="Freeform 6"/>
            <p:cNvSpPr>
              <a:spLocks/>
            </p:cNvSpPr>
            <p:nvPr/>
          </p:nvSpPr>
          <p:spPr bwMode="auto">
            <a:xfrm>
              <a:off x="2880" y="997"/>
              <a:ext cx="1060" cy="635"/>
            </a:xfrm>
            <a:custGeom>
              <a:avLst/>
              <a:gdLst>
                <a:gd name="T0" fmla="*/ 0 w 1060"/>
                <a:gd name="T1" fmla="*/ 0 h 635"/>
                <a:gd name="T2" fmla="*/ 284 w 1060"/>
                <a:gd name="T3" fmla="*/ 27 h 635"/>
                <a:gd name="T4" fmla="*/ 568 w 1060"/>
                <a:gd name="T5" fmla="*/ 139 h 635"/>
                <a:gd name="T6" fmla="*/ 808 w 1060"/>
                <a:gd name="T7" fmla="*/ 311 h 635"/>
                <a:gd name="T8" fmla="*/ 1060 w 1060"/>
                <a:gd name="T9" fmla="*/ 635 h 635"/>
                <a:gd name="T10" fmla="*/ 0 60000 65536"/>
                <a:gd name="T11" fmla="*/ 0 60000 65536"/>
                <a:gd name="T12" fmla="*/ 0 60000 65536"/>
                <a:gd name="T13" fmla="*/ 0 60000 65536"/>
                <a:gd name="T14" fmla="*/ 0 60000 65536"/>
                <a:gd name="T15" fmla="*/ 0 w 1060"/>
                <a:gd name="T16" fmla="*/ 0 h 635"/>
                <a:gd name="T17" fmla="*/ 1060 w 1060"/>
                <a:gd name="T18" fmla="*/ 635 h 635"/>
              </a:gdLst>
              <a:ahLst/>
              <a:cxnLst>
                <a:cxn ang="T10">
                  <a:pos x="T0" y="T1"/>
                </a:cxn>
                <a:cxn ang="T11">
                  <a:pos x="T2" y="T3"/>
                </a:cxn>
                <a:cxn ang="T12">
                  <a:pos x="T4" y="T5"/>
                </a:cxn>
                <a:cxn ang="T13">
                  <a:pos x="T6" y="T7"/>
                </a:cxn>
                <a:cxn ang="T14">
                  <a:pos x="T8" y="T9"/>
                </a:cxn>
              </a:cxnLst>
              <a:rect l="T15" t="T16" r="T17" b="T18"/>
              <a:pathLst>
                <a:path w="1060" h="635">
                  <a:moveTo>
                    <a:pt x="0" y="0"/>
                  </a:moveTo>
                  <a:cubicBezTo>
                    <a:pt x="47" y="4"/>
                    <a:pt x="190" y="4"/>
                    <a:pt x="284" y="27"/>
                  </a:cubicBezTo>
                  <a:cubicBezTo>
                    <a:pt x="378" y="50"/>
                    <a:pt x="481" y="92"/>
                    <a:pt x="568" y="139"/>
                  </a:cubicBezTo>
                  <a:cubicBezTo>
                    <a:pt x="655" y="186"/>
                    <a:pt x="726" y="228"/>
                    <a:pt x="808" y="311"/>
                  </a:cubicBezTo>
                  <a:cubicBezTo>
                    <a:pt x="890" y="394"/>
                    <a:pt x="1008" y="567"/>
                    <a:pt x="1060" y="635"/>
                  </a:cubicBezTo>
                </a:path>
              </a:pathLst>
            </a:custGeom>
            <a:noFill/>
            <a:ln w="28575" cap="flat" cmpd="sng">
              <a:solidFill>
                <a:srgbClr val="800080"/>
              </a:solidFill>
              <a:prstDash val="solid"/>
              <a:round/>
              <a:headEnd type="none" w="med" len="lg"/>
              <a:tailEnd type="stealth" w="med" len="lg"/>
            </a:ln>
          </p:spPr>
          <p:txBody>
            <a:bodyPr wrap="none" anchor="ctr"/>
            <a:lstStyle/>
            <a:p>
              <a:endParaRPr lang="en-GB" dirty="0"/>
            </a:p>
          </p:txBody>
        </p:sp>
      </p:grpSp>
      <p:grpSp>
        <p:nvGrpSpPr>
          <p:cNvPr id="3" name="Group 15"/>
          <p:cNvGrpSpPr>
            <a:grpSpLocks/>
          </p:cNvGrpSpPr>
          <p:nvPr/>
        </p:nvGrpSpPr>
        <p:grpSpPr bwMode="auto">
          <a:xfrm>
            <a:off x="4276795" y="3225864"/>
            <a:ext cx="3730625" cy="3341688"/>
            <a:chOff x="2413" y="2211"/>
            <a:chExt cx="2350" cy="2105"/>
          </a:xfrm>
        </p:grpSpPr>
        <p:sp>
          <p:nvSpPr>
            <p:cNvPr id="14346" name="Text Box 4"/>
            <p:cNvSpPr txBox="1">
              <a:spLocks noChangeArrowheads="1"/>
            </p:cNvSpPr>
            <p:nvPr/>
          </p:nvSpPr>
          <p:spPr bwMode="auto">
            <a:xfrm>
              <a:off x="2413" y="3095"/>
              <a:ext cx="1334" cy="1221"/>
            </a:xfrm>
            <a:prstGeom prst="rect">
              <a:avLst/>
            </a:prstGeom>
            <a:noFill/>
            <a:ln w="28575">
              <a:noFill/>
              <a:miter lim="800000"/>
              <a:headEnd type="none" w="med" len="lg"/>
              <a:tailEnd type="none" w="med" len="lg"/>
            </a:ln>
          </p:spPr>
          <p:txBody>
            <a:bodyPr>
              <a:spAutoFit/>
            </a:bodyPr>
            <a:lstStyle/>
            <a:p>
              <a:pPr algn="ctr">
                <a:spcBef>
                  <a:spcPct val="50000"/>
                </a:spcBef>
              </a:pPr>
              <a:r>
                <a:rPr lang="en-US" sz="2000" dirty="0"/>
                <a:t>So, </a:t>
              </a:r>
              <a:r>
                <a:rPr lang="en-GB" sz="2000" dirty="0"/>
                <a:t>in the </a:t>
              </a:r>
              <a:r>
                <a:rPr lang="en-US" sz="2000" dirty="0"/>
                <a:t>short term </a:t>
              </a:r>
              <a:r>
                <a:rPr lang="en-GB" sz="2000" dirty="0"/>
                <a:t>the </a:t>
              </a:r>
              <a:r>
                <a:rPr lang="en-US" sz="2000" dirty="0"/>
                <a:t>project runs into problems because it is under-resourced</a:t>
              </a:r>
            </a:p>
          </p:txBody>
        </p:sp>
        <p:sp>
          <p:nvSpPr>
            <p:cNvPr id="14347" name="Freeform 7"/>
            <p:cNvSpPr>
              <a:spLocks/>
            </p:cNvSpPr>
            <p:nvPr/>
          </p:nvSpPr>
          <p:spPr bwMode="auto">
            <a:xfrm>
              <a:off x="3648" y="2211"/>
              <a:ext cx="1115" cy="1389"/>
            </a:xfrm>
            <a:custGeom>
              <a:avLst/>
              <a:gdLst>
                <a:gd name="T0" fmla="*/ 924 w 1115"/>
                <a:gd name="T1" fmla="*/ 0 h 1389"/>
                <a:gd name="T2" fmla="*/ 1062 w 1115"/>
                <a:gd name="T3" fmla="*/ 246 h 1389"/>
                <a:gd name="T4" fmla="*/ 1074 w 1115"/>
                <a:gd name="T5" fmla="*/ 600 h 1389"/>
                <a:gd name="T6" fmla="*/ 816 w 1115"/>
                <a:gd name="T7" fmla="*/ 981 h 1389"/>
                <a:gd name="T8" fmla="*/ 432 w 1115"/>
                <a:gd name="T9" fmla="*/ 1233 h 1389"/>
                <a:gd name="T10" fmla="*/ 0 w 1115"/>
                <a:gd name="T11" fmla="*/ 1389 h 1389"/>
                <a:gd name="T12" fmla="*/ 0 60000 65536"/>
                <a:gd name="T13" fmla="*/ 0 60000 65536"/>
                <a:gd name="T14" fmla="*/ 0 60000 65536"/>
                <a:gd name="T15" fmla="*/ 0 60000 65536"/>
                <a:gd name="T16" fmla="*/ 0 60000 65536"/>
                <a:gd name="T17" fmla="*/ 0 60000 65536"/>
                <a:gd name="T18" fmla="*/ 0 w 1115"/>
                <a:gd name="T19" fmla="*/ 0 h 1389"/>
                <a:gd name="T20" fmla="*/ 1115 w 1115"/>
                <a:gd name="T21" fmla="*/ 1389 h 1389"/>
              </a:gdLst>
              <a:ahLst/>
              <a:cxnLst>
                <a:cxn ang="T12">
                  <a:pos x="T0" y="T1"/>
                </a:cxn>
                <a:cxn ang="T13">
                  <a:pos x="T2" y="T3"/>
                </a:cxn>
                <a:cxn ang="T14">
                  <a:pos x="T4" y="T5"/>
                </a:cxn>
                <a:cxn ang="T15">
                  <a:pos x="T6" y="T7"/>
                </a:cxn>
                <a:cxn ang="T16">
                  <a:pos x="T8" y="T9"/>
                </a:cxn>
                <a:cxn ang="T17">
                  <a:pos x="T10" y="T11"/>
                </a:cxn>
              </a:cxnLst>
              <a:rect l="T18" t="T19" r="T20" b="T21"/>
              <a:pathLst>
                <a:path w="1115" h="1389">
                  <a:moveTo>
                    <a:pt x="924" y="0"/>
                  </a:moveTo>
                  <a:cubicBezTo>
                    <a:pt x="946" y="41"/>
                    <a:pt x="1037" y="146"/>
                    <a:pt x="1062" y="246"/>
                  </a:cubicBezTo>
                  <a:cubicBezTo>
                    <a:pt x="1087" y="346"/>
                    <a:pt x="1115" y="478"/>
                    <a:pt x="1074" y="600"/>
                  </a:cubicBezTo>
                  <a:cubicBezTo>
                    <a:pt x="1033" y="722"/>
                    <a:pt x="923" y="876"/>
                    <a:pt x="816" y="981"/>
                  </a:cubicBezTo>
                  <a:cubicBezTo>
                    <a:pt x="709" y="1086"/>
                    <a:pt x="568" y="1165"/>
                    <a:pt x="432" y="1233"/>
                  </a:cubicBezTo>
                  <a:cubicBezTo>
                    <a:pt x="296" y="1301"/>
                    <a:pt x="90" y="1357"/>
                    <a:pt x="0" y="1389"/>
                  </a:cubicBezTo>
                </a:path>
              </a:pathLst>
            </a:custGeom>
            <a:noFill/>
            <a:ln w="28575" cap="flat" cmpd="sng">
              <a:solidFill>
                <a:srgbClr val="800080"/>
              </a:solidFill>
              <a:prstDash val="solid"/>
              <a:round/>
              <a:headEnd type="none" w="med" len="lg"/>
              <a:tailEnd type="triangle" w="lg" len="med"/>
            </a:ln>
          </p:spPr>
          <p:txBody>
            <a:bodyPr wrap="none" anchor="ctr"/>
            <a:lstStyle/>
            <a:p>
              <a:endParaRPr lang="en-GB" dirty="0"/>
            </a:p>
          </p:txBody>
        </p:sp>
      </p:grpSp>
      <p:sp>
        <p:nvSpPr>
          <p:cNvPr id="56329" name="Freeform 9"/>
          <p:cNvSpPr>
            <a:spLocks/>
          </p:cNvSpPr>
          <p:nvPr/>
        </p:nvSpPr>
        <p:spPr bwMode="auto">
          <a:xfrm>
            <a:off x="2249556" y="2282889"/>
            <a:ext cx="3683000" cy="1781175"/>
          </a:xfrm>
          <a:custGeom>
            <a:avLst/>
            <a:gdLst>
              <a:gd name="T0" fmla="*/ 22 w 2320"/>
              <a:gd name="T1" fmla="*/ 1122 h 1122"/>
              <a:gd name="T2" fmla="*/ 40 w 2320"/>
              <a:gd name="T3" fmla="*/ 864 h 1122"/>
              <a:gd name="T4" fmla="*/ 262 w 2320"/>
              <a:gd name="T5" fmla="*/ 516 h 1122"/>
              <a:gd name="T6" fmla="*/ 862 w 2320"/>
              <a:gd name="T7" fmla="*/ 162 h 1122"/>
              <a:gd name="T8" fmla="*/ 1606 w 2320"/>
              <a:gd name="T9" fmla="*/ 18 h 1122"/>
              <a:gd name="T10" fmla="*/ 2320 w 2320"/>
              <a:gd name="T11" fmla="*/ 52 h 1122"/>
              <a:gd name="T12" fmla="*/ 0 60000 65536"/>
              <a:gd name="T13" fmla="*/ 0 60000 65536"/>
              <a:gd name="T14" fmla="*/ 0 60000 65536"/>
              <a:gd name="T15" fmla="*/ 0 60000 65536"/>
              <a:gd name="T16" fmla="*/ 0 60000 65536"/>
              <a:gd name="T17" fmla="*/ 0 60000 65536"/>
              <a:gd name="T18" fmla="*/ 0 w 2320"/>
              <a:gd name="T19" fmla="*/ 0 h 1122"/>
              <a:gd name="T20" fmla="*/ 2320 w 2320"/>
              <a:gd name="T21" fmla="*/ 1122 h 1122"/>
            </a:gdLst>
            <a:ahLst/>
            <a:cxnLst>
              <a:cxn ang="T12">
                <a:pos x="T0" y="T1"/>
              </a:cxn>
              <a:cxn ang="T13">
                <a:pos x="T2" y="T3"/>
              </a:cxn>
              <a:cxn ang="T14">
                <a:pos x="T4" y="T5"/>
              </a:cxn>
              <a:cxn ang="T15">
                <a:pos x="T6" y="T7"/>
              </a:cxn>
              <a:cxn ang="T16">
                <a:pos x="T8" y="T9"/>
              </a:cxn>
              <a:cxn ang="T17">
                <a:pos x="T10" y="T11"/>
              </a:cxn>
            </a:cxnLst>
            <a:rect l="T18" t="T19" r="T20" b="T21"/>
            <a:pathLst>
              <a:path w="2320" h="1122">
                <a:moveTo>
                  <a:pt x="22" y="1122"/>
                </a:moveTo>
                <a:cubicBezTo>
                  <a:pt x="25" y="1080"/>
                  <a:pt x="0" y="965"/>
                  <a:pt x="40" y="864"/>
                </a:cubicBezTo>
                <a:cubicBezTo>
                  <a:pt x="80" y="763"/>
                  <a:pt x="125" y="633"/>
                  <a:pt x="262" y="516"/>
                </a:cubicBezTo>
                <a:cubicBezTo>
                  <a:pt x="399" y="399"/>
                  <a:pt x="638" y="245"/>
                  <a:pt x="862" y="162"/>
                </a:cubicBezTo>
                <a:cubicBezTo>
                  <a:pt x="1086" y="79"/>
                  <a:pt x="1363" y="36"/>
                  <a:pt x="1606" y="18"/>
                </a:cubicBezTo>
                <a:cubicBezTo>
                  <a:pt x="1849" y="0"/>
                  <a:pt x="2171" y="45"/>
                  <a:pt x="2320" y="52"/>
                </a:cubicBezTo>
              </a:path>
            </a:pathLst>
          </a:custGeom>
          <a:noFill/>
          <a:ln w="28575" cap="flat" cmpd="sng">
            <a:solidFill>
              <a:srgbClr val="800080"/>
            </a:solidFill>
            <a:prstDash val="solid"/>
            <a:round/>
            <a:headEnd type="none" w="med" len="lg"/>
            <a:tailEnd type="triangle" w="lg" len="med"/>
          </a:ln>
        </p:spPr>
        <p:txBody>
          <a:bodyPr wrap="none" anchor="ctr"/>
          <a:lstStyle/>
          <a:p>
            <a:endParaRPr lang="en-GB" dirty="0"/>
          </a:p>
        </p:txBody>
      </p:sp>
      <p:sp>
        <p:nvSpPr>
          <p:cNvPr id="14342" name="Text Box 10"/>
          <p:cNvSpPr txBox="1">
            <a:spLocks noChangeArrowheads="1"/>
          </p:cNvSpPr>
          <p:nvPr/>
        </p:nvSpPr>
        <p:spPr bwMode="auto">
          <a:xfrm>
            <a:off x="379412" y="81046"/>
            <a:ext cx="9144000" cy="954107"/>
          </a:xfrm>
          <a:prstGeom prst="rect">
            <a:avLst/>
          </a:prstGeom>
          <a:noFill/>
          <a:ln w="9525">
            <a:noFill/>
            <a:miter lim="800000"/>
            <a:headEnd type="none" w="sm" len="sm"/>
            <a:tailEnd type="none" w="sm" len="sm"/>
          </a:ln>
        </p:spPr>
        <p:txBody>
          <a:bodyPr wrap="square">
            <a:spAutoFit/>
          </a:bodyPr>
          <a:lstStyle/>
          <a:p>
            <a:pPr algn="ctr" eaLnBrk="1" hangingPunct="1">
              <a:spcBef>
                <a:spcPct val="50000"/>
              </a:spcBef>
            </a:pPr>
            <a:r>
              <a:rPr lang="en-GB" sz="2800" b="1" dirty="0"/>
              <a:t>The ‘vicious cycle’ of under resourcing </a:t>
            </a:r>
            <a:br>
              <a:rPr lang="en-GB" sz="2800" b="1" dirty="0"/>
            </a:br>
            <a:r>
              <a:rPr lang="en-GB" sz="2800" b="1" dirty="0"/>
              <a:t>development capacity</a:t>
            </a:r>
            <a:endParaRPr lang="en-US" sz="2800" b="1" dirty="0"/>
          </a:p>
        </p:txBody>
      </p:sp>
      <p:grpSp>
        <p:nvGrpSpPr>
          <p:cNvPr id="4" name="Group 16"/>
          <p:cNvGrpSpPr>
            <a:grpSpLocks/>
          </p:cNvGrpSpPr>
          <p:nvPr/>
        </p:nvGrpSpPr>
        <p:grpSpPr bwMode="auto">
          <a:xfrm>
            <a:off x="1360556" y="4041841"/>
            <a:ext cx="3009900" cy="1631951"/>
            <a:chOff x="576" y="2725"/>
            <a:chExt cx="1896" cy="1028"/>
          </a:xfrm>
        </p:grpSpPr>
        <p:sp>
          <p:nvSpPr>
            <p:cNvPr id="14344" name="Text Box 5"/>
            <p:cNvSpPr txBox="1">
              <a:spLocks noChangeArrowheads="1"/>
            </p:cNvSpPr>
            <p:nvPr/>
          </p:nvSpPr>
          <p:spPr bwMode="auto">
            <a:xfrm>
              <a:off x="576" y="2725"/>
              <a:ext cx="1488" cy="1028"/>
            </a:xfrm>
            <a:prstGeom prst="rect">
              <a:avLst/>
            </a:prstGeom>
            <a:noFill/>
            <a:ln w="28575">
              <a:noFill/>
              <a:miter lim="800000"/>
              <a:headEnd type="none" w="med" len="lg"/>
              <a:tailEnd type="none" w="med" len="lg"/>
            </a:ln>
          </p:spPr>
          <p:txBody>
            <a:bodyPr>
              <a:spAutoFit/>
            </a:bodyPr>
            <a:lstStyle/>
            <a:p>
              <a:r>
                <a:rPr lang="en-IN" sz="2000" dirty="0"/>
                <a:t>So, problems in the development</a:t>
              </a:r>
            </a:p>
            <a:p>
              <a:r>
                <a:rPr lang="en-IN" sz="2000" dirty="0"/>
                <a:t>project result in lost business</a:t>
              </a:r>
            </a:p>
            <a:p>
              <a:r>
                <a:rPr lang="en-IN" sz="2000" dirty="0"/>
                <a:t>opportunities</a:t>
              </a:r>
              <a:endParaRPr lang="en-US" sz="2000" dirty="0"/>
            </a:p>
          </p:txBody>
        </p:sp>
        <p:sp>
          <p:nvSpPr>
            <p:cNvPr id="14345" name="Freeform 13"/>
            <p:cNvSpPr>
              <a:spLocks/>
            </p:cNvSpPr>
            <p:nvPr/>
          </p:nvSpPr>
          <p:spPr bwMode="auto">
            <a:xfrm>
              <a:off x="1613" y="3382"/>
              <a:ext cx="859" cy="245"/>
            </a:xfrm>
            <a:custGeom>
              <a:avLst/>
              <a:gdLst>
                <a:gd name="T0" fmla="*/ 1140 w 1140"/>
                <a:gd name="T1" fmla="*/ 540 h 540"/>
                <a:gd name="T2" fmla="*/ 792 w 1140"/>
                <a:gd name="T3" fmla="*/ 474 h 540"/>
                <a:gd name="T4" fmla="*/ 462 w 1140"/>
                <a:gd name="T5" fmla="*/ 342 h 540"/>
                <a:gd name="T6" fmla="*/ 198 w 1140"/>
                <a:gd name="T7" fmla="*/ 198 h 540"/>
                <a:gd name="T8" fmla="*/ 0 w 1140"/>
                <a:gd name="T9" fmla="*/ 0 h 540"/>
                <a:gd name="T10" fmla="*/ 0 60000 65536"/>
                <a:gd name="T11" fmla="*/ 0 60000 65536"/>
                <a:gd name="T12" fmla="*/ 0 60000 65536"/>
                <a:gd name="T13" fmla="*/ 0 60000 65536"/>
                <a:gd name="T14" fmla="*/ 0 60000 65536"/>
                <a:gd name="T15" fmla="*/ 0 w 1140"/>
                <a:gd name="T16" fmla="*/ 0 h 540"/>
                <a:gd name="T17" fmla="*/ 1140 w 1140"/>
                <a:gd name="T18" fmla="*/ 540 h 540"/>
              </a:gdLst>
              <a:ahLst/>
              <a:cxnLst>
                <a:cxn ang="T10">
                  <a:pos x="T0" y="T1"/>
                </a:cxn>
                <a:cxn ang="T11">
                  <a:pos x="T2" y="T3"/>
                </a:cxn>
                <a:cxn ang="T12">
                  <a:pos x="T4" y="T5"/>
                </a:cxn>
                <a:cxn ang="T13">
                  <a:pos x="T6" y="T7"/>
                </a:cxn>
                <a:cxn ang="T14">
                  <a:pos x="T8" y="T9"/>
                </a:cxn>
              </a:cxnLst>
              <a:rect l="T15" t="T16" r="T17" b="T18"/>
              <a:pathLst>
                <a:path w="1140" h="540">
                  <a:moveTo>
                    <a:pt x="1140" y="540"/>
                  </a:moveTo>
                  <a:cubicBezTo>
                    <a:pt x="1082" y="529"/>
                    <a:pt x="905" y="507"/>
                    <a:pt x="792" y="474"/>
                  </a:cubicBezTo>
                  <a:cubicBezTo>
                    <a:pt x="679" y="441"/>
                    <a:pt x="561" y="388"/>
                    <a:pt x="462" y="342"/>
                  </a:cubicBezTo>
                  <a:cubicBezTo>
                    <a:pt x="363" y="296"/>
                    <a:pt x="275" y="255"/>
                    <a:pt x="198" y="198"/>
                  </a:cubicBezTo>
                  <a:cubicBezTo>
                    <a:pt x="121" y="141"/>
                    <a:pt x="41" y="41"/>
                    <a:pt x="0" y="0"/>
                  </a:cubicBezTo>
                </a:path>
              </a:pathLst>
            </a:custGeom>
            <a:noFill/>
            <a:ln w="28575" cap="flat" cmpd="sng">
              <a:solidFill>
                <a:srgbClr val="800080"/>
              </a:solidFill>
              <a:prstDash val="solid"/>
              <a:round/>
              <a:headEnd type="none" w="sm" len="med"/>
              <a:tailEnd type="triangle" w="lg" len="med"/>
            </a:ln>
          </p:spPr>
          <p:txBody>
            <a:bodyPr/>
            <a:lstStyle/>
            <a:p>
              <a:endParaRPr lang="en-GB"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6322"/>
                                        </p:tgtEl>
                                        <p:attrNameLst>
                                          <p:attrName>style.visibility</p:attrName>
                                        </p:attrNameLst>
                                      </p:cBhvr>
                                      <p:to>
                                        <p:strVal val="visible"/>
                                      </p:to>
                                    </p:set>
                                    <p:animEffect transition="in" filter="dissolve">
                                      <p:cBhvr>
                                        <p:cTn id="7" dur="500"/>
                                        <p:tgtEl>
                                          <p:spTgt spid="5632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up)">
                                      <p:cBhvr>
                                        <p:cTn id="17" dur="20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right)">
                                      <p:cBhvr>
                                        <p:cTn id="22" dur="20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6329"/>
                                        </p:tgtEl>
                                        <p:attrNameLst>
                                          <p:attrName>style.visibility</p:attrName>
                                        </p:attrNameLst>
                                      </p:cBhvr>
                                      <p:to>
                                        <p:strVal val="visible"/>
                                      </p:to>
                                    </p:set>
                                    <p:animEffect transition="in" filter="wipe(down)">
                                      <p:cBhvr>
                                        <p:cTn id="27" dur="2000"/>
                                        <p:tgtEl>
                                          <p:spTgt spid="563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P spid="56329" grpId="0" animBg="1"/>
    </p:bld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47"/>
          <p:cNvGrpSpPr>
            <a:grpSpLocks/>
          </p:cNvGrpSpPr>
          <p:nvPr/>
        </p:nvGrpSpPr>
        <p:grpSpPr bwMode="auto">
          <a:xfrm>
            <a:off x="3398838" y="3056725"/>
            <a:ext cx="2259013" cy="714374"/>
            <a:chOff x="1902" y="1723"/>
            <a:chExt cx="1423" cy="450"/>
          </a:xfrm>
        </p:grpSpPr>
        <p:sp>
          <p:nvSpPr>
            <p:cNvPr id="15494" name="Freeform 4"/>
            <p:cNvSpPr>
              <a:spLocks/>
            </p:cNvSpPr>
            <p:nvPr/>
          </p:nvSpPr>
          <p:spPr bwMode="auto">
            <a:xfrm>
              <a:off x="1962" y="1723"/>
              <a:ext cx="1363" cy="423"/>
            </a:xfrm>
            <a:custGeom>
              <a:avLst/>
              <a:gdLst>
                <a:gd name="T0" fmla="*/ 0 w 1673"/>
                <a:gd name="T1" fmla="*/ 235 h 1193"/>
                <a:gd name="T2" fmla="*/ 158 w 1673"/>
                <a:gd name="T3" fmla="*/ 123 h 1193"/>
                <a:gd name="T4" fmla="*/ 300 w 1673"/>
                <a:gd name="T5" fmla="*/ 57 h 1193"/>
                <a:gd name="T6" fmla="*/ 521 w 1673"/>
                <a:gd name="T7" fmla="*/ 0 h 1193"/>
                <a:gd name="T8" fmla="*/ 796 w 1673"/>
                <a:gd name="T9" fmla="*/ 0 h 1193"/>
                <a:gd name="T10" fmla="*/ 1041 w 1673"/>
                <a:gd name="T11" fmla="*/ 33 h 1193"/>
                <a:gd name="T12" fmla="*/ 1254 w 1673"/>
                <a:gd name="T13" fmla="*/ 97 h 1193"/>
                <a:gd name="T14" fmla="*/ 1428 w 1673"/>
                <a:gd name="T15" fmla="*/ 195 h 1193"/>
                <a:gd name="T16" fmla="*/ 1569 w 1673"/>
                <a:gd name="T17" fmla="*/ 325 h 1193"/>
                <a:gd name="T18" fmla="*/ 1657 w 1673"/>
                <a:gd name="T19" fmla="*/ 471 h 1193"/>
                <a:gd name="T20" fmla="*/ 1672 w 1673"/>
                <a:gd name="T21" fmla="*/ 608 h 1193"/>
                <a:gd name="T22" fmla="*/ 1633 w 1673"/>
                <a:gd name="T23" fmla="*/ 747 h 1193"/>
                <a:gd name="T24" fmla="*/ 1507 w 1673"/>
                <a:gd name="T25" fmla="*/ 924 h 1193"/>
                <a:gd name="T26" fmla="*/ 1349 w 1673"/>
                <a:gd name="T27" fmla="*/ 1046 h 1193"/>
                <a:gd name="T28" fmla="*/ 1200 w 1673"/>
                <a:gd name="T29" fmla="*/ 1111 h 1193"/>
                <a:gd name="T30" fmla="*/ 978 w 1673"/>
                <a:gd name="T31" fmla="*/ 1168 h 1193"/>
                <a:gd name="T32" fmla="*/ 757 w 1673"/>
                <a:gd name="T33" fmla="*/ 1192 h 1193"/>
                <a:gd name="T34" fmla="*/ 512 w 1673"/>
                <a:gd name="T35" fmla="*/ 1175 h 1193"/>
                <a:gd name="T36" fmla="*/ 291 w 1673"/>
                <a:gd name="T37" fmla="*/ 1135 h 1193"/>
                <a:gd name="T38" fmla="*/ 173 w 1673"/>
                <a:gd name="T39" fmla="*/ 1079 h 1193"/>
                <a:gd name="T40" fmla="*/ 20 w 1673"/>
                <a:gd name="T41" fmla="*/ 994 h 119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673"/>
                <a:gd name="T64" fmla="*/ 0 h 1193"/>
                <a:gd name="T65" fmla="*/ 1673 w 1673"/>
                <a:gd name="T66" fmla="*/ 1193 h 119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673" h="1193">
                  <a:moveTo>
                    <a:pt x="0" y="235"/>
                  </a:moveTo>
                  <a:lnTo>
                    <a:pt x="158" y="123"/>
                  </a:lnTo>
                  <a:lnTo>
                    <a:pt x="300" y="57"/>
                  </a:lnTo>
                  <a:lnTo>
                    <a:pt x="521" y="0"/>
                  </a:lnTo>
                  <a:lnTo>
                    <a:pt x="796" y="0"/>
                  </a:lnTo>
                  <a:lnTo>
                    <a:pt x="1041" y="33"/>
                  </a:lnTo>
                  <a:lnTo>
                    <a:pt x="1254" y="97"/>
                  </a:lnTo>
                  <a:lnTo>
                    <a:pt x="1428" y="195"/>
                  </a:lnTo>
                  <a:lnTo>
                    <a:pt x="1569" y="325"/>
                  </a:lnTo>
                  <a:lnTo>
                    <a:pt x="1657" y="471"/>
                  </a:lnTo>
                  <a:lnTo>
                    <a:pt x="1672" y="608"/>
                  </a:lnTo>
                  <a:lnTo>
                    <a:pt x="1633" y="747"/>
                  </a:lnTo>
                  <a:lnTo>
                    <a:pt x="1507" y="924"/>
                  </a:lnTo>
                  <a:lnTo>
                    <a:pt x="1349" y="1046"/>
                  </a:lnTo>
                  <a:lnTo>
                    <a:pt x="1200" y="1111"/>
                  </a:lnTo>
                  <a:lnTo>
                    <a:pt x="978" y="1168"/>
                  </a:lnTo>
                  <a:lnTo>
                    <a:pt x="757" y="1192"/>
                  </a:lnTo>
                  <a:lnTo>
                    <a:pt x="512" y="1175"/>
                  </a:lnTo>
                  <a:lnTo>
                    <a:pt x="291" y="1135"/>
                  </a:lnTo>
                  <a:lnTo>
                    <a:pt x="173" y="1079"/>
                  </a:lnTo>
                  <a:lnTo>
                    <a:pt x="20" y="994"/>
                  </a:lnTo>
                </a:path>
              </a:pathLst>
            </a:custGeom>
            <a:noFill/>
            <a:ln w="50800" cap="rnd" cmpd="sng">
              <a:solidFill>
                <a:srgbClr val="FF3300"/>
              </a:solidFill>
              <a:prstDash val="solid"/>
              <a:round/>
              <a:headEnd type="none" w="med" len="med"/>
              <a:tailEnd type="triangle" w="med" len="med"/>
            </a:ln>
          </p:spPr>
          <p:txBody>
            <a:bodyPr/>
            <a:lstStyle/>
            <a:p>
              <a:endParaRPr lang="en-GB" dirty="0"/>
            </a:p>
          </p:txBody>
        </p:sp>
        <p:sp>
          <p:nvSpPr>
            <p:cNvPr id="15495" name="Rectangle 5"/>
            <p:cNvSpPr>
              <a:spLocks noChangeArrowheads="1"/>
            </p:cNvSpPr>
            <p:nvPr/>
          </p:nvSpPr>
          <p:spPr bwMode="auto">
            <a:xfrm>
              <a:off x="1902" y="1767"/>
              <a:ext cx="1341" cy="406"/>
            </a:xfrm>
            <a:prstGeom prst="rect">
              <a:avLst/>
            </a:prstGeom>
            <a:noFill/>
            <a:ln w="12700">
              <a:noFill/>
              <a:miter lim="800000"/>
              <a:headEnd/>
              <a:tailEnd/>
            </a:ln>
          </p:spPr>
          <p:txBody>
            <a:bodyPr lIns="90488" tIns="44450" rIns="90488" bIns="44450" anchorCtr="1">
              <a:spAutoFit/>
            </a:bodyPr>
            <a:lstStyle/>
            <a:p>
              <a:pPr defTabSz="762000">
                <a:spcAft>
                  <a:spcPct val="67000"/>
                </a:spcAft>
              </a:pPr>
              <a:r>
                <a:rPr lang="en-GB" dirty="0"/>
                <a:t>Increasing project orientation</a:t>
              </a:r>
              <a:endParaRPr lang="en-US" dirty="0"/>
            </a:p>
          </p:txBody>
        </p:sp>
      </p:grpSp>
      <p:sp>
        <p:nvSpPr>
          <p:cNvPr id="15363" name="Rectangle 6"/>
          <p:cNvSpPr>
            <a:spLocks noChangeArrowheads="1"/>
          </p:cNvSpPr>
          <p:nvPr/>
        </p:nvSpPr>
        <p:spPr bwMode="auto">
          <a:xfrm>
            <a:off x="963141" y="394576"/>
            <a:ext cx="7976545" cy="520655"/>
          </a:xfrm>
          <a:prstGeom prst="rect">
            <a:avLst/>
          </a:prstGeom>
          <a:noFill/>
          <a:ln w="12700">
            <a:noFill/>
            <a:miter lim="800000"/>
            <a:headEnd/>
            <a:tailEnd/>
          </a:ln>
        </p:spPr>
        <p:txBody>
          <a:bodyPr wrap="none" lIns="90488" tIns="44450" rIns="90488" bIns="44450" anchorCtr="1">
            <a:spAutoFit/>
          </a:bodyPr>
          <a:lstStyle/>
          <a:p>
            <a:pPr defTabSz="762000">
              <a:spcAft>
                <a:spcPct val="67000"/>
              </a:spcAft>
            </a:pPr>
            <a:r>
              <a:rPr lang="en-US" sz="2800" b="1" dirty="0"/>
              <a:t>Organisation structures for design processes</a:t>
            </a:r>
          </a:p>
        </p:txBody>
      </p:sp>
      <p:grpSp>
        <p:nvGrpSpPr>
          <p:cNvPr id="3" name="Group 139"/>
          <p:cNvGrpSpPr>
            <a:grpSpLocks/>
          </p:cNvGrpSpPr>
          <p:nvPr/>
        </p:nvGrpSpPr>
        <p:grpSpPr bwMode="auto">
          <a:xfrm>
            <a:off x="774700" y="1548603"/>
            <a:ext cx="1960562" cy="2008187"/>
            <a:chOff x="249" y="773"/>
            <a:chExt cx="1235" cy="1265"/>
          </a:xfrm>
        </p:grpSpPr>
        <p:sp>
          <p:nvSpPr>
            <p:cNvPr id="15483" name="Rectangle 2"/>
            <p:cNvSpPr>
              <a:spLocks noChangeArrowheads="1"/>
            </p:cNvSpPr>
            <p:nvPr/>
          </p:nvSpPr>
          <p:spPr bwMode="auto">
            <a:xfrm>
              <a:off x="249" y="1632"/>
              <a:ext cx="1133" cy="406"/>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Pure functional organisation</a:t>
              </a:r>
              <a:endParaRPr lang="en-US" dirty="0"/>
            </a:p>
          </p:txBody>
        </p:sp>
        <p:grpSp>
          <p:nvGrpSpPr>
            <p:cNvPr id="15484" name="Group 8"/>
            <p:cNvGrpSpPr>
              <a:grpSpLocks/>
            </p:cNvGrpSpPr>
            <p:nvPr/>
          </p:nvGrpSpPr>
          <p:grpSpPr bwMode="auto">
            <a:xfrm>
              <a:off x="545" y="773"/>
              <a:ext cx="626" cy="126"/>
              <a:chOff x="2515" y="738"/>
              <a:chExt cx="610" cy="106"/>
            </a:xfrm>
          </p:grpSpPr>
          <p:sp>
            <p:nvSpPr>
              <p:cNvPr id="15492" name="Freeform 9"/>
              <p:cNvSpPr>
                <a:spLocks/>
              </p:cNvSpPr>
              <p:nvPr/>
            </p:nvSpPr>
            <p:spPr bwMode="auto">
              <a:xfrm>
                <a:off x="2515" y="742"/>
                <a:ext cx="610" cy="102"/>
              </a:xfrm>
              <a:custGeom>
                <a:avLst/>
                <a:gdLst>
                  <a:gd name="T0" fmla="*/ 0 w 610"/>
                  <a:gd name="T1" fmla="*/ 101 h 102"/>
                  <a:gd name="T2" fmla="*/ 0 w 610"/>
                  <a:gd name="T3" fmla="*/ 0 h 102"/>
                  <a:gd name="T4" fmla="*/ 609 w 610"/>
                  <a:gd name="T5" fmla="*/ 0 h 102"/>
                  <a:gd name="T6" fmla="*/ 609 w 610"/>
                  <a:gd name="T7" fmla="*/ 95 h 102"/>
                  <a:gd name="T8" fmla="*/ 0 60000 65536"/>
                  <a:gd name="T9" fmla="*/ 0 60000 65536"/>
                  <a:gd name="T10" fmla="*/ 0 60000 65536"/>
                  <a:gd name="T11" fmla="*/ 0 60000 65536"/>
                  <a:gd name="T12" fmla="*/ 0 w 610"/>
                  <a:gd name="T13" fmla="*/ 0 h 102"/>
                  <a:gd name="T14" fmla="*/ 610 w 610"/>
                  <a:gd name="T15" fmla="*/ 102 h 102"/>
                </a:gdLst>
                <a:ahLst/>
                <a:cxnLst>
                  <a:cxn ang="T8">
                    <a:pos x="T0" y="T1"/>
                  </a:cxn>
                  <a:cxn ang="T9">
                    <a:pos x="T2" y="T3"/>
                  </a:cxn>
                  <a:cxn ang="T10">
                    <a:pos x="T4" y="T5"/>
                  </a:cxn>
                  <a:cxn ang="T11">
                    <a:pos x="T6" y="T7"/>
                  </a:cxn>
                </a:cxnLst>
                <a:rect l="T12" t="T13" r="T14" b="T15"/>
                <a:pathLst>
                  <a:path w="610" h="102">
                    <a:moveTo>
                      <a:pt x="0" y="101"/>
                    </a:moveTo>
                    <a:lnTo>
                      <a:pt x="0" y="0"/>
                    </a:lnTo>
                    <a:lnTo>
                      <a:pt x="609" y="0"/>
                    </a:lnTo>
                    <a:lnTo>
                      <a:pt x="609" y="95"/>
                    </a:lnTo>
                  </a:path>
                </a:pathLst>
              </a:custGeom>
              <a:noFill/>
              <a:ln w="28575" cap="rnd" cmpd="sng">
                <a:solidFill>
                  <a:schemeClr val="tx1"/>
                </a:solidFill>
                <a:prstDash val="solid"/>
                <a:round/>
                <a:headEnd type="none" w="med" len="med"/>
                <a:tailEnd type="none" w="med" len="med"/>
              </a:ln>
            </p:spPr>
            <p:txBody>
              <a:bodyPr/>
              <a:lstStyle/>
              <a:p>
                <a:endParaRPr lang="en-GB" dirty="0"/>
              </a:p>
            </p:txBody>
          </p:sp>
          <p:sp>
            <p:nvSpPr>
              <p:cNvPr id="15493" name="Line 10"/>
              <p:cNvSpPr>
                <a:spLocks noChangeShapeType="1"/>
              </p:cNvSpPr>
              <p:nvPr/>
            </p:nvSpPr>
            <p:spPr bwMode="auto">
              <a:xfrm flipV="1">
                <a:off x="2832" y="738"/>
                <a:ext cx="0" cy="103"/>
              </a:xfrm>
              <a:prstGeom prst="line">
                <a:avLst/>
              </a:prstGeom>
              <a:noFill/>
              <a:ln w="28575">
                <a:solidFill>
                  <a:schemeClr val="tx1"/>
                </a:solidFill>
                <a:round/>
                <a:headEnd/>
                <a:tailEnd/>
              </a:ln>
            </p:spPr>
            <p:txBody>
              <a:bodyPr wrap="none" anchor="ctr"/>
              <a:lstStyle/>
              <a:p>
                <a:endParaRPr lang="en-GB" dirty="0"/>
              </a:p>
            </p:txBody>
          </p:sp>
        </p:grpSp>
        <p:sp>
          <p:nvSpPr>
            <p:cNvPr id="15485" name="Rectangle 11"/>
            <p:cNvSpPr>
              <a:spLocks noChangeArrowheads="1"/>
            </p:cNvSpPr>
            <p:nvPr/>
          </p:nvSpPr>
          <p:spPr bwMode="auto">
            <a:xfrm>
              <a:off x="411" y="899"/>
              <a:ext cx="250" cy="718"/>
            </a:xfrm>
            <a:prstGeom prst="rect">
              <a:avLst/>
            </a:prstGeom>
            <a:solidFill>
              <a:srgbClr val="99FFCC"/>
            </a:solidFill>
            <a:ln w="12700">
              <a:solidFill>
                <a:schemeClr val="tx1"/>
              </a:solidFill>
              <a:miter lim="800000"/>
              <a:headEnd/>
              <a:tailEnd/>
            </a:ln>
          </p:spPr>
          <p:txBody>
            <a:bodyPr wrap="none" anchor="ctr"/>
            <a:lstStyle/>
            <a:p>
              <a:endParaRPr lang="en-GB" dirty="0"/>
            </a:p>
          </p:txBody>
        </p:sp>
        <p:sp>
          <p:nvSpPr>
            <p:cNvPr id="15486" name="Rectangle 12"/>
            <p:cNvSpPr>
              <a:spLocks noChangeArrowheads="1"/>
            </p:cNvSpPr>
            <p:nvPr/>
          </p:nvSpPr>
          <p:spPr bwMode="auto">
            <a:xfrm>
              <a:off x="733" y="899"/>
              <a:ext cx="249" cy="718"/>
            </a:xfrm>
            <a:prstGeom prst="rect">
              <a:avLst/>
            </a:prstGeom>
            <a:solidFill>
              <a:srgbClr val="FF00FF"/>
            </a:solidFill>
            <a:ln w="12700">
              <a:solidFill>
                <a:schemeClr val="tx1"/>
              </a:solidFill>
              <a:miter lim="800000"/>
              <a:headEnd/>
              <a:tailEnd/>
            </a:ln>
          </p:spPr>
          <p:txBody>
            <a:bodyPr wrap="none" anchor="ctr"/>
            <a:lstStyle/>
            <a:p>
              <a:endParaRPr lang="en-GB" dirty="0"/>
            </a:p>
          </p:txBody>
        </p:sp>
        <p:sp>
          <p:nvSpPr>
            <p:cNvPr id="15487" name="Rectangle 13"/>
            <p:cNvSpPr>
              <a:spLocks noChangeArrowheads="1"/>
            </p:cNvSpPr>
            <p:nvPr/>
          </p:nvSpPr>
          <p:spPr bwMode="auto">
            <a:xfrm>
              <a:off x="1061" y="899"/>
              <a:ext cx="250" cy="718"/>
            </a:xfrm>
            <a:prstGeom prst="rect">
              <a:avLst/>
            </a:prstGeom>
            <a:solidFill>
              <a:srgbClr val="FF00FF"/>
            </a:solidFill>
            <a:ln w="12700">
              <a:solidFill>
                <a:schemeClr val="tx1"/>
              </a:solidFill>
              <a:miter lim="800000"/>
              <a:headEnd/>
              <a:tailEnd/>
            </a:ln>
          </p:spPr>
          <p:txBody>
            <a:bodyPr wrap="none" anchor="ctr"/>
            <a:lstStyle/>
            <a:p>
              <a:endParaRPr lang="en-GB" dirty="0"/>
            </a:p>
          </p:txBody>
        </p:sp>
        <p:sp>
          <p:nvSpPr>
            <p:cNvPr id="15488" name="Rectangle 14"/>
            <p:cNvSpPr>
              <a:spLocks noChangeArrowheads="1"/>
            </p:cNvSpPr>
            <p:nvPr/>
          </p:nvSpPr>
          <p:spPr bwMode="auto">
            <a:xfrm>
              <a:off x="411" y="899"/>
              <a:ext cx="250" cy="718"/>
            </a:xfrm>
            <a:prstGeom prst="rect">
              <a:avLst/>
            </a:prstGeom>
            <a:solidFill>
              <a:srgbClr val="FF00FF"/>
            </a:solidFill>
            <a:ln w="12700">
              <a:solidFill>
                <a:schemeClr val="tx1"/>
              </a:solidFill>
              <a:miter lim="800000"/>
              <a:headEnd/>
              <a:tailEnd/>
            </a:ln>
          </p:spPr>
          <p:txBody>
            <a:bodyPr wrap="none" anchor="ctr"/>
            <a:lstStyle/>
            <a:p>
              <a:endParaRPr lang="en-GB" dirty="0"/>
            </a:p>
          </p:txBody>
        </p:sp>
        <p:sp>
          <p:nvSpPr>
            <p:cNvPr id="15489" name="Rectangle 15"/>
            <p:cNvSpPr>
              <a:spLocks noChangeArrowheads="1"/>
            </p:cNvSpPr>
            <p:nvPr/>
          </p:nvSpPr>
          <p:spPr bwMode="auto">
            <a:xfrm>
              <a:off x="382" y="888"/>
              <a:ext cx="466"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490" name="Rectangle 16"/>
            <p:cNvSpPr>
              <a:spLocks noChangeArrowheads="1"/>
            </p:cNvSpPr>
            <p:nvPr/>
          </p:nvSpPr>
          <p:spPr bwMode="auto">
            <a:xfrm>
              <a:off x="702" y="892"/>
              <a:ext cx="464"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491" name="Rectangle 17"/>
            <p:cNvSpPr>
              <a:spLocks noChangeArrowheads="1"/>
            </p:cNvSpPr>
            <p:nvPr/>
          </p:nvSpPr>
          <p:spPr bwMode="auto">
            <a:xfrm>
              <a:off x="1020" y="898"/>
              <a:ext cx="464"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grpSp>
      <p:grpSp>
        <p:nvGrpSpPr>
          <p:cNvPr id="5" name="Group 141"/>
          <p:cNvGrpSpPr>
            <a:grpSpLocks/>
          </p:cNvGrpSpPr>
          <p:nvPr/>
        </p:nvGrpSpPr>
        <p:grpSpPr bwMode="auto">
          <a:xfrm>
            <a:off x="5246689" y="1013614"/>
            <a:ext cx="2287588" cy="1365250"/>
            <a:chOff x="3066" y="436"/>
            <a:chExt cx="1441" cy="860"/>
          </a:xfrm>
        </p:grpSpPr>
        <p:sp>
          <p:nvSpPr>
            <p:cNvPr id="15466" name="Rectangle 19"/>
            <p:cNvSpPr>
              <a:spLocks noChangeArrowheads="1"/>
            </p:cNvSpPr>
            <p:nvPr/>
          </p:nvSpPr>
          <p:spPr bwMode="auto">
            <a:xfrm>
              <a:off x="3137" y="722"/>
              <a:ext cx="1249" cy="143"/>
            </a:xfrm>
            <a:prstGeom prst="rect">
              <a:avLst/>
            </a:prstGeom>
            <a:solidFill>
              <a:srgbClr val="CCECFF"/>
            </a:solidFill>
            <a:ln w="9525">
              <a:solidFill>
                <a:schemeClr val="tx1"/>
              </a:solidFill>
              <a:miter lim="800000"/>
              <a:headEnd/>
              <a:tailEnd/>
            </a:ln>
          </p:spPr>
          <p:txBody>
            <a:bodyPr wrap="none" anchor="ctr"/>
            <a:lstStyle/>
            <a:p>
              <a:endParaRPr lang="en-GB" dirty="0"/>
            </a:p>
          </p:txBody>
        </p:sp>
        <p:sp>
          <p:nvSpPr>
            <p:cNvPr id="15467" name="Rectangle 20"/>
            <p:cNvSpPr>
              <a:spLocks noChangeArrowheads="1"/>
            </p:cNvSpPr>
            <p:nvPr/>
          </p:nvSpPr>
          <p:spPr bwMode="auto">
            <a:xfrm>
              <a:off x="3066" y="879"/>
              <a:ext cx="395" cy="231"/>
            </a:xfrm>
            <a:prstGeom prst="rect">
              <a:avLst/>
            </a:prstGeom>
            <a:noFill/>
            <a:ln w="12700">
              <a:noFill/>
              <a:miter lim="800000"/>
              <a:headEnd/>
              <a:tailEnd/>
            </a:ln>
          </p:spPr>
          <p:txBody>
            <a:bodyPr wrap="none" lIns="90488" tIns="44450" rIns="90488" bIns="44450">
              <a:spAutoFit/>
            </a:bodyPr>
            <a:lstStyle/>
            <a:p>
              <a:pPr defTabSz="762000">
                <a:spcAft>
                  <a:spcPct val="67000"/>
                </a:spcAft>
              </a:pPr>
              <a:r>
                <a:rPr lang="en-US" dirty="0"/>
                <a:t>P.M.</a:t>
              </a:r>
            </a:p>
          </p:txBody>
        </p:sp>
        <p:sp>
          <p:nvSpPr>
            <p:cNvPr id="15468" name="Rectangle 21"/>
            <p:cNvSpPr>
              <a:spLocks noChangeArrowheads="1"/>
            </p:cNvSpPr>
            <p:nvPr/>
          </p:nvSpPr>
          <p:spPr bwMode="auto">
            <a:xfrm>
              <a:off x="3142" y="897"/>
              <a:ext cx="1250" cy="144"/>
            </a:xfrm>
            <a:prstGeom prst="rect">
              <a:avLst/>
            </a:prstGeom>
            <a:solidFill>
              <a:srgbClr val="CCECFF"/>
            </a:solidFill>
            <a:ln w="9525">
              <a:solidFill>
                <a:schemeClr val="tx1"/>
              </a:solidFill>
              <a:miter lim="800000"/>
              <a:headEnd/>
              <a:tailEnd/>
            </a:ln>
          </p:spPr>
          <p:txBody>
            <a:bodyPr wrap="none" anchor="ctr"/>
            <a:lstStyle/>
            <a:p>
              <a:endParaRPr lang="en-GB" dirty="0"/>
            </a:p>
          </p:txBody>
        </p:sp>
        <p:sp>
          <p:nvSpPr>
            <p:cNvPr id="15469" name="Rectangle 22"/>
            <p:cNvSpPr>
              <a:spLocks noChangeArrowheads="1"/>
            </p:cNvSpPr>
            <p:nvPr/>
          </p:nvSpPr>
          <p:spPr bwMode="auto">
            <a:xfrm>
              <a:off x="3141" y="1083"/>
              <a:ext cx="1250" cy="144"/>
            </a:xfrm>
            <a:prstGeom prst="rect">
              <a:avLst/>
            </a:prstGeom>
            <a:solidFill>
              <a:srgbClr val="CCECFF"/>
            </a:solidFill>
            <a:ln w="9525">
              <a:solidFill>
                <a:schemeClr val="tx1"/>
              </a:solidFill>
              <a:miter lim="800000"/>
              <a:headEnd/>
              <a:tailEnd/>
            </a:ln>
          </p:spPr>
          <p:txBody>
            <a:bodyPr wrap="none" anchor="ctr"/>
            <a:lstStyle/>
            <a:p>
              <a:endParaRPr lang="en-GB" dirty="0"/>
            </a:p>
          </p:txBody>
        </p:sp>
        <p:sp>
          <p:nvSpPr>
            <p:cNvPr id="15470" name="Text Box 23"/>
            <p:cNvSpPr txBox="1">
              <a:spLocks noChangeArrowheads="1"/>
            </p:cNvSpPr>
            <p:nvPr/>
          </p:nvSpPr>
          <p:spPr bwMode="auto">
            <a:xfrm>
              <a:off x="3075" y="695"/>
              <a:ext cx="416"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471" name="Text Box 24"/>
            <p:cNvSpPr txBox="1">
              <a:spLocks noChangeArrowheads="1"/>
            </p:cNvSpPr>
            <p:nvPr/>
          </p:nvSpPr>
          <p:spPr bwMode="auto">
            <a:xfrm>
              <a:off x="3092" y="875"/>
              <a:ext cx="417"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472" name="Text Box 25"/>
            <p:cNvSpPr txBox="1">
              <a:spLocks noChangeArrowheads="1"/>
            </p:cNvSpPr>
            <p:nvPr/>
          </p:nvSpPr>
          <p:spPr bwMode="auto">
            <a:xfrm>
              <a:off x="3089" y="1063"/>
              <a:ext cx="416"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grpSp>
          <p:nvGrpSpPr>
            <p:cNvPr id="15473" name="Group 26"/>
            <p:cNvGrpSpPr>
              <a:grpSpLocks/>
            </p:cNvGrpSpPr>
            <p:nvPr/>
          </p:nvGrpSpPr>
          <p:grpSpPr bwMode="auto">
            <a:xfrm>
              <a:off x="3567" y="436"/>
              <a:ext cx="625" cy="126"/>
              <a:chOff x="2515" y="738"/>
              <a:chExt cx="610" cy="106"/>
            </a:xfrm>
          </p:grpSpPr>
          <p:sp>
            <p:nvSpPr>
              <p:cNvPr id="15481" name="Freeform 27"/>
              <p:cNvSpPr>
                <a:spLocks/>
              </p:cNvSpPr>
              <p:nvPr/>
            </p:nvSpPr>
            <p:spPr bwMode="auto">
              <a:xfrm>
                <a:off x="2515" y="742"/>
                <a:ext cx="610" cy="102"/>
              </a:xfrm>
              <a:custGeom>
                <a:avLst/>
                <a:gdLst>
                  <a:gd name="T0" fmla="*/ 0 w 610"/>
                  <a:gd name="T1" fmla="*/ 101 h 102"/>
                  <a:gd name="T2" fmla="*/ 0 w 610"/>
                  <a:gd name="T3" fmla="*/ 0 h 102"/>
                  <a:gd name="T4" fmla="*/ 609 w 610"/>
                  <a:gd name="T5" fmla="*/ 0 h 102"/>
                  <a:gd name="T6" fmla="*/ 609 w 610"/>
                  <a:gd name="T7" fmla="*/ 95 h 102"/>
                  <a:gd name="T8" fmla="*/ 0 60000 65536"/>
                  <a:gd name="T9" fmla="*/ 0 60000 65536"/>
                  <a:gd name="T10" fmla="*/ 0 60000 65536"/>
                  <a:gd name="T11" fmla="*/ 0 60000 65536"/>
                  <a:gd name="T12" fmla="*/ 0 w 610"/>
                  <a:gd name="T13" fmla="*/ 0 h 102"/>
                  <a:gd name="T14" fmla="*/ 610 w 610"/>
                  <a:gd name="T15" fmla="*/ 102 h 102"/>
                </a:gdLst>
                <a:ahLst/>
                <a:cxnLst>
                  <a:cxn ang="T8">
                    <a:pos x="T0" y="T1"/>
                  </a:cxn>
                  <a:cxn ang="T9">
                    <a:pos x="T2" y="T3"/>
                  </a:cxn>
                  <a:cxn ang="T10">
                    <a:pos x="T4" y="T5"/>
                  </a:cxn>
                  <a:cxn ang="T11">
                    <a:pos x="T6" y="T7"/>
                  </a:cxn>
                </a:cxnLst>
                <a:rect l="T12" t="T13" r="T14" b="T15"/>
                <a:pathLst>
                  <a:path w="610" h="102">
                    <a:moveTo>
                      <a:pt x="0" y="101"/>
                    </a:moveTo>
                    <a:lnTo>
                      <a:pt x="0" y="0"/>
                    </a:lnTo>
                    <a:lnTo>
                      <a:pt x="609" y="0"/>
                    </a:lnTo>
                    <a:lnTo>
                      <a:pt x="609" y="95"/>
                    </a:lnTo>
                  </a:path>
                </a:pathLst>
              </a:custGeom>
              <a:noFill/>
              <a:ln w="28575" cap="rnd" cmpd="sng">
                <a:solidFill>
                  <a:schemeClr val="tx1"/>
                </a:solidFill>
                <a:prstDash val="solid"/>
                <a:round/>
                <a:headEnd type="none" w="med" len="med"/>
                <a:tailEnd type="none" w="med" len="med"/>
              </a:ln>
            </p:spPr>
            <p:txBody>
              <a:bodyPr/>
              <a:lstStyle/>
              <a:p>
                <a:endParaRPr lang="en-GB" dirty="0"/>
              </a:p>
            </p:txBody>
          </p:sp>
          <p:sp>
            <p:nvSpPr>
              <p:cNvPr id="15482" name="Line 28"/>
              <p:cNvSpPr>
                <a:spLocks noChangeShapeType="1"/>
              </p:cNvSpPr>
              <p:nvPr/>
            </p:nvSpPr>
            <p:spPr bwMode="auto">
              <a:xfrm flipV="1">
                <a:off x="2832" y="738"/>
                <a:ext cx="0" cy="103"/>
              </a:xfrm>
              <a:prstGeom prst="line">
                <a:avLst/>
              </a:prstGeom>
              <a:noFill/>
              <a:ln w="28575">
                <a:solidFill>
                  <a:schemeClr val="tx1"/>
                </a:solidFill>
                <a:round/>
                <a:headEnd/>
                <a:tailEnd/>
              </a:ln>
            </p:spPr>
            <p:txBody>
              <a:bodyPr wrap="none" anchor="ctr"/>
              <a:lstStyle/>
              <a:p>
                <a:endParaRPr lang="en-GB" dirty="0"/>
              </a:p>
            </p:txBody>
          </p:sp>
        </p:grpSp>
        <p:sp>
          <p:nvSpPr>
            <p:cNvPr id="15474" name="Rectangle 29"/>
            <p:cNvSpPr>
              <a:spLocks noChangeArrowheads="1"/>
            </p:cNvSpPr>
            <p:nvPr/>
          </p:nvSpPr>
          <p:spPr bwMode="auto">
            <a:xfrm>
              <a:off x="3433" y="562"/>
              <a:ext cx="250" cy="718"/>
            </a:xfrm>
            <a:prstGeom prst="rect">
              <a:avLst/>
            </a:prstGeom>
            <a:solidFill>
              <a:srgbClr val="99FFCC"/>
            </a:solidFill>
            <a:ln w="12700">
              <a:solidFill>
                <a:schemeClr val="tx1"/>
              </a:solidFill>
              <a:miter lim="800000"/>
              <a:headEnd/>
              <a:tailEnd/>
            </a:ln>
          </p:spPr>
          <p:txBody>
            <a:bodyPr wrap="none" anchor="ctr"/>
            <a:lstStyle/>
            <a:p>
              <a:endParaRPr lang="en-GB" dirty="0"/>
            </a:p>
          </p:txBody>
        </p:sp>
        <p:sp>
          <p:nvSpPr>
            <p:cNvPr id="15475" name="Rectangle 30"/>
            <p:cNvSpPr>
              <a:spLocks noChangeArrowheads="1"/>
            </p:cNvSpPr>
            <p:nvPr/>
          </p:nvSpPr>
          <p:spPr bwMode="auto">
            <a:xfrm>
              <a:off x="3755" y="562"/>
              <a:ext cx="250" cy="718"/>
            </a:xfrm>
            <a:prstGeom prst="rect">
              <a:avLst/>
            </a:prstGeom>
            <a:solidFill>
              <a:srgbClr val="FF66CC"/>
            </a:solidFill>
            <a:ln w="12700">
              <a:solidFill>
                <a:schemeClr val="tx1"/>
              </a:solidFill>
              <a:miter lim="800000"/>
              <a:headEnd/>
              <a:tailEnd/>
            </a:ln>
          </p:spPr>
          <p:txBody>
            <a:bodyPr wrap="none" anchor="ctr"/>
            <a:lstStyle/>
            <a:p>
              <a:endParaRPr lang="en-GB" dirty="0"/>
            </a:p>
          </p:txBody>
        </p:sp>
        <p:sp>
          <p:nvSpPr>
            <p:cNvPr id="15476" name="Rectangle 31"/>
            <p:cNvSpPr>
              <a:spLocks noChangeArrowheads="1"/>
            </p:cNvSpPr>
            <p:nvPr/>
          </p:nvSpPr>
          <p:spPr bwMode="auto">
            <a:xfrm>
              <a:off x="4083" y="562"/>
              <a:ext cx="251" cy="718"/>
            </a:xfrm>
            <a:prstGeom prst="rect">
              <a:avLst/>
            </a:prstGeom>
            <a:solidFill>
              <a:srgbClr val="FF66CC"/>
            </a:solidFill>
            <a:ln w="12700">
              <a:solidFill>
                <a:schemeClr val="tx1"/>
              </a:solidFill>
              <a:miter lim="800000"/>
              <a:headEnd/>
              <a:tailEnd/>
            </a:ln>
          </p:spPr>
          <p:txBody>
            <a:bodyPr wrap="none" anchor="ctr"/>
            <a:lstStyle/>
            <a:p>
              <a:endParaRPr lang="en-GB" dirty="0"/>
            </a:p>
          </p:txBody>
        </p:sp>
        <p:sp>
          <p:nvSpPr>
            <p:cNvPr id="15477" name="Rectangle 32"/>
            <p:cNvSpPr>
              <a:spLocks noChangeArrowheads="1"/>
            </p:cNvSpPr>
            <p:nvPr/>
          </p:nvSpPr>
          <p:spPr bwMode="auto">
            <a:xfrm>
              <a:off x="3433" y="562"/>
              <a:ext cx="250" cy="718"/>
            </a:xfrm>
            <a:prstGeom prst="rect">
              <a:avLst/>
            </a:prstGeom>
            <a:solidFill>
              <a:srgbClr val="FF66CC"/>
            </a:solidFill>
            <a:ln w="12700">
              <a:solidFill>
                <a:schemeClr val="tx1"/>
              </a:solidFill>
              <a:miter lim="800000"/>
              <a:headEnd/>
              <a:tailEnd/>
            </a:ln>
          </p:spPr>
          <p:txBody>
            <a:bodyPr wrap="none" anchor="ctr"/>
            <a:lstStyle/>
            <a:p>
              <a:endParaRPr lang="en-GB" dirty="0"/>
            </a:p>
          </p:txBody>
        </p:sp>
        <p:sp>
          <p:nvSpPr>
            <p:cNvPr id="15478" name="Rectangle 33"/>
            <p:cNvSpPr>
              <a:spLocks noChangeArrowheads="1"/>
            </p:cNvSpPr>
            <p:nvPr/>
          </p:nvSpPr>
          <p:spPr bwMode="auto">
            <a:xfrm>
              <a:off x="3404" y="549"/>
              <a:ext cx="465"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479" name="Rectangle 34"/>
            <p:cNvSpPr>
              <a:spLocks noChangeArrowheads="1"/>
            </p:cNvSpPr>
            <p:nvPr/>
          </p:nvSpPr>
          <p:spPr bwMode="auto">
            <a:xfrm>
              <a:off x="3724" y="554"/>
              <a:ext cx="465"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480" name="Rectangle 35"/>
            <p:cNvSpPr>
              <a:spLocks noChangeArrowheads="1"/>
            </p:cNvSpPr>
            <p:nvPr/>
          </p:nvSpPr>
          <p:spPr bwMode="auto">
            <a:xfrm>
              <a:off x="4043" y="559"/>
              <a:ext cx="464"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grpSp>
      <p:grpSp>
        <p:nvGrpSpPr>
          <p:cNvPr id="7" name="Group 145"/>
          <p:cNvGrpSpPr>
            <a:grpSpLocks/>
          </p:cNvGrpSpPr>
          <p:nvPr/>
        </p:nvGrpSpPr>
        <p:grpSpPr bwMode="auto">
          <a:xfrm>
            <a:off x="2944812" y="4271165"/>
            <a:ext cx="2301874" cy="1363663"/>
            <a:chOff x="1616" y="2488"/>
            <a:chExt cx="1450" cy="859"/>
          </a:xfrm>
        </p:grpSpPr>
        <p:grpSp>
          <p:nvGrpSpPr>
            <p:cNvPr id="15450" name="Group 103"/>
            <p:cNvGrpSpPr>
              <a:grpSpLocks/>
            </p:cNvGrpSpPr>
            <p:nvPr/>
          </p:nvGrpSpPr>
          <p:grpSpPr bwMode="auto">
            <a:xfrm>
              <a:off x="2118" y="2488"/>
              <a:ext cx="625" cy="126"/>
              <a:chOff x="2515" y="738"/>
              <a:chExt cx="610" cy="106"/>
            </a:xfrm>
          </p:grpSpPr>
          <p:sp>
            <p:nvSpPr>
              <p:cNvPr id="15464" name="Freeform 104"/>
              <p:cNvSpPr>
                <a:spLocks/>
              </p:cNvSpPr>
              <p:nvPr/>
            </p:nvSpPr>
            <p:spPr bwMode="auto">
              <a:xfrm>
                <a:off x="2515" y="742"/>
                <a:ext cx="610" cy="102"/>
              </a:xfrm>
              <a:custGeom>
                <a:avLst/>
                <a:gdLst>
                  <a:gd name="T0" fmla="*/ 0 w 610"/>
                  <a:gd name="T1" fmla="*/ 101 h 102"/>
                  <a:gd name="T2" fmla="*/ 0 w 610"/>
                  <a:gd name="T3" fmla="*/ 0 h 102"/>
                  <a:gd name="T4" fmla="*/ 609 w 610"/>
                  <a:gd name="T5" fmla="*/ 0 h 102"/>
                  <a:gd name="T6" fmla="*/ 609 w 610"/>
                  <a:gd name="T7" fmla="*/ 95 h 102"/>
                  <a:gd name="T8" fmla="*/ 0 60000 65536"/>
                  <a:gd name="T9" fmla="*/ 0 60000 65536"/>
                  <a:gd name="T10" fmla="*/ 0 60000 65536"/>
                  <a:gd name="T11" fmla="*/ 0 60000 65536"/>
                  <a:gd name="T12" fmla="*/ 0 w 610"/>
                  <a:gd name="T13" fmla="*/ 0 h 102"/>
                  <a:gd name="T14" fmla="*/ 610 w 610"/>
                  <a:gd name="T15" fmla="*/ 102 h 102"/>
                </a:gdLst>
                <a:ahLst/>
                <a:cxnLst>
                  <a:cxn ang="T8">
                    <a:pos x="T0" y="T1"/>
                  </a:cxn>
                  <a:cxn ang="T9">
                    <a:pos x="T2" y="T3"/>
                  </a:cxn>
                  <a:cxn ang="T10">
                    <a:pos x="T4" y="T5"/>
                  </a:cxn>
                  <a:cxn ang="T11">
                    <a:pos x="T6" y="T7"/>
                  </a:cxn>
                </a:cxnLst>
                <a:rect l="T12" t="T13" r="T14" b="T15"/>
                <a:pathLst>
                  <a:path w="610" h="102">
                    <a:moveTo>
                      <a:pt x="0" y="101"/>
                    </a:moveTo>
                    <a:lnTo>
                      <a:pt x="0" y="0"/>
                    </a:lnTo>
                    <a:lnTo>
                      <a:pt x="609" y="0"/>
                    </a:lnTo>
                    <a:lnTo>
                      <a:pt x="609" y="95"/>
                    </a:lnTo>
                  </a:path>
                </a:pathLst>
              </a:custGeom>
              <a:noFill/>
              <a:ln w="28575" cap="rnd" cmpd="sng">
                <a:solidFill>
                  <a:schemeClr val="tx1"/>
                </a:solidFill>
                <a:prstDash val="solid"/>
                <a:round/>
                <a:headEnd type="none" w="med" len="med"/>
                <a:tailEnd type="none" w="med" len="med"/>
              </a:ln>
            </p:spPr>
            <p:txBody>
              <a:bodyPr/>
              <a:lstStyle/>
              <a:p>
                <a:endParaRPr lang="en-GB" dirty="0"/>
              </a:p>
            </p:txBody>
          </p:sp>
          <p:sp>
            <p:nvSpPr>
              <p:cNvPr id="15465" name="Line 105"/>
              <p:cNvSpPr>
                <a:spLocks noChangeShapeType="1"/>
              </p:cNvSpPr>
              <p:nvPr/>
            </p:nvSpPr>
            <p:spPr bwMode="auto">
              <a:xfrm flipV="1">
                <a:off x="2832" y="738"/>
                <a:ext cx="0" cy="103"/>
              </a:xfrm>
              <a:prstGeom prst="line">
                <a:avLst/>
              </a:prstGeom>
              <a:noFill/>
              <a:ln w="28575">
                <a:solidFill>
                  <a:schemeClr val="tx1"/>
                </a:solidFill>
                <a:round/>
                <a:headEnd/>
                <a:tailEnd/>
              </a:ln>
            </p:spPr>
            <p:txBody>
              <a:bodyPr wrap="none" anchor="ctr"/>
              <a:lstStyle/>
              <a:p>
                <a:endParaRPr lang="en-GB" dirty="0"/>
              </a:p>
            </p:txBody>
          </p:sp>
        </p:grpSp>
        <p:sp>
          <p:nvSpPr>
            <p:cNvPr id="15451" name="Rectangle 107"/>
            <p:cNvSpPr>
              <a:spLocks noChangeArrowheads="1"/>
            </p:cNvSpPr>
            <p:nvPr/>
          </p:nvSpPr>
          <p:spPr bwMode="auto">
            <a:xfrm>
              <a:off x="2305" y="2614"/>
              <a:ext cx="250" cy="718"/>
            </a:xfrm>
            <a:prstGeom prst="rect">
              <a:avLst/>
            </a:prstGeom>
            <a:solidFill>
              <a:srgbClr val="FFCCCC"/>
            </a:solidFill>
            <a:ln w="12700" cap="rnd">
              <a:solidFill>
                <a:schemeClr val="tx1"/>
              </a:solidFill>
              <a:prstDash val="sysDot"/>
              <a:miter lim="800000"/>
              <a:headEnd/>
              <a:tailEnd/>
            </a:ln>
          </p:spPr>
          <p:txBody>
            <a:bodyPr wrap="none" anchor="ctr"/>
            <a:lstStyle/>
            <a:p>
              <a:endParaRPr lang="en-GB" dirty="0"/>
            </a:p>
          </p:txBody>
        </p:sp>
        <p:sp>
          <p:nvSpPr>
            <p:cNvPr id="15452" name="Rectangle 108"/>
            <p:cNvSpPr>
              <a:spLocks noChangeArrowheads="1"/>
            </p:cNvSpPr>
            <p:nvPr/>
          </p:nvSpPr>
          <p:spPr bwMode="auto">
            <a:xfrm>
              <a:off x="2634" y="2614"/>
              <a:ext cx="250" cy="718"/>
            </a:xfrm>
            <a:prstGeom prst="rect">
              <a:avLst/>
            </a:prstGeom>
            <a:solidFill>
              <a:srgbClr val="FFCCCC"/>
            </a:solidFill>
            <a:ln w="12700" cap="rnd">
              <a:solidFill>
                <a:schemeClr val="tx1"/>
              </a:solidFill>
              <a:prstDash val="sysDot"/>
              <a:miter lim="800000"/>
              <a:headEnd/>
              <a:tailEnd/>
            </a:ln>
          </p:spPr>
          <p:txBody>
            <a:bodyPr wrap="none" anchor="ctr"/>
            <a:lstStyle/>
            <a:p>
              <a:endParaRPr lang="en-GB" dirty="0"/>
            </a:p>
          </p:txBody>
        </p:sp>
        <p:sp>
          <p:nvSpPr>
            <p:cNvPr id="15453" name="Rectangle 109"/>
            <p:cNvSpPr>
              <a:spLocks noChangeArrowheads="1"/>
            </p:cNvSpPr>
            <p:nvPr/>
          </p:nvSpPr>
          <p:spPr bwMode="auto">
            <a:xfrm>
              <a:off x="1984" y="2613"/>
              <a:ext cx="251" cy="718"/>
            </a:xfrm>
            <a:prstGeom prst="rect">
              <a:avLst/>
            </a:prstGeom>
            <a:solidFill>
              <a:srgbClr val="FFCCCC"/>
            </a:solidFill>
            <a:ln w="12700" cap="rnd">
              <a:solidFill>
                <a:schemeClr val="tx1"/>
              </a:solidFill>
              <a:prstDash val="sysDot"/>
              <a:miter lim="800000"/>
              <a:headEnd/>
              <a:tailEnd/>
            </a:ln>
          </p:spPr>
          <p:txBody>
            <a:bodyPr wrap="none" anchor="ctr"/>
            <a:lstStyle/>
            <a:p>
              <a:endParaRPr lang="en-GB" dirty="0"/>
            </a:p>
          </p:txBody>
        </p:sp>
        <p:sp>
          <p:nvSpPr>
            <p:cNvPr id="15454" name="Rectangle 110"/>
            <p:cNvSpPr>
              <a:spLocks noChangeArrowheads="1"/>
            </p:cNvSpPr>
            <p:nvPr/>
          </p:nvSpPr>
          <p:spPr bwMode="auto">
            <a:xfrm>
              <a:off x="1963" y="2587"/>
              <a:ext cx="463"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455" name="Rectangle 111"/>
            <p:cNvSpPr>
              <a:spLocks noChangeArrowheads="1"/>
            </p:cNvSpPr>
            <p:nvPr/>
          </p:nvSpPr>
          <p:spPr bwMode="auto">
            <a:xfrm>
              <a:off x="2282" y="2591"/>
              <a:ext cx="465"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456" name="Rectangle 112"/>
            <p:cNvSpPr>
              <a:spLocks noChangeArrowheads="1"/>
            </p:cNvSpPr>
            <p:nvPr/>
          </p:nvSpPr>
          <p:spPr bwMode="auto">
            <a:xfrm>
              <a:off x="2601" y="2597"/>
              <a:ext cx="465"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457" name="Rectangle 113"/>
            <p:cNvSpPr>
              <a:spLocks noChangeArrowheads="1"/>
            </p:cNvSpPr>
            <p:nvPr/>
          </p:nvSpPr>
          <p:spPr bwMode="auto">
            <a:xfrm>
              <a:off x="1688" y="2774"/>
              <a:ext cx="1250" cy="145"/>
            </a:xfrm>
            <a:prstGeom prst="rect">
              <a:avLst/>
            </a:prstGeom>
            <a:solidFill>
              <a:srgbClr val="33CCFF"/>
            </a:solidFill>
            <a:ln w="9525">
              <a:solidFill>
                <a:schemeClr val="tx1"/>
              </a:solidFill>
              <a:miter lim="800000"/>
              <a:headEnd/>
              <a:tailEnd/>
            </a:ln>
          </p:spPr>
          <p:txBody>
            <a:bodyPr wrap="none" anchor="ctr"/>
            <a:lstStyle/>
            <a:p>
              <a:endParaRPr lang="en-GB" dirty="0"/>
            </a:p>
          </p:txBody>
        </p:sp>
        <p:sp>
          <p:nvSpPr>
            <p:cNvPr id="15458" name="Rectangle 114"/>
            <p:cNvSpPr>
              <a:spLocks noChangeArrowheads="1"/>
            </p:cNvSpPr>
            <p:nvPr/>
          </p:nvSpPr>
          <p:spPr bwMode="auto">
            <a:xfrm>
              <a:off x="1616" y="2933"/>
              <a:ext cx="395" cy="231"/>
            </a:xfrm>
            <a:prstGeom prst="rect">
              <a:avLst/>
            </a:prstGeom>
            <a:noFill/>
            <a:ln w="12700">
              <a:noFill/>
              <a:miter lim="800000"/>
              <a:headEnd/>
              <a:tailEnd/>
            </a:ln>
          </p:spPr>
          <p:txBody>
            <a:bodyPr wrap="none" lIns="90488" tIns="44450" rIns="90488" bIns="44450">
              <a:spAutoFit/>
            </a:bodyPr>
            <a:lstStyle/>
            <a:p>
              <a:pPr defTabSz="762000">
                <a:spcAft>
                  <a:spcPct val="67000"/>
                </a:spcAft>
              </a:pPr>
              <a:r>
                <a:rPr lang="en-US" dirty="0"/>
                <a:t>P.M.</a:t>
              </a:r>
            </a:p>
          </p:txBody>
        </p:sp>
        <p:sp>
          <p:nvSpPr>
            <p:cNvPr id="15459" name="Rectangle 115"/>
            <p:cNvSpPr>
              <a:spLocks noChangeArrowheads="1"/>
            </p:cNvSpPr>
            <p:nvPr/>
          </p:nvSpPr>
          <p:spPr bwMode="auto">
            <a:xfrm>
              <a:off x="1693" y="2951"/>
              <a:ext cx="1249" cy="142"/>
            </a:xfrm>
            <a:prstGeom prst="rect">
              <a:avLst/>
            </a:prstGeom>
            <a:solidFill>
              <a:srgbClr val="33CCFF"/>
            </a:solidFill>
            <a:ln w="9525">
              <a:solidFill>
                <a:schemeClr val="tx1"/>
              </a:solidFill>
              <a:miter lim="800000"/>
              <a:headEnd/>
              <a:tailEnd/>
            </a:ln>
          </p:spPr>
          <p:txBody>
            <a:bodyPr wrap="none" anchor="ctr"/>
            <a:lstStyle/>
            <a:p>
              <a:endParaRPr lang="en-GB" dirty="0"/>
            </a:p>
          </p:txBody>
        </p:sp>
        <p:sp>
          <p:nvSpPr>
            <p:cNvPr id="15460" name="Rectangle 116"/>
            <p:cNvSpPr>
              <a:spLocks noChangeArrowheads="1"/>
            </p:cNvSpPr>
            <p:nvPr/>
          </p:nvSpPr>
          <p:spPr bwMode="auto">
            <a:xfrm>
              <a:off x="1691" y="3137"/>
              <a:ext cx="1250" cy="143"/>
            </a:xfrm>
            <a:prstGeom prst="rect">
              <a:avLst/>
            </a:prstGeom>
            <a:solidFill>
              <a:srgbClr val="33CCFF"/>
            </a:solidFill>
            <a:ln w="9525">
              <a:solidFill>
                <a:schemeClr val="tx1"/>
              </a:solidFill>
              <a:miter lim="800000"/>
              <a:headEnd/>
              <a:tailEnd/>
            </a:ln>
          </p:spPr>
          <p:txBody>
            <a:bodyPr wrap="none" anchor="ctr"/>
            <a:lstStyle/>
            <a:p>
              <a:endParaRPr lang="en-GB" dirty="0"/>
            </a:p>
          </p:txBody>
        </p:sp>
        <p:sp>
          <p:nvSpPr>
            <p:cNvPr id="15461" name="Text Box 117"/>
            <p:cNvSpPr txBox="1">
              <a:spLocks noChangeArrowheads="1"/>
            </p:cNvSpPr>
            <p:nvPr/>
          </p:nvSpPr>
          <p:spPr bwMode="auto">
            <a:xfrm>
              <a:off x="1625" y="2748"/>
              <a:ext cx="417"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462" name="Text Box 118"/>
            <p:cNvSpPr txBox="1">
              <a:spLocks noChangeArrowheads="1"/>
            </p:cNvSpPr>
            <p:nvPr/>
          </p:nvSpPr>
          <p:spPr bwMode="auto">
            <a:xfrm>
              <a:off x="1643" y="2928"/>
              <a:ext cx="416"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463" name="Text Box 119"/>
            <p:cNvSpPr txBox="1">
              <a:spLocks noChangeArrowheads="1"/>
            </p:cNvSpPr>
            <p:nvPr/>
          </p:nvSpPr>
          <p:spPr bwMode="auto">
            <a:xfrm>
              <a:off x="1639" y="3114"/>
              <a:ext cx="417"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grpSp>
      <p:grpSp>
        <p:nvGrpSpPr>
          <p:cNvPr id="9" name="Group 146"/>
          <p:cNvGrpSpPr>
            <a:grpSpLocks/>
          </p:cNvGrpSpPr>
          <p:nvPr/>
        </p:nvGrpSpPr>
        <p:grpSpPr bwMode="auto">
          <a:xfrm>
            <a:off x="528637" y="3580604"/>
            <a:ext cx="2105024" cy="1497013"/>
            <a:chOff x="94" y="2053"/>
            <a:chExt cx="1326" cy="943"/>
          </a:xfrm>
        </p:grpSpPr>
        <p:sp>
          <p:nvSpPr>
            <p:cNvPr id="15442" name="Rectangle 3"/>
            <p:cNvSpPr>
              <a:spLocks noChangeArrowheads="1"/>
            </p:cNvSpPr>
            <p:nvPr/>
          </p:nvSpPr>
          <p:spPr bwMode="auto">
            <a:xfrm>
              <a:off x="187" y="2053"/>
              <a:ext cx="1171" cy="406"/>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Pure project organisation</a:t>
              </a:r>
              <a:endParaRPr lang="en-US" dirty="0"/>
            </a:p>
          </p:txBody>
        </p:sp>
        <p:sp>
          <p:nvSpPr>
            <p:cNvPr id="15443" name="Rectangle 121"/>
            <p:cNvSpPr>
              <a:spLocks noChangeArrowheads="1"/>
            </p:cNvSpPr>
            <p:nvPr/>
          </p:nvSpPr>
          <p:spPr bwMode="auto">
            <a:xfrm>
              <a:off x="165" y="2423"/>
              <a:ext cx="1250" cy="145"/>
            </a:xfrm>
            <a:prstGeom prst="rect">
              <a:avLst/>
            </a:prstGeom>
            <a:solidFill>
              <a:srgbClr val="33CCFF"/>
            </a:solidFill>
            <a:ln w="9525">
              <a:solidFill>
                <a:schemeClr val="tx1"/>
              </a:solidFill>
              <a:miter lim="800000"/>
              <a:headEnd/>
              <a:tailEnd/>
            </a:ln>
          </p:spPr>
          <p:txBody>
            <a:bodyPr wrap="none" anchor="ctr"/>
            <a:lstStyle/>
            <a:p>
              <a:endParaRPr lang="en-GB" dirty="0"/>
            </a:p>
          </p:txBody>
        </p:sp>
        <p:sp>
          <p:nvSpPr>
            <p:cNvPr id="15444" name="Rectangle 122"/>
            <p:cNvSpPr>
              <a:spLocks noChangeArrowheads="1"/>
            </p:cNvSpPr>
            <p:nvPr/>
          </p:nvSpPr>
          <p:spPr bwMode="auto">
            <a:xfrm>
              <a:off x="94" y="2581"/>
              <a:ext cx="395" cy="231"/>
            </a:xfrm>
            <a:prstGeom prst="rect">
              <a:avLst/>
            </a:prstGeom>
            <a:noFill/>
            <a:ln w="12700">
              <a:noFill/>
              <a:miter lim="800000"/>
              <a:headEnd/>
              <a:tailEnd/>
            </a:ln>
          </p:spPr>
          <p:txBody>
            <a:bodyPr wrap="none" lIns="90488" tIns="44450" rIns="90488" bIns="44450">
              <a:spAutoFit/>
            </a:bodyPr>
            <a:lstStyle/>
            <a:p>
              <a:pPr defTabSz="762000">
                <a:spcAft>
                  <a:spcPct val="67000"/>
                </a:spcAft>
              </a:pPr>
              <a:r>
                <a:rPr lang="en-US" dirty="0"/>
                <a:t>P.M.</a:t>
              </a:r>
            </a:p>
          </p:txBody>
        </p:sp>
        <p:sp>
          <p:nvSpPr>
            <p:cNvPr id="15445" name="Rectangle 123"/>
            <p:cNvSpPr>
              <a:spLocks noChangeArrowheads="1"/>
            </p:cNvSpPr>
            <p:nvPr/>
          </p:nvSpPr>
          <p:spPr bwMode="auto">
            <a:xfrm>
              <a:off x="171" y="2600"/>
              <a:ext cx="1249" cy="144"/>
            </a:xfrm>
            <a:prstGeom prst="rect">
              <a:avLst/>
            </a:prstGeom>
            <a:solidFill>
              <a:srgbClr val="33CCFF"/>
            </a:solidFill>
            <a:ln w="9525">
              <a:solidFill>
                <a:schemeClr val="tx1"/>
              </a:solidFill>
              <a:miter lim="800000"/>
              <a:headEnd/>
              <a:tailEnd/>
            </a:ln>
          </p:spPr>
          <p:txBody>
            <a:bodyPr wrap="none" anchor="ctr"/>
            <a:lstStyle/>
            <a:p>
              <a:endParaRPr lang="en-GB" dirty="0"/>
            </a:p>
          </p:txBody>
        </p:sp>
        <p:sp>
          <p:nvSpPr>
            <p:cNvPr id="15446" name="Rectangle 124"/>
            <p:cNvSpPr>
              <a:spLocks noChangeArrowheads="1"/>
            </p:cNvSpPr>
            <p:nvPr/>
          </p:nvSpPr>
          <p:spPr bwMode="auto">
            <a:xfrm>
              <a:off x="169" y="2786"/>
              <a:ext cx="1250" cy="143"/>
            </a:xfrm>
            <a:prstGeom prst="rect">
              <a:avLst/>
            </a:prstGeom>
            <a:solidFill>
              <a:srgbClr val="33CCFF"/>
            </a:solidFill>
            <a:ln w="9525">
              <a:solidFill>
                <a:schemeClr val="tx1"/>
              </a:solidFill>
              <a:miter lim="800000"/>
              <a:headEnd/>
              <a:tailEnd/>
            </a:ln>
          </p:spPr>
          <p:txBody>
            <a:bodyPr wrap="none" anchor="ctr"/>
            <a:lstStyle/>
            <a:p>
              <a:endParaRPr lang="en-GB" dirty="0"/>
            </a:p>
          </p:txBody>
        </p:sp>
        <p:sp>
          <p:nvSpPr>
            <p:cNvPr id="15447" name="Text Box 125"/>
            <p:cNvSpPr txBox="1">
              <a:spLocks noChangeArrowheads="1"/>
            </p:cNvSpPr>
            <p:nvPr/>
          </p:nvSpPr>
          <p:spPr bwMode="auto">
            <a:xfrm>
              <a:off x="103" y="2397"/>
              <a:ext cx="416"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448" name="Text Box 126"/>
            <p:cNvSpPr txBox="1">
              <a:spLocks noChangeArrowheads="1"/>
            </p:cNvSpPr>
            <p:nvPr/>
          </p:nvSpPr>
          <p:spPr bwMode="auto">
            <a:xfrm>
              <a:off x="120" y="2577"/>
              <a:ext cx="417"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449" name="Text Box 127"/>
            <p:cNvSpPr txBox="1">
              <a:spLocks noChangeArrowheads="1"/>
            </p:cNvSpPr>
            <p:nvPr/>
          </p:nvSpPr>
          <p:spPr bwMode="auto">
            <a:xfrm>
              <a:off x="117" y="2763"/>
              <a:ext cx="417"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grpSp>
      <p:grpSp>
        <p:nvGrpSpPr>
          <p:cNvPr id="10" name="Group 142"/>
          <p:cNvGrpSpPr>
            <a:grpSpLocks/>
          </p:cNvGrpSpPr>
          <p:nvPr/>
        </p:nvGrpSpPr>
        <p:grpSpPr bwMode="auto">
          <a:xfrm>
            <a:off x="5743576" y="2524916"/>
            <a:ext cx="3787775" cy="1420813"/>
            <a:chOff x="3379" y="1388"/>
            <a:chExt cx="2386" cy="895"/>
          </a:xfrm>
        </p:grpSpPr>
        <p:sp>
          <p:nvSpPr>
            <p:cNvPr id="15413" name="Rectangle 73"/>
            <p:cNvSpPr>
              <a:spLocks noChangeArrowheads="1"/>
            </p:cNvSpPr>
            <p:nvPr/>
          </p:nvSpPr>
          <p:spPr bwMode="auto">
            <a:xfrm>
              <a:off x="4395" y="1848"/>
              <a:ext cx="1250" cy="143"/>
            </a:xfrm>
            <a:prstGeom prst="rect">
              <a:avLst/>
            </a:prstGeom>
            <a:solidFill>
              <a:srgbClr val="99CCFF"/>
            </a:solidFill>
            <a:ln w="9525">
              <a:solidFill>
                <a:schemeClr val="tx1"/>
              </a:solidFill>
              <a:miter lim="800000"/>
              <a:headEnd/>
              <a:tailEnd/>
            </a:ln>
          </p:spPr>
          <p:txBody>
            <a:bodyPr wrap="none" anchor="ctr"/>
            <a:lstStyle/>
            <a:p>
              <a:endParaRPr lang="en-GB" dirty="0"/>
            </a:p>
          </p:txBody>
        </p:sp>
        <p:sp>
          <p:nvSpPr>
            <p:cNvPr id="15414" name="Rectangle 74"/>
            <p:cNvSpPr>
              <a:spLocks noChangeArrowheads="1"/>
            </p:cNvSpPr>
            <p:nvPr/>
          </p:nvSpPr>
          <p:spPr bwMode="auto">
            <a:xfrm>
              <a:off x="4394" y="2034"/>
              <a:ext cx="1250" cy="143"/>
            </a:xfrm>
            <a:prstGeom prst="rect">
              <a:avLst/>
            </a:prstGeom>
            <a:solidFill>
              <a:srgbClr val="99CCFF"/>
            </a:solidFill>
            <a:ln w="9525">
              <a:solidFill>
                <a:schemeClr val="tx1"/>
              </a:solidFill>
              <a:miter lim="800000"/>
              <a:headEnd/>
              <a:tailEnd/>
            </a:ln>
          </p:spPr>
          <p:txBody>
            <a:bodyPr wrap="none" anchor="ctr"/>
            <a:lstStyle/>
            <a:p>
              <a:endParaRPr lang="en-GB" dirty="0"/>
            </a:p>
          </p:txBody>
        </p:sp>
        <p:sp>
          <p:nvSpPr>
            <p:cNvPr id="15415" name="Rectangle 72"/>
            <p:cNvSpPr>
              <a:spLocks noChangeArrowheads="1"/>
            </p:cNvSpPr>
            <p:nvPr/>
          </p:nvSpPr>
          <p:spPr bwMode="auto">
            <a:xfrm>
              <a:off x="4391" y="1669"/>
              <a:ext cx="1249" cy="142"/>
            </a:xfrm>
            <a:prstGeom prst="rect">
              <a:avLst/>
            </a:prstGeom>
            <a:solidFill>
              <a:srgbClr val="CCCCFF"/>
            </a:solidFill>
            <a:ln w="3175">
              <a:solidFill>
                <a:schemeClr val="tx1"/>
              </a:solidFill>
              <a:miter lim="800000"/>
              <a:headEnd/>
              <a:tailEnd/>
            </a:ln>
          </p:spPr>
          <p:txBody>
            <a:bodyPr wrap="none" anchor="ctr"/>
            <a:lstStyle/>
            <a:p>
              <a:endParaRPr lang="en-GB" dirty="0"/>
            </a:p>
          </p:txBody>
        </p:sp>
        <p:sp>
          <p:nvSpPr>
            <p:cNvPr id="15416" name="Rectangle 56"/>
            <p:cNvSpPr>
              <a:spLocks noChangeArrowheads="1"/>
            </p:cNvSpPr>
            <p:nvPr/>
          </p:nvSpPr>
          <p:spPr bwMode="auto">
            <a:xfrm>
              <a:off x="4324" y="1832"/>
              <a:ext cx="395" cy="231"/>
            </a:xfrm>
            <a:prstGeom prst="rect">
              <a:avLst/>
            </a:prstGeom>
            <a:noFill/>
            <a:ln w="12700">
              <a:noFill/>
              <a:miter lim="800000"/>
              <a:headEnd/>
              <a:tailEnd/>
            </a:ln>
          </p:spPr>
          <p:txBody>
            <a:bodyPr wrap="none" lIns="90488" tIns="44450" rIns="90488" bIns="44450">
              <a:spAutoFit/>
            </a:bodyPr>
            <a:lstStyle/>
            <a:p>
              <a:pPr defTabSz="762000">
                <a:spcAft>
                  <a:spcPct val="67000"/>
                </a:spcAft>
              </a:pPr>
              <a:r>
                <a:rPr lang="en-US" dirty="0"/>
                <a:t>P.M.</a:t>
              </a:r>
            </a:p>
          </p:txBody>
        </p:sp>
        <p:sp>
          <p:nvSpPr>
            <p:cNvPr id="15417" name="Rectangle 57"/>
            <p:cNvSpPr>
              <a:spLocks noChangeArrowheads="1"/>
            </p:cNvSpPr>
            <p:nvPr/>
          </p:nvSpPr>
          <p:spPr bwMode="auto">
            <a:xfrm>
              <a:off x="4400" y="1850"/>
              <a:ext cx="1250" cy="144"/>
            </a:xfrm>
            <a:prstGeom prst="rect">
              <a:avLst/>
            </a:prstGeom>
            <a:solidFill>
              <a:srgbClr val="CCCCFF"/>
            </a:solidFill>
            <a:ln w="3175">
              <a:solidFill>
                <a:schemeClr val="tx1"/>
              </a:solidFill>
              <a:miter lim="800000"/>
              <a:headEnd/>
              <a:tailEnd/>
            </a:ln>
          </p:spPr>
          <p:txBody>
            <a:bodyPr wrap="none" anchor="ctr"/>
            <a:lstStyle/>
            <a:p>
              <a:endParaRPr lang="en-GB" dirty="0"/>
            </a:p>
          </p:txBody>
        </p:sp>
        <p:sp>
          <p:nvSpPr>
            <p:cNvPr id="15418" name="Rectangle 58"/>
            <p:cNvSpPr>
              <a:spLocks noChangeArrowheads="1"/>
            </p:cNvSpPr>
            <p:nvPr/>
          </p:nvSpPr>
          <p:spPr bwMode="auto">
            <a:xfrm>
              <a:off x="4397" y="2036"/>
              <a:ext cx="1249" cy="144"/>
            </a:xfrm>
            <a:prstGeom prst="rect">
              <a:avLst/>
            </a:prstGeom>
            <a:solidFill>
              <a:srgbClr val="CCCCFF"/>
            </a:solidFill>
            <a:ln w="3175">
              <a:solidFill>
                <a:schemeClr val="tx1"/>
              </a:solidFill>
              <a:miter lim="800000"/>
              <a:headEnd/>
              <a:tailEnd/>
            </a:ln>
          </p:spPr>
          <p:txBody>
            <a:bodyPr wrap="none" anchor="ctr"/>
            <a:lstStyle/>
            <a:p>
              <a:endParaRPr lang="en-GB" dirty="0"/>
            </a:p>
          </p:txBody>
        </p:sp>
        <p:sp>
          <p:nvSpPr>
            <p:cNvPr id="15419" name="Text Box 59"/>
            <p:cNvSpPr txBox="1">
              <a:spLocks noChangeArrowheads="1"/>
            </p:cNvSpPr>
            <p:nvPr/>
          </p:nvSpPr>
          <p:spPr bwMode="auto">
            <a:xfrm>
              <a:off x="4332" y="1647"/>
              <a:ext cx="416"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420" name="Text Box 60"/>
            <p:cNvSpPr txBox="1">
              <a:spLocks noChangeArrowheads="1"/>
            </p:cNvSpPr>
            <p:nvPr/>
          </p:nvSpPr>
          <p:spPr bwMode="auto">
            <a:xfrm>
              <a:off x="4349" y="1827"/>
              <a:ext cx="416"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421" name="Text Box 61"/>
            <p:cNvSpPr txBox="1">
              <a:spLocks noChangeArrowheads="1"/>
            </p:cNvSpPr>
            <p:nvPr/>
          </p:nvSpPr>
          <p:spPr bwMode="auto">
            <a:xfrm>
              <a:off x="4345" y="2015"/>
              <a:ext cx="416"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grpSp>
          <p:nvGrpSpPr>
            <p:cNvPr id="15422" name="Group 62"/>
            <p:cNvGrpSpPr>
              <a:grpSpLocks/>
            </p:cNvGrpSpPr>
            <p:nvPr/>
          </p:nvGrpSpPr>
          <p:grpSpPr bwMode="auto">
            <a:xfrm>
              <a:off x="4824" y="1388"/>
              <a:ext cx="625" cy="127"/>
              <a:chOff x="2515" y="738"/>
              <a:chExt cx="610" cy="106"/>
            </a:xfrm>
          </p:grpSpPr>
          <p:sp>
            <p:nvSpPr>
              <p:cNvPr id="15440" name="Freeform 63"/>
              <p:cNvSpPr>
                <a:spLocks/>
              </p:cNvSpPr>
              <p:nvPr/>
            </p:nvSpPr>
            <p:spPr bwMode="auto">
              <a:xfrm>
                <a:off x="2515" y="742"/>
                <a:ext cx="610" cy="102"/>
              </a:xfrm>
              <a:custGeom>
                <a:avLst/>
                <a:gdLst>
                  <a:gd name="T0" fmla="*/ 0 w 610"/>
                  <a:gd name="T1" fmla="*/ 101 h 102"/>
                  <a:gd name="T2" fmla="*/ 0 w 610"/>
                  <a:gd name="T3" fmla="*/ 0 h 102"/>
                  <a:gd name="T4" fmla="*/ 609 w 610"/>
                  <a:gd name="T5" fmla="*/ 0 h 102"/>
                  <a:gd name="T6" fmla="*/ 609 w 610"/>
                  <a:gd name="T7" fmla="*/ 95 h 102"/>
                  <a:gd name="T8" fmla="*/ 0 60000 65536"/>
                  <a:gd name="T9" fmla="*/ 0 60000 65536"/>
                  <a:gd name="T10" fmla="*/ 0 60000 65536"/>
                  <a:gd name="T11" fmla="*/ 0 60000 65536"/>
                  <a:gd name="T12" fmla="*/ 0 w 610"/>
                  <a:gd name="T13" fmla="*/ 0 h 102"/>
                  <a:gd name="T14" fmla="*/ 610 w 610"/>
                  <a:gd name="T15" fmla="*/ 102 h 102"/>
                </a:gdLst>
                <a:ahLst/>
                <a:cxnLst>
                  <a:cxn ang="T8">
                    <a:pos x="T0" y="T1"/>
                  </a:cxn>
                  <a:cxn ang="T9">
                    <a:pos x="T2" y="T3"/>
                  </a:cxn>
                  <a:cxn ang="T10">
                    <a:pos x="T4" y="T5"/>
                  </a:cxn>
                  <a:cxn ang="T11">
                    <a:pos x="T6" y="T7"/>
                  </a:cxn>
                </a:cxnLst>
                <a:rect l="T12" t="T13" r="T14" b="T15"/>
                <a:pathLst>
                  <a:path w="610" h="102">
                    <a:moveTo>
                      <a:pt x="0" y="101"/>
                    </a:moveTo>
                    <a:lnTo>
                      <a:pt x="0" y="0"/>
                    </a:lnTo>
                    <a:lnTo>
                      <a:pt x="609" y="0"/>
                    </a:lnTo>
                    <a:lnTo>
                      <a:pt x="609" y="95"/>
                    </a:lnTo>
                  </a:path>
                </a:pathLst>
              </a:custGeom>
              <a:noFill/>
              <a:ln w="28575" cap="rnd" cmpd="sng">
                <a:solidFill>
                  <a:schemeClr val="tx1"/>
                </a:solidFill>
                <a:prstDash val="solid"/>
                <a:round/>
                <a:headEnd type="none" w="med" len="med"/>
                <a:tailEnd type="none" w="med" len="med"/>
              </a:ln>
            </p:spPr>
            <p:txBody>
              <a:bodyPr/>
              <a:lstStyle/>
              <a:p>
                <a:endParaRPr lang="en-GB" dirty="0"/>
              </a:p>
            </p:txBody>
          </p:sp>
          <p:sp>
            <p:nvSpPr>
              <p:cNvPr id="15441" name="Line 64"/>
              <p:cNvSpPr>
                <a:spLocks noChangeShapeType="1"/>
              </p:cNvSpPr>
              <p:nvPr/>
            </p:nvSpPr>
            <p:spPr bwMode="auto">
              <a:xfrm flipV="1">
                <a:off x="2832" y="738"/>
                <a:ext cx="0" cy="103"/>
              </a:xfrm>
              <a:prstGeom prst="line">
                <a:avLst/>
              </a:prstGeom>
              <a:noFill/>
              <a:ln w="28575">
                <a:solidFill>
                  <a:schemeClr val="tx1"/>
                </a:solidFill>
                <a:round/>
                <a:headEnd/>
                <a:tailEnd/>
              </a:ln>
            </p:spPr>
            <p:txBody>
              <a:bodyPr wrap="none" anchor="ctr"/>
              <a:lstStyle/>
              <a:p>
                <a:endParaRPr lang="en-GB" dirty="0"/>
              </a:p>
            </p:txBody>
          </p:sp>
        </p:grpSp>
        <p:sp>
          <p:nvSpPr>
            <p:cNvPr id="15423" name="Rectangle 65"/>
            <p:cNvSpPr>
              <a:spLocks noChangeArrowheads="1"/>
            </p:cNvSpPr>
            <p:nvPr/>
          </p:nvSpPr>
          <p:spPr bwMode="auto">
            <a:xfrm>
              <a:off x="4691" y="1515"/>
              <a:ext cx="250" cy="717"/>
            </a:xfrm>
            <a:prstGeom prst="rect">
              <a:avLst/>
            </a:prstGeom>
            <a:solidFill>
              <a:srgbClr val="99FFCC"/>
            </a:solidFill>
            <a:ln w="12700">
              <a:solidFill>
                <a:schemeClr val="tx1"/>
              </a:solidFill>
              <a:miter lim="800000"/>
              <a:headEnd/>
              <a:tailEnd/>
            </a:ln>
          </p:spPr>
          <p:txBody>
            <a:bodyPr wrap="none" anchor="ctr"/>
            <a:lstStyle/>
            <a:p>
              <a:endParaRPr lang="en-GB" dirty="0"/>
            </a:p>
          </p:txBody>
        </p:sp>
        <p:sp>
          <p:nvSpPr>
            <p:cNvPr id="15424" name="Rectangle 66"/>
            <p:cNvSpPr>
              <a:spLocks noChangeArrowheads="1"/>
            </p:cNvSpPr>
            <p:nvPr/>
          </p:nvSpPr>
          <p:spPr bwMode="auto">
            <a:xfrm>
              <a:off x="5011" y="1515"/>
              <a:ext cx="251" cy="717"/>
            </a:xfrm>
            <a:prstGeom prst="rect">
              <a:avLst/>
            </a:prstGeom>
            <a:solidFill>
              <a:srgbClr val="FF99CC"/>
            </a:solidFill>
            <a:ln w="12700">
              <a:solidFill>
                <a:schemeClr val="tx1"/>
              </a:solidFill>
              <a:miter lim="800000"/>
              <a:headEnd/>
              <a:tailEnd/>
            </a:ln>
          </p:spPr>
          <p:txBody>
            <a:bodyPr wrap="none" anchor="ctr"/>
            <a:lstStyle/>
            <a:p>
              <a:endParaRPr lang="en-GB" dirty="0"/>
            </a:p>
          </p:txBody>
        </p:sp>
        <p:sp>
          <p:nvSpPr>
            <p:cNvPr id="15425" name="Rectangle 67"/>
            <p:cNvSpPr>
              <a:spLocks noChangeArrowheads="1"/>
            </p:cNvSpPr>
            <p:nvPr/>
          </p:nvSpPr>
          <p:spPr bwMode="auto">
            <a:xfrm>
              <a:off x="5340" y="1515"/>
              <a:ext cx="249" cy="717"/>
            </a:xfrm>
            <a:prstGeom prst="rect">
              <a:avLst/>
            </a:prstGeom>
            <a:solidFill>
              <a:srgbClr val="FF99CC"/>
            </a:solidFill>
            <a:ln w="12700">
              <a:solidFill>
                <a:schemeClr val="tx1"/>
              </a:solidFill>
              <a:miter lim="800000"/>
              <a:headEnd/>
              <a:tailEnd/>
            </a:ln>
          </p:spPr>
          <p:txBody>
            <a:bodyPr wrap="none" anchor="ctr"/>
            <a:lstStyle/>
            <a:p>
              <a:endParaRPr lang="en-GB" dirty="0"/>
            </a:p>
          </p:txBody>
        </p:sp>
        <p:sp>
          <p:nvSpPr>
            <p:cNvPr id="15426" name="Rectangle 68"/>
            <p:cNvSpPr>
              <a:spLocks noChangeArrowheads="1"/>
            </p:cNvSpPr>
            <p:nvPr/>
          </p:nvSpPr>
          <p:spPr bwMode="auto">
            <a:xfrm>
              <a:off x="4691" y="1515"/>
              <a:ext cx="250" cy="717"/>
            </a:xfrm>
            <a:prstGeom prst="rect">
              <a:avLst/>
            </a:prstGeom>
            <a:solidFill>
              <a:srgbClr val="FF99CC"/>
            </a:solidFill>
            <a:ln w="12700">
              <a:solidFill>
                <a:schemeClr val="tx1"/>
              </a:solidFill>
              <a:miter lim="800000"/>
              <a:headEnd/>
              <a:tailEnd/>
            </a:ln>
          </p:spPr>
          <p:txBody>
            <a:bodyPr wrap="none" anchor="ctr"/>
            <a:lstStyle/>
            <a:p>
              <a:endParaRPr lang="en-GB" dirty="0"/>
            </a:p>
          </p:txBody>
        </p:sp>
        <p:sp>
          <p:nvSpPr>
            <p:cNvPr id="15427" name="Rectangle 69"/>
            <p:cNvSpPr>
              <a:spLocks noChangeArrowheads="1"/>
            </p:cNvSpPr>
            <p:nvPr/>
          </p:nvSpPr>
          <p:spPr bwMode="auto">
            <a:xfrm>
              <a:off x="4660" y="1494"/>
              <a:ext cx="466"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428" name="Rectangle 70"/>
            <p:cNvSpPr>
              <a:spLocks noChangeArrowheads="1"/>
            </p:cNvSpPr>
            <p:nvPr/>
          </p:nvSpPr>
          <p:spPr bwMode="auto">
            <a:xfrm>
              <a:off x="4980" y="1498"/>
              <a:ext cx="465"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429" name="Rectangle 71"/>
            <p:cNvSpPr>
              <a:spLocks noChangeArrowheads="1"/>
            </p:cNvSpPr>
            <p:nvPr/>
          </p:nvSpPr>
          <p:spPr bwMode="auto">
            <a:xfrm>
              <a:off x="5299" y="1496"/>
              <a:ext cx="466"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430" name="Rectangle 75" descr="Dark downward diagonal"/>
            <p:cNvSpPr>
              <a:spLocks noChangeArrowheads="1"/>
            </p:cNvSpPr>
            <p:nvPr/>
          </p:nvSpPr>
          <p:spPr bwMode="auto">
            <a:xfrm>
              <a:off x="4693" y="1675"/>
              <a:ext cx="239" cy="138"/>
            </a:xfrm>
            <a:prstGeom prst="rect">
              <a:avLst/>
            </a:prstGeom>
            <a:pattFill prst="dkDnDiag">
              <a:fgClr>
                <a:srgbClr val="99CCFF"/>
              </a:fgClr>
              <a:bgClr>
                <a:srgbClr val="FF66CC"/>
              </a:bgClr>
            </a:pattFill>
            <a:ln w="9525">
              <a:solidFill>
                <a:schemeClr val="tx1"/>
              </a:solidFill>
              <a:miter lim="800000"/>
              <a:headEnd/>
              <a:tailEnd/>
            </a:ln>
          </p:spPr>
          <p:txBody>
            <a:bodyPr wrap="none" anchor="ctr"/>
            <a:lstStyle/>
            <a:p>
              <a:endParaRPr lang="en-GB" dirty="0"/>
            </a:p>
          </p:txBody>
        </p:sp>
        <p:sp>
          <p:nvSpPr>
            <p:cNvPr id="15431" name="Rectangle 76" descr="Dark downward diagonal"/>
            <p:cNvSpPr>
              <a:spLocks noChangeArrowheads="1"/>
            </p:cNvSpPr>
            <p:nvPr/>
          </p:nvSpPr>
          <p:spPr bwMode="auto">
            <a:xfrm>
              <a:off x="5016" y="1672"/>
              <a:ext cx="240" cy="139"/>
            </a:xfrm>
            <a:prstGeom prst="rect">
              <a:avLst/>
            </a:prstGeom>
            <a:pattFill prst="dkDnDiag">
              <a:fgClr>
                <a:srgbClr val="99CCFF"/>
              </a:fgClr>
              <a:bgClr>
                <a:srgbClr val="FF66CC"/>
              </a:bgClr>
            </a:pattFill>
            <a:ln w="9525">
              <a:solidFill>
                <a:schemeClr val="tx1"/>
              </a:solidFill>
              <a:miter lim="800000"/>
              <a:headEnd/>
              <a:tailEnd/>
            </a:ln>
          </p:spPr>
          <p:txBody>
            <a:bodyPr wrap="none" anchor="ctr"/>
            <a:lstStyle/>
            <a:p>
              <a:endParaRPr lang="en-GB" dirty="0"/>
            </a:p>
          </p:txBody>
        </p:sp>
        <p:sp>
          <p:nvSpPr>
            <p:cNvPr id="15432" name="Rectangle 77" descr="Dark downward diagonal"/>
            <p:cNvSpPr>
              <a:spLocks noChangeArrowheads="1"/>
            </p:cNvSpPr>
            <p:nvPr/>
          </p:nvSpPr>
          <p:spPr bwMode="auto">
            <a:xfrm>
              <a:off x="5348" y="1673"/>
              <a:ext cx="239" cy="138"/>
            </a:xfrm>
            <a:prstGeom prst="rect">
              <a:avLst/>
            </a:prstGeom>
            <a:pattFill prst="dkDnDiag">
              <a:fgClr>
                <a:srgbClr val="99CCFF"/>
              </a:fgClr>
              <a:bgClr>
                <a:srgbClr val="FF66CC"/>
              </a:bgClr>
            </a:pattFill>
            <a:ln w="9525">
              <a:solidFill>
                <a:schemeClr val="tx1"/>
              </a:solidFill>
              <a:miter lim="800000"/>
              <a:headEnd/>
              <a:tailEnd/>
            </a:ln>
          </p:spPr>
          <p:txBody>
            <a:bodyPr wrap="none" anchor="ctr"/>
            <a:lstStyle/>
            <a:p>
              <a:endParaRPr lang="en-GB" dirty="0"/>
            </a:p>
          </p:txBody>
        </p:sp>
        <p:sp>
          <p:nvSpPr>
            <p:cNvPr id="15433" name="Rectangle 78" descr="Dark downward diagonal"/>
            <p:cNvSpPr>
              <a:spLocks noChangeArrowheads="1"/>
            </p:cNvSpPr>
            <p:nvPr/>
          </p:nvSpPr>
          <p:spPr bwMode="auto">
            <a:xfrm>
              <a:off x="4688" y="1850"/>
              <a:ext cx="240" cy="139"/>
            </a:xfrm>
            <a:prstGeom prst="rect">
              <a:avLst/>
            </a:prstGeom>
            <a:pattFill prst="dkDnDiag">
              <a:fgClr>
                <a:srgbClr val="99CCFF"/>
              </a:fgClr>
              <a:bgClr>
                <a:srgbClr val="FF66CC"/>
              </a:bgClr>
            </a:pattFill>
            <a:ln w="9525">
              <a:solidFill>
                <a:schemeClr val="tx1"/>
              </a:solidFill>
              <a:miter lim="800000"/>
              <a:headEnd/>
              <a:tailEnd/>
            </a:ln>
          </p:spPr>
          <p:txBody>
            <a:bodyPr wrap="none" anchor="ctr"/>
            <a:lstStyle/>
            <a:p>
              <a:endParaRPr lang="en-GB" dirty="0"/>
            </a:p>
          </p:txBody>
        </p:sp>
        <p:sp>
          <p:nvSpPr>
            <p:cNvPr id="15434" name="Rectangle 79" descr="Dark downward diagonal"/>
            <p:cNvSpPr>
              <a:spLocks noChangeArrowheads="1"/>
            </p:cNvSpPr>
            <p:nvPr/>
          </p:nvSpPr>
          <p:spPr bwMode="auto">
            <a:xfrm>
              <a:off x="5014" y="1848"/>
              <a:ext cx="239" cy="138"/>
            </a:xfrm>
            <a:prstGeom prst="rect">
              <a:avLst/>
            </a:prstGeom>
            <a:pattFill prst="dkDnDiag">
              <a:fgClr>
                <a:srgbClr val="99CCFF"/>
              </a:fgClr>
              <a:bgClr>
                <a:srgbClr val="FF66CC"/>
              </a:bgClr>
            </a:pattFill>
            <a:ln w="9525">
              <a:solidFill>
                <a:schemeClr val="tx1"/>
              </a:solidFill>
              <a:miter lim="800000"/>
              <a:headEnd/>
              <a:tailEnd/>
            </a:ln>
          </p:spPr>
          <p:txBody>
            <a:bodyPr wrap="none" anchor="ctr"/>
            <a:lstStyle/>
            <a:p>
              <a:endParaRPr lang="en-GB" dirty="0"/>
            </a:p>
          </p:txBody>
        </p:sp>
        <p:sp>
          <p:nvSpPr>
            <p:cNvPr id="15435" name="Rectangle 80" descr="Dark downward diagonal"/>
            <p:cNvSpPr>
              <a:spLocks noChangeArrowheads="1"/>
            </p:cNvSpPr>
            <p:nvPr/>
          </p:nvSpPr>
          <p:spPr bwMode="auto">
            <a:xfrm>
              <a:off x="5343" y="1850"/>
              <a:ext cx="240" cy="138"/>
            </a:xfrm>
            <a:prstGeom prst="rect">
              <a:avLst/>
            </a:prstGeom>
            <a:pattFill prst="dkDnDiag">
              <a:fgClr>
                <a:srgbClr val="99CCFF"/>
              </a:fgClr>
              <a:bgClr>
                <a:srgbClr val="FF66CC"/>
              </a:bgClr>
            </a:pattFill>
            <a:ln w="9525">
              <a:solidFill>
                <a:schemeClr val="tx1"/>
              </a:solidFill>
              <a:miter lim="800000"/>
              <a:headEnd/>
              <a:tailEnd/>
            </a:ln>
          </p:spPr>
          <p:txBody>
            <a:bodyPr wrap="none" anchor="ctr"/>
            <a:lstStyle/>
            <a:p>
              <a:endParaRPr lang="en-GB" dirty="0"/>
            </a:p>
          </p:txBody>
        </p:sp>
        <p:sp>
          <p:nvSpPr>
            <p:cNvPr id="15436" name="Rectangle 81" descr="Dark downward diagonal"/>
            <p:cNvSpPr>
              <a:spLocks noChangeArrowheads="1"/>
            </p:cNvSpPr>
            <p:nvPr/>
          </p:nvSpPr>
          <p:spPr bwMode="auto">
            <a:xfrm>
              <a:off x="4691" y="2037"/>
              <a:ext cx="239" cy="138"/>
            </a:xfrm>
            <a:prstGeom prst="rect">
              <a:avLst/>
            </a:prstGeom>
            <a:pattFill prst="dkDnDiag">
              <a:fgClr>
                <a:srgbClr val="99CCFF"/>
              </a:fgClr>
              <a:bgClr>
                <a:srgbClr val="FF66CC"/>
              </a:bgClr>
            </a:pattFill>
            <a:ln w="9525">
              <a:solidFill>
                <a:schemeClr val="tx1"/>
              </a:solidFill>
              <a:miter lim="800000"/>
              <a:headEnd/>
              <a:tailEnd/>
            </a:ln>
          </p:spPr>
          <p:txBody>
            <a:bodyPr wrap="none" anchor="ctr"/>
            <a:lstStyle/>
            <a:p>
              <a:endParaRPr lang="en-GB" dirty="0"/>
            </a:p>
          </p:txBody>
        </p:sp>
        <p:sp>
          <p:nvSpPr>
            <p:cNvPr id="15437" name="Rectangle 82" descr="Dark downward diagonal"/>
            <p:cNvSpPr>
              <a:spLocks noChangeArrowheads="1"/>
            </p:cNvSpPr>
            <p:nvPr/>
          </p:nvSpPr>
          <p:spPr bwMode="auto">
            <a:xfrm>
              <a:off x="5015" y="2034"/>
              <a:ext cx="239" cy="140"/>
            </a:xfrm>
            <a:prstGeom prst="rect">
              <a:avLst/>
            </a:prstGeom>
            <a:pattFill prst="dkDnDiag">
              <a:fgClr>
                <a:srgbClr val="99CCFF"/>
              </a:fgClr>
              <a:bgClr>
                <a:srgbClr val="FF66CC"/>
              </a:bgClr>
            </a:pattFill>
            <a:ln w="9525">
              <a:solidFill>
                <a:schemeClr val="tx1"/>
              </a:solidFill>
              <a:miter lim="800000"/>
              <a:headEnd/>
              <a:tailEnd/>
            </a:ln>
          </p:spPr>
          <p:txBody>
            <a:bodyPr wrap="none" anchor="ctr"/>
            <a:lstStyle/>
            <a:p>
              <a:endParaRPr lang="en-GB" dirty="0"/>
            </a:p>
          </p:txBody>
        </p:sp>
        <p:sp>
          <p:nvSpPr>
            <p:cNvPr id="15438" name="Rectangle 83" descr="Dark downward diagonal"/>
            <p:cNvSpPr>
              <a:spLocks noChangeArrowheads="1"/>
            </p:cNvSpPr>
            <p:nvPr/>
          </p:nvSpPr>
          <p:spPr bwMode="auto">
            <a:xfrm>
              <a:off x="5344" y="2036"/>
              <a:ext cx="240" cy="139"/>
            </a:xfrm>
            <a:prstGeom prst="rect">
              <a:avLst/>
            </a:prstGeom>
            <a:pattFill prst="dkDnDiag">
              <a:fgClr>
                <a:srgbClr val="99CCFF"/>
              </a:fgClr>
              <a:bgClr>
                <a:srgbClr val="FF66CC"/>
              </a:bgClr>
            </a:pattFill>
            <a:ln w="9525">
              <a:solidFill>
                <a:schemeClr val="tx1"/>
              </a:solidFill>
              <a:miter lim="800000"/>
              <a:headEnd/>
              <a:tailEnd/>
            </a:ln>
          </p:spPr>
          <p:txBody>
            <a:bodyPr wrap="none" anchor="ctr"/>
            <a:lstStyle/>
            <a:p>
              <a:endParaRPr lang="en-GB" dirty="0"/>
            </a:p>
          </p:txBody>
        </p:sp>
        <p:sp>
          <p:nvSpPr>
            <p:cNvPr id="15439" name="Rectangle 128"/>
            <p:cNvSpPr>
              <a:spLocks noChangeArrowheads="1"/>
            </p:cNvSpPr>
            <p:nvPr/>
          </p:nvSpPr>
          <p:spPr bwMode="auto">
            <a:xfrm>
              <a:off x="3379" y="1703"/>
              <a:ext cx="960" cy="580"/>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Balanced matrix organisation</a:t>
              </a:r>
              <a:endParaRPr lang="en-US" dirty="0"/>
            </a:p>
          </p:txBody>
        </p:sp>
      </p:grpSp>
      <p:grpSp>
        <p:nvGrpSpPr>
          <p:cNvPr id="15369" name="Group 138"/>
          <p:cNvGrpSpPr>
            <a:grpSpLocks/>
          </p:cNvGrpSpPr>
          <p:nvPr/>
        </p:nvGrpSpPr>
        <p:grpSpPr bwMode="auto">
          <a:xfrm>
            <a:off x="5638800" y="5766589"/>
            <a:ext cx="2817813" cy="681038"/>
            <a:chOff x="3313" y="3469"/>
            <a:chExt cx="1775" cy="429"/>
          </a:xfrm>
        </p:grpSpPr>
        <p:sp>
          <p:nvSpPr>
            <p:cNvPr id="15410" name="Rectangle 132"/>
            <p:cNvSpPr>
              <a:spLocks noChangeArrowheads="1"/>
            </p:cNvSpPr>
            <p:nvPr/>
          </p:nvSpPr>
          <p:spPr bwMode="auto">
            <a:xfrm>
              <a:off x="3374" y="3469"/>
              <a:ext cx="1683" cy="415"/>
            </a:xfrm>
            <a:prstGeom prst="rect">
              <a:avLst/>
            </a:prstGeom>
            <a:solidFill>
              <a:srgbClr val="FFFF99"/>
            </a:solidFill>
            <a:ln w="9525">
              <a:solidFill>
                <a:schemeClr val="tx1"/>
              </a:solidFill>
              <a:miter lim="800000"/>
              <a:headEnd/>
              <a:tailEnd/>
            </a:ln>
          </p:spPr>
          <p:txBody>
            <a:bodyPr wrap="none" anchor="ctr"/>
            <a:lstStyle/>
            <a:p>
              <a:endParaRPr lang="en-GB" dirty="0"/>
            </a:p>
          </p:txBody>
        </p:sp>
        <p:sp>
          <p:nvSpPr>
            <p:cNvPr id="15411" name="Rectangle 130"/>
            <p:cNvSpPr>
              <a:spLocks noChangeArrowheads="1"/>
            </p:cNvSpPr>
            <p:nvPr/>
          </p:nvSpPr>
          <p:spPr bwMode="auto">
            <a:xfrm>
              <a:off x="3313" y="3485"/>
              <a:ext cx="1775" cy="231"/>
            </a:xfrm>
            <a:prstGeom prst="rect">
              <a:avLst/>
            </a:prstGeom>
            <a:noFill/>
            <a:ln w="12700">
              <a:noFill/>
              <a:miter lim="800000"/>
              <a:headEnd/>
              <a:tailEnd/>
            </a:ln>
          </p:spPr>
          <p:txBody>
            <a:bodyPr wrap="none" lIns="90488" tIns="44450" rIns="90488" bIns="44450">
              <a:spAutoFit/>
            </a:bodyPr>
            <a:lstStyle/>
            <a:p>
              <a:pPr defTabSz="762000">
                <a:spcAft>
                  <a:spcPct val="67000"/>
                </a:spcAft>
              </a:pPr>
              <a:r>
                <a:rPr lang="en-US" dirty="0"/>
                <a:t>FM = Functional manager</a:t>
              </a:r>
            </a:p>
          </p:txBody>
        </p:sp>
        <p:sp>
          <p:nvSpPr>
            <p:cNvPr id="15412" name="Rectangle 131"/>
            <p:cNvSpPr>
              <a:spLocks noChangeArrowheads="1"/>
            </p:cNvSpPr>
            <p:nvPr/>
          </p:nvSpPr>
          <p:spPr bwMode="auto">
            <a:xfrm>
              <a:off x="3352" y="3667"/>
              <a:ext cx="1565" cy="231"/>
            </a:xfrm>
            <a:prstGeom prst="rect">
              <a:avLst/>
            </a:prstGeom>
            <a:noFill/>
            <a:ln w="12700">
              <a:noFill/>
              <a:miter lim="800000"/>
              <a:headEnd/>
              <a:tailEnd/>
            </a:ln>
          </p:spPr>
          <p:txBody>
            <a:bodyPr wrap="none" lIns="90488" tIns="44450" rIns="90488" bIns="44450">
              <a:spAutoFit/>
            </a:bodyPr>
            <a:lstStyle/>
            <a:p>
              <a:pPr defTabSz="762000">
                <a:spcAft>
                  <a:spcPct val="67000"/>
                </a:spcAft>
              </a:pPr>
              <a:r>
                <a:rPr lang="en-US" dirty="0"/>
                <a:t>PM = Project manager</a:t>
              </a:r>
            </a:p>
          </p:txBody>
        </p:sp>
      </p:grpSp>
      <p:grpSp>
        <p:nvGrpSpPr>
          <p:cNvPr id="13" name="Group 143"/>
          <p:cNvGrpSpPr>
            <a:grpSpLocks/>
          </p:cNvGrpSpPr>
          <p:nvPr/>
        </p:nvGrpSpPr>
        <p:grpSpPr bwMode="auto">
          <a:xfrm>
            <a:off x="2708275" y="1013615"/>
            <a:ext cx="4291012" cy="1955801"/>
            <a:chOff x="1467" y="436"/>
            <a:chExt cx="2703" cy="1232"/>
          </a:xfrm>
        </p:grpSpPr>
        <p:grpSp>
          <p:nvGrpSpPr>
            <p:cNvPr id="15390" name="Group 140"/>
            <p:cNvGrpSpPr>
              <a:grpSpLocks/>
            </p:cNvGrpSpPr>
            <p:nvPr/>
          </p:nvGrpSpPr>
          <p:grpSpPr bwMode="auto">
            <a:xfrm>
              <a:off x="1467" y="436"/>
              <a:ext cx="1448" cy="855"/>
              <a:chOff x="1467" y="436"/>
              <a:chExt cx="1448" cy="855"/>
            </a:xfrm>
          </p:grpSpPr>
          <p:grpSp>
            <p:nvGrpSpPr>
              <p:cNvPr id="15392" name="Group 37"/>
              <p:cNvGrpSpPr>
                <a:grpSpLocks/>
              </p:cNvGrpSpPr>
              <p:nvPr/>
            </p:nvGrpSpPr>
            <p:grpSpPr bwMode="auto">
              <a:xfrm>
                <a:off x="1467" y="692"/>
                <a:ext cx="1327" cy="599"/>
                <a:chOff x="1657" y="1116"/>
                <a:chExt cx="764" cy="494"/>
              </a:xfrm>
            </p:grpSpPr>
            <p:sp>
              <p:nvSpPr>
                <p:cNvPr id="15403" name="Rectangle 38"/>
                <p:cNvSpPr>
                  <a:spLocks noChangeArrowheads="1"/>
                </p:cNvSpPr>
                <p:nvPr/>
              </p:nvSpPr>
              <p:spPr bwMode="auto">
                <a:xfrm>
                  <a:off x="1698" y="1138"/>
                  <a:ext cx="720" cy="118"/>
                </a:xfrm>
                <a:prstGeom prst="rect">
                  <a:avLst/>
                </a:prstGeom>
                <a:solidFill>
                  <a:srgbClr val="CCECFF"/>
                </a:solidFill>
                <a:ln w="9525" cap="rnd">
                  <a:solidFill>
                    <a:schemeClr val="tx1"/>
                  </a:solidFill>
                  <a:prstDash val="sysDot"/>
                  <a:miter lim="800000"/>
                  <a:headEnd/>
                  <a:tailEnd/>
                </a:ln>
              </p:spPr>
              <p:txBody>
                <a:bodyPr wrap="none" anchor="ctr"/>
                <a:lstStyle/>
                <a:p>
                  <a:endParaRPr lang="en-GB" dirty="0"/>
                </a:p>
              </p:txBody>
            </p:sp>
            <p:sp>
              <p:nvSpPr>
                <p:cNvPr id="15404" name="Rectangle 39"/>
                <p:cNvSpPr>
                  <a:spLocks noChangeArrowheads="1"/>
                </p:cNvSpPr>
                <p:nvPr/>
              </p:nvSpPr>
              <p:spPr bwMode="auto">
                <a:xfrm>
                  <a:off x="1657" y="1268"/>
                  <a:ext cx="228" cy="191"/>
                </a:xfrm>
                <a:prstGeom prst="rect">
                  <a:avLst/>
                </a:prstGeom>
                <a:noFill/>
                <a:ln w="12700">
                  <a:noFill/>
                  <a:miter lim="800000"/>
                  <a:headEnd/>
                  <a:tailEnd/>
                </a:ln>
              </p:spPr>
              <p:txBody>
                <a:bodyPr wrap="none" lIns="90488" tIns="44450" rIns="90488" bIns="44450">
                  <a:spAutoFit/>
                </a:bodyPr>
                <a:lstStyle/>
                <a:p>
                  <a:pPr defTabSz="762000">
                    <a:spcAft>
                      <a:spcPct val="67000"/>
                    </a:spcAft>
                  </a:pPr>
                  <a:r>
                    <a:rPr lang="en-US" dirty="0"/>
                    <a:t>P.M.</a:t>
                  </a:r>
                </a:p>
              </p:txBody>
            </p:sp>
            <p:sp>
              <p:nvSpPr>
                <p:cNvPr id="15405" name="Rectangle 40"/>
                <p:cNvSpPr>
                  <a:spLocks noChangeArrowheads="1"/>
                </p:cNvSpPr>
                <p:nvPr/>
              </p:nvSpPr>
              <p:spPr bwMode="auto">
                <a:xfrm>
                  <a:off x="1701" y="1283"/>
                  <a:ext cx="720" cy="118"/>
                </a:xfrm>
                <a:prstGeom prst="rect">
                  <a:avLst/>
                </a:prstGeom>
                <a:solidFill>
                  <a:srgbClr val="CCECFF"/>
                </a:solidFill>
                <a:ln w="9525" cap="rnd">
                  <a:solidFill>
                    <a:schemeClr val="tx1"/>
                  </a:solidFill>
                  <a:prstDash val="sysDot"/>
                  <a:miter lim="800000"/>
                  <a:headEnd/>
                  <a:tailEnd/>
                </a:ln>
              </p:spPr>
              <p:txBody>
                <a:bodyPr wrap="none" anchor="ctr"/>
                <a:lstStyle/>
                <a:p>
                  <a:endParaRPr lang="en-GB" dirty="0"/>
                </a:p>
              </p:txBody>
            </p:sp>
            <p:sp>
              <p:nvSpPr>
                <p:cNvPr id="15406" name="Rectangle 41"/>
                <p:cNvSpPr>
                  <a:spLocks noChangeArrowheads="1"/>
                </p:cNvSpPr>
                <p:nvPr/>
              </p:nvSpPr>
              <p:spPr bwMode="auto">
                <a:xfrm>
                  <a:off x="1700" y="1436"/>
                  <a:ext cx="720" cy="118"/>
                </a:xfrm>
                <a:prstGeom prst="rect">
                  <a:avLst/>
                </a:prstGeom>
                <a:solidFill>
                  <a:srgbClr val="CCECFF"/>
                </a:solidFill>
                <a:ln w="9525" cap="rnd">
                  <a:solidFill>
                    <a:schemeClr val="tx1"/>
                  </a:solidFill>
                  <a:prstDash val="sysDot"/>
                  <a:miter lim="800000"/>
                  <a:headEnd/>
                  <a:tailEnd/>
                </a:ln>
              </p:spPr>
              <p:txBody>
                <a:bodyPr wrap="none" anchor="ctr"/>
                <a:lstStyle/>
                <a:p>
                  <a:endParaRPr lang="en-GB" dirty="0"/>
                </a:p>
              </p:txBody>
            </p:sp>
            <p:sp>
              <p:nvSpPr>
                <p:cNvPr id="15407" name="Text Box 42"/>
                <p:cNvSpPr txBox="1">
                  <a:spLocks noChangeArrowheads="1"/>
                </p:cNvSpPr>
                <p:nvPr/>
              </p:nvSpPr>
              <p:spPr bwMode="auto">
                <a:xfrm>
                  <a:off x="1662" y="1116"/>
                  <a:ext cx="240" cy="192"/>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408" name="Text Box 43"/>
                <p:cNvSpPr txBox="1">
                  <a:spLocks noChangeArrowheads="1"/>
                </p:cNvSpPr>
                <p:nvPr/>
              </p:nvSpPr>
              <p:spPr bwMode="auto">
                <a:xfrm>
                  <a:off x="1672" y="1264"/>
                  <a:ext cx="240" cy="192"/>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409" name="Text Box 44"/>
                <p:cNvSpPr txBox="1">
                  <a:spLocks noChangeArrowheads="1"/>
                </p:cNvSpPr>
                <p:nvPr/>
              </p:nvSpPr>
              <p:spPr bwMode="auto">
                <a:xfrm>
                  <a:off x="1670" y="1418"/>
                  <a:ext cx="240" cy="192"/>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grpSp>
          <p:grpSp>
            <p:nvGrpSpPr>
              <p:cNvPr id="15393" name="Group 45"/>
              <p:cNvGrpSpPr>
                <a:grpSpLocks/>
              </p:cNvGrpSpPr>
              <p:nvPr/>
            </p:nvGrpSpPr>
            <p:grpSpPr bwMode="auto">
              <a:xfrm>
                <a:off x="1964" y="436"/>
                <a:ext cx="627" cy="127"/>
                <a:chOff x="2515" y="738"/>
                <a:chExt cx="610" cy="106"/>
              </a:xfrm>
            </p:grpSpPr>
            <p:sp>
              <p:nvSpPr>
                <p:cNvPr id="15401" name="Freeform 46"/>
                <p:cNvSpPr>
                  <a:spLocks/>
                </p:cNvSpPr>
                <p:nvPr/>
              </p:nvSpPr>
              <p:spPr bwMode="auto">
                <a:xfrm>
                  <a:off x="2515" y="742"/>
                  <a:ext cx="610" cy="102"/>
                </a:xfrm>
                <a:custGeom>
                  <a:avLst/>
                  <a:gdLst>
                    <a:gd name="T0" fmla="*/ 0 w 610"/>
                    <a:gd name="T1" fmla="*/ 101 h 102"/>
                    <a:gd name="T2" fmla="*/ 0 w 610"/>
                    <a:gd name="T3" fmla="*/ 0 h 102"/>
                    <a:gd name="T4" fmla="*/ 609 w 610"/>
                    <a:gd name="T5" fmla="*/ 0 h 102"/>
                    <a:gd name="T6" fmla="*/ 609 w 610"/>
                    <a:gd name="T7" fmla="*/ 95 h 102"/>
                    <a:gd name="T8" fmla="*/ 0 60000 65536"/>
                    <a:gd name="T9" fmla="*/ 0 60000 65536"/>
                    <a:gd name="T10" fmla="*/ 0 60000 65536"/>
                    <a:gd name="T11" fmla="*/ 0 60000 65536"/>
                    <a:gd name="T12" fmla="*/ 0 w 610"/>
                    <a:gd name="T13" fmla="*/ 0 h 102"/>
                    <a:gd name="T14" fmla="*/ 610 w 610"/>
                    <a:gd name="T15" fmla="*/ 102 h 102"/>
                  </a:gdLst>
                  <a:ahLst/>
                  <a:cxnLst>
                    <a:cxn ang="T8">
                      <a:pos x="T0" y="T1"/>
                    </a:cxn>
                    <a:cxn ang="T9">
                      <a:pos x="T2" y="T3"/>
                    </a:cxn>
                    <a:cxn ang="T10">
                      <a:pos x="T4" y="T5"/>
                    </a:cxn>
                    <a:cxn ang="T11">
                      <a:pos x="T6" y="T7"/>
                    </a:cxn>
                  </a:cxnLst>
                  <a:rect l="T12" t="T13" r="T14" b="T15"/>
                  <a:pathLst>
                    <a:path w="610" h="102">
                      <a:moveTo>
                        <a:pt x="0" y="101"/>
                      </a:moveTo>
                      <a:lnTo>
                        <a:pt x="0" y="0"/>
                      </a:lnTo>
                      <a:lnTo>
                        <a:pt x="609" y="0"/>
                      </a:lnTo>
                      <a:lnTo>
                        <a:pt x="609" y="95"/>
                      </a:lnTo>
                    </a:path>
                  </a:pathLst>
                </a:custGeom>
                <a:noFill/>
                <a:ln w="28575" cap="rnd" cmpd="sng">
                  <a:solidFill>
                    <a:schemeClr val="tx1"/>
                  </a:solidFill>
                  <a:prstDash val="solid"/>
                  <a:round/>
                  <a:headEnd type="none" w="med" len="med"/>
                  <a:tailEnd type="none" w="med" len="med"/>
                </a:ln>
              </p:spPr>
              <p:txBody>
                <a:bodyPr/>
                <a:lstStyle/>
                <a:p>
                  <a:endParaRPr lang="en-GB" dirty="0"/>
                </a:p>
              </p:txBody>
            </p:sp>
            <p:sp>
              <p:nvSpPr>
                <p:cNvPr id="15402" name="Line 47"/>
                <p:cNvSpPr>
                  <a:spLocks noChangeShapeType="1"/>
                </p:cNvSpPr>
                <p:nvPr/>
              </p:nvSpPr>
              <p:spPr bwMode="auto">
                <a:xfrm flipV="1">
                  <a:off x="2832" y="738"/>
                  <a:ext cx="0" cy="103"/>
                </a:xfrm>
                <a:prstGeom prst="line">
                  <a:avLst/>
                </a:prstGeom>
                <a:noFill/>
                <a:ln w="28575">
                  <a:solidFill>
                    <a:schemeClr val="tx1"/>
                  </a:solidFill>
                  <a:round/>
                  <a:headEnd/>
                  <a:tailEnd/>
                </a:ln>
              </p:spPr>
              <p:txBody>
                <a:bodyPr wrap="none" anchor="ctr"/>
                <a:lstStyle/>
                <a:p>
                  <a:endParaRPr lang="en-GB" dirty="0"/>
                </a:p>
              </p:txBody>
            </p:sp>
          </p:grpSp>
          <p:sp>
            <p:nvSpPr>
              <p:cNvPr id="15394" name="Rectangle 48"/>
              <p:cNvSpPr>
                <a:spLocks noChangeArrowheads="1"/>
              </p:cNvSpPr>
              <p:nvPr/>
            </p:nvSpPr>
            <p:spPr bwMode="auto">
              <a:xfrm>
                <a:off x="1832" y="563"/>
                <a:ext cx="249" cy="717"/>
              </a:xfrm>
              <a:prstGeom prst="rect">
                <a:avLst/>
              </a:prstGeom>
              <a:solidFill>
                <a:srgbClr val="99FFCC"/>
              </a:solidFill>
              <a:ln w="12700">
                <a:solidFill>
                  <a:schemeClr val="tx1"/>
                </a:solidFill>
                <a:miter lim="800000"/>
                <a:headEnd/>
                <a:tailEnd/>
              </a:ln>
            </p:spPr>
            <p:txBody>
              <a:bodyPr wrap="none" anchor="ctr"/>
              <a:lstStyle/>
              <a:p>
                <a:endParaRPr lang="en-GB" dirty="0"/>
              </a:p>
            </p:txBody>
          </p:sp>
          <p:sp>
            <p:nvSpPr>
              <p:cNvPr id="15395" name="Rectangle 49"/>
              <p:cNvSpPr>
                <a:spLocks noChangeArrowheads="1"/>
              </p:cNvSpPr>
              <p:nvPr/>
            </p:nvSpPr>
            <p:spPr bwMode="auto">
              <a:xfrm>
                <a:off x="2153" y="563"/>
                <a:ext cx="249" cy="717"/>
              </a:xfrm>
              <a:prstGeom prst="rect">
                <a:avLst/>
              </a:prstGeom>
              <a:solidFill>
                <a:srgbClr val="FF00FF"/>
              </a:solidFill>
              <a:ln w="12700">
                <a:solidFill>
                  <a:schemeClr val="tx1"/>
                </a:solidFill>
                <a:miter lim="800000"/>
                <a:headEnd/>
                <a:tailEnd/>
              </a:ln>
            </p:spPr>
            <p:txBody>
              <a:bodyPr wrap="none" anchor="ctr"/>
              <a:lstStyle/>
              <a:p>
                <a:endParaRPr lang="en-GB" dirty="0"/>
              </a:p>
            </p:txBody>
          </p:sp>
          <p:sp>
            <p:nvSpPr>
              <p:cNvPr id="15396" name="Rectangle 50"/>
              <p:cNvSpPr>
                <a:spLocks noChangeArrowheads="1"/>
              </p:cNvSpPr>
              <p:nvPr/>
            </p:nvSpPr>
            <p:spPr bwMode="auto">
              <a:xfrm>
                <a:off x="2480" y="563"/>
                <a:ext cx="251" cy="717"/>
              </a:xfrm>
              <a:prstGeom prst="rect">
                <a:avLst/>
              </a:prstGeom>
              <a:solidFill>
                <a:srgbClr val="FF00FF"/>
              </a:solidFill>
              <a:ln w="12700">
                <a:solidFill>
                  <a:schemeClr val="tx1"/>
                </a:solidFill>
                <a:miter lim="800000"/>
                <a:headEnd/>
                <a:tailEnd/>
              </a:ln>
            </p:spPr>
            <p:txBody>
              <a:bodyPr wrap="none" anchor="ctr"/>
              <a:lstStyle/>
              <a:p>
                <a:endParaRPr lang="en-GB" dirty="0"/>
              </a:p>
            </p:txBody>
          </p:sp>
          <p:sp>
            <p:nvSpPr>
              <p:cNvPr id="15397" name="Rectangle 51"/>
              <p:cNvSpPr>
                <a:spLocks noChangeArrowheads="1"/>
              </p:cNvSpPr>
              <p:nvPr/>
            </p:nvSpPr>
            <p:spPr bwMode="auto">
              <a:xfrm>
                <a:off x="1832" y="563"/>
                <a:ext cx="249" cy="717"/>
              </a:xfrm>
              <a:prstGeom prst="rect">
                <a:avLst/>
              </a:prstGeom>
              <a:solidFill>
                <a:srgbClr val="FF00FF"/>
              </a:solidFill>
              <a:ln w="12700">
                <a:solidFill>
                  <a:schemeClr val="tx1"/>
                </a:solidFill>
                <a:miter lim="800000"/>
                <a:headEnd/>
                <a:tailEnd/>
              </a:ln>
            </p:spPr>
            <p:txBody>
              <a:bodyPr wrap="none" anchor="ctr"/>
              <a:lstStyle/>
              <a:p>
                <a:endParaRPr lang="en-GB" dirty="0"/>
              </a:p>
            </p:txBody>
          </p:sp>
          <p:sp>
            <p:nvSpPr>
              <p:cNvPr id="15398" name="Rectangle 52"/>
              <p:cNvSpPr>
                <a:spLocks noChangeArrowheads="1"/>
              </p:cNvSpPr>
              <p:nvPr/>
            </p:nvSpPr>
            <p:spPr bwMode="auto">
              <a:xfrm>
                <a:off x="1810" y="549"/>
                <a:ext cx="465"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399" name="Rectangle 53"/>
              <p:cNvSpPr>
                <a:spLocks noChangeArrowheads="1"/>
              </p:cNvSpPr>
              <p:nvPr/>
            </p:nvSpPr>
            <p:spPr bwMode="auto">
              <a:xfrm>
                <a:off x="2130" y="554"/>
                <a:ext cx="465"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400" name="Rectangle 54"/>
              <p:cNvSpPr>
                <a:spLocks noChangeArrowheads="1"/>
              </p:cNvSpPr>
              <p:nvPr/>
            </p:nvSpPr>
            <p:spPr bwMode="auto">
              <a:xfrm>
                <a:off x="2448" y="560"/>
                <a:ext cx="467"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grpSp>
        <p:sp>
          <p:nvSpPr>
            <p:cNvPr id="15391" name="Rectangle 133"/>
            <p:cNvSpPr>
              <a:spLocks noChangeArrowheads="1"/>
            </p:cNvSpPr>
            <p:nvPr/>
          </p:nvSpPr>
          <p:spPr bwMode="auto">
            <a:xfrm>
              <a:off x="1667" y="1437"/>
              <a:ext cx="2503"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Lightweight project managers</a:t>
              </a:r>
              <a:endParaRPr lang="en-US" dirty="0"/>
            </a:p>
          </p:txBody>
        </p:sp>
      </p:grpSp>
      <p:grpSp>
        <p:nvGrpSpPr>
          <p:cNvPr id="17" name="Group 144"/>
          <p:cNvGrpSpPr>
            <a:grpSpLocks/>
          </p:cNvGrpSpPr>
          <p:nvPr/>
        </p:nvGrpSpPr>
        <p:grpSpPr bwMode="auto">
          <a:xfrm>
            <a:off x="2959100" y="3882227"/>
            <a:ext cx="4813300" cy="1765300"/>
            <a:chOff x="1625" y="2243"/>
            <a:chExt cx="3032" cy="1112"/>
          </a:xfrm>
        </p:grpSpPr>
        <p:grpSp>
          <p:nvGrpSpPr>
            <p:cNvPr id="15372" name="Group 85"/>
            <p:cNvGrpSpPr>
              <a:grpSpLocks/>
            </p:cNvGrpSpPr>
            <p:nvPr/>
          </p:nvGrpSpPr>
          <p:grpSpPr bwMode="auto">
            <a:xfrm>
              <a:off x="3717" y="2495"/>
              <a:ext cx="625" cy="127"/>
              <a:chOff x="2515" y="738"/>
              <a:chExt cx="610" cy="106"/>
            </a:xfrm>
          </p:grpSpPr>
          <p:sp>
            <p:nvSpPr>
              <p:cNvPr id="15388" name="Freeform 86"/>
              <p:cNvSpPr>
                <a:spLocks/>
              </p:cNvSpPr>
              <p:nvPr/>
            </p:nvSpPr>
            <p:spPr bwMode="auto">
              <a:xfrm>
                <a:off x="2515" y="742"/>
                <a:ext cx="610" cy="102"/>
              </a:xfrm>
              <a:custGeom>
                <a:avLst/>
                <a:gdLst>
                  <a:gd name="T0" fmla="*/ 0 w 610"/>
                  <a:gd name="T1" fmla="*/ 101 h 102"/>
                  <a:gd name="T2" fmla="*/ 0 w 610"/>
                  <a:gd name="T3" fmla="*/ 0 h 102"/>
                  <a:gd name="T4" fmla="*/ 609 w 610"/>
                  <a:gd name="T5" fmla="*/ 0 h 102"/>
                  <a:gd name="T6" fmla="*/ 609 w 610"/>
                  <a:gd name="T7" fmla="*/ 95 h 102"/>
                  <a:gd name="T8" fmla="*/ 0 60000 65536"/>
                  <a:gd name="T9" fmla="*/ 0 60000 65536"/>
                  <a:gd name="T10" fmla="*/ 0 60000 65536"/>
                  <a:gd name="T11" fmla="*/ 0 60000 65536"/>
                  <a:gd name="T12" fmla="*/ 0 w 610"/>
                  <a:gd name="T13" fmla="*/ 0 h 102"/>
                  <a:gd name="T14" fmla="*/ 610 w 610"/>
                  <a:gd name="T15" fmla="*/ 102 h 102"/>
                </a:gdLst>
                <a:ahLst/>
                <a:cxnLst>
                  <a:cxn ang="T8">
                    <a:pos x="T0" y="T1"/>
                  </a:cxn>
                  <a:cxn ang="T9">
                    <a:pos x="T2" y="T3"/>
                  </a:cxn>
                  <a:cxn ang="T10">
                    <a:pos x="T4" y="T5"/>
                  </a:cxn>
                  <a:cxn ang="T11">
                    <a:pos x="T6" y="T7"/>
                  </a:cxn>
                </a:cxnLst>
                <a:rect l="T12" t="T13" r="T14" b="T15"/>
                <a:pathLst>
                  <a:path w="610" h="102">
                    <a:moveTo>
                      <a:pt x="0" y="101"/>
                    </a:moveTo>
                    <a:lnTo>
                      <a:pt x="0" y="0"/>
                    </a:lnTo>
                    <a:lnTo>
                      <a:pt x="609" y="0"/>
                    </a:lnTo>
                    <a:lnTo>
                      <a:pt x="609" y="95"/>
                    </a:lnTo>
                  </a:path>
                </a:pathLst>
              </a:custGeom>
              <a:noFill/>
              <a:ln w="28575" cap="rnd" cmpd="sng">
                <a:solidFill>
                  <a:schemeClr val="tx1"/>
                </a:solidFill>
                <a:prstDash val="solid"/>
                <a:round/>
                <a:headEnd type="none" w="med" len="med"/>
                <a:tailEnd type="none" w="med" len="med"/>
              </a:ln>
            </p:spPr>
            <p:txBody>
              <a:bodyPr/>
              <a:lstStyle/>
              <a:p>
                <a:endParaRPr lang="en-GB" dirty="0"/>
              </a:p>
            </p:txBody>
          </p:sp>
          <p:sp>
            <p:nvSpPr>
              <p:cNvPr id="15389" name="Line 87"/>
              <p:cNvSpPr>
                <a:spLocks noChangeShapeType="1"/>
              </p:cNvSpPr>
              <p:nvPr/>
            </p:nvSpPr>
            <p:spPr bwMode="auto">
              <a:xfrm flipV="1">
                <a:off x="2832" y="738"/>
                <a:ext cx="0" cy="103"/>
              </a:xfrm>
              <a:prstGeom prst="line">
                <a:avLst/>
              </a:prstGeom>
              <a:noFill/>
              <a:ln w="28575">
                <a:solidFill>
                  <a:schemeClr val="tx1"/>
                </a:solidFill>
                <a:round/>
                <a:headEnd/>
                <a:tailEnd/>
              </a:ln>
            </p:spPr>
            <p:txBody>
              <a:bodyPr wrap="none" anchor="ctr"/>
              <a:lstStyle/>
              <a:p>
                <a:endParaRPr lang="en-GB" dirty="0"/>
              </a:p>
            </p:txBody>
          </p:sp>
        </p:grpSp>
        <p:sp>
          <p:nvSpPr>
            <p:cNvPr id="15373" name="Rectangle 88"/>
            <p:cNvSpPr>
              <a:spLocks noChangeArrowheads="1"/>
            </p:cNvSpPr>
            <p:nvPr/>
          </p:nvSpPr>
          <p:spPr bwMode="auto">
            <a:xfrm>
              <a:off x="3583" y="2622"/>
              <a:ext cx="250" cy="717"/>
            </a:xfrm>
            <a:prstGeom prst="rect">
              <a:avLst/>
            </a:prstGeom>
            <a:solidFill>
              <a:srgbClr val="99FFCC"/>
            </a:solidFill>
            <a:ln w="12700">
              <a:solidFill>
                <a:schemeClr val="tx1"/>
              </a:solidFill>
              <a:miter lim="800000"/>
              <a:headEnd/>
              <a:tailEnd/>
            </a:ln>
          </p:spPr>
          <p:txBody>
            <a:bodyPr wrap="none" anchor="ctr"/>
            <a:lstStyle/>
            <a:p>
              <a:endParaRPr lang="en-GB" dirty="0"/>
            </a:p>
          </p:txBody>
        </p:sp>
        <p:sp>
          <p:nvSpPr>
            <p:cNvPr id="15374" name="Rectangle 89"/>
            <p:cNvSpPr>
              <a:spLocks noChangeArrowheads="1"/>
            </p:cNvSpPr>
            <p:nvPr/>
          </p:nvSpPr>
          <p:spPr bwMode="auto">
            <a:xfrm>
              <a:off x="3905" y="2622"/>
              <a:ext cx="250" cy="717"/>
            </a:xfrm>
            <a:prstGeom prst="rect">
              <a:avLst/>
            </a:prstGeom>
            <a:solidFill>
              <a:srgbClr val="FFCCCC"/>
            </a:solidFill>
            <a:ln w="12700">
              <a:solidFill>
                <a:schemeClr val="tx1"/>
              </a:solidFill>
              <a:miter lim="800000"/>
              <a:headEnd/>
              <a:tailEnd/>
            </a:ln>
          </p:spPr>
          <p:txBody>
            <a:bodyPr wrap="none" anchor="ctr"/>
            <a:lstStyle/>
            <a:p>
              <a:endParaRPr lang="en-GB" dirty="0"/>
            </a:p>
          </p:txBody>
        </p:sp>
        <p:sp>
          <p:nvSpPr>
            <p:cNvPr id="15375" name="Rectangle 90"/>
            <p:cNvSpPr>
              <a:spLocks noChangeArrowheads="1"/>
            </p:cNvSpPr>
            <p:nvPr/>
          </p:nvSpPr>
          <p:spPr bwMode="auto">
            <a:xfrm>
              <a:off x="4233" y="2622"/>
              <a:ext cx="249" cy="717"/>
            </a:xfrm>
            <a:prstGeom prst="rect">
              <a:avLst/>
            </a:prstGeom>
            <a:solidFill>
              <a:srgbClr val="FFCCCC"/>
            </a:solidFill>
            <a:ln w="12700">
              <a:solidFill>
                <a:schemeClr val="tx1"/>
              </a:solidFill>
              <a:miter lim="800000"/>
              <a:headEnd/>
              <a:tailEnd/>
            </a:ln>
          </p:spPr>
          <p:txBody>
            <a:bodyPr wrap="none" anchor="ctr"/>
            <a:lstStyle/>
            <a:p>
              <a:endParaRPr lang="en-GB" dirty="0"/>
            </a:p>
          </p:txBody>
        </p:sp>
        <p:sp>
          <p:nvSpPr>
            <p:cNvPr id="15376" name="Rectangle 91"/>
            <p:cNvSpPr>
              <a:spLocks noChangeArrowheads="1"/>
            </p:cNvSpPr>
            <p:nvPr/>
          </p:nvSpPr>
          <p:spPr bwMode="auto">
            <a:xfrm>
              <a:off x="3583" y="2622"/>
              <a:ext cx="250" cy="717"/>
            </a:xfrm>
            <a:prstGeom prst="rect">
              <a:avLst/>
            </a:prstGeom>
            <a:solidFill>
              <a:srgbClr val="FFCCCC"/>
            </a:solidFill>
            <a:ln w="12700">
              <a:solidFill>
                <a:schemeClr val="tx1"/>
              </a:solidFill>
              <a:miter lim="800000"/>
              <a:headEnd/>
              <a:tailEnd/>
            </a:ln>
          </p:spPr>
          <p:txBody>
            <a:bodyPr wrap="none" anchor="ctr"/>
            <a:lstStyle/>
            <a:p>
              <a:endParaRPr lang="en-GB" dirty="0"/>
            </a:p>
          </p:txBody>
        </p:sp>
        <p:sp>
          <p:nvSpPr>
            <p:cNvPr id="15377" name="Rectangle 92"/>
            <p:cNvSpPr>
              <a:spLocks noChangeArrowheads="1"/>
            </p:cNvSpPr>
            <p:nvPr/>
          </p:nvSpPr>
          <p:spPr bwMode="auto">
            <a:xfrm>
              <a:off x="3553" y="2593"/>
              <a:ext cx="465"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378" name="Rectangle 93"/>
            <p:cNvSpPr>
              <a:spLocks noChangeArrowheads="1"/>
            </p:cNvSpPr>
            <p:nvPr/>
          </p:nvSpPr>
          <p:spPr bwMode="auto">
            <a:xfrm>
              <a:off x="3871" y="2597"/>
              <a:ext cx="466"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379" name="Rectangle 94"/>
            <p:cNvSpPr>
              <a:spLocks noChangeArrowheads="1"/>
            </p:cNvSpPr>
            <p:nvPr/>
          </p:nvSpPr>
          <p:spPr bwMode="auto">
            <a:xfrm>
              <a:off x="4192" y="2603"/>
              <a:ext cx="465"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FM</a:t>
              </a:r>
              <a:endParaRPr lang="en-US" dirty="0"/>
            </a:p>
          </p:txBody>
        </p:sp>
        <p:sp>
          <p:nvSpPr>
            <p:cNvPr id="15380" name="Rectangle 95"/>
            <p:cNvSpPr>
              <a:spLocks noChangeArrowheads="1"/>
            </p:cNvSpPr>
            <p:nvPr/>
          </p:nvSpPr>
          <p:spPr bwMode="auto">
            <a:xfrm>
              <a:off x="3286" y="2782"/>
              <a:ext cx="1250" cy="142"/>
            </a:xfrm>
            <a:prstGeom prst="rect">
              <a:avLst/>
            </a:prstGeom>
            <a:solidFill>
              <a:srgbClr val="CCCCFF"/>
            </a:solidFill>
            <a:ln w="9525">
              <a:solidFill>
                <a:schemeClr val="tx1"/>
              </a:solidFill>
              <a:miter lim="800000"/>
              <a:headEnd/>
              <a:tailEnd/>
            </a:ln>
          </p:spPr>
          <p:txBody>
            <a:bodyPr wrap="none" anchor="ctr"/>
            <a:lstStyle/>
            <a:p>
              <a:endParaRPr lang="en-GB" dirty="0"/>
            </a:p>
          </p:txBody>
        </p:sp>
        <p:sp>
          <p:nvSpPr>
            <p:cNvPr id="15381" name="Rectangle 96"/>
            <p:cNvSpPr>
              <a:spLocks noChangeArrowheads="1"/>
            </p:cNvSpPr>
            <p:nvPr/>
          </p:nvSpPr>
          <p:spPr bwMode="auto">
            <a:xfrm>
              <a:off x="3215" y="2939"/>
              <a:ext cx="395" cy="231"/>
            </a:xfrm>
            <a:prstGeom prst="rect">
              <a:avLst/>
            </a:prstGeom>
            <a:noFill/>
            <a:ln w="12700">
              <a:noFill/>
              <a:miter lim="800000"/>
              <a:headEnd/>
              <a:tailEnd/>
            </a:ln>
          </p:spPr>
          <p:txBody>
            <a:bodyPr wrap="none" lIns="90488" tIns="44450" rIns="90488" bIns="44450">
              <a:spAutoFit/>
            </a:bodyPr>
            <a:lstStyle/>
            <a:p>
              <a:pPr defTabSz="762000">
                <a:spcAft>
                  <a:spcPct val="67000"/>
                </a:spcAft>
              </a:pPr>
              <a:r>
                <a:rPr lang="en-US" dirty="0"/>
                <a:t>P.M.</a:t>
              </a:r>
            </a:p>
          </p:txBody>
        </p:sp>
        <p:sp>
          <p:nvSpPr>
            <p:cNvPr id="15382" name="Rectangle 97"/>
            <p:cNvSpPr>
              <a:spLocks noChangeArrowheads="1"/>
            </p:cNvSpPr>
            <p:nvPr/>
          </p:nvSpPr>
          <p:spPr bwMode="auto">
            <a:xfrm>
              <a:off x="3292" y="2959"/>
              <a:ext cx="1249" cy="143"/>
            </a:xfrm>
            <a:prstGeom prst="rect">
              <a:avLst/>
            </a:prstGeom>
            <a:solidFill>
              <a:srgbClr val="CCCCFF"/>
            </a:solidFill>
            <a:ln w="9525">
              <a:solidFill>
                <a:schemeClr val="tx1"/>
              </a:solidFill>
              <a:miter lim="800000"/>
              <a:headEnd/>
              <a:tailEnd/>
            </a:ln>
          </p:spPr>
          <p:txBody>
            <a:bodyPr wrap="none" anchor="ctr"/>
            <a:lstStyle/>
            <a:p>
              <a:endParaRPr lang="en-GB" dirty="0"/>
            </a:p>
          </p:txBody>
        </p:sp>
        <p:sp>
          <p:nvSpPr>
            <p:cNvPr id="15383" name="Rectangle 98"/>
            <p:cNvSpPr>
              <a:spLocks noChangeArrowheads="1"/>
            </p:cNvSpPr>
            <p:nvPr/>
          </p:nvSpPr>
          <p:spPr bwMode="auto">
            <a:xfrm>
              <a:off x="3291" y="3143"/>
              <a:ext cx="1249" cy="144"/>
            </a:xfrm>
            <a:prstGeom prst="rect">
              <a:avLst/>
            </a:prstGeom>
            <a:solidFill>
              <a:srgbClr val="CCCCFF"/>
            </a:solidFill>
            <a:ln w="9525">
              <a:solidFill>
                <a:schemeClr val="tx1"/>
              </a:solidFill>
              <a:miter lim="800000"/>
              <a:headEnd/>
              <a:tailEnd/>
            </a:ln>
          </p:spPr>
          <p:txBody>
            <a:bodyPr wrap="none" anchor="ctr"/>
            <a:lstStyle/>
            <a:p>
              <a:endParaRPr lang="en-GB" dirty="0"/>
            </a:p>
          </p:txBody>
        </p:sp>
        <p:sp>
          <p:nvSpPr>
            <p:cNvPr id="15384" name="Text Box 99"/>
            <p:cNvSpPr txBox="1">
              <a:spLocks noChangeArrowheads="1"/>
            </p:cNvSpPr>
            <p:nvPr/>
          </p:nvSpPr>
          <p:spPr bwMode="auto">
            <a:xfrm>
              <a:off x="3224" y="2754"/>
              <a:ext cx="416"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385" name="Text Box 100"/>
            <p:cNvSpPr txBox="1">
              <a:spLocks noChangeArrowheads="1"/>
            </p:cNvSpPr>
            <p:nvPr/>
          </p:nvSpPr>
          <p:spPr bwMode="auto">
            <a:xfrm>
              <a:off x="3241" y="2934"/>
              <a:ext cx="416"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386" name="Text Box 101"/>
            <p:cNvSpPr txBox="1">
              <a:spLocks noChangeArrowheads="1"/>
            </p:cNvSpPr>
            <p:nvPr/>
          </p:nvSpPr>
          <p:spPr bwMode="auto">
            <a:xfrm>
              <a:off x="3239" y="3122"/>
              <a:ext cx="415" cy="233"/>
            </a:xfrm>
            <a:prstGeom prst="rect">
              <a:avLst/>
            </a:prstGeom>
            <a:noFill/>
            <a:ln w="9525">
              <a:noFill/>
              <a:miter lim="800000"/>
              <a:headEnd/>
              <a:tailEnd/>
            </a:ln>
          </p:spPr>
          <p:txBody>
            <a:bodyPr>
              <a:spAutoFit/>
            </a:bodyPr>
            <a:lstStyle/>
            <a:p>
              <a:pPr eaLnBrk="1" hangingPunct="1">
                <a:spcBef>
                  <a:spcPct val="50000"/>
                </a:spcBef>
              </a:pPr>
              <a:r>
                <a:rPr lang="en-GB" dirty="0"/>
                <a:t>PM</a:t>
              </a:r>
              <a:endParaRPr lang="en-US" dirty="0"/>
            </a:p>
          </p:txBody>
        </p:sp>
        <p:sp>
          <p:nvSpPr>
            <p:cNvPr id="15387" name="Rectangle 134"/>
            <p:cNvSpPr>
              <a:spLocks noChangeArrowheads="1"/>
            </p:cNvSpPr>
            <p:nvPr/>
          </p:nvSpPr>
          <p:spPr bwMode="auto">
            <a:xfrm>
              <a:off x="1625" y="2243"/>
              <a:ext cx="2503" cy="231"/>
            </a:xfrm>
            <a:prstGeom prst="rect">
              <a:avLst/>
            </a:prstGeom>
            <a:noFill/>
            <a:ln w="12700">
              <a:noFill/>
              <a:miter lim="800000"/>
              <a:headEnd/>
              <a:tailEnd/>
            </a:ln>
          </p:spPr>
          <p:txBody>
            <a:bodyPr lIns="90488" tIns="44450" rIns="90488" bIns="44450">
              <a:spAutoFit/>
            </a:bodyPr>
            <a:lstStyle/>
            <a:p>
              <a:pPr defTabSz="762000">
                <a:spcAft>
                  <a:spcPct val="67000"/>
                </a:spcAft>
              </a:pPr>
              <a:r>
                <a:rPr lang="en-GB" dirty="0"/>
                <a:t>Heavyweight project managers</a:t>
              </a: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dissolv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ssolv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dissolv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dissolve">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dissolv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dissolv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4" fill="hold" nodeType="clickEffect">
                                  <p:stCondLst>
                                    <p:cond delay="0"/>
                                  </p:stCondLst>
                                  <p:childTnLst>
                                    <p:set>
                                      <p:cBhvr>
                                        <p:cTn id="41" dur="1" fill="hold">
                                          <p:stCondLst>
                                            <p:cond delay="0"/>
                                          </p:stCondLst>
                                        </p:cTn>
                                        <p:tgtEl>
                                          <p:spTgt spid="2"/>
                                        </p:tgtEl>
                                        <p:attrNameLst>
                                          <p:attrName>style.visibility</p:attrName>
                                        </p:attrNameLst>
                                      </p:cBhvr>
                                      <p:to>
                                        <p:strVal val="visible"/>
                                      </p:to>
                                    </p:set>
                                    <p:animEffect transition="in" filter="wheel(4)">
                                      <p:cBhvr>
                                        <p:cTn id="4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900112" y="2167116"/>
            <a:ext cx="8102600" cy="2523768"/>
          </a:xfrm>
          <a:prstGeom prst="rect">
            <a:avLst/>
          </a:prstGeom>
          <a:noFill/>
          <a:ln w="9525">
            <a:noFill/>
            <a:miter lim="800000"/>
            <a:headEnd/>
            <a:tailEnd/>
          </a:ln>
        </p:spPr>
        <p:txBody>
          <a:bodyPr anchor="b">
            <a:spAutoFit/>
          </a:bodyPr>
          <a:lstStyle/>
          <a:p>
            <a:pPr fontAlgn="auto">
              <a:spcBef>
                <a:spcPts val="0"/>
              </a:spcBef>
              <a:spcAft>
                <a:spcPts val="0"/>
              </a:spcAft>
              <a:defRPr/>
            </a:pPr>
            <a:r>
              <a:rPr lang="en-IE" sz="4000" kern="0" dirty="0">
                <a:solidFill>
                  <a:srgbClr val="000000"/>
                </a:solidFill>
                <a:latin typeface="Arial" pitchFamily="34" charset="0"/>
                <a:cs typeface="Arial" pitchFamily="34" charset="0"/>
              </a:rPr>
              <a:t>Chapter 9</a:t>
            </a:r>
          </a:p>
          <a:p>
            <a:pPr fontAlgn="auto">
              <a:spcBef>
                <a:spcPts val="1200"/>
              </a:spcBef>
              <a:spcAft>
                <a:spcPts val="0"/>
              </a:spcAft>
              <a:defRPr/>
            </a:pPr>
            <a:r>
              <a:rPr lang="en-IN" sz="3600" b="1" kern="0" dirty="0">
                <a:solidFill>
                  <a:srgbClr val="000000"/>
                </a:solidFill>
                <a:latin typeface="Arial" pitchFamily="34" charset="0"/>
                <a:cs typeface="Arial" pitchFamily="34" charset="0"/>
              </a:rPr>
              <a:t>The process of operations </a:t>
            </a:r>
            <a:br>
              <a:rPr lang="en-IN" sz="3600" b="1" kern="0" dirty="0">
                <a:solidFill>
                  <a:srgbClr val="000000"/>
                </a:solidFill>
                <a:latin typeface="Arial" pitchFamily="34" charset="0"/>
                <a:cs typeface="Arial" pitchFamily="34" charset="0"/>
              </a:rPr>
            </a:br>
            <a:r>
              <a:rPr lang="en-IN" sz="3600" b="1" kern="0" dirty="0">
                <a:solidFill>
                  <a:srgbClr val="000000"/>
                </a:solidFill>
                <a:latin typeface="Arial" pitchFamily="34" charset="0"/>
                <a:cs typeface="Arial" pitchFamily="34" charset="0"/>
              </a:rPr>
              <a:t>strategy – formulation and implementation</a:t>
            </a:r>
            <a:endParaRPr lang="en-IN" sz="3600" b="1" kern="0" dirty="0">
              <a:solidFill>
                <a:sysClr val="windowText" lastClr="000000"/>
              </a:solidFill>
              <a:latin typeface="Arial" pitchFamily="34" charset="0"/>
              <a:cs typeface="Arial" pitchFamily="34" charset="0"/>
            </a:endParaRP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9" name="Text Box 13"/>
          <p:cNvSpPr txBox="1">
            <a:spLocks noChangeArrowheads="1"/>
          </p:cNvSpPr>
          <p:nvPr/>
        </p:nvSpPr>
        <p:spPr bwMode="auto">
          <a:xfrm>
            <a:off x="379412" y="27041"/>
            <a:ext cx="9144000" cy="954107"/>
          </a:xfrm>
          <a:prstGeom prst="rect">
            <a:avLst/>
          </a:prstGeom>
          <a:noFill/>
          <a:ln w="9525">
            <a:noFill/>
            <a:miter lim="800000"/>
            <a:headEnd type="none" w="sm" len="lg"/>
            <a:tailEnd type="none" w="sm" len="lg"/>
          </a:ln>
          <a:effectLst/>
        </p:spPr>
        <p:txBody>
          <a:bodyPr wrap="square">
            <a:spAutoFit/>
          </a:bodyPr>
          <a:lstStyle/>
          <a:p>
            <a:pPr algn="ctr"/>
            <a:r>
              <a:rPr lang="en-GB" sz="2800" b="1" dirty="0"/>
              <a:t>The formulation and implementation stages </a:t>
            </a:r>
            <a:br>
              <a:rPr lang="en-GB" sz="2800" b="1" dirty="0"/>
            </a:br>
            <a:r>
              <a:rPr lang="en-GB" sz="2800" b="1" dirty="0"/>
              <a:t>of the process of operations strategy</a:t>
            </a:r>
          </a:p>
        </p:txBody>
      </p:sp>
      <p:grpSp>
        <p:nvGrpSpPr>
          <p:cNvPr id="26" name="Group 25"/>
          <p:cNvGrpSpPr/>
          <p:nvPr/>
        </p:nvGrpSpPr>
        <p:grpSpPr>
          <a:xfrm>
            <a:off x="990972" y="2302726"/>
            <a:ext cx="7920880" cy="2782458"/>
            <a:chOff x="1412776" y="2302726"/>
            <a:chExt cx="4320480" cy="1413770"/>
          </a:xfrm>
        </p:grpSpPr>
        <p:sp>
          <p:nvSpPr>
            <p:cNvPr id="29" name="Rectangle 28"/>
            <p:cNvSpPr/>
            <p:nvPr/>
          </p:nvSpPr>
          <p:spPr bwMode="auto">
            <a:xfrm>
              <a:off x="1887383" y="3203848"/>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sp>
          <p:nvSpPr>
            <p:cNvPr id="30" name="Rectangle 29"/>
            <p:cNvSpPr/>
            <p:nvPr/>
          </p:nvSpPr>
          <p:spPr bwMode="auto">
            <a:xfrm>
              <a:off x="3836159" y="3203848"/>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sp>
          <p:nvSpPr>
            <p:cNvPr id="31" name="Rectangle 30"/>
            <p:cNvSpPr/>
            <p:nvPr/>
          </p:nvSpPr>
          <p:spPr bwMode="auto">
            <a:xfrm>
              <a:off x="1887383" y="2302726"/>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sp>
          <p:nvSpPr>
            <p:cNvPr id="32" name="Rectangle 31"/>
            <p:cNvSpPr/>
            <p:nvPr/>
          </p:nvSpPr>
          <p:spPr bwMode="auto">
            <a:xfrm>
              <a:off x="3836159" y="2302726"/>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sp>
          <p:nvSpPr>
            <p:cNvPr id="33" name="Right Arrow 32"/>
            <p:cNvSpPr/>
            <p:nvPr/>
          </p:nvSpPr>
          <p:spPr bwMode="auto">
            <a:xfrm>
              <a:off x="3356992" y="2411760"/>
              <a:ext cx="432048" cy="216024"/>
            </a:xfrm>
            <a:prstGeom prst="rightArrow">
              <a:avLst/>
            </a:prstGeom>
            <a:solidFill>
              <a:schemeClr val="accent2">
                <a:lumMod val="60000"/>
                <a:lumOff val="4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sp>
          <p:nvSpPr>
            <p:cNvPr id="34" name="Text Box 13"/>
            <p:cNvSpPr txBox="1">
              <a:spLocks noChangeArrowheads="1"/>
            </p:cNvSpPr>
            <p:nvPr/>
          </p:nvSpPr>
          <p:spPr bwMode="auto">
            <a:xfrm>
              <a:off x="1851664" y="2339752"/>
              <a:ext cx="1500198" cy="359678"/>
            </a:xfrm>
            <a:prstGeom prst="rect">
              <a:avLst/>
            </a:prstGeom>
            <a:noFill/>
            <a:ln w="9525">
              <a:noFill/>
              <a:miter lim="800000"/>
              <a:headEnd type="none" w="sm" len="lg"/>
              <a:tailEnd type="none" w="sm" len="lg"/>
            </a:ln>
            <a:effectLst/>
          </p:spPr>
          <p:txBody>
            <a:bodyPr wrap="square">
              <a:spAutoFit/>
            </a:bodyPr>
            <a:lstStyle/>
            <a:p>
              <a:pPr algn="ctr"/>
              <a:r>
                <a:rPr lang="en-US" sz="2000" dirty="0"/>
                <a:t>Operations strategy</a:t>
              </a:r>
            </a:p>
            <a:p>
              <a:pPr algn="ctr"/>
              <a:r>
                <a:rPr lang="en-US" sz="2000" dirty="0"/>
                <a:t>formulation</a:t>
              </a:r>
              <a:endParaRPr lang="en-GB" sz="2000" dirty="0"/>
            </a:p>
          </p:txBody>
        </p:sp>
        <p:sp>
          <p:nvSpPr>
            <p:cNvPr id="35" name="Text Box 13"/>
            <p:cNvSpPr txBox="1">
              <a:spLocks noChangeArrowheads="1"/>
            </p:cNvSpPr>
            <p:nvPr/>
          </p:nvSpPr>
          <p:spPr bwMode="auto">
            <a:xfrm>
              <a:off x="3800440" y="2339752"/>
              <a:ext cx="1500198" cy="359678"/>
            </a:xfrm>
            <a:prstGeom prst="rect">
              <a:avLst/>
            </a:prstGeom>
            <a:noFill/>
            <a:ln w="9525">
              <a:noFill/>
              <a:miter lim="800000"/>
              <a:headEnd type="none" w="sm" len="lg"/>
              <a:tailEnd type="none" w="sm" len="lg"/>
            </a:ln>
            <a:effectLst/>
          </p:spPr>
          <p:txBody>
            <a:bodyPr wrap="square">
              <a:spAutoFit/>
            </a:bodyPr>
            <a:lstStyle/>
            <a:p>
              <a:pPr algn="ctr"/>
              <a:r>
                <a:rPr lang="en-US" sz="2000" dirty="0"/>
                <a:t>Operations strategy</a:t>
              </a:r>
            </a:p>
            <a:p>
              <a:pPr algn="ctr"/>
              <a:r>
                <a:rPr lang="en-US" sz="2000" dirty="0"/>
                <a:t>implementation</a:t>
              </a:r>
              <a:endParaRPr lang="en-GB" sz="2000" dirty="0"/>
            </a:p>
          </p:txBody>
        </p:sp>
        <p:sp>
          <p:nvSpPr>
            <p:cNvPr id="36" name="Text Box 13"/>
            <p:cNvSpPr txBox="1">
              <a:spLocks noChangeArrowheads="1"/>
            </p:cNvSpPr>
            <p:nvPr/>
          </p:nvSpPr>
          <p:spPr bwMode="auto">
            <a:xfrm>
              <a:off x="3800440" y="3275856"/>
              <a:ext cx="1500198" cy="359678"/>
            </a:xfrm>
            <a:prstGeom prst="rect">
              <a:avLst/>
            </a:prstGeom>
            <a:noFill/>
            <a:ln w="9525">
              <a:noFill/>
              <a:miter lim="800000"/>
              <a:headEnd type="none" w="sm" len="lg"/>
              <a:tailEnd type="none" w="sm" len="lg"/>
            </a:ln>
            <a:effectLst/>
          </p:spPr>
          <p:txBody>
            <a:bodyPr wrap="square">
              <a:spAutoFit/>
            </a:bodyPr>
            <a:lstStyle/>
            <a:p>
              <a:pPr algn="ctr"/>
              <a:r>
                <a:rPr lang="en-US" sz="2000" dirty="0"/>
                <a:t>Operations strategy</a:t>
              </a:r>
            </a:p>
            <a:p>
              <a:pPr algn="ctr"/>
              <a:r>
                <a:rPr lang="en-US" sz="2000" dirty="0"/>
                <a:t>monitoring</a:t>
              </a:r>
              <a:endParaRPr lang="en-GB" sz="2000" dirty="0"/>
            </a:p>
          </p:txBody>
        </p:sp>
        <p:sp>
          <p:nvSpPr>
            <p:cNvPr id="37" name="Text Box 13"/>
            <p:cNvSpPr txBox="1">
              <a:spLocks noChangeArrowheads="1"/>
            </p:cNvSpPr>
            <p:nvPr/>
          </p:nvSpPr>
          <p:spPr bwMode="auto">
            <a:xfrm>
              <a:off x="1851664" y="3275856"/>
              <a:ext cx="1500198" cy="359678"/>
            </a:xfrm>
            <a:prstGeom prst="rect">
              <a:avLst/>
            </a:prstGeom>
            <a:noFill/>
            <a:ln w="9525">
              <a:noFill/>
              <a:miter lim="800000"/>
              <a:headEnd type="none" w="sm" len="lg"/>
              <a:tailEnd type="none" w="sm" len="lg"/>
            </a:ln>
            <a:effectLst/>
          </p:spPr>
          <p:txBody>
            <a:bodyPr wrap="square">
              <a:spAutoFit/>
            </a:bodyPr>
            <a:lstStyle/>
            <a:p>
              <a:pPr algn="ctr"/>
              <a:r>
                <a:rPr lang="en-US" sz="2000" dirty="0"/>
                <a:t>Operations strategy</a:t>
              </a:r>
            </a:p>
            <a:p>
              <a:pPr algn="ctr"/>
              <a:r>
                <a:rPr lang="en-US" sz="2000" dirty="0"/>
                <a:t>control</a:t>
              </a:r>
              <a:endParaRPr lang="en-GB" sz="2000" dirty="0"/>
            </a:p>
          </p:txBody>
        </p:sp>
        <p:sp>
          <p:nvSpPr>
            <p:cNvPr id="38" name="Circular Arrow 37"/>
            <p:cNvSpPr/>
            <p:nvPr/>
          </p:nvSpPr>
          <p:spPr>
            <a:xfrm rot="5400000">
              <a:off x="4833156" y="2591780"/>
              <a:ext cx="1008112" cy="792088"/>
            </a:xfrm>
            <a:prstGeom prst="circularArrow">
              <a:avLst/>
            </a:prstGeom>
            <a:solidFill>
              <a:srgbClr val="ADADEB"/>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sz="2000" dirty="0">
                <a:solidFill>
                  <a:schemeClr val="tx1"/>
                </a:solidFill>
              </a:endParaRPr>
            </a:p>
          </p:txBody>
        </p:sp>
        <p:sp>
          <p:nvSpPr>
            <p:cNvPr id="39" name="Circular Arrow 38"/>
            <p:cNvSpPr/>
            <p:nvPr/>
          </p:nvSpPr>
          <p:spPr>
            <a:xfrm rot="5400000" flipH="1" flipV="1">
              <a:off x="1304764" y="2663788"/>
              <a:ext cx="1008112" cy="792088"/>
            </a:xfrm>
            <a:prstGeom prst="circularArrow">
              <a:avLst/>
            </a:prstGeom>
            <a:solidFill>
              <a:srgbClr val="ADADEB"/>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sz="2000" dirty="0">
                <a:solidFill>
                  <a:schemeClr val="tx1"/>
                </a:solidFill>
              </a:endParaRPr>
            </a:p>
          </p:txBody>
        </p:sp>
        <p:sp>
          <p:nvSpPr>
            <p:cNvPr id="40" name="Right Arrow 39"/>
            <p:cNvSpPr/>
            <p:nvPr/>
          </p:nvSpPr>
          <p:spPr bwMode="auto">
            <a:xfrm flipH="1">
              <a:off x="3356992" y="3491880"/>
              <a:ext cx="432048" cy="216024"/>
            </a:xfrm>
            <a:prstGeom prst="rightArrow">
              <a:avLst/>
            </a:prstGeom>
            <a:solidFill>
              <a:schemeClr val="accent2">
                <a:lumMod val="60000"/>
                <a:lumOff val="4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grpSp>
      <p:sp>
        <p:nvSpPr>
          <p:cNvPr id="41" name="Rectangle 40"/>
          <p:cNvSpPr/>
          <p:nvPr/>
        </p:nvSpPr>
        <p:spPr bwMode="auto">
          <a:xfrm>
            <a:off x="1385833" y="2123728"/>
            <a:ext cx="6864762" cy="1521296"/>
          </a:xfrm>
          <a:prstGeom prst="rect">
            <a:avLst/>
          </a:prstGeom>
          <a:noFill/>
          <a:ln w="38100" cap="flat" cmpd="sng" algn="ctr">
            <a:solidFill>
              <a:schemeClr val="accent2">
                <a:lumMod val="75000"/>
              </a:schemeClr>
            </a:solidFill>
            <a:prstDash val="dash"/>
            <a:round/>
            <a:headEnd type="none" w="sm" len="med"/>
            <a:tailEnd type="stealth" w="sm" len="med"/>
          </a:ln>
          <a:effectLst/>
        </p:spPr>
        <p:txBody>
          <a:bodyPr vert="horz" wrap="square" lIns="91440" tIns="45720" rIns="91440" bIns="45720" numCol="1" rtlCol="0" anchor="t" anchorCtr="0" compatLnSpc="1">
            <a:prstTxWarp prst="textNoShape">
              <a:avLst/>
            </a:prstTxWarp>
          </a:bodyPr>
          <a:lstStyle/>
          <a:p>
            <a:pPr algn="l"/>
            <a:endParaRPr lang="en-GB" sz="2000" dirty="0"/>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43" name="Text Box 31"/>
          <p:cNvSpPr txBox="1">
            <a:spLocks noChangeArrowheads="1"/>
          </p:cNvSpPr>
          <p:nvPr/>
        </p:nvSpPr>
        <p:spPr bwMode="auto">
          <a:xfrm>
            <a:off x="379412" y="25369"/>
            <a:ext cx="9144000" cy="954107"/>
          </a:xfrm>
          <a:prstGeom prst="rect">
            <a:avLst/>
          </a:prstGeom>
          <a:noFill/>
          <a:ln w="9525">
            <a:noFill/>
            <a:miter lim="800000"/>
            <a:headEnd type="none" w="sm" len="lg"/>
            <a:tailEnd type="none" w="sm" len="lg"/>
          </a:ln>
          <a:effectLst/>
        </p:spPr>
        <p:txBody>
          <a:bodyPr wrap="square">
            <a:spAutoFit/>
          </a:bodyPr>
          <a:lstStyle/>
          <a:p>
            <a:pPr algn="ctr"/>
            <a:r>
              <a:rPr lang="en-GB" sz="2800" b="1" dirty="0"/>
              <a:t>In operations strategy ‘fit’ is the alignment </a:t>
            </a:r>
            <a:br>
              <a:rPr lang="en-GB" sz="2800" b="1" dirty="0"/>
            </a:br>
            <a:r>
              <a:rPr lang="en-GB" sz="2800" b="1" dirty="0"/>
              <a:t>between market and operations capability</a:t>
            </a:r>
            <a:endParaRPr lang="en-US" sz="2800" b="1" dirty="0"/>
          </a:p>
        </p:txBody>
      </p:sp>
      <p:grpSp>
        <p:nvGrpSpPr>
          <p:cNvPr id="17" name="Group 16"/>
          <p:cNvGrpSpPr>
            <a:grpSpLocks noChangeAspect="1"/>
          </p:cNvGrpSpPr>
          <p:nvPr/>
        </p:nvGrpSpPr>
        <p:grpSpPr>
          <a:xfrm>
            <a:off x="1029543" y="988083"/>
            <a:ext cx="7838384" cy="4954323"/>
            <a:chOff x="2284636" y="616744"/>
            <a:chExt cx="4721531" cy="2376940"/>
          </a:xfrm>
        </p:grpSpPr>
        <p:sp>
          <p:nvSpPr>
            <p:cNvPr id="13330" name="Line 18"/>
            <p:cNvSpPr>
              <a:spLocks noChangeShapeType="1"/>
            </p:cNvSpPr>
            <p:nvPr/>
          </p:nvSpPr>
          <p:spPr bwMode="auto">
            <a:xfrm flipV="1">
              <a:off x="2654300" y="616744"/>
              <a:ext cx="2117" cy="2056210"/>
            </a:xfrm>
            <a:prstGeom prst="line">
              <a:avLst/>
            </a:prstGeom>
            <a:noFill/>
            <a:ln w="38100">
              <a:solidFill>
                <a:schemeClr val="tx1"/>
              </a:solidFill>
              <a:round/>
              <a:headEnd type="none" w="sm" len="lg"/>
              <a:tailEnd type="triangle" w="sm" len="lg"/>
            </a:ln>
            <a:effectLst/>
          </p:spPr>
          <p:txBody>
            <a:bodyPr wrap="none" anchor="ctr"/>
            <a:lstStyle/>
            <a:p>
              <a:endParaRPr lang="en-GB" sz="2000" dirty="0"/>
            </a:p>
          </p:txBody>
        </p:sp>
        <p:sp>
          <p:nvSpPr>
            <p:cNvPr id="13331" name="Line 19"/>
            <p:cNvSpPr>
              <a:spLocks noChangeShapeType="1"/>
            </p:cNvSpPr>
            <p:nvPr/>
          </p:nvSpPr>
          <p:spPr bwMode="auto">
            <a:xfrm>
              <a:off x="2675467" y="2674144"/>
              <a:ext cx="3655484" cy="0"/>
            </a:xfrm>
            <a:prstGeom prst="line">
              <a:avLst/>
            </a:prstGeom>
            <a:noFill/>
            <a:ln w="38100">
              <a:solidFill>
                <a:schemeClr val="tx1"/>
              </a:solidFill>
              <a:round/>
              <a:headEnd type="none" w="sm" len="lg"/>
              <a:tailEnd type="triangle" w="sm" len="lg"/>
            </a:ln>
            <a:effectLst/>
          </p:spPr>
          <p:txBody>
            <a:bodyPr wrap="none" anchor="ctr"/>
            <a:lstStyle/>
            <a:p>
              <a:endParaRPr lang="en-GB" sz="2000" dirty="0"/>
            </a:p>
          </p:txBody>
        </p:sp>
        <p:sp>
          <p:nvSpPr>
            <p:cNvPr id="13332" name="Line 20"/>
            <p:cNvSpPr>
              <a:spLocks noChangeShapeType="1"/>
            </p:cNvSpPr>
            <p:nvPr/>
          </p:nvSpPr>
          <p:spPr bwMode="auto">
            <a:xfrm flipV="1">
              <a:off x="2641600" y="731044"/>
              <a:ext cx="3386667" cy="1943100"/>
            </a:xfrm>
            <a:prstGeom prst="line">
              <a:avLst/>
            </a:prstGeom>
            <a:noFill/>
            <a:ln w="28575">
              <a:solidFill>
                <a:srgbClr val="FF0000"/>
              </a:solidFill>
              <a:round/>
              <a:headEnd type="none" w="sm" len="lg"/>
              <a:tailEnd type="none" w="sm" len="lg"/>
            </a:ln>
            <a:effectLst/>
          </p:spPr>
          <p:txBody>
            <a:bodyPr wrap="none" anchor="ctr"/>
            <a:lstStyle/>
            <a:p>
              <a:endParaRPr lang="en-GB" sz="2000" dirty="0"/>
            </a:p>
          </p:txBody>
        </p:sp>
        <p:sp>
          <p:nvSpPr>
            <p:cNvPr id="13334" name="Line 22"/>
            <p:cNvSpPr>
              <a:spLocks noChangeShapeType="1"/>
            </p:cNvSpPr>
            <p:nvPr/>
          </p:nvSpPr>
          <p:spPr bwMode="auto">
            <a:xfrm>
              <a:off x="2652185" y="2024063"/>
              <a:ext cx="1096433" cy="0"/>
            </a:xfrm>
            <a:prstGeom prst="line">
              <a:avLst/>
            </a:prstGeom>
            <a:noFill/>
            <a:ln w="28575" cap="rnd">
              <a:solidFill>
                <a:schemeClr val="tx1"/>
              </a:solidFill>
              <a:prstDash val="sysDot"/>
              <a:round/>
              <a:headEnd type="none" w="sm" len="lg"/>
              <a:tailEnd type="none" w="sm" len="lg"/>
            </a:ln>
            <a:effectLst/>
          </p:spPr>
          <p:txBody>
            <a:bodyPr wrap="none" anchor="ctr"/>
            <a:lstStyle/>
            <a:p>
              <a:endParaRPr lang="en-GB" sz="2000" dirty="0"/>
            </a:p>
          </p:txBody>
        </p:sp>
        <p:sp>
          <p:nvSpPr>
            <p:cNvPr id="13335" name="Line 23"/>
            <p:cNvSpPr>
              <a:spLocks noChangeShapeType="1"/>
            </p:cNvSpPr>
            <p:nvPr/>
          </p:nvSpPr>
          <p:spPr bwMode="auto">
            <a:xfrm>
              <a:off x="3754967" y="2045494"/>
              <a:ext cx="0" cy="631031"/>
            </a:xfrm>
            <a:prstGeom prst="line">
              <a:avLst/>
            </a:prstGeom>
            <a:noFill/>
            <a:ln w="28575" cap="rnd">
              <a:solidFill>
                <a:schemeClr val="tx1"/>
              </a:solidFill>
              <a:prstDash val="sysDot"/>
              <a:round/>
              <a:headEnd type="none" w="sm" len="lg"/>
              <a:tailEnd type="none" w="sm" len="lg"/>
            </a:ln>
            <a:effectLst/>
          </p:spPr>
          <p:txBody>
            <a:bodyPr wrap="none" anchor="ctr"/>
            <a:lstStyle/>
            <a:p>
              <a:endParaRPr lang="en-GB" sz="2000" dirty="0"/>
            </a:p>
          </p:txBody>
        </p:sp>
        <p:sp>
          <p:nvSpPr>
            <p:cNvPr id="13336" name="Text Box 24"/>
            <p:cNvSpPr txBox="1">
              <a:spLocks noChangeArrowheads="1"/>
            </p:cNvSpPr>
            <p:nvPr/>
          </p:nvSpPr>
          <p:spPr bwMode="auto">
            <a:xfrm rot="16200000">
              <a:off x="1701493" y="1404880"/>
              <a:ext cx="1354421" cy="188135"/>
            </a:xfrm>
            <a:prstGeom prst="rect">
              <a:avLst/>
            </a:prstGeom>
            <a:noFill/>
            <a:ln w="9525">
              <a:noFill/>
              <a:miter lim="800000"/>
              <a:headEnd type="none" w="sm" len="lg"/>
              <a:tailEnd type="none" w="sm" len="lg"/>
            </a:ln>
            <a:effectLst/>
          </p:spPr>
          <p:txBody>
            <a:bodyPr wrap="square">
              <a:spAutoFit/>
            </a:bodyPr>
            <a:lstStyle/>
            <a:p>
              <a:pPr algn="ctr">
                <a:lnSpc>
                  <a:spcPct val="70000"/>
                </a:lnSpc>
                <a:spcBef>
                  <a:spcPct val="50000"/>
                </a:spcBef>
              </a:pPr>
              <a:r>
                <a:rPr lang="en-GB" sz="2000" dirty="0"/>
                <a:t>Market requirements </a:t>
              </a:r>
              <a:endParaRPr lang="en-US" sz="2000" dirty="0"/>
            </a:p>
          </p:txBody>
        </p:sp>
        <p:sp>
          <p:nvSpPr>
            <p:cNvPr id="13338" name="Text Box 26"/>
            <p:cNvSpPr txBox="1">
              <a:spLocks noChangeArrowheads="1"/>
            </p:cNvSpPr>
            <p:nvPr/>
          </p:nvSpPr>
          <p:spPr bwMode="auto">
            <a:xfrm>
              <a:off x="3180513" y="2843837"/>
              <a:ext cx="3033672" cy="149847"/>
            </a:xfrm>
            <a:prstGeom prst="rect">
              <a:avLst/>
            </a:prstGeom>
            <a:noFill/>
            <a:ln w="9525">
              <a:noFill/>
              <a:miter lim="800000"/>
              <a:headEnd type="none" w="sm" len="lg"/>
              <a:tailEnd type="none" w="sm" len="lg"/>
            </a:ln>
            <a:effectLst/>
          </p:spPr>
          <p:txBody>
            <a:bodyPr wrap="square">
              <a:spAutoFit/>
            </a:bodyPr>
            <a:lstStyle/>
            <a:p>
              <a:pPr>
                <a:lnSpc>
                  <a:spcPct val="70000"/>
                </a:lnSpc>
                <a:spcBef>
                  <a:spcPct val="50000"/>
                </a:spcBef>
              </a:pPr>
              <a:r>
                <a:rPr lang="en-GB" sz="2000" dirty="0"/>
                <a:t>Level of operations resource capability</a:t>
              </a:r>
              <a:endParaRPr lang="en-US" sz="2000" dirty="0"/>
            </a:p>
          </p:txBody>
        </p:sp>
        <p:sp>
          <p:nvSpPr>
            <p:cNvPr id="13355" name="Text Box 43"/>
            <p:cNvSpPr txBox="1">
              <a:spLocks noChangeArrowheads="1"/>
            </p:cNvSpPr>
            <p:nvPr/>
          </p:nvSpPr>
          <p:spPr bwMode="auto">
            <a:xfrm rot="19463305">
              <a:off x="3909484" y="1355392"/>
              <a:ext cx="1320800" cy="191961"/>
            </a:xfrm>
            <a:prstGeom prst="rect">
              <a:avLst/>
            </a:prstGeom>
            <a:noFill/>
            <a:ln w="9525">
              <a:noFill/>
              <a:miter lim="800000"/>
              <a:headEnd type="none" w="sm" len="lg"/>
              <a:tailEnd type="none" w="sm" len="med"/>
            </a:ln>
            <a:effectLst/>
          </p:spPr>
          <p:txBody>
            <a:bodyPr>
              <a:spAutoFit/>
            </a:bodyPr>
            <a:lstStyle/>
            <a:p>
              <a:pPr algn="ctr">
                <a:spcBef>
                  <a:spcPct val="50000"/>
                </a:spcBef>
              </a:pPr>
              <a:r>
                <a:rPr lang="en-GB" sz="2000" dirty="0"/>
                <a:t>Line of fit</a:t>
              </a:r>
              <a:endParaRPr lang="en-US" sz="2000" dirty="0"/>
            </a:p>
          </p:txBody>
        </p:sp>
        <p:sp>
          <p:nvSpPr>
            <p:cNvPr id="13360" name="Text Box 48"/>
            <p:cNvSpPr txBox="1">
              <a:spLocks noChangeArrowheads="1"/>
            </p:cNvSpPr>
            <p:nvPr/>
          </p:nvSpPr>
          <p:spPr bwMode="auto">
            <a:xfrm>
              <a:off x="4764618" y="1608535"/>
              <a:ext cx="2241549" cy="339623"/>
            </a:xfrm>
            <a:prstGeom prst="rect">
              <a:avLst/>
            </a:prstGeom>
            <a:noFill/>
            <a:ln w="9525">
              <a:noFill/>
              <a:miter lim="800000"/>
              <a:headEnd type="none" w="sm" len="lg"/>
              <a:tailEnd type="none" w="sm" len="med"/>
            </a:ln>
            <a:effectLst/>
          </p:spPr>
          <p:txBody>
            <a:bodyPr>
              <a:spAutoFit/>
            </a:bodyPr>
            <a:lstStyle/>
            <a:p>
              <a:pPr>
                <a:spcBef>
                  <a:spcPct val="50000"/>
                </a:spcBef>
              </a:pPr>
              <a:r>
                <a:rPr lang="en-GB" sz="2000" dirty="0"/>
                <a:t>Alignment between market and operations capability</a:t>
              </a:r>
              <a:endParaRPr lang="en-US" sz="2000" dirty="0"/>
            </a:p>
          </p:txBody>
        </p:sp>
        <p:sp>
          <p:nvSpPr>
            <p:cNvPr id="13361" name="Line 49"/>
            <p:cNvSpPr>
              <a:spLocks noChangeShapeType="1"/>
            </p:cNvSpPr>
            <p:nvPr/>
          </p:nvSpPr>
          <p:spPr bwMode="auto">
            <a:xfrm flipH="1" flipV="1">
              <a:off x="4593167" y="1581150"/>
              <a:ext cx="609600" cy="57150"/>
            </a:xfrm>
            <a:prstGeom prst="line">
              <a:avLst/>
            </a:prstGeom>
            <a:noFill/>
            <a:ln w="9525">
              <a:solidFill>
                <a:schemeClr val="tx1"/>
              </a:solidFill>
              <a:round/>
              <a:headEnd type="none" w="sm" len="lg"/>
              <a:tailEnd type="stealth" w="sm" len="med"/>
            </a:ln>
            <a:effectLst/>
          </p:spPr>
          <p:txBody>
            <a:bodyPr/>
            <a:lstStyle/>
            <a:p>
              <a:endParaRPr lang="en-GB" sz="2000" dirty="0"/>
            </a:p>
          </p:txBody>
        </p:sp>
        <p:sp>
          <p:nvSpPr>
            <p:cNvPr id="13362" name="Text Box 50"/>
            <p:cNvSpPr txBox="1">
              <a:spLocks noChangeArrowheads="1"/>
            </p:cNvSpPr>
            <p:nvPr/>
          </p:nvSpPr>
          <p:spPr bwMode="auto">
            <a:xfrm>
              <a:off x="2370667" y="1931194"/>
              <a:ext cx="427567" cy="191961"/>
            </a:xfrm>
            <a:prstGeom prst="rect">
              <a:avLst/>
            </a:prstGeom>
            <a:noFill/>
            <a:ln w="9525">
              <a:noFill/>
              <a:miter lim="800000"/>
              <a:headEnd type="none" w="sm" len="lg"/>
              <a:tailEnd type="none" w="sm" len="med"/>
            </a:ln>
            <a:effectLst/>
          </p:spPr>
          <p:txBody>
            <a:bodyPr>
              <a:spAutoFit/>
            </a:bodyPr>
            <a:lstStyle/>
            <a:p>
              <a:pPr algn="ctr">
                <a:spcBef>
                  <a:spcPct val="50000"/>
                </a:spcBef>
              </a:pPr>
              <a:r>
                <a:rPr lang="en-GB" sz="2000" b="1" dirty="0"/>
                <a:t>Y</a:t>
              </a:r>
              <a:endParaRPr lang="en-US" sz="2000" b="1" dirty="0"/>
            </a:p>
          </p:txBody>
        </p:sp>
        <p:sp>
          <p:nvSpPr>
            <p:cNvPr id="13363" name="Text Box 51"/>
            <p:cNvSpPr txBox="1">
              <a:spLocks noChangeArrowheads="1"/>
            </p:cNvSpPr>
            <p:nvPr/>
          </p:nvSpPr>
          <p:spPr bwMode="auto">
            <a:xfrm>
              <a:off x="3589867" y="2667001"/>
              <a:ext cx="406400" cy="191961"/>
            </a:xfrm>
            <a:prstGeom prst="rect">
              <a:avLst/>
            </a:prstGeom>
            <a:noFill/>
            <a:ln w="9525">
              <a:noFill/>
              <a:miter lim="800000"/>
              <a:headEnd type="none" w="sm" len="lg"/>
              <a:tailEnd type="none" w="sm" len="med"/>
            </a:ln>
            <a:effectLst/>
          </p:spPr>
          <p:txBody>
            <a:bodyPr>
              <a:spAutoFit/>
            </a:bodyPr>
            <a:lstStyle/>
            <a:p>
              <a:pPr>
                <a:spcBef>
                  <a:spcPct val="50000"/>
                </a:spcBef>
              </a:pPr>
              <a:r>
                <a:rPr lang="en-US" sz="2000" b="1" dirty="0"/>
                <a:t>X</a:t>
              </a:r>
            </a:p>
          </p:txBody>
        </p:sp>
        <p:sp>
          <p:nvSpPr>
            <p:cNvPr id="13333" name="Oval 21"/>
            <p:cNvSpPr>
              <a:spLocks noChangeArrowheads="1"/>
            </p:cNvSpPr>
            <p:nvPr/>
          </p:nvSpPr>
          <p:spPr bwMode="auto">
            <a:xfrm>
              <a:off x="3691467" y="2002632"/>
              <a:ext cx="122767" cy="69056"/>
            </a:xfrm>
            <a:prstGeom prst="ellipse">
              <a:avLst/>
            </a:prstGeom>
            <a:solidFill>
              <a:srgbClr val="99CCFF"/>
            </a:solidFill>
            <a:ln w="9525">
              <a:solidFill>
                <a:schemeClr val="tx1"/>
              </a:solidFill>
              <a:round/>
              <a:headEnd type="none" w="sm" len="lg"/>
              <a:tailEnd type="none" w="sm" len="lg"/>
            </a:ln>
            <a:effectLst/>
          </p:spPr>
          <p:txBody>
            <a:bodyPr wrap="none" anchor="ctr"/>
            <a:lstStyle/>
            <a:p>
              <a:endParaRPr lang="en-GB" sz="2000" dirty="0"/>
            </a:p>
          </p:txBody>
        </p:sp>
      </p:gr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541176" y="448799"/>
            <a:ext cx="8820472" cy="523220"/>
          </a:xfrm>
          <a:prstGeom prst="rect">
            <a:avLst/>
          </a:prstGeom>
          <a:noFill/>
          <a:ln w="9525">
            <a:noFill/>
            <a:miter lim="800000"/>
            <a:headEnd type="none" w="sm" len="lg"/>
            <a:tailEnd type="none" w="sm" len="lg"/>
          </a:ln>
        </p:spPr>
        <p:txBody>
          <a:bodyPr wrap="square">
            <a:spAutoFit/>
          </a:bodyPr>
          <a:lstStyle/>
          <a:p>
            <a:pPr algn="ctr"/>
            <a:r>
              <a:rPr lang="en-GB" sz="2800" b="1" dirty="0"/>
              <a:t>‘Fit’ operations resources to market requirements</a:t>
            </a:r>
            <a:endParaRPr lang="en-US" sz="2800" b="1" dirty="0"/>
          </a:p>
        </p:txBody>
      </p:sp>
      <p:sp>
        <p:nvSpPr>
          <p:cNvPr id="7171" name="Oval 4"/>
          <p:cNvSpPr>
            <a:spLocks noChangeArrowheads="1"/>
          </p:cNvSpPr>
          <p:nvPr/>
        </p:nvSpPr>
        <p:spPr bwMode="auto">
          <a:xfrm flipH="1">
            <a:off x="500508" y="2260377"/>
            <a:ext cx="1836738" cy="698500"/>
          </a:xfrm>
          <a:prstGeom prst="ellipse">
            <a:avLst/>
          </a:prstGeom>
          <a:solidFill>
            <a:srgbClr val="66FFCC"/>
          </a:solidFill>
          <a:ln w="9525">
            <a:solidFill>
              <a:schemeClr val="tx1"/>
            </a:solidFill>
            <a:round/>
            <a:headEnd type="none" w="sm" len="lg"/>
            <a:tailEnd type="none" w="sm" len="med"/>
          </a:ln>
        </p:spPr>
        <p:txBody>
          <a:bodyPr wrap="none" anchor="ctr"/>
          <a:lstStyle/>
          <a:p>
            <a:endParaRPr lang="en-GB" dirty="0"/>
          </a:p>
        </p:txBody>
      </p:sp>
      <p:sp>
        <p:nvSpPr>
          <p:cNvPr id="7172" name="Oval 5"/>
          <p:cNvSpPr>
            <a:spLocks noChangeArrowheads="1"/>
          </p:cNvSpPr>
          <p:nvPr/>
        </p:nvSpPr>
        <p:spPr bwMode="auto">
          <a:xfrm flipH="1">
            <a:off x="4386708" y="2193702"/>
            <a:ext cx="1828800" cy="869950"/>
          </a:xfrm>
          <a:prstGeom prst="ellipse">
            <a:avLst/>
          </a:prstGeom>
          <a:solidFill>
            <a:srgbClr val="CCFFFF"/>
          </a:solidFill>
          <a:ln w="9525">
            <a:solidFill>
              <a:schemeClr val="tx1"/>
            </a:solidFill>
            <a:round/>
            <a:headEnd type="none" w="sm" len="lg"/>
            <a:tailEnd type="none" w="sm" len="med"/>
          </a:ln>
        </p:spPr>
        <p:txBody>
          <a:bodyPr wrap="none" anchor="ctr"/>
          <a:lstStyle/>
          <a:p>
            <a:endParaRPr lang="en-GB" dirty="0"/>
          </a:p>
        </p:txBody>
      </p:sp>
      <p:sp>
        <p:nvSpPr>
          <p:cNvPr id="7173" name="Oval 6"/>
          <p:cNvSpPr>
            <a:spLocks noChangeArrowheads="1"/>
          </p:cNvSpPr>
          <p:nvPr/>
        </p:nvSpPr>
        <p:spPr bwMode="auto">
          <a:xfrm flipH="1">
            <a:off x="2634108" y="1895252"/>
            <a:ext cx="1524000" cy="1447800"/>
          </a:xfrm>
          <a:prstGeom prst="ellipse">
            <a:avLst/>
          </a:prstGeom>
          <a:solidFill>
            <a:srgbClr val="66FFFF"/>
          </a:solidFill>
          <a:ln w="9525">
            <a:solidFill>
              <a:schemeClr val="tx1"/>
            </a:solidFill>
            <a:round/>
            <a:headEnd type="none" w="sm" len="lg"/>
            <a:tailEnd type="none" w="sm" len="med"/>
          </a:ln>
        </p:spPr>
        <p:txBody>
          <a:bodyPr wrap="none" anchor="ctr"/>
          <a:lstStyle/>
          <a:p>
            <a:endParaRPr lang="en-GB" dirty="0"/>
          </a:p>
        </p:txBody>
      </p:sp>
      <p:sp>
        <p:nvSpPr>
          <p:cNvPr id="7174" name="Oval 7"/>
          <p:cNvSpPr>
            <a:spLocks noChangeArrowheads="1"/>
          </p:cNvSpPr>
          <p:nvPr/>
        </p:nvSpPr>
        <p:spPr bwMode="auto">
          <a:xfrm flipH="1">
            <a:off x="6610797" y="2193702"/>
            <a:ext cx="1836737" cy="698500"/>
          </a:xfrm>
          <a:prstGeom prst="ellipse">
            <a:avLst/>
          </a:prstGeom>
          <a:solidFill>
            <a:srgbClr val="CCECFF"/>
          </a:solidFill>
          <a:ln w="9525">
            <a:solidFill>
              <a:schemeClr val="tx1"/>
            </a:solidFill>
            <a:round/>
            <a:headEnd type="none" w="sm" len="lg"/>
            <a:tailEnd type="none" w="sm" len="med"/>
          </a:ln>
        </p:spPr>
        <p:txBody>
          <a:bodyPr wrap="none" anchor="ctr"/>
          <a:lstStyle/>
          <a:p>
            <a:endParaRPr lang="en-GB" dirty="0"/>
          </a:p>
        </p:txBody>
      </p:sp>
      <p:sp>
        <p:nvSpPr>
          <p:cNvPr id="7175" name="Oval 8"/>
          <p:cNvSpPr>
            <a:spLocks noChangeArrowheads="1"/>
          </p:cNvSpPr>
          <p:nvPr/>
        </p:nvSpPr>
        <p:spPr bwMode="auto">
          <a:xfrm flipH="1">
            <a:off x="6610797" y="3265264"/>
            <a:ext cx="1836737" cy="698500"/>
          </a:xfrm>
          <a:prstGeom prst="ellipse">
            <a:avLst/>
          </a:prstGeom>
          <a:solidFill>
            <a:srgbClr val="CCECFF"/>
          </a:solidFill>
          <a:ln w="9525">
            <a:solidFill>
              <a:schemeClr val="tx1"/>
            </a:solidFill>
            <a:round/>
            <a:headEnd type="none" w="sm" len="lg"/>
            <a:tailEnd type="none" w="sm" len="med"/>
          </a:ln>
        </p:spPr>
        <p:txBody>
          <a:bodyPr wrap="none" anchor="ctr"/>
          <a:lstStyle/>
          <a:p>
            <a:endParaRPr lang="en-GB" dirty="0"/>
          </a:p>
        </p:txBody>
      </p:sp>
      <p:sp>
        <p:nvSpPr>
          <p:cNvPr id="7176" name="Oval 9"/>
          <p:cNvSpPr>
            <a:spLocks noChangeArrowheads="1"/>
          </p:cNvSpPr>
          <p:nvPr/>
        </p:nvSpPr>
        <p:spPr bwMode="auto">
          <a:xfrm flipH="1">
            <a:off x="6609208" y="1196752"/>
            <a:ext cx="1835150" cy="698500"/>
          </a:xfrm>
          <a:prstGeom prst="ellipse">
            <a:avLst/>
          </a:prstGeom>
          <a:solidFill>
            <a:srgbClr val="CCECFF"/>
          </a:solidFill>
          <a:ln w="9525">
            <a:solidFill>
              <a:schemeClr val="tx1"/>
            </a:solidFill>
            <a:round/>
            <a:headEnd type="none" w="sm" len="lg"/>
            <a:tailEnd type="none" w="sm" len="med"/>
          </a:ln>
        </p:spPr>
        <p:txBody>
          <a:bodyPr wrap="none" anchor="ctr"/>
          <a:lstStyle/>
          <a:p>
            <a:endParaRPr lang="en-GB" dirty="0"/>
          </a:p>
        </p:txBody>
      </p:sp>
      <p:sp>
        <p:nvSpPr>
          <p:cNvPr id="7177" name="Text Box 10"/>
          <p:cNvSpPr txBox="1">
            <a:spLocks noChangeArrowheads="1"/>
          </p:cNvSpPr>
          <p:nvPr/>
        </p:nvSpPr>
        <p:spPr bwMode="auto">
          <a:xfrm flipH="1">
            <a:off x="729109" y="2285778"/>
            <a:ext cx="1370013" cy="58102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Operations capabilities</a:t>
            </a:r>
            <a:endParaRPr lang="en-US" sz="1600" dirty="0"/>
          </a:p>
        </p:txBody>
      </p:sp>
      <p:sp>
        <p:nvSpPr>
          <p:cNvPr id="7178" name="Text Box 11"/>
          <p:cNvSpPr txBox="1">
            <a:spLocks noChangeArrowheads="1"/>
          </p:cNvSpPr>
          <p:nvPr/>
        </p:nvSpPr>
        <p:spPr bwMode="auto">
          <a:xfrm flipH="1">
            <a:off x="2653159" y="2104802"/>
            <a:ext cx="1444625" cy="1077218"/>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Operations strategy decision areas</a:t>
            </a:r>
            <a:endParaRPr lang="en-US" sz="1600" dirty="0"/>
          </a:p>
        </p:txBody>
      </p:sp>
      <p:sp>
        <p:nvSpPr>
          <p:cNvPr id="7179" name="Text Box 12"/>
          <p:cNvSpPr txBox="1">
            <a:spLocks noChangeArrowheads="1"/>
          </p:cNvSpPr>
          <p:nvPr/>
        </p:nvSpPr>
        <p:spPr bwMode="auto">
          <a:xfrm flipH="1">
            <a:off x="4462908" y="2207989"/>
            <a:ext cx="1555750" cy="825500"/>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Operations performance objectives</a:t>
            </a:r>
            <a:endParaRPr lang="en-US" sz="1600" dirty="0"/>
          </a:p>
        </p:txBody>
      </p:sp>
      <p:sp>
        <p:nvSpPr>
          <p:cNvPr id="7180" name="Text Box 13"/>
          <p:cNvSpPr txBox="1">
            <a:spLocks noChangeArrowheads="1"/>
          </p:cNvSpPr>
          <p:nvPr/>
        </p:nvSpPr>
        <p:spPr bwMode="auto">
          <a:xfrm flipH="1">
            <a:off x="6840984" y="2247678"/>
            <a:ext cx="1370013" cy="58102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Market positioning </a:t>
            </a:r>
            <a:endParaRPr lang="en-US" sz="1600" dirty="0"/>
          </a:p>
        </p:txBody>
      </p:sp>
      <p:sp>
        <p:nvSpPr>
          <p:cNvPr id="7181" name="Text Box 14"/>
          <p:cNvSpPr txBox="1">
            <a:spLocks noChangeArrowheads="1"/>
          </p:cNvSpPr>
          <p:nvPr/>
        </p:nvSpPr>
        <p:spPr bwMode="auto">
          <a:xfrm flipH="1">
            <a:off x="6680646" y="1234853"/>
            <a:ext cx="1592262" cy="58102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Market segmentation</a:t>
            </a:r>
            <a:endParaRPr lang="en-US" sz="1600" dirty="0"/>
          </a:p>
        </p:txBody>
      </p:sp>
      <p:sp>
        <p:nvSpPr>
          <p:cNvPr id="7182" name="Text Box 15"/>
          <p:cNvSpPr txBox="1">
            <a:spLocks noChangeArrowheads="1"/>
          </p:cNvSpPr>
          <p:nvPr/>
        </p:nvSpPr>
        <p:spPr bwMode="auto">
          <a:xfrm flipH="1">
            <a:off x="6833046" y="3350990"/>
            <a:ext cx="1370012" cy="582613"/>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Competitor activity</a:t>
            </a:r>
            <a:endParaRPr lang="en-US" sz="1600" dirty="0"/>
          </a:p>
        </p:txBody>
      </p:sp>
      <p:cxnSp>
        <p:nvCxnSpPr>
          <p:cNvPr id="7183" name="AutoShape 16"/>
          <p:cNvCxnSpPr>
            <a:cxnSpLocks noChangeShapeType="1"/>
            <a:stCxn id="7172" idx="6"/>
            <a:endCxn id="7173" idx="2"/>
          </p:cNvCxnSpPr>
          <p:nvPr/>
        </p:nvCxnSpPr>
        <p:spPr bwMode="auto">
          <a:xfrm flipH="1" flipV="1">
            <a:off x="4158108" y="2619153"/>
            <a:ext cx="228600" cy="9525"/>
          </a:xfrm>
          <a:prstGeom prst="straightConnector1">
            <a:avLst/>
          </a:prstGeom>
          <a:noFill/>
          <a:ln w="31750">
            <a:solidFill>
              <a:schemeClr val="accent2"/>
            </a:solidFill>
            <a:round/>
            <a:headEnd type="none" w="sm" len="lg"/>
            <a:tailEnd type="triangle" w="lg" len="med"/>
          </a:ln>
        </p:spPr>
      </p:cxnSp>
      <p:cxnSp>
        <p:nvCxnSpPr>
          <p:cNvPr id="7184" name="AutoShape 17"/>
          <p:cNvCxnSpPr>
            <a:cxnSpLocks noChangeShapeType="1"/>
            <a:stCxn id="7173" idx="6"/>
            <a:endCxn id="7171" idx="2"/>
          </p:cNvCxnSpPr>
          <p:nvPr/>
        </p:nvCxnSpPr>
        <p:spPr bwMode="auto">
          <a:xfrm flipH="1" flipV="1">
            <a:off x="2338834" y="2609628"/>
            <a:ext cx="295275" cy="9525"/>
          </a:xfrm>
          <a:prstGeom prst="straightConnector1">
            <a:avLst/>
          </a:prstGeom>
          <a:noFill/>
          <a:ln w="31750">
            <a:solidFill>
              <a:schemeClr val="accent2"/>
            </a:solidFill>
            <a:round/>
            <a:headEnd type="none" w="sm" len="lg"/>
            <a:tailEnd type="triangle" w="lg" len="med"/>
          </a:ln>
        </p:spPr>
      </p:cxnSp>
      <p:sp>
        <p:nvSpPr>
          <p:cNvPr id="7185" name="Text Box 18"/>
          <p:cNvSpPr txBox="1">
            <a:spLocks noChangeArrowheads="1"/>
          </p:cNvSpPr>
          <p:nvPr/>
        </p:nvSpPr>
        <p:spPr bwMode="auto">
          <a:xfrm flipH="1">
            <a:off x="8044308" y="4644803"/>
            <a:ext cx="1371600" cy="58102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Understand markets</a:t>
            </a:r>
            <a:endParaRPr lang="en-US" sz="1600" dirty="0"/>
          </a:p>
        </p:txBody>
      </p:sp>
      <p:sp>
        <p:nvSpPr>
          <p:cNvPr id="7186" name="Text Box 19"/>
          <p:cNvSpPr txBox="1">
            <a:spLocks noChangeArrowheads="1"/>
          </p:cNvSpPr>
          <p:nvPr/>
        </p:nvSpPr>
        <p:spPr bwMode="auto">
          <a:xfrm flipH="1">
            <a:off x="6367909" y="4506689"/>
            <a:ext cx="1363663" cy="825500"/>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Define competitive position</a:t>
            </a:r>
            <a:endParaRPr lang="en-US" sz="1600" dirty="0"/>
          </a:p>
        </p:txBody>
      </p:sp>
      <p:sp>
        <p:nvSpPr>
          <p:cNvPr id="7187" name="Text Box 20"/>
          <p:cNvSpPr txBox="1">
            <a:spLocks noChangeArrowheads="1"/>
          </p:cNvSpPr>
          <p:nvPr/>
        </p:nvSpPr>
        <p:spPr bwMode="auto">
          <a:xfrm flipH="1">
            <a:off x="4421634" y="4146328"/>
            <a:ext cx="1482725" cy="155892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State market requirements in terms of operations performance objectives</a:t>
            </a:r>
            <a:endParaRPr lang="en-US" sz="1600" dirty="0"/>
          </a:p>
        </p:txBody>
      </p:sp>
      <p:sp>
        <p:nvSpPr>
          <p:cNvPr id="7188" name="Text Box 21"/>
          <p:cNvSpPr txBox="1">
            <a:spLocks noChangeArrowheads="1"/>
          </p:cNvSpPr>
          <p:nvPr/>
        </p:nvSpPr>
        <p:spPr bwMode="auto">
          <a:xfrm flipH="1">
            <a:off x="2823021" y="4393978"/>
            <a:ext cx="1255712" cy="106997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Make strategic operations decisions</a:t>
            </a:r>
            <a:endParaRPr lang="en-US" sz="1600" dirty="0"/>
          </a:p>
        </p:txBody>
      </p:sp>
      <p:sp>
        <p:nvSpPr>
          <p:cNvPr id="7189" name="Text Box 22"/>
          <p:cNvSpPr txBox="1">
            <a:spLocks noChangeArrowheads="1"/>
          </p:cNvSpPr>
          <p:nvPr/>
        </p:nvSpPr>
        <p:spPr bwMode="auto">
          <a:xfrm flipH="1">
            <a:off x="729109" y="4393978"/>
            <a:ext cx="1408113" cy="106997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 to enhance core capabilities</a:t>
            </a:r>
            <a:endParaRPr lang="en-US" sz="1600" dirty="0"/>
          </a:p>
        </p:txBody>
      </p:sp>
      <p:cxnSp>
        <p:nvCxnSpPr>
          <p:cNvPr id="7190" name="AutoShape 23"/>
          <p:cNvCxnSpPr>
            <a:cxnSpLocks noChangeShapeType="1"/>
            <a:stCxn id="7185" idx="3"/>
            <a:endCxn id="7186" idx="1"/>
          </p:cNvCxnSpPr>
          <p:nvPr/>
        </p:nvCxnSpPr>
        <p:spPr bwMode="auto">
          <a:xfrm flipH="1" flipV="1">
            <a:off x="7733158" y="4919440"/>
            <a:ext cx="311150" cy="15875"/>
          </a:xfrm>
          <a:prstGeom prst="straightConnector1">
            <a:avLst/>
          </a:prstGeom>
          <a:noFill/>
          <a:ln w="31750">
            <a:solidFill>
              <a:schemeClr val="accent2"/>
            </a:solidFill>
            <a:round/>
            <a:headEnd type="none" w="sm" len="lg"/>
            <a:tailEnd type="triangle" w="lg" len="med"/>
          </a:ln>
        </p:spPr>
      </p:cxnSp>
      <p:cxnSp>
        <p:nvCxnSpPr>
          <p:cNvPr id="7191" name="AutoShape 24"/>
          <p:cNvCxnSpPr>
            <a:cxnSpLocks noChangeShapeType="1"/>
            <a:stCxn id="7186" idx="3"/>
            <a:endCxn id="7187" idx="1"/>
          </p:cNvCxnSpPr>
          <p:nvPr/>
        </p:nvCxnSpPr>
        <p:spPr bwMode="auto">
          <a:xfrm flipH="1">
            <a:off x="5904358" y="4919439"/>
            <a:ext cx="465138" cy="6350"/>
          </a:xfrm>
          <a:prstGeom prst="straightConnector1">
            <a:avLst/>
          </a:prstGeom>
          <a:noFill/>
          <a:ln w="31750">
            <a:solidFill>
              <a:schemeClr val="accent2"/>
            </a:solidFill>
            <a:round/>
            <a:headEnd type="none" w="sm" len="lg"/>
            <a:tailEnd type="triangle" w="lg" len="med"/>
          </a:ln>
        </p:spPr>
      </p:cxnSp>
      <p:cxnSp>
        <p:nvCxnSpPr>
          <p:cNvPr id="7192" name="AutoShape 25"/>
          <p:cNvCxnSpPr>
            <a:cxnSpLocks noChangeShapeType="1"/>
            <a:stCxn id="7187" idx="3"/>
            <a:endCxn id="7188" idx="1"/>
          </p:cNvCxnSpPr>
          <p:nvPr/>
        </p:nvCxnSpPr>
        <p:spPr bwMode="auto">
          <a:xfrm flipH="1">
            <a:off x="4080321" y="4925790"/>
            <a:ext cx="341312" cy="3175"/>
          </a:xfrm>
          <a:prstGeom prst="straightConnector1">
            <a:avLst/>
          </a:prstGeom>
          <a:noFill/>
          <a:ln w="31750">
            <a:solidFill>
              <a:schemeClr val="accent2"/>
            </a:solidFill>
            <a:round/>
            <a:headEnd type="none" w="sm" len="lg"/>
            <a:tailEnd type="triangle" w="lg" len="med"/>
          </a:ln>
        </p:spPr>
      </p:cxnSp>
      <p:cxnSp>
        <p:nvCxnSpPr>
          <p:cNvPr id="7193" name="AutoShape 26"/>
          <p:cNvCxnSpPr>
            <a:cxnSpLocks noChangeShapeType="1"/>
            <a:stCxn id="7188" idx="3"/>
            <a:endCxn id="7189" idx="1"/>
          </p:cNvCxnSpPr>
          <p:nvPr/>
        </p:nvCxnSpPr>
        <p:spPr bwMode="auto">
          <a:xfrm flipH="1">
            <a:off x="2138808" y="4928964"/>
            <a:ext cx="685800" cy="0"/>
          </a:xfrm>
          <a:prstGeom prst="straightConnector1">
            <a:avLst/>
          </a:prstGeom>
          <a:noFill/>
          <a:ln w="31750">
            <a:solidFill>
              <a:schemeClr val="accent2"/>
            </a:solidFill>
            <a:round/>
            <a:headEnd type="none" w="sm" len="lg"/>
            <a:tailEnd type="triangle" w="lg" len="med"/>
          </a:ln>
        </p:spPr>
      </p:cxnSp>
      <p:cxnSp>
        <p:nvCxnSpPr>
          <p:cNvPr id="7194" name="AutoShape 27"/>
          <p:cNvCxnSpPr>
            <a:cxnSpLocks noChangeShapeType="1"/>
            <a:stCxn id="7176" idx="4"/>
            <a:endCxn id="7174" idx="0"/>
          </p:cNvCxnSpPr>
          <p:nvPr/>
        </p:nvCxnSpPr>
        <p:spPr bwMode="auto">
          <a:xfrm>
            <a:off x="7526784" y="1895252"/>
            <a:ext cx="3175" cy="298450"/>
          </a:xfrm>
          <a:prstGeom prst="straightConnector1">
            <a:avLst/>
          </a:prstGeom>
          <a:noFill/>
          <a:ln w="31750">
            <a:solidFill>
              <a:schemeClr val="accent2"/>
            </a:solidFill>
            <a:round/>
            <a:headEnd type="triangle" w="lg" len="med"/>
            <a:tailEnd type="triangle" w="lg" len="med"/>
          </a:ln>
        </p:spPr>
      </p:cxnSp>
      <p:cxnSp>
        <p:nvCxnSpPr>
          <p:cNvPr id="7195" name="AutoShape 28"/>
          <p:cNvCxnSpPr>
            <a:cxnSpLocks noChangeShapeType="1"/>
            <a:stCxn id="7174" idx="4"/>
            <a:endCxn id="7175" idx="0"/>
          </p:cNvCxnSpPr>
          <p:nvPr/>
        </p:nvCxnSpPr>
        <p:spPr bwMode="auto">
          <a:xfrm>
            <a:off x="7529958" y="2892202"/>
            <a:ext cx="0" cy="373062"/>
          </a:xfrm>
          <a:prstGeom prst="straightConnector1">
            <a:avLst/>
          </a:prstGeom>
          <a:noFill/>
          <a:ln w="31750">
            <a:solidFill>
              <a:schemeClr val="accent2"/>
            </a:solidFill>
            <a:round/>
            <a:headEnd type="triangle" w="lg" len="med"/>
            <a:tailEnd type="triangle" w="lg" len="med"/>
          </a:ln>
        </p:spPr>
      </p:cxnSp>
      <p:cxnSp>
        <p:nvCxnSpPr>
          <p:cNvPr id="7196" name="AutoShape 29"/>
          <p:cNvCxnSpPr>
            <a:cxnSpLocks noChangeShapeType="1"/>
            <a:stCxn id="7176" idx="6"/>
            <a:endCxn id="7172" idx="1"/>
          </p:cNvCxnSpPr>
          <p:nvPr/>
        </p:nvCxnSpPr>
        <p:spPr bwMode="auto">
          <a:xfrm flipH="1">
            <a:off x="5947222" y="1546002"/>
            <a:ext cx="661987" cy="774700"/>
          </a:xfrm>
          <a:prstGeom prst="straightConnector1">
            <a:avLst/>
          </a:prstGeom>
          <a:noFill/>
          <a:ln w="31750">
            <a:solidFill>
              <a:schemeClr val="accent2"/>
            </a:solidFill>
            <a:round/>
            <a:headEnd type="none" w="sm" len="med"/>
            <a:tailEnd type="triangle" w="lg" len="med"/>
          </a:ln>
        </p:spPr>
      </p:cxnSp>
      <p:cxnSp>
        <p:nvCxnSpPr>
          <p:cNvPr id="7197" name="AutoShape 30"/>
          <p:cNvCxnSpPr>
            <a:cxnSpLocks noChangeShapeType="1"/>
            <a:stCxn id="7175" idx="7"/>
            <a:endCxn id="7172" idx="3"/>
          </p:cNvCxnSpPr>
          <p:nvPr/>
        </p:nvCxnSpPr>
        <p:spPr bwMode="auto">
          <a:xfrm flipH="1" flipV="1">
            <a:off x="5947221" y="2935064"/>
            <a:ext cx="933450" cy="431800"/>
          </a:xfrm>
          <a:prstGeom prst="straightConnector1">
            <a:avLst/>
          </a:prstGeom>
          <a:noFill/>
          <a:ln w="31750">
            <a:solidFill>
              <a:schemeClr val="accent2"/>
            </a:solidFill>
            <a:round/>
            <a:headEnd type="none" w="sm" len="med"/>
            <a:tailEnd type="triangle" w="lg" len="med"/>
          </a:ln>
        </p:spPr>
      </p:cxnSp>
    </p:spTree>
  </p:cSld>
  <p:clrMapOvr>
    <a:masterClrMapping/>
  </p:clrMapOvr>
  <p:transition>
    <p:wipe/>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901216" y="25369"/>
            <a:ext cx="8100392" cy="954107"/>
          </a:xfrm>
          <a:prstGeom prst="rect">
            <a:avLst/>
          </a:prstGeom>
          <a:noFill/>
          <a:ln w="9525">
            <a:noFill/>
            <a:miter lim="800000"/>
            <a:headEnd type="none" w="sm" len="lg"/>
            <a:tailEnd type="none" w="sm" len="lg"/>
          </a:ln>
        </p:spPr>
        <p:txBody>
          <a:bodyPr wrap="square">
            <a:spAutoFit/>
          </a:bodyPr>
          <a:lstStyle/>
          <a:p>
            <a:pPr algn="ctr"/>
            <a:r>
              <a:rPr lang="en-GB" sz="2800" b="1" dirty="0"/>
              <a:t>‘Fit’ market positioning to operations resources capabilities</a:t>
            </a:r>
            <a:endParaRPr lang="en-US" sz="2800" b="1" dirty="0"/>
          </a:p>
        </p:txBody>
      </p:sp>
      <p:sp>
        <p:nvSpPr>
          <p:cNvPr id="8195" name="Text Box 3"/>
          <p:cNvSpPr txBox="1">
            <a:spLocks noChangeArrowheads="1"/>
          </p:cNvSpPr>
          <p:nvPr/>
        </p:nvSpPr>
        <p:spPr bwMode="auto">
          <a:xfrm flipH="1">
            <a:off x="7691316" y="4724994"/>
            <a:ext cx="1433512" cy="825500"/>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Determine competitive position</a:t>
            </a:r>
            <a:endParaRPr lang="en-US" sz="1600" dirty="0"/>
          </a:p>
        </p:txBody>
      </p:sp>
      <p:sp>
        <p:nvSpPr>
          <p:cNvPr id="8196" name="Text Box 4"/>
          <p:cNvSpPr txBox="1">
            <a:spLocks noChangeArrowheads="1"/>
          </p:cNvSpPr>
          <p:nvPr/>
        </p:nvSpPr>
        <p:spPr bwMode="auto">
          <a:xfrm flipH="1">
            <a:off x="5972053" y="4601510"/>
            <a:ext cx="1468438" cy="106997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Define market potential of operations performance</a:t>
            </a:r>
            <a:endParaRPr lang="en-US" sz="1600" dirty="0"/>
          </a:p>
        </p:txBody>
      </p:sp>
      <p:sp>
        <p:nvSpPr>
          <p:cNvPr id="8197" name="Text Box 5"/>
          <p:cNvSpPr txBox="1">
            <a:spLocks noChangeArrowheads="1"/>
          </p:cNvSpPr>
          <p:nvPr/>
        </p:nvSpPr>
        <p:spPr bwMode="auto">
          <a:xfrm flipH="1">
            <a:off x="4052767" y="4483694"/>
            <a:ext cx="1616075" cy="1314450"/>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Make appropriate strategic operations decisions</a:t>
            </a:r>
            <a:endParaRPr lang="en-US" sz="1600" dirty="0"/>
          </a:p>
        </p:txBody>
      </p:sp>
      <p:sp>
        <p:nvSpPr>
          <p:cNvPr id="8198" name="Text Box 6"/>
          <p:cNvSpPr txBox="1">
            <a:spLocks noChangeArrowheads="1"/>
          </p:cNvSpPr>
          <p:nvPr/>
        </p:nvSpPr>
        <p:spPr bwMode="auto">
          <a:xfrm flipH="1">
            <a:off x="2420817" y="4846096"/>
            <a:ext cx="1322387" cy="58102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Identify core capabilities</a:t>
            </a:r>
            <a:endParaRPr lang="en-US" sz="1600" dirty="0"/>
          </a:p>
        </p:txBody>
      </p:sp>
      <p:sp>
        <p:nvSpPr>
          <p:cNvPr id="8199" name="Text Box 7"/>
          <p:cNvSpPr txBox="1">
            <a:spLocks noChangeArrowheads="1"/>
          </p:cNvSpPr>
          <p:nvPr/>
        </p:nvSpPr>
        <p:spPr bwMode="auto">
          <a:xfrm flipH="1">
            <a:off x="514229" y="4724994"/>
            <a:ext cx="1616075" cy="825500"/>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Understand resources and processes</a:t>
            </a:r>
            <a:endParaRPr lang="en-US" sz="1600" dirty="0"/>
          </a:p>
        </p:txBody>
      </p:sp>
      <p:cxnSp>
        <p:nvCxnSpPr>
          <p:cNvPr id="8200" name="AutoShape 8"/>
          <p:cNvCxnSpPr>
            <a:cxnSpLocks noChangeShapeType="1"/>
            <a:stCxn id="8196" idx="1"/>
            <a:endCxn id="8195" idx="3"/>
          </p:cNvCxnSpPr>
          <p:nvPr/>
        </p:nvCxnSpPr>
        <p:spPr bwMode="auto">
          <a:xfrm>
            <a:off x="7440492" y="5136498"/>
            <a:ext cx="250825" cy="1247"/>
          </a:xfrm>
          <a:prstGeom prst="straightConnector1">
            <a:avLst/>
          </a:prstGeom>
          <a:noFill/>
          <a:ln w="31750">
            <a:solidFill>
              <a:schemeClr val="accent2"/>
            </a:solidFill>
            <a:round/>
            <a:headEnd type="none" w="sm" len="lg"/>
            <a:tailEnd type="triangle" w="lg" len="med"/>
          </a:ln>
        </p:spPr>
      </p:cxnSp>
      <p:cxnSp>
        <p:nvCxnSpPr>
          <p:cNvPr id="8201" name="AutoShape 9"/>
          <p:cNvCxnSpPr>
            <a:cxnSpLocks noChangeShapeType="1"/>
            <a:stCxn id="8197" idx="1"/>
            <a:endCxn id="8196" idx="3"/>
          </p:cNvCxnSpPr>
          <p:nvPr/>
        </p:nvCxnSpPr>
        <p:spPr bwMode="auto">
          <a:xfrm flipV="1">
            <a:off x="5668841" y="5136497"/>
            <a:ext cx="303212" cy="4422"/>
          </a:xfrm>
          <a:prstGeom prst="straightConnector1">
            <a:avLst/>
          </a:prstGeom>
          <a:noFill/>
          <a:ln w="31750">
            <a:solidFill>
              <a:schemeClr val="accent2"/>
            </a:solidFill>
            <a:round/>
            <a:headEnd type="none" w="sm" len="lg"/>
            <a:tailEnd type="triangle" w="lg" len="med"/>
          </a:ln>
        </p:spPr>
      </p:cxnSp>
      <p:cxnSp>
        <p:nvCxnSpPr>
          <p:cNvPr id="8202" name="AutoShape 10"/>
          <p:cNvCxnSpPr>
            <a:cxnSpLocks noChangeShapeType="1"/>
            <a:stCxn id="8198" idx="1"/>
            <a:endCxn id="8197" idx="3"/>
          </p:cNvCxnSpPr>
          <p:nvPr/>
        </p:nvCxnSpPr>
        <p:spPr bwMode="auto">
          <a:xfrm>
            <a:off x="3743204" y="5136609"/>
            <a:ext cx="309563" cy="4311"/>
          </a:xfrm>
          <a:prstGeom prst="straightConnector1">
            <a:avLst/>
          </a:prstGeom>
          <a:noFill/>
          <a:ln w="31750">
            <a:solidFill>
              <a:schemeClr val="accent2"/>
            </a:solidFill>
            <a:round/>
            <a:headEnd type="none" w="sm" len="lg"/>
            <a:tailEnd type="triangle" w="lg" len="med"/>
          </a:ln>
        </p:spPr>
      </p:cxnSp>
      <p:cxnSp>
        <p:nvCxnSpPr>
          <p:cNvPr id="8203" name="AutoShape 11"/>
          <p:cNvCxnSpPr>
            <a:cxnSpLocks noChangeShapeType="1"/>
            <a:stCxn id="8199" idx="1"/>
            <a:endCxn id="8198" idx="3"/>
          </p:cNvCxnSpPr>
          <p:nvPr/>
        </p:nvCxnSpPr>
        <p:spPr bwMode="auto">
          <a:xfrm flipV="1">
            <a:off x="2130304" y="5136608"/>
            <a:ext cx="290513" cy="1136"/>
          </a:xfrm>
          <a:prstGeom prst="straightConnector1">
            <a:avLst/>
          </a:prstGeom>
          <a:noFill/>
          <a:ln w="31750">
            <a:solidFill>
              <a:schemeClr val="accent2"/>
            </a:solidFill>
            <a:round/>
            <a:headEnd type="none" w="sm" len="lg"/>
            <a:tailEnd type="triangle" w="lg" len="med"/>
          </a:ln>
        </p:spPr>
      </p:cxnSp>
      <p:sp>
        <p:nvSpPr>
          <p:cNvPr id="8204" name="Oval 13"/>
          <p:cNvSpPr>
            <a:spLocks noChangeArrowheads="1"/>
          </p:cNvSpPr>
          <p:nvPr/>
        </p:nvSpPr>
        <p:spPr bwMode="auto">
          <a:xfrm flipH="1">
            <a:off x="5270379" y="2459632"/>
            <a:ext cx="1624013" cy="866775"/>
          </a:xfrm>
          <a:prstGeom prst="ellipse">
            <a:avLst/>
          </a:prstGeom>
          <a:solidFill>
            <a:srgbClr val="66FFCC"/>
          </a:solidFill>
          <a:ln w="9525">
            <a:solidFill>
              <a:schemeClr val="tx1"/>
            </a:solidFill>
            <a:round/>
            <a:headEnd type="none" w="sm" len="lg"/>
            <a:tailEnd type="none" w="sm" len="med"/>
          </a:ln>
        </p:spPr>
        <p:txBody>
          <a:bodyPr wrap="none" anchor="ctr"/>
          <a:lstStyle/>
          <a:p>
            <a:endParaRPr lang="en-GB" dirty="0"/>
          </a:p>
        </p:txBody>
      </p:sp>
      <p:sp>
        <p:nvSpPr>
          <p:cNvPr id="8205" name="Oval 14"/>
          <p:cNvSpPr>
            <a:spLocks noChangeArrowheads="1"/>
          </p:cNvSpPr>
          <p:nvPr/>
        </p:nvSpPr>
        <p:spPr bwMode="auto">
          <a:xfrm flipH="1">
            <a:off x="7167442" y="2459632"/>
            <a:ext cx="1804987" cy="868363"/>
          </a:xfrm>
          <a:prstGeom prst="ellipse">
            <a:avLst/>
          </a:prstGeom>
          <a:solidFill>
            <a:srgbClr val="66FFCC"/>
          </a:solidFill>
          <a:ln w="9525">
            <a:solidFill>
              <a:schemeClr val="tx1"/>
            </a:solidFill>
            <a:round/>
            <a:headEnd type="none" w="sm" len="lg"/>
            <a:tailEnd type="none" w="sm" len="med"/>
          </a:ln>
        </p:spPr>
        <p:txBody>
          <a:bodyPr wrap="none" anchor="ctr"/>
          <a:lstStyle/>
          <a:p>
            <a:endParaRPr lang="en-GB" dirty="0"/>
          </a:p>
        </p:txBody>
      </p:sp>
      <p:sp>
        <p:nvSpPr>
          <p:cNvPr id="8206" name="Oval 15"/>
          <p:cNvSpPr>
            <a:spLocks noChangeArrowheads="1"/>
          </p:cNvSpPr>
          <p:nvPr/>
        </p:nvSpPr>
        <p:spPr bwMode="auto">
          <a:xfrm flipH="1">
            <a:off x="3225678" y="2173882"/>
            <a:ext cx="1766888" cy="1444625"/>
          </a:xfrm>
          <a:prstGeom prst="ellipse">
            <a:avLst/>
          </a:prstGeom>
          <a:solidFill>
            <a:srgbClr val="66FFFF"/>
          </a:solidFill>
          <a:ln w="9525">
            <a:solidFill>
              <a:schemeClr val="tx1"/>
            </a:solidFill>
            <a:round/>
            <a:headEnd type="none" w="sm" len="lg"/>
            <a:tailEnd type="none" w="sm" len="med"/>
          </a:ln>
        </p:spPr>
        <p:txBody>
          <a:bodyPr wrap="none" anchor="ctr"/>
          <a:lstStyle/>
          <a:p>
            <a:endParaRPr lang="en-GB" dirty="0"/>
          </a:p>
        </p:txBody>
      </p:sp>
      <p:sp>
        <p:nvSpPr>
          <p:cNvPr id="8207" name="Oval 16"/>
          <p:cNvSpPr>
            <a:spLocks noChangeArrowheads="1"/>
          </p:cNvSpPr>
          <p:nvPr/>
        </p:nvSpPr>
        <p:spPr bwMode="auto">
          <a:xfrm flipH="1">
            <a:off x="1123829" y="2431056"/>
            <a:ext cx="1966913" cy="895350"/>
          </a:xfrm>
          <a:prstGeom prst="ellipse">
            <a:avLst/>
          </a:prstGeom>
          <a:solidFill>
            <a:srgbClr val="CCECFF"/>
          </a:solidFill>
          <a:ln w="9525">
            <a:solidFill>
              <a:schemeClr val="tx1"/>
            </a:solidFill>
            <a:round/>
            <a:headEnd type="none" w="sm" len="lg"/>
            <a:tailEnd type="none" w="sm" len="med"/>
          </a:ln>
        </p:spPr>
        <p:txBody>
          <a:bodyPr wrap="none" anchor="ctr"/>
          <a:lstStyle/>
          <a:p>
            <a:endParaRPr lang="en-GB" dirty="0"/>
          </a:p>
        </p:txBody>
      </p:sp>
      <p:sp>
        <p:nvSpPr>
          <p:cNvPr id="8208" name="Oval 17"/>
          <p:cNvSpPr>
            <a:spLocks noChangeArrowheads="1"/>
          </p:cNvSpPr>
          <p:nvPr/>
        </p:nvSpPr>
        <p:spPr bwMode="auto">
          <a:xfrm flipH="1">
            <a:off x="1127003" y="1164232"/>
            <a:ext cx="1963738" cy="892175"/>
          </a:xfrm>
          <a:prstGeom prst="ellipse">
            <a:avLst/>
          </a:prstGeom>
          <a:solidFill>
            <a:srgbClr val="CCECFF"/>
          </a:solidFill>
          <a:ln w="9525">
            <a:solidFill>
              <a:schemeClr val="tx1"/>
            </a:solidFill>
            <a:round/>
            <a:headEnd type="none" w="sm" len="lg"/>
            <a:tailEnd type="none" w="sm" len="med"/>
          </a:ln>
        </p:spPr>
        <p:txBody>
          <a:bodyPr wrap="none" anchor="ctr"/>
          <a:lstStyle/>
          <a:p>
            <a:endParaRPr lang="en-GB" dirty="0"/>
          </a:p>
        </p:txBody>
      </p:sp>
      <p:sp>
        <p:nvSpPr>
          <p:cNvPr id="8209" name="Oval 18"/>
          <p:cNvSpPr>
            <a:spLocks noChangeArrowheads="1"/>
          </p:cNvSpPr>
          <p:nvPr/>
        </p:nvSpPr>
        <p:spPr bwMode="auto">
          <a:xfrm flipH="1">
            <a:off x="1123829" y="3697881"/>
            <a:ext cx="1966913" cy="895350"/>
          </a:xfrm>
          <a:prstGeom prst="ellipse">
            <a:avLst/>
          </a:prstGeom>
          <a:solidFill>
            <a:srgbClr val="CCECFF"/>
          </a:solidFill>
          <a:ln w="9525">
            <a:solidFill>
              <a:schemeClr val="tx1"/>
            </a:solidFill>
            <a:round/>
            <a:headEnd type="none" w="sm" len="lg"/>
            <a:tailEnd type="none" w="sm" len="med"/>
          </a:ln>
        </p:spPr>
        <p:txBody>
          <a:bodyPr wrap="none" anchor="ctr"/>
          <a:lstStyle/>
          <a:p>
            <a:endParaRPr lang="en-GB" dirty="0"/>
          </a:p>
        </p:txBody>
      </p:sp>
      <p:sp>
        <p:nvSpPr>
          <p:cNvPr id="8210" name="Text Box 19"/>
          <p:cNvSpPr txBox="1">
            <a:spLocks noChangeArrowheads="1"/>
          </p:cNvSpPr>
          <p:nvPr/>
        </p:nvSpPr>
        <p:spPr bwMode="auto">
          <a:xfrm flipH="1">
            <a:off x="1242892" y="2567582"/>
            <a:ext cx="1698625" cy="58102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Operations capabilities</a:t>
            </a:r>
            <a:endParaRPr lang="en-US" sz="1600" dirty="0"/>
          </a:p>
        </p:txBody>
      </p:sp>
      <p:sp>
        <p:nvSpPr>
          <p:cNvPr id="8211" name="Text Box 20"/>
          <p:cNvSpPr txBox="1">
            <a:spLocks noChangeArrowheads="1"/>
          </p:cNvSpPr>
          <p:nvPr/>
        </p:nvSpPr>
        <p:spPr bwMode="auto">
          <a:xfrm flipH="1">
            <a:off x="3330454" y="2415182"/>
            <a:ext cx="1522413" cy="830997"/>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Operations strategy decision areas</a:t>
            </a:r>
            <a:endParaRPr lang="en-US" sz="1600" dirty="0"/>
          </a:p>
        </p:txBody>
      </p:sp>
      <p:sp>
        <p:nvSpPr>
          <p:cNvPr id="8212" name="Text Box 21"/>
          <p:cNvSpPr txBox="1">
            <a:spLocks noChangeArrowheads="1"/>
          </p:cNvSpPr>
          <p:nvPr/>
        </p:nvSpPr>
        <p:spPr bwMode="auto">
          <a:xfrm flipH="1">
            <a:off x="5181479" y="2585045"/>
            <a:ext cx="1712913" cy="58102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Operations performance </a:t>
            </a:r>
            <a:endParaRPr lang="en-US" sz="1600" dirty="0"/>
          </a:p>
        </p:txBody>
      </p:sp>
      <p:sp>
        <p:nvSpPr>
          <p:cNvPr id="8213" name="Text Box 22"/>
          <p:cNvSpPr txBox="1">
            <a:spLocks noChangeArrowheads="1"/>
          </p:cNvSpPr>
          <p:nvPr/>
        </p:nvSpPr>
        <p:spPr bwMode="auto">
          <a:xfrm flipH="1">
            <a:off x="7292853" y="2472332"/>
            <a:ext cx="1519238" cy="830997"/>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Potential market positioning </a:t>
            </a:r>
            <a:endParaRPr lang="en-US" sz="1600" dirty="0"/>
          </a:p>
        </p:txBody>
      </p:sp>
      <p:sp>
        <p:nvSpPr>
          <p:cNvPr id="8214" name="Text Box 23"/>
          <p:cNvSpPr txBox="1">
            <a:spLocks noChangeArrowheads="1"/>
          </p:cNvSpPr>
          <p:nvPr/>
        </p:nvSpPr>
        <p:spPr bwMode="auto">
          <a:xfrm flipH="1">
            <a:off x="1171454" y="1226144"/>
            <a:ext cx="1787525" cy="825500"/>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Tangible and intangible resources</a:t>
            </a:r>
            <a:endParaRPr lang="en-US" sz="1600" dirty="0"/>
          </a:p>
        </p:txBody>
      </p:sp>
      <p:sp>
        <p:nvSpPr>
          <p:cNvPr id="8215" name="Text Box 24"/>
          <p:cNvSpPr txBox="1">
            <a:spLocks noChangeArrowheads="1"/>
          </p:cNvSpPr>
          <p:nvPr/>
        </p:nvSpPr>
        <p:spPr bwMode="auto">
          <a:xfrm flipH="1">
            <a:off x="1303217" y="3850282"/>
            <a:ext cx="1520825" cy="581025"/>
          </a:xfrm>
          <a:prstGeom prst="rect">
            <a:avLst/>
          </a:prstGeom>
          <a:noFill/>
          <a:ln w="9525">
            <a:noFill/>
            <a:miter lim="800000"/>
            <a:headEnd type="none" w="sm" len="lg"/>
            <a:tailEnd type="none" w="sm" len="med"/>
          </a:ln>
        </p:spPr>
        <p:txBody>
          <a:bodyPr>
            <a:spAutoFit/>
          </a:bodyPr>
          <a:lstStyle/>
          <a:p>
            <a:pPr algn="ctr">
              <a:spcBef>
                <a:spcPct val="50000"/>
              </a:spcBef>
            </a:pPr>
            <a:r>
              <a:rPr lang="en-GB" sz="1600" dirty="0"/>
              <a:t>Operations processes</a:t>
            </a:r>
            <a:endParaRPr lang="en-US" sz="1600" dirty="0"/>
          </a:p>
        </p:txBody>
      </p:sp>
      <p:cxnSp>
        <p:nvCxnSpPr>
          <p:cNvPr id="8216" name="AutoShape 25"/>
          <p:cNvCxnSpPr>
            <a:cxnSpLocks noChangeShapeType="1"/>
            <a:stCxn id="8206" idx="2"/>
            <a:endCxn id="8204" idx="6"/>
          </p:cNvCxnSpPr>
          <p:nvPr/>
        </p:nvCxnSpPr>
        <p:spPr bwMode="auto">
          <a:xfrm flipV="1">
            <a:off x="4992566" y="2891432"/>
            <a:ext cx="277812" cy="3175"/>
          </a:xfrm>
          <a:prstGeom prst="straightConnector1">
            <a:avLst/>
          </a:prstGeom>
          <a:noFill/>
          <a:ln w="31750">
            <a:solidFill>
              <a:schemeClr val="accent2"/>
            </a:solidFill>
            <a:round/>
            <a:headEnd type="none" w="sm" len="lg"/>
            <a:tailEnd type="triangle" w="lg" len="med"/>
          </a:ln>
        </p:spPr>
      </p:cxnSp>
      <p:cxnSp>
        <p:nvCxnSpPr>
          <p:cNvPr id="8217" name="AutoShape 26"/>
          <p:cNvCxnSpPr>
            <a:cxnSpLocks noChangeShapeType="1"/>
            <a:stCxn id="8204" idx="2"/>
            <a:endCxn id="8205" idx="6"/>
          </p:cNvCxnSpPr>
          <p:nvPr/>
        </p:nvCxnSpPr>
        <p:spPr bwMode="auto">
          <a:xfrm>
            <a:off x="6894392" y="2891431"/>
            <a:ext cx="274637" cy="1588"/>
          </a:xfrm>
          <a:prstGeom prst="straightConnector1">
            <a:avLst/>
          </a:prstGeom>
          <a:noFill/>
          <a:ln w="31750">
            <a:solidFill>
              <a:schemeClr val="accent2"/>
            </a:solidFill>
            <a:round/>
            <a:headEnd type="none" w="sm" len="lg"/>
            <a:tailEnd type="triangle" w="lg" len="med"/>
          </a:ln>
        </p:spPr>
      </p:cxnSp>
      <p:cxnSp>
        <p:nvCxnSpPr>
          <p:cNvPr id="8218" name="AutoShape 27"/>
          <p:cNvCxnSpPr>
            <a:cxnSpLocks noChangeShapeType="1"/>
            <a:stCxn id="8208" idx="4"/>
            <a:endCxn id="8207" idx="0"/>
          </p:cNvCxnSpPr>
          <p:nvPr/>
        </p:nvCxnSpPr>
        <p:spPr bwMode="auto">
          <a:xfrm flipH="1">
            <a:off x="2108078" y="2054820"/>
            <a:ext cx="1588" cy="376237"/>
          </a:xfrm>
          <a:prstGeom prst="straightConnector1">
            <a:avLst/>
          </a:prstGeom>
          <a:noFill/>
          <a:ln w="31750">
            <a:solidFill>
              <a:schemeClr val="accent2"/>
            </a:solidFill>
            <a:round/>
            <a:headEnd type="triangle" w="lg" len="med"/>
            <a:tailEnd type="triangle" w="lg" len="med"/>
          </a:ln>
        </p:spPr>
      </p:cxnSp>
      <p:cxnSp>
        <p:nvCxnSpPr>
          <p:cNvPr id="8219" name="AutoShape 28"/>
          <p:cNvCxnSpPr>
            <a:cxnSpLocks noChangeShapeType="1"/>
            <a:stCxn id="8207" idx="4"/>
            <a:endCxn id="8209" idx="0"/>
          </p:cNvCxnSpPr>
          <p:nvPr/>
        </p:nvCxnSpPr>
        <p:spPr bwMode="auto">
          <a:xfrm>
            <a:off x="2108078" y="3324819"/>
            <a:ext cx="0" cy="373062"/>
          </a:xfrm>
          <a:prstGeom prst="straightConnector1">
            <a:avLst/>
          </a:prstGeom>
          <a:noFill/>
          <a:ln w="31750">
            <a:solidFill>
              <a:schemeClr val="accent2"/>
            </a:solidFill>
            <a:round/>
            <a:headEnd type="triangle" w="lg" len="med"/>
            <a:tailEnd type="triangle" w="lg" len="med"/>
          </a:ln>
        </p:spPr>
      </p:cxnSp>
      <p:cxnSp>
        <p:nvCxnSpPr>
          <p:cNvPr id="8220" name="AutoShape 29"/>
          <p:cNvCxnSpPr>
            <a:cxnSpLocks noChangeShapeType="1"/>
            <a:stCxn id="8208" idx="3"/>
            <a:endCxn id="8206" idx="7"/>
          </p:cNvCxnSpPr>
          <p:nvPr/>
        </p:nvCxnSpPr>
        <p:spPr bwMode="auto">
          <a:xfrm>
            <a:off x="2803403" y="1924645"/>
            <a:ext cx="679450" cy="460375"/>
          </a:xfrm>
          <a:prstGeom prst="straightConnector1">
            <a:avLst/>
          </a:prstGeom>
          <a:noFill/>
          <a:ln w="31750">
            <a:solidFill>
              <a:schemeClr val="accent2"/>
            </a:solidFill>
            <a:round/>
            <a:headEnd type="none" w="sm" len="med"/>
            <a:tailEnd type="triangle" w="lg" len="med"/>
          </a:ln>
        </p:spPr>
      </p:cxnSp>
      <p:cxnSp>
        <p:nvCxnSpPr>
          <p:cNvPr id="8221" name="AutoShape 30"/>
          <p:cNvCxnSpPr>
            <a:cxnSpLocks noChangeShapeType="1"/>
            <a:stCxn id="8209" idx="1"/>
            <a:endCxn id="8206" idx="5"/>
          </p:cNvCxnSpPr>
          <p:nvPr/>
        </p:nvCxnSpPr>
        <p:spPr bwMode="auto">
          <a:xfrm flipV="1">
            <a:off x="2803403" y="3405782"/>
            <a:ext cx="679450" cy="422275"/>
          </a:xfrm>
          <a:prstGeom prst="straightConnector1">
            <a:avLst/>
          </a:prstGeom>
          <a:noFill/>
          <a:ln w="31750">
            <a:solidFill>
              <a:schemeClr val="accent2"/>
            </a:solidFill>
            <a:round/>
            <a:headEnd type="none" w="sm" len="med"/>
            <a:tailEnd type="triangle" w="lg" len="med"/>
          </a:ln>
        </p:spPr>
      </p:cxnSp>
    </p:spTree>
  </p:cSld>
  <p:clrMapOvr>
    <a:masterClrMapping/>
  </p:clrMapOvr>
  <p:transition>
    <p:wipe dir="r"/>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6"/>
          <p:cNvSpPr>
            <a:spLocks noChangeArrowheads="1"/>
          </p:cNvSpPr>
          <p:nvPr/>
        </p:nvSpPr>
        <p:spPr bwMode="auto">
          <a:xfrm>
            <a:off x="2680487" y="1399882"/>
            <a:ext cx="4527550" cy="3960812"/>
          </a:xfrm>
          <a:prstGeom prst="rect">
            <a:avLst/>
          </a:prstGeom>
          <a:solidFill>
            <a:schemeClr val="bg1">
              <a:lumMod val="95000"/>
            </a:schemeClr>
          </a:solidFill>
          <a:ln w="31750">
            <a:noFill/>
            <a:miter lim="800000"/>
            <a:headEnd type="none" w="lg" len="med"/>
            <a:tailEnd type="none" w="lg" len="med"/>
          </a:ln>
        </p:spPr>
        <p:txBody>
          <a:bodyPr wrap="none" anchor="ctr"/>
          <a:lstStyle/>
          <a:p>
            <a:endParaRPr lang="en-GB" dirty="0"/>
          </a:p>
        </p:txBody>
      </p:sp>
      <p:sp>
        <p:nvSpPr>
          <p:cNvPr id="12291" name="Line 2"/>
          <p:cNvSpPr>
            <a:spLocks noChangeShapeType="1"/>
          </p:cNvSpPr>
          <p:nvPr/>
        </p:nvSpPr>
        <p:spPr bwMode="auto">
          <a:xfrm flipV="1">
            <a:off x="2664613" y="1303044"/>
            <a:ext cx="3175" cy="4051300"/>
          </a:xfrm>
          <a:prstGeom prst="line">
            <a:avLst/>
          </a:prstGeom>
          <a:noFill/>
          <a:ln w="25400">
            <a:solidFill>
              <a:schemeClr val="tx1"/>
            </a:solidFill>
            <a:round/>
            <a:headEnd type="none" w="sm" len="lg"/>
            <a:tailEnd type="triangle" w="lg" len="med"/>
          </a:ln>
        </p:spPr>
        <p:txBody>
          <a:bodyPr wrap="none" anchor="ctr"/>
          <a:lstStyle/>
          <a:p>
            <a:endParaRPr lang="en-GB" dirty="0"/>
          </a:p>
        </p:txBody>
      </p:sp>
      <p:sp>
        <p:nvSpPr>
          <p:cNvPr id="12292" name="Line 3"/>
          <p:cNvSpPr>
            <a:spLocks noChangeShapeType="1"/>
          </p:cNvSpPr>
          <p:nvPr/>
        </p:nvSpPr>
        <p:spPr bwMode="auto">
          <a:xfrm>
            <a:off x="2666200" y="5349582"/>
            <a:ext cx="5783262" cy="0"/>
          </a:xfrm>
          <a:prstGeom prst="line">
            <a:avLst/>
          </a:prstGeom>
          <a:noFill/>
          <a:ln w="25400">
            <a:solidFill>
              <a:schemeClr val="tx1"/>
            </a:solidFill>
            <a:round/>
            <a:headEnd type="none" w="sm" len="lg"/>
            <a:tailEnd type="triangle" w="lg" len="med"/>
          </a:ln>
        </p:spPr>
        <p:txBody>
          <a:bodyPr wrap="none" anchor="ctr"/>
          <a:lstStyle/>
          <a:p>
            <a:endParaRPr lang="en-GB" dirty="0"/>
          </a:p>
        </p:txBody>
      </p:sp>
      <p:sp>
        <p:nvSpPr>
          <p:cNvPr id="12293" name="Freeform 4"/>
          <p:cNvSpPr>
            <a:spLocks/>
          </p:cNvSpPr>
          <p:nvPr/>
        </p:nvSpPr>
        <p:spPr bwMode="auto">
          <a:xfrm>
            <a:off x="2643975" y="2344444"/>
            <a:ext cx="4038600" cy="3005138"/>
          </a:xfrm>
          <a:custGeom>
            <a:avLst/>
            <a:gdLst>
              <a:gd name="T0" fmla="*/ 0 w 2544"/>
              <a:gd name="T1" fmla="*/ 1893 h 1893"/>
              <a:gd name="T2" fmla="*/ 2544 w 2544"/>
              <a:gd name="T3" fmla="*/ 0 h 1893"/>
              <a:gd name="T4" fmla="*/ 0 60000 65536"/>
              <a:gd name="T5" fmla="*/ 0 60000 65536"/>
              <a:gd name="T6" fmla="*/ 0 w 2544"/>
              <a:gd name="T7" fmla="*/ 0 h 1893"/>
              <a:gd name="T8" fmla="*/ 2544 w 2544"/>
              <a:gd name="T9" fmla="*/ 1893 h 1893"/>
            </a:gdLst>
            <a:ahLst/>
            <a:cxnLst>
              <a:cxn ang="T4">
                <a:pos x="T0" y="T1"/>
              </a:cxn>
              <a:cxn ang="T5">
                <a:pos x="T2" y="T3"/>
              </a:cxn>
            </a:cxnLst>
            <a:rect l="T6" t="T7" r="T8" b="T9"/>
            <a:pathLst>
              <a:path w="2544" h="1893">
                <a:moveTo>
                  <a:pt x="0" y="1893"/>
                </a:moveTo>
                <a:lnTo>
                  <a:pt x="2544" y="0"/>
                </a:lnTo>
              </a:path>
            </a:pathLst>
          </a:custGeom>
          <a:noFill/>
          <a:ln w="28575" cap="flat">
            <a:solidFill>
              <a:srgbClr val="0000FF"/>
            </a:solidFill>
            <a:prstDash val="dash"/>
            <a:round/>
            <a:headEnd type="none" w="sm" len="lg"/>
            <a:tailEnd type="none" w="sm" len="lg"/>
          </a:ln>
        </p:spPr>
        <p:txBody>
          <a:bodyPr wrap="none" anchor="ctr"/>
          <a:lstStyle/>
          <a:p>
            <a:endParaRPr lang="en-GB" dirty="0"/>
          </a:p>
        </p:txBody>
      </p:sp>
      <p:sp>
        <p:nvSpPr>
          <p:cNvPr id="12294" name="Line 5"/>
          <p:cNvSpPr>
            <a:spLocks noChangeShapeType="1"/>
          </p:cNvSpPr>
          <p:nvPr/>
        </p:nvSpPr>
        <p:spPr bwMode="auto">
          <a:xfrm>
            <a:off x="3394862" y="2004719"/>
            <a:ext cx="0" cy="3551238"/>
          </a:xfrm>
          <a:prstGeom prst="line">
            <a:avLst/>
          </a:prstGeom>
          <a:noFill/>
          <a:ln w="22225">
            <a:solidFill>
              <a:schemeClr val="tx1"/>
            </a:solidFill>
            <a:prstDash val="dash"/>
            <a:round/>
            <a:headEnd type="none" w="sm" len="lg"/>
            <a:tailEnd type="none" w="sm" len="lg"/>
          </a:ln>
        </p:spPr>
        <p:txBody>
          <a:bodyPr wrap="none" anchor="ctr"/>
          <a:lstStyle/>
          <a:p>
            <a:endParaRPr lang="en-GB" dirty="0"/>
          </a:p>
        </p:txBody>
      </p:sp>
      <p:sp>
        <p:nvSpPr>
          <p:cNvPr id="12295" name="Text Box 6"/>
          <p:cNvSpPr txBox="1">
            <a:spLocks noChangeArrowheads="1"/>
          </p:cNvSpPr>
          <p:nvPr/>
        </p:nvSpPr>
        <p:spPr bwMode="auto">
          <a:xfrm rot="-5400000">
            <a:off x="239706" y="3332751"/>
            <a:ext cx="3282950" cy="290336"/>
          </a:xfrm>
          <a:prstGeom prst="rect">
            <a:avLst/>
          </a:prstGeom>
          <a:noFill/>
          <a:ln w="9525">
            <a:noFill/>
            <a:miter lim="800000"/>
            <a:headEnd type="none" w="sm" len="lg"/>
            <a:tailEnd type="none" w="sm" len="lg"/>
          </a:ln>
        </p:spPr>
        <p:txBody>
          <a:bodyPr>
            <a:spAutoFit/>
          </a:bodyPr>
          <a:lstStyle/>
          <a:p>
            <a:pPr algn="ctr">
              <a:lnSpc>
                <a:spcPct val="70000"/>
              </a:lnSpc>
              <a:spcBef>
                <a:spcPct val="50000"/>
              </a:spcBef>
            </a:pPr>
            <a:r>
              <a:rPr lang="en-GB" dirty="0"/>
              <a:t> Level of market requirements </a:t>
            </a:r>
            <a:endParaRPr lang="en-US" dirty="0"/>
          </a:p>
        </p:txBody>
      </p:sp>
      <p:sp>
        <p:nvSpPr>
          <p:cNvPr id="12296" name="Text Box 7"/>
          <p:cNvSpPr txBox="1">
            <a:spLocks noChangeArrowheads="1"/>
          </p:cNvSpPr>
          <p:nvPr/>
        </p:nvSpPr>
        <p:spPr bwMode="auto">
          <a:xfrm>
            <a:off x="2671880" y="5911333"/>
            <a:ext cx="4968552" cy="290336"/>
          </a:xfrm>
          <a:prstGeom prst="rect">
            <a:avLst/>
          </a:prstGeom>
          <a:noFill/>
          <a:ln w="9525">
            <a:noFill/>
            <a:miter lim="800000"/>
            <a:headEnd type="none" w="sm" len="lg"/>
            <a:tailEnd type="none" w="sm" len="lg"/>
          </a:ln>
        </p:spPr>
        <p:txBody>
          <a:bodyPr wrap="square">
            <a:spAutoFit/>
          </a:bodyPr>
          <a:lstStyle/>
          <a:p>
            <a:pPr algn="ctr">
              <a:lnSpc>
                <a:spcPct val="70000"/>
              </a:lnSpc>
              <a:spcBef>
                <a:spcPct val="50000"/>
              </a:spcBef>
            </a:pPr>
            <a:r>
              <a:rPr lang="en-GB" dirty="0"/>
              <a:t>Level of operations resource capability</a:t>
            </a:r>
            <a:endParaRPr lang="en-US" dirty="0"/>
          </a:p>
        </p:txBody>
      </p:sp>
      <p:sp>
        <p:nvSpPr>
          <p:cNvPr id="12297" name="Text Box 8"/>
          <p:cNvSpPr txBox="1">
            <a:spLocks noChangeArrowheads="1"/>
          </p:cNvSpPr>
          <p:nvPr/>
        </p:nvSpPr>
        <p:spPr bwMode="auto">
          <a:xfrm>
            <a:off x="1975638" y="4641557"/>
            <a:ext cx="676275" cy="366712"/>
          </a:xfrm>
          <a:prstGeom prst="rect">
            <a:avLst/>
          </a:prstGeom>
          <a:noFill/>
          <a:ln w="9525">
            <a:noFill/>
            <a:miter lim="800000"/>
            <a:headEnd type="none" w="sm" len="lg"/>
            <a:tailEnd type="none" w="sm" len="med"/>
          </a:ln>
        </p:spPr>
        <p:txBody>
          <a:bodyPr>
            <a:spAutoFit/>
          </a:bodyPr>
          <a:lstStyle/>
          <a:p>
            <a:pPr algn="ctr">
              <a:spcBef>
                <a:spcPct val="50000"/>
              </a:spcBef>
            </a:pPr>
            <a:r>
              <a:rPr lang="en-GB" dirty="0"/>
              <a:t>y1</a:t>
            </a:r>
            <a:endParaRPr lang="en-US" dirty="0"/>
          </a:p>
        </p:txBody>
      </p:sp>
      <p:sp>
        <p:nvSpPr>
          <p:cNvPr id="12298" name="Text Box 9"/>
          <p:cNvSpPr txBox="1">
            <a:spLocks noChangeArrowheads="1"/>
          </p:cNvSpPr>
          <p:nvPr/>
        </p:nvSpPr>
        <p:spPr bwMode="auto">
          <a:xfrm>
            <a:off x="3093237" y="5521032"/>
            <a:ext cx="642938" cy="366712"/>
          </a:xfrm>
          <a:prstGeom prst="rect">
            <a:avLst/>
          </a:prstGeom>
          <a:noFill/>
          <a:ln w="9525">
            <a:noFill/>
            <a:miter lim="800000"/>
            <a:headEnd type="none" w="sm" len="lg"/>
            <a:tailEnd type="none" w="sm" len="med"/>
          </a:ln>
        </p:spPr>
        <p:txBody>
          <a:bodyPr>
            <a:spAutoFit/>
          </a:bodyPr>
          <a:lstStyle/>
          <a:p>
            <a:pPr algn="ctr">
              <a:spcBef>
                <a:spcPct val="50000"/>
              </a:spcBef>
            </a:pPr>
            <a:r>
              <a:rPr lang="en-GB" dirty="0"/>
              <a:t>x1</a:t>
            </a:r>
            <a:endParaRPr lang="en-US" dirty="0"/>
          </a:p>
        </p:txBody>
      </p:sp>
      <p:sp>
        <p:nvSpPr>
          <p:cNvPr id="12299" name="Text Box 10"/>
          <p:cNvSpPr txBox="1">
            <a:spLocks noChangeArrowheads="1"/>
          </p:cNvSpPr>
          <p:nvPr/>
        </p:nvSpPr>
        <p:spPr bwMode="auto">
          <a:xfrm>
            <a:off x="702940" y="452246"/>
            <a:ext cx="8496944" cy="523220"/>
          </a:xfrm>
          <a:prstGeom prst="rect">
            <a:avLst/>
          </a:prstGeom>
          <a:noFill/>
          <a:ln w="9525">
            <a:noFill/>
            <a:miter lim="800000"/>
            <a:headEnd type="none" w="sm" len="lg"/>
            <a:tailEnd type="none" w="sm" len="lg"/>
          </a:ln>
        </p:spPr>
        <p:txBody>
          <a:bodyPr wrap="square">
            <a:spAutoFit/>
          </a:bodyPr>
          <a:lstStyle/>
          <a:p>
            <a:pPr algn="ctr"/>
            <a:r>
              <a:rPr lang="en-GB" sz="2800" b="1" dirty="0"/>
              <a:t>Alignment over time at CAG Recycling Services</a:t>
            </a:r>
            <a:endParaRPr lang="en-US" sz="2800" b="1" dirty="0"/>
          </a:p>
        </p:txBody>
      </p:sp>
      <p:sp>
        <p:nvSpPr>
          <p:cNvPr id="12300" name="Line 11"/>
          <p:cNvSpPr>
            <a:spLocks noChangeShapeType="1"/>
          </p:cNvSpPr>
          <p:nvPr/>
        </p:nvSpPr>
        <p:spPr bwMode="auto">
          <a:xfrm>
            <a:off x="6663525" y="1944395"/>
            <a:ext cx="0" cy="3578225"/>
          </a:xfrm>
          <a:prstGeom prst="line">
            <a:avLst/>
          </a:prstGeom>
          <a:noFill/>
          <a:ln w="22225">
            <a:solidFill>
              <a:schemeClr val="tx1"/>
            </a:solidFill>
            <a:prstDash val="dash"/>
            <a:round/>
            <a:headEnd type="none" w="sm" len="lg"/>
            <a:tailEnd type="none" w="sm" len="med"/>
          </a:ln>
        </p:spPr>
        <p:txBody>
          <a:bodyPr/>
          <a:lstStyle/>
          <a:p>
            <a:endParaRPr lang="en-GB" dirty="0"/>
          </a:p>
        </p:txBody>
      </p:sp>
      <p:sp>
        <p:nvSpPr>
          <p:cNvPr id="12301" name="Line 12"/>
          <p:cNvSpPr>
            <a:spLocks noChangeShapeType="1"/>
          </p:cNvSpPr>
          <p:nvPr/>
        </p:nvSpPr>
        <p:spPr bwMode="auto">
          <a:xfrm flipH="1">
            <a:off x="2429662" y="4795544"/>
            <a:ext cx="4629150" cy="0"/>
          </a:xfrm>
          <a:prstGeom prst="line">
            <a:avLst/>
          </a:prstGeom>
          <a:noFill/>
          <a:ln w="22225">
            <a:solidFill>
              <a:schemeClr val="tx1"/>
            </a:solidFill>
            <a:prstDash val="dash"/>
            <a:round/>
            <a:headEnd type="none" w="sm" len="lg"/>
            <a:tailEnd type="none" w="sm" len="med"/>
          </a:ln>
        </p:spPr>
        <p:txBody>
          <a:bodyPr/>
          <a:lstStyle/>
          <a:p>
            <a:endParaRPr lang="en-GB" dirty="0"/>
          </a:p>
        </p:txBody>
      </p:sp>
      <p:sp>
        <p:nvSpPr>
          <p:cNvPr id="12302" name="Line 13"/>
          <p:cNvSpPr>
            <a:spLocks noChangeShapeType="1"/>
          </p:cNvSpPr>
          <p:nvPr/>
        </p:nvSpPr>
        <p:spPr bwMode="auto">
          <a:xfrm flipH="1">
            <a:off x="2450300" y="4063707"/>
            <a:ext cx="4627562" cy="0"/>
          </a:xfrm>
          <a:prstGeom prst="line">
            <a:avLst/>
          </a:prstGeom>
          <a:noFill/>
          <a:ln w="22225">
            <a:solidFill>
              <a:schemeClr val="tx1"/>
            </a:solidFill>
            <a:prstDash val="dash"/>
            <a:round/>
            <a:headEnd type="none" w="sm" len="lg"/>
            <a:tailEnd type="none" w="sm" len="med"/>
          </a:ln>
        </p:spPr>
        <p:txBody>
          <a:bodyPr/>
          <a:lstStyle/>
          <a:p>
            <a:endParaRPr lang="en-GB" dirty="0"/>
          </a:p>
        </p:txBody>
      </p:sp>
      <p:sp>
        <p:nvSpPr>
          <p:cNvPr id="12303" name="Line 14"/>
          <p:cNvSpPr>
            <a:spLocks noChangeShapeType="1"/>
          </p:cNvSpPr>
          <p:nvPr/>
        </p:nvSpPr>
        <p:spPr bwMode="auto">
          <a:xfrm flipH="1">
            <a:off x="2450300" y="3571582"/>
            <a:ext cx="4627562" cy="0"/>
          </a:xfrm>
          <a:prstGeom prst="line">
            <a:avLst/>
          </a:prstGeom>
          <a:noFill/>
          <a:ln w="22225">
            <a:solidFill>
              <a:schemeClr val="tx1"/>
            </a:solidFill>
            <a:prstDash val="dash"/>
            <a:round/>
            <a:headEnd type="none" w="sm" len="lg"/>
            <a:tailEnd type="none" w="sm" len="med"/>
          </a:ln>
        </p:spPr>
        <p:txBody>
          <a:bodyPr/>
          <a:lstStyle/>
          <a:p>
            <a:endParaRPr lang="en-GB" dirty="0"/>
          </a:p>
        </p:txBody>
      </p:sp>
      <p:sp>
        <p:nvSpPr>
          <p:cNvPr id="12304" name="Line 15"/>
          <p:cNvSpPr>
            <a:spLocks noChangeShapeType="1"/>
          </p:cNvSpPr>
          <p:nvPr/>
        </p:nvSpPr>
        <p:spPr bwMode="auto">
          <a:xfrm flipH="1">
            <a:off x="2429662" y="3079457"/>
            <a:ext cx="4629150" cy="0"/>
          </a:xfrm>
          <a:prstGeom prst="line">
            <a:avLst/>
          </a:prstGeom>
          <a:noFill/>
          <a:ln w="22225">
            <a:solidFill>
              <a:schemeClr val="tx1"/>
            </a:solidFill>
            <a:prstDash val="dash"/>
            <a:round/>
            <a:headEnd type="none" w="sm" len="lg"/>
            <a:tailEnd type="none" w="sm" len="med"/>
          </a:ln>
        </p:spPr>
        <p:txBody>
          <a:bodyPr/>
          <a:lstStyle/>
          <a:p>
            <a:endParaRPr lang="en-GB" dirty="0"/>
          </a:p>
        </p:txBody>
      </p:sp>
      <p:sp>
        <p:nvSpPr>
          <p:cNvPr id="12305" name="Line 16"/>
          <p:cNvSpPr>
            <a:spLocks noChangeShapeType="1"/>
          </p:cNvSpPr>
          <p:nvPr/>
        </p:nvSpPr>
        <p:spPr bwMode="auto">
          <a:xfrm flipH="1">
            <a:off x="2450300" y="2333332"/>
            <a:ext cx="4627562" cy="0"/>
          </a:xfrm>
          <a:prstGeom prst="line">
            <a:avLst/>
          </a:prstGeom>
          <a:noFill/>
          <a:ln w="22225">
            <a:solidFill>
              <a:schemeClr val="tx1"/>
            </a:solidFill>
            <a:prstDash val="dash"/>
            <a:round/>
            <a:headEnd type="none" w="sm" len="lg"/>
            <a:tailEnd type="none" w="sm" len="med"/>
          </a:ln>
        </p:spPr>
        <p:txBody>
          <a:bodyPr/>
          <a:lstStyle/>
          <a:p>
            <a:endParaRPr lang="en-GB" dirty="0"/>
          </a:p>
        </p:txBody>
      </p:sp>
      <p:sp>
        <p:nvSpPr>
          <p:cNvPr id="12306" name="Text Box 17"/>
          <p:cNvSpPr txBox="1">
            <a:spLocks noChangeArrowheads="1"/>
          </p:cNvSpPr>
          <p:nvPr/>
        </p:nvSpPr>
        <p:spPr bwMode="auto">
          <a:xfrm>
            <a:off x="1967701" y="3873207"/>
            <a:ext cx="676275" cy="366712"/>
          </a:xfrm>
          <a:prstGeom prst="rect">
            <a:avLst/>
          </a:prstGeom>
          <a:noFill/>
          <a:ln w="9525">
            <a:noFill/>
            <a:miter lim="800000"/>
            <a:headEnd type="none" w="sm" len="lg"/>
            <a:tailEnd type="none" w="sm" len="med"/>
          </a:ln>
        </p:spPr>
        <p:txBody>
          <a:bodyPr>
            <a:spAutoFit/>
          </a:bodyPr>
          <a:lstStyle/>
          <a:p>
            <a:pPr algn="ctr">
              <a:spcBef>
                <a:spcPct val="50000"/>
              </a:spcBef>
            </a:pPr>
            <a:r>
              <a:rPr lang="en-GB" dirty="0"/>
              <a:t>y2</a:t>
            </a:r>
            <a:endParaRPr lang="en-US" dirty="0"/>
          </a:p>
        </p:txBody>
      </p:sp>
      <p:sp>
        <p:nvSpPr>
          <p:cNvPr id="12307" name="Text Box 18"/>
          <p:cNvSpPr txBox="1">
            <a:spLocks noChangeArrowheads="1"/>
          </p:cNvSpPr>
          <p:nvPr/>
        </p:nvSpPr>
        <p:spPr bwMode="auto">
          <a:xfrm>
            <a:off x="1961351" y="3374732"/>
            <a:ext cx="676275" cy="366712"/>
          </a:xfrm>
          <a:prstGeom prst="rect">
            <a:avLst/>
          </a:prstGeom>
          <a:noFill/>
          <a:ln w="9525">
            <a:noFill/>
            <a:miter lim="800000"/>
            <a:headEnd type="none" w="sm" len="lg"/>
            <a:tailEnd type="none" w="sm" len="med"/>
          </a:ln>
        </p:spPr>
        <p:txBody>
          <a:bodyPr>
            <a:spAutoFit/>
          </a:bodyPr>
          <a:lstStyle/>
          <a:p>
            <a:pPr algn="ctr">
              <a:spcBef>
                <a:spcPct val="50000"/>
              </a:spcBef>
            </a:pPr>
            <a:r>
              <a:rPr lang="en-GB" dirty="0"/>
              <a:t>y3</a:t>
            </a:r>
            <a:endParaRPr lang="en-US" dirty="0"/>
          </a:p>
        </p:txBody>
      </p:sp>
      <p:sp>
        <p:nvSpPr>
          <p:cNvPr id="12308" name="Text Box 19"/>
          <p:cNvSpPr txBox="1">
            <a:spLocks noChangeArrowheads="1"/>
          </p:cNvSpPr>
          <p:nvPr/>
        </p:nvSpPr>
        <p:spPr bwMode="auto">
          <a:xfrm>
            <a:off x="1955001" y="2874670"/>
            <a:ext cx="676275" cy="366713"/>
          </a:xfrm>
          <a:prstGeom prst="rect">
            <a:avLst/>
          </a:prstGeom>
          <a:noFill/>
          <a:ln w="9525">
            <a:noFill/>
            <a:miter lim="800000"/>
            <a:headEnd type="none" w="sm" len="lg"/>
            <a:tailEnd type="none" w="sm" len="med"/>
          </a:ln>
        </p:spPr>
        <p:txBody>
          <a:bodyPr>
            <a:spAutoFit/>
          </a:bodyPr>
          <a:lstStyle/>
          <a:p>
            <a:pPr algn="ctr">
              <a:spcBef>
                <a:spcPct val="50000"/>
              </a:spcBef>
            </a:pPr>
            <a:r>
              <a:rPr lang="en-GB" dirty="0"/>
              <a:t>y4</a:t>
            </a:r>
            <a:endParaRPr lang="en-US" dirty="0"/>
          </a:p>
        </p:txBody>
      </p:sp>
      <p:sp>
        <p:nvSpPr>
          <p:cNvPr id="12309" name="Text Box 20"/>
          <p:cNvSpPr txBox="1">
            <a:spLocks noChangeArrowheads="1"/>
          </p:cNvSpPr>
          <p:nvPr/>
        </p:nvSpPr>
        <p:spPr bwMode="auto">
          <a:xfrm>
            <a:off x="1948651" y="2134895"/>
            <a:ext cx="676275" cy="366713"/>
          </a:xfrm>
          <a:prstGeom prst="rect">
            <a:avLst/>
          </a:prstGeom>
          <a:noFill/>
          <a:ln w="9525">
            <a:noFill/>
            <a:miter lim="800000"/>
            <a:headEnd type="none" w="sm" len="lg"/>
            <a:tailEnd type="none" w="sm" len="med"/>
          </a:ln>
        </p:spPr>
        <p:txBody>
          <a:bodyPr>
            <a:spAutoFit/>
          </a:bodyPr>
          <a:lstStyle/>
          <a:p>
            <a:pPr algn="ctr">
              <a:spcBef>
                <a:spcPct val="50000"/>
              </a:spcBef>
            </a:pPr>
            <a:r>
              <a:rPr lang="en-GB" dirty="0"/>
              <a:t>y5</a:t>
            </a:r>
            <a:endParaRPr lang="en-US" dirty="0"/>
          </a:p>
        </p:txBody>
      </p:sp>
      <p:sp>
        <p:nvSpPr>
          <p:cNvPr id="12310" name="Text Box 21"/>
          <p:cNvSpPr txBox="1">
            <a:spLocks noChangeArrowheads="1"/>
          </p:cNvSpPr>
          <p:nvPr/>
        </p:nvSpPr>
        <p:spPr bwMode="auto">
          <a:xfrm>
            <a:off x="4098126" y="5513095"/>
            <a:ext cx="642937" cy="366713"/>
          </a:xfrm>
          <a:prstGeom prst="rect">
            <a:avLst/>
          </a:prstGeom>
          <a:noFill/>
          <a:ln w="9525">
            <a:noFill/>
            <a:miter lim="800000"/>
            <a:headEnd type="none" w="sm" len="lg"/>
            <a:tailEnd type="none" w="sm" len="med"/>
          </a:ln>
        </p:spPr>
        <p:txBody>
          <a:bodyPr>
            <a:spAutoFit/>
          </a:bodyPr>
          <a:lstStyle/>
          <a:p>
            <a:pPr algn="ctr">
              <a:spcBef>
                <a:spcPct val="50000"/>
              </a:spcBef>
            </a:pPr>
            <a:r>
              <a:rPr lang="en-GB" dirty="0"/>
              <a:t>x2</a:t>
            </a:r>
            <a:endParaRPr lang="en-US" dirty="0"/>
          </a:p>
        </p:txBody>
      </p:sp>
      <p:sp>
        <p:nvSpPr>
          <p:cNvPr id="12311" name="Text Box 22"/>
          <p:cNvSpPr txBox="1">
            <a:spLocks noChangeArrowheads="1"/>
          </p:cNvSpPr>
          <p:nvPr/>
        </p:nvSpPr>
        <p:spPr bwMode="auto">
          <a:xfrm>
            <a:off x="4780751" y="5506745"/>
            <a:ext cx="642937" cy="366713"/>
          </a:xfrm>
          <a:prstGeom prst="rect">
            <a:avLst/>
          </a:prstGeom>
          <a:noFill/>
          <a:ln w="9525">
            <a:noFill/>
            <a:miter lim="800000"/>
            <a:headEnd type="none" w="sm" len="lg"/>
            <a:tailEnd type="none" w="sm" len="med"/>
          </a:ln>
        </p:spPr>
        <p:txBody>
          <a:bodyPr>
            <a:spAutoFit/>
          </a:bodyPr>
          <a:lstStyle/>
          <a:p>
            <a:pPr algn="ctr">
              <a:spcBef>
                <a:spcPct val="50000"/>
              </a:spcBef>
            </a:pPr>
            <a:r>
              <a:rPr lang="en-GB" dirty="0"/>
              <a:t>x3</a:t>
            </a:r>
            <a:endParaRPr lang="en-US" dirty="0"/>
          </a:p>
        </p:txBody>
      </p:sp>
      <p:sp>
        <p:nvSpPr>
          <p:cNvPr id="12312" name="Text Box 23"/>
          <p:cNvSpPr txBox="1">
            <a:spLocks noChangeArrowheads="1"/>
          </p:cNvSpPr>
          <p:nvPr/>
        </p:nvSpPr>
        <p:spPr bwMode="auto">
          <a:xfrm>
            <a:off x="6368251" y="5487695"/>
            <a:ext cx="642937" cy="366713"/>
          </a:xfrm>
          <a:prstGeom prst="rect">
            <a:avLst/>
          </a:prstGeom>
          <a:noFill/>
          <a:ln w="9525">
            <a:noFill/>
            <a:miter lim="800000"/>
            <a:headEnd type="none" w="sm" len="lg"/>
            <a:tailEnd type="none" w="sm" len="med"/>
          </a:ln>
        </p:spPr>
        <p:txBody>
          <a:bodyPr>
            <a:spAutoFit/>
          </a:bodyPr>
          <a:lstStyle/>
          <a:p>
            <a:pPr algn="ctr">
              <a:spcBef>
                <a:spcPct val="50000"/>
              </a:spcBef>
            </a:pPr>
            <a:r>
              <a:rPr lang="en-GB" dirty="0"/>
              <a:t>x4</a:t>
            </a:r>
            <a:endParaRPr lang="en-US" dirty="0"/>
          </a:p>
        </p:txBody>
      </p:sp>
      <p:grpSp>
        <p:nvGrpSpPr>
          <p:cNvPr id="2" name="Group 24"/>
          <p:cNvGrpSpPr>
            <a:grpSpLocks/>
          </p:cNvGrpSpPr>
          <p:nvPr/>
        </p:nvGrpSpPr>
        <p:grpSpPr bwMode="auto">
          <a:xfrm>
            <a:off x="2682076" y="4592344"/>
            <a:ext cx="808037" cy="725488"/>
            <a:chOff x="1680" y="3072"/>
            <a:chExt cx="509" cy="457"/>
          </a:xfrm>
        </p:grpSpPr>
        <p:sp>
          <p:nvSpPr>
            <p:cNvPr id="12332" name="Oval 25"/>
            <p:cNvSpPr>
              <a:spLocks noChangeArrowheads="1"/>
            </p:cNvSpPr>
            <p:nvPr/>
          </p:nvSpPr>
          <p:spPr bwMode="auto">
            <a:xfrm>
              <a:off x="2052" y="3183"/>
              <a:ext cx="96" cy="98"/>
            </a:xfrm>
            <a:prstGeom prst="ellipse">
              <a:avLst/>
            </a:prstGeom>
            <a:solidFill>
              <a:srgbClr val="FF0000"/>
            </a:solidFill>
            <a:ln w="57150">
              <a:noFill/>
              <a:round/>
              <a:headEnd type="none" w="sm" len="med"/>
              <a:tailEnd type="none" w="sm" len="med"/>
            </a:ln>
          </p:spPr>
          <p:txBody>
            <a:bodyPr wrap="none" anchor="ctr"/>
            <a:lstStyle/>
            <a:p>
              <a:endParaRPr lang="en-GB" dirty="0"/>
            </a:p>
          </p:txBody>
        </p:sp>
        <p:sp>
          <p:nvSpPr>
            <p:cNvPr id="12333" name="Line 26"/>
            <p:cNvSpPr>
              <a:spLocks noChangeShapeType="1"/>
            </p:cNvSpPr>
            <p:nvPr/>
          </p:nvSpPr>
          <p:spPr bwMode="auto">
            <a:xfrm flipV="1">
              <a:off x="1680" y="3248"/>
              <a:ext cx="392" cy="281"/>
            </a:xfrm>
            <a:prstGeom prst="line">
              <a:avLst/>
            </a:prstGeom>
            <a:noFill/>
            <a:ln w="57150">
              <a:solidFill>
                <a:srgbClr val="FF0000"/>
              </a:solidFill>
              <a:round/>
              <a:headEnd type="none" w="sm" len="med"/>
              <a:tailEnd type="stealth" w="sm" len="med"/>
            </a:ln>
          </p:spPr>
          <p:txBody>
            <a:bodyPr/>
            <a:lstStyle/>
            <a:p>
              <a:endParaRPr lang="en-GB" dirty="0"/>
            </a:p>
          </p:txBody>
        </p:sp>
        <p:sp>
          <p:nvSpPr>
            <p:cNvPr id="12334" name="Text Box 27"/>
            <p:cNvSpPr txBox="1">
              <a:spLocks noChangeArrowheads="1"/>
            </p:cNvSpPr>
            <p:nvPr/>
          </p:nvSpPr>
          <p:spPr bwMode="auto">
            <a:xfrm>
              <a:off x="1792" y="3072"/>
              <a:ext cx="397" cy="231"/>
            </a:xfrm>
            <a:prstGeom prst="rect">
              <a:avLst/>
            </a:prstGeom>
            <a:noFill/>
            <a:ln w="57150">
              <a:noFill/>
              <a:miter lim="800000"/>
              <a:headEnd type="none" w="sm" len="med"/>
              <a:tailEnd type="none" w="sm" len="med"/>
            </a:ln>
          </p:spPr>
          <p:txBody>
            <a:bodyPr>
              <a:spAutoFit/>
            </a:bodyPr>
            <a:lstStyle/>
            <a:p>
              <a:pPr algn="ctr">
                <a:spcBef>
                  <a:spcPct val="50000"/>
                </a:spcBef>
              </a:pPr>
              <a:r>
                <a:rPr lang="en-GB" dirty="0"/>
                <a:t>C</a:t>
              </a:r>
              <a:endParaRPr lang="en-US" dirty="0"/>
            </a:p>
          </p:txBody>
        </p:sp>
      </p:grpSp>
      <p:grpSp>
        <p:nvGrpSpPr>
          <p:cNvPr id="3" name="Group 28"/>
          <p:cNvGrpSpPr>
            <a:grpSpLocks/>
          </p:cNvGrpSpPr>
          <p:nvPr/>
        </p:nvGrpSpPr>
        <p:grpSpPr bwMode="auto">
          <a:xfrm>
            <a:off x="5120476" y="3009608"/>
            <a:ext cx="2071687" cy="515937"/>
            <a:chOff x="3216" y="2075"/>
            <a:chExt cx="1305" cy="325"/>
          </a:xfrm>
        </p:grpSpPr>
        <p:sp>
          <p:nvSpPr>
            <p:cNvPr id="12329" name="Oval 29"/>
            <p:cNvSpPr>
              <a:spLocks noChangeArrowheads="1"/>
            </p:cNvSpPr>
            <p:nvPr/>
          </p:nvSpPr>
          <p:spPr bwMode="auto">
            <a:xfrm>
              <a:off x="4141" y="2075"/>
              <a:ext cx="98" cy="98"/>
            </a:xfrm>
            <a:prstGeom prst="ellipse">
              <a:avLst/>
            </a:prstGeom>
            <a:solidFill>
              <a:srgbClr val="FF0000"/>
            </a:solidFill>
            <a:ln w="9525">
              <a:solidFill>
                <a:schemeClr val="tx1"/>
              </a:solidFill>
              <a:round/>
              <a:headEnd type="none" w="sm" len="med"/>
              <a:tailEnd type="none" w="sm" len="med"/>
            </a:ln>
          </p:spPr>
          <p:txBody>
            <a:bodyPr wrap="none" anchor="ctr"/>
            <a:lstStyle/>
            <a:p>
              <a:endParaRPr lang="en-GB" dirty="0"/>
            </a:p>
          </p:txBody>
        </p:sp>
        <p:sp>
          <p:nvSpPr>
            <p:cNvPr id="12330" name="Freeform 30"/>
            <p:cNvSpPr>
              <a:spLocks/>
            </p:cNvSpPr>
            <p:nvPr/>
          </p:nvSpPr>
          <p:spPr bwMode="auto">
            <a:xfrm>
              <a:off x="3216" y="2119"/>
              <a:ext cx="938" cy="281"/>
            </a:xfrm>
            <a:custGeom>
              <a:avLst/>
              <a:gdLst>
                <a:gd name="T0" fmla="*/ 0 w 432"/>
                <a:gd name="T1" fmla="*/ 210 h 210"/>
                <a:gd name="T2" fmla="*/ 432 w 432"/>
                <a:gd name="T3" fmla="*/ 0 h 210"/>
                <a:gd name="T4" fmla="*/ 0 60000 65536"/>
                <a:gd name="T5" fmla="*/ 0 60000 65536"/>
                <a:gd name="T6" fmla="*/ 0 w 432"/>
                <a:gd name="T7" fmla="*/ 0 h 210"/>
                <a:gd name="T8" fmla="*/ 432 w 432"/>
                <a:gd name="T9" fmla="*/ 210 h 210"/>
              </a:gdLst>
              <a:ahLst/>
              <a:cxnLst>
                <a:cxn ang="T4">
                  <a:pos x="T0" y="T1"/>
                </a:cxn>
                <a:cxn ang="T5">
                  <a:pos x="T2" y="T3"/>
                </a:cxn>
              </a:cxnLst>
              <a:rect l="T6" t="T7" r="T8" b="T9"/>
              <a:pathLst>
                <a:path w="432" h="210">
                  <a:moveTo>
                    <a:pt x="0" y="210"/>
                  </a:moveTo>
                  <a:lnTo>
                    <a:pt x="432" y="0"/>
                  </a:lnTo>
                </a:path>
              </a:pathLst>
            </a:custGeom>
            <a:noFill/>
            <a:ln w="57150" cap="flat" cmpd="sng">
              <a:solidFill>
                <a:srgbClr val="FF0000"/>
              </a:solidFill>
              <a:prstDash val="solid"/>
              <a:round/>
              <a:headEnd type="none" w="sm" len="med"/>
              <a:tailEnd type="stealth" w="sm" len="med"/>
            </a:ln>
          </p:spPr>
          <p:txBody>
            <a:bodyPr/>
            <a:lstStyle/>
            <a:p>
              <a:endParaRPr lang="en-GB" dirty="0"/>
            </a:p>
          </p:txBody>
        </p:sp>
        <p:sp>
          <p:nvSpPr>
            <p:cNvPr id="12331" name="Text Box 31"/>
            <p:cNvSpPr txBox="1">
              <a:spLocks noChangeArrowheads="1"/>
            </p:cNvSpPr>
            <p:nvPr/>
          </p:nvSpPr>
          <p:spPr bwMode="auto">
            <a:xfrm>
              <a:off x="4116" y="2084"/>
              <a:ext cx="405" cy="231"/>
            </a:xfrm>
            <a:prstGeom prst="rect">
              <a:avLst/>
            </a:prstGeom>
            <a:noFill/>
            <a:ln w="15875">
              <a:noFill/>
              <a:miter lim="800000"/>
              <a:headEnd type="none" w="sm" len="med"/>
              <a:tailEnd type="none" w="sm" len="med"/>
            </a:ln>
          </p:spPr>
          <p:txBody>
            <a:bodyPr>
              <a:spAutoFit/>
            </a:bodyPr>
            <a:lstStyle/>
            <a:p>
              <a:pPr algn="ctr">
                <a:spcBef>
                  <a:spcPct val="50000"/>
                </a:spcBef>
              </a:pPr>
              <a:r>
                <a:rPr lang="en-GB" dirty="0"/>
                <a:t>F</a:t>
              </a:r>
              <a:endParaRPr lang="en-US" dirty="0"/>
            </a:p>
          </p:txBody>
        </p:sp>
      </p:grpSp>
      <p:grpSp>
        <p:nvGrpSpPr>
          <p:cNvPr id="4" name="Group 32"/>
          <p:cNvGrpSpPr>
            <a:grpSpLocks/>
          </p:cNvGrpSpPr>
          <p:nvPr/>
        </p:nvGrpSpPr>
        <p:grpSpPr bwMode="auto">
          <a:xfrm>
            <a:off x="6187276" y="2093620"/>
            <a:ext cx="642937" cy="366713"/>
            <a:chOff x="3888" y="1498"/>
            <a:chExt cx="405" cy="231"/>
          </a:xfrm>
        </p:grpSpPr>
        <p:sp>
          <p:nvSpPr>
            <p:cNvPr id="12327" name="Oval 33"/>
            <p:cNvSpPr>
              <a:spLocks noChangeArrowheads="1"/>
            </p:cNvSpPr>
            <p:nvPr/>
          </p:nvSpPr>
          <p:spPr bwMode="auto">
            <a:xfrm>
              <a:off x="4145" y="1596"/>
              <a:ext cx="98" cy="98"/>
            </a:xfrm>
            <a:prstGeom prst="ellipse">
              <a:avLst/>
            </a:prstGeom>
            <a:solidFill>
              <a:srgbClr val="FF0000"/>
            </a:solidFill>
            <a:ln w="9525">
              <a:solidFill>
                <a:schemeClr val="tx1"/>
              </a:solidFill>
              <a:round/>
              <a:headEnd type="none" w="sm" len="med"/>
              <a:tailEnd type="none" w="sm" len="med"/>
            </a:ln>
          </p:spPr>
          <p:txBody>
            <a:bodyPr wrap="none" anchor="ctr"/>
            <a:lstStyle/>
            <a:p>
              <a:endParaRPr lang="en-GB" dirty="0"/>
            </a:p>
          </p:txBody>
        </p:sp>
        <p:sp>
          <p:nvSpPr>
            <p:cNvPr id="12328" name="Text Box 34"/>
            <p:cNvSpPr txBox="1">
              <a:spLocks noChangeArrowheads="1"/>
            </p:cNvSpPr>
            <p:nvPr/>
          </p:nvSpPr>
          <p:spPr bwMode="auto">
            <a:xfrm>
              <a:off x="3888" y="1498"/>
              <a:ext cx="405" cy="231"/>
            </a:xfrm>
            <a:prstGeom prst="rect">
              <a:avLst/>
            </a:prstGeom>
            <a:noFill/>
            <a:ln w="15875">
              <a:noFill/>
              <a:miter lim="800000"/>
              <a:headEnd type="none" w="sm" len="med"/>
              <a:tailEnd type="none" w="sm" len="med"/>
            </a:ln>
          </p:spPr>
          <p:txBody>
            <a:bodyPr>
              <a:spAutoFit/>
            </a:bodyPr>
            <a:lstStyle/>
            <a:p>
              <a:pPr algn="ctr">
                <a:spcBef>
                  <a:spcPct val="50000"/>
                </a:spcBef>
              </a:pPr>
              <a:r>
                <a:rPr lang="en-GB" dirty="0"/>
                <a:t>G</a:t>
              </a:r>
              <a:endParaRPr lang="en-US" dirty="0"/>
            </a:p>
          </p:txBody>
        </p:sp>
      </p:grpSp>
      <p:sp>
        <p:nvSpPr>
          <p:cNvPr id="12316" name="Line 35"/>
          <p:cNvSpPr>
            <a:spLocks noChangeShapeType="1"/>
          </p:cNvSpPr>
          <p:nvPr/>
        </p:nvSpPr>
        <p:spPr bwMode="auto">
          <a:xfrm>
            <a:off x="4418800" y="2023769"/>
            <a:ext cx="0" cy="3551238"/>
          </a:xfrm>
          <a:prstGeom prst="line">
            <a:avLst/>
          </a:prstGeom>
          <a:noFill/>
          <a:ln w="22225">
            <a:solidFill>
              <a:schemeClr val="tx1"/>
            </a:solidFill>
            <a:prstDash val="dash"/>
            <a:round/>
            <a:headEnd type="none" w="sm" len="lg"/>
            <a:tailEnd type="none" w="sm" len="lg"/>
          </a:ln>
        </p:spPr>
        <p:txBody>
          <a:bodyPr wrap="none" anchor="ctr"/>
          <a:lstStyle/>
          <a:p>
            <a:endParaRPr lang="en-GB" dirty="0"/>
          </a:p>
        </p:txBody>
      </p:sp>
      <p:sp>
        <p:nvSpPr>
          <p:cNvPr id="12317" name="Line 36"/>
          <p:cNvSpPr>
            <a:spLocks noChangeShapeType="1"/>
          </p:cNvSpPr>
          <p:nvPr/>
        </p:nvSpPr>
        <p:spPr bwMode="auto">
          <a:xfrm>
            <a:off x="5103012" y="1995194"/>
            <a:ext cx="0" cy="3551238"/>
          </a:xfrm>
          <a:prstGeom prst="line">
            <a:avLst/>
          </a:prstGeom>
          <a:noFill/>
          <a:ln w="22225">
            <a:solidFill>
              <a:schemeClr val="tx1"/>
            </a:solidFill>
            <a:prstDash val="dash"/>
            <a:round/>
            <a:headEnd type="none" w="sm" len="lg"/>
            <a:tailEnd type="none" w="sm" len="lg"/>
          </a:ln>
        </p:spPr>
        <p:txBody>
          <a:bodyPr wrap="none" anchor="ctr"/>
          <a:lstStyle/>
          <a:p>
            <a:endParaRPr lang="en-GB" dirty="0"/>
          </a:p>
        </p:txBody>
      </p:sp>
      <p:grpSp>
        <p:nvGrpSpPr>
          <p:cNvPr id="5" name="Group 37"/>
          <p:cNvGrpSpPr>
            <a:grpSpLocks/>
          </p:cNvGrpSpPr>
          <p:nvPr/>
        </p:nvGrpSpPr>
        <p:grpSpPr bwMode="auto">
          <a:xfrm>
            <a:off x="3394862" y="3830345"/>
            <a:ext cx="1144588" cy="866775"/>
            <a:chOff x="2129" y="2562"/>
            <a:chExt cx="721" cy="576"/>
          </a:xfrm>
        </p:grpSpPr>
        <p:sp>
          <p:nvSpPr>
            <p:cNvPr id="12323" name="Line 38"/>
            <p:cNvSpPr>
              <a:spLocks noChangeShapeType="1"/>
            </p:cNvSpPr>
            <p:nvPr/>
          </p:nvSpPr>
          <p:spPr bwMode="auto">
            <a:xfrm flipV="1">
              <a:off x="2129" y="2713"/>
              <a:ext cx="0" cy="425"/>
            </a:xfrm>
            <a:prstGeom prst="line">
              <a:avLst/>
            </a:prstGeom>
            <a:noFill/>
            <a:ln w="57150">
              <a:solidFill>
                <a:srgbClr val="FF0000"/>
              </a:solidFill>
              <a:round/>
              <a:headEnd type="none" w="sm" len="med"/>
              <a:tailEnd type="stealth" w="sm" len="med"/>
            </a:ln>
          </p:spPr>
          <p:txBody>
            <a:bodyPr/>
            <a:lstStyle/>
            <a:p>
              <a:endParaRPr lang="en-GB" dirty="0"/>
            </a:p>
          </p:txBody>
        </p:sp>
        <p:sp>
          <p:nvSpPr>
            <p:cNvPr id="12324" name="Line 39"/>
            <p:cNvSpPr>
              <a:spLocks noChangeShapeType="1"/>
            </p:cNvSpPr>
            <p:nvPr/>
          </p:nvSpPr>
          <p:spPr bwMode="auto">
            <a:xfrm>
              <a:off x="2129" y="2739"/>
              <a:ext cx="607" cy="0"/>
            </a:xfrm>
            <a:prstGeom prst="line">
              <a:avLst/>
            </a:prstGeom>
            <a:noFill/>
            <a:ln w="57150">
              <a:solidFill>
                <a:srgbClr val="FF0000"/>
              </a:solidFill>
              <a:round/>
              <a:headEnd type="none" w="sm" len="med"/>
              <a:tailEnd type="stealth" w="sm" len="med"/>
            </a:ln>
          </p:spPr>
          <p:txBody>
            <a:bodyPr/>
            <a:lstStyle/>
            <a:p>
              <a:endParaRPr lang="en-GB" dirty="0"/>
            </a:p>
          </p:txBody>
        </p:sp>
        <p:sp>
          <p:nvSpPr>
            <p:cNvPr id="12325" name="Text Box 40"/>
            <p:cNvSpPr txBox="1">
              <a:spLocks noChangeArrowheads="1"/>
            </p:cNvSpPr>
            <p:nvPr/>
          </p:nvSpPr>
          <p:spPr bwMode="auto">
            <a:xfrm>
              <a:off x="2445" y="2562"/>
              <a:ext cx="405" cy="244"/>
            </a:xfrm>
            <a:prstGeom prst="rect">
              <a:avLst/>
            </a:prstGeom>
            <a:noFill/>
            <a:ln w="15875">
              <a:noFill/>
              <a:miter lim="800000"/>
              <a:headEnd type="none" w="sm" len="med"/>
              <a:tailEnd type="none" w="sm" len="med"/>
            </a:ln>
          </p:spPr>
          <p:txBody>
            <a:bodyPr>
              <a:spAutoFit/>
            </a:bodyPr>
            <a:lstStyle/>
            <a:p>
              <a:pPr algn="ctr">
                <a:spcBef>
                  <a:spcPct val="50000"/>
                </a:spcBef>
              </a:pPr>
              <a:r>
                <a:rPr lang="en-GB" dirty="0"/>
                <a:t>D</a:t>
              </a:r>
              <a:endParaRPr lang="en-US" dirty="0"/>
            </a:p>
          </p:txBody>
        </p:sp>
        <p:sp>
          <p:nvSpPr>
            <p:cNvPr id="12326" name="Oval 41"/>
            <p:cNvSpPr>
              <a:spLocks noChangeArrowheads="1"/>
            </p:cNvSpPr>
            <p:nvPr/>
          </p:nvSpPr>
          <p:spPr bwMode="auto">
            <a:xfrm>
              <a:off x="2724" y="2695"/>
              <a:ext cx="98" cy="98"/>
            </a:xfrm>
            <a:prstGeom prst="ellipse">
              <a:avLst/>
            </a:prstGeom>
            <a:solidFill>
              <a:srgbClr val="FF0000"/>
            </a:solidFill>
            <a:ln w="9525">
              <a:solidFill>
                <a:schemeClr val="tx1"/>
              </a:solidFill>
              <a:round/>
              <a:headEnd type="none" w="sm" len="med"/>
              <a:tailEnd type="none" w="sm" len="med"/>
            </a:ln>
          </p:spPr>
          <p:txBody>
            <a:bodyPr wrap="none" anchor="ctr"/>
            <a:lstStyle/>
            <a:p>
              <a:endParaRPr lang="en-GB" dirty="0"/>
            </a:p>
          </p:txBody>
        </p:sp>
      </p:grpSp>
      <p:grpSp>
        <p:nvGrpSpPr>
          <p:cNvPr id="6" name="Group 42"/>
          <p:cNvGrpSpPr>
            <a:grpSpLocks/>
          </p:cNvGrpSpPr>
          <p:nvPr/>
        </p:nvGrpSpPr>
        <p:grpSpPr bwMode="auto">
          <a:xfrm>
            <a:off x="4491826" y="3319169"/>
            <a:ext cx="771525" cy="654050"/>
            <a:chOff x="2820" y="2270"/>
            <a:chExt cx="486" cy="412"/>
          </a:xfrm>
        </p:grpSpPr>
        <p:sp>
          <p:nvSpPr>
            <p:cNvPr id="12320" name="Freeform 43"/>
            <p:cNvSpPr>
              <a:spLocks/>
            </p:cNvSpPr>
            <p:nvPr/>
          </p:nvSpPr>
          <p:spPr bwMode="auto">
            <a:xfrm>
              <a:off x="2820" y="2436"/>
              <a:ext cx="336" cy="246"/>
            </a:xfrm>
            <a:custGeom>
              <a:avLst/>
              <a:gdLst>
                <a:gd name="T0" fmla="*/ 0 w 336"/>
                <a:gd name="T1" fmla="*/ 246 h 246"/>
                <a:gd name="T2" fmla="*/ 306 w 336"/>
                <a:gd name="T3" fmla="*/ 24 h 246"/>
                <a:gd name="T4" fmla="*/ 336 w 336"/>
                <a:gd name="T5" fmla="*/ 0 h 246"/>
                <a:gd name="T6" fmla="*/ 0 60000 65536"/>
                <a:gd name="T7" fmla="*/ 0 60000 65536"/>
                <a:gd name="T8" fmla="*/ 0 60000 65536"/>
                <a:gd name="T9" fmla="*/ 0 w 336"/>
                <a:gd name="T10" fmla="*/ 0 h 246"/>
                <a:gd name="T11" fmla="*/ 336 w 336"/>
                <a:gd name="T12" fmla="*/ 246 h 246"/>
              </a:gdLst>
              <a:ahLst/>
              <a:cxnLst>
                <a:cxn ang="T6">
                  <a:pos x="T0" y="T1"/>
                </a:cxn>
                <a:cxn ang="T7">
                  <a:pos x="T2" y="T3"/>
                </a:cxn>
                <a:cxn ang="T8">
                  <a:pos x="T4" y="T5"/>
                </a:cxn>
              </a:cxnLst>
              <a:rect l="T9" t="T10" r="T11" b="T12"/>
              <a:pathLst>
                <a:path w="336" h="246">
                  <a:moveTo>
                    <a:pt x="0" y="246"/>
                  </a:moveTo>
                  <a:lnTo>
                    <a:pt x="306" y="24"/>
                  </a:lnTo>
                  <a:lnTo>
                    <a:pt x="336" y="0"/>
                  </a:lnTo>
                </a:path>
              </a:pathLst>
            </a:custGeom>
            <a:noFill/>
            <a:ln w="57150" cap="flat" cmpd="sng">
              <a:solidFill>
                <a:srgbClr val="FF0000"/>
              </a:solidFill>
              <a:prstDash val="solid"/>
              <a:round/>
              <a:headEnd type="none" w="sm" len="med"/>
              <a:tailEnd type="stealth" w="sm" len="med"/>
            </a:ln>
          </p:spPr>
          <p:txBody>
            <a:bodyPr/>
            <a:lstStyle/>
            <a:p>
              <a:endParaRPr lang="en-GB" dirty="0"/>
            </a:p>
          </p:txBody>
        </p:sp>
        <p:sp>
          <p:nvSpPr>
            <p:cNvPr id="12321" name="Text Box 44"/>
            <p:cNvSpPr txBox="1">
              <a:spLocks noChangeArrowheads="1"/>
            </p:cNvSpPr>
            <p:nvPr/>
          </p:nvSpPr>
          <p:spPr bwMode="auto">
            <a:xfrm>
              <a:off x="2901" y="2270"/>
              <a:ext cx="405" cy="231"/>
            </a:xfrm>
            <a:prstGeom prst="rect">
              <a:avLst/>
            </a:prstGeom>
            <a:noFill/>
            <a:ln w="15875">
              <a:noFill/>
              <a:miter lim="800000"/>
              <a:headEnd type="none" w="sm" len="med"/>
              <a:tailEnd type="none" w="sm" len="med"/>
            </a:ln>
          </p:spPr>
          <p:txBody>
            <a:bodyPr>
              <a:spAutoFit/>
            </a:bodyPr>
            <a:lstStyle/>
            <a:p>
              <a:pPr algn="ctr">
                <a:spcBef>
                  <a:spcPct val="50000"/>
                </a:spcBef>
              </a:pPr>
              <a:r>
                <a:rPr lang="en-GB" dirty="0"/>
                <a:t>E</a:t>
              </a:r>
              <a:endParaRPr lang="en-US" dirty="0"/>
            </a:p>
          </p:txBody>
        </p:sp>
        <p:sp>
          <p:nvSpPr>
            <p:cNvPr id="12322" name="Oval 45"/>
            <p:cNvSpPr>
              <a:spLocks noChangeArrowheads="1"/>
            </p:cNvSpPr>
            <p:nvPr/>
          </p:nvSpPr>
          <p:spPr bwMode="auto">
            <a:xfrm>
              <a:off x="3148" y="2370"/>
              <a:ext cx="98" cy="98"/>
            </a:xfrm>
            <a:prstGeom prst="ellipse">
              <a:avLst/>
            </a:prstGeom>
            <a:solidFill>
              <a:srgbClr val="FF0000"/>
            </a:solidFill>
            <a:ln w="9525">
              <a:solidFill>
                <a:schemeClr val="tx1"/>
              </a:solidFill>
              <a:round/>
              <a:headEnd type="none" w="sm" len="med"/>
              <a:tailEnd type="none" w="sm" len="med"/>
            </a:ln>
          </p:spPr>
          <p:txBody>
            <a:bodyPr wrap="none" anchor="ctr"/>
            <a:lstStyle/>
            <a:p>
              <a:endParaRPr lang="en-GB"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wipe(left)">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5"/>
          <p:cNvSpPr>
            <a:spLocks noChangeArrowheads="1"/>
          </p:cNvSpPr>
          <p:nvPr/>
        </p:nvSpPr>
        <p:spPr bwMode="auto">
          <a:xfrm>
            <a:off x="2863850" y="1618171"/>
            <a:ext cx="5027612" cy="360363"/>
          </a:xfrm>
          <a:prstGeom prst="rect">
            <a:avLst/>
          </a:prstGeom>
          <a:solidFill>
            <a:schemeClr val="bg1">
              <a:lumMod val="95000"/>
            </a:schemeClr>
          </a:solidFill>
          <a:ln w="31750">
            <a:noFill/>
            <a:miter lim="800000"/>
            <a:headEnd type="none" w="lg" len="med"/>
            <a:tailEnd type="none" w="lg" len="med"/>
          </a:ln>
        </p:spPr>
        <p:txBody>
          <a:bodyPr wrap="none" anchor="ctr"/>
          <a:lstStyle/>
          <a:p>
            <a:endParaRPr lang="en-GB" dirty="0"/>
          </a:p>
        </p:txBody>
      </p:sp>
      <p:sp>
        <p:nvSpPr>
          <p:cNvPr id="17411" name="Rectangle 6"/>
          <p:cNvSpPr>
            <a:spLocks noChangeArrowheads="1"/>
          </p:cNvSpPr>
          <p:nvPr/>
        </p:nvSpPr>
        <p:spPr bwMode="auto">
          <a:xfrm>
            <a:off x="2863850" y="4516946"/>
            <a:ext cx="5027612" cy="720725"/>
          </a:xfrm>
          <a:prstGeom prst="rect">
            <a:avLst/>
          </a:prstGeom>
          <a:solidFill>
            <a:schemeClr val="bg1">
              <a:lumMod val="95000"/>
            </a:schemeClr>
          </a:solidFill>
          <a:ln w="31750">
            <a:noFill/>
            <a:miter lim="800000"/>
            <a:headEnd type="none" w="lg" len="med"/>
            <a:tailEnd type="none" w="lg" len="med"/>
          </a:ln>
        </p:spPr>
        <p:txBody>
          <a:bodyPr wrap="none" anchor="ctr"/>
          <a:lstStyle/>
          <a:p>
            <a:endParaRPr lang="en-GB" dirty="0"/>
          </a:p>
        </p:txBody>
      </p:sp>
      <p:sp>
        <p:nvSpPr>
          <p:cNvPr id="17412" name="Rectangle 7"/>
          <p:cNvSpPr>
            <a:spLocks noChangeArrowheads="1"/>
          </p:cNvSpPr>
          <p:nvPr/>
        </p:nvSpPr>
        <p:spPr bwMode="auto">
          <a:xfrm>
            <a:off x="1387476" y="1981708"/>
            <a:ext cx="6810375" cy="506412"/>
          </a:xfrm>
          <a:prstGeom prst="rect">
            <a:avLst/>
          </a:prstGeom>
          <a:solidFill>
            <a:schemeClr val="bg1">
              <a:lumMod val="95000"/>
            </a:schemeClr>
          </a:solidFill>
          <a:ln w="9525">
            <a:solidFill>
              <a:schemeClr val="tx1"/>
            </a:solidFill>
            <a:miter lim="800000"/>
            <a:headEnd/>
            <a:tailEnd/>
          </a:ln>
        </p:spPr>
        <p:txBody>
          <a:bodyPr wrap="none" anchor="ctr"/>
          <a:lstStyle/>
          <a:p>
            <a:endParaRPr lang="en-GB" dirty="0"/>
          </a:p>
        </p:txBody>
      </p:sp>
      <p:sp>
        <p:nvSpPr>
          <p:cNvPr id="17413" name="AutoShape 8"/>
          <p:cNvSpPr>
            <a:spLocks noChangeArrowheads="1"/>
          </p:cNvSpPr>
          <p:nvPr/>
        </p:nvSpPr>
        <p:spPr bwMode="auto">
          <a:xfrm>
            <a:off x="2828925" y="1283208"/>
            <a:ext cx="5073650" cy="328612"/>
          </a:xfrm>
          <a:prstGeom prst="triangle">
            <a:avLst>
              <a:gd name="adj" fmla="val 50000"/>
            </a:avLst>
          </a:prstGeom>
          <a:solidFill>
            <a:schemeClr val="bg1">
              <a:lumMod val="95000"/>
            </a:schemeClr>
          </a:solidFill>
          <a:ln w="9525">
            <a:solidFill>
              <a:schemeClr val="tx1"/>
            </a:solidFill>
            <a:miter lim="800000"/>
            <a:headEnd/>
            <a:tailEnd type="none" w="sm" len="sm"/>
          </a:ln>
        </p:spPr>
        <p:txBody>
          <a:bodyPr wrap="none" anchor="ctr"/>
          <a:lstStyle/>
          <a:p>
            <a:endParaRPr lang="en-GB" dirty="0"/>
          </a:p>
        </p:txBody>
      </p:sp>
      <p:sp>
        <p:nvSpPr>
          <p:cNvPr id="17414" name="Rectangle 9"/>
          <p:cNvSpPr>
            <a:spLocks noChangeArrowheads="1"/>
          </p:cNvSpPr>
          <p:nvPr/>
        </p:nvSpPr>
        <p:spPr bwMode="auto">
          <a:xfrm>
            <a:off x="1379538" y="2488121"/>
            <a:ext cx="6811963" cy="506413"/>
          </a:xfrm>
          <a:prstGeom prst="rect">
            <a:avLst/>
          </a:prstGeom>
          <a:solidFill>
            <a:schemeClr val="bg1">
              <a:lumMod val="95000"/>
            </a:schemeClr>
          </a:solidFill>
          <a:ln w="9525">
            <a:solidFill>
              <a:schemeClr val="tx1"/>
            </a:solidFill>
            <a:miter lim="800000"/>
            <a:headEnd/>
            <a:tailEnd/>
          </a:ln>
        </p:spPr>
        <p:txBody>
          <a:bodyPr wrap="none" anchor="ctr"/>
          <a:lstStyle/>
          <a:p>
            <a:endParaRPr lang="en-GB" dirty="0"/>
          </a:p>
        </p:txBody>
      </p:sp>
      <p:sp>
        <p:nvSpPr>
          <p:cNvPr id="17415" name="Rectangle 10"/>
          <p:cNvSpPr>
            <a:spLocks noChangeArrowheads="1"/>
          </p:cNvSpPr>
          <p:nvPr/>
        </p:nvSpPr>
        <p:spPr bwMode="auto">
          <a:xfrm>
            <a:off x="1387476" y="2994534"/>
            <a:ext cx="6810375" cy="504825"/>
          </a:xfrm>
          <a:prstGeom prst="rect">
            <a:avLst/>
          </a:prstGeom>
          <a:solidFill>
            <a:schemeClr val="bg1">
              <a:lumMod val="95000"/>
            </a:schemeClr>
          </a:solidFill>
          <a:ln w="9525">
            <a:solidFill>
              <a:schemeClr val="tx1"/>
            </a:solidFill>
            <a:miter lim="800000"/>
            <a:headEnd/>
            <a:tailEnd/>
          </a:ln>
        </p:spPr>
        <p:txBody>
          <a:bodyPr wrap="none" anchor="ctr"/>
          <a:lstStyle/>
          <a:p>
            <a:endParaRPr lang="en-GB" dirty="0"/>
          </a:p>
        </p:txBody>
      </p:sp>
      <p:sp>
        <p:nvSpPr>
          <p:cNvPr id="17416" name="Rectangle 11"/>
          <p:cNvSpPr>
            <a:spLocks noChangeArrowheads="1"/>
          </p:cNvSpPr>
          <p:nvPr/>
        </p:nvSpPr>
        <p:spPr bwMode="auto">
          <a:xfrm>
            <a:off x="1387476" y="3499358"/>
            <a:ext cx="6810375" cy="506412"/>
          </a:xfrm>
          <a:prstGeom prst="rect">
            <a:avLst/>
          </a:prstGeom>
          <a:solidFill>
            <a:schemeClr val="bg1">
              <a:lumMod val="95000"/>
            </a:schemeClr>
          </a:solidFill>
          <a:ln w="9525">
            <a:solidFill>
              <a:schemeClr val="tx1"/>
            </a:solidFill>
            <a:miter lim="800000"/>
            <a:headEnd/>
            <a:tailEnd/>
          </a:ln>
        </p:spPr>
        <p:txBody>
          <a:bodyPr wrap="none" anchor="ctr"/>
          <a:lstStyle/>
          <a:p>
            <a:endParaRPr lang="en-GB" dirty="0"/>
          </a:p>
        </p:txBody>
      </p:sp>
      <p:sp>
        <p:nvSpPr>
          <p:cNvPr id="17417" name="Rectangle 12"/>
          <p:cNvSpPr>
            <a:spLocks noChangeArrowheads="1"/>
          </p:cNvSpPr>
          <p:nvPr/>
        </p:nvSpPr>
        <p:spPr bwMode="auto">
          <a:xfrm>
            <a:off x="1379538" y="4005771"/>
            <a:ext cx="6811963" cy="506413"/>
          </a:xfrm>
          <a:prstGeom prst="rect">
            <a:avLst/>
          </a:prstGeom>
          <a:solidFill>
            <a:schemeClr val="bg1">
              <a:lumMod val="95000"/>
            </a:schemeClr>
          </a:solidFill>
          <a:ln w="9525">
            <a:solidFill>
              <a:schemeClr val="tx1"/>
            </a:solidFill>
            <a:miter lim="800000"/>
            <a:headEnd/>
            <a:tailEnd/>
          </a:ln>
        </p:spPr>
        <p:txBody>
          <a:bodyPr wrap="none" anchor="ctr"/>
          <a:lstStyle/>
          <a:p>
            <a:endParaRPr lang="en-GB" dirty="0"/>
          </a:p>
        </p:txBody>
      </p:sp>
      <p:sp>
        <p:nvSpPr>
          <p:cNvPr id="17418" name="Rectangle 13"/>
          <p:cNvSpPr>
            <a:spLocks noChangeArrowheads="1"/>
          </p:cNvSpPr>
          <p:nvPr/>
        </p:nvSpPr>
        <p:spPr bwMode="auto">
          <a:xfrm>
            <a:off x="906463" y="1981708"/>
            <a:ext cx="468313" cy="2533650"/>
          </a:xfrm>
          <a:prstGeom prst="rect">
            <a:avLst/>
          </a:prstGeom>
          <a:solidFill>
            <a:srgbClr val="CCCCFF"/>
          </a:solidFill>
          <a:ln w="9525">
            <a:solidFill>
              <a:schemeClr val="tx1"/>
            </a:solidFill>
            <a:miter lim="800000"/>
            <a:headEnd/>
            <a:tailEnd/>
          </a:ln>
        </p:spPr>
        <p:txBody>
          <a:bodyPr wrap="none" anchor="ctr"/>
          <a:lstStyle/>
          <a:p>
            <a:endParaRPr lang="en-GB" dirty="0"/>
          </a:p>
        </p:txBody>
      </p:sp>
      <p:sp>
        <p:nvSpPr>
          <p:cNvPr id="17419" name="Text Box 16"/>
          <p:cNvSpPr txBox="1">
            <a:spLocks noChangeArrowheads="1"/>
          </p:cNvSpPr>
          <p:nvPr/>
        </p:nvSpPr>
        <p:spPr bwMode="auto">
          <a:xfrm>
            <a:off x="1585912" y="2086483"/>
            <a:ext cx="1316038" cy="336550"/>
          </a:xfrm>
          <a:prstGeom prst="rect">
            <a:avLst/>
          </a:prstGeom>
          <a:noFill/>
          <a:ln w="9525">
            <a:noFill/>
            <a:miter lim="800000"/>
            <a:headEnd/>
            <a:tailEnd/>
          </a:ln>
        </p:spPr>
        <p:txBody>
          <a:bodyPr>
            <a:spAutoFit/>
          </a:bodyPr>
          <a:lstStyle/>
          <a:p>
            <a:pPr algn="r">
              <a:spcBef>
                <a:spcPct val="50000"/>
              </a:spcBef>
            </a:pPr>
            <a:r>
              <a:rPr lang="en-US" sz="1600" dirty="0"/>
              <a:t>Quality</a:t>
            </a:r>
          </a:p>
        </p:txBody>
      </p:sp>
      <p:sp>
        <p:nvSpPr>
          <p:cNvPr id="17420" name="Text Box 17"/>
          <p:cNvSpPr txBox="1">
            <a:spLocks noChangeArrowheads="1"/>
          </p:cNvSpPr>
          <p:nvPr/>
        </p:nvSpPr>
        <p:spPr bwMode="auto">
          <a:xfrm rot="-5400000">
            <a:off x="-204788" y="3115183"/>
            <a:ext cx="2724150" cy="336550"/>
          </a:xfrm>
          <a:prstGeom prst="rect">
            <a:avLst/>
          </a:prstGeom>
          <a:noFill/>
          <a:ln w="9525">
            <a:noFill/>
            <a:miter lim="800000"/>
            <a:headEnd/>
            <a:tailEnd/>
          </a:ln>
        </p:spPr>
        <p:txBody>
          <a:bodyPr>
            <a:spAutoFit/>
          </a:bodyPr>
          <a:lstStyle/>
          <a:p>
            <a:pPr algn="ctr">
              <a:spcBef>
                <a:spcPct val="50000"/>
              </a:spcBef>
            </a:pPr>
            <a:r>
              <a:rPr lang="en-US" sz="1600" dirty="0"/>
              <a:t>Performance objectives</a:t>
            </a:r>
          </a:p>
        </p:txBody>
      </p:sp>
      <p:sp>
        <p:nvSpPr>
          <p:cNvPr id="17421" name="Text Box 18"/>
          <p:cNvSpPr txBox="1">
            <a:spLocks noChangeArrowheads="1"/>
          </p:cNvSpPr>
          <p:nvPr/>
        </p:nvSpPr>
        <p:spPr bwMode="auto">
          <a:xfrm>
            <a:off x="2809876" y="4723320"/>
            <a:ext cx="1455737" cy="287338"/>
          </a:xfrm>
          <a:prstGeom prst="rect">
            <a:avLst/>
          </a:prstGeom>
          <a:noFill/>
          <a:ln w="9525">
            <a:noFill/>
            <a:miter lim="800000"/>
            <a:headEnd/>
            <a:tailEnd/>
          </a:ln>
        </p:spPr>
        <p:txBody>
          <a:bodyPr>
            <a:spAutoFit/>
          </a:bodyPr>
          <a:lstStyle/>
          <a:p>
            <a:pPr algn="ctr">
              <a:lnSpc>
                <a:spcPct val="80000"/>
              </a:lnSpc>
            </a:pPr>
            <a:r>
              <a:rPr lang="en-US" sz="1600" dirty="0"/>
              <a:t>Capacity</a:t>
            </a:r>
          </a:p>
        </p:txBody>
      </p:sp>
      <p:sp>
        <p:nvSpPr>
          <p:cNvPr id="17422" name="Text Box 19"/>
          <p:cNvSpPr txBox="1">
            <a:spLocks noChangeArrowheads="1"/>
          </p:cNvSpPr>
          <p:nvPr/>
        </p:nvSpPr>
        <p:spPr bwMode="auto">
          <a:xfrm>
            <a:off x="4043362" y="4642358"/>
            <a:ext cx="1341438" cy="482600"/>
          </a:xfrm>
          <a:prstGeom prst="rect">
            <a:avLst/>
          </a:prstGeom>
          <a:noFill/>
          <a:ln w="9525">
            <a:noFill/>
            <a:miter lim="800000"/>
            <a:headEnd/>
            <a:tailEnd/>
          </a:ln>
        </p:spPr>
        <p:txBody>
          <a:bodyPr>
            <a:spAutoFit/>
          </a:bodyPr>
          <a:lstStyle/>
          <a:p>
            <a:pPr algn="ctr">
              <a:lnSpc>
                <a:spcPct val="80000"/>
              </a:lnSpc>
            </a:pPr>
            <a:r>
              <a:rPr lang="en-US" sz="1600" dirty="0"/>
              <a:t>Supply network</a:t>
            </a:r>
          </a:p>
        </p:txBody>
      </p:sp>
      <p:sp>
        <p:nvSpPr>
          <p:cNvPr id="17423" name="Text Box 20"/>
          <p:cNvSpPr txBox="1">
            <a:spLocks noChangeArrowheads="1"/>
          </p:cNvSpPr>
          <p:nvPr/>
        </p:nvSpPr>
        <p:spPr bwMode="auto">
          <a:xfrm>
            <a:off x="5354638" y="4618545"/>
            <a:ext cx="1311275" cy="482600"/>
          </a:xfrm>
          <a:prstGeom prst="rect">
            <a:avLst/>
          </a:prstGeom>
          <a:noFill/>
          <a:ln w="9525">
            <a:noFill/>
            <a:miter lim="800000"/>
            <a:headEnd/>
            <a:tailEnd/>
          </a:ln>
        </p:spPr>
        <p:txBody>
          <a:bodyPr>
            <a:spAutoFit/>
          </a:bodyPr>
          <a:lstStyle/>
          <a:p>
            <a:pPr algn="ctr">
              <a:lnSpc>
                <a:spcPct val="80000"/>
              </a:lnSpc>
            </a:pPr>
            <a:r>
              <a:rPr lang="en-US" sz="1600" dirty="0"/>
              <a:t>Process technology</a:t>
            </a:r>
          </a:p>
        </p:txBody>
      </p:sp>
      <p:sp>
        <p:nvSpPr>
          <p:cNvPr id="17424" name="Text Box 21"/>
          <p:cNvSpPr txBox="1">
            <a:spLocks noChangeArrowheads="1"/>
          </p:cNvSpPr>
          <p:nvPr/>
        </p:nvSpPr>
        <p:spPr bwMode="auto">
          <a:xfrm>
            <a:off x="6527801" y="4553458"/>
            <a:ext cx="1495425" cy="677862"/>
          </a:xfrm>
          <a:prstGeom prst="rect">
            <a:avLst/>
          </a:prstGeom>
          <a:noFill/>
          <a:ln w="9525">
            <a:noFill/>
            <a:miter lim="800000"/>
            <a:headEnd/>
            <a:tailEnd/>
          </a:ln>
        </p:spPr>
        <p:txBody>
          <a:bodyPr>
            <a:spAutoFit/>
          </a:bodyPr>
          <a:lstStyle/>
          <a:p>
            <a:pPr algn="ctr">
              <a:lnSpc>
                <a:spcPct val="80000"/>
              </a:lnSpc>
            </a:pPr>
            <a:r>
              <a:rPr lang="en-US" sz="1600" dirty="0"/>
              <a:t>Development and organisation </a:t>
            </a:r>
          </a:p>
        </p:txBody>
      </p:sp>
      <p:sp>
        <p:nvSpPr>
          <p:cNvPr id="17425" name="Rectangle 22"/>
          <p:cNvSpPr>
            <a:spLocks noChangeArrowheads="1"/>
          </p:cNvSpPr>
          <p:nvPr/>
        </p:nvSpPr>
        <p:spPr bwMode="auto">
          <a:xfrm>
            <a:off x="2851150" y="1611820"/>
            <a:ext cx="1262062" cy="3568700"/>
          </a:xfrm>
          <a:prstGeom prst="rect">
            <a:avLst/>
          </a:prstGeom>
          <a:noFill/>
          <a:ln w="9525">
            <a:solidFill>
              <a:schemeClr val="tx1"/>
            </a:solidFill>
            <a:miter lim="800000"/>
            <a:headEnd/>
            <a:tailEnd/>
          </a:ln>
        </p:spPr>
        <p:txBody>
          <a:bodyPr wrap="none" anchor="ctr"/>
          <a:lstStyle/>
          <a:p>
            <a:endParaRPr lang="en-GB" dirty="0"/>
          </a:p>
        </p:txBody>
      </p:sp>
      <p:sp>
        <p:nvSpPr>
          <p:cNvPr id="17426" name="Text Box 23"/>
          <p:cNvSpPr txBox="1">
            <a:spLocks noChangeArrowheads="1"/>
          </p:cNvSpPr>
          <p:nvPr/>
        </p:nvSpPr>
        <p:spPr bwMode="auto">
          <a:xfrm>
            <a:off x="3895726" y="989520"/>
            <a:ext cx="3062287" cy="336550"/>
          </a:xfrm>
          <a:prstGeom prst="rect">
            <a:avLst/>
          </a:prstGeom>
          <a:noFill/>
          <a:ln w="9525">
            <a:noFill/>
            <a:miter lim="800000"/>
            <a:headEnd/>
            <a:tailEnd/>
          </a:ln>
        </p:spPr>
        <p:txBody>
          <a:bodyPr>
            <a:spAutoFit/>
          </a:bodyPr>
          <a:lstStyle/>
          <a:p>
            <a:pPr algn="ctr">
              <a:spcBef>
                <a:spcPct val="50000"/>
              </a:spcBef>
            </a:pPr>
            <a:r>
              <a:rPr lang="en-US" sz="1600" dirty="0"/>
              <a:t>Resource usage</a:t>
            </a:r>
          </a:p>
        </p:txBody>
      </p:sp>
      <p:sp>
        <p:nvSpPr>
          <p:cNvPr id="17427" name="Text Box 24"/>
          <p:cNvSpPr txBox="1">
            <a:spLocks noChangeArrowheads="1"/>
          </p:cNvSpPr>
          <p:nvPr/>
        </p:nvSpPr>
        <p:spPr bwMode="auto">
          <a:xfrm rot="-5400000">
            <a:off x="7938294" y="2911190"/>
            <a:ext cx="2189163" cy="581025"/>
          </a:xfrm>
          <a:prstGeom prst="rect">
            <a:avLst/>
          </a:prstGeom>
          <a:noFill/>
          <a:ln w="9525">
            <a:noFill/>
            <a:miter lim="800000"/>
            <a:headEnd/>
            <a:tailEnd/>
          </a:ln>
        </p:spPr>
        <p:txBody>
          <a:bodyPr>
            <a:spAutoFit/>
          </a:bodyPr>
          <a:lstStyle/>
          <a:p>
            <a:pPr algn="ctr">
              <a:spcBef>
                <a:spcPct val="50000"/>
              </a:spcBef>
            </a:pPr>
            <a:r>
              <a:rPr lang="en-US" sz="1600" dirty="0"/>
              <a:t>Market competitiveness</a:t>
            </a:r>
          </a:p>
        </p:txBody>
      </p:sp>
      <p:sp>
        <p:nvSpPr>
          <p:cNvPr id="17428" name="Rectangle 25"/>
          <p:cNvSpPr>
            <a:spLocks noChangeArrowheads="1"/>
          </p:cNvSpPr>
          <p:nvPr/>
        </p:nvSpPr>
        <p:spPr bwMode="auto">
          <a:xfrm>
            <a:off x="2851150" y="5186871"/>
            <a:ext cx="5035550" cy="327025"/>
          </a:xfrm>
          <a:prstGeom prst="rect">
            <a:avLst/>
          </a:prstGeom>
          <a:solidFill>
            <a:srgbClr val="CCCCFF"/>
          </a:solidFill>
          <a:ln w="9525">
            <a:solidFill>
              <a:schemeClr val="tx1"/>
            </a:solidFill>
            <a:miter lim="800000"/>
            <a:headEnd/>
            <a:tailEnd/>
          </a:ln>
        </p:spPr>
        <p:txBody>
          <a:bodyPr wrap="none" anchor="ctr"/>
          <a:lstStyle/>
          <a:p>
            <a:endParaRPr lang="en-GB" dirty="0"/>
          </a:p>
        </p:txBody>
      </p:sp>
      <p:sp>
        <p:nvSpPr>
          <p:cNvPr id="17429" name="Text Box 26"/>
          <p:cNvSpPr txBox="1">
            <a:spLocks noChangeArrowheads="1"/>
          </p:cNvSpPr>
          <p:nvPr/>
        </p:nvSpPr>
        <p:spPr bwMode="auto">
          <a:xfrm>
            <a:off x="4260851" y="5201158"/>
            <a:ext cx="2187575" cy="336550"/>
          </a:xfrm>
          <a:prstGeom prst="rect">
            <a:avLst/>
          </a:prstGeom>
          <a:noFill/>
          <a:ln w="9525">
            <a:noFill/>
            <a:miter lim="800000"/>
            <a:headEnd/>
            <a:tailEnd/>
          </a:ln>
        </p:spPr>
        <p:txBody>
          <a:bodyPr>
            <a:spAutoFit/>
          </a:bodyPr>
          <a:lstStyle/>
          <a:p>
            <a:pPr algn="ctr">
              <a:spcBef>
                <a:spcPct val="50000"/>
              </a:spcBef>
            </a:pPr>
            <a:r>
              <a:rPr lang="en-US" sz="1600" dirty="0"/>
              <a:t>Decision areas</a:t>
            </a:r>
          </a:p>
        </p:txBody>
      </p:sp>
      <p:sp>
        <p:nvSpPr>
          <p:cNvPr id="17430" name="AutoShape 27"/>
          <p:cNvSpPr>
            <a:spLocks noChangeArrowheads="1"/>
          </p:cNvSpPr>
          <p:nvPr/>
        </p:nvSpPr>
        <p:spPr bwMode="auto">
          <a:xfrm rot="5400000">
            <a:off x="7177087" y="2999295"/>
            <a:ext cx="2533650" cy="508000"/>
          </a:xfrm>
          <a:prstGeom prst="triangle">
            <a:avLst>
              <a:gd name="adj" fmla="val 50000"/>
            </a:avLst>
          </a:prstGeom>
          <a:solidFill>
            <a:schemeClr val="bg1">
              <a:lumMod val="95000"/>
            </a:schemeClr>
          </a:solidFill>
          <a:ln w="9525">
            <a:solidFill>
              <a:schemeClr val="tx1"/>
            </a:solidFill>
            <a:miter lim="800000"/>
            <a:headEnd/>
            <a:tailEnd type="none" w="sm" len="sm"/>
          </a:ln>
        </p:spPr>
        <p:txBody>
          <a:bodyPr wrap="none" anchor="ctr"/>
          <a:lstStyle/>
          <a:p>
            <a:endParaRPr lang="en-GB" dirty="0"/>
          </a:p>
        </p:txBody>
      </p:sp>
      <p:sp>
        <p:nvSpPr>
          <p:cNvPr id="17431" name="Text Box 28"/>
          <p:cNvSpPr txBox="1">
            <a:spLocks noChangeArrowheads="1"/>
          </p:cNvSpPr>
          <p:nvPr/>
        </p:nvSpPr>
        <p:spPr bwMode="auto">
          <a:xfrm>
            <a:off x="1565275" y="2589720"/>
            <a:ext cx="1314450" cy="336550"/>
          </a:xfrm>
          <a:prstGeom prst="rect">
            <a:avLst/>
          </a:prstGeom>
          <a:noFill/>
          <a:ln w="9525">
            <a:noFill/>
            <a:miter lim="800000"/>
            <a:headEnd/>
            <a:tailEnd/>
          </a:ln>
        </p:spPr>
        <p:txBody>
          <a:bodyPr>
            <a:spAutoFit/>
          </a:bodyPr>
          <a:lstStyle/>
          <a:p>
            <a:pPr algn="r">
              <a:spcBef>
                <a:spcPct val="50000"/>
              </a:spcBef>
            </a:pPr>
            <a:r>
              <a:rPr lang="en-GB" sz="1600" dirty="0"/>
              <a:t>Speed</a:t>
            </a:r>
            <a:endParaRPr lang="en-US" sz="1600" dirty="0"/>
          </a:p>
        </p:txBody>
      </p:sp>
      <p:sp>
        <p:nvSpPr>
          <p:cNvPr id="17432" name="Text Box 29"/>
          <p:cNvSpPr txBox="1">
            <a:spLocks noChangeArrowheads="1"/>
          </p:cNvSpPr>
          <p:nvPr/>
        </p:nvSpPr>
        <p:spPr bwMode="auto">
          <a:xfrm>
            <a:off x="1271588" y="3096133"/>
            <a:ext cx="1585913" cy="336550"/>
          </a:xfrm>
          <a:prstGeom prst="rect">
            <a:avLst/>
          </a:prstGeom>
          <a:noFill/>
          <a:ln w="9525">
            <a:noFill/>
            <a:miter lim="800000"/>
            <a:headEnd/>
            <a:tailEnd/>
          </a:ln>
        </p:spPr>
        <p:txBody>
          <a:bodyPr>
            <a:spAutoFit/>
          </a:bodyPr>
          <a:lstStyle/>
          <a:p>
            <a:pPr algn="r">
              <a:spcBef>
                <a:spcPct val="50000"/>
              </a:spcBef>
            </a:pPr>
            <a:r>
              <a:rPr lang="en-GB" sz="1600" dirty="0"/>
              <a:t>Dependability</a:t>
            </a:r>
            <a:endParaRPr lang="en-US" sz="1600" dirty="0"/>
          </a:p>
        </p:txBody>
      </p:sp>
      <p:sp>
        <p:nvSpPr>
          <p:cNvPr id="17433" name="Text Box 30"/>
          <p:cNvSpPr txBox="1">
            <a:spLocks noChangeArrowheads="1"/>
          </p:cNvSpPr>
          <p:nvPr/>
        </p:nvSpPr>
        <p:spPr bwMode="auto">
          <a:xfrm>
            <a:off x="1520826" y="3602545"/>
            <a:ext cx="1316037" cy="336550"/>
          </a:xfrm>
          <a:prstGeom prst="rect">
            <a:avLst/>
          </a:prstGeom>
          <a:noFill/>
          <a:ln w="9525">
            <a:noFill/>
            <a:miter lim="800000"/>
            <a:headEnd/>
            <a:tailEnd/>
          </a:ln>
        </p:spPr>
        <p:txBody>
          <a:bodyPr>
            <a:spAutoFit/>
          </a:bodyPr>
          <a:lstStyle/>
          <a:p>
            <a:pPr algn="r">
              <a:spcBef>
                <a:spcPct val="50000"/>
              </a:spcBef>
            </a:pPr>
            <a:r>
              <a:rPr lang="en-GB" sz="1600" dirty="0"/>
              <a:t>Flexibility</a:t>
            </a:r>
            <a:endParaRPr lang="en-US" sz="1600" dirty="0"/>
          </a:p>
        </p:txBody>
      </p:sp>
      <p:sp>
        <p:nvSpPr>
          <p:cNvPr id="17434" name="Text Box 31"/>
          <p:cNvSpPr txBox="1">
            <a:spLocks noChangeArrowheads="1"/>
          </p:cNvSpPr>
          <p:nvPr/>
        </p:nvSpPr>
        <p:spPr bwMode="auto">
          <a:xfrm>
            <a:off x="1509712" y="4094670"/>
            <a:ext cx="1314450" cy="336550"/>
          </a:xfrm>
          <a:prstGeom prst="rect">
            <a:avLst/>
          </a:prstGeom>
          <a:noFill/>
          <a:ln w="9525">
            <a:noFill/>
            <a:miter lim="800000"/>
            <a:headEnd/>
            <a:tailEnd/>
          </a:ln>
        </p:spPr>
        <p:txBody>
          <a:bodyPr>
            <a:spAutoFit/>
          </a:bodyPr>
          <a:lstStyle/>
          <a:p>
            <a:pPr algn="r">
              <a:spcBef>
                <a:spcPct val="50000"/>
              </a:spcBef>
            </a:pPr>
            <a:r>
              <a:rPr lang="en-GB" sz="1600" dirty="0"/>
              <a:t>Cost</a:t>
            </a:r>
            <a:endParaRPr lang="en-US" sz="1600" dirty="0"/>
          </a:p>
        </p:txBody>
      </p:sp>
      <p:sp>
        <p:nvSpPr>
          <p:cNvPr id="17435" name="Rectangle 32"/>
          <p:cNvSpPr>
            <a:spLocks noChangeArrowheads="1"/>
          </p:cNvSpPr>
          <p:nvPr/>
        </p:nvSpPr>
        <p:spPr bwMode="auto">
          <a:xfrm>
            <a:off x="4108450" y="1611820"/>
            <a:ext cx="1263650" cy="3568700"/>
          </a:xfrm>
          <a:prstGeom prst="rect">
            <a:avLst/>
          </a:prstGeom>
          <a:noFill/>
          <a:ln w="9525">
            <a:solidFill>
              <a:schemeClr val="tx1"/>
            </a:solidFill>
            <a:miter lim="800000"/>
            <a:headEnd/>
            <a:tailEnd/>
          </a:ln>
        </p:spPr>
        <p:txBody>
          <a:bodyPr wrap="none" anchor="ctr"/>
          <a:lstStyle/>
          <a:p>
            <a:endParaRPr lang="en-GB" dirty="0"/>
          </a:p>
        </p:txBody>
      </p:sp>
      <p:sp>
        <p:nvSpPr>
          <p:cNvPr id="17436" name="Rectangle 33"/>
          <p:cNvSpPr>
            <a:spLocks noChangeArrowheads="1"/>
          </p:cNvSpPr>
          <p:nvPr/>
        </p:nvSpPr>
        <p:spPr bwMode="auto">
          <a:xfrm>
            <a:off x="5365750" y="1611820"/>
            <a:ext cx="1263650" cy="3568700"/>
          </a:xfrm>
          <a:prstGeom prst="rect">
            <a:avLst/>
          </a:prstGeom>
          <a:noFill/>
          <a:ln w="9525">
            <a:solidFill>
              <a:schemeClr val="tx1"/>
            </a:solidFill>
            <a:miter lim="800000"/>
            <a:headEnd/>
            <a:tailEnd/>
          </a:ln>
        </p:spPr>
        <p:txBody>
          <a:bodyPr wrap="none" anchor="ctr"/>
          <a:lstStyle/>
          <a:p>
            <a:endParaRPr lang="en-GB" dirty="0"/>
          </a:p>
        </p:txBody>
      </p:sp>
      <p:sp>
        <p:nvSpPr>
          <p:cNvPr id="17437" name="Rectangle 34"/>
          <p:cNvSpPr>
            <a:spLocks noChangeArrowheads="1"/>
          </p:cNvSpPr>
          <p:nvPr/>
        </p:nvSpPr>
        <p:spPr bwMode="auto">
          <a:xfrm>
            <a:off x="6624638" y="1611820"/>
            <a:ext cx="1262063" cy="3568700"/>
          </a:xfrm>
          <a:prstGeom prst="rect">
            <a:avLst/>
          </a:prstGeom>
          <a:noFill/>
          <a:ln w="9525">
            <a:solidFill>
              <a:schemeClr val="tx1"/>
            </a:solidFill>
            <a:miter lim="800000"/>
            <a:headEnd/>
            <a:tailEnd/>
          </a:ln>
        </p:spPr>
        <p:txBody>
          <a:bodyPr wrap="none" anchor="ctr"/>
          <a:lstStyle/>
          <a:p>
            <a:endParaRPr lang="en-GB" dirty="0"/>
          </a:p>
        </p:txBody>
      </p:sp>
      <p:sp>
        <p:nvSpPr>
          <p:cNvPr id="17438" name="Line 60"/>
          <p:cNvSpPr>
            <a:spLocks noChangeShapeType="1"/>
          </p:cNvSpPr>
          <p:nvPr/>
        </p:nvSpPr>
        <p:spPr bwMode="auto">
          <a:xfrm>
            <a:off x="7051676" y="2488120"/>
            <a:ext cx="433387" cy="0"/>
          </a:xfrm>
          <a:prstGeom prst="line">
            <a:avLst/>
          </a:prstGeom>
          <a:noFill/>
          <a:ln w="9525">
            <a:solidFill>
              <a:schemeClr val="tx1"/>
            </a:solidFill>
            <a:round/>
            <a:headEnd type="none" w="lg" len="med"/>
            <a:tailEnd type="none" w="lg" len="med"/>
          </a:ln>
        </p:spPr>
        <p:txBody>
          <a:bodyPr/>
          <a:lstStyle/>
          <a:p>
            <a:endParaRPr lang="en-GB" dirty="0"/>
          </a:p>
        </p:txBody>
      </p:sp>
      <p:sp>
        <p:nvSpPr>
          <p:cNvPr id="17439" name="Line 61"/>
          <p:cNvSpPr>
            <a:spLocks noChangeShapeType="1"/>
          </p:cNvSpPr>
          <p:nvPr/>
        </p:nvSpPr>
        <p:spPr bwMode="auto">
          <a:xfrm>
            <a:off x="7051676" y="2992945"/>
            <a:ext cx="433387" cy="0"/>
          </a:xfrm>
          <a:prstGeom prst="line">
            <a:avLst/>
          </a:prstGeom>
          <a:noFill/>
          <a:ln w="9525">
            <a:solidFill>
              <a:schemeClr val="tx1"/>
            </a:solidFill>
            <a:round/>
            <a:headEnd type="none" w="lg" len="med"/>
            <a:tailEnd type="none" w="lg" len="med"/>
          </a:ln>
        </p:spPr>
        <p:txBody>
          <a:bodyPr/>
          <a:lstStyle/>
          <a:p>
            <a:endParaRPr lang="en-GB" dirty="0"/>
          </a:p>
        </p:txBody>
      </p:sp>
      <p:grpSp>
        <p:nvGrpSpPr>
          <p:cNvPr id="2" name="Group 89"/>
          <p:cNvGrpSpPr>
            <a:grpSpLocks/>
          </p:cNvGrpSpPr>
          <p:nvPr/>
        </p:nvGrpSpPr>
        <p:grpSpPr bwMode="auto">
          <a:xfrm>
            <a:off x="2863851" y="1994409"/>
            <a:ext cx="5018087" cy="2516187"/>
            <a:chOff x="1565" y="1387"/>
            <a:chExt cx="3161" cy="1585"/>
          </a:xfrm>
        </p:grpSpPr>
        <p:grpSp>
          <p:nvGrpSpPr>
            <p:cNvPr id="3" name="Group 64"/>
            <p:cNvGrpSpPr>
              <a:grpSpLocks/>
            </p:cNvGrpSpPr>
            <p:nvPr/>
          </p:nvGrpSpPr>
          <p:grpSpPr bwMode="auto">
            <a:xfrm>
              <a:off x="1565" y="2659"/>
              <a:ext cx="782" cy="313"/>
              <a:chOff x="1565" y="2659"/>
              <a:chExt cx="782" cy="313"/>
            </a:xfrm>
          </p:grpSpPr>
          <p:sp>
            <p:nvSpPr>
              <p:cNvPr id="17465" name="Rectangle 62"/>
              <p:cNvSpPr>
                <a:spLocks noChangeArrowheads="1"/>
              </p:cNvSpPr>
              <p:nvPr/>
            </p:nvSpPr>
            <p:spPr bwMode="auto">
              <a:xfrm>
                <a:off x="1565" y="2659"/>
                <a:ext cx="782" cy="313"/>
              </a:xfrm>
              <a:prstGeom prst="rect">
                <a:avLst/>
              </a:prstGeom>
              <a:solidFill>
                <a:srgbClr val="CCFF99"/>
              </a:solidFill>
              <a:ln w="22225">
                <a:noFill/>
                <a:miter lim="800000"/>
                <a:headEnd type="none" w="lg" len="med"/>
                <a:tailEnd type="none" w="lg" len="med"/>
              </a:ln>
            </p:spPr>
            <p:txBody>
              <a:bodyPr wrap="none" anchor="ctr"/>
              <a:lstStyle/>
              <a:p>
                <a:endParaRPr lang="en-GB" dirty="0"/>
              </a:p>
            </p:txBody>
          </p:sp>
          <p:sp>
            <p:nvSpPr>
              <p:cNvPr id="17466" name="Text Box 63"/>
              <p:cNvSpPr txBox="1">
                <a:spLocks noChangeArrowheads="1"/>
              </p:cNvSpPr>
              <p:nvPr/>
            </p:nvSpPr>
            <p:spPr bwMode="auto">
              <a:xfrm>
                <a:off x="1669" y="2693"/>
                <a:ext cx="614" cy="233"/>
              </a:xfrm>
              <a:prstGeom prst="rect">
                <a:avLst/>
              </a:prstGeom>
              <a:solidFill>
                <a:srgbClr val="CCFF99"/>
              </a:solidFill>
              <a:ln w="22225">
                <a:noFill/>
                <a:miter lim="800000"/>
                <a:headEnd type="none" w="lg" len="med"/>
                <a:tailEnd type="none" w="lg" len="med"/>
              </a:ln>
            </p:spPr>
            <p:txBody>
              <a:bodyPr wrap="square">
                <a:spAutoFit/>
              </a:bodyPr>
              <a:lstStyle/>
              <a:p>
                <a:pPr>
                  <a:spcBef>
                    <a:spcPct val="50000"/>
                  </a:spcBef>
                </a:pPr>
                <a:r>
                  <a:rPr lang="en-GB" dirty="0">
                    <a:solidFill>
                      <a:srgbClr val="FF0000"/>
                    </a:solidFill>
                  </a:rPr>
                  <a:t>Critical</a:t>
                </a:r>
                <a:endParaRPr lang="en-US" dirty="0">
                  <a:solidFill>
                    <a:srgbClr val="FF0000"/>
                  </a:solidFill>
                </a:endParaRPr>
              </a:p>
            </p:txBody>
          </p:sp>
        </p:grpSp>
        <p:grpSp>
          <p:nvGrpSpPr>
            <p:cNvPr id="4" name="Group 65"/>
            <p:cNvGrpSpPr>
              <a:grpSpLocks/>
            </p:cNvGrpSpPr>
            <p:nvPr/>
          </p:nvGrpSpPr>
          <p:grpSpPr bwMode="auto">
            <a:xfrm>
              <a:off x="2358" y="2021"/>
              <a:ext cx="782" cy="311"/>
              <a:chOff x="1565" y="2659"/>
              <a:chExt cx="782" cy="313"/>
            </a:xfrm>
          </p:grpSpPr>
          <p:sp>
            <p:nvSpPr>
              <p:cNvPr id="17463" name="Rectangle 66"/>
              <p:cNvSpPr>
                <a:spLocks noChangeArrowheads="1"/>
              </p:cNvSpPr>
              <p:nvPr/>
            </p:nvSpPr>
            <p:spPr bwMode="auto">
              <a:xfrm>
                <a:off x="1565" y="2659"/>
                <a:ext cx="782" cy="313"/>
              </a:xfrm>
              <a:prstGeom prst="rect">
                <a:avLst/>
              </a:prstGeom>
              <a:solidFill>
                <a:srgbClr val="CCFF99"/>
              </a:solidFill>
              <a:ln w="22225">
                <a:noFill/>
                <a:miter lim="800000"/>
                <a:headEnd type="none" w="lg" len="med"/>
                <a:tailEnd type="none" w="lg" len="med"/>
              </a:ln>
            </p:spPr>
            <p:txBody>
              <a:bodyPr wrap="none" anchor="ctr"/>
              <a:lstStyle/>
              <a:p>
                <a:endParaRPr lang="en-GB" dirty="0"/>
              </a:p>
            </p:txBody>
          </p:sp>
          <p:sp>
            <p:nvSpPr>
              <p:cNvPr id="17464" name="Text Box 67"/>
              <p:cNvSpPr txBox="1">
                <a:spLocks noChangeArrowheads="1"/>
              </p:cNvSpPr>
              <p:nvPr/>
            </p:nvSpPr>
            <p:spPr bwMode="auto">
              <a:xfrm>
                <a:off x="1669" y="2693"/>
                <a:ext cx="614" cy="234"/>
              </a:xfrm>
              <a:prstGeom prst="rect">
                <a:avLst/>
              </a:prstGeom>
              <a:solidFill>
                <a:srgbClr val="CCFF99"/>
              </a:solidFill>
              <a:ln w="22225">
                <a:noFill/>
                <a:miter lim="800000"/>
                <a:headEnd type="none" w="lg" len="med"/>
                <a:tailEnd type="none" w="lg" len="med"/>
              </a:ln>
            </p:spPr>
            <p:txBody>
              <a:bodyPr wrap="square">
                <a:spAutoFit/>
              </a:bodyPr>
              <a:lstStyle/>
              <a:p>
                <a:pPr>
                  <a:spcBef>
                    <a:spcPct val="50000"/>
                  </a:spcBef>
                </a:pPr>
                <a:r>
                  <a:rPr lang="en-GB" dirty="0">
                    <a:solidFill>
                      <a:srgbClr val="FF0000"/>
                    </a:solidFill>
                  </a:rPr>
                  <a:t>Critical</a:t>
                </a:r>
                <a:endParaRPr lang="en-US" dirty="0">
                  <a:solidFill>
                    <a:srgbClr val="FF0000"/>
                  </a:solidFill>
                </a:endParaRPr>
              </a:p>
            </p:txBody>
          </p:sp>
        </p:grpSp>
        <p:grpSp>
          <p:nvGrpSpPr>
            <p:cNvPr id="5" name="Group 68"/>
            <p:cNvGrpSpPr>
              <a:grpSpLocks/>
            </p:cNvGrpSpPr>
            <p:nvPr/>
          </p:nvGrpSpPr>
          <p:grpSpPr bwMode="auto">
            <a:xfrm>
              <a:off x="3149" y="2339"/>
              <a:ext cx="782" cy="313"/>
              <a:chOff x="1565" y="2659"/>
              <a:chExt cx="782" cy="313"/>
            </a:xfrm>
          </p:grpSpPr>
          <p:sp>
            <p:nvSpPr>
              <p:cNvPr id="17461" name="Rectangle 69"/>
              <p:cNvSpPr>
                <a:spLocks noChangeArrowheads="1"/>
              </p:cNvSpPr>
              <p:nvPr/>
            </p:nvSpPr>
            <p:spPr bwMode="auto">
              <a:xfrm>
                <a:off x="1565" y="2659"/>
                <a:ext cx="782" cy="313"/>
              </a:xfrm>
              <a:prstGeom prst="rect">
                <a:avLst/>
              </a:prstGeom>
              <a:solidFill>
                <a:srgbClr val="CCFF99"/>
              </a:solidFill>
              <a:ln w="22225">
                <a:noFill/>
                <a:miter lim="800000"/>
                <a:headEnd type="none" w="lg" len="med"/>
                <a:tailEnd type="none" w="lg" len="med"/>
              </a:ln>
            </p:spPr>
            <p:txBody>
              <a:bodyPr wrap="none" anchor="ctr"/>
              <a:lstStyle/>
              <a:p>
                <a:endParaRPr lang="en-GB" dirty="0"/>
              </a:p>
            </p:txBody>
          </p:sp>
          <p:sp>
            <p:nvSpPr>
              <p:cNvPr id="17462" name="Text Box 70"/>
              <p:cNvSpPr txBox="1">
                <a:spLocks noChangeArrowheads="1"/>
              </p:cNvSpPr>
              <p:nvPr/>
            </p:nvSpPr>
            <p:spPr bwMode="auto">
              <a:xfrm>
                <a:off x="1669" y="2693"/>
                <a:ext cx="614" cy="233"/>
              </a:xfrm>
              <a:prstGeom prst="rect">
                <a:avLst/>
              </a:prstGeom>
              <a:solidFill>
                <a:srgbClr val="CCFF99"/>
              </a:solidFill>
              <a:ln w="22225">
                <a:noFill/>
                <a:miter lim="800000"/>
                <a:headEnd type="none" w="lg" len="med"/>
                <a:tailEnd type="none" w="lg" len="med"/>
              </a:ln>
            </p:spPr>
            <p:txBody>
              <a:bodyPr wrap="square">
                <a:spAutoFit/>
              </a:bodyPr>
              <a:lstStyle/>
              <a:p>
                <a:pPr>
                  <a:spcBef>
                    <a:spcPct val="50000"/>
                  </a:spcBef>
                </a:pPr>
                <a:r>
                  <a:rPr lang="en-GB" dirty="0">
                    <a:solidFill>
                      <a:srgbClr val="FF0000"/>
                    </a:solidFill>
                  </a:rPr>
                  <a:t>Critical</a:t>
                </a:r>
                <a:endParaRPr lang="en-US" dirty="0">
                  <a:solidFill>
                    <a:srgbClr val="FF0000"/>
                  </a:solidFill>
                </a:endParaRPr>
              </a:p>
            </p:txBody>
          </p:sp>
        </p:grpSp>
        <p:grpSp>
          <p:nvGrpSpPr>
            <p:cNvPr id="6" name="Group 71"/>
            <p:cNvGrpSpPr>
              <a:grpSpLocks/>
            </p:cNvGrpSpPr>
            <p:nvPr/>
          </p:nvGrpSpPr>
          <p:grpSpPr bwMode="auto">
            <a:xfrm>
              <a:off x="3944" y="2659"/>
              <a:ext cx="782" cy="313"/>
              <a:chOff x="1565" y="2659"/>
              <a:chExt cx="782" cy="313"/>
            </a:xfrm>
          </p:grpSpPr>
          <p:sp>
            <p:nvSpPr>
              <p:cNvPr id="17459" name="Rectangle 72"/>
              <p:cNvSpPr>
                <a:spLocks noChangeArrowheads="1"/>
              </p:cNvSpPr>
              <p:nvPr/>
            </p:nvSpPr>
            <p:spPr bwMode="auto">
              <a:xfrm>
                <a:off x="1565" y="2659"/>
                <a:ext cx="782" cy="313"/>
              </a:xfrm>
              <a:prstGeom prst="rect">
                <a:avLst/>
              </a:prstGeom>
              <a:solidFill>
                <a:srgbClr val="CCFF99"/>
              </a:solidFill>
              <a:ln w="22225">
                <a:noFill/>
                <a:miter lim="800000"/>
                <a:headEnd type="none" w="lg" len="med"/>
                <a:tailEnd type="none" w="lg" len="med"/>
              </a:ln>
            </p:spPr>
            <p:txBody>
              <a:bodyPr wrap="none" anchor="ctr"/>
              <a:lstStyle/>
              <a:p>
                <a:endParaRPr lang="en-GB" dirty="0"/>
              </a:p>
            </p:txBody>
          </p:sp>
          <p:sp>
            <p:nvSpPr>
              <p:cNvPr id="17460" name="Text Box 73"/>
              <p:cNvSpPr txBox="1">
                <a:spLocks noChangeArrowheads="1"/>
              </p:cNvSpPr>
              <p:nvPr/>
            </p:nvSpPr>
            <p:spPr bwMode="auto">
              <a:xfrm>
                <a:off x="1669" y="2693"/>
                <a:ext cx="614" cy="233"/>
              </a:xfrm>
              <a:prstGeom prst="rect">
                <a:avLst/>
              </a:prstGeom>
              <a:solidFill>
                <a:srgbClr val="CCFF99"/>
              </a:solidFill>
              <a:ln w="22225">
                <a:noFill/>
                <a:miter lim="800000"/>
                <a:headEnd type="none" w="lg" len="med"/>
                <a:tailEnd type="none" w="lg" len="med"/>
              </a:ln>
            </p:spPr>
            <p:txBody>
              <a:bodyPr wrap="square">
                <a:spAutoFit/>
              </a:bodyPr>
              <a:lstStyle/>
              <a:p>
                <a:pPr>
                  <a:spcBef>
                    <a:spcPct val="50000"/>
                  </a:spcBef>
                </a:pPr>
                <a:r>
                  <a:rPr lang="en-GB" dirty="0">
                    <a:solidFill>
                      <a:srgbClr val="FF0000"/>
                    </a:solidFill>
                  </a:rPr>
                  <a:t>Critical</a:t>
                </a:r>
                <a:endParaRPr lang="en-US" dirty="0">
                  <a:solidFill>
                    <a:srgbClr val="FF0000"/>
                  </a:solidFill>
                </a:endParaRPr>
              </a:p>
            </p:txBody>
          </p:sp>
        </p:grpSp>
        <p:grpSp>
          <p:nvGrpSpPr>
            <p:cNvPr id="7" name="Group 88"/>
            <p:cNvGrpSpPr>
              <a:grpSpLocks/>
            </p:cNvGrpSpPr>
            <p:nvPr/>
          </p:nvGrpSpPr>
          <p:grpSpPr bwMode="auto">
            <a:xfrm>
              <a:off x="3942" y="1387"/>
              <a:ext cx="782" cy="311"/>
              <a:chOff x="3942" y="1387"/>
              <a:chExt cx="782" cy="311"/>
            </a:xfrm>
          </p:grpSpPr>
          <p:sp>
            <p:nvSpPr>
              <p:cNvPr id="17457" name="Rectangle 75"/>
              <p:cNvSpPr>
                <a:spLocks noChangeArrowheads="1"/>
              </p:cNvSpPr>
              <p:nvPr/>
            </p:nvSpPr>
            <p:spPr bwMode="auto">
              <a:xfrm>
                <a:off x="3942" y="1387"/>
                <a:ext cx="782" cy="311"/>
              </a:xfrm>
              <a:prstGeom prst="rect">
                <a:avLst/>
              </a:prstGeom>
              <a:solidFill>
                <a:srgbClr val="CCFF99"/>
              </a:solidFill>
              <a:ln w="22225">
                <a:noFill/>
                <a:miter lim="800000"/>
                <a:headEnd type="none" w="lg" len="med"/>
                <a:tailEnd type="none" w="lg" len="med"/>
              </a:ln>
            </p:spPr>
            <p:txBody>
              <a:bodyPr wrap="none" anchor="ctr"/>
              <a:lstStyle/>
              <a:p>
                <a:endParaRPr lang="en-GB" dirty="0"/>
              </a:p>
            </p:txBody>
          </p:sp>
          <p:sp>
            <p:nvSpPr>
              <p:cNvPr id="17458" name="Text Box 76"/>
              <p:cNvSpPr txBox="1">
                <a:spLocks noChangeArrowheads="1"/>
              </p:cNvSpPr>
              <p:nvPr/>
            </p:nvSpPr>
            <p:spPr bwMode="auto">
              <a:xfrm>
                <a:off x="4043" y="1417"/>
                <a:ext cx="614" cy="233"/>
              </a:xfrm>
              <a:prstGeom prst="rect">
                <a:avLst/>
              </a:prstGeom>
              <a:solidFill>
                <a:srgbClr val="CCFF99"/>
              </a:solidFill>
              <a:ln w="22225">
                <a:noFill/>
                <a:miter lim="800000"/>
                <a:headEnd type="none" w="lg" len="med"/>
                <a:tailEnd type="none" w="lg" len="med"/>
              </a:ln>
            </p:spPr>
            <p:txBody>
              <a:bodyPr wrap="square">
                <a:spAutoFit/>
              </a:bodyPr>
              <a:lstStyle/>
              <a:p>
                <a:pPr>
                  <a:spcBef>
                    <a:spcPct val="50000"/>
                  </a:spcBef>
                </a:pPr>
                <a:r>
                  <a:rPr lang="en-GB" dirty="0">
                    <a:solidFill>
                      <a:srgbClr val="FF0000"/>
                    </a:solidFill>
                  </a:rPr>
                  <a:t>Critical</a:t>
                </a:r>
                <a:endParaRPr lang="en-US" dirty="0">
                  <a:solidFill>
                    <a:srgbClr val="FF0000"/>
                  </a:solidFill>
                </a:endParaRPr>
              </a:p>
            </p:txBody>
          </p:sp>
        </p:grpSp>
      </p:grpSp>
      <p:grpSp>
        <p:nvGrpSpPr>
          <p:cNvPr id="8" name="Group 85"/>
          <p:cNvGrpSpPr>
            <a:grpSpLocks/>
          </p:cNvGrpSpPr>
          <p:nvPr/>
        </p:nvGrpSpPr>
        <p:grpSpPr bwMode="auto">
          <a:xfrm>
            <a:off x="774700" y="1781684"/>
            <a:ext cx="7200900" cy="4103687"/>
            <a:chOff x="249" y="1253"/>
            <a:chExt cx="4536" cy="2585"/>
          </a:xfrm>
        </p:grpSpPr>
        <p:sp>
          <p:nvSpPr>
            <p:cNvPr id="17449" name="Line 77"/>
            <p:cNvSpPr>
              <a:spLocks noChangeShapeType="1"/>
            </p:cNvSpPr>
            <p:nvPr/>
          </p:nvSpPr>
          <p:spPr bwMode="auto">
            <a:xfrm flipV="1">
              <a:off x="249" y="1253"/>
              <a:ext cx="0" cy="2404"/>
            </a:xfrm>
            <a:prstGeom prst="line">
              <a:avLst/>
            </a:prstGeom>
            <a:noFill/>
            <a:ln w="50800">
              <a:solidFill>
                <a:srgbClr val="FF0000"/>
              </a:solidFill>
              <a:round/>
              <a:headEnd type="none" w="lg" len="med"/>
              <a:tailEnd type="triangle" w="med" len="med"/>
            </a:ln>
          </p:spPr>
          <p:txBody>
            <a:bodyPr/>
            <a:lstStyle/>
            <a:p>
              <a:endParaRPr lang="en-GB" dirty="0"/>
            </a:p>
          </p:txBody>
        </p:sp>
        <p:sp>
          <p:nvSpPr>
            <p:cNvPr id="17450" name="Line 78"/>
            <p:cNvSpPr>
              <a:spLocks noChangeShapeType="1"/>
            </p:cNvSpPr>
            <p:nvPr/>
          </p:nvSpPr>
          <p:spPr bwMode="auto">
            <a:xfrm rot="5400000" flipV="1">
              <a:off x="3175" y="2138"/>
              <a:ext cx="0" cy="3220"/>
            </a:xfrm>
            <a:prstGeom prst="line">
              <a:avLst/>
            </a:prstGeom>
            <a:noFill/>
            <a:ln w="50800">
              <a:solidFill>
                <a:srgbClr val="FF0000"/>
              </a:solidFill>
              <a:round/>
              <a:headEnd type="none" w="lg" len="med"/>
              <a:tailEnd type="triangle" w="med" len="med"/>
            </a:ln>
          </p:spPr>
          <p:txBody>
            <a:bodyPr/>
            <a:lstStyle/>
            <a:p>
              <a:endParaRPr lang="en-GB" dirty="0"/>
            </a:p>
          </p:txBody>
        </p:sp>
        <p:sp>
          <p:nvSpPr>
            <p:cNvPr id="17451" name="Text Box 79"/>
            <p:cNvSpPr txBox="1">
              <a:spLocks noChangeArrowheads="1"/>
            </p:cNvSpPr>
            <p:nvPr/>
          </p:nvSpPr>
          <p:spPr bwMode="auto">
            <a:xfrm>
              <a:off x="341" y="3607"/>
              <a:ext cx="1224" cy="231"/>
            </a:xfrm>
            <a:prstGeom prst="rect">
              <a:avLst/>
            </a:prstGeom>
            <a:noFill/>
            <a:ln w="22225">
              <a:noFill/>
              <a:miter lim="800000"/>
              <a:headEnd type="none" w="lg" len="med"/>
              <a:tailEnd type="none" w="lg" len="med"/>
            </a:ln>
          </p:spPr>
          <p:txBody>
            <a:bodyPr>
              <a:spAutoFit/>
            </a:bodyPr>
            <a:lstStyle/>
            <a:p>
              <a:pPr>
                <a:spcBef>
                  <a:spcPct val="50000"/>
                </a:spcBef>
              </a:pPr>
              <a:r>
                <a:rPr lang="en-GB" dirty="0">
                  <a:solidFill>
                    <a:srgbClr val="FF0000"/>
                  </a:solidFill>
                </a:rPr>
                <a:t>Comprehensive?</a:t>
              </a:r>
              <a:endParaRPr lang="en-US" dirty="0">
                <a:solidFill>
                  <a:srgbClr val="FF0000"/>
                </a:solidFill>
              </a:endParaRPr>
            </a:p>
          </p:txBody>
        </p:sp>
      </p:grpSp>
      <p:grpSp>
        <p:nvGrpSpPr>
          <p:cNvPr id="9" name="Group 86"/>
          <p:cNvGrpSpPr>
            <a:grpSpLocks/>
          </p:cNvGrpSpPr>
          <p:nvPr/>
        </p:nvGrpSpPr>
        <p:grpSpPr bwMode="auto">
          <a:xfrm>
            <a:off x="2863850" y="2059949"/>
            <a:ext cx="5035550" cy="366713"/>
            <a:chOff x="1565" y="1410"/>
            <a:chExt cx="3172" cy="231"/>
          </a:xfrm>
        </p:grpSpPr>
        <p:sp>
          <p:nvSpPr>
            <p:cNvPr id="17447" name="Line 80"/>
            <p:cNvSpPr>
              <a:spLocks noChangeShapeType="1"/>
            </p:cNvSpPr>
            <p:nvPr/>
          </p:nvSpPr>
          <p:spPr bwMode="auto">
            <a:xfrm rot="-5400000">
              <a:off x="3147" y="26"/>
              <a:ext cx="8" cy="3172"/>
            </a:xfrm>
            <a:prstGeom prst="line">
              <a:avLst/>
            </a:prstGeom>
            <a:noFill/>
            <a:ln w="50800">
              <a:solidFill>
                <a:srgbClr val="FF0000"/>
              </a:solidFill>
              <a:round/>
              <a:headEnd type="triangle" w="med" len="med"/>
              <a:tailEnd type="triangle" w="med" len="med"/>
            </a:ln>
          </p:spPr>
          <p:txBody>
            <a:bodyPr/>
            <a:lstStyle/>
            <a:p>
              <a:endParaRPr lang="en-GB" dirty="0"/>
            </a:p>
          </p:txBody>
        </p:sp>
        <p:sp>
          <p:nvSpPr>
            <p:cNvPr id="17448" name="Text Box 82"/>
            <p:cNvSpPr txBox="1">
              <a:spLocks noChangeArrowheads="1"/>
            </p:cNvSpPr>
            <p:nvPr/>
          </p:nvSpPr>
          <p:spPr bwMode="auto">
            <a:xfrm>
              <a:off x="2544" y="1410"/>
              <a:ext cx="1224" cy="231"/>
            </a:xfrm>
            <a:prstGeom prst="rect">
              <a:avLst/>
            </a:prstGeom>
            <a:noFill/>
            <a:ln w="22225">
              <a:noFill/>
              <a:miter lim="800000"/>
              <a:headEnd type="none" w="lg" len="med"/>
              <a:tailEnd type="none" w="lg" len="med"/>
            </a:ln>
          </p:spPr>
          <p:txBody>
            <a:bodyPr>
              <a:spAutoFit/>
            </a:bodyPr>
            <a:lstStyle/>
            <a:p>
              <a:pPr algn="ctr">
                <a:spcBef>
                  <a:spcPct val="50000"/>
                </a:spcBef>
              </a:pPr>
              <a:r>
                <a:rPr lang="en-GB" dirty="0">
                  <a:solidFill>
                    <a:srgbClr val="FF0000"/>
                  </a:solidFill>
                </a:rPr>
                <a:t>Coherence</a:t>
              </a:r>
              <a:endParaRPr lang="en-US" dirty="0">
                <a:solidFill>
                  <a:srgbClr val="FF0000"/>
                </a:solidFill>
              </a:endParaRPr>
            </a:p>
          </p:txBody>
        </p:sp>
      </p:grpSp>
      <p:grpSp>
        <p:nvGrpSpPr>
          <p:cNvPr id="10" name="Group 87"/>
          <p:cNvGrpSpPr>
            <a:grpSpLocks/>
          </p:cNvGrpSpPr>
          <p:nvPr/>
        </p:nvGrpSpPr>
        <p:grpSpPr bwMode="auto">
          <a:xfrm>
            <a:off x="3595688" y="1997583"/>
            <a:ext cx="366713" cy="2519362"/>
            <a:chOff x="2026" y="1389"/>
            <a:chExt cx="231" cy="1587"/>
          </a:xfrm>
        </p:grpSpPr>
        <p:sp>
          <p:nvSpPr>
            <p:cNvPr id="17445" name="Line 81"/>
            <p:cNvSpPr>
              <a:spLocks noChangeShapeType="1"/>
            </p:cNvSpPr>
            <p:nvPr/>
          </p:nvSpPr>
          <p:spPr bwMode="auto">
            <a:xfrm rot="10800000">
              <a:off x="2245" y="1389"/>
              <a:ext cx="0" cy="1587"/>
            </a:xfrm>
            <a:prstGeom prst="line">
              <a:avLst/>
            </a:prstGeom>
            <a:noFill/>
            <a:ln w="50800">
              <a:solidFill>
                <a:srgbClr val="FF0000"/>
              </a:solidFill>
              <a:round/>
              <a:headEnd type="triangle" w="med" len="med"/>
              <a:tailEnd type="triangle" w="med" len="med"/>
            </a:ln>
          </p:spPr>
          <p:txBody>
            <a:bodyPr/>
            <a:lstStyle/>
            <a:p>
              <a:endParaRPr lang="en-GB" dirty="0"/>
            </a:p>
          </p:txBody>
        </p:sp>
        <p:sp>
          <p:nvSpPr>
            <p:cNvPr id="17446" name="Text Box 83"/>
            <p:cNvSpPr txBox="1">
              <a:spLocks noChangeArrowheads="1"/>
            </p:cNvSpPr>
            <p:nvPr/>
          </p:nvSpPr>
          <p:spPr bwMode="auto">
            <a:xfrm rot="-5400000">
              <a:off x="1530" y="2104"/>
              <a:ext cx="1224" cy="231"/>
            </a:xfrm>
            <a:prstGeom prst="rect">
              <a:avLst/>
            </a:prstGeom>
            <a:noFill/>
            <a:ln w="22225">
              <a:noFill/>
              <a:miter lim="800000"/>
              <a:headEnd type="none" w="lg" len="med"/>
              <a:tailEnd type="none" w="lg" len="med"/>
            </a:ln>
          </p:spPr>
          <p:txBody>
            <a:bodyPr>
              <a:spAutoFit/>
            </a:bodyPr>
            <a:lstStyle/>
            <a:p>
              <a:pPr algn="ctr">
                <a:spcBef>
                  <a:spcPct val="50000"/>
                </a:spcBef>
              </a:pPr>
              <a:r>
                <a:rPr lang="en-GB" dirty="0">
                  <a:solidFill>
                    <a:srgbClr val="FF0000"/>
                  </a:solidFill>
                </a:rPr>
                <a:t>Correspondence</a:t>
              </a:r>
              <a:endParaRPr lang="en-US" dirty="0">
                <a:solidFill>
                  <a:srgbClr val="FF0000"/>
                </a:solidFill>
              </a:endParaRPr>
            </a:p>
          </p:txBody>
        </p:sp>
      </p:grpSp>
      <p:sp>
        <p:nvSpPr>
          <p:cNvPr id="17444" name="Text Box 84"/>
          <p:cNvSpPr txBox="1">
            <a:spLocks noChangeArrowheads="1"/>
          </p:cNvSpPr>
          <p:nvPr/>
        </p:nvSpPr>
        <p:spPr bwMode="auto">
          <a:xfrm>
            <a:off x="379412" y="88093"/>
            <a:ext cx="9144000" cy="892552"/>
          </a:xfrm>
          <a:prstGeom prst="rect">
            <a:avLst/>
          </a:prstGeom>
          <a:noFill/>
          <a:ln w="22225">
            <a:noFill/>
            <a:miter lim="800000"/>
            <a:headEnd type="none" w="lg" len="med"/>
            <a:tailEnd type="none" w="lg" len="med"/>
          </a:ln>
        </p:spPr>
        <p:txBody>
          <a:bodyPr wrap="square">
            <a:spAutoFit/>
          </a:bodyPr>
          <a:lstStyle/>
          <a:p>
            <a:pPr algn="ctr">
              <a:spcBef>
                <a:spcPct val="50000"/>
              </a:spcBef>
            </a:pPr>
            <a:r>
              <a:rPr lang="en-GB" sz="2600" b="1" dirty="0"/>
              <a:t>‘Fit’ is concerned with ensuring comprehensiveness, correspondence, coherence and criticality</a:t>
            </a:r>
            <a:endParaRPr lang="en-US" sz="2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dissolv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6" name="Text Box 29"/>
          <p:cNvSpPr txBox="1">
            <a:spLocks noChangeArrowheads="1"/>
          </p:cNvSpPr>
          <p:nvPr/>
        </p:nvSpPr>
        <p:spPr bwMode="auto">
          <a:xfrm>
            <a:off x="379412" y="1"/>
            <a:ext cx="9144000" cy="1323439"/>
          </a:xfrm>
          <a:prstGeom prst="rect">
            <a:avLst/>
          </a:prstGeom>
          <a:noFill/>
          <a:ln w="9525">
            <a:noFill/>
            <a:miter lim="800000"/>
            <a:headEnd/>
            <a:tailEnd/>
          </a:ln>
        </p:spPr>
        <p:txBody>
          <a:bodyPr wrap="square">
            <a:spAutoFit/>
          </a:bodyPr>
          <a:lstStyle/>
          <a:p>
            <a:pPr algn="ctr">
              <a:spcBef>
                <a:spcPct val="50000"/>
              </a:spcBef>
            </a:pPr>
            <a:r>
              <a:rPr lang="en-GB" sz="2000" b="1" dirty="0"/>
              <a:t>Implementing an operations strategy </a:t>
            </a:r>
            <a:r>
              <a:rPr lang="en-IN" sz="2000" b="1" dirty="0"/>
              <a:t>that involves moving from </a:t>
            </a:r>
            <a:br>
              <a:rPr lang="en-IN" sz="2000" b="1" dirty="0"/>
            </a:br>
            <a:r>
              <a:rPr lang="en-IN" sz="2000" b="1" dirty="0"/>
              <a:t>A to B </a:t>
            </a:r>
            <a:r>
              <a:rPr lang="en-GB" sz="2000" b="1" dirty="0"/>
              <a:t>means understanding current and intended market requirements and operations resource capabilities so that the extent and nature of the change can be assessed</a:t>
            </a:r>
            <a:endParaRPr lang="en-US" sz="2000" b="1" dirty="0"/>
          </a:p>
        </p:txBody>
      </p:sp>
      <p:sp>
        <p:nvSpPr>
          <p:cNvPr id="35" name="Rectangle 30"/>
          <p:cNvSpPr>
            <a:spLocks noChangeArrowheads="1"/>
          </p:cNvSpPr>
          <p:nvPr/>
        </p:nvSpPr>
        <p:spPr bwMode="auto">
          <a:xfrm>
            <a:off x="3287663" y="1598067"/>
            <a:ext cx="5205413" cy="4105275"/>
          </a:xfrm>
          <a:prstGeom prst="rect">
            <a:avLst/>
          </a:prstGeom>
          <a:solidFill>
            <a:schemeClr val="bg1">
              <a:lumMod val="95000"/>
            </a:schemeClr>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US"/>
          </a:p>
        </p:txBody>
      </p:sp>
      <p:sp>
        <p:nvSpPr>
          <p:cNvPr id="36" name="Line 7"/>
          <p:cNvSpPr>
            <a:spLocks noChangeShapeType="1"/>
          </p:cNvSpPr>
          <p:nvPr/>
        </p:nvSpPr>
        <p:spPr bwMode="auto">
          <a:xfrm flipV="1">
            <a:off x="3271787" y="1655217"/>
            <a:ext cx="4529138" cy="4048125"/>
          </a:xfrm>
          <a:prstGeom prst="line">
            <a:avLst/>
          </a:prstGeom>
          <a:noFill/>
          <a:ln w="28575">
            <a:solidFill>
              <a:srgbClr val="0000FF"/>
            </a:solidFill>
            <a:round/>
            <a:headEnd type="none" w="sm" len="lg"/>
            <a:tailEnd type="none" w="sm" len="lg"/>
          </a:ln>
        </p:spPr>
        <p:txBody>
          <a:bodyPr wrap="none" anchor="ctr"/>
          <a:lstStyle/>
          <a:p>
            <a:endParaRPr lang="en-GB"/>
          </a:p>
        </p:txBody>
      </p:sp>
      <p:sp>
        <p:nvSpPr>
          <p:cNvPr id="37" name="Text Box 11"/>
          <p:cNvSpPr txBox="1">
            <a:spLocks noChangeArrowheads="1"/>
          </p:cNvSpPr>
          <p:nvPr/>
        </p:nvSpPr>
        <p:spPr bwMode="auto">
          <a:xfrm rot="-2681743">
            <a:off x="6989878" y="1436913"/>
            <a:ext cx="1382713" cy="336550"/>
          </a:xfrm>
          <a:prstGeom prst="rect">
            <a:avLst/>
          </a:prstGeom>
          <a:noFill/>
          <a:ln w="9525">
            <a:noFill/>
            <a:miter lim="800000"/>
            <a:headEnd type="none" w="sm" len="lg"/>
            <a:tailEnd type="none" w="sm" len="med"/>
          </a:ln>
        </p:spPr>
        <p:txBody>
          <a:bodyPr>
            <a:spAutoFit/>
          </a:bodyPr>
          <a:lstStyle/>
          <a:p>
            <a:pPr algn="ctr" eaLnBrk="0" hangingPunct="0">
              <a:spcBef>
                <a:spcPct val="50000"/>
              </a:spcBef>
            </a:pPr>
            <a:r>
              <a:rPr lang="en-GB" sz="1600"/>
              <a:t>Line of fit</a:t>
            </a:r>
            <a:endParaRPr lang="en-US" sz="1600"/>
          </a:p>
        </p:txBody>
      </p:sp>
      <p:grpSp>
        <p:nvGrpSpPr>
          <p:cNvPr id="38" name="Group 39"/>
          <p:cNvGrpSpPr>
            <a:grpSpLocks/>
          </p:cNvGrpSpPr>
          <p:nvPr/>
        </p:nvGrpSpPr>
        <p:grpSpPr bwMode="auto">
          <a:xfrm>
            <a:off x="3816301" y="4542879"/>
            <a:ext cx="484187" cy="406400"/>
            <a:chOff x="2013" y="2613"/>
            <a:chExt cx="305" cy="256"/>
          </a:xfrm>
        </p:grpSpPr>
        <p:sp>
          <p:nvSpPr>
            <p:cNvPr id="39" name="Text Box 12"/>
            <p:cNvSpPr txBox="1">
              <a:spLocks noChangeArrowheads="1"/>
            </p:cNvSpPr>
            <p:nvPr/>
          </p:nvSpPr>
          <p:spPr bwMode="auto">
            <a:xfrm>
              <a:off x="2013" y="2613"/>
              <a:ext cx="282" cy="231"/>
            </a:xfrm>
            <a:prstGeom prst="rect">
              <a:avLst/>
            </a:prstGeom>
            <a:noFill/>
            <a:ln w="9525">
              <a:noFill/>
              <a:miter lim="800000"/>
              <a:headEnd type="none" w="sm" len="lg"/>
              <a:tailEnd type="none" w="sm" len="med"/>
            </a:ln>
          </p:spPr>
          <p:txBody>
            <a:bodyPr>
              <a:spAutoFit/>
            </a:bodyPr>
            <a:lstStyle/>
            <a:p>
              <a:pPr algn="ctr" eaLnBrk="0" hangingPunct="0">
                <a:spcBef>
                  <a:spcPct val="50000"/>
                </a:spcBef>
              </a:pPr>
              <a:r>
                <a:rPr lang="en-GB" b="1"/>
                <a:t>A</a:t>
              </a:r>
              <a:endParaRPr lang="en-US" b="1"/>
            </a:p>
          </p:txBody>
        </p:sp>
        <p:sp>
          <p:nvSpPr>
            <p:cNvPr id="40" name="Oval 16"/>
            <p:cNvSpPr>
              <a:spLocks noChangeArrowheads="1"/>
            </p:cNvSpPr>
            <p:nvPr/>
          </p:nvSpPr>
          <p:spPr bwMode="auto">
            <a:xfrm>
              <a:off x="2220" y="2771"/>
              <a:ext cx="98" cy="98"/>
            </a:xfrm>
            <a:prstGeom prst="ellipse">
              <a:avLst/>
            </a:prstGeom>
            <a:solidFill>
              <a:srgbClr val="FF0000"/>
            </a:solidFill>
            <a:ln w="9525">
              <a:solidFill>
                <a:schemeClr val="tx1"/>
              </a:solidFill>
              <a:round/>
              <a:headEnd type="none" w="sm" len="lg"/>
              <a:tailEnd type="none" w="sm" len="lg"/>
            </a:ln>
          </p:spPr>
          <p:txBody>
            <a:bodyPr wrap="none" anchor="ctr"/>
            <a:lstStyle/>
            <a:p>
              <a:endParaRPr lang="en-US"/>
            </a:p>
          </p:txBody>
        </p:sp>
      </p:grpSp>
      <p:grpSp>
        <p:nvGrpSpPr>
          <p:cNvPr id="41" name="Group 38"/>
          <p:cNvGrpSpPr>
            <a:grpSpLocks/>
          </p:cNvGrpSpPr>
          <p:nvPr/>
        </p:nvGrpSpPr>
        <p:grpSpPr bwMode="auto">
          <a:xfrm>
            <a:off x="6864301" y="2352129"/>
            <a:ext cx="573087" cy="449262"/>
            <a:chOff x="3933" y="1233"/>
            <a:chExt cx="361" cy="283"/>
          </a:xfrm>
        </p:grpSpPr>
        <p:sp>
          <p:nvSpPr>
            <p:cNvPr id="42" name="Text Box 17"/>
            <p:cNvSpPr txBox="1">
              <a:spLocks noChangeArrowheads="1"/>
            </p:cNvSpPr>
            <p:nvPr/>
          </p:nvSpPr>
          <p:spPr bwMode="auto">
            <a:xfrm>
              <a:off x="4012" y="1285"/>
              <a:ext cx="282" cy="231"/>
            </a:xfrm>
            <a:prstGeom prst="rect">
              <a:avLst/>
            </a:prstGeom>
            <a:noFill/>
            <a:ln w="9525">
              <a:noFill/>
              <a:miter lim="800000"/>
              <a:headEnd type="none" w="sm" len="lg"/>
              <a:tailEnd type="none" w="sm" len="med"/>
            </a:ln>
          </p:spPr>
          <p:txBody>
            <a:bodyPr>
              <a:spAutoFit/>
            </a:bodyPr>
            <a:lstStyle/>
            <a:p>
              <a:pPr algn="ctr" eaLnBrk="0" hangingPunct="0">
                <a:spcBef>
                  <a:spcPct val="50000"/>
                </a:spcBef>
              </a:pPr>
              <a:r>
                <a:rPr lang="en-GB" b="1"/>
                <a:t>B</a:t>
              </a:r>
              <a:endParaRPr lang="en-US" b="1"/>
            </a:p>
          </p:txBody>
        </p:sp>
        <p:sp>
          <p:nvSpPr>
            <p:cNvPr id="43" name="Oval 18"/>
            <p:cNvSpPr>
              <a:spLocks noChangeArrowheads="1"/>
            </p:cNvSpPr>
            <p:nvPr/>
          </p:nvSpPr>
          <p:spPr bwMode="auto">
            <a:xfrm>
              <a:off x="3933" y="1233"/>
              <a:ext cx="98" cy="98"/>
            </a:xfrm>
            <a:prstGeom prst="ellipse">
              <a:avLst/>
            </a:prstGeom>
            <a:solidFill>
              <a:srgbClr val="FF0000"/>
            </a:solidFill>
            <a:ln w="9525">
              <a:solidFill>
                <a:schemeClr val="tx1"/>
              </a:solidFill>
              <a:round/>
              <a:headEnd type="none" w="sm" len="lg"/>
              <a:tailEnd type="none" w="sm" len="lg"/>
            </a:ln>
          </p:spPr>
          <p:txBody>
            <a:bodyPr wrap="none" anchor="ctr"/>
            <a:lstStyle/>
            <a:p>
              <a:endParaRPr lang="en-US"/>
            </a:p>
          </p:txBody>
        </p:sp>
      </p:grpSp>
      <p:grpSp>
        <p:nvGrpSpPr>
          <p:cNvPr id="44" name="Group 34"/>
          <p:cNvGrpSpPr>
            <a:grpSpLocks/>
          </p:cNvGrpSpPr>
          <p:nvPr/>
        </p:nvGrpSpPr>
        <p:grpSpPr bwMode="auto">
          <a:xfrm>
            <a:off x="1160412" y="4555579"/>
            <a:ext cx="7391400" cy="584200"/>
            <a:chOff x="340" y="2621"/>
            <a:chExt cx="4656" cy="368"/>
          </a:xfrm>
        </p:grpSpPr>
        <p:sp>
          <p:nvSpPr>
            <p:cNvPr id="45" name="Line 8"/>
            <p:cNvSpPr>
              <a:spLocks noChangeShapeType="1"/>
            </p:cNvSpPr>
            <p:nvPr/>
          </p:nvSpPr>
          <p:spPr bwMode="auto">
            <a:xfrm flipV="1">
              <a:off x="1655" y="2813"/>
              <a:ext cx="3341" cy="9"/>
            </a:xfrm>
            <a:prstGeom prst="line">
              <a:avLst/>
            </a:prstGeom>
            <a:noFill/>
            <a:ln w="22225">
              <a:solidFill>
                <a:schemeClr val="tx1"/>
              </a:solidFill>
              <a:prstDash val="dash"/>
              <a:round/>
              <a:headEnd type="none" w="sm" len="lg"/>
              <a:tailEnd type="none" w="sm" len="lg"/>
            </a:ln>
          </p:spPr>
          <p:txBody>
            <a:bodyPr wrap="none" anchor="ctr"/>
            <a:lstStyle/>
            <a:p>
              <a:endParaRPr lang="en-GB"/>
            </a:p>
          </p:txBody>
        </p:sp>
        <p:sp>
          <p:nvSpPr>
            <p:cNvPr id="46" name="Text Box 20"/>
            <p:cNvSpPr txBox="1">
              <a:spLocks noChangeArrowheads="1"/>
            </p:cNvSpPr>
            <p:nvPr/>
          </p:nvSpPr>
          <p:spPr bwMode="auto">
            <a:xfrm>
              <a:off x="340" y="2621"/>
              <a:ext cx="1246" cy="368"/>
            </a:xfrm>
            <a:prstGeom prst="rect">
              <a:avLst/>
            </a:prstGeom>
            <a:noFill/>
            <a:ln w="9525">
              <a:noFill/>
              <a:miter lim="800000"/>
              <a:headEnd type="none" w="sm" len="lg"/>
              <a:tailEnd type="none" w="sm" len="lg"/>
            </a:ln>
          </p:spPr>
          <p:txBody>
            <a:bodyPr wrap="square">
              <a:spAutoFit/>
            </a:bodyPr>
            <a:lstStyle/>
            <a:p>
              <a:pPr algn="r" eaLnBrk="0" hangingPunct="0">
                <a:spcBef>
                  <a:spcPct val="50000"/>
                </a:spcBef>
              </a:pPr>
              <a:r>
                <a:rPr lang="en-GB" sz="1600" dirty="0"/>
                <a:t>Current market requirements </a:t>
              </a:r>
              <a:endParaRPr lang="en-US" sz="1600" dirty="0"/>
            </a:p>
          </p:txBody>
        </p:sp>
      </p:grpSp>
      <p:sp>
        <p:nvSpPr>
          <p:cNvPr id="47" name="Text Box 21"/>
          <p:cNvSpPr txBox="1">
            <a:spLocks noChangeArrowheads="1"/>
          </p:cNvSpPr>
          <p:nvPr/>
        </p:nvSpPr>
        <p:spPr bwMode="auto">
          <a:xfrm>
            <a:off x="846957" y="3506242"/>
            <a:ext cx="2346325" cy="484235"/>
          </a:xfrm>
          <a:prstGeom prst="rect">
            <a:avLst/>
          </a:prstGeom>
          <a:noFill/>
          <a:ln w="9525">
            <a:noFill/>
            <a:miter lim="800000"/>
            <a:headEnd type="none" w="sm" len="lg"/>
            <a:tailEnd type="none" w="sm" len="lg"/>
          </a:ln>
        </p:spPr>
        <p:txBody>
          <a:bodyPr>
            <a:spAutoFit/>
          </a:bodyPr>
          <a:lstStyle/>
          <a:p>
            <a:pPr algn="ctr" eaLnBrk="0" hangingPunct="0">
              <a:lnSpc>
                <a:spcPct val="70000"/>
              </a:lnSpc>
              <a:spcBef>
                <a:spcPct val="50000"/>
              </a:spcBef>
            </a:pPr>
            <a:r>
              <a:rPr lang="en-GB" dirty="0">
                <a:solidFill>
                  <a:srgbClr val="FF0000"/>
                </a:solidFill>
              </a:rPr>
              <a:t>Level/nature of market requirements </a:t>
            </a:r>
            <a:endParaRPr lang="en-US" dirty="0">
              <a:solidFill>
                <a:srgbClr val="FF0000"/>
              </a:solidFill>
            </a:endParaRPr>
          </a:p>
        </p:txBody>
      </p:sp>
      <p:grpSp>
        <p:nvGrpSpPr>
          <p:cNvPr id="48" name="Group 35"/>
          <p:cNvGrpSpPr>
            <a:grpSpLocks/>
          </p:cNvGrpSpPr>
          <p:nvPr/>
        </p:nvGrpSpPr>
        <p:grpSpPr bwMode="auto">
          <a:xfrm>
            <a:off x="3263851" y="1734592"/>
            <a:ext cx="1914525" cy="4430713"/>
            <a:chOff x="1665" y="844"/>
            <a:chExt cx="1206" cy="2791"/>
          </a:xfrm>
        </p:grpSpPr>
        <p:sp>
          <p:nvSpPr>
            <p:cNvPr id="49" name="Line 9"/>
            <p:cNvSpPr>
              <a:spLocks noChangeShapeType="1"/>
            </p:cNvSpPr>
            <p:nvPr/>
          </p:nvSpPr>
          <p:spPr bwMode="auto">
            <a:xfrm flipH="1">
              <a:off x="2270" y="844"/>
              <a:ext cx="3" cy="2506"/>
            </a:xfrm>
            <a:prstGeom prst="line">
              <a:avLst/>
            </a:prstGeom>
            <a:noFill/>
            <a:ln w="22225">
              <a:solidFill>
                <a:schemeClr val="tx1"/>
              </a:solidFill>
              <a:prstDash val="dash"/>
              <a:round/>
              <a:headEnd type="none" w="sm" len="lg"/>
              <a:tailEnd type="none" w="sm" len="lg"/>
            </a:ln>
          </p:spPr>
          <p:txBody>
            <a:bodyPr wrap="none" anchor="ctr"/>
            <a:lstStyle/>
            <a:p>
              <a:endParaRPr lang="en-GB"/>
            </a:p>
          </p:txBody>
        </p:sp>
        <p:sp>
          <p:nvSpPr>
            <p:cNvPr id="50" name="Text Box 26"/>
            <p:cNvSpPr txBox="1">
              <a:spLocks noChangeArrowheads="1"/>
            </p:cNvSpPr>
            <p:nvPr/>
          </p:nvSpPr>
          <p:spPr bwMode="auto">
            <a:xfrm>
              <a:off x="1665" y="3357"/>
              <a:ext cx="1206" cy="278"/>
            </a:xfrm>
            <a:prstGeom prst="rect">
              <a:avLst/>
            </a:prstGeom>
            <a:noFill/>
            <a:ln w="9525">
              <a:noFill/>
              <a:miter lim="800000"/>
              <a:headEnd type="none" w="sm" len="lg"/>
              <a:tailEnd type="none" w="sm" len="lg"/>
            </a:ln>
          </p:spPr>
          <p:txBody>
            <a:bodyPr>
              <a:spAutoFit/>
            </a:bodyPr>
            <a:lstStyle/>
            <a:p>
              <a:pPr algn="ctr" eaLnBrk="0" hangingPunct="0">
                <a:lnSpc>
                  <a:spcPct val="70000"/>
                </a:lnSpc>
                <a:spcBef>
                  <a:spcPct val="50000"/>
                </a:spcBef>
              </a:pPr>
              <a:r>
                <a:rPr lang="en-GB" sz="1600" dirty="0"/>
                <a:t>Current resource capability </a:t>
              </a:r>
              <a:endParaRPr lang="en-US" sz="1600" dirty="0"/>
            </a:p>
          </p:txBody>
        </p:sp>
      </p:grpSp>
      <p:grpSp>
        <p:nvGrpSpPr>
          <p:cNvPr id="51" name="Group 36"/>
          <p:cNvGrpSpPr>
            <a:grpSpLocks/>
          </p:cNvGrpSpPr>
          <p:nvPr/>
        </p:nvGrpSpPr>
        <p:grpSpPr bwMode="auto">
          <a:xfrm>
            <a:off x="1015950" y="2114004"/>
            <a:ext cx="6186488" cy="584200"/>
            <a:chOff x="249" y="1083"/>
            <a:chExt cx="3897" cy="368"/>
          </a:xfrm>
        </p:grpSpPr>
        <p:sp>
          <p:nvSpPr>
            <p:cNvPr id="52" name="Text Box 10"/>
            <p:cNvSpPr txBox="1">
              <a:spLocks noChangeArrowheads="1"/>
            </p:cNvSpPr>
            <p:nvPr/>
          </p:nvSpPr>
          <p:spPr bwMode="auto">
            <a:xfrm>
              <a:off x="249" y="1083"/>
              <a:ext cx="1389" cy="368"/>
            </a:xfrm>
            <a:prstGeom prst="rect">
              <a:avLst/>
            </a:prstGeom>
            <a:noFill/>
            <a:ln w="9525">
              <a:noFill/>
              <a:miter lim="800000"/>
              <a:headEnd type="none" w="sm" len="lg"/>
              <a:tailEnd type="none" w="sm" len="lg"/>
            </a:ln>
          </p:spPr>
          <p:txBody>
            <a:bodyPr wrap="square">
              <a:spAutoFit/>
            </a:bodyPr>
            <a:lstStyle/>
            <a:p>
              <a:pPr algn="r" eaLnBrk="0" hangingPunct="0">
                <a:spcBef>
                  <a:spcPct val="50000"/>
                </a:spcBef>
              </a:pPr>
              <a:r>
                <a:rPr lang="en-GB" sz="1600" dirty="0"/>
                <a:t>Intended market requirements </a:t>
              </a:r>
              <a:endParaRPr lang="en-US" sz="1600" dirty="0"/>
            </a:p>
          </p:txBody>
        </p:sp>
        <p:sp>
          <p:nvSpPr>
            <p:cNvPr id="53" name="Line 13"/>
            <p:cNvSpPr>
              <a:spLocks noChangeShapeType="1"/>
            </p:cNvSpPr>
            <p:nvPr/>
          </p:nvSpPr>
          <p:spPr bwMode="auto">
            <a:xfrm>
              <a:off x="1536" y="1283"/>
              <a:ext cx="2610" cy="0"/>
            </a:xfrm>
            <a:prstGeom prst="line">
              <a:avLst/>
            </a:prstGeom>
            <a:noFill/>
            <a:ln w="22225">
              <a:solidFill>
                <a:schemeClr val="tx1"/>
              </a:solidFill>
              <a:prstDash val="dash"/>
              <a:round/>
              <a:headEnd type="none" w="sm" len="lg"/>
              <a:tailEnd type="none" w="sm" len="lg"/>
            </a:ln>
          </p:spPr>
          <p:txBody>
            <a:bodyPr wrap="none" anchor="ctr"/>
            <a:lstStyle/>
            <a:p>
              <a:endParaRPr lang="en-GB"/>
            </a:p>
          </p:txBody>
        </p:sp>
      </p:grpSp>
      <p:grpSp>
        <p:nvGrpSpPr>
          <p:cNvPr id="54" name="Group 42"/>
          <p:cNvGrpSpPr>
            <a:grpSpLocks/>
          </p:cNvGrpSpPr>
          <p:nvPr/>
        </p:nvGrpSpPr>
        <p:grpSpPr bwMode="auto">
          <a:xfrm>
            <a:off x="5999113" y="1747292"/>
            <a:ext cx="1914525" cy="4418013"/>
            <a:chOff x="3388" y="852"/>
            <a:chExt cx="1206" cy="2783"/>
          </a:xfrm>
        </p:grpSpPr>
        <p:sp>
          <p:nvSpPr>
            <p:cNvPr id="55" name="Line 14"/>
            <p:cNvSpPr>
              <a:spLocks noChangeShapeType="1"/>
            </p:cNvSpPr>
            <p:nvPr/>
          </p:nvSpPr>
          <p:spPr bwMode="auto">
            <a:xfrm flipH="1">
              <a:off x="3983" y="852"/>
              <a:ext cx="3" cy="2505"/>
            </a:xfrm>
            <a:prstGeom prst="line">
              <a:avLst/>
            </a:prstGeom>
            <a:noFill/>
            <a:ln w="22225">
              <a:solidFill>
                <a:schemeClr val="tx1"/>
              </a:solidFill>
              <a:prstDash val="dash"/>
              <a:round/>
              <a:headEnd type="none" w="sm" len="lg"/>
              <a:tailEnd type="none" w="sm" len="lg"/>
            </a:ln>
          </p:spPr>
          <p:txBody>
            <a:bodyPr wrap="none" anchor="ctr"/>
            <a:lstStyle/>
            <a:p>
              <a:endParaRPr lang="en-GB"/>
            </a:p>
          </p:txBody>
        </p:sp>
        <p:sp>
          <p:nvSpPr>
            <p:cNvPr id="56" name="Text Box 27"/>
            <p:cNvSpPr txBox="1">
              <a:spLocks noChangeArrowheads="1"/>
            </p:cNvSpPr>
            <p:nvPr/>
          </p:nvSpPr>
          <p:spPr bwMode="auto">
            <a:xfrm>
              <a:off x="3388" y="3357"/>
              <a:ext cx="1206" cy="278"/>
            </a:xfrm>
            <a:prstGeom prst="rect">
              <a:avLst/>
            </a:prstGeom>
            <a:noFill/>
            <a:ln w="9525">
              <a:noFill/>
              <a:miter lim="800000"/>
              <a:headEnd type="none" w="sm" len="lg"/>
              <a:tailEnd type="none" w="sm" len="lg"/>
            </a:ln>
          </p:spPr>
          <p:txBody>
            <a:bodyPr>
              <a:spAutoFit/>
            </a:bodyPr>
            <a:lstStyle/>
            <a:p>
              <a:pPr algn="ctr" eaLnBrk="0" hangingPunct="0">
                <a:lnSpc>
                  <a:spcPct val="70000"/>
                </a:lnSpc>
                <a:spcBef>
                  <a:spcPct val="50000"/>
                </a:spcBef>
              </a:pPr>
              <a:r>
                <a:rPr lang="en-GB" sz="1600"/>
                <a:t>Intended resource capability </a:t>
              </a:r>
              <a:endParaRPr lang="en-US" sz="1600"/>
            </a:p>
          </p:txBody>
        </p:sp>
      </p:grpSp>
      <p:grpSp>
        <p:nvGrpSpPr>
          <p:cNvPr id="57" name="Group 41"/>
          <p:cNvGrpSpPr>
            <a:grpSpLocks/>
          </p:cNvGrpSpPr>
          <p:nvPr/>
        </p:nvGrpSpPr>
        <p:grpSpPr bwMode="auto">
          <a:xfrm>
            <a:off x="4298900" y="4601617"/>
            <a:ext cx="2743200" cy="523875"/>
            <a:chOff x="2317" y="2650"/>
            <a:chExt cx="1728" cy="330"/>
          </a:xfrm>
        </p:grpSpPr>
        <p:sp>
          <p:nvSpPr>
            <p:cNvPr id="58" name="Text Box 23"/>
            <p:cNvSpPr txBox="1">
              <a:spLocks noChangeArrowheads="1"/>
            </p:cNvSpPr>
            <p:nvPr/>
          </p:nvSpPr>
          <p:spPr bwMode="auto">
            <a:xfrm>
              <a:off x="2317" y="2650"/>
              <a:ext cx="1728" cy="330"/>
            </a:xfrm>
            <a:prstGeom prst="rect">
              <a:avLst/>
            </a:prstGeom>
            <a:noFill/>
            <a:ln w="9525">
              <a:noFill/>
              <a:miter lim="800000"/>
              <a:headEnd/>
              <a:tailEnd/>
            </a:ln>
          </p:spPr>
          <p:txBody>
            <a:bodyPr>
              <a:spAutoFit/>
            </a:bodyPr>
            <a:lstStyle/>
            <a:p>
              <a:pPr algn="ctr">
                <a:spcBef>
                  <a:spcPct val="50000"/>
                </a:spcBef>
              </a:pPr>
              <a:r>
                <a:rPr lang="en-GB" sz="1400"/>
                <a:t>Extent and nature of operations resource capability change</a:t>
              </a:r>
              <a:endParaRPr lang="en-US" sz="1400"/>
            </a:p>
          </p:txBody>
        </p:sp>
        <p:sp>
          <p:nvSpPr>
            <p:cNvPr id="59" name="Line 32"/>
            <p:cNvSpPr>
              <a:spLocks noChangeShapeType="1"/>
            </p:cNvSpPr>
            <p:nvPr/>
          </p:nvSpPr>
          <p:spPr bwMode="auto">
            <a:xfrm>
              <a:off x="2350" y="2822"/>
              <a:ext cx="1609" cy="0"/>
            </a:xfrm>
            <a:prstGeom prst="line">
              <a:avLst/>
            </a:prstGeom>
            <a:noFill/>
            <a:ln w="38100">
              <a:solidFill>
                <a:srgbClr val="FF3300"/>
              </a:solidFill>
              <a:round/>
              <a:headEnd type="triangle" w="med" len="med"/>
              <a:tailEnd type="triangle" w="med" len="med"/>
            </a:ln>
          </p:spPr>
          <p:txBody>
            <a:bodyPr/>
            <a:lstStyle/>
            <a:p>
              <a:endParaRPr lang="en-GB"/>
            </a:p>
          </p:txBody>
        </p:sp>
      </p:grpSp>
      <p:grpSp>
        <p:nvGrpSpPr>
          <p:cNvPr id="60" name="Group 40"/>
          <p:cNvGrpSpPr>
            <a:grpSpLocks/>
          </p:cNvGrpSpPr>
          <p:nvPr/>
        </p:nvGrpSpPr>
        <p:grpSpPr bwMode="auto">
          <a:xfrm>
            <a:off x="3736927" y="2306092"/>
            <a:ext cx="738188" cy="2568575"/>
            <a:chOff x="1963" y="1204"/>
            <a:chExt cx="465" cy="1618"/>
          </a:xfrm>
        </p:grpSpPr>
        <p:sp>
          <p:nvSpPr>
            <p:cNvPr id="61" name="Text Box 24"/>
            <p:cNvSpPr txBox="1">
              <a:spLocks noChangeArrowheads="1"/>
            </p:cNvSpPr>
            <p:nvPr/>
          </p:nvSpPr>
          <p:spPr bwMode="auto">
            <a:xfrm rot="16200000">
              <a:off x="1440" y="1727"/>
              <a:ext cx="1512" cy="465"/>
            </a:xfrm>
            <a:prstGeom prst="rect">
              <a:avLst/>
            </a:prstGeom>
            <a:noFill/>
            <a:ln w="9525">
              <a:noFill/>
              <a:miter lim="800000"/>
              <a:headEnd/>
              <a:tailEnd/>
            </a:ln>
          </p:spPr>
          <p:txBody>
            <a:bodyPr>
              <a:spAutoFit/>
            </a:bodyPr>
            <a:lstStyle/>
            <a:p>
              <a:pPr algn="ctr">
                <a:spcBef>
                  <a:spcPct val="50000"/>
                </a:spcBef>
              </a:pPr>
              <a:r>
                <a:rPr lang="en-GB" sz="1400"/>
                <a:t>Extent and nature of operations resource capability change</a:t>
              </a:r>
              <a:endParaRPr lang="en-US" sz="1400"/>
            </a:p>
          </p:txBody>
        </p:sp>
        <p:sp>
          <p:nvSpPr>
            <p:cNvPr id="62" name="Line 33"/>
            <p:cNvSpPr>
              <a:spLocks noChangeShapeType="1"/>
            </p:cNvSpPr>
            <p:nvPr/>
          </p:nvSpPr>
          <p:spPr bwMode="auto">
            <a:xfrm flipV="1">
              <a:off x="2258" y="1280"/>
              <a:ext cx="9" cy="1542"/>
            </a:xfrm>
            <a:prstGeom prst="line">
              <a:avLst/>
            </a:prstGeom>
            <a:noFill/>
            <a:ln w="38100">
              <a:solidFill>
                <a:srgbClr val="FF3300"/>
              </a:solidFill>
              <a:round/>
              <a:headEnd type="triangle" w="med" len="med"/>
              <a:tailEnd type="triangle" w="med" len="med"/>
            </a:ln>
          </p:spPr>
          <p:txBody>
            <a:bodyPr/>
            <a:lstStyle/>
            <a:p>
              <a:endParaRPr lang="en-GB"/>
            </a:p>
          </p:txBody>
        </p:sp>
      </p:grpSp>
      <p:sp>
        <p:nvSpPr>
          <p:cNvPr id="63" name="Text Box 28"/>
          <p:cNvSpPr txBox="1">
            <a:spLocks noChangeArrowheads="1"/>
          </p:cNvSpPr>
          <p:nvPr/>
        </p:nvSpPr>
        <p:spPr bwMode="auto">
          <a:xfrm>
            <a:off x="3092401" y="6084004"/>
            <a:ext cx="5318125" cy="369332"/>
          </a:xfrm>
          <a:prstGeom prst="rect">
            <a:avLst/>
          </a:prstGeom>
          <a:noFill/>
          <a:ln w="9525">
            <a:noFill/>
            <a:miter lim="800000"/>
            <a:headEnd/>
            <a:tailEnd/>
          </a:ln>
        </p:spPr>
        <p:txBody>
          <a:bodyPr>
            <a:spAutoFit/>
          </a:bodyPr>
          <a:lstStyle/>
          <a:p>
            <a:pPr algn="ctr">
              <a:spcBef>
                <a:spcPct val="50000"/>
              </a:spcBef>
            </a:pPr>
            <a:r>
              <a:rPr lang="en-GB" dirty="0">
                <a:solidFill>
                  <a:srgbClr val="FF0000"/>
                </a:solidFill>
              </a:rPr>
              <a:t>Level/nature of operations resource capability</a:t>
            </a:r>
            <a:endParaRPr lang="en-US" dirty="0">
              <a:solidFill>
                <a:srgbClr val="FF0000"/>
              </a:solidFill>
            </a:endParaRPr>
          </a:p>
        </p:txBody>
      </p:sp>
      <p:grpSp>
        <p:nvGrpSpPr>
          <p:cNvPr id="32" name="Group 31"/>
          <p:cNvGrpSpPr>
            <a:grpSpLocks/>
          </p:cNvGrpSpPr>
          <p:nvPr/>
        </p:nvGrpSpPr>
        <p:grpSpPr bwMode="auto">
          <a:xfrm>
            <a:off x="3260424" y="1572936"/>
            <a:ext cx="5210175" cy="4130675"/>
            <a:chOff x="1678" y="934"/>
            <a:chExt cx="2422" cy="2410"/>
          </a:xfrm>
        </p:grpSpPr>
        <p:sp>
          <p:nvSpPr>
            <p:cNvPr id="33" name="Line 5"/>
            <p:cNvSpPr>
              <a:spLocks noChangeShapeType="1"/>
            </p:cNvSpPr>
            <p:nvPr/>
          </p:nvSpPr>
          <p:spPr bwMode="auto">
            <a:xfrm flipV="1">
              <a:off x="1678" y="934"/>
              <a:ext cx="1" cy="2408"/>
            </a:xfrm>
            <a:prstGeom prst="line">
              <a:avLst/>
            </a:prstGeom>
            <a:noFill/>
            <a:ln w="38100">
              <a:solidFill>
                <a:schemeClr val="tx1"/>
              </a:solidFill>
              <a:round/>
              <a:headEnd type="none" w="sm" len="lg"/>
              <a:tailEnd type="triangle" w="med" len="med"/>
            </a:ln>
          </p:spPr>
          <p:txBody>
            <a:bodyPr wrap="none" anchor="ctr"/>
            <a:lstStyle/>
            <a:p>
              <a:endParaRPr lang="en-GB" dirty="0"/>
            </a:p>
          </p:txBody>
        </p:sp>
        <p:sp>
          <p:nvSpPr>
            <p:cNvPr id="34" name="Line 6"/>
            <p:cNvSpPr>
              <a:spLocks noChangeShapeType="1"/>
            </p:cNvSpPr>
            <p:nvPr/>
          </p:nvSpPr>
          <p:spPr bwMode="auto">
            <a:xfrm>
              <a:off x="1692" y="3344"/>
              <a:ext cx="2408" cy="0"/>
            </a:xfrm>
            <a:prstGeom prst="line">
              <a:avLst/>
            </a:prstGeom>
            <a:noFill/>
            <a:ln w="38100">
              <a:solidFill>
                <a:schemeClr val="tx1"/>
              </a:solidFill>
              <a:round/>
              <a:headEnd type="none" w="sm" len="lg"/>
              <a:tailEnd type="triangle" w="med" len="med"/>
            </a:ln>
          </p:spPr>
          <p:txBody>
            <a:bodyPr wrap="none" anchor="ctr"/>
            <a:lstStyle/>
            <a:p>
              <a:endParaRPr lang="en-GB"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wipe(down)">
                                      <p:cBhvr>
                                        <p:cTn id="7" dur="1000"/>
                                        <p:tgtEl>
                                          <p:spTgt spid="4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4"/>
                                        </p:tgtEl>
                                        <p:attrNameLst>
                                          <p:attrName>style.visibility</p:attrName>
                                        </p:attrNameLst>
                                      </p:cBhvr>
                                      <p:to>
                                        <p:strVal val="visible"/>
                                      </p:to>
                                    </p:set>
                                    <p:animEffect transition="in" filter="wipe(left)">
                                      <p:cBhvr>
                                        <p:cTn id="12" dur="1000"/>
                                        <p:tgtEl>
                                          <p:spTgt spid="4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dissolve">
                                      <p:cBhvr>
                                        <p:cTn id="17" dur="1000"/>
                                        <p:tgtEl>
                                          <p:spTgt spid="3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1"/>
                                        </p:tgtEl>
                                        <p:attrNameLst>
                                          <p:attrName>style.visibility</p:attrName>
                                        </p:attrNameLst>
                                      </p:cBhvr>
                                      <p:to>
                                        <p:strVal val="visible"/>
                                      </p:to>
                                    </p:set>
                                    <p:animEffect transition="in" filter="wipe(left)">
                                      <p:cBhvr>
                                        <p:cTn id="22" dur="1000"/>
                                        <p:tgtEl>
                                          <p:spTgt spid="5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54"/>
                                        </p:tgtEl>
                                        <p:attrNameLst>
                                          <p:attrName>style.visibility</p:attrName>
                                        </p:attrNameLst>
                                      </p:cBhvr>
                                      <p:to>
                                        <p:strVal val="visible"/>
                                      </p:to>
                                    </p:set>
                                    <p:animEffect transition="in" filter="wipe(down)">
                                      <p:cBhvr>
                                        <p:cTn id="27" dur="1000"/>
                                        <p:tgtEl>
                                          <p:spTgt spid="54"/>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dissolve">
                                      <p:cBhvr>
                                        <p:cTn id="32" dur="1000"/>
                                        <p:tgtEl>
                                          <p:spTgt spid="41"/>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60"/>
                                        </p:tgtEl>
                                        <p:attrNameLst>
                                          <p:attrName>style.visibility</p:attrName>
                                        </p:attrNameLst>
                                      </p:cBhvr>
                                      <p:to>
                                        <p:strVal val="visible"/>
                                      </p:to>
                                    </p:set>
                                    <p:animEffect transition="in" filter="dissolve">
                                      <p:cBhvr>
                                        <p:cTn id="37" dur="1000"/>
                                        <p:tgtEl>
                                          <p:spTgt spid="60"/>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57"/>
                                        </p:tgtEl>
                                        <p:attrNameLst>
                                          <p:attrName>style.visibility</p:attrName>
                                        </p:attrNameLst>
                                      </p:cBhvr>
                                      <p:to>
                                        <p:strVal val="visible"/>
                                      </p:to>
                                    </p:set>
                                    <p:animEffect transition="in" filter="dissolve">
                                      <p:cBhvr>
                                        <p:cTn id="42" dur="10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1475424" y="1584799"/>
            <a:ext cx="6980314" cy="4419125"/>
          </a:xfrm>
          <a:prstGeom prst="rect">
            <a:avLst/>
          </a:prstGeom>
          <a:solidFill>
            <a:schemeClr val="bg1">
              <a:lumMod val="95000"/>
            </a:schemeClr>
          </a:solidFill>
          <a:ln w="9525">
            <a:solidFill>
              <a:schemeClr val="tx1"/>
            </a:solidFill>
            <a:miter lim="800000"/>
            <a:headEnd type="none" w="sm" len="sm"/>
            <a:tailEnd type="none" w="sm" len="sm"/>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US" sz="800" dirty="0"/>
          </a:p>
        </p:txBody>
      </p:sp>
      <p:sp>
        <p:nvSpPr>
          <p:cNvPr id="10243" name="AutoShape 3"/>
          <p:cNvSpPr>
            <a:spLocks noChangeArrowheads="1"/>
          </p:cNvSpPr>
          <p:nvPr/>
        </p:nvSpPr>
        <p:spPr bwMode="auto">
          <a:xfrm rot="16200000">
            <a:off x="4544240" y="5208131"/>
            <a:ext cx="791407" cy="800179"/>
          </a:xfrm>
          <a:prstGeom prst="homePlate">
            <a:avLst>
              <a:gd name="adj" fmla="val 55186"/>
            </a:avLst>
          </a:prstGeom>
          <a:solidFill>
            <a:srgbClr val="CCFF99"/>
          </a:solidFill>
          <a:ln w="9525">
            <a:solidFill>
              <a:schemeClr val="tx1"/>
            </a:solidFill>
            <a:miter lim="800000"/>
            <a:headEnd type="none" w="sm" len="sm"/>
            <a:tailEnd type="none" w="sm" len="sm"/>
          </a:ln>
        </p:spPr>
        <p:txBody>
          <a:bodyPr vert="eaVert" wrap="none" anchor="ctr"/>
          <a:lstStyle/>
          <a:p>
            <a:pPr algn="ctr" eaLnBrk="0" hangingPunct="0"/>
            <a:endParaRPr lang="en-US" sz="1100" dirty="0"/>
          </a:p>
        </p:txBody>
      </p:sp>
      <p:sp>
        <p:nvSpPr>
          <p:cNvPr id="10244" name="AutoShape 4"/>
          <p:cNvSpPr>
            <a:spLocks noChangeArrowheads="1"/>
          </p:cNvSpPr>
          <p:nvPr/>
        </p:nvSpPr>
        <p:spPr bwMode="auto">
          <a:xfrm rot="10800000" flipV="1">
            <a:off x="7191375" y="3513854"/>
            <a:ext cx="1261665" cy="528473"/>
          </a:xfrm>
          <a:prstGeom prst="homePlate">
            <a:avLst>
              <a:gd name="adj" fmla="val 84346"/>
            </a:avLst>
          </a:prstGeom>
          <a:solidFill>
            <a:srgbClr val="CCFF99"/>
          </a:solidFill>
          <a:ln w="9525">
            <a:solidFill>
              <a:schemeClr val="tx1"/>
            </a:solidFill>
            <a:miter lim="800000"/>
            <a:headEnd type="none" w="sm" len="sm"/>
            <a:tailEnd type="none" w="sm" len="sm"/>
          </a:ln>
        </p:spPr>
        <p:txBody>
          <a:bodyPr wrap="none" anchor="ctr"/>
          <a:lstStyle/>
          <a:p>
            <a:endParaRPr lang="en-US" sz="800" dirty="0"/>
          </a:p>
        </p:txBody>
      </p:sp>
      <p:sp>
        <p:nvSpPr>
          <p:cNvPr id="10245" name="Text Box 5"/>
          <p:cNvSpPr txBox="1">
            <a:spLocks noChangeArrowheads="1"/>
          </p:cNvSpPr>
          <p:nvPr/>
        </p:nvSpPr>
        <p:spPr bwMode="auto">
          <a:xfrm>
            <a:off x="7269639" y="3543793"/>
            <a:ext cx="1370965" cy="430887"/>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100" dirty="0"/>
              <a:t>Market requirements</a:t>
            </a:r>
          </a:p>
        </p:txBody>
      </p:sp>
      <p:sp>
        <p:nvSpPr>
          <p:cNvPr id="10246" name="AutoShape 6"/>
          <p:cNvSpPr>
            <a:spLocks noChangeArrowheads="1"/>
          </p:cNvSpPr>
          <p:nvPr/>
        </p:nvSpPr>
        <p:spPr bwMode="auto">
          <a:xfrm flipV="1">
            <a:off x="1475425" y="3513854"/>
            <a:ext cx="1261665" cy="528473"/>
          </a:xfrm>
          <a:prstGeom prst="homePlate">
            <a:avLst>
              <a:gd name="adj" fmla="val 84346"/>
            </a:avLst>
          </a:prstGeom>
          <a:solidFill>
            <a:srgbClr val="CCFF99"/>
          </a:solidFill>
          <a:ln w="9525">
            <a:solidFill>
              <a:schemeClr val="tx1"/>
            </a:solidFill>
            <a:miter lim="800000"/>
            <a:headEnd type="none" w="sm" len="sm"/>
            <a:tailEnd type="none" w="sm" len="sm"/>
          </a:ln>
        </p:spPr>
        <p:txBody>
          <a:bodyPr wrap="none" anchor="ctr"/>
          <a:lstStyle/>
          <a:p>
            <a:endParaRPr lang="en-US" sz="800" dirty="0"/>
          </a:p>
        </p:txBody>
      </p:sp>
      <p:sp>
        <p:nvSpPr>
          <p:cNvPr id="10247" name="Text Box 7"/>
          <p:cNvSpPr txBox="1">
            <a:spLocks noChangeArrowheads="1"/>
          </p:cNvSpPr>
          <p:nvPr/>
        </p:nvSpPr>
        <p:spPr bwMode="auto">
          <a:xfrm>
            <a:off x="1398511" y="3560714"/>
            <a:ext cx="1167209" cy="430887"/>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100" dirty="0"/>
              <a:t>Operations resources</a:t>
            </a:r>
          </a:p>
        </p:txBody>
      </p:sp>
      <p:cxnSp>
        <p:nvCxnSpPr>
          <p:cNvPr id="10248" name="AutoShape 8"/>
          <p:cNvCxnSpPr>
            <a:cxnSpLocks noChangeShapeType="1"/>
            <a:stCxn id="10246" idx="3"/>
            <a:endCxn id="10244" idx="3"/>
          </p:cNvCxnSpPr>
          <p:nvPr/>
        </p:nvCxnSpPr>
        <p:spPr bwMode="auto">
          <a:xfrm>
            <a:off x="2734391" y="3778090"/>
            <a:ext cx="4454285" cy="0"/>
          </a:xfrm>
          <a:prstGeom prst="straightConnector1">
            <a:avLst/>
          </a:prstGeom>
          <a:noFill/>
          <a:ln w="9525">
            <a:solidFill>
              <a:schemeClr val="tx1"/>
            </a:solidFill>
            <a:round/>
            <a:headEnd type="none" w="sm" len="sm"/>
            <a:tailEnd type="none" w="sm" len="sm"/>
          </a:ln>
        </p:spPr>
      </p:cxnSp>
      <p:sp>
        <p:nvSpPr>
          <p:cNvPr id="10249" name="Text Box 9"/>
          <p:cNvSpPr txBox="1">
            <a:spLocks noChangeArrowheads="1"/>
          </p:cNvSpPr>
          <p:nvPr/>
        </p:nvSpPr>
        <p:spPr bwMode="auto">
          <a:xfrm>
            <a:off x="4518263" y="5584789"/>
            <a:ext cx="871696" cy="261610"/>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100" dirty="0"/>
              <a:t>Bottom-up</a:t>
            </a:r>
          </a:p>
        </p:txBody>
      </p:sp>
      <p:sp>
        <p:nvSpPr>
          <p:cNvPr id="10250" name="AutoShape 10"/>
          <p:cNvSpPr>
            <a:spLocks noChangeArrowheads="1"/>
          </p:cNvSpPr>
          <p:nvPr/>
        </p:nvSpPr>
        <p:spPr bwMode="auto">
          <a:xfrm rot="5400000">
            <a:off x="4555710" y="1601232"/>
            <a:ext cx="791407" cy="763746"/>
          </a:xfrm>
          <a:prstGeom prst="homePlate">
            <a:avLst>
              <a:gd name="adj" fmla="val 57818"/>
            </a:avLst>
          </a:prstGeom>
          <a:solidFill>
            <a:srgbClr val="CCFF99"/>
          </a:solidFill>
          <a:ln w="9525">
            <a:solidFill>
              <a:schemeClr val="tx1"/>
            </a:solidFill>
            <a:miter lim="800000"/>
            <a:headEnd type="none" w="sm" len="sm"/>
            <a:tailEnd type="none" w="sm" len="sm"/>
          </a:ln>
        </p:spPr>
        <p:txBody>
          <a:bodyPr rot="10800000" vert="eaVert" wrap="none" anchor="ctr"/>
          <a:lstStyle/>
          <a:p>
            <a:pPr algn="ctr" eaLnBrk="0" hangingPunct="0"/>
            <a:endParaRPr lang="en-US" sz="1100" dirty="0"/>
          </a:p>
        </p:txBody>
      </p:sp>
      <p:cxnSp>
        <p:nvCxnSpPr>
          <p:cNvPr id="10251" name="AutoShape 11"/>
          <p:cNvCxnSpPr>
            <a:cxnSpLocks noChangeShapeType="1"/>
            <a:stCxn id="10243" idx="3"/>
            <a:endCxn id="10250" idx="3"/>
          </p:cNvCxnSpPr>
          <p:nvPr/>
        </p:nvCxnSpPr>
        <p:spPr bwMode="auto">
          <a:xfrm flipV="1">
            <a:off x="4939269" y="2378809"/>
            <a:ext cx="12145" cy="2835008"/>
          </a:xfrm>
          <a:prstGeom prst="straightConnector1">
            <a:avLst/>
          </a:prstGeom>
          <a:noFill/>
          <a:ln w="9525">
            <a:solidFill>
              <a:schemeClr val="tx1"/>
            </a:solidFill>
            <a:round/>
            <a:headEnd type="none" w="sm" len="sm"/>
            <a:tailEnd type="none" w="sm" len="sm"/>
          </a:ln>
        </p:spPr>
      </p:cxnSp>
      <p:sp>
        <p:nvSpPr>
          <p:cNvPr id="69644" name="Text Box 12"/>
          <p:cNvSpPr txBox="1">
            <a:spLocks noChangeArrowheads="1"/>
          </p:cNvSpPr>
          <p:nvPr/>
        </p:nvSpPr>
        <p:spPr bwMode="auto">
          <a:xfrm>
            <a:off x="1491618" y="1653787"/>
            <a:ext cx="3280329" cy="1577355"/>
          </a:xfrm>
          <a:prstGeom prst="rect">
            <a:avLst/>
          </a:prstGeom>
          <a:noFill/>
          <a:ln w="50800">
            <a:noFill/>
            <a:prstDash val="sysDot"/>
            <a:miter lim="800000"/>
            <a:headEnd type="none" w="sm" len="sm"/>
            <a:tailEnd type="none" w="sm" len="sm"/>
          </a:ln>
        </p:spPr>
        <p:txBody>
          <a:bodyPr>
            <a:spAutoFit/>
          </a:bodyPr>
          <a:lstStyle/>
          <a:p>
            <a:pPr>
              <a:spcBef>
                <a:spcPct val="50000"/>
              </a:spcBef>
              <a:tabLst>
                <a:tab pos="114300" algn="l"/>
                <a:tab pos="971550" algn="l"/>
                <a:tab pos="1028700" algn="l"/>
              </a:tabLst>
            </a:pPr>
            <a:r>
              <a:rPr lang="en-US" sz="1400" dirty="0">
                <a:solidFill>
                  <a:srgbClr val="FF0000"/>
                </a:solidFill>
              </a:rPr>
              <a:t>Trainer</a:t>
            </a:r>
          </a:p>
          <a:p>
            <a:pPr>
              <a:spcBef>
                <a:spcPct val="50000"/>
              </a:spcBef>
              <a:tabLst>
                <a:tab pos="114300" algn="l"/>
                <a:tab pos="971550" algn="l"/>
                <a:tab pos="1028700" algn="l"/>
              </a:tabLst>
            </a:pPr>
            <a:r>
              <a:rPr lang="en-US" sz="1100" dirty="0"/>
              <a:t>Instructing operations in the development and deployment of their capabilities through standardised improvement methods</a:t>
            </a:r>
          </a:p>
          <a:p>
            <a:pPr>
              <a:tabLst>
                <a:tab pos="114300" algn="l"/>
                <a:tab pos="971550" algn="l"/>
                <a:tab pos="1028700" algn="l"/>
              </a:tabLst>
            </a:pPr>
            <a:endParaRPr lang="en-US" sz="1100" dirty="0"/>
          </a:p>
          <a:p>
            <a:pPr>
              <a:tabLst>
                <a:tab pos="114300" algn="l"/>
                <a:tab pos="971550" algn="l"/>
                <a:tab pos="1028700" algn="l"/>
              </a:tabLst>
            </a:pPr>
            <a:r>
              <a:rPr lang="en-US" sz="1100" dirty="0"/>
              <a:t>	Roles: </a:t>
            </a:r>
          </a:p>
          <a:p>
            <a:pPr>
              <a:tabLst>
                <a:tab pos="114300" algn="l"/>
                <a:tab pos="971550" algn="l"/>
                <a:tab pos="1028700" algn="l"/>
              </a:tabLst>
            </a:pPr>
            <a:r>
              <a:rPr lang="en-US" sz="1100" dirty="0"/>
              <a:t>	Central operations – teacher/consultant</a:t>
            </a:r>
          </a:p>
          <a:p>
            <a:pPr>
              <a:tabLst>
                <a:tab pos="114300" algn="l"/>
                <a:tab pos="971550" algn="l"/>
                <a:tab pos="1028700" algn="l"/>
              </a:tabLst>
            </a:pPr>
            <a:r>
              <a:rPr lang="en-US" sz="1100" dirty="0"/>
              <a:t>	Business operations – pupil/client</a:t>
            </a:r>
          </a:p>
        </p:txBody>
      </p:sp>
      <p:sp>
        <p:nvSpPr>
          <p:cNvPr id="69645" name="Text Box 13"/>
          <p:cNvSpPr txBox="1">
            <a:spLocks noChangeArrowheads="1"/>
          </p:cNvSpPr>
          <p:nvPr/>
        </p:nvSpPr>
        <p:spPr bwMode="auto">
          <a:xfrm>
            <a:off x="5190253" y="1656390"/>
            <a:ext cx="3113007" cy="1577355"/>
          </a:xfrm>
          <a:prstGeom prst="rect">
            <a:avLst/>
          </a:prstGeom>
          <a:noFill/>
          <a:ln w="50800">
            <a:noFill/>
            <a:prstDash val="sysDot"/>
            <a:miter lim="800000"/>
            <a:headEnd type="none" w="sm" len="sm"/>
            <a:tailEnd type="none" w="sm" len="sm"/>
          </a:ln>
        </p:spPr>
        <p:txBody>
          <a:bodyPr>
            <a:spAutoFit/>
          </a:bodyPr>
          <a:lstStyle/>
          <a:p>
            <a:pPr>
              <a:spcBef>
                <a:spcPct val="50000"/>
              </a:spcBef>
              <a:tabLst>
                <a:tab pos="114300" algn="l"/>
                <a:tab pos="971550" algn="l"/>
                <a:tab pos="1028700" algn="l"/>
              </a:tabLst>
            </a:pPr>
            <a:r>
              <a:rPr lang="en-US" sz="1400" dirty="0">
                <a:solidFill>
                  <a:srgbClr val="FF0000"/>
                </a:solidFill>
              </a:rPr>
              <a:t>Governor</a:t>
            </a:r>
          </a:p>
          <a:p>
            <a:pPr>
              <a:spcBef>
                <a:spcPct val="50000"/>
              </a:spcBef>
              <a:tabLst>
                <a:tab pos="114300" algn="l"/>
                <a:tab pos="971550" algn="l"/>
                <a:tab pos="1028700" algn="l"/>
              </a:tabLst>
            </a:pPr>
            <a:r>
              <a:rPr lang="en-US" sz="1100" dirty="0"/>
              <a:t>Controlling the performance of the operations by setting clear priorities and measuring performance against targets</a:t>
            </a:r>
          </a:p>
          <a:p>
            <a:pPr>
              <a:tabLst>
                <a:tab pos="114300" algn="l"/>
                <a:tab pos="971550" algn="l"/>
                <a:tab pos="1028700" algn="l"/>
              </a:tabLst>
            </a:pPr>
            <a:endParaRPr lang="en-US" sz="1100" dirty="0"/>
          </a:p>
          <a:p>
            <a:pPr>
              <a:tabLst>
                <a:tab pos="114300" algn="l"/>
                <a:tab pos="971550" algn="l"/>
                <a:tab pos="1028700" algn="l"/>
              </a:tabLst>
            </a:pPr>
            <a:r>
              <a:rPr lang="en-US" sz="1100" dirty="0"/>
              <a:t>	Roles: </a:t>
            </a:r>
          </a:p>
          <a:p>
            <a:pPr>
              <a:tabLst>
                <a:tab pos="114300" algn="l"/>
                <a:tab pos="971550" algn="l"/>
                <a:tab pos="1028700" algn="l"/>
              </a:tabLst>
            </a:pPr>
            <a:r>
              <a:rPr lang="en-US" sz="1100" dirty="0"/>
              <a:t>	Central operations – messenger/judge</a:t>
            </a:r>
          </a:p>
          <a:p>
            <a:pPr>
              <a:tabLst>
                <a:tab pos="114300" algn="l"/>
                <a:tab pos="971550" algn="l"/>
                <a:tab pos="1028700" algn="l"/>
              </a:tabLst>
            </a:pPr>
            <a:r>
              <a:rPr lang="en-US" sz="1100" dirty="0"/>
              <a:t>	Business operations</a:t>
            </a:r>
            <a:r>
              <a:rPr lang="en-GB" sz="1100" dirty="0"/>
              <a:t> </a:t>
            </a:r>
            <a:r>
              <a:rPr lang="en-US" sz="1100" dirty="0"/>
              <a:t>– recipient/defendant</a:t>
            </a:r>
          </a:p>
        </p:txBody>
      </p:sp>
      <p:sp>
        <p:nvSpPr>
          <p:cNvPr id="69646" name="Text Box 14"/>
          <p:cNvSpPr txBox="1">
            <a:spLocks noChangeArrowheads="1"/>
          </p:cNvSpPr>
          <p:nvPr/>
        </p:nvSpPr>
        <p:spPr bwMode="auto">
          <a:xfrm>
            <a:off x="1507808" y="3830156"/>
            <a:ext cx="3365340" cy="1746632"/>
          </a:xfrm>
          <a:prstGeom prst="rect">
            <a:avLst/>
          </a:prstGeom>
          <a:noFill/>
          <a:ln w="50800">
            <a:noFill/>
            <a:prstDash val="sysDot"/>
            <a:miter lim="800000"/>
            <a:headEnd type="none" w="sm" len="sm"/>
            <a:tailEnd type="none" w="sm" len="sm"/>
          </a:ln>
        </p:spPr>
        <p:txBody>
          <a:bodyPr>
            <a:spAutoFit/>
          </a:bodyPr>
          <a:lstStyle/>
          <a:p>
            <a:pPr>
              <a:spcBef>
                <a:spcPct val="50000"/>
              </a:spcBef>
              <a:tabLst>
                <a:tab pos="114300" algn="l"/>
                <a:tab pos="971550" algn="l"/>
                <a:tab pos="1028700" algn="l"/>
              </a:tabLst>
            </a:pPr>
            <a:r>
              <a:rPr lang="en-US" sz="1400" dirty="0">
                <a:solidFill>
                  <a:srgbClr val="FF0000"/>
                </a:solidFill>
              </a:rPr>
              <a:t>Facilitator</a:t>
            </a:r>
          </a:p>
          <a:p>
            <a:pPr>
              <a:spcBef>
                <a:spcPct val="50000"/>
              </a:spcBef>
              <a:tabLst>
                <a:tab pos="114300" algn="l"/>
                <a:tab pos="971550" algn="l"/>
                <a:tab pos="1028700" algn="l"/>
              </a:tabLst>
            </a:pPr>
            <a:r>
              <a:rPr lang="en-US" sz="1100" dirty="0"/>
              <a:t>Enabling operations in the development and deployment of their capabilities through shared advice, support and learning</a:t>
            </a:r>
          </a:p>
          <a:p>
            <a:pPr>
              <a:tabLst>
                <a:tab pos="114300" algn="l"/>
                <a:tab pos="971550" algn="l"/>
                <a:tab pos="1028700" algn="l"/>
              </a:tabLst>
            </a:pPr>
            <a:endParaRPr lang="en-US" sz="1100" dirty="0"/>
          </a:p>
          <a:p>
            <a:pPr>
              <a:tabLst>
                <a:tab pos="114300" algn="l"/>
                <a:tab pos="971550" algn="l"/>
                <a:tab pos="1028700" algn="l"/>
              </a:tabLst>
            </a:pPr>
            <a:r>
              <a:rPr lang="en-US" sz="1100" dirty="0"/>
              <a:t>	Roles: </a:t>
            </a:r>
          </a:p>
          <a:p>
            <a:pPr>
              <a:tabLst>
                <a:tab pos="114300" algn="l"/>
                <a:tab pos="971550" algn="l"/>
                <a:tab pos="1028700" algn="l"/>
              </a:tabLst>
            </a:pPr>
            <a:r>
              <a:rPr lang="en-US" sz="1100" dirty="0"/>
              <a:t>	Central operations</a:t>
            </a:r>
            <a:r>
              <a:rPr lang="en-GB" sz="1100" dirty="0"/>
              <a:t> </a:t>
            </a:r>
            <a:r>
              <a:rPr lang="en-US" sz="1100" dirty="0"/>
              <a:t>– mentor</a:t>
            </a:r>
          </a:p>
          <a:p>
            <a:pPr>
              <a:tabLst>
                <a:tab pos="114300" algn="l"/>
                <a:tab pos="971550" algn="l"/>
                <a:tab pos="1028700" algn="l"/>
              </a:tabLst>
            </a:pPr>
            <a:r>
              <a:rPr lang="en-US" sz="1100" dirty="0"/>
              <a:t>	Business operations – member of a </a:t>
            </a:r>
            <a:r>
              <a:rPr lang="en-GB" sz="1100" dirty="0"/>
              <a:t>					  </a:t>
            </a:r>
            <a:r>
              <a:rPr lang="en-US" sz="1100" dirty="0"/>
              <a:t>community</a:t>
            </a:r>
          </a:p>
        </p:txBody>
      </p:sp>
      <p:sp>
        <p:nvSpPr>
          <p:cNvPr id="69647" name="Text Box 15"/>
          <p:cNvSpPr txBox="1">
            <a:spLocks noChangeArrowheads="1"/>
          </p:cNvSpPr>
          <p:nvPr/>
        </p:nvSpPr>
        <p:spPr bwMode="auto">
          <a:xfrm>
            <a:off x="5044520" y="3810632"/>
            <a:ext cx="3242547" cy="1577355"/>
          </a:xfrm>
          <a:prstGeom prst="rect">
            <a:avLst/>
          </a:prstGeom>
          <a:noFill/>
          <a:ln w="50800">
            <a:noFill/>
            <a:prstDash val="sysDot"/>
            <a:miter lim="800000"/>
            <a:headEnd type="none" w="sm" len="sm"/>
            <a:tailEnd type="none" w="sm" len="sm"/>
          </a:ln>
        </p:spPr>
        <p:txBody>
          <a:bodyPr>
            <a:spAutoFit/>
          </a:bodyPr>
          <a:lstStyle/>
          <a:p>
            <a:pPr>
              <a:spcBef>
                <a:spcPct val="50000"/>
              </a:spcBef>
              <a:tabLst>
                <a:tab pos="114300" algn="l"/>
                <a:tab pos="971550" algn="l"/>
                <a:tab pos="1028700" algn="l"/>
              </a:tabLst>
            </a:pPr>
            <a:r>
              <a:rPr lang="en-US" sz="1400" dirty="0">
                <a:solidFill>
                  <a:srgbClr val="FF0000"/>
                </a:solidFill>
              </a:rPr>
              <a:t>Curator</a:t>
            </a:r>
          </a:p>
          <a:p>
            <a:pPr>
              <a:spcBef>
                <a:spcPct val="50000"/>
              </a:spcBef>
              <a:tabLst>
                <a:tab pos="114300" algn="l"/>
                <a:tab pos="971550" algn="l"/>
                <a:tab pos="1028700" algn="l"/>
              </a:tabLst>
            </a:pPr>
            <a:r>
              <a:rPr lang="en-US" sz="1100" dirty="0"/>
              <a:t>Nurturing the performance of the operations by collecting performance data and distributing comparative performance information</a:t>
            </a:r>
          </a:p>
          <a:p>
            <a:pPr>
              <a:tabLst>
                <a:tab pos="114300" algn="l"/>
                <a:tab pos="971550" algn="l"/>
                <a:tab pos="1028700" algn="l"/>
              </a:tabLst>
            </a:pPr>
            <a:endParaRPr lang="en-US" sz="1100" dirty="0"/>
          </a:p>
          <a:p>
            <a:pPr>
              <a:tabLst>
                <a:tab pos="114300" algn="l"/>
                <a:tab pos="971550" algn="l"/>
                <a:tab pos="1028700" algn="l"/>
              </a:tabLst>
            </a:pPr>
            <a:r>
              <a:rPr lang="en-US" sz="1100" dirty="0"/>
              <a:t>	Roles: </a:t>
            </a:r>
          </a:p>
          <a:p>
            <a:pPr>
              <a:tabLst>
                <a:tab pos="114300" algn="l"/>
                <a:tab pos="971550" algn="l"/>
                <a:tab pos="1028700" algn="l"/>
              </a:tabLst>
            </a:pPr>
            <a:r>
              <a:rPr lang="en-US" sz="1100" dirty="0"/>
              <a:t>	Central operations – recorder/analyst</a:t>
            </a:r>
          </a:p>
          <a:p>
            <a:pPr>
              <a:tabLst>
                <a:tab pos="114300" algn="l"/>
                <a:tab pos="971550" algn="l"/>
                <a:tab pos="1028700" algn="l"/>
              </a:tabLst>
            </a:pPr>
            <a:r>
              <a:rPr lang="en-US" sz="1100" dirty="0"/>
              <a:t>	Business operations</a:t>
            </a:r>
            <a:r>
              <a:rPr lang="en-GB" sz="1100" dirty="0"/>
              <a:t> </a:t>
            </a:r>
            <a:r>
              <a:rPr lang="en-US" sz="1100" dirty="0"/>
              <a:t>– source of information</a:t>
            </a:r>
          </a:p>
        </p:txBody>
      </p:sp>
      <p:sp>
        <p:nvSpPr>
          <p:cNvPr id="10256" name="Text Box 16"/>
          <p:cNvSpPr txBox="1">
            <a:spLocks noChangeArrowheads="1"/>
          </p:cNvSpPr>
          <p:nvPr/>
        </p:nvSpPr>
        <p:spPr bwMode="auto">
          <a:xfrm>
            <a:off x="4554697" y="1642072"/>
            <a:ext cx="789384" cy="430887"/>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100" dirty="0"/>
              <a:t>Top-down</a:t>
            </a:r>
          </a:p>
        </p:txBody>
      </p:sp>
      <p:sp>
        <p:nvSpPr>
          <p:cNvPr id="10257" name="Text Box 17"/>
          <p:cNvSpPr txBox="1">
            <a:spLocks noChangeArrowheads="1"/>
          </p:cNvSpPr>
          <p:nvPr/>
        </p:nvSpPr>
        <p:spPr bwMode="auto">
          <a:xfrm>
            <a:off x="4232197" y="1269798"/>
            <a:ext cx="1495107" cy="276999"/>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200" dirty="0"/>
              <a:t>Programmatic</a:t>
            </a:r>
          </a:p>
        </p:txBody>
      </p:sp>
      <p:sp>
        <p:nvSpPr>
          <p:cNvPr id="10258" name="Text Box 18"/>
          <p:cNvSpPr txBox="1">
            <a:spLocks noChangeArrowheads="1"/>
          </p:cNvSpPr>
          <p:nvPr/>
        </p:nvSpPr>
        <p:spPr bwMode="auto">
          <a:xfrm>
            <a:off x="4232197" y="6002622"/>
            <a:ext cx="1495107" cy="276999"/>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200" dirty="0"/>
              <a:t>Emergent</a:t>
            </a:r>
          </a:p>
        </p:txBody>
      </p:sp>
      <p:sp>
        <p:nvSpPr>
          <p:cNvPr id="10259" name="Text Box 19"/>
          <p:cNvSpPr txBox="1">
            <a:spLocks noChangeArrowheads="1"/>
          </p:cNvSpPr>
          <p:nvPr/>
        </p:nvSpPr>
        <p:spPr bwMode="auto">
          <a:xfrm rot="16200000">
            <a:off x="749470" y="3579064"/>
            <a:ext cx="1141553" cy="276999"/>
          </a:xfrm>
          <a:prstGeom prst="rect">
            <a:avLst/>
          </a:prstGeom>
          <a:noFill/>
          <a:ln w="9525">
            <a:noFill/>
            <a:miter lim="800000"/>
            <a:headEnd type="none" w="sm" len="sm"/>
            <a:tailEnd type="none" w="sm" len="sm"/>
          </a:ln>
        </p:spPr>
        <p:txBody>
          <a:bodyPr>
            <a:spAutoFit/>
          </a:bodyPr>
          <a:lstStyle/>
          <a:p>
            <a:pPr algn="r" eaLnBrk="0" hangingPunct="0">
              <a:spcBef>
                <a:spcPct val="50000"/>
              </a:spcBef>
            </a:pPr>
            <a:r>
              <a:rPr lang="en-US" sz="1200" dirty="0"/>
              <a:t>Capabilities</a:t>
            </a:r>
          </a:p>
        </p:txBody>
      </p:sp>
      <p:sp>
        <p:nvSpPr>
          <p:cNvPr id="10260" name="Text Box 20"/>
          <p:cNvSpPr txBox="1">
            <a:spLocks noChangeArrowheads="1"/>
          </p:cNvSpPr>
          <p:nvPr/>
        </p:nvSpPr>
        <p:spPr bwMode="auto">
          <a:xfrm rot="16200000">
            <a:off x="7955182" y="3491202"/>
            <a:ext cx="1254797" cy="276999"/>
          </a:xfrm>
          <a:prstGeom prst="rect">
            <a:avLst/>
          </a:prstGeom>
          <a:noFill/>
          <a:ln w="9525">
            <a:noFill/>
            <a:miter lim="800000"/>
            <a:headEnd type="none" w="sm" len="sm"/>
            <a:tailEnd type="none" w="sm" len="sm"/>
          </a:ln>
        </p:spPr>
        <p:txBody>
          <a:bodyPr>
            <a:spAutoFit/>
          </a:bodyPr>
          <a:lstStyle/>
          <a:p>
            <a:pPr eaLnBrk="0" hangingPunct="0">
              <a:spcBef>
                <a:spcPct val="50000"/>
              </a:spcBef>
            </a:pPr>
            <a:r>
              <a:rPr lang="en-US" sz="1200" dirty="0"/>
              <a:t>Performance</a:t>
            </a:r>
          </a:p>
        </p:txBody>
      </p:sp>
      <p:sp>
        <p:nvSpPr>
          <p:cNvPr id="10261" name="Text Box 21"/>
          <p:cNvSpPr txBox="1">
            <a:spLocks noChangeArrowheads="1"/>
          </p:cNvSpPr>
          <p:nvPr/>
        </p:nvSpPr>
        <p:spPr bwMode="auto">
          <a:xfrm>
            <a:off x="844504" y="450379"/>
            <a:ext cx="8213816" cy="523220"/>
          </a:xfrm>
          <a:prstGeom prst="rect">
            <a:avLst/>
          </a:prstGeom>
          <a:noFill/>
          <a:ln w="9525">
            <a:noFill/>
            <a:miter lim="800000"/>
            <a:headEnd/>
            <a:tailEnd/>
          </a:ln>
        </p:spPr>
        <p:txBody>
          <a:bodyPr wrap="square">
            <a:spAutoFit/>
          </a:bodyPr>
          <a:lstStyle/>
          <a:p>
            <a:pPr algn="ctr" eaLnBrk="0" hangingPunct="0"/>
            <a:r>
              <a:rPr lang="en-US" sz="2800" b="1" dirty="0"/>
              <a:t>A typology of the ‘central</a:t>
            </a:r>
            <a:r>
              <a:rPr lang="en-GB" sz="2800" b="1" dirty="0"/>
              <a:t> </a:t>
            </a:r>
            <a:r>
              <a:rPr lang="en-US" sz="2800" b="1" dirty="0"/>
              <a:t>operations’ function</a:t>
            </a:r>
          </a:p>
        </p:txBody>
      </p:sp>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0" name="Text Box 90"/>
          <p:cNvSpPr txBox="1">
            <a:spLocks noChangeArrowheads="1"/>
          </p:cNvSpPr>
          <p:nvPr/>
        </p:nvSpPr>
        <p:spPr bwMode="auto">
          <a:xfrm>
            <a:off x="379412" y="26622"/>
            <a:ext cx="9144000" cy="954107"/>
          </a:xfrm>
          <a:prstGeom prst="rect">
            <a:avLst/>
          </a:prstGeom>
          <a:noFill/>
          <a:ln w="9525">
            <a:noFill/>
            <a:miter lim="800000"/>
            <a:headEnd/>
            <a:tailEnd/>
          </a:ln>
        </p:spPr>
        <p:txBody>
          <a:bodyPr>
            <a:spAutoFit/>
          </a:bodyPr>
          <a:lstStyle/>
          <a:p>
            <a:pPr algn="ctr" eaLnBrk="0" hangingPunct="0"/>
            <a:r>
              <a:rPr lang="en-US" sz="2800" b="1" dirty="0"/>
              <a:t>Information relationships for the four types </a:t>
            </a:r>
            <a:br>
              <a:rPr lang="en-US" sz="2800" b="1" dirty="0"/>
            </a:br>
            <a:r>
              <a:rPr lang="en-US" sz="2800" b="1" dirty="0"/>
              <a:t>of central operations functions</a:t>
            </a:r>
          </a:p>
        </p:txBody>
      </p:sp>
      <p:sp>
        <p:nvSpPr>
          <p:cNvPr id="11266" name="Rectangle 2"/>
          <p:cNvSpPr>
            <a:spLocks noChangeArrowheads="1"/>
          </p:cNvSpPr>
          <p:nvPr/>
        </p:nvSpPr>
        <p:spPr bwMode="auto">
          <a:xfrm>
            <a:off x="1540702" y="1255940"/>
            <a:ext cx="6874763" cy="4052315"/>
          </a:xfrm>
          <a:prstGeom prst="rect">
            <a:avLst/>
          </a:prstGeom>
          <a:solidFill>
            <a:schemeClr val="bg1">
              <a:lumMod val="95000"/>
            </a:schemeClr>
          </a:solidFill>
          <a:ln w="9525">
            <a:solidFill>
              <a:schemeClr val="tx1"/>
            </a:solidFill>
            <a:miter lim="800000"/>
            <a:headEnd type="none" w="sm" len="sm"/>
            <a:tailEnd type="none" w="sm" len="sm"/>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US" dirty="0"/>
          </a:p>
        </p:txBody>
      </p:sp>
      <p:sp>
        <p:nvSpPr>
          <p:cNvPr id="11267" name="Rectangle 115"/>
          <p:cNvSpPr>
            <a:spLocks noChangeArrowheads="1"/>
          </p:cNvSpPr>
          <p:nvPr/>
        </p:nvSpPr>
        <p:spPr bwMode="auto">
          <a:xfrm>
            <a:off x="6961568" y="5386921"/>
            <a:ext cx="1769364" cy="836675"/>
          </a:xfrm>
          <a:prstGeom prst="rect">
            <a:avLst/>
          </a:prstGeom>
          <a:solidFill>
            <a:srgbClr val="CCFFFF"/>
          </a:solidFill>
          <a:ln w="9525">
            <a:solidFill>
              <a:schemeClr val="tx1"/>
            </a:solidFill>
            <a:miter lim="800000"/>
            <a:headEnd/>
            <a:tailEnd/>
          </a:ln>
        </p:spPr>
        <p:txBody>
          <a:bodyPr wrap="none" anchor="ctr"/>
          <a:lstStyle/>
          <a:p>
            <a:endParaRPr lang="en-US" dirty="0"/>
          </a:p>
        </p:txBody>
      </p:sp>
      <p:sp>
        <p:nvSpPr>
          <p:cNvPr id="11268" name="Rectangle 114"/>
          <p:cNvSpPr>
            <a:spLocks noChangeArrowheads="1"/>
          </p:cNvSpPr>
          <p:nvPr/>
        </p:nvSpPr>
        <p:spPr bwMode="auto">
          <a:xfrm>
            <a:off x="3477705" y="5400636"/>
            <a:ext cx="2759964" cy="836676"/>
          </a:xfrm>
          <a:prstGeom prst="rect">
            <a:avLst/>
          </a:prstGeom>
          <a:solidFill>
            <a:srgbClr val="CCFFFF"/>
          </a:solidFill>
          <a:ln w="9525">
            <a:solidFill>
              <a:schemeClr val="tx1"/>
            </a:solidFill>
            <a:miter lim="800000"/>
            <a:headEnd/>
            <a:tailEnd/>
          </a:ln>
        </p:spPr>
        <p:txBody>
          <a:bodyPr wrap="none" anchor="ctr"/>
          <a:lstStyle/>
          <a:p>
            <a:endParaRPr lang="en-US" dirty="0"/>
          </a:p>
        </p:txBody>
      </p:sp>
      <p:sp>
        <p:nvSpPr>
          <p:cNvPr id="11269" name="Rectangle 113"/>
          <p:cNvSpPr>
            <a:spLocks noChangeArrowheads="1"/>
          </p:cNvSpPr>
          <p:nvPr/>
        </p:nvSpPr>
        <p:spPr bwMode="auto">
          <a:xfrm>
            <a:off x="1124649" y="5386921"/>
            <a:ext cx="1379220" cy="836675"/>
          </a:xfrm>
          <a:prstGeom prst="rect">
            <a:avLst/>
          </a:prstGeom>
          <a:solidFill>
            <a:srgbClr val="CCFFFF"/>
          </a:solidFill>
          <a:ln w="9525">
            <a:solidFill>
              <a:schemeClr val="tx1"/>
            </a:solidFill>
            <a:miter lim="800000"/>
            <a:headEnd/>
            <a:tailEnd/>
          </a:ln>
        </p:spPr>
        <p:txBody>
          <a:bodyPr wrap="none" anchor="ctr"/>
          <a:lstStyle/>
          <a:p>
            <a:endParaRPr lang="en-US" dirty="0"/>
          </a:p>
        </p:txBody>
      </p:sp>
      <p:sp>
        <p:nvSpPr>
          <p:cNvPr id="11271" name="Oval 92"/>
          <p:cNvSpPr>
            <a:spLocks noChangeArrowheads="1"/>
          </p:cNvSpPr>
          <p:nvPr/>
        </p:nvSpPr>
        <p:spPr bwMode="auto">
          <a:xfrm>
            <a:off x="1260286" y="5649048"/>
            <a:ext cx="193547" cy="193548"/>
          </a:xfrm>
          <a:prstGeom prst="ellipse">
            <a:avLst/>
          </a:prstGeom>
          <a:solidFill>
            <a:srgbClr val="9966FF"/>
          </a:solidFill>
          <a:ln w="9525">
            <a:solidFill>
              <a:schemeClr val="tx1"/>
            </a:solidFill>
            <a:round/>
            <a:headEnd type="none" w="sm" len="sm"/>
            <a:tailEnd type="none" w="sm" len="sm"/>
          </a:ln>
        </p:spPr>
        <p:txBody>
          <a:bodyPr wrap="none" anchor="ctr"/>
          <a:lstStyle/>
          <a:p>
            <a:endParaRPr lang="en-US" dirty="0"/>
          </a:p>
        </p:txBody>
      </p:sp>
      <p:sp>
        <p:nvSpPr>
          <p:cNvPr id="11272" name="Text Box 93"/>
          <p:cNvSpPr txBox="1">
            <a:spLocks noChangeArrowheads="1"/>
          </p:cNvSpPr>
          <p:nvPr/>
        </p:nvSpPr>
        <p:spPr bwMode="auto">
          <a:xfrm>
            <a:off x="1420305" y="5612473"/>
            <a:ext cx="1243584" cy="307777"/>
          </a:xfrm>
          <a:prstGeom prst="rect">
            <a:avLst/>
          </a:prstGeom>
          <a:noFill/>
          <a:ln w="25400">
            <a:noFill/>
            <a:miter lim="800000"/>
            <a:headEnd type="none" w="sm" len="sm"/>
            <a:tailEnd type="none" w="sm" len="sm"/>
          </a:ln>
        </p:spPr>
        <p:txBody>
          <a:bodyPr>
            <a:spAutoFit/>
          </a:bodyPr>
          <a:lstStyle/>
          <a:p>
            <a:pPr>
              <a:spcBef>
                <a:spcPct val="50000"/>
              </a:spcBef>
            </a:pPr>
            <a:r>
              <a:rPr lang="en-GB" sz="1400" dirty="0"/>
              <a:t>Dominant</a:t>
            </a:r>
            <a:endParaRPr lang="en-US" sz="1400" dirty="0"/>
          </a:p>
        </p:txBody>
      </p:sp>
      <p:sp>
        <p:nvSpPr>
          <p:cNvPr id="11273" name="Oval 94"/>
          <p:cNvSpPr>
            <a:spLocks noChangeArrowheads="1"/>
          </p:cNvSpPr>
          <p:nvPr/>
        </p:nvSpPr>
        <p:spPr bwMode="auto">
          <a:xfrm>
            <a:off x="1241998" y="5929464"/>
            <a:ext cx="193547" cy="193548"/>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274" name="Text Box 95"/>
          <p:cNvSpPr txBox="1">
            <a:spLocks noChangeArrowheads="1"/>
          </p:cNvSpPr>
          <p:nvPr/>
        </p:nvSpPr>
        <p:spPr bwMode="auto">
          <a:xfrm>
            <a:off x="1420305" y="5873077"/>
            <a:ext cx="1243584" cy="307777"/>
          </a:xfrm>
          <a:prstGeom prst="rect">
            <a:avLst/>
          </a:prstGeom>
          <a:noFill/>
          <a:ln w="25400">
            <a:noFill/>
            <a:miter lim="800000"/>
            <a:headEnd type="none" w="sm" len="sm"/>
            <a:tailEnd type="none" w="sm" len="sm"/>
          </a:ln>
        </p:spPr>
        <p:txBody>
          <a:bodyPr>
            <a:spAutoFit/>
          </a:bodyPr>
          <a:lstStyle/>
          <a:p>
            <a:pPr>
              <a:spcBef>
                <a:spcPct val="50000"/>
              </a:spcBef>
            </a:pPr>
            <a:r>
              <a:rPr lang="en-GB" sz="1400" dirty="0"/>
              <a:t>Subservient</a:t>
            </a:r>
            <a:endParaRPr lang="en-US" sz="1400" dirty="0"/>
          </a:p>
        </p:txBody>
      </p:sp>
      <p:sp>
        <p:nvSpPr>
          <p:cNvPr id="11275" name="Line 96"/>
          <p:cNvSpPr>
            <a:spLocks noChangeShapeType="1"/>
          </p:cNvSpPr>
          <p:nvPr/>
        </p:nvSpPr>
        <p:spPr bwMode="auto">
          <a:xfrm>
            <a:off x="3637725" y="5809068"/>
            <a:ext cx="585216" cy="0"/>
          </a:xfrm>
          <a:prstGeom prst="line">
            <a:avLst/>
          </a:prstGeom>
          <a:noFill/>
          <a:ln w="25400">
            <a:solidFill>
              <a:srgbClr val="000099"/>
            </a:solidFill>
            <a:round/>
            <a:headEnd type="none" w="sm" len="sm"/>
            <a:tailEnd type="stealth" w="sm" len="sm"/>
          </a:ln>
        </p:spPr>
        <p:txBody>
          <a:bodyPr/>
          <a:lstStyle/>
          <a:p>
            <a:endParaRPr lang="en-GB" dirty="0"/>
          </a:p>
        </p:txBody>
      </p:sp>
      <p:sp>
        <p:nvSpPr>
          <p:cNvPr id="11276" name="Text Box 97"/>
          <p:cNvSpPr txBox="1">
            <a:spLocks noChangeArrowheads="1"/>
          </p:cNvSpPr>
          <p:nvPr/>
        </p:nvSpPr>
        <p:spPr bwMode="auto">
          <a:xfrm>
            <a:off x="4241229" y="5659717"/>
            <a:ext cx="2340864" cy="307777"/>
          </a:xfrm>
          <a:prstGeom prst="rect">
            <a:avLst/>
          </a:prstGeom>
          <a:noFill/>
          <a:ln w="25400">
            <a:noFill/>
            <a:miter lim="800000"/>
            <a:headEnd type="none" w="sm" len="sm"/>
            <a:tailEnd type="none" w="sm" len="sm"/>
          </a:ln>
        </p:spPr>
        <p:txBody>
          <a:bodyPr>
            <a:spAutoFit/>
          </a:bodyPr>
          <a:lstStyle/>
          <a:p>
            <a:pPr>
              <a:spcBef>
                <a:spcPct val="50000"/>
              </a:spcBef>
            </a:pPr>
            <a:r>
              <a:rPr lang="en-GB" sz="1400" dirty="0"/>
              <a:t>Predominantly one-way</a:t>
            </a:r>
            <a:endParaRPr lang="en-US" sz="1400" dirty="0"/>
          </a:p>
        </p:txBody>
      </p:sp>
      <p:cxnSp>
        <p:nvCxnSpPr>
          <p:cNvPr id="11277" name="AutoShape 98"/>
          <p:cNvCxnSpPr>
            <a:cxnSpLocks noChangeShapeType="1"/>
          </p:cNvCxnSpPr>
          <p:nvPr/>
        </p:nvCxnSpPr>
        <p:spPr bwMode="auto">
          <a:xfrm>
            <a:off x="3602673" y="6014808"/>
            <a:ext cx="633984" cy="9144"/>
          </a:xfrm>
          <a:prstGeom prst="straightConnector1">
            <a:avLst/>
          </a:prstGeom>
          <a:noFill/>
          <a:ln w="25400">
            <a:solidFill>
              <a:srgbClr val="CC0000"/>
            </a:solidFill>
            <a:round/>
            <a:headEnd type="triangle" w="sm" len="sm"/>
            <a:tailEnd type="triangle" w="sm" len="sm"/>
          </a:ln>
        </p:spPr>
      </p:cxnSp>
      <p:sp>
        <p:nvSpPr>
          <p:cNvPr id="11278" name="Text Box 99"/>
          <p:cNvSpPr txBox="1">
            <a:spLocks noChangeArrowheads="1"/>
          </p:cNvSpPr>
          <p:nvPr/>
        </p:nvSpPr>
        <p:spPr bwMode="auto">
          <a:xfrm>
            <a:off x="4222941" y="5874601"/>
            <a:ext cx="2340864" cy="307777"/>
          </a:xfrm>
          <a:prstGeom prst="rect">
            <a:avLst/>
          </a:prstGeom>
          <a:noFill/>
          <a:ln w="25400">
            <a:noFill/>
            <a:miter lim="800000"/>
            <a:headEnd type="none" w="sm" len="sm"/>
            <a:tailEnd type="none" w="sm" len="sm"/>
          </a:ln>
        </p:spPr>
        <p:txBody>
          <a:bodyPr>
            <a:spAutoFit/>
          </a:bodyPr>
          <a:lstStyle/>
          <a:p>
            <a:pPr>
              <a:spcBef>
                <a:spcPct val="50000"/>
              </a:spcBef>
            </a:pPr>
            <a:r>
              <a:rPr lang="en-GB" sz="1400" dirty="0"/>
              <a:t>Predominantly two-way</a:t>
            </a:r>
            <a:endParaRPr lang="en-US" sz="1400" dirty="0"/>
          </a:p>
        </p:txBody>
      </p:sp>
      <p:cxnSp>
        <p:nvCxnSpPr>
          <p:cNvPr id="11279" name="AutoShape 100"/>
          <p:cNvCxnSpPr>
            <a:cxnSpLocks noChangeShapeType="1"/>
          </p:cNvCxnSpPr>
          <p:nvPr/>
        </p:nvCxnSpPr>
        <p:spPr bwMode="auto">
          <a:xfrm>
            <a:off x="7022528" y="5745060"/>
            <a:ext cx="633984" cy="9144"/>
          </a:xfrm>
          <a:prstGeom prst="straightConnector1">
            <a:avLst/>
          </a:prstGeom>
          <a:noFill/>
          <a:ln w="25400">
            <a:solidFill>
              <a:srgbClr val="CC0000"/>
            </a:solidFill>
            <a:round/>
            <a:headEnd type="triangle" w="sm" len="sm"/>
            <a:tailEnd type="triangle" w="sm" len="sm"/>
          </a:ln>
        </p:spPr>
      </p:cxnSp>
      <p:sp>
        <p:nvSpPr>
          <p:cNvPr id="11280" name="Text Box 101"/>
          <p:cNvSpPr txBox="1">
            <a:spLocks noChangeArrowheads="1"/>
          </p:cNvSpPr>
          <p:nvPr/>
        </p:nvSpPr>
        <p:spPr bwMode="auto">
          <a:xfrm>
            <a:off x="7634005" y="5597469"/>
            <a:ext cx="804672" cy="307777"/>
          </a:xfrm>
          <a:prstGeom prst="rect">
            <a:avLst/>
          </a:prstGeom>
          <a:noFill/>
          <a:ln w="25400">
            <a:noFill/>
            <a:miter lim="800000"/>
            <a:headEnd type="none" w="sm" len="sm"/>
            <a:tailEnd type="none" w="sm" len="sm"/>
          </a:ln>
        </p:spPr>
        <p:txBody>
          <a:bodyPr>
            <a:spAutoFit/>
          </a:bodyPr>
          <a:lstStyle/>
          <a:p>
            <a:pPr>
              <a:spcBef>
                <a:spcPct val="50000"/>
              </a:spcBef>
            </a:pPr>
            <a:r>
              <a:rPr lang="en-GB" sz="1400" dirty="0"/>
              <a:t>Strong</a:t>
            </a:r>
            <a:endParaRPr lang="en-US" sz="1400" dirty="0"/>
          </a:p>
        </p:txBody>
      </p:sp>
      <p:cxnSp>
        <p:nvCxnSpPr>
          <p:cNvPr id="11281" name="AutoShape 102"/>
          <p:cNvCxnSpPr>
            <a:cxnSpLocks noChangeShapeType="1"/>
          </p:cNvCxnSpPr>
          <p:nvPr/>
        </p:nvCxnSpPr>
        <p:spPr bwMode="auto">
          <a:xfrm flipV="1">
            <a:off x="7011862" y="5962992"/>
            <a:ext cx="699515" cy="7620"/>
          </a:xfrm>
          <a:prstGeom prst="straightConnector1">
            <a:avLst/>
          </a:prstGeom>
          <a:noFill/>
          <a:ln w="25400">
            <a:solidFill>
              <a:srgbClr val="800080"/>
            </a:solidFill>
            <a:prstDash val="dash"/>
            <a:round/>
            <a:headEnd type="triangle" w="sm" len="sm"/>
            <a:tailEnd type="triangle" w="sm" len="sm"/>
          </a:ln>
        </p:spPr>
      </p:cxnSp>
      <p:sp>
        <p:nvSpPr>
          <p:cNvPr id="11282" name="Text Box 103"/>
          <p:cNvSpPr txBox="1">
            <a:spLocks noChangeArrowheads="1"/>
          </p:cNvSpPr>
          <p:nvPr/>
        </p:nvSpPr>
        <p:spPr bwMode="auto">
          <a:xfrm>
            <a:off x="7651589" y="5826069"/>
            <a:ext cx="804672" cy="307777"/>
          </a:xfrm>
          <a:prstGeom prst="rect">
            <a:avLst/>
          </a:prstGeom>
          <a:noFill/>
          <a:ln w="25400">
            <a:noFill/>
            <a:miter lim="800000"/>
            <a:headEnd type="none" w="sm" len="sm"/>
            <a:tailEnd type="none" w="sm" len="sm"/>
          </a:ln>
        </p:spPr>
        <p:txBody>
          <a:bodyPr>
            <a:spAutoFit/>
          </a:bodyPr>
          <a:lstStyle/>
          <a:p>
            <a:pPr>
              <a:spcBef>
                <a:spcPct val="50000"/>
              </a:spcBef>
            </a:pPr>
            <a:r>
              <a:rPr lang="en-GB" sz="1400" dirty="0"/>
              <a:t>Weak</a:t>
            </a:r>
            <a:endParaRPr lang="en-US" sz="1400" dirty="0"/>
          </a:p>
        </p:txBody>
      </p:sp>
      <p:sp>
        <p:nvSpPr>
          <p:cNvPr id="11283" name="Text Box 104"/>
          <p:cNvSpPr txBox="1">
            <a:spLocks noChangeArrowheads="1"/>
          </p:cNvSpPr>
          <p:nvPr/>
        </p:nvSpPr>
        <p:spPr bwMode="auto">
          <a:xfrm>
            <a:off x="1437069" y="5377777"/>
            <a:ext cx="1243584" cy="307777"/>
          </a:xfrm>
          <a:prstGeom prst="rect">
            <a:avLst/>
          </a:prstGeom>
          <a:noFill/>
          <a:ln w="25400">
            <a:noFill/>
            <a:miter lim="800000"/>
            <a:headEnd type="none" w="sm" len="sm"/>
            <a:tailEnd type="none" w="sm" len="sm"/>
          </a:ln>
        </p:spPr>
        <p:txBody>
          <a:bodyPr>
            <a:spAutoFit/>
          </a:bodyPr>
          <a:lstStyle/>
          <a:p>
            <a:pPr>
              <a:spcBef>
                <a:spcPct val="50000"/>
              </a:spcBef>
            </a:pPr>
            <a:r>
              <a:rPr lang="en-GB" sz="1400" dirty="0"/>
              <a:t>Power</a:t>
            </a:r>
            <a:endParaRPr lang="en-US" sz="1400" dirty="0"/>
          </a:p>
        </p:txBody>
      </p:sp>
      <p:sp>
        <p:nvSpPr>
          <p:cNvPr id="11284" name="Text Box 105"/>
          <p:cNvSpPr txBox="1">
            <a:spLocks noChangeArrowheads="1"/>
          </p:cNvSpPr>
          <p:nvPr/>
        </p:nvSpPr>
        <p:spPr bwMode="auto">
          <a:xfrm>
            <a:off x="4139121" y="5400637"/>
            <a:ext cx="1658112" cy="307777"/>
          </a:xfrm>
          <a:prstGeom prst="rect">
            <a:avLst/>
          </a:prstGeom>
          <a:noFill/>
          <a:ln w="25400">
            <a:noFill/>
            <a:miter lim="800000"/>
            <a:headEnd type="none" w="sm" len="sm"/>
            <a:tailEnd type="none" w="sm" len="sm"/>
          </a:ln>
        </p:spPr>
        <p:txBody>
          <a:bodyPr>
            <a:spAutoFit/>
          </a:bodyPr>
          <a:lstStyle/>
          <a:p>
            <a:pPr>
              <a:spcBef>
                <a:spcPct val="50000"/>
              </a:spcBef>
            </a:pPr>
            <a:r>
              <a:rPr lang="en-GB" sz="1400" dirty="0"/>
              <a:t>Communication</a:t>
            </a:r>
            <a:endParaRPr lang="en-US" sz="1400" dirty="0"/>
          </a:p>
        </p:txBody>
      </p:sp>
      <p:sp>
        <p:nvSpPr>
          <p:cNvPr id="11285" name="Text Box 106"/>
          <p:cNvSpPr txBox="1">
            <a:spLocks noChangeArrowheads="1"/>
          </p:cNvSpPr>
          <p:nvPr/>
        </p:nvSpPr>
        <p:spPr bwMode="auto">
          <a:xfrm>
            <a:off x="7225222" y="5411305"/>
            <a:ext cx="1374999" cy="307777"/>
          </a:xfrm>
          <a:prstGeom prst="rect">
            <a:avLst/>
          </a:prstGeom>
          <a:noFill/>
          <a:ln w="25400">
            <a:noFill/>
            <a:miter lim="800000"/>
            <a:headEnd type="none" w="sm" len="sm"/>
            <a:tailEnd type="none" w="sm" len="sm"/>
          </a:ln>
        </p:spPr>
        <p:txBody>
          <a:bodyPr wrap="square">
            <a:spAutoFit/>
          </a:bodyPr>
          <a:lstStyle/>
          <a:p>
            <a:pPr algn="ctr">
              <a:spcBef>
                <a:spcPct val="50000"/>
              </a:spcBef>
            </a:pPr>
            <a:r>
              <a:rPr lang="en-GB" sz="1400" dirty="0"/>
              <a:t>Relationship</a:t>
            </a:r>
            <a:endParaRPr lang="en-US" sz="1400" dirty="0"/>
          </a:p>
        </p:txBody>
      </p:sp>
      <p:sp>
        <p:nvSpPr>
          <p:cNvPr id="11286" name="AutoShape 3"/>
          <p:cNvSpPr>
            <a:spLocks noChangeArrowheads="1"/>
          </p:cNvSpPr>
          <p:nvPr/>
        </p:nvSpPr>
        <p:spPr bwMode="auto">
          <a:xfrm rot="10800000" flipV="1">
            <a:off x="7088061" y="3025303"/>
            <a:ext cx="1325880" cy="676656"/>
          </a:xfrm>
          <a:prstGeom prst="homePlate">
            <a:avLst>
              <a:gd name="adj" fmla="val 56198"/>
            </a:avLst>
          </a:prstGeom>
          <a:solidFill>
            <a:srgbClr val="CCFF99"/>
          </a:solidFill>
          <a:ln w="9525">
            <a:solidFill>
              <a:schemeClr val="tx1"/>
            </a:solidFill>
            <a:miter lim="800000"/>
            <a:headEnd type="none" w="sm" len="sm"/>
            <a:tailEnd type="none" w="sm" len="sm"/>
          </a:ln>
        </p:spPr>
        <p:txBody>
          <a:bodyPr wrap="none" anchor="ctr"/>
          <a:lstStyle/>
          <a:p>
            <a:endParaRPr lang="en-US" dirty="0"/>
          </a:p>
        </p:txBody>
      </p:sp>
      <p:sp>
        <p:nvSpPr>
          <p:cNvPr id="11287" name="AutoShape 4"/>
          <p:cNvSpPr>
            <a:spLocks noChangeArrowheads="1"/>
          </p:cNvSpPr>
          <p:nvPr/>
        </p:nvSpPr>
        <p:spPr bwMode="auto">
          <a:xfrm flipV="1">
            <a:off x="1555942" y="3010063"/>
            <a:ext cx="1394459" cy="693420"/>
          </a:xfrm>
          <a:prstGeom prst="homePlate">
            <a:avLst>
              <a:gd name="adj" fmla="val 73652"/>
            </a:avLst>
          </a:prstGeom>
          <a:solidFill>
            <a:srgbClr val="CCFF99"/>
          </a:solidFill>
          <a:ln w="9525">
            <a:solidFill>
              <a:schemeClr val="tx1"/>
            </a:solidFill>
            <a:miter lim="800000"/>
            <a:headEnd type="none" w="sm" len="sm"/>
            <a:tailEnd type="none" w="sm" len="sm"/>
          </a:ln>
        </p:spPr>
        <p:txBody>
          <a:bodyPr wrap="none" anchor="ctr"/>
          <a:lstStyle/>
          <a:p>
            <a:endParaRPr lang="en-US" dirty="0"/>
          </a:p>
        </p:txBody>
      </p:sp>
      <p:sp>
        <p:nvSpPr>
          <p:cNvPr id="11288" name="Text Box 7"/>
          <p:cNvSpPr txBox="1">
            <a:spLocks noChangeArrowheads="1"/>
          </p:cNvSpPr>
          <p:nvPr/>
        </p:nvSpPr>
        <p:spPr bwMode="auto">
          <a:xfrm>
            <a:off x="7082904" y="3095174"/>
            <a:ext cx="1482149" cy="510909"/>
          </a:xfrm>
          <a:prstGeom prst="rect">
            <a:avLst/>
          </a:prstGeom>
          <a:noFill/>
          <a:ln w="9525">
            <a:noFill/>
            <a:miter lim="800000"/>
            <a:headEnd type="none" w="sm" len="sm"/>
            <a:tailEnd type="none" w="sm" len="sm"/>
          </a:ln>
        </p:spPr>
        <p:txBody>
          <a:bodyPr wrap="square">
            <a:spAutoFit/>
          </a:bodyPr>
          <a:lstStyle/>
          <a:p>
            <a:pPr algn="ctr" eaLnBrk="0" hangingPunct="0">
              <a:lnSpc>
                <a:spcPct val="85000"/>
              </a:lnSpc>
              <a:spcBef>
                <a:spcPct val="50000"/>
              </a:spcBef>
            </a:pPr>
            <a:r>
              <a:rPr lang="en-US" sz="1600" dirty="0"/>
              <a:t>Market requirements</a:t>
            </a:r>
          </a:p>
        </p:txBody>
      </p:sp>
      <p:sp>
        <p:nvSpPr>
          <p:cNvPr id="11289" name="Text Box 8"/>
          <p:cNvSpPr txBox="1">
            <a:spLocks noChangeArrowheads="1"/>
          </p:cNvSpPr>
          <p:nvPr/>
        </p:nvSpPr>
        <p:spPr bwMode="auto">
          <a:xfrm>
            <a:off x="1486237" y="3095174"/>
            <a:ext cx="1261637" cy="510909"/>
          </a:xfrm>
          <a:prstGeom prst="rect">
            <a:avLst/>
          </a:prstGeom>
          <a:noFill/>
          <a:ln w="9525">
            <a:noFill/>
            <a:miter lim="800000"/>
            <a:headEnd type="none" w="sm" len="sm"/>
            <a:tailEnd type="none" w="sm" len="sm"/>
          </a:ln>
        </p:spPr>
        <p:txBody>
          <a:bodyPr wrap="square">
            <a:spAutoFit/>
          </a:bodyPr>
          <a:lstStyle/>
          <a:p>
            <a:pPr algn="ctr" eaLnBrk="0" hangingPunct="0">
              <a:lnSpc>
                <a:spcPct val="85000"/>
              </a:lnSpc>
              <a:spcBef>
                <a:spcPct val="50000"/>
              </a:spcBef>
            </a:pPr>
            <a:r>
              <a:rPr lang="en-US" sz="1600" dirty="0"/>
              <a:t>Operations resources</a:t>
            </a:r>
          </a:p>
        </p:txBody>
      </p:sp>
      <p:cxnSp>
        <p:nvCxnSpPr>
          <p:cNvPr id="11290" name="AutoShape 9"/>
          <p:cNvCxnSpPr>
            <a:cxnSpLocks noChangeShapeType="1"/>
            <a:stCxn id="11287" idx="3"/>
            <a:endCxn id="11286" idx="3"/>
          </p:cNvCxnSpPr>
          <p:nvPr/>
        </p:nvCxnSpPr>
        <p:spPr bwMode="auto">
          <a:xfrm>
            <a:off x="2948878" y="3357535"/>
            <a:ext cx="4139183" cy="6096"/>
          </a:xfrm>
          <a:prstGeom prst="straightConnector1">
            <a:avLst/>
          </a:prstGeom>
          <a:noFill/>
          <a:ln w="9525">
            <a:solidFill>
              <a:schemeClr val="tx1"/>
            </a:solidFill>
            <a:round/>
            <a:headEnd type="none" w="sm" len="sm"/>
            <a:tailEnd type="none" w="sm" len="sm"/>
          </a:ln>
        </p:spPr>
      </p:cxnSp>
      <p:cxnSp>
        <p:nvCxnSpPr>
          <p:cNvPr id="11291" name="AutoShape 11"/>
          <p:cNvCxnSpPr>
            <a:cxnSpLocks noChangeShapeType="1"/>
          </p:cNvCxnSpPr>
          <p:nvPr/>
        </p:nvCxnSpPr>
        <p:spPr bwMode="auto">
          <a:xfrm flipH="1" flipV="1">
            <a:off x="4969701" y="1966124"/>
            <a:ext cx="3048" cy="2598419"/>
          </a:xfrm>
          <a:prstGeom prst="straightConnector1">
            <a:avLst/>
          </a:prstGeom>
          <a:noFill/>
          <a:ln w="9525">
            <a:solidFill>
              <a:schemeClr val="tx1"/>
            </a:solidFill>
            <a:round/>
            <a:headEnd type="none" w="sm" len="sm"/>
            <a:tailEnd type="none" w="sm" len="sm"/>
          </a:ln>
        </p:spPr>
      </p:cxnSp>
      <p:sp>
        <p:nvSpPr>
          <p:cNvPr id="11292" name="Text Box 12"/>
          <p:cNvSpPr txBox="1">
            <a:spLocks noChangeArrowheads="1"/>
          </p:cNvSpPr>
          <p:nvPr/>
        </p:nvSpPr>
        <p:spPr bwMode="auto">
          <a:xfrm>
            <a:off x="4578033" y="1240700"/>
            <a:ext cx="859536" cy="584775"/>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600" dirty="0"/>
              <a:t>Top down</a:t>
            </a:r>
          </a:p>
        </p:txBody>
      </p:sp>
      <p:grpSp>
        <p:nvGrpSpPr>
          <p:cNvPr id="2" name="Group 119"/>
          <p:cNvGrpSpPr>
            <a:grpSpLocks/>
          </p:cNvGrpSpPr>
          <p:nvPr/>
        </p:nvGrpSpPr>
        <p:grpSpPr bwMode="auto">
          <a:xfrm>
            <a:off x="5966398" y="1379383"/>
            <a:ext cx="1543811" cy="1693164"/>
            <a:chOff x="3537" y="578"/>
            <a:chExt cx="1013" cy="1111"/>
          </a:xfrm>
        </p:grpSpPr>
        <p:cxnSp>
          <p:nvCxnSpPr>
            <p:cNvPr id="11365" name="AutoShape 32"/>
            <p:cNvCxnSpPr>
              <a:cxnSpLocks noChangeShapeType="1"/>
              <a:stCxn id="11366" idx="2"/>
              <a:endCxn id="11367" idx="6"/>
            </p:cNvCxnSpPr>
            <p:nvPr/>
          </p:nvCxnSpPr>
          <p:spPr bwMode="auto">
            <a:xfrm flipH="1" flipV="1">
              <a:off x="3663" y="1250"/>
              <a:ext cx="277" cy="2"/>
            </a:xfrm>
            <a:prstGeom prst="straightConnector1">
              <a:avLst/>
            </a:prstGeom>
            <a:noFill/>
            <a:ln w="25400">
              <a:solidFill>
                <a:srgbClr val="000099"/>
              </a:solidFill>
              <a:round/>
              <a:headEnd type="none" w="sm" len="sm"/>
              <a:tailEnd type="triangle" w="sm" len="sm"/>
            </a:ln>
          </p:spPr>
        </p:cxnSp>
        <p:sp>
          <p:nvSpPr>
            <p:cNvPr id="11366" name="Oval 33"/>
            <p:cNvSpPr>
              <a:spLocks noChangeArrowheads="1"/>
            </p:cNvSpPr>
            <p:nvPr/>
          </p:nvSpPr>
          <p:spPr bwMode="auto">
            <a:xfrm>
              <a:off x="3940" y="1173"/>
              <a:ext cx="160" cy="158"/>
            </a:xfrm>
            <a:prstGeom prst="ellipse">
              <a:avLst/>
            </a:prstGeom>
            <a:solidFill>
              <a:srgbClr val="9966FF"/>
            </a:solidFill>
            <a:ln w="9525">
              <a:solidFill>
                <a:schemeClr val="tx1"/>
              </a:solidFill>
              <a:round/>
              <a:headEnd type="none" w="sm" len="sm"/>
              <a:tailEnd type="none" w="sm" len="sm"/>
            </a:ln>
          </p:spPr>
          <p:txBody>
            <a:bodyPr wrap="none" anchor="ctr"/>
            <a:lstStyle/>
            <a:p>
              <a:endParaRPr lang="en-US" dirty="0"/>
            </a:p>
          </p:txBody>
        </p:sp>
        <p:sp>
          <p:nvSpPr>
            <p:cNvPr id="11367" name="Oval 34"/>
            <p:cNvSpPr>
              <a:spLocks noChangeArrowheads="1"/>
            </p:cNvSpPr>
            <p:nvPr/>
          </p:nvSpPr>
          <p:spPr bwMode="auto">
            <a:xfrm>
              <a:off x="3537" y="1188"/>
              <a:ext cx="126" cy="125"/>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368" name="Oval 35"/>
            <p:cNvSpPr>
              <a:spLocks noChangeArrowheads="1"/>
            </p:cNvSpPr>
            <p:nvPr/>
          </p:nvSpPr>
          <p:spPr bwMode="auto">
            <a:xfrm>
              <a:off x="4393" y="1183"/>
              <a:ext cx="126" cy="124"/>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369" name="Oval 36"/>
            <p:cNvSpPr>
              <a:spLocks noChangeArrowheads="1"/>
            </p:cNvSpPr>
            <p:nvPr/>
          </p:nvSpPr>
          <p:spPr bwMode="auto">
            <a:xfrm>
              <a:off x="4191" y="855"/>
              <a:ext cx="125" cy="124"/>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370" name="Oval 37"/>
            <p:cNvSpPr>
              <a:spLocks noChangeArrowheads="1"/>
            </p:cNvSpPr>
            <p:nvPr/>
          </p:nvSpPr>
          <p:spPr bwMode="auto">
            <a:xfrm>
              <a:off x="3698" y="851"/>
              <a:ext cx="126" cy="124"/>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371" name="Oval 38"/>
            <p:cNvSpPr>
              <a:spLocks noChangeArrowheads="1"/>
            </p:cNvSpPr>
            <p:nvPr/>
          </p:nvSpPr>
          <p:spPr bwMode="auto">
            <a:xfrm>
              <a:off x="4221" y="1561"/>
              <a:ext cx="126" cy="123"/>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372" name="Oval 39"/>
            <p:cNvSpPr>
              <a:spLocks noChangeArrowheads="1"/>
            </p:cNvSpPr>
            <p:nvPr/>
          </p:nvSpPr>
          <p:spPr bwMode="auto">
            <a:xfrm>
              <a:off x="3729" y="1565"/>
              <a:ext cx="126" cy="124"/>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cxnSp>
          <p:nvCxnSpPr>
            <p:cNvPr id="11373" name="AutoShape 40"/>
            <p:cNvCxnSpPr>
              <a:cxnSpLocks noChangeShapeType="1"/>
              <a:stCxn id="11366" idx="6"/>
              <a:endCxn id="11368" idx="2"/>
            </p:cNvCxnSpPr>
            <p:nvPr/>
          </p:nvCxnSpPr>
          <p:spPr bwMode="auto">
            <a:xfrm flipV="1">
              <a:off x="4100" y="1246"/>
              <a:ext cx="293" cy="6"/>
            </a:xfrm>
            <a:prstGeom prst="straightConnector1">
              <a:avLst/>
            </a:prstGeom>
            <a:noFill/>
            <a:ln w="25400">
              <a:solidFill>
                <a:srgbClr val="000099"/>
              </a:solidFill>
              <a:round/>
              <a:headEnd type="none" w="sm" len="sm"/>
              <a:tailEnd type="triangle" w="sm" len="sm"/>
            </a:ln>
          </p:spPr>
        </p:cxnSp>
        <p:cxnSp>
          <p:nvCxnSpPr>
            <p:cNvPr id="11374" name="AutoShape 41"/>
            <p:cNvCxnSpPr>
              <a:cxnSpLocks noChangeShapeType="1"/>
              <a:stCxn id="11366" idx="3"/>
              <a:endCxn id="11372" idx="7"/>
            </p:cNvCxnSpPr>
            <p:nvPr/>
          </p:nvCxnSpPr>
          <p:spPr bwMode="auto">
            <a:xfrm flipH="1">
              <a:off x="3836" y="1309"/>
              <a:ext cx="127" cy="275"/>
            </a:xfrm>
            <a:prstGeom prst="straightConnector1">
              <a:avLst/>
            </a:prstGeom>
            <a:noFill/>
            <a:ln w="25400">
              <a:solidFill>
                <a:srgbClr val="000099"/>
              </a:solidFill>
              <a:round/>
              <a:headEnd type="none" w="sm" len="sm"/>
              <a:tailEnd type="triangle" w="sm" len="sm"/>
            </a:ln>
          </p:spPr>
        </p:cxnSp>
        <p:cxnSp>
          <p:nvCxnSpPr>
            <p:cNvPr id="11375" name="AutoShape 42"/>
            <p:cNvCxnSpPr>
              <a:cxnSpLocks noChangeShapeType="1"/>
              <a:stCxn id="11366" idx="5"/>
              <a:endCxn id="11371" idx="0"/>
            </p:cNvCxnSpPr>
            <p:nvPr/>
          </p:nvCxnSpPr>
          <p:spPr bwMode="auto">
            <a:xfrm>
              <a:off x="4077" y="1309"/>
              <a:ext cx="207" cy="252"/>
            </a:xfrm>
            <a:prstGeom prst="straightConnector1">
              <a:avLst/>
            </a:prstGeom>
            <a:noFill/>
            <a:ln w="25400">
              <a:solidFill>
                <a:srgbClr val="000099"/>
              </a:solidFill>
              <a:round/>
              <a:headEnd type="none" w="sm" len="sm"/>
              <a:tailEnd type="triangle" w="sm" len="sm"/>
            </a:ln>
          </p:spPr>
        </p:cxnSp>
        <p:cxnSp>
          <p:nvCxnSpPr>
            <p:cNvPr id="11376" name="AutoShape 43"/>
            <p:cNvCxnSpPr>
              <a:cxnSpLocks noChangeShapeType="1"/>
              <a:stCxn id="11366" idx="7"/>
              <a:endCxn id="11369" idx="3"/>
            </p:cNvCxnSpPr>
            <p:nvPr/>
          </p:nvCxnSpPr>
          <p:spPr bwMode="auto">
            <a:xfrm flipV="1">
              <a:off x="4077" y="962"/>
              <a:ext cx="133" cy="235"/>
            </a:xfrm>
            <a:prstGeom prst="straightConnector1">
              <a:avLst/>
            </a:prstGeom>
            <a:noFill/>
            <a:ln w="25400">
              <a:solidFill>
                <a:srgbClr val="000099"/>
              </a:solidFill>
              <a:round/>
              <a:headEnd type="none" w="sm" len="sm"/>
              <a:tailEnd type="triangle" w="sm" len="sm"/>
            </a:ln>
          </p:spPr>
        </p:cxnSp>
        <p:cxnSp>
          <p:nvCxnSpPr>
            <p:cNvPr id="11377" name="AutoShape 44"/>
            <p:cNvCxnSpPr>
              <a:cxnSpLocks noChangeShapeType="1"/>
              <a:stCxn id="11366" idx="1"/>
              <a:endCxn id="11370" idx="5"/>
            </p:cNvCxnSpPr>
            <p:nvPr/>
          </p:nvCxnSpPr>
          <p:spPr bwMode="auto">
            <a:xfrm flipH="1" flipV="1">
              <a:off x="3805" y="956"/>
              <a:ext cx="158" cy="241"/>
            </a:xfrm>
            <a:prstGeom prst="straightConnector1">
              <a:avLst/>
            </a:prstGeom>
            <a:noFill/>
            <a:ln w="25400">
              <a:solidFill>
                <a:srgbClr val="000099"/>
              </a:solidFill>
              <a:round/>
              <a:headEnd type="none" w="sm" len="sm"/>
              <a:tailEnd type="triangle" w="sm" len="sm"/>
            </a:ln>
          </p:spPr>
        </p:cxnSp>
        <p:sp>
          <p:nvSpPr>
            <p:cNvPr id="11378" name="Text Box 45"/>
            <p:cNvSpPr txBox="1">
              <a:spLocks noChangeArrowheads="1"/>
            </p:cNvSpPr>
            <p:nvPr/>
          </p:nvSpPr>
          <p:spPr bwMode="auto">
            <a:xfrm>
              <a:off x="3617" y="578"/>
              <a:ext cx="933" cy="222"/>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600" dirty="0"/>
                <a:t>GOVERNOR</a:t>
              </a:r>
            </a:p>
          </p:txBody>
        </p:sp>
      </p:grpSp>
      <p:grpSp>
        <p:nvGrpSpPr>
          <p:cNvPr id="3" name="Group 118"/>
          <p:cNvGrpSpPr>
            <a:grpSpLocks/>
          </p:cNvGrpSpPr>
          <p:nvPr/>
        </p:nvGrpSpPr>
        <p:grpSpPr bwMode="auto">
          <a:xfrm>
            <a:off x="2554161" y="1371764"/>
            <a:ext cx="1495044" cy="1693163"/>
            <a:chOff x="1298" y="573"/>
            <a:chExt cx="981" cy="1111"/>
          </a:xfrm>
        </p:grpSpPr>
        <p:cxnSp>
          <p:nvCxnSpPr>
            <p:cNvPr id="11345" name="AutoShape 13"/>
            <p:cNvCxnSpPr>
              <a:cxnSpLocks noChangeShapeType="1"/>
              <a:stCxn id="11346" idx="2"/>
              <a:endCxn id="11347" idx="6"/>
            </p:cNvCxnSpPr>
            <p:nvPr/>
          </p:nvCxnSpPr>
          <p:spPr bwMode="auto">
            <a:xfrm flipH="1" flipV="1">
              <a:off x="1423" y="1246"/>
              <a:ext cx="277" cy="2"/>
            </a:xfrm>
            <a:prstGeom prst="straightConnector1">
              <a:avLst/>
            </a:prstGeom>
            <a:noFill/>
            <a:ln w="25400">
              <a:solidFill>
                <a:srgbClr val="000099"/>
              </a:solidFill>
              <a:round/>
              <a:headEnd type="none" w="sm" len="sm"/>
              <a:tailEnd type="triangle" w="sm" len="sm"/>
            </a:ln>
          </p:spPr>
        </p:cxnSp>
        <p:sp>
          <p:nvSpPr>
            <p:cNvPr id="11346" name="Oval 14"/>
            <p:cNvSpPr>
              <a:spLocks noChangeArrowheads="1"/>
            </p:cNvSpPr>
            <p:nvPr/>
          </p:nvSpPr>
          <p:spPr bwMode="auto">
            <a:xfrm>
              <a:off x="1700" y="1168"/>
              <a:ext cx="162" cy="159"/>
            </a:xfrm>
            <a:prstGeom prst="ellipse">
              <a:avLst/>
            </a:prstGeom>
            <a:solidFill>
              <a:srgbClr val="9966FF"/>
            </a:solidFill>
            <a:ln w="9525">
              <a:solidFill>
                <a:schemeClr val="tx1"/>
              </a:solidFill>
              <a:round/>
              <a:headEnd type="none" w="sm" len="sm"/>
              <a:tailEnd type="none" w="sm" len="sm"/>
            </a:ln>
          </p:spPr>
          <p:txBody>
            <a:bodyPr wrap="none" anchor="ctr"/>
            <a:lstStyle/>
            <a:p>
              <a:endParaRPr lang="en-US" dirty="0"/>
            </a:p>
          </p:txBody>
        </p:sp>
        <p:sp>
          <p:nvSpPr>
            <p:cNvPr id="11347" name="Oval 15"/>
            <p:cNvSpPr>
              <a:spLocks noChangeArrowheads="1"/>
            </p:cNvSpPr>
            <p:nvPr/>
          </p:nvSpPr>
          <p:spPr bwMode="auto">
            <a:xfrm>
              <a:off x="1298" y="1183"/>
              <a:ext cx="125" cy="124"/>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sp>
          <p:nvSpPr>
            <p:cNvPr id="11348" name="Oval 16"/>
            <p:cNvSpPr>
              <a:spLocks noChangeArrowheads="1"/>
            </p:cNvSpPr>
            <p:nvPr/>
          </p:nvSpPr>
          <p:spPr bwMode="auto">
            <a:xfrm>
              <a:off x="2153" y="1178"/>
              <a:ext cx="126" cy="124"/>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sp>
          <p:nvSpPr>
            <p:cNvPr id="11349" name="Oval 17"/>
            <p:cNvSpPr>
              <a:spLocks noChangeArrowheads="1"/>
            </p:cNvSpPr>
            <p:nvPr/>
          </p:nvSpPr>
          <p:spPr bwMode="auto">
            <a:xfrm>
              <a:off x="1952" y="851"/>
              <a:ext cx="126" cy="124"/>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sp>
          <p:nvSpPr>
            <p:cNvPr id="11350" name="Oval 18"/>
            <p:cNvSpPr>
              <a:spLocks noChangeArrowheads="1"/>
            </p:cNvSpPr>
            <p:nvPr/>
          </p:nvSpPr>
          <p:spPr bwMode="auto">
            <a:xfrm>
              <a:off x="1458" y="845"/>
              <a:ext cx="127" cy="125"/>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sp>
          <p:nvSpPr>
            <p:cNvPr id="11351" name="Oval 19"/>
            <p:cNvSpPr>
              <a:spLocks noChangeArrowheads="1"/>
            </p:cNvSpPr>
            <p:nvPr/>
          </p:nvSpPr>
          <p:spPr bwMode="auto">
            <a:xfrm>
              <a:off x="1952" y="1555"/>
              <a:ext cx="126" cy="124"/>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sp>
          <p:nvSpPr>
            <p:cNvPr id="11352" name="Oval 20"/>
            <p:cNvSpPr>
              <a:spLocks noChangeArrowheads="1"/>
            </p:cNvSpPr>
            <p:nvPr/>
          </p:nvSpPr>
          <p:spPr bwMode="auto">
            <a:xfrm>
              <a:off x="1488" y="1561"/>
              <a:ext cx="126" cy="123"/>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cxnSp>
          <p:nvCxnSpPr>
            <p:cNvPr id="11353" name="AutoShape 21"/>
            <p:cNvCxnSpPr>
              <a:cxnSpLocks noChangeShapeType="1"/>
              <a:stCxn id="11350" idx="7"/>
              <a:endCxn id="11349" idx="1"/>
            </p:cNvCxnSpPr>
            <p:nvPr/>
          </p:nvCxnSpPr>
          <p:spPr bwMode="auto">
            <a:xfrm>
              <a:off x="1566" y="864"/>
              <a:ext cx="404" cy="5"/>
            </a:xfrm>
            <a:prstGeom prst="straightConnector1">
              <a:avLst/>
            </a:prstGeom>
            <a:noFill/>
            <a:ln w="25400">
              <a:solidFill>
                <a:srgbClr val="800080"/>
              </a:solidFill>
              <a:prstDash val="dash"/>
              <a:round/>
              <a:headEnd type="triangle" w="sm" len="sm"/>
              <a:tailEnd type="triangle" w="sm" len="sm"/>
            </a:ln>
          </p:spPr>
        </p:cxnSp>
        <p:cxnSp>
          <p:nvCxnSpPr>
            <p:cNvPr id="11354" name="AutoShape 22"/>
            <p:cNvCxnSpPr>
              <a:cxnSpLocks noChangeShapeType="1"/>
              <a:stCxn id="11350" idx="3"/>
              <a:endCxn id="11347" idx="0"/>
            </p:cNvCxnSpPr>
            <p:nvPr/>
          </p:nvCxnSpPr>
          <p:spPr bwMode="auto">
            <a:xfrm flipH="1">
              <a:off x="1361" y="952"/>
              <a:ext cx="116" cy="231"/>
            </a:xfrm>
            <a:prstGeom prst="straightConnector1">
              <a:avLst/>
            </a:prstGeom>
            <a:noFill/>
            <a:ln w="25400">
              <a:solidFill>
                <a:srgbClr val="800080"/>
              </a:solidFill>
              <a:prstDash val="dash"/>
              <a:round/>
              <a:headEnd type="triangle" w="sm" len="sm"/>
              <a:tailEnd type="triangle" w="sm" len="sm"/>
            </a:ln>
          </p:spPr>
        </p:cxnSp>
        <p:cxnSp>
          <p:nvCxnSpPr>
            <p:cNvPr id="11355" name="AutoShape 23"/>
            <p:cNvCxnSpPr>
              <a:cxnSpLocks noChangeShapeType="1"/>
              <a:stCxn id="11347" idx="4"/>
              <a:endCxn id="11352" idx="1"/>
            </p:cNvCxnSpPr>
            <p:nvPr/>
          </p:nvCxnSpPr>
          <p:spPr bwMode="auto">
            <a:xfrm>
              <a:off x="1361" y="1307"/>
              <a:ext cx="146" cy="271"/>
            </a:xfrm>
            <a:prstGeom prst="straightConnector1">
              <a:avLst/>
            </a:prstGeom>
            <a:noFill/>
            <a:ln w="25400">
              <a:solidFill>
                <a:srgbClr val="800080"/>
              </a:solidFill>
              <a:prstDash val="dash"/>
              <a:round/>
              <a:headEnd type="triangle" w="sm" len="sm"/>
              <a:tailEnd type="triangle" w="sm" len="sm"/>
            </a:ln>
          </p:spPr>
        </p:cxnSp>
        <p:cxnSp>
          <p:nvCxnSpPr>
            <p:cNvPr id="11356" name="AutoShape 24"/>
            <p:cNvCxnSpPr>
              <a:cxnSpLocks noChangeShapeType="1"/>
              <a:stCxn id="11352" idx="6"/>
              <a:endCxn id="11351" idx="2"/>
            </p:cNvCxnSpPr>
            <p:nvPr/>
          </p:nvCxnSpPr>
          <p:spPr bwMode="auto">
            <a:xfrm flipV="1">
              <a:off x="1614" y="1618"/>
              <a:ext cx="338" cy="5"/>
            </a:xfrm>
            <a:prstGeom prst="straightConnector1">
              <a:avLst/>
            </a:prstGeom>
            <a:noFill/>
            <a:ln w="25400">
              <a:solidFill>
                <a:srgbClr val="800080"/>
              </a:solidFill>
              <a:prstDash val="dash"/>
              <a:round/>
              <a:headEnd type="triangle" w="sm" len="sm"/>
              <a:tailEnd type="triangle" w="sm" len="sm"/>
            </a:ln>
          </p:spPr>
        </p:cxnSp>
        <p:cxnSp>
          <p:nvCxnSpPr>
            <p:cNvPr id="11357" name="AutoShape 25"/>
            <p:cNvCxnSpPr>
              <a:cxnSpLocks noChangeShapeType="1"/>
              <a:stCxn id="11351" idx="7"/>
              <a:endCxn id="11348" idx="4"/>
            </p:cNvCxnSpPr>
            <p:nvPr/>
          </p:nvCxnSpPr>
          <p:spPr bwMode="auto">
            <a:xfrm flipV="1">
              <a:off x="2059" y="1302"/>
              <a:ext cx="158" cy="272"/>
            </a:xfrm>
            <a:prstGeom prst="straightConnector1">
              <a:avLst/>
            </a:prstGeom>
            <a:noFill/>
            <a:ln w="25400">
              <a:solidFill>
                <a:srgbClr val="800080"/>
              </a:solidFill>
              <a:prstDash val="dash"/>
              <a:round/>
              <a:headEnd type="triangle" w="sm" len="sm"/>
              <a:tailEnd type="triangle" w="sm" len="sm"/>
            </a:ln>
          </p:spPr>
        </p:cxnSp>
        <p:cxnSp>
          <p:nvCxnSpPr>
            <p:cNvPr id="11358" name="AutoShape 26"/>
            <p:cNvCxnSpPr>
              <a:cxnSpLocks noChangeShapeType="1"/>
              <a:stCxn id="11346" idx="6"/>
              <a:endCxn id="11348" idx="2"/>
            </p:cNvCxnSpPr>
            <p:nvPr/>
          </p:nvCxnSpPr>
          <p:spPr bwMode="auto">
            <a:xfrm flipV="1">
              <a:off x="1862" y="1241"/>
              <a:ext cx="291" cy="7"/>
            </a:xfrm>
            <a:prstGeom prst="straightConnector1">
              <a:avLst/>
            </a:prstGeom>
            <a:noFill/>
            <a:ln w="25400">
              <a:solidFill>
                <a:srgbClr val="000099"/>
              </a:solidFill>
              <a:round/>
              <a:headEnd type="none" w="sm" len="sm"/>
              <a:tailEnd type="triangle" w="sm" len="sm"/>
            </a:ln>
          </p:spPr>
        </p:cxnSp>
        <p:cxnSp>
          <p:nvCxnSpPr>
            <p:cNvPr id="11359" name="AutoShape 27"/>
            <p:cNvCxnSpPr>
              <a:cxnSpLocks noChangeShapeType="1"/>
              <a:stCxn id="11346" idx="3"/>
              <a:endCxn id="11352" idx="7"/>
            </p:cNvCxnSpPr>
            <p:nvPr/>
          </p:nvCxnSpPr>
          <p:spPr bwMode="auto">
            <a:xfrm flipH="1">
              <a:off x="1596" y="1303"/>
              <a:ext cx="128" cy="275"/>
            </a:xfrm>
            <a:prstGeom prst="straightConnector1">
              <a:avLst/>
            </a:prstGeom>
            <a:noFill/>
            <a:ln w="25400">
              <a:solidFill>
                <a:srgbClr val="000099"/>
              </a:solidFill>
              <a:round/>
              <a:headEnd type="none" w="sm" len="sm"/>
              <a:tailEnd type="triangle" w="sm" len="sm"/>
            </a:ln>
          </p:spPr>
        </p:cxnSp>
        <p:cxnSp>
          <p:nvCxnSpPr>
            <p:cNvPr id="11360" name="AutoShape 28"/>
            <p:cNvCxnSpPr>
              <a:cxnSpLocks noChangeShapeType="1"/>
              <a:stCxn id="11346" idx="5"/>
              <a:endCxn id="11351" idx="0"/>
            </p:cNvCxnSpPr>
            <p:nvPr/>
          </p:nvCxnSpPr>
          <p:spPr bwMode="auto">
            <a:xfrm>
              <a:off x="1838" y="1303"/>
              <a:ext cx="178" cy="252"/>
            </a:xfrm>
            <a:prstGeom prst="straightConnector1">
              <a:avLst/>
            </a:prstGeom>
            <a:noFill/>
            <a:ln w="25400">
              <a:solidFill>
                <a:srgbClr val="000099"/>
              </a:solidFill>
              <a:round/>
              <a:headEnd type="none" w="sm" len="sm"/>
              <a:tailEnd type="triangle" w="sm" len="sm"/>
            </a:ln>
          </p:spPr>
        </p:cxnSp>
        <p:cxnSp>
          <p:nvCxnSpPr>
            <p:cNvPr id="11361" name="AutoShape 29"/>
            <p:cNvCxnSpPr>
              <a:cxnSpLocks noChangeShapeType="1"/>
              <a:stCxn id="11346" idx="7"/>
              <a:endCxn id="11349" idx="3"/>
            </p:cNvCxnSpPr>
            <p:nvPr/>
          </p:nvCxnSpPr>
          <p:spPr bwMode="auto">
            <a:xfrm flipV="1">
              <a:off x="1838" y="956"/>
              <a:ext cx="132" cy="235"/>
            </a:xfrm>
            <a:prstGeom prst="straightConnector1">
              <a:avLst/>
            </a:prstGeom>
            <a:noFill/>
            <a:ln w="25400">
              <a:solidFill>
                <a:srgbClr val="000099"/>
              </a:solidFill>
              <a:round/>
              <a:headEnd type="none" w="sm" len="sm"/>
              <a:tailEnd type="triangle" w="sm" len="sm"/>
            </a:ln>
          </p:spPr>
        </p:cxnSp>
        <p:cxnSp>
          <p:nvCxnSpPr>
            <p:cNvPr id="11362" name="AutoShape 30"/>
            <p:cNvCxnSpPr>
              <a:cxnSpLocks noChangeShapeType="1"/>
              <a:stCxn id="11346" idx="1"/>
              <a:endCxn id="11350" idx="5"/>
            </p:cNvCxnSpPr>
            <p:nvPr/>
          </p:nvCxnSpPr>
          <p:spPr bwMode="auto">
            <a:xfrm flipH="1" flipV="1">
              <a:off x="1566" y="952"/>
              <a:ext cx="158" cy="239"/>
            </a:xfrm>
            <a:prstGeom prst="straightConnector1">
              <a:avLst/>
            </a:prstGeom>
            <a:noFill/>
            <a:ln w="25400">
              <a:solidFill>
                <a:srgbClr val="000099"/>
              </a:solidFill>
              <a:round/>
              <a:headEnd type="none" w="sm" len="sm"/>
              <a:tailEnd type="triangle" w="sm" len="sm"/>
            </a:ln>
          </p:spPr>
        </p:cxnSp>
        <p:sp>
          <p:nvSpPr>
            <p:cNvPr id="11363" name="Text Box 31"/>
            <p:cNvSpPr txBox="1">
              <a:spLocks noChangeArrowheads="1"/>
            </p:cNvSpPr>
            <p:nvPr/>
          </p:nvSpPr>
          <p:spPr bwMode="auto">
            <a:xfrm>
              <a:off x="1429" y="573"/>
              <a:ext cx="724" cy="222"/>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600" dirty="0"/>
                <a:t>TRAINER</a:t>
              </a:r>
            </a:p>
          </p:txBody>
        </p:sp>
        <p:cxnSp>
          <p:nvCxnSpPr>
            <p:cNvPr id="11364" name="AutoShape 84"/>
            <p:cNvCxnSpPr>
              <a:cxnSpLocks noChangeShapeType="1"/>
              <a:stCxn id="11349" idx="5"/>
              <a:endCxn id="11348" idx="0"/>
            </p:cNvCxnSpPr>
            <p:nvPr/>
          </p:nvCxnSpPr>
          <p:spPr bwMode="auto">
            <a:xfrm>
              <a:off x="2059" y="956"/>
              <a:ext cx="158" cy="222"/>
            </a:xfrm>
            <a:prstGeom prst="straightConnector1">
              <a:avLst/>
            </a:prstGeom>
            <a:noFill/>
            <a:ln w="25400">
              <a:solidFill>
                <a:srgbClr val="800080"/>
              </a:solidFill>
              <a:prstDash val="dash"/>
              <a:round/>
              <a:headEnd type="triangle" w="sm" len="sm"/>
              <a:tailEnd type="triangle" w="sm" len="sm"/>
            </a:ln>
          </p:spPr>
        </p:cxnSp>
      </p:grpSp>
      <p:grpSp>
        <p:nvGrpSpPr>
          <p:cNvPr id="4" name="Group 121"/>
          <p:cNvGrpSpPr>
            <a:grpSpLocks/>
          </p:cNvGrpSpPr>
          <p:nvPr/>
        </p:nvGrpSpPr>
        <p:grpSpPr bwMode="auto">
          <a:xfrm>
            <a:off x="2522157" y="3546511"/>
            <a:ext cx="1527048" cy="1647444"/>
            <a:chOff x="1277" y="2000"/>
            <a:chExt cx="1002" cy="1081"/>
          </a:xfrm>
        </p:grpSpPr>
        <p:cxnSp>
          <p:nvCxnSpPr>
            <p:cNvPr id="11325" name="AutoShape 46"/>
            <p:cNvCxnSpPr>
              <a:cxnSpLocks noChangeShapeType="1"/>
              <a:stCxn id="11326" idx="2"/>
              <a:endCxn id="11327" idx="6"/>
            </p:cNvCxnSpPr>
            <p:nvPr/>
          </p:nvCxnSpPr>
          <p:spPr bwMode="auto">
            <a:xfrm flipH="1">
              <a:off x="1423" y="2663"/>
              <a:ext cx="277" cy="8"/>
            </a:xfrm>
            <a:prstGeom prst="straightConnector1">
              <a:avLst/>
            </a:prstGeom>
            <a:noFill/>
            <a:ln w="25400">
              <a:solidFill>
                <a:srgbClr val="CC0000"/>
              </a:solidFill>
              <a:round/>
              <a:headEnd type="triangle" w="sm" len="sm"/>
              <a:tailEnd type="triangle" w="sm" len="sm"/>
            </a:ln>
          </p:spPr>
        </p:cxnSp>
        <p:sp>
          <p:nvSpPr>
            <p:cNvPr id="11326" name="Oval 47"/>
            <p:cNvSpPr>
              <a:spLocks noChangeArrowheads="1"/>
            </p:cNvSpPr>
            <p:nvPr/>
          </p:nvSpPr>
          <p:spPr bwMode="auto">
            <a:xfrm>
              <a:off x="1700" y="2584"/>
              <a:ext cx="162" cy="158"/>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327" name="Oval 48"/>
            <p:cNvSpPr>
              <a:spLocks noChangeArrowheads="1"/>
            </p:cNvSpPr>
            <p:nvPr/>
          </p:nvSpPr>
          <p:spPr bwMode="auto">
            <a:xfrm>
              <a:off x="1298" y="2609"/>
              <a:ext cx="125" cy="124"/>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328" name="Oval 49"/>
            <p:cNvSpPr>
              <a:spLocks noChangeArrowheads="1"/>
            </p:cNvSpPr>
            <p:nvPr/>
          </p:nvSpPr>
          <p:spPr bwMode="auto">
            <a:xfrm>
              <a:off x="2153" y="2604"/>
              <a:ext cx="126" cy="123"/>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329" name="Oval 50"/>
            <p:cNvSpPr>
              <a:spLocks noChangeArrowheads="1"/>
            </p:cNvSpPr>
            <p:nvPr/>
          </p:nvSpPr>
          <p:spPr bwMode="auto">
            <a:xfrm>
              <a:off x="1952" y="2266"/>
              <a:ext cx="126" cy="124"/>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330" name="Oval 51"/>
            <p:cNvSpPr>
              <a:spLocks noChangeArrowheads="1"/>
            </p:cNvSpPr>
            <p:nvPr/>
          </p:nvSpPr>
          <p:spPr bwMode="auto">
            <a:xfrm>
              <a:off x="1458" y="2272"/>
              <a:ext cx="127" cy="123"/>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331" name="Oval 52"/>
            <p:cNvSpPr>
              <a:spLocks noChangeArrowheads="1"/>
            </p:cNvSpPr>
            <p:nvPr/>
          </p:nvSpPr>
          <p:spPr bwMode="auto">
            <a:xfrm>
              <a:off x="1942" y="2953"/>
              <a:ext cx="126" cy="124"/>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sp>
          <p:nvSpPr>
            <p:cNvPr id="11332" name="Oval 53"/>
            <p:cNvSpPr>
              <a:spLocks noChangeArrowheads="1"/>
            </p:cNvSpPr>
            <p:nvPr/>
          </p:nvSpPr>
          <p:spPr bwMode="auto">
            <a:xfrm>
              <a:off x="1504" y="2957"/>
              <a:ext cx="125" cy="124"/>
            </a:xfrm>
            <a:prstGeom prst="ellipse">
              <a:avLst/>
            </a:prstGeom>
            <a:solidFill>
              <a:srgbClr val="00FFFF"/>
            </a:solidFill>
            <a:ln w="9525">
              <a:solidFill>
                <a:schemeClr val="tx1"/>
              </a:solidFill>
              <a:round/>
              <a:headEnd type="none" w="sm" len="sm"/>
              <a:tailEnd type="none" w="sm" len="sm"/>
            </a:ln>
          </p:spPr>
          <p:txBody>
            <a:bodyPr wrap="none" anchor="ctr"/>
            <a:lstStyle/>
            <a:p>
              <a:endParaRPr lang="en-US" dirty="0"/>
            </a:p>
          </p:txBody>
        </p:sp>
        <p:cxnSp>
          <p:nvCxnSpPr>
            <p:cNvPr id="11333" name="AutoShape 54"/>
            <p:cNvCxnSpPr>
              <a:cxnSpLocks noChangeShapeType="1"/>
              <a:stCxn id="11330" idx="7"/>
              <a:endCxn id="11329" idx="1"/>
            </p:cNvCxnSpPr>
            <p:nvPr/>
          </p:nvCxnSpPr>
          <p:spPr bwMode="auto">
            <a:xfrm flipV="1">
              <a:off x="1566" y="2285"/>
              <a:ext cx="404" cy="5"/>
            </a:xfrm>
            <a:prstGeom prst="straightConnector1">
              <a:avLst/>
            </a:prstGeom>
            <a:noFill/>
            <a:ln w="25400">
              <a:solidFill>
                <a:srgbClr val="CC0000"/>
              </a:solidFill>
              <a:round/>
              <a:headEnd type="triangle" w="sm" len="sm"/>
              <a:tailEnd type="triangle" w="sm" len="sm"/>
            </a:ln>
          </p:spPr>
        </p:cxnSp>
        <p:cxnSp>
          <p:nvCxnSpPr>
            <p:cNvPr id="11334" name="AutoShape 55"/>
            <p:cNvCxnSpPr>
              <a:cxnSpLocks noChangeShapeType="1"/>
              <a:stCxn id="11330" idx="3"/>
              <a:endCxn id="11327" idx="0"/>
            </p:cNvCxnSpPr>
            <p:nvPr/>
          </p:nvCxnSpPr>
          <p:spPr bwMode="auto">
            <a:xfrm flipH="1">
              <a:off x="1361" y="2377"/>
              <a:ext cx="116" cy="232"/>
            </a:xfrm>
            <a:prstGeom prst="straightConnector1">
              <a:avLst/>
            </a:prstGeom>
            <a:noFill/>
            <a:ln w="25400">
              <a:solidFill>
                <a:srgbClr val="CC0000"/>
              </a:solidFill>
              <a:round/>
              <a:headEnd type="triangle" w="sm" len="sm"/>
              <a:tailEnd type="triangle" w="sm" len="sm"/>
            </a:ln>
          </p:spPr>
        </p:cxnSp>
        <p:cxnSp>
          <p:nvCxnSpPr>
            <p:cNvPr id="11335" name="AutoShape 56"/>
            <p:cNvCxnSpPr>
              <a:cxnSpLocks noChangeShapeType="1"/>
              <a:stCxn id="11327" idx="4"/>
              <a:endCxn id="11332" idx="1"/>
            </p:cNvCxnSpPr>
            <p:nvPr/>
          </p:nvCxnSpPr>
          <p:spPr bwMode="auto">
            <a:xfrm>
              <a:off x="1361" y="2733"/>
              <a:ext cx="161" cy="242"/>
            </a:xfrm>
            <a:prstGeom prst="straightConnector1">
              <a:avLst/>
            </a:prstGeom>
            <a:noFill/>
            <a:ln w="25400">
              <a:solidFill>
                <a:srgbClr val="CC0000"/>
              </a:solidFill>
              <a:round/>
              <a:headEnd type="triangle" w="sm" len="sm"/>
              <a:tailEnd type="triangle" w="sm" len="sm"/>
            </a:ln>
          </p:spPr>
        </p:cxnSp>
        <p:cxnSp>
          <p:nvCxnSpPr>
            <p:cNvPr id="11336" name="AutoShape 57"/>
            <p:cNvCxnSpPr>
              <a:cxnSpLocks noChangeShapeType="1"/>
              <a:stCxn id="11332" idx="6"/>
              <a:endCxn id="11331" idx="2"/>
            </p:cNvCxnSpPr>
            <p:nvPr/>
          </p:nvCxnSpPr>
          <p:spPr bwMode="auto">
            <a:xfrm flipV="1">
              <a:off x="1629" y="3015"/>
              <a:ext cx="313" cy="4"/>
            </a:xfrm>
            <a:prstGeom prst="straightConnector1">
              <a:avLst/>
            </a:prstGeom>
            <a:noFill/>
            <a:ln w="25400">
              <a:solidFill>
                <a:srgbClr val="CC0000"/>
              </a:solidFill>
              <a:round/>
              <a:headEnd type="triangle" w="sm" len="sm"/>
              <a:tailEnd type="triangle" w="sm" len="sm"/>
            </a:ln>
          </p:spPr>
        </p:cxnSp>
        <p:cxnSp>
          <p:nvCxnSpPr>
            <p:cNvPr id="11337" name="AutoShape 58"/>
            <p:cNvCxnSpPr>
              <a:cxnSpLocks noChangeShapeType="1"/>
              <a:stCxn id="11331" idx="7"/>
              <a:endCxn id="11328" idx="4"/>
            </p:cNvCxnSpPr>
            <p:nvPr/>
          </p:nvCxnSpPr>
          <p:spPr bwMode="auto">
            <a:xfrm flipV="1">
              <a:off x="2050" y="2727"/>
              <a:ext cx="166" cy="244"/>
            </a:xfrm>
            <a:prstGeom prst="straightConnector1">
              <a:avLst/>
            </a:prstGeom>
            <a:noFill/>
            <a:ln w="25400">
              <a:solidFill>
                <a:srgbClr val="CC0000"/>
              </a:solidFill>
              <a:round/>
              <a:headEnd type="triangle" w="sm" len="sm"/>
              <a:tailEnd type="triangle" w="sm" len="sm"/>
            </a:ln>
          </p:spPr>
        </p:cxnSp>
        <p:cxnSp>
          <p:nvCxnSpPr>
            <p:cNvPr id="11338" name="AutoShape 59"/>
            <p:cNvCxnSpPr>
              <a:cxnSpLocks noChangeShapeType="1"/>
              <a:stCxn id="11326" idx="6"/>
              <a:endCxn id="11328" idx="2"/>
            </p:cNvCxnSpPr>
            <p:nvPr/>
          </p:nvCxnSpPr>
          <p:spPr bwMode="auto">
            <a:xfrm>
              <a:off x="1862" y="2663"/>
              <a:ext cx="291" cy="3"/>
            </a:xfrm>
            <a:prstGeom prst="straightConnector1">
              <a:avLst/>
            </a:prstGeom>
            <a:noFill/>
            <a:ln w="25400">
              <a:solidFill>
                <a:srgbClr val="CC0000"/>
              </a:solidFill>
              <a:round/>
              <a:headEnd type="triangle" w="sm" len="sm"/>
              <a:tailEnd type="triangle" w="sm" len="sm"/>
            </a:ln>
          </p:spPr>
        </p:cxnSp>
        <p:cxnSp>
          <p:nvCxnSpPr>
            <p:cNvPr id="11339" name="AutoShape 60"/>
            <p:cNvCxnSpPr>
              <a:cxnSpLocks noChangeShapeType="1"/>
              <a:stCxn id="11326" idx="3"/>
              <a:endCxn id="11332" idx="7"/>
            </p:cNvCxnSpPr>
            <p:nvPr/>
          </p:nvCxnSpPr>
          <p:spPr bwMode="auto">
            <a:xfrm flipH="1">
              <a:off x="1611" y="2719"/>
              <a:ext cx="113" cy="256"/>
            </a:xfrm>
            <a:prstGeom prst="straightConnector1">
              <a:avLst/>
            </a:prstGeom>
            <a:noFill/>
            <a:ln w="25400">
              <a:solidFill>
                <a:srgbClr val="CC0000"/>
              </a:solidFill>
              <a:round/>
              <a:headEnd type="triangle" w="sm" len="sm"/>
              <a:tailEnd type="triangle" w="sm" len="sm"/>
            </a:ln>
          </p:spPr>
        </p:cxnSp>
        <p:cxnSp>
          <p:nvCxnSpPr>
            <p:cNvPr id="11340" name="AutoShape 61"/>
            <p:cNvCxnSpPr>
              <a:cxnSpLocks noChangeShapeType="1"/>
              <a:stCxn id="11326" idx="5"/>
              <a:endCxn id="11331" idx="0"/>
            </p:cNvCxnSpPr>
            <p:nvPr/>
          </p:nvCxnSpPr>
          <p:spPr bwMode="auto">
            <a:xfrm>
              <a:off x="1838" y="2719"/>
              <a:ext cx="167" cy="234"/>
            </a:xfrm>
            <a:prstGeom prst="straightConnector1">
              <a:avLst/>
            </a:prstGeom>
            <a:noFill/>
            <a:ln w="25400">
              <a:solidFill>
                <a:srgbClr val="CC0000"/>
              </a:solidFill>
              <a:round/>
              <a:headEnd type="triangle" w="sm" len="sm"/>
              <a:tailEnd type="triangle" w="sm" len="sm"/>
            </a:ln>
          </p:spPr>
        </p:cxnSp>
        <p:cxnSp>
          <p:nvCxnSpPr>
            <p:cNvPr id="11341" name="AutoShape 62"/>
            <p:cNvCxnSpPr>
              <a:cxnSpLocks noChangeShapeType="1"/>
              <a:stCxn id="11326" idx="7"/>
              <a:endCxn id="11329" idx="3"/>
            </p:cNvCxnSpPr>
            <p:nvPr/>
          </p:nvCxnSpPr>
          <p:spPr bwMode="auto">
            <a:xfrm flipV="1">
              <a:off x="1838" y="2372"/>
              <a:ext cx="132" cy="235"/>
            </a:xfrm>
            <a:prstGeom prst="straightConnector1">
              <a:avLst/>
            </a:prstGeom>
            <a:noFill/>
            <a:ln w="25400">
              <a:solidFill>
                <a:srgbClr val="CC0000"/>
              </a:solidFill>
              <a:round/>
              <a:headEnd type="triangle" w="sm" len="sm"/>
              <a:tailEnd type="triangle" w="sm" len="sm"/>
            </a:ln>
          </p:spPr>
        </p:cxnSp>
        <p:cxnSp>
          <p:nvCxnSpPr>
            <p:cNvPr id="11342" name="AutoShape 63"/>
            <p:cNvCxnSpPr>
              <a:cxnSpLocks noChangeShapeType="1"/>
              <a:stCxn id="11326" idx="1"/>
              <a:endCxn id="11330" idx="5"/>
            </p:cNvCxnSpPr>
            <p:nvPr/>
          </p:nvCxnSpPr>
          <p:spPr bwMode="auto">
            <a:xfrm flipH="1" flipV="1">
              <a:off x="1566" y="2377"/>
              <a:ext cx="158" cy="230"/>
            </a:xfrm>
            <a:prstGeom prst="straightConnector1">
              <a:avLst/>
            </a:prstGeom>
            <a:noFill/>
            <a:ln w="25400">
              <a:solidFill>
                <a:srgbClr val="CC0000"/>
              </a:solidFill>
              <a:round/>
              <a:headEnd type="triangle" w="sm" len="sm"/>
              <a:tailEnd type="triangle" w="sm" len="sm"/>
            </a:ln>
          </p:spPr>
        </p:cxnSp>
        <p:sp>
          <p:nvSpPr>
            <p:cNvPr id="11343" name="Text Box 64"/>
            <p:cNvSpPr txBox="1">
              <a:spLocks noChangeArrowheads="1"/>
            </p:cNvSpPr>
            <p:nvPr/>
          </p:nvSpPr>
          <p:spPr bwMode="auto">
            <a:xfrm>
              <a:off x="1277" y="2000"/>
              <a:ext cx="996" cy="222"/>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600" dirty="0"/>
                <a:t>FACILIATOR</a:t>
              </a:r>
            </a:p>
          </p:txBody>
        </p:sp>
        <p:cxnSp>
          <p:nvCxnSpPr>
            <p:cNvPr id="11344" name="AutoShape 85"/>
            <p:cNvCxnSpPr>
              <a:cxnSpLocks noChangeShapeType="1"/>
              <a:stCxn id="11329" idx="5"/>
              <a:endCxn id="11328" idx="0"/>
            </p:cNvCxnSpPr>
            <p:nvPr/>
          </p:nvCxnSpPr>
          <p:spPr bwMode="auto">
            <a:xfrm>
              <a:off x="2059" y="2372"/>
              <a:ext cx="157" cy="232"/>
            </a:xfrm>
            <a:prstGeom prst="straightConnector1">
              <a:avLst/>
            </a:prstGeom>
            <a:noFill/>
            <a:ln w="25400">
              <a:solidFill>
                <a:srgbClr val="CC0000"/>
              </a:solidFill>
              <a:round/>
              <a:headEnd type="triangle" w="sm" len="sm"/>
              <a:tailEnd type="triangle" w="sm" len="sm"/>
            </a:ln>
          </p:spPr>
        </p:cxnSp>
      </p:grpSp>
      <p:grpSp>
        <p:nvGrpSpPr>
          <p:cNvPr id="5" name="Group 120"/>
          <p:cNvGrpSpPr>
            <a:grpSpLocks/>
          </p:cNvGrpSpPr>
          <p:nvPr/>
        </p:nvGrpSpPr>
        <p:grpSpPr bwMode="auto">
          <a:xfrm>
            <a:off x="5980112" y="3560228"/>
            <a:ext cx="1496568" cy="1613915"/>
            <a:chOff x="3546" y="2009"/>
            <a:chExt cx="982" cy="1059"/>
          </a:xfrm>
        </p:grpSpPr>
        <p:cxnSp>
          <p:nvCxnSpPr>
            <p:cNvPr id="11305" name="AutoShape 65"/>
            <p:cNvCxnSpPr>
              <a:cxnSpLocks noChangeShapeType="1"/>
              <a:stCxn id="11306" idx="2"/>
              <a:endCxn id="11307" idx="6"/>
            </p:cNvCxnSpPr>
            <p:nvPr/>
          </p:nvCxnSpPr>
          <p:spPr bwMode="auto">
            <a:xfrm flipH="1">
              <a:off x="3672" y="2673"/>
              <a:ext cx="296" cy="7"/>
            </a:xfrm>
            <a:prstGeom prst="straightConnector1">
              <a:avLst/>
            </a:prstGeom>
            <a:noFill/>
            <a:ln w="25400">
              <a:solidFill>
                <a:srgbClr val="CC0000"/>
              </a:solidFill>
              <a:round/>
              <a:headEnd type="triangle" w="sm" len="sm"/>
              <a:tailEnd type="triangle" w="sm" len="sm"/>
            </a:ln>
          </p:spPr>
        </p:cxnSp>
        <p:sp>
          <p:nvSpPr>
            <p:cNvPr id="11306" name="Oval 66"/>
            <p:cNvSpPr>
              <a:spLocks noChangeArrowheads="1"/>
            </p:cNvSpPr>
            <p:nvPr/>
          </p:nvSpPr>
          <p:spPr bwMode="auto">
            <a:xfrm>
              <a:off x="3968" y="2594"/>
              <a:ext cx="160" cy="158"/>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sp>
          <p:nvSpPr>
            <p:cNvPr id="11307" name="Oval 67"/>
            <p:cNvSpPr>
              <a:spLocks noChangeArrowheads="1"/>
            </p:cNvSpPr>
            <p:nvPr/>
          </p:nvSpPr>
          <p:spPr bwMode="auto">
            <a:xfrm>
              <a:off x="3546" y="2618"/>
              <a:ext cx="126" cy="124"/>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sp>
          <p:nvSpPr>
            <p:cNvPr id="11308" name="Oval 68"/>
            <p:cNvSpPr>
              <a:spLocks noChangeArrowheads="1"/>
            </p:cNvSpPr>
            <p:nvPr/>
          </p:nvSpPr>
          <p:spPr bwMode="auto">
            <a:xfrm>
              <a:off x="4402" y="2613"/>
              <a:ext cx="126" cy="123"/>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sp>
          <p:nvSpPr>
            <p:cNvPr id="11309" name="Oval 69"/>
            <p:cNvSpPr>
              <a:spLocks noChangeArrowheads="1"/>
            </p:cNvSpPr>
            <p:nvPr/>
          </p:nvSpPr>
          <p:spPr bwMode="auto">
            <a:xfrm>
              <a:off x="4200" y="2275"/>
              <a:ext cx="125" cy="124"/>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sp>
          <p:nvSpPr>
            <p:cNvPr id="11310" name="Oval 70"/>
            <p:cNvSpPr>
              <a:spLocks noChangeArrowheads="1"/>
            </p:cNvSpPr>
            <p:nvPr/>
          </p:nvSpPr>
          <p:spPr bwMode="auto">
            <a:xfrm>
              <a:off x="3707" y="2280"/>
              <a:ext cx="126" cy="124"/>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sp>
          <p:nvSpPr>
            <p:cNvPr id="11311" name="Oval 71"/>
            <p:cNvSpPr>
              <a:spLocks noChangeArrowheads="1"/>
            </p:cNvSpPr>
            <p:nvPr/>
          </p:nvSpPr>
          <p:spPr bwMode="auto">
            <a:xfrm>
              <a:off x="4218" y="2944"/>
              <a:ext cx="126" cy="124"/>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sp>
          <p:nvSpPr>
            <p:cNvPr id="11312" name="Oval 72"/>
            <p:cNvSpPr>
              <a:spLocks noChangeArrowheads="1"/>
            </p:cNvSpPr>
            <p:nvPr/>
          </p:nvSpPr>
          <p:spPr bwMode="auto">
            <a:xfrm>
              <a:off x="3772" y="2939"/>
              <a:ext cx="126" cy="124"/>
            </a:xfrm>
            <a:prstGeom prst="ellipse">
              <a:avLst/>
            </a:prstGeom>
            <a:solidFill>
              <a:srgbClr val="99FF66"/>
            </a:solidFill>
            <a:ln w="9525">
              <a:solidFill>
                <a:schemeClr val="tx1"/>
              </a:solidFill>
              <a:round/>
              <a:headEnd type="none" w="sm" len="sm"/>
              <a:tailEnd type="none" w="sm" len="sm"/>
            </a:ln>
          </p:spPr>
          <p:txBody>
            <a:bodyPr wrap="none" anchor="ctr"/>
            <a:lstStyle/>
            <a:p>
              <a:endParaRPr lang="en-US" dirty="0"/>
            </a:p>
          </p:txBody>
        </p:sp>
        <p:cxnSp>
          <p:nvCxnSpPr>
            <p:cNvPr id="11313" name="AutoShape 73"/>
            <p:cNvCxnSpPr>
              <a:cxnSpLocks noChangeShapeType="1"/>
              <a:stCxn id="11310" idx="7"/>
              <a:endCxn id="11309" idx="1"/>
            </p:cNvCxnSpPr>
            <p:nvPr/>
          </p:nvCxnSpPr>
          <p:spPr bwMode="auto">
            <a:xfrm flipV="1">
              <a:off x="3814" y="2294"/>
              <a:ext cx="405" cy="4"/>
            </a:xfrm>
            <a:prstGeom prst="straightConnector1">
              <a:avLst/>
            </a:prstGeom>
            <a:noFill/>
            <a:ln w="25400">
              <a:solidFill>
                <a:srgbClr val="800080"/>
              </a:solidFill>
              <a:prstDash val="dash"/>
              <a:round/>
              <a:headEnd type="triangle" w="sm" len="sm"/>
              <a:tailEnd type="triangle" w="sm" len="sm"/>
            </a:ln>
          </p:spPr>
        </p:cxnSp>
        <p:cxnSp>
          <p:nvCxnSpPr>
            <p:cNvPr id="11314" name="AutoShape 74"/>
            <p:cNvCxnSpPr>
              <a:cxnSpLocks noChangeShapeType="1"/>
              <a:stCxn id="11310" idx="3"/>
              <a:endCxn id="11307" idx="0"/>
            </p:cNvCxnSpPr>
            <p:nvPr/>
          </p:nvCxnSpPr>
          <p:spPr bwMode="auto">
            <a:xfrm flipH="1">
              <a:off x="3610" y="2386"/>
              <a:ext cx="115" cy="232"/>
            </a:xfrm>
            <a:prstGeom prst="straightConnector1">
              <a:avLst/>
            </a:prstGeom>
            <a:noFill/>
            <a:ln w="25400">
              <a:solidFill>
                <a:srgbClr val="800080"/>
              </a:solidFill>
              <a:prstDash val="dash"/>
              <a:round/>
              <a:headEnd type="triangle" w="sm" len="sm"/>
              <a:tailEnd type="triangle" w="sm" len="sm"/>
            </a:ln>
          </p:spPr>
        </p:cxnSp>
        <p:cxnSp>
          <p:nvCxnSpPr>
            <p:cNvPr id="11315" name="AutoShape 75"/>
            <p:cNvCxnSpPr>
              <a:cxnSpLocks noChangeShapeType="1"/>
              <a:stCxn id="11307" idx="4"/>
              <a:endCxn id="11312" idx="1"/>
            </p:cNvCxnSpPr>
            <p:nvPr/>
          </p:nvCxnSpPr>
          <p:spPr bwMode="auto">
            <a:xfrm>
              <a:off x="3609" y="2742"/>
              <a:ext cx="181" cy="215"/>
            </a:xfrm>
            <a:prstGeom prst="straightConnector1">
              <a:avLst/>
            </a:prstGeom>
            <a:noFill/>
            <a:ln w="25400">
              <a:solidFill>
                <a:srgbClr val="800080"/>
              </a:solidFill>
              <a:prstDash val="dash"/>
              <a:round/>
              <a:headEnd type="triangle" w="sm" len="sm"/>
              <a:tailEnd type="triangle" w="sm" len="sm"/>
            </a:ln>
          </p:spPr>
        </p:cxnSp>
        <p:cxnSp>
          <p:nvCxnSpPr>
            <p:cNvPr id="11316" name="AutoShape 76"/>
            <p:cNvCxnSpPr>
              <a:cxnSpLocks noChangeShapeType="1"/>
              <a:stCxn id="11312" idx="6"/>
              <a:endCxn id="11311" idx="2"/>
            </p:cNvCxnSpPr>
            <p:nvPr/>
          </p:nvCxnSpPr>
          <p:spPr bwMode="auto">
            <a:xfrm>
              <a:off x="3898" y="3001"/>
              <a:ext cx="320" cy="5"/>
            </a:xfrm>
            <a:prstGeom prst="straightConnector1">
              <a:avLst/>
            </a:prstGeom>
            <a:noFill/>
            <a:ln w="25400">
              <a:solidFill>
                <a:srgbClr val="800080"/>
              </a:solidFill>
              <a:prstDash val="dash"/>
              <a:round/>
              <a:headEnd type="triangle" w="sm" len="sm"/>
              <a:tailEnd type="triangle" w="sm" len="sm"/>
            </a:ln>
          </p:spPr>
        </p:cxnSp>
        <p:cxnSp>
          <p:nvCxnSpPr>
            <p:cNvPr id="11317" name="AutoShape 77"/>
            <p:cNvCxnSpPr>
              <a:cxnSpLocks noChangeShapeType="1"/>
              <a:stCxn id="11311" idx="7"/>
              <a:endCxn id="11308" idx="4"/>
            </p:cNvCxnSpPr>
            <p:nvPr/>
          </p:nvCxnSpPr>
          <p:spPr bwMode="auto">
            <a:xfrm flipV="1">
              <a:off x="4326" y="2736"/>
              <a:ext cx="139" cy="226"/>
            </a:xfrm>
            <a:prstGeom prst="straightConnector1">
              <a:avLst/>
            </a:prstGeom>
            <a:noFill/>
            <a:ln w="25400">
              <a:solidFill>
                <a:srgbClr val="800080"/>
              </a:solidFill>
              <a:prstDash val="dash"/>
              <a:round/>
              <a:headEnd type="triangle" w="sm" len="sm"/>
              <a:tailEnd type="triangle" w="sm" len="sm"/>
            </a:ln>
          </p:spPr>
        </p:cxnSp>
        <p:cxnSp>
          <p:nvCxnSpPr>
            <p:cNvPr id="11318" name="AutoShape 78"/>
            <p:cNvCxnSpPr>
              <a:cxnSpLocks noChangeShapeType="1"/>
              <a:stCxn id="11306" idx="6"/>
              <a:endCxn id="11308" idx="2"/>
            </p:cNvCxnSpPr>
            <p:nvPr/>
          </p:nvCxnSpPr>
          <p:spPr bwMode="auto">
            <a:xfrm>
              <a:off x="4128" y="2673"/>
              <a:ext cx="274" cy="2"/>
            </a:xfrm>
            <a:prstGeom prst="straightConnector1">
              <a:avLst/>
            </a:prstGeom>
            <a:noFill/>
            <a:ln w="25400">
              <a:solidFill>
                <a:srgbClr val="CC0000"/>
              </a:solidFill>
              <a:round/>
              <a:headEnd type="triangle" w="sm" len="sm"/>
              <a:tailEnd type="triangle" w="sm" len="sm"/>
            </a:ln>
          </p:spPr>
        </p:cxnSp>
        <p:cxnSp>
          <p:nvCxnSpPr>
            <p:cNvPr id="11319" name="AutoShape 79"/>
            <p:cNvCxnSpPr>
              <a:cxnSpLocks noChangeShapeType="1"/>
              <a:stCxn id="11306" idx="3"/>
              <a:endCxn id="11312" idx="7"/>
            </p:cNvCxnSpPr>
            <p:nvPr/>
          </p:nvCxnSpPr>
          <p:spPr bwMode="auto">
            <a:xfrm flipH="1">
              <a:off x="3880" y="2729"/>
              <a:ext cx="111" cy="228"/>
            </a:xfrm>
            <a:prstGeom prst="straightConnector1">
              <a:avLst/>
            </a:prstGeom>
            <a:noFill/>
            <a:ln w="25400">
              <a:solidFill>
                <a:srgbClr val="CC0000"/>
              </a:solidFill>
              <a:round/>
              <a:headEnd type="triangle" w="sm" len="sm"/>
              <a:tailEnd type="triangle" w="sm" len="sm"/>
            </a:ln>
          </p:spPr>
        </p:cxnSp>
        <p:cxnSp>
          <p:nvCxnSpPr>
            <p:cNvPr id="11320" name="AutoShape 80"/>
            <p:cNvCxnSpPr>
              <a:cxnSpLocks noChangeShapeType="1"/>
              <a:stCxn id="11306" idx="5"/>
              <a:endCxn id="11311" idx="0"/>
            </p:cNvCxnSpPr>
            <p:nvPr/>
          </p:nvCxnSpPr>
          <p:spPr bwMode="auto">
            <a:xfrm>
              <a:off x="4105" y="2729"/>
              <a:ext cx="176" cy="215"/>
            </a:xfrm>
            <a:prstGeom prst="straightConnector1">
              <a:avLst/>
            </a:prstGeom>
            <a:noFill/>
            <a:ln w="25400">
              <a:solidFill>
                <a:srgbClr val="CC0000"/>
              </a:solidFill>
              <a:round/>
              <a:headEnd type="triangle" w="sm" len="sm"/>
              <a:tailEnd type="triangle" w="sm" len="sm"/>
            </a:ln>
          </p:spPr>
        </p:cxnSp>
        <p:cxnSp>
          <p:nvCxnSpPr>
            <p:cNvPr id="11321" name="AutoShape 81"/>
            <p:cNvCxnSpPr>
              <a:cxnSpLocks noChangeShapeType="1"/>
              <a:stCxn id="11306" idx="7"/>
              <a:endCxn id="11309" idx="3"/>
            </p:cNvCxnSpPr>
            <p:nvPr/>
          </p:nvCxnSpPr>
          <p:spPr bwMode="auto">
            <a:xfrm flipV="1">
              <a:off x="4105" y="2381"/>
              <a:ext cx="113" cy="236"/>
            </a:xfrm>
            <a:prstGeom prst="straightConnector1">
              <a:avLst/>
            </a:prstGeom>
            <a:noFill/>
            <a:ln w="25400">
              <a:solidFill>
                <a:srgbClr val="CC0000"/>
              </a:solidFill>
              <a:round/>
              <a:headEnd type="triangle" w="sm" len="sm"/>
              <a:tailEnd type="triangle" w="sm" len="sm"/>
            </a:ln>
          </p:spPr>
        </p:cxnSp>
        <p:cxnSp>
          <p:nvCxnSpPr>
            <p:cNvPr id="11322" name="AutoShape 82"/>
            <p:cNvCxnSpPr>
              <a:cxnSpLocks noChangeShapeType="1"/>
              <a:stCxn id="11306" idx="1"/>
              <a:endCxn id="11310" idx="5"/>
            </p:cNvCxnSpPr>
            <p:nvPr/>
          </p:nvCxnSpPr>
          <p:spPr bwMode="auto">
            <a:xfrm flipH="1" flipV="1">
              <a:off x="3815" y="2386"/>
              <a:ext cx="176" cy="231"/>
            </a:xfrm>
            <a:prstGeom prst="straightConnector1">
              <a:avLst/>
            </a:prstGeom>
            <a:noFill/>
            <a:ln w="25400">
              <a:solidFill>
                <a:srgbClr val="CC0000"/>
              </a:solidFill>
              <a:round/>
              <a:headEnd type="triangle" w="sm" len="sm"/>
              <a:tailEnd type="triangle" w="sm" len="sm"/>
            </a:ln>
          </p:spPr>
        </p:cxnSp>
        <p:sp>
          <p:nvSpPr>
            <p:cNvPr id="11323" name="Text Box 83"/>
            <p:cNvSpPr txBox="1">
              <a:spLocks noChangeArrowheads="1"/>
            </p:cNvSpPr>
            <p:nvPr/>
          </p:nvSpPr>
          <p:spPr bwMode="auto">
            <a:xfrm>
              <a:off x="3657" y="2009"/>
              <a:ext cx="769" cy="222"/>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600" dirty="0"/>
                <a:t>CURATOR</a:t>
              </a:r>
            </a:p>
          </p:txBody>
        </p:sp>
        <p:cxnSp>
          <p:nvCxnSpPr>
            <p:cNvPr id="11324" name="AutoShape 86"/>
            <p:cNvCxnSpPr>
              <a:cxnSpLocks noChangeShapeType="1"/>
              <a:stCxn id="11309" idx="5"/>
              <a:endCxn id="11308" idx="0"/>
            </p:cNvCxnSpPr>
            <p:nvPr/>
          </p:nvCxnSpPr>
          <p:spPr bwMode="auto">
            <a:xfrm>
              <a:off x="4307" y="2381"/>
              <a:ext cx="158" cy="232"/>
            </a:xfrm>
            <a:prstGeom prst="straightConnector1">
              <a:avLst/>
            </a:prstGeom>
            <a:noFill/>
            <a:ln w="25400">
              <a:solidFill>
                <a:srgbClr val="800080"/>
              </a:solidFill>
              <a:prstDash val="dash"/>
              <a:round/>
              <a:headEnd type="triangle" w="sm" len="sm"/>
              <a:tailEnd type="triangle" w="sm" len="sm"/>
            </a:ln>
          </p:spPr>
        </p:cxnSp>
      </p:grpSp>
      <p:sp>
        <p:nvSpPr>
          <p:cNvPr id="11297" name="Text Box 88"/>
          <p:cNvSpPr txBox="1">
            <a:spLocks noChangeArrowheads="1"/>
          </p:cNvSpPr>
          <p:nvPr/>
        </p:nvSpPr>
        <p:spPr bwMode="auto">
          <a:xfrm rot="16200000">
            <a:off x="324081" y="2964230"/>
            <a:ext cx="2081784" cy="338554"/>
          </a:xfrm>
          <a:prstGeom prst="rect">
            <a:avLst/>
          </a:prstGeom>
          <a:noFill/>
          <a:ln w="9525">
            <a:noFill/>
            <a:miter lim="800000"/>
            <a:headEnd type="none" w="sm" len="sm"/>
            <a:tailEnd type="none" w="sm" len="sm"/>
          </a:ln>
        </p:spPr>
        <p:txBody>
          <a:bodyPr>
            <a:spAutoFit/>
          </a:bodyPr>
          <a:lstStyle/>
          <a:p>
            <a:pPr algn="ctr" eaLnBrk="0" hangingPunct="0"/>
            <a:r>
              <a:rPr lang="en-US" sz="1600" dirty="0"/>
              <a:t>Capabilities</a:t>
            </a:r>
            <a:r>
              <a:rPr lang="en-GB" sz="1600" dirty="0"/>
              <a:t> focus</a:t>
            </a:r>
            <a:endParaRPr lang="en-US" sz="1600" dirty="0"/>
          </a:p>
        </p:txBody>
      </p:sp>
      <p:sp>
        <p:nvSpPr>
          <p:cNvPr id="11298" name="Text Box 89"/>
          <p:cNvSpPr txBox="1">
            <a:spLocks noChangeArrowheads="1"/>
          </p:cNvSpPr>
          <p:nvPr/>
        </p:nvSpPr>
        <p:spPr bwMode="auto">
          <a:xfrm rot="16200000">
            <a:off x="7638987" y="3097580"/>
            <a:ext cx="1955291" cy="338554"/>
          </a:xfrm>
          <a:prstGeom prst="rect">
            <a:avLst/>
          </a:prstGeom>
          <a:noFill/>
          <a:ln w="9525">
            <a:noFill/>
            <a:miter lim="800000"/>
            <a:headEnd type="none" w="sm" len="sm"/>
            <a:tailEnd type="none" w="sm" len="sm"/>
          </a:ln>
        </p:spPr>
        <p:txBody>
          <a:bodyPr>
            <a:spAutoFit/>
          </a:bodyPr>
          <a:lstStyle/>
          <a:p>
            <a:pPr eaLnBrk="0" hangingPunct="0"/>
            <a:r>
              <a:rPr lang="en-GB" sz="1600" dirty="0"/>
              <a:t>Performance focus</a:t>
            </a:r>
            <a:endParaRPr lang="en-US" sz="1600" dirty="0"/>
          </a:p>
        </p:txBody>
      </p:sp>
      <p:sp>
        <p:nvSpPr>
          <p:cNvPr id="11299" name="AutoShape 110"/>
          <p:cNvSpPr>
            <a:spLocks noChangeArrowheads="1"/>
          </p:cNvSpPr>
          <p:nvPr/>
        </p:nvSpPr>
        <p:spPr bwMode="auto">
          <a:xfrm rot="5400000">
            <a:off x="4568127" y="915326"/>
            <a:ext cx="804672" cy="1458467"/>
          </a:xfrm>
          <a:prstGeom prst="homePlate">
            <a:avLst>
              <a:gd name="adj" fmla="val 53824"/>
            </a:avLst>
          </a:prstGeom>
          <a:solidFill>
            <a:srgbClr val="CCFF99"/>
          </a:solidFill>
          <a:ln w="9525">
            <a:solidFill>
              <a:schemeClr val="tx1"/>
            </a:solidFill>
            <a:miter lim="800000"/>
            <a:headEnd type="none" w="sm" len="sm"/>
            <a:tailEnd type="none" w="sm" len="sm"/>
          </a:ln>
        </p:spPr>
        <p:txBody>
          <a:bodyPr rot="10800000" vert="eaVert" wrap="none" anchor="ctr"/>
          <a:lstStyle/>
          <a:p>
            <a:pPr algn="ctr" eaLnBrk="0" hangingPunct="0"/>
            <a:endParaRPr lang="en-US" sz="1400" dirty="0"/>
          </a:p>
        </p:txBody>
      </p:sp>
      <p:sp>
        <p:nvSpPr>
          <p:cNvPr id="11300" name="Text Box 87"/>
          <p:cNvSpPr txBox="1">
            <a:spLocks noChangeArrowheads="1"/>
          </p:cNvSpPr>
          <p:nvPr/>
        </p:nvSpPr>
        <p:spPr bwMode="auto">
          <a:xfrm>
            <a:off x="4181793" y="1230031"/>
            <a:ext cx="1641348" cy="338554"/>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600" dirty="0"/>
              <a:t>Programmatic</a:t>
            </a:r>
          </a:p>
        </p:txBody>
      </p:sp>
      <p:sp>
        <p:nvSpPr>
          <p:cNvPr id="11301" name="Text Box 111"/>
          <p:cNvSpPr txBox="1">
            <a:spLocks noChangeArrowheads="1"/>
          </p:cNvSpPr>
          <p:nvPr/>
        </p:nvSpPr>
        <p:spPr bwMode="auto">
          <a:xfrm>
            <a:off x="4442398" y="1556168"/>
            <a:ext cx="1037843" cy="307777"/>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400" dirty="0"/>
              <a:t>Top-down</a:t>
            </a:r>
          </a:p>
        </p:txBody>
      </p:sp>
      <p:sp>
        <p:nvSpPr>
          <p:cNvPr id="11302" name="AutoShape 117"/>
          <p:cNvSpPr>
            <a:spLocks noChangeArrowheads="1"/>
          </p:cNvSpPr>
          <p:nvPr/>
        </p:nvSpPr>
        <p:spPr bwMode="auto">
          <a:xfrm rot="16200000" flipV="1">
            <a:off x="4555935" y="4167542"/>
            <a:ext cx="804672" cy="1458467"/>
          </a:xfrm>
          <a:prstGeom prst="homePlate">
            <a:avLst>
              <a:gd name="adj" fmla="val 53824"/>
            </a:avLst>
          </a:prstGeom>
          <a:solidFill>
            <a:srgbClr val="CCFF99"/>
          </a:solidFill>
          <a:ln w="9525">
            <a:solidFill>
              <a:schemeClr val="tx1"/>
            </a:solidFill>
            <a:miter lim="800000"/>
            <a:headEnd type="none" w="sm" len="sm"/>
            <a:tailEnd type="none" w="sm" len="sm"/>
          </a:ln>
        </p:spPr>
        <p:txBody>
          <a:bodyPr rot="10800000" vert="eaVert" wrap="none" anchor="ctr"/>
          <a:lstStyle/>
          <a:p>
            <a:pPr algn="ctr" eaLnBrk="0" hangingPunct="0"/>
            <a:endParaRPr lang="en-US" sz="1400" dirty="0"/>
          </a:p>
        </p:txBody>
      </p:sp>
      <p:sp>
        <p:nvSpPr>
          <p:cNvPr id="11303" name="Text Box 91"/>
          <p:cNvSpPr txBox="1">
            <a:spLocks noChangeArrowheads="1"/>
          </p:cNvSpPr>
          <p:nvPr/>
        </p:nvSpPr>
        <p:spPr bwMode="auto">
          <a:xfrm>
            <a:off x="4381482" y="4997359"/>
            <a:ext cx="1074333" cy="338554"/>
          </a:xfrm>
          <a:prstGeom prst="rect">
            <a:avLst/>
          </a:prstGeom>
          <a:noFill/>
          <a:ln w="9525">
            <a:noFill/>
            <a:miter lim="800000"/>
            <a:headEnd type="none" w="sm" len="sm"/>
            <a:tailEnd type="none" w="sm" len="sm"/>
          </a:ln>
        </p:spPr>
        <p:txBody>
          <a:bodyPr wrap="none">
            <a:spAutoFit/>
          </a:bodyPr>
          <a:lstStyle/>
          <a:p>
            <a:pPr algn="ctr" eaLnBrk="0" hangingPunct="0"/>
            <a:r>
              <a:rPr lang="en-US" sz="1600" dirty="0"/>
              <a:t>Emergent</a:t>
            </a:r>
          </a:p>
        </p:txBody>
      </p:sp>
      <p:sp>
        <p:nvSpPr>
          <p:cNvPr id="11304" name="Text Box 109"/>
          <p:cNvSpPr txBox="1">
            <a:spLocks noChangeArrowheads="1"/>
          </p:cNvSpPr>
          <p:nvPr/>
        </p:nvSpPr>
        <p:spPr bwMode="auto">
          <a:xfrm>
            <a:off x="4421062" y="4687988"/>
            <a:ext cx="1089659" cy="307777"/>
          </a:xfrm>
          <a:prstGeom prst="rect">
            <a:avLst/>
          </a:prstGeom>
          <a:noFill/>
          <a:ln w="9525">
            <a:noFill/>
            <a:miter lim="800000"/>
            <a:headEnd type="none" w="sm" len="sm"/>
            <a:tailEnd type="none" w="sm" len="sm"/>
          </a:ln>
        </p:spPr>
        <p:txBody>
          <a:bodyPr>
            <a:spAutoFit/>
          </a:bodyPr>
          <a:lstStyle/>
          <a:p>
            <a:pPr algn="ctr" eaLnBrk="0" hangingPunct="0">
              <a:spcBef>
                <a:spcPct val="50000"/>
              </a:spcBef>
            </a:pPr>
            <a:r>
              <a:rPr lang="en-US" sz="1400" dirty="0"/>
              <a:t>Bottom-up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dissolv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900112" y="2444115"/>
            <a:ext cx="8102600" cy="1969770"/>
          </a:xfrm>
          <a:prstGeom prst="rect">
            <a:avLst/>
          </a:prstGeom>
          <a:noFill/>
          <a:ln w="9525">
            <a:noFill/>
            <a:miter lim="800000"/>
            <a:headEnd/>
            <a:tailEnd/>
          </a:ln>
        </p:spPr>
        <p:txBody>
          <a:bodyPr anchor="b">
            <a:spAutoFit/>
          </a:bodyPr>
          <a:lstStyle/>
          <a:p>
            <a:pPr fontAlgn="auto">
              <a:spcBef>
                <a:spcPts val="0"/>
              </a:spcBef>
              <a:spcAft>
                <a:spcPts val="0"/>
              </a:spcAft>
              <a:defRPr/>
            </a:pPr>
            <a:r>
              <a:rPr lang="en-IE" sz="4000" kern="0" dirty="0">
                <a:solidFill>
                  <a:srgbClr val="000000"/>
                </a:solidFill>
                <a:latin typeface="Arial" pitchFamily="34" charset="0"/>
                <a:cs typeface="Arial" pitchFamily="34" charset="0"/>
              </a:rPr>
              <a:t>Chapter 10</a:t>
            </a:r>
          </a:p>
          <a:p>
            <a:pPr fontAlgn="auto">
              <a:spcBef>
                <a:spcPts val="1200"/>
              </a:spcBef>
              <a:spcAft>
                <a:spcPts val="0"/>
              </a:spcAft>
              <a:defRPr/>
            </a:pPr>
            <a:r>
              <a:rPr lang="en-IN" sz="3600" b="1" kern="0" dirty="0">
                <a:solidFill>
                  <a:srgbClr val="000000"/>
                </a:solidFill>
                <a:latin typeface="Arial" pitchFamily="34" charset="0"/>
                <a:cs typeface="Arial" pitchFamily="34" charset="0"/>
              </a:rPr>
              <a:t>The process of operations strategy – monitoring and control</a:t>
            </a:r>
            <a:endParaRPr lang="en-IN" sz="3600" b="1" kern="0" dirty="0">
              <a:solidFill>
                <a:sysClr val="windowText" lastClr="000000"/>
              </a:solidFill>
              <a:latin typeface="Arial" pitchFamily="34" charset="0"/>
              <a:cs typeface="Arial" pitchFamily="34" charset="0"/>
            </a:endParaRP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9" name="Text Box 13"/>
          <p:cNvSpPr txBox="1">
            <a:spLocks noChangeArrowheads="1"/>
          </p:cNvSpPr>
          <p:nvPr/>
        </p:nvSpPr>
        <p:spPr bwMode="auto">
          <a:xfrm>
            <a:off x="379412" y="11757"/>
            <a:ext cx="9144000" cy="954107"/>
          </a:xfrm>
          <a:prstGeom prst="rect">
            <a:avLst/>
          </a:prstGeom>
          <a:noFill/>
          <a:ln w="9525">
            <a:noFill/>
            <a:miter lim="800000"/>
            <a:headEnd type="none" w="sm" len="lg"/>
            <a:tailEnd type="none" w="sm" len="lg"/>
          </a:ln>
          <a:effectLst/>
        </p:spPr>
        <p:txBody>
          <a:bodyPr wrap="square">
            <a:spAutoFit/>
          </a:bodyPr>
          <a:lstStyle/>
          <a:p>
            <a:pPr algn="ctr"/>
            <a:r>
              <a:rPr lang="en-GB" sz="2800" b="1" dirty="0"/>
              <a:t>The monitoring and control stages of </a:t>
            </a:r>
            <a:br>
              <a:rPr lang="en-GB" sz="2800" b="1" dirty="0"/>
            </a:br>
            <a:r>
              <a:rPr lang="en-GB" sz="2800" b="1" dirty="0"/>
              <a:t>the process of operations strategy</a:t>
            </a:r>
          </a:p>
        </p:txBody>
      </p:sp>
      <p:grpSp>
        <p:nvGrpSpPr>
          <p:cNvPr id="26" name="Group 25"/>
          <p:cNvGrpSpPr/>
          <p:nvPr/>
        </p:nvGrpSpPr>
        <p:grpSpPr>
          <a:xfrm>
            <a:off x="620441" y="1863412"/>
            <a:ext cx="8565764" cy="3244743"/>
            <a:chOff x="1412776" y="2302726"/>
            <a:chExt cx="4320480" cy="1413770"/>
          </a:xfrm>
        </p:grpSpPr>
        <p:sp>
          <p:nvSpPr>
            <p:cNvPr id="27" name="Rectangle 26"/>
            <p:cNvSpPr/>
            <p:nvPr/>
          </p:nvSpPr>
          <p:spPr bwMode="auto">
            <a:xfrm>
              <a:off x="1887383" y="3203848"/>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sp>
          <p:nvSpPr>
            <p:cNvPr id="29" name="Rectangle 28"/>
            <p:cNvSpPr/>
            <p:nvPr/>
          </p:nvSpPr>
          <p:spPr bwMode="auto">
            <a:xfrm>
              <a:off x="3836159" y="3203848"/>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sp>
          <p:nvSpPr>
            <p:cNvPr id="30" name="Rectangle 29"/>
            <p:cNvSpPr/>
            <p:nvPr/>
          </p:nvSpPr>
          <p:spPr bwMode="auto">
            <a:xfrm>
              <a:off x="1887383" y="2302726"/>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sp>
          <p:nvSpPr>
            <p:cNvPr id="31" name="Rectangle 30"/>
            <p:cNvSpPr/>
            <p:nvPr/>
          </p:nvSpPr>
          <p:spPr bwMode="auto">
            <a:xfrm>
              <a:off x="3836159" y="2302726"/>
              <a:ext cx="1428760" cy="512648"/>
            </a:xfrm>
            <a:prstGeom prst="rect">
              <a:avLst/>
            </a:prstGeom>
            <a:solidFill>
              <a:schemeClr val="accent2">
                <a:lumMod val="20000"/>
                <a:lumOff val="8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sp>
          <p:nvSpPr>
            <p:cNvPr id="32" name="Right Arrow 31"/>
            <p:cNvSpPr/>
            <p:nvPr/>
          </p:nvSpPr>
          <p:spPr bwMode="auto">
            <a:xfrm>
              <a:off x="3356992" y="2411760"/>
              <a:ext cx="432048" cy="216024"/>
            </a:xfrm>
            <a:prstGeom prst="rightArrow">
              <a:avLst/>
            </a:prstGeom>
            <a:solidFill>
              <a:schemeClr val="accent2">
                <a:lumMod val="60000"/>
                <a:lumOff val="4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sp>
          <p:nvSpPr>
            <p:cNvPr id="33" name="Text Box 13"/>
            <p:cNvSpPr txBox="1">
              <a:spLocks noChangeArrowheads="1"/>
            </p:cNvSpPr>
            <p:nvPr/>
          </p:nvSpPr>
          <p:spPr bwMode="auto">
            <a:xfrm>
              <a:off x="1851664" y="2339752"/>
              <a:ext cx="1500198" cy="308434"/>
            </a:xfrm>
            <a:prstGeom prst="rect">
              <a:avLst/>
            </a:prstGeom>
            <a:noFill/>
            <a:ln w="9525">
              <a:noFill/>
              <a:miter lim="800000"/>
              <a:headEnd type="none" w="sm" len="lg"/>
              <a:tailEnd type="none" w="sm" len="lg"/>
            </a:ln>
            <a:effectLst/>
          </p:spPr>
          <p:txBody>
            <a:bodyPr wrap="square">
              <a:spAutoFit/>
            </a:bodyPr>
            <a:lstStyle/>
            <a:p>
              <a:pPr algn="ctr"/>
              <a:r>
                <a:rPr lang="en-US" sz="2000" dirty="0"/>
                <a:t>Operations strategy</a:t>
              </a:r>
            </a:p>
            <a:p>
              <a:pPr algn="ctr"/>
              <a:r>
                <a:rPr lang="en-US" sz="2000" dirty="0"/>
                <a:t>formulation</a:t>
              </a:r>
              <a:endParaRPr lang="en-GB" sz="2000" dirty="0"/>
            </a:p>
          </p:txBody>
        </p:sp>
        <p:sp>
          <p:nvSpPr>
            <p:cNvPr id="34" name="Text Box 13"/>
            <p:cNvSpPr txBox="1">
              <a:spLocks noChangeArrowheads="1"/>
            </p:cNvSpPr>
            <p:nvPr/>
          </p:nvSpPr>
          <p:spPr bwMode="auto">
            <a:xfrm>
              <a:off x="3800440" y="2339752"/>
              <a:ext cx="1500198" cy="308434"/>
            </a:xfrm>
            <a:prstGeom prst="rect">
              <a:avLst/>
            </a:prstGeom>
            <a:noFill/>
            <a:ln w="9525">
              <a:noFill/>
              <a:miter lim="800000"/>
              <a:headEnd type="none" w="sm" len="lg"/>
              <a:tailEnd type="none" w="sm" len="lg"/>
            </a:ln>
            <a:effectLst/>
          </p:spPr>
          <p:txBody>
            <a:bodyPr wrap="square">
              <a:spAutoFit/>
            </a:bodyPr>
            <a:lstStyle/>
            <a:p>
              <a:pPr algn="ctr"/>
              <a:r>
                <a:rPr lang="en-US" sz="2000" dirty="0"/>
                <a:t>Operations strategy</a:t>
              </a:r>
            </a:p>
            <a:p>
              <a:pPr algn="ctr"/>
              <a:r>
                <a:rPr lang="en-US" sz="2000" dirty="0"/>
                <a:t>implementation</a:t>
              </a:r>
              <a:endParaRPr lang="en-GB" sz="2000" dirty="0"/>
            </a:p>
          </p:txBody>
        </p:sp>
        <p:sp>
          <p:nvSpPr>
            <p:cNvPr id="35" name="Text Box 13"/>
            <p:cNvSpPr txBox="1">
              <a:spLocks noChangeArrowheads="1"/>
            </p:cNvSpPr>
            <p:nvPr/>
          </p:nvSpPr>
          <p:spPr bwMode="auto">
            <a:xfrm>
              <a:off x="3800440" y="3275856"/>
              <a:ext cx="1500198" cy="308434"/>
            </a:xfrm>
            <a:prstGeom prst="rect">
              <a:avLst/>
            </a:prstGeom>
            <a:noFill/>
            <a:ln w="9525">
              <a:noFill/>
              <a:miter lim="800000"/>
              <a:headEnd type="none" w="sm" len="lg"/>
              <a:tailEnd type="none" w="sm" len="lg"/>
            </a:ln>
            <a:effectLst/>
          </p:spPr>
          <p:txBody>
            <a:bodyPr wrap="square">
              <a:spAutoFit/>
            </a:bodyPr>
            <a:lstStyle/>
            <a:p>
              <a:pPr algn="ctr"/>
              <a:r>
                <a:rPr lang="en-US" sz="2000" dirty="0"/>
                <a:t>Operations strategy</a:t>
              </a:r>
            </a:p>
            <a:p>
              <a:pPr algn="ctr"/>
              <a:r>
                <a:rPr lang="en-US" sz="2000" dirty="0"/>
                <a:t>monitoring</a:t>
              </a:r>
              <a:endParaRPr lang="en-GB" sz="2000" dirty="0"/>
            </a:p>
          </p:txBody>
        </p:sp>
        <p:sp>
          <p:nvSpPr>
            <p:cNvPr id="36" name="Text Box 13"/>
            <p:cNvSpPr txBox="1">
              <a:spLocks noChangeArrowheads="1"/>
            </p:cNvSpPr>
            <p:nvPr/>
          </p:nvSpPr>
          <p:spPr bwMode="auto">
            <a:xfrm>
              <a:off x="1851664" y="3275856"/>
              <a:ext cx="1500198" cy="308434"/>
            </a:xfrm>
            <a:prstGeom prst="rect">
              <a:avLst/>
            </a:prstGeom>
            <a:noFill/>
            <a:ln w="9525">
              <a:noFill/>
              <a:miter lim="800000"/>
              <a:headEnd type="none" w="sm" len="lg"/>
              <a:tailEnd type="none" w="sm" len="lg"/>
            </a:ln>
            <a:effectLst/>
          </p:spPr>
          <p:txBody>
            <a:bodyPr wrap="square">
              <a:spAutoFit/>
            </a:bodyPr>
            <a:lstStyle/>
            <a:p>
              <a:pPr algn="ctr"/>
              <a:r>
                <a:rPr lang="en-US" sz="2000" dirty="0"/>
                <a:t>Operations strategy</a:t>
              </a:r>
            </a:p>
            <a:p>
              <a:pPr algn="ctr"/>
              <a:r>
                <a:rPr lang="en-US" sz="2000" dirty="0"/>
                <a:t>control</a:t>
              </a:r>
              <a:endParaRPr lang="en-GB" sz="2000" dirty="0"/>
            </a:p>
          </p:txBody>
        </p:sp>
        <p:sp>
          <p:nvSpPr>
            <p:cNvPr id="37" name="Circular Arrow 36"/>
            <p:cNvSpPr/>
            <p:nvPr/>
          </p:nvSpPr>
          <p:spPr>
            <a:xfrm rot="5400000">
              <a:off x="4833156" y="2591780"/>
              <a:ext cx="1008112" cy="792088"/>
            </a:xfrm>
            <a:prstGeom prst="circularArrow">
              <a:avLst/>
            </a:prstGeom>
            <a:solidFill>
              <a:srgbClr val="ADADEB"/>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sz="2000" dirty="0">
                <a:solidFill>
                  <a:schemeClr val="tx1"/>
                </a:solidFill>
              </a:endParaRPr>
            </a:p>
          </p:txBody>
        </p:sp>
        <p:sp>
          <p:nvSpPr>
            <p:cNvPr id="38" name="Circular Arrow 37"/>
            <p:cNvSpPr/>
            <p:nvPr/>
          </p:nvSpPr>
          <p:spPr>
            <a:xfrm rot="5400000" flipH="1" flipV="1">
              <a:off x="1304764" y="2663788"/>
              <a:ext cx="1008112" cy="792088"/>
            </a:xfrm>
            <a:prstGeom prst="circularArrow">
              <a:avLst/>
            </a:prstGeom>
            <a:solidFill>
              <a:srgbClr val="ADADEB"/>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sz="2000" dirty="0">
                <a:solidFill>
                  <a:schemeClr val="tx1"/>
                </a:solidFill>
              </a:endParaRPr>
            </a:p>
          </p:txBody>
        </p:sp>
        <p:sp>
          <p:nvSpPr>
            <p:cNvPr id="39" name="Right Arrow 38"/>
            <p:cNvSpPr/>
            <p:nvPr/>
          </p:nvSpPr>
          <p:spPr bwMode="auto">
            <a:xfrm flipH="1">
              <a:off x="3356992" y="3491880"/>
              <a:ext cx="432048" cy="216024"/>
            </a:xfrm>
            <a:prstGeom prst="rightArrow">
              <a:avLst/>
            </a:prstGeom>
            <a:solidFill>
              <a:schemeClr val="accent2">
                <a:lumMod val="60000"/>
                <a:lumOff val="40000"/>
              </a:schemeClr>
            </a:solidFill>
            <a:ln w="9525" cap="flat" cmpd="sng" algn="ctr">
              <a:noFill/>
              <a:prstDash val="solid"/>
              <a:round/>
              <a:headEnd type="none" w="sm" len="med"/>
              <a:tailEnd type="stealth" w="sm"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algn="l"/>
              <a:endParaRPr lang="en-GB" sz="2000" dirty="0"/>
            </a:p>
          </p:txBody>
        </p:sp>
      </p:grpSp>
      <p:sp>
        <p:nvSpPr>
          <p:cNvPr id="40" name="Rectangle 39"/>
          <p:cNvSpPr/>
          <p:nvPr/>
        </p:nvSpPr>
        <p:spPr bwMode="auto">
          <a:xfrm>
            <a:off x="1185220" y="3764983"/>
            <a:ext cx="7423662" cy="1556399"/>
          </a:xfrm>
          <a:prstGeom prst="rect">
            <a:avLst/>
          </a:prstGeom>
          <a:noFill/>
          <a:ln w="38100" cap="flat" cmpd="sng" algn="ctr">
            <a:solidFill>
              <a:schemeClr val="accent2">
                <a:lumMod val="75000"/>
              </a:schemeClr>
            </a:solidFill>
            <a:prstDash val="dash"/>
            <a:round/>
            <a:headEnd type="none" w="sm" len="med"/>
            <a:tailEnd type="stealth" w="sm" len="med"/>
          </a:ln>
          <a:effectLst/>
        </p:spPr>
        <p:txBody>
          <a:bodyPr vert="horz" wrap="square" lIns="91440" tIns="45720" rIns="91440" bIns="45720" numCol="1" rtlCol="0" anchor="t" anchorCtr="0" compatLnSpc="1">
            <a:prstTxWarp prst="textNoShape">
              <a:avLst/>
            </a:prstTxWarp>
          </a:bodyPr>
          <a:lstStyle/>
          <a:p>
            <a:pPr algn="l"/>
            <a:endParaRPr lang="en-GB" sz="2000" dirty="0"/>
          </a:p>
        </p:txBody>
      </p:sp>
    </p:spTree>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Text Box 9"/>
          <p:cNvSpPr txBox="1">
            <a:spLocks noChangeArrowheads="1"/>
          </p:cNvSpPr>
          <p:nvPr/>
        </p:nvSpPr>
        <p:spPr bwMode="auto">
          <a:xfrm>
            <a:off x="361156" y="17585"/>
            <a:ext cx="9180512" cy="954107"/>
          </a:xfrm>
          <a:prstGeom prst="rect">
            <a:avLst/>
          </a:prstGeom>
          <a:noFill/>
          <a:ln w="9525">
            <a:noFill/>
            <a:miter lim="800000"/>
            <a:headEnd type="none" w="sm" len="lg"/>
            <a:tailEnd type="none" w="sm" len="lg"/>
          </a:ln>
          <a:effectLst/>
        </p:spPr>
        <p:txBody>
          <a:bodyPr wrap="square">
            <a:spAutoFit/>
          </a:bodyPr>
          <a:lstStyle/>
          <a:p>
            <a:pPr algn="ctr"/>
            <a:r>
              <a:rPr lang="en-US" sz="2800" b="1" dirty="0"/>
              <a:t>Monitoring and control is less clear </a:t>
            </a:r>
            <a:br>
              <a:rPr lang="en-US" sz="2800" b="1" dirty="0"/>
            </a:br>
            <a:r>
              <a:rPr lang="en-US" sz="2800" b="1" dirty="0"/>
              <a:t>at a strategic level</a:t>
            </a:r>
          </a:p>
        </p:txBody>
      </p:sp>
      <p:sp>
        <p:nvSpPr>
          <p:cNvPr id="4" name="Rectangle 5"/>
          <p:cNvSpPr>
            <a:spLocks noChangeArrowheads="1"/>
          </p:cNvSpPr>
          <p:nvPr/>
        </p:nvSpPr>
        <p:spPr bwMode="auto">
          <a:xfrm>
            <a:off x="3792413" y="1932003"/>
            <a:ext cx="2231830" cy="1039465"/>
          </a:xfrm>
          <a:prstGeom prst="rect">
            <a:avLst/>
          </a:prstGeom>
          <a:solidFill>
            <a:schemeClr val="accent5">
              <a:lumMod val="40000"/>
              <a:lumOff val="60000"/>
            </a:schemeClr>
          </a:solidFill>
          <a:ln w="22225">
            <a:solidFill>
              <a:schemeClr val="tx1"/>
            </a:solidFill>
            <a:miter lim="800000"/>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2000" dirty="0"/>
          </a:p>
        </p:txBody>
      </p:sp>
      <p:sp>
        <p:nvSpPr>
          <p:cNvPr id="5" name="Text Box 6"/>
          <p:cNvSpPr txBox="1">
            <a:spLocks noChangeArrowheads="1"/>
          </p:cNvSpPr>
          <p:nvPr/>
        </p:nvSpPr>
        <p:spPr bwMode="auto">
          <a:xfrm>
            <a:off x="3978399" y="2073870"/>
            <a:ext cx="1797861" cy="707886"/>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2000" dirty="0"/>
              <a:t>Operation or process</a:t>
            </a:r>
            <a:endParaRPr lang="en-US" sz="2000" dirty="0"/>
          </a:p>
        </p:txBody>
      </p:sp>
      <p:sp>
        <p:nvSpPr>
          <p:cNvPr id="32" name="AutoShape 12"/>
          <p:cNvSpPr>
            <a:spLocks noChangeArrowheads="1"/>
          </p:cNvSpPr>
          <p:nvPr/>
        </p:nvSpPr>
        <p:spPr bwMode="auto">
          <a:xfrm>
            <a:off x="2056547" y="2161470"/>
            <a:ext cx="1636663" cy="595957"/>
          </a:xfrm>
          <a:prstGeom prst="rightArrow">
            <a:avLst>
              <a:gd name="adj1" fmla="val 75661"/>
              <a:gd name="adj2" fmla="val 76744"/>
            </a:avLst>
          </a:prstGeom>
          <a:solidFill>
            <a:schemeClr val="accent5">
              <a:lumMod val="40000"/>
              <a:lumOff val="60000"/>
            </a:schemeClr>
          </a:solidFill>
          <a:ln w="22225">
            <a:solidFill>
              <a:schemeClr val="tx1"/>
            </a:solidFill>
            <a:miter lim="800000"/>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2000" dirty="0"/>
          </a:p>
        </p:txBody>
      </p:sp>
      <p:sp>
        <p:nvSpPr>
          <p:cNvPr id="33" name="Text Box 13"/>
          <p:cNvSpPr txBox="1">
            <a:spLocks noChangeArrowheads="1"/>
          </p:cNvSpPr>
          <p:nvPr/>
        </p:nvSpPr>
        <p:spPr bwMode="auto">
          <a:xfrm>
            <a:off x="2202595" y="2218771"/>
            <a:ext cx="1131871" cy="400110"/>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2000" dirty="0"/>
              <a:t>Input</a:t>
            </a:r>
            <a:endParaRPr lang="en-US" sz="2000" dirty="0"/>
          </a:p>
        </p:txBody>
      </p:sp>
      <p:sp>
        <p:nvSpPr>
          <p:cNvPr id="30" name="AutoShape 12"/>
          <p:cNvSpPr>
            <a:spLocks noChangeArrowheads="1"/>
          </p:cNvSpPr>
          <p:nvPr/>
        </p:nvSpPr>
        <p:spPr bwMode="auto">
          <a:xfrm>
            <a:off x="6309433" y="2194948"/>
            <a:ext cx="1636663" cy="595957"/>
          </a:xfrm>
          <a:prstGeom prst="rightArrow">
            <a:avLst>
              <a:gd name="adj1" fmla="val 75661"/>
              <a:gd name="adj2" fmla="val 76744"/>
            </a:avLst>
          </a:prstGeom>
          <a:solidFill>
            <a:schemeClr val="accent5">
              <a:lumMod val="40000"/>
              <a:lumOff val="60000"/>
            </a:schemeClr>
          </a:solidFill>
          <a:ln w="22225">
            <a:solidFill>
              <a:schemeClr val="tx1"/>
            </a:solidFill>
            <a:miter lim="800000"/>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2000" dirty="0"/>
          </a:p>
        </p:txBody>
      </p:sp>
      <p:sp>
        <p:nvSpPr>
          <p:cNvPr id="31" name="Text Box 16"/>
          <p:cNvSpPr txBox="1">
            <a:spLocks noChangeArrowheads="1"/>
          </p:cNvSpPr>
          <p:nvPr/>
        </p:nvSpPr>
        <p:spPr bwMode="auto">
          <a:xfrm>
            <a:off x="6332948" y="2253211"/>
            <a:ext cx="1371439" cy="400110"/>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2000" dirty="0"/>
              <a:t>Output</a:t>
            </a:r>
            <a:endParaRPr lang="en-US" sz="2000" dirty="0"/>
          </a:p>
        </p:txBody>
      </p:sp>
      <p:sp>
        <p:nvSpPr>
          <p:cNvPr id="27" name="Oval 3"/>
          <p:cNvSpPr>
            <a:spLocks noChangeArrowheads="1"/>
          </p:cNvSpPr>
          <p:nvPr/>
        </p:nvSpPr>
        <p:spPr bwMode="auto">
          <a:xfrm>
            <a:off x="3854417" y="4760882"/>
            <a:ext cx="2136756" cy="913184"/>
          </a:xfrm>
          <a:prstGeom prst="ellipse">
            <a:avLst/>
          </a:prstGeom>
          <a:solidFill>
            <a:srgbClr val="CCECFF"/>
          </a:solidFill>
          <a:ln w="22225">
            <a:solidFill>
              <a:schemeClr val="tx1"/>
            </a:solidFill>
            <a:round/>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2000" dirty="0"/>
          </a:p>
        </p:txBody>
      </p:sp>
      <p:sp>
        <p:nvSpPr>
          <p:cNvPr id="28" name="Text Box 9"/>
          <p:cNvSpPr txBox="1">
            <a:spLocks noChangeArrowheads="1"/>
          </p:cNvSpPr>
          <p:nvPr/>
        </p:nvSpPr>
        <p:spPr bwMode="auto">
          <a:xfrm>
            <a:off x="4145218" y="4827094"/>
            <a:ext cx="1600239" cy="707886"/>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2000" dirty="0"/>
              <a:t>Compare/</a:t>
            </a:r>
            <a:br>
              <a:rPr lang="en-GB" sz="2000" dirty="0"/>
            </a:br>
            <a:r>
              <a:rPr lang="en-GB" sz="2000" dirty="0"/>
              <a:t>replan</a:t>
            </a:r>
            <a:endParaRPr lang="en-US" sz="2000" dirty="0"/>
          </a:p>
        </p:txBody>
      </p:sp>
      <p:cxnSp>
        <p:nvCxnSpPr>
          <p:cNvPr id="29" name="AutoShape 19"/>
          <p:cNvCxnSpPr>
            <a:cxnSpLocks noChangeShapeType="1"/>
            <a:stCxn id="13" idx="4"/>
            <a:endCxn id="27" idx="6"/>
          </p:cNvCxnSpPr>
          <p:nvPr/>
        </p:nvCxnSpPr>
        <p:spPr bwMode="auto">
          <a:xfrm rot="5400000">
            <a:off x="5926357" y="4235824"/>
            <a:ext cx="1047158" cy="916147"/>
          </a:xfrm>
          <a:prstGeom prst="bentConnector2">
            <a:avLst/>
          </a:prstGeom>
          <a:noFill/>
          <a:ln w="28575">
            <a:solidFill>
              <a:schemeClr val="tx1"/>
            </a:solidFill>
            <a:miter lim="800000"/>
            <a:headEnd type="none" w="lg" len="lg"/>
            <a:tailEnd type="triangle" w="med" len="med"/>
          </a:ln>
          <a:effectLst/>
        </p:spPr>
      </p:cxnSp>
      <p:sp>
        <p:nvSpPr>
          <p:cNvPr id="24" name="Oval 4"/>
          <p:cNvSpPr>
            <a:spLocks noChangeArrowheads="1"/>
          </p:cNvSpPr>
          <p:nvPr/>
        </p:nvSpPr>
        <p:spPr bwMode="auto">
          <a:xfrm>
            <a:off x="1696995" y="3428839"/>
            <a:ext cx="2419177" cy="742252"/>
          </a:xfrm>
          <a:prstGeom prst="ellipse">
            <a:avLst/>
          </a:prstGeom>
          <a:solidFill>
            <a:srgbClr val="CCECFF"/>
          </a:solidFill>
          <a:ln w="22225">
            <a:solidFill>
              <a:schemeClr val="tx1"/>
            </a:solidFill>
            <a:round/>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2000" dirty="0"/>
          </a:p>
        </p:txBody>
      </p:sp>
      <p:sp>
        <p:nvSpPr>
          <p:cNvPr id="25" name="Text Box 7"/>
          <p:cNvSpPr txBox="1">
            <a:spLocks noChangeArrowheads="1"/>
          </p:cNvSpPr>
          <p:nvPr/>
        </p:nvSpPr>
        <p:spPr bwMode="auto">
          <a:xfrm>
            <a:off x="1977346" y="3509443"/>
            <a:ext cx="1789088" cy="400110"/>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2000" dirty="0"/>
              <a:t>Intervention</a:t>
            </a:r>
            <a:endParaRPr lang="en-US" sz="2000" dirty="0"/>
          </a:p>
        </p:txBody>
      </p:sp>
      <p:cxnSp>
        <p:nvCxnSpPr>
          <p:cNvPr id="26" name="AutoShape 20"/>
          <p:cNvCxnSpPr>
            <a:cxnSpLocks noChangeShapeType="1"/>
            <a:stCxn id="27" idx="2"/>
            <a:endCxn id="24" idx="4"/>
          </p:cNvCxnSpPr>
          <p:nvPr/>
        </p:nvCxnSpPr>
        <p:spPr bwMode="auto">
          <a:xfrm rot="10800000">
            <a:off x="2906585" y="4171091"/>
            <a:ext cx="947833" cy="1047158"/>
          </a:xfrm>
          <a:prstGeom prst="bentConnector2">
            <a:avLst/>
          </a:prstGeom>
          <a:noFill/>
          <a:ln w="28575">
            <a:solidFill>
              <a:schemeClr val="tx1"/>
            </a:solidFill>
            <a:miter lim="800000"/>
            <a:headEnd type="none" w="lg" len="lg"/>
            <a:tailEnd type="triangle" w="med" len="med"/>
          </a:ln>
          <a:effectLst/>
        </p:spPr>
      </p:cxnSp>
      <p:sp>
        <p:nvSpPr>
          <p:cNvPr id="19" name="Oval 2"/>
          <p:cNvSpPr>
            <a:spLocks noChangeArrowheads="1"/>
          </p:cNvSpPr>
          <p:nvPr/>
        </p:nvSpPr>
        <p:spPr bwMode="auto">
          <a:xfrm>
            <a:off x="4288381" y="3661373"/>
            <a:ext cx="1244029" cy="850047"/>
          </a:xfrm>
          <a:prstGeom prst="ellipse">
            <a:avLst/>
          </a:prstGeom>
          <a:solidFill>
            <a:srgbClr val="CCECFF"/>
          </a:solidFill>
          <a:ln w="22225">
            <a:solidFill>
              <a:schemeClr val="tx1"/>
            </a:solidFill>
            <a:round/>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2000" dirty="0"/>
          </a:p>
        </p:txBody>
      </p:sp>
      <p:sp>
        <p:nvSpPr>
          <p:cNvPr id="20" name="Text Box 8"/>
          <p:cNvSpPr txBox="1">
            <a:spLocks noChangeArrowheads="1"/>
          </p:cNvSpPr>
          <p:nvPr/>
        </p:nvSpPr>
        <p:spPr bwMode="auto">
          <a:xfrm>
            <a:off x="4308907" y="3815202"/>
            <a:ext cx="1186421" cy="400110"/>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2000" dirty="0"/>
              <a:t>Plans</a:t>
            </a:r>
            <a:endParaRPr lang="en-US" sz="2000" dirty="0"/>
          </a:p>
        </p:txBody>
      </p:sp>
      <p:cxnSp>
        <p:nvCxnSpPr>
          <p:cNvPr id="21" name="AutoShape 18"/>
          <p:cNvCxnSpPr>
            <a:cxnSpLocks noChangeShapeType="1"/>
            <a:stCxn id="19" idx="0"/>
            <a:endCxn id="4" idx="2"/>
          </p:cNvCxnSpPr>
          <p:nvPr/>
        </p:nvCxnSpPr>
        <p:spPr bwMode="auto">
          <a:xfrm rot="16200000" flipV="1">
            <a:off x="4564761" y="3314967"/>
            <a:ext cx="689893" cy="1377"/>
          </a:xfrm>
          <a:prstGeom prst="straightConnector1">
            <a:avLst/>
          </a:prstGeom>
          <a:noFill/>
          <a:ln w="28575">
            <a:solidFill>
              <a:schemeClr val="tx1"/>
            </a:solidFill>
            <a:round/>
            <a:headEnd type="triangle" w="med" len="med"/>
            <a:tailEnd type="triangle" w="med" len="med"/>
          </a:ln>
          <a:effectLst/>
        </p:spPr>
      </p:cxnSp>
      <p:sp>
        <p:nvSpPr>
          <p:cNvPr id="22" name="Freeform 22"/>
          <p:cNvSpPr>
            <a:spLocks/>
          </p:cNvSpPr>
          <p:nvPr/>
        </p:nvSpPr>
        <p:spPr bwMode="auto">
          <a:xfrm>
            <a:off x="4621774" y="4442122"/>
            <a:ext cx="1377" cy="295669"/>
          </a:xfrm>
          <a:custGeom>
            <a:avLst/>
            <a:gdLst/>
            <a:ahLst/>
            <a:cxnLst>
              <a:cxn ang="0">
                <a:pos x="0" y="192"/>
              </a:cxn>
              <a:cxn ang="0">
                <a:pos x="0" y="0"/>
              </a:cxn>
            </a:cxnLst>
            <a:rect l="0" t="0" r="r" b="b"/>
            <a:pathLst>
              <a:path w="1" h="192">
                <a:moveTo>
                  <a:pt x="0" y="192"/>
                </a:moveTo>
                <a:lnTo>
                  <a:pt x="0" y="0"/>
                </a:lnTo>
              </a:path>
            </a:pathLst>
          </a:custGeom>
          <a:solidFill>
            <a:srgbClr val="FF0000"/>
          </a:solidFill>
          <a:ln w="28575" cap="flat" cmpd="sng">
            <a:solidFill>
              <a:schemeClr val="tx1"/>
            </a:solidFill>
            <a:prstDash val="solid"/>
            <a:round/>
            <a:headEnd type="none" w="lg" len="lg"/>
            <a:tailEnd type="triangle" w="med" len="med"/>
          </a:ln>
          <a:effectLst/>
        </p:spPr>
        <p:txBody>
          <a:bodyPr/>
          <a:lstStyle/>
          <a:p>
            <a:endParaRPr lang="en-GB" sz="2000" dirty="0"/>
          </a:p>
        </p:txBody>
      </p:sp>
      <p:sp>
        <p:nvSpPr>
          <p:cNvPr id="23" name="Freeform 23"/>
          <p:cNvSpPr>
            <a:spLocks/>
          </p:cNvSpPr>
          <p:nvPr/>
        </p:nvSpPr>
        <p:spPr bwMode="auto">
          <a:xfrm>
            <a:off x="5216924" y="4466761"/>
            <a:ext cx="1377" cy="277189"/>
          </a:xfrm>
          <a:custGeom>
            <a:avLst/>
            <a:gdLst/>
            <a:ahLst/>
            <a:cxnLst>
              <a:cxn ang="0">
                <a:pos x="0" y="0"/>
              </a:cxn>
              <a:cxn ang="0">
                <a:pos x="0" y="180"/>
              </a:cxn>
            </a:cxnLst>
            <a:rect l="0" t="0" r="r" b="b"/>
            <a:pathLst>
              <a:path w="1" h="180">
                <a:moveTo>
                  <a:pt x="0" y="0"/>
                </a:moveTo>
                <a:lnTo>
                  <a:pt x="0" y="180"/>
                </a:lnTo>
              </a:path>
            </a:pathLst>
          </a:custGeom>
          <a:solidFill>
            <a:srgbClr val="FF0000"/>
          </a:solidFill>
          <a:ln w="28575" cap="flat" cmpd="sng">
            <a:solidFill>
              <a:schemeClr val="tx1"/>
            </a:solidFill>
            <a:prstDash val="solid"/>
            <a:round/>
            <a:headEnd type="none" w="lg" len="lg"/>
            <a:tailEnd type="triangle" w="med" len="med"/>
          </a:ln>
          <a:effectLst/>
        </p:spPr>
        <p:txBody>
          <a:bodyPr/>
          <a:lstStyle/>
          <a:p>
            <a:endParaRPr lang="en-GB" sz="2000" dirty="0"/>
          </a:p>
        </p:txBody>
      </p:sp>
      <p:sp>
        <p:nvSpPr>
          <p:cNvPr id="17" name="Freeform 14"/>
          <p:cNvSpPr>
            <a:spLocks/>
          </p:cNvSpPr>
          <p:nvPr/>
        </p:nvSpPr>
        <p:spPr bwMode="auto">
          <a:xfrm>
            <a:off x="2928752" y="2606513"/>
            <a:ext cx="6889" cy="810009"/>
          </a:xfrm>
          <a:custGeom>
            <a:avLst/>
            <a:gdLst/>
            <a:ahLst/>
            <a:cxnLst>
              <a:cxn ang="0">
                <a:pos x="0" y="526"/>
              </a:cxn>
              <a:cxn ang="0">
                <a:pos x="5" y="0"/>
              </a:cxn>
            </a:cxnLst>
            <a:rect l="0" t="0" r="r" b="b"/>
            <a:pathLst>
              <a:path w="5" h="526">
                <a:moveTo>
                  <a:pt x="0" y="526"/>
                </a:moveTo>
                <a:lnTo>
                  <a:pt x="5" y="0"/>
                </a:lnTo>
              </a:path>
            </a:pathLst>
          </a:custGeom>
          <a:solidFill>
            <a:srgbClr val="FF0000"/>
          </a:solidFill>
          <a:ln w="28575" cap="flat" cmpd="sng">
            <a:solidFill>
              <a:schemeClr val="tx1"/>
            </a:solidFill>
            <a:prstDash val="solid"/>
            <a:round/>
            <a:headEnd type="none" w="lg" len="lg"/>
            <a:tailEnd type="triangle" w="med" len="med"/>
          </a:ln>
          <a:effectLst/>
        </p:spPr>
        <p:txBody>
          <a:bodyPr/>
          <a:lstStyle/>
          <a:p>
            <a:endParaRPr lang="en-GB" sz="2000" dirty="0"/>
          </a:p>
        </p:txBody>
      </p:sp>
      <p:sp>
        <p:nvSpPr>
          <p:cNvPr id="18" name="Freeform 25"/>
          <p:cNvSpPr>
            <a:spLocks/>
          </p:cNvSpPr>
          <p:nvPr/>
        </p:nvSpPr>
        <p:spPr bwMode="auto">
          <a:xfrm>
            <a:off x="3459184" y="2820565"/>
            <a:ext cx="731586" cy="629835"/>
          </a:xfrm>
          <a:custGeom>
            <a:avLst/>
            <a:gdLst/>
            <a:ahLst/>
            <a:cxnLst>
              <a:cxn ang="0">
                <a:pos x="0" y="409"/>
              </a:cxn>
              <a:cxn ang="0">
                <a:pos x="531" y="0"/>
              </a:cxn>
            </a:cxnLst>
            <a:rect l="0" t="0" r="r" b="b"/>
            <a:pathLst>
              <a:path w="531" h="409">
                <a:moveTo>
                  <a:pt x="0" y="409"/>
                </a:moveTo>
                <a:lnTo>
                  <a:pt x="531" y="0"/>
                </a:lnTo>
              </a:path>
            </a:pathLst>
          </a:custGeom>
          <a:noFill/>
          <a:ln w="28575">
            <a:solidFill>
              <a:schemeClr val="tx1"/>
            </a:solidFill>
            <a:round/>
            <a:headEnd/>
            <a:tailEnd type="triangle" w="med" len="med"/>
          </a:ln>
          <a:effectLst/>
        </p:spPr>
        <p:txBody>
          <a:bodyPr/>
          <a:lstStyle/>
          <a:p>
            <a:endParaRPr lang="en-GB" sz="2000" dirty="0"/>
          </a:p>
        </p:txBody>
      </p:sp>
      <p:sp>
        <p:nvSpPr>
          <p:cNvPr id="13" name="Oval 10"/>
          <p:cNvSpPr>
            <a:spLocks noChangeArrowheads="1"/>
          </p:cNvSpPr>
          <p:nvPr/>
        </p:nvSpPr>
        <p:spPr bwMode="auto">
          <a:xfrm>
            <a:off x="5699106" y="3428839"/>
            <a:ext cx="2416420" cy="742252"/>
          </a:xfrm>
          <a:prstGeom prst="ellipse">
            <a:avLst/>
          </a:prstGeom>
          <a:solidFill>
            <a:srgbClr val="CCECFF"/>
          </a:solidFill>
          <a:ln w="22225">
            <a:solidFill>
              <a:schemeClr val="tx1"/>
            </a:solidFill>
            <a:round/>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2000" dirty="0"/>
          </a:p>
        </p:txBody>
      </p:sp>
      <p:sp>
        <p:nvSpPr>
          <p:cNvPr id="14" name="Text Box 11"/>
          <p:cNvSpPr txBox="1">
            <a:spLocks noChangeArrowheads="1"/>
          </p:cNvSpPr>
          <p:nvPr/>
        </p:nvSpPr>
        <p:spPr bwMode="auto">
          <a:xfrm>
            <a:off x="6187471" y="3531003"/>
            <a:ext cx="1460991" cy="400110"/>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2000" dirty="0"/>
              <a:t>Monitor</a:t>
            </a:r>
            <a:endParaRPr lang="en-US" sz="2000" dirty="0"/>
          </a:p>
        </p:txBody>
      </p:sp>
      <p:sp>
        <p:nvSpPr>
          <p:cNvPr id="15" name="Freeform 17"/>
          <p:cNvSpPr>
            <a:spLocks/>
          </p:cNvSpPr>
          <p:nvPr/>
        </p:nvSpPr>
        <p:spPr bwMode="auto">
          <a:xfrm>
            <a:off x="6892163" y="2606513"/>
            <a:ext cx="1377" cy="806929"/>
          </a:xfrm>
          <a:custGeom>
            <a:avLst/>
            <a:gdLst/>
            <a:ahLst/>
            <a:cxnLst>
              <a:cxn ang="0">
                <a:pos x="0" y="0"/>
              </a:cxn>
              <a:cxn ang="0">
                <a:pos x="0" y="524"/>
              </a:cxn>
            </a:cxnLst>
            <a:rect l="0" t="0" r="r" b="b"/>
            <a:pathLst>
              <a:path w="1" h="524">
                <a:moveTo>
                  <a:pt x="0" y="0"/>
                </a:moveTo>
                <a:lnTo>
                  <a:pt x="0" y="524"/>
                </a:lnTo>
              </a:path>
            </a:pathLst>
          </a:custGeom>
          <a:solidFill>
            <a:srgbClr val="FF0000"/>
          </a:solidFill>
          <a:ln w="28575" cap="flat" cmpd="sng">
            <a:solidFill>
              <a:schemeClr val="tx1"/>
            </a:solidFill>
            <a:prstDash val="solid"/>
            <a:round/>
            <a:headEnd type="none" w="lg" len="lg"/>
            <a:tailEnd type="triangle" w="med" len="med"/>
          </a:ln>
          <a:effectLst/>
        </p:spPr>
        <p:txBody>
          <a:bodyPr/>
          <a:lstStyle/>
          <a:p>
            <a:endParaRPr lang="en-GB" sz="2000" dirty="0"/>
          </a:p>
        </p:txBody>
      </p:sp>
      <p:sp>
        <p:nvSpPr>
          <p:cNvPr id="16" name="Freeform 26"/>
          <p:cNvSpPr>
            <a:spLocks/>
          </p:cNvSpPr>
          <p:nvPr/>
        </p:nvSpPr>
        <p:spPr bwMode="auto">
          <a:xfrm>
            <a:off x="5635734" y="2840582"/>
            <a:ext cx="699853" cy="622136"/>
          </a:xfrm>
          <a:custGeom>
            <a:avLst/>
            <a:gdLst/>
            <a:ahLst/>
            <a:cxnLst>
              <a:cxn ang="0">
                <a:pos x="0" y="0"/>
              </a:cxn>
              <a:cxn ang="0">
                <a:pos x="508" y="404"/>
              </a:cxn>
            </a:cxnLst>
            <a:rect l="0" t="0" r="r" b="b"/>
            <a:pathLst>
              <a:path w="508" h="404">
                <a:moveTo>
                  <a:pt x="0" y="0"/>
                </a:moveTo>
                <a:lnTo>
                  <a:pt x="508" y="404"/>
                </a:lnTo>
              </a:path>
            </a:pathLst>
          </a:custGeom>
          <a:noFill/>
          <a:ln w="28575">
            <a:solidFill>
              <a:schemeClr val="tx1"/>
            </a:solidFill>
            <a:round/>
            <a:headEnd/>
            <a:tailEnd type="triangle" w="med" len="med"/>
          </a:ln>
          <a:effectLst/>
        </p:spPr>
        <p:txBody>
          <a:bodyPr/>
          <a:lstStyle/>
          <a:p>
            <a:endParaRPr lang="en-GB" sz="2000" dirty="0"/>
          </a:p>
        </p:txBody>
      </p:sp>
      <p:sp>
        <p:nvSpPr>
          <p:cNvPr id="75" name="Text Box 9"/>
          <p:cNvSpPr txBox="1">
            <a:spLocks noChangeArrowheads="1"/>
          </p:cNvSpPr>
          <p:nvPr/>
        </p:nvSpPr>
        <p:spPr bwMode="auto">
          <a:xfrm>
            <a:off x="2490933" y="1328633"/>
            <a:ext cx="4865551" cy="461665"/>
          </a:xfrm>
          <a:prstGeom prst="rect">
            <a:avLst/>
          </a:prstGeom>
          <a:noFill/>
          <a:ln w="9525">
            <a:noFill/>
            <a:miter lim="800000"/>
            <a:headEnd type="none" w="sm" len="lg"/>
            <a:tailEnd type="none" w="sm" len="lg"/>
          </a:ln>
          <a:effectLst/>
        </p:spPr>
        <p:txBody>
          <a:bodyPr wrap="square">
            <a:spAutoFit/>
          </a:bodyPr>
          <a:lstStyle/>
          <a:p>
            <a:pPr algn="ctr"/>
            <a:r>
              <a:rPr lang="en-US" sz="2400" dirty="0"/>
              <a:t>Simple operational control model</a:t>
            </a:r>
          </a:p>
        </p:txBody>
      </p:sp>
    </p:spTree>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Text Box 9"/>
          <p:cNvSpPr txBox="1">
            <a:spLocks noChangeArrowheads="1"/>
          </p:cNvSpPr>
          <p:nvPr/>
        </p:nvSpPr>
        <p:spPr bwMode="auto">
          <a:xfrm>
            <a:off x="966788" y="17585"/>
            <a:ext cx="7969251" cy="954107"/>
          </a:xfrm>
          <a:prstGeom prst="rect">
            <a:avLst/>
          </a:prstGeom>
          <a:noFill/>
          <a:ln w="9525">
            <a:noFill/>
            <a:miter lim="800000"/>
            <a:headEnd type="none" w="sm" len="lg"/>
            <a:tailEnd type="none" w="sm" len="lg"/>
          </a:ln>
          <a:effectLst/>
        </p:spPr>
        <p:txBody>
          <a:bodyPr>
            <a:spAutoFit/>
          </a:bodyPr>
          <a:lstStyle/>
          <a:p>
            <a:pPr algn="ctr"/>
            <a:r>
              <a:rPr lang="en-US" sz="2800" b="1" dirty="0"/>
              <a:t>Monitoring and control is less clear </a:t>
            </a:r>
            <a:br>
              <a:rPr lang="en-US" sz="2800" b="1" dirty="0"/>
            </a:br>
            <a:r>
              <a:rPr lang="en-US" sz="2800" b="1" dirty="0"/>
              <a:t>at a strategic level (Continued)</a:t>
            </a:r>
          </a:p>
        </p:txBody>
      </p:sp>
      <p:grpSp>
        <p:nvGrpSpPr>
          <p:cNvPr id="6" name="Group 34"/>
          <p:cNvGrpSpPr/>
          <p:nvPr/>
        </p:nvGrpSpPr>
        <p:grpSpPr>
          <a:xfrm>
            <a:off x="1455442" y="2816331"/>
            <a:ext cx="6991940" cy="2978149"/>
            <a:chOff x="676253" y="3603737"/>
            <a:chExt cx="3071833" cy="1707849"/>
          </a:xfrm>
        </p:grpSpPr>
        <p:sp>
          <p:nvSpPr>
            <p:cNvPr id="36" name="Rectangle 5"/>
            <p:cNvSpPr>
              <a:spLocks noChangeArrowheads="1"/>
            </p:cNvSpPr>
            <p:nvPr/>
          </p:nvSpPr>
          <p:spPr bwMode="auto">
            <a:xfrm>
              <a:off x="1669654" y="3603737"/>
              <a:ext cx="1058071" cy="474404"/>
            </a:xfrm>
            <a:prstGeom prst="rect">
              <a:avLst/>
            </a:prstGeom>
            <a:solidFill>
              <a:schemeClr val="bg1">
                <a:lumMod val="95000"/>
              </a:schemeClr>
            </a:solidFill>
            <a:ln w="22225">
              <a:solidFill>
                <a:schemeClr val="tx1"/>
              </a:solidFill>
              <a:miter lim="800000"/>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600" dirty="0"/>
            </a:p>
          </p:txBody>
        </p:sp>
        <p:sp>
          <p:nvSpPr>
            <p:cNvPr id="37" name="Text Box 6"/>
            <p:cNvSpPr txBox="1">
              <a:spLocks noChangeArrowheads="1"/>
            </p:cNvSpPr>
            <p:nvPr/>
          </p:nvSpPr>
          <p:spPr bwMode="auto">
            <a:xfrm>
              <a:off x="1683111" y="3672495"/>
              <a:ext cx="1002157" cy="333580"/>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1600" dirty="0"/>
                <a:t>Operations strategy formulation</a:t>
              </a:r>
              <a:endParaRPr lang="en-US" sz="1600" dirty="0"/>
            </a:p>
          </p:txBody>
        </p:sp>
        <p:sp>
          <p:nvSpPr>
            <p:cNvPr id="38" name="AutoShape 12"/>
            <p:cNvSpPr>
              <a:spLocks noChangeArrowheads="1"/>
            </p:cNvSpPr>
            <p:nvPr/>
          </p:nvSpPr>
          <p:spPr bwMode="auto">
            <a:xfrm>
              <a:off x="846710" y="3708464"/>
              <a:ext cx="775913" cy="271990"/>
            </a:xfrm>
            <a:prstGeom prst="rightArrow">
              <a:avLst>
                <a:gd name="adj1" fmla="val 75661"/>
                <a:gd name="adj2" fmla="val 76744"/>
              </a:avLst>
            </a:prstGeom>
            <a:solidFill>
              <a:schemeClr val="bg1">
                <a:lumMod val="95000"/>
              </a:schemeClr>
            </a:solidFill>
            <a:ln w="22225">
              <a:solidFill>
                <a:schemeClr val="tx1"/>
              </a:solidFill>
              <a:miter lim="800000"/>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600" dirty="0"/>
            </a:p>
          </p:txBody>
        </p:sp>
        <p:sp>
          <p:nvSpPr>
            <p:cNvPr id="39" name="Text Box 13"/>
            <p:cNvSpPr txBox="1">
              <a:spLocks noChangeArrowheads="1"/>
            </p:cNvSpPr>
            <p:nvPr/>
          </p:nvSpPr>
          <p:spPr bwMode="auto">
            <a:xfrm>
              <a:off x="842953" y="3737216"/>
              <a:ext cx="688773" cy="194147"/>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1600" dirty="0"/>
                <a:t>Objectives</a:t>
              </a:r>
              <a:endParaRPr lang="en-US" sz="1600" dirty="0"/>
            </a:p>
          </p:txBody>
        </p:sp>
        <p:sp>
          <p:nvSpPr>
            <p:cNvPr id="40" name="AutoShape 12"/>
            <p:cNvSpPr>
              <a:spLocks noChangeArrowheads="1"/>
            </p:cNvSpPr>
            <p:nvPr/>
          </p:nvSpPr>
          <p:spPr bwMode="auto">
            <a:xfrm>
              <a:off x="2819393" y="3637075"/>
              <a:ext cx="928693" cy="428628"/>
            </a:xfrm>
            <a:prstGeom prst="rightArrow">
              <a:avLst>
                <a:gd name="adj1" fmla="val 75661"/>
                <a:gd name="adj2" fmla="val 56744"/>
              </a:avLst>
            </a:prstGeom>
            <a:solidFill>
              <a:schemeClr val="bg1">
                <a:lumMod val="95000"/>
              </a:schemeClr>
            </a:solidFill>
            <a:ln w="22225">
              <a:solidFill>
                <a:schemeClr val="tx1"/>
              </a:solidFill>
              <a:miter lim="800000"/>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600" dirty="0"/>
            </a:p>
          </p:txBody>
        </p:sp>
        <p:sp>
          <p:nvSpPr>
            <p:cNvPr id="41" name="Text Box 16"/>
            <p:cNvSpPr txBox="1">
              <a:spLocks noChangeArrowheads="1"/>
            </p:cNvSpPr>
            <p:nvPr/>
          </p:nvSpPr>
          <p:spPr bwMode="auto">
            <a:xfrm>
              <a:off x="2795939" y="3675870"/>
              <a:ext cx="870703" cy="333580"/>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1600" dirty="0"/>
                <a:t>Implementation plans</a:t>
              </a:r>
              <a:endParaRPr lang="en-US" sz="1600" dirty="0"/>
            </a:p>
          </p:txBody>
        </p:sp>
        <p:sp>
          <p:nvSpPr>
            <p:cNvPr id="42" name="Oval 3"/>
            <p:cNvSpPr>
              <a:spLocks noChangeArrowheads="1"/>
            </p:cNvSpPr>
            <p:nvPr/>
          </p:nvSpPr>
          <p:spPr bwMode="auto">
            <a:xfrm>
              <a:off x="1699049" y="4894816"/>
              <a:ext cx="1012998" cy="416770"/>
            </a:xfrm>
            <a:prstGeom prst="ellipse">
              <a:avLst/>
            </a:prstGeom>
            <a:solidFill>
              <a:srgbClr val="CCECFF"/>
            </a:solidFill>
            <a:ln w="22225">
              <a:solidFill>
                <a:schemeClr val="tx1"/>
              </a:solidFill>
              <a:round/>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600" dirty="0"/>
            </a:p>
          </p:txBody>
        </p:sp>
        <p:sp>
          <p:nvSpPr>
            <p:cNvPr id="43" name="Text Box 9"/>
            <p:cNvSpPr txBox="1">
              <a:spLocks noChangeArrowheads="1"/>
            </p:cNvSpPr>
            <p:nvPr/>
          </p:nvSpPr>
          <p:spPr bwMode="auto">
            <a:xfrm>
              <a:off x="1836912" y="4979111"/>
              <a:ext cx="758645" cy="194147"/>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1600" dirty="0"/>
                <a:t>Compare/replan</a:t>
              </a:r>
              <a:endParaRPr lang="en-US" sz="1600" dirty="0"/>
            </a:p>
          </p:txBody>
        </p:sp>
        <p:cxnSp>
          <p:nvCxnSpPr>
            <p:cNvPr id="44" name="AutoShape 19"/>
            <p:cNvCxnSpPr>
              <a:cxnSpLocks noChangeShapeType="1"/>
              <a:stCxn id="55" idx="4"/>
              <a:endCxn id="42" idx="6"/>
            </p:cNvCxnSpPr>
            <p:nvPr/>
          </p:nvCxnSpPr>
          <p:spPr bwMode="auto">
            <a:xfrm rot="5400000">
              <a:off x="2690581" y="4647080"/>
              <a:ext cx="477915" cy="434329"/>
            </a:xfrm>
            <a:prstGeom prst="bentConnector2">
              <a:avLst/>
            </a:prstGeom>
            <a:noFill/>
            <a:ln w="28575">
              <a:solidFill>
                <a:schemeClr val="tx1"/>
              </a:solidFill>
              <a:miter lim="800000"/>
              <a:headEnd type="none" w="lg" len="lg"/>
              <a:tailEnd type="triangle" w="med" len="med"/>
            </a:ln>
            <a:effectLst/>
          </p:spPr>
        </p:cxnSp>
        <p:sp>
          <p:nvSpPr>
            <p:cNvPr id="45" name="Oval 4"/>
            <p:cNvSpPr>
              <a:spLocks noChangeArrowheads="1"/>
            </p:cNvSpPr>
            <p:nvPr/>
          </p:nvSpPr>
          <p:spPr bwMode="auto">
            <a:xfrm>
              <a:off x="676253" y="4187232"/>
              <a:ext cx="1146889" cy="438408"/>
            </a:xfrm>
            <a:prstGeom prst="ellipse">
              <a:avLst/>
            </a:prstGeom>
            <a:solidFill>
              <a:srgbClr val="CCECFF"/>
            </a:solidFill>
            <a:ln w="22225">
              <a:solidFill>
                <a:schemeClr val="tx1"/>
              </a:solidFill>
              <a:round/>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600" dirty="0"/>
            </a:p>
          </p:txBody>
        </p:sp>
        <p:sp>
          <p:nvSpPr>
            <p:cNvPr id="46" name="Text Box 7"/>
            <p:cNvSpPr txBox="1">
              <a:spLocks noChangeArrowheads="1"/>
            </p:cNvSpPr>
            <p:nvPr/>
          </p:nvSpPr>
          <p:spPr bwMode="auto">
            <a:xfrm>
              <a:off x="693831" y="4269631"/>
              <a:ext cx="1096497" cy="333580"/>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1600" dirty="0"/>
                <a:t>Change assumptions or strategy</a:t>
              </a:r>
              <a:endParaRPr lang="en-US" sz="1600" dirty="0"/>
            </a:p>
          </p:txBody>
        </p:sp>
        <p:cxnSp>
          <p:nvCxnSpPr>
            <p:cNvPr id="47" name="AutoShape 20"/>
            <p:cNvCxnSpPr>
              <a:cxnSpLocks noChangeShapeType="1"/>
              <a:stCxn id="42" idx="2"/>
              <a:endCxn id="45" idx="4"/>
            </p:cNvCxnSpPr>
            <p:nvPr/>
          </p:nvCxnSpPr>
          <p:spPr bwMode="auto">
            <a:xfrm rot="10800000">
              <a:off x="1249698" y="4625640"/>
              <a:ext cx="449352" cy="477561"/>
            </a:xfrm>
            <a:prstGeom prst="bentConnector2">
              <a:avLst/>
            </a:prstGeom>
            <a:noFill/>
            <a:ln w="28575">
              <a:solidFill>
                <a:schemeClr val="tx1"/>
              </a:solidFill>
              <a:miter lim="800000"/>
              <a:headEnd type="none" w="lg" len="lg"/>
              <a:tailEnd type="triangle" w="med" len="med"/>
            </a:ln>
            <a:effectLst/>
          </p:spPr>
        </p:cxnSp>
        <p:sp>
          <p:nvSpPr>
            <p:cNvPr id="48" name="Oval 2"/>
            <p:cNvSpPr>
              <a:spLocks noChangeArrowheads="1"/>
            </p:cNvSpPr>
            <p:nvPr/>
          </p:nvSpPr>
          <p:spPr bwMode="auto">
            <a:xfrm>
              <a:off x="1904783" y="4393008"/>
              <a:ext cx="589772" cy="387955"/>
            </a:xfrm>
            <a:prstGeom prst="ellipse">
              <a:avLst/>
            </a:prstGeom>
            <a:solidFill>
              <a:srgbClr val="CCECFF"/>
            </a:solidFill>
            <a:ln w="22225">
              <a:solidFill>
                <a:schemeClr val="tx1"/>
              </a:solidFill>
              <a:round/>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600" dirty="0"/>
            </a:p>
          </p:txBody>
        </p:sp>
        <p:sp>
          <p:nvSpPr>
            <p:cNvPr id="49" name="Text Box 8"/>
            <p:cNvSpPr txBox="1">
              <a:spLocks noChangeArrowheads="1"/>
            </p:cNvSpPr>
            <p:nvPr/>
          </p:nvSpPr>
          <p:spPr bwMode="auto">
            <a:xfrm>
              <a:off x="1914514" y="4463214"/>
              <a:ext cx="562461" cy="194147"/>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1600" dirty="0"/>
                <a:t>Plans</a:t>
              </a:r>
              <a:endParaRPr lang="en-US" sz="1600" dirty="0"/>
            </a:p>
          </p:txBody>
        </p:sp>
        <p:cxnSp>
          <p:nvCxnSpPr>
            <p:cNvPr id="50" name="AutoShape 18"/>
            <p:cNvCxnSpPr>
              <a:cxnSpLocks noChangeShapeType="1"/>
              <a:stCxn id="48" idx="0"/>
              <a:endCxn id="36" idx="2"/>
            </p:cNvCxnSpPr>
            <p:nvPr/>
          </p:nvCxnSpPr>
          <p:spPr bwMode="auto">
            <a:xfrm rot="16200000" flipV="1">
              <a:off x="2041912" y="4234899"/>
              <a:ext cx="314862" cy="653"/>
            </a:xfrm>
            <a:prstGeom prst="straightConnector1">
              <a:avLst/>
            </a:prstGeom>
            <a:noFill/>
            <a:ln w="28575">
              <a:solidFill>
                <a:schemeClr val="tx1"/>
              </a:solidFill>
              <a:round/>
              <a:headEnd type="triangle" w="med" len="med"/>
              <a:tailEnd type="triangle" w="med" len="med"/>
            </a:ln>
            <a:effectLst/>
          </p:spPr>
        </p:cxnSp>
        <p:sp>
          <p:nvSpPr>
            <p:cNvPr id="51" name="Freeform 22"/>
            <p:cNvSpPr>
              <a:spLocks/>
            </p:cNvSpPr>
            <p:nvPr/>
          </p:nvSpPr>
          <p:spPr bwMode="auto">
            <a:xfrm>
              <a:off x="2062839" y="4749336"/>
              <a:ext cx="653" cy="134941"/>
            </a:xfrm>
            <a:custGeom>
              <a:avLst/>
              <a:gdLst/>
              <a:ahLst/>
              <a:cxnLst>
                <a:cxn ang="0">
                  <a:pos x="0" y="192"/>
                </a:cxn>
                <a:cxn ang="0">
                  <a:pos x="0" y="0"/>
                </a:cxn>
              </a:cxnLst>
              <a:rect l="0" t="0" r="r" b="b"/>
              <a:pathLst>
                <a:path w="1" h="192">
                  <a:moveTo>
                    <a:pt x="0" y="192"/>
                  </a:moveTo>
                  <a:lnTo>
                    <a:pt x="0" y="0"/>
                  </a:lnTo>
                </a:path>
              </a:pathLst>
            </a:custGeom>
            <a:solidFill>
              <a:srgbClr val="FF0000"/>
            </a:solidFill>
            <a:ln w="28575" cap="flat" cmpd="sng">
              <a:solidFill>
                <a:schemeClr val="tx1"/>
              </a:solidFill>
              <a:prstDash val="solid"/>
              <a:round/>
              <a:headEnd type="none" w="lg" len="lg"/>
              <a:tailEnd type="triangle" w="med" len="med"/>
            </a:ln>
            <a:effectLst/>
          </p:spPr>
          <p:txBody>
            <a:bodyPr/>
            <a:lstStyle/>
            <a:p>
              <a:endParaRPr lang="en-GB" sz="1600" dirty="0"/>
            </a:p>
          </p:txBody>
        </p:sp>
        <p:sp>
          <p:nvSpPr>
            <p:cNvPr id="52" name="Freeform 23"/>
            <p:cNvSpPr>
              <a:spLocks/>
            </p:cNvSpPr>
            <p:nvPr/>
          </p:nvSpPr>
          <p:spPr bwMode="auto">
            <a:xfrm>
              <a:off x="2344989" y="4760581"/>
              <a:ext cx="653" cy="126507"/>
            </a:xfrm>
            <a:custGeom>
              <a:avLst/>
              <a:gdLst/>
              <a:ahLst/>
              <a:cxnLst>
                <a:cxn ang="0">
                  <a:pos x="0" y="0"/>
                </a:cxn>
                <a:cxn ang="0">
                  <a:pos x="0" y="180"/>
                </a:cxn>
              </a:cxnLst>
              <a:rect l="0" t="0" r="r" b="b"/>
              <a:pathLst>
                <a:path w="1" h="180">
                  <a:moveTo>
                    <a:pt x="0" y="0"/>
                  </a:moveTo>
                  <a:lnTo>
                    <a:pt x="0" y="180"/>
                  </a:lnTo>
                </a:path>
              </a:pathLst>
            </a:custGeom>
            <a:solidFill>
              <a:srgbClr val="FF0000"/>
            </a:solidFill>
            <a:ln w="28575" cap="flat" cmpd="sng">
              <a:solidFill>
                <a:schemeClr val="tx1"/>
              </a:solidFill>
              <a:prstDash val="solid"/>
              <a:round/>
              <a:headEnd type="none" w="lg" len="lg"/>
              <a:tailEnd type="triangle" w="med" len="med"/>
            </a:ln>
            <a:effectLst/>
          </p:spPr>
          <p:txBody>
            <a:bodyPr/>
            <a:lstStyle/>
            <a:p>
              <a:endParaRPr lang="en-GB" sz="1600" dirty="0"/>
            </a:p>
          </p:txBody>
        </p:sp>
        <p:sp>
          <p:nvSpPr>
            <p:cNvPr id="53" name="Freeform 14"/>
            <p:cNvSpPr>
              <a:spLocks/>
            </p:cNvSpPr>
            <p:nvPr/>
          </p:nvSpPr>
          <p:spPr bwMode="auto">
            <a:xfrm>
              <a:off x="1260207" y="3911578"/>
              <a:ext cx="3266" cy="369682"/>
            </a:xfrm>
            <a:custGeom>
              <a:avLst/>
              <a:gdLst/>
              <a:ahLst/>
              <a:cxnLst>
                <a:cxn ang="0">
                  <a:pos x="0" y="526"/>
                </a:cxn>
                <a:cxn ang="0">
                  <a:pos x="5" y="0"/>
                </a:cxn>
              </a:cxnLst>
              <a:rect l="0" t="0" r="r" b="b"/>
              <a:pathLst>
                <a:path w="5" h="526">
                  <a:moveTo>
                    <a:pt x="0" y="526"/>
                  </a:moveTo>
                  <a:lnTo>
                    <a:pt x="5" y="0"/>
                  </a:lnTo>
                </a:path>
              </a:pathLst>
            </a:custGeom>
            <a:solidFill>
              <a:srgbClr val="FF0000"/>
            </a:solidFill>
            <a:ln w="28575" cap="flat" cmpd="sng">
              <a:solidFill>
                <a:schemeClr val="tx1"/>
              </a:solidFill>
              <a:prstDash val="solid"/>
              <a:round/>
              <a:headEnd type="none" w="lg" len="lg"/>
              <a:tailEnd type="triangle" w="med" len="med"/>
            </a:ln>
            <a:effectLst/>
          </p:spPr>
          <p:txBody>
            <a:bodyPr/>
            <a:lstStyle/>
            <a:p>
              <a:endParaRPr lang="en-GB" sz="1600" dirty="0"/>
            </a:p>
          </p:txBody>
        </p:sp>
        <p:sp>
          <p:nvSpPr>
            <p:cNvPr id="54" name="Freeform 25"/>
            <p:cNvSpPr>
              <a:spLocks/>
            </p:cNvSpPr>
            <p:nvPr/>
          </p:nvSpPr>
          <p:spPr bwMode="auto">
            <a:xfrm>
              <a:off x="1511676" y="4009270"/>
              <a:ext cx="346832" cy="287452"/>
            </a:xfrm>
            <a:custGeom>
              <a:avLst/>
              <a:gdLst/>
              <a:ahLst/>
              <a:cxnLst>
                <a:cxn ang="0">
                  <a:pos x="0" y="409"/>
                </a:cxn>
                <a:cxn ang="0">
                  <a:pos x="531" y="0"/>
                </a:cxn>
              </a:cxnLst>
              <a:rect l="0" t="0" r="r" b="b"/>
              <a:pathLst>
                <a:path w="531" h="409">
                  <a:moveTo>
                    <a:pt x="0" y="409"/>
                  </a:moveTo>
                  <a:lnTo>
                    <a:pt x="531" y="0"/>
                  </a:lnTo>
                </a:path>
              </a:pathLst>
            </a:custGeom>
            <a:noFill/>
            <a:ln w="28575">
              <a:solidFill>
                <a:schemeClr val="tx1"/>
              </a:solidFill>
              <a:round/>
              <a:headEnd/>
              <a:tailEnd type="triangle" w="med" len="med"/>
            </a:ln>
            <a:effectLst/>
          </p:spPr>
          <p:txBody>
            <a:bodyPr/>
            <a:lstStyle/>
            <a:p>
              <a:endParaRPr lang="en-GB" sz="1600" dirty="0"/>
            </a:p>
          </p:txBody>
        </p:sp>
        <p:sp>
          <p:nvSpPr>
            <p:cNvPr id="55" name="Oval 10"/>
            <p:cNvSpPr>
              <a:spLocks noChangeArrowheads="1"/>
            </p:cNvSpPr>
            <p:nvPr/>
          </p:nvSpPr>
          <p:spPr bwMode="auto">
            <a:xfrm>
              <a:off x="2573583" y="4286882"/>
              <a:ext cx="1145582" cy="338758"/>
            </a:xfrm>
            <a:prstGeom prst="ellipse">
              <a:avLst/>
            </a:prstGeom>
            <a:solidFill>
              <a:srgbClr val="CCECFF"/>
            </a:solidFill>
            <a:ln w="22225">
              <a:solidFill>
                <a:schemeClr val="tx1"/>
              </a:solidFill>
              <a:round/>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600" dirty="0"/>
            </a:p>
          </p:txBody>
        </p:sp>
        <p:sp>
          <p:nvSpPr>
            <p:cNvPr id="56" name="Text Box 11"/>
            <p:cNvSpPr txBox="1">
              <a:spLocks noChangeArrowheads="1"/>
            </p:cNvSpPr>
            <p:nvPr/>
          </p:nvSpPr>
          <p:spPr bwMode="auto">
            <a:xfrm>
              <a:off x="2805108" y="4346788"/>
              <a:ext cx="692630" cy="192519"/>
            </a:xfrm>
            <a:prstGeom prst="rect">
              <a:avLst/>
            </a:prstGeom>
            <a:noFill/>
            <a:ln w="22225">
              <a:noFill/>
              <a:miter lim="800000"/>
              <a:headEnd type="none" w="lg" len="lg"/>
              <a:tailEnd type="none" w="lg" len="lg"/>
            </a:ln>
            <a:effectLst/>
          </p:spPr>
          <p:txBody>
            <a:bodyPr wrap="square">
              <a:spAutoFit/>
            </a:bodyPr>
            <a:lstStyle/>
            <a:p>
              <a:pPr algn="ctr" eaLnBrk="0" hangingPunct="0">
                <a:spcBef>
                  <a:spcPct val="50000"/>
                </a:spcBef>
              </a:pPr>
              <a:r>
                <a:rPr lang="en-GB" sz="1600" dirty="0"/>
                <a:t>Track progress</a:t>
              </a:r>
              <a:endParaRPr lang="en-US" sz="1600" dirty="0"/>
            </a:p>
          </p:txBody>
        </p:sp>
        <p:sp>
          <p:nvSpPr>
            <p:cNvPr id="57" name="Freeform 17"/>
            <p:cNvSpPr>
              <a:spLocks/>
            </p:cNvSpPr>
            <p:nvPr/>
          </p:nvSpPr>
          <p:spPr bwMode="auto">
            <a:xfrm flipH="1">
              <a:off x="3139843" y="3994264"/>
              <a:ext cx="45719" cy="285589"/>
            </a:xfrm>
            <a:custGeom>
              <a:avLst/>
              <a:gdLst/>
              <a:ahLst/>
              <a:cxnLst>
                <a:cxn ang="0">
                  <a:pos x="0" y="0"/>
                </a:cxn>
                <a:cxn ang="0">
                  <a:pos x="0" y="524"/>
                </a:cxn>
              </a:cxnLst>
              <a:rect l="0" t="0" r="r" b="b"/>
              <a:pathLst>
                <a:path w="1" h="524">
                  <a:moveTo>
                    <a:pt x="0" y="0"/>
                  </a:moveTo>
                  <a:lnTo>
                    <a:pt x="0" y="524"/>
                  </a:lnTo>
                </a:path>
              </a:pathLst>
            </a:custGeom>
            <a:solidFill>
              <a:srgbClr val="FF0000"/>
            </a:solidFill>
            <a:ln w="28575" cap="flat" cmpd="sng">
              <a:solidFill>
                <a:schemeClr val="tx1"/>
              </a:solidFill>
              <a:prstDash val="solid"/>
              <a:round/>
              <a:headEnd type="none" w="lg" len="lg"/>
              <a:tailEnd type="triangle" w="med" len="med"/>
            </a:ln>
            <a:effectLst/>
          </p:spPr>
          <p:txBody>
            <a:bodyPr/>
            <a:lstStyle/>
            <a:p>
              <a:endParaRPr lang="en-GB" sz="1600" dirty="0"/>
            </a:p>
          </p:txBody>
        </p:sp>
        <p:sp>
          <p:nvSpPr>
            <p:cNvPr id="58" name="Freeform 26"/>
            <p:cNvSpPr>
              <a:spLocks/>
            </p:cNvSpPr>
            <p:nvPr/>
          </p:nvSpPr>
          <p:spPr bwMode="auto">
            <a:xfrm>
              <a:off x="2543539" y="4018406"/>
              <a:ext cx="331788" cy="283938"/>
            </a:xfrm>
            <a:custGeom>
              <a:avLst/>
              <a:gdLst/>
              <a:ahLst/>
              <a:cxnLst>
                <a:cxn ang="0">
                  <a:pos x="0" y="0"/>
                </a:cxn>
                <a:cxn ang="0">
                  <a:pos x="508" y="404"/>
                </a:cxn>
              </a:cxnLst>
              <a:rect l="0" t="0" r="r" b="b"/>
              <a:pathLst>
                <a:path w="508" h="404">
                  <a:moveTo>
                    <a:pt x="0" y="0"/>
                  </a:moveTo>
                  <a:lnTo>
                    <a:pt x="508" y="404"/>
                  </a:lnTo>
                </a:path>
              </a:pathLst>
            </a:custGeom>
            <a:noFill/>
            <a:ln w="28575">
              <a:solidFill>
                <a:schemeClr val="tx1"/>
              </a:solidFill>
              <a:round/>
              <a:headEnd/>
              <a:tailEnd type="triangle" w="med" len="med"/>
            </a:ln>
            <a:effectLst/>
          </p:spPr>
          <p:txBody>
            <a:bodyPr/>
            <a:lstStyle/>
            <a:p>
              <a:endParaRPr lang="en-GB" sz="1600" dirty="0"/>
            </a:p>
          </p:txBody>
        </p:sp>
      </p:grpSp>
      <p:grpSp>
        <p:nvGrpSpPr>
          <p:cNvPr id="7" name="Group 60"/>
          <p:cNvGrpSpPr/>
          <p:nvPr/>
        </p:nvGrpSpPr>
        <p:grpSpPr>
          <a:xfrm>
            <a:off x="6496143" y="2052283"/>
            <a:ext cx="1951240" cy="622870"/>
            <a:chOff x="4533908" y="2152633"/>
            <a:chExt cx="857256" cy="357190"/>
          </a:xfrm>
        </p:grpSpPr>
        <p:sp>
          <p:nvSpPr>
            <p:cNvPr id="59" name="Rounded Rectangular Callout 58"/>
            <p:cNvSpPr/>
            <p:nvPr/>
          </p:nvSpPr>
          <p:spPr>
            <a:xfrm>
              <a:off x="4533908" y="2152633"/>
              <a:ext cx="819156" cy="357190"/>
            </a:xfrm>
            <a:prstGeom prst="wedgeRoundRectCallout">
              <a:avLst>
                <a:gd name="adj1" fmla="val 5514"/>
                <a:gd name="adj2" fmla="val 90055"/>
                <a:gd name="adj3" fmla="val 16667"/>
              </a:avLst>
            </a:prstGeom>
            <a:solidFill>
              <a:srgbClr val="FFFFCC"/>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60" name="TextBox 59"/>
            <p:cNvSpPr txBox="1"/>
            <p:nvPr/>
          </p:nvSpPr>
          <p:spPr>
            <a:xfrm>
              <a:off x="4533908" y="2161510"/>
              <a:ext cx="857256" cy="333579"/>
            </a:xfrm>
            <a:prstGeom prst="rect">
              <a:avLst/>
            </a:prstGeom>
            <a:noFill/>
          </p:spPr>
          <p:txBody>
            <a:bodyPr wrap="square" rtlCol="0">
              <a:spAutoFit/>
            </a:bodyPr>
            <a:lstStyle/>
            <a:p>
              <a:pPr algn="ctr"/>
              <a:r>
                <a:rPr lang="en-GB" sz="1600" dirty="0"/>
                <a:t>How evident is progress?</a:t>
              </a:r>
            </a:p>
          </p:txBody>
        </p:sp>
      </p:grpSp>
      <p:grpSp>
        <p:nvGrpSpPr>
          <p:cNvPr id="8" name="Group 61"/>
          <p:cNvGrpSpPr/>
          <p:nvPr/>
        </p:nvGrpSpPr>
        <p:grpSpPr>
          <a:xfrm>
            <a:off x="2113068" y="1952518"/>
            <a:ext cx="1900677" cy="656088"/>
            <a:chOff x="4537073" y="2124058"/>
            <a:chExt cx="835041" cy="376240"/>
          </a:xfrm>
        </p:grpSpPr>
        <p:sp>
          <p:nvSpPr>
            <p:cNvPr id="63" name="Rounded Rectangular Callout 62"/>
            <p:cNvSpPr/>
            <p:nvPr/>
          </p:nvSpPr>
          <p:spPr>
            <a:xfrm>
              <a:off x="4552958" y="2124058"/>
              <a:ext cx="819156" cy="376240"/>
            </a:xfrm>
            <a:prstGeom prst="wedgeRoundRectCallout">
              <a:avLst>
                <a:gd name="adj1" fmla="val -39722"/>
                <a:gd name="adj2" fmla="val 106944"/>
                <a:gd name="adj3" fmla="val 16667"/>
              </a:avLst>
            </a:prstGeom>
            <a:solidFill>
              <a:srgbClr val="FFFFCC"/>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64" name="TextBox 63"/>
            <p:cNvSpPr txBox="1"/>
            <p:nvPr/>
          </p:nvSpPr>
          <p:spPr>
            <a:xfrm>
              <a:off x="4537073" y="2154716"/>
              <a:ext cx="807591" cy="333580"/>
            </a:xfrm>
            <a:prstGeom prst="rect">
              <a:avLst/>
            </a:prstGeom>
            <a:noFill/>
          </p:spPr>
          <p:txBody>
            <a:bodyPr wrap="square" rtlCol="0">
              <a:spAutoFit/>
            </a:bodyPr>
            <a:lstStyle/>
            <a:p>
              <a:pPr algn="ctr"/>
              <a:r>
                <a:rPr lang="en-GB" sz="1600" dirty="0"/>
                <a:t>Are objectives clear?</a:t>
              </a:r>
            </a:p>
          </p:txBody>
        </p:sp>
      </p:grpSp>
      <p:grpSp>
        <p:nvGrpSpPr>
          <p:cNvPr id="9" name="Group 64"/>
          <p:cNvGrpSpPr/>
          <p:nvPr/>
        </p:nvGrpSpPr>
        <p:grpSpPr>
          <a:xfrm>
            <a:off x="6051695" y="5739680"/>
            <a:ext cx="2070483" cy="373723"/>
            <a:chOff x="4552958" y="2195496"/>
            <a:chExt cx="661992" cy="214314"/>
          </a:xfrm>
        </p:grpSpPr>
        <p:sp>
          <p:nvSpPr>
            <p:cNvPr id="66" name="Rounded Rectangular Callout 65"/>
            <p:cNvSpPr/>
            <p:nvPr/>
          </p:nvSpPr>
          <p:spPr>
            <a:xfrm>
              <a:off x="4572008" y="2195496"/>
              <a:ext cx="642942" cy="214314"/>
            </a:xfrm>
            <a:prstGeom prst="wedgeRoundRectCallout">
              <a:avLst>
                <a:gd name="adj1" fmla="val 30566"/>
                <a:gd name="adj2" fmla="val -387706"/>
                <a:gd name="adj3" fmla="val 16667"/>
              </a:avLst>
            </a:prstGeom>
            <a:solidFill>
              <a:srgbClr val="FFFFCC"/>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67" name="TextBox 66"/>
            <p:cNvSpPr txBox="1"/>
            <p:nvPr/>
          </p:nvSpPr>
          <p:spPr>
            <a:xfrm>
              <a:off x="4552958" y="2212551"/>
              <a:ext cx="642942" cy="194146"/>
            </a:xfrm>
            <a:prstGeom prst="rect">
              <a:avLst/>
            </a:prstGeom>
            <a:noFill/>
          </p:spPr>
          <p:txBody>
            <a:bodyPr wrap="square" rtlCol="0">
              <a:spAutoFit/>
            </a:bodyPr>
            <a:lstStyle/>
            <a:p>
              <a:pPr algn="ctr"/>
              <a:r>
                <a:rPr lang="en-GB" sz="1600" dirty="0"/>
                <a:t>Frequency?</a:t>
              </a:r>
            </a:p>
          </p:txBody>
        </p:sp>
      </p:grpSp>
      <p:grpSp>
        <p:nvGrpSpPr>
          <p:cNvPr id="10" name="Group 70"/>
          <p:cNvGrpSpPr/>
          <p:nvPr/>
        </p:nvGrpSpPr>
        <p:grpSpPr>
          <a:xfrm>
            <a:off x="4219697" y="1703478"/>
            <a:ext cx="2276446" cy="622869"/>
            <a:chOff x="4562483" y="1904982"/>
            <a:chExt cx="1000132" cy="357190"/>
          </a:xfrm>
        </p:grpSpPr>
        <p:sp>
          <p:nvSpPr>
            <p:cNvPr id="72" name="Rounded Rectangular Callout 71"/>
            <p:cNvSpPr/>
            <p:nvPr/>
          </p:nvSpPr>
          <p:spPr>
            <a:xfrm>
              <a:off x="4600582" y="1904982"/>
              <a:ext cx="881070" cy="357190"/>
            </a:xfrm>
            <a:prstGeom prst="wedgeRoundRectCallout">
              <a:avLst>
                <a:gd name="adj1" fmla="val -33636"/>
                <a:gd name="adj2" fmla="val 124935"/>
                <a:gd name="adj3" fmla="val 16667"/>
              </a:avLst>
            </a:prstGeom>
            <a:solidFill>
              <a:srgbClr val="FFFFCC"/>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73" name="TextBox 72"/>
            <p:cNvSpPr txBox="1"/>
            <p:nvPr/>
          </p:nvSpPr>
          <p:spPr>
            <a:xfrm>
              <a:off x="4562483" y="1920599"/>
              <a:ext cx="1000132" cy="333580"/>
            </a:xfrm>
            <a:prstGeom prst="rect">
              <a:avLst/>
            </a:prstGeom>
            <a:noFill/>
          </p:spPr>
          <p:txBody>
            <a:bodyPr wrap="square" rtlCol="0">
              <a:spAutoFit/>
            </a:bodyPr>
            <a:lstStyle/>
            <a:p>
              <a:pPr algn="ctr"/>
              <a:r>
                <a:rPr lang="en-GB" sz="1600" dirty="0"/>
                <a:t>Can we predict outcomes?</a:t>
              </a:r>
            </a:p>
          </p:txBody>
        </p:sp>
      </p:grpSp>
      <p:sp>
        <p:nvSpPr>
          <p:cNvPr id="76" name="Text Box 9"/>
          <p:cNvSpPr txBox="1">
            <a:spLocks noChangeArrowheads="1"/>
          </p:cNvSpPr>
          <p:nvPr/>
        </p:nvSpPr>
        <p:spPr bwMode="auto">
          <a:xfrm>
            <a:off x="2644978" y="1230552"/>
            <a:ext cx="4480560" cy="369332"/>
          </a:xfrm>
          <a:prstGeom prst="rect">
            <a:avLst/>
          </a:prstGeom>
          <a:noFill/>
          <a:ln w="9525">
            <a:noFill/>
            <a:miter lim="800000"/>
            <a:headEnd type="none" w="sm" len="lg"/>
            <a:tailEnd type="none" w="sm" len="lg"/>
          </a:ln>
          <a:effectLst/>
        </p:spPr>
        <p:txBody>
          <a:bodyPr wrap="square">
            <a:spAutoFit/>
          </a:bodyPr>
          <a:lstStyle/>
          <a:p>
            <a:pPr algn="ctr"/>
            <a:r>
              <a:rPr lang="en-US" dirty="0"/>
              <a:t>Simplified strategic control model</a:t>
            </a:r>
          </a:p>
        </p:txBody>
      </p:sp>
    </p:spTree>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948952" y="4521763"/>
            <a:ext cx="1701149" cy="523220"/>
          </a:xfrm>
          <a:prstGeom prst="rect">
            <a:avLst/>
          </a:prstGeom>
          <a:solidFill>
            <a:srgbClr val="CCEC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 Needs networking skills</a:t>
            </a:r>
          </a:p>
        </p:txBody>
      </p:sp>
      <p:grpSp>
        <p:nvGrpSpPr>
          <p:cNvPr id="4" name="Group 15"/>
          <p:cNvGrpSpPr>
            <a:grpSpLocks/>
          </p:cNvGrpSpPr>
          <p:nvPr/>
        </p:nvGrpSpPr>
        <p:grpSpPr bwMode="auto">
          <a:xfrm>
            <a:off x="3025922" y="1046316"/>
            <a:ext cx="1553213" cy="924489"/>
            <a:chOff x="3286116" y="1500174"/>
            <a:chExt cx="1500198" cy="1071570"/>
          </a:xfrm>
        </p:grpSpPr>
        <p:sp>
          <p:nvSpPr>
            <p:cNvPr id="47" name="Diamond 46"/>
            <p:cNvSpPr/>
            <p:nvPr/>
          </p:nvSpPr>
          <p:spPr>
            <a:xfrm>
              <a:off x="3286116" y="1500174"/>
              <a:ext cx="1500198" cy="1071570"/>
            </a:xfrm>
            <a:prstGeom prst="diamond">
              <a:avLst/>
            </a:prstGeom>
            <a:solidFill>
              <a:schemeClr val="bg1">
                <a:lumMod val="95000"/>
              </a:schemeClr>
            </a:solidFill>
            <a:ln w="635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400" dirty="0"/>
            </a:p>
          </p:txBody>
        </p:sp>
        <p:sp>
          <p:nvSpPr>
            <p:cNvPr id="48" name="TextBox 12"/>
            <p:cNvSpPr txBox="1">
              <a:spLocks noChangeArrowheads="1"/>
            </p:cNvSpPr>
            <p:nvPr/>
          </p:nvSpPr>
          <p:spPr bwMode="auto">
            <a:xfrm>
              <a:off x="3361995" y="1705450"/>
              <a:ext cx="1274414" cy="856181"/>
            </a:xfrm>
            <a:prstGeom prst="rect">
              <a:avLst/>
            </a:prstGeom>
            <a:noFill/>
            <a:ln w="9525">
              <a:noFill/>
              <a:miter lim="800000"/>
              <a:headEnd/>
              <a:tailEnd/>
            </a:ln>
          </p:spPr>
          <p:txBody>
            <a:bodyPr wrap="square">
              <a:spAutoFit/>
            </a:bodyPr>
            <a:lstStyle/>
            <a:p>
              <a:pPr algn="ctr"/>
              <a:r>
                <a:rPr lang="en-GB" sz="1400" dirty="0"/>
                <a:t>Are objectives unambiguous?</a:t>
              </a:r>
            </a:p>
          </p:txBody>
        </p:sp>
      </p:grpSp>
      <p:sp>
        <p:nvSpPr>
          <p:cNvPr id="5" name="TextBox 4"/>
          <p:cNvSpPr txBox="1"/>
          <p:nvPr/>
        </p:nvSpPr>
        <p:spPr>
          <a:xfrm>
            <a:off x="7300248" y="1269998"/>
            <a:ext cx="1494780" cy="523220"/>
          </a:xfrm>
          <a:prstGeom prst="rect">
            <a:avLst/>
          </a:prstGeom>
          <a:solidFill>
            <a:srgbClr val="CCEC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Needs ‘political’ skills</a:t>
            </a:r>
          </a:p>
        </p:txBody>
      </p:sp>
      <p:sp>
        <p:nvSpPr>
          <p:cNvPr id="6" name="TextBox 5"/>
          <p:cNvSpPr txBox="1"/>
          <p:nvPr/>
        </p:nvSpPr>
        <p:spPr>
          <a:xfrm>
            <a:off x="7187941" y="2691550"/>
            <a:ext cx="1385199" cy="523220"/>
          </a:xfrm>
          <a:prstGeom prst="rect">
            <a:avLst/>
          </a:prstGeom>
          <a:solidFill>
            <a:srgbClr val="CCEC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 Needs decision skills</a:t>
            </a:r>
          </a:p>
        </p:txBody>
      </p:sp>
      <p:sp>
        <p:nvSpPr>
          <p:cNvPr id="7" name="TextBox 6"/>
          <p:cNvSpPr txBox="1"/>
          <p:nvPr/>
        </p:nvSpPr>
        <p:spPr>
          <a:xfrm>
            <a:off x="6724075" y="3758153"/>
            <a:ext cx="1849065" cy="523220"/>
          </a:xfrm>
          <a:prstGeom prst="rect">
            <a:avLst/>
          </a:prstGeom>
          <a:solidFill>
            <a:srgbClr val="CCEC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 Needs knowledge- building skills</a:t>
            </a:r>
          </a:p>
        </p:txBody>
      </p:sp>
      <p:sp>
        <p:nvSpPr>
          <p:cNvPr id="8" name="TextBox 7"/>
          <p:cNvSpPr txBox="1"/>
          <p:nvPr/>
        </p:nvSpPr>
        <p:spPr>
          <a:xfrm>
            <a:off x="4283278" y="5396380"/>
            <a:ext cx="1923047" cy="523220"/>
          </a:xfrm>
          <a:prstGeom prst="rect">
            <a:avLst/>
          </a:prstGeom>
          <a:solidFill>
            <a:srgbClr val="CCEC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 Needs systematisation skills</a:t>
            </a:r>
          </a:p>
        </p:txBody>
      </p:sp>
      <p:grpSp>
        <p:nvGrpSpPr>
          <p:cNvPr id="9" name="Group 40"/>
          <p:cNvGrpSpPr/>
          <p:nvPr/>
        </p:nvGrpSpPr>
        <p:grpSpPr>
          <a:xfrm>
            <a:off x="4579136" y="1231201"/>
            <a:ext cx="2518381" cy="571920"/>
            <a:chOff x="4786313" y="871729"/>
            <a:chExt cx="2432406" cy="662904"/>
          </a:xfrm>
        </p:grpSpPr>
        <p:sp>
          <p:nvSpPr>
            <p:cNvPr id="44" name="TextBox 27"/>
            <p:cNvSpPr txBox="1"/>
            <p:nvPr/>
          </p:nvSpPr>
          <p:spPr>
            <a:xfrm>
              <a:off x="6143637" y="928176"/>
              <a:ext cx="1075082" cy="606457"/>
            </a:xfrm>
            <a:prstGeom prst="rect">
              <a:avLst/>
            </a:prstGeom>
            <a:solidFill>
              <a:srgbClr val="FFFFCC"/>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Negotiated control</a:t>
              </a:r>
            </a:p>
          </p:txBody>
        </p:sp>
        <p:cxnSp>
          <p:nvCxnSpPr>
            <p:cNvPr id="45" name="Straight Arrow Connector 44"/>
            <p:cNvCxnSpPr/>
            <p:nvPr/>
          </p:nvCxnSpPr>
          <p:spPr>
            <a:xfrm flipV="1">
              <a:off x="4786313" y="1189787"/>
              <a:ext cx="1357324" cy="3428"/>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4786314" y="871729"/>
              <a:ext cx="500066" cy="35674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No</a:t>
              </a:r>
            </a:p>
          </p:txBody>
        </p:sp>
      </p:grpSp>
      <p:grpSp>
        <p:nvGrpSpPr>
          <p:cNvPr id="10" name="Group 41"/>
          <p:cNvGrpSpPr/>
          <p:nvPr/>
        </p:nvGrpSpPr>
        <p:grpSpPr>
          <a:xfrm>
            <a:off x="1472689" y="1231200"/>
            <a:ext cx="1701138" cy="2196868"/>
            <a:chOff x="1785918" y="871729"/>
            <a:chExt cx="1643063" cy="2546360"/>
          </a:xfrm>
        </p:grpSpPr>
        <p:grpSp>
          <p:nvGrpSpPr>
            <p:cNvPr id="11" name="Group 19"/>
            <p:cNvGrpSpPr>
              <a:grpSpLocks/>
            </p:cNvGrpSpPr>
            <p:nvPr/>
          </p:nvGrpSpPr>
          <p:grpSpPr bwMode="auto">
            <a:xfrm>
              <a:off x="1785918" y="2229051"/>
              <a:ext cx="1643063" cy="1189038"/>
              <a:chOff x="4602996" y="3261180"/>
              <a:chExt cx="1643074" cy="1189502"/>
            </a:xfrm>
          </p:grpSpPr>
          <p:sp>
            <p:nvSpPr>
              <p:cNvPr id="42" name="Diamond 41"/>
              <p:cNvSpPr/>
              <p:nvPr/>
            </p:nvSpPr>
            <p:spPr>
              <a:xfrm>
                <a:off x="4602996" y="3261180"/>
                <a:ext cx="1643074" cy="1189502"/>
              </a:xfrm>
              <a:prstGeom prst="diamond">
                <a:avLst/>
              </a:prstGeom>
              <a:solidFill>
                <a:schemeClr val="bg1">
                  <a:lumMod val="95000"/>
                </a:schemeClr>
              </a:solidFill>
              <a:ln w="635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400" dirty="0"/>
              </a:p>
            </p:txBody>
          </p:sp>
          <p:sp>
            <p:nvSpPr>
              <p:cNvPr id="43" name="TextBox 18"/>
              <p:cNvSpPr txBox="1">
                <a:spLocks noChangeArrowheads="1"/>
              </p:cNvSpPr>
              <p:nvPr/>
            </p:nvSpPr>
            <p:spPr bwMode="auto">
              <a:xfrm>
                <a:off x="4686601" y="3463159"/>
                <a:ext cx="1501927" cy="856509"/>
              </a:xfrm>
              <a:prstGeom prst="rect">
                <a:avLst/>
              </a:prstGeom>
              <a:noFill/>
              <a:ln w="9525">
                <a:noFill/>
                <a:miter lim="800000"/>
                <a:headEnd/>
                <a:tailEnd/>
              </a:ln>
            </p:spPr>
            <p:txBody>
              <a:bodyPr wrap="square">
                <a:spAutoFit/>
              </a:bodyPr>
              <a:lstStyle/>
              <a:p>
                <a:pPr algn="ctr"/>
                <a:r>
                  <a:rPr lang="en-GB" sz="1400" dirty="0"/>
                  <a:t>Is process knowledge complete ?</a:t>
                </a:r>
              </a:p>
            </p:txBody>
          </p:sp>
        </p:grpSp>
        <p:cxnSp>
          <p:nvCxnSpPr>
            <p:cNvPr id="40" name="Shape 43"/>
            <p:cNvCxnSpPr/>
            <p:nvPr/>
          </p:nvCxnSpPr>
          <p:spPr>
            <a:xfrm rot="5400000">
              <a:off x="2410998" y="1353933"/>
              <a:ext cx="1071570" cy="678666"/>
            </a:xfrm>
            <a:prstGeom prst="bentConnector3">
              <a:avLst>
                <a:gd name="adj1" fmla="val 3836"/>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2714612" y="871729"/>
              <a:ext cx="500066" cy="35674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Yes</a:t>
              </a:r>
            </a:p>
          </p:txBody>
        </p:sp>
      </p:grpSp>
      <p:grpSp>
        <p:nvGrpSpPr>
          <p:cNvPr id="12" name="Group 47"/>
          <p:cNvGrpSpPr/>
          <p:nvPr/>
        </p:nvGrpSpPr>
        <p:grpSpPr>
          <a:xfrm>
            <a:off x="3111759" y="4530491"/>
            <a:ext cx="1541338" cy="528442"/>
            <a:chOff x="3369032" y="4695890"/>
            <a:chExt cx="1488718" cy="612509"/>
          </a:xfrm>
        </p:grpSpPr>
        <p:sp>
          <p:nvSpPr>
            <p:cNvPr id="36" name="TextBox 35"/>
            <p:cNvSpPr txBox="1"/>
            <p:nvPr/>
          </p:nvSpPr>
          <p:spPr>
            <a:xfrm>
              <a:off x="3929063" y="4701942"/>
              <a:ext cx="928687" cy="606457"/>
            </a:xfrm>
            <a:prstGeom prst="rect">
              <a:avLst/>
            </a:prstGeom>
            <a:solidFill>
              <a:srgbClr val="FFFFCC"/>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Expert control</a:t>
              </a:r>
            </a:p>
          </p:txBody>
        </p:sp>
        <p:cxnSp>
          <p:nvCxnSpPr>
            <p:cNvPr id="37" name="Straight Arrow Connector 36"/>
            <p:cNvCxnSpPr>
              <a:stCxn id="20" idx="3"/>
              <a:endCxn id="36" idx="1"/>
            </p:cNvCxnSpPr>
            <p:nvPr/>
          </p:nvCxnSpPr>
          <p:spPr>
            <a:xfrm>
              <a:off x="3428974" y="4988657"/>
              <a:ext cx="500089" cy="16513"/>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3369032" y="4695890"/>
              <a:ext cx="500066" cy="35674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No</a:t>
              </a:r>
            </a:p>
          </p:txBody>
        </p:sp>
      </p:grpSp>
      <p:grpSp>
        <p:nvGrpSpPr>
          <p:cNvPr id="13" name="Group 44"/>
          <p:cNvGrpSpPr/>
          <p:nvPr/>
        </p:nvGrpSpPr>
        <p:grpSpPr>
          <a:xfrm>
            <a:off x="5315131" y="2688383"/>
            <a:ext cx="1630815" cy="523220"/>
            <a:chOff x="5497182" y="2560728"/>
            <a:chExt cx="1575141" cy="606457"/>
          </a:xfrm>
        </p:grpSpPr>
        <p:sp>
          <p:nvSpPr>
            <p:cNvPr id="33" name="TextBox 32"/>
            <p:cNvSpPr txBox="1"/>
            <p:nvPr/>
          </p:nvSpPr>
          <p:spPr>
            <a:xfrm>
              <a:off x="6072198" y="2560728"/>
              <a:ext cx="1000125" cy="606457"/>
            </a:xfrm>
            <a:prstGeom prst="rect">
              <a:avLst/>
            </a:prstGeom>
            <a:solidFill>
              <a:srgbClr val="FFFFCC"/>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defRPr/>
              </a:pPr>
              <a:r>
                <a:rPr lang="en-GB" sz="1400" dirty="0"/>
                <a:t>Intuitive control</a:t>
              </a:r>
            </a:p>
          </p:txBody>
        </p:sp>
        <p:cxnSp>
          <p:nvCxnSpPr>
            <p:cNvPr id="34" name="Straight Arrow Connector 33"/>
            <p:cNvCxnSpPr>
              <a:stCxn id="31" idx="3"/>
              <a:endCxn id="33" idx="1"/>
            </p:cNvCxnSpPr>
            <p:nvPr/>
          </p:nvCxnSpPr>
          <p:spPr>
            <a:xfrm>
              <a:off x="5572132" y="2846578"/>
              <a:ext cx="500066" cy="17378"/>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5497182" y="2571251"/>
              <a:ext cx="500066" cy="35674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No</a:t>
              </a:r>
            </a:p>
          </p:txBody>
        </p:sp>
      </p:grpSp>
      <p:grpSp>
        <p:nvGrpSpPr>
          <p:cNvPr id="14" name="Group 42"/>
          <p:cNvGrpSpPr/>
          <p:nvPr/>
        </p:nvGrpSpPr>
        <p:grpSpPr>
          <a:xfrm>
            <a:off x="3099877" y="2441939"/>
            <a:ext cx="2292853" cy="986123"/>
            <a:chOff x="3357554" y="2275081"/>
            <a:chExt cx="2214577" cy="1143002"/>
          </a:xfrm>
        </p:grpSpPr>
        <p:grpSp>
          <p:nvGrpSpPr>
            <p:cNvPr id="15" name="Group 22"/>
            <p:cNvGrpSpPr>
              <a:grpSpLocks/>
            </p:cNvGrpSpPr>
            <p:nvPr/>
          </p:nvGrpSpPr>
          <p:grpSpPr bwMode="auto">
            <a:xfrm>
              <a:off x="4000496" y="2275081"/>
              <a:ext cx="1571635" cy="1143002"/>
              <a:chOff x="2643174" y="4071942"/>
              <a:chExt cx="1285884" cy="928694"/>
            </a:xfrm>
            <a:solidFill>
              <a:srgbClr val="FFCC99"/>
            </a:solidFill>
          </p:grpSpPr>
          <p:sp>
            <p:nvSpPr>
              <p:cNvPr id="31" name="Diamond 30"/>
              <p:cNvSpPr/>
              <p:nvPr/>
            </p:nvSpPr>
            <p:spPr>
              <a:xfrm>
                <a:off x="2643174" y="4071942"/>
                <a:ext cx="1285884" cy="928694"/>
              </a:xfrm>
              <a:prstGeom prst="diamond">
                <a:avLst/>
              </a:prstGeom>
              <a:solidFill>
                <a:schemeClr val="bg1">
                  <a:lumMod val="95000"/>
                </a:schemeClr>
              </a:solidFill>
              <a:ln w="635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400" dirty="0"/>
              </a:p>
            </p:txBody>
          </p:sp>
          <p:sp>
            <p:nvSpPr>
              <p:cNvPr id="32" name="TextBox 24"/>
              <p:cNvSpPr txBox="1">
                <a:spLocks noChangeArrowheads="1"/>
              </p:cNvSpPr>
              <p:nvPr/>
            </p:nvSpPr>
            <p:spPr bwMode="auto">
              <a:xfrm>
                <a:off x="2708560" y="4276810"/>
                <a:ext cx="1214446" cy="492749"/>
              </a:xfrm>
              <a:prstGeom prst="rect">
                <a:avLst/>
              </a:prstGeom>
              <a:noFill/>
              <a:ln w="9525">
                <a:noFill/>
                <a:miter lim="800000"/>
                <a:headEnd/>
                <a:tailEnd/>
              </a:ln>
            </p:spPr>
            <p:txBody>
              <a:bodyPr>
                <a:spAutoFit/>
              </a:bodyPr>
              <a:lstStyle/>
              <a:p>
                <a:pPr algn="ctr"/>
                <a:r>
                  <a:rPr lang="en-GB" sz="1400" dirty="0"/>
                  <a:t>Is activity repetitive ?</a:t>
                </a:r>
              </a:p>
            </p:txBody>
          </p:sp>
        </p:grpSp>
        <p:cxnSp>
          <p:nvCxnSpPr>
            <p:cNvPr id="29" name="Shape 60"/>
            <p:cNvCxnSpPr/>
            <p:nvPr/>
          </p:nvCxnSpPr>
          <p:spPr>
            <a:xfrm flipV="1">
              <a:off x="3428992" y="2846582"/>
              <a:ext cx="571504" cy="4"/>
            </a:xfrm>
            <a:prstGeom prst="bentConnector3">
              <a:avLst>
                <a:gd name="adj1" fmla="val 50000"/>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3357554" y="2559775"/>
              <a:ext cx="500066" cy="35674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No</a:t>
              </a:r>
            </a:p>
          </p:txBody>
        </p:sp>
      </p:grpSp>
      <p:grpSp>
        <p:nvGrpSpPr>
          <p:cNvPr id="16" name="Group 45"/>
          <p:cNvGrpSpPr/>
          <p:nvPr/>
        </p:nvGrpSpPr>
        <p:grpSpPr>
          <a:xfrm>
            <a:off x="4517056" y="3388357"/>
            <a:ext cx="2059072" cy="893017"/>
            <a:chOff x="4726354" y="3372059"/>
            <a:chExt cx="1988778" cy="1035083"/>
          </a:xfrm>
        </p:grpSpPr>
        <p:sp>
          <p:nvSpPr>
            <p:cNvPr id="25" name="TextBox 24"/>
            <p:cNvSpPr txBox="1"/>
            <p:nvPr/>
          </p:nvSpPr>
          <p:spPr>
            <a:xfrm>
              <a:off x="5572132" y="3800685"/>
              <a:ext cx="1143000" cy="606457"/>
            </a:xfrm>
            <a:prstGeom prst="rect">
              <a:avLst/>
            </a:prstGeom>
            <a:solidFill>
              <a:srgbClr val="FFFFCC"/>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defRPr/>
              </a:pPr>
              <a:r>
                <a:rPr lang="en-GB" sz="1400" dirty="0"/>
                <a:t>Trial-and- error control</a:t>
              </a:r>
            </a:p>
          </p:txBody>
        </p:sp>
        <p:cxnSp>
          <p:nvCxnSpPr>
            <p:cNvPr id="26" name="Shape 25"/>
            <p:cNvCxnSpPr>
              <a:endCxn id="25" idx="1"/>
            </p:cNvCxnSpPr>
            <p:nvPr/>
          </p:nvCxnSpPr>
          <p:spPr>
            <a:xfrm>
              <a:off x="4786314" y="3418083"/>
              <a:ext cx="785818" cy="685831"/>
            </a:xfrm>
            <a:prstGeom prst="bentConnector3">
              <a:avLst>
                <a:gd name="adj1" fmla="val 50000"/>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4726354" y="3372059"/>
              <a:ext cx="500066" cy="35674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Yes</a:t>
              </a:r>
            </a:p>
          </p:txBody>
        </p:sp>
      </p:grpSp>
      <p:grpSp>
        <p:nvGrpSpPr>
          <p:cNvPr id="17" name="Group 48"/>
          <p:cNvGrpSpPr/>
          <p:nvPr/>
        </p:nvGrpSpPr>
        <p:grpSpPr>
          <a:xfrm>
            <a:off x="2227839" y="5273113"/>
            <a:ext cx="1759586" cy="653183"/>
            <a:chOff x="2515288" y="5556657"/>
            <a:chExt cx="1699515" cy="757097"/>
          </a:xfrm>
        </p:grpSpPr>
        <p:sp>
          <p:nvSpPr>
            <p:cNvPr id="22" name="TextBox 21"/>
            <p:cNvSpPr txBox="1"/>
            <p:nvPr/>
          </p:nvSpPr>
          <p:spPr>
            <a:xfrm>
              <a:off x="3214679" y="5707296"/>
              <a:ext cx="1000124" cy="606458"/>
            </a:xfrm>
            <a:prstGeom prst="rect">
              <a:avLst/>
            </a:prstGeom>
            <a:solidFill>
              <a:srgbClr val="FFFFCC"/>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Routine control</a:t>
              </a:r>
            </a:p>
          </p:txBody>
        </p:sp>
        <p:cxnSp>
          <p:nvCxnSpPr>
            <p:cNvPr id="23" name="Shape 85"/>
            <p:cNvCxnSpPr>
              <a:endCxn id="22" idx="1"/>
            </p:cNvCxnSpPr>
            <p:nvPr/>
          </p:nvCxnSpPr>
          <p:spPr>
            <a:xfrm>
              <a:off x="2571736" y="5586638"/>
              <a:ext cx="642944" cy="423887"/>
            </a:xfrm>
            <a:prstGeom prst="bentConnector3">
              <a:avLst>
                <a:gd name="adj1" fmla="val 50000"/>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2515288" y="5556657"/>
              <a:ext cx="500066" cy="356741"/>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Yes</a:t>
              </a:r>
            </a:p>
          </p:txBody>
        </p:sp>
      </p:grpSp>
      <p:grpSp>
        <p:nvGrpSpPr>
          <p:cNvPr id="28" name="Group 46"/>
          <p:cNvGrpSpPr/>
          <p:nvPr/>
        </p:nvGrpSpPr>
        <p:grpSpPr>
          <a:xfrm>
            <a:off x="1107796" y="2678457"/>
            <a:ext cx="2066024" cy="2597680"/>
            <a:chOff x="1433482" y="2549226"/>
            <a:chExt cx="1995492" cy="3010936"/>
          </a:xfrm>
        </p:grpSpPr>
        <p:grpSp>
          <p:nvGrpSpPr>
            <p:cNvPr id="39" name="Group 21"/>
            <p:cNvGrpSpPr>
              <a:grpSpLocks/>
            </p:cNvGrpSpPr>
            <p:nvPr/>
          </p:nvGrpSpPr>
          <p:grpSpPr bwMode="auto">
            <a:xfrm>
              <a:off x="1857356" y="4417161"/>
              <a:ext cx="1571618" cy="1143001"/>
              <a:chOff x="2643174" y="4071942"/>
              <a:chExt cx="1285884" cy="928694"/>
            </a:xfrm>
          </p:grpSpPr>
          <p:sp>
            <p:nvSpPr>
              <p:cNvPr id="20" name="Diamond 10"/>
              <p:cNvSpPr/>
              <p:nvPr/>
            </p:nvSpPr>
            <p:spPr>
              <a:xfrm>
                <a:off x="2643174" y="4071942"/>
                <a:ext cx="1285884" cy="928694"/>
              </a:xfrm>
              <a:prstGeom prst="diamond">
                <a:avLst/>
              </a:prstGeom>
              <a:solidFill>
                <a:schemeClr val="bg1">
                  <a:lumMod val="95000"/>
                </a:schemeClr>
              </a:solidFill>
              <a:ln w="635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400" dirty="0"/>
              </a:p>
            </p:txBody>
          </p:sp>
          <p:sp>
            <p:nvSpPr>
              <p:cNvPr id="21" name="TextBox 20"/>
              <p:cNvSpPr txBox="1">
                <a:spLocks noChangeArrowheads="1"/>
              </p:cNvSpPr>
              <p:nvPr/>
            </p:nvSpPr>
            <p:spPr bwMode="auto">
              <a:xfrm>
                <a:off x="2708560" y="4276810"/>
                <a:ext cx="1214446" cy="492750"/>
              </a:xfrm>
              <a:prstGeom prst="rect">
                <a:avLst/>
              </a:prstGeom>
              <a:noFill/>
              <a:ln w="9525">
                <a:noFill/>
                <a:miter lim="800000"/>
                <a:headEnd/>
                <a:tailEnd/>
              </a:ln>
            </p:spPr>
            <p:txBody>
              <a:bodyPr>
                <a:spAutoFit/>
              </a:bodyPr>
              <a:lstStyle/>
              <a:p>
                <a:pPr algn="ctr"/>
                <a:r>
                  <a:rPr lang="en-GB" sz="1400" dirty="0"/>
                  <a:t>Is activity repetitive ?</a:t>
                </a:r>
              </a:p>
            </p:txBody>
          </p:sp>
        </p:grpSp>
        <p:cxnSp>
          <p:nvCxnSpPr>
            <p:cNvPr id="18" name="Shape 63"/>
            <p:cNvCxnSpPr/>
            <p:nvPr/>
          </p:nvCxnSpPr>
          <p:spPr>
            <a:xfrm rot="10800000" flipH="1" flipV="1">
              <a:off x="1785918" y="2823570"/>
              <a:ext cx="71438" cy="2165092"/>
            </a:xfrm>
            <a:prstGeom prst="bentConnector3">
              <a:avLst>
                <a:gd name="adj1" fmla="val -319998"/>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1433482" y="2549226"/>
              <a:ext cx="500066" cy="35674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defRPr/>
              </a:pPr>
              <a:r>
                <a:rPr lang="en-GB" sz="1400" dirty="0"/>
                <a:t>Yes</a:t>
              </a:r>
            </a:p>
          </p:txBody>
        </p:sp>
      </p:grpSp>
      <p:sp>
        <p:nvSpPr>
          <p:cNvPr id="49" name="Text Box 9"/>
          <p:cNvSpPr txBox="1">
            <a:spLocks noChangeArrowheads="1"/>
          </p:cNvSpPr>
          <p:nvPr/>
        </p:nvSpPr>
        <p:spPr bwMode="auto">
          <a:xfrm>
            <a:off x="505172" y="446942"/>
            <a:ext cx="8892480" cy="523220"/>
          </a:xfrm>
          <a:prstGeom prst="rect">
            <a:avLst/>
          </a:prstGeom>
          <a:noFill/>
          <a:ln w="9525">
            <a:noFill/>
            <a:miter lim="800000"/>
            <a:headEnd type="none" w="sm" len="lg"/>
            <a:tailEnd type="none" w="sm" len="lg"/>
          </a:ln>
          <a:effectLst/>
        </p:spPr>
        <p:txBody>
          <a:bodyPr wrap="square">
            <a:spAutoFit/>
          </a:bodyPr>
          <a:lstStyle/>
          <a:p>
            <a:pPr algn="ctr"/>
            <a:r>
              <a:rPr lang="en-US" sz="2800" b="1" dirty="0"/>
              <a:t>Monitoring and control types</a:t>
            </a:r>
            <a:endParaRPr lang="en-GB" sz="2800" b="1" dirty="0"/>
          </a:p>
        </p:txBody>
      </p:sp>
      <p:sp>
        <p:nvSpPr>
          <p:cNvPr id="51" name="Text Box 4"/>
          <p:cNvSpPr txBox="1">
            <a:spLocks noChangeArrowheads="1"/>
          </p:cNvSpPr>
          <p:nvPr/>
        </p:nvSpPr>
        <p:spPr bwMode="auto">
          <a:xfrm>
            <a:off x="869695" y="6166129"/>
            <a:ext cx="8534400" cy="215444"/>
          </a:xfrm>
          <a:prstGeom prst="rect">
            <a:avLst/>
          </a:prstGeom>
          <a:noFill/>
          <a:ln w="9525">
            <a:noFill/>
            <a:miter lim="800000"/>
            <a:headEnd/>
            <a:tailEnd/>
          </a:ln>
        </p:spPr>
        <p:txBody>
          <a:bodyPr>
            <a:spAutoFit/>
          </a:bodyPr>
          <a:lstStyle/>
          <a:p>
            <a:r>
              <a:rPr lang="en-IN" sz="800" i="1" dirty="0"/>
              <a:t>Source</a:t>
            </a:r>
            <a:r>
              <a:rPr lang="en-IN" sz="800" dirty="0"/>
              <a:t>: Based on Hofstede, G. (1981) ‘Management control of public and not-for-profit activities’,</a:t>
            </a:r>
            <a:r>
              <a:rPr lang="en-IN" sz="800" i="1" dirty="0"/>
              <a:t> Accounting, Organisations and Society</a:t>
            </a:r>
            <a:r>
              <a:rPr lang="en-IN" sz="800" dirty="0"/>
              <a:t>, 6 (3), pp. 193–211.</a:t>
            </a:r>
            <a:endParaRPr lang="en-GB" altLang="en-US" sz="800" kern="0" dirty="0">
              <a:solidFill>
                <a:srgbClr val="000000"/>
              </a:solidFill>
            </a:endParaRPr>
          </a:p>
        </p:txBody>
      </p:sp>
    </p:spTree>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8"/>
          <p:cNvSpPr txBox="1">
            <a:spLocks noChangeArrowheads="1"/>
          </p:cNvSpPr>
          <p:nvPr/>
        </p:nvSpPr>
        <p:spPr bwMode="auto">
          <a:xfrm>
            <a:off x="1088500" y="2466674"/>
            <a:ext cx="2093423" cy="461665"/>
          </a:xfrm>
          <a:prstGeom prst="rect">
            <a:avLst/>
          </a:prstGeom>
          <a:noFill/>
          <a:ln w="9525">
            <a:noFill/>
            <a:miter lim="800000"/>
            <a:headEnd type="none" w="sm" len="lg"/>
            <a:tailEnd type="none" w="sm" len="lg"/>
          </a:ln>
          <a:effectLst/>
        </p:spPr>
        <p:txBody>
          <a:bodyPr wrap="square">
            <a:spAutoFit/>
          </a:bodyPr>
          <a:lstStyle/>
          <a:p>
            <a:pPr algn="r">
              <a:spcBef>
                <a:spcPct val="50000"/>
              </a:spcBef>
            </a:pPr>
            <a:r>
              <a:rPr lang="en-GB" sz="1200" dirty="0"/>
              <a:t>Fully meeting business requirements (%)</a:t>
            </a:r>
            <a:endParaRPr lang="en-US" sz="1200" dirty="0"/>
          </a:p>
        </p:txBody>
      </p:sp>
      <p:grpSp>
        <p:nvGrpSpPr>
          <p:cNvPr id="4" name="Group 34"/>
          <p:cNvGrpSpPr/>
          <p:nvPr/>
        </p:nvGrpSpPr>
        <p:grpSpPr>
          <a:xfrm>
            <a:off x="3426069" y="2571560"/>
            <a:ext cx="3987729" cy="98742"/>
            <a:chOff x="1714488" y="1543029"/>
            <a:chExt cx="2862283" cy="80963"/>
          </a:xfrm>
        </p:grpSpPr>
        <p:grpSp>
          <p:nvGrpSpPr>
            <p:cNvPr id="5" name="Group 12"/>
            <p:cNvGrpSpPr/>
            <p:nvPr/>
          </p:nvGrpSpPr>
          <p:grpSpPr>
            <a:xfrm>
              <a:off x="1714488" y="1546187"/>
              <a:ext cx="357190" cy="77805"/>
              <a:chOff x="3429000" y="2190733"/>
              <a:chExt cx="357190" cy="77805"/>
            </a:xfrm>
          </p:grpSpPr>
          <p:cxnSp>
            <p:nvCxnSpPr>
              <p:cNvPr id="10" name="Straight Connector 9"/>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 name="Group 13"/>
            <p:cNvGrpSpPr/>
            <p:nvPr/>
          </p:nvGrpSpPr>
          <p:grpSpPr>
            <a:xfrm>
              <a:off x="2071678" y="1543029"/>
              <a:ext cx="357190" cy="77805"/>
              <a:chOff x="3429000" y="2190733"/>
              <a:chExt cx="357190" cy="77805"/>
            </a:xfrm>
          </p:grpSpPr>
          <p:cxnSp>
            <p:nvCxnSpPr>
              <p:cNvPr id="15" name="Straight Connector 14"/>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7" name="Group 16"/>
            <p:cNvGrpSpPr/>
            <p:nvPr/>
          </p:nvGrpSpPr>
          <p:grpSpPr>
            <a:xfrm>
              <a:off x="2433631" y="1546187"/>
              <a:ext cx="357190" cy="77805"/>
              <a:chOff x="3429000" y="2190733"/>
              <a:chExt cx="357190" cy="77805"/>
            </a:xfrm>
          </p:grpSpPr>
          <p:cxnSp>
            <p:nvCxnSpPr>
              <p:cNvPr id="18" name="Straight Connector 17"/>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 name="Group 19"/>
            <p:cNvGrpSpPr/>
            <p:nvPr/>
          </p:nvGrpSpPr>
          <p:grpSpPr>
            <a:xfrm>
              <a:off x="2790821" y="1543029"/>
              <a:ext cx="357190" cy="77805"/>
              <a:chOff x="3429000" y="2190733"/>
              <a:chExt cx="357190" cy="77805"/>
            </a:xfrm>
          </p:grpSpPr>
          <p:cxnSp>
            <p:nvCxnSpPr>
              <p:cNvPr id="21" name="Straight Connector 20"/>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 name="Group 22"/>
            <p:cNvGrpSpPr/>
            <p:nvPr/>
          </p:nvGrpSpPr>
          <p:grpSpPr>
            <a:xfrm>
              <a:off x="3143248" y="1546187"/>
              <a:ext cx="357190" cy="77805"/>
              <a:chOff x="3429000" y="2190733"/>
              <a:chExt cx="357190" cy="77805"/>
            </a:xfrm>
          </p:grpSpPr>
          <p:cxnSp>
            <p:nvCxnSpPr>
              <p:cNvPr id="24" name="Straight Connector 23"/>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1" name="Group 25"/>
            <p:cNvGrpSpPr/>
            <p:nvPr/>
          </p:nvGrpSpPr>
          <p:grpSpPr>
            <a:xfrm>
              <a:off x="3500438" y="1543029"/>
              <a:ext cx="357190" cy="77805"/>
              <a:chOff x="3429000" y="2190733"/>
              <a:chExt cx="357190" cy="77805"/>
            </a:xfrm>
          </p:grpSpPr>
          <p:cxnSp>
            <p:nvCxnSpPr>
              <p:cNvPr id="27" name="Straight Connector 26"/>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3" name="Group 28"/>
            <p:cNvGrpSpPr/>
            <p:nvPr/>
          </p:nvGrpSpPr>
          <p:grpSpPr>
            <a:xfrm>
              <a:off x="3862391" y="1546187"/>
              <a:ext cx="357190" cy="77805"/>
              <a:chOff x="3429000" y="2190733"/>
              <a:chExt cx="357190" cy="77805"/>
            </a:xfrm>
          </p:grpSpPr>
          <p:cxnSp>
            <p:nvCxnSpPr>
              <p:cNvPr id="30" name="Straight Connector 29"/>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4" name="Straight Connector 33"/>
            <p:cNvCxnSpPr/>
            <p:nvPr/>
          </p:nvCxnSpPr>
          <p:spPr>
            <a:xfrm>
              <a:off x="4219581" y="1620834"/>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7" name="Straight Connector 36"/>
          <p:cNvCxnSpPr/>
          <p:nvPr/>
        </p:nvCxnSpPr>
        <p:spPr>
          <a:xfrm rot="5400000">
            <a:off x="1682310" y="4317590"/>
            <a:ext cx="345499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5686301" y="4299055"/>
            <a:ext cx="345499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 Box 8"/>
          <p:cNvSpPr txBox="1">
            <a:spLocks noChangeArrowheads="1"/>
          </p:cNvSpPr>
          <p:nvPr/>
        </p:nvSpPr>
        <p:spPr bwMode="auto">
          <a:xfrm>
            <a:off x="1311716" y="3009120"/>
            <a:ext cx="1866574" cy="461665"/>
          </a:xfrm>
          <a:prstGeom prst="rect">
            <a:avLst/>
          </a:prstGeom>
          <a:noFill/>
          <a:ln w="9525">
            <a:noFill/>
            <a:miter lim="800000"/>
            <a:headEnd type="none" w="sm" len="lg"/>
            <a:tailEnd type="none" w="sm" len="lg"/>
          </a:ln>
          <a:effectLst/>
        </p:spPr>
        <p:txBody>
          <a:bodyPr wrap="square">
            <a:spAutoFit/>
          </a:bodyPr>
          <a:lstStyle/>
          <a:p>
            <a:pPr algn="r">
              <a:spcBef>
                <a:spcPct val="50000"/>
              </a:spcBef>
            </a:pPr>
            <a:r>
              <a:rPr lang="en-GB" sz="1200" dirty="0"/>
              <a:t>Response time acceptable (%)</a:t>
            </a:r>
            <a:endParaRPr lang="en-US" sz="1200" dirty="0"/>
          </a:p>
        </p:txBody>
      </p:sp>
      <p:grpSp>
        <p:nvGrpSpPr>
          <p:cNvPr id="14" name="Group 39"/>
          <p:cNvGrpSpPr/>
          <p:nvPr/>
        </p:nvGrpSpPr>
        <p:grpSpPr>
          <a:xfrm>
            <a:off x="3422437" y="3114005"/>
            <a:ext cx="3987729" cy="98742"/>
            <a:chOff x="1714488" y="1543029"/>
            <a:chExt cx="2862283" cy="80963"/>
          </a:xfrm>
        </p:grpSpPr>
        <p:grpSp>
          <p:nvGrpSpPr>
            <p:cNvPr id="17" name="Group 12"/>
            <p:cNvGrpSpPr/>
            <p:nvPr/>
          </p:nvGrpSpPr>
          <p:grpSpPr>
            <a:xfrm>
              <a:off x="1714488" y="1546187"/>
              <a:ext cx="357190" cy="77805"/>
              <a:chOff x="3429000" y="2190733"/>
              <a:chExt cx="357190" cy="77805"/>
            </a:xfrm>
          </p:grpSpPr>
          <p:cxnSp>
            <p:nvCxnSpPr>
              <p:cNvPr id="61" name="Straight Connector 9"/>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0" name="Group 13"/>
            <p:cNvGrpSpPr/>
            <p:nvPr/>
          </p:nvGrpSpPr>
          <p:grpSpPr>
            <a:xfrm>
              <a:off x="2071678" y="1543029"/>
              <a:ext cx="357190" cy="77805"/>
              <a:chOff x="3429000" y="2190733"/>
              <a:chExt cx="357190" cy="77805"/>
            </a:xfrm>
          </p:grpSpPr>
          <p:cxnSp>
            <p:nvCxnSpPr>
              <p:cNvPr id="59" name="Straight Connector 58"/>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 name="Group 16"/>
            <p:cNvGrpSpPr/>
            <p:nvPr/>
          </p:nvGrpSpPr>
          <p:grpSpPr>
            <a:xfrm>
              <a:off x="2433631" y="1546187"/>
              <a:ext cx="357190" cy="77805"/>
              <a:chOff x="3429000" y="2190733"/>
              <a:chExt cx="357190" cy="77805"/>
            </a:xfrm>
          </p:grpSpPr>
          <p:cxnSp>
            <p:nvCxnSpPr>
              <p:cNvPr id="57" name="Straight Connector 56"/>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 name="Group 19"/>
            <p:cNvGrpSpPr/>
            <p:nvPr/>
          </p:nvGrpSpPr>
          <p:grpSpPr>
            <a:xfrm>
              <a:off x="2790821" y="1543029"/>
              <a:ext cx="357190" cy="77805"/>
              <a:chOff x="3429000" y="2190733"/>
              <a:chExt cx="357190" cy="77805"/>
            </a:xfrm>
          </p:grpSpPr>
          <p:cxnSp>
            <p:nvCxnSpPr>
              <p:cNvPr id="55" name="Straight Connector 54"/>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9" name="Group 22"/>
            <p:cNvGrpSpPr/>
            <p:nvPr/>
          </p:nvGrpSpPr>
          <p:grpSpPr>
            <a:xfrm>
              <a:off x="3143248" y="1546187"/>
              <a:ext cx="357190" cy="77805"/>
              <a:chOff x="3429000" y="2190733"/>
              <a:chExt cx="357190" cy="77805"/>
            </a:xfrm>
          </p:grpSpPr>
          <p:cxnSp>
            <p:nvCxnSpPr>
              <p:cNvPr id="53" name="Straight Connector 52"/>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8" name="Group 25"/>
            <p:cNvGrpSpPr/>
            <p:nvPr/>
          </p:nvGrpSpPr>
          <p:grpSpPr>
            <a:xfrm>
              <a:off x="3500438" y="1543029"/>
              <a:ext cx="357190" cy="77805"/>
              <a:chOff x="3429000" y="2190733"/>
              <a:chExt cx="357190" cy="77805"/>
            </a:xfrm>
          </p:grpSpPr>
          <p:cxnSp>
            <p:nvCxnSpPr>
              <p:cNvPr id="51" name="Straight Connector 50"/>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7" name="Group 28"/>
            <p:cNvGrpSpPr/>
            <p:nvPr/>
          </p:nvGrpSpPr>
          <p:grpSpPr>
            <a:xfrm>
              <a:off x="3862391" y="1546187"/>
              <a:ext cx="357190" cy="77805"/>
              <a:chOff x="3429000" y="2190733"/>
              <a:chExt cx="357190" cy="77805"/>
            </a:xfrm>
          </p:grpSpPr>
          <p:cxnSp>
            <p:nvCxnSpPr>
              <p:cNvPr id="49" name="Straight Connector 48"/>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48" name="Straight Connector 47"/>
            <p:cNvCxnSpPr/>
            <p:nvPr/>
          </p:nvCxnSpPr>
          <p:spPr>
            <a:xfrm>
              <a:off x="4219581" y="1620834"/>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3" name="Text Box 8"/>
          <p:cNvSpPr txBox="1">
            <a:spLocks noChangeArrowheads="1"/>
          </p:cNvSpPr>
          <p:nvPr/>
        </p:nvSpPr>
        <p:spPr bwMode="auto">
          <a:xfrm>
            <a:off x="1557909" y="3540198"/>
            <a:ext cx="1624013" cy="461665"/>
          </a:xfrm>
          <a:prstGeom prst="rect">
            <a:avLst/>
          </a:prstGeom>
          <a:noFill/>
          <a:ln w="9525">
            <a:noFill/>
            <a:miter lim="800000"/>
            <a:headEnd type="none" w="sm" len="lg"/>
            <a:tailEnd type="none" w="sm" len="lg"/>
          </a:ln>
          <a:effectLst/>
        </p:spPr>
        <p:txBody>
          <a:bodyPr wrap="square">
            <a:spAutoFit/>
          </a:bodyPr>
          <a:lstStyle/>
          <a:p>
            <a:pPr algn="r">
              <a:spcBef>
                <a:spcPct val="50000"/>
              </a:spcBef>
            </a:pPr>
            <a:r>
              <a:rPr lang="en-GB" sz="1200" dirty="0"/>
              <a:t>Report finished as promised (%)</a:t>
            </a:r>
            <a:endParaRPr lang="en-US" sz="1200" dirty="0"/>
          </a:p>
        </p:txBody>
      </p:sp>
      <p:grpSp>
        <p:nvGrpSpPr>
          <p:cNvPr id="250" name="Group 63"/>
          <p:cNvGrpSpPr/>
          <p:nvPr/>
        </p:nvGrpSpPr>
        <p:grpSpPr>
          <a:xfrm>
            <a:off x="3426069" y="3645083"/>
            <a:ext cx="3987729" cy="98742"/>
            <a:chOff x="1714488" y="1543029"/>
            <a:chExt cx="2862283" cy="80963"/>
          </a:xfrm>
        </p:grpSpPr>
        <p:grpSp>
          <p:nvGrpSpPr>
            <p:cNvPr id="251" name="Group 12"/>
            <p:cNvGrpSpPr/>
            <p:nvPr/>
          </p:nvGrpSpPr>
          <p:grpSpPr>
            <a:xfrm>
              <a:off x="1714488" y="1546187"/>
              <a:ext cx="357190" cy="77805"/>
              <a:chOff x="3429000" y="2190733"/>
              <a:chExt cx="357190" cy="77805"/>
            </a:xfrm>
          </p:grpSpPr>
          <p:cxnSp>
            <p:nvCxnSpPr>
              <p:cNvPr id="85" name="Straight Connector 9"/>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3" name="Group 13"/>
            <p:cNvGrpSpPr/>
            <p:nvPr/>
          </p:nvGrpSpPr>
          <p:grpSpPr>
            <a:xfrm>
              <a:off x="2071678" y="1543029"/>
              <a:ext cx="357190" cy="77805"/>
              <a:chOff x="3429000" y="2190733"/>
              <a:chExt cx="357190" cy="77805"/>
            </a:xfrm>
          </p:grpSpPr>
          <p:cxnSp>
            <p:nvCxnSpPr>
              <p:cNvPr id="83" name="Straight Connector 82"/>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4" name="Group 16"/>
            <p:cNvGrpSpPr/>
            <p:nvPr/>
          </p:nvGrpSpPr>
          <p:grpSpPr>
            <a:xfrm>
              <a:off x="2433631" y="1546187"/>
              <a:ext cx="357190" cy="77805"/>
              <a:chOff x="3429000" y="2190733"/>
              <a:chExt cx="357190" cy="77805"/>
            </a:xfrm>
          </p:grpSpPr>
          <p:cxnSp>
            <p:nvCxnSpPr>
              <p:cNvPr id="81" name="Straight Connector 80"/>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5" name="Group 19"/>
            <p:cNvGrpSpPr/>
            <p:nvPr/>
          </p:nvGrpSpPr>
          <p:grpSpPr>
            <a:xfrm>
              <a:off x="2790821" y="1543029"/>
              <a:ext cx="357190" cy="77805"/>
              <a:chOff x="3429000" y="2190733"/>
              <a:chExt cx="357190" cy="77805"/>
            </a:xfrm>
          </p:grpSpPr>
          <p:cxnSp>
            <p:nvCxnSpPr>
              <p:cNvPr id="79" name="Straight Connector 78"/>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2" name="Group 22"/>
            <p:cNvGrpSpPr/>
            <p:nvPr/>
          </p:nvGrpSpPr>
          <p:grpSpPr>
            <a:xfrm>
              <a:off x="3143248" y="1546187"/>
              <a:ext cx="357190" cy="77805"/>
              <a:chOff x="3429000" y="2190733"/>
              <a:chExt cx="357190" cy="77805"/>
            </a:xfrm>
          </p:grpSpPr>
          <p:cxnSp>
            <p:nvCxnSpPr>
              <p:cNvPr id="77" name="Straight Connector 76"/>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3" name="Group 25"/>
            <p:cNvGrpSpPr/>
            <p:nvPr/>
          </p:nvGrpSpPr>
          <p:grpSpPr>
            <a:xfrm>
              <a:off x="3500438" y="1543029"/>
              <a:ext cx="357190" cy="77805"/>
              <a:chOff x="3429000" y="2190733"/>
              <a:chExt cx="357190" cy="77805"/>
            </a:xfrm>
          </p:grpSpPr>
          <p:cxnSp>
            <p:nvCxnSpPr>
              <p:cNvPr id="75" name="Straight Connector 74"/>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5" name="Group 28"/>
            <p:cNvGrpSpPr/>
            <p:nvPr/>
          </p:nvGrpSpPr>
          <p:grpSpPr>
            <a:xfrm>
              <a:off x="3862391" y="1546187"/>
              <a:ext cx="357190" cy="77805"/>
              <a:chOff x="3429000" y="2190733"/>
              <a:chExt cx="357190" cy="77805"/>
            </a:xfrm>
          </p:grpSpPr>
          <p:cxnSp>
            <p:nvCxnSpPr>
              <p:cNvPr id="73" name="Straight Connector 72"/>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72" name="Straight Connector 71"/>
            <p:cNvCxnSpPr/>
            <p:nvPr/>
          </p:nvCxnSpPr>
          <p:spPr>
            <a:xfrm>
              <a:off x="4219581" y="1620834"/>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7" name="Text Box 8"/>
          <p:cNvSpPr txBox="1">
            <a:spLocks noChangeArrowheads="1"/>
          </p:cNvSpPr>
          <p:nvPr/>
        </p:nvSpPr>
        <p:spPr bwMode="auto">
          <a:xfrm>
            <a:off x="1554277" y="4082645"/>
            <a:ext cx="1624013" cy="461665"/>
          </a:xfrm>
          <a:prstGeom prst="rect">
            <a:avLst/>
          </a:prstGeom>
          <a:noFill/>
          <a:ln w="9525">
            <a:noFill/>
            <a:miter lim="800000"/>
            <a:headEnd type="none" w="sm" len="lg"/>
            <a:tailEnd type="none" w="sm" len="lg"/>
          </a:ln>
          <a:effectLst/>
        </p:spPr>
        <p:txBody>
          <a:bodyPr wrap="square">
            <a:spAutoFit/>
          </a:bodyPr>
          <a:lstStyle/>
          <a:p>
            <a:pPr algn="r">
              <a:spcBef>
                <a:spcPct val="50000"/>
              </a:spcBef>
            </a:pPr>
            <a:r>
              <a:rPr lang="en-GB" sz="1200" dirty="0"/>
              <a:t>Customised as requested (%)</a:t>
            </a:r>
            <a:endParaRPr lang="en-US" sz="1200" dirty="0"/>
          </a:p>
        </p:txBody>
      </p:sp>
      <p:grpSp>
        <p:nvGrpSpPr>
          <p:cNvPr id="36" name="Group 87"/>
          <p:cNvGrpSpPr/>
          <p:nvPr/>
        </p:nvGrpSpPr>
        <p:grpSpPr>
          <a:xfrm>
            <a:off x="3422437" y="4187529"/>
            <a:ext cx="3987729" cy="98742"/>
            <a:chOff x="1714488" y="1543029"/>
            <a:chExt cx="2862283" cy="80963"/>
          </a:xfrm>
        </p:grpSpPr>
        <p:grpSp>
          <p:nvGrpSpPr>
            <p:cNvPr id="40" name="Group 12"/>
            <p:cNvGrpSpPr/>
            <p:nvPr/>
          </p:nvGrpSpPr>
          <p:grpSpPr>
            <a:xfrm>
              <a:off x="1714488" y="1546187"/>
              <a:ext cx="357190" cy="77805"/>
              <a:chOff x="3429000" y="2190733"/>
              <a:chExt cx="357190" cy="77805"/>
            </a:xfrm>
          </p:grpSpPr>
          <p:cxnSp>
            <p:nvCxnSpPr>
              <p:cNvPr id="109" name="Straight Connector 9"/>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1" name="Group 13"/>
            <p:cNvGrpSpPr/>
            <p:nvPr/>
          </p:nvGrpSpPr>
          <p:grpSpPr>
            <a:xfrm>
              <a:off x="2071678" y="1543029"/>
              <a:ext cx="357190" cy="77805"/>
              <a:chOff x="3429000" y="2190733"/>
              <a:chExt cx="357190" cy="77805"/>
            </a:xfrm>
          </p:grpSpPr>
          <p:cxnSp>
            <p:nvCxnSpPr>
              <p:cNvPr id="107" name="Straight Connector 106"/>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2" name="Group 16"/>
            <p:cNvGrpSpPr/>
            <p:nvPr/>
          </p:nvGrpSpPr>
          <p:grpSpPr>
            <a:xfrm>
              <a:off x="2433631" y="1546187"/>
              <a:ext cx="357190" cy="77805"/>
              <a:chOff x="3429000" y="2190733"/>
              <a:chExt cx="357190" cy="77805"/>
            </a:xfrm>
          </p:grpSpPr>
          <p:cxnSp>
            <p:nvCxnSpPr>
              <p:cNvPr id="105" name="Straight Connector 104"/>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3" name="Group 19"/>
            <p:cNvGrpSpPr/>
            <p:nvPr/>
          </p:nvGrpSpPr>
          <p:grpSpPr>
            <a:xfrm>
              <a:off x="2790821" y="1543029"/>
              <a:ext cx="357190" cy="77805"/>
              <a:chOff x="3429000" y="2190733"/>
              <a:chExt cx="357190" cy="77805"/>
            </a:xfrm>
          </p:grpSpPr>
          <p:cxnSp>
            <p:nvCxnSpPr>
              <p:cNvPr id="103" name="Straight Connector 102"/>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4" name="Group 22"/>
            <p:cNvGrpSpPr/>
            <p:nvPr/>
          </p:nvGrpSpPr>
          <p:grpSpPr>
            <a:xfrm>
              <a:off x="3143248" y="1546187"/>
              <a:ext cx="357190" cy="77805"/>
              <a:chOff x="3429000" y="2190733"/>
              <a:chExt cx="357190" cy="77805"/>
            </a:xfrm>
          </p:grpSpPr>
          <p:cxnSp>
            <p:nvCxnSpPr>
              <p:cNvPr id="101" name="Straight Connector 100"/>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5" name="Group 25"/>
            <p:cNvGrpSpPr/>
            <p:nvPr/>
          </p:nvGrpSpPr>
          <p:grpSpPr>
            <a:xfrm>
              <a:off x="3500438" y="1543029"/>
              <a:ext cx="357190" cy="77805"/>
              <a:chOff x="3429000" y="2190733"/>
              <a:chExt cx="357190" cy="77805"/>
            </a:xfrm>
          </p:grpSpPr>
          <p:cxnSp>
            <p:nvCxnSpPr>
              <p:cNvPr id="99" name="Straight Connector 98"/>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6" name="Group 28"/>
            <p:cNvGrpSpPr/>
            <p:nvPr/>
          </p:nvGrpSpPr>
          <p:grpSpPr>
            <a:xfrm>
              <a:off x="3862391" y="1546187"/>
              <a:ext cx="357190" cy="77805"/>
              <a:chOff x="3429000" y="2190733"/>
              <a:chExt cx="357190" cy="77805"/>
            </a:xfrm>
          </p:grpSpPr>
          <p:cxnSp>
            <p:nvCxnSpPr>
              <p:cNvPr id="97" name="Straight Connector 96"/>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96" name="Straight Connector 95"/>
            <p:cNvCxnSpPr/>
            <p:nvPr/>
          </p:nvCxnSpPr>
          <p:spPr>
            <a:xfrm>
              <a:off x="4219581" y="1620834"/>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11" name="Text Box 8"/>
          <p:cNvSpPr txBox="1">
            <a:spLocks noChangeArrowheads="1"/>
          </p:cNvSpPr>
          <p:nvPr/>
        </p:nvSpPr>
        <p:spPr bwMode="auto">
          <a:xfrm>
            <a:off x="1557909" y="4613724"/>
            <a:ext cx="1624013" cy="461665"/>
          </a:xfrm>
          <a:prstGeom prst="rect">
            <a:avLst/>
          </a:prstGeom>
          <a:noFill/>
          <a:ln w="9525">
            <a:noFill/>
            <a:miter lim="800000"/>
            <a:headEnd type="none" w="sm" len="lg"/>
            <a:tailEnd type="none" w="sm" len="lg"/>
          </a:ln>
          <a:effectLst/>
        </p:spPr>
        <p:txBody>
          <a:bodyPr wrap="square">
            <a:spAutoFit/>
          </a:bodyPr>
          <a:lstStyle/>
          <a:p>
            <a:pPr algn="r">
              <a:spcBef>
                <a:spcPct val="50000"/>
              </a:spcBef>
            </a:pPr>
            <a:r>
              <a:rPr lang="en-GB" sz="1200" dirty="0"/>
              <a:t>Cost per project ($’0000)</a:t>
            </a:r>
            <a:endParaRPr lang="en-US" sz="1200" dirty="0"/>
          </a:p>
        </p:txBody>
      </p:sp>
      <p:grpSp>
        <p:nvGrpSpPr>
          <p:cNvPr id="47" name="Group 111"/>
          <p:cNvGrpSpPr/>
          <p:nvPr/>
        </p:nvGrpSpPr>
        <p:grpSpPr>
          <a:xfrm>
            <a:off x="3426069" y="4718608"/>
            <a:ext cx="3987729" cy="98742"/>
            <a:chOff x="1714488" y="1543029"/>
            <a:chExt cx="2862283" cy="80963"/>
          </a:xfrm>
        </p:grpSpPr>
        <p:grpSp>
          <p:nvGrpSpPr>
            <p:cNvPr id="256" name="Group 12"/>
            <p:cNvGrpSpPr/>
            <p:nvPr/>
          </p:nvGrpSpPr>
          <p:grpSpPr>
            <a:xfrm>
              <a:off x="1714488" y="1546187"/>
              <a:ext cx="357190" cy="77805"/>
              <a:chOff x="3429000" y="2190733"/>
              <a:chExt cx="357190" cy="77805"/>
            </a:xfrm>
          </p:grpSpPr>
          <p:cxnSp>
            <p:nvCxnSpPr>
              <p:cNvPr id="133" name="Straight Connector 9"/>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7" name="Group 13"/>
            <p:cNvGrpSpPr/>
            <p:nvPr/>
          </p:nvGrpSpPr>
          <p:grpSpPr>
            <a:xfrm>
              <a:off x="2071678" y="1543029"/>
              <a:ext cx="357190" cy="77805"/>
              <a:chOff x="3429000" y="2190733"/>
              <a:chExt cx="357190" cy="77805"/>
            </a:xfrm>
          </p:grpSpPr>
          <p:cxnSp>
            <p:nvCxnSpPr>
              <p:cNvPr id="131" name="Straight Connector 130"/>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8" name="Group 16"/>
            <p:cNvGrpSpPr/>
            <p:nvPr/>
          </p:nvGrpSpPr>
          <p:grpSpPr>
            <a:xfrm>
              <a:off x="2433631" y="1546187"/>
              <a:ext cx="357190" cy="77805"/>
              <a:chOff x="3429000" y="2190733"/>
              <a:chExt cx="357190" cy="77805"/>
            </a:xfrm>
          </p:grpSpPr>
          <p:cxnSp>
            <p:nvCxnSpPr>
              <p:cNvPr id="129" name="Straight Connector 128"/>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9" name="Group 19"/>
            <p:cNvGrpSpPr/>
            <p:nvPr/>
          </p:nvGrpSpPr>
          <p:grpSpPr>
            <a:xfrm>
              <a:off x="2790821" y="1543029"/>
              <a:ext cx="357190" cy="77805"/>
              <a:chOff x="3429000" y="2190733"/>
              <a:chExt cx="357190" cy="77805"/>
            </a:xfrm>
          </p:grpSpPr>
          <p:cxnSp>
            <p:nvCxnSpPr>
              <p:cNvPr id="127" name="Straight Connector 126"/>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0" name="Group 22"/>
            <p:cNvGrpSpPr/>
            <p:nvPr/>
          </p:nvGrpSpPr>
          <p:grpSpPr>
            <a:xfrm>
              <a:off x="3143248" y="1546187"/>
              <a:ext cx="357190" cy="77805"/>
              <a:chOff x="3429000" y="2190733"/>
              <a:chExt cx="357190" cy="77805"/>
            </a:xfrm>
          </p:grpSpPr>
          <p:cxnSp>
            <p:nvCxnSpPr>
              <p:cNvPr id="125" name="Straight Connector 124"/>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7" name="Group 25"/>
            <p:cNvGrpSpPr/>
            <p:nvPr/>
          </p:nvGrpSpPr>
          <p:grpSpPr>
            <a:xfrm>
              <a:off x="3500438" y="1543029"/>
              <a:ext cx="357190" cy="77805"/>
              <a:chOff x="3429000" y="2190733"/>
              <a:chExt cx="357190" cy="77805"/>
            </a:xfrm>
          </p:grpSpPr>
          <p:cxnSp>
            <p:nvCxnSpPr>
              <p:cNvPr id="123" name="Straight Connector 122"/>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0" name="Group 28"/>
            <p:cNvGrpSpPr/>
            <p:nvPr/>
          </p:nvGrpSpPr>
          <p:grpSpPr>
            <a:xfrm>
              <a:off x="3862391" y="1546187"/>
              <a:ext cx="357190" cy="77805"/>
              <a:chOff x="3429000" y="2190733"/>
              <a:chExt cx="357190" cy="77805"/>
            </a:xfrm>
          </p:grpSpPr>
          <p:cxnSp>
            <p:nvCxnSpPr>
              <p:cNvPr id="121" name="Straight Connector 120"/>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20" name="Straight Connector 119"/>
            <p:cNvCxnSpPr/>
            <p:nvPr/>
          </p:nvCxnSpPr>
          <p:spPr>
            <a:xfrm>
              <a:off x="4219581" y="1620834"/>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35" name="Text Box 8"/>
          <p:cNvSpPr txBox="1">
            <a:spLocks noChangeArrowheads="1"/>
          </p:cNvSpPr>
          <p:nvPr/>
        </p:nvSpPr>
        <p:spPr bwMode="auto">
          <a:xfrm>
            <a:off x="1554277" y="5156168"/>
            <a:ext cx="1624013" cy="461665"/>
          </a:xfrm>
          <a:prstGeom prst="rect">
            <a:avLst/>
          </a:prstGeom>
          <a:noFill/>
          <a:ln w="9525">
            <a:noFill/>
            <a:miter lim="800000"/>
            <a:headEnd type="none" w="sm" len="lg"/>
            <a:tailEnd type="none" w="sm" len="lg"/>
          </a:ln>
          <a:effectLst/>
        </p:spPr>
        <p:txBody>
          <a:bodyPr wrap="square">
            <a:spAutoFit/>
          </a:bodyPr>
          <a:lstStyle/>
          <a:p>
            <a:pPr algn="r">
              <a:spcBef>
                <a:spcPct val="50000"/>
              </a:spcBef>
            </a:pPr>
            <a:r>
              <a:rPr lang="en-GB" sz="1200" dirty="0"/>
              <a:t>Follow-up service acceptable (%)</a:t>
            </a:r>
            <a:endParaRPr lang="en-US" sz="1200" dirty="0"/>
          </a:p>
        </p:txBody>
      </p:sp>
      <p:grpSp>
        <p:nvGrpSpPr>
          <p:cNvPr id="271" name="Group 135"/>
          <p:cNvGrpSpPr/>
          <p:nvPr/>
        </p:nvGrpSpPr>
        <p:grpSpPr>
          <a:xfrm>
            <a:off x="3422437" y="5261054"/>
            <a:ext cx="3987729" cy="98742"/>
            <a:chOff x="1714488" y="1543029"/>
            <a:chExt cx="2862283" cy="80963"/>
          </a:xfrm>
        </p:grpSpPr>
        <p:grpSp>
          <p:nvGrpSpPr>
            <p:cNvPr id="273" name="Group 12"/>
            <p:cNvGrpSpPr/>
            <p:nvPr/>
          </p:nvGrpSpPr>
          <p:grpSpPr>
            <a:xfrm>
              <a:off x="1714488" y="1546187"/>
              <a:ext cx="357190" cy="77805"/>
              <a:chOff x="3429000" y="2190733"/>
              <a:chExt cx="357190" cy="77805"/>
            </a:xfrm>
          </p:grpSpPr>
          <p:cxnSp>
            <p:nvCxnSpPr>
              <p:cNvPr id="157" name="Straight Connector 9"/>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4" name="Group 13"/>
            <p:cNvGrpSpPr/>
            <p:nvPr/>
          </p:nvGrpSpPr>
          <p:grpSpPr>
            <a:xfrm>
              <a:off x="2071678" y="1543029"/>
              <a:ext cx="357190" cy="77805"/>
              <a:chOff x="3429000" y="2190733"/>
              <a:chExt cx="357190" cy="77805"/>
            </a:xfrm>
          </p:grpSpPr>
          <p:cxnSp>
            <p:nvCxnSpPr>
              <p:cNvPr id="155" name="Straight Connector 154"/>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6" name="Group 16"/>
            <p:cNvGrpSpPr/>
            <p:nvPr/>
          </p:nvGrpSpPr>
          <p:grpSpPr>
            <a:xfrm>
              <a:off x="2433631" y="1546187"/>
              <a:ext cx="357190" cy="77805"/>
              <a:chOff x="3429000" y="2190733"/>
              <a:chExt cx="357190" cy="77805"/>
            </a:xfrm>
          </p:grpSpPr>
          <p:cxnSp>
            <p:nvCxnSpPr>
              <p:cNvPr id="153" name="Straight Connector 152"/>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7" name="Group 19"/>
            <p:cNvGrpSpPr/>
            <p:nvPr/>
          </p:nvGrpSpPr>
          <p:grpSpPr>
            <a:xfrm>
              <a:off x="2790821" y="1543029"/>
              <a:ext cx="357190" cy="77805"/>
              <a:chOff x="3429000" y="2190733"/>
              <a:chExt cx="357190" cy="77805"/>
            </a:xfrm>
          </p:grpSpPr>
          <p:cxnSp>
            <p:nvCxnSpPr>
              <p:cNvPr id="151" name="Straight Connector 150"/>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9" name="Group 22"/>
            <p:cNvGrpSpPr/>
            <p:nvPr/>
          </p:nvGrpSpPr>
          <p:grpSpPr>
            <a:xfrm>
              <a:off x="3143248" y="1546187"/>
              <a:ext cx="357190" cy="77805"/>
              <a:chOff x="3429000" y="2190733"/>
              <a:chExt cx="357190" cy="77805"/>
            </a:xfrm>
          </p:grpSpPr>
          <p:cxnSp>
            <p:nvCxnSpPr>
              <p:cNvPr id="149" name="Straight Connector 148"/>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0" name="Group 25"/>
            <p:cNvGrpSpPr/>
            <p:nvPr/>
          </p:nvGrpSpPr>
          <p:grpSpPr>
            <a:xfrm>
              <a:off x="3500438" y="1543029"/>
              <a:ext cx="357190" cy="77805"/>
              <a:chOff x="3429000" y="2190733"/>
              <a:chExt cx="357190" cy="77805"/>
            </a:xfrm>
          </p:grpSpPr>
          <p:cxnSp>
            <p:nvCxnSpPr>
              <p:cNvPr id="147" name="Straight Connector 146"/>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1" name="Group 28"/>
            <p:cNvGrpSpPr/>
            <p:nvPr/>
          </p:nvGrpSpPr>
          <p:grpSpPr>
            <a:xfrm>
              <a:off x="3862391" y="1546187"/>
              <a:ext cx="357190" cy="77805"/>
              <a:chOff x="3429000" y="2190733"/>
              <a:chExt cx="357190" cy="77805"/>
            </a:xfrm>
          </p:grpSpPr>
          <p:cxnSp>
            <p:nvCxnSpPr>
              <p:cNvPr id="145" name="Straight Connector 144"/>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44" name="Straight Connector 143"/>
            <p:cNvCxnSpPr/>
            <p:nvPr/>
          </p:nvCxnSpPr>
          <p:spPr>
            <a:xfrm>
              <a:off x="4219581" y="1620834"/>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59" name="Text Box 8"/>
          <p:cNvSpPr txBox="1">
            <a:spLocks noChangeArrowheads="1"/>
          </p:cNvSpPr>
          <p:nvPr/>
        </p:nvSpPr>
        <p:spPr bwMode="auto">
          <a:xfrm>
            <a:off x="1088499" y="5668250"/>
            <a:ext cx="2089793" cy="461665"/>
          </a:xfrm>
          <a:prstGeom prst="rect">
            <a:avLst/>
          </a:prstGeom>
          <a:noFill/>
          <a:ln w="9525">
            <a:noFill/>
            <a:miter lim="800000"/>
            <a:headEnd type="none" w="sm" len="lg"/>
            <a:tailEnd type="none" w="sm" len="lg"/>
          </a:ln>
          <a:effectLst/>
        </p:spPr>
        <p:txBody>
          <a:bodyPr wrap="square">
            <a:spAutoFit/>
          </a:bodyPr>
          <a:lstStyle/>
          <a:p>
            <a:pPr algn="r">
              <a:spcBef>
                <a:spcPct val="50000"/>
              </a:spcBef>
            </a:pPr>
            <a:r>
              <a:rPr lang="en-GB" sz="1200" dirty="0"/>
              <a:t>Engineer utilisation (on nominal FTE basis)</a:t>
            </a:r>
            <a:endParaRPr lang="en-US" sz="1200" dirty="0"/>
          </a:p>
        </p:txBody>
      </p:sp>
      <p:grpSp>
        <p:nvGrpSpPr>
          <p:cNvPr id="282" name="Group 159"/>
          <p:cNvGrpSpPr/>
          <p:nvPr/>
        </p:nvGrpSpPr>
        <p:grpSpPr>
          <a:xfrm>
            <a:off x="3422437" y="5773136"/>
            <a:ext cx="3987729" cy="98742"/>
            <a:chOff x="1714488" y="1543029"/>
            <a:chExt cx="2862283" cy="80963"/>
          </a:xfrm>
        </p:grpSpPr>
        <p:grpSp>
          <p:nvGrpSpPr>
            <p:cNvPr id="283" name="Group 12"/>
            <p:cNvGrpSpPr/>
            <p:nvPr/>
          </p:nvGrpSpPr>
          <p:grpSpPr>
            <a:xfrm>
              <a:off x="1714488" y="1546187"/>
              <a:ext cx="357190" cy="77805"/>
              <a:chOff x="3429000" y="2190733"/>
              <a:chExt cx="357190" cy="77805"/>
            </a:xfrm>
          </p:grpSpPr>
          <p:cxnSp>
            <p:nvCxnSpPr>
              <p:cNvPr id="181" name="Straight Connector 9"/>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4" name="Group 13"/>
            <p:cNvGrpSpPr/>
            <p:nvPr/>
          </p:nvGrpSpPr>
          <p:grpSpPr>
            <a:xfrm>
              <a:off x="2071678" y="1543029"/>
              <a:ext cx="357190" cy="77805"/>
              <a:chOff x="3429000" y="2190733"/>
              <a:chExt cx="357190" cy="77805"/>
            </a:xfrm>
          </p:grpSpPr>
          <p:cxnSp>
            <p:nvCxnSpPr>
              <p:cNvPr id="179" name="Straight Connector 178"/>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5" name="Group 16"/>
            <p:cNvGrpSpPr/>
            <p:nvPr/>
          </p:nvGrpSpPr>
          <p:grpSpPr>
            <a:xfrm>
              <a:off x="2433631" y="1546187"/>
              <a:ext cx="357190" cy="77805"/>
              <a:chOff x="3429000" y="2190733"/>
              <a:chExt cx="357190" cy="77805"/>
            </a:xfrm>
          </p:grpSpPr>
          <p:cxnSp>
            <p:nvCxnSpPr>
              <p:cNvPr id="177" name="Straight Connector 176"/>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6" name="Group 19"/>
            <p:cNvGrpSpPr/>
            <p:nvPr/>
          </p:nvGrpSpPr>
          <p:grpSpPr>
            <a:xfrm>
              <a:off x="2790821" y="1543029"/>
              <a:ext cx="357190" cy="77805"/>
              <a:chOff x="3429000" y="2190733"/>
              <a:chExt cx="357190" cy="77805"/>
            </a:xfrm>
          </p:grpSpPr>
          <p:cxnSp>
            <p:nvCxnSpPr>
              <p:cNvPr id="175" name="Straight Connector 174"/>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7" name="Group 22"/>
            <p:cNvGrpSpPr/>
            <p:nvPr/>
          </p:nvGrpSpPr>
          <p:grpSpPr>
            <a:xfrm>
              <a:off x="3143248" y="1546187"/>
              <a:ext cx="357190" cy="77805"/>
              <a:chOff x="3429000" y="2190733"/>
              <a:chExt cx="357190" cy="77805"/>
            </a:xfrm>
          </p:grpSpPr>
          <p:cxnSp>
            <p:nvCxnSpPr>
              <p:cNvPr id="173" name="Straight Connector 172"/>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4" name="Group 25"/>
            <p:cNvGrpSpPr/>
            <p:nvPr/>
          </p:nvGrpSpPr>
          <p:grpSpPr>
            <a:xfrm>
              <a:off x="3500438" y="1543029"/>
              <a:ext cx="357190" cy="77805"/>
              <a:chOff x="3429000" y="2190733"/>
              <a:chExt cx="357190" cy="77805"/>
            </a:xfrm>
          </p:grpSpPr>
          <p:cxnSp>
            <p:nvCxnSpPr>
              <p:cNvPr id="171" name="Straight Connector 170"/>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5" name="Group 28"/>
            <p:cNvGrpSpPr/>
            <p:nvPr/>
          </p:nvGrpSpPr>
          <p:grpSpPr>
            <a:xfrm>
              <a:off x="3862391" y="1546187"/>
              <a:ext cx="357190" cy="77805"/>
              <a:chOff x="3429000" y="2190733"/>
              <a:chExt cx="357190" cy="77805"/>
            </a:xfrm>
          </p:grpSpPr>
          <p:cxnSp>
            <p:nvCxnSpPr>
              <p:cNvPr id="169" name="Straight Connector 168"/>
              <p:cNvCxnSpPr/>
              <p:nvPr/>
            </p:nvCxnSpPr>
            <p:spPr>
              <a:xfrm rot="5400000">
                <a:off x="3740946" y="2226452"/>
                <a:ext cx="71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p:cNvCxnSpPr/>
              <p:nvPr/>
            </p:nvCxnSpPr>
            <p:spPr>
              <a:xfrm>
                <a:off x="3429000" y="2268538"/>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68" name="Straight Connector 167"/>
            <p:cNvCxnSpPr/>
            <p:nvPr/>
          </p:nvCxnSpPr>
          <p:spPr>
            <a:xfrm>
              <a:off x="4219581" y="1620834"/>
              <a:ext cx="35719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6" name="Group 190"/>
          <p:cNvGrpSpPr/>
          <p:nvPr/>
        </p:nvGrpSpPr>
        <p:grpSpPr>
          <a:xfrm>
            <a:off x="3518302" y="2485169"/>
            <a:ext cx="4004007" cy="211625"/>
            <a:chOff x="1795451" y="1476345"/>
            <a:chExt cx="3514751" cy="163360"/>
          </a:xfrm>
        </p:grpSpPr>
        <p:sp>
          <p:nvSpPr>
            <p:cNvPr id="183" name="Text Box 8"/>
            <p:cNvSpPr txBox="1">
              <a:spLocks noChangeArrowheads="1"/>
            </p:cNvSpPr>
            <p:nvPr/>
          </p:nvSpPr>
          <p:spPr bwMode="auto">
            <a:xfrm>
              <a:off x="4891098" y="1476345"/>
              <a:ext cx="419104" cy="158586"/>
            </a:xfrm>
            <a:prstGeom prst="rect">
              <a:avLst/>
            </a:prstGeom>
            <a:noFill/>
            <a:ln w="9525">
              <a:noFill/>
              <a:miter lim="800000"/>
              <a:headEnd type="none" w="sm" len="lg"/>
              <a:tailEnd type="none" w="sm" len="lg"/>
            </a:ln>
            <a:effectLst/>
          </p:spPr>
          <p:txBody>
            <a:bodyPr wrap="square">
              <a:spAutoFit/>
            </a:bodyPr>
            <a:lstStyle/>
            <a:p>
              <a:pPr algn="ctr">
                <a:lnSpc>
                  <a:spcPct val="70000"/>
                </a:lnSpc>
                <a:spcBef>
                  <a:spcPct val="50000"/>
                </a:spcBef>
              </a:pPr>
              <a:r>
                <a:rPr lang="en-GB" sz="1000" dirty="0"/>
                <a:t>100</a:t>
              </a:r>
              <a:endParaRPr lang="en-US" sz="1000" dirty="0"/>
            </a:p>
          </p:txBody>
        </p:sp>
        <p:sp>
          <p:nvSpPr>
            <p:cNvPr id="184" name="Text Box 8"/>
            <p:cNvSpPr txBox="1">
              <a:spLocks noChangeArrowheads="1"/>
            </p:cNvSpPr>
            <p:nvPr/>
          </p:nvSpPr>
          <p:spPr bwMode="auto">
            <a:xfrm>
              <a:off x="4414845" y="1481114"/>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90</a:t>
              </a:r>
              <a:endParaRPr lang="en-US" sz="1000" dirty="0"/>
            </a:p>
          </p:txBody>
        </p:sp>
        <p:sp>
          <p:nvSpPr>
            <p:cNvPr id="185" name="Text Box 8"/>
            <p:cNvSpPr txBox="1">
              <a:spLocks noChangeArrowheads="1"/>
            </p:cNvSpPr>
            <p:nvPr/>
          </p:nvSpPr>
          <p:spPr bwMode="auto">
            <a:xfrm>
              <a:off x="3962404" y="1481119"/>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80</a:t>
              </a:r>
              <a:endParaRPr lang="en-US" sz="1000" dirty="0"/>
            </a:p>
          </p:txBody>
        </p:sp>
        <p:sp>
          <p:nvSpPr>
            <p:cNvPr id="186" name="Text Box 8"/>
            <p:cNvSpPr txBox="1">
              <a:spLocks noChangeArrowheads="1"/>
            </p:cNvSpPr>
            <p:nvPr/>
          </p:nvSpPr>
          <p:spPr bwMode="auto">
            <a:xfrm>
              <a:off x="3533776"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70</a:t>
              </a:r>
              <a:endParaRPr lang="en-US" sz="1000" dirty="0"/>
            </a:p>
          </p:txBody>
        </p:sp>
        <p:sp>
          <p:nvSpPr>
            <p:cNvPr id="187" name="Text Box 8"/>
            <p:cNvSpPr txBox="1">
              <a:spLocks noChangeArrowheads="1"/>
            </p:cNvSpPr>
            <p:nvPr/>
          </p:nvSpPr>
          <p:spPr bwMode="auto">
            <a:xfrm>
              <a:off x="3105148"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60</a:t>
              </a:r>
              <a:endParaRPr lang="en-US" sz="1000" dirty="0"/>
            </a:p>
          </p:txBody>
        </p:sp>
        <p:sp>
          <p:nvSpPr>
            <p:cNvPr id="188" name="Text Box 8"/>
            <p:cNvSpPr txBox="1">
              <a:spLocks noChangeArrowheads="1"/>
            </p:cNvSpPr>
            <p:nvPr/>
          </p:nvSpPr>
          <p:spPr bwMode="auto">
            <a:xfrm>
              <a:off x="2671757"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50</a:t>
              </a:r>
              <a:endParaRPr lang="en-US" sz="1000" dirty="0"/>
            </a:p>
          </p:txBody>
        </p:sp>
        <p:sp>
          <p:nvSpPr>
            <p:cNvPr id="189" name="Text Box 8"/>
            <p:cNvSpPr txBox="1">
              <a:spLocks noChangeArrowheads="1"/>
            </p:cNvSpPr>
            <p:nvPr/>
          </p:nvSpPr>
          <p:spPr bwMode="auto">
            <a:xfrm>
              <a:off x="2224079"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40</a:t>
              </a:r>
              <a:endParaRPr lang="en-US" sz="1000" dirty="0"/>
            </a:p>
          </p:txBody>
        </p:sp>
        <p:sp>
          <p:nvSpPr>
            <p:cNvPr id="190" name="Text Box 8"/>
            <p:cNvSpPr txBox="1">
              <a:spLocks noChangeArrowheads="1"/>
            </p:cNvSpPr>
            <p:nvPr/>
          </p:nvSpPr>
          <p:spPr bwMode="auto">
            <a:xfrm>
              <a:off x="1795451"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30</a:t>
              </a:r>
              <a:endParaRPr lang="en-US" sz="1000" dirty="0"/>
            </a:p>
          </p:txBody>
        </p:sp>
      </p:grpSp>
      <p:grpSp>
        <p:nvGrpSpPr>
          <p:cNvPr id="67" name="Group 191"/>
          <p:cNvGrpSpPr/>
          <p:nvPr/>
        </p:nvGrpSpPr>
        <p:grpSpPr>
          <a:xfrm>
            <a:off x="3518302" y="3019085"/>
            <a:ext cx="4004007" cy="211630"/>
            <a:chOff x="1795451" y="1476348"/>
            <a:chExt cx="3514751" cy="163364"/>
          </a:xfrm>
        </p:grpSpPr>
        <p:sp>
          <p:nvSpPr>
            <p:cNvPr id="193" name="Text Box 8"/>
            <p:cNvSpPr txBox="1">
              <a:spLocks noChangeArrowheads="1"/>
            </p:cNvSpPr>
            <p:nvPr/>
          </p:nvSpPr>
          <p:spPr bwMode="auto">
            <a:xfrm>
              <a:off x="4891098" y="1476348"/>
              <a:ext cx="419104" cy="158586"/>
            </a:xfrm>
            <a:prstGeom prst="rect">
              <a:avLst/>
            </a:prstGeom>
            <a:noFill/>
            <a:ln w="9525">
              <a:noFill/>
              <a:miter lim="800000"/>
              <a:headEnd type="none" w="sm" len="lg"/>
              <a:tailEnd type="none" w="sm" len="lg"/>
            </a:ln>
            <a:effectLst/>
          </p:spPr>
          <p:txBody>
            <a:bodyPr wrap="square">
              <a:spAutoFit/>
            </a:bodyPr>
            <a:lstStyle/>
            <a:p>
              <a:pPr algn="ctr">
                <a:lnSpc>
                  <a:spcPct val="70000"/>
                </a:lnSpc>
                <a:spcBef>
                  <a:spcPct val="50000"/>
                </a:spcBef>
              </a:pPr>
              <a:r>
                <a:rPr lang="en-GB" sz="1000" dirty="0"/>
                <a:t>100</a:t>
              </a:r>
              <a:endParaRPr lang="en-US" sz="1000" dirty="0"/>
            </a:p>
          </p:txBody>
        </p:sp>
        <p:sp>
          <p:nvSpPr>
            <p:cNvPr id="194" name="Text Box 8"/>
            <p:cNvSpPr txBox="1">
              <a:spLocks noChangeArrowheads="1"/>
            </p:cNvSpPr>
            <p:nvPr/>
          </p:nvSpPr>
          <p:spPr bwMode="auto">
            <a:xfrm>
              <a:off x="4414845" y="1481120"/>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90</a:t>
              </a:r>
              <a:endParaRPr lang="en-US" sz="1000" dirty="0"/>
            </a:p>
          </p:txBody>
        </p:sp>
        <p:sp>
          <p:nvSpPr>
            <p:cNvPr id="195" name="Text Box 8"/>
            <p:cNvSpPr txBox="1">
              <a:spLocks noChangeArrowheads="1"/>
            </p:cNvSpPr>
            <p:nvPr/>
          </p:nvSpPr>
          <p:spPr bwMode="auto">
            <a:xfrm>
              <a:off x="3962404" y="1481125"/>
              <a:ext cx="419104" cy="158587"/>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80</a:t>
              </a:r>
              <a:endParaRPr lang="en-US" sz="1000" dirty="0"/>
            </a:p>
          </p:txBody>
        </p:sp>
        <p:sp>
          <p:nvSpPr>
            <p:cNvPr id="196" name="Text Box 8"/>
            <p:cNvSpPr txBox="1">
              <a:spLocks noChangeArrowheads="1"/>
            </p:cNvSpPr>
            <p:nvPr/>
          </p:nvSpPr>
          <p:spPr bwMode="auto">
            <a:xfrm>
              <a:off x="3533776" y="1481123"/>
              <a:ext cx="419104" cy="158587"/>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70</a:t>
              </a:r>
              <a:endParaRPr lang="en-US" sz="1000" dirty="0"/>
            </a:p>
          </p:txBody>
        </p:sp>
        <p:sp>
          <p:nvSpPr>
            <p:cNvPr id="197" name="Text Box 8"/>
            <p:cNvSpPr txBox="1">
              <a:spLocks noChangeArrowheads="1"/>
            </p:cNvSpPr>
            <p:nvPr/>
          </p:nvSpPr>
          <p:spPr bwMode="auto">
            <a:xfrm>
              <a:off x="3105148" y="1481123"/>
              <a:ext cx="419104" cy="158587"/>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60</a:t>
              </a:r>
              <a:endParaRPr lang="en-US" sz="1000" dirty="0"/>
            </a:p>
          </p:txBody>
        </p:sp>
        <p:sp>
          <p:nvSpPr>
            <p:cNvPr id="198" name="Text Box 8"/>
            <p:cNvSpPr txBox="1">
              <a:spLocks noChangeArrowheads="1"/>
            </p:cNvSpPr>
            <p:nvPr/>
          </p:nvSpPr>
          <p:spPr bwMode="auto">
            <a:xfrm>
              <a:off x="2671757" y="1481123"/>
              <a:ext cx="419104" cy="158587"/>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50</a:t>
              </a:r>
              <a:endParaRPr lang="en-US" sz="1000" dirty="0"/>
            </a:p>
          </p:txBody>
        </p:sp>
        <p:sp>
          <p:nvSpPr>
            <p:cNvPr id="199" name="Text Box 8"/>
            <p:cNvSpPr txBox="1">
              <a:spLocks noChangeArrowheads="1"/>
            </p:cNvSpPr>
            <p:nvPr/>
          </p:nvSpPr>
          <p:spPr bwMode="auto">
            <a:xfrm>
              <a:off x="2224079" y="1481123"/>
              <a:ext cx="419104" cy="158587"/>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40</a:t>
              </a:r>
              <a:endParaRPr lang="en-US" sz="1000" dirty="0"/>
            </a:p>
          </p:txBody>
        </p:sp>
        <p:sp>
          <p:nvSpPr>
            <p:cNvPr id="200" name="Text Box 8"/>
            <p:cNvSpPr txBox="1">
              <a:spLocks noChangeArrowheads="1"/>
            </p:cNvSpPr>
            <p:nvPr/>
          </p:nvSpPr>
          <p:spPr bwMode="auto">
            <a:xfrm>
              <a:off x="1795451" y="1481123"/>
              <a:ext cx="419104" cy="158587"/>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30</a:t>
              </a:r>
              <a:endParaRPr lang="en-US" sz="1000" dirty="0"/>
            </a:p>
          </p:txBody>
        </p:sp>
      </p:grpSp>
      <p:grpSp>
        <p:nvGrpSpPr>
          <p:cNvPr id="68" name="Group 200"/>
          <p:cNvGrpSpPr/>
          <p:nvPr/>
        </p:nvGrpSpPr>
        <p:grpSpPr>
          <a:xfrm>
            <a:off x="3518302" y="3558696"/>
            <a:ext cx="4004007" cy="211622"/>
            <a:chOff x="1795451" y="1476345"/>
            <a:chExt cx="3514751" cy="163357"/>
          </a:xfrm>
        </p:grpSpPr>
        <p:sp>
          <p:nvSpPr>
            <p:cNvPr id="202" name="Text Box 8"/>
            <p:cNvSpPr txBox="1">
              <a:spLocks noChangeArrowheads="1"/>
            </p:cNvSpPr>
            <p:nvPr/>
          </p:nvSpPr>
          <p:spPr bwMode="auto">
            <a:xfrm>
              <a:off x="4891098" y="1476345"/>
              <a:ext cx="419104" cy="158586"/>
            </a:xfrm>
            <a:prstGeom prst="rect">
              <a:avLst/>
            </a:prstGeom>
            <a:noFill/>
            <a:ln w="9525">
              <a:noFill/>
              <a:miter lim="800000"/>
              <a:headEnd type="none" w="sm" len="lg"/>
              <a:tailEnd type="none" w="sm" len="lg"/>
            </a:ln>
            <a:effectLst/>
          </p:spPr>
          <p:txBody>
            <a:bodyPr wrap="square">
              <a:spAutoFit/>
            </a:bodyPr>
            <a:lstStyle/>
            <a:p>
              <a:pPr algn="ctr">
                <a:lnSpc>
                  <a:spcPct val="70000"/>
                </a:lnSpc>
                <a:spcBef>
                  <a:spcPct val="50000"/>
                </a:spcBef>
              </a:pPr>
              <a:r>
                <a:rPr lang="en-GB" sz="1000" dirty="0"/>
                <a:t>100</a:t>
              </a:r>
              <a:endParaRPr lang="en-US" sz="1000" dirty="0"/>
            </a:p>
          </p:txBody>
        </p:sp>
        <p:sp>
          <p:nvSpPr>
            <p:cNvPr id="203" name="Text Box 8"/>
            <p:cNvSpPr txBox="1">
              <a:spLocks noChangeArrowheads="1"/>
            </p:cNvSpPr>
            <p:nvPr/>
          </p:nvSpPr>
          <p:spPr bwMode="auto">
            <a:xfrm>
              <a:off x="4414845" y="1481114"/>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90</a:t>
              </a:r>
              <a:endParaRPr lang="en-US" sz="1000" dirty="0"/>
            </a:p>
          </p:txBody>
        </p:sp>
        <p:sp>
          <p:nvSpPr>
            <p:cNvPr id="204" name="Text Box 8"/>
            <p:cNvSpPr txBox="1">
              <a:spLocks noChangeArrowheads="1"/>
            </p:cNvSpPr>
            <p:nvPr/>
          </p:nvSpPr>
          <p:spPr bwMode="auto">
            <a:xfrm>
              <a:off x="3962404"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80</a:t>
              </a:r>
              <a:endParaRPr lang="en-US" sz="1000" dirty="0"/>
            </a:p>
          </p:txBody>
        </p:sp>
        <p:sp>
          <p:nvSpPr>
            <p:cNvPr id="205" name="Text Box 8"/>
            <p:cNvSpPr txBox="1">
              <a:spLocks noChangeArrowheads="1"/>
            </p:cNvSpPr>
            <p:nvPr/>
          </p:nvSpPr>
          <p:spPr bwMode="auto">
            <a:xfrm>
              <a:off x="3533776"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70</a:t>
              </a:r>
              <a:endParaRPr lang="en-US" sz="1000" dirty="0"/>
            </a:p>
          </p:txBody>
        </p:sp>
        <p:sp>
          <p:nvSpPr>
            <p:cNvPr id="206" name="Text Box 8"/>
            <p:cNvSpPr txBox="1">
              <a:spLocks noChangeArrowheads="1"/>
            </p:cNvSpPr>
            <p:nvPr/>
          </p:nvSpPr>
          <p:spPr bwMode="auto">
            <a:xfrm>
              <a:off x="3105148"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60</a:t>
              </a:r>
              <a:endParaRPr lang="en-US" sz="1000" dirty="0"/>
            </a:p>
          </p:txBody>
        </p:sp>
        <p:sp>
          <p:nvSpPr>
            <p:cNvPr id="207" name="Text Box 8"/>
            <p:cNvSpPr txBox="1">
              <a:spLocks noChangeArrowheads="1"/>
            </p:cNvSpPr>
            <p:nvPr/>
          </p:nvSpPr>
          <p:spPr bwMode="auto">
            <a:xfrm>
              <a:off x="2671757"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50</a:t>
              </a:r>
              <a:endParaRPr lang="en-US" sz="1000" dirty="0"/>
            </a:p>
          </p:txBody>
        </p:sp>
        <p:sp>
          <p:nvSpPr>
            <p:cNvPr id="208" name="Text Box 8"/>
            <p:cNvSpPr txBox="1">
              <a:spLocks noChangeArrowheads="1"/>
            </p:cNvSpPr>
            <p:nvPr/>
          </p:nvSpPr>
          <p:spPr bwMode="auto">
            <a:xfrm>
              <a:off x="2224079"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40</a:t>
              </a:r>
              <a:endParaRPr lang="en-US" sz="1000" dirty="0"/>
            </a:p>
          </p:txBody>
        </p:sp>
        <p:sp>
          <p:nvSpPr>
            <p:cNvPr id="209" name="Text Box 8"/>
            <p:cNvSpPr txBox="1">
              <a:spLocks noChangeArrowheads="1"/>
            </p:cNvSpPr>
            <p:nvPr/>
          </p:nvSpPr>
          <p:spPr bwMode="auto">
            <a:xfrm>
              <a:off x="1795451"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30</a:t>
              </a:r>
              <a:endParaRPr lang="en-US" sz="1000" dirty="0"/>
            </a:p>
          </p:txBody>
        </p:sp>
      </p:grpSp>
      <p:grpSp>
        <p:nvGrpSpPr>
          <p:cNvPr id="69" name="Group 209"/>
          <p:cNvGrpSpPr/>
          <p:nvPr/>
        </p:nvGrpSpPr>
        <p:grpSpPr>
          <a:xfrm>
            <a:off x="3518302" y="4092619"/>
            <a:ext cx="4004007" cy="211622"/>
            <a:chOff x="1795451" y="1476345"/>
            <a:chExt cx="3514751" cy="163357"/>
          </a:xfrm>
        </p:grpSpPr>
        <p:sp>
          <p:nvSpPr>
            <p:cNvPr id="211" name="Text Box 8"/>
            <p:cNvSpPr txBox="1">
              <a:spLocks noChangeArrowheads="1"/>
            </p:cNvSpPr>
            <p:nvPr/>
          </p:nvSpPr>
          <p:spPr bwMode="auto">
            <a:xfrm>
              <a:off x="4891098" y="1476345"/>
              <a:ext cx="419104" cy="158586"/>
            </a:xfrm>
            <a:prstGeom prst="rect">
              <a:avLst/>
            </a:prstGeom>
            <a:noFill/>
            <a:ln w="9525">
              <a:noFill/>
              <a:miter lim="800000"/>
              <a:headEnd type="none" w="sm" len="lg"/>
              <a:tailEnd type="none" w="sm" len="lg"/>
            </a:ln>
            <a:effectLst/>
          </p:spPr>
          <p:txBody>
            <a:bodyPr wrap="square">
              <a:spAutoFit/>
            </a:bodyPr>
            <a:lstStyle/>
            <a:p>
              <a:pPr algn="ctr">
                <a:lnSpc>
                  <a:spcPct val="70000"/>
                </a:lnSpc>
                <a:spcBef>
                  <a:spcPct val="50000"/>
                </a:spcBef>
              </a:pPr>
              <a:r>
                <a:rPr lang="en-GB" sz="1000" dirty="0"/>
                <a:t>100</a:t>
              </a:r>
              <a:endParaRPr lang="en-US" sz="1000" dirty="0"/>
            </a:p>
          </p:txBody>
        </p:sp>
        <p:sp>
          <p:nvSpPr>
            <p:cNvPr id="212" name="Text Box 8"/>
            <p:cNvSpPr txBox="1">
              <a:spLocks noChangeArrowheads="1"/>
            </p:cNvSpPr>
            <p:nvPr/>
          </p:nvSpPr>
          <p:spPr bwMode="auto">
            <a:xfrm>
              <a:off x="4414845" y="1481114"/>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90</a:t>
              </a:r>
              <a:endParaRPr lang="en-US" sz="1000" dirty="0"/>
            </a:p>
          </p:txBody>
        </p:sp>
        <p:sp>
          <p:nvSpPr>
            <p:cNvPr id="213" name="Text Box 8"/>
            <p:cNvSpPr txBox="1">
              <a:spLocks noChangeArrowheads="1"/>
            </p:cNvSpPr>
            <p:nvPr/>
          </p:nvSpPr>
          <p:spPr bwMode="auto">
            <a:xfrm>
              <a:off x="3962404"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80</a:t>
              </a:r>
              <a:endParaRPr lang="en-US" sz="1000" dirty="0"/>
            </a:p>
          </p:txBody>
        </p:sp>
        <p:sp>
          <p:nvSpPr>
            <p:cNvPr id="214" name="Text Box 8"/>
            <p:cNvSpPr txBox="1">
              <a:spLocks noChangeArrowheads="1"/>
            </p:cNvSpPr>
            <p:nvPr/>
          </p:nvSpPr>
          <p:spPr bwMode="auto">
            <a:xfrm>
              <a:off x="3533776"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70</a:t>
              </a:r>
              <a:endParaRPr lang="en-US" sz="1000" dirty="0"/>
            </a:p>
          </p:txBody>
        </p:sp>
        <p:sp>
          <p:nvSpPr>
            <p:cNvPr id="215" name="Text Box 8"/>
            <p:cNvSpPr txBox="1">
              <a:spLocks noChangeArrowheads="1"/>
            </p:cNvSpPr>
            <p:nvPr/>
          </p:nvSpPr>
          <p:spPr bwMode="auto">
            <a:xfrm>
              <a:off x="3105148"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60</a:t>
              </a:r>
              <a:endParaRPr lang="en-US" sz="1000" dirty="0"/>
            </a:p>
          </p:txBody>
        </p:sp>
        <p:sp>
          <p:nvSpPr>
            <p:cNvPr id="216" name="Text Box 8"/>
            <p:cNvSpPr txBox="1">
              <a:spLocks noChangeArrowheads="1"/>
            </p:cNvSpPr>
            <p:nvPr/>
          </p:nvSpPr>
          <p:spPr bwMode="auto">
            <a:xfrm>
              <a:off x="2671757"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50</a:t>
              </a:r>
              <a:endParaRPr lang="en-US" sz="1000" dirty="0"/>
            </a:p>
          </p:txBody>
        </p:sp>
        <p:sp>
          <p:nvSpPr>
            <p:cNvPr id="217" name="Text Box 8"/>
            <p:cNvSpPr txBox="1">
              <a:spLocks noChangeArrowheads="1"/>
            </p:cNvSpPr>
            <p:nvPr/>
          </p:nvSpPr>
          <p:spPr bwMode="auto">
            <a:xfrm>
              <a:off x="2224079"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40</a:t>
              </a:r>
              <a:endParaRPr lang="en-US" sz="1000" dirty="0"/>
            </a:p>
          </p:txBody>
        </p:sp>
        <p:sp>
          <p:nvSpPr>
            <p:cNvPr id="218" name="Text Box 8"/>
            <p:cNvSpPr txBox="1">
              <a:spLocks noChangeArrowheads="1"/>
            </p:cNvSpPr>
            <p:nvPr/>
          </p:nvSpPr>
          <p:spPr bwMode="auto">
            <a:xfrm>
              <a:off x="1795451"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30</a:t>
              </a:r>
              <a:endParaRPr lang="en-US" sz="1000" dirty="0"/>
            </a:p>
          </p:txBody>
        </p:sp>
      </p:grpSp>
      <p:grpSp>
        <p:nvGrpSpPr>
          <p:cNvPr id="70" name="Group 218"/>
          <p:cNvGrpSpPr/>
          <p:nvPr/>
        </p:nvGrpSpPr>
        <p:grpSpPr>
          <a:xfrm>
            <a:off x="3518302" y="4626050"/>
            <a:ext cx="4004007" cy="211622"/>
            <a:chOff x="1795451" y="1476345"/>
            <a:chExt cx="3514751" cy="163357"/>
          </a:xfrm>
        </p:grpSpPr>
        <p:sp>
          <p:nvSpPr>
            <p:cNvPr id="220" name="Text Box 8"/>
            <p:cNvSpPr txBox="1">
              <a:spLocks noChangeArrowheads="1"/>
            </p:cNvSpPr>
            <p:nvPr/>
          </p:nvSpPr>
          <p:spPr bwMode="auto">
            <a:xfrm>
              <a:off x="4891098" y="1476345"/>
              <a:ext cx="419104" cy="158586"/>
            </a:xfrm>
            <a:prstGeom prst="rect">
              <a:avLst/>
            </a:prstGeom>
            <a:noFill/>
            <a:ln w="9525">
              <a:noFill/>
              <a:miter lim="800000"/>
              <a:headEnd type="none" w="sm" len="lg"/>
              <a:tailEnd type="none" w="sm" len="lg"/>
            </a:ln>
            <a:effectLst/>
          </p:spPr>
          <p:txBody>
            <a:bodyPr wrap="square">
              <a:spAutoFit/>
            </a:bodyPr>
            <a:lstStyle/>
            <a:p>
              <a:pPr algn="ctr">
                <a:lnSpc>
                  <a:spcPct val="70000"/>
                </a:lnSpc>
                <a:spcBef>
                  <a:spcPct val="50000"/>
                </a:spcBef>
              </a:pPr>
              <a:r>
                <a:rPr lang="en-GB" sz="1000" dirty="0"/>
                <a:t>20</a:t>
              </a:r>
              <a:endParaRPr lang="en-US" sz="1000" dirty="0"/>
            </a:p>
          </p:txBody>
        </p:sp>
        <p:sp>
          <p:nvSpPr>
            <p:cNvPr id="221" name="Text Box 8"/>
            <p:cNvSpPr txBox="1">
              <a:spLocks noChangeArrowheads="1"/>
            </p:cNvSpPr>
            <p:nvPr/>
          </p:nvSpPr>
          <p:spPr bwMode="auto">
            <a:xfrm>
              <a:off x="4414845" y="1481114"/>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30</a:t>
              </a:r>
              <a:endParaRPr lang="en-US" sz="1000" dirty="0"/>
            </a:p>
          </p:txBody>
        </p:sp>
        <p:sp>
          <p:nvSpPr>
            <p:cNvPr id="222" name="Text Box 8"/>
            <p:cNvSpPr txBox="1">
              <a:spLocks noChangeArrowheads="1"/>
            </p:cNvSpPr>
            <p:nvPr/>
          </p:nvSpPr>
          <p:spPr bwMode="auto">
            <a:xfrm>
              <a:off x="3962404"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40</a:t>
              </a:r>
              <a:endParaRPr lang="en-US" sz="1000" dirty="0"/>
            </a:p>
          </p:txBody>
        </p:sp>
        <p:sp>
          <p:nvSpPr>
            <p:cNvPr id="223" name="Text Box 8"/>
            <p:cNvSpPr txBox="1">
              <a:spLocks noChangeArrowheads="1"/>
            </p:cNvSpPr>
            <p:nvPr/>
          </p:nvSpPr>
          <p:spPr bwMode="auto">
            <a:xfrm>
              <a:off x="3533776"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50</a:t>
              </a:r>
              <a:endParaRPr lang="en-US" sz="1000" dirty="0"/>
            </a:p>
          </p:txBody>
        </p:sp>
        <p:sp>
          <p:nvSpPr>
            <p:cNvPr id="224" name="Text Box 8"/>
            <p:cNvSpPr txBox="1">
              <a:spLocks noChangeArrowheads="1"/>
            </p:cNvSpPr>
            <p:nvPr/>
          </p:nvSpPr>
          <p:spPr bwMode="auto">
            <a:xfrm>
              <a:off x="3105148"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60</a:t>
              </a:r>
              <a:endParaRPr lang="en-US" sz="1000" dirty="0"/>
            </a:p>
          </p:txBody>
        </p:sp>
        <p:sp>
          <p:nvSpPr>
            <p:cNvPr id="225" name="Text Box 8"/>
            <p:cNvSpPr txBox="1">
              <a:spLocks noChangeArrowheads="1"/>
            </p:cNvSpPr>
            <p:nvPr/>
          </p:nvSpPr>
          <p:spPr bwMode="auto">
            <a:xfrm>
              <a:off x="2671757"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70</a:t>
              </a:r>
              <a:endParaRPr lang="en-US" sz="1000" dirty="0"/>
            </a:p>
          </p:txBody>
        </p:sp>
        <p:sp>
          <p:nvSpPr>
            <p:cNvPr id="226" name="Text Box 8"/>
            <p:cNvSpPr txBox="1">
              <a:spLocks noChangeArrowheads="1"/>
            </p:cNvSpPr>
            <p:nvPr/>
          </p:nvSpPr>
          <p:spPr bwMode="auto">
            <a:xfrm>
              <a:off x="2224079"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80</a:t>
              </a:r>
              <a:endParaRPr lang="en-US" sz="1000" dirty="0"/>
            </a:p>
          </p:txBody>
        </p:sp>
        <p:sp>
          <p:nvSpPr>
            <p:cNvPr id="227" name="Text Box 8"/>
            <p:cNvSpPr txBox="1">
              <a:spLocks noChangeArrowheads="1"/>
            </p:cNvSpPr>
            <p:nvPr/>
          </p:nvSpPr>
          <p:spPr bwMode="auto">
            <a:xfrm>
              <a:off x="1795451" y="1481113"/>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90</a:t>
              </a:r>
              <a:endParaRPr lang="en-US" sz="1000" dirty="0"/>
            </a:p>
          </p:txBody>
        </p:sp>
      </p:grpSp>
      <p:grpSp>
        <p:nvGrpSpPr>
          <p:cNvPr id="71" name="Group 227"/>
          <p:cNvGrpSpPr/>
          <p:nvPr/>
        </p:nvGrpSpPr>
        <p:grpSpPr>
          <a:xfrm>
            <a:off x="3518302" y="5159976"/>
            <a:ext cx="4004007" cy="211624"/>
            <a:chOff x="1795451" y="1476345"/>
            <a:chExt cx="3514751" cy="163358"/>
          </a:xfrm>
        </p:grpSpPr>
        <p:sp>
          <p:nvSpPr>
            <p:cNvPr id="229" name="Text Box 8"/>
            <p:cNvSpPr txBox="1">
              <a:spLocks noChangeArrowheads="1"/>
            </p:cNvSpPr>
            <p:nvPr/>
          </p:nvSpPr>
          <p:spPr bwMode="auto">
            <a:xfrm>
              <a:off x="4891098" y="1476345"/>
              <a:ext cx="419104" cy="158586"/>
            </a:xfrm>
            <a:prstGeom prst="rect">
              <a:avLst/>
            </a:prstGeom>
            <a:noFill/>
            <a:ln w="9525">
              <a:noFill/>
              <a:miter lim="800000"/>
              <a:headEnd type="none" w="sm" len="lg"/>
              <a:tailEnd type="none" w="sm" len="lg"/>
            </a:ln>
            <a:effectLst/>
          </p:spPr>
          <p:txBody>
            <a:bodyPr wrap="square">
              <a:spAutoFit/>
            </a:bodyPr>
            <a:lstStyle/>
            <a:p>
              <a:pPr algn="ctr">
                <a:lnSpc>
                  <a:spcPct val="70000"/>
                </a:lnSpc>
                <a:spcBef>
                  <a:spcPct val="50000"/>
                </a:spcBef>
              </a:pPr>
              <a:r>
                <a:rPr lang="en-GB" sz="1000" dirty="0"/>
                <a:t>100</a:t>
              </a:r>
              <a:endParaRPr lang="en-US" sz="1000" dirty="0"/>
            </a:p>
          </p:txBody>
        </p:sp>
        <p:sp>
          <p:nvSpPr>
            <p:cNvPr id="230" name="Text Box 8"/>
            <p:cNvSpPr txBox="1">
              <a:spLocks noChangeArrowheads="1"/>
            </p:cNvSpPr>
            <p:nvPr/>
          </p:nvSpPr>
          <p:spPr bwMode="auto">
            <a:xfrm>
              <a:off x="4414845"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90</a:t>
              </a:r>
              <a:endParaRPr lang="en-US" sz="1000" dirty="0"/>
            </a:p>
          </p:txBody>
        </p:sp>
        <p:sp>
          <p:nvSpPr>
            <p:cNvPr id="231" name="Text Box 8"/>
            <p:cNvSpPr txBox="1">
              <a:spLocks noChangeArrowheads="1"/>
            </p:cNvSpPr>
            <p:nvPr/>
          </p:nvSpPr>
          <p:spPr bwMode="auto">
            <a:xfrm>
              <a:off x="3962404" y="1481117"/>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80</a:t>
              </a:r>
              <a:endParaRPr lang="en-US" sz="1000" dirty="0"/>
            </a:p>
          </p:txBody>
        </p:sp>
        <p:sp>
          <p:nvSpPr>
            <p:cNvPr id="232" name="Text Box 8"/>
            <p:cNvSpPr txBox="1">
              <a:spLocks noChangeArrowheads="1"/>
            </p:cNvSpPr>
            <p:nvPr/>
          </p:nvSpPr>
          <p:spPr bwMode="auto">
            <a:xfrm>
              <a:off x="3533776" y="1481114"/>
              <a:ext cx="419104" cy="158585"/>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70</a:t>
              </a:r>
              <a:endParaRPr lang="en-US" sz="1000" dirty="0"/>
            </a:p>
          </p:txBody>
        </p:sp>
        <p:sp>
          <p:nvSpPr>
            <p:cNvPr id="233" name="Text Box 8"/>
            <p:cNvSpPr txBox="1">
              <a:spLocks noChangeArrowheads="1"/>
            </p:cNvSpPr>
            <p:nvPr/>
          </p:nvSpPr>
          <p:spPr bwMode="auto">
            <a:xfrm>
              <a:off x="3105148" y="1481114"/>
              <a:ext cx="419104" cy="158585"/>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60</a:t>
              </a:r>
              <a:endParaRPr lang="en-US" sz="1000" dirty="0"/>
            </a:p>
          </p:txBody>
        </p:sp>
        <p:sp>
          <p:nvSpPr>
            <p:cNvPr id="234" name="Text Box 8"/>
            <p:cNvSpPr txBox="1">
              <a:spLocks noChangeArrowheads="1"/>
            </p:cNvSpPr>
            <p:nvPr/>
          </p:nvSpPr>
          <p:spPr bwMode="auto">
            <a:xfrm>
              <a:off x="2671757" y="1481114"/>
              <a:ext cx="419104" cy="158585"/>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50</a:t>
              </a:r>
              <a:endParaRPr lang="en-US" sz="1000" dirty="0"/>
            </a:p>
          </p:txBody>
        </p:sp>
        <p:sp>
          <p:nvSpPr>
            <p:cNvPr id="235" name="Text Box 8"/>
            <p:cNvSpPr txBox="1">
              <a:spLocks noChangeArrowheads="1"/>
            </p:cNvSpPr>
            <p:nvPr/>
          </p:nvSpPr>
          <p:spPr bwMode="auto">
            <a:xfrm>
              <a:off x="2224079" y="1481114"/>
              <a:ext cx="419104" cy="158585"/>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40</a:t>
              </a:r>
              <a:endParaRPr lang="en-US" sz="1000" dirty="0"/>
            </a:p>
          </p:txBody>
        </p:sp>
        <p:sp>
          <p:nvSpPr>
            <p:cNvPr id="236" name="Text Box 8"/>
            <p:cNvSpPr txBox="1">
              <a:spLocks noChangeArrowheads="1"/>
            </p:cNvSpPr>
            <p:nvPr/>
          </p:nvSpPr>
          <p:spPr bwMode="auto">
            <a:xfrm>
              <a:off x="1795451" y="1481114"/>
              <a:ext cx="419104" cy="158585"/>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30</a:t>
              </a:r>
              <a:endParaRPr lang="en-US" sz="1000" dirty="0"/>
            </a:p>
          </p:txBody>
        </p:sp>
      </p:grpSp>
      <p:grpSp>
        <p:nvGrpSpPr>
          <p:cNvPr id="88" name="Group 236"/>
          <p:cNvGrpSpPr/>
          <p:nvPr/>
        </p:nvGrpSpPr>
        <p:grpSpPr>
          <a:xfrm>
            <a:off x="3518302" y="5678223"/>
            <a:ext cx="4004007" cy="211625"/>
            <a:chOff x="1795451" y="1476345"/>
            <a:chExt cx="3514751" cy="163360"/>
          </a:xfrm>
        </p:grpSpPr>
        <p:sp>
          <p:nvSpPr>
            <p:cNvPr id="238" name="Text Box 8"/>
            <p:cNvSpPr txBox="1">
              <a:spLocks noChangeArrowheads="1"/>
            </p:cNvSpPr>
            <p:nvPr/>
          </p:nvSpPr>
          <p:spPr bwMode="auto">
            <a:xfrm>
              <a:off x="4891098" y="1476345"/>
              <a:ext cx="419104" cy="158586"/>
            </a:xfrm>
            <a:prstGeom prst="rect">
              <a:avLst/>
            </a:prstGeom>
            <a:noFill/>
            <a:ln w="9525">
              <a:noFill/>
              <a:miter lim="800000"/>
              <a:headEnd type="none" w="sm" len="lg"/>
              <a:tailEnd type="none" w="sm" len="lg"/>
            </a:ln>
            <a:effectLst/>
          </p:spPr>
          <p:txBody>
            <a:bodyPr wrap="square">
              <a:spAutoFit/>
            </a:bodyPr>
            <a:lstStyle/>
            <a:p>
              <a:pPr algn="ctr">
                <a:lnSpc>
                  <a:spcPct val="70000"/>
                </a:lnSpc>
                <a:spcBef>
                  <a:spcPct val="50000"/>
                </a:spcBef>
              </a:pPr>
              <a:r>
                <a:rPr lang="en-GB" sz="1000" dirty="0"/>
                <a:t>140</a:t>
              </a:r>
              <a:endParaRPr lang="en-US" sz="1000" dirty="0"/>
            </a:p>
          </p:txBody>
        </p:sp>
        <p:sp>
          <p:nvSpPr>
            <p:cNvPr id="239" name="Text Box 8"/>
            <p:cNvSpPr txBox="1">
              <a:spLocks noChangeArrowheads="1"/>
            </p:cNvSpPr>
            <p:nvPr/>
          </p:nvSpPr>
          <p:spPr bwMode="auto">
            <a:xfrm>
              <a:off x="4414845" y="1481114"/>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130</a:t>
              </a:r>
              <a:endParaRPr lang="en-US" sz="1000" dirty="0"/>
            </a:p>
          </p:txBody>
        </p:sp>
        <p:sp>
          <p:nvSpPr>
            <p:cNvPr id="240" name="Text Box 8"/>
            <p:cNvSpPr txBox="1">
              <a:spLocks noChangeArrowheads="1"/>
            </p:cNvSpPr>
            <p:nvPr/>
          </p:nvSpPr>
          <p:spPr bwMode="auto">
            <a:xfrm>
              <a:off x="3962404" y="1481119"/>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120</a:t>
              </a:r>
              <a:endParaRPr lang="en-US" sz="1000" dirty="0"/>
            </a:p>
          </p:txBody>
        </p:sp>
        <p:sp>
          <p:nvSpPr>
            <p:cNvPr id="241" name="Text Box 8"/>
            <p:cNvSpPr txBox="1">
              <a:spLocks noChangeArrowheads="1"/>
            </p:cNvSpPr>
            <p:nvPr/>
          </p:nvSpPr>
          <p:spPr bwMode="auto">
            <a:xfrm>
              <a:off x="3533776"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110</a:t>
              </a:r>
              <a:endParaRPr lang="en-US" sz="1000" dirty="0"/>
            </a:p>
          </p:txBody>
        </p:sp>
        <p:sp>
          <p:nvSpPr>
            <p:cNvPr id="242" name="Text Box 8"/>
            <p:cNvSpPr txBox="1">
              <a:spLocks noChangeArrowheads="1"/>
            </p:cNvSpPr>
            <p:nvPr/>
          </p:nvSpPr>
          <p:spPr bwMode="auto">
            <a:xfrm>
              <a:off x="3105148"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100</a:t>
              </a:r>
              <a:endParaRPr lang="en-US" sz="1000" dirty="0"/>
            </a:p>
          </p:txBody>
        </p:sp>
        <p:sp>
          <p:nvSpPr>
            <p:cNvPr id="243" name="Text Box 8"/>
            <p:cNvSpPr txBox="1">
              <a:spLocks noChangeArrowheads="1"/>
            </p:cNvSpPr>
            <p:nvPr/>
          </p:nvSpPr>
          <p:spPr bwMode="auto">
            <a:xfrm>
              <a:off x="2671757"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90</a:t>
              </a:r>
              <a:endParaRPr lang="en-US" sz="1000" dirty="0"/>
            </a:p>
          </p:txBody>
        </p:sp>
        <p:sp>
          <p:nvSpPr>
            <p:cNvPr id="244" name="Text Box 8"/>
            <p:cNvSpPr txBox="1">
              <a:spLocks noChangeArrowheads="1"/>
            </p:cNvSpPr>
            <p:nvPr/>
          </p:nvSpPr>
          <p:spPr bwMode="auto">
            <a:xfrm>
              <a:off x="2224079"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80</a:t>
              </a:r>
              <a:endParaRPr lang="en-US" sz="1000" dirty="0"/>
            </a:p>
          </p:txBody>
        </p:sp>
        <p:sp>
          <p:nvSpPr>
            <p:cNvPr id="245" name="Text Box 8"/>
            <p:cNvSpPr txBox="1">
              <a:spLocks noChangeArrowheads="1"/>
            </p:cNvSpPr>
            <p:nvPr/>
          </p:nvSpPr>
          <p:spPr bwMode="auto">
            <a:xfrm>
              <a:off x="1795451" y="1481116"/>
              <a:ext cx="419104" cy="158586"/>
            </a:xfrm>
            <a:prstGeom prst="rect">
              <a:avLst/>
            </a:prstGeom>
            <a:noFill/>
            <a:ln w="9525">
              <a:noFill/>
              <a:miter lim="800000"/>
              <a:headEnd type="none" w="sm" len="lg"/>
              <a:tailEnd type="none" w="sm" len="lg"/>
            </a:ln>
            <a:effectLst/>
          </p:spPr>
          <p:txBody>
            <a:bodyPr wrap="square">
              <a:spAutoFit/>
            </a:bodyPr>
            <a:lstStyle/>
            <a:p>
              <a:pPr algn="r">
                <a:lnSpc>
                  <a:spcPct val="70000"/>
                </a:lnSpc>
                <a:spcBef>
                  <a:spcPct val="50000"/>
                </a:spcBef>
              </a:pPr>
              <a:r>
                <a:rPr lang="en-GB" sz="1000" dirty="0"/>
                <a:t>70</a:t>
              </a:r>
              <a:endParaRPr lang="en-US" sz="1000" dirty="0"/>
            </a:p>
          </p:txBody>
        </p:sp>
      </p:grpSp>
      <p:sp>
        <p:nvSpPr>
          <p:cNvPr id="246" name="Freeform 245"/>
          <p:cNvSpPr/>
          <p:nvPr/>
        </p:nvSpPr>
        <p:spPr>
          <a:xfrm>
            <a:off x="3925221" y="2682641"/>
            <a:ext cx="1855502" cy="3171192"/>
          </a:xfrm>
          <a:custGeom>
            <a:avLst/>
            <a:gdLst>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04925 w 1646238"/>
              <a:gd name="connsiteY0" fmla="*/ 0 h 2447925"/>
              <a:gd name="connsiteX1" fmla="*/ 628650 w 1646238"/>
              <a:gd name="connsiteY1" fmla="*/ 390525 h 2447925"/>
              <a:gd name="connsiteX2" fmla="*/ 866775 w 1646238"/>
              <a:gd name="connsiteY2" fmla="*/ 819150 h 2447925"/>
              <a:gd name="connsiteX3" fmla="*/ 0 w 1646238"/>
              <a:gd name="connsiteY3" fmla="*/ 1238250 h 2447925"/>
              <a:gd name="connsiteX4" fmla="*/ 600075 w 1646238"/>
              <a:gd name="connsiteY4" fmla="*/ 1647825 h 2447925"/>
              <a:gd name="connsiteX5" fmla="*/ 1628775 w 1646238"/>
              <a:gd name="connsiteY5" fmla="*/ 2057400 h 2447925"/>
              <a:gd name="connsiteX6" fmla="*/ 704850 w 1646238"/>
              <a:gd name="connsiteY6" fmla="*/ 2447925 h 2447925"/>
              <a:gd name="connsiteX0" fmla="*/ 1304925 w 1646238"/>
              <a:gd name="connsiteY0" fmla="*/ 0 h 2447925"/>
              <a:gd name="connsiteX1" fmla="*/ 628650 w 1646238"/>
              <a:gd name="connsiteY1" fmla="*/ 390525 h 2447925"/>
              <a:gd name="connsiteX2" fmla="*/ 866775 w 1646238"/>
              <a:gd name="connsiteY2" fmla="*/ 819150 h 2447925"/>
              <a:gd name="connsiteX3" fmla="*/ 0 w 1646238"/>
              <a:gd name="connsiteY3" fmla="*/ 1238250 h 2447925"/>
              <a:gd name="connsiteX4" fmla="*/ 600075 w 1646238"/>
              <a:gd name="connsiteY4" fmla="*/ 1647825 h 2447925"/>
              <a:gd name="connsiteX5" fmla="*/ 1628775 w 1646238"/>
              <a:gd name="connsiteY5" fmla="*/ 2057400 h 2447925"/>
              <a:gd name="connsiteX6" fmla="*/ 704850 w 1646238"/>
              <a:gd name="connsiteY6" fmla="*/ 2447925 h 2447925"/>
              <a:gd name="connsiteX0" fmla="*/ 1304925 w 1628775"/>
              <a:gd name="connsiteY0" fmla="*/ 0 h 2447925"/>
              <a:gd name="connsiteX1" fmla="*/ 628650 w 1628775"/>
              <a:gd name="connsiteY1" fmla="*/ 390525 h 2447925"/>
              <a:gd name="connsiteX2" fmla="*/ 866775 w 1628775"/>
              <a:gd name="connsiteY2" fmla="*/ 819150 h 2447925"/>
              <a:gd name="connsiteX3" fmla="*/ 0 w 1628775"/>
              <a:gd name="connsiteY3" fmla="*/ 1238250 h 2447925"/>
              <a:gd name="connsiteX4" fmla="*/ 600075 w 1628775"/>
              <a:gd name="connsiteY4" fmla="*/ 1647825 h 2447925"/>
              <a:gd name="connsiteX5" fmla="*/ 1628775 w 1628775"/>
              <a:gd name="connsiteY5" fmla="*/ 2057400 h 2447925"/>
              <a:gd name="connsiteX6" fmla="*/ 704850 w 1628775"/>
              <a:gd name="connsiteY6" fmla="*/ 2447925 h 244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28775" h="2447925">
                <a:moveTo>
                  <a:pt x="1304925" y="0"/>
                </a:moveTo>
                <a:lnTo>
                  <a:pt x="628650" y="390525"/>
                </a:lnTo>
                <a:lnTo>
                  <a:pt x="866775" y="819150"/>
                </a:lnTo>
                <a:lnTo>
                  <a:pt x="0" y="1238250"/>
                </a:lnTo>
                <a:lnTo>
                  <a:pt x="600075" y="1647825"/>
                </a:lnTo>
                <a:lnTo>
                  <a:pt x="1628775" y="2057400"/>
                </a:lnTo>
                <a:lnTo>
                  <a:pt x="704850" y="2447925"/>
                </a:ln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000" dirty="0"/>
          </a:p>
        </p:txBody>
      </p:sp>
      <p:sp>
        <p:nvSpPr>
          <p:cNvPr id="247" name="Freeform 246"/>
          <p:cNvSpPr/>
          <p:nvPr/>
        </p:nvSpPr>
        <p:spPr>
          <a:xfrm>
            <a:off x="5379243" y="2670304"/>
            <a:ext cx="2034557" cy="3177355"/>
          </a:xfrm>
          <a:custGeom>
            <a:avLst/>
            <a:gdLst>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04925 w 1646238"/>
              <a:gd name="connsiteY0" fmla="*/ 0 h 2447925"/>
              <a:gd name="connsiteX1" fmla="*/ 628650 w 1646238"/>
              <a:gd name="connsiteY1" fmla="*/ 390525 h 2447925"/>
              <a:gd name="connsiteX2" fmla="*/ 866775 w 1646238"/>
              <a:gd name="connsiteY2" fmla="*/ 819150 h 2447925"/>
              <a:gd name="connsiteX3" fmla="*/ 0 w 1646238"/>
              <a:gd name="connsiteY3" fmla="*/ 1238250 h 2447925"/>
              <a:gd name="connsiteX4" fmla="*/ 600075 w 1646238"/>
              <a:gd name="connsiteY4" fmla="*/ 1647825 h 2447925"/>
              <a:gd name="connsiteX5" fmla="*/ 1628775 w 1646238"/>
              <a:gd name="connsiteY5" fmla="*/ 2057400 h 2447925"/>
              <a:gd name="connsiteX6" fmla="*/ 704850 w 1646238"/>
              <a:gd name="connsiteY6" fmla="*/ 2447925 h 2447925"/>
              <a:gd name="connsiteX0" fmla="*/ 1304925 w 1646238"/>
              <a:gd name="connsiteY0" fmla="*/ 0 h 2447925"/>
              <a:gd name="connsiteX1" fmla="*/ 628650 w 1646238"/>
              <a:gd name="connsiteY1" fmla="*/ 390525 h 2447925"/>
              <a:gd name="connsiteX2" fmla="*/ 866775 w 1646238"/>
              <a:gd name="connsiteY2" fmla="*/ 819150 h 2447925"/>
              <a:gd name="connsiteX3" fmla="*/ 0 w 1646238"/>
              <a:gd name="connsiteY3" fmla="*/ 1238250 h 2447925"/>
              <a:gd name="connsiteX4" fmla="*/ 600075 w 1646238"/>
              <a:gd name="connsiteY4" fmla="*/ 1647825 h 2447925"/>
              <a:gd name="connsiteX5" fmla="*/ 1628775 w 1646238"/>
              <a:gd name="connsiteY5" fmla="*/ 2057400 h 2447925"/>
              <a:gd name="connsiteX6" fmla="*/ 704850 w 1646238"/>
              <a:gd name="connsiteY6" fmla="*/ 2447925 h 2447925"/>
              <a:gd name="connsiteX0" fmla="*/ 1304925 w 1628775"/>
              <a:gd name="connsiteY0" fmla="*/ 0 h 2447925"/>
              <a:gd name="connsiteX1" fmla="*/ 628650 w 1628775"/>
              <a:gd name="connsiteY1" fmla="*/ 390525 h 2447925"/>
              <a:gd name="connsiteX2" fmla="*/ 866775 w 1628775"/>
              <a:gd name="connsiteY2" fmla="*/ 819150 h 2447925"/>
              <a:gd name="connsiteX3" fmla="*/ 0 w 1628775"/>
              <a:gd name="connsiteY3" fmla="*/ 1238250 h 2447925"/>
              <a:gd name="connsiteX4" fmla="*/ 600075 w 1628775"/>
              <a:gd name="connsiteY4" fmla="*/ 1647825 h 2447925"/>
              <a:gd name="connsiteX5" fmla="*/ 1628775 w 1628775"/>
              <a:gd name="connsiteY5" fmla="*/ 2057400 h 2447925"/>
              <a:gd name="connsiteX6" fmla="*/ 704850 w 1628775"/>
              <a:gd name="connsiteY6" fmla="*/ 2447925 h 2447925"/>
              <a:gd name="connsiteX0" fmla="*/ 1643063 w 1643063"/>
              <a:gd name="connsiteY0" fmla="*/ 0 h 2447904"/>
              <a:gd name="connsiteX1" fmla="*/ 628650 w 1643063"/>
              <a:gd name="connsiteY1" fmla="*/ 390504 h 2447904"/>
              <a:gd name="connsiteX2" fmla="*/ 866775 w 1643063"/>
              <a:gd name="connsiteY2" fmla="*/ 819129 h 2447904"/>
              <a:gd name="connsiteX3" fmla="*/ 0 w 1643063"/>
              <a:gd name="connsiteY3" fmla="*/ 1238229 h 2447904"/>
              <a:gd name="connsiteX4" fmla="*/ 600075 w 1643063"/>
              <a:gd name="connsiteY4" fmla="*/ 1647804 h 2447904"/>
              <a:gd name="connsiteX5" fmla="*/ 1628775 w 1643063"/>
              <a:gd name="connsiteY5" fmla="*/ 2057379 h 2447904"/>
              <a:gd name="connsiteX6" fmla="*/ 704850 w 1643063"/>
              <a:gd name="connsiteY6" fmla="*/ 2447904 h 2447904"/>
              <a:gd name="connsiteX0" fmla="*/ 1643063 w 1643063"/>
              <a:gd name="connsiteY0" fmla="*/ 0 h 2447904"/>
              <a:gd name="connsiteX1" fmla="*/ 1428749 w 1643063"/>
              <a:gd name="connsiteY1" fmla="*/ 380981 h 2447904"/>
              <a:gd name="connsiteX2" fmla="*/ 866775 w 1643063"/>
              <a:gd name="connsiteY2" fmla="*/ 819129 h 2447904"/>
              <a:gd name="connsiteX3" fmla="*/ 0 w 1643063"/>
              <a:gd name="connsiteY3" fmla="*/ 1238229 h 2447904"/>
              <a:gd name="connsiteX4" fmla="*/ 600075 w 1643063"/>
              <a:gd name="connsiteY4" fmla="*/ 1647804 h 2447904"/>
              <a:gd name="connsiteX5" fmla="*/ 1628775 w 1643063"/>
              <a:gd name="connsiteY5" fmla="*/ 2057379 h 2447904"/>
              <a:gd name="connsiteX6" fmla="*/ 704850 w 1643063"/>
              <a:gd name="connsiteY6" fmla="*/ 2447904 h 2447904"/>
              <a:gd name="connsiteX0" fmla="*/ 1643063 w 1643063"/>
              <a:gd name="connsiteY0" fmla="*/ 0 h 2447904"/>
              <a:gd name="connsiteX1" fmla="*/ 1428749 w 1643063"/>
              <a:gd name="connsiteY1" fmla="*/ 380981 h 2447904"/>
              <a:gd name="connsiteX2" fmla="*/ 1357311 w 1643063"/>
              <a:gd name="connsiteY2" fmla="*/ 809609 h 2447904"/>
              <a:gd name="connsiteX3" fmla="*/ 0 w 1643063"/>
              <a:gd name="connsiteY3" fmla="*/ 1238229 h 2447904"/>
              <a:gd name="connsiteX4" fmla="*/ 600075 w 1643063"/>
              <a:gd name="connsiteY4" fmla="*/ 1647804 h 2447904"/>
              <a:gd name="connsiteX5" fmla="*/ 1628775 w 1643063"/>
              <a:gd name="connsiteY5" fmla="*/ 2057379 h 2447904"/>
              <a:gd name="connsiteX6" fmla="*/ 704850 w 1643063"/>
              <a:gd name="connsiteY6" fmla="*/ 2447904 h 2447904"/>
              <a:gd name="connsiteX0" fmla="*/ 1042988 w 1042988"/>
              <a:gd name="connsiteY0" fmla="*/ 0 h 2447904"/>
              <a:gd name="connsiteX1" fmla="*/ 828674 w 1042988"/>
              <a:gd name="connsiteY1" fmla="*/ 380981 h 2447904"/>
              <a:gd name="connsiteX2" fmla="*/ 757236 w 1042988"/>
              <a:gd name="connsiteY2" fmla="*/ 809609 h 2447904"/>
              <a:gd name="connsiteX3" fmla="*/ 614360 w 1042988"/>
              <a:gd name="connsiteY3" fmla="*/ 1238237 h 2447904"/>
              <a:gd name="connsiteX4" fmla="*/ 0 w 1042988"/>
              <a:gd name="connsiteY4" fmla="*/ 1647804 h 2447904"/>
              <a:gd name="connsiteX5" fmla="*/ 1028700 w 1042988"/>
              <a:gd name="connsiteY5" fmla="*/ 2057379 h 2447904"/>
              <a:gd name="connsiteX6" fmla="*/ 104775 w 1042988"/>
              <a:gd name="connsiteY6" fmla="*/ 2447904 h 2447904"/>
              <a:gd name="connsiteX0" fmla="*/ 938213 w 938213"/>
              <a:gd name="connsiteY0" fmla="*/ 0 h 2447904"/>
              <a:gd name="connsiteX1" fmla="*/ 723899 w 938213"/>
              <a:gd name="connsiteY1" fmla="*/ 380981 h 2447904"/>
              <a:gd name="connsiteX2" fmla="*/ 652461 w 938213"/>
              <a:gd name="connsiteY2" fmla="*/ 809609 h 2447904"/>
              <a:gd name="connsiteX3" fmla="*/ 509585 w 938213"/>
              <a:gd name="connsiteY3" fmla="*/ 1238237 h 2447904"/>
              <a:gd name="connsiteX4" fmla="*/ 9518 w 938213"/>
              <a:gd name="connsiteY4" fmla="*/ 1666865 h 2447904"/>
              <a:gd name="connsiteX5" fmla="*/ 923925 w 938213"/>
              <a:gd name="connsiteY5" fmla="*/ 2057379 h 2447904"/>
              <a:gd name="connsiteX6" fmla="*/ 0 w 938213"/>
              <a:gd name="connsiteY6" fmla="*/ 2447904 h 2447904"/>
              <a:gd name="connsiteX0" fmla="*/ 1785951 w 1785951"/>
              <a:gd name="connsiteY0" fmla="*/ 0 h 2452683"/>
              <a:gd name="connsiteX1" fmla="*/ 1571637 w 1785951"/>
              <a:gd name="connsiteY1" fmla="*/ 380981 h 2452683"/>
              <a:gd name="connsiteX2" fmla="*/ 1500199 w 1785951"/>
              <a:gd name="connsiteY2" fmla="*/ 809609 h 2452683"/>
              <a:gd name="connsiteX3" fmla="*/ 1357323 w 1785951"/>
              <a:gd name="connsiteY3" fmla="*/ 1238237 h 2452683"/>
              <a:gd name="connsiteX4" fmla="*/ 857256 w 1785951"/>
              <a:gd name="connsiteY4" fmla="*/ 1666865 h 2452683"/>
              <a:gd name="connsiteX5" fmla="*/ 1771663 w 1785951"/>
              <a:gd name="connsiteY5" fmla="*/ 2057379 h 2452683"/>
              <a:gd name="connsiteX6" fmla="*/ 0 w 1785951"/>
              <a:gd name="connsiteY6" fmla="*/ 2452683 h 2452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5951" h="2452683">
                <a:moveTo>
                  <a:pt x="1785951" y="0"/>
                </a:moveTo>
                <a:lnTo>
                  <a:pt x="1571637" y="380981"/>
                </a:lnTo>
                <a:lnTo>
                  <a:pt x="1500199" y="809609"/>
                </a:lnTo>
                <a:lnTo>
                  <a:pt x="1357323" y="1238237"/>
                </a:lnTo>
                <a:lnTo>
                  <a:pt x="857256" y="1666865"/>
                </a:lnTo>
                <a:lnTo>
                  <a:pt x="1771663" y="2057379"/>
                </a:lnTo>
                <a:lnTo>
                  <a:pt x="0" y="2452683"/>
                </a:ln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000" dirty="0"/>
          </a:p>
        </p:txBody>
      </p:sp>
      <p:sp>
        <p:nvSpPr>
          <p:cNvPr id="248" name="Text Box 8"/>
          <p:cNvSpPr txBox="1">
            <a:spLocks noChangeArrowheads="1"/>
          </p:cNvSpPr>
          <p:nvPr/>
        </p:nvSpPr>
        <p:spPr bwMode="auto">
          <a:xfrm>
            <a:off x="1435735" y="1949283"/>
            <a:ext cx="3252933" cy="461665"/>
          </a:xfrm>
          <a:prstGeom prst="rect">
            <a:avLst/>
          </a:prstGeom>
          <a:noFill/>
          <a:ln w="9525">
            <a:noFill/>
            <a:miter lim="800000"/>
            <a:headEnd type="none" w="sm" len="lg"/>
            <a:tailEnd type="none" w="sm" len="lg"/>
          </a:ln>
          <a:effectLst/>
        </p:spPr>
        <p:txBody>
          <a:bodyPr wrap="square">
            <a:spAutoFit/>
          </a:bodyPr>
          <a:lstStyle/>
          <a:p>
            <a:pPr algn="r">
              <a:spcBef>
                <a:spcPct val="50000"/>
              </a:spcBef>
            </a:pPr>
            <a:r>
              <a:rPr lang="en-GB" sz="1200" dirty="0"/>
              <a:t>Process performance at the start of the implementation</a:t>
            </a:r>
            <a:endParaRPr lang="en-US" sz="1200" dirty="0"/>
          </a:p>
        </p:txBody>
      </p:sp>
      <p:sp>
        <p:nvSpPr>
          <p:cNvPr id="249" name="Text Box 8"/>
          <p:cNvSpPr txBox="1">
            <a:spLocks noChangeArrowheads="1"/>
          </p:cNvSpPr>
          <p:nvPr/>
        </p:nvSpPr>
        <p:spPr bwMode="auto">
          <a:xfrm>
            <a:off x="7166541" y="1610138"/>
            <a:ext cx="1647786" cy="830997"/>
          </a:xfrm>
          <a:prstGeom prst="rect">
            <a:avLst/>
          </a:prstGeom>
          <a:noFill/>
          <a:ln w="9525">
            <a:noFill/>
            <a:miter lim="800000"/>
            <a:headEnd type="none" w="sm" len="lg"/>
            <a:tailEnd type="none" w="sm" len="lg"/>
          </a:ln>
          <a:effectLst/>
        </p:spPr>
        <p:txBody>
          <a:bodyPr wrap="square">
            <a:spAutoFit/>
          </a:bodyPr>
          <a:lstStyle/>
          <a:p>
            <a:pPr>
              <a:spcBef>
                <a:spcPct val="50000"/>
              </a:spcBef>
            </a:pPr>
            <a:r>
              <a:rPr lang="en-GB" sz="1200" dirty="0"/>
              <a:t>Target process performance when new organisation implemented</a:t>
            </a:r>
            <a:endParaRPr lang="en-US" sz="1200" dirty="0"/>
          </a:p>
        </p:txBody>
      </p:sp>
      <p:sp>
        <p:nvSpPr>
          <p:cNvPr id="261" name="Freeform 260"/>
          <p:cNvSpPr/>
          <p:nvPr/>
        </p:nvSpPr>
        <p:spPr>
          <a:xfrm>
            <a:off x="4646802" y="2670301"/>
            <a:ext cx="1307536" cy="3177356"/>
          </a:xfrm>
          <a:custGeom>
            <a:avLst/>
            <a:gdLst>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04925 w 1646238"/>
              <a:gd name="connsiteY0" fmla="*/ 0 h 2447925"/>
              <a:gd name="connsiteX1" fmla="*/ 628650 w 1646238"/>
              <a:gd name="connsiteY1" fmla="*/ 390525 h 2447925"/>
              <a:gd name="connsiteX2" fmla="*/ 866775 w 1646238"/>
              <a:gd name="connsiteY2" fmla="*/ 819150 h 2447925"/>
              <a:gd name="connsiteX3" fmla="*/ 0 w 1646238"/>
              <a:gd name="connsiteY3" fmla="*/ 1238250 h 2447925"/>
              <a:gd name="connsiteX4" fmla="*/ 600075 w 1646238"/>
              <a:gd name="connsiteY4" fmla="*/ 1647825 h 2447925"/>
              <a:gd name="connsiteX5" fmla="*/ 1628775 w 1646238"/>
              <a:gd name="connsiteY5" fmla="*/ 2057400 h 2447925"/>
              <a:gd name="connsiteX6" fmla="*/ 704850 w 1646238"/>
              <a:gd name="connsiteY6" fmla="*/ 2447925 h 2447925"/>
              <a:gd name="connsiteX0" fmla="*/ 1304925 w 1646238"/>
              <a:gd name="connsiteY0" fmla="*/ 0 h 2447925"/>
              <a:gd name="connsiteX1" fmla="*/ 628650 w 1646238"/>
              <a:gd name="connsiteY1" fmla="*/ 390525 h 2447925"/>
              <a:gd name="connsiteX2" fmla="*/ 866775 w 1646238"/>
              <a:gd name="connsiteY2" fmla="*/ 819150 h 2447925"/>
              <a:gd name="connsiteX3" fmla="*/ 0 w 1646238"/>
              <a:gd name="connsiteY3" fmla="*/ 1238250 h 2447925"/>
              <a:gd name="connsiteX4" fmla="*/ 600075 w 1646238"/>
              <a:gd name="connsiteY4" fmla="*/ 1647825 h 2447925"/>
              <a:gd name="connsiteX5" fmla="*/ 1628775 w 1646238"/>
              <a:gd name="connsiteY5" fmla="*/ 2057400 h 2447925"/>
              <a:gd name="connsiteX6" fmla="*/ 704850 w 1646238"/>
              <a:gd name="connsiteY6" fmla="*/ 2447925 h 2447925"/>
              <a:gd name="connsiteX0" fmla="*/ 1304925 w 1628775"/>
              <a:gd name="connsiteY0" fmla="*/ 0 h 2447925"/>
              <a:gd name="connsiteX1" fmla="*/ 628650 w 1628775"/>
              <a:gd name="connsiteY1" fmla="*/ 390525 h 2447925"/>
              <a:gd name="connsiteX2" fmla="*/ 866775 w 1628775"/>
              <a:gd name="connsiteY2" fmla="*/ 819150 h 2447925"/>
              <a:gd name="connsiteX3" fmla="*/ 0 w 1628775"/>
              <a:gd name="connsiteY3" fmla="*/ 1238250 h 2447925"/>
              <a:gd name="connsiteX4" fmla="*/ 600075 w 1628775"/>
              <a:gd name="connsiteY4" fmla="*/ 1647825 h 2447925"/>
              <a:gd name="connsiteX5" fmla="*/ 1628775 w 1628775"/>
              <a:gd name="connsiteY5" fmla="*/ 2057400 h 2447925"/>
              <a:gd name="connsiteX6" fmla="*/ 704850 w 1628775"/>
              <a:gd name="connsiteY6" fmla="*/ 2447925 h 2447925"/>
              <a:gd name="connsiteX0" fmla="*/ 1552579 w 1628775"/>
              <a:gd name="connsiteY0" fmla="*/ 0 h 2452667"/>
              <a:gd name="connsiteX1" fmla="*/ 628650 w 1628775"/>
              <a:gd name="connsiteY1" fmla="*/ 395267 h 2452667"/>
              <a:gd name="connsiteX2" fmla="*/ 866775 w 1628775"/>
              <a:gd name="connsiteY2" fmla="*/ 823892 h 2452667"/>
              <a:gd name="connsiteX3" fmla="*/ 0 w 1628775"/>
              <a:gd name="connsiteY3" fmla="*/ 1242992 h 2452667"/>
              <a:gd name="connsiteX4" fmla="*/ 600075 w 1628775"/>
              <a:gd name="connsiteY4" fmla="*/ 1652567 h 2452667"/>
              <a:gd name="connsiteX5" fmla="*/ 1628775 w 1628775"/>
              <a:gd name="connsiteY5" fmla="*/ 2062142 h 2452667"/>
              <a:gd name="connsiteX6" fmla="*/ 704850 w 1628775"/>
              <a:gd name="connsiteY6" fmla="*/ 2452667 h 2452667"/>
              <a:gd name="connsiteX0" fmla="*/ 1552579 w 1628775"/>
              <a:gd name="connsiteY0" fmla="*/ 0 h 2452667"/>
              <a:gd name="connsiteX1" fmla="*/ 766761 w 1628775"/>
              <a:gd name="connsiteY1" fmla="*/ 452420 h 2452667"/>
              <a:gd name="connsiteX2" fmla="*/ 866775 w 1628775"/>
              <a:gd name="connsiteY2" fmla="*/ 823892 h 2452667"/>
              <a:gd name="connsiteX3" fmla="*/ 0 w 1628775"/>
              <a:gd name="connsiteY3" fmla="*/ 1242992 h 2452667"/>
              <a:gd name="connsiteX4" fmla="*/ 600075 w 1628775"/>
              <a:gd name="connsiteY4" fmla="*/ 1652567 h 2452667"/>
              <a:gd name="connsiteX5" fmla="*/ 1628775 w 1628775"/>
              <a:gd name="connsiteY5" fmla="*/ 2062142 h 2452667"/>
              <a:gd name="connsiteX6" fmla="*/ 704850 w 1628775"/>
              <a:gd name="connsiteY6" fmla="*/ 2452667 h 2452667"/>
              <a:gd name="connsiteX0" fmla="*/ 1552579 w 1628775"/>
              <a:gd name="connsiteY0" fmla="*/ 0 h 2452667"/>
              <a:gd name="connsiteX1" fmla="*/ 766761 w 1628775"/>
              <a:gd name="connsiteY1" fmla="*/ 452420 h 2452667"/>
              <a:gd name="connsiteX2" fmla="*/ 481009 w 1628775"/>
              <a:gd name="connsiteY2" fmla="*/ 881048 h 2452667"/>
              <a:gd name="connsiteX3" fmla="*/ 0 w 1628775"/>
              <a:gd name="connsiteY3" fmla="*/ 1242992 h 2452667"/>
              <a:gd name="connsiteX4" fmla="*/ 600075 w 1628775"/>
              <a:gd name="connsiteY4" fmla="*/ 1652567 h 2452667"/>
              <a:gd name="connsiteX5" fmla="*/ 1628775 w 1628775"/>
              <a:gd name="connsiteY5" fmla="*/ 2062142 h 2452667"/>
              <a:gd name="connsiteX6" fmla="*/ 704850 w 1628775"/>
              <a:gd name="connsiteY6" fmla="*/ 2452667 h 2452667"/>
              <a:gd name="connsiteX0" fmla="*/ 1071570 w 1147766"/>
              <a:gd name="connsiteY0" fmla="*/ 0 h 2452667"/>
              <a:gd name="connsiteX1" fmla="*/ 285752 w 1147766"/>
              <a:gd name="connsiteY1" fmla="*/ 452420 h 2452667"/>
              <a:gd name="connsiteX2" fmla="*/ 0 w 1147766"/>
              <a:gd name="connsiteY2" fmla="*/ 881048 h 2452667"/>
              <a:gd name="connsiteX3" fmla="*/ 214314 w 1147766"/>
              <a:gd name="connsiteY3" fmla="*/ 1238238 h 2452667"/>
              <a:gd name="connsiteX4" fmla="*/ 119066 w 1147766"/>
              <a:gd name="connsiteY4" fmla="*/ 1652567 h 2452667"/>
              <a:gd name="connsiteX5" fmla="*/ 1147766 w 1147766"/>
              <a:gd name="connsiteY5" fmla="*/ 2062142 h 2452667"/>
              <a:gd name="connsiteX6" fmla="*/ 223841 w 1147766"/>
              <a:gd name="connsiteY6" fmla="*/ 2452667 h 2452667"/>
              <a:gd name="connsiteX0" fmla="*/ 1071570 w 1147766"/>
              <a:gd name="connsiteY0" fmla="*/ 0 h 2452667"/>
              <a:gd name="connsiteX1" fmla="*/ 285752 w 1147766"/>
              <a:gd name="connsiteY1" fmla="*/ 452420 h 2452667"/>
              <a:gd name="connsiteX2" fmla="*/ 0 w 1147766"/>
              <a:gd name="connsiteY2" fmla="*/ 881048 h 2452667"/>
              <a:gd name="connsiteX3" fmla="*/ 214314 w 1147766"/>
              <a:gd name="connsiteY3" fmla="*/ 1238238 h 2452667"/>
              <a:gd name="connsiteX4" fmla="*/ 857255 w 1147766"/>
              <a:gd name="connsiteY4" fmla="*/ 1666866 h 2452667"/>
              <a:gd name="connsiteX5" fmla="*/ 1147766 w 1147766"/>
              <a:gd name="connsiteY5" fmla="*/ 2062142 h 2452667"/>
              <a:gd name="connsiteX6" fmla="*/ 223841 w 1147766"/>
              <a:gd name="connsiteY6" fmla="*/ 2452667 h 2452667"/>
              <a:gd name="connsiteX0" fmla="*/ 1071570 w 1147766"/>
              <a:gd name="connsiteY0" fmla="*/ 0 h 2452684"/>
              <a:gd name="connsiteX1" fmla="*/ 285752 w 1147766"/>
              <a:gd name="connsiteY1" fmla="*/ 452420 h 2452684"/>
              <a:gd name="connsiteX2" fmla="*/ 0 w 1147766"/>
              <a:gd name="connsiteY2" fmla="*/ 881048 h 2452684"/>
              <a:gd name="connsiteX3" fmla="*/ 214314 w 1147766"/>
              <a:gd name="connsiteY3" fmla="*/ 1238238 h 2452684"/>
              <a:gd name="connsiteX4" fmla="*/ 857255 w 1147766"/>
              <a:gd name="connsiteY4" fmla="*/ 1666866 h 2452684"/>
              <a:gd name="connsiteX5" fmla="*/ 1147766 w 1147766"/>
              <a:gd name="connsiteY5" fmla="*/ 2062142 h 2452684"/>
              <a:gd name="connsiteX6" fmla="*/ 1071569 w 1147766"/>
              <a:gd name="connsiteY6" fmla="*/ 2452684 h 2452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7766" h="2452684">
                <a:moveTo>
                  <a:pt x="1071570" y="0"/>
                </a:moveTo>
                <a:lnTo>
                  <a:pt x="285752" y="452420"/>
                </a:lnTo>
                <a:lnTo>
                  <a:pt x="0" y="881048"/>
                </a:lnTo>
                <a:lnTo>
                  <a:pt x="214314" y="1238238"/>
                </a:lnTo>
                <a:lnTo>
                  <a:pt x="857255" y="1666866"/>
                </a:lnTo>
                <a:lnTo>
                  <a:pt x="1147766" y="2062142"/>
                </a:lnTo>
                <a:lnTo>
                  <a:pt x="1071569" y="2452684"/>
                </a:lnTo>
              </a:path>
            </a:pathLst>
          </a:cu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000" dirty="0"/>
          </a:p>
        </p:txBody>
      </p:sp>
      <p:sp>
        <p:nvSpPr>
          <p:cNvPr id="262" name="Freeform 261"/>
          <p:cNvSpPr/>
          <p:nvPr/>
        </p:nvSpPr>
        <p:spPr>
          <a:xfrm>
            <a:off x="5135095" y="2676443"/>
            <a:ext cx="1464880" cy="3171214"/>
          </a:xfrm>
          <a:custGeom>
            <a:avLst/>
            <a:gdLst>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04925 w 1646238"/>
              <a:gd name="connsiteY0" fmla="*/ 0 h 2447925"/>
              <a:gd name="connsiteX1" fmla="*/ 628650 w 1646238"/>
              <a:gd name="connsiteY1" fmla="*/ 390525 h 2447925"/>
              <a:gd name="connsiteX2" fmla="*/ 866775 w 1646238"/>
              <a:gd name="connsiteY2" fmla="*/ 819150 h 2447925"/>
              <a:gd name="connsiteX3" fmla="*/ 0 w 1646238"/>
              <a:gd name="connsiteY3" fmla="*/ 1238250 h 2447925"/>
              <a:gd name="connsiteX4" fmla="*/ 600075 w 1646238"/>
              <a:gd name="connsiteY4" fmla="*/ 1647825 h 2447925"/>
              <a:gd name="connsiteX5" fmla="*/ 1628775 w 1646238"/>
              <a:gd name="connsiteY5" fmla="*/ 2057400 h 2447925"/>
              <a:gd name="connsiteX6" fmla="*/ 704850 w 1646238"/>
              <a:gd name="connsiteY6" fmla="*/ 2447925 h 2447925"/>
              <a:gd name="connsiteX0" fmla="*/ 1304925 w 1646238"/>
              <a:gd name="connsiteY0" fmla="*/ 0 h 2447925"/>
              <a:gd name="connsiteX1" fmla="*/ 628650 w 1646238"/>
              <a:gd name="connsiteY1" fmla="*/ 390525 h 2447925"/>
              <a:gd name="connsiteX2" fmla="*/ 866775 w 1646238"/>
              <a:gd name="connsiteY2" fmla="*/ 819150 h 2447925"/>
              <a:gd name="connsiteX3" fmla="*/ 0 w 1646238"/>
              <a:gd name="connsiteY3" fmla="*/ 1238250 h 2447925"/>
              <a:gd name="connsiteX4" fmla="*/ 600075 w 1646238"/>
              <a:gd name="connsiteY4" fmla="*/ 1647825 h 2447925"/>
              <a:gd name="connsiteX5" fmla="*/ 1628775 w 1646238"/>
              <a:gd name="connsiteY5" fmla="*/ 2057400 h 2447925"/>
              <a:gd name="connsiteX6" fmla="*/ 704850 w 1646238"/>
              <a:gd name="connsiteY6" fmla="*/ 2447925 h 2447925"/>
              <a:gd name="connsiteX0" fmla="*/ 1304925 w 1628775"/>
              <a:gd name="connsiteY0" fmla="*/ 0 h 2447925"/>
              <a:gd name="connsiteX1" fmla="*/ 628650 w 1628775"/>
              <a:gd name="connsiteY1" fmla="*/ 390525 h 2447925"/>
              <a:gd name="connsiteX2" fmla="*/ 866775 w 1628775"/>
              <a:gd name="connsiteY2" fmla="*/ 819150 h 2447925"/>
              <a:gd name="connsiteX3" fmla="*/ 0 w 1628775"/>
              <a:gd name="connsiteY3" fmla="*/ 1238250 h 2447925"/>
              <a:gd name="connsiteX4" fmla="*/ 600075 w 1628775"/>
              <a:gd name="connsiteY4" fmla="*/ 1647825 h 2447925"/>
              <a:gd name="connsiteX5" fmla="*/ 1628775 w 1628775"/>
              <a:gd name="connsiteY5" fmla="*/ 2057400 h 2447925"/>
              <a:gd name="connsiteX6" fmla="*/ 704850 w 1628775"/>
              <a:gd name="connsiteY6" fmla="*/ 2447925 h 2447925"/>
              <a:gd name="connsiteX0" fmla="*/ 1552579 w 1628775"/>
              <a:gd name="connsiteY0" fmla="*/ 0 h 2452667"/>
              <a:gd name="connsiteX1" fmla="*/ 628650 w 1628775"/>
              <a:gd name="connsiteY1" fmla="*/ 395267 h 2452667"/>
              <a:gd name="connsiteX2" fmla="*/ 866775 w 1628775"/>
              <a:gd name="connsiteY2" fmla="*/ 823892 h 2452667"/>
              <a:gd name="connsiteX3" fmla="*/ 0 w 1628775"/>
              <a:gd name="connsiteY3" fmla="*/ 1242992 h 2452667"/>
              <a:gd name="connsiteX4" fmla="*/ 600075 w 1628775"/>
              <a:gd name="connsiteY4" fmla="*/ 1652567 h 2452667"/>
              <a:gd name="connsiteX5" fmla="*/ 1628775 w 1628775"/>
              <a:gd name="connsiteY5" fmla="*/ 2062142 h 2452667"/>
              <a:gd name="connsiteX6" fmla="*/ 704850 w 1628775"/>
              <a:gd name="connsiteY6" fmla="*/ 2452667 h 2452667"/>
              <a:gd name="connsiteX0" fmla="*/ 1552579 w 1628775"/>
              <a:gd name="connsiteY0" fmla="*/ 0 h 2452667"/>
              <a:gd name="connsiteX1" fmla="*/ 766761 w 1628775"/>
              <a:gd name="connsiteY1" fmla="*/ 452420 h 2452667"/>
              <a:gd name="connsiteX2" fmla="*/ 866775 w 1628775"/>
              <a:gd name="connsiteY2" fmla="*/ 823892 h 2452667"/>
              <a:gd name="connsiteX3" fmla="*/ 0 w 1628775"/>
              <a:gd name="connsiteY3" fmla="*/ 1242992 h 2452667"/>
              <a:gd name="connsiteX4" fmla="*/ 600075 w 1628775"/>
              <a:gd name="connsiteY4" fmla="*/ 1652567 h 2452667"/>
              <a:gd name="connsiteX5" fmla="*/ 1628775 w 1628775"/>
              <a:gd name="connsiteY5" fmla="*/ 2062142 h 2452667"/>
              <a:gd name="connsiteX6" fmla="*/ 704850 w 1628775"/>
              <a:gd name="connsiteY6" fmla="*/ 2452667 h 2452667"/>
              <a:gd name="connsiteX0" fmla="*/ 1552579 w 1628775"/>
              <a:gd name="connsiteY0" fmla="*/ 0 h 2452667"/>
              <a:gd name="connsiteX1" fmla="*/ 766761 w 1628775"/>
              <a:gd name="connsiteY1" fmla="*/ 452420 h 2452667"/>
              <a:gd name="connsiteX2" fmla="*/ 481009 w 1628775"/>
              <a:gd name="connsiteY2" fmla="*/ 881048 h 2452667"/>
              <a:gd name="connsiteX3" fmla="*/ 0 w 1628775"/>
              <a:gd name="connsiteY3" fmla="*/ 1242992 h 2452667"/>
              <a:gd name="connsiteX4" fmla="*/ 600075 w 1628775"/>
              <a:gd name="connsiteY4" fmla="*/ 1652567 h 2452667"/>
              <a:gd name="connsiteX5" fmla="*/ 1628775 w 1628775"/>
              <a:gd name="connsiteY5" fmla="*/ 2062142 h 2452667"/>
              <a:gd name="connsiteX6" fmla="*/ 704850 w 1628775"/>
              <a:gd name="connsiteY6" fmla="*/ 2452667 h 2452667"/>
              <a:gd name="connsiteX0" fmla="*/ 1071570 w 1147766"/>
              <a:gd name="connsiteY0" fmla="*/ 0 h 2452667"/>
              <a:gd name="connsiteX1" fmla="*/ 285752 w 1147766"/>
              <a:gd name="connsiteY1" fmla="*/ 452420 h 2452667"/>
              <a:gd name="connsiteX2" fmla="*/ 0 w 1147766"/>
              <a:gd name="connsiteY2" fmla="*/ 881048 h 2452667"/>
              <a:gd name="connsiteX3" fmla="*/ 214314 w 1147766"/>
              <a:gd name="connsiteY3" fmla="*/ 1238238 h 2452667"/>
              <a:gd name="connsiteX4" fmla="*/ 119066 w 1147766"/>
              <a:gd name="connsiteY4" fmla="*/ 1652567 h 2452667"/>
              <a:gd name="connsiteX5" fmla="*/ 1147766 w 1147766"/>
              <a:gd name="connsiteY5" fmla="*/ 2062142 h 2452667"/>
              <a:gd name="connsiteX6" fmla="*/ 223841 w 1147766"/>
              <a:gd name="connsiteY6" fmla="*/ 2452667 h 2452667"/>
              <a:gd name="connsiteX0" fmla="*/ 1071570 w 1147766"/>
              <a:gd name="connsiteY0" fmla="*/ 0 h 2452667"/>
              <a:gd name="connsiteX1" fmla="*/ 285752 w 1147766"/>
              <a:gd name="connsiteY1" fmla="*/ 452420 h 2452667"/>
              <a:gd name="connsiteX2" fmla="*/ 0 w 1147766"/>
              <a:gd name="connsiteY2" fmla="*/ 881048 h 2452667"/>
              <a:gd name="connsiteX3" fmla="*/ 214314 w 1147766"/>
              <a:gd name="connsiteY3" fmla="*/ 1238238 h 2452667"/>
              <a:gd name="connsiteX4" fmla="*/ 857255 w 1147766"/>
              <a:gd name="connsiteY4" fmla="*/ 1666866 h 2452667"/>
              <a:gd name="connsiteX5" fmla="*/ 1147766 w 1147766"/>
              <a:gd name="connsiteY5" fmla="*/ 2062142 h 2452667"/>
              <a:gd name="connsiteX6" fmla="*/ 223841 w 1147766"/>
              <a:gd name="connsiteY6" fmla="*/ 2452667 h 2452667"/>
              <a:gd name="connsiteX0" fmla="*/ 1071570 w 1147766"/>
              <a:gd name="connsiteY0" fmla="*/ 0 h 2452684"/>
              <a:gd name="connsiteX1" fmla="*/ 285752 w 1147766"/>
              <a:gd name="connsiteY1" fmla="*/ 452420 h 2452684"/>
              <a:gd name="connsiteX2" fmla="*/ 0 w 1147766"/>
              <a:gd name="connsiteY2" fmla="*/ 881048 h 2452684"/>
              <a:gd name="connsiteX3" fmla="*/ 214314 w 1147766"/>
              <a:gd name="connsiteY3" fmla="*/ 1238238 h 2452684"/>
              <a:gd name="connsiteX4" fmla="*/ 857255 w 1147766"/>
              <a:gd name="connsiteY4" fmla="*/ 1666866 h 2452684"/>
              <a:gd name="connsiteX5" fmla="*/ 1147766 w 1147766"/>
              <a:gd name="connsiteY5" fmla="*/ 2062142 h 2452684"/>
              <a:gd name="connsiteX6" fmla="*/ 1071569 w 1147766"/>
              <a:gd name="connsiteY6" fmla="*/ 2452684 h 2452684"/>
              <a:gd name="connsiteX0" fmla="*/ 1071570 w 1147766"/>
              <a:gd name="connsiteY0" fmla="*/ 0 h 2452684"/>
              <a:gd name="connsiteX1" fmla="*/ 719138 w 1147766"/>
              <a:gd name="connsiteY1" fmla="*/ 447678 h 2452684"/>
              <a:gd name="connsiteX2" fmla="*/ 0 w 1147766"/>
              <a:gd name="connsiteY2" fmla="*/ 881048 h 2452684"/>
              <a:gd name="connsiteX3" fmla="*/ 214314 w 1147766"/>
              <a:gd name="connsiteY3" fmla="*/ 1238238 h 2452684"/>
              <a:gd name="connsiteX4" fmla="*/ 857255 w 1147766"/>
              <a:gd name="connsiteY4" fmla="*/ 1666866 h 2452684"/>
              <a:gd name="connsiteX5" fmla="*/ 1147766 w 1147766"/>
              <a:gd name="connsiteY5" fmla="*/ 2062142 h 2452684"/>
              <a:gd name="connsiteX6" fmla="*/ 1071569 w 1147766"/>
              <a:gd name="connsiteY6" fmla="*/ 2452684 h 2452684"/>
              <a:gd name="connsiteX0" fmla="*/ 1071570 w 1147766"/>
              <a:gd name="connsiteY0" fmla="*/ 0 h 2452684"/>
              <a:gd name="connsiteX1" fmla="*/ 719138 w 1147766"/>
              <a:gd name="connsiteY1" fmla="*/ 376240 h 2452684"/>
              <a:gd name="connsiteX2" fmla="*/ 0 w 1147766"/>
              <a:gd name="connsiteY2" fmla="*/ 881048 h 2452684"/>
              <a:gd name="connsiteX3" fmla="*/ 214314 w 1147766"/>
              <a:gd name="connsiteY3" fmla="*/ 1238238 h 2452684"/>
              <a:gd name="connsiteX4" fmla="*/ 857255 w 1147766"/>
              <a:gd name="connsiteY4" fmla="*/ 1666866 h 2452684"/>
              <a:gd name="connsiteX5" fmla="*/ 1147766 w 1147766"/>
              <a:gd name="connsiteY5" fmla="*/ 2062142 h 2452684"/>
              <a:gd name="connsiteX6" fmla="*/ 1071569 w 1147766"/>
              <a:gd name="connsiteY6" fmla="*/ 2452684 h 2452684"/>
              <a:gd name="connsiteX0" fmla="*/ 1071570 w 1147766"/>
              <a:gd name="connsiteY0" fmla="*/ 0 h 2452684"/>
              <a:gd name="connsiteX1" fmla="*/ 1004890 w 1147766"/>
              <a:gd name="connsiteY1" fmla="*/ 376240 h 2452684"/>
              <a:gd name="connsiteX2" fmla="*/ 0 w 1147766"/>
              <a:gd name="connsiteY2" fmla="*/ 881048 h 2452684"/>
              <a:gd name="connsiteX3" fmla="*/ 214314 w 1147766"/>
              <a:gd name="connsiteY3" fmla="*/ 1238238 h 2452684"/>
              <a:gd name="connsiteX4" fmla="*/ 857255 w 1147766"/>
              <a:gd name="connsiteY4" fmla="*/ 1666866 h 2452684"/>
              <a:gd name="connsiteX5" fmla="*/ 1147766 w 1147766"/>
              <a:gd name="connsiteY5" fmla="*/ 2062142 h 2452684"/>
              <a:gd name="connsiteX6" fmla="*/ 1071569 w 1147766"/>
              <a:gd name="connsiteY6" fmla="*/ 2452684 h 2452684"/>
              <a:gd name="connsiteX0" fmla="*/ 857256 w 933452"/>
              <a:gd name="connsiteY0" fmla="*/ 0 h 2452684"/>
              <a:gd name="connsiteX1" fmla="*/ 790576 w 933452"/>
              <a:gd name="connsiteY1" fmla="*/ 376240 h 2452684"/>
              <a:gd name="connsiteX2" fmla="*/ 433386 w 933452"/>
              <a:gd name="connsiteY2" fmla="*/ 804868 h 2452684"/>
              <a:gd name="connsiteX3" fmla="*/ 0 w 933452"/>
              <a:gd name="connsiteY3" fmla="*/ 1238238 h 2452684"/>
              <a:gd name="connsiteX4" fmla="*/ 642941 w 933452"/>
              <a:gd name="connsiteY4" fmla="*/ 1666866 h 2452684"/>
              <a:gd name="connsiteX5" fmla="*/ 933452 w 933452"/>
              <a:gd name="connsiteY5" fmla="*/ 2062142 h 2452684"/>
              <a:gd name="connsiteX6" fmla="*/ 857255 w 933452"/>
              <a:gd name="connsiteY6" fmla="*/ 2452684 h 2452684"/>
              <a:gd name="connsiteX0" fmla="*/ 1209688 w 1285884"/>
              <a:gd name="connsiteY0" fmla="*/ 0 h 2452684"/>
              <a:gd name="connsiteX1" fmla="*/ 1143008 w 1285884"/>
              <a:gd name="connsiteY1" fmla="*/ 376240 h 2452684"/>
              <a:gd name="connsiteX2" fmla="*/ 785818 w 1285884"/>
              <a:gd name="connsiteY2" fmla="*/ 804868 h 2452684"/>
              <a:gd name="connsiteX3" fmla="*/ 0 w 1285884"/>
              <a:gd name="connsiteY3" fmla="*/ 1233496 h 2452684"/>
              <a:gd name="connsiteX4" fmla="*/ 995373 w 1285884"/>
              <a:gd name="connsiteY4" fmla="*/ 1666866 h 2452684"/>
              <a:gd name="connsiteX5" fmla="*/ 1285884 w 1285884"/>
              <a:gd name="connsiteY5" fmla="*/ 2062142 h 2452684"/>
              <a:gd name="connsiteX6" fmla="*/ 1209687 w 1285884"/>
              <a:gd name="connsiteY6" fmla="*/ 2452684 h 2452684"/>
              <a:gd name="connsiteX0" fmla="*/ 1209688 w 1285884"/>
              <a:gd name="connsiteY0" fmla="*/ 0 h 2447942"/>
              <a:gd name="connsiteX1" fmla="*/ 1143008 w 1285884"/>
              <a:gd name="connsiteY1" fmla="*/ 376240 h 2447942"/>
              <a:gd name="connsiteX2" fmla="*/ 785818 w 1285884"/>
              <a:gd name="connsiteY2" fmla="*/ 804868 h 2447942"/>
              <a:gd name="connsiteX3" fmla="*/ 0 w 1285884"/>
              <a:gd name="connsiteY3" fmla="*/ 1233496 h 2447942"/>
              <a:gd name="connsiteX4" fmla="*/ 995373 w 1285884"/>
              <a:gd name="connsiteY4" fmla="*/ 1666866 h 2447942"/>
              <a:gd name="connsiteX5" fmla="*/ 1285884 w 1285884"/>
              <a:gd name="connsiteY5" fmla="*/ 2062142 h 2447942"/>
              <a:gd name="connsiteX6" fmla="*/ 357190 w 1285884"/>
              <a:gd name="connsiteY6" fmla="*/ 2447942 h 2447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85884" h="2447942">
                <a:moveTo>
                  <a:pt x="1209688" y="0"/>
                </a:moveTo>
                <a:lnTo>
                  <a:pt x="1143008" y="376240"/>
                </a:lnTo>
                <a:lnTo>
                  <a:pt x="785818" y="804868"/>
                </a:lnTo>
                <a:lnTo>
                  <a:pt x="0" y="1233496"/>
                </a:lnTo>
                <a:lnTo>
                  <a:pt x="995373" y="1666866"/>
                </a:lnTo>
                <a:lnTo>
                  <a:pt x="1285884" y="2062142"/>
                </a:lnTo>
                <a:lnTo>
                  <a:pt x="357190" y="2447942"/>
                </a:lnTo>
              </a:path>
            </a:pathLst>
          </a:custGeom>
          <a:ln w="28575">
            <a:solidFill>
              <a:srgbClr val="0070C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000" dirty="0"/>
          </a:p>
        </p:txBody>
      </p:sp>
      <p:sp>
        <p:nvSpPr>
          <p:cNvPr id="263" name="Freeform 262"/>
          <p:cNvSpPr/>
          <p:nvPr/>
        </p:nvSpPr>
        <p:spPr>
          <a:xfrm>
            <a:off x="5786152" y="2676443"/>
            <a:ext cx="1302116" cy="3171214"/>
          </a:xfrm>
          <a:custGeom>
            <a:avLst/>
            <a:gdLst>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49375 w 1690688"/>
              <a:gd name="connsiteY0" fmla="*/ 0 h 2447925"/>
              <a:gd name="connsiteX1" fmla="*/ 673100 w 1690688"/>
              <a:gd name="connsiteY1" fmla="*/ 390525 h 2447925"/>
              <a:gd name="connsiteX2" fmla="*/ 911225 w 1690688"/>
              <a:gd name="connsiteY2" fmla="*/ 819150 h 2447925"/>
              <a:gd name="connsiteX3" fmla="*/ 44450 w 1690688"/>
              <a:gd name="connsiteY3" fmla="*/ 1238250 h 2447925"/>
              <a:gd name="connsiteX4" fmla="*/ 644525 w 1690688"/>
              <a:gd name="connsiteY4" fmla="*/ 1647825 h 2447925"/>
              <a:gd name="connsiteX5" fmla="*/ 1673225 w 1690688"/>
              <a:gd name="connsiteY5" fmla="*/ 2057400 h 2447925"/>
              <a:gd name="connsiteX6" fmla="*/ 749300 w 1690688"/>
              <a:gd name="connsiteY6" fmla="*/ 2447925 h 2447925"/>
              <a:gd name="connsiteX0" fmla="*/ 1304925 w 1646238"/>
              <a:gd name="connsiteY0" fmla="*/ 0 h 2447925"/>
              <a:gd name="connsiteX1" fmla="*/ 628650 w 1646238"/>
              <a:gd name="connsiteY1" fmla="*/ 390525 h 2447925"/>
              <a:gd name="connsiteX2" fmla="*/ 866775 w 1646238"/>
              <a:gd name="connsiteY2" fmla="*/ 819150 h 2447925"/>
              <a:gd name="connsiteX3" fmla="*/ 0 w 1646238"/>
              <a:gd name="connsiteY3" fmla="*/ 1238250 h 2447925"/>
              <a:gd name="connsiteX4" fmla="*/ 600075 w 1646238"/>
              <a:gd name="connsiteY4" fmla="*/ 1647825 h 2447925"/>
              <a:gd name="connsiteX5" fmla="*/ 1628775 w 1646238"/>
              <a:gd name="connsiteY5" fmla="*/ 2057400 h 2447925"/>
              <a:gd name="connsiteX6" fmla="*/ 704850 w 1646238"/>
              <a:gd name="connsiteY6" fmla="*/ 2447925 h 2447925"/>
              <a:gd name="connsiteX0" fmla="*/ 1304925 w 1646238"/>
              <a:gd name="connsiteY0" fmla="*/ 0 h 2447925"/>
              <a:gd name="connsiteX1" fmla="*/ 628650 w 1646238"/>
              <a:gd name="connsiteY1" fmla="*/ 390525 h 2447925"/>
              <a:gd name="connsiteX2" fmla="*/ 866775 w 1646238"/>
              <a:gd name="connsiteY2" fmla="*/ 819150 h 2447925"/>
              <a:gd name="connsiteX3" fmla="*/ 0 w 1646238"/>
              <a:gd name="connsiteY3" fmla="*/ 1238250 h 2447925"/>
              <a:gd name="connsiteX4" fmla="*/ 600075 w 1646238"/>
              <a:gd name="connsiteY4" fmla="*/ 1647825 h 2447925"/>
              <a:gd name="connsiteX5" fmla="*/ 1628775 w 1646238"/>
              <a:gd name="connsiteY5" fmla="*/ 2057400 h 2447925"/>
              <a:gd name="connsiteX6" fmla="*/ 704850 w 1646238"/>
              <a:gd name="connsiteY6" fmla="*/ 2447925 h 2447925"/>
              <a:gd name="connsiteX0" fmla="*/ 1304925 w 1628775"/>
              <a:gd name="connsiteY0" fmla="*/ 0 h 2447925"/>
              <a:gd name="connsiteX1" fmla="*/ 628650 w 1628775"/>
              <a:gd name="connsiteY1" fmla="*/ 390525 h 2447925"/>
              <a:gd name="connsiteX2" fmla="*/ 866775 w 1628775"/>
              <a:gd name="connsiteY2" fmla="*/ 819150 h 2447925"/>
              <a:gd name="connsiteX3" fmla="*/ 0 w 1628775"/>
              <a:gd name="connsiteY3" fmla="*/ 1238250 h 2447925"/>
              <a:gd name="connsiteX4" fmla="*/ 600075 w 1628775"/>
              <a:gd name="connsiteY4" fmla="*/ 1647825 h 2447925"/>
              <a:gd name="connsiteX5" fmla="*/ 1628775 w 1628775"/>
              <a:gd name="connsiteY5" fmla="*/ 2057400 h 2447925"/>
              <a:gd name="connsiteX6" fmla="*/ 704850 w 1628775"/>
              <a:gd name="connsiteY6" fmla="*/ 2447925 h 2447925"/>
              <a:gd name="connsiteX0" fmla="*/ 1552579 w 1628775"/>
              <a:gd name="connsiteY0" fmla="*/ 0 h 2452667"/>
              <a:gd name="connsiteX1" fmla="*/ 628650 w 1628775"/>
              <a:gd name="connsiteY1" fmla="*/ 395267 h 2452667"/>
              <a:gd name="connsiteX2" fmla="*/ 866775 w 1628775"/>
              <a:gd name="connsiteY2" fmla="*/ 823892 h 2452667"/>
              <a:gd name="connsiteX3" fmla="*/ 0 w 1628775"/>
              <a:gd name="connsiteY3" fmla="*/ 1242992 h 2452667"/>
              <a:gd name="connsiteX4" fmla="*/ 600075 w 1628775"/>
              <a:gd name="connsiteY4" fmla="*/ 1652567 h 2452667"/>
              <a:gd name="connsiteX5" fmla="*/ 1628775 w 1628775"/>
              <a:gd name="connsiteY5" fmla="*/ 2062142 h 2452667"/>
              <a:gd name="connsiteX6" fmla="*/ 704850 w 1628775"/>
              <a:gd name="connsiteY6" fmla="*/ 2452667 h 2452667"/>
              <a:gd name="connsiteX0" fmla="*/ 1552579 w 1628775"/>
              <a:gd name="connsiteY0" fmla="*/ 0 h 2452667"/>
              <a:gd name="connsiteX1" fmla="*/ 766761 w 1628775"/>
              <a:gd name="connsiteY1" fmla="*/ 452420 h 2452667"/>
              <a:gd name="connsiteX2" fmla="*/ 866775 w 1628775"/>
              <a:gd name="connsiteY2" fmla="*/ 823892 h 2452667"/>
              <a:gd name="connsiteX3" fmla="*/ 0 w 1628775"/>
              <a:gd name="connsiteY3" fmla="*/ 1242992 h 2452667"/>
              <a:gd name="connsiteX4" fmla="*/ 600075 w 1628775"/>
              <a:gd name="connsiteY4" fmla="*/ 1652567 h 2452667"/>
              <a:gd name="connsiteX5" fmla="*/ 1628775 w 1628775"/>
              <a:gd name="connsiteY5" fmla="*/ 2062142 h 2452667"/>
              <a:gd name="connsiteX6" fmla="*/ 704850 w 1628775"/>
              <a:gd name="connsiteY6" fmla="*/ 2452667 h 2452667"/>
              <a:gd name="connsiteX0" fmla="*/ 1552579 w 1628775"/>
              <a:gd name="connsiteY0" fmla="*/ 0 h 2452667"/>
              <a:gd name="connsiteX1" fmla="*/ 766761 w 1628775"/>
              <a:gd name="connsiteY1" fmla="*/ 452420 h 2452667"/>
              <a:gd name="connsiteX2" fmla="*/ 481009 w 1628775"/>
              <a:gd name="connsiteY2" fmla="*/ 881048 h 2452667"/>
              <a:gd name="connsiteX3" fmla="*/ 0 w 1628775"/>
              <a:gd name="connsiteY3" fmla="*/ 1242992 h 2452667"/>
              <a:gd name="connsiteX4" fmla="*/ 600075 w 1628775"/>
              <a:gd name="connsiteY4" fmla="*/ 1652567 h 2452667"/>
              <a:gd name="connsiteX5" fmla="*/ 1628775 w 1628775"/>
              <a:gd name="connsiteY5" fmla="*/ 2062142 h 2452667"/>
              <a:gd name="connsiteX6" fmla="*/ 704850 w 1628775"/>
              <a:gd name="connsiteY6" fmla="*/ 2452667 h 2452667"/>
              <a:gd name="connsiteX0" fmla="*/ 1071570 w 1147766"/>
              <a:gd name="connsiteY0" fmla="*/ 0 h 2452667"/>
              <a:gd name="connsiteX1" fmla="*/ 285752 w 1147766"/>
              <a:gd name="connsiteY1" fmla="*/ 452420 h 2452667"/>
              <a:gd name="connsiteX2" fmla="*/ 0 w 1147766"/>
              <a:gd name="connsiteY2" fmla="*/ 881048 h 2452667"/>
              <a:gd name="connsiteX3" fmla="*/ 214314 w 1147766"/>
              <a:gd name="connsiteY3" fmla="*/ 1238238 h 2452667"/>
              <a:gd name="connsiteX4" fmla="*/ 119066 w 1147766"/>
              <a:gd name="connsiteY4" fmla="*/ 1652567 h 2452667"/>
              <a:gd name="connsiteX5" fmla="*/ 1147766 w 1147766"/>
              <a:gd name="connsiteY5" fmla="*/ 2062142 h 2452667"/>
              <a:gd name="connsiteX6" fmla="*/ 223841 w 1147766"/>
              <a:gd name="connsiteY6" fmla="*/ 2452667 h 2452667"/>
              <a:gd name="connsiteX0" fmla="*/ 1071570 w 1147766"/>
              <a:gd name="connsiteY0" fmla="*/ 0 h 2452667"/>
              <a:gd name="connsiteX1" fmla="*/ 285752 w 1147766"/>
              <a:gd name="connsiteY1" fmla="*/ 452420 h 2452667"/>
              <a:gd name="connsiteX2" fmla="*/ 0 w 1147766"/>
              <a:gd name="connsiteY2" fmla="*/ 881048 h 2452667"/>
              <a:gd name="connsiteX3" fmla="*/ 214314 w 1147766"/>
              <a:gd name="connsiteY3" fmla="*/ 1238238 h 2452667"/>
              <a:gd name="connsiteX4" fmla="*/ 857255 w 1147766"/>
              <a:gd name="connsiteY4" fmla="*/ 1666866 h 2452667"/>
              <a:gd name="connsiteX5" fmla="*/ 1147766 w 1147766"/>
              <a:gd name="connsiteY5" fmla="*/ 2062142 h 2452667"/>
              <a:gd name="connsiteX6" fmla="*/ 223841 w 1147766"/>
              <a:gd name="connsiteY6" fmla="*/ 2452667 h 2452667"/>
              <a:gd name="connsiteX0" fmla="*/ 1071570 w 1147766"/>
              <a:gd name="connsiteY0" fmla="*/ 0 h 2452684"/>
              <a:gd name="connsiteX1" fmla="*/ 285752 w 1147766"/>
              <a:gd name="connsiteY1" fmla="*/ 452420 h 2452684"/>
              <a:gd name="connsiteX2" fmla="*/ 0 w 1147766"/>
              <a:gd name="connsiteY2" fmla="*/ 881048 h 2452684"/>
              <a:gd name="connsiteX3" fmla="*/ 214314 w 1147766"/>
              <a:gd name="connsiteY3" fmla="*/ 1238238 h 2452684"/>
              <a:gd name="connsiteX4" fmla="*/ 857255 w 1147766"/>
              <a:gd name="connsiteY4" fmla="*/ 1666866 h 2452684"/>
              <a:gd name="connsiteX5" fmla="*/ 1147766 w 1147766"/>
              <a:gd name="connsiteY5" fmla="*/ 2062142 h 2452684"/>
              <a:gd name="connsiteX6" fmla="*/ 1071569 w 1147766"/>
              <a:gd name="connsiteY6" fmla="*/ 2452684 h 2452684"/>
              <a:gd name="connsiteX0" fmla="*/ 1071570 w 1147766"/>
              <a:gd name="connsiteY0" fmla="*/ 0 h 2452684"/>
              <a:gd name="connsiteX1" fmla="*/ 1004890 w 1147766"/>
              <a:gd name="connsiteY1" fmla="*/ 447678 h 2452684"/>
              <a:gd name="connsiteX2" fmla="*/ 0 w 1147766"/>
              <a:gd name="connsiteY2" fmla="*/ 881048 h 2452684"/>
              <a:gd name="connsiteX3" fmla="*/ 214314 w 1147766"/>
              <a:gd name="connsiteY3" fmla="*/ 1238238 h 2452684"/>
              <a:gd name="connsiteX4" fmla="*/ 857255 w 1147766"/>
              <a:gd name="connsiteY4" fmla="*/ 1666866 h 2452684"/>
              <a:gd name="connsiteX5" fmla="*/ 1147766 w 1147766"/>
              <a:gd name="connsiteY5" fmla="*/ 2062142 h 2452684"/>
              <a:gd name="connsiteX6" fmla="*/ 1071569 w 1147766"/>
              <a:gd name="connsiteY6" fmla="*/ 2452684 h 2452684"/>
              <a:gd name="connsiteX0" fmla="*/ 857256 w 933452"/>
              <a:gd name="connsiteY0" fmla="*/ 0 h 2452684"/>
              <a:gd name="connsiteX1" fmla="*/ 790576 w 933452"/>
              <a:gd name="connsiteY1" fmla="*/ 447678 h 2452684"/>
              <a:gd name="connsiteX2" fmla="*/ 862014 w 933452"/>
              <a:gd name="connsiteY2" fmla="*/ 804868 h 2452684"/>
              <a:gd name="connsiteX3" fmla="*/ 0 w 933452"/>
              <a:gd name="connsiteY3" fmla="*/ 1238238 h 2452684"/>
              <a:gd name="connsiteX4" fmla="*/ 642941 w 933452"/>
              <a:gd name="connsiteY4" fmla="*/ 1666866 h 2452684"/>
              <a:gd name="connsiteX5" fmla="*/ 933452 w 933452"/>
              <a:gd name="connsiteY5" fmla="*/ 2062142 h 2452684"/>
              <a:gd name="connsiteX6" fmla="*/ 857255 w 933452"/>
              <a:gd name="connsiteY6" fmla="*/ 2452684 h 2452684"/>
              <a:gd name="connsiteX0" fmla="*/ 857256 w 933452"/>
              <a:gd name="connsiteY0" fmla="*/ 0 h 2452684"/>
              <a:gd name="connsiteX1" fmla="*/ 790576 w 933452"/>
              <a:gd name="connsiteY1" fmla="*/ 447678 h 2452684"/>
              <a:gd name="connsiteX2" fmla="*/ 862014 w 933452"/>
              <a:gd name="connsiteY2" fmla="*/ 804868 h 2452684"/>
              <a:gd name="connsiteX3" fmla="*/ 0 w 933452"/>
              <a:gd name="connsiteY3" fmla="*/ 1238238 h 2452684"/>
              <a:gd name="connsiteX4" fmla="*/ 290510 w 933452"/>
              <a:gd name="connsiteY4" fmla="*/ 1662124 h 2452684"/>
              <a:gd name="connsiteX5" fmla="*/ 933452 w 933452"/>
              <a:gd name="connsiteY5" fmla="*/ 2062142 h 2452684"/>
              <a:gd name="connsiteX6" fmla="*/ 857255 w 933452"/>
              <a:gd name="connsiteY6" fmla="*/ 2452684 h 2452684"/>
              <a:gd name="connsiteX0" fmla="*/ 1066812 w 1143008"/>
              <a:gd name="connsiteY0" fmla="*/ 0 h 2447942"/>
              <a:gd name="connsiteX1" fmla="*/ 1000132 w 1143008"/>
              <a:gd name="connsiteY1" fmla="*/ 447678 h 2447942"/>
              <a:gd name="connsiteX2" fmla="*/ 1071570 w 1143008"/>
              <a:gd name="connsiteY2" fmla="*/ 804868 h 2447942"/>
              <a:gd name="connsiteX3" fmla="*/ 209556 w 1143008"/>
              <a:gd name="connsiteY3" fmla="*/ 1238238 h 2447942"/>
              <a:gd name="connsiteX4" fmla="*/ 500066 w 1143008"/>
              <a:gd name="connsiteY4" fmla="*/ 1662124 h 2447942"/>
              <a:gd name="connsiteX5" fmla="*/ 1143008 w 1143008"/>
              <a:gd name="connsiteY5" fmla="*/ 2062142 h 2447942"/>
              <a:gd name="connsiteX6" fmla="*/ 0 w 1143008"/>
              <a:gd name="connsiteY6" fmla="*/ 2447942 h 2447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008" h="2447942">
                <a:moveTo>
                  <a:pt x="1066812" y="0"/>
                </a:moveTo>
                <a:lnTo>
                  <a:pt x="1000132" y="447678"/>
                </a:lnTo>
                <a:lnTo>
                  <a:pt x="1071570" y="804868"/>
                </a:lnTo>
                <a:lnTo>
                  <a:pt x="209556" y="1238238"/>
                </a:lnTo>
                <a:lnTo>
                  <a:pt x="500066" y="1662124"/>
                </a:lnTo>
                <a:lnTo>
                  <a:pt x="1143008" y="2062142"/>
                </a:lnTo>
                <a:lnTo>
                  <a:pt x="0" y="2447942"/>
                </a:lnTo>
              </a:path>
            </a:pathLst>
          </a:custGeom>
          <a:ln w="28575">
            <a:solidFill>
              <a:schemeClr val="tx1"/>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000" dirty="0"/>
          </a:p>
        </p:txBody>
      </p:sp>
      <p:sp>
        <p:nvSpPr>
          <p:cNvPr id="264" name="Text Box 8"/>
          <p:cNvSpPr txBox="1">
            <a:spLocks noChangeArrowheads="1"/>
          </p:cNvSpPr>
          <p:nvPr/>
        </p:nvSpPr>
        <p:spPr bwMode="auto">
          <a:xfrm>
            <a:off x="3134662" y="1671649"/>
            <a:ext cx="2690250" cy="276999"/>
          </a:xfrm>
          <a:prstGeom prst="rect">
            <a:avLst/>
          </a:prstGeom>
          <a:noFill/>
          <a:ln w="9525">
            <a:noFill/>
            <a:miter lim="800000"/>
            <a:headEnd type="none" w="sm" len="lg"/>
            <a:tailEnd type="none" w="sm" len="lg"/>
          </a:ln>
          <a:effectLst/>
        </p:spPr>
        <p:txBody>
          <a:bodyPr wrap="square">
            <a:spAutoFit/>
          </a:bodyPr>
          <a:lstStyle/>
          <a:p>
            <a:pPr algn="r">
              <a:spcBef>
                <a:spcPct val="50000"/>
              </a:spcBef>
            </a:pPr>
            <a:r>
              <a:rPr lang="en-GB" sz="1200" dirty="0"/>
              <a:t>Process performance at month 1</a:t>
            </a:r>
            <a:endParaRPr lang="en-US" sz="1200" dirty="0"/>
          </a:p>
        </p:txBody>
      </p:sp>
      <p:sp>
        <p:nvSpPr>
          <p:cNvPr id="265" name="Text Box 8"/>
          <p:cNvSpPr txBox="1">
            <a:spLocks noChangeArrowheads="1"/>
          </p:cNvSpPr>
          <p:nvPr/>
        </p:nvSpPr>
        <p:spPr bwMode="auto">
          <a:xfrm>
            <a:off x="3432282" y="1436955"/>
            <a:ext cx="2760782" cy="276999"/>
          </a:xfrm>
          <a:prstGeom prst="rect">
            <a:avLst/>
          </a:prstGeom>
          <a:noFill/>
          <a:ln w="9525">
            <a:noFill/>
            <a:miter lim="800000"/>
            <a:headEnd type="none" w="sm" len="lg"/>
            <a:tailEnd type="none" w="sm" len="lg"/>
          </a:ln>
          <a:effectLst/>
        </p:spPr>
        <p:txBody>
          <a:bodyPr wrap="square">
            <a:spAutoFit/>
          </a:bodyPr>
          <a:lstStyle/>
          <a:p>
            <a:pPr algn="r">
              <a:spcBef>
                <a:spcPct val="50000"/>
              </a:spcBef>
            </a:pPr>
            <a:r>
              <a:rPr lang="en-GB" sz="1200" dirty="0"/>
              <a:t>Process performance at month 2</a:t>
            </a:r>
            <a:endParaRPr lang="en-US" sz="1200" dirty="0"/>
          </a:p>
        </p:txBody>
      </p:sp>
      <p:sp>
        <p:nvSpPr>
          <p:cNvPr id="266" name="Text Box 8"/>
          <p:cNvSpPr txBox="1">
            <a:spLocks noChangeArrowheads="1"/>
          </p:cNvSpPr>
          <p:nvPr/>
        </p:nvSpPr>
        <p:spPr bwMode="auto">
          <a:xfrm>
            <a:off x="5031983" y="1177460"/>
            <a:ext cx="2909593" cy="276999"/>
          </a:xfrm>
          <a:prstGeom prst="rect">
            <a:avLst/>
          </a:prstGeom>
          <a:noFill/>
          <a:ln w="9525">
            <a:noFill/>
            <a:miter lim="800000"/>
            <a:headEnd type="none" w="sm" len="lg"/>
            <a:tailEnd type="none" w="sm" len="lg"/>
          </a:ln>
          <a:effectLst/>
        </p:spPr>
        <p:txBody>
          <a:bodyPr wrap="square">
            <a:spAutoFit/>
          </a:bodyPr>
          <a:lstStyle/>
          <a:p>
            <a:pPr algn="r">
              <a:spcBef>
                <a:spcPct val="50000"/>
              </a:spcBef>
            </a:pPr>
            <a:r>
              <a:rPr lang="en-GB" sz="1200" dirty="0"/>
              <a:t>Process performance at month 3</a:t>
            </a:r>
            <a:endParaRPr lang="en-US" sz="1200" dirty="0"/>
          </a:p>
        </p:txBody>
      </p:sp>
      <p:cxnSp>
        <p:nvCxnSpPr>
          <p:cNvPr id="268" name="Straight Arrow Connector 267"/>
          <p:cNvCxnSpPr/>
          <p:nvPr/>
        </p:nvCxnSpPr>
        <p:spPr>
          <a:xfrm rot="16200000" flipH="1">
            <a:off x="4585486" y="2194443"/>
            <a:ext cx="992084" cy="545450"/>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69" name="Straight Arrow Connector 268"/>
          <p:cNvCxnSpPr/>
          <p:nvPr/>
        </p:nvCxnSpPr>
        <p:spPr>
          <a:xfrm rot="16200000" flipH="1">
            <a:off x="5574700" y="2147709"/>
            <a:ext cx="1299513" cy="425510"/>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72" name="Straight Arrow Connector 271"/>
          <p:cNvCxnSpPr>
            <a:stCxn id="266" idx="2"/>
          </p:cNvCxnSpPr>
          <p:nvPr/>
        </p:nvCxnSpPr>
        <p:spPr>
          <a:xfrm>
            <a:off x="6486779" y="1454459"/>
            <a:ext cx="454996" cy="1459147"/>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75" name="Straight Arrow Connector 274"/>
          <p:cNvCxnSpPr>
            <a:stCxn id="249" idx="2"/>
          </p:cNvCxnSpPr>
          <p:nvPr/>
        </p:nvCxnSpPr>
        <p:spPr>
          <a:xfrm flipH="1">
            <a:off x="7313808" y="2441134"/>
            <a:ext cx="676626" cy="484876"/>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78" name="Straight Arrow Connector 277"/>
          <p:cNvCxnSpPr/>
          <p:nvPr/>
        </p:nvCxnSpPr>
        <p:spPr>
          <a:xfrm rot="16200000" flipH="1">
            <a:off x="4062680" y="2432028"/>
            <a:ext cx="642259" cy="613333"/>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90" name="Text Box 8"/>
          <p:cNvSpPr txBox="1">
            <a:spLocks noChangeArrowheads="1"/>
          </p:cNvSpPr>
          <p:nvPr/>
        </p:nvSpPr>
        <p:spPr bwMode="auto">
          <a:xfrm>
            <a:off x="379412" y="13433"/>
            <a:ext cx="9144000" cy="954107"/>
          </a:xfrm>
          <a:prstGeom prst="rect">
            <a:avLst/>
          </a:prstGeom>
          <a:noFill/>
          <a:ln w="9525">
            <a:noFill/>
            <a:miter lim="800000"/>
            <a:headEnd type="none" w="sm" len="lg"/>
            <a:tailEnd type="none" w="sm" len="lg"/>
          </a:ln>
          <a:effectLst/>
        </p:spPr>
        <p:txBody>
          <a:bodyPr wrap="square">
            <a:spAutoFit/>
          </a:bodyPr>
          <a:lstStyle/>
          <a:p>
            <a:pPr algn="ctr">
              <a:spcBef>
                <a:spcPct val="50000"/>
              </a:spcBef>
            </a:pPr>
            <a:r>
              <a:rPr lang="en-GB" sz="2800" b="1" dirty="0"/>
              <a:t>Process objectives for centralisation of risk </a:t>
            </a:r>
            <a:br>
              <a:rPr lang="en-GB" sz="2800" b="1" dirty="0"/>
            </a:br>
            <a:r>
              <a:rPr lang="en-GB" sz="2800" b="1" dirty="0"/>
              <a:t>assessment departments implementation</a:t>
            </a:r>
            <a:endParaRPr lang="en-US" sz="2800" b="1" dirty="0"/>
          </a:p>
        </p:txBody>
      </p:sp>
    </p:spTree>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0"/>
          <p:cNvSpPr>
            <a:spLocks noChangeArrowheads="1"/>
          </p:cNvSpPr>
          <p:nvPr/>
        </p:nvSpPr>
        <p:spPr bwMode="auto">
          <a:xfrm>
            <a:off x="2063750" y="1830623"/>
            <a:ext cx="3867150" cy="3960812"/>
          </a:xfrm>
          <a:prstGeom prst="rect">
            <a:avLst/>
          </a:prstGeom>
          <a:solidFill>
            <a:schemeClr val="bg1">
              <a:lumMod val="95000"/>
            </a:schemeClr>
          </a:solidFill>
          <a:ln w="31750">
            <a:noFill/>
            <a:miter lim="800000"/>
            <a:headEnd type="none" w="lg" len="med"/>
            <a:tailEnd type="none" w="lg" len="med"/>
          </a:ln>
        </p:spPr>
        <p:txBody>
          <a:bodyPr wrap="none" anchor="ctr"/>
          <a:lstStyle/>
          <a:p>
            <a:endParaRPr lang="en-GB" dirty="0"/>
          </a:p>
        </p:txBody>
      </p:sp>
      <p:sp>
        <p:nvSpPr>
          <p:cNvPr id="5123" name="Text Box 2"/>
          <p:cNvSpPr txBox="1">
            <a:spLocks noChangeArrowheads="1"/>
          </p:cNvSpPr>
          <p:nvPr/>
        </p:nvSpPr>
        <p:spPr bwMode="auto">
          <a:xfrm>
            <a:off x="774948" y="-16620"/>
            <a:ext cx="8352928" cy="1200329"/>
          </a:xfrm>
          <a:prstGeom prst="rect">
            <a:avLst/>
          </a:prstGeom>
          <a:noFill/>
          <a:ln w="9525">
            <a:noFill/>
            <a:miter lim="800000"/>
            <a:headEnd type="none" w="sm" len="lg"/>
            <a:tailEnd type="none" w="sm" len="lg"/>
          </a:ln>
        </p:spPr>
        <p:txBody>
          <a:bodyPr wrap="square">
            <a:spAutoFit/>
          </a:bodyPr>
          <a:lstStyle/>
          <a:p>
            <a:pPr algn="ctr"/>
            <a:r>
              <a:rPr lang="en-GB" sz="2400" b="1" dirty="0"/>
              <a:t>Excessively tight ‘fit’ can increase the risks of </a:t>
            </a:r>
            <a:br>
              <a:rPr lang="en-GB" sz="2400" b="1" dirty="0"/>
            </a:br>
            <a:r>
              <a:rPr lang="en-GB" sz="2400" b="1" dirty="0"/>
              <a:t>misalignment between market requirements and </a:t>
            </a:r>
            <a:br>
              <a:rPr lang="en-GB" sz="2400" b="1" dirty="0"/>
            </a:br>
            <a:r>
              <a:rPr lang="en-GB" sz="2400" b="1" dirty="0"/>
              <a:t>operations resource capability</a:t>
            </a:r>
            <a:endParaRPr lang="en-US" sz="2400" b="1" dirty="0"/>
          </a:p>
        </p:txBody>
      </p:sp>
      <p:grpSp>
        <p:nvGrpSpPr>
          <p:cNvPr id="2" name="Group 3"/>
          <p:cNvGrpSpPr>
            <a:grpSpLocks/>
          </p:cNvGrpSpPr>
          <p:nvPr/>
        </p:nvGrpSpPr>
        <p:grpSpPr bwMode="auto">
          <a:xfrm>
            <a:off x="2054226" y="1657586"/>
            <a:ext cx="4105275" cy="4106863"/>
            <a:chOff x="1187" y="646"/>
            <a:chExt cx="2586" cy="2587"/>
          </a:xfrm>
        </p:grpSpPr>
        <p:sp>
          <p:nvSpPr>
            <p:cNvPr id="5138" name="Line 4"/>
            <p:cNvSpPr>
              <a:spLocks noChangeShapeType="1"/>
            </p:cNvSpPr>
            <p:nvPr/>
          </p:nvSpPr>
          <p:spPr bwMode="auto">
            <a:xfrm flipV="1">
              <a:off x="1198" y="646"/>
              <a:ext cx="2" cy="2587"/>
            </a:xfrm>
            <a:prstGeom prst="line">
              <a:avLst/>
            </a:prstGeom>
            <a:noFill/>
            <a:ln w="57150">
              <a:solidFill>
                <a:schemeClr val="tx1"/>
              </a:solidFill>
              <a:round/>
              <a:headEnd type="none" w="sm" len="lg"/>
              <a:tailEnd type="triangle" w="sm" len="lg"/>
            </a:ln>
          </p:spPr>
          <p:txBody>
            <a:bodyPr wrap="none" anchor="ctr"/>
            <a:lstStyle/>
            <a:p>
              <a:endParaRPr lang="en-GB" dirty="0"/>
            </a:p>
          </p:txBody>
        </p:sp>
        <p:sp>
          <p:nvSpPr>
            <p:cNvPr id="5139" name="Line 5"/>
            <p:cNvSpPr>
              <a:spLocks noChangeShapeType="1"/>
            </p:cNvSpPr>
            <p:nvPr/>
          </p:nvSpPr>
          <p:spPr bwMode="auto">
            <a:xfrm>
              <a:off x="1212" y="3233"/>
              <a:ext cx="2561" cy="0"/>
            </a:xfrm>
            <a:prstGeom prst="line">
              <a:avLst/>
            </a:prstGeom>
            <a:noFill/>
            <a:ln w="57150">
              <a:solidFill>
                <a:schemeClr val="tx1"/>
              </a:solidFill>
              <a:round/>
              <a:headEnd type="none" w="sm" len="lg"/>
              <a:tailEnd type="triangle" w="sm" len="lg"/>
            </a:ln>
          </p:spPr>
          <p:txBody>
            <a:bodyPr wrap="none" anchor="ctr"/>
            <a:lstStyle/>
            <a:p>
              <a:endParaRPr lang="en-GB" dirty="0"/>
            </a:p>
          </p:txBody>
        </p:sp>
        <p:sp>
          <p:nvSpPr>
            <p:cNvPr id="5140" name="Line 6"/>
            <p:cNvSpPr>
              <a:spLocks noChangeShapeType="1"/>
            </p:cNvSpPr>
            <p:nvPr/>
          </p:nvSpPr>
          <p:spPr bwMode="auto">
            <a:xfrm flipV="1">
              <a:off x="1187" y="789"/>
              <a:ext cx="2375" cy="2444"/>
            </a:xfrm>
            <a:prstGeom prst="line">
              <a:avLst/>
            </a:prstGeom>
            <a:noFill/>
            <a:ln w="57150">
              <a:solidFill>
                <a:schemeClr val="tx1"/>
              </a:solidFill>
              <a:round/>
              <a:headEnd type="none" w="sm" len="lg"/>
              <a:tailEnd type="none" w="sm" len="lg"/>
            </a:ln>
          </p:spPr>
          <p:txBody>
            <a:bodyPr wrap="none" anchor="ctr"/>
            <a:lstStyle/>
            <a:p>
              <a:endParaRPr lang="en-GB" dirty="0"/>
            </a:p>
          </p:txBody>
        </p:sp>
      </p:grpSp>
      <p:sp>
        <p:nvSpPr>
          <p:cNvPr id="5125" name="Line 7"/>
          <p:cNvSpPr>
            <a:spLocks noChangeShapeType="1"/>
          </p:cNvSpPr>
          <p:nvPr/>
        </p:nvSpPr>
        <p:spPr bwMode="auto">
          <a:xfrm>
            <a:off x="1970087" y="3608623"/>
            <a:ext cx="2027238" cy="0"/>
          </a:xfrm>
          <a:prstGeom prst="line">
            <a:avLst/>
          </a:prstGeom>
          <a:noFill/>
          <a:ln w="28575" cap="rnd">
            <a:solidFill>
              <a:schemeClr val="tx1"/>
            </a:solidFill>
            <a:prstDash val="sysDot"/>
            <a:round/>
            <a:headEnd type="none" w="sm" len="lg"/>
            <a:tailEnd type="none" w="sm" len="lg"/>
          </a:ln>
        </p:spPr>
        <p:txBody>
          <a:bodyPr wrap="none" anchor="ctr"/>
          <a:lstStyle/>
          <a:p>
            <a:endParaRPr lang="en-GB" dirty="0"/>
          </a:p>
        </p:txBody>
      </p:sp>
      <p:sp>
        <p:nvSpPr>
          <p:cNvPr id="5126" name="Line 8"/>
          <p:cNvSpPr>
            <a:spLocks noChangeShapeType="1"/>
          </p:cNvSpPr>
          <p:nvPr/>
        </p:nvSpPr>
        <p:spPr bwMode="auto">
          <a:xfrm>
            <a:off x="4054475" y="3608623"/>
            <a:ext cx="0" cy="2120900"/>
          </a:xfrm>
          <a:prstGeom prst="line">
            <a:avLst/>
          </a:prstGeom>
          <a:noFill/>
          <a:ln w="28575" cap="rnd">
            <a:solidFill>
              <a:schemeClr val="tx1"/>
            </a:solidFill>
            <a:prstDash val="sysDot"/>
            <a:round/>
            <a:headEnd type="none" w="sm" len="lg"/>
            <a:tailEnd type="none" w="sm" len="lg"/>
          </a:ln>
        </p:spPr>
        <p:txBody>
          <a:bodyPr wrap="none" anchor="ctr"/>
          <a:lstStyle/>
          <a:p>
            <a:endParaRPr lang="en-GB" dirty="0"/>
          </a:p>
        </p:txBody>
      </p:sp>
      <p:sp>
        <p:nvSpPr>
          <p:cNvPr id="5127" name="Text Box 9"/>
          <p:cNvSpPr txBox="1">
            <a:spLocks noChangeArrowheads="1"/>
          </p:cNvSpPr>
          <p:nvPr/>
        </p:nvSpPr>
        <p:spPr bwMode="auto">
          <a:xfrm rot="-5400000">
            <a:off x="101600" y="3490443"/>
            <a:ext cx="3305175" cy="290336"/>
          </a:xfrm>
          <a:prstGeom prst="rect">
            <a:avLst/>
          </a:prstGeom>
          <a:noFill/>
          <a:ln w="9525">
            <a:noFill/>
            <a:miter lim="800000"/>
            <a:headEnd type="none" w="sm" len="lg"/>
            <a:tailEnd type="none" w="sm" len="lg"/>
          </a:ln>
        </p:spPr>
        <p:txBody>
          <a:bodyPr>
            <a:spAutoFit/>
          </a:bodyPr>
          <a:lstStyle/>
          <a:p>
            <a:pPr algn="ctr">
              <a:lnSpc>
                <a:spcPct val="70000"/>
              </a:lnSpc>
              <a:spcBef>
                <a:spcPct val="50000"/>
              </a:spcBef>
            </a:pPr>
            <a:r>
              <a:rPr lang="en-GB" dirty="0"/>
              <a:t>Market requirements </a:t>
            </a:r>
            <a:endParaRPr lang="en-US" dirty="0"/>
          </a:p>
        </p:txBody>
      </p:sp>
      <p:sp>
        <p:nvSpPr>
          <p:cNvPr id="5128" name="Text Box 10"/>
          <p:cNvSpPr txBox="1">
            <a:spLocks noChangeArrowheads="1"/>
          </p:cNvSpPr>
          <p:nvPr/>
        </p:nvSpPr>
        <p:spPr bwMode="auto">
          <a:xfrm>
            <a:off x="2124075" y="5845411"/>
            <a:ext cx="3903662" cy="484235"/>
          </a:xfrm>
          <a:prstGeom prst="rect">
            <a:avLst/>
          </a:prstGeom>
          <a:noFill/>
          <a:ln w="9525">
            <a:noFill/>
            <a:miter lim="800000"/>
            <a:headEnd type="none" w="sm" len="lg"/>
            <a:tailEnd type="none" w="sm" len="lg"/>
          </a:ln>
        </p:spPr>
        <p:txBody>
          <a:bodyPr>
            <a:spAutoFit/>
          </a:bodyPr>
          <a:lstStyle/>
          <a:p>
            <a:pPr algn="ctr">
              <a:lnSpc>
                <a:spcPct val="70000"/>
              </a:lnSpc>
              <a:spcBef>
                <a:spcPct val="50000"/>
              </a:spcBef>
            </a:pPr>
            <a:r>
              <a:rPr lang="en-GB" dirty="0"/>
              <a:t>Level of operations resource capability</a:t>
            </a:r>
            <a:endParaRPr lang="en-US" dirty="0"/>
          </a:p>
        </p:txBody>
      </p:sp>
      <p:sp>
        <p:nvSpPr>
          <p:cNvPr id="5129" name="Text Box 11"/>
          <p:cNvSpPr txBox="1">
            <a:spLocks noChangeArrowheads="1"/>
          </p:cNvSpPr>
          <p:nvPr/>
        </p:nvSpPr>
        <p:spPr bwMode="auto">
          <a:xfrm rot="-2681743">
            <a:off x="4567237" y="1879320"/>
            <a:ext cx="1466850" cy="369332"/>
          </a:xfrm>
          <a:prstGeom prst="rect">
            <a:avLst/>
          </a:prstGeom>
          <a:noFill/>
          <a:ln w="9525">
            <a:noFill/>
            <a:miter lim="800000"/>
            <a:headEnd type="none" w="sm" len="lg"/>
            <a:tailEnd type="none" w="sm" len="med"/>
          </a:ln>
        </p:spPr>
        <p:txBody>
          <a:bodyPr>
            <a:spAutoFit/>
          </a:bodyPr>
          <a:lstStyle/>
          <a:p>
            <a:pPr algn="ctr">
              <a:spcBef>
                <a:spcPct val="50000"/>
              </a:spcBef>
            </a:pPr>
            <a:r>
              <a:rPr lang="en-GB" dirty="0"/>
              <a:t>Line of fit</a:t>
            </a:r>
            <a:endParaRPr lang="en-US" dirty="0"/>
          </a:p>
        </p:txBody>
      </p:sp>
      <p:grpSp>
        <p:nvGrpSpPr>
          <p:cNvPr id="3" name="Group 12"/>
          <p:cNvGrpSpPr>
            <a:grpSpLocks/>
          </p:cNvGrpSpPr>
          <p:nvPr/>
        </p:nvGrpSpPr>
        <p:grpSpPr bwMode="auto">
          <a:xfrm>
            <a:off x="2055812" y="1655998"/>
            <a:ext cx="4103688" cy="4106862"/>
            <a:chOff x="1737" y="467"/>
            <a:chExt cx="2585" cy="2587"/>
          </a:xfrm>
        </p:grpSpPr>
        <p:sp>
          <p:nvSpPr>
            <p:cNvPr id="5135" name="Line 13"/>
            <p:cNvSpPr>
              <a:spLocks noChangeShapeType="1"/>
            </p:cNvSpPr>
            <p:nvPr/>
          </p:nvSpPr>
          <p:spPr bwMode="auto">
            <a:xfrm flipV="1">
              <a:off x="1747" y="467"/>
              <a:ext cx="2" cy="2587"/>
            </a:xfrm>
            <a:prstGeom prst="line">
              <a:avLst/>
            </a:prstGeom>
            <a:noFill/>
            <a:ln w="38100">
              <a:solidFill>
                <a:schemeClr val="tx1"/>
              </a:solidFill>
              <a:prstDash val="dash"/>
              <a:round/>
              <a:headEnd type="none" w="sm" len="lg"/>
              <a:tailEnd type="triangle" w="sm" len="lg"/>
            </a:ln>
          </p:spPr>
          <p:txBody>
            <a:bodyPr wrap="none" anchor="ctr"/>
            <a:lstStyle/>
            <a:p>
              <a:endParaRPr lang="en-GB" dirty="0"/>
            </a:p>
          </p:txBody>
        </p:sp>
        <p:sp>
          <p:nvSpPr>
            <p:cNvPr id="5136" name="Line 14"/>
            <p:cNvSpPr>
              <a:spLocks noChangeShapeType="1"/>
            </p:cNvSpPr>
            <p:nvPr/>
          </p:nvSpPr>
          <p:spPr bwMode="auto">
            <a:xfrm>
              <a:off x="1761" y="3054"/>
              <a:ext cx="2561" cy="0"/>
            </a:xfrm>
            <a:prstGeom prst="line">
              <a:avLst/>
            </a:prstGeom>
            <a:noFill/>
            <a:ln w="38100">
              <a:solidFill>
                <a:schemeClr val="tx1"/>
              </a:solidFill>
              <a:prstDash val="dash"/>
              <a:round/>
              <a:headEnd type="none" w="sm" len="lg"/>
              <a:tailEnd type="triangle" w="sm" len="lg"/>
            </a:ln>
          </p:spPr>
          <p:txBody>
            <a:bodyPr wrap="none" anchor="ctr"/>
            <a:lstStyle/>
            <a:p>
              <a:endParaRPr lang="en-GB" dirty="0"/>
            </a:p>
          </p:txBody>
        </p:sp>
        <p:sp>
          <p:nvSpPr>
            <p:cNvPr id="5137" name="Line 15"/>
            <p:cNvSpPr>
              <a:spLocks noChangeShapeType="1"/>
            </p:cNvSpPr>
            <p:nvPr/>
          </p:nvSpPr>
          <p:spPr bwMode="auto">
            <a:xfrm flipV="1">
              <a:off x="1737" y="610"/>
              <a:ext cx="2374" cy="2444"/>
            </a:xfrm>
            <a:prstGeom prst="line">
              <a:avLst/>
            </a:prstGeom>
            <a:noFill/>
            <a:ln w="38100">
              <a:solidFill>
                <a:schemeClr val="tx1"/>
              </a:solidFill>
              <a:prstDash val="dash"/>
              <a:round/>
              <a:headEnd type="none" w="sm" len="lg"/>
              <a:tailEnd type="none" w="sm" len="lg"/>
            </a:ln>
          </p:spPr>
          <p:txBody>
            <a:bodyPr wrap="none" anchor="ctr"/>
            <a:lstStyle/>
            <a:p>
              <a:endParaRPr lang="en-GB" dirty="0"/>
            </a:p>
          </p:txBody>
        </p:sp>
      </p:grpSp>
      <p:sp>
        <p:nvSpPr>
          <p:cNvPr id="116752" name="Line 16"/>
          <p:cNvSpPr>
            <a:spLocks noChangeShapeType="1"/>
          </p:cNvSpPr>
          <p:nvPr/>
        </p:nvSpPr>
        <p:spPr bwMode="auto">
          <a:xfrm>
            <a:off x="4081462" y="3602274"/>
            <a:ext cx="490538" cy="458787"/>
          </a:xfrm>
          <a:prstGeom prst="line">
            <a:avLst/>
          </a:prstGeom>
          <a:noFill/>
          <a:ln w="28575">
            <a:solidFill>
              <a:srgbClr val="FF3300"/>
            </a:solidFill>
            <a:round/>
            <a:headEnd type="triangle" w="med" len="med"/>
            <a:tailEnd type="triangle" w="med" len="med"/>
          </a:ln>
        </p:spPr>
        <p:txBody>
          <a:bodyPr/>
          <a:lstStyle/>
          <a:p>
            <a:endParaRPr lang="en-GB" dirty="0"/>
          </a:p>
        </p:txBody>
      </p:sp>
      <p:sp>
        <p:nvSpPr>
          <p:cNvPr id="116753" name="Text Box 17"/>
          <p:cNvSpPr txBox="1">
            <a:spLocks noChangeArrowheads="1"/>
          </p:cNvSpPr>
          <p:nvPr/>
        </p:nvSpPr>
        <p:spPr bwMode="auto">
          <a:xfrm>
            <a:off x="6035895" y="3484798"/>
            <a:ext cx="2721882" cy="872034"/>
          </a:xfrm>
          <a:prstGeom prst="rect">
            <a:avLst/>
          </a:prstGeom>
          <a:noFill/>
          <a:ln w="9525">
            <a:noFill/>
            <a:miter lim="800000"/>
            <a:headEnd type="none" w="sm" len="lg"/>
            <a:tailEnd type="none" w="sm" len="lg"/>
          </a:ln>
        </p:spPr>
        <p:txBody>
          <a:bodyPr wrap="square">
            <a:spAutoFit/>
          </a:bodyPr>
          <a:lstStyle/>
          <a:p>
            <a:pPr algn="ctr">
              <a:lnSpc>
                <a:spcPct val="70000"/>
              </a:lnSpc>
              <a:spcBef>
                <a:spcPct val="50000"/>
              </a:spcBef>
            </a:pPr>
            <a:r>
              <a:rPr lang="en-GB" dirty="0"/>
              <a:t>Movement in market requirements and operations resources produces misalignment</a:t>
            </a:r>
            <a:endParaRPr lang="en-US" dirty="0"/>
          </a:p>
        </p:txBody>
      </p:sp>
      <p:sp>
        <p:nvSpPr>
          <p:cNvPr id="5133" name="Text Box 18"/>
          <p:cNvSpPr txBox="1">
            <a:spLocks noChangeArrowheads="1"/>
          </p:cNvSpPr>
          <p:nvPr/>
        </p:nvSpPr>
        <p:spPr bwMode="auto">
          <a:xfrm>
            <a:off x="3062287" y="1342038"/>
            <a:ext cx="1716088" cy="461665"/>
          </a:xfrm>
          <a:prstGeom prst="rect">
            <a:avLst/>
          </a:prstGeom>
          <a:noFill/>
          <a:ln w="9525">
            <a:noFill/>
            <a:miter lim="800000"/>
            <a:headEnd type="none" w="sm" len="med"/>
            <a:tailEnd type="none" w="sm" len="med"/>
          </a:ln>
        </p:spPr>
        <p:txBody>
          <a:bodyPr>
            <a:spAutoFit/>
          </a:bodyPr>
          <a:lstStyle/>
          <a:p>
            <a:pPr algn="ctr">
              <a:spcBef>
                <a:spcPct val="50000"/>
              </a:spcBef>
            </a:pPr>
            <a:r>
              <a:rPr lang="en-GB" sz="2400" dirty="0">
                <a:solidFill>
                  <a:srgbClr val="FF0000"/>
                </a:solidFill>
              </a:rPr>
              <a:t>Tight fit</a:t>
            </a:r>
          </a:p>
        </p:txBody>
      </p:sp>
      <p:sp>
        <p:nvSpPr>
          <p:cNvPr id="5134" name="Oval 19"/>
          <p:cNvSpPr>
            <a:spLocks noChangeArrowheads="1"/>
          </p:cNvSpPr>
          <p:nvPr/>
        </p:nvSpPr>
        <p:spPr bwMode="auto">
          <a:xfrm>
            <a:off x="4025900" y="3554648"/>
            <a:ext cx="138112" cy="138112"/>
          </a:xfrm>
          <a:prstGeom prst="ellipse">
            <a:avLst/>
          </a:prstGeom>
          <a:solidFill>
            <a:srgbClr val="FF3300"/>
          </a:solidFill>
          <a:ln w="9525">
            <a:solidFill>
              <a:schemeClr val="tx1"/>
            </a:solidFill>
            <a:round/>
            <a:headEnd type="none" w="sm" len="lg"/>
            <a:tailEnd type="none" w="sm" len="lg"/>
          </a:ln>
        </p:spPr>
        <p:txBody>
          <a:bodyPr wrap="none" anchor="ct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5.E-6 7.45665E-6 C 0.00104 -0.00416 0.00208 -0.00855 0.00312 -0.01271 C 0.01563 -0.06358 -0.00834 -0.05294 0.01112 -0.05918 C 0.01824 -0.06543 0.02397 -0.06242 0.03178 -0.05918 C 0.03612 -0.04161 0.03855 -0.03953 0.05226 -0.03583 C 0.05713 -0.03653 0.06216 -0.0356 0.06667 -0.03791 C 0.06824 -0.03884 0.06893 -0.04231 0.06824 -0.04439 C 0.06719 -0.04809 0.06077 -0.04924 0.05869 -0.05063 C 0.05469 -0.05317 0.05365 -0.05525 0.0507 -0.05918 C 0.05435 -0.07398 0.06285 -0.0652 0.07136 -0.06127 C 0.0757 -0.05942 0.08404 -0.05479 0.08404 -0.05479 C 0.08872 -0.04901 0.09549 -0.04485 0.10157 -0.04231 C 0.10938 -0.03421 0.11772 -0.03144 0.12535 -0.04231 C 0.12588 -0.04439 0.12744 -0.04647 0.12692 -0.04855 C 0.12622 -0.05132 0.12362 -0.05248 0.12223 -0.05479 C 0.11129 -0.07236 0.12761 -0.0497 0.11424 -0.06751 C 0.11216 -0.07629 0.11372 -0.07907 0.11737 -0.0867 C 0.12015 -0.10496 0.11806 -0.10635 0.10469 -0.10982 C 0.08074 -0.12577 0.09827 -0.11814 0.04758 -0.12046 C 0.03577 -0.13086 0.03959 -0.12855 0.04115 -0.15421 C 0.05105 -0.14566 0.05261 -0.1482 0.06667 -0.15005 C 0.06772 -0.15421 0.06997 -0.16716 0.0698 -0.16277 C 0.06876 -0.14427 0.06754 -0.13109 0.06511 -0.11398 C 0.0639 -0.10566 0.06719 -0.09317 0.06181 -0.08878 C 0.05331 -0.08184 0.04185 -0.08739 0.03178 -0.0867 C 0.03647 -0.07999 0.04254 -0.08022 0.04914 -0.07814 C 0.05921 -0.06959 0.07032 -0.07676 0.08247 -0.07398 C 0.08091 -0.05965 0.07796 -0.04832 0.08091 -0.03375 C 0.08265 -0.02543 0.08438 -0.02843 0.0889 -0.0252 C 0.10487 -0.0134 0.09272 -0.01942 0.10313 -0.01479 C 0.12917 -0.01733 0.1191 -0.01155 0.1349 -0.0252 C 0.13924 -0.02913 0.14758 -0.03791 0.14758 -0.03791 C 0.14532 -0.05895 0.14567 -0.05433 0.13803 -0.06959 C 0.13681 -0.07629 0.13351 -0.0897 0.13803 -0.09502 C 0.1415 -0.09918 0.14758 -0.09641 0.15226 -0.0971 C 0.15331 -0.09849 0.15539 -0.09942 0.15556 -0.1015 C 0.1566 -0.11283 0.14879 -0.12924 0.14115 -0.13525 C 0.13976 -0.13641 0.13785 -0.13618 0.13647 -0.13733 C 0.13317 -0.13988 0.12692 -0.14589 0.12692 -0.14589 C 0.12362 -0.15236 0.1198 -0.15514 0.11581 -0.16069 C 0.11112 -0.17918 0.11233 -0.16878 0.11424 -0.19236 C 0.12657 -0.19028 0.13855 -0.18705 0.1507 -0.18381 C 0.15643 -0.17294 0.15452 -0.16947 0.16511 -0.16485 C 0.17223 -0.15861 0.179 -0.15629 0.18733 -0.15421 C 0.1941 -0.15491 0.20105 -0.15444 0.20782 -0.15629 C 0.21355 -0.15791 0.21042 -0.17132 0.21424 -0.17317 C 0.21581 -0.17387 0.21737 -0.17479 0.21893 -0.17549 C 0.22483 -0.16762 0.22101 -0.17225 0.23178 -0.16277 C 0.2349 -0.15999 0.23959 -0.15213 0.23959 -0.15213 C 0.24063 -0.14797 0.23976 -0.1408 0.24289 -0.13942 C 0.24879 -0.13687 0.25296 -0.13179 0.25869 -0.12878 C 0.26181 -0.12716 0.26824 -0.12462 0.26824 -0.12462 C 0.2724 -0.12531 0.27831 -0.12231 0.28091 -0.1267 C 0.2849 -0.13364 0.27935 -0.14612 0.28404 -0.15213 C 0.28508 -0.15352 0.28629 -0.15491 0.28733 -0.15629 C 0.2889 -0.15491 0.29063 -0.15398 0.29202 -0.15213 C 0.29654 -0.14612 0.2941 -0.14173 0.29671 -0.15213 C 0.28317 -0.17687 0.29966 -0.14866 0.28733 -0.16485 C 0.28143 -0.17248 0.27796 -0.18312 0.27136 -0.19028 C 0.26615 -0.19606 0.26025 -0.20046 0.25556 -0.20716 C 0.25435 -0.21202 0.25591 -0.22057 0.25226 -0.22196 C 0.24775 -0.22381 0.24272 -0.22057 0.23803 -0.21988 C 0.23108 -0.21895 0.22431 -0.21826 0.21737 -0.21757 C 0.21581 -0.21687 0.2139 -0.2171 0.21268 -0.21549 C 0.2099 -0.21179 0.20626 -0.20277 0.20626 -0.20277 C 0.20365 -0.19213 0.20539 -0.19768 0.19844 -0.18381 C 0.1974 -0.18173 0.19515 -0.17757 0.19515 -0.17757 C 0.19046 -0.15791 0.19775 -0.13733 0.19358 -0.11629 C 0.19341 -0.11514 0.1856 -0.11283 0.18247 -0.1119 C 0.18091 -0.11051 0.179 -0.10959 0.17779 -0.10774 C 0.17501 -0.10312 0.17692 -0.09572 0.17449 -0.09086 C 0.1731 -0.08809 0.16685 -0.08878 0.16511 -0.08878 " pathEditMode="relative" ptsTypes="fffffffffffffffffffffffffffffffffffffffffffffffffffffffffffffffffffffffA">
                                      <p:cBhvr>
                                        <p:cTn id="6" dur="5000" fill="hold"/>
                                        <p:tgtEl>
                                          <p:spTgt spid="2"/>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116752"/>
                                        </p:tgtEl>
                                        <p:attrNameLst>
                                          <p:attrName>style.visibility</p:attrName>
                                        </p:attrNameLst>
                                      </p:cBhvr>
                                      <p:to>
                                        <p:strVal val="visible"/>
                                      </p:to>
                                    </p:set>
                                    <p:animEffect transition="in" filter="dissolve">
                                      <p:cBhvr>
                                        <p:cTn id="11" dur="500"/>
                                        <p:tgtEl>
                                          <p:spTgt spid="11675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116753"/>
                                        </p:tgtEl>
                                        <p:attrNameLst>
                                          <p:attrName>style.visibility</p:attrName>
                                        </p:attrNameLst>
                                      </p:cBhvr>
                                      <p:to>
                                        <p:strVal val="visible"/>
                                      </p:to>
                                    </p:set>
                                    <p:animEffect transition="in" filter="dissolve">
                                      <p:cBhvr>
                                        <p:cTn id="16" dur="500"/>
                                        <p:tgtEl>
                                          <p:spTgt spid="1167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752" grpId="0" animBg="1"/>
      <p:bldP spid="116753" grpId="0"/>
    </p:bld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4"/>
          <p:cNvSpPr>
            <a:spLocks noChangeArrowheads="1"/>
          </p:cNvSpPr>
          <p:nvPr/>
        </p:nvSpPr>
        <p:spPr bwMode="auto">
          <a:xfrm>
            <a:off x="2027626" y="1820218"/>
            <a:ext cx="3867150" cy="3960812"/>
          </a:xfrm>
          <a:prstGeom prst="rect">
            <a:avLst/>
          </a:prstGeom>
          <a:solidFill>
            <a:schemeClr val="bg1">
              <a:lumMod val="95000"/>
            </a:schemeClr>
          </a:solidFill>
          <a:ln w="31750">
            <a:noFill/>
            <a:miter lim="800000"/>
            <a:headEnd type="none" w="lg" len="med"/>
            <a:tailEnd type="none" w="lg" len="med"/>
          </a:ln>
        </p:spPr>
        <p:txBody>
          <a:bodyPr wrap="none" anchor="ctr"/>
          <a:lstStyle/>
          <a:p>
            <a:endParaRPr lang="en-GB" dirty="0"/>
          </a:p>
        </p:txBody>
      </p:sp>
      <p:grpSp>
        <p:nvGrpSpPr>
          <p:cNvPr id="2" name="Group 3"/>
          <p:cNvGrpSpPr>
            <a:grpSpLocks/>
          </p:cNvGrpSpPr>
          <p:nvPr/>
        </p:nvGrpSpPr>
        <p:grpSpPr bwMode="auto">
          <a:xfrm>
            <a:off x="2010164" y="1693218"/>
            <a:ext cx="4105275" cy="4106862"/>
            <a:chOff x="1187" y="646"/>
            <a:chExt cx="2586" cy="2587"/>
          </a:xfrm>
        </p:grpSpPr>
        <p:sp>
          <p:nvSpPr>
            <p:cNvPr id="6164" name="Line 4"/>
            <p:cNvSpPr>
              <a:spLocks noChangeShapeType="1"/>
            </p:cNvSpPr>
            <p:nvPr/>
          </p:nvSpPr>
          <p:spPr bwMode="auto">
            <a:xfrm flipV="1">
              <a:off x="1198" y="646"/>
              <a:ext cx="2" cy="2587"/>
            </a:xfrm>
            <a:prstGeom prst="line">
              <a:avLst/>
            </a:prstGeom>
            <a:noFill/>
            <a:ln w="57150">
              <a:solidFill>
                <a:schemeClr val="tx1"/>
              </a:solidFill>
              <a:round/>
              <a:headEnd type="none" w="sm" len="lg"/>
              <a:tailEnd type="triangle" w="sm" len="lg"/>
            </a:ln>
          </p:spPr>
          <p:txBody>
            <a:bodyPr wrap="none" anchor="ctr"/>
            <a:lstStyle/>
            <a:p>
              <a:endParaRPr lang="en-GB" dirty="0"/>
            </a:p>
          </p:txBody>
        </p:sp>
        <p:sp>
          <p:nvSpPr>
            <p:cNvPr id="6165" name="Line 5"/>
            <p:cNvSpPr>
              <a:spLocks noChangeShapeType="1"/>
            </p:cNvSpPr>
            <p:nvPr/>
          </p:nvSpPr>
          <p:spPr bwMode="auto">
            <a:xfrm>
              <a:off x="1212" y="3233"/>
              <a:ext cx="2561" cy="0"/>
            </a:xfrm>
            <a:prstGeom prst="line">
              <a:avLst/>
            </a:prstGeom>
            <a:noFill/>
            <a:ln w="57150">
              <a:solidFill>
                <a:schemeClr val="tx1"/>
              </a:solidFill>
              <a:round/>
              <a:headEnd type="none" w="sm" len="lg"/>
              <a:tailEnd type="triangle" w="sm" len="lg"/>
            </a:ln>
          </p:spPr>
          <p:txBody>
            <a:bodyPr wrap="none" anchor="ctr"/>
            <a:lstStyle/>
            <a:p>
              <a:endParaRPr lang="en-GB" dirty="0"/>
            </a:p>
          </p:txBody>
        </p:sp>
        <p:sp>
          <p:nvSpPr>
            <p:cNvPr id="6166" name="Line 6"/>
            <p:cNvSpPr>
              <a:spLocks noChangeShapeType="1"/>
            </p:cNvSpPr>
            <p:nvPr/>
          </p:nvSpPr>
          <p:spPr bwMode="auto">
            <a:xfrm flipV="1">
              <a:off x="1187" y="789"/>
              <a:ext cx="2375" cy="2444"/>
            </a:xfrm>
            <a:prstGeom prst="line">
              <a:avLst/>
            </a:prstGeom>
            <a:noFill/>
            <a:ln w="57150">
              <a:solidFill>
                <a:schemeClr val="tx1"/>
              </a:solidFill>
              <a:round/>
              <a:headEnd type="none" w="sm" len="lg"/>
              <a:tailEnd type="none" w="sm" len="lg"/>
            </a:ln>
          </p:spPr>
          <p:txBody>
            <a:bodyPr wrap="none" anchor="ctr"/>
            <a:lstStyle/>
            <a:p>
              <a:endParaRPr lang="en-GB" dirty="0"/>
            </a:p>
          </p:txBody>
        </p:sp>
      </p:grpSp>
      <p:sp>
        <p:nvSpPr>
          <p:cNvPr id="6149" name="Line 7"/>
          <p:cNvSpPr>
            <a:spLocks noChangeShapeType="1"/>
          </p:cNvSpPr>
          <p:nvPr/>
        </p:nvSpPr>
        <p:spPr bwMode="auto">
          <a:xfrm>
            <a:off x="1994288" y="4311005"/>
            <a:ext cx="2027238" cy="0"/>
          </a:xfrm>
          <a:prstGeom prst="line">
            <a:avLst/>
          </a:prstGeom>
          <a:noFill/>
          <a:ln w="28575" cap="rnd">
            <a:solidFill>
              <a:schemeClr val="tx1"/>
            </a:solidFill>
            <a:prstDash val="sysDot"/>
            <a:round/>
            <a:headEnd type="none" w="sm" len="lg"/>
            <a:tailEnd type="none" w="sm" len="lg"/>
          </a:ln>
        </p:spPr>
        <p:txBody>
          <a:bodyPr wrap="none" anchor="ctr"/>
          <a:lstStyle/>
          <a:p>
            <a:endParaRPr lang="en-GB" dirty="0"/>
          </a:p>
        </p:txBody>
      </p:sp>
      <p:sp>
        <p:nvSpPr>
          <p:cNvPr id="6150" name="Line 8"/>
          <p:cNvSpPr>
            <a:spLocks noChangeShapeType="1"/>
          </p:cNvSpPr>
          <p:nvPr/>
        </p:nvSpPr>
        <p:spPr bwMode="auto">
          <a:xfrm>
            <a:off x="3450026" y="3756968"/>
            <a:ext cx="0" cy="2120900"/>
          </a:xfrm>
          <a:prstGeom prst="line">
            <a:avLst/>
          </a:prstGeom>
          <a:noFill/>
          <a:ln w="28575" cap="rnd">
            <a:solidFill>
              <a:schemeClr val="tx1"/>
            </a:solidFill>
            <a:prstDash val="sysDot"/>
            <a:round/>
            <a:headEnd type="none" w="sm" len="lg"/>
            <a:tailEnd type="none" w="sm" len="lg"/>
          </a:ln>
        </p:spPr>
        <p:txBody>
          <a:bodyPr wrap="none" anchor="ctr"/>
          <a:lstStyle/>
          <a:p>
            <a:endParaRPr lang="en-GB" dirty="0"/>
          </a:p>
        </p:txBody>
      </p:sp>
      <p:sp>
        <p:nvSpPr>
          <p:cNvPr id="6151" name="Text Box 9"/>
          <p:cNvSpPr txBox="1">
            <a:spLocks noChangeArrowheads="1"/>
          </p:cNvSpPr>
          <p:nvPr/>
        </p:nvSpPr>
        <p:spPr bwMode="auto">
          <a:xfrm rot="-5400000">
            <a:off x="389" y="3619738"/>
            <a:ext cx="3305175" cy="290336"/>
          </a:xfrm>
          <a:prstGeom prst="rect">
            <a:avLst/>
          </a:prstGeom>
          <a:noFill/>
          <a:ln w="9525">
            <a:noFill/>
            <a:miter lim="800000"/>
            <a:headEnd type="none" w="sm" len="lg"/>
            <a:tailEnd type="none" w="sm" len="lg"/>
          </a:ln>
        </p:spPr>
        <p:txBody>
          <a:bodyPr>
            <a:spAutoFit/>
          </a:bodyPr>
          <a:lstStyle/>
          <a:p>
            <a:pPr algn="ctr">
              <a:lnSpc>
                <a:spcPct val="70000"/>
              </a:lnSpc>
              <a:spcBef>
                <a:spcPct val="50000"/>
              </a:spcBef>
            </a:pPr>
            <a:r>
              <a:rPr lang="en-GB" dirty="0"/>
              <a:t>Market requirements </a:t>
            </a:r>
            <a:endParaRPr lang="en-US" dirty="0"/>
          </a:p>
        </p:txBody>
      </p:sp>
      <p:sp>
        <p:nvSpPr>
          <p:cNvPr id="6152" name="Text Box 10"/>
          <p:cNvSpPr txBox="1">
            <a:spLocks noChangeArrowheads="1"/>
          </p:cNvSpPr>
          <p:nvPr/>
        </p:nvSpPr>
        <p:spPr bwMode="auto">
          <a:xfrm>
            <a:off x="1810636" y="5925003"/>
            <a:ext cx="4467448" cy="290336"/>
          </a:xfrm>
          <a:prstGeom prst="rect">
            <a:avLst/>
          </a:prstGeom>
          <a:noFill/>
          <a:ln w="9525">
            <a:noFill/>
            <a:miter lim="800000"/>
            <a:headEnd type="none" w="sm" len="lg"/>
            <a:tailEnd type="none" w="sm" len="lg"/>
          </a:ln>
        </p:spPr>
        <p:txBody>
          <a:bodyPr wrap="square">
            <a:spAutoFit/>
          </a:bodyPr>
          <a:lstStyle/>
          <a:p>
            <a:pPr algn="ctr">
              <a:lnSpc>
                <a:spcPct val="70000"/>
              </a:lnSpc>
              <a:spcBef>
                <a:spcPct val="50000"/>
              </a:spcBef>
            </a:pPr>
            <a:r>
              <a:rPr lang="en-GB" dirty="0"/>
              <a:t>Level of operations resource capability</a:t>
            </a:r>
            <a:endParaRPr lang="en-US" dirty="0"/>
          </a:p>
        </p:txBody>
      </p:sp>
      <p:sp>
        <p:nvSpPr>
          <p:cNvPr id="6153" name="Text Box 11"/>
          <p:cNvSpPr txBox="1">
            <a:spLocks noChangeArrowheads="1"/>
          </p:cNvSpPr>
          <p:nvPr/>
        </p:nvSpPr>
        <p:spPr bwMode="auto">
          <a:xfrm rot="-2681743">
            <a:off x="4526351" y="1914952"/>
            <a:ext cx="1466850" cy="369332"/>
          </a:xfrm>
          <a:prstGeom prst="rect">
            <a:avLst/>
          </a:prstGeom>
          <a:noFill/>
          <a:ln w="9525">
            <a:noFill/>
            <a:miter lim="800000"/>
            <a:headEnd type="none" w="sm" len="lg"/>
            <a:tailEnd type="none" w="sm" len="med"/>
          </a:ln>
        </p:spPr>
        <p:txBody>
          <a:bodyPr>
            <a:spAutoFit/>
          </a:bodyPr>
          <a:lstStyle/>
          <a:p>
            <a:pPr algn="ctr">
              <a:spcBef>
                <a:spcPct val="50000"/>
              </a:spcBef>
            </a:pPr>
            <a:r>
              <a:rPr lang="en-GB" dirty="0"/>
              <a:t>Line of fit</a:t>
            </a:r>
            <a:endParaRPr lang="en-US" dirty="0"/>
          </a:p>
        </p:txBody>
      </p:sp>
      <p:grpSp>
        <p:nvGrpSpPr>
          <p:cNvPr id="3" name="Group 12"/>
          <p:cNvGrpSpPr>
            <a:grpSpLocks/>
          </p:cNvGrpSpPr>
          <p:nvPr/>
        </p:nvGrpSpPr>
        <p:grpSpPr bwMode="auto">
          <a:xfrm>
            <a:off x="2011752" y="1691631"/>
            <a:ext cx="4103687" cy="4106863"/>
            <a:chOff x="1737" y="467"/>
            <a:chExt cx="2585" cy="2587"/>
          </a:xfrm>
        </p:grpSpPr>
        <p:sp>
          <p:nvSpPr>
            <p:cNvPr id="6161" name="Line 13"/>
            <p:cNvSpPr>
              <a:spLocks noChangeShapeType="1"/>
            </p:cNvSpPr>
            <p:nvPr/>
          </p:nvSpPr>
          <p:spPr bwMode="auto">
            <a:xfrm flipV="1">
              <a:off x="1747" y="467"/>
              <a:ext cx="2" cy="2587"/>
            </a:xfrm>
            <a:prstGeom prst="line">
              <a:avLst/>
            </a:prstGeom>
            <a:noFill/>
            <a:ln w="38100">
              <a:solidFill>
                <a:schemeClr val="tx1"/>
              </a:solidFill>
              <a:prstDash val="dash"/>
              <a:round/>
              <a:headEnd type="none" w="sm" len="lg"/>
              <a:tailEnd type="triangle" w="sm" len="lg"/>
            </a:ln>
          </p:spPr>
          <p:txBody>
            <a:bodyPr wrap="none" anchor="ctr"/>
            <a:lstStyle/>
            <a:p>
              <a:endParaRPr lang="en-GB" dirty="0"/>
            </a:p>
          </p:txBody>
        </p:sp>
        <p:sp>
          <p:nvSpPr>
            <p:cNvPr id="6162" name="Line 14"/>
            <p:cNvSpPr>
              <a:spLocks noChangeShapeType="1"/>
            </p:cNvSpPr>
            <p:nvPr/>
          </p:nvSpPr>
          <p:spPr bwMode="auto">
            <a:xfrm>
              <a:off x="1761" y="3054"/>
              <a:ext cx="2561" cy="0"/>
            </a:xfrm>
            <a:prstGeom prst="line">
              <a:avLst/>
            </a:prstGeom>
            <a:noFill/>
            <a:ln w="38100">
              <a:solidFill>
                <a:schemeClr val="tx1"/>
              </a:solidFill>
              <a:prstDash val="dash"/>
              <a:round/>
              <a:headEnd type="none" w="sm" len="lg"/>
              <a:tailEnd type="triangle" w="sm" len="lg"/>
            </a:ln>
          </p:spPr>
          <p:txBody>
            <a:bodyPr wrap="none" anchor="ctr"/>
            <a:lstStyle/>
            <a:p>
              <a:endParaRPr lang="en-GB" dirty="0"/>
            </a:p>
          </p:txBody>
        </p:sp>
        <p:sp>
          <p:nvSpPr>
            <p:cNvPr id="6163" name="Line 15"/>
            <p:cNvSpPr>
              <a:spLocks noChangeShapeType="1"/>
            </p:cNvSpPr>
            <p:nvPr/>
          </p:nvSpPr>
          <p:spPr bwMode="auto">
            <a:xfrm flipV="1">
              <a:off x="1737" y="610"/>
              <a:ext cx="2374" cy="2444"/>
            </a:xfrm>
            <a:prstGeom prst="line">
              <a:avLst/>
            </a:prstGeom>
            <a:noFill/>
            <a:ln w="38100">
              <a:solidFill>
                <a:schemeClr val="tx1"/>
              </a:solidFill>
              <a:prstDash val="dash"/>
              <a:round/>
              <a:headEnd type="none" w="sm" len="lg"/>
              <a:tailEnd type="none" w="sm" len="lg"/>
            </a:ln>
          </p:spPr>
          <p:txBody>
            <a:bodyPr wrap="none" anchor="ctr"/>
            <a:lstStyle/>
            <a:p>
              <a:endParaRPr lang="en-GB" dirty="0"/>
            </a:p>
          </p:txBody>
        </p:sp>
      </p:grpSp>
      <p:sp>
        <p:nvSpPr>
          <p:cNvPr id="118800" name="Line 16"/>
          <p:cNvSpPr>
            <a:spLocks noChangeShapeType="1"/>
          </p:cNvSpPr>
          <p:nvPr/>
        </p:nvSpPr>
        <p:spPr bwMode="auto">
          <a:xfrm>
            <a:off x="4040577" y="3637905"/>
            <a:ext cx="490537" cy="458788"/>
          </a:xfrm>
          <a:prstGeom prst="line">
            <a:avLst/>
          </a:prstGeom>
          <a:noFill/>
          <a:ln w="28575">
            <a:solidFill>
              <a:srgbClr val="FF3300"/>
            </a:solidFill>
            <a:round/>
            <a:headEnd type="triangle" w="med" len="med"/>
            <a:tailEnd type="triangle" w="med" len="med"/>
          </a:ln>
        </p:spPr>
        <p:txBody>
          <a:bodyPr/>
          <a:lstStyle/>
          <a:p>
            <a:endParaRPr lang="en-GB" dirty="0"/>
          </a:p>
        </p:txBody>
      </p:sp>
      <p:sp>
        <p:nvSpPr>
          <p:cNvPr id="6156" name="Line 18"/>
          <p:cNvSpPr>
            <a:spLocks noChangeShapeType="1"/>
          </p:cNvSpPr>
          <p:nvPr/>
        </p:nvSpPr>
        <p:spPr bwMode="auto">
          <a:xfrm>
            <a:off x="4673988" y="3756968"/>
            <a:ext cx="0" cy="2120900"/>
          </a:xfrm>
          <a:prstGeom prst="line">
            <a:avLst/>
          </a:prstGeom>
          <a:noFill/>
          <a:ln w="28575" cap="rnd">
            <a:solidFill>
              <a:schemeClr val="tx1"/>
            </a:solidFill>
            <a:prstDash val="sysDot"/>
            <a:round/>
            <a:headEnd type="none" w="sm" len="lg"/>
            <a:tailEnd type="none" w="sm" len="lg"/>
          </a:ln>
        </p:spPr>
        <p:txBody>
          <a:bodyPr wrap="none" anchor="ctr"/>
          <a:lstStyle/>
          <a:p>
            <a:endParaRPr lang="en-GB" dirty="0"/>
          </a:p>
        </p:txBody>
      </p:sp>
      <p:sp>
        <p:nvSpPr>
          <p:cNvPr id="6157" name="Line 19"/>
          <p:cNvSpPr>
            <a:spLocks noChangeShapeType="1"/>
          </p:cNvSpPr>
          <p:nvPr/>
        </p:nvSpPr>
        <p:spPr bwMode="auto">
          <a:xfrm>
            <a:off x="2010163" y="3160068"/>
            <a:ext cx="2027238" cy="0"/>
          </a:xfrm>
          <a:prstGeom prst="line">
            <a:avLst/>
          </a:prstGeom>
          <a:noFill/>
          <a:ln w="28575" cap="rnd">
            <a:solidFill>
              <a:schemeClr val="tx1"/>
            </a:solidFill>
            <a:prstDash val="sysDot"/>
            <a:round/>
            <a:headEnd type="none" w="sm" len="lg"/>
            <a:tailEnd type="none" w="sm" len="lg"/>
          </a:ln>
        </p:spPr>
        <p:txBody>
          <a:bodyPr wrap="none" anchor="ctr"/>
          <a:lstStyle/>
          <a:p>
            <a:endParaRPr lang="en-GB" dirty="0"/>
          </a:p>
        </p:txBody>
      </p:sp>
      <p:sp>
        <p:nvSpPr>
          <p:cNvPr id="6158" name="Text Box 20"/>
          <p:cNvSpPr txBox="1">
            <a:spLocks noChangeArrowheads="1"/>
          </p:cNvSpPr>
          <p:nvPr/>
        </p:nvSpPr>
        <p:spPr bwMode="auto">
          <a:xfrm>
            <a:off x="6292334" y="3477568"/>
            <a:ext cx="2388961" cy="1477328"/>
          </a:xfrm>
          <a:prstGeom prst="rect">
            <a:avLst/>
          </a:prstGeom>
          <a:noFill/>
          <a:ln w="9525">
            <a:noFill/>
            <a:miter lim="800000"/>
            <a:headEnd type="none" w="sm" len="lg"/>
            <a:tailEnd type="none" w="sm" len="lg"/>
          </a:ln>
        </p:spPr>
        <p:txBody>
          <a:bodyPr wrap="square">
            <a:spAutoFit/>
          </a:bodyPr>
          <a:lstStyle/>
          <a:p>
            <a:pPr algn="ctr">
              <a:spcBef>
                <a:spcPct val="50000"/>
              </a:spcBef>
            </a:pPr>
            <a:r>
              <a:rPr lang="en-GB" dirty="0"/>
              <a:t>Looser fit between market requirements and operations resources preserves alignment</a:t>
            </a:r>
            <a:endParaRPr lang="en-US" dirty="0"/>
          </a:p>
        </p:txBody>
      </p:sp>
      <p:sp>
        <p:nvSpPr>
          <p:cNvPr id="6159" name="Oval 21"/>
          <p:cNvSpPr>
            <a:spLocks noChangeArrowheads="1"/>
          </p:cNvSpPr>
          <p:nvPr/>
        </p:nvSpPr>
        <p:spPr bwMode="auto">
          <a:xfrm>
            <a:off x="3450026" y="3160069"/>
            <a:ext cx="1223962" cy="1152525"/>
          </a:xfrm>
          <a:prstGeom prst="ellipse">
            <a:avLst/>
          </a:prstGeom>
          <a:solidFill>
            <a:srgbClr val="FF3300"/>
          </a:solidFill>
          <a:ln w="9525">
            <a:solidFill>
              <a:schemeClr val="tx1"/>
            </a:solidFill>
            <a:round/>
            <a:headEnd type="none" w="sm" len="lg"/>
            <a:tailEnd type="none" w="sm" len="lg"/>
          </a:ln>
        </p:spPr>
        <p:txBody>
          <a:bodyPr wrap="none" anchor="ctr"/>
          <a:lstStyle/>
          <a:p>
            <a:endParaRPr lang="en-GB" dirty="0"/>
          </a:p>
        </p:txBody>
      </p:sp>
      <p:sp>
        <p:nvSpPr>
          <p:cNvPr id="6160" name="Text Box 23"/>
          <p:cNvSpPr txBox="1">
            <a:spLocks noChangeArrowheads="1"/>
          </p:cNvSpPr>
          <p:nvPr/>
        </p:nvSpPr>
        <p:spPr bwMode="auto">
          <a:xfrm>
            <a:off x="2472127" y="1283032"/>
            <a:ext cx="1716087" cy="461665"/>
          </a:xfrm>
          <a:prstGeom prst="rect">
            <a:avLst/>
          </a:prstGeom>
          <a:noFill/>
          <a:ln w="9525">
            <a:noFill/>
            <a:miter lim="800000"/>
            <a:headEnd type="none" w="sm" len="med"/>
            <a:tailEnd type="none" w="sm" len="med"/>
          </a:ln>
        </p:spPr>
        <p:txBody>
          <a:bodyPr>
            <a:spAutoFit/>
          </a:bodyPr>
          <a:lstStyle/>
          <a:p>
            <a:pPr>
              <a:spcBef>
                <a:spcPct val="50000"/>
              </a:spcBef>
            </a:pPr>
            <a:r>
              <a:rPr lang="en-GB" sz="2400" dirty="0">
                <a:solidFill>
                  <a:srgbClr val="FF0000"/>
                </a:solidFill>
              </a:rPr>
              <a:t>Loose fit</a:t>
            </a:r>
          </a:p>
        </p:txBody>
      </p:sp>
      <p:sp>
        <p:nvSpPr>
          <p:cNvPr id="23" name="Text Box 2"/>
          <p:cNvSpPr txBox="1">
            <a:spLocks noChangeArrowheads="1"/>
          </p:cNvSpPr>
          <p:nvPr/>
        </p:nvSpPr>
        <p:spPr bwMode="auto">
          <a:xfrm>
            <a:off x="774948" y="-16620"/>
            <a:ext cx="8352928" cy="1200329"/>
          </a:xfrm>
          <a:prstGeom prst="rect">
            <a:avLst/>
          </a:prstGeom>
          <a:noFill/>
          <a:ln w="9525">
            <a:noFill/>
            <a:miter lim="800000"/>
            <a:headEnd type="none" w="sm" len="lg"/>
            <a:tailEnd type="none" w="sm" len="lg"/>
          </a:ln>
        </p:spPr>
        <p:txBody>
          <a:bodyPr wrap="square">
            <a:spAutoFit/>
          </a:bodyPr>
          <a:lstStyle/>
          <a:p>
            <a:pPr algn="ctr"/>
            <a:r>
              <a:rPr lang="en-GB" sz="2400" b="1" dirty="0"/>
              <a:t>Excessively tight ‘fit’ can increase the risks of </a:t>
            </a:r>
            <a:br>
              <a:rPr lang="en-GB" sz="2400" b="1" dirty="0"/>
            </a:br>
            <a:r>
              <a:rPr lang="en-GB" sz="2400" b="1" dirty="0"/>
              <a:t>misalignment between market requirements and </a:t>
            </a:r>
            <a:br>
              <a:rPr lang="en-GB" sz="2400" b="1" dirty="0"/>
            </a:br>
            <a:r>
              <a:rPr lang="en-GB" sz="2400" b="1" dirty="0"/>
              <a:t>operations resource capability (Continued)</a:t>
            </a:r>
            <a:endParaRPr lang="en-US"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5.E-6 7.45665E-6 C 0.00104 -0.00416 0.00208 -0.00855 0.00312 -0.01271 C 0.01563 -0.06358 -0.00834 -0.05294 0.01112 -0.05918 C 0.01824 -0.06543 0.02397 -0.06242 0.03178 -0.05918 C 0.03612 -0.04161 0.03855 -0.03953 0.05226 -0.03583 C 0.05713 -0.03653 0.06216 -0.0356 0.06667 -0.03791 C 0.06824 -0.03884 0.06893 -0.04231 0.06824 -0.04439 C 0.06719 -0.04809 0.06077 -0.04924 0.05869 -0.05063 C 0.05469 -0.05317 0.05365 -0.05525 0.0507 -0.05918 C 0.05435 -0.07398 0.06285 -0.0652 0.07136 -0.06127 C 0.0757 -0.05942 0.08404 -0.05479 0.08404 -0.05479 C 0.08872 -0.04901 0.09549 -0.04485 0.10157 -0.04231 C 0.10938 -0.03421 0.11772 -0.03144 0.12535 -0.04231 C 0.12588 -0.04439 0.12744 -0.04647 0.12692 -0.04855 C 0.12622 -0.05132 0.12362 -0.05248 0.12223 -0.05479 C 0.11129 -0.07236 0.12761 -0.0497 0.11424 -0.06751 C 0.11216 -0.07629 0.11372 -0.07907 0.11737 -0.0867 C 0.12015 -0.10496 0.11806 -0.10635 0.10469 -0.10982 C 0.08074 -0.12577 0.09827 -0.11814 0.04758 -0.12046 C 0.03577 -0.13086 0.03959 -0.12855 0.04115 -0.15421 C 0.05105 -0.14566 0.05261 -0.1482 0.06667 -0.15005 C 0.06772 -0.15421 0.06997 -0.16716 0.0698 -0.16277 C 0.06876 -0.14427 0.06754 -0.13109 0.06511 -0.11398 C 0.0639 -0.10566 0.06719 -0.09317 0.06181 -0.08878 C 0.05331 -0.08184 0.04185 -0.08739 0.03178 -0.0867 C 0.03647 -0.07999 0.04254 -0.08022 0.04914 -0.07814 C 0.05921 -0.06959 0.07032 -0.07676 0.08247 -0.07398 C 0.08091 -0.05965 0.07796 -0.04832 0.08091 -0.03375 C 0.08265 -0.02543 0.08438 -0.02843 0.0889 -0.0252 C 0.10487 -0.0134 0.09272 -0.01942 0.10313 -0.01479 C 0.12917 -0.01733 0.1191 -0.01155 0.1349 -0.0252 C 0.13924 -0.02913 0.14758 -0.03791 0.14758 -0.03791 C 0.14532 -0.05895 0.14567 -0.05433 0.13803 -0.06959 C 0.13681 -0.07629 0.13351 -0.0897 0.13803 -0.09502 C 0.1415 -0.09918 0.14758 -0.09641 0.15226 -0.0971 C 0.15331 -0.09849 0.15539 -0.09942 0.15556 -0.1015 C 0.1566 -0.11283 0.14879 -0.12924 0.14115 -0.13525 C 0.13976 -0.13641 0.13785 -0.13618 0.13647 -0.13733 C 0.13317 -0.13988 0.12692 -0.14589 0.12692 -0.14589 C 0.12362 -0.15236 0.1198 -0.15514 0.11581 -0.16069 C 0.11112 -0.17918 0.11233 -0.16878 0.11424 -0.19236 C 0.12657 -0.19028 0.13855 -0.18705 0.1507 -0.18381 C 0.15643 -0.17294 0.15452 -0.16947 0.16511 -0.16485 C 0.17223 -0.15861 0.179 -0.15629 0.18733 -0.15421 C 0.1941 -0.15491 0.20105 -0.15444 0.20782 -0.15629 C 0.21355 -0.15791 0.21042 -0.17132 0.21424 -0.17317 C 0.21581 -0.17387 0.21737 -0.17479 0.21893 -0.17549 C 0.22483 -0.16762 0.22101 -0.17225 0.23178 -0.16277 C 0.2349 -0.15999 0.23959 -0.15213 0.23959 -0.15213 C 0.24063 -0.14797 0.23976 -0.1408 0.24289 -0.13942 C 0.24879 -0.13687 0.25296 -0.13179 0.25869 -0.12878 C 0.26181 -0.12716 0.26824 -0.12462 0.26824 -0.12462 C 0.2724 -0.12531 0.27831 -0.12231 0.28091 -0.1267 C 0.2849 -0.13364 0.27935 -0.14612 0.28404 -0.15213 C 0.28508 -0.15352 0.28629 -0.15491 0.28733 -0.15629 C 0.2889 -0.15491 0.29063 -0.15398 0.29202 -0.15213 C 0.29654 -0.14612 0.2941 -0.14173 0.29671 -0.15213 C 0.28317 -0.17687 0.29966 -0.14866 0.28733 -0.16485 C 0.28143 -0.17248 0.27796 -0.18312 0.27136 -0.19028 C 0.26615 -0.19606 0.26025 -0.20046 0.25556 -0.20716 C 0.25435 -0.21202 0.25591 -0.22057 0.25226 -0.22196 C 0.24775 -0.22381 0.24272 -0.22057 0.23803 -0.21988 C 0.23108 -0.21895 0.22431 -0.21826 0.21737 -0.21757 C 0.21581 -0.21687 0.2139 -0.2171 0.21268 -0.21549 C 0.2099 -0.21179 0.20626 -0.20277 0.20626 -0.20277 C 0.20365 -0.19213 0.20539 -0.19768 0.19844 -0.18381 C 0.1974 -0.18173 0.19515 -0.17757 0.19515 -0.17757 C 0.19046 -0.15791 0.19775 -0.13733 0.19358 -0.11629 C 0.19341 -0.11514 0.1856 -0.11283 0.18247 -0.1119 C 0.18091 -0.11051 0.179 -0.10959 0.17779 -0.10774 C 0.17501 -0.10312 0.17692 -0.09572 0.17449 -0.09086 C 0.1731 -0.08809 0.16685 -0.08878 0.16511 -0.08878 " pathEditMode="relative" ptsTypes="fffffffffffffffffffffffffffffffffffffffffffffffffffffffffffffffffffffffA">
                                      <p:cBhvr>
                                        <p:cTn id="6" dur="5000" fill="hold"/>
                                        <p:tgtEl>
                                          <p:spTgt spid="2"/>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118800"/>
                                        </p:tgtEl>
                                        <p:attrNameLst>
                                          <p:attrName>style.visibility</p:attrName>
                                        </p:attrNameLst>
                                      </p:cBhvr>
                                      <p:to>
                                        <p:strVal val="visible"/>
                                      </p:to>
                                    </p:set>
                                    <p:animEffect transition="in" filter="dissolve">
                                      <p:cBhvr>
                                        <p:cTn id="11" dur="500"/>
                                        <p:tgtEl>
                                          <p:spTgt spid="1188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800" grpId="0" animBg="1"/>
    </p:bld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5"/>
          <p:cNvSpPr>
            <a:spLocks noChangeArrowheads="1"/>
          </p:cNvSpPr>
          <p:nvPr/>
        </p:nvSpPr>
        <p:spPr bwMode="auto">
          <a:xfrm>
            <a:off x="3292600" y="2053378"/>
            <a:ext cx="3898900" cy="3771900"/>
          </a:xfrm>
          <a:prstGeom prst="rect">
            <a:avLst/>
          </a:prstGeom>
          <a:solidFill>
            <a:schemeClr val="bg1">
              <a:lumMod val="95000"/>
            </a:schemeClr>
          </a:solidFill>
          <a:ln w="9525">
            <a:noFill/>
            <a:miter lim="800000"/>
            <a:headEnd/>
            <a:tailEnd/>
          </a:ln>
        </p:spPr>
        <p:txBody>
          <a:bodyPr wrap="none" anchor="ctr"/>
          <a:lstStyle/>
          <a:p>
            <a:endParaRPr lang="en-US" dirty="0"/>
          </a:p>
        </p:txBody>
      </p:sp>
      <p:grpSp>
        <p:nvGrpSpPr>
          <p:cNvPr id="2" name="Group 16"/>
          <p:cNvGrpSpPr>
            <a:grpSpLocks/>
          </p:cNvGrpSpPr>
          <p:nvPr/>
        </p:nvGrpSpPr>
        <p:grpSpPr bwMode="auto">
          <a:xfrm>
            <a:off x="5694478" y="2547093"/>
            <a:ext cx="3514720" cy="2811463"/>
            <a:chOff x="3409" y="1847"/>
            <a:chExt cx="2214" cy="1771"/>
          </a:xfrm>
        </p:grpSpPr>
        <p:sp>
          <p:nvSpPr>
            <p:cNvPr id="4122" name="Text Box 17"/>
            <p:cNvSpPr txBox="1">
              <a:spLocks noChangeArrowheads="1"/>
            </p:cNvSpPr>
            <p:nvPr/>
          </p:nvSpPr>
          <p:spPr bwMode="auto">
            <a:xfrm>
              <a:off x="4387" y="2319"/>
              <a:ext cx="1236" cy="1299"/>
            </a:xfrm>
            <a:prstGeom prst="rect">
              <a:avLst/>
            </a:prstGeom>
            <a:noFill/>
            <a:ln w="9525">
              <a:noFill/>
              <a:miter lim="800000"/>
              <a:headEnd type="none" w="sm" len="lg"/>
              <a:tailEnd type="none" w="sm" len="med"/>
            </a:ln>
          </p:spPr>
          <p:txBody>
            <a:bodyPr wrap="square">
              <a:spAutoFit/>
            </a:bodyPr>
            <a:lstStyle/>
            <a:p>
              <a:pPr eaLnBrk="0" hangingPunct="0">
                <a:spcBef>
                  <a:spcPct val="50000"/>
                </a:spcBef>
              </a:pPr>
              <a:r>
                <a:rPr lang="en-GB" sz="1600" dirty="0"/>
                <a:t>External operational risk (market needs exceeding current levels of capability means risk of failing to satisfy the market)</a:t>
              </a:r>
              <a:endParaRPr lang="en-US" sz="1600" dirty="0"/>
            </a:p>
          </p:txBody>
        </p:sp>
        <p:sp>
          <p:nvSpPr>
            <p:cNvPr id="4123" name="AutoShape 18"/>
            <p:cNvSpPr>
              <a:spLocks noChangeArrowheads="1"/>
            </p:cNvSpPr>
            <p:nvPr/>
          </p:nvSpPr>
          <p:spPr bwMode="auto">
            <a:xfrm rot="10800000" flipH="1">
              <a:off x="3409" y="1847"/>
              <a:ext cx="527" cy="535"/>
            </a:xfrm>
            <a:prstGeom prst="rtTriangle">
              <a:avLst/>
            </a:prstGeom>
            <a:solidFill>
              <a:srgbClr val="66FFCC"/>
            </a:solidFill>
            <a:ln w="9525">
              <a:noFill/>
              <a:miter lim="800000"/>
              <a:headEnd/>
              <a:tailEnd/>
            </a:ln>
          </p:spPr>
          <p:txBody>
            <a:bodyPr wrap="none" anchor="ctr"/>
            <a:lstStyle/>
            <a:p>
              <a:endParaRPr lang="en-US" dirty="0"/>
            </a:p>
          </p:txBody>
        </p:sp>
        <p:sp>
          <p:nvSpPr>
            <p:cNvPr id="4124" name="Line 19"/>
            <p:cNvSpPr>
              <a:spLocks noChangeShapeType="1"/>
            </p:cNvSpPr>
            <p:nvPr/>
          </p:nvSpPr>
          <p:spPr bwMode="auto">
            <a:xfrm flipV="1">
              <a:off x="3432" y="1851"/>
              <a:ext cx="483" cy="4"/>
            </a:xfrm>
            <a:prstGeom prst="line">
              <a:avLst/>
            </a:prstGeom>
            <a:noFill/>
            <a:ln w="38100">
              <a:solidFill>
                <a:srgbClr val="FF0000"/>
              </a:solidFill>
              <a:round/>
              <a:headEnd/>
              <a:tailEnd type="stealth" w="med" len="med"/>
            </a:ln>
          </p:spPr>
          <p:txBody>
            <a:bodyPr/>
            <a:lstStyle/>
            <a:p>
              <a:endParaRPr lang="en-GB" dirty="0"/>
            </a:p>
          </p:txBody>
        </p:sp>
        <p:sp>
          <p:nvSpPr>
            <p:cNvPr id="4125" name="Line 20"/>
            <p:cNvSpPr>
              <a:spLocks noChangeShapeType="1"/>
            </p:cNvSpPr>
            <p:nvPr/>
          </p:nvSpPr>
          <p:spPr bwMode="auto">
            <a:xfrm rot="16200000" flipV="1">
              <a:off x="3169" y="2107"/>
              <a:ext cx="484" cy="4"/>
            </a:xfrm>
            <a:prstGeom prst="line">
              <a:avLst/>
            </a:prstGeom>
            <a:noFill/>
            <a:ln w="38100">
              <a:solidFill>
                <a:srgbClr val="FF0000"/>
              </a:solidFill>
              <a:round/>
              <a:headEnd/>
              <a:tailEnd type="stealth" w="med" len="med"/>
            </a:ln>
          </p:spPr>
          <p:txBody>
            <a:bodyPr/>
            <a:lstStyle/>
            <a:p>
              <a:endParaRPr lang="en-GB" dirty="0"/>
            </a:p>
          </p:txBody>
        </p:sp>
        <p:sp>
          <p:nvSpPr>
            <p:cNvPr id="4126" name="Freeform 21"/>
            <p:cNvSpPr>
              <a:spLocks/>
            </p:cNvSpPr>
            <p:nvPr/>
          </p:nvSpPr>
          <p:spPr bwMode="auto">
            <a:xfrm>
              <a:off x="3609" y="2051"/>
              <a:ext cx="687" cy="345"/>
            </a:xfrm>
            <a:custGeom>
              <a:avLst/>
              <a:gdLst>
                <a:gd name="T0" fmla="*/ 687 w 687"/>
                <a:gd name="T1" fmla="*/ 345 h 345"/>
                <a:gd name="T2" fmla="*/ 0 w 687"/>
                <a:gd name="T3" fmla="*/ 0 h 345"/>
                <a:gd name="T4" fmla="*/ 0 60000 65536"/>
                <a:gd name="T5" fmla="*/ 0 60000 65536"/>
                <a:gd name="T6" fmla="*/ 0 w 687"/>
                <a:gd name="T7" fmla="*/ 0 h 345"/>
                <a:gd name="T8" fmla="*/ 687 w 687"/>
                <a:gd name="T9" fmla="*/ 345 h 345"/>
              </a:gdLst>
              <a:ahLst/>
              <a:cxnLst>
                <a:cxn ang="T4">
                  <a:pos x="T0" y="T1"/>
                </a:cxn>
                <a:cxn ang="T5">
                  <a:pos x="T2" y="T3"/>
                </a:cxn>
              </a:cxnLst>
              <a:rect l="T6" t="T7" r="T8" b="T9"/>
              <a:pathLst>
                <a:path w="687" h="345">
                  <a:moveTo>
                    <a:pt x="687" y="345"/>
                  </a:moveTo>
                  <a:lnTo>
                    <a:pt x="0" y="0"/>
                  </a:lnTo>
                </a:path>
              </a:pathLst>
            </a:custGeom>
            <a:noFill/>
            <a:ln w="38100" cap="flat" cmpd="sng">
              <a:solidFill>
                <a:srgbClr val="FF0000"/>
              </a:solidFill>
              <a:prstDash val="solid"/>
              <a:round/>
              <a:headEnd type="none" w="med" len="med"/>
              <a:tailEnd type="stealth" w="med" len="med"/>
            </a:ln>
          </p:spPr>
          <p:txBody>
            <a:bodyPr/>
            <a:lstStyle/>
            <a:p>
              <a:endParaRPr lang="en-GB" dirty="0"/>
            </a:p>
          </p:txBody>
        </p:sp>
      </p:grpSp>
      <p:grpSp>
        <p:nvGrpSpPr>
          <p:cNvPr id="3" name="Group 22"/>
          <p:cNvGrpSpPr>
            <a:grpSpLocks/>
          </p:cNvGrpSpPr>
          <p:nvPr/>
        </p:nvGrpSpPr>
        <p:grpSpPr bwMode="auto">
          <a:xfrm>
            <a:off x="663700" y="3501179"/>
            <a:ext cx="4311650" cy="1558925"/>
            <a:chOff x="240" y="2448"/>
            <a:chExt cx="2716" cy="982"/>
          </a:xfrm>
        </p:grpSpPr>
        <p:sp>
          <p:nvSpPr>
            <p:cNvPr id="4117" name="Text Box 23"/>
            <p:cNvSpPr txBox="1">
              <a:spLocks noChangeArrowheads="1"/>
            </p:cNvSpPr>
            <p:nvPr/>
          </p:nvSpPr>
          <p:spPr bwMode="auto">
            <a:xfrm>
              <a:off x="240" y="2448"/>
              <a:ext cx="1378" cy="982"/>
            </a:xfrm>
            <a:prstGeom prst="rect">
              <a:avLst/>
            </a:prstGeom>
            <a:noFill/>
            <a:ln w="9525">
              <a:noFill/>
              <a:miter lim="800000"/>
              <a:headEnd/>
              <a:tailEnd/>
            </a:ln>
          </p:spPr>
          <p:txBody>
            <a:bodyPr>
              <a:spAutoFit/>
            </a:bodyPr>
            <a:lstStyle/>
            <a:p>
              <a:pPr algn="r">
                <a:spcBef>
                  <a:spcPct val="50000"/>
                </a:spcBef>
              </a:pPr>
              <a:r>
                <a:rPr lang="en-GB" sz="1600" dirty="0"/>
                <a:t>Internal operational risk (excess capability for current market needs means risk of unexploited capabilities)</a:t>
              </a:r>
              <a:endParaRPr lang="en-US" sz="1600" dirty="0"/>
            </a:p>
          </p:txBody>
        </p:sp>
        <p:sp>
          <p:nvSpPr>
            <p:cNvPr id="4118" name="AutoShape 24"/>
            <p:cNvSpPr>
              <a:spLocks noChangeArrowheads="1"/>
            </p:cNvSpPr>
            <p:nvPr/>
          </p:nvSpPr>
          <p:spPr bwMode="auto">
            <a:xfrm rot="-5400000">
              <a:off x="2408" y="2851"/>
              <a:ext cx="527" cy="536"/>
            </a:xfrm>
            <a:prstGeom prst="rtTriangle">
              <a:avLst/>
            </a:prstGeom>
            <a:solidFill>
              <a:srgbClr val="66FFCC"/>
            </a:solidFill>
            <a:ln w="9525">
              <a:noFill/>
              <a:miter lim="800000"/>
              <a:headEnd/>
              <a:tailEnd/>
            </a:ln>
          </p:spPr>
          <p:txBody>
            <a:bodyPr wrap="none" anchor="ctr"/>
            <a:lstStyle/>
            <a:p>
              <a:endParaRPr lang="en-US" dirty="0"/>
            </a:p>
          </p:txBody>
        </p:sp>
        <p:sp>
          <p:nvSpPr>
            <p:cNvPr id="4119" name="Line 25"/>
            <p:cNvSpPr>
              <a:spLocks noChangeShapeType="1"/>
            </p:cNvSpPr>
            <p:nvPr/>
          </p:nvSpPr>
          <p:spPr bwMode="auto">
            <a:xfrm rot="16200000" flipV="1">
              <a:off x="2687" y="3128"/>
              <a:ext cx="484" cy="4"/>
            </a:xfrm>
            <a:prstGeom prst="line">
              <a:avLst/>
            </a:prstGeom>
            <a:noFill/>
            <a:ln w="38100">
              <a:solidFill>
                <a:srgbClr val="FF0000"/>
              </a:solidFill>
              <a:round/>
              <a:headEnd/>
              <a:tailEnd type="stealth" w="med" len="med"/>
            </a:ln>
          </p:spPr>
          <p:txBody>
            <a:bodyPr/>
            <a:lstStyle/>
            <a:p>
              <a:endParaRPr lang="en-GB" dirty="0"/>
            </a:p>
          </p:txBody>
        </p:sp>
        <p:sp>
          <p:nvSpPr>
            <p:cNvPr id="4120" name="Line 26"/>
            <p:cNvSpPr>
              <a:spLocks noChangeShapeType="1"/>
            </p:cNvSpPr>
            <p:nvPr/>
          </p:nvSpPr>
          <p:spPr bwMode="auto">
            <a:xfrm flipV="1">
              <a:off x="2473" y="3390"/>
              <a:ext cx="483" cy="4"/>
            </a:xfrm>
            <a:prstGeom prst="line">
              <a:avLst/>
            </a:prstGeom>
            <a:noFill/>
            <a:ln w="38100">
              <a:solidFill>
                <a:srgbClr val="FF0000"/>
              </a:solidFill>
              <a:round/>
              <a:headEnd/>
              <a:tailEnd type="stealth" w="med" len="med"/>
            </a:ln>
          </p:spPr>
          <p:txBody>
            <a:bodyPr/>
            <a:lstStyle/>
            <a:p>
              <a:endParaRPr lang="en-GB" dirty="0"/>
            </a:p>
          </p:txBody>
        </p:sp>
        <p:sp>
          <p:nvSpPr>
            <p:cNvPr id="4121" name="Freeform 27"/>
            <p:cNvSpPr>
              <a:spLocks/>
            </p:cNvSpPr>
            <p:nvPr/>
          </p:nvSpPr>
          <p:spPr bwMode="auto">
            <a:xfrm>
              <a:off x="1584" y="2881"/>
              <a:ext cx="1104" cy="318"/>
            </a:xfrm>
            <a:custGeom>
              <a:avLst/>
              <a:gdLst>
                <a:gd name="T0" fmla="*/ 0 w 792"/>
                <a:gd name="T1" fmla="*/ 0 h 228"/>
                <a:gd name="T2" fmla="*/ 792 w 792"/>
                <a:gd name="T3" fmla="*/ 228 h 228"/>
                <a:gd name="T4" fmla="*/ 0 60000 65536"/>
                <a:gd name="T5" fmla="*/ 0 60000 65536"/>
                <a:gd name="T6" fmla="*/ 0 w 792"/>
                <a:gd name="T7" fmla="*/ 0 h 228"/>
                <a:gd name="T8" fmla="*/ 792 w 792"/>
                <a:gd name="T9" fmla="*/ 228 h 228"/>
              </a:gdLst>
              <a:ahLst/>
              <a:cxnLst>
                <a:cxn ang="T4">
                  <a:pos x="T0" y="T1"/>
                </a:cxn>
                <a:cxn ang="T5">
                  <a:pos x="T2" y="T3"/>
                </a:cxn>
              </a:cxnLst>
              <a:rect l="T6" t="T7" r="T8" b="T9"/>
              <a:pathLst>
                <a:path w="792" h="228">
                  <a:moveTo>
                    <a:pt x="0" y="0"/>
                  </a:moveTo>
                  <a:lnTo>
                    <a:pt x="792" y="228"/>
                  </a:lnTo>
                </a:path>
              </a:pathLst>
            </a:custGeom>
            <a:noFill/>
            <a:ln w="38100" cap="flat" cmpd="sng">
              <a:solidFill>
                <a:srgbClr val="FF0000"/>
              </a:solidFill>
              <a:prstDash val="solid"/>
              <a:round/>
              <a:headEnd type="none" w="med" len="med"/>
              <a:tailEnd type="stealth" w="med" len="med"/>
            </a:ln>
          </p:spPr>
          <p:txBody>
            <a:bodyPr/>
            <a:lstStyle/>
            <a:p>
              <a:endParaRPr lang="en-GB" dirty="0"/>
            </a:p>
          </p:txBody>
        </p:sp>
      </p:grpSp>
      <p:sp>
        <p:nvSpPr>
          <p:cNvPr id="4101" name="Line 2"/>
          <p:cNvSpPr>
            <a:spLocks noChangeShapeType="1"/>
          </p:cNvSpPr>
          <p:nvPr/>
        </p:nvSpPr>
        <p:spPr bwMode="auto">
          <a:xfrm flipV="1">
            <a:off x="3289425" y="1999403"/>
            <a:ext cx="1588" cy="3822700"/>
          </a:xfrm>
          <a:prstGeom prst="line">
            <a:avLst/>
          </a:prstGeom>
          <a:noFill/>
          <a:ln w="22225">
            <a:solidFill>
              <a:schemeClr val="tx1"/>
            </a:solidFill>
            <a:round/>
            <a:headEnd type="none" w="sm" len="lg"/>
            <a:tailEnd type="stealth" w="sm" len="lg"/>
          </a:ln>
        </p:spPr>
        <p:txBody>
          <a:bodyPr wrap="none" anchor="ctr"/>
          <a:lstStyle/>
          <a:p>
            <a:endParaRPr lang="en-GB" dirty="0"/>
          </a:p>
        </p:txBody>
      </p:sp>
      <p:sp>
        <p:nvSpPr>
          <p:cNvPr id="4102" name="Line 3"/>
          <p:cNvSpPr>
            <a:spLocks noChangeShapeType="1"/>
          </p:cNvSpPr>
          <p:nvPr/>
        </p:nvSpPr>
        <p:spPr bwMode="auto">
          <a:xfrm>
            <a:off x="3311650" y="5825278"/>
            <a:ext cx="3822700" cy="0"/>
          </a:xfrm>
          <a:prstGeom prst="line">
            <a:avLst/>
          </a:prstGeom>
          <a:noFill/>
          <a:ln w="22225">
            <a:solidFill>
              <a:schemeClr val="tx1"/>
            </a:solidFill>
            <a:round/>
            <a:headEnd type="none" w="sm" len="lg"/>
            <a:tailEnd type="stealth" w="sm" len="lg"/>
          </a:ln>
        </p:spPr>
        <p:txBody>
          <a:bodyPr wrap="none" anchor="ctr"/>
          <a:lstStyle/>
          <a:p>
            <a:endParaRPr lang="en-GB" dirty="0"/>
          </a:p>
        </p:txBody>
      </p:sp>
      <p:sp>
        <p:nvSpPr>
          <p:cNvPr id="4103" name="Line 4"/>
          <p:cNvSpPr>
            <a:spLocks noChangeShapeType="1"/>
          </p:cNvSpPr>
          <p:nvPr/>
        </p:nvSpPr>
        <p:spPr bwMode="auto">
          <a:xfrm flipV="1">
            <a:off x="3276726" y="2212128"/>
            <a:ext cx="3541713" cy="3613150"/>
          </a:xfrm>
          <a:prstGeom prst="line">
            <a:avLst/>
          </a:prstGeom>
          <a:noFill/>
          <a:ln w="28575">
            <a:solidFill>
              <a:srgbClr val="0000FF"/>
            </a:solidFill>
            <a:round/>
            <a:headEnd type="none" w="sm" len="lg"/>
            <a:tailEnd type="none" w="sm" len="lg"/>
          </a:ln>
        </p:spPr>
        <p:txBody>
          <a:bodyPr wrap="none" anchor="ctr"/>
          <a:lstStyle/>
          <a:p>
            <a:endParaRPr lang="en-GB" dirty="0"/>
          </a:p>
        </p:txBody>
      </p:sp>
      <p:sp>
        <p:nvSpPr>
          <p:cNvPr id="4104" name="Line 5"/>
          <p:cNvSpPr>
            <a:spLocks noChangeShapeType="1"/>
          </p:cNvSpPr>
          <p:nvPr/>
        </p:nvSpPr>
        <p:spPr bwMode="auto">
          <a:xfrm>
            <a:off x="3064001" y="4996603"/>
            <a:ext cx="4143375" cy="0"/>
          </a:xfrm>
          <a:prstGeom prst="line">
            <a:avLst/>
          </a:prstGeom>
          <a:noFill/>
          <a:ln w="22225">
            <a:solidFill>
              <a:schemeClr val="tx1"/>
            </a:solidFill>
            <a:prstDash val="dash"/>
            <a:round/>
            <a:headEnd type="none" w="sm" len="lg"/>
            <a:tailEnd type="none" w="sm" len="lg"/>
          </a:ln>
        </p:spPr>
        <p:txBody>
          <a:bodyPr wrap="none" anchor="ctr"/>
          <a:lstStyle/>
          <a:p>
            <a:endParaRPr lang="en-GB" dirty="0"/>
          </a:p>
        </p:txBody>
      </p:sp>
      <p:sp>
        <p:nvSpPr>
          <p:cNvPr id="4105" name="Line 6"/>
          <p:cNvSpPr>
            <a:spLocks noChangeShapeType="1"/>
          </p:cNvSpPr>
          <p:nvPr/>
        </p:nvSpPr>
        <p:spPr bwMode="auto">
          <a:xfrm flipH="1">
            <a:off x="4072063" y="2021629"/>
            <a:ext cx="4762" cy="3978275"/>
          </a:xfrm>
          <a:prstGeom prst="line">
            <a:avLst/>
          </a:prstGeom>
          <a:noFill/>
          <a:ln w="22225">
            <a:solidFill>
              <a:schemeClr val="tx1"/>
            </a:solidFill>
            <a:prstDash val="dash"/>
            <a:round/>
            <a:headEnd type="none" w="sm" len="lg"/>
            <a:tailEnd type="none" w="sm" len="lg"/>
          </a:ln>
        </p:spPr>
        <p:txBody>
          <a:bodyPr wrap="none" anchor="ctr"/>
          <a:lstStyle/>
          <a:p>
            <a:endParaRPr lang="en-GB" dirty="0"/>
          </a:p>
        </p:txBody>
      </p:sp>
      <p:sp>
        <p:nvSpPr>
          <p:cNvPr id="4106" name="Text Box 7"/>
          <p:cNvSpPr txBox="1">
            <a:spLocks noChangeArrowheads="1"/>
          </p:cNvSpPr>
          <p:nvPr/>
        </p:nvSpPr>
        <p:spPr bwMode="auto">
          <a:xfrm rot="-5400000">
            <a:off x="1879726" y="2407738"/>
            <a:ext cx="2270125" cy="440633"/>
          </a:xfrm>
          <a:prstGeom prst="rect">
            <a:avLst/>
          </a:prstGeom>
          <a:noFill/>
          <a:ln w="9525">
            <a:noFill/>
            <a:miter lim="800000"/>
            <a:headEnd type="none" w="sm" len="lg"/>
            <a:tailEnd type="none" w="sm" len="lg"/>
          </a:ln>
        </p:spPr>
        <p:txBody>
          <a:bodyPr>
            <a:spAutoFit/>
          </a:bodyPr>
          <a:lstStyle/>
          <a:p>
            <a:pPr algn="ctr" eaLnBrk="0" hangingPunct="0">
              <a:lnSpc>
                <a:spcPct val="70000"/>
              </a:lnSpc>
              <a:spcBef>
                <a:spcPct val="50000"/>
              </a:spcBef>
            </a:pPr>
            <a:r>
              <a:rPr lang="en-GB" sz="1600" dirty="0"/>
              <a:t>Level/nature of market requirements </a:t>
            </a:r>
            <a:endParaRPr lang="en-US" sz="1600" dirty="0"/>
          </a:p>
        </p:txBody>
      </p:sp>
      <p:sp>
        <p:nvSpPr>
          <p:cNvPr id="4107" name="Text Box 10"/>
          <p:cNvSpPr txBox="1">
            <a:spLocks noChangeArrowheads="1"/>
          </p:cNvSpPr>
          <p:nvPr/>
        </p:nvSpPr>
        <p:spPr bwMode="auto">
          <a:xfrm rot="-2681743">
            <a:off x="6140576" y="1864466"/>
            <a:ext cx="1382713" cy="336550"/>
          </a:xfrm>
          <a:prstGeom prst="rect">
            <a:avLst/>
          </a:prstGeom>
          <a:noFill/>
          <a:ln w="9525">
            <a:noFill/>
            <a:miter lim="800000"/>
            <a:headEnd type="none" w="sm" len="lg"/>
            <a:tailEnd type="none" w="sm" len="med"/>
          </a:ln>
        </p:spPr>
        <p:txBody>
          <a:bodyPr>
            <a:spAutoFit/>
          </a:bodyPr>
          <a:lstStyle/>
          <a:p>
            <a:pPr algn="ctr" eaLnBrk="0" hangingPunct="0">
              <a:spcBef>
                <a:spcPct val="50000"/>
              </a:spcBef>
            </a:pPr>
            <a:r>
              <a:rPr lang="en-GB" sz="1600" dirty="0"/>
              <a:t>Line of fit</a:t>
            </a:r>
            <a:endParaRPr lang="en-US" sz="1600" dirty="0"/>
          </a:p>
        </p:txBody>
      </p:sp>
      <p:sp>
        <p:nvSpPr>
          <p:cNvPr id="4108" name="Text Box 11"/>
          <p:cNvSpPr txBox="1">
            <a:spLocks noChangeArrowheads="1"/>
          </p:cNvSpPr>
          <p:nvPr/>
        </p:nvSpPr>
        <p:spPr bwMode="auto">
          <a:xfrm>
            <a:off x="3678364" y="4764829"/>
            <a:ext cx="447675" cy="366713"/>
          </a:xfrm>
          <a:prstGeom prst="rect">
            <a:avLst/>
          </a:prstGeom>
          <a:noFill/>
          <a:ln w="9525">
            <a:noFill/>
            <a:miter lim="800000"/>
            <a:headEnd type="none" w="sm" len="lg"/>
            <a:tailEnd type="none" w="sm" len="med"/>
          </a:ln>
        </p:spPr>
        <p:txBody>
          <a:bodyPr>
            <a:spAutoFit/>
          </a:bodyPr>
          <a:lstStyle/>
          <a:p>
            <a:pPr algn="ctr" eaLnBrk="0" hangingPunct="0">
              <a:spcBef>
                <a:spcPct val="50000"/>
              </a:spcBef>
            </a:pPr>
            <a:r>
              <a:rPr lang="en-GB" dirty="0"/>
              <a:t>A</a:t>
            </a:r>
            <a:endParaRPr lang="en-US" dirty="0"/>
          </a:p>
        </p:txBody>
      </p:sp>
      <p:sp>
        <p:nvSpPr>
          <p:cNvPr id="4109" name="Line 12"/>
          <p:cNvSpPr>
            <a:spLocks noChangeShapeType="1"/>
          </p:cNvSpPr>
          <p:nvPr/>
        </p:nvSpPr>
        <p:spPr bwMode="auto">
          <a:xfrm>
            <a:off x="3064001" y="2553441"/>
            <a:ext cx="4143375" cy="0"/>
          </a:xfrm>
          <a:prstGeom prst="line">
            <a:avLst/>
          </a:prstGeom>
          <a:noFill/>
          <a:ln w="22225">
            <a:solidFill>
              <a:schemeClr val="tx1"/>
            </a:solidFill>
            <a:prstDash val="dash"/>
            <a:round/>
            <a:headEnd type="none" w="sm" len="lg"/>
            <a:tailEnd type="none" w="sm" len="lg"/>
          </a:ln>
        </p:spPr>
        <p:txBody>
          <a:bodyPr wrap="none" anchor="ctr"/>
          <a:lstStyle/>
          <a:p>
            <a:endParaRPr lang="en-GB" dirty="0"/>
          </a:p>
        </p:txBody>
      </p:sp>
      <p:sp>
        <p:nvSpPr>
          <p:cNvPr id="4110" name="Line 13"/>
          <p:cNvSpPr>
            <a:spLocks noChangeShapeType="1"/>
          </p:cNvSpPr>
          <p:nvPr/>
        </p:nvSpPr>
        <p:spPr bwMode="auto">
          <a:xfrm flipH="1">
            <a:off x="6462838" y="2008928"/>
            <a:ext cx="4762" cy="3976688"/>
          </a:xfrm>
          <a:prstGeom prst="line">
            <a:avLst/>
          </a:prstGeom>
          <a:noFill/>
          <a:ln w="22225">
            <a:solidFill>
              <a:schemeClr val="tx1"/>
            </a:solidFill>
            <a:prstDash val="dash"/>
            <a:round/>
            <a:headEnd type="none" w="sm" len="lg"/>
            <a:tailEnd type="none" w="sm" len="lg"/>
          </a:ln>
        </p:spPr>
        <p:txBody>
          <a:bodyPr wrap="none" anchor="ctr"/>
          <a:lstStyle/>
          <a:p>
            <a:endParaRPr lang="en-GB" dirty="0"/>
          </a:p>
        </p:txBody>
      </p:sp>
      <p:sp>
        <p:nvSpPr>
          <p:cNvPr id="4111" name="Freeform 14"/>
          <p:cNvSpPr>
            <a:spLocks/>
          </p:cNvSpPr>
          <p:nvPr/>
        </p:nvSpPr>
        <p:spPr bwMode="auto">
          <a:xfrm>
            <a:off x="4922964" y="3412278"/>
            <a:ext cx="693737" cy="698500"/>
          </a:xfrm>
          <a:custGeom>
            <a:avLst/>
            <a:gdLst>
              <a:gd name="T0" fmla="*/ 0 w 445"/>
              <a:gd name="T1" fmla="*/ 464 h 464"/>
              <a:gd name="T2" fmla="*/ 445 w 445"/>
              <a:gd name="T3" fmla="*/ 0 h 464"/>
              <a:gd name="T4" fmla="*/ 0 60000 65536"/>
              <a:gd name="T5" fmla="*/ 0 60000 65536"/>
              <a:gd name="T6" fmla="*/ 0 w 445"/>
              <a:gd name="T7" fmla="*/ 0 h 464"/>
              <a:gd name="T8" fmla="*/ 445 w 445"/>
              <a:gd name="T9" fmla="*/ 464 h 464"/>
            </a:gdLst>
            <a:ahLst/>
            <a:cxnLst>
              <a:cxn ang="T4">
                <a:pos x="T0" y="T1"/>
              </a:cxn>
              <a:cxn ang="T5">
                <a:pos x="T2" y="T3"/>
              </a:cxn>
            </a:cxnLst>
            <a:rect l="T6" t="T7" r="T8" b="T9"/>
            <a:pathLst>
              <a:path w="445" h="464">
                <a:moveTo>
                  <a:pt x="0" y="464"/>
                </a:moveTo>
                <a:lnTo>
                  <a:pt x="445" y="0"/>
                </a:lnTo>
              </a:path>
            </a:pathLst>
          </a:custGeom>
          <a:noFill/>
          <a:ln w="38100" cmpd="sng">
            <a:solidFill>
              <a:srgbClr val="FF0000"/>
            </a:solidFill>
            <a:round/>
            <a:headEnd/>
            <a:tailEnd type="stealth" w="med" len="med"/>
          </a:ln>
        </p:spPr>
        <p:txBody>
          <a:bodyPr/>
          <a:lstStyle/>
          <a:p>
            <a:endParaRPr lang="en-GB" dirty="0"/>
          </a:p>
        </p:txBody>
      </p:sp>
      <p:sp>
        <p:nvSpPr>
          <p:cNvPr id="4112" name="Oval 15"/>
          <p:cNvSpPr>
            <a:spLocks noChangeArrowheads="1"/>
          </p:cNvSpPr>
          <p:nvPr/>
        </p:nvSpPr>
        <p:spPr bwMode="auto">
          <a:xfrm>
            <a:off x="4006976" y="4929929"/>
            <a:ext cx="155575" cy="155575"/>
          </a:xfrm>
          <a:prstGeom prst="ellipse">
            <a:avLst/>
          </a:prstGeom>
          <a:solidFill>
            <a:srgbClr val="FF0000"/>
          </a:solidFill>
          <a:ln w="9525">
            <a:solidFill>
              <a:schemeClr val="tx1"/>
            </a:solidFill>
            <a:round/>
            <a:headEnd type="none" w="sm" len="lg"/>
            <a:tailEnd type="none" w="sm" len="lg"/>
          </a:ln>
        </p:spPr>
        <p:txBody>
          <a:bodyPr wrap="none" anchor="ctr"/>
          <a:lstStyle/>
          <a:p>
            <a:endParaRPr lang="en-US" dirty="0"/>
          </a:p>
        </p:txBody>
      </p:sp>
      <p:sp>
        <p:nvSpPr>
          <p:cNvPr id="4113" name="Text Box 28"/>
          <p:cNvSpPr txBox="1">
            <a:spLocks noChangeArrowheads="1"/>
          </p:cNvSpPr>
          <p:nvPr/>
        </p:nvSpPr>
        <p:spPr bwMode="auto">
          <a:xfrm>
            <a:off x="6370764" y="2513754"/>
            <a:ext cx="447675" cy="366713"/>
          </a:xfrm>
          <a:prstGeom prst="rect">
            <a:avLst/>
          </a:prstGeom>
          <a:noFill/>
          <a:ln w="9525">
            <a:noFill/>
            <a:miter lim="800000"/>
            <a:headEnd type="none" w="sm" len="lg"/>
            <a:tailEnd type="none" w="sm" len="med"/>
          </a:ln>
        </p:spPr>
        <p:txBody>
          <a:bodyPr>
            <a:spAutoFit/>
          </a:bodyPr>
          <a:lstStyle/>
          <a:p>
            <a:pPr algn="ctr" eaLnBrk="0" hangingPunct="0">
              <a:spcBef>
                <a:spcPct val="50000"/>
              </a:spcBef>
            </a:pPr>
            <a:r>
              <a:rPr lang="en-GB" dirty="0"/>
              <a:t>B</a:t>
            </a:r>
            <a:endParaRPr lang="en-US" dirty="0"/>
          </a:p>
        </p:txBody>
      </p:sp>
      <p:sp>
        <p:nvSpPr>
          <p:cNvPr id="4114" name="Oval 29"/>
          <p:cNvSpPr>
            <a:spLocks noChangeArrowheads="1"/>
          </p:cNvSpPr>
          <p:nvPr/>
        </p:nvSpPr>
        <p:spPr bwMode="auto">
          <a:xfrm>
            <a:off x="6440614" y="2474067"/>
            <a:ext cx="155575" cy="155575"/>
          </a:xfrm>
          <a:prstGeom prst="ellipse">
            <a:avLst/>
          </a:prstGeom>
          <a:solidFill>
            <a:srgbClr val="FF0000"/>
          </a:solidFill>
          <a:ln w="9525">
            <a:solidFill>
              <a:schemeClr val="tx1"/>
            </a:solidFill>
            <a:round/>
            <a:headEnd type="none" w="sm" len="lg"/>
            <a:tailEnd type="none" w="sm" len="lg"/>
          </a:ln>
        </p:spPr>
        <p:txBody>
          <a:bodyPr wrap="none" anchor="ctr"/>
          <a:lstStyle/>
          <a:p>
            <a:endParaRPr lang="en-US" dirty="0"/>
          </a:p>
        </p:txBody>
      </p:sp>
      <p:sp>
        <p:nvSpPr>
          <p:cNvPr id="4115" name="Text Box 30"/>
          <p:cNvSpPr txBox="1">
            <a:spLocks noChangeArrowheads="1"/>
          </p:cNvSpPr>
          <p:nvPr/>
        </p:nvSpPr>
        <p:spPr bwMode="auto">
          <a:xfrm>
            <a:off x="379412" y="64202"/>
            <a:ext cx="9144000" cy="1292662"/>
          </a:xfrm>
          <a:prstGeom prst="rect">
            <a:avLst/>
          </a:prstGeom>
          <a:noFill/>
          <a:ln w="9525">
            <a:noFill/>
            <a:miter lim="800000"/>
            <a:headEnd/>
            <a:tailEnd/>
          </a:ln>
        </p:spPr>
        <p:txBody>
          <a:bodyPr wrap="square">
            <a:spAutoFit/>
          </a:bodyPr>
          <a:lstStyle/>
          <a:p>
            <a:pPr algn="ctr"/>
            <a:r>
              <a:rPr lang="en-GB" sz="2600" b="1" dirty="0"/>
              <a:t>Implementing a strategy that moves an operation </a:t>
            </a:r>
            <a:br>
              <a:rPr lang="en-GB" sz="2600" b="1" dirty="0"/>
            </a:br>
            <a:r>
              <a:rPr lang="en-GB" sz="2600" b="1" dirty="0"/>
              <a:t>from A to B may mean deviating from the ‘line of fit’ </a:t>
            </a:r>
            <a:br>
              <a:rPr lang="en-GB" sz="2600" b="1" dirty="0"/>
            </a:br>
            <a:r>
              <a:rPr lang="en-GB" sz="2600" b="1" dirty="0"/>
              <a:t>and therefore exposing the operation to risk</a:t>
            </a:r>
            <a:endParaRPr lang="en-US" sz="2600" b="1" dirty="0"/>
          </a:p>
        </p:txBody>
      </p:sp>
      <p:sp>
        <p:nvSpPr>
          <p:cNvPr id="4116" name="Text Box 32"/>
          <p:cNvSpPr txBox="1">
            <a:spLocks noChangeArrowheads="1"/>
          </p:cNvSpPr>
          <p:nvPr/>
        </p:nvSpPr>
        <p:spPr bwMode="auto">
          <a:xfrm>
            <a:off x="2979863" y="5984028"/>
            <a:ext cx="4699000" cy="287338"/>
          </a:xfrm>
          <a:prstGeom prst="rect">
            <a:avLst/>
          </a:prstGeom>
          <a:noFill/>
          <a:ln w="9525">
            <a:noFill/>
            <a:miter lim="800000"/>
            <a:headEnd/>
            <a:tailEnd/>
          </a:ln>
        </p:spPr>
        <p:txBody>
          <a:bodyPr>
            <a:spAutoFit/>
          </a:bodyPr>
          <a:lstStyle/>
          <a:p>
            <a:pPr algn="ctr">
              <a:lnSpc>
                <a:spcPct val="80000"/>
              </a:lnSpc>
              <a:spcBef>
                <a:spcPct val="50000"/>
              </a:spcBef>
            </a:pPr>
            <a:r>
              <a:rPr lang="en-GB" sz="1600" dirty="0"/>
              <a:t>Level/nature of operations resource capability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333"/>
          <p:cNvSpPr>
            <a:spLocks noChangeArrowheads="1"/>
          </p:cNvSpPr>
          <p:nvPr/>
        </p:nvSpPr>
        <p:spPr bwMode="auto">
          <a:xfrm>
            <a:off x="3248640" y="1873125"/>
            <a:ext cx="3683000" cy="3492500"/>
          </a:xfrm>
          <a:prstGeom prst="rect">
            <a:avLst/>
          </a:prstGeom>
          <a:solidFill>
            <a:schemeClr val="bg1">
              <a:lumMod val="95000"/>
            </a:schemeClr>
          </a:solidFill>
          <a:ln w="9525">
            <a:noFill/>
            <a:miter lim="800000"/>
            <a:headEnd/>
            <a:tailEnd/>
          </a:ln>
        </p:spPr>
        <p:txBody>
          <a:bodyPr wrap="none" anchor="ctr"/>
          <a:lstStyle/>
          <a:p>
            <a:endParaRPr lang="en-US" dirty="0"/>
          </a:p>
        </p:txBody>
      </p:sp>
      <p:sp>
        <p:nvSpPr>
          <p:cNvPr id="5123" name="Line 1330"/>
          <p:cNvSpPr>
            <a:spLocks noChangeShapeType="1"/>
          </p:cNvSpPr>
          <p:nvPr/>
        </p:nvSpPr>
        <p:spPr bwMode="auto">
          <a:xfrm flipV="1">
            <a:off x="3058140" y="3613025"/>
            <a:ext cx="3835400" cy="12700"/>
          </a:xfrm>
          <a:prstGeom prst="line">
            <a:avLst/>
          </a:prstGeom>
          <a:noFill/>
          <a:ln w="22225">
            <a:solidFill>
              <a:schemeClr val="tx1"/>
            </a:solidFill>
            <a:prstDash val="dash"/>
            <a:round/>
            <a:headEnd/>
            <a:tailEnd/>
          </a:ln>
        </p:spPr>
        <p:txBody>
          <a:bodyPr/>
          <a:lstStyle/>
          <a:p>
            <a:endParaRPr lang="en-GB" dirty="0"/>
          </a:p>
        </p:txBody>
      </p:sp>
      <p:sp>
        <p:nvSpPr>
          <p:cNvPr id="5124" name="Line 1332"/>
          <p:cNvSpPr>
            <a:spLocks noChangeShapeType="1"/>
          </p:cNvSpPr>
          <p:nvPr/>
        </p:nvSpPr>
        <p:spPr bwMode="auto">
          <a:xfrm rot="16200000" flipV="1">
            <a:off x="4544040" y="3740025"/>
            <a:ext cx="3492500" cy="25400"/>
          </a:xfrm>
          <a:prstGeom prst="line">
            <a:avLst/>
          </a:prstGeom>
          <a:noFill/>
          <a:ln w="22225">
            <a:solidFill>
              <a:schemeClr val="tx1"/>
            </a:solidFill>
            <a:prstDash val="dash"/>
            <a:round/>
            <a:headEnd/>
            <a:tailEnd/>
          </a:ln>
        </p:spPr>
        <p:txBody>
          <a:bodyPr/>
          <a:lstStyle/>
          <a:p>
            <a:endParaRPr lang="en-GB" dirty="0"/>
          </a:p>
        </p:txBody>
      </p:sp>
      <p:sp>
        <p:nvSpPr>
          <p:cNvPr id="5125" name="Line 1329"/>
          <p:cNvSpPr>
            <a:spLocks noChangeShapeType="1"/>
          </p:cNvSpPr>
          <p:nvPr/>
        </p:nvSpPr>
        <p:spPr bwMode="auto">
          <a:xfrm flipV="1">
            <a:off x="3032740" y="2495425"/>
            <a:ext cx="3835400" cy="12700"/>
          </a:xfrm>
          <a:prstGeom prst="line">
            <a:avLst/>
          </a:prstGeom>
          <a:noFill/>
          <a:ln w="22225">
            <a:solidFill>
              <a:schemeClr val="tx1"/>
            </a:solidFill>
            <a:prstDash val="dash"/>
            <a:round/>
            <a:headEnd/>
            <a:tailEnd/>
          </a:ln>
        </p:spPr>
        <p:txBody>
          <a:bodyPr/>
          <a:lstStyle/>
          <a:p>
            <a:endParaRPr lang="en-GB" dirty="0"/>
          </a:p>
        </p:txBody>
      </p:sp>
      <p:sp>
        <p:nvSpPr>
          <p:cNvPr id="5126" name="Line 3"/>
          <p:cNvSpPr>
            <a:spLocks noChangeShapeType="1"/>
          </p:cNvSpPr>
          <p:nvPr/>
        </p:nvSpPr>
        <p:spPr bwMode="auto">
          <a:xfrm flipV="1">
            <a:off x="3251816" y="2173163"/>
            <a:ext cx="3175" cy="3197225"/>
          </a:xfrm>
          <a:prstGeom prst="line">
            <a:avLst/>
          </a:prstGeom>
          <a:noFill/>
          <a:ln w="9525">
            <a:solidFill>
              <a:srgbClr val="000000"/>
            </a:solidFill>
            <a:round/>
            <a:headEnd/>
            <a:tailEnd/>
          </a:ln>
        </p:spPr>
        <p:txBody>
          <a:bodyPr/>
          <a:lstStyle/>
          <a:p>
            <a:endParaRPr lang="en-GB" dirty="0"/>
          </a:p>
        </p:txBody>
      </p:sp>
      <p:sp>
        <p:nvSpPr>
          <p:cNvPr id="5127" name="Freeform 4"/>
          <p:cNvSpPr>
            <a:spLocks/>
          </p:cNvSpPr>
          <p:nvPr/>
        </p:nvSpPr>
        <p:spPr bwMode="auto">
          <a:xfrm>
            <a:off x="3212128" y="2001712"/>
            <a:ext cx="87312" cy="177800"/>
          </a:xfrm>
          <a:custGeom>
            <a:avLst/>
            <a:gdLst>
              <a:gd name="T0" fmla="*/ 41 w 41"/>
              <a:gd name="T1" fmla="*/ 91 h 91"/>
              <a:gd name="T2" fmla="*/ 21 w 41"/>
              <a:gd name="T3" fmla="*/ 0 h 91"/>
              <a:gd name="T4" fmla="*/ 0 w 41"/>
              <a:gd name="T5" fmla="*/ 91 h 91"/>
              <a:gd name="T6" fmla="*/ 41 w 41"/>
              <a:gd name="T7" fmla="*/ 91 h 91"/>
              <a:gd name="T8" fmla="*/ 0 60000 65536"/>
              <a:gd name="T9" fmla="*/ 0 60000 65536"/>
              <a:gd name="T10" fmla="*/ 0 60000 65536"/>
              <a:gd name="T11" fmla="*/ 0 60000 65536"/>
              <a:gd name="T12" fmla="*/ 0 w 41"/>
              <a:gd name="T13" fmla="*/ 0 h 91"/>
              <a:gd name="T14" fmla="*/ 41 w 41"/>
              <a:gd name="T15" fmla="*/ 91 h 91"/>
            </a:gdLst>
            <a:ahLst/>
            <a:cxnLst>
              <a:cxn ang="T8">
                <a:pos x="T0" y="T1"/>
              </a:cxn>
              <a:cxn ang="T9">
                <a:pos x="T2" y="T3"/>
              </a:cxn>
              <a:cxn ang="T10">
                <a:pos x="T4" y="T5"/>
              </a:cxn>
              <a:cxn ang="T11">
                <a:pos x="T6" y="T7"/>
              </a:cxn>
            </a:cxnLst>
            <a:rect l="T12" t="T13" r="T14" b="T15"/>
            <a:pathLst>
              <a:path w="41" h="91">
                <a:moveTo>
                  <a:pt x="41" y="91"/>
                </a:moveTo>
                <a:lnTo>
                  <a:pt x="21" y="0"/>
                </a:lnTo>
                <a:lnTo>
                  <a:pt x="0" y="91"/>
                </a:lnTo>
                <a:lnTo>
                  <a:pt x="41" y="91"/>
                </a:lnTo>
                <a:close/>
              </a:path>
            </a:pathLst>
          </a:custGeom>
          <a:solidFill>
            <a:srgbClr val="000000"/>
          </a:solidFill>
          <a:ln w="9525">
            <a:noFill/>
            <a:round/>
            <a:headEnd/>
            <a:tailEnd/>
          </a:ln>
        </p:spPr>
        <p:txBody>
          <a:bodyPr/>
          <a:lstStyle/>
          <a:p>
            <a:endParaRPr lang="en-GB" dirty="0"/>
          </a:p>
        </p:txBody>
      </p:sp>
      <p:sp>
        <p:nvSpPr>
          <p:cNvPr id="5128" name="Line 6"/>
          <p:cNvSpPr>
            <a:spLocks noChangeShapeType="1"/>
          </p:cNvSpPr>
          <p:nvPr/>
        </p:nvSpPr>
        <p:spPr bwMode="auto">
          <a:xfrm>
            <a:off x="3274040" y="5370387"/>
            <a:ext cx="3468688" cy="1588"/>
          </a:xfrm>
          <a:prstGeom prst="line">
            <a:avLst/>
          </a:prstGeom>
          <a:noFill/>
          <a:ln w="9525">
            <a:solidFill>
              <a:srgbClr val="000000"/>
            </a:solidFill>
            <a:round/>
            <a:headEnd/>
            <a:tailEnd/>
          </a:ln>
        </p:spPr>
        <p:txBody>
          <a:bodyPr/>
          <a:lstStyle/>
          <a:p>
            <a:endParaRPr lang="en-GB" dirty="0"/>
          </a:p>
        </p:txBody>
      </p:sp>
      <p:sp>
        <p:nvSpPr>
          <p:cNvPr id="5129" name="Freeform 7"/>
          <p:cNvSpPr>
            <a:spLocks/>
          </p:cNvSpPr>
          <p:nvPr/>
        </p:nvSpPr>
        <p:spPr bwMode="auto">
          <a:xfrm>
            <a:off x="6739554" y="5330700"/>
            <a:ext cx="192087" cy="80962"/>
          </a:xfrm>
          <a:custGeom>
            <a:avLst/>
            <a:gdLst>
              <a:gd name="T0" fmla="*/ 0 w 91"/>
              <a:gd name="T1" fmla="*/ 41 h 41"/>
              <a:gd name="T2" fmla="*/ 91 w 91"/>
              <a:gd name="T3" fmla="*/ 20 h 41"/>
              <a:gd name="T4" fmla="*/ 0 w 91"/>
              <a:gd name="T5" fmla="*/ 0 h 41"/>
              <a:gd name="T6" fmla="*/ 0 w 91"/>
              <a:gd name="T7" fmla="*/ 41 h 41"/>
              <a:gd name="T8" fmla="*/ 0 60000 65536"/>
              <a:gd name="T9" fmla="*/ 0 60000 65536"/>
              <a:gd name="T10" fmla="*/ 0 60000 65536"/>
              <a:gd name="T11" fmla="*/ 0 60000 65536"/>
              <a:gd name="T12" fmla="*/ 0 w 91"/>
              <a:gd name="T13" fmla="*/ 0 h 41"/>
              <a:gd name="T14" fmla="*/ 91 w 91"/>
              <a:gd name="T15" fmla="*/ 41 h 41"/>
            </a:gdLst>
            <a:ahLst/>
            <a:cxnLst>
              <a:cxn ang="T8">
                <a:pos x="T0" y="T1"/>
              </a:cxn>
              <a:cxn ang="T9">
                <a:pos x="T2" y="T3"/>
              </a:cxn>
              <a:cxn ang="T10">
                <a:pos x="T4" y="T5"/>
              </a:cxn>
              <a:cxn ang="T11">
                <a:pos x="T6" y="T7"/>
              </a:cxn>
            </a:cxnLst>
            <a:rect l="T12" t="T13" r="T14" b="T15"/>
            <a:pathLst>
              <a:path w="91" h="41">
                <a:moveTo>
                  <a:pt x="0" y="41"/>
                </a:moveTo>
                <a:lnTo>
                  <a:pt x="91" y="20"/>
                </a:lnTo>
                <a:lnTo>
                  <a:pt x="0" y="0"/>
                </a:lnTo>
                <a:lnTo>
                  <a:pt x="0" y="41"/>
                </a:lnTo>
                <a:close/>
              </a:path>
            </a:pathLst>
          </a:custGeom>
          <a:solidFill>
            <a:srgbClr val="000000"/>
          </a:solidFill>
          <a:ln w="9525">
            <a:noFill/>
            <a:round/>
            <a:headEnd/>
            <a:tailEnd/>
          </a:ln>
        </p:spPr>
        <p:txBody>
          <a:bodyPr/>
          <a:lstStyle/>
          <a:p>
            <a:endParaRPr lang="en-GB" dirty="0"/>
          </a:p>
        </p:txBody>
      </p:sp>
      <p:sp>
        <p:nvSpPr>
          <p:cNvPr id="5130" name="Freeform 8"/>
          <p:cNvSpPr>
            <a:spLocks/>
          </p:cNvSpPr>
          <p:nvPr/>
        </p:nvSpPr>
        <p:spPr bwMode="auto">
          <a:xfrm>
            <a:off x="3234354" y="2184275"/>
            <a:ext cx="3400425" cy="3194050"/>
          </a:xfrm>
          <a:custGeom>
            <a:avLst/>
            <a:gdLst>
              <a:gd name="T0" fmla="*/ 0 w 1607"/>
              <a:gd name="T1" fmla="*/ 1632 h 1639"/>
              <a:gd name="T2" fmla="*/ 7 w 1607"/>
              <a:gd name="T3" fmla="*/ 1639 h 1639"/>
              <a:gd name="T4" fmla="*/ 1607 w 1607"/>
              <a:gd name="T5" fmla="*/ 7 h 1639"/>
              <a:gd name="T6" fmla="*/ 1600 w 1607"/>
              <a:gd name="T7" fmla="*/ 0 h 1639"/>
              <a:gd name="T8" fmla="*/ 0 w 1607"/>
              <a:gd name="T9" fmla="*/ 1632 h 1639"/>
              <a:gd name="T10" fmla="*/ 0 60000 65536"/>
              <a:gd name="T11" fmla="*/ 0 60000 65536"/>
              <a:gd name="T12" fmla="*/ 0 60000 65536"/>
              <a:gd name="T13" fmla="*/ 0 60000 65536"/>
              <a:gd name="T14" fmla="*/ 0 60000 65536"/>
              <a:gd name="T15" fmla="*/ 0 w 1607"/>
              <a:gd name="T16" fmla="*/ 0 h 1639"/>
              <a:gd name="T17" fmla="*/ 1607 w 1607"/>
              <a:gd name="T18" fmla="*/ 1639 h 1639"/>
            </a:gdLst>
            <a:ahLst/>
            <a:cxnLst>
              <a:cxn ang="T10">
                <a:pos x="T0" y="T1"/>
              </a:cxn>
              <a:cxn ang="T11">
                <a:pos x="T2" y="T3"/>
              </a:cxn>
              <a:cxn ang="T12">
                <a:pos x="T4" y="T5"/>
              </a:cxn>
              <a:cxn ang="T13">
                <a:pos x="T6" y="T7"/>
              </a:cxn>
              <a:cxn ang="T14">
                <a:pos x="T8" y="T9"/>
              </a:cxn>
            </a:cxnLst>
            <a:rect l="T15" t="T16" r="T17" b="T18"/>
            <a:pathLst>
              <a:path w="1607" h="1639">
                <a:moveTo>
                  <a:pt x="0" y="1632"/>
                </a:moveTo>
                <a:lnTo>
                  <a:pt x="7" y="1639"/>
                </a:lnTo>
                <a:lnTo>
                  <a:pt x="1607" y="7"/>
                </a:lnTo>
                <a:lnTo>
                  <a:pt x="1600" y="0"/>
                </a:lnTo>
                <a:lnTo>
                  <a:pt x="0" y="1632"/>
                </a:lnTo>
                <a:close/>
              </a:path>
            </a:pathLst>
          </a:custGeom>
          <a:solidFill>
            <a:srgbClr val="000000"/>
          </a:solidFill>
          <a:ln w="9525">
            <a:noFill/>
            <a:round/>
            <a:headEnd/>
            <a:tailEnd/>
          </a:ln>
        </p:spPr>
        <p:txBody>
          <a:bodyPr/>
          <a:lstStyle/>
          <a:p>
            <a:endParaRPr lang="en-GB" dirty="0"/>
          </a:p>
        </p:txBody>
      </p:sp>
      <p:sp>
        <p:nvSpPr>
          <p:cNvPr id="5131" name="Freeform 46"/>
          <p:cNvSpPr>
            <a:spLocks/>
          </p:cNvSpPr>
          <p:nvPr/>
        </p:nvSpPr>
        <p:spPr bwMode="auto">
          <a:xfrm>
            <a:off x="3932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32" name="Freeform 47"/>
          <p:cNvSpPr>
            <a:spLocks/>
          </p:cNvSpPr>
          <p:nvPr/>
        </p:nvSpPr>
        <p:spPr bwMode="auto">
          <a:xfrm>
            <a:off x="3958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33" name="Freeform 48"/>
          <p:cNvSpPr>
            <a:spLocks/>
          </p:cNvSpPr>
          <p:nvPr/>
        </p:nvSpPr>
        <p:spPr bwMode="auto">
          <a:xfrm>
            <a:off x="3983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34" name="Freeform 49"/>
          <p:cNvSpPr>
            <a:spLocks/>
          </p:cNvSpPr>
          <p:nvPr/>
        </p:nvSpPr>
        <p:spPr bwMode="auto">
          <a:xfrm>
            <a:off x="4009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35" name="Freeform 50"/>
          <p:cNvSpPr>
            <a:spLocks/>
          </p:cNvSpPr>
          <p:nvPr/>
        </p:nvSpPr>
        <p:spPr bwMode="auto">
          <a:xfrm>
            <a:off x="4034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36" name="Freeform 51"/>
          <p:cNvSpPr>
            <a:spLocks/>
          </p:cNvSpPr>
          <p:nvPr/>
        </p:nvSpPr>
        <p:spPr bwMode="auto">
          <a:xfrm>
            <a:off x="4059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37" name="Freeform 52"/>
          <p:cNvSpPr>
            <a:spLocks/>
          </p:cNvSpPr>
          <p:nvPr/>
        </p:nvSpPr>
        <p:spPr bwMode="auto">
          <a:xfrm>
            <a:off x="4085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38" name="Freeform 53"/>
          <p:cNvSpPr>
            <a:spLocks/>
          </p:cNvSpPr>
          <p:nvPr/>
        </p:nvSpPr>
        <p:spPr bwMode="auto">
          <a:xfrm>
            <a:off x="4110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39" name="Freeform 54"/>
          <p:cNvSpPr>
            <a:spLocks/>
          </p:cNvSpPr>
          <p:nvPr/>
        </p:nvSpPr>
        <p:spPr bwMode="auto">
          <a:xfrm>
            <a:off x="4136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40" name="Freeform 55"/>
          <p:cNvSpPr>
            <a:spLocks/>
          </p:cNvSpPr>
          <p:nvPr/>
        </p:nvSpPr>
        <p:spPr bwMode="auto">
          <a:xfrm>
            <a:off x="4161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41" name="Freeform 56"/>
          <p:cNvSpPr>
            <a:spLocks/>
          </p:cNvSpPr>
          <p:nvPr/>
        </p:nvSpPr>
        <p:spPr bwMode="auto">
          <a:xfrm>
            <a:off x="4186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42" name="Freeform 57"/>
          <p:cNvSpPr>
            <a:spLocks/>
          </p:cNvSpPr>
          <p:nvPr/>
        </p:nvSpPr>
        <p:spPr bwMode="auto">
          <a:xfrm>
            <a:off x="4212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43" name="Freeform 58"/>
          <p:cNvSpPr>
            <a:spLocks/>
          </p:cNvSpPr>
          <p:nvPr/>
        </p:nvSpPr>
        <p:spPr bwMode="auto">
          <a:xfrm>
            <a:off x="4237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44" name="Freeform 59"/>
          <p:cNvSpPr>
            <a:spLocks/>
          </p:cNvSpPr>
          <p:nvPr/>
        </p:nvSpPr>
        <p:spPr bwMode="auto">
          <a:xfrm>
            <a:off x="4263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45" name="Freeform 60"/>
          <p:cNvSpPr>
            <a:spLocks/>
          </p:cNvSpPr>
          <p:nvPr/>
        </p:nvSpPr>
        <p:spPr bwMode="auto">
          <a:xfrm>
            <a:off x="4288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46" name="Freeform 61"/>
          <p:cNvSpPr>
            <a:spLocks/>
          </p:cNvSpPr>
          <p:nvPr/>
        </p:nvSpPr>
        <p:spPr bwMode="auto">
          <a:xfrm>
            <a:off x="4313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47" name="Freeform 62"/>
          <p:cNvSpPr>
            <a:spLocks/>
          </p:cNvSpPr>
          <p:nvPr/>
        </p:nvSpPr>
        <p:spPr bwMode="auto">
          <a:xfrm>
            <a:off x="4339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48" name="Freeform 63"/>
          <p:cNvSpPr>
            <a:spLocks/>
          </p:cNvSpPr>
          <p:nvPr/>
        </p:nvSpPr>
        <p:spPr bwMode="auto">
          <a:xfrm>
            <a:off x="4364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49" name="Freeform 64"/>
          <p:cNvSpPr>
            <a:spLocks/>
          </p:cNvSpPr>
          <p:nvPr/>
        </p:nvSpPr>
        <p:spPr bwMode="auto">
          <a:xfrm>
            <a:off x="4390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50" name="Freeform 65"/>
          <p:cNvSpPr>
            <a:spLocks/>
          </p:cNvSpPr>
          <p:nvPr/>
        </p:nvSpPr>
        <p:spPr bwMode="auto">
          <a:xfrm>
            <a:off x="4415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51" name="Freeform 66"/>
          <p:cNvSpPr>
            <a:spLocks/>
          </p:cNvSpPr>
          <p:nvPr/>
        </p:nvSpPr>
        <p:spPr bwMode="auto">
          <a:xfrm>
            <a:off x="4440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52" name="Freeform 67"/>
          <p:cNvSpPr>
            <a:spLocks/>
          </p:cNvSpPr>
          <p:nvPr/>
        </p:nvSpPr>
        <p:spPr bwMode="auto">
          <a:xfrm>
            <a:off x="4466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53" name="Freeform 68"/>
          <p:cNvSpPr>
            <a:spLocks/>
          </p:cNvSpPr>
          <p:nvPr/>
        </p:nvSpPr>
        <p:spPr bwMode="auto">
          <a:xfrm>
            <a:off x="4491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54" name="Freeform 69"/>
          <p:cNvSpPr>
            <a:spLocks/>
          </p:cNvSpPr>
          <p:nvPr/>
        </p:nvSpPr>
        <p:spPr bwMode="auto">
          <a:xfrm>
            <a:off x="4517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55" name="Freeform 70"/>
          <p:cNvSpPr>
            <a:spLocks/>
          </p:cNvSpPr>
          <p:nvPr/>
        </p:nvSpPr>
        <p:spPr bwMode="auto">
          <a:xfrm>
            <a:off x="4542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56" name="Freeform 71"/>
          <p:cNvSpPr>
            <a:spLocks/>
          </p:cNvSpPr>
          <p:nvPr/>
        </p:nvSpPr>
        <p:spPr bwMode="auto">
          <a:xfrm>
            <a:off x="4567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57" name="Freeform 72"/>
          <p:cNvSpPr>
            <a:spLocks/>
          </p:cNvSpPr>
          <p:nvPr/>
        </p:nvSpPr>
        <p:spPr bwMode="auto">
          <a:xfrm>
            <a:off x="4593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58" name="Freeform 73"/>
          <p:cNvSpPr>
            <a:spLocks/>
          </p:cNvSpPr>
          <p:nvPr/>
        </p:nvSpPr>
        <p:spPr bwMode="auto">
          <a:xfrm>
            <a:off x="4618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59" name="Freeform 74"/>
          <p:cNvSpPr>
            <a:spLocks/>
          </p:cNvSpPr>
          <p:nvPr/>
        </p:nvSpPr>
        <p:spPr bwMode="auto">
          <a:xfrm>
            <a:off x="4644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60" name="Freeform 75"/>
          <p:cNvSpPr>
            <a:spLocks/>
          </p:cNvSpPr>
          <p:nvPr/>
        </p:nvSpPr>
        <p:spPr bwMode="auto">
          <a:xfrm>
            <a:off x="4669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61" name="Freeform 76"/>
          <p:cNvSpPr>
            <a:spLocks/>
          </p:cNvSpPr>
          <p:nvPr/>
        </p:nvSpPr>
        <p:spPr bwMode="auto">
          <a:xfrm>
            <a:off x="4694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62" name="Freeform 77"/>
          <p:cNvSpPr>
            <a:spLocks/>
          </p:cNvSpPr>
          <p:nvPr/>
        </p:nvSpPr>
        <p:spPr bwMode="auto">
          <a:xfrm>
            <a:off x="4720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63" name="Freeform 78"/>
          <p:cNvSpPr>
            <a:spLocks/>
          </p:cNvSpPr>
          <p:nvPr/>
        </p:nvSpPr>
        <p:spPr bwMode="auto">
          <a:xfrm>
            <a:off x="4745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64" name="Freeform 79"/>
          <p:cNvSpPr>
            <a:spLocks/>
          </p:cNvSpPr>
          <p:nvPr/>
        </p:nvSpPr>
        <p:spPr bwMode="auto">
          <a:xfrm>
            <a:off x="4771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65" name="Freeform 80"/>
          <p:cNvSpPr>
            <a:spLocks/>
          </p:cNvSpPr>
          <p:nvPr/>
        </p:nvSpPr>
        <p:spPr bwMode="auto">
          <a:xfrm>
            <a:off x="4796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66" name="Freeform 81"/>
          <p:cNvSpPr>
            <a:spLocks/>
          </p:cNvSpPr>
          <p:nvPr/>
        </p:nvSpPr>
        <p:spPr bwMode="auto">
          <a:xfrm>
            <a:off x="4821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67" name="Freeform 82"/>
          <p:cNvSpPr>
            <a:spLocks/>
          </p:cNvSpPr>
          <p:nvPr/>
        </p:nvSpPr>
        <p:spPr bwMode="auto">
          <a:xfrm>
            <a:off x="4847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68" name="Freeform 83"/>
          <p:cNvSpPr>
            <a:spLocks/>
          </p:cNvSpPr>
          <p:nvPr/>
        </p:nvSpPr>
        <p:spPr bwMode="auto">
          <a:xfrm>
            <a:off x="4872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69" name="Freeform 84"/>
          <p:cNvSpPr>
            <a:spLocks/>
          </p:cNvSpPr>
          <p:nvPr/>
        </p:nvSpPr>
        <p:spPr bwMode="auto">
          <a:xfrm>
            <a:off x="4898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70" name="Freeform 85"/>
          <p:cNvSpPr>
            <a:spLocks/>
          </p:cNvSpPr>
          <p:nvPr/>
        </p:nvSpPr>
        <p:spPr bwMode="auto">
          <a:xfrm>
            <a:off x="4923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71" name="Freeform 86"/>
          <p:cNvSpPr>
            <a:spLocks/>
          </p:cNvSpPr>
          <p:nvPr/>
        </p:nvSpPr>
        <p:spPr bwMode="auto">
          <a:xfrm>
            <a:off x="4948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72" name="Freeform 87"/>
          <p:cNvSpPr>
            <a:spLocks/>
          </p:cNvSpPr>
          <p:nvPr/>
        </p:nvSpPr>
        <p:spPr bwMode="auto">
          <a:xfrm>
            <a:off x="4974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73" name="Freeform 88"/>
          <p:cNvSpPr>
            <a:spLocks/>
          </p:cNvSpPr>
          <p:nvPr/>
        </p:nvSpPr>
        <p:spPr bwMode="auto">
          <a:xfrm>
            <a:off x="4999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74" name="Freeform 89"/>
          <p:cNvSpPr>
            <a:spLocks/>
          </p:cNvSpPr>
          <p:nvPr/>
        </p:nvSpPr>
        <p:spPr bwMode="auto">
          <a:xfrm>
            <a:off x="5025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75" name="Freeform 90"/>
          <p:cNvSpPr>
            <a:spLocks/>
          </p:cNvSpPr>
          <p:nvPr/>
        </p:nvSpPr>
        <p:spPr bwMode="auto">
          <a:xfrm>
            <a:off x="5050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76" name="Freeform 91"/>
          <p:cNvSpPr>
            <a:spLocks/>
          </p:cNvSpPr>
          <p:nvPr/>
        </p:nvSpPr>
        <p:spPr bwMode="auto">
          <a:xfrm>
            <a:off x="5075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77" name="Freeform 92"/>
          <p:cNvSpPr>
            <a:spLocks/>
          </p:cNvSpPr>
          <p:nvPr/>
        </p:nvSpPr>
        <p:spPr bwMode="auto">
          <a:xfrm>
            <a:off x="5101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78" name="Freeform 93"/>
          <p:cNvSpPr>
            <a:spLocks/>
          </p:cNvSpPr>
          <p:nvPr/>
        </p:nvSpPr>
        <p:spPr bwMode="auto">
          <a:xfrm>
            <a:off x="5126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79" name="Freeform 94"/>
          <p:cNvSpPr>
            <a:spLocks/>
          </p:cNvSpPr>
          <p:nvPr/>
        </p:nvSpPr>
        <p:spPr bwMode="auto">
          <a:xfrm>
            <a:off x="5152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80" name="Freeform 95"/>
          <p:cNvSpPr>
            <a:spLocks/>
          </p:cNvSpPr>
          <p:nvPr/>
        </p:nvSpPr>
        <p:spPr bwMode="auto">
          <a:xfrm>
            <a:off x="5177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81" name="Freeform 96"/>
          <p:cNvSpPr>
            <a:spLocks/>
          </p:cNvSpPr>
          <p:nvPr/>
        </p:nvSpPr>
        <p:spPr bwMode="auto">
          <a:xfrm>
            <a:off x="5202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82" name="Freeform 152"/>
          <p:cNvSpPr>
            <a:spLocks/>
          </p:cNvSpPr>
          <p:nvPr/>
        </p:nvSpPr>
        <p:spPr bwMode="auto">
          <a:xfrm>
            <a:off x="6625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83" name="Freeform 153"/>
          <p:cNvSpPr>
            <a:spLocks/>
          </p:cNvSpPr>
          <p:nvPr/>
        </p:nvSpPr>
        <p:spPr bwMode="auto">
          <a:xfrm>
            <a:off x="6650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84" name="Freeform 154"/>
          <p:cNvSpPr>
            <a:spLocks/>
          </p:cNvSpPr>
          <p:nvPr/>
        </p:nvSpPr>
        <p:spPr bwMode="auto">
          <a:xfrm>
            <a:off x="6676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85" name="Freeform 155"/>
          <p:cNvSpPr>
            <a:spLocks/>
          </p:cNvSpPr>
          <p:nvPr/>
        </p:nvSpPr>
        <p:spPr bwMode="auto">
          <a:xfrm>
            <a:off x="6701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86" name="Freeform 156"/>
          <p:cNvSpPr>
            <a:spLocks/>
          </p:cNvSpPr>
          <p:nvPr/>
        </p:nvSpPr>
        <p:spPr bwMode="auto">
          <a:xfrm>
            <a:off x="6726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87" name="Freeform 157"/>
          <p:cNvSpPr>
            <a:spLocks/>
          </p:cNvSpPr>
          <p:nvPr/>
        </p:nvSpPr>
        <p:spPr bwMode="auto">
          <a:xfrm>
            <a:off x="6752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88" name="Freeform 158"/>
          <p:cNvSpPr>
            <a:spLocks/>
          </p:cNvSpPr>
          <p:nvPr/>
        </p:nvSpPr>
        <p:spPr bwMode="auto">
          <a:xfrm>
            <a:off x="6777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89" name="Freeform 159"/>
          <p:cNvSpPr>
            <a:spLocks/>
          </p:cNvSpPr>
          <p:nvPr/>
        </p:nvSpPr>
        <p:spPr bwMode="auto">
          <a:xfrm>
            <a:off x="6803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90" name="Freeform 160"/>
          <p:cNvSpPr>
            <a:spLocks/>
          </p:cNvSpPr>
          <p:nvPr/>
        </p:nvSpPr>
        <p:spPr bwMode="auto">
          <a:xfrm>
            <a:off x="6828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91" name="Freeform 161"/>
          <p:cNvSpPr>
            <a:spLocks/>
          </p:cNvSpPr>
          <p:nvPr/>
        </p:nvSpPr>
        <p:spPr bwMode="auto">
          <a:xfrm>
            <a:off x="68538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92" name="Freeform 162"/>
          <p:cNvSpPr>
            <a:spLocks/>
          </p:cNvSpPr>
          <p:nvPr/>
        </p:nvSpPr>
        <p:spPr bwMode="auto">
          <a:xfrm>
            <a:off x="68792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93" name="Freeform 163"/>
          <p:cNvSpPr>
            <a:spLocks/>
          </p:cNvSpPr>
          <p:nvPr/>
        </p:nvSpPr>
        <p:spPr bwMode="auto">
          <a:xfrm>
            <a:off x="69046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94" name="Freeform 164"/>
          <p:cNvSpPr>
            <a:spLocks/>
          </p:cNvSpPr>
          <p:nvPr/>
        </p:nvSpPr>
        <p:spPr bwMode="auto">
          <a:xfrm>
            <a:off x="69300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95" name="Freeform 165"/>
          <p:cNvSpPr>
            <a:spLocks/>
          </p:cNvSpPr>
          <p:nvPr/>
        </p:nvSpPr>
        <p:spPr bwMode="auto">
          <a:xfrm>
            <a:off x="6955453" y="3617787"/>
            <a:ext cx="12700" cy="14288"/>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196" name="Freeform 194"/>
          <p:cNvSpPr>
            <a:spLocks/>
          </p:cNvSpPr>
          <p:nvPr/>
        </p:nvSpPr>
        <p:spPr bwMode="auto">
          <a:xfrm>
            <a:off x="4001116" y="2649413"/>
            <a:ext cx="11113" cy="11113"/>
          </a:xfrm>
          <a:custGeom>
            <a:avLst/>
            <a:gdLst>
              <a:gd name="T0" fmla="*/ 6 w 6"/>
              <a:gd name="T1" fmla="*/ 3 h 6"/>
              <a:gd name="T2" fmla="*/ 6 w 6"/>
              <a:gd name="T3" fmla="*/ 2 h 6"/>
              <a:gd name="T4" fmla="*/ 5 w 6"/>
              <a:gd name="T5" fmla="*/ 1 h 6"/>
              <a:gd name="T6" fmla="*/ 4 w 6"/>
              <a:gd name="T7" fmla="*/ 0 h 6"/>
              <a:gd name="T8" fmla="*/ 3 w 6"/>
              <a:gd name="T9" fmla="*/ 0 h 6"/>
              <a:gd name="T10" fmla="*/ 2 w 6"/>
              <a:gd name="T11" fmla="*/ 0 h 6"/>
              <a:gd name="T12" fmla="*/ 1 w 6"/>
              <a:gd name="T13" fmla="*/ 0 h 6"/>
              <a:gd name="T14" fmla="*/ 0 w 6"/>
              <a:gd name="T15" fmla="*/ 1 h 6"/>
              <a:gd name="T16" fmla="*/ 0 w 6"/>
              <a:gd name="T17" fmla="*/ 2 h 6"/>
              <a:gd name="T18" fmla="*/ 0 w 6"/>
              <a:gd name="T19" fmla="*/ 3 h 6"/>
              <a:gd name="T20" fmla="*/ 0 w 6"/>
              <a:gd name="T21" fmla="*/ 4 h 6"/>
              <a:gd name="T22" fmla="*/ 0 w 6"/>
              <a:gd name="T23" fmla="*/ 5 h 6"/>
              <a:gd name="T24" fmla="*/ 1 w 6"/>
              <a:gd name="T25" fmla="*/ 6 h 6"/>
              <a:gd name="T26" fmla="*/ 2 w 6"/>
              <a:gd name="T27" fmla="*/ 6 h 6"/>
              <a:gd name="T28" fmla="*/ 3 w 6"/>
              <a:gd name="T29" fmla="*/ 6 h 6"/>
              <a:gd name="T30" fmla="*/ 4 w 6"/>
              <a:gd name="T31" fmla="*/ 6 h 6"/>
              <a:gd name="T32" fmla="*/ 5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5" y="1"/>
                </a:lnTo>
                <a:lnTo>
                  <a:pt x="4" y="0"/>
                </a:lnTo>
                <a:lnTo>
                  <a:pt x="3" y="0"/>
                </a:lnTo>
                <a:lnTo>
                  <a:pt x="2" y="0"/>
                </a:lnTo>
                <a:lnTo>
                  <a:pt x="1" y="0"/>
                </a:lnTo>
                <a:lnTo>
                  <a:pt x="0" y="1"/>
                </a:lnTo>
                <a:lnTo>
                  <a:pt x="0" y="2"/>
                </a:lnTo>
                <a:lnTo>
                  <a:pt x="0" y="3"/>
                </a:lnTo>
                <a:lnTo>
                  <a:pt x="0" y="4"/>
                </a:lnTo>
                <a:lnTo>
                  <a:pt x="0" y="5"/>
                </a:lnTo>
                <a:lnTo>
                  <a:pt x="1" y="6"/>
                </a:lnTo>
                <a:lnTo>
                  <a:pt x="2" y="6"/>
                </a:lnTo>
                <a:lnTo>
                  <a:pt x="3" y="6"/>
                </a:lnTo>
                <a:lnTo>
                  <a:pt x="4" y="6"/>
                </a:lnTo>
                <a:lnTo>
                  <a:pt x="5" y="5"/>
                </a:lnTo>
                <a:lnTo>
                  <a:pt x="6" y="4"/>
                </a:lnTo>
                <a:lnTo>
                  <a:pt x="6" y="3"/>
                </a:lnTo>
                <a:close/>
              </a:path>
            </a:pathLst>
          </a:custGeom>
          <a:solidFill>
            <a:srgbClr val="000000"/>
          </a:solidFill>
          <a:ln w="9525">
            <a:noFill/>
            <a:round/>
            <a:headEnd/>
            <a:tailEnd/>
          </a:ln>
        </p:spPr>
        <p:txBody>
          <a:bodyPr/>
          <a:lstStyle/>
          <a:p>
            <a:endParaRPr lang="en-GB" dirty="0"/>
          </a:p>
        </p:txBody>
      </p:sp>
      <p:sp>
        <p:nvSpPr>
          <p:cNvPr id="5197" name="Freeform 233"/>
          <p:cNvSpPr>
            <a:spLocks/>
          </p:cNvSpPr>
          <p:nvPr/>
        </p:nvSpPr>
        <p:spPr bwMode="auto">
          <a:xfrm>
            <a:off x="3997940" y="3560638"/>
            <a:ext cx="12700" cy="11113"/>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198" name="Freeform 234"/>
          <p:cNvSpPr>
            <a:spLocks/>
          </p:cNvSpPr>
          <p:nvPr/>
        </p:nvSpPr>
        <p:spPr bwMode="auto">
          <a:xfrm>
            <a:off x="3997940" y="3584450"/>
            <a:ext cx="12700" cy="11112"/>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199" name="Freeform 235"/>
          <p:cNvSpPr>
            <a:spLocks/>
          </p:cNvSpPr>
          <p:nvPr/>
        </p:nvSpPr>
        <p:spPr bwMode="auto">
          <a:xfrm>
            <a:off x="3997940" y="3608263"/>
            <a:ext cx="12700" cy="11113"/>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00" name="Freeform 236"/>
          <p:cNvSpPr>
            <a:spLocks/>
          </p:cNvSpPr>
          <p:nvPr/>
        </p:nvSpPr>
        <p:spPr bwMode="auto">
          <a:xfrm>
            <a:off x="3997940" y="3630487"/>
            <a:ext cx="12700" cy="12700"/>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01" name="Freeform 237"/>
          <p:cNvSpPr>
            <a:spLocks/>
          </p:cNvSpPr>
          <p:nvPr/>
        </p:nvSpPr>
        <p:spPr bwMode="auto">
          <a:xfrm>
            <a:off x="3997940" y="3654300"/>
            <a:ext cx="12700" cy="11112"/>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02" name="Freeform 238"/>
          <p:cNvSpPr>
            <a:spLocks/>
          </p:cNvSpPr>
          <p:nvPr/>
        </p:nvSpPr>
        <p:spPr bwMode="auto">
          <a:xfrm>
            <a:off x="3997940" y="3678113"/>
            <a:ext cx="12700" cy="11113"/>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3 h 6"/>
              <a:gd name="T22" fmla="*/ 1 w 6"/>
              <a:gd name="T23" fmla="*/ 4 h 6"/>
              <a:gd name="T24" fmla="*/ 2 w 6"/>
              <a:gd name="T25" fmla="*/ 5 h 6"/>
              <a:gd name="T26" fmla="*/ 3 w 6"/>
              <a:gd name="T27" fmla="*/ 6 h 6"/>
              <a:gd name="T28" fmla="*/ 3 w 6"/>
              <a:gd name="T29" fmla="*/ 6 h 6"/>
              <a:gd name="T30" fmla="*/ 4 w 6"/>
              <a:gd name="T31" fmla="*/ 5 h 6"/>
              <a:gd name="T32" fmla="*/ 5 w 6"/>
              <a:gd name="T33" fmla="*/ 4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1" y="4"/>
                </a:lnTo>
                <a:lnTo>
                  <a:pt x="2" y="5"/>
                </a:lnTo>
                <a:lnTo>
                  <a:pt x="3" y="6"/>
                </a:lnTo>
                <a:lnTo>
                  <a:pt x="4" y="5"/>
                </a:lnTo>
                <a:lnTo>
                  <a:pt x="5" y="4"/>
                </a:lnTo>
                <a:lnTo>
                  <a:pt x="6" y="4"/>
                </a:lnTo>
                <a:lnTo>
                  <a:pt x="6" y="3"/>
                </a:lnTo>
                <a:close/>
              </a:path>
            </a:pathLst>
          </a:custGeom>
          <a:solidFill>
            <a:srgbClr val="000000"/>
          </a:solidFill>
          <a:ln w="9525">
            <a:noFill/>
            <a:round/>
            <a:headEnd/>
            <a:tailEnd/>
          </a:ln>
        </p:spPr>
        <p:txBody>
          <a:bodyPr/>
          <a:lstStyle/>
          <a:p>
            <a:endParaRPr lang="en-GB" dirty="0"/>
          </a:p>
        </p:txBody>
      </p:sp>
      <p:sp>
        <p:nvSpPr>
          <p:cNvPr id="5203" name="Freeform 279"/>
          <p:cNvSpPr>
            <a:spLocks/>
          </p:cNvSpPr>
          <p:nvPr/>
        </p:nvSpPr>
        <p:spPr bwMode="auto">
          <a:xfrm>
            <a:off x="3997940" y="4636963"/>
            <a:ext cx="12700" cy="11113"/>
          </a:xfrm>
          <a:custGeom>
            <a:avLst/>
            <a:gdLst>
              <a:gd name="T0" fmla="*/ 6 w 6"/>
              <a:gd name="T1" fmla="*/ 3 h 6"/>
              <a:gd name="T2" fmla="*/ 6 w 6"/>
              <a:gd name="T3" fmla="*/ 2 h 6"/>
              <a:gd name="T4" fmla="*/ 5 w 6"/>
              <a:gd name="T5" fmla="*/ 1 h 6"/>
              <a:gd name="T6" fmla="*/ 4 w 6"/>
              <a:gd name="T7" fmla="*/ 0 h 6"/>
              <a:gd name="T8" fmla="*/ 3 w 6"/>
              <a:gd name="T9" fmla="*/ 0 h 6"/>
              <a:gd name="T10" fmla="*/ 2 w 6"/>
              <a:gd name="T11" fmla="*/ 0 h 6"/>
              <a:gd name="T12" fmla="*/ 1 w 6"/>
              <a:gd name="T13" fmla="*/ 0 h 6"/>
              <a:gd name="T14" fmla="*/ 0 w 6"/>
              <a:gd name="T15" fmla="*/ 1 h 6"/>
              <a:gd name="T16" fmla="*/ 0 w 6"/>
              <a:gd name="T17" fmla="*/ 2 h 6"/>
              <a:gd name="T18" fmla="*/ 0 w 6"/>
              <a:gd name="T19" fmla="*/ 3 h 6"/>
              <a:gd name="T20" fmla="*/ 0 w 6"/>
              <a:gd name="T21" fmla="*/ 4 h 6"/>
              <a:gd name="T22" fmla="*/ 0 w 6"/>
              <a:gd name="T23" fmla="*/ 5 h 6"/>
              <a:gd name="T24" fmla="*/ 1 w 6"/>
              <a:gd name="T25" fmla="*/ 6 h 6"/>
              <a:gd name="T26" fmla="*/ 2 w 6"/>
              <a:gd name="T27" fmla="*/ 6 h 6"/>
              <a:gd name="T28" fmla="*/ 3 w 6"/>
              <a:gd name="T29" fmla="*/ 6 h 6"/>
              <a:gd name="T30" fmla="*/ 4 w 6"/>
              <a:gd name="T31" fmla="*/ 6 h 6"/>
              <a:gd name="T32" fmla="*/ 5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5" y="1"/>
                </a:lnTo>
                <a:lnTo>
                  <a:pt x="4" y="0"/>
                </a:lnTo>
                <a:lnTo>
                  <a:pt x="3" y="0"/>
                </a:lnTo>
                <a:lnTo>
                  <a:pt x="2" y="0"/>
                </a:lnTo>
                <a:lnTo>
                  <a:pt x="1" y="0"/>
                </a:lnTo>
                <a:lnTo>
                  <a:pt x="0" y="1"/>
                </a:lnTo>
                <a:lnTo>
                  <a:pt x="0" y="2"/>
                </a:lnTo>
                <a:lnTo>
                  <a:pt x="0" y="3"/>
                </a:lnTo>
                <a:lnTo>
                  <a:pt x="0" y="4"/>
                </a:lnTo>
                <a:lnTo>
                  <a:pt x="0" y="5"/>
                </a:lnTo>
                <a:lnTo>
                  <a:pt x="1" y="6"/>
                </a:lnTo>
                <a:lnTo>
                  <a:pt x="2" y="6"/>
                </a:lnTo>
                <a:lnTo>
                  <a:pt x="3" y="6"/>
                </a:lnTo>
                <a:lnTo>
                  <a:pt x="4" y="6"/>
                </a:lnTo>
                <a:lnTo>
                  <a:pt x="5" y="5"/>
                </a:lnTo>
                <a:lnTo>
                  <a:pt x="6" y="4"/>
                </a:lnTo>
                <a:lnTo>
                  <a:pt x="6" y="3"/>
                </a:lnTo>
                <a:close/>
              </a:path>
            </a:pathLst>
          </a:custGeom>
          <a:solidFill>
            <a:srgbClr val="000000"/>
          </a:solidFill>
          <a:ln w="9525">
            <a:noFill/>
            <a:round/>
            <a:headEnd/>
            <a:tailEnd/>
          </a:ln>
        </p:spPr>
        <p:txBody>
          <a:bodyPr/>
          <a:lstStyle/>
          <a:p>
            <a:endParaRPr lang="en-GB" dirty="0"/>
          </a:p>
        </p:txBody>
      </p:sp>
      <p:sp>
        <p:nvSpPr>
          <p:cNvPr id="5204" name="Freeform 280"/>
          <p:cNvSpPr>
            <a:spLocks/>
          </p:cNvSpPr>
          <p:nvPr/>
        </p:nvSpPr>
        <p:spPr bwMode="auto">
          <a:xfrm>
            <a:off x="3996353" y="4659187"/>
            <a:ext cx="12700" cy="12700"/>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05" name="Freeform 281"/>
          <p:cNvSpPr>
            <a:spLocks/>
          </p:cNvSpPr>
          <p:nvPr/>
        </p:nvSpPr>
        <p:spPr bwMode="auto">
          <a:xfrm>
            <a:off x="3996353" y="4683000"/>
            <a:ext cx="12700" cy="11112"/>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06" name="Freeform 282"/>
          <p:cNvSpPr>
            <a:spLocks/>
          </p:cNvSpPr>
          <p:nvPr/>
        </p:nvSpPr>
        <p:spPr bwMode="auto">
          <a:xfrm>
            <a:off x="3996353" y="4706813"/>
            <a:ext cx="12700" cy="11113"/>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07" name="Rectangle 317"/>
          <p:cNvSpPr>
            <a:spLocks noChangeArrowheads="1"/>
          </p:cNvSpPr>
          <p:nvPr/>
        </p:nvSpPr>
        <p:spPr bwMode="auto">
          <a:xfrm>
            <a:off x="5001240" y="5370388"/>
            <a:ext cx="1627188" cy="327025"/>
          </a:xfrm>
          <a:prstGeom prst="rect">
            <a:avLst/>
          </a:prstGeom>
          <a:noFill/>
          <a:ln w="9525">
            <a:noFill/>
            <a:miter lim="800000"/>
            <a:headEnd/>
            <a:tailEnd/>
          </a:ln>
        </p:spPr>
        <p:txBody>
          <a:bodyPr/>
          <a:lstStyle/>
          <a:p>
            <a:endParaRPr lang="en-US" dirty="0"/>
          </a:p>
        </p:txBody>
      </p:sp>
      <p:sp>
        <p:nvSpPr>
          <p:cNvPr id="5208" name="Rectangle 318"/>
          <p:cNvSpPr>
            <a:spLocks noChangeArrowheads="1"/>
          </p:cNvSpPr>
          <p:nvPr/>
        </p:nvSpPr>
        <p:spPr bwMode="auto">
          <a:xfrm>
            <a:off x="2263776" y="5923315"/>
            <a:ext cx="5183187" cy="490538"/>
          </a:xfrm>
          <a:prstGeom prst="rect">
            <a:avLst/>
          </a:prstGeom>
          <a:noFill/>
          <a:ln w="9525">
            <a:noFill/>
            <a:miter lim="800000"/>
            <a:headEnd/>
            <a:tailEnd/>
          </a:ln>
        </p:spPr>
        <p:txBody>
          <a:bodyPr/>
          <a:lstStyle/>
          <a:p>
            <a:endParaRPr lang="en-US" dirty="0"/>
          </a:p>
        </p:txBody>
      </p:sp>
      <p:sp>
        <p:nvSpPr>
          <p:cNvPr id="5209" name="Rectangle 319"/>
          <p:cNvSpPr>
            <a:spLocks noChangeArrowheads="1"/>
          </p:cNvSpPr>
          <p:nvPr/>
        </p:nvSpPr>
        <p:spPr bwMode="auto">
          <a:xfrm rot="-2700000">
            <a:off x="6195040" y="1882651"/>
            <a:ext cx="825500" cy="244475"/>
          </a:xfrm>
          <a:prstGeom prst="rect">
            <a:avLst/>
          </a:prstGeom>
          <a:noFill/>
          <a:ln w="9525">
            <a:noFill/>
            <a:miter lim="800000"/>
            <a:headEnd/>
            <a:tailEnd/>
          </a:ln>
        </p:spPr>
        <p:txBody>
          <a:bodyPr wrap="none" lIns="0" tIns="0" rIns="0" bIns="0">
            <a:spAutoFit/>
          </a:bodyPr>
          <a:lstStyle/>
          <a:p>
            <a:r>
              <a:rPr lang="en-US" sz="1600" dirty="0">
                <a:solidFill>
                  <a:srgbClr val="000000"/>
                </a:solidFill>
              </a:rPr>
              <a:t>Line of fit</a:t>
            </a:r>
            <a:endParaRPr lang="en-US" sz="1600" dirty="0"/>
          </a:p>
        </p:txBody>
      </p:sp>
      <p:sp>
        <p:nvSpPr>
          <p:cNvPr id="5210" name="Rectangle 320"/>
          <p:cNvSpPr>
            <a:spLocks noChangeArrowheads="1"/>
          </p:cNvSpPr>
          <p:nvPr/>
        </p:nvSpPr>
        <p:spPr bwMode="auto">
          <a:xfrm>
            <a:off x="3624878" y="4436938"/>
            <a:ext cx="430212" cy="265113"/>
          </a:xfrm>
          <a:prstGeom prst="rect">
            <a:avLst/>
          </a:prstGeom>
          <a:noFill/>
          <a:ln w="9525">
            <a:noFill/>
            <a:miter lim="800000"/>
            <a:headEnd/>
            <a:tailEnd/>
          </a:ln>
        </p:spPr>
        <p:txBody>
          <a:bodyPr/>
          <a:lstStyle/>
          <a:p>
            <a:endParaRPr lang="en-US" dirty="0"/>
          </a:p>
        </p:txBody>
      </p:sp>
      <p:sp>
        <p:nvSpPr>
          <p:cNvPr id="5211" name="Freeform 419"/>
          <p:cNvSpPr>
            <a:spLocks/>
          </p:cNvSpPr>
          <p:nvPr/>
        </p:nvSpPr>
        <p:spPr bwMode="auto">
          <a:xfrm>
            <a:off x="54695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12" name="Freeform 420"/>
          <p:cNvSpPr>
            <a:spLocks/>
          </p:cNvSpPr>
          <p:nvPr/>
        </p:nvSpPr>
        <p:spPr bwMode="auto">
          <a:xfrm>
            <a:off x="54949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13" name="Freeform 421"/>
          <p:cNvSpPr>
            <a:spLocks/>
          </p:cNvSpPr>
          <p:nvPr/>
        </p:nvSpPr>
        <p:spPr bwMode="auto">
          <a:xfrm>
            <a:off x="55203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14" name="Freeform 422"/>
          <p:cNvSpPr>
            <a:spLocks/>
          </p:cNvSpPr>
          <p:nvPr/>
        </p:nvSpPr>
        <p:spPr bwMode="auto">
          <a:xfrm>
            <a:off x="55457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15" name="Freeform 423"/>
          <p:cNvSpPr>
            <a:spLocks/>
          </p:cNvSpPr>
          <p:nvPr/>
        </p:nvSpPr>
        <p:spPr bwMode="auto">
          <a:xfrm>
            <a:off x="55711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16" name="Freeform 424"/>
          <p:cNvSpPr>
            <a:spLocks/>
          </p:cNvSpPr>
          <p:nvPr/>
        </p:nvSpPr>
        <p:spPr bwMode="auto">
          <a:xfrm>
            <a:off x="55965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17" name="Freeform 448"/>
          <p:cNvSpPr>
            <a:spLocks/>
          </p:cNvSpPr>
          <p:nvPr/>
        </p:nvSpPr>
        <p:spPr bwMode="auto">
          <a:xfrm>
            <a:off x="62061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18" name="Freeform 449"/>
          <p:cNvSpPr>
            <a:spLocks/>
          </p:cNvSpPr>
          <p:nvPr/>
        </p:nvSpPr>
        <p:spPr bwMode="auto">
          <a:xfrm>
            <a:off x="62315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19" name="Freeform 450"/>
          <p:cNvSpPr>
            <a:spLocks/>
          </p:cNvSpPr>
          <p:nvPr/>
        </p:nvSpPr>
        <p:spPr bwMode="auto">
          <a:xfrm>
            <a:off x="62569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20" name="Freeform 451"/>
          <p:cNvSpPr>
            <a:spLocks/>
          </p:cNvSpPr>
          <p:nvPr/>
        </p:nvSpPr>
        <p:spPr bwMode="auto">
          <a:xfrm>
            <a:off x="62823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21" name="Freeform 452"/>
          <p:cNvSpPr>
            <a:spLocks/>
          </p:cNvSpPr>
          <p:nvPr/>
        </p:nvSpPr>
        <p:spPr bwMode="auto">
          <a:xfrm>
            <a:off x="63077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22" name="Freeform 453"/>
          <p:cNvSpPr>
            <a:spLocks/>
          </p:cNvSpPr>
          <p:nvPr/>
        </p:nvSpPr>
        <p:spPr bwMode="auto">
          <a:xfrm>
            <a:off x="63331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23" name="Freeform 480"/>
          <p:cNvSpPr>
            <a:spLocks/>
          </p:cNvSpPr>
          <p:nvPr/>
        </p:nvSpPr>
        <p:spPr bwMode="auto">
          <a:xfrm>
            <a:off x="6287116" y="2004888"/>
            <a:ext cx="11113" cy="11113"/>
          </a:xfrm>
          <a:custGeom>
            <a:avLst/>
            <a:gdLst>
              <a:gd name="T0" fmla="*/ 6 w 6"/>
              <a:gd name="T1" fmla="*/ 4 h 6"/>
              <a:gd name="T2" fmla="*/ 6 w 6"/>
              <a:gd name="T3" fmla="*/ 3 h 6"/>
              <a:gd name="T4" fmla="*/ 5 w 6"/>
              <a:gd name="T5" fmla="*/ 2 h 6"/>
              <a:gd name="T6" fmla="*/ 4 w 6"/>
              <a:gd name="T7" fmla="*/ 1 h 6"/>
              <a:gd name="T8" fmla="*/ 3 w 6"/>
              <a:gd name="T9" fmla="*/ 0 h 6"/>
              <a:gd name="T10" fmla="*/ 3 w 6"/>
              <a:gd name="T11" fmla="*/ 0 h 6"/>
              <a:gd name="T12" fmla="*/ 2 w 6"/>
              <a:gd name="T13" fmla="*/ 1 h 6"/>
              <a:gd name="T14" fmla="*/ 1 w 6"/>
              <a:gd name="T15" fmla="*/ 2 h 6"/>
              <a:gd name="T16" fmla="*/ 0 w 6"/>
              <a:gd name="T17" fmla="*/ 3 h 6"/>
              <a:gd name="T18" fmla="*/ 0 w 6"/>
              <a:gd name="T19" fmla="*/ 3 h 6"/>
              <a:gd name="T20" fmla="*/ 0 w 6"/>
              <a:gd name="T21" fmla="*/ 4 h 6"/>
              <a:gd name="T22" fmla="*/ 0 w 6"/>
              <a:gd name="T23" fmla="*/ 5 h 6"/>
              <a:gd name="T24" fmla="*/ 1 w 6"/>
              <a:gd name="T25" fmla="*/ 6 h 6"/>
              <a:gd name="T26" fmla="*/ 2 w 6"/>
              <a:gd name="T27" fmla="*/ 6 h 6"/>
              <a:gd name="T28" fmla="*/ 3 w 6"/>
              <a:gd name="T29" fmla="*/ 6 h 6"/>
              <a:gd name="T30" fmla="*/ 4 w 6"/>
              <a:gd name="T31" fmla="*/ 6 h 6"/>
              <a:gd name="T32" fmla="*/ 5 w 6"/>
              <a:gd name="T33" fmla="*/ 5 h 6"/>
              <a:gd name="T34" fmla="*/ 6 w 6"/>
              <a:gd name="T35" fmla="*/ 4 h 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
              <a:gd name="T55" fmla="*/ 0 h 6"/>
              <a:gd name="T56" fmla="*/ 6 w 6"/>
              <a:gd name="T57" fmla="*/ 6 h 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 h="6">
                <a:moveTo>
                  <a:pt x="6" y="4"/>
                </a:moveTo>
                <a:lnTo>
                  <a:pt x="6" y="3"/>
                </a:lnTo>
                <a:lnTo>
                  <a:pt x="5" y="2"/>
                </a:lnTo>
                <a:lnTo>
                  <a:pt x="4" y="1"/>
                </a:lnTo>
                <a:lnTo>
                  <a:pt x="3" y="0"/>
                </a:lnTo>
                <a:lnTo>
                  <a:pt x="2" y="1"/>
                </a:lnTo>
                <a:lnTo>
                  <a:pt x="1" y="2"/>
                </a:lnTo>
                <a:lnTo>
                  <a:pt x="0" y="3"/>
                </a:lnTo>
                <a:lnTo>
                  <a:pt x="0" y="4"/>
                </a:lnTo>
                <a:lnTo>
                  <a:pt x="0" y="5"/>
                </a:lnTo>
                <a:lnTo>
                  <a:pt x="1" y="6"/>
                </a:lnTo>
                <a:lnTo>
                  <a:pt x="2" y="6"/>
                </a:lnTo>
                <a:lnTo>
                  <a:pt x="3" y="6"/>
                </a:lnTo>
                <a:lnTo>
                  <a:pt x="4" y="6"/>
                </a:lnTo>
                <a:lnTo>
                  <a:pt x="5" y="5"/>
                </a:lnTo>
                <a:lnTo>
                  <a:pt x="6" y="4"/>
                </a:lnTo>
                <a:close/>
              </a:path>
            </a:pathLst>
          </a:custGeom>
          <a:solidFill>
            <a:srgbClr val="000000"/>
          </a:solidFill>
          <a:ln w="9525">
            <a:noFill/>
            <a:round/>
            <a:headEnd/>
            <a:tailEnd/>
          </a:ln>
        </p:spPr>
        <p:txBody>
          <a:bodyPr/>
          <a:lstStyle/>
          <a:p>
            <a:endParaRPr lang="en-GB" dirty="0"/>
          </a:p>
        </p:txBody>
      </p:sp>
      <p:sp>
        <p:nvSpPr>
          <p:cNvPr id="5224" name="Freeform 498"/>
          <p:cNvSpPr>
            <a:spLocks/>
          </p:cNvSpPr>
          <p:nvPr/>
        </p:nvSpPr>
        <p:spPr bwMode="auto">
          <a:xfrm>
            <a:off x="6287116" y="2425575"/>
            <a:ext cx="11113" cy="12700"/>
          </a:xfrm>
          <a:custGeom>
            <a:avLst/>
            <a:gdLst>
              <a:gd name="T0" fmla="*/ 6 w 6"/>
              <a:gd name="T1" fmla="*/ 3 h 6"/>
              <a:gd name="T2" fmla="*/ 6 w 6"/>
              <a:gd name="T3" fmla="*/ 2 h 6"/>
              <a:gd name="T4" fmla="*/ 5 w 6"/>
              <a:gd name="T5" fmla="*/ 1 h 6"/>
              <a:gd name="T6" fmla="*/ 4 w 6"/>
              <a:gd name="T7" fmla="*/ 0 h 6"/>
              <a:gd name="T8" fmla="*/ 3 w 6"/>
              <a:gd name="T9" fmla="*/ 0 h 6"/>
              <a:gd name="T10" fmla="*/ 2 w 6"/>
              <a:gd name="T11" fmla="*/ 0 h 6"/>
              <a:gd name="T12" fmla="*/ 1 w 6"/>
              <a:gd name="T13" fmla="*/ 0 h 6"/>
              <a:gd name="T14" fmla="*/ 0 w 6"/>
              <a:gd name="T15" fmla="*/ 1 h 6"/>
              <a:gd name="T16" fmla="*/ 0 w 6"/>
              <a:gd name="T17" fmla="*/ 2 h 6"/>
              <a:gd name="T18" fmla="*/ 0 w 6"/>
              <a:gd name="T19" fmla="*/ 3 h 6"/>
              <a:gd name="T20" fmla="*/ 0 w 6"/>
              <a:gd name="T21" fmla="*/ 4 h 6"/>
              <a:gd name="T22" fmla="*/ 0 w 6"/>
              <a:gd name="T23" fmla="*/ 5 h 6"/>
              <a:gd name="T24" fmla="*/ 1 w 6"/>
              <a:gd name="T25" fmla="*/ 6 h 6"/>
              <a:gd name="T26" fmla="*/ 2 w 6"/>
              <a:gd name="T27" fmla="*/ 6 h 6"/>
              <a:gd name="T28" fmla="*/ 3 w 6"/>
              <a:gd name="T29" fmla="*/ 6 h 6"/>
              <a:gd name="T30" fmla="*/ 4 w 6"/>
              <a:gd name="T31" fmla="*/ 6 h 6"/>
              <a:gd name="T32" fmla="*/ 5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5" y="1"/>
                </a:lnTo>
                <a:lnTo>
                  <a:pt x="4" y="0"/>
                </a:lnTo>
                <a:lnTo>
                  <a:pt x="3" y="0"/>
                </a:lnTo>
                <a:lnTo>
                  <a:pt x="2" y="0"/>
                </a:lnTo>
                <a:lnTo>
                  <a:pt x="1" y="0"/>
                </a:lnTo>
                <a:lnTo>
                  <a:pt x="0" y="1"/>
                </a:lnTo>
                <a:lnTo>
                  <a:pt x="0" y="2"/>
                </a:lnTo>
                <a:lnTo>
                  <a:pt x="0" y="3"/>
                </a:lnTo>
                <a:lnTo>
                  <a:pt x="0" y="4"/>
                </a:lnTo>
                <a:lnTo>
                  <a:pt x="0" y="5"/>
                </a:lnTo>
                <a:lnTo>
                  <a:pt x="1" y="6"/>
                </a:lnTo>
                <a:lnTo>
                  <a:pt x="2" y="6"/>
                </a:lnTo>
                <a:lnTo>
                  <a:pt x="3" y="6"/>
                </a:lnTo>
                <a:lnTo>
                  <a:pt x="4" y="6"/>
                </a:lnTo>
                <a:lnTo>
                  <a:pt x="5" y="5"/>
                </a:lnTo>
                <a:lnTo>
                  <a:pt x="6" y="4"/>
                </a:lnTo>
                <a:lnTo>
                  <a:pt x="6" y="3"/>
                </a:lnTo>
                <a:close/>
              </a:path>
            </a:pathLst>
          </a:custGeom>
          <a:solidFill>
            <a:srgbClr val="000000"/>
          </a:solidFill>
          <a:ln w="9525">
            <a:noFill/>
            <a:round/>
            <a:headEnd/>
            <a:tailEnd/>
          </a:ln>
        </p:spPr>
        <p:txBody>
          <a:bodyPr/>
          <a:lstStyle/>
          <a:p>
            <a:endParaRPr lang="en-GB" dirty="0"/>
          </a:p>
        </p:txBody>
      </p:sp>
      <p:sp>
        <p:nvSpPr>
          <p:cNvPr id="5225" name="Freeform 499"/>
          <p:cNvSpPr>
            <a:spLocks/>
          </p:cNvSpPr>
          <p:nvPr/>
        </p:nvSpPr>
        <p:spPr bwMode="auto">
          <a:xfrm>
            <a:off x="6287116" y="2449388"/>
            <a:ext cx="11113" cy="11113"/>
          </a:xfrm>
          <a:custGeom>
            <a:avLst/>
            <a:gdLst>
              <a:gd name="T0" fmla="*/ 6 w 6"/>
              <a:gd name="T1" fmla="*/ 3 h 6"/>
              <a:gd name="T2" fmla="*/ 6 w 6"/>
              <a:gd name="T3" fmla="*/ 2 h 6"/>
              <a:gd name="T4" fmla="*/ 5 w 6"/>
              <a:gd name="T5" fmla="*/ 1 h 6"/>
              <a:gd name="T6" fmla="*/ 4 w 6"/>
              <a:gd name="T7" fmla="*/ 0 h 6"/>
              <a:gd name="T8" fmla="*/ 3 w 6"/>
              <a:gd name="T9" fmla="*/ 0 h 6"/>
              <a:gd name="T10" fmla="*/ 2 w 6"/>
              <a:gd name="T11" fmla="*/ 0 h 6"/>
              <a:gd name="T12" fmla="*/ 1 w 6"/>
              <a:gd name="T13" fmla="*/ 0 h 6"/>
              <a:gd name="T14" fmla="*/ 0 w 6"/>
              <a:gd name="T15" fmla="*/ 1 h 6"/>
              <a:gd name="T16" fmla="*/ 0 w 6"/>
              <a:gd name="T17" fmla="*/ 2 h 6"/>
              <a:gd name="T18" fmla="*/ 0 w 6"/>
              <a:gd name="T19" fmla="*/ 3 h 6"/>
              <a:gd name="T20" fmla="*/ 0 w 6"/>
              <a:gd name="T21" fmla="*/ 4 h 6"/>
              <a:gd name="T22" fmla="*/ 0 w 6"/>
              <a:gd name="T23" fmla="*/ 5 h 6"/>
              <a:gd name="T24" fmla="*/ 1 w 6"/>
              <a:gd name="T25" fmla="*/ 6 h 6"/>
              <a:gd name="T26" fmla="*/ 2 w 6"/>
              <a:gd name="T27" fmla="*/ 6 h 6"/>
              <a:gd name="T28" fmla="*/ 3 w 6"/>
              <a:gd name="T29" fmla="*/ 6 h 6"/>
              <a:gd name="T30" fmla="*/ 4 w 6"/>
              <a:gd name="T31" fmla="*/ 6 h 6"/>
              <a:gd name="T32" fmla="*/ 5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5" y="1"/>
                </a:lnTo>
                <a:lnTo>
                  <a:pt x="4" y="0"/>
                </a:lnTo>
                <a:lnTo>
                  <a:pt x="3" y="0"/>
                </a:lnTo>
                <a:lnTo>
                  <a:pt x="2" y="0"/>
                </a:lnTo>
                <a:lnTo>
                  <a:pt x="1" y="0"/>
                </a:lnTo>
                <a:lnTo>
                  <a:pt x="0" y="1"/>
                </a:lnTo>
                <a:lnTo>
                  <a:pt x="0" y="2"/>
                </a:lnTo>
                <a:lnTo>
                  <a:pt x="0" y="3"/>
                </a:lnTo>
                <a:lnTo>
                  <a:pt x="0" y="4"/>
                </a:lnTo>
                <a:lnTo>
                  <a:pt x="0" y="5"/>
                </a:lnTo>
                <a:lnTo>
                  <a:pt x="1" y="6"/>
                </a:lnTo>
                <a:lnTo>
                  <a:pt x="2" y="6"/>
                </a:lnTo>
                <a:lnTo>
                  <a:pt x="3" y="6"/>
                </a:lnTo>
                <a:lnTo>
                  <a:pt x="4" y="6"/>
                </a:lnTo>
                <a:lnTo>
                  <a:pt x="5" y="5"/>
                </a:lnTo>
                <a:lnTo>
                  <a:pt x="6" y="4"/>
                </a:lnTo>
                <a:lnTo>
                  <a:pt x="6" y="3"/>
                </a:lnTo>
                <a:close/>
              </a:path>
            </a:pathLst>
          </a:custGeom>
          <a:solidFill>
            <a:srgbClr val="000000"/>
          </a:solidFill>
          <a:ln w="9525">
            <a:noFill/>
            <a:round/>
            <a:headEnd/>
            <a:tailEnd/>
          </a:ln>
        </p:spPr>
        <p:txBody>
          <a:bodyPr/>
          <a:lstStyle/>
          <a:p>
            <a:endParaRPr lang="en-GB" dirty="0"/>
          </a:p>
        </p:txBody>
      </p:sp>
      <p:sp>
        <p:nvSpPr>
          <p:cNvPr id="5226" name="Freeform 500"/>
          <p:cNvSpPr>
            <a:spLocks/>
          </p:cNvSpPr>
          <p:nvPr/>
        </p:nvSpPr>
        <p:spPr bwMode="auto">
          <a:xfrm>
            <a:off x="6287116" y="2473200"/>
            <a:ext cx="11113" cy="11112"/>
          </a:xfrm>
          <a:custGeom>
            <a:avLst/>
            <a:gdLst>
              <a:gd name="T0" fmla="*/ 6 w 6"/>
              <a:gd name="T1" fmla="*/ 3 h 6"/>
              <a:gd name="T2" fmla="*/ 6 w 6"/>
              <a:gd name="T3" fmla="*/ 2 h 6"/>
              <a:gd name="T4" fmla="*/ 5 w 6"/>
              <a:gd name="T5" fmla="*/ 1 h 6"/>
              <a:gd name="T6" fmla="*/ 4 w 6"/>
              <a:gd name="T7" fmla="*/ 0 h 6"/>
              <a:gd name="T8" fmla="*/ 3 w 6"/>
              <a:gd name="T9" fmla="*/ 0 h 6"/>
              <a:gd name="T10" fmla="*/ 2 w 6"/>
              <a:gd name="T11" fmla="*/ 0 h 6"/>
              <a:gd name="T12" fmla="*/ 1 w 6"/>
              <a:gd name="T13" fmla="*/ 0 h 6"/>
              <a:gd name="T14" fmla="*/ 0 w 6"/>
              <a:gd name="T15" fmla="*/ 1 h 6"/>
              <a:gd name="T16" fmla="*/ 0 w 6"/>
              <a:gd name="T17" fmla="*/ 2 h 6"/>
              <a:gd name="T18" fmla="*/ 0 w 6"/>
              <a:gd name="T19" fmla="*/ 3 h 6"/>
              <a:gd name="T20" fmla="*/ 0 w 6"/>
              <a:gd name="T21" fmla="*/ 4 h 6"/>
              <a:gd name="T22" fmla="*/ 0 w 6"/>
              <a:gd name="T23" fmla="*/ 5 h 6"/>
              <a:gd name="T24" fmla="*/ 1 w 6"/>
              <a:gd name="T25" fmla="*/ 6 h 6"/>
              <a:gd name="T26" fmla="*/ 2 w 6"/>
              <a:gd name="T27" fmla="*/ 6 h 6"/>
              <a:gd name="T28" fmla="*/ 3 w 6"/>
              <a:gd name="T29" fmla="*/ 6 h 6"/>
              <a:gd name="T30" fmla="*/ 4 w 6"/>
              <a:gd name="T31" fmla="*/ 6 h 6"/>
              <a:gd name="T32" fmla="*/ 5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5" y="1"/>
                </a:lnTo>
                <a:lnTo>
                  <a:pt x="4" y="0"/>
                </a:lnTo>
                <a:lnTo>
                  <a:pt x="3" y="0"/>
                </a:lnTo>
                <a:lnTo>
                  <a:pt x="2" y="0"/>
                </a:lnTo>
                <a:lnTo>
                  <a:pt x="1" y="0"/>
                </a:lnTo>
                <a:lnTo>
                  <a:pt x="0" y="1"/>
                </a:lnTo>
                <a:lnTo>
                  <a:pt x="0" y="2"/>
                </a:lnTo>
                <a:lnTo>
                  <a:pt x="0" y="3"/>
                </a:lnTo>
                <a:lnTo>
                  <a:pt x="0" y="4"/>
                </a:lnTo>
                <a:lnTo>
                  <a:pt x="0" y="5"/>
                </a:lnTo>
                <a:lnTo>
                  <a:pt x="1" y="6"/>
                </a:lnTo>
                <a:lnTo>
                  <a:pt x="2" y="6"/>
                </a:lnTo>
                <a:lnTo>
                  <a:pt x="3" y="6"/>
                </a:lnTo>
                <a:lnTo>
                  <a:pt x="4" y="6"/>
                </a:lnTo>
                <a:lnTo>
                  <a:pt x="5" y="5"/>
                </a:lnTo>
                <a:lnTo>
                  <a:pt x="6" y="4"/>
                </a:lnTo>
                <a:lnTo>
                  <a:pt x="6" y="3"/>
                </a:lnTo>
                <a:close/>
              </a:path>
            </a:pathLst>
          </a:custGeom>
          <a:solidFill>
            <a:srgbClr val="000000"/>
          </a:solidFill>
          <a:ln w="9525">
            <a:noFill/>
            <a:round/>
            <a:headEnd/>
            <a:tailEnd/>
          </a:ln>
        </p:spPr>
        <p:txBody>
          <a:bodyPr/>
          <a:lstStyle/>
          <a:p>
            <a:endParaRPr lang="en-GB" dirty="0"/>
          </a:p>
        </p:txBody>
      </p:sp>
      <p:sp>
        <p:nvSpPr>
          <p:cNvPr id="5227" name="Freeform 501"/>
          <p:cNvSpPr>
            <a:spLocks/>
          </p:cNvSpPr>
          <p:nvPr/>
        </p:nvSpPr>
        <p:spPr bwMode="auto">
          <a:xfrm>
            <a:off x="6287116" y="2495425"/>
            <a:ext cx="11113" cy="12700"/>
          </a:xfrm>
          <a:custGeom>
            <a:avLst/>
            <a:gdLst>
              <a:gd name="T0" fmla="*/ 6 w 6"/>
              <a:gd name="T1" fmla="*/ 3 h 6"/>
              <a:gd name="T2" fmla="*/ 6 w 6"/>
              <a:gd name="T3" fmla="*/ 2 h 6"/>
              <a:gd name="T4" fmla="*/ 5 w 6"/>
              <a:gd name="T5" fmla="*/ 1 h 6"/>
              <a:gd name="T6" fmla="*/ 4 w 6"/>
              <a:gd name="T7" fmla="*/ 0 h 6"/>
              <a:gd name="T8" fmla="*/ 3 w 6"/>
              <a:gd name="T9" fmla="*/ 0 h 6"/>
              <a:gd name="T10" fmla="*/ 2 w 6"/>
              <a:gd name="T11" fmla="*/ 0 h 6"/>
              <a:gd name="T12" fmla="*/ 1 w 6"/>
              <a:gd name="T13" fmla="*/ 0 h 6"/>
              <a:gd name="T14" fmla="*/ 0 w 6"/>
              <a:gd name="T15" fmla="*/ 1 h 6"/>
              <a:gd name="T16" fmla="*/ 0 w 6"/>
              <a:gd name="T17" fmla="*/ 2 h 6"/>
              <a:gd name="T18" fmla="*/ 0 w 6"/>
              <a:gd name="T19" fmla="*/ 3 h 6"/>
              <a:gd name="T20" fmla="*/ 0 w 6"/>
              <a:gd name="T21" fmla="*/ 4 h 6"/>
              <a:gd name="T22" fmla="*/ 0 w 6"/>
              <a:gd name="T23" fmla="*/ 5 h 6"/>
              <a:gd name="T24" fmla="*/ 1 w 6"/>
              <a:gd name="T25" fmla="*/ 6 h 6"/>
              <a:gd name="T26" fmla="*/ 2 w 6"/>
              <a:gd name="T27" fmla="*/ 6 h 6"/>
              <a:gd name="T28" fmla="*/ 3 w 6"/>
              <a:gd name="T29" fmla="*/ 6 h 6"/>
              <a:gd name="T30" fmla="*/ 4 w 6"/>
              <a:gd name="T31" fmla="*/ 6 h 6"/>
              <a:gd name="T32" fmla="*/ 5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5" y="1"/>
                </a:lnTo>
                <a:lnTo>
                  <a:pt x="4" y="0"/>
                </a:lnTo>
                <a:lnTo>
                  <a:pt x="3" y="0"/>
                </a:lnTo>
                <a:lnTo>
                  <a:pt x="2" y="0"/>
                </a:lnTo>
                <a:lnTo>
                  <a:pt x="1" y="0"/>
                </a:lnTo>
                <a:lnTo>
                  <a:pt x="0" y="1"/>
                </a:lnTo>
                <a:lnTo>
                  <a:pt x="0" y="2"/>
                </a:lnTo>
                <a:lnTo>
                  <a:pt x="0" y="3"/>
                </a:lnTo>
                <a:lnTo>
                  <a:pt x="0" y="4"/>
                </a:lnTo>
                <a:lnTo>
                  <a:pt x="0" y="5"/>
                </a:lnTo>
                <a:lnTo>
                  <a:pt x="1" y="6"/>
                </a:lnTo>
                <a:lnTo>
                  <a:pt x="2" y="6"/>
                </a:lnTo>
                <a:lnTo>
                  <a:pt x="3" y="6"/>
                </a:lnTo>
                <a:lnTo>
                  <a:pt x="4" y="6"/>
                </a:lnTo>
                <a:lnTo>
                  <a:pt x="5" y="5"/>
                </a:lnTo>
                <a:lnTo>
                  <a:pt x="6" y="4"/>
                </a:lnTo>
                <a:lnTo>
                  <a:pt x="6" y="3"/>
                </a:lnTo>
                <a:close/>
              </a:path>
            </a:pathLst>
          </a:custGeom>
          <a:solidFill>
            <a:srgbClr val="000000"/>
          </a:solidFill>
          <a:ln w="9525">
            <a:noFill/>
            <a:round/>
            <a:headEnd/>
            <a:tailEnd/>
          </a:ln>
        </p:spPr>
        <p:txBody>
          <a:bodyPr/>
          <a:lstStyle/>
          <a:p>
            <a:endParaRPr lang="en-GB" dirty="0"/>
          </a:p>
        </p:txBody>
      </p:sp>
      <p:sp>
        <p:nvSpPr>
          <p:cNvPr id="5228" name="Freeform 502"/>
          <p:cNvSpPr>
            <a:spLocks/>
          </p:cNvSpPr>
          <p:nvPr/>
        </p:nvSpPr>
        <p:spPr bwMode="auto">
          <a:xfrm>
            <a:off x="6287116" y="2519237"/>
            <a:ext cx="11113" cy="12700"/>
          </a:xfrm>
          <a:custGeom>
            <a:avLst/>
            <a:gdLst>
              <a:gd name="T0" fmla="*/ 6 w 6"/>
              <a:gd name="T1" fmla="*/ 3 h 6"/>
              <a:gd name="T2" fmla="*/ 6 w 6"/>
              <a:gd name="T3" fmla="*/ 2 h 6"/>
              <a:gd name="T4" fmla="*/ 5 w 6"/>
              <a:gd name="T5" fmla="*/ 1 h 6"/>
              <a:gd name="T6" fmla="*/ 4 w 6"/>
              <a:gd name="T7" fmla="*/ 0 h 6"/>
              <a:gd name="T8" fmla="*/ 3 w 6"/>
              <a:gd name="T9" fmla="*/ 0 h 6"/>
              <a:gd name="T10" fmla="*/ 2 w 6"/>
              <a:gd name="T11" fmla="*/ 0 h 6"/>
              <a:gd name="T12" fmla="*/ 1 w 6"/>
              <a:gd name="T13" fmla="*/ 0 h 6"/>
              <a:gd name="T14" fmla="*/ 0 w 6"/>
              <a:gd name="T15" fmla="*/ 1 h 6"/>
              <a:gd name="T16" fmla="*/ 0 w 6"/>
              <a:gd name="T17" fmla="*/ 2 h 6"/>
              <a:gd name="T18" fmla="*/ 0 w 6"/>
              <a:gd name="T19" fmla="*/ 3 h 6"/>
              <a:gd name="T20" fmla="*/ 0 w 6"/>
              <a:gd name="T21" fmla="*/ 4 h 6"/>
              <a:gd name="T22" fmla="*/ 0 w 6"/>
              <a:gd name="T23" fmla="*/ 5 h 6"/>
              <a:gd name="T24" fmla="*/ 1 w 6"/>
              <a:gd name="T25" fmla="*/ 6 h 6"/>
              <a:gd name="T26" fmla="*/ 2 w 6"/>
              <a:gd name="T27" fmla="*/ 6 h 6"/>
              <a:gd name="T28" fmla="*/ 3 w 6"/>
              <a:gd name="T29" fmla="*/ 6 h 6"/>
              <a:gd name="T30" fmla="*/ 4 w 6"/>
              <a:gd name="T31" fmla="*/ 6 h 6"/>
              <a:gd name="T32" fmla="*/ 5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5" y="1"/>
                </a:lnTo>
                <a:lnTo>
                  <a:pt x="4" y="0"/>
                </a:lnTo>
                <a:lnTo>
                  <a:pt x="3" y="0"/>
                </a:lnTo>
                <a:lnTo>
                  <a:pt x="2" y="0"/>
                </a:lnTo>
                <a:lnTo>
                  <a:pt x="1" y="0"/>
                </a:lnTo>
                <a:lnTo>
                  <a:pt x="0" y="1"/>
                </a:lnTo>
                <a:lnTo>
                  <a:pt x="0" y="2"/>
                </a:lnTo>
                <a:lnTo>
                  <a:pt x="0" y="3"/>
                </a:lnTo>
                <a:lnTo>
                  <a:pt x="0" y="4"/>
                </a:lnTo>
                <a:lnTo>
                  <a:pt x="0" y="5"/>
                </a:lnTo>
                <a:lnTo>
                  <a:pt x="1" y="6"/>
                </a:lnTo>
                <a:lnTo>
                  <a:pt x="2" y="6"/>
                </a:lnTo>
                <a:lnTo>
                  <a:pt x="3" y="6"/>
                </a:lnTo>
                <a:lnTo>
                  <a:pt x="4" y="6"/>
                </a:lnTo>
                <a:lnTo>
                  <a:pt x="5" y="5"/>
                </a:lnTo>
                <a:lnTo>
                  <a:pt x="6" y="4"/>
                </a:lnTo>
                <a:lnTo>
                  <a:pt x="6" y="3"/>
                </a:lnTo>
                <a:close/>
              </a:path>
            </a:pathLst>
          </a:custGeom>
          <a:solidFill>
            <a:srgbClr val="000000"/>
          </a:solidFill>
          <a:ln w="9525">
            <a:noFill/>
            <a:round/>
            <a:headEnd/>
            <a:tailEnd/>
          </a:ln>
        </p:spPr>
        <p:txBody>
          <a:bodyPr/>
          <a:lstStyle/>
          <a:p>
            <a:endParaRPr lang="en-GB" dirty="0"/>
          </a:p>
        </p:txBody>
      </p:sp>
      <p:sp>
        <p:nvSpPr>
          <p:cNvPr id="5229" name="Freeform 503"/>
          <p:cNvSpPr>
            <a:spLocks/>
          </p:cNvSpPr>
          <p:nvPr/>
        </p:nvSpPr>
        <p:spPr bwMode="auto">
          <a:xfrm>
            <a:off x="6287116" y="2543050"/>
            <a:ext cx="11113" cy="11112"/>
          </a:xfrm>
          <a:custGeom>
            <a:avLst/>
            <a:gdLst>
              <a:gd name="T0" fmla="*/ 6 w 6"/>
              <a:gd name="T1" fmla="*/ 3 h 6"/>
              <a:gd name="T2" fmla="*/ 6 w 6"/>
              <a:gd name="T3" fmla="*/ 2 h 6"/>
              <a:gd name="T4" fmla="*/ 5 w 6"/>
              <a:gd name="T5" fmla="*/ 1 h 6"/>
              <a:gd name="T6" fmla="*/ 4 w 6"/>
              <a:gd name="T7" fmla="*/ 0 h 6"/>
              <a:gd name="T8" fmla="*/ 3 w 6"/>
              <a:gd name="T9" fmla="*/ 0 h 6"/>
              <a:gd name="T10" fmla="*/ 2 w 6"/>
              <a:gd name="T11" fmla="*/ 0 h 6"/>
              <a:gd name="T12" fmla="*/ 1 w 6"/>
              <a:gd name="T13" fmla="*/ 0 h 6"/>
              <a:gd name="T14" fmla="*/ 0 w 6"/>
              <a:gd name="T15" fmla="*/ 1 h 6"/>
              <a:gd name="T16" fmla="*/ 0 w 6"/>
              <a:gd name="T17" fmla="*/ 2 h 6"/>
              <a:gd name="T18" fmla="*/ 0 w 6"/>
              <a:gd name="T19" fmla="*/ 3 h 6"/>
              <a:gd name="T20" fmla="*/ 0 w 6"/>
              <a:gd name="T21" fmla="*/ 4 h 6"/>
              <a:gd name="T22" fmla="*/ 0 w 6"/>
              <a:gd name="T23" fmla="*/ 5 h 6"/>
              <a:gd name="T24" fmla="*/ 1 w 6"/>
              <a:gd name="T25" fmla="*/ 6 h 6"/>
              <a:gd name="T26" fmla="*/ 2 w 6"/>
              <a:gd name="T27" fmla="*/ 6 h 6"/>
              <a:gd name="T28" fmla="*/ 3 w 6"/>
              <a:gd name="T29" fmla="*/ 6 h 6"/>
              <a:gd name="T30" fmla="*/ 4 w 6"/>
              <a:gd name="T31" fmla="*/ 6 h 6"/>
              <a:gd name="T32" fmla="*/ 5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5" y="1"/>
                </a:lnTo>
                <a:lnTo>
                  <a:pt x="4" y="0"/>
                </a:lnTo>
                <a:lnTo>
                  <a:pt x="3" y="0"/>
                </a:lnTo>
                <a:lnTo>
                  <a:pt x="2" y="0"/>
                </a:lnTo>
                <a:lnTo>
                  <a:pt x="1" y="0"/>
                </a:lnTo>
                <a:lnTo>
                  <a:pt x="0" y="1"/>
                </a:lnTo>
                <a:lnTo>
                  <a:pt x="0" y="2"/>
                </a:lnTo>
                <a:lnTo>
                  <a:pt x="0" y="3"/>
                </a:lnTo>
                <a:lnTo>
                  <a:pt x="0" y="4"/>
                </a:lnTo>
                <a:lnTo>
                  <a:pt x="0" y="5"/>
                </a:lnTo>
                <a:lnTo>
                  <a:pt x="1" y="6"/>
                </a:lnTo>
                <a:lnTo>
                  <a:pt x="2" y="6"/>
                </a:lnTo>
                <a:lnTo>
                  <a:pt x="3" y="6"/>
                </a:lnTo>
                <a:lnTo>
                  <a:pt x="4" y="6"/>
                </a:lnTo>
                <a:lnTo>
                  <a:pt x="5" y="5"/>
                </a:lnTo>
                <a:lnTo>
                  <a:pt x="6" y="4"/>
                </a:lnTo>
                <a:lnTo>
                  <a:pt x="6" y="3"/>
                </a:lnTo>
                <a:close/>
              </a:path>
            </a:pathLst>
          </a:custGeom>
          <a:solidFill>
            <a:srgbClr val="000000"/>
          </a:solidFill>
          <a:ln w="9525">
            <a:noFill/>
            <a:round/>
            <a:headEnd/>
            <a:tailEnd/>
          </a:ln>
        </p:spPr>
        <p:txBody>
          <a:bodyPr/>
          <a:lstStyle/>
          <a:p>
            <a:endParaRPr lang="en-GB" dirty="0"/>
          </a:p>
        </p:txBody>
      </p:sp>
      <p:sp>
        <p:nvSpPr>
          <p:cNvPr id="5230" name="Freeform 504"/>
          <p:cNvSpPr>
            <a:spLocks/>
          </p:cNvSpPr>
          <p:nvPr/>
        </p:nvSpPr>
        <p:spPr bwMode="auto">
          <a:xfrm>
            <a:off x="6287116" y="2566863"/>
            <a:ext cx="11113" cy="11113"/>
          </a:xfrm>
          <a:custGeom>
            <a:avLst/>
            <a:gdLst>
              <a:gd name="T0" fmla="*/ 6 w 6"/>
              <a:gd name="T1" fmla="*/ 3 h 6"/>
              <a:gd name="T2" fmla="*/ 6 w 6"/>
              <a:gd name="T3" fmla="*/ 2 h 6"/>
              <a:gd name="T4" fmla="*/ 5 w 6"/>
              <a:gd name="T5" fmla="*/ 1 h 6"/>
              <a:gd name="T6" fmla="*/ 4 w 6"/>
              <a:gd name="T7" fmla="*/ 0 h 6"/>
              <a:gd name="T8" fmla="*/ 3 w 6"/>
              <a:gd name="T9" fmla="*/ 0 h 6"/>
              <a:gd name="T10" fmla="*/ 2 w 6"/>
              <a:gd name="T11" fmla="*/ 0 h 6"/>
              <a:gd name="T12" fmla="*/ 1 w 6"/>
              <a:gd name="T13" fmla="*/ 0 h 6"/>
              <a:gd name="T14" fmla="*/ 0 w 6"/>
              <a:gd name="T15" fmla="*/ 1 h 6"/>
              <a:gd name="T16" fmla="*/ 0 w 6"/>
              <a:gd name="T17" fmla="*/ 2 h 6"/>
              <a:gd name="T18" fmla="*/ 0 w 6"/>
              <a:gd name="T19" fmla="*/ 3 h 6"/>
              <a:gd name="T20" fmla="*/ 0 w 6"/>
              <a:gd name="T21" fmla="*/ 4 h 6"/>
              <a:gd name="T22" fmla="*/ 0 w 6"/>
              <a:gd name="T23" fmla="*/ 5 h 6"/>
              <a:gd name="T24" fmla="*/ 1 w 6"/>
              <a:gd name="T25" fmla="*/ 6 h 6"/>
              <a:gd name="T26" fmla="*/ 2 w 6"/>
              <a:gd name="T27" fmla="*/ 6 h 6"/>
              <a:gd name="T28" fmla="*/ 3 w 6"/>
              <a:gd name="T29" fmla="*/ 6 h 6"/>
              <a:gd name="T30" fmla="*/ 4 w 6"/>
              <a:gd name="T31" fmla="*/ 6 h 6"/>
              <a:gd name="T32" fmla="*/ 5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5" y="1"/>
                </a:lnTo>
                <a:lnTo>
                  <a:pt x="4" y="0"/>
                </a:lnTo>
                <a:lnTo>
                  <a:pt x="3" y="0"/>
                </a:lnTo>
                <a:lnTo>
                  <a:pt x="2" y="0"/>
                </a:lnTo>
                <a:lnTo>
                  <a:pt x="1" y="0"/>
                </a:lnTo>
                <a:lnTo>
                  <a:pt x="0" y="1"/>
                </a:lnTo>
                <a:lnTo>
                  <a:pt x="0" y="2"/>
                </a:lnTo>
                <a:lnTo>
                  <a:pt x="0" y="3"/>
                </a:lnTo>
                <a:lnTo>
                  <a:pt x="0" y="4"/>
                </a:lnTo>
                <a:lnTo>
                  <a:pt x="0" y="5"/>
                </a:lnTo>
                <a:lnTo>
                  <a:pt x="1" y="6"/>
                </a:lnTo>
                <a:lnTo>
                  <a:pt x="2" y="6"/>
                </a:lnTo>
                <a:lnTo>
                  <a:pt x="3" y="6"/>
                </a:lnTo>
                <a:lnTo>
                  <a:pt x="4" y="6"/>
                </a:lnTo>
                <a:lnTo>
                  <a:pt x="5" y="5"/>
                </a:lnTo>
                <a:lnTo>
                  <a:pt x="6" y="4"/>
                </a:lnTo>
                <a:lnTo>
                  <a:pt x="6" y="3"/>
                </a:lnTo>
                <a:close/>
              </a:path>
            </a:pathLst>
          </a:custGeom>
          <a:solidFill>
            <a:srgbClr val="000000"/>
          </a:solidFill>
          <a:ln w="9525">
            <a:noFill/>
            <a:round/>
            <a:headEnd/>
            <a:tailEnd/>
          </a:ln>
        </p:spPr>
        <p:txBody>
          <a:bodyPr/>
          <a:lstStyle/>
          <a:p>
            <a:endParaRPr lang="en-GB" dirty="0"/>
          </a:p>
        </p:txBody>
      </p:sp>
      <p:sp>
        <p:nvSpPr>
          <p:cNvPr id="5231" name="Freeform 505"/>
          <p:cNvSpPr>
            <a:spLocks/>
          </p:cNvSpPr>
          <p:nvPr/>
        </p:nvSpPr>
        <p:spPr bwMode="auto">
          <a:xfrm>
            <a:off x="6287116" y="2589087"/>
            <a:ext cx="11113" cy="12700"/>
          </a:xfrm>
          <a:custGeom>
            <a:avLst/>
            <a:gdLst>
              <a:gd name="T0" fmla="*/ 6 w 6"/>
              <a:gd name="T1" fmla="*/ 3 h 6"/>
              <a:gd name="T2" fmla="*/ 6 w 6"/>
              <a:gd name="T3" fmla="*/ 2 h 6"/>
              <a:gd name="T4" fmla="*/ 5 w 6"/>
              <a:gd name="T5" fmla="*/ 1 h 6"/>
              <a:gd name="T6" fmla="*/ 4 w 6"/>
              <a:gd name="T7" fmla="*/ 0 h 6"/>
              <a:gd name="T8" fmla="*/ 3 w 6"/>
              <a:gd name="T9" fmla="*/ 0 h 6"/>
              <a:gd name="T10" fmla="*/ 2 w 6"/>
              <a:gd name="T11" fmla="*/ 0 h 6"/>
              <a:gd name="T12" fmla="*/ 1 w 6"/>
              <a:gd name="T13" fmla="*/ 0 h 6"/>
              <a:gd name="T14" fmla="*/ 0 w 6"/>
              <a:gd name="T15" fmla="*/ 1 h 6"/>
              <a:gd name="T16" fmla="*/ 0 w 6"/>
              <a:gd name="T17" fmla="*/ 2 h 6"/>
              <a:gd name="T18" fmla="*/ 0 w 6"/>
              <a:gd name="T19" fmla="*/ 3 h 6"/>
              <a:gd name="T20" fmla="*/ 0 w 6"/>
              <a:gd name="T21" fmla="*/ 4 h 6"/>
              <a:gd name="T22" fmla="*/ 0 w 6"/>
              <a:gd name="T23" fmla="*/ 5 h 6"/>
              <a:gd name="T24" fmla="*/ 1 w 6"/>
              <a:gd name="T25" fmla="*/ 6 h 6"/>
              <a:gd name="T26" fmla="*/ 2 w 6"/>
              <a:gd name="T27" fmla="*/ 6 h 6"/>
              <a:gd name="T28" fmla="*/ 3 w 6"/>
              <a:gd name="T29" fmla="*/ 6 h 6"/>
              <a:gd name="T30" fmla="*/ 4 w 6"/>
              <a:gd name="T31" fmla="*/ 6 h 6"/>
              <a:gd name="T32" fmla="*/ 5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5" y="1"/>
                </a:lnTo>
                <a:lnTo>
                  <a:pt x="4" y="0"/>
                </a:lnTo>
                <a:lnTo>
                  <a:pt x="3" y="0"/>
                </a:lnTo>
                <a:lnTo>
                  <a:pt x="2" y="0"/>
                </a:lnTo>
                <a:lnTo>
                  <a:pt x="1" y="0"/>
                </a:lnTo>
                <a:lnTo>
                  <a:pt x="0" y="1"/>
                </a:lnTo>
                <a:lnTo>
                  <a:pt x="0" y="2"/>
                </a:lnTo>
                <a:lnTo>
                  <a:pt x="0" y="3"/>
                </a:lnTo>
                <a:lnTo>
                  <a:pt x="0" y="4"/>
                </a:lnTo>
                <a:lnTo>
                  <a:pt x="0" y="5"/>
                </a:lnTo>
                <a:lnTo>
                  <a:pt x="1" y="6"/>
                </a:lnTo>
                <a:lnTo>
                  <a:pt x="2" y="6"/>
                </a:lnTo>
                <a:lnTo>
                  <a:pt x="3" y="6"/>
                </a:lnTo>
                <a:lnTo>
                  <a:pt x="4" y="6"/>
                </a:lnTo>
                <a:lnTo>
                  <a:pt x="5" y="5"/>
                </a:lnTo>
                <a:lnTo>
                  <a:pt x="6" y="4"/>
                </a:lnTo>
                <a:lnTo>
                  <a:pt x="6" y="3"/>
                </a:lnTo>
                <a:close/>
              </a:path>
            </a:pathLst>
          </a:custGeom>
          <a:solidFill>
            <a:srgbClr val="000000"/>
          </a:solidFill>
          <a:ln w="9525">
            <a:noFill/>
            <a:round/>
            <a:headEnd/>
            <a:tailEnd/>
          </a:ln>
        </p:spPr>
        <p:txBody>
          <a:bodyPr/>
          <a:lstStyle/>
          <a:p>
            <a:endParaRPr lang="en-GB" dirty="0"/>
          </a:p>
        </p:txBody>
      </p:sp>
      <p:sp>
        <p:nvSpPr>
          <p:cNvPr id="5232" name="Freeform 523"/>
          <p:cNvSpPr>
            <a:spLocks/>
          </p:cNvSpPr>
          <p:nvPr/>
        </p:nvSpPr>
        <p:spPr bwMode="auto">
          <a:xfrm>
            <a:off x="6283940" y="3011363"/>
            <a:ext cx="12700" cy="11113"/>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33" name="Freeform 524"/>
          <p:cNvSpPr>
            <a:spLocks/>
          </p:cNvSpPr>
          <p:nvPr/>
        </p:nvSpPr>
        <p:spPr bwMode="auto">
          <a:xfrm>
            <a:off x="6283940" y="3033587"/>
            <a:ext cx="12700" cy="12700"/>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34" name="Freeform 525"/>
          <p:cNvSpPr>
            <a:spLocks/>
          </p:cNvSpPr>
          <p:nvPr/>
        </p:nvSpPr>
        <p:spPr bwMode="auto">
          <a:xfrm>
            <a:off x="6283940" y="3057400"/>
            <a:ext cx="12700" cy="11112"/>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35" name="Freeform 526"/>
          <p:cNvSpPr>
            <a:spLocks/>
          </p:cNvSpPr>
          <p:nvPr/>
        </p:nvSpPr>
        <p:spPr bwMode="auto">
          <a:xfrm>
            <a:off x="6283940" y="3081213"/>
            <a:ext cx="12700" cy="11113"/>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36" name="Freeform 527"/>
          <p:cNvSpPr>
            <a:spLocks/>
          </p:cNvSpPr>
          <p:nvPr/>
        </p:nvSpPr>
        <p:spPr bwMode="auto">
          <a:xfrm>
            <a:off x="6283940" y="3105025"/>
            <a:ext cx="12700" cy="11112"/>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37" name="Freeform 528"/>
          <p:cNvSpPr>
            <a:spLocks/>
          </p:cNvSpPr>
          <p:nvPr/>
        </p:nvSpPr>
        <p:spPr bwMode="auto">
          <a:xfrm>
            <a:off x="6283940" y="3127250"/>
            <a:ext cx="12700" cy="12700"/>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38" name="Freeform 529"/>
          <p:cNvSpPr>
            <a:spLocks/>
          </p:cNvSpPr>
          <p:nvPr/>
        </p:nvSpPr>
        <p:spPr bwMode="auto">
          <a:xfrm>
            <a:off x="6283940" y="3151063"/>
            <a:ext cx="12700" cy="11113"/>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39" name="Freeform 531"/>
          <p:cNvSpPr>
            <a:spLocks/>
          </p:cNvSpPr>
          <p:nvPr/>
        </p:nvSpPr>
        <p:spPr bwMode="auto">
          <a:xfrm>
            <a:off x="6283940" y="3198688"/>
            <a:ext cx="12700" cy="11113"/>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40" name="Freeform 532"/>
          <p:cNvSpPr>
            <a:spLocks/>
          </p:cNvSpPr>
          <p:nvPr/>
        </p:nvSpPr>
        <p:spPr bwMode="auto">
          <a:xfrm>
            <a:off x="6283940" y="3220912"/>
            <a:ext cx="12700" cy="12700"/>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4 h 6"/>
              <a:gd name="T22" fmla="*/ 1 w 6"/>
              <a:gd name="T23" fmla="*/ 5 h 6"/>
              <a:gd name="T24" fmla="*/ 2 w 6"/>
              <a:gd name="T25" fmla="*/ 6 h 6"/>
              <a:gd name="T26" fmla="*/ 3 w 6"/>
              <a:gd name="T27" fmla="*/ 6 h 6"/>
              <a:gd name="T28" fmla="*/ 4 w 6"/>
              <a:gd name="T29" fmla="*/ 6 h 6"/>
              <a:gd name="T30" fmla="*/ 5 w 6"/>
              <a:gd name="T31" fmla="*/ 6 h 6"/>
              <a:gd name="T32" fmla="*/ 6 w 6"/>
              <a:gd name="T33" fmla="*/ 5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0" y="4"/>
                </a:lnTo>
                <a:lnTo>
                  <a:pt x="1" y="5"/>
                </a:lnTo>
                <a:lnTo>
                  <a:pt x="2" y="6"/>
                </a:lnTo>
                <a:lnTo>
                  <a:pt x="3" y="6"/>
                </a:lnTo>
                <a:lnTo>
                  <a:pt x="4" y="6"/>
                </a:lnTo>
                <a:lnTo>
                  <a:pt x="5" y="6"/>
                </a:lnTo>
                <a:lnTo>
                  <a:pt x="6" y="5"/>
                </a:lnTo>
                <a:lnTo>
                  <a:pt x="6" y="4"/>
                </a:lnTo>
                <a:lnTo>
                  <a:pt x="6" y="3"/>
                </a:lnTo>
                <a:close/>
              </a:path>
            </a:pathLst>
          </a:custGeom>
          <a:solidFill>
            <a:srgbClr val="000000"/>
          </a:solidFill>
          <a:ln w="9525">
            <a:noFill/>
            <a:round/>
            <a:headEnd/>
            <a:tailEnd/>
          </a:ln>
        </p:spPr>
        <p:txBody>
          <a:bodyPr/>
          <a:lstStyle/>
          <a:p>
            <a:endParaRPr lang="en-GB" dirty="0"/>
          </a:p>
        </p:txBody>
      </p:sp>
      <p:sp>
        <p:nvSpPr>
          <p:cNvPr id="5241" name="Freeform 629"/>
          <p:cNvSpPr>
            <a:spLocks/>
          </p:cNvSpPr>
          <p:nvPr/>
        </p:nvSpPr>
        <p:spPr bwMode="auto">
          <a:xfrm>
            <a:off x="6282353" y="5491038"/>
            <a:ext cx="12700" cy="11113"/>
          </a:xfrm>
          <a:custGeom>
            <a:avLst/>
            <a:gdLst>
              <a:gd name="T0" fmla="*/ 6 w 6"/>
              <a:gd name="T1" fmla="*/ 3 h 6"/>
              <a:gd name="T2" fmla="*/ 6 w 6"/>
              <a:gd name="T3" fmla="*/ 2 h 6"/>
              <a:gd name="T4" fmla="*/ 6 w 6"/>
              <a:gd name="T5" fmla="*/ 1 h 6"/>
              <a:gd name="T6" fmla="*/ 5 w 6"/>
              <a:gd name="T7" fmla="*/ 0 h 6"/>
              <a:gd name="T8" fmla="*/ 4 w 6"/>
              <a:gd name="T9" fmla="*/ 0 h 6"/>
              <a:gd name="T10" fmla="*/ 3 w 6"/>
              <a:gd name="T11" fmla="*/ 0 h 6"/>
              <a:gd name="T12" fmla="*/ 2 w 6"/>
              <a:gd name="T13" fmla="*/ 0 h 6"/>
              <a:gd name="T14" fmla="*/ 1 w 6"/>
              <a:gd name="T15" fmla="*/ 1 h 6"/>
              <a:gd name="T16" fmla="*/ 0 w 6"/>
              <a:gd name="T17" fmla="*/ 2 h 6"/>
              <a:gd name="T18" fmla="*/ 0 w 6"/>
              <a:gd name="T19" fmla="*/ 3 h 6"/>
              <a:gd name="T20" fmla="*/ 0 w 6"/>
              <a:gd name="T21" fmla="*/ 3 h 6"/>
              <a:gd name="T22" fmla="*/ 1 w 6"/>
              <a:gd name="T23" fmla="*/ 4 h 6"/>
              <a:gd name="T24" fmla="*/ 2 w 6"/>
              <a:gd name="T25" fmla="*/ 5 h 6"/>
              <a:gd name="T26" fmla="*/ 3 w 6"/>
              <a:gd name="T27" fmla="*/ 6 h 6"/>
              <a:gd name="T28" fmla="*/ 3 w 6"/>
              <a:gd name="T29" fmla="*/ 6 h 6"/>
              <a:gd name="T30" fmla="*/ 4 w 6"/>
              <a:gd name="T31" fmla="*/ 5 h 6"/>
              <a:gd name="T32" fmla="*/ 5 w 6"/>
              <a:gd name="T33" fmla="*/ 4 h 6"/>
              <a:gd name="T34" fmla="*/ 6 w 6"/>
              <a:gd name="T35" fmla="*/ 4 h 6"/>
              <a:gd name="T36" fmla="*/ 6 w 6"/>
              <a:gd name="T37" fmla="*/ 3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6" y="3"/>
                </a:moveTo>
                <a:lnTo>
                  <a:pt x="6" y="2"/>
                </a:lnTo>
                <a:lnTo>
                  <a:pt x="6" y="1"/>
                </a:lnTo>
                <a:lnTo>
                  <a:pt x="5" y="0"/>
                </a:lnTo>
                <a:lnTo>
                  <a:pt x="4" y="0"/>
                </a:lnTo>
                <a:lnTo>
                  <a:pt x="3" y="0"/>
                </a:lnTo>
                <a:lnTo>
                  <a:pt x="2" y="0"/>
                </a:lnTo>
                <a:lnTo>
                  <a:pt x="1" y="1"/>
                </a:lnTo>
                <a:lnTo>
                  <a:pt x="0" y="2"/>
                </a:lnTo>
                <a:lnTo>
                  <a:pt x="0" y="3"/>
                </a:lnTo>
                <a:lnTo>
                  <a:pt x="1" y="4"/>
                </a:lnTo>
                <a:lnTo>
                  <a:pt x="2" y="5"/>
                </a:lnTo>
                <a:lnTo>
                  <a:pt x="3" y="6"/>
                </a:lnTo>
                <a:lnTo>
                  <a:pt x="4" y="5"/>
                </a:lnTo>
                <a:lnTo>
                  <a:pt x="5" y="4"/>
                </a:lnTo>
                <a:lnTo>
                  <a:pt x="6" y="4"/>
                </a:lnTo>
                <a:lnTo>
                  <a:pt x="6" y="3"/>
                </a:lnTo>
                <a:close/>
              </a:path>
            </a:pathLst>
          </a:custGeom>
          <a:solidFill>
            <a:srgbClr val="000000"/>
          </a:solidFill>
          <a:ln w="9525">
            <a:noFill/>
            <a:round/>
            <a:headEnd/>
            <a:tailEnd/>
          </a:ln>
        </p:spPr>
        <p:txBody>
          <a:bodyPr/>
          <a:lstStyle/>
          <a:p>
            <a:endParaRPr lang="en-GB" dirty="0"/>
          </a:p>
        </p:txBody>
      </p:sp>
      <p:sp>
        <p:nvSpPr>
          <p:cNvPr id="5242" name="Rectangle 630"/>
          <p:cNvSpPr>
            <a:spLocks noChangeArrowheads="1"/>
          </p:cNvSpPr>
          <p:nvPr/>
        </p:nvSpPr>
        <p:spPr bwMode="auto">
          <a:xfrm>
            <a:off x="1107104" y="3779712"/>
            <a:ext cx="1728787" cy="865188"/>
          </a:xfrm>
          <a:prstGeom prst="rect">
            <a:avLst/>
          </a:prstGeom>
          <a:noFill/>
          <a:ln w="9525">
            <a:noFill/>
            <a:miter lim="800000"/>
            <a:headEnd/>
            <a:tailEnd/>
          </a:ln>
        </p:spPr>
        <p:txBody>
          <a:bodyPr/>
          <a:lstStyle/>
          <a:p>
            <a:endParaRPr lang="en-US" dirty="0"/>
          </a:p>
        </p:txBody>
      </p:sp>
      <p:sp>
        <p:nvSpPr>
          <p:cNvPr id="5243" name="Rectangle 655"/>
          <p:cNvSpPr>
            <a:spLocks noChangeArrowheads="1"/>
          </p:cNvSpPr>
          <p:nvPr/>
        </p:nvSpPr>
        <p:spPr bwMode="auto">
          <a:xfrm>
            <a:off x="6199804" y="2454150"/>
            <a:ext cx="428625" cy="265112"/>
          </a:xfrm>
          <a:prstGeom prst="rect">
            <a:avLst/>
          </a:prstGeom>
          <a:noFill/>
          <a:ln w="9525">
            <a:noFill/>
            <a:miter lim="800000"/>
            <a:headEnd/>
            <a:tailEnd/>
          </a:ln>
        </p:spPr>
        <p:txBody>
          <a:bodyPr/>
          <a:lstStyle/>
          <a:p>
            <a:endParaRPr lang="en-US" dirty="0"/>
          </a:p>
        </p:txBody>
      </p:sp>
      <p:sp>
        <p:nvSpPr>
          <p:cNvPr id="5244" name="Oval 657"/>
          <p:cNvSpPr>
            <a:spLocks noChangeArrowheads="1"/>
          </p:cNvSpPr>
          <p:nvPr/>
        </p:nvSpPr>
        <p:spPr bwMode="auto">
          <a:xfrm>
            <a:off x="6266478" y="2420812"/>
            <a:ext cx="125412" cy="114300"/>
          </a:xfrm>
          <a:prstGeom prst="ellipse">
            <a:avLst/>
          </a:prstGeom>
          <a:solidFill>
            <a:srgbClr val="000000"/>
          </a:solidFill>
          <a:ln w="9525">
            <a:solidFill>
              <a:srgbClr val="000000"/>
            </a:solidFill>
            <a:round/>
            <a:headEnd/>
            <a:tailEnd/>
          </a:ln>
        </p:spPr>
        <p:txBody>
          <a:bodyPr/>
          <a:lstStyle/>
          <a:p>
            <a:endParaRPr lang="en-US" dirty="0"/>
          </a:p>
        </p:txBody>
      </p:sp>
      <p:sp>
        <p:nvSpPr>
          <p:cNvPr id="5245" name="Line 659"/>
          <p:cNvSpPr>
            <a:spLocks noChangeShapeType="1"/>
          </p:cNvSpPr>
          <p:nvPr/>
        </p:nvSpPr>
        <p:spPr bwMode="auto">
          <a:xfrm flipV="1">
            <a:off x="3251816" y="2173163"/>
            <a:ext cx="3175" cy="3197225"/>
          </a:xfrm>
          <a:prstGeom prst="line">
            <a:avLst/>
          </a:prstGeom>
          <a:noFill/>
          <a:ln w="28575">
            <a:solidFill>
              <a:srgbClr val="000000"/>
            </a:solidFill>
            <a:round/>
            <a:headEnd/>
            <a:tailEnd/>
          </a:ln>
        </p:spPr>
        <p:txBody>
          <a:bodyPr/>
          <a:lstStyle/>
          <a:p>
            <a:endParaRPr lang="en-GB" dirty="0"/>
          </a:p>
        </p:txBody>
      </p:sp>
      <p:sp>
        <p:nvSpPr>
          <p:cNvPr id="5246" name="Freeform 660"/>
          <p:cNvSpPr>
            <a:spLocks/>
          </p:cNvSpPr>
          <p:nvPr/>
        </p:nvSpPr>
        <p:spPr bwMode="auto">
          <a:xfrm>
            <a:off x="3212128" y="2001712"/>
            <a:ext cx="87312" cy="177800"/>
          </a:xfrm>
          <a:custGeom>
            <a:avLst/>
            <a:gdLst>
              <a:gd name="T0" fmla="*/ 41 w 41"/>
              <a:gd name="T1" fmla="*/ 91 h 91"/>
              <a:gd name="T2" fmla="*/ 21 w 41"/>
              <a:gd name="T3" fmla="*/ 0 h 91"/>
              <a:gd name="T4" fmla="*/ 0 w 41"/>
              <a:gd name="T5" fmla="*/ 91 h 91"/>
              <a:gd name="T6" fmla="*/ 41 w 41"/>
              <a:gd name="T7" fmla="*/ 91 h 91"/>
              <a:gd name="T8" fmla="*/ 0 60000 65536"/>
              <a:gd name="T9" fmla="*/ 0 60000 65536"/>
              <a:gd name="T10" fmla="*/ 0 60000 65536"/>
              <a:gd name="T11" fmla="*/ 0 60000 65536"/>
              <a:gd name="T12" fmla="*/ 0 w 41"/>
              <a:gd name="T13" fmla="*/ 0 h 91"/>
              <a:gd name="T14" fmla="*/ 41 w 41"/>
              <a:gd name="T15" fmla="*/ 91 h 91"/>
            </a:gdLst>
            <a:ahLst/>
            <a:cxnLst>
              <a:cxn ang="T8">
                <a:pos x="T0" y="T1"/>
              </a:cxn>
              <a:cxn ang="T9">
                <a:pos x="T2" y="T3"/>
              </a:cxn>
              <a:cxn ang="T10">
                <a:pos x="T4" y="T5"/>
              </a:cxn>
              <a:cxn ang="T11">
                <a:pos x="T6" y="T7"/>
              </a:cxn>
            </a:cxnLst>
            <a:rect l="T12" t="T13" r="T14" b="T15"/>
            <a:pathLst>
              <a:path w="41" h="91">
                <a:moveTo>
                  <a:pt x="41" y="91"/>
                </a:moveTo>
                <a:lnTo>
                  <a:pt x="21" y="0"/>
                </a:lnTo>
                <a:lnTo>
                  <a:pt x="0" y="91"/>
                </a:lnTo>
                <a:lnTo>
                  <a:pt x="41" y="91"/>
                </a:lnTo>
                <a:close/>
              </a:path>
            </a:pathLst>
          </a:custGeom>
          <a:solidFill>
            <a:srgbClr val="000000"/>
          </a:solidFill>
          <a:ln w="28575" cmpd="sng">
            <a:solidFill>
              <a:srgbClr val="000000"/>
            </a:solidFill>
            <a:round/>
            <a:headEnd/>
            <a:tailEnd/>
          </a:ln>
        </p:spPr>
        <p:txBody>
          <a:bodyPr/>
          <a:lstStyle/>
          <a:p>
            <a:endParaRPr lang="en-GB" dirty="0"/>
          </a:p>
        </p:txBody>
      </p:sp>
      <p:sp>
        <p:nvSpPr>
          <p:cNvPr id="5247" name="Line 662"/>
          <p:cNvSpPr>
            <a:spLocks noChangeShapeType="1"/>
          </p:cNvSpPr>
          <p:nvPr/>
        </p:nvSpPr>
        <p:spPr bwMode="auto">
          <a:xfrm>
            <a:off x="3274040" y="5370387"/>
            <a:ext cx="3468688" cy="1588"/>
          </a:xfrm>
          <a:prstGeom prst="line">
            <a:avLst/>
          </a:prstGeom>
          <a:noFill/>
          <a:ln w="28575">
            <a:solidFill>
              <a:srgbClr val="000000"/>
            </a:solidFill>
            <a:round/>
            <a:headEnd/>
            <a:tailEnd/>
          </a:ln>
        </p:spPr>
        <p:txBody>
          <a:bodyPr/>
          <a:lstStyle/>
          <a:p>
            <a:endParaRPr lang="en-GB" dirty="0"/>
          </a:p>
        </p:txBody>
      </p:sp>
      <p:sp>
        <p:nvSpPr>
          <p:cNvPr id="5248" name="Freeform 663"/>
          <p:cNvSpPr>
            <a:spLocks/>
          </p:cNvSpPr>
          <p:nvPr/>
        </p:nvSpPr>
        <p:spPr bwMode="auto">
          <a:xfrm>
            <a:off x="6739554" y="5330700"/>
            <a:ext cx="192087" cy="80962"/>
          </a:xfrm>
          <a:custGeom>
            <a:avLst/>
            <a:gdLst>
              <a:gd name="T0" fmla="*/ 0 w 91"/>
              <a:gd name="T1" fmla="*/ 41 h 41"/>
              <a:gd name="T2" fmla="*/ 91 w 91"/>
              <a:gd name="T3" fmla="*/ 20 h 41"/>
              <a:gd name="T4" fmla="*/ 0 w 91"/>
              <a:gd name="T5" fmla="*/ 0 h 41"/>
              <a:gd name="T6" fmla="*/ 0 w 91"/>
              <a:gd name="T7" fmla="*/ 41 h 41"/>
              <a:gd name="T8" fmla="*/ 0 60000 65536"/>
              <a:gd name="T9" fmla="*/ 0 60000 65536"/>
              <a:gd name="T10" fmla="*/ 0 60000 65536"/>
              <a:gd name="T11" fmla="*/ 0 60000 65536"/>
              <a:gd name="T12" fmla="*/ 0 w 91"/>
              <a:gd name="T13" fmla="*/ 0 h 41"/>
              <a:gd name="T14" fmla="*/ 91 w 91"/>
              <a:gd name="T15" fmla="*/ 41 h 41"/>
            </a:gdLst>
            <a:ahLst/>
            <a:cxnLst>
              <a:cxn ang="T8">
                <a:pos x="T0" y="T1"/>
              </a:cxn>
              <a:cxn ang="T9">
                <a:pos x="T2" y="T3"/>
              </a:cxn>
              <a:cxn ang="T10">
                <a:pos x="T4" y="T5"/>
              </a:cxn>
              <a:cxn ang="T11">
                <a:pos x="T6" y="T7"/>
              </a:cxn>
            </a:cxnLst>
            <a:rect l="T12" t="T13" r="T14" b="T15"/>
            <a:pathLst>
              <a:path w="91" h="41">
                <a:moveTo>
                  <a:pt x="0" y="41"/>
                </a:moveTo>
                <a:lnTo>
                  <a:pt x="91" y="20"/>
                </a:lnTo>
                <a:lnTo>
                  <a:pt x="0" y="0"/>
                </a:lnTo>
                <a:lnTo>
                  <a:pt x="0" y="41"/>
                </a:lnTo>
                <a:close/>
              </a:path>
            </a:pathLst>
          </a:custGeom>
          <a:solidFill>
            <a:srgbClr val="000000"/>
          </a:solidFill>
          <a:ln w="28575" cmpd="sng">
            <a:solidFill>
              <a:srgbClr val="000000"/>
            </a:solidFill>
            <a:round/>
            <a:headEnd/>
            <a:tailEnd/>
          </a:ln>
        </p:spPr>
        <p:txBody>
          <a:bodyPr/>
          <a:lstStyle/>
          <a:p>
            <a:endParaRPr lang="en-GB" dirty="0"/>
          </a:p>
        </p:txBody>
      </p:sp>
      <p:sp>
        <p:nvSpPr>
          <p:cNvPr id="5249" name="Freeform 664"/>
          <p:cNvSpPr>
            <a:spLocks/>
          </p:cNvSpPr>
          <p:nvPr/>
        </p:nvSpPr>
        <p:spPr bwMode="auto">
          <a:xfrm>
            <a:off x="3248641" y="2171575"/>
            <a:ext cx="3400425" cy="3194050"/>
          </a:xfrm>
          <a:custGeom>
            <a:avLst/>
            <a:gdLst>
              <a:gd name="T0" fmla="*/ 0 w 1607"/>
              <a:gd name="T1" fmla="*/ 1632 h 1639"/>
              <a:gd name="T2" fmla="*/ 7 w 1607"/>
              <a:gd name="T3" fmla="*/ 1639 h 1639"/>
              <a:gd name="T4" fmla="*/ 1607 w 1607"/>
              <a:gd name="T5" fmla="*/ 7 h 1639"/>
              <a:gd name="T6" fmla="*/ 1600 w 1607"/>
              <a:gd name="T7" fmla="*/ 0 h 1639"/>
              <a:gd name="T8" fmla="*/ 0 w 1607"/>
              <a:gd name="T9" fmla="*/ 1632 h 1639"/>
              <a:gd name="T10" fmla="*/ 0 60000 65536"/>
              <a:gd name="T11" fmla="*/ 0 60000 65536"/>
              <a:gd name="T12" fmla="*/ 0 60000 65536"/>
              <a:gd name="T13" fmla="*/ 0 60000 65536"/>
              <a:gd name="T14" fmla="*/ 0 60000 65536"/>
              <a:gd name="T15" fmla="*/ 0 w 1607"/>
              <a:gd name="T16" fmla="*/ 0 h 1639"/>
              <a:gd name="T17" fmla="*/ 1607 w 1607"/>
              <a:gd name="T18" fmla="*/ 1639 h 1639"/>
            </a:gdLst>
            <a:ahLst/>
            <a:cxnLst>
              <a:cxn ang="T10">
                <a:pos x="T0" y="T1"/>
              </a:cxn>
              <a:cxn ang="T11">
                <a:pos x="T2" y="T3"/>
              </a:cxn>
              <a:cxn ang="T12">
                <a:pos x="T4" y="T5"/>
              </a:cxn>
              <a:cxn ang="T13">
                <a:pos x="T6" y="T7"/>
              </a:cxn>
              <a:cxn ang="T14">
                <a:pos x="T8" y="T9"/>
              </a:cxn>
            </a:cxnLst>
            <a:rect l="T15" t="T16" r="T17" b="T18"/>
            <a:pathLst>
              <a:path w="1607" h="1639">
                <a:moveTo>
                  <a:pt x="0" y="1632"/>
                </a:moveTo>
                <a:lnTo>
                  <a:pt x="7" y="1639"/>
                </a:lnTo>
                <a:lnTo>
                  <a:pt x="1607" y="7"/>
                </a:lnTo>
                <a:lnTo>
                  <a:pt x="1600" y="0"/>
                </a:lnTo>
                <a:lnTo>
                  <a:pt x="0" y="1632"/>
                </a:lnTo>
                <a:close/>
              </a:path>
            </a:pathLst>
          </a:custGeom>
          <a:solidFill>
            <a:srgbClr val="0000FF"/>
          </a:solidFill>
          <a:ln w="28575" cmpd="sng">
            <a:solidFill>
              <a:srgbClr val="0000FF"/>
            </a:solidFill>
            <a:round/>
            <a:headEnd/>
            <a:tailEnd/>
          </a:ln>
        </p:spPr>
        <p:txBody>
          <a:bodyPr/>
          <a:lstStyle/>
          <a:p>
            <a:endParaRPr lang="en-GB" dirty="0"/>
          </a:p>
        </p:txBody>
      </p:sp>
      <p:sp>
        <p:nvSpPr>
          <p:cNvPr id="5250" name="Rectangle 973"/>
          <p:cNvSpPr>
            <a:spLocks noChangeArrowheads="1"/>
          </p:cNvSpPr>
          <p:nvPr/>
        </p:nvSpPr>
        <p:spPr bwMode="auto">
          <a:xfrm>
            <a:off x="5001240" y="5370388"/>
            <a:ext cx="1627188" cy="327025"/>
          </a:xfrm>
          <a:prstGeom prst="rect">
            <a:avLst/>
          </a:prstGeom>
          <a:noFill/>
          <a:ln w="9525">
            <a:noFill/>
            <a:miter lim="800000"/>
            <a:headEnd/>
            <a:tailEnd/>
          </a:ln>
        </p:spPr>
        <p:txBody>
          <a:bodyPr/>
          <a:lstStyle/>
          <a:p>
            <a:endParaRPr lang="en-US" dirty="0"/>
          </a:p>
        </p:txBody>
      </p:sp>
      <p:sp>
        <p:nvSpPr>
          <p:cNvPr id="5251" name="Rectangle 974"/>
          <p:cNvSpPr>
            <a:spLocks noChangeArrowheads="1"/>
          </p:cNvSpPr>
          <p:nvPr/>
        </p:nvSpPr>
        <p:spPr bwMode="auto">
          <a:xfrm>
            <a:off x="2263776" y="5923315"/>
            <a:ext cx="5183187" cy="490538"/>
          </a:xfrm>
          <a:prstGeom prst="rect">
            <a:avLst/>
          </a:prstGeom>
          <a:noFill/>
          <a:ln w="9525">
            <a:noFill/>
            <a:miter lim="800000"/>
            <a:headEnd/>
            <a:tailEnd/>
          </a:ln>
        </p:spPr>
        <p:txBody>
          <a:bodyPr/>
          <a:lstStyle/>
          <a:p>
            <a:endParaRPr lang="en-US" dirty="0"/>
          </a:p>
        </p:txBody>
      </p:sp>
      <p:sp>
        <p:nvSpPr>
          <p:cNvPr id="5252" name="Freeform 1073"/>
          <p:cNvSpPr>
            <a:spLocks/>
          </p:cNvSpPr>
          <p:nvPr/>
        </p:nvSpPr>
        <p:spPr bwMode="auto">
          <a:xfrm>
            <a:off x="54695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53" name="Freeform 1074"/>
          <p:cNvSpPr>
            <a:spLocks/>
          </p:cNvSpPr>
          <p:nvPr/>
        </p:nvSpPr>
        <p:spPr bwMode="auto">
          <a:xfrm>
            <a:off x="54949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54" name="Freeform 1075"/>
          <p:cNvSpPr>
            <a:spLocks/>
          </p:cNvSpPr>
          <p:nvPr/>
        </p:nvSpPr>
        <p:spPr bwMode="auto">
          <a:xfrm>
            <a:off x="55203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55" name="Freeform 1076"/>
          <p:cNvSpPr>
            <a:spLocks/>
          </p:cNvSpPr>
          <p:nvPr/>
        </p:nvSpPr>
        <p:spPr bwMode="auto">
          <a:xfrm>
            <a:off x="55457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56" name="Freeform 1077"/>
          <p:cNvSpPr>
            <a:spLocks/>
          </p:cNvSpPr>
          <p:nvPr/>
        </p:nvSpPr>
        <p:spPr bwMode="auto">
          <a:xfrm>
            <a:off x="55711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57" name="Freeform 1078"/>
          <p:cNvSpPr>
            <a:spLocks/>
          </p:cNvSpPr>
          <p:nvPr/>
        </p:nvSpPr>
        <p:spPr bwMode="auto">
          <a:xfrm>
            <a:off x="55965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58" name="Freeform 1102"/>
          <p:cNvSpPr>
            <a:spLocks/>
          </p:cNvSpPr>
          <p:nvPr/>
        </p:nvSpPr>
        <p:spPr bwMode="auto">
          <a:xfrm>
            <a:off x="62061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59" name="Freeform 1103"/>
          <p:cNvSpPr>
            <a:spLocks/>
          </p:cNvSpPr>
          <p:nvPr/>
        </p:nvSpPr>
        <p:spPr bwMode="auto">
          <a:xfrm>
            <a:off x="62315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60" name="Freeform 1104"/>
          <p:cNvSpPr>
            <a:spLocks/>
          </p:cNvSpPr>
          <p:nvPr/>
        </p:nvSpPr>
        <p:spPr bwMode="auto">
          <a:xfrm>
            <a:off x="62569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61" name="Freeform 1105"/>
          <p:cNvSpPr>
            <a:spLocks/>
          </p:cNvSpPr>
          <p:nvPr/>
        </p:nvSpPr>
        <p:spPr bwMode="auto">
          <a:xfrm>
            <a:off x="62823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62" name="Freeform 1106"/>
          <p:cNvSpPr>
            <a:spLocks/>
          </p:cNvSpPr>
          <p:nvPr/>
        </p:nvSpPr>
        <p:spPr bwMode="auto">
          <a:xfrm>
            <a:off x="63077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63" name="Freeform 1107"/>
          <p:cNvSpPr>
            <a:spLocks/>
          </p:cNvSpPr>
          <p:nvPr/>
        </p:nvSpPr>
        <p:spPr bwMode="auto">
          <a:xfrm>
            <a:off x="6333153" y="2484313"/>
            <a:ext cx="12700" cy="11113"/>
          </a:xfrm>
          <a:custGeom>
            <a:avLst/>
            <a:gdLst>
              <a:gd name="T0" fmla="*/ 3 w 6"/>
              <a:gd name="T1" fmla="*/ 0 h 6"/>
              <a:gd name="T2" fmla="*/ 2 w 6"/>
              <a:gd name="T3" fmla="*/ 0 h 6"/>
              <a:gd name="T4" fmla="*/ 1 w 6"/>
              <a:gd name="T5" fmla="*/ 1 h 6"/>
              <a:gd name="T6" fmla="*/ 0 w 6"/>
              <a:gd name="T7" fmla="*/ 2 h 6"/>
              <a:gd name="T8" fmla="*/ 0 w 6"/>
              <a:gd name="T9" fmla="*/ 3 h 6"/>
              <a:gd name="T10" fmla="*/ 0 w 6"/>
              <a:gd name="T11" fmla="*/ 4 h 6"/>
              <a:gd name="T12" fmla="*/ 0 w 6"/>
              <a:gd name="T13" fmla="*/ 5 h 6"/>
              <a:gd name="T14" fmla="*/ 1 w 6"/>
              <a:gd name="T15" fmla="*/ 6 h 6"/>
              <a:gd name="T16" fmla="*/ 2 w 6"/>
              <a:gd name="T17" fmla="*/ 6 h 6"/>
              <a:gd name="T18" fmla="*/ 3 w 6"/>
              <a:gd name="T19" fmla="*/ 6 h 6"/>
              <a:gd name="T20" fmla="*/ 3 w 6"/>
              <a:gd name="T21" fmla="*/ 6 h 6"/>
              <a:gd name="T22" fmla="*/ 4 w 6"/>
              <a:gd name="T23" fmla="*/ 5 h 6"/>
              <a:gd name="T24" fmla="*/ 5 w 6"/>
              <a:gd name="T25" fmla="*/ 4 h 6"/>
              <a:gd name="T26" fmla="*/ 6 w 6"/>
              <a:gd name="T27" fmla="*/ 3 h 6"/>
              <a:gd name="T28" fmla="*/ 6 w 6"/>
              <a:gd name="T29" fmla="*/ 3 h 6"/>
              <a:gd name="T30" fmla="*/ 5 w 6"/>
              <a:gd name="T31" fmla="*/ 2 h 6"/>
              <a:gd name="T32" fmla="*/ 4 w 6"/>
              <a:gd name="T33" fmla="*/ 1 h 6"/>
              <a:gd name="T34" fmla="*/ 4 w 6"/>
              <a:gd name="T35" fmla="*/ 0 h 6"/>
              <a:gd name="T36" fmla="*/ 3 w 6"/>
              <a:gd name="T37" fmla="*/ 0 h 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
              <a:gd name="T58" fmla="*/ 0 h 6"/>
              <a:gd name="T59" fmla="*/ 6 w 6"/>
              <a:gd name="T60" fmla="*/ 6 h 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 h="6">
                <a:moveTo>
                  <a:pt x="3" y="0"/>
                </a:moveTo>
                <a:lnTo>
                  <a:pt x="2" y="0"/>
                </a:lnTo>
                <a:lnTo>
                  <a:pt x="1" y="1"/>
                </a:lnTo>
                <a:lnTo>
                  <a:pt x="0" y="2"/>
                </a:lnTo>
                <a:lnTo>
                  <a:pt x="0" y="3"/>
                </a:lnTo>
                <a:lnTo>
                  <a:pt x="0" y="4"/>
                </a:lnTo>
                <a:lnTo>
                  <a:pt x="0" y="5"/>
                </a:lnTo>
                <a:lnTo>
                  <a:pt x="1" y="6"/>
                </a:lnTo>
                <a:lnTo>
                  <a:pt x="2" y="6"/>
                </a:lnTo>
                <a:lnTo>
                  <a:pt x="3" y="6"/>
                </a:lnTo>
                <a:lnTo>
                  <a:pt x="4" y="5"/>
                </a:lnTo>
                <a:lnTo>
                  <a:pt x="5" y="4"/>
                </a:lnTo>
                <a:lnTo>
                  <a:pt x="6" y="3"/>
                </a:lnTo>
                <a:lnTo>
                  <a:pt x="5" y="2"/>
                </a:lnTo>
                <a:lnTo>
                  <a:pt x="4" y="1"/>
                </a:lnTo>
                <a:lnTo>
                  <a:pt x="4" y="0"/>
                </a:lnTo>
                <a:lnTo>
                  <a:pt x="3" y="0"/>
                </a:lnTo>
                <a:close/>
              </a:path>
            </a:pathLst>
          </a:custGeom>
          <a:solidFill>
            <a:srgbClr val="000000"/>
          </a:solidFill>
          <a:ln w="9525">
            <a:noFill/>
            <a:round/>
            <a:headEnd/>
            <a:tailEnd/>
          </a:ln>
        </p:spPr>
        <p:txBody>
          <a:bodyPr/>
          <a:lstStyle/>
          <a:p>
            <a:endParaRPr lang="en-GB" dirty="0"/>
          </a:p>
        </p:txBody>
      </p:sp>
      <p:sp>
        <p:nvSpPr>
          <p:cNvPr id="5264" name="Rectangle 1284"/>
          <p:cNvSpPr>
            <a:spLocks noChangeArrowheads="1"/>
          </p:cNvSpPr>
          <p:nvPr/>
        </p:nvSpPr>
        <p:spPr bwMode="auto">
          <a:xfrm>
            <a:off x="1107104" y="3779712"/>
            <a:ext cx="1728787" cy="865188"/>
          </a:xfrm>
          <a:prstGeom prst="rect">
            <a:avLst/>
          </a:prstGeom>
          <a:noFill/>
          <a:ln w="9525">
            <a:noFill/>
            <a:miter lim="800000"/>
            <a:headEnd/>
            <a:tailEnd/>
          </a:ln>
        </p:spPr>
        <p:txBody>
          <a:bodyPr/>
          <a:lstStyle/>
          <a:p>
            <a:endParaRPr lang="en-US" dirty="0"/>
          </a:p>
        </p:txBody>
      </p:sp>
      <p:sp>
        <p:nvSpPr>
          <p:cNvPr id="5265" name="Rectangle 1310"/>
          <p:cNvSpPr>
            <a:spLocks noChangeArrowheads="1"/>
          </p:cNvSpPr>
          <p:nvPr/>
        </p:nvSpPr>
        <p:spPr bwMode="auto">
          <a:xfrm>
            <a:off x="6199804" y="2454150"/>
            <a:ext cx="428625" cy="265112"/>
          </a:xfrm>
          <a:prstGeom prst="rect">
            <a:avLst/>
          </a:prstGeom>
          <a:noFill/>
          <a:ln w="9525">
            <a:noFill/>
            <a:miter lim="800000"/>
            <a:headEnd/>
            <a:tailEnd/>
          </a:ln>
        </p:spPr>
        <p:txBody>
          <a:bodyPr/>
          <a:lstStyle/>
          <a:p>
            <a:endParaRPr lang="en-US" dirty="0"/>
          </a:p>
        </p:txBody>
      </p:sp>
      <p:grpSp>
        <p:nvGrpSpPr>
          <p:cNvPr id="2" name="Group 1335"/>
          <p:cNvGrpSpPr>
            <a:grpSpLocks/>
          </p:cNvGrpSpPr>
          <p:nvPr/>
        </p:nvGrpSpPr>
        <p:grpSpPr bwMode="auto">
          <a:xfrm>
            <a:off x="6228378" y="2430337"/>
            <a:ext cx="284162" cy="330200"/>
            <a:chOff x="3773" y="1598"/>
            <a:chExt cx="179" cy="208"/>
          </a:xfrm>
        </p:grpSpPr>
        <p:sp>
          <p:nvSpPr>
            <p:cNvPr id="5294" name="Rectangle 656"/>
            <p:cNvSpPr>
              <a:spLocks noChangeArrowheads="1"/>
            </p:cNvSpPr>
            <p:nvPr/>
          </p:nvSpPr>
          <p:spPr bwMode="auto">
            <a:xfrm>
              <a:off x="3860" y="1652"/>
              <a:ext cx="92" cy="154"/>
            </a:xfrm>
            <a:prstGeom prst="rect">
              <a:avLst/>
            </a:prstGeom>
            <a:noFill/>
            <a:ln w="9525">
              <a:noFill/>
              <a:miter lim="800000"/>
              <a:headEnd/>
              <a:tailEnd/>
            </a:ln>
          </p:spPr>
          <p:txBody>
            <a:bodyPr wrap="none" lIns="0" tIns="0" rIns="0" bIns="0">
              <a:spAutoFit/>
            </a:bodyPr>
            <a:lstStyle/>
            <a:p>
              <a:r>
                <a:rPr lang="en-US" sz="1600" b="1" dirty="0">
                  <a:solidFill>
                    <a:srgbClr val="000000"/>
                  </a:solidFill>
                </a:rPr>
                <a:t>B</a:t>
              </a:r>
              <a:endParaRPr lang="en-US" sz="1600" b="1" dirty="0"/>
            </a:p>
          </p:txBody>
        </p:sp>
        <p:sp>
          <p:nvSpPr>
            <p:cNvPr id="5295" name="Oval 1311"/>
            <p:cNvSpPr>
              <a:spLocks noChangeArrowheads="1"/>
            </p:cNvSpPr>
            <p:nvPr/>
          </p:nvSpPr>
          <p:spPr bwMode="auto">
            <a:xfrm>
              <a:off x="3773" y="1598"/>
              <a:ext cx="97" cy="97"/>
            </a:xfrm>
            <a:prstGeom prst="ellipse">
              <a:avLst/>
            </a:prstGeom>
            <a:solidFill>
              <a:srgbClr val="FF0000"/>
            </a:solidFill>
            <a:ln w="9525">
              <a:solidFill>
                <a:srgbClr val="000000"/>
              </a:solidFill>
              <a:round/>
              <a:headEnd/>
              <a:tailEnd/>
            </a:ln>
          </p:spPr>
          <p:txBody>
            <a:bodyPr/>
            <a:lstStyle/>
            <a:p>
              <a:endParaRPr lang="en-US" dirty="0"/>
            </a:p>
          </p:txBody>
        </p:sp>
      </p:grpSp>
      <p:sp>
        <p:nvSpPr>
          <p:cNvPr id="5267" name="Text Box 1312"/>
          <p:cNvSpPr txBox="1">
            <a:spLocks noChangeArrowheads="1"/>
          </p:cNvSpPr>
          <p:nvPr/>
        </p:nvSpPr>
        <p:spPr bwMode="auto">
          <a:xfrm>
            <a:off x="379412" y="65417"/>
            <a:ext cx="9144000" cy="1292662"/>
          </a:xfrm>
          <a:prstGeom prst="rect">
            <a:avLst/>
          </a:prstGeom>
          <a:noFill/>
          <a:ln w="9525">
            <a:noFill/>
            <a:miter lim="800000"/>
            <a:headEnd/>
            <a:tailEnd/>
          </a:ln>
        </p:spPr>
        <p:txBody>
          <a:bodyPr wrap="square">
            <a:spAutoFit/>
          </a:bodyPr>
          <a:lstStyle/>
          <a:p>
            <a:pPr algn="ctr"/>
            <a:r>
              <a:rPr lang="en-GB" sz="2600" b="1" dirty="0"/>
              <a:t>Pure risk </a:t>
            </a:r>
            <a:r>
              <a:rPr lang="en-US" sz="2600" b="1" dirty="0"/>
              <a:t>has only negative consequences (A to C).</a:t>
            </a:r>
            <a:r>
              <a:rPr lang="en-GB" sz="2600" b="1" dirty="0"/>
              <a:t> </a:t>
            </a:r>
            <a:r>
              <a:rPr lang="en-US" sz="2600" b="1" dirty="0"/>
              <a:t>Speculative risk can have both positive (A to B) and </a:t>
            </a:r>
            <a:br>
              <a:rPr lang="en-US" sz="2600" b="1" dirty="0"/>
            </a:br>
            <a:r>
              <a:rPr lang="en-US" sz="2600" b="1" dirty="0"/>
              <a:t>negative (A to D or A to E) consequences</a:t>
            </a:r>
          </a:p>
        </p:txBody>
      </p:sp>
      <p:sp>
        <p:nvSpPr>
          <p:cNvPr id="5268" name="Text Box 1313"/>
          <p:cNvSpPr txBox="1">
            <a:spLocks noChangeArrowheads="1"/>
          </p:cNvSpPr>
          <p:nvPr/>
        </p:nvSpPr>
        <p:spPr bwMode="auto">
          <a:xfrm>
            <a:off x="1748454" y="1685800"/>
            <a:ext cx="1692275" cy="677862"/>
          </a:xfrm>
          <a:prstGeom prst="rect">
            <a:avLst/>
          </a:prstGeom>
          <a:noFill/>
          <a:ln w="9525">
            <a:noFill/>
            <a:miter lim="800000"/>
            <a:headEnd/>
            <a:tailEnd/>
          </a:ln>
        </p:spPr>
        <p:txBody>
          <a:bodyPr>
            <a:spAutoFit/>
          </a:bodyPr>
          <a:lstStyle/>
          <a:p>
            <a:pPr algn="ctr">
              <a:lnSpc>
                <a:spcPct val="80000"/>
              </a:lnSpc>
              <a:spcBef>
                <a:spcPct val="50000"/>
              </a:spcBef>
            </a:pPr>
            <a:r>
              <a:rPr lang="en-GB" sz="1600" dirty="0"/>
              <a:t>Level/nature of market requirements</a:t>
            </a:r>
          </a:p>
        </p:txBody>
      </p:sp>
      <p:sp>
        <p:nvSpPr>
          <p:cNvPr id="5269" name="Text Box 1314"/>
          <p:cNvSpPr txBox="1">
            <a:spLocks noChangeArrowheads="1"/>
          </p:cNvSpPr>
          <p:nvPr/>
        </p:nvSpPr>
        <p:spPr bwMode="auto">
          <a:xfrm>
            <a:off x="2923203" y="5508501"/>
            <a:ext cx="4699000" cy="287337"/>
          </a:xfrm>
          <a:prstGeom prst="rect">
            <a:avLst/>
          </a:prstGeom>
          <a:noFill/>
          <a:ln w="9525">
            <a:noFill/>
            <a:miter lim="800000"/>
            <a:headEnd/>
            <a:tailEnd/>
          </a:ln>
        </p:spPr>
        <p:txBody>
          <a:bodyPr>
            <a:spAutoFit/>
          </a:bodyPr>
          <a:lstStyle/>
          <a:p>
            <a:pPr algn="ctr">
              <a:lnSpc>
                <a:spcPct val="80000"/>
              </a:lnSpc>
              <a:spcBef>
                <a:spcPct val="50000"/>
              </a:spcBef>
            </a:pPr>
            <a:r>
              <a:rPr lang="en-GB" sz="1600" dirty="0"/>
              <a:t>Level/nature of operations resource capability</a:t>
            </a:r>
          </a:p>
        </p:txBody>
      </p:sp>
      <p:grpSp>
        <p:nvGrpSpPr>
          <p:cNvPr id="3" name="Group 1339"/>
          <p:cNvGrpSpPr>
            <a:grpSpLocks/>
          </p:cNvGrpSpPr>
          <p:nvPr/>
        </p:nvGrpSpPr>
        <p:grpSpPr bwMode="auto">
          <a:xfrm>
            <a:off x="1116628" y="3662238"/>
            <a:ext cx="3440112" cy="993775"/>
            <a:chOff x="553" y="2374"/>
            <a:chExt cx="2167" cy="626"/>
          </a:xfrm>
        </p:grpSpPr>
        <p:sp>
          <p:nvSpPr>
            <p:cNvPr id="5292" name="Rectangle 1285"/>
            <p:cNvSpPr>
              <a:spLocks noChangeArrowheads="1"/>
            </p:cNvSpPr>
            <p:nvPr/>
          </p:nvSpPr>
          <p:spPr bwMode="auto">
            <a:xfrm>
              <a:off x="553" y="2538"/>
              <a:ext cx="1154" cy="462"/>
            </a:xfrm>
            <a:prstGeom prst="rect">
              <a:avLst/>
            </a:prstGeom>
            <a:noFill/>
            <a:ln w="9525">
              <a:noFill/>
              <a:miter lim="800000"/>
              <a:headEnd/>
              <a:tailEnd/>
            </a:ln>
          </p:spPr>
          <p:txBody>
            <a:bodyPr lIns="0" tIns="0" rIns="0" bIns="0">
              <a:spAutoFit/>
            </a:bodyPr>
            <a:lstStyle/>
            <a:p>
              <a:pPr algn="r"/>
              <a:r>
                <a:rPr lang="en-US" sz="1600" dirty="0">
                  <a:solidFill>
                    <a:srgbClr val="000000"/>
                  </a:solidFill>
                </a:rPr>
                <a:t>Pure risk has only negative consequences</a:t>
              </a:r>
              <a:endParaRPr lang="en-US" sz="1600" dirty="0"/>
            </a:p>
          </p:txBody>
        </p:sp>
        <p:sp>
          <p:nvSpPr>
            <p:cNvPr id="5293" name="Line 1321"/>
            <p:cNvSpPr>
              <a:spLocks noChangeShapeType="1"/>
            </p:cNvSpPr>
            <p:nvPr/>
          </p:nvSpPr>
          <p:spPr bwMode="auto">
            <a:xfrm flipV="1">
              <a:off x="1744" y="2374"/>
              <a:ext cx="976" cy="316"/>
            </a:xfrm>
            <a:prstGeom prst="line">
              <a:avLst/>
            </a:prstGeom>
            <a:noFill/>
            <a:ln w="15875">
              <a:solidFill>
                <a:schemeClr val="tx1"/>
              </a:solidFill>
              <a:round/>
              <a:headEnd/>
              <a:tailEnd type="triangle" w="med" len="med"/>
            </a:ln>
          </p:spPr>
          <p:txBody>
            <a:bodyPr/>
            <a:lstStyle/>
            <a:p>
              <a:endParaRPr lang="en-GB" dirty="0"/>
            </a:p>
          </p:txBody>
        </p:sp>
      </p:grpSp>
      <p:grpSp>
        <p:nvGrpSpPr>
          <p:cNvPr id="4" name="Group 1334"/>
          <p:cNvGrpSpPr>
            <a:grpSpLocks/>
          </p:cNvGrpSpPr>
          <p:nvPr/>
        </p:nvGrpSpPr>
        <p:grpSpPr bwMode="auto">
          <a:xfrm>
            <a:off x="5056804" y="3552700"/>
            <a:ext cx="174625" cy="385762"/>
            <a:chOff x="3035" y="2305"/>
            <a:chExt cx="110" cy="243"/>
          </a:xfrm>
        </p:grpSpPr>
        <p:sp>
          <p:nvSpPr>
            <p:cNvPr id="5290" name="Rectangle 321"/>
            <p:cNvSpPr>
              <a:spLocks noChangeArrowheads="1"/>
            </p:cNvSpPr>
            <p:nvPr/>
          </p:nvSpPr>
          <p:spPr bwMode="auto">
            <a:xfrm>
              <a:off x="3053" y="2394"/>
              <a:ext cx="92" cy="154"/>
            </a:xfrm>
            <a:prstGeom prst="rect">
              <a:avLst/>
            </a:prstGeom>
            <a:noFill/>
            <a:ln w="9525">
              <a:noFill/>
              <a:miter lim="800000"/>
              <a:headEnd/>
              <a:tailEnd/>
            </a:ln>
          </p:spPr>
          <p:txBody>
            <a:bodyPr wrap="none" lIns="0" tIns="0" rIns="0" bIns="0">
              <a:spAutoFit/>
            </a:bodyPr>
            <a:lstStyle/>
            <a:p>
              <a:r>
                <a:rPr lang="en-US" sz="1600" b="1" dirty="0">
                  <a:solidFill>
                    <a:srgbClr val="000000"/>
                  </a:solidFill>
                </a:rPr>
                <a:t>A</a:t>
              </a:r>
              <a:endParaRPr lang="en-US" sz="1600" b="1" dirty="0"/>
            </a:p>
          </p:txBody>
        </p:sp>
        <p:sp>
          <p:nvSpPr>
            <p:cNvPr id="5291" name="Oval 1303"/>
            <p:cNvSpPr>
              <a:spLocks noChangeArrowheads="1"/>
            </p:cNvSpPr>
            <p:nvPr/>
          </p:nvSpPr>
          <p:spPr bwMode="auto">
            <a:xfrm>
              <a:off x="3035" y="2305"/>
              <a:ext cx="97" cy="97"/>
            </a:xfrm>
            <a:prstGeom prst="ellipse">
              <a:avLst/>
            </a:prstGeom>
            <a:solidFill>
              <a:srgbClr val="FF0000"/>
            </a:solidFill>
            <a:ln w="9525">
              <a:solidFill>
                <a:srgbClr val="000000"/>
              </a:solidFill>
              <a:round/>
              <a:headEnd/>
              <a:tailEnd/>
            </a:ln>
          </p:spPr>
          <p:txBody>
            <a:bodyPr/>
            <a:lstStyle/>
            <a:p>
              <a:endParaRPr lang="en-US" dirty="0"/>
            </a:p>
          </p:txBody>
        </p:sp>
      </p:grpSp>
      <p:grpSp>
        <p:nvGrpSpPr>
          <p:cNvPr id="5" name="Group 1340"/>
          <p:cNvGrpSpPr>
            <a:grpSpLocks/>
          </p:cNvGrpSpPr>
          <p:nvPr/>
        </p:nvGrpSpPr>
        <p:grpSpPr bwMode="auto">
          <a:xfrm>
            <a:off x="5585441" y="2597026"/>
            <a:ext cx="3287713" cy="1965325"/>
            <a:chOff x="3368" y="1703"/>
            <a:chExt cx="2071" cy="1238"/>
          </a:xfrm>
        </p:grpSpPr>
        <p:sp>
          <p:nvSpPr>
            <p:cNvPr id="5287" name="Rectangle 1322"/>
            <p:cNvSpPr>
              <a:spLocks noChangeArrowheads="1"/>
            </p:cNvSpPr>
            <p:nvPr/>
          </p:nvSpPr>
          <p:spPr bwMode="auto">
            <a:xfrm>
              <a:off x="4286" y="2325"/>
              <a:ext cx="1153" cy="616"/>
            </a:xfrm>
            <a:prstGeom prst="rect">
              <a:avLst/>
            </a:prstGeom>
            <a:noFill/>
            <a:ln w="9525">
              <a:noFill/>
              <a:miter lim="800000"/>
              <a:headEnd/>
              <a:tailEnd/>
            </a:ln>
          </p:spPr>
          <p:txBody>
            <a:bodyPr lIns="0" tIns="0" rIns="0" bIns="0">
              <a:spAutoFit/>
            </a:bodyPr>
            <a:lstStyle/>
            <a:p>
              <a:r>
                <a:rPr lang="en-US" sz="1600" dirty="0">
                  <a:solidFill>
                    <a:srgbClr val="000000"/>
                  </a:solidFill>
                </a:rPr>
                <a:t>Speculative risk can have both positive and negative consequences</a:t>
              </a:r>
              <a:endParaRPr lang="en-US" sz="1600" dirty="0"/>
            </a:p>
          </p:txBody>
        </p:sp>
        <p:sp>
          <p:nvSpPr>
            <p:cNvPr id="5288" name="Line 1323"/>
            <p:cNvSpPr>
              <a:spLocks noChangeShapeType="1"/>
            </p:cNvSpPr>
            <p:nvPr/>
          </p:nvSpPr>
          <p:spPr bwMode="auto">
            <a:xfrm flipH="1" flipV="1">
              <a:off x="3840" y="2065"/>
              <a:ext cx="401" cy="454"/>
            </a:xfrm>
            <a:prstGeom prst="line">
              <a:avLst/>
            </a:prstGeom>
            <a:noFill/>
            <a:ln w="15875">
              <a:solidFill>
                <a:schemeClr val="tx1"/>
              </a:solidFill>
              <a:round/>
              <a:headEnd/>
              <a:tailEnd type="triangle" w="med" len="med"/>
            </a:ln>
          </p:spPr>
          <p:txBody>
            <a:bodyPr/>
            <a:lstStyle/>
            <a:p>
              <a:endParaRPr lang="en-GB" dirty="0"/>
            </a:p>
          </p:txBody>
        </p:sp>
        <p:sp>
          <p:nvSpPr>
            <p:cNvPr id="5289" name="Line 1324"/>
            <p:cNvSpPr>
              <a:spLocks noChangeShapeType="1"/>
            </p:cNvSpPr>
            <p:nvPr/>
          </p:nvSpPr>
          <p:spPr bwMode="auto">
            <a:xfrm flipH="1" flipV="1">
              <a:off x="3368" y="1703"/>
              <a:ext cx="872" cy="895"/>
            </a:xfrm>
            <a:prstGeom prst="line">
              <a:avLst/>
            </a:prstGeom>
            <a:noFill/>
            <a:ln w="15875">
              <a:solidFill>
                <a:schemeClr val="tx1"/>
              </a:solidFill>
              <a:round/>
              <a:headEnd/>
              <a:tailEnd type="triangle" w="med" len="med"/>
            </a:ln>
          </p:spPr>
          <p:txBody>
            <a:bodyPr/>
            <a:lstStyle/>
            <a:p>
              <a:endParaRPr lang="en-GB" dirty="0"/>
            </a:p>
          </p:txBody>
        </p:sp>
      </p:grpSp>
      <p:grpSp>
        <p:nvGrpSpPr>
          <p:cNvPr id="6" name="Group 1341"/>
          <p:cNvGrpSpPr>
            <a:grpSpLocks/>
          </p:cNvGrpSpPr>
          <p:nvPr/>
        </p:nvGrpSpPr>
        <p:grpSpPr bwMode="auto">
          <a:xfrm>
            <a:off x="3824904" y="2006475"/>
            <a:ext cx="1277937" cy="3492500"/>
            <a:chOff x="2259" y="1331"/>
            <a:chExt cx="805" cy="2200"/>
          </a:xfrm>
        </p:grpSpPr>
        <p:sp>
          <p:nvSpPr>
            <p:cNvPr id="5282" name="Line 1331"/>
            <p:cNvSpPr>
              <a:spLocks noChangeShapeType="1"/>
            </p:cNvSpPr>
            <p:nvPr/>
          </p:nvSpPr>
          <p:spPr bwMode="auto">
            <a:xfrm rot="16200000" flipV="1">
              <a:off x="1264" y="2423"/>
              <a:ext cx="2200" cy="16"/>
            </a:xfrm>
            <a:prstGeom prst="line">
              <a:avLst/>
            </a:prstGeom>
            <a:noFill/>
            <a:ln w="22225">
              <a:solidFill>
                <a:schemeClr val="tx1"/>
              </a:solidFill>
              <a:prstDash val="dash"/>
              <a:round/>
              <a:headEnd/>
              <a:tailEnd/>
            </a:ln>
          </p:spPr>
          <p:txBody>
            <a:bodyPr/>
            <a:lstStyle/>
            <a:p>
              <a:endParaRPr lang="en-GB" dirty="0"/>
            </a:p>
          </p:txBody>
        </p:sp>
        <p:grpSp>
          <p:nvGrpSpPr>
            <p:cNvPr id="7" name="Group 1338"/>
            <p:cNvGrpSpPr>
              <a:grpSpLocks/>
            </p:cNvGrpSpPr>
            <p:nvPr/>
          </p:nvGrpSpPr>
          <p:grpSpPr bwMode="auto">
            <a:xfrm>
              <a:off x="2259" y="2192"/>
              <a:ext cx="805" cy="219"/>
              <a:chOff x="2259" y="2192"/>
              <a:chExt cx="805" cy="219"/>
            </a:xfrm>
          </p:grpSpPr>
          <p:sp>
            <p:nvSpPr>
              <p:cNvPr id="5284" name="Oval 648"/>
              <p:cNvSpPr>
                <a:spLocks noChangeArrowheads="1"/>
              </p:cNvSpPr>
              <p:nvPr/>
            </p:nvSpPr>
            <p:spPr bwMode="auto">
              <a:xfrm>
                <a:off x="2331" y="2314"/>
                <a:ext cx="97" cy="97"/>
              </a:xfrm>
              <a:prstGeom prst="ellipse">
                <a:avLst/>
              </a:prstGeom>
              <a:solidFill>
                <a:srgbClr val="FF0000"/>
              </a:solidFill>
              <a:ln w="9525">
                <a:solidFill>
                  <a:srgbClr val="000000"/>
                </a:solidFill>
                <a:round/>
                <a:headEnd/>
                <a:tailEnd/>
              </a:ln>
            </p:spPr>
            <p:txBody>
              <a:bodyPr/>
              <a:lstStyle/>
              <a:p>
                <a:endParaRPr lang="en-US" dirty="0"/>
              </a:p>
            </p:txBody>
          </p:sp>
          <p:sp>
            <p:nvSpPr>
              <p:cNvPr id="5285" name="Line 1320"/>
              <p:cNvSpPr>
                <a:spLocks noChangeShapeType="1"/>
              </p:cNvSpPr>
              <p:nvPr/>
            </p:nvSpPr>
            <p:spPr bwMode="auto">
              <a:xfrm flipH="1">
                <a:off x="2432" y="2345"/>
                <a:ext cx="632" cy="0"/>
              </a:xfrm>
              <a:prstGeom prst="line">
                <a:avLst/>
              </a:prstGeom>
              <a:noFill/>
              <a:ln w="38100">
                <a:solidFill>
                  <a:srgbClr val="FF0000"/>
                </a:solidFill>
                <a:prstDash val="sysDot"/>
                <a:round/>
                <a:headEnd/>
                <a:tailEnd type="triangle" w="med" len="med"/>
              </a:ln>
            </p:spPr>
            <p:txBody>
              <a:bodyPr/>
              <a:lstStyle/>
              <a:p>
                <a:endParaRPr lang="en-GB" dirty="0"/>
              </a:p>
            </p:txBody>
          </p:sp>
          <p:sp>
            <p:nvSpPr>
              <p:cNvPr id="5286" name="Rectangle 1325"/>
              <p:cNvSpPr>
                <a:spLocks noChangeArrowheads="1"/>
              </p:cNvSpPr>
              <p:nvPr/>
            </p:nvSpPr>
            <p:spPr bwMode="auto">
              <a:xfrm>
                <a:off x="2259" y="2192"/>
                <a:ext cx="92" cy="154"/>
              </a:xfrm>
              <a:prstGeom prst="rect">
                <a:avLst/>
              </a:prstGeom>
              <a:noFill/>
              <a:ln w="9525">
                <a:noFill/>
                <a:miter lim="800000"/>
                <a:headEnd/>
                <a:tailEnd/>
              </a:ln>
            </p:spPr>
            <p:txBody>
              <a:bodyPr wrap="none" lIns="0" tIns="0" rIns="0" bIns="0">
                <a:spAutoFit/>
              </a:bodyPr>
              <a:lstStyle/>
              <a:p>
                <a:r>
                  <a:rPr lang="en-US" sz="1600" b="1" dirty="0">
                    <a:solidFill>
                      <a:srgbClr val="000000"/>
                    </a:solidFill>
                  </a:rPr>
                  <a:t>C</a:t>
                </a:r>
                <a:endParaRPr lang="en-US" sz="1600" b="1" dirty="0"/>
              </a:p>
            </p:txBody>
          </p:sp>
        </p:grpSp>
      </p:grpSp>
      <p:grpSp>
        <p:nvGrpSpPr>
          <p:cNvPr id="8" name="Group 1336"/>
          <p:cNvGrpSpPr>
            <a:grpSpLocks/>
          </p:cNvGrpSpPr>
          <p:nvPr/>
        </p:nvGrpSpPr>
        <p:grpSpPr bwMode="auto">
          <a:xfrm>
            <a:off x="5115540" y="2282701"/>
            <a:ext cx="484188" cy="1296987"/>
            <a:chOff x="3072" y="1505"/>
            <a:chExt cx="305" cy="817"/>
          </a:xfrm>
        </p:grpSpPr>
        <p:sp>
          <p:nvSpPr>
            <p:cNvPr id="5279" name="Oval 1316"/>
            <p:cNvSpPr>
              <a:spLocks noChangeArrowheads="1"/>
            </p:cNvSpPr>
            <p:nvPr/>
          </p:nvSpPr>
          <p:spPr bwMode="auto">
            <a:xfrm>
              <a:off x="3280" y="1603"/>
              <a:ext cx="97" cy="97"/>
            </a:xfrm>
            <a:prstGeom prst="ellipse">
              <a:avLst/>
            </a:prstGeom>
            <a:solidFill>
              <a:srgbClr val="FF0000"/>
            </a:solidFill>
            <a:ln w="9525">
              <a:solidFill>
                <a:srgbClr val="000000"/>
              </a:solidFill>
              <a:round/>
              <a:headEnd/>
              <a:tailEnd/>
            </a:ln>
          </p:spPr>
          <p:txBody>
            <a:bodyPr/>
            <a:lstStyle/>
            <a:p>
              <a:endParaRPr lang="en-US" dirty="0"/>
            </a:p>
          </p:txBody>
        </p:sp>
        <p:sp>
          <p:nvSpPr>
            <p:cNvPr id="5280" name="Line 1319"/>
            <p:cNvSpPr>
              <a:spLocks noChangeShapeType="1"/>
            </p:cNvSpPr>
            <p:nvPr/>
          </p:nvSpPr>
          <p:spPr bwMode="auto">
            <a:xfrm flipV="1">
              <a:off x="3072" y="1673"/>
              <a:ext cx="224" cy="649"/>
            </a:xfrm>
            <a:prstGeom prst="line">
              <a:avLst/>
            </a:prstGeom>
            <a:noFill/>
            <a:ln w="38100">
              <a:solidFill>
                <a:srgbClr val="FF0000"/>
              </a:solidFill>
              <a:prstDash val="sysDot"/>
              <a:round/>
              <a:headEnd/>
              <a:tailEnd type="triangle" w="med" len="med"/>
            </a:ln>
          </p:spPr>
          <p:txBody>
            <a:bodyPr/>
            <a:lstStyle/>
            <a:p>
              <a:endParaRPr lang="en-GB" dirty="0"/>
            </a:p>
          </p:txBody>
        </p:sp>
        <p:sp>
          <p:nvSpPr>
            <p:cNvPr id="5281" name="Rectangle 1326"/>
            <p:cNvSpPr>
              <a:spLocks noChangeArrowheads="1"/>
            </p:cNvSpPr>
            <p:nvPr/>
          </p:nvSpPr>
          <p:spPr bwMode="auto">
            <a:xfrm>
              <a:off x="3192" y="1505"/>
              <a:ext cx="92" cy="154"/>
            </a:xfrm>
            <a:prstGeom prst="rect">
              <a:avLst/>
            </a:prstGeom>
            <a:noFill/>
            <a:ln w="9525">
              <a:noFill/>
              <a:miter lim="800000"/>
              <a:headEnd/>
              <a:tailEnd/>
            </a:ln>
          </p:spPr>
          <p:txBody>
            <a:bodyPr wrap="none" lIns="0" tIns="0" rIns="0" bIns="0">
              <a:spAutoFit/>
            </a:bodyPr>
            <a:lstStyle/>
            <a:p>
              <a:r>
                <a:rPr lang="en-US" sz="1600" b="1" dirty="0">
                  <a:solidFill>
                    <a:srgbClr val="000000"/>
                  </a:solidFill>
                </a:rPr>
                <a:t>D</a:t>
              </a:r>
              <a:endParaRPr lang="en-US" sz="1600" b="1" dirty="0"/>
            </a:p>
          </p:txBody>
        </p:sp>
      </p:grpSp>
      <p:grpSp>
        <p:nvGrpSpPr>
          <p:cNvPr id="9" name="Group 1337"/>
          <p:cNvGrpSpPr>
            <a:grpSpLocks/>
          </p:cNvGrpSpPr>
          <p:nvPr/>
        </p:nvGrpSpPr>
        <p:grpSpPr bwMode="auto">
          <a:xfrm>
            <a:off x="5115541" y="2955800"/>
            <a:ext cx="1387475" cy="646112"/>
            <a:chOff x="3072" y="1929"/>
            <a:chExt cx="874" cy="407"/>
          </a:xfrm>
        </p:grpSpPr>
        <p:sp>
          <p:nvSpPr>
            <p:cNvPr id="5276" name="Oval 1317"/>
            <p:cNvSpPr>
              <a:spLocks noChangeArrowheads="1"/>
            </p:cNvSpPr>
            <p:nvPr/>
          </p:nvSpPr>
          <p:spPr bwMode="auto">
            <a:xfrm>
              <a:off x="3757" y="1984"/>
              <a:ext cx="97" cy="97"/>
            </a:xfrm>
            <a:prstGeom prst="ellipse">
              <a:avLst/>
            </a:prstGeom>
            <a:solidFill>
              <a:srgbClr val="FF0000"/>
            </a:solidFill>
            <a:ln w="9525">
              <a:solidFill>
                <a:srgbClr val="000000"/>
              </a:solidFill>
              <a:round/>
              <a:headEnd/>
              <a:tailEnd/>
            </a:ln>
          </p:spPr>
          <p:txBody>
            <a:bodyPr/>
            <a:lstStyle/>
            <a:p>
              <a:endParaRPr lang="en-US" dirty="0"/>
            </a:p>
          </p:txBody>
        </p:sp>
        <p:sp>
          <p:nvSpPr>
            <p:cNvPr id="5277" name="Line 1318"/>
            <p:cNvSpPr>
              <a:spLocks noChangeShapeType="1"/>
            </p:cNvSpPr>
            <p:nvPr/>
          </p:nvSpPr>
          <p:spPr bwMode="auto">
            <a:xfrm flipV="1">
              <a:off x="3072" y="2035"/>
              <a:ext cx="680" cy="301"/>
            </a:xfrm>
            <a:prstGeom prst="line">
              <a:avLst/>
            </a:prstGeom>
            <a:noFill/>
            <a:ln w="38100">
              <a:solidFill>
                <a:srgbClr val="FF0000"/>
              </a:solidFill>
              <a:prstDash val="sysDot"/>
              <a:round/>
              <a:headEnd/>
              <a:tailEnd type="triangle" w="med" len="med"/>
            </a:ln>
          </p:spPr>
          <p:txBody>
            <a:bodyPr/>
            <a:lstStyle/>
            <a:p>
              <a:endParaRPr lang="en-GB" dirty="0"/>
            </a:p>
          </p:txBody>
        </p:sp>
        <p:sp>
          <p:nvSpPr>
            <p:cNvPr id="5278" name="Rectangle 1327"/>
            <p:cNvSpPr>
              <a:spLocks noChangeArrowheads="1"/>
            </p:cNvSpPr>
            <p:nvPr/>
          </p:nvSpPr>
          <p:spPr bwMode="auto">
            <a:xfrm>
              <a:off x="3861" y="1929"/>
              <a:ext cx="85" cy="154"/>
            </a:xfrm>
            <a:prstGeom prst="rect">
              <a:avLst/>
            </a:prstGeom>
            <a:noFill/>
            <a:ln w="9525">
              <a:noFill/>
              <a:miter lim="800000"/>
              <a:headEnd/>
              <a:tailEnd/>
            </a:ln>
          </p:spPr>
          <p:txBody>
            <a:bodyPr wrap="none" lIns="0" tIns="0" rIns="0" bIns="0">
              <a:spAutoFit/>
            </a:bodyPr>
            <a:lstStyle/>
            <a:p>
              <a:r>
                <a:rPr lang="en-US" sz="1600" b="1" dirty="0">
                  <a:solidFill>
                    <a:srgbClr val="000000"/>
                  </a:solidFill>
                </a:rPr>
                <a:t>E</a:t>
              </a:r>
              <a:endParaRPr lang="en-US" sz="1600" b="1"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right)">
                                      <p:cBhvr>
                                        <p:cTn id="17" dur="1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dissolv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ipe(down)">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down)">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dissolv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8"/>
          <p:cNvSpPr>
            <a:spLocks noChangeArrowheads="1"/>
          </p:cNvSpPr>
          <p:nvPr/>
        </p:nvSpPr>
        <p:spPr bwMode="auto">
          <a:xfrm>
            <a:off x="1195388" y="1506202"/>
            <a:ext cx="7548563" cy="4489904"/>
          </a:xfrm>
          <a:prstGeom prst="rect">
            <a:avLst/>
          </a:prstGeom>
          <a:solidFill>
            <a:schemeClr val="bg1">
              <a:lumMod val="95000"/>
            </a:schemeClr>
          </a:solidFill>
          <a:ln w="9525">
            <a:noFill/>
            <a:miter lim="800000"/>
            <a:headEnd/>
            <a:tailEnd/>
          </a:ln>
        </p:spPr>
        <p:txBody>
          <a:bodyPr wrap="none" anchor="ctr"/>
          <a:lstStyle/>
          <a:p>
            <a:endParaRPr lang="en-US" dirty="0"/>
          </a:p>
        </p:txBody>
      </p:sp>
      <p:sp>
        <p:nvSpPr>
          <p:cNvPr id="12291" name="Line 2"/>
          <p:cNvSpPr>
            <a:spLocks noChangeShapeType="1"/>
          </p:cNvSpPr>
          <p:nvPr/>
        </p:nvSpPr>
        <p:spPr bwMode="auto">
          <a:xfrm>
            <a:off x="1211262" y="2290880"/>
            <a:ext cx="0" cy="3690938"/>
          </a:xfrm>
          <a:prstGeom prst="line">
            <a:avLst/>
          </a:prstGeom>
          <a:noFill/>
          <a:ln w="12700">
            <a:solidFill>
              <a:schemeClr val="tx1"/>
            </a:solidFill>
            <a:round/>
            <a:headEnd type="none" w="sm" len="sm"/>
            <a:tailEnd type="none" w="sm" len="med"/>
          </a:ln>
        </p:spPr>
        <p:txBody>
          <a:bodyPr/>
          <a:lstStyle/>
          <a:p>
            <a:endParaRPr lang="en-GB" dirty="0"/>
          </a:p>
        </p:txBody>
      </p:sp>
      <p:sp>
        <p:nvSpPr>
          <p:cNvPr id="12292" name="Line 3"/>
          <p:cNvSpPr>
            <a:spLocks noChangeShapeType="1"/>
          </p:cNvSpPr>
          <p:nvPr/>
        </p:nvSpPr>
        <p:spPr bwMode="auto">
          <a:xfrm>
            <a:off x="1585912"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293" name="Line 4"/>
          <p:cNvSpPr>
            <a:spLocks noChangeShapeType="1"/>
          </p:cNvSpPr>
          <p:nvPr/>
        </p:nvSpPr>
        <p:spPr bwMode="auto">
          <a:xfrm>
            <a:off x="1960562"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294" name="Line 5"/>
          <p:cNvSpPr>
            <a:spLocks noChangeShapeType="1"/>
          </p:cNvSpPr>
          <p:nvPr/>
        </p:nvSpPr>
        <p:spPr bwMode="auto">
          <a:xfrm>
            <a:off x="2336800"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295" name="Line 6"/>
          <p:cNvSpPr>
            <a:spLocks noChangeShapeType="1"/>
          </p:cNvSpPr>
          <p:nvPr/>
        </p:nvSpPr>
        <p:spPr bwMode="auto">
          <a:xfrm>
            <a:off x="2711450"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296" name="Line 7"/>
          <p:cNvSpPr>
            <a:spLocks noChangeShapeType="1"/>
          </p:cNvSpPr>
          <p:nvPr/>
        </p:nvSpPr>
        <p:spPr bwMode="auto">
          <a:xfrm>
            <a:off x="3086100"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297" name="Line 8"/>
          <p:cNvSpPr>
            <a:spLocks noChangeShapeType="1"/>
          </p:cNvSpPr>
          <p:nvPr/>
        </p:nvSpPr>
        <p:spPr bwMode="auto">
          <a:xfrm>
            <a:off x="3460750"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298" name="Line 9"/>
          <p:cNvSpPr>
            <a:spLocks noChangeShapeType="1"/>
          </p:cNvSpPr>
          <p:nvPr/>
        </p:nvSpPr>
        <p:spPr bwMode="auto">
          <a:xfrm>
            <a:off x="3836987"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299" name="Line 10"/>
          <p:cNvSpPr>
            <a:spLocks noChangeShapeType="1"/>
          </p:cNvSpPr>
          <p:nvPr/>
        </p:nvSpPr>
        <p:spPr bwMode="auto">
          <a:xfrm>
            <a:off x="4211637"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00" name="Line 11"/>
          <p:cNvSpPr>
            <a:spLocks noChangeShapeType="1"/>
          </p:cNvSpPr>
          <p:nvPr/>
        </p:nvSpPr>
        <p:spPr bwMode="auto">
          <a:xfrm>
            <a:off x="4586287" y="2257544"/>
            <a:ext cx="0" cy="3692525"/>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01" name="Line 12"/>
          <p:cNvSpPr>
            <a:spLocks noChangeShapeType="1"/>
          </p:cNvSpPr>
          <p:nvPr/>
        </p:nvSpPr>
        <p:spPr bwMode="auto">
          <a:xfrm>
            <a:off x="4962525"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02" name="Line 13"/>
          <p:cNvSpPr>
            <a:spLocks noChangeShapeType="1"/>
          </p:cNvSpPr>
          <p:nvPr/>
        </p:nvSpPr>
        <p:spPr bwMode="auto">
          <a:xfrm>
            <a:off x="5337175"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03" name="Line 14"/>
          <p:cNvSpPr>
            <a:spLocks noChangeShapeType="1"/>
          </p:cNvSpPr>
          <p:nvPr/>
        </p:nvSpPr>
        <p:spPr bwMode="auto">
          <a:xfrm>
            <a:off x="5711825"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04" name="Line 15"/>
          <p:cNvSpPr>
            <a:spLocks noChangeShapeType="1"/>
          </p:cNvSpPr>
          <p:nvPr/>
        </p:nvSpPr>
        <p:spPr bwMode="auto">
          <a:xfrm>
            <a:off x="6086475"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05" name="Line 16"/>
          <p:cNvSpPr>
            <a:spLocks noChangeShapeType="1"/>
          </p:cNvSpPr>
          <p:nvPr/>
        </p:nvSpPr>
        <p:spPr bwMode="auto">
          <a:xfrm>
            <a:off x="6462712"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06" name="Line 17"/>
          <p:cNvSpPr>
            <a:spLocks noChangeShapeType="1"/>
          </p:cNvSpPr>
          <p:nvPr/>
        </p:nvSpPr>
        <p:spPr bwMode="auto">
          <a:xfrm>
            <a:off x="6837362"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07" name="Line 18"/>
          <p:cNvSpPr>
            <a:spLocks noChangeShapeType="1"/>
          </p:cNvSpPr>
          <p:nvPr/>
        </p:nvSpPr>
        <p:spPr bwMode="auto">
          <a:xfrm>
            <a:off x="7212012"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08" name="Line 19"/>
          <p:cNvSpPr>
            <a:spLocks noChangeShapeType="1"/>
          </p:cNvSpPr>
          <p:nvPr/>
        </p:nvSpPr>
        <p:spPr bwMode="auto">
          <a:xfrm>
            <a:off x="7586662"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09" name="Line 20"/>
          <p:cNvSpPr>
            <a:spLocks noChangeShapeType="1"/>
          </p:cNvSpPr>
          <p:nvPr/>
        </p:nvSpPr>
        <p:spPr bwMode="auto">
          <a:xfrm>
            <a:off x="7962900"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10" name="Line 21"/>
          <p:cNvSpPr>
            <a:spLocks noChangeShapeType="1"/>
          </p:cNvSpPr>
          <p:nvPr/>
        </p:nvSpPr>
        <p:spPr bwMode="auto">
          <a:xfrm>
            <a:off x="8337550"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11" name="Line 22"/>
          <p:cNvSpPr>
            <a:spLocks noChangeShapeType="1"/>
          </p:cNvSpPr>
          <p:nvPr/>
        </p:nvSpPr>
        <p:spPr bwMode="auto">
          <a:xfrm>
            <a:off x="8712200" y="2290880"/>
            <a:ext cx="0" cy="3690938"/>
          </a:xfrm>
          <a:prstGeom prst="line">
            <a:avLst/>
          </a:prstGeom>
          <a:noFill/>
          <a:ln w="12700">
            <a:solidFill>
              <a:srgbClr val="B2B2B2"/>
            </a:solidFill>
            <a:prstDash val="sysDot"/>
            <a:round/>
            <a:headEnd type="none" w="sm" len="sm"/>
            <a:tailEnd type="none" w="sm" len="med"/>
          </a:ln>
        </p:spPr>
        <p:txBody>
          <a:bodyPr/>
          <a:lstStyle/>
          <a:p>
            <a:endParaRPr lang="en-GB" dirty="0"/>
          </a:p>
        </p:txBody>
      </p:sp>
      <p:sp>
        <p:nvSpPr>
          <p:cNvPr id="12312" name="Line 23"/>
          <p:cNvSpPr>
            <a:spLocks noChangeShapeType="1"/>
          </p:cNvSpPr>
          <p:nvPr/>
        </p:nvSpPr>
        <p:spPr bwMode="auto">
          <a:xfrm>
            <a:off x="1211262" y="5981818"/>
            <a:ext cx="7531100" cy="0"/>
          </a:xfrm>
          <a:prstGeom prst="line">
            <a:avLst/>
          </a:prstGeom>
          <a:noFill/>
          <a:ln w="12700">
            <a:solidFill>
              <a:schemeClr val="tx1"/>
            </a:solidFill>
            <a:round/>
            <a:headEnd type="none" w="sm" len="sm"/>
            <a:tailEnd type="none" w="sm" len="med"/>
          </a:ln>
        </p:spPr>
        <p:txBody>
          <a:bodyPr/>
          <a:lstStyle/>
          <a:p>
            <a:endParaRPr lang="en-GB" dirty="0"/>
          </a:p>
        </p:txBody>
      </p:sp>
      <p:grpSp>
        <p:nvGrpSpPr>
          <p:cNvPr id="2" name="Group 53"/>
          <p:cNvGrpSpPr>
            <a:grpSpLocks/>
          </p:cNvGrpSpPr>
          <p:nvPr/>
        </p:nvGrpSpPr>
        <p:grpSpPr bwMode="auto">
          <a:xfrm>
            <a:off x="1539875" y="3511668"/>
            <a:ext cx="7167562" cy="1543050"/>
            <a:chOff x="731" y="2077"/>
            <a:chExt cx="4515" cy="972"/>
          </a:xfrm>
        </p:grpSpPr>
        <p:sp>
          <p:nvSpPr>
            <p:cNvPr id="12335" name="Freeform 27"/>
            <p:cNvSpPr>
              <a:spLocks/>
            </p:cNvSpPr>
            <p:nvPr/>
          </p:nvSpPr>
          <p:spPr bwMode="auto">
            <a:xfrm>
              <a:off x="731" y="2077"/>
              <a:ext cx="4515" cy="658"/>
            </a:xfrm>
            <a:custGeom>
              <a:avLst/>
              <a:gdLst>
                <a:gd name="T0" fmla="*/ 0 w 2752"/>
                <a:gd name="T1" fmla="*/ 196 h 448"/>
                <a:gd name="T2" fmla="*/ 164 w 2752"/>
                <a:gd name="T3" fmla="*/ 144 h 448"/>
                <a:gd name="T4" fmla="*/ 304 w 2752"/>
                <a:gd name="T5" fmla="*/ 164 h 448"/>
                <a:gd name="T6" fmla="*/ 448 w 2752"/>
                <a:gd name="T7" fmla="*/ 236 h 448"/>
                <a:gd name="T8" fmla="*/ 596 w 2752"/>
                <a:gd name="T9" fmla="*/ 220 h 448"/>
                <a:gd name="T10" fmla="*/ 736 w 2752"/>
                <a:gd name="T11" fmla="*/ 152 h 448"/>
                <a:gd name="T12" fmla="*/ 884 w 2752"/>
                <a:gd name="T13" fmla="*/ 268 h 448"/>
                <a:gd name="T14" fmla="*/ 1024 w 2752"/>
                <a:gd name="T15" fmla="*/ 140 h 448"/>
                <a:gd name="T16" fmla="*/ 1168 w 2752"/>
                <a:gd name="T17" fmla="*/ 244 h 448"/>
                <a:gd name="T18" fmla="*/ 1320 w 2752"/>
                <a:gd name="T19" fmla="*/ 300 h 448"/>
                <a:gd name="T20" fmla="*/ 1452 w 2752"/>
                <a:gd name="T21" fmla="*/ 448 h 448"/>
                <a:gd name="T22" fmla="*/ 1608 w 2752"/>
                <a:gd name="T23" fmla="*/ 380 h 448"/>
                <a:gd name="T24" fmla="*/ 1740 w 2752"/>
                <a:gd name="T25" fmla="*/ 400 h 448"/>
                <a:gd name="T26" fmla="*/ 1892 w 2752"/>
                <a:gd name="T27" fmla="*/ 288 h 448"/>
                <a:gd name="T28" fmla="*/ 2036 w 2752"/>
                <a:gd name="T29" fmla="*/ 240 h 448"/>
                <a:gd name="T30" fmla="*/ 2180 w 2752"/>
                <a:gd name="T31" fmla="*/ 272 h 448"/>
                <a:gd name="T32" fmla="*/ 2324 w 2752"/>
                <a:gd name="T33" fmla="*/ 172 h 448"/>
                <a:gd name="T34" fmla="*/ 2472 w 2752"/>
                <a:gd name="T35" fmla="*/ 96 h 448"/>
                <a:gd name="T36" fmla="*/ 2612 w 2752"/>
                <a:gd name="T37" fmla="*/ 72 h 448"/>
                <a:gd name="T38" fmla="*/ 2752 w 2752"/>
                <a:gd name="T39" fmla="*/ 0 h 44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752"/>
                <a:gd name="T61" fmla="*/ 0 h 448"/>
                <a:gd name="T62" fmla="*/ 2752 w 2752"/>
                <a:gd name="T63" fmla="*/ 448 h 44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752" h="448">
                  <a:moveTo>
                    <a:pt x="0" y="196"/>
                  </a:moveTo>
                  <a:lnTo>
                    <a:pt x="164" y="144"/>
                  </a:lnTo>
                  <a:lnTo>
                    <a:pt x="304" y="164"/>
                  </a:lnTo>
                  <a:lnTo>
                    <a:pt x="448" y="236"/>
                  </a:lnTo>
                  <a:lnTo>
                    <a:pt x="596" y="220"/>
                  </a:lnTo>
                  <a:lnTo>
                    <a:pt x="736" y="152"/>
                  </a:lnTo>
                  <a:lnTo>
                    <a:pt x="884" y="268"/>
                  </a:lnTo>
                  <a:lnTo>
                    <a:pt x="1024" y="140"/>
                  </a:lnTo>
                  <a:lnTo>
                    <a:pt x="1168" y="244"/>
                  </a:lnTo>
                  <a:lnTo>
                    <a:pt x="1320" y="300"/>
                  </a:lnTo>
                  <a:lnTo>
                    <a:pt x="1452" y="448"/>
                  </a:lnTo>
                  <a:lnTo>
                    <a:pt x="1608" y="380"/>
                  </a:lnTo>
                  <a:lnTo>
                    <a:pt x="1740" y="400"/>
                  </a:lnTo>
                  <a:lnTo>
                    <a:pt x="1892" y="288"/>
                  </a:lnTo>
                  <a:lnTo>
                    <a:pt x="2036" y="240"/>
                  </a:lnTo>
                  <a:lnTo>
                    <a:pt x="2180" y="272"/>
                  </a:lnTo>
                  <a:lnTo>
                    <a:pt x="2324" y="172"/>
                  </a:lnTo>
                  <a:lnTo>
                    <a:pt x="2472" y="96"/>
                  </a:lnTo>
                  <a:lnTo>
                    <a:pt x="2612" y="72"/>
                  </a:lnTo>
                  <a:lnTo>
                    <a:pt x="2752" y="0"/>
                  </a:lnTo>
                </a:path>
              </a:pathLst>
            </a:custGeom>
            <a:noFill/>
            <a:ln w="57150" cap="flat" cmpd="sng">
              <a:solidFill>
                <a:srgbClr val="FF3300"/>
              </a:solidFill>
              <a:prstDash val="solid"/>
              <a:round/>
              <a:headEnd type="none" w="sm" len="sm"/>
              <a:tailEnd type="none" w="sm" len="med"/>
            </a:ln>
          </p:spPr>
          <p:txBody>
            <a:bodyPr/>
            <a:lstStyle/>
            <a:p>
              <a:endParaRPr lang="en-GB" dirty="0"/>
            </a:p>
          </p:txBody>
        </p:sp>
        <p:sp>
          <p:nvSpPr>
            <p:cNvPr id="12336" name="Line 32"/>
            <p:cNvSpPr>
              <a:spLocks noChangeShapeType="1"/>
            </p:cNvSpPr>
            <p:nvPr/>
          </p:nvSpPr>
          <p:spPr bwMode="auto">
            <a:xfrm flipH="1" flipV="1">
              <a:off x="3645" y="2646"/>
              <a:ext cx="157" cy="283"/>
            </a:xfrm>
            <a:prstGeom prst="line">
              <a:avLst/>
            </a:prstGeom>
            <a:noFill/>
            <a:ln w="38100">
              <a:solidFill>
                <a:schemeClr val="tx1"/>
              </a:solidFill>
              <a:round/>
              <a:headEnd/>
              <a:tailEnd type="triangle" w="med" len="med"/>
            </a:ln>
          </p:spPr>
          <p:txBody>
            <a:bodyPr/>
            <a:lstStyle/>
            <a:p>
              <a:endParaRPr lang="en-GB" dirty="0"/>
            </a:p>
          </p:txBody>
        </p:sp>
        <p:sp>
          <p:nvSpPr>
            <p:cNvPr id="12337" name="Text Box 37"/>
            <p:cNvSpPr txBox="1">
              <a:spLocks noChangeArrowheads="1"/>
            </p:cNvSpPr>
            <p:nvPr/>
          </p:nvSpPr>
          <p:spPr bwMode="auto">
            <a:xfrm>
              <a:off x="3702" y="2837"/>
              <a:ext cx="1339" cy="212"/>
            </a:xfrm>
            <a:prstGeom prst="rect">
              <a:avLst/>
            </a:prstGeom>
            <a:noFill/>
            <a:ln w="12700">
              <a:noFill/>
              <a:miter lim="800000"/>
              <a:headEnd type="none" w="sm" len="sm"/>
              <a:tailEnd type="none" w="sm" len="med"/>
            </a:ln>
          </p:spPr>
          <p:txBody>
            <a:bodyPr>
              <a:spAutoFit/>
            </a:bodyPr>
            <a:lstStyle/>
            <a:p>
              <a:pPr algn="ctr" eaLnBrk="0" hangingPunct="0">
                <a:spcBef>
                  <a:spcPct val="50000"/>
                </a:spcBef>
              </a:pPr>
              <a:r>
                <a:rPr lang="en-GB" sz="1600" dirty="0"/>
                <a:t>Actual performance</a:t>
              </a:r>
              <a:endParaRPr lang="en-US" sz="1600" dirty="0"/>
            </a:p>
          </p:txBody>
        </p:sp>
      </p:grpSp>
      <p:grpSp>
        <p:nvGrpSpPr>
          <p:cNvPr id="3" name="Group 51"/>
          <p:cNvGrpSpPr>
            <a:grpSpLocks/>
          </p:cNvGrpSpPr>
          <p:nvPr/>
        </p:nvGrpSpPr>
        <p:grpSpPr bwMode="auto">
          <a:xfrm>
            <a:off x="4000500" y="4694356"/>
            <a:ext cx="1860550" cy="1058863"/>
            <a:chOff x="2272" y="2858"/>
            <a:chExt cx="1172" cy="667"/>
          </a:xfrm>
        </p:grpSpPr>
        <p:sp>
          <p:nvSpPr>
            <p:cNvPr id="12331" name="Line 38"/>
            <p:cNvSpPr>
              <a:spLocks noChangeShapeType="1"/>
            </p:cNvSpPr>
            <p:nvPr/>
          </p:nvSpPr>
          <p:spPr bwMode="auto">
            <a:xfrm>
              <a:off x="2562" y="2858"/>
              <a:ext cx="0" cy="352"/>
            </a:xfrm>
            <a:prstGeom prst="line">
              <a:avLst/>
            </a:prstGeom>
            <a:noFill/>
            <a:ln w="22225">
              <a:solidFill>
                <a:schemeClr val="tx1"/>
              </a:solidFill>
              <a:round/>
              <a:headEnd type="none" w="sm" len="sm"/>
              <a:tailEnd type="none" w="sm" len="med"/>
            </a:ln>
          </p:spPr>
          <p:txBody>
            <a:bodyPr/>
            <a:lstStyle/>
            <a:p>
              <a:endParaRPr lang="en-GB" dirty="0"/>
            </a:p>
          </p:txBody>
        </p:sp>
        <p:sp>
          <p:nvSpPr>
            <p:cNvPr id="12332" name="Line 39"/>
            <p:cNvSpPr>
              <a:spLocks noChangeShapeType="1"/>
            </p:cNvSpPr>
            <p:nvPr/>
          </p:nvSpPr>
          <p:spPr bwMode="auto">
            <a:xfrm>
              <a:off x="3123" y="2858"/>
              <a:ext cx="0" cy="352"/>
            </a:xfrm>
            <a:prstGeom prst="line">
              <a:avLst/>
            </a:prstGeom>
            <a:noFill/>
            <a:ln w="22225">
              <a:solidFill>
                <a:schemeClr val="tx1"/>
              </a:solidFill>
              <a:round/>
              <a:headEnd type="none" w="sm" len="sm"/>
              <a:tailEnd type="none" w="sm" len="med"/>
            </a:ln>
          </p:spPr>
          <p:txBody>
            <a:bodyPr/>
            <a:lstStyle/>
            <a:p>
              <a:endParaRPr lang="en-GB" dirty="0"/>
            </a:p>
          </p:txBody>
        </p:sp>
        <p:sp>
          <p:nvSpPr>
            <p:cNvPr id="12333" name="Line 40"/>
            <p:cNvSpPr>
              <a:spLocks noChangeShapeType="1"/>
            </p:cNvSpPr>
            <p:nvPr/>
          </p:nvSpPr>
          <p:spPr bwMode="auto">
            <a:xfrm>
              <a:off x="2562" y="2998"/>
              <a:ext cx="551" cy="0"/>
            </a:xfrm>
            <a:prstGeom prst="line">
              <a:avLst/>
            </a:prstGeom>
            <a:noFill/>
            <a:ln w="22225">
              <a:solidFill>
                <a:schemeClr val="tx1"/>
              </a:solidFill>
              <a:round/>
              <a:headEnd type="stealth" w="sm" len="med"/>
              <a:tailEnd type="stealth" w="sm" len="med"/>
            </a:ln>
          </p:spPr>
          <p:txBody>
            <a:bodyPr/>
            <a:lstStyle/>
            <a:p>
              <a:endParaRPr lang="en-GB" dirty="0"/>
            </a:p>
          </p:txBody>
        </p:sp>
        <p:sp>
          <p:nvSpPr>
            <p:cNvPr id="12334" name="Text Box 41"/>
            <p:cNvSpPr txBox="1">
              <a:spLocks noChangeArrowheads="1"/>
            </p:cNvSpPr>
            <p:nvPr/>
          </p:nvSpPr>
          <p:spPr bwMode="auto">
            <a:xfrm>
              <a:off x="2272" y="3050"/>
              <a:ext cx="1172" cy="475"/>
            </a:xfrm>
            <a:prstGeom prst="rect">
              <a:avLst/>
            </a:prstGeom>
            <a:noFill/>
            <a:ln w="12700">
              <a:noFill/>
              <a:miter lim="800000"/>
              <a:headEnd type="none" w="sm" len="sm"/>
              <a:tailEnd type="none" w="sm" len="med"/>
            </a:ln>
          </p:spPr>
          <p:txBody>
            <a:bodyPr>
              <a:spAutoFit/>
            </a:bodyPr>
            <a:lstStyle/>
            <a:p>
              <a:pPr algn="ctr" eaLnBrk="0" hangingPunct="0">
                <a:lnSpc>
                  <a:spcPct val="90000"/>
                </a:lnSpc>
                <a:spcBef>
                  <a:spcPct val="50000"/>
                </a:spcBef>
              </a:pPr>
              <a:r>
                <a:rPr lang="en-GB" sz="1600" dirty="0"/>
                <a:t>Planned implementation period</a:t>
              </a:r>
              <a:endParaRPr lang="en-US" sz="1600" dirty="0"/>
            </a:p>
          </p:txBody>
        </p:sp>
      </p:grpSp>
      <p:sp>
        <p:nvSpPr>
          <p:cNvPr id="12315" name="Text Box 43"/>
          <p:cNvSpPr txBox="1">
            <a:spLocks noChangeArrowheads="1"/>
          </p:cNvSpPr>
          <p:nvPr/>
        </p:nvSpPr>
        <p:spPr bwMode="auto">
          <a:xfrm rot="-5400000">
            <a:off x="-1304926" y="3770431"/>
            <a:ext cx="4392613" cy="366712"/>
          </a:xfrm>
          <a:prstGeom prst="rect">
            <a:avLst/>
          </a:prstGeom>
          <a:noFill/>
          <a:ln w="12700">
            <a:noFill/>
            <a:miter lim="800000"/>
            <a:headEnd type="none" w="sm" len="sm"/>
            <a:tailEnd type="none" w="sm" len="med"/>
          </a:ln>
        </p:spPr>
        <p:txBody>
          <a:bodyPr>
            <a:spAutoFit/>
          </a:bodyPr>
          <a:lstStyle/>
          <a:p>
            <a:pPr algn="ctr" eaLnBrk="0" hangingPunct="0">
              <a:spcBef>
                <a:spcPct val="50000"/>
              </a:spcBef>
            </a:pPr>
            <a:r>
              <a:rPr lang="en-GB" dirty="0"/>
              <a:t>Operations performance (quality levels)</a:t>
            </a:r>
            <a:endParaRPr lang="en-US" dirty="0"/>
          </a:p>
        </p:txBody>
      </p:sp>
      <p:sp>
        <p:nvSpPr>
          <p:cNvPr id="12316" name="Text Box 44"/>
          <p:cNvSpPr txBox="1">
            <a:spLocks noChangeArrowheads="1"/>
          </p:cNvSpPr>
          <p:nvPr/>
        </p:nvSpPr>
        <p:spPr bwMode="auto">
          <a:xfrm>
            <a:off x="4430713" y="5942131"/>
            <a:ext cx="1000125" cy="366713"/>
          </a:xfrm>
          <a:prstGeom prst="rect">
            <a:avLst/>
          </a:prstGeom>
          <a:noFill/>
          <a:ln w="12700">
            <a:noFill/>
            <a:miter lim="800000"/>
            <a:headEnd type="none" w="sm" len="sm"/>
            <a:tailEnd type="none" w="sm" len="med"/>
          </a:ln>
        </p:spPr>
        <p:txBody>
          <a:bodyPr>
            <a:spAutoFit/>
          </a:bodyPr>
          <a:lstStyle/>
          <a:p>
            <a:pPr algn="ctr" eaLnBrk="0" hangingPunct="0">
              <a:spcBef>
                <a:spcPct val="50000"/>
              </a:spcBef>
            </a:pPr>
            <a:r>
              <a:rPr lang="en-GB" dirty="0"/>
              <a:t>Time</a:t>
            </a:r>
            <a:endParaRPr lang="en-US" dirty="0"/>
          </a:p>
        </p:txBody>
      </p:sp>
      <p:sp>
        <p:nvSpPr>
          <p:cNvPr id="12317" name="Text Box 45"/>
          <p:cNvSpPr txBox="1">
            <a:spLocks noChangeArrowheads="1"/>
          </p:cNvSpPr>
          <p:nvPr/>
        </p:nvSpPr>
        <p:spPr bwMode="auto">
          <a:xfrm>
            <a:off x="505172" y="68732"/>
            <a:ext cx="8892480" cy="1292662"/>
          </a:xfrm>
          <a:prstGeom prst="rect">
            <a:avLst/>
          </a:prstGeom>
          <a:noFill/>
          <a:ln w="12700">
            <a:noFill/>
            <a:miter lim="800000"/>
            <a:headEnd type="none" w="sm" len="sm"/>
            <a:tailEnd type="none" w="sm" len="med"/>
          </a:ln>
        </p:spPr>
        <p:txBody>
          <a:bodyPr wrap="square">
            <a:spAutoFit/>
          </a:bodyPr>
          <a:lstStyle/>
          <a:p>
            <a:pPr algn="ctr" eaLnBrk="0" hangingPunct="0"/>
            <a:r>
              <a:rPr lang="en-GB" sz="2600" b="1" dirty="0"/>
              <a:t>The reduction in performance during and after </a:t>
            </a:r>
            <a:br>
              <a:rPr lang="en-GB" sz="2600" b="1" dirty="0"/>
            </a:br>
            <a:r>
              <a:rPr lang="en-GB" sz="2600" b="1" dirty="0"/>
              <a:t>the implementation of a new technology</a:t>
            </a:r>
            <a:br>
              <a:rPr lang="en-GB" sz="2600" b="1" dirty="0"/>
            </a:br>
            <a:r>
              <a:rPr lang="en-GB" sz="2600" b="1" dirty="0"/>
              <a:t>reflects ‘adjustments costs’</a:t>
            </a:r>
            <a:endParaRPr lang="en-US" sz="2600" b="1" dirty="0"/>
          </a:p>
        </p:txBody>
      </p:sp>
      <p:grpSp>
        <p:nvGrpSpPr>
          <p:cNvPr id="4" name="Group 52"/>
          <p:cNvGrpSpPr>
            <a:grpSpLocks/>
          </p:cNvGrpSpPr>
          <p:nvPr/>
        </p:nvGrpSpPr>
        <p:grpSpPr bwMode="auto">
          <a:xfrm>
            <a:off x="1570037" y="1603493"/>
            <a:ext cx="7158038" cy="2365375"/>
            <a:chOff x="750" y="875"/>
            <a:chExt cx="4509" cy="1490"/>
          </a:xfrm>
        </p:grpSpPr>
        <p:grpSp>
          <p:nvGrpSpPr>
            <p:cNvPr id="5" name="Group 46"/>
            <p:cNvGrpSpPr>
              <a:grpSpLocks/>
            </p:cNvGrpSpPr>
            <p:nvPr/>
          </p:nvGrpSpPr>
          <p:grpSpPr bwMode="auto">
            <a:xfrm>
              <a:off x="750" y="2082"/>
              <a:ext cx="4509" cy="283"/>
              <a:chOff x="876" y="1968"/>
              <a:chExt cx="2748" cy="192"/>
            </a:xfrm>
          </p:grpSpPr>
          <p:sp>
            <p:nvSpPr>
              <p:cNvPr id="12328" name="Line 24"/>
              <p:cNvSpPr>
                <a:spLocks noChangeShapeType="1"/>
              </p:cNvSpPr>
              <p:nvPr/>
            </p:nvSpPr>
            <p:spPr bwMode="auto">
              <a:xfrm>
                <a:off x="876" y="2160"/>
                <a:ext cx="1451" cy="0"/>
              </a:xfrm>
              <a:prstGeom prst="line">
                <a:avLst/>
              </a:prstGeom>
              <a:noFill/>
              <a:ln w="57150">
                <a:solidFill>
                  <a:schemeClr val="accent2"/>
                </a:solidFill>
                <a:round/>
                <a:headEnd type="none" w="sm" len="sm"/>
                <a:tailEnd type="none" w="sm" len="med"/>
              </a:ln>
            </p:spPr>
            <p:txBody>
              <a:bodyPr/>
              <a:lstStyle/>
              <a:p>
                <a:endParaRPr lang="en-GB" dirty="0"/>
              </a:p>
            </p:txBody>
          </p:sp>
          <p:sp>
            <p:nvSpPr>
              <p:cNvPr id="12329" name="Freeform 25"/>
              <p:cNvSpPr>
                <a:spLocks/>
              </p:cNvSpPr>
              <p:nvPr/>
            </p:nvSpPr>
            <p:spPr bwMode="auto">
              <a:xfrm>
                <a:off x="2324" y="1972"/>
                <a:ext cx="148" cy="184"/>
              </a:xfrm>
              <a:custGeom>
                <a:avLst/>
                <a:gdLst>
                  <a:gd name="T0" fmla="*/ 0 w 148"/>
                  <a:gd name="T1" fmla="*/ 184 h 184"/>
                  <a:gd name="T2" fmla="*/ 148 w 148"/>
                  <a:gd name="T3" fmla="*/ 0 h 184"/>
                  <a:gd name="T4" fmla="*/ 0 60000 65536"/>
                  <a:gd name="T5" fmla="*/ 0 60000 65536"/>
                  <a:gd name="T6" fmla="*/ 0 w 148"/>
                  <a:gd name="T7" fmla="*/ 0 h 184"/>
                  <a:gd name="T8" fmla="*/ 148 w 148"/>
                  <a:gd name="T9" fmla="*/ 184 h 184"/>
                </a:gdLst>
                <a:ahLst/>
                <a:cxnLst>
                  <a:cxn ang="T4">
                    <a:pos x="T0" y="T1"/>
                  </a:cxn>
                  <a:cxn ang="T5">
                    <a:pos x="T2" y="T3"/>
                  </a:cxn>
                </a:cxnLst>
                <a:rect l="T6" t="T7" r="T8" b="T9"/>
                <a:pathLst>
                  <a:path w="148" h="184">
                    <a:moveTo>
                      <a:pt x="0" y="184"/>
                    </a:moveTo>
                    <a:lnTo>
                      <a:pt x="148" y="0"/>
                    </a:lnTo>
                  </a:path>
                </a:pathLst>
              </a:custGeom>
              <a:noFill/>
              <a:ln w="57150" cap="flat" cmpd="sng">
                <a:solidFill>
                  <a:schemeClr val="accent2"/>
                </a:solidFill>
                <a:prstDash val="solid"/>
                <a:round/>
                <a:headEnd type="none" w="sm" len="sm"/>
                <a:tailEnd type="none" w="sm" len="med"/>
              </a:ln>
            </p:spPr>
            <p:txBody>
              <a:bodyPr/>
              <a:lstStyle/>
              <a:p>
                <a:endParaRPr lang="en-GB" dirty="0"/>
              </a:p>
            </p:txBody>
          </p:sp>
          <p:sp>
            <p:nvSpPr>
              <p:cNvPr id="12330" name="Freeform 26"/>
              <p:cNvSpPr>
                <a:spLocks/>
              </p:cNvSpPr>
              <p:nvPr/>
            </p:nvSpPr>
            <p:spPr bwMode="auto">
              <a:xfrm>
                <a:off x="2472" y="1968"/>
                <a:ext cx="1152" cy="1"/>
              </a:xfrm>
              <a:custGeom>
                <a:avLst/>
                <a:gdLst>
                  <a:gd name="T0" fmla="*/ 0 w 1152"/>
                  <a:gd name="T1" fmla="*/ 0 h 1"/>
                  <a:gd name="T2" fmla="*/ 1152 w 1152"/>
                  <a:gd name="T3" fmla="*/ 0 h 1"/>
                  <a:gd name="T4" fmla="*/ 0 60000 65536"/>
                  <a:gd name="T5" fmla="*/ 0 60000 65536"/>
                  <a:gd name="T6" fmla="*/ 0 w 1152"/>
                  <a:gd name="T7" fmla="*/ 0 h 1"/>
                  <a:gd name="T8" fmla="*/ 1152 w 1152"/>
                  <a:gd name="T9" fmla="*/ 1 h 1"/>
                </a:gdLst>
                <a:ahLst/>
                <a:cxnLst>
                  <a:cxn ang="T4">
                    <a:pos x="T0" y="T1"/>
                  </a:cxn>
                  <a:cxn ang="T5">
                    <a:pos x="T2" y="T3"/>
                  </a:cxn>
                </a:cxnLst>
                <a:rect l="T6" t="T7" r="T8" b="T9"/>
                <a:pathLst>
                  <a:path w="1152" h="1">
                    <a:moveTo>
                      <a:pt x="0" y="0"/>
                    </a:moveTo>
                    <a:lnTo>
                      <a:pt x="1152" y="0"/>
                    </a:lnTo>
                  </a:path>
                </a:pathLst>
              </a:custGeom>
              <a:noFill/>
              <a:ln w="57150" cap="flat" cmpd="sng">
                <a:solidFill>
                  <a:schemeClr val="accent2"/>
                </a:solidFill>
                <a:prstDash val="solid"/>
                <a:round/>
                <a:headEnd type="none" w="sm" len="sm"/>
                <a:tailEnd type="none" w="sm" len="med"/>
              </a:ln>
            </p:spPr>
            <p:txBody>
              <a:bodyPr/>
              <a:lstStyle/>
              <a:p>
                <a:endParaRPr lang="en-GB" dirty="0"/>
              </a:p>
            </p:txBody>
          </p:sp>
        </p:grpSp>
        <p:sp>
          <p:nvSpPr>
            <p:cNvPr id="12320" name="Line 28"/>
            <p:cNvSpPr>
              <a:spLocks noChangeShapeType="1"/>
            </p:cNvSpPr>
            <p:nvPr/>
          </p:nvSpPr>
          <p:spPr bwMode="auto">
            <a:xfrm>
              <a:off x="1399" y="2034"/>
              <a:ext cx="198" cy="331"/>
            </a:xfrm>
            <a:prstGeom prst="line">
              <a:avLst/>
            </a:prstGeom>
            <a:noFill/>
            <a:ln w="38100">
              <a:solidFill>
                <a:schemeClr val="tx1"/>
              </a:solidFill>
              <a:round/>
              <a:headEnd/>
              <a:tailEnd type="triangle" w="med" len="med"/>
            </a:ln>
          </p:spPr>
          <p:txBody>
            <a:bodyPr/>
            <a:lstStyle/>
            <a:p>
              <a:endParaRPr lang="en-GB" dirty="0"/>
            </a:p>
          </p:txBody>
        </p:sp>
        <p:sp>
          <p:nvSpPr>
            <p:cNvPr id="12321" name="Line 29"/>
            <p:cNvSpPr>
              <a:spLocks noChangeShapeType="1"/>
            </p:cNvSpPr>
            <p:nvPr/>
          </p:nvSpPr>
          <p:spPr bwMode="auto">
            <a:xfrm flipH="1">
              <a:off x="2560" y="1640"/>
              <a:ext cx="0" cy="725"/>
            </a:xfrm>
            <a:prstGeom prst="line">
              <a:avLst/>
            </a:prstGeom>
            <a:noFill/>
            <a:ln w="38100">
              <a:solidFill>
                <a:schemeClr val="tx1"/>
              </a:solidFill>
              <a:round/>
              <a:headEnd/>
              <a:tailEnd type="triangle" w="med" len="med"/>
            </a:ln>
          </p:spPr>
          <p:txBody>
            <a:bodyPr/>
            <a:lstStyle/>
            <a:p>
              <a:endParaRPr lang="en-GB" dirty="0"/>
            </a:p>
          </p:txBody>
        </p:sp>
        <p:sp>
          <p:nvSpPr>
            <p:cNvPr id="12322" name="Line 31"/>
            <p:cNvSpPr>
              <a:spLocks noChangeShapeType="1"/>
            </p:cNvSpPr>
            <p:nvPr/>
          </p:nvSpPr>
          <p:spPr bwMode="auto">
            <a:xfrm flipH="1">
              <a:off x="4038" y="1730"/>
              <a:ext cx="158" cy="352"/>
            </a:xfrm>
            <a:prstGeom prst="line">
              <a:avLst/>
            </a:prstGeom>
            <a:noFill/>
            <a:ln w="38100">
              <a:solidFill>
                <a:schemeClr val="tx1"/>
              </a:solidFill>
              <a:round/>
              <a:headEnd/>
              <a:tailEnd type="triangle" w="med" len="med"/>
            </a:ln>
          </p:spPr>
          <p:txBody>
            <a:bodyPr/>
            <a:lstStyle/>
            <a:p>
              <a:endParaRPr lang="en-GB" dirty="0"/>
            </a:p>
          </p:txBody>
        </p:sp>
        <p:sp>
          <p:nvSpPr>
            <p:cNvPr id="12323" name="Text Box 33"/>
            <p:cNvSpPr txBox="1">
              <a:spLocks noChangeArrowheads="1"/>
            </p:cNvSpPr>
            <p:nvPr/>
          </p:nvSpPr>
          <p:spPr bwMode="auto">
            <a:xfrm>
              <a:off x="809" y="1699"/>
              <a:ext cx="1083" cy="367"/>
            </a:xfrm>
            <a:prstGeom prst="rect">
              <a:avLst/>
            </a:prstGeom>
            <a:noFill/>
            <a:ln w="12700">
              <a:noFill/>
              <a:miter lim="800000"/>
              <a:headEnd type="none" w="sm" len="sm"/>
              <a:tailEnd type="none" w="sm" len="med"/>
            </a:ln>
          </p:spPr>
          <p:txBody>
            <a:bodyPr>
              <a:spAutoFit/>
            </a:bodyPr>
            <a:lstStyle/>
            <a:p>
              <a:pPr algn="ctr" eaLnBrk="0" hangingPunct="0">
                <a:spcBef>
                  <a:spcPct val="50000"/>
                </a:spcBef>
              </a:pPr>
              <a:r>
                <a:rPr lang="en-GB" sz="1600" dirty="0"/>
                <a:t>Planned performance</a:t>
              </a:r>
              <a:endParaRPr lang="en-US" sz="1600" dirty="0"/>
            </a:p>
          </p:txBody>
        </p:sp>
        <p:sp>
          <p:nvSpPr>
            <p:cNvPr id="12324" name="Text Box 34"/>
            <p:cNvSpPr txBox="1">
              <a:spLocks noChangeArrowheads="1"/>
            </p:cNvSpPr>
            <p:nvPr/>
          </p:nvSpPr>
          <p:spPr bwMode="auto">
            <a:xfrm>
              <a:off x="1853" y="1185"/>
              <a:ext cx="1408" cy="475"/>
            </a:xfrm>
            <a:prstGeom prst="rect">
              <a:avLst/>
            </a:prstGeom>
            <a:noFill/>
            <a:ln w="12700">
              <a:noFill/>
              <a:miter lim="800000"/>
              <a:headEnd type="none" w="sm" len="sm"/>
              <a:tailEnd type="none" w="sm" len="med"/>
            </a:ln>
          </p:spPr>
          <p:txBody>
            <a:bodyPr>
              <a:spAutoFit/>
            </a:bodyPr>
            <a:lstStyle/>
            <a:p>
              <a:pPr algn="ctr" eaLnBrk="0" hangingPunct="0">
                <a:lnSpc>
                  <a:spcPct val="90000"/>
                </a:lnSpc>
                <a:spcBef>
                  <a:spcPct val="50000"/>
                </a:spcBef>
              </a:pPr>
              <a:r>
                <a:rPr lang="en-GB" sz="1600" dirty="0"/>
                <a:t>Start of new technology implementation</a:t>
              </a:r>
              <a:endParaRPr lang="en-US" sz="1600" dirty="0"/>
            </a:p>
          </p:txBody>
        </p:sp>
        <p:sp>
          <p:nvSpPr>
            <p:cNvPr id="12325" name="Text Box 35"/>
            <p:cNvSpPr txBox="1">
              <a:spLocks noChangeArrowheads="1"/>
            </p:cNvSpPr>
            <p:nvPr/>
          </p:nvSpPr>
          <p:spPr bwMode="auto">
            <a:xfrm>
              <a:off x="1792" y="875"/>
              <a:ext cx="2725" cy="198"/>
            </a:xfrm>
            <a:prstGeom prst="rect">
              <a:avLst/>
            </a:prstGeom>
            <a:noFill/>
            <a:ln w="12700">
              <a:noFill/>
              <a:miter lim="800000"/>
              <a:headEnd type="none" w="sm" len="sm"/>
              <a:tailEnd type="none" w="sm" len="med"/>
            </a:ln>
          </p:spPr>
          <p:txBody>
            <a:bodyPr wrap="square">
              <a:spAutoFit/>
            </a:bodyPr>
            <a:lstStyle/>
            <a:p>
              <a:pPr algn="ctr" eaLnBrk="0" hangingPunct="0">
                <a:lnSpc>
                  <a:spcPct val="90000"/>
                </a:lnSpc>
                <a:spcBef>
                  <a:spcPct val="50000"/>
                </a:spcBef>
              </a:pPr>
              <a:r>
                <a:rPr lang="en-GB" sz="1600" dirty="0"/>
                <a:t>New technology planned to be on-stream</a:t>
              </a:r>
              <a:endParaRPr lang="en-US" sz="1600" dirty="0"/>
            </a:p>
          </p:txBody>
        </p:sp>
        <p:sp>
          <p:nvSpPr>
            <p:cNvPr id="12326" name="Text Box 36"/>
            <p:cNvSpPr txBox="1">
              <a:spLocks noChangeArrowheads="1"/>
            </p:cNvSpPr>
            <p:nvPr/>
          </p:nvSpPr>
          <p:spPr bwMode="auto">
            <a:xfrm>
              <a:off x="3676" y="1545"/>
              <a:ext cx="1369" cy="212"/>
            </a:xfrm>
            <a:prstGeom prst="rect">
              <a:avLst/>
            </a:prstGeom>
            <a:noFill/>
            <a:ln w="12700">
              <a:noFill/>
              <a:miter lim="800000"/>
              <a:headEnd type="none" w="sm" len="sm"/>
              <a:tailEnd type="none" w="sm" len="med"/>
            </a:ln>
          </p:spPr>
          <p:txBody>
            <a:bodyPr>
              <a:spAutoFit/>
            </a:bodyPr>
            <a:lstStyle/>
            <a:p>
              <a:pPr algn="ctr" eaLnBrk="0" hangingPunct="0">
                <a:spcBef>
                  <a:spcPct val="50000"/>
                </a:spcBef>
              </a:pPr>
              <a:r>
                <a:rPr lang="en-GB" sz="1600" dirty="0"/>
                <a:t>Forecast performance</a:t>
              </a:r>
              <a:endParaRPr lang="en-US" sz="1600" dirty="0"/>
            </a:p>
          </p:txBody>
        </p:sp>
        <p:sp>
          <p:nvSpPr>
            <p:cNvPr id="12327" name="Line 50"/>
            <p:cNvSpPr>
              <a:spLocks noChangeShapeType="1"/>
            </p:cNvSpPr>
            <p:nvPr/>
          </p:nvSpPr>
          <p:spPr bwMode="auto">
            <a:xfrm>
              <a:off x="3145" y="1170"/>
              <a:ext cx="0" cy="1125"/>
            </a:xfrm>
            <a:prstGeom prst="line">
              <a:avLst/>
            </a:prstGeom>
            <a:noFill/>
            <a:ln w="38100">
              <a:solidFill>
                <a:schemeClr val="tx1"/>
              </a:solidFill>
              <a:round/>
              <a:headEnd/>
              <a:tailEnd type="triangle" w="med" len="med"/>
            </a:ln>
          </p:spPr>
          <p:txBody>
            <a:bodyPr/>
            <a:lstStyle/>
            <a:p>
              <a:endParaRPr lang="en-GB"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left)">
                                      <p:cBhvr>
                                        <p:cTn id="17" dur="5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8" name="Text Box 11"/>
          <p:cNvSpPr txBox="1">
            <a:spLocks noChangeArrowheads="1"/>
          </p:cNvSpPr>
          <p:nvPr/>
        </p:nvSpPr>
        <p:spPr bwMode="auto">
          <a:xfrm>
            <a:off x="1819276" y="448624"/>
            <a:ext cx="6264275" cy="523220"/>
          </a:xfrm>
          <a:prstGeom prst="rect">
            <a:avLst/>
          </a:prstGeom>
          <a:noFill/>
          <a:ln w="31750">
            <a:noFill/>
            <a:miter lim="800000"/>
            <a:headEnd type="none" w="lg" len="med"/>
            <a:tailEnd type="none" w="lg" len="med"/>
          </a:ln>
        </p:spPr>
        <p:txBody>
          <a:bodyPr>
            <a:spAutoFit/>
          </a:bodyPr>
          <a:lstStyle/>
          <a:p>
            <a:pPr algn="ctr">
              <a:spcBef>
                <a:spcPct val="50000"/>
              </a:spcBef>
            </a:pPr>
            <a:r>
              <a:rPr lang="en-GB" sz="2800" b="1" dirty="0"/>
              <a:t>Single-loop learning in operations</a:t>
            </a:r>
            <a:endParaRPr lang="en-US" sz="2800" b="1" dirty="0"/>
          </a:p>
        </p:txBody>
      </p:sp>
      <p:grpSp>
        <p:nvGrpSpPr>
          <p:cNvPr id="11" name="Group 10"/>
          <p:cNvGrpSpPr/>
          <p:nvPr/>
        </p:nvGrpSpPr>
        <p:grpSpPr>
          <a:xfrm>
            <a:off x="1036921" y="1747566"/>
            <a:ext cx="7828985" cy="3364144"/>
            <a:chOff x="1780475" y="2700338"/>
            <a:chExt cx="5837915" cy="2282825"/>
          </a:xfrm>
        </p:grpSpPr>
        <p:sp>
          <p:nvSpPr>
            <p:cNvPr id="13314" name="Text Box 5"/>
            <p:cNvSpPr txBox="1">
              <a:spLocks noChangeArrowheads="1"/>
            </p:cNvSpPr>
            <p:nvPr/>
          </p:nvSpPr>
          <p:spPr bwMode="auto">
            <a:xfrm>
              <a:off x="1780475" y="2770055"/>
              <a:ext cx="2160590" cy="438585"/>
            </a:xfrm>
            <a:prstGeom prst="rect">
              <a:avLst/>
            </a:prstGeom>
            <a:noFill/>
            <a:ln w="31750">
              <a:noFill/>
              <a:miter lim="800000"/>
              <a:headEnd type="none" w="lg" len="med"/>
              <a:tailEnd type="none" w="lg" len="med"/>
            </a:ln>
          </p:spPr>
          <p:txBody>
            <a:bodyPr>
              <a:spAutoFit/>
            </a:bodyPr>
            <a:lstStyle/>
            <a:p>
              <a:pPr algn="ctr">
                <a:spcBef>
                  <a:spcPct val="50000"/>
                </a:spcBef>
              </a:pPr>
              <a:r>
                <a:rPr lang="en-GB" dirty="0"/>
                <a:t>Examine the performance of operations processes</a:t>
              </a:r>
              <a:endParaRPr lang="en-US" dirty="0"/>
            </a:p>
          </p:txBody>
        </p:sp>
        <p:sp>
          <p:nvSpPr>
            <p:cNvPr id="13315" name="Text Box 6"/>
            <p:cNvSpPr txBox="1">
              <a:spLocks noChangeArrowheads="1"/>
            </p:cNvSpPr>
            <p:nvPr/>
          </p:nvSpPr>
          <p:spPr bwMode="auto">
            <a:xfrm>
              <a:off x="2241534" y="4381533"/>
              <a:ext cx="1728789" cy="438584"/>
            </a:xfrm>
            <a:prstGeom prst="rect">
              <a:avLst/>
            </a:prstGeom>
            <a:noFill/>
            <a:ln w="31750">
              <a:noFill/>
              <a:miter lim="800000"/>
              <a:headEnd type="none" w="lg" len="med"/>
              <a:tailEnd type="none" w="lg" len="med"/>
            </a:ln>
          </p:spPr>
          <p:txBody>
            <a:bodyPr>
              <a:spAutoFit/>
            </a:bodyPr>
            <a:lstStyle/>
            <a:p>
              <a:pPr algn="ctr">
                <a:spcBef>
                  <a:spcPct val="50000"/>
                </a:spcBef>
              </a:pPr>
              <a:r>
                <a:rPr lang="en-GB" dirty="0"/>
                <a:t>Operations innovation</a:t>
              </a:r>
              <a:endParaRPr lang="en-US" dirty="0"/>
            </a:p>
          </p:txBody>
        </p:sp>
        <p:sp>
          <p:nvSpPr>
            <p:cNvPr id="13316" name="Text Box 7"/>
            <p:cNvSpPr txBox="1">
              <a:spLocks noChangeArrowheads="1"/>
            </p:cNvSpPr>
            <p:nvPr/>
          </p:nvSpPr>
          <p:spPr bwMode="auto">
            <a:xfrm>
              <a:off x="5170462" y="2767206"/>
              <a:ext cx="2447928" cy="438584"/>
            </a:xfrm>
            <a:prstGeom prst="rect">
              <a:avLst/>
            </a:prstGeom>
            <a:noFill/>
            <a:ln w="31750">
              <a:noFill/>
              <a:miter lim="800000"/>
              <a:headEnd type="none" w="lg" len="med"/>
              <a:tailEnd type="none" w="lg" len="med"/>
            </a:ln>
          </p:spPr>
          <p:txBody>
            <a:bodyPr>
              <a:spAutoFit/>
            </a:bodyPr>
            <a:lstStyle/>
            <a:p>
              <a:pPr algn="ctr">
                <a:spcBef>
                  <a:spcPct val="50000"/>
                </a:spcBef>
              </a:pPr>
              <a:r>
                <a:rPr lang="en-GB" dirty="0"/>
                <a:t>Compare this performance against objectives</a:t>
              </a:r>
              <a:endParaRPr lang="en-US" dirty="0"/>
            </a:p>
          </p:txBody>
        </p:sp>
        <p:sp>
          <p:nvSpPr>
            <p:cNvPr id="13317" name="Text Box 8"/>
            <p:cNvSpPr txBox="1">
              <a:spLocks noChangeArrowheads="1"/>
            </p:cNvSpPr>
            <p:nvPr/>
          </p:nvSpPr>
          <p:spPr bwMode="auto">
            <a:xfrm>
              <a:off x="5072502" y="4410787"/>
              <a:ext cx="2303465" cy="438584"/>
            </a:xfrm>
            <a:prstGeom prst="rect">
              <a:avLst/>
            </a:prstGeom>
            <a:noFill/>
            <a:ln w="31750">
              <a:noFill/>
              <a:miter lim="800000"/>
              <a:headEnd type="none" w="lg" len="med"/>
              <a:tailEnd type="none" w="lg" len="med"/>
            </a:ln>
          </p:spPr>
          <p:txBody>
            <a:bodyPr>
              <a:spAutoFit/>
            </a:bodyPr>
            <a:lstStyle/>
            <a:p>
              <a:pPr algn="ctr">
                <a:spcBef>
                  <a:spcPct val="50000"/>
                </a:spcBef>
              </a:pPr>
              <a:r>
                <a:rPr lang="en-GB" dirty="0"/>
                <a:t>Develop new insights and capabilities</a:t>
              </a:r>
              <a:endParaRPr lang="en-US" dirty="0"/>
            </a:p>
          </p:txBody>
        </p:sp>
        <p:sp>
          <p:nvSpPr>
            <p:cNvPr id="13319" name="Freeform 12"/>
            <p:cNvSpPr>
              <a:spLocks/>
            </p:cNvSpPr>
            <p:nvPr/>
          </p:nvSpPr>
          <p:spPr bwMode="auto">
            <a:xfrm>
              <a:off x="3844925" y="2700338"/>
              <a:ext cx="1587500" cy="125412"/>
            </a:xfrm>
            <a:custGeom>
              <a:avLst/>
              <a:gdLst>
                <a:gd name="T0" fmla="*/ 0 w 1000"/>
                <a:gd name="T1" fmla="*/ 79 h 79"/>
                <a:gd name="T2" fmla="*/ 320 w 1000"/>
                <a:gd name="T3" fmla="*/ 23 h 79"/>
                <a:gd name="T4" fmla="*/ 630 w 1000"/>
                <a:gd name="T5" fmla="*/ 3 h 79"/>
                <a:gd name="T6" fmla="*/ 1000 w 1000"/>
                <a:gd name="T7" fmla="*/ 43 h 79"/>
                <a:gd name="T8" fmla="*/ 0 60000 65536"/>
                <a:gd name="T9" fmla="*/ 0 60000 65536"/>
                <a:gd name="T10" fmla="*/ 0 60000 65536"/>
                <a:gd name="T11" fmla="*/ 0 60000 65536"/>
                <a:gd name="T12" fmla="*/ 0 w 1000"/>
                <a:gd name="T13" fmla="*/ 0 h 79"/>
                <a:gd name="T14" fmla="*/ 1000 w 1000"/>
                <a:gd name="T15" fmla="*/ 79 h 79"/>
              </a:gdLst>
              <a:ahLst/>
              <a:cxnLst>
                <a:cxn ang="T8">
                  <a:pos x="T0" y="T1"/>
                </a:cxn>
                <a:cxn ang="T9">
                  <a:pos x="T2" y="T3"/>
                </a:cxn>
                <a:cxn ang="T10">
                  <a:pos x="T4" y="T5"/>
                </a:cxn>
                <a:cxn ang="T11">
                  <a:pos x="T6" y="T7"/>
                </a:cxn>
              </a:cxnLst>
              <a:rect l="T12" t="T13" r="T14" b="T15"/>
              <a:pathLst>
                <a:path w="1000" h="79">
                  <a:moveTo>
                    <a:pt x="0" y="79"/>
                  </a:moveTo>
                  <a:cubicBezTo>
                    <a:pt x="53" y="69"/>
                    <a:pt x="215" y="36"/>
                    <a:pt x="320" y="23"/>
                  </a:cubicBezTo>
                  <a:cubicBezTo>
                    <a:pt x="425" y="10"/>
                    <a:pt x="517" y="0"/>
                    <a:pt x="630" y="3"/>
                  </a:cubicBezTo>
                  <a:cubicBezTo>
                    <a:pt x="743" y="6"/>
                    <a:pt x="923" y="35"/>
                    <a:pt x="1000" y="43"/>
                  </a:cubicBezTo>
                </a:path>
              </a:pathLst>
            </a:custGeom>
            <a:noFill/>
            <a:ln w="31750" cap="flat" cmpd="sng">
              <a:solidFill>
                <a:srgbClr val="800080"/>
              </a:solidFill>
              <a:prstDash val="solid"/>
              <a:round/>
              <a:headEnd type="none" w="lg" len="med"/>
              <a:tailEnd type="triangle" w="lg" len="med"/>
            </a:ln>
          </p:spPr>
          <p:txBody>
            <a:bodyPr/>
            <a:lstStyle/>
            <a:p>
              <a:endParaRPr lang="en-GB" dirty="0"/>
            </a:p>
          </p:txBody>
        </p:sp>
        <p:sp>
          <p:nvSpPr>
            <p:cNvPr id="13320" name="Freeform 13"/>
            <p:cNvSpPr>
              <a:spLocks/>
            </p:cNvSpPr>
            <p:nvPr/>
          </p:nvSpPr>
          <p:spPr bwMode="auto">
            <a:xfrm>
              <a:off x="6423025" y="3263900"/>
              <a:ext cx="315913" cy="1174750"/>
            </a:xfrm>
            <a:custGeom>
              <a:avLst/>
              <a:gdLst>
                <a:gd name="T0" fmla="*/ 16 w 199"/>
                <a:gd name="T1" fmla="*/ 0 h 740"/>
                <a:gd name="T2" fmla="*/ 144 w 199"/>
                <a:gd name="T3" fmla="*/ 168 h 740"/>
                <a:gd name="T4" fmla="*/ 192 w 199"/>
                <a:gd name="T5" fmla="*/ 328 h 740"/>
                <a:gd name="T6" fmla="*/ 184 w 199"/>
                <a:gd name="T7" fmla="*/ 460 h 740"/>
                <a:gd name="T8" fmla="*/ 128 w 199"/>
                <a:gd name="T9" fmla="*/ 588 h 740"/>
                <a:gd name="T10" fmla="*/ 0 w 199"/>
                <a:gd name="T11" fmla="*/ 740 h 740"/>
                <a:gd name="T12" fmla="*/ 0 60000 65536"/>
                <a:gd name="T13" fmla="*/ 0 60000 65536"/>
                <a:gd name="T14" fmla="*/ 0 60000 65536"/>
                <a:gd name="T15" fmla="*/ 0 60000 65536"/>
                <a:gd name="T16" fmla="*/ 0 60000 65536"/>
                <a:gd name="T17" fmla="*/ 0 60000 65536"/>
                <a:gd name="T18" fmla="*/ 0 w 199"/>
                <a:gd name="T19" fmla="*/ 0 h 740"/>
                <a:gd name="T20" fmla="*/ 199 w 199"/>
                <a:gd name="T21" fmla="*/ 740 h 740"/>
              </a:gdLst>
              <a:ahLst/>
              <a:cxnLst>
                <a:cxn ang="T12">
                  <a:pos x="T0" y="T1"/>
                </a:cxn>
                <a:cxn ang="T13">
                  <a:pos x="T2" y="T3"/>
                </a:cxn>
                <a:cxn ang="T14">
                  <a:pos x="T4" y="T5"/>
                </a:cxn>
                <a:cxn ang="T15">
                  <a:pos x="T6" y="T7"/>
                </a:cxn>
                <a:cxn ang="T16">
                  <a:pos x="T8" y="T9"/>
                </a:cxn>
                <a:cxn ang="T17">
                  <a:pos x="T10" y="T11"/>
                </a:cxn>
              </a:cxnLst>
              <a:rect l="T18" t="T19" r="T20" b="T21"/>
              <a:pathLst>
                <a:path w="199" h="740">
                  <a:moveTo>
                    <a:pt x="16" y="0"/>
                  </a:moveTo>
                  <a:cubicBezTo>
                    <a:pt x="37" y="28"/>
                    <a:pt x="115" y="113"/>
                    <a:pt x="144" y="168"/>
                  </a:cubicBezTo>
                  <a:cubicBezTo>
                    <a:pt x="173" y="223"/>
                    <a:pt x="185" y="279"/>
                    <a:pt x="192" y="328"/>
                  </a:cubicBezTo>
                  <a:cubicBezTo>
                    <a:pt x="199" y="377"/>
                    <a:pt x="195" y="417"/>
                    <a:pt x="184" y="460"/>
                  </a:cubicBezTo>
                  <a:cubicBezTo>
                    <a:pt x="173" y="503"/>
                    <a:pt x="159" y="541"/>
                    <a:pt x="128" y="588"/>
                  </a:cubicBezTo>
                  <a:cubicBezTo>
                    <a:pt x="97" y="635"/>
                    <a:pt x="27" y="708"/>
                    <a:pt x="0" y="740"/>
                  </a:cubicBezTo>
                </a:path>
              </a:pathLst>
            </a:custGeom>
            <a:noFill/>
            <a:ln w="31750" cap="flat" cmpd="sng">
              <a:solidFill>
                <a:srgbClr val="800080"/>
              </a:solidFill>
              <a:prstDash val="solid"/>
              <a:round/>
              <a:headEnd type="none" w="lg" len="med"/>
              <a:tailEnd type="triangle" w="lg" len="med"/>
            </a:ln>
          </p:spPr>
          <p:txBody>
            <a:bodyPr/>
            <a:lstStyle/>
            <a:p>
              <a:endParaRPr lang="en-GB" dirty="0"/>
            </a:p>
          </p:txBody>
        </p:sp>
        <p:sp>
          <p:nvSpPr>
            <p:cNvPr id="13321" name="Freeform 14"/>
            <p:cNvSpPr>
              <a:spLocks/>
            </p:cNvSpPr>
            <p:nvPr/>
          </p:nvSpPr>
          <p:spPr bwMode="auto">
            <a:xfrm>
              <a:off x="3482975" y="4762500"/>
              <a:ext cx="2171700" cy="220663"/>
            </a:xfrm>
            <a:custGeom>
              <a:avLst/>
              <a:gdLst>
                <a:gd name="T0" fmla="*/ 1368 w 1368"/>
                <a:gd name="T1" fmla="*/ 40 h 139"/>
                <a:gd name="T2" fmla="*/ 1160 w 1368"/>
                <a:gd name="T3" fmla="*/ 100 h 139"/>
                <a:gd name="T4" fmla="*/ 752 w 1368"/>
                <a:gd name="T5" fmla="*/ 136 h 139"/>
                <a:gd name="T6" fmla="*/ 296 w 1368"/>
                <a:gd name="T7" fmla="*/ 80 h 139"/>
                <a:gd name="T8" fmla="*/ 0 w 1368"/>
                <a:gd name="T9" fmla="*/ 0 h 139"/>
                <a:gd name="T10" fmla="*/ 0 60000 65536"/>
                <a:gd name="T11" fmla="*/ 0 60000 65536"/>
                <a:gd name="T12" fmla="*/ 0 60000 65536"/>
                <a:gd name="T13" fmla="*/ 0 60000 65536"/>
                <a:gd name="T14" fmla="*/ 0 60000 65536"/>
                <a:gd name="T15" fmla="*/ 0 w 1368"/>
                <a:gd name="T16" fmla="*/ 0 h 139"/>
                <a:gd name="T17" fmla="*/ 1368 w 1368"/>
                <a:gd name="T18" fmla="*/ 139 h 139"/>
              </a:gdLst>
              <a:ahLst/>
              <a:cxnLst>
                <a:cxn ang="T10">
                  <a:pos x="T0" y="T1"/>
                </a:cxn>
                <a:cxn ang="T11">
                  <a:pos x="T2" y="T3"/>
                </a:cxn>
                <a:cxn ang="T12">
                  <a:pos x="T4" y="T5"/>
                </a:cxn>
                <a:cxn ang="T13">
                  <a:pos x="T6" y="T7"/>
                </a:cxn>
                <a:cxn ang="T14">
                  <a:pos x="T8" y="T9"/>
                </a:cxn>
              </a:cxnLst>
              <a:rect l="T15" t="T16" r="T17" b="T18"/>
              <a:pathLst>
                <a:path w="1368" h="139">
                  <a:moveTo>
                    <a:pt x="1368" y="40"/>
                  </a:moveTo>
                  <a:cubicBezTo>
                    <a:pt x="1333" y="50"/>
                    <a:pt x="1263" y="84"/>
                    <a:pt x="1160" y="100"/>
                  </a:cubicBezTo>
                  <a:cubicBezTo>
                    <a:pt x="1057" y="116"/>
                    <a:pt x="896" y="139"/>
                    <a:pt x="752" y="136"/>
                  </a:cubicBezTo>
                  <a:cubicBezTo>
                    <a:pt x="608" y="133"/>
                    <a:pt x="421" y="103"/>
                    <a:pt x="296" y="80"/>
                  </a:cubicBezTo>
                  <a:cubicBezTo>
                    <a:pt x="171" y="57"/>
                    <a:pt x="62" y="17"/>
                    <a:pt x="0" y="0"/>
                  </a:cubicBezTo>
                </a:path>
              </a:pathLst>
            </a:custGeom>
            <a:noFill/>
            <a:ln w="31750" cap="flat" cmpd="sng">
              <a:solidFill>
                <a:srgbClr val="800080"/>
              </a:solidFill>
              <a:prstDash val="solid"/>
              <a:round/>
              <a:headEnd type="none" w="lg" len="med"/>
              <a:tailEnd type="triangle" w="lg" len="med"/>
            </a:ln>
          </p:spPr>
          <p:txBody>
            <a:bodyPr/>
            <a:lstStyle/>
            <a:p>
              <a:endParaRPr lang="en-GB" dirty="0"/>
            </a:p>
          </p:txBody>
        </p:sp>
        <p:sp>
          <p:nvSpPr>
            <p:cNvPr id="13322" name="Freeform 15"/>
            <p:cNvSpPr>
              <a:spLocks/>
            </p:cNvSpPr>
            <p:nvPr/>
          </p:nvSpPr>
          <p:spPr bwMode="auto">
            <a:xfrm>
              <a:off x="2624138" y="3232150"/>
              <a:ext cx="331787" cy="1206500"/>
            </a:xfrm>
            <a:custGeom>
              <a:avLst/>
              <a:gdLst>
                <a:gd name="T0" fmla="*/ 184 w 209"/>
                <a:gd name="T1" fmla="*/ 760 h 760"/>
                <a:gd name="T2" fmla="*/ 61 w 209"/>
                <a:gd name="T3" fmla="*/ 604 h 760"/>
                <a:gd name="T4" fmla="*/ 1 w 209"/>
                <a:gd name="T5" fmla="*/ 380 h 760"/>
                <a:gd name="T6" fmla="*/ 57 w 209"/>
                <a:gd name="T7" fmla="*/ 180 h 760"/>
                <a:gd name="T8" fmla="*/ 209 w 209"/>
                <a:gd name="T9" fmla="*/ 0 h 760"/>
                <a:gd name="T10" fmla="*/ 0 60000 65536"/>
                <a:gd name="T11" fmla="*/ 0 60000 65536"/>
                <a:gd name="T12" fmla="*/ 0 60000 65536"/>
                <a:gd name="T13" fmla="*/ 0 60000 65536"/>
                <a:gd name="T14" fmla="*/ 0 60000 65536"/>
                <a:gd name="T15" fmla="*/ 0 w 209"/>
                <a:gd name="T16" fmla="*/ 0 h 760"/>
                <a:gd name="T17" fmla="*/ 209 w 209"/>
                <a:gd name="T18" fmla="*/ 760 h 760"/>
              </a:gdLst>
              <a:ahLst/>
              <a:cxnLst>
                <a:cxn ang="T10">
                  <a:pos x="T0" y="T1"/>
                </a:cxn>
                <a:cxn ang="T11">
                  <a:pos x="T2" y="T3"/>
                </a:cxn>
                <a:cxn ang="T12">
                  <a:pos x="T4" y="T5"/>
                </a:cxn>
                <a:cxn ang="T13">
                  <a:pos x="T6" y="T7"/>
                </a:cxn>
                <a:cxn ang="T14">
                  <a:pos x="T8" y="T9"/>
                </a:cxn>
              </a:cxnLst>
              <a:rect l="T15" t="T16" r="T17" b="T18"/>
              <a:pathLst>
                <a:path w="209" h="760">
                  <a:moveTo>
                    <a:pt x="184" y="760"/>
                  </a:moveTo>
                  <a:cubicBezTo>
                    <a:pt x="164" y="734"/>
                    <a:pt x="91" y="667"/>
                    <a:pt x="61" y="604"/>
                  </a:cubicBezTo>
                  <a:cubicBezTo>
                    <a:pt x="31" y="541"/>
                    <a:pt x="2" y="451"/>
                    <a:pt x="1" y="380"/>
                  </a:cubicBezTo>
                  <a:cubicBezTo>
                    <a:pt x="0" y="309"/>
                    <a:pt x="22" y="243"/>
                    <a:pt x="57" y="180"/>
                  </a:cubicBezTo>
                  <a:cubicBezTo>
                    <a:pt x="92" y="117"/>
                    <a:pt x="177" y="37"/>
                    <a:pt x="209" y="0"/>
                  </a:cubicBezTo>
                </a:path>
              </a:pathLst>
            </a:custGeom>
            <a:noFill/>
            <a:ln w="31750" cap="flat" cmpd="sng">
              <a:solidFill>
                <a:srgbClr val="800080"/>
              </a:solidFill>
              <a:prstDash val="solid"/>
              <a:round/>
              <a:headEnd type="none" w="lg" len="med"/>
              <a:tailEnd type="triangle" w="lg" len="med"/>
            </a:ln>
          </p:spPr>
          <p:txBody>
            <a:bodyPr/>
            <a:lstStyle/>
            <a:p>
              <a:endParaRPr lang="en-GB" dirty="0"/>
            </a:p>
          </p:txBody>
        </p:sp>
      </p:grpSp>
    </p:spTree>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3" name="Text Box 11"/>
          <p:cNvSpPr txBox="1">
            <a:spLocks noChangeArrowheads="1"/>
          </p:cNvSpPr>
          <p:nvPr/>
        </p:nvSpPr>
        <p:spPr bwMode="auto">
          <a:xfrm>
            <a:off x="649190" y="448624"/>
            <a:ext cx="8604447" cy="523220"/>
          </a:xfrm>
          <a:prstGeom prst="rect">
            <a:avLst/>
          </a:prstGeom>
          <a:noFill/>
          <a:ln w="31750">
            <a:noFill/>
            <a:miter lim="800000"/>
            <a:headEnd type="none" w="lg" len="med"/>
            <a:tailEnd type="none" w="lg" len="med"/>
          </a:ln>
        </p:spPr>
        <p:txBody>
          <a:bodyPr wrap="square">
            <a:spAutoFit/>
          </a:bodyPr>
          <a:lstStyle/>
          <a:p>
            <a:pPr algn="ctr">
              <a:spcBef>
                <a:spcPct val="50000"/>
              </a:spcBef>
            </a:pPr>
            <a:r>
              <a:rPr lang="en-GB" sz="2800" b="1" dirty="0"/>
              <a:t>The potential limitations of single-loop learning</a:t>
            </a:r>
            <a:endParaRPr lang="en-US" sz="2800" b="1" dirty="0"/>
          </a:p>
        </p:txBody>
      </p:sp>
      <p:grpSp>
        <p:nvGrpSpPr>
          <p:cNvPr id="14" name="Group 13"/>
          <p:cNvGrpSpPr/>
          <p:nvPr/>
        </p:nvGrpSpPr>
        <p:grpSpPr>
          <a:xfrm>
            <a:off x="578303" y="1969982"/>
            <a:ext cx="8746218" cy="3043923"/>
            <a:chOff x="34925" y="2471738"/>
            <a:chExt cx="8137525" cy="2511425"/>
          </a:xfrm>
        </p:grpSpPr>
        <p:sp>
          <p:nvSpPr>
            <p:cNvPr id="14338" name="Text Box 5"/>
            <p:cNvSpPr txBox="1">
              <a:spLocks noChangeArrowheads="1"/>
            </p:cNvSpPr>
            <p:nvPr/>
          </p:nvSpPr>
          <p:spPr bwMode="auto">
            <a:xfrm>
              <a:off x="34925" y="2484438"/>
              <a:ext cx="2160588" cy="685624"/>
            </a:xfrm>
            <a:prstGeom prst="rect">
              <a:avLst/>
            </a:prstGeom>
            <a:noFill/>
            <a:ln w="31750">
              <a:noFill/>
              <a:miter lim="800000"/>
              <a:headEnd type="none" w="lg" len="med"/>
              <a:tailEnd type="none" w="lg" len="med"/>
            </a:ln>
          </p:spPr>
          <p:txBody>
            <a:bodyPr>
              <a:spAutoFit/>
            </a:bodyPr>
            <a:lstStyle/>
            <a:p>
              <a:pPr algn="ctr">
                <a:spcBef>
                  <a:spcPct val="50000"/>
                </a:spcBef>
              </a:pPr>
              <a:r>
                <a:rPr lang="en-GB" sz="1600" dirty="0"/>
                <a:t>Reduced performance of operations processes</a:t>
              </a:r>
              <a:endParaRPr lang="en-US" sz="1600" dirty="0"/>
            </a:p>
          </p:txBody>
        </p:sp>
        <p:sp>
          <p:nvSpPr>
            <p:cNvPr id="14339" name="Text Box 6"/>
            <p:cNvSpPr txBox="1">
              <a:spLocks noChangeArrowheads="1"/>
            </p:cNvSpPr>
            <p:nvPr/>
          </p:nvSpPr>
          <p:spPr bwMode="auto">
            <a:xfrm>
              <a:off x="106362" y="4306888"/>
              <a:ext cx="2461858" cy="482476"/>
            </a:xfrm>
            <a:prstGeom prst="rect">
              <a:avLst/>
            </a:prstGeom>
            <a:noFill/>
            <a:ln w="31750">
              <a:noFill/>
              <a:miter lim="800000"/>
              <a:headEnd type="none" w="lg" len="med"/>
              <a:tailEnd type="none" w="lg" len="med"/>
            </a:ln>
          </p:spPr>
          <p:txBody>
            <a:bodyPr wrap="square">
              <a:spAutoFit/>
            </a:bodyPr>
            <a:lstStyle/>
            <a:p>
              <a:pPr algn="ctr">
                <a:spcBef>
                  <a:spcPct val="50000"/>
                </a:spcBef>
              </a:pPr>
              <a:r>
                <a:rPr lang="en-GB" sz="1600" dirty="0"/>
                <a:t>Operations innovation less easy</a:t>
              </a:r>
              <a:endParaRPr lang="en-US" sz="1600" dirty="0"/>
            </a:p>
          </p:txBody>
        </p:sp>
        <p:sp>
          <p:nvSpPr>
            <p:cNvPr id="14340" name="Text Box 7"/>
            <p:cNvSpPr txBox="1">
              <a:spLocks noChangeArrowheads="1"/>
            </p:cNvSpPr>
            <p:nvPr/>
          </p:nvSpPr>
          <p:spPr bwMode="auto">
            <a:xfrm>
              <a:off x="2987675" y="2471738"/>
              <a:ext cx="2232025" cy="482476"/>
            </a:xfrm>
            <a:prstGeom prst="rect">
              <a:avLst/>
            </a:prstGeom>
            <a:noFill/>
            <a:ln w="31750">
              <a:noFill/>
              <a:miter lim="800000"/>
              <a:headEnd type="none" w="lg" len="med"/>
              <a:tailEnd type="none" w="lg" len="med"/>
            </a:ln>
          </p:spPr>
          <p:txBody>
            <a:bodyPr>
              <a:spAutoFit/>
            </a:bodyPr>
            <a:lstStyle/>
            <a:p>
              <a:pPr algn="ctr">
                <a:spcBef>
                  <a:spcPct val="50000"/>
                </a:spcBef>
              </a:pPr>
              <a:r>
                <a:rPr lang="en-GB" sz="1600" dirty="0"/>
                <a:t>Performance objectives less appropriate</a:t>
              </a:r>
              <a:endParaRPr lang="en-US" sz="1600" dirty="0"/>
            </a:p>
          </p:txBody>
        </p:sp>
        <p:sp>
          <p:nvSpPr>
            <p:cNvPr id="14341" name="Text Box 8"/>
            <p:cNvSpPr txBox="1">
              <a:spLocks noChangeArrowheads="1"/>
            </p:cNvSpPr>
            <p:nvPr/>
          </p:nvSpPr>
          <p:spPr bwMode="auto">
            <a:xfrm>
              <a:off x="3132138" y="4352475"/>
              <a:ext cx="2303462" cy="482476"/>
            </a:xfrm>
            <a:prstGeom prst="rect">
              <a:avLst/>
            </a:prstGeom>
            <a:noFill/>
            <a:ln w="31750">
              <a:noFill/>
              <a:miter lim="800000"/>
              <a:headEnd type="none" w="lg" len="med"/>
              <a:tailEnd type="none" w="lg" len="med"/>
            </a:ln>
          </p:spPr>
          <p:txBody>
            <a:bodyPr wrap="square">
              <a:spAutoFit/>
            </a:bodyPr>
            <a:lstStyle/>
            <a:p>
              <a:pPr algn="ctr">
                <a:spcBef>
                  <a:spcPct val="50000"/>
                </a:spcBef>
              </a:pPr>
              <a:r>
                <a:rPr lang="en-GB" sz="1600" dirty="0"/>
                <a:t>Insights and capabilities less useful</a:t>
              </a:r>
              <a:endParaRPr lang="en-US" sz="1600" dirty="0"/>
            </a:p>
          </p:txBody>
        </p:sp>
        <p:sp>
          <p:nvSpPr>
            <p:cNvPr id="14342" name="Text Box 10"/>
            <p:cNvSpPr txBox="1">
              <a:spLocks noChangeArrowheads="1"/>
            </p:cNvSpPr>
            <p:nvPr/>
          </p:nvSpPr>
          <p:spPr bwMode="auto">
            <a:xfrm>
              <a:off x="5232400" y="3568701"/>
              <a:ext cx="2940050" cy="685624"/>
            </a:xfrm>
            <a:prstGeom prst="rect">
              <a:avLst/>
            </a:prstGeom>
            <a:noFill/>
            <a:ln w="31750">
              <a:noFill/>
              <a:miter lim="800000"/>
              <a:headEnd type="none" w="lg" len="med"/>
              <a:tailEnd type="none" w="lg" len="med"/>
            </a:ln>
          </p:spPr>
          <p:txBody>
            <a:bodyPr wrap="square">
              <a:spAutoFit/>
            </a:bodyPr>
            <a:lstStyle/>
            <a:p>
              <a:pPr algn="ctr">
                <a:spcBef>
                  <a:spcPct val="50000"/>
                </a:spcBef>
              </a:pPr>
              <a:r>
                <a:rPr lang="en-GB" sz="1600" dirty="0"/>
                <a:t>Shifts in technology, processes or markets, leading to improved competitor performance</a:t>
              </a:r>
              <a:endParaRPr lang="en-US" sz="1600" dirty="0"/>
            </a:p>
          </p:txBody>
        </p:sp>
        <p:sp>
          <p:nvSpPr>
            <p:cNvPr id="14344" name="Freeform 12"/>
            <p:cNvSpPr>
              <a:spLocks/>
            </p:cNvSpPr>
            <p:nvPr/>
          </p:nvSpPr>
          <p:spPr bwMode="auto">
            <a:xfrm>
              <a:off x="1828800" y="2700338"/>
              <a:ext cx="1587500" cy="125412"/>
            </a:xfrm>
            <a:custGeom>
              <a:avLst/>
              <a:gdLst>
                <a:gd name="T0" fmla="*/ 0 w 1000"/>
                <a:gd name="T1" fmla="*/ 79 h 79"/>
                <a:gd name="T2" fmla="*/ 320 w 1000"/>
                <a:gd name="T3" fmla="*/ 23 h 79"/>
                <a:gd name="T4" fmla="*/ 630 w 1000"/>
                <a:gd name="T5" fmla="*/ 3 h 79"/>
                <a:gd name="T6" fmla="*/ 1000 w 1000"/>
                <a:gd name="T7" fmla="*/ 43 h 79"/>
                <a:gd name="T8" fmla="*/ 0 60000 65536"/>
                <a:gd name="T9" fmla="*/ 0 60000 65536"/>
                <a:gd name="T10" fmla="*/ 0 60000 65536"/>
                <a:gd name="T11" fmla="*/ 0 60000 65536"/>
                <a:gd name="T12" fmla="*/ 0 w 1000"/>
                <a:gd name="T13" fmla="*/ 0 h 79"/>
                <a:gd name="T14" fmla="*/ 1000 w 1000"/>
                <a:gd name="T15" fmla="*/ 79 h 79"/>
              </a:gdLst>
              <a:ahLst/>
              <a:cxnLst>
                <a:cxn ang="T8">
                  <a:pos x="T0" y="T1"/>
                </a:cxn>
                <a:cxn ang="T9">
                  <a:pos x="T2" y="T3"/>
                </a:cxn>
                <a:cxn ang="T10">
                  <a:pos x="T4" y="T5"/>
                </a:cxn>
                <a:cxn ang="T11">
                  <a:pos x="T6" y="T7"/>
                </a:cxn>
              </a:cxnLst>
              <a:rect l="T12" t="T13" r="T14" b="T15"/>
              <a:pathLst>
                <a:path w="1000" h="79">
                  <a:moveTo>
                    <a:pt x="0" y="79"/>
                  </a:moveTo>
                  <a:cubicBezTo>
                    <a:pt x="53" y="69"/>
                    <a:pt x="215" y="36"/>
                    <a:pt x="320" y="23"/>
                  </a:cubicBezTo>
                  <a:cubicBezTo>
                    <a:pt x="425" y="10"/>
                    <a:pt x="517" y="0"/>
                    <a:pt x="630" y="3"/>
                  </a:cubicBezTo>
                  <a:cubicBezTo>
                    <a:pt x="743" y="6"/>
                    <a:pt x="923" y="35"/>
                    <a:pt x="1000" y="43"/>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sp>
          <p:nvSpPr>
            <p:cNvPr id="14345" name="Freeform 13"/>
            <p:cNvSpPr>
              <a:spLocks/>
            </p:cNvSpPr>
            <p:nvPr/>
          </p:nvSpPr>
          <p:spPr bwMode="auto">
            <a:xfrm>
              <a:off x="4406900" y="3263900"/>
              <a:ext cx="315913" cy="1174750"/>
            </a:xfrm>
            <a:custGeom>
              <a:avLst/>
              <a:gdLst>
                <a:gd name="T0" fmla="*/ 16 w 199"/>
                <a:gd name="T1" fmla="*/ 0 h 740"/>
                <a:gd name="T2" fmla="*/ 144 w 199"/>
                <a:gd name="T3" fmla="*/ 168 h 740"/>
                <a:gd name="T4" fmla="*/ 192 w 199"/>
                <a:gd name="T5" fmla="*/ 328 h 740"/>
                <a:gd name="T6" fmla="*/ 184 w 199"/>
                <a:gd name="T7" fmla="*/ 460 h 740"/>
                <a:gd name="T8" fmla="*/ 128 w 199"/>
                <a:gd name="T9" fmla="*/ 588 h 740"/>
                <a:gd name="T10" fmla="*/ 0 w 199"/>
                <a:gd name="T11" fmla="*/ 740 h 740"/>
                <a:gd name="T12" fmla="*/ 0 60000 65536"/>
                <a:gd name="T13" fmla="*/ 0 60000 65536"/>
                <a:gd name="T14" fmla="*/ 0 60000 65536"/>
                <a:gd name="T15" fmla="*/ 0 60000 65536"/>
                <a:gd name="T16" fmla="*/ 0 60000 65536"/>
                <a:gd name="T17" fmla="*/ 0 60000 65536"/>
                <a:gd name="T18" fmla="*/ 0 w 199"/>
                <a:gd name="T19" fmla="*/ 0 h 740"/>
                <a:gd name="T20" fmla="*/ 199 w 199"/>
                <a:gd name="T21" fmla="*/ 740 h 740"/>
              </a:gdLst>
              <a:ahLst/>
              <a:cxnLst>
                <a:cxn ang="T12">
                  <a:pos x="T0" y="T1"/>
                </a:cxn>
                <a:cxn ang="T13">
                  <a:pos x="T2" y="T3"/>
                </a:cxn>
                <a:cxn ang="T14">
                  <a:pos x="T4" y="T5"/>
                </a:cxn>
                <a:cxn ang="T15">
                  <a:pos x="T6" y="T7"/>
                </a:cxn>
                <a:cxn ang="T16">
                  <a:pos x="T8" y="T9"/>
                </a:cxn>
                <a:cxn ang="T17">
                  <a:pos x="T10" y="T11"/>
                </a:cxn>
              </a:cxnLst>
              <a:rect l="T18" t="T19" r="T20" b="T21"/>
              <a:pathLst>
                <a:path w="199" h="740">
                  <a:moveTo>
                    <a:pt x="16" y="0"/>
                  </a:moveTo>
                  <a:cubicBezTo>
                    <a:pt x="37" y="28"/>
                    <a:pt x="115" y="113"/>
                    <a:pt x="144" y="168"/>
                  </a:cubicBezTo>
                  <a:cubicBezTo>
                    <a:pt x="173" y="223"/>
                    <a:pt x="185" y="279"/>
                    <a:pt x="192" y="328"/>
                  </a:cubicBezTo>
                  <a:cubicBezTo>
                    <a:pt x="199" y="377"/>
                    <a:pt x="195" y="417"/>
                    <a:pt x="184" y="460"/>
                  </a:cubicBezTo>
                  <a:cubicBezTo>
                    <a:pt x="173" y="503"/>
                    <a:pt x="159" y="541"/>
                    <a:pt x="128" y="588"/>
                  </a:cubicBezTo>
                  <a:cubicBezTo>
                    <a:pt x="97" y="635"/>
                    <a:pt x="27" y="708"/>
                    <a:pt x="0" y="740"/>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sp>
          <p:nvSpPr>
            <p:cNvPr id="14346" name="Freeform 14"/>
            <p:cNvSpPr>
              <a:spLocks/>
            </p:cNvSpPr>
            <p:nvPr/>
          </p:nvSpPr>
          <p:spPr bwMode="auto">
            <a:xfrm>
              <a:off x="1466850" y="4762500"/>
              <a:ext cx="2171700" cy="220663"/>
            </a:xfrm>
            <a:custGeom>
              <a:avLst/>
              <a:gdLst>
                <a:gd name="T0" fmla="*/ 1368 w 1368"/>
                <a:gd name="T1" fmla="*/ 40 h 139"/>
                <a:gd name="T2" fmla="*/ 1160 w 1368"/>
                <a:gd name="T3" fmla="*/ 100 h 139"/>
                <a:gd name="T4" fmla="*/ 752 w 1368"/>
                <a:gd name="T5" fmla="*/ 136 h 139"/>
                <a:gd name="T6" fmla="*/ 296 w 1368"/>
                <a:gd name="T7" fmla="*/ 80 h 139"/>
                <a:gd name="T8" fmla="*/ 0 w 1368"/>
                <a:gd name="T9" fmla="*/ 0 h 139"/>
                <a:gd name="T10" fmla="*/ 0 60000 65536"/>
                <a:gd name="T11" fmla="*/ 0 60000 65536"/>
                <a:gd name="T12" fmla="*/ 0 60000 65536"/>
                <a:gd name="T13" fmla="*/ 0 60000 65536"/>
                <a:gd name="T14" fmla="*/ 0 60000 65536"/>
                <a:gd name="T15" fmla="*/ 0 w 1368"/>
                <a:gd name="T16" fmla="*/ 0 h 139"/>
                <a:gd name="T17" fmla="*/ 1368 w 1368"/>
                <a:gd name="T18" fmla="*/ 139 h 139"/>
              </a:gdLst>
              <a:ahLst/>
              <a:cxnLst>
                <a:cxn ang="T10">
                  <a:pos x="T0" y="T1"/>
                </a:cxn>
                <a:cxn ang="T11">
                  <a:pos x="T2" y="T3"/>
                </a:cxn>
                <a:cxn ang="T12">
                  <a:pos x="T4" y="T5"/>
                </a:cxn>
                <a:cxn ang="T13">
                  <a:pos x="T6" y="T7"/>
                </a:cxn>
                <a:cxn ang="T14">
                  <a:pos x="T8" y="T9"/>
                </a:cxn>
              </a:cxnLst>
              <a:rect l="T15" t="T16" r="T17" b="T18"/>
              <a:pathLst>
                <a:path w="1368" h="139">
                  <a:moveTo>
                    <a:pt x="1368" y="40"/>
                  </a:moveTo>
                  <a:cubicBezTo>
                    <a:pt x="1333" y="50"/>
                    <a:pt x="1263" y="84"/>
                    <a:pt x="1160" y="100"/>
                  </a:cubicBezTo>
                  <a:cubicBezTo>
                    <a:pt x="1057" y="116"/>
                    <a:pt x="896" y="139"/>
                    <a:pt x="752" y="136"/>
                  </a:cubicBezTo>
                  <a:cubicBezTo>
                    <a:pt x="608" y="133"/>
                    <a:pt x="421" y="103"/>
                    <a:pt x="296" y="80"/>
                  </a:cubicBezTo>
                  <a:cubicBezTo>
                    <a:pt x="171" y="57"/>
                    <a:pt x="62" y="17"/>
                    <a:pt x="0" y="0"/>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sp>
          <p:nvSpPr>
            <p:cNvPr id="14347" name="Freeform 15"/>
            <p:cNvSpPr>
              <a:spLocks/>
            </p:cNvSpPr>
            <p:nvPr/>
          </p:nvSpPr>
          <p:spPr bwMode="auto">
            <a:xfrm>
              <a:off x="608013" y="3232150"/>
              <a:ext cx="331787" cy="1206500"/>
            </a:xfrm>
            <a:custGeom>
              <a:avLst/>
              <a:gdLst>
                <a:gd name="T0" fmla="*/ 184 w 209"/>
                <a:gd name="T1" fmla="*/ 760 h 760"/>
                <a:gd name="T2" fmla="*/ 61 w 209"/>
                <a:gd name="T3" fmla="*/ 604 h 760"/>
                <a:gd name="T4" fmla="*/ 1 w 209"/>
                <a:gd name="T5" fmla="*/ 380 h 760"/>
                <a:gd name="T6" fmla="*/ 57 w 209"/>
                <a:gd name="T7" fmla="*/ 180 h 760"/>
                <a:gd name="T8" fmla="*/ 209 w 209"/>
                <a:gd name="T9" fmla="*/ 0 h 760"/>
                <a:gd name="T10" fmla="*/ 0 60000 65536"/>
                <a:gd name="T11" fmla="*/ 0 60000 65536"/>
                <a:gd name="T12" fmla="*/ 0 60000 65536"/>
                <a:gd name="T13" fmla="*/ 0 60000 65536"/>
                <a:gd name="T14" fmla="*/ 0 60000 65536"/>
                <a:gd name="T15" fmla="*/ 0 w 209"/>
                <a:gd name="T16" fmla="*/ 0 h 760"/>
                <a:gd name="T17" fmla="*/ 209 w 209"/>
                <a:gd name="T18" fmla="*/ 760 h 760"/>
              </a:gdLst>
              <a:ahLst/>
              <a:cxnLst>
                <a:cxn ang="T10">
                  <a:pos x="T0" y="T1"/>
                </a:cxn>
                <a:cxn ang="T11">
                  <a:pos x="T2" y="T3"/>
                </a:cxn>
                <a:cxn ang="T12">
                  <a:pos x="T4" y="T5"/>
                </a:cxn>
                <a:cxn ang="T13">
                  <a:pos x="T6" y="T7"/>
                </a:cxn>
                <a:cxn ang="T14">
                  <a:pos x="T8" y="T9"/>
                </a:cxn>
              </a:cxnLst>
              <a:rect l="T15" t="T16" r="T17" b="T18"/>
              <a:pathLst>
                <a:path w="209" h="760">
                  <a:moveTo>
                    <a:pt x="184" y="760"/>
                  </a:moveTo>
                  <a:cubicBezTo>
                    <a:pt x="164" y="734"/>
                    <a:pt x="91" y="667"/>
                    <a:pt x="61" y="604"/>
                  </a:cubicBezTo>
                  <a:cubicBezTo>
                    <a:pt x="31" y="541"/>
                    <a:pt x="2" y="451"/>
                    <a:pt x="1" y="380"/>
                  </a:cubicBezTo>
                  <a:cubicBezTo>
                    <a:pt x="0" y="309"/>
                    <a:pt x="22" y="243"/>
                    <a:pt x="57" y="180"/>
                  </a:cubicBezTo>
                  <a:cubicBezTo>
                    <a:pt x="92" y="117"/>
                    <a:pt x="177" y="37"/>
                    <a:pt x="209" y="0"/>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sp>
          <p:nvSpPr>
            <p:cNvPr id="14348" name="Freeform 18"/>
            <p:cNvSpPr>
              <a:spLocks/>
            </p:cNvSpPr>
            <p:nvPr/>
          </p:nvSpPr>
          <p:spPr bwMode="auto">
            <a:xfrm>
              <a:off x="4752975" y="3114675"/>
              <a:ext cx="828675" cy="696913"/>
            </a:xfrm>
            <a:custGeom>
              <a:avLst/>
              <a:gdLst>
                <a:gd name="T0" fmla="*/ 522 w 522"/>
                <a:gd name="T1" fmla="*/ 439 h 439"/>
                <a:gd name="T2" fmla="*/ 276 w 522"/>
                <a:gd name="T3" fmla="*/ 343 h 439"/>
                <a:gd name="T4" fmla="*/ 120 w 522"/>
                <a:gd name="T5" fmla="*/ 198 h 439"/>
                <a:gd name="T6" fmla="*/ 0 w 522"/>
                <a:gd name="T7" fmla="*/ 0 h 439"/>
                <a:gd name="T8" fmla="*/ 0 60000 65536"/>
                <a:gd name="T9" fmla="*/ 0 60000 65536"/>
                <a:gd name="T10" fmla="*/ 0 60000 65536"/>
                <a:gd name="T11" fmla="*/ 0 60000 65536"/>
                <a:gd name="T12" fmla="*/ 0 w 522"/>
                <a:gd name="T13" fmla="*/ 0 h 439"/>
                <a:gd name="T14" fmla="*/ 522 w 522"/>
                <a:gd name="T15" fmla="*/ 439 h 439"/>
              </a:gdLst>
              <a:ahLst/>
              <a:cxnLst>
                <a:cxn ang="T8">
                  <a:pos x="T0" y="T1"/>
                </a:cxn>
                <a:cxn ang="T9">
                  <a:pos x="T2" y="T3"/>
                </a:cxn>
                <a:cxn ang="T10">
                  <a:pos x="T4" y="T5"/>
                </a:cxn>
                <a:cxn ang="T11">
                  <a:pos x="T6" y="T7"/>
                </a:cxn>
              </a:cxnLst>
              <a:rect l="T12" t="T13" r="T14" b="T15"/>
              <a:pathLst>
                <a:path w="522" h="439">
                  <a:moveTo>
                    <a:pt x="522" y="439"/>
                  </a:moveTo>
                  <a:cubicBezTo>
                    <a:pt x="481" y="423"/>
                    <a:pt x="343" y="383"/>
                    <a:pt x="276" y="343"/>
                  </a:cubicBezTo>
                  <a:cubicBezTo>
                    <a:pt x="209" y="303"/>
                    <a:pt x="166" y="255"/>
                    <a:pt x="120" y="198"/>
                  </a:cubicBezTo>
                  <a:cubicBezTo>
                    <a:pt x="74" y="141"/>
                    <a:pt x="25" y="41"/>
                    <a:pt x="0" y="0"/>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grpSp>
    </p:spTree>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8" name="Text Box 15"/>
          <p:cNvSpPr txBox="1">
            <a:spLocks noChangeArrowheads="1"/>
          </p:cNvSpPr>
          <p:nvPr/>
        </p:nvSpPr>
        <p:spPr bwMode="auto">
          <a:xfrm>
            <a:off x="379414" y="18240"/>
            <a:ext cx="9143999" cy="954107"/>
          </a:xfrm>
          <a:prstGeom prst="rect">
            <a:avLst/>
          </a:prstGeom>
          <a:noFill/>
          <a:ln w="31750">
            <a:noFill/>
            <a:miter lim="800000"/>
            <a:headEnd type="none" w="lg" len="med"/>
            <a:tailEnd type="none" w="lg" len="med"/>
          </a:ln>
        </p:spPr>
        <p:txBody>
          <a:bodyPr wrap="square">
            <a:spAutoFit/>
          </a:bodyPr>
          <a:lstStyle/>
          <a:p>
            <a:pPr algn="ctr">
              <a:spcBef>
                <a:spcPct val="50000"/>
              </a:spcBef>
            </a:pPr>
            <a:r>
              <a:rPr lang="en-GB" sz="2800" b="1" dirty="0"/>
              <a:t>Double-loop learning questions the </a:t>
            </a:r>
            <a:br>
              <a:rPr lang="en-GB" sz="2800" b="1" dirty="0"/>
            </a:br>
            <a:r>
              <a:rPr lang="en-GB" sz="2800" b="1" dirty="0"/>
              <a:t>appropriateness of operations performance</a:t>
            </a:r>
            <a:endParaRPr lang="en-US" sz="2800" b="1" dirty="0"/>
          </a:p>
        </p:txBody>
      </p:sp>
      <p:grpSp>
        <p:nvGrpSpPr>
          <p:cNvPr id="16" name="Group 15"/>
          <p:cNvGrpSpPr/>
          <p:nvPr/>
        </p:nvGrpSpPr>
        <p:grpSpPr>
          <a:xfrm>
            <a:off x="441167" y="1440911"/>
            <a:ext cx="9020490" cy="3966528"/>
            <a:chOff x="36373" y="2182813"/>
            <a:chExt cx="8699789" cy="2800350"/>
          </a:xfrm>
        </p:grpSpPr>
        <p:sp>
          <p:nvSpPr>
            <p:cNvPr id="15362" name="Text Box 7"/>
            <p:cNvSpPr txBox="1">
              <a:spLocks noChangeArrowheads="1"/>
            </p:cNvSpPr>
            <p:nvPr/>
          </p:nvSpPr>
          <p:spPr bwMode="auto">
            <a:xfrm>
              <a:off x="43001" y="2654889"/>
              <a:ext cx="2416013" cy="586680"/>
            </a:xfrm>
            <a:prstGeom prst="rect">
              <a:avLst/>
            </a:prstGeom>
            <a:noFill/>
            <a:ln w="31750">
              <a:noFill/>
              <a:miter lim="800000"/>
              <a:headEnd type="none" w="lg" len="med"/>
              <a:tailEnd type="none" w="lg" len="med"/>
            </a:ln>
          </p:spPr>
          <p:txBody>
            <a:bodyPr wrap="square">
              <a:spAutoFit/>
            </a:bodyPr>
            <a:lstStyle/>
            <a:p>
              <a:pPr algn="ctr">
                <a:spcBef>
                  <a:spcPct val="50000"/>
                </a:spcBef>
              </a:pPr>
              <a:r>
                <a:rPr lang="en-GB" sz="1600" dirty="0"/>
                <a:t>Examine the performance of operations processes</a:t>
              </a:r>
              <a:endParaRPr lang="en-US" sz="1600" dirty="0"/>
            </a:p>
          </p:txBody>
        </p:sp>
        <p:sp>
          <p:nvSpPr>
            <p:cNvPr id="15363" name="Text Box 8"/>
            <p:cNvSpPr txBox="1">
              <a:spLocks noChangeArrowheads="1"/>
            </p:cNvSpPr>
            <p:nvPr/>
          </p:nvSpPr>
          <p:spPr bwMode="auto">
            <a:xfrm>
              <a:off x="36373" y="4393768"/>
              <a:ext cx="1728787" cy="412848"/>
            </a:xfrm>
            <a:prstGeom prst="rect">
              <a:avLst/>
            </a:prstGeom>
            <a:noFill/>
            <a:ln w="31750">
              <a:noFill/>
              <a:miter lim="800000"/>
              <a:headEnd type="none" w="lg" len="med"/>
              <a:tailEnd type="none" w="lg" len="med"/>
            </a:ln>
          </p:spPr>
          <p:txBody>
            <a:bodyPr wrap="square">
              <a:spAutoFit/>
            </a:bodyPr>
            <a:lstStyle/>
            <a:p>
              <a:pPr algn="ctr">
                <a:spcBef>
                  <a:spcPct val="50000"/>
                </a:spcBef>
              </a:pPr>
              <a:r>
                <a:rPr lang="en-GB" sz="1600" dirty="0"/>
                <a:t>Operations innovation</a:t>
              </a:r>
              <a:endParaRPr lang="en-US" sz="1600" dirty="0"/>
            </a:p>
          </p:txBody>
        </p:sp>
        <p:sp>
          <p:nvSpPr>
            <p:cNvPr id="15364" name="Text Box 9"/>
            <p:cNvSpPr txBox="1">
              <a:spLocks noChangeArrowheads="1"/>
            </p:cNvSpPr>
            <p:nvPr/>
          </p:nvSpPr>
          <p:spPr bwMode="auto">
            <a:xfrm>
              <a:off x="3059582" y="2568294"/>
              <a:ext cx="2447925" cy="586680"/>
            </a:xfrm>
            <a:prstGeom prst="rect">
              <a:avLst/>
            </a:prstGeom>
            <a:noFill/>
            <a:ln w="31750">
              <a:noFill/>
              <a:miter lim="800000"/>
              <a:headEnd type="none" w="lg" len="med"/>
              <a:tailEnd type="none" w="lg" len="med"/>
            </a:ln>
          </p:spPr>
          <p:txBody>
            <a:bodyPr wrap="square">
              <a:spAutoFit/>
            </a:bodyPr>
            <a:lstStyle/>
            <a:p>
              <a:pPr algn="ctr">
                <a:spcBef>
                  <a:spcPct val="50000"/>
                </a:spcBef>
              </a:pPr>
              <a:r>
                <a:rPr lang="en-GB" sz="1600" dirty="0"/>
                <a:t>Compare this performance against objectives</a:t>
              </a:r>
              <a:endParaRPr lang="en-US" sz="1600" dirty="0"/>
            </a:p>
          </p:txBody>
        </p:sp>
        <p:sp>
          <p:nvSpPr>
            <p:cNvPr id="15365" name="Text Box 10"/>
            <p:cNvSpPr txBox="1">
              <a:spLocks noChangeArrowheads="1"/>
            </p:cNvSpPr>
            <p:nvPr/>
          </p:nvSpPr>
          <p:spPr bwMode="auto">
            <a:xfrm>
              <a:off x="3132138" y="4395069"/>
              <a:ext cx="2303462" cy="412848"/>
            </a:xfrm>
            <a:prstGeom prst="rect">
              <a:avLst/>
            </a:prstGeom>
            <a:noFill/>
            <a:ln w="31750">
              <a:noFill/>
              <a:miter lim="800000"/>
              <a:headEnd type="none" w="lg" len="med"/>
              <a:tailEnd type="none" w="lg" len="med"/>
            </a:ln>
          </p:spPr>
          <p:txBody>
            <a:bodyPr wrap="square">
              <a:spAutoFit/>
            </a:bodyPr>
            <a:lstStyle/>
            <a:p>
              <a:pPr algn="ctr">
                <a:spcBef>
                  <a:spcPct val="50000"/>
                </a:spcBef>
              </a:pPr>
              <a:r>
                <a:rPr lang="en-GB" sz="1600" dirty="0"/>
                <a:t>Develop new insights and capabilities</a:t>
              </a:r>
              <a:endParaRPr lang="en-US" sz="1600" dirty="0"/>
            </a:p>
          </p:txBody>
        </p:sp>
        <p:sp>
          <p:nvSpPr>
            <p:cNvPr id="15366" name="Text Box 12"/>
            <p:cNvSpPr txBox="1">
              <a:spLocks noChangeArrowheads="1"/>
            </p:cNvSpPr>
            <p:nvPr/>
          </p:nvSpPr>
          <p:spPr bwMode="auto">
            <a:xfrm>
              <a:off x="6288237" y="2253097"/>
              <a:ext cx="2447925" cy="412848"/>
            </a:xfrm>
            <a:prstGeom prst="rect">
              <a:avLst/>
            </a:prstGeom>
            <a:noFill/>
            <a:ln w="31750">
              <a:noFill/>
              <a:miter lim="800000"/>
              <a:headEnd type="none" w="lg" len="med"/>
              <a:tailEnd type="none" w="lg" len="med"/>
            </a:ln>
          </p:spPr>
          <p:txBody>
            <a:bodyPr wrap="square">
              <a:spAutoFit/>
            </a:bodyPr>
            <a:lstStyle/>
            <a:p>
              <a:pPr algn="ctr">
                <a:spcBef>
                  <a:spcPct val="50000"/>
                </a:spcBef>
              </a:pPr>
              <a:r>
                <a:rPr lang="en-GB" sz="1600" dirty="0"/>
                <a:t>Question the relevance of objectives</a:t>
              </a:r>
              <a:endParaRPr lang="en-US" sz="1600" dirty="0"/>
            </a:p>
          </p:txBody>
        </p:sp>
        <p:sp>
          <p:nvSpPr>
            <p:cNvPr id="15367" name="Text Box 13"/>
            <p:cNvSpPr txBox="1">
              <a:spLocks noChangeArrowheads="1"/>
            </p:cNvSpPr>
            <p:nvPr/>
          </p:nvSpPr>
          <p:spPr bwMode="auto">
            <a:xfrm>
              <a:off x="5316388" y="3589194"/>
              <a:ext cx="2447925" cy="412848"/>
            </a:xfrm>
            <a:prstGeom prst="rect">
              <a:avLst/>
            </a:prstGeom>
            <a:noFill/>
            <a:ln w="31750">
              <a:noFill/>
              <a:miter lim="800000"/>
              <a:headEnd type="none" w="lg" len="med"/>
              <a:tailEnd type="none" w="lg" len="med"/>
            </a:ln>
          </p:spPr>
          <p:txBody>
            <a:bodyPr wrap="square">
              <a:spAutoFit/>
            </a:bodyPr>
            <a:lstStyle/>
            <a:p>
              <a:pPr algn="ctr">
                <a:spcBef>
                  <a:spcPct val="50000"/>
                </a:spcBef>
              </a:pPr>
              <a:r>
                <a:rPr lang="en-GB" sz="1600" dirty="0"/>
                <a:t>Develop new (more relevant objectives)</a:t>
              </a:r>
              <a:endParaRPr lang="en-US" sz="1600" dirty="0"/>
            </a:p>
          </p:txBody>
        </p:sp>
        <p:sp>
          <p:nvSpPr>
            <p:cNvPr id="15369" name="Freeform 16"/>
            <p:cNvSpPr>
              <a:spLocks/>
            </p:cNvSpPr>
            <p:nvPr/>
          </p:nvSpPr>
          <p:spPr bwMode="auto">
            <a:xfrm>
              <a:off x="1828800" y="2700338"/>
              <a:ext cx="1587500" cy="125412"/>
            </a:xfrm>
            <a:custGeom>
              <a:avLst/>
              <a:gdLst>
                <a:gd name="T0" fmla="*/ 0 w 1000"/>
                <a:gd name="T1" fmla="*/ 79 h 79"/>
                <a:gd name="T2" fmla="*/ 320 w 1000"/>
                <a:gd name="T3" fmla="*/ 23 h 79"/>
                <a:gd name="T4" fmla="*/ 630 w 1000"/>
                <a:gd name="T5" fmla="*/ 3 h 79"/>
                <a:gd name="T6" fmla="*/ 1000 w 1000"/>
                <a:gd name="T7" fmla="*/ 43 h 79"/>
                <a:gd name="T8" fmla="*/ 0 60000 65536"/>
                <a:gd name="T9" fmla="*/ 0 60000 65536"/>
                <a:gd name="T10" fmla="*/ 0 60000 65536"/>
                <a:gd name="T11" fmla="*/ 0 60000 65536"/>
                <a:gd name="T12" fmla="*/ 0 w 1000"/>
                <a:gd name="T13" fmla="*/ 0 h 79"/>
                <a:gd name="T14" fmla="*/ 1000 w 1000"/>
                <a:gd name="T15" fmla="*/ 79 h 79"/>
              </a:gdLst>
              <a:ahLst/>
              <a:cxnLst>
                <a:cxn ang="T8">
                  <a:pos x="T0" y="T1"/>
                </a:cxn>
                <a:cxn ang="T9">
                  <a:pos x="T2" y="T3"/>
                </a:cxn>
                <a:cxn ang="T10">
                  <a:pos x="T4" y="T5"/>
                </a:cxn>
                <a:cxn ang="T11">
                  <a:pos x="T6" y="T7"/>
                </a:cxn>
              </a:cxnLst>
              <a:rect l="T12" t="T13" r="T14" b="T15"/>
              <a:pathLst>
                <a:path w="1000" h="79">
                  <a:moveTo>
                    <a:pt x="0" y="79"/>
                  </a:moveTo>
                  <a:cubicBezTo>
                    <a:pt x="53" y="69"/>
                    <a:pt x="215" y="36"/>
                    <a:pt x="320" y="23"/>
                  </a:cubicBezTo>
                  <a:cubicBezTo>
                    <a:pt x="425" y="10"/>
                    <a:pt x="517" y="0"/>
                    <a:pt x="630" y="3"/>
                  </a:cubicBezTo>
                  <a:cubicBezTo>
                    <a:pt x="743" y="6"/>
                    <a:pt x="923" y="35"/>
                    <a:pt x="1000" y="43"/>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sp>
          <p:nvSpPr>
            <p:cNvPr id="15370" name="Freeform 17"/>
            <p:cNvSpPr>
              <a:spLocks/>
            </p:cNvSpPr>
            <p:nvPr/>
          </p:nvSpPr>
          <p:spPr bwMode="auto">
            <a:xfrm>
              <a:off x="4406900" y="3263900"/>
              <a:ext cx="315913" cy="1174750"/>
            </a:xfrm>
            <a:custGeom>
              <a:avLst/>
              <a:gdLst>
                <a:gd name="T0" fmla="*/ 16 w 199"/>
                <a:gd name="T1" fmla="*/ 0 h 740"/>
                <a:gd name="T2" fmla="*/ 144 w 199"/>
                <a:gd name="T3" fmla="*/ 168 h 740"/>
                <a:gd name="T4" fmla="*/ 192 w 199"/>
                <a:gd name="T5" fmla="*/ 328 h 740"/>
                <a:gd name="T6" fmla="*/ 184 w 199"/>
                <a:gd name="T7" fmla="*/ 460 h 740"/>
                <a:gd name="T8" fmla="*/ 128 w 199"/>
                <a:gd name="T9" fmla="*/ 588 h 740"/>
                <a:gd name="T10" fmla="*/ 0 w 199"/>
                <a:gd name="T11" fmla="*/ 740 h 740"/>
                <a:gd name="T12" fmla="*/ 0 60000 65536"/>
                <a:gd name="T13" fmla="*/ 0 60000 65536"/>
                <a:gd name="T14" fmla="*/ 0 60000 65536"/>
                <a:gd name="T15" fmla="*/ 0 60000 65536"/>
                <a:gd name="T16" fmla="*/ 0 60000 65536"/>
                <a:gd name="T17" fmla="*/ 0 60000 65536"/>
                <a:gd name="T18" fmla="*/ 0 w 199"/>
                <a:gd name="T19" fmla="*/ 0 h 740"/>
                <a:gd name="T20" fmla="*/ 199 w 199"/>
                <a:gd name="T21" fmla="*/ 740 h 740"/>
              </a:gdLst>
              <a:ahLst/>
              <a:cxnLst>
                <a:cxn ang="T12">
                  <a:pos x="T0" y="T1"/>
                </a:cxn>
                <a:cxn ang="T13">
                  <a:pos x="T2" y="T3"/>
                </a:cxn>
                <a:cxn ang="T14">
                  <a:pos x="T4" y="T5"/>
                </a:cxn>
                <a:cxn ang="T15">
                  <a:pos x="T6" y="T7"/>
                </a:cxn>
                <a:cxn ang="T16">
                  <a:pos x="T8" y="T9"/>
                </a:cxn>
                <a:cxn ang="T17">
                  <a:pos x="T10" y="T11"/>
                </a:cxn>
              </a:cxnLst>
              <a:rect l="T18" t="T19" r="T20" b="T21"/>
              <a:pathLst>
                <a:path w="199" h="740">
                  <a:moveTo>
                    <a:pt x="16" y="0"/>
                  </a:moveTo>
                  <a:cubicBezTo>
                    <a:pt x="37" y="28"/>
                    <a:pt x="115" y="113"/>
                    <a:pt x="144" y="168"/>
                  </a:cubicBezTo>
                  <a:cubicBezTo>
                    <a:pt x="173" y="223"/>
                    <a:pt x="185" y="279"/>
                    <a:pt x="192" y="328"/>
                  </a:cubicBezTo>
                  <a:cubicBezTo>
                    <a:pt x="199" y="377"/>
                    <a:pt x="195" y="417"/>
                    <a:pt x="184" y="460"/>
                  </a:cubicBezTo>
                  <a:cubicBezTo>
                    <a:pt x="173" y="503"/>
                    <a:pt x="159" y="541"/>
                    <a:pt x="128" y="588"/>
                  </a:cubicBezTo>
                  <a:cubicBezTo>
                    <a:pt x="97" y="635"/>
                    <a:pt x="27" y="708"/>
                    <a:pt x="0" y="740"/>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sp>
          <p:nvSpPr>
            <p:cNvPr id="15371" name="Freeform 18"/>
            <p:cNvSpPr>
              <a:spLocks/>
            </p:cNvSpPr>
            <p:nvPr/>
          </p:nvSpPr>
          <p:spPr bwMode="auto">
            <a:xfrm>
              <a:off x="1466850" y="4762500"/>
              <a:ext cx="2171700" cy="220663"/>
            </a:xfrm>
            <a:custGeom>
              <a:avLst/>
              <a:gdLst>
                <a:gd name="T0" fmla="*/ 1368 w 1368"/>
                <a:gd name="T1" fmla="*/ 40 h 139"/>
                <a:gd name="T2" fmla="*/ 1160 w 1368"/>
                <a:gd name="T3" fmla="*/ 100 h 139"/>
                <a:gd name="T4" fmla="*/ 752 w 1368"/>
                <a:gd name="T5" fmla="*/ 136 h 139"/>
                <a:gd name="T6" fmla="*/ 296 w 1368"/>
                <a:gd name="T7" fmla="*/ 80 h 139"/>
                <a:gd name="T8" fmla="*/ 0 w 1368"/>
                <a:gd name="T9" fmla="*/ 0 h 139"/>
                <a:gd name="T10" fmla="*/ 0 60000 65536"/>
                <a:gd name="T11" fmla="*/ 0 60000 65536"/>
                <a:gd name="T12" fmla="*/ 0 60000 65536"/>
                <a:gd name="T13" fmla="*/ 0 60000 65536"/>
                <a:gd name="T14" fmla="*/ 0 60000 65536"/>
                <a:gd name="T15" fmla="*/ 0 w 1368"/>
                <a:gd name="T16" fmla="*/ 0 h 139"/>
                <a:gd name="T17" fmla="*/ 1368 w 1368"/>
                <a:gd name="T18" fmla="*/ 139 h 139"/>
              </a:gdLst>
              <a:ahLst/>
              <a:cxnLst>
                <a:cxn ang="T10">
                  <a:pos x="T0" y="T1"/>
                </a:cxn>
                <a:cxn ang="T11">
                  <a:pos x="T2" y="T3"/>
                </a:cxn>
                <a:cxn ang="T12">
                  <a:pos x="T4" y="T5"/>
                </a:cxn>
                <a:cxn ang="T13">
                  <a:pos x="T6" y="T7"/>
                </a:cxn>
                <a:cxn ang="T14">
                  <a:pos x="T8" y="T9"/>
                </a:cxn>
              </a:cxnLst>
              <a:rect l="T15" t="T16" r="T17" b="T18"/>
              <a:pathLst>
                <a:path w="1368" h="139">
                  <a:moveTo>
                    <a:pt x="1368" y="40"/>
                  </a:moveTo>
                  <a:cubicBezTo>
                    <a:pt x="1333" y="50"/>
                    <a:pt x="1263" y="84"/>
                    <a:pt x="1160" y="100"/>
                  </a:cubicBezTo>
                  <a:cubicBezTo>
                    <a:pt x="1057" y="116"/>
                    <a:pt x="896" y="139"/>
                    <a:pt x="752" y="136"/>
                  </a:cubicBezTo>
                  <a:cubicBezTo>
                    <a:pt x="608" y="133"/>
                    <a:pt x="421" y="103"/>
                    <a:pt x="296" y="80"/>
                  </a:cubicBezTo>
                  <a:cubicBezTo>
                    <a:pt x="171" y="57"/>
                    <a:pt x="62" y="17"/>
                    <a:pt x="0" y="0"/>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sp>
          <p:nvSpPr>
            <p:cNvPr id="15372" name="Freeform 19"/>
            <p:cNvSpPr>
              <a:spLocks/>
            </p:cNvSpPr>
            <p:nvPr/>
          </p:nvSpPr>
          <p:spPr bwMode="auto">
            <a:xfrm>
              <a:off x="608013" y="3232150"/>
              <a:ext cx="331787" cy="1206500"/>
            </a:xfrm>
            <a:custGeom>
              <a:avLst/>
              <a:gdLst>
                <a:gd name="T0" fmla="*/ 184 w 209"/>
                <a:gd name="T1" fmla="*/ 760 h 760"/>
                <a:gd name="T2" fmla="*/ 61 w 209"/>
                <a:gd name="T3" fmla="*/ 604 h 760"/>
                <a:gd name="T4" fmla="*/ 1 w 209"/>
                <a:gd name="T5" fmla="*/ 380 h 760"/>
                <a:gd name="T6" fmla="*/ 57 w 209"/>
                <a:gd name="T7" fmla="*/ 180 h 760"/>
                <a:gd name="T8" fmla="*/ 209 w 209"/>
                <a:gd name="T9" fmla="*/ 0 h 760"/>
                <a:gd name="T10" fmla="*/ 0 60000 65536"/>
                <a:gd name="T11" fmla="*/ 0 60000 65536"/>
                <a:gd name="T12" fmla="*/ 0 60000 65536"/>
                <a:gd name="T13" fmla="*/ 0 60000 65536"/>
                <a:gd name="T14" fmla="*/ 0 60000 65536"/>
                <a:gd name="T15" fmla="*/ 0 w 209"/>
                <a:gd name="T16" fmla="*/ 0 h 760"/>
                <a:gd name="T17" fmla="*/ 209 w 209"/>
                <a:gd name="T18" fmla="*/ 760 h 760"/>
              </a:gdLst>
              <a:ahLst/>
              <a:cxnLst>
                <a:cxn ang="T10">
                  <a:pos x="T0" y="T1"/>
                </a:cxn>
                <a:cxn ang="T11">
                  <a:pos x="T2" y="T3"/>
                </a:cxn>
                <a:cxn ang="T12">
                  <a:pos x="T4" y="T5"/>
                </a:cxn>
                <a:cxn ang="T13">
                  <a:pos x="T6" y="T7"/>
                </a:cxn>
                <a:cxn ang="T14">
                  <a:pos x="T8" y="T9"/>
                </a:cxn>
              </a:cxnLst>
              <a:rect l="T15" t="T16" r="T17" b="T18"/>
              <a:pathLst>
                <a:path w="209" h="760">
                  <a:moveTo>
                    <a:pt x="184" y="760"/>
                  </a:moveTo>
                  <a:cubicBezTo>
                    <a:pt x="164" y="734"/>
                    <a:pt x="91" y="667"/>
                    <a:pt x="61" y="604"/>
                  </a:cubicBezTo>
                  <a:cubicBezTo>
                    <a:pt x="31" y="541"/>
                    <a:pt x="2" y="451"/>
                    <a:pt x="1" y="380"/>
                  </a:cubicBezTo>
                  <a:cubicBezTo>
                    <a:pt x="0" y="309"/>
                    <a:pt x="22" y="243"/>
                    <a:pt x="57" y="180"/>
                  </a:cubicBezTo>
                  <a:cubicBezTo>
                    <a:pt x="92" y="117"/>
                    <a:pt x="177" y="37"/>
                    <a:pt x="209" y="0"/>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sp>
          <p:nvSpPr>
            <p:cNvPr id="15373" name="Freeform 21"/>
            <p:cNvSpPr>
              <a:spLocks/>
            </p:cNvSpPr>
            <p:nvPr/>
          </p:nvSpPr>
          <p:spPr bwMode="auto">
            <a:xfrm>
              <a:off x="4981575" y="2182813"/>
              <a:ext cx="1751013" cy="466725"/>
            </a:xfrm>
            <a:custGeom>
              <a:avLst/>
              <a:gdLst>
                <a:gd name="T0" fmla="*/ 0 w 1103"/>
                <a:gd name="T1" fmla="*/ 294 h 294"/>
                <a:gd name="T2" fmla="*/ 156 w 1103"/>
                <a:gd name="T3" fmla="*/ 173 h 294"/>
                <a:gd name="T4" fmla="*/ 360 w 1103"/>
                <a:gd name="T5" fmla="*/ 78 h 294"/>
                <a:gd name="T6" fmla="*/ 798 w 1103"/>
                <a:gd name="T7" fmla="*/ 6 h 294"/>
                <a:gd name="T8" fmla="*/ 1103 w 1103"/>
                <a:gd name="T9" fmla="*/ 42 h 294"/>
                <a:gd name="T10" fmla="*/ 0 60000 65536"/>
                <a:gd name="T11" fmla="*/ 0 60000 65536"/>
                <a:gd name="T12" fmla="*/ 0 60000 65536"/>
                <a:gd name="T13" fmla="*/ 0 60000 65536"/>
                <a:gd name="T14" fmla="*/ 0 60000 65536"/>
                <a:gd name="T15" fmla="*/ 0 w 1103"/>
                <a:gd name="T16" fmla="*/ 0 h 294"/>
                <a:gd name="T17" fmla="*/ 1103 w 1103"/>
                <a:gd name="T18" fmla="*/ 294 h 294"/>
              </a:gdLst>
              <a:ahLst/>
              <a:cxnLst>
                <a:cxn ang="T10">
                  <a:pos x="T0" y="T1"/>
                </a:cxn>
                <a:cxn ang="T11">
                  <a:pos x="T2" y="T3"/>
                </a:cxn>
                <a:cxn ang="T12">
                  <a:pos x="T4" y="T5"/>
                </a:cxn>
                <a:cxn ang="T13">
                  <a:pos x="T6" y="T7"/>
                </a:cxn>
                <a:cxn ang="T14">
                  <a:pos x="T8" y="T9"/>
                </a:cxn>
              </a:cxnLst>
              <a:rect l="T15" t="T16" r="T17" b="T18"/>
              <a:pathLst>
                <a:path w="1103" h="294">
                  <a:moveTo>
                    <a:pt x="0" y="294"/>
                  </a:moveTo>
                  <a:cubicBezTo>
                    <a:pt x="26" y="274"/>
                    <a:pt x="96" y="209"/>
                    <a:pt x="156" y="173"/>
                  </a:cubicBezTo>
                  <a:cubicBezTo>
                    <a:pt x="216" y="137"/>
                    <a:pt x="253" y="106"/>
                    <a:pt x="360" y="78"/>
                  </a:cubicBezTo>
                  <a:cubicBezTo>
                    <a:pt x="467" y="50"/>
                    <a:pt x="674" y="12"/>
                    <a:pt x="798" y="6"/>
                  </a:cubicBezTo>
                  <a:cubicBezTo>
                    <a:pt x="922" y="0"/>
                    <a:pt x="1040" y="35"/>
                    <a:pt x="1103" y="42"/>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sp>
          <p:nvSpPr>
            <p:cNvPr id="15374" name="Freeform 22"/>
            <p:cNvSpPr>
              <a:spLocks/>
            </p:cNvSpPr>
            <p:nvPr/>
          </p:nvSpPr>
          <p:spPr bwMode="auto">
            <a:xfrm>
              <a:off x="7429500" y="2716213"/>
              <a:ext cx="387350" cy="933450"/>
            </a:xfrm>
            <a:custGeom>
              <a:avLst/>
              <a:gdLst>
                <a:gd name="T0" fmla="*/ 162 w 244"/>
                <a:gd name="T1" fmla="*/ 0 h 588"/>
                <a:gd name="T2" fmla="*/ 234 w 244"/>
                <a:gd name="T3" fmla="*/ 138 h 588"/>
                <a:gd name="T4" fmla="*/ 222 w 244"/>
                <a:gd name="T5" fmla="*/ 294 h 588"/>
                <a:gd name="T6" fmla="*/ 174 w 244"/>
                <a:gd name="T7" fmla="*/ 408 h 588"/>
                <a:gd name="T8" fmla="*/ 0 w 244"/>
                <a:gd name="T9" fmla="*/ 588 h 588"/>
                <a:gd name="T10" fmla="*/ 0 60000 65536"/>
                <a:gd name="T11" fmla="*/ 0 60000 65536"/>
                <a:gd name="T12" fmla="*/ 0 60000 65536"/>
                <a:gd name="T13" fmla="*/ 0 60000 65536"/>
                <a:gd name="T14" fmla="*/ 0 60000 65536"/>
                <a:gd name="T15" fmla="*/ 0 w 244"/>
                <a:gd name="T16" fmla="*/ 0 h 588"/>
                <a:gd name="T17" fmla="*/ 244 w 244"/>
                <a:gd name="T18" fmla="*/ 588 h 588"/>
              </a:gdLst>
              <a:ahLst/>
              <a:cxnLst>
                <a:cxn ang="T10">
                  <a:pos x="T0" y="T1"/>
                </a:cxn>
                <a:cxn ang="T11">
                  <a:pos x="T2" y="T3"/>
                </a:cxn>
                <a:cxn ang="T12">
                  <a:pos x="T4" y="T5"/>
                </a:cxn>
                <a:cxn ang="T13">
                  <a:pos x="T6" y="T7"/>
                </a:cxn>
                <a:cxn ang="T14">
                  <a:pos x="T8" y="T9"/>
                </a:cxn>
              </a:cxnLst>
              <a:rect l="T15" t="T16" r="T17" b="T18"/>
              <a:pathLst>
                <a:path w="244" h="588">
                  <a:moveTo>
                    <a:pt x="162" y="0"/>
                  </a:moveTo>
                  <a:cubicBezTo>
                    <a:pt x="174" y="23"/>
                    <a:pt x="224" y="89"/>
                    <a:pt x="234" y="138"/>
                  </a:cubicBezTo>
                  <a:cubicBezTo>
                    <a:pt x="244" y="187"/>
                    <a:pt x="232" y="249"/>
                    <a:pt x="222" y="294"/>
                  </a:cubicBezTo>
                  <a:cubicBezTo>
                    <a:pt x="212" y="339"/>
                    <a:pt x="211" y="359"/>
                    <a:pt x="174" y="408"/>
                  </a:cubicBezTo>
                  <a:cubicBezTo>
                    <a:pt x="137" y="457"/>
                    <a:pt x="36" y="551"/>
                    <a:pt x="0" y="588"/>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sp>
          <p:nvSpPr>
            <p:cNvPr id="15375" name="Freeform 23"/>
            <p:cNvSpPr>
              <a:spLocks/>
            </p:cNvSpPr>
            <p:nvPr/>
          </p:nvSpPr>
          <p:spPr bwMode="auto">
            <a:xfrm>
              <a:off x="4752975" y="3114675"/>
              <a:ext cx="828675" cy="696913"/>
            </a:xfrm>
            <a:custGeom>
              <a:avLst/>
              <a:gdLst>
                <a:gd name="T0" fmla="*/ 522 w 522"/>
                <a:gd name="T1" fmla="*/ 439 h 439"/>
                <a:gd name="T2" fmla="*/ 276 w 522"/>
                <a:gd name="T3" fmla="*/ 343 h 439"/>
                <a:gd name="T4" fmla="*/ 120 w 522"/>
                <a:gd name="T5" fmla="*/ 198 h 439"/>
                <a:gd name="T6" fmla="*/ 0 w 522"/>
                <a:gd name="T7" fmla="*/ 0 h 439"/>
                <a:gd name="T8" fmla="*/ 0 60000 65536"/>
                <a:gd name="T9" fmla="*/ 0 60000 65536"/>
                <a:gd name="T10" fmla="*/ 0 60000 65536"/>
                <a:gd name="T11" fmla="*/ 0 60000 65536"/>
                <a:gd name="T12" fmla="*/ 0 w 522"/>
                <a:gd name="T13" fmla="*/ 0 h 439"/>
                <a:gd name="T14" fmla="*/ 522 w 522"/>
                <a:gd name="T15" fmla="*/ 439 h 439"/>
              </a:gdLst>
              <a:ahLst/>
              <a:cxnLst>
                <a:cxn ang="T8">
                  <a:pos x="T0" y="T1"/>
                </a:cxn>
                <a:cxn ang="T9">
                  <a:pos x="T2" y="T3"/>
                </a:cxn>
                <a:cxn ang="T10">
                  <a:pos x="T4" y="T5"/>
                </a:cxn>
                <a:cxn ang="T11">
                  <a:pos x="T6" y="T7"/>
                </a:cxn>
              </a:cxnLst>
              <a:rect l="T12" t="T13" r="T14" b="T15"/>
              <a:pathLst>
                <a:path w="522" h="439">
                  <a:moveTo>
                    <a:pt x="522" y="439"/>
                  </a:moveTo>
                  <a:cubicBezTo>
                    <a:pt x="481" y="423"/>
                    <a:pt x="343" y="383"/>
                    <a:pt x="276" y="343"/>
                  </a:cubicBezTo>
                  <a:cubicBezTo>
                    <a:pt x="209" y="303"/>
                    <a:pt x="166" y="255"/>
                    <a:pt x="120" y="198"/>
                  </a:cubicBezTo>
                  <a:cubicBezTo>
                    <a:pt x="74" y="141"/>
                    <a:pt x="25" y="41"/>
                    <a:pt x="0" y="0"/>
                  </a:cubicBezTo>
                </a:path>
              </a:pathLst>
            </a:custGeom>
            <a:noFill/>
            <a:ln w="31750" cap="flat" cmpd="sng">
              <a:solidFill>
                <a:srgbClr val="800080"/>
              </a:solidFill>
              <a:prstDash val="solid"/>
              <a:round/>
              <a:headEnd type="none" w="lg" len="med"/>
              <a:tailEnd type="triangle" w="lg" len="med"/>
            </a:ln>
          </p:spPr>
          <p:txBody>
            <a:bodyPr/>
            <a:lstStyle/>
            <a:p>
              <a:endParaRPr lang="en-GB" sz="1600" dirty="0"/>
            </a:p>
          </p:txBody>
        </p:sp>
      </p:grpSp>
    </p:spTree>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reeform 4"/>
          <p:cNvSpPr>
            <a:spLocks/>
          </p:cNvSpPr>
          <p:nvPr/>
        </p:nvSpPr>
        <p:spPr bwMode="auto">
          <a:xfrm>
            <a:off x="2242526" y="2846882"/>
            <a:ext cx="5759450" cy="1223962"/>
          </a:xfrm>
          <a:custGeom>
            <a:avLst/>
            <a:gdLst>
              <a:gd name="T0" fmla="*/ 0 w 2256"/>
              <a:gd name="T1" fmla="*/ 243 h 510"/>
              <a:gd name="T2" fmla="*/ 2256 w 2256"/>
              <a:gd name="T3" fmla="*/ 0 h 510"/>
              <a:gd name="T4" fmla="*/ 2256 w 2256"/>
              <a:gd name="T5" fmla="*/ 273 h 510"/>
              <a:gd name="T6" fmla="*/ 0 w 2256"/>
              <a:gd name="T7" fmla="*/ 510 h 510"/>
              <a:gd name="T8" fmla="*/ 0 w 2256"/>
              <a:gd name="T9" fmla="*/ 243 h 510"/>
              <a:gd name="T10" fmla="*/ 0 60000 65536"/>
              <a:gd name="T11" fmla="*/ 0 60000 65536"/>
              <a:gd name="T12" fmla="*/ 0 60000 65536"/>
              <a:gd name="T13" fmla="*/ 0 60000 65536"/>
              <a:gd name="T14" fmla="*/ 0 60000 65536"/>
              <a:gd name="T15" fmla="*/ 0 w 2256"/>
              <a:gd name="T16" fmla="*/ 0 h 510"/>
              <a:gd name="T17" fmla="*/ 2256 w 2256"/>
              <a:gd name="T18" fmla="*/ 510 h 510"/>
            </a:gdLst>
            <a:ahLst/>
            <a:cxnLst>
              <a:cxn ang="T10">
                <a:pos x="T0" y="T1"/>
              </a:cxn>
              <a:cxn ang="T11">
                <a:pos x="T2" y="T3"/>
              </a:cxn>
              <a:cxn ang="T12">
                <a:pos x="T4" y="T5"/>
              </a:cxn>
              <a:cxn ang="T13">
                <a:pos x="T6" y="T7"/>
              </a:cxn>
              <a:cxn ang="T14">
                <a:pos x="T8" y="T9"/>
              </a:cxn>
            </a:cxnLst>
            <a:rect l="T15" t="T16" r="T17" b="T18"/>
            <a:pathLst>
              <a:path w="2256" h="510">
                <a:moveTo>
                  <a:pt x="0" y="243"/>
                </a:moveTo>
                <a:lnTo>
                  <a:pt x="2256" y="0"/>
                </a:lnTo>
                <a:lnTo>
                  <a:pt x="2256" y="273"/>
                </a:lnTo>
                <a:lnTo>
                  <a:pt x="0" y="510"/>
                </a:lnTo>
                <a:lnTo>
                  <a:pt x="0" y="243"/>
                </a:lnTo>
                <a:close/>
              </a:path>
            </a:pathLst>
          </a:custGeom>
          <a:solidFill>
            <a:schemeClr val="bg1">
              <a:lumMod val="95000"/>
            </a:schemeClr>
          </a:solidFill>
          <a:ln w="9525">
            <a:noFill/>
            <a:round/>
            <a:headEnd/>
            <a:tailEnd/>
          </a:ln>
        </p:spPr>
        <p:txBody>
          <a:bodyPr/>
          <a:lstStyle/>
          <a:p>
            <a:endParaRPr lang="en-GB" dirty="0"/>
          </a:p>
        </p:txBody>
      </p:sp>
      <p:sp>
        <p:nvSpPr>
          <p:cNvPr id="16387" name="Line 12"/>
          <p:cNvSpPr>
            <a:spLocks noChangeShapeType="1"/>
          </p:cNvSpPr>
          <p:nvPr/>
        </p:nvSpPr>
        <p:spPr bwMode="auto">
          <a:xfrm flipV="1">
            <a:off x="2240938" y="2189658"/>
            <a:ext cx="0" cy="3024187"/>
          </a:xfrm>
          <a:prstGeom prst="line">
            <a:avLst/>
          </a:prstGeom>
          <a:noFill/>
          <a:ln w="31750">
            <a:solidFill>
              <a:srgbClr val="800080"/>
            </a:solidFill>
            <a:round/>
            <a:headEnd type="none" w="lg" len="med"/>
            <a:tailEnd type="triangle" w="lg" len="med"/>
          </a:ln>
        </p:spPr>
        <p:txBody>
          <a:bodyPr/>
          <a:lstStyle/>
          <a:p>
            <a:endParaRPr lang="en-GB" dirty="0"/>
          </a:p>
        </p:txBody>
      </p:sp>
      <p:sp>
        <p:nvSpPr>
          <p:cNvPr id="16388" name="Line 13"/>
          <p:cNvSpPr>
            <a:spLocks noChangeShapeType="1"/>
          </p:cNvSpPr>
          <p:nvPr/>
        </p:nvSpPr>
        <p:spPr bwMode="auto">
          <a:xfrm>
            <a:off x="2240938" y="5213844"/>
            <a:ext cx="5545138" cy="0"/>
          </a:xfrm>
          <a:prstGeom prst="line">
            <a:avLst/>
          </a:prstGeom>
          <a:noFill/>
          <a:ln w="31750">
            <a:solidFill>
              <a:srgbClr val="800080"/>
            </a:solidFill>
            <a:round/>
            <a:headEnd type="none" w="lg" len="med"/>
            <a:tailEnd type="triangle" w="lg" len="med"/>
          </a:ln>
        </p:spPr>
        <p:txBody>
          <a:bodyPr/>
          <a:lstStyle/>
          <a:p>
            <a:endParaRPr lang="en-GB" dirty="0"/>
          </a:p>
        </p:txBody>
      </p:sp>
      <p:sp>
        <p:nvSpPr>
          <p:cNvPr id="16389" name="Line 14"/>
          <p:cNvSpPr>
            <a:spLocks noChangeShapeType="1"/>
          </p:cNvSpPr>
          <p:nvPr/>
        </p:nvSpPr>
        <p:spPr bwMode="auto">
          <a:xfrm flipV="1">
            <a:off x="2240938" y="3472357"/>
            <a:ext cx="5761038" cy="588962"/>
          </a:xfrm>
          <a:prstGeom prst="line">
            <a:avLst/>
          </a:prstGeom>
          <a:noFill/>
          <a:ln w="22225">
            <a:solidFill>
              <a:schemeClr val="tx1"/>
            </a:solidFill>
            <a:round/>
            <a:headEnd type="none" w="lg" len="med"/>
            <a:tailEnd type="none" w="lg" len="med"/>
          </a:ln>
        </p:spPr>
        <p:txBody>
          <a:bodyPr/>
          <a:lstStyle/>
          <a:p>
            <a:endParaRPr lang="en-GB" dirty="0"/>
          </a:p>
        </p:txBody>
      </p:sp>
      <p:sp>
        <p:nvSpPr>
          <p:cNvPr id="16390" name="Line 15"/>
          <p:cNvSpPr>
            <a:spLocks noChangeShapeType="1"/>
          </p:cNvSpPr>
          <p:nvPr/>
        </p:nvSpPr>
        <p:spPr bwMode="auto">
          <a:xfrm flipV="1">
            <a:off x="2240938" y="2837357"/>
            <a:ext cx="5689600" cy="576262"/>
          </a:xfrm>
          <a:prstGeom prst="line">
            <a:avLst/>
          </a:prstGeom>
          <a:noFill/>
          <a:ln w="22225">
            <a:solidFill>
              <a:schemeClr val="tx1"/>
            </a:solidFill>
            <a:round/>
            <a:headEnd type="none" w="lg" len="med"/>
            <a:tailEnd type="none" w="lg" len="med"/>
          </a:ln>
        </p:spPr>
        <p:txBody>
          <a:bodyPr/>
          <a:lstStyle/>
          <a:p>
            <a:endParaRPr lang="en-GB" dirty="0"/>
          </a:p>
        </p:txBody>
      </p:sp>
      <p:sp>
        <p:nvSpPr>
          <p:cNvPr id="16391" name="Text Box 16"/>
          <p:cNvSpPr txBox="1">
            <a:spLocks noChangeArrowheads="1"/>
          </p:cNvSpPr>
          <p:nvPr/>
        </p:nvSpPr>
        <p:spPr bwMode="auto">
          <a:xfrm>
            <a:off x="428013" y="3177083"/>
            <a:ext cx="1873250" cy="923925"/>
          </a:xfrm>
          <a:prstGeom prst="rect">
            <a:avLst/>
          </a:prstGeom>
          <a:noFill/>
          <a:ln w="31750">
            <a:noFill/>
            <a:miter lim="800000"/>
            <a:headEnd type="none" w="lg" len="med"/>
            <a:tailEnd type="none" w="lg" len="med"/>
          </a:ln>
        </p:spPr>
        <p:txBody>
          <a:bodyPr>
            <a:spAutoFit/>
          </a:bodyPr>
          <a:lstStyle/>
          <a:p>
            <a:pPr algn="ctr">
              <a:lnSpc>
                <a:spcPct val="85000"/>
              </a:lnSpc>
              <a:spcBef>
                <a:spcPct val="50000"/>
              </a:spcBef>
            </a:pPr>
            <a:r>
              <a:rPr lang="en-GB" sz="1600" dirty="0"/>
              <a:t>Performance of goods and services based on the technology</a:t>
            </a:r>
            <a:endParaRPr lang="en-US" sz="1600" dirty="0"/>
          </a:p>
        </p:txBody>
      </p:sp>
      <p:sp>
        <p:nvSpPr>
          <p:cNvPr id="16392" name="Line 26"/>
          <p:cNvSpPr>
            <a:spLocks noChangeShapeType="1"/>
          </p:cNvSpPr>
          <p:nvPr/>
        </p:nvSpPr>
        <p:spPr bwMode="auto">
          <a:xfrm flipV="1">
            <a:off x="4272938" y="2556369"/>
            <a:ext cx="1588" cy="2654300"/>
          </a:xfrm>
          <a:prstGeom prst="line">
            <a:avLst/>
          </a:prstGeom>
          <a:noFill/>
          <a:ln w="15875">
            <a:solidFill>
              <a:srgbClr val="000000"/>
            </a:solidFill>
            <a:round/>
            <a:headEnd/>
            <a:tailEnd/>
          </a:ln>
        </p:spPr>
        <p:txBody>
          <a:bodyPr/>
          <a:lstStyle/>
          <a:p>
            <a:endParaRPr lang="en-GB" dirty="0"/>
          </a:p>
        </p:txBody>
      </p:sp>
      <p:sp>
        <p:nvSpPr>
          <p:cNvPr id="16393" name="Line 27"/>
          <p:cNvSpPr>
            <a:spLocks noChangeShapeType="1"/>
          </p:cNvSpPr>
          <p:nvPr/>
        </p:nvSpPr>
        <p:spPr bwMode="auto">
          <a:xfrm flipV="1">
            <a:off x="5495313" y="2556369"/>
            <a:ext cx="1588" cy="2654300"/>
          </a:xfrm>
          <a:prstGeom prst="line">
            <a:avLst/>
          </a:prstGeom>
          <a:noFill/>
          <a:ln w="15875">
            <a:solidFill>
              <a:srgbClr val="000000"/>
            </a:solidFill>
            <a:round/>
            <a:headEnd/>
            <a:tailEnd/>
          </a:ln>
        </p:spPr>
        <p:txBody>
          <a:bodyPr/>
          <a:lstStyle/>
          <a:p>
            <a:endParaRPr lang="en-GB" dirty="0"/>
          </a:p>
        </p:txBody>
      </p:sp>
      <p:sp>
        <p:nvSpPr>
          <p:cNvPr id="16394" name="Line 29"/>
          <p:cNvSpPr>
            <a:spLocks noChangeShapeType="1"/>
          </p:cNvSpPr>
          <p:nvPr/>
        </p:nvSpPr>
        <p:spPr bwMode="auto">
          <a:xfrm flipV="1">
            <a:off x="3825264" y="2837357"/>
            <a:ext cx="2881313" cy="1873250"/>
          </a:xfrm>
          <a:prstGeom prst="line">
            <a:avLst/>
          </a:prstGeom>
          <a:noFill/>
          <a:ln w="31750">
            <a:solidFill>
              <a:srgbClr val="000080"/>
            </a:solidFill>
            <a:round/>
            <a:headEnd type="none" w="lg" len="med"/>
            <a:tailEnd type="triangle" w="lg" len="med"/>
          </a:ln>
        </p:spPr>
        <p:txBody>
          <a:bodyPr/>
          <a:lstStyle/>
          <a:p>
            <a:endParaRPr lang="en-GB" dirty="0"/>
          </a:p>
        </p:txBody>
      </p:sp>
      <p:sp>
        <p:nvSpPr>
          <p:cNvPr id="16395" name="Line 30"/>
          <p:cNvSpPr>
            <a:spLocks noChangeShapeType="1"/>
          </p:cNvSpPr>
          <p:nvPr/>
        </p:nvSpPr>
        <p:spPr bwMode="auto">
          <a:xfrm flipV="1">
            <a:off x="2385401" y="2550019"/>
            <a:ext cx="2881312" cy="1873250"/>
          </a:xfrm>
          <a:prstGeom prst="line">
            <a:avLst/>
          </a:prstGeom>
          <a:noFill/>
          <a:ln w="31750">
            <a:solidFill>
              <a:srgbClr val="000080"/>
            </a:solidFill>
            <a:round/>
            <a:headEnd type="none" w="lg" len="med"/>
            <a:tailEnd type="triangle" w="lg" len="med"/>
          </a:ln>
        </p:spPr>
        <p:txBody>
          <a:bodyPr/>
          <a:lstStyle/>
          <a:p>
            <a:endParaRPr lang="en-GB" dirty="0"/>
          </a:p>
        </p:txBody>
      </p:sp>
      <p:sp>
        <p:nvSpPr>
          <p:cNvPr id="16396" name="Text Box 31"/>
          <p:cNvSpPr txBox="1">
            <a:spLocks noChangeArrowheads="1"/>
          </p:cNvSpPr>
          <p:nvPr/>
        </p:nvSpPr>
        <p:spPr bwMode="auto">
          <a:xfrm>
            <a:off x="2313964" y="2329357"/>
            <a:ext cx="2017713" cy="508000"/>
          </a:xfrm>
          <a:prstGeom prst="rect">
            <a:avLst/>
          </a:prstGeom>
          <a:noFill/>
          <a:ln w="31750">
            <a:noFill/>
            <a:miter lim="800000"/>
            <a:headEnd type="none" w="lg" len="med"/>
            <a:tailEnd type="none" w="lg" len="med"/>
          </a:ln>
        </p:spPr>
        <p:txBody>
          <a:bodyPr>
            <a:spAutoFit/>
          </a:bodyPr>
          <a:lstStyle/>
          <a:p>
            <a:pPr algn="ctr">
              <a:lnSpc>
                <a:spcPct val="85000"/>
              </a:lnSpc>
              <a:spcBef>
                <a:spcPct val="50000"/>
              </a:spcBef>
            </a:pPr>
            <a:r>
              <a:rPr lang="en-GB" sz="1600" dirty="0"/>
              <a:t>Performance based on ‘old’ technology</a:t>
            </a:r>
            <a:endParaRPr lang="en-US" sz="1600" dirty="0"/>
          </a:p>
        </p:txBody>
      </p:sp>
      <p:sp>
        <p:nvSpPr>
          <p:cNvPr id="16397" name="Text Box 32"/>
          <p:cNvSpPr txBox="1">
            <a:spLocks noChangeArrowheads="1"/>
          </p:cNvSpPr>
          <p:nvPr/>
        </p:nvSpPr>
        <p:spPr bwMode="auto">
          <a:xfrm>
            <a:off x="5193689" y="1757857"/>
            <a:ext cx="2017713" cy="508000"/>
          </a:xfrm>
          <a:prstGeom prst="rect">
            <a:avLst/>
          </a:prstGeom>
          <a:noFill/>
          <a:ln w="31750">
            <a:noFill/>
            <a:miter lim="800000"/>
            <a:headEnd type="none" w="lg" len="med"/>
            <a:tailEnd type="none" w="lg" len="med"/>
          </a:ln>
        </p:spPr>
        <p:txBody>
          <a:bodyPr>
            <a:spAutoFit/>
          </a:bodyPr>
          <a:lstStyle/>
          <a:p>
            <a:pPr algn="ctr">
              <a:lnSpc>
                <a:spcPct val="85000"/>
              </a:lnSpc>
              <a:spcBef>
                <a:spcPct val="50000"/>
              </a:spcBef>
            </a:pPr>
            <a:r>
              <a:rPr lang="en-GB" sz="1600" dirty="0"/>
              <a:t>Performance based on ‘new’ technology</a:t>
            </a:r>
            <a:endParaRPr lang="en-US" sz="1600" dirty="0"/>
          </a:p>
        </p:txBody>
      </p:sp>
      <p:sp>
        <p:nvSpPr>
          <p:cNvPr id="16398" name="Text Box 33"/>
          <p:cNvSpPr txBox="1">
            <a:spLocks noChangeArrowheads="1"/>
          </p:cNvSpPr>
          <p:nvPr/>
        </p:nvSpPr>
        <p:spPr bwMode="auto">
          <a:xfrm>
            <a:off x="7065351" y="1110157"/>
            <a:ext cx="2233612" cy="715962"/>
          </a:xfrm>
          <a:prstGeom prst="rect">
            <a:avLst/>
          </a:prstGeom>
          <a:noFill/>
          <a:ln w="31750">
            <a:noFill/>
            <a:miter lim="800000"/>
            <a:headEnd type="none" w="lg" len="med"/>
            <a:tailEnd type="none" w="lg" len="med"/>
          </a:ln>
        </p:spPr>
        <p:txBody>
          <a:bodyPr>
            <a:spAutoFit/>
          </a:bodyPr>
          <a:lstStyle/>
          <a:p>
            <a:pPr algn="ctr">
              <a:lnSpc>
                <a:spcPct val="85000"/>
              </a:lnSpc>
              <a:spcBef>
                <a:spcPct val="50000"/>
              </a:spcBef>
            </a:pPr>
            <a:r>
              <a:rPr lang="en-GB" sz="1600" dirty="0"/>
              <a:t>Performance required by ‘top end’ of the market</a:t>
            </a:r>
            <a:endParaRPr lang="en-US" sz="1600" dirty="0"/>
          </a:p>
        </p:txBody>
      </p:sp>
      <p:sp>
        <p:nvSpPr>
          <p:cNvPr id="16399" name="Text Box 34"/>
          <p:cNvSpPr txBox="1">
            <a:spLocks noChangeArrowheads="1"/>
          </p:cNvSpPr>
          <p:nvPr/>
        </p:nvSpPr>
        <p:spPr bwMode="auto">
          <a:xfrm>
            <a:off x="7065351" y="4124820"/>
            <a:ext cx="2233612" cy="715963"/>
          </a:xfrm>
          <a:prstGeom prst="rect">
            <a:avLst/>
          </a:prstGeom>
          <a:noFill/>
          <a:ln w="31750">
            <a:noFill/>
            <a:miter lim="800000"/>
            <a:headEnd type="none" w="lg" len="med"/>
            <a:tailEnd type="none" w="lg" len="med"/>
          </a:ln>
        </p:spPr>
        <p:txBody>
          <a:bodyPr>
            <a:spAutoFit/>
          </a:bodyPr>
          <a:lstStyle/>
          <a:p>
            <a:pPr algn="ctr">
              <a:lnSpc>
                <a:spcPct val="85000"/>
              </a:lnSpc>
              <a:spcBef>
                <a:spcPct val="50000"/>
              </a:spcBef>
            </a:pPr>
            <a:r>
              <a:rPr lang="en-GB" sz="1600" dirty="0"/>
              <a:t>Performance required by ‘bottom end’ of the market</a:t>
            </a:r>
            <a:endParaRPr lang="en-US" sz="1600" dirty="0"/>
          </a:p>
        </p:txBody>
      </p:sp>
      <p:sp>
        <p:nvSpPr>
          <p:cNvPr id="16400" name="Text Box 35"/>
          <p:cNvSpPr txBox="1">
            <a:spLocks noChangeArrowheads="1"/>
          </p:cNvSpPr>
          <p:nvPr/>
        </p:nvSpPr>
        <p:spPr bwMode="auto">
          <a:xfrm>
            <a:off x="2385401" y="4172445"/>
            <a:ext cx="1873250" cy="715963"/>
          </a:xfrm>
          <a:prstGeom prst="rect">
            <a:avLst/>
          </a:prstGeom>
          <a:noFill/>
          <a:ln w="31750">
            <a:noFill/>
            <a:miter lim="800000"/>
            <a:headEnd type="none" w="lg" len="med"/>
            <a:tailEnd type="none" w="lg" len="med"/>
          </a:ln>
        </p:spPr>
        <p:txBody>
          <a:bodyPr>
            <a:spAutoFit/>
          </a:bodyPr>
          <a:lstStyle/>
          <a:p>
            <a:pPr algn="ctr">
              <a:lnSpc>
                <a:spcPct val="85000"/>
              </a:lnSpc>
              <a:spcBef>
                <a:spcPct val="50000"/>
              </a:spcBef>
            </a:pPr>
            <a:r>
              <a:rPr lang="en-GB" sz="1600" dirty="0"/>
              <a:t>‘Disruptive’ technological change</a:t>
            </a:r>
            <a:endParaRPr lang="en-US" sz="1600" dirty="0"/>
          </a:p>
        </p:txBody>
      </p:sp>
      <p:sp>
        <p:nvSpPr>
          <p:cNvPr id="16401" name="Text Box 36"/>
          <p:cNvSpPr txBox="1">
            <a:spLocks noChangeArrowheads="1"/>
          </p:cNvSpPr>
          <p:nvPr/>
        </p:nvSpPr>
        <p:spPr bwMode="auto">
          <a:xfrm>
            <a:off x="6503377" y="2926257"/>
            <a:ext cx="1728787" cy="641714"/>
          </a:xfrm>
          <a:prstGeom prst="rect">
            <a:avLst/>
          </a:prstGeom>
          <a:noFill/>
          <a:ln w="31750">
            <a:noFill/>
            <a:miter lim="800000"/>
            <a:headEnd type="none" w="lg" len="med"/>
            <a:tailEnd type="none" w="lg" len="med"/>
          </a:ln>
        </p:spPr>
        <p:txBody>
          <a:bodyPr>
            <a:spAutoFit/>
          </a:bodyPr>
          <a:lstStyle/>
          <a:p>
            <a:pPr algn="ctr">
              <a:lnSpc>
                <a:spcPct val="85000"/>
              </a:lnSpc>
              <a:spcBef>
                <a:spcPct val="50000"/>
              </a:spcBef>
            </a:pPr>
            <a:r>
              <a:rPr lang="en-GB" sz="1400" dirty="0"/>
              <a:t>Zone of market- acceptable performance</a:t>
            </a:r>
            <a:endParaRPr lang="en-US" sz="1400" dirty="0"/>
          </a:p>
        </p:txBody>
      </p:sp>
      <p:sp>
        <p:nvSpPr>
          <p:cNvPr id="16402" name="Text Box 37"/>
          <p:cNvSpPr txBox="1">
            <a:spLocks noChangeArrowheads="1"/>
          </p:cNvSpPr>
          <p:nvPr/>
        </p:nvSpPr>
        <p:spPr bwMode="auto">
          <a:xfrm>
            <a:off x="4053863" y="5180507"/>
            <a:ext cx="431800" cy="336550"/>
          </a:xfrm>
          <a:prstGeom prst="rect">
            <a:avLst/>
          </a:prstGeom>
          <a:noFill/>
          <a:ln w="31750">
            <a:noFill/>
            <a:miter lim="800000"/>
            <a:headEnd type="none" w="lg" len="med"/>
            <a:tailEnd type="none" w="lg" len="med"/>
          </a:ln>
        </p:spPr>
        <p:txBody>
          <a:bodyPr>
            <a:spAutoFit/>
          </a:bodyPr>
          <a:lstStyle/>
          <a:p>
            <a:pPr algn="ctr">
              <a:spcBef>
                <a:spcPct val="50000"/>
              </a:spcBef>
            </a:pPr>
            <a:r>
              <a:rPr lang="en-GB" sz="1600" dirty="0"/>
              <a:t>A</a:t>
            </a:r>
            <a:endParaRPr lang="en-US" sz="1600" dirty="0"/>
          </a:p>
        </p:txBody>
      </p:sp>
      <p:sp>
        <p:nvSpPr>
          <p:cNvPr id="16403" name="Text Box 38"/>
          <p:cNvSpPr txBox="1">
            <a:spLocks noChangeArrowheads="1"/>
          </p:cNvSpPr>
          <p:nvPr/>
        </p:nvSpPr>
        <p:spPr bwMode="auto">
          <a:xfrm>
            <a:off x="5279413" y="5188444"/>
            <a:ext cx="431800" cy="336550"/>
          </a:xfrm>
          <a:prstGeom prst="rect">
            <a:avLst/>
          </a:prstGeom>
          <a:noFill/>
          <a:ln w="31750">
            <a:noFill/>
            <a:miter lim="800000"/>
            <a:headEnd type="none" w="lg" len="med"/>
            <a:tailEnd type="none" w="lg" len="med"/>
          </a:ln>
        </p:spPr>
        <p:txBody>
          <a:bodyPr>
            <a:spAutoFit/>
          </a:bodyPr>
          <a:lstStyle/>
          <a:p>
            <a:pPr algn="ctr">
              <a:spcBef>
                <a:spcPct val="50000"/>
              </a:spcBef>
            </a:pPr>
            <a:r>
              <a:rPr lang="en-GB" sz="1600" dirty="0"/>
              <a:t>B</a:t>
            </a:r>
            <a:endParaRPr lang="en-US" sz="1600" dirty="0"/>
          </a:p>
        </p:txBody>
      </p:sp>
      <p:sp>
        <p:nvSpPr>
          <p:cNvPr id="16404" name="Text Box 39"/>
          <p:cNvSpPr txBox="1">
            <a:spLocks noChangeArrowheads="1"/>
          </p:cNvSpPr>
          <p:nvPr/>
        </p:nvSpPr>
        <p:spPr bwMode="auto">
          <a:xfrm>
            <a:off x="4485664" y="5382119"/>
            <a:ext cx="708025" cy="336550"/>
          </a:xfrm>
          <a:prstGeom prst="rect">
            <a:avLst/>
          </a:prstGeom>
          <a:noFill/>
          <a:ln w="31750">
            <a:noFill/>
            <a:miter lim="800000"/>
            <a:headEnd type="none" w="lg" len="med"/>
            <a:tailEnd type="none" w="lg" len="med"/>
          </a:ln>
        </p:spPr>
        <p:txBody>
          <a:bodyPr>
            <a:spAutoFit/>
          </a:bodyPr>
          <a:lstStyle/>
          <a:p>
            <a:pPr algn="ctr">
              <a:spcBef>
                <a:spcPct val="50000"/>
              </a:spcBef>
            </a:pPr>
            <a:r>
              <a:rPr lang="en-GB" sz="1600" dirty="0"/>
              <a:t>Time</a:t>
            </a:r>
            <a:endParaRPr lang="en-US" sz="1600" dirty="0"/>
          </a:p>
        </p:txBody>
      </p:sp>
      <p:sp>
        <p:nvSpPr>
          <p:cNvPr id="16405" name="Line 40"/>
          <p:cNvSpPr>
            <a:spLocks noChangeShapeType="1"/>
          </p:cNvSpPr>
          <p:nvPr/>
        </p:nvSpPr>
        <p:spPr bwMode="auto">
          <a:xfrm>
            <a:off x="3104538" y="2838945"/>
            <a:ext cx="503238" cy="792163"/>
          </a:xfrm>
          <a:prstGeom prst="line">
            <a:avLst/>
          </a:prstGeom>
          <a:noFill/>
          <a:ln w="22225">
            <a:solidFill>
              <a:schemeClr val="tx1"/>
            </a:solidFill>
            <a:round/>
            <a:headEnd type="none" w="lg" len="med"/>
            <a:tailEnd type="triangle" w="lg" len="med"/>
          </a:ln>
        </p:spPr>
        <p:txBody>
          <a:bodyPr/>
          <a:lstStyle/>
          <a:p>
            <a:endParaRPr lang="en-GB" dirty="0"/>
          </a:p>
        </p:txBody>
      </p:sp>
      <p:sp>
        <p:nvSpPr>
          <p:cNvPr id="16406" name="Line 41"/>
          <p:cNvSpPr>
            <a:spLocks noChangeShapeType="1"/>
          </p:cNvSpPr>
          <p:nvPr/>
        </p:nvSpPr>
        <p:spPr bwMode="auto">
          <a:xfrm flipV="1">
            <a:off x="3753826" y="3558083"/>
            <a:ext cx="1079500" cy="719137"/>
          </a:xfrm>
          <a:prstGeom prst="line">
            <a:avLst/>
          </a:prstGeom>
          <a:noFill/>
          <a:ln w="22225">
            <a:solidFill>
              <a:schemeClr val="tx1"/>
            </a:solidFill>
            <a:round/>
            <a:headEnd type="none" w="lg" len="med"/>
            <a:tailEnd type="triangle" w="lg" len="med"/>
          </a:ln>
        </p:spPr>
        <p:txBody>
          <a:bodyPr/>
          <a:lstStyle/>
          <a:p>
            <a:endParaRPr lang="en-GB" dirty="0"/>
          </a:p>
        </p:txBody>
      </p:sp>
      <p:sp>
        <p:nvSpPr>
          <p:cNvPr id="16407" name="Line 42"/>
          <p:cNvSpPr>
            <a:spLocks noChangeShapeType="1"/>
          </p:cNvSpPr>
          <p:nvPr/>
        </p:nvSpPr>
        <p:spPr bwMode="auto">
          <a:xfrm>
            <a:off x="6273189" y="2261095"/>
            <a:ext cx="360363" cy="576263"/>
          </a:xfrm>
          <a:prstGeom prst="line">
            <a:avLst/>
          </a:prstGeom>
          <a:noFill/>
          <a:ln w="22225">
            <a:solidFill>
              <a:schemeClr val="tx1"/>
            </a:solidFill>
            <a:round/>
            <a:headEnd type="none" w="lg" len="med"/>
            <a:tailEnd type="triangle" w="lg" len="med"/>
          </a:ln>
        </p:spPr>
        <p:txBody>
          <a:bodyPr/>
          <a:lstStyle/>
          <a:p>
            <a:endParaRPr lang="en-GB" dirty="0"/>
          </a:p>
        </p:txBody>
      </p:sp>
      <p:sp>
        <p:nvSpPr>
          <p:cNvPr id="16408" name="Line 43"/>
          <p:cNvSpPr>
            <a:spLocks noChangeShapeType="1"/>
          </p:cNvSpPr>
          <p:nvPr/>
        </p:nvSpPr>
        <p:spPr bwMode="auto">
          <a:xfrm flipH="1">
            <a:off x="7498738" y="1757857"/>
            <a:ext cx="503238" cy="1079500"/>
          </a:xfrm>
          <a:prstGeom prst="line">
            <a:avLst/>
          </a:prstGeom>
          <a:noFill/>
          <a:ln w="22225">
            <a:solidFill>
              <a:schemeClr val="tx1"/>
            </a:solidFill>
            <a:round/>
            <a:headEnd type="none" w="lg" len="med"/>
            <a:tailEnd type="triangle" w="lg" len="med"/>
          </a:ln>
        </p:spPr>
        <p:txBody>
          <a:bodyPr/>
          <a:lstStyle/>
          <a:p>
            <a:endParaRPr lang="en-GB" dirty="0"/>
          </a:p>
        </p:txBody>
      </p:sp>
      <p:sp>
        <p:nvSpPr>
          <p:cNvPr id="16409" name="Freeform 44"/>
          <p:cNvSpPr>
            <a:spLocks/>
          </p:cNvSpPr>
          <p:nvPr/>
        </p:nvSpPr>
        <p:spPr bwMode="auto">
          <a:xfrm>
            <a:off x="7632088" y="3545382"/>
            <a:ext cx="698500" cy="660400"/>
          </a:xfrm>
          <a:custGeom>
            <a:avLst/>
            <a:gdLst>
              <a:gd name="T0" fmla="*/ 440 w 440"/>
              <a:gd name="T1" fmla="*/ 416 h 416"/>
              <a:gd name="T2" fmla="*/ 0 w 440"/>
              <a:gd name="T3" fmla="*/ 0 h 416"/>
              <a:gd name="T4" fmla="*/ 0 60000 65536"/>
              <a:gd name="T5" fmla="*/ 0 60000 65536"/>
              <a:gd name="T6" fmla="*/ 0 w 440"/>
              <a:gd name="T7" fmla="*/ 0 h 416"/>
              <a:gd name="T8" fmla="*/ 440 w 440"/>
              <a:gd name="T9" fmla="*/ 416 h 416"/>
            </a:gdLst>
            <a:ahLst/>
            <a:cxnLst>
              <a:cxn ang="T4">
                <a:pos x="T0" y="T1"/>
              </a:cxn>
              <a:cxn ang="T5">
                <a:pos x="T2" y="T3"/>
              </a:cxn>
            </a:cxnLst>
            <a:rect l="T6" t="T7" r="T8" b="T9"/>
            <a:pathLst>
              <a:path w="440" h="416">
                <a:moveTo>
                  <a:pt x="440" y="416"/>
                </a:moveTo>
                <a:lnTo>
                  <a:pt x="0" y="0"/>
                </a:lnTo>
              </a:path>
            </a:pathLst>
          </a:custGeom>
          <a:noFill/>
          <a:ln w="22225" cap="flat" cmpd="sng">
            <a:solidFill>
              <a:schemeClr val="tx1"/>
            </a:solidFill>
            <a:prstDash val="solid"/>
            <a:round/>
            <a:headEnd type="none" w="lg" len="med"/>
            <a:tailEnd type="triangle" w="lg" len="med"/>
          </a:ln>
        </p:spPr>
        <p:txBody>
          <a:bodyPr/>
          <a:lstStyle/>
          <a:p>
            <a:endParaRPr lang="en-GB" dirty="0"/>
          </a:p>
        </p:txBody>
      </p:sp>
      <p:sp>
        <p:nvSpPr>
          <p:cNvPr id="16410" name="AutoShape 45"/>
          <p:cNvSpPr>
            <a:spLocks noChangeArrowheads="1"/>
          </p:cNvSpPr>
          <p:nvPr/>
        </p:nvSpPr>
        <p:spPr bwMode="auto">
          <a:xfrm rot="-3055096">
            <a:off x="4654732" y="3162001"/>
            <a:ext cx="647700" cy="576262"/>
          </a:xfrm>
          <a:prstGeom prst="downArrow">
            <a:avLst>
              <a:gd name="adj1" fmla="val 53083"/>
              <a:gd name="adj2" fmla="val 38255"/>
            </a:avLst>
          </a:prstGeom>
          <a:solidFill>
            <a:srgbClr val="FF6600"/>
          </a:solidFill>
          <a:ln w="9525">
            <a:solidFill>
              <a:schemeClr val="tx1"/>
            </a:solidFill>
            <a:miter lim="800000"/>
            <a:headEnd type="none" w="lg" len="med"/>
            <a:tailEnd type="none" w="lg" len="med"/>
          </a:ln>
        </p:spPr>
        <p:txBody>
          <a:bodyPr wrap="none" anchor="ctr"/>
          <a:lstStyle/>
          <a:p>
            <a:endParaRPr lang="en-GB" dirty="0"/>
          </a:p>
        </p:txBody>
      </p:sp>
      <p:sp>
        <p:nvSpPr>
          <p:cNvPr id="16411" name="Text Box 46"/>
          <p:cNvSpPr txBox="1">
            <a:spLocks noChangeArrowheads="1"/>
          </p:cNvSpPr>
          <p:nvPr/>
        </p:nvSpPr>
        <p:spPr bwMode="auto">
          <a:xfrm>
            <a:off x="1597200" y="448624"/>
            <a:ext cx="6708427" cy="523220"/>
          </a:xfrm>
          <a:prstGeom prst="rect">
            <a:avLst/>
          </a:prstGeom>
          <a:noFill/>
          <a:ln w="22225">
            <a:noFill/>
            <a:miter lim="800000"/>
            <a:headEnd type="none" w="lg" len="med"/>
            <a:tailEnd type="none" w="lg" len="med"/>
          </a:ln>
        </p:spPr>
        <p:txBody>
          <a:bodyPr wrap="square">
            <a:spAutoFit/>
          </a:bodyPr>
          <a:lstStyle/>
          <a:p>
            <a:pPr algn="ctr">
              <a:spcBef>
                <a:spcPct val="50000"/>
              </a:spcBef>
            </a:pPr>
            <a:r>
              <a:rPr lang="en-GB" sz="2800" b="1" dirty="0"/>
              <a:t>‘Disruptive’ technological change</a:t>
            </a:r>
            <a:endParaRPr lang="en-US" sz="2800" b="1" dirty="0"/>
          </a:p>
        </p:txBody>
      </p:sp>
      <p:sp>
        <p:nvSpPr>
          <p:cNvPr id="29" name="Text Box 4"/>
          <p:cNvSpPr txBox="1">
            <a:spLocks noChangeArrowheads="1"/>
          </p:cNvSpPr>
          <p:nvPr/>
        </p:nvSpPr>
        <p:spPr bwMode="auto">
          <a:xfrm>
            <a:off x="879475" y="5930772"/>
            <a:ext cx="8534400" cy="338554"/>
          </a:xfrm>
          <a:prstGeom prst="rect">
            <a:avLst/>
          </a:prstGeom>
          <a:noFill/>
          <a:ln w="9525">
            <a:noFill/>
            <a:miter lim="800000"/>
            <a:headEnd/>
            <a:tailEnd/>
          </a:ln>
        </p:spPr>
        <p:txBody>
          <a:bodyPr>
            <a:spAutoFit/>
          </a:bodyPr>
          <a:lstStyle/>
          <a:p>
            <a:pPr fontAlgn="auto">
              <a:spcBef>
                <a:spcPct val="50000"/>
              </a:spcBef>
              <a:spcAft>
                <a:spcPts val="0"/>
              </a:spcAft>
              <a:defRPr/>
            </a:pPr>
            <a:r>
              <a:rPr lang="en-IN" altLang="en-US" sz="800" i="1" kern="0" dirty="0">
                <a:solidFill>
                  <a:sysClr val="windowText" lastClr="000000"/>
                </a:solidFill>
              </a:rPr>
              <a:t>Source</a:t>
            </a:r>
            <a:r>
              <a:rPr lang="en-IN" altLang="en-US" sz="800" kern="0" dirty="0">
                <a:solidFill>
                  <a:sysClr val="windowText" lastClr="000000"/>
                </a:solidFill>
              </a:rPr>
              <a:t>: Adapted and reprinted with permission of Harvard Business School Press from Christensen, C.M. (1997) </a:t>
            </a:r>
            <a:r>
              <a:rPr lang="en-IN" altLang="en-US" sz="800" i="1" kern="0" dirty="0">
                <a:solidFill>
                  <a:sysClr val="windowText" lastClr="000000"/>
                </a:solidFill>
              </a:rPr>
              <a:t>The Innovator’s Dilemma</a:t>
            </a:r>
            <a:r>
              <a:rPr lang="en-IN" altLang="en-US" sz="800" kern="0" dirty="0">
                <a:solidFill>
                  <a:sysClr val="windowText" lastClr="000000"/>
                </a:solidFill>
              </a:rPr>
              <a:t>. Boston, MA: Harvard Business School Publishing Corporation, p. xvi Introduction (all rights reserved).</a:t>
            </a:r>
            <a:endParaRPr lang="en-GB" altLang="en-US" sz="800" kern="0" dirty="0">
              <a:solidFill>
                <a:srgbClr val="000000"/>
              </a:solidFill>
            </a:endParaRPr>
          </a:p>
        </p:txBody>
      </p:sp>
    </p:spTree>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2944813" y="1241031"/>
            <a:ext cx="4722813" cy="3963988"/>
            <a:chOff x="4110" y="2025"/>
            <a:chExt cx="2805" cy="2790"/>
          </a:xfrm>
        </p:grpSpPr>
        <p:sp>
          <p:nvSpPr>
            <p:cNvPr id="18448" name="Line 4"/>
            <p:cNvSpPr>
              <a:spLocks noChangeShapeType="1"/>
            </p:cNvSpPr>
            <p:nvPr/>
          </p:nvSpPr>
          <p:spPr bwMode="auto">
            <a:xfrm flipV="1">
              <a:off x="4110" y="2025"/>
              <a:ext cx="0" cy="2790"/>
            </a:xfrm>
            <a:prstGeom prst="line">
              <a:avLst/>
            </a:prstGeom>
            <a:noFill/>
            <a:ln w="28575">
              <a:solidFill>
                <a:srgbClr val="000000"/>
              </a:solidFill>
              <a:round/>
              <a:headEnd/>
              <a:tailEnd type="stealth" w="med" len="med"/>
            </a:ln>
          </p:spPr>
          <p:txBody>
            <a:bodyPr/>
            <a:lstStyle/>
            <a:p>
              <a:endParaRPr lang="en-GB" dirty="0"/>
            </a:p>
          </p:txBody>
        </p:sp>
        <p:sp>
          <p:nvSpPr>
            <p:cNvPr id="18449" name="Line 5"/>
            <p:cNvSpPr>
              <a:spLocks noChangeShapeType="1"/>
            </p:cNvSpPr>
            <p:nvPr/>
          </p:nvSpPr>
          <p:spPr bwMode="auto">
            <a:xfrm rot="5400000" flipV="1">
              <a:off x="5520" y="3420"/>
              <a:ext cx="0" cy="2790"/>
            </a:xfrm>
            <a:prstGeom prst="line">
              <a:avLst/>
            </a:prstGeom>
            <a:noFill/>
            <a:ln w="28575">
              <a:solidFill>
                <a:srgbClr val="000000"/>
              </a:solidFill>
              <a:round/>
              <a:headEnd/>
              <a:tailEnd type="stealth" w="med" len="med"/>
            </a:ln>
          </p:spPr>
          <p:txBody>
            <a:bodyPr/>
            <a:lstStyle/>
            <a:p>
              <a:endParaRPr lang="en-GB" dirty="0"/>
            </a:p>
          </p:txBody>
        </p:sp>
      </p:grpSp>
      <p:sp>
        <p:nvSpPr>
          <p:cNvPr id="18435" name="Freeform 6"/>
          <p:cNvSpPr>
            <a:spLocks/>
          </p:cNvSpPr>
          <p:nvPr/>
        </p:nvSpPr>
        <p:spPr bwMode="auto">
          <a:xfrm>
            <a:off x="3233737" y="1439469"/>
            <a:ext cx="4013200" cy="3338512"/>
          </a:xfrm>
          <a:custGeom>
            <a:avLst/>
            <a:gdLst>
              <a:gd name="T0" fmla="*/ 0 w 1836"/>
              <a:gd name="T1" fmla="*/ 0 h 1538"/>
              <a:gd name="T2" fmla="*/ 66 w 1836"/>
              <a:gd name="T3" fmla="*/ 438 h 1538"/>
              <a:gd name="T4" fmla="*/ 252 w 1836"/>
              <a:gd name="T5" fmla="*/ 894 h 1538"/>
              <a:gd name="T6" fmla="*/ 504 w 1836"/>
              <a:gd name="T7" fmla="*/ 1200 h 1538"/>
              <a:gd name="T8" fmla="*/ 792 w 1836"/>
              <a:gd name="T9" fmla="*/ 1368 h 1538"/>
              <a:gd name="T10" fmla="*/ 1260 w 1836"/>
              <a:gd name="T11" fmla="*/ 1506 h 1538"/>
              <a:gd name="T12" fmla="*/ 1836 w 1836"/>
              <a:gd name="T13" fmla="*/ 1538 h 1538"/>
              <a:gd name="T14" fmla="*/ 0 60000 65536"/>
              <a:gd name="T15" fmla="*/ 0 60000 65536"/>
              <a:gd name="T16" fmla="*/ 0 60000 65536"/>
              <a:gd name="T17" fmla="*/ 0 60000 65536"/>
              <a:gd name="T18" fmla="*/ 0 60000 65536"/>
              <a:gd name="T19" fmla="*/ 0 60000 65536"/>
              <a:gd name="T20" fmla="*/ 0 60000 65536"/>
              <a:gd name="T21" fmla="*/ 0 w 1836"/>
              <a:gd name="T22" fmla="*/ 0 h 1538"/>
              <a:gd name="T23" fmla="*/ 1836 w 1836"/>
              <a:gd name="T24" fmla="*/ 1538 h 15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36" h="1538">
                <a:moveTo>
                  <a:pt x="0" y="0"/>
                </a:moveTo>
                <a:cubicBezTo>
                  <a:pt x="11" y="73"/>
                  <a:pt x="24" y="289"/>
                  <a:pt x="66" y="438"/>
                </a:cubicBezTo>
                <a:cubicBezTo>
                  <a:pt x="108" y="587"/>
                  <a:pt x="179" y="767"/>
                  <a:pt x="252" y="894"/>
                </a:cubicBezTo>
                <a:cubicBezTo>
                  <a:pt x="325" y="1021"/>
                  <a:pt x="414" y="1121"/>
                  <a:pt x="504" y="1200"/>
                </a:cubicBezTo>
                <a:cubicBezTo>
                  <a:pt x="594" y="1279"/>
                  <a:pt x="666" y="1317"/>
                  <a:pt x="792" y="1368"/>
                </a:cubicBezTo>
                <a:cubicBezTo>
                  <a:pt x="918" y="1419"/>
                  <a:pt x="1086" y="1478"/>
                  <a:pt x="1260" y="1506"/>
                </a:cubicBezTo>
                <a:cubicBezTo>
                  <a:pt x="1434" y="1534"/>
                  <a:pt x="1716" y="1531"/>
                  <a:pt x="1836" y="1538"/>
                </a:cubicBezTo>
              </a:path>
            </a:pathLst>
          </a:custGeom>
          <a:noFill/>
          <a:ln w="28575" cap="rnd" cmpd="sng">
            <a:solidFill>
              <a:schemeClr val="accent2"/>
            </a:solidFill>
            <a:prstDash val="sysDot"/>
            <a:round/>
            <a:headEnd/>
            <a:tailEnd/>
          </a:ln>
        </p:spPr>
        <p:txBody>
          <a:bodyPr/>
          <a:lstStyle/>
          <a:p>
            <a:endParaRPr lang="en-GB" dirty="0"/>
          </a:p>
        </p:txBody>
      </p:sp>
      <p:sp>
        <p:nvSpPr>
          <p:cNvPr id="18436" name="Text Box 7"/>
          <p:cNvSpPr txBox="1">
            <a:spLocks noChangeArrowheads="1"/>
          </p:cNvSpPr>
          <p:nvPr/>
        </p:nvSpPr>
        <p:spPr bwMode="auto">
          <a:xfrm>
            <a:off x="4273550" y="5879023"/>
            <a:ext cx="2570162" cy="285750"/>
          </a:xfrm>
          <a:prstGeom prst="rect">
            <a:avLst/>
          </a:prstGeom>
          <a:noFill/>
          <a:ln w="9525">
            <a:noFill/>
            <a:miter lim="800000"/>
            <a:headEnd/>
            <a:tailEnd/>
          </a:ln>
        </p:spPr>
        <p:txBody>
          <a:bodyPr/>
          <a:lstStyle/>
          <a:p>
            <a:pPr algn="ctr" eaLnBrk="0" hangingPunct="0">
              <a:lnSpc>
                <a:spcPct val="80000"/>
              </a:lnSpc>
            </a:pPr>
            <a:r>
              <a:rPr lang="en-GB" dirty="0"/>
              <a:t>Resource distance</a:t>
            </a:r>
            <a:endParaRPr lang="en-US" dirty="0"/>
          </a:p>
        </p:txBody>
      </p:sp>
      <p:sp>
        <p:nvSpPr>
          <p:cNvPr id="18437" name="Text Box 8"/>
          <p:cNvSpPr txBox="1">
            <a:spLocks noChangeArrowheads="1"/>
          </p:cNvSpPr>
          <p:nvPr/>
        </p:nvSpPr>
        <p:spPr bwMode="auto">
          <a:xfrm>
            <a:off x="1441450" y="4527157"/>
            <a:ext cx="1416050" cy="646331"/>
          </a:xfrm>
          <a:prstGeom prst="rect">
            <a:avLst/>
          </a:prstGeom>
          <a:noFill/>
          <a:ln w="12700">
            <a:noFill/>
            <a:miter lim="800000"/>
            <a:headEnd type="none" w="sm" len="sm"/>
            <a:tailEnd type="none" w="sm" len="med"/>
          </a:ln>
        </p:spPr>
        <p:txBody>
          <a:bodyPr>
            <a:spAutoFit/>
          </a:bodyPr>
          <a:lstStyle/>
          <a:p>
            <a:pPr algn="r" eaLnBrk="0" hangingPunct="0">
              <a:spcBef>
                <a:spcPct val="50000"/>
              </a:spcBef>
            </a:pPr>
            <a:r>
              <a:rPr lang="en-GB" dirty="0"/>
              <a:t>Process modification</a:t>
            </a:r>
            <a:endParaRPr lang="en-US" dirty="0"/>
          </a:p>
        </p:txBody>
      </p:sp>
      <p:sp>
        <p:nvSpPr>
          <p:cNvPr id="18438" name="Text Box 11"/>
          <p:cNvSpPr txBox="1">
            <a:spLocks noChangeArrowheads="1"/>
          </p:cNvSpPr>
          <p:nvPr/>
        </p:nvSpPr>
        <p:spPr bwMode="auto">
          <a:xfrm>
            <a:off x="1455738" y="1250557"/>
            <a:ext cx="1427163" cy="646331"/>
          </a:xfrm>
          <a:prstGeom prst="rect">
            <a:avLst/>
          </a:prstGeom>
          <a:noFill/>
          <a:ln w="12700">
            <a:noFill/>
            <a:miter lim="800000"/>
            <a:headEnd type="none" w="sm" len="sm"/>
            <a:tailEnd type="none" w="sm" len="med"/>
          </a:ln>
        </p:spPr>
        <p:txBody>
          <a:bodyPr>
            <a:spAutoFit/>
          </a:bodyPr>
          <a:lstStyle/>
          <a:p>
            <a:pPr algn="r" eaLnBrk="0" hangingPunct="0">
              <a:spcBef>
                <a:spcPct val="50000"/>
              </a:spcBef>
            </a:pPr>
            <a:r>
              <a:rPr lang="en-GB" dirty="0"/>
              <a:t>Process pioneer</a:t>
            </a:r>
            <a:endParaRPr lang="en-US" dirty="0"/>
          </a:p>
        </p:txBody>
      </p:sp>
      <p:sp>
        <p:nvSpPr>
          <p:cNvPr id="18439" name="Text Box 12"/>
          <p:cNvSpPr txBox="1">
            <a:spLocks noChangeArrowheads="1"/>
          </p:cNvSpPr>
          <p:nvPr/>
        </p:nvSpPr>
        <p:spPr bwMode="auto">
          <a:xfrm>
            <a:off x="2847975" y="5253551"/>
            <a:ext cx="2044700" cy="646331"/>
          </a:xfrm>
          <a:prstGeom prst="rect">
            <a:avLst/>
          </a:prstGeom>
          <a:noFill/>
          <a:ln w="12700">
            <a:noFill/>
            <a:miter lim="800000"/>
            <a:headEnd type="none" w="sm" len="sm"/>
            <a:tailEnd type="none" w="sm" len="med"/>
          </a:ln>
        </p:spPr>
        <p:txBody>
          <a:bodyPr>
            <a:spAutoFit/>
          </a:bodyPr>
          <a:lstStyle/>
          <a:p>
            <a:pPr eaLnBrk="0" hangingPunct="0">
              <a:spcBef>
                <a:spcPct val="50000"/>
              </a:spcBef>
            </a:pPr>
            <a:r>
              <a:rPr lang="en-GB" dirty="0"/>
              <a:t>Modification to existing resources</a:t>
            </a:r>
            <a:endParaRPr lang="en-US" dirty="0"/>
          </a:p>
        </p:txBody>
      </p:sp>
      <p:sp>
        <p:nvSpPr>
          <p:cNvPr id="18440" name="Text Box 16"/>
          <p:cNvSpPr txBox="1">
            <a:spLocks noChangeArrowheads="1"/>
          </p:cNvSpPr>
          <p:nvPr/>
        </p:nvSpPr>
        <p:spPr bwMode="auto">
          <a:xfrm rot="-5400000">
            <a:off x="1581944" y="2954738"/>
            <a:ext cx="2033587" cy="311150"/>
          </a:xfrm>
          <a:prstGeom prst="rect">
            <a:avLst/>
          </a:prstGeom>
          <a:noFill/>
          <a:ln w="12700">
            <a:noFill/>
            <a:miter lim="800000"/>
            <a:headEnd type="none" w="sm" len="sm"/>
            <a:tailEnd type="none" w="sm" len="med"/>
          </a:ln>
        </p:spPr>
        <p:txBody>
          <a:bodyPr>
            <a:spAutoFit/>
          </a:bodyPr>
          <a:lstStyle/>
          <a:p>
            <a:pPr algn="ctr" eaLnBrk="0" hangingPunct="0">
              <a:lnSpc>
                <a:spcPct val="80000"/>
              </a:lnSpc>
              <a:spcBef>
                <a:spcPct val="50000"/>
              </a:spcBef>
            </a:pPr>
            <a:r>
              <a:rPr lang="en-GB" dirty="0"/>
              <a:t>Process distance</a:t>
            </a:r>
            <a:endParaRPr lang="en-US" dirty="0"/>
          </a:p>
        </p:txBody>
      </p:sp>
      <p:sp>
        <p:nvSpPr>
          <p:cNvPr id="18441" name="Freeform 17"/>
          <p:cNvSpPr>
            <a:spLocks/>
          </p:cNvSpPr>
          <p:nvPr/>
        </p:nvSpPr>
        <p:spPr bwMode="auto">
          <a:xfrm>
            <a:off x="4151313" y="1474395"/>
            <a:ext cx="3114675" cy="2333625"/>
          </a:xfrm>
          <a:custGeom>
            <a:avLst/>
            <a:gdLst>
              <a:gd name="T0" fmla="*/ 0 w 1424"/>
              <a:gd name="T1" fmla="*/ 0 h 1075"/>
              <a:gd name="T2" fmla="*/ 42 w 1424"/>
              <a:gd name="T3" fmla="*/ 198 h 1075"/>
              <a:gd name="T4" fmla="*/ 156 w 1424"/>
              <a:gd name="T5" fmla="*/ 448 h 1075"/>
              <a:gd name="T6" fmla="*/ 372 w 1424"/>
              <a:gd name="T7" fmla="*/ 752 h 1075"/>
              <a:gd name="T8" fmla="*/ 678 w 1424"/>
              <a:gd name="T9" fmla="*/ 936 h 1075"/>
              <a:gd name="T10" fmla="*/ 1014 w 1424"/>
              <a:gd name="T11" fmla="*/ 1052 h 1075"/>
              <a:gd name="T12" fmla="*/ 1424 w 1424"/>
              <a:gd name="T13" fmla="*/ 1074 h 1075"/>
              <a:gd name="T14" fmla="*/ 0 60000 65536"/>
              <a:gd name="T15" fmla="*/ 0 60000 65536"/>
              <a:gd name="T16" fmla="*/ 0 60000 65536"/>
              <a:gd name="T17" fmla="*/ 0 60000 65536"/>
              <a:gd name="T18" fmla="*/ 0 60000 65536"/>
              <a:gd name="T19" fmla="*/ 0 60000 65536"/>
              <a:gd name="T20" fmla="*/ 0 60000 65536"/>
              <a:gd name="T21" fmla="*/ 0 w 1424"/>
              <a:gd name="T22" fmla="*/ 0 h 1075"/>
              <a:gd name="T23" fmla="*/ 1424 w 1424"/>
              <a:gd name="T24" fmla="*/ 1075 h 107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24" h="1075">
                <a:moveTo>
                  <a:pt x="0" y="0"/>
                </a:moveTo>
                <a:cubicBezTo>
                  <a:pt x="7" y="33"/>
                  <a:pt x="16" y="123"/>
                  <a:pt x="42" y="198"/>
                </a:cubicBezTo>
                <a:cubicBezTo>
                  <a:pt x="68" y="273"/>
                  <a:pt x="101" y="356"/>
                  <a:pt x="156" y="448"/>
                </a:cubicBezTo>
                <a:cubicBezTo>
                  <a:pt x="211" y="540"/>
                  <a:pt x="285" y="671"/>
                  <a:pt x="372" y="752"/>
                </a:cubicBezTo>
                <a:cubicBezTo>
                  <a:pt x="459" y="833"/>
                  <a:pt x="571" y="886"/>
                  <a:pt x="678" y="936"/>
                </a:cubicBezTo>
                <a:cubicBezTo>
                  <a:pt x="785" y="986"/>
                  <a:pt x="890" y="1029"/>
                  <a:pt x="1014" y="1052"/>
                </a:cubicBezTo>
                <a:cubicBezTo>
                  <a:pt x="1138" y="1075"/>
                  <a:pt x="1339" y="1070"/>
                  <a:pt x="1424" y="1074"/>
                </a:cubicBezTo>
              </a:path>
            </a:pathLst>
          </a:custGeom>
          <a:noFill/>
          <a:ln w="28575" cap="rnd" cmpd="sng">
            <a:solidFill>
              <a:schemeClr val="accent2"/>
            </a:solidFill>
            <a:prstDash val="sysDot"/>
            <a:round/>
            <a:headEnd/>
            <a:tailEnd/>
          </a:ln>
        </p:spPr>
        <p:txBody>
          <a:bodyPr/>
          <a:lstStyle/>
          <a:p>
            <a:endParaRPr lang="en-GB" dirty="0"/>
          </a:p>
        </p:txBody>
      </p:sp>
      <p:sp>
        <p:nvSpPr>
          <p:cNvPr id="18442" name="Freeform 18"/>
          <p:cNvSpPr>
            <a:spLocks/>
          </p:cNvSpPr>
          <p:nvPr/>
        </p:nvSpPr>
        <p:spPr bwMode="auto">
          <a:xfrm>
            <a:off x="5267325" y="1490270"/>
            <a:ext cx="1998662" cy="1277937"/>
          </a:xfrm>
          <a:custGeom>
            <a:avLst/>
            <a:gdLst>
              <a:gd name="T0" fmla="*/ 0 w 956"/>
              <a:gd name="T1" fmla="*/ 0 h 587"/>
              <a:gd name="T2" fmla="*/ 68 w 956"/>
              <a:gd name="T3" fmla="*/ 154 h 587"/>
              <a:gd name="T4" fmla="*/ 258 w 956"/>
              <a:gd name="T5" fmla="*/ 400 h 587"/>
              <a:gd name="T6" fmla="*/ 576 w 956"/>
              <a:gd name="T7" fmla="*/ 556 h 587"/>
              <a:gd name="T8" fmla="*/ 956 w 956"/>
              <a:gd name="T9" fmla="*/ 586 h 587"/>
              <a:gd name="T10" fmla="*/ 0 60000 65536"/>
              <a:gd name="T11" fmla="*/ 0 60000 65536"/>
              <a:gd name="T12" fmla="*/ 0 60000 65536"/>
              <a:gd name="T13" fmla="*/ 0 60000 65536"/>
              <a:gd name="T14" fmla="*/ 0 60000 65536"/>
              <a:gd name="T15" fmla="*/ 0 w 956"/>
              <a:gd name="T16" fmla="*/ 0 h 587"/>
              <a:gd name="T17" fmla="*/ 956 w 956"/>
              <a:gd name="T18" fmla="*/ 587 h 587"/>
            </a:gdLst>
            <a:ahLst/>
            <a:cxnLst>
              <a:cxn ang="T10">
                <a:pos x="T0" y="T1"/>
              </a:cxn>
              <a:cxn ang="T11">
                <a:pos x="T2" y="T3"/>
              </a:cxn>
              <a:cxn ang="T12">
                <a:pos x="T4" y="T5"/>
              </a:cxn>
              <a:cxn ang="T13">
                <a:pos x="T6" y="T7"/>
              </a:cxn>
              <a:cxn ang="T14">
                <a:pos x="T8" y="T9"/>
              </a:cxn>
            </a:cxnLst>
            <a:rect l="T15" t="T16" r="T17" b="T18"/>
            <a:pathLst>
              <a:path w="956" h="587">
                <a:moveTo>
                  <a:pt x="0" y="0"/>
                </a:moveTo>
                <a:cubicBezTo>
                  <a:pt x="11" y="26"/>
                  <a:pt x="25" y="87"/>
                  <a:pt x="68" y="154"/>
                </a:cubicBezTo>
                <a:cubicBezTo>
                  <a:pt x="111" y="221"/>
                  <a:pt x="173" y="333"/>
                  <a:pt x="258" y="400"/>
                </a:cubicBezTo>
                <a:cubicBezTo>
                  <a:pt x="343" y="467"/>
                  <a:pt x="460" y="525"/>
                  <a:pt x="576" y="556"/>
                </a:cubicBezTo>
                <a:cubicBezTo>
                  <a:pt x="692" y="587"/>
                  <a:pt x="877" y="580"/>
                  <a:pt x="956" y="586"/>
                </a:cubicBezTo>
              </a:path>
            </a:pathLst>
          </a:custGeom>
          <a:noFill/>
          <a:ln w="28575" cap="rnd" cmpd="sng">
            <a:solidFill>
              <a:schemeClr val="accent2"/>
            </a:solidFill>
            <a:prstDash val="sysDot"/>
            <a:round/>
            <a:headEnd/>
            <a:tailEnd/>
          </a:ln>
        </p:spPr>
        <p:txBody>
          <a:bodyPr/>
          <a:lstStyle/>
          <a:p>
            <a:endParaRPr lang="en-GB" dirty="0"/>
          </a:p>
        </p:txBody>
      </p:sp>
      <p:sp>
        <p:nvSpPr>
          <p:cNvPr id="18443" name="Text Box 19"/>
          <p:cNvSpPr txBox="1">
            <a:spLocks noChangeArrowheads="1"/>
          </p:cNvSpPr>
          <p:nvPr/>
        </p:nvSpPr>
        <p:spPr bwMode="auto">
          <a:xfrm>
            <a:off x="2881313" y="4409682"/>
            <a:ext cx="2341563" cy="646331"/>
          </a:xfrm>
          <a:prstGeom prst="rect">
            <a:avLst/>
          </a:prstGeom>
          <a:noFill/>
          <a:ln w="12700">
            <a:noFill/>
            <a:miter lim="800000"/>
            <a:headEnd type="none" w="sm" len="sm"/>
            <a:tailEnd type="none" w="sm" len="med"/>
          </a:ln>
        </p:spPr>
        <p:txBody>
          <a:bodyPr>
            <a:spAutoFit/>
          </a:bodyPr>
          <a:lstStyle/>
          <a:p>
            <a:pPr algn="ctr" eaLnBrk="0" hangingPunct="0">
              <a:spcBef>
                <a:spcPct val="50000"/>
              </a:spcBef>
            </a:pPr>
            <a:r>
              <a:rPr lang="en-GB" dirty="0">
                <a:solidFill>
                  <a:schemeClr val="accent2"/>
                </a:solidFill>
              </a:rPr>
              <a:t>Potential for learning is relatively high</a:t>
            </a:r>
            <a:endParaRPr lang="en-US" dirty="0">
              <a:solidFill>
                <a:schemeClr val="accent2"/>
              </a:solidFill>
            </a:endParaRPr>
          </a:p>
        </p:txBody>
      </p:sp>
      <p:sp>
        <p:nvSpPr>
          <p:cNvPr id="18444" name="Text Box 20"/>
          <p:cNvSpPr txBox="1">
            <a:spLocks noChangeArrowheads="1"/>
          </p:cNvSpPr>
          <p:nvPr/>
        </p:nvSpPr>
        <p:spPr bwMode="auto">
          <a:xfrm>
            <a:off x="5883275" y="1529956"/>
            <a:ext cx="2520950" cy="923330"/>
          </a:xfrm>
          <a:prstGeom prst="rect">
            <a:avLst/>
          </a:prstGeom>
          <a:noFill/>
          <a:ln w="12700">
            <a:noFill/>
            <a:miter lim="800000"/>
            <a:headEnd type="none" w="sm" len="sm"/>
            <a:tailEnd type="none" w="sm" len="med"/>
          </a:ln>
        </p:spPr>
        <p:txBody>
          <a:bodyPr>
            <a:spAutoFit/>
          </a:bodyPr>
          <a:lstStyle/>
          <a:p>
            <a:pPr algn="ctr" eaLnBrk="0" hangingPunct="0">
              <a:spcBef>
                <a:spcPct val="50000"/>
              </a:spcBef>
            </a:pPr>
            <a:r>
              <a:rPr lang="en-GB" dirty="0">
                <a:solidFill>
                  <a:schemeClr val="accent2"/>
                </a:solidFill>
              </a:rPr>
              <a:t>Potential for learning is limited – too many things change </a:t>
            </a:r>
            <a:endParaRPr lang="en-US" dirty="0">
              <a:solidFill>
                <a:schemeClr val="accent2"/>
              </a:solidFill>
            </a:endParaRPr>
          </a:p>
        </p:txBody>
      </p:sp>
      <p:sp>
        <p:nvSpPr>
          <p:cNvPr id="18445" name="Line 21"/>
          <p:cNvSpPr>
            <a:spLocks noChangeShapeType="1"/>
          </p:cNvSpPr>
          <p:nvPr/>
        </p:nvSpPr>
        <p:spPr bwMode="auto">
          <a:xfrm flipV="1">
            <a:off x="3994150" y="2190356"/>
            <a:ext cx="2203450" cy="2190750"/>
          </a:xfrm>
          <a:prstGeom prst="line">
            <a:avLst/>
          </a:prstGeom>
          <a:noFill/>
          <a:ln w="38100">
            <a:solidFill>
              <a:srgbClr val="FF0000"/>
            </a:solidFill>
            <a:round/>
            <a:headEnd type="none" w="sm" len="sm"/>
            <a:tailEnd type="stealth" w="sm" len="med"/>
          </a:ln>
        </p:spPr>
        <p:txBody>
          <a:bodyPr/>
          <a:lstStyle/>
          <a:p>
            <a:endParaRPr lang="en-GB" dirty="0"/>
          </a:p>
        </p:txBody>
      </p:sp>
      <p:sp>
        <p:nvSpPr>
          <p:cNvPr id="18446" name="Text Box 22"/>
          <p:cNvSpPr txBox="1">
            <a:spLocks noChangeArrowheads="1"/>
          </p:cNvSpPr>
          <p:nvPr/>
        </p:nvSpPr>
        <p:spPr bwMode="auto">
          <a:xfrm>
            <a:off x="6089650" y="5250376"/>
            <a:ext cx="1828800" cy="646331"/>
          </a:xfrm>
          <a:prstGeom prst="rect">
            <a:avLst/>
          </a:prstGeom>
          <a:noFill/>
          <a:ln w="12700">
            <a:noFill/>
            <a:miter lim="800000"/>
            <a:headEnd type="none" w="sm" len="sm"/>
            <a:tailEnd type="none" w="sm" len="med"/>
          </a:ln>
        </p:spPr>
        <p:txBody>
          <a:bodyPr>
            <a:spAutoFit/>
          </a:bodyPr>
          <a:lstStyle/>
          <a:p>
            <a:pPr algn="r" eaLnBrk="0" hangingPunct="0">
              <a:spcBef>
                <a:spcPct val="50000"/>
              </a:spcBef>
            </a:pPr>
            <a:r>
              <a:rPr lang="en-GB" dirty="0"/>
              <a:t>Pioneering new resources</a:t>
            </a:r>
            <a:endParaRPr lang="en-US" dirty="0"/>
          </a:p>
        </p:txBody>
      </p:sp>
      <p:sp>
        <p:nvSpPr>
          <p:cNvPr id="18447" name="Text Box 23"/>
          <p:cNvSpPr txBox="1">
            <a:spLocks noChangeArrowheads="1"/>
          </p:cNvSpPr>
          <p:nvPr/>
        </p:nvSpPr>
        <p:spPr bwMode="auto">
          <a:xfrm>
            <a:off x="379412" y="17585"/>
            <a:ext cx="9144000" cy="954107"/>
          </a:xfrm>
          <a:prstGeom prst="rect">
            <a:avLst/>
          </a:prstGeom>
          <a:noFill/>
          <a:ln w="9525">
            <a:noFill/>
            <a:miter lim="800000"/>
            <a:headEnd/>
            <a:tailEnd/>
          </a:ln>
        </p:spPr>
        <p:txBody>
          <a:bodyPr wrap="square">
            <a:spAutoFit/>
          </a:bodyPr>
          <a:lstStyle/>
          <a:p>
            <a:pPr algn="ctr">
              <a:spcBef>
                <a:spcPct val="50000"/>
              </a:spcBef>
            </a:pPr>
            <a:r>
              <a:rPr lang="en-GB" sz="2800" b="1" dirty="0"/>
              <a:t>Learning potential depends on both </a:t>
            </a:r>
            <a:br>
              <a:rPr lang="en-GB" sz="2800" b="1" dirty="0"/>
            </a:br>
            <a:r>
              <a:rPr lang="en-GB" sz="2800" b="1" dirty="0"/>
              <a:t>resource and process ‘distance’</a:t>
            </a:r>
            <a:endParaRPr lang="en-US" sz="2800" b="1" dirty="0"/>
          </a:p>
        </p:txBody>
      </p:sp>
    </p:spTree>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Line 2"/>
          <p:cNvSpPr>
            <a:spLocks noChangeShapeType="1"/>
          </p:cNvSpPr>
          <p:nvPr/>
        </p:nvSpPr>
        <p:spPr bwMode="auto">
          <a:xfrm flipV="1">
            <a:off x="2917825" y="1464162"/>
            <a:ext cx="0" cy="3313113"/>
          </a:xfrm>
          <a:prstGeom prst="line">
            <a:avLst/>
          </a:prstGeom>
          <a:noFill/>
          <a:ln w="38100">
            <a:solidFill>
              <a:schemeClr val="tx1"/>
            </a:solidFill>
            <a:round/>
            <a:headEnd/>
            <a:tailEnd type="triangle" w="med" len="med"/>
          </a:ln>
        </p:spPr>
        <p:txBody>
          <a:bodyPr/>
          <a:lstStyle/>
          <a:p>
            <a:endParaRPr lang="en-GB" dirty="0"/>
          </a:p>
        </p:txBody>
      </p:sp>
      <p:sp>
        <p:nvSpPr>
          <p:cNvPr id="14339" name="Line 3"/>
          <p:cNvSpPr>
            <a:spLocks noChangeShapeType="1"/>
          </p:cNvSpPr>
          <p:nvPr/>
        </p:nvSpPr>
        <p:spPr bwMode="auto">
          <a:xfrm>
            <a:off x="2917826" y="4777274"/>
            <a:ext cx="4321175" cy="0"/>
          </a:xfrm>
          <a:prstGeom prst="line">
            <a:avLst/>
          </a:prstGeom>
          <a:noFill/>
          <a:ln w="38100">
            <a:solidFill>
              <a:schemeClr val="tx1"/>
            </a:solidFill>
            <a:round/>
            <a:headEnd/>
            <a:tailEnd type="triangle" w="med" len="med"/>
          </a:ln>
        </p:spPr>
        <p:txBody>
          <a:bodyPr/>
          <a:lstStyle/>
          <a:p>
            <a:endParaRPr lang="en-GB" dirty="0"/>
          </a:p>
        </p:txBody>
      </p:sp>
      <p:sp>
        <p:nvSpPr>
          <p:cNvPr id="14340" name="Text Box 8"/>
          <p:cNvSpPr txBox="1">
            <a:spLocks noChangeArrowheads="1"/>
          </p:cNvSpPr>
          <p:nvPr/>
        </p:nvSpPr>
        <p:spPr bwMode="auto">
          <a:xfrm>
            <a:off x="1331913" y="3016736"/>
            <a:ext cx="1617663" cy="707886"/>
          </a:xfrm>
          <a:prstGeom prst="rect">
            <a:avLst/>
          </a:prstGeom>
          <a:noFill/>
          <a:ln w="9525">
            <a:noFill/>
            <a:miter lim="800000"/>
            <a:headEnd/>
            <a:tailEnd/>
          </a:ln>
        </p:spPr>
        <p:txBody>
          <a:bodyPr>
            <a:spAutoFit/>
          </a:bodyPr>
          <a:lstStyle/>
          <a:p>
            <a:pPr algn="ctr">
              <a:spcBef>
                <a:spcPct val="50000"/>
              </a:spcBef>
            </a:pPr>
            <a:r>
              <a:rPr lang="en-GB" sz="2000" dirty="0"/>
              <a:t>Stakeholder power</a:t>
            </a:r>
            <a:endParaRPr lang="en-US" sz="2000" dirty="0"/>
          </a:p>
        </p:txBody>
      </p:sp>
      <p:sp>
        <p:nvSpPr>
          <p:cNvPr id="14341" name="Text Box 9"/>
          <p:cNvSpPr txBox="1">
            <a:spLocks noChangeArrowheads="1"/>
          </p:cNvSpPr>
          <p:nvPr/>
        </p:nvSpPr>
        <p:spPr bwMode="auto">
          <a:xfrm>
            <a:off x="3470948" y="5233335"/>
            <a:ext cx="3115129" cy="400110"/>
          </a:xfrm>
          <a:prstGeom prst="rect">
            <a:avLst/>
          </a:prstGeom>
          <a:noFill/>
          <a:ln w="9525">
            <a:noFill/>
            <a:miter lim="800000"/>
            <a:headEnd/>
            <a:tailEnd/>
          </a:ln>
        </p:spPr>
        <p:txBody>
          <a:bodyPr wrap="square">
            <a:spAutoFit/>
          </a:bodyPr>
          <a:lstStyle/>
          <a:p>
            <a:pPr algn="ctr">
              <a:spcBef>
                <a:spcPct val="50000"/>
              </a:spcBef>
            </a:pPr>
            <a:r>
              <a:rPr lang="en-GB" sz="2000" dirty="0"/>
              <a:t>Stakeholder interest</a:t>
            </a:r>
            <a:endParaRPr lang="en-US" sz="2000" dirty="0"/>
          </a:p>
        </p:txBody>
      </p:sp>
      <p:grpSp>
        <p:nvGrpSpPr>
          <p:cNvPr id="2" name="Group 30"/>
          <p:cNvGrpSpPr>
            <a:grpSpLocks/>
          </p:cNvGrpSpPr>
          <p:nvPr/>
        </p:nvGrpSpPr>
        <p:grpSpPr bwMode="auto">
          <a:xfrm>
            <a:off x="2917825" y="1676886"/>
            <a:ext cx="2057400" cy="1550988"/>
            <a:chOff x="1599" y="1012"/>
            <a:chExt cx="1296" cy="977"/>
          </a:xfrm>
        </p:grpSpPr>
        <p:sp>
          <p:nvSpPr>
            <p:cNvPr id="14357" name="Rectangle 4"/>
            <p:cNvSpPr>
              <a:spLocks noChangeArrowheads="1"/>
            </p:cNvSpPr>
            <p:nvPr/>
          </p:nvSpPr>
          <p:spPr bwMode="auto">
            <a:xfrm>
              <a:off x="1599" y="1012"/>
              <a:ext cx="1296" cy="977"/>
            </a:xfrm>
            <a:prstGeom prst="rect">
              <a:avLst/>
            </a:prstGeom>
            <a:solidFill>
              <a:srgbClr val="CCECFF"/>
            </a:solidFill>
            <a:ln w="38100">
              <a:solidFill>
                <a:schemeClr val="tx1"/>
              </a:solidFill>
              <a:miter lim="800000"/>
              <a:headEnd/>
              <a:tailEnd/>
            </a:ln>
          </p:spPr>
          <p:txBody>
            <a:bodyPr wrap="none" anchor="ctr"/>
            <a:lstStyle/>
            <a:p>
              <a:endParaRPr lang="en-US" dirty="0"/>
            </a:p>
          </p:txBody>
        </p:sp>
        <p:sp>
          <p:nvSpPr>
            <p:cNvPr id="14358" name="Text Box 10"/>
            <p:cNvSpPr txBox="1">
              <a:spLocks noChangeArrowheads="1"/>
            </p:cNvSpPr>
            <p:nvPr/>
          </p:nvSpPr>
          <p:spPr bwMode="auto">
            <a:xfrm>
              <a:off x="1641" y="1345"/>
              <a:ext cx="1169" cy="252"/>
            </a:xfrm>
            <a:prstGeom prst="rect">
              <a:avLst/>
            </a:prstGeom>
            <a:noFill/>
            <a:ln w="9525">
              <a:noFill/>
              <a:miter lim="800000"/>
              <a:headEnd/>
              <a:tailEnd/>
            </a:ln>
          </p:spPr>
          <p:txBody>
            <a:bodyPr>
              <a:spAutoFit/>
            </a:bodyPr>
            <a:lstStyle/>
            <a:p>
              <a:pPr algn="ctr">
                <a:spcBef>
                  <a:spcPct val="50000"/>
                </a:spcBef>
              </a:pPr>
              <a:r>
                <a:rPr lang="en-GB" sz="2000" i="1" dirty="0"/>
                <a:t>Keep satisfied</a:t>
              </a:r>
              <a:endParaRPr lang="en-US" sz="2000" i="1" dirty="0"/>
            </a:p>
          </p:txBody>
        </p:sp>
      </p:grpSp>
      <p:grpSp>
        <p:nvGrpSpPr>
          <p:cNvPr id="3" name="Group 29"/>
          <p:cNvGrpSpPr>
            <a:grpSpLocks/>
          </p:cNvGrpSpPr>
          <p:nvPr/>
        </p:nvGrpSpPr>
        <p:grpSpPr bwMode="auto">
          <a:xfrm>
            <a:off x="4886325" y="1676886"/>
            <a:ext cx="2309812" cy="1550988"/>
            <a:chOff x="2839" y="1012"/>
            <a:chExt cx="1455" cy="977"/>
          </a:xfrm>
        </p:grpSpPr>
        <p:sp>
          <p:nvSpPr>
            <p:cNvPr id="14355" name="Rectangle 6"/>
            <p:cNvSpPr>
              <a:spLocks noChangeArrowheads="1"/>
            </p:cNvSpPr>
            <p:nvPr/>
          </p:nvSpPr>
          <p:spPr bwMode="auto">
            <a:xfrm>
              <a:off x="2895" y="1012"/>
              <a:ext cx="1296" cy="977"/>
            </a:xfrm>
            <a:prstGeom prst="rect">
              <a:avLst/>
            </a:prstGeom>
            <a:solidFill>
              <a:schemeClr val="bg1">
                <a:lumMod val="95000"/>
              </a:schemeClr>
            </a:solidFill>
            <a:ln w="38100">
              <a:solidFill>
                <a:schemeClr val="tx1"/>
              </a:solidFill>
              <a:miter lim="800000"/>
              <a:headEnd/>
              <a:tailEnd/>
            </a:ln>
          </p:spPr>
          <p:txBody>
            <a:bodyPr wrap="none" anchor="ctr"/>
            <a:lstStyle/>
            <a:p>
              <a:endParaRPr lang="en-US" dirty="0"/>
            </a:p>
          </p:txBody>
        </p:sp>
        <p:sp>
          <p:nvSpPr>
            <p:cNvPr id="14356" name="Text Box 11"/>
            <p:cNvSpPr txBox="1">
              <a:spLocks noChangeArrowheads="1"/>
            </p:cNvSpPr>
            <p:nvPr/>
          </p:nvSpPr>
          <p:spPr bwMode="auto">
            <a:xfrm>
              <a:off x="2839" y="1345"/>
              <a:ext cx="1455" cy="250"/>
            </a:xfrm>
            <a:prstGeom prst="rect">
              <a:avLst/>
            </a:prstGeom>
            <a:noFill/>
            <a:ln w="9525">
              <a:noFill/>
              <a:miter lim="800000"/>
              <a:headEnd/>
              <a:tailEnd/>
            </a:ln>
          </p:spPr>
          <p:txBody>
            <a:bodyPr>
              <a:spAutoFit/>
            </a:bodyPr>
            <a:lstStyle/>
            <a:p>
              <a:pPr algn="ctr">
                <a:spcBef>
                  <a:spcPct val="50000"/>
                </a:spcBef>
              </a:pPr>
              <a:r>
                <a:rPr lang="en-GB" sz="2000" i="1" dirty="0"/>
                <a:t>Manage closely</a:t>
              </a:r>
              <a:endParaRPr lang="en-US" sz="2000" i="1" dirty="0"/>
            </a:p>
          </p:txBody>
        </p:sp>
      </p:grpSp>
      <p:grpSp>
        <p:nvGrpSpPr>
          <p:cNvPr id="4" name="Group 31"/>
          <p:cNvGrpSpPr>
            <a:grpSpLocks/>
          </p:cNvGrpSpPr>
          <p:nvPr/>
        </p:nvGrpSpPr>
        <p:grpSpPr bwMode="auto">
          <a:xfrm>
            <a:off x="2917825" y="3227874"/>
            <a:ext cx="2057400" cy="1549400"/>
            <a:chOff x="1599" y="1989"/>
            <a:chExt cx="1296" cy="976"/>
          </a:xfrm>
        </p:grpSpPr>
        <p:sp>
          <p:nvSpPr>
            <p:cNvPr id="14353" name="Rectangle 5"/>
            <p:cNvSpPr>
              <a:spLocks noChangeArrowheads="1"/>
            </p:cNvSpPr>
            <p:nvPr/>
          </p:nvSpPr>
          <p:spPr bwMode="auto">
            <a:xfrm>
              <a:off x="1599" y="1989"/>
              <a:ext cx="1296" cy="976"/>
            </a:xfrm>
            <a:prstGeom prst="rect">
              <a:avLst/>
            </a:prstGeom>
            <a:solidFill>
              <a:schemeClr val="accent5">
                <a:lumMod val="90000"/>
              </a:schemeClr>
            </a:solidFill>
            <a:ln w="38100">
              <a:solidFill>
                <a:schemeClr val="tx1"/>
              </a:solidFill>
              <a:miter lim="800000"/>
              <a:headEnd/>
              <a:tailEnd/>
            </a:ln>
          </p:spPr>
          <p:txBody>
            <a:bodyPr wrap="none" anchor="ctr"/>
            <a:lstStyle/>
            <a:p>
              <a:endParaRPr lang="en-US" dirty="0"/>
            </a:p>
          </p:txBody>
        </p:sp>
        <p:sp>
          <p:nvSpPr>
            <p:cNvPr id="14354" name="Text Box 12"/>
            <p:cNvSpPr txBox="1">
              <a:spLocks noChangeArrowheads="1"/>
            </p:cNvSpPr>
            <p:nvPr/>
          </p:nvSpPr>
          <p:spPr bwMode="auto">
            <a:xfrm>
              <a:off x="1641" y="2329"/>
              <a:ext cx="1169" cy="250"/>
            </a:xfrm>
            <a:prstGeom prst="rect">
              <a:avLst/>
            </a:prstGeom>
            <a:noFill/>
            <a:ln w="9525">
              <a:noFill/>
              <a:miter lim="800000"/>
              <a:headEnd/>
              <a:tailEnd/>
            </a:ln>
          </p:spPr>
          <p:txBody>
            <a:bodyPr>
              <a:spAutoFit/>
            </a:bodyPr>
            <a:lstStyle/>
            <a:p>
              <a:pPr algn="ctr">
                <a:spcBef>
                  <a:spcPct val="50000"/>
                </a:spcBef>
              </a:pPr>
              <a:r>
                <a:rPr lang="en-GB" sz="2000" i="1" dirty="0"/>
                <a:t>Monitor</a:t>
              </a:r>
              <a:endParaRPr lang="en-US" sz="2000" i="1" dirty="0"/>
            </a:p>
          </p:txBody>
        </p:sp>
      </p:grpSp>
      <p:grpSp>
        <p:nvGrpSpPr>
          <p:cNvPr id="5" name="Group 28"/>
          <p:cNvGrpSpPr>
            <a:grpSpLocks/>
          </p:cNvGrpSpPr>
          <p:nvPr/>
        </p:nvGrpSpPr>
        <p:grpSpPr bwMode="auto">
          <a:xfrm>
            <a:off x="4975225" y="3227874"/>
            <a:ext cx="2057400" cy="1549400"/>
            <a:chOff x="2895" y="1989"/>
            <a:chExt cx="1296" cy="976"/>
          </a:xfrm>
        </p:grpSpPr>
        <p:sp>
          <p:nvSpPr>
            <p:cNvPr id="14351" name="Rectangle 7"/>
            <p:cNvSpPr>
              <a:spLocks noChangeArrowheads="1"/>
            </p:cNvSpPr>
            <p:nvPr/>
          </p:nvSpPr>
          <p:spPr bwMode="auto">
            <a:xfrm>
              <a:off x="2895" y="1989"/>
              <a:ext cx="1296" cy="976"/>
            </a:xfrm>
            <a:prstGeom prst="rect">
              <a:avLst/>
            </a:prstGeom>
            <a:solidFill>
              <a:srgbClr val="CCFFFF"/>
            </a:solidFill>
            <a:ln w="38100">
              <a:solidFill>
                <a:schemeClr val="tx1"/>
              </a:solidFill>
              <a:miter lim="800000"/>
              <a:headEnd/>
              <a:tailEnd/>
            </a:ln>
          </p:spPr>
          <p:txBody>
            <a:bodyPr wrap="none" anchor="ctr"/>
            <a:lstStyle/>
            <a:p>
              <a:endParaRPr lang="en-US" dirty="0"/>
            </a:p>
          </p:txBody>
        </p:sp>
        <p:sp>
          <p:nvSpPr>
            <p:cNvPr id="14352" name="Text Box 13"/>
            <p:cNvSpPr txBox="1">
              <a:spLocks noChangeArrowheads="1"/>
            </p:cNvSpPr>
            <p:nvPr/>
          </p:nvSpPr>
          <p:spPr bwMode="auto">
            <a:xfrm>
              <a:off x="2939" y="2333"/>
              <a:ext cx="1166" cy="252"/>
            </a:xfrm>
            <a:prstGeom prst="rect">
              <a:avLst/>
            </a:prstGeom>
            <a:noFill/>
            <a:ln w="9525">
              <a:noFill/>
              <a:miter lim="800000"/>
              <a:headEnd/>
              <a:tailEnd/>
            </a:ln>
          </p:spPr>
          <p:txBody>
            <a:bodyPr>
              <a:spAutoFit/>
            </a:bodyPr>
            <a:lstStyle/>
            <a:p>
              <a:pPr algn="ctr">
                <a:spcBef>
                  <a:spcPct val="50000"/>
                </a:spcBef>
              </a:pPr>
              <a:r>
                <a:rPr lang="en-GB" sz="2000" i="1" dirty="0"/>
                <a:t>Keep informed</a:t>
              </a:r>
              <a:endParaRPr lang="en-US" sz="2000" i="1" dirty="0"/>
            </a:p>
          </p:txBody>
        </p:sp>
      </p:grpSp>
      <p:sp>
        <p:nvSpPr>
          <p:cNvPr id="14346" name="Text Box 14"/>
          <p:cNvSpPr txBox="1">
            <a:spLocks noChangeArrowheads="1"/>
          </p:cNvSpPr>
          <p:nvPr/>
        </p:nvSpPr>
        <p:spPr bwMode="auto">
          <a:xfrm>
            <a:off x="1370012" y="440771"/>
            <a:ext cx="7162800" cy="523220"/>
          </a:xfrm>
          <a:prstGeom prst="rect">
            <a:avLst/>
          </a:prstGeom>
          <a:noFill/>
          <a:ln w="9525">
            <a:noFill/>
            <a:miter lim="800000"/>
            <a:headEnd/>
            <a:tailEnd/>
          </a:ln>
        </p:spPr>
        <p:txBody>
          <a:bodyPr wrap="square">
            <a:spAutoFit/>
          </a:bodyPr>
          <a:lstStyle/>
          <a:p>
            <a:pPr algn="ctr">
              <a:spcBef>
                <a:spcPct val="50000"/>
              </a:spcBef>
            </a:pPr>
            <a:r>
              <a:rPr lang="en-IN" sz="2800" b="1" dirty="0"/>
              <a:t>The stakeholder power–interest grid</a:t>
            </a:r>
            <a:endParaRPr lang="en-US" sz="2800" b="1" dirty="0"/>
          </a:p>
        </p:txBody>
      </p:sp>
      <p:sp>
        <p:nvSpPr>
          <p:cNvPr id="14347" name="Text Box 15"/>
          <p:cNvSpPr txBox="1">
            <a:spLocks noChangeArrowheads="1"/>
          </p:cNvSpPr>
          <p:nvPr/>
        </p:nvSpPr>
        <p:spPr bwMode="auto">
          <a:xfrm>
            <a:off x="2949575" y="4823312"/>
            <a:ext cx="747712" cy="396875"/>
          </a:xfrm>
          <a:prstGeom prst="rect">
            <a:avLst/>
          </a:prstGeom>
          <a:noFill/>
          <a:ln w="9525">
            <a:noFill/>
            <a:miter lim="800000"/>
            <a:headEnd/>
            <a:tailEnd/>
          </a:ln>
        </p:spPr>
        <p:txBody>
          <a:bodyPr>
            <a:spAutoFit/>
          </a:bodyPr>
          <a:lstStyle/>
          <a:p>
            <a:pPr algn="ctr">
              <a:spcBef>
                <a:spcPct val="50000"/>
              </a:spcBef>
            </a:pPr>
            <a:r>
              <a:rPr lang="en-GB" sz="2000" dirty="0"/>
              <a:t>Low</a:t>
            </a:r>
            <a:endParaRPr lang="en-US" sz="2000" dirty="0"/>
          </a:p>
        </p:txBody>
      </p:sp>
      <p:sp>
        <p:nvSpPr>
          <p:cNvPr id="14348" name="Text Box 16"/>
          <p:cNvSpPr txBox="1">
            <a:spLocks noChangeArrowheads="1"/>
          </p:cNvSpPr>
          <p:nvPr/>
        </p:nvSpPr>
        <p:spPr bwMode="auto">
          <a:xfrm>
            <a:off x="6380162" y="4823312"/>
            <a:ext cx="750888" cy="396875"/>
          </a:xfrm>
          <a:prstGeom prst="rect">
            <a:avLst/>
          </a:prstGeom>
          <a:noFill/>
          <a:ln w="9525">
            <a:noFill/>
            <a:miter lim="800000"/>
            <a:headEnd/>
            <a:tailEnd/>
          </a:ln>
        </p:spPr>
        <p:txBody>
          <a:bodyPr>
            <a:spAutoFit/>
          </a:bodyPr>
          <a:lstStyle/>
          <a:p>
            <a:pPr algn="ctr">
              <a:spcBef>
                <a:spcPct val="50000"/>
              </a:spcBef>
            </a:pPr>
            <a:r>
              <a:rPr lang="en-GB" sz="2000" dirty="0"/>
              <a:t>High</a:t>
            </a:r>
            <a:endParaRPr lang="en-US" sz="2000" dirty="0"/>
          </a:p>
        </p:txBody>
      </p:sp>
      <p:sp>
        <p:nvSpPr>
          <p:cNvPr id="14349" name="Text Box 17"/>
          <p:cNvSpPr txBox="1">
            <a:spLocks noChangeArrowheads="1"/>
          </p:cNvSpPr>
          <p:nvPr/>
        </p:nvSpPr>
        <p:spPr bwMode="auto">
          <a:xfrm>
            <a:off x="2197100" y="4262924"/>
            <a:ext cx="747712" cy="398462"/>
          </a:xfrm>
          <a:prstGeom prst="rect">
            <a:avLst/>
          </a:prstGeom>
          <a:noFill/>
          <a:ln w="9525">
            <a:noFill/>
            <a:miter lim="800000"/>
            <a:headEnd/>
            <a:tailEnd/>
          </a:ln>
        </p:spPr>
        <p:txBody>
          <a:bodyPr>
            <a:spAutoFit/>
          </a:bodyPr>
          <a:lstStyle/>
          <a:p>
            <a:pPr algn="ctr">
              <a:spcBef>
                <a:spcPct val="50000"/>
              </a:spcBef>
            </a:pPr>
            <a:r>
              <a:rPr lang="en-GB" sz="2000" dirty="0"/>
              <a:t>Low</a:t>
            </a:r>
            <a:endParaRPr lang="en-US" sz="2000" dirty="0"/>
          </a:p>
        </p:txBody>
      </p:sp>
      <p:sp>
        <p:nvSpPr>
          <p:cNvPr id="14350" name="Text Box 18"/>
          <p:cNvSpPr txBox="1">
            <a:spLocks noChangeArrowheads="1"/>
          </p:cNvSpPr>
          <p:nvPr/>
        </p:nvSpPr>
        <p:spPr bwMode="auto">
          <a:xfrm>
            <a:off x="2197100" y="1687999"/>
            <a:ext cx="747712" cy="400110"/>
          </a:xfrm>
          <a:prstGeom prst="rect">
            <a:avLst/>
          </a:prstGeom>
          <a:noFill/>
          <a:ln w="9525">
            <a:noFill/>
            <a:miter lim="800000"/>
            <a:headEnd/>
            <a:tailEnd/>
          </a:ln>
        </p:spPr>
        <p:txBody>
          <a:bodyPr>
            <a:spAutoFit/>
          </a:bodyPr>
          <a:lstStyle/>
          <a:p>
            <a:pPr algn="ctr">
              <a:spcBef>
                <a:spcPct val="50000"/>
              </a:spcBef>
            </a:pPr>
            <a:r>
              <a:rPr lang="en-GB" sz="2000" dirty="0"/>
              <a:t>High</a:t>
            </a: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500" fill="hold"/>
                                        <p:tgtEl>
                                          <p:spTgt spid="5"/>
                                        </p:tgtEl>
                                        <p:attrNameLst>
                                          <p:attrName>ppt_w</p:attrName>
                                        </p:attrNameLst>
                                      </p:cBhvr>
                                      <p:tavLst>
                                        <p:tav tm="0">
                                          <p:val>
                                            <p:fltVal val="0"/>
                                          </p:val>
                                        </p:tav>
                                        <p:tav tm="100000">
                                          <p:val>
                                            <p:strVal val="#ppt_w"/>
                                          </p:val>
                                        </p:tav>
                                      </p:tavLst>
                                    </p:anim>
                                    <p:anim calcmode="lin" valueType="num">
                                      <p:cBhvr>
                                        <p:cTn id="15" dur="500" fill="hold"/>
                                        <p:tgtEl>
                                          <p:spTgt spid="5"/>
                                        </p:tgtEl>
                                        <p:attrNameLst>
                                          <p:attrName>ppt_h</p:attrName>
                                        </p:attrNameLst>
                                      </p:cBhvr>
                                      <p:tavLst>
                                        <p:tav tm="0">
                                          <p:val>
                                            <p:fltVal val="0"/>
                                          </p:val>
                                        </p:tav>
                                        <p:tav tm="100000">
                                          <p:val>
                                            <p:strVal val="#ppt_h"/>
                                          </p:val>
                                        </p:tav>
                                      </p:tavLst>
                                    </p:anim>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p:cTn id="21" dur="500" fill="hold"/>
                                        <p:tgtEl>
                                          <p:spTgt spid="2"/>
                                        </p:tgtEl>
                                        <p:attrNameLst>
                                          <p:attrName>ppt_w</p:attrName>
                                        </p:attrNameLst>
                                      </p:cBhvr>
                                      <p:tavLst>
                                        <p:tav tm="0">
                                          <p:val>
                                            <p:fltVal val="0"/>
                                          </p:val>
                                        </p:tav>
                                        <p:tav tm="100000">
                                          <p:val>
                                            <p:strVal val="#ppt_w"/>
                                          </p:val>
                                        </p:tav>
                                      </p:tavLst>
                                    </p:anim>
                                    <p:anim calcmode="lin" valueType="num">
                                      <p:cBhvr>
                                        <p:cTn id="22" dur="500" fill="hold"/>
                                        <p:tgtEl>
                                          <p:spTgt spid="2"/>
                                        </p:tgtEl>
                                        <p:attrNameLst>
                                          <p:attrName>ppt_h</p:attrName>
                                        </p:attrNameLst>
                                      </p:cBhvr>
                                      <p:tavLst>
                                        <p:tav tm="0">
                                          <p:val>
                                            <p:fltVal val="0"/>
                                          </p:val>
                                        </p:tav>
                                        <p:tav tm="100000">
                                          <p:val>
                                            <p:strVal val="#ppt_h"/>
                                          </p:val>
                                        </p:tav>
                                      </p:tavLst>
                                    </p:anim>
                                    <p:animEffect transition="in" filter="fade">
                                      <p:cBhvr>
                                        <p:cTn id="23" dur="500"/>
                                        <p:tgtEl>
                                          <p:spTgt spid="2"/>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0" fill="hold" nodeType="clickEffect">
                                  <p:stCondLst>
                                    <p:cond delay="0"/>
                                  </p:stCondLst>
                                  <p:childTnLst>
                                    <p:set>
                                      <p:cBhvr>
                                        <p:cTn id="27" dur="1" fill="hold">
                                          <p:stCondLst>
                                            <p:cond delay="0"/>
                                          </p:stCondLst>
                                        </p:cTn>
                                        <p:tgtEl>
                                          <p:spTgt spid="3"/>
                                        </p:tgtEl>
                                        <p:attrNameLst>
                                          <p:attrName>style.visibility</p:attrName>
                                        </p:attrNameLst>
                                      </p:cBhvr>
                                      <p:to>
                                        <p:strVal val="visible"/>
                                      </p:to>
                                    </p:set>
                                    <p:anim calcmode="lin" valueType="num">
                                      <p:cBhvr>
                                        <p:cTn id="28" dur="500" fill="hold"/>
                                        <p:tgtEl>
                                          <p:spTgt spid="3"/>
                                        </p:tgtEl>
                                        <p:attrNameLst>
                                          <p:attrName>ppt_w</p:attrName>
                                        </p:attrNameLst>
                                      </p:cBhvr>
                                      <p:tavLst>
                                        <p:tav tm="0">
                                          <p:val>
                                            <p:fltVal val="0"/>
                                          </p:val>
                                        </p:tav>
                                        <p:tav tm="100000">
                                          <p:val>
                                            <p:strVal val="#ppt_w"/>
                                          </p:val>
                                        </p:tav>
                                      </p:tavLst>
                                    </p:anim>
                                    <p:anim calcmode="lin" valueType="num">
                                      <p:cBhvr>
                                        <p:cTn id="29" dur="500" fill="hold"/>
                                        <p:tgtEl>
                                          <p:spTgt spid="3"/>
                                        </p:tgtEl>
                                        <p:attrNameLst>
                                          <p:attrName>ppt_h</p:attrName>
                                        </p:attrNameLst>
                                      </p:cBhvr>
                                      <p:tavLst>
                                        <p:tav tm="0">
                                          <p:val>
                                            <p:fltVal val="0"/>
                                          </p:val>
                                        </p:tav>
                                        <p:tav tm="100000">
                                          <p:val>
                                            <p:strVal val="#ppt_h"/>
                                          </p:val>
                                        </p:tav>
                                      </p:tavLst>
                                    </p:anim>
                                    <p:animEffect transition="in" filter="fade">
                                      <p:cBhvr>
                                        <p:cTn id="3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DATA" val="&lt;database version=&quot;6.0&quot;&gt;&lt;object type=&quot;1&quot; unique_id=&quot;10001&quot;&gt;&lt;object type=&quot;8&quot; unique_id=&quot;14784&quot;&gt;&lt;/object&gt;&lt;object type=&quot;2&quot; unique_id=&quot;14785&quot;&gt;&lt;object type=&quot;3&quot; unique_id=&quot;14786&quot;&gt;&lt;property id=&quot;20148&quot; value=&quot;5&quot;/&gt;&lt;property id=&quot;20300&quot; value=&quot;Slide 1&quot;/&gt;&lt;property id=&quot;20307&quot; value=&quot;316&quot;/&gt;&lt;/object&gt;&lt;object type=&quot;3&quot; unique_id=&quot;14787&quot;&gt;&lt;property id=&quot;20148&quot; value=&quot;5&quot;/&gt;&lt;property id=&quot;20300&quot; value=&quot;Slide 2&quot;/&gt;&lt;property id=&quot;20307&quot; value=&quot;347&quot;/&gt;&lt;/object&gt;&lt;object type=&quot;3&quot; unique_id=&quot;14789&quot;&gt;&lt;property id=&quot;20148&quot; value=&quot;5&quot;/&gt;&lt;property id=&quot;20300&quot; value=&quot;Slide 3&quot;/&gt;&lt;property id=&quot;20307&quot; value=&quot;318&quot;/&gt;&lt;/object&gt;&lt;object type=&quot;3&quot; unique_id=&quot;14790&quot;&gt;&lt;property id=&quot;20148&quot; value=&quot;5&quot;/&gt;&lt;property id=&quot;20300&quot; value=&quot;Slide 4&quot;/&gt;&lt;property id=&quot;20307&quot; value=&quot;348&quot;/&gt;&lt;/object&gt;&lt;object type=&quot;3&quot; unique_id=&quot;14795&quot;&gt;&lt;property id=&quot;20148&quot; value=&quot;5&quot;/&gt;&lt;property id=&quot;20300&quot; value=&quot;Slide 5&quot;/&gt;&lt;property id=&quot;20307&quot; value=&quot;320&quot;/&gt;&lt;/object&gt;&lt;object type=&quot;3&quot; unique_id=&quot;14796&quot;&gt;&lt;property id=&quot;20148&quot; value=&quot;5&quot;/&gt;&lt;property id=&quot;20300&quot; value=&quot;Slide 6&quot;/&gt;&lt;property id=&quot;20307&quot; value=&quot;344&quot;/&gt;&lt;/object&gt;&lt;object type=&quot;3&quot; unique_id=&quot;14797&quot;&gt;&lt;property id=&quot;20148&quot; value=&quot;5&quot;/&gt;&lt;property id=&quot;20300&quot; value=&quot;Slide 7&quot;/&gt;&lt;property id=&quot;20307&quot; value=&quot;329&quot;/&gt;&lt;/object&gt;&lt;object type=&quot;3&quot; unique_id=&quot;14798&quot;&gt;&lt;property id=&quot;20148&quot; value=&quot;5&quot;/&gt;&lt;property id=&quot;20300&quot; value=&quot;Slide 8&quot;/&gt;&lt;property id=&quot;20307&quot; value=&quot;330&quot;/&gt;&lt;/object&gt;&lt;object type=&quot;3&quot; unique_id=&quot;14799&quot;&gt;&lt;property id=&quot;20148&quot; value=&quot;5&quot;/&gt;&lt;property id=&quot;20300&quot; value=&quot;Slide 9&quot;/&gt;&lt;property id=&quot;20307&quot; value=&quot;342&quot;/&gt;&lt;/object&gt;&lt;object type=&quot;3&quot; unique_id=&quot;14800&quot;&gt;&lt;property id=&quot;20148&quot; value=&quot;5&quot;/&gt;&lt;property id=&quot;20300&quot; value=&quot;Slide 10&quot;/&gt;&lt;property id=&quot;20307&quot; value=&quot;343&quot;/&gt;&lt;/object&gt;&lt;object type=&quot;3&quot; unique_id=&quot;14801&quot;&gt;&lt;property id=&quot;20148&quot; value=&quot;5&quot;/&gt;&lt;property id=&quot;20300&quot; value=&quot;Slide 11&quot;/&gt;&lt;property id=&quot;20307&quot; value=&quot;332&quot;/&gt;&lt;/object&gt;&lt;object type=&quot;3&quot; unique_id=&quot;14802&quot;&gt;&lt;property id=&quot;20148&quot; value=&quot;5&quot;/&gt;&lt;property id=&quot;20300&quot; value=&quot;Slide 12&quot;/&gt;&lt;property id=&quot;20307&quot; value=&quot;333&quot;/&gt;&lt;/object&gt;&lt;object type=&quot;3&quot; unique_id=&quot;14803&quot;&gt;&lt;property id=&quot;20148&quot; value=&quot;5&quot;/&gt;&lt;property id=&quot;20300&quot; value=&quot;Slide 13&quot;/&gt;&lt;property id=&quot;20307&quot; value=&quot;334&quot;/&gt;&lt;/object&gt;&lt;object type=&quot;3&quot; unique_id=&quot;14807&quot;&gt;&lt;property id=&quot;20148&quot; value=&quot;5&quot;/&gt;&lt;property id=&quot;20300&quot; value=&quot;Slide 15&quot;/&gt;&lt;property id=&quot;20307&quot; value=&quot;309&quot;/&gt;&lt;/object&gt;&lt;object type=&quot;3&quot; unique_id=&quot;14808&quot;&gt;&lt;property id=&quot;20148&quot; value=&quot;5&quot;/&gt;&lt;property id=&quot;20300&quot; value=&quot;Slide 16&quot;/&gt;&lt;property id=&quot;20307&quot; value=&quot;337&quot;/&gt;&lt;/object&gt;&lt;object type=&quot;3&quot; unique_id=&quot;14809&quot;&gt;&lt;property id=&quot;20148&quot; value=&quot;5&quot;/&gt;&lt;property id=&quot;20300&quot; value=&quot;Slide 17&quot;/&gt;&lt;property id=&quot;20307&quot; value=&quot;339&quot;/&gt;&lt;/object&gt;&lt;object type=&quot;3&quot; unique_id=&quot;14810&quot;&gt;&lt;property id=&quot;20148&quot; value=&quot;5&quot;/&gt;&lt;property id=&quot;20300&quot; value=&quot;Slide 18&quot;/&gt;&lt;property id=&quot;20307&quot; value=&quot;349&quot;/&gt;&lt;/object&gt;&lt;object type=&quot;3&quot; unique_id=&quot;14811&quot;&gt;&lt;property id=&quot;20148&quot; value=&quot;5&quot;/&gt;&lt;property id=&quot;20300&quot; value=&quot;Slide 19&quot;/&gt;&lt;property id=&quot;20307&quot; value=&quot;346&quot;/&gt;&lt;/object&gt;&lt;object type=&quot;3&quot; unique_id=&quot;16167&quot;&gt;&lt;property id=&quot;20148&quot; value=&quot;5&quot;/&gt;&lt;property id=&quot;20300&quot; value=&quot;Slide 14&quot;/&gt;&lt;property id=&quot;20307&quot; value=&quot;350&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31750" cap="flat" cmpd="sng" algn="ctr">
          <a:solidFill>
            <a:srgbClr val="800080"/>
          </a:solidFill>
          <a:prstDash val="solid"/>
          <a:round/>
          <a:headEnd type="none" w="med" len="med"/>
          <a:tailEnd type="triangle" w="sm" len="med"/>
        </a:ln>
        <a:effec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31750" cap="flat" cmpd="sng" algn="ctr">
          <a:solidFill>
            <a:srgbClr val="800080"/>
          </a:solidFill>
          <a:prstDash val="solid"/>
          <a:round/>
          <a:headEnd type="none" w="med" len="med"/>
          <a:tailEnd type="triangle" w="sm" len="med"/>
        </a:ln>
        <a:effec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3485</TotalTime>
  <Words>10641</Words>
  <Application>Microsoft Office PowerPoint</Application>
  <PresentationFormat>Custom</PresentationFormat>
  <Paragraphs>2845</Paragraphs>
  <Slides>187</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187</vt:i4>
      </vt:variant>
    </vt:vector>
  </HeadingPairs>
  <TitlesOfParts>
    <vt:vector size="194" baseType="lpstr">
      <vt:lpstr>Arial</vt:lpstr>
      <vt:lpstr>Calibri</vt:lpstr>
      <vt:lpstr>Monotype Sorts</vt:lpstr>
      <vt:lpstr>Times</vt:lpstr>
      <vt:lpstr>Times New Roman</vt:lpstr>
      <vt:lpstr>Wingdings</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warwick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nigel slack</dc:creator>
  <cp:lastModifiedBy>Jacob Gwa</cp:lastModifiedBy>
  <cp:revision>278</cp:revision>
  <cp:lastPrinted>1999-08-26T15:05:14Z</cp:lastPrinted>
  <dcterms:created xsi:type="dcterms:W3CDTF">1999-08-24T13:53:48Z</dcterms:created>
  <dcterms:modified xsi:type="dcterms:W3CDTF">2021-01-30T16:39:49Z</dcterms:modified>
</cp:coreProperties>
</file>