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44" r:id="rId1"/>
  </p:sldMasterIdLst>
  <p:sldIdLst>
    <p:sldId id="256" r:id="rId2"/>
    <p:sldId id="257" r:id="rId3"/>
    <p:sldId id="258" r:id="rId4"/>
    <p:sldId id="259" r:id="rId5"/>
    <p:sldId id="260" r:id="rId6"/>
    <p:sldId id="261" r:id="rId7"/>
    <p:sldId id="262" r:id="rId8"/>
    <p:sldId id="263" r:id="rId9"/>
    <p:sldId id="264" r:id="rId10"/>
    <p:sldId id="265" r:id="rId11"/>
    <p:sldId id="272" r:id="rId12"/>
    <p:sldId id="266" r:id="rId13"/>
    <p:sldId id="267" r:id="rId14"/>
    <p:sldId id="268" r:id="rId15"/>
    <p:sldId id="275" r:id="rId16"/>
    <p:sldId id="269" r:id="rId17"/>
    <p:sldId id="270" r:id="rId18"/>
    <p:sldId id="271" r:id="rId19"/>
    <p:sldId id="273" r:id="rId20"/>
    <p:sldId id="274" r:id="rId21"/>
    <p:sldId id="276" r:id="rId22"/>
    <p:sldId id="277" r:id="rId23"/>
    <p:sldId id="278" r:id="rId24"/>
    <p:sldId id="279" r:id="rId25"/>
    <p:sldId id="281" r:id="rId26"/>
    <p:sldId id="282" r:id="rId27"/>
    <p:sldId id="283" r:id="rId28"/>
    <p:sldId id="284" r:id="rId29"/>
    <p:sldId id="285" r:id="rId30"/>
    <p:sldId id="286" r:id="rId31"/>
    <p:sldId id="287" r:id="rId32"/>
    <p:sldId id="280"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924C4C19-A1B5-D547-99A3-A7D1AD8AE967}" type="datetimeFigureOut">
              <a:rPr lang="en-US" smtClean="0"/>
              <a:pPr/>
              <a:t>12/2/2013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4E1994D6-603D-6D41-992B-412FC318C91D}"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924C4C19-A1B5-D547-99A3-A7D1AD8AE967}" type="datetimeFigureOut">
              <a:rPr lang="en-US" smtClean="0"/>
              <a:pPr/>
              <a:t>12/2/2013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1994D6-603D-6D41-992B-412FC318C91D}"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24C4C19-A1B5-D547-99A3-A7D1AD8AE967}" type="datetimeFigureOut">
              <a:rPr lang="en-US" smtClean="0"/>
              <a:pPr/>
              <a:t>12/2/2013</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4E1994D6-603D-6D41-992B-412FC318C91D}"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924C4C19-A1B5-D547-99A3-A7D1AD8AE967}" type="datetimeFigureOut">
              <a:rPr lang="en-US" smtClean="0"/>
              <a:pPr/>
              <a:t>12/2/2013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1994D6-603D-6D41-992B-412FC318C91D}"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924C4C19-A1B5-D547-99A3-A7D1AD8AE967}" type="datetimeFigureOut">
              <a:rPr lang="en-US" smtClean="0"/>
              <a:pPr/>
              <a:t>12/2/2013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E1994D6-603D-6D41-992B-412FC318C91D}"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24C4C19-A1B5-D547-99A3-A7D1AD8AE967}" type="datetimeFigureOut">
              <a:rPr lang="en-US" smtClean="0"/>
              <a:pPr/>
              <a:t>12/2/2013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4C4C19-A1B5-D547-99A3-A7D1AD8AE967}" type="datetimeFigureOut">
              <a:rPr lang="en-US" smtClean="0"/>
              <a:pPr/>
              <a:t>12/2/2013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24C4C19-A1B5-D547-99A3-A7D1AD8AE967}" type="datetimeFigureOut">
              <a:rPr lang="en-US" smtClean="0"/>
              <a:pPr/>
              <a:t>12/2/2013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E1994D6-603D-6D41-992B-412FC318C91D}"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24C4C19-A1B5-D547-99A3-A7D1AD8AE967}" type="datetimeFigureOut">
              <a:rPr lang="en-US" smtClean="0"/>
              <a:pPr/>
              <a:t>12/2/2013</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4E1994D6-603D-6D41-992B-412FC318C91D}"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24C4C19-A1B5-D547-99A3-A7D1AD8AE967}" type="datetimeFigureOut">
              <a:rPr lang="en-US" smtClean="0"/>
              <a:pPr/>
              <a:t>12/2/2013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24C4C19-A1B5-D547-99A3-A7D1AD8AE967}" type="datetimeFigureOut">
              <a:rPr lang="en-US" smtClean="0"/>
              <a:pPr/>
              <a:t>12/2/2013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1994D6-603D-6D41-992B-412FC318C91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24C4C19-A1B5-D547-99A3-A7D1AD8AE967}" type="datetimeFigureOut">
              <a:rPr lang="en-US" smtClean="0"/>
              <a:pPr/>
              <a:t>12/2/2013</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4E1994D6-603D-6D41-992B-412FC318C91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Presenting your ideas II</a:t>
            </a:r>
            <a:endParaRPr lang="en-GB" dirty="0"/>
          </a:p>
        </p:txBody>
      </p:sp>
      <p:sp>
        <p:nvSpPr>
          <p:cNvPr id="2" name="Title 1"/>
          <p:cNvSpPr>
            <a:spLocks noGrp="1"/>
          </p:cNvSpPr>
          <p:nvPr>
            <p:ph type="ctrTitle"/>
          </p:nvPr>
        </p:nvSpPr>
        <p:spPr/>
        <p:txBody>
          <a:bodyPr/>
          <a:lstStyle/>
          <a:p>
            <a:r>
              <a:rPr lang="en-GB" dirty="0" smtClean="0"/>
              <a:t>CLSK6002</a:t>
            </a: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we have already covered</a:t>
            </a:r>
            <a:endParaRPr lang="en-GB" dirty="0"/>
          </a:p>
        </p:txBody>
      </p:sp>
      <p:sp>
        <p:nvSpPr>
          <p:cNvPr id="3" name="Content Placeholder 2"/>
          <p:cNvSpPr>
            <a:spLocks noGrp="1"/>
          </p:cNvSpPr>
          <p:nvPr>
            <p:ph sz="quarter" idx="1"/>
          </p:nvPr>
        </p:nvSpPr>
        <p:spPr/>
        <p:txBody>
          <a:bodyPr>
            <a:normAutofit/>
          </a:bodyPr>
          <a:lstStyle/>
          <a:p>
            <a:pPr marL="514350" indent="-514350">
              <a:buFont typeface="+mj-lt"/>
              <a:buAutoNum type="arabicPeriod"/>
            </a:pPr>
            <a:r>
              <a:rPr lang="en-GB" sz="3200" dirty="0" smtClean="0"/>
              <a:t>The assessment aspect of the presentation</a:t>
            </a:r>
          </a:p>
          <a:p>
            <a:pPr marL="514350" indent="-514350">
              <a:buFont typeface="+mj-lt"/>
              <a:buAutoNum type="arabicPeriod"/>
            </a:pPr>
            <a:r>
              <a:rPr lang="en-GB" sz="3200" dirty="0" smtClean="0"/>
              <a:t>What you should include</a:t>
            </a:r>
          </a:p>
          <a:p>
            <a:pPr marL="514350" indent="-514350">
              <a:buFont typeface="+mj-lt"/>
              <a:buAutoNum type="arabicPeriod"/>
            </a:pPr>
            <a:r>
              <a:rPr lang="en-GB" sz="3200" dirty="0" smtClean="0"/>
              <a:t>Handout </a:t>
            </a:r>
            <a:r>
              <a:rPr lang="en-GB" sz="3200" dirty="0" err="1" smtClean="0"/>
              <a:t>vs</a:t>
            </a:r>
            <a:r>
              <a:rPr lang="en-GB" sz="3200" dirty="0" smtClean="0"/>
              <a:t> PowerPoint </a:t>
            </a:r>
            <a:endParaRPr lang="en-GB" sz="32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we are doing today</a:t>
            </a:r>
            <a:endParaRPr lang="en-GB" dirty="0"/>
          </a:p>
        </p:txBody>
      </p:sp>
      <p:sp>
        <p:nvSpPr>
          <p:cNvPr id="3" name="Content Placeholder 2"/>
          <p:cNvSpPr>
            <a:spLocks noGrp="1"/>
          </p:cNvSpPr>
          <p:nvPr>
            <p:ph sz="quarter" idx="1"/>
          </p:nvPr>
        </p:nvSpPr>
        <p:spPr/>
        <p:txBody>
          <a:bodyPr>
            <a:normAutofit/>
          </a:bodyPr>
          <a:lstStyle/>
          <a:p>
            <a:r>
              <a:rPr lang="en-GB" sz="3600" dirty="0" smtClean="0"/>
              <a:t>Presentation techniques + tips and tricks</a:t>
            </a:r>
          </a:p>
          <a:p>
            <a:r>
              <a:rPr lang="en-GB" sz="3600" dirty="0" smtClean="0"/>
              <a:t>Opportunity for you to ask questions about your presentation</a:t>
            </a:r>
            <a:endParaRPr lang="en-GB" sz="36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a:t>
            </a:r>
            <a:r>
              <a:rPr lang="en-GB" dirty="0" smtClean="0"/>
              <a:t>reparation</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Preparation and timing</a:t>
            </a:r>
            <a:endParaRPr lang="en-GB" dirty="0"/>
          </a:p>
        </p:txBody>
      </p:sp>
      <p:sp>
        <p:nvSpPr>
          <p:cNvPr id="5" name="Content Placeholder 4"/>
          <p:cNvSpPr>
            <a:spLocks noGrp="1"/>
          </p:cNvSpPr>
          <p:nvPr>
            <p:ph sz="quarter" idx="1"/>
          </p:nvPr>
        </p:nvSpPr>
        <p:spPr/>
        <p:txBody>
          <a:bodyPr>
            <a:normAutofit/>
          </a:bodyPr>
          <a:lstStyle/>
          <a:p>
            <a:r>
              <a:rPr lang="en-GB" dirty="0" smtClean="0"/>
              <a:t>You need to have mock presented your presentation several times</a:t>
            </a:r>
          </a:p>
          <a:p>
            <a:pPr lvl="1"/>
            <a:r>
              <a:rPr lang="en-GB" dirty="0" smtClean="0"/>
              <a:t>To time it. One iteration does not provide you with correct timing of the content</a:t>
            </a:r>
          </a:p>
          <a:p>
            <a:pPr lvl="1"/>
            <a:r>
              <a:rPr lang="en-GB" dirty="0" smtClean="0"/>
              <a:t>To know it as well as possible. you should not learn it by heart but you should not be surprised by it</a:t>
            </a: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How to time your presentation</a:t>
            </a:r>
            <a:endParaRPr lang="en-GB" dirty="0"/>
          </a:p>
        </p:txBody>
      </p:sp>
      <p:sp>
        <p:nvSpPr>
          <p:cNvPr id="3" name="Content Placeholder 2"/>
          <p:cNvSpPr>
            <a:spLocks noGrp="1"/>
          </p:cNvSpPr>
          <p:nvPr>
            <p:ph sz="quarter" idx="1"/>
          </p:nvPr>
        </p:nvSpPr>
        <p:spPr/>
        <p:txBody>
          <a:bodyPr>
            <a:normAutofit/>
          </a:bodyPr>
          <a:lstStyle/>
          <a:p>
            <a:r>
              <a:rPr lang="en-GB" sz="3200" dirty="0" smtClean="0"/>
              <a:t>Present it!</a:t>
            </a:r>
          </a:p>
          <a:p>
            <a:r>
              <a:rPr lang="en-GB" sz="3200" dirty="0" smtClean="0"/>
              <a:t>Do not simply read out loud.</a:t>
            </a:r>
          </a:p>
          <a:p>
            <a:r>
              <a:rPr lang="en-GB" sz="3200" dirty="0" smtClean="0"/>
              <a:t>Try to create a similar environment (i.e. use a loud voice and try to have an audience)</a:t>
            </a:r>
          </a:p>
          <a:p>
            <a:r>
              <a:rPr lang="en-GB" sz="3200" dirty="0" smtClean="0"/>
              <a:t>If you are using a PowerPoint, have it open and move the slides along as you would normally.</a:t>
            </a:r>
          </a:p>
          <a:p>
            <a:r>
              <a:rPr lang="en-GB" sz="3200" dirty="0" smtClean="0"/>
              <a:t>Time it several times, so that you have an accurate timing of it.</a:t>
            </a:r>
            <a:endParaRPr lang="en-GB" sz="32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Keeping to time</a:t>
            </a:r>
            <a:endParaRPr lang="en-GB" dirty="0"/>
          </a:p>
        </p:txBody>
      </p:sp>
      <p:sp>
        <p:nvSpPr>
          <p:cNvPr id="3" name="Content Placeholder 2"/>
          <p:cNvSpPr>
            <a:spLocks noGrp="1"/>
          </p:cNvSpPr>
          <p:nvPr>
            <p:ph sz="quarter" idx="1"/>
          </p:nvPr>
        </p:nvSpPr>
        <p:spPr/>
        <p:txBody>
          <a:bodyPr>
            <a:normAutofit/>
          </a:bodyPr>
          <a:lstStyle/>
          <a:p>
            <a:r>
              <a:rPr lang="en-GB" sz="3600" dirty="0" smtClean="0"/>
              <a:t>In your notes/script, you should have progress points regarding time.</a:t>
            </a:r>
          </a:p>
          <a:p>
            <a:r>
              <a:rPr lang="en-GB" sz="3600" dirty="0" smtClean="0"/>
              <a:t>So you will know if you are on time, going fast or slow and hence can adjust your pace.</a:t>
            </a:r>
            <a:endParaRPr lang="en-GB" sz="36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 or notes?</a:t>
            </a:r>
            <a:endParaRPr lang="en-GB" dirty="0"/>
          </a:p>
        </p:txBody>
      </p:sp>
      <p:sp>
        <p:nvSpPr>
          <p:cNvPr id="3" name="Content Placeholder 2"/>
          <p:cNvSpPr>
            <a:spLocks noGrp="1"/>
          </p:cNvSpPr>
          <p:nvPr>
            <p:ph sz="quarter" idx="1"/>
          </p:nvPr>
        </p:nvSpPr>
        <p:spPr/>
        <p:txBody>
          <a:bodyPr>
            <a:noAutofit/>
          </a:bodyPr>
          <a:lstStyle/>
          <a:p>
            <a:r>
              <a:rPr lang="en-GB" sz="3600" dirty="0" smtClean="0"/>
              <a:t>This depends on what you are most comfortable with.</a:t>
            </a:r>
          </a:p>
          <a:p>
            <a:r>
              <a:rPr lang="en-GB" sz="3600" dirty="0" smtClean="0"/>
              <a:t>If you think you will be ok with notes, then use notes.</a:t>
            </a:r>
          </a:p>
          <a:p>
            <a:r>
              <a:rPr lang="en-GB" sz="3600" dirty="0" smtClean="0"/>
              <a:t>If you think that you are better off with a script, then use a script.</a:t>
            </a:r>
          </a:p>
          <a:p>
            <a:r>
              <a:rPr lang="en-GB" sz="3600" dirty="0" smtClean="0"/>
              <a:t>BE careful. If you are using notes, make certain that you time yourself very carefully. </a:t>
            </a:r>
            <a:endParaRPr lang="en-GB" sz="36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you have a script…</a:t>
            </a:r>
            <a:endParaRPr lang="en-GB" dirty="0"/>
          </a:p>
        </p:txBody>
      </p:sp>
      <p:sp>
        <p:nvSpPr>
          <p:cNvPr id="3" name="Content Placeholder 2"/>
          <p:cNvSpPr>
            <a:spLocks noGrp="1"/>
          </p:cNvSpPr>
          <p:nvPr>
            <p:ph sz="quarter" idx="1"/>
          </p:nvPr>
        </p:nvSpPr>
        <p:spPr/>
        <p:txBody>
          <a:bodyPr>
            <a:normAutofit/>
          </a:bodyPr>
          <a:lstStyle/>
          <a:p>
            <a:r>
              <a:rPr lang="en-GB" sz="3600" dirty="0" smtClean="0"/>
              <a:t>Use a large font.</a:t>
            </a:r>
          </a:p>
          <a:p>
            <a:r>
              <a:rPr lang="en-GB" sz="3600" dirty="0" smtClean="0"/>
              <a:t>Page numbers are essential.</a:t>
            </a:r>
          </a:p>
          <a:p>
            <a:r>
              <a:rPr lang="en-GB" sz="3600" dirty="0" smtClean="0"/>
              <a:t>Use more paragraphs than usually, so that you don’t lose your place.</a:t>
            </a:r>
          </a:p>
          <a:p>
            <a:r>
              <a:rPr lang="en-GB" sz="3600" dirty="0" smtClean="0"/>
              <a:t>Put in directions for yourself and your listeners in relation to </a:t>
            </a:r>
            <a:r>
              <a:rPr lang="en-GB" sz="3600" dirty="0" err="1" smtClean="0"/>
              <a:t>ppt</a:t>
            </a:r>
            <a:r>
              <a:rPr lang="en-GB" sz="3600" dirty="0" smtClean="0"/>
              <a:t> or handout.</a:t>
            </a:r>
            <a:endParaRPr lang="en-GB" sz="36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you have notes…</a:t>
            </a:r>
            <a:endParaRPr lang="en-GB" dirty="0"/>
          </a:p>
        </p:txBody>
      </p:sp>
      <p:sp>
        <p:nvSpPr>
          <p:cNvPr id="3" name="Content Placeholder 2"/>
          <p:cNvSpPr>
            <a:spLocks noGrp="1"/>
          </p:cNvSpPr>
          <p:nvPr>
            <p:ph sz="quarter" idx="1"/>
          </p:nvPr>
        </p:nvSpPr>
        <p:spPr/>
        <p:txBody>
          <a:bodyPr>
            <a:normAutofit/>
          </a:bodyPr>
          <a:lstStyle/>
          <a:p>
            <a:r>
              <a:rPr lang="en-GB" sz="3600" dirty="0" smtClean="0"/>
              <a:t>Large font again</a:t>
            </a:r>
          </a:p>
          <a:p>
            <a:r>
              <a:rPr lang="en-GB" sz="3600" dirty="0" smtClean="0"/>
              <a:t>Page numbers too</a:t>
            </a:r>
          </a:p>
          <a:p>
            <a:r>
              <a:rPr lang="en-GB" sz="3600" dirty="0" smtClean="0"/>
              <a:t>Put in directions for yourself and your listeners regarding </a:t>
            </a:r>
            <a:r>
              <a:rPr lang="en-GB" sz="3600" dirty="0" err="1" smtClean="0"/>
              <a:t>ppt</a:t>
            </a:r>
            <a:r>
              <a:rPr lang="en-GB" sz="3600" dirty="0" smtClean="0"/>
              <a:t>/handout</a:t>
            </a:r>
          </a:p>
          <a:p>
            <a:r>
              <a:rPr lang="en-GB" sz="3600" dirty="0" smtClean="0"/>
              <a:t>Your notes must be specific. You need to have everything you need in front of you.</a:t>
            </a:r>
            <a:endParaRPr lang="en-GB" sz="36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PowerPoint users!</a:t>
            </a:r>
            <a:endParaRPr lang="en-GB" dirty="0"/>
          </a:p>
        </p:txBody>
      </p:sp>
      <p:sp>
        <p:nvSpPr>
          <p:cNvPr id="3" name="Content Placeholder 2"/>
          <p:cNvSpPr>
            <a:spLocks noGrp="1"/>
          </p:cNvSpPr>
          <p:nvPr>
            <p:ph sz="quarter" idx="1"/>
          </p:nvPr>
        </p:nvSpPr>
        <p:spPr/>
        <p:txBody>
          <a:bodyPr>
            <a:normAutofit/>
          </a:bodyPr>
          <a:lstStyle/>
          <a:p>
            <a:r>
              <a:rPr lang="en-GB" sz="4000" dirty="0" smtClean="0"/>
              <a:t>Put in your script or notes, the precise point where you need to change the slide or click on the mouse for an effect.</a:t>
            </a:r>
            <a:endParaRPr lang="en-GB" sz="40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Voice</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Slow or Fast?</a:t>
            </a:r>
            <a:endParaRPr lang="en-GB" dirty="0"/>
          </a:p>
        </p:txBody>
      </p:sp>
      <p:sp>
        <p:nvSpPr>
          <p:cNvPr id="5" name="Content Placeholder 4"/>
          <p:cNvSpPr>
            <a:spLocks noGrp="1"/>
          </p:cNvSpPr>
          <p:nvPr>
            <p:ph sz="quarter" idx="1"/>
          </p:nvPr>
        </p:nvSpPr>
        <p:spPr/>
        <p:txBody>
          <a:bodyPr>
            <a:normAutofit/>
          </a:bodyPr>
          <a:lstStyle/>
          <a:p>
            <a:r>
              <a:rPr lang="en-GB" sz="3600" dirty="0" smtClean="0"/>
              <a:t>Neither … nor.</a:t>
            </a:r>
          </a:p>
          <a:p>
            <a:r>
              <a:rPr lang="en-GB" sz="3600" dirty="0" smtClean="0"/>
              <a:t>Use the pace that is most comfortable to you and is most understandable to your listeners.</a:t>
            </a:r>
            <a:endParaRPr lang="en-GB" sz="36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Tips </a:t>
            </a:r>
            <a:endParaRPr lang="en-GB" dirty="0"/>
          </a:p>
        </p:txBody>
      </p:sp>
      <p:sp>
        <p:nvSpPr>
          <p:cNvPr id="3" name="Content Placeholder 2"/>
          <p:cNvSpPr>
            <a:spLocks noGrp="1"/>
          </p:cNvSpPr>
          <p:nvPr>
            <p:ph sz="quarter" idx="1"/>
          </p:nvPr>
        </p:nvSpPr>
        <p:spPr/>
        <p:txBody>
          <a:bodyPr>
            <a:normAutofit/>
          </a:bodyPr>
          <a:lstStyle/>
          <a:p>
            <a:r>
              <a:rPr lang="en-GB" sz="3200" dirty="0" smtClean="0"/>
              <a:t>Have water with you.</a:t>
            </a:r>
          </a:p>
          <a:p>
            <a:r>
              <a:rPr lang="en-GB" sz="3200" dirty="0" smtClean="0"/>
              <a:t>Make sure that you have timed your presentation with adequate water delays.</a:t>
            </a:r>
          </a:p>
          <a:p>
            <a:r>
              <a:rPr lang="en-GB" sz="3200" dirty="0" smtClean="0"/>
              <a:t>Train to speak loudly (but you do not need to shout as if you are on the football pitch)</a:t>
            </a:r>
            <a:endParaRPr lang="en-GB" sz="32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Monotone</a:t>
            </a:r>
            <a:r>
              <a:rPr lang="en-GB" dirty="0" smtClean="0"/>
              <a:t>!</a:t>
            </a:r>
            <a:endParaRPr lang="en-GB" dirty="0"/>
          </a:p>
        </p:txBody>
      </p:sp>
      <p:sp>
        <p:nvSpPr>
          <p:cNvPr id="3" name="Content Placeholder 2"/>
          <p:cNvSpPr>
            <a:spLocks noGrp="1"/>
          </p:cNvSpPr>
          <p:nvPr>
            <p:ph sz="quarter" idx="1"/>
          </p:nvPr>
        </p:nvSpPr>
        <p:spPr/>
        <p:txBody>
          <a:bodyPr>
            <a:normAutofit/>
          </a:bodyPr>
          <a:lstStyle/>
          <a:p>
            <a:r>
              <a:rPr lang="en-GB" sz="3200" dirty="0" smtClean="0"/>
              <a:t>Do not present in a monotone.</a:t>
            </a:r>
          </a:p>
          <a:p>
            <a:r>
              <a:rPr lang="en-GB" sz="3200" dirty="0" smtClean="0"/>
              <a:t>Your audience will fall asleep.</a:t>
            </a:r>
          </a:p>
          <a:p>
            <a:r>
              <a:rPr lang="en-GB" sz="3200" dirty="0" smtClean="0"/>
              <a:t>Modulate your voice according to what you are saying.</a:t>
            </a:r>
          </a:p>
          <a:p>
            <a:r>
              <a:rPr lang="en-GB" sz="3200" dirty="0" smtClean="0"/>
              <a:t>Practice modulating your voice, so that it is done automatically.</a:t>
            </a:r>
            <a:endParaRPr lang="en-GB" sz="32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E</a:t>
            </a:r>
            <a:r>
              <a:rPr lang="en-GB" dirty="0" smtClean="0"/>
              <a:t>yes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Eye contact</a:t>
            </a:r>
            <a:endParaRPr lang="en-GB" dirty="0"/>
          </a:p>
        </p:txBody>
      </p:sp>
      <p:sp>
        <p:nvSpPr>
          <p:cNvPr id="5" name="Content Placeholder 4"/>
          <p:cNvSpPr>
            <a:spLocks noGrp="1"/>
          </p:cNvSpPr>
          <p:nvPr>
            <p:ph sz="quarter" idx="1"/>
          </p:nvPr>
        </p:nvSpPr>
        <p:spPr/>
        <p:txBody>
          <a:bodyPr>
            <a:noAutofit/>
          </a:bodyPr>
          <a:lstStyle/>
          <a:p>
            <a:r>
              <a:rPr lang="en-GB" sz="3200" dirty="0" smtClean="0"/>
              <a:t>You need to be able to look at your audience.</a:t>
            </a:r>
          </a:p>
          <a:p>
            <a:r>
              <a:rPr lang="en-GB" sz="3200" dirty="0" smtClean="0"/>
              <a:t>Practice on moving from script/notes to audience and back (without losing your place!)</a:t>
            </a:r>
          </a:p>
          <a:p>
            <a:r>
              <a:rPr lang="en-GB" sz="3200" dirty="0" smtClean="0"/>
              <a:t>Eye-contact is a big part of good presenting!</a:t>
            </a:r>
          </a:p>
          <a:p>
            <a:r>
              <a:rPr lang="en-GB" sz="3200" dirty="0" smtClean="0"/>
              <a:t>Eye-contact keeps your audience connected to you!</a:t>
            </a:r>
            <a:endParaRPr lang="en-GB" sz="32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on the PowerPoint </a:t>
            </a:r>
            <a:endParaRPr lang="en-GB" dirty="0"/>
          </a:p>
        </p:txBody>
      </p:sp>
      <p:sp>
        <p:nvSpPr>
          <p:cNvPr id="3" name="Content Placeholder 2"/>
          <p:cNvSpPr>
            <a:spLocks noGrp="1"/>
          </p:cNvSpPr>
          <p:nvPr>
            <p:ph sz="quarter" idx="1"/>
          </p:nvPr>
        </p:nvSpPr>
        <p:spPr/>
        <p:txBody>
          <a:bodyPr>
            <a:normAutofit/>
          </a:bodyPr>
          <a:lstStyle/>
          <a:p>
            <a:r>
              <a:rPr lang="en-GB" sz="3600" dirty="0" smtClean="0"/>
              <a:t>Do not look at your PowerPoint the whole time.</a:t>
            </a:r>
          </a:p>
          <a:p>
            <a:r>
              <a:rPr lang="en-GB" sz="3600" dirty="0" smtClean="0"/>
              <a:t>The PowerPoint is there for your audience, not for you!</a:t>
            </a:r>
          </a:p>
          <a:p>
            <a:r>
              <a:rPr lang="en-GB" sz="3600" dirty="0" smtClean="0"/>
              <a:t>The only reason for you to check the PowerPoint is to check if the slide has changed.</a:t>
            </a:r>
          </a:p>
          <a:p>
            <a:endParaRPr lang="en-GB" sz="36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hands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Gestures?</a:t>
            </a:r>
            <a:endParaRPr lang="en-GB" dirty="0"/>
          </a:p>
        </p:txBody>
      </p:sp>
      <p:sp>
        <p:nvSpPr>
          <p:cNvPr id="5" name="Content Placeholder 4"/>
          <p:cNvSpPr>
            <a:spLocks noGrp="1"/>
          </p:cNvSpPr>
          <p:nvPr>
            <p:ph sz="quarter" idx="1"/>
          </p:nvPr>
        </p:nvSpPr>
        <p:spPr/>
        <p:txBody>
          <a:bodyPr>
            <a:normAutofit/>
          </a:bodyPr>
          <a:lstStyle/>
          <a:p>
            <a:r>
              <a:rPr lang="en-GB" sz="4400" dirty="0" smtClean="0"/>
              <a:t>You can use gestures but only to an extent</a:t>
            </a:r>
          </a:p>
          <a:p>
            <a:r>
              <a:rPr lang="en-GB" sz="4400" dirty="0" smtClean="0"/>
              <a:t>Gestures are there to focus your audience to what you are saying.</a:t>
            </a:r>
          </a:p>
          <a:p>
            <a:r>
              <a:rPr lang="en-GB" sz="4400" dirty="0" smtClean="0"/>
              <a:t>Do not allow them to be distracting or jerky!</a:t>
            </a:r>
            <a:endParaRPr lang="en-GB" sz="44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Pockets?</a:t>
            </a:r>
            <a:endParaRPr lang="en-GB" dirty="0"/>
          </a:p>
        </p:txBody>
      </p:sp>
      <p:sp>
        <p:nvSpPr>
          <p:cNvPr id="3" name="Content Placeholder 2"/>
          <p:cNvSpPr>
            <a:spLocks noGrp="1"/>
          </p:cNvSpPr>
          <p:nvPr>
            <p:ph sz="quarter" idx="1"/>
          </p:nvPr>
        </p:nvSpPr>
        <p:spPr/>
        <p:txBody>
          <a:bodyPr>
            <a:normAutofit/>
          </a:bodyPr>
          <a:lstStyle/>
          <a:p>
            <a:r>
              <a:rPr lang="en-GB" sz="4000" dirty="0" smtClean="0"/>
              <a:t>No!</a:t>
            </a:r>
          </a:p>
          <a:p>
            <a:r>
              <a:rPr lang="en-GB" sz="4000" dirty="0" smtClean="0"/>
              <a:t>It shows the completely wrong image and makes you look nervous.</a:t>
            </a:r>
            <a:endParaRPr lang="en-GB" sz="40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feet</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Stand or sit?</a:t>
            </a:r>
            <a:endParaRPr lang="en-GB" dirty="0"/>
          </a:p>
        </p:txBody>
      </p:sp>
      <p:sp>
        <p:nvSpPr>
          <p:cNvPr id="5" name="Content Placeholder 4"/>
          <p:cNvSpPr>
            <a:spLocks noGrp="1"/>
          </p:cNvSpPr>
          <p:nvPr>
            <p:ph sz="quarter" idx="1"/>
          </p:nvPr>
        </p:nvSpPr>
        <p:spPr>
          <a:xfrm>
            <a:off x="914400" y="1447800"/>
            <a:ext cx="7772400" cy="5105400"/>
          </a:xfrm>
        </p:spPr>
        <p:txBody>
          <a:bodyPr>
            <a:normAutofit/>
          </a:bodyPr>
          <a:lstStyle/>
          <a:p>
            <a:r>
              <a:rPr lang="en-GB" sz="3600" dirty="0" smtClean="0"/>
              <a:t>Better to stand than to sit but you can sit if you prefer.</a:t>
            </a:r>
          </a:p>
          <a:p>
            <a:r>
              <a:rPr lang="en-GB" sz="3600" dirty="0" smtClean="0"/>
              <a:t>If you are sitting, make sure that you are presenting yourself to the audience clearly. I.e. do not hunch over your papers trying to hide.</a:t>
            </a:r>
            <a:endParaRPr lang="en-GB" sz="36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Moving…</a:t>
            </a:r>
            <a:endParaRPr lang="en-GB" dirty="0"/>
          </a:p>
        </p:txBody>
      </p:sp>
      <p:sp>
        <p:nvSpPr>
          <p:cNvPr id="3" name="Content Placeholder 2"/>
          <p:cNvSpPr>
            <a:spLocks noGrp="1"/>
          </p:cNvSpPr>
          <p:nvPr>
            <p:ph sz="quarter" idx="1"/>
          </p:nvPr>
        </p:nvSpPr>
        <p:spPr/>
        <p:txBody>
          <a:bodyPr>
            <a:normAutofit/>
          </a:bodyPr>
          <a:lstStyle/>
          <a:p>
            <a:r>
              <a:rPr lang="en-GB" sz="3600" dirty="0" smtClean="0"/>
              <a:t>If you stand, then do not move around or move in place.</a:t>
            </a:r>
          </a:p>
          <a:p>
            <a:r>
              <a:rPr lang="en-GB" sz="3600" dirty="0" smtClean="0"/>
              <a:t>It is distracting.</a:t>
            </a:r>
          </a:p>
          <a:p>
            <a:r>
              <a:rPr lang="en-GB" sz="3600" dirty="0" smtClean="0"/>
              <a:t>Stand on your own two feet and present clearly.</a:t>
            </a:r>
            <a:endParaRPr lang="en-GB" sz="36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Tips and tricks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If you cannot look at others…</a:t>
            </a:r>
            <a:endParaRPr lang="en-GB" dirty="0"/>
          </a:p>
        </p:txBody>
      </p:sp>
      <p:sp>
        <p:nvSpPr>
          <p:cNvPr id="5" name="Content Placeholder 4"/>
          <p:cNvSpPr>
            <a:spLocks noGrp="1"/>
          </p:cNvSpPr>
          <p:nvPr>
            <p:ph sz="quarter" idx="1"/>
          </p:nvPr>
        </p:nvSpPr>
        <p:spPr/>
        <p:txBody>
          <a:bodyPr>
            <a:normAutofit/>
          </a:bodyPr>
          <a:lstStyle/>
          <a:p>
            <a:r>
              <a:rPr lang="en-GB" sz="3200" dirty="0" smtClean="0"/>
              <a:t>If looking at others while you are presenting makes you nervous then:</a:t>
            </a:r>
          </a:p>
          <a:p>
            <a:pPr lvl="1"/>
            <a:r>
              <a:rPr lang="en-GB" sz="3200" dirty="0" smtClean="0"/>
              <a:t>Look at a point immediately over their heads (not too high or it will be noticed).</a:t>
            </a:r>
          </a:p>
          <a:p>
            <a:pPr lvl="1"/>
            <a:r>
              <a:rPr lang="en-GB" sz="3200" dirty="0" smtClean="0"/>
              <a:t>It is the eyes that usually make you nervous, so looking at people’s heads makes them feel you are looking at them but you are not really</a:t>
            </a:r>
            <a:endParaRPr lang="en-GB" sz="32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you get confused</a:t>
            </a:r>
            <a:endParaRPr lang="en-GB" dirty="0"/>
          </a:p>
        </p:txBody>
      </p:sp>
      <p:sp>
        <p:nvSpPr>
          <p:cNvPr id="3" name="Content Placeholder 2"/>
          <p:cNvSpPr>
            <a:spLocks noGrp="1"/>
          </p:cNvSpPr>
          <p:nvPr>
            <p:ph sz="quarter" idx="1"/>
          </p:nvPr>
        </p:nvSpPr>
        <p:spPr/>
        <p:txBody>
          <a:bodyPr>
            <a:normAutofit/>
          </a:bodyPr>
          <a:lstStyle/>
          <a:p>
            <a:r>
              <a:rPr lang="en-GB" sz="3600" dirty="0" smtClean="0"/>
              <a:t>Stop.</a:t>
            </a:r>
          </a:p>
          <a:p>
            <a:r>
              <a:rPr lang="en-GB" sz="3600" dirty="0" smtClean="0"/>
              <a:t>Apologise </a:t>
            </a:r>
            <a:r>
              <a:rPr lang="en-GB" sz="3600" dirty="0" smtClean="0"/>
              <a:t>if </a:t>
            </a:r>
            <a:r>
              <a:rPr lang="en-GB" sz="3600" dirty="0" smtClean="0"/>
              <a:t>your are really confused. </a:t>
            </a:r>
            <a:endParaRPr lang="en-GB" sz="3600" dirty="0" smtClean="0"/>
          </a:p>
          <a:p>
            <a:r>
              <a:rPr lang="en-GB" sz="3600" dirty="0" smtClean="0"/>
              <a:t>Start again from the beginning of the sentence or paragraph.</a:t>
            </a:r>
            <a:endParaRPr lang="en-GB" sz="3600"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Marking criteria</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quarter" idx="1"/>
          </p:nvPr>
        </p:nvSpPr>
        <p:spPr>
          <a:xfrm>
            <a:off x="457200" y="337458"/>
            <a:ext cx="8229600" cy="5788706"/>
          </a:xfrm>
        </p:spPr>
        <p:txBody>
          <a:bodyPr>
            <a:noAutofit/>
          </a:bodyPr>
          <a:lstStyle/>
          <a:p>
            <a:r>
              <a:rPr lang="en-GB" sz="1800" b="1" dirty="0" smtClean="0"/>
              <a:t>Fail (30-39%) </a:t>
            </a:r>
            <a:r>
              <a:rPr lang="en-GB" sz="1800" dirty="0" smtClean="0"/>
              <a:t>Work which is poorly structured and of very limited relevance to the question. It may be distinguished by a lack of supporting evidence, misunderstandings, a failure to address the question asked, substantial generalisation and the lack of any argument. </a:t>
            </a:r>
            <a:r>
              <a:rPr lang="en-GB" sz="1800" b="1" dirty="0" smtClean="0"/>
              <a:t>The presentation excessively deviates from the specified </a:t>
            </a:r>
            <a:r>
              <a:rPr lang="en-GB" sz="1800" b="1" dirty="0" smtClean="0">
                <a:solidFill>
                  <a:srgbClr val="FF0000"/>
                </a:solidFill>
              </a:rPr>
              <a:t>time limit</a:t>
            </a:r>
            <a:r>
              <a:rPr lang="en-GB" sz="1800" b="1" dirty="0" smtClean="0"/>
              <a:t>, or is considerably too short. There is lack of use of </a:t>
            </a:r>
            <a:r>
              <a:rPr lang="en-GB" sz="1800" b="1" dirty="0" smtClean="0">
                <a:solidFill>
                  <a:srgbClr val="FF0000"/>
                </a:solidFill>
              </a:rPr>
              <a:t>presentational aids </a:t>
            </a:r>
            <a:r>
              <a:rPr lang="en-GB" sz="1800" b="1" dirty="0" smtClean="0"/>
              <a:t>and lack of </a:t>
            </a:r>
            <a:r>
              <a:rPr lang="en-GB" sz="1800" b="1" dirty="0" smtClean="0">
                <a:solidFill>
                  <a:srgbClr val="FF0000"/>
                </a:solidFill>
              </a:rPr>
              <a:t>audience engagement</a:t>
            </a:r>
            <a:r>
              <a:rPr lang="en-GB" sz="1800" b="1" dirty="0" smtClean="0"/>
              <a:t>. </a:t>
            </a:r>
            <a:endParaRPr lang="en-GB" sz="1800" dirty="0" smtClean="0"/>
          </a:p>
          <a:p>
            <a:pPr marL="0" indent="0">
              <a:buNone/>
            </a:pPr>
            <a:r>
              <a:rPr lang="en-GB" sz="1800" b="1" dirty="0" smtClean="0"/>
              <a:t> </a:t>
            </a:r>
            <a:endParaRPr lang="en-GB" sz="1800" dirty="0" smtClean="0"/>
          </a:p>
          <a:p>
            <a:r>
              <a:rPr lang="en-GB" sz="1800" b="1" dirty="0" smtClean="0"/>
              <a:t>Clear Fail (20-29%) </a:t>
            </a:r>
            <a:r>
              <a:rPr lang="en-GB" sz="1800" dirty="0" smtClean="0"/>
              <a:t>Work which shows little or no real understanding of the question and which displays little or no evidence of learning. </a:t>
            </a:r>
            <a:r>
              <a:rPr lang="en-GB" sz="1800" b="1" dirty="0" smtClean="0"/>
              <a:t>The presentation excessively deviates from the specified time limit, or is considerably too short. There is lack of use of presentational aids and lack of audience engagement. </a:t>
            </a:r>
          </a:p>
          <a:p>
            <a:pPr marL="0" indent="0">
              <a:buNone/>
            </a:pPr>
            <a:endParaRPr lang="en-GB" sz="1800" dirty="0" smtClean="0"/>
          </a:p>
          <a:p>
            <a:r>
              <a:rPr lang="en-GB" sz="1800" b="1" dirty="0" smtClean="0"/>
              <a:t>Bad Fail (10-19%) </a:t>
            </a:r>
            <a:r>
              <a:rPr lang="en-GB" sz="1800" dirty="0" smtClean="0"/>
              <a:t>Work which fails on all criteria. </a:t>
            </a:r>
            <a:r>
              <a:rPr lang="en-GB" sz="1800" b="1" dirty="0" smtClean="0"/>
              <a:t>The presentation excessively deviates from the specified time limit, or is considerably too short. There is lack of use of presentational aids and lack of audience engagement. </a:t>
            </a:r>
          </a:p>
          <a:p>
            <a:pPr marL="0" indent="0">
              <a:buNone/>
            </a:pPr>
            <a:r>
              <a:rPr lang="en-GB" sz="1800" dirty="0" smtClean="0"/>
              <a:t> </a:t>
            </a:r>
          </a:p>
          <a:p>
            <a:r>
              <a:rPr lang="en-GB" sz="1800" b="1" dirty="0" smtClean="0"/>
              <a:t>Outright Fail (0-9%) </a:t>
            </a:r>
            <a:r>
              <a:rPr lang="en-GB" sz="1800" dirty="0" smtClean="0"/>
              <a:t>Incomplete work, or work with absolutely no relevance to the question. </a:t>
            </a:r>
            <a:r>
              <a:rPr lang="en-GB" sz="1800" b="1" dirty="0" smtClean="0"/>
              <a:t>The presentation excessively deviates from the specified time limit, or is considerably too short. There is lack of use of presentational aids and lack of audience engagement. A mark of 0 will be awarded for plagiarism or failure to attend the session.</a:t>
            </a:r>
            <a:endParaRPr lang="en-GB" sz="1800" b="1"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217714"/>
            <a:ext cx="8229600" cy="6324600"/>
          </a:xfrm>
        </p:spPr>
        <p:txBody>
          <a:bodyPr>
            <a:normAutofit fontScale="70000" lnSpcReduction="20000"/>
          </a:bodyPr>
          <a:lstStyle/>
          <a:p>
            <a:r>
              <a:rPr lang="en-GB" b="1" dirty="0" smtClean="0"/>
              <a:t>Very Good (60-69%) </a:t>
            </a:r>
            <a:r>
              <a:rPr lang="en-GB" dirty="0" smtClean="0"/>
              <a:t>Clearly structured work displaying an ability to deal with the concepts, sources and arguments relevant to the topic under discussion and critical judgement in selecting, evaluating and organising material. In the 64-60 range the work will display some of the qualities of excellence outlined above, although some aspects will be less fully realised. The 69-65 range represents a degree of achievement in all or most respects</a:t>
            </a:r>
            <a:r>
              <a:rPr lang="en-GB" i="1" dirty="0" smtClean="0"/>
              <a:t>. </a:t>
            </a:r>
            <a:r>
              <a:rPr lang="en-GB" b="1" dirty="0" smtClean="0"/>
              <a:t>Presentation is structured and </a:t>
            </a:r>
            <a:r>
              <a:rPr lang="en-GB" b="1" dirty="0" smtClean="0">
                <a:solidFill>
                  <a:srgbClr val="FF0000"/>
                </a:solidFill>
              </a:rPr>
              <a:t>within the specified </a:t>
            </a:r>
            <a:r>
              <a:rPr lang="en-GB" b="1" dirty="0" smtClean="0"/>
              <a:t>time limit. There is </a:t>
            </a:r>
            <a:r>
              <a:rPr lang="en-GB" b="1" dirty="0" smtClean="0">
                <a:solidFill>
                  <a:srgbClr val="FF0000"/>
                </a:solidFill>
              </a:rPr>
              <a:t>good and interactive use </a:t>
            </a:r>
            <a:r>
              <a:rPr lang="en-GB" b="1" dirty="0" smtClean="0"/>
              <a:t>of presentational aids. The presentation achieves </a:t>
            </a:r>
            <a:r>
              <a:rPr lang="en-GB" b="1" dirty="0" smtClean="0">
                <a:solidFill>
                  <a:srgbClr val="FF0000"/>
                </a:solidFill>
              </a:rPr>
              <a:t>effective audience engagement occasionally</a:t>
            </a:r>
            <a:r>
              <a:rPr lang="en-GB" b="1" dirty="0" smtClean="0"/>
              <a:t>. </a:t>
            </a:r>
          </a:p>
          <a:p>
            <a:pPr marL="0" indent="0">
              <a:buNone/>
            </a:pPr>
            <a:endParaRPr lang="en-GB" b="1" dirty="0" smtClean="0"/>
          </a:p>
          <a:p>
            <a:r>
              <a:rPr lang="en-GB" b="1" dirty="0" smtClean="0"/>
              <a:t>Good </a:t>
            </a:r>
            <a:r>
              <a:rPr lang="en-GB" b="1" dirty="0" smtClean="0"/>
              <a:t>(50-59%) </a:t>
            </a:r>
            <a:r>
              <a:rPr lang="en-GB" dirty="0" smtClean="0"/>
              <a:t>Sound and competent work which covers the subject matter and is appropriately organised and presented. May tend to some narrative and description rather than analysis but does attempt to answer the question. Work in the 54-50 band is likely to be factually sound but to show only a general grasp of the issues which the question is raising, and to be weak in critical awareness and analytical qualities. There may be some evidence of the inclusion of irrelevant material, a certain lack of focus in the discussion or deficiencies in the evidence used to support the argument. </a:t>
            </a:r>
            <a:r>
              <a:rPr lang="en-GB" b="1" dirty="0" smtClean="0"/>
              <a:t>The presentation may </a:t>
            </a:r>
            <a:r>
              <a:rPr lang="en-GB" b="1" dirty="0" smtClean="0">
                <a:solidFill>
                  <a:srgbClr val="FF0000"/>
                </a:solidFill>
              </a:rPr>
              <a:t>deviate slightly </a:t>
            </a:r>
            <a:r>
              <a:rPr lang="en-GB" b="1" dirty="0" smtClean="0"/>
              <a:t>from the specified time limit. There is </a:t>
            </a:r>
            <a:r>
              <a:rPr lang="en-GB" b="1" dirty="0" smtClean="0">
                <a:solidFill>
                  <a:srgbClr val="FF0000"/>
                </a:solidFill>
              </a:rPr>
              <a:t>some use </a:t>
            </a:r>
            <a:r>
              <a:rPr lang="en-GB" b="1" dirty="0" smtClean="0"/>
              <a:t>of presentational aids. The presentation achieves </a:t>
            </a:r>
            <a:r>
              <a:rPr lang="en-GB" b="1" dirty="0" smtClean="0">
                <a:solidFill>
                  <a:srgbClr val="FF0000"/>
                </a:solidFill>
              </a:rPr>
              <a:t>sporadic audience engagement</a:t>
            </a:r>
            <a:r>
              <a:rPr lang="en-GB" b="1" dirty="0" smtClean="0"/>
              <a:t>.</a:t>
            </a:r>
          </a:p>
          <a:p>
            <a:pPr marL="0" indent="0">
              <a:buNone/>
            </a:pPr>
            <a:r>
              <a:rPr lang="en-GB" dirty="0" smtClean="0"/>
              <a:t> </a:t>
            </a:r>
          </a:p>
          <a:p>
            <a:r>
              <a:rPr lang="en-GB" b="1" dirty="0" smtClean="0"/>
              <a:t>Pass (40-49%) </a:t>
            </a:r>
            <a:r>
              <a:rPr lang="en-GB" dirty="0" smtClean="0"/>
              <a:t>Work which is adequate but limited. It may include irrelevant material and be too descriptive and narrative. Some aspects of the question may be answered competently, but others will be ignored because of omissions in the reading, factual inaccuracy, difficulty in identifying the key issues and arguments. </a:t>
            </a:r>
            <a:r>
              <a:rPr lang="en-GB" b="1" dirty="0" smtClean="0"/>
              <a:t>The presentation deviates from the specified </a:t>
            </a:r>
            <a:r>
              <a:rPr lang="en-GB" b="1" dirty="0" smtClean="0">
                <a:solidFill>
                  <a:srgbClr val="FF0000"/>
                </a:solidFill>
              </a:rPr>
              <a:t>time limit</a:t>
            </a:r>
            <a:r>
              <a:rPr lang="en-GB" b="1" dirty="0" smtClean="0"/>
              <a:t>, or is too short. There is </a:t>
            </a:r>
            <a:r>
              <a:rPr lang="en-GB" b="1" dirty="0" smtClean="0">
                <a:solidFill>
                  <a:srgbClr val="FF0000"/>
                </a:solidFill>
              </a:rPr>
              <a:t>poor use </a:t>
            </a:r>
            <a:r>
              <a:rPr lang="en-GB" b="1" dirty="0" smtClean="0"/>
              <a:t>of presentational aids. There is </a:t>
            </a:r>
            <a:r>
              <a:rPr lang="en-GB" b="1" dirty="0" smtClean="0">
                <a:solidFill>
                  <a:srgbClr val="FF0000"/>
                </a:solidFill>
              </a:rPr>
              <a:t>some effort to </a:t>
            </a:r>
            <a:r>
              <a:rPr lang="en-GB" b="1" dirty="0" smtClean="0"/>
              <a:t>engage the audience. </a:t>
            </a:r>
          </a:p>
          <a:p>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74172"/>
            <a:ext cx="8229600" cy="6542314"/>
          </a:xfrm>
        </p:spPr>
        <p:txBody>
          <a:bodyPr>
            <a:normAutofit fontScale="70000" lnSpcReduction="20000"/>
          </a:bodyPr>
          <a:lstStyle/>
          <a:p>
            <a:r>
              <a:rPr lang="en-GB" b="1" dirty="0" smtClean="0"/>
              <a:t>Exceptional (90-100%) </a:t>
            </a:r>
            <a:r>
              <a:rPr lang="en-GB" dirty="0" smtClean="0"/>
              <a:t>EXCEPTIONAL FIRST CLASS. An answer that fulfils all of the criteria for Outstanding and in addition shows an exceptional degree of insight and independent thought, together with flair in tackling issues. Work displaying the highest level of scholarship and originality attainable at level 6</a:t>
            </a:r>
            <a:r>
              <a:rPr lang="en-GB" b="1" dirty="0" smtClean="0"/>
              <a:t>. Presentation is clearly structured and within the specified time limit. There is excellent and interactive use of presentational aids. The presentation achieved highly effective audience engagement throughout. </a:t>
            </a:r>
          </a:p>
          <a:p>
            <a:endParaRPr lang="en-GB" b="1" dirty="0" smtClean="0"/>
          </a:p>
          <a:p>
            <a:r>
              <a:rPr lang="en-GB" b="1" dirty="0" smtClean="0"/>
              <a:t>Outstanding </a:t>
            </a:r>
            <a:r>
              <a:rPr lang="en-GB" b="1" dirty="0" smtClean="0"/>
              <a:t>(80-89%) </a:t>
            </a:r>
            <a:r>
              <a:rPr lang="en-GB" dirty="0" smtClean="0"/>
              <a:t>CLEAR FIRST CLASS. An authoritative answer that provides a fully effective response to the question. It should show a firm command of the literature and an ability to integrate that literature and go beyond it. The analysis must achieve a high level of quality early on and sustain it through to the conclusion. Sources should be used accurately and concisely to inform the answer but not dominate it. There should be a sense of a critical and committed argument, mindful of other interpretations but not afraid to question them. </a:t>
            </a:r>
            <a:r>
              <a:rPr lang="en-GB" b="1" dirty="0" smtClean="0"/>
              <a:t>Presentation is clearly structured and within the specified time limit. There is excellent and interactive use of presentational aids. The presentation achieved highly effective audience engagement throughout. </a:t>
            </a:r>
            <a:endParaRPr lang="en-GB" b="1" dirty="0" smtClean="0"/>
          </a:p>
          <a:p>
            <a:endParaRPr lang="en-GB" b="1" dirty="0" smtClean="0"/>
          </a:p>
          <a:p>
            <a:r>
              <a:rPr lang="en-GB" b="1" dirty="0" smtClean="0"/>
              <a:t>Excellent (70-79%) </a:t>
            </a:r>
            <a:r>
              <a:rPr lang="en-GB" dirty="0" smtClean="0"/>
              <a:t>LOW FIRST CLASS. A sharply-focused answer of high intellectual quality, which adopts a comprehensive approach to the question and maintains a sophisticated level of analysis throughout. It should show a willingness to engage critically with the literature and move beyond it, using sources creatively to arrive at its own independent conclusions</a:t>
            </a:r>
            <a:r>
              <a:rPr lang="en-GB" b="1" dirty="0" smtClean="0"/>
              <a:t>. Presentation is clearly structured and </a:t>
            </a:r>
            <a:r>
              <a:rPr lang="en-GB" b="1" dirty="0" smtClean="0">
                <a:solidFill>
                  <a:srgbClr val="FF0000"/>
                </a:solidFill>
              </a:rPr>
              <a:t>within the specified </a:t>
            </a:r>
            <a:r>
              <a:rPr lang="en-GB" b="1" dirty="0" smtClean="0"/>
              <a:t>time limit. There is </a:t>
            </a:r>
            <a:r>
              <a:rPr lang="en-GB" b="1" dirty="0" smtClean="0">
                <a:solidFill>
                  <a:srgbClr val="FF0000"/>
                </a:solidFill>
              </a:rPr>
              <a:t>excellent and interactive use </a:t>
            </a:r>
            <a:r>
              <a:rPr lang="en-GB" b="1" dirty="0" smtClean="0"/>
              <a:t>of presentational aids. The presentation achieves </a:t>
            </a:r>
            <a:r>
              <a:rPr lang="en-GB" b="1" dirty="0" smtClean="0">
                <a:solidFill>
                  <a:srgbClr val="FF0000"/>
                </a:solidFill>
              </a:rPr>
              <a:t>highly effective audience engagement throughout</a:t>
            </a:r>
            <a:r>
              <a:rPr lang="en-GB" dirty="0" smtClean="0"/>
              <a:t>. </a:t>
            </a:r>
          </a:p>
          <a:p>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sz="quarter" idx="1"/>
          </p:nvPr>
        </p:nvSpPr>
        <p:spPr/>
        <p:txBody>
          <a:bodyPr/>
          <a:lstStyle/>
          <a:p>
            <a:r>
              <a:rPr lang="en-GB" dirty="0" smtClean="0"/>
              <a:t>Ask any question regarding presenting.</a:t>
            </a:r>
          </a:p>
          <a:p>
            <a:r>
              <a:rPr lang="en-GB" dirty="0" smtClean="0"/>
              <a:t>No question is stupid</a:t>
            </a:r>
          </a:p>
          <a:p>
            <a:r>
              <a:rPr lang="en-GB" dirty="0" smtClean="0"/>
              <a:t>If you need advice about </a:t>
            </a:r>
            <a:r>
              <a:rPr lang="en-GB" dirty="0" err="1" smtClean="0"/>
              <a:t>ppt</a:t>
            </a:r>
            <a:r>
              <a:rPr lang="en-GB" dirty="0" smtClean="0"/>
              <a:t> or handout, presentation techniques, etc. ask!</a:t>
            </a:r>
            <a:endParaRPr lang="en-GB" dirty="0"/>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75</TotalTime>
  <Words>1442</Words>
  <Application>Microsoft Office PowerPoint</Application>
  <PresentationFormat>On-screen Show (4:3)</PresentationFormat>
  <Paragraphs>110</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Equity</vt:lpstr>
      <vt:lpstr>CLSK6002</vt:lpstr>
      <vt:lpstr>What we have already covered</vt:lpstr>
      <vt:lpstr>What we are doing today</vt:lpstr>
      <vt:lpstr>Preparation</vt:lpstr>
      <vt:lpstr>Preparation and timing</vt:lpstr>
      <vt:lpstr>How to time your presentation</vt:lpstr>
      <vt:lpstr>Keeping to time</vt:lpstr>
      <vt:lpstr>Script or notes?</vt:lpstr>
      <vt:lpstr>If you have a script…</vt:lpstr>
      <vt:lpstr>If you have notes…</vt:lpstr>
      <vt:lpstr>For PowerPoint users!</vt:lpstr>
      <vt:lpstr>Voice</vt:lpstr>
      <vt:lpstr>Slow or Fast?</vt:lpstr>
      <vt:lpstr>Tips </vt:lpstr>
      <vt:lpstr>Monotone!</vt:lpstr>
      <vt:lpstr>Eyes</vt:lpstr>
      <vt:lpstr>Eye contact</vt:lpstr>
      <vt:lpstr>Not on the PowerPoint </vt:lpstr>
      <vt:lpstr>hands</vt:lpstr>
      <vt:lpstr>Gestures?</vt:lpstr>
      <vt:lpstr>Pockets?</vt:lpstr>
      <vt:lpstr>feet</vt:lpstr>
      <vt:lpstr>Stand or sit?</vt:lpstr>
      <vt:lpstr>Moving…</vt:lpstr>
      <vt:lpstr>Tips and tricks</vt:lpstr>
      <vt:lpstr>If you cannot look at others…</vt:lpstr>
      <vt:lpstr>If you get confused</vt:lpstr>
      <vt:lpstr>Marking criteria</vt:lpstr>
      <vt:lpstr>PowerPoint Presentation</vt:lpstr>
      <vt:lpstr>PowerPoint Presentation</vt:lpstr>
      <vt:lpstr>PowerPoint Presentation</vt:lpstr>
      <vt:lpstr>Questions?</vt:lpstr>
    </vt:vector>
  </TitlesOfParts>
  <Company>UWL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HUSK6002 for Classics</dc:title>
  <dc:creator>Magdalena Ohrman</dc:creator>
  <cp:lastModifiedBy>K Erickson</cp:lastModifiedBy>
  <cp:revision>64</cp:revision>
  <dcterms:created xsi:type="dcterms:W3CDTF">2011-12-01T07:46:31Z</dcterms:created>
  <dcterms:modified xsi:type="dcterms:W3CDTF">2013-12-02T08:49:20Z</dcterms:modified>
</cp:coreProperties>
</file>