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32"/>
  </p:notesMasterIdLst>
  <p:handoutMasterIdLst>
    <p:handoutMasterId r:id="rId33"/>
  </p:handoutMasterIdLst>
  <p:sldIdLst>
    <p:sldId id="297" r:id="rId2"/>
    <p:sldId id="367" r:id="rId3"/>
    <p:sldId id="393" r:id="rId4"/>
    <p:sldId id="410" r:id="rId5"/>
    <p:sldId id="378" r:id="rId6"/>
    <p:sldId id="380" r:id="rId7"/>
    <p:sldId id="381" r:id="rId8"/>
    <p:sldId id="362" r:id="rId9"/>
    <p:sldId id="379" r:id="rId10"/>
    <p:sldId id="382" r:id="rId11"/>
    <p:sldId id="396" r:id="rId12"/>
    <p:sldId id="399" r:id="rId13"/>
    <p:sldId id="404" r:id="rId14"/>
    <p:sldId id="403" r:id="rId15"/>
    <p:sldId id="402" r:id="rId16"/>
    <p:sldId id="377" r:id="rId17"/>
    <p:sldId id="400" r:id="rId18"/>
    <p:sldId id="420" r:id="rId19"/>
    <p:sldId id="417" r:id="rId20"/>
    <p:sldId id="418" r:id="rId21"/>
    <p:sldId id="412" r:id="rId22"/>
    <p:sldId id="413" r:id="rId23"/>
    <p:sldId id="415" r:id="rId24"/>
    <p:sldId id="414" r:id="rId25"/>
    <p:sldId id="419" r:id="rId26"/>
    <p:sldId id="416" r:id="rId27"/>
    <p:sldId id="376" r:id="rId28"/>
    <p:sldId id="411" r:id="rId29"/>
    <p:sldId id="397" r:id="rId30"/>
    <p:sldId id="363" r:id="rId31"/>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3851" autoAdjust="0"/>
  </p:normalViewPr>
  <p:slideViewPr>
    <p:cSldViewPr snapToGrid="0">
      <p:cViewPr varScale="1">
        <p:scale>
          <a:sx n="116" d="100"/>
          <a:sy n="116" d="100"/>
        </p:scale>
        <p:origin x="213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74"/>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a:lvl1pPr>
          </a:lstStyle>
          <a:p>
            <a:pPr>
              <a:defRPr/>
            </a:pPr>
            <a:fld id="{5B3AF87C-54FF-4540-8C23-5EA9FA919B5C}" type="slidenum">
              <a:rPr lang="en-US" altLang="en-US"/>
              <a:pPr>
                <a:defRPr/>
              </a:pPr>
              <a:t>‹#›</a:t>
            </a:fld>
            <a:endParaRPr lang="en-US" altLang="en-US"/>
          </a:p>
        </p:txBody>
      </p:sp>
    </p:spTree>
    <p:extLst>
      <p:ext uri="{BB962C8B-B14F-4D97-AF65-F5344CB8AC3E}">
        <p14:creationId xmlns:p14="http://schemas.microsoft.com/office/powerpoint/2010/main" val="34822279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a:latin typeface="Times New Roman" panose="02020603050405020304" pitchFamily="18" charset="0"/>
              </a:defRPr>
            </a:lvl1pPr>
          </a:lstStyle>
          <a:p>
            <a:pPr>
              <a:defRPr/>
            </a:pPr>
            <a:fld id="{FFFEAD57-E73D-4EBE-8C60-6D4F01526819}" type="slidenum">
              <a:rPr lang="en-US" altLang="en-US"/>
              <a:pPr>
                <a:defRPr/>
              </a:pPr>
              <a:t>‹#›</a:t>
            </a:fld>
            <a:endParaRPr lang="en-US" altLang="en-US"/>
          </a:p>
        </p:txBody>
      </p:sp>
    </p:spTree>
    <p:extLst>
      <p:ext uri="{BB962C8B-B14F-4D97-AF65-F5344CB8AC3E}">
        <p14:creationId xmlns:p14="http://schemas.microsoft.com/office/powerpoint/2010/main" val="15528214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a:solidFill>
                  <a:srgbClr val="660066"/>
                </a:solidFill>
                <a:latin typeface="Impact" panose="020B0806030902050204" pitchFamily="34" charset="0"/>
              </a:defRPr>
            </a:lvl1pPr>
          </a:lstStyle>
          <a:p>
            <a:pPr>
              <a:defRPr/>
            </a:pPr>
            <a:fld id="{17ED190A-4C5B-4752-A026-78191D75ACA0}" type="slidenum">
              <a:rPr lang="en-US" altLang="en-US"/>
              <a:pPr>
                <a:defRPr/>
              </a:pPr>
              <a:t>‹#›</a:t>
            </a:fld>
            <a:endParaRPr lang="en-US" altLang="en-US"/>
          </a:p>
        </p:txBody>
      </p:sp>
    </p:spTree>
    <p:extLst>
      <p:ext uri="{BB962C8B-B14F-4D97-AF65-F5344CB8AC3E}">
        <p14:creationId xmlns:p14="http://schemas.microsoft.com/office/powerpoint/2010/main" val="121167402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609643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1626750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864345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4279034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304648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789082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96970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473136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043786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3616180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r>
              <a:rPr lang="en-US" altLang="en-US" sz="1000" smtClean="0"/>
              <a:t>Mike Dacey</a:t>
            </a:r>
            <a:endParaRPr lang="en-US" altLang="en-US" sz="1400" smtClean="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pPr algn="ctr">
              <a:spcBef>
                <a:spcPct val="50000"/>
              </a:spcBef>
              <a:defRPr/>
            </a:pPr>
            <a:fld id="{1E487A41-A559-4E40-BF54-AB81835D1608}" type="slidenum">
              <a:rPr lang="en-US" altLang="en-US" sz="1000" smtClean="0"/>
              <a:pPr algn="ctr">
                <a:spcBef>
                  <a:spcPct val="50000"/>
                </a:spcBef>
                <a:defRPr/>
              </a:pPr>
              <a:t>‹#›</a:t>
            </a:fld>
            <a:endParaRPr lang="en-US" altLang="en-US" sz="1000" smtClean="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a:lvl1pPr>
          </a:lstStyle>
          <a:p>
            <a:pPr>
              <a:defRPr/>
            </a:pPr>
            <a:r>
              <a:rPr lang="en-US" altLang="en-US"/>
              <a:t>GD &amp; H</a:t>
            </a:r>
          </a:p>
        </p:txBody>
      </p:sp>
      <p:sp>
        <p:nvSpPr>
          <p:cNvPr id="1031" name="Freeform 233"/>
          <p:cNvSpPr>
            <a:spLocks/>
          </p:cNvSpPr>
          <p:nvPr/>
        </p:nvSpPr>
        <p:spPr bwMode="auto">
          <a:xfrm>
            <a:off x="930275" y="1852613"/>
            <a:ext cx="34925" cy="17462"/>
          </a:xfrm>
          <a:custGeom>
            <a:avLst/>
            <a:gdLst>
              <a:gd name="T0" fmla="*/ 2147483646 w 79"/>
              <a:gd name="T1" fmla="*/ 2147483646 h 29"/>
              <a:gd name="T2" fmla="*/ 2147483646 w 79"/>
              <a:gd name="T3" fmla="*/ 2147483646 h 29"/>
              <a:gd name="T4" fmla="*/ 2147483646 w 79"/>
              <a:gd name="T5" fmla="*/ 2147483646 h 29"/>
              <a:gd name="T6" fmla="*/ 2147483646 w 79"/>
              <a:gd name="T7" fmla="*/ 2147483646 h 29"/>
              <a:gd name="T8" fmla="*/ 2147483646 w 79"/>
              <a:gd name="T9" fmla="*/ 2147483646 h 29"/>
              <a:gd name="T10" fmla="*/ 2147483646 w 79"/>
              <a:gd name="T11" fmla="*/ 2147483646 h 29"/>
              <a:gd name="T12" fmla="*/ 2147483646 w 79"/>
              <a:gd name="T13" fmla="*/ 2147483646 h 29"/>
              <a:gd name="T14" fmla="*/ 2147483646 w 79"/>
              <a:gd name="T15" fmla="*/ 2147483646 h 29"/>
              <a:gd name="T16" fmla="*/ 2147483646 w 79"/>
              <a:gd name="T17" fmla="*/ 2147483646 h 29"/>
              <a:gd name="T18" fmla="*/ 2147483646 w 79"/>
              <a:gd name="T19" fmla="*/ 2147483646 h 29"/>
              <a:gd name="T20" fmla="*/ 2147483646 w 79"/>
              <a:gd name="T21" fmla="*/ 2147483646 h 29"/>
              <a:gd name="T22" fmla="*/ 2147483646 w 79"/>
              <a:gd name="T23" fmla="*/ 2147483646 h 29"/>
              <a:gd name="T24" fmla="*/ 2147483646 w 79"/>
              <a:gd name="T25" fmla="*/ 2147483646 h 29"/>
              <a:gd name="T26" fmla="*/ 2147483646 w 79"/>
              <a:gd name="T27" fmla="*/ 2147483646 h 29"/>
              <a:gd name="T28" fmla="*/ 2147483646 w 79"/>
              <a:gd name="T29" fmla="*/ 2147483646 h 29"/>
              <a:gd name="T30" fmla="*/ 2147483646 w 79"/>
              <a:gd name="T31" fmla="*/ 2147483646 h 29"/>
              <a:gd name="T32" fmla="*/ 2147483646 w 79"/>
              <a:gd name="T33" fmla="*/ 2147483646 h 29"/>
              <a:gd name="T34" fmla="*/ 2147483646 w 79"/>
              <a:gd name="T35" fmla="*/ 2147483646 h 29"/>
              <a:gd name="T36" fmla="*/ 2147483646 w 79"/>
              <a:gd name="T37" fmla="*/ 2147483646 h 29"/>
              <a:gd name="T38" fmla="*/ 2147483646 w 79"/>
              <a:gd name="T39" fmla="*/ 0 h 29"/>
              <a:gd name="T40" fmla="*/ 2147483646 w 79"/>
              <a:gd name="T41" fmla="*/ 2147483646 h 29"/>
              <a:gd name="T42" fmla="*/ 2147483646 w 79"/>
              <a:gd name="T43" fmla="*/ 2147483646 h 29"/>
              <a:gd name="T44" fmla="*/ 2147483646 w 79"/>
              <a:gd name="T45" fmla="*/ 2147483646 h 29"/>
              <a:gd name="T46" fmla="*/ 0 w 79"/>
              <a:gd name="T47" fmla="*/ 2147483646 h 29"/>
              <a:gd name="T48" fmla="*/ 2147483646 w 79"/>
              <a:gd name="T49" fmla="*/ 2147483646 h 29"/>
              <a:gd name="T50" fmla="*/ 2147483646 w 79"/>
              <a:gd name="T51" fmla="*/ 2147483646 h 29"/>
              <a:gd name="T52" fmla="*/ 2147483646 w 79"/>
              <a:gd name="T53" fmla="*/ 2147483646 h 29"/>
              <a:gd name="T54" fmla="*/ 2147483646 w 79"/>
              <a:gd name="T55" fmla="*/ 2147483646 h 29"/>
              <a:gd name="T56" fmla="*/ 2147483646 w 79"/>
              <a:gd name="T57" fmla="*/ 2147483646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147483646 w 64"/>
              <a:gd name="T1" fmla="*/ 2147483646 h 27"/>
              <a:gd name="T2" fmla="*/ 2147483646 w 64"/>
              <a:gd name="T3" fmla="*/ 2147483646 h 27"/>
              <a:gd name="T4" fmla="*/ 2147483646 w 64"/>
              <a:gd name="T5" fmla="*/ 2147483646 h 27"/>
              <a:gd name="T6" fmla="*/ 2147483646 w 64"/>
              <a:gd name="T7" fmla="*/ 0 h 27"/>
              <a:gd name="T8" fmla="*/ 2147483646 w 64"/>
              <a:gd name="T9" fmla="*/ 2147483646 h 27"/>
              <a:gd name="T10" fmla="*/ 2147483646 w 64"/>
              <a:gd name="T11" fmla="*/ 2147483646 h 27"/>
              <a:gd name="T12" fmla="*/ 2147483646 w 64"/>
              <a:gd name="T13" fmla="*/ 2147483646 h 27"/>
              <a:gd name="T14" fmla="*/ 0 w 64"/>
              <a:gd name="T15" fmla="*/ 2147483646 h 27"/>
              <a:gd name="T16" fmla="*/ 2147483646 w 64"/>
              <a:gd name="T17" fmla="*/ 2147483646 h 27"/>
              <a:gd name="T18" fmla="*/ 2147483646 w 64"/>
              <a:gd name="T19" fmla="*/ 2147483646 h 27"/>
              <a:gd name="T20" fmla="*/ 2147483646 w 64"/>
              <a:gd name="T21" fmla="*/ 2147483646 h 27"/>
              <a:gd name="T22" fmla="*/ 2147483646 w 64"/>
              <a:gd name="T23" fmla="*/ 2147483646 h 27"/>
              <a:gd name="T24" fmla="*/ 2147483646 w 64"/>
              <a:gd name="T25" fmla="*/ 2147483646 h 27"/>
              <a:gd name="T26" fmla="*/ 2147483646 w 64"/>
              <a:gd name="T27" fmla="*/ 2147483646 h 27"/>
              <a:gd name="T28" fmla="*/ 2147483646 w 64"/>
              <a:gd name="T29" fmla="*/ 2147483646 h 27"/>
              <a:gd name="T30" fmla="*/ 2147483646 w 64"/>
              <a:gd name="T31" fmla="*/ 2147483646 h 27"/>
              <a:gd name="T32" fmla="*/ 2147483646 w 64"/>
              <a:gd name="T33" fmla="*/ 2147483646 h 27"/>
              <a:gd name="T34" fmla="*/ 2147483646 w 64"/>
              <a:gd name="T35" fmla="*/ 2147483646 h 27"/>
              <a:gd name="T36" fmla="*/ 2147483646 w 64"/>
              <a:gd name="T37" fmla="*/ 2147483646 h 27"/>
              <a:gd name="T38" fmla="*/ 2147483646 w 64"/>
              <a:gd name="T39" fmla="*/ 2147483646 h 27"/>
              <a:gd name="T40" fmla="*/ 2147483646 w 64"/>
              <a:gd name="T41" fmla="*/ 2147483646 h 27"/>
              <a:gd name="T42" fmla="*/ 2147483646 w 64"/>
              <a:gd name="T43" fmla="*/ 2147483646 h 27"/>
              <a:gd name="T44" fmla="*/ 2147483646 w 64"/>
              <a:gd name="T45" fmla="*/ 2147483646 h 27"/>
              <a:gd name="T46" fmla="*/ 2147483646 w 64"/>
              <a:gd name="T47" fmla="*/ 2147483646 h 27"/>
              <a:gd name="T48" fmla="*/ 2147483646 w 64"/>
              <a:gd name="T49" fmla="*/ 2147483646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2147483646 w 103"/>
              <a:gd name="T1" fmla="*/ 2147483646 h 53"/>
              <a:gd name="T2" fmla="*/ 2147483646 w 103"/>
              <a:gd name="T3" fmla="*/ 2147483646 h 53"/>
              <a:gd name="T4" fmla="*/ 2147483646 w 103"/>
              <a:gd name="T5" fmla="*/ 2147483646 h 53"/>
              <a:gd name="T6" fmla="*/ 2147483646 w 103"/>
              <a:gd name="T7" fmla="*/ 2147483646 h 53"/>
              <a:gd name="T8" fmla="*/ 2147483646 w 103"/>
              <a:gd name="T9" fmla="*/ 2147483646 h 53"/>
              <a:gd name="T10" fmla="*/ 2147483646 w 103"/>
              <a:gd name="T11" fmla="*/ 2147483646 h 53"/>
              <a:gd name="T12" fmla="*/ 2147483646 w 103"/>
              <a:gd name="T13" fmla="*/ 2147483646 h 53"/>
              <a:gd name="T14" fmla="*/ 2147483646 w 103"/>
              <a:gd name="T15" fmla="*/ 2147483646 h 53"/>
              <a:gd name="T16" fmla="*/ 2147483646 w 103"/>
              <a:gd name="T17" fmla="*/ 2147483646 h 53"/>
              <a:gd name="T18" fmla="*/ 2147483646 w 103"/>
              <a:gd name="T19" fmla="*/ 2147483646 h 53"/>
              <a:gd name="T20" fmla="*/ 2147483646 w 103"/>
              <a:gd name="T21" fmla="*/ 2147483646 h 53"/>
              <a:gd name="T22" fmla="*/ 2147483646 w 103"/>
              <a:gd name="T23" fmla="*/ 2147483646 h 53"/>
              <a:gd name="T24" fmla="*/ 0 w 103"/>
              <a:gd name="T25" fmla="*/ 2147483646 h 53"/>
              <a:gd name="T26" fmla="*/ 2147483646 w 103"/>
              <a:gd name="T27" fmla="*/ 2147483646 h 53"/>
              <a:gd name="T28" fmla="*/ 2147483646 w 103"/>
              <a:gd name="T29" fmla="*/ 2147483646 h 53"/>
              <a:gd name="T30" fmla="*/ 2147483646 w 103"/>
              <a:gd name="T31" fmla="*/ 2147483646 h 53"/>
              <a:gd name="T32" fmla="*/ 2147483646 w 103"/>
              <a:gd name="T33" fmla="*/ 2147483646 h 53"/>
              <a:gd name="T34" fmla="*/ 2147483646 w 103"/>
              <a:gd name="T35" fmla="*/ 2147483646 h 53"/>
              <a:gd name="T36" fmla="*/ 2147483646 w 103"/>
              <a:gd name="T37" fmla="*/ 2147483646 h 53"/>
              <a:gd name="T38" fmla="*/ 2147483646 w 103"/>
              <a:gd name="T39" fmla="*/ 2147483646 h 53"/>
              <a:gd name="T40" fmla="*/ 2147483646 w 103"/>
              <a:gd name="T41" fmla="*/ 2147483646 h 53"/>
              <a:gd name="T42" fmla="*/ 2147483646 w 103"/>
              <a:gd name="T43" fmla="*/ 2147483646 h 53"/>
              <a:gd name="T44" fmla="*/ 2147483646 w 103"/>
              <a:gd name="T45" fmla="*/ 0 h 53"/>
              <a:gd name="T46" fmla="*/ 2147483646 w 103"/>
              <a:gd name="T47" fmla="*/ 0 h 53"/>
              <a:gd name="T48" fmla="*/ 2147483646 w 103"/>
              <a:gd name="T49" fmla="*/ 2147483646 h 53"/>
              <a:gd name="T50" fmla="*/ 2147483646 w 103"/>
              <a:gd name="T51" fmla="*/ 2147483646 h 53"/>
              <a:gd name="T52" fmla="*/ 2147483646 w 103"/>
              <a:gd name="T53" fmla="*/ 2147483646 h 53"/>
              <a:gd name="T54" fmla="*/ 2147483646 w 103"/>
              <a:gd name="T55" fmla="*/ 2147483646 h 53"/>
              <a:gd name="T56" fmla="*/ 2147483646 w 103"/>
              <a:gd name="T57" fmla="*/ 2147483646 h 53"/>
              <a:gd name="T58" fmla="*/ 2147483646 w 103"/>
              <a:gd name="T59" fmla="*/ 2147483646 h 53"/>
              <a:gd name="T60" fmla="*/ 2147483646 w 103"/>
              <a:gd name="T61" fmla="*/ 2147483646 h 53"/>
              <a:gd name="T62" fmla="*/ 2147483646 w 103"/>
              <a:gd name="T63" fmla="*/ 2147483646 h 53"/>
              <a:gd name="T64" fmla="*/ 2147483646 w 103"/>
              <a:gd name="T65" fmla="*/ 2147483646 h 53"/>
              <a:gd name="T66" fmla="*/ 2147483646 w 103"/>
              <a:gd name="T67" fmla="*/ 2147483646 h 53"/>
              <a:gd name="T68" fmla="*/ 2147483646 w 103"/>
              <a:gd name="T69" fmla="*/ 2147483646 h 53"/>
              <a:gd name="T70" fmla="*/ 2147483646 w 103"/>
              <a:gd name="T71" fmla="*/ 2147483646 h 53"/>
              <a:gd name="T72" fmla="*/ 2147483646 w 103"/>
              <a:gd name="T73" fmla="*/ 2147483646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032"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
        <p:nvSpPr>
          <p:cNvPr id="5123" name="Rectangle 2"/>
          <p:cNvSpPr>
            <a:spLocks noGrp="1" noChangeArrowheads="1"/>
          </p:cNvSpPr>
          <p:nvPr>
            <p:ph type="title"/>
          </p:nvPr>
        </p:nvSpPr>
        <p:spPr/>
        <p:txBody>
          <a:bodyPr/>
          <a:lstStyle/>
          <a:p>
            <a:r>
              <a:rPr lang="en-GB" altLang="en-US" dirty="0" smtClean="0"/>
              <a:t>Week 13 C++ OOP (Part 2)</a:t>
            </a:r>
            <a:endParaRPr lang="en-US" altLang="en-US" dirty="0" smtClean="0"/>
          </a:p>
        </p:txBody>
      </p:sp>
      <p:sp>
        <p:nvSpPr>
          <p:cNvPr id="5124" name="Rectangle 3"/>
          <p:cNvSpPr>
            <a:spLocks noGrp="1" noChangeArrowheads="1"/>
          </p:cNvSpPr>
          <p:nvPr>
            <p:ph type="body" idx="1"/>
          </p:nvPr>
        </p:nvSpPr>
        <p:spPr>
          <a:xfrm>
            <a:off x="1047750" y="1230313"/>
            <a:ext cx="7029450" cy="4924425"/>
          </a:xfrm>
        </p:spPr>
        <p:txBody>
          <a:bodyPr/>
          <a:lstStyle/>
          <a:p>
            <a:r>
              <a:rPr lang="en-US" altLang="en-US" b="1" dirty="0" smtClean="0"/>
              <a:t>O</a:t>
            </a:r>
            <a:r>
              <a:rPr lang="en-US" altLang="en-US" dirty="0" smtClean="0"/>
              <a:t>bject </a:t>
            </a:r>
            <a:r>
              <a:rPr lang="en-US" altLang="en-US" b="1" dirty="0" smtClean="0"/>
              <a:t>O</a:t>
            </a:r>
            <a:r>
              <a:rPr lang="en-US" altLang="en-US" dirty="0" smtClean="0"/>
              <a:t>riented </a:t>
            </a:r>
            <a:r>
              <a:rPr lang="en-US" altLang="en-US" b="1" dirty="0" smtClean="0"/>
              <a:t>P</a:t>
            </a:r>
            <a:r>
              <a:rPr lang="en-US" altLang="en-US" dirty="0" smtClean="0"/>
              <a:t>rogramming (OOP)</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34275"/>
          </a:xfrm>
        </p:spPr>
        <p:txBody>
          <a:bodyPr/>
          <a:lstStyle/>
          <a:p>
            <a:r>
              <a:rPr lang="en-GB" dirty="0" smtClean="0"/>
              <a:t>Object Argument Pattern</a:t>
            </a:r>
            <a:endParaRPr lang="en-GB" dirty="0"/>
          </a:p>
        </p:txBody>
      </p:sp>
      <p:sp>
        <p:nvSpPr>
          <p:cNvPr id="3" name="Content Placeholder 2"/>
          <p:cNvSpPr>
            <a:spLocks noGrp="1"/>
          </p:cNvSpPr>
          <p:nvPr>
            <p:ph idx="1"/>
          </p:nvPr>
        </p:nvSpPr>
        <p:spPr>
          <a:xfrm>
            <a:off x="1085850" y="634276"/>
            <a:ext cx="7029450" cy="1342806"/>
          </a:xfrm>
        </p:spPr>
        <p:txBody>
          <a:bodyPr/>
          <a:lstStyle/>
          <a:p>
            <a:r>
              <a:rPr lang="en-GB" dirty="0" smtClean="0"/>
              <a:t>Remember classes are sometimes called “User Defined Types”, so you can also use them as types for method arguments along with the standard types, </a:t>
            </a:r>
            <a:r>
              <a:rPr lang="en-GB" dirty="0" err="1" smtClean="0"/>
              <a:t>int</a:t>
            </a:r>
            <a:r>
              <a:rPr lang="en-GB" dirty="0" smtClean="0"/>
              <a:t>, double, string, etc.</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79375" y="2026267"/>
            <a:ext cx="3082895" cy="2308324"/>
          </a:xfrm>
          <a:prstGeom prst="rect">
            <a:avLst/>
          </a:prstGeom>
          <a:noFill/>
          <a:ln w="19050">
            <a:solidFill>
              <a:schemeClr val="tx1"/>
            </a:solidFill>
            <a:prstDash val="dash"/>
          </a:ln>
        </p:spPr>
        <p:txBody>
          <a:bodyPr wrap="none" rtlCol="0">
            <a:spAutoFit/>
          </a:bodyPr>
          <a:lstStyle/>
          <a:p>
            <a:r>
              <a:rPr lang="en-GB" dirty="0" smtClean="0"/>
              <a:t>class </a:t>
            </a:r>
            <a:r>
              <a:rPr lang="en-GB" b="1" dirty="0" smtClean="0"/>
              <a:t>Book</a:t>
            </a:r>
            <a:r>
              <a:rPr lang="en-GB" dirty="0" smtClean="0"/>
              <a:t/>
            </a:r>
            <a:br>
              <a:rPr lang="en-GB" dirty="0" smtClean="0"/>
            </a:br>
            <a:r>
              <a:rPr lang="en-GB" dirty="0" smtClean="0"/>
              <a:t>{</a:t>
            </a:r>
            <a:br>
              <a:rPr lang="en-GB" dirty="0" smtClean="0"/>
            </a:br>
            <a:r>
              <a:rPr lang="en-GB" dirty="0" smtClean="0"/>
              <a:t>………</a:t>
            </a:r>
          </a:p>
          <a:p>
            <a:r>
              <a:rPr lang="en-GB" dirty="0" smtClean="0"/>
              <a:t>// Methods</a:t>
            </a:r>
            <a:br>
              <a:rPr lang="en-GB" dirty="0" smtClean="0"/>
            </a:br>
            <a:r>
              <a:rPr lang="en-GB" dirty="0" smtClean="0"/>
              <a:t>public:</a:t>
            </a:r>
            <a:br>
              <a:rPr lang="en-GB" dirty="0" smtClean="0"/>
            </a:br>
            <a:r>
              <a:rPr lang="en-GB" dirty="0" smtClean="0"/>
              <a:t>    </a:t>
            </a:r>
            <a:r>
              <a:rPr lang="en-GB" dirty="0" err="1" smtClean="0"/>
              <a:t>int</a:t>
            </a:r>
            <a:r>
              <a:rPr lang="en-GB" dirty="0" smtClean="0"/>
              <a:t> </a:t>
            </a:r>
            <a:r>
              <a:rPr lang="en-GB" dirty="0" err="1" smtClean="0">
                <a:solidFill>
                  <a:srgbClr val="00B0F0"/>
                </a:solidFill>
              </a:rPr>
              <a:t>CalculatePageCount</a:t>
            </a:r>
            <a:r>
              <a:rPr lang="en-GB" dirty="0" smtClean="0"/>
              <a:t>();</a:t>
            </a:r>
          </a:p>
          <a:p>
            <a:r>
              <a:rPr lang="en-GB" dirty="0" smtClean="0"/>
              <a:t>………</a:t>
            </a:r>
            <a:br>
              <a:rPr lang="en-GB" dirty="0" smtClean="0"/>
            </a:br>
            <a:r>
              <a:rPr lang="en-GB" dirty="0" smtClean="0"/>
              <a:t>};</a:t>
            </a:r>
            <a:endParaRPr lang="en-GB" dirty="0"/>
          </a:p>
        </p:txBody>
      </p:sp>
      <p:sp>
        <p:nvSpPr>
          <p:cNvPr id="6" name="TextBox 5"/>
          <p:cNvSpPr txBox="1"/>
          <p:nvPr/>
        </p:nvSpPr>
        <p:spPr>
          <a:xfrm>
            <a:off x="916479" y="4389338"/>
            <a:ext cx="7912744" cy="2308324"/>
          </a:xfrm>
          <a:prstGeom prst="rect">
            <a:avLst/>
          </a:prstGeom>
          <a:noFill/>
          <a:ln w="19050">
            <a:solidFill>
              <a:schemeClr val="tx1"/>
            </a:solidFill>
            <a:prstDash val="dash"/>
          </a:ln>
        </p:spPr>
        <p:txBody>
          <a:bodyPr wrap="none" rtlCol="0">
            <a:spAutoFit/>
          </a:bodyPr>
          <a:lstStyle/>
          <a:p>
            <a:r>
              <a:rPr lang="en-GB" altLang="en-US" dirty="0" err="1" smtClean="0"/>
              <a:t>int</a:t>
            </a:r>
            <a:r>
              <a:rPr lang="en-GB" altLang="en-US" dirty="0" smtClean="0"/>
              <a:t> main()</a:t>
            </a:r>
            <a:endParaRPr lang="en-GB" altLang="en-US" dirty="0"/>
          </a:p>
          <a:p>
            <a:r>
              <a:rPr lang="en-GB" altLang="en-US" dirty="0"/>
              <a:t>{</a:t>
            </a:r>
            <a:br>
              <a:rPr lang="en-GB" altLang="en-US" dirty="0"/>
            </a:br>
            <a:r>
              <a:rPr lang="en-GB" altLang="en-US" dirty="0"/>
              <a:t>     </a:t>
            </a:r>
            <a:r>
              <a:rPr lang="en-GB" altLang="en-US" dirty="0" smtClean="0"/>
              <a:t>Book</a:t>
            </a:r>
            <a:r>
              <a:rPr lang="en-GB" altLang="en-US" b="1" dirty="0" smtClean="0"/>
              <a:t> </a:t>
            </a:r>
            <a:r>
              <a:rPr lang="en-GB" altLang="en-US" dirty="0" smtClean="0"/>
              <a:t>*book1 = new Book();		</a:t>
            </a:r>
            <a:r>
              <a:rPr lang="en-GB" altLang="en-US" dirty="0" smtClean="0">
                <a:sym typeface="Wingdings" panose="05000000000000000000" pitchFamily="2" charset="2"/>
              </a:rPr>
              <a:t> Create a book</a:t>
            </a:r>
            <a:r>
              <a:rPr lang="en-GB" altLang="en-US" dirty="0" smtClean="0"/>
              <a:t/>
            </a:r>
            <a:br>
              <a:rPr lang="en-GB" altLang="en-US" dirty="0" smtClean="0"/>
            </a:br>
            <a:r>
              <a:rPr lang="en-GB" altLang="en-US" dirty="0" smtClean="0"/>
              <a:t>     Library *</a:t>
            </a:r>
            <a:r>
              <a:rPr lang="en-GB" altLang="en-US" dirty="0" err="1" smtClean="0"/>
              <a:t>swanseaLib</a:t>
            </a:r>
            <a:r>
              <a:rPr lang="en-GB" altLang="en-US" dirty="0" smtClean="0"/>
              <a:t> =  new Library();	</a:t>
            </a:r>
            <a:r>
              <a:rPr lang="en-GB" altLang="en-US" dirty="0" smtClean="0">
                <a:sym typeface="Wingdings" panose="05000000000000000000" pitchFamily="2" charset="2"/>
              </a:rPr>
              <a:t> Create a Library</a:t>
            </a:r>
            <a:r>
              <a:rPr lang="en-GB" altLang="en-US" dirty="0" smtClean="0"/>
              <a:t/>
            </a:r>
            <a:br>
              <a:rPr lang="en-GB" altLang="en-US" dirty="0" smtClean="0"/>
            </a:br>
            <a:r>
              <a:rPr lang="en-GB" altLang="en-US" b="1" dirty="0" smtClean="0"/>
              <a:t>     </a:t>
            </a:r>
            <a:r>
              <a:rPr lang="en-GB" altLang="en-US" b="1" dirty="0" err="1" smtClean="0"/>
              <a:t>swanseaLib</a:t>
            </a:r>
            <a:r>
              <a:rPr lang="en-GB" dirty="0" err="1" smtClean="0">
                <a:sym typeface="Wingdings" panose="05000000000000000000" pitchFamily="2" charset="2"/>
              </a:rPr>
              <a:t></a:t>
            </a:r>
            <a:r>
              <a:rPr lang="en-GB" altLang="en-US" dirty="0" err="1" smtClean="0"/>
              <a:t>StoreBook</a:t>
            </a:r>
            <a:r>
              <a:rPr lang="en-GB" altLang="en-US" dirty="0" smtClean="0"/>
              <a:t>(</a:t>
            </a:r>
            <a:r>
              <a:rPr lang="en-GB" altLang="en-US" b="1" dirty="0" smtClean="0">
                <a:solidFill>
                  <a:srgbClr val="FF0000"/>
                </a:solidFill>
              </a:rPr>
              <a:t>book1</a:t>
            </a:r>
            <a:r>
              <a:rPr lang="en-GB" altLang="en-US" dirty="0" smtClean="0"/>
              <a:t>);	</a:t>
            </a:r>
            <a:r>
              <a:rPr lang="en-GB" altLang="en-US" dirty="0" smtClean="0">
                <a:sym typeface="Wingdings" panose="05000000000000000000" pitchFamily="2" charset="2"/>
              </a:rPr>
              <a:t> Store the book in the library</a:t>
            </a:r>
          </a:p>
          <a:p>
            <a:r>
              <a:rPr lang="en-GB" altLang="en-US" dirty="0">
                <a:sym typeface="Wingdings" panose="05000000000000000000" pitchFamily="2" charset="2"/>
              </a:rPr>
              <a:t> </a:t>
            </a:r>
            <a:r>
              <a:rPr lang="en-GB" altLang="en-US" dirty="0" smtClean="0">
                <a:sym typeface="Wingdings" panose="05000000000000000000" pitchFamily="2" charset="2"/>
              </a:rPr>
              <a:t>    delete book;</a:t>
            </a:r>
            <a:br>
              <a:rPr lang="en-GB" altLang="en-US" dirty="0" smtClean="0">
                <a:sym typeface="Wingdings" panose="05000000000000000000" pitchFamily="2" charset="2"/>
              </a:rPr>
            </a:br>
            <a:r>
              <a:rPr lang="en-GB" altLang="en-US" dirty="0" smtClean="0">
                <a:sym typeface="Wingdings" panose="05000000000000000000" pitchFamily="2" charset="2"/>
              </a:rPr>
              <a:t>     delete </a:t>
            </a:r>
            <a:r>
              <a:rPr lang="en-GB" altLang="en-US" dirty="0" err="1" smtClean="0">
                <a:sym typeface="Wingdings" panose="05000000000000000000" pitchFamily="2" charset="2"/>
              </a:rPr>
              <a:t>swanseaLib</a:t>
            </a:r>
            <a:r>
              <a:rPr lang="en-GB" altLang="en-US" dirty="0" smtClean="0">
                <a:sym typeface="Wingdings" panose="05000000000000000000" pitchFamily="2" charset="2"/>
              </a:rPr>
              <a:t>;</a:t>
            </a:r>
            <a:endParaRPr lang="en-GB" altLang="en-US" dirty="0"/>
          </a:p>
          <a:p>
            <a:r>
              <a:rPr lang="en-GB" altLang="en-US" dirty="0"/>
              <a:t>}</a:t>
            </a:r>
          </a:p>
        </p:txBody>
      </p:sp>
      <p:sp>
        <p:nvSpPr>
          <p:cNvPr id="7" name="TextBox 6"/>
          <p:cNvSpPr txBox="1"/>
          <p:nvPr/>
        </p:nvSpPr>
        <p:spPr>
          <a:xfrm>
            <a:off x="3914724" y="1846202"/>
            <a:ext cx="3485249" cy="1569660"/>
          </a:xfrm>
          <a:prstGeom prst="rect">
            <a:avLst/>
          </a:prstGeom>
          <a:noFill/>
          <a:ln w="19050">
            <a:solidFill>
              <a:schemeClr val="tx1"/>
            </a:solidFill>
            <a:prstDash val="dash"/>
          </a:ln>
        </p:spPr>
        <p:txBody>
          <a:bodyPr wrap="none" rtlCol="0">
            <a:spAutoFit/>
          </a:bodyPr>
          <a:lstStyle/>
          <a:p>
            <a:r>
              <a:rPr lang="en-GB" dirty="0" smtClean="0"/>
              <a:t>class Library</a:t>
            </a:r>
            <a:br>
              <a:rPr lang="en-GB" dirty="0" smtClean="0"/>
            </a:br>
            <a:r>
              <a:rPr lang="en-GB" dirty="0" smtClean="0"/>
              <a:t>{</a:t>
            </a:r>
          </a:p>
          <a:p>
            <a:r>
              <a:rPr lang="en-GB" dirty="0" smtClean="0"/>
              <a:t>public:</a:t>
            </a:r>
            <a:br>
              <a:rPr lang="en-GB" dirty="0" smtClean="0"/>
            </a:br>
            <a:r>
              <a:rPr lang="en-GB" dirty="0" smtClean="0"/>
              <a:t>    void </a:t>
            </a:r>
            <a:r>
              <a:rPr lang="en-GB" dirty="0" err="1" smtClean="0"/>
              <a:t>StoreBook</a:t>
            </a:r>
            <a:r>
              <a:rPr lang="en-GB" dirty="0" smtClean="0"/>
              <a:t>(</a:t>
            </a:r>
            <a:r>
              <a:rPr lang="en-GB" b="1" dirty="0" smtClean="0">
                <a:solidFill>
                  <a:srgbClr val="FF0000"/>
                </a:solidFill>
              </a:rPr>
              <a:t>Book</a:t>
            </a:r>
            <a:r>
              <a:rPr lang="en-GB" dirty="0" smtClean="0">
                <a:solidFill>
                  <a:srgbClr val="FF0000"/>
                </a:solidFill>
              </a:rPr>
              <a:t> </a:t>
            </a:r>
            <a:r>
              <a:rPr lang="en-GB" sz="2400" b="1" dirty="0">
                <a:solidFill>
                  <a:srgbClr val="FF0000"/>
                </a:solidFill>
              </a:rPr>
              <a:t>*</a:t>
            </a:r>
            <a:r>
              <a:rPr lang="en-GB" dirty="0" smtClean="0"/>
              <a:t>book);</a:t>
            </a:r>
            <a:br>
              <a:rPr lang="en-GB" dirty="0" smtClean="0"/>
            </a:br>
            <a:r>
              <a:rPr lang="en-GB" dirty="0" smtClean="0"/>
              <a:t>};</a:t>
            </a:r>
            <a:endParaRPr lang="en-GB" dirty="0"/>
          </a:p>
        </p:txBody>
      </p:sp>
      <p:sp>
        <p:nvSpPr>
          <p:cNvPr id="8" name="TextBox 7"/>
          <p:cNvSpPr txBox="1"/>
          <p:nvPr/>
        </p:nvSpPr>
        <p:spPr>
          <a:xfrm>
            <a:off x="4143632" y="3626345"/>
            <a:ext cx="4679091" cy="646331"/>
          </a:xfrm>
          <a:prstGeom prst="rect">
            <a:avLst/>
          </a:prstGeom>
          <a:noFill/>
        </p:spPr>
        <p:txBody>
          <a:bodyPr wrap="square" rtlCol="0">
            <a:spAutoFit/>
          </a:bodyPr>
          <a:lstStyle/>
          <a:p>
            <a:r>
              <a:rPr lang="en-GB" dirty="0" smtClean="0"/>
              <a:t>Pass in the object to the method (</a:t>
            </a:r>
            <a:r>
              <a:rPr lang="en-GB" dirty="0" smtClean="0">
                <a:solidFill>
                  <a:srgbClr val="FF0000"/>
                </a:solidFill>
              </a:rPr>
              <a:t>note the star *</a:t>
            </a:r>
            <a:r>
              <a:rPr lang="en-GB" dirty="0" smtClean="0"/>
              <a:t>)</a:t>
            </a:r>
            <a:endParaRPr lang="en-GB" dirty="0"/>
          </a:p>
        </p:txBody>
      </p:sp>
      <p:cxnSp>
        <p:nvCxnSpPr>
          <p:cNvPr id="10" name="Straight Arrow Connector 9"/>
          <p:cNvCxnSpPr>
            <a:stCxn id="8" idx="0"/>
          </p:cNvCxnSpPr>
          <p:nvPr/>
        </p:nvCxnSpPr>
        <p:spPr bwMode="auto">
          <a:xfrm flipV="1">
            <a:off x="6483178" y="3042891"/>
            <a:ext cx="24716" cy="58345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20367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825535" y="981229"/>
            <a:ext cx="3485249" cy="1569660"/>
          </a:xfrm>
          <a:prstGeom prst="rect">
            <a:avLst/>
          </a:prstGeom>
          <a:noFill/>
          <a:ln w="19050">
            <a:solidFill>
              <a:schemeClr val="tx1"/>
            </a:solidFill>
            <a:prstDash val="dash"/>
          </a:ln>
        </p:spPr>
        <p:txBody>
          <a:bodyPr wrap="none" rtlCol="0">
            <a:spAutoFit/>
          </a:bodyPr>
          <a:lstStyle/>
          <a:p>
            <a:r>
              <a:rPr lang="en-GB" dirty="0" smtClean="0"/>
              <a:t>class Library</a:t>
            </a:r>
            <a:br>
              <a:rPr lang="en-GB" dirty="0" smtClean="0"/>
            </a:br>
            <a:r>
              <a:rPr lang="en-GB" dirty="0" smtClean="0"/>
              <a:t>{</a:t>
            </a:r>
          </a:p>
          <a:p>
            <a:r>
              <a:rPr lang="en-GB" dirty="0" smtClean="0"/>
              <a:t>public:</a:t>
            </a:r>
            <a:br>
              <a:rPr lang="en-GB" dirty="0" smtClean="0"/>
            </a:br>
            <a:r>
              <a:rPr lang="en-GB" dirty="0" smtClean="0"/>
              <a:t>    void </a:t>
            </a:r>
            <a:r>
              <a:rPr lang="en-GB" dirty="0" err="1" smtClean="0"/>
              <a:t>StoreBook</a:t>
            </a:r>
            <a:r>
              <a:rPr lang="en-GB" dirty="0" smtClean="0"/>
              <a:t>(</a:t>
            </a:r>
            <a:r>
              <a:rPr lang="en-GB" b="1" dirty="0" smtClean="0">
                <a:solidFill>
                  <a:srgbClr val="FF0000"/>
                </a:solidFill>
              </a:rPr>
              <a:t>Book</a:t>
            </a:r>
            <a:r>
              <a:rPr lang="en-GB" dirty="0" smtClean="0">
                <a:solidFill>
                  <a:srgbClr val="FF0000"/>
                </a:solidFill>
              </a:rPr>
              <a:t> </a:t>
            </a:r>
            <a:r>
              <a:rPr lang="en-GB" sz="2400" b="1" dirty="0">
                <a:solidFill>
                  <a:srgbClr val="FF0000"/>
                </a:solidFill>
              </a:rPr>
              <a:t>*</a:t>
            </a:r>
            <a:r>
              <a:rPr lang="en-GB" dirty="0" smtClean="0"/>
              <a:t>book);</a:t>
            </a:r>
            <a:br>
              <a:rPr lang="en-GB" dirty="0" smtClean="0"/>
            </a:br>
            <a:r>
              <a:rPr lang="en-GB" dirty="0" smtClean="0"/>
              <a:t>};</a:t>
            </a:r>
            <a:endParaRPr lang="en-GB" dirty="0"/>
          </a:p>
        </p:txBody>
      </p:sp>
      <p:sp>
        <p:nvSpPr>
          <p:cNvPr id="6" name="TextBox 5"/>
          <p:cNvSpPr txBox="1"/>
          <p:nvPr/>
        </p:nvSpPr>
        <p:spPr>
          <a:xfrm>
            <a:off x="3544021" y="3205445"/>
            <a:ext cx="4956806" cy="1569660"/>
          </a:xfrm>
          <a:prstGeom prst="rect">
            <a:avLst/>
          </a:prstGeom>
          <a:noFill/>
          <a:ln w="19050">
            <a:solidFill>
              <a:schemeClr val="tx1"/>
            </a:solidFill>
            <a:prstDash val="dash"/>
          </a:ln>
        </p:spPr>
        <p:txBody>
          <a:bodyPr wrap="none" rtlCol="0">
            <a:spAutoFit/>
          </a:bodyPr>
          <a:lstStyle/>
          <a:p>
            <a:r>
              <a:rPr lang="en-GB" dirty="0" smtClean="0"/>
              <a:t>void Library::</a:t>
            </a:r>
            <a:r>
              <a:rPr lang="en-GB" dirty="0" err="1" smtClean="0"/>
              <a:t>StoreBook</a:t>
            </a:r>
            <a:r>
              <a:rPr lang="en-GB" dirty="0" smtClean="0"/>
              <a:t>(</a:t>
            </a:r>
            <a:r>
              <a:rPr lang="en-GB" b="1" dirty="0" smtClean="0">
                <a:solidFill>
                  <a:srgbClr val="FF0000"/>
                </a:solidFill>
              </a:rPr>
              <a:t>Book</a:t>
            </a:r>
            <a:r>
              <a:rPr lang="en-GB" dirty="0" smtClean="0">
                <a:solidFill>
                  <a:srgbClr val="FF0000"/>
                </a:solidFill>
              </a:rPr>
              <a:t> </a:t>
            </a:r>
            <a:r>
              <a:rPr lang="en-GB" sz="2400" b="1" dirty="0">
                <a:solidFill>
                  <a:srgbClr val="FF0000"/>
                </a:solidFill>
              </a:rPr>
              <a:t>*</a:t>
            </a:r>
            <a:r>
              <a:rPr lang="en-GB" dirty="0" smtClean="0"/>
              <a:t>book)</a:t>
            </a:r>
            <a:br>
              <a:rPr lang="en-GB" dirty="0" smtClean="0"/>
            </a:br>
            <a:r>
              <a:rPr lang="en-GB" dirty="0" smtClean="0"/>
              <a:t>{</a:t>
            </a:r>
            <a:br>
              <a:rPr lang="en-GB" dirty="0" smtClean="0"/>
            </a:br>
            <a:r>
              <a:rPr lang="en-GB" dirty="0"/>
              <a:t> </a:t>
            </a:r>
            <a:r>
              <a:rPr lang="en-GB" dirty="0" smtClean="0"/>
              <a:t>    </a:t>
            </a:r>
            <a:r>
              <a:rPr lang="en-GB" dirty="0" err="1" smtClean="0"/>
              <a:t>int</a:t>
            </a:r>
            <a:r>
              <a:rPr lang="en-GB" dirty="0" smtClean="0"/>
              <a:t>  </a:t>
            </a:r>
            <a:r>
              <a:rPr lang="en-GB" dirty="0" err="1" smtClean="0"/>
              <a:t>pageCount</a:t>
            </a:r>
            <a:r>
              <a:rPr lang="en-GB" dirty="0" smtClean="0"/>
              <a:t>;</a:t>
            </a:r>
            <a:br>
              <a:rPr lang="en-GB" dirty="0" smtClean="0"/>
            </a:br>
            <a:r>
              <a:rPr lang="en-GB" dirty="0" smtClean="0"/>
              <a:t>     </a:t>
            </a:r>
            <a:r>
              <a:rPr lang="en-GB" dirty="0" err="1" smtClean="0"/>
              <a:t>pageCount</a:t>
            </a:r>
            <a:r>
              <a:rPr lang="en-GB" dirty="0" smtClean="0"/>
              <a:t> = </a:t>
            </a:r>
            <a:r>
              <a:rPr lang="en-GB" dirty="0" err="1" smtClean="0"/>
              <a:t>book</a:t>
            </a:r>
            <a:r>
              <a:rPr lang="en-GB" dirty="0" err="1" smtClean="0">
                <a:sym typeface="Wingdings" panose="05000000000000000000" pitchFamily="2" charset="2"/>
              </a:rPr>
              <a:t></a:t>
            </a:r>
            <a:r>
              <a:rPr lang="en-GB" dirty="0" err="1" smtClean="0">
                <a:solidFill>
                  <a:srgbClr val="00B0F0"/>
                </a:solidFill>
              </a:rPr>
              <a:t>CalculatePageCount</a:t>
            </a:r>
            <a:r>
              <a:rPr lang="en-GB" dirty="0" smtClean="0">
                <a:solidFill>
                  <a:srgbClr val="00B0F0"/>
                </a:solidFill>
              </a:rPr>
              <a:t>()</a:t>
            </a:r>
            <a:r>
              <a:rPr lang="en-GB" dirty="0" smtClean="0"/>
              <a:t>;</a:t>
            </a:r>
            <a:br>
              <a:rPr lang="en-GB" dirty="0" smtClean="0"/>
            </a:br>
            <a:r>
              <a:rPr lang="en-GB" dirty="0" smtClean="0"/>
              <a:t>}</a:t>
            </a:r>
            <a:endParaRPr lang="en-GB" dirty="0"/>
          </a:p>
        </p:txBody>
      </p:sp>
      <p:sp>
        <p:nvSpPr>
          <p:cNvPr id="7" name="TextBox 6"/>
          <p:cNvSpPr txBox="1"/>
          <p:nvPr/>
        </p:nvSpPr>
        <p:spPr>
          <a:xfrm>
            <a:off x="5333484" y="5825090"/>
            <a:ext cx="2204138" cy="646331"/>
          </a:xfrm>
          <a:prstGeom prst="rect">
            <a:avLst/>
          </a:prstGeom>
          <a:noFill/>
        </p:spPr>
        <p:txBody>
          <a:bodyPr wrap="square" rtlCol="0">
            <a:spAutoFit/>
          </a:bodyPr>
          <a:lstStyle/>
          <a:p>
            <a:r>
              <a:rPr lang="en-GB" dirty="0" smtClean="0"/>
              <a:t>Use the object’s method</a:t>
            </a:r>
            <a:endParaRPr lang="en-GB" dirty="0"/>
          </a:p>
        </p:txBody>
      </p:sp>
      <p:cxnSp>
        <p:nvCxnSpPr>
          <p:cNvPr id="8" name="Straight Arrow Connector 7"/>
          <p:cNvCxnSpPr>
            <a:stCxn id="7" idx="0"/>
          </p:cNvCxnSpPr>
          <p:nvPr/>
        </p:nvCxnSpPr>
        <p:spPr bwMode="auto">
          <a:xfrm flipV="1">
            <a:off x="6435553" y="5008606"/>
            <a:ext cx="557360" cy="81648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76603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Passing Objects to Methods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807309" y="1729946"/>
            <a:ext cx="6284093" cy="1200329"/>
          </a:xfrm>
          <a:prstGeom prst="rect">
            <a:avLst/>
          </a:prstGeom>
          <a:noFill/>
        </p:spPr>
        <p:txBody>
          <a:bodyPr wrap="none" rtlCol="0">
            <a:spAutoFit/>
          </a:bodyPr>
          <a:lstStyle/>
          <a:p>
            <a:r>
              <a:rPr lang="en-GB" dirty="0"/>
              <a:t>v</a:t>
            </a:r>
            <a:r>
              <a:rPr lang="en-GB" dirty="0" smtClean="0"/>
              <a:t>oid Display::</a:t>
            </a:r>
            <a:r>
              <a:rPr lang="en-GB" dirty="0" err="1" smtClean="0"/>
              <a:t>PrintName</a:t>
            </a:r>
            <a:r>
              <a:rPr lang="en-GB" dirty="0" smtClean="0"/>
              <a:t>(</a:t>
            </a:r>
            <a:r>
              <a:rPr lang="en-GB" dirty="0" err="1" smtClean="0">
                <a:solidFill>
                  <a:srgbClr val="FF0000"/>
                </a:solidFill>
              </a:rPr>
              <a:t>NameBuilder</a:t>
            </a:r>
            <a:r>
              <a:rPr lang="en-GB" dirty="0" smtClean="0"/>
              <a:t>   </a:t>
            </a:r>
            <a:r>
              <a:rPr lang="en-GB" b="1" dirty="0" smtClean="0">
                <a:solidFill>
                  <a:srgbClr val="FF0000"/>
                </a:solidFill>
              </a:rPr>
              <a:t>*</a:t>
            </a:r>
            <a:r>
              <a:rPr lang="en-GB" dirty="0" smtClean="0"/>
              <a:t>builder)</a:t>
            </a:r>
            <a:br>
              <a:rPr lang="en-GB" dirty="0" smtClean="0"/>
            </a:br>
            <a:r>
              <a:rPr lang="en-GB" dirty="0" smtClean="0"/>
              <a:t>{</a:t>
            </a:r>
          </a:p>
          <a:p>
            <a:r>
              <a:rPr lang="en-GB" dirty="0"/>
              <a:t> </a:t>
            </a:r>
            <a:r>
              <a:rPr lang="en-GB" dirty="0" smtClean="0"/>
              <a:t>     </a:t>
            </a:r>
            <a:r>
              <a:rPr lang="en-GB" dirty="0" err="1" smtClean="0"/>
              <a:t>printf</a:t>
            </a:r>
            <a:r>
              <a:rPr lang="en-GB" dirty="0" smtClean="0"/>
              <a:t>(“The name is %s”, </a:t>
            </a:r>
            <a:r>
              <a:rPr lang="en-GB" dirty="0" err="1" smtClean="0"/>
              <a:t>builder</a:t>
            </a:r>
            <a:r>
              <a:rPr lang="en-GB" dirty="0" err="1" smtClean="0">
                <a:sym typeface="Wingdings" panose="05000000000000000000" pitchFamily="2" charset="2"/>
              </a:rPr>
              <a:t></a:t>
            </a:r>
            <a:r>
              <a:rPr lang="en-GB" dirty="0" err="1" smtClean="0"/>
              <a:t>BuildName</a:t>
            </a:r>
            <a:r>
              <a:rPr lang="en-GB" dirty="0" smtClean="0"/>
              <a:t>().</a:t>
            </a:r>
            <a:r>
              <a:rPr lang="en-GB" dirty="0" err="1" smtClean="0"/>
              <a:t>c_str</a:t>
            </a:r>
            <a:r>
              <a:rPr lang="en-GB" dirty="0" smtClean="0"/>
              <a:t>());</a:t>
            </a:r>
            <a:br>
              <a:rPr lang="en-GB" dirty="0" smtClean="0"/>
            </a:br>
            <a:r>
              <a:rPr lang="en-GB" dirty="0" smtClean="0"/>
              <a:t>}</a:t>
            </a:r>
          </a:p>
        </p:txBody>
      </p:sp>
      <p:sp>
        <p:nvSpPr>
          <p:cNvPr id="6" name="TextBox 5"/>
          <p:cNvSpPr txBox="1"/>
          <p:nvPr/>
        </p:nvSpPr>
        <p:spPr>
          <a:xfrm>
            <a:off x="881449" y="3164139"/>
            <a:ext cx="5205271" cy="3139321"/>
          </a:xfrm>
          <a:prstGeom prst="rect">
            <a:avLst/>
          </a:prstGeom>
          <a:noFill/>
        </p:spPr>
        <p:txBody>
          <a:bodyPr wrap="none" rtlCol="0">
            <a:spAutoFit/>
          </a:bodyPr>
          <a:lstStyle/>
          <a:p>
            <a:r>
              <a:rPr lang="en-GB" dirty="0" err="1" smtClean="0"/>
              <a:t>int</a:t>
            </a:r>
            <a:r>
              <a:rPr lang="en-GB" dirty="0" smtClean="0"/>
              <a:t> main()</a:t>
            </a:r>
            <a:br>
              <a:rPr lang="en-GB" dirty="0" smtClean="0"/>
            </a:br>
            <a:r>
              <a:rPr lang="en-GB" dirty="0" smtClean="0"/>
              <a:t>{</a:t>
            </a:r>
            <a:br>
              <a:rPr lang="en-GB" dirty="0" smtClean="0"/>
            </a:br>
            <a:r>
              <a:rPr lang="en-GB" dirty="0" smtClean="0"/>
              <a:t>      </a:t>
            </a:r>
            <a:r>
              <a:rPr lang="en-GB" dirty="0" err="1" smtClean="0"/>
              <a:t>NameBuilder</a:t>
            </a:r>
            <a:r>
              <a:rPr lang="en-GB" dirty="0" smtClean="0"/>
              <a:t>  </a:t>
            </a:r>
            <a:r>
              <a:rPr lang="en-GB" sz="5400" baseline="-25000" dirty="0">
                <a:solidFill>
                  <a:srgbClr val="FF0000"/>
                </a:solidFill>
              </a:rPr>
              <a:t>*</a:t>
            </a:r>
            <a:r>
              <a:rPr lang="en-GB" dirty="0" smtClean="0"/>
              <a:t>builder = new </a:t>
            </a:r>
            <a:r>
              <a:rPr lang="en-GB" dirty="0" err="1" smtClean="0"/>
              <a:t>NameBuilder</a:t>
            </a:r>
            <a:r>
              <a:rPr lang="en-GB" dirty="0" smtClean="0"/>
              <a:t>();</a:t>
            </a:r>
            <a:br>
              <a:rPr lang="en-GB" dirty="0" smtClean="0"/>
            </a:br>
            <a:r>
              <a:rPr lang="en-GB" dirty="0" smtClean="0"/>
              <a:t>      Display *display = new Display(); </a:t>
            </a:r>
          </a:p>
          <a:p>
            <a:r>
              <a:rPr lang="en-GB" dirty="0" smtClean="0"/>
              <a:t>  </a:t>
            </a:r>
          </a:p>
          <a:p>
            <a:r>
              <a:rPr lang="en-GB" dirty="0"/>
              <a:t> </a:t>
            </a:r>
            <a:r>
              <a:rPr lang="en-GB" dirty="0" smtClean="0"/>
              <a:t>     </a:t>
            </a:r>
            <a:r>
              <a:rPr lang="en-GB" dirty="0" err="1" smtClean="0"/>
              <a:t>display</a:t>
            </a:r>
            <a:r>
              <a:rPr lang="en-GB" dirty="0" err="1" smtClean="0">
                <a:sym typeface="Wingdings" panose="05000000000000000000" pitchFamily="2" charset="2"/>
              </a:rPr>
              <a:t></a:t>
            </a:r>
            <a:r>
              <a:rPr lang="en-GB" dirty="0" err="1" smtClean="0"/>
              <a:t>PrintName</a:t>
            </a:r>
            <a:r>
              <a:rPr lang="en-GB" dirty="0" smtClean="0"/>
              <a:t>(</a:t>
            </a:r>
            <a:r>
              <a:rPr lang="en-GB" dirty="0" smtClean="0">
                <a:solidFill>
                  <a:srgbClr val="FF0000"/>
                </a:solidFill>
              </a:rPr>
              <a:t>builder</a:t>
            </a:r>
            <a:r>
              <a:rPr lang="en-GB" dirty="0" smtClean="0"/>
              <a:t>);</a:t>
            </a:r>
          </a:p>
          <a:p>
            <a:endParaRPr lang="en-GB" dirty="0"/>
          </a:p>
          <a:p>
            <a:r>
              <a:rPr lang="en-GB" dirty="0" smtClean="0"/>
              <a:t>       delete builder;</a:t>
            </a:r>
            <a:br>
              <a:rPr lang="en-GB" dirty="0" smtClean="0"/>
            </a:br>
            <a:r>
              <a:rPr lang="en-GB" dirty="0" smtClean="0"/>
              <a:t>       delete display;</a:t>
            </a:r>
            <a:br>
              <a:rPr lang="en-GB" dirty="0" smtClean="0"/>
            </a:br>
            <a:r>
              <a:rPr lang="en-GB" dirty="0" smtClean="0"/>
              <a:t>}</a:t>
            </a:r>
          </a:p>
        </p:txBody>
      </p:sp>
      <p:sp>
        <p:nvSpPr>
          <p:cNvPr id="3" name="TextBox 2"/>
          <p:cNvSpPr txBox="1"/>
          <p:nvPr/>
        </p:nvSpPr>
        <p:spPr>
          <a:xfrm>
            <a:off x="4044778" y="5585254"/>
            <a:ext cx="3105665" cy="646331"/>
          </a:xfrm>
          <a:prstGeom prst="rect">
            <a:avLst/>
          </a:prstGeom>
          <a:noFill/>
        </p:spPr>
        <p:txBody>
          <a:bodyPr wrap="square" rtlCol="0">
            <a:spAutoFit/>
          </a:bodyPr>
          <a:lstStyle/>
          <a:p>
            <a:r>
              <a:rPr lang="en-GB" dirty="0" smtClean="0"/>
              <a:t>Passing </a:t>
            </a:r>
            <a:r>
              <a:rPr lang="en-GB" dirty="0" err="1" smtClean="0"/>
              <a:t>NameBuilder</a:t>
            </a:r>
            <a:r>
              <a:rPr lang="en-GB" dirty="0" smtClean="0"/>
              <a:t> object to method</a:t>
            </a:r>
            <a:endParaRPr lang="en-GB" dirty="0"/>
          </a:p>
        </p:txBody>
      </p:sp>
      <p:cxnSp>
        <p:nvCxnSpPr>
          <p:cNvPr id="8" name="Straight Arrow Connector 7"/>
          <p:cNvCxnSpPr/>
          <p:nvPr/>
        </p:nvCxnSpPr>
        <p:spPr bwMode="auto">
          <a:xfrm flipH="1" flipV="1">
            <a:off x="3949355" y="5181600"/>
            <a:ext cx="507315" cy="41189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3072714" y="806892"/>
            <a:ext cx="3236784" cy="646331"/>
          </a:xfrm>
          <a:prstGeom prst="rect">
            <a:avLst/>
          </a:prstGeom>
          <a:noFill/>
        </p:spPr>
        <p:txBody>
          <a:bodyPr wrap="none" rtlCol="0">
            <a:spAutoFit/>
          </a:bodyPr>
          <a:lstStyle/>
          <a:p>
            <a:pPr algn="ctr"/>
            <a:r>
              <a:rPr lang="en-GB" dirty="0" err="1" smtClean="0"/>
              <a:t>NameBuilder</a:t>
            </a:r>
            <a:r>
              <a:rPr lang="en-GB" dirty="0" smtClean="0"/>
              <a:t> object argument</a:t>
            </a:r>
            <a:br>
              <a:rPr lang="en-GB" dirty="0" smtClean="0"/>
            </a:br>
            <a:r>
              <a:rPr lang="en-GB" dirty="0" smtClean="0"/>
              <a:t>(Note star *)</a:t>
            </a:r>
            <a:endParaRPr lang="en-GB" dirty="0"/>
          </a:p>
        </p:txBody>
      </p:sp>
      <p:sp>
        <p:nvSpPr>
          <p:cNvPr id="10" name="Right Brace 9"/>
          <p:cNvSpPr/>
          <p:nvPr/>
        </p:nvSpPr>
        <p:spPr bwMode="auto">
          <a:xfrm rot="16200000">
            <a:off x="4377208" y="392912"/>
            <a:ext cx="321276" cy="2424329"/>
          </a:xfrm>
          <a:prstGeom prst="rightBrace">
            <a:avLst/>
          </a:prstGeom>
          <a:noFill/>
          <a:ln w="317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a:off x="5997146" y="2931083"/>
            <a:ext cx="2759940" cy="646331"/>
          </a:xfrm>
          <a:prstGeom prst="rect">
            <a:avLst/>
          </a:prstGeom>
          <a:noFill/>
        </p:spPr>
        <p:txBody>
          <a:bodyPr wrap="square" rtlCol="0">
            <a:spAutoFit/>
          </a:bodyPr>
          <a:lstStyle/>
          <a:p>
            <a:r>
              <a:rPr lang="en-GB" dirty="0" smtClean="0"/>
              <a:t>Using </a:t>
            </a:r>
            <a:r>
              <a:rPr lang="en-GB" dirty="0" err="1" smtClean="0"/>
              <a:t>NameBuilder</a:t>
            </a:r>
            <a:r>
              <a:rPr lang="en-GB" dirty="0" smtClean="0"/>
              <a:t> object in Display class</a:t>
            </a:r>
            <a:endParaRPr lang="en-GB" dirty="0"/>
          </a:p>
        </p:txBody>
      </p:sp>
      <p:cxnSp>
        <p:nvCxnSpPr>
          <p:cNvPr id="13" name="Straight Connector 12"/>
          <p:cNvCxnSpPr/>
          <p:nvPr/>
        </p:nvCxnSpPr>
        <p:spPr bwMode="auto">
          <a:xfrm>
            <a:off x="3805881" y="2643047"/>
            <a:ext cx="2075935" cy="0"/>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p:cNvCxnSpPr>
            <a:stCxn id="11" idx="1"/>
          </p:cNvCxnSpPr>
          <p:nvPr/>
        </p:nvCxnSpPr>
        <p:spPr bwMode="auto">
          <a:xfrm flipH="1" flipV="1">
            <a:off x="5519351" y="2726724"/>
            <a:ext cx="477795" cy="52752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454108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02508"/>
          </a:xfrm>
        </p:spPr>
        <p:txBody>
          <a:bodyPr/>
          <a:lstStyle/>
          <a:p>
            <a:r>
              <a:rPr lang="en-GB" dirty="0" smtClean="0"/>
              <a:t>Exercise 10</a:t>
            </a:r>
            <a:endParaRPr lang="en-GB" dirty="0"/>
          </a:p>
        </p:txBody>
      </p:sp>
      <p:sp>
        <p:nvSpPr>
          <p:cNvPr id="3" name="Content Placeholder 2"/>
          <p:cNvSpPr>
            <a:spLocks noGrp="1"/>
          </p:cNvSpPr>
          <p:nvPr>
            <p:ph idx="1"/>
          </p:nvPr>
        </p:nvSpPr>
        <p:spPr>
          <a:xfrm>
            <a:off x="1047750" y="568412"/>
            <a:ext cx="7029450" cy="5270414"/>
          </a:xfrm>
        </p:spPr>
        <p:txBody>
          <a:bodyPr/>
          <a:lstStyle/>
          <a:p>
            <a:r>
              <a:rPr lang="en-GB" dirty="0" smtClean="0"/>
              <a:t>Create a class that counts the total number of visitors to a museum.</a:t>
            </a:r>
            <a:br>
              <a:rPr lang="en-GB" dirty="0" smtClean="0"/>
            </a:br>
            <a:r>
              <a:rPr lang="en-GB" dirty="0" smtClean="0"/>
              <a:t>Attributes: count of visitors, cost of entry (same for all visitors in count)</a:t>
            </a:r>
            <a:br>
              <a:rPr lang="en-GB" dirty="0" smtClean="0"/>
            </a:br>
            <a:r>
              <a:rPr lang="en-GB" dirty="0" smtClean="0"/>
              <a:t>Method (procedure):  </a:t>
            </a:r>
            <a:br>
              <a:rPr lang="en-GB" dirty="0" smtClean="0"/>
            </a:br>
            <a:r>
              <a:rPr lang="en-GB" dirty="0" smtClean="0"/>
              <a:t>-- Increment count for a new visitor entering museum</a:t>
            </a:r>
            <a:br>
              <a:rPr lang="en-GB" dirty="0" smtClean="0"/>
            </a:br>
            <a:r>
              <a:rPr lang="en-GB" dirty="0" smtClean="0"/>
              <a:t>Method (function):</a:t>
            </a:r>
            <a:br>
              <a:rPr lang="en-GB" dirty="0" smtClean="0"/>
            </a:br>
            <a:r>
              <a:rPr lang="en-GB" dirty="0" smtClean="0"/>
              <a:t>-- Calculate the entry fees for these visitors</a:t>
            </a:r>
          </a:p>
          <a:p>
            <a:r>
              <a:rPr lang="en-GB" dirty="0" smtClean="0"/>
              <a:t>Create a class to calculate the tax</a:t>
            </a:r>
            <a:br>
              <a:rPr lang="en-GB" dirty="0" smtClean="0"/>
            </a:br>
            <a:r>
              <a:rPr lang="en-GB" dirty="0" smtClean="0"/>
              <a:t>Attributes: total entry fees, total tax to be paid after the sum of all the entry fees has been calculated, percentage tax value e.g. 20%</a:t>
            </a:r>
            <a:br>
              <a:rPr lang="en-GB" dirty="0" smtClean="0"/>
            </a:br>
            <a:r>
              <a:rPr lang="en-GB" dirty="0" smtClean="0"/>
              <a:t>Method (procedure):</a:t>
            </a:r>
            <a:br>
              <a:rPr lang="en-GB" dirty="0" smtClean="0"/>
            </a:br>
            <a:r>
              <a:rPr lang="en-GB" dirty="0" smtClean="0"/>
              <a:t>-- Add entry fees for a given “visitor count” to the total i.e. pass in an object using the previous class </a:t>
            </a:r>
            <a:r>
              <a:rPr lang="en-GB" b="1" dirty="0" smtClean="0"/>
              <a:t>and use it to calculate the entry fees</a:t>
            </a:r>
            <a:r>
              <a:rPr lang="en-GB" dirty="0" smtClean="0"/>
              <a:t/>
            </a:r>
            <a:br>
              <a:rPr lang="en-GB" dirty="0" smtClean="0"/>
            </a:br>
            <a:r>
              <a:rPr lang="en-GB" dirty="0" smtClean="0"/>
              <a:t>Method (function):</a:t>
            </a:r>
            <a:br>
              <a:rPr lang="en-GB" dirty="0" smtClean="0"/>
            </a:br>
            <a:r>
              <a:rPr lang="en-GB" dirty="0" smtClean="0"/>
              <a:t>-- Calculate the tax due (no arguments) </a:t>
            </a:r>
          </a:p>
          <a:p>
            <a:r>
              <a:rPr lang="en-GB" dirty="0" smtClean="0"/>
              <a:t>Display the tax due by the museum</a:t>
            </a:r>
            <a:br>
              <a:rPr lang="en-GB" dirty="0" smtClean="0"/>
            </a:b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1716692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56166" cy="444843"/>
          </a:xfrm>
        </p:spPr>
        <p:txBody>
          <a:bodyPr/>
          <a:lstStyle/>
          <a:p>
            <a:r>
              <a:rPr lang="en-GB" dirty="0" smtClean="0"/>
              <a:t>Usage</a:t>
            </a:r>
            <a:endParaRPr lang="en-GB" dirty="0"/>
          </a:p>
        </p:txBody>
      </p:sp>
      <p:sp>
        <p:nvSpPr>
          <p:cNvPr id="3" name="Content Placeholder 2"/>
          <p:cNvSpPr>
            <a:spLocks noGrp="1"/>
          </p:cNvSpPr>
          <p:nvPr>
            <p:ph idx="1"/>
          </p:nvPr>
        </p:nvSpPr>
        <p:spPr>
          <a:xfrm>
            <a:off x="257175" y="444843"/>
            <a:ext cx="8730306" cy="1009282"/>
          </a:xfrm>
        </p:spPr>
        <p:txBody>
          <a:bodyPr/>
          <a:lstStyle/>
          <a:p>
            <a:r>
              <a:rPr lang="en-GB" dirty="0" smtClean="0"/>
              <a:t>When you pass in an object, calling it’s methods and Set properties, will cause that objects attributes to be changed. They will remain changed when we leave the method it was passed to.</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331428" y="1786113"/>
            <a:ext cx="3700052" cy="1477328"/>
          </a:xfrm>
          <a:prstGeom prst="rect">
            <a:avLst/>
          </a:prstGeom>
          <a:noFill/>
          <a:ln w="19050">
            <a:solidFill>
              <a:schemeClr val="tx1"/>
            </a:solidFill>
            <a:prstDash val="dash"/>
          </a:ln>
        </p:spPr>
        <p:txBody>
          <a:bodyPr wrap="none" rtlCol="0">
            <a:spAutoFit/>
          </a:bodyPr>
          <a:lstStyle/>
          <a:p>
            <a:r>
              <a:rPr lang="en-GB" b="1" u="sng" dirty="0" smtClean="0"/>
              <a:t>Count.cpp</a:t>
            </a:r>
            <a:r>
              <a:rPr lang="en-GB" dirty="0" smtClean="0"/>
              <a:t/>
            </a:r>
            <a:br>
              <a:rPr lang="en-GB" dirty="0" smtClean="0"/>
            </a:br>
            <a:r>
              <a:rPr lang="en-GB" dirty="0" err="1" smtClean="0"/>
              <a:t>int</a:t>
            </a:r>
            <a:r>
              <a:rPr lang="en-GB" dirty="0" smtClean="0"/>
              <a:t> Count::</a:t>
            </a:r>
            <a:r>
              <a:rPr lang="en-GB" dirty="0" err="1" smtClean="0"/>
              <a:t>ChangeCount</a:t>
            </a:r>
            <a:r>
              <a:rPr lang="en-GB" dirty="0" smtClean="0"/>
              <a:t>()</a:t>
            </a:r>
            <a:br>
              <a:rPr lang="en-GB" dirty="0" smtClean="0"/>
            </a:br>
            <a:r>
              <a:rPr lang="en-GB" dirty="0" smtClean="0"/>
              <a:t>{</a:t>
            </a:r>
            <a:br>
              <a:rPr lang="en-GB" dirty="0" smtClean="0"/>
            </a:br>
            <a:r>
              <a:rPr lang="en-GB" dirty="0" smtClean="0"/>
              <a:t>    </a:t>
            </a:r>
            <a:r>
              <a:rPr lang="en-GB" dirty="0" err="1" smtClean="0"/>
              <a:t>this</a:t>
            </a:r>
            <a:r>
              <a:rPr lang="en-GB" b="1" dirty="0" err="1" smtClean="0">
                <a:sym typeface="Wingdings" panose="05000000000000000000" pitchFamily="2" charset="2"/>
              </a:rPr>
              <a:t></a:t>
            </a:r>
            <a:r>
              <a:rPr lang="en-GB" dirty="0" err="1" smtClean="0"/>
              <a:t>_count</a:t>
            </a:r>
            <a:r>
              <a:rPr lang="en-GB" dirty="0" smtClean="0"/>
              <a:t> = this-&gt;_count + 1;</a:t>
            </a:r>
            <a:br>
              <a:rPr lang="en-GB" dirty="0" smtClean="0"/>
            </a:br>
            <a:r>
              <a:rPr lang="en-GB" dirty="0" smtClean="0"/>
              <a:t>}</a:t>
            </a:r>
            <a:endParaRPr lang="en-GB" dirty="0"/>
          </a:p>
        </p:txBody>
      </p:sp>
      <p:sp>
        <p:nvSpPr>
          <p:cNvPr id="6" name="TextBox 5"/>
          <p:cNvSpPr txBox="1"/>
          <p:nvPr/>
        </p:nvSpPr>
        <p:spPr>
          <a:xfrm>
            <a:off x="4043400" y="1786113"/>
            <a:ext cx="4891083" cy="1477328"/>
          </a:xfrm>
          <a:prstGeom prst="rect">
            <a:avLst/>
          </a:prstGeom>
          <a:noFill/>
          <a:ln w="19050">
            <a:solidFill>
              <a:schemeClr val="tx1"/>
            </a:solidFill>
            <a:prstDash val="dash"/>
          </a:ln>
        </p:spPr>
        <p:txBody>
          <a:bodyPr wrap="none" rtlCol="0">
            <a:spAutoFit/>
          </a:bodyPr>
          <a:lstStyle/>
          <a:p>
            <a:r>
              <a:rPr lang="en-GB" b="1" u="sng" dirty="0" smtClean="0"/>
              <a:t>CountManager.cpp</a:t>
            </a:r>
            <a:r>
              <a:rPr lang="en-GB" dirty="0" smtClean="0"/>
              <a:t/>
            </a:r>
            <a:br>
              <a:rPr lang="en-GB" dirty="0" smtClean="0"/>
            </a:br>
            <a:r>
              <a:rPr lang="en-GB" dirty="0" smtClean="0"/>
              <a:t>void </a:t>
            </a:r>
            <a:r>
              <a:rPr lang="en-GB" dirty="0" err="1" smtClean="0"/>
              <a:t>CountManager</a:t>
            </a:r>
            <a:r>
              <a:rPr lang="en-GB" dirty="0" smtClean="0"/>
              <a:t>::Managing(Count *count)</a:t>
            </a:r>
            <a:br>
              <a:rPr lang="en-GB" dirty="0" smtClean="0"/>
            </a:br>
            <a:r>
              <a:rPr lang="en-GB" dirty="0" smtClean="0"/>
              <a:t>{</a:t>
            </a:r>
            <a:br>
              <a:rPr lang="en-GB" dirty="0" smtClean="0"/>
            </a:br>
            <a:r>
              <a:rPr lang="en-GB" dirty="0" smtClean="0"/>
              <a:t>     </a:t>
            </a:r>
            <a:r>
              <a:rPr lang="en-GB" dirty="0" err="1" smtClean="0"/>
              <a:t>count</a:t>
            </a:r>
            <a:r>
              <a:rPr lang="en-GB" dirty="0" err="1" smtClean="0">
                <a:sym typeface="Wingdings" panose="05000000000000000000" pitchFamily="2" charset="2"/>
              </a:rPr>
              <a:t></a:t>
            </a:r>
            <a:r>
              <a:rPr lang="en-GB" dirty="0" err="1" smtClean="0"/>
              <a:t>ChangeCount</a:t>
            </a:r>
            <a:r>
              <a:rPr lang="en-GB" dirty="0" smtClean="0"/>
              <a:t>();</a:t>
            </a:r>
            <a:br>
              <a:rPr lang="en-GB" dirty="0" smtClean="0"/>
            </a:br>
            <a:r>
              <a:rPr lang="en-GB" dirty="0" smtClean="0"/>
              <a:t>}</a:t>
            </a:r>
            <a:endParaRPr lang="en-GB" dirty="0"/>
          </a:p>
        </p:txBody>
      </p:sp>
      <p:sp>
        <p:nvSpPr>
          <p:cNvPr id="7" name="TextBox 6"/>
          <p:cNvSpPr txBox="1"/>
          <p:nvPr/>
        </p:nvSpPr>
        <p:spPr>
          <a:xfrm>
            <a:off x="397332" y="3399673"/>
            <a:ext cx="8516009" cy="3139321"/>
          </a:xfrm>
          <a:prstGeom prst="rect">
            <a:avLst/>
          </a:prstGeom>
          <a:noFill/>
          <a:ln w="19050">
            <a:solidFill>
              <a:schemeClr val="tx1"/>
            </a:solidFill>
            <a:prstDash val="dash"/>
          </a:ln>
        </p:spPr>
        <p:txBody>
          <a:bodyPr wrap="square" rtlCol="0">
            <a:spAutoFit/>
          </a:bodyPr>
          <a:lstStyle/>
          <a:p>
            <a:r>
              <a:rPr lang="en-GB" altLang="en-US" dirty="0" err="1" smtClean="0"/>
              <a:t>int</a:t>
            </a:r>
            <a:r>
              <a:rPr lang="en-GB" altLang="en-US" dirty="0" smtClean="0"/>
              <a:t> main()</a:t>
            </a:r>
            <a:endParaRPr lang="en-GB" altLang="en-US" dirty="0"/>
          </a:p>
          <a:p>
            <a:r>
              <a:rPr lang="en-GB" altLang="en-US" dirty="0"/>
              <a:t>{</a:t>
            </a:r>
            <a:br>
              <a:rPr lang="en-GB" altLang="en-US" dirty="0"/>
            </a:br>
            <a:r>
              <a:rPr lang="en-GB" altLang="en-US" dirty="0" smtClean="0"/>
              <a:t>    Count *count = new Count();</a:t>
            </a:r>
            <a:br>
              <a:rPr lang="en-GB" altLang="en-US" dirty="0" smtClean="0"/>
            </a:br>
            <a:r>
              <a:rPr lang="en-GB" altLang="en-US" dirty="0" smtClean="0"/>
              <a:t>    </a:t>
            </a:r>
            <a:r>
              <a:rPr lang="en-GB" altLang="en-US" dirty="0" err="1" smtClean="0"/>
              <a:t>CountManager</a:t>
            </a:r>
            <a:r>
              <a:rPr lang="en-GB" altLang="en-US" dirty="0" smtClean="0"/>
              <a:t> *manager = new </a:t>
            </a:r>
            <a:r>
              <a:rPr lang="en-GB" altLang="en-US" dirty="0" err="1" smtClean="0"/>
              <a:t>CountManager</a:t>
            </a:r>
            <a:r>
              <a:rPr lang="en-GB" altLang="en-US" dirty="0" smtClean="0"/>
              <a:t>();</a:t>
            </a:r>
            <a:br>
              <a:rPr lang="en-GB" altLang="en-US" dirty="0" smtClean="0"/>
            </a:br>
            <a:r>
              <a:rPr lang="en-GB" altLang="en-US" dirty="0" smtClean="0"/>
              <a:t/>
            </a:r>
            <a:br>
              <a:rPr lang="en-GB" altLang="en-US" dirty="0" smtClean="0"/>
            </a:br>
            <a:r>
              <a:rPr lang="en-GB" altLang="en-US" dirty="0" smtClean="0"/>
              <a:t>    </a:t>
            </a:r>
            <a:r>
              <a:rPr lang="en-GB" altLang="en-US" dirty="0" err="1" smtClean="0"/>
              <a:t>count</a:t>
            </a:r>
            <a:r>
              <a:rPr lang="en-GB" dirty="0" err="1" smtClean="0">
                <a:sym typeface="Wingdings" panose="05000000000000000000" pitchFamily="2" charset="2"/>
              </a:rPr>
              <a:t></a:t>
            </a:r>
            <a:r>
              <a:rPr lang="en-GB" altLang="en-US" dirty="0" err="1" smtClean="0"/>
              <a:t>ChangeCount</a:t>
            </a:r>
            <a:r>
              <a:rPr lang="en-GB" altLang="en-US" dirty="0" smtClean="0"/>
              <a:t>();         </a:t>
            </a:r>
            <a:r>
              <a:rPr lang="en-GB" altLang="en-US" dirty="0" smtClean="0">
                <a:sym typeface="Wingdings" panose="05000000000000000000" pitchFamily="2" charset="2"/>
              </a:rPr>
              <a:t> count is now 1</a:t>
            </a:r>
            <a:br>
              <a:rPr lang="en-GB" altLang="en-US" dirty="0" smtClean="0">
                <a:sym typeface="Wingdings" panose="05000000000000000000" pitchFamily="2" charset="2"/>
              </a:rPr>
            </a:br>
            <a:r>
              <a:rPr lang="en-GB" altLang="en-US" dirty="0" smtClean="0">
                <a:sym typeface="Wingdings" panose="05000000000000000000" pitchFamily="2" charset="2"/>
              </a:rPr>
              <a:t>    </a:t>
            </a:r>
            <a:r>
              <a:rPr lang="en-GB" altLang="en-US" dirty="0" err="1" smtClean="0">
                <a:sym typeface="Wingdings" panose="05000000000000000000" pitchFamily="2" charset="2"/>
              </a:rPr>
              <a:t>manager</a:t>
            </a:r>
            <a:r>
              <a:rPr lang="en-GB" dirty="0" err="1" smtClean="0">
                <a:sym typeface="Wingdings" panose="05000000000000000000" pitchFamily="2" charset="2"/>
              </a:rPr>
              <a:t></a:t>
            </a:r>
            <a:r>
              <a:rPr lang="en-GB" altLang="en-US" dirty="0" err="1" smtClean="0">
                <a:sym typeface="Wingdings" panose="05000000000000000000" pitchFamily="2" charset="2"/>
              </a:rPr>
              <a:t>Managing</a:t>
            </a:r>
            <a:r>
              <a:rPr lang="en-GB" altLang="en-US" dirty="0" smtClean="0">
                <a:sym typeface="Wingdings" panose="05000000000000000000" pitchFamily="2" charset="2"/>
              </a:rPr>
              <a:t>(count);  count is now 2   (</a:t>
            </a:r>
            <a:r>
              <a:rPr lang="en-GB" altLang="en-US" dirty="0" err="1" smtClean="0">
                <a:sym typeface="Wingdings" panose="05000000000000000000" pitchFamily="2" charset="2"/>
              </a:rPr>
              <a:t>CountManager</a:t>
            </a:r>
            <a:r>
              <a:rPr lang="en-GB" altLang="en-US" dirty="0" smtClean="0">
                <a:sym typeface="Wingdings" panose="05000000000000000000" pitchFamily="2" charset="2"/>
              </a:rPr>
              <a:t> changed it)</a:t>
            </a:r>
            <a:br>
              <a:rPr lang="en-GB" altLang="en-US" dirty="0" smtClean="0">
                <a:sym typeface="Wingdings" panose="05000000000000000000" pitchFamily="2" charset="2"/>
              </a:rPr>
            </a:br>
            <a:r>
              <a:rPr lang="en-GB" altLang="en-US" dirty="0" smtClean="0">
                <a:sym typeface="Wingdings" panose="05000000000000000000" pitchFamily="2" charset="2"/>
              </a:rPr>
              <a:t>    </a:t>
            </a:r>
            <a:r>
              <a:rPr lang="en-GB" altLang="en-US" dirty="0" err="1" smtClean="0"/>
              <a:t>count</a:t>
            </a:r>
            <a:r>
              <a:rPr lang="en-GB" dirty="0" err="1" smtClean="0">
                <a:sym typeface="Wingdings" panose="05000000000000000000" pitchFamily="2" charset="2"/>
              </a:rPr>
              <a:t></a:t>
            </a:r>
            <a:r>
              <a:rPr lang="en-GB" altLang="en-US" dirty="0" err="1" smtClean="0"/>
              <a:t>ChangeCount</a:t>
            </a:r>
            <a:r>
              <a:rPr lang="en-GB" altLang="en-US" dirty="0"/>
              <a:t>();         </a:t>
            </a:r>
            <a:r>
              <a:rPr lang="en-GB" altLang="en-US" dirty="0">
                <a:sym typeface="Wingdings" panose="05000000000000000000" pitchFamily="2" charset="2"/>
              </a:rPr>
              <a:t> count is now </a:t>
            </a:r>
            <a:r>
              <a:rPr lang="en-GB" altLang="en-US" dirty="0" smtClean="0">
                <a:sym typeface="Wingdings" panose="05000000000000000000" pitchFamily="2" charset="2"/>
              </a:rPr>
              <a:t>3</a:t>
            </a:r>
            <a:br>
              <a:rPr lang="en-GB" altLang="en-US" dirty="0" smtClean="0">
                <a:sym typeface="Wingdings" panose="05000000000000000000" pitchFamily="2" charset="2"/>
              </a:rPr>
            </a:br>
            <a:r>
              <a:rPr lang="en-GB" altLang="en-US" dirty="0" smtClean="0">
                <a:sym typeface="Wingdings" panose="05000000000000000000" pitchFamily="2" charset="2"/>
              </a:rPr>
              <a:t>    delete count;</a:t>
            </a:r>
            <a:br>
              <a:rPr lang="en-GB" altLang="en-US" dirty="0" smtClean="0">
                <a:sym typeface="Wingdings" panose="05000000000000000000" pitchFamily="2" charset="2"/>
              </a:rPr>
            </a:br>
            <a:r>
              <a:rPr lang="en-GB" altLang="en-US" dirty="0" smtClean="0">
                <a:sym typeface="Wingdings" panose="05000000000000000000" pitchFamily="2" charset="2"/>
              </a:rPr>
              <a:t>    delete manager;</a:t>
            </a:r>
            <a:r>
              <a:rPr lang="en-GB" altLang="en-US" dirty="0">
                <a:sym typeface="Wingdings" panose="05000000000000000000" pitchFamily="2" charset="2"/>
              </a:rPr>
              <a:t/>
            </a:r>
            <a:br>
              <a:rPr lang="en-GB" altLang="en-US" dirty="0">
                <a:sym typeface="Wingdings" panose="05000000000000000000" pitchFamily="2" charset="2"/>
              </a:rPr>
            </a:br>
            <a:r>
              <a:rPr lang="en-GB" altLang="en-US" dirty="0" smtClean="0"/>
              <a:t>}</a:t>
            </a:r>
            <a:endParaRPr lang="en-GB" altLang="en-US" dirty="0"/>
          </a:p>
        </p:txBody>
      </p:sp>
    </p:spTree>
    <p:extLst>
      <p:ext uri="{BB962C8B-B14F-4D97-AF65-F5344CB8AC3E}">
        <p14:creationId xmlns:p14="http://schemas.microsoft.com/office/powerpoint/2010/main" val="1182503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94270"/>
          </a:xfrm>
        </p:spPr>
        <p:txBody>
          <a:bodyPr/>
          <a:lstStyle/>
          <a:p>
            <a:r>
              <a:rPr lang="en-GB" dirty="0" smtClean="0"/>
              <a:t>Exercise 11</a:t>
            </a:r>
            <a:endParaRPr lang="en-GB" dirty="0"/>
          </a:p>
        </p:txBody>
      </p:sp>
      <p:sp>
        <p:nvSpPr>
          <p:cNvPr id="3" name="Content Placeholder 2"/>
          <p:cNvSpPr>
            <a:spLocks noGrp="1"/>
          </p:cNvSpPr>
          <p:nvPr>
            <p:ph idx="1"/>
          </p:nvPr>
        </p:nvSpPr>
        <p:spPr>
          <a:xfrm>
            <a:off x="1047750" y="749643"/>
            <a:ext cx="7029450" cy="5089182"/>
          </a:xfrm>
        </p:spPr>
        <p:txBody>
          <a:bodyPr/>
          <a:lstStyle/>
          <a:p>
            <a:r>
              <a:rPr lang="en-GB" dirty="0" smtClean="0"/>
              <a:t>Create a class to count the number of cars in a garage</a:t>
            </a:r>
          </a:p>
          <a:p>
            <a:r>
              <a:rPr lang="en-GB" dirty="0" smtClean="0"/>
              <a:t>Create a class to represent a garage. Provide a method (procedure) to be called whenever a car enters the garage, and is passed a counter object.</a:t>
            </a:r>
          </a:p>
          <a:p>
            <a:r>
              <a:rPr lang="en-GB" dirty="0" smtClean="0"/>
              <a:t>A property company owns 3 garages, write code to demonstrate how the counter and garage classes could be used to determine the total cards currently parked in the garages.</a:t>
            </a:r>
          </a:p>
          <a:p>
            <a:r>
              <a:rPr lang="en-GB" dirty="0" smtClean="0"/>
              <a:t>Note: you should only need one counter object</a:t>
            </a: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1677906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83637"/>
          </a:xfrm>
        </p:spPr>
        <p:txBody>
          <a:bodyPr/>
          <a:lstStyle/>
          <a:p>
            <a:r>
              <a:rPr lang="en-GB" dirty="0" smtClean="0"/>
              <a:t>Test Methods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481458" y="2071389"/>
            <a:ext cx="2424062" cy="1200329"/>
          </a:xfrm>
          <a:prstGeom prst="rect">
            <a:avLst/>
          </a:prstGeom>
          <a:noFill/>
        </p:spPr>
        <p:txBody>
          <a:bodyPr wrap="none" rtlCol="0">
            <a:spAutoFit/>
          </a:bodyPr>
          <a:lstStyle/>
          <a:p>
            <a:r>
              <a:rPr lang="en-GB" dirty="0" smtClean="0"/>
              <a:t>if( </a:t>
            </a:r>
            <a:r>
              <a:rPr lang="en-GB" dirty="0" err="1" smtClean="0"/>
              <a:t>object</a:t>
            </a:r>
            <a:r>
              <a:rPr lang="en-GB" dirty="0" err="1" smtClean="0">
                <a:sym typeface="Wingdings" panose="05000000000000000000" pitchFamily="2" charset="2"/>
              </a:rPr>
              <a:t></a:t>
            </a:r>
            <a:r>
              <a:rPr lang="en-GB" dirty="0" err="1" smtClean="0"/>
              <a:t>IsReady</a:t>
            </a:r>
            <a:r>
              <a:rPr lang="en-GB" dirty="0" smtClean="0"/>
              <a:t>() )</a:t>
            </a:r>
            <a:br>
              <a:rPr lang="en-GB" dirty="0" smtClean="0"/>
            </a:br>
            <a:r>
              <a:rPr lang="en-GB" dirty="0" smtClean="0"/>
              <a:t>{</a:t>
            </a:r>
            <a:br>
              <a:rPr lang="en-GB" dirty="0" smtClean="0"/>
            </a:br>
            <a:r>
              <a:rPr lang="en-GB" dirty="0" smtClean="0"/>
              <a:t>   …..</a:t>
            </a:r>
            <a:br>
              <a:rPr lang="en-GB" dirty="0" smtClean="0"/>
            </a:br>
            <a:r>
              <a:rPr lang="en-GB" dirty="0" smtClean="0"/>
              <a:t>}</a:t>
            </a:r>
            <a:endParaRPr lang="en-GB" dirty="0"/>
          </a:p>
        </p:txBody>
      </p:sp>
      <p:sp>
        <p:nvSpPr>
          <p:cNvPr id="6" name="TextBox 5"/>
          <p:cNvSpPr txBox="1"/>
          <p:nvPr/>
        </p:nvSpPr>
        <p:spPr>
          <a:xfrm>
            <a:off x="5626541" y="4041844"/>
            <a:ext cx="2962671" cy="1200329"/>
          </a:xfrm>
          <a:prstGeom prst="rect">
            <a:avLst/>
          </a:prstGeom>
          <a:noFill/>
        </p:spPr>
        <p:txBody>
          <a:bodyPr wrap="none" rtlCol="0">
            <a:spAutoFit/>
          </a:bodyPr>
          <a:lstStyle/>
          <a:p>
            <a:r>
              <a:rPr lang="en-GB" dirty="0" smtClean="0"/>
              <a:t>if( </a:t>
            </a:r>
            <a:r>
              <a:rPr lang="en-GB" dirty="0" err="1" smtClean="0"/>
              <a:t>object</a:t>
            </a:r>
            <a:r>
              <a:rPr lang="en-GB" dirty="0" err="1" smtClean="0">
                <a:sym typeface="Wingdings" panose="05000000000000000000" pitchFamily="2" charset="2"/>
              </a:rPr>
              <a:t></a:t>
            </a:r>
            <a:r>
              <a:rPr lang="en-GB" i="1" dirty="0" err="1" smtClean="0"/>
              <a:t>MethodName</a:t>
            </a:r>
            <a:r>
              <a:rPr lang="en-GB" dirty="0" smtClean="0"/>
              <a:t>() )</a:t>
            </a:r>
            <a:br>
              <a:rPr lang="en-GB" dirty="0" smtClean="0"/>
            </a:br>
            <a:r>
              <a:rPr lang="en-GB" dirty="0" smtClean="0"/>
              <a:t>{</a:t>
            </a:r>
            <a:br>
              <a:rPr lang="en-GB" dirty="0" smtClean="0"/>
            </a:br>
            <a:r>
              <a:rPr lang="en-GB" dirty="0" smtClean="0"/>
              <a:t>   …..</a:t>
            </a:r>
            <a:br>
              <a:rPr lang="en-GB" dirty="0" smtClean="0"/>
            </a:br>
            <a:r>
              <a:rPr lang="en-GB" dirty="0" smtClean="0"/>
              <a:t>}</a:t>
            </a:r>
            <a:endParaRPr lang="en-GB" dirty="0"/>
          </a:p>
        </p:txBody>
      </p:sp>
      <p:sp>
        <p:nvSpPr>
          <p:cNvPr id="7" name="TextBox 6"/>
          <p:cNvSpPr txBox="1"/>
          <p:nvPr/>
        </p:nvSpPr>
        <p:spPr>
          <a:xfrm>
            <a:off x="551933" y="783826"/>
            <a:ext cx="8213125" cy="400110"/>
          </a:xfrm>
          <a:prstGeom prst="rect">
            <a:avLst/>
          </a:prstGeom>
          <a:noFill/>
        </p:spPr>
        <p:txBody>
          <a:bodyPr wrap="square" rtlCol="0">
            <a:spAutoFit/>
          </a:bodyPr>
          <a:lstStyle/>
          <a:p>
            <a:pPr marL="0" indent="0">
              <a:buNone/>
            </a:pPr>
            <a:r>
              <a:rPr lang="en-GB" sz="2000" b="1" dirty="0" smtClean="0">
                <a:solidFill>
                  <a:srgbClr val="FF0000"/>
                </a:solidFill>
              </a:rPr>
              <a:t>bool</a:t>
            </a:r>
            <a:r>
              <a:rPr lang="en-GB" sz="2000" dirty="0" smtClean="0">
                <a:solidFill>
                  <a:srgbClr val="FF0000"/>
                </a:solidFill>
              </a:rPr>
              <a:t> </a:t>
            </a:r>
            <a:r>
              <a:rPr lang="en-GB" sz="2000" i="1" dirty="0" err="1"/>
              <a:t>MethodName</a:t>
            </a:r>
            <a:r>
              <a:rPr lang="en-GB" sz="2000" dirty="0"/>
              <a:t>(</a:t>
            </a:r>
            <a:r>
              <a:rPr lang="en-GB" altLang="en-US" sz="2000" i="1" dirty="0"/>
              <a:t>argumentDeclaration1</a:t>
            </a:r>
            <a:r>
              <a:rPr lang="en-GB" altLang="en-US" sz="2000" dirty="0"/>
              <a:t>, </a:t>
            </a:r>
            <a:r>
              <a:rPr lang="en-GB" altLang="en-US" sz="2000" i="1" dirty="0"/>
              <a:t>argumentDeclaration2</a:t>
            </a:r>
            <a:r>
              <a:rPr lang="en-GB" altLang="en-US" sz="2000" dirty="0"/>
              <a:t>, ….)</a:t>
            </a:r>
            <a:endParaRPr lang="en-GB" sz="2000" dirty="0"/>
          </a:p>
        </p:txBody>
      </p:sp>
      <p:sp>
        <p:nvSpPr>
          <p:cNvPr id="9" name="TextBox 8"/>
          <p:cNvSpPr txBox="1"/>
          <p:nvPr/>
        </p:nvSpPr>
        <p:spPr>
          <a:xfrm>
            <a:off x="657674" y="1779687"/>
            <a:ext cx="4108817" cy="2862322"/>
          </a:xfrm>
          <a:prstGeom prst="rect">
            <a:avLst/>
          </a:prstGeom>
          <a:noFill/>
        </p:spPr>
        <p:txBody>
          <a:bodyPr wrap="none" rtlCol="0">
            <a:spAutoFit/>
          </a:bodyPr>
          <a:lstStyle/>
          <a:p>
            <a:pPr marL="0" indent="0">
              <a:buFont typeface="Monotype Sorts" pitchFamily="2" charset="2"/>
              <a:buNone/>
            </a:pPr>
            <a:r>
              <a:rPr lang="en-GB" dirty="0"/>
              <a:t>class </a:t>
            </a:r>
            <a:r>
              <a:rPr lang="en-GB" i="1" dirty="0" err="1" smtClean="0"/>
              <a:t>ClassName</a:t>
            </a:r>
            <a:r>
              <a:rPr lang="en-GB" dirty="0"/>
              <a:t/>
            </a:r>
            <a:br>
              <a:rPr lang="en-GB" dirty="0"/>
            </a:br>
            <a:r>
              <a:rPr lang="en-GB" dirty="0"/>
              <a:t>{</a:t>
            </a:r>
            <a:br>
              <a:rPr lang="en-GB" dirty="0"/>
            </a:br>
            <a:r>
              <a:rPr lang="en-GB" dirty="0"/>
              <a:t>      // Attributes</a:t>
            </a:r>
            <a:br>
              <a:rPr lang="en-GB" dirty="0"/>
            </a:br>
            <a:r>
              <a:rPr lang="en-GB" dirty="0" smtClean="0"/>
              <a:t>      </a:t>
            </a:r>
            <a:r>
              <a:rPr lang="en-GB" dirty="0"/>
              <a:t>// </a:t>
            </a:r>
            <a:r>
              <a:rPr lang="en-GB" dirty="0" smtClean="0"/>
              <a:t>Constructors</a:t>
            </a:r>
            <a:br>
              <a:rPr lang="en-GB" dirty="0" smtClean="0"/>
            </a:br>
            <a:r>
              <a:rPr lang="en-GB" dirty="0" smtClean="0"/>
              <a:t>      // Properties</a:t>
            </a:r>
            <a:r>
              <a:rPr lang="en-GB" dirty="0"/>
              <a:t/>
            </a:r>
            <a:br>
              <a:rPr lang="en-GB" dirty="0"/>
            </a:br>
            <a:r>
              <a:rPr lang="en-GB" dirty="0"/>
              <a:t>      // </a:t>
            </a:r>
            <a:r>
              <a:rPr lang="en-GB" dirty="0" smtClean="0"/>
              <a:t>Methods</a:t>
            </a:r>
          </a:p>
          <a:p>
            <a:pPr marL="0" indent="0">
              <a:buFont typeface="Monotype Sorts" pitchFamily="2" charset="2"/>
              <a:buNone/>
            </a:pPr>
            <a:r>
              <a:rPr lang="en-GB" dirty="0" smtClean="0"/>
              <a:t>public:</a:t>
            </a:r>
            <a:br>
              <a:rPr lang="en-GB" dirty="0" smtClean="0"/>
            </a:br>
            <a:r>
              <a:rPr lang="en-GB" dirty="0" smtClean="0"/>
              <a:t>      </a:t>
            </a:r>
            <a:r>
              <a:rPr lang="en-GB" b="1" dirty="0" smtClean="0"/>
              <a:t>bool</a:t>
            </a:r>
            <a:r>
              <a:rPr lang="en-GB" dirty="0" smtClean="0"/>
              <a:t> </a:t>
            </a:r>
            <a:r>
              <a:rPr lang="en-GB" dirty="0" err="1" smtClean="0"/>
              <a:t>IsReady</a:t>
            </a:r>
            <a:r>
              <a:rPr lang="en-GB" dirty="0" smtClean="0"/>
              <a:t>();</a:t>
            </a:r>
            <a:br>
              <a:rPr lang="en-GB" dirty="0" smtClean="0"/>
            </a:br>
            <a:r>
              <a:rPr lang="en-GB" dirty="0" smtClean="0"/>
              <a:t>      </a:t>
            </a:r>
            <a:r>
              <a:rPr lang="en-GB" b="1" dirty="0" smtClean="0"/>
              <a:t>bool</a:t>
            </a:r>
            <a:r>
              <a:rPr lang="en-GB" dirty="0" smtClean="0"/>
              <a:t> </a:t>
            </a:r>
            <a:r>
              <a:rPr lang="en-GB" i="1" dirty="0" err="1" smtClean="0"/>
              <a:t>MethodName</a:t>
            </a:r>
            <a:r>
              <a:rPr lang="en-GB" dirty="0" smtClean="0"/>
              <a:t>(arguments….);</a:t>
            </a:r>
            <a:br>
              <a:rPr lang="en-GB" dirty="0" smtClean="0"/>
            </a:br>
            <a:r>
              <a:rPr lang="en-GB" dirty="0" smtClean="0"/>
              <a:t>};</a:t>
            </a:r>
            <a:endParaRPr lang="en-GB" dirty="0"/>
          </a:p>
        </p:txBody>
      </p:sp>
    </p:spTree>
    <p:extLst>
      <p:ext uri="{BB962C8B-B14F-4D97-AF65-F5344CB8AC3E}">
        <p14:creationId xmlns:p14="http://schemas.microsoft.com/office/powerpoint/2010/main" val="2016753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12</a:t>
            </a:r>
            <a:endParaRPr lang="en-GB" dirty="0"/>
          </a:p>
        </p:txBody>
      </p:sp>
      <p:sp>
        <p:nvSpPr>
          <p:cNvPr id="3" name="Content Placeholder 2"/>
          <p:cNvSpPr>
            <a:spLocks noGrp="1"/>
          </p:cNvSpPr>
          <p:nvPr>
            <p:ph idx="1"/>
          </p:nvPr>
        </p:nvSpPr>
        <p:spPr>
          <a:xfrm>
            <a:off x="1047750" y="954632"/>
            <a:ext cx="7029450" cy="4884193"/>
          </a:xfrm>
        </p:spPr>
        <p:txBody>
          <a:bodyPr/>
          <a:lstStyle/>
          <a:p>
            <a:r>
              <a:rPr lang="en-GB" dirty="0" smtClean="0"/>
              <a:t>Create a class to create the full name of user</a:t>
            </a:r>
            <a:br>
              <a:rPr lang="en-GB" dirty="0" smtClean="0"/>
            </a:br>
            <a:r>
              <a:rPr lang="en-GB" dirty="0" smtClean="0"/>
              <a:t>Attributes: first name, second name, ….. (add more?)</a:t>
            </a:r>
            <a:br>
              <a:rPr lang="en-GB" dirty="0" smtClean="0"/>
            </a:br>
            <a:r>
              <a:rPr lang="en-GB" dirty="0" smtClean="0"/>
              <a:t>Properties: Set first name, Set second name</a:t>
            </a:r>
            <a:br>
              <a:rPr lang="en-GB" dirty="0" smtClean="0"/>
            </a:br>
            <a:r>
              <a:rPr lang="en-GB" dirty="0" smtClean="0"/>
              <a:t>Method (functions):</a:t>
            </a:r>
            <a:br>
              <a:rPr lang="en-GB" dirty="0" smtClean="0"/>
            </a:br>
            <a:r>
              <a:rPr lang="en-GB" dirty="0" smtClean="0"/>
              <a:t>1. Build full name string e.g. “Bob Williams”</a:t>
            </a:r>
            <a:br>
              <a:rPr lang="en-GB" dirty="0" smtClean="0"/>
            </a:br>
            <a:r>
              <a:rPr lang="en-GB" dirty="0" smtClean="0"/>
              <a:t>2. Ready test, return </a:t>
            </a:r>
            <a:r>
              <a:rPr lang="en-GB" b="1" dirty="0" smtClean="0"/>
              <a:t>true only if both </a:t>
            </a:r>
            <a:r>
              <a:rPr lang="en-GB" dirty="0" smtClean="0"/>
              <a:t>the first name and the second name strings have be provided</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212566" y="3289635"/>
            <a:ext cx="8951489" cy="3139321"/>
          </a:xfrm>
          <a:prstGeom prst="rect">
            <a:avLst/>
          </a:prstGeom>
          <a:noFill/>
          <a:ln w="19050">
            <a:solidFill>
              <a:schemeClr val="tx1"/>
            </a:solidFill>
            <a:prstDash val="dash"/>
          </a:ln>
        </p:spPr>
        <p:txBody>
          <a:bodyPr wrap="none" rtlCol="0">
            <a:spAutoFit/>
          </a:bodyPr>
          <a:lstStyle/>
          <a:p>
            <a:r>
              <a:rPr lang="en-GB" u="sng" dirty="0" smtClean="0"/>
              <a:t>Usage should look something like this:</a:t>
            </a:r>
            <a:r>
              <a:rPr lang="en-GB" dirty="0" smtClean="0"/>
              <a:t/>
            </a:r>
            <a:br>
              <a:rPr lang="en-GB" dirty="0" smtClean="0"/>
            </a:br>
            <a:r>
              <a:rPr lang="en-GB" dirty="0" smtClean="0"/>
              <a:t/>
            </a:r>
            <a:br>
              <a:rPr lang="en-GB" dirty="0" smtClean="0"/>
            </a:br>
            <a:r>
              <a:rPr lang="en-GB" dirty="0" err="1" smtClean="0"/>
              <a:t>NameBuilder</a:t>
            </a:r>
            <a:r>
              <a:rPr lang="en-GB" dirty="0" smtClean="0"/>
              <a:t> *</a:t>
            </a:r>
            <a:r>
              <a:rPr lang="en-GB" dirty="0" err="1" smtClean="0"/>
              <a:t>fullName</a:t>
            </a:r>
            <a:r>
              <a:rPr lang="en-GB" dirty="0" smtClean="0"/>
              <a:t> = new </a:t>
            </a:r>
            <a:r>
              <a:rPr lang="en-GB" dirty="0" err="1" smtClean="0"/>
              <a:t>NameBuilder</a:t>
            </a:r>
            <a:r>
              <a:rPr lang="en-GB" dirty="0" smtClean="0"/>
              <a:t>();</a:t>
            </a:r>
            <a:br>
              <a:rPr lang="en-GB" dirty="0" smtClean="0"/>
            </a:br>
            <a:r>
              <a:rPr lang="en-GB" dirty="0" smtClean="0"/>
              <a:t/>
            </a:r>
            <a:br>
              <a:rPr lang="en-GB" dirty="0" smtClean="0"/>
            </a:br>
            <a:r>
              <a:rPr lang="en-GB" dirty="0" err="1" smtClean="0"/>
              <a:t>fullName</a:t>
            </a:r>
            <a:r>
              <a:rPr lang="en-GB" dirty="0" err="1" smtClean="0">
                <a:sym typeface="Wingdings" panose="05000000000000000000" pitchFamily="2" charset="2"/>
              </a:rPr>
              <a:t></a:t>
            </a:r>
            <a:r>
              <a:rPr lang="en-GB" dirty="0" err="1" smtClean="0"/>
              <a:t>SetFirstName</a:t>
            </a:r>
            <a:r>
              <a:rPr lang="en-GB" dirty="0" smtClean="0"/>
              <a:t>(“Bob”);          // Must call both these methods</a:t>
            </a:r>
            <a:br>
              <a:rPr lang="en-GB" dirty="0" smtClean="0"/>
            </a:br>
            <a:r>
              <a:rPr lang="en-GB" dirty="0" err="1" smtClean="0"/>
              <a:t>fullName</a:t>
            </a:r>
            <a:r>
              <a:rPr lang="en-GB" dirty="0" err="1" smtClean="0">
                <a:sym typeface="Wingdings" panose="05000000000000000000" pitchFamily="2" charset="2"/>
              </a:rPr>
              <a:t></a:t>
            </a:r>
            <a:r>
              <a:rPr lang="en-GB" dirty="0" err="1" smtClean="0"/>
              <a:t>SetLastName</a:t>
            </a:r>
            <a:r>
              <a:rPr lang="en-GB" dirty="0" smtClean="0"/>
              <a:t>(“Williams”);</a:t>
            </a:r>
            <a:br>
              <a:rPr lang="en-GB" dirty="0" smtClean="0"/>
            </a:br>
            <a:r>
              <a:rPr lang="en-GB" dirty="0" smtClean="0"/>
              <a:t/>
            </a:r>
            <a:br>
              <a:rPr lang="en-GB" dirty="0" smtClean="0"/>
            </a:br>
            <a:r>
              <a:rPr lang="en-GB" dirty="0" smtClean="0"/>
              <a:t>if(</a:t>
            </a:r>
            <a:r>
              <a:rPr lang="en-GB" dirty="0" err="1" smtClean="0"/>
              <a:t>fullName</a:t>
            </a:r>
            <a:r>
              <a:rPr lang="en-GB" dirty="0" err="1" smtClean="0">
                <a:sym typeface="Wingdings" panose="05000000000000000000" pitchFamily="2" charset="2"/>
              </a:rPr>
              <a:t></a:t>
            </a:r>
            <a:r>
              <a:rPr lang="en-GB" b="1" dirty="0" err="1" smtClean="0"/>
              <a:t>IsReady</a:t>
            </a:r>
            <a:r>
              <a:rPr lang="en-GB" b="1" dirty="0" smtClean="0"/>
              <a:t>()</a:t>
            </a:r>
            <a:r>
              <a:rPr lang="en-GB" dirty="0" smtClean="0"/>
              <a:t>)    // If both first and last names have </a:t>
            </a:r>
            <a:r>
              <a:rPr lang="en-GB" dirty="0" err="1" smtClean="0"/>
              <a:t>beenset</a:t>
            </a:r>
            <a:r>
              <a:rPr lang="en-GB" dirty="0" smtClean="0"/>
              <a:t> then this is true</a:t>
            </a:r>
            <a:br>
              <a:rPr lang="en-GB" dirty="0" smtClean="0"/>
            </a:br>
            <a:r>
              <a:rPr lang="en-GB" dirty="0" smtClean="0"/>
              <a:t>{</a:t>
            </a:r>
            <a:br>
              <a:rPr lang="en-GB" dirty="0" smtClean="0"/>
            </a:br>
            <a:r>
              <a:rPr lang="en-GB" dirty="0" smtClean="0"/>
              <a:t>    </a:t>
            </a:r>
            <a:r>
              <a:rPr lang="en-GB" dirty="0" err="1" smtClean="0"/>
              <a:t>Console.WriteLine</a:t>
            </a:r>
            <a:r>
              <a:rPr lang="en-GB" dirty="0" smtClean="0"/>
              <a:t>(“Full name {0}”, </a:t>
            </a:r>
            <a:r>
              <a:rPr lang="en-GB" dirty="0" err="1" smtClean="0"/>
              <a:t>fullName</a:t>
            </a:r>
            <a:r>
              <a:rPr lang="en-GB" dirty="0" err="1" smtClean="0">
                <a:sym typeface="Wingdings" panose="05000000000000000000" pitchFamily="2" charset="2"/>
              </a:rPr>
              <a:t></a:t>
            </a:r>
            <a:r>
              <a:rPr lang="en-GB" dirty="0" err="1" smtClean="0"/>
              <a:t>BuildName</a:t>
            </a:r>
            <a:r>
              <a:rPr lang="en-GB" dirty="0" smtClean="0"/>
              <a:t>());</a:t>
            </a:r>
            <a:br>
              <a:rPr lang="en-GB" dirty="0" smtClean="0"/>
            </a:br>
            <a:r>
              <a:rPr lang="en-GB" dirty="0" smtClean="0"/>
              <a:t>}</a:t>
            </a:r>
            <a:endParaRPr lang="en-GB" dirty="0"/>
          </a:p>
        </p:txBody>
      </p:sp>
    </p:spTree>
    <p:extLst>
      <p:ext uri="{BB962C8B-B14F-4D97-AF65-F5344CB8AC3E}">
        <p14:creationId xmlns:p14="http://schemas.microsoft.com/office/powerpoint/2010/main" val="3631616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51935"/>
          </a:xfrm>
        </p:spPr>
        <p:txBody>
          <a:bodyPr/>
          <a:lstStyle/>
          <a:p>
            <a:r>
              <a:rPr lang="en-GB" dirty="0" smtClean="0"/>
              <a:t>Long lived objects</a:t>
            </a:r>
            <a:endParaRPr lang="en-GB" dirty="0"/>
          </a:p>
        </p:txBody>
      </p:sp>
      <p:sp>
        <p:nvSpPr>
          <p:cNvPr id="3" name="Content Placeholder 2"/>
          <p:cNvSpPr>
            <a:spLocks noGrp="1"/>
          </p:cNvSpPr>
          <p:nvPr>
            <p:ph idx="1"/>
          </p:nvPr>
        </p:nvSpPr>
        <p:spPr>
          <a:xfrm>
            <a:off x="1023037" y="1430080"/>
            <a:ext cx="7029450" cy="2200991"/>
          </a:xfrm>
        </p:spPr>
        <p:txBody>
          <a:bodyPr/>
          <a:lstStyle/>
          <a:p>
            <a:r>
              <a:rPr lang="en-GB" dirty="0"/>
              <a:t>Avoid </a:t>
            </a:r>
            <a:r>
              <a:rPr lang="en-GB" dirty="0" smtClean="0"/>
              <a:t>creating and returning </a:t>
            </a:r>
            <a:r>
              <a:rPr lang="en-GB" dirty="0"/>
              <a:t>objects from </a:t>
            </a:r>
            <a:r>
              <a:rPr lang="en-GB" dirty="0" smtClean="0"/>
              <a:t>methods</a:t>
            </a:r>
          </a:p>
          <a:p>
            <a:pPr lvl="1"/>
            <a:r>
              <a:rPr lang="en-GB" dirty="0" smtClean="0"/>
              <a:t>except when you really know what you are doing ;-)  </a:t>
            </a:r>
          </a:p>
          <a:p>
            <a:pPr lvl="1"/>
            <a:r>
              <a:rPr lang="en-GB" dirty="0" smtClean="0"/>
              <a:t>you often forget to delete them </a:t>
            </a:r>
          </a:p>
          <a:p>
            <a:endParaRPr lang="en-GB" dirty="0" smtClean="0"/>
          </a:p>
          <a:p>
            <a:r>
              <a:rPr lang="en-GB" dirty="0" smtClean="0"/>
              <a:t>TIP: Create and delete objects in same class</a:t>
            </a:r>
          </a:p>
          <a:p>
            <a:pPr lvl="1"/>
            <a:r>
              <a:rPr lang="en-GB" dirty="0" smtClean="0"/>
              <a:t>Objects </a:t>
            </a:r>
            <a:r>
              <a:rPr lang="en-GB" dirty="0"/>
              <a:t>are commonly stored on arrays, lists, etc., when we want them to exist beyond the method that created them</a:t>
            </a:r>
          </a:p>
          <a:p>
            <a:pPr lvl="1"/>
            <a:r>
              <a:rPr lang="en-GB" dirty="0" smtClean="0"/>
              <a:t>Store the array or data structure in a class that is designed to manage or control access to it.</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GD &amp; H</a:t>
            </a:r>
            <a:endParaRPr lang="en-US" altLang="en-US" dirty="0"/>
          </a:p>
        </p:txBody>
      </p:sp>
    </p:spTree>
    <p:extLst>
      <p:ext uri="{BB962C8B-B14F-4D97-AF65-F5344CB8AC3E}">
        <p14:creationId xmlns:p14="http://schemas.microsoft.com/office/powerpoint/2010/main" val="224505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77795"/>
          </a:xfrm>
        </p:spPr>
        <p:txBody>
          <a:bodyPr/>
          <a:lstStyle/>
          <a:p>
            <a:r>
              <a:rPr lang="en-GB" dirty="0" smtClean="0"/>
              <a:t>Example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7" name="TextBox 6"/>
          <p:cNvSpPr txBox="1"/>
          <p:nvPr/>
        </p:nvSpPr>
        <p:spPr>
          <a:xfrm>
            <a:off x="257175" y="263607"/>
            <a:ext cx="4557658" cy="2031325"/>
          </a:xfrm>
          <a:prstGeom prst="rect">
            <a:avLst/>
          </a:prstGeom>
          <a:noFill/>
        </p:spPr>
        <p:txBody>
          <a:bodyPr wrap="none" rtlCol="0">
            <a:spAutoFit/>
          </a:bodyPr>
          <a:lstStyle/>
          <a:p>
            <a:pPr marL="0" indent="0">
              <a:buFont typeface="Monotype Sorts" pitchFamily="2" charset="2"/>
              <a:buNone/>
            </a:pPr>
            <a:r>
              <a:rPr lang="en-GB" b="1" u="sng" dirty="0" smtClean="0"/>
              <a:t>CarCostCalculator.cpp</a:t>
            </a:r>
            <a:br>
              <a:rPr lang="en-GB" b="1" u="sng" dirty="0" smtClean="0"/>
            </a:br>
            <a:endParaRPr lang="en-GB" b="1" u="sng" dirty="0" smtClean="0"/>
          </a:p>
          <a:p>
            <a:pPr marL="0" indent="0">
              <a:buFont typeface="Monotype Sorts" pitchFamily="2" charset="2"/>
              <a:buNone/>
            </a:pPr>
            <a:r>
              <a:rPr lang="en-GB" b="1" dirty="0" smtClean="0"/>
              <a:t>Price </a:t>
            </a:r>
            <a:r>
              <a:rPr lang="en-GB" b="1" dirty="0" smtClean="0">
                <a:solidFill>
                  <a:srgbClr val="FF0000"/>
                </a:solidFill>
              </a:rPr>
              <a:t>*</a:t>
            </a:r>
            <a:r>
              <a:rPr lang="en-GB" dirty="0" err="1" smtClean="0"/>
              <a:t>CarCostCalculator</a:t>
            </a:r>
            <a:r>
              <a:rPr lang="en-GB" dirty="0" smtClean="0"/>
              <a:t>::</a:t>
            </a:r>
            <a:r>
              <a:rPr lang="en-GB" dirty="0" err="1" smtClean="0"/>
              <a:t>CalculatePrice</a:t>
            </a:r>
            <a:r>
              <a:rPr lang="en-GB" dirty="0" smtClean="0"/>
              <a:t>()</a:t>
            </a:r>
            <a:br>
              <a:rPr lang="en-GB" dirty="0" smtClean="0"/>
            </a:br>
            <a:r>
              <a:rPr lang="en-GB" dirty="0" smtClean="0"/>
              <a:t>{</a:t>
            </a:r>
            <a:br>
              <a:rPr lang="en-GB" dirty="0" smtClean="0"/>
            </a:br>
            <a:r>
              <a:rPr lang="en-GB" dirty="0" smtClean="0"/>
              <a:t>     ……calculate pricing …</a:t>
            </a:r>
            <a:br>
              <a:rPr lang="en-GB" dirty="0" smtClean="0"/>
            </a:br>
            <a:r>
              <a:rPr lang="en-GB" dirty="0" smtClean="0"/>
              <a:t>     return </a:t>
            </a:r>
            <a:r>
              <a:rPr lang="en-GB" b="1" dirty="0" smtClean="0"/>
              <a:t>new Price(price, tax)</a:t>
            </a:r>
            <a:r>
              <a:rPr lang="en-GB" dirty="0" smtClean="0"/>
              <a:t>;</a:t>
            </a:r>
            <a:br>
              <a:rPr lang="en-GB" dirty="0" smtClean="0"/>
            </a:br>
            <a:r>
              <a:rPr lang="en-GB" dirty="0" smtClean="0"/>
              <a:t>} </a:t>
            </a:r>
            <a:endParaRPr lang="en-GB" dirty="0"/>
          </a:p>
        </p:txBody>
      </p:sp>
      <p:sp>
        <p:nvSpPr>
          <p:cNvPr id="8" name="TextBox 7"/>
          <p:cNvSpPr txBox="1"/>
          <p:nvPr/>
        </p:nvSpPr>
        <p:spPr>
          <a:xfrm>
            <a:off x="257175" y="2604885"/>
            <a:ext cx="5711820" cy="1477328"/>
          </a:xfrm>
          <a:prstGeom prst="rect">
            <a:avLst/>
          </a:prstGeom>
          <a:noFill/>
        </p:spPr>
        <p:txBody>
          <a:bodyPr wrap="none" rtlCol="0">
            <a:spAutoFit/>
          </a:bodyPr>
          <a:lstStyle/>
          <a:p>
            <a:pPr marL="0" indent="0">
              <a:buFont typeface="Monotype Sorts" pitchFamily="2" charset="2"/>
              <a:buNone/>
            </a:pPr>
            <a:r>
              <a:rPr lang="en-GB" dirty="0"/>
              <a:t>void </a:t>
            </a:r>
            <a:r>
              <a:rPr lang="en-GB" dirty="0" err="1" smtClean="0"/>
              <a:t>CarCostCalculator</a:t>
            </a:r>
            <a:r>
              <a:rPr lang="en-GB" dirty="0" smtClean="0"/>
              <a:t>::</a:t>
            </a:r>
            <a:r>
              <a:rPr lang="en-GB" dirty="0" err="1" smtClean="0"/>
              <a:t>BuildPriceList</a:t>
            </a:r>
            <a:r>
              <a:rPr lang="en-GB" dirty="0" smtClean="0"/>
              <a:t>(</a:t>
            </a:r>
            <a:r>
              <a:rPr lang="en-GB" b="1" dirty="0" err="1" smtClean="0"/>
              <a:t>PriceList</a:t>
            </a:r>
            <a:r>
              <a:rPr lang="en-GB" dirty="0" smtClean="0"/>
              <a:t>  *list)</a:t>
            </a:r>
            <a:br>
              <a:rPr lang="en-GB" dirty="0" smtClean="0"/>
            </a:br>
            <a:r>
              <a:rPr lang="en-GB" dirty="0" smtClean="0"/>
              <a:t>{</a:t>
            </a:r>
            <a:br>
              <a:rPr lang="en-GB" dirty="0" smtClean="0"/>
            </a:br>
            <a:r>
              <a:rPr lang="en-GB" dirty="0" smtClean="0"/>
              <a:t>      ……</a:t>
            </a:r>
            <a:r>
              <a:rPr lang="en-GB" dirty="0"/>
              <a:t>calculate pricing …</a:t>
            </a:r>
            <a:br>
              <a:rPr lang="en-GB" dirty="0"/>
            </a:br>
            <a:r>
              <a:rPr lang="en-GB" dirty="0" smtClean="0"/>
              <a:t>      </a:t>
            </a:r>
            <a:r>
              <a:rPr lang="en-GB" b="1" dirty="0" smtClean="0"/>
              <a:t>list-&gt;</a:t>
            </a:r>
            <a:r>
              <a:rPr lang="en-GB" b="1" dirty="0" err="1" smtClean="0"/>
              <a:t>AddPrice</a:t>
            </a:r>
            <a:r>
              <a:rPr lang="en-GB" dirty="0" smtClean="0"/>
              <a:t>(price, tax);</a:t>
            </a:r>
            <a:br>
              <a:rPr lang="en-GB" dirty="0" smtClean="0"/>
            </a:br>
            <a:r>
              <a:rPr lang="en-GB" dirty="0" smtClean="0"/>
              <a:t>}</a:t>
            </a:r>
            <a:endParaRPr lang="en-GB" dirty="0"/>
          </a:p>
        </p:txBody>
      </p:sp>
      <p:sp>
        <p:nvSpPr>
          <p:cNvPr id="9" name="TextBox 8"/>
          <p:cNvSpPr txBox="1"/>
          <p:nvPr/>
        </p:nvSpPr>
        <p:spPr>
          <a:xfrm>
            <a:off x="439086" y="4782999"/>
            <a:ext cx="2833420" cy="1754326"/>
          </a:xfrm>
          <a:prstGeom prst="rect">
            <a:avLst/>
          </a:prstGeom>
          <a:noFill/>
          <a:ln>
            <a:solidFill>
              <a:schemeClr val="tx1"/>
            </a:solidFill>
          </a:ln>
        </p:spPr>
        <p:txBody>
          <a:bodyPr wrap="square" rtlCol="0">
            <a:spAutoFit/>
          </a:bodyPr>
          <a:lstStyle/>
          <a:p>
            <a:r>
              <a:rPr lang="en-GB" dirty="0" smtClean="0"/>
              <a:t>We have created a </a:t>
            </a:r>
            <a:r>
              <a:rPr lang="en-GB" dirty="0" err="1"/>
              <a:t>PriceList</a:t>
            </a:r>
            <a:r>
              <a:rPr lang="en-GB" dirty="0"/>
              <a:t> </a:t>
            </a:r>
            <a:r>
              <a:rPr lang="en-GB" dirty="0" smtClean="0"/>
              <a:t>class and we can add the price to it.</a:t>
            </a:r>
            <a:br>
              <a:rPr lang="en-GB" dirty="0" smtClean="0"/>
            </a:br>
            <a:r>
              <a:rPr lang="en-GB" dirty="0" smtClean="0"/>
              <a:t>The </a:t>
            </a:r>
            <a:r>
              <a:rPr lang="en-GB" dirty="0" err="1" smtClean="0"/>
              <a:t>PriceList</a:t>
            </a:r>
            <a:r>
              <a:rPr lang="en-GB" dirty="0" smtClean="0"/>
              <a:t> class manages creation and deletion of prices.</a:t>
            </a:r>
            <a:endParaRPr lang="en-GB" dirty="0"/>
          </a:p>
        </p:txBody>
      </p:sp>
      <p:sp>
        <p:nvSpPr>
          <p:cNvPr id="10" name="TextBox 9"/>
          <p:cNvSpPr txBox="1"/>
          <p:nvPr/>
        </p:nvSpPr>
        <p:spPr>
          <a:xfrm>
            <a:off x="4814833" y="1142498"/>
            <a:ext cx="3752956" cy="1200329"/>
          </a:xfrm>
          <a:prstGeom prst="rect">
            <a:avLst/>
          </a:prstGeom>
          <a:noFill/>
        </p:spPr>
        <p:txBody>
          <a:bodyPr wrap="square" rtlCol="0">
            <a:spAutoFit/>
          </a:bodyPr>
          <a:lstStyle/>
          <a:p>
            <a:r>
              <a:rPr lang="en-GB" b="1" u="sng" dirty="0" smtClean="0">
                <a:solidFill>
                  <a:srgbClr val="FF0000"/>
                </a:solidFill>
              </a:rPr>
              <a:t>If possible, avoid doing this !!</a:t>
            </a:r>
            <a:br>
              <a:rPr lang="en-GB" b="1" u="sng" dirty="0" smtClean="0">
                <a:solidFill>
                  <a:srgbClr val="FF0000"/>
                </a:solidFill>
              </a:rPr>
            </a:br>
            <a:r>
              <a:rPr lang="en-GB" b="1" dirty="0" smtClean="0">
                <a:solidFill>
                  <a:srgbClr val="FF0000"/>
                </a:solidFill>
              </a:rPr>
              <a:t>Creating object and returning it!!</a:t>
            </a:r>
            <a:br>
              <a:rPr lang="en-GB" b="1" dirty="0" smtClean="0">
                <a:solidFill>
                  <a:srgbClr val="FF0000"/>
                </a:solidFill>
              </a:rPr>
            </a:br>
            <a:r>
              <a:rPr lang="en-GB" b="1" dirty="0" smtClean="0">
                <a:solidFill>
                  <a:srgbClr val="FF0000"/>
                </a:solidFill>
              </a:rPr>
              <a:t>Some other class is now responsible for deleting it</a:t>
            </a:r>
            <a:endParaRPr lang="en-GB" b="1" dirty="0">
              <a:solidFill>
                <a:srgbClr val="FF0000"/>
              </a:solidFill>
            </a:endParaRPr>
          </a:p>
        </p:txBody>
      </p:sp>
      <p:cxnSp>
        <p:nvCxnSpPr>
          <p:cNvPr id="5" name="Straight Arrow Connector 4"/>
          <p:cNvCxnSpPr/>
          <p:nvPr/>
        </p:nvCxnSpPr>
        <p:spPr bwMode="auto">
          <a:xfrm flipH="1">
            <a:off x="3781605" y="1796274"/>
            <a:ext cx="1033228" cy="1647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TextBox 10"/>
          <p:cNvSpPr txBox="1"/>
          <p:nvPr/>
        </p:nvSpPr>
        <p:spPr>
          <a:xfrm>
            <a:off x="3924293" y="3400732"/>
            <a:ext cx="5224507" cy="3139321"/>
          </a:xfrm>
          <a:prstGeom prst="rect">
            <a:avLst/>
          </a:prstGeom>
          <a:noFill/>
        </p:spPr>
        <p:txBody>
          <a:bodyPr wrap="none" rtlCol="0">
            <a:spAutoFit/>
          </a:bodyPr>
          <a:lstStyle/>
          <a:p>
            <a:pPr marL="0" indent="0">
              <a:buFont typeface="Monotype Sorts" pitchFamily="2" charset="2"/>
              <a:buNone/>
            </a:pPr>
            <a:r>
              <a:rPr lang="en-GB" dirty="0"/>
              <a:t>void </a:t>
            </a:r>
            <a:r>
              <a:rPr lang="en-GB" dirty="0" err="1" smtClean="0"/>
              <a:t>PriceList</a:t>
            </a:r>
            <a:r>
              <a:rPr lang="en-GB" dirty="0" smtClean="0"/>
              <a:t>::</a:t>
            </a:r>
            <a:r>
              <a:rPr lang="en-GB" dirty="0" err="1" smtClean="0"/>
              <a:t>AddPrice</a:t>
            </a:r>
            <a:r>
              <a:rPr lang="en-GB" dirty="0" smtClean="0"/>
              <a:t>(double price, double tax)</a:t>
            </a:r>
            <a:br>
              <a:rPr lang="en-GB" dirty="0" smtClean="0"/>
            </a:br>
            <a:r>
              <a:rPr lang="en-GB" dirty="0" smtClean="0"/>
              <a:t>{</a:t>
            </a:r>
            <a:br>
              <a:rPr lang="en-GB" dirty="0" smtClean="0"/>
            </a:br>
            <a:r>
              <a:rPr lang="en-GB" dirty="0" smtClean="0"/>
              <a:t>      Price </a:t>
            </a:r>
            <a:r>
              <a:rPr lang="en-GB" dirty="0" err="1" smtClean="0"/>
              <a:t>priceEntry</a:t>
            </a:r>
            <a:r>
              <a:rPr lang="en-GB" dirty="0" smtClean="0"/>
              <a:t>= new Price(price, tax);</a:t>
            </a:r>
            <a:r>
              <a:rPr lang="en-GB" dirty="0"/>
              <a:t/>
            </a:r>
            <a:br>
              <a:rPr lang="en-GB" dirty="0"/>
            </a:br>
            <a:r>
              <a:rPr lang="en-GB" dirty="0" smtClean="0"/>
              <a:t>      list-&gt;Add(</a:t>
            </a:r>
            <a:r>
              <a:rPr lang="en-GB" dirty="0" err="1" smtClean="0"/>
              <a:t>priceEntry</a:t>
            </a:r>
            <a:r>
              <a:rPr lang="en-GB" dirty="0" smtClean="0"/>
              <a:t>);</a:t>
            </a:r>
            <a:br>
              <a:rPr lang="en-GB" dirty="0" smtClean="0"/>
            </a:br>
            <a:r>
              <a:rPr lang="en-GB" dirty="0" smtClean="0"/>
              <a:t>}</a:t>
            </a:r>
          </a:p>
          <a:p>
            <a:pPr marL="0" indent="0">
              <a:buFont typeface="Monotype Sorts" pitchFamily="2" charset="2"/>
              <a:buNone/>
            </a:pPr>
            <a:endParaRPr lang="en-GB" dirty="0"/>
          </a:p>
          <a:p>
            <a:r>
              <a:rPr lang="en-GB" dirty="0"/>
              <a:t>void </a:t>
            </a:r>
            <a:r>
              <a:rPr lang="en-GB" dirty="0" err="1"/>
              <a:t>PriceList</a:t>
            </a:r>
            <a:r>
              <a:rPr lang="en-GB" dirty="0" smtClean="0"/>
              <a:t>::</a:t>
            </a:r>
            <a:r>
              <a:rPr lang="en-GB" dirty="0" err="1" smtClean="0"/>
              <a:t>RemovePrice</a:t>
            </a:r>
            <a:r>
              <a:rPr lang="en-GB" dirty="0" smtClean="0"/>
              <a:t>(Price price)</a:t>
            </a:r>
            <a:r>
              <a:rPr lang="en-GB" dirty="0"/>
              <a:t/>
            </a:r>
            <a:br>
              <a:rPr lang="en-GB" dirty="0"/>
            </a:br>
            <a:r>
              <a:rPr lang="en-GB" dirty="0"/>
              <a:t>{</a:t>
            </a:r>
            <a:br>
              <a:rPr lang="en-GB" dirty="0"/>
            </a:br>
            <a:r>
              <a:rPr lang="en-GB" dirty="0" smtClean="0"/>
              <a:t>      list-&gt;Remove(price);</a:t>
            </a:r>
            <a:br>
              <a:rPr lang="en-GB" dirty="0" smtClean="0"/>
            </a:br>
            <a:r>
              <a:rPr lang="en-GB" dirty="0" smtClean="0"/>
              <a:t>      delete price;</a:t>
            </a:r>
            <a:r>
              <a:rPr lang="en-GB" dirty="0"/>
              <a:t/>
            </a:r>
            <a:br>
              <a:rPr lang="en-GB" dirty="0"/>
            </a:br>
            <a:r>
              <a:rPr lang="en-GB" dirty="0" smtClean="0"/>
              <a:t>}</a:t>
            </a:r>
            <a:endParaRPr lang="en-GB" dirty="0"/>
          </a:p>
        </p:txBody>
      </p:sp>
      <p:sp>
        <p:nvSpPr>
          <p:cNvPr id="3" name="Rectangle 2"/>
          <p:cNvSpPr/>
          <p:nvPr/>
        </p:nvSpPr>
        <p:spPr bwMode="auto">
          <a:xfrm>
            <a:off x="164756" y="700212"/>
            <a:ext cx="8872151" cy="1690485"/>
          </a:xfrm>
          <a:prstGeom prst="rect">
            <a:avLst/>
          </a:prstGeom>
          <a:noFill/>
          <a:ln w="22225"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Rectangle 11"/>
          <p:cNvSpPr/>
          <p:nvPr/>
        </p:nvSpPr>
        <p:spPr bwMode="auto">
          <a:xfrm>
            <a:off x="164499" y="2572396"/>
            <a:ext cx="8872151" cy="4094034"/>
          </a:xfrm>
          <a:prstGeom prst="rect">
            <a:avLst/>
          </a:prstGeom>
          <a:noFill/>
          <a:ln w="22225"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TextBox 12"/>
          <p:cNvSpPr txBox="1"/>
          <p:nvPr/>
        </p:nvSpPr>
        <p:spPr>
          <a:xfrm>
            <a:off x="6691311" y="5890994"/>
            <a:ext cx="2330244" cy="646331"/>
          </a:xfrm>
          <a:prstGeom prst="rect">
            <a:avLst/>
          </a:prstGeom>
          <a:noFill/>
        </p:spPr>
        <p:txBody>
          <a:bodyPr wrap="square" rtlCol="0">
            <a:spAutoFit/>
          </a:bodyPr>
          <a:lstStyle/>
          <a:p>
            <a:r>
              <a:rPr lang="en-GB" b="1" dirty="0" smtClean="0">
                <a:solidFill>
                  <a:srgbClr val="FF0000"/>
                </a:solidFill>
              </a:rPr>
              <a:t>Same class creates and deletes it</a:t>
            </a:r>
            <a:endParaRPr lang="en-GB" b="1" dirty="0">
              <a:solidFill>
                <a:srgbClr val="FF0000"/>
              </a:solidFill>
            </a:endParaRPr>
          </a:p>
        </p:txBody>
      </p:sp>
      <p:cxnSp>
        <p:nvCxnSpPr>
          <p:cNvPr id="14" name="Straight Arrow Connector 13"/>
          <p:cNvCxnSpPr/>
          <p:nvPr/>
        </p:nvCxnSpPr>
        <p:spPr bwMode="auto">
          <a:xfrm flipH="1" flipV="1">
            <a:off x="6936259" y="4300151"/>
            <a:ext cx="733168" cy="15908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p:nvPr/>
        </p:nvCxnSpPr>
        <p:spPr bwMode="auto">
          <a:xfrm flipH="1" flipV="1">
            <a:off x="5684108" y="6120714"/>
            <a:ext cx="1007203" cy="9344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17313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Lists</a:t>
            </a:r>
            <a:endParaRPr lang="en-GB" dirty="0"/>
          </a:p>
        </p:txBody>
      </p:sp>
      <p:sp>
        <p:nvSpPr>
          <p:cNvPr id="3" name="Content Placeholder 2"/>
          <p:cNvSpPr>
            <a:spLocks noGrp="1"/>
          </p:cNvSpPr>
          <p:nvPr>
            <p:ph idx="1"/>
          </p:nvPr>
        </p:nvSpPr>
        <p:spPr>
          <a:xfrm>
            <a:off x="1085850" y="743722"/>
            <a:ext cx="7029450" cy="681424"/>
          </a:xfrm>
        </p:spPr>
        <p:txBody>
          <a:bodyPr/>
          <a:lstStyle/>
          <a:p>
            <a:r>
              <a:rPr lang="en-GB" dirty="0" smtClean="0"/>
              <a:t>Lists are used to hold an arbitrary number of values or objects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642551" y="2081201"/>
            <a:ext cx="6087762" cy="3970318"/>
          </a:xfrm>
          <a:prstGeom prst="rect">
            <a:avLst/>
          </a:prstGeom>
          <a:noFill/>
        </p:spPr>
        <p:txBody>
          <a:bodyPr wrap="square" rtlCol="0">
            <a:spAutoFit/>
          </a:bodyPr>
          <a:lstStyle/>
          <a:p>
            <a:r>
              <a:rPr lang="en-GB" dirty="0" smtClean="0"/>
              <a:t>#include &lt;list&gt;</a:t>
            </a:r>
          </a:p>
          <a:p>
            <a:endParaRPr lang="en-GB" dirty="0"/>
          </a:p>
          <a:p>
            <a:r>
              <a:rPr lang="en-GB" dirty="0" smtClean="0"/>
              <a:t>using namespace </a:t>
            </a:r>
            <a:r>
              <a:rPr lang="en-GB" dirty="0" err="1" smtClean="0"/>
              <a:t>std</a:t>
            </a:r>
            <a:r>
              <a:rPr lang="en-GB" dirty="0" smtClean="0"/>
              <a:t>;</a:t>
            </a:r>
          </a:p>
          <a:p>
            <a:endParaRPr lang="en-GB" dirty="0"/>
          </a:p>
          <a:p>
            <a:r>
              <a:rPr lang="en-GB" dirty="0" smtClean="0"/>
              <a:t>list&lt;</a:t>
            </a:r>
            <a:r>
              <a:rPr lang="en-GB" dirty="0" err="1" smtClean="0"/>
              <a:t>SimpleClass</a:t>
            </a:r>
            <a:r>
              <a:rPr lang="en-GB" dirty="0" smtClean="0"/>
              <a:t>*&gt; </a:t>
            </a:r>
            <a:r>
              <a:rPr lang="en-GB" dirty="0" err="1" smtClean="0"/>
              <a:t>objList</a:t>
            </a:r>
            <a:r>
              <a:rPr lang="en-GB" dirty="0" smtClean="0"/>
              <a:t>;</a:t>
            </a:r>
            <a:endParaRPr lang="en-GB" dirty="0"/>
          </a:p>
          <a:p>
            <a:r>
              <a:rPr lang="en-GB" dirty="0" smtClean="0"/>
              <a:t>list&lt;</a:t>
            </a:r>
            <a:r>
              <a:rPr lang="en-GB" dirty="0" err="1" smtClean="0"/>
              <a:t>SimpleClass</a:t>
            </a:r>
            <a:r>
              <a:rPr lang="en-GB" dirty="0"/>
              <a:t>*&gt;</a:t>
            </a:r>
            <a:r>
              <a:rPr lang="en-GB" b="1" dirty="0"/>
              <a:t>::</a:t>
            </a:r>
            <a:r>
              <a:rPr lang="en-GB" dirty="0"/>
              <a:t>iterator </a:t>
            </a:r>
            <a:r>
              <a:rPr lang="en-GB" dirty="0" err="1"/>
              <a:t>iter</a:t>
            </a:r>
            <a:r>
              <a:rPr lang="en-GB" dirty="0" smtClean="0"/>
              <a:t>;</a:t>
            </a:r>
          </a:p>
          <a:p>
            <a:endParaRPr lang="en-GB" dirty="0"/>
          </a:p>
          <a:p>
            <a:r>
              <a:rPr lang="en-GB" dirty="0" err="1" smtClean="0"/>
              <a:t>objList</a:t>
            </a:r>
            <a:r>
              <a:rPr lang="en-GB" b="1" dirty="0" err="1" smtClean="0"/>
              <a:t>.</a:t>
            </a:r>
            <a:r>
              <a:rPr lang="en-GB" dirty="0" err="1" smtClean="0"/>
              <a:t>push_back</a:t>
            </a:r>
            <a:r>
              <a:rPr lang="en-GB" dirty="0" smtClean="0"/>
              <a:t>(new </a:t>
            </a:r>
            <a:r>
              <a:rPr lang="en-GB" dirty="0" err="1"/>
              <a:t>SimpleClass</a:t>
            </a:r>
            <a:r>
              <a:rPr lang="en-GB" dirty="0"/>
              <a:t>("A</a:t>
            </a:r>
            <a:r>
              <a:rPr lang="en-GB" dirty="0" smtClean="0"/>
              <a:t>"));</a:t>
            </a:r>
            <a:endParaRPr lang="en-GB" dirty="0"/>
          </a:p>
          <a:p>
            <a:r>
              <a:rPr lang="en-GB" dirty="0" err="1" smtClean="0"/>
              <a:t>objList</a:t>
            </a:r>
            <a:r>
              <a:rPr lang="en-GB" b="1" dirty="0" err="1" smtClean="0"/>
              <a:t>.</a:t>
            </a:r>
            <a:r>
              <a:rPr lang="en-GB" dirty="0" err="1" smtClean="0"/>
              <a:t>push_back</a:t>
            </a:r>
            <a:r>
              <a:rPr lang="en-GB" dirty="0" smtClean="0"/>
              <a:t>(new </a:t>
            </a:r>
            <a:r>
              <a:rPr lang="en-GB" dirty="0" err="1"/>
              <a:t>SimpleClass</a:t>
            </a:r>
            <a:r>
              <a:rPr lang="en-GB" dirty="0"/>
              <a:t>("B</a:t>
            </a:r>
            <a:r>
              <a:rPr lang="en-GB" dirty="0" smtClean="0"/>
              <a:t>"));</a:t>
            </a:r>
            <a:endParaRPr lang="en-GB" dirty="0"/>
          </a:p>
          <a:p>
            <a:endParaRPr lang="en-GB" dirty="0"/>
          </a:p>
          <a:p>
            <a:r>
              <a:rPr lang="en-GB" dirty="0"/>
              <a:t>for(</a:t>
            </a:r>
            <a:r>
              <a:rPr lang="en-GB" dirty="0" err="1"/>
              <a:t>iter</a:t>
            </a:r>
            <a:r>
              <a:rPr lang="en-GB" dirty="0"/>
              <a:t> = </a:t>
            </a:r>
            <a:r>
              <a:rPr lang="en-GB" dirty="0" err="1" smtClean="0"/>
              <a:t>objList</a:t>
            </a:r>
            <a:r>
              <a:rPr lang="en-GB" b="1" dirty="0" err="1" smtClean="0"/>
              <a:t>.</a:t>
            </a:r>
            <a:r>
              <a:rPr lang="en-GB" dirty="0" err="1" smtClean="0"/>
              <a:t>begin</a:t>
            </a:r>
            <a:r>
              <a:rPr lang="en-GB" dirty="0"/>
              <a:t>(); </a:t>
            </a:r>
            <a:r>
              <a:rPr lang="en-GB" dirty="0" err="1"/>
              <a:t>iter</a:t>
            </a:r>
            <a:r>
              <a:rPr lang="en-GB" dirty="0"/>
              <a:t> != </a:t>
            </a:r>
            <a:r>
              <a:rPr lang="en-GB" dirty="0" err="1" smtClean="0"/>
              <a:t>objList</a:t>
            </a:r>
            <a:r>
              <a:rPr lang="en-GB" b="1" dirty="0" err="1" smtClean="0"/>
              <a:t>.</a:t>
            </a:r>
            <a:r>
              <a:rPr lang="en-GB" dirty="0" err="1" smtClean="0"/>
              <a:t>end</a:t>
            </a:r>
            <a:r>
              <a:rPr lang="en-GB" dirty="0"/>
              <a:t>(); </a:t>
            </a:r>
            <a:r>
              <a:rPr lang="en-GB" dirty="0" err="1"/>
              <a:t>iter</a:t>
            </a:r>
            <a:r>
              <a:rPr lang="en-GB" dirty="0"/>
              <a:t>++)</a:t>
            </a:r>
          </a:p>
          <a:p>
            <a:r>
              <a:rPr lang="en-GB" dirty="0"/>
              <a:t>{</a:t>
            </a:r>
          </a:p>
          <a:p>
            <a:r>
              <a:rPr lang="en-GB" dirty="0" smtClean="0"/>
              <a:t>     </a:t>
            </a:r>
            <a:r>
              <a:rPr lang="en-GB" dirty="0" err="1" smtClean="0"/>
              <a:t>printf</a:t>
            </a:r>
            <a:r>
              <a:rPr lang="en-GB" dirty="0"/>
              <a:t>("List item %s\r\n", </a:t>
            </a:r>
            <a:r>
              <a:rPr lang="en-GB" b="1" dirty="0"/>
              <a:t>(*</a:t>
            </a:r>
            <a:r>
              <a:rPr lang="en-GB" b="1" dirty="0" err="1"/>
              <a:t>iter</a:t>
            </a:r>
            <a:r>
              <a:rPr lang="en-GB" b="1" dirty="0"/>
              <a:t>)-&gt;</a:t>
            </a:r>
            <a:r>
              <a:rPr lang="en-GB" dirty="0" err="1"/>
              <a:t>GetName</a:t>
            </a:r>
            <a:r>
              <a:rPr lang="en-GB" dirty="0"/>
              <a:t>().</a:t>
            </a:r>
            <a:r>
              <a:rPr lang="en-GB" dirty="0" err="1"/>
              <a:t>c_str</a:t>
            </a:r>
            <a:r>
              <a:rPr lang="en-GB" dirty="0"/>
              <a:t>());</a:t>
            </a:r>
          </a:p>
          <a:p>
            <a:r>
              <a:rPr lang="en-GB" dirty="0"/>
              <a:t>}</a:t>
            </a:r>
          </a:p>
        </p:txBody>
      </p:sp>
      <p:sp>
        <p:nvSpPr>
          <p:cNvPr id="6" name="TextBox 5"/>
          <p:cNvSpPr txBox="1"/>
          <p:nvPr/>
        </p:nvSpPr>
        <p:spPr>
          <a:xfrm>
            <a:off x="5732840" y="1758036"/>
            <a:ext cx="3211135" cy="2308324"/>
          </a:xfrm>
          <a:prstGeom prst="rect">
            <a:avLst/>
          </a:prstGeom>
          <a:noFill/>
        </p:spPr>
        <p:txBody>
          <a:bodyPr wrap="none" rtlCol="0">
            <a:spAutoFit/>
          </a:bodyPr>
          <a:lstStyle/>
          <a:p>
            <a:r>
              <a:rPr lang="en-GB" dirty="0" smtClean="0"/>
              <a:t>class </a:t>
            </a:r>
            <a:r>
              <a:rPr lang="en-GB" dirty="0" err="1" smtClean="0"/>
              <a:t>SimpleClass</a:t>
            </a:r>
            <a:r>
              <a:rPr lang="en-GB" dirty="0" smtClean="0"/>
              <a:t/>
            </a:r>
            <a:br>
              <a:rPr lang="en-GB" dirty="0" smtClean="0"/>
            </a:br>
            <a:r>
              <a:rPr lang="en-GB" dirty="0" smtClean="0"/>
              <a:t>{</a:t>
            </a:r>
            <a:br>
              <a:rPr lang="en-GB" dirty="0" smtClean="0"/>
            </a:br>
            <a:r>
              <a:rPr lang="en-GB" dirty="0" smtClean="0"/>
              <a:t>private:</a:t>
            </a:r>
            <a:br>
              <a:rPr lang="en-GB" dirty="0" smtClean="0"/>
            </a:br>
            <a:r>
              <a:rPr lang="en-GB" dirty="0" smtClean="0"/>
              <a:t>     string   _name;</a:t>
            </a:r>
            <a:br>
              <a:rPr lang="en-GB" dirty="0" smtClean="0"/>
            </a:br>
            <a:r>
              <a:rPr lang="en-GB" dirty="0" smtClean="0"/>
              <a:t>public:</a:t>
            </a:r>
            <a:br>
              <a:rPr lang="en-GB" dirty="0" smtClean="0"/>
            </a:br>
            <a:r>
              <a:rPr lang="en-GB" dirty="0" smtClean="0"/>
              <a:t>     </a:t>
            </a:r>
            <a:r>
              <a:rPr lang="en-GB" dirty="0" err="1" smtClean="0"/>
              <a:t>SimpleClass</a:t>
            </a:r>
            <a:r>
              <a:rPr lang="en-GB" dirty="0" smtClean="0"/>
              <a:t>(string name);</a:t>
            </a:r>
            <a:br>
              <a:rPr lang="en-GB" dirty="0" smtClean="0"/>
            </a:br>
            <a:r>
              <a:rPr lang="en-GB" dirty="0" smtClean="0"/>
              <a:t>     string </a:t>
            </a:r>
            <a:r>
              <a:rPr lang="en-GB" dirty="0" err="1" smtClean="0"/>
              <a:t>GetName</a:t>
            </a:r>
            <a:r>
              <a:rPr lang="en-GB" dirty="0" smtClean="0"/>
              <a:t>();</a:t>
            </a:r>
            <a:br>
              <a:rPr lang="en-GB" dirty="0" smtClean="0"/>
            </a:br>
            <a:r>
              <a:rPr lang="en-GB" dirty="0" smtClean="0"/>
              <a:t>}</a:t>
            </a:r>
            <a:endParaRPr lang="en-GB" dirty="0"/>
          </a:p>
        </p:txBody>
      </p:sp>
      <p:sp>
        <p:nvSpPr>
          <p:cNvPr id="7" name="TextBox 6"/>
          <p:cNvSpPr txBox="1"/>
          <p:nvPr/>
        </p:nvSpPr>
        <p:spPr>
          <a:xfrm>
            <a:off x="6730314" y="4504941"/>
            <a:ext cx="1664044" cy="646331"/>
          </a:xfrm>
          <a:prstGeom prst="rect">
            <a:avLst/>
          </a:prstGeom>
          <a:noFill/>
        </p:spPr>
        <p:txBody>
          <a:bodyPr wrap="square" rtlCol="0">
            <a:spAutoFit/>
          </a:bodyPr>
          <a:lstStyle/>
          <a:p>
            <a:r>
              <a:rPr lang="en-GB" dirty="0" smtClean="0"/>
              <a:t>Add as many as you like</a:t>
            </a:r>
            <a:endParaRPr lang="en-GB" dirty="0"/>
          </a:p>
        </p:txBody>
      </p:sp>
      <p:sp>
        <p:nvSpPr>
          <p:cNvPr id="8" name="Right Brace 7"/>
          <p:cNvSpPr/>
          <p:nvPr/>
        </p:nvSpPr>
        <p:spPr bwMode="auto">
          <a:xfrm>
            <a:off x="5239264" y="4066360"/>
            <a:ext cx="230659" cy="505640"/>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0" name="Straight Arrow Connector 9"/>
          <p:cNvCxnSpPr/>
          <p:nvPr/>
        </p:nvCxnSpPr>
        <p:spPr bwMode="auto">
          <a:xfrm flipH="1" flipV="1">
            <a:off x="5577016" y="4349578"/>
            <a:ext cx="1087395" cy="33775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2402134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25483"/>
          </a:xfrm>
        </p:spPr>
        <p:txBody>
          <a:bodyPr/>
          <a:lstStyle/>
          <a:p>
            <a:r>
              <a:rPr lang="en-GB" dirty="0" smtClean="0"/>
              <a:t>Managing List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48985" y="818167"/>
            <a:ext cx="3557384" cy="2585323"/>
          </a:xfrm>
          <a:prstGeom prst="rect">
            <a:avLst/>
          </a:prstGeom>
          <a:noFill/>
          <a:ln w="15875">
            <a:solidFill>
              <a:schemeClr val="tx1"/>
            </a:solidFill>
            <a:prstDash val="dash"/>
          </a:ln>
        </p:spPr>
        <p:txBody>
          <a:bodyPr wrap="none" rtlCol="0">
            <a:spAutoFit/>
          </a:bodyPr>
          <a:lstStyle/>
          <a:p>
            <a:pPr marL="0" indent="0">
              <a:buFont typeface="Monotype Sorts" pitchFamily="2" charset="2"/>
              <a:buNone/>
            </a:pPr>
            <a:r>
              <a:rPr lang="en-GB" dirty="0" smtClean="0"/>
              <a:t>class </a:t>
            </a:r>
            <a:r>
              <a:rPr lang="en-GB" dirty="0" err="1" smtClean="0"/>
              <a:t>BoatYard</a:t>
            </a:r>
            <a:r>
              <a:rPr lang="en-GB" dirty="0" smtClean="0"/>
              <a:t/>
            </a:r>
            <a:br>
              <a:rPr lang="en-GB" dirty="0" smtClean="0"/>
            </a:br>
            <a:r>
              <a:rPr lang="en-GB" dirty="0" smtClean="0"/>
              <a:t>{</a:t>
            </a:r>
          </a:p>
          <a:p>
            <a:pPr marL="0" indent="0">
              <a:buFont typeface="Monotype Sorts" pitchFamily="2" charset="2"/>
              <a:buNone/>
            </a:pPr>
            <a:r>
              <a:rPr lang="en-GB" dirty="0" smtClean="0"/>
              <a:t>private:</a:t>
            </a:r>
            <a:br>
              <a:rPr lang="en-GB" dirty="0" smtClean="0"/>
            </a:br>
            <a:r>
              <a:rPr lang="en-GB" dirty="0" smtClean="0"/>
              <a:t>    list&lt;Boat*&gt; _boats;</a:t>
            </a:r>
          </a:p>
          <a:p>
            <a:pPr marL="0" indent="0">
              <a:buFont typeface="Monotype Sorts" pitchFamily="2" charset="2"/>
              <a:buNone/>
            </a:pPr>
            <a:endParaRPr lang="en-GB" dirty="0"/>
          </a:p>
          <a:p>
            <a:r>
              <a:rPr lang="en-GB" dirty="0" smtClean="0"/>
              <a:t>public:</a:t>
            </a:r>
            <a:br>
              <a:rPr lang="en-GB" dirty="0" smtClean="0"/>
            </a:br>
            <a:r>
              <a:rPr lang="en-GB" dirty="0" smtClean="0"/>
              <a:t>    void </a:t>
            </a:r>
            <a:r>
              <a:rPr lang="en-GB" dirty="0" err="1" smtClean="0"/>
              <a:t>StoreBoat</a:t>
            </a:r>
            <a:r>
              <a:rPr lang="en-GB" dirty="0" smtClean="0"/>
              <a:t>(Boat *boat);</a:t>
            </a:r>
            <a:br>
              <a:rPr lang="en-GB" dirty="0" smtClean="0"/>
            </a:br>
            <a:r>
              <a:rPr lang="en-GB" dirty="0" smtClean="0"/>
              <a:t>    void </a:t>
            </a:r>
            <a:r>
              <a:rPr lang="en-GB" dirty="0" err="1" smtClean="0"/>
              <a:t>RemoveBoat</a:t>
            </a:r>
            <a:r>
              <a:rPr lang="en-GB" dirty="0" smtClean="0"/>
              <a:t>(Boat *boat);</a:t>
            </a:r>
            <a:r>
              <a:rPr lang="en-GB" dirty="0"/>
              <a:t/>
            </a:r>
            <a:br>
              <a:rPr lang="en-GB" dirty="0"/>
            </a:br>
            <a:r>
              <a:rPr lang="en-GB" dirty="0" smtClean="0"/>
              <a:t>};</a:t>
            </a:r>
            <a:endParaRPr lang="en-GB" dirty="0"/>
          </a:p>
        </p:txBody>
      </p:sp>
      <p:sp>
        <p:nvSpPr>
          <p:cNvPr id="6" name="TextBox 5"/>
          <p:cNvSpPr txBox="1"/>
          <p:nvPr/>
        </p:nvSpPr>
        <p:spPr>
          <a:xfrm>
            <a:off x="5473281" y="4559109"/>
            <a:ext cx="2839239" cy="1200329"/>
          </a:xfrm>
          <a:prstGeom prst="rect">
            <a:avLst/>
          </a:prstGeom>
          <a:solidFill>
            <a:schemeClr val="bg1"/>
          </a:solidFill>
          <a:ln w="15875">
            <a:solidFill>
              <a:schemeClr val="tx1"/>
            </a:solidFill>
            <a:prstDash val="dash"/>
          </a:ln>
        </p:spPr>
        <p:txBody>
          <a:bodyPr wrap="none" rtlCol="0">
            <a:spAutoFit/>
          </a:bodyPr>
          <a:lstStyle/>
          <a:p>
            <a:pPr marL="0" indent="0">
              <a:buFont typeface="Monotype Sorts" pitchFamily="2" charset="2"/>
              <a:buNone/>
            </a:pPr>
            <a:r>
              <a:rPr lang="en-GB" dirty="0" err="1" smtClean="0"/>
              <a:t>BoatYard</a:t>
            </a:r>
            <a:r>
              <a:rPr lang="en-GB" dirty="0" smtClean="0"/>
              <a:t> boatyard;</a:t>
            </a:r>
            <a:br>
              <a:rPr lang="en-GB" dirty="0" smtClean="0"/>
            </a:br>
            <a:r>
              <a:rPr lang="en-GB" dirty="0" smtClean="0"/>
              <a:t>Boat *boat = new Boat();</a:t>
            </a:r>
            <a:br>
              <a:rPr lang="en-GB" dirty="0" smtClean="0"/>
            </a:br>
            <a:endParaRPr lang="en-GB" dirty="0" smtClean="0"/>
          </a:p>
          <a:p>
            <a:pPr marL="0" indent="0">
              <a:buFont typeface="Monotype Sorts" pitchFamily="2" charset="2"/>
              <a:buNone/>
            </a:pPr>
            <a:r>
              <a:rPr lang="en-GB" dirty="0" err="1" smtClean="0"/>
              <a:t>boatyard.StoreBoat</a:t>
            </a:r>
            <a:r>
              <a:rPr lang="en-GB" dirty="0" smtClean="0"/>
              <a:t>(boat);</a:t>
            </a:r>
            <a:endParaRPr lang="en-GB" dirty="0"/>
          </a:p>
        </p:txBody>
      </p:sp>
      <p:sp>
        <p:nvSpPr>
          <p:cNvPr id="9" name="TextBox 8"/>
          <p:cNvSpPr txBox="1"/>
          <p:nvPr/>
        </p:nvSpPr>
        <p:spPr>
          <a:xfrm>
            <a:off x="148985" y="3507821"/>
            <a:ext cx="4309706" cy="2585323"/>
          </a:xfrm>
          <a:prstGeom prst="rect">
            <a:avLst/>
          </a:prstGeom>
          <a:noFill/>
          <a:ln w="15875">
            <a:solidFill>
              <a:schemeClr val="tx1"/>
            </a:solidFill>
            <a:prstDash val="dash"/>
          </a:ln>
        </p:spPr>
        <p:txBody>
          <a:bodyPr wrap="none" rtlCol="0">
            <a:spAutoFit/>
          </a:bodyPr>
          <a:lstStyle/>
          <a:p>
            <a:pPr marL="0" indent="0">
              <a:buFont typeface="Monotype Sorts" pitchFamily="2" charset="2"/>
              <a:buNone/>
            </a:pPr>
            <a:r>
              <a:rPr lang="en-GB" dirty="0" smtClean="0"/>
              <a:t>void </a:t>
            </a:r>
            <a:r>
              <a:rPr lang="en-GB" dirty="0" err="1" smtClean="0"/>
              <a:t>BoatYard</a:t>
            </a:r>
            <a:r>
              <a:rPr lang="en-GB" dirty="0" smtClean="0"/>
              <a:t>::</a:t>
            </a:r>
            <a:r>
              <a:rPr lang="en-GB" dirty="0" err="1" smtClean="0"/>
              <a:t>StoreBoat</a:t>
            </a:r>
            <a:r>
              <a:rPr lang="en-GB" dirty="0" smtClean="0"/>
              <a:t>(Boat *boat)</a:t>
            </a:r>
            <a:br>
              <a:rPr lang="en-GB" dirty="0" smtClean="0"/>
            </a:br>
            <a:r>
              <a:rPr lang="en-GB" dirty="0" smtClean="0"/>
              <a:t>{</a:t>
            </a:r>
          </a:p>
          <a:p>
            <a:pPr marL="0" indent="0">
              <a:buFont typeface="Monotype Sorts" pitchFamily="2" charset="2"/>
              <a:buNone/>
            </a:pPr>
            <a:r>
              <a:rPr lang="en-GB" dirty="0"/>
              <a:t> </a:t>
            </a:r>
            <a:r>
              <a:rPr lang="en-GB" dirty="0" smtClean="0"/>
              <a:t>    this-&gt;_</a:t>
            </a:r>
            <a:r>
              <a:rPr lang="en-GB" dirty="0" err="1" smtClean="0"/>
              <a:t>boats.push_back</a:t>
            </a:r>
            <a:r>
              <a:rPr lang="en-GB" dirty="0" smtClean="0"/>
              <a:t>(boat);</a:t>
            </a:r>
            <a:br>
              <a:rPr lang="en-GB" dirty="0" smtClean="0"/>
            </a:br>
            <a:r>
              <a:rPr lang="en-GB" dirty="0" smtClean="0"/>
              <a:t>}</a:t>
            </a:r>
            <a:br>
              <a:rPr lang="en-GB" dirty="0" smtClean="0"/>
            </a:br>
            <a:endParaRPr lang="en-GB" dirty="0" smtClean="0"/>
          </a:p>
          <a:p>
            <a:pPr marL="0" indent="0">
              <a:buFont typeface="Monotype Sorts" pitchFamily="2" charset="2"/>
              <a:buNone/>
            </a:pPr>
            <a:r>
              <a:rPr lang="en-GB" dirty="0" smtClean="0"/>
              <a:t>void </a:t>
            </a:r>
            <a:r>
              <a:rPr lang="en-GB" dirty="0" err="1" smtClean="0"/>
              <a:t>BoatYard</a:t>
            </a:r>
            <a:r>
              <a:rPr lang="en-GB" dirty="0" smtClean="0"/>
              <a:t>::</a:t>
            </a:r>
            <a:r>
              <a:rPr lang="en-GB" dirty="0" err="1" smtClean="0"/>
              <a:t>RemoveBoat</a:t>
            </a:r>
            <a:r>
              <a:rPr lang="en-GB" dirty="0" smtClean="0"/>
              <a:t>(Boat *boat)</a:t>
            </a:r>
          </a:p>
          <a:p>
            <a:pPr marL="0" indent="0">
              <a:buFont typeface="Monotype Sorts" pitchFamily="2" charset="2"/>
              <a:buNone/>
            </a:pPr>
            <a:r>
              <a:rPr lang="en-GB" dirty="0" smtClean="0"/>
              <a:t>{</a:t>
            </a:r>
          </a:p>
          <a:p>
            <a:pPr marL="0" indent="0">
              <a:buFont typeface="Monotype Sorts" pitchFamily="2" charset="2"/>
              <a:buNone/>
            </a:pPr>
            <a:r>
              <a:rPr lang="en-GB" dirty="0"/>
              <a:t> </a:t>
            </a:r>
            <a:r>
              <a:rPr lang="en-GB" dirty="0" smtClean="0"/>
              <a:t>    this-&gt;_</a:t>
            </a:r>
            <a:r>
              <a:rPr lang="en-GB" dirty="0" err="1" smtClean="0"/>
              <a:t>boats.remove</a:t>
            </a:r>
            <a:r>
              <a:rPr lang="en-GB" dirty="0" smtClean="0"/>
              <a:t>(boat);</a:t>
            </a:r>
          </a:p>
          <a:p>
            <a:pPr marL="0" indent="0">
              <a:buFont typeface="Monotype Sorts" pitchFamily="2" charset="2"/>
              <a:buNone/>
            </a:pPr>
            <a:r>
              <a:rPr lang="en-GB" dirty="0"/>
              <a:t>}</a:t>
            </a:r>
          </a:p>
        </p:txBody>
      </p:sp>
    </p:spTree>
    <p:extLst>
      <p:ext uri="{BB962C8B-B14F-4D97-AF65-F5344CB8AC3E}">
        <p14:creationId xmlns:p14="http://schemas.microsoft.com/office/powerpoint/2010/main" val="2138808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25483"/>
          </a:xfrm>
        </p:spPr>
        <p:txBody>
          <a:bodyPr/>
          <a:lstStyle/>
          <a:p>
            <a:r>
              <a:rPr lang="en-GB" dirty="0" smtClean="0"/>
              <a:t>Searching a List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257175" y="505736"/>
            <a:ext cx="6981398" cy="5909310"/>
          </a:xfrm>
          <a:prstGeom prst="rect">
            <a:avLst/>
          </a:prstGeom>
          <a:noFill/>
          <a:ln w="15875">
            <a:solidFill>
              <a:schemeClr val="tx1"/>
            </a:solidFill>
            <a:prstDash val="dash"/>
          </a:ln>
        </p:spPr>
        <p:txBody>
          <a:bodyPr wrap="none" rtlCol="0">
            <a:spAutoFit/>
          </a:bodyPr>
          <a:lstStyle/>
          <a:p>
            <a:pPr marL="0" indent="0">
              <a:buFont typeface="Monotype Sorts" pitchFamily="2" charset="2"/>
              <a:buNone/>
            </a:pPr>
            <a:r>
              <a:rPr lang="en-GB" dirty="0" smtClean="0"/>
              <a:t>class </a:t>
            </a:r>
            <a:r>
              <a:rPr lang="en-GB" dirty="0" err="1" smtClean="0"/>
              <a:t>BoatYard</a:t>
            </a:r>
            <a:r>
              <a:rPr lang="en-GB" dirty="0" smtClean="0"/>
              <a:t/>
            </a:r>
            <a:br>
              <a:rPr lang="en-GB" dirty="0" smtClean="0"/>
            </a:br>
            <a:r>
              <a:rPr lang="en-GB" dirty="0" smtClean="0"/>
              <a:t>{</a:t>
            </a:r>
            <a:br>
              <a:rPr lang="en-GB" dirty="0" smtClean="0"/>
            </a:br>
            <a:r>
              <a:rPr lang="en-GB" dirty="0" smtClean="0"/>
              <a:t>private:</a:t>
            </a:r>
            <a:br>
              <a:rPr lang="en-GB" dirty="0" smtClean="0"/>
            </a:br>
            <a:r>
              <a:rPr lang="en-GB" dirty="0" smtClean="0"/>
              <a:t>    list&lt;Boat*&gt; _boats;</a:t>
            </a:r>
            <a:endParaRPr lang="en-GB" dirty="0"/>
          </a:p>
          <a:p>
            <a:r>
              <a:rPr lang="en-GB" dirty="0" smtClean="0"/>
              <a:t>public:</a:t>
            </a:r>
            <a:br>
              <a:rPr lang="en-GB" dirty="0" smtClean="0"/>
            </a:br>
            <a:r>
              <a:rPr lang="en-GB" dirty="0" smtClean="0"/>
              <a:t>    </a:t>
            </a:r>
            <a:r>
              <a:rPr lang="en-GB" b="1" dirty="0" smtClean="0"/>
              <a:t>Boat</a:t>
            </a:r>
            <a:r>
              <a:rPr lang="en-GB" dirty="0" smtClean="0"/>
              <a:t> *</a:t>
            </a:r>
            <a:r>
              <a:rPr lang="en-GB" dirty="0" err="1" smtClean="0"/>
              <a:t>FindBoat</a:t>
            </a:r>
            <a:r>
              <a:rPr lang="en-GB" dirty="0" smtClean="0"/>
              <a:t>(string name);</a:t>
            </a:r>
            <a:br>
              <a:rPr lang="en-GB" dirty="0" smtClean="0"/>
            </a:br>
            <a:r>
              <a:rPr lang="en-GB" dirty="0" smtClean="0"/>
              <a:t>};</a:t>
            </a:r>
          </a:p>
          <a:p>
            <a:endParaRPr lang="en-GB" dirty="0"/>
          </a:p>
          <a:p>
            <a:r>
              <a:rPr lang="en-GB" dirty="0" smtClean="0"/>
              <a:t>Boat *</a:t>
            </a:r>
            <a:r>
              <a:rPr lang="en-GB" dirty="0" err="1" smtClean="0"/>
              <a:t>BoatYard</a:t>
            </a:r>
            <a:r>
              <a:rPr lang="en-GB" dirty="0" smtClean="0"/>
              <a:t>::</a:t>
            </a:r>
            <a:r>
              <a:rPr lang="en-GB" dirty="0" err="1" smtClean="0"/>
              <a:t>FindBoat</a:t>
            </a:r>
            <a:r>
              <a:rPr lang="en-GB" dirty="0" smtClean="0"/>
              <a:t>(string name)</a:t>
            </a:r>
            <a:br>
              <a:rPr lang="en-GB" dirty="0" smtClean="0"/>
            </a:br>
            <a:r>
              <a:rPr lang="en-GB" dirty="0" smtClean="0"/>
              <a:t>{</a:t>
            </a:r>
            <a:r>
              <a:rPr lang="en-GB" dirty="0"/>
              <a:t/>
            </a:r>
            <a:br>
              <a:rPr lang="en-GB" dirty="0"/>
            </a:br>
            <a:r>
              <a:rPr lang="en-GB" dirty="0"/>
              <a:t>    </a:t>
            </a:r>
            <a:r>
              <a:rPr lang="en-GB" dirty="0" smtClean="0"/>
              <a:t>list&lt;Boat*&gt;</a:t>
            </a:r>
            <a:r>
              <a:rPr lang="en-GB" b="1" dirty="0" smtClean="0"/>
              <a:t>::</a:t>
            </a:r>
            <a:r>
              <a:rPr lang="en-GB" dirty="0"/>
              <a:t>iterator </a:t>
            </a:r>
            <a:r>
              <a:rPr lang="en-GB" dirty="0" err="1"/>
              <a:t>iter</a:t>
            </a:r>
            <a:r>
              <a:rPr lang="en-GB" dirty="0"/>
              <a:t>;</a:t>
            </a:r>
          </a:p>
          <a:p>
            <a:pPr marL="0" indent="0">
              <a:buFont typeface="Monotype Sorts" pitchFamily="2" charset="2"/>
              <a:buNone/>
            </a:pPr>
            <a:r>
              <a:rPr lang="en-GB" dirty="0" smtClean="0"/>
              <a:t/>
            </a:r>
            <a:br>
              <a:rPr lang="en-GB" dirty="0" smtClean="0"/>
            </a:br>
            <a:r>
              <a:rPr lang="en-GB" dirty="0" smtClean="0"/>
              <a:t>    for(</a:t>
            </a:r>
            <a:r>
              <a:rPr lang="en-GB" dirty="0" err="1" smtClean="0"/>
              <a:t>iter</a:t>
            </a:r>
            <a:r>
              <a:rPr lang="en-GB" dirty="0" smtClean="0"/>
              <a:t> = this-&gt;_</a:t>
            </a:r>
            <a:r>
              <a:rPr lang="en-GB" dirty="0" err="1" smtClean="0"/>
              <a:t>boats</a:t>
            </a:r>
            <a:r>
              <a:rPr lang="en-GB" b="1" dirty="0" err="1" smtClean="0"/>
              <a:t>.</a:t>
            </a:r>
            <a:r>
              <a:rPr lang="en-GB" dirty="0" err="1" smtClean="0"/>
              <a:t>begin</a:t>
            </a:r>
            <a:r>
              <a:rPr lang="en-GB" dirty="0"/>
              <a:t>(); </a:t>
            </a:r>
            <a:r>
              <a:rPr lang="en-GB" dirty="0" err="1"/>
              <a:t>iter</a:t>
            </a:r>
            <a:r>
              <a:rPr lang="en-GB" dirty="0"/>
              <a:t> != </a:t>
            </a:r>
            <a:r>
              <a:rPr lang="en-GB" dirty="0" smtClean="0"/>
              <a:t>this-&gt;_</a:t>
            </a:r>
            <a:r>
              <a:rPr lang="en-GB" dirty="0" err="1" smtClean="0"/>
              <a:t>boats</a:t>
            </a:r>
            <a:r>
              <a:rPr lang="en-GB" b="1" dirty="0" err="1" smtClean="0"/>
              <a:t>.</a:t>
            </a:r>
            <a:r>
              <a:rPr lang="en-GB" dirty="0" err="1" smtClean="0"/>
              <a:t>end</a:t>
            </a:r>
            <a:r>
              <a:rPr lang="en-GB" dirty="0"/>
              <a:t>(); </a:t>
            </a:r>
            <a:r>
              <a:rPr lang="en-GB" dirty="0" smtClean="0"/>
              <a:t> </a:t>
            </a:r>
            <a:r>
              <a:rPr lang="en-GB" dirty="0" err="1" smtClean="0"/>
              <a:t>iter</a:t>
            </a:r>
            <a:r>
              <a:rPr lang="en-GB" dirty="0"/>
              <a:t>++) </a:t>
            </a:r>
            <a:r>
              <a:rPr lang="en-GB" dirty="0" smtClean="0"/>
              <a:t/>
            </a:r>
            <a:br>
              <a:rPr lang="en-GB" dirty="0" smtClean="0"/>
            </a:br>
            <a:r>
              <a:rPr lang="en-GB" dirty="0" smtClean="0"/>
              <a:t>    {</a:t>
            </a:r>
            <a:br>
              <a:rPr lang="en-GB" dirty="0" smtClean="0"/>
            </a:br>
            <a:r>
              <a:rPr lang="en-GB" dirty="0" smtClean="0"/>
              <a:t>        if(</a:t>
            </a:r>
            <a:r>
              <a:rPr lang="en-GB" b="1" dirty="0"/>
              <a:t>(*</a:t>
            </a:r>
            <a:r>
              <a:rPr lang="en-GB" b="1" dirty="0" err="1"/>
              <a:t>iter</a:t>
            </a:r>
            <a:r>
              <a:rPr lang="en-GB" b="1" dirty="0" smtClean="0"/>
              <a:t>)-&gt;</a:t>
            </a:r>
            <a:r>
              <a:rPr lang="en-GB" b="1" dirty="0" err="1" smtClean="0"/>
              <a:t>GetName</a:t>
            </a:r>
            <a:r>
              <a:rPr lang="en-GB" b="1" dirty="0" smtClean="0"/>
              <a:t>()</a:t>
            </a:r>
            <a:r>
              <a:rPr lang="en-GB" dirty="0" smtClean="0"/>
              <a:t> == name)</a:t>
            </a:r>
            <a:br>
              <a:rPr lang="en-GB" dirty="0" smtClean="0"/>
            </a:br>
            <a:r>
              <a:rPr lang="en-GB" dirty="0" smtClean="0"/>
              <a:t>        {</a:t>
            </a:r>
          </a:p>
          <a:p>
            <a:pPr marL="0" indent="0">
              <a:buFont typeface="Monotype Sorts" pitchFamily="2" charset="2"/>
              <a:buNone/>
            </a:pPr>
            <a:r>
              <a:rPr lang="en-GB" dirty="0"/>
              <a:t> </a:t>
            </a:r>
            <a:r>
              <a:rPr lang="en-GB" dirty="0" smtClean="0"/>
              <a:t>           return </a:t>
            </a:r>
            <a:r>
              <a:rPr lang="en-GB" b="1" dirty="0" smtClean="0"/>
              <a:t>*</a:t>
            </a:r>
            <a:r>
              <a:rPr lang="en-GB" b="1" dirty="0" err="1" smtClean="0"/>
              <a:t>iter</a:t>
            </a:r>
            <a:r>
              <a:rPr lang="en-GB" dirty="0" smtClean="0"/>
              <a:t>;</a:t>
            </a:r>
          </a:p>
          <a:p>
            <a:pPr marL="0" indent="0">
              <a:buFont typeface="Monotype Sorts" pitchFamily="2" charset="2"/>
              <a:buNone/>
            </a:pPr>
            <a:r>
              <a:rPr lang="en-GB" dirty="0"/>
              <a:t> </a:t>
            </a:r>
            <a:r>
              <a:rPr lang="en-GB" dirty="0" smtClean="0"/>
              <a:t>       }</a:t>
            </a:r>
          </a:p>
          <a:p>
            <a:pPr marL="0" indent="0">
              <a:buFont typeface="Monotype Sorts" pitchFamily="2" charset="2"/>
              <a:buNone/>
            </a:pPr>
            <a:r>
              <a:rPr lang="en-GB" dirty="0"/>
              <a:t> </a:t>
            </a:r>
            <a:r>
              <a:rPr lang="en-GB" dirty="0" smtClean="0"/>
              <a:t>  }</a:t>
            </a:r>
            <a:br>
              <a:rPr lang="en-GB" dirty="0" smtClean="0"/>
            </a:br>
            <a:r>
              <a:rPr lang="en-GB" dirty="0" smtClean="0"/>
              <a:t>   return </a:t>
            </a:r>
            <a:r>
              <a:rPr lang="en-GB" b="1" dirty="0" err="1" smtClean="0">
                <a:solidFill>
                  <a:srgbClr val="FF0000"/>
                </a:solidFill>
              </a:rPr>
              <a:t>nullptr</a:t>
            </a:r>
            <a:r>
              <a:rPr lang="en-GB" dirty="0" smtClean="0"/>
              <a:t>;  </a:t>
            </a:r>
            <a:r>
              <a:rPr lang="en-GB" dirty="0" smtClean="0">
                <a:sym typeface="Wingdings" panose="05000000000000000000" pitchFamily="2" charset="2"/>
              </a:rPr>
              <a:t> None found</a:t>
            </a:r>
            <a:endParaRPr lang="en-GB" dirty="0">
              <a:sym typeface="Wingdings" panose="05000000000000000000" pitchFamily="2" charset="2"/>
            </a:endParaRPr>
          </a:p>
          <a:p>
            <a:pPr marL="0" indent="0">
              <a:buFont typeface="Monotype Sorts" pitchFamily="2" charset="2"/>
              <a:buNone/>
            </a:pPr>
            <a:r>
              <a:rPr lang="en-GB" dirty="0" smtClean="0"/>
              <a:t>}</a:t>
            </a:r>
            <a:endParaRPr lang="en-GB" dirty="0"/>
          </a:p>
        </p:txBody>
      </p:sp>
      <p:sp>
        <p:nvSpPr>
          <p:cNvPr id="6" name="TextBox 5"/>
          <p:cNvSpPr txBox="1"/>
          <p:nvPr/>
        </p:nvSpPr>
        <p:spPr>
          <a:xfrm>
            <a:off x="4303870" y="4509682"/>
            <a:ext cx="4775666" cy="2308324"/>
          </a:xfrm>
          <a:prstGeom prst="rect">
            <a:avLst/>
          </a:prstGeom>
          <a:solidFill>
            <a:schemeClr val="bg1"/>
          </a:solidFill>
          <a:ln w="15875">
            <a:solidFill>
              <a:schemeClr val="tx1"/>
            </a:solidFill>
            <a:prstDash val="dash"/>
          </a:ln>
        </p:spPr>
        <p:txBody>
          <a:bodyPr wrap="none" rtlCol="0">
            <a:spAutoFit/>
          </a:bodyPr>
          <a:lstStyle/>
          <a:p>
            <a:pPr marL="0" indent="0">
              <a:buFont typeface="Monotype Sorts" pitchFamily="2" charset="2"/>
              <a:buNone/>
            </a:pPr>
            <a:r>
              <a:rPr lang="en-GB" dirty="0" err="1" smtClean="0"/>
              <a:t>BoatYard</a:t>
            </a:r>
            <a:r>
              <a:rPr lang="en-GB" dirty="0" smtClean="0"/>
              <a:t> *boatyard = new </a:t>
            </a:r>
            <a:r>
              <a:rPr lang="en-GB" dirty="0" err="1" smtClean="0"/>
              <a:t>BoatYard</a:t>
            </a:r>
            <a:r>
              <a:rPr lang="en-GB" dirty="0" smtClean="0"/>
              <a:t>();</a:t>
            </a:r>
            <a:br>
              <a:rPr lang="en-GB" dirty="0" smtClean="0"/>
            </a:br>
            <a:r>
              <a:rPr lang="en-GB" dirty="0" smtClean="0"/>
              <a:t>Boat *</a:t>
            </a:r>
            <a:r>
              <a:rPr lang="en-GB" dirty="0" err="1" smtClean="0"/>
              <a:t>foundBoat</a:t>
            </a:r>
            <a:r>
              <a:rPr lang="en-GB" dirty="0" smtClean="0"/>
              <a:t>;</a:t>
            </a:r>
            <a:br>
              <a:rPr lang="en-GB" dirty="0" smtClean="0"/>
            </a:br>
            <a:endParaRPr lang="en-GB" dirty="0"/>
          </a:p>
          <a:p>
            <a:pPr marL="0" indent="0">
              <a:buFont typeface="Monotype Sorts" pitchFamily="2" charset="2"/>
              <a:buNone/>
            </a:pPr>
            <a:r>
              <a:rPr lang="en-GB" dirty="0" err="1" smtClean="0"/>
              <a:t>foundBoat</a:t>
            </a:r>
            <a:r>
              <a:rPr lang="en-GB" dirty="0" smtClean="0"/>
              <a:t> = boatyard-&gt;</a:t>
            </a:r>
            <a:r>
              <a:rPr lang="en-GB" dirty="0" err="1" smtClean="0"/>
              <a:t>FindBoat</a:t>
            </a:r>
            <a:r>
              <a:rPr lang="en-GB" dirty="0" smtClean="0"/>
              <a:t>(“Pearl”);</a:t>
            </a:r>
          </a:p>
          <a:p>
            <a:pPr marL="0" indent="0">
              <a:buFont typeface="Monotype Sorts" pitchFamily="2" charset="2"/>
              <a:buNone/>
            </a:pPr>
            <a:r>
              <a:rPr lang="en-GB" dirty="0"/>
              <a:t>i</a:t>
            </a:r>
            <a:r>
              <a:rPr lang="en-GB" dirty="0" smtClean="0"/>
              <a:t>f(</a:t>
            </a:r>
            <a:r>
              <a:rPr lang="en-GB" dirty="0" err="1" smtClean="0"/>
              <a:t>foundBoat</a:t>
            </a:r>
            <a:r>
              <a:rPr lang="en-GB" dirty="0" smtClean="0"/>
              <a:t> != </a:t>
            </a:r>
            <a:r>
              <a:rPr lang="en-GB" dirty="0" err="1" smtClean="0"/>
              <a:t>nullptr</a:t>
            </a:r>
            <a:r>
              <a:rPr lang="en-GB" dirty="0" smtClean="0"/>
              <a:t>)  </a:t>
            </a:r>
            <a:r>
              <a:rPr lang="en-GB" dirty="0" smtClean="0">
                <a:solidFill>
                  <a:srgbClr val="FF0000"/>
                </a:solidFill>
                <a:sym typeface="Wingdings" panose="05000000000000000000" pitchFamily="2" charset="2"/>
              </a:rPr>
              <a:t> Did we find it?</a:t>
            </a:r>
            <a:endParaRPr lang="en-GB" dirty="0" smtClean="0">
              <a:solidFill>
                <a:srgbClr val="FF0000"/>
              </a:solidFill>
            </a:endParaRPr>
          </a:p>
          <a:p>
            <a:pPr marL="0" indent="0">
              <a:buFont typeface="Monotype Sorts" pitchFamily="2" charset="2"/>
              <a:buNone/>
            </a:pPr>
            <a:r>
              <a:rPr lang="en-GB" dirty="0" smtClean="0"/>
              <a:t>{</a:t>
            </a:r>
          </a:p>
          <a:p>
            <a:pPr marL="0" indent="0">
              <a:buFont typeface="Monotype Sorts" pitchFamily="2" charset="2"/>
              <a:buNone/>
            </a:pPr>
            <a:r>
              <a:rPr lang="en-GB" dirty="0"/>
              <a:t> </a:t>
            </a:r>
            <a:r>
              <a:rPr lang="en-GB" dirty="0" smtClean="0"/>
              <a:t>   // Found a boat matching the name “Pearl”</a:t>
            </a:r>
          </a:p>
          <a:p>
            <a:pPr marL="0" indent="0">
              <a:buFont typeface="Monotype Sorts" pitchFamily="2" charset="2"/>
              <a:buNone/>
            </a:pPr>
            <a:r>
              <a:rPr lang="en-GB" dirty="0"/>
              <a:t>}</a:t>
            </a:r>
            <a:endParaRPr lang="en-GB" dirty="0" smtClean="0"/>
          </a:p>
        </p:txBody>
      </p:sp>
      <p:sp>
        <p:nvSpPr>
          <p:cNvPr id="8" name="TextBox 7"/>
          <p:cNvSpPr txBox="1"/>
          <p:nvPr/>
        </p:nvSpPr>
        <p:spPr>
          <a:xfrm>
            <a:off x="4451163" y="1706674"/>
            <a:ext cx="3259453" cy="923330"/>
          </a:xfrm>
          <a:prstGeom prst="rect">
            <a:avLst/>
          </a:prstGeom>
          <a:noFill/>
        </p:spPr>
        <p:txBody>
          <a:bodyPr wrap="square" rtlCol="0">
            <a:spAutoFit/>
          </a:bodyPr>
          <a:lstStyle/>
          <a:p>
            <a:r>
              <a:rPr lang="en-GB" dirty="0" smtClean="0"/>
              <a:t>Example:</a:t>
            </a:r>
          </a:p>
          <a:p>
            <a:r>
              <a:rPr lang="en-GB" dirty="0" smtClean="0"/>
              <a:t>Search the list for a Boat object of a given name</a:t>
            </a:r>
            <a:endParaRPr lang="en-GB" dirty="0"/>
          </a:p>
        </p:txBody>
      </p:sp>
    </p:spTree>
    <p:extLst>
      <p:ext uri="{BB962C8B-B14F-4D97-AF65-F5344CB8AC3E}">
        <p14:creationId xmlns:p14="http://schemas.microsoft.com/office/powerpoint/2010/main" val="752155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650789"/>
          </a:xfrm>
        </p:spPr>
        <p:txBody>
          <a:bodyPr/>
          <a:lstStyle/>
          <a:p>
            <a:r>
              <a:rPr lang="en-GB" dirty="0" smtClean="0"/>
              <a:t>Clearing a List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865677" y="916401"/>
            <a:ext cx="7173759" cy="5355312"/>
          </a:xfrm>
          <a:prstGeom prst="rect">
            <a:avLst/>
          </a:prstGeom>
          <a:noFill/>
          <a:ln w="15875">
            <a:solidFill>
              <a:schemeClr val="tx1"/>
            </a:solidFill>
            <a:prstDash val="dash"/>
          </a:ln>
        </p:spPr>
        <p:txBody>
          <a:bodyPr wrap="none" rtlCol="0">
            <a:spAutoFit/>
          </a:bodyPr>
          <a:lstStyle/>
          <a:p>
            <a:pPr marL="0" indent="0">
              <a:buFont typeface="Monotype Sorts" pitchFamily="2" charset="2"/>
              <a:buNone/>
            </a:pPr>
            <a:r>
              <a:rPr lang="en-GB" dirty="0" smtClean="0"/>
              <a:t>Class </a:t>
            </a:r>
            <a:r>
              <a:rPr lang="en-GB" dirty="0" err="1" smtClean="0"/>
              <a:t>BoatYard</a:t>
            </a:r>
            <a:r>
              <a:rPr lang="en-GB" dirty="0" smtClean="0"/>
              <a:t/>
            </a:r>
            <a:br>
              <a:rPr lang="en-GB" dirty="0" smtClean="0"/>
            </a:br>
            <a:r>
              <a:rPr lang="en-GB" dirty="0" smtClean="0"/>
              <a:t>{</a:t>
            </a:r>
            <a:br>
              <a:rPr lang="en-GB" dirty="0" smtClean="0"/>
            </a:br>
            <a:r>
              <a:rPr lang="en-GB" dirty="0" smtClean="0"/>
              <a:t>private:</a:t>
            </a:r>
            <a:br>
              <a:rPr lang="en-GB" dirty="0" smtClean="0"/>
            </a:br>
            <a:r>
              <a:rPr lang="en-GB" dirty="0" smtClean="0"/>
              <a:t>    vector&lt;Boat*&gt; _boats;</a:t>
            </a:r>
          </a:p>
          <a:p>
            <a:pPr marL="0" indent="0">
              <a:buFont typeface="Monotype Sorts" pitchFamily="2" charset="2"/>
              <a:buNone/>
            </a:pPr>
            <a:endParaRPr lang="en-GB" dirty="0"/>
          </a:p>
          <a:p>
            <a:r>
              <a:rPr lang="en-GB" dirty="0" smtClean="0"/>
              <a:t>public:</a:t>
            </a:r>
            <a:br>
              <a:rPr lang="en-GB" dirty="0" smtClean="0"/>
            </a:br>
            <a:r>
              <a:rPr lang="en-GB" dirty="0" smtClean="0"/>
              <a:t>    void Clear(void);</a:t>
            </a:r>
            <a:br>
              <a:rPr lang="en-GB" dirty="0" smtClean="0"/>
            </a:br>
            <a:r>
              <a:rPr lang="en-GB" dirty="0" smtClean="0"/>
              <a:t>};</a:t>
            </a:r>
          </a:p>
          <a:p>
            <a:endParaRPr lang="en-GB" dirty="0"/>
          </a:p>
          <a:p>
            <a:r>
              <a:rPr lang="en-GB" dirty="0" smtClean="0"/>
              <a:t>void </a:t>
            </a:r>
            <a:r>
              <a:rPr lang="en-GB" dirty="0" err="1" smtClean="0"/>
              <a:t>BoatYard</a:t>
            </a:r>
            <a:r>
              <a:rPr lang="en-GB" dirty="0" smtClean="0"/>
              <a:t>::Clear(void)</a:t>
            </a:r>
            <a:br>
              <a:rPr lang="en-GB" dirty="0" smtClean="0"/>
            </a:br>
            <a:r>
              <a:rPr lang="en-GB" dirty="0" smtClean="0"/>
              <a:t>{</a:t>
            </a:r>
            <a:r>
              <a:rPr lang="en-GB" dirty="0"/>
              <a:t/>
            </a:r>
            <a:br>
              <a:rPr lang="en-GB" dirty="0"/>
            </a:br>
            <a:r>
              <a:rPr lang="en-GB" dirty="0" smtClean="0"/>
              <a:t>     list&lt;Boat*&gt;</a:t>
            </a:r>
            <a:r>
              <a:rPr lang="en-GB" b="1" dirty="0" smtClean="0"/>
              <a:t>::</a:t>
            </a:r>
            <a:r>
              <a:rPr lang="en-GB" dirty="0"/>
              <a:t>iterator </a:t>
            </a:r>
            <a:r>
              <a:rPr lang="en-GB" dirty="0" err="1"/>
              <a:t>iter</a:t>
            </a:r>
            <a:r>
              <a:rPr lang="en-GB" dirty="0"/>
              <a:t>;</a:t>
            </a:r>
          </a:p>
          <a:p>
            <a:pPr marL="0" indent="0">
              <a:buFont typeface="Monotype Sorts" pitchFamily="2" charset="2"/>
              <a:buNone/>
            </a:pPr>
            <a:r>
              <a:rPr lang="en-GB" dirty="0" smtClean="0"/>
              <a:t/>
            </a:r>
            <a:br>
              <a:rPr lang="en-GB" dirty="0" smtClean="0"/>
            </a:br>
            <a:r>
              <a:rPr lang="en-GB" dirty="0" smtClean="0"/>
              <a:t>     for(</a:t>
            </a:r>
            <a:r>
              <a:rPr lang="en-GB" dirty="0" err="1" smtClean="0"/>
              <a:t>iter</a:t>
            </a:r>
            <a:r>
              <a:rPr lang="en-GB" dirty="0" smtClean="0"/>
              <a:t> </a:t>
            </a:r>
            <a:r>
              <a:rPr lang="en-GB" dirty="0"/>
              <a:t>= </a:t>
            </a:r>
            <a:r>
              <a:rPr lang="en-GB" dirty="0" smtClean="0"/>
              <a:t>this-&gt;_</a:t>
            </a:r>
            <a:r>
              <a:rPr lang="en-GB" dirty="0" err="1" smtClean="0"/>
              <a:t>boats</a:t>
            </a:r>
            <a:r>
              <a:rPr lang="en-GB" b="1" dirty="0" err="1" smtClean="0"/>
              <a:t>.</a:t>
            </a:r>
            <a:r>
              <a:rPr lang="en-GB" dirty="0" err="1" smtClean="0"/>
              <a:t>begin</a:t>
            </a:r>
            <a:r>
              <a:rPr lang="en-GB" dirty="0"/>
              <a:t>(); </a:t>
            </a:r>
            <a:r>
              <a:rPr lang="en-GB" dirty="0" err="1"/>
              <a:t>iter</a:t>
            </a:r>
            <a:r>
              <a:rPr lang="en-GB" dirty="0"/>
              <a:t> </a:t>
            </a:r>
            <a:r>
              <a:rPr lang="en-GB" dirty="0" smtClean="0"/>
              <a:t>!= this-&gt;_</a:t>
            </a:r>
            <a:r>
              <a:rPr lang="en-GB" dirty="0" err="1" smtClean="0"/>
              <a:t>boats</a:t>
            </a:r>
            <a:r>
              <a:rPr lang="en-GB" b="1" dirty="0" err="1" smtClean="0"/>
              <a:t>.</a:t>
            </a:r>
            <a:r>
              <a:rPr lang="en-GB" dirty="0" err="1" smtClean="0"/>
              <a:t>end</a:t>
            </a:r>
            <a:r>
              <a:rPr lang="en-GB" dirty="0"/>
              <a:t>(); </a:t>
            </a:r>
            <a:r>
              <a:rPr lang="en-GB" dirty="0" err="1"/>
              <a:t>iter</a:t>
            </a:r>
            <a:r>
              <a:rPr lang="en-GB" dirty="0"/>
              <a:t>++) </a:t>
            </a:r>
            <a:r>
              <a:rPr lang="en-GB" dirty="0" smtClean="0"/>
              <a:t/>
            </a:r>
            <a:br>
              <a:rPr lang="en-GB" dirty="0" smtClean="0"/>
            </a:br>
            <a:r>
              <a:rPr lang="en-GB" dirty="0" smtClean="0"/>
              <a:t>     {</a:t>
            </a:r>
            <a:br>
              <a:rPr lang="en-GB" dirty="0" smtClean="0"/>
            </a:br>
            <a:r>
              <a:rPr lang="en-GB" dirty="0" smtClean="0"/>
              <a:t>             delete *</a:t>
            </a:r>
            <a:r>
              <a:rPr lang="en-GB" dirty="0" err="1" smtClean="0"/>
              <a:t>iter</a:t>
            </a:r>
            <a:r>
              <a:rPr lang="en-GB" dirty="0" smtClean="0"/>
              <a:t>;    // Delete all the objects from the list</a:t>
            </a:r>
          </a:p>
          <a:p>
            <a:pPr marL="0" indent="0">
              <a:buFont typeface="Monotype Sorts" pitchFamily="2" charset="2"/>
              <a:buNone/>
            </a:pPr>
            <a:r>
              <a:rPr lang="en-GB" dirty="0"/>
              <a:t> </a:t>
            </a:r>
            <a:r>
              <a:rPr lang="en-GB" dirty="0" smtClean="0"/>
              <a:t>    }</a:t>
            </a:r>
            <a:br>
              <a:rPr lang="en-GB" dirty="0" smtClean="0"/>
            </a:br>
            <a:r>
              <a:rPr lang="en-GB" dirty="0" smtClean="0"/>
              <a:t>     this-&gt;_</a:t>
            </a:r>
            <a:r>
              <a:rPr lang="en-GB" dirty="0" err="1" smtClean="0"/>
              <a:t>boats.clear</a:t>
            </a:r>
            <a:r>
              <a:rPr lang="en-GB" dirty="0" smtClean="0"/>
              <a:t>();    // Clear the list</a:t>
            </a:r>
          </a:p>
          <a:p>
            <a:pPr marL="0" indent="0">
              <a:buFont typeface="Monotype Sorts" pitchFamily="2" charset="2"/>
              <a:buNone/>
            </a:pPr>
            <a:r>
              <a:rPr lang="en-GB" dirty="0" smtClean="0"/>
              <a:t>}</a:t>
            </a:r>
            <a:endParaRPr lang="en-GB" dirty="0"/>
          </a:p>
        </p:txBody>
      </p:sp>
    </p:spTree>
    <p:extLst>
      <p:ext uri="{BB962C8B-B14F-4D97-AF65-F5344CB8AC3E}">
        <p14:creationId xmlns:p14="http://schemas.microsoft.com/office/powerpoint/2010/main" val="1362264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5064468" cy="428368"/>
          </a:xfrm>
        </p:spPr>
        <p:txBody>
          <a:bodyPr/>
          <a:lstStyle/>
          <a:p>
            <a:r>
              <a:rPr lang="en-GB" dirty="0" smtClean="0"/>
              <a:t>Exercise 13</a:t>
            </a:r>
            <a:endParaRPr lang="en-GB" dirty="0"/>
          </a:p>
        </p:txBody>
      </p:sp>
      <p:sp>
        <p:nvSpPr>
          <p:cNvPr id="3" name="Content Placeholder 2"/>
          <p:cNvSpPr>
            <a:spLocks noGrp="1"/>
          </p:cNvSpPr>
          <p:nvPr>
            <p:ph idx="1"/>
          </p:nvPr>
        </p:nvSpPr>
        <p:spPr>
          <a:xfrm>
            <a:off x="257175" y="1013254"/>
            <a:ext cx="8450219" cy="4825571"/>
          </a:xfrm>
        </p:spPr>
        <p:txBody>
          <a:bodyPr/>
          <a:lstStyle/>
          <a:p>
            <a:r>
              <a:rPr lang="en-GB" dirty="0" smtClean="0"/>
              <a:t>A class that stores currency details</a:t>
            </a:r>
            <a:br>
              <a:rPr lang="en-GB" dirty="0" smtClean="0"/>
            </a:br>
            <a:r>
              <a:rPr lang="en-GB" dirty="0" smtClean="0"/>
              <a:t>Attributes: currency name e.g. USD, exchange rate </a:t>
            </a:r>
            <a:r>
              <a:rPr lang="en-GB" b="1" dirty="0" smtClean="0">
                <a:solidFill>
                  <a:srgbClr val="FF0000"/>
                </a:solidFill>
              </a:rPr>
              <a:t>to</a:t>
            </a:r>
            <a:r>
              <a:rPr lang="en-GB" dirty="0" smtClean="0">
                <a:solidFill>
                  <a:srgbClr val="FF0000"/>
                </a:solidFill>
              </a:rPr>
              <a:t> </a:t>
            </a:r>
            <a:r>
              <a:rPr lang="en-GB" dirty="0" smtClean="0"/>
              <a:t>GBP (set in constructor) </a:t>
            </a:r>
            <a:br>
              <a:rPr lang="en-GB" dirty="0" smtClean="0"/>
            </a:br>
            <a:r>
              <a:rPr lang="en-GB" dirty="0" smtClean="0"/>
              <a:t>Methods (functions) that: </a:t>
            </a:r>
            <a:br>
              <a:rPr lang="en-GB" dirty="0" smtClean="0"/>
            </a:br>
            <a:r>
              <a:rPr lang="en-GB" dirty="0" smtClean="0"/>
              <a:t>Calculate the number of pounds for a given monetary value e.g. convert £s to US$s</a:t>
            </a:r>
            <a:br>
              <a:rPr lang="en-GB" dirty="0" smtClean="0"/>
            </a:br>
            <a:r>
              <a:rPr lang="en-GB" dirty="0" smtClean="0"/>
              <a:t>Calculate the monetary value of a given number of pounds e.g. convert US$s to £s</a:t>
            </a:r>
          </a:p>
          <a:p>
            <a:r>
              <a:rPr lang="en-GB" dirty="0" smtClean="0"/>
              <a:t>A class that converts a monetary value of a specified currency to and from GBP currency. Only 10 foreign currencies are supported by this class (choose your own method for creating these currencies).</a:t>
            </a:r>
            <a:br>
              <a:rPr lang="en-GB" dirty="0" smtClean="0"/>
            </a:br>
            <a:r>
              <a:rPr lang="en-GB" dirty="0" smtClean="0"/>
              <a:t>Attributes: a </a:t>
            </a:r>
            <a:r>
              <a:rPr lang="en-GB" b="1" dirty="0" smtClean="0"/>
              <a:t>list</a:t>
            </a:r>
            <a:r>
              <a:rPr lang="en-GB" dirty="0" smtClean="0"/>
              <a:t> containing the currency convertors i.e. </a:t>
            </a:r>
            <a:r>
              <a:rPr lang="en-GB" b="1" dirty="0" smtClean="0">
                <a:solidFill>
                  <a:srgbClr val="FF0000"/>
                </a:solidFill>
              </a:rPr>
              <a:t>objects of the above currency class type</a:t>
            </a:r>
            <a:r>
              <a:rPr lang="en-GB" dirty="0" smtClean="0"/>
              <a:t/>
            </a:r>
            <a:br>
              <a:rPr lang="en-GB" dirty="0" smtClean="0"/>
            </a:br>
            <a:r>
              <a:rPr lang="en-GB" dirty="0" smtClean="0"/>
              <a:t>Methods (functions) that:</a:t>
            </a:r>
            <a:br>
              <a:rPr lang="en-GB" dirty="0" smtClean="0"/>
            </a:br>
            <a:r>
              <a:rPr lang="en-GB" dirty="0" smtClean="0"/>
              <a:t>Find a “currency” given a currency name</a:t>
            </a:r>
            <a:br>
              <a:rPr lang="en-GB" dirty="0" smtClean="0"/>
            </a:br>
            <a:r>
              <a:rPr lang="en-GB" dirty="0" smtClean="0"/>
              <a:t>Convert to GBP given the monetary value and the currency name</a:t>
            </a:r>
            <a:br>
              <a:rPr lang="en-GB" dirty="0" smtClean="0"/>
            </a:br>
            <a:r>
              <a:rPr lang="en-GB" dirty="0" smtClean="0"/>
              <a:t>Convert from GBP </a:t>
            </a:r>
            <a:r>
              <a:rPr lang="en-GB" dirty="0"/>
              <a:t>given the monetary </a:t>
            </a:r>
            <a:r>
              <a:rPr lang="en-GB" dirty="0" smtClean="0"/>
              <a:t>value in pounds </a:t>
            </a:r>
            <a:r>
              <a:rPr lang="en-GB" dirty="0"/>
              <a:t>and the currency name</a:t>
            </a:r>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257175" y="584478"/>
            <a:ext cx="7029450" cy="386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smtClean="0"/>
              <a:t>Create classes using function methods</a:t>
            </a:r>
            <a:endParaRPr lang="en-GB" dirty="0"/>
          </a:p>
        </p:txBody>
      </p:sp>
      <p:sp>
        <p:nvSpPr>
          <p:cNvPr id="6" name="TextBox 5"/>
          <p:cNvSpPr txBox="1"/>
          <p:nvPr/>
        </p:nvSpPr>
        <p:spPr>
          <a:xfrm>
            <a:off x="5085876" y="74480"/>
            <a:ext cx="1191352" cy="646331"/>
          </a:xfrm>
          <a:prstGeom prst="rect">
            <a:avLst/>
          </a:prstGeom>
          <a:noFill/>
          <a:ln w="12700">
            <a:solidFill>
              <a:schemeClr val="tx1"/>
            </a:solidFill>
          </a:ln>
        </p:spPr>
        <p:txBody>
          <a:bodyPr wrap="none" rtlCol="0">
            <a:spAutoFit/>
          </a:bodyPr>
          <a:lstStyle/>
          <a:p>
            <a:r>
              <a:rPr lang="en-GB" dirty="0" smtClean="0"/>
              <a:t>£ = Ex * $</a:t>
            </a:r>
            <a:br>
              <a:rPr lang="en-GB" dirty="0" smtClean="0"/>
            </a:br>
            <a:r>
              <a:rPr lang="en-GB" dirty="0" smtClean="0"/>
              <a:t>$ = £ / Ex</a:t>
            </a:r>
            <a:endParaRPr lang="en-GB" dirty="0"/>
          </a:p>
        </p:txBody>
      </p:sp>
      <p:sp>
        <p:nvSpPr>
          <p:cNvPr id="7" name="TextBox 6"/>
          <p:cNvSpPr txBox="1"/>
          <p:nvPr/>
        </p:nvSpPr>
        <p:spPr>
          <a:xfrm>
            <a:off x="6368556" y="74479"/>
            <a:ext cx="2651875" cy="646331"/>
          </a:xfrm>
          <a:prstGeom prst="rect">
            <a:avLst/>
          </a:prstGeom>
          <a:noFill/>
          <a:ln w="12700">
            <a:solidFill>
              <a:schemeClr val="tx1"/>
            </a:solidFill>
          </a:ln>
        </p:spPr>
        <p:txBody>
          <a:bodyPr wrap="square" rtlCol="0">
            <a:spAutoFit/>
          </a:bodyPr>
          <a:lstStyle/>
          <a:p>
            <a:r>
              <a:rPr lang="en-GB" dirty="0" smtClean="0"/>
              <a:t>£ = 0.75 * $1 = £0.75p</a:t>
            </a:r>
            <a:br>
              <a:rPr lang="en-GB" dirty="0" smtClean="0"/>
            </a:br>
            <a:r>
              <a:rPr lang="en-GB" dirty="0" smtClean="0"/>
              <a:t>$ = £1 / 0.75 = $1.33c</a:t>
            </a:r>
            <a:endParaRPr lang="en-GB" dirty="0"/>
          </a:p>
        </p:txBody>
      </p:sp>
    </p:spTree>
    <p:extLst>
      <p:ext uri="{BB962C8B-B14F-4D97-AF65-F5344CB8AC3E}">
        <p14:creationId xmlns:p14="http://schemas.microsoft.com/office/powerpoint/2010/main" val="12415733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EXTRAS</a:t>
            </a:r>
            <a:endParaRPr lang="en-GB" dirty="0"/>
          </a:p>
        </p:txBody>
      </p:sp>
      <p:sp>
        <p:nvSpPr>
          <p:cNvPr id="3" name="Content Placeholder 2"/>
          <p:cNvSpPr>
            <a:spLocks noGrp="1"/>
          </p:cNvSpPr>
          <p:nvPr>
            <p:ph idx="1"/>
          </p:nvPr>
        </p:nvSpPr>
        <p:spPr/>
        <p:txBody>
          <a:bodyPr/>
          <a:lstStyle/>
          <a:p>
            <a:r>
              <a:rPr lang="en-GB" dirty="0" smtClean="0"/>
              <a:t>Things you might want to use or think about!!!</a:t>
            </a:r>
          </a:p>
          <a:p>
            <a:endParaRPr lang="en-GB" dirty="0"/>
          </a:p>
          <a:p>
            <a:r>
              <a:rPr lang="en-GB" dirty="0"/>
              <a:t>Array of Objects</a:t>
            </a:r>
          </a:p>
          <a:p>
            <a:r>
              <a:rPr lang="en-GB" dirty="0" smtClean="0"/>
              <a:t>Pointers</a:t>
            </a:r>
          </a:p>
          <a:p>
            <a:r>
              <a:rPr lang="en-GB" dirty="0" smtClean="0"/>
              <a:t>Dynamically </a:t>
            </a:r>
            <a:r>
              <a:rPr lang="en-GB" dirty="0" smtClean="0"/>
              <a:t>Creating an Array</a:t>
            </a:r>
          </a:p>
          <a:p>
            <a:r>
              <a:rPr lang="en-GB" dirty="0" smtClean="0"/>
              <a:t>Arrays </a:t>
            </a:r>
            <a:r>
              <a:rPr lang="en-GB" dirty="0" smtClean="0"/>
              <a:t>of </a:t>
            </a:r>
            <a:r>
              <a:rPr lang="en-GB" dirty="0" smtClean="0"/>
              <a:t>Objects as an Attribute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599536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Array of Objects</a:t>
            </a:r>
            <a:endParaRPr lang="en-GB" dirty="0"/>
          </a:p>
        </p:txBody>
      </p:sp>
      <p:sp>
        <p:nvSpPr>
          <p:cNvPr id="3" name="Content Placeholder 2"/>
          <p:cNvSpPr>
            <a:spLocks noGrp="1"/>
          </p:cNvSpPr>
          <p:nvPr>
            <p:ph idx="1"/>
          </p:nvPr>
        </p:nvSpPr>
        <p:spPr>
          <a:xfrm>
            <a:off x="1047750" y="1210962"/>
            <a:ext cx="7029450" cy="4627863"/>
          </a:xfrm>
        </p:spPr>
        <p:txBody>
          <a:bodyPr/>
          <a:lstStyle/>
          <a:p>
            <a:r>
              <a:rPr lang="en-GB" dirty="0" smtClean="0"/>
              <a:t>You can store objects on an array</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7088885" y="563860"/>
            <a:ext cx="1274708" cy="923330"/>
          </a:xfrm>
          <a:prstGeom prst="rect">
            <a:avLst/>
          </a:prstGeom>
          <a:noFill/>
        </p:spPr>
        <p:txBody>
          <a:bodyPr wrap="none" rtlCol="0">
            <a:spAutoFit/>
          </a:bodyPr>
          <a:lstStyle/>
          <a:p>
            <a:r>
              <a:rPr lang="en-GB" dirty="0"/>
              <a:t>c</a:t>
            </a:r>
            <a:r>
              <a:rPr lang="en-GB" dirty="0" smtClean="0"/>
              <a:t>lass   Car</a:t>
            </a:r>
          </a:p>
          <a:p>
            <a:r>
              <a:rPr lang="en-GB" dirty="0" smtClean="0"/>
              <a:t>{</a:t>
            </a:r>
          </a:p>
          <a:p>
            <a:r>
              <a:rPr lang="en-GB" dirty="0" smtClean="0"/>
              <a:t>};</a:t>
            </a:r>
            <a:endParaRPr lang="en-GB" dirty="0"/>
          </a:p>
        </p:txBody>
      </p:sp>
      <p:sp>
        <p:nvSpPr>
          <p:cNvPr id="6" name="TextBox 5"/>
          <p:cNvSpPr txBox="1"/>
          <p:nvPr/>
        </p:nvSpPr>
        <p:spPr>
          <a:xfrm>
            <a:off x="1686641" y="1912896"/>
            <a:ext cx="4224233" cy="3354765"/>
          </a:xfrm>
          <a:prstGeom prst="rect">
            <a:avLst/>
          </a:prstGeom>
          <a:noFill/>
        </p:spPr>
        <p:txBody>
          <a:bodyPr wrap="none" rtlCol="0">
            <a:spAutoFit/>
          </a:bodyPr>
          <a:lstStyle/>
          <a:p>
            <a:r>
              <a:rPr lang="en-GB" dirty="0" smtClean="0"/>
              <a:t>Car</a:t>
            </a:r>
            <a:r>
              <a:rPr lang="en-GB" sz="3200" dirty="0" smtClean="0">
                <a:solidFill>
                  <a:srgbClr val="FF0000"/>
                </a:solidFill>
              </a:rPr>
              <a:t>*  </a:t>
            </a:r>
            <a:r>
              <a:rPr lang="en-GB" dirty="0" smtClean="0"/>
              <a:t>cars</a:t>
            </a:r>
            <a:r>
              <a:rPr lang="en-GB" dirty="0" smtClean="0"/>
              <a:t>[10];</a:t>
            </a:r>
            <a:endParaRPr lang="en-GB" dirty="0" smtClean="0"/>
          </a:p>
          <a:p>
            <a:endParaRPr lang="en-GB" dirty="0"/>
          </a:p>
          <a:p>
            <a:r>
              <a:rPr lang="en-GB" dirty="0"/>
              <a:t>for (</a:t>
            </a:r>
            <a:r>
              <a:rPr lang="en-GB" dirty="0" err="1"/>
              <a:t>int</a:t>
            </a:r>
            <a:r>
              <a:rPr lang="en-GB" dirty="0"/>
              <a:t> index = 0; index &lt; size; index++)</a:t>
            </a:r>
          </a:p>
          <a:p>
            <a:r>
              <a:rPr lang="en-GB" dirty="0"/>
              <a:t>{</a:t>
            </a:r>
          </a:p>
          <a:p>
            <a:r>
              <a:rPr lang="en-GB" dirty="0" smtClean="0"/>
              <a:t>       car[index]  =  new Car();</a:t>
            </a:r>
            <a:endParaRPr lang="en-GB" dirty="0"/>
          </a:p>
          <a:p>
            <a:r>
              <a:rPr lang="en-GB" dirty="0" smtClean="0"/>
              <a:t>}</a:t>
            </a:r>
          </a:p>
          <a:p>
            <a:endParaRPr lang="en-GB" dirty="0"/>
          </a:p>
          <a:p>
            <a:r>
              <a:rPr lang="en-GB" dirty="0"/>
              <a:t>for (</a:t>
            </a:r>
            <a:r>
              <a:rPr lang="en-GB" dirty="0" err="1"/>
              <a:t>int</a:t>
            </a:r>
            <a:r>
              <a:rPr lang="en-GB" dirty="0"/>
              <a:t> index = 0; index &lt; size; index++)</a:t>
            </a:r>
          </a:p>
          <a:p>
            <a:r>
              <a:rPr lang="en-GB" dirty="0"/>
              <a:t>{</a:t>
            </a:r>
          </a:p>
          <a:p>
            <a:r>
              <a:rPr lang="en-GB" dirty="0"/>
              <a:t>       </a:t>
            </a:r>
            <a:r>
              <a:rPr lang="en-GB" dirty="0" smtClean="0"/>
              <a:t>delete  car[index];</a:t>
            </a:r>
            <a:endParaRPr lang="en-GB" dirty="0"/>
          </a:p>
          <a:p>
            <a:r>
              <a:rPr lang="en-GB" dirty="0" smtClean="0"/>
              <a:t>}</a:t>
            </a:r>
            <a:endParaRPr lang="en-GB" dirty="0"/>
          </a:p>
        </p:txBody>
      </p:sp>
      <p:sp>
        <p:nvSpPr>
          <p:cNvPr id="7" name="TextBox 6"/>
          <p:cNvSpPr txBox="1"/>
          <p:nvPr/>
        </p:nvSpPr>
        <p:spPr>
          <a:xfrm>
            <a:off x="1616108" y="5596829"/>
            <a:ext cx="4365298" cy="369332"/>
          </a:xfrm>
          <a:prstGeom prst="rect">
            <a:avLst/>
          </a:prstGeom>
          <a:noFill/>
        </p:spPr>
        <p:txBody>
          <a:bodyPr wrap="none" rtlCol="0">
            <a:spAutoFit/>
          </a:bodyPr>
          <a:lstStyle/>
          <a:p>
            <a:r>
              <a:rPr lang="en-GB" b="1" dirty="0" smtClean="0">
                <a:solidFill>
                  <a:srgbClr val="FF0000"/>
                </a:solidFill>
              </a:rPr>
              <a:t>Don’t</a:t>
            </a:r>
            <a:r>
              <a:rPr lang="en-GB" dirty="0" smtClean="0"/>
              <a:t> delete the cars array by mistake !!!</a:t>
            </a:r>
            <a:endParaRPr lang="en-GB" dirty="0"/>
          </a:p>
        </p:txBody>
      </p:sp>
    </p:spTree>
    <p:extLst>
      <p:ext uri="{BB962C8B-B14F-4D97-AF65-F5344CB8AC3E}">
        <p14:creationId xmlns:p14="http://schemas.microsoft.com/office/powerpoint/2010/main" val="3839839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Pointers</a:t>
            </a:r>
            <a:endParaRPr lang="en-GB" dirty="0"/>
          </a:p>
        </p:txBody>
      </p:sp>
      <p:sp>
        <p:nvSpPr>
          <p:cNvPr id="3" name="Content Placeholder 2"/>
          <p:cNvSpPr>
            <a:spLocks noGrp="1"/>
          </p:cNvSpPr>
          <p:nvPr>
            <p:ph idx="1"/>
          </p:nvPr>
        </p:nvSpPr>
        <p:spPr>
          <a:xfrm>
            <a:off x="1047750" y="1136822"/>
            <a:ext cx="7029450" cy="4702003"/>
          </a:xfrm>
        </p:spPr>
        <p:txBody>
          <a:bodyPr/>
          <a:lstStyle/>
          <a:p>
            <a:r>
              <a:rPr lang="en-GB" dirty="0" smtClean="0"/>
              <a:t>Variables have</a:t>
            </a:r>
          </a:p>
          <a:p>
            <a:pPr lvl="1"/>
            <a:r>
              <a:rPr lang="en-GB" dirty="0" smtClean="0"/>
              <a:t>Names</a:t>
            </a:r>
          </a:p>
          <a:p>
            <a:pPr lvl="1"/>
            <a:r>
              <a:rPr lang="en-GB" dirty="0" smtClean="0"/>
              <a:t>Values</a:t>
            </a:r>
          </a:p>
          <a:p>
            <a:pPr lvl="1"/>
            <a:r>
              <a:rPr lang="en-GB" dirty="0" smtClean="0"/>
              <a:t>Memory Address</a:t>
            </a:r>
          </a:p>
          <a:p>
            <a:pPr lvl="1"/>
            <a:endParaRPr lang="en-GB" dirty="0"/>
          </a:p>
          <a:p>
            <a:r>
              <a:rPr lang="en-GB" dirty="0" smtClean="0"/>
              <a:t>We can use the memory address when we want to change the value of a variable we pass to a method</a:t>
            </a:r>
          </a:p>
          <a:p>
            <a:endParaRPr lang="en-GB" dirty="0" smtClean="0"/>
          </a:p>
          <a:p>
            <a:pPr marL="0" indent="0">
              <a:buNone/>
            </a:pPr>
            <a:r>
              <a:rPr lang="en-GB" b="1" u="sng" dirty="0" smtClean="0"/>
              <a:t>IMPORTANT NOTE:</a:t>
            </a:r>
            <a:endParaRPr lang="en-GB" b="1" u="sng" dirty="0"/>
          </a:p>
          <a:p>
            <a:r>
              <a:rPr lang="en-GB" dirty="0" smtClean="0"/>
              <a:t>Only reason for doing this is if we want to return a Boolean to indicate the method completed its operation successfully (so the value is valid)</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110643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1047750" y="922639"/>
            <a:ext cx="7029450" cy="922638"/>
          </a:xfrm>
        </p:spPr>
        <p:txBody>
          <a:bodyPr/>
          <a:lstStyle/>
          <a:p>
            <a:r>
              <a:rPr lang="en-GB" dirty="0" smtClean="0"/>
              <a:t>Divide two numbers, return true if successful and false if the divisor is zero</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21927" y="2314832"/>
            <a:ext cx="7555273" cy="2616101"/>
          </a:xfrm>
          <a:prstGeom prst="rect">
            <a:avLst/>
          </a:prstGeom>
          <a:noFill/>
        </p:spPr>
        <p:txBody>
          <a:bodyPr wrap="none" rtlCol="0">
            <a:spAutoFit/>
          </a:bodyPr>
          <a:lstStyle/>
          <a:p>
            <a:r>
              <a:rPr lang="en-GB" dirty="0" smtClean="0"/>
              <a:t>bool   </a:t>
            </a:r>
            <a:r>
              <a:rPr lang="en-GB" dirty="0" err="1" smtClean="0"/>
              <a:t>DivideNumbers</a:t>
            </a:r>
            <a:r>
              <a:rPr lang="en-GB" dirty="0" smtClean="0"/>
              <a:t>(double number1, double number2, double </a:t>
            </a:r>
            <a:r>
              <a:rPr lang="en-GB" sz="2000" dirty="0" smtClean="0">
                <a:solidFill>
                  <a:srgbClr val="FF0000"/>
                </a:solidFill>
              </a:rPr>
              <a:t>*</a:t>
            </a:r>
            <a:r>
              <a:rPr lang="en-GB" dirty="0" smtClean="0"/>
              <a:t>result)</a:t>
            </a:r>
          </a:p>
          <a:p>
            <a:r>
              <a:rPr lang="en-GB" dirty="0" smtClean="0"/>
              <a:t>{</a:t>
            </a:r>
          </a:p>
          <a:p>
            <a:r>
              <a:rPr lang="en-GB" dirty="0"/>
              <a:t> </a:t>
            </a:r>
            <a:r>
              <a:rPr lang="en-GB" dirty="0" smtClean="0"/>
              <a:t>     if(number2 != 0)</a:t>
            </a:r>
          </a:p>
          <a:p>
            <a:r>
              <a:rPr lang="en-GB" dirty="0"/>
              <a:t> </a:t>
            </a:r>
            <a:r>
              <a:rPr lang="en-GB" dirty="0" smtClean="0"/>
              <a:t>     {</a:t>
            </a:r>
          </a:p>
          <a:p>
            <a:r>
              <a:rPr lang="en-GB" dirty="0"/>
              <a:t> </a:t>
            </a:r>
            <a:r>
              <a:rPr lang="en-GB" dirty="0" smtClean="0"/>
              <a:t>           *result = number1 / number2;</a:t>
            </a:r>
          </a:p>
          <a:p>
            <a:r>
              <a:rPr lang="en-GB" dirty="0"/>
              <a:t> </a:t>
            </a:r>
            <a:r>
              <a:rPr lang="en-GB" dirty="0" smtClean="0"/>
              <a:t>           return true;</a:t>
            </a:r>
          </a:p>
          <a:p>
            <a:r>
              <a:rPr lang="en-GB" dirty="0"/>
              <a:t> </a:t>
            </a:r>
            <a:r>
              <a:rPr lang="en-GB" dirty="0" smtClean="0"/>
              <a:t>     }</a:t>
            </a:r>
          </a:p>
          <a:p>
            <a:r>
              <a:rPr lang="en-GB" dirty="0"/>
              <a:t> </a:t>
            </a:r>
            <a:r>
              <a:rPr lang="en-GB" dirty="0" smtClean="0"/>
              <a:t>     return false;</a:t>
            </a:r>
          </a:p>
          <a:p>
            <a:r>
              <a:rPr lang="en-GB" dirty="0"/>
              <a:t>}</a:t>
            </a:r>
          </a:p>
        </p:txBody>
      </p:sp>
      <p:sp>
        <p:nvSpPr>
          <p:cNvPr id="6" name="TextBox 5"/>
          <p:cNvSpPr txBox="1"/>
          <p:nvPr/>
        </p:nvSpPr>
        <p:spPr>
          <a:xfrm>
            <a:off x="6343233" y="1554034"/>
            <a:ext cx="2600742" cy="646331"/>
          </a:xfrm>
          <a:prstGeom prst="rect">
            <a:avLst/>
          </a:prstGeom>
          <a:noFill/>
        </p:spPr>
        <p:txBody>
          <a:bodyPr wrap="square" rtlCol="0">
            <a:spAutoFit/>
          </a:bodyPr>
          <a:lstStyle/>
          <a:p>
            <a:r>
              <a:rPr lang="en-GB" dirty="0" smtClean="0"/>
              <a:t>Star means pass memory address</a:t>
            </a:r>
            <a:endParaRPr lang="en-GB" dirty="0"/>
          </a:p>
        </p:txBody>
      </p:sp>
      <p:cxnSp>
        <p:nvCxnSpPr>
          <p:cNvPr id="8" name="Straight Arrow Connector 7"/>
          <p:cNvCxnSpPr>
            <a:stCxn id="6" idx="2"/>
          </p:cNvCxnSpPr>
          <p:nvPr/>
        </p:nvCxnSpPr>
        <p:spPr bwMode="auto">
          <a:xfrm flipH="1">
            <a:off x="7356389" y="2200365"/>
            <a:ext cx="287215" cy="1803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4613189" y="4596714"/>
            <a:ext cx="4532010" cy="1754326"/>
          </a:xfrm>
          <a:prstGeom prst="rect">
            <a:avLst/>
          </a:prstGeom>
          <a:noFill/>
          <a:ln w="19050">
            <a:solidFill>
              <a:schemeClr val="tx1"/>
            </a:solidFill>
            <a:prstDash val="dash"/>
          </a:ln>
        </p:spPr>
        <p:txBody>
          <a:bodyPr wrap="none" rtlCol="0">
            <a:spAutoFit/>
          </a:bodyPr>
          <a:lstStyle/>
          <a:p>
            <a:r>
              <a:rPr lang="en-GB" dirty="0" smtClean="0"/>
              <a:t>double   res;</a:t>
            </a:r>
          </a:p>
          <a:p>
            <a:endParaRPr lang="en-GB" dirty="0"/>
          </a:p>
          <a:p>
            <a:r>
              <a:rPr lang="en-GB" dirty="0" smtClean="0"/>
              <a:t>if( </a:t>
            </a:r>
            <a:r>
              <a:rPr lang="en-GB" b="1" dirty="0" err="1" smtClean="0"/>
              <a:t>DivideNumbers</a:t>
            </a:r>
            <a:r>
              <a:rPr lang="en-GB" dirty="0" smtClean="0"/>
              <a:t>(2.2, 4.1, </a:t>
            </a:r>
            <a:r>
              <a:rPr lang="en-GB" dirty="0" smtClean="0">
                <a:solidFill>
                  <a:srgbClr val="FF0000"/>
                </a:solidFill>
              </a:rPr>
              <a:t>&amp;</a:t>
            </a:r>
            <a:r>
              <a:rPr lang="en-GB" dirty="0" smtClean="0"/>
              <a:t>res) == true)</a:t>
            </a:r>
            <a:br>
              <a:rPr lang="en-GB" dirty="0" smtClean="0"/>
            </a:br>
            <a:r>
              <a:rPr lang="en-GB" dirty="0" smtClean="0"/>
              <a:t>{</a:t>
            </a:r>
          </a:p>
          <a:p>
            <a:r>
              <a:rPr lang="en-GB" dirty="0"/>
              <a:t> </a:t>
            </a:r>
            <a:r>
              <a:rPr lang="en-GB" dirty="0" smtClean="0"/>
              <a:t>    </a:t>
            </a:r>
            <a:r>
              <a:rPr lang="en-GB" dirty="0" err="1" smtClean="0"/>
              <a:t>printf</a:t>
            </a:r>
            <a:r>
              <a:rPr lang="en-GB" dirty="0" smtClean="0"/>
              <a:t>(“Result is %d\r\n”, res);</a:t>
            </a:r>
          </a:p>
          <a:p>
            <a:r>
              <a:rPr lang="en-GB" dirty="0"/>
              <a:t>}</a:t>
            </a:r>
          </a:p>
        </p:txBody>
      </p:sp>
      <p:sp>
        <p:nvSpPr>
          <p:cNvPr id="10" name="TextBox 9"/>
          <p:cNvSpPr txBox="1"/>
          <p:nvPr/>
        </p:nvSpPr>
        <p:spPr>
          <a:xfrm>
            <a:off x="6091192" y="3738090"/>
            <a:ext cx="2938591" cy="646331"/>
          </a:xfrm>
          <a:prstGeom prst="rect">
            <a:avLst/>
          </a:prstGeom>
          <a:noFill/>
        </p:spPr>
        <p:txBody>
          <a:bodyPr wrap="square" rtlCol="0">
            <a:spAutoFit/>
          </a:bodyPr>
          <a:lstStyle/>
          <a:p>
            <a:r>
              <a:rPr lang="en-GB" dirty="0" smtClean="0"/>
              <a:t>Ampersand takes memory address of variable</a:t>
            </a:r>
            <a:endParaRPr lang="en-GB" dirty="0"/>
          </a:p>
        </p:txBody>
      </p:sp>
      <p:cxnSp>
        <p:nvCxnSpPr>
          <p:cNvPr id="12" name="Straight Arrow Connector 11"/>
          <p:cNvCxnSpPr/>
          <p:nvPr/>
        </p:nvCxnSpPr>
        <p:spPr bwMode="auto">
          <a:xfrm>
            <a:off x="7499996" y="4416344"/>
            <a:ext cx="62339" cy="72406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65699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Dynamic Array Creation Pattern</a:t>
            </a:r>
            <a:endParaRPr lang="en-GB" dirty="0"/>
          </a:p>
        </p:txBody>
      </p:sp>
      <p:sp>
        <p:nvSpPr>
          <p:cNvPr id="3" name="Content Placeholder 2"/>
          <p:cNvSpPr>
            <a:spLocks noGrp="1"/>
          </p:cNvSpPr>
          <p:nvPr>
            <p:ph idx="1"/>
          </p:nvPr>
        </p:nvSpPr>
        <p:spPr>
          <a:xfrm>
            <a:off x="1047749" y="766113"/>
            <a:ext cx="7544315" cy="4726717"/>
          </a:xfrm>
        </p:spPr>
        <p:txBody>
          <a:bodyPr/>
          <a:lstStyle/>
          <a:p>
            <a:r>
              <a:rPr lang="en-GB" dirty="0" smtClean="0"/>
              <a:t>Create an array at run-time</a:t>
            </a:r>
          </a:p>
          <a:p>
            <a:endParaRPr lang="en-GB" dirty="0"/>
          </a:p>
          <a:p>
            <a:endParaRPr lang="en-GB" dirty="0" smtClean="0"/>
          </a:p>
          <a:p>
            <a:endParaRPr lang="en-GB" dirty="0"/>
          </a:p>
          <a:p>
            <a:r>
              <a:rPr lang="en-GB" i="1" dirty="0"/>
              <a:t>t</a:t>
            </a:r>
            <a:r>
              <a:rPr lang="en-GB" i="1" dirty="0" smtClean="0"/>
              <a:t>ype</a:t>
            </a:r>
            <a:r>
              <a:rPr lang="en-GB" dirty="0" smtClean="0"/>
              <a:t>: any variable type</a:t>
            </a:r>
            <a:br>
              <a:rPr lang="en-GB" dirty="0" smtClean="0"/>
            </a:br>
            <a:r>
              <a:rPr lang="en-GB" dirty="0" smtClean="0"/>
              <a:t>	</a:t>
            </a:r>
            <a:r>
              <a:rPr lang="en-GB" dirty="0" err="1" smtClean="0"/>
              <a:t>int</a:t>
            </a:r>
            <a:r>
              <a:rPr lang="en-GB" dirty="0" smtClean="0"/>
              <a:t/>
            </a:r>
            <a:br>
              <a:rPr lang="en-GB" dirty="0" smtClean="0"/>
            </a:br>
            <a:r>
              <a:rPr lang="en-GB" dirty="0" smtClean="0"/>
              <a:t>	double</a:t>
            </a:r>
            <a:br>
              <a:rPr lang="en-GB" dirty="0" smtClean="0"/>
            </a:br>
            <a:r>
              <a:rPr lang="en-GB" dirty="0" smtClean="0"/>
              <a:t>	bool</a:t>
            </a:r>
            <a:br>
              <a:rPr lang="en-GB" dirty="0" smtClean="0"/>
            </a:br>
            <a:r>
              <a:rPr lang="en-GB" dirty="0" smtClean="0"/>
              <a:t>        </a:t>
            </a:r>
            <a:r>
              <a:rPr lang="en-GB" i="1" dirty="0" err="1" smtClean="0"/>
              <a:t>ClassName</a:t>
            </a:r>
            <a:r>
              <a:rPr lang="en-GB" i="1" dirty="0" smtClean="0"/>
              <a:t>  </a:t>
            </a:r>
            <a:r>
              <a:rPr lang="en-GB" sz="3200" i="1" dirty="0" smtClean="0"/>
              <a:t>*</a:t>
            </a:r>
            <a:r>
              <a:rPr lang="en-GB" dirty="0" smtClean="0"/>
              <a:t/>
            </a:r>
            <a:br>
              <a:rPr lang="en-GB" dirty="0" smtClean="0"/>
            </a:br>
            <a:r>
              <a:rPr lang="en-GB" dirty="0" smtClean="0"/>
              <a:t/>
            </a:r>
            <a:br>
              <a:rPr lang="en-GB" dirty="0" smtClean="0"/>
            </a:br>
            <a:r>
              <a:rPr lang="en-GB" dirty="0" smtClean="0"/>
              <a:t> 	string</a:t>
            </a:r>
            <a:br>
              <a:rPr lang="en-GB" dirty="0" smtClean="0"/>
            </a:br>
            <a:r>
              <a:rPr lang="en-GB" dirty="0" smtClean="0"/>
              <a:t>	</a:t>
            </a:r>
            <a:r>
              <a:rPr lang="en-GB" i="1" dirty="0" err="1" smtClean="0"/>
              <a:t>ClassName</a:t>
            </a:r>
            <a:r>
              <a:rPr lang="en-GB" i="1" dirty="0" smtClean="0"/>
              <a:t>  </a:t>
            </a:r>
            <a:r>
              <a:rPr lang="en-GB" dirty="0" smtClean="0"/>
              <a:t>(on stack)</a:t>
            </a:r>
          </a:p>
          <a:p>
            <a:endParaRPr lang="en-GB" i="1" dirty="0" smtClean="0"/>
          </a:p>
          <a:p>
            <a:r>
              <a:rPr lang="en-GB" i="1" dirty="0" smtClean="0"/>
              <a:t>size</a:t>
            </a:r>
            <a:r>
              <a:rPr lang="en-GB" dirty="0" smtClean="0"/>
              <a:t>: integer value</a:t>
            </a:r>
            <a:br>
              <a:rPr lang="en-GB" dirty="0" smtClean="0"/>
            </a:br>
            <a:r>
              <a:rPr lang="en-GB" dirty="0" smtClean="0"/>
              <a:t>	literal (fixed in your code) e.g. 	x = new </a:t>
            </a:r>
            <a:r>
              <a:rPr lang="en-GB" dirty="0" err="1" smtClean="0"/>
              <a:t>int</a:t>
            </a:r>
            <a:r>
              <a:rPr lang="en-GB" dirty="0" smtClean="0"/>
              <a:t>[ </a:t>
            </a:r>
            <a:r>
              <a:rPr lang="en-GB" b="1" dirty="0" smtClean="0"/>
              <a:t>566</a:t>
            </a:r>
            <a:r>
              <a:rPr lang="en-GB" dirty="0" smtClean="0"/>
              <a:t> ] </a:t>
            </a:r>
            <a:br>
              <a:rPr lang="en-GB" dirty="0" smtClean="0"/>
            </a:br>
            <a:r>
              <a:rPr lang="en-GB" dirty="0" smtClean="0"/>
              <a:t>	variable (set at run-time)  e.g. 	</a:t>
            </a:r>
            <a:r>
              <a:rPr lang="en-GB" dirty="0" err="1" smtClean="0"/>
              <a:t>int</a:t>
            </a:r>
            <a:r>
              <a:rPr lang="en-GB" dirty="0" smtClean="0"/>
              <a:t>  </a:t>
            </a:r>
            <a:r>
              <a:rPr lang="en-GB" b="1" dirty="0" err="1" smtClean="0"/>
              <a:t>arraySize</a:t>
            </a:r>
            <a:r>
              <a:rPr lang="en-GB" dirty="0" smtClean="0"/>
              <a:t> = 566;</a:t>
            </a:r>
            <a:br>
              <a:rPr lang="en-GB" dirty="0" smtClean="0"/>
            </a:br>
            <a:r>
              <a:rPr lang="en-GB" dirty="0" smtClean="0"/>
              <a:t>					x = new </a:t>
            </a:r>
            <a:r>
              <a:rPr lang="en-GB" dirty="0" err="1" smtClean="0"/>
              <a:t>int</a:t>
            </a:r>
            <a:r>
              <a:rPr lang="en-GB" dirty="0" smtClean="0"/>
              <a:t>[ </a:t>
            </a:r>
            <a:r>
              <a:rPr lang="en-GB" b="1" dirty="0" err="1" smtClean="0"/>
              <a:t>arraySize</a:t>
            </a:r>
            <a:r>
              <a:rPr lang="en-GB" dirty="0" smtClean="0"/>
              <a:t> ]</a:t>
            </a:r>
          </a:p>
          <a:p>
            <a:pPr lvl="1"/>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088923" y="1385494"/>
            <a:ext cx="5731056" cy="461665"/>
          </a:xfrm>
          <a:prstGeom prst="rect">
            <a:avLst/>
          </a:prstGeom>
          <a:noFill/>
        </p:spPr>
        <p:txBody>
          <a:bodyPr wrap="none" rtlCol="0">
            <a:spAutoFit/>
          </a:bodyPr>
          <a:lstStyle/>
          <a:p>
            <a:r>
              <a:rPr lang="en-GB" sz="2400" i="1" dirty="0" smtClean="0"/>
              <a:t>type</a:t>
            </a:r>
            <a:r>
              <a:rPr lang="en-GB" sz="2400" dirty="0" smtClean="0"/>
              <a:t>   *</a:t>
            </a:r>
            <a:r>
              <a:rPr lang="en-GB" sz="2400" i="1" dirty="0" err="1" smtClean="0"/>
              <a:t>arrayName</a:t>
            </a:r>
            <a:r>
              <a:rPr lang="en-GB" sz="2400" dirty="0" smtClean="0"/>
              <a:t>   =   new   </a:t>
            </a:r>
            <a:r>
              <a:rPr lang="en-GB" sz="2400" i="1" dirty="0" smtClean="0"/>
              <a:t>type</a:t>
            </a:r>
            <a:r>
              <a:rPr lang="en-GB" sz="2400" dirty="0" smtClean="0"/>
              <a:t>[ </a:t>
            </a:r>
            <a:r>
              <a:rPr lang="en-GB" sz="2400" i="1" dirty="0" smtClean="0"/>
              <a:t>size</a:t>
            </a:r>
            <a:r>
              <a:rPr lang="en-GB" sz="2400" dirty="0" smtClean="0"/>
              <a:t> ];</a:t>
            </a:r>
            <a:endParaRPr lang="en-GB" sz="2400" dirty="0"/>
          </a:p>
        </p:txBody>
      </p:sp>
      <p:sp>
        <p:nvSpPr>
          <p:cNvPr id="6" name="TextBox 5"/>
          <p:cNvSpPr txBox="1"/>
          <p:nvPr/>
        </p:nvSpPr>
        <p:spPr>
          <a:xfrm>
            <a:off x="5389446" y="2196407"/>
            <a:ext cx="3754554" cy="461665"/>
          </a:xfrm>
          <a:prstGeom prst="rect">
            <a:avLst/>
          </a:prstGeom>
          <a:noFill/>
        </p:spPr>
        <p:txBody>
          <a:bodyPr wrap="none" rtlCol="0">
            <a:spAutoFit/>
          </a:bodyPr>
          <a:lstStyle/>
          <a:p>
            <a:r>
              <a:rPr lang="en-GB" sz="2400" b="1" dirty="0" smtClean="0">
                <a:solidFill>
                  <a:srgbClr val="FF0000"/>
                </a:solidFill>
              </a:rPr>
              <a:t>Don’t forget to delete it!!</a:t>
            </a:r>
          </a:p>
        </p:txBody>
      </p:sp>
      <p:sp>
        <p:nvSpPr>
          <p:cNvPr id="7" name="TextBox 6"/>
          <p:cNvSpPr txBox="1"/>
          <p:nvPr/>
        </p:nvSpPr>
        <p:spPr>
          <a:xfrm>
            <a:off x="6280401" y="2887636"/>
            <a:ext cx="2146742" cy="369332"/>
          </a:xfrm>
          <a:prstGeom prst="rect">
            <a:avLst/>
          </a:prstGeom>
          <a:noFill/>
        </p:spPr>
        <p:txBody>
          <a:bodyPr wrap="none" rtlCol="0">
            <a:spAutoFit/>
          </a:bodyPr>
          <a:lstStyle/>
          <a:p>
            <a:r>
              <a:rPr lang="en-GB" dirty="0" smtClean="0"/>
              <a:t>delete  </a:t>
            </a:r>
            <a:r>
              <a:rPr lang="en-GB" i="1" dirty="0" err="1" smtClean="0"/>
              <a:t>arrayName</a:t>
            </a:r>
            <a:r>
              <a:rPr lang="en-GB" dirty="0" smtClean="0"/>
              <a:t>;</a:t>
            </a:r>
            <a:endParaRPr lang="en-GB" dirty="0"/>
          </a:p>
        </p:txBody>
      </p:sp>
      <p:sp>
        <p:nvSpPr>
          <p:cNvPr id="8" name="TextBox 7"/>
          <p:cNvSpPr txBox="1"/>
          <p:nvPr/>
        </p:nvSpPr>
        <p:spPr>
          <a:xfrm>
            <a:off x="6256932" y="4222078"/>
            <a:ext cx="2364750" cy="369332"/>
          </a:xfrm>
          <a:prstGeom prst="rect">
            <a:avLst/>
          </a:prstGeom>
          <a:noFill/>
        </p:spPr>
        <p:txBody>
          <a:bodyPr wrap="none" rtlCol="0">
            <a:spAutoFit/>
          </a:bodyPr>
          <a:lstStyle/>
          <a:p>
            <a:r>
              <a:rPr lang="en-GB" dirty="0" smtClean="0"/>
              <a:t>delete</a:t>
            </a:r>
            <a:r>
              <a:rPr lang="en-GB" b="1" dirty="0" smtClean="0"/>
              <a:t>[ ]</a:t>
            </a:r>
            <a:r>
              <a:rPr lang="en-GB" dirty="0" smtClean="0"/>
              <a:t>  </a:t>
            </a:r>
            <a:r>
              <a:rPr lang="en-GB" i="1" dirty="0" err="1" smtClean="0"/>
              <a:t>arrayName</a:t>
            </a:r>
            <a:r>
              <a:rPr lang="en-GB" dirty="0" smtClean="0"/>
              <a:t>;</a:t>
            </a:r>
            <a:endParaRPr lang="en-GB" dirty="0"/>
          </a:p>
        </p:txBody>
      </p:sp>
      <p:sp>
        <p:nvSpPr>
          <p:cNvPr id="9" name="Right Brace 8"/>
          <p:cNvSpPr/>
          <p:nvPr/>
        </p:nvSpPr>
        <p:spPr bwMode="auto">
          <a:xfrm>
            <a:off x="5766323" y="2628833"/>
            <a:ext cx="401754" cy="1329635"/>
          </a:xfrm>
          <a:prstGeom prst="rightBrace">
            <a:avLst/>
          </a:prstGeom>
          <a:no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Right Brace 9"/>
          <p:cNvSpPr/>
          <p:nvPr/>
        </p:nvSpPr>
        <p:spPr bwMode="auto">
          <a:xfrm>
            <a:off x="5766323" y="4076179"/>
            <a:ext cx="401754" cy="661131"/>
          </a:xfrm>
          <a:prstGeom prst="rightBrace">
            <a:avLst/>
          </a:prstGeom>
          <a:no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2" name="Straight Connector 11"/>
          <p:cNvCxnSpPr/>
          <p:nvPr/>
        </p:nvCxnSpPr>
        <p:spPr bwMode="auto">
          <a:xfrm>
            <a:off x="1276865" y="4003582"/>
            <a:ext cx="7315199" cy="0"/>
          </a:xfrm>
          <a:prstGeom prst="line">
            <a:avLst/>
          </a:prstGeom>
          <a:solidFill>
            <a:schemeClr val="accent1"/>
          </a:solidFill>
          <a:ln w="9525"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96827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1047750" y="963827"/>
            <a:ext cx="7029450" cy="502508"/>
          </a:xfrm>
        </p:spPr>
        <p:txBody>
          <a:bodyPr/>
          <a:lstStyle/>
          <a:p>
            <a:r>
              <a:rPr lang="en-GB" dirty="0" smtClean="0"/>
              <a:t>User specifies size</a:t>
            </a:r>
          </a:p>
          <a:p>
            <a:endParaRPr lang="en-GB" dirty="0"/>
          </a:p>
          <a:p>
            <a:endParaRPr lang="en-GB" dirty="0" smtClean="0"/>
          </a:p>
          <a:p>
            <a:endParaRPr lang="en-GB" dirty="0"/>
          </a:p>
          <a:p>
            <a:endParaRPr lang="en-GB" dirty="0" smtClean="0"/>
          </a:p>
          <a:p>
            <a:endParaRPr lang="en-GB" dirty="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2611395" y="2347784"/>
            <a:ext cx="184731" cy="369332"/>
          </a:xfrm>
          <a:prstGeom prst="rect">
            <a:avLst/>
          </a:prstGeom>
          <a:noFill/>
        </p:spPr>
        <p:txBody>
          <a:bodyPr wrap="none" rtlCol="0">
            <a:spAutoFit/>
          </a:bodyPr>
          <a:lstStyle/>
          <a:p>
            <a:endParaRPr lang="en-GB" dirty="0"/>
          </a:p>
        </p:txBody>
      </p:sp>
      <p:sp>
        <p:nvSpPr>
          <p:cNvPr id="6" name="TextBox 5"/>
          <p:cNvSpPr txBox="1"/>
          <p:nvPr/>
        </p:nvSpPr>
        <p:spPr>
          <a:xfrm>
            <a:off x="1047750" y="1466335"/>
            <a:ext cx="7718780" cy="1477328"/>
          </a:xfrm>
          <a:prstGeom prst="rect">
            <a:avLst/>
          </a:prstGeom>
          <a:noFill/>
        </p:spPr>
        <p:txBody>
          <a:bodyPr wrap="none" rtlCol="0">
            <a:spAutoFit/>
          </a:bodyPr>
          <a:lstStyle/>
          <a:p>
            <a:r>
              <a:rPr lang="en-GB" dirty="0" err="1" smtClean="0"/>
              <a:t>int</a:t>
            </a:r>
            <a:r>
              <a:rPr lang="en-GB" dirty="0" smtClean="0"/>
              <a:t> </a:t>
            </a:r>
            <a:r>
              <a:rPr lang="en-GB" dirty="0" err="1" smtClean="0"/>
              <a:t>numberOfPrices</a:t>
            </a:r>
            <a:r>
              <a:rPr lang="en-GB" dirty="0" smtClean="0"/>
              <a:t> = </a:t>
            </a:r>
            <a:r>
              <a:rPr lang="en-GB" dirty="0" err="1" smtClean="0"/>
              <a:t>ReadIntNumber</a:t>
            </a:r>
            <a:r>
              <a:rPr lang="en-GB" dirty="0" smtClean="0"/>
              <a:t>(“How many prices do you need? ”);</a:t>
            </a:r>
          </a:p>
          <a:p>
            <a:r>
              <a:rPr lang="en-GB" dirty="0" smtClean="0"/>
              <a:t>double *prices = </a:t>
            </a:r>
            <a:r>
              <a:rPr lang="en-GB" b="1" dirty="0" smtClean="0"/>
              <a:t>new   double[ </a:t>
            </a:r>
            <a:r>
              <a:rPr lang="en-GB" b="1" dirty="0" err="1" smtClean="0"/>
              <a:t>numberOfPrices</a:t>
            </a:r>
            <a:r>
              <a:rPr lang="en-GB" b="1" dirty="0" smtClean="0"/>
              <a:t> ]</a:t>
            </a:r>
            <a:r>
              <a:rPr lang="en-GB" dirty="0" smtClean="0"/>
              <a:t>;</a:t>
            </a:r>
            <a:endParaRPr lang="en-GB" dirty="0"/>
          </a:p>
          <a:p>
            <a:r>
              <a:rPr lang="en-GB" dirty="0" err="1" smtClean="0"/>
              <a:t>EnterPrices</a:t>
            </a:r>
            <a:r>
              <a:rPr lang="en-GB" dirty="0" smtClean="0"/>
              <a:t>(prices, </a:t>
            </a:r>
            <a:r>
              <a:rPr lang="en-GB" dirty="0" err="1" smtClean="0"/>
              <a:t>numberOfPrices</a:t>
            </a:r>
            <a:r>
              <a:rPr lang="en-GB" dirty="0" smtClean="0"/>
              <a:t>);</a:t>
            </a:r>
          </a:p>
          <a:p>
            <a:endParaRPr lang="en-GB" dirty="0" smtClean="0"/>
          </a:p>
          <a:p>
            <a:r>
              <a:rPr lang="en-GB" b="1" dirty="0" smtClean="0"/>
              <a:t>delete  prices</a:t>
            </a:r>
            <a:r>
              <a:rPr lang="en-GB" dirty="0" smtClean="0"/>
              <a:t>;</a:t>
            </a:r>
            <a:endParaRPr lang="en-GB" dirty="0"/>
          </a:p>
        </p:txBody>
      </p:sp>
      <p:sp>
        <p:nvSpPr>
          <p:cNvPr id="7" name="TextBox 6"/>
          <p:cNvSpPr txBox="1"/>
          <p:nvPr/>
        </p:nvSpPr>
        <p:spPr>
          <a:xfrm>
            <a:off x="2703760" y="3598565"/>
            <a:ext cx="6038833" cy="2031325"/>
          </a:xfrm>
          <a:prstGeom prst="rect">
            <a:avLst/>
          </a:prstGeom>
          <a:noFill/>
          <a:ln w="12700">
            <a:solidFill>
              <a:schemeClr val="tx1"/>
            </a:solidFill>
            <a:prstDash val="dash"/>
          </a:ln>
        </p:spPr>
        <p:txBody>
          <a:bodyPr wrap="none" rtlCol="0">
            <a:spAutoFit/>
          </a:bodyPr>
          <a:lstStyle/>
          <a:p>
            <a:r>
              <a:rPr lang="en-GB" dirty="0" smtClean="0"/>
              <a:t>void </a:t>
            </a:r>
            <a:r>
              <a:rPr lang="en-GB" dirty="0" err="1" smtClean="0"/>
              <a:t>EnterPrices</a:t>
            </a:r>
            <a:r>
              <a:rPr lang="en-GB" dirty="0" smtClean="0"/>
              <a:t>(double </a:t>
            </a:r>
            <a:r>
              <a:rPr lang="en-GB" b="1" dirty="0" smtClean="0"/>
              <a:t>prices[ ]</a:t>
            </a:r>
            <a:r>
              <a:rPr lang="en-GB" dirty="0" smtClean="0"/>
              <a:t>, </a:t>
            </a:r>
            <a:r>
              <a:rPr lang="en-GB" dirty="0" err="1" smtClean="0"/>
              <a:t>int</a:t>
            </a:r>
            <a:r>
              <a:rPr lang="en-GB" dirty="0" smtClean="0"/>
              <a:t> </a:t>
            </a:r>
            <a:r>
              <a:rPr lang="en-GB" dirty="0" err="1" smtClean="0"/>
              <a:t>arrayLength</a:t>
            </a:r>
            <a:r>
              <a:rPr lang="en-GB" dirty="0" smtClean="0"/>
              <a:t>)</a:t>
            </a:r>
            <a:br>
              <a:rPr lang="en-GB" dirty="0" smtClean="0"/>
            </a:br>
            <a:r>
              <a:rPr lang="en-GB" dirty="0" smtClean="0"/>
              <a:t>{</a:t>
            </a:r>
          </a:p>
          <a:p>
            <a:r>
              <a:rPr lang="en-GB" dirty="0"/>
              <a:t> </a:t>
            </a:r>
            <a:r>
              <a:rPr lang="en-GB" dirty="0" smtClean="0"/>
              <a:t>   for(</a:t>
            </a:r>
            <a:r>
              <a:rPr lang="en-GB" dirty="0" err="1" smtClean="0"/>
              <a:t>int</a:t>
            </a:r>
            <a:r>
              <a:rPr lang="en-GB" dirty="0" smtClean="0"/>
              <a:t> index = 0; index &lt; </a:t>
            </a:r>
            <a:r>
              <a:rPr lang="en-GB" dirty="0" err="1" smtClean="0"/>
              <a:t>arrayLength</a:t>
            </a:r>
            <a:r>
              <a:rPr lang="en-GB" dirty="0" smtClean="0"/>
              <a:t>; index++)</a:t>
            </a:r>
            <a:br>
              <a:rPr lang="en-GB" dirty="0" smtClean="0"/>
            </a:br>
            <a:r>
              <a:rPr lang="en-GB" dirty="0" smtClean="0"/>
              <a:t>    { </a:t>
            </a:r>
          </a:p>
          <a:p>
            <a:r>
              <a:rPr lang="en-GB" dirty="0"/>
              <a:t> </a:t>
            </a:r>
            <a:r>
              <a:rPr lang="en-GB" dirty="0" smtClean="0"/>
              <a:t>        prices[index] = </a:t>
            </a:r>
            <a:r>
              <a:rPr lang="en-GB" dirty="0" err="1" smtClean="0"/>
              <a:t>ReadDoubleNumber</a:t>
            </a:r>
            <a:r>
              <a:rPr lang="en-GB" dirty="0" smtClean="0"/>
              <a:t>(“Enter price: “);</a:t>
            </a:r>
          </a:p>
          <a:p>
            <a:r>
              <a:rPr lang="en-GB" dirty="0"/>
              <a:t> </a:t>
            </a:r>
            <a:r>
              <a:rPr lang="en-GB" dirty="0" smtClean="0"/>
              <a:t>   }</a:t>
            </a:r>
            <a:br>
              <a:rPr lang="en-GB" dirty="0" smtClean="0"/>
            </a:br>
            <a:r>
              <a:rPr lang="en-GB" dirty="0" smtClean="0"/>
              <a:t>}</a:t>
            </a:r>
            <a:endParaRPr lang="en-GB" dirty="0"/>
          </a:p>
        </p:txBody>
      </p:sp>
    </p:spTree>
    <p:extLst>
      <p:ext uri="{BB962C8B-B14F-4D97-AF65-F5344CB8AC3E}">
        <p14:creationId xmlns:p14="http://schemas.microsoft.com/office/powerpoint/2010/main" val="40145425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18979"/>
          </a:xfrm>
        </p:spPr>
        <p:txBody>
          <a:bodyPr/>
          <a:lstStyle/>
          <a:p>
            <a:r>
              <a:rPr lang="en-GB" dirty="0" smtClean="0"/>
              <a:t>Example</a:t>
            </a:r>
            <a:endParaRPr lang="en-GB" dirty="0"/>
          </a:p>
        </p:txBody>
      </p:sp>
      <p:sp>
        <p:nvSpPr>
          <p:cNvPr id="3" name="Content Placeholder 2"/>
          <p:cNvSpPr>
            <a:spLocks noGrp="1"/>
          </p:cNvSpPr>
          <p:nvPr>
            <p:ph idx="1"/>
          </p:nvPr>
        </p:nvSpPr>
        <p:spPr>
          <a:xfrm>
            <a:off x="1047750" y="518979"/>
            <a:ext cx="7029450" cy="502508"/>
          </a:xfrm>
        </p:spPr>
        <p:txBody>
          <a:bodyPr/>
          <a:lstStyle/>
          <a:p>
            <a:r>
              <a:rPr lang="en-GB" dirty="0" smtClean="0"/>
              <a:t>Calculate the size of an array</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2611395" y="2347784"/>
            <a:ext cx="184731" cy="369332"/>
          </a:xfrm>
          <a:prstGeom prst="rect">
            <a:avLst/>
          </a:prstGeom>
          <a:noFill/>
        </p:spPr>
        <p:txBody>
          <a:bodyPr wrap="none" rtlCol="0">
            <a:spAutoFit/>
          </a:bodyPr>
          <a:lstStyle/>
          <a:p>
            <a:endParaRPr lang="en-GB" dirty="0"/>
          </a:p>
        </p:txBody>
      </p:sp>
      <p:sp>
        <p:nvSpPr>
          <p:cNvPr id="8" name="TextBox 7"/>
          <p:cNvSpPr txBox="1"/>
          <p:nvPr/>
        </p:nvSpPr>
        <p:spPr>
          <a:xfrm>
            <a:off x="1047749" y="1075584"/>
            <a:ext cx="7321235" cy="3970318"/>
          </a:xfrm>
          <a:prstGeom prst="rect">
            <a:avLst/>
          </a:prstGeom>
          <a:noFill/>
        </p:spPr>
        <p:txBody>
          <a:bodyPr wrap="none" rtlCol="0">
            <a:spAutoFit/>
          </a:bodyPr>
          <a:lstStyle/>
          <a:p>
            <a:r>
              <a:rPr lang="en-GB" dirty="0" err="1" smtClean="0"/>
              <a:t>int</a:t>
            </a:r>
            <a:r>
              <a:rPr lang="en-GB" dirty="0" smtClean="0"/>
              <a:t> </a:t>
            </a:r>
            <a:r>
              <a:rPr lang="en-GB" dirty="0" err="1" smtClean="0"/>
              <a:t>numberRows</a:t>
            </a:r>
            <a:r>
              <a:rPr lang="en-GB" dirty="0" smtClean="0"/>
              <a:t> = </a:t>
            </a:r>
            <a:r>
              <a:rPr lang="en-GB" dirty="0" err="1" smtClean="0"/>
              <a:t>ReadIntNumber</a:t>
            </a:r>
            <a:r>
              <a:rPr lang="en-GB" dirty="0" smtClean="0"/>
              <a:t>(“How many rows? ”);</a:t>
            </a:r>
            <a:br>
              <a:rPr lang="en-GB" dirty="0" smtClean="0"/>
            </a:br>
            <a:r>
              <a:rPr lang="en-GB" dirty="0" err="1"/>
              <a:t>int</a:t>
            </a:r>
            <a:r>
              <a:rPr lang="en-GB" dirty="0"/>
              <a:t> </a:t>
            </a:r>
            <a:r>
              <a:rPr lang="en-GB" dirty="0" err="1" smtClean="0"/>
              <a:t>numberColumns</a:t>
            </a:r>
            <a:r>
              <a:rPr lang="en-GB" dirty="0" smtClean="0"/>
              <a:t> </a:t>
            </a:r>
            <a:r>
              <a:rPr lang="en-GB" dirty="0"/>
              <a:t>= </a:t>
            </a:r>
            <a:r>
              <a:rPr lang="en-GB" dirty="0" err="1"/>
              <a:t>ReadIntNumber</a:t>
            </a:r>
            <a:r>
              <a:rPr lang="en-GB" dirty="0"/>
              <a:t>(“How many columns? ”);</a:t>
            </a:r>
            <a:endParaRPr lang="en-GB" dirty="0" smtClean="0"/>
          </a:p>
          <a:p>
            <a:r>
              <a:rPr lang="en-GB" dirty="0" smtClean="0"/>
              <a:t>double *table = new double[ </a:t>
            </a:r>
            <a:r>
              <a:rPr lang="en-GB" b="1" dirty="0" err="1" smtClean="0"/>
              <a:t>numberOfRows</a:t>
            </a:r>
            <a:r>
              <a:rPr lang="en-GB" b="1" dirty="0" smtClean="0"/>
              <a:t> * </a:t>
            </a:r>
            <a:r>
              <a:rPr lang="en-GB" b="1" dirty="0" err="1" smtClean="0"/>
              <a:t>numberOfColumns</a:t>
            </a:r>
            <a:r>
              <a:rPr lang="en-GB" b="1" dirty="0" smtClean="0"/>
              <a:t> </a:t>
            </a:r>
            <a:r>
              <a:rPr lang="en-GB" dirty="0" smtClean="0"/>
              <a:t>];</a:t>
            </a:r>
          </a:p>
          <a:p>
            <a:endParaRPr lang="en-GB" dirty="0"/>
          </a:p>
          <a:p>
            <a:r>
              <a:rPr lang="en-GB" dirty="0" smtClean="0"/>
              <a:t>for </a:t>
            </a:r>
            <a:r>
              <a:rPr lang="en-GB" dirty="0"/>
              <a:t>(</a:t>
            </a:r>
            <a:r>
              <a:rPr lang="en-GB" dirty="0" err="1"/>
              <a:t>int</a:t>
            </a:r>
            <a:r>
              <a:rPr lang="en-GB" dirty="0"/>
              <a:t> row = 0; row &lt; </a:t>
            </a:r>
            <a:r>
              <a:rPr lang="en-GB" dirty="0" err="1"/>
              <a:t>numberOfRows</a:t>
            </a:r>
            <a:r>
              <a:rPr lang="en-GB" dirty="0"/>
              <a:t>; row++)</a:t>
            </a:r>
          </a:p>
          <a:p>
            <a:r>
              <a:rPr lang="en-GB" dirty="0"/>
              <a:t>{</a:t>
            </a:r>
          </a:p>
          <a:p>
            <a:r>
              <a:rPr lang="en-GB" dirty="0" smtClean="0"/>
              <a:t>     for </a:t>
            </a:r>
            <a:r>
              <a:rPr lang="en-GB" dirty="0"/>
              <a:t>(</a:t>
            </a:r>
            <a:r>
              <a:rPr lang="en-GB" dirty="0" err="1"/>
              <a:t>int</a:t>
            </a:r>
            <a:r>
              <a:rPr lang="en-GB" dirty="0"/>
              <a:t> column = 0; column &lt; </a:t>
            </a:r>
            <a:r>
              <a:rPr lang="en-GB" dirty="0" err="1"/>
              <a:t>numberOfColumns</a:t>
            </a:r>
            <a:r>
              <a:rPr lang="en-GB" dirty="0"/>
              <a:t>; column++)</a:t>
            </a:r>
          </a:p>
          <a:p>
            <a:r>
              <a:rPr lang="en-GB" dirty="0" smtClean="0"/>
              <a:t>     {</a:t>
            </a:r>
            <a:br>
              <a:rPr lang="en-GB" dirty="0" smtClean="0"/>
            </a:br>
            <a:r>
              <a:rPr lang="en-GB" dirty="0" smtClean="0"/>
              <a:t>          </a:t>
            </a:r>
            <a:r>
              <a:rPr lang="en-GB" dirty="0" err="1" smtClean="0"/>
              <a:t>int</a:t>
            </a:r>
            <a:r>
              <a:rPr lang="en-GB" dirty="0" smtClean="0"/>
              <a:t>   index  = (row * </a:t>
            </a:r>
            <a:r>
              <a:rPr lang="en-GB" dirty="0" err="1" smtClean="0"/>
              <a:t>numberOfColumns</a:t>
            </a:r>
            <a:r>
              <a:rPr lang="en-GB" dirty="0" smtClean="0"/>
              <a:t>) + column; </a:t>
            </a:r>
            <a:endParaRPr lang="en-GB" dirty="0"/>
          </a:p>
          <a:p>
            <a:r>
              <a:rPr lang="en-GB" dirty="0" smtClean="0"/>
              <a:t>          table[index] </a:t>
            </a:r>
            <a:r>
              <a:rPr lang="en-GB" dirty="0"/>
              <a:t>= 10;</a:t>
            </a:r>
          </a:p>
          <a:p>
            <a:r>
              <a:rPr lang="en-GB" dirty="0" smtClean="0"/>
              <a:t>     }</a:t>
            </a:r>
            <a:endParaRPr lang="en-GB" dirty="0"/>
          </a:p>
          <a:p>
            <a:r>
              <a:rPr lang="en-GB" dirty="0" smtClean="0"/>
              <a:t>}</a:t>
            </a:r>
          </a:p>
          <a:p>
            <a:endParaRPr lang="en-GB" dirty="0"/>
          </a:p>
          <a:p>
            <a:r>
              <a:rPr lang="en-GB" b="1" dirty="0" smtClean="0"/>
              <a:t>delete   table</a:t>
            </a:r>
            <a:r>
              <a:rPr lang="en-GB" dirty="0" smtClean="0"/>
              <a:t>;</a:t>
            </a:r>
            <a:endParaRPr lang="en-GB" dirty="0"/>
          </a:p>
        </p:txBody>
      </p:sp>
    </p:spTree>
    <p:extLst>
      <p:ext uri="{BB962C8B-B14F-4D97-AF65-F5344CB8AC3E}">
        <p14:creationId xmlns:p14="http://schemas.microsoft.com/office/powerpoint/2010/main" val="3002110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1047750" y="844551"/>
            <a:ext cx="7029450" cy="457028"/>
          </a:xfrm>
        </p:spPr>
        <p:txBody>
          <a:bodyPr/>
          <a:lstStyle/>
          <a:p>
            <a:r>
              <a:rPr lang="en-GB" dirty="0" smtClean="0"/>
              <a:t>Array of strings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6" name="TextBox 5"/>
          <p:cNvSpPr txBox="1"/>
          <p:nvPr/>
        </p:nvSpPr>
        <p:spPr>
          <a:xfrm>
            <a:off x="2323070" y="1491049"/>
            <a:ext cx="4224233" cy="2862322"/>
          </a:xfrm>
          <a:prstGeom prst="rect">
            <a:avLst/>
          </a:prstGeom>
          <a:noFill/>
        </p:spPr>
        <p:txBody>
          <a:bodyPr wrap="none" rtlCol="0">
            <a:spAutoFit/>
          </a:bodyPr>
          <a:lstStyle/>
          <a:p>
            <a:r>
              <a:rPr lang="en-GB" dirty="0" err="1" smtClean="0"/>
              <a:t>int</a:t>
            </a:r>
            <a:r>
              <a:rPr lang="en-GB" dirty="0" smtClean="0"/>
              <a:t>   size = 5;</a:t>
            </a:r>
          </a:p>
          <a:p>
            <a:r>
              <a:rPr lang="en-GB" dirty="0" err="1" smtClean="0"/>
              <a:t>int</a:t>
            </a:r>
            <a:r>
              <a:rPr lang="en-GB" dirty="0" smtClean="0"/>
              <a:t>   index;</a:t>
            </a:r>
          </a:p>
          <a:p>
            <a:r>
              <a:rPr lang="en-GB" dirty="0" smtClean="0"/>
              <a:t>string </a:t>
            </a:r>
            <a:r>
              <a:rPr lang="en-GB" dirty="0"/>
              <a:t>*names = new string[size</a:t>
            </a:r>
            <a:r>
              <a:rPr lang="en-GB" dirty="0" smtClean="0"/>
              <a:t>];</a:t>
            </a:r>
          </a:p>
          <a:p>
            <a:endParaRPr lang="en-GB" dirty="0"/>
          </a:p>
          <a:p>
            <a:r>
              <a:rPr lang="en-GB" dirty="0"/>
              <a:t>for (</a:t>
            </a:r>
            <a:r>
              <a:rPr lang="en-GB" dirty="0" err="1"/>
              <a:t>int</a:t>
            </a:r>
            <a:r>
              <a:rPr lang="en-GB" dirty="0"/>
              <a:t> index = 0; index &lt; size; index++)</a:t>
            </a:r>
          </a:p>
          <a:p>
            <a:r>
              <a:rPr lang="en-GB" dirty="0"/>
              <a:t>{</a:t>
            </a:r>
          </a:p>
          <a:p>
            <a:r>
              <a:rPr lang="en-GB" dirty="0" smtClean="0"/>
              <a:t>       names[index</a:t>
            </a:r>
            <a:r>
              <a:rPr lang="en-GB" dirty="0"/>
              <a:t>] = "</a:t>
            </a:r>
            <a:r>
              <a:rPr lang="en-GB" dirty="0" err="1"/>
              <a:t>abc</a:t>
            </a:r>
            <a:r>
              <a:rPr lang="en-GB" dirty="0"/>
              <a:t>";</a:t>
            </a:r>
          </a:p>
          <a:p>
            <a:r>
              <a:rPr lang="en-GB" dirty="0" smtClean="0"/>
              <a:t>}</a:t>
            </a:r>
          </a:p>
          <a:p>
            <a:endParaRPr lang="en-GB" dirty="0"/>
          </a:p>
          <a:p>
            <a:r>
              <a:rPr lang="en-GB" dirty="0">
                <a:solidFill>
                  <a:srgbClr val="FF0000"/>
                </a:solidFill>
              </a:rPr>
              <a:t>delete</a:t>
            </a:r>
            <a:r>
              <a:rPr lang="en-GB" b="1" dirty="0" smtClean="0">
                <a:solidFill>
                  <a:srgbClr val="FF0000"/>
                </a:solidFill>
              </a:rPr>
              <a:t>[ ]</a:t>
            </a:r>
            <a:r>
              <a:rPr lang="en-GB" dirty="0" smtClean="0">
                <a:solidFill>
                  <a:srgbClr val="FF0000"/>
                </a:solidFill>
              </a:rPr>
              <a:t>  </a:t>
            </a:r>
            <a:r>
              <a:rPr lang="en-GB" dirty="0" smtClean="0"/>
              <a:t>names</a:t>
            </a:r>
            <a:r>
              <a:rPr lang="en-GB" dirty="0"/>
              <a:t>;</a:t>
            </a:r>
          </a:p>
        </p:txBody>
      </p:sp>
      <p:sp>
        <p:nvSpPr>
          <p:cNvPr id="7" name="TextBox 6"/>
          <p:cNvSpPr txBox="1"/>
          <p:nvPr/>
        </p:nvSpPr>
        <p:spPr>
          <a:xfrm>
            <a:off x="2421925" y="4893276"/>
            <a:ext cx="2762295" cy="369332"/>
          </a:xfrm>
          <a:prstGeom prst="rect">
            <a:avLst/>
          </a:prstGeom>
          <a:noFill/>
        </p:spPr>
        <p:txBody>
          <a:bodyPr wrap="none" rtlCol="0">
            <a:spAutoFit/>
          </a:bodyPr>
          <a:lstStyle/>
          <a:p>
            <a:r>
              <a:rPr lang="en-GB" dirty="0" smtClean="0"/>
              <a:t>Note the square brackets</a:t>
            </a:r>
            <a:endParaRPr lang="en-GB" dirty="0"/>
          </a:p>
        </p:txBody>
      </p:sp>
      <p:cxnSp>
        <p:nvCxnSpPr>
          <p:cNvPr id="9" name="Straight Arrow Connector 8"/>
          <p:cNvCxnSpPr/>
          <p:nvPr/>
        </p:nvCxnSpPr>
        <p:spPr bwMode="auto">
          <a:xfrm flipH="1" flipV="1">
            <a:off x="3171567" y="4353371"/>
            <a:ext cx="131805" cy="4081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5370207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1047750" y="844551"/>
            <a:ext cx="7029450" cy="457028"/>
          </a:xfrm>
        </p:spPr>
        <p:txBody>
          <a:bodyPr/>
          <a:lstStyle/>
          <a:p>
            <a:r>
              <a:rPr lang="en-GB" dirty="0" smtClean="0"/>
              <a:t>Array of my own objects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6" name="TextBox 5"/>
          <p:cNvSpPr txBox="1"/>
          <p:nvPr/>
        </p:nvSpPr>
        <p:spPr>
          <a:xfrm>
            <a:off x="862858" y="1919416"/>
            <a:ext cx="3916457" cy="4739759"/>
          </a:xfrm>
          <a:prstGeom prst="rect">
            <a:avLst/>
          </a:prstGeom>
          <a:noFill/>
        </p:spPr>
        <p:txBody>
          <a:bodyPr wrap="none" rtlCol="0">
            <a:spAutoFit/>
          </a:bodyPr>
          <a:lstStyle/>
          <a:p>
            <a:r>
              <a:rPr lang="en-GB" dirty="0" err="1" smtClean="0"/>
              <a:t>int</a:t>
            </a:r>
            <a:r>
              <a:rPr lang="en-GB" dirty="0" smtClean="0"/>
              <a:t>   size = 5;</a:t>
            </a:r>
          </a:p>
          <a:p>
            <a:r>
              <a:rPr lang="en-GB" dirty="0" err="1" smtClean="0"/>
              <a:t>int</a:t>
            </a:r>
            <a:r>
              <a:rPr lang="en-GB" dirty="0" smtClean="0"/>
              <a:t>   index;</a:t>
            </a:r>
          </a:p>
          <a:p>
            <a:r>
              <a:rPr lang="en-GB" dirty="0" smtClean="0"/>
              <a:t>Car    </a:t>
            </a:r>
            <a:r>
              <a:rPr lang="en-GB" sz="3200" dirty="0" smtClean="0">
                <a:solidFill>
                  <a:srgbClr val="FF0000"/>
                </a:solidFill>
              </a:rPr>
              <a:t>**</a:t>
            </a:r>
            <a:r>
              <a:rPr lang="en-GB" dirty="0" smtClean="0"/>
              <a:t>cars  =   new    Car</a:t>
            </a:r>
            <a:r>
              <a:rPr lang="en-GB" sz="3200" dirty="0" smtClean="0">
                <a:solidFill>
                  <a:srgbClr val="FF0000"/>
                </a:solidFill>
              </a:rPr>
              <a:t>*</a:t>
            </a:r>
            <a:r>
              <a:rPr lang="en-GB" dirty="0" smtClean="0"/>
              <a:t>[size];</a:t>
            </a:r>
          </a:p>
          <a:p>
            <a:endParaRPr lang="en-GB" dirty="0"/>
          </a:p>
          <a:p>
            <a:r>
              <a:rPr lang="en-GB" dirty="0"/>
              <a:t>for </a:t>
            </a:r>
            <a:r>
              <a:rPr lang="en-GB" dirty="0" smtClean="0"/>
              <a:t>(index </a:t>
            </a:r>
            <a:r>
              <a:rPr lang="en-GB" dirty="0"/>
              <a:t>= 0; index &lt; size; index++)</a:t>
            </a:r>
          </a:p>
          <a:p>
            <a:r>
              <a:rPr lang="en-GB" dirty="0"/>
              <a:t>{</a:t>
            </a:r>
          </a:p>
          <a:p>
            <a:r>
              <a:rPr lang="en-GB" dirty="0" smtClean="0"/>
              <a:t>       car[index]  =  new Car();</a:t>
            </a:r>
            <a:endParaRPr lang="en-GB" dirty="0"/>
          </a:p>
          <a:p>
            <a:r>
              <a:rPr lang="en-GB" dirty="0" smtClean="0"/>
              <a:t>}</a:t>
            </a:r>
          </a:p>
          <a:p>
            <a:endParaRPr lang="en-GB" dirty="0"/>
          </a:p>
          <a:p>
            <a:r>
              <a:rPr lang="en-GB" dirty="0"/>
              <a:t>for </a:t>
            </a:r>
            <a:r>
              <a:rPr lang="en-GB" dirty="0" smtClean="0"/>
              <a:t>(index </a:t>
            </a:r>
            <a:r>
              <a:rPr lang="en-GB" dirty="0"/>
              <a:t>= 0; index &lt; size; index++)</a:t>
            </a:r>
          </a:p>
          <a:p>
            <a:r>
              <a:rPr lang="en-GB" dirty="0"/>
              <a:t>{</a:t>
            </a:r>
          </a:p>
          <a:p>
            <a:r>
              <a:rPr lang="en-GB" dirty="0"/>
              <a:t>       </a:t>
            </a:r>
            <a:r>
              <a:rPr lang="en-GB" dirty="0" smtClean="0"/>
              <a:t>delete  car[index];</a:t>
            </a:r>
            <a:endParaRPr lang="en-GB" dirty="0"/>
          </a:p>
          <a:p>
            <a:r>
              <a:rPr lang="en-GB" dirty="0"/>
              <a:t>}</a:t>
            </a:r>
          </a:p>
          <a:p>
            <a:endParaRPr lang="en-GB" dirty="0" smtClean="0"/>
          </a:p>
          <a:p>
            <a:endParaRPr lang="en-GB" dirty="0"/>
          </a:p>
          <a:p>
            <a:r>
              <a:rPr lang="en-GB" dirty="0" smtClean="0"/>
              <a:t>delete  cars;</a:t>
            </a:r>
            <a:endParaRPr lang="en-GB" dirty="0"/>
          </a:p>
        </p:txBody>
      </p:sp>
      <p:sp>
        <p:nvSpPr>
          <p:cNvPr id="12" name="TextBox 11"/>
          <p:cNvSpPr txBox="1"/>
          <p:nvPr/>
        </p:nvSpPr>
        <p:spPr>
          <a:xfrm>
            <a:off x="6998269" y="378249"/>
            <a:ext cx="1274708" cy="923330"/>
          </a:xfrm>
          <a:prstGeom prst="rect">
            <a:avLst/>
          </a:prstGeom>
          <a:noFill/>
        </p:spPr>
        <p:txBody>
          <a:bodyPr wrap="none" rtlCol="0">
            <a:spAutoFit/>
          </a:bodyPr>
          <a:lstStyle/>
          <a:p>
            <a:r>
              <a:rPr lang="en-GB" dirty="0"/>
              <a:t>c</a:t>
            </a:r>
            <a:r>
              <a:rPr lang="en-GB" dirty="0" smtClean="0"/>
              <a:t>lass   Car</a:t>
            </a:r>
          </a:p>
          <a:p>
            <a:r>
              <a:rPr lang="en-GB" dirty="0" smtClean="0"/>
              <a:t>{</a:t>
            </a:r>
          </a:p>
          <a:p>
            <a:r>
              <a:rPr lang="en-GB" dirty="0" smtClean="0"/>
              <a:t>};</a:t>
            </a:r>
            <a:endParaRPr lang="en-GB" dirty="0"/>
          </a:p>
        </p:txBody>
      </p:sp>
      <p:cxnSp>
        <p:nvCxnSpPr>
          <p:cNvPr id="13" name="Straight Arrow Connector 12"/>
          <p:cNvCxnSpPr>
            <a:stCxn id="14" idx="1"/>
          </p:cNvCxnSpPr>
          <p:nvPr/>
        </p:nvCxnSpPr>
        <p:spPr bwMode="auto">
          <a:xfrm flipH="1">
            <a:off x="3954162" y="3962024"/>
            <a:ext cx="1451088" cy="1685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5405250" y="3361859"/>
            <a:ext cx="3186038" cy="1200329"/>
          </a:xfrm>
          <a:prstGeom prst="rect">
            <a:avLst/>
          </a:prstGeom>
          <a:noFill/>
        </p:spPr>
        <p:txBody>
          <a:bodyPr wrap="square" rtlCol="0">
            <a:spAutoFit/>
          </a:bodyPr>
          <a:lstStyle/>
          <a:p>
            <a:r>
              <a:rPr lang="en-GB" dirty="0" smtClean="0"/>
              <a:t>Store object in the array.</a:t>
            </a:r>
            <a:br>
              <a:rPr lang="en-GB" dirty="0" smtClean="0"/>
            </a:br>
            <a:r>
              <a:rPr lang="en-GB" dirty="0" smtClean="0"/>
              <a:t>Don’t use the array until you have put the objects in it, something like this !!!</a:t>
            </a:r>
            <a:endParaRPr lang="en-GB" dirty="0"/>
          </a:p>
        </p:txBody>
      </p:sp>
      <p:cxnSp>
        <p:nvCxnSpPr>
          <p:cNvPr id="15" name="Straight Arrow Connector 14"/>
          <p:cNvCxnSpPr/>
          <p:nvPr/>
        </p:nvCxnSpPr>
        <p:spPr bwMode="auto">
          <a:xfrm flipH="1" flipV="1">
            <a:off x="3337553" y="5376612"/>
            <a:ext cx="1868761" cy="6036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5329882" y="5083628"/>
            <a:ext cx="3186038" cy="646331"/>
          </a:xfrm>
          <a:prstGeom prst="rect">
            <a:avLst/>
          </a:prstGeom>
          <a:noFill/>
        </p:spPr>
        <p:txBody>
          <a:bodyPr wrap="square" rtlCol="0">
            <a:spAutoFit/>
          </a:bodyPr>
          <a:lstStyle/>
          <a:p>
            <a:r>
              <a:rPr lang="en-GB" dirty="0" smtClean="0"/>
              <a:t>Delete objects like this before deleting the array</a:t>
            </a:r>
            <a:endParaRPr lang="en-GB" dirty="0"/>
          </a:p>
        </p:txBody>
      </p:sp>
      <p:cxnSp>
        <p:nvCxnSpPr>
          <p:cNvPr id="17" name="Straight Arrow Connector 16"/>
          <p:cNvCxnSpPr/>
          <p:nvPr/>
        </p:nvCxnSpPr>
        <p:spPr bwMode="auto">
          <a:xfrm flipH="1" flipV="1">
            <a:off x="2377845" y="6456213"/>
            <a:ext cx="1868761" cy="6036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TextBox 17"/>
          <p:cNvSpPr txBox="1"/>
          <p:nvPr/>
        </p:nvSpPr>
        <p:spPr>
          <a:xfrm>
            <a:off x="4246606" y="6301729"/>
            <a:ext cx="3186038" cy="369332"/>
          </a:xfrm>
          <a:prstGeom prst="rect">
            <a:avLst/>
          </a:prstGeom>
          <a:noFill/>
        </p:spPr>
        <p:txBody>
          <a:bodyPr wrap="square" rtlCol="0">
            <a:spAutoFit/>
          </a:bodyPr>
          <a:lstStyle/>
          <a:p>
            <a:r>
              <a:rPr lang="en-GB" dirty="0" smtClean="0"/>
              <a:t>Delete the array</a:t>
            </a:r>
            <a:endParaRPr lang="en-GB" dirty="0"/>
          </a:p>
        </p:txBody>
      </p:sp>
    </p:spTree>
    <p:extLst>
      <p:ext uri="{BB962C8B-B14F-4D97-AF65-F5344CB8AC3E}">
        <p14:creationId xmlns:p14="http://schemas.microsoft.com/office/powerpoint/2010/main" val="3308043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(Create immediately)</a:t>
            </a:r>
            <a:endParaRPr lang="en-GB" dirty="0"/>
          </a:p>
        </p:txBody>
      </p:sp>
      <p:sp>
        <p:nvSpPr>
          <p:cNvPr id="3" name="Content Placeholder 2"/>
          <p:cNvSpPr>
            <a:spLocks noGrp="1"/>
          </p:cNvSpPr>
          <p:nvPr>
            <p:ph idx="1"/>
          </p:nvPr>
        </p:nvSpPr>
        <p:spPr>
          <a:xfrm>
            <a:off x="961713" y="1029919"/>
            <a:ext cx="7029450" cy="457028"/>
          </a:xfrm>
        </p:spPr>
        <p:txBody>
          <a:bodyPr/>
          <a:lstStyle/>
          <a:p>
            <a:r>
              <a:rPr lang="en-GB" dirty="0" smtClean="0"/>
              <a:t>Array of my own objects on stack (use carefully)</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6" name="TextBox 5"/>
          <p:cNvSpPr txBox="1"/>
          <p:nvPr/>
        </p:nvSpPr>
        <p:spPr>
          <a:xfrm>
            <a:off x="862858" y="1919416"/>
            <a:ext cx="4440639" cy="3077766"/>
          </a:xfrm>
          <a:prstGeom prst="rect">
            <a:avLst/>
          </a:prstGeom>
          <a:noFill/>
        </p:spPr>
        <p:txBody>
          <a:bodyPr wrap="none" rtlCol="0">
            <a:spAutoFit/>
          </a:bodyPr>
          <a:lstStyle/>
          <a:p>
            <a:r>
              <a:rPr lang="en-GB" dirty="0" err="1" smtClean="0"/>
              <a:t>int</a:t>
            </a:r>
            <a:r>
              <a:rPr lang="en-GB" dirty="0" smtClean="0"/>
              <a:t>   size = 5;</a:t>
            </a:r>
          </a:p>
          <a:p>
            <a:r>
              <a:rPr lang="en-GB" dirty="0" err="1" smtClean="0"/>
              <a:t>int</a:t>
            </a:r>
            <a:r>
              <a:rPr lang="en-GB" dirty="0" smtClean="0"/>
              <a:t>   index;</a:t>
            </a:r>
          </a:p>
          <a:p>
            <a:r>
              <a:rPr lang="en-GB" dirty="0" smtClean="0"/>
              <a:t>Car  *cars  =   </a:t>
            </a:r>
            <a:r>
              <a:rPr lang="en-GB" dirty="0" smtClean="0">
                <a:solidFill>
                  <a:srgbClr val="FF0000"/>
                </a:solidFill>
              </a:rPr>
              <a:t>new Car[size]</a:t>
            </a:r>
            <a:r>
              <a:rPr lang="en-GB" dirty="0" smtClean="0"/>
              <a:t>;</a:t>
            </a:r>
          </a:p>
          <a:p>
            <a:endParaRPr lang="en-GB" dirty="0"/>
          </a:p>
          <a:p>
            <a:r>
              <a:rPr lang="en-GB" dirty="0"/>
              <a:t>for </a:t>
            </a:r>
            <a:r>
              <a:rPr lang="en-GB" dirty="0" smtClean="0"/>
              <a:t>(index </a:t>
            </a:r>
            <a:r>
              <a:rPr lang="en-GB" dirty="0"/>
              <a:t>= 0; index &lt; size; index++)</a:t>
            </a:r>
          </a:p>
          <a:p>
            <a:r>
              <a:rPr lang="en-GB" dirty="0"/>
              <a:t>{</a:t>
            </a:r>
          </a:p>
          <a:p>
            <a:r>
              <a:rPr lang="en-GB" dirty="0" smtClean="0"/>
              <a:t>       car[index]</a:t>
            </a:r>
            <a:r>
              <a:rPr lang="en-GB" sz="3200" b="1" dirty="0" smtClean="0">
                <a:solidFill>
                  <a:srgbClr val="FF0000"/>
                </a:solidFill>
              </a:rPr>
              <a:t>.</a:t>
            </a:r>
            <a:r>
              <a:rPr lang="en-GB" i="1" dirty="0" err="1" smtClean="0"/>
              <a:t>MethodName</a:t>
            </a:r>
            <a:r>
              <a:rPr lang="en-GB" dirty="0" smtClean="0"/>
              <a:t>(</a:t>
            </a:r>
            <a:r>
              <a:rPr lang="en-GB" i="1" dirty="0" smtClean="0"/>
              <a:t>arguments</a:t>
            </a:r>
            <a:r>
              <a:rPr lang="en-GB" dirty="0" smtClean="0"/>
              <a:t>);</a:t>
            </a:r>
            <a:endParaRPr lang="en-GB" dirty="0"/>
          </a:p>
          <a:p>
            <a:r>
              <a:rPr lang="en-GB" dirty="0" smtClean="0"/>
              <a:t>}</a:t>
            </a:r>
          </a:p>
          <a:p>
            <a:endParaRPr lang="en-GB" dirty="0"/>
          </a:p>
          <a:p>
            <a:r>
              <a:rPr lang="en-GB" dirty="0">
                <a:solidFill>
                  <a:srgbClr val="FF0000"/>
                </a:solidFill>
              </a:rPr>
              <a:t>delete</a:t>
            </a:r>
            <a:r>
              <a:rPr lang="en-GB" b="1" dirty="0" smtClean="0">
                <a:solidFill>
                  <a:srgbClr val="FF0000"/>
                </a:solidFill>
              </a:rPr>
              <a:t>[ ]</a:t>
            </a:r>
            <a:r>
              <a:rPr lang="en-GB" dirty="0" smtClean="0">
                <a:solidFill>
                  <a:srgbClr val="FF0000"/>
                </a:solidFill>
              </a:rPr>
              <a:t>  </a:t>
            </a:r>
            <a:r>
              <a:rPr lang="en-GB" dirty="0" smtClean="0"/>
              <a:t>cars;</a:t>
            </a:r>
            <a:endParaRPr lang="en-GB" dirty="0"/>
          </a:p>
        </p:txBody>
      </p:sp>
      <p:sp>
        <p:nvSpPr>
          <p:cNvPr id="7" name="TextBox 6"/>
          <p:cNvSpPr txBox="1"/>
          <p:nvPr/>
        </p:nvSpPr>
        <p:spPr>
          <a:xfrm>
            <a:off x="961713" y="5321643"/>
            <a:ext cx="3352200" cy="646331"/>
          </a:xfrm>
          <a:prstGeom prst="rect">
            <a:avLst/>
          </a:prstGeom>
          <a:noFill/>
        </p:spPr>
        <p:txBody>
          <a:bodyPr wrap="none" rtlCol="0">
            <a:spAutoFit/>
          </a:bodyPr>
          <a:lstStyle/>
          <a:p>
            <a:r>
              <a:rPr lang="en-GB" dirty="0" smtClean="0"/>
              <a:t>Note the square brackets</a:t>
            </a:r>
            <a:br>
              <a:rPr lang="en-GB" dirty="0" smtClean="0"/>
            </a:br>
            <a:r>
              <a:rPr lang="en-GB" dirty="0" smtClean="0"/>
              <a:t>Calls destructor on each object</a:t>
            </a:r>
            <a:endParaRPr lang="en-GB" dirty="0"/>
          </a:p>
        </p:txBody>
      </p:sp>
      <p:cxnSp>
        <p:nvCxnSpPr>
          <p:cNvPr id="9" name="Straight Arrow Connector 8"/>
          <p:cNvCxnSpPr/>
          <p:nvPr/>
        </p:nvCxnSpPr>
        <p:spPr bwMode="auto">
          <a:xfrm flipH="1" flipV="1">
            <a:off x="1785495" y="4966127"/>
            <a:ext cx="131805" cy="40810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7006507" y="2888912"/>
            <a:ext cx="1274708" cy="923330"/>
          </a:xfrm>
          <a:prstGeom prst="rect">
            <a:avLst/>
          </a:prstGeom>
          <a:noFill/>
        </p:spPr>
        <p:txBody>
          <a:bodyPr wrap="none" rtlCol="0">
            <a:spAutoFit/>
          </a:bodyPr>
          <a:lstStyle/>
          <a:p>
            <a:r>
              <a:rPr lang="en-GB" dirty="0"/>
              <a:t>c</a:t>
            </a:r>
            <a:r>
              <a:rPr lang="en-GB" dirty="0" smtClean="0"/>
              <a:t>lass   Car</a:t>
            </a:r>
          </a:p>
          <a:p>
            <a:r>
              <a:rPr lang="en-GB" dirty="0" smtClean="0"/>
              <a:t>{</a:t>
            </a:r>
          </a:p>
          <a:p>
            <a:r>
              <a:rPr lang="en-GB" dirty="0" smtClean="0"/>
              <a:t>};</a:t>
            </a:r>
            <a:endParaRPr lang="en-GB" dirty="0"/>
          </a:p>
        </p:txBody>
      </p:sp>
      <p:cxnSp>
        <p:nvCxnSpPr>
          <p:cNvPr id="13" name="Straight Arrow Connector 12"/>
          <p:cNvCxnSpPr/>
          <p:nvPr/>
        </p:nvCxnSpPr>
        <p:spPr bwMode="auto">
          <a:xfrm flipH="1" flipV="1">
            <a:off x="2482816" y="4100529"/>
            <a:ext cx="2255164" cy="104850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4977659" y="5030243"/>
            <a:ext cx="2617627" cy="923330"/>
          </a:xfrm>
          <a:prstGeom prst="rect">
            <a:avLst/>
          </a:prstGeom>
          <a:noFill/>
        </p:spPr>
        <p:txBody>
          <a:bodyPr wrap="square" rtlCol="0">
            <a:spAutoFit/>
          </a:bodyPr>
          <a:lstStyle/>
          <a:p>
            <a:r>
              <a:rPr lang="en-GB" dirty="0" smtClean="0"/>
              <a:t>Use “dot” instead of the “arrow” to call methods and properties</a:t>
            </a:r>
            <a:endParaRPr lang="en-GB" dirty="0"/>
          </a:p>
        </p:txBody>
      </p:sp>
      <p:cxnSp>
        <p:nvCxnSpPr>
          <p:cNvPr id="8" name="Straight Connector 7"/>
          <p:cNvCxnSpPr/>
          <p:nvPr/>
        </p:nvCxnSpPr>
        <p:spPr bwMode="auto">
          <a:xfrm flipV="1">
            <a:off x="444843" y="428368"/>
            <a:ext cx="8073081" cy="5692346"/>
          </a:xfrm>
          <a:prstGeom prst="line">
            <a:avLst/>
          </a:prstGeom>
          <a:solidFill>
            <a:schemeClr val="accent1"/>
          </a:solidFill>
          <a:ln w="76200" cap="flat" cmpd="sng" algn="ctr">
            <a:solidFill>
              <a:srgbClr val="FF33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Connector 14"/>
          <p:cNvCxnSpPr/>
          <p:nvPr/>
        </p:nvCxnSpPr>
        <p:spPr bwMode="auto">
          <a:xfrm>
            <a:off x="444843" y="844550"/>
            <a:ext cx="8007179" cy="5276164"/>
          </a:xfrm>
          <a:prstGeom prst="line">
            <a:avLst/>
          </a:prstGeom>
          <a:solidFill>
            <a:schemeClr val="accent1"/>
          </a:solidFill>
          <a:ln w="76200" cap="flat" cmpd="sng" algn="ctr">
            <a:solidFill>
              <a:srgbClr val="FF33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8240289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Classes and Arrays</a:t>
            </a:r>
            <a:endParaRPr lang="en-GB" dirty="0"/>
          </a:p>
        </p:txBody>
      </p:sp>
      <p:sp>
        <p:nvSpPr>
          <p:cNvPr id="3" name="Content Placeholder 2"/>
          <p:cNvSpPr>
            <a:spLocks noGrp="1"/>
          </p:cNvSpPr>
          <p:nvPr>
            <p:ph idx="1"/>
          </p:nvPr>
        </p:nvSpPr>
        <p:spPr>
          <a:xfrm>
            <a:off x="528770" y="691978"/>
            <a:ext cx="7029450" cy="5146847"/>
          </a:xfrm>
        </p:spPr>
        <p:txBody>
          <a:bodyPr/>
          <a:lstStyle/>
          <a:p>
            <a:r>
              <a:rPr lang="en-GB" dirty="0" smtClean="0"/>
              <a:t>Objects can also be stored on an array</a:t>
            </a:r>
            <a:endParaRPr lang="en-GB" dirty="0"/>
          </a:p>
        </p:txBody>
      </p:sp>
      <p:sp>
        <p:nvSpPr>
          <p:cNvPr id="5" name="TextBox 4"/>
          <p:cNvSpPr txBox="1"/>
          <p:nvPr/>
        </p:nvSpPr>
        <p:spPr>
          <a:xfrm>
            <a:off x="7091805" y="2560198"/>
            <a:ext cx="1159292" cy="1200329"/>
          </a:xfrm>
          <a:prstGeom prst="rect">
            <a:avLst/>
          </a:prstGeom>
          <a:noFill/>
          <a:ln w="19050">
            <a:solidFill>
              <a:schemeClr val="tx1"/>
            </a:solidFill>
            <a:prstDash val="dash"/>
          </a:ln>
        </p:spPr>
        <p:txBody>
          <a:bodyPr wrap="none" rtlCol="0">
            <a:spAutoFit/>
          </a:bodyPr>
          <a:lstStyle/>
          <a:p>
            <a:r>
              <a:rPr lang="en-GB" dirty="0" smtClean="0"/>
              <a:t>class </a:t>
            </a:r>
            <a:r>
              <a:rPr lang="en-GB" b="1" dirty="0" smtClean="0"/>
              <a:t>Car</a:t>
            </a:r>
            <a:r>
              <a:rPr lang="en-GB" dirty="0" smtClean="0"/>
              <a:t/>
            </a:r>
            <a:br>
              <a:rPr lang="en-GB" dirty="0" smtClean="0"/>
            </a:br>
            <a:r>
              <a:rPr lang="en-GB" dirty="0" smtClean="0"/>
              <a:t>{</a:t>
            </a:r>
            <a:br>
              <a:rPr lang="en-GB" dirty="0" smtClean="0"/>
            </a:br>
            <a:r>
              <a:rPr lang="en-GB" dirty="0" smtClean="0"/>
              <a:t>    …..</a:t>
            </a:r>
            <a:br>
              <a:rPr lang="en-GB" dirty="0" smtClean="0"/>
            </a:br>
            <a:r>
              <a:rPr lang="en-GB" dirty="0" smtClean="0"/>
              <a:t>};</a:t>
            </a:r>
            <a:endParaRPr lang="en-GB" dirty="0"/>
          </a:p>
        </p:txBody>
      </p:sp>
      <p:sp>
        <p:nvSpPr>
          <p:cNvPr id="7" name="TextBox 6"/>
          <p:cNvSpPr txBox="1"/>
          <p:nvPr/>
        </p:nvSpPr>
        <p:spPr>
          <a:xfrm>
            <a:off x="1818328" y="2482053"/>
            <a:ext cx="4749955" cy="3416320"/>
          </a:xfrm>
          <a:prstGeom prst="rect">
            <a:avLst/>
          </a:prstGeom>
          <a:noFill/>
          <a:ln w="19050">
            <a:solidFill>
              <a:schemeClr val="tx1"/>
            </a:solidFill>
            <a:prstDash val="dash"/>
          </a:ln>
        </p:spPr>
        <p:txBody>
          <a:bodyPr wrap="none" rtlCol="0">
            <a:spAutoFit/>
          </a:bodyPr>
          <a:lstStyle/>
          <a:p>
            <a:r>
              <a:rPr lang="en-GB" dirty="0" smtClean="0"/>
              <a:t>class </a:t>
            </a:r>
            <a:r>
              <a:rPr lang="en-GB" dirty="0" err="1" smtClean="0"/>
              <a:t>MultiStoreyGarage</a:t>
            </a:r>
            <a:r>
              <a:rPr lang="en-GB" dirty="0" smtClean="0"/>
              <a:t/>
            </a:r>
            <a:br>
              <a:rPr lang="en-GB" dirty="0" smtClean="0"/>
            </a:br>
            <a:r>
              <a:rPr lang="en-GB" dirty="0" smtClean="0"/>
              <a:t>{</a:t>
            </a:r>
            <a:br>
              <a:rPr lang="en-GB" dirty="0" smtClean="0"/>
            </a:br>
            <a:r>
              <a:rPr lang="en-GB" dirty="0" smtClean="0"/>
              <a:t>private:</a:t>
            </a:r>
            <a:br>
              <a:rPr lang="en-GB" dirty="0" smtClean="0"/>
            </a:br>
            <a:r>
              <a:rPr lang="en-GB" dirty="0" smtClean="0"/>
              <a:t>    </a:t>
            </a:r>
            <a:r>
              <a:rPr lang="en-GB" b="1" dirty="0" smtClean="0"/>
              <a:t>Car</a:t>
            </a:r>
            <a:r>
              <a:rPr lang="en-GB" dirty="0" smtClean="0"/>
              <a:t> *_cars</a:t>
            </a:r>
            <a:r>
              <a:rPr lang="en-GB" b="1" dirty="0" smtClean="0">
                <a:solidFill>
                  <a:srgbClr val="FF0000"/>
                </a:solidFill>
              </a:rPr>
              <a:t>[</a:t>
            </a:r>
            <a:r>
              <a:rPr lang="en-GB" b="1" dirty="0" smtClean="0"/>
              <a:t>MAX_SPACES_AVAILABLE</a:t>
            </a:r>
            <a:r>
              <a:rPr lang="en-GB" b="1" dirty="0" smtClean="0">
                <a:solidFill>
                  <a:srgbClr val="FF0000"/>
                </a:solidFill>
              </a:rPr>
              <a:t>]</a:t>
            </a:r>
            <a:r>
              <a:rPr lang="en-GB" dirty="0" smtClean="0"/>
              <a:t>;</a:t>
            </a:r>
            <a:br>
              <a:rPr lang="en-GB" dirty="0" smtClean="0"/>
            </a:br>
            <a:r>
              <a:rPr lang="en-GB" dirty="0" smtClean="0"/>
              <a:t>    </a:t>
            </a:r>
            <a:r>
              <a:rPr lang="en-GB" dirty="0" err="1" smtClean="0"/>
              <a:t>int</a:t>
            </a:r>
            <a:r>
              <a:rPr lang="en-GB" dirty="0" smtClean="0"/>
              <a:t> _</a:t>
            </a:r>
            <a:r>
              <a:rPr lang="en-GB" dirty="0" err="1" smtClean="0"/>
              <a:t>freeParkingPlace</a:t>
            </a:r>
            <a:r>
              <a:rPr lang="en-GB" dirty="0" smtClean="0"/>
              <a:t>;</a:t>
            </a:r>
            <a:br>
              <a:rPr lang="en-GB" dirty="0" smtClean="0"/>
            </a:br>
            <a:r>
              <a:rPr lang="en-GB" dirty="0" smtClean="0"/>
              <a:t>    ……</a:t>
            </a:r>
            <a:br>
              <a:rPr lang="en-GB" dirty="0" smtClean="0"/>
            </a:br>
            <a:r>
              <a:rPr lang="en-GB" dirty="0" smtClean="0"/>
              <a:t>public:</a:t>
            </a:r>
            <a:br>
              <a:rPr lang="en-GB" dirty="0" smtClean="0"/>
            </a:br>
            <a:r>
              <a:rPr lang="en-GB" dirty="0" smtClean="0"/>
              <a:t>     void </a:t>
            </a:r>
            <a:r>
              <a:rPr lang="en-GB" dirty="0" err="1"/>
              <a:t>StoreCar</a:t>
            </a:r>
            <a:r>
              <a:rPr lang="en-GB" dirty="0"/>
              <a:t>(Car *car</a:t>
            </a:r>
            <a:r>
              <a:rPr lang="en-GB" dirty="0" smtClean="0"/>
              <a:t>);</a:t>
            </a:r>
            <a:br>
              <a:rPr lang="en-GB" dirty="0" smtClean="0"/>
            </a:br>
            <a:r>
              <a:rPr lang="en-GB" b="1" dirty="0" smtClean="0">
                <a:solidFill>
                  <a:srgbClr val="FF0000"/>
                </a:solidFill>
              </a:rPr>
              <a:t>private</a:t>
            </a:r>
            <a:r>
              <a:rPr lang="en-GB" dirty="0" smtClean="0"/>
              <a:t>:</a:t>
            </a:r>
            <a:br>
              <a:rPr lang="en-GB" dirty="0" smtClean="0"/>
            </a:br>
            <a:r>
              <a:rPr lang="en-GB" dirty="0" smtClean="0"/>
              <a:t>     </a:t>
            </a:r>
            <a:r>
              <a:rPr lang="en-GB" dirty="0" err="1" smtClean="0"/>
              <a:t>int</a:t>
            </a:r>
            <a:r>
              <a:rPr lang="en-GB" dirty="0" smtClean="0"/>
              <a:t> </a:t>
            </a:r>
            <a:r>
              <a:rPr lang="en-GB" dirty="0" err="1"/>
              <a:t>NextFreePlace</a:t>
            </a:r>
            <a:r>
              <a:rPr lang="en-GB" dirty="0"/>
              <a:t>(</a:t>
            </a:r>
            <a:r>
              <a:rPr lang="en-GB" dirty="0" err="1"/>
              <a:t>int</a:t>
            </a:r>
            <a:r>
              <a:rPr lang="en-GB" dirty="0"/>
              <a:t> </a:t>
            </a:r>
            <a:r>
              <a:rPr lang="en-GB" dirty="0" err="1"/>
              <a:t>currentSpace</a:t>
            </a:r>
            <a:r>
              <a:rPr lang="en-GB" dirty="0" smtClean="0"/>
              <a:t>);</a:t>
            </a:r>
            <a:br>
              <a:rPr lang="en-GB" dirty="0" smtClean="0"/>
            </a:br>
            <a:r>
              <a:rPr lang="en-GB" dirty="0" smtClean="0"/>
              <a:t>     </a:t>
            </a:r>
            <a:r>
              <a:rPr lang="en-GB" dirty="0" err="1" smtClean="0"/>
              <a:t>int</a:t>
            </a:r>
            <a:r>
              <a:rPr lang="en-GB" dirty="0" smtClean="0"/>
              <a:t> Next(</a:t>
            </a:r>
            <a:r>
              <a:rPr lang="en-GB" dirty="0" err="1" smtClean="0"/>
              <a:t>int</a:t>
            </a:r>
            <a:r>
              <a:rPr lang="en-GB" dirty="0" smtClean="0"/>
              <a:t> </a:t>
            </a:r>
            <a:r>
              <a:rPr lang="en-GB" dirty="0"/>
              <a:t>space</a:t>
            </a:r>
            <a:r>
              <a:rPr lang="en-GB" dirty="0" smtClean="0"/>
              <a:t>);</a:t>
            </a:r>
            <a:br>
              <a:rPr lang="en-GB" dirty="0" smtClean="0"/>
            </a:br>
            <a:r>
              <a:rPr lang="en-GB" dirty="0" smtClean="0"/>
              <a:t>};</a:t>
            </a:r>
            <a:endParaRPr lang="en-GB" dirty="0"/>
          </a:p>
        </p:txBody>
      </p:sp>
      <p:sp>
        <p:nvSpPr>
          <p:cNvPr id="8" name="TextBox 7"/>
          <p:cNvSpPr txBox="1"/>
          <p:nvPr/>
        </p:nvSpPr>
        <p:spPr>
          <a:xfrm>
            <a:off x="4914300" y="1559926"/>
            <a:ext cx="2514356" cy="646331"/>
          </a:xfrm>
          <a:prstGeom prst="rect">
            <a:avLst/>
          </a:prstGeom>
          <a:noFill/>
        </p:spPr>
        <p:txBody>
          <a:bodyPr wrap="square" rtlCol="0">
            <a:spAutoFit/>
          </a:bodyPr>
          <a:lstStyle/>
          <a:p>
            <a:r>
              <a:rPr lang="en-GB" dirty="0" smtClean="0"/>
              <a:t>Using an array of Car objects</a:t>
            </a:r>
            <a:endParaRPr lang="en-GB" dirty="0"/>
          </a:p>
        </p:txBody>
      </p:sp>
      <p:cxnSp>
        <p:nvCxnSpPr>
          <p:cNvPr id="10" name="Straight Arrow Connector 9"/>
          <p:cNvCxnSpPr/>
          <p:nvPr/>
        </p:nvCxnSpPr>
        <p:spPr bwMode="auto">
          <a:xfrm flipH="1">
            <a:off x="3089190" y="2206257"/>
            <a:ext cx="2833815" cy="1196010"/>
          </a:xfrm>
          <a:prstGeom prst="straightConnector1">
            <a:avLst/>
          </a:prstGeom>
          <a:solidFill>
            <a:schemeClr val="accent1"/>
          </a:solidFill>
          <a:ln w="349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Right Brace 11"/>
          <p:cNvSpPr/>
          <p:nvPr/>
        </p:nvSpPr>
        <p:spPr bwMode="auto">
          <a:xfrm>
            <a:off x="6128951" y="4934465"/>
            <a:ext cx="205946" cy="659027"/>
          </a:xfrm>
          <a:prstGeom prst="rightBrace">
            <a:avLst/>
          </a:prstGeom>
          <a:noFill/>
          <a:ln w="158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TextBox 12"/>
          <p:cNvSpPr txBox="1"/>
          <p:nvPr/>
        </p:nvSpPr>
        <p:spPr>
          <a:xfrm>
            <a:off x="6694100" y="4802313"/>
            <a:ext cx="2007306" cy="1200329"/>
          </a:xfrm>
          <a:prstGeom prst="rect">
            <a:avLst/>
          </a:prstGeom>
          <a:noFill/>
        </p:spPr>
        <p:txBody>
          <a:bodyPr wrap="square" rtlCol="0">
            <a:spAutoFit/>
          </a:bodyPr>
          <a:lstStyle/>
          <a:p>
            <a:r>
              <a:rPr lang="en-GB" dirty="0" smtClean="0"/>
              <a:t>Methods only used within the classes own methods</a:t>
            </a:r>
            <a:endParaRPr lang="en-GB" dirty="0"/>
          </a:p>
        </p:txBody>
      </p:sp>
    </p:spTree>
    <p:extLst>
      <p:ext uri="{BB962C8B-B14F-4D97-AF65-F5344CB8AC3E}">
        <p14:creationId xmlns:p14="http://schemas.microsoft.com/office/powerpoint/2010/main" val="35094171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943067" y="1514716"/>
            <a:ext cx="8231741" cy="3970318"/>
          </a:xfrm>
          <a:prstGeom prst="rect">
            <a:avLst/>
          </a:prstGeom>
          <a:noFill/>
        </p:spPr>
        <p:txBody>
          <a:bodyPr wrap="none" rtlCol="0">
            <a:spAutoFit/>
          </a:bodyPr>
          <a:lstStyle/>
          <a:p>
            <a:r>
              <a:rPr lang="en-GB" dirty="0"/>
              <a:t> void </a:t>
            </a:r>
            <a:r>
              <a:rPr lang="en-GB" dirty="0" err="1" smtClean="0"/>
              <a:t>MultiStoreyGarage</a:t>
            </a:r>
            <a:r>
              <a:rPr lang="en-GB" dirty="0" smtClean="0"/>
              <a:t>::</a:t>
            </a:r>
            <a:r>
              <a:rPr lang="en-GB" dirty="0" err="1" smtClean="0"/>
              <a:t>StoreCar</a:t>
            </a:r>
            <a:r>
              <a:rPr lang="en-GB" dirty="0" smtClean="0"/>
              <a:t>(Car </a:t>
            </a:r>
            <a:r>
              <a:rPr lang="en-GB" dirty="0"/>
              <a:t>*car)</a:t>
            </a:r>
            <a:br>
              <a:rPr lang="en-GB" dirty="0"/>
            </a:br>
            <a:r>
              <a:rPr lang="en-GB" dirty="0" smtClean="0"/>
              <a:t>{</a:t>
            </a:r>
            <a:r>
              <a:rPr lang="en-GB" dirty="0"/>
              <a:t/>
            </a:r>
            <a:br>
              <a:rPr lang="en-GB" dirty="0"/>
            </a:br>
            <a:r>
              <a:rPr lang="en-GB" dirty="0"/>
              <a:t>         if(this-&gt;_</a:t>
            </a:r>
            <a:r>
              <a:rPr lang="en-GB" dirty="0" err="1"/>
              <a:t>freeParkingPlace</a:t>
            </a:r>
            <a:r>
              <a:rPr lang="en-GB" dirty="0"/>
              <a:t> &gt;= 0)</a:t>
            </a:r>
            <a:br>
              <a:rPr lang="en-GB" dirty="0"/>
            </a:br>
            <a:r>
              <a:rPr lang="en-GB" dirty="0"/>
              <a:t>         {</a:t>
            </a:r>
            <a:br>
              <a:rPr lang="en-GB" dirty="0"/>
            </a:br>
            <a:r>
              <a:rPr lang="en-GB" dirty="0"/>
              <a:t>              </a:t>
            </a:r>
            <a:r>
              <a:rPr lang="en-GB" b="1" dirty="0"/>
              <a:t>this-&gt;_cars</a:t>
            </a:r>
            <a:r>
              <a:rPr lang="en-GB" b="1" dirty="0">
                <a:solidFill>
                  <a:srgbClr val="FF0000"/>
                </a:solidFill>
              </a:rPr>
              <a:t>[</a:t>
            </a:r>
            <a:r>
              <a:rPr lang="en-GB" b="1" dirty="0"/>
              <a:t> this._</a:t>
            </a:r>
            <a:r>
              <a:rPr lang="en-GB" b="1" dirty="0" err="1"/>
              <a:t>freeParkingPlace</a:t>
            </a:r>
            <a:r>
              <a:rPr lang="en-GB" b="1" dirty="0"/>
              <a:t> </a:t>
            </a:r>
            <a:r>
              <a:rPr lang="en-GB" b="1" dirty="0">
                <a:solidFill>
                  <a:srgbClr val="FF0000"/>
                </a:solidFill>
              </a:rPr>
              <a:t>]</a:t>
            </a:r>
            <a:r>
              <a:rPr lang="en-GB" dirty="0"/>
              <a:t> = car;</a:t>
            </a:r>
            <a:br>
              <a:rPr lang="en-GB" dirty="0"/>
            </a:br>
            <a:r>
              <a:rPr lang="en-GB" dirty="0"/>
              <a:t>              this-&gt;_</a:t>
            </a:r>
            <a:r>
              <a:rPr lang="en-GB" dirty="0" err="1"/>
              <a:t>freeParkingPlace</a:t>
            </a:r>
            <a:r>
              <a:rPr lang="en-GB" dirty="0"/>
              <a:t> = </a:t>
            </a:r>
            <a:r>
              <a:rPr lang="en-GB" b="1" dirty="0" err="1">
                <a:solidFill>
                  <a:srgbClr val="FF0000"/>
                </a:solidFill>
              </a:rPr>
              <a:t>NextFreePlace</a:t>
            </a:r>
            <a:r>
              <a:rPr lang="en-GB" b="1" dirty="0"/>
              <a:t>(this-&gt;_</a:t>
            </a:r>
            <a:r>
              <a:rPr lang="en-GB" b="1" dirty="0" err="1"/>
              <a:t>freeParkingPlace</a:t>
            </a:r>
            <a:r>
              <a:rPr lang="en-GB" b="1" dirty="0"/>
              <a:t>)</a:t>
            </a:r>
            <a:r>
              <a:rPr lang="en-GB" dirty="0"/>
              <a:t>;</a:t>
            </a:r>
            <a:br>
              <a:rPr lang="en-GB" dirty="0"/>
            </a:br>
            <a:r>
              <a:rPr lang="en-GB" dirty="0"/>
              <a:t>         }</a:t>
            </a:r>
          </a:p>
          <a:p>
            <a:r>
              <a:rPr lang="en-GB" dirty="0" smtClean="0"/>
              <a:t>}</a:t>
            </a:r>
          </a:p>
          <a:p>
            <a:endParaRPr lang="en-GB" dirty="0"/>
          </a:p>
          <a:p>
            <a:r>
              <a:rPr lang="en-GB" dirty="0"/>
              <a:t> </a:t>
            </a:r>
            <a:r>
              <a:rPr lang="en-GB" dirty="0" err="1"/>
              <a:t>int</a:t>
            </a:r>
            <a:r>
              <a:rPr lang="en-GB" dirty="0"/>
              <a:t> </a:t>
            </a:r>
            <a:r>
              <a:rPr lang="en-GB" dirty="0" err="1" smtClean="0"/>
              <a:t>MultiStoreyGarage</a:t>
            </a:r>
            <a:r>
              <a:rPr lang="en-GB" dirty="0" smtClean="0"/>
              <a:t>::</a:t>
            </a:r>
            <a:r>
              <a:rPr lang="en-GB" b="1" dirty="0" err="1" smtClean="0">
                <a:solidFill>
                  <a:srgbClr val="FF0000"/>
                </a:solidFill>
              </a:rPr>
              <a:t>NextFreePlace</a:t>
            </a:r>
            <a:r>
              <a:rPr lang="en-GB" dirty="0" smtClean="0"/>
              <a:t>(</a:t>
            </a:r>
            <a:r>
              <a:rPr lang="en-GB" dirty="0" err="1" smtClean="0"/>
              <a:t>int</a:t>
            </a:r>
            <a:r>
              <a:rPr lang="en-GB" dirty="0" smtClean="0"/>
              <a:t> </a:t>
            </a:r>
            <a:r>
              <a:rPr lang="en-GB" dirty="0" err="1"/>
              <a:t>currentSpace</a:t>
            </a:r>
            <a:r>
              <a:rPr lang="en-GB" dirty="0"/>
              <a:t>)</a:t>
            </a:r>
            <a:br>
              <a:rPr lang="en-GB" dirty="0"/>
            </a:br>
            <a:r>
              <a:rPr lang="en-GB" dirty="0" smtClean="0"/>
              <a:t>{</a:t>
            </a:r>
            <a:endParaRPr lang="en-GB" dirty="0"/>
          </a:p>
          <a:p>
            <a:r>
              <a:rPr lang="en-GB" dirty="0" smtClean="0"/>
              <a:t>      ……. </a:t>
            </a:r>
            <a:r>
              <a:rPr lang="en-GB" dirty="0"/>
              <a:t>Calculates next free position in </a:t>
            </a:r>
            <a:r>
              <a:rPr lang="en-GB" dirty="0" smtClean="0"/>
              <a:t>array </a:t>
            </a:r>
            <a:br>
              <a:rPr lang="en-GB" dirty="0" smtClean="0"/>
            </a:br>
            <a:r>
              <a:rPr lang="en-GB" dirty="0" smtClean="0"/>
              <a:t>	Next Slide</a:t>
            </a:r>
            <a:r>
              <a:rPr lang="en-GB" dirty="0"/>
              <a:t/>
            </a:r>
            <a:br>
              <a:rPr lang="en-GB" dirty="0"/>
            </a:br>
            <a:r>
              <a:rPr lang="en-GB" dirty="0" smtClean="0"/>
              <a:t>}</a:t>
            </a:r>
            <a:endParaRPr lang="en-GB" dirty="0"/>
          </a:p>
        </p:txBody>
      </p:sp>
      <p:sp>
        <p:nvSpPr>
          <p:cNvPr id="6" name="Freeform 5"/>
          <p:cNvSpPr/>
          <p:nvPr/>
        </p:nvSpPr>
        <p:spPr bwMode="auto">
          <a:xfrm>
            <a:off x="4366054" y="3204519"/>
            <a:ext cx="1137945" cy="774357"/>
          </a:xfrm>
          <a:custGeom>
            <a:avLst/>
            <a:gdLst>
              <a:gd name="connsiteX0" fmla="*/ 1095632 w 1137945"/>
              <a:gd name="connsiteY0" fmla="*/ 0 h 774357"/>
              <a:gd name="connsiteX1" fmla="*/ 1037968 w 1137945"/>
              <a:gd name="connsiteY1" fmla="*/ 403654 h 774357"/>
              <a:gd name="connsiteX2" fmla="*/ 222422 w 1137945"/>
              <a:gd name="connsiteY2" fmla="*/ 469557 h 774357"/>
              <a:gd name="connsiteX3" fmla="*/ 0 w 1137945"/>
              <a:gd name="connsiteY3" fmla="*/ 774357 h 774357"/>
            </a:gdLst>
            <a:ahLst/>
            <a:cxnLst>
              <a:cxn ang="0">
                <a:pos x="connsiteX0" y="connsiteY0"/>
              </a:cxn>
              <a:cxn ang="0">
                <a:pos x="connsiteX1" y="connsiteY1"/>
              </a:cxn>
              <a:cxn ang="0">
                <a:pos x="connsiteX2" y="connsiteY2"/>
              </a:cxn>
              <a:cxn ang="0">
                <a:pos x="connsiteX3" y="connsiteY3"/>
              </a:cxn>
            </a:cxnLst>
            <a:rect l="l" t="t" r="r" b="b"/>
            <a:pathLst>
              <a:path w="1137945" h="774357">
                <a:moveTo>
                  <a:pt x="1095632" y="0"/>
                </a:moveTo>
                <a:cubicBezTo>
                  <a:pt x="1139567" y="162697"/>
                  <a:pt x="1183503" y="325395"/>
                  <a:pt x="1037968" y="403654"/>
                </a:cubicBezTo>
                <a:cubicBezTo>
                  <a:pt x="892433" y="481913"/>
                  <a:pt x="395417" y="407773"/>
                  <a:pt x="222422" y="469557"/>
                </a:cubicBezTo>
                <a:cubicBezTo>
                  <a:pt x="49427" y="531341"/>
                  <a:pt x="24713" y="652849"/>
                  <a:pt x="0" y="774357"/>
                </a:cubicBezTo>
              </a:path>
            </a:pathLst>
          </a:custGeom>
          <a:noFill/>
          <a:ln w="1905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5503999" y="3499875"/>
            <a:ext cx="1980029" cy="369332"/>
          </a:xfrm>
          <a:prstGeom prst="rect">
            <a:avLst/>
          </a:prstGeom>
          <a:noFill/>
        </p:spPr>
        <p:txBody>
          <a:bodyPr wrap="none" rtlCol="0">
            <a:spAutoFit/>
          </a:bodyPr>
          <a:lstStyle/>
          <a:p>
            <a:r>
              <a:rPr lang="en-GB" dirty="0" smtClean="0"/>
              <a:t>In the same class</a:t>
            </a:r>
            <a:endParaRPr lang="en-GB" dirty="0"/>
          </a:p>
        </p:txBody>
      </p:sp>
    </p:spTree>
    <p:extLst>
      <p:ext uri="{BB962C8B-B14F-4D97-AF65-F5344CB8AC3E}">
        <p14:creationId xmlns:p14="http://schemas.microsoft.com/office/powerpoint/2010/main" val="10640233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41185" y="123568"/>
            <a:ext cx="5981125" cy="4801314"/>
          </a:xfrm>
          <a:prstGeom prst="rect">
            <a:avLst/>
          </a:prstGeom>
          <a:noFill/>
        </p:spPr>
        <p:txBody>
          <a:bodyPr wrap="none" rtlCol="0">
            <a:spAutoFit/>
          </a:bodyPr>
          <a:lstStyle/>
          <a:p>
            <a:r>
              <a:rPr lang="en-GB" dirty="0" err="1"/>
              <a:t>i</a:t>
            </a:r>
            <a:r>
              <a:rPr lang="en-GB" dirty="0" err="1" smtClean="0"/>
              <a:t>nt</a:t>
            </a:r>
            <a:r>
              <a:rPr lang="en-GB" dirty="0" smtClean="0"/>
              <a:t> </a:t>
            </a:r>
            <a:r>
              <a:rPr lang="en-GB" dirty="0" err="1"/>
              <a:t>MultiStoreyGarage</a:t>
            </a:r>
            <a:r>
              <a:rPr lang="en-GB" dirty="0" smtClean="0"/>
              <a:t>::</a:t>
            </a:r>
            <a:r>
              <a:rPr lang="en-GB" dirty="0" err="1" smtClean="0"/>
              <a:t>NextFreeSpace</a:t>
            </a:r>
            <a:r>
              <a:rPr lang="en-GB" dirty="0" smtClean="0"/>
              <a:t>(</a:t>
            </a:r>
            <a:r>
              <a:rPr lang="en-GB" dirty="0" err="1" smtClean="0"/>
              <a:t>int</a:t>
            </a:r>
            <a:r>
              <a:rPr lang="en-GB" dirty="0" smtClean="0"/>
              <a:t> </a:t>
            </a:r>
            <a:r>
              <a:rPr lang="en-GB" dirty="0" err="1" smtClean="0"/>
              <a:t>currentSpace</a:t>
            </a:r>
            <a:r>
              <a:rPr lang="en-GB" dirty="0" smtClean="0"/>
              <a:t>)</a:t>
            </a:r>
          </a:p>
          <a:p>
            <a:r>
              <a:rPr lang="en-GB" dirty="0" smtClean="0"/>
              <a:t>{</a:t>
            </a:r>
            <a:br>
              <a:rPr lang="en-GB" dirty="0" smtClean="0"/>
            </a:br>
            <a:r>
              <a:rPr lang="en-GB" dirty="0" smtClean="0"/>
              <a:t>     </a:t>
            </a:r>
            <a:r>
              <a:rPr lang="en-GB" dirty="0" err="1" smtClean="0"/>
              <a:t>int</a:t>
            </a:r>
            <a:r>
              <a:rPr lang="en-GB" dirty="0" smtClean="0"/>
              <a:t> </a:t>
            </a:r>
            <a:r>
              <a:rPr lang="en-GB" dirty="0" err="1" smtClean="0"/>
              <a:t>nextSpace</a:t>
            </a:r>
            <a:r>
              <a:rPr lang="en-GB" dirty="0" smtClean="0"/>
              <a:t> = this-</a:t>
            </a:r>
            <a:r>
              <a:rPr lang="en-GB" dirty="0"/>
              <a:t>&gt;</a:t>
            </a:r>
            <a:r>
              <a:rPr lang="en-GB" b="1" dirty="0" smtClean="0">
                <a:solidFill>
                  <a:srgbClr val="FF0000"/>
                </a:solidFill>
              </a:rPr>
              <a:t>Next</a:t>
            </a:r>
            <a:r>
              <a:rPr lang="en-GB" b="1" dirty="0" smtClean="0"/>
              <a:t>(</a:t>
            </a:r>
            <a:r>
              <a:rPr lang="en-GB" b="1" dirty="0" err="1" smtClean="0"/>
              <a:t>currentSpace</a:t>
            </a:r>
            <a:r>
              <a:rPr lang="en-GB" b="1" dirty="0" smtClean="0"/>
              <a:t>);</a:t>
            </a:r>
            <a:r>
              <a:rPr lang="en-GB" dirty="0" smtClean="0"/>
              <a:t/>
            </a:r>
            <a:br>
              <a:rPr lang="en-GB" dirty="0" smtClean="0"/>
            </a:br>
            <a:endParaRPr lang="en-GB" dirty="0" smtClean="0"/>
          </a:p>
          <a:p>
            <a:r>
              <a:rPr lang="en-GB" dirty="0"/>
              <a:t> </a:t>
            </a:r>
            <a:r>
              <a:rPr lang="en-GB" dirty="0" smtClean="0"/>
              <a:t>    while(this-</a:t>
            </a:r>
            <a:r>
              <a:rPr lang="en-GB" dirty="0"/>
              <a:t>&gt;_cars[</a:t>
            </a:r>
            <a:r>
              <a:rPr lang="en-GB" dirty="0" err="1"/>
              <a:t>nextSpace</a:t>
            </a:r>
            <a:r>
              <a:rPr lang="en-GB" dirty="0"/>
              <a:t>] !</a:t>
            </a:r>
            <a:r>
              <a:rPr lang="en-GB" dirty="0" smtClean="0"/>
              <a:t>= null</a:t>
            </a:r>
            <a:br>
              <a:rPr lang="en-GB" dirty="0" smtClean="0"/>
            </a:br>
            <a:r>
              <a:rPr lang="en-GB" dirty="0" smtClean="0"/>
              <a:t>     &amp;&amp; </a:t>
            </a:r>
            <a:r>
              <a:rPr lang="en-GB" dirty="0" err="1" smtClean="0"/>
              <a:t>nextSpace</a:t>
            </a:r>
            <a:r>
              <a:rPr lang="en-GB" dirty="0" smtClean="0"/>
              <a:t> != </a:t>
            </a:r>
            <a:r>
              <a:rPr lang="en-GB" dirty="0" err="1" smtClean="0"/>
              <a:t>currentSpace</a:t>
            </a:r>
            <a:r>
              <a:rPr lang="en-GB" dirty="0" smtClean="0"/>
              <a:t>)</a:t>
            </a:r>
          </a:p>
          <a:p>
            <a:r>
              <a:rPr lang="en-GB" dirty="0" smtClean="0"/>
              <a:t>     {</a:t>
            </a:r>
          </a:p>
          <a:p>
            <a:r>
              <a:rPr lang="en-GB" dirty="0"/>
              <a:t> </a:t>
            </a:r>
            <a:r>
              <a:rPr lang="en-GB" dirty="0" smtClean="0"/>
              <a:t>         </a:t>
            </a:r>
            <a:r>
              <a:rPr lang="en-GB" dirty="0" err="1" smtClean="0"/>
              <a:t>nextSpace</a:t>
            </a:r>
            <a:r>
              <a:rPr lang="en-GB" dirty="0" smtClean="0"/>
              <a:t> </a:t>
            </a:r>
            <a:r>
              <a:rPr lang="en-GB" dirty="0"/>
              <a:t>= this-&gt;</a:t>
            </a:r>
            <a:r>
              <a:rPr lang="en-GB" dirty="0" smtClean="0"/>
              <a:t>Next(</a:t>
            </a:r>
            <a:r>
              <a:rPr lang="en-GB" dirty="0" err="1" smtClean="0"/>
              <a:t>nextSpace</a:t>
            </a:r>
            <a:r>
              <a:rPr lang="en-GB" dirty="0" smtClean="0"/>
              <a:t>);</a:t>
            </a:r>
          </a:p>
          <a:p>
            <a:r>
              <a:rPr lang="en-GB" dirty="0" smtClean="0"/>
              <a:t>     }</a:t>
            </a:r>
          </a:p>
          <a:p>
            <a:endParaRPr lang="en-GB" dirty="0" smtClean="0"/>
          </a:p>
          <a:p>
            <a:r>
              <a:rPr lang="en-GB" dirty="0"/>
              <a:t> </a:t>
            </a:r>
            <a:r>
              <a:rPr lang="en-GB" dirty="0" smtClean="0"/>
              <a:t>    if(</a:t>
            </a:r>
            <a:r>
              <a:rPr lang="en-GB" dirty="0" err="1" smtClean="0"/>
              <a:t>nextSpace</a:t>
            </a:r>
            <a:r>
              <a:rPr lang="en-GB" dirty="0" smtClean="0"/>
              <a:t> == </a:t>
            </a:r>
            <a:r>
              <a:rPr lang="en-GB" dirty="0" err="1" smtClean="0"/>
              <a:t>currentSpace</a:t>
            </a:r>
            <a:r>
              <a:rPr lang="en-GB" dirty="0" smtClean="0"/>
              <a:t>)</a:t>
            </a:r>
            <a:br>
              <a:rPr lang="en-GB" dirty="0" smtClean="0"/>
            </a:br>
            <a:r>
              <a:rPr lang="en-GB" dirty="0" smtClean="0"/>
              <a:t>     {</a:t>
            </a:r>
          </a:p>
          <a:p>
            <a:r>
              <a:rPr lang="en-GB" dirty="0"/>
              <a:t> </a:t>
            </a:r>
            <a:r>
              <a:rPr lang="en-GB" dirty="0" smtClean="0"/>
              <a:t>         </a:t>
            </a:r>
            <a:r>
              <a:rPr lang="en-GB" dirty="0" err="1" smtClean="0"/>
              <a:t>nextSpace</a:t>
            </a:r>
            <a:r>
              <a:rPr lang="en-GB" dirty="0" smtClean="0"/>
              <a:t> = -1;</a:t>
            </a:r>
          </a:p>
          <a:p>
            <a:r>
              <a:rPr lang="en-GB" dirty="0" smtClean="0"/>
              <a:t>     }</a:t>
            </a:r>
          </a:p>
          <a:p>
            <a:endParaRPr lang="en-GB" dirty="0" smtClean="0"/>
          </a:p>
          <a:p>
            <a:r>
              <a:rPr lang="en-GB" dirty="0" smtClean="0"/>
              <a:t>     return </a:t>
            </a:r>
            <a:r>
              <a:rPr lang="en-GB" dirty="0" err="1" smtClean="0"/>
              <a:t>nextSpace</a:t>
            </a:r>
            <a:r>
              <a:rPr lang="en-GB" dirty="0" smtClean="0"/>
              <a:t>;</a:t>
            </a:r>
          </a:p>
          <a:p>
            <a:r>
              <a:rPr lang="en-GB" dirty="0" smtClean="0"/>
              <a:t>}</a:t>
            </a:r>
          </a:p>
        </p:txBody>
      </p:sp>
      <p:sp>
        <p:nvSpPr>
          <p:cNvPr id="6" name="TextBox 5"/>
          <p:cNvSpPr txBox="1"/>
          <p:nvPr/>
        </p:nvSpPr>
        <p:spPr>
          <a:xfrm>
            <a:off x="3751476" y="3389767"/>
            <a:ext cx="4929491" cy="3139321"/>
          </a:xfrm>
          <a:prstGeom prst="rect">
            <a:avLst/>
          </a:prstGeom>
          <a:noFill/>
        </p:spPr>
        <p:txBody>
          <a:bodyPr wrap="none" rtlCol="0">
            <a:spAutoFit/>
          </a:bodyPr>
          <a:lstStyle/>
          <a:p>
            <a:r>
              <a:rPr lang="en-GB" dirty="0" err="1" smtClean="0"/>
              <a:t>int</a:t>
            </a:r>
            <a:r>
              <a:rPr lang="en-GB" dirty="0" smtClean="0"/>
              <a:t> </a:t>
            </a:r>
            <a:r>
              <a:rPr lang="en-GB" dirty="0" err="1"/>
              <a:t>MultiStoreyGarage</a:t>
            </a:r>
            <a:r>
              <a:rPr lang="en-GB" dirty="0" smtClean="0"/>
              <a:t>::</a:t>
            </a:r>
            <a:r>
              <a:rPr lang="en-GB" b="1" dirty="0" smtClean="0">
                <a:solidFill>
                  <a:srgbClr val="FF0000"/>
                </a:solidFill>
              </a:rPr>
              <a:t>Next</a:t>
            </a:r>
            <a:r>
              <a:rPr lang="en-GB" dirty="0" smtClean="0"/>
              <a:t>(</a:t>
            </a:r>
            <a:r>
              <a:rPr lang="en-GB" dirty="0" err="1" smtClean="0"/>
              <a:t>int</a:t>
            </a:r>
            <a:r>
              <a:rPr lang="en-GB" dirty="0" smtClean="0"/>
              <a:t> space)</a:t>
            </a:r>
            <a:br>
              <a:rPr lang="en-GB" dirty="0" smtClean="0"/>
            </a:br>
            <a:r>
              <a:rPr lang="en-GB" dirty="0" smtClean="0"/>
              <a:t>{</a:t>
            </a:r>
          </a:p>
          <a:p>
            <a:r>
              <a:rPr lang="en-GB" dirty="0"/>
              <a:t> </a:t>
            </a:r>
            <a:r>
              <a:rPr lang="en-GB" dirty="0" smtClean="0"/>
              <a:t>    if(space + 1 &lt; MAX_SPACES_AVAILABLE)</a:t>
            </a:r>
            <a:br>
              <a:rPr lang="en-GB" dirty="0" smtClean="0"/>
            </a:br>
            <a:r>
              <a:rPr lang="en-GB" dirty="0" smtClean="0"/>
              <a:t>     {</a:t>
            </a:r>
            <a:br>
              <a:rPr lang="en-GB" dirty="0" smtClean="0"/>
            </a:br>
            <a:r>
              <a:rPr lang="en-GB" dirty="0" smtClean="0"/>
              <a:t>         space = </a:t>
            </a:r>
            <a:r>
              <a:rPr lang="en-GB" dirty="0"/>
              <a:t>space + 1</a:t>
            </a:r>
            <a:r>
              <a:rPr lang="en-GB" dirty="0" smtClean="0"/>
              <a:t>;</a:t>
            </a:r>
            <a:br>
              <a:rPr lang="en-GB" dirty="0" smtClean="0"/>
            </a:br>
            <a:r>
              <a:rPr lang="en-GB" dirty="0" smtClean="0"/>
              <a:t>     }</a:t>
            </a:r>
            <a:br>
              <a:rPr lang="en-GB" dirty="0" smtClean="0"/>
            </a:br>
            <a:r>
              <a:rPr lang="en-GB" dirty="0" smtClean="0"/>
              <a:t>     else</a:t>
            </a:r>
          </a:p>
          <a:p>
            <a:r>
              <a:rPr lang="en-GB" dirty="0"/>
              <a:t> </a:t>
            </a:r>
            <a:r>
              <a:rPr lang="en-GB" dirty="0" smtClean="0"/>
              <a:t>    {</a:t>
            </a:r>
            <a:br>
              <a:rPr lang="en-GB" dirty="0" smtClean="0"/>
            </a:br>
            <a:r>
              <a:rPr lang="en-GB" dirty="0" smtClean="0"/>
              <a:t>          space = 0;</a:t>
            </a:r>
          </a:p>
          <a:p>
            <a:r>
              <a:rPr lang="en-GB" dirty="0"/>
              <a:t> </a:t>
            </a:r>
            <a:r>
              <a:rPr lang="en-GB" dirty="0" smtClean="0"/>
              <a:t>    }</a:t>
            </a:r>
          </a:p>
          <a:p>
            <a:r>
              <a:rPr lang="en-GB" dirty="0"/>
              <a:t>}</a:t>
            </a:r>
          </a:p>
        </p:txBody>
      </p:sp>
      <p:sp>
        <p:nvSpPr>
          <p:cNvPr id="2" name="Freeform 1"/>
          <p:cNvSpPr/>
          <p:nvPr/>
        </p:nvSpPr>
        <p:spPr bwMode="auto">
          <a:xfrm>
            <a:off x="2939929" y="1054443"/>
            <a:ext cx="3403206" cy="2347784"/>
          </a:xfrm>
          <a:custGeom>
            <a:avLst/>
            <a:gdLst>
              <a:gd name="connsiteX0" fmla="*/ 9217 w 3403206"/>
              <a:gd name="connsiteY0" fmla="*/ 0 h 2347784"/>
              <a:gd name="connsiteX1" fmla="*/ 223401 w 3403206"/>
              <a:gd name="connsiteY1" fmla="*/ 172995 h 2347784"/>
              <a:gd name="connsiteX2" fmla="*/ 1508503 w 3403206"/>
              <a:gd name="connsiteY2" fmla="*/ 156519 h 2347784"/>
              <a:gd name="connsiteX3" fmla="*/ 2538233 w 3403206"/>
              <a:gd name="connsiteY3" fmla="*/ 255373 h 2347784"/>
              <a:gd name="connsiteX4" fmla="*/ 2900698 w 3403206"/>
              <a:gd name="connsiteY4" fmla="*/ 634314 h 2347784"/>
              <a:gd name="connsiteX5" fmla="*/ 3147833 w 3403206"/>
              <a:gd name="connsiteY5" fmla="*/ 1293341 h 2347784"/>
              <a:gd name="connsiteX6" fmla="*/ 3403206 w 3403206"/>
              <a:gd name="connsiteY6" fmla="*/ 2347784 h 234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03206" h="2347784">
                <a:moveTo>
                  <a:pt x="9217" y="0"/>
                </a:moveTo>
                <a:cubicBezTo>
                  <a:pt x="-8632" y="73454"/>
                  <a:pt x="-26480" y="146909"/>
                  <a:pt x="223401" y="172995"/>
                </a:cubicBezTo>
                <a:cubicBezTo>
                  <a:pt x="473282" y="199081"/>
                  <a:pt x="1122698" y="142789"/>
                  <a:pt x="1508503" y="156519"/>
                </a:cubicBezTo>
                <a:cubicBezTo>
                  <a:pt x="1894308" y="170249"/>
                  <a:pt x="2306201" y="175741"/>
                  <a:pt x="2538233" y="255373"/>
                </a:cubicBezTo>
                <a:cubicBezTo>
                  <a:pt x="2770266" y="335006"/>
                  <a:pt x="2799098" y="461319"/>
                  <a:pt x="2900698" y="634314"/>
                </a:cubicBezTo>
                <a:cubicBezTo>
                  <a:pt x="3002298" y="807309"/>
                  <a:pt x="3064082" y="1007763"/>
                  <a:pt x="3147833" y="1293341"/>
                </a:cubicBezTo>
                <a:cubicBezTo>
                  <a:pt x="3231584" y="1578919"/>
                  <a:pt x="3317395" y="1963351"/>
                  <a:pt x="3403206" y="2347784"/>
                </a:cubicBezTo>
              </a:path>
            </a:pathLst>
          </a:custGeom>
          <a:noFill/>
          <a:ln w="158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9819560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25483"/>
          </a:xfrm>
        </p:spPr>
        <p:txBody>
          <a:bodyPr/>
          <a:lstStyle/>
          <a:p>
            <a:r>
              <a:rPr lang="en-GB" dirty="0" smtClean="0"/>
              <a:t>Iterators</a:t>
            </a:r>
            <a:endParaRPr lang="en-GB" dirty="0"/>
          </a:p>
        </p:txBody>
      </p:sp>
      <p:sp>
        <p:nvSpPr>
          <p:cNvPr id="3" name="Content Placeholder 2"/>
          <p:cNvSpPr>
            <a:spLocks noGrp="1"/>
          </p:cNvSpPr>
          <p:nvPr>
            <p:ph idx="1"/>
          </p:nvPr>
        </p:nvSpPr>
        <p:spPr>
          <a:xfrm>
            <a:off x="411892" y="525483"/>
            <a:ext cx="8353167" cy="344447"/>
          </a:xfrm>
        </p:spPr>
        <p:txBody>
          <a:bodyPr/>
          <a:lstStyle/>
          <a:p>
            <a:r>
              <a:rPr lang="en-GB" dirty="0" smtClean="0"/>
              <a:t>Use Array Counting Loop Pattern to read through objects in array</a:t>
            </a: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207496" y="933690"/>
            <a:ext cx="3518912" cy="2308324"/>
          </a:xfrm>
          <a:prstGeom prst="rect">
            <a:avLst/>
          </a:prstGeom>
          <a:noFill/>
          <a:ln w="15875">
            <a:solidFill>
              <a:schemeClr val="tx1"/>
            </a:solidFill>
            <a:prstDash val="dash"/>
          </a:ln>
        </p:spPr>
        <p:txBody>
          <a:bodyPr wrap="none" rtlCol="0">
            <a:spAutoFit/>
          </a:bodyPr>
          <a:lstStyle/>
          <a:p>
            <a:pPr marL="0" indent="0">
              <a:buFont typeface="Monotype Sorts" pitchFamily="2" charset="2"/>
              <a:buNone/>
            </a:pPr>
            <a:r>
              <a:rPr lang="en-GB" dirty="0" smtClean="0"/>
              <a:t>class </a:t>
            </a:r>
            <a:r>
              <a:rPr lang="en-GB" dirty="0" err="1" smtClean="0"/>
              <a:t>BoatYard</a:t>
            </a:r>
            <a:r>
              <a:rPr lang="en-GB" dirty="0" smtClean="0"/>
              <a:t/>
            </a:r>
            <a:br>
              <a:rPr lang="en-GB" dirty="0" smtClean="0"/>
            </a:br>
            <a:r>
              <a:rPr lang="en-GB" dirty="0" smtClean="0"/>
              <a:t>{</a:t>
            </a:r>
          </a:p>
          <a:p>
            <a:pPr marL="0" indent="0">
              <a:buFont typeface="Monotype Sorts" pitchFamily="2" charset="2"/>
              <a:buNone/>
            </a:pPr>
            <a:r>
              <a:rPr lang="en-GB" dirty="0" smtClean="0"/>
              <a:t>private:</a:t>
            </a:r>
            <a:br>
              <a:rPr lang="en-GB" dirty="0" smtClean="0"/>
            </a:br>
            <a:r>
              <a:rPr lang="en-GB" dirty="0" smtClean="0"/>
              <a:t>    Boat *_boats[10];</a:t>
            </a:r>
          </a:p>
          <a:p>
            <a:pPr marL="0" indent="0">
              <a:buFont typeface="Monotype Sorts" pitchFamily="2" charset="2"/>
              <a:buNone/>
            </a:pPr>
            <a:endParaRPr lang="en-GB" dirty="0"/>
          </a:p>
          <a:p>
            <a:pPr marL="0" indent="0">
              <a:buFont typeface="Monotype Sorts" pitchFamily="2" charset="2"/>
              <a:buNone/>
            </a:pPr>
            <a:r>
              <a:rPr lang="en-GB" dirty="0" smtClean="0"/>
              <a:t>public:</a:t>
            </a:r>
            <a:br>
              <a:rPr lang="en-GB" dirty="0" smtClean="0"/>
            </a:br>
            <a:r>
              <a:rPr lang="en-GB" dirty="0" smtClean="0"/>
              <a:t>     </a:t>
            </a:r>
            <a:r>
              <a:rPr lang="en-GB" b="1" dirty="0" smtClean="0"/>
              <a:t>Boat</a:t>
            </a:r>
            <a:r>
              <a:rPr lang="en-GB" dirty="0" smtClean="0"/>
              <a:t> </a:t>
            </a:r>
            <a:r>
              <a:rPr lang="en-GB" dirty="0"/>
              <a:t>*</a:t>
            </a:r>
            <a:r>
              <a:rPr lang="en-GB" dirty="0" err="1"/>
              <a:t>FindBoat</a:t>
            </a:r>
            <a:r>
              <a:rPr lang="en-GB" dirty="0"/>
              <a:t>(string name</a:t>
            </a:r>
            <a:r>
              <a:rPr lang="en-GB" dirty="0" smtClean="0"/>
              <a:t>);</a:t>
            </a:r>
          </a:p>
          <a:p>
            <a:pPr marL="0" indent="0">
              <a:buFont typeface="Monotype Sorts" pitchFamily="2" charset="2"/>
              <a:buNone/>
            </a:pPr>
            <a:r>
              <a:rPr lang="en-GB" dirty="0" smtClean="0"/>
              <a:t>};</a:t>
            </a:r>
            <a:endParaRPr lang="en-GB" dirty="0"/>
          </a:p>
        </p:txBody>
      </p:sp>
      <p:sp>
        <p:nvSpPr>
          <p:cNvPr id="8" name="TextBox 7"/>
          <p:cNvSpPr txBox="1"/>
          <p:nvPr/>
        </p:nvSpPr>
        <p:spPr>
          <a:xfrm>
            <a:off x="4304313" y="1008623"/>
            <a:ext cx="4775666" cy="923330"/>
          </a:xfrm>
          <a:prstGeom prst="rect">
            <a:avLst/>
          </a:prstGeom>
          <a:noFill/>
        </p:spPr>
        <p:txBody>
          <a:bodyPr wrap="square" rtlCol="0">
            <a:spAutoFit/>
          </a:bodyPr>
          <a:lstStyle/>
          <a:p>
            <a:r>
              <a:rPr lang="en-GB" dirty="0" smtClean="0"/>
              <a:t>Example:</a:t>
            </a:r>
          </a:p>
          <a:p>
            <a:r>
              <a:rPr lang="en-GB" dirty="0" smtClean="0"/>
              <a:t>Search the array for a Boat object of a given name</a:t>
            </a:r>
            <a:endParaRPr lang="en-GB" dirty="0"/>
          </a:p>
        </p:txBody>
      </p:sp>
      <p:sp>
        <p:nvSpPr>
          <p:cNvPr id="9" name="TextBox 8"/>
          <p:cNvSpPr txBox="1"/>
          <p:nvPr/>
        </p:nvSpPr>
        <p:spPr>
          <a:xfrm>
            <a:off x="0" y="3305775"/>
            <a:ext cx="5557932" cy="3416320"/>
          </a:xfrm>
          <a:prstGeom prst="rect">
            <a:avLst/>
          </a:prstGeom>
          <a:noFill/>
          <a:ln w="15875">
            <a:solidFill>
              <a:schemeClr val="tx1"/>
            </a:solidFill>
            <a:prstDash val="dash"/>
          </a:ln>
        </p:spPr>
        <p:txBody>
          <a:bodyPr wrap="none" rtlCol="0">
            <a:spAutoFit/>
          </a:bodyPr>
          <a:lstStyle/>
          <a:p>
            <a:pPr marL="0" indent="0">
              <a:buFont typeface="Monotype Sorts" pitchFamily="2" charset="2"/>
              <a:buNone/>
            </a:pPr>
            <a:r>
              <a:rPr lang="en-GB" dirty="0"/>
              <a:t> </a:t>
            </a:r>
            <a:r>
              <a:rPr lang="en-GB" b="1" dirty="0"/>
              <a:t>Boat</a:t>
            </a:r>
            <a:r>
              <a:rPr lang="en-GB" dirty="0"/>
              <a:t> </a:t>
            </a:r>
            <a:r>
              <a:rPr lang="en-GB" dirty="0" smtClean="0"/>
              <a:t>*</a:t>
            </a:r>
            <a:r>
              <a:rPr lang="en-GB" dirty="0" err="1" smtClean="0"/>
              <a:t>BoatYard</a:t>
            </a:r>
            <a:r>
              <a:rPr lang="en-GB" dirty="0" smtClean="0"/>
              <a:t>::</a:t>
            </a:r>
            <a:r>
              <a:rPr lang="en-GB" dirty="0" err="1" smtClean="0"/>
              <a:t>FindBoat</a:t>
            </a:r>
            <a:r>
              <a:rPr lang="en-GB" dirty="0" smtClean="0"/>
              <a:t>(string </a:t>
            </a:r>
            <a:r>
              <a:rPr lang="en-GB" dirty="0"/>
              <a:t>name)</a:t>
            </a:r>
            <a:br>
              <a:rPr lang="en-GB" dirty="0"/>
            </a:br>
            <a:r>
              <a:rPr lang="en-GB" dirty="0"/>
              <a:t>    {</a:t>
            </a:r>
            <a:br>
              <a:rPr lang="en-GB" dirty="0"/>
            </a:br>
            <a:r>
              <a:rPr lang="en-GB" dirty="0"/>
              <a:t>        </a:t>
            </a:r>
            <a:r>
              <a:rPr lang="en-GB" dirty="0" err="1"/>
              <a:t>int</a:t>
            </a:r>
            <a:r>
              <a:rPr lang="en-GB" dirty="0"/>
              <a:t> index;</a:t>
            </a:r>
            <a:br>
              <a:rPr lang="en-GB" dirty="0"/>
            </a:br>
            <a:r>
              <a:rPr lang="en-GB" dirty="0"/>
              <a:t>        for(index = 0; index &lt; 10; index++)</a:t>
            </a:r>
            <a:br>
              <a:rPr lang="en-GB" dirty="0"/>
            </a:br>
            <a:r>
              <a:rPr lang="en-GB" dirty="0"/>
              <a:t>        {</a:t>
            </a:r>
            <a:br>
              <a:rPr lang="en-GB" dirty="0"/>
            </a:br>
            <a:r>
              <a:rPr lang="en-GB" dirty="0"/>
              <a:t>             </a:t>
            </a:r>
            <a:r>
              <a:rPr lang="en-GB" dirty="0" smtClean="0"/>
              <a:t>if(this-&gt;_boats[index</a:t>
            </a:r>
            <a:r>
              <a:rPr lang="en-GB" dirty="0"/>
              <a:t>]-&gt;</a:t>
            </a:r>
            <a:r>
              <a:rPr lang="en-GB" dirty="0" err="1"/>
              <a:t>GetName</a:t>
            </a:r>
            <a:r>
              <a:rPr lang="en-GB" dirty="0"/>
              <a:t>() == name)</a:t>
            </a:r>
            <a:br>
              <a:rPr lang="en-GB" dirty="0"/>
            </a:br>
            <a:r>
              <a:rPr lang="en-GB" dirty="0"/>
              <a:t>             {</a:t>
            </a:r>
          </a:p>
          <a:p>
            <a:pPr marL="0" indent="0">
              <a:buFont typeface="Monotype Sorts" pitchFamily="2" charset="2"/>
              <a:buNone/>
            </a:pPr>
            <a:r>
              <a:rPr lang="en-GB" dirty="0"/>
              <a:t>                 return </a:t>
            </a:r>
            <a:r>
              <a:rPr lang="en-GB" b="1" dirty="0"/>
              <a:t>this-&gt;_boats[index]</a:t>
            </a:r>
            <a:r>
              <a:rPr lang="en-GB" dirty="0"/>
              <a:t>;</a:t>
            </a:r>
          </a:p>
          <a:p>
            <a:pPr marL="0" indent="0">
              <a:buFont typeface="Monotype Sorts" pitchFamily="2" charset="2"/>
              <a:buNone/>
            </a:pPr>
            <a:r>
              <a:rPr lang="en-GB" dirty="0"/>
              <a:t>             }</a:t>
            </a:r>
          </a:p>
          <a:p>
            <a:pPr marL="0" indent="0">
              <a:buFont typeface="Monotype Sorts" pitchFamily="2" charset="2"/>
              <a:buNone/>
            </a:pPr>
            <a:r>
              <a:rPr lang="en-GB" dirty="0"/>
              <a:t>        }</a:t>
            </a:r>
            <a:br>
              <a:rPr lang="en-GB" dirty="0"/>
            </a:br>
            <a:r>
              <a:rPr lang="en-GB" dirty="0"/>
              <a:t>        return </a:t>
            </a:r>
            <a:r>
              <a:rPr lang="en-GB" b="1" dirty="0"/>
              <a:t>null</a:t>
            </a:r>
            <a:r>
              <a:rPr lang="en-GB" dirty="0"/>
              <a:t>;  </a:t>
            </a:r>
            <a:r>
              <a:rPr lang="en-GB" dirty="0">
                <a:sym typeface="Wingdings" panose="05000000000000000000" pitchFamily="2" charset="2"/>
              </a:rPr>
              <a:t> None found</a:t>
            </a:r>
            <a:endParaRPr lang="en-GB" dirty="0"/>
          </a:p>
          <a:p>
            <a:pPr marL="0" indent="0">
              <a:buFont typeface="Monotype Sorts" pitchFamily="2" charset="2"/>
              <a:buNone/>
            </a:pPr>
            <a:r>
              <a:rPr lang="en-GB" dirty="0"/>
              <a:t>   }</a:t>
            </a:r>
          </a:p>
        </p:txBody>
      </p:sp>
      <p:sp>
        <p:nvSpPr>
          <p:cNvPr id="6" name="TextBox 5"/>
          <p:cNvSpPr txBox="1"/>
          <p:nvPr/>
        </p:nvSpPr>
        <p:spPr>
          <a:xfrm>
            <a:off x="4304312" y="1994600"/>
            <a:ext cx="4775666" cy="2308324"/>
          </a:xfrm>
          <a:prstGeom prst="rect">
            <a:avLst/>
          </a:prstGeom>
          <a:solidFill>
            <a:schemeClr val="bg1"/>
          </a:solidFill>
          <a:ln w="15875">
            <a:solidFill>
              <a:schemeClr val="tx1"/>
            </a:solidFill>
            <a:prstDash val="dash"/>
          </a:ln>
        </p:spPr>
        <p:txBody>
          <a:bodyPr wrap="none" rtlCol="0">
            <a:spAutoFit/>
          </a:bodyPr>
          <a:lstStyle/>
          <a:p>
            <a:pPr marL="0" indent="0">
              <a:buFont typeface="Monotype Sorts" pitchFamily="2" charset="2"/>
              <a:buNone/>
            </a:pPr>
            <a:r>
              <a:rPr lang="en-GB" dirty="0" err="1" smtClean="0"/>
              <a:t>BoatYard</a:t>
            </a:r>
            <a:r>
              <a:rPr lang="en-GB" dirty="0" smtClean="0"/>
              <a:t> *boatyard = new </a:t>
            </a:r>
            <a:r>
              <a:rPr lang="en-GB" dirty="0" err="1" smtClean="0"/>
              <a:t>BoatYard</a:t>
            </a:r>
            <a:r>
              <a:rPr lang="en-GB" dirty="0" smtClean="0"/>
              <a:t>();</a:t>
            </a:r>
            <a:br>
              <a:rPr lang="en-GB" dirty="0" smtClean="0"/>
            </a:br>
            <a:r>
              <a:rPr lang="en-GB" dirty="0" smtClean="0"/>
              <a:t>Boat *</a:t>
            </a:r>
            <a:r>
              <a:rPr lang="en-GB" dirty="0" err="1" smtClean="0"/>
              <a:t>foundBoat</a:t>
            </a:r>
            <a:r>
              <a:rPr lang="en-GB" dirty="0" smtClean="0"/>
              <a:t>;</a:t>
            </a:r>
            <a:br>
              <a:rPr lang="en-GB" dirty="0" smtClean="0"/>
            </a:br>
            <a:endParaRPr lang="en-GB" dirty="0"/>
          </a:p>
          <a:p>
            <a:pPr marL="0" indent="0">
              <a:buFont typeface="Monotype Sorts" pitchFamily="2" charset="2"/>
              <a:buNone/>
            </a:pPr>
            <a:r>
              <a:rPr lang="en-GB" dirty="0" err="1" smtClean="0"/>
              <a:t>foundBoat</a:t>
            </a:r>
            <a:r>
              <a:rPr lang="en-GB" dirty="0" smtClean="0"/>
              <a:t> = boatyard-&gt;</a:t>
            </a:r>
            <a:r>
              <a:rPr lang="en-GB" dirty="0" err="1" smtClean="0"/>
              <a:t>FindBoat</a:t>
            </a:r>
            <a:r>
              <a:rPr lang="en-GB" dirty="0" smtClean="0"/>
              <a:t>(“Pearl”);</a:t>
            </a:r>
          </a:p>
          <a:p>
            <a:pPr marL="0" indent="0">
              <a:buFont typeface="Monotype Sorts" pitchFamily="2" charset="2"/>
              <a:buNone/>
            </a:pPr>
            <a:r>
              <a:rPr lang="en-GB" dirty="0"/>
              <a:t>i</a:t>
            </a:r>
            <a:r>
              <a:rPr lang="en-GB" dirty="0" smtClean="0"/>
              <a:t>f(</a:t>
            </a:r>
            <a:r>
              <a:rPr lang="en-GB" dirty="0" err="1" smtClean="0"/>
              <a:t>foundBoat</a:t>
            </a:r>
            <a:r>
              <a:rPr lang="en-GB" dirty="0" smtClean="0"/>
              <a:t> != null)  </a:t>
            </a:r>
            <a:r>
              <a:rPr lang="en-GB" dirty="0" smtClean="0">
                <a:solidFill>
                  <a:srgbClr val="FF0000"/>
                </a:solidFill>
                <a:sym typeface="Wingdings" panose="05000000000000000000" pitchFamily="2" charset="2"/>
              </a:rPr>
              <a:t> Did we find it?</a:t>
            </a:r>
            <a:endParaRPr lang="en-GB" dirty="0" smtClean="0">
              <a:solidFill>
                <a:srgbClr val="FF0000"/>
              </a:solidFill>
            </a:endParaRPr>
          </a:p>
          <a:p>
            <a:pPr marL="0" indent="0">
              <a:buFont typeface="Monotype Sorts" pitchFamily="2" charset="2"/>
              <a:buNone/>
            </a:pPr>
            <a:r>
              <a:rPr lang="en-GB" dirty="0" smtClean="0"/>
              <a:t>{</a:t>
            </a:r>
          </a:p>
          <a:p>
            <a:pPr marL="0" indent="0">
              <a:buFont typeface="Monotype Sorts" pitchFamily="2" charset="2"/>
              <a:buNone/>
            </a:pPr>
            <a:r>
              <a:rPr lang="en-GB" dirty="0"/>
              <a:t> </a:t>
            </a:r>
            <a:r>
              <a:rPr lang="en-GB" dirty="0" smtClean="0"/>
              <a:t>   // Found a boat matching the name “Pearl”</a:t>
            </a:r>
          </a:p>
          <a:p>
            <a:pPr marL="0" indent="0">
              <a:buFont typeface="Monotype Sorts" pitchFamily="2" charset="2"/>
              <a:buNone/>
            </a:pPr>
            <a:r>
              <a:rPr lang="en-GB" dirty="0"/>
              <a:t>}</a:t>
            </a:r>
            <a:endParaRPr lang="en-GB" dirty="0" smtClean="0"/>
          </a:p>
        </p:txBody>
      </p:sp>
    </p:spTree>
    <p:extLst>
      <p:ext uri="{BB962C8B-B14F-4D97-AF65-F5344CB8AC3E}">
        <p14:creationId xmlns:p14="http://schemas.microsoft.com/office/powerpoint/2010/main" val="503591876"/>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20533</TotalTime>
  <Words>1296</Words>
  <Application>Microsoft Office PowerPoint</Application>
  <PresentationFormat>On-screen Show (4:3)</PresentationFormat>
  <Paragraphs>361</Paragraphs>
  <Slides>30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Helvetica</vt:lpstr>
      <vt:lpstr>Helvetica-Narrow</vt:lpstr>
      <vt:lpstr>Impact</vt:lpstr>
      <vt:lpstr>Monotype Sorts</vt:lpstr>
      <vt:lpstr>Times New Roman</vt:lpstr>
      <vt:lpstr>Wingdings</vt:lpstr>
      <vt:lpstr>os-slides</vt:lpstr>
      <vt:lpstr>Week 13 C++ OOP (Part 2)</vt:lpstr>
      <vt:lpstr>Object Argument Pattern</vt:lpstr>
      <vt:lpstr>PowerPoint Presentation</vt:lpstr>
      <vt:lpstr>Passing Objects to Methods</vt:lpstr>
      <vt:lpstr>Exercise 10</vt:lpstr>
      <vt:lpstr>Usage</vt:lpstr>
      <vt:lpstr>Exercise 11</vt:lpstr>
      <vt:lpstr>Test Methods</vt:lpstr>
      <vt:lpstr>Exercise 12</vt:lpstr>
      <vt:lpstr>Long lived objects</vt:lpstr>
      <vt:lpstr>Example</vt:lpstr>
      <vt:lpstr>Lists</vt:lpstr>
      <vt:lpstr>Managing List</vt:lpstr>
      <vt:lpstr>Searching a List</vt:lpstr>
      <vt:lpstr>Clearing a List</vt:lpstr>
      <vt:lpstr>Exercise 13</vt:lpstr>
      <vt:lpstr>EXTRAS</vt:lpstr>
      <vt:lpstr>Array of Objects</vt:lpstr>
      <vt:lpstr>Pointers</vt:lpstr>
      <vt:lpstr>Example</vt:lpstr>
      <vt:lpstr>Dynamic Array Creation Pattern</vt:lpstr>
      <vt:lpstr>Example</vt:lpstr>
      <vt:lpstr>Example</vt:lpstr>
      <vt:lpstr>Example</vt:lpstr>
      <vt:lpstr>Example</vt:lpstr>
      <vt:lpstr>Example (Create immediately)</vt:lpstr>
      <vt:lpstr>Classes and Arrays</vt:lpstr>
      <vt:lpstr>PowerPoint Presentation</vt:lpstr>
      <vt:lpstr>PowerPoint Presentation</vt:lpstr>
      <vt:lpstr>Iterators</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CourseContent</dc:title>
  <dc:creator>Mike Dacey</dc:creator>
  <cp:lastModifiedBy>Michael Dacey</cp:lastModifiedBy>
  <cp:revision>303</cp:revision>
  <cp:lastPrinted>2001-06-14T13:58:17Z</cp:lastPrinted>
  <dcterms:created xsi:type="dcterms:W3CDTF">1999-06-25T18:38:26Z</dcterms:created>
  <dcterms:modified xsi:type="dcterms:W3CDTF">2018-03-08T10:54:10Z</dcterms:modified>
</cp:coreProperties>
</file>