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52E14F-5747-4B87-8144-4F6B2A1367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9BEE7C4-EE5D-40DC-9A38-5F5044242BA0}">
      <dgm:prSet/>
      <dgm:spPr/>
      <dgm:t>
        <a:bodyPr/>
        <a:lstStyle/>
        <a:p>
          <a:r>
            <a:rPr lang="en-US" b="0" i="0" baseline="0"/>
            <a:t>Definition of culture</a:t>
          </a:r>
          <a:endParaRPr lang="en-GB"/>
        </a:p>
      </dgm:t>
    </dgm:pt>
    <dgm:pt modelId="{569EFA25-0FB1-436A-A7CB-8F03512F7ABE}" type="parTrans" cxnId="{23CA9C1D-A368-46A4-9877-A92952BF9A95}">
      <dgm:prSet/>
      <dgm:spPr/>
      <dgm:t>
        <a:bodyPr/>
        <a:lstStyle/>
        <a:p>
          <a:endParaRPr lang="en-GB"/>
        </a:p>
      </dgm:t>
    </dgm:pt>
    <dgm:pt modelId="{9D3A66B9-E771-48AC-BD31-C3F8FD3AD02E}" type="sibTrans" cxnId="{23CA9C1D-A368-46A4-9877-A92952BF9A95}">
      <dgm:prSet/>
      <dgm:spPr/>
      <dgm:t>
        <a:bodyPr/>
        <a:lstStyle/>
        <a:p>
          <a:endParaRPr lang="en-GB"/>
        </a:p>
      </dgm:t>
    </dgm:pt>
    <dgm:pt modelId="{A1C7CEED-F015-479B-92D6-FA92A725D611}">
      <dgm:prSet/>
      <dgm:spPr/>
      <dgm:t>
        <a:bodyPr/>
        <a:lstStyle/>
        <a:p>
          <a:r>
            <a:rPr lang="en-US" b="0" i="0" baseline="0"/>
            <a:t>Theoretical framework</a:t>
          </a:r>
          <a:endParaRPr lang="en-GB"/>
        </a:p>
      </dgm:t>
    </dgm:pt>
    <dgm:pt modelId="{2EA32FE1-65B5-418F-B2D5-B6F3603B6DDE}" type="parTrans" cxnId="{37CBA69D-E79F-42AB-A250-C5A7F238CF09}">
      <dgm:prSet/>
      <dgm:spPr/>
      <dgm:t>
        <a:bodyPr/>
        <a:lstStyle/>
        <a:p>
          <a:endParaRPr lang="en-GB"/>
        </a:p>
      </dgm:t>
    </dgm:pt>
    <dgm:pt modelId="{43AA13E3-EBE0-4E70-BC2F-36B7094C7E27}" type="sibTrans" cxnId="{37CBA69D-E79F-42AB-A250-C5A7F238CF09}">
      <dgm:prSet/>
      <dgm:spPr/>
      <dgm:t>
        <a:bodyPr/>
        <a:lstStyle/>
        <a:p>
          <a:endParaRPr lang="en-GB"/>
        </a:p>
      </dgm:t>
    </dgm:pt>
    <dgm:pt modelId="{9BFE21FB-1207-4825-97FC-58F366164E87}">
      <dgm:prSet/>
      <dgm:spPr/>
      <dgm:t>
        <a:bodyPr/>
        <a:lstStyle/>
        <a:p>
          <a:r>
            <a:rPr lang="en-US" b="0" i="0" baseline="0"/>
            <a:t>Cultural differences UK–China</a:t>
          </a:r>
          <a:endParaRPr lang="en-GB"/>
        </a:p>
      </dgm:t>
    </dgm:pt>
    <dgm:pt modelId="{CE645B85-1223-4274-A293-AA2BD0686101}" type="parTrans" cxnId="{9D9BCEE1-BBF4-4B65-8FC1-D0DA0A5A27B9}">
      <dgm:prSet/>
      <dgm:spPr/>
      <dgm:t>
        <a:bodyPr/>
        <a:lstStyle/>
        <a:p>
          <a:endParaRPr lang="en-GB"/>
        </a:p>
      </dgm:t>
    </dgm:pt>
    <dgm:pt modelId="{160EB0F3-DB15-4F67-80DC-E776788CB0B3}" type="sibTrans" cxnId="{9D9BCEE1-BBF4-4B65-8FC1-D0DA0A5A27B9}">
      <dgm:prSet/>
      <dgm:spPr/>
      <dgm:t>
        <a:bodyPr/>
        <a:lstStyle/>
        <a:p>
          <a:endParaRPr lang="en-GB"/>
        </a:p>
      </dgm:t>
    </dgm:pt>
    <dgm:pt modelId="{7F560C4C-DE31-40D2-85B0-1E68AE7C82D3}">
      <dgm:prSet/>
      <dgm:spPr/>
      <dgm:t>
        <a:bodyPr/>
        <a:lstStyle/>
        <a:p>
          <a:r>
            <a:rPr lang="en-US" b="0" i="0" baseline="0"/>
            <a:t>Negotiation strategies</a:t>
          </a:r>
          <a:endParaRPr lang="en-GB"/>
        </a:p>
      </dgm:t>
    </dgm:pt>
    <dgm:pt modelId="{F8CFAAEA-64BD-4856-ACDE-78E199A8CAB4}" type="parTrans" cxnId="{2CB977DB-801A-4068-ACF0-F74B5EAACD09}">
      <dgm:prSet/>
      <dgm:spPr/>
      <dgm:t>
        <a:bodyPr/>
        <a:lstStyle/>
        <a:p>
          <a:endParaRPr lang="en-GB"/>
        </a:p>
      </dgm:t>
    </dgm:pt>
    <dgm:pt modelId="{3B372759-8B96-4820-A379-455117920560}" type="sibTrans" cxnId="{2CB977DB-801A-4068-ACF0-F74B5EAACD09}">
      <dgm:prSet/>
      <dgm:spPr/>
      <dgm:t>
        <a:bodyPr/>
        <a:lstStyle/>
        <a:p>
          <a:endParaRPr lang="en-GB"/>
        </a:p>
      </dgm:t>
    </dgm:pt>
    <dgm:pt modelId="{8477C897-80A0-42BD-8204-9689D217A20E}">
      <dgm:prSet/>
      <dgm:spPr/>
      <dgm:t>
        <a:bodyPr/>
        <a:lstStyle/>
        <a:p>
          <a:r>
            <a:rPr lang="en-US" b="0" i="0" baseline="0"/>
            <a:t>Importance of cultural awareness</a:t>
          </a:r>
          <a:endParaRPr lang="en-GB"/>
        </a:p>
      </dgm:t>
    </dgm:pt>
    <dgm:pt modelId="{30F84EB7-B869-446A-BB1D-73FFF4619B1D}" type="parTrans" cxnId="{50864548-68B5-4AC8-8622-AB01308E6604}">
      <dgm:prSet/>
      <dgm:spPr/>
      <dgm:t>
        <a:bodyPr/>
        <a:lstStyle/>
        <a:p>
          <a:endParaRPr lang="en-GB"/>
        </a:p>
      </dgm:t>
    </dgm:pt>
    <dgm:pt modelId="{9FDECD3C-F623-4155-855C-3B63308FFE03}" type="sibTrans" cxnId="{50864548-68B5-4AC8-8622-AB01308E6604}">
      <dgm:prSet/>
      <dgm:spPr/>
      <dgm:t>
        <a:bodyPr/>
        <a:lstStyle/>
        <a:p>
          <a:endParaRPr lang="en-GB"/>
        </a:p>
      </dgm:t>
    </dgm:pt>
    <dgm:pt modelId="{718B853A-F82D-4BD6-A03D-E40ABAC392A6}">
      <dgm:prSet/>
      <dgm:spPr/>
      <dgm:t>
        <a:bodyPr/>
        <a:lstStyle/>
        <a:p>
          <a:r>
            <a:rPr lang="en-US" b="0" i="0" baseline="0"/>
            <a:t>Conclusion</a:t>
          </a:r>
          <a:endParaRPr lang="en-GB"/>
        </a:p>
      </dgm:t>
    </dgm:pt>
    <dgm:pt modelId="{458B927B-E565-444A-B424-2C24213E57AA}" type="parTrans" cxnId="{681FC601-B3BD-4D2F-99B2-1BAF2A83C973}">
      <dgm:prSet/>
      <dgm:spPr/>
      <dgm:t>
        <a:bodyPr/>
        <a:lstStyle/>
        <a:p>
          <a:endParaRPr lang="en-GB"/>
        </a:p>
      </dgm:t>
    </dgm:pt>
    <dgm:pt modelId="{1213DF54-0BF3-4D9F-97D6-4B6DCF06576C}" type="sibTrans" cxnId="{681FC601-B3BD-4D2F-99B2-1BAF2A83C973}">
      <dgm:prSet/>
      <dgm:spPr/>
      <dgm:t>
        <a:bodyPr/>
        <a:lstStyle/>
        <a:p>
          <a:endParaRPr lang="en-GB"/>
        </a:p>
      </dgm:t>
    </dgm:pt>
    <dgm:pt modelId="{02CFE9F5-7A80-4F6F-A7D1-4ADC5D5E05AE}" type="pres">
      <dgm:prSet presAssocID="{7152E14F-5747-4B87-8144-4F6B2A13677A}" presName="linear" presStyleCnt="0">
        <dgm:presLayoutVars>
          <dgm:animLvl val="lvl"/>
          <dgm:resizeHandles val="exact"/>
        </dgm:presLayoutVars>
      </dgm:prSet>
      <dgm:spPr/>
    </dgm:pt>
    <dgm:pt modelId="{D34B796E-76B5-4452-BAC4-3E0D981B79AA}" type="pres">
      <dgm:prSet presAssocID="{49BEE7C4-EE5D-40DC-9A38-5F5044242BA0}" presName="parentText" presStyleLbl="node1" presStyleIdx="0" presStyleCnt="6">
        <dgm:presLayoutVars>
          <dgm:chMax val="0"/>
          <dgm:bulletEnabled val="1"/>
        </dgm:presLayoutVars>
      </dgm:prSet>
      <dgm:spPr/>
    </dgm:pt>
    <dgm:pt modelId="{A5E296B2-1F9C-4ACC-98FC-201443A953CD}" type="pres">
      <dgm:prSet presAssocID="{9D3A66B9-E771-48AC-BD31-C3F8FD3AD02E}" presName="spacer" presStyleCnt="0"/>
      <dgm:spPr/>
    </dgm:pt>
    <dgm:pt modelId="{404FC84C-380F-450C-8A0C-569DEC058F28}" type="pres">
      <dgm:prSet presAssocID="{A1C7CEED-F015-479B-92D6-FA92A725D611}" presName="parentText" presStyleLbl="node1" presStyleIdx="1" presStyleCnt="6">
        <dgm:presLayoutVars>
          <dgm:chMax val="0"/>
          <dgm:bulletEnabled val="1"/>
        </dgm:presLayoutVars>
      </dgm:prSet>
      <dgm:spPr/>
    </dgm:pt>
    <dgm:pt modelId="{8A01829D-EEE1-44CB-8F25-03E0F79EEB49}" type="pres">
      <dgm:prSet presAssocID="{43AA13E3-EBE0-4E70-BC2F-36B7094C7E27}" presName="spacer" presStyleCnt="0"/>
      <dgm:spPr/>
    </dgm:pt>
    <dgm:pt modelId="{DF48C217-EEF1-4AA6-BF0F-0FA1F97E7DEA}" type="pres">
      <dgm:prSet presAssocID="{9BFE21FB-1207-4825-97FC-58F366164E87}" presName="parentText" presStyleLbl="node1" presStyleIdx="2" presStyleCnt="6">
        <dgm:presLayoutVars>
          <dgm:chMax val="0"/>
          <dgm:bulletEnabled val="1"/>
        </dgm:presLayoutVars>
      </dgm:prSet>
      <dgm:spPr/>
    </dgm:pt>
    <dgm:pt modelId="{5F271B69-F8FF-4056-8CA0-8A34AC10FCD0}" type="pres">
      <dgm:prSet presAssocID="{160EB0F3-DB15-4F67-80DC-E776788CB0B3}" presName="spacer" presStyleCnt="0"/>
      <dgm:spPr/>
    </dgm:pt>
    <dgm:pt modelId="{BC249C7F-1149-4D58-98E0-95830976A9E9}" type="pres">
      <dgm:prSet presAssocID="{7F560C4C-DE31-40D2-85B0-1E68AE7C82D3}" presName="parentText" presStyleLbl="node1" presStyleIdx="3" presStyleCnt="6">
        <dgm:presLayoutVars>
          <dgm:chMax val="0"/>
          <dgm:bulletEnabled val="1"/>
        </dgm:presLayoutVars>
      </dgm:prSet>
      <dgm:spPr/>
    </dgm:pt>
    <dgm:pt modelId="{14E18DEB-3BE9-477E-B74A-C5CFB55BB493}" type="pres">
      <dgm:prSet presAssocID="{3B372759-8B96-4820-A379-455117920560}" presName="spacer" presStyleCnt="0"/>
      <dgm:spPr/>
    </dgm:pt>
    <dgm:pt modelId="{2FC9247D-177F-4640-A957-7BE8EEBDA5FB}" type="pres">
      <dgm:prSet presAssocID="{8477C897-80A0-42BD-8204-9689D217A20E}" presName="parentText" presStyleLbl="node1" presStyleIdx="4" presStyleCnt="6">
        <dgm:presLayoutVars>
          <dgm:chMax val="0"/>
          <dgm:bulletEnabled val="1"/>
        </dgm:presLayoutVars>
      </dgm:prSet>
      <dgm:spPr/>
    </dgm:pt>
    <dgm:pt modelId="{AB6E6EF1-548B-45AF-9E79-84454EFC335F}" type="pres">
      <dgm:prSet presAssocID="{9FDECD3C-F623-4155-855C-3B63308FFE03}" presName="spacer" presStyleCnt="0"/>
      <dgm:spPr/>
    </dgm:pt>
    <dgm:pt modelId="{3286CCAB-B2DB-426F-9DB1-11168A658620}" type="pres">
      <dgm:prSet presAssocID="{718B853A-F82D-4BD6-A03D-E40ABAC392A6}" presName="parentText" presStyleLbl="node1" presStyleIdx="5" presStyleCnt="6">
        <dgm:presLayoutVars>
          <dgm:chMax val="0"/>
          <dgm:bulletEnabled val="1"/>
        </dgm:presLayoutVars>
      </dgm:prSet>
      <dgm:spPr/>
    </dgm:pt>
  </dgm:ptLst>
  <dgm:cxnLst>
    <dgm:cxn modelId="{681FC601-B3BD-4D2F-99B2-1BAF2A83C973}" srcId="{7152E14F-5747-4B87-8144-4F6B2A13677A}" destId="{718B853A-F82D-4BD6-A03D-E40ABAC392A6}" srcOrd="5" destOrd="0" parTransId="{458B927B-E565-444A-B424-2C24213E57AA}" sibTransId="{1213DF54-0BF3-4D9F-97D6-4B6DCF06576C}"/>
    <dgm:cxn modelId="{B4F34511-64CF-4F54-A85F-311C2AA745D9}" type="presOf" srcId="{49BEE7C4-EE5D-40DC-9A38-5F5044242BA0}" destId="{D34B796E-76B5-4452-BAC4-3E0D981B79AA}" srcOrd="0" destOrd="0" presId="urn:microsoft.com/office/officeart/2005/8/layout/vList2"/>
    <dgm:cxn modelId="{23CA9C1D-A368-46A4-9877-A92952BF9A95}" srcId="{7152E14F-5747-4B87-8144-4F6B2A13677A}" destId="{49BEE7C4-EE5D-40DC-9A38-5F5044242BA0}" srcOrd="0" destOrd="0" parTransId="{569EFA25-0FB1-436A-A7CB-8F03512F7ABE}" sibTransId="{9D3A66B9-E771-48AC-BD31-C3F8FD3AD02E}"/>
    <dgm:cxn modelId="{6D59C141-348E-4A34-9E57-CD21E3936D30}" type="presOf" srcId="{8477C897-80A0-42BD-8204-9689D217A20E}" destId="{2FC9247D-177F-4640-A957-7BE8EEBDA5FB}" srcOrd="0" destOrd="0" presId="urn:microsoft.com/office/officeart/2005/8/layout/vList2"/>
    <dgm:cxn modelId="{50864548-68B5-4AC8-8622-AB01308E6604}" srcId="{7152E14F-5747-4B87-8144-4F6B2A13677A}" destId="{8477C897-80A0-42BD-8204-9689D217A20E}" srcOrd="4" destOrd="0" parTransId="{30F84EB7-B869-446A-BB1D-73FFF4619B1D}" sibTransId="{9FDECD3C-F623-4155-855C-3B63308FFE03}"/>
    <dgm:cxn modelId="{37CBA69D-E79F-42AB-A250-C5A7F238CF09}" srcId="{7152E14F-5747-4B87-8144-4F6B2A13677A}" destId="{A1C7CEED-F015-479B-92D6-FA92A725D611}" srcOrd="1" destOrd="0" parTransId="{2EA32FE1-65B5-418F-B2D5-B6F3603B6DDE}" sibTransId="{43AA13E3-EBE0-4E70-BC2F-36B7094C7E27}"/>
    <dgm:cxn modelId="{1689F1B2-44C0-4DB6-AEF4-ADE2224B375A}" type="presOf" srcId="{9BFE21FB-1207-4825-97FC-58F366164E87}" destId="{DF48C217-EEF1-4AA6-BF0F-0FA1F97E7DEA}" srcOrd="0" destOrd="0" presId="urn:microsoft.com/office/officeart/2005/8/layout/vList2"/>
    <dgm:cxn modelId="{2CB977DB-801A-4068-ACF0-F74B5EAACD09}" srcId="{7152E14F-5747-4B87-8144-4F6B2A13677A}" destId="{7F560C4C-DE31-40D2-85B0-1E68AE7C82D3}" srcOrd="3" destOrd="0" parTransId="{F8CFAAEA-64BD-4856-ACDE-78E199A8CAB4}" sibTransId="{3B372759-8B96-4820-A379-455117920560}"/>
    <dgm:cxn modelId="{FD3984E1-5CC1-433E-803F-4A5296FA1AB5}" type="presOf" srcId="{7F560C4C-DE31-40D2-85B0-1E68AE7C82D3}" destId="{BC249C7F-1149-4D58-98E0-95830976A9E9}" srcOrd="0" destOrd="0" presId="urn:microsoft.com/office/officeart/2005/8/layout/vList2"/>
    <dgm:cxn modelId="{9D9BCEE1-BBF4-4B65-8FC1-D0DA0A5A27B9}" srcId="{7152E14F-5747-4B87-8144-4F6B2A13677A}" destId="{9BFE21FB-1207-4825-97FC-58F366164E87}" srcOrd="2" destOrd="0" parTransId="{CE645B85-1223-4274-A293-AA2BD0686101}" sibTransId="{160EB0F3-DB15-4F67-80DC-E776788CB0B3}"/>
    <dgm:cxn modelId="{6D9799E8-FE95-4D79-B956-10B41FA49AF8}" type="presOf" srcId="{A1C7CEED-F015-479B-92D6-FA92A725D611}" destId="{404FC84C-380F-450C-8A0C-569DEC058F28}" srcOrd="0" destOrd="0" presId="urn:microsoft.com/office/officeart/2005/8/layout/vList2"/>
    <dgm:cxn modelId="{A790F4F1-9388-4F17-852A-C7632348B0A9}" type="presOf" srcId="{7152E14F-5747-4B87-8144-4F6B2A13677A}" destId="{02CFE9F5-7A80-4F6F-A7D1-4ADC5D5E05AE}" srcOrd="0" destOrd="0" presId="urn:microsoft.com/office/officeart/2005/8/layout/vList2"/>
    <dgm:cxn modelId="{B05238F3-2CDA-4180-8684-9649380D7982}" type="presOf" srcId="{718B853A-F82D-4BD6-A03D-E40ABAC392A6}" destId="{3286CCAB-B2DB-426F-9DB1-11168A658620}" srcOrd="0" destOrd="0" presId="urn:microsoft.com/office/officeart/2005/8/layout/vList2"/>
    <dgm:cxn modelId="{DB2BC2DB-9F55-4281-8225-B123C771DCFB}" type="presParOf" srcId="{02CFE9F5-7A80-4F6F-A7D1-4ADC5D5E05AE}" destId="{D34B796E-76B5-4452-BAC4-3E0D981B79AA}" srcOrd="0" destOrd="0" presId="urn:microsoft.com/office/officeart/2005/8/layout/vList2"/>
    <dgm:cxn modelId="{1AAFC124-73DA-40A5-8F8C-F4C8DB5BA283}" type="presParOf" srcId="{02CFE9F5-7A80-4F6F-A7D1-4ADC5D5E05AE}" destId="{A5E296B2-1F9C-4ACC-98FC-201443A953CD}" srcOrd="1" destOrd="0" presId="urn:microsoft.com/office/officeart/2005/8/layout/vList2"/>
    <dgm:cxn modelId="{FFF97159-078D-4A26-AC4E-7667A251AF92}" type="presParOf" srcId="{02CFE9F5-7A80-4F6F-A7D1-4ADC5D5E05AE}" destId="{404FC84C-380F-450C-8A0C-569DEC058F28}" srcOrd="2" destOrd="0" presId="urn:microsoft.com/office/officeart/2005/8/layout/vList2"/>
    <dgm:cxn modelId="{C12ECEFF-EBEC-4F3A-9A8D-8BCEB8F8680B}" type="presParOf" srcId="{02CFE9F5-7A80-4F6F-A7D1-4ADC5D5E05AE}" destId="{8A01829D-EEE1-44CB-8F25-03E0F79EEB49}" srcOrd="3" destOrd="0" presId="urn:microsoft.com/office/officeart/2005/8/layout/vList2"/>
    <dgm:cxn modelId="{0B8FBF2E-9283-42A0-8ADE-737BFBD97036}" type="presParOf" srcId="{02CFE9F5-7A80-4F6F-A7D1-4ADC5D5E05AE}" destId="{DF48C217-EEF1-4AA6-BF0F-0FA1F97E7DEA}" srcOrd="4" destOrd="0" presId="urn:microsoft.com/office/officeart/2005/8/layout/vList2"/>
    <dgm:cxn modelId="{FBD98EF0-E05A-43CC-95C0-7ED892A9AE35}" type="presParOf" srcId="{02CFE9F5-7A80-4F6F-A7D1-4ADC5D5E05AE}" destId="{5F271B69-F8FF-4056-8CA0-8A34AC10FCD0}" srcOrd="5" destOrd="0" presId="urn:microsoft.com/office/officeart/2005/8/layout/vList2"/>
    <dgm:cxn modelId="{47191FBF-31D8-4881-9A4B-E5BEAB40CBA2}" type="presParOf" srcId="{02CFE9F5-7A80-4F6F-A7D1-4ADC5D5E05AE}" destId="{BC249C7F-1149-4D58-98E0-95830976A9E9}" srcOrd="6" destOrd="0" presId="urn:microsoft.com/office/officeart/2005/8/layout/vList2"/>
    <dgm:cxn modelId="{EBA19EEF-1D37-4FB1-9E4B-2C84C3F5D5F8}" type="presParOf" srcId="{02CFE9F5-7A80-4F6F-A7D1-4ADC5D5E05AE}" destId="{14E18DEB-3BE9-477E-B74A-C5CFB55BB493}" srcOrd="7" destOrd="0" presId="urn:microsoft.com/office/officeart/2005/8/layout/vList2"/>
    <dgm:cxn modelId="{7ED87E15-AE59-40CB-8890-8B01497F7E94}" type="presParOf" srcId="{02CFE9F5-7A80-4F6F-A7D1-4ADC5D5E05AE}" destId="{2FC9247D-177F-4640-A957-7BE8EEBDA5FB}" srcOrd="8" destOrd="0" presId="urn:microsoft.com/office/officeart/2005/8/layout/vList2"/>
    <dgm:cxn modelId="{8C9ECEDE-B309-436E-9EEA-88606DFEAB59}" type="presParOf" srcId="{02CFE9F5-7A80-4F6F-A7D1-4ADC5D5E05AE}" destId="{AB6E6EF1-548B-45AF-9E79-84454EFC335F}" srcOrd="9" destOrd="0" presId="urn:microsoft.com/office/officeart/2005/8/layout/vList2"/>
    <dgm:cxn modelId="{2337F432-B56A-4723-B35F-440E9A9A69AA}" type="presParOf" srcId="{02CFE9F5-7A80-4F6F-A7D1-4ADC5D5E05AE}" destId="{3286CCAB-B2DB-426F-9DB1-11168A65862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5EAA69-DF67-481B-BDD3-56704B5FB06C}"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GB"/>
        </a:p>
      </dgm:t>
    </dgm:pt>
    <dgm:pt modelId="{6B1611F9-1151-4A81-B113-9EF6C3C7CAA7}">
      <dgm:prSet/>
      <dgm:spPr/>
      <dgm:t>
        <a:bodyPr/>
        <a:lstStyle/>
        <a:p>
          <a:r>
            <a:rPr lang="en-US" b="0" i="0" baseline="0"/>
            <a:t>Culture: shared values, beliefs, and norms influencing behaviour (Spencer-Oatey &amp; Kádár, 2021).</a:t>
          </a:r>
          <a:endParaRPr lang="en-GB"/>
        </a:p>
      </dgm:t>
    </dgm:pt>
    <dgm:pt modelId="{23E3E763-9E86-4794-AA9B-752A9AD8078C}" type="parTrans" cxnId="{F45A3998-5B78-4648-8EA0-EB079800200F}">
      <dgm:prSet/>
      <dgm:spPr/>
      <dgm:t>
        <a:bodyPr/>
        <a:lstStyle/>
        <a:p>
          <a:endParaRPr lang="en-GB"/>
        </a:p>
      </dgm:t>
    </dgm:pt>
    <dgm:pt modelId="{F7FA83D6-7A59-49AE-A39F-688EDFF985B9}" type="sibTrans" cxnId="{F45A3998-5B78-4648-8EA0-EB079800200F}">
      <dgm:prSet/>
      <dgm:spPr/>
      <dgm:t>
        <a:bodyPr/>
        <a:lstStyle/>
        <a:p>
          <a:endParaRPr lang="en-GB"/>
        </a:p>
      </dgm:t>
    </dgm:pt>
    <dgm:pt modelId="{E419FFC2-E0C5-42C6-88A9-EBCEA245DB78}">
      <dgm:prSet/>
      <dgm:spPr/>
      <dgm:t>
        <a:bodyPr/>
        <a:lstStyle/>
        <a:p>
          <a:r>
            <a:rPr lang="en-US" b="0" i="0" baseline="0"/>
            <a:t>Elements: language, communication styles, hierarchy, attitudes to time (Leung &amp; Van de Vijver, 2021).</a:t>
          </a:r>
          <a:endParaRPr lang="en-GB"/>
        </a:p>
      </dgm:t>
    </dgm:pt>
    <dgm:pt modelId="{BBC4697C-8729-40AB-A9CD-4D531DC2E96B}" type="parTrans" cxnId="{D4B51796-0FBB-43ED-9234-6D1AEAB98D53}">
      <dgm:prSet/>
      <dgm:spPr/>
      <dgm:t>
        <a:bodyPr/>
        <a:lstStyle/>
        <a:p>
          <a:endParaRPr lang="en-GB"/>
        </a:p>
      </dgm:t>
    </dgm:pt>
    <dgm:pt modelId="{CA6950C2-B6A3-4C90-995A-B670832FFFF2}" type="sibTrans" cxnId="{D4B51796-0FBB-43ED-9234-6D1AEAB98D53}">
      <dgm:prSet/>
      <dgm:spPr/>
      <dgm:t>
        <a:bodyPr/>
        <a:lstStyle/>
        <a:p>
          <a:endParaRPr lang="en-GB"/>
        </a:p>
      </dgm:t>
    </dgm:pt>
    <dgm:pt modelId="{806D9D3D-8B01-4AB1-86CE-C7C342AA26A8}" type="pres">
      <dgm:prSet presAssocID="{7B5EAA69-DF67-481B-BDD3-56704B5FB06C}" presName="hierChild1" presStyleCnt="0">
        <dgm:presLayoutVars>
          <dgm:orgChart val="1"/>
          <dgm:chPref val="1"/>
          <dgm:dir/>
          <dgm:animOne val="branch"/>
          <dgm:animLvl val="lvl"/>
          <dgm:resizeHandles/>
        </dgm:presLayoutVars>
      </dgm:prSet>
      <dgm:spPr/>
    </dgm:pt>
    <dgm:pt modelId="{DF477DD2-7D3A-475F-9338-E50FAE0E179B}" type="pres">
      <dgm:prSet presAssocID="{6B1611F9-1151-4A81-B113-9EF6C3C7CAA7}" presName="hierRoot1" presStyleCnt="0">
        <dgm:presLayoutVars>
          <dgm:hierBranch val="init"/>
        </dgm:presLayoutVars>
      </dgm:prSet>
      <dgm:spPr/>
    </dgm:pt>
    <dgm:pt modelId="{3C611D0F-953E-45FC-BC94-268BE799074C}" type="pres">
      <dgm:prSet presAssocID="{6B1611F9-1151-4A81-B113-9EF6C3C7CAA7}" presName="rootComposite1" presStyleCnt="0"/>
      <dgm:spPr/>
    </dgm:pt>
    <dgm:pt modelId="{1EFADD2A-DDEF-412E-8ADE-4404ADFF516E}" type="pres">
      <dgm:prSet presAssocID="{6B1611F9-1151-4A81-B113-9EF6C3C7CAA7}" presName="rootText1" presStyleLbl="node0" presStyleIdx="0" presStyleCnt="2">
        <dgm:presLayoutVars>
          <dgm:chPref val="3"/>
        </dgm:presLayoutVars>
      </dgm:prSet>
      <dgm:spPr/>
    </dgm:pt>
    <dgm:pt modelId="{07B63EAB-F56B-4018-953E-86B8E8B2EDF1}" type="pres">
      <dgm:prSet presAssocID="{6B1611F9-1151-4A81-B113-9EF6C3C7CAA7}" presName="rootConnector1" presStyleLbl="node1" presStyleIdx="0" presStyleCnt="0"/>
      <dgm:spPr/>
    </dgm:pt>
    <dgm:pt modelId="{0D6E09CF-9F5D-43F4-9C69-72134B4655BA}" type="pres">
      <dgm:prSet presAssocID="{6B1611F9-1151-4A81-B113-9EF6C3C7CAA7}" presName="hierChild2" presStyleCnt="0"/>
      <dgm:spPr/>
    </dgm:pt>
    <dgm:pt modelId="{41E302F4-A2F1-452E-8771-194E273075EE}" type="pres">
      <dgm:prSet presAssocID="{6B1611F9-1151-4A81-B113-9EF6C3C7CAA7}" presName="hierChild3" presStyleCnt="0"/>
      <dgm:spPr/>
    </dgm:pt>
    <dgm:pt modelId="{8F12E8AD-59A4-4690-BD3B-C3511027137E}" type="pres">
      <dgm:prSet presAssocID="{E419FFC2-E0C5-42C6-88A9-EBCEA245DB78}" presName="hierRoot1" presStyleCnt="0">
        <dgm:presLayoutVars>
          <dgm:hierBranch val="init"/>
        </dgm:presLayoutVars>
      </dgm:prSet>
      <dgm:spPr/>
    </dgm:pt>
    <dgm:pt modelId="{AF71A4BF-A1D5-45AA-89C2-1B93EA0DA269}" type="pres">
      <dgm:prSet presAssocID="{E419FFC2-E0C5-42C6-88A9-EBCEA245DB78}" presName="rootComposite1" presStyleCnt="0"/>
      <dgm:spPr/>
    </dgm:pt>
    <dgm:pt modelId="{BFB60BB5-DB55-44D8-B72C-095A90A197B9}" type="pres">
      <dgm:prSet presAssocID="{E419FFC2-E0C5-42C6-88A9-EBCEA245DB78}" presName="rootText1" presStyleLbl="node0" presStyleIdx="1" presStyleCnt="2">
        <dgm:presLayoutVars>
          <dgm:chPref val="3"/>
        </dgm:presLayoutVars>
      </dgm:prSet>
      <dgm:spPr/>
    </dgm:pt>
    <dgm:pt modelId="{A654EFBD-9DEB-41F8-8AC1-AFF926F43A2B}" type="pres">
      <dgm:prSet presAssocID="{E419FFC2-E0C5-42C6-88A9-EBCEA245DB78}" presName="rootConnector1" presStyleLbl="node1" presStyleIdx="0" presStyleCnt="0"/>
      <dgm:spPr/>
    </dgm:pt>
    <dgm:pt modelId="{D6D1DA51-C4B3-4145-A3CF-D33A5AB215E6}" type="pres">
      <dgm:prSet presAssocID="{E419FFC2-E0C5-42C6-88A9-EBCEA245DB78}" presName="hierChild2" presStyleCnt="0"/>
      <dgm:spPr/>
    </dgm:pt>
    <dgm:pt modelId="{164F202C-EF06-4AC8-8092-CA64DFCD3A58}" type="pres">
      <dgm:prSet presAssocID="{E419FFC2-E0C5-42C6-88A9-EBCEA245DB78}" presName="hierChild3" presStyleCnt="0"/>
      <dgm:spPr/>
    </dgm:pt>
  </dgm:ptLst>
  <dgm:cxnLst>
    <dgm:cxn modelId="{08F0B60D-364B-49BB-964B-BD80A3E95787}" type="presOf" srcId="{E419FFC2-E0C5-42C6-88A9-EBCEA245DB78}" destId="{BFB60BB5-DB55-44D8-B72C-095A90A197B9}" srcOrd="0" destOrd="0" presId="urn:microsoft.com/office/officeart/2005/8/layout/orgChart1"/>
    <dgm:cxn modelId="{4CD3E438-B9E7-4308-910C-03E269F496B8}" type="presOf" srcId="{6B1611F9-1151-4A81-B113-9EF6C3C7CAA7}" destId="{07B63EAB-F56B-4018-953E-86B8E8B2EDF1}" srcOrd="1" destOrd="0" presId="urn:microsoft.com/office/officeart/2005/8/layout/orgChart1"/>
    <dgm:cxn modelId="{E503707E-20D8-4357-AE3B-EE6779AD018F}" type="presOf" srcId="{6B1611F9-1151-4A81-B113-9EF6C3C7CAA7}" destId="{1EFADD2A-DDEF-412E-8ADE-4404ADFF516E}" srcOrd="0" destOrd="0" presId="urn:microsoft.com/office/officeart/2005/8/layout/orgChart1"/>
    <dgm:cxn modelId="{D4B51796-0FBB-43ED-9234-6D1AEAB98D53}" srcId="{7B5EAA69-DF67-481B-BDD3-56704B5FB06C}" destId="{E419FFC2-E0C5-42C6-88A9-EBCEA245DB78}" srcOrd="1" destOrd="0" parTransId="{BBC4697C-8729-40AB-A9CD-4D531DC2E96B}" sibTransId="{CA6950C2-B6A3-4C90-995A-B670832FFFF2}"/>
    <dgm:cxn modelId="{F45A3998-5B78-4648-8EA0-EB079800200F}" srcId="{7B5EAA69-DF67-481B-BDD3-56704B5FB06C}" destId="{6B1611F9-1151-4A81-B113-9EF6C3C7CAA7}" srcOrd="0" destOrd="0" parTransId="{23E3E763-9E86-4794-AA9B-752A9AD8078C}" sibTransId="{F7FA83D6-7A59-49AE-A39F-688EDFF985B9}"/>
    <dgm:cxn modelId="{D57A33BA-1C95-42E8-9C27-3EC1C23FB54E}" type="presOf" srcId="{7B5EAA69-DF67-481B-BDD3-56704B5FB06C}" destId="{806D9D3D-8B01-4AB1-86CE-C7C342AA26A8}" srcOrd="0" destOrd="0" presId="urn:microsoft.com/office/officeart/2005/8/layout/orgChart1"/>
    <dgm:cxn modelId="{794829D4-2E5D-48B6-BBB4-0BC63D16CFB1}" type="presOf" srcId="{E419FFC2-E0C5-42C6-88A9-EBCEA245DB78}" destId="{A654EFBD-9DEB-41F8-8AC1-AFF926F43A2B}" srcOrd="1" destOrd="0" presId="urn:microsoft.com/office/officeart/2005/8/layout/orgChart1"/>
    <dgm:cxn modelId="{F44CCB9D-B1D2-41A7-A46D-54929D07A6E0}" type="presParOf" srcId="{806D9D3D-8B01-4AB1-86CE-C7C342AA26A8}" destId="{DF477DD2-7D3A-475F-9338-E50FAE0E179B}" srcOrd="0" destOrd="0" presId="urn:microsoft.com/office/officeart/2005/8/layout/orgChart1"/>
    <dgm:cxn modelId="{21420095-BE2B-43E6-BBEC-AC89F2340AF0}" type="presParOf" srcId="{DF477DD2-7D3A-475F-9338-E50FAE0E179B}" destId="{3C611D0F-953E-45FC-BC94-268BE799074C}" srcOrd="0" destOrd="0" presId="urn:microsoft.com/office/officeart/2005/8/layout/orgChart1"/>
    <dgm:cxn modelId="{F2CB1971-03B6-402A-ADF5-3F3A7BC8AA44}" type="presParOf" srcId="{3C611D0F-953E-45FC-BC94-268BE799074C}" destId="{1EFADD2A-DDEF-412E-8ADE-4404ADFF516E}" srcOrd="0" destOrd="0" presId="urn:microsoft.com/office/officeart/2005/8/layout/orgChart1"/>
    <dgm:cxn modelId="{4C8B04CD-F9D8-4835-BF47-3E0494247BC3}" type="presParOf" srcId="{3C611D0F-953E-45FC-BC94-268BE799074C}" destId="{07B63EAB-F56B-4018-953E-86B8E8B2EDF1}" srcOrd="1" destOrd="0" presId="urn:microsoft.com/office/officeart/2005/8/layout/orgChart1"/>
    <dgm:cxn modelId="{88E01F96-C2C4-4BD0-A469-72B5C4EFC7F5}" type="presParOf" srcId="{DF477DD2-7D3A-475F-9338-E50FAE0E179B}" destId="{0D6E09CF-9F5D-43F4-9C69-72134B4655BA}" srcOrd="1" destOrd="0" presId="urn:microsoft.com/office/officeart/2005/8/layout/orgChart1"/>
    <dgm:cxn modelId="{FD8009D8-AAE7-4869-9BD6-0376E88F7E55}" type="presParOf" srcId="{DF477DD2-7D3A-475F-9338-E50FAE0E179B}" destId="{41E302F4-A2F1-452E-8771-194E273075EE}" srcOrd="2" destOrd="0" presId="urn:microsoft.com/office/officeart/2005/8/layout/orgChart1"/>
    <dgm:cxn modelId="{807974B2-7280-4139-9906-6A19AEFAE36F}" type="presParOf" srcId="{806D9D3D-8B01-4AB1-86CE-C7C342AA26A8}" destId="{8F12E8AD-59A4-4690-BD3B-C3511027137E}" srcOrd="1" destOrd="0" presId="urn:microsoft.com/office/officeart/2005/8/layout/orgChart1"/>
    <dgm:cxn modelId="{C764B333-7645-4B11-A3C4-E2B56C5EF6FB}" type="presParOf" srcId="{8F12E8AD-59A4-4690-BD3B-C3511027137E}" destId="{AF71A4BF-A1D5-45AA-89C2-1B93EA0DA269}" srcOrd="0" destOrd="0" presId="urn:microsoft.com/office/officeart/2005/8/layout/orgChart1"/>
    <dgm:cxn modelId="{7FF6CFE2-56A4-4827-89B4-6F1DA06BA835}" type="presParOf" srcId="{AF71A4BF-A1D5-45AA-89C2-1B93EA0DA269}" destId="{BFB60BB5-DB55-44D8-B72C-095A90A197B9}" srcOrd="0" destOrd="0" presId="urn:microsoft.com/office/officeart/2005/8/layout/orgChart1"/>
    <dgm:cxn modelId="{2ED99246-DBFD-4742-A230-87217B536201}" type="presParOf" srcId="{AF71A4BF-A1D5-45AA-89C2-1B93EA0DA269}" destId="{A654EFBD-9DEB-41F8-8AC1-AFF926F43A2B}" srcOrd="1" destOrd="0" presId="urn:microsoft.com/office/officeart/2005/8/layout/orgChart1"/>
    <dgm:cxn modelId="{EB9EBC05-67E8-492C-85A6-C725C9C12B47}" type="presParOf" srcId="{8F12E8AD-59A4-4690-BD3B-C3511027137E}" destId="{D6D1DA51-C4B3-4145-A3CF-D33A5AB215E6}" srcOrd="1" destOrd="0" presId="urn:microsoft.com/office/officeart/2005/8/layout/orgChart1"/>
    <dgm:cxn modelId="{5BE0D0D3-86BB-4430-941F-D1E5320240E9}" type="presParOf" srcId="{8F12E8AD-59A4-4690-BD3B-C3511027137E}" destId="{164F202C-EF06-4AC8-8092-CA64DFCD3A5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ACB29E-1B87-4DCC-82B2-1A2D1C0FC0F7}"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1A49EA41-E8E2-4FAD-BC30-EA386DF9326C}">
      <dgm:prSet/>
      <dgm:spPr/>
      <dgm:t>
        <a:bodyPr/>
        <a:lstStyle/>
        <a:p>
          <a:r>
            <a:rPr lang="en-US" b="1" i="0" baseline="0"/>
            <a:t>Hofstede’s Cultural Dimensions</a:t>
          </a:r>
          <a:r>
            <a:rPr lang="en-US" b="0" i="0" baseline="0"/>
            <a:t>: power distance, collectivism, uncertainty avoidance (Liu et al., 2016).</a:t>
          </a:r>
          <a:endParaRPr lang="en-GB"/>
        </a:p>
      </dgm:t>
    </dgm:pt>
    <dgm:pt modelId="{EA63B5AD-42E0-49B2-B5D2-2F4205A49184}" type="parTrans" cxnId="{65A98A6B-4F48-42E0-B892-AC7B289F1454}">
      <dgm:prSet/>
      <dgm:spPr/>
      <dgm:t>
        <a:bodyPr/>
        <a:lstStyle/>
        <a:p>
          <a:endParaRPr lang="en-GB"/>
        </a:p>
      </dgm:t>
    </dgm:pt>
    <dgm:pt modelId="{096C961D-E767-46E7-95D7-5DBEFB6AEE6A}" type="sibTrans" cxnId="{65A98A6B-4F48-42E0-B892-AC7B289F1454}">
      <dgm:prSet/>
      <dgm:spPr/>
      <dgm:t>
        <a:bodyPr/>
        <a:lstStyle/>
        <a:p>
          <a:endParaRPr lang="en-GB"/>
        </a:p>
      </dgm:t>
    </dgm:pt>
    <dgm:pt modelId="{79821228-F012-494F-9726-7A3769ECDC53}">
      <dgm:prSet/>
      <dgm:spPr/>
      <dgm:t>
        <a:bodyPr/>
        <a:lstStyle/>
        <a:p>
          <a:r>
            <a:rPr lang="en-US" b="1" i="0" baseline="0"/>
            <a:t>Hall’s Context Theory</a:t>
          </a:r>
          <a:r>
            <a:rPr lang="en-US" b="0" i="0" baseline="0"/>
            <a:t>: high-context (China) vs. low-context (UK) communication (Spencer-Oatey, 2023).</a:t>
          </a:r>
          <a:endParaRPr lang="en-GB"/>
        </a:p>
      </dgm:t>
    </dgm:pt>
    <dgm:pt modelId="{11A8BC73-C80D-46BB-861D-ED58E05AEE83}" type="parTrans" cxnId="{7A7B654C-8459-4B5C-874D-CE4A00AB3FDF}">
      <dgm:prSet/>
      <dgm:spPr/>
      <dgm:t>
        <a:bodyPr/>
        <a:lstStyle/>
        <a:p>
          <a:endParaRPr lang="en-GB"/>
        </a:p>
      </dgm:t>
    </dgm:pt>
    <dgm:pt modelId="{F3CD5ABF-6F3E-42C5-B45B-96E06FF190E8}" type="sibTrans" cxnId="{7A7B654C-8459-4B5C-874D-CE4A00AB3FDF}">
      <dgm:prSet/>
      <dgm:spPr/>
      <dgm:t>
        <a:bodyPr/>
        <a:lstStyle/>
        <a:p>
          <a:endParaRPr lang="en-GB"/>
        </a:p>
      </dgm:t>
    </dgm:pt>
    <dgm:pt modelId="{41FCB690-CDE1-4E94-A241-5ED92CCF28EA}" type="pres">
      <dgm:prSet presAssocID="{16ACB29E-1B87-4DCC-82B2-1A2D1C0FC0F7}" presName="compositeShape" presStyleCnt="0">
        <dgm:presLayoutVars>
          <dgm:dir/>
          <dgm:resizeHandles/>
        </dgm:presLayoutVars>
      </dgm:prSet>
      <dgm:spPr/>
    </dgm:pt>
    <dgm:pt modelId="{4EDF65A2-0BB6-4114-86D9-D35505E4A317}" type="pres">
      <dgm:prSet presAssocID="{16ACB29E-1B87-4DCC-82B2-1A2D1C0FC0F7}" presName="pyramid" presStyleLbl="node1" presStyleIdx="0" presStyleCnt="1"/>
      <dgm:spPr/>
    </dgm:pt>
    <dgm:pt modelId="{770F4A59-9C83-4C79-99E8-93015C0E655F}" type="pres">
      <dgm:prSet presAssocID="{16ACB29E-1B87-4DCC-82B2-1A2D1C0FC0F7}" presName="theList" presStyleCnt="0"/>
      <dgm:spPr/>
    </dgm:pt>
    <dgm:pt modelId="{72E8ED2A-578D-4B86-904F-08421D8BE815}" type="pres">
      <dgm:prSet presAssocID="{1A49EA41-E8E2-4FAD-BC30-EA386DF9326C}" presName="aNode" presStyleLbl="fgAcc1" presStyleIdx="0" presStyleCnt="2">
        <dgm:presLayoutVars>
          <dgm:bulletEnabled val="1"/>
        </dgm:presLayoutVars>
      </dgm:prSet>
      <dgm:spPr/>
    </dgm:pt>
    <dgm:pt modelId="{BADCFDCD-3F6A-4712-BD02-08DB21101541}" type="pres">
      <dgm:prSet presAssocID="{1A49EA41-E8E2-4FAD-BC30-EA386DF9326C}" presName="aSpace" presStyleCnt="0"/>
      <dgm:spPr/>
    </dgm:pt>
    <dgm:pt modelId="{6263B93B-CB74-44C4-B66B-B88076A56696}" type="pres">
      <dgm:prSet presAssocID="{79821228-F012-494F-9726-7A3769ECDC53}" presName="aNode" presStyleLbl="fgAcc1" presStyleIdx="1" presStyleCnt="2">
        <dgm:presLayoutVars>
          <dgm:bulletEnabled val="1"/>
        </dgm:presLayoutVars>
      </dgm:prSet>
      <dgm:spPr/>
    </dgm:pt>
    <dgm:pt modelId="{AE4356DA-7869-46CC-A35D-2C0EF1B226CF}" type="pres">
      <dgm:prSet presAssocID="{79821228-F012-494F-9726-7A3769ECDC53}" presName="aSpace" presStyleCnt="0"/>
      <dgm:spPr/>
    </dgm:pt>
  </dgm:ptLst>
  <dgm:cxnLst>
    <dgm:cxn modelId="{02057400-2C02-4743-99B1-010652CAF5C0}" type="presOf" srcId="{1A49EA41-E8E2-4FAD-BC30-EA386DF9326C}" destId="{72E8ED2A-578D-4B86-904F-08421D8BE815}" srcOrd="0" destOrd="0" presId="urn:microsoft.com/office/officeart/2005/8/layout/pyramid2"/>
    <dgm:cxn modelId="{65A98A6B-4F48-42E0-B892-AC7B289F1454}" srcId="{16ACB29E-1B87-4DCC-82B2-1A2D1C0FC0F7}" destId="{1A49EA41-E8E2-4FAD-BC30-EA386DF9326C}" srcOrd="0" destOrd="0" parTransId="{EA63B5AD-42E0-49B2-B5D2-2F4205A49184}" sibTransId="{096C961D-E767-46E7-95D7-5DBEFB6AEE6A}"/>
    <dgm:cxn modelId="{7A7B654C-8459-4B5C-874D-CE4A00AB3FDF}" srcId="{16ACB29E-1B87-4DCC-82B2-1A2D1C0FC0F7}" destId="{79821228-F012-494F-9726-7A3769ECDC53}" srcOrd="1" destOrd="0" parTransId="{11A8BC73-C80D-46BB-861D-ED58E05AEE83}" sibTransId="{F3CD5ABF-6F3E-42C5-B45B-96E06FF190E8}"/>
    <dgm:cxn modelId="{C095FDAD-0C1B-4BE5-8ABD-28041D0A14CB}" type="presOf" srcId="{79821228-F012-494F-9726-7A3769ECDC53}" destId="{6263B93B-CB74-44C4-B66B-B88076A56696}" srcOrd="0" destOrd="0" presId="urn:microsoft.com/office/officeart/2005/8/layout/pyramid2"/>
    <dgm:cxn modelId="{02BF65F3-391B-4A13-AA7B-BF7E4A7A0558}" type="presOf" srcId="{16ACB29E-1B87-4DCC-82B2-1A2D1C0FC0F7}" destId="{41FCB690-CDE1-4E94-A241-5ED92CCF28EA}" srcOrd="0" destOrd="0" presId="urn:microsoft.com/office/officeart/2005/8/layout/pyramid2"/>
    <dgm:cxn modelId="{88FF9EC8-96AD-4484-A2E8-2C54CD04C46F}" type="presParOf" srcId="{41FCB690-CDE1-4E94-A241-5ED92CCF28EA}" destId="{4EDF65A2-0BB6-4114-86D9-D35505E4A317}" srcOrd="0" destOrd="0" presId="urn:microsoft.com/office/officeart/2005/8/layout/pyramid2"/>
    <dgm:cxn modelId="{DD6D20AC-B360-42FB-8F27-57B77183BD45}" type="presParOf" srcId="{41FCB690-CDE1-4E94-A241-5ED92CCF28EA}" destId="{770F4A59-9C83-4C79-99E8-93015C0E655F}" srcOrd="1" destOrd="0" presId="urn:microsoft.com/office/officeart/2005/8/layout/pyramid2"/>
    <dgm:cxn modelId="{2FF6EDB6-5AE0-4BA5-B405-74A5A3C8A71E}" type="presParOf" srcId="{770F4A59-9C83-4C79-99E8-93015C0E655F}" destId="{72E8ED2A-578D-4B86-904F-08421D8BE815}" srcOrd="0" destOrd="0" presId="urn:microsoft.com/office/officeart/2005/8/layout/pyramid2"/>
    <dgm:cxn modelId="{B7E79300-789F-4229-BDD9-D2D7201A2630}" type="presParOf" srcId="{770F4A59-9C83-4C79-99E8-93015C0E655F}" destId="{BADCFDCD-3F6A-4712-BD02-08DB21101541}" srcOrd="1" destOrd="0" presId="urn:microsoft.com/office/officeart/2005/8/layout/pyramid2"/>
    <dgm:cxn modelId="{68EE1014-6853-4BAF-A12C-F9B71DA0068A}" type="presParOf" srcId="{770F4A59-9C83-4C79-99E8-93015C0E655F}" destId="{6263B93B-CB74-44C4-B66B-B88076A56696}" srcOrd="2" destOrd="0" presId="urn:microsoft.com/office/officeart/2005/8/layout/pyramid2"/>
    <dgm:cxn modelId="{05B6E47F-DC28-48A0-BF04-77B3DCEB7E7C}" type="presParOf" srcId="{770F4A59-9C83-4C79-99E8-93015C0E655F}" destId="{AE4356DA-7869-46CC-A35D-2C0EF1B226CF}"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14FCC6-8468-41F8-A4CA-1A0961CC548B}"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GB"/>
        </a:p>
      </dgm:t>
    </dgm:pt>
    <dgm:pt modelId="{DEC141E5-1A01-45CC-88A9-E54E285C8304}">
      <dgm:prSet/>
      <dgm:spPr/>
      <dgm:t>
        <a:bodyPr/>
        <a:lstStyle/>
        <a:p>
          <a:r>
            <a:rPr lang="en-US" b="1" i="0" baseline="0"/>
            <a:t>Communication Style</a:t>
          </a:r>
          <a:r>
            <a:rPr lang="en-US" b="0" i="0" baseline="0"/>
            <a:t>: China—indirect &amp; implicit; UK—direct &amp; explicit (Huang &amp; Wu, 2016).</a:t>
          </a:r>
          <a:endParaRPr lang="en-GB"/>
        </a:p>
      </dgm:t>
    </dgm:pt>
    <dgm:pt modelId="{3A71C1ED-8D86-46A6-82CD-1B32F6FB6544}" type="parTrans" cxnId="{5E55A0AE-3BE0-4FA5-B2C8-D9C67A0A1FD0}">
      <dgm:prSet/>
      <dgm:spPr/>
      <dgm:t>
        <a:bodyPr/>
        <a:lstStyle/>
        <a:p>
          <a:endParaRPr lang="en-GB"/>
        </a:p>
      </dgm:t>
    </dgm:pt>
    <dgm:pt modelId="{FBF802C2-70FE-4D00-9960-BD64C0B15627}" type="sibTrans" cxnId="{5E55A0AE-3BE0-4FA5-B2C8-D9C67A0A1FD0}">
      <dgm:prSet/>
      <dgm:spPr/>
      <dgm:t>
        <a:bodyPr/>
        <a:lstStyle/>
        <a:p>
          <a:endParaRPr lang="en-GB"/>
        </a:p>
      </dgm:t>
    </dgm:pt>
    <dgm:pt modelId="{061160EB-E63A-414C-B365-D24A47ABA64F}">
      <dgm:prSet/>
      <dgm:spPr/>
      <dgm:t>
        <a:bodyPr/>
        <a:lstStyle/>
        <a:p>
          <a:r>
            <a:rPr lang="en-US" b="1" i="0" baseline="0"/>
            <a:t>Decision-Making</a:t>
          </a:r>
          <a:r>
            <a:rPr lang="en-US" b="0" i="0" baseline="0"/>
            <a:t>: China—consensus-driven; UK—individual authority (Lee et al., 2019).</a:t>
          </a:r>
          <a:endParaRPr lang="en-GB"/>
        </a:p>
      </dgm:t>
    </dgm:pt>
    <dgm:pt modelId="{99C581BC-2426-4F17-B93B-4834A3DB00CB}" type="parTrans" cxnId="{E2C37ACF-6C76-49E5-B9A8-FB94CCFC1380}">
      <dgm:prSet/>
      <dgm:spPr/>
      <dgm:t>
        <a:bodyPr/>
        <a:lstStyle/>
        <a:p>
          <a:endParaRPr lang="en-GB"/>
        </a:p>
      </dgm:t>
    </dgm:pt>
    <dgm:pt modelId="{681E342E-218B-4486-8536-E36FACF0791B}" type="sibTrans" cxnId="{E2C37ACF-6C76-49E5-B9A8-FB94CCFC1380}">
      <dgm:prSet/>
      <dgm:spPr/>
      <dgm:t>
        <a:bodyPr/>
        <a:lstStyle/>
        <a:p>
          <a:endParaRPr lang="en-GB"/>
        </a:p>
      </dgm:t>
    </dgm:pt>
    <dgm:pt modelId="{3893963E-8C24-42F5-80C0-E4548C62DC52}" type="pres">
      <dgm:prSet presAssocID="{1314FCC6-8468-41F8-A4CA-1A0961CC548B}" presName="diagram" presStyleCnt="0">
        <dgm:presLayoutVars>
          <dgm:chPref val="1"/>
          <dgm:dir/>
          <dgm:animOne val="branch"/>
          <dgm:animLvl val="lvl"/>
          <dgm:resizeHandles/>
        </dgm:presLayoutVars>
      </dgm:prSet>
      <dgm:spPr/>
    </dgm:pt>
    <dgm:pt modelId="{D0A84162-19A8-48A5-8348-0A39116FBAFF}" type="pres">
      <dgm:prSet presAssocID="{DEC141E5-1A01-45CC-88A9-E54E285C8304}" presName="root" presStyleCnt="0"/>
      <dgm:spPr/>
    </dgm:pt>
    <dgm:pt modelId="{5277681C-F0F7-4EF7-8E97-01099EB6ED39}" type="pres">
      <dgm:prSet presAssocID="{DEC141E5-1A01-45CC-88A9-E54E285C8304}" presName="rootComposite" presStyleCnt="0"/>
      <dgm:spPr/>
    </dgm:pt>
    <dgm:pt modelId="{AB6AFE50-8B9E-43AA-A12B-EF47A816E2AD}" type="pres">
      <dgm:prSet presAssocID="{DEC141E5-1A01-45CC-88A9-E54E285C8304}" presName="rootText" presStyleLbl="node1" presStyleIdx="0" presStyleCnt="2"/>
      <dgm:spPr/>
    </dgm:pt>
    <dgm:pt modelId="{EE4D7D38-A159-4668-B566-CB3384709238}" type="pres">
      <dgm:prSet presAssocID="{DEC141E5-1A01-45CC-88A9-E54E285C8304}" presName="rootConnector" presStyleLbl="node1" presStyleIdx="0" presStyleCnt="2"/>
      <dgm:spPr/>
    </dgm:pt>
    <dgm:pt modelId="{D4BB7A70-ABAC-4DC5-92CA-DF3B5B65B31F}" type="pres">
      <dgm:prSet presAssocID="{DEC141E5-1A01-45CC-88A9-E54E285C8304}" presName="childShape" presStyleCnt="0"/>
      <dgm:spPr/>
    </dgm:pt>
    <dgm:pt modelId="{745D74EA-86E1-4DFD-AC74-191B460AAF37}" type="pres">
      <dgm:prSet presAssocID="{061160EB-E63A-414C-B365-D24A47ABA64F}" presName="root" presStyleCnt="0"/>
      <dgm:spPr/>
    </dgm:pt>
    <dgm:pt modelId="{1F2FC97C-3FE2-4B41-AA5F-C1944213B0AD}" type="pres">
      <dgm:prSet presAssocID="{061160EB-E63A-414C-B365-D24A47ABA64F}" presName="rootComposite" presStyleCnt="0"/>
      <dgm:spPr/>
    </dgm:pt>
    <dgm:pt modelId="{99D7587C-8070-417F-98CE-1F1B675C00E4}" type="pres">
      <dgm:prSet presAssocID="{061160EB-E63A-414C-B365-D24A47ABA64F}" presName="rootText" presStyleLbl="node1" presStyleIdx="1" presStyleCnt="2"/>
      <dgm:spPr/>
    </dgm:pt>
    <dgm:pt modelId="{43BBD564-FBCA-4023-8187-EB1F5C48BF9E}" type="pres">
      <dgm:prSet presAssocID="{061160EB-E63A-414C-B365-D24A47ABA64F}" presName="rootConnector" presStyleLbl="node1" presStyleIdx="1" presStyleCnt="2"/>
      <dgm:spPr/>
    </dgm:pt>
    <dgm:pt modelId="{265A263D-DCB1-410E-B1C0-D2908FCBB60A}" type="pres">
      <dgm:prSet presAssocID="{061160EB-E63A-414C-B365-D24A47ABA64F}" presName="childShape" presStyleCnt="0"/>
      <dgm:spPr/>
    </dgm:pt>
  </dgm:ptLst>
  <dgm:cxnLst>
    <dgm:cxn modelId="{955E513F-5817-4D30-A36F-E1609DAE5B32}" type="presOf" srcId="{061160EB-E63A-414C-B365-D24A47ABA64F}" destId="{99D7587C-8070-417F-98CE-1F1B675C00E4}" srcOrd="0" destOrd="0" presId="urn:microsoft.com/office/officeart/2005/8/layout/hierarchy3"/>
    <dgm:cxn modelId="{0E9903AB-9C2D-4472-B01A-9D005389007A}" type="presOf" srcId="{061160EB-E63A-414C-B365-D24A47ABA64F}" destId="{43BBD564-FBCA-4023-8187-EB1F5C48BF9E}" srcOrd="1" destOrd="0" presId="urn:microsoft.com/office/officeart/2005/8/layout/hierarchy3"/>
    <dgm:cxn modelId="{5E55A0AE-3BE0-4FA5-B2C8-D9C67A0A1FD0}" srcId="{1314FCC6-8468-41F8-A4CA-1A0961CC548B}" destId="{DEC141E5-1A01-45CC-88A9-E54E285C8304}" srcOrd="0" destOrd="0" parTransId="{3A71C1ED-8D86-46A6-82CD-1B32F6FB6544}" sibTransId="{FBF802C2-70FE-4D00-9960-BD64C0B15627}"/>
    <dgm:cxn modelId="{DE7458B4-77B4-4CA6-9CCD-9111C845973A}" type="presOf" srcId="{1314FCC6-8468-41F8-A4CA-1A0961CC548B}" destId="{3893963E-8C24-42F5-80C0-E4548C62DC52}" srcOrd="0" destOrd="0" presId="urn:microsoft.com/office/officeart/2005/8/layout/hierarchy3"/>
    <dgm:cxn modelId="{E2C37ACF-6C76-49E5-B9A8-FB94CCFC1380}" srcId="{1314FCC6-8468-41F8-A4CA-1A0961CC548B}" destId="{061160EB-E63A-414C-B365-D24A47ABA64F}" srcOrd="1" destOrd="0" parTransId="{99C581BC-2426-4F17-B93B-4834A3DB00CB}" sibTransId="{681E342E-218B-4486-8536-E36FACF0791B}"/>
    <dgm:cxn modelId="{326926DE-668E-452D-86C2-99DC636A3FE5}" type="presOf" srcId="{DEC141E5-1A01-45CC-88A9-E54E285C8304}" destId="{AB6AFE50-8B9E-43AA-A12B-EF47A816E2AD}" srcOrd="0" destOrd="0" presId="urn:microsoft.com/office/officeart/2005/8/layout/hierarchy3"/>
    <dgm:cxn modelId="{35181EF1-6B99-4BD9-A6E4-2BAFF3AF8962}" type="presOf" srcId="{DEC141E5-1A01-45CC-88A9-E54E285C8304}" destId="{EE4D7D38-A159-4668-B566-CB3384709238}" srcOrd="1" destOrd="0" presId="urn:microsoft.com/office/officeart/2005/8/layout/hierarchy3"/>
    <dgm:cxn modelId="{67A61987-88CA-41DD-BA63-74CB23AD046F}" type="presParOf" srcId="{3893963E-8C24-42F5-80C0-E4548C62DC52}" destId="{D0A84162-19A8-48A5-8348-0A39116FBAFF}" srcOrd="0" destOrd="0" presId="urn:microsoft.com/office/officeart/2005/8/layout/hierarchy3"/>
    <dgm:cxn modelId="{F566BCD0-DF6E-44D3-8412-E6B176F79B92}" type="presParOf" srcId="{D0A84162-19A8-48A5-8348-0A39116FBAFF}" destId="{5277681C-F0F7-4EF7-8E97-01099EB6ED39}" srcOrd="0" destOrd="0" presId="urn:microsoft.com/office/officeart/2005/8/layout/hierarchy3"/>
    <dgm:cxn modelId="{471AC6BE-086F-4C69-8026-97469F146A82}" type="presParOf" srcId="{5277681C-F0F7-4EF7-8E97-01099EB6ED39}" destId="{AB6AFE50-8B9E-43AA-A12B-EF47A816E2AD}" srcOrd="0" destOrd="0" presId="urn:microsoft.com/office/officeart/2005/8/layout/hierarchy3"/>
    <dgm:cxn modelId="{F1C4A6C3-38D7-4B24-8782-15E6B48E449F}" type="presParOf" srcId="{5277681C-F0F7-4EF7-8E97-01099EB6ED39}" destId="{EE4D7D38-A159-4668-B566-CB3384709238}" srcOrd="1" destOrd="0" presId="urn:microsoft.com/office/officeart/2005/8/layout/hierarchy3"/>
    <dgm:cxn modelId="{69BC6F78-4856-44FC-BF6A-3CD826A99596}" type="presParOf" srcId="{D0A84162-19A8-48A5-8348-0A39116FBAFF}" destId="{D4BB7A70-ABAC-4DC5-92CA-DF3B5B65B31F}" srcOrd="1" destOrd="0" presId="urn:microsoft.com/office/officeart/2005/8/layout/hierarchy3"/>
    <dgm:cxn modelId="{C24F9C33-B155-4803-87F6-233839428D3E}" type="presParOf" srcId="{3893963E-8C24-42F5-80C0-E4548C62DC52}" destId="{745D74EA-86E1-4DFD-AC74-191B460AAF37}" srcOrd="1" destOrd="0" presId="urn:microsoft.com/office/officeart/2005/8/layout/hierarchy3"/>
    <dgm:cxn modelId="{18EA59AB-B30A-46B8-A7BF-82B6C00EAC9F}" type="presParOf" srcId="{745D74EA-86E1-4DFD-AC74-191B460AAF37}" destId="{1F2FC97C-3FE2-4B41-AA5F-C1944213B0AD}" srcOrd="0" destOrd="0" presId="urn:microsoft.com/office/officeart/2005/8/layout/hierarchy3"/>
    <dgm:cxn modelId="{842043E4-96E5-42DA-AC25-88993A487980}" type="presParOf" srcId="{1F2FC97C-3FE2-4B41-AA5F-C1944213B0AD}" destId="{99D7587C-8070-417F-98CE-1F1B675C00E4}" srcOrd="0" destOrd="0" presId="urn:microsoft.com/office/officeart/2005/8/layout/hierarchy3"/>
    <dgm:cxn modelId="{4512723D-2447-4A12-A9A9-C9F12F0C8C62}" type="presParOf" srcId="{1F2FC97C-3FE2-4B41-AA5F-C1944213B0AD}" destId="{43BBD564-FBCA-4023-8187-EB1F5C48BF9E}" srcOrd="1" destOrd="0" presId="urn:microsoft.com/office/officeart/2005/8/layout/hierarchy3"/>
    <dgm:cxn modelId="{1ADB46B0-D9B7-4BDA-A5EC-3CE518C58868}" type="presParOf" srcId="{745D74EA-86E1-4DFD-AC74-191B460AAF37}" destId="{265A263D-DCB1-410E-B1C0-D2908FCBB60A}"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18936D-90A9-41C2-B184-7E1D51591078}"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56E4E906-CF25-4B8C-990A-CB0C2E2FB394}">
      <dgm:prSet/>
      <dgm:spPr/>
      <dgm:t>
        <a:bodyPr/>
        <a:lstStyle/>
        <a:p>
          <a:r>
            <a:rPr lang="en-US" b="1" i="0" baseline="0"/>
            <a:t>Relationship Building</a:t>
          </a:r>
          <a:r>
            <a:rPr lang="en-US" b="0" i="0" baseline="0"/>
            <a:t>: importance of </a:t>
          </a:r>
          <a:r>
            <a:rPr lang="en-US" b="0" i="1" baseline="0"/>
            <a:t>guanxi</a:t>
          </a:r>
          <a:r>
            <a:rPr lang="en-US" b="0" i="0" baseline="0"/>
            <a:t> in China (Liu et al., 2021).</a:t>
          </a:r>
          <a:endParaRPr lang="en-GB"/>
        </a:p>
      </dgm:t>
    </dgm:pt>
    <dgm:pt modelId="{003832A1-F528-4EC6-99E6-45309BC03BA0}" type="parTrans" cxnId="{D9AF36BF-FD64-4263-84CA-585E4158A687}">
      <dgm:prSet/>
      <dgm:spPr/>
      <dgm:t>
        <a:bodyPr/>
        <a:lstStyle/>
        <a:p>
          <a:endParaRPr lang="en-GB"/>
        </a:p>
      </dgm:t>
    </dgm:pt>
    <dgm:pt modelId="{D5774052-2FE6-4BB6-9FA2-D13ACF787387}" type="sibTrans" cxnId="{D9AF36BF-FD64-4263-84CA-585E4158A687}">
      <dgm:prSet/>
      <dgm:spPr/>
      <dgm:t>
        <a:bodyPr/>
        <a:lstStyle/>
        <a:p>
          <a:endParaRPr lang="en-GB"/>
        </a:p>
      </dgm:t>
    </dgm:pt>
    <dgm:pt modelId="{AF21A49A-9808-45DD-912F-C0C00E4B4B55}">
      <dgm:prSet/>
      <dgm:spPr/>
      <dgm:t>
        <a:bodyPr/>
        <a:lstStyle/>
        <a:p>
          <a:r>
            <a:rPr lang="en-US" b="1" i="0" baseline="0"/>
            <a:t>Concept of Time</a:t>
          </a:r>
          <a:r>
            <a:rPr lang="en-US" b="0" i="0" baseline="0"/>
            <a:t>: long-term orientation in China vs. short-term in UK (Zhu et al., 2016).</a:t>
          </a:r>
          <a:endParaRPr lang="en-GB"/>
        </a:p>
      </dgm:t>
    </dgm:pt>
    <dgm:pt modelId="{B2396E95-DD67-4E68-A2D2-EEF162B439A6}" type="parTrans" cxnId="{2FC0703F-E44B-4636-8312-40D0CAB82E1E}">
      <dgm:prSet/>
      <dgm:spPr/>
      <dgm:t>
        <a:bodyPr/>
        <a:lstStyle/>
        <a:p>
          <a:endParaRPr lang="en-GB"/>
        </a:p>
      </dgm:t>
    </dgm:pt>
    <dgm:pt modelId="{BB288057-2893-49D0-B82A-A0512006CFC1}" type="sibTrans" cxnId="{2FC0703F-E44B-4636-8312-40D0CAB82E1E}">
      <dgm:prSet/>
      <dgm:spPr/>
      <dgm:t>
        <a:bodyPr/>
        <a:lstStyle/>
        <a:p>
          <a:endParaRPr lang="en-GB"/>
        </a:p>
      </dgm:t>
    </dgm:pt>
    <dgm:pt modelId="{3A095CA3-9511-4065-B364-74864C49542B}" type="pres">
      <dgm:prSet presAssocID="{0E18936D-90A9-41C2-B184-7E1D51591078}" presName="Name0" presStyleCnt="0">
        <dgm:presLayoutVars>
          <dgm:chMax val="7"/>
          <dgm:dir/>
          <dgm:animLvl val="lvl"/>
          <dgm:resizeHandles val="exact"/>
        </dgm:presLayoutVars>
      </dgm:prSet>
      <dgm:spPr/>
    </dgm:pt>
    <dgm:pt modelId="{F653510F-5AFD-44AF-94A5-14BCD68F5048}" type="pres">
      <dgm:prSet presAssocID="{56E4E906-CF25-4B8C-990A-CB0C2E2FB394}" presName="circle1" presStyleLbl="node1" presStyleIdx="0" presStyleCnt="2"/>
      <dgm:spPr/>
    </dgm:pt>
    <dgm:pt modelId="{E7CA95A5-7CE1-4EFC-A088-B2DA7314B99E}" type="pres">
      <dgm:prSet presAssocID="{56E4E906-CF25-4B8C-990A-CB0C2E2FB394}" presName="space" presStyleCnt="0"/>
      <dgm:spPr/>
    </dgm:pt>
    <dgm:pt modelId="{2B3A7AD0-BB55-4CA3-ADC6-FC67811A47FE}" type="pres">
      <dgm:prSet presAssocID="{56E4E906-CF25-4B8C-990A-CB0C2E2FB394}" presName="rect1" presStyleLbl="alignAcc1" presStyleIdx="0" presStyleCnt="2"/>
      <dgm:spPr/>
    </dgm:pt>
    <dgm:pt modelId="{7B9F285C-20C1-4B10-B177-D456D8790221}" type="pres">
      <dgm:prSet presAssocID="{AF21A49A-9808-45DD-912F-C0C00E4B4B55}" presName="vertSpace2" presStyleLbl="node1" presStyleIdx="0" presStyleCnt="2"/>
      <dgm:spPr/>
    </dgm:pt>
    <dgm:pt modelId="{C26F46B5-1741-4516-B389-99E289B12790}" type="pres">
      <dgm:prSet presAssocID="{AF21A49A-9808-45DD-912F-C0C00E4B4B55}" presName="circle2" presStyleLbl="node1" presStyleIdx="1" presStyleCnt="2"/>
      <dgm:spPr/>
    </dgm:pt>
    <dgm:pt modelId="{59D014CE-EF95-403D-B2DE-A12C10D7F220}" type="pres">
      <dgm:prSet presAssocID="{AF21A49A-9808-45DD-912F-C0C00E4B4B55}" presName="rect2" presStyleLbl="alignAcc1" presStyleIdx="1" presStyleCnt="2"/>
      <dgm:spPr/>
    </dgm:pt>
    <dgm:pt modelId="{712B76E7-18EA-45EF-BB5C-41A341CD3B2B}" type="pres">
      <dgm:prSet presAssocID="{56E4E906-CF25-4B8C-990A-CB0C2E2FB394}" presName="rect1ParTxNoCh" presStyleLbl="alignAcc1" presStyleIdx="1" presStyleCnt="2">
        <dgm:presLayoutVars>
          <dgm:chMax val="1"/>
          <dgm:bulletEnabled val="1"/>
        </dgm:presLayoutVars>
      </dgm:prSet>
      <dgm:spPr/>
    </dgm:pt>
    <dgm:pt modelId="{DCE28746-8D27-4584-A7A3-1D034ED95FB5}" type="pres">
      <dgm:prSet presAssocID="{AF21A49A-9808-45DD-912F-C0C00E4B4B55}" presName="rect2ParTxNoCh" presStyleLbl="alignAcc1" presStyleIdx="1" presStyleCnt="2">
        <dgm:presLayoutVars>
          <dgm:chMax val="1"/>
          <dgm:bulletEnabled val="1"/>
        </dgm:presLayoutVars>
      </dgm:prSet>
      <dgm:spPr/>
    </dgm:pt>
  </dgm:ptLst>
  <dgm:cxnLst>
    <dgm:cxn modelId="{2FC0703F-E44B-4636-8312-40D0CAB82E1E}" srcId="{0E18936D-90A9-41C2-B184-7E1D51591078}" destId="{AF21A49A-9808-45DD-912F-C0C00E4B4B55}" srcOrd="1" destOrd="0" parTransId="{B2396E95-DD67-4E68-A2D2-EEF162B439A6}" sibTransId="{BB288057-2893-49D0-B82A-A0512006CFC1}"/>
    <dgm:cxn modelId="{9CA95076-1878-4744-A82D-C3DF38DF2480}" type="presOf" srcId="{AF21A49A-9808-45DD-912F-C0C00E4B4B55}" destId="{DCE28746-8D27-4584-A7A3-1D034ED95FB5}" srcOrd="1" destOrd="0" presId="urn:microsoft.com/office/officeart/2005/8/layout/target3"/>
    <dgm:cxn modelId="{752F80AB-4A71-4E68-A813-EB6E232B7815}" type="presOf" srcId="{56E4E906-CF25-4B8C-990A-CB0C2E2FB394}" destId="{712B76E7-18EA-45EF-BB5C-41A341CD3B2B}" srcOrd="1" destOrd="0" presId="urn:microsoft.com/office/officeart/2005/8/layout/target3"/>
    <dgm:cxn modelId="{D9AF36BF-FD64-4263-84CA-585E4158A687}" srcId="{0E18936D-90A9-41C2-B184-7E1D51591078}" destId="{56E4E906-CF25-4B8C-990A-CB0C2E2FB394}" srcOrd="0" destOrd="0" parTransId="{003832A1-F528-4EC6-99E6-45309BC03BA0}" sibTransId="{D5774052-2FE6-4BB6-9FA2-D13ACF787387}"/>
    <dgm:cxn modelId="{97D597D5-D022-4E1A-8F18-24D113FD5F95}" type="presOf" srcId="{56E4E906-CF25-4B8C-990A-CB0C2E2FB394}" destId="{2B3A7AD0-BB55-4CA3-ADC6-FC67811A47FE}" srcOrd="0" destOrd="0" presId="urn:microsoft.com/office/officeart/2005/8/layout/target3"/>
    <dgm:cxn modelId="{65A46DF0-035F-4780-9340-6A129CAF6728}" type="presOf" srcId="{0E18936D-90A9-41C2-B184-7E1D51591078}" destId="{3A095CA3-9511-4065-B364-74864C49542B}" srcOrd="0" destOrd="0" presId="urn:microsoft.com/office/officeart/2005/8/layout/target3"/>
    <dgm:cxn modelId="{02836AF5-FAD2-480B-A50E-823B2C81C15D}" type="presOf" srcId="{AF21A49A-9808-45DD-912F-C0C00E4B4B55}" destId="{59D014CE-EF95-403D-B2DE-A12C10D7F220}" srcOrd="0" destOrd="0" presId="urn:microsoft.com/office/officeart/2005/8/layout/target3"/>
    <dgm:cxn modelId="{6E2C92A3-2B13-4415-9958-8B239984881D}" type="presParOf" srcId="{3A095CA3-9511-4065-B364-74864C49542B}" destId="{F653510F-5AFD-44AF-94A5-14BCD68F5048}" srcOrd="0" destOrd="0" presId="urn:microsoft.com/office/officeart/2005/8/layout/target3"/>
    <dgm:cxn modelId="{FC4859E7-3C02-4A23-8018-368166D22008}" type="presParOf" srcId="{3A095CA3-9511-4065-B364-74864C49542B}" destId="{E7CA95A5-7CE1-4EFC-A088-B2DA7314B99E}" srcOrd="1" destOrd="0" presId="urn:microsoft.com/office/officeart/2005/8/layout/target3"/>
    <dgm:cxn modelId="{E441CAFC-F24D-48E6-BED4-54B0A094A3C1}" type="presParOf" srcId="{3A095CA3-9511-4065-B364-74864C49542B}" destId="{2B3A7AD0-BB55-4CA3-ADC6-FC67811A47FE}" srcOrd="2" destOrd="0" presId="urn:microsoft.com/office/officeart/2005/8/layout/target3"/>
    <dgm:cxn modelId="{281551E0-CBDE-4263-8B8E-E1D79B2130B6}" type="presParOf" srcId="{3A095CA3-9511-4065-B364-74864C49542B}" destId="{7B9F285C-20C1-4B10-B177-D456D8790221}" srcOrd="3" destOrd="0" presId="urn:microsoft.com/office/officeart/2005/8/layout/target3"/>
    <dgm:cxn modelId="{862D7786-2C45-4CBD-918B-5E2AC4D99E15}" type="presParOf" srcId="{3A095CA3-9511-4065-B364-74864C49542B}" destId="{C26F46B5-1741-4516-B389-99E289B12790}" srcOrd="4" destOrd="0" presId="urn:microsoft.com/office/officeart/2005/8/layout/target3"/>
    <dgm:cxn modelId="{AC0D7D55-87ED-4B5C-86C2-10D5CB5B335A}" type="presParOf" srcId="{3A095CA3-9511-4065-B364-74864C49542B}" destId="{59D014CE-EF95-403D-B2DE-A12C10D7F220}" srcOrd="5" destOrd="0" presId="urn:microsoft.com/office/officeart/2005/8/layout/target3"/>
    <dgm:cxn modelId="{3D92FED2-1187-4BFC-B808-60066A4EE3B8}" type="presParOf" srcId="{3A095CA3-9511-4065-B364-74864C49542B}" destId="{712B76E7-18EA-45EF-BB5C-41A341CD3B2B}" srcOrd="6" destOrd="0" presId="urn:microsoft.com/office/officeart/2005/8/layout/target3"/>
    <dgm:cxn modelId="{48201657-B256-480E-84DA-124C2ECC57CE}" type="presParOf" srcId="{3A095CA3-9511-4065-B364-74864C49542B}" destId="{DCE28746-8D27-4584-A7A3-1D034ED95FB5}"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EEEDD4-1F21-45AF-AB2C-7DD19B663061}"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GB"/>
        </a:p>
      </dgm:t>
    </dgm:pt>
    <dgm:pt modelId="{C5CB2EE0-102A-4740-9C68-D9F94ABF6046}">
      <dgm:prSet/>
      <dgm:spPr/>
      <dgm:t>
        <a:bodyPr/>
        <a:lstStyle/>
        <a:p>
          <a:r>
            <a:rPr lang="en-US" b="0" i="0" baseline="0"/>
            <a:t>Build trust before discussing business (Spencer-Oatey, Franklin &amp; Lazidou, 2022).</a:t>
          </a:r>
          <a:endParaRPr lang="en-GB"/>
        </a:p>
      </dgm:t>
    </dgm:pt>
    <dgm:pt modelId="{1555B6BD-767C-42A8-934B-DDD247A557CD}" type="parTrans" cxnId="{2CE6CA6C-C723-4B80-9F0D-C322CEEF2AB7}">
      <dgm:prSet/>
      <dgm:spPr/>
      <dgm:t>
        <a:bodyPr/>
        <a:lstStyle/>
        <a:p>
          <a:endParaRPr lang="en-GB"/>
        </a:p>
      </dgm:t>
    </dgm:pt>
    <dgm:pt modelId="{919A3943-1D98-4B77-9242-B25910B8C43E}" type="sibTrans" cxnId="{2CE6CA6C-C723-4B80-9F0D-C322CEEF2AB7}">
      <dgm:prSet/>
      <dgm:spPr/>
      <dgm:t>
        <a:bodyPr/>
        <a:lstStyle/>
        <a:p>
          <a:endParaRPr lang="en-GB"/>
        </a:p>
      </dgm:t>
    </dgm:pt>
    <dgm:pt modelId="{09A57E15-B74A-413B-8BDF-51B757593F18}">
      <dgm:prSet/>
      <dgm:spPr/>
      <dgm:t>
        <a:bodyPr/>
        <a:lstStyle/>
        <a:p>
          <a:r>
            <a:rPr lang="en-US" b="0" i="0" baseline="0"/>
            <a:t>Show respect for hierarchy and formal protocols (Lee et al., 2023).</a:t>
          </a:r>
          <a:endParaRPr lang="en-GB"/>
        </a:p>
      </dgm:t>
    </dgm:pt>
    <dgm:pt modelId="{7290F77B-5D74-413B-8219-8EDB5502B145}" type="parTrans" cxnId="{B6E39872-2AFE-4CA6-8BE4-69C286BC55D8}">
      <dgm:prSet/>
      <dgm:spPr/>
      <dgm:t>
        <a:bodyPr/>
        <a:lstStyle/>
        <a:p>
          <a:endParaRPr lang="en-GB"/>
        </a:p>
      </dgm:t>
    </dgm:pt>
    <dgm:pt modelId="{92FD2A9C-729A-4EA1-8E18-6CBC81CC6C68}" type="sibTrans" cxnId="{B6E39872-2AFE-4CA6-8BE4-69C286BC55D8}">
      <dgm:prSet/>
      <dgm:spPr/>
      <dgm:t>
        <a:bodyPr/>
        <a:lstStyle/>
        <a:p>
          <a:endParaRPr lang="en-GB"/>
        </a:p>
      </dgm:t>
    </dgm:pt>
    <dgm:pt modelId="{B572BB60-8176-4EEB-AAF4-252F4EE2FC2B}" type="pres">
      <dgm:prSet presAssocID="{A3EEEDD4-1F21-45AF-AB2C-7DD19B663061}" presName="Name0" presStyleCnt="0">
        <dgm:presLayoutVars>
          <dgm:chPref val="3"/>
          <dgm:dir/>
          <dgm:animLvl val="lvl"/>
          <dgm:resizeHandles/>
        </dgm:presLayoutVars>
      </dgm:prSet>
      <dgm:spPr/>
    </dgm:pt>
    <dgm:pt modelId="{9AF7DBCF-F4DF-4F2F-A000-229BC13352AA}" type="pres">
      <dgm:prSet presAssocID="{C5CB2EE0-102A-4740-9C68-D9F94ABF6046}" presName="horFlow" presStyleCnt="0"/>
      <dgm:spPr/>
    </dgm:pt>
    <dgm:pt modelId="{B59D1B93-6826-4C47-87CC-3AC1835F7D2A}" type="pres">
      <dgm:prSet presAssocID="{C5CB2EE0-102A-4740-9C68-D9F94ABF6046}" presName="bigChev" presStyleLbl="node1" presStyleIdx="0" presStyleCnt="2"/>
      <dgm:spPr/>
    </dgm:pt>
    <dgm:pt modelId="{EC33CDB5-9135-4921-97B6-48E08981CBE1}" type="pres">
      <dgm:prSet presAssocID="{C5CB2EE0-102A-4740-9C68-D9F94ABF6046}" presName="vSp" presStyleCnt="0"/>
      <dgm:spPr/>
    </dgm:pt>
    <dgm:pt modelId="{CBA13D41-2B75-452D-9E1C-53EC03C7473D}" type="pres">
      <dgm:prSet presAssocID="{09A57E15-B74A-413B-8BDF-51B757593F18}" presName="horFlow" presStyleCnt="0"/>
      <dgm:spPr/>
    </dgm:pt>
    <dgm:pt modelId="{934A0F47-DA06-42DC-B00D-96BB5F2ED815}" type="pres">
      <dgm:prSet presAssocID="{09A57E15-B74A-413B-8BDF-51B757593F18}" presName="bigChev" presStyleLbl="node1" presStyleIdx="1" presStyleCnt="2"/>
      <dgm:spPr/>
    </dgm:pt>
  </dgm:ptLst>
  <dgm:cxnLst>
    <dgm:cxn modelId="{2CE6CA6C-C723-4B80-9F0D-C322CEEF2AB7}" srcId="{A3EEEDD4-1F21-45AF-AB2C-7DD19B663061}" destId="{C5CB2EE0-102A-4740-9C68-D9F94ABF6046}" srcOrd="0" destOrd="0" parTransId="{1555B6BD-767C-42A8-934B-DDD247A557CD}" sibTransId="{919A3943-1D98-4B77-9242-B25910B8C43E}"/>
    <dgm:cxn modelId="{B6E39872-2AFE-4CA6-8BE4-69C286BC55D8}" srcId="{A3EEEDD4-1F21-45AF-AB2C-7DD19B663061}" destId="{09A57E15-B74A-413B-8BDF-51B757593F18}" srcOrd="1" destOrd="0" parTransId="{7290F77B-5D74-413B-8219-8EDB5502B145}" sibTransId="{92FD2A9C-729A-4EA1-8E18-6CBC81CC6C68}"/>
    <dgm:cxn modelId="{7206F17E-9AAB-453D-B008-13A7CF7D9769}" type="presOf" srcId="{C5CB2EE0-102A-4740-9C68-D9F94ABF6046}" destId="{B59D1B93-6826-4C47-87CC-3AC1835F7D2A}" srcOrd="0" destOrd="0" presId="urn:microsoft.com/office/officeart/2005/8/layout/lProcess3"/>
    <dgm:cxn modelId="{C2FE3AD3-1C20-4CF5-8B0C-BAD0EB9459AC}" type="presOf" srcId="{09A57E15-B74A-413B-8BDF-51B757593F18}" destId="{934A0F47-DA06-42DC-B00D-96BB5F2ED815}" srcOrd="0" destOrd="0" presId="urn:microsoft.com/office/officeart/2005/8/layout/lProcess3"/>
    <dgm:cxn modelId="{139312EB-9AF1-4854-983A-408D212E66E2}" type="presOf" srcId="{A3EEEDD4-1F21-45AF-AB2C-7DD19B663061}" destId="{B572BB60-8176-4EEB-AAF4-252F4EE2FC2B}" srcOrd="0" destOrd="0" presId="urn:microsoft.com/office/officeart/2005/8/layout/lProcess3"/>
    <dgm:cxn modelId="{991A6926-0526-4CD4-9C95-E8E271BADE4B}" type="presParOf" srcId="{B572BB60-8176-4EEB-AAF4-252F4EE2FC2B}" destId="{9AF7DBCF-F4DF-4F2F-A000-229BC13352AA}" srcOrd="0" destOrd="0" presId="urn:microsoft.com/office/officeart/2005/8/layout/lProcess3"/>
    <dgm:cxn modelId="{B15A8E0F-D3E3-4019-934A-B6DE5E8EDE82}" type="presParOf" srcId="{9AF7DBCF-F4DF-4F2F-A000-229BC13352AA}" destId="{B59D1B93-6826-4C47-87CC-3AC1835F7D2A}" srcOrd="0" destOrd="0" presId="urn:microsoft.com/office/officeart/2005/8/layout/lProcess3"/>
    <dgm:cxn modelId="{BCE20E47-C1FA-4C41-913C-07E32AE1CC83}" type="presParOf" srcId="{B572BB60-8176-4EEB-AAF4-252F4EE2FC2B}" destId="{EC33CDB5-9135-4921-97B6-48E08981CBE1}" srcOrd="1" destOrd="0" presId="urn:microsoft.com/office/officeart/2005/8/layout/lProcess3"/>
    <dgm:cxn modelId="{F3545420-41D8-40CA-B4F1-386BB066E502}" type="presParOf" srcId="{B572BB60-8176-4EEB-AAF4-252F4EE2FC2B}" destId="{CBA13D41-2B75-452D-9E1C-53EC03C7473D}" srcOrd="2" destOrd="0" presId="urn:microsoft.com/office/officeart/2005/8/layout/lProcess3"/>
    <dgm:cxn modelId="{6B9934A4-3A36-4A91-8377-3F8EF69A3274}" type="presParOf" srcId="{CBA13D41-2B75-452D-9E1C-53EC03C7473D}" destId="{934A0F47-DA06-42DC-B00D-96BB5F2ED815}"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103431-FDCC-4514-A79F-2DAFBDA5DD70}"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GB"/>
        </a:p>
      </dgm:t>
    </dgm:pt>
    <dgm:pt modelId="{F1FF325A-F1E9-40A3-8293-8490AD034587}">
      <dgm:prSet/>
      <dgm:spPr/>
      <dgm:t>
        <a:bodyPr/>
        <a:lstStyle/>
        <a:p>
          <a:r>
            <a:rPr lang="en-US" b="0" i="0" baseline="0"/>
            <a:t>Adapt communication to high-context cues (Zhu &amp; Anagondahalli, 2024).</a:t>
          </a:r>
          <a:endParaRPr lang="en-GB"/>
        </a:p>
      </dgm:t>
    </dgm:pt>
    <dgm:pt modelId="{39E11B3E-67F4-4427-ADFC-72EE9B0AAE32}" type="parTrans" cxnId="{6F1D6ACA-D73D-44C0-9822-10383CB1A190}">
      <dgm:prSet/>
      <dgm:spPr/>
      <dgm:t>
        <a:bodyPr/>
        <a:lstStyle/>
        <a:p>
          <a:endParaRPr lang="en-GB"/>
        </a:p>
      </dgm:t>
    </dgm:pt>
    <dgm:pt modelId="{E1B2BD42-6CBD-4FE1-809D-A12C6B6AA74C}" type="sibTrans" cxnId="{6F1D6ACA-D73D-44C0-9822-10383CB1A190}">
      <dgm:prSet/>
      <dgm:spPr/>
      <dgm:t>
        <a:bodyPr/>
        <a:lstStyle/>
        <a:p>
          <a:endParaRPr lang="en-GB"/>
        </a:p>
      </dgm:t>
    </dgm:pt>
    <dgm:pt modelId="{2350E7E6-1EFC-4633-B263-4A2DEA530DED}">
      <dgm:prSet/>
      <dgm:spPr/>
      <dgm:t>
        <a:bodyPr/>
        <a:lstStyle/>
        <a:p>
          <a:r>
            <a:rPr lang="en-US" b="0" i="0" baseline="0"/>
            <a:t>Use culturally aware mediators or bicultural brokers (Lee et al., 2019).</a:t>
          </a:r>
          <a:endParaRPr lang="en-GB"/>
        </a:p>
      </dgm:t>
    </dgm:pt>
    <dgm:pt modelId="{920E196B-8C1C-44D0-BAA1-741FC3B8F8A3}" type="parTrans" cxnId="{0104D06F-301D-4F74-A466-64974FF4AAA1}">
      <dgm:prSet/>
      <dgm:spPr/>
      <dgm:t>
        <a:bodyPr/>
        <a:lstStyle/>
        <a:p>
          <a:endParaRPr lang="en-GB"/>
        </a:p>
      </dgm:t>
    </dgm:pt>
    <dgm:pt modelId="{579C0ECE-6B75-42B5-8791-681D30858B89}" type="sibTrans" cxnId="{0104D06F-301D-4F74-A466-64974FF4AAA1}">
      <dgm:prSet/>
      <dgm:spPr/>
      <dgm:t>
        <a:bodyPr/>
        <a:lstStyle/>
        <a:p>
          <a:endParaRPr lang="en-GB"/>
        </a:p>
      </dgm:t>
    </dgm:pt>
    <dgm:pt modelId="{43A2C3A0-612E-4365-92CC-F60226318444}" type="pres">
      <dgm:prSet presAssocID="{41103431-FDCC-4514-A79F-2DAFBDA5DD70}" presName="hierChild1" presStyleCnt="0">
        <dgm:presLayoutVars>
          <dgm:orgChart val="1"/>
          <dgm:chPref val="1"/>
          <dgm:dir/>
          <dgm:animOne val="branch"/>
          <dgm:animLvl val="lvl"/>
          <dgm:resizeHandles/>
        </dgm:presLayoutVars>
      </dgm:prSet>
      <dgm:spPr/>
    </dgm:pt>
    <dgm:pt modelId="{3A56FBA4-0DF7-4046-9563-54CA39F6AE20}" type="pres">
      <dgm:prSet presAssocID="{F1FF325A-F1E9-40A3-8293-8490AD034587}" presName="hierRoot1" presStyleCnt="0">
        <dgm:presLayoutVars>
          <dgm:hierBranch val="init"/>
        </dgm:presLayoutVars>
      </dgm:prSet>
      <dgm:spPr/>
    </dgm:pt>
    <dgm:pt modelId="{6EACD20F-2D5A-43BF-80FE-5D05BAA30D2A}" type="pres">
      <dgm:prSet presAssocID="{F1FF325A-F1E9-40A3-8293-8490AD034587}" presName="rootComposite1" presStyleCnt="0"/>
      <dgm:spPr/>
    </dgm:pt>
    <dgm:pt modelId="{77D68368-E258-48CE-A5EF-B9909933C05E}" type="pres">
      <dgm:prSet presAssocID="{F1FF325A-F1E9-40A3-8293-8490AD034587}" presName="rootText1" presStyleLbl="node0" presStyleIdx="0" presStyleCnt="2">
        <dgm:presLayoutVars>
          <dgm:chPref val="3"/>
        </dgm:presLayoutVars>
      </dgm:prSet>
      <dgm:spPr/>
    </dgm:pt>
    <dgm:pt modelId="{72CB37AE-EAA0-4C06-A3E8-48F3BBD86B06}" type="pres">
      <dgm:prSet presAssocID="{F1FF325A-F1E9-40A3-8293-8490AD034587}" presName="rootConnector1" presStyleLbl="node1" presStyleIdx="0" presStyleCnt="0"/>
      <dgm:spPr/>
    </dgm:pt>
    <dgm:pt modelId="{526A30E9-D8E9-486F-ADEF-A812F5D86279}" type="pres">
      <dgm:prSet presAssocID="{F1FF325A-F1E9-40A3-8293-8490AD034587}" presName="hierChild2" presStyleCnt="0"/>
      <dgm:spPr/>
    </dgm:pt>
    <dgm:pt modelId="{F17600AC-D5F9-4589-819B-15624EE1BA85}" type="pres">
      <dgm:prSet presAssocID="{F1FF325A-F1E9-40A3-8293-8490AD034587}" presName="hierChild3" presStyleCnt="0"/>
      <dgm:spPr/>
    </dgm:pt>
    <dgm:pt modelId="{FA9167BE-8FC7-4EA5-9F2E-68300E5250D3}" type="pres">
      <dgm:prSet presAssocID="{2350E7E6-1EFC-4633-B263-4A2DEA530DED}" presName="hierRoot1" presStyleCnt="0">
        <dgm:presLayoutVars>
          <dgm:hierBranch val="init"/>
        </dgm:presLayoutVars>
      </dgm:prSet>
      <dgm:spPr/>
    </dgm:pt>
    <dgm:pt modelId="{C2B5CEE1-6B8F-41DF-99D4-1AD9E96BB453}" type="pres">
      <dgm:prSet presAssocID="{2350E7E6-1EFC-4633-B263-4A2DEA530DED}" presName="rootComposite1" presStyleCnt="0"/>
      <dgm:spPr/>
    </dgm:pt>
    <dgm:pt modelId="{78F968F4-760C-4DFC-B844-C25A39E96AFE}" type="pres">
      <dgm:prSet presAssocID="{2350E7E6-1EFC-4633-B263-4A2DEA530DED}" presName="rootText1" presStyleLbl="node0" presStyleIdx="1" presStyleCnt="2">
        <dgm:presLayoutVars>
          <dgm:chPref val="3"/>
        </dgm:presLayoutVars>
      </dgm:prSet>
      <dgm:spPr/>
    </dgm:pt>
    <dgm:pt modelId="{79E01F99-6F11-47E1-B420-82C090A0B689}" type="pres">
      <dgm:prSet presAssocID="{2350E7E6-1EFC-4633-B263-4A2DEA530DED}" presName="rootConnector1" presStyleLbl="node1" presStyleIdx="0" presStyleCnt="0"/>
      <dgm:spPr/>
    </dgm:pt>
    <dgm:pt modelId="{3086D0FF-D75D-454F-8830-6B83CBB19E7E}" type="pres">
      <dgm:prSet presAssocID="{2350E7E6-1EFC-4633-B263-4A2DEA530DED}" presName="hierChild2" presStyleCnt="0"/>
      <dgm:spPr/>
    </dgm:pt>
    <dgm:pt modelId="{52239C7A-1C7A-4109-BDDB-B6DF7C579798}" type="pres">
      <dgm:prSet presAssocID="{2350E7E6-1EFC-4633-B263-4A2DEA530DED}" presName="hierChild3" presStyleCnt="0"/>
      <dgm:spPr/>
    </dgm:pt>
  </dgm:ptLst>
  <dgm:cxnLst>
    <dgm:cxn modelId="{DAE97A01-5C67-47CB-A956-6F63C52FA902}" type="presOf" srcId="{2350E7E6-1EFC-4633-B263-4A2DEA530DED}" destId="{78F968F4-760C-4DFC-B844-C25A39E96AFE}" srcOrd="0" destOrd="0" presId="urn:microsoft.com/office/officeart/2005/8/layout/orgChart1"/>
    <dgm:cxn modelId="{AC798123-37BA-46B8-B278-E9EAF5AECBA5}" type="presOf" srcId="{F1FF325A-F1E9-40A3-8293-8490AD034587}" destId="{77D68368-E258-48CE-A5EF-B9909933C05E}" srcOrd="0" destOrd="0" presId="urn:microsoft.com/office/officeart/2005/8/layout/orgChart1"/>
    <dgm:cxn modelId="{461D8F68-A088-4E60-93C9-CB3CF23AB5FD}" type="presOf" srcId="{2350E7E6-1EFC-4633-B263-4A2DEA530DED}" destId="{79E01F99-6F11-47E1-B420-82C090A0B689}" srcOrd="1" destOrd="0" presId="urn:microsoft.com/office/officeart/2005/8/layout/orgChart1"/>
    <dgm:cxn modelId="{0104D06F-301D-4F74-A466-64974FF4AAA1}" srcId="{41103431-FDCC-4514-A79F-2DAFBDA5DD70}" destId="{2350E7E6-1EFC-4633-B263-4A2DEA530DED}" srcOrd="1" destOrd="0" parTransId="{920E196B-8C1C-44D0-BAA1-741FC3B8F8A3}" sibTransId="{579C0ECE-6B75-42B5-8791-681D30858B89}"/>
    <dgm:cxn modelId="{D158525A-B34E-4C6F-A5AD-38355E0CA367}" type="presOf" srcId="{F1FF325A-F1E9-40A3-8293-8490AD034587}" destId="{72CB37AE-EAA0-4C06-A3E8-48F3BBD86B06}" srcOrd="1" destOrd="0" presId="urn:microsoft.com/office/officeart/2005/8/layout/orgChart1"/>
    <dgm:cxn modelId="{6F1D6ACA-D73D-44C0-9822-10383CB1A190}" srcId="{41103431-FDCC-4514-A79F-2DAFBDA5DD70}" destId="{F1FF325A-F1E9-40A3-8293-8490AD034587}" srcOrd="0" destOrd="0" parTransId="{39E11B3E-67F4-4427-ADFC-72EE9B0AAE32}" sibTransId="{E1B2BD42-6CBD-4FE1-809D-A12C6B6AA74C}"/>
    <dgm:cxn modelId="{10786CF7-1D9F-40FB-B1EA-6B1405D83736}" type="presOf" srcId="{41103431-FDCC-4514-A79F-2DAFBDA5DD70}" destId="{43A2C3A0-612E-4365-92CC-F60226318444}" srcOrd="0" destOrd="0" presId="urn:microsoft.com/office/officeart/2005/8/layout/orgChart1"/>
    <dgm:cxn modelId="{815D2823-5009-4B4D-B6CD-F59266D2E3A4}" type="presParOf" srcId="{43A2C3A0-612E-4365-92CC-F60226318444}" destId="{3A56FBA4-0DF7-4046-9563-54CA39F6AE20}" srcOrd="0" destOrd="0" presId="urn:microsoft.com/office/officeart/2005/8/layout/orgChart1"/>
    <dgm:cxn modelId="{A1EC5B5F-1B68-47E8-A41E-16711422AAE7}" type="presParOf" srcId="{3A56FBA4-0DF7-4046-9563-54CA39F6AE20}" destId="{6EACD20F-2D5A-43BF-80FE-5D05BAA30D2A}" srcOrd="0" destOrd="0" presId="urn:microsoft.com/office/officeart/2005/8/layout/orgChart1"/>
    <dgm:cxn modelId="{FF1810D1-F804-478A-9C12-6004CC77311A}" type="presParOf" srcId="{6EACD20F-2D5A-43BF-80FE-5D05BAA30D2A}" destId="{77D68368-E258-48CE-A5EF-B9909933C05E}" srcOrd="0" destOrd="0" presId="urn:microsoft.com/office/officeart/2005/8/layout/orgChart1"/>
    <dgm:cxn modelId="{BDBD52ED-56E1-44AC-B98C-7DCCA57658DC}" type="presParOf" srcId="{6EACD20F-2D5A-43BF-80FE-5D05BAA30D2A}" destId="{72CB37AE-EAA0-4C06-A3E8-48F3BBD86B06}" srcOrd="1" destOrd="0" presId="urn:microsoft.com/office/officeart/2005/8/layout/orgChart1"/>
    <dgm:cxn modelId="{6DED950E-F8E2-476D-8CD8-BE27F0E85B9A}" type="presParOf" srcId="{3A56FBA4-0DF7-4046-9563-54CA39F6AE20}" destId="{526A30E9-D8E9-486F-ADEF-A812F5D86279}" srcOrd="1" destOrd="0" presId="urn:microsoft.com/office/officeart/2005/8/layout/orgChart1"/>
    <dgm:cxn modelId="{F02287A6-38B9-4BDE-A653-611CBFD27268}" type="presParOf" srcId="{3A56FBA4-0DF7-4046-9563-54CA39F6AE20}" destId="{F17600AC-D5F9-4589-819B-15624EE1BA85}" srcOrd="2" destOrd="0" presId="urn:microsoft.com/office/officeart/2005/8/layout/orgChart1"/>
    <dgm:cxn modelId="{D7301A03-CB51-451B-BD1A-FB32842030B4}" type="presParOf" srcId="{43A2C3A0-612E-4365-92CC-F60226318444}" destId="{FA9167BE-8FC7-4EA5-9F2E-68300E5250D3}" srcOrd="1" destOrd="0" presId="urn:microsoft.com/office/officeart/2005/8/layout/orgChart1"/>
    <dgm:cxn modelId="{BAA73F02-5BBF-4FA5-937B-857398792283}" type="presParOf" srcId="{FA9167BE-8FC7-4EA5-9F2E-68300E5250D3}" destId="{C2B5CEE1-6B8F-41DF-99D4-1AD9E96BB453}" srcOrd="0" destOrd="0" presId="urn:microsoft.com/office/officeart/2005/8/layout/orgChart1"/>
    <dgm:cxn modelId="{E0153AB8-9F30-45D5-AE1A-BBEDF538260C}" type="presParOf" srcId="{C2B5CEE1-6B8F-41DF-99D4-1AD9E96BB453}" destId="{78F968F4-760C-4DFC-B844-C25A39E96AFE}" srcOrd="0" destOrd="0" presId="urn:microsoft.com/office/officeart/2005/8/layout/orgChart1"/>
    <dgm:cxn modelId="{5A5E28F8-D26D-47EC-AF2B-C440A25EE1AC}" type="presParOf" srcId="{C2B5CEE1-6B8F-41DF-99D4-1AD9E96BB453}" destId="{79E01F99-6F11-47E1-B420-82C090A0B689}" srcOrd="1" destOrd="0" presId="urn:microsoft.com/office/officeart/2005/8/layout/orgChart1"/>
    <dgm:cxn modelId="{662DB850-CA03-4AEF-88E8-961065A04B61}" type="presParOf" srcId="{FA9167BE-8FC7-4EA5-9F2E-68300E5250D3}" destId="{3086D0FF-D75D-454F-8830-6B83CBB19E7E}" srcOrd="1" destOrd="0" presId="urn:microsoft.com/office/officeart/2005/8/layout/orgChart1"/>
    <dgm:cxn modelId="{9D98E2BE-F5DC-4848-8306-F551D0466A8B}" type="presParOf" srcId="{FA9167BE-8FC7-4EA5-9F2E-68300E5250D3}" destId="{52239C7A-1C7A-4109-BDDB-B6DF7C57979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F0BBB2-9754-409B-BDCF-AB19A61AB19C}"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GB"/>
        </a:p>
      </dgm:t>
    </dgm:pt>
    <dgm:pt modelId="{14726435-D283-4B81-AAC7-9623CD0C4D16}">
      <dgm:prSet/>
      <dgm:spPr/>
      <dgm:t>
        <a:bodyPr/>
        <a:lstStyle/>
        <a:p>
          <a:r>
            <a:rPr lang="en-US" b="0" i="0" baseline="0"/>
            <a:t>Reduces misunderstandings and conflict (Liu et al., 2016).</a:t>
          </a:r>
          <a:endParaRPr lang="en-GB"/>
        </a:p>
      </dgm:t>
    </dgm:pt>
    <dgm:pt modelId="{87BEFFF0-1658-46E6-B906-8D423DCFDCEA}" type="parTrans" cxnId="{7AABFDB7-587D-4CCD-8811-1E229EE0BE4C}">
      <dgm:prSet/>
      <dgm:spPr/>
      <dgm:t>
        <a:bodyPr/>
        <a:lstStyle/>
        <a:p>
          <a:endParaRPr lang="en-GB"/>
        </a:p>
      </dgm:t>
    </dgm:pt>
    <dgm:pt modelId="{FC670A85-CC1F-4CDD-83A8-087E3E7E5370}" type="sibTrans" cxnId="{7AABFDB7-587D-4CCD-8811-1E229EE0BE4C}">
      <dgm:prSet/>
      <dgm:spPr/>
      <dgm:t>
        <a:bodyPr/>
        <a:lstStyle/>
        <a:p>
          <a:endParaRPr lang="en-GB"/>
        </a:p>
      </dgm:t>
    </dgm:pt>
    <dgm:pt modelId="{2EACDDB3-3D56-41F7-98E1-EBB14641F0F4}">
      <dgm:prSet/>
      <dgm:spPr/>
      <dgm:t>
        <a:bodyPr/>
        <a:lstStyle/>
        <a:p>
          <a:r>
            <a:rPr lang="en-US" b="0" i="0" baseline="0"/>
            <a:t>Enhances long-term diplomatic and business relations (Yuan, 2024).</a:t>
          </a:r>
          <a:endParaRPr lang="en-GB"/>
        </a:p>
      </dgm:t>
    </dgm:pt>
    <dgm:pt modelId="{16F47C9D-54CE-47B0-BCD0-95DC20079ED9}" type="parTrans" cxnId="{3A8E93F9-25AA-4AE5-B97D-71873EFB9429}">
      <dgm:prSet/>
      <dgm:spPr/>
      <dgm:t>
        <a:bodyPr/>
        <a:lstStyle/>
        <a:p>
          <a:endParaRPr lang="en-GB"/>
        </a:p>
      </dgm:t>
    </dgm:pt>
    <dgm:pt modelId="{2E726DA1-3D6C-44AA-886D-2EDD594D0F2B}" type="sibTrans" cxnId="{3A8E93F9-25AA-4AE5-B97D-71873EFB9429}">
      <dgm:prSet/>
      <dgm:spPr/>
      <dgm:t>
        <a:bodyPr/>
        <a:lstStyle/>
        <a:p>
          <a:endParaRPr lang="en-GB"/>
        </a:p>
      </dgm:t>
    </dgm:pt>
    <dgm:pt modelId="{049E79E2-FD4E-47F4-9142-AC02E60C4508}" type="pres">
      <dgm:prSet presAssocID="{0AF0BBB2-9754-409B-BDCF-AB19A61AB19C}" presName="hierChild1" presStyleCnt="0">
        <dgm:presLayoutVars>
          <dgm:orgChart val="1"/>
          <dgm:chPref val="1"/>
          <dgm:dir/>
          <dgm:animOne val="branch"/>
          <dgm:animLvl val="lvl"/>
          <dgm:resizeHandles/>
        </dgm:presLayoutVars>
      </dgm:prSet>
      <dgm:spPr/>
    </dgm:pt>
    <dgm:pt modelId="{13EC43E2-6530-4485-B3FA-119E508204FD}" type="pres">
      <dgm:prSet presAssocID="{14726435-D283-4B81-AAC7-9623CD0C4D16}" presName="hierRoot1" presStyleCnt="0">
        <dgm:presLayoutVars>
          <dgm:hierBranch val="init"/>
        </dgm:presLayoutVars>
      </dgm:prSet>
      <dgm:spPr/>
    </dgm:pt>
    <dgm:pt modelId="{0E22AA50-A460-47E2-B609-1093D43ABBF6}" type="pres">
      <dgm:prSet presAssocID="{14726435-D283-4B81-AAC7-9623CD0C4D16}" presName="rootComposite1" presStyleCnt="0"/>
      <dgm:spPr/>
    </dgm:pt>
    <dgm:pt modelId="{B80872EC-FBF7-4F2A-A287-B4F6AED17862}" type="pres">
      <dgm:prSet presAssocID="{14726435-D283-4B81-AAC7-9623CD0C4D16}" presName="rootText1" presStyleLbl="node0" presStyleIdx="0" presStyleCnt="2">
        <dgm:presLayoutVars>
          <dgm:chPref val="3"/>
        </dgm:presLayoutVars>
      </dgm:prSet>
      <dgm:spPr/>
    </dgm:pt>
    <dgm:pt modelId="{5CA61EE6-2E5A-4894-BA16-1B21CB2F91BA}" type="pres">
      <dgm:prSet presAssocID="{14726435-D283-4B81-AAC7-9623CD0C4D16}" presName="rootConnector1" presStyleLbl="node1" presStyleIdx="0" presStyleCnt="0"/>
      <dgm:spPr/>
    </dgm:pt>
    <dgm:pt modelId="{9FD6C86E-C94D-4694-AD2F-A69BFC8F143A}" type="pres">
      <dgm:prSet presAssocID="{14726435-D283-4B81-AAC7-9623CD0C4D16}" presName="hierChild2" presStyleCnt="0"/>
      <dgm:spPr/>
    </dgm:pt>
    <dgm:pt modelId="{5C5B783F-9B93-46A2-A4B1-DEAC9FFF725A}" type="pres">
      <dgm:prSet presAssocID="{14726435-D283-4B81-AAC7-9623CD0C4D16}" presName="hierChild3" presStyleCnt="0"/>
      <dgm:spPr/>
    </dgm:pt>
    <dgm:pt modelId="{A53D7E42-B849-4328-B1B9-1BC000967CBC}" type="pres">
      <dgm:prSet presAssocID="{2EACDDB3-3D56-41F7-98E1-EBB14641F0F4}" presName="hierRoot1" presStyleCnt="0">
        <dgm:presLayoutVars>
          <dgm:hierBranch val="init"/>
        </dgm:presLayoutVars>
      </dgm:prSet>
      <dgm:spPr/>
    </dgm:pt>
    <dgm:pt modelId="{B92787D7-E509-452C-AFDD-D84F9285D31D}" type="pres">
      <dgm:prSet presAssocID="{2EACDDB3-3D56-41F7-98E1-EBB14641F0F4}" presName="rootComposite1" presStyleCnt="0"/>
      <dgm:spPr/>
    </dgm:pt>
    <dgm:pt modelId="{0C4C57F1-4CE4-403A-AC5C-E9AF57C76230}" type="pres">
      <dgm:prSet presAssocID="{2EACDDB3-3D56-41F7-98E1-EBB14641F0F4}" presName="rootText1" presStyleLbl="node0" presStyleIdx="1" presStyleCnt="2">
        <dgm:presLayoutVars>
          <dgm:chPref val="3"/>
        </dgm:presLayoutVars>
      </dgm:prSet>
      <dgm:spPr/>
    </dgm:pt>
    <dgm:pt modelId="{3B415029-D187-4810-B620-D9634BB29FD9}" type="pres">
      <dgm:prSet presAssocID="{2EACDDB3-3D56-41F7-98E1-EBB14641F0F4}" presName="rootConnector1" presStyleLbl="node1" presStyleIdx="0" presStyleCnt="0"/>
      <dgm:spPr/>
    </dgm:pt>
    <dgm:pt modelId="{8B295F6D-99C9-433B-B17E-E411C985741F}" type="pres">
      <dgm:prSet presAssocID="{2EACDDB3-3D56-41F7-98E1-EBB14641F0F4}" presName="hierChild2" presStyleCnt="0"/>
      <dgm:spPr/>
    </dgm:pt>
    <dgm:pt modelId="{36DDCB5D-282C-44A5-B262-BFDC7B4CC724}" type="pres">
      <dgm:prSet presAssocID="{2EACDDB3-3D56-41F7-98E1-EBB14641F0F4}" presName="hierChild3" presStyleCnt="0"/>
      <dgm:spPr/>
    </dgm:pt>
  </dgm:ptLst>
  <dgm:cxnLst>
    <dgm:cxn modelId="{F23E695F-8E3C-47D8-9516-FB968ADDB386}" type="presOf" srcId="{14726435-D283-4B81-AAC7-9623CD0C4D16}" destId="{B80872EC-FBF7-4F2A-A287-B4F6AED17862}" srcOrd="0" destOrd="0" presId="urn:microsoft.com/office/officeart/2005/8/layout/orgChart1"/>
    <dgm:cxn modelId="{1CAF5860-2F90-40F6-B47C-DA1EF64B0A8D}" type="presOf" srcId="{0AF0BBB2-9754-409B-BDCF-AB19A61AB19C}" destId="{049E79E2-FD4E-47F4-9142-AC02E60C4508}" srcOrd="0" destOrd="0" presId="urn:microsoft.com/office/officeart/2005/8/layout/orgChart1"/>
    <dgm:cxn modelId="{DCCAD999-B93D-4084-AC19-95375914AB20}" type="presOf" srcId="{14726435-D283-4B81-AAC7-9623CD0C4D16}" destId="{5CA61EE6-2E5A-4894-BA16-1B21CB2F91BA}" srcOrd="1" destOrd="0" presId="urn:microsoft.com/office/officeart/2005/8/layout/orgChart1"/>
    <dgm:cxn modelId="{7AABFDB7-587D-4CCD-8811-1E229EE0BE4C}" srcId="{0AF0BBB2-9754-409B-BDCF-AB19A61AB19C}" destId="{14726435-D283-4B81-AAC7-9623CD0C4D16}" srcOrd="0" destOrd="0" parTransId="{87BEFFF0-1658-46E6-B906-8D423DCFDCEA}" sibTransId="{FC670A85-CC1F-4CDD-83A8-087E3E7E5370}"/>
    <dgm:cxn modelId="{EC812FCA-2B73-4B35-9C9F-D744B2AB5A8E}" type="presOf" srcId="{2EACDDB3-3D56-41F7-98E1-EBB14641F0F4}" destId="{0C4C57F1-4CE4-403A-AC5C-E9AF57C76230}" srcOrd="0" destOrd="0" presId="urn:microsoft.com/office/officeart/2005/8/layout/orgChart1"/>
    <dgm:cxn modelId="{CE45F6F6-F44E-4295-9967-48CF7F8A800F}" type="presOf" srcId="{2EACDDB3-3D56-41F7-98E1-EBB14641F0F4}" destId="{3B415029-D187-4810-B620-D9634BB29FD9}" srcOrd="1" destOrd="0" presId="urn:microsoft.com/office/officeart/2005/8/layout/orgChart1"/>
    <dgm:cxn modelId="{3A8E93F9-25AA-4AE5-B97D-71873EFB9429}" srcId="{0AF0BBB2-9754-409B-BDCF-AB19A61AB19C}" destId="{2EACDDB3-3D56-41F7-98E1-EBB14641F0F4}" srcOrd="1" destOrd="0" parTransId="{16F47C9D-54CE-47B0-BCD0-95DC20079ED9}" sibTransId="{2E726DA1-3D6C-44AA-886D-2EDD594D0F2B}"/>
    <dgm:cxn modelId="{0AFF0CF3-5018-4379-9EF3-4B0C8D7F9F99}" type="presParOf" srcId="{049E79E2-FD4E-47F4-9142-AC02E60C4508}" destId="{13EC43E2-6530-4485-B3FA-119E508204FD}" srcOrd="0" destOrd="0" presId="urn:microsoft.com/office/officeart/2005/8/layout/orgChart1"/>
    <dgm:cxn modelId="{280579E1-F089-4C81-9EAB-753E136F0747}" type="presParOf" srcId="{13EC43E2-6530-4485-B3FA-119E508204FD}" destId="{0E22AA50-A460-47E2-B609-1093D43ABBF6}" srcOrd="0" destOrd="0" presId="urn:microsoft.com/office/officeart/2005/8/layout/orgChart1"/>
    <dgm:cxn modelId="{8B51F155-233C-4A51-8702-3521DA722CA9}" type="presParOf" srcId="{0E22AA50-A460-47E2-B609-1093D43ABBF6}" destId="{B80872EC-FBF7-4F2A-A287-B4F6AED17862}" srcOrd="0" destOrd="0" presId="urn:microsoft.com/office/officeart/2005/8/layout/orgChart1"/>
    <dgm:cxn modelId="{A3B63E28-74A1-41FD-BC98-800FB6EAF258}" type="presParOf" srcId="{0E22AA50-A460-47E2-B609-1093D43ABBF6}" destId="{5CA61EE6-2E5A-4894-BA16-1B21CB2F91BA}" srcOrd="1" destOrd="0" presId="urn:microsoft.com/office/officeart/2005/8/layout/orgChart1"/>
    <dgm:cxn modelId="{770D311F-E2FB-463E-B574-9D5EA4F55C87}" type="presParOf" srcId="{13EC43E2-6530-4485-B3FA-119E508204FD}" destId="{9FD6C86E-C94D-4694-AD2F-A69BFC8F143A}" srcOrd="1" destOrd="0" presId="urn:microsoft.com/office/officeart/2005/8/layout/orgChart1"/>
    <dgm:cxn modelId="{2401E105-2216-40FE-9329-808A26D82F33}" type="presParOf" srcId="{13EC43E2-6530-4485-B3FA-119E508204FD}" destId="{5C5B783F-9B93-46A2-A4B1-DEAC9FFF725A}" srcOrd="2" destOrd="0" presId="urn:microsoft.com/office/officeart/2005/8/layout/orgChart1"/>
    <dgm:cxn modelId="{5A668C93-AED1-4A3B-8335-F606F4EB677C}" type="presParOf" srcId="{049E79E2-FD4E-47F4-9142-AC02E60C4508}" destId="{A53D7E42-B849-4328-B1B9-1BC000967CBC}" srcOrd="1" destOrd="0" presId="urn:microsoft.com/office/officeart/2005/8/layout/orgChart1"/>
    <dgm:cxn modelId="{AAB4BD00-81F9-4F55-9E2F-CA99066BFC57}" type="presParOf" srcId="{A53D7E42-B849-4328-B1B9-1BC000967CBC}" destId="{B92787D7-E509-452C-AFDD-D84F9285D31D}" srcOrd="0" destOrd="0" presId="urn:microsoft.com/office/officeart/2005/8/layout/orgChart1"/>
    <dgm:cxn modelId="{21B4C265-BE7E-422C-B99B-B5EBCD394863}" type="presParOf" srcId="{B92787D7-E509-452C-AFDD-D84F9285D31D}" destId="{0C4C57F1-4CE4-403A-AC5C-E9AF57C76230}" srcOrd="0" destOrd="0" presId="urn:microsoft.com/office/officeart/2005/8/layout/orgChart1"/>
    <dgm:cxn modelId="{28A45A12-D7B9-4525-830C-D960BE9B35A2}" type="presParOf" srcId="{B92787D7-E509-452C-AFDD-D84F9285D31D}" destId="{3B415029-D187-4810-B620-D9634BB29FD9}" srcOrd="1" destOrd="0" presId="urn:microsoft.com/office/officeart/2005/8/layout/orgChart1"/>
    <dgm:cxn modelId="{13CCBBAD-8359-4755-BDAA-0160373AF62C}" type="presParOf" srcId="{A53D7E42-B849-4328-B1B9-1BC000967CBC}" destId="{8B295F6D-99C9-433B-B17E-E411C985741F}" srcOrd="1" destOrd="0" presId="urn:microsoft.com/office/officeart/2005/8/layout/orgChart1"/>
    <dgm:cxn modelId="{D6E88283-E9E9-412D-B0DF-94F290664289}" type="presParOf" srcId="{A53D7E42-B849-4328-B1B9-1BC000967CBC}" destId="{36DDCB5D-282C-44A5-B262-BFDC7B4CC724}"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522BDA-4A64-46E4-81F8-4438DCA95168}"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F3641D27-F7FB-4593-856C-3DE444BB4C9F}">
      <dgm:prSet/>
      <dgm:spPr/>
      <dgm:t>
        <a:bodyPr/>
        <a:lstStyle/>
        <a:p>
          <a:r>
            <a:rPr lang="en-GB"/>
            <a:t>UK–China negotiations require balancing trust, cultural respect, and strategic objectives.</a:t>
          </a:r>
        </a:p>
      </dgm:t>
    </dgm:pt>
    <dgm:pt modelId="{AC9C564C-C40C-4851-A0B9-43DFE77A1680}" type="parTrans" cxnId="{D5A88EFC-221B-4EAA-A5D1-4B82E61372DF}">
      <dgm:prSet/>
      <dgm:spPr/>
      <dgm:t>
        <a:bodyPr/>
        <a:lstStyle/>
        <a:p>
          <a:endParaRPr lang="en-GB"/>
        </a:p>
      </dgm:t>
    </dgm:pt>
    <dgm:pt modelId="{61BFC8E9-5044-4A13-B09E-7113DAE5D797}" type="sibTrans" cxnId="{D5A88EFC-221B-4EAA-A5D1-4B82E61372DF}">
      <dgm:prSet/>
      <dgm:spPr/>
      <dgm:t>
        <a:bodyPr/>
        <a:lstStyle/>
        <a:p>
          <a:endParaRPr lang="en-GB"/>
        </a:p>
      </dgm:t>
    </dgm:pt>
    <dgm:pt modelId="{7FF2C9BA-3F6A-49ED-B97C-FCA7F0B67AEC}">
      <dgm:prSet/>
      <dgm:spPr/>
      <dgm:t>
        <a:bodyPr/>
        <a:lstStyle/>
        <a:p>
          <a:r>
            <a:rPr lang="en-GB"/>
            <a:t>Successful deals hinge on preparation and adaptability (Spencer-Oatey, 2023).</a:t>
          </a:r>
        </a:p>
      </dgm:t>
    </dgm:pt>
    <dgm:pt modelId="{009E5537-35EF-416F-BB4E-42915B5532B7}" type="parTrans" cxnId="{0ACDFA9C-72C6-4A31-A13D-9120F018F065}">
      <dgm:prSet/>
      <dgm:spPr/>
      <dgm:t>
        <a:bodyPr/>
        <a:lstStyle/>
        <a:p>
          <a:endParaRPr lang="en-GB"/>
        </a:p>
      </dgm:t>
    </dgm:pt>
    <dgm:pt modelId="{CEAEEF17-E402-4799-A3CE-D147265351B2}" type="sibTrans" cxnId="{0ACDFA9C-72C6-4A31-A13D-9120F018F065}">
      <dgm:prSet/>
      <dgm:spPr/>
      <dgm:t>
        <a:bodyPr/>
        <a:lstStyle/>
        <a:p>
          <a:endParaRPr lang="en-GB"/>
        </a:p>
      </dgm:t>
    </dgm:pt>
    <dgm:pt modelId="{1A6ABEA7-5FFC-481D-85B7-DA04982BEC65}" type="pres">
      <dgm:prSet presAssocID="{04522BDA-4A64-46E4-81F8-4438DCA95168}" presName="CompostProcess" presStyleCnt="0">
        <dgm:presLayoutVars>
          <dgm:dir/>
          <dgm:resizeHandles val="exact"/>
        </dgm:presLayoutVars>
      </dgm:prSet>
      <dgm:spPr/>
    </dgm:pt>
    <dgm:pt modelId="{89972765-60BD-4F36-8F19-3113B426B3B6}" type="pres">
      <dgm:prSet presAssocID="{04522BDA-4A64-46E4-81F8-4438DCA95168}" presName="arrow" presStyleLbl="bgShp" presStyleIdx="0" presStyleCnt="1"/>
      <dgm:spPr/>
    </dgm:pt>
    <dgm:pt modelId="{8D2EA340-3F4D-4B56-9679-4B7E54B02BFC}" type="pres">
      <dgm:prSet presAssocID="{04522BDA-4A64-46E4-81F8-4438DCA95168}" presName="linearProcess" presStyleCnt="0"/>
      <dgm:spPr/>
    </dgm:pt>
    <dgm:pt modelId="{138923B4-5451-4688-83EE-059E0DFBC092}" type="pres">
      <dgm:prSet presAssocID="{F3641D27-F7FB-4593-856C-3DE444BB4C9F}" presName="textNode" presStyleLbl="node1" presStyleIdx="0" presStyleCnt="2">
        <dgm:presLayoutVars>
          <dgm:bulletEnabled val="1"/>
        </dgm:presLayoutVars>
      </dgm:prSet>
      <dgm:spPr/>
    </dgm:pt>
    <dgm:pt modelId="{124C44C8-0220-4ED5-9FAA-91DCCCD5803D}" type="pres">
      <dgm:prSet presAssocID="{61BFC8E9-5044-4A13-B09E-7113DAE5D797}" presName="sibTrans" presStyleCnt="0"/>
      <dgm:spPr/>
    </dgm:pt>
    <dgm:pt modelId="{AE4769E6-6E22-4081-A2E6-D8CA7838A533}" type="pres">
      <dgm:prSet presAssocID="{7FF2C9BA-3F6A-49ED-B97C-FCA7F0B67AEC}" presName="textNode" presStyleLbl="node1" presStyleIdx="1" presStyleCnt="2">
        <dgm:presLayoutVars>
          <dgm:bulletEnabled val="1"/>
        </dgm:presLayoutVars>
      </dgm:prSet>
      <dgm:spPr/>
    </dgm:pt>
  </dgm:ptLst>
  <dgm:cxnLst>
    <dgm:cxn modelId="{21D31900-CEE1-4376-A28F-761C3F3AE00A}" type="presOf" srcId="{7FF2C9BA-3F6A-49ED-B97C-FCA7F0B67AEC}" destId="{AE4769E6-6E22-4081-A2E6-D8CA7838A533}" srcOrd="0" destOrd="0" presId="urn:microsoft.com/office/officeart/2005/8/layout/hProcess9"/>
    <dgm:cxn modelId="{572AEE08-0DF3-42AB-B337-4D6E62F00A43}" type="presOf" srcId="{04522BDA-4A64-46E4-81F8-4438DCA95168}" destId="{1A6ABEA7-5FFC-481D-85B7-DA04982BEC65}" srcOrd="0" destOrd="0" presId="urn:microsoft.com/office/officeart/2005/8/layout/hProcess9"/>
    <dgm:cxn modelId="{59D1DC16-E407-4784-AC4D-64704FA4CA4A}" type="presOf" srcId="{F3641D27-F7FB-4593-856C-3DE444BB4C9F}" destId="{138923B4-5451-4688-83EE-059E0DFBC092}" srcOrd="0" destOrd="0" presId="urn:microsoft.com/office/officeart/2005/8/layout/hProcess9"/>
    <dgm:cxn modelId="{0ACDFA9C-72C6-4A31-A13D-9120F018F065}" srcId="{04522BDA-4A64-46E4-81F8-4438DCA95168}" destId="{7FF2C9BA-3F6A-49ED-B97C-FCA7F0B67AEC}" srcOrd="1" destOrd="0" parTransId="{009E5537-35EF-416F-BB4E-42915B5532B7}" sibTransId="{CEAEEF17-E402-4799-A3CE-D147265351B2}"/>
    <dgm:cxn modelId="{D5A88EFC-221B-4EAA-A5D1-4B82E61372DF}" srcId="{04522BDA-4A64-46E4-81F8-4438DCA95168}" destId="{F3641D27-F7FB-4593-856C-3DE444BB4C9F}" srcOrd="0" destOrd="0" parTransId="{AC9C564C-C40C-4851-A0B9-43DFE77A1680}" sibTransId="{61BFC8E9-5044-4A13-B09E-7113DAE5D797}"/>
    <dgm:cxn modelId="{59EDB27B-ED0C-4932-A992-985BB3B7471F}" type="presParOf" srcId="{1A6ABEA7-5FFC-481D-85B7-DA04982BEC65}" destId="{89972765-60BD-4F36-8F19-3113B426B3B6}" srcOrd="0" destOrd="0" presId="urn:microsoft.com/office/officeart/2005/8/layout/hProcess9"/>
    <dgm:cxn modelId="{142556FB-0721-49CC-8236-CCB925FE29E1}" type="presParOf" srcId="{1A6ABEA7-5FFC-481D-85B7-DA04982BEC65}" destId="{8D2EA340-3F4D-4B56-9679-4B7E54B02BFC}" srcOrd="1" destOrd="0" presId="urn:microsoft.com/office/officeart/2005/8/layout/hProcess9"/>
    <dgm:cxn modelId="{A65D5194-137A-42A9-A73F-D97EBE9D6C20}" type="presParOf" srcId="{8D2EA340-3F4D-4B56-9679-4B7E54B02BFC}" destId="{138923B4-5451-4688-83EE-059E0DFBC092}" srcOrd="0" destOrd="0" presId="urn:microsoft.com/office/officeart/2005/8/layout/hProcess9"/>
    <dgm:cxn modelId="{C97EC940-EDB3-47B9-B7FF-BE7B46C097A9}" type="presParOf" srcId="{8D2EA340-3F4D-4B56-9679-4B7E54B02BFC}" destId="{124C44C8-0220-4ED5-9FAA-91DCCCD5803D}" srcOrd="1" destOrd="0" presId="urn:microsoft.com/office/officeart/2005/8/layout/hProcess9"/>
    <dgm:cxn modelId="{5913749C-28CC-4784-8C2C-56F2E2C4A9AF}" type="presParOf" srcId="{8D2EA340-3F4D-4B56-9679-4B7E54B02BFC}" destId="{AE4769E6-6E22-4081-A2E6-D8CA7838A533}"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B796E-76B5-4452-BAC4-3E0D981B79AA}">
      <dsp:nvSpPr>
        <dsp:cNvPr id="0" name=""/>
        <dsp:cNvSpPr/>
      </dsp:nvSpPr>
      <dsp:spPr>
        <a:xfrm>
          <a:off x="0" y="58155"/>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Definition of culture</a:t>
          </a:r>
          <a:endParaRPr lang="en-GB" sz="1900" kern="1200"/>
        </a:p>
      </dsp:txBody>
      <dsp:txXfrm>
        <a:off x="22246" y="80401"/>
        <a:ext cx="9974220" cy="411223"/>
      </dsp:txXfrm>
    </dsp:sp>
    <dsp:sp modelId="{404FC84C-380F-450C-8A0C-569DEC058F28}">
      <dsp:nvSpPr>
        <dsp:cNvPr id="0" name=""/>
        <dsp:cNvSpPr/>
      </dsp:nvSpPr>
      <dsp:spPr>
        <a:xfrm>
          <a:off x="0" y="568590"/>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Theoretical framework</a:t>
          </a:r>
          <a:endParaRPr lang="en-GB" sz="1900" kern="1200"/>
        </a:p>
      </dsp:txBody>
      <dsp:txXfrm>
        <a:off x="22246" y="590836"/>
        <a:ext cx="9974220" cy="411223"/>
      </dsp:txXfrm>
    </dsp:sp>
    <dsp:sp modelId="{DF48C217-EEF1-4AA6-BF0F-0FA1F97E7DEA}">
      <dsp:nvSpPr>
        <dsp:cNvPr id="0" name=""/>
        <dsp:cNvSpPr/>
      </dsp:nvSpPr>
      <dsp:spPr>
        <a:xfrm>
          <a:off x="0" y="1079025"/>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Cultural differences UK–China</a:t>
          </a:r>
          <a:endParaRPr lang="en-GB" sz="1900" kern="1200"/>
        </a:p>
      </dsp:txBody>
      <dsp:txXfrm>
        <a:off x="22246" y="1101271"/>
        <a:ext cx="9974220" cy="411223"/>
      </dsp:txXfrm>
    </dsp:sp>
    <dsp:sp modelId="{BC249C7F-1149-4D58-98E0-95830976A9E9}">
      <dsp:nvSpPr>
        <dsp:cNvPr id="0" name=""/>
        <dsp:cNvSpPr/>
      </dsp:nvSpPr>
      <dsp:spPr>
        <a:xfrm>
          <a:off x="0" y="1589460"/>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Negotiation strategies</a:t>
          </a:r>
          <a:endParaRPr lang="en-GB" sz="1900" kern="1200"/>
        </a:p>
      </dsp:txBody>
      <dsp:txXfrm>
        <a:off x="22246" y="1611706"/>
        <a:ext cx="9974220" cy="411223"/>
      </dsp:txXfrm>
    </dsp:sp>
    <dsp:sp modelId="{2FC9247D-177F-4640-A957-7BE8EEBDA5FB}">
      <dsp:nvSpPr>
        <dsp:cNvPr id="0" name=""/>
        <dsp:cNvSpPr/>
      </dsp:nvSpPr>
      <dsp:spPr>
        <a:xfrm>
          <a:off x="0" y="2099895"/>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Importance of cultural awareness</a:t>
          </a:r>
          <a:endParaRPr lang="en-GB" sz="1900" kern="1200"/>
        </a:p>
      </dsp:txBody>
      <dsp:txXfrm>
        <a:off x="22246" y="2122141"/>
        <a:ext cx="9974220" cy="411223"/>
      </dsp:txXfrm>
    </dsp:sp>
    <dsp:sp modelId="{3286CCAB-B2DB-426F-9DB1-11168A658620}">
      <dsp:nvSpPr>
        <dsp:cNvPr id="0" name=""/>
        <dsp:cNvSpPr/>
      </dsp:nvSpPr>
      <dsp:spPr>
        <a:xfrm>
          <a:off x="0" y="2610330"/>
          <a:ext cx="10018712" cy="45571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Conclusion</a:t>
          </a:r>
          <a:endParaRPr lang="en-GB" sz="1900" kern="1200"/>
        </a:p>
      </dsp:txBody>
      <dsp:txXfrm>
        <a:off x="22246" y="2632576"/>
        <a:ext cx="9974220" cy="411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ADD2A-DDEF-412E-8ADE-4404ADFF516E}">
      <dsp:nvSpPr>
        <dsp:cNvPr id="0" name=""/>
        <dsp:cNvSpPr/>
      </dsp:nvSpPr>
      <dsp:spPr>
        <a:xfrm>
          <a:off x="2415"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0" i="0" kern="1200" baseline="0"/>
            <a:t>Culture: shared values, beliefs, and norms influencing behaviour (Spencer-Oatey &amp; Kádár, 2021).</a:t>
          </a:r>
          <a:endParaRPr lang="en-GB" sz="3100" kern="1200"/>
        </a:p>
      </dsp:txBody>
      <dsp:txXfrm>
        <a:off x="2415" y="429308"/>
        <a:ext cx="4531168" cy="2265584"/>
      </dsp:txXfrm>
    </dsp:sp>
    <dsp:sp modelId="{BFB60BB5-DB55-44D8-B72C-095A90A197B9}">
      <dsp:nvSpPr>
        <dsp:cNvPr id="0" name=""/>
        <dsp:cNvSpPr/>
      </dsp:nvSpPr>
      <dsp:spPr>
        <a:xfrm>
          <a:off x="5485129"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0" i="0" kern="1200" baseline="0"/>
            <a:t>Elements: language, communication styles, hierarchy, attitudes to time (Leung &amp; Van de Vijver, 2021).</a:t>
          </a:r>
          <a:endParaRPr lang="en-GB" sz="3100" kern="1200"/>
        </a:p>
      </dsp:txBody>
      <dsp:txXfrm>
        <a:off x="5485129" y="429308"/>
        <a:ext cx="4531168" cy="2265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F65A2-0BB6-4114-86D9-D35505E4A317}">
      <dsp:nvSpPr>
        <dsp:cNvPr id="0" name=""/>
        <dsp:cNvSpPr/>
      </dsp:nvSpPr>
      <dsp:spPr>
        <a:xfrm>
          <a:off x="2228564" y="0"/>
          <a:ext cx="4836160" cy="4836160"/>
        </a:xfrm>
        <a:prstGeom prst="triangl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E8ED2A-578D-4B86-904F-08421D8BE815}">
      <dsp:nvSpPr>
        <dsp:cNvPr id="0" name=""/>
        <dsp:cNvSpPr/>
      </dsp:nvSpPr>
      <dsp:spPr>
        <a:xfrm>
          <a:off x="4646644" y="484088"/>
          <a:ext cx="3143504" cy="1719103"/>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a:t>Hofstede’s Cultural Dimensions</a:t>
          </a:r>
          <a:r>
            <a:rPr lang="en-US" sz="2000" b="0" i="0" kern="1200" baseline="0"/>
            <a:t>: power distance, collectivism, uncertainty avoidance (Liu et al., 2016).</a:t>
          </a:r>
          <a:endParaRPr lang="en-GB" sz="2000" kern="1200"/>
        </a:p>
      </dsp:txBody>
      <dsp:txXfrm>
        <a:off x="4730564" y="568008"/>
        <a:ext cx="2975664" cy="1551263"/>
      </dsp:txXfrm>
    </dsp:sp>
    <dsp:sp modelId="{6263B93B-CB74-44C4-B66B-B88076A56696}">
      <dsp:nvSpPr>
        <dsp:cNvPr id="0" name=""/>
        <dsp:cNvSpPr/>
      </dsp:nvSpPr>
      <dsp:spPr>
        <a:xfrm>
          <a:off x="4646644" y="2418080"/>
          <a:ext cx="3143504" cy="1719103"/>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baseline="0"/>
            <a:t>Hall’s Context Theory</a:t>
          </a:r>
          <a:r>
            <a:rPr lang="en-US" sz="2000" b="0" i="0" kern="1200" baseline="0"/>
            <a:t>: high-context (China) vs. low-context (UK) communication (Spencer-Oatey, 2023).</a:t>
          </a:r>
          <a:endParaRPr lang="en-GB" sz="2000" kern="1200"/>
        </a:p>
      </dsp:txBody>
      <dsp:txXfrm>
        <a:off x="4730564" y="2502000"/>
        <a:ext cx="2975664" cy="15512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AFE50-8B9E-43AA-A12B-EF47A816E2AD}">
      <dsp:nvSpPr>
        <dsp:cNvPr id="0" name=""/>
        <dsp:cNvSpPr/>
      </dsp:nvSpPr>
      <dsp:spPr>
        <a:xfrm>
          <a:off x="1222" y="449181"/>
          <a:ext cx="4451674" cy="222583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US" sz="3000" b="1" i="0" kern="1200" baseline="0"/>
            <a:t>Communication Style</a:t>
          </a:r>
          <a:r>
            <a:rPr lang="en-US" sz="3000" b="0" i="0" kern="1200" baseline="0"/>
            <a:t>: China—indirect &amp; implicit; UK—direct &amp; explicit (Huang &amp; Wu, 2016).</a:t>
          </a:r>
          <a:endParaRPr lang="en-GB" sz="3000" kern="1200"/>
        </a:p>
      </dsp:txBody>
      <dsp:txXfrm>
        <a:off x="66415" y="514374"/>
        <a:ext cx="4321288" cy="2095451"/>
      </dsp:txXfrm>
    </dsp:sp>
    <dsp:sp modelId="{99D7587C-8070-417F-98CE-1F1B675C00E4}">
      <dsp:nvSpPr>
        <dsp:cNvPr id="0" name=""/>
        <dsp:cNvSpPr/>
      </dsp:nvSpPr>
      <dsp:spPr>
        <a:xfrm>
          <a:off x="5565815" y="449181"/>
          <a:ext cx="4451674" cy="222583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US" sz="3000" b="1" i="0" kern="1200" baseline="0"/>
            <a:t>Decision-Making</a:t>
          </a:r>
          <a:r>
            <a:rPr lang="en-US" sz="3000" b="0" i="0" kern="1200" baseline="0"/>
            <a:t>: China—consensus-driven; UK—individual authority (Lee et al., 2019).</a:t>
          </a:r>
          <a:endParaRPr lang="en-GB" sz="3000" kern="1200"/>
        </a:p>
      </dsp:txBody>
      <dsp:txXfrm>
        <a:off x="5631008" y="514374"/>
        <a:ext cx="4321288" cy="20954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3510F-5AFD-44AF-94A5-14BCD68F5048}">
      <dsp:nvSpPr>
        <dsp:cNvPr id="0" name=""/>
        <dsp:cNvSpPr/>
      </dsp:nvSpPr>
      <dsp:spPr>
        <a:xfrm>
          <a:off x="0" y="0"/>
          <a:ext cx="3124200" cy="3124200"/>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A7AD0-BB55-4CA3-ADC6-FC67811A47FE}">
      <dsp:nvSpPr>
        <dsp:cNvPr id="0" name=""/>
        <dsp:cNvSpPr/>
      </dsp:nvSpPr>
      <dsp:spPr>
        <a:xfrm>
          <a:off x="1562100" y="0"/>
          <a:ext cx="8456612" cy="31242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i="0" kern="1200" baseline="0"/>
            <a:t>Relationship Building</a:t>
          </a:r>
          <a:r>
            <a:rPr lang="en-US" sz="3500" b="0" i="0" kern="1200" baseline="0"/>
            <a:t>: importance of </a:t>
          </a:r>
          <a:r>
            <a:rPr lang="en-US" sz="3500" b="0" i="1" kern="1200" baseline="0"/>
            <a:t>guanxi</a:t>
          </a:r>
          <a:r>
            <a:rPr lang="en-US" sz="3500" b="0" i="0" kern="1200" baseline="0"/>
            <a:t> in China (Liu et al., 2021).</a:t>
          </a:r>
          <a:endParaRPr lang="en-GB" sz="3500" kern="1200"/>
        </a:p>
      </dsp:txBody>
      <dsp:txXfrm>
        <a:off x="1562100" y="0"/>
        <a:ext cx="8456612" cy="1483995"/>
      </dsp:txXfrm>
    </dsp:sp>
    <dsp:sp modelId="{C26F46B5-1741-4516-B389-99E289B12790}">
      <dsp:nvSpPr>
        <dsp:cNvPr id="0" name=""/>
        <dsp:cNvSpPr/>
      </dsp:nvSpPr>
      <dsp:spPr>
        <a:xfrm>
          <a:off x="820102" y="1483995"/>
          <a:ext cx="1483995" cy="1483995"/>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D014CE-EF95-403D-B2DE-A12C10D7F220}">
      <dsp:nvSpPr>
        <dsp:cNvPr id="0" name=""/>
        <dsp:cNvSpPr/>
      </dsp:nvSpPr>
      <dsp:spPr>
        <a:xfrm>
          <a:off x="1562100" y="1483995"/>
          <a:ext cx="8456612" cy="1483995"/>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i="0" kern="1200" baseline="0"/>
            <a:t>Concept of Time</a:t>
          </a:r>
          <a:r>
            <a:rPr lang="en-US" sz="3500" b="0" i="0" kern="1200" baseline="0"/>
            <a:t>: long-term orientation in China vs. short-term in UK (Zhu et al., 2016).</a:t>
          </a:r>
          <a:endParaRPr lang="en-GB" sz="3500" kern="1200"/>
        </a:p>
      </dsp:txBody>
      <dsp:txXfrm>
        <a:off x="1562100" y="1483995"/>
        <a:ext cx="8456612" cy="14839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D1B93-6826-4C47-87CC-3AC1835F7D2A}">
      <dsp:nvSpPr>
        <dsp:cNvPr id="0" name=""/>
        <dsp:cNvSpPr/>
      </dsp:nvSpPr>
      <dsp:spPr>
        <a:xfrm>
          <a:off x="2781073" y="130"/>
          <a:ext cx="4456566" cy="178262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a:lnSpc>
              <a:spcPct val="90000"/>
            </a:lnSpc>
            <a:spcBef>
              <a:spcPct val="0"/>
            </a:spcBef>
            <a:spcAft>
              <a:spcPct val="35000"/>
            </a:spcAft>
            <a:buNone/>
          </a:pPr>
          <a:r>
            <a:rPr lang="en-US" sz="2500" b="0" i="0" kern="1200" baseline="0"/>
            <a:t>Build trust before discussing business (Spencer-Oatey, Franklin &amp; Lazidou, 2022).</a:t>
          </a:r>
          <a:endParaRPr lang="en-GB" sz="2500" kern="1200"/>
        </a:p>
      </dsp:txBody>
      <dsp:txXfrm>
        <a:off x="3672386" y="130"/>
        <a:ext cx="2673940" cy="1782626"/>
      </dsp:txXfrm>
    </dsp:sp>
    <dsp:sp modelId="{934A0F47-DA06-42DC-B00D-96BB5F2ED815}">
      <dsp:nvSpPr>
        <dsp:cNvPr id="0" name=""/>
        <dsp:cNvSpPr/>
      </dsp:nvSpPr>
      <dsp:spPr>
        <a:xfrm>
          <a:off x="2781073" y="2032324"/>
          <a:ext cx="4456566" cy="178262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a:lnSpc>
              <a:spcPct val="90000"/>
            </a:lnSpc>
            <a:spcBef>
              <a:spcPct val="0"/>
            </a:spcBef>
            <a:spcAft>
              <a:spcPct val="35000"/>
            </a:spcAft>
            <a:buNone/>
          </a:pPr>
          <a:r>
            <a:rPr lang="en-US" sz="2500" b="0" i="0" kern="1200" baseline="0"/>
            <a:t>Show respect for hierarchy and formal protocols (Lee et al., 2023).</a:t>
          </a:r>
          <a:endParaRPr lang="en-GB" sz="2500" kern="1200"/>
        </a:p>
      </dsp:txBody>
      <dsp:txXfrm>
        <a:off x="3672386" y="2032324"/>
        <a:ext cx="2673940" cy="17826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68368-E258-48CE-A5EF-B9909933C05E}">
      <dsp:nvSpPr>
        <dsp:cNvPr id="0" name=""/>
        <dsp:cNvSpPr/>
      </dsp:nvSpPr>
      <dsp:spPr>
        <a:xfrm>
          <a:off x="2415"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US" sz="3800" b="0" i="0" kern="1200" baseline="0"/>
            <a:t>Adapt communication to high-context cues (Zhu &amp; Anagondahalli, 2024).</a:t>
          </a:r>
          <a:endParaRPr lang="en-GB" sz="3800" kern="1200"/>
        </a:p>
      </dsp:txBody>
      <dsp:txXfrm>
        <a:off x="2415" y="429308"/>
        <a:ext cx="4531168" cy="2265584"/>
      </dsp:txXfrm>
    </dsp:sp>
    <dsp:sp modelId="{78F968F4-760C-4DFC-B844-C25A39E96AFE}">
      <dsp:nvSpPr>
        <dsp:cNvPr id="0" name=""/>
        <dsp:cNvSpPr/>
      </dsp:nvSpPr>
      <dsp:spPr>
        <a:xfrm>
          <a:off x="5485129"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US" sz="3800" b="0" i="0" kern="1200" baseline="0"/>
            <a:t>Use culturally aware mediators or bicultural brokers (Lee et al., 2019).</a:t>
          </a:r>
          <a:endParaRPr lang="en-GB" sz="3800" kern="1200"/>
        </a:p>
      </dsp:txBody>
      <dsp:txXfrm>
        <a:off x="5485129" y="429308"/>
        <a:ext cx="4531168" cy="22655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72EC-FBF7-4F2A-A287-B4F6AED17862}">
      <dsp:nvSpPr>
        <dsp:cNvPr id="0" name=""/>
        <dsp:cNvSpPr/>
      </dsp:nvSpPr>
      <dsp:spPr>
        <a:xfrm>
          <a:off x="2415"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US" sz="3900" b="0" i="0" kern="1200" baseline="0"/>
            <a:t>Reduces misunderstandings and conflict (Liu et al., 2016).</a:t>
          </a:r>
          <a:endParaRPr lang="en-GB" sz="3900" kern="1200"/>
        </a:p>
      </dsp:txBody>
      <dsp:txXfrm>
        <a:off x="2415" y="429308"/>
        <a:ext cx="4531168" cy="2265584"/>
      </dsp:txXfrm>
    </dsp:sp>
    <dsp:sp modelId="{0C4C57F1-4CE4-403A-AC5C-E9AF57C76230}">
      <dsp:nvSpPr>
        <dsp:cNvPr id="0" name=""/>
        <dsp:cNvSpPr/>
      </dsp:nvSpPr>
      <dsp:spPr>
        <a:xfrm>
          <a:off x="5485129" y="429308"/>
          <a:ext cx="4531168" cy="226558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US" sz="3900" b="0" i="0" kern="1200" baseline="0"/>
            <a:t>Enhances long-term diplomatic and business relations (Yuan, 2024).</a:t>
          </a:r>
          <a:endParaRPr lang="en-GB" sz="3900" kern="1200"/>
        </a:p>
      </dsp:txBody>
      <dsp:txXfrm>
        <a:off x="5485129" y="429308"/>
        <a:ext cx="4531168" cy="22655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72765-60BD-4F36-8F19-3113B426B3B6}">
      <dsp:nvSpPr>
        <dsp:cNvPr id="0" name=""/>
        <dsp:cNvSpPr/>
      </dsp:nvSpPr>
      <dsp:spPr>
        <a:xfrm>
          <a:off x="751403" y="0"/>
          <a:ext cx="8515906" cy="31242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923B4-5451-4688-83EE-059E0DFBC092}">
      <dsp:nvSpPr>
        <dsp:cNvPr id="0" name=""/>
        <dsp:cNvSpPr/>
      </dsp:nvSpPr>
      <dsp:spPr>
        <a:xfrm>
          <a:off x="785769" y="937260"/>
          <a:ext cx="4101410" cy="12496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UK–China negotiations require balancing trust, cultural respect, and strategic objectives.</a:t>
          </a:r>
        </a:p>
      </dsp:txBody>
      <dsp:txXfrm>
        <a:off x="846773" y="998264"/>
        <a:ext cx="3979402" cy="1127672"/>
      </dsp:txXfrm>
    </dsp:sp>
    <dsp:sp modelId="{AE4769E6-6E22-4081-A2E6-D8CA7838A533}">
      <dsp:nvSpPr>
        <dsp:cNvPr id="0" name=""/>
        <dsp:cNvSpPr/>
      </dsp:nvSpPr>
      <dsp:spPr>
        <a:xfrm>
          <a:off x="5131532" y="937260"/>
          <a:ext cx="4101410" cy="12496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Successful deals hinge on preparation and adaptability (Spencer-Oatey, 2023).</a:t>
          </a:r>
        </a:p>
      </dsp:txBody>
      <dsp:txXfrm>
        <a:off x="5192536" y="998264"/>
        <a:ext cx="3979402" cy="11276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6C2618-4419-4C79-A4A4-C2799AED4637}" type="datetimeFigureOut">
              <a:rPr lang="en-GB" smtClean="0"/>
              <a:t>15/08/2025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25D6-1083-4E54-86B3-0A78E374F2C6}" type="slidenum">
              <a:rPr lang="en-GB" smtClean="0"/>
              <a:t>‹#›</a:t>
            </a:fld>
            <a:endParaRPr lang="en-GB"/>
          </a:p>
        </p:txBody>
      </p:sp>
    </p:spTree>
    <p:extLst>
      <p:ext uri="{BB962C8B-B14F-4D97-AF65-F5344CB8AC3E}">
        <p14:creationId xmlns:p14="http://schemas.microsoft.com/office/powerpoint/2010/main" val="1727853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SimSun" panose="02010600030101010101" pitchFamily="2" charset="-122"/>
              </a:rPr>
              <a:t>This presentation has addressed on the complexities of all the cross-cultural negotiations between a UK-based company and for a Chinese firm. It begins even by defining culture and for its core elements before the exploration of theoretical frameworks that underpinning the intercultural business communication. It then analyses all the specific cultural differences between the UK and China that can ultimate influence on the negotiation outcomes. The discussion can proceed to the outlined strategies that can enhance the negotiation success, followed by an examination of the importance of all the cultural awareness and adaptability in case of sustaining business relationships. The presentation has concluded with a brief summary of the key recommendations for ultimately achieving a mutually beneficial level of strategic partnership.</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2</a:t>
            </a:fld>
            <a:endParaRPr lang="en-GB"/>
          </a:p>
        </p:txBody>
      </p:sp>
    </p:spTree>
    <p:extLst>
      <p:ext uri="{BB962C8B-B14F-4D97-AF65-F5344CB8AC3E}">
        <p14:creationId xmlns:p14="http://schemas.microsoft.com/office/powerpoint/2010/main" val="3911596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Culture can be properly understood as the shared patterns of all the behaviours, values, beliefs, and norms that can focus on shaping social interactions and guide individuals’ perceptions of the whole world (Spencer-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&amp; </a:t>
            </a:r>
            <a:r>
              <a:rPr lang="en-GB" sz="1800" kern="100" dirty="0" err="1">
                <a:effectLst/>
                <a:latin typeface="Times New Roman" panose="02020603050405020304" pitchFamily="18" charset="0"/>
                <a:ea typeface="SimSun" panose="02010600030101010101" pitchFamily="2" charset="-122"/>
              </a:rPr>
              <a:t>Kádár</a:t>
            </a:r>
            <a:r>
              <a:rPr lang="en-GB" sz="1800" kern="100" dirty="0">
                <a:effectLst/>
                <a:latin typeface="Times New Roman" panose="02020603050405020304" pitchFamily="18" charset="0"/>
                <a:ea typeface="SimSun" panose="02010600030101010101" pitchFamily="2" charset="-122"/>
              </a:rPr>
              <a:t>, 2021). In an international level of business context, culture is a critical or crucial determinant of communication practices for decision-making processes and for proper relationship management.</a:t>
            </a:r>
          </a:p>
          <a:p>
            <a:pPr algn="just">
              <a:lnSpc>
                <a:spcPct val="150000"/>
              </a:lnSpc>
            </a:pPr>
            <a:r>
              <a:rPr lang="en-GB" sz="1800" kern="100" dirty="0">
                <a:effectLst/>
                <a:latin typeface="Times New Roman" panose="02020603050405020304" pitchFamily="18" charset="0"/>
                <a:ea typeface="SimSun" panose="02010600030101010101" pitchFamily="2" charset="-122"/>
              </a:rPr>
              <a:t>Core elements of all the culture include language, non-verbal communication, social norms, values and the attitudes towards the hierarchy (Leung &amp; Van de </a:t>
            </a:r>
            <a:r>
              <a:rPr lang="en-GB" sz="1800" kern="100" dirty="0" err="1">
                <a:effectLst/>
                <a:latin typeface="Times New Roman" panose="02020603050405020304" pitchFamily="18" charset="0"/>
                <a:ea typeface="SimSun" panose="02010600030101010101" pitchFamily="2" charset="-122"/>
              </a:rPr>
              <a:t>Vijver</a:t>
            </a:r>
            <a:r>
              <a:rPr lang="en-GB" sz="1800" kern="100" dirty="0">
                <a:effectLst/>
                <a:latin typeface="Times New Roman" panose="02020603050405020304" pitchFamily="18" charset="0"/>
                <a:ea typeface="SimSun" panose="02010600030101010101" pitchFamily="2" charset="-122"/>
              </a:rPr>
              <a:t>, 2021). These elements can influence how business professionals can interpret messages, then to respond to authority, and to engage in negotiations. For example, the differences in attitudes towards all the formality can affect on the meeting protocols and on the tone of correspondence.</a:t>
            </a:r>
          </a:p>
          <a:p>
            <a:r>
              <a:rPr lang="en-GB" sz="1800" dirty="0">
                <a:effectLst/>
                <a:latin typeface="Times New Roman" panose="02020603050405020304" pitchFamily="18" charset="0"/>
                <a:ea typeface="SimSun" panose="02010600030101010101" pitchFamily="2" charset="-122"/>
              </a:rPr>
              <a:t>Furthermore, culture is even dynamic and adaptive. While deeply rooted on the traditions persist, external influences even such as globalisation and digital communication continuously reshape on their cultural expressions (Leung &amp; Van de </a:t>
            </a:r>
            <a:r>
              <a:rPr lang="en-GB" sz="1800" dirty="0" err="1">
                <a:effectLst/>
                <a:latin typeface="Times New Roman" panose="02020603050405020304" pitchFamily="18" charset="0"/>
                <a:ea typeface="SimSun" panose="02010600030101010101" pitchFamily="2" charset="-122"/>
              </a:rPr>
              <a:t>Vijver</a:t>
            </a:r>
            <a:r>
              <a:rPr lang="en-GB" sz="1800" dirty="0">
                <a:effectLst/>
                <a:latin typeface="Times New Roman" panose="02020603050405020304" pitchFamily="18" charset="0"/>
                <a:ea typeface="SimSun" panose="02010600030101010101" pitchFamily="2" charset="-122"/>
              </a:rPr>
              <a:t>, 2021). Recognising these cultural components is even a prerequisite for ultimately managing cross-cultural negotiations effectively, as they can frame expectations and can shape interpersonal interactions.</a:t>
            </a:r>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3</a:t>
            </a:fld>
            <a:endParaRPr lang="en-GB"/>
          </a:p>
        </p:txBody>
      </p:sp>
    </p:spTree>
    <p:extLst>
      <p:ext uri="{BB962C8B-B14F-4D97-AF65-F5344CB8AC3E}">
        <p14:creationId xmlns:p14="http://schemas.microsoft.com/office/powerpoint/2010/main" val="2321264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Two theoretical perspectives can provide valuable insight into the UK–China business negotiations: first one is Hofstede’s Cultural Dimensions Theory and second one is Hall’s High- and Low-Context Communication Theory.</a:t>
            </a:r>
          </a:p>
          <a:p>
            <a:pPr algn="just">
              <a:lnSpc>
                <a:spcPct val="150000"/>
              </a:lnSpc>
            </a:pPr>
            <a:r>
              <a:rPr lang="en-GB" sz="1800" kern="100" dirty="0">
                <a:effectLst/>
                <a:latin typeface="Times New Roman" panose="02020603050405020304" pitchFamily="18" charset="0"/>
                <a:ea typeface="SimSun" panose="02010600030101010101" pitchFamily="2" charset="-122"/>
              </a:rPr>
              <a:t>Hofstede’s framework is highlighting on the cultural variables such as power distance, then individualism versus collectivism, and on the long-term orientation (Liu et al., 2016). China typically can exhibit on the high-power distance, where hierarchical structures are even respected, and for collectivist tendencies, where group consensus is properly valued. In contrast, the UK has lowered the power distance and a more individualistic orientation, where autonomy and all the personal initiatives are encouraged.</a:t>
            </a:r>
          </a:p>
          <a:p>
            <a:pPr algn="just">
              <a:lnSpc>
                <a:spcPct val="150000"/>
              </a:lnSpc>
            </a:pPr>
            <a:r>
              <a:rPr lang="en-GB" sz="1800" kern="100" dirty="0">
                <a:effectLst/>
                <a:latin typeface="Times New Roman" panose="02020603050405020304" pitchFamily="18" charset="0"/>
                <a:ea typeface="SimSun" panose="02010600030101010101" pitchFamily="2" charset="-122"/>
              </a:rPr>
              <a:t>Hall’s theory can distinguish between the high-context and low-context communication styles (Spencer-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2023). High-context cultures such as China can rely heavily on the implicit cues, non-verbal signals, and for the shared understanding. Low-context cultures, such as the UK can depend more on explicit again on direct communication. Misinterpretation can arise when negotiators from these differing contexts are even failed to adjust their communication style to suit all the cultural environment.</a:t>
            </a:r>
          </a:p>
          <a:p>
            <a:pPr algn="just">
              <a:lnSpc>
                <a:spcPct val="150000"/>
              </a:lnSpc>
            </a:pPr>
            <a:r>
              <a:rPr lang="en-GB" sz="1800" kern="100" dirty="0">
                <a:effectLst/>
                <a:latin typeface="Times New Roman" panose="02020603050405020304" pitchFamily="18" charset="0"/>
                <a:ea typeface="SimSun" panose="02010600030101010101" pitchFamily="2" charset="-122"/>
              </a:rPr>
              <a:t>Applying these theories to the negotiation planning can allow for a systematic approach to anticipating challenges and for the adaption for the strategies to achieve alignment.</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4</a:t>
            </a:fld>
            <a:endParaRPr lang="en-GB"/>
          </a:p>
        </p:txBody>
      </p:sp>
    </p:spTree>
    <p:extLst>
      <p:ext uri="{BB962C8B-B14F-4D97-AF65-F5344CB8AC3E}">
        <p14:creationId xmlns:p14="http://schemas.microsoft.com/office/powerpoint/2010/main" val="1063349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One significant difference existing between the UK and China lies in case of communication style. Chinese business culture related issues favour indirect, nuanced expression in order to maintain harmony and then to avoid open confrontation, a practice rooted in case of Confucian values (Huang and Wu, 2016). Conversely, UK business culture can tend toward direct, explicit language which can be even perceived as overly blunt by these Chinese counterparts. This divergence can lead here to misunderstandings or unintended offence if it is not managed carefully.</a:t>
            </a:r>
          </a:p>
          <a:p>
            <a:pPr algn="just">
              <a:lnSpc>
                <a:spcPct val="150000"/>
              </a:lnSpc>
            </a:pPr>
            <a:r>
              <a:rPr lang="en-GB" sz="1800" kern="100" dirty="0">
                <a:effectLst/>
                <a:latin typeface="Times New Roman" panose="02020603050405020304" pitchFamily="18" charset="0"/>
                <a:ea typeface="SimSun" panose="02010600030101010101" pitchFamily="2" charset="-122"/>
              </a:rPr>
              <a:t>Decision-making processes also can vary. In China, major business decisions even can follow a consensus-building process even within all the hierarchical structures, where senior leaders’ approval is enough critical (Lee et al., 2019). The UK, while valuing input often can permit all the individual managers significant authority in order to make final decisions. Failure to recognise this difference can ultimately result in frustration over perceived delays or conversely, in case of misjudging the authority of the negotiating counterpart.</a:t>
            </a:r>
          </a:p>
          <a:p>
            <a:pPr algn="just">
              <a:lnSpc>
                <a:spcPct val="150000"/>
              </a:lnSpc>
            </a:pPr>
            <a:r>
              <a:rPr lang="en-GB" sz="1800" kern="100" dirty="0">
                <a:effectLst/>
                <a:latin typeface="Times New Roman" panose="02020603050405020304" pitchFamily="18" charset="0"/>
                <a:ea typeface="SimSun" panose="02010600030101010101" pitchFamily="2" charset="-122"/>
              </a:rPr>
              <a:t>These differences can underline the need for adaptive communication-based strategies and for accurate mapping of decision-making authority during the negotiations.</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5</a:t>
            </a:fld>
            <a:endParaRPr lang="en-GB"/>
          </a:p>
        </p:txBody>
      </p:sp>
    </p:spTree>
    <p:extLst>
      <p:ext uri="{BB962C8B-B14F-4D97-AF65-F5344CB8AC3E}">
        <p14:creationId xmlns:p14="http://schemas.microsoft.com/office/powerpoint/2010/main" val="439552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Relationship-building, or </a:t>
            </a:r>
            <a:r>
              <a:rPr lang="en-GB" sz="1800" i="1" kern="100" dirty="0">
                <a:effectLst/>
                <a:latin typeface="Times New Roman" panose="02020603050405020304" pitchFamily="18" charset="0"/>
                <a:ea typeface="SimSun" panose="02010600030101010101" pitchFamily="2" charset="-122"/>
              </a:rPr>
              <a:t>guanxi</a:t>
            </a:r>
            <a:r>
              <a:rPr lang="en-GB" sz="1800" kern="100" dirty="0">
                <a:effectLst/>
                <a:latin typeface="Times New Roman" panose="02020603050405020304" pitchFamily="18" charset="0"/>
                <a:ea typeface="SimSun" panose="02010600030101010101" pitchFamily="2" charset="-122"/>
              </a:rPr>
              <a:t> is a cornerstone of the Chinese business culture, where personal trust and all the reciprocal obligations are prerequisites in order to formal agreements (Liu et al., 2021). In the UK, while relationships may matter, negotiations can proceed here more quickly to contractual details without the extensive personal familiarity. For Chinese partners, bypassing the relationship-building phases may signal on a lack of commitment to secure the long-term collaboration.</a:t>
            </a:r>
          </a:p>
          <a:p>
            <a:pPr algn="just">
              <a:lnSpc>
                <a:spcPct val="150000"/>
              </a:lnSpc>
            </a:pPr>
            <a:r>
              <a:rPr lang="en-GB" sz="1800" kern="100" dirty="0">
                <a:effectLst/>
                <a:latin typeface="Times New Roman" panose="02020603050405020304" pitchFamily="18" charset="0"/>
                <a:ea typeface="SimSun" panose="02010600030101010101" pitchFamily="2" charset="-122"/>
              </a:rPr>
              <a:t>Time orientation also can differ significantly and China’s long-term orientation, emphasising patience and on the sustained commitment, contrasts with the UK’s relatively short-term related to the results-driven approach (Zhu et al., 2016). Negotiators must align all the expectations on timelines, performance milestones and to review the processes to avoid misalignment in case of project pacing and for investment horizons.</a:t>
            </a:r>
          </a:p>
          <a:p>
            <a:pPr algn="just">
              <a:lnSpc>
                <a:spcPct val="150000"/>
              </a:lnSpc>
            </a:pPr>
            <a:r>
              <a:rPr lang="en-GB" sz="1800" kern="100" dirty="0">
                <a:effectLst/>
                <a:latin typeface="Times New Roman" panose="02020603050405020304" pitchFamily="18" charset="0"/>
                <a:ea typeface="SimSun" panose="02010600030101010101" pitchFamily="2" charset="-122"/>
              </a:rPr>
              <a:t>These cultural factors and all the relationship expectations and time perspectives are enough central to trust development, which in turn affect on the willingness to share information and ultimately to make concessions.</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6</a:t>
            </a:fld>
            <a:endParaRPr lang="en-GB"/>
          </a:p>
        </p:txBody>
      </p:sp>
    </p:spTree>
    <p:extLst>
      <p:ext uri="{BB962C8B-B14F-4D97-AF65-F5344CB8AC3E}">
        <p14:creationId xmlns:p14="http://schemas.microsoft.com/office/powerpoint/2010/main" val="625184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Building trust prior to all the addressing substantive business issues is enough essential in the Chinese context (Spencer-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Franklin and </a:t>
            </a:r>
            <a:r>
              <a:rPr lang="en-GB" sz="1800" kern="100" dirty="0" err="1">
                <a:effectLst/>
                <a:latin typeface="Times New Roman" panose="02020603050405020304" pitchFamily="18" charset="0"/>
                <a:ea typeface="SimSun" panose="02010600030101010101" pitchFamily="2" charset="-122"/>
              </a:rPr>
              <a:t>Lazidou</a:t>
            </a:r>
            <a:r>
              <a:rPr lang="en-GB" sz="1800" kern="100" dirty="0">
                <a:effectLst/>
                <a:latin typeface="Times New Roman" panose="02020603050405020304" pitchFamily="18" charset="0"/>
                <a:ea typeface="SimSun" panose="02010600030101010101" pitchFamily="2" charset="-122"/>
              </a:rPr>
              <a:t>, 2022). Social engagements in exchange of gifts within ethical limits, and for the demonstrations of mutual respect form the foundation for the productive negotiations. Such trust serves as a safeguard against all the potential misunderstandings and reinforces the perception of all the partnership rather than opportunism.</a:t>
            </a:r>
          </a:p>
          <a:p>
            <a:pPr algn="just">
              <a:lnSpc>
                <a:spcPct val="150000"/>
              </a:lnSpc>
            </a:pPr>
            <a:r>
              <a:rPr lang="en-GB" sz="1800" kern="100" dirty="0">
                <a:effectLst/>
                <a:latin typeface="Times New Roman" panose="02020603050405020304" pitchFamily="18" charset="0"/>
                <a:ea typeface="SimSun" panose="02010600030101010101" pitchFamily="2" charset="-122"/>
              </a:rPr>
              <a:t>Respect for the given hierarchy should also be a core element of the negotiation planning (Lee et al., 2023). Addressing the most senior person in case of the room, using appropriate titles, and following all the formal meeting protocols signal can create respect for authority and cultural norms. Missteps in case of this area can inadvertently reduce the credibility and negotiating power.</a:t>
            </a:r>
          </a:p>
          <a:p>
            <a:pPr algn="just">
              <a:lnSpc>
                <a:spcPct val="150000"/>
              </a:lnSpc>
            </a:pPr>
            <a:r>
              <a:rPr lang="en-GB" sz="1800" kern="100" dirty="0">
                <a:effectLst/>
                <a:latin typeface="Times New Roman" panose="02020603050405020304" pitchFamily="18" charset="0"/>
                <a:ea typeface="SimSun" panose="02010600030101010101" pitchFamily="2" charset="-122"/>
              </a:rPr>
              <a:t>Incorporating these strategies can require both of the preparation and an ongoing commitment to cultural sensitivity throughout all the negotiation process.</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7</a:t>
            </a:fld>
            <a:endParaRPr lang="en-GB"/>
          </a:p>
        </p:txBody>
      </p:sp>
    </p:spTree>
    <p:extLst>
      <p:ext uri="{BB962C8B-B14F-4D97-AF65-F5344CB8AC3E}">
        <p14:creationId xmlns:p14="http://schemas.microsoft.com/office/powerpoint/2010/main" val="448185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Adapting all the communication to a high-context environment involves the attentiveness to tone, then non-verbal signals and implied meanings (Zhu and </a:t>
            </a:r>
            <a:r>
              <a:rPr lang="en-GB" sz="1800" kern="100" dirty="0" err="1">
                <a:effectLst/>
                <a:latin typeface="Times New Roman" panose="02020603050405020304" pitchFamily="18" charset="0"/>
                <a:ea typeface="SimSun" panose="02010600030101010101" pitchFamily="2" charset="-122"/>
              </a:rPr>
              <a:t>Anagondahalli</a:t>
            </a:r>
            <a:r>
              <a:rPr lang="en-GB" sz="1800" kern="100" dirty="0">
                <a:effectLst/>
                <a:latin typeface="Times New Roman" panose="02020603050405020304" pitchFamily="18" charset="0"/>
                <a:ea typeface="SimSun" panose="02010600030101010101" pitchFamily="2" charset="-122"/>
              </a:rPr>
              <a:t>, 2024). Overly explicit base of statements or aggressive bargaining tactics may be perceived even as disrespectful. Instead, negotiators should focus on the subtle persuasion, offering proposals in ways that can allow the other party to save face.</a:t>
            </a:r>
          </a:p>
          <a:p>
            <a:pPr algn="just">
              <a:lnSpc>
                <a:spcPct val="150000"/>
              </a:lnSpc>
            </a:pPr>
            <a:r>
              <a:rPr lang="en-GB" sz="1800" kern="100" dirty="0">
                <a:effectLst/>
                <a:latin typeface="Times New Roman" panose="02020603050405020304" pitchFamily="18" charset="0"/>
                <a:ea typeface="SimSun" panose="02010600030101010101" pitchFamily="2" charset="-122"/>
              </a:rPr>
              <a:t>The involvement of culturally aware the intermediaries, sometimes referred to as bicultural brokers those can further enhance all the negotiation outcomes (Lee et al., 2019). These individuals possess the deep knowledge of both cultural contexts that can interpret subtle signals, bridge misunderstandings and then to ensure that strategic messages are properly conveyed.</a:t>
            </a:r>
          </a:p>
          <a:p>
            <a:pPr algn="just">
              <a:lnSpc>
                <a:spcPct val="150000"/>
              </a:lnSpc>
            </a:pPr>
            <a:r>
              <a:rPr lang="en-GB" sz="1800" kern="100" dirty="0">
                <a:effectLst/>
                <a:latin typeface="Times New Roman" panose="02020603050405020304" pitchFamily="18" charset="0"/>
                <a:ea typeface="SimSun" panose="02010600030101010101" pitchFamily="2" charset="-122"/>
              </a:rPr>
              <a:t>Flexibility is enough critical; negotiation strategies must evolve in sequence to counterpart feedback, shifts in tone and to get the contextual signals from the broader business environment.</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8</a:t>
            </a:fld>
            <a:endParaRPr lang="en-GB"/>
          </a:p>
        </p:txBody>
      </p:sp>
    </p:spTree>
    <p:extLst>
      <p:ext uri="{BB962C8B-B14F-4D97-AF65-F5344CB8AC3E}">
        <p14:creationId xmlns:p14="http://schemas.microsoft.com/office/powerpoint/2010/main" val="159601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Cultural awareness can reduce on the likelihood of misinterpretation and for fostering the smoother communication between parties (Liu et al., 2016). In high-stakes level of negotiations, misunderstandings stemming from the cultural blind spots can lead ultimately to stalled talks, reputational damage or to even protect from loss of potential partnerships.</a:t>
            </a:r>
          </a:p>
          <a:p>
            <a:pPr algn="just">
              <a:lnSpc>
                <a:spcPct val="150000"/>
              </a:lnSpc>
            </a:pPr>
            <a:r>
              <a:rPr lang="en-GB" sz="1800" kern="100" dirty="0">
                <a:effectLst/>
                <a:latin typeface="Times New Roman" panose="02020603050405020304" pitchFamily="18" charset="0"/>
                <a:ea typeface="SimSun" panose="02010600030101010101" pitchFamily="2" charset="-122"/>
              </a:rPr>
              <a:t>Awareness also can support more stable, for securing long-term relationships. In the context of UK–China diplomacy and for the commerce system, an informed approach to cultural sensitivity aligns with all the recent shifts in China’s external engagement strategies, which have moved toward all of a more accommodating diplomatic tone (Yuan, 2024).</a:t>
            </a:r>
          </a:p>
          <a:p>
            <a:pPr algn="just">
              <a:lnSpc>
                <a:spcPct val="150000"/>
              </a:lnSpc>
            </a:pPr>
            <a:r>
              <a:rPr lang="en-GB" sz="1800" kern="100" dirty="0">
                <a:effectLst/>
                <a:latin typeface="Times New Roman" panose="02020603050405020304" pitchFamily="18" charset="0"/>
                <a:ea typeface="SimSun" panose="02010600030101010101" pitchFamily="2" charset="-122"/>
              </a:rPr>
              <a:t>Ultimately, cultural awareness and the level of adaptability are not optional add-ons but it is integral components of risk management and to value creation in cross-border negotiations.</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9</a:t>
            </a:fld>
            <a:endParaRPr lang="en-GB"/>
          </a:p>
        </p:txBody>
      </p:sp>
    </p:spTree>
    <p:extLst>
      <p:ext uri="{BB962C8B-B14F-4D97-AF65-F5344CB8AC3E}">
        <p14:creationId xmlns:p14="http://schemas.microsoft.com/office/powerpoint/2010/main" val="2423084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The negotiation process that is between UK and Chinese firms influenced by the substantial cultural differences, including communication styles then the decision-making structures, relationship expectations and finally time orientation. Theories such as Hofstede’s Cultural Dimensions and the known Hall’s High-/Low-Context Communication can provide practical tools for ultimately anticipating and addressing these differences (Liu et al., 2016; 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2023).</a:t>
            </a:r>
          </a:p>
          <a:p>
            <a:pPr algn="just">
              <a:lnSpc>
                <a:spcPct val="150000"/>
              </a:lnSpc>
            </a:pPr>
            <a:r>
              <a:rPr lang="en-GB" sz="1800" kern="100" dirty="0">
                <a:effectLst/>
                <a:latin typeface="Times New Roman" panose="02020603050405020304" pitchFamily="18" charset="0"/>
                <a:ea typeface="SimSun" panose="02010600030101010101" pitchFamily="2" charset="-122"/>
              </a:rPr>
              <a:t>Effective strategies such as trust-building, respect for hierarchy, adaptation to high-context communication, and to secure the use of bicultural intermediaries can significantly enhance on the probability of a successful outcome (Spencer-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Franklin and </a:t>
            </a:r>
            <a:r>
              <a:rPr lang="en-GB" sz="1800" kern="100" dirty="0" err="1">
                <a:effectLst/>
                <a:latin typeface="Times New Roman" panose="02020603050405020304" pitchFamily="18" charset="0"/>
                <a:ea typeface="SimSun" panose="02010600030101010101" pitchFamily="2" charset="-122"/>
              </a:rPr>
              <a:t>Lazidou</a:t>
            </a:r>
            <a:r>
              <a:rPr lang="en-GB" sz="1800" kern="100" dirty="0">
                <a:effectLst/>
                <a:latin typeface="Times New Roman" panose="02020603050405020304" pitchFamily="18" charset="0"/>
                <a:ea typeface="SimSun" panose="02010600030101010101" pitchFamily="2" charset="-122"/>
              </a:rPr>
              <a:t>, 2022; Lee et al., 2019).</a:t>
            </a:r>
          </a:p>
          <a:p>
            <a:pPr algn="just">
              <a:lnSpc>
                <a:spcPct val="150000"/>
              </a:lnSpc>
            </a:pPr>
            <a:r>
              <a:rPr lang="en-GB" sz="1800" kern="100" dirty="0">
                <a:effectLst/>
                <a:latin typeface="Times New Roman" panose="02020603050405020304" pitchFamily="18" charset="0"/>
                <a:ea typeface="SimSun" panose="02010600030101010101" pitchFamily="2" charset="-122"/>
              </a:rPr>
              <a:t>Cultural awareness should be properly viewed as a strategic asset that not only facilitates on the negotiation success but also it can strengthen the long-term partnerships in an increasingly interconnected level of global economy.</a:t>
            </a:r>
          </a:p>
          <a:p>
            <a:endParaRPr lang="en-GB" dirty="0"/>
          </a:p>
        </p:txBody>
      </p:sp>
      <p:sp>
        <p:nvSpPr>
          <p:cNvPr id="4" name="Slide Number Placeholder 3"/>
          <p:cNvSpPr>
            <a:spLocks noGrp="1"/>
          </p:cNvSpPr>
          <p:nvPr>
            <p:ph type="sldNum" sz="quarter" idx="5"/>
          </p:nvPr>
        </p:nvSpPr>
        <p:spPr/>
        <p:txBody>
          <a:bodyPr/>
          <a:lstStyle/>
          <a:p>
            <a:fld id="{FEE425D6-1083-4E54-86B3-0A78E374F2C6}" type="slidenum">
              <a:rPr lang="en-GB" smtClean="0"/>
              <a:t>10</a:t>
            </a:fld>
            <a:endParaRPr lang="en-GB"/>
          </a:p>
        </p:txBody>
      </p:sp>
    </p:spTree>
    <p:extLst>
      <p:ext uri="{BB962C8B-B14F-4D97-AF65-F5344CB8AC3E}">
        <p14:creationId xmlns:p14="http://schemas.microsoft.com/office/powerpoint/2010/main" val="4060734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1824886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2148238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190896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6E7B05-E1E0-4F07-9840-505935055EAF}" type="datetimeFigureOut">
              <a:rPr lang="en-GB" smtClean="0"/>
              <a:t>15/08/2025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2001714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6E7B05-E1E0-4F07-9840-505935055EAF}" type="datetimeFigureOut">
              <a:rPr lang="en-GB" smtClean="0"/>
              <a:t>15/08/2025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671736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6E7B05-E1E0-4F07-9840-505935055EAF}" type="datetimeFigureOut">
              <a:rPr lang="en-GB" smtClean="0"/>
              <a:t>15/08/2025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271635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6E7B05-E1E0-4F07-9840-505935055EAF}" type="datetimeFigureOut">
              <a:rPr lang="en-GB" smtClean="0"/>
              <a:t>15/08/2025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1927919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6E7B05-E1E0-4F07-9840-505935055EAF}" type="datetimeFigureOut">
              <a:rPr lang="en-GB" smtClean="0"/>
              <a:t>15/08/2025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18873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6E7B05-E1E0-4F07-9840-505935055EAF}" type="datetimeFigureOut">
              <a:rPr lang="en-GB" smtClean="0"/>
              <a:t>15/08/2025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84793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6E7B05-E1E0-4F07-9840-505935055EAF}" type="datetimeFigureOut">
              <a:rPr lang="en-GB" smtClean="0"/>
              <a:t>15/08/2025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663238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410974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2658307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3791863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1594539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2152812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1424773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E7B05-E1E0-4F07-9840-505935055EAF}" type="datetimeFigureOut">
              <a:rPr lang="en-GB" smtClean="0"/>
              <a:t>15/08/2025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CFB7F-941F-4B35-97C6-4A77288AE18E}" type="slidenum">
              <a:rPr lang="en-GB" smtClean="0"/>
              <a:t>‹#›</a:t>
            </a:fld>
            <a:endParaRPr lang="en-GB"/>
          </a:p>
        </p:txBody>
      </p:sp>
    </p:spTree>
    <p:extLst>
      <p:ext uri="{BB962C8B-B14F-4D97-AF65-F5344CB8AC3E}">
        <p14:creationId xmlns:p14="http://schemas.microsoft.com/office/powerpoint/2010/main" val="29672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6E7B05-E1E0-4F07-9840-505935055EAF}" type="datetimeFigureOut">
              <a:rPr lang="en-GB" smtClean="0"/>
              <a:t>15/08/2025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CACFB7F-941F-4B35-97C6-4A77288AE18E}" type="slidenum">
              <a:rPr lang="en-GB" smtClean="0"/>
              <a:t>‹#›</a:t>
            </a:fld>
            <a:endParaRPr lang="en-GB"/>
          </a:p>
        </p:txBody>
      </p:sp>
    </p:spTree>
    <p:extLst>
      <p:ext uri="{BB962C8B-B14F-4D97-AF65-F5344CB8AC3E}">
        <p14:creationId xmlns:p14="http://schemas.microsoft.com/office/powerpoint/2010/main" val="2520778180"/>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22CC3-83EB-5AF4-6E3A-74A0B1A4A965}"/>
              </a:ext>
            </a:extLst>
          </p:cNvPr>
          <p:cNvSpPr>
            <a:spLocks noGrp="1"/>
          </p:cNvSpPr>
          <p:nvPr>
            <p:ph type="ctrTitle"/>
          </p:nvPr>
        </p:nvSpPr>
        <p:spPr/>
        <p:txBody>
          <a:bodyPr>
            <a:normAutofit fontScale="90000"/>
          </a:bodyPr>
          <a:lstStyle/>
          <a:p>
            <a:r>
              <a:rPr lang="en-GB" dirty="0"/>
              <a:t>Cross-Cultural Negotiations: UK–China Strategic Partnership</a:t>
            </a:r>
          </a:p>
        </p:txBody>
      </p:sp>
      <p:sp>
        <p:nvSpPr>
          <p:cNvPr id="3" name="Subtitle 2">
            <a:extLst>
              <a:ext uri="{FF2B5EF4-FFF2-40B4-BE49-F238E27FC236}">
                <a16:creationId xmlns:a16="http://schemas.microsoft.com/office/drawing/2014/main" id="{35416369-338E-A660-3052-7757367A106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26465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6C2B-8830-5DE2-5BC3-63311D2B7C21}"/>
              </a:ext>
            </a:extLst>
          </p:cNvPr>
          <p:cNvSpPr>
            <a:spLocks noGrp="1"/>
          </p:cNvSpPr>
          <p:nvPr>
            <p:ph type="title"/>
          </p:nvPr>
        </p:nvSpPr>
        <p:spPr/>
        <p:txBody>
          <a:bodyPr/>
          <a:lstStyle/>
          <a:p>
            <a:r>
              <a:rPr lang="en-GB" dirty="0"/>
              <a:t>Introduction (Outline)</a:t>
            </a:r>
          </a:p>
        </p:txBody>
      </p:sp>
      <p:graphicFrame>
        <p:nvGraphicFramePr>
          <p:cNvPr id="5" name="Content Placeholder 4">
            <a:extLst>
              <a:ext uri="{FF2B5EF4-FFF2-40B4-BE49-F238E27FC236}">
                <a16:creationId xmlns:a16="http://schemas.microsoft.com/office/drawing/2014/main" id="{FE998DA8-236A-BB43-A20E-CD5472B3EF1E}"/>
              </a:ext>
            </a:extLst>
          </p:cNvPr>
          <p:cNvGraphicFramePr>
            <a:graphicFrameLocks noGrp="1"/>
          </p:cNvGraphicFramePr>
          <p:nvPr>
            <p:ph idx="1"/>
            <p:extLst>
              <p:ext uri="{D42A27DB-BD31-4B8C-83A1-F6EECF244321}">
                <p14:modId xmlns:p14="http://schemas.microsoft.com/office/powerpoint/2010/main" val="2491750883"/>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5153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0C8C9-5AD1-CF3C-1F4E-73863D5F8842}"/>
              </a:ext>
            </a:extLst>
          </p:cNvPr>
          <p:cNvSpPr>
            <a:spLocks noGrp="1"/>
          </p:cNvSpPr>
          <p:nvPr>
            <p:ph type="title"/>
          </p:nvPr>
        </p:nvSpPr>
        <p:spPr/>
        <p:txBody>
          <a:bodyPr/>
          <a:lstStyle/>
          <a:p>
            <a:r>
              <a:rPr lang="en-GB" dirty="0"/>
              <a:t>Defining Culture</a:t>
            </a:r>
          </a:p>
        </p:txBody>
      </p:sp>
      <p:graphicFrame>
        <p:nvGraphicFramePr>
          <p:cNvPr id="5" name="Content Placeholder 4">
            <a:extLst>
              <a:ext uri="{FF2B5EF4-FFF2-40B4-BE49-F238E27FC236}">
                <a16:creationId xmlns:a16="http://schemas.microsoft.com/office/drawing/2014/main" id="{68F344EE-F786-1F15-A530-1344AD94B93A}"/>
              </a:ext>
            </a:extLst>
          </p:cNvPr>
          <p:cNvGraphicFramePr>
            <a:graphicFrameLocks noGrp="1"/>
          </p:cNvGraphicFramePr>
          <p:nvPr>
            <p:ph idx="1"/>
            <p:extLst>
              <p:ext uri="{D42A27DB-BD31-4B8C-83A1-F6EECF244321}">
                <p14:modId xmlns:p14="http://schemas.microsoft.com/office/powerpoint/2010/main" val="2508043343"/>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6880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7DE2-6CA8-9C3A-B591-DEB1E2E313C5}"/>
              </a:ext>
            </a:extLst>
          </p:cNvPr>
          <p:cNvSpPr>
            <a:spLocks noGrp="1"/>
          </p:cNvSpPr>
          <p:nvPr>
            <p:ph type="title"/>
          </p:nvPr>
        </p:nvSpPr>
        <p:spPr/>
        <p:txBody>
          <a:bodyPr/>
          <a:lstStyle/>
          <a:p>
            <a:r>
              <a:rPr lang="en-GB" dirty="0"/>
              <a:t>Theoretical Framework</a:t>
            </a:r>
          </a:p>
        </p:txBody>
      </p:sp>
      <p:graphicFrame>
        <p:nvGraphicFramePr>
          <p:cNvPr id="5" name="Content Placeholder 4">
            <a:extLst>
              <a:ext uri="{FF2B5EF4-FFF2-40B4-BE49-F238E27FC236}">
                <a16:creationId xmlns:a16="http://schemas.microsoft.com/office/drawing/2014/main" id="{4437A3CF-0D15-CF2D-152B-5E1D53C608DB}"/>
              </a:ext>
            </a:extLst>
          </p:cNvPr>
          <p:cNvGraphicFramePr>
            <a:graphicFrameLocks noGrp="1"/>
          </p:cNvGraphicFramePr>
          <p:nvPr>
            <p:ph idx="1"/>
            <p:extLst>
              <p:ext uri="{D42A27DB-BD31-4B8C-83A1-F6EECF244321}">
                <p14:modId xmlns:p14="http://schemas.microsoft.com/office/powerpoint/2010/main" val="1786889458"/>
              </p:ext>
            </p:extLst>
          </p:nvPr>
        </p:nvGraphicFramePr>
        <p:xfrm>
          <a:off x="1484310" y="2021841"/>
          <a:ext cx="10018713" cy="483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7699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8F1B-DE4E-BACB-C8FD-FE591A8620B6}"/>
              </a:ext>
            </a:extLst>
          </p:cNvPr>
          <p:cNvSpPr>
            <a:spLocks noGrp="1"/>
          </p:cNvSpPr>
          <p:nvPr>
            <p:ph type="title"/>
          </p:nvPr>
        </p:nvSpPr>
        <p:spPr/>
        <p:txBody>
          <a:bodyPr/>
          <a:lstStyle/>
          <a:p>
            <a:r>
              <a:rPr lang="en-GB" dirty="0"/>
              <a:t>Key Cultural Elements to Overcome (1)</a:t>
            </a:r>
          </a:p>
        </p:txBody>
      </p:sp>
      <p:graphicFrame>
        <p:nvGraphicFramePr>
          <p:cNvPr id="5" name="Content Placeholder 4">
            <a:extLst>
              <a:ext uri="{FF2B5EF4-FFF2-40B4-BE49-F238E27FC236}">
                <a16:creationId xmlns:a16="http://schemas.microsoft.com/office/drawing/2014/main" id="{F3F872B0-E70D-FF69-CF43-69D833B21053}"/>
              </a:ext>
            </a:extLst>
          </p:cNvPr>
          <p:cNvGraphicFramePr>
            <a:graphicFrameLocks noGrp="1"/>
          </p:cNvGraphicFramePr>
          <p:nvPr>
            <p:ph idx="1"/>
            <p:extLst>
              <p:ext uri="{D42A27DB-BD31-4B8C-83A1-F6EECF244321}">
                <p14:modId xmlns:p14="http://schemas.microsoft.com/office/powerpoint/2010/main" val="1905261987"/>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6348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F8342-0CD7-47DD-EC70-DDCEE724C5EF}"/>
              </a:ext>
            </a:extLst>
          </p:cNvPr>
          <p:cNvSpPr>
            <a:spLocks noGrp="1"/>
          </p:cNvSpPr>
          <p:nvPr>
            <p:ph type="title"/>
          </p:nvPr>
        </p:nvSpPr>
        <p:spPr/>
        <p:txBody>
          <a:bodyPr/>
          <a:lstStyle/>
          <a:p>
            <a:r>
              <a:rPr lang="en-GB" dirty="0"/>
              <a:t>Key Cultural Elements to Overcome (2)</a:t>
            </a:r>
          </a:p>
        </p:txBody>
      </p:sp>
      <p:graphicFrame>
        <p:nvGraphicFramePr>
          <p:cNvPr id="5" name="Content Placeholder 4">
            <a:extLst>
              <a:ext uri="{FF2B5EF4-FFF2-40B4-BE49-F238E27FC236}">
                <a16:creationId xmlns:a16="http://schemas.microsoft.com/office/drawing/2014/main" id="{18AB97F6-3417-BC34-A4AB-50094E8F4AC7}"/>
              </a:ext>
            </a:extLst>
          </p:cNvPr>
          <p:cNvGraphicFramePr>
            <a:graphicFrameLocks noGrp="1"/>
          </p:cNvGraphicFramePr>
          <p:nvPr>
            <p:ph idx="1"/>
            <p:extLst>
              <p:ext uri="{D42A27DB-BD31-4B8C-83A1-F6EECF244321}">
                <p14:modId xmlns:p14="http://schemas.microsoft.com/office/powerpoint/2010/main" val="1340212784"/>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3529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C374-BCB9-E564-0ADB-B4188B9CF496}"/>
              </a:ext>
            </a:extLst>
          </p:cNvPr>
          <p:cNvSpPr>
            <a:spLocks noGrp="1"/>
          </p:cNvSpPr>
          <p:nvPr>
            <p:ph type="title"/>
          </p:nvPr>
        </p:nvSpPr>
        <p:spPr/>
        <p:txBody>
          <a:bodyPr/>
          <a:lstStyle/>
          <a:p>
            <a:r>
              <a:rPr lang="en-GB" b="1" dirty="0"/>
              <a:t>Negotiation Strategies (1)</a:t>
            </a:r>
            <a:endParaRPr lang="en-GB" dirty="0"/>
          </a:p>
        </p:txBody>
      </p:sp>
      <p:graphicFrame>
        <p:nvGraphicFramePr>
          <p:cNvPr id="5" name="Content Placeholder 4">
            <a:extLst>
              <a:ext uri="{FF2B5EF4-FFF2-40B4-BE49-F238E27FC236}">
                <a16:creationId xmlns:a16="http://schemas.microsoft.com/office/drawing/2014/main" id="{0024099C-1F06-6CDF-757D-38C03EDE88D6}"/>
              </a:ext>
            </a:extLst>
          </p:cNvPr>
          <p:cNvGraphicFramePr>
            <a:graphicFrameLocks noGrp="1"/>
          </p:cNvGraphicFramePr>
          <p:nvPr>
            <p:ph idx="1"/>
            <p:extLst>
              <p:ext uri="{D42A27DB-BD31-4B8C-83A1-F6EECF244321}">
                <p14:modId xmlns:p14="http://schemas.microsoft.com/office/powerpoint/2010/main" val="1405338400"/>
              </p:ext>
            </p:extLst>
          </p:nvPr>
        </p:nvGraphicFramePr>
        <p:xfrm>
          <a:off x="1484310" y="2666999"/>
          <a:ext cx="10018713" cy="3815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9281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C6966-CF82-A779-C903-1BF0D003920C}"/>
              </a:ext>
            </a:extLst>
          </p:cNvPr>
          <p:cNvSpPr>
            <a:spLocks noGrp="1"/>
          </p:cNvSpPr>
          <p:nvPr>
            <p:ph type="title"/>
          </p:nvPr>
        </p:nvSpPr>
        <p:spPr/>
        <p:txBody>
          <a:bodyPr/>
          <a:lstStyle/>
          <a:p>
            <a:r>
              <a:rPr lang="en-GB" dirty="0"/>
              <a:t>Negotiation Strategies (2)</a:t>
            </a:r>
          </a:p>
        </p:txBody>
      </p:sp>
      <p:graphicFrame>
        <p:nvGraphicFramePr>
          <p:cNvPr id="5" name="Content Placeholder 4">
            <a:extLst>
              <a:ext uri="{FF2B5EF4-FFF2-40B4-BE49-F238E27FC236}">
                <a16:creationId xmlns:a16="http://schemas.microsoft.com/office/drawing/2014/main" id="{46407FB6-BF2A-8E7B-78DF-35E1B3559911}"/>
              </a:ext>
            </a:extLst>
          </p:cNvPr>
          <p:cNvGraphicFramePr>
            <a:graphicFrameLocks noGrp="1"/>
          </p:cNvGraphicFramePr>
          <p:nvPr>
            <p:ph idx="1"/>
            <p:extLst>
              <p:ext uri="{D42A27DB-BD31-4B8C-83A1-F6EECF244321}">
                <p14:modId xmlns:p14="http://schemas.microsoft.com/office/powerpoint/2010/main" val="2750426096"/>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0458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207B-4DDE-A94B-51FD-73CC53447EC6}"/>
              </a:ext>
            </a:extLst>
          </p:cNvPr>
          <p:cNvSpPr>
            <a:spLocks noGrp="1"/>
          </p:cNvSpPr>
          <p:nvPr>
            <p:ph type="title"/>
          </p:nvPr>
        </p:nvSpPr>
        <p:spPr/>
        <p:txBody>
          <a:bodyPr/>
          <a:lstStyle/>
          <a:p>
            <a:r>
              <a:rPr lang="en-GB" dirty="0"/>
              <a:t>Importance of Cultural Awareness</a:t>
            </a:r>
          </a:p>
        </p:txBody>
      </p:sp>
      <p:graphicFrame>
        <p:nvGraphicFramePr>
          <p:cNvPr id="5" name="Content Placeholder 4">
            <a:extLst>
              <a:ext uri="{FF2B5EF4-FFF2-40B4-BE49-F238E27FC236}">
                <a16:creationId xmlns:a16="http://schemas.microsoft.com/office/drawing/2014/main" id="{95541ACF-D3F6-D2C2-064F-6660CBFF9DDD}"/>
              </a:ext>
            </a:extLst>
          </p:cNvPr>
          <p:cNvGraphicFramePr>
            <a:graphicFrameLocks noGrp="1"/>
          </p:cNvGraphicFramePr>
          <p:nvPr>
            <p:ph idx="1"/>
            <p:extLst>
              <p:ext uri="{D42A27DB-BD31-4B8C-83A1-F6EECF244321}">
                <p14:modId xmlns:p14="http://schemas.microsoft.com/office/powerpoint/2010/main" val="2531054701"/>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5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A69D6-DF33-53B8-E247-325345A418BD}"/>
              </a:ext>
            </a:extLst>
          </p:cNvPr>
          <p:cNvSpPr>
            <a:spLocks noGrp="1"/>
          </p:cNvSpPr>
          <p:nvPr>
            <p:ph type="title"/>
          </p:nvPr>
        </p:nvSpPr>
        <p:spPr/>
        <p:txBody>
          <a:bodyPr/>
          <a:lstStyle/>
          <a:p>
            <a:r>
              <a:rPr lang="en-GB" dirty="0"/>
              <a:t>Conclusion</a:t>
            </a:r>
          </a:p>
        </p:txBody>
      </p:sp>
      <p:graphicFrame>
        <p:nvGraphicFramePr>
          <p:cNvPr id="4" name="Content Placeholder 3">
            <a:extLst>
              <a:ext uri="{FF2B5EF4-FFF2-40B4-BE49-F238E27FC236}">
                <a16:creationId xmlns:a16="http://schemas.microsoft.com/office/drawing/2014/main" id="{5EE60AB3-1DA0-A79F-7D29-3BBAC7A3A7BC}"/>
              </a:ext>
            </a:extLst>
          </p:cNvPr>
          <p:cNvGraphicFramePr>
            <a:graphicFrameLocks noGrp="1"/>
          </p:cNvGraphicFramePr>
          <p:nvPr>
            <p:ph idx="1"/>
            <p:extLst>
              <p:ext uri="{D42A27DB-BD31-4B8C-83A1-F6EECF244321}">
                <p14:modId xmlns:p14="http://schemas.microsoft.com/office/powerpoint/2010/main" val="1724926728"/>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9214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6533F-1D33-22F0-1F78-CE8708C336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7CB2C1-E09E-3DE9-E063-ACFAB75BA1EC}"/>
              </a:ext>
            </a:extLst>
          </p:cNvPr>
          <p:cNvSpPr>
            <a:spLocks noGrp="1"/>
          </p:cNvSpPr>
          <p:nvPr>
            <p:ph idx="1"/>
          </p:nvPr>
        </p:nvSpPr>
        <p:spPr/>
        <p:txBody>
          <a:bodyPr>
            <a:normAutofit fontScale="47500" lnSpcReduction="20000"/>
          </a:bodyPr>
          <a:lstStyle/>
          <a:p>
            <a:pPr algn="just">
              <a:lnSpc>
                <a:spcPct val="150000"/>
              </a:lnSpc>
            </a:pPr>
            <a:r>
              <a:rPr lang="en-GB" sz="1800" kern="100" dirty="0">
                <a:effectLst/>
                <a:latin typeface="Times New Roman" panose="02020603050405020304" pitchFamily="18" charset="0"/>
                <a:ea typeface="SimSun" panose="02010600030101010101" pitchFamily="2" charset="-122"/>
              </a:rPr>
              <a:t>Liu, Y., </a:t>
            </a:r>
            <a:r>
              <a:rPr lang="en-GB" sz="1800" kern="100" dirty="0" err="1">
                <a:effectLst/>
                <a:latin typeface="Times New Roman" panose="02020603050405020304" pitchFamily="18" charset="0"/>
                <a:ea typeface="SimSun" panose="02010600030101010101" pitchFamily="2" charset="-122"/>
              </a:rPr>
              <a:t>Tarba</a:t>
            </a:r>
            <a:r>
              <a:rPr lang="en-GB" sz="1800" kern="100" dirty="0">
                <a:effectLst/>
                <a:latin typeface="Times New Roman" panose="02020603050405020304" pitchFamily="18" charset="0"/>
                <a:ea typeface="SimSun" panose="02010600030101010101" pitchFamily="2" charset="-122"/>
              </a:rPr>
              <a:t>, S.Y., Cooper, C.L. and </a:t>
            </a:r>
            <a:r>
              <a:rPr lang="en-GB" sz="1800" kern="100" dirty="0" err="1">
                <a:effectLst/>
                <a:latin typeface="Times New Roman" panose="02020603050405020304" pitchFamily="18" charset="0"/>
                <a:ea typeface="SimSun" panose="02010600030101010101" pitchFamily="2" charset="-122"/>
              </a:rPr>
              <a:t>Glaister</a:t>
            </a:r>
            <a:r>
              <a:rPr lang="en-GB" sz="1800" kern="100" dirty="0">
                <a:effectLst/>
                <a:latin typeface="Times New Roman" panose="02020603050405020304" pitchFamily="18" charset="0"/>
                <a:ea typeface="SimSun" panose="02010600030101010101" pitchFamily="2" charset="-122"/>
              </a:rPr>
              <a:t>, K.W., 2016. </a:t>
            </a:r>
            <a:r>
              <a:rPr lang="en-GB" sz="1800" i="1" kern="100" dirty="0">
                <a:effectLst/>
                <a:latin typeface="Times New Roman" panose="02020603050405020304" pitchFamily="18" charset="0"/>
                <a:ea typeface="SimSun" panose="02010600030101010101" pitchFamily="2" charset="-122"/>
              </a:rPr>
              <a:t>Exploring the factors influencing the negotiation process in cross-border </a:t>
            </a:r>
            <a:r>
              <a:rPr lang="en-GB" sz="1800" i="1" kern="100" dirty="0" err="1">
                <a:effectLst/>
                <a:latin typeface="Times New Roman" panose="02020603050405020304" pitchFamily="18" charset="0"/>
                <a:ea typeface="SimSun" panose="02010600030101010101" pitchFamily="2" charset="-122"/>
              </a:rPr>
              <a:t>MandA</a:t>
            </a:r>
            <a:r>
              <a:rPr lang="en-GB" sz="1800" kern="100" dirty="0">
                <a:effectLst/>
                <a:latin typeface="Times New Roman" panose="02020603050405020304" pitchFamily="18" charset="0"/>
                <a:ea typeface="SimSun" panose="02010600030101010101" pitchFamily="2" charset="-122"/>
              </a:rPr>
              <a:t>. International Business Review, 25(2), pp.445–457. </a:t>
            </a:r>
          </a:p>
          <a:p>
            <a:pPr algn="just">
              <a:lnSpc>
                <a:spcPct val="150000"/>
              </a:lnSpc>
            </a:pPr>
            <a:r>
              <a:rPr lang="en-GB" sz="1800" kern="100" dirty="0">
                <a:effectLst/>
                <a:latin typeface="Times New Roman" panose="02020603050405020304" pitchFamily="18" charset="0"/>
                <a:ea typeface="SimSun" panose="02010600030101010101" pitchFamily="2" charset="-122"/>
              </a:rPr>
              <a:t>Liu, Y., </a:t>
            </a:r>
            <a:r>
              <a:rPr lang="en-GB" sz="1800" kern="100" dirty="0" err="1">
                <a:effectLst/>
                <a:latin typeface="Times New Roman" panose="02020603050405020304" pitchFamily="18" charset="0"/>
                <a:ea typeface="SimSun" panose="02010600030101010101" pitchFamily="2" charset="-122"/>
              </a:rPr>
              <a:t>Vrontis</a:t>
            </a:r>
            <a:r>
              <a:rPr lang="en-GB" sz="1800" kern="100" dirty="0">
                <a:effectLst/>
                <a:latin typeface="Times New Roman" panose="02020603050405020304" pitchFamily="18" charset="0"/>
                <a:ea typeface="SimSun" panose="02010600030101010101" pitchFamily="2" charset="-122"/>
              </a:rPr>
              <a:t>, D., Visser, M., Stokes, P., Smith, S., Moore, N. and </a:t>
            </a:r>
            <a:r>
              <a:rPr lang="en-GB" sz="1800" kern="100" dirty="0" err="1">
                <a:effectLst/>
                <a:latin typeface="Times New Roman" panose="02020603050405020304" pitchFamily="18" charset="0"/>
                <a:ea typeface="SimSun" panose="02010600030101010101" pitchFamily="2" charset="-122"/>
              </a:rPr>
              <a:t>Thrassou</a:t>
            </a:r>
            <a:r>
              <a:rPr lang="en-GB" sz="1800" kern="100" dirty="0">
                <a:effectLst/>
                <a:latin typeface="Times New Roman" panose="02020603050405020304" pitchFamily="18" charset="0"/>
                <a:ea typeface="SimSun" panose="02010600030101010101" pitchFamily="2" charset="-122"/>
              </a:rPr>
              <a:t>, A., 2021. </a:t>
            </a:r>
            <a:r>
              <a:rPr lang="en-GB" sz="1800" i="1" kern="100" dirty="0">
                <a:effectLst/>
                <a:latin typeface="Times New Roman" panose="02020603050405020304" pitchFamily="18" charset="0"/>
                <a:ea typeface="SimSun" panose="02010600030101010101" pitchFamily="2" charset="-122"/>
              </a:rPr>
              <a:t>Talent management and the HR function in cross-cultural mergers and acquisitions: The role and impact of bi-cultural identity</a:t>
            </a:r>
            <a:r>
              <a:rPr lang="en-GB" sz="1800" kern="100" dirty="0">
                <a:effectLst/>
                <a:latin typeface="Times New Roman" panose="02020603050405020304" pitchFamily="18" charset="0"/>
                <a:ea typeface="SimSun" panose="02010600030101010101" pitchFamily="2" charset="-122"/>
              </a:rPr>
              <a:t>. Human Resource Management Review, 31(3), 100744. </a:t>
            </a:r>
          </a:p>
          <a:p>
            <a:pPr algn="just">
              <a:lnSpc>
                <a:spcPct val="150000"/>
              </a:lnSpc>
            </a:pPr>
            <a:r>
              <a:rPr lang="en-GB" sz="1800" kern="100" dirty="0">
                <a:effectLst/>
                <a:latin typeface="Times New Roman" panose="02020603050405020304" pitchFamily="18" charset="0"/>
                <a:ea typeface="SimSun" panose="02010600030101010101" pitchFamily="2" charset="-122"/>
              </a:rPr>
              <a:t>Lee, H.J., </a:t>
            </a:r>
            <a:r>
              <a:rPr lang="en-GB" sz="1800" kern="100" dirty="0" err="1">
                <a:effectLst/>
                <a:latin typeface="Times New Roman" panose="02020603050405020304" pitchFamily="18" charset="0"/>
                <a:ea typeface="SimSun" panose="02010600030101010101" pitchFamily="2" charset="-122"/>
              </a:rPr>
              <a:t>Jonsen</a:t>
            </a:r>
            <a:r>
              <a:rPr lang="en-GB" sz="1800" kern="100" dirty="0">
                <a:effectLst/>
                <a:latin typeface="Times New Roman" panose="02020603050405020304" pitchFamily="18" charset="0"/>
                <a:ea typeface="SimSun" panose="02010600030101010101" pitchFamily="2" charset="-122"/>
              </a:rPr>
              <a:t>, K., Levy, O. and Peiperl, M., 2019. </a:t>
            </a:r>
            <a:r>
              <a:rPr lang="en-GB" sz="1800" i="1" kern="100" dirty="0">
                <a:effectLst/>
                <a:latin typeface="Times New Roman" panose="02020603050405020304" pitchFamily="18" charset="0"/>
                <a:ea typeface="SimSun" panose="02010600030101010101" pitchFamily="2" charset="-122"/>
              </a:rPr>
              <a:t>Transcultural brokerage: the role of cosmopolitans in bridging structural and cultural holes</a:t>
            </a:r>
            <a:r>
              <a:rPr lang="en-GB" sz="1800" kern="100" dirty="0">
                <a:effectLst/>
                <a:latin typeface="Times New Roman" panose="02020603050405020304" pitchFamily="18" charset="0"/>
                <a:ea typeface="SimSun" panose="02010600030101010101" pitchFamily="2" charset="-122"/>
              </a:rPr>
              <a:t>. Journal of Management, 45(2), pp.417–450. </a:t>
            </a:r>
          </a:p>
          <a:p>
            <a:pPr algn="just">
              <a:lnSpc>
                <a:spcPct val="150000"/>
              </a:lnSpc>
            </a:pPr>
            <a:r>
              <a:rPr lang="en-GB" sz="1800" kern="100" dirty="0">
                <a:effectLst/>
                <a:latin typeface="Times New Roman" panose="02020603050405020304" pitchFamily="18" charset="0"/>
                <a:ea typeface="SimSun" panose="02010600030101010101" pitchFamily="2" charset="-122"/>
              </a:rPr>
              <a:t>Huang, Y.H. and Wu, F., 2016. </a:t>
            </a:r>
            <a:r>
              <a:rPr lang="en-GB" sz="1800" i="1" kern="100" dirty="0">
                <a:effectLst/>
                <a:latin typeface="Times New Roman" panose="02020603050405020304" pitchFamily="18" charset="0"/>
                <a:ea typeface="SimSun" panose="02010600030101010101" pitchFamily="2" charset="-122"/>
              </a:rPr>
              <a:t>Crisis communication in context: Cultural and political influences underpinning Chinese public relations practice</a:t>
            </a:r>
            <a:r>
              <a:rPr lang="en-GB" sz="1800" kern="100" dirty="0">
                <a:effectLst/>
                <a:latin typeface="Times New Roman" panose="02020603050405020304" pitchFamily="18" charset="0"/>
                <a:ea typeface="SimSun" panose="02010600030101010101" pitchFamily="2" charset="-122"/>
              </a:rPr>
              <a:t>. Public Relations Review, 42(1), pp.201–213. </a:t>
            </a:r>
          </a:p>
          <a:p>
            <a:pPr algn="just">
              <a:lnSpc>
                <a:spcPct val="150000"/>
              </a:lnSpc>
            </a:pPr>
            <a:r>
              <a:rPr lang="en-GB" sz="1800" kern="100" dirty="0">
                <a:effectLst/>
                <a:latin typeface="Times New Roman" panose="02020603050405020304" pitchFamily="18" charset="0"/>
                <a:ea typeface="SimSun" panose="02010600030101010101" pitchFamily="2" charset="-122"/>
              </a:rPr>
              <a:t>Leung, K. and Van de </a:t>
            </a:r>
            <a:r>
              <a:rPr lang="en-GB" sz="1800" kern="100" dirty="0" err="1">
                <a:effectLst/>
                <a:latin typeface="Times New Roman" panose="02020603050405020304" pitchFamily="18" charset="0"/>
                <a:ea typeface="SimSun" panose="02010600030101010101" pitchFamily="2" charset="-122"/>
              </a:rPr>
              <a:t>Vijver</a:t>
            </a:r>
            <a:r>
              <a:rPr lang="en-GB" sz="1800" kern="100" dirty="0">
                <a:effectLst/>
                <a:latin typeface="Times New Roman" panose="02020603050405020304" pitchFamily="18" charset="0"/>
                <a:ea typeface="SimSun" panose="02010600030101010101" pitchFamily="2" charset="-122"/>
              </a:rPr>
              <a:t>, F.J.R., 2021. </a:t>
            </a:r>
            <a:r>
              <a:rPr lang="en-GB" sz="1800" i="1" kern="100" dirty="0">
                <a:effectLst/>
                <a:latin typeface="Times New Roman" panose="02020603050405020304" pitchFamily="18" charset="0"/>
                <a:ea typeface="SimSun" panose="02010600030101010101" pitchFamily="2" charset="-122"/>
              </a:rPr>
              <a:t>Methods and data analysis for cross-cultural research</a:t>
            </a:r>
            <a:r>
              <a:rPr lang="en-GB" sz="1800" kern="100" dirty="0">
                <a:effectLst/>
                <a:latin typeface="Times New Roman" panose="02020603050405020304" pitchFamily="18" charset="0"/>
                <a:ea typeface="SimSun" panose="02010600030101010101" pitchFamily="2" charset="-122"/>
              </a:rPr>
              <a:t>. Cambridge University Press. </a:t>
            </a:r>
          </a:p>
          <a:p>
            <a:pPr algn="just">
              <a:lnSpc>
                <a:spcPct val="150000"/>
              </a:lnSpc>
            </a:pPr>
            <a:r>
              <a:rPr lang="en-GB" sz="1800" kern="100" dirty="0">
                <a:effectLst/>
                <a:latin typeface="Times New Roman" panose="02020603050405020304" pitchFamily="18" charset="0"/>
                <a:ea typeface="SimSun" panose="02010600030101010101" pitchFamily="2" charset="-122"/>
              </a:rPr>
              <a:t>Zhu, L. and </a:t>
            </a:r>
            <a:r>
              <a:rPr lang="en-GB" sz="1800" kern="100" dirty="0" err="1">
                <a:effectLst/>
                <a:latin typeface="Times New Roman" panose="02020603050405020304" pitchFamily="18" charset="0"/>
                <a:ea typeface="SimSun" panose="02010600030101010101" pitchFamily="2" charset="-122"/>
              </a:rPr>
              <a:t>Anagondahalli</a:t>
            </a:r>
            <a:r>
              <a:rPr lang="en-GB" sz="1800" kern="100" dirty="0">
                <a:effectLst/>
                <a:latin typeface="Times New Roman" panose="02020603050405020304" pitchFamily="18" charset="0"/>
                <a:ea typeface="SimSun" panose="02010600030101010101" pitchFamily="2" charset="-122"/>
              </a:rPr>
              <a:t>, D., 2024. </a:t>
            </a:r>
            <a:r>
              <a:rPr lang="en-GB" sz="1800" i="1" kern="100" dirty="0">
                <a:effectLst/>
                <a:latin typeface="Times New Roman" panose="02020603050405020304" pitchFamily="18" charset="0"/>
                <a:ea typeface="SimSun" panose="02010600030101010101" pitchFamily="2" charset="-122"/>
              </a:rPr>
              <a:t>Sharenting in China: perspectives from mothers and adolescents</a:t>
            </a:r>
            <a:r>
              <a:rPr lang="en-GB" sz="1800" kern="100" dirty="0">
                <a:effectLst/>
                <a:latin typeface="Times New Roman" panose="02020603050405020304" pitchFamily="18" charset="0"/>
                <a:ea typeface="SimSun" panose="02010600030101010101" pitchFamily="2" charset="-122"/>
              </a:rPr>
              <a:t>. Internet Research. </a:t>
            </a:r>
          </a:p>
          <a:p>
            <a:pPr algn="just">
              <a:lnSpc>
                <a:spcPct val="150000"/>
              </a:lnSpc>
            </a:pPr>
            <a:r>
              <a:rPr lang="en-GB" sz="1800" kern="100" dirty="0">
                <a:effectLst/>
                <a:latin typeface="Times New Roman" panose="02020603050405020304" pitchFamily="18" charset="0"/>
                <a:ea typeface="SimSun" panose="02010600030101010101" pitchFamily="2" charset="-122"/>
              </a:rPr>
              <a:t>Spencer-</a:t>
            </a:r>
            <a:r>
              <a:rPr lang="en-GB" sz="1800" kern="100" dirty="0" err="1">
                <a:effectLst/>
                <a:latin typeface="Times New Roman" panose="02020603050405020304" pitchFamily="18" charset="0"/>
                <a:ea typeface="SimSun" panose="02010600030101010101" pitchFamily="2" charset="-122"/>
              </a:rPr>
              <a:t>Oatey</a:t>
            </a:r>
            <a:r>
              <a:rPr lang="en-GB" sz="1800" kern="100" dirty="0">
                <a:effectLst/>
                <a:latin typeface="Times New Roman" panose="02020603050405020304" pitchFamily="18" charset="0"/>
                <a:ea typeface="SimSun" panose="02010600030101010101" pitchFamily="2" charset="-122"/>
              </a:rPr>
              <a:t>, H. and </a:t>
            </a:r>
            <a:r>
              <a:rPr lang="en-GB" sz="1800" kern="100" dirty="0" err="1">
                <a:effectLst/>
                <a:latin typeface="Times New Roman" panose="02020603050405020304" pitchFamily="18" charset="0"/>
                <a:ea typeface="SimSun" panose="02010600030101010101" pitchFamily="2" charset="-122"/>
              </a:rPr>
              <a:t>Kádár</a:t>
            </a:r>
            <a:r>
              <a:rPr lang="en-GB" sz="1800" kern="100" dirty="0">
                <a:effectLst/>
                <a:latin typeface="Times New Roman" panose="02020603050405020304" pitchFamily="18" charset="0"/>
                <a:ea typeface="SimSun" panose="02010600030101010101" pitchFamily="2" charset="-122"/>
              </a:rPr>
              <a:t>, D., 2021. </a:t>
            </a:r>
            <a:r>
              <a:rPr lang="en-GB" sz="1800" i="1" kern="100" dirty="0">
                <a:effectLst/>
                <a:latin typeface="Times New Roman" panose="02020603050405020304" pitchFamily="18" charset="0"/>
                <a:ea typeface="SimSun" panose="02010600030101010101" pitchFamily="2" charset="-122"/>
              </a:rPr>
              <a:t>Intercultural Politeness. Managing Relations across Cultures</a:t>
            </a:r>
            <a:r>
              <a:rPr lang="en-GB" sz="1800" kern="100" dirty="0">
                <a:effectLst/>
                <a:latin typeface="Times New Roman" panose="02020603050405020304" pitchFamily="18" charset="0"/>
                <a:ea typeface="SimSun" panose="02010600030101010101" pitchFamily="2" charset="-122"/>
              </a:rPr>
              <a:t>. Cambridge: Cambridge University Press. </a:t>
            </a:r>
          </a:p>
          <a:p>
            <a:pPr algn="just">
              <a:lnSpc>
                <a:spcPct val="150000"/>
              </a:lnSpc>
            </a:pPr>
            <a:r>
              <a:rPr lang="en-GB" sz="1800" kern="100" dirty="0">
                <a:effectLst/>
                <a:latin typeface="Times New Roman" panose="02020603050405020304" pitchFamily="18" charset="0"/>
                <a:ea typeface="SimSun" panose="02010600030101010101" pitchFamily="2" charset="-122"/>
              </a:rPr>
              <a:t>“Wolf Warrior diplomacy” shift, Yuan, S., 2024. </a:t>
            </a:r>
            <a:r>
              <a:rPr lang="en-GB" sz="1800" i="1" kern="100" dirty="0">
                <a:effectLst/>
                <a:latin typeface="Times New Roman" panose="02020603050405020304" pitchFamily="18" charset="0"/>
                <a:ea typeface="SimSun" panose="02010600030101010101" pitchFamily="2" charset="-122"/>
              </a:rPr>
              <a:t>Goodbye, Wolf Warrior: charting China's transition to a more accommodating diplomacy</a:t>
            </a:r>
            <a:r>
              <a:rPr lang="en-GB" sz="1800" kern="100" dirty="0">
                <a:effectLst/>
                <a:latin typeface="Times New Roman" panose="02020603050405020304" pitchFamily="18" charset="0"/>
                <a:ea typeface="SimSun" panose="02010600030101010101" pitchFamily="2" charset="-122"/>
              </a:rPr>
              <a:t>. International Affairs, Oxford University Press.</a:t>
            </a:r>
          </a:p>
          <a:p>
            <a:endParaRPr lang="en-GB" dirty="0"/>
          </a:p>
        </p:txBody>
      </p:sp>
    </p:spTree>
    <p:extLst>
      <p:ext uri="{BB962C8B-B14F-4D97-AF65-F5344CB8AC3E}">
        <p14:creationId xmlns:p14="http://schemas.microsoft.com/office/powerpoint/2010/main" val="7522205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2194</Words>
  <Application>Microsoft Office PowerPoint</Application>
  <PresentationFormat>Widescreen</PresentationFormat>
  <Paragraphs>76</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Times New Roman</vt:lpstr>
      <vt:lpstr>Parallax</vt:lpstr>
      <vt:lpstr>Cross-Cultural Negotiations: UK–China Strategic Partnership</vt:lpstr>
      <vt:lpstr>Introduction (Outline)</vt:lpstr>
      <vt:lpstr>Defining Culture</vt:lpstr>
      <vt:lpstr>Theoretical Framework</vt:lpstr>
      <vt:lpstr>Key Cultural Elements to Overcome (1)</vt:lpstr>
      <vt:lpstr>Key Cultural Elements to Overcome (2)</vt:lpstr>
      <vt:lpstr>Negotiation Strategies (1)</vt:lpstr>
      <vt:lpstr>Negotiation Strategies (2)</vt:lpstr>
      <vt:lpstr>Importance of Cultural Awareness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2025-08-15T10:38:44Z</dcterms:created>
  <dcterms:modified xsi:type="dcterms:W3CDTF">2025-08-15T10:49:27Z</dcterms:modified>
</cp:coreProperties>
</file>