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66" r:id="rId2"/>
    <p:sldId id="256" r:id="rId3"/>
    <p:sldId id="269" r:id="rId4"/>
    <p:sldId id="264" r:id="rId5"/>
    <p:sldId id="257" r:id="rId6"/>
    <p:sldId id="268" r:id="rId7"/>
    <p:sldId id="267" r:id="rId8"/>
    <p:sldId id="270" r:id="rId9"/>
    <p:sldId id="259" r:id="rId10"/>
    <p:sldId id="262" r:id="rId11"/>
    <p:sldId id="258" r:id="rId12"/>
    <p:sldId id="265" r:id="rId13"/>
    <p:sldId id="263" r:id="rId14"/>
    <p:sldId id="260" r:id="rId15"/>
    <p:sldId id="271" r:id="rId16"/>
    <p:sldId id="26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58627" autoAdjust="0"/>
  </p:normalViewPr>
  <p:slideViewPr>
    <p:cSldViewPr snapToGrid="0">
      <p:cViewPr varScale="1">
        <p:scale>
          <a:sx n="42" d="100"/>
          <a:sy n="42" d="100"/>
        </p:scale>
        <p:origin x="1614"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25D780-1470-4751-B15A-33F323751F87}"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1D1A4819-FA45-4063-B179-FD4BD3DF2CAE}">
      <dgm:prSet custT="1"/>
      <dgm:spPr/>
      <dgm:t>
        <a:bodyPr/>
        <a:lstStyle/>
        <a:p>
          <a:r>
            <a:rPr lang="en-US" sz="3200" b="0" dirty="0"/>
            <a:t>Company Name: </a:t>
          </a:r>
          <a:r>
            <a:rPr lang="en-US" sz="3000" b="1" dirty="0"/>
            <a:t>Atlantic Security Ltd</a:t>
          </a:r>
        </a:p>
      </dgm:t>
    </dgm:pt>
    <dgm:pt modelId="{74E37EDA-201E-4766-8B60-05B36F7F0DD2}" type="parTrans" cxnId="{39CB5C89-B005-402A-8E91-D22A75AA1FB1}">
      <dgm:prSet/>
      <dgm:spPr/>
      <dgm:t>
        <a:bodyPr/>
        <a:lstStyle/>
        <a:p>
          <a:endParaRPr lang="en-US"/>
        </a:p>
      </dgm:t>
    </dgm:pt>
    <dgm:pt modelId="{F659E044-4A94-4121-B666-9EDB73C378BF}" type="sibTrans" cxnId="{39CB5C89-B005-402A-8E91-D22A75AA1FB1}">
      <dgm:prSet/>
      <dgm:spPr/>
      <dgm:t>
        <a:bodyPr/>
        <a:lstStyle/>
        <a:p>
          <a:endParaRPr lang="en-US"/>
        </a:p>
      </dgm:t>
    </dgm:pt>
    <dgm:pt modelId="{4BC6A22E-A357-43A9-BFB5-2FCC8B26EBB1}">
      <dgm:prSet custT="1"/>
      <dgm:spPr/>
      <dgm:t>
        <a:bodyPr/>
        <a:lstStyle/>
        <a:p>
          <a:r>
            <a:rPr lang="en-US" sz="3200" dirty="0"/>
            <a:t>Type of Business: </a:t>
          </a:r>
          <a:r>
            <a:rPr lang="en-US" sz="3300" b="1" dirty="0"/>
            <a:t>Security Services</a:t>
          </a:r>
        </a:p>
      </dgm:t>
    </dgm:pt>
    <dgm:pt modelId="{2CCCC49C-CE2F-460F-B1A5-A5DB99FC53A7}" type="parTrans" cxnId="{CC1F625F-7503-485F-BF67-CF86A5A4E130}">
      <dgm:prSet/>
      <dgm:spPr/>
      <dgm:t>
        <a:bodyPr/>
        <a:lstStyle/>
        <a:p>
          <a:endParaRPr lang="en-US"/>
        </a:p>
      </dgm:t>
    </dgm:pt>
    <dgm:pt modelId="{C77F9CBC-F465-41AD-80E2-916B6A4F872D}" type="sibTrans" cxnId="{CC1F625F-7503-485F-BF67-CF86A5A4E130}">
      <dgm:prSet/>
      <dgm:spPr/>
      <dgm:t>
        <a:bodyPr/>
        <a:lstStyle/>
        <a:p>
          <a:endParaRPr lang="en-US"/>
        </a:p>
      </dgm:t>
    </dgm:pt>
    <dgm:pt modelId="{2B34E512-3C2F-4D52-AEDD-9D5352402D59}">
      <dgm:prSet custT="1"/>
      <dgm:spPr/>
      <dgm:t>
        <a:bodyPr/>
        <a:lstStyle/>
        <a:p>
          <a:r>
            <a:rPr lang="en-US" sz="3200" dirty="0"/>
            <a:t>Type of Company: </a:t>
          </a:r>
          <a:r>
            <a:rPr lang="en-US" sz="4200" b="1" dirty="0"/>
            <a:t>Limited</a:t>
          </a:r>
        </a:p>
      </dgm:t>
    </dgm:pt>
    <dgm:pt modelId="{1F5225B7-635B-4AF2-934A-4875D9EEC9A2}" type="parTrans" cxnId="{58EE39F3-03DF-40CD-A35C-2E55CD2D28C8}">
      <dgm:prSet/>
      <dgm:spPr/>
      <dgm:t>
        <a:bodyPr/>
        <a:lstStyle/>
        <a:p>
          <a:endParaRPr lang="en-US"/>
        </a:p>
      </dgm:t>
    </dgm:pt>
    <dgm:pt modelId="{C04C9973-090A-4CAF-80B1-3288EFBB6A60}" type="sibTrans" cxnId="{58EE39F3-03DF-40CD-A35C-2E55CD2D28C8}">
      <dgm:prSet/>
      <dgm:spPr/>
      <dgm:t>
        <a:bodyPr/>
        <a:lstStyle/>
        <a:p>
          <a:endParaRPr lang="en-US"/>
        </a:p>
      </dgm:t>
    </dgm:pt>
    <dgm:pt modelId="{F3855191-FD82-4AAE-9C56-7F4BF325F011}">
      <dgm:prSet custT="1"/>
      <dgm:spPr/>
      <dgm:t>
        <a:bodyPr/>
        <a:lstStyle/>
        <a:p>
          <a:r>
            <a:rPr lang="en-US" sz="3200" dirty="0"/>
            <a:t>Location: </a:t>
          </a:r>
          <a:r>
            <a:rPr lang="en-US" sz="4900" b="1" dirty="0"/>
            <a:t>Cardiff, Wales</a:t>
          </a:r>
        </a:p>
      </dgm:t>
    </dgm:pt>
    <dgm:pt modelId="{CE7FDB57-967B-4A0A-B795-5621F65B6777}" type="parTrans" cxnId="{49DD9006-3CDF-4500-A4CB-E87D946F0FC3}">
      <dgm:prSet/>
      <dgm:spPr/>
      <dgm:t>
        <a:bodyPr/>
        <a:lstStyle/>
        <a:p>
          <a:endParaRPr lang="en-US"/>
        </a:p>
      </dgm:t>
    </dgm:pt>
    <dgm:pt modelId="{DB137B1B-EB7F-4168-90EA-255A9B15E3E9}" type="sibTrans" cxnId="{49DD9006-3CDF-4500-A4CB-E87D946F0FC3}">
      <dgm:prSet/>
      <dgm:spPr/>
      <dgm:t>
        <a:bodyPr/>
        <a:lstStyle/>
        <a:p>
          <a:endParaRPr lang="en-US"/>
        </a:p>
      </dgm:t>
    </dgm:pt>
    <dgm:pt modelId="{451227E8-DAEC-4503-A3D8-265B472F2AFB}" type="pres">
      <dgm:prSet presAssocID="{D625D780-1470-4751-B15A-33F323751F87}" presName="outerComposite" presStyleCnt="0">
        <dgm:presLayoutVars>
          <dgm:chMax val="5"/>
          <dgm:dir/>
          <dgm:resizeHandles val="exact"/>
        </dgm:presLayoutVars>
      </dgm:prSet>
      <dgm:spPr/>
    </dgm:pt>
    <dgm:pt modelId="{1786107C-C503-4BC5-AD34-A2E6C4CEA604}" type="pres">
      <dgm:prSet presAssocID="{D625D780-1470-4751-B15A-33F323751F87}" presName="dummyMaxCanvas" presStyleCnt="0">
        <dgm:presLayoutVars/>
      </dgm:prSet>
      <dgm:spPr/>
    </dgm:pt>
    <dgm:pt modelId="{C47078A3-ADEF-4EAC-ABA3-3996F93E20CF}" type="pres">
      <dgm:prSet presAssocID="{D625D780-1470-4751-B15A-33F323751F87}" presName="FourNodes_1" presStyleLbl="node1" presStyleIdx="0" presStyleCnt="4" custScaleX="104608" custLinFactNeighborX="-1684" custLinFactNeighborY="1156">
        <dgm:presLayoutVars>
          <dgm:bulletEnabled val="1"/>
        </dgm:presLayoutVars>
      </dgm:prSet>
      <dgm:spPr/>
    </dgm:pt>
    <dgm:pt modelId="{0CD545CA-5FA8-4E13-A8EE-3C5F3B04723B}" type="pres">
      <dgm:prSet presAssocID="{D625D780-1470-4751-B15A-33F323751F87}" presName="FourNodes_2" presStyleLbl="node1" presStyleIdx="1" presStyleCnt="4">
        <dgm:presLayoutVars>
          <dgm:bulletEnabled val="1"/>
        </dgm:presLayoutVars>
      </dgm:prSet>
      <dgm:spPr/>
    </dgm:pt>
    <dgm:pt modelId="{4CFE2B42-E3D8-4263-A5F8-18E4B9FEDBBD}" type="pres">
      <dgm:prSet presAssocID="{D625D780-1470-4751-B15A-33F323751F87}" presName="FourNodes_3" presStyleLbl="node1" presStyleIdx="2" presStyleCnt="4">
        <dgm:presLayoutVars>
          <dgm:bulletEnabled val="1"/>
        </dgm:presLayoutVars>
      </dgm:prSet>
      <dgm:spPr/>
    </dgm:pt>
    <dgm:pt modelId="{5D931914-D0CB-4093-9070-20C1E331B218}" type="pres">
      <dgm:prSet presAssocID="{D625D780-1470-4751-B15A-33F323751F87}" presName="FourNodes_4" presStyleLbl="node1" presStyleIdx="3" presStyleCnt="4">
        <dgm:presLayoutVars>
          <dgm:bulletEnabled val="1"/>
        </dgm:presLayoutVars>
      </dgm:prSet>
      <dgm:spPr/>
    </dgm:pt>
    <dgm:pt modelId="{E22D39F9-A4CE-40B6-8B66-700306240242}" type="pres">
      <dgm:prSet presAssocID="{D625D780-1470-4751-B15A-33F323751F87}" presName="FourConn_1-2" presStyleLbl="fgAccFollowNode1" presStyleIdx="0" presStyleCnt="3">
        <dgm:presLayoutVars>
          <dgm:bulletEnabled val="1"/>
        </dgm:presLayoutVars>
      </dgm:prSet>
      <dgm:spPr/>
    </dgm:pt>
    <dgm:pt modelId="{31E7AE32-70A6-4E3D-98AD-715A4A3A0EA4}" type="pres">
      <dgm:prSet presAssocID="{D625D780-1470-4751-B15A-33F323751F87}" presName="FourConn_2-3" presStyleLbl="fgAccFollowNode1" presStyleIdx="1" presStyleCnt="3">
        <dgm:presLayoutVars>
          <dgm:bulletEnabled val="1"/>
        </dgm:presLayoutVars>
      </dgm:prSet>
      <dgm:spPr/>
    </dgm:pt>
    <dgm:pt modelId="{9478072C-6537-4466-996A-C27CE780CE83}" type="pres">
      <dgm:prSet presAssocID="{D625D780-1470-4751-B15A-33F323751F87}" presName="FourConn_3-4" presStyleLbl="fgAccFollowNode1" presStyleIdx="2" presStyleCnt="3">
        <dgm:presLayoutVars>
          <dgm:bulletEnabled val="1"/>
        </dgm:presLayoutVars>
      </dgm:prSet>
      <dgm:spPr/>
    </dgm:pt>
    <dgm:pt modelId="{8A075E66-A6FB-4B20-B956-0467519B994D}" type="pres">
      <dgm:prSet presAssocID="{D625D780-1470-4751-B15A-33F323751F87}" presName="FourNodes_1_text" presStyleLbl="node1" presStyleIdx="3" presStyleCnt="4">
        <dgm:presLayoutVars>
          <dgm:bulletEnabled val="1"/>
        </dgm:presLayoutVars>
      </dgm:prSet>
      <dgm:spPr/>
    </dgm:pt>
    <dgm:pt modelId="{2E293732-4BDB-4235-B8D7-0B895B786653}" type="pres">
      <dgm:prSet presAssocID="{D625D780-1470-4751-B15A-33F323751F87}" presName="FourNodes_2_text" presStyleLbl="node1" presStyleIdx="3" presStyleCnt="4">
        <dgm:presLayoutVars>
          <dgm:bulletEnabled val="1"/>
        </dgm:presLayoutVars>
      </dgm:prSet>
      <dgm:spPr/>
    </dgm:pt>
    <dgm:pt modelId="{CB243DDD-FFC4-4F7A-87D9-0D8F7C597469}" type="pres">
      <dgm:prSet presAssocID="{D625D780-1470-4751-B15A-33F323751F87}" presName="FourNodes_3_text" presStyleLbl="node1" presStyleIdx="3" presStyleCnt="4">
        <dgm:presLayoutVars>
          <dgm:bulletEnabled val="1"/>
        </dgm:presLayoutVars>
      </dgm:prSet>
      <dgm:spPr/>
    </dgm:pt>
    <dgm:pt modelId="{171B4946-9EC6-4488-BF01-C984E88BDCB9}" type="pres">
      <dgm:prSet presAssocID="{D625D780-1470-4751-B15A-33F323751F87}" presName="FourNodes_4_text" presStyleLbl="node1" presStyleIdx="3" presStyleCnt="4">
        <dgm:presLayoutVars>
          <dgm:bulletEnabled val="1"/>
        </dgm:presLayoutVars>
      </dgm:prSet>
      <dgm:spPr/>
    </dgm:pt>
  </dgm:ptLst>
  <dgm:cxnLst>
    <dgm:cxn modelId="{49DD9006-3CDF-4500-A4CB-E87D946F0FC3}" srcId="{D625D780-1470-4751-B15A-33F323751F87}" destId="{F3855191-FD82-4AAE-9C56-7F4BF325F011}" srcOrd="3" destOrd="0" parTransId="{CE7FDB57-967B-4A0A-B795-5621F65B6777}" sibTransId="{DB137B1B-EB7F-4168-90EA-255A9B15E3E9}"/>
    <dgm:cxn modelId="{A55F6C0A-7209-4B68-83F2-2D188AB5A9AF}" type="presOf" srcId="{4BC6A22E-A357-43A9-BFB5-2FCC8B26EBB1}" destId="{0CD545CA-5FA8-4E13-A8EE-3C5F3B04723B}" srcOrd="0" destOrd="0" presId="urn:microsoft.com/office/officeart/2005/8/layout/vProcess5"/>
    <dgm:cxn modelId="{BFA4AC16-B897-43CD-9E62-B17EE770814B}" type="presOf" srcId="{C77F9CBC-F465-41AD-80E2-916B6A4F872D}" destId="{31E7AE32-70A6-4E3D-98AD-715A4A3A0EA4}" srcOrd="0" destOrd="0" presId="urn:microsoft.com/office/officeart/2005/8/layout/vProcess5"/>
    <dgm:cxn modelId="{FA9D0620-3DDE-4FB0-B490-4509C9876C1E}" type="presOf" srcId="{C04C9973-090A-4CAF-80B1-3288EFBB6A60}" destId="{9478072C-6537-4466-996A-C27CE780CE83}" srcOrd="0" destOrd="0" presId="urn:microsoft.com/office/officeart/2005/8/layout/vProcess5"/>
    <dgm:cxn modelId="{070D6322-BE3F-4D38-8257-26B0AD56B70B}" type="presOf" srcId="{D625D780-1470-4751-B15A-33F323751F87}" destId="{451227E8-DAEC-4503-A3D8-265B472F2AFB}" srcOrd="0" destOrd="0" presId="urn:microsoft.com/office/officeart/2005/8/layout/vProcess5"/>
    <dgm:cxn modelId="{102D1229-347E-4784-BE60-F45EAF4336F6}" type="presOf" srcId="{F3855191-FD82-4AAE-9C56-7F4BF325F011}" destId="{5D931914-D0CB-4093-9070-20C1E331B218}" srcOrd="0" destOrd="0" presId="urn:microsoft.com/office/officeart/2005/8/layout/vProcess5"/>
    <dgm:cxn modelId="{CC1F625F-7503-485F-BF67-CF86A5A4E130}" srcId="{D625D780-1470-4751-B15A-33F323751F87}" destId="{4BC6A22E-A357-43A9-BFB5-2FCC8B26EBB1}" srcOrd="1" destOrd="0" parTransId="{2CCCC49C-CE2F-460F-B1A5-A5DB99FC53A7}" sibTransId="{C77F9CBC-F465-41AD-80E2-916B6A4F872D}"/>
    <dgm:cxn modelId="{9A5BFD4F-8B14-497D-8CE4-71F8D2D70708}" type="presOf" srcId="{2B34E512-3C2F-4D52-AEDD-9D5352402D59}" destId="{4CFE2B42-E3D8-4263-A5F8-18E4B9FEDBBD}" srcOrd="0" destOrd="0" presId="urn:microsoft.com/office/officeart/2005/8/layout/vProcess5"/>
    <dgm:cxn modelId="{6710C152-265E-49A0-8E08-F054B585A383}" type="presOf" srcId="{2B34E512-3C2F-4D52-AEDD-9D5352402D59}" destId="{CB243DDD-FFC4-4F7A-87D9-0D8F7C597469}" srcOrd="1" destOrd="0" presId="urn:microsoft.com/office/officeart/2005/8/layout/vProcess5"/>
    <dgm:cxn modelId="{39CB5C89-B005-402A-8E91-D22A75AA1FB1}" srcId="{D625D780-1470-4751-B15A-33F323751F87}" destId="{1D1A4819-FA45-4063-B179-FD4BD3DF2CAE}" srcOrd="0" destOrd="0" parTransId="{74E37EDA-201E-4766-8B60-05B36F7F0DD2}" sibTransId="{F659E044-4A94-4121-B666-9EDB73C378BF}"/>
    <dgm:cxn modelId="{3E5C86CC-9673-4163-9F6F-6053305F7BDD}" type="presOf" srcId="{1D1A4819-FA45-4063-B179-FD4BD3DF2CAE}" destId="{8A075E66-A6FB-4B20-B956-0467519B994D}" srcOrd="1" destOrd="0" presId="urn:microsoft.com/office/officeart/2005/8/layout/vProcess5"/>
    <dgm:cxn modelId="{A8942CCF-783D-483D-BE3E-5DBD5E96598A}" type="presOf" srcId="{4BC6A22E-A357-43A9-BFB5-2FCC8B26EBB1}" destId="{2E293732-4BDB-4235-B8D7-0B895B786653}" srcOrd="1" destOrd="0" presId="urn:microsoft.com/office/officeart/2005/8/layout/vProcess5"/>
    <dgm:cxn modelId="{51D455CF-3C1B-4C33-8960-367D334BB5D4}" type="presOf" srcId="{F659E044-4A94-4121-B666-9EDB73C378BF}" destId="{E22D39F9-A4CE-40B6-8B66-700306240242}" srcOrd="0" destOrd="0" presId="urn:microsoft.com/office/officeart/2005/8/layout/vProcess5"/>
    <dgm:cxn modelId="{58EE39F3-03DF-40CD-A35C-2E55CD2D28C8}" srcId="{D625D780-1470-4751-B15A-33F323751F87}" destId="{2B34E512-3C2F-4D52-AEDD-9D5352402D59}" srcOrd="2" destOrd="0" parTransId="{1F5225B7-635B-4AF2-934A-4875D9EEC9A2}" sibTransId="{C04C9973-090A-4CAF-80B1-3288EFBB6A60}"/>
    <dgm:cxn modelId="{871058F7-11AB-43A1-8AC2-A7C872AA2B34}" type="presOf" srcId="{F3855191-FD82-4AAE-9C56-7F4BF325F011}" destId="{171B4946-9EC6-4488-BF01-C984E88BDCB9}" srcOrd="1" destOrd="0" presId="urn:microsoft.com/office/officeart/2005/8/layout/vProcess5"/>
    <dgm:cxn modelId="{31F8A6FF-047E-4BCD-88ED-0B42074DCC1C}" type="presOf" srcId="{1D1A4819-FA45-4063-B179-FD4BD3DF2CAE}" destId="{C47078A3-ADEF-4EAC-ABA3-3996F93E20CF}" srcOrd="0" destOrd="0" presId="urn:microsoft.com/office/officeart/2005/8/layout/vProcess5"/>
    <dgm:cxn modelId="{948E57E4-896F-440F-AAFA-53FD54C91BB9}" type="presParOf" srcId="{451227E8-DAEC-4503-A3D8-265B472F2AFB}" destId="{1786107C-C503-4BC5-AD34-A2E6C4CEA604}" srcOrd="0" destOrd="0" presId="urn:microsoft.com/office/officeart/2005/8/layout/vProcess5"/>
    <dgm:cxn modelId="{4E8762B9-DB43-4F0E-90B3-0CB044ADC87D}" type="presParOf" srcId="{451227E8-DAEC-4503-A3D8-265B472F2AFB}" destId="{C47078A3-ADEF-4EAC-ABA3-3996F93E20CF}" srcOrd="1" destOrd="0" presId="urn:microsoft.com/office/officeart/2005/8/layout/vProcess5"/>
    <dgm:cxn modelId="{B2B418D4-557F-494B-8E54-FC7481CB2B8D}" type="presParOf" srcId="{451227E8-DAEC-4503-A3D8-265B472F2AFB}" destId="{0CD545CA-5FA8-4E13-A8EE-3C5F3B04723B}" srcOrd="2" destOrd="0" presId="urn:microsoft.com/office/officeart/2005/8/layout/vProcess5"/>
    <dgm:cxn modelId="{9223C391-0FC0-4976-AD86-DDC06469FAB3}" type="presParOf" srcId="{451227E8-DAEC-4503-A3D8-265B472F2AFB}" destId="{4CFE2B42-E3D8-4263-A5F8-18E4B9FEDBBD}" srcOrd="3" destOrd="0" presId="urn:microsoft.com/office/officeart/2005/8/layout/vProcess5"/>
    <dgm:cxn modelId="{38567692-5E60-466C-95D2-5691DC7E2F2F}" type="presParOf" srcId="{451227E8-DAEC-4503-A3D8-265B472F2AFB}" destId="{5D931914-D0CB-4093-9070-20C1E331B218}" srcOrd="4" destOrd="0" presId="urn:microsoft.com/office/officeart/2005/8/layout/vProcess5"/>
    <dgm:cxn modelId="{3232D1D2-BA1D-4C0F-8EBE-D5AF71615796}" type="presParOf" srcId="{451227E8-DAEC-4503-A3D8-265B472F2AFB}" destId="{E22D39F9-A4CE-40B6-8B66-700306240242}" srcOrd="5" destOrd="0" presId="urn:microsoft.com/office/officeart/2005/8/layout/vProcess5"/>
    <dgm:cxn modelId="{54CC0B32-CF5F-4B0B-BD35-5EAEB697CF51}" type="presParOf" srcId="{451227E8-DAEC-4503-A3D8-265B472F2AFB}" destId="{31E7AE32-70A6-4E3D-98AD-715A4A3A0EA4}" srcOrd="6" destOrd="0" presId="urn:microsoft.com/office/officeart/2005/8/layout/vProcess5"/>
    <dgm:cxn modelId="{6B27A334-CA70-48EE-9240-FA790AB38726}" type="presParOf" srcId="{451227E8-DAEC-4503-A3D8-265B472F2AFB}" destId="{9478072C-6537-4466-996A-C27CE780CE83}" srcOrd="7" destOrd="0" presId="urn:microsoft.com/office/officeart/2005/8/layout/vProcess5"/>
    <dgm:cxn modelId="{B756601F-B802-4194-9E6E-78035A6C5381}" type="presParOf" srcId="{451227E8-DAEC-4503-A3D8-265B472F2AFB}" destId="{8A075E66-A6FB-4B20-B956-0467519B994D}" srcOrd="8" destOrd="0" presId="urn:microsoft.com/office/officeart/2005/8/layout/vProcess5"/>
    <dgm:cxn modelId="{4EA298C6-A7BD-4D47-A153-A71EF4446A95}" type="presParOf" srcId="{451227E8-DAEC-4503-A3D8-265B472F2AFB}" destId="{2E293732-4BDB-4235-B8D7-0B895B786653}" srcOrd="9" destOrd="0" presId="urn:microsoft.com/office/officeart/2005/8/layout/vProcess5"/>
    <dgm:cxn modelId="{3B733D11-EE2E-4943-8E0C-C27F12DABCB4}" type="presParOf" srcId="{451227E8-DAEC-4503-A3D8-265B472F2AFB}" destId="{CB243DDD-FFC4-4F7A-87D9-0D8F7C597469}" srcOrd="10" destOrd="0" presId="urn:microsoft.com/office/officeart/2005/8/layout/vProcess5"/>
    <dgm:cxn modelId="{73DC4EF3-F9D6-4A79-AD5B-7CBF6125D47C}" type="presParOf" srcId="{451227E8-DAEC-4503-A3D8-265B472F2AFB}" destId="{171B4946-9EC6-4488-BF01-C984E88BDCB9}"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31C52C3-AD7C-442E-BE37-93592098117C}" type="doc">
      <dgm:prSet loTypeId="urn:microsoft.com/office/officeart/2016/7/layout/LinearBlockProcessNumbered" loCatId="process" qsTypeId="urn:microsoft.com/office/officeart/2005/8/quickstyle/simple4" qsCatId="simple" csTypeId="urn:microsoft.com/office/officeart/2005/8/colors/accent5_2" csCatId="accent5" phldr="1"/>
      <dgm:spPr/>
      <dgm:t>
        <a:bodyPr/>
        <a:lstStyle/>
        <a:p>
          <a:endParaRPr lang="en-US"/>
        </a:p>
      </dgm:t>
    </dgm:pt>
    <dgm:pt modelId="{8C1A7F75-FC7B-466E-93DA-C2193DAB152C}">
      <dgm:prSet/>
      <dgm:spPr/>
      <dgm:t>
        <a:bodyPr/>
        <a:lstStyle/>
        <a:p>
          <a:r>
            <a:rPr lang="en-US" b="1" dirty="0"/>
            <a:t>To establish a commanding presence and market leadership in the next 2/3years.</a:t>
          </a:r>
          <a:br>
            <a:rPr lang="en-US" b="1" dirty="0"/>
          </a:br>
          <a:endParaRPr lang="en-US" dirty="0"/>
        </a:p>
      </dgm:t>
    </dgm:pt>
    <dgm:pt modelId="{2906E2B8-93E3-4A11-9E95-D5DCE03B2A13}" type="parTrans" cxnId="{9689FB91-99FC-4B78-92F3-6DEA2DA61EAD}">
      <dgm:prSet/>
      <dgm:spPr/>
      <dgm:t>
        <a:bodyPr/>
        <a:lstStyle/>
        <a:p>
          <a:endParaRPr lang="en-US"/>
        </a:p>
      </dgm:t>
    </dgm:pt>
    <dgm:pt modelId="{7A4A3562-13D8-4E1A-9660-F0C6FF72C339}" type="sibTrans" cxnId="{9689FB91-99FC-4B78-92F3-6DEA2DA61EAD}">
      <dgm:prSet phldrT="01"/>
      <dgm:spPr/>
      <dgm:t>
        <a:bodyPr/>
        <a:lstStyle/>
        <a:p>
          <a:r>
            <a:rPr lang="en-US"/>
            <a:t>01</a:t>
          </a:r>
        </a:p>
      </dgm:t>
    </dgm:pt>
    <dgm:pt modelId="{04F07C53-C05F-4759-836E-7E800EF0687D}">
      <dgm:prSet/>
      <dgm:spPr/>
      <dgm:t>
        <a:bodyPr/>
        <a:lstStyle/>
        <a:p>
          <a:r>
            <a:rPr lang="en-US" b="1" dirty="0"/>
            <a:t>To build relationships with the locals, long-term target to expand in the future.</a:t>
          </a:r>
          <a:br>
            <a:rPr lang="en-US" b="1" dirty="0"/>
          </a:br>
          <a:endParaRPr lang="en-US" dirty="0"/>
        </a:p>
      </dgm:t>
    </dgm:pt>
    <dgm:pt modelId="{EA29F678-2751-49C6-8616-837DDA3D31CE}" type="parTrans" cxnId="{B67A6641-1611-4C08-8675-2B50F45E31A3}">
      <dgm:prSet/>
      <dgm:spPr/>
      <dgm:t>
        <a:bodyPr/>
        <a:lstStyle/>
        <a:p>
          <a:endParaRPr lang="en-US"/>
        </a:p>
      </dgm:t>
    </dgm:pt>
    <dgm:pt modelId="{3E2F6EEA-9D65-4D12-A193-AA49CA09870D}" type="sibTrans" cxnId="{B67A6641-1611-4C08-8675-2B50F45E31A3}">
      <dgm:prSet phldrT="02"/>
      <dgm:spPr/>
      <dgm:t>
        <a:bodyPr/>
        <a:lstStyle/>
        <a:p>
          <a:r>
            <a:rPr lang="en-US"/>
            <a:t>02</a:t>
          </a:r>
        </a:p>
      </dgm:t>
    </dgm:pt>
    <dgm:pt modelId="{57444C05-BD41-4F70-ACAF-186D91793C11}">
      <dgm:prSet/>
      <dgm:spPr/>
      <dgm:t>
        <a:bodyPr/>
        <a:lstStyle/>
        <a:p>
          <a:r>
            <a:rPr lang="en-US" b="1" dirty="0"/>
            <a:t>To provide quality service and partnership that would generate sufficient profits and improve the lives for both clients and employees. </a:t>
          </a:r>
          <a:endParaRPr lang="en-US" dirty="0"/>
        </a:p>
      </dgm:t>
    </dgm:pt>
    <dgm:pt modelId="{3A5469FD-650D-41F0-84FC-C7B0664BD415}" type="parTrans" cxnId="{38ADC516-A825-40C0-8380-0FA6291E2994}">
      <dgm:prSet/>
      <dgm:spPr/>
      <dgm:t>
        <a:bodyPr/>
        <a:lstStyle/>
        <a:p>
          <a:endParaRPr lang="en-US"/>
        </a:p>
      </dgm:t>
    </dgm:pt>
    <dgm:pt modelId="{37F85ED5-7A41-47EB-804E-9B613C1296D3}" type="sibTrans" cxnId="{38ADC516-A825-40C0-8380-0FA6291E2994}">
      <dgm:prSet phldrT="03"/>
      <dgm:spPr/>
      <dgm:t>
        <a:bodyPr/>
        <a:lstStyle/>
        <a:p>
          <a:r>
            <a:rPr lang="en-US"/>
            <a:t>03</a:t>
          </a:r>
        </a:p>
      </dgm:t>
    </dgm:pt>
    <dgm:pt modelId="{5FD95F92-1245-437A-8D95-236C27A92D5D}" type="pres">
      <dgm:prSet presAssocID="{431C52C3-AD7C-442E-BE37-93592098117C}" presName="Name0" presStyleCnt="0">
        <dgm:presLayoutVars>
          <dgm:animLvl val="lvl"/>
          <dgm:resizeHandles val="exact"/>
        </dgm:presLayoutVars>
      </dgm:prSet>
      <dgm:spPr/>
    </dgm:pt>
    <dgm:pt modelId="{41E8269A-6270-45BD-A087-15C185192C24}" type="pres">
      <dgm:prSet presAssocID="{8C1A7F75-FC7B-466E-93DA-C2193DAB152C}" presName="compositeNode" presStyleCnt="0">
        <dgm:presLayoutVars>
          <dgm:bulletEnabled val="1"/>
        </dgm:presLayoutVars>
      </dgm:prSet>
      <dgm:spPr/>
    </dgm:pt>
    <dgm:pt modelId="{58F3BC23-E35E-4713-8345-83FD7CE60B04}" type="pres">
      <dgm:prSet presAssocID="{8C1A7F75-FC7B-466E-93DA-C2193DAB152C}" presName="bgRect" presStyleLbl="alignNode1" presStyleIdx="0" presStyleCnt="3"/>
      <dgm:spPr/>
    </dgm:pt>
    <dgm:pt modelId="{64B30D5E-E652-4C43-87A2-108DB12ABFC0}" type="pres">
      <dgm:prSet presAssocID="{7A4A3562-13D8-4E1A-9660-F0C6FF72C339}" presName="sibTransNodeRect" presStyleLbl="alignNode1" presStyleIdx="0" presStyleCnt="3">
        <dgm:presLayoutVars>
          <dgm:chMax val="0"/>
          <dgm:bulletEnabled val="1"/>
        </dgm:presLayoutVars>
      </dgm:prSet>
      <dgm:spPr/>
    </dgm:pt>
    <dgm:pt modelId="{724267C2-6BA4-44E5-8C93-7243FE8CF3DC}" type="pres">
      <dgm:prSet presAssocID="{8C1A7F75-FC7B-466E-93DA-C2193DAB152C}" presName="nodeRect" presStyleLbl="alignNode1" presStyleIdx="0" presStyleCnt="3">
        <dgm:presLayoutVars>
          <dgm:bulletEnabled val="1"/>
        </dgm:presLayoutVars>
      </dgm:prSet>
      <dgm:spPr/>
    </dgm:pt>
    <dgm:pt modelId="{09C9627D-2233-4D20-9F87-ED1DF8E16122}" type="pres">
      <dgm:prSet presAssocID="{7A4A3562-13D8-4E1A-9660-F0C6FF72C339}" presName="sibTrans" presStyleCnt="0"/>
      <dgm:spPr/>
    </dgm:pt>
    <dgm:pt modelId="{80C8FC76-261F-4192-B0D6-2AE44A790134}" type="pres">
      <dgm:prSet presAssocID="{04F07C53-C05F-4759-836E-7E800EF0687D}" presName="compositeNode" presStyleCnt="0">
        <dgm:presLayoutVars>
          <dgm:bulletEnabled val="1"/>
        </dgm:presLayoutVars>
      </dgm:prSet>
      <dgm:spPr/>
    </dgm:pt>
    <dgm:pt modelId="{B83EBC96-6900-4E85-A9CD-223F037B2DE2}" type="pres">
      <dgm:prSet presAssocID="{04F07C53-C05F-4759-836E-7E800EF0687D}" presName="bgRect" presStyleLbl="alignNode1" presStyleIdx="1" presStyleCnt="3"/>
      <dgm:spPr/>
    </dgm:pt>
    <dgm:pt modelId="{A00CDD6C-5C48-4ADC-833E-68B16413C3A0}" type="pres">
      <dgm:prSet presAssocID="{3E2F6EEA-9D65-4D12-A193-AA49CA09870D}" presName="sibTransNodeRect" presStyleLbl="alignNode1" presStyleIdx="1" presStyleCnt="3">
        <dgm:presLayoutVars>
          <dgm:chMax val="0"/>
          <dgm:bulletEnabled val="1"/>
        </dgm:presLayoutVars>
      </dgm:prSet>
      <dgm:spPr/>
    </dgm:pt>
    <dgm:pt modelId="{B6153BDC-2987-4A89-919B-CEB8BB2440F8}" type="pres">
      <dgm:prSet presAssocID="{04F07C53-C05F-4759-836E-7E800EF0687D}" presName="nodeRect" presStyleLbl="alignNode1" presStyleIdx="1" presStyleCnt="3">
        <dgm:presLayoutVars>
          <dgm:bulletEnabled val="1"/>
        </dgm:presLayoutVars>
      </dgm:prSet>
      <dgm:spPr/>
    </dgm:pt>
    <dgm:pt modelId="{2E0708B8-4462-4670-91DD-2F1535B7A443}" type="pres">
      <dgm:prSet presAssocID="{3E2F6EEA-9D65-4D12-A193-AA49CA09870D}" presName="sibTrans" presStyleCnt="0"/>
      <dgm:spPr/>
    </dgm:pt>
    <dgm:pt modelId="{1E255475-E1A3-482F-9C6C-131AB18C3285}" type="pres">
      <dgm:prSet presAssocID="{57444C05-BD41-4F70-ACAF-186D91793C11}" presName="compositeNode" presStyleCnt="0">
        <dgm:presLayoutVars>
          <dgm:bulletEnabled val="1"/>
        </dgm:presLayoutVars>
      </dgm:prSet>
      <dgm:spPr/>
    </dgm:pt>
    <dgm:pt modelId="{69B2B19F-0C98-48EF-8680-C2D4AF76397C}" type="pres">
      <dgm:prSet presAssocID="{57444C05-BD41-4F70-ACAF-186D91793C11}" presName="bgRect" presStyleLbl="alignNode1" presStyleIdx="2" presStyleCnt="3"/>
      <dgm:spPr/>
    </dgm:pt>
    <dgm:pt modelId="{E16AD928-F789-45CB-A918-0B166B876070}" type="pres">
      <dgm:prSet presAssocID="{37F85ED5-7A41-47EB-804E-9B613C1296D3}" presName="sibTransNodeRect" presStyleLbl="alignNode1" presStyleIdx="2" presStyleCnt="3">
        <dgm:presLayoutVars>
          <dgm:chMax val="0"/>
          <dgm:bulletEnabled val="1"/>
        </dgm:presLayoutVars>
      </dgm:prSet>
      <dgm:spPr/>
    </dgm:pt>
    <dgm:pt modelId="{0FB4FD60-907C-487D-89E7-BFA2246DC260}" type="pres">
      <dgm:prSet presAssocID="{57444C05-BD41-4F70-ACAF-186D91793C11}" presName="nodeRect" presStyleLbl="alignNode1" presStyleIdx="2" presStyleCnt="3">
        <dgm:presLayoutVars>
          <dgm:bulletEnabled val="1"/>
        </dgm:presLayoutVars>
      </dgm:prSet>
      <dgm:spPr/>
    </dgm:pt>
  </dgm:ptLst>
  <dgm:cxnLst>
    <dgm:cxn modelId="{D2298514-85EA-48D2-9753-FE9B4744DE64}" type="presOf" srcId="{8C1A7F75-FC7B-466E-93DA-C2193DAB152C}" destId="{724267C2-6BA4-44E5-8C93-7243FE8CF3DC}" srcOrd="1" destOrd="0" presId="urn:microsoft.com/office/officeart/2016/7/layout/LinearBlockProcessNumbered"/>
    <dgm:cxn modelId="{38ADC516-A825-40C0-8380-0FA6291E2994}" srcId="{431C52C3-AD7C-442E-BE37-93592098117C}" destId="{57444C05-BD41-4F70-ACAF-186D91793C11}" srcOrd="2" destOrd="0" parTransId="{3A5469FD-650D-41F0-84FC-C7B0664BD415}" sibTransId="{37F85ED5-7A41-47EB-804E-9B613C1296D3}"/>
    <dgm:cxn modelId="{5D2DB617-72D3-408E-9657-5793322613AF}" type="presOf" srcId="{57444C05-BD41-4F70-ACAF-186D91793C11}" destId="{69B2B19F-0C98-48EF-8680-C2D4AF76397C}" srcOrd="0" destOrd="0" presId="urn:microsoft.com/office/officeart/2016/7/layout/LinearBlockProcessNumbered"/>
    <dgm:cxn modelId="{6685832F-4705-4162-AD5D-94CC4D81BA29}" type="presOf" srcId="{57444C05-BD41-4F70-ACAF-186D91793C11}" destId="{0FB4FD60-907C-487D-89E7-BFA2246DC260}" srcOrd="1" destOrd="0" presId="urn:microsoft.com/office/officeart/2016/7/layout/LinearBlockProcessNumbered"/>
    <dgm:cxn modelId="{0D84DF38-49D5-4CD0-9CCE-5A9C1ECCBBE7}" type="presOf" srcId="{04F07C53-C05F-4759-836E-7E800EF0687D}" destId="{B83EBC96-6900-4E85-A9CD-223F037B2DE2}" srcOrd="0" destOrd="0" presId="urn:microsoft.com/office/officeart/2016/7/layout/LinearBlockProcessNumbered"/>
    <dgm:cxn modelId="{B67A6641-1611-4C08-8675-2B50F45E31A3}" srcId="{431C52C3-AD7C-442E-BE37-93592098117C}" destId="{04F07C53-C05F-4759-836E-7E800EF0687D}" srcOrd="1" destOrd="0" parTransId="{EA29F678-2751-49C6-8616-837DDA3D31CE}" sibTransId="{3E2F6EEA-9D65-4D12-A193-AA49CA09870D}"/>
    <dgm:cxn modelId="{8C6A674C-BA98-470F-A94F-3799174270FA}" type="presOf" srcId="{04F07C53-C05F-4759-836E-7E800EF0687D}" destId="{B6153BDC-2987-4A89-919B-CEB8BB2440F8}" srcOrd="1" destOrd="0" presId="urn:microsoft.com/office/officeart/2016/7/layout/LinearBlockProcessNumbered"/>
    <dgm:cxn modelId="{1A693D51-D4DA-49A6-B540-C45B27A96BEF}" type="presOf" srcId="{7A4A3562-13D8-4E1A-9660-F0C6FF72C339}" destId="{64B30D5E-E652-4C43-87A2-108DB12ABFC0}" srcOrd="0" destOrd="0" presId="urn:microsoft.com/office/officeart/2016/7/layout/LinearBlockProcessNumbered"/>
    <dgm:cxn modelId="{56955E71-F04D-42A5-B199-9FA1C203A9C5}" type="presOf" srcId="{8C1A7F75-FC7B-466E-93DA-C2193DAB152C}" destId="{58F3BC23-E35E-4713-8345-83FD7CE60B04}" srcOrd="0" destOrd="0" presId="urn:microsoft.com/office/officeart/2016/7/layout/LinearBlockProcessNumbered"/>
    <dgm:cxn modelId="{0883487D-FB85-430B-BFA9-C4F8C1099F87}" type="presOf" srcId="{3E2F6EEA-9D65-4D12-A193-AA49CA09870D}" destId="{A00CDD6C-5C48-4ADC-833E-68B16413C3A0}" srcOrd="0" destOrd="0" presId="urn:microsoft.com/office/officeart/2016/7/layout/LinearBlockProcessNumbered"/>
    <dgm:cxn modelId="{9689FB91-99FC-4B78-92F3-6DEA2DA61EAD}" srcId="{431C52C3-AD7C-442E-BE37-93592098117C}" destId="{8C1A7F75-FC7B-466E-93DA-C2193DAB152C}" srcOrd="0" destOrd="0" parTransId="{2906E2B8-93E3-4A11-9E95-D5DCE03B2A13}" sibTransId="{7A4A3562-13D8-4E1A-9660-F0C6FF72C339}"/>
    <dgm:cxn modelId="{4BA6ACA0-1F01-44F6-9508-75EBA15DECAD}" type="presOf" srcId="{431C52C3-AD7C-442E-BE37-93592098117C}" destId="{5FD95F92-1245-437A-8D95-236C27A92D5D}" srcOrd="0" destOrd="0" presId="urn:microsoft.com/office/officeart/2016/7/layout/LinearBlockProcessNumbered"/>
    <dgm:cxn modelId="{23E0BEE8-578A-4970-B6A3-F0F8A2546CD9}" type="presOf" srcId="{37F85ED5-7A41-47EB-804E-9B613C1296D3}" destId="{E16AD928-F789-45CB-A918-0B166B876070}" srcOrd="0" destOrd="0" presId="urn:microsoft.com/office/officeart/2016/7/layout/LinearBlockProcessNumbered"/>
    <dgm:cxn modelId="{9427D354-C5B4-4516-87E9-D9C65BA0EAAC}" type="presParOf" srcId="{5FD95F92-1245-437A-8D95-236C27A92D5D}" destId="{41E8269A-6270-45BD-A087-15C185192C24}" srcOrd="0" destOrd="0" presId="urn:microsoft.com/office/officeart/2016/7/layout/LinearBlockProcessNumbered"/>
    <dgm:cxn modelId="{55F922A6-BA38-4EF3-B578-2DEEB6FDE775}" type="presParOf" srcId="{41E8269A-6270-45BD-A087-15C185192C24}" destId="{58F3BC23-E35E-4713-8345-83FD7CE60B04}" srcOrd="0" destOrd="0" presId="urn:microsoft.com/office/officeart/2016/7/layout/LinearBlockProcessNumbered"/>
    <dgm:cxn modelId="{B452659C-B179-4D05-8129-3378E26FEF3C}" type="presParOf" srcId="{41E8269A-6270-45BD-A087-15C185192C24}" destId="{64B30D5E-E652-4C43-87A2-108DB12ABFC0}" srcOrd="1" destOrd="0" presId="urn:microsoft.com/office/officeart/2016/7/layout/LinearBlockProcessNumbered"/>
    <dgm:cxn modelId="{63D5FCBA-BB1F-49D9-B823-C9A6DF79452D}" type="presParOf" srcId="{41E8269A-6270-45BD-A087-15C185192C24}" destId="{724267C2-6BA4-44E5-8C93-7243FE8CF3DC}" srcOrd="2" destOrd="0" presId="urn:microsoft.com/office/officeart/2016/7/layout/LinearBlockProcessNumbered"/>
    <dgm:cxn modelId="{1A5E4F76-3507-4B6B-B2DD-0C78C4120EFB}" type="presParOf" srcId="{5FD95F92-1245-437A-8D95-236C27A92D5D}" destId="{09C9627D-2233-4D20-9F87-ED1DF8E16122}" srcOrd="1" destOrd="0" presId="urn:microsoft.com/office/officeart/2016/7/layout/LinearBlockProcessNumbered"/>
    <dgm:cxn modelId="{488927C5-22E2-4E8C-A3D3-3AC86F50E100}" type="presParOf" srcId="{5FD95F92-1245-437A-8D95-236C27A92D5D}" destId="{80C8FC76-261F-4192-B0D6-2AE44A790134}" srcOrd="2" destOrd="0" presId="urn:microsoft.com/office/officeart/2016/7/layout/LinearBlockProcessNumbered"/>
    <dgm:cxn modelId="{9A872BDC-309A-4816-80FD-CC22C9955686}" type="presParOf" srcId="{80C8FC76-261F-4192-B0D6-2AE44A790134}" destId="{B83EBC96-6900-4E85-A9CD-223F037B2DE2}" srcOrd="0" destOrd="0" presId="urn:microsoft.com/office/officeart/2016/7/layout/LinearBlockProcessNumbered"/>
    <dgm:cxn modelId="{B69892A3-315B-4354-B9AF-03E9CEDB5123}" type="presParOf" srcId="{80C8FC76-261F-4192-B0D6-2AE44A790134}" destId="{A00CDD6C-5C48-4ADC-833E-68B16413C3A0}" srcOrd="1" destOrd="0" presId="urn:microsoft.com/office/officeart/2016/7/layout/LinearBlockProcessNumbered"/>
    <dgm:cxn modelId="{F824ACCF-85BF-419F-9750-83F4CDF93941}" type="presParOf" srcId="{80C8FC76-261F-4192-B0D6-2AE44A790134}" destId="{B6153BDC-2987-4A89-919B-CEB8BB2440F8}" srcOrd="2" destOrd="0" presId="urn:microsoft.com/office/officeart/2016/7/layout/LinearBlockProcessNumbered"/>
    <dgm:cxn modelId="{3BA1715C-3213-4461-854B-2DE75E642F11}" type="presParOf" srcId="{5FD95F92-1245-437A-8D95-236C27A92D5D}" destId="{2E0708B8-4462-4670-91DD-2F1535B7A443}" srcOrd="3" destOrd="0" presId="urn:microsoft.com/office/officeart/2016/7/layout/LinearBlockProcessNumbered"/>
    <dgm:cxn modelId="{082FF2EE-183D-4F8E-B141-49315A8549D1}" type="presParOf" srcId="{5FD95F92-1245-437A-8D95-236C27A92D5D}" destId="{1E255475-E1A3-482F-9C6C-131AB18C3285}" srcOrd="4" destOrd="0" presId="urn:microsoft.com/office/officeart/2016/7/layout/LinearBlockProcessNumbered"/>
    <dgm:cxn modelId="{888FE065-E7BE-4307-BFA1-A9594C7559D9}" type="presParOf" srcId="{1E255475-E1A3-482F-9C6C-131AB18C3285}" destId="{69B2B19F-0C98-48EF-8680-C2D4AF76397C}" srcOrd="0" destOrd="0" presId="urn:microsoft.com/office/officeart/2016/7/layout/LinearBlockProcessNumbered"/>
    <dgm:cxn modelId="{75DC736D-1FB2-42AC-AA7A-4F76A1C1A741}" type="presParOf" srcId="{1E255475-E1A3-482F-9C6C-131AB18C3285}" destId="{E16AD928-F789-45CB-A918-0B166B876070}" srcOrd="1" destOrd="0" presId="urn:microsoft.com/office/officeart/2016/7/layout/LinearBlockProcessNumbered"/>
    <dgm:cxn modelId="{A0C8ED09-AC0E-43C9-BD1B-513383D9E9A8}" type="presParOf" srcId="{1E255475-E1A3-482F-9C6C-131AB18C3285}" destId="{0FB4FD60-907C-487D-89E7-BFA2246DC260}"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F933761-6B64-45A2-9D3E-724D880CAB3C}" type="doc">
      <dgm:prSet loTypeId="urn:microsoft.com/office/officeart/2005/8/layout/hierarchy1" loCatId="hierarchy" qsTypeId="urn:microsoft.com/office/officeart/2005/8/quickstyle/simple4" qsCatId="simple" csTypeId="urn:microsoft.com/office/officeart/2005/8/colors/colorful5" csCatId="colorful"/>
      <dgm:spPr/>
      <dgm:t>
        <a:bodyPr/>
        <a:lstStyle/>
        <a:p>
          <a:endParaRPr lang="en-US"/>
        </a:p>
      </dgm:t>
    </dgm:pt>
    <dgm:pt modelId="{1EA35496-BDAD-41A7-823D-8F085A46BDD4}">
      <dgm:prSet/>
      <dgm:spPr/>
      <dgm:t>
        <a:bodyPr/>
        <a:lstStyle/>
        <a:p>
          <a:r>
            <a:rPr lang="en-US" dirty="0"/>
            <a:t>To advertise through traditional and digital resources and introduce my business and our services.</a:t>
          </a:r>
          <a:br>
            <a:rPr lang="en-US" dirty="0"/>
          </a:br>
          <a:endParaRPr lang="en-US" dirty="0"/>
        </a:p>
      </dgm:t>
    </dgm:pt>
    <dgm:pt modelId="{766C7AC1-E2D9-491E-83FE-87B62BFA5138}" type="parTrans" cxnId="{82F5CBD1-F175-4C47-A05E-D6AF8F979459}">
      <dgm:prSet/>
      <dgm:spPr/>
      <dgm:t>
        <a:bodyPr/>
        <a:lstStyle/>
        <a:p>
          <a:endParaRPr lang="en-US"/>
        </a:p>
      </dgm:t>
    </dgm:pt>
    <dgm:pt modelId="{FD607592-4942-45E7-8B31-6C74E2FA9A96}" type="sibTrans" cxnId="{82F5CBD1-F175-4C47-A05E-D6AF8F979459}">
      <dgm:prSet/>
      <dgm:spPr/>
      <dgm:t>
        <a:bodyPr/>
        <a:lstStyle/>
        <a:p>
          <a:endParaRPr lang="en-US"/>
        </a:p>
      </dgm:t>
    </dgm:pt>
    <dgm:pt modelId="{36975221-CD1F-4310-AD3F-54F7521812C2}">
      <dgm:prSet/>
      <dgm:spPr/>
      <dgm:t>
        <a:bodyPr/>
        <a:lstStyle/>
        <a:p>
          <a:r>
            <a:rPr lang="en-US" dirty="0"/>
            <a:t>To have an open day celebration for the locals.</a:t>
          </a:r>
        </a:p>
      </dgm:t>
    </dgm:pt>
    <dgm:pt modelId="{319CB6F1-2B9B-459B-92B7-C24C4DB0C8FD}" type="parTrans" cxnId="{D708F11B-803C-4821-900C-B011AD51A52E}">
      <dgm:prSet/>
      <dgm:spPr/>
      <dgm:t>
        <a:bodyPr/>
        <a:lstStyle/>
        <a:p>
          <a:endParaRPr lang="en-US"/>
        </a:p>
      </dgm:t>
    </dgm:pt>
    <dgm:pt modelId="{6FCB7DDF-BA1C-4EFD-970D-28E22E7837DA}" type="sibTrans" cxnId="{D708F11B-803C-4821-900C-B011AD51A52E}">
      <dgm:prSet/>
      <dgm:spPr/>
      <dgm:t>
        <a:bodyPr/>
        <a:lstStyle/>
        <a:p>
          <a:endParaRPr lang="en-US"/>
        </a:p>
      </dgm:t>
    </dgm:pt>
    <dgm:pt modelId="{A486A8CB-C24B-4D18-B2DB-1A5E697C8B3A}" type="pres">
      <dgm:prSet presAssocID="{AF933761-6B64-45A2-9D3E-724D880CAB3C}" presName="hierChild1" presStyleCnt="0">
        <dgm:presLayoutVars>
          <dgm:chPref val="1"/>
          <dgm:dir/>
          <dgm:animOne val="branch"/>
          <dgm:animLvl val="lvl"/>
          <dgm:resizeHandles/>
        </dgm:presLayoutVars>
      </dgm:prSet>
      <dgm:spPr/>
    </dgm:pt>
    <dgm:pt modelId="{3B3216C7-A5C9-44C3-A3B0-671B2AC09E93}" type="pres">
      <dgm:prSet presAssocID="{1EA35496-BDAD-41A7-823D-8F085A46BDD4}" presName="hierRoot1" presStyleCnt="0"/>
      <dgm:spPr/>
    </dgm:pt>
    <dgm:pt modelId="{59C3DAEE-E081-41B6-92F2-5E07012E2CF8}" type="pres">
      <dgm:prSet presAssocID="{1EA35496-BDAD-41A7-823D-8F085A46BDD4}" presName="composite" presStyleCnt="0"/>
      <dgm:spPr/>
    </dgm:pt>
    <dgm:pt modelId="{522DFD55-9AEF-4A3B-95DF-6116567007CD}" type="pres">
      <dgm:prSet presAssocID="{1EA35496-BDAD-41A7-823D-8F085A46BDD4}" presName="background" presStyleLbl="node0" presStyleIdx="0" presStyleCnt="2"/>
      <dgm:spPr/>
    </dgm:pt>
    <dgm:pt modelId="{FD4EAFAE-55E3-4366-89E1-3A7A006BB815}" type="pres">
      <dgm:prSet presAssocID="{1EA35496-BDAD-41A7-823D-8F085A46BDD4}" presName="text" presStyleLbl="fgAcc0" presStyleIdx="0" presStyleCnt="2">
        <dgm:presLayoutVars>
          <dgm:chPref val="3"/>
        </dgm:presLayoutVars>
      </dgm:prSet>
      <dgm:spPr/>
    </dgm:pt>
    <dgm:pt modelId="{2B841B8A-33B5-41DC-BAA0-78A274F2D7AB}" type="pres">
      <dgm:prSet presAssocID="{1EA35496-BDAD-41A7-823D-8F085A46BDD4}" presName="hierChild2" presStyleCnt="0"/>
      <dgm:spPr/>
    </dgm:pt>
    <dgm:pt modelId="{76DA2CBF-AE85-4364-9C41-82C7FA1E53C8}" type="pres">
      <dgm:prSet presAssocID="{36975221-CD1F-4310-AD3F-54F7521812C2}" presName="hierRoot1" presStyleCnt="0"/>
      <dgm:spPr/>
    </dgm:pt>
    <dgm:pt modelId="{181BA454-BABE-4147-B83F-F7228F8E0164}" type="pres">
      <dgm:prSet presAssocID="{36975221-CD1F-4310-AD3F-54F7521812C2}" presName="composite" presStyleCnt="0"/>
      <dgm:spPr/>
    </dgm:pt>
    <dgm:pt modelId="{D5E48A91-59E7-4BF1-9AA3-7A3A2B75E544}" type="pres">
      <dgm:prSet presAssocID="{36975221-CD1F-4310-AD3F-54F7521812C2}" presName="background" presStyleLbl="node0" presStyleIdx="1" presStyleCnt="2"/>
      <dgm:spPr/>
    </dgm:pt>
    <dgm:pt modelId="{34E35065-824F-4840-B30A-522F0A9A319B}" type="pres">
      <dgm:prSet presAssocID="{36975221-CD1F-4310-AD3F-54F7521812C2}" presName="text" presStyleLbl="fgAcc0" presStyleIdx="1" presStyleCnt="2">
        <dgm:presLayoutVars>
          <dgm:chPref val="3"/>
        </dgm:presLayoutVars>
      </dgm:prSet>
      <dgm:spPr/>
    </dgm:pt>
    <dgm:pt modelId="{3B6E43BC-3DF3-4C30-9453-35C2AAC99929}" type="pres">
      <dgm:prSet presAssocID="{36975221-CD1F-4310-AD3F-54F7521812C2}" presName="hierChild2" presStyleCnt="0"/>
      <dgm:spPr/>
    </dgm:pt>
  </dgm:ptLst>
  <dgm:cxnLst>
    <dgm:cxn modelId="{D708F11B-803C-4821-900C-B011AD51A52E}" srcId="{AF933761-6B64-45A2-9D3E-724D880CAB3C}" destId="{36975221-CD1F-4310-AD3F-54F7521812C2}" srcOrd="1" destOrd="0" parTransId="{319CB6F1-2B9B-459B-92B7-C24C4DB0C8FD}" sibTransId="{6FCB7DDF-BA1C-4EFD-970D-28E22E7837DA}"/>
    <dgm:cxn modelId="{AD0B4261-176B-443E-A468-FA72270B1940}" type="presOf" srcId="{AF933761-6B64-45A2-9D3E-724D880CAB3C}" destId="{A486A8CB-C24B-4D18-B2DB-1A5E697C8B3A}" srcOrd="0" destOrd="0" presId="urn:microsoft.com/office/officeart/2005/8/layout/hierarchy1"/>
    <dgm:cxn modelId="{C8C66E53-5291-4145-8199-B718F5112207}" type="presOf" srcId="{36975221-CD1F-4310-AD3F-54F7521812C2}" destId="{34E35065-824F-4840-B30A-522F0A9A319B}" srcOrd="0" destOrd="0" presId="urn:microsoft.com/office/officeart/2005/8/layout/hierarchy1"/>
    <dgm:cxn modelId="{0DD6F48A-FBD6-4EC1-A104-F287396E845D}" type="presOf" srcId="{1EA35496-BDAD-41A7-823D-8F085A46BDD4}" destId="{FD4EAFAE-55E3-4366-89E1-3A7A006BB815}" srcOrd="0" destOrd="0" presId="urn:microsoft.com/office/officeart/2005/8/layout/hierarchy1"/>
    <dgm:cxn modelId="{82F5CBD1-F175-4C47-A05E-D6AF8F979459}" srcId="{AF933761-6B64-45A2-9D3E-724D880CAB3C}" destId="{1EA35496-BDAD-41A7-823D-8F085A46BDD4}" srcOrd="0" destOrd="0" parTransId="{766C7AC1-E2D9-491E-83FE-87B62BFA5138}" sibTransId="{FD607592-4942-45E7-8B31-6C74E2FA9A96}"/>
    <dgm:cxn modelId="{67D34B25-8677-4292-AF03-679198E3BC3C}" type="presParOf" srcId="{A486A8CB-C24B-4D18-B2DB-1A5E697C8B3A}" destId="{3B3216C7-A5C9-44C3-A3B0-671B2AC09E93}" srcOrd="0" destOrd="0" presId="urn:microsoft.com/office/officeart/2005/8/layout/hierarchy1"/>
    <dgm:cxn modelId="{DDC36AF9-178C-45B7-AC7C-EF82359A99EF}" type="presParOf" srcId="{3B3216C7-A5C9-44C3-A3B0-671B2AC09E93}" destId="{59C3DAEE-E081-41B6-92F2-5E07012E2CF8}" srcOrd="0" destOrd="0" presId="urn:microsoft.com/office/officeart/2005/8/layout/hierarchy1"/>
    <dgm:cxn modelId="{96F8F099-55B5-4088-9D63-63C1B3CE4731}" type="presParOf" srcId="{59C3DAEE-E081-41B6-92F2-5E07012E2CF8}" destId="{522DFD55-9AEF-4A3B-95DF-6116567007CD}" srcOrd="0" destOrd="0" presId="urn:microsoft.com/office/officeart/2005/8/layout/hierarchy1"/>
    <dgm:cxn modelId="{FF41DFC0-2A17-471B-AD2F-9AD60B7BE166}" type="presParOf" srcId="{59C3DAEE-E081-41B6-92F2-5E07012E2CF8}" destId="{FD4EAFAE-55E3-4366-89E1-3A7A006BB815}" srcOrd="1" destOrd="0" presId="urn:microsoft.com/office/officeart/2005/8/layout/hierarchy1"/>
    <dgm:cxn modelId="{9C7DE44C-CC15-4159-A070-7B37FA4B34C4}" type="presParOf" srcId="{3B3216C7-A5C9-44C3-A3B0-671B2AC09E93}" destId="{2B841B8A-33B5-41DC-BAA0-78A274F2D7AB}" srcOrd="1" destOrd="0" presId="urn:microsoft.com/office/officeart/2005/8/layout/hierarchy1"/>
    <dgm:cxn modelId="{9F52EC42-1504-4068-951E-856AEE674125}" type="presParOf" srcId="{A486A8CB-C24B-4D18-B2DB-1A5E697C8B3A}" destId="{76DA2CBF-AE85-4364-9C41-82C7FA1E53C8}" srcOrd="1" destOrd="0" presId="urn:microsoft.com/office/officeart/2005/8/layout/hierarchy1"/>
    <dgm:cxn modelId="{B181C249-BAB0-4B66-9F72-7D8EC3A02AEE}" type="presParOf" srcId="{76DA2CBF-AE85-4364-9C41-82C7FA1E53C8}" destId="{181BA454-BABE-4147-B83F-F7228F8E0164}" srcOrd="0" destOrd="0" presId="urn:microsoft.com/office/officeart/2005/8/layout/hierarchy1"/>
    <dgm:cxn modelId="{C4754ABA-5F59-404E-B168-86651998CA7F}" type="presParOf" srcId="{181BA454-BABE-4147-B83F-F7228F8E0164}" destId="{D5E48A91-59E7-4BF1-9AA3-7A3A2B75E544}" srcOrd="0" destOrd="0" presId="urn:microsoft.com/office/officeart/2005/8/layout/hierarchy1"/>
    <dgm:cxn modelId="{2DF0A9D7-B8DB-497B-B84D-5C269413FBDA}" type="presParOf" srcId="{181BA454-BABE-4147-B83F-F7228F8E0164}" destId="{34E35065-824F-4840-B30A-522F0A9A319B}" srcOrd="1" destOrd="0" presId="urn:microsoft.com/office/officeart/2005/8/layout/hierarchy1"/>
    <dgm:cxn modelId="{4E5AA8AA-EA64-4628-93CB-42AAA899419E}" type="presParOf" srcId="{76DA2CBF-AE85-4364-9C41-82C7FA1E53C8}" destId="{3B6E43BC-3DF3-4C30-9453-35C2AAC9992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9755379-49B1-4A89-B30F-EAB3D840371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1F7BA8E-44D9-43C8-824C-3A7ECF086C13}">
      <dgm:prSet custT="1"/>
      <dgm:spPr/>
      <dgm:t>
        <a:bodyPr/>
        <a:lstStyle/>
        <a:p>
          <a:pPr>
            <a:lnSpc>
              <a:spcPct val="100000"/>
            </a:lnSpc>
          </a:pPr>
          <a:r>
            <a:rPr lang="en-US" sz="1800" b="1" dirty="0">
              <a:solidFill>
                <a:schemeClr val="accent1"/>
              </a:solidFill>
            </a:rPr>
            <a:t>Primary research: Using a questionnaire. </a:t>
          </a:r>
          <a:br>
            <a:rPr lang="en-US" sz="1800" b="1" dirty="0">
              <a:solidFill>
                <a:schemeClr val="accent1"/>
              </a:solidFill>
            </a:rPr>
          </a:br>
          <a:r>
            <a:rPr lang="en-US" sz="1800" b="1" dirty="0">
              <a:solidFill>
                <a:schemeClr val="accent1"/>
              </a:solidFill>
            </a:rPr>
            <a:t>To understand my clients and customers needs.</a:t>
          </a:r>
        </a:p>
      </dgm:t>
    </dgm:pt>
    <dgm:pt modelId="{C7185170-39A1-449B-B5D0-EEE209933D76}" type="parTrans" cxnId="{34EB013C-8F12-41B1-865E-FE125C5BCF11}">
      <dgm:prSet/>
      <dgm:spPr/>
      <dgm:t>
        <a:bodyPr/>
        <a:lstStyle/>
        <a:p>
          <a:endParaRPr lang="en-US"/>
        </a:p>
      </dgm:t>
    </dgm:pt>
    <dgm:pt modelId="{5F1CA436-6D2C-4E70-80AD-7453EB90EEF6}" type="sibTrans" cxnId="{34EB013C-8F12-41B1-865E-FE125C5BCF11}">
      <dgm:prSet/>
      <dgm:spPr/>
      <dgm:t>
        <a:bodyPr/>
        <a:lstStyle/>
        <a:p>
          <a:endParaRPr lang="en-US"/>
        </a:p>
      </dgm:t>
    </dgm:pt>
    <dgm:pt modelId="{8FD54ABC-2194-414E-BEB3-455A8663D839}">
      <dgm:prSet custT="1"/>
      <dgm:spPr/>
      <dgm:t>
        <a:bodyPr/>
        <a:lstStyle/>
        <a:p>
          <a:pPr>
            <a:lnSpc>
              <a:spcPct val="100000"/>
            </a:lnSpc>
          </a:pPr>
          <a:r>
            <a:rPr lang="en-US" sz="1600" b="1" dirty="0">
              <a:solidFill>
                <a:schemeClr val="accent1"/>
              </a:solidFill>
            </a:rPr>
            <a:t>Secondary research: Finding out who my competitors. What do they have that I don’t have? How can my company stand out more? Is there room for me?</a:t>
          </a:r>
        </a:p>
      </dgm:t>
    </dgm:pt>
    <dgm:pt modelId="{A589D486-CFC4-4714-A2FA-785007D6A48F}" type="parTrans" cxnId="{E6C95FB5-A220-4F70-A35B-854A003B6A20}">
      <dgm:prSet/>
      <dgm:spPr/>
      <dgm:t>
        <a:bodyPr/>
        <a:lstStyle/>
        <a:p>
          <a:endParaRPr lang="en-US"/>
        </a:p>
      </dgm:t>
    </dgm:pt>
    <dgm:pt modelId="{B4848467-7F1D-4800-B960-F724256E1A7A}" type="sibTrans" cxnId="{E6C95FB5-A220-4F70-A35B-854A003B6A20}">
      <dgm:prSet/>
      <dgm:spPr/>
      <dgm:t>
        <a:bodyPr/>
        <a:lstStyle/>
        <a:p>
          <a:endParaRPr lang="en-US"/>
        </a:p>
      </dgm:t>
    </dgm:pt>
    <dgm:pt modelId="{29AC46D8-EFB5-47F1-83B1-8C0571874F70}" type="pres">
      <dgm:prSet presAssocID="{A9755379-49B1-4A89-B30F-EAB3D8403718}" presName="root" presStyleCnt="0">
        <dgm:presLayoutVars>
          <dgm:dir/>
          <dgm:resizeHandles val="exact"/>
        </dgm:presLayoutVars>
      </dgm:prSet>
      <dgm:spPr/>
    </dgm:pt>
    <dgm:pt modelId="{02FECDD6-17AF-4C8C-A399-4D0DE1760C51}" type="pres">
      <dgm:prSet presAssocID="{61F7BA8E-44D9-43C8-824C-3A7ECF086C13}" presName="compNode" presStyleCnt="0"/>
      <dgm:spPr/>
    </dgm:pt>
    <dgm:pt modelId="{17B66610-985B-4F54-BD74-42AE38EF7BAF}" type="pres">
      <dgm:prSet presAssocID="{61F7BA8E-44D9-43C8-824C-3A7ECF086C13}" presName="bgRect" presStyleLbl="bgShp" presStyleIdx="0" presStyleCnt="2" custScaleY="200143"/>
      <dgm:spPr/>
    </dgm:pt>
    <dgm:pt modelId="{AC0B54B9-AE46-4F47-B351-36409068B469}" type="pres">
      <dgm:prSet presAssocID="{61F7BA8E-44D9-43C8-824C-3A7ECF086C1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ustomer Review"/>
        </a:ext>
      </dgm:extLst>
    </dgm:pt>
    <dgm:pt modelId="{00DA6C0C-68F2-44B8-A16B-AAF5C85B244D}" type="pres">
      <dgm:prSet presAssocID="{61F7BA8E-44D9-43C8-824C-3A7ECF086C13}" presName="spaceRect" presStyleCnt="0"/>
      <dgm:spPr/>
    </dgm:pt>
    <dgm:pt modelId="{EA6758D3-AAD3-4AB4-8EDE-6C7A97F3ADC5}" type="pres">
      <dgm:prSet presAssocID="{61F7BA8E-44D9-43C8-824C-3A7ECF086C13}" presName="parTx" presStyleLbl="revTx" presStyleIdx="0" presStyleCnt="2" custLinFactNeighborX="421" custLinFactNeighborY="-14364">
        <dgm:presLayoutVars>
          <dgm:chMax val="0"/>
          <dgm:chPref val="0"/>
        </dgm:presLayoutVars>
      </dgm:prSet>
      <dgm:spPr/>
    </dgm:pt>
    <dgm:pt modelId="{2CF18D5E-3197-4985-8D34-C45A46EAE956}" type="pres">
      <dgm:prSet presAssocID="{5F1CA436-6D2C-4E70-80AD-7453EB90EEF6}" presName="sibTrans" presStyleCnt="0"/>
      <dgm:spPr/>
    </dgm:pt>
    <dgm:pt modelId="{36FF151A-D3F2-425E-87CE-67E3F22D855F}" type="pres">
      <dgm:prSet presAssocID="{8FD54ABC-2194-414E-BEB3-455A8663D839}" presName="compNode" presStyleCnt="0"/>
      <dgm:spPr/>
    </dgm:pt>
    <dgm:pt modelId="{780B77CE-A1C8-4C66-A975-607797CEDB4B}" type="pres">
      <dgm:prSet presAssocID="{8FD54ABC-2194-414E-BEB3-455A8663D839}" presName="bgRect" presStyleLbl="bgShp" presStyleIdx="1" presStyleCnt="2" custScaleY="150334"/>
      <dgm:spPr/>
    </dgm:pt>
    <dgm:pt modelId="{116FF359-006E-4ADC-B5D7-F3FD23FF18E9}" type="pres">
      <dgm:prSet presAssocID="{8FD54ABC-2194-414E-BEB3-455A8663D83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esearch"/>
        </a:ext>
      </dgm:extLst>
    </dgm:pt>
    <dgm:pt modelId="{3F3F4C33-7355-4B8F-AADA-1BE1939CA2C6}" type="pres">
      <dgm:prSet presAssocID="{8FD54ABC-2194-414E-BEB3-455A8663D839}" presName="spaceRect" presStyleCnt="0"/>
      <dgm:spPr/>
    </dgm:pt>
    <dgm:pt modelId="{035D526A-466A-405A-A880-DFD46B2A2091}" type="pres">
      <dgm:prSet presAssocID="{8FD54ABC-2194-414E-BEB3-455A8663D839}" presName="parTx" presStyleLbl="revTx" presStyleIdx="1" presStyleCnt="2" custScaleY="170145" custLinFactNeighborX="-2334" custLinFactNeighborY="-14689">
        <dgm:presLayoutVars>
          <dgm:chMax val="0"/>
          <dgm:chPref val="0"/>
        </dgm:presLayoutVars>
      </dgm:prSet>
      <dgm:spPr/>
    </dgm:pt>
  </dgm:ptLst>
  <dgm:cxnLst>
    <dgm:cxn modelId="{34EB013C-8F12-41B1-865E-FE125C5BCF11}" srcId="{A9755379-49B1-4A89-B30F-EAB3D8403718}" destId="{61F7BA8E-44D9-43C8-824C-3A7ECF086C13}" srcOrd="0" destOrd="0" parTransId="{C7185170-39A1-449B-B5D0-EEE209933D76}" sibTransId="{5F1CA436-6D2C-4E70-80AD-7453EB90EEF6}"/>
    <dgm:cxn modelId="{3AB40FAA-CC01-41B4-BB19-43CE972FFAAD}" type="presOf" srcId="{61F7BA8E-44D9-43C8-824C-3A7ECF086C13}" destId="{EA6758D3-AAD3-4AB4-8EDE-6C7A97F3ADC5}" srcOrd="0" destOrd="0" presId="urn:microsoft.com/office/officeart/2018/2/layout/IconVerticalSolidList"/>
    <dgm:cxn modelId="{E6C95FB5-A220-4F70-A35B-854A003B6A20}" srcId="{A9755379-49B1-4A89-B30F-EAB3D8403718}" destId="{8FD54ABC-2194-414E-BEB3-455A8663D839}" srcOrd="1" destOrd="0" parTransId="{A589D486-CFC4-4714-A2FA-785007D6A48F}" sibTransId="{B4848467-7F1D-4800-B960-F724256E1A7A}"/>
    <dgm:cxn modelId="{3C22CFDD-97E3-4E5E-913B-A5447C5B5D09}" type="presOf" srcId="{A9755379-49B1-4A89-B30F-EAB3D8403718}" destId="{29AC46D8-EFB5-47F1-83B1-8C0571874F70}" srcOrd="0" destOrd="0" presId="urn:microsoft.com/office/officeart/2018/2/layout/IconVerticalSolidList"/>
    <dgm:cxn modelId="{76565FF3-74B9-4B14-A09B-4D168F2C8805}" type="presOf" srcId="{8FD54ABC-2194-414E-BEB3-455A8663D839}" destId="{035D526A-466A-405A-A880-DFD46B2A2091}" srcOrd="0" destOrd="0" presId="urn:microsoft.com/office/officeart/2018/2/layout/IconVerticalSolidList"/>
    <dgm:cxn modelId="{7E8EAE4E-889B-4F83-A517-0109BD4E836C}" type="presParOf" srcId="{29AC46D8-EFB5-47F1-83B1-8C0571874F70}" destId="{02FECDD6-17AF-4C8C-A399-4D0DE1760C51}" srcOrd="0" destOrd="0" presId="urn:microsoft.com/office/officeart/2018/2/layout/IconVerticalSolidList"/>
    <dgm:cxn modelId="{8811301A-44AF-4E27-A0E5-B40622B0800C}" type="presParOf" srcId="{02FECDD6-17AF-4C8C-A399-4D0DE1760C51}" destId="{17B66610-985B-4F54-BD74-42AE38EF7BAF}" srcOrd="0" destOrd="0" presId="urn:microsoft.com/office/officeart/2018/2/layout/IconVerticalSolidList"/>
    <dgm:cxn modelId="{73BF97F7-4D55-4A07-9E66-C3DF259BA07C}" type="presParOf" srcId="{02FECDD6-17AF-4C8C-A399-4D0DE1760C51}" destId="{AC0B54B9-AE46-4F47-B351-36409068B469}" srcOrd="1" destOrd="0" presId="urn:microsoft.com/office/officeart/2018/2/layout/IconVerticalSolidList"/>
    <dgm:cxn modelId="{64810C86-B083-477C-9808-99A2D9370FCC}" type="presParOf" srcId="{02FECDD6-17AF-4C8C-A399-4D0DE1760C51}" destId="{00DA6C0C-68F2-44B8-A16B-AAF5C85B244D}" srcOrd="2" destOrd="0" presId="urn:microsoft.com/office/officeart/2018/2/layout/IconVerticalSolidList"/>
    <dgm:cxn modelId="{FB4F811F-C218-44F4-A2A6-FC1BF669542C}" type="presParOf" srcId="{02FECDD6-17AF-4C8C-A399-4D0DE1760C51}" destId="{EA6758D3-AAD3-4AB4-8EDE-6C7A97F3ADC5}" srcOrd="3" destOrd="0" presId="urn:microsoft.com/office/officeart/2018/2/layout/IconVerticalSolidList"/>
    <dgm:cxn modelId="{E7EA4A7C-7ECB-4B2C-A454-632A815DA9B6}" type="presParOf" srcId="{29AC46D8-EFB5-47F1-83B1-8C0571874F70}" destId="{2CF18D5E-3197-4985-8D34-C45A46EAE956}" srcOrd="1" destOrd="0" presId="urn:microsoft.com/office/officeart/2018/2/layout/IconVerticalSolidList"/>
    <dgm:cxn modelId="{8BACB888-8244-478E-B27C-7AE69A0D9551}" type="presParOf" srcId="{29AC46D8-EFB5-47F1-83B1-8C0571874F70}" destId="{36FF151A-D3F2-425E-87CE-67E3F22D855F}" srcOrd="2" destOrd="0" presId="urn:microsoft.com/office/officeart/2018/2/layout/IconVerticalSolidList"/>
    <dgm:cxn modelId="{27E0EE60-B41C-447C-91F9-5874A2849DB2}" type="presParOf" srcId="{36FF151A-D3F2-425E-87CE-67E3F22D855F}" destId="{780B77CE-A1C8-4C66-A975-607797CEDB4B}" srcOrd="0" destOrd="0" presId="urn:microsoft.com/office/officeart/2018/2/layout/IconVerticalSolidList"/>
    <dgm:cxn modelId="{2B826E84-814B-4A03-907D-9A1FEF8C549F}" type="presParOf" srcId="{36FF151A-D3F2-425E-87CE-67E3F22D855F}" destId="{116FF359-006E-4ADC-B5D7-F3FD23FF18E9}" srcOrd="1" destOrd="0" presId="urn:microsoft.com/office/officeart/2018/2/layout/IconVerticalSolidList"/>
    <dgm:cxn modelId="{9F760CA5-D158-458C-84FA-580C9BD08DDB}" type="presParOf" srcId="{36FF151A-D3F2-425E-87CE-67E3F22D855F}" destId="{3F3F4C33-7355-4B8F-AADA-1BE1939CA2C6}" srcOrd="2" destOrd="0" presId="urn:microsoft.com/office/officeart/2018/2/layout/IconVerticalSolidList"/>
    <dgm:cxn modelId="{A7597DB2-6BAE-44AA-919E-39D9AC754D53}" type="presParOf" srcId="{36FF151A-D3F2-425E-87CE-67E3F22D855F}" destId="{035D526A-466A-405A-A880-DFD46B2A209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7078A3-ADEF-4EAC-ABA3-3996F93E20CF}">
      <dsp:nvSpPr>
        <dsp:cNvPr id="0" name=""/>
        <dsp:cNvSpPr/>
      </dsp:nvSpPr>
      <dsp:spPr>
        <a:xfrm>
          <a:off x="-99720" y="13253"/>
          <a:ext cx="9055203" cy="114653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b="0" kern="1200" dirty="0"/>
            <a:t>Company Name: </a:t>
          </a:r>
          <a:r>
            <a:rPr lang="en-US" sz="3000" b="1" kern="1200" dirty="0"/>
            <a:t>Atlantic Security Ltd</a:t>
          </a:r>
        </a:p>
      </dsp:txBody>
      <dsp:txXfrm>
        <a:off x="-66139" y="46834"/>
        <a:ext cx="7662741" cy="1079372"/>
      </dsp:txXfrm>
    </dsp:sp>
    <dsp:sp modelId="{0CD545CA-5FA8-4E13-A8EE-3C5F3B04723B}">
      <dsp:nvSpPr>
        <dsp:cNvPr id="0" name=""/>
        <dsp:cNvSpPr/>
      </dsp:nvSpPr>
      <dsp:spPr>
        <a:xfrm>
          <a:off x="824687" y="1354995"/>
          <a:ext cx="8656320" cy="114653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Type of Business: </a:t>
          </a:r>
          <a:r>
            <a:rPr lang="en-US" sz="3300" b="1" kern="1200" dirty="0"/>
            <a:t>Security Services</a:t>
          </a:r>
        </a:p>
      </dsp:txBody>
      <dsp:txXfrm>
        <a:off x="858268" y="1388576"/>
        <a:ext cx="7118943" cy="1079372"/>
      </dsp:txXfrm>
    </dsp:sp>
    <dsp:sp modelId="{4CFE2B42-E3D8-4263-A5F8-18E4B9FEDBBD}">
      <dsp:nvSpPr>
        <dsp:cNvPr id="0" name=""/>
        <dsp:cNvSpPr/>
      </dsp:nvSpPr>
      <dsp:spPr>
        <a:xfrm>
          <a:off x="1538834" y="2709990"/>
          <a:ext cx="8656320" cy="114653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Type of Company: </a:t>
          </a:r>
          <a:r>
            <a:rPr lang="en-US" sz="4200" b="1" kern="1200" dirty="0"/>
            <a:t>Limited</a:t>
          </a:r>
        </a:p>
      </dsp:txBody>
      <dsp:txXfrm>
        <a:off x="1572415" y="2743571"/>
        <a:ext cx="7129764" cy="1079372"/>
      </dsp:txXfrm>
    </dsp:sp>
    <dsp:sp modelId="{5D931914-D0CB-4093-9070-20C1E331B218}">
      <dsp:nvSpPr>
        <dsp:cNvPr id="0" name=""/>
        <dsp:cNvSpPr/>
      </dsp:nvSpPr>
      <dsp:spPr>
        <a:xfrm>
          <a:off x="2263800" y="4064985"/>
          <a:ext cx="8656320" cy="114653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Location: </a:t>
          </a:r>
          <a:r>
            <a:rPr lang="en-US" sz="4900" b="1" kern="1200" dirty="0"/>
            <a:t>Cardiff, Wales</a:t>
          </a:r>
        </a:p>
      </dsp:txBody>
      <dsp:txXfrm>
        <a:off x="2297381" y="4098566"/>
        <a:ext cx="7118943" cy="1079372"/>
      </dsp:txXfrm>
    </dsp:sp>
    <dsp:sp modelId="{E22D39F9-A4CE-40B6-8B66-700306240242}">
      <dsp:nvSpPr>
        <dsp:cNvPr id="0" name=""/>
        <dsp:cNvSpPr/>
      </dsp:nvSpPr>
      <dsp:spPr>
        <a:xfrm>
          <a:off x="8010793" y="878141"/>
          <a:ext cx="745247" cy="74524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178474" y="878141"/>
        <a:ext cx="409885" cy="560798"/>
      </dsp:txXfrm>
    </dsp:sp>
    <dsp:sp modelId="{31E7AE32-70A6-4E3D-98AD-715A4A3A0EA4}">
      <dsp:nvSpPr>
        <dsp:cNvPr id="0" name=""/>
        <dsp:cNvSpPr/>
      </dsp:nvSpPr>
      <dsp:spPr>
        <a:xfrm>
          <a:off x="8735760" y="2233136"/>
          <a:ext cx="745247" cy="74524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903441" y="2233136"/>
        <a:ext cx="409885" cy="560798"/>
      </dsp:txXfrm>
    </dsp:sp>
    <dsp:sp modelId="{9478072C-6537-4466-996A-C27CE780CE83}">
      <dsp:nvSpPr>
        <dsp:cNvPr id="0" name=""/>
        <dsp:cNvSpPr/>
      </dsp:nvSpPr>
      <dsp:spPr>
        <a:xfrm>
          <a:off x="9449906" y="3588131"/>
          <a:ext cx="745247" cy="74524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9617587" y="3588131"/>
        <a:ext cx="409885" cy="5607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F3BC23-E35E-4713-8345-83FD7CE60B04}">
      <dsp:nvSpPr>
        <dsp:cNvPr id="0" name=""/>
        <dsp:cNvSpPr/>
      </dsp:nvSpPr>
      <dsp:spPr>
        <a:xfrm>
          <a:off x="845" y="0"/>
          <a:ext cx="3423642" cy="3530062"/>
        </a:xfrm>
        <a:prstGeom prst="rect">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w="9525" cap="flat" cmpd="sng" algn="ctr">
          <a:solidFill>
            <a:schemeClr val="accent5">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txBody>
        <a:bodyPr spcFirstLastPara="0" vert="horz" wrap="square" lIns="338180" tIns="0" rIns="338180" bIns="330200" numCol="1" spcCol="1270" anchor="t" anchorCtr="0">
          <a:noAutofit/>
        </a:bodyPr>
        <a:lstStyle/>
        <a:p>
          <a:pPr marL="0" lvl="0" indent="0" algn="l" defTabSz="800100">
            <a:lnSpc>
              <a:spcPct val="90000"/>
            </a:lnSpc>
            <a:spcBef>
              <a:spcPct val="0"/>
            </a:spcBef>
            <a:spcAft>
              <a:spcPct val="35000"/>
            </a:spcAft>
            <a:buNone/>
          </a:pPr>
          <a:r>
            <a:rPr lang="en-US" sz="1800" b="1" kern="1200" dirty="0"/>
            <a:t>To establish a commanding presence and market leadership in the next 2/3years.</a:t>
          </a:r>
          <a:br>
            <a:rPr lang="en-US" sz="1800" b="1" kern="1200" dirty="0"/>
          </a:br>
          <a:endParaRPr lang="en-US" sz="1800" kern="1200" dirty="0"/>
        </a:p>
      </dsp:txBody>
      <dsp:txXfrm>
        <a:off x="845" y="1412024"/>
        <a:ext cx="3423642" cy="2118037"/>
      </dsp:txXfrm>
    </dsp:sp>
    <dsp:sp modelId="{64B30D5E-E652-4C43-87A2-108DB12ABFC0}">
      <dsp:nvSpPr>
        <dsp:cNvPr id="0" name=""/>
        <dsp:cNvSpPr/>
      </dsp:nvSpPr>
      <dsp:spPr>
        <a:xfrm>
          <a:off x="845" y="0"/>
          <a:ext cx="3423642" cy="1412024"/>
        </a:xfrm>
        <a:prstGeom prst="rect">
          <a:avLst/>
        </a:prstGeom>
        <a:noFill/>
        <a:ln w="9525" cap="flat" cmpd="sng" algn="ctr">
          <a:noFill/>
          <a:prstDash val="solid"/>
        </a:ln>
        <a:effectLst/>
        <a:scene3d>
          <a:camera prst="orthographicFront">
            <a:rot lat="0" lon="0" rev="0"/>
          </a:camera>
          <a:lightRig rig="threePt" dir="t"/>
        </a:scene3d>
        <a:sp3d/>
      </dsp:spPr>
      <dsp:style>
        <a:lnRef idx="1">
          <a:scrgbClr r="0" g="0" b="0"/>
        </a:lnRef>
        <a:fillRef idx="3">
          <a:scrgbClr r="0" g="0" b="0"/>
        </a:fillRef>
        <a:effectRef idx="2">
          <a:scrgbClr r="0" g="0" b="0"/>
        </a:effectRef>
        <a:fontRef idx="minor">
          <a:schemeClr val="lt1"/>
        </a:fontRef>
      </dsp:style>
      <dsp:txBody>
        <a:bodyPr spcFirstLastPara="0" vert="horz" wrap="square" lIns="338180" tIns="165100" rIns="338180"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45" y="0"/>
        <a:ext cx="3423642" cy="1412024"/>
      </dsp:txXfrm>
    </dsp:sp>
    <dsp:sp modelId="{B83EBC96-6900-4E85-A9CD-223F037B2DE2}">
      <dsp:nvSpPr>
        <dsp:cNvPr id="0" name=""/>
        <dsp:cNvSpPr/>
      </dsp:nvSpPr>
      <dsp:spPr>
        <a:xfrm>
          <a:off x="3698378" y="0"/>
          <a:ext cx="3423642" cy="3530062"/>
        </a:xfrm>
        <a:prstGeom prst="rect">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w="9525" cap="flat" cmpd="sng" algn="ctr">
          <a:solidFill>
            <a:schemeClr val="accent5">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txBody>
        <a:bodyPr spcFirstLastPara="0" vert="horz" wrap="square" lIns="338180" tIns="0" rIns="338180" bIns="330200" numCol="1" spcCol="1270" anchor="t" anchorCtr="0">
          <a:noAutofit/>
        </a:bodyPr>
        <a:lstStyle/>
        <a:p>
          <a:pPr marL="0" lvl="0" indent="0" algn="l" defTabSz="800100">
            <a:lnSpc>
              <a:spcPct val="90000"/>
            </a:lnSpc>
            <a:spcBef>
              <a:spcPct val="0"/>
            </a:spcBef>
            <a:spcAft>
              <a:spcPct val="35000"/>
            </a:spcAft>
            <a:buNone/>
          </a:pPr>
          <a:r>
            <a:rPr lang="en-US" sz="1800" b="1" kern="1200" dirty="0"/>
            <a:t>To build relationships with the locals, long-term target to expand in the future.</a:t>
          </a:r>
          <a:br>
            <a:rPr lang="en-US" sz="1800" b="1" kern="1200" dirty="0"/>
          </a:br>
          <a:endParaRPr lang="en-US" sz="1800" kern="1200" dirty="0"/>
        </a:p>
      </dsp:txBody>
      <dsp:txXfrm>
        <a:off x="3698378" y="1412024"/>
        <a:ext cx="3423642" cy="2118037"/>
      </dsp:txXfrm>
    </dsp:sp>
    <dsp:sp modelId="{A00CDD6C-5C48-4ADC-833E-68B16413C3A0}">
      <dsp:nvSpPr>
        <dsp:cNvPr id="0" name=""/>
        <dsp:cNvSpPr/>
      </dsp:nvSpPr>
      <dsp:spPr>
        <a:xfrm>
          <a:off x="3698378" y="0"/>
          <a:ext cx="3423642" cy="1412024"/>
        </a:xfrm>
        <a:prstGeom prst="rect">
          <a:avLst/>
        </a:prstGeom>
        <a:noFill/>
        <a:ln w="9525" cap="flat" cmpd="sng" algn="ctr">
          <a:noFill/>
          <a:prstDash val="solid"/>
        </a:ln>
        <a:effectLst/>
        <a:scene3d>
          <a:camera prst="orthographicFront">
            <a:rot lat="0" lon="0" rev="0"/>
          </a:camera>
          <a:lightRig rig="threePt" dir="t"/>
        </a:scene3d>
        <a:sp3d/>
      </dsp:spPr>
      <dsp:style>
        <a:lnRef idx="1">
          <a:scrgbClr r="0" g="0" b="0"/>
        </a:lnRef>
        <a:fillRef idx="3">
          <a:scrgbClr r="0" g="0" b="0"/>
        </a:fillRef>
        <a:effectRef idx="2">
          <a:scrgbClr r="0" g="0" b="0"/>
        </a:effectRef>
        <a:fontRef idx="minor">
          <a:schemeClr val="lt1"/>
        </a:fontRef>
      </dsp:style>
      <dsp:txBody>
        <a:bodyPr spcFirstLastPara="0" vert="horz" wrap="square" lIns="338180" tIns="165100" rIns="338180"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698378" y="0"/>
        <a:ext cx="3423642" cy="1412024"/>
      </dsp:txXfrm>
    </dsp:sp>
    <dsp:sp modelId="{69B2B19F-0C98-48EF-8680-C2D4AF76397C}">
      <dsp:nvSpPr>
        <dsp:cNvPr id="0" name=""/>
        <dsp:cNvSpPr/>
      </dsp:nvSpPr>
      <dsp:spPr>
        <a:xfrm>
          <a:off x="7395912" y="0"/>
          <a:ext cx="3423642" cy="3530062"/>
        </a:xfrm>
        <a:prstGeom prst="rect">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w="9525" cap="flat" cmpd="sng" algn="ctr">
          <a:solidFill>
            <a:schemeClr val="accent5">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txBody>
        <a:bodyPr spcFirstLastPara="0" vert="horz" wrap="square" lIns="338180" tIns="0" rIns="338180" bIns="330200" numCol="1" spcCol="1270" anchor="t" anchorCtr="0">
          <a:noAutofit/>
        </a:bodyPr>
        <a:lstStyle/>
        <a:p>
          <a:pPr marL="0" lvl="0" indent="0" algn="l" defTabSz="800100">
            <a:lnSpc>
              <a:spcPct val="90000"/>
            </a:lnSpc>
            <a:spcBef>
              <a:spcPct val="0"/>
            </a:spcBef>
            <a:spcAft>
              <a:spcPct val="35000"/>
            </a:spcAft>
            <a:buNone/>
          </a:pPr>
          <a:r>
            <a:rPr lang="en-US" sz="1800" b="1" kern="1200" dirty="0"/>
            <a:t>To provide quality service and partnership that would generate sufficient profits and improve the lives for both clients and employees. </a:t>
          </a:r>
          <a:endParaRPr lang="en-US" sz="1800" kern="1200" dirty="0"/>
        </a:p>
      </dsp:txBody>
      <dsp:txXfrm>
        <a:off x="7395912" y="1412024"/>
        <a:ext cx="3423642" cy="2118037"/>
      </dsp:txXfrm>
    </dsp:sp>
    <dsp:sp modelId="{E16AD928-F789-45CB-A918-0B166B876070}">
      <dsp:nvSpPr>
        <dsp:cNvPr id="0" name=""/>
        <dsp:cNvSpPr/>
      </dsp:nvSpPr>
      <dsp:spPr>
        <a:xfrm>
          <a:off x="7395912" y="0"/>
          <a:ext cx="3423642" cy="1412024"/>
        </a:xfrm>
        <a:prstGeom prst="rect">
          <a:avLst/>
        </a:prstGeom>
        <a:noFill/>
        <a:ln w="9525" cap="flat" cmpd="sng" algn="ctr">
          <a:noFill/>
          <a:prstDash val="solid"/>
        </a:ln>
        <a:effectLst/>
        <a:scene3d>
          <a:camera prst="orthographicFront">
            <a:rot lat="0" lon="0" rev="0"/>
          </a:camera>
          <a:lightRig rig="threePt" dir="t"/>
        </a:scene3d>
        <a:sp3d/>
      </dsp:spPr>
      <dsp:style>
        <a:lnRef idx="1">
          <a:scrgbClr r="0" g="0" b="0"/>
        </a:lnRef>
        <a:fillRef idx="3">
          <a:scrgbClr r="0" g="0" b="0"/>
        </a:fillRef>
        <a:effectRef idx="2">
          <a:scrgbClr r="0" g="0" b="0"/>
        </a:effectRef>
        <a:fontRef idx="minor">
          <a:schemeClr val="lt1"/>
        </a:fontRef>
      </dsp:style>
      <dsp:txBody>
        <a:bodyPr spcFirstLastPara="0" vert="horz" wrap="square" lIns="338180" tIns="165100" rIns="338180"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395912" y="0"/>
        <a:ext cx="3423642" cy="14120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2DFD55-9AEF-4A3B-95DF-6116567007CD}">
      <dsp:nvSpPr>
        <dsp:cNvPr id="0" name=""/>
        <dsp:cNvSpPr/>
      </dsp:nvSpPr>
      <dsp:spPr>
        <a:xfrm>
          <a:off x="1320" y="48355"/>
          <a:ext cx="4636182" cy="2943975"/>
        </a:xfrm>
        <a:prstGeom prst="roundRect">
          <a:avLst>
            <a:gd name="adj" fmla="val 10000"/>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FD4EAFAE-55E3-4366-89E1-3A7A006BB815}">
      <dsp:nvSpPr>
        <dsp:cNvPr id="0" name=""/>
        <dsp:cNvSpPr/>
      </dsp:nvSpPr>
      <dsp:spPr>
        <a:xfrm>
          <a:off x="516452" y="537730"/>
          <a:ext cx="4636182" cy="2943975"/>
        </a:xfrm>
        <a:prstGeom prst="roundRect">
          <a:avLst>
            <a:gd name="adj" fmla="val 10000"/>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To advertise through traditional and digital resources and introduce my business and our services.</a:t>
          </a:r>
          <a:br>
            <a:rPr lang="en-US" sz="3000" kern="1200" dirty="0"/>
          </a:br>
          <a:endParaRPr lang="en-US" sz="3000" kern="1200" dirty="0"/>
        </a:p>
      </dsp:txBody>
      <dsp:txXfrm>
        <a:off x="602678" y="623956"/>
        <a:ext cx="4463730" cy="2771523"/>
      </dsp:txXfrm>
    </dsp:sp>
    <dsp:sp modelId="{D5E48A91-59E7-4BF1-9AA3-7A3A2B75E544}">
      <dsp:nvSpPr>
        <dsp:cNvPr id="0" name=""/>
        <dsp:cNvSpPr/>
      </dsp:nvSpPr>
      <dsp:spPr>
        <a:xfrm>
          <a:off x="5667765" y="48355"/>
          <a:ext cx="4636182" cy="2943975"/>
        </a:xfrm>
        <a:prstGeom prst="roundRect">
          <a:avLst>
            <a:gd name="adj" fmla="val 10000"/>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34E35065-824F-4840-B30A-522F0A9A319B}">
      <dsp:nvSpPr>
        <dsp:cNvPr id="0" name=""/>
        <dsp:cNvSpPr/>
      </dsp:nvSpPr>
      <dsp:spPr>
        <a:xfrm>
          <a:off x="6182897" y="537730"/>
          <a:ext cx="4636182" cy="2943975"/>
        </a:xfrm>
        <a:prstGeom prst="roundRect">
          <a:avLst>
            <a:gd name="adj" fmla="val 10000"/>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To have an open day celebration for the locals.</a:t>
          </a:r>
        </a:p>
      </dsp:txBody>
      <dsp:txXfrm>
        <a:off x="6269123" y="623956"/>
        <a:ext cx="4463730" cy="277152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B66610-985B-4F54-BD74-42AE38EF7BAF}">
      <dsp:nvSpPr>
        <dsp:cNvPr id="0" name=""/>
        <dsp:cNvSpPr/>
      </dsp:nvSpPr>
      <dsp:spPr>
        <a:xfrm>
          <a:off x="0" y="370250"/>
          <a:ext cx="5418667" cy="185429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0B54B9-AE46-4F47-B351-36409068B469}">
      <dsp:nvSpPr>
        <dsp:cNvPr id="0" name=""/>
        <dsp:cNvSpPr/>
      </dsp:nvSpPr>
      <dsp:spPr>
        <a:xfrm>
          <a:off x="280261" y="1042612"/>
          <a:ext cx="510063" cy="5095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6758D3-AAD3-4AB4-8EDE-6C7A97F3ADC5}">
      <dsp:nvSpPr>
        <dsp:cNvPr id="0" name=""/>
        <dsp:cNvSpPr/>
      </dsp:nvSpPr>
      <dsp:spPr>
        <a:xfrm>
          <a:off x="1087784" y="648620"/>
          <a:ext cx="4084997" cy="12916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700" tIns="136700" rIns="136700" bIns="136700" numCol="1" spcCol="1270" anchor="ctr" anchorCtr="0">
          <a:noAutofit/>
        </a:bodyPr>
        <a:lstStyle/>
        <a:p>
          <a:pPr marL="0" lvl="0" indent="0" algn="l" defTabSz="800100">
            <a:lnSpc>
              <a:spcPct val="100000"/>
            </a:lnSpc>
            <a:spcBef>
              <a:spcPct val="0"/>
            </a:spcBef>
            <a:spcAft>
              <a:spcPct val="35000"/>
            </a:spcAft>
            <a:buNone/>
          </a:pPr>
          <a:r>
            <a:rPr lang="en-US" sz="1800" b="1" kern="1200" dirty="0">
              <a:solidFill>
                <a:schemeClr val="accent1"/>
              </a:solidFill>
            </a:rPr>
            <a:t>Primary research: Using a questionnaire. </a:t>
          </a:r>
          <a:br>
            <a:rPr lang="en-US" sz="1800" b="1" kern="1200" dirty="0">
              <a:solidFill>
                <a:schemeClr val="accent1"/>
              </a:solidFill>
            </a:rPr>
          </a:br>
          <a:r>
            <a:rPr lang="en-US" sz="1800" b="1" kern="1200" dirty="0">
              <a:solidFill>
                <a:schemeClr val="accent1"/>
              </a:solidFill>
            </a:rPr>
            <a:t>To understand my clients and customers needs.</a:t>
          </a:r>
        </a:p>
      </dsp:txBody>
      <dsp:txXfrm>
        <a:off x="1087784" y="648620"/>
        <a:ext cx="4084997" cy="1291656"/>
      </dsp:txXfrm>
    </dsp:sp>
    <dsp:sp modelId="{780B77CE-A1C8-4C66-A975-607797CEDB4B}">
      <dsp:nvSpPr>
        <dsp:cNvPr id="0" name=""/>
        <dsp:cNvSpPr/>
      </dsp:nvSpPr>
      <dsp:spPr>
        <a:xfrm>
          <a:off x="0" y="2748308"/>
          <a:ext cx="5418667" cy="139281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6FF359-006E-4ADC-B5D7-F3FD23FF18E9}">
      <dsp:nvSpPr>
        <dsp:cNvPr id="0" name=""/>
        <dsp:cNvSpPr/>
      </dsp:nvSpPr>
      <dsp:spPr>
        <a:xfrm>
          <a:off x="280261" y="3189935"/>
          <a:ext cx="510063" cy="5095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5D526A-466A-405A-A880-DFD46B2A2091}">
      <dsp:nvSpPr>
        <dsp:cNvPr id="0" name=""/>
        <dsp:cNvSpPr/>
      </dsp:nvSpPr>
      <dsp:spPr>
        <a:xfrm>
          <a:off x="973807" y="2338729"/>
          <a:ext cx="4146491" cy="21976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700" tIns="136700" rIns="136700" bIns="136700" numCol="1" spcCol="1270" anchor="ctr" anchorCtr="0">
          <a:noAutofit/>
        </a:bodyPr>
        <a:lstStyle/>
        <a:p>
          <a:pPr marL="0" lvl="0" indent="0" algn="l" defTabSz="711200">
            <a:lnSpc>
              <a:spcPct val="100000"/>
            </a:lnSpc>
            <a:spcBef>
              <a:spcPct val="0"/>
            </a:spcBef>
            <a:spcAft>
              <a:spcPct val="35000"/>
            </a:spcAft>
            <a:buNone/>
          </a:pPr>
          <a:r>
            <a:rPr lang="en-US" sz="1600" b="1" kern="1200" dirty="0">
              <a:solidFill>
                <a:schemeClr val="accent1"/>
              </a:solidFill>
            </a:rPr>
            <a:t>Secondary research: Finding out who my competitors. What do they have that I don’t have? How can my company stand out more? Is there room for me?</a:t>
          </a:r>
        </a:p>
      </dsp:txBody>
      <dsp:txXfrm>
        <a:off x="973807" y="2338729"/>
        <a:ext cx="4146491" cy="2197688"/>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DD35BE-6969-4AAB-910E-2E57AE7BEA55}" type="datetimeFigureOut">
              <a:rPr lang="en-GB" smtClean="0"/>
              <a:t>21/03/2022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494BF1-BEE3-4C7B-9CCB-41FFAD152EAA}" type="slidenum">
              <a:rPr lang="en-GB" smtClean="0"/>
              <a:t>‹#›</a:t>
            </a:fld>
            <a:endParaRPr lang="en-GB"/>
          </a:p>
        </p:txBody>
      </p:sp>
    </p:spTree>
    <p:extLst>
      <p:ext uri="{BB962C8B-B14F-4D97-AF65-F5344CB8AC3E}">
        <p14:creationId xmlns:p14="http://schemas.microsoft.com/office/powerpoint/2010/main" val="18300079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Presentation Speech</a:t>
            </a:r>
          </a:p>
          <a:p>
            <a:r>
              <a:rPr lang="en-US" dirty="0"/>
              <a:t>Slide1/2/3 </a:t>
            </a:r>
          </a:p>
          <a:p>
            <a:r>
              <a:rPr lang="en-US" dirty="0"/>
              <a:t>Hello everyone, my name is Mohammed Maki, my student number is 2021902.</a:t>
            </a:r>
          </a:p>
          <a:p>
            <a:r>
              <a:rPr lang="en-US" dirty="0"/>
              <a:t>I will be talking you through my business plan and the details of what I did to start up my business. I will be covering the Aims, Objectives &amp; Mission statement, Market strategy and Market research, features and benefits, my ups and finally my swot analysis.</a:t>
            </a:r>
          </a:p>
          <a:p>
            <a:r>
              <a:rPr lang="en-US" dirty="0"/>
              <a:t>Slide 4</a:t>
            </a:r>
          </a:p>
          <a:p>
            <a:r>
              <a:rPr lang="en-US" dirty="0"/>
              <a:t>The name of my company is Atlantic Security Limited, So why a security company? Well, (Russell, 2021) mentions that the security industry is worth 600Billion and I felt there’s space in the market for me. I’ve been working for more than 18years and decided to open my own company as I have the experience, dedication, and knowledge of how the process works. </a:t>
            </a:r>
          </a:p>
          <a:p>
            <a:r>
              <a:rPr lang="en-US" dirty="0"/>
              <a:t>Our services are </a:t>
            </a:r>
          </a:p>
          <a:p>
            <a:r>
              <a:rPr lang="en-US" dirty="0"/>
              <a:t>Security guarding</a:t>
            </a:r>
          </a:p>
          <a:p>
            <a:r>
              <a:rPr lang="en-US" dirty="0"/>
              <a:t>CCTV</a:t>
            </a:r>
          </a:p>
          <a:p>
            <a:r>
              <a:rPr lang="en-US" dirty="0"/>
              <a:t>SIA training</a:t>
            </a:r>
          </a:p>
          <a:p>
            <a:r>
              <a:rPr lang="en-US" dirty="0"/>
              <a:t>Retail</a:t>
            </a:r>
          </a:p>
          <a:p>
            <a:r>
              <a:rPr lang="en-US" dirty="0"/>
              <a:t>Hotel</a:t>
            </a:r>
          </a:p>
          <a:p>
            <a:r>
              <a:rPr lang="en-US" dirty="0"/>
              <a:t>Close protection</a:t>
            </a:r>
          </a:p>
          <a:p>
            <a:r>
              <a:rPr lang="en-US" dirty="0"/>
              <a:t>Mobile Patrol</a:t>
            </a:r>
          </a:p>
          <a:p>
            <a:r>
              <a:rPr lang="en-US" dirty="0"/>
              <a:t>Construction</a:t>
            </a:r>
          </a:p>
          <a:p>
            <a:r>
              <a:rPr lang="en-US" dirty="0"/>
              <a:t>Events</a:t>
            </a:r>
          </a:p>
          <a:p>
            <a:r>
              <a:rPr lang="en-US" dirty="0"/>
              <a:t>And many More</a:t>
            </a:r>
          </a:p>
          <a:p>
            <a:endParaRPr lang="en-US" dirty="0"/>
          </a:p>
          <a:p>
            <a:r>
              <a:rPr lang="en-US" dirty="0"/>
              <a:t>Slide 5/6/7</a:t>
            </a:r>
          </a:p>
          <a:p>
            <a:r>
              <a:rPr lang="en-US" dirty="0"/>
              <a:t> The Aims for my business are…</a:t>
            </a:r>
          </a:p>
          <a:p>
            <a:r>
              <a:rPr lang="en-US" dirty="0"/>
              <a:t>To establish a commanding presence and market leadership in the next 2/3years. To build relationships with the locals, long-term target to expand in the future. To provide quality service and partnership that would generate sufficient profits and improve the lives for both clients and employees. </a:t>
            </a:r>
          </a:p>
          <a:p>
            <a:r>
              <a:rPr lang="en-US" dirty="0"/>
              <a:t>The Objectives for my business are…</a:t>
            </a:r>
          </a:p>
          <a:p>
            <a:r>
              <a:rPr lang="en-US" dirty="0"/>
              <a:t>To advertise through traditional and digital resources and introduce my business and our services.</a:t>
            </a:r>
          </a:p>
          <a:p>
            <a:r>
              <a:rPr lang="en-US" dirty="0"/>
              <a:t>And finally, my mission statement is “To help you feel safe by allowing us to keep it secure”</a:t>
            </a:r>
          </a:p>
          <a:p>
            <a:r>
              <a:rPr lang="en-US" dirty="0"/>
              <a:t>Slide 8/9/10</a:t>
            </a:r>
          </a:p>
          <a:p>
            <a:r>
              <a:rPr lang="en-US" dirty="0"/>
              <a:t>For Market strategy and PR, I have decided to use social media to promote and spread the word about my business, my chosen social medias are Facebook, twitter, and LinkedIn in order to reach a high audience and engage with employers.</a:t>
            </a:r>
          </a:p>
          <a:p>
            <a:endParaRPr lang="en-US" dirty="0"/>
          </a:p>
          <a:p>
            <a:r>
              <a:rPr lang="en-US" dirty="0"/>
              <a:t>Our Business Cards are two sided and are made of hard plastic, waterproof, and have a long-life spam.  For my business card I have decided to go with a black and white design as our uniform will be black trousers, white shirt, black vest, and black click on tie with the eagle logo on there. It gives a very professional look and class as we cater to all events and our quality services comes with an image also. </a:t>
            </a:r>
          </a:p>
          <a:p>
            <a:r>
              <a:rPr lang="en-US" dirty="0"/>
              <a:t>I have done the same for my brochure and have added extra detail to expand our services. It also contains our address, contact details and website. (Ciotti,2014) has mentioned that white and black are both colours that describe pure and strong.</a:t>
            </a:r>
          </a:p>
          <a:p>
            <a:endParaRPr lang="en-US" dirty="0"/>
          </a:p>
          <a:p>
            <a:r>
              <a:rPr lang="en-US" dirty="0"/>
              <a:t>Slide 11/12</a:t>
            </a:r>
          </a:p>
          <a:p>
            <a:r>
              <a:rPr lang="en-US" dirty="0"/>
              <a:t>For market research I have completed a questionnaire to help me with my primary research to look out for certain aspects such as Locations and what the customer would want from us. According to (Maki,2022) 90% have chosen the Cardiff area in which has influenced me to open my business in Cardiff.</a:t>
            </a:r>
          </a:p>
          <a:p>
            <a:r>
              <a:rPr lang="en-US" dirty="0"/>
              <a:t>I have also done some secondary research which has allowed me to come up with a USP to help me stand out from the crowd and beat my competitors. </a:t>
            </a:r>
          </a:p>
          <a:p>
            <a:r>
              <a:rPr lang="en-US" dirty="0"/>
              <a:t>Our Target Market are…</a:t>
            </a:r>
          </a:p>
          <a:p>
            <a:r>
              <a:rPr lang="en-US" dirty="0"/>
              <a:t>Industrial</a:t>
            </a:r>
          </a:p>
          <a:p>
            <a:r>
              <a:rPr lang="en-US" dirty="0"/>
              <a:t>Private</a:t>
            </a:r>
          </a:p>
          <a:p>
            <a:r>
              <a:rPr lang="en-US" dirty="0"/>
              <a:t>Co-operate</a:t>
            </a:r>
          </a:p>
          <a:p>
            <a:r>
              <a:rPr lang="en-US" dirty="0"/>
              <a:t>Local</a:t>
            </a:r>
          </a:p>
          <a:p>
            <a:r>
              <a:rPr lang="en-US" dirty="0"/>
              <a:t>Retail</a:t>
            </a:r>
          </a:p>
          <a:p>
            <a:r>
              <a:rPr lang="en-US" dirty="0"/>
              <a:t>Hotel</a:t>
            </a:r>
          </a:p>
          <a:p>
            <a:r>
              <a:rPr lang="en-US" dirty="0"/>
              <a:t>Clubs</a:t>
            </a:r>
          </a:p>
          <a:p>
            <a:r>
              <a:rPr lang="en-US" dirty="0"/>
              <a:t>Wedding Venues</a:t>
            </a:r>
          </a:p>
          <a:p>
            <a:r>
              <a:rPr lang="en-US" dirty="0"/>
              <a:t>VIP </a:t>
            </a:r>
          </a:p>
          <a:p>
            <a:r>
              <a:rPr lang="en-US" dirty="0"/>
              <a:t>Slide 13</a:t>
            </a:r>
          </a:p>
          <a:p>
            <a:r>
              <a:rPr lang="en-US" dirty="0"/>
              <a:t>Our features and benefits are go hand in hand, so these are…</a:t>
            </a:r>
          </a:p>
          <a:p>
            <a:r>
              <a:rPr lang="en-US" dirty="0"/>
              <a:t>Local which means quick response </a:t>
            </a:r>
          </a:p>
          <a:p>
            <a:r>
              <a:rPr lang="en-US" dirty="0"/>
              <a:t>Many aspects of security so we can cover different types of work for one company</a:t>
            </a:r>
          </a:p>
          <a:p>
            <a:r>
              <a:rPr lang="en-US" dirty="0"/>
              <a:t>Radio and Mini Cameras on Uniform for more in-depth view</a:t>
            </a:r>
          </a:p>
          <a:p>
            <a:r>
              <a:rPr lang="en-US" dirty="0"/>
              <a:t>Diverse Staff for diverse events </a:t>
            </a:r>
          </a:p>
          <a:p>
            <a:r>
              <a:rPr lang="en-US" dirty="0"/>
              <a:t>Provide Security training to hire more employees. </a:t>
            </a:r>
          </a:p>
          <a:p>
            <a:endParaRPr lang="en-US" dirty="0"/>
          </a:p>
          <a:p>
            <a:r>
              <a:rPr lang="en-US" dirty="0"/>
              <a:t>Slide 14</a:t>
            </a:r>
          </a:p>
          <a:p>
            <a:r>
              <a:rPr lang="en-US" dirty="0"/>
              <a:t>Our unique selling proposition…</a:t>
            </a:r>
          </a:p>
          <a:p>
            <a:endParaRPr lang="en-US" dirty="0"/>
          </a:p>
          <a:p>
            <a:r>
              <a:rPr lang="en-US" dirty="0"/>
              <a:t>Having a radio connected to the police station for a high quick response from the authorities. We have both Males and Females to cater for different events and everyone’s needs.</a:t>
            </a:r>
          </a:p>
          <a:p>
            <a:r>
              <a:rPr lang="en-US" dirty="0"/>
              <a:t>Slide 15</a:t>
            </a:r>
          </a:p>
          <a:p>
            <a:r>
              <a:rPr lang="en-US" dirty="0"/>
              <a:t>And finally, our swot analysis, for my business my strength is that we are local, teamwork and have experience. The weaknesses are vulnerability as we just starting new and don’t have many reviews for employers to look over. Our opportunities are we can expand the company in the future and for threads is competitors and loss of staff. </a:t>
            </a:r>
          </a:p>
          <a:p>
            <a:endParaRPr lang="en-US" dirty="0"/>
          </a:p>
          <a:p>
            <a:r>
              <a:rPr lang="en-US"/>
              <a:t>Thank you for listening and if you have any questions, please ask me.</a:t>
            </a:r>
          </a:p>
          <a:p>
            <a:endParaRPr lang="en-GB"/>
          </a:p>
        </p:txBody>
      </p:sp>
      <p:sp>
        <p:nvSpPr>
          <p:cNvPr id="4" name="Slide Number Placeholder 3"/>
          <p:cNvSpPr>
            <a:spLocks noGrp="1"/>
          </p:cNvSpPr>
          <p:nvPr>
            <p:ph type="sldNum" sz="quarter" idx="5"/>
          </p:nvPr>
        </p:nvSpPr>
        <p:spPr/>
        <p:txBody>
          <a:bodyPr/>
          <a:lstStyle/>
          <a:p>
            <a:fld id="{E2494BF1-BEE3-4C7B-9CCB-41FFAD152EAA}" type="slidenum">
              <a:rPr lang="en-GB" smtClean="0"/>
              <a:t>2</a:t>
            </a:fld>
            <a:endParaRPr lang="en-GB"/>
          </a:p>
        </p:txBody>
      </p:sp>
    </p:spTree>
    <p:extLst>
      <p:ext uri="{BB962C8B-B14F-4D97-AF65-F5344CB8AC3E}">
        <p14:creationId xmlns:p14="http://schemas.microsoft.com/office/powerpoint/2010/main" val="37310633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9D4258E2-3C48-4044-B89C-4D275F963FA4}" type="datetimeFigureOut">
              <a:rPr lang="en-GB" smtClean="0"/>
              <a:t>21/03/2022</a:t>
            </a:fld>
            <a:endParaRPr lang="en-GB" dirty="0"/>
          </a:p>
        </p:txBody>
      </p:sp>
      <p:sp>
        <p:nvSpPr>
          <p:cNvPr id="5" name="Footer Placeholder 4"/>
          <p:cNvSpPr>
            <a:spLocks noGrp="1"/>
          </p:cNvSpPr>
          <p:nvPr>
            <p:ph type="ftr" sz="quarter" idx="11"/>
          </p:nvPr>
        </p:nvSpPr>
        <p:spPr>
          <a:xfrm>
            <a:off x="1371600" y="4323845"/>
            <a:ext cx="6400800" cy="365125"/>
          </a:xfrm>
        </p:spPr>
        <p:txBody>
          <a:bodyPr/>
          <a:lstStyle/>
          <a:p>
            <a:endParaRPr lang="en-GB" dirty="0"/>
          </a:p>
        </p:txBody>
      </p:sp>
      <p:sp>
        <p:nvSpPr>
          <p:cNvPr id="6" name="Slide Number Placeholder 5"/>
          <p:cNvSpPr>
            <a:spLocks noGrp="1"/>
          </p:cNvSpPr>
          <p:nvPr>
            <p:ph type="sldNum" sz="quarter" idx="12"/>
          </p:nvPr>
        </p:nvSpPr>
        <p:spPr>
          <a:xfrm>
            <a:off x="8077200" y="1430866"/>
            <a:ext cx="2743200" cy="365125"/>
          </a:xfrm>
        </p:spPr>
        <p:txBody>
          <a:bodyPr/>
          <a:lstStyle/>
          <a:p>
            <a:fld id="{CAC940F2-D26C-4757-A520-255F1F29A3BD}" type="slidenum">
              <a:rPr lang="en-GB" smtClean="0"/>
              <a:t>‹#›</a:t>
            </a:fld>
            <a:endParaRPr lang="en-GB" dirty="0"/>
          </a:p>
        </p:txBody>
      </p:sp>
    </p:spTree>
    <p:extLst>
      <p:ext uri="{BB962C8B-B14F-4D97-AF65-F5344CB8AC3E}">
        <p14:creationId xmlns:p14="http://schemas.microsoft.com/office/powerpoint/2010/main" val="14736381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4258E2-3C48-4044-B89C-4D275F963FA4}" type="datetimeFigureOut">
              <a:rPr lang="en-GB" smtClean="0"/>
              <a:t>21/03/2022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AC940F2-D26C-4757-A520-255F1F29A3BD}" type="slidenum">
              <a:rPr lang="en-GB" smtClean="0"/>
              <a:t>‹#›</a:t>
            </a:fld>
            <a:endParaRPr lang="en-GB" dirty="0"/>
          </a:p>
        </p:txBody>
      </p:sp>
    </p:spTree>
    <p:extLst>
      <p:ext uri="{BB962C8B-B14F-4D97-AF65-F5344CB8AC3E}">
        <p14:creationId xmlns:p14="http://schemas.microsoft.com/office/powerpoint/2010/main" val="22916576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9D4258E2-3C48-4044-B89C-4D275F963FA4}" type="datetimeFigureOut">
              <a:rPr lang="en-GB" smtClean="0"/>
              <a:t>21/03/2022</a:t>
            </a:fld>
            <a:endParaRPr lang="en-GB" dirty="0"/>
          </a:p>
        </p:txBody>
      </p:sp>
      <p:sp>
        <p:nvSpPr>
          <p:cNvPr id="5" name="Footer Placeholder 4"/>
          <p:cNvSpPr>
            <a:spLocks noGrp="1"/>
          </p:cNvSpPr>
          <p:nvPr>
            <p:ph type="ftr" sz="quarter" idx="11"/>
          </p:nvPr>
        </p:nvSpPr>
        <p:spPr>
          <a:xfrm>
            <a:off x="685800" y="381001"/>
            <a:ext cx="6991492" cy="364065"/>
          </a:xfrm>
        </p:spPr>
        <p:txBody>
          <a:bodyPr/>
          <a:lstStyle/>
          <a:p>
            <a:endParaRPr lang="en-GB" dirty="0"/>
          </a:p>
        </p:txBody>
      </p:sp>
      <p:sp>
        <p:nvSpPr>
          <p:cNvPr id="6" name="Slide Number Placeholder 5"/>
          <p:cNvSpPr>
            <a:spLocks noGrp="1"/>
          </p:cNvSpPr>
          <p:nvPr>
            <p:ph type="sldNum" sz="quarter" idx="12"/>
          </p:nvPr>
        </p:nvSpPr>
        <p:spPr>
          <a:xfrm>
            <a:off x="10862452" y="381000"/>
            <a:ext cx="643748" cy="365125"/>
          </a:xfrm>
        </p:spPr>
        <p:txBody>
          <a:bodyPr/>
          <a:lstStyle/>
          <a:p>
            <a:fld id="{CAC940F2-D26C-4757-A520-255F1F29A3BD}" type="slidenum">
              <a:rPr lang="en-GB" smtClean="0"/>
              <a:t>‹#›</a:t>
            </a:fld>
            <a:endParaRPr lang="en-GB" dirty="0"/>
          </a:p>
        </p:txBody>
      </p:sp>
    </p:spTree>
    <p:extLst>
      <p:ext uri="{BB962C8B-B14F-4D97-AF65-F5344CB8AC3E}">
        <p14:creationId xmlns:p14="http://schemas.microsoft.com/office/powerpoint/2010/main" val="19310827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4258E2-3C48-4044-B89C-4D275F963FA4}" type="datetimeFigureOut">
              <a:rPr lang="en-GB" smtClean="0"/>
              <a:t>21/03/2022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AC940F2-D26C-4757-A520-255F1F29A3BD}" type="slidenum">
              <a:rPr lang="en-GB" smtClean="0"/>
              <a:t>‹#›</a:t>
            </a:fld>
            <a:endParaRPr lang="en-GB" dirty="0"/>
          </a:p>
        </p:txBody>
      </p:sp>
    </p:spTree>
    <p:extLst>
      <p:ext uri="{BB962C8B-B14F-4D97-AF65-F5344CB8AC3E}">
        <p14:creationId xmlns:p14="http://schemas.microsoft.com/office/powerpoint/2010/main" val="11027088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4258E2-3C48-4044-B89C-4D275F963FA4}" type="datetimeFigureOut">
              <a:rPr lang="en-GB" smtClean="0"/>
              <a:t>21/03/2022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CAC940F2-D26C-4757-A520-255F1F29A3BD}" type="slidenum">
              <a:rPr lang="en-GB" smtClean="0"/>
              <a:t>‹#›</a:t>
            </a:fld>
            <a:endParaRPr lang="en-GB" dirty="0"/>
          </a:p>
        </p:txBody>
      </p:sp>
    </p:spTree>
    <p:extLst>
      <p:ext uri="{BB962C8B-B14F-4D97-AF65-F5344CB8AC3E}">
        <p14:creationId xmlns:p14="http://schemas.microsoft.com/office/powerpoint/2010/main" val="37782511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4258E2-3C48-4044-B89C-4D275F963FA4}" type="datetimeFigureOut">
              <a:rPr lang="en-GB" smtClean="0"/>
              <a:t>21/03/2022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AC940F2-D26C-4757-A520-255F1F29A3BD}" type="slidenum">
              <a:rPr lang="en-GB" smtClean="0"/>
              <a:t>‹#›</a:t>
            </a:fld>
            <a:endParaRPr lang="en-GB" dirty="0"/>
          </a:p>
        </p:txBody>
      </p:sp>
    </p:spTree>
    <p:extLst>
      <p:ext uri="{BB962C8B-B14F-4D97-AF65-F5344CB8AC3E}">
        <p14:creationId xmlns:p14="http://schemas.microsoft.com/office/powerpoint/2010/main" val="34541669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4258E2-3C48-4044-B89C-4D275F963FA4}" type="datetimeFigureOut">
              <a:rPr lang="en-GB" smtClean="0"/>
              <a:t>21/03/2022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CAC940F2-D26C-4757-A520-255F1F29A3BD}" type="slidenum">
              <a:rPr lang="en-GB" smtClean="0"/>
              <a:t>‹#›</a:t>
            </a:fld>
            <a:endParaRPr lang="en-GB" dirty="0"/>
          </a:p>
        </p:txBody>
      </p:sp>
    </p:spTree>
    <p:extLst>
      <p:ext uri="{BB962C8B-B14F-4D97-AF65-F5344CB8AC3E}">
        <p14:creationId xmlns:p14="http://schemas.microsoft.com/office/powerpoint/2010/main" val="38557673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4258E2-3C48-4044-B89C-4D275F963FA4}" type="datetimeFigureOut">
              <a:rPr lang="en-GB" smtClean="0"/>
              <a:t>21/03/2022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AC940F2-D26C-4757-A520-255F1F29A3BD}" type="slidenum">
              <a:rPr lang="en-GB" smtClean="0"/>
              <a:t>‹#›</a:t>
            </a:fld>
            <a:endParaRPr lang="en-GB" dirty="0"/>
          </a:p>
        </p:txBody>
      </p:sp>
    </p:spTree>
    <p:extLst>
      <p:ext uri="{BB962C8B-B14F-4D97-AF65-F5344CB8AC3E}">
        <p14:creationId xmlns:p14="http://schemas.microsoft.com/office/powerpoint/2010/main" val="9546278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4258E2-3C48-4044-B89C-4D275F963FA4}" type="datetimeFigureOut">
              <a:rPr lang="en-GB" smtClean="0"/>
              <a:t>21/03/2022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AC940F2-D26C-4757-A520-255F1F29A3BD}" type="slidenum">
              <a:rPr lang="en-GB" smtClean="0"/>
              <a:t>‹#›</a:t>
            </a:fld>
            <a:endParaRPr lang="en-GB" dirty="0"/>
          </a:p>
        </p:txBody>
      </p:sp>
    </p:spTree>
    <p:extLst>
      <p:ext uri="{BB962C8B-B14F-4D97-AF65-F5344CB8AC3E}">
        <p14:creationId xmlns:p14="http://schemas.microsoft.com/office/powerpoint/2010/main" val="17931571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4258E2-3C48-4044-B89C-4D275F963FA4}" type="datetimeFigureOut">
              <a:rPr lang="en-GB" smtClean="0"/>
              <a:t>21/03/2022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AC940F2-D26C-4757-A520-255F1F29A3BD}" type="slidenum">
              <a:rPr lang="en-GB" smtClean="0"/>
              <a:t>‹#›</a:t>
            </a:fld>
            <a:endParaRPr lang="en-GB" dirty="0"/>
          </a:p>
        </p:txBody>
      </p:sp>
    </p:spTree>
    <p:extLst>
      <p:ext uri="{BB962C8B-B14F-4D97-AF65-F5344CB8AC3E}">
        <p14:creationId xmlns:p14="http://schemas.microsoft.com/office/powerpoint/2010/main" val="22539510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9D4258E2-3C48-4044-B89C-4D275F963FA4}" type="datetimeFigureOut">
              <a:rPr lang="en-GB" smtClean="0"/>
              <a:t>21/03/2022</a:t>
            </a:fld>
            <a:endParaRPr lang="en-GB" dirty="0"/>
          </a:p>
        </p:txBody>
      </p:sp>
      <p:sp>
        <p:nvSpPr>
          <p:cNvPr id="6" name="Footer Placeholder 5"/>
          <p:cNvSpPr>
            <a:spLocks noGrp="1"/>
          </p:cNvSpPr>
          <p:nvPr>
            <p:ph type="ftr" sz="quarter" idx="11"/>
          </p:nvPr>
        </p:nvSpPr>
        <p:spPr>
          <a:xfrm>
            <a:off x="685800" y="379941"/>
            <a:ext cx="6991492" cy="365125"/>
          </a:xfrm>
        </p:spPr>
        <p:txBody>
          <a:bodyPr/>
          <a:lstStyle/>
          <a:p>
            <a:endParaRPr lang="en-GB" dirty="0"/>
          </a:p>
        </p:txBody>
      </p:sp>
      <p:sp>
        <p:nvSpPr>
          <p:cNvPr id="7" name="Slide Number Placeholder 6"/>
          <p:cNvSpPr>
            <a:spLocks noGrp="1"/>
          </p:cNvSpPr>
          <p:nvPr>
            <p:ph type="sldNum" sz="quarter" idx="12"/>
          </p:nvPr>
        </p:nvSpPr>
        <p:spPr>
          <a:xfrm>
            <a:off x="10862452" y="381000"/>
            <a:ext cx="643748" cy="365125"/>
          </a:xfrm>
        </p:spPr>
        <p:txBody>
          <a:bodyPr/>
          <a:lstStyle/>
          <a:p>
            <a:fld id="{CAC940F2-D26C-4757-A520-255F1F29A3BD}" type="slidenum">
              <a:rPr lang="en-GB" smtClean="0"/>
              <a:t>‹#›</a:t>
            </a:fld>
            <a:endParaRPr lang="en-GB" dirty="0"/>
          </a:p>
        </p:txBody>
      </p:sp>
    </p:spTree>
    <p:extLst>
      <p:ext uri="{BB962C8B-B14F-4D97-AF65-F5344CB8AC3E}">
        <p14:creationId xmlns:p14="http://schemas.microsoft.com/office/powerpoint/2010/main" val="237108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9D4258E2-3C48-4044-B89C-4D275F963FA4}" type="datetimeFigureOut">
              <a:rPr lang="en-GB" smtClean="0"/>
              <a:t>21/03/2022</a:t>
            </a:fld>
            <a:endParaRPr lang="en-GB" dirty="0"/>
          </a:p>
        </p:txBody>
      </p:sp>
      <p:sp>
        <p:nvSpPr>
          <p:cNvPr id="6" name="Footer Placeholder 5"/>
          <p:cNvSpPr>
            <a:spLocks noGrp="1"/>
          </p:cNvSpPr>
          <p:nvPr>
            <p:ph type="ftr" sz="quarter" idx="11"/>
          </p:nvPr>
        </p:nvSpPr>
        <p:spPr>
          <a:xfrm>
            <a:off x="685800" y="379941"/>
            <a:ext cx="6991492" cy="365125"/>
          </a:xfrm>
        </p:spPr>
        <p:txBody>
          <a:bodyPr/>
          <a:lstStyle/>
          <a:p>
            <a:endParaRPr lang="en-GB" dirty="0"/>
          </a:p>
        </p:txBody>
      </p:sp>
      <p:sp>
        <p:nvSpPr>
          <p:cNvPr id="7" name="Slide Number Placeholder 6"/>
          <p:cNvSpPr>
            <a:spLocks noGrp="1"/>
          </p:cNvSpPr>
          <p:nvPr>
            <p:ph type="sldNum" sz="quarter" idx="12"/>
          </p:nvPr>
        </p:nvSpPr>
        <p:spPr>
          <a:xfrm>
            <a:off x="10862452" y="381000"/>
            <a:ext cx="643748" cy="365125"/>
          </a:xfrm>
        </p:spPr>
        <p:txBody>
          <a:bodyPr/>
          <a:lstStyle/>
          <a:p>
            <a:fld id="{CAC940F2-D26C-4757-A520-255F1F29A3BD}" type="slidenum">
              <a:rPr lang="en-GB" smtClean="0"/>
              <a:t>‹#›</a:t>
            </a:fld>
            <a:endParaRPr lang="en-GB"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8422197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9D4258E2-3C48-4044-B89C-4D275F963FA4}" type="datetimeFigureOut">
              <a:rPr lang="en-GB" smtClean="0"/>
              <a:t>21/03/2022</a:t>
            </a:fld>
            <a:endParaRPr lang="en-GB" dirty="0"/>
          </a:p>
        </p:txBody>
      </p:sp>
      <p:sp>
        <p:nvSpPr>
          <p:cNvPr id="6" name="Footer Placeholder 5"/>
          <p:cNvSpPr>
            <a:spLocks noGrp="1"/>
          </p:cNvSpPr>
          <p:nvPr>
            <p:ph type="ftr" sz="quarter" idx="11"/>
          </p:nvPr>
        </p:nvSpPr>
        <p:spPr>
          <a:xfrm>
            <a:off x="685800" y="378883"/>
            <a:ext cx="6991492" cy="365125"/>
          </a:xfrm>
        </p:spPr>
        <p:txBody>
          <a:bodyPr/>
          <a:lstStyle/>
          <a:p>
            <a:endParaRPr lang="en-GB" dirty="0"/>
          </a:p>
        </p:txBody>
      </p:sp>
      <p:sp>
        <p:nvSpPr>
          <p:cNvPr id="7" name="Slide Number Placeholder 6"/>
          <p:cNvSpPr>
            <a:spLocks noGrp="1"/>
          </p:cNvSpPr>
          <p:nvPr>
            <p:ph type="sldNum" sz="quarter" idx="12"/>
          </p:nvPr>
        </p:nvSpPr>
        <p:spPr>
          <a:xfrm>
            <a:off x="10862452" y="381000"/>
            <a:ext cx="643748" cy="365125"/>
          </a:xfrm>
        </p:spPr>
        <p:txBody>
          <a:bodyPr/>
          <a:lstStyle/>
          <a:p>
            <a:fld id="{CAC940F2-D26C-4757-A520-255F1F29A3BD}" type="slidenum">
              <a:rPr lang="en-GB" smtClean="0"/>
              <a:t>‹#›</a:t>
            </a:fld>
            <a:endParaRPr lang="en-GB" dirty="0"/>
          </a:p>
        </p:txBody>
      </p:sp>
    </p:spTree>
    <p:extLst>
      <p:ext uri="{BB962C8B-B14F-4D97-AF65-F5344CB8AC3E}">
        <p14:creationId xmlns:p14="http://schemas.microsoft.com/office/powerpoint/2010/main" val="19631881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D4258E2-3C48-4044-B89C-4D275F963FA4}" type="datetimeFigureOut">
              <a:rPr lang="en-GB" smtClean="0"/>
              <a:t>21/03/2022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AC940F2-D26C-4757-A520-255F1F29A3BD}" type="slidenum">
              <a:rPr lang="en-GB" smtClean="0"/>
              <a:t>‹#›</a:t>
            </a:fld>
            <a:endParaRPr lang="en-GB" dirty="0"/>
          </a:p>
        </p:txBody>
      </p:sp>
    </p:spTree>
    <p:extLst>
      <p:ext uri="{BB962C8B-B14F-4D97-AF65-F5344CB8AC3E}">
        <p14:creationId xmlns:p14="http://schemas.microsoft.com/office/powerpoint/2010/main" val="29942788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D4258E2-3C48-4044-B89C-4D275F963FA4}" type="datetimeFigureOut">
              <a:rPr lang="en-GB" smtClean="0"/>
              <a:t>21/03/2022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AC940F2-D26C-4757-A520-255F1F29A3BD}" type="slidenum">
              <a:rPr lang="en-GB" smtClean="0"/>
              <a:t>‹#›</a:t>
            </a:fld>
            <a:endParaRPr lang="en-GB" dirty="0"/>
          </a:p>
        </p:txBody>
      </p:sp>
    </p:spTree>
    <p:extLst>
      <p:ext uri="{BB962C8B-B14F-4D97-AF65-F5344CB8AC3E}">
        <p14:creationId xmlns:p14="http://schemas.microsoft.com/office/powerpoint/2010/main" val="22714022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4258E2-3C48-4044-B89C-4D275F963FA4}" type="datetimeFigureOut">
              <a:rPr lang="en-GB" smtClean="0"/>
              <a:t>21/03/2022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AC940F2-D26C-4757-A520-255F1F29A3BD}" type="slidenum">
              <a:rPr lang="en-GB" smtClean="0"/>
              <a:t>‹#›</a:t>
            </a:fld>
            <a:endParaRPr lang="en-GB" dirty="0"/>
          </a:p>
        </p:txBody>
      </p:sp>
    </p:spTree>
    <p:extLst>
      <p:ext uri="{BB962C8B-B14F-4D97-AF65-F5344CB8AC3E}">
        <p14:creationId xmlns:p14="http://schemas.microsoft.com/office/powerpoint/2010/main" val="5960427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9D4258E2-3C48-4044-B89C-4D275F963FA4}" type="datetimeFigureOut">
              <a:rPr lang="en-GB" smtClean="0"/>
              <a:t>21/03/2022</a:t>
            </a:fld>
            <a:endParaRPr lang="en-GB" dirty="0"/>
          </a:p>
        </p:txBody>
      </p:sp>
      <p:sp>
        <p:nvSpPr>
          <p:cNvPr id="5" name="Footer Placeholder 4"/>
          <p:cNvSpPr>
            <a:spLocks noGrp="1"/>
          </p:cNvSpPr>
          <p:nvPr>
            <p:ph type="ftr" sz="quarter" idx="11"/>
          </p:nvPr>
        </p:nvSpPr>
        <p:spPr>
          <a:xfrm>
            <a:off x="685800" y="381000"/>
            <a:ext cx="6991492" cy="365125"/>
          </a:xfrm>
        </p:spPr>
        <p:txBody>
          <a:bodyPr/>
          <a:lstStyle/>
          <a:p>
            <a:endParaRPr lang="en-GB" dirty="0"/>
          </a:p>
        </p:txBody>
      </p:sp>
      <p:sp>
        <p:nvSpPr>
          <p:cNvPr id="6" name="Slide Number Placeholder 5"/>
          <p:cNvSpPr>
            <a:spLocks noGrp="1"/>
          </p:cNvSpPr>
          <p:nvPr>
            <p:ph type="sldNum" sz="quarter" idx="12"/>
          </p:nvPr>
        </p:nvSpPr>
        <p:spPr>
          <a:xfrm>
            <a:off x="10862452" y="381000"/>
            <a:ext cx="643748" cy="365125"/>
          </a:xfrm>
        </p:spPr>
        <p:txBody>
          <a:bodyPr/>
          <a:lstStyle/>
          <a:p>
            <a:fld id="{CAC940F2-D26C-4757-A520-255F1F29A3BD}" type="slidenum">
              <a:rPr lang="en-GB" smtClean="0"/>
              <a:t>‹#›</a:t>
            </a:fld>
            <a:endParaRPr lang="en-GB" dirty="0"/>
          </a:p>
        </p:txBody>
      </p:sp>
    </p:spTree>
    <p:extLst>
      <p:ext uri="{BB962C8B-B14F-4D97-AF65-F5344CB8AC3E}">
        <p14:creationId xmlns:p14="http://schemas.microsoft.com/office/powerpoint/2010/main" val="36387222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4258E2-3C48-4044-B89C-4D275F963FA4}" type="datetimeFigureOut">
              <a:rPr lang="en-GB" smtClean="0"/>
              <a:t>21/03/2022</a:t>
            </a:fld>
            <a:endParaRPr lang="en-GB"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CAC940F2-D26C-4757-A520-255F1F29A3BD}" type="slidenum">
              <a:rPr lang="en-GB" smtClean="0"/>
              <a:t>‹#›</a:t>
            </a:fld>
            <a:endParaRPr lang="en-GB" dirty="0"/>
          </a:p>
        </p:txBody>
      </p:sp>
    </p:spTree>
    <p:extLst>
      <p:ext uri="{BB962C8B-B14F-4D97-AF65-F5344CB8AC3E}">
        <p14:creationId xmlns:p14="http://schemas.microsoft.com/office/powerpoint/2010/main" val="336995092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creativecommons.org/licenses/by-nc/3.0/" TargetMode="External"/><Relationship Id="rId5" Type="http://schemas.openxmlformats.org/officeDocument/2006/relationships/hyperlink" Target="https://www.pngall.com/security-guard-png" TargetMode="Externa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8.jpg"/><Relationship Id="rId4" Type="http://schemas.openxmlformats.org/officeDocument/2006/relationships/image" Target="../media/image7.jpg"/></Relationships>
</file>

<file path=ppt/slides/_rels/slide11.xml.rels><?xml version="1.0" encoding="UTF-8" standalone="yes"?>
<Relationships xmlns="http://schemas.openxmlformats.org/package/2006/relationships"><Relationship Id="rId8" Type="http://schemas.openxmlformats.org/officeDocument/2006/relationships/hyperlink" Target="http://mariapcclass.blogspot.com/2016/04/market-research-project.html" TargetMode="External"/><Relationship Id="rId3" Type="http://schemas.openxmlformats.org/officeDocument/2006/relationships/diagramLayout" Target="../diagrams/layout4.xml"/><Relationship Id="rId7" Type="http://schemas.openxmlformats.org/officeDocument/2006/relationships/image" Target="../media/image13.jp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 Id="rId9" Type="http://schemas.openxmlformats.org/officeDocument/2006/relationships/hyperlink" Target="https://creativecommons.org/licenses/by-nc-sa/3.0/"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www.uscreditcardguide.com/credit-card-refer-friend-benefits-explained/"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7.svg"/></Relationships>
</file>

<file path=ppt/slides/_rels/slide15.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BBAD3C12-CFEA-41C7-B47F-3E9550CFF83C}"/>
              </a:ext>
            </a:extLst>
          </p:cNvPr>
          <p:cNvSpPr>
            <a:spLocks noGrp="1"/>
          </p:cNvSpPr>
          <p:nvPr>
            <p:ph type="title"/>
          </p:nvPr>
        </p:nvSpPr>
        <p:spPr>
          <a:xfrm>
            <a:off x="2895600" y="763588"/>
            <a:ext cx="8610600" cy="5424487"/>
          </a:xfrm>
        </p:spPr>
        <p:txBody>
          <a:bodyPr/>
          <a:lstStyle/>
          <a:p>
            <a:r>
              <a:rPr lang="en-US" dirty="0"/>
              <a:t>MOHAMMED MAKI </a:t>
            </a:r>
            <a:br>
              <a:rPr lang="en-US" dirty="0"/>
            </a:br>
            <a:r>
              <a:rPr lang="en-US" dirty="0"/>
              <a:t>2021902</a:t>
            </a:r>
            <a:br>
              <a:rPr lang="en-US" dirty="0"/>
            </a:br>
            <a:r>
              <a:rPr lang="en-US" dirty="0"/>
              <a:t>22/03/2022</a:t>
            </a:r>
            <a:br>
              <a:rPr lang="en-US" dirty="0"/>
            </a:br>
            <a:r>
              <a:rPr lang="en-US" dirty="0"/>
              <a:t>UWTSD</a:t>
            </a:r>
            <a:br>
              <a:rPr lang="en-US" dirty="0"/>
            </a:br>
            <a:r>
              <a:rPr lang="en-US" dirty="0"/>
              <a:t>Managing Enterprise In the 21</a:t>
            </a:r>
            <a:r>
              <a:rPr lang="en-US" baseline="30000" dirty="0"/>
              <a:t>st</a:t>
            </a:r>
            <a:r>
              <a:rPr lang="en-US" dirty="0"/>
              <a:t> Century BMSw4006</a:t>
            </a:r>
            <a:br>
              <a:rPr lang="en-US" dirty="0"/>
            </a:br>
            <a:r>
              <a:rPr lang="en-US" dirty="0"/>
              <a:t>BUSINESS PLAN PRESENTATION </a:t>
            </a:r>
            <a:endParaRPr lang="en-GB" dirty="0"/>
          </a:p>
        </p:txBody>
      </p:sp>
    </p:spTree>
    <p:extLst>
      <p:ext uri="{BB962C8B-B14F-4D97-AF65-F5344CB8AC3E}">
        <p14:creationId xmlns:p14="http://schemas.microsoft.com/office/powerpoint/2010/main" val="2237303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E770CA6A-B3B0-4826-A91F-B2B1F8922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6" name="Picture 45">
            <a:extLst>
              <a:ext uri="{FF2B5EF4-FFF2-40B4-BE49-F238E27FC236}">
                <a16:creationId xmlns:a16="http://schemas.microsoft.com/office/drawing/2014/main" id="{3C51B9DA-B0CC-480A-8EA5-4D5C3E0515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a:extLst>
              <a:ext uri="{FF2B5EF4-FFF2-40B4-BE49-F238E27FC236}">
                <a16:creationId xmlns:a16="http://schemas.microsoft.com/office/drawing/2014/main" id="{F7CA75A4-8071-4AFA-A74E-3C2D26660198}"/>
              </a:ext>
            </a:extLst>
          </p:cNvPr>
          <p:cNvSpPr>
            <a:spLocks noGrp="1"/>
          </p:cNvSpPr>
          <p:nvPr>
            <p:ph type="ctrTitle"/>
          </p:nvPr>
        </p:nvSpPr>
        <p:spPr>
          <a:xfrm>
            <a:off x="4976028" y="965200"/>
            <a:ext cx="6170943" cy="4329641"/>
          </a:xfrm>
        </p:spPr>
        <p:txBody>
          <a:bodyPr vert="horz" lIns="91440" tIns="45720" rIns="91440" bIns="45720" rtlCol="0" anchor="ctr">
            <a:normAutofit/>
          </a:bodyPr>
          <a:lstStyle/>
          <a:p>
            <a:br>
              <a:rPr lang="en-US" sz="5400" b="1" dirty="0">
                <a:ln w="6600">
                  <a:solidFill>
                    <a:schemeClr val="accent2"/>
                  </a:solidFill>
                  <a:prstDash val="solid"/>
                </a:ln>
                <a:effectLst>
                  <a:glow rad="101600">
                    <a:schemeClr val="accent3">
                      <a:satMod val="175000"/>
                      <a:alpha val="40000"/>
                    </a:schemeClr>
                  </a:glow>
                  <a:outerShdw dist="38100" dir="2700000" algn="tl" rotWithShape="0">
                    <a:schemeClr val="accent2"/>
                  </a:outerShdw>
                </a:effectLst>
              </a:rPr>
            </a:br>
            <a:r>
              <a:rPr lang="en-US" sz="5400" b="1" dirty="0">
                <a:ln w="6600">
                  <a:solidFill>
                    <a:schemeClr val="accent2"/>
                  </a:solidFill>
                  <a:prstDash val="solid"/>
                </a:ln>
                <a:effectLst>
                  <a:glow rad="101600">
                    <a:schemeClr val="accent3">
                      <a:satMod val="175000"/>
                      <a:alpha val="40000"/>
                    </a:schemeClr>
                  </a:glow>
                  <a:outerShdw dist="38100" dir="2700000" algn="tl" rotWithShape="0">
                    <a:schemeClr val="accent2"/>
                  </a:outerShdw>
                </a:effectLst>
              </a:rPr>
              <a:t>Keep It Secure</a:t>
            </a:r>
            <a:endParaRPr lang="en-US" sz="5400" dirty="0">
              <a:effectLst>
                <a:glow rad="101600">
                  <a:schemeClr val="accent3">
                    <a:satMod val="175000"/>
                    <a:alpha val="40000"/>
                  </a:schemeClr>
                </a:glow>
                <a:outerShdw dist="38100" dir="2700000" algn="tl" rotWithShape="0">
                  <a:schemeClr val="accent2"/>
                </a:outerShdw>
              </a:effectLst>
            </a:endParaRPr>
          </a:p>
        </p:txBody>
      </p:sp>
      <p:cxnSp>
        <p:nvCxnSpPr>
          <p:cNvPr id="48" name="Straight Connector 47">
            <a:extLst>
              <a:ext uri="{FF2B5EF4-FFF2-40B4-BE49-F238E27FC236}">
                <a16:creationId xmlns:a16="http://schemas.microsoft.com/office/drawing/2014/main" id="{6FE641DB-A503-41DE-ACA6-36B41C6C2B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62126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4" name="Rectangle 3">
            <a:extLst>
              <a:ext uri="{FF2B5EF4-FFF2-40B4-BE49-F238E27FC236}">
                <a16:creationId xmlns:a16="http://schemas.microsoft.com/office/drawing/2014/main" id="{5F4F2158-4BC5-452C-92AE-E3DE0B4ED588}"/>
              </a:ext>
            </a:extLst>
          </p:cNvPr>
          <p:cNvSpPr/>
          <p:nvPr/>
        </p:nvSpPr>
        <p:spPr>
          <a:xfrm>
            <a:off x="3021789" y="2348168"/>
            <a:ext cx="9553221" cy="923330"/>
          </a:xfrm>
          <a:prstGeom prst="rect">
            <a:avLst/>
          </a:prstGeom>
          <a:noFill/>
        </p:spPr>
        <p:txBody>
          <a:bodyPr wrap="square" lIns="91440" tIns="45720" rIns="91440" bIns="45720">
            <a:spAutoFit/>
          </a:bodyPr>
          <a:lstStyle/>
          <a:p>
            <a:pPr algn="ctr">
              <a:spcAft>
                <a:spcPts val="600"/>
              </a:spcAft>
            </a:pPr>
            <a:r>
              <a:rPr lang="en-US" sz="5400" b="1" dirty="0">
                <a:ln w="9525">
                  <a:solidFill>
                    <a:schemeClr val="bg1"/>
                  </a:solidFill>
                  <a:prstDash val="solid"/>
                </a:ln>
                <a:effectLst>
                  <a:glow rad="228600">
                    <a:schemeClr val="accent5">
                      <a:satMod val="175000"/>
                      <a:alpha val="40000"/>
                    </a:schemeClr>
                  </a:glow>
                  <a:outerShdw blurRad="12700" dist="38100" dir="2700000" algn="tl" rotWithShape="0">
                    <a:schemeClr val="bg1">
                      <a:lumMod val="50000"/>
                    </a:schemeClr>
                  </a:outerShdw>
                </a:effectLst>
              </a:rPr>
              <a:t>ATLANTIC SECURITY LTD</a:t>
            </a:r>
            <a:endParaRPr lang="en-GB" sz="5400" b="1" dirty="0">
              <a:ln w="9525">
                <a:solidFill>
                  <a:schemeClr val="bg1"/>
                </a:solidFill>
                <a:prstDash val="solid"/>
              </a:ln>
              <a:effectLst>
                <a:glow rad="228600">
                  <a:schemeClr val="accent5">
                    <a:satMod val="175000"/>
                    <a:alpha val="40000"/>
                  </a:schemeClr>
                </a:glow>
                <a:outerShdw blurRad="12700" dist="38100" dir="2700000" algn="tl" rotWithShape="0">
                  <a:schemeClr val="bg1">
                    <a:lumMod val="50000"/>
                  </a:schemeClr>
                </a:outerShdw>
              </a:effectLst>
            </a:endParaRPr>
          </a:p>
        </p:txBody>
      </p:sp>
      <p:pic>
        <p:nvPicPr>
          <p:cNvPr id="5" name="Picture 4" descr="A person wearing a hat and holding an object&#10;&#10;Description automatically generated with low confidence">
            <a:extLst>
              <a:ext uri="{FF2B5EF4-FFF2-40B4-BE49-F238E27FC236}">
                <a16:creationId xmlns:a16="http://schemas.microsoft.com/office/drawing/2014/main" id="{DB884FA1-8BD3-4A0A-BF5E-80E7A317008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0368" y="103501"/>
            <a:ext cx="5116764" cy="6742584"/>
          </a:xfrm>
          <a:prstGeom prst="rect">
            <a:avLst/>
          </a:prstGeom>
        </p:spPr>
      </p:pic>
      <p:sp>
        <p:nvSpPr>
          <p:cNvPr id="6" name="TextBox 5">
            <a:extLst>
              <a:ext uri="{FF2B5EF4-FFF2-40B4-BE49-F238E27FC236}">
                <a16:creationId xmlns:a16="http://schemas.microsoft.com/office/drawing/2014/main" id="{9DD774DD-663A-4E6F-8ADF-4A531C060ABE}"/>
              </a:ext>
            </a:extLst>
          </p:cNvPr>
          <p:cNvSpPr txBox="1"/>
          <p:nvPr/>
        </p:nvSpPr>
        <p:spPr>
          <a:xfrm>
            <a:off x="-140735" y="6846085"/>
            <a:ext cx="5116764" cy="230832"/>
          </a:xfrm>
          <a:prstGeom prst="rect">
            <a:avLst/>
          </a:prstGeom>
          <a:noFill/>
        </p:spPr>
        <p:txBody>
          <a:bodyPr wrap="square" rtlCol="0">
            <a:spAutoFit/>
          </a:bodyPr>
          <a:lstStyle/>
          <a:p>
            <a:r>
              <a:rPr lang="en-GB" sz="900">
                <a:hlinkClick r:id="rId5" tooltip="https://www.pngall.com/security-guard-png"/>
              </a:rPr>
              <a:t>This Photo</a:t>
            </a:r>
            <a:r>
              <a:rPr lang="en-GB" sz="900"/>
              <a:t> by Unknown Author is licensed under </a:t>
            </a:r>
            <a:r>
              <a:rPr lang="en-GB" sz="900">
                <a:hlinkClick r:id="rId6" tooltip="https://creativecommons.org/licenses/by-nc/3.0/"/>
              </a:rPr>
              <a:t>CC BY-NC</a:t>
            </a:r>
            <a:endParaRPr lang="en-GB" sz="900"/>
          </a:p>
        </p:txBody>
      </p:sp>
    </p:spTree>
    <p:extLst>
      <p:ext uri="{BB962C8B-B14F-4D97-AF65-F5344CB8AC3E}">
        <p14:creationId xmlns:p14="http://schemas.microsoft.com/office/powerpoint/2010/main" val="13221406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8" presetClass="emph" presetSubtype="0" fill="hold" nodeType="clickEffect">
                                  <p:stCondLst>
                                    <p:cond delay="0"/>
                                  </p:stCondLst>
                                  <p:childTnLst>
                                    <p:animRot by="21600000">
                                      <p:cBhvr>
                                        <p:cTn id="12" dur="2000" fill="hold"/>
                                        <p:tgtEl>
                                          <p:spTgt spid="5"/>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864EB-1584-4A68-8791-CCCF68BA1333}"/>
              </a:ext>
            </a:extLst>
          </p:cNvPr>
          <p:cNvSpPr>
            <a:spLocks noGrp="1"/>
          </p:cNvSpPr>
          <p:nvPr>
            <p:ph type="title"/>
          </p:nvPr>
        </p:nvSpPr>
        <p:spPr>
          <a:xfrm>
            <a:off x="2895600" y="764373"/>
            <a:ext cx="8610600" cy="1293028"/>
          </a:xfrm>
        </p:spPr>
        <p:txBody>
          <a:bodyPr>
            <a:normAutofit/>
          </a:bodyPr>
          <a:lstStyle/>
          <a:p>
            <a:r>
              <a:rPr lang="en-GB" b="1" cap="none">
                <a:ln w="10160">
                  <a:solidFill>
                    <a:schemeClr val="accent5"/>
                  </a:solidFill>
                  <a:prstDash val="solid"/>
                </a:ln>
                <a:effectLst>
                  <a:outerShdw blurRad="38100" dist="22860" dir="5400000" algn="tl" rotWithShape="0">
                    <a:srgbClr val="000000">
                      <a:alpha val="30000"/>
                    </a:srgbClr>
                  </a:outerShdw>
                </a:effectLst>
              </a:rPr>
              <a:t>Overview</a:t>
            </a:r>
            <a:r>
              <a:rPr lang="en-GB" dirty="0"/>
              <a:t> </a:t>
            </a:r>
          </a:p>
        </p:txBody>
      </p:sp>
      <p:sp>
        <p:nvSpPr>
          <p:cNvPr id="3" name="Content Placeholder 2">
            <a:extLst>
              <a:ext uri="{FF2B5EF4-FFF2-40B4-BE49-F238E27FC236}">
                <a16:creationId xmlns:a16="http://schemas.microsoft.com/office/drawing/2014/main" id="{C37FD7E0-4DB0-45F2-A8BC-64BE43A3EDEE}"/>
              </a:ext>
            </a:extLst>
          </p:cNvPr>
          <p:cNvSpPr>
            <a:spLocks noGrp="1"/>
          </p:cNvSpPr>
          <p:nvPr>
            <p:ph idx="1"/>
          </p:nvPr>
        </p:nvSpPr>
        <p:spPr>
          <a:xfrm>
            <a:off x="677333" y="2194560"/>
            <a:ext cx="5816600" cy="4024125"/>
          </a:xfrm>
        </p:spPr>
        <p:txBody>
          <a:bodyPr>
            <a:normAutofit/>
          </a:bodyPr>
          <a:lstStyle/>
          <a:p>
            <a:r>
              <a:rPr lang="en-GB" dirty="0"/>
              <a:t>Background</a:t>
            </a:r>
          </a:p>
          <a:p>
            <a:r>
              <a:rPr lang="en-GB" dirty="0"/>
              <a:t>Aims, Objectives &amp; Mission statement </a:t>
            </a:r>
          </a:p>
          <a:p>
            <a:r>
              <a:rPr lang="en-GB" dirty="0"/>
              <a:t>Market PR Strategy</a:t>
            </a:r>
          </a:p>
          <a:p>
            <a:r>
              <a:rPr lang="en-GB" dirty="0"/>
              <a:t>Market Research</a:t>
            </a:r>
          </a:p>
          <a:p>
            <a:r>
              <a:rPr lang="en-GB" dirty="0"/>
              <a:t>Features &amp; Benefits</a:t>
            </a:r>
          </a:p>
          <a:p>
            <a:r>
              <a:rPr lang="en-GB" dirty="0"/>
              <a:t>USP</a:t>
            </a:r>
          </a:p>
          <a:p>
            <a:r>
              <a:rPr lang="en-GB" dirty="0"/>
              <a:t>Swot Analysis</a:t>
            </a:r>
          </a:p>
          <a:p>
            <a:r>
              <a:rPr lang="en-GB" dirty="0"/>
              <a:t>Reference</a:t>
            </a:r>
          </a:p>
          <a:p>
            <a:pPr marL="0" indent="0">
              <a:buNone/>
            </a:pPr>
            <a:endParaRPr lang="en-GB" dirty="0"/>
          </a:p>
          <a:p>
            <a:endParaRPr lang="en-GB" dirty="0"/>
          </a:p>
        </p:txBody>
      </p:sp>
      <p:pic>
        <p:nvPicPr>
          <p:cNvPr id="5" name="Picture 4" descr="Text&#10;&#10;Description automatically generated">
            <a:extLst>
              <a:ext uri="{FF2B5EF4-FFF2-40B4-BE49-F238E27FC236}">
                <a16:creationId xmlns:a16="http://schemas.microsoft.com/office/drawing/2014/main" id="{EEDA6D11-5FD0-4038-9C25-30611207402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85000" y="2962116"/>
            <a:ext cx="4521200" cy="2260600"/>
          </a:xfrm>
          <a:prstGeom prst="rect">
            <a:avLst/>
          </a:prstGeom>
        </p:spPr>
      </p:pic>
    </p:spTree>
    <p:extLst>
      <p:ext uri="{BB962C8B-B14F-4D97-AF65-F5344CB8AC3E}">
        <p14:creationId xmlns:p14="http://schemas.microsoft.com/office/powerpoint/2010/main" val="1588212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614A16F4-DE25-4BB8-B8FD-25377D17F7D5}"/>
              </a:ext>
            </a:extLst>
          </p:cNvPr>
          <p:cNvGraphicFramePr>
            <a:graphicFrameLocks noGrp="1"/>
          </p:cNvGraphicFramePr>
          <p:nvPr>
            <p:ph idx="1"/>
            <p:extLst>
              <p:ext uri="{D42A27DB-BD31-4B8C-83A1-F6EECF244321}">
                <p14:modId xmlns:p14="http://schemas.microsoft.com/office/powerpoint/2010/main" val="3406059220"/>
              </p:ext>
            </p:extLst>
          </p:nvPr>
        </p:nvGraphicFramePr>
        <p:xfrm>
          <a:off x="685800" y="1007166"/>
          <a:ext cx="10820400" cy="5211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97A3D8D0-2393-4DD0-B67E-83DD1EEFBFDB}"/>
              </a:ext>
            </a:extLst>
          </p:cNvPr>
          <p:cNvSpPr txBox="1"/>
          <p:nvPr/>
        </p:nvSpPr>
        <p:spPr>
          <a:xfrm flipH="1">
            <a:off x="854101" y="5473148"/>
            <a:ext cx="1372263" cy="646331"/>
          </a:xfrm>
          <a:prstGeom prst="rect">
            <a:avLst/>
          </a:prstGeom>
          <a:noFill/>
        </p:spPr>
        <p:txBody>
          <a:bodyPr wrap="square" rtlCol="0">
            <a:spAutoFit/>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(Russell, 2021) </a:t>
            </a:r>
            <a:endParaRPr lang="en-GB" dirty="0"/>
          </a:p>
        </p:txBody>
      </p:sp>
    </p:spTree>
    <p:extLst>
      <p:ext uri="{BB962C8B-B14F-4D97-AF65-F5344CB8AC3E}">
        <p14:creationId xmlns:p14="http://schemas.microsoft.com/office/powerpoint/2010/main" val="1928000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5"/>
                                        </p:tgtEl>
                                      </p:cBhvr>
                                    </p:animEffect>
                                    <p:animScale>
                                      <p:cBhvr>
                                        <p:cTn id="7" dur="250" autoRev="1" fill="hold"/>
                                        <p:tgtEl>
                                          <p:spTgt spid="5"/>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E062C-D15E-4F42-93F5-2F6784405437}"/>
              </a:ext>
            </a:extLst>
          </p:cNvPr>
          <p:cNvSpPr>
            <a:spLocks noGrp="1"/>
          </p:cNvSpPr>
          <p:nvPr>
            <p:ph type="title"/>
          </p:nvPr>
        </p:nvSpPr>
        <p:spPr>
          <a:xfrm>
            <a:off x="2895600" y="764373"/>
            <a:ext cx="8610600" cy="1293028"/>
          </a:xfrm>
        </p:spPr>
        <p:txBody>
          <a:bodyPr>
            <a:normAutofit/>
          </a:bodyPr>
          <a:lstStyle/>
          <a:p>
            <a:r>
              <a:rPr lang="en-US" b="1" dirty="0"/>
              <a:t>Aims </a:t>
            </a:r>
            <a:endParaRPr lang="en-GB" b="1" dirty="0"/>
          </a:p>
        </p:txBody>
      </p:sp>
      <p:graphicFrame>
        <p:nvGraphicFramePr>
          <p:cNvPr id="5" name="Content Placeholder 2">
            <a:extLst>
              <a:ext uri="{FF2B5EF4-FFF2-40B4-BE49-F238E27FC236}">
                <a16:creationId xmlns:a16="http://schemas.microsoft.com/office/drawing/2014/main" id="{2292A12E-DEF4-49D9-BCA4-14126A6AC696}"/>
              </a:ext>
            </a:extLst>
          </p:cNvPr>
          <p:cNvGraphicFramePr>
            <a:graphicFrameLocks noGrp="1"/>
          </p:cNvGraphicFramePr>
          <p:nvPr>
            <p:ph idx="1"/>
            <p:extLst>
              <p:ext uri="{D42A27DB-BD31-4B8C-83A1-F6EECF244321}">
                <p14:modId xmlns:p14="http://schemas.microsoft.com/office/powerpoint/2010/main" val="2583520049"/>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52704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80">
                                          <p:stCondLst>
                                            <p:cond delay="0"/>
                                          </p:stCondLst>
                                        </p:cTn>
                                        <p:tgtEl>
                                          <p:spTgt spid="5"/>
                                        </p:tgtEl>
                                      </p:cBhvr>
                                    </p:animEffect>
                                    <p:anim calcmode="lin" valueType="num">
                                      <p:cBhvr>
                                        <p:cTn id="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gtEl>
                                      </p:cBhvr>
                                      <p:to x="100000" y="60000"/>
                                    </p:animScale>
                                    <p:animScale>
                                      <p:cBhvr>
                                        <p:cTn id="14" dur="166" decel="50000">
                                          <p:stCondLst>
                                            <p:cond delay="676"/>
                                          </p:stCondLst>
                                        </p:cTn>
                                        <p:tgtEl>
                                          <p:spTgt spid="5"/>
                                        </p:tgtEl>
                                      </p:cBhvr>
                                      <p:to x="100000" y="100000"/>
                                    </p:animScale>
                                    <p:animScale>
                                      <p:cBhvr>
                                        <p:cTn id="15" dur="26">
                                          <p:stCondLst>
                                            <p:cond delay="1312"/>
                                          </p:stCondLst>
                                        </p:cTn>
                                        <p:tgtEl>
                                          <p:spTgt spid="5"/>
                                        </p:tgtEl>
                                      </p:cBhvr>
                                      <p:to x="100000" y="80000"/>
                                    </p:animScale>
                                    <p:animScale>
                                      <p:cBhvr>
                                        <p:cTn id="16" dur="166" decel="50000">
                                          <p:stCondLst>
                                            <p:cond delay="1338"/>
                                          </p:stCondLst>
                                        </p:cTn>
                                        <p:tgtEl>
                                          <p:spTgt spid="5"/>
                                        </p:tgtEl>
                                      </p:cBhvr>
                                      <p:to x="100000" y="100000"/>
                                    </p:animScale>
                                    <p:animScale>
                                      <p:cBhvr>
                                        <p:cTn id="17" dur="26">
                                          <p:stCondLst>
                                            <p:cond delay="1642"/>
                                          </p:stCondLst>
                                        </p:cTn>
                                        <p:tgtEl>
                                          <p:spTgt spid="5"/>
                                        </p:tgtEl>
                                      </p:cBhvr>
                                      <p:to x="100000" y="90000"/>
                                    </p:animScale>
                                    <p:animScale>
                                      <p:cBhvr>
                                        <p:cTn id="18" dur="166" decel="50000">
                                          <p:stCondLst>
                                            <p:cond delay="1668"/>
                                          </p:stCondLst>
                                        </p:cTn>
                                        <p:tgtEl>
                                          <p:spTgt spid="5"/>
                                        </p:tgtEl>
                                      </p:cBhvr>
                                      <p:to x="100000" y="100000"/>
                                    </p:animScale>
                                    <p:animScale>
                                      <p:cBhvr>
                                        <p:cTn id="19" dur="26">
                                          <p:stCondLst>
                                            <p:cond delay="1808"/>
                                          </p:stCondLst>
                                        </p:cTn>
                                        <p:tgtEl>
                                          <p:spTgt spid="5"/>
                                        </p:tgtEl>
                                      </p:cBhvr>
                                      <p:to x="100000" y="95000"/>
                                    </p:animScale>
                                    <p:animScale>
                                      <p:cBhvr>
                                        <p:cTn id="20"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030FD700-069E-45B7-99EE-9FD40B196D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extBox 1">
            <a:extLst>
              <a:ext uri="{FF2B5EF4-FFF2-40B4-BE49-F238E27FC236}">
                <a16:creationId xmlns:a16="http://schemas.microsoft.com/office/drawing/2014/main" id="{63A881A2-7075-4F58-84EF-4D821CCA4ACD}"/>
              </a:ext>
            </a:extLst>
          </p:cNvPr>
          <p:cNvSpPr txBox="1"/>
          <p:nvPr/>
        </p:nvSpPr>
        <p:spPr>
          <a:xfrm>
            <a:off x="2895600" y="764373"/>
            <a:ext cx="8610600" cy="1293028"/>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r>
              <a:rPr lang="en-US" sz="4000" b="1" cap="all">
                <a:latin typeface="+mj-lt"/>
                <a:ea typeface="+mj-ea"/>
                <a:cs typeface="+mj-cs"/>
              </a:rPr>
              <a:t>Objectives</a:t>
            </a:r>
          </a:p>
        </p:txBody>
      </p:sp>
      <p:sp>
        <p:nvSpPr>
          <p:cNvPr id="3" name="TextBox 2">
            <a:extLst>
              <a:ext uri="{FF2B5EF4-FFF2-40B4-BE49-F238E27FC236}">
                <a16:creationId xmlns:a16="http://schemas.microsoft.com/office/drawing/2014/main" id="{8B62657E-0A1E-41BD-BA73-81464DFF4FF2}"/>
              </a:ext>
            </a:extLst>
          </p:cNvPr>
          <p:cNvSpPr txBox="1"/>
          <p:nvPr/>
        </p:nvSpPr>
        <p:spPr>
          <a:xfrm>
            <a:off x="759655" y="2954215"/>
            <a:ext cx="4501662" cy="257438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endParaRPr lang="en-GB" dirty="0"/>
          </a:p>
        </p:txBody>
      </p:sp>
      <p:graphicFrame>
        <p:nvGraphicFramePr>
          <p:cNvPr id="7" name="TextBox 4">
            <a:extLst>
              <a:ext uri="{FF2B5EF4-FFF2-40B4-BE49-F238E27FC236}">
                <a16:creationId xmlns:a16="http://schemas.microsoft.com/office/drawing/2014/main" id="{09E49FB3-1190-13EB-5F12-98F16BFEC9FD}"/>
              </a:ext>
            </a:extLst>
          </p:cNvPr>
          <p:cNvGraphicFramePr/>
          <p:nvPr>
            <p:extLst>
              <p:ext uri="{D42A27DB-BD31-4B8C-83A1-F6EECF244321}">
                <p14:modId xmlns:p14="http://schemas.microsoft.com/office/powerpoint/2010/main" val="1155501371"/>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44560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1" fill="hold" grpId="0" nodeType="clickEffect">
                                  <p:stCondLst>
                                    <p:cond delay="0"/>
                                  </p:stCondLst>
                                  <p:childTnLst>
                                    <p:animEffect transition="out" filter="wheel(1)">
                                      <p:cBhvr>
                                        <p:cTn id="6" dur="2000"/>
                                        <p:tgtEl>
                                          <p:spTgt spid="7"/>
                                        </p:tgtEl>
                                      </p:cBhvr>
                                    </p:animEffect>
                                    <p:set>
                                      <p:cBhvr>
                                        <p:cTn id="7" dur="1" fill="hold">
                                          <p:stCondLst>
                                            <p:cond delay="19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5406258-B17F-4E8E-BA4B-B605D7A70B1D}"/>
              </a:ext>
            </a:extLst>
          </p:cNvPr>
          <p:cNvSpPr txBox="1"/>
          <p:nvPr/>
        </p:nvSpPr>
        <p:spPr>
          <a:xfrm>
            <a:off x="384517" y="886264"/>
            <a:ext cx="5711483" cy="830997"/>
          </a:xfrm>
          <a:prstGeom prst="rect">
            <a:avLst/>
          </a:prstGeom>
          <a:noFill/>
        </p:spPr>
        <p:txBody>
          <a:bodyPr wrap="square" rtlCol="0">
            <a:spAutoFit/>
          </a:bodyPr>
          <a:lstStyle/>
          <a:p>
            <a:r>
              <a:rPr lang="en-GB" sz="4800" b="1" dirty="0"/>
              <a:t>Mission Statement </a:t>
            </a:r>
            <a:r>
              <a:rPr lang="en-GB" dirty="0"/>
              <a:t> </a:t>
            </a:r>
          </a:p>
        </p:txBody>
      </p:sp>
      <p:sp>
        <p:nvSpPr>
          <p:cNvPr id="4" name="TextBox 3">
            <a:extLst>
              <a:ext uri="{FF2B5EF4-FFF2-40B4-BE49-F238E27FC236}">
                <a16:creationId xmlns:a16="http://schemas.microsoft.com/office/drawing/2014/main" id="{A0AAEC65-A68E-47CE-B4C5-0A84C9BD562B}"/>
              </a:ext>
            </a:extLst>
          </p:cNvPr>
          <p:cNvSpPr txBox="1"/>
          <p:nvPr/>
        </p:nvSpPr>
        <p:spPr>
          <a:xfrm>
            <a:off x="1181686" y="2012686"/>
            <a:ext cx="9537895" cy="3519553"/>
          </a:xfrm>
          <a:prstGeom prst="rect">
            <a:avLst/>
          </a:prstGeom>
        </p:spPr>
        <p:style>
          <a:lnRef idx="2">
            <a:schemeClr val="dk1">
              <a:shade val="50000"/>
            </a:schemeClr>
          </a:lnRef>
          <a:fillRef idx="1">
            <a:schemeClr val="dk1"/>
          </a:fillRef>
          <a:effectRef idx="0">
            <a:schemeClr val="dk1"/>
          </a:effectRef>
          <a:fontRef idx="minor">
            <a:schemeClr val="lt1"/>
          </a:fontRef>
        </p:style>
        <p:txBody>
          <a:bodyPr wrap="square" rtlCol="0">
            <a:spAutoFit/>
          </a:bodyPr>
          <a:lstStyle/>
          <a:p>
            <a:pPr algn="ctr">
              <a:lnSpc>
                <a:spcPct val="115000"/>
              </a:lnSpc>
            </a:pPr>
            <a:r>
              <a:rPr lang="en-US" sz="6600" b="1" dirty="0">
                <a:ln>
                  <a:solidFill>
                    <a:srgbClr val="FFFF00"/>
                  </a:solidFill>
                </a:ln>
                <a:pattFill prst="dkUpDiag">
                  <a:fgClr>
                    <a:schemeClr val="bg1">
                      <a:lumMod val="50000"/>
                    </a:schemeClr>
                  </a:fgClr>
                  <a:bgClr>
                    <a:schemeClr val="tx1">
                      <a:lumMod val="75000"/>
                      <a:lumOff val="25000"/>
                    </a:schemeClr>
                  </a:bgClr>
                </a:pattFill>
                <a:effectLst>
                  <a:glow rad="228600">
                    <a:schemeClr val="accent3">
                      <a:satMod val="175000"/>
                      <a:alpha val="40000"/>
                    </a:schemeClr>
                  </a:glow>
                  <a:outerShdw blurRad="38100" dist="19050" dir="2700000" algn="tl" rotWithShape="0">
                    <a:schemeClr val="dk1">
                      <a:lumMod val="50000"/>
                      <a:alpha val="40000"/>
                    </a:schemeClr>
                  </a:outerShdw>
                </a:effectLst>
                <a:latin typeface="Calibri" panose="020F0502020204030204" pitchFamily="34" charset="0"/>
                <a:ea typeface="MS Mincho" panose="02020609040205080304" pitchFamily="49" charset="-128"/>
                <a:cs typeface="Times New Roman" panose="02020603050405020304" pitchFamily="18" charset="0"/>
              </a:rPr>
              <a:t>“To help you feel safe by allowing us to keep it secure”</a:t>
            </a:r>
            <a:endParaRPr lang="en-GB" sz="7200" b="1" dirty="0">
              <a:ln>
                <a:solidFill>
                  <a:srgbClr val="FFFF00"/>
                </a:solidFill>
              </a:ln>
              <a:pattFill prst="dkUpDiag">
                <a:fgClr>
                  <a:schemeClr val="bg1">
                    <a:lumMod val="50000"/>
                  </a:schemeClr>
                </a:fgClr>
                <a:bgClr>
                  <a:schemeClr val="tx1">
                    <a:lumMod val="75000"/>
                    <a:lumOff val="25000"/>
                  </a:schemeClr>
                </a:bgClr>
              </a:pattFill>
              <a:effectLst>
                <a:glow rad="228600">
                  <a:schemeClr val="accent3">
                    <a:satMod val="175000"/>
                    <a:alpha val="40000"/>
                  </a:schemeClr>
                </a:glow>
                <a:outerShdw blurRad="38100" dist="19050" dir="2700000" algn="tl" rotWithShape="0">
                  <a:schemeClr val="dk1">
                    <a:lumMod val="50000"/>
                    <a:alpha val="40000"/>
                  </a:schemeClr>
                </a:outerShdw>
              </a:effectLst>
            </a:endParaRPr>
          </a:p>
        </p:txBody>
      </p:sp>
    </p:spTree>
    <p:extLst>
      <p:ext uri="{BB962C8B-B14F-4D97-AF65-F5344CB8AC3E}">
        <p14:creationId xmlns:p14="http://schemas.microsoft.com/office/powerpoint/2010/main" val="3341120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nodeType="clickEffect">
                                  <p:stCondLst>
                                    <p:cond delay="0"/>
                                  </p:stCondLst>
                                  <p:childTnLst>
                                    <p:animEffect transition="out" filter="fade">
                                      <p:cBhvr>
                                        <p:cTn id="6" dur="2000"/>
                                        <p:tgtEl>
                                          <p:spTgt spid="4">
                                            <p:txEl>
                                              <p:pRg st="0" end="0"/>
                                            </p:txEl>
                                          </p:spTgt>
                                        </p:tgtEl>
                                      </p:cBhvr>
                                    </p:animEffect>
                                    <p:anim calcmode="lin" valueType="num">
                                      <p:cBhvr>
                                        <p:cTn id="7" dur="2000"/>
                                        <p:tgtEl>
                                          <p:spTgt spid="4">
                                            <p:txEl>
                                              <p:pRg st="0" end="0"/>
                                            </p:txEl>
                                          </p:spTgt>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4">
                                            <p:txEl>
                                              <p:pRg st="0" end="0"/>
                                            </p:txEl>
                                          </p:spTgt>
                                        </p:tgtEl>
                                        <p:attrNameLst>
                                          <p:attrName>ppt_h</p:attrName>
                                        </p:attrNameLst>
                                      </p:cBhvr>
                                      <p:tavLst>
                                        <p:tav tm="0">
                                          <p:val>
                                            <p:strVal val="ppt_h"/>
                                          </p:val>
                                        </p:tav>
                                        <p:tav tm="100000">
                                          <p:val>
                                            <p:strVal val="ppt_h"/>
                                          </p:val>
                                        </p:tav>
                                      </p:tavLst>
                                    </p:anim>
                                    <p:set>
                                      <p:cBhvr>
                                        <p:cTn id="9" dur="1" fill="hold">
                                          <p:stCondLst>
                                            <p:cond delay="1999"/>
                                          </p:stCondLst>
                                        </p:cTn>
                                        <p:tgtEl>
                                          <p:spTgt spid="4">
                                            <p:txEl>
                                              <p:pRg st="0" end="0"/>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D2CE8-937F-4761-A76F-1055BD3A80ED}"/>
              </a:ext>
            </a:extLst>
          </p:cNvPr>
          <p:cNvSpPr>
            <a:spLocks noGrp="1"/>
          </p:cNvSpPr>
          <p:nvPr>
            <p:ph type="title"/>
          </p:nvPr>
        </p:nvSpPr>
        <p:spPr>
          <a:xfrm>
            <a:off x="2895600" y="764373"/>
            <a:ext cx="8839200" cy="1293028"/>
          </a:xfrm>
        </p:spPr>
        <p:txBody>
          <a:bodyPr/>
          <a:lstStyle/>
          <a:p>
            <a:r>
              <a:rPr lang="en-GB" dirty="0"/>
              <a:t>Market Strategy  </a:t>
            </a:r>
          </a:p>
        </p:txBody>
      </p:sp>
      <p:sp>
        <p:nvSpPr>
          <p:cNvPr id="3" name="Content Placeholder 2">
            <a:extLst>
              <a:ext uri="{FF2B5EF4-FFF2-40B4-BE49-F238E27FC236}">
                <a16:creationId xmlns:a16="http://schemas.microsoft.com/office/drawing/2014/main" id="{A472A16D-918A-422E-9E0F-CFF34105D76C}"/>
              </a:ext>
            </a:extLst>
          </p:cNvPr>
          <p:cNvSpPr>
            <a:spLocks noGrp="1"/>
          </p:cNvSpPr>
          <p:nvPr>
            <p:ph idx="1"/>
          </p:nvPr>
        </p:nvSpPr>
        <p:spPr>
          <a:xfrm>
            <a:off x="890800" y="1744394"/>
            <a:ext cx="3588435" cy="4024125"/>
          </a:xfrm>
        </p:spPr>
        <p:txBody>
          <a:bodyPr>
            <a:normAutofit/>
          </a:bodyPr>
          <a:lstStyle/>
          <a:p>
            <a:pPr marL="0" indent="0" algn="ctr">
              <a:buNone/>
            </a:pPr>
            <a:r>
              <a:rPr lang="en-GB" sz="4000" dirty="0"/>
              <a:t>Social Media</a:t>
            </a:r>
            <a:br>
              <a:rPr lang="en-GB" sz="4000" dirty="0"/>
            </a:br>
            <a:endParaRPr lang="en-GB" sz="4000" dirty="0"/>
          </a:p>
          <a:p>
            <a:pPr algn="ctr">
              <a:buFont typeface="Wingdings" panose="05000000000000000000" pitchFamily="2" charset="2"/>
              <a:buChar char="Ø"/>
            </a:pPr>
            <a:r>
              <a:rPr lang="en-GB" sz="4000" dirty="0"/>
              <a:t>Facebook</a:t>
            </a:r>
          </a:p>
          <a:p>
            <a:pPr algn="ctr">
              <a:buFont typeface="Wingdings" panose="05000000000000000000" pitchFamily="2" charset="2"/>
              <a:buChar char="Ø"/>
            </a:pPr>
            <a:r>
              <a:rPr lang="en-GB" sz="4000" dirty="0"/>
              <a:t>Twitter</a:t>
            </a:r>
          </a:p>
          <a:p>
            <a:pPr algn="ctr">
              <a:buFont typeface="Wingdings" panose="05000000000000000000" pitchFamily="2" charset="2"/>
              <a:buChar char="Ø"/>
            </a:pPr>
            <a:r>
              <a:rPr lang="en-GB" sz="4000" dirty="0"/>
              <a:t>LinkedIn </a:t>
            </a:r>
            <a:br>
              <a:rPr lang="en-GB" sz="3600" dirty="0"/>
            </a:br>
            <a:endParaRPr lang="en-GB" sz="3600" dirty="0"/>
          </a:p>
        </p:txBody>
      </p:sp>
      <p:pic>
        <p:nvPicPr>
          <p:cNvPr id="6" name="Picture 5" descr="A picture containing text, clipart&#10;&#10;Description automatically generated">
            <a:extLst>
              <a:ext uri="{FF2B5EF4-FFF2-40B4-BE49-F238E27FC236}">
                <a16:creationId xmlns:a16="http://schemas.microsoft.com/office/drawing/2014/main" id="{5D43D260-1BAC-4BA2-9DE4-59121B23424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19650" y="2057401"/>
            <a:ext cx="4476750" cy="3362325"/>
          </a:xfrm>
          <a:prstGeom prst="rect">
            <a:avLst/>
          </a:prstGeom>
        </p:spPr>
      </p:pic>
    </p:spTree>
    <p:extLst>
      <p:ext uri="{BB962C8B-B14F-4D97-AF65-F5344CB8AC3E}">
        <p14:creationId xmlns:p14="http://schemas.microsoft.com/office/powerpoint/2010/main" val="41652988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23" name="Picture 22">
            <a:extLst>
              <a:ext uri="{FF2B5EF4-FFF2-40B4-BE49-F238E27FC236}">
                <a16:creationId xmlns:a16="http://schemas.microsoft.com/office/drawing/2014/main" id="{BB912AE0-CAD9-4F8F-A2A2-BDF07D4ED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25" name="Rectangle 24">
            <a:extLst>
              <a:ext uri="{FF2B5EF4-FFF2-40B4-BE49-F238E27FC236}">
                <a16:creationId xmlns:a16="http://schemas.microsoft.com/office/drawing/2014/main" id="{BD7C2DEF-63C5-495B-BBE5-720E5D12B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a:extLst>
              <a:ext uri="{FF2B5EF4-FFF2-40B4-BE49-F238E27FC236}">
                <a16:creationId xmlns:a16="http://schemas.microsoft.com/office/drawing/2014/main" id="{FE21E403-0B61-4473-BE57-AB0F163796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6F644BA4-642F-4ED7-842D-9EA6618FF39A}"/>
              </a:ext>
            </a:extLst>
          </p:cNvPr>
          <p:cNvSpPr>
            <a:spLocks noGrp="1"/>
          </p:cNvSpPr>
          <p:nvPr>
            <p:ph type="title"/>
          </p:nvPr>
        </p:nvSpPr>
        <p:spPr>
          <a:xfrm>
            <a:off x="636696" y="643464"/>
            <a:ext cx="3761964" cy="3273061"/>
          </a:xfrm>
          <a:noFill/>
          <a:ln w="19050">
            <a:noFill/>
            <a:prstDash val="dash"/>
          </a:ln>
        </p:spPr>
        <p:txBody>
          <a:bodyPr vert="horz" lIns="91440" tIns="45720" rIns="91440" bIns="45720" rtlCol="0" anchor="b">
            <a:normAutofit/>
          </a:bodyPr>
          <a:lstStyle/>
          <a:p>
            <a:r>
              <a:rPr lang="en-US" sz="4800" b="1"/>
              <a:t>Our business Card</a:t>
            </a:r>
          </a:p>
        </p:txBody>
      </p:sp>
      <p:pic>
        <p:nvPicPr>
          <p:cNvPr id="5" name="Content Placeholder 4" descr="Graphical user interface, website&#10;&#10;Description automatically generated">
            <a:extLst>
              <a:ext uri="{FF2B5EF4-FFF2-40B4-BE49-F238E27FC236}">
                <a16:creationId xmlns:a16="http://schemas.microsoft.com/office/drawing/2014/main" id="{B4FED9F0-DAD4-431E-8902-7F439534E8A0}"/>
              </a:ext>
            </a:extLst>
          </p:cNvPr>
          <p:cNvPicPr>
            <a:picLocks noChangeAspect="1"/>
          </p:cNvPicPr>
          <p:nvPr/>
        </p:nvPicPr>
        <p:blipFill rotWithShape="1">
          <a:blip r:embed="rId4">
            <a:extLst>
              <a:ext uri="{28A0092B-C50C-407E-A947-70E740481C1C}">
                <a14:useLocalDpi xmlns:a14="http://schemas.microsoft.com/office/drawing/2010/main" val="0"/>
              </a:ext>
            </a:extLst>
          </a:blip>
          <a:srcRect l="27710" t="15389" r="25245" b="12365"/>
          <a:stretch/>
        </p:blipFill>
        <p:spPr>
          <a:xfrm>
            <a:off x="6470217" y="941122"/>
            <a:ext cx="3330808" cy="5115048"/>
          </a:xfrm>
          <a:prstGeom prst="rect">
            <a:avLst/>
          </a:prstGeom>
        </p:spPr>
      </p:pic>
      <p:sp>
        <p:nvSpPr>
          <p:cNvPr id="3" name="TextBox 2">
            <a:extLst>
              <a:ext uri="{FF2B5EF4-FFF2-40B4-BE49-F238E27FC236}">
                <a16:creationId xmlns:a16="http://schemas.microsoft.com/office/drawing/2014/main" id="{CDD0FD6F-46E0-47BF-ABD2-BB4692803171}"/>
              </a:ext>
            </a:extLst>
          </p:cNvPr>
          <p:cNvSpPr txBox="1"/>
          <p:nvPr/>
        </p:nvSpPr>
        <p:spPr>
          <a:xfrm>
            <a:off x="636696" y="5857461"/>
            <a:ext cx="2146261" cy="369332"/>
          </a:xfrm>
          <a:prstGeom prst="rect">
            <a:avLst/>
          </a:prstGeom>
          <a:noFill/>
        </p:spPr>
        <p:txBody>
          <a:bodyPr wrap="square" rtlCol="0">
            <a:spAutoFit/>
          </a:bodyPr>
          <a:lstStyle/>
          <a:p>
            <a:r>
              <a:rPr lang="en-GB" dirty="0"/>
              <a:t>(Ciotti, 2014)</a:t>
            </a:r>
          </a:p>
        </p:txBody>
      </p:sp>
    </p:spTree>
    <p:extLst>
      <p:ext uri="{BB962C8B-B14F-4D97-AF65-F5344CB8AC3E}">
        <p14:creationId xmlns:p14="http://schemas.microsoft.com/office/powerpoint/2010/main" val="1429721288"/>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anim calcmode="lin" valueType="num">
                                      <p:cBhvr>
                                        <p:cTn id="8" dur="2000" fill="hold"/>
                                        <p:tgtEl>
                                          <p:spTgt spid="5"/>
                                        </p:tgtEl>
                                        <p:attrNameLst>
                                          <p:attrName>ppt_w</p:attrName>
                                        </p:attrNameLst>
                                      </p:cBhvr>
                                      <p:tavLst>
                                        <p:tav tm="0" fmla="#ppt_w*sin(2.5*pi*$)">
                                          <p:val>
                                            <p:fltVal val="0"/>
                                          </p:val>
                                        </p:tav>
                                        <p:tav tm="100000">
                                          <p:val>
                                            <p:fltVal val="1"/>
                                          </p:val>
                                        </p:tav>
                                      </p:tavLst>
                                    </p:anim>
                                    <p:anim calcmode="lin" valueType="num">
                                      <p:cBhvr>
                                        <p:cTn id="9"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 name="Picture 40">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43" name="Picture 42">
            <a:extLst>
              <a:ext uri="{FF2B5EF4-FFF2-40B4-BE49-F238E27FC236}">
                <a16:creationId xmlns:a16="http://schemas.microsoft.com/office/drawing/2014/main" id="{BB912AE0-CAD9-4F8F-A2A2-BDF07D4ED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45" name="Rectangle 44">
            <a:extLst>
              <a:ext uri="{FF2B5EF4-FFF2-40B4-BE49-F238E27FC236}">
                <a16:creationId xmlns:a16="http://schemas.microsoft.com/office/drawing/2014/main" id="{BD7C2DEF-63C5-495B-BBE5-720E5D12B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7" name="Picture 46">
            <a:extLst>
              <a:ext uri="{FF2B5EF4-FFF2-40B4-BE49-F238E27FC236}">
                <a16:creationId xmlns:a16="http://schemas.microsoft.com/office/drawing/2014/main" id="{FE21E403-0B61-4473-BE57-AB0F163796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B51D8F90-78B1-465E-912E-82E2FBE4D496}"/>
              </a:ext>
            </a:extLst>
          </p:cNvPr>
          <p:cNvSpPr>
            <a:spLocks noGrp="1"/>
          </p:cNvSpPr>
          <p:nvPr>
            <p:ph type="title"/>
          </p:nvPr>
        </p:nvSpPr>
        <p:spPr>
          <a:xfrm>
            <a:off x="-461793" y="1271770"/>
            <a:ext cx="3761964" cy="3273061"/>
          </a:xfrm>
          <a:noFill/>
          <a:ln w="19050">
            <a:noFill/>
            <a:prstDash val="dash"/>
          </a:ln>
        </p:spPr>
        <p:txBody>
          <a:bodyPr vert="horz" lIns="91440" tIns="45720" rIns="91440" bIns="45720" rtlCol="0" anchor="b">
            <a:normAutofit/>
          </a:bodyPr>
          <a:lstStyle/>
          <a:p>
            <a:r>
              <a:rPr lang="en-US" sz="4800" b="1" dirty="0"/>
              <a:t>Our business brochure</a:t>
            </a:r>
          </a:p>
        </p:txBody>
      </p:sp>
      <p:pic>
        <p:nvPicPr>
          <p:cNvPr id="5" name="Content Placeholder 4" descr="Diagram&#10;&#10;Description automatically generated">
            <a:extLst>
              <a:ext uri="{FF2B5EF4-FFF2-40B4-BE49-F238E27FC236}">
                <a16:creationId xmlns:a16="http://schemas.microsoft.com/office/drawing/2014/main" id="{63CFB96E-ED3E-4952-ABC3-D05978D2E35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62372" y="1000118"/>
            <a:ext cx="4249366" cy="4967678"/>
          </a:xfrm>
          <a:prstGeom prst="rect">
            <a:avLst/>
          </a:prstGeom>
        </p:spPr>
      </p:pic>
      <p:pic>
        <p:nvPicPr>
          <p:cNvPr id="4" name="Picture 3" descr="A picture containing text&#10;&#10;Description automatically generated">
            <a:extLst>
              <a:ext uri="{FF2B5EF4-FFF2-40B4-BE49-F238E27FC236}">
                <a16:creationId xmlns:a16="http://schemas.microsoft.com/office/drawing/2014/main" id="{FC58F5F6-F422-4DFD-B966-6339AE75257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827186" y="1000118"/>
            <a:ext cx="4249366" cy="4857763"/>
          </a:xfrm>
          <a:prstGeom prst="rect">
            <a:avLst/>
          </a:prstGeom>
        </p:spPr>
      </p:pic>
    </p:spTree>
    <p:extLst>
      <p:ext uri="{BB962C8B-B14F-4D97-AF65-F5344CB8AC3E}">
        <p14:creationId xmlns:p14="http://schemas.microsoft.com/office/powerpoint/2010/main" val="2094113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80">
                                          <p:stCondLst>
                                            <p:cond delay="0"/>
                                          </p:stCondLst>
                                        </p:cTn>
                                        <p:tgtEl>
                                          <p:spTgt spid="5"/>
                                        </p:tgtEl>
                                      </p:cBhvr>
                                    </p:animEffect>
                                    <p:anim calcmode="lin" valueType="num">
                                      <p:cBhvr>
                                        <p:cTn id="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gtEl>
                                      </p:cBhvr>
                                      <p:to x="100000" y="60000"/>
                                    </p:animScale>
                                    <p:animScale>
                                      <p:cBhvr>
                                        <p:cTn id="14" dur="166" decel="50000">
                                          <p:stCondLst>
                                            <p:cond delay="676"/>
                                          </p:stCondLst>
                                        </p:cTn>
                                        <p:tgtEl>
                                          <p:spTgt spid="5"/>
                                        </p:tgtEl>
                                      </p:cBhvr>
                                      <p:to x="100000" y="100000"/>
                                    </p:animScale>
                                    <p:animScale>
                                      <p:cBhvr>
                                        <p:cTn id="15" dur="26">
                                          <p:stCondLst>
                                            <p:cond delay="1312"/>
                                          </p:stCondLst>
                                        </p:cTn>
                                        <p:tgtEl>
                                          <p:spTgt spid="5"/>
                                        </p:tgtEl>
                                      </p:cBhvr>
                                      <p:to x="100000" y="80000"/>
                                    </p:animScale>
                                    <p:animScale>
                                      <p:cBhvr>
                                        <p:cTn id="16" dur="166" decel="50000">
                                          <p:stCondLst>
                                            <p:cond delay="1338"/>
                                          </p:stCondLst>
                                        </p:cTn>
                                        <p:tgtEl>
                                          <p:spTgt spid="5"/>
                                        </p:tgtEl>
                                      </p:cBhvr>
                                      <p:to x="100000" y="100000"/>
                                    </p:animScale>
                                    <p:animScale>
                                      <p:cBhvr>
                                        <p:cTn id="17" dur="26">
                                          <p:stCondLst>
                                            <p:cond delay="1642"/>
                                          </p:stCondLst>
                                        </p:cTn>
                                        <p:tgtEl>
                                          <p:spTgt spid="5"/>
                                        </p:tgtEl>
                                      </p:cBhvr>
                                      <p:to x="100000" y="90000"/>
                                    </p:animScale>
                                    <p:animScale>
                                      <p:cBhvr>
                                        <p:cTn id="18" dur="166" decel="50000">
                                          <p:stCondLst>
                                            <p:cond delay="1668"/>
                                          </p:stCondLst>
                                        </p:cTn>
                                        <p:tgtEl>
                                          <p:spTgt spid="5"/>
                                        </p:tgtEl>
                                      </p:cBhvr>
                                      <p:to x="100000" y="100000"/>
                                    </p:animScale>
                                    <p:animScale>
                                      <p:cBhvr>
                                        <p:cTn id="19" dur="26">
                                          <p:stCondLst>
                                            <p:cond delay="1808"/>
                                          </p:stCondLst>
                                        </p:cTn>
                                        <p:tgtEl>
                                          <p:spTgt spid="5"/>
                                        </p:tgtEl>
                                      </p:cBhvr>
                                      <p:to x="100000" y="95000"/>
                                    </p:animScale>
                                    <p:animScale>
                                      <p:cBhvr>
                                        <p:cTn id="20"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C2903-E3F2-40BF-9C21-D3C174D9949B}"/>
              </a:ext>
            </a:extLst>
          </p:cNvPr>
          <p:cNvSpPr>
            <a:spLocks noGrp="1"/>
          </p:cNvSpPr>
          <p:nvPr>
            <p:ph type="title"/>
          </p:nvPr>
        </p:nvSpPr>
        <p:spPr>
          <a:xfrm>
            <a:off x="2895600" y="764373"/>
            <a:ext cx="8610600" cy="1293028"/>
          </a:xfrm>
        </p:spPr>
        <p:txBody>
          <a:bodyPr>
            <a:normAutofit/>
          </a:bodyPr>
          <a:lstStyle/>
          <a:p>
            <a:r>
              <a:rPr lang="en-US" b="1" dirty="0"/>
              <a:t>Market Research</a:t>
            </a:r>
            <a:endParaRPr lang="en-GB" b="1" dirty="0"/>
          </a:p>
        </p:txBody>
      </p:sp>
      <p:sp>
        <p:nvSpPr>
          <p:cNvPr id="3" name="Content Placeholder 2">
            <a:extLst>
              <a:ext uri="{FF2B5EF4-FFF2-40B4-BE49-F238E27FC236}">
                <a16:creationId xmlns:a16="http://schemas.microsoft.com/office/drawing/2014/main" id="{CB21265C-5114-4FA9-B9A8-660484C31273}"/>
              </a:ext>
            </a:extLst>
          </p:cNvPr>
          <p:cNvSpPr>
            <a:spLocks noGrp="1"/>
          </p:cNvSpPr>
          <p:nvPr>
            <p:ph idx="1"/>
          </p:nvPr>
        </p:nvSpPr>
        <p:spPr>
          <a:xfrm>
            <a:off x="730342" y="2181308"/>
            <a:ext cx="5816600" cy="4024125"/>
          </a:xfrm>
        </p:spPr>
        <p:txBody>
          <a:bodyPr>
            <a:normAutofit/>
          </a:bodyPr>
          <a:lstStyle/>
          <a:p>
            <a:endParaRPr lang="en-US" b="1" dirty="0"/>
          </a:p>
          <a:p>
            <a:endParaRPr lang="en-GB" dirty="0"/>
          </a:p>
        </p:txBody>
      </p:sp>
      <p:graphicFrame>
        <p:nvGraphicFramePr>
          <p:cNvPr id="8" name="TextBox 3">
            <a:extLst>
              <a:ext uri="{FF2B5EF4-FFF2-40B4-BE49-F238E27FC236}">
                <a16:creationId xmlns:a16="http://schemas.microsoft.com/office/drawing/2014/main" id="{B0C5B0DF-3AC7-42A3-BE23-B2A6ED635015}"/>
              </a:ext>
            </a:extLst>
          </p:cNvPr>
          <p:cNvGraphicFramePr/>
          <p:nvPr>
            <p:extLst>
              <p:ext uri="{D42A27DB-BD31-4B8C-83A1-F6EECF244321}">
                <p14:modId xmlns:p14="http://schemas.microsoft.com/office/powerpoint/2010/main" val="1342436069"/>
              </p:ext>
            </p:extLst>
          </p:nvPr>
        </p:nvGraphicFramePr>
        <p:xfrm>
          <a:off x="508368" y="997227"/>
          <a:ext cx="5418667" cy="50963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4" name="Picture 13" descr="Diagram, text&#10;&#10;Description automatically generated with medium confidence">
            <a:extLst>
              <a:ext uri="{FF2B5EF4-FFF2-40B4-BE49-F238E27FC236}">
                <a16:creationId xmlns:a16="http://schemas.microsoft.com/office/drawing/2014/main" id="{0A67CEF5-9C8C-4B07-896A-4A84D1BA191E}"/>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7053469" y="1746802"/>
            <a:ext cx="4485861" cy="3364396"/>
          </a:xfrm>
          <a:prstGeom prst="rect">
            <a:avLst/>
          </a:prstGeom>
        </p:spPr>
      </p:pic>
      <p:sp>
        <p:nvSpPr>
          <p:cNvPr id="15" name="TextBox 14">
            <a:extLst>
              <a:ext uri="{FF2B5EF4-FFF2-40B4-BE49-F238E27FC236}">
                <a16:creationId xmlns:a16="http://schemas.microsoft.com/office/drawing/2014/main" id="{6C502FBC-B123-43E6-906B-AECE2B35BDB6}"/>
              </a:ext>
            </a:extLst>
          </p:cNvPr>
          <p:cNvSpPr txBox="1"/>
          <p:nvPr/>
        </p:nvSpPr>
        <p:spPr>
          <a:xfrm>
            <a:off x="7242313" y="5302526"/>
            <a:ext cx="4485861" cy="230832"/>
          </a:xfrm>
          <a:prstGeom prst="rect">
            <a:avLst/>
          </a:prstGeom>
          <a:noFill/>
        </p:spPr>
        <p:txBody>
          <a:bodyPr wrap="square" rtlCol="0">
            <a:spAutoFit/>
          </a:bodyPr>
          <a:lstStyle/>
          <a:p>
            <a:r>
              <a:rPr lang="en-GB" sz="900" dirty="0">
                <a:hlinkClick r:id="rId8" tooltip="http://mariapcclass.blogspot.com/2016/04/market-research-project.html"/>
              </a:rPr>
              <a:t>This Photo</a:t>
            </a:r>
            <a:r>
              <a:rPr lang="en-GB" sz="900" dirty="0"/>
              <a:t> by Unknown Author is licensed under </a:t>
            </a:r>
            <a:r>
              <a:rPr lang="en-GB" sz="900" dirty="0">
                <a:hlinkClick r:id="rId9" tooltip="https://creativecommons.org/licenses/by-nc-sa/3.0/"/>
              </a:rPr>
              <a:t>CC BY-SA-NC</a:t>
            </a:r>
            <a:endParaRPr lang="en-GB" sz="900" dirty="0"/>
          </a:p>
        </p:txBody>
      </p:sp>
      <p:sp>
        <p:nvSpPr>
          <p:cNvPr id="4" name="TextBox 3">
            <a:extLst>
              <a:ext uri="{FF2B5EF4-FFF2-40B4-BE49-F238E27FC236}">
                <a16:creationId xmlns:a16="http://schemas.microsoft.com/office/drawing/2014/main" id="{2A66793B-4B84-434E-81C1-B84D17B07BB0}"/>
              </a:ext>
            </a:extLst>
          </p:cNvPr>
          <p:cNvSpPr txBox="1"/>
          <p:nvPr/>
        </p:nvSpPr>
        <p:spPr>
          <a:xfrm>
            <a:off x="1108364" y="5777345"/>
            <a:ext cx="2479963" cy="369332"/>
          </a:xfrm>
          <a:prstGeom prst="rect">
            <a:avLst/>
          </a:prstGeom>
          <a:noFill/>
        </p:spPr>
        <p:txBody>
          <a:bodyPr wrap="square" rtlCol="0">
            <a:spAutoFit/>
          </a:bodyPr>
          <a:lstStyle/>
          <a:p>
            <a:r>
              <a:rPr lang="en-GB" dirty="0"/>
              <a:t>(Maki,2022)</a:t>
            </a:r>
          </a:p>
        </p:txBody>
      </p:sp>
    </p:spTree>
    <p:extLst>
      <p:ext uri="{BB962C8B-B14F-4D97-AF65-F5344CB8AC3E}">
        <p14:creationId xmlns:p14="http://schemas.microsoft.com/office/powerpoint/2010/main" val="2726092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wall painted with an arrow and a dartboard">
            <a:extLst>
              <a:ext uri="{FF2B5EF4-FFF2-40B4-BE49-F238E27FC236}">
                <a16:creationId xmlns:a16="http://schemas.microsoft.com/office/drawing/2014/main" id="{9A7F466B-2F39-4B8A-9618-768D757A86C3}"/>
              </a:ext>
            </a:extLst>
          </p:cNvPr>
          <p:cNvPicPr>
            <a:picLocks noChangeAspect="1"/>
          </p:cNvPicPr>
          <p:nvPr/>
        </p:nvPicPr>
        <p:blipFill rotWithShape="1">
          <a:blip r:embed="rId2">
            <a:alphaModFix amt="30000"/>
          </a:blip>
          <a:srcRect t="10273" b="11055"/>
          <a:stretch/>
        </p:blipFill>
        <p:spPr>
          <a:xfrm>
            <a:off x="20" y="10"/>
            <a:ext cx="12191980" cy="6857990"/>
          </a:xfrm>
          <a:prstGeom prst="rect">
            <a:avLst/>
          </a:prstGeom>
        </p:spPr>
      </p:pic>
      <p:sp>
        <p:nvSpPr>
          <p:cNvPr id="2" name="Title 1">
            <a:extLst>
              <a:ext uri="{FF2B5EF4-FFF2-40B4-BE49-F238E27FC236}">
                <a16:creationId xmlns:a16="http://schemas.microsoft.com/office/drawing/2014/main" id="{19E515E0-6F5E-4DEE-8909-07E33276A539}"/>
              </a:ext>
            </a:extLst>
          </p:cNvPr>
          <p:cNvSpPr>
            <a:spLocks noGrp="1"/>
          </p:cNvSpPr>
          <p:nvPr>
            <p:ph type="title"/>
          </p:nvPr>
        </p:nvSpPr>
        <p:spPr>
          <a:xfrm>
            <a:off x="205408" y="639315"/>
            <a:ext cx="8610600" cy="1293028"/>
          </a:xfrm>
        </p:spPr>
        <p:txBody>
          <a:bodyPr>
            <a:normAutofit/>
          </a:bodyPr>
          <a:lstStyle/>
          <a:p>
            <a:pPr algn="l"/>
            <a:r>
              <a:rPr lang="en-US" b="1" dirty="0"/>
              <a:t>Target Market </a:t>
            </a:r>
            <a:endParaRPr lang="en-GB" b="1" dirty="0"/>
          </a:p>
        </p:txBody>
      </p:sp>
      <p:sp>
        <p:nvSpPr>
          <p:cNvPr id="3" name="Content Placeholder 2">
            <a:extLst>
              <a:ext uri="{FF2B5EF4-FFF2-40B4-BE49-F238E27FC236}">
                <a16:creationId xmlns:a16="http://schemas.microsoft.com/office/drawing/2014/main" id="{ECF6FEB5-C58E-4F7C-8469-76F6571CF08D}"/>
              </a:ext>
            </a:extLst>
          </p:cNvPr>
          <p:cNvSpPr>
            <a:spLocks noGrp="1"/>
          </p:cNvSpPr>
          <p:nvPr>
            <p:ph idx="1"/>
          </p:nvPr>
        </p:nvSpPr>
        <p:spPr>
          <a:xfrm>
            <a:off x="685800" y="2194560"/>
            <a:ext cx="10820400" cy="4024125"/>
          </a:xfrm>
        </p:spPr>
        <p:txBody>
          <a:bodyPr>
            <a:normAutofit lnSpcReduction="10000"/>
          </a:bodyPr>
          <a:lstStyle/>
          <a:p>
            <a:r>
              <a:rPr lang="en-US" sz="2000" b="1" dirty="0">
                <a:latin typeface="+mj-lt"/>
              </a:rPr>
              <a:t>Industrial</a:t>
            </a:r>
          </a:p>
          <a:p>
            <a:r>
              <a:rPr lang="en-US" sz="2000" b="1" dirty="0">
                <a:latin typeface="+mj-lt"/>
              </a:rPr>
              <a:t>Private</a:t>
            </a:r>
          </a:p>
          <a:p>
            <a:pPr>
              <a:lnSpc>
                <a:spcPct val="115000"/>
              </a:lnSpc>
            </a:pPr>
            <a:r>
              <a:rPr lang="en-US" sz="2000" b="1" dirty="0">
                <a:effectLst/>
                <a:latin typeface="+mj-lt"/>
                <a:ea typeface="MS Mincho" panose="02020609040205080304" pitchFamily="49" charset="-128"/>
                <a:cs typeface="Times New Roman" panose="02020603050405020304" pitchFamily="18" charset="0"/>
              </a:rPr>
              <a:t>Co-operate</a:t>
            </a:r>
            <a:endParaRPr lang="en-GB" sz="2000" b="1" dirty="0">
              <a:effectLst/>
              <a:latin typeface="+mj-lt"/>
              <a:ea typeface="MS Mincho" panose="02020609040205080304" pitchFamily="49" charset="-128"/>
              <a:cs typeface="Times New Roman" panose="02020603050405020304" pitchFamily="18" charset="0"/>
            </a:endParaRPr>
          </a:p>
          <a:p>
            <a:pPr>
              <a:lnSpc>
                <a:spcPct val="115000"/>
              </a:lnSpc>
            </a:pPr>
            <a:r>
              <a:rPr lang="en-US" sz="2000" b="1" dirty="0">
                <a:effectLst/>
                <a:latin typeface="+mj-lt"/>
                <a:ea typeface="MS Mincho" panose="02020609040205080304" pitchFamily="49" charset="-128"/>
                <a:cs typeface="Times New Roman" panose="02020603050405020304" pitchFamily="18" charset="0"/>
              </a:rPr>
              <a:t>Local</a:t>
            </a:r>
            <a:endParaRPr lang="en-GB" sz="2000" b="1" dirty="0">
              <a:latin typeface="+mj-lt"/>
              <a:ea typeface="MS Mincho" panose="02020609040205080304" pitchFamily="49" charset="-128"/>
              <a:cs typeface="Times New Roman" panose="02020603050405020304" pitchFamily="18" charset="0"/>
            </a:endParaRPr>
          </a:p>
          <a:p>
            <a:pPr>
              <a:lnSpc>
                <a:spcPct val="115000"/>
              </a:lnSpc>
            </a:pPr>
            <a:r>
              <a:rPr lang="en-US" sz="2000" b="1" dirty="0">
                <a:effectLst/>
                <a:latin typeface="+mj-lt"/>
                <a:ea typeface="MS Mincho" panose="02020609040205080304" pitchFamily="49" charset="-128"/>
                <a:cs typeface="Times New Roman" panose="02020603050405020304" pitchFamily="18" charset="0"/>
              </a:rPr>
              <a:t>Retail</a:t>
            </a:r>
            <a:endParaRPr lang="en-GB" sz="2000" b="1" dirty="0">
              <a:effectLst/>
              <a:latin typeface="+mj-lt"/>
              <a:ea typeface="MS Mincho" panose="02020609040205080304" pitchFamily="49" charset="-128"/>
              <a:cs typeface="Times New Roman" panose="02020603050405020304" pitchFamily="18" charset="0"/>
            </a:endParaRPr>
          </a:p>
          <a:p>
            <a:pPr>
              <a:lnSpc>
                <a:spcPct val="115000"/>
              </a:lnSpc>
            </a:pPr>
            <a:r>
              <a:rPr lang="en-US" sz="2000" b="1" dirty="0">
                <a:effectLst/>
                <a:latin typeface="+mj-lt"/>
                <a:ea typeface="MS Mincho" panose="02020609040205080304" pitchFamily="49" charset="-128"/>
                <a:cs typeface="Times New Roman" panose="02020603050405020304" pitchFamily="18" charset="0"/>
              </a:rPr>
              <a:t>Hotel</a:t>
            </a:r>
            <a:endParaRPr lang="en-GB" sz="2000" b="1" dirty="0">
              <a:effectLst/>
              <a:latin typeface="+mj-lt"/>
              <a:ea typeface="MS Mincho" panose="02020609040205080304" pitchFamily="49" charset="-128"/>
              <a:cs typeface="Times New Roman" panose="02020603050405020304" pitchFamily="18" charset="0"/>
            </a:endParaRPr>
          </a:p>
          <a:p>
            <a:pPr>
              <a:lnSpc>
                <a:spcPct val="115000"/>
              </a:lnSpc>
            </a:pPr>
            <a:r>
              <a:rPr lang="en-US" sz="2000" b="1" dirty="0">
                <a:effectLst/>
                <a:latin typeface="+mj-lt"/>
                <a:ea typeface="MS Mincho" panose="02020609040205080304" pitchFamily="49" charset="-128"/>
                <a:cs typeface="Times New Roman" panose="02020603050405020304" pitchFamily="18" charset="0"/>
              </a:rPr>
              <a:t>Clubs</a:t>
            </a:r>
            <a:endParaRPr lang="en-GB" sz="2000" b="1" dirty="0">
              <a:effectLst/>
              <a:latin typeface="+mj-lt"/>
              <a:ea typeface="MS Mincho" panose="02020609040205080304" pitchFamily="49" charset="-128"/>
              <a:cs typeface="Times New Roman" panose="02020603050405020304" pitchFamily="18" charset="0"/>
            </a:endParaRPr>
          </a:p>
          <a:p>
            <a:pPr>
              <a:lnSpc>
                <a:spcPct val="115000"/>
              </a:lnSpc>
            </a:pPr>
            <a:r>
              <a:rPr lang="en-US" sz="2000" b="1" dirty="0">
                <a:effectLst/>
                <a:latin typeface="+mj-lt"/>
                <a:ea typeface="MS Mincho" panose="02020609040205080304" pitchFamily="49" charset="-128"/>
                <a:cs typeface="Times New Roman" panose="02020603050405020304" pitchFamily="18" charset="0"/>
              </a:rPr>
              <a:t>Wedding Venues</a:t>
            </a:r>
            <a:endParaRPr lang="en-GB" sz="2000" b="1" dirty="0">
              <a:effectLst/>
              <a:latin typeface="+mj-lt"/>
              <a:ea typeface="MS Mincho" panose="02020609040205080304" pitchFamily="49" charset="-128"/>
              <a:cs typeface="Times New Roman" panose="02020603050405020304" pitchFamily="18" charset="0"/>
            </a:endParaRPr>
          </a:p>
          <a:p>
            <a:pPr>
              <a:lnSpc>
                <a:spcPct val="115000"/>
              </a:lnSpc>
            </a:pPr>
            <a:r>
              <a:rPr lang="en-US" sz="2000" b="1" dirty="0">
                <a:effectLst/>
                <a:latin typeface="+mj-lt"/>
                <a:ea typeface="MS Mincho" panose="02020609040205080304" pitchFamily="49" charset="-128"/>
                <a:cs typeface="Times New Roman" panose="02020603050405020304" pitchFamily="18" charset="0"/>
              </a:rPr>
              <a:t>VIP </a:t>
            </a:r>
            <a:endParaRPr lang="en-GB" sz="2000" b="1" dirty="0">
              <a:effectLst/>
              <a:latin typeface="+mj-lt"/>
              <a:ea typeface="MS Mincho" panose="02020609040205080304" pitchFamily="49" charset="-128"/>
              <a:cs typeface="Times New Roman" panose="02020603050405020304" pitchFamily="18" charset="0"/>
            </a:endParaRPr>
          </a:p>
          <a:p>
            <a:endParaRPr lang="en-US" dirty="0"/>
          </a:p>
          <a:p>
            <a:endParaRPr lang="en-US" dirty="0"/>
          </a:p>
          <a:p>
            <a:endParaRPr lang="en-GB" dirty="0"/>
          </a:p>
        </p:txBody>
      </p:sp>
    </p:spTree>
    <p:extLst>
      <p:ext uri="{BB962C8B-B14F-4D97-AF65-F5344CB8AC3E}">
        <p14:creationId xmlns:p14="http://schemas.microsoft.com/office/powerpoint/2010/main" val="2236012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wipe(down)">
                                      <p:cBhvr>
                                        <p:cTn id="23" dur="580">
                                          <p:stCondLst>
                                            <p:cond delay="0"/>
                                          </p:stCondLst>
                                        </p:cTn>
                                        <p:tgtEl>
                                          <p:spTgt spid="3">
                                            <p:txEl>
                                              <p:pRg st="1" end="1"/>
                                            </p:txEl>
                                          </p:spTgt>
                                        </p:tgtEl>
                                      </p:cBhvr>
                                    </p:animEffect>
                                    <p:anim calcmode="lin" valueType="num">
                                      <p:cBhvr>
                                        <p:cTn id="24"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3">
                                            <p:txEl>
                                              <p:pRg st="1" end="1"/>
                                            </p:txEl>
                                          </p:spTgt>
                                        </p:tgtEl>
                                      </p:cBhvr>
                                      <p:to x="100000" y="60000"/>
                                    </p:animScale>
                                    <p:animScale>
                                      <p:cBhvr>
                                        <p:cTn id="30" dur="166" decel="50000">
                                          <p:stCondLst>
                                            <p:cond delay="676"/>
                                          </p:stCondLst>
                                        </p:cTn>
                                        <p:tgtEl>
                                          <p:spTgt spid="3">
                                            <p:txEl>
                                              <p:pRg st="1" end="1"/>
                                            </p:txEl>
                                          </p:spTgt>
                                        </p:tgtEl>
                                      </p:cBhvr>
                                      <p:to x="100000" y="100000"/>
                                    </p:animScale>
                                    <p:animScale>
                                      <p:cBhvr>
                                        <p:cTn id="31" dur="26">
                                          <p:stCondLst>
                                            <p:cond delay="1312"/>
                                          </p:stCondLst>
                                        </p:cTn>
                                        <p:tgtEl>
                                          <p:spTgt spid="3">
                                            <p:txEl>
                                              <p:pRg st="1" end="1"/>
                                            </p:txEl>
                                          </p:spTgt>
                                        </p:tgtEl>
                                      </p:cBhvr>
                                      <p:to x="100000" y="80000"/>
                                    </p:animScale>
                                    <p:animScale>
                                      <p:cBhvr>
                                        <p:cTn id="32" dur="166" decel="50000">
                                          <p:stCondLst>
                                            <p:cond delay="1338"/>
                                          </p:stCondLst>
                                        </p:cTn>
                                        <p:tgtEl>
                                          <p:spTgt spid="3">
                                            <p:txEl>
                                              <p:pRg st="1" end="1"/>
                                            </p:txEl>
                                          </p:spTgt>
                                        </p:tgtEl>
                                      </p:cBhvr>
                                      <p:to x="100000" y="100000"/>
                                    </p:animScale>
                                    <p:animScale>
                                      <p:cBhvr>
                                        <p:cTn id="33" dur="26">
                                          <p:stCondLst>
                                            <p:cond delay="1642"/>
                                          </p:stCondLst>
                                        </p:cTn>
                                        <p:tgtEl>
                                          <p:spTgt spid="3">
                                            <p:txEl>
                                              <p:pRg st="1" end="1"/>
                                            </p:txEl>
                                          </p:spTgt>
                                        </p:tgtEl>
                                      </p:cBhvr>
                                      <p:to x="100000" y="90000"/>
                                    </p:animScale>
                                    <p:animScale>
                                      <p:cBhvr>
                                        <p:cTn id="34" dur="166" decel="50000">
                                          <p:stCondLst>
                                            <p:cond delay="1668"/>
                                          </p:stCondLst>
                                        </p:cTn>
                                        <p:tgtEl>
                                          <p:spTgt spid="3">
                                            <p:txEl>
                                              <p:pRg st="1" end="1"/>
                                            </p:txEl>
                                          </p:spTgt>
                                        </p:tgtEl>
                                      </p:cBhvr>
                                      <p:to x="100000" y="100000"/>
                                    </p:animScale>
                                    <p:animScale>
                                      <p:cBhvr>
                                        <p:cTn id="35" dur="26">
                                          <p:stCondLst>
                                            <p:cond delay="1808"/>
                                          </p:stCondLst>
                                        </p:cTn>
                                        <p:tgtEl>
                                          <p:spTgt spid="3">
                                            <p:txEl>
                                              <p:pRg st="1" end="1"/>
                                            </p:txEl>
                                          </p:spTgt>
                                        </p:tgtEl>
                                      </p:cBhvr>
                                      <p:to x="100000" y="95000"/>
                                    </p:animScale>
                                    <p:animScale>
                                      <p:cBhvr>
                                        <p:cTn id="36" dur="166" decel="50000">
                                          <p:stCondLst>
                                            <p:cond delay="1834"/>
                                          </p:stCondLst>
                                        </p:cTn>
                                        <p:tgtEl>
                                          <p:spTgt spid="3">
                                            <p:txEl>
                                              <p:pRg st="1" end="1"/>
                                            </p:txEl>
                                          </p:spTgt>
                                        </p:tgtEl>
                                      </p:cBhvr>
                                      <p:to x="100000" y="100000"/>
                                    </p:animScale>
                                  </p:childTnLst>
                                </p:cTn>
                              </p:par>
                              <p:par>
                                <p:cTn id="37" presetID="26" presetClass="entr" presetSubtype="0" fill="hold" nodeType="with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animEffect transition="in" filter="wipe(down)">
                                      <p:cBhvr>
                                        <p:cTn id="39" dur="580">
                                          <p:stCondLst>
                                            <p:cond delay="0"/>
                                          </p:stCondLst>
                                        </p:cTn>
                                        <p:tgtEl>
                                          <p:spTgt spid="3">
                                            <p:txEl>
                                              <p:pRg st="2" end="2"/>
                                            </p:txEl>
                                          </p:spTgt>
                                        </p:tgtEl>
                                      </p:cBhvr>
                                    </p:animEffect>
                                    <p:anim calcmode="lin" valueType="num">
                                      <p:cBhvr>
                                        <p:cTn id="40"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45" dur="26">
                                          <p:stCondLst>
                                            <p:cond delay="650"/>
                                          </p:stCondLst>
                                        </p:cTn>
                                        <p:tgtEl>
                                          <p:spTgt spid="3">
                                            <p:txEl>
                                              <p:pRg st="2" end="2"/>
                                            </p:txEl>
                                          </p:spTgt>
                                        </p:tgtEl>
                                      </p:cBhvr>
                                      <p:to x="100000" y="60000"/>
                                    </p:animScale>
                                    <p:animScale>
                                      <p:cBhvr>
                                        <p:cTn id="46" dur="166" decel="50000">
                                          <p:stCondLst>
                                            <p:cond delay="676"/>
                                          </p:stCondLst>
                                        </p:cTn>
                                        <p:tgtEl>
                                          <p:spTgt spid="3">
                                            <p:txEl>
                                              <p:pRg st="2" end="2"/>
                                            </p:txEl>
                                          </p:spTgt>
                                        </p:tgtEl>
                                      </p:cBhvr>
                                      <p:to x="100000" y="100000"/>
                                    </p:animScale>
                                    <p:animScale>
                                      <p:cBhvr>
                                        <p:cTn id="47" dur="26">
                                          <p:stCondLst>
                                            <p:cond delay="1312"/>
                                          </p:stCondLst>
                                        </p:cTn>
                                        <p:tgtEl>
                                          <p:spTgt spid="3">
                                            <p:txEl>
                                              <p:pRg st="2" end="2"/>
                                            </p:txEl>
                                          </p:spTgt>
                                        </p:tgtEl>
                                      </p:cBhvr>
                                      <p:to x="100000" y="80000"/>
                                    </p:animScale>
                                    <p:animScale>
                                      <p:cBhvr>
                                        <p:cTn id="48" dur="166" decel="50000">
                                          <p:stCondLst>
                                            <p:cond delay="1338"/>
                                          </p:stCondLst>
                                        </p:cTn>
                                        <p:tgtEl>
                                          <p:spTgt spid="3">
                                            <p:txEl>
                                              <p:pRg st="2" end="2"/>
                                            </p:txEl>
                                          </p:spTgt>
                                        </p:tgtEl>
                                      </p:cBhvr>
                                      <p:to x="100000" y="100000"/>
                                    </p:animScale>
                                    <p:animScale>
                                      <p:cBhvr>
                                        <p:cTn id="49" dur="26">
                                          <p:stCondLst>
                                            <p:cond delay="1642"/>
                                          </p:stCondLst>
                                        </p:cTn>
                                        <p:tgtEl>
                                          <p:spTgt spid="3">
                                            <p:txEl>
                                              <p:pRg st="2" end="2"/>
                                            </p:txEl>
                                          </p:spTgt>
                                        </p:tgtEl>
                                      </p:cBhvr>
                                      <p:to x="100000" y="90000"/>
                                    </p:animScale>
                                    <p:animScale>
                                      <p:cBhvr>
                                        <p:cTn id="50" dur="166" decel="50000">
                                          <p:stCondLst>
                                            <p:cond delay="1668"/>
                                          </p:stCondLst>
                                        </p:cTn>
                                        <p:tgtEl>
                                          <p:spTgt spid="3">
                                            <p:txEl>
                                              <p:pRg st="2" end="2"/>
                                            </p:txEl>
                                          </p:spTgt>
                                        </p:tgtEl>
                                      </p:cBhvr>
                                      <p:to x="100000" y="100000"/>
                                    </p:animScale>
                                    <p:animScale>
                                      <p:cBhvr>
                                        <p:cTn id="51" dur="26">
                                          <p:stCondLst>
                                            <p:cond delay="1808"/>
                                          </p:stCondLst>
                                        </p:cTn>
                                        <p:tgtEl>
                                          <p:spTgt spid="3">
                                            <p:txEl>
                                              <p:pRg st="2" end="2"/>
                                            </p:txEl>
                                          </p:spTgt>
                                        </p:tgtEl>
                                      </p:cBhvr>
                                      <p:to x="100000" y="95000"/>
                                    </p:animScale>
                                    <p:animScale>
                                      <p:cBhvr>
                                        <p:cTn id="52" dur="166" decel="50000">
                                          <p:stCondLst>
                                            <p:cond delay="1834"/>
                                          </p:stCondLst>
                                        </p:cTn>
                                        <p:tgtEl>
                                          <p:spTgt spid="3">
                                            <p:txEl>
                                              <p:pRg st="2" end="2"/>
                                            </p:txEl>
                                          </p:spTgt>
                                        </p:tgtEl>
                                      </p:cBhvr>
                                      <p:to x="100000" y="100000"/>
                                    </p:animScale>
                                  </p:childTnLst>
                                </p:cTn>
                              </p:par>
                              <p:par>
                                <p:cTn id="53" presetID="26" presetClass="entr" presetSubtype="0" fill="hold" nodeType="withEffect">
                                  <p:stCondLst>
                                    <p:cond delay="0"/>
                                  </p:stCondLst>
                                  <p:childTnLst>
                                    <p:set>
                                      <p:cBhvr>
                                        <p:cTn id="54" dur="1" fill="hold">
                                          <p:stCondLst>
                                            <p:cond delay="0"/>
                                          </p:stCondLst>
                                        </p:cTn>
                                        <p:tgtEl>
                                          <p:spTgt spid="3">
                                            <p:txEl>
                                              <p:pRg st="3" end="3"/>
                                            </p:txEl>
                                          </p:spTgt>
                                        </p:tgtEl>
                                        <p:attrNameLst>
                                          <p:attrName>style.visibility</p:attrName>
                                        </p:attrNameLst>
                                      </p:cBhvr>
                                      <p:to>
                                        <p:strVal val="visible"/>
                                      </p:to>
                                    </p:set>
                                    <p:animEffect transition="in" filter="wipe(down)">
                                      <p:cBhvr>
                                        <p:cTn id="55" dur="580">
                                          <p:stCondLst>
                                            <p:cond delay="0"/>
                                          </p:stCondLst>
                                        </p:cTn>
                                        <p:tgtEl>
                                          <p:spTgt spid="3">
                                            <p:txEl>
                                              <p:pRg st="3" end="3"/>
                                            </p:txEl>
                                          </p:spTgt>
                                        </p:tgtEl>
                                      </p:cBhvr>
                                    </p:animEffect>
                                    <p:anim calcmode="lin" valueType="num">
                                      <p:cBhvr>
                                        <p:cTn id="56"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61" dur="26">
                                          <p:stCondLst>
                                            <p:cond delay="650"/>
                                          </p:stCondLst>
                                        </p:cTn>
                                        <p:tgtEl>
                                          <p:spTgt spid="3">
                                            <p:txEl>
                                              <p:pRg st="3" end="3"/>
                                            </p:txEl>
                                          </p:spTgt>
                                        </p:tgtEl>
                                      </p:cBhvr>
                                      <p:to x="100000" y="60000"/>
                                    </p:animScale>
                                    <p:animScale>
                                      <p:cBhvr>
                                        <p:cTn id="62" dur="166" decel="50000">
                                          <p:stCondLst>
                                            <p:cond delay="676"/>
                                          </p:stCondLst>
                                        </p:cTn>
                                        <p:tgtEl>
                                          <p:spTgt spid="3">
                                            <p:txEl>
                                              <p:pRg st="3" end="3"/>
                                            </p:txEl>
                                          </p:spTgt>
                                        </p:tgtEl>
                                      </p:cBhvr>
                                      <p:to x="100000" y="100000"/>
                                    </p:animScale>
                                    <p:animScale>
                                      <p:cBhvr>
                                        <p:cTn id="63" dur="26">
                                          <p:stCondLst>
                                            <p:cond delay="1312"/>
                                          </p:stCondLst>
                                        </p:cTn>
                                        <p:tgtEl>
                                          <p:spTgt spid="3">
                                            <p:txEl>
                                              <p:pRg st="3" end="3"/>
                                            </p:txEl>
                                          </p:spTgt>
                                        </p:tgtEl>
                                      </p:cBhvr>
                                      <p:to x="100000" y="80000"/>
                                    </p:animScale>
                                    <p:animScale>
                                      <p:cBhvr>
                                        <p:cTn id="64" dur="166" decel="50000">
                                          <p:stCondLst>
                                            <p:cond delay="1338"/>
                                          </p:stCondLst>
                                        </p:cTn>
                                        <p:tgtEl>
                                          <p:spTgt spid="3">
                                            <p:txEl>
                                              <p:pRg st="3" end="3"/>
                                            </p:txEl>
                                          </p:spTgt>
                                        </p:tgtEl>
                                      </p:cBhvr>
                                      <p:to x="100000" y="100000"/>
                                    </p:animScale>
                                    <p:animScale>
                                      <p:cBhvr>
                                        <p:cTn id="65" dur="26">
                                          <p:stCondLst>
                                            <p:cond delay="1642"/>
                                          </p:stCondLst>
                                        </p:cTn>
                                        <p:tgtEl>
                                          <p:spTgt spid="3">
                                            <p:txEl>
                                              <p:pRg st="3" end="3"/>
                                            </p:txEl>
                                          </p:spTgt>
                                        </p:tgtEl>
                                      </p:cBhvr>
                                      <p:to x="100000" y="90000"/>
                                    </p:animScale>
                                    <p:animScale>
                                      <p:cBhvr>
                                        <p:cTn id="66" dur="166" decel="50000">
                                          <p:stCondLst>
                                            <p:cond delay="1668"/>
                                          </p:stCondLst>
                                        </p:cTn>
                                        <p:tgtEl>
                                          <p:spTgt spid="3">
                                            <p:txEl>
                                              <p:pRg st="3" end="3"/>
                                            </p:txEl>
                                          </p:spTgt>
                                        </p:tgtEl>
                                      </p:cBhvr>
                                      <p:to x="100000" y="100000"/>
                                    </p:animScale>
                                    <p:animScale>
                                      <p:cBhvr>
                                        <p:cTn id="67" dur="26">
                                          <p:stCondLst>
                                            <p:cond delay="1808"/>
                                          </p:stCondLst>
                                        </p:cTn>
                                        <p:tgtEl>
                                          <p:spTgt spid="3">
                                            <p:txEl>
                                              <p:pRg st="3" end="3"/>
                                            </p:txEl>
                                          </p:spTgt>
                                        </p:tgtEl>
                                      </p:cBhvr>
                                      <p:to x="100000" y="95000"/>
                                    </p:animScale>
                                    <p:animScale>
                                      <p:cBhvr>
                                        <p:cTn id="68" dur="166" decel="50000">
                                          <p:stCondLst>
                                            <p:cond delay="1834"/>
                                          </p:stCondLst>
                                        </p:cTn>
                                        <p:tgtEl>
                                          <p:spTgt spid="3">
                                            <p:txEl>
                                              <p:pRg st="3" end="3"/>
                                            </p:txEl>
                                          </p:spTgt>
                                        </p:tgtEl>
                                      </p:cBhvr>
                                      <p:to x="100000" y="100000"/>
                                    </p:animScale>
                                  </p:childTnLst>
                                </p:cTn>
                              </p:par>
                              <p:par>
                                <p:cTn id="69" presetID="26" presetClass="entr" presetSubtype="0" fill="hold" nodeType="withEffect">
                                  <p:stCondLst>
                                    <p:cond delay="0"/>
                                  </p:stCondLst>
                                  <p:childTnLst>
                                    <p:set>
                                      <p:cBhvr>
                                        <p:cTn id="70" dur="1" fill="hold">
                                          <p:stCondLst>
                                            <p:cond delay="0"/>
                                          </p:stCondLst>
                                        </p:cTn>
                                        <p:tgtEl>
                                          <p:spTgt spid="3">
                                            <p:txEl>
                                              <p:pRg st="4" end="4"/>
                                            </p:txEl>
                                          </p:spTgt>
                                        </p:tgtEl>
                                        <p:attrNameLst>
                                          <p:attrName>style.visibility</p:attrName>
                                        </p:attrNameLst>
                                      </p:cBhvr>
                                      <p:to>
                                        <p:strVal val="visible"/>
                                      </p:to>
                                    </p:set>
                                    <p:animEffect transition="in" filter="wipe(down)">
                                      <p:cBhvr>
                                        <p:cTn id="71" dur="580">
                                          <p:stCondLst>
                                            <p:cond delay="0"/>
                                          </p:stCondLst>
                                        </p:cTn>
                                        <p:tgtEl>
                                          <p:spTgt spid="3">
                                            <p:txEl>
                                              <p:pRg st="4" end="4"/>
                                            </p:txEl>
                                          </p:spTgt>
                                        </p:tgtEl>
                                      </p:cBhvr>
                                    </p:animEffect>
                                    <p:anim calcmode="lin" valueType="num">
                                      <p:cBhvr>
                                        <p:cTn id="72"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73"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74"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75"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76"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77" dur="26">
                                          <p:stCondLst>
                                            <p:cond delay="650"/>
                                          </p:stCondLst>
                                        </p:cTn>
                                        <p:tgtEl>
                                          <p:spTgt spid="3">
                                            <p:txEl>
                                              <p:pRg st="4" end="4"/>
                                            </p:txEl>
                                          </p:spTgt>
                                        </p:tgtEl>
                                      </p:cBhvr>
                                      <p:to x="100000" y="60000"/>
                                    </p:animScale>
                                    <p:animScale>
                                      <p:cBhvr>
                                        <p:cTn id="78" dur="166" decel="50000">
                                          <p:stCondLst>
                                            <p:cond delay="676"/>
                                          </p:stCondLst>
                                        </p:cTn>
                                        <p:tgtEl>
                                          <p:spTgt spid="3">
                                            <p:txEl>
                                              <p:pRg st="4" end="4"/>
                                            </p:txEl>
                                          </p:spTgt>
                                        </p:tgtEl>
                                      </p:cBhvr>
                                      <p:to x="100000" y="100000"/>
                                    </p:animScale>
                                    <p:animScale>
                                      <p:cBhvr>
                                        <p:cTn id="79" dur="26">
                                          <p:stCondLst>
                                            <p:cond delay="1312"/>
                                          </p:stCondLst>
                                        </p:cTn>
                                        <p:tgtEl>
                                          <p:spTgt spid="3">
                                            <p:txEl>
                                              <p:pRg st="4" end="4"/>
                                            </p:txEl>
                                          </p:spTgt>
                                        </p:tgtEl>
                                      </p:cBhvr>
                                      <p:to x="100000" y="80000"/>
                                    </p:animScale>
                                    <p:animScale>
                                      <p:cBhvr>
                                        <p:cTn id="80" dur="166" decel="50000">
                                          <p:stCondLst>
                                            <p:cond delay="1338"/>
                                          </p:stCondLst>
                                        </p:cTn>
                                        <p:tgtEl>
                                          <p:spTgt spid="3">
                                            <p:txEl>
                                              <p:pRg st="4" end="4"/>
                                            </p:txEl>
                                          </p:spTgt>
                                        </p:tgtEl>
                                      </p:cBhvr>
                                      <p:to x="100000" y="100000"/>
                                    </p:animScale>
                                    <p:animScale>
                                      <p:cBhvr>
                                        <p:cTn id="81" dur="26">
                                          <p:stCondLst>
                                            <p:cond delay="1642"/>
                                          </p:stCondLst>
                                        </p:cTn>
                                        <p:tgtEl>
                                          <p:spTgt spid="3">
                                            <p:txEl>
                                              <p:pRg st="4" end="4"/>
                                            </p:txEl>
                                          </p:spTgt>
                                        </p:tgtEl>
                                      </p:cBhvr>
                                      <p:to x="100000" y="90000"/>
                                    </p:animScale>
                                    <p:animScale>
                                      <p:cBhvr>
                                        <p:cTn id="82" dur="166" decel="50000">
                                          <p:stCondLst>
                                            <p:cond delay="1668"/>
                                          </p:stCondLst>
                                        </p:cTn>
                                        <p:tgtEl>
                                          <p:spTgt spid="3">
                                            <p:txEl>
                                              <p:pRg st="4" end="4"/>
                                            </p:txEl>
                                          </p:spTgt>
                                        </p:tgtEl>
                                      </p:cBhvr>
                                      <p:to x="100000" y="100000"/>
                                    </p:animScale>
                                    <p:animScale>
                                      <p:cBhvr>
                                        <p:cTn id="83" dur="26">
                                          <p:stCondLst>
                                            <p:cond delay="1808"/>
                                          </p:stCondLst>
                                        </p:cTn>
                                        <p:tgtEl>
                                          <p:spTgt spid="3">
                                            <p:txEl>
                                              <p:pRg st="4" end="4"/>
                                            </p:txEl>
                                          </p:spTgt>
                                        </p:tgtEl>
                                      </p:cBhvr>
                                      <p:to x="100000" y="95000"/>
                                    </p:animScale>
                                    <p:animScale>
                                      <p:cBhvr>
                                        <p:cTn id="84" dur="166" decel="50000">
                                          <p:stCondLst>
                                            <p:cond delay="1834"/>
                                          </p:stCondLst>
                                        </p:cTn>
                                        <p:tgtEl>
                                          <p:spTgt spid="3">
                                            <p:txEl>
                                              <p:pRg st="4" end="4"/>
                                            </p:txEl>
                                          </p:spTgt>
                                        </p:tgtEl>
                                      </p:cBhvr>
                                      <p:to x="100000" y="100000"/>
                                    </p:animScale>
                                  </p:childTnLst>
                                </p:cTn>
                              </p:par>
                              <p:par>
                                <p:cTn id="85" presetID="26" presetClass="entr" presetSubtype="0" fill="hold" nodeType="withEffect">
                                  <p:stCondLst>
                                    <p:cond delay="0"/>
                                  </p:stCondLst>
                                  <p:childTnLst>
                                    <p:set>
                                      <p:cBhvr>
                                        <p:cTn id="86" dur="1" fill="hold">
                                          <p:stCondLst>
                                            <p:cond delay="0"/>
                                          </p:stCondLst>
                                        </p:cTn>
                                        <p:tgtEl>
                                          <p:spTgt spid="3">
                                            <p:txEl>
                                              <p:pRg st="5" end="5"/>
                                            </p:txEl>
                                          </p:spTgt>
                                        </p:tgtEl>
                                        <p:attrNameLst>
                                          <p:attrName>style.visibility</p:attrName>
                                        </p:attrNameLst>
                                      </p:cBhvr>
                                      <p:to>
                                        <p:strVal val="visible"/>
                                      </p:to>
                                    </p:set>
                                    <p:animEffect transition="in" filter="wipe(down)">
                                      <p:cBhvr>
                                        <p:cTn id="87" dur="580">
                                          <p:stCondLst>
                                            <p:cond delay="0"/>
                                          </p:stCondLst>
                                        </p:cTn>
                                        <p:tgtEl>
                                          <p:spTgt spid="3">
                                            <p:txEl>
                                              <p:pRg st="5" end="5"/>
                                            </p:txEl>
                                          </p:spTgt>
                                        </p:tgtEl>
                                      </p:cBhvr>
                                    </p:animEffect>
                                    <p:anim calcmode="lin" valueType="num">
                                      <p:cBhvr>
                                        <p:cTn id="88"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89"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90"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91"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92"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93" dur="26">
                                          <p:stCondLst>
                                            <p:cond delay="650"/>
                                          </p:stCondLst>
                                        </p:cTn>
                                        <p:tgtEl>
                                          <p:spTgt spid="3">
                                            <p:txEl>
                                              <p:pRg st="5" end="5"/>
                                            </p:txEl>
                                          </p:spTgt>
                                        </p:tgtEl>
                                      </p:cBhvr>
                                      <p:to x="100000" y="60000"/>
                                    </p:animScale>
                                    <p:animScale>
                                      <p:cBhvr>
                                        <p:cTn id="94" dur="166" decel="50000">
                                          <p:stCondLst>
                                            <p:cond delay="676"/>
                                          </p:stCondLst>
                                        </p:cTn>
                                        <p:tgtEl>
                                          <p:spTgt spid="3">
                                            <p:txEl>
                                              <p:pRg st="5" end="5"/>
                                            </p:txEl>
                                          </p:spTgt>
                                        </p:tgtEl>
                                      </p:cBhvr>
                                      <p:to x="100000" y="100000"/>
                                    </p:animScale>
                                    <p:animScale>
                                      <p:cBhvr>
                                        <p:cTn id="95" dur="26">
                                          <p:stCondLst>
                                            <p:cond delay="1312"/>
                                          </p:stCondLst>
                                        </p:cTn>
                                        <p:tgtEl>
                                          <p:spTgt spid="3">
                                            <p:txEl>
                                              <p:pRg st="5" end="5"/>
                                            </p:txEl>
                                          </p:spTgt>
                                        </p:tgtEl>
                                      </p:cBhvr>
                                      <p:to x="100000" y="80000"/>
                                    </p:animScale>
                                    <p:animScale>
                                      <p:cBhvr>
                                        <p:cTn id="96" dur="166" decel="50000">
                                          <p:stCondLst>
                                            <p:cond delay="1338"/>
                                          </p:stCondLst>
                                        </p:cTn>
                                        <p:tgtEl>
                                          <p:spTgt spid="3">
                                            <p:txEl>
                                              <p:pRg st="5" end="5"/>
                                            </p:txEl>
                                          </p:spTgt>
                                        </p:tgtEl>
                                      </p:cBhvr>
                                      <p:to x="100000" y="100000"/>
                                    </p:animScale>
                                    <p:animScale>
                                      <p:cBhvr>
                                        <p:cTn id="97" dur="26">
                                          <p:stCondLst>
                                            <p:cond delay="1642"/>
                                          </p:stCondLst>
                                        </p:cTn>
                                        <p:tgtEl>
                                          <p:spTgt spid="3">
                                            <p:txEl>
                                              <p:pRg st="5" end="5"/>
                                            </p:txEl>
                                          </p:spTgt>
                                        </p:tgtEl>
                                      </p:cBhvr>
                                      <p:to x="100000" y="90000"/>
                                    </p:animScale>
                                    <p:animScale>
                                      <p:cBhvr>
                                        <p:cTn id="98" dur="166" decel="50000">
                                          <p:stCondLst>
                                            <p:cond delay="1668"/>
                                          </p:stCondLst>
                                        </p:cTn>
                                        <p:tgtEl>
                                          <p:spTgt spid="3">
                                            <p:txEl>
                                              <p:pRg st="5" end="5"/>
                                            </p:txEl>
                                          </p:spTgt>
                                        </p:tgtEl>
                                      </p:cBhvr>
                                      <p:to x="100000" y="100000"/>
                                    </p:animScale>
                                    <p:animScale>
                                      <p:cBhvr>
                                        <p:cTn id="99" dur="26">
                                          <p:stCondLst>
                                            <p:cond delay="1808"/>
                                          </p:stCondLst>
                                        </p:cTn>
                                        <p:tgtEl>
                                          <p:spTgt spid="3">
                                            <p:txEl>
                                              <p:pRg st="5" end="5"/>
                                            </p:txEl>
                                          </p:spTgt>
                                        </p:tgtEl>
                                      </p:cBhvr>
                                      <p:to x="100000" y="95000"/>
                                    </p:animScale>
                                    <p:animScale>
                                      <p:cBhvr>
                                        <p:cTn id="100" dur="166" decel="50000">
                                          <p:stCondLst>
                                            <p:cond delay="1834"/>
                                          </p:stCondLst>
                                        </p:cTn>
                                        <p:tgtEl>
                                          <p:spTgt spid="3">
                                            <p:txEl>
                                              <p:pRg st="5" end="5"/>
                                            </p:txEl>
                                          </p:spTgt>
                                        </p:tgtEl>
                                      </p:cBhvr>
                                      <p:to x="100000" y="100000"/>
                                    </p:animScale>
                                  </p:childTnLst>
                                </p:cTn>
                              </p:par>
                              <p:par>
                                <p:cTn id="101" presetID="26" presetClass="entr" presetSubtype="0" fill="hold" nodeType="withEffect">
                                  <p:stCondLst>
                                    <p:cond delay="0"/>
                                  </p:stCondLst>
                                  <p:childTnLst>
                                    <p:set>
                                      <p:cBhvr>
                                        <p:cTn id="102" dur="1" fill="hold">
                                          <p:stCondLst>
                                            <p:cond delay="0"/>
                                          </p:stCondLst>
                                        </p:cTn>
                                        <p:tgtEl>
                                          <p:spTgt spid="3">
                                            <p:txEl>
                                              <p:pRg st="6" end="6"/>
                                            </p:txEl>
                                          </p:spTgt>
                                        </p:tgtEl>
                                        <p:attrNameLst>
                                          <p:attrName>style.visibility</p:attrName>
                                        </p:attrNameLst>
                                      </p:cBhvr>
                                      <p:to>
                                        <p:strVal val="visible"/>
                                      </p:to>
                                    </p:set>
                                    <p:animEffect transition="in" filter="wipe(down)">
                                      <p:cBhvr>
                                        <p:cTn id="103" dur="580">
                                          <p:stCondLst>
                                            <p:cond delay="0"/>
                                          </p:stCondLst>
                                        </p:cTn>
                                        <p:tgtEl>
                                          <p:spTgt spid="3">
                                            <p:txEl>
                                              <p:pRg st="6" end="6"/>
                                            </p:txEl>
                                          </p:spTgt>
                                        </p:tgtEl>
                                      </p:cBhvr>
                                    </p:animEffect>
                                    <p:anim calcmode="lin" valueType="num">
                                      <p:cBhvr>
                                        <p:cTn id="104"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105"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106"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107"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108"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109" dur="26">
                                          <p:stCondLst>
                                            <p:cond delay="650"/>
                                          </p:stCondLst>
                                        </p:cTn>
                                        <p:tgtEl>
                                          <p:spTgt spid="3">
                                            <p:txEl>
                                              <p:pRg st="6" end="6"/>
                                            </p:txEl>
                                          </p:spTgt>
                                        </p:tgtEl>
                                      </p:cBhvr>
                                      <p:to x="100000" y="60000"/>
                                    </p:animScale>
                                    <p:animScale>
                                      <p:cBhvr>
                                        <p:cTn id="110" dur="166" decel="50000">
                                          <p:stCondLst>
                                            <p:cond delay="676"/>
                                          </p:stCondLst>
                                        </p:cTn>
                                        <p:tgtEl>
                                          <p:spTgt spid="3">
                                            <p:txEl>
                                              <p:pRg st="6" end="6"/>
                                            </p:txEl>
                                          </p:spTgt>
                                        </p:tgtEl>
                                      </p:cBhvr>
                                      <p:to x="100000" y="100000"/>
                                    </p:animScale>
                                    <p:animScale>
                                      <p:cBhvr>
                                        <p:cTn id="111" dur="26">
                                          <p:stCondLst>
                                            <p:cond delay="1312"/>
                                          </p:stCondLst>
                                        </p:cTn>
                                        <p:tgtEl>
                                          <p:spTgt spid="3">
                                            <p:txEl>
                                              <p:pRg st="6" end="6"/>
                                            </p:txEl>
                                          </p:spTgt>
                                        </p:tgtEl>
                                      </p:cBhvr>
                                      <p:to x="100000" y="80000"/>
                                    </p:animScale>
                                    <p:animScale>
                                      <p:cBhvr>
                                        <p:cTn id="112" dur="166" decel="50000">
                                          <p:stCondLst>
                                            <p:cond delay="1338"/>
                                          </p:stCondLst>
                                        </p:cTn>
                                        <p:tgtEl>
                                          <p:spTgt spid="3">
                                            <p:txEl>
                                              <p:pRg st="6" end="6"/>
                                            </p:txEl>
                                          </p:spTgt>
                                        </p:tgtEl>
                                      </p:cBhvr>
                                      <p:to x="100000" y="100000"/>
                                    </p:animScale>
                                    <p:animScale>
                                      <p:cBhvr>
                                        <p:cTn id="113" dur="26">
                                          <p:stCondLst>
                                            <p:cond delay="1642"/>
                                          </p:stCondLst>
                                        </p:cTn>
                                        <p:tgtEl>
                                          <p:spTgt spid="3">
                                            <p:txEl>
                                              <p:pRg st="6" end="6"/>
                                            </p:txEl>
                                          </p:spTgt>
                                        </p:tgtEl>
                                      </p:cBhvr>
                                      <p:to x="100000" y="90000"/>
                                    </p:animScale>
                                    <p:animScale>
                                      <p:cBhvr>
                                        <p:cTn id="114" dur="166" decel="50000">
                                          <p:stCondLst>
                                            <p:cond delay="1668"/>
                                          </p:stCondLst>
                                        </p:cTn>
                                        <p:tgtEl>
                                          <p:spTgt spid="3">
                                            <p:txEl>
                                              <p:pRg st="6" end="6"/>
                                            </p:txEl>
                                          </p:spTgt>
                                        </p:tgtEl>
                                      </p:cBhvr>
                                      <p:to x="100000" y="100000"/>
                                    </p:animScale>
                                    <p:animScale>
                                      <p:cBhvr>
                                        <p:cTn id="115" dur="26">
                                          <p:stCondLst>
                                            <p:cond delay="1808"/>
                                          </p:stCondLst>
                                        </p:cTn>
                                        <p:tgtEl>
                                          <p:spTgt spid="3">
                                            <p:txEl>
                                              <p:pRg st="6" end="6"/>
                                            </p:txEl>
                                          </p:spTgt>
                                        </p:tgtEl>
                                      </p:cBhvr>
                                      <p:to x="100000" y="95000"/>
                                    </p:animScale>
                                    <p:animScale>
                                      <p:cBhvr>
                                        <p:cTn id="116" dur="166" decel="50000">
                                          <p:stCondLst>
                                            <p:cond delay="1834"/>
                                          </p:stCondLst>
                                        </p:cTn>
                                        <p:tgtEl>
                                          <p:spTgt spid="3">
                                            <p:txEl>
                                              <p:pRg st="6" end="6"/>
                                            </p:txEl>
                                          </p:spTgt>
                                        </p:tgtEl>
                                      </p:cBhvr>
                                      <p:to x="100000" y="100000"/>
                                    </p:animScale>
                                  </p:childTnLst>
                                </p:cTn>
                              </p:par>
                              <p:par>
                                <p:cTn id="117" presetID="26" presetClass="entr" presetSubtype="0" fill="hold" nodeType="withEffect">
                                  <p:stCondLst>
                                    <p:cond delay="0"/>
                                  </p:stCondLst>
                                  <p:childTnLst>
                                    <p:set>
                                      <p:cBhvr>
                                        <p:cTn id="118" dur="1" fill="hold">
                                          <p:stCondLst>
                                            <p:cond delay="0"/>
                                          </p:stCondLst>
                                        </p:cTn>
                                        <p:tgtEl>
                                          <p:spTgt spid="3">
                                            <p:txEl>
                                              <p:pRg st="7" end="7"/>
                                            </p:txEl>
                                          </p:spTgt>
                                        </p:tgtEl>
                                        <p:attrNameLst>
                                          <p:attrName>style.visibility</p:attrName>
                                        </p:attrNameLst>
                                      </p:cBhvr>
                                      <p:to>
                                        <p:strVal val="visible"/>
                                      </p:to>
                                    </p:set>
                                    <p:animEffect transition="in" filter="wipe(down)">
                                      <p:cBhvr>
                                        <p:cTn id="119" dur="580">
                                          <p:stCondLst>
                                            <p:cond delay="0"/>
                                          </p:stCondLst>
                                        </p:cTn>
                                        <p:tgtEl>
                                          <p:spTgt spid="3">
                                            <p:txEl>
                                              <p:pRg st="7" end="7"/>
                                            </p:txEl>
                                          </p:spTgt>
                                        </p:tgtEl>
                                      </p:cBhvr>
                                    </p:animEffect>
                                    <p:anim calcmode="lin" valueType="num">
                                      <p:cBhvr>
                                        <p:cTn id="120" dur="1822" tmFilter="0,0; 0.14,0.36; 0.43,0.73; 0.71,0.91; 1.0,1.0">
                                          <p:stCondLst>
                                            <p:cond delay="0"/>
                                          </p:stCondLst>
                                        </p:cTn>
                                        <p:tgtEl>
                                          <p:spTgt spid="3">
                                            <p:txEl>
                                              <p:pRg st="7" end="7"/>
                                            </p:txEl>
                                          </p:spTgt>
                                        </p:tgtEl>
                                        <p:attrNameLst>
                                          <p:attrName>ppt_x</p:attrName>
                                        </p:attrNameLst>
                                      </p:cBhvr>
                                      <p:tavLst>
                                        <p:tav tm="0">
                                          <p:val>
                                            <p:strVal val="#ppt_x-0.25"/>
                                          </p:val>
                                        </p:tav>
                                        <p:tav tm="100000">
                                          <p:val>
                                            <p:strVal val="#ppt_x"/>
                                          </p:val>
                                        </p:tav>
                                      </p:tavLst>
                                    </p:anim>
                                    <p:anim calcmode="lin" valueType="num">
                                      <p:cBhvr>
                                        <p:cTn id="121" dur="664" tmFilter="0.0,0.0; 0.25,0.07; 0.50,0.2; 0.75,0.467; 1.0,1.0">
                                          <p:stCondLst>
                                            <p:cond delay="0"/>
                                          </p:stCondLst>
                                        </p:cTn>
                                        <p:tgtEl>
                                          <p:spTgt spid="3">
                                            <p:txEl>
                                              <p:pRg st="7" end="7"/>
                                            </p:txEl>
                                          </p:spTgt>
                                        </p:tgtEl>
                                        <p:attrNameLst>
                                          <p:attrName>ppt_y</p:attrName>
                                        </p:attrNameLst>
                                      </p:cBhvr>
                                      <p:tavLst>
                                        <p:tav tm="0" fmla="#ppt_y-sin(pi*$)/3">
                                          <p:val>
                                            <p:fltVal val="0.5"/>
                                          </p:val>
                                        </p:tav>
                                        <p:tav tm="100000">
                                          <p:val>
                                            <p:fltVal val="1"/>
                                          </p:val>
                                        </p:tav>
                                      </p:tavLst>
                                    </p:anim>
                                    <p:anim calcmode="lin" valueType="num">
                                      <p:cBhvr>
                                        <p:cTn id="122" dur="664" tmFilter="0, 0; 0.125,0.2665; 0.25,0.4; 0.375,0.465; 0.5,0.5;  0.625,0.535; 0.75,0.6; 0.875,0.7335; 1,1">
                                          <p:stCondLst>
                                            <p:cond delay="664"/>
                                          </p:stCondLst>
                                        </p:cTn>
                                        <p:tgtEl>
                                          <p:spTgt spid="3">
                                            <p:txEl>
                                              <p:pRg st="7" end="7"/>
                                            </p:txEl>
                                          </p:spTgt>
                                        </p:tgtEl>
                                        <p:attrNameLst>
                                          <p:attrName>ppt_y</p:attrName>
                                        </p:attrNameLst>
                                      </p:cBhvr>
                                      <p:tavLst>
                                        <p:tav tm="0" fmla="#ppt_y-sin(pi*$)/9">
                                          <p:val>
                                            <p:fltVal val="0"/>
                                          </p:val>
                                        </p:tav>
                                        <p:tav tm="100000">
                                          <p:val>
                                            <p:fltVal val="1"/>
                                          </p:val>
                                        </p:tav>
                                      </p:tavLst>
                                    </p:anim>
                                    <p:anim calcmode="lin" valueType="num">
                                      <p:cBhvr>
                                        <p:cTn id="123" dur="332" tmFilter="0, 0; 0.125,0.2665; 0.25,0.4; 0.375,0.465; 0.5,0.5;  0.625,0.535; 0.75,0.6; 0.875,0.7335; 1,1">
                                          <p:stCondLst>
                                            <p:cond delay="1324"/>
                                          </p:stCondLst>
                                        </p:cTn>
                                        <p:tgtEl>
                                          <p:spTgt spid="3">
                                            <p:txEl>
                                              <p:pRg st="7" end="7"/>
                                            </p:txEl>
                                          </p:spTgt>
                                        </p:tgtEl>
                                        <p:attrNameLst>
                                          <p:attrName>ppt_y</p:attrName>
                                        </p:attrNameLst>
                                      </p:cBhvr>
                                      <p:tavLst>
                                        <p:tav tm="0" fmla="#ppt_y-sin(pi*$)/27">
                                          <p:val>
                                            <p:fltVal val="0"/>
                                          </p:val>
                                        </p:tav>
                                        <p:tav tm="100000">
                                          <p:val>
                                            <p:fltVal val="1"/>
                                          </p:val>
                                        </p:tav>
                                      </p:tavLst>
                                    </p:anim>
                                    <p:anim calcmode="lin" valueType="num">
                                      <p:cBhvr>
                                        <p:cTn id="124" dur="164" tmFilter="0, 0; 0.125,0.2665; 0.25,0.4; 0.375,0.465; 0.5,0.5;  0.625,0.535; 0.75,0.6; 0.875,0.7335; 1,1">
                                          <p:stCondLst>
                                            <p:cond delay="1656"/>
                                          </p:stCondLst>
                                        </p:cTn>
                                        <p:tgtEl>
                                          <p:spTgt spid="3">
                                            <p:txEl>
                                              <p:pRg st="7" end="7"/>
                                            </p:txEl>
                                          </p:spTgt>
                                        </p:tgtEl>
                                        <p:attrNameLst>
                                          <p:attrName>ppt_y</p:attrName>
                                        </p:attrNameLst>
                                      </p:cBhvr>
                                      <p:tavLst>
                                        <p:tav tm="0" fmla="#ppt_y-sin(pi*$)/81">
                                          <p:val>
                                            <p:fltVal val="0"/>
                                          </p:val>
                                        </p:tav>
                                        <p:tav tm="100000">
                                          <p:val>
                                            <p:fltVal val="1"/>
                                          </p:val>
                                        </p:tav>
                                      </p:tavLst>
                                    </p:anim>
                                    <p:animScale>
                                      <p:cBhvr>
                                        <p:cTn id="125" dur="26">
                                          <p:stCondLst>
                                            <p:cond delay="650"/>
                                          </p:stCondLst>
                                        </p:cTn>
                                        <p:tgtEl>
                                          <p:spTgt spid="3">
                                            <p:txEl>
                                              <p:pRg st="7" end="7"/>
                                            </p:txEl>
                                          </p:spTgt>
                                        </p:tgtEl>
                                      </p:cBhvr>
                                      <p:to x="100000" y="60000"/>
                                    </p:animScale>
                                    <p:animScale>
                                      <p:cBhvr>
                                        <p:cTn id="126" dur="166" decel="50000">
                                          <p:stCondLst>
                                            <p:cond delay="676"/>
                                          </p:stCondLst>
                                        </p:cTn>
                                        <p:tgtEl>
                                          <p:spTgt spid="3">
                                            <p:txEl>
                                              <p:pRg st="7" end="7"/>
                                            </p:txEl>
                                          </p:spTgt>
                                        </p:tgtEl>
                                      </p:cBhvr>
                                      <p:to x="100000" y="100000"/>
                                    </p:animScale>
                                    <p:animScale>
                                      <p:cBhvr>
                                        <p:cTn id="127" dur="26">
                                          <p:stCondLst>
                                            <p:cond delay="1312"/>
                                          </p:stCondLst>
                                        </p:cTn>
                                        <p:tgtEl>
                                          <p:spTgt spid="3">
                                            <p:txEl>
                                              <p:pRg st="7" end="7"/>
                                            </p:txEl>
                                          </p:spTgt>
                                        </p:tgtEl>
                                      </p:cBhvr>
                                      <p:to x="100000" y="80000"/>
                                    </p:animScale>
                                    <p:animScale>
                                      <p:cBhvr>
                                        <p:cTn id="128" dur="166" decel="50000">
                                          <p:stCondLst>
                                            <p:cond delay="1338"/>
                                          </p:stCondLst>
                                        </p:cTn>
                                        <p:tgtEl>
                                          <p:spTgt spid="3">
                                            <p:txEl>
                                              <p:pRg st="7" end="7"/>
                                            </p:txEl>
                                          </p:spTgt>
                                        </p:tgtEl>
                                      </p:cBhvr>
                                      <p:to x="100000" y="100000"/>
                                    </p:animScale>
                                    <p:animScale>
                                      <p:cBhvr>
                                        <p:cTn id="129" dur="26">
                                          <p:stCondLst>
                                            <p:cond delay="1642"/>
                                          </p:stCondLst>
                                        </p:cTn>
                                        <p:tgtEl>
                                          <p:spTgt spid="3">
                                            <p:txEl>
                                              <p:pRg st="7" end="7"/>
                                            </p:txEl>
                                          </p:spTgt>
                                        </p:tgtEl>
                                      </p:cBhvr>
                                      <p:to x="100000" y="90000"/>
                                    </p:animScale>
                                    <p:animScale>
                                      <p:cBhvr>
                                        <p:cTn id="130" dur="166" decel="50000">
                                          <p:stCondLst>
                                            <p:cond delay="1668"/>
                                          </p:stCondLst>
                                        </p:cTn>
                                        <p:tgtEl>
                                          <p:spTgt spid="3">
                                            <p:txEl>
                                              <p:pRg st="7" end="7"/>
                                            </p:txEl>
                                          </p:spTgt>
                                        </p:tgtEl>
                                      </p:cBhvr>
                                      <p:to x="100000" y="100000"/>
                                    </p:animScale>
                                    <p:animScale>
                                      <p:cBhvr>
                                        <p:cTn id="131" dur="26">
                                          <p:stCondLst>
                                            <p:cond delay="1808"/>
                                          </p:stCondLst>
                                        </p:cTn>
                                        <p:tgtEl>
                                          <p:spTgt spid="3">
                                            <p:txEl>
                                              <p:pRg st="7" end="7"/>
                                            </p:txEl>
                                          </p:spTgt>
                                        </p:tgtEl>
                                      </p:cBhvr>
                                      <p:to x="100000" y="95000"/>
                                    </p:animScale>
                                    <p:animScale>
                                      <p:cBhvr>
                                        <p:cTn id="132" dur="166" decel="50000">
                                          <p:stCondLst>
                                            <p:cond delay="1834"/>
                                          </p:stCondLst>
                                        </p:cTn>
                                        <p:tgtEl>
                                          <p:spTgt spid="3">
                                            <p:txEl>
                                              <p:pRg st="7" end="7"/>
                                            </p:txEl>
                                          </p:spTgt>
                                        </p:tgtEl>
                                      </p:cBhvr>
                                      <p:to x="100000" y="100000"/>
                                    </p:animScale>
                                  </p:childTnLst>
                                </p:cTn>
                              </p:par>
                              <p:par>
                                <p:cTn id="133" presetID="26" presetClass="entr" presetSubtype="0" fill="hold" nodeType="withEffect">
                                  <p:stCondLst>
                                    <p:cond delay="0"/>
                                  </p:stCondLst>
                                  <p:childTnLst>
                                    <p:set>
                                      <p:cBhvr>
                                        <p:cTn id="134" dur="1" fill="hold">
                                          <p:stCondLst>
                                            <p:cond delay="0"/>
                                          </p:stCondLst>
                                        </p:cTn>
                                        <p:tgtEl>
                                          <p:spTgt spid="3">
                                            <p:txEl>
                                              <p:pRg st="8" end="8"/>
                                            </p:txEl>
                                          </p:spTgt>
                                        </p:tgtEl>
                                        <p:attrNameLst>
                                          <p:attrName>style.visibility</p:attrName>
                                        </p:attrNameLst>
                                      </p:cBhvr>
                                      <p:to>
                                        <p:strVal val="visible"/>
                                      </p:to>
                                    </p:set>
                                    <p:animEffect transition="in" filter="wipe(down)">
                                      <p:cBhvr>
                                        <p:cTn id="135" dur="580">
                                          <p:stCondLst>
                                            <p:cond delay="0"/>
                                          </p:stCondLst>
                                        </p:cTn>
                                        <p:tgtEl>
                                          <p:spTgt spid="3">
                                            <p:txEl>
                                              <p:pRg st="8" end="8"/>
                                            </p:txEl>
                                          </p:spTgt>
                                        </p:tgtEl>
                                      </p:cBhvr>
                                    </p:animEffect>
                                    <p:anim calcmode="lin" valueType="num">
                                      <p:cBhvr>
                                        <p:cTn id="136" dur="1822" tmFilter="0,0; 0.14,0.36; 0.43,0.73; 0.71,0.91; 1.0,1.0">
                                          <p:stCondLst>
                                            <p:cond delay="0"/>
                                          </p:stCondLst>
                                        </p:cTn>
                                        <p:tgtEl>
                                          <p:spTgt spid="3">
                                            <p:txEl>
                                              <p:pRg st="8" end="8"/>
                                            </p:txEl>
                                          </p:spTgt>
                                        </p:tgtEl>
                                        <p:attrNameLst>
                                          <p:attrName>ppt_x</p:attrName>
                                        </p:attrNameLst>
                                      </p:cBhvr>
                                      <p:tavLst>
                                        <p:tav tm="0">
                                          <p:val>
                                            <p:strVal val="#ppt_x-0.25"/>
                                          </p:val>
                                        </p:tav>
                                        <p:tav tm="100000">
                                          <p:val>
                                            <p:strVal val="#ppt_x"/>
                                          </p:val>
                                        </p:tav>
                                      </p:tavLst>
                                    </p:anim>
                                    <p:anim calcmode="lin" valueType="num">
                                      <p:cBhvr>
                                        <p:cTn id="137" dur="664" tmFilter="0.0,0.0; 0.25,0.07; 0.50,0.2; 0.75,0.467; 1.0,1.0">
                                          <p:stCondLst>
                                            <p:cond delay="0"/>
                                          </p:stCondLst>
                                        </p:cTn>
                                        <p:tgtEl>
                                          <p:spTgt spid="3">
                                            <p:txEl>
                                              <p:pRg st="8" end="8"/>
                                            </p:txEl>
                                          </p:spTgt>
                                        </p:tgtEl>
                                        <p:attrNameLst>
                                          <p:attrName>ppt_y</p:attrName>
                                        </p:attrNameLst>
                                      </p:cBhvr>
                                      <p:tavLst>
                                        <p:tav tm="0" fmla="#ppt_y-sin(pi*$)/3">
                                          <p:val>
                                            <p:fltVal val="0.5"/>
                                          </p:val>
                                        </p:tav>
                                        <p:tav tm="100000">
                                          <p:val>
                                            <p:fltVal val="1"/>
                                          </p:val>
                                        </p:tav>
                                      </p:tavLst>
                                    </p:anim>
                                    <p:anim calcmode="lin" valueType="num">
                                      <p:cBhvr>
                                        <p:cTn id="138" dur="664" tmFilter="0, 0; 0.125,0.2665; 0.25,0.4; 0.375,0.465; 0.5,0.5;  0.625,0.535; 0.75,0.6; 0.875,0.7335; 1,1">
                                          <p:stCondLst>
                                            <p:cond delay="664"/>
                                          </p:stCondLst>
                                        </p:cTn>
                                        <p:tgtEl>
                                          <p:spTgt spid="3">
                                            <p:txEl>
                                              <p:pRg st="8" end="8"/>
                                            </p:txEl>
                                          </p:spTgt>
                                        </p:tgtEl>
                                        <p:attrNameLst>
                                          <p:attrName>ppt_y</p:attrName>
                                        </p:attrNameLst>
                                      </p:cBhvr>
                                      <p:tavLst>
                                        <p:tav tm="0" fmla="#ppt_y-sin(pi*$)/9">
                                          <p:val>
                                            <p:fltVal val="0"/>
                                          </p:val>
                                        </p:tav>
                                        <p:tav tm="100000">
                                          <p:val>
                                            <p:fltVal val="1"/>
                                          </p:val>
                                        </p:tav>
                                      </p:tavLst>
                                    </p:anim>
                                    <p:anim calcmode="lin" valueType="num">
                                      <p:cBhvr>
                                        <p:cTn id="139" dur="332" tmFilter="0, 0; 0.125,0.2665; 0.25,0.4; 0.375,0.465; 0.5,0.5;  0.625,0.535; 0.75,0.6; 0.875,0.7335; 1,1">
                                          <p:stCondLst>
                                            <p:cond delay="1324"/>
                                          </p:stCondLst>
                                        </p:cTn>
                                        <p:tgtEl>
                                          <p:spTgt spid="3">
                                            <p:txEl>
                                              <p:pRg st="8" end="8"/>
                                            </p:txEl>
                                          </p:spTgt>
                                        </p:tgtEl>
                                        <p:attrNameLst>
                                          <p:attrName>ppt_y</p:attrName>
                                        </p:attrNameLst>
                                      </p:cBhvr>
                                      <p:tavLst>
                                        <p:tav tm="0" fmla="#ppt_y-sin(pi*$)/27">
                                          <p:val>
                                            <p:fltVal val="0"/>
                                          </p:val>
                                        </p:tav>
                                        <p:tav tm="100000">
                                          <p:val>
                                            <p:fltVal val="1"/>
                                          </p:val>
                                        </p:tav>
                                      </p:tavLst>
                                    </p:anim>
                                    <p:anim calcmode="lin" valueType="num">
                                      <p:cBhvr>
                                        <p:cTn id="140" dur="164" tmFilter="0, 0; 0.125,0.2665; 0.25,0.4; 0.375,0.465; 0.5,0.5;  0.625,0.535; 0.75,0.6; 0.875,0.7335; 1,1">
                                          <p:stCondLst>
                                            <p:cond delay="1656"/>
                                          </p:stCondLst>
                                        </p:cTn>
                                        <p:tgtEl>
                                          <p:spTgt spid="3">
                                            <p:txEl>
                                              <p:pRg st="8" end="8"/>
                                            </p:txEl>
                                          </p:spTgt>
                                        </p:tgtEl>
                                        <p:attrNameLst>
                                          <p:attrName>ppt_y</p:attrName>
                                        </p:attrNameLst>
                                      </p:cBhvr>
                                      <p:tavLst>
                                        <p:tav tm="0" fmla="#ppt_y-sin(pi*$)/81">
                                          <p:val>
                                            <p:fltVal val="0"/>
                                          </p:val>
                                        </p:tav>
                                        <p:tav tm="100000">
                                          <p:val>
                                            <p:fltVal val="1"/>
                                          </p:val>
                                        </p:tav>
                                      </p:tavLst>
                                    </p:anim>
                                    <p:animScale>
                                      <p:cBhvr>
                                        <p:cTn id="141" dur="26">
                                          <p:stCondLst>
                                            <p:cond delay="650"/>
                                          </p:stCondLst>
                                        </p:cTn>
                                        <p:tgtEl>
                                          <p:spTgt spid="3">
                                            <p:txEl>
                                              <p:pRg st="8" end="8"/>
                                            </p:txEl>
                                          </p:spTgt>
                                        </p:tgtEl>
                                      </p:cBhvr>
                                      <p:to x="100000" y="60000"/>
                                    </p:animScale>
                                    <p:animScale>
                                      <p:cBhvr>
                                        <p:cTn id="142" dur="166" decel="50000">
                                          <p:stCondLst>
                                            <p:cond delay="676"/>
                                          </p:stCondLst>
                                        </p:cTn>
                                        <p:tgtEl>
                                          <p:spTgt spid="3">
                                            <p:txEl>
                                              <p:pRg st="8" end="8"/>
                                            </p:txEl>
                                          </p:spTgt>
                                        </p:tgtEl>
                                      </p:cBhvr>
                                      <p:to x="100000" y="100000"/>
                                    </p:animScale>
                                    <p:animScale>
                                      <p:cBhvr>
                                        <p:cTn id="143" dur="26">
                                          <p:stCondLst>
                                            <p:cond delay="1312"/>
                                          </p:stCondLst>
                                        </p:cTn>
                                        <p:tgtEl>
                                          <p:spTgt spid="3">
                                            <p:txEl>
                                              <p:pRg st="8" end="8"/>
                                            </p:txEl>
                                          </p:spTgt>
                                        </p:tgtEl>
                                      </p:cBhvr>
                                      <p:to x="100000" y="80000"/>
                                    </p:animScale>
                                    <p:animScale>
                                      <p:cBhvr>
                                        <p:cTn id="144" dur="166" decel="50000">
                                          <p:stCondLst>
                                            <p:cond delay="1338"/>
                                          </p:stCondLst>
                                        </p:cTn>
                                        <p:tgtEl>
                                          <p:spTgt spid="3">
                                            <p:txEl>
                                              <p:pRg st="8" end="8"/>
                                            </p:txEl>
                                          </p:spTgt>
                                        </p:tgtEl>
                                      </p:cBhvr>
                                      <p:to x="100000" y="100000"/>
                                    </p:animScale>
                                    <p:animScale>
                                      <p:cBhvr>
                                        <p:cTn id="145" dur="26">
                                          <p:stCondLst>
                                            <p:cond delay="1642"/>
                                          </p:stCondLst>
                                        </p:cTn>
                                        <p:tgtEl>
                                          <p:spTgt spid="3">
                                            <p:txEl>
                                              <p:pRg st="8" end="8"/>
                                            </p:txEl>
                                          </p:spTgt>
                                        </p:tgtEl>
                                      </p:cBhvr>
                                      <p:to x="100000" y="90000"/>
                                    </p:animScale>
                                    <p:animScale>
                                      <p:cBhvr>
                                        <p:cTn id="146" dur="166" decel="50000">
                                          <p:stCondLst>
                                            <p:cond delay="1668"/>
                                          </p:stCondLst>
                                        </p:cTn>
                                        <p:tgtEl>
                                          <p:spTgt spid="3">
                                            <p:txEl>
                                              <p:pRg st="8" end="8"/>
                                            </p:txEl>
                                          </p:spTgt>
                                        </p:tgtEl>
                                      </p:cBhvr>
                                      <p:to x="100000" y="100000"/>
                                    </p:animScale>
                                    <p:animScale>
                                      <p:cBhvr>
                                        <p:cTn id="147" dur="26">
                                          <p:stCondLst>
                                            <p:cond delay="1808"/>
                                          </p:stCondLst>
                                        </p:cTn>
                                        <p:tgtEl>
                                          <p:spTgt spid="3">
                                            <p:txEl>
                                              <p:pRg st="8" end="8"/>
                                            </p:txEl>
                                          </p:spTgt>
                                        </p:tgtEl>
                                      </p:cBhvr>
                                      <p:to x="100000" y="95000"/>
                                    </p:animScale>
                                    <p:animScale>
                                      <p:cBhvr>
                                        <p:cTn id="148" dur="166" decel="50000">
                                          <p:stCondLst>
                                            <p:cond delay="1834"/>
                                          </p:stCondLst>
                                        </p:cTn>
                                        <p:tgtEl>
                                          <p:spTgt spid="3">
                                            <p:txEl>
                                              <p:pRg st="8" end="8"/>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6184FA60-56E6-4C39-B1D1-F8DA36DE1F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1DB6817-ED2A-44A9-8667-0BFC8C774DEF}"/>
              </a:ext>
            </a:extLst>
          </p:cNvPr>
          <p:cNvSpPr>
            <a:spLocks noGrp="1"/>
          </p:cNvSpPr>
          <p:nvPr>
            <p:ph idx="1"/>
          </p:nvPr>
        </p:nvSpPr>
        <p:spPr>
          <a:xfrm>
            <a:off x="804334" y="630827"/>
            <a:ext cx="5079631" cy="3845311"/>
          </a:xfrm>
        </p:spPr>
        <p:txBody>
          <a:bodyPr anchor="ctr">
            <a:normAutofit/>
          </a:bodyPr>
          <a:lstStyle/>
          <a:p>
            <a:pPr marL="0" indent="0">
              <a:buNone/>
            </a:pPr>
            <a:r>
              <a:rPr lang="en-GB" sz="2000" dirty="0"/>
              <a:t>Features </a:t>
            </a:r>
          </a:p>
          <a:p>
            <a:r>
              <a:rPr lang="en-GB" sz="2000" dirty="0"/>
              <a:t>Local </a:t>
            </a:r>
          </a:p>
          <a:p>
            <a:r>
              <a:rPr lang="en-GB" sz="2000" dirty="0"/>
              <a:t>Many aspects of security</a:t>
            </a:r>
          </a:p>
          <a:p>
            <a:r>
              <a:rPr lang="en-GB" sz="2000" dirty="0"/>
              <a:t>Radio and Mini Cameras on Uniform </a:t>
            </a:r>
          </a:p>
          <a:p>
            <a:r>
              <a:rPr lang="en-GB" sz="2000" dirty="0"/>
              <a:t>Diverse Staff</a:t>
            </a:r>
          </a:p>
          <a:p>
            <a:r>
              <a:rPr lang="en-GB" sz="2000" dirty="0"/>
              <a:t>Provide Security training </a:t>
            </a:r>
          </a:p>
        </p:txBody>
      </p:sp>
      <p:pic>
        <p:nvPicPr>
          <p:cNvPr id="28" name="Picture 27">
            <a:extLst>
              <a:ext uri="{FF2B5EF4-FFF2-40B4-BE49-F238E27FC236}">
                <a16:creationId xmlns:a16="http://schemas.microsoft.com/office/drawing/2014/main" id="{287356FD-82C7-4E0B-9494-355CAE397DA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alphaModFix amt="75000"/>
            <a:extLst>
              <a:ext uri="{28A0092B-C50C-407E-A947-70E740481C1C}">
                <a14:useLocalDpi xmlns:a14="http://schemas.microsoft.com/office/drawing/2010/main" val="0"/>
              </a:ext>
            </a:extLst>
          </a:blip>
          <a:srcRect r="62946" b="15805"/>
          <a:stretch/>
        </p:blipFill>
        <p:spPr>
          <a:xfrm rot="5400000" flipH="1" flipV="1">
            <a:off x="8887991" y="3553991"/>
            <a:ext cx="4517571" cy="2090448"/>
          </a:xfrm>
          <a:prstGeom prst="rect">
            <a:avLst/>
          </a:prstGeom>
          <a:noFill/>
        </p:spPr>
      </p:pic>
      <p:sp>
        <p:nvSpPr>
          <p:cNvPr id="2" name="Title 1">
            <a:extLst>
              <a:ext uri="{FF2B5EF4-FFF2-40B4-BE49-F238E27FC236}">
                <a16:creationId xmlns:a16="http://schemas.microsoft.com/office/drawing/2014/main" id="{999DA251-112A-4B11-AE09-F9572461A40D}"/>
              </a:ext>
            </a:extLst>
          </p:cNvPr>
          <p:cNvSpPr>
            <a:spLocks noGrp="1"/>
          </p:cNvSpPr>
          <p:nvPr>
            <p:ph type="title"/>
          </p:nvPr>
        </p:nvSpPr>
        <p:spPr>
          <a:xfrm>
            <a:off x="1001486" y="4771908"/>
            <a:ext cx="9845190" cy="1293028"/>
          </a:xfrm>
        </p:spPr>
        <p:txBody>
          <a:bodyPr>
            <a:normAutofit/>
          </a:bodyPr>
          <a:lstStyle/>
          <a:p>
            <a:pPr algn="l"/>
            <a:r>
              <a:rPr lang="en-US" b="1" dirty="0"/>
              <a:t>Features and benefits </a:t>
            </a:r>
            <a:endParaRPr lang="en-GB" b="1" dirty="0"/>
          </a:p>
        </p:txBody>
      </p:sp>
      <p:sp>
        <p:nvSpPr>
          <p:cNvPr id="4" name="TextBox 3">
            <a:extLst>
              <a:ext uri="{FF2B5EF4-FFF2-40B4-BE49-F238E27FC236}">
                <a16:creationId xmlns:a16="http://schemas.microsoft.com/office/drawing/2014/main" id="{5899A02A-3F38-4B0F-A6BA-4148042E23B3}"/>
              </a:ext>
            </a:extLst>
          </p:cNvPr>
          <p:cNvSpPr txBox="1"/>
          <p:nvPr/>
        </p:nvSpPr>
        <p:spPr>
          <a:xfrm>
            <a:off x="6096000" y="1455076"/>
            <a:ext cx="5671930" cy="2523768"/>
          </a:xfrm>
          <a:prstGeom prst="rect">
            <a:avLst/>
          </a:prstGeom>
          <a:noFill/>
        </p:spPr>
        <p:txBody>
          <a:bodyPr wrap="square" rtlCol="0">
            <a:spAutoFit/>
          </a:bodyPr>
          <a:lstStyle/>
          <a:p>
            <a:r>
              <a:rPr lang="en-GB" sz="2000" dirty="0"/>
              <a:t>Benefits </a:t>
            </a:r>
          </a:p>
          <a:p>
            <a:pPr marL="285750" indent="-285750">
              <a:buFont typeface="Arial" panose="020B0604020202020204" pitchFamily="34" charset="0"/>
              <a:buChar char="•"/>
            </a:pPr>
            <a:r>
              <a:rPr lang="en-GB" sz="2000" dirty="0"/>
              <a:t>Quick response</a:t>
            </a:r>
          </a:p>
          <a:p>
            <a:pPr marL="285750" indent="-285750">
              <a:buFont typeface="Arial" panose="020B0604020202020204" pitchFamily="34" charset="0"/>
              <a:buChar char="•"/>
            </a:pPr>
            <a:r>
              <a:rPr lang="en-GB" sz="2000" dirty="0"/>
              <a:t>We can cover different types of works for one company</a:t>
            </a:r>
          </a:p>
          <a:p>
            <a:pPr marL="285750" indent="-285750">
              <a:buFont typeface="Arial" panose="020B0604020202020204" pitchFamily="34" charset="0"/>
              <a:buChar char="•"/>
            </a:pPr>
            <a:r>
              <a:rPr lang="en-GB" sz="2000" dirty="0"/>
              <a:t>For more in-depth view</a:t>
            </a:r>
          </a:p>
          <a:p>
            <a:pPr marL="285750" indent="-285750">
              <a:buFont typeface="Arial" panose="020B0604020202020204" pitchFamily="34" charset="0"/>
              <a:buChar char="•"/>
            </a:pPr>
            <a:r>
              <a:rPr lang="en-GB" sz="2000" dirty="0"/>
              <a:t>For Diverse events </a:t>
            </a:r>
          </a:p>
          <a:p>
            <a:pPr marL="285750" indent="-285750">
              <a:buFont typeface="Arial" panose="020B0604020202020204" pitchFamily="34" charset="0"/>
              <a:buChar char="•"/>
            </a:pPr>
            <a:r>
              <a:rPr lang="en-GB" sz="2000" dirty="0"/>
              <a:t>More employees</a:t>
            </a:r>
          </a:p>
          <a:p>
            <a:endParaRPr lang="en-GB" dirty="0"/>
          </a:p>
        </p:txBody>
      </p:sp>
      <p:pic>
        <p:nvPicPr>
          <p:cNvPr id="6" name="Picture 5" descr="Icon&#10;&#10;Description automatically generated">
            <a:extLst>
              <a:ext uri="{FF2B5EF4-FFF2-40B4-BE49-F238E27FC236}">
                <a16:creationId xmlns:a16="http://schemas.microsoft.com/office/drawing/2014/main" id="{A1BFB633-74A7-4064-B58D-F07994967E0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682595" y="3978844"/>
            <a:ext cx="4165567" cy="2604655"/>
          </a:xfrm>
          <a:prstGeom prst="rect">
            <a:avLst/>
          </a:prstGeom>
        </p:spPr>
      </p:pic>
      <p:sp>
        <p:nvSpPr>
          <p:cNvPr id="7" name="TextBox 6">
            <a:extLst>
              <a:ext uri="{FF2B5EF4-FFF2-40B4-BE49-F238E27FC236}">
                <a16:creationId xmlns:a16="http://schemas.microsoft.com/office/drawing/2014/main" id="{B7E2E0D7-B31A-448A-8BDD-986B4F164230}"/>
              </a:ext>
            </a:extLst>
          </p:cNvPr>
          <p:cNvSpPr txBox="1"/>
          <p:nvPr/>
        </p:nvSpPr>
        <p:spPr>
          <a:xfrm>
            <a:off x="7682596" y="7496925"/>
            <a:ext cx="3405494" cy="369332"/>
          </a:xfrm>
          <a:prstGeom prst="rect">
            <a:avLst/>
          </a:prstGeom>
          <a:noFill/>
        </p:spPr>
        <p:txBody>
          <a:bodyPr wrap="square" rtlCol="0">
            <a:spAutoFit/>
          </a:bodyPr>
          <a:lstStyle/>
          <a:p>
            <a:r>
              <a:rPr lang="en-GB" sz="900">
                <a:hlinkClick r:id="rId4" tooltip="https://www.uscreditcardguide.com/credit-card-refer-friend-benefits-explained/"/>
              </a:rPr>
              <a:t>This Photo</a:t>
            </a:r>
            <a:r>
              <a:rPr lang="en-GB" sz="900"/>
              <a:t> by Unknown Author is licensed under </a:t>
            </a:r>
            <a:r>
              <a:rPr lang="en-GB" sz="900">
                <a:hlinkClick r:id="rId5" tooltip="https://creativecommons.org/licenses/by-nc-nd/3.0/"/>
              </a:rPr>
              <a:t>CC BY-NC-ND</a:t>
            </a:r>
            <a:endParaRPr lang="en-GB" sz="900"/>
          </a:p>
        </p:txBody>
      </p:sp>
    </p:spTree>
    <p:extLst>
      <p:ext uri="{BB962C8B-B14F-4D97-AF65-F5344CB8AC3E}">
        <p14:creationId xmlns:p14="http://schemas.microsoft.com/office/powerpoint/2010/main" val="3727599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4">
                                            <p:txEl>
                                              <p:pRg st="0" end="0"/>
                                            </p:txEl>
                                          </p:spTgt>
                                        </p:tgtEl>
                                        <p:attrNameLst>
                                          <p:attrName>style.visibility</p:attrName>
                                        </p:attrNameLst>
                                      </p:cBhvr>
                                      <p:to>
                                        <p:strVal val="visible"/>
                                      </p:to>
                                    </p:set>
                                    <p:anim calcmode="lin" valueType="num">
                                      <p:cBhvr additive="base">
                                        <p:cTn id="2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0" end="0"/>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4">
                                            <p:txEl>
                                              <p:pRg st="1" end="1"/>
                                            </p:txEl>
                                          </p:spTgt>
                                        </p:tgtEl>
                                        <p:attrNameLst>
                                          <p:attrName>style.visibility</p:attrName>
                                        </p:attrNameLst>
                                      </p:cBhvr>
                                      <p:to>
                                        <p:strVal val="visible"/>
                                      </p:to>
                                    </p:set>
                                    <p:anim calcmode="lin" valueType="num">
                                      <p:cBhvr additive="base">
                                        <p:cTn id="3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txEl>
                                              <p:pRg st="1" end="1"/>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4">
                                            <p:txEl>
                                              <p:pRg st="2" end="2"/>
                                            </p:txEl>
                                          </p:spTgt>
                                        </p:tgtEl>
                                        <p:attrNameLst>
                                          <p:attrName>style.visibility</p:attrName>
                                        </p:attrNameLst>
                                      </p:cBhvr>
                                      <p:to>
                                        <p:strVal val="visible"/>
                                      </p:to>
                                    </p:set>
                                    <p:anim calcmode="lin" valueType="num">
                                      <p:cBhvr additive="base">
                                        <p:cTn id="3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2" end="2"/>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4">
                                            <p:txEl>
                                              <p:pRg st="3" end="3"/>
                                            </p:txEl>
                                          </p:spTgt>
                                        </p:tgtEl>
                                        <p:attrNameLst>
                                          <p:attrName>style.visibility</p:attrName>
                                        </p:attrNameLst>
                                      </p:cBhvr>
                                      <p:to>
                                        <p:strVal val="visible"/>
                                      </p:to>
                                    </p:set>
                                    <p:anim calcmode="lin" valueType="num">
                                      <p:cBhvr additive="base">
                                        <p:cTn id="41"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4">
                                            <p:txEl>
                                              <p:pRg st="3" end="3"/>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4">
                                            <p:txEl>
                                              <p:pRg st="4" end="4"/>
                                            </p:txEl>
                                          </p:spTgt>
                                        </p:tgtEl>
                                        <p:attrNameLst>
                                          <p:attrName>style.visibility</p:attrName>
                                        </p:attrNameLst>
                                      </p:cBhvr>
                                      <p:to>
                                        <p:strVal val="visible"/>
                                      </p:to>
                                    </p:set>
                                    <p:anim calcmode="lin" valueType="num">
                                      <p:cBhvr additive="base">
                                        <p:cTn id="45"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4">
                                            <p:txEl>
                                              <p:pRg st="4" end="4"/>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4">
                                            <p:txEl>
                                              <p:pRg st="5" end="5"/>
                                            </p:txEl>
                                          </p:spTgt>
                                        </p:tgtEl>
                                        <p:attrNameLst>
                                          <p:attrName>style.visibility</p:attrName>
                                        </p:attrNameLst>
                                      </p:cBhvr>
                                      <p:to>
                                        <p:strVal val="visible"/>
                                      </p:to>
                                    </p:set>
                                    <p:anim calcmode="lin" valueType="num">
                                      <p:cBhvr additive="base">
                                        <p:cTn id="49"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C6EBE12-9B3E-43CB-B552-2C7A138537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2" name="Picture 11">
            <a:extLst>
              <a:ext uri="{FF2B5EF4-FFF2-40B4-BE49-F238E27FC236}">
                <a16:creationId xmlns:a16="http://schemas.microsoft.com/office/drawing/2014/main" id="{137465C4-4FD6-41C0-9B8F-23FDEF4244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3E1EDB0E-4040-4A52-8860-07CAC891A09D}"/>
              </a:ext>
            </a:extLst>
          </p:cNvPr>
          <p:cNvSpPr>
            <a:spLocks noGrp="1"/>
          </p:cNvSpPr>
          <p:nvPr>
            <p:ph type="title"/>
          </p:nvPr>
        </p:nvSpPr>
        <p:spPr>
          <a:xfrm>
            <a:off x="685800" y="764373"/>
            <a:ext cx="4753466" cy="1293028"/>
          </a:xfrm>
        </p:spPr>
        <p:txBody>
          <a:bodyPr>
            <a:normAutofit fontScale="90000"/>
          </a:bodyPr>
          <a:lstStyle/>
          <a:p>
            <a:r>
              <a:rPr lang="en-US" sz="7300" dirty="0">
                <a:solidFill>
                  <a:schemeClr val="bg1"/>
                </a:solidFill>
              </a:rPr>
              <a:t>USP</a:t>
            </a:r>
            <a:br>
              <a:rPr lang="en-US" sz="3100" dirty="0">
                <a:solidFill>
                  <a:schemeClr val="bg1"/>
                </a:solidFill>
              </a:rPr>
            </a:br>
            <a:r>
              <a:rPr lang="en-US" sz="2700" b="1" dirty="0">
                <a:solidFill>
                  <a:srgbClr val="FFFF00"/>
                </a:solidFill>
              </a:rPr>
              <a:t>u</a:t>
            </a:r>
            <a:r>
              <a:rPr lang="en-US" sz="2700" dirty="0">
                <a:solidFill>
                  <a:schemeClr val="bg1"/>
                </a:solidFill>
              </a:rPr>
              <a:t>nique </a:t>
            </a:r>
            <a:r>
              <a:rPr lang="en-US" sz="2700" b="1" dirty="0">
                <a:solidFill>
                  <a:srgbClr val="FF0000"/>
                </a:solidFill>
              </a:rPr>
              <a:t>s</a:t>
            </a:r>
            <a:r>
              <a:rPr lang="en-US" sz="2700" dirty="0">
                <a:solidFill>
                  <a:schemeClr val="bg1"/>
                </a:solidFill>
              </a:rPr>
              <a:t>elling </a:t>
            </a:r>
            <a:r>
              <a:rPr lang="en-US" sz="2700" b="1" dirty="0">
                <a:solidFill>
                  <a:srgbClr val="00B050"/>
                </a:solidFill>
              </a:rPr>
              <a:t>p</a:t>
            </a:r>
            <a:r>
              <a:rPr lang="en-US" sz="2700" dirty="0">
                <a:solidFill>
                  <a:schemeClr val="bg1"/>
                </a:solidFill>
              </a:rPr>
              <a:t>roposition </a:t>
            </a:r>
            <a:endParaRPr lang="en-GB" sz="3100" dirty="0">
              <a:solidFill>
                <a:schemeClr val="bg1"/>
              </a:solidFill>
            </a:endParaRPr>
          </a:p>
        </p:txBody>
      </p:sp>
      <p:sp>
        <p:nvSpPr>
          <p:cNvPr id="3" name="Content Placeholder 2">
            <a:extLst>
              <a:ext uri="{FF2B5EF4-FFF2-40B4-BE49-F238E27FC236}">
                <a16:creationId xmlns:a16="http://schemas.microsoft.com/office/drawing/2014/main" id="{63465F5E-DFF3-4107-9566-4B34D8DF10A8}"/>
              </a:ext>
            </a:extLst>
          </p:cNvPr>
          <p:cNvSpPr>
            <a:spLocks noGrp="1"/>
          </p:cNvSpPr>
          <p:nvPr>
            <p:ph idx="1"/>
          </p:nvPr>
        </p:nvSpPr>
        <p:spPr>
          <a:xfrm>
            <a:off x="685801" y="2194560"/>
            <a:ext cx="4753466" cy="4024125"/>
          </a:xfrm>
        </p:spPr>
        <p:txBody>
          <a:bodyPr>
            <a:normAutofit/>
          </a:bodyPr>
          <a:lstStyle/>
          <a:p>
            <a:endParaRPr lang="en-US" sz="1800" dirty="0">
              <a:solidFill>
                <a:schemeClr val="bg1"/>
              </a:solidFill>
            </a:endParaRPr>
          </a:p>
          <a:p>
            <a:pPr>
              <a:buFont typeface="Wingdings" panose="05000000000000000000" pitchFamily="2" charset="2"/>
              <a:buChar char="ü"/>
            </a:pPr>
            <a:r>
              <a:rPr lang="en-GB" sz="1800" dirty="0">
                <a:solidFill>
                  <a:schemeClr val="bg1"/>
                </a:solidFill>
              </a:rPr>
              <a:t>Having a radio connected to the police station.</a:t>
            </a:r>
            <a:br>
              <a:rPr lang="en-GB" sz="1800" dirty="0">
                <a:solidFill>
                  <a:schemeClr val="bg1"/>
                </a:solidFill>
              </a:rPr>
            </a:br>
            <a:endParaRPr lang="en-GB" sz="1800" dirty="0">
              <a:solidFill>
                <a:schemeClr val="bg1"/>
              </a:solidFill>
            </a:endParaRPr>
          </a:p>
          <a:p>
            <a:pPr>
              <a:buFont typeface="Wingdings" panose="05000000000000000000" pitchFamily="2" charset="2"/>
              <a:buChar char="ü"/>
            </a:pPr>
            <a:r>
              <a:rPr lang="en-GB" sz="1800" dirty="0">
                <a:solidFill>
                  <a:schemeClr val="bg1"/>
                </a:solidFill>
              </a:rPr>
              <a:t>We have both Males and Females to cater for different events and everyone’s needs (Religious/ Cultural Events)</a:t>
            </a:r>
          </a:p>
          <a:p>
            <a:pPr>
              <a:buFont typeface="Wingdings" panose="05000000000000000000" pitchFamily="2" charset="2"/>
              <a:buChar char="ü"/>
            </a:pPr>
            <a:r>
              <a:rPr lang="en-GB" sz="1800" dirty="0">
                <a:solidFill>
                  <a:schemeClr val="bg1"/>
                </a:solidFill>
              </a:rPr>
              <a:t>We have personal radios and camera’s connected to our uniforms for in-depth view.</a:t>
            </a:r>
          </a:p>
          <a:p>
            <a:pPr>
              <a:buFont typeface="Wingdings" panose="05000000000000000000" pitchFamily="2" charset="2"/>
              <a:buChar char="ü"/>
            </a:pPr>
            <a:endParaRPr lang="en-GB" sz="1800" dirty="0">
              <a:solidFill>
                <a:schemeClr val="bg1"/>
              </a:solidFill>
            </a:endParaRPr>
          </a:p>
        </p:txBody>
      </p:sp>
      <p:sp useBgFill="1">
        <p:nvSpPr>
          <p:cNvPr id="14" name="Rounded Rectangle 14">
            <a:extLst>
              <a:ext uri="{FF2B5EF4-FFF2-40B4-BE49-F238E27FC236}">
                <a16:creationId xmlns:a16="http://schemas.microsoft.com/office/drawing/2014/main" id="{AF2529C0-FA6B-474D-B1E5-73BA7011F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1066164"/>
            <a:ext cx="5305958" cy="5148371"/>
          </a:xfrm>
          <a:prstGeom prst="roundRect">
            <a:avLst>
              <a:gd name="adj" fmla="val 2403"/>
            </a:avLst>
          </a:prstGeom>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6" descr="Handshake">
            <a:extLst>
              <a:ext uri="{FF2B5EF4-FFF2-40B4-BE49-F238E27FC236}">
                <a16:creationId xmlns:a16="http://schemas.microsoft.com/office/drawing/2014/main" id="{05706ED6-0F1A-4EC3-83A1-6C4950CFA37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445194" y="1336566"/>
            <a:ext cx="4607567" cy="4607567"/>
          </a:xfrm>
          <a:prstGeom prst="rect">
            <a:avLst/>
          </a:prstGeom>
        </p:spPr>
      </p:pic>
    </p:spTree>
    <p:extLst>
      <p:ext uri="{BB962C8B-B14F-4D97-AF65-F5344CB8AC3E}">
        <p14:creationId xmlns:p14="http://schemas.microsoft.com/office/powerpoint/2010/main" val="403987103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anim calcmode="lin" valueType="num">
                                      <p:cBhvr>
                                        <p:cTn id="8" dur="20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1" end="1"/>
                                            </p:txEl>
                                          </p:spTgt>
                                        </p:tgtEl>
                                        <p:attrNameLst>
                                          <p:attrName>ppt_h</p:attrName>
                                        </p:attrNameLst>
                                      </p:cBhvr>
                                      <p:tavLst>
                                        <p:tav tm="0">
                                          <p:val>
                                            <p:strVal val="#ppt_h"/>
                                          </p:val>
                                        </p:tav>
                                        <p:tav tm="100000">
                                          <p:val>
                                            <p:strVal val="#ppt_h"/>
                                          </p:val>
                                        </p:tav>
                                      </p:tavLst>
                                    </p:anim>
                                  </p:childTnLst>
                                </p:cTn>
                              </p:par>
                              <p:par>
                                <p:cTn id="10" presetID="45"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2000"/>
                                        <p:tgtEl>
                                          <p:spTgt spid="3">
                                            <p:txEl>
                                              <p:pRg st="2" end="2"/>
                                            </p:txEl>
                                          </p:spTgt>
                                        </p:tgtEl>
                                      </p:cBhvr>
                                    </p:animEffect>
                                    <p:anim calcmode="lin" valueType="num">
                                      <p:cBhvr>
                                        <p:cTn id="13"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14" dur="2000" fill="hold"/>
                                        <p:tgtEl>
                                          <p:spTgt spid="3">
                                            <p:txEl>
                                              <p:pRg st="2" end="2"/>
                                            </p:txEl>
                                          </p:spTgt>
                                        </p:tgtEl>
                                        <p:attrNameLst>
                                          <p:attrName>ppt_h</p:attrName>
                                        </p:attrNameLst>
                                      </p:cBhvr>
                                      <p:tavLst>
                                        <p:tav tm="0">
                                          <p:val>
                                            <p:strVal val="#ppt_h"/>
                                          </p:val>
                                        </p:tav>
                                        <p:tav tm="100000">
                                          <p:val>
                                            <p:strVal val="#ppt_h"/>
                                          </p:val>
                                        </p:tav>
                                      </p:tavLst>
                                    </p:anim>
                                  </p:childTnLst>
                                </p:cTn>
                              </p:par>
                              <p:par>
                                <p:cTn id="15" presetID="45"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2000"/>
                                        <p:tgtEl>
                                          <p:spTgt spid="3">
                                            <p:txEl>
                                              <p:pRg st="3" end="3"/>
                                            </p:txEl>
                                          </p:spTgt>
                                        </p:tgtEl>
                                      </p:cBhvr>
                                    </p:animEffect>
                                    <p:anim calcmode="lin" valueType="num">
                                      <p:cBhvr>
                                        <p:cTn id="18" dur="2000" fill="hold"/>
                                        <p:tgtEl>
                                          <p:spTgt spid="3">
                                            <p:txEl>
                                              <p:pRg st="3" end="3"/>
                                            </p:txEl>
                                          </p:spTgt>
                                        </p:tgtEl>
                                        <p:attrNameLst>
                                          <p:attrName>ppt_w</p:attrName>
                                        </p:attrNameLst>
                                      </p:cBhvr>
                                      <p:tavLst>
                                        <p:tav tm="0" fmla="#ppt_w*sin(2.5*pi*$)">
                                          <p:val>
                                            <p:fltVal val="0"/>
                                          </p:val>
                                        </p:tav>
                                        <p:tav tm="100000">
                                          <p:val>
                                            <p:fltVal val="1"/>
                                          </p:val>
                                        </p:tav>
                                      </p:tavLst>
                                    </p:anim>
                                    <p:anim calcmode="lin" valueType="num">
                                      <p:cBhvr>
                                        <p:cTn id="19" dur="2000" fill="hold"/>
                                        <p:tgtEl>
                                          <p:spTgt spid="3">
                                            <p:txEl>
                                              <p:pRg st="3" end="3"/>
                                            </p:txEl>
                                          </p:spTgt>
                                        </p:tgtEl>
                                        <p:attrNameLst>
                                          <p:attrName>ppt_h</p:attrName>
                                        </p:attrNameLst>
                                      </p:cBhvr>
                                      <p:tavLst>
                                        <p:tav tm="0">
                                          <p:val>
                                            <p:strVal val="#ppt_h"/>
                                          </p:val>
                                        </p:tav>
                                        <p:tav tm="100000">
                                          <p:val>
                                            <p:strVal val="#ppt_h"/>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B9F7E-B27E-4F86-9E40-866BD283292F}"/>
              </a:ext>
            </a:extLst>
          </p:cNvPr>
          <p:cNvSpPr>
            <a:spLocks noGrp="1"/>
          </p:cNvSpPr>
          <p:nvPr>
            <p:ph type="title"/>
          </p:nvPr>
        </p:nvSpPr>
        <p:spPr>
          <a:xfrm>
            <a:off x="2895600" y="764373"/>
            <a:ext cx="8610600" cy="1293028"/>
          </a:xfrm>
        </p:spPr>
        <p:txBody>
          <a:bodyPr>
            <a:normAutofit/>
          </a:bodyPr>
          <a:lstStyle/>
          <a:p>
            <a:r>
              <a:rPr lang="en-GB" sz="4800" b="1" dirty="0"/>
              <a:t>SWOT </a:t>
            </a:r>
          </a:p>
        </p:txBody>
      </p:sp>
      <p:sp>
        <p:nvSpPr>
          <p:cNvPr id="29" name="Content Placeholder 2">
            <a:extLst>
              <a:ext uri="{FF2B5EF4-FFF2-40B4-BE49-F238E27FC236}">
                <a16:creationId xmlns:a16="http://schemas.microsoft.com/office/drawing/2014/main" id="{FAF4A9BE-71DB-4FB8-BA04-FB79A2D7A8D8}"/>
              </a:ext>
            </a:extLst>
          </p:cNvPr>
          <p:cNvSpPr>
            <a:spLocks noGrp="1"/>
          </p:cNvSpPr>
          <p:nvPr>
            <p:ph idx="1"/>
          </p:nvPr>
        </p:nvSpPr>
        <p:spPr>
          <a:xfrm>
            <a:off x="677333" y="1409076"/>
            <a:ext cx="5816600" cy="4809610"/>
          </a:xfrm>
        </p:spPr>
        <p:txBody>
          <a:bodyPr>
            <a:normAutofit fontScale="77500" lnSpcReduction="20000"/>
          </a:bodyPr>
          <a:lstStyle/>
          <a:p>
            <a:pPr marL="0" indent="0">
              <a:buNone/>
            </a:pPr>
            <a:r>
              <a:rPr lang="en-GB" sz="2600" b="1" dirty="0"/>
              <a:t>Strength </a:t>
            </a:r>
          </a:p>
          <a:p>
            <a:r>
              <a:rPr lang="en-GB" sz="2600" dirty="0"/>
              <a:t>Local </a:t>
            </a:r>
          </a:p>
          <a:p>
            <a:r>
              <a:rPr lang="en-GB" sz="2600" dirty="0"/>
              <a:t>Team work </a:t>
            </a:r>
          </a:p>
          <a:p>
            <a:endParaRPr lang="en-GB" sz="2600" dirty="0"/>
          </a:p>
          <a:p>
            <a:pPr marL="0" indent="0">
              <a:buNone/>
            </a:pPr>
            <a:r>
              <a:rPr lang="en-GB" sz="2600" b="1" dirty="0"/>
              <a:t>Weaknesses</a:t>
            </a:r>
          </a:p>
          <a:p>
            <a:r>
              <a:rPr lang="en-GB" sz="2600" dirty="0"/>
              <a:t>Vulnerability</a:t>
            </a:r>
          </a:p>
          <a:p>
            <a:pPr marL="285750" indent="-285750">
              <a:buFont typeface="Arial" panose="020B0604020202020204" pitchFamily="34" charset="0"/>
              <a:buChar char="•"/>
            </a:pPr>
            <a:r>
              <a:rPr lang="en-GB" sz="2600" dirty="0"/>
              <a:t>No reviews</a:t>
            </a:r>
          </a:p>
          <a:p>
            <a:pPr marL="0" indent="0">
              <a:buNone/>
            </a:pPr>
            <a:endParaRPr lang="en-GB" sz="2600" dirty="0"/>
          </a:p>
          <a:p>
            <a:pPr marL="0" indent="0">
              <a:buNone/>
            </a:pPr>
            <a:r>
              <a:rPr lang="en-GB" sz="2600" b="1" dirty="0"/>
              <a:t>Opportunities</a:t>
            </a:r>
          </a:p>
          <a:p>
            <a:pPr marL="285750" indent="-285750"/>
            <a:r>
              <a:rPr lang="en-GB" sz="2600" dirty="0"/>
              <a:t>Expand business in the future</a:t>
            </a:r>
          </a:p>
          <a:p>
            <a:pPr marL="0" indent="0">
              <a:buNone/>
            </a:pPr>
            <a:endParaRPr lang="en-GB" sz="2600" dirty="0"/>
          </a:p>
          <a:p>
            <a:pPr marL="0" indent="0">
              <a:buNone/>
            </a:pPr>
            <a:r>
              <a:rPr lang="en-GB" sz="2600" b="1" dirty="0"/>
              <a:t>Threads</a:t>
            </a:r>
          </a:p>
          <a:p>
            <a:r>
              <a:rPr lang="en-GB" sz="2600" dirty="0"/>
              <a:t>Loss of key staff</a:t>
            </a:r>
          </a:p>
          <a:p>
            <a:pPr marL="0" indent="0">
              <a:buNone/>
            </a:pPr>
            <a:br>
              <a:rPr lang="en-GB" sz="1000" b="1" dirty="0"/>
            </a:br>
            <a:endParaRPr lang="en-GB" sz="1000" dirty="0"/>
          </a:p>
        </p:txBody>
      </p:sp>
      <p:pic>
        <p:nvPicPr>
          <p:cNvPr id="18" name="Picture 17" descr="Padlock on computer motherboard">
            <a:extLst>
              <a:ext uri="{FF2B5EF4-FFF2-40B4-BE49-F238E27FC236}">
                <a16:creationId xmlns:a16="http://schemas.microsoft.com/office/drawing/2014/main" id="{5C80C7E2-0D21-4469-B018-87A840F34FD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85000" y="2583466"/>
            <a:ext cx="4521200" cy="3017901"/>
          </a:xfrm>
          <a:prstGeom prst="rect">
            <a:avLst/>
          </a:prstGeom>
        </p:spPr>
      </p:pic>
    </p:spTree>
    <p:extLst>
      <p:ext uri="{BB962C8B-B14F-4D97-AF65-F5344CB8AC3E}">
        <p14:creationId xmlns:p14="http://schemas.microsoft.com/office/powerpoint/2010/main" val="42735822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184FA60-56E6-4C39-B1D1-F8DA36DE1F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E72BB3A-054C-49FC-95EE-492514825121}"/>
              </a:ext>
            </a:extLst>
          </p:cNvPr>
          <p:cNvSpPr>
            <a:spLocks noGrp="1"/>
          </p:cNvSpPr>
          <p:nvPr>
            <p:ph idx="1"/>
          </p:nvPr>
        </p:nvSpPr>
        <p:spPr>
          <a:xfrm>
            <a:off x="804334" y="630827"/>
            <a:ext cx="9222535" cy="4330917"/>
          </a:xfrm>
        </p:spPr>
        <p:txBody>
          <a:bodyPr anchor="ctr">
            <a:normAutofit fontScale="70000" lnSpcReduction="20000"/>
          </a:bodyPr>
          <a:lstStyle/>
          <a:p>
            <a:r>
              <a:rPr lang="en-US" sz="1300" b="1" dirty="0">
                <a:effectLst/>
                <a:latin typeface="+mj-lt"/>
                <a:ea typeface="MS Mincho" panose="02020609040205080304" pitchFamily="49" charset="-128"/>
                <a:cs typeface="Calibri" panose="020F0502020204030204" pitchFamily="34" charset="0"/>
              </a:rPr>
              <a:t>Welsh, R., (2021). [online] Rhyswelsh.com. Available at: &lt;https://www.rhyswelsh.com/graphic-design-cardiff/brochure&gt; [Accessed 15 March 2022].</a:t>
            </a:r>
            <a:endParaRPr lang="en-GB" sz="1300" b="1" dirty="0">
              <a:effectLst/>
              <a:latin typeface="+mj-lt"/>
              <a:ea typeface="MS Mincho" panose="02020609040205080304" pitchFamily="49" charset="-128"/>
              <a:cs typeface="Times New Roman" panose="02020603050405020304" pitchFamily="18" charset="0"/>
            </a:endParaRPr>
          </a:p>
          <a:p>
            <a:r>
              <a:rPr lang="en-US" sz="1300" b="1" dirty="0">
                <a:effectLst/>
                <a:latin typeface="+mj-lt"/>
                <a:ea typeface="MS Mincho" panose="02020609040205080304" pitchFamily="49" charset="-128"/>
                <a:cs typeface="Calibri" panose="020F0502020204030204" pitchFamily="34" charset="0"/>
              </a:rPr>
              <a:t>E Wright, J., (2022). Business Card Printing Cardiff - John E Wright. [online] John E Wright |. Available at: &lt;https://www.johnewright.com/business-card-printing-cardiff/&gt; [Accessed 15 March 2022].</a:t>
            </a:r>
            <a:endParaRPr lang="en-GB" sz="1300" b="1" dirty="0">
              <a:effectLst/>
              <a:latin typeface="+mj-lt"/>
              <a:ea typeface="MS Mincho" panose="02020609040205080304" pitchFamily="49" charset="-128"/>
              <a:cs typeface="Times New Roman" panose="02020603050405020304" pitchFamily="18" charset="0"/>
            </a:endParaRPr>
          </a:p>
          <a:p>
            <a:r>
              <a:rPr lang="en-US" sz="1300" b="1" dirty="0">
                <a:effectLst/>
                <a:latin typeface="+mj-lt"/>
                <a:ea typeface="MS Mincho" panose="02020609040205080304" pitchFamily="49" charset="-128"/>
                <a:cs typeface="Calibri" panose="020F0502020204030204" pitchFamily="34" charset="0"/>
              </a:rPr>
              <a:t>Court, T., (2022). Google Maps. [online] Google.com. Available at: &lt;https://www.google.com/maps/place/Temple+Court,+13A+Cathedral+Rd,+Cardiff+CF11+9HA/@51.4827438,-3.1930825,17z/data=!3m1!4b1!4m5!3m4!1s0x486e1ca62f572229:0x3feeff770a355a77!8m2!3d51.4827405!4d-3.1908885&gt; [Accessed 16 March 2022]. </a:t>
            </a:r>
          </a:p>
          <a:p>
            <a:r>
              <a:rPr lang="en-US" sz="1300" b="1" dirty="0">
                <a:effectLst/>
                <a:latin typeface="+mj-lt"/>
                <a:ea typeface="MS Mincho" panose="02020609040205080304" pitchFamily="49" charset="-128"/>
                <a:cs typeface="Calibri" panose="020F0502020204030204" pitchFamily="34" charset="0"/>
              </a:rPr>
              <a:t>Maki, M., (2022). Microsoft Forms. [online] Forms.office.com. Available at: &lt;https://forms.office.com/Pages/ResponsePage.aspx?id=-REPTm4EBUWcuNshUjEeIc7sFyCV3QRBmvPZegj5-_FUREQ3TEE4SVZUOFhZM1g5MFBHR1lUSUdUWi4u&gt; [Accessed 17 March 2022].</a:t>
            </a:r>
            <a:endParaRPr lang="en-GB" sz="1300" b="1" dirty="0">
              <a:effectLst/>
              <a:latin typeface="+mj-lt"/>
              <a:ea typeface="MS Mincho" panose="02020609040205080304" pitchFamily="49" charset="-128"/>
              <a:cs typeface="Times New Roman" panose="02020603050405020304" pitchFamily="18" charset="0"/>
            </a:endParaRPr>
          </a:p>
          <a:p>
            <a:r>
              <a:rPr lang="en-US" sz="1300" b="1" dirty="0">
                <a:effectLst/>
                <a:latin typeface="+mj-lt"/>
                <a:ea typeface="MS Mincho" panose="02020609040205080304" pitchFamily="49" charset="-128"/>
                <a:cs typeface="Calibri" panose="020F0502020204030204" pitchFamily="34" charset="0"/>
              </a:rPr>
              <a:t>Russell, M., (2021). Security Industry Authority. [online] GOV.UK. Available at: &lt;https://www.gov.uk/government/organisations/security-industry-authority&gt; [Accessed 17 March 2022]. </a:t>
            </a:r>
            <a:endParaRPr lang="en-GB" sz="1300" b="1" dirty="0">
              <a:effectLst/>
              <a:latin typeface="+mj-lt"/>
              <a:ea typeface="MS Mincho" panose="02020609040205080304" pitchFamily="49" charset="-128"/>
              <a:cs typeface="Times New Roman" panose="02020603050405020304" pitchFamily="18" charset="0"/>
            </a:endParaRPr>
          </a:p>
          <a:p>
            <a:r>
              <a:rPr lang="en-US" sz="1300" b="1" dirty="0">
                <a:effectLst/>
                <a:latin typeface="+mj-lt"/>
                <a:ea typeface="MS Mincho" panose="02020609040205080304" pitchFamily="49" charset="-128"/>
                <a:cs typeface="Calibri" panose="020F0502020204030204" pitchFamily="34" charset="0"/>
              </a:rPr>
              <a:t> Tie, B., (2021). [online]</a:t>
            </a:r>
            <a:r>
              <a:rPr lang="en-US" sz="1300" b="1" i="1" dirty="0">
                <a:effectLst/>
                <a:latin typeface="+mj-lt"/>
                <a:ea typeface="MS Mincho" panose="02020609040205080304" pitchFamily="49" charset="-128"/>
                <a:cs typeface="Calibri" panose="020F0502020204030204" pitchFamily="34" charset="0"/>
              </a:rPr>
              <a:t> Amazon.co.uk. </a:t>
            </a:r>
            <a:r>
              <a:rPr lang="en-US" sz="1300" b="1" dirty="0">
                <a:effectLst/>
                <a:latin typeface="+mj-lt"/>
                <a:ea typeface="MS Mincho" panose="02020609040205080304" pitchFamily="49" charset="-128"/>
                <a:cs typeface="Calibri" panose="020F0502020204030204" pitchFamily="34" charset="0"/>
              </a:rPr>
              <a:t>Available at: &lt;https://www.amazon.co.uk/Black-Security-Workwear-Funeral-Tie/dp/B09H7T9MGQ/ref=asc_df_B09H7T9MGQ/?tag=googshopuk-21&amp;linkCode=df0&amp;hvadid=554387894623&amp;hvpos=&amp;hvnetw=g&amp;hvrand=3234056590368378997&amp;hvpone=&amp;hvptwo=&amp;hvqmt=&amp;hvdev=c&amp;hvdvcmdl=&amp;hvlocint=&amp;hvlocphy=9045353&amp;hvtargid=pla-1458964404475&amp;psc=1&gt; [Accessed 14 March 2022].</a:t>
            </a:r>
            <a:endParaRPr lang="en-GB" sz="1300" b="1" dirty="0">
              <a:effectLst/>
              <a:latin typeface="+mj-lt"/>
              <a:ea typeface="MS Mincho" panose="02020609040205080304" pitchFamily="49" charset="-128"/>
              <a:cs typeface="Times New Roman" panose="02020603050405020304" pitchFamily="18" charset="0"/>
            </a:endParaRPr>
          </a:p>
          <a:p>
            <a:r>
              <a:rPr lang="en-US" sz="1300" b="1" dirty="0">
                <a:effectLst/>
                <a:latin typeface="+mj-lt"/>
                <a:ea typeface="MS Mincho" panose="02020609040205080304" pitchFamily="49" charset="-128"/>
                <a:cs typeface="Calibri" panose="020F0502020204030204" pitchFamily="34" charset="0"/>
              </a:rPr>
              <a:t>Tie, T., (2019). [online] Amazon.co.uk. Available at: &lt;https://www.amazon.co.uk/TopTie-Waiter-Uniform-Supermarket-Volunteer/dp/B071P96KX7/ref=asc_df_B071P96KX7/?tag=googshopuk-21&amp;linkCode=df0&amp;hvadid=556101798148&amp;hvpos=&amp;hvnetw=g&amp;hvrand=10706596467991636685&amp;hvpone=&amp;hvptwo=&amp;hvqmt=&amp;hvdev=c&amp;hvdvcmdl=&amp;hvlocint=&amp;hvlocphy=9045353&amp;hvtargid=pla-803204426069&amp;psc=1&gt; [Accessed 17 March 2022].</a:t>
            </a:r>
          </a:p>
          <a:p>
            <a:r>
              <a:rPr lang="en-US" sz="1300" b="0" i="0" dirty="0">
                <a:effectLst/>
                <a:latin typeface="+mj-lt"/>
              </a:rPr>
              <a:t>Ciotti, G., 2014. </a:t>
            </a:r>
            <a:r>
              <a:rPr lang="en-US" sz="1300" b="0" i="1" dirty="0">
                <a:effectLst/>
                <a:latin typeface="+mj-lt"/>
              </a:rPr>
              <a:t>Sign in to your account</a:t>
            </a:r>
            <a:r>
              <a:rPr lang="en-US" sz="1300" b="0" i="0" dirty="0">
                <a:effectLst/>
                <a:latin typeface="+mj-lt"/>
              </a:rPr>
              <a:t>. [online] Uowtsd.sharepoint.com. Available at: &lt;https://uowtsd.sharepoint.com/teams/DigitalSkillsResearchMethodsCohort11_GRP/Shared%20Documents/Forms/AllItems.aspx?id=%2Fteams%2FDigitalSkillsResearchMethodsCohort11%5FGRP%2FShared%20Documents%2FGeneral%2Fpsychologycolormarketingbranding%5Fentrepreneur%2Epdf&amp;parent=%2Fteams%2FDigitalSkillsResearchMethodsCohort11%5FGRP%2FShared%20Documents%2FGeneral&gt; [Accessed 22 March 2022].</a:t>
            </a:r>
          </a:p>
          <a:p>
            <a:r>
              <a:rPr lang="en-US" sz="1300" b="1" dirty="0">
                <a:effectLst/>
                <a:latin typeface="+mj-lt"/>
                <a:ea typeface="MS Mincho" panose="02020609040205080304" pitchFamily="49" charset="-128"/>
                <a:cs typeface="Times New Roman" panose="02020603050405020304" pitchFamily="18" charset="0"/>
              </a:rPr>
              <a:t>Cars, M., (2021). BMW X5 3.0sd | eBay. [online] eBay. Available at: &lt;https://www.ebay.co.uk/itm/393995426599?hash=item5bbbf51b27:g:wLcAAOSwyIFiNx~p&gt; [Accessed 16 March 2022].</a:t>
            </a:r>
          </a:p>
          <a:p>
            <a:r>
              <a:rPr lang="en-US" sz="1300" b="1" dirty="0">
                <a:effectLst/>
                <a:latin typeface="+mj-lt"/>
                <a:ea typeface="MS Mincho" panose="02020609040205080304" pitchFamily="49" charset="-128"/>
                <a:cs typeface="Calibri" panose="020F0502020204030204" pitchFamily="34" charset="0"/>
              </a:rPr>
              <a:t>Smith, W., (2020). WHSmith Black Lever Arch File | WHSmith. [online] 'WHSmith. Available at: &lt;https://www.whsmith.co.uk/products/whsmith-black-lever-arch-file/5013872035662.html?gclid=EAIaIQobChMIns2zp4vY9gIViOvtCh0w4wuuEAQYAiABEgIQc_D_BwE&amp;gclsrc=aw.ds&gt; [Accessed 16 March 2022].</a:t>
            </a:r>
            <a:endParaRPr lang="en-GB" sz="1300" b="1" dirty="0">
              <a:effectLst/>
              <a:latin typeface="+mj-lt"/>
              <a:ea typeface="MS Mincho" panose="02020609040205080304" pitchFamily="49" charset="-128"/>
              <a:cs typeface="Times New Roman" panose="02020603050405020304" pitchFamily="18" charset="0"/>
            </a:endParaRPr>
          </a:p>
        </p:txBody>
      </p:sp>
      <p:pic>
        <p:nvPicPr>
          <p:cNvPr id="19" name="Picture 18">
            <a:extLst>
              <a:ext uri="{FF2B5EF4-FFF2-40B4-BE49-F238E27FC236}">
                <a16:creationId xmlns:a16="http://schemas.microsoft.com/office/drawing/2014/main" id="{287356FD-82C7-4E0B-9494-355CAE397DA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alphaModFix amt="75000"/>
            <a:extLst>
              <a:ext uri="{28A0092B-C50C-407E-A947-70E740481C1C}">
                <a14:useLocalDpi xmlns:a14="http://schemas.microsoft.com/office/drawing/2010/main" val="0"/>
              </a:ext>
            </a:extLst>
          </a:blip>
          <a:srcRect r="62946" b="15805"/>
          <a:stretch/>
        </p:blipFill>
        <p:spPr>
          <a:xfrm rot="5400000" flipH="1" flipV="1">
            <a:off x="8887991" y="3553991"/>
            <a:ext cx="4517571" cy="2090448"/>
          </a:xfrm>
          <a:prstGeom prst="rect">
            <a:avLst/>
          </a:prstGeom>
          <a:noFill/>
        </p:spPr>
      </p:pic>
      <p:sp>
        <p:nvSpPr>
          <p:cNvPr id="2" name="Title 1">
            <a:extLst>
              <a:ext uri="{FF2B5EF4-FFF2-40B4-BE49-F238E27FC236}">
                <a16:creationId xmlns:a16="http://schemas.microsoft.com/office/drawing/2014/main" id="{C209CE34-54C9-4780-A67C-365F0E6EFAEE}"/>
              </a:ext>
            </a:extLst>
          </p:cNvPr>
          <p:cNvSpPr>
            <a:spLocks noGrp="1"/>
          </p:cNvSpPr>
          <p:nvPr>
            <p:ph type="title"/>
          </p:nvPr>
        </p:nvSpPr>
        <p:spPr>
          <a:xfrm>
            <a:off x="1001486" y="4771908"/>
            <a:ext cx="9845190" cy="1293028"/>
          </a:xfrm>
        </p:spPr>
        <p:txBody>
          <a:bodyPr>
            <a:normAutofit/>
          </a:bodyPr>
          <a:lstStyle/>
          <a:p>
            <a:pPr algn="l"/>
            <a:r>
              <a:rPr lang="en-US" dirty="0"/>
              <a:t>references</a:t>
            </a:r>
            <a:endParaRPr lang="en-GB" dirty="0"/>
          </a:p>
        </p:txBody>
      </p:sp>
    </p:spTree>
    <p:extLst>
      <p:ext uri="{BB962C8B-B14F-4D97-AF65-F5344CB8AC3E}">
        <p14:creationId xmlns:p14="http://schemas.microsoft.com/office/powerpoint/2010/main" val="3414458294"/>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6139</TotalTime>
  <Words>1764</Words>
  <Application>Microsoft Office PowerPoint</Application>
  <PresentationFormat>Widescreen</PresentationFormat>
  <Paragraphs>160</Paragraphs>
  <Slides>16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Century Gothic</vt:lpstr>
      <vt:lpstr>Wingdings</vt:lpstr>
      <vt:lpstr>Vapor Trail</vt:lpstr>
      <vt:lpstr>MOHAMMED MAKI  2021902 22/03/2022 UWTSD Managing Enterprise In the 21st Century BMSw4006 BUSINESS PLAN PRESENTATION </vt:lpstr>
      <vt:lpstr> Keep It Secure</vt:lpstr>
      <vt:lpstr>Overview </vt:lpstr>
      <vt:lpstr>PowerPoint Presentation</vt:lpstr>
      <vt:lpstr>Aims </vt:lpstr>
      <vt:lpstr>PowerPoint Presentation</vt:lpstr>
      <vt:lpstr>PowerPoint Presentation</vt:lpstr>
      <vt:lpstr>Market Strategy  </vt:lpstr>
      <vt:lpstr>Our business Card</vt:lpstr>
      <vt:lpstr>Our business brochure</vt:lpstr>
      <vt:lpstr>Market Research</vt:lpstr>
      <vt:lpstr>Target Market </vt:lpstr>
      <vt:lpstr>Features and benefits </vt:lpstr>
      <vt:lpstr>USP unique selling proposition </vt:lpstr>
      <vt:lpstr>SWOT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Keep It Secure</dc:title>
  <dc:creator>Mohammed Mahir Maki (2021902)</dc:creator>
  <cp:lastModifiedBy>Mohammed Mahir Maki (2021902)</cp:lastModifiedBy>
  <cp:revision>11</cp:revision>
  <dcterms:created xsi:type="dcterms:W3CDTF">2022-03-03T21:05:40Z</dcterms:created>
  <dcterms:modified xsi:type="dcterms:W3CDTF">2022-03-22T03:17:25Z</dcterms:modified>
</cp:coreProperties>
</file>