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58" r:id="rId4"/>
    <p:sldId id="259" r:id="rId5"/>
    <p:sldId id="260"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926" autoAdjust="0"/>
    <p:restoredTop sz="94660"/>
  </p:normalViewPr>
  <p:slideViewPr>
    <p:cSldViewPr snapToGrid="0">
      <p:cViewPr varScale="1">
        <p:scale>
          <a:sx n="67" d="100"/>
          <a:sy n="67" d="100"/>
        </p:scale>
        <p:origin x="8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B3E037-66AA-4ED1-AEF0-ABDBF272B31C}"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2334541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B3E037-66AA-4ED1-AEF0-ABDBF272B31C}"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101308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B3E037-66AA-4ED1-AEF0-ABDBF272B31C}"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3851988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B3E037-66AA-4ED1-AEF0-ABDBF272B31C}" type="datetimeFigureOut">
              <a:rPr lang="en-GB" smtClean="0"/>
              <a:t>14/02/2021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3675347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B3E037-66AA-4ED1-AEF0-ABDBF272B31C}" type="datetimeFigureOut">
              <a:rPr lang="en-GB" smtClean="0"/>
              <a:t>14/02/2021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3658495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B3E037-66AA-4ED1-AEF0-ABDBF272B31C}" type="datetimeFigureOut">
              <a:rPr lang="en-GB" smtClean="0"/>
              <a:t>14/02/2021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111450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B3E037-66AA-4ED1-AEF0-ABDBF272B31C}" type="datetimeFigureOut">
              <a:rPr lang="en-GB" smtClean="0"/>
              <a:t>14/02/2021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403198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B3E037-66AA-4ED1-AEF0-ABDBF272B31C}" type="datetimeFigureOut">
              <a:rPr lang="en-GB" smtClean="0"/>
              <a:t>14/02/2021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1795654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B3E037-66AA-4ED1-AEF0-ABDBF272B31C}" type="datetimeFigureOut">
              <a:rPr lang="en-GB" smtClean="0"/>
              <a:t>14/02/2021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792155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B3E037-66AA-4ED1-AEF0-ABDBF272B31C}"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1974604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B3E037-66AA-4ED1-AEF0-ABDBF272B31C}" type="datetimeFigureOut">
              <a:rPr lang="en-GB" smtClean="0"/>
              <a:t>14/02/2021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79A06E-9964-4267-AAA4-18C836672C38}" type="slidenum">
              <a:rPr lang="en-GB" smtClean="0"/>
              <a:t>‹#›</a:t>
            </a:fld>
            <a:endParaRPr lang="en-GB"/>
          </a:p>
        </p:txBody>
      </p:sp>
    </p:spTree>
    <p:extLst>
      <p:ext uri="{BB962C8B-B14F-4D97-AF65-F5344CB8AC3E}">
        <p14:creationId xmlns:p14="http://schemas.microsoft.com/office/powerpoint/2010/main" val="1222776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B3E037-66AA-4ED1-AEF0-ABDBF272B31C}" type="datetimeFigureOut">
              <a:rPr lang="en-GB" smtClean="0"/>
              <a:t>14/02/2021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79A06E-9964-4267-AAA4-18C836672C38}" type="slidenum">
              <a:rPr lang="en-GB" smtClean="0"/>
              <a:t>‹#›</a:t>
            </a:fld>
            <a:endParaRPr lang="en-GB"/>
          </a:p>
        </p:txBody>
      </p:sp>
    </p:spTree>
    <p:extLst>
      <p:ext uri="{BB962C8B-B14F-4D97-AF65-F5344CB8AC3E}">
        <p14:creationId xmlns:p14="http://schemas.microsoft.com/office/powerpoint/2010/main" val="38210212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DDE5B99-2049-4E1D-9BFA-BFB352360E1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A8C49-FAD7-4793-BDD5-C1A77861D583}"/>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Photo or Picture Essays</a:t>
            </a:r>
          </a:p>
        </p:txBody>
      </p:sp>
      <p:sp>
        <p:nvSpPr>
          <p:cNvPr id="3" name="Subtitle 2">
            <a:extLst>
              <a:ext uri="{FF2B5EF4-FFF2-40B4-BE49-F238E27FC236}">
                <a16:creationId xmlns:a16="http://schemas.microsoft.com/office/drawing/2014/main" id="{3D8FDDDF-DF46-4937-82E9-10FB9AC0A2DB}"/>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Playing with images and text</a:t>
            </a:r>
          </a:p>
          <a:p>
            <a:endParaRPr lang="en-GB">
              <a:solidFill>
                <a:srgbClr val="FFFFFF"/>
              </a:solidFill>
            </a:endParaRPr>
          </a:p>
        </p:txBody>
      </p:sp>
    </p:spTree>
    <p:extLst>
      <p:ext uri="{BB962C8B-B14F-4D97-AF65-F5344CB8AC3E}">
        <p14:creationId xmlns:p14="http://schemas.microsoft.com/office/powerpoint/2010/main" val="418277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1FEC048-371B-44F9-A847-9B6CC3F03B04}"/>
              </a:ext>
            </a:extLst>
          </p:cNvPr>
          <p:cNvSpPr>
            <a:spLocks noGrp="1"/>
          </p:cNvSpPr>
          <p:nvPr>
            <p:ph type="title"/>
          </p:nvPr>
        </p:nvSpPr>
        <p:spPr>
          <a:xfrm>
            <a:off x="838201" y="365125"/>
            <a:ext cx="5251316" cy="1807305"/>
          </a:xfrm>
        </p:spPr>
        <p:txBody>
          <a:bodyPr>
            <a:normAutofit/>
          </a:bodyPr>
          <a:lstStyle/>
          <a:p>
            <a:r>
              <a:rPr lang="en-GB"/>
              <a:t>Picture or photo essays</a:t>
            </a:r>
          </a:p>
        </p:txBody>
      </p:sp>
      <p:sp>
        <p:nvSpPr>
          <p:cNvPr id="5" name="Content Placeholder 4">
            <a:extLst>
              <a:ext uri="{FF2B5EF4-FFF2-40B4-BE49-F238E27FC236}">
                <a16:creationId xmlns:a16="http://schemas.microsoft.com/office/drawing/2014/main" id="{4A7F003D-06C5-4DBA-B997-29E447726E8F}"/>
              </a:ext>
            </a:extLst>
          </p:cNvPr>
          <p:cNvSpPr>
            <a:spLocks noGrp="1"/>
          </p:cNvSpPr>
          <p:nvPr>
            <p:ph idx="1"/>
          </p:nvPr>
        </p:nvSpPr>
        <p:spPr>
          <a:xfrm>
            <a:off x="304801" y="2172430"/>
            <a:ext cx="4619621" cy="3843666"/>
          </a:xfrm>
        </p:spPr>
        <p:txBody>
          <a:bodyPr>
            <a:normAutofit/>
          </a:bodyPr>
          <a:lstStyle/>
          <a:p>
            <a:r>
              <a:rPr lang="en-GB" sz="2000" dirty="0"/>
              <a:t>Used in a variety of settings</a:t>
            </a:r>
          </a:p>
          <a:p>
            <a:pPr lvl="1"/>
            <a:r>
              <a:rPr lang="en-GB" sz="2000" dirty="0"/>
              <a:t>Photojournalism</a:t>
            </a:r>
          </a:p>
          <a:p>
            <a:pPr lvl="1"/>
            <a:r>
              <a:rPr lang="en-GB" sz="2000" dirty="0"/>
              <a:t>Blogs</a:t>
            </a:r>
          </a:p>
          <a:p>
            <a:pPr lvl="1"/>
            <a:r>
              <a:rPr lang="en-GB" sz="2000" dirty="0"/>
              <a:t>Travelogues</a:t>
            </a:r>
          </a:p>
          <a:p>
            <a:pPr lvl="1"/>
            <a:r>
              <a:rPr lang="en-GB" sz="2000" dirty="0"/>
              <a:t>Diaries</a:t>
            </a:r>
          </a:p>
          <a:p>
            <a:pPr lvl="1"/>
            <a:r>
              <a:rPr lang="en-GB" sz="2000" dirty="0"/>
              <a:t>Social media </a:t>
            </a:r>
          </a:p>
          <a:p>
            <a:pPr lvl="1"/>
            <a:endParaRPr lang="en-GB" sz="2000" dirty="0"/>
          </a:p>
          <a:p>
            <a:pPr marL="457200" lvl="1" indent="0">
              <a:buNone/>
            </a:pPr>
            <a:r>
              <a:rPr lang="en-GB" sz="2000" dirty="0"/>
              <a:t>Power to evoke emotion and tell a story (narrative)</a:t>
            </a:r>
          </a:p>
          <a:p>
            <a:pPr marL="457200" lvl="1" indent="0">
              <a:buNone/>
            </a:pPr>
            <a:endParaRPr lang="en-GB" sz="2000" dirty="0"/>
          </a:p>
          <a:p>
            <a:pPr marL="457200" lvl="1" indent="0">
              <a:buNone/>
            </a:pPr>
            <a:endParaRPr lang="en-GB" sz="2000" dirty="0"/>
          </a:p>
          <a:p>
            <a:pPr lvl="1"/>
            <a:endParaRPr lang="en-GB" sz="2000" dirty="0"/>
          </a:p>
        </p:txBody>
      </p:sp>
      <p:pic>
        <p:nvPicPr>
          <p:cNvPr id="3073" name="Picture 1">
            <a:extLst>
              <a:ext uri="{FF2B5EF4-FFF2-40B4-BE49-F238E27FC236}">
                <a16:creationId xmlns:a16="http://schemas.microsoft.com/office/drawing/2014/main" id="{F00D9652-CF99-42CC-A173-BCBDC6A625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9196" y="1268777"/>
            <a:ext cx="6640196" cy="4009657"/>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7A7B2514-5A5C-4732-9876-5204950BF343}"/>
              </a:ext>
            </a:extLst>
          </p:cNvPr>
          <p:cNvSpPr/>
          <p:nvPr/>
        </p:nvSpPr>
        <p:spPr>
          <a:xfrm>
            <a:off x="4924422" y="5329553"/>
            <a:ext cx="7164067" cy="1477328"/>
          </a:xfrm>
          <a:prstGeom prst="rect">
            <a:avLst/>
          </a:prstGeom>
        </p:spPr>
        <p:txBody>
          <a:bodyPr wrap="square">
            <a:spAutoFit/>
          </a:bodyPr>
          <a:lstStyle/>
          <a:p>
            <a:r>
              <a:rPr lang="fr-FR" b="1" dirty="0" err="1">
                <a:solidFill>
                  <a:schemeClr val="tx2"/>
                </a:solidFill>
                <a:latin typeface="Libre Franklin"/>
              </a:rPr>
              <a:t>Crusaders</a:t>
            </a:r>
            <a:r>
              <a:rPr lang="fr-FR" b="1" dirty="0">
                <a:solidFill>
                  <a:schemeClr val="tx2"/>
                </a:solidFill>
                <a:latin typeface="Libre Franklin"/>
              </a:rPr>
              <a:t> </a:t>
            </a:r>
            <a:r>
              <a:rPr lang="fr-FR" b="1" dirty="0" err="1">
                <a:solidFill>
                  <a:schemeClr val="tx2"/>
                </a:solidFill>
                <a:latin typeface="Libre Franklin"/>
              </a:rPr>
              <a:t>embark</a:t>
            </a:r>
            <a:r>
              <a:rPr lang="fr-FR" b="1" dirty="0">
                <a:solidFill>
                  <a:schemeClr val="tx2"/>
                </a:solidFill>
                <a:latin typeface="Libre Franklin"/>
              </a:rPr>
              <a:t> for the Levant. </a:t>
            </a:r>
            <a:r>
              <a:rPr lang="fr-FR" b="1" dirty="0" err="1">
                <a:solidFill>
                  <a:schemeClr val="tx2"/>
                </a:solidFill>
                <a:latin typeface="Libre Franklin"/>
              </a:rPr>
              <a:t>From</a:t>
            </a:r>
            <a:r>
              <a:rPr lang="fr-FR" b="1" dirty="0">
                <a:solidFill>
                  <a:schemeClr val="tx2"/>
                </a:solidFill>
                <a:latin typeface="Libre Franklin"/>
              </a:rPr>
              <a:t> ‘Le Roman de Godefroi de Bouillon’, France, A.D. 1337 (Bibliothèque Nationale / </a:t>
            </a:r>
            <a:r>
              <a:rPr lang="fr-FR" b="1" dirty="0" err="1">
                <a:solidFill>
                  <a:schemeClr val="tx2"/>
                </a:solidFill>
                <a:latin typeface="Libre Franklin"/>
              </a:rPr>
              <a:t>Bridgeman</a:t>
            </a:r>
            <a:r>
              <a:rPr lang="fr-FR" b="1" dirty="0">
                <a:solidFill>
                  <a:schemeClr val="tx2"/>
                </a:solidFill>
                <a:latin typeface="Libre Franklin"/>
              </a:rPr>
              <a:t> Images). Most in the </a:t>
            </a:r>
            <a:r>
              <a:rPr lang="fr-FR" b="1" dirty="0" err="1">
                <a:solidFill>
                  <a:schemeClr val="tx2"/>
                </a:solidFill>
                <a:latin typeface="Libre Franklin"/>
              </a:rPr>
              <a:t>beleif</a:t>
            </a:r>
            <a:r>
              <a:rPr lang="fr-FR" b="1" dirty="0">
                <a:solidFill>
                  <a:schemeClr val="tx2"/>
                </a:solidFill>
                <a:latin typeface="Libre Franklin"/>
              </a:rPr>
              <a:t> of Holy Wars </a:t>
            </a:r>
            <a:r>
              <a:rPr lang="fr-FR" b="1" dirty="0" err="1">
                <a:solidFill>
                  <a:schemeClr val="tx2"/>
                </a:solidFill>
                <a:latin typeface="Libre Franklin"/>
              </a:rPr>
              <a:t>against</a:t>
            </a:r>
            <a:r>
              <a:rPr lang="fr-FR" b="1" dirty="0">
                <a:solidFill>
                  <a:schemeClr val="tx2"/>
                </a:solidFill>
                <a:latin typeface="Libre Franklin"/>
              </a:rPr>
              <a:t> </a:t>
            </a:r>
            <a:r>
              <a:rPr lang="fr-FR" b="1" dirty="0" err="1">
                <a:solidFill>
                  <a:schemeClr val="tx2"/>
                </a:solidFill>
                <a:latin typeface="Libre Franklin"/>
              </a:rPr>
              <a:t>Muslims</a:t>
            </a:r>
            <a:r>
              <a:rPr lang="fr-FR" b="1" dirty="0">
                <a:solidFill>
                  <a:schemeClr val="tx2"/>
                </a:solidFill>
                <a:latin typeface="Libre Franklin"/>
              </a:rPr>
              <a:t> in the East, but </a:t>
            </a:r>
            <a:r>
              <a:rPr lang="fr-FR" b="1" dirty="0" err="1">
                <a:solidFill>
                  <a:schemeClr val="tx2"/>
                </a:solidFill>
                <a:latin typeface="Libre Franklin"/>
              </a:rPr>
              <a:t>also</a:t>
            </a:r>
            <a:r>
              <a:rPr lang="fr-FR" b="1" dirty="0">
                <a:solidFill>
                  <a:schemeClr val="tx2"/>
                </a:solidFill>
                <a:latin typeface="Libre Franklin"/>
              </a:rPr>
              <a:t> </a:t>
            </a:r>
            <a:r>
              <a:rPr lang="fr-FR" b="1" dirty="0" err="1">
                <a:solidFill>
                  <a:schemeClr val="tx2"/>
                </a:solidFill>
                <a:latin typeface="Libre Franklin"/>
              </a:rPr>
              <a:t>against</a:t>
            </a:r>
            <a:r>
              <a:rPr lang="fr-FR" b="1" dirty="0">
                <a:solidFill>
                  <a:schemeClr val="tx2"/>
                </a:solidFill>
                <a:latin typeface="Libre Franklin"/>
              </a:rPr>
              <a:t> people in the Baltic, Mongols, and </a:t>
            </a:r>
            <a:r>
              <a:rPr lang="fr-FR" b="1" dirty="0" err="1">
                <a:solidFill>
                  <a:schemeClr val="tx2"/>
                </a:solidFill>
                <a:latin typeface="Libre Franklin"/>
              </a:rPr>
              <a:t>anyone</a:t>
            </a:r>
            <a:r>
              <a:rPr lang="fr-FR" b="1" dirty="0">
                <a:solidFill>
                  <a:schemeClr val="tx2"/>
                </a:solidFill>
                <a:latin typeface="Libre Franklin"/>
              </a:rPr>
              <a:t> </a:t>
            </a:r>
            <a:r>
              <a:rPr lang="fr-FR" b="1" dirty="0" err="1">
                <a:solidFill>
                  <a:schemeClr val="tx2"/>
                </a:solidFill>
                <a:latin typeface="Libre Franklin"/>
              </a:rPr>
              <a:t>considered</a:t>
            </a:r>
            <a:r>
              <a:rPr lang="fr-FR" b="1" dirty="0">
                <a:solidFill>
                  <a:schemeClr val="tx2"/>
                </a:solidFill>
                <a:latin typeface="Libre Franklin"/>
              </a:rPr>
              <a:t> ‘</a:t>
            </a:r>
            <a:r>
              <a:rPr lang="fr-FR" b="1" dirty="0" err="1">
                <a:solidFill>
                  <a:schemeClr val="tx2"/>
                </a:solidFill>
                <a:latin typeface="Libre Franklin"/>
              </a:rPr>
              <a:t>heratic</a:t>
            </a:r>
            <a:r>
              <a:rPr lang="fr-FR" b="1" dirty="0">
                <a:solidFill>
                  <a:schemeClr val="tx2"/>
                </a:solidFill>
                <a:latin typeface="Libre Franklin"/>
              </a:rPr>
              <a:t>’….</a:t>
            </a:r>
          </a:p>
        </p:txBody>
      </p:sp>
    </p:spTree>
    <p:extLst>
      <p:ext uri="{BB962C8B-B14F-4D97-AF65-F5344CB8AC3E}">
        <p14:creationId xmlns:p14="http://schemas.microsoft.com/office/powerpoint/2010/main" val="3683088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CF1D-E9B0-4161-BE45-7384FE115C9D}"/>
              </a:ext>
            </a:extLst>
          </p:cNvPr>
          <p:cNvSpPr>
            <a:spLocks noGrp="1"/>
          </p:cNvSpPr>
          <p:nvPr>
            <p:ph type="title"/>
          </p:nvPr>
        </p:nvSpPr>
        <p:spPr/>
        <p:txBody>
          <a:bodyPr/>
          <a:lstStyle/>
          <a:p>
            <a:r>
              <a:rPr lang="en-GB" dirty="0"/>
              <a:t>Images produce</a:t>
            </a:r>
          </a:p>
        </p:txBody>
      </p:sp>
      <p:sp>
        <p:nvSpPr>
          <p:cNvPr id="3" name="Content Placeholder 2">
            <a:extLst>
              <a:ext uri="{FF2B5EF4-FFF2-40B4-BE49-F238E27FC236}">
                <a16:creationId xmlns:a16="http://schemas.microsoft.com/office/drawing/2014/main" id="{521CB90D-D0FC-44CF-BDF3-7A504B2C6E16}"/>
              </a:ext>
            </a:extLst>
          </p:cNvPr>
          <p:cNvSpPr>
            <a:spLocks noGrp="1"/>
          </p:cNvSpPr>
          <p:nvPr>
            <p:ph idx="1"/>
          </p:nvPr>
        </p:nvSpPr>
        <p:spPr>
          <a:xfrm>
            <a:off x="513080" y="1906905"/>
            <a:ext cx="4942840" cy="4351338"/>
          </a:xfrm>
        </p:spPr>
        <p:txBody>
          <a:bodyPr/>
          <a:lstStyle/>
          <a:p>
            <a:r>
              <a:rPr lang="en-GB" dirty="0"/>
              <a:t>A narrative</a:t>
            </a:r>
          </a:p>
          <a:p>
            <a:r>
              <a:rPr lang="en-GB" dirty="0"/>
              <a:t>Evoke emotion</a:t>
            </a:r>
          </a:p>
          <a:p>
            <a:r>
              <a:rPr lang="en-GB" dirty="0"/>
              <a:t>Guide viewer through different perspectives</a:t>
            </a:r>
          </a:p>
        </p:txBody>
      </p:sp>
      <p:pic>
        <p:nvPicPr>
          <p:cNvPr id="5" name="Picture 4">
            <a:extLst>
              <a:ext uri="{FF2B5EF4-FFF2-40B4-BE49-F238E27FC236}">
                <a16:creationId xmlns:a16="http://schemas.microsoft.com/office/drawing/2014/main" id="{66F9B5D4-0A74-4353-A108-02E9CBF91A8F}"/>
              </a:ext>
            </a:extLst>
          </p:cNvPr>
          <p:cNvPicPr>
            <a:picLocks noChangeAspect="1"/>
          </p:cNvPicPr>
          <p:nvPr/>
        </p:nvPicPr>
        <p:blipFill>
          <a:blip r:embed="rId2"/>
          <a:stretch>
            <a:fillRect/>
          </a:stretch>
        </p:blipFill>
        <p:spPr>
          <a:xfrm>
            <a:off x="6230111" y="0"/>
            <a:ext cx="5961889" cy="6858000"/>
          </a:xfrm>
          <a:prstGeom prst="rect">
            <a:avLst/>
          </a:prstGeom>
        </p:spPr>
      </p:pic>
    </p:spTree>
    <p:extLst>
      <p:ext uri="{BB962C8B-B14F-4D97-AF65-F5344CB8AC3E}">
        <p14:creationId xmlns:p14="http://schemas.microsoft.com/office/powerpoint/2010/main" val="3485774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F4A8F-912B-4BBB-B461-4A885DAA2E9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Images can be</a:t>
            </a:r>
          </a:p>
        </p:txBody>
      </p:sp>
      <p:sp>
        <p:nvSpPr>
          <p:cNvPr id="3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1DEEFF-114D-4D60-B8BB-25AA4691A927}"/>
              </a:ext>
            </a:extLst>
          </p:cNvPr>
          <p:cNvSpPr>
            <a:spLocks noGrp="1"/>
          </p:cNvSpPr>
          <p:nvPr>
            <p:ph idx="1"/>
          </p:nvPr>
        </p:nvSpPr>
        <p:spPr>
          <a:xfrm>
            <a:off x="640080" y="2872899"/>
            <a:ext cx="4561840" cy="3320668"/>
          </a:xfrm>
        </p:spPr>
        <p:txBody>
          <a:bodyPr vert="horz" lIns="91440" tIns="45720" rIns="91440" bIns="45720" rtlCol="0">
            <a:normAutofit/>
          </a:bodyPr>
          <a:lstStyle/>
          <a:p>
            <a:pPr marL="0" indent="0">
              <a:buNone/>
            </a:pPr>
            <a:r>
              <a:rPr lang="en-US" sz="1900" dirty="0"/>
              <a:t>Shocking, distressing, funny, endearing, etc.</a:t>
            </a:r>
          </a:p>
          <a:p>
            <a:pPr marL="0" indent="0">
              <a:buNone/>
            </a:pPr>
            <a:endParaRPr lang="en-US" sz="1900" dirty="0"/>
          </a:p>
          <a:p>
            <a:pPr marL="0" indent="0">
              <a:buNone/>
            </a:pPr>
            <a:r>
              <a:rPr lang="en-US" sz="1900" dirty="0"/>
              <a:t>BUT they must covey a sentiment that can be commented on</a:t>
            </a:r>
          </a:p>
          <a:p>
            <a:pPr marL="0" indent="0">
              <a:buNone/>
            </a:pPr>
            <a:endParaRPr lang="en-US" sz="1900" dirty="0"/>
          </a:p>
          <a:p>
            <a:pPr marL="0" indent="0">
              <a:buNone/>
            </a:pPr>
            <a:endParaRPr lang="en-US" sz="1900" dirty="0"/>
          </a:p>
          <a:p>
            <a:pPr marL="0" indent="0">
              <a:buNone/>
            </a:pPr>
            <a:endParaRPr lang="en-US" sz="1900" dirty="0"/>
          </a:p>
          <a:p>
            <a:pPr marL="0" indent="0">
              <a:buNone/>
            </a:pPr>
            <a:endParaRPr lang="en-US" sz="1900" dirty="0"/>
          </a:p>
          <a:p>
            <a:pPr marL="0" indent="0">
              <a:buNone/>
            </a:pPr>
            <a:endParaRPr lang="en-US" sz="1900" dirty="0"/>
          </a:p>
        </p:txBody>
      </p:sp>
      <p:sp>
        <p:nvSpPr>
          <p:cNvPr id="4" name="Rectangle 3">
            <a:extLst>
              <a:ext uri="{FF2B5EF4-FFF2-40B4-BE49-F238E27FC236}">
                <a16:creationId xmlns:a16="http://schemas.microsoft.com/office/drawing/2014/main" id="{64D07E73-062E-4C98-B708-17B3C506A38F}"/>
              </a:ext>
            </a:extLst>
          </p:cNvPr>
          <p:cNvSpPr/>
          <p:nvPr/>
        </p:nvSpPr>
        <p:spPr>
          <a:xfrm>
            <a:off x="2533651" y="5029930"/>
            <a:ext cx="9382124" cy="1754326"/>
          </a:xfrm>
          <a:prstGeom prst="rect">
            <a:avLst/>
          </a:prstGeom>
        </p:spPr>
        <p:txBody>
          <a:bodyPr wrap="square">
            <a:spAutoFit/>
          </a:bodyPr>
          <a:lstStyle/>
          <a:p>
            <a:pPr fontAlgn="base"/>
            <a:r>
              <a:rPr lang="en-GB" dirty="0">
                <a:solidFill>
                  <a:schemeClr val="bg2">
                    <a:lumMod val="20000"/>
                    <a:lumOff val="80000"/>
                  </a:schemeClr>
                </a:solidFill>
                <a:latin typeface="Open Sans"/>
              </a:rPr>
              <a:t>UP to 3000 men (possibly women and children) were slaughtered in full view of Saladin and his army. Beha-ed-Din, historian, biographer and witness to the </a:t>
            </a:r>
            <a:r>
              <a:rPr lang="en-GB" dirty="0" err="1">
                <a:solidFill>
                  <a:schemeClr val="bg2">
                    <a:lumMod val="20000"/>
                    <a:lumOff val="80000"/>
                  </a:schemeClr>
                </a:solidFill>
                <a:latin typeface="Open Sans"/>
              </a:rPr>
              <a:t>Ayyadieh</a:t>
            </a:r>
            <a:r>
              <a:rPr lang="en-GB" dirty="0">
                <a:solidFill>
                  <a:schemeClr val="bg2">
                    <a:lumMod val="20000"/>
                    <a:lumOff val="80000"/>
                  </a:schemeClr>
                </a:solidFill>
                <a:latin typeface="Open Sans"/>
              </a:rPr>
              <a:t> (Acre) massacre wrote,</a:t>
            </a:r>
          </a:p>
          <a:p>
            <a:pPr fontAlgn="base"/>
            <a:r>
              <a:rPr lang="en-GB" i="1" dirty="0"/>
              <a:t>“Then they brought the Muslim prisoners whose martyrdom God had ordained, more than three thousand men in chains. They fell on them as one man and slaughtered them in cold blood, with sword and lance…</a:t>
            </a:r>
            <a:endParaRPr lang="en-GB" b="0" i="0" dirty="0">
              <a:solidFill>
                <a:srgbClr val="666666"/>
              </a:solidFill>
              <a:effectLst/>
              <a:latin typeface="Open Sans"/>
            </a:endParaRPr>
          </a:p>
        </p:txBody>
      </p:sp>
      <p:pic>
        <p:nvPicPr>
          <p:cNvPr id="6" name="Picture 5">
            <a:extLst>
              <a:ext uri="{FF2B5EF4-FFF2-40B4-BE49-F238E27FC236}">
                <a16:creationId xmlns:a16="http://schemas.microsoft.com/office/drawing/2014/main" id="{49AB454A-43F4-435B-B5C4-3CF480DD615C}"/>
              </a:ext>
            </a:extLst>
          </p:cNvPr>
          <p:cNvPicPr>
            <a:picLocks noChangeAspect="1"/>
          </p:cNvPicPr>
          <p:nvPr/>
        </p:nvPicPr>
        <p:blipFill>
          <a:blip r:embed="rId2"/>
          <a:stretch>
            <a:fillRect/>
          </a:stretch>
        </p:blipFill>
        <p:spPr>
          <a:xfrm>
            <a:off x="5884981" y="715486"/>
            <a:ext cx="4610100" cy="4314825"/>
          </a:xfrm>
          <a:prstGeom prst="rect">
            <a:avLst/>
          </a:prstGeom>
        </p:spPr>
      </p:pic>
    </p:spTree>
    <p:extLst>
      <p:ext uri="{BB962C8B-B14F-4D97-AF65-F5344CB8AC3E}">
        <p14:creationId xmlns:p14="http://schemas.microsoft.com/office/powerpoint/2010/main" val="2074873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21E84-6397-412E-B1B9-A019518EC29D}"/>
              </a:ext>
            </a:extLst>
          </p:cNvPr>
          <p:cNvSpPr>
            <a:spLocks noGrp="1"/>
          </p:cNvSpPr>
          <p:nvPr>
            <p:ph type="title"/>
          </p:nvPr>
        </p:nvSpPr>
        <p:spPr>
          <a:xfrm>
            <a:off x="640080" y="325369"/>
            <a:ext cx="4368602" cy="1956841"/>
          </a:xfrm>
        </p:spPr>
        <p:txBody>
          <a:bodyPr anchor="b">
            <a:normAutofit/>
          </a:bodyPr>
          <a:lstStyle/>
          <a:p>
            <a:r>
              <a:rPr lang="en-GB" sz="4600"/>
              <a:t>Different formats of picture essays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A34629-151A-448C-88E4-F8C22C563A63}"/>
              </a:ext>
            </a:extLst>
          </p:cNvPr>
          <p:cNvSpPr>
            <a:spLocks noGrp="1"/>
          </p:cNvSpPr>
          <p:nvPr>
            <p:ph idx="1"/>
          </p:nvPr>
        </p:nvSpPr>
        <p:spPr>
          <a:xfrm>
            <a:off x="640080" y="2872899"/>
            <a:ext cx="4243589" cy="3320668"/>
          </a:xfrm>
        </p:spPr>
        <p:txBody>
          <a:bodyPr>
            <a:normAutofit/>
          </a:bodyPr>
          <a:lstStyle/>
          <a:p>
            <a:r>
              <a:rPr lang="en-GB" sz="2200" dirty="0"/>
              <a:t>Just images</a:t>
            </a:r>
          </a:p>
          <a:p>
            <a:r>
              <a:rPr lang="en-GB" sz="2200" dirty="0"/>
              <a:t>Images with captions</a:t>
            </a:r>
          </a:p>
          <a:p>
            <a:r>
              <a:rPr lang="en-GB" sz="2200" dirty="0"/>
              <a:t>Images with text</a:t>
            </a:r>
          </a:p>
          <a:p>
            <a:pPr lvl="1"/>
            <a:r>
              <a:rPr lang="en-GB" sz="2200" dirty="0"/>
              <a:t>One or more paragraphs</a:t>
            </a:r>
          </a:p>
        </p:txBody>
      </p:sp>
      <p:pic>
        <p:nvPicPr>
          <p:cNvPr id="4" name="Picture 3">
            <a:extLst>
              <a:ext uri="{FF2B5EF4-FFF2-40B4-BE49-F238E27FC236}">
                <a16:creationId xmlns:a16="http://schemas.microsoft.com/office/drawing/2014/main" id="{BA292041-9F0B-4DC5-9C68-1DF2B0C89523}"/>
              </a:ext>
            </a:extLst>
          </p:cNvPr>
          <p:cNvPicPr>
            <a:picLocks noChangeAspect="1"/>
          </p:cNvPicPr>
          <p:nvPr/>
        </p:nvPicPr>
        <p:blipFill>
          <a:blip r:embed="rId2"/>
          <a:stretch>
            <a:fillRect/>
          </a:stretch>
        </p:blipFill>
        <p:spPr>
          <a:xfrm>
            <a:off x="6809624" y="410695"/>
            <a:ext cx="5020426" cy="6036609"/>
          </a:xfrm>
          <a:prstGeom prst="rect">
            <a:avLst/>
          </a:prstGeom>
        </p:spPr>
      </p:pic>
      <p:sp>
        <p:nvSpPr>
          <p:cNvPr id="6" name="Rectangle 5">
            <a:extLst>
              <a:ext uri="{FF2B5EF4-FFF2-40B4-BE49-F238E27FC236}">
                <a16:creationId xmlns:a16="http://schemas.microsoft.com/office/drawing/2014/main" id="{482AA1D5-0C42-497B-ACDB-C8C209D8C2E3}"/>
              </a:ext>
            </a:extLst>
          </p:cNvPr>
          <p:cNvSpPr/>
          <p:nvPr/>
        </p:nvSpPr>
        <p:spPr>
          <a:xfrm>
            <a:off x="1975689" y="5583927"/>
            <a:ext cx="6973046" cy="1200329"/>
          </a:xfrm>
          <a:prstGeom prst="rect">
            <a:avLst/>
          </a:prstGeom>
        </p:spPr>
        <p:txBody>
          <a:bodyPr wrap="square">
            <a:spAutoFit/>
          </a:bodyPr>
          <a:lstStyle/>
          <a:p>
            <a:r>
              <a:rPr lang="en-GB" dirty="0">
                <a:latin typeface="Georgia" panose="02040502050405020303" pitchFamily="18" charset="0"/>
              </a:rPr>
              <a:t>Despite any atrocity, as Pope Urban said God’s love, everlasting, absolution and pardon from any sin awaited them (as well as financial gain).</a:t>
            </a:r>
          </a:p>
          <a:p>
            <a:r>
              <a:rPr lang="en-GB" dirty="0">
                <a:latin typeface="Georgia" panose="02040502050405020303" pitchFamily="18" charset="0"/>
              </a:rPr>
              <a:t>Tomb with symbolism of a Crusader knight, Whittington Church</a:t>
            </a:r>
            <a:endParaRPr lang="en-GB" dirty="0"/>
          </a:p>
        </p:txBody>
      </p:sp>
    </p:spTree>
    <p:extLst>
      <p:ext uri="{BB962C8B-B14F-4D97-AF65-F5344CB8AC3E}">
        <p14:creationId xmlns:p14="http://schemas.microsoft.com/office/powerpoint/2010/main" val="349594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78B00-B4E1-42F0-A0A1-3DBAB0A80AD5}"/>
              </a:ext>
            </a:extLst>
          </p:cNvPr>
          <p:cNvSpPr>
            <a:spLocks noGrp="1"/>
          </p:cNvSpPr>
          <p:nvPr>
            <p:ph type="title"/>
          </p:nvPr>
        </p:nvSpPr>
        <p:spPr>
          <a:xfrm>
            <a:off x="841248" y="548640"/>
            <a:ext cx="3600860" cy="5431536"/>
          </a:xfrm>
        </p:spPr>
        <p:txBody>
          <a:bodyPr>
            <a:normAutofit/>
          </a:bodyPr>
          <a:lstStyle/>
          <a:p>
            <a:r>
              <a:rPr lang="en-GB" sz="4600"/>
              <a:t>Two approaches…..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04B875-4F43-4E1B-A5F1-0B00AFFFC74B}"/>
              </a:ext>
            </a:extLst>
          </p:cNvPr>
          <p:cNvSpPr>
            <a:spLocks noGrp="1"/>
          </p:cNvSpPr>
          <p:nvPr>
            <p:ph idx="1"/>
          </p:nvPr>
        </p:nvSpPr>
        <p:spPr>
          <a:xfrm>
            <a:off x="5126418" y="552091"/>
            <a:ext cx="6224335" cy="5431536"/>
          </a:xfrm>
        </p:spPr>
        <p:txBody>
          <a:bodyPr anchor="ctr">
            <a:normAutofit/>
          </a:bodyPr>
          <a:lstStyle/>
          <a:p>
            <a:r>
              <a:rPr lang="en-GB" sz="2200" dirty="0"/>
              <a:t>Thematic</a:t>
            </a:r>
          </a:p>
          <a:p>
            <a:pPr lvl="1"/>
            <a:r>
              <a:rPr lang="en-GB" sz="2200" dirty="0"/>
              <a:t>BIG themes, tend to be general, big stories/histories</a:t>
            </a:r>
          </a:p>
          <a:p>
            <a:pPr lvl="1"/>
            <a:r>
              <a:rPr lang="en-GB" sz="2200" dirty="0"/>
              <a:t>Plot trends, trajectories</a:t>
            </a:r>
          </a:p>
          <a:p>
            <a:pPr lvl="2"/>
            <a:r>
              <a:rPr lang="en-GB" sz="2200" dirty="0"/>
              <a:t>From past to present</a:t>
            </a:r>
          </a:p>
          <a:p>
            <a:pPr lvl="2"/>
            <a:r>
              <a:rPr lang="en-GB" sz="2200" dirty="0"/>
              <a:t>From present to future</a:t>
            </a:r>
          </a:p>
          <a:p>
            <a:pPr lvl="1"/>
            <a:endParaRPr lang="en-GB" sz="2200" dirty="0"/>
          </a:p>
          <a:p>
            <a:pPr lvl="1"/>
            <a:r>
              <a:rPr lang="en-GB" sz="2200" dirty="0"/>
              <a:t>These tend not to have text added</a:t>
            </a:r>
          </a:p>
        </p:txBody>
      </p:sp>
    </p:spTree>
    <p:extLst>
      <p:ext uri="{BB962C8B-B14F-4D97-AF65-F5344CB8AC3E}">
        <p14:creationId xmlns:p14="http://schemas.microsoft.com/office/powerpoint/2010/main" val="3637977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E65CF-909B-4826-98B8-3A2398768D94}"/>
              </a:ext>
            </a:extLst>
          </p:cNvPr>
          <p:cNvSpPr>
            <a:spLocks noGrp="1"/>
          </p:cNvSpPr>
          <p:nvPr>
            <p:ph type="title"/>
          </p:nvPr>
        </p:nvSpPr>
        <p:spPr>
          <a:xfrm>
            <a:off x="841248" y="548640"/>
            <a:ext cx="3600860" cy="5431536"/>
          </a:xfrm>
        </p:spPr>
        <p:txBody>
          <a:bodyPr>
            <a:normAutofit/>
          </a:bodyPr>
          <a:lstStyle/>
          <a:p>
            <a:r>
              <a:rPr lang="en-GB" sz="5400"/>
              <a:t>……and the other is Narrative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15A22B-3E42-4A7E-BB3C-978C88D7F75B}"/>
              </a:ext>
            </a:extLst>
          </p:cNvPr>
          <p:cNvSpPr>
            <a:spLocks noGrp="1"/>
          </p:cNvSpPr>
          <p:nvPr>
            <p:ph idx="1"/>
          </p:nvPr>
        </p:nvSpPr>
        <p:spPr>
          <a:xfrm>
            <a:off x="5126418" y="552091"/>
            <a:ext cx="6224335" cy="5431536"/>
          </a:xfrm>
        </p:spPr>
        <p:txBody>
          <a:bodyPr anchor="ctr">
            <a:normAutofit/>
          </a:bodyPr>
          <a:lstStyle/>
          <a:p>
            <a:r>
              <a:rPr lang="en-GB" sz="2200" dirty="0"/>
              <a:t>Narrative focuses on detail, the intimate</a:t>
            </a:r>
          </a:p>
          <a:p>
            <a:r>
              <a:rPr lang="en-GB" sz="2200" dirty="0"/>
              <a:t>Are direct i.e. story of an individual within the event, single strand of the phenomenon</a:t>
            </a:r>
          </a:p>
          <a:p>
            <a:endParaRPr lang="en-GB" sz="2200" dirty="0"/>
          </a:p>
          <a:p>
            <a:r>
              <a:rPr lang="en-GB" sz="2200" dirty="0"/>
              <a:t>These do tend to have text</a:t>
            </a:r>
          </a:p>
        </p:txBody>
      </p:sp>
    </p:spTree>
    <p:extLst>
      <p:ext uri="{BB962C8B-B14F-4D97-AF65-F5344CB8AC3E}">
        <p14:creationId xmlns:p14="http://schemas.microsoft.com/office/powerpoint/2010/main" val="4191743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F6188-149C-44DF-867C-62FAA9C4DECE}"/>
              </a:ext>
            </a:extLst>
          </p:cNvPr>
          <p:cNvSpPr>
            <a:spLocks noGrp="1"/>
          </p:cNvSpPr>
          <p:nvPr>
            <p:ph type="title"/>
          </p:nvPr>
        </p:nvSpPr>
        <p:spPr>
          <a:xfrm>
            <a:off x="640080" y="325369"/>
            <a:ext cx="4368602" cy="1956841"/>
          </a:xfrm>
        </p:spPr>
        <p:txBody>
          <a:bodyPr anchor="b">
            <a:normAutofit/>
          </a:bodyPr>
          <a:lstStyle/>
          <a:p>
            <a:r>
              <a:rPr lang="en-GB" sz="4200"/>
              <a:t>YOUR task, should you choose to accept it….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38F4B-D71A-4C6E-91BF-3554E1E89B8C}"/>
              </a:ext>
            </a:extLst>
          </p:cNvPr>
          <p:cNvSpPr>
            <a:spLocks noGrp="1"/>
          </p:cNvSpPr>
          <p:nvPr>
            <p:ph idx="1"/>
          </p:nvPr>
        </p:nvSpPr>
        <p:spPr>
          <a:xfrm>
            <a:off x="640080" y="2872899"/>
            <a:ext cx="5842000" cy="3623156"/>
          </a:xfrm>
        </p:spPr>
        <p:txBody>
          <a:bodyPr>
            <a:normAutofit lnSpcReduction="10000"/>
          </a:bodyPr>
          <a:lstStyle/>
          <a:p>
            <a:r>
              <a:rPr lang="en-GB" sz="2000" dirty="0"/>
              <a:t>5 or so images </a:t>
            </a:r>
          </a:p>
          <a:p>
            <a:pPr lvl="1"/>
            <a:r>
              <a:rPr lang="en-GB" sz="2000" dirty="0"/>
              <a:t>From internet, own image bank, BUT we do not require you to TAKE images for this assessment</a:t>
            </a:r>
          </a:p>
          <a:p>
            <a:pPr lvl="1"/>
            <a:r>
              <a:rPr lang="en-GB" sz="2000" dirty="0"/>
              <a:t>Cite your image source</a:t>
            </a:r>
          </a:p>
          <a:p>
            <a:endParaRPr lang="en-GB" sz="2000" dirty="0"/>
          </a:p>
          <a:p>
            <a:r>
              <a:rPr lang="en-GB" sz="2000" dirty="0"/>
              <a:t>With text (400-500 words per image) to make 2000 word equivalent in total</a:t>
            </a:r>
          </a:p>
          <a:p>
            <a:pPr lvl="1"/>
            <a:r>
              <a:rPr lang="en-GB" sz="2000" dirty="0"/>
              <a:t>Supported with wider reading</a:t>
            </a:r>
          </a:p>
          <a:p>
            <a:pPr lvl="1"/>
            <a:r>
              <a:rPr lang="en-GB" sz="2000" dirty="0"/>
              <a:t>Demonstrating engagement with good scholarship – referencing, use of quotes, etc.</a:t>
            </a:r>
          </a:p>
          <a:p>
            <a:pPr lvl="1"/>
            <a:r>
              <a:rPr lang="en-GB" sz="2000" dirty="0"/>
              <a:t>With reference list (Harvard or footnotes)</a:t>
            </a:r>
          </a:p>
        </p:txBody>
      </p:sp>
      <p:pic>
        <p:nvPicPr>
          <p:cNvPr id="5" name="Picture 4" descr="Many question marks on black background">
            <a:extLst>
              <a:ext uri="{FF2B5EF4-FFF2-40B4-BE49-F238E27FC236}">
                <a16:creationId xmlns:a16="http://schemas.microsoft.com/office/drawing/2014/main" id="{2E790142-6F12-4E9B-BB47-FA4EA32D80D5}"/>
              </a:ext>
            </a:extLst>
          </p:cNvPr>
          <p:cNvPicPr>
            <a:picLocks noChangeAspect="1"/>
          </p:cNvPicPr>
          <p:nvPr/>
        </p:nvPicPr>
        <p:blipFill rotWithShape="1">
          <a:blip r:embed="rId2"/>
          <a:srcRect l="38814" r="2" b="2"/>
          <a:stretch/>
        </p:blipFill>
        <p:spPr>
          <a:xfrm>
            <a:off x="6695440" y="10"/>
            <a:ext cx="549503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7216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15614-3335-4954-837A-7577A5B735A1}"/>
              </a:ext>
            </a:extLst>
          </p:cNvPr>
          <p:cNvSpPr>
            <a:spLocks noGrp="1"/>
          </p:cNvSpPr>
          <p:nvPr>
            <p:ph type="title"/>
          </p:nvPr>
        </p:nvSpPr>
        <p:spPr>
          <a:xfrm>
            <a:off x="5297762" y="329184"/>
            <a:ext cx="6251110" cy="1783080"/>
          </a:xfrm>
        </p:spPr>
        <p:txBody>
          <a:bodyPr anchor="b">
            <a:normAutofit/>
          </a:bodyPr>
          <a:lstStyle/>
          <a:p>
            <a:r>
              <a:rPr lang="en-GB" sz="5400" dirty="0"/>
              <a:t>Essay check list</a:t>
            </a:r>
          </a:p>
        </p:txBody>
      </p:sp>
      <p:pic>
        <p:nvPicPr>
          <p:cNvPr id="7" name="Picture 5" descr="Many question marks on black background">
            <a:extLst>
              <a:ext uri="{FF2B5EF4-FFF2-40B4-BE49-F238E27FC236}">
                <a16:creationId xmlns:a16="http://schemas.microsoft.com/office/drawing/2014/main" id="{FF95BED9-0E3D-4146-A047-10017EB9811B}"/>
              </a:ext>
            </a:extLst>
          </p:cNvPr>
          <p:cNvPicPr>
            <a:picLocks noChangeAspect="1"/>
          </p:cNvPicPr>
          <p:nvPr/>
        </p:nvPicPr>
        <p:blipFill rotWithShape="1">
          <a:blip r:embed="rId2"/>
          <a:srcRect l="58573" r="2"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1B5E690-8A7D-43E1-A34F-D1B177566B99}"/>
              </a:ext>
            </a:extLst>
          </p:cNvPr>
          <p:cNvSpPr>
            <a:spLocks noGrp="1"/>
          </p:cNvSpPr>
          <p:nvPr>
            <p:ph idx="1"/>
          </p:nvPr>
        </p:nvSpPr>
        <p:spPr>
          <a:xfrm>
            <a:off x="5297762" y="2706624"/>
            <a:ext cx="6251110" cy="3483864"/>
          </a:xfrm>
        </p:spPr>
        <p:txBody>
          <a:bodyPr>
            <a:normAutofit/>
          </a:bodyPr>
          <a:lstStyle/>
          <a:p>
            <a:r>
              <a:rPr lang="en-GB" sz="2200" dirty="0"/>
              <a:t>Theme/Narrative– what is it about – which approach?</a:t>
            </a:r>
          </a:p>
          <a:p>
            <a:r>
              <a:rPr lang="en-GB" sz="2200" dirty="0"/>
              <a:t>Context: make it clear, the setting and situation</a:t>
            </a:r>
          </a:p>
          <a:p>
            <a:r>
              <a:rPr lang="en-GB" sz="2200" dirty="0"/>
              <a:t>Conflict/contradiction– any?</a:t>
            </a:r>
          </a:p>
          <a:p>
            <a:r>
              <a:rPr lang="en-GB" sz="2200" dirty="0"/>
              <a:t>Plot: plan the sequence of events this gives PROGRESSION or order, this should re-enforce the story</a:t>
            </a:r>
          </a:p>
          <a:p>
            <a:r>
              <a:rPr lang="en-GB" sz="2200" dirty="0"/>
              <a:t>Juxtaposition or reinforce– text with images</a:t>
            </a:r>
          </a:p>
        </p:txBody>
      </p:sp>
    </p:spTree>
    <p:extLst>
      <p:ext uri="{BB962C8B-B14F-4D97-AF65-F5344CB8AC3E}">
        <p14:creationId xmlns:p14="http://schemas.microsoft.com/office/powerpoint/2010/main" val="21672012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43</TotalTime>
  <Words>468</Words>
  <Application>Microsoft Office PowerPoint</Application>
  <PresentationFormat>Widescreen</PresentationFormat>
  <Paragraphs>61</Paragraphs>
  <Slides>9</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Libre Franklin</vt:lpstr>
      <vt:lpstr>Open Sans</vt:lpstr>
      <vt:lpstr>Arial</vt:lpstr>
      <vt:lpstr>Calibri</vt:lpstr>
      <vt:lpstr>Calibri Light</vt:lpstr>
      <vt:lpstr>Georgia</vt:lpstr>
      <vt:lpstr>Office Theme</vt:lpstr>
      <vt:lpstr>Photo or Picture Essays</vt:lpstr>
      <vt:lpstr>Picture or photo essays</vt:lpstr>
      <vt:lpstr>Images produce</vt:lpstr>
      <vt:lpstr>Images can be</vt:lpstr>
      <vt:lpstr>Different formats of picture essays</vt:lpstr>
      <vt:lpstr>Two approaches…..</vt:lpstr>
      <vt:lpstr>……and the other is Narrative</vt:lpstr>
      <vt:lpstr>YOUR task, should you choose to accept it….</vt:lpstr>
      <vt:lpstr>Essay check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Photo or Picture Essays</dc:title>
  <dc:creator>Ros Coard</dc:creator>
  <cp:lastModifiedBy>Ros Coard</cp:lastModifiedBy>
  <cp:revision>5</cp:revision>
  <dcterms:created xsi:type="dcterms:W3CDTF">2021-02-14T13:27:50Z</dcterms:created>
  <dcterms:modified xsi:type="dcterms:W3CDTF">2021-02-14T14:14:05Z</dcterms:modified>
</cp:coreProperties>
</file>