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sldIdLst>
    <p:sldId id="257" r:id="rId2"/>
    <p:sldId id="258" r:id="rId3"/>
    <p:sldId id="275" r:id="rId4"/>
    <p:sldId id="266" r:id="rId5"/>
    <p:sldId id="276" r:id="rId6"/>
    <p:sldId id="268" r:id="rId7"/>
    <p:sldId id="269" r:id="rId8"/>
    <p:sldId id="270" r:id="rId9"/>
    <p:sldId id="264" r:id="rId10"/>
    <p:sldId id="271" r:id="rId11"/>
    <p:sldId id="272" r:id="rId12"/>
    <p:sldId id="273" r:id="rId13"/>
    <p:sldId id="274"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368" autoAdjust="0"/>
    <p:restoredTop sz="94660"/>
  </p:normalViewPr>
  <p:slideViewPr>
    <p:cSldViewPr>
      <p:cViewPr varScale="1">
        <p:scale>
          <a:sx n="38" d="100"/>
          <a:sy n="38" d="100"/>
        </p:scale>
        <p:origin x="-1452"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1"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2"/>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1"/>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08BE35DC-5D2A-4034-909F-0D5D0B5F44D8}" type="datetimeFigureOut">
              <a:rPr lang="en-US" smtClean="0"/>
              <a:pPr/>
              <a:t>8/23/2019</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38715600-972A-4F42-9FD1-14AE9C2A0DC1}"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8BE35DC-5D2A-4034-909F-0D5D0B5F44D8}" type="datetimeFigureOut">
              <a:rPr lang="en-US" smtClean="0"/>
              <a:pPr/>
              <a:t>8/23/2019</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38715600-972A-4F42-9FD1-14AE9C2A0DC1}"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08BE35DC-5D2A-4034-909F-0D5D0B5F44D8}" type="datetimeFigureOut">
              <a:rPr lang="en-US" smtClean="0"/>
              <a:pPr/>
              <a:t>8/23/2019</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38715600-972A-4F42-9FD1-14AE9C2A0DC1}"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9"/>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9"/>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8BE35DC-5D2A-4034-909F-0D5D0B5F44D8}" type="datetimeFigureOut">
              <a:rPr lang="en-US" smtClean="0"/>
              <a:pPr/>
              <a:t>8/23/2019</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38715600-972A-4F42-9FD1-14AE9C2A0DC1}"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1"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7"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1" y="1444295"/>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6" y="1444295"/>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8BE35DC-5D2A-4034-909F-0D5D0B5F44D8}" type="datetimeFigureOut">
              <a:rPr lang="en-US" smtClean="0"/>
              <a:pPr/>
              <a:t>8/23/2019</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38715600-972A-4F42-9FD1-14AE9C2A0DC1}"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08BE35DC-5D2A-4034-909F-0D5D0B5F44D8}" type="datetimeFigureOut">
              <a:rPr lang="en-US" smtClean="0"/>
              <a:pPr/>
              <a:t>8/23/2019</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38715600-972A-4F42-9FD1-14AE9C2A0DC1}"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08BE35DC-5D2A-4034-909F-0D5D0B5F44D8}" type="datetimeFigureOut">
              <a:rPr lang="en-US" smtClean="0"/>
              <a:pPr/>
              <a:t>8/23/2019</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38715600-972A-4F42-9FD1-14AE9C2A0DC1}"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08BE35DC-5D2A-4034-909F-0D5D0B5F44D8}" type="datetimeFigureOut">
              <a:rPr lang="en-US" smtClean="0"/>
              <a:pPr/>
              <a:t>8/23/2019</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38715600-972A-4F42-9FD1-14AE9C2A0DC1}"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3"/>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08BE35DC-5D2A-4034-909F-0D5D0B5F44D8}" type="datetimeFigureOut">
              <a:rPr lang="en-US" smtClean="0"/>
              <a:pPr/>
              <a:t>8/23/2019</a:t>
            </a:fld>
            <a:endParaRPr lang="en-GB"/>
          </a:p>
        </p:txBody>
      </p:sp>
      <p:sp>
        <p:nvSpPr>
          <p:cNvPr id="6" name="Footer Placeholder 5"/>
          <p:cNvSpPr>
            <a:spLocks noGrp="1"/>
          </p:cNvSpPr>
          <p:nvPr>
            <p:ph type="ftr" sz="quarter" idx="11"/>
          </p:nvPr>
        </p:nvSpPr>
        <p:spPr>
          <a:xfrm>
            <a:off x="4380073" y="6407945"/>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38715600-972A-4F42-9FD1-14AE9C2A0DC1}" type="slidenum">
              <a:rPr lang="en-GB" smtClean="0"/>
              <a:pPr/>
              <a:t>‹#›</a:t>
            </a:fld>
            <a:endParaRPr lang="en-GB"/>
          </a:p>
        </p:txBody>
      </p:sp>
      <p:sp>
        <p:nvSpPr>
          <p:cNvPr id="2" name="Title 1"/>
          <p:cNvSpPr>
            <a:spLocks noGrp="1"/>
          </p:cNvSpPr>
          <p:nvPr>
            <p:ph type="title"/>
          </p:nvPr>
        </p:nvSpPr>
        <p:spPr>
          <a:xfrm>
            <a:off x="228600" y="4865123"/>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7" y="5001994"/>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0"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3" y="5791254"/>
            <a:ext cx="3402315"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30"/>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8BE35DC-5D2A-4034-909F-0D5D0B5F44D8}" type="datetimeFigureOut">
              <a:rPr lang="en-US" smtClean="0"/>
              <a:pPr/>
              <a:t>8/23/2019</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38715600-972A-4F42-9FD1-14AE9C2A0DC1}"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4" y="274641"/>
            <a:ext cx="1777471"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8BE35DC-5D2A-4034-909F-0D5D0B5F44D8}" type="datetimeFigureOut">
              <a:rPr lang="en-US" smtClean="0"/>
              <a:pPr/>
              <a:t>8/23/2019</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38715600-972A-4F42-9FD1-14AE9C2A0DC1}"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7" y="5001994"/>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0"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3" y="5791254"/>
            <a:ext cx="3402315"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9"/>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08BE35DC-5D2A-4034-909F-0D5D0B5F44D8}" type="datetimeFigureOut">
              <a:rPr lang="en-US" smtClean="0"/>
              <a:pPr/>
              <a:t>8/23/2019</a:t>
            </a:fld>
            <a:endParaRPr lang="en-GB"/>
          </a:p>
        </p:txBody>
      </p:sp>
      <p:sp>
        <p:nvSpPr>
          <p:cNvPr id="22" name="Footer Placeholder 21"/>
          <p:cNvSpPr>
            <a:spLocks noGrp="1"/>
          </p:cNvSpPr>
          <p:nvPr>
            <p:ph type="ftr" sz="quarter" idx="3"/>
          </p:nvPr>
        </p:nvSpPr>
        <p:spPr>
          <a:xfrm>
            <a:off x="4380073" y="6407945"/>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5"/>
            <a:ext cx="365760" cy="365125"/>
          </a:xfrm>
          <a:prstGeom prst="rect">
            <a:avLst/>
          </a:prstGeom>
        </p:spPr>
        <p:txBody>
          <a:bodyPr vert="horz" anchor="b"/>
          <a:lstStyle>
            <a:lvl1pPr algn="r" eaLnBrk="1" latinLnBrk="0" hangingPunct="1">
              <a:defRPr kumimoji="0" sz="1000" b="0">
                <a:solidFill>
                  <a:schemeClr val="tx1"/>
                </a:solidFill>
              </a:defRPr>
            </a:lvl1pPr>
            <a:extLst/>
          </a:lstStyle>
          <a:p>
            <a:fld id="{38715600-972A-4F42-9FD1-14AE9C2A0DC1}"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GB" dirty="0" smtClean="0"/>
              <a:t>INTRODUCING IN A MODERN WORKPLACE</a:t>
            </a:r>
            <a:endParaRPr lang="en-GB" dirty="0"/>
          </a:p>
        </p:txBody>
      </p:sp>
      <p:sp>
        <p:nvSpPr>
          <p:cNvPr id="7" name="Subtitle 6"/>
          <p:cNvSpPr>
            <a:spLocks noGrp="1"/>
          </p:cNvSpPr>
          <p:nvPr>
            <p:ph type="subTitle" idx="1"/>
          </p:nvPr>
        </p:nvSpPr>
        <p:spPr/>
        <p:txBody>
          <a:bodyPr/>
          <a:lstStyle/>
          <a:p>
            <a:r>
              <a:rPr lang="en-GB" dirty="0" smtClean="0"/>
              <a:t>LECTURER : HUSAM HELMY</a:t>
            </a:r>
            <a:endParaRPr lang="en-GB" dirty="0"/>
          </a:p>
        </p:txBody>
      </p:sp>
      <p:pic>
        <p:nvPicPr>
          <p:cNvPr id="4" name="Picture 3">
            <a:extLst>
              <a:ext uri="{FF2B5EF4-FFF2-40B4-BE49-F238E27FC236}">
                <a16:creationId xmlns="" xmlns:a16="http://schemas.microsoft.com/office/drawing/2014/main" id="{D3A14BD5-F1BE-4A4E-BCAE-B8FE981DD86E}"/>
              </a:ext>
            </a:extLst>
          </p:cNvPr>
          <p:cNvPicPr>
            <a:picLocks noChangeAspect="1"/>
          </p:cNvPicPr>
          <p:nvPr/>
        </p:nvPicPr>
        <p:blipFill>
          <a:blip r:embed="rId2" cstate="print"/>
          <a:stretch>
            <a:fillRect/>
          </a:stretch>
        </p:blipFill>
        <p:spPr>
          <a:xfrm>
            <a:off x="0" y="0"/>
            <a:ext cx="4382181" cy="176972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ln>
            <a:solidFill>
              <a:srgbClr val="FF0000"/>
            </a:solidFill>
          </a:ln>
        </p:spPr>
        <p:txBody>
          <a:bodyPr>
            <a:normAutofit/>
          </a:bodyPr>
          <a:lstStyle/>
          <a:p>
            <a:r>
              <a:rPr lang="en-GB" dirty="0" err="1" smtClean="0"/>
              <a:t>Liliana</a:t>
            </a:r>
            <a:r>
              <a:rPr lang="en-GB" dirty="0" smtClean="0"/>
              <a:t> </a:t>
            </a:r>
            <a:r>
              <a:rPr lang="en-GB" dirty="0" err="1" smtClean="0"/>
              <a:t>Hartan</a:t>
            </a:r>
            <a:r>
              <a:rPr lang="en-GB" dirty="0" smtClean="0"/>
              <a:t> student number: 1811830</a:t>
            </a:r>
          </a:p>
          <a:p>
            <a:pPr>
              <a:buNone/>
            </a:pPr>
            <a:r>
              <a:rPr lang="en-GB" sz="2400" dirty="0" smtClean="0"/>
              <a:t>  Background /outline of your project and related organisational</a:t>
            </a:r>
          </a:p>
          <a:p>
            <a:r>
              <a:rPr lang="en-GB" dirty="0" smtClean="0"/>
              <a:t>Andrei David student number: 1814707    </a:t>
            </a:r>
            <a:r>
              <a:rPr lang="en-GB" sz="2400" dirty="0" smtClean="0"/>
              <a:t>Leadership and management behaviours</a:t>
            </a:r>
          </a:p>
          <a:p>
            <a:r>
              <a:rPr lang="en-GB" dirty="0" err="1" smtClean="0"/>
              <a:t>Zuzanna</a:t>
            </a:r>
            <a:r>
              <a:rPr lang="en-GB" dirty="0" smtClean="0"/>
              <a:t> Tusk, student number: 1708231</a:t>
            </a:r>
          </a:p>
          <a:p>
            <a:pPr>
              <a:buNone/>
            </a:pPr>
            <a:r>
              <a:rPr lang="en-GB" sz="2400" dirty="0" smtClean="0"/>
              <a:t>  Group and team behaviours</a:t>
            </a:r>
          </a:p>
          <a:p>
            <a:r>
              <a:rPr lang="en-GB" dirty="0" smtClean="0"/>
              <a:t>Veronica  </a:t>
            </a:r>
            <a:r>
              <a:rPr lang="en-GB" dirty="0" err="1" smtClean="0"/>
              <a:t>Andrisan</a:t>
            </a:r>
            <a:r>
              <a:rPr lang="en-GB" dirty="0" smtClean="0"/>
              <a:t>, student number:1811269 </a:t>
            </a:r>
            <a:r>
              <a:rPr lang="en-GB" sz="2400" dirty="0" smtClean="0"/>
              <a:t>Goals and Objectives</a:t>
            </a:r>
          </a:p>
          <a:p>
            <a:pPr>
              <a:buNone/>
            </a:pPr>
            <a:endParaRPr lang="en-GB" dirty="0"/>
          </a:p>
        </p:txBody>
      </p:sp>
      <p:sp>
        <p:nvSpPr>
          <p:cNvPr id="2" name="Title 1"/>
          <p:cNvSpPr>
            <a:spLocks noGrp="1"/>
          </p:cNvSpPr>
          <p:nvPr>
            <p:ph type="title"/>
          </p:nvPr>
        </p:nvSpPr>
        <p:spPr/>
        <p:txBody>
          <a:bodyPr/>
          <a:lstStyle/>
          <a:p>
            <a:r>
              <a:rPr lang="en-GB" dirty="0" smtClean="0"/>
              <a:t>Members of the team</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Background of Kellogg’s</a:t>
            </a:r>
            <a:endParaRPr lang="en-GB" dirty="0"/>
          </a:p>
        </p:txBody>
      </p:sp>
      <p:sp>
        <p:nvSpPr>
          <p:cNvPr id="5" name="Content Placeholder 4"/>
          <p:cNvSpPr>
            <a:spLocks noGrp="1"/>
          </p:cNvSpPr>
          <p:nvPr>
            <p:ph sz="quarter" idx="2"/>
          </p:nvPr>
        </p:nvSpPr>
        <p:spPr/>
        <p:txBody>
          <a:bodyPr>
            <a:normAutofit fontScale="92500" lnSpcReduction="20000"/>
          </a:bodyPr>
          <a:lstStyle/>
          <a:p>
            <a:pPr algn="just"/>
            <a:r>
              <a:rPr lang="en-US" dirty="0" smtClean="0">
                <a:latin typeface="Times New Roman" panose="02020603050405020304" pitchFamily="18" charset="0"/>
                <a:cs typeface="Times New Roman" panose="02020603050405020304" pitchFamily="18" charset="0"/>
              </a:rPr>
              <a:t>Kellogg’s regarded as one the largest food manufacturing corporation</a:t>
            </a:r>
          </a:p>
          <a:p>
            <a:pPr algn="just"/>
            <a:r>
              <a:rPr lang="en-US" dirty="0" smtClean="0">
                <a:latin typeface="Times New Roman" panose="02020603050405020304" pitchFamily="18" charset="0"/>
                <a:cs typeface="Times New Roman" panose="02020603050405020304" pitchFamily="18" charset="0"/>
              </a:rPr>
              <a:t>It was established in 1906 and founded by K.W. Kellogg</a:t>
            </a:r>
          </a:p>
          <a:p>
            <a:pPr algn="just"/>
            <a:r>
              <a:rPr lang="en-US" dirty="0" smtClean="0">
                <a:latin typeface="Times New Roman" panose="02020603050405020304" pitchFamily="18" charset="0"/>
                <a:cs typeface="Times New Roman" panose="02020603050405020304" pitchFamily="18" charset="0"/>
              </a:rPr>
              <a:t>Kellogg’s headquarters situated in Battle </a:t>
            </a:r>
            <a:r>
              <a:rPr lang="en-US" dirty="0" err="1" smtClean="0">
                <a:latin typeface="Times New Roman" panose="02020603050405020304" pitchFamily="18" charset="0"/>
                <a:cs typeface="Times New Roman" panose="02020603050405020304" pitchFamily="18" charset="0"/>
              </a:rPr>
              <a:t>Creec</a:t>
            </a:r>
            <a:r>
              <a:rPr lang="en-US" dirty="0" smtClean="0">
                <a:latin typeface="Times New Roman" panose="02020603050405020304" pitchFamily="18" charset="0"/>
                <a:cs typeface="Times New Roman" panose="02020603050405020304" pitchFamily="18" charset="0"/>
              </a:rPr>
              <a:t>, US.</a:t>
            </a:r>
          </a:p>
          <a:p>
            <a:pPr algn="just"/>
            <a:r>
              <a:rPr lang="en-US" dirty="0" smtClean="0">
                <a:latin typeface="Times New Roman" panose="02020603050405020304" pitchFamily="18" charset="0"/>
                <a:cs typeface="Times New Roman" panose="02020603050405020304" pitchFamily="18" charset="0"/>
              </a:rPr>
              <a:t>The vision of this company, To enhance and rapture the universe through foods</a:t>
            </a:r>
          </a:p>
          <a:p>
            <a:pPr algn="just"/>
            <a:r>
              <a:rPr lang="en-US" dirty="0" smtClean="0">
                <a:latin typeface="Times New Roman" panose="02020603050405020304" pitchFamily="18" charset="0"/>
                <a:cs typeface="Times New Roman" panose="02020603050405020304" pitchFamily="18" charset="0"/>
              </a:rPr>
              <a:t> Kellogg’s produces convenience goods such as cracker, toaster etc.</a:t>
            </a:r>
          </a:p>
          <a:p>
            <a:endParaRPr lang="en-GB" dirty="0"/>
          </a:p>
        </p:txBody>
      </p:sp>
      <p:pic>
        <p:nvPicPr>
          <p:cNvPr id="7" name="Content Placeholder 6">
            <a:extLst>
              <a:ext uri="{FF2B5EF4-FFF2-40B4-BE49-F238E27FC236}">
                <a16:creationId xmlns="" xmlns:a16="http://schemas.microsoft.com/office/drawing/2014/main" id="{D8186716-EDBE-BB46-81E4-3A33D0A9A7B9}"/>
              </a:ext>
            </a:extLst>
          </p:cNvPr>
          <p:cNvPicPr>
            <a:picLocks noGrp="1" noChangeAspect="1"/>
          </p:cNvPicPr>
          <p:nvPr>
            <p:ph sz="quarter" idx="4"/>
          </p:nvPr>
        </p:nvPicPr>
        <p:blipFill>
          <a:blip r:embed="rId2"/>
          <a:stretch>
            <a:fillRect/>
          </a:stretch>
        </p:blipFill>
        <p:spPr>
          <a:xfrm>
            <a:off x="4750580" y="1500174"/>
            <a:ext cx="3857652" cy="385765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800" dirty="0" smtClean="0">
                <a:latin typeface="Times New Roman" panose="02020603050405020304" pitchFamily="18" charset="0"/>
                <a:cs typeface="Times New Roman" panose="02020603050405020304" pitchFamily="18" charset="0"/>
              </a:rPr>
              <a:t>Earlier 1900, Kellogg and his brother founded </a:t>
            </a:r>
            <a:r>
              <a:rPr lang="en-US" sz="2800" dirty="0" err="1" smtClean="0">
                <a:latin typeface="Times New Roman" panose="02020603050405020304" pitchFamily="18" charset="0"/>
                <a:cs typeface="Times New Roman" panose="02020603050405020304" pitchFamily="18" charset="0"/>
              </a:rPr>
              <a:t>Sanitas</a:t>
            </a:r>
            <a:r>
              <a:rPr lang="en-US" sz="2800" dirty="0" smtClean="0">
                <a:latin typeface="Times New Roman" panose="02020603050405020304" pitchFamily="18" charset="0"/>
                <a:cs typeface="Times New Roman" panose="02020603050405020304" pitchFamily="18" charset="0"/>
              </a:rPr>
              <a:t> food producing corporation</a:t>
            </a:r>
          </a:p>
          <a:p>
            <a:r>
              <a:rPr lang="en-US" sz="2800" dirty="0" smtClean="0">
                <a:latin typeface="Times New Roman" panose="02020603050405020304" pitchFamily="18" charset="0"/>
                <a:cs typeface="Times New Roman" panose="02020603050405020304" pitchFamily="18" charset="0"/>
              </a:rPr>
              <a:t>In 2017, Kellogg’s total assets was $16.350 billion, net income $1.269 billion</a:t>
            </a:r>
          </a:p>
          <a:p>
            <a:r>
              <a:rPr lang="en-US" sz="2800" dirty="0" smtClean="0">
                <a:latin typeface="Times New Roman" panose="02020603050405020304" pitchFamily="18" charset="0"/>
                <a:cs typeface="Times New Roman" panose="02020603050405020304" pitchFamily="18" charset="0"/>
              </a:rPr>
              <a:t>Right now Kellogg’s CEO is Steven </a:t>
            </a:r>
            <a:r>
              <a:rPr lang="en-US" sz="2800" dirty="0" err="1" smtClean="0">
                <a:latin typeface="Times New Roman" panose="02020603050405020304" pitchFamily="18" charset="0"/>
                <a:cs typeface="Times New Roman" panose="02020603050405020304" pitchFamily="18" charset="0"/>
              </a:rPr>
              <a:t>Chahillane</a:t>
            </a:r>
            <a:r>
              <a:rPr lang="en-US" sz="2800" dirty="0" smtClean="0">
                <a:latin typeface="Times New Roman" panose="02020603050405020304" pitchFamily="18" charset="0"/>
                <a:cs typeface="Times New Roman" panose="02020603050405020304" pitchFamily="18" charset="0"/>
              </a:rPr>
              <a:t>.</a:t>
            </a:r>
          </a:p>
          <a:p>
            <a:r>
              <a:rPr lang="en-US" sz="2800" dirty="0" smtClean="0">
                <a:latin typeface="Times New Roman" panose="02020603050405020304" pitchFamily="18" charset="0"/>
                <a:cs typeface="Times New Roman" panose="02020603050405020304" pitchFamily="18" charset="0"/>
              </a:rPr>
              <a:t>Almost 32,944 employees works in Kellogg’s</a:t>
            </a:r>
          </a:p>
          <a:p>
            <a:r>
              <a:rPr lang="en-US" sz="2800" dirty="0" smtClean="0">
                <a:latin typeface="Times New Roman" panose="02020603050405020304" pitchFamily="18" charset="0"/>
                <a:cs typeface="Times New Roman" panose="02020603050405020304" pitchFamily="18" charset="0"/>
              </a:rPr>
              <a:t>In 2019, Kellogg’s declare that it exchanged its top two brands. </a:t>
            </a:r>
          </a:p>
        </p:txBody>
      </p:sp>
      <p:sp>
        <p:nvSpPr>
          <p:cNvPr id="3" name="Title 2"/>
          <p:cNvSpPr>
            <a:spLocks noGrp="1"/>
          </p:cNvSpPr>
          <p:nvPr>
            <p:ph type="title"/>
          </p:nvPr>
        </p:nvSpPr>
        <p:spPr/>
        <p:txBody>
          <a:bodyPr/>
          <a:lstStyle/>
          <a:p>
            <a:r>
              <a:rPr lang="en-GB" dirty="0" smtClean="0"/>
              <a:t>Background of </a:t>
            </a:r>
            <a:r>
              <a:rPr lang="en-GB" dirty="0" err="1" smtClean="0"/>
              <a:t>Kellogs</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Leadership and management </a:t>
            </a:r>
            <a:r>
              <a:rPr lang="en-GB" dirty="0" err="1" smtClean="0"/>
              <a:t>behavior</a:t>
            </a:r>
            <a:endParaRPr lang="en-GB" dirty="0"/>
          </a:p>
        </p:txBody>
      </p:sp>
      <p:sp>
        <p:nvSpPr>
          <p:cNvPr id="5" name="Content Placeholder 4"/>
          <p:cNvSpPr>
            <a:spLocks noGrp="1"/>
          </p:cNvSpPr>
          <p:nvPr>
            <p:ph sz="quarter" idx="2"/>
          </p:nvPr>
        </p:nvSpPr>
        <p:spPr/>
        <p:txBody>
          <a:bodyPr>
            <a:normAutofit fontScale="92500" lnSpcReduction="20000"/>
          </a:bodyPr>
          <a:lstStyle/>
          <a:p>
            <a:endParaRPr lang="en-GB" dirty="0" smtClean="0"/>
          </a:p>
          <a:p>
            <a:r>
              <a:rPr lang="en-GB" dirty="0" smtClean="0"/>
              <a:t>The process of leading the employee of the business toward specific organisation goal achievement is known as leadership.</a:t>
            </a:r>
          </a:p>
          <a:p>
            <a:pPr>
              <a:buNone/>
            </a:pPr>
            <a:endParaRPr lang="en-GB" dirty="0" smtClean="0"/>
          </a:p>
          <a:p>
            <a:pPr lvl="0" algn="ctr">
              <a:buNone/>
              <a:defRPr/>
            </a:pPr>
            <a:r>
              <a:rPr lang="en-GB" dirty="0" smtClean="0"/>
              <a:t>Kellogg leadership types:</a:t>
            </a:r>
          </a:p>
          <a:p>
            <a:pPr lvl="0" algn="ctr">
              <a:buNone/>
              <a:defRPr/>
            </a:pPr>
            <a:endParaRPr lang="en-GB" dirty="0" smtClean="0"/>
          </a:p>
          <a:p>
            <a:pPr lvl="0">
              <a:defRPr/>
            </a:pPr>
            <a:r>
              <a:rPr lang="en-GB" dirty="0" smtClean="0"/>
              <a:t>Transformational leadership</a:t>
            </a:r>
          </a:p>
          <a:p>
            <a:pPr lvl="0">
              <a:defRPr/>
            </a:pPr>
            <a:r>
              <a:rPr lang="en-GB" dirty="0" smtClean="0"/>
              <a:t>Charismatic leadership</a:t>
            </a:r>
          </a:p>
          <a:p>
            <a:endParaRPr lang="en-GB" dirty="0"/>
          </a:p>
        </p:txBody>
      </p:sp>
      <p:pic>
        <p:nvPicPr>
          <p:cNvPr id="7" name="Content Placeholder 6" descr="team.jpg"/>
          <p:cNvPicPr>
            <a:picLocks noGrp="1" noChangeAspect="1"/>
          </p:cNvPicPr>
          <p:nvPr>
            <p:ph sz="quarter" idx="4"/>
          </p:nvPr>
        </p:nvPicPr>
        <p:blipFill>
          <a:blip r:embed="rId2"/>
          <a:stretch>
            <a:fillRect/>
          </a:stretch>
        </p:blipFill>
        <p:spPr>
          <a:xfrm>
            <a:off x="4525513" y="2357430"/>
            <a:ext cx="4618487" cy="3215622"/>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Helps the leader of the business to bring out the best of the employee</a:t>
            </a:r>
          </a:p>
          <a:p>
            <a:r>
              <a:rPr lang="en-GB" dirty="0" smtClean="0"/>
              <a:t>Information sharing creates a favourable environment where the employees know about the vision of the company</a:t>
            </a:r>
          </a:p>
          <a:p>
            <a:r>
              <a:rPr lang="en-GB" dirty="0" smtClean="0"/>
              <a:t>Helps creating good relationships with the employees</a:t>
            </a:r>
          </a:p>
          <a:p>
            <a:pPr>
              <a:buNone/>
            </a:pPr>
            <a:endParaRPr lang="en-GB" dirty="0"/>
          </a:p>
        </p:txBody>
      </p:sp>
      <p:sp>
        <p:nvSpPr>
          <p:cNvPr id="3" name="Title 2"/>
          <p:cNvSpPr>
            <a:spLocks noGrp="1"/>
          </p:cNvSpPr>
          <p:nvPr>
            <p:ph type="title"/>
          </p:nvPr>
        </p:nvSpPr>
        <p:spPr/>
        <p:txBody>
          <a:bodyPr/>
          <a:lstStyle/>
          <a:p>
            <a:r>
              <a:rPr lang="en-GB" dirty="0" smtClean="0"/>
              <a:t>Transformational leadership</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smtClean="0"/>
          </a:p>
          <a:p>
            <a:r>
              <a:rPr lang="en-GB" dirty="0" smtClean="0"/>
              <a:t>It motivates employees</a:t>
            </a:r>
          </a:p>
          <a:p>
            <a:r>
              <a:rPr lang="en-GB" dirty="0" smtClean="0"/>
              <a:t>It focuses on monetary motivation</a:t>
            </a:r>
          </a:p>
          <a:p>
            <a:r>
              <a:rPr lang="en-GB" dirty="0" smtClean="0"/>
              <a:t>The leaders are enthusiastic and believe in themselves more than in the team which can be a treat for team work</a:t>
            </a:r>
          </a:p>
          <a:p>
            <a:pPr>
              <a:buNone/>
            </a:pPr>
            <a:endParaRPr lang="en-GB" dirty="0"/>
          </a:p>
        </p:txBody>
      </p:sp>
      <p:sp>
        <p:nvSpPr>
          <p:cNvPr id="3" name="Title 2"/>
          <p:cNvSpPr>
            <a:spLocks noGrp="1"/>
          </p:cNvSpPr>
          <p:nvPr>
            <p:ph type="title"/>
          </p:nvPr>
        </p:nvSpPr>
        <p:spPr/>
        <p:txBody>
          <a:bodyPr/>
          <a:lstStyle/>
          <a:p>
            <a:r>
              <a:rPr lang="en-GB" dirty="0" smtClean="0"/>
              <a:t>Charismatic leadership</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 and team behaviours</a:t>
            </a:r>
            <a:endParaRPr lang="en-GB" dirty="0"/>
          </a:p>
        </p:txBody>
      </p:sp>
      <p:sp>
        <p:nvSpPr>
          <p:cNvPr id="5" name="Content Placeholder 4"/>
          <p:cNvSpPr>
            <a:spLocks noGrp="1"/>
          </p:cNvSpPr>
          <p:nvPr>
            <p:ph sz="quarter" idx="2"/>
          </p:nvPr>
        </p:nvSpPr>
        <p:spPr/>
        <p:txBody>
          <a:bodyPr/>
          <a:lstStyle/>
          <a:p>
            <a:r>
              <a:rPr lang="en-IN" dirty="0" smtClean="0"/>
              <a:t>Group is more clearly focused comparing with team</a:t>
            </a:r>
          </a:p>
          <a:p>
            <a:r>
              <a:rPr lang="en-IN" dirty="0" smtClean="0"/>
              <a:t>In case of team, employees are individually accountable </a:t>
            </a:r>
          </a:p>
          <a:p>
            <a:r>
              <a:rPr lang="en-IN" dirty="0" smtClean="0"/>
              <a:t>Purpose of both group and team is same in an organisation </a:t>
            </a:r>
          </a:p>
          <a:p>
            <a:endParaRPr lang="en-GB" dirty="0"/>
          </a:p>
        </p:txBody>
      </p:sp>
      <p:pic>
        <p:nvPicPr>
          <p:cNvPr id="7" name="Content Placeholder 6">
            <a:extLst>
              <a:ext uri="{FF2B5EF4-FFF2-40B4-BE49-F238E27FC236}">
                <a16:creationId xmlns="" xmlns:a16="http://schemas.microsoft.com/office/drawing/2014/main" id="{262AE5F6-74FE-49B1-A8F8-F7E4ACD872E6}"/>
              </a:ext>
            </a:extLst>
          </p:cNvPr>
          <p:cNvPicPr>
            <a:picLocks noGrp="1" noChangeAspect="1"/>
          </p:cNvPicPr>
          <p:nvPr>
            <p:ph sz="quarter" idx="4"/>
          </p:nvPr>
        </p:nvPicPr>
        <p:blipFill>
          <a:blip r:embed="rId2">
            <a:extLst>
              <a:ext uri="{28A0092B-C50C-407E-A947-70E740481C1C}">
                <a14:useLocalDpi xmlns="" xmlns:a14="http://schemas.microsoft.com/office/drawing/2010/main" val="0"/>
              </a:ext>
            </a:extLst>
          </a:blip>
          <a:stretch>
            <a:fillRect/>
          </a:stretch>
        </p:blipFill>
        <p:spPr>
          <a:xfrm>
            <a:off x="4645025" y="2048661"/>
            <a:ext cx="4041775" cy="273369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0034" y="428604"/>
            <a:ext cx="8229600" cy="4525963"/>
          </a:xfrm>
        </p:spPr>
        <p:txBody>
          <a:bodyPr/>
          <a:lstStyle/>
          <a:p>
            <a:pPr>
              <a:buNone/>
            </a:pPr>
            <a:endParaRPr lang="en-IN" b="1" dirty="0" smtClean="0"/>
          </a:p>
          <a:p>
            <a:pPr>
              <a:buNone/>
            </a:pPr>
            <a:r>
              <a:rPr lang="en-IN" b="1" dirty="0" smtClean="0"/>
              <a:t>  Group Behaviour </a:t>
            </a:r>
          </a:p>
          <a:p>
            <a:pPr>
              <a:buNone/>
            </a:pPr>
            <a:endParaRPr lang="en-IN" b="1" dirty="0" smtClean="0"/>
          </a:p>
          <a:p>
            <a:r>
              <a:rPr lang="en-GB" dirty="0" smtClean="0"/>
              <a:t>The management comprises of groups </a:t>
            </a:r>
          </a:p>
          <a:p>
            <a:r>
              <a:rPr lang="en-GB" dirty="0" smtClean="0"/>
              <a:t>They are liable for products, cost-effectively, finance, account billing, </a:t>
            </a:r>
          </a:p>
          <a:p>
            <a:r>
              <a:rPr lang="en-GB" dirty="0" smtClean="0"/>
              <a:t>They coordinate all types of behaviour and operations with seniors</a:t>
            </a:r>
            <a:endParaRPr lang="en-IN" dirty="0" smtClean="0"/>
          </a:p>
          <a:p>
            <a:pPr>
              <a:buNone/>
            </a:pPr>
            <a:endParaRPr lang="en-GB"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Team Behaviour in </a:t>
            </a:r>
            <a:r>
              <a:rPr lang="en-IN" dirty="0" err="1" smtClean="0"/>
              <a:t>Kellogs</a:t>
            </a:r>
            <a:r>
              <a:rPr lang="en-IN" dirty="0" smtClean="0"/>
              <a:t> </a:t>
            </a:r>
            <a:endParaRPr lang="en-GB" dirty="0"/>
          </a:p>
        </p:txBody>
      </p:sp>
      <p:sp>
        <p:nvSpPr>
          <p:cNvPr id="5" name="Content Placeholder 4"/>
          <p:cNvSpPr>
            <a:spLocks noGrp="1"/>
          </p:cNvSpPr>
          <p:nvPr>
            <p:ph sz="quarter" idx="2"/>
          </p:nvPr>
        </p:nvSpPr>
        <p:spPr/>
        <p:txBody>
          <a:bodyPr/>
          <a:lstStyle/>
          <a:p>
            <a:r>
              <a:rPr lang="en-GB" dirty="0" smtClean="0"/>
              <a:t>They motivate and sell products to customers, </a:t>
            </a:r>
          </a:p>
          <a:p>
            <a:r>
              <a:rPr lang="en-GB" dirty="0" smtClean="0"/>
              <a:t>keeping relations personally for the future prospect of the company. </a:t>
            </a:r>
          </a:p>
          <a:p>
            <a:r>
              <a:rPr lang="en-GB" dirty="0" smtClean="0"/>
              <a:t>There is a committee in the company where groups and teams can</a:t>
            </a:r>
            <a:endParaRPr lang="en-IN" dirty="0" smtClean="0"/>
          </a:p>
          <a:p>
            <a:endParaRPr lang="en-GB" dirty="0"/>
          </a:p>
        </p:txBody>
      </p:sp>
      <p:pic>
        <p:nvPicPr>
          <p:cNvPr id="7" name="Content Placeholder 6">
            <a:extLst>
              <a:ext uri="{FF2B5EF4-FFF2-40B4-BE49-F238E27FC236}">
                <a16:creationId xmlns="" xmlns:a16="http://schemas.microsoft.com/office/drawing/2014/main" id="{35752495-CF95-477C-8A95-BD3F9C81A9F0}"/>
              </a:ext>
            </a:extLst>
          </p:cNvPr>
          <p:cNvPicPr>
            <a:picLocks noGrp="1" noChangeAspect="1"/>
          </p:cNvPicPr>
          <p:nvPr>
            <p:ph sz="quarter" idx="4"/>
          </p:nvPr>
        </p:nvPicPr>
        <p:blipFill>
          <a:blip r:embed="rId2">
            <a:extLst>
              <a:ext uri="{28A0092B-C50C-407E-A947-70E740481C1C}">
                <a14:useLocalDpi xmlns="" xmlns:a14="http://schemas.microsoft.com/office/drawing/2010/main" val="0"/>
              </a:ext>
            </a:extLst>
          </a:blip>
          <a:stretch>
            <a:fillRect/>
          </a:stretch>
        </p:blipFill>
        <p:spPr>
          <a:xfrm>
            <a:off x="5355159" y="2188580"/>
            <a:ext cx="2621507" cy="245385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US" dirty="0" smtClean="0"/>
              <a:t>  The goal of an organization shows the destination to meet. It is the lifelong aim of the organization that it is supposed to attain to achieve the vision of the organization (</a:t>
            </a:r>
            <a:r>
              <a:rPr lang="en-US" dirty="0" err="1" smtClean="0"/>
              <a:t>Kruglanski</a:t>
            </a:r>
            <a:r>
              <a:rPr lang="en-US" dirty="0" smtClean="0"/>
              <a:t> et al. 2018).</a:t>
            </a:r>
            <a:endParaRPr lang="en-GB" dirty="0"/>
          </a:p>
        </p:txBody>
      </p:sp>
      <p:sp>
        <p:nvSpPr>
          <p:cNvPr id="3" name="Title 2"/>
          <p:cNvSpPr>
            <a:spLocks noGrp="1"/>
          </p:cNvSpPr>
          <p:nvPr>
            <p:ph type="title"/>
          </p:nvPr>
        </p:nvSpPr>
        <p:spPr/>
        <p:txBody>
          <a:bodyPr>
            <a:normAutofit/>
          </a:bodyPr>
          <a:lstStyle/>
          <a:p>
            <a:r>
              <a:rPr lang="en-GB" dirty="0" smtClean="0"/>
              <a:t>Goals and objectives</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800" dirty="0" smtClean="0"/>
              <a:t>Provides guideline</a:t>
            </a:r>
          </a:p>
          <a:p>
            <a:r>
              <a:rPr lang="en-US" sz="2800" dirty="0" smtClean="0"/>
              <a:t>Contributes to planning and actions: </a:t>
            </a:r>
            <a:endParaRPr lang="en-GB" sz="2800" dirty="0" smtClean="0"/>
          </a:p>
          <a:p>
            <a:r>
              <a:rPr lang="en-US" sz="2800" dirty="0" smtClean="0"/>
              <a:t>Motivates the workforce</a:t>
            </a:r>
          </a:p>
          <a:p>
            <a:r>
              <a:rPr lang="en-US" sz="2800" dirty="0" smtClean="0"/>
              <a:t>Assist in controlling the outcome</a:t>
            </a:r>
            <a:endParaRPr lang="en-GB" dirty="0"/>
          </a:p>
        </p:txBody>
      </p:sp>
      <p:sp>
        <p:nvSpPr>
          <p:cNvPr id="3" name="Title 2"/>
          <p:cNvSpPr>
            <a:spLocks noGrp="1"/>
          </p:cNvSpPr>
          <p:nvPr>
            <p:ph type="title"/>
          </p:nvPr>
        </p:nvSpPr>
        <p:spPr/>
        <p:txBody>
          <a:bodyPr/>
          <a:lstStyle/>
          <a:p>
            <a:r>
              <a:rPr lang="en-GB" dirty="0" smtClean="0"/>
              <a:t>Kellogg’s goals and objectives</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err="1" smtClean="0"/>
              <a:t>Kruglanski</a:t>
            </a:r>
            <a:r>
              <a:rPr lang="en-US" dirty="0" smtClean="0"/>
              <a:t>, A.W., Shah, J.Y., </a:t>
            </a:r>
            <a:r>
              <a:rPr lang="en-US" dirty="0" err="1" smtClean="0"/>
              <a:t>Fishbach</a:t>
            </a:r>
            <a:r>
              <a:rPr lang="en-US" dirty="0" smtClean="0"/>
              <a:t>, A. and Friedman, R., 2018. A theory of goal systems. In The Motivated Mind (pp. 215-258). </a:t>
            </a:r>
            <a:r>
              <a:rPr lang="en-US" dirty="0" err="1" smtClean="0"/>
              <a:t>Routledge</a:t>
            </a:r>
            <a:r>
              <a:rPr lang="en-US" dirty="0" smtClean="0"/>
              <a:t>.</a:t>
            </a:r>
          </a:p>
          <a:p>
            <a:r>
              <a:rPr lang="en-GB" dirty="0" err="1" smtClean="0"/>
              <a:t>Reczek</a:t>
            </a:r>
            <a:r>
              <a:rPr lang="en-GB" dirty="0" smtClean="0"/>
              <a:t>, R. W., </a:t>
            </a:r>
            <a:r>
              <a:rPr lang="en-GB" dirty="0" err="1" smtClean="0"/>
              <a:t>Trudel</a:t>
            </a:r>
            <a:r>
              <a:rPr lang="en-GB" dirty="0" smtClean="0"/>
              <a:t>, R., &amp; White, K. (2018). Focusing on the forest or the trees: How abstract versus concrete construal level predicts responses to eco-friendly products. </a:t>
            </a:r>
            <a:r>
              <a:rPr lang="en-GB" i="1" dirty="0" smtClean="0"/>
              <a:t>Journal of Environmental Psychology</a:t>
            </a:r>
            <a:r>
              <a:rPr lang="en-GB" dirty="0" smtClean="0"/>
              <a:t>, </a:t>
            </a:r>
            <a:r>
              <a:rPr lang="en-GB" i="1" dirty="0" smtClean="0"/>
              <a:t>57</a:t>
            </a:r>
            <a:r>
              <a:rPr lang="en-GB" dirty="0" smtClean="0"/>
              <a:t>, 87-98.</a:t>
            </a:r>
          </a:p>
          <a:p>
            <a:endParaRPr lang="en-GB" dirty="0"/>
          </a:p>
        </p:txBody>
      </p:sp>
      <p:sp>
        <p:nvSpPr>
          <p:cNvPr id="3" name="Title 2"/>
          <p:cNvSpPr>
            <a:spLocks noGrp="1"/>
          </p:cNvSpPr>
          <p:nvPr>
            <p:ph type="title"/>
          </p:nvPr>
        </p:nvSpPr>
        <p:spPr/>
        <p:txBody>
          <a:bodyPr/>
          <a:lstStyle/>
          <a:p>
            <a:r>
              <a:rPr lang="en-GB" dirty="0" smtClean="0"/>
              <a:t>References</a:t>
            </a: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110</TotalTime>
  <Words>512</Words>
  <Application>Microsoft Office PowerPoint</Application>
  <PresentationFormat>On-screen Show (4:3)</PresentationFormat>
  <Paragraphs>62</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Concourse</vt:lpstr>
      <vt:lpstr>INTRODUCING IN A MODERN WORKPLACE</vt:lpstr>
      <vt:lpstr>Members of the team</vt:lpstr>
      <vt:lpstr>Background of Kellogg’s</vt:lpstr>
      <vt:lpstr>Background of Kellogs</vt:lpstr>
      <vt:lpstr>Leadership and management behavior</vt:lpstr>
      <vt:lpstr>Transformational leadership</vt:lpstr>
      <vt:lpstr>Charismatic leadership</vt:lpstr>
      <vt:lpstr>Group and team behaviours</vt:lpstr>
      <vt:lpstr>Slide 9</vt:lpstr>
      <vt:lpstr>Team Behaviour in Kellogs </vt:lpstr>
      <vt:lpstr>Goals and objectives</vt:lpstr>
      <vt:lpstr>Kellogg’s goals and objectives</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INTRODUCING IN A MODERN WORKPLACE</dc:title>
  <dc:creator>Liliana</dc:creator>
  <cp:lastModifiedBy>Liliana</cp:lastModifiedBy>
  <cp:revision>16</cp:revision>
  <dcterms:created xsi:type="dcterms:W3CDTF">2019-08-19T16:46:32Z</dcterms:created>
  <dcterms:modified xsi:type="dcterms:W3CDTF">2019-08-23T09:16:08Z</dcterms:modified>
</cp:coreProperties>
</file>