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9" r:id="rId3"/>
    <p:sldId id="260" r:id="rId4"/>
    <p:sldId id="267" r:id="rId5"/>
    <p:sldId id="268" r:id="rId6"/>
    <p:sldId id="271" r:id="rId7"/>
    <p:sldId id="270" r:id="rId8"/>
    <p:sldId id="263" r:id="rId9"/>
    <p:sldId id="262" r:id="rId10"/>
    <p:sldId id="264" r:id="rId11"/>
    <p:sldId id="265" r:id="rId12"/>
    <p:sldId id="266" r:id="rId13"/>
    <p:sldId id="298" r:id="rId14"/>
    <p:sldId id="27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22" d="100"/>
          <a:sy n="122" d="100"/>
        </p:scale>
        <p:origin x="96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06A356A-8521-4440-89B8-DA5D4A8DF9D1}" type="doc">
      <dgm:prSet loTypeId="urn:microsoft.com/office/officeart/2005/8/layout/cycle2" loCatId="cycle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B85BA61-6004-4826-AECC-27521863DE88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Project Initiation</a:t>
          </a:r>
        </a:p>
      </dgm:t>
    </dgm:pt>
    <dgm:pt modelId="{55F2C6D7-2AB7-4518-AB6E-384C50F7D547}" type="parTrans" cxnId="{8E3ABB08-BCCE-4B4A-9823-9BB06F8A3169}">
      <dgm:prSet/>
      <dgm:spPr/>
      <dgm:t>
        <a:bodyPr/>
        <a:lstStyle/>
        <a:p>
          <a:endParaRPr lang="en-US"/>
        </a:p>
      </dgm:t>
    </dgm:pt>
    <dgm:pt modelId="{727694F9-9450-4A25-9364-5CD15D07D161}" type="sibTrans" cxnId="{8E3ABB08-BCCE-4B4A-9823-9BB06F8A3169}">
      <dgm:prSet/>
      <dgm:spPr/>
      <dgm:t>
        <a:bodyPr/>
        <a:lstStyle/>
        <a:p>
          <a:endParaRPr lang="en-US"/>
        </a:p>
      </dgm:t>
    </dgm:pt>
    <dgm:pt modelId="{DBE00029-2ABC-4225-9D41-44284884F208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Project Planning</a:t>
          </a:r>
        </a:p>
      </dgm:t>
    </dgm:pt>
    <dgm:pt modelId="{ADEA6019-EA6C-46AA-B001-355E6688C749}" type="parTrans" cxnId="{D8B439E4-70F5-4556-955B-E213E17F5569}">
      <dgm:prSet/>
      <dgm:spPr/>
      <dgm:t>
        <a:bodyPr/>
        <a:lstStyle/>
        <a:p>
          <a:endParaRPr lang="en-US"/>
        </a:p>
      </dgm:t>
    </dgm:pt>
    <dgm:pt modelId="{CBF4A020-6894-461E-8506-E673B5243ADB}" type="sibTrans" cxnId="{D8B439E4-70F5-4556-955B-E213E17F5569}">
      <dgm:prSet/>
      <dgm:spPr/>
      <dgm:t>
        <a:bodyPr/>
        <a:lstStyle/>
        <a:p>
          <a:endParaRPr lang="en-US"/>
        </a:p>
      </dgm:t>
    </dgm:pt>
    <dgm:pt modelId="{F2C3E400-322A-4966-A9F9-90B85236A989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Project Execution</a:t>
          </a:r>
        </a:p>
      </dgm:t>
    </dgm:pt>
    <dgm:pt modelId="{50D51C1C-3756-4FB9-8993-F1EBCDF565FC}" type="parTrans" cxnId="{8FC966E1-7FA9-4487-9C6E-61BC80E524D4}">
      <dgm:prSet/>
      <dgm:spPr/>
      <dgm:t>
        <a:bodyPr/>
        <a:lstStyle/>
        <a:p>
          <a:endParaRPr lang="en-US"/>
        </a:p>
      </dgm:t>
    </dgm:pt>
    <dgm:pt modelId="{1B03EE02-3AC8-4142-9B2D-D8B8B350E1E5}" type="sibTrans" cxnId="{8FC966E1-7FA9-4487-9C6E-61BC80E524D4}">
      <dgm:prSet/>
      <dgm:spPr/>
      <dgm:t>
        <a:bodyPr/>
        <a:lstStyle/>
        <a:p>
          <a:endParaRPr lang="en-US"/>
        </a:p>
      </dgm:t>
    </dgm:pt>
    <dgm:pt modelId="{4864469D-2224-4E3F-9D35-57629A08ADC7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Project Closure</a:t>
          </a:r>
        </a:p>
      </dgm:t>
    </dgm:pt>
    <dgm:pt modelId="{FEA0312B-F8FB-45AD-9C2B-2D5A63655886}" type="parTrans" cxnId="{453B5E79-8351-4399-807D-DB648CCCFB66}">
      <dgm:prSet/>
      <dgm:spPr/>
      <dgm:t>
        <a:bodyPr/>
        <a:lstStyle/>
        <a:p>
          <a:endParaRPr lang="en-US"/>
        </a:p>
      </dgm:t>
    </dgm:pt>
    <dgm:pt modelId="{BA597E60-7F45-4130-BDA5-08B3B8BEC26B}" type="sibTrans" cxnId="{453B5E79-8351-4399-807D-DB648CCCFB66}">
      <dgm:prSet/>
      <dgm:spPr/>
      <dgm:t>
        <a:bodyPr/>
        <a:lstStyle/>
        <a:p>
          <a:endParaRPr lang="en-US"/>
        </a:p>
      </dgm:t>
    </dgm:pt>
    <dgm:pt modelId="{D035ECA0-88B7-4A91-8C1F-072115C8F1DA}" type="pres">
      <dgm:prSet presAssocID="{C06A356A-8521-4440-89B8-DA5D4A8DF9D1}" presName="cycle" presStyleCnt="0">
        <dgm:presLayoutVars>
          <dgm:dir/>
          <dgm:resizeHandles val="exact"/>
        </dgm:presLayoutVars>
      </dgm:prSet>
      <dgm:spPr/>
    </dgm:pt>
    <dgm:pt modelId="{6B45DC8D-222A-4264-8114-818138A67F74}" type="pres">
      <dgm:prSet presAssocID="{2B85BA61-6004-4826-AECC-27521863DE88}" presName="node" presStyleLbl="node1" presStyleIdx="0" presStyleCnt="4">
        <dgm:presLayoutVars>
          <dgm:bulletEnabled val="1"/>
        </dgm:presLayoutVars>
      </dgm:prSet>
      <dgm:spPr/>
    </dgm:pt>
    <dgm:pt modelId="{3FABF123-46C7-407C-86E9-D0C7932618A7}" type="pres">
      <dgm:prSet presAssocID="{727694F9-9450-4A25-9364-5CD15D07D161}" presName="sibTrans" presStyleLbl="sibTrans2D1" presStyleIdx="0" presStyleCnt="4"/>
      <dgm:spPr/>
    </dgm:pt>
    <dgm:pt modelId="{7F34FC71-0883-402C-A62F-8C80835FCF7F}" type="pres">
      <dgm:prSet presAssocID="{727694F9-9450-4A25-9364-5CD15D07D161}" presName="connectorText" presStyleLbl="sibTrans2D1" presStyleIdx="0" presStyleCnt="4"/>
      <dgm:spPr/>
    </dgm:pt>
    <dgm:pt modelId="{170FCC2B-627F-4189-8EA0-675024B52A50}" type="pres">
      <dgm:prSet presAssocID="{DBE00029-2ABC-4225-9D41-44284884F208}" presName="node" presStyleLbl="node1" presStyleIdx="1" presStyleCnt="4">
        <dgm:presLayoutVars>
          <dgm:bulletEnabled val="1"/>
        </dgm:presLayoutVars>
      </dgm:prSet>
      <dgm:spPr/>
    </dgm:pt>
    <dgm:pt modelId="{D3A92EAE-D180-4642-9357-B9F80550191F}" type="pres">
      <dgm:prSet presAssocID="{CBF4A020-6894-461E-8506-E673B5243ADB}" presName="sibTrans" presStyleLbl="sibTrans2D1" presStyleIdx="1" presStyleCnt="4"/>
      <dgm:spPr/>
    </dgm:pt>
    <dgm:pt modelId="{5D5A3060-BC0C-428C-9764-F8E0BBFA643B}" type="pres">
      <dgm:prSet presAssocID="{CBF4A020-6894-461E-8506-E673B5243ADB}" presName="connectorText" presStyleLbl="sibTrans2D1" presStyleIdx="1" presStyleCnt="4"/>
      <dgm:spPr/>
    </dgm:pt>
    <dgm:pt modelId="{32479FD8-9000-4FE1-8CE3-65405E078EA1}" type="pres">
      <dgm:prSet presAssocID="{F2C3E400-322A-4966-A9F9-90B85236A989}" presName="node" presStyleLbl="node1" presStyleIdx="2" presStyleCnt="4">
        <dgm:presLayoutVars>
          <dgm:bulletEnabled val="1"/>
        </dgm:presLayoutVars>
      </dgm:prSet>
      <dgm:spPr/>
    </dgm:pt>
    <dgm:pt modelId="{CB055C1C-6DD7-41DC-8DB9-A0CCEF7EF856}" type="pres">
      <dgm:prSet presAssocID="{1B03EE02-3AC8-4142-9B2D-D8B8B350E1E5}" presName="sibTrans" presStyleLbl="sibTrans2D1" presStyleIdx="2" presStyleCnt="4"/>
      <dgm:spPr/>
    </dgm:pt>
    <dgm:pt modelId="{81BA8AA7-C9A4-44E5-A494-50B4F23F37A3}" type="pres">
      <dgm:prSet presAssocID="{1B03EE02-3AC8-4142-9B2D-D8B8B350E1E5}" presName="connectorText" presStyleLbl="sibTrans2D1" presStyleIdx="2" presStyleCnt="4"/>
      <dgm:spPr/>
    </dgm:pt>
    <dgm:pt modelId="{A7017AED-3534-4480-92E3-5A9D4ACDFE22}" type="pres">
      <dgm:prSet presAssocID="{4864469D-2224-4E3F-9D35-57629A08ADC7}" presName="node" presStyleLbl="node1" presStyleIdx="3" presStyleCnt="4">
        <dgm:presLayoutVars>
          <dgm:bulletEnabled val="1"/>
        </dgm:presLayoutVars>
      </dgm:prSet>
      <dgm:spPr/>
    </dgm:pt>
    <dgm:pt modelId="{264B4053-B071-43A7-8D3F-9148613D3881}" type="pres">
      <dgm:prSet presAssocID="{BA597E60-7F45-4130-BDA5-08B3B8BEC26B}" presName="sibTrans" presStyleLbl="sibTrans2D1" presStyleIdx="3" presStyleCnt="4"/>
      <dgm:spPr/>
    </dgm:pt>
    <dgm:pt modelId="{5AB69FFA-D380-4117-9E8A-E1DD3D8744F1}" type="pres">
      <dgm:prSet presAssocID="{BA597E60-7F45-4130-BDA5-08B3B8BEC26B}" presName="connectorText" presStyleLbl="sibTrans2D1" presStyleIdx="3" presStyleCnt="4"/>
      <dgm:spPr/>
    </dgm:pt>
  </dgm:ptLst>
  <dgm:cxnLst>
    <dgm:cxn modelId="{C343A005-E5F0-4138-BFDE-234175B8CEB3}" type="presOf" srcId="{2B85BA61-6004-4826-AECC-27521863DE88}" destId="{6B45DC8D-222A-4264-8114-818138A67F74}" srcOrd="0" destOrd="0" presId="urn:microsoft.com/office/officeart/2005/8/layout/cycle2"/>
    <dgm:cxn modelId="{8E3ABB08-BCCE-4B4A-9823-9BB06F8A3169}" srcId="{C06A356A-8521-4440-89B8-DA5D4A8DF9D1}" destId="{2B85BA61-6004-4826-AECC-27521863DE88}" srcOrd="0" destOrd="0" parTransId="{55F2C6D7-2AB7-4518-AB6E-384C50F7D547}" sibTransId="{727694F9-9450-4A25-9364-5CD15D07D161}"/>
    <dgm:cxn modelId="{D8F44210-CA96-41A1-A001-13A9FBF4B457}" type="presOf" srcId="{F2C3E400-322A-4966-A9F9-90B85236A989}" destId="{32479FD8-9000-4FE1-8CE3-65405E078EA1}" srcOrd="0" destOrd="0" presId="urn:microsoft.com/office/officeart/2005/8/layout/cycle2"/>
    <dgm:cxn modelId="{761E3213-0703-4D5D-BF9D-394F403B97BD}" type="presOf" srcId="{1B03EE02-3AC8-4142-9B2D-D8B8B350E1E5}" destId="{81BA8AA7-C9A4-44E5-A494-50B4F23F37A3}" srcOrd="1" destOrd="0" presId="urn:microsoft.com/office/officeart/2005/8/layout/cycle2"/>
    <dgm:cxn modelId="{CD6A1C1D-5A13-40D5-88CD-B9DDFB5A3AA0}" type="presOf" srcId="{727694F9-9450-4A25-9364-5CD15D07D161}" destId="{3FABF123-46C7-407C-86E9-D0C7932618A7}" srcOrd="0" destOrd="0" presId="urn:microsoft.com/office/officeart/2005/8/layout/cycle2"/>
    <dgm:cxn modelId="{A855726B-0DD6-4BEF-B66C-DC22933091CC}" type="presOf" srcId="{BA597E60-7F45-4130-BDA5-08B3B8BEC26B}" destId="{264B4053-B071-43A7-8D3F-9148613D3881}" srcOrd="0" destOrd="0" presId="urn:microsoft.com/office/officeart/2005/8/layout/cycle2"/>
    <dgm:cxn modelId="{499D1371-5053-4622-BACC-628793767E5D}" type="presOf" srcId="{C06A356A-8521-4440-89B8-DA5D4A8DF9D1}" destId="{D035ECA0-88B7-4A91-8C1F-072115C8F1DA}" srcOrd="0" destOrd="0" presId="urn:microsoft.com/office/officeart/2005/8/layout/cycle2"/>
    <dgm:cxn modelId="{453B5E79-8351-4399-807D-DB648CCCFB66}" srcId="{C06A356A-8521-4440-89B8-DA5D4A8DF9D1}" destId="{4864469D-2224-4E3F-9D35-57629A08ADC7}" srcOrd="3" destOrd="0" parTransId="{FEA0312B-F8FB-45AD-9C2B-2D5A63655886}" sibTransId="{BA597E60-7F45-4130-BDA5-08B3B8BEC26B}"/>
    <dgm:cxn modelId="{3EA0325A-7B39-4BBE-A47B-2F33A0291BA9}" type="presOf" srcId="{CBF4A020-6894-461E-8506-E673B5243ADB}" destId="{D3A92EAE-D180-4642-9357-B9F80550191F}" srcOrd="0" destOrd="0" presId="urn:microsoft.com/office/officeart/2005/8/layout/cycle2"/>
    <dgm:cxn modelId="{0A46445A-2F42-4C76-8758-A96F28F5EF70}" type="presOf" srcId="{4864469D-2224-4E3F-9D35-57629A08ADC7}" destId="{A7017AED-3534-4480-92E3-5A9D4ACDFE22}" srcOrd="0" destOrd="0" presId="urn:microsoft.com/office/officeart/2005/8/layout/cycle2"/>
    <dgm:cxn modelId="{6E49178F-F9D9-4577-9B52-F9E888AA2273}" type="presOf" srcId="{727694F9-9450-4A25-9364-5CD15D07D161}" destId="{7F34FC71-0883-402C-A62F-8C80835FCF7F}" srcOrd="1" destOrd="0" presId="urn:microsoft.com/office/officeart/2005/8/layout/cycle2"/>
    <dgm:cxn modelId="{8E835592-48BB-4982-9E3A-86905A09B087}" type="presOf" srcId="{DBE00029-2ABC-4225-9D41-44284884F208}" destId="{170FCC2B-627F-4189-8EA0-675024B52A50}" srcOrd="0" destOrd="0" presId="urn:microsoft.com/office/officeart/2005/8/layout/cycle2"/>
    <dgm:cxn modelId="{BFC49E95-7ABF-412F-BD0D-628C3501DA68}" type="presOf" srcId="{BA597E60-7F45-4130-BDA5-08B3B8BEC26B}" destId="{5AB69FFA-D380-4117-9E8A-E1DD3D8744F1}" srcOrd="1" destOrd="0" presId="urn:microsoft.com/office/officeart/2005/8/layout/cycle2"/>
    <dgm:cxn modelId="{8FC966E1-7FA9-4487-9C6E-61BC80E524D4}" srcId="{C06A356A-8521-4440-89B8-DA5D4A8DF9D1}" destId="{F2C3E400-322A-4966-A9F9-90B85236A989}" srcOrd="2" destOrd="0" parTransId="{50D51C1C-3756-4FB9-8993-F1EBCDF565FC}" sibTransId="{1B03EE02-3AC8-4142-9B2D-D8B8B350E1E5}"/>
    <dgm:cxn modelId="{D8B439E4-70F5-4556-955B-E213E17F5569}" srcId="{C06A356A-8521-4440-89B8-DA5D4A8DF9D1}" destId="{DBE00029-2ABC-4225-9D41-44284884F208}" srcOrd="1" destOrd="0" parTransId="{ADEA6019-EA6C-46AA-B001-355E6688C749}" sibTransId="{CBF4A020-6894-461E-8506-E673B5243ADB}"/>
    <dgm:cxn modelId="{11F0A2F5-F266-4DB9-8758-C5DB5BB94554}" type="presOf" srcId="{CBF4A020-6894-461E-8506-E673B5243ADB}" destId="{5D5A3060-BC0C-428C-9764-F8E0BBFA643B}" srcOrd="1" destOrd="0" presId="urn:microsoft.com/office/officeart/2005/8/layout/cycle2"/>
    <dgm:cxn modelId="{6D08C8F6-0F90-4196-9982-E018556207A6}" type="presOf" srcId="{1B03EE02-3AC8-4142-9B2D-D8B8B350E1E5}" destId="{CB055C1C-6DD7-41DC-8DB9-A0CCEF7EF856}" srcOrd="0" destOrd="0" presId="urn:microsoft.com/office/officeart/2005/8/layout/cycle2"/>
    <dgm:cxn modelId="{6AE407FD-74F9-47B9-AD7D-2A5B7440AF7B}" type="presParOf" srcId="{D035ECA0-88B7-4A91-8C1F-072115C8F1DA}" destId="{6B45DC8D-222A-4264-8114-818138A67F74}" srcOrd="0" destOrd="0" presId="urn:microsoft.com/office/officeart/2005/8/layout/cycle2"/>
    <dgm:cxn modelId="{29ACA8B0-80B6-47CA-B6E7-9386904CB974}" type="presParOf" srcId="{D035ECA0-88B7-4A91-8C1F-072115C8F1DA}" destId="{3FABF123-46C7-407C-86E9-D0C7932618A7}" srcOrd="1" destOrd="0" presId="urn:microsoft.com/office/officeart/2005/8/layout/cycle2"/>
    <dgm:cxn modelId="{A1F6A07D-C78E-49EE-9FB0-BFC88C526182}" type="presParOf" srcId="{3FABF123-46C7-407C-86E9-D0C7932618A7}" destId="{7F34FC71-0883-402C-A62F-8C80835FCF7F}" srcOrd="0" destOrd="0" presId="urn:microsoft.com/office/officeart/2005/8/layout/cycle2"/>
    <dgm:cxn modelId="{F46B3959-1E17-4BC9-AFD8-36CE0E5CF998}" type="presParOf" srcId="{D035ECA0-88B7-4A91-8C1F-072115C8F1DA}" destId="{170FCC2B-627F-4189-8EA0-675024B52A50}" srcOrd="2" destOrd="0" presId="urn:microsoft.com/office/officeart/2005/8/layout/cycle2"/>
    <dgm:cxn modelId="{B87D75A3-A7CE-45EA-BB2D-D3F299A83CF1}" type="presParOf" srcId="{D035ECA0-88B7-4A91-8C1F-072115C8F1DA}" destId="{D3A92EAE-D180-4642-9357-B9F80550191F}" srcOrd="3" destOrd="0" presId="urn:microsoft.com/office/officeart/2005/8/layout/cycle2"/>
    <dgm:cxn modelId="{3281B638-EBF1-4A8E-BA12-CE5607640458}" type="presParOf" srcId="{D3A92EAE-D180-4642-9357-B9F80550191F}" destId="{5D5A3060-BC0C-428C-9764-F8E0BBFA643B}" srcOrd="0" destOrd="0" presId="urn:microsoft.com/office/officeart/2005/8/layout/cycle2"/>
    <dgm:cxn modelId="{9B2B7E20-FB03-4FD1-A7EF-3DE43860D84A}" type="presParOf" srcId="{D035ECA0-88B7-4A91-8C1F-072115C8F1DA}" destId="{32479FD8-9000-4FE1-8CE3-65405E078EA1}" srcOrd="4" destOrd="0" presId="urn:microsoft.com/office/officeart/2005/8/layout/cycle2"/>
    <dgm:cxn modelId="{0D424871-E486-4BDF-BF11-1B2F25DCFD70}" type="presParOf" srcId="{D035ECA0-88B7-4A91-8C1F-072115C8F1DA}" destId="{CB055C1C-6DD7-41DC-8DB9-A0CCEF7EF856}" srcOrd="5" destOrd="0" presId="urn:microsoft.com/office/officeart/2005/8/layout/cycle2"/>
    <dgm:cxn modelId="{153417FB-2FC4-42FC-AA8D-A13E57FC5163}" type="presParOf" srcId="{CB055C1C-6DD7-41DC-8DB9-A0CCEF7EF856}" destId="{81BA8AA7-C9A4-44E5-A494-50B4F23F37A3}" srcOrd="0" destOrd="0" presId="urn:microsoft.com/office/officeart/2005/8/layout/cycle2"/>
    <dgm:cxn modelId="{FB8E2A50-3B8C-4340-B5E9-A389B6C297B2}" type="presParOf" srcId="{D035ECA0-88B7-4A91-8C1F-072115C8F1DA}" destId="{A7017AED-3534-4480-92E3-5A9D4ACDFE22}" srcOrd="6" destOrd="0" presId="urn:microsoft.com/office/officeart/2005/8/layout/cycle2"/>
    <dgm:cxn modelId="{79454AE0-2013-4621-9E4F-AB8F73E0B857}" type="presParOf" srcId="{D035ECA0-88B7-4A91-8C1F-072115C8F1DA}" destId="{264B4053-B071-43A7-8D3F-9148613D3881}" srcOrd="7" destOrd="0" presId="urn:microsoft.com/office/officeart/2005/8/layout/cycle2"/>
    <dgm:cxn modelId="{2E93A339-1A1F-4F00-A2F3-07725203D71F}" type="presParOf" srcId="{264B4053-B071-43A7-8D3F-9148613D3881}" destId="{5AB69FFA-D380-4117-9E8A-E1DD3D8744F1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921B07A-DE00-4390-8067-C99ED4F12A94}" type="doc">
      <dgm:prSet loTypeId="urn:microsoft.com/office/officeart/2005/8/layout/matrix1" loCatId="matrix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3ADE442D-67E5-4405-829A-5DD5D98169F1}">
      <dgm:prSet phldrT="[Text]" custT="1"/>
      <dgm:spPr>
        <a:solidFill>
          <a:schemeClr val="bg1"/>
        </a:solidFill>
        <a:ln>
          <a:noFill/>
        </a:ln>
      </dgm:spPr>
      <dgm:t>
        <a:bodyPr/>
        <a:lstStyle/>
        <a:p>
          <a:endParaRPr lang="en-US" sz="1200" dirty="0"/>
        </a:p>
      </dgm:t>
    </dgm:pt>
    <dgm:pt modelId="{933B4E08-BD8A-4FC2-8C69-1F677617029C}" type="parTrans" cxnId="{8589F471-F497-4FAD-9BE9-E35A2D68CC57}">
      <dgm:prSet/>
      <dgm:spPr/>
      <dgm:t>
        <a:bodyPr/>
        <a:lstStyle/>
        <a:p>
          <a:endParaRPr lang="en-US" sz="1200"/>
        </a:p>
      </dgm:t>
    </dgm:pt>
    <dgm:pt modelId="{C9FF7100-DFFB-4AF4-97BD-57FA5B7AD9EB}" type="sibTrans" cxnId="{8589F471-F497-4FAD-9BE9-E35A2D68CC57}">
      <dgm:prSet/>
      <dgm:spPr/>
      <dgm:t>
        <a:bodyPr/>
        <a:lstStyle/>
        <a:p>
          <a:endParaRPr lang="en-US" sz="1200"/>
        </a:p>
      </dgm:t>
    </dgm:pt>
    <dgm:pt modelId="{4CE34B0B-F0BD-4087-854A-C31B2CE91F75}">
      <dgm:prSet custT="1"/>
      <dgm:spPr/>
      <dgm:t>
        <a:bodyPr/>
        <a:lstStyle/>
        <a:p>
          <a:pPr algn="ctr"/>
          <a:endParaRPr lang="en-US" sz="1200" dirty="0"/>
        </a:p>
        <a:p>
          <a:pPr algn="ctr"/>
          <a:endParaRPr lang="en-US" sz="1200" dirty="0"/>
        </a:p>
        <a:p>
          <a:pPr algn="ctr"/>
          <a:endParaRPr lang="en-US" sz="1200" dirty="0"/>
        </a:p>
        <a:p>
          <a:pPr algn="ctr"/>
          <a:r>
            <a:rPr lang="en-US" sz="1200" b="1" dirty="0"/>
            <a:t>Purpose</a:t>
          </a:r>
        </a:p>
        <a:p>
          <a:pPr algn="ctr"/>
          <a:r>
            <a:rPr lang="en-US" sz="1200" b="1" dirty="0"/>
            <a:t>Aims / Objectives</a:t>
          </a:r>
        </a:p>
        <a:p>
          <a:pPr algn="ctr"/>
          <a:r>
            <a:rPr lang="en-GB" sz="1200" dirty="0">
              <a:solidFill>
                <a:srgbClr val="FF0000"/>
              </a:solidFill>
            </a:rPr>
            <a:t>(why this project being done</a:t>
          </a:r>
          <a:endParaRPr lang="en-US" sz="1200" dirty="0">
            <a:solidFill>
              <a:srgbClr val="FF0000"/>
            </a:solidFill>
          </a:endParaRPr>
        </a:p>
        <a:p>
          <a:pPr algn="ctr"/>
          <a:r>
            <a:rPr lang="en-US" sz="1200" dirty="0">
              <a:solidFill>
                <a:srgbClr val="FF0000"/>
              </a:solidFill>
            </a:rPr>
            <a:t>What is the result)</a:t>
          </a:r>
        </a:p>
        <a:p>
          <a:pPr algn="l"/>
          <a:endParaRPr lang="en-US" sz="1200" dirty="0"/>
        </a:p>
        <a:p>
          <a:pPr algn="l"/>
          <a:r>
            <a:rPr lang="en-GB" sz="1200" dirty="0"/>
            <a:t>Aim: To continue teaching and learning opportunities for Skills students</a:t>
          </a:r>
          <a:endParaRPr lang="en-US" sz="1200" dirty="0"/>
        </a:p>
        <a:p>
          <a:pPr algn="l"/>
          <a:r>
            <a:rPr lang="en-US" sz="1200" dirty="0"/>
            <a:t>Objectives: </a:t>
          </a:r>
        </a:p>
        <a:p>
          <a:pPr algn="l"/>
          <a:r>
            <a:rPr lang="en-US" sz="1200" dirty="0"/>
            <a:t>Setting online teaching for skills students </a:t>
          </a:r>
        </a:p>
        <a:p>
          <a:pPr algn="l"/>
          <a:r>
            <a:rPr lang="en-US" sz="1200" dirty="0"/>
            <a:t>Provide virtual online support</a:t>
          </a:r>
        </a:p>
        <a:p>
          <a:pPr algn="l"/>
          <a:r>
            <a:rPr lang="en-GB" sz="1200" dirty="0"/>
            <a:t>Keep staff and students safe</a:t>
          </a:r>
          <a:endParaRPr lang="en-US" sz="1200" dirty="0"/>
        </a:p>
        <a:p>
          <a:pPr algn="l"/>
          <a:r>
            <a:rPr lang="en-US" sz="1200" dirty="0"/>
            <a:t>Setting up IT support</a:t>
          </a:r>
        </a:p>
        <a:p>
          <a:pPr algn="l"/>
          <a:endParaRPr lang="en-US" sz="1200" dirty="0"/>
        </a:p>
      </dgm:t>
    </dgm:pt>
    <dgm:pt modelId="{7BD4862F-8B80-479E-9D96-E5B603DA32FE}" type="parTrans" cxnId="{4A292316-EF34-4A8B-AA89-74D480CC193D}">
      <dgm:prSet/>
      <dgm:spPr/>
      <dgm:t>
        <a:bodyPr/>
        <a:lstStyle/>
        <a:p>
          <a:endParaRPr lang="en-US" sz="1200"/>
        </a:p>
      </dgm:t>
    </dgm:pt>
    <dgm:pt modelId="{1E5C9EEF-E94A-4DD5-9B17-F9FDD39C268F}" type="sibTrans" cxnId="{4A292316-EF34-4A8B-AA89-74D480CC193D}">
      <dgm:prSet/>
      <dgm:spPr/>
      <dgm:t>
        <a:bodyPr/>
        <a:lstStyle/>
        <a:p>
          <a:endParaRPr lang="en-US" sz="1200"/>
        </a:p>
      </dgm:t>
    </dgm:pt>
    <dgm:pt modelId="{390524D2-0D2B-41E8-8A7D-9D318998B395}">
      <dgm:prSet custT="1"/>
      <dgm:spPr/>
      <dgm:t>
        <a:bodyPr/>
        <a:lstStyle/>
        <a:p>
          <a:pPr algn="ctr"/>
          <a:endParaRPr lang="en-GB" sz="1200" dirty="0"/>
        </a:p>
        <a:p>
          <a:pPr algn="ctr"/>
          <a:endParaRPr lang="en-GB" sz="1200" dirty="0"/>
        </a:p>
        <a:p>
          <a:pPr algn="ctr"/>
          <a:endParaRPr lang="en-GB" sz="1200" dirty="0"/>
        </a:p>
        <a:p>
          <a:pPr algn="ctr"/>
          <a:r>
            <a:rPr lang="en-GB" sz="1200" b="1" dirty="0"/>
            <a:t>Stakeholders/ Audience </a:t>
          </a:r>
          <a:r>
            <a:rPr lang="en-GB" sz="1200" dirty="0"/>
            <a:t>(Internal/ External/ Primary/ secondary/ Drivers/ Supporters/ Observers)))</a:t>
          </a:r>
        </a:p>
        <a:p>
          <a:pPr algn="ctr"/>
          <a:r>
            <a:rPr lang="en-GB" sz="1200" dirty="0"/>
            <a:t> (</a:t>
          </a:r>
          <a:r>
            <a:rPr lang="en-GB" sz="1200" dirty="0">
              <a:solidFill>
                <a:srgbClr val="FF0000"/>
              </a:solidFill>
            </a:rPr>
            <a:t>Who is it for/ who will benefit/ effected/ involved)</a:t>
          </a:r>
        </a:p>
        <a:p>
          <a:pPr algn="ctr"/>
          <a:endParaRPr lang="en-GB" sz="1200" dirty="0"/>
        </a:p>
        <a:p>
          <a:pPr algn="r"/>
          <a:r>
            <a:rPr lang="en-GB" sz="1200" dirty="0"/>
            <a:t> Staff (lectures, admin, canteen, support, HR) (</a:t>
          </a:r>
          <a:r>
            <a:rPr lang="en-GB" sz="1200" i="1" dirty="0"/>
            <a:t>Drivers</a:t>
          </a:r>
          <a:r>
            <a:rPr lang="en-GB" sz="1200" dirty="0"/>
            <a:t>)</a:t>
          </a:r>
        </a:p>
        <a:p>
          <a:pPr algn="r"/>
          <a:r>
            <a:rPr lang="en-GB" sz="1200" dirty="0"/>
            <a:t> Students (</a:t>
          </a:r>
          <a:r>
            <a:rPr lang="en-GB" sz="1200" i="1" dirty="0"/>
            <a:t>Drivers</a:t>
          </a:r>
          <a:r>
            <a:rPr lang="en-GB" sz="1200" dirty="0"/>
            <a:t>)</a:t>
          </a:r>
        </a:p>
        <a:p>
          <a:pPr algn="r"/>
          <a:r>
            <a:rPr lang="en-GB" sz="1200" dirty="0"/>
            <a:t> Management/ Trustees (</a:t>
          </a:r>
          <a:r>
            <a:rPr lang="en-GB" sz="1200" i="1" dirty="0"/>
            <a:t>Drivers</a:t>
          </a:r>
          <a:r>
            <a:rPr lang="en-GB" sz="1200" dirty="0"/>
            <a:t>/ </a:t>
          </a:r>
          <a:r>
            <a:rPr lang="en-GB" sz="1200" i="1" dirty="0"/>
            <a:t>Supporters</a:t>
          </a:r>
          <a:r>
            <a:rPr lang="en-GB" sz="1200" dirty="0"/>
            <a:t>)</a:t>
          </a:r>
        </a:p>
        <a:p>
          <a:pPr algn="r"/>
          <a:r>
            <a:rPr lang="en-GB" sz="1200" dirty="0"/>
            <a:t> Suppliers (</a:t>
          </a:r>
          <a:r>
            <a:rPr lang="en-GB" sz="1200" i="1" dirty="0"/>
            <a:t>external</a:t>
          </a:r>
          <a:r>
            <a:rPr lang="en-GB" sz="1200" dirty="0"/>
            <a:t>) (</a:t>
          </a:r>
          <a:r>
            <a:rPr lang="en-GB" sz="1200" i="1" dirty="0"/>
            <a:t>supporters</a:t>
          </a:r>
          <a:r>
            <a:rPr lang="en-GB" sz="1200" dirty="0"/>
            <a:t>)</a:t>
          </a:r>
        </a:p>
        <a:p>
          <a:pPr algn="r"/>
          <a:r>
            <a:rPr lang="en-GB" sz="1200" dirty="0"/>
            <a:t> Students finance (external) (</a:t>
          </a:r>
          <a:r>
            <a:rPr lang="en-GB" sz="1200" i="1" dirty="0"/>
            <a:t>Supporters</a:t>
          </a:r>
          <a:r>
            <a:rPr lang="en-GB" sz="1200" dirty="0"/>
            <a:t>)/ </a:t>
          </a:r>
          <a:r>
            <a:rPr lang="en-GB" sz="1200" i="1" dirty="0"/>
            <a:t>Observer</a:t>
          </a:r>
        </a:p>
        <a:p>
          <a:pPr algn="r"/>
          <a:r>
            <a:rPr lang="en-GB" sz="1200" dirty="0"/>
            <a:t> Government (</a:t>
          </a:r>
          <a:r>
            <a:rPr lang="en-GB" sz="1200" i="1" dirty="0"/>
            <a:t>external</a:t>
          </a:r>
          <a:r>
            <a:rPr lang="en-GB" sz="1200" dirty="0"/>
            <a:t>)</a:t>
          </a:r>
        </a:p>
        <a:p>
          <a:pPr algn="r"/>
          <a:r>
            <a:rPr lang="en-GB" sz="1200" dirty="0"/>
            <a:t> Students families (external) Observers</a:t>
          </a:r>
        </a:p>
        <a:p>
          <a:pPr algn="r"/>
          <a:r>
            <a:rPr lang="en-GB" sz="1200" dirty="0"/>
            <a:t> UCAS </a:t>
          </a:r>
          <a:endParaRPr lang="en-US" sz="1200" dirty="0"/>
        </a:p>
      </dgm:t>
    </dgm:pt>
    <dgm:pt modelId="{3900049F-5781-450C-85ED-04EA3CB25624}" type="parTrans" cxnId="{9638F8D3-08EA-4B77-BB3C-0ABB1FDF660D}">
      <dgm:prSet/>
      <dgm:spPr/>
      <dgm:t>
        <a:bodyPr/>
        <a:lstStyle/>
        <a:p>
          <a:endParaRPr lang="en-US" sz="1200"/>
        </a:p>
      </dgm:t>
    </dgm:pt>
    <dgm:pt modelId="{4EE16923-9C2A-4E1C-97C8-3BC1739FA805}" type="sibTrans" cxnId="{9638F8D3-08EA-4B77-BB3C-0ABB1FDF660D}">
      <dgm:prSet/>
      <dgm:spPr/>
      <dgm:t>
        <a:bodyPr/>
        <a:lstStyle/>
        <a:p>
          <a:endParaRPr lang="en-US" sz="1200"/>
        </a:p>
      </dgm:t>
    </dgm:pt>
    <dgm:pt modelId="{6517AA9B-128B-44D8-98E6-BD99DD3D8218}">
      <dgm:prSet custT="1"/>
      <dgm:spPr/>
      <dgm:t>
        <a:bodyPr/>
        <a:lstStyle/>
        <a:p>
          <a:pPr algn="ctr"/>
          <a:r>
            <a:rPr lang="en-US" sz="1200" b="1" dirty="0"/>
            <a:t>Desired/ CSF </a:t>
          </a:r>
          <a:r>
            <a:rPr lang="en-GB" sz="1200" b="1" dirty="0"/>
            <a:t>Desired/ CSF</a:t>
          </a:r>
        </a:p>
        <a:p>
          <a:pPr algn="ctr"/>
          <a:r>
            <a:rPr lang="en-GB" sz="1200" b="0" dirty="0">
              <a:solidFill>
                <a:srgbClr val="FF0000"/>
              </a:solidFill>
            </a:rPr>
            <a:t>(Linked to Goals</a:t>
          </a:r>
        </a:p>
        <a:p>
          <a:pPr algn="ctr"/>
          <a:r>
            <a:rPr lang="en-GB" sz="1200" b="0" dirty="0">
              <a:solidFill>
                <a:srgbClr val="FF0000"/>
              </a:solidFill>
            </a:rPr>
            <a:t>What will make it successful – Measurable/ unmeasurable)</a:t>
          </a:r>
        </a:p>
        <a:p>
          <a:pPr algn="ctr"/>
          <a:endParaRPr lang="en-GB" sz="1200" dirty="0"/>
        </a:p>
        <a:p>
          <a:pPr algn="l"/>
          <a:r>
            <a:rPr lang="en-GB" sz="1200" dirty="0"/>
            <a:t>Getting 145 skills students to successfully complete the modules (measurable)</a:t>
          </a:r>
        </a:p>
        <a:p>
          <a:pPr algn="l"/>
          <a:r>
            <a:rPr lang="en-GB" sz="1200" dirty="0"/>
            <a:t>Provide weekly online classes (measurable- registers)</a:t>
          </a:r>
        </a:p>
        <a:p>
          <a:pPr algn="l"/>
          <a:r>
            <a:rPr lang="en-GB" sz="1200" dirty="0"/>
            <a:t>Able to access online support where necessary </a:t>
          </a:r>
          <a:endParaRPr lang="en-US" sz="1200" dirty="0"/>
        </a:p>
      </dgm:t>
    </dgm:pt>
    <dgm:pt modelId="{2FC70A11-E4A8-4C2A-90D1-199039614639}" type="parTrans" cxnId="{21C6D6E6-1C27-41DE-8B01-5DB240444DAA}">
      <dgm:prSet/>
      <dgm:spPr/>
      <dgm:t>
        <a:bodyPr/>
        <a:lstStyle/>
        <a:p>
          <a:endParaRPr lang="en-US" sz="1200"/>
        </a:p>
      </dgm:t>
    </dgm:pt>
    <dgm:pt modelId="{2BBA03D2-9558-487F-B44E-192000BDDEF7}" type="sibTrans" cxnId="{21C6D6E6-1C27-41DE-8B01-5DB240444DAA}">
      <dgm:prSet/>
      <dgm:spPr/>
      <dgm:t>
        <a:bodyPr/>
        <a:lstStyle/>
        <a:p>
          <a:endParaRPr lang="en-US" sz="1200"/>
        </a:p>
      </dgm:t>
    </dgm:pt>
    <dgm:pt modelId="{E8FC7B73-161D-4015-8447-FE4F4BB99589}">
      <dgm:prSet custT="1"/>
      <dgm:spPr/>
      <dgm:t>
        <a:bodyPr/>
        <a:lstStyle/>
        <a:p>
          <a:r>
            <a:rPr lang="en-GB" sz="1200" b="1" dirty="0"/>
            <a:t>Measure of success</a:t>
          </a:r>
        </a:p>
        <a:p>
          <a:r>
            <a:rPr lang="en-GB" sz="1200" dirty="0"/>
            <a:t>(</a:t>
          </a:r>
          <a:r>
            <a:rPr lang="en-GB" sz="1200" dirty="0">
              <a:solidFill>
                <a:srgbClr val="FF0000"/>
              </a:solidFill>
            </a:rPr>
            <a:t>criterion of success/ when its finished what can be measured, how do I measure success – qualitative/ quantitative)</a:t>
          </a:r>
        </a:p>
        <a:p>
          <a:endParaRPr lang="en-GB" sz="1200" dirty="0"/>
        </a:p>
        <a:p>
          <a:r>
            <a:rPr lang="en-GB" sz="1200" dirty="0"/>
            <a:t>145 students pass the modules X and Y (or at least the same number of students passing as they would if they were on face to face teaching) (</a:t>
          </a:r>
          <a:r>
            <a:rPr lang="en-GB" sz="1200" i="1" dirty="0"/>
            <a:t>Quantitative</a:t>
          </a:r>
          <a:r>
            <a:rPr lang="en-GB" sz="1200" dirty="0"/>
            <a:t>)</a:t>
          </a:r>
        </a:p>
        <a:p>
          <a:r>
            <a:rPr lang="en-GB" sz="1200" dirty="0"/>
            <a:t>Receiving positive feedback from students </a:t>
          </a:r>
          <a:r>
            <a:rPr lang="en-GB" sz="1200" i="1" dirty="0"/>
            <a:t>(qualitative)</a:t>
          </a:r>
        </a:p>
        <a:p>
          <a:r>
            <a:rPr lang="en-GB" sz="1200" dirty="0"/>
            <a:t>Number of students applying to further level</a:t>
          </a:r>
          <a:endParaRPr lang="en-US" sz="1200" dirty="0"/>
        </a:p>
      </dgm:t>
    </dgm:pt>
    <dgm:pt modelId="{81068BEE-7943-4882-940B-4AC3EC416EC7}" type="parTrans" cxnId="{39BCF12E-C24D-42E5-947D-7CC26778840F}">
      <dgm:prSet/>
      <dgm:spPr/>
      <dgm:t>
        <a:bodyPr/>
        <a:lstStyle/>
        <a:p>
          <a:endParaRPr lang="en-US" sz="1200"/>
        </a:p>
      </dgm:t>
    </dgm:pt>
    <dgm:pt modelId="{26C3DF5E-F812-421B-826B-507DD5888D23}" type="sibTrans" cxnId="{39BCF12E-C24D-42E5-947D-7CC26778840F}">
      <dgm:prSet/>
      <dgm:spPr/>
      <dgm:t>
        <a:bodyPr/>
        <a:lstStyle/>
        <a:p>
          <a:endParaRPr lang="en-US" sz="1200"/>
        </a:p>
      </dgm:t>
    </dgm:pt>
    <dgm:pt modelId="{DFF935E6-91DB-48F9-AF42-58BFA4D24CF4}" type="pres">
      <dgm:prSet presAssocID="{D921B07A-DE00-4390-8067-C99ED4F12A94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DDB062CE-0EFF-43F4-A939-5E860E3AA3CE}" type="pres">
      <dgm:prSet presAssocID="{D921B07A-DE00-4390-8067-C99ED4F12A94}" presName="matrix" presStyleCnt="0"/>
      <dgm:spPr/>
    </dgm:pt>
    <dgm:pt modelId="{ABB5F2E0-B9A4-4C42-A0E6-6E4E4C2AA10C}" type="pres">
      <dgm:prSet presAssocID="{D921B07A-DE00-4390-8067-C99ED4F12A94}" presName="tile1" presStyleLbl="node1" presStyleIdx="0" presStyleCnt="4"/>
      <dgm:spPr/>
    </dgm:pt>
    <dgm:pt modelId="{54008BFE-06B7-4FB5-B380-1663226DCC00}" type="pres">
      <dgm:prSet presAssocID="{D921B07A-DE00-4390-8067-C99ED4F12A94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AAC12F6C-5675-4ABF-AE85-0BF74411A66F}" type="pres">
      <dgm:prSet presAssocID="{D921B07A-DE00-4390-8067-C99ED4F12A94}" presName="tile2" presStyleLbl="node1" presStyleIdx="1" presStyleCnt="4"/>
      <dgm:spPr/>
    </dgm:pt>
    <dgm:pt modelId="{2E7CBD1F-A363-455F-8622-C44562209D60}" type="pres">
      <dgm:prSet presAssocID="{D921B07A-DE00-4390-8067-C99ED4F12A94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2BADC536-B3C3-4D96-A177-25DD35DBB293}" type="pres">
      <dgm:prSet presAssocID="{D921B07A-DE00-4390-8067-C99ED4F12A94}" presName="tile3" presStyleLbl="node1" presStyleIdx="2" presStyleCnt="4"/>
      <dgm:spPr/>
    </dgm:pt>
    <dgm:pt modelId="{69011310-C75A-4EDC-A190-BD7F1594292B}" type="pres">
      <dgm:prSet presAssocID="{D921B07A-DE00-4390-8067-C99ED4F12A94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249FF0CA-C984-4909-9BF7-D6A4A9C7486F}" type="pres">
      <dgm:prSet presAssocID="{D921B07A-DE00-4390-8067-C99ED4F12A94}" presName="tile4" presStyleLbl="node1" presStyleIdx="3" presStyleCnt="4"/>
      <dgm:spPr/>
    </dgm:pt>
    <dgm:pt modelId="{C85F0112-8CF4-4638-90E0-B83CF34FE438}" type="pres">
      <dgm:prSet presAssocID="{D921B07A-DE00-4390-8067-C99ED4F12A94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0642DEE4-24F5-4C10-A429-EFFFA1958CCD}" type="pres">
      <dgm:prSet presAssocID="{D921B07A-DE00-4390-8067-C99ED4F12A94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DA42ED01-7D33-4A26-BFF1-5B169FD88B91}" type="presOf" srcId="{D921B07A-DE00-4390-8067-C99ED4F12A94}" destId="{DFF935E6-91DB-48F9-AF42-58BFA4D24CF4}" srcOrd="0" destOrd="0" presId="urn:microsoft.com/office/officeart/2005/8/layout/matrix1"/>
    <dgm:cxn modelId="{88FF7D0D-9F1A-4C0A-8EA0-78D81FA4CF09}" type="presOf" srcId="{390524D2-0D2B-41E8-8A7D-9D318998B395}" destId="{2E7CBD1F-A363-455F-8622-C44562209D60}" srcOrd="1" destOrd="0" presId="urn:microsoft.com/office/officeart/2005/8/layout/matrix1"/>
    <dgm:cxn modelId="{4A292316-EF34-4A8B-AA89-74D480CC193D}" srcId="{3ADE442D-67E5-4405-829A-5DD5D98169F1}" destId="{4CE34B0B-F0BD-4087-854A-C31B2CE91F75}" srcOrd="0" destOrd="0" parTransId="{7BD4862F-8B80-479E-9D96-E5B603DA32FE}" sibTransId="{1E5C9EEF-E94A-4DD5-9B17-F9FDD39C268F}"/>
    <dgm:cxn modelId="{39BCF12E-C24D-42E5-947D-7CC26778840F}" srcId="{3ADE442D-67E5-4405-829A-5DD5D98169F1}" destId="{E8FC7B73-161D-4015-8447-FE4F4BB99589}" srcOrd="3" destOrd="0" parTransId="{81068BEE-7943-4882-940B-4AC3EC416EC7}" sibTransId="{26C3DF5E-F812-421B-826B-507DD5888D23}"/>
    <dgm:cxn modelId="{14CA925B-FFFD-4AB8-9587-090720A28C8A}" type="presOf" srcId="{4CE34B0B-F0BD-4087-854A-C31B2CE91F75}" destId="{ABB5F2E0-B9A4-4C42-A0E6-6E4E4C2AA10C}" srcOrd="0" destOrd="0" presId="urn:microsoft.com/office/officeart/2005/8/layout/matrix1"/>
    <dgm:cxn modelId="{B6AAC05F-3A91-4BF4-A3F9-C8C0D284772E}" type="presOf" srcId="{6517AA9B-128B-44D8-98E6-BD99DD3D8218}" destId="{69011310-C75A-4EDC-A190-BD7F1594292B}" srcOrd="1" destOrd="0" presId="urn:microsoft.com/office/officeart/2005/8/layout/matrix1"/>
    <dgm:cxn modelId="{8589F471-F497-4FAD-9BE9-E35A2D68CC57}" srcId="{D921B07A-DE00-4390-8067-C99ED4F12A94}" destId="{3ADE442D-67E5-4405-829A-5DD5D98169F1}" srcOrd="0" destOrd="0" parTransId="{933B4E08-BD8A-4FC2-8C69-1F677617029C}" sibTransId="{C9FF7100-DFFB-4AF4-97BD-57FA5B7AD9EB}"/>
    <dgm:cxn modelId="{D39CC689-3CC7-4AEB-B0BF-6438E4FF73EB}" type="presOf" srcId="{390524D2-0D2B-41E8-8A7D-9D318998B395}" destId="{AAC12F6C-5675-4ABF-AE85-0BF74411A66F}" srcOrd="0" destOrd="0" presId="urn:microsoft.com/office/officeart/2005/8/layout/matrix1"/>
    <dgm:cxn modelId="{FD6F6B8B-0C82-490A-84A4-E620CE14BB97}" type="presOf" srcId="{3ADE442D-67E5-4405-829A-5DD5D98169F1}" destId="{0642DEE4-24F5-4C10-A429-EFFFA1958CCD}" srcOrd="0" destOrd="0" presId="urn:microsoft.com/office/officeart/2005/8/layout/matrix1"/>
    <dgm:cxn modelId="{31030C99-5CB9-4208-B6D4-31216E0C1D64}" type="presOf" srcId="{6517AA9B-128B-44D8-98E6-BD99DD3D8218}" destId="{2BADC536-B3C3-4D96-A177-25DD35DBB293}" srcOrd="0" destOrd="0" presId="urn:microsoft.com/office/officeart/2005/8/layout/matrix1"/>
    <dgm:cxn modelId="{7613C1A6-809F-431F-9A83-9103F6B2994B}" type="presOf" srcId="{E8FC7B73-161D-4015-8447-FE4F4BB99589}" destId="{249FF0CA-C984-4909-9BF7-D6A4A9C7486F}" srcOrd="0" destOrd="0" presId="urn:microsoft.com/office/officeart/2005/8/layout/matrix1"/>
    <dgm:cxn modelId="{549C51AE-FD5A-4AD2-B275-3EB1A6A66EE5}" type="presOf" srcId="{E8FC7B73-161D-4015-8447-FE4F4BB99589}" destId="{C85F0112-8CF4-4638-90E0-B83CF34FE438}" srcOrd="1" destOrd="0" presId="urn:microsoft.com/office/officeart/2005/8/layout/matrix1"/>
    <dgm:cxn modelId="{9638F8D3-08EA-4B77-BB3C-0ABB1FDF660D}" srcId="{3ADE442D-67E5-4405-829A-5DD5D98169F1}" destId="{390524D2-0D2B-41E8-8A7D-9D318998B395}" srcOrd="1" destOrd="0" parTransId="{3900049F-5781-450C-85ED-04EA3CB25624}" sibTransId="{4EE16923-9C2A-4E1C-97C8-3BC1739FA805}"/>
    <dgm:cxn modelId="{4F01C3E1-D3B1-49B1-8C71-D55B90E02925}" type="presOf" srcId="{4CE34B0B-F0BD-4087-854A-C31B2CE91F75}" destId="{54008BFE-06B7-4FB5-B380-1663226DCC00}" srcOrd="1" destOrd="0" presId="urn:microsoft.com/office/officeart/2005/8/layout/matrix1"/>
    <dgm:cxn modelId="{21C6D6E6-1C27-41DE-8B01-5DB240444DAA}" srcId="{3ADE442D-67E5-4405-829A-5DD5D98169F1}" destId="{6517AA9B-128B-44D8-98E6-BD99DD3D8218}" srcOrd="2" destOrd="0" parTransId="{2FC70A11-E4A8-4C2A-90D1-199039614639}" sibTransId="{2BBA03D2-9558-487F-B44E-192000BDDEF7}"/>
    <dgm:cxn modelId="{8E14741F-7A74-45BD-8073-98996CABB0FD}" type="presParOf" srcId="{DFF935E6-91DB-48F9-AF42-58BFA4D24CF4}" destId="{DDB062CE-0EFF-43F4-A939-5E860E3AA3CE}" srcOrd="0" destOrd="0" presId="urn:microsoft.com/office/officeart/2005/8/layout/matrix1"/>
    <dgm:cxn modelId="{0F3A4296-7C15-49F1-A4FC-A1F6808BCF73}" type="presParOf" srcId="{DDB062CE-0EFF-43F4-A939-5E860E3AA3CE}" destId="{ABB5F2E0-B9A4-4C42-A0E6-6E4E4C2AA10C}" srcOrd="0" destOrd="0" presId="urn:microsoft.com/office/officeart/2005/8/layout/matrix1"/>
    <dgm:cxn modelId="{2F26DAFF-5F9C-4086-9BDA-BC85F338F467}" type="presParOf" srcId="{DDB062CE-0EFF-43F4-A939-5E860E3AA3CE}" destId="{54008BFE-06B7-4FB5-B380-1663226DCC00}" srcOrd="1" destOrd="0" presId="urn:microsoft.com/office/officeart/2005/8/layout/matrix1"/>
    <dgm:cxn modelId="{6BE07069-A0FE-46CC-AB5A-25D8A4F61BE1}" type="presParOf" srcId="{DDB062CE-0EFF-43F4-A939-5E860E3AA3CE}" destId="{AAC12F6C-5675-4ABF-AE85-0BF74411A66F}" srcOrd="2" destOrd="0" presId="urn:microsoft.com/office/officeart/2005/8/layout/matrix1"/>
    <dgm:cxn modelId="{61724B7C-1BB3-4458-9807-008FB67CF603}" type="presParOf" srcId="{DDB062CE-0EFF-43F4-A939-5E860E3AA3CE}" destId="{2E7CBD1F-A363-455F-8622-C44562209D60}" srcOrd="3" destOrd="0" presId="urn:microsoft.com/office/officeart/2005/8/layout/matrix1"/>
    <dgm:cxn modelId="{E7CCF8E9-4346-4463-9495-91416947E6E1}" type="presParOf" srcId="{DDB062CE-0EFF-43F4-A939-5E860E3AA3CE}" destId="{2BADC536-B3C3-4D96-A177-25DD35DBB293}" srcOrd="4" destOrd="0" presId="urn:microsoft.com/office/officeart/2005/8/layout/matrix1"/>
    <dgm:cxn modelId="{B5CE63E8-3A93-4F40-81D5-06E216E3F84F}" type="presParOf" srcId="{DDB062CE-0EFF-43F4-A939-5E860E3AA3CE}" destId="{69011310-C75A-4EDC-A190-BD7F1594292B}" srcOrd="5" destOrd="0" presId="urn:microsoft.com/office/officeart/2005/8/layout/matrix1"/>
    <dgm:cxn modelId="{E736895F-33E6-4DBD-93ED-1D16E5E6A1D4}" type="presParOf" srcId="{DDB062CE-0EFF-43F4-A939-5E860E3AA3CE}" destId="{249FF0CA-C984-4909-9BF7-D6A4A9C7486F}" srcOrd="6" destOrd="0" presId="urn:microsoft.com/office/officeart/2005/8/layout/matrix1"/>
    <dgm:cxn modelId="{AE0BF659-E3A1-447E-ABAB-6BC853804F24}" type="presParOf" srcId="{DDB062CE-0EFF-43F4-A939-5E860E3AA3CE}" destId="{C85F0112-8CF4-4638-90E0-B83CF34FE438}" srcOrd="7" destOrd="0" presId="urn:microsoft.com/office/officeart/2005/8/layout/matrix1"/>
    <dgm:cxn modelId="{1A5E7149-63E4-4021-8692-C80656532F21}" type="presParOf" srcId="{DFF935E6-91DB-48F9-AF42-58BFA4D24CF4}" destId="{0642DEE4-24F5-4C10-A429-EFFFA1958CCD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45DC8D-222A-4264-8114-818138A67F74}">
      <dsp:nvSpPr>
        <dsp:cNvPr id="0" name=""/>
        <dsp:cNvSpPr/>
      </dsp:nvSpPr>
      <dsp:spPr>
        <a:xfrm>
          <a:off x="1505856" y="730"/>
          <a:ext cx="1040841" cy="1040841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Project Initiation</a:t>
          </a:r>
        </a:p>
      </dsp:txBody>
      <dsp:txXfrm>
        <a:off x="1658284" y="153158"/>
        <a:ext cx="735985" cy="735985"/>
      </dsp:txXfrm>
    </dsp:sp>
    <dsp:sp modelId="{3FABF123-46C7-407C-86E9-D0C7932618A7}">
      <dsp:nvSpPr>
        <dsp:cNvPr id="0" name=""/>
        <dsp:cNvSpPr/>
      </dsp:nvSpPr>
      <dsp:spPr>
        <a:xfrm rot="2700000">
          <a:off x="2434922" y="892360"/>
          <a:ext cx="276412" cy="35128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2447066" y="933299"/>
        <a:ext cx="193488" cy="210770"/>
      </dsp:txXfrm>
    </dsp:sp>
    <dsp:sp modelId="{170FCC2B-627F-4189-8EA0-675024B52A50}">
      <dsp:nvSpPr>
        <dsp:cNvPr id="0" name=""/>
        <dsp:cNvSpPr/>
      </dsp:nvSpPr>
      <dsp:spPr>
        <a:xfrm>
          <a:off x="2610622" y="1105496"/>
          <a:ext cx="1040841" cy="1040841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Project Planning</a:t>
          </a:r>
        </a:p>
      </dsp:txBody>
      <dsp:txXfrm>
        <a:off x="2763050" y="1257924"/>
        <a:ext cx="735985" cy="735985"/>
      </dsp:txXfrm>
    </dsp:sp>
    <dsp:sp modelId="{D3A92EAE-D180-4642-9357-B9F80550191F}">
      <dsp:nvSpPr>
        <dsp:cNvPr id="0" name=""/>
        <dsp:cNvSpPr/>
      </dsp:nvSpPr>
      <dsp:spPr>
        <a:xfrm rot="8100000">
          <a:off x="2445985" y="1997126"/>
          <a:ext cx="276412" cy="35128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10800000">
        <a:off x="2516765" y="2038065"/>
        <a:ext cx="193488" cy="210770"/>
      </dsp:txXfrm>
    </dsp:sp>
    <dsp:sp modelId="{32479FD8-9000-4FE1-8CE3-65405E078EA1}">
      <dsp:nvSpPr>
        <dsp:cNvPr id="0" name=""/>
        <dsp:cNvSpPr/>
      </dsp:nvSpPr>
      <dsp:spPr>
        <a:xfrm>
          <a:off x="1505856" y="2210262"/>
          <a:ext cx="1040841" cy="1040841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Project Execution</a:t>
          </a:r>
        </a:p>
      </dsp:txBody>
      <dsp:txXfrm>
        <a:off x="1658284" y="2362690"/>
        <a:ext cx="735985" cy="735985"/>
      </dsp:txXfrm>
    </dsp:sp>
    <dsp:sp modelId="{CB055C1C-6DD7-41DC-8DB9-A0CCEF7EF856}">
      <dsp:nvSpPr>
        <dsp:cNvPr id="0" name=""/>
        <dsp:cNvSpPr/>
      </dsp:nvSpPr>
      <dsp:spPr>
        <a:xfrm rot="13500000">
          <a:off x="1341220" y="2008189"/>
          <a:ext cx="276412" cy="35128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10800000">
        <a:off x="1412000" y="2107764"/>
        <a:ext cx="193488" cy="210770"/>
      </dsp:txXfrm>
    </dsp:sp>
    <dsp:sp modelId="{A7017AED-3534-4480-92E3-5A9D4ACDFE22}">
      <dsp:nvSpPr>
        <dsp:cNvPr id="0" name=""/>
        <dsp:cNvSpPr/>
      </dsp:nvSpPr>
      <dsp:spPr>
        <a:xfrm>
          <a:off x="401090" y="1105496"/>
          <a:ext cx="1040841" cy="1040841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Project Closure</a:t>
          </a:r>
        </a:p>
      </dsp:txBody>
      <dsp:txXfrm>
        <a:off x="553518" y="1257924"/>
        <a:ext cx="735985" cy="735985"/>
      </dsp:txXfrm>
    </dsp:sp>
    <dsp:sp modelId="{264B4053-B071-43A7-8D3F-9148613D3881}">
      <dsp:nvSpPr>
        <dsp:cNvPr id="0" name=""/>
        <dsp:cNvSpPr/>
      </dsp:nvSpPr>
      <dsp:spPr>
        <a:xfrm rot="18900000">
          <a:off x="1330156" y="903424"/>
          <a:ext cx="276412" cy="35128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1342300" y="1002999"/>
        <a:ext cx="193488" cy="2107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B5F2E0-B9A4-4C42-A0E6-6E4E4C2AA10C}">
      <dsp:nvSpPr>
        <dsp:cNvPr id="0" name=""/>
        <dsp:cNvSpPr/>
      </dsp:nvSpPr>
      <dsp:spPr>
        <a:xfrm rot="16200000">
          <a:off x="1475624" y="-1475624"/>
          <a:ext cx="2623586" cy="5574836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 dirty="0"/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 dirty="0"/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 dirty="0"/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Purpose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Aims / Objectives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rgbClr val="FF0000"/>
              </a:solidFill>
            </a:rPr>
            <a:t>(why this project being done</a:t>
          </a:r>
          <a:endParaRPr lang="en-US" sz="1200" kern="1200" dirty="0">
            <a:solidFill>
              <a:srgbClr val="FF0000"/>
            </a:solidFill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rgbClr val="FF0000"/>
              </a:solidFill>
            </a:rPr>
            <a:t>What is the result)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 dirty="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Aim: To continue teaching and learning opportunities for Skills students</a:t>
          </a:r>
          <a:endParaRPr lang="en-US" sz="1200" kern="1200" dirty="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Objectives: 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Setting online teaching for skills students 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Provide virtual online support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Keep staff and students safe</a:t>
          </a:r>
          <a:endParaRPr lang="en-US" sz="1200" kern="1200" dirty="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Setting up IT support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 dirty="0"/>
        </a:p>
      </dsp:txBody>
      <dsp:txXfrm rot="5400000">
        <a:off x="0" y="0"/>
        <a:ext cx="5574836" cy="1967689"/>
      </dsp:txXfrm>
    </dsp:sp>
    <dsp:sp modelId="{AAC12F6C-5675-4ABF-AE85-0BF74411A66F}">
      <dsp:nvSpPr>
        <dsp:cNvPr id="0" name=""/>
        <dsp:cNvSpPr/>
      </dsp:nvSpPr>
      <dsp:spPr>
        <a:xfrm>
          <a:off x="5574836" y="0"/>
          <a:ext cx="5574836" cy="2623586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Stakeholders/ Audience </a:t>
          </a:r>
          <a:r>
            <a:rPr lang="en-GB" sz="1200" kern="1200" dirty="0"/>
            <a:t>(Internal/ External/ Primary/ secondary/ Drivers/ Supporters/ Observers)))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 (</a:t>
          </a:r>
          <a:r>
            <a:rPr lang="en-GB" sz="1200" kern="1200" dirty="0">
              <a:solidFill>
                <a:srgbClr val="FF0000"/>
              </a:solidFill>
            </a:rPr>
            <a:t>Who is it for/ who will benefit/ effected/ involved)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 Staff (lectures, admin, canteen, support, HR) (</a:t>
          </a:r>
          <a:r>
            <a:rPr lang="en-GB" sz="1200" i="1" kern="1200" dirty="0"/>
            <a:t>Drivers</a:t>
          </a:r>
          <a:r>
            <a:rPr lang="en-GB" sz="1200" kern="1200" dirty="0"/>
            <a:t>)</a:t>
          </a:r>
        </a:p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 Students (</a:t>
          </a:r>
          <a:r>
            <a:rPr lang="en-GB" sz="1200" i="1" kern="1200" dirty="0"/>
            <a:t>Drivers</a:t>
          </a:r>
          <a:r>
            <a:rPr lang="en-GB" sz="1200" kern="1200" dirty="0"/>
            <a:t>)</a:t>
          </a:r>
        </a:p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 Management/ Trustees (</a:t>
          </a:r>
          <a:r>
            <a:rPr lang="en-GB" sz="1200" i="1" kern="1200" dirty="0"/>
            <a:t>Drivers</a:t>
          </a:r>
          <a:r>
            <a:rPr lang="en-GB" sz="1200" kern="1200" dirty="0"/>
            <a:t>/ </a:t>
          </a:r>
          <a:r>
            <a:rPr lang="en-GB" sz="1200" i="1" kern="1200" dirty="0"/>
            <a:t>Supporters</a:t>
          </a:r>
          <a:r>
            <a:rPr lang="en-GB" sz="1200" kern="1200" dirty="0"/>
            <a:t>)</a:t>
          </a:r>
        </a:p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 Suppliers (</a:t>
          </a:r>
          <a:r>
            <a:rPr lang="en-GB" sz="1200" i="1" kern="1200" dirty="0"/>
            <a:t>external</a:t>
          </a:r>
          <a:r>
            <a:rPr lang="en-GB" sz="1200" kern="1200" dirty="0"/>
            <a:t>) (</a:t>
          </a:r>
          <a:r>
            <a:rPr lang="en-GB" sz="1200" i="1" kern="1200" dirty="0"/>
            <a:t>supporters</a:t>
          </a:r>
          <a:r>
            <a:rPr lang="en-GB" sz="1200" kern="1200" dirty="0"/>
            <a:t>)</a:t>
          </a:r>
        </a:p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 Students finance (external) (</a:t>
          </a:r>
          <a:r>
            <a:rPr lang="en-GB" sz="1200" i="1" kern="1200" dirty="0"/>
            <a:t>Supporters</a:t>
          </a:r>
          <a:r>
            <a:rPr lang="en-GB" sz="1200" kern="1200" dirty="0"/>
            <a:t>)/ </a:t>
          </a:r>
          <a:r>
            <a:rPr lang="en-GB" sz="1200" i="1" kern="1200" dirty="0"/>
            <a:t>Observer</a:t>
          </a:r>
        </a:p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 Government (</a:t>
          </a:r>
          <a:r>
            <a:rPr lang="en-GB" sz="1200" i="1" kern="1200" dirty="0"/>
            <a:t>external</a:t>
          </a:r>
          <a:r>
            <a:rPr lang="en-GB" sz="1200" kern="1200" dirty="0"/>
            <a:t>)</a:t>
          </a:r>
        </a:p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 Students families (external) Observers</a:t>
          </a:r>
        </a:p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 UCAS </a:t>
          </a:r>
          <a:endParaRPr lang="en-US" sz="1200" kern="1200" dirty="0"/>
        </a:p>
      </dsp:txBody>
      <dsp:txXfrm>
        <a:off x="5574836" y="0"/>
        <a:ext cx="5574836" cy="1967689"/>
      </dsp:txXfrm>
    </dsp:sp>
    <dsp:sp modelId="{2BADC536-B3C3-4D96-A177-25DD35DBB293}">
      <dsp:nvSpPr>
        <dsp:cNvPr id="0" name=""/>
        <dsp:cNvSpPr/>
      </dsp:nvSpPr>
      <dsp:spPr>
        <a:xfrm rot="10800000">
          <a:off x="0" y="2623586"/>
          <a:ext cx="5574836" cy="2623586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Desired/ CSF </a:t>
          </a:r>
          <a:r>
            <a:rPr lang="en-GB" sz="1200" b="1" kern="1200" dirty="0"/>
            <a:t>Desired/ CSF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 dirty="0">
              <a:solidFill>
                <a:srgbClr val="FF0000"/>
              </a:solidFill>
            </a:rPr>
            <a:t>(Linked to Goals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 dirty="0">
              <a:solidFill>
                <a:srgbClr val="FF0000"/>
              </a:solidFill>
            </a:rPr>
            <a:t>What will make it successful – Measurable/ unmeasurable)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Getting 145 skills students to successfully complete the modules (measurable)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Provide weekly online classes (measurable- registers)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Able to access online support where necessary </a:t>
          </a:r>
          <a:endParaRPr lang="en-US" sz="1200" kern="1200" dirty="0"/>
        </a:p>
      </dsp:txBody>
      <dsp:txXfrm rot="10800000">
        <a:off x="0" y="3279483"/>
        <a:ext cx="5574836" cy="1967689"/>
      </dsp:txXfrm>
    </dsp:sp>
    <dsp:sp modelId="{249FF0CA-C984-4909-9BF7-D6A4A9C7486F}">
      <dsp:nvSpPr>
        <dsp:cNvPr id="0" name=""/>
        <dsp:cNvSpPr/>
      </dsp:nvSpPr>
      <dsp:spPr>
        <a:xfrm rot="5400000">
          <a:off x="7050461" y="1147961"/>
          <a:ext cx="2623586" cy="5574836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Measure of success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(</a:t>
          </a:r>
          <a:r>
            <a:rPr lang="en-GB" sz="1200" kern="1200" dirty="0">
              <a:solidFill>
                <a:srgbClr val="FF0000"/>
              </a:solidFill>
            </a:rPr>
            <a:t>criterion of success/ when its finished what can be measured, how do I measure success – qualitative/ quantitative)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145 students pass the modules X and Y (or at least the same number of students passing as they would if they were on face to face teaching) (</a:t>
          </a:r>
          <a:r>
            <a:rPr lang="en-GB" sz="1200" i="1" kern="1200" dirty="0"/>
            <a:t>Quantitative</a:t>
          </a:r>
          <a:r>
            <a:rPr lang="en-GB" sz="1200" kern="1200" dirty="0"/>
            <a:t>)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Receiving positive feedback from students </a:t>
          </a:r>
          <a:r>
            <a:rPr lang="en-GB" sz="1200" i="1" kern="1200" dirty="0"/>
            <a:t>(qualitative)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Number of students applying to further level</a:t>
          </a:r>
          <a:endParaRPr lang="en-US" sz="1200" kern="1200" dirty="0"/>
        </a:p>
      </dsp:txBody>
      <dsp:txXfrm rot="-5400000">
        <a:off x="5574836" y="3279482"/>
        <a:ext cx="5574836" cy="1967689"/>
      </dsp:txXfrm>
    </dsp:sp>
    <dsp:sp modelId="{0642DEE4-24F5-4C10-A429-EFFFA1958CCD}">
      <dsp:nvSpPr>
        <dsp:cNvPr id="0" name=""/>
        <dsp:cNvSpPr/>
      </dsp:nvSpPr>
      <dsp:spPr>
        <a:xfrm>
          <a:off x="3902385" y="1967689"/>
          <a:ext cx="3344901" cy="1311793"/>
        </a:xfrm>
        <a:prstGeom prst="roundRect">
          <a:avLst/>
        </a:prstGeom>
        <a:solidFill>
          <a:schemeClr val="bg1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 dirty="0"/>
        </a:p>
      </dsp:txBody>
      <dsp:txXfrm>
        <a:off x="3966421" y="2031725"/>
        <a:ext cx="3216829" cy="11837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0D72E3-C81E-437E-AF2D-2A6B5C1020A5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047F07-101C-437D-BAB9-FA01B58187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0573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015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284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9071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2144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9742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5429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9176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7559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394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2447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9668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9A796F-2135-4DCE-A424-7A180D368495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941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Assignment guidance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Report</a:t>
            </a:r>
          </a:p>
        </p:txBody>
      </p:sp>
    </p:spTree>
    <p:extLst>
      <p:ext uri="{BB962C8B-B14F-4D97-AF65-F5344CB8AC3E}">
        <p14:creationId xmlns:p14="http://schemas.microsoft.com/office/powerpoint/2010/main" val="14153343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Report </a:t>
            </a:r>
            <a:r>
              <a:rPr lang="en-GB" sz="2000" dirty="0"/>
              <a:t>2000 words – third person format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5A378D-F498-4CEA-819C-24BE2E25A9B1}"/>
              </a:ext>
            </a:extLst>
          </p:cNvPr>
          <p:cNvSpPr txBox="1"/>
          <p:nvPr/>
        </p:nvSpPr>
        <p:spPr>
          <a:xfrm>
            <a:off x="539262" y="1148033"/>
            <a:ext cx="11254154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14400" indent="-914400"/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	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critical assessment of project management tools and techniques for managing a project within your workplace or alternative workplace in collaboration with your tutor.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Analyse various tools and demonstrate the ability to plan and implement project within workplace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Describe the organisation of this work, drawing upon range of recognised project tools and techniques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Show how the project plans will be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communicated with appropriate stakeholders and demonstrate the implementation of the project plan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Provide a critical evaluation of own ability of managing the project with future recommendation and self-development plan to improve own performance.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Submitted via Turnitin by 3pm 1</a:t>
            </a:r>
            <a:r>
              <a:rPr lang="en-GB" sz="1800" b="1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July 22.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1371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Report </a:t>
            </a:r>
            <a:r>
              <a:rPr lang="en-GB" dirty="0" err="1"/>
              <a:t>cont</a:t>
            </a:r>
            <a:r>
              <a:rPr lang="en-GB" dirty="0"/>
              <a:t> 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References – 10-20 (range of sources)</a:t>
            </a:r>
          </a:p>
          <a:p>
            <a:pPr marL="0" indent="0">
              <a:buNone/>
            </a:pPr>
            <a:r>
              <a:rPr lang="en-GB" dirty="0"/>
              <a:t>Knowledge and understanding – definitions (not too descriptive) and explanations of tools</a:t>
            </a:r>
          </a:p>
          <a:p>
            <a:pPr marL="0" indent="0">
              <a:buNone/>
            </a:pPr>
            <a:r>
              <a:rPr lang="en-GB" dirty="0"/>
              <a:t>Cognitive -Analyse use of tools in your specific project, highlighting each section.</a:t>
            </a:r>
          </a:p>
          <a:p>
            <a:pPr marL="0" indent="0">
              <a:buNone/>
            </a:pPr>
            <a:r>
              <a:rPr lang="en-GB" dirty="0"/>
              <a:t>Practical – apply all tools to specific project, critically analyse the use of tools (limitations, advantages)</a:t>
            </a:r>
          </a:p>
          <a:p>
            <a:pPr marL="0" indent="0">
              <a:buNone/>
            </a:pPr>
            <a:r>
              <a:rPr lang="en-GB" dirty="0"/>
              <a:t>Analyse your performance as a project manager, compare your skills to that of a project manager and draw on your Belbin’s results, what more do you need to do or build on to be a good project manager</a:t>
            </a:r>
          </a:p>
          <a:p>
            <a:pPr marL="0" indent="0">
              <a:buNone/>
            </a:pPr>
            <a:r>
              <a:rPr lang="en-GB" dirty="0"/>
              <a:t>Transferable skills – coherent report format, presentation and layout of report</a:t>
            </a:r>
          </a:p>
        </p:txBody>
      </p:sp>
    </p:spTree>
    <p:extLst>
      <p:ext uri="{BB962C8B-B14F-4D97-AF65-F5344CB8AC3E}">
        <p14:creationId xmlns:p14="http://schemas.microsoft.com/office/powerpoint/2010/main" val="23400909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E19EE-560C-442C-A561-0F869CDFC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E4C969-FD6F-41A0-8FFE-D8BCAC340F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Define projects and project management </a:t>
            </a:r>
          </a:p>
          <a:p>
            <a:r>
              <a:rPr lang="en-GB" dirty="0"/>
              <a:t>Give brief about your specific project and why is it a project</a:t>
            </a:r>
          </a:p>
          <a:p>
            <a:r>
              <a:rPr lang="en-GB" dirty="0"/>
              <a:t>Briefly discuss what analysing tools used in the report.</a:t>
            </a:r>
          </a:p>
        </p:txBody>
      </p:sp>
    </p:spTree>
    <p:extLst>
      <p:ext uri="{BB962C8B-B14F-4D97-AF65-F5344CB8AC3E}">
        <p14:creationId xmlns:p14="http://schemas.microsoft.com/office/powerpoint/2010/main" val="19077642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52120-B4F4-40E6-A365-6A4AB7ACD5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2.0 Main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CBA012-0CED-4069-8494-EAA09689D8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Define and discuss Project life cycle</a:t>
            </a:r>
          </a:p>
          <a:p>
            <a:r>
              <a:rPr lang="en-GB" dirty="0"/>
              <a:t>Section this part of report in the different phases of project life cycle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F287787-757E-4015-B378-03B870B392E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68982111"/>
              </p:ext>
            </p:extLst>
          </p:nvPr>
        </p:nvGraphicFramePr>
        <p:xfrm>
          <a:off x="3493476" y="3241040"/>
          <a:ext cx="4052555" cy="32518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297192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4D5EC-0A51-4588-AF6C-B91237A91D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2.1 Project Initiation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0754D3-72A3-444E-9762-BEA25A622C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Explain this phase</a:t>
            </a:r>
          </a:p>
          <a:p>
            <a:r>
              <a:rPr lang="en-GB" dirty="0"/>
              <a:t>Discuss Belbin team roles and formulating of the group (brief)</a:t>
            </a:r>
          </a:p>
        </p:txBody>
      </p:sp>
    </p:spTree>
    <p:extLst>
      <p:ext uri="{BB962C8B-B14F-4D97-AF65-F5344CB8AC3E}">
        <p14:creationId xmlns:p14="http://schemas.microsoft.com/office/powerpoint/2010/main" val="20793912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20159"/>
            <a:ext cx="10515600" cy="1325563"/>
          </a:xfrm>
        </p:spPr>
        <p:txBody>
          <a:bodyPr/>
          <a:lstStyle/>
          <a:p>
            <a:r>
              <a:rPr lang="en-GB" dirty="0"/>
              <a:t>2.2 Project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4107" y="1349298"/>
            <a:ext cx="11240429" cy="482766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Explain this phase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Define each tools, show how you have </a:t>
            </a:r>
            <a:r>
              <a:rPr lang="en-GB" b="1" dirty="0">
                <a:solidFill>
                  <a:srgbClr val="0070C0"/>
                </a:solidFill>
              </a:rPr>
              <a:t>practically implemented </a:t>
            </a:r>
            <a:r>
              <a:rPr lang="en-GB" b="1" dirty="0">
                <a:solidFill>
                  <a:srgbClr val="FF0000"/>
                </a:solidFill>
              </a:rPr>
              <a:t>it in your projects (from your blogs) then </a:t>
            </a:r>
            <a:r>
              <a:rPr lang="en-GB" b="1" dirty="0">
                <a:solidFill>
                  <a:srgbClr val="00B050"/>
                </a:solidFill>
              </a:rPr>
              <a:t>explain it </a:t>
            </a:r>
            <a:r>
              <a:rPr lang="en-GB" b="1" dirty="0">
                <a:solidFill>
                  <a:srgbClr val="FF0000"/>
                </a:solidFill>
              </a:rPr>
              <a:t>and ensure there is </a:t>
            </a:r>
            <a:r>
              <a:rPr lang="en-GB" b="1" dirty="0">
                <a:solidFill>
                  <a:srgbClr val="7030A0"/>
                </a:solidFill>
              </a:rPr>
              <a:t>critical assessment </a:t>
            </a:r>
            <a:r>
              <a:rPr lang="en-GB" b="1" dirty="0">
                <a:solidFill>
                  <a:srgbClr val="FF0000"/>
                </a:solidFill>
              </a:rPr>
              <a:t>of the tools- advantages and disadvantages, good and bad, critique the tool</a:t>
            </a:r>
          </a:p>
          <a:p>
            <a:r>
              <a:rPr lang="en-GB" dirty="0"/>
              <a:t>Quad chart  </a:t>
            </a:r>
          </a:p>
          <a:p>
            <a:pPr>
              <a:buFontTx/>
              <a:buChar char="-"/>
            </a:pPr>
            <a:r>
              <a:rPr lang="en-GB" dirty="0"/>
              <a:t>project scope</a:t>
            </a:r>
          </a:p>
          <a:p>
            <a:pPr>
              <a:buFontTx/>
              <a:buChar char="-"/>
            </a:pPr>
            <a:r>
              <a:rPr lang="en-GB" dirty="0"/>
              <a:t>Aims and objectives</a:t>
            </a:r>
          </a:p>
          <a:p>
            <a:pPr>
              <a:buFontTx/>
              <a:buChar char="-"/>
            </a:pPr>
            <a:r>
              <a:rPr lang="en-GB" dirty="0"/>
              <a:t>Project Deliverables</a:t>
            </a:r>
          </a:p>
          <a:p>
            <a:pPr>
              <a:buFontTx/>
              <a:buChar char="-"/>
            </a:pPr>
            <a:r>
              <a:rPr lang="en-GB" dirty="0"/>
              <a:t>Measure of success</a:t>
            </a:r>
          </a:p>
          <a:p>
            <a:pPr>
              <a:buFontTx/>
              <a:buChar char="-"/>
            </a:pPr>
            <a:r>
              <a:rPr lang="en-GB" dirty="0"/>
              <a:t>Critical Success Factors vs Desired outcomes</a:t>
            </a:r>
          </a:p>
          <a:p>
            <a:pPr>
              <a:buFontTx/>
              <a:buChar char="-"/>
            </a:pPr>
            <a:r>
              <a:rPr lang="en-GB" dirty="0"/>
              <a:t>Project Motivation</a:t>
            </a:r>
          </a:p>
          <a:p>
            <a:r>
              <a:rPr lang="en-GB" dirty="0"/>
              <a:t>Stake Holders analysis – who? Priority? Perspective? How to keep them informed? </a:t>
            </a:r>
          </a:p>
          <a:p>
            <a:pPr marL="0" indent="0">
              <a:buNone/>
            </a:pPr>
            <a:r>
              <a:rPr lang="en-GB" dirty="0"/>
              <a:t>Audience and when and how to involve them.</a:t>
            </a:r>
          </a:p>
          <a:p>
            <a:pPr marL="0" indent="0">
              <a:buNone/>
            </a:pPr>
            <a:r>
              <a:rPr lang="en-GB" dirty="0"/>
              <a:t>-         internal and external</a:t>
            </a:r>
          </a:p>
          <a:p>
            <a:pPr marL="0" indent="0">
              <a:buNone/>
            </a:pPr>
            <a:r>
              <a:rPr lang="en-GB" dirty="0"/>
              <a:t>-         drivers, supporters and observers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85752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96346941"/>
              </p:ext>
            </p:extLst>
          </p:nvPr>
        </p:nvGraphicFramePr>
        <p:xfrm>
          <a:off x="677008" y="589084"/>
          <a:ext cx="11149673" cy="52471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116622" y="5836257"/>
            <a:ext cx="4979377" cy="98488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000" b="1" dirty="0"/>
              <a:t>Secondary benefits</a:t>
            </a:r>
          </a:p>
          <a:p>
            <a:r>
              <a:rPr lang="en-GB" sz="1000" dirty="0"/>
              <a:t>More of an opportunity for students who weren’t able to access physically</a:t>
            </a:r>
          </a:p>
          <a:p>
            <a:r>
              <a:rPr lang="en-GB" sz="1000" dirty="0"/>
              <a:t>Encourage in students to be more creative and innovative skills </a:t>
            </a:r>
          </a:p>
          <a:p>
            <a:r>
              <a:rPr lang="en-GB" sz="1000" dirty="0"/>
              <a:t>Students and staff increased digital skills</a:t>
            </a:r>
          </a:p>
          <a:p>
            <a:endParaRPr lang="en-GB" dirty="0"/>
          </a:p>
        </p:txBody>
      </p:sp>
      <p:sp>
        <p:nvSpPr>
          <p:cNvPr id="7" name="Isosceles Triangle 6"/>
          <p:cNvSpPr/>
          <p:nvPr/>
        </p:nvSpPr>
        <p:spPr>
          <a:xfrm>
            <a:off x="3758315" y="1296065"/>
            <a:ext cx="4675367" cy="2584174"/>
          </a:xfrm>
          <a:prstGeom prst="triangl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4929809" y="2592125"/>
            <a:ext cx="24171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Motivational Factor: Driven by my strong educational ethics to deliver online teaching project as it widens educational opportunities and makes it more accessible for all. </a:t>
            </a:r>
          </a:p>
        </p:txBody>
      </p:sp>
      <p:sp>
        <p:nvSpPr>
          <p:cNvPr id="2" name="Rectangle 1"/>
          <p:cNvSpPr/>
          <p:nvPr/>
        </p:nvSpPr>
        <p:spPr>
          <a:xfrm>
            <a:off x="817685" y="114300"/>
            <a:ext cx="2505807" cy="4747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Example of a Quad chart</a:t>
            </a:r>
          </a:p>
        </p:txBody>
      </p:sp>
    </p:spTree>
    <p:extLst>
      <p:ext uri="{BB962C8B-B14F-4D97-AF65-F5344CB8AC3E}">
        <p14:creationId xmlns:p14="http://schemas.microsoft.com/office/powerpoint/2010/main" val="36455409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8393" y="796925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/>
              <a:t>Explain Stake holders analysis, how did you conduct it, how did you map them (High/ Medium and low importance/ explain who are internal &amp; external/ who are drivers – why? Who are supporter and who are observers) What was their perspective/ interest / input / influence on the project and what actions did you take to ensure you kept them engaged, communicated with, updated)</a:t>
            </a:r>
          </a:p>
          <a:p>
            <a:r>
              <a:rPr lang="en-GB" dirty="0"/>
              <a:t>Highlight advantages and limitation of this tool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2482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670290" y="1616929"/>
          <a:ext cx="10851420" cy="4492028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712855">
                  <a:extLst>
                    <a:ext uri="{9D8B030D-6E8A-4147-A177-3AD203B41FA5}">
                      <a16:colId xmlns:a16="http://schemas.microsoft.com/office/drawing/2014/main" val="3562100952"/>
                    </a:ext>
                  </a:extLst>
                </a:gridCol>
                <a:gridCol w="2712855">
                  <a:extLst>
                    <a:ext uri="{9D8B030D-6E8A-4147-A177-3AD203B41FA5}">
                      <a16:colId xmlns:a16="http://schemas.microsoft.com/office/drawing/2014/main" val="340805103"/>
                    </a:ext>
                  </a:extLst>
                </a:gridCol>
                <a:gridCol w="2712855">
                  <a:extLst>
                    <a:ext uri="{9D8B030D-6E8A-4147-A177-3AD203B41FA5}">
                      <a16:colId xmlns:a16="http://schemas.microsoft.com/office/drawing/2014/main" val="995436216"/>
                    </a:ext>
                  </a:extLst>
                </a:gridCol>
                <a:gridCol w="2712855">
                  <a:extLst>
                    <a:ext uri="{9D8B030D-6E8A-4147-A177-3AD203B41FA5}">
                      <a16:colId xmlns:a16="http://schemas.microsoft.com/office/drawing/2014/main" val="1231856579"/>
                    </a:ext>
                  </a:extLst>
                </a:gridCol>
              </a:tblGrid>
              <a:tr h="664920">
                <a:tc>
                  <a:txBody>
                    <a:bodyPr/>
                    <a:lstStyle/>
                    <a:p>
                      <a:r>
                        <a:rPr lang="en-GB" dirty="0"/>
                        <a:t>Priority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Stakeholders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Stake holders perspective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Action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7449432"/>
                  </a:ext>
                </a:extLst>
              </a:tr>
              <a:tr h="2089748">
                <a:tc>
                  <a:txBody>
                    <a:bodyPr/>
                    <a:lstStyle/>
                    <a:p>
                      <a:r>
                        <a:rPr lang="en-GB" dirty="0"/>
                        <a:t>High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Staff (Drivers/</a:t>
                      </a:r>
                      <a:r>
                        <a:rPr lang="en-GB" baseline="0" dirty="0"/>
                        <a:t> Internal)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Delivering weekly online classes and providing one to one support to students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Provide online training, resources and line management support to deliver classes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5216459"/>
                  </a:ext>
                </a:extLst>
              </a:tr>
              <a:tr h="1234851">
                <a:tc>
                  <a:txBody>
                    <a:bodyPr/>
                    <a:lstStyle/>
                    <a:p>
                      <a:r>
                        <a:rPr lang="en-GB" dirty="0"/>
                        <a:t>High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Students (Drivers/ External)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Engaging,</a:t>
                      </a:r>
                      <a:r>
                        <a:rPr lang="en-GB" baseline="0" dirty="0"/>
                        <a:t> participating and contributing to weekly classes and working towards completion of the modules by submitting assessments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Provide support, resources and encouragement to complete the course/ modules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3018189"/>
                  </a:ext>
                </a:extLst>
              </a:tr>
            </a:tbl>
          </a:graphicData>
        </a:graphic>
      </p:graphicFrame>
      <p:sp>
        <p:nvSpPr>
          <p:cNvPr id="2" name="Rectangle 1"/>
          <p:cNvSpPr/>
          <p:nvPr/>
        </p:nvSpPr>
        <p:spPr>
          <a:xfrm>
            <a:off x="6096000" y="588091"/>
            <a:ext cx="542571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How are they involved in the project, what are they offering, then identify what action do we need to take in order to keep them involved/ informed</a:t>
            </a:r>
          </a:p>
        </p:txBody>
      </p:sp>
      <p:sp>
        <p:nvSpPr>
          <p:cNvPr id="3" name="Rectangle 2"/>
          <p:cNvSpPr/>
          <p:nvPr/>
        </p:nvSpPr>
        <p:spPr>
          <a:xfrm>
            <a:off x="740628" y="611270"/>
            <a:ext cx="457871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Assess each stakeholder's importance and their relative power/influence</a:t>
            </a:r>
          </a:p>
        </p:txBody>
      </p:sp>
      <p:sp>
        <p:nvSpPr>
          <p:cNvPr id="5" name="Rectangle 4"/>
          <p:cNvSpPr/>
          <p:nvPr/>
        </p:nvSpPr>
        <p:spPr>
          <a:xfrm>
            <a:off x="670290" y="158262"/>
            <a:ext cx="3506056" cy="45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Example of stake holders analysis </a:t>
            </a:r>
          </a:p>
        </p:txBody>
      </p:sp>
    </p:spTree>
    <p:extLst>
      <p:ext uri="{BB962C8B-B14F-4D97-AF65-F5344CB8AC3E}">
        <p14:creationId xmlns:p14="http://schemas.microsoft.com/office/powerpoint/2010/main" val="11003353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981807" y="2237109"/>
            <a:ext cx="1079695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Explaining project execution phase:</a:t>
            </a:r>
          </a:p>
          <a:p>
            <a:r>
              <a:rPr lang="en-GB" dirty="0"/>
              <a:t>Explain the tools under this section:</a:t>
            </a:r>
          </a:p>
          <a:p>
            <a:endParaRPr lang="en-GB" dirty="0"/>
          </a:p>
          <a:p>
            <a:r>
              <a:rPr lang="en-GB" dirty="0"/>
              <a:t>WBS (bottom up approach/ top down etc) &amp; Gantt chart </a:t>
            </a:r>
          </a:p>
          <a:p>
            <a:endParaRPr lang="en-GB" dirty="0"/>
          </a:p>
          <a:p>
            <a:r>
              <a:rPr lang="en-GB" dirty="0"/>
              <a:t>(Define/ implement/ critique)</a:t>
            </a:r>
          </a:p>
          <a:p>
            <a:endParaRPr lang="en-GB" dirty="0"/>
          </a:p>
          <a:p>
            <a:r>
              <a:rPr lang="en-GB" dirty="0"/>
              <a:t>Explain the WBS in detail (explaining deliverables and how they match with desired results from Quad chart box 3 – showing clearly activities needing to be done to attain those deliverables) and highlight and show Gantt and Network diagram for the project too</a:t>
            </a:r>
          </a:p>
          <a:p>
            <a:endParaRPr lang="en-GB" dirty="0"/>
          </a:p>
          <a:p>
            <a:r>
              <a:rPr lang="en-GB" dirty="0"/>
              <a:t>Again like other tools introduce them, explain how it assisted in delivery of project, go through different elements and highlight advantages and disadvantages or limitations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387E0B9-5FA2-4862-907F-4BFFEE88916C}"/>
              </a:ext>
            </a:extLst>
          </p:cNvPr>
          <p:cNvSpPr/>
          <p:nvPr/>
        </p:nvSpPr>
        <p:spPr>
          <a:xfrm>
            <a:off x="867508" y="531446"/>
            <a:ext cx="5134707" cy="110196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800" dirty="0"/>
              <a:t>2.3 Project execution phase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BBAA24-A970-4E46-8718-58D61A314B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531446"/>
            <a:ext cx="2639033" cy="170566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FE949AB-FBA5-4E1D-AC0B-E43A49C4B6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83498" y="411149"/>
            <a:ext cx="2794371" cy="1568488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452ADF3C-C938-4E2F-9889-AF244AAEBF54}"/>
              </a:ext>
            </a:extLst>
          </p:cNvPr>
          <p:cNvCxnSpPr/>
          <p:nvPr/>
        </p:nvCxnSpPr>
        <p:spPr>
          <a:xfrm flipH="1">
            <a:off x="8322906" y="671804"/>
            <a:ext cx="1007706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63612524-EC91-41FF-AD4D-4A24E979F7EA}"/>
              </a:ext>
            </a:extLst>
          </p:cNvPr>
          <p:cNvCxnSpPr>
            <a:cxnSpLocks/>
          </p:cNvCxnSpPr>
          <p:nvPr/>
        </p:nvCxnSpPr>
        <p:spPr>
          <a:xfrm flipH="1">
            <a:off x="8433662" y="980511"/>
            <a:ext cx="58529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9770AD2-DB03-4B09-95E7-A3D105010AD9}"/>
              </a:ext>
            </a:extLst>
          </p:cNvPr>
          <p:cNvCxnSpPr>
            <a:cxnSpLocks/>
          </p:cNvCxnSpPr>
          <p:nvPr/>
        </p:nvCxnSpPr>
        <p:spPr>
          <a:xfrm flipH="1">
            <a:off x="8442387" y="1328295"/>
            <a:ext cx="58529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51172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719992" y="2413337"/>
            <a:ext cx="1062110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Discuss project closure phase</a:t>
            </a:r>
          </a:p>
          <a:p>
            <a:endParaRPr lang="en-GB" dirty="0"/>
          </a:p>
          <a:p>
            <a:r>
              <a:rPr lang="en-GB" dirty="0"/>
              <a:t>Talk about Monitoring &amp; review tools</a:t>
            </a:r>
          </a:p>
          <a:p>
            <a:endParaRPr lang="en-GB" dirty="0"/>
          </a:p>
          <a:p>
            <a:r>
              <a:rPr lang="en-GB" dirty="0"/>
              <a:t>Talk about Risk analysis and how risks were rankled and what action were put in place to mitigate them (can draw on SWOT or PESTLE) can link it Iron triangle </a:t>
            </a:r>
          </a:p>
          <a:p>
            <a:endParaRPr lang="en-GB" dirty="0"/>
          </a:p>
          <a:p>
            <a:r>
              <a:rPr lang="en-GB" dirty="0"/>
              <a:t>Draw upon any finding from Gantt Chart and if anything was altered in delivery pattern due to any specific issues </a:t>
            </a:r>
          </a:p>
          <a:p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AC88906-D040-4480-A7D0-A0D8FDC14C0F}"/>
              </a:ext>
            </a:extLst>
          </p:cNvPr>
          <p:cNvSpPr/>
          <p:nvPr/>
        </p:nvSpPr>
        <p:spPr>
          <a:xfrm>
            <a:off x="719992" y="844061"/>
            <a:ext cx="4228123" cy="87532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/>
              <a:t>2.4 Project Closure phase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9EE3817-A887-4AF0-93E6-3DB48324BE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4704" y="303963"/>
            <a:ext cx="4545344" cy="25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29491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9D2C2-C79D-4847-8E02-7A1E062563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Evaluation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BBEE0D-265A-4335-B196-E5581CD43C83}"/>
              </a:ext>
            </a:extLst>
          </p:cNvPr>
          <p:cNvSpPr txBox="1"/>
          <p:nvPr/>
        </p:nvSpPr>
        <p:spPr>
          <a:xfrm>
            <a:off x="838200" y="2967996"/>
            <a:ext cx="9243646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dirty="0"/>
              <a:t>Talk about hard/ soft outcome</a:t>
            </a:r>
          </a:p>
          <a:p>
            <a:pPr marL="0" indent="0">
              <a:buNone/>
            </a:pPr>
            <a:r>
              <a:rPr lang="en-GB" dirty="0"/>
              <a:t>Formative/ Summative/ illuminative/ participative assessments</a:t>
            </a:r>
          </a:p>
          <a:p>
            <a:pPr marL="0" indent="0">
              <a:buNone/>
            </a:pPr>
            <a:r>
              <a:rPr lang="en-GB" dirty="0"/>
              <a:t>Feedback from your projects – what worked and </a:t>
            </a:r>
            <a:r>
              <a:rPr lang="en-GB" dirty="0">
                <a:solidFill>
                  <a:srgbClr val="FF0000"/>
                </a:solidFill>
              </a:rPr>
              <a:t>What would you do differently next time </a:t>
            </a:r>
          </a:p>
          <a:p>
            <a:pPr marL="0" indent="0">
              <a:buNone/>
            </a:pPr>
            <a:r>
              <a:rPr lang="en-GB" dirty="0"/>
              <a:t>Surveys</a:t>
            </a:r>
          </a:p>
          <a:p>
            <a:pPr marL="0" indent="0">
              <a:buNone/>
            </a:pPr>
            <a:r>
              <a:rPr lang="en-GB" dirty="0"/>
              <a:t>Project findings</a:t>
            </a:r>
          </a:p>
          <a:p>
            <a:pPr marL="0" indent="0">
              <a:buNone/>
            </a:pPr>
            <a:r>
              <a:rPr lang="en-GB" dirty="0"/>
              <a:t>Link it with Quad Box 4 Measure of success</a:t>
            </a:r>
          </a:p>
          <a:p>
            <a:pPr marL="0" indent="0">
              <a:buNone/>
            </a:pPr>
            <a:r>
              <a:rPr lang="en-GB" dirty="0"/>
              <a:t>performance of team</a:t>
            </a:r>
          </a:p>
          <a:p>
            <a:pPr marL="0" indent="0">
              <a:buNone/>
            </a:pPr>
            <a:r>
              <a:rPr lang="en-GB" dirty="0"/>
              <a:t>Performance of you as a project manager – Compare your skills set with that of what you found to be in Belbin roles and how would you develop any skill shortage as  a project manager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AF6639B-9E9E-4A02-BFCA-F98AEF6F41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2192" y="1027906"/>
            <a:ext cx="4391608" cy="2285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9104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3.0 Conclusion/ 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Summarise your project and findings from using the tools and techniques</a:t>
            </a:r>
          </a:p>
          <a:p>
            <a:r>
              <a:rPr lang="en-GB" dirty="0"/>
              <a:t>Recommendations based on your project findings-  can be personal (improving own skills as a project manager/ can be linked with project delivery)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0294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1241</Words>
  <Application>Microsoft Office PowerPoint</Application>
  <PresentationFormat>Widescreen</PresentationFormat>
  <Paragraphs>149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Calibri Light</vt:lpstr>
      <vt:lpstr>Symbol</vt:lpstr>
      <vt:lpstr>Times New Roman</vt:lpstr>
      <vt:lpstr>Office Theme</vt:lpstr>
      <vt:lpstr>Assignment guidance</vt:lpstr>
      <vt:lpstr>Report 2000 words – third person format</vt:lpstr>
      <vt:lpstr>Report cont ..</vt:lpstr>
      <vt:lpstr>1. Introduction</vt:lpstr>
      <vt:lpstr>2.0 Main body</vt:lpstr>
      <vt:lpstr>2.1 Project Initiation phase</vt:lpstr>
      <vt:lpstr>2.2 Project Planning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Project Evaluation</vt:lpstr>
      <vt:lpstr>3.0 Conclusion/ Recommendations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guidnace</dc:title>
  <dc:creator>Shehla Khan</dc:creator>
  <cp:lastModifiedBy>Shehla Khan</cp:lastModifiedBy>
  <cp:revision>12</cp:revision>
  <dcterms:created xsi:type="dcterms:W3CDTF">2019-05-29T09:57:38Z</dcterms:created>
  <dcterms:modified xsi:type="dcterms:W3CDTF">2022-06-20T11:20:35Z</dcterms:modified>
</cp:coreProperties>
</file>