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Lst>
  <p:notesMasterIdLst>
    <p:notesMasterId r:id="rId23"/>
  </p:notesMasterIdLst>
  <p:sldIdLst>
    <p:sldId id="256" r:id="rId3"/>
    <p:sldId id="309" r:id="rId4"/>
    <p:sldId id="310" r:id="rId5"/>
    <p:sldId id="307" r:id="rId6"/>
    <p:sldId id="268" r:id="rId7"/>
    <p:sldId id="304" r:id="rId8"/>
    <p:sldId id="305" r:id="rId9"/>
    <p:sldId id="267" r:id="rId10"/>
    <p:sldId id="302" r:id="rId11"/>
    <p:sldId id="270" r:id="rId12"/>
    <p:sldId id="306" r:id="rId13"/>
    <p:sldId id="258" r:id="rId14"/>
    <p:sldId id="259" r:id="rId15"/>
    <p:sldId id="262" r:id="rId16"/>
    <p:sldId id="263" r:id="rId17"/>
    <p:sldId id="264" r:id="rId18"/>
    <p:sldId id="265" r:id="rId19"/>
    <p:sldId id="271" r:id="rId20"/>
    <p:sldId id="311" r:id="rId21"/>
    <p:sldId id="308"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p:scale>
          <a:sx n="70" d="100"/>
          <a:sy n="70" d="100"/>
        </p:scale>
        <p:origin x="1075" y="4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BFEAB3-D4BB-410B-8547-43667097726E}" type="datetimeFigureOut">
              <a:rPr lang="en-GB" smtClean="0"/>
              <a:t>19/09/2019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672C9-7F11-4A0B-A506-E751421B1C01}" type="slidenum">
              <a:rPr lang="en-GB" smtClean="0"/>
              <a:t>‹#›</a:t>
            </a:fld>
            <a:endParaRPr lang="en-GB"/>
          </a:p>
        </p:txBody>
      </p:sp>
    </p:spTree>
    <p:extLst>
      <p:ext uri="{BB962C8B-B14F-4D97-AF65-F5344CB8AC3E}">
        <p14:creationId xmlns:p14="http://schemas.microsoft.com/office/powerpoint/2010/main" val="1588364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BDDFA6-66F8-4F99-B8F6-C4B18DC670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42557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9/19/2019</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9/19/2019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9/19/2019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9/19/2019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9/19/2019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9/19/2019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6334316"/>
            <a:ext cx="12192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052493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571618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6334316"/>
            <a:ext cx="12192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31540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5"/>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19/09/2019</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42336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5"/>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19/09/2019</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221647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19/09/2019</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279748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7"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7"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C64F3F4-CE19-49F8-9EF4-FF4EE52031C2}" type="datetimeFigureOut">
              <a:rPr lang="en-GB" smtClean="0"/>
              <a:t>19/09/2019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369712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8"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3" y="6459787"/>
            <a:ext cx="2618511" cy="365125"/>
          </a:xfrm>
        </p:spPr>
        <p:txBody>
          <a:bodyPr/>
          <a:lstStyle>
            <a:lvl1pPr algn="l">
              <a:defRPr/>
            </a:lvl1pPr>
          </a:lstStyle>
          <a:p>
            <a:fld id="{9C64F3F4-CE19-49F8-9EF4-FF4EE52031C2}" type="datetimeFigureOut">
              <a:rPr lang="en-GB" smtClean="0"/>
              <a:t>19/09/2019</a:t>
            </a:fld>
            <a:endParaRPr lang="en-GB"/>
          </a:p>
        </p:txBody>
      </p:sp>
      <p:sp>
        <p:nvSpPr>
          <p:cNvPr id="6" name="Footer Placeholder 5"/>
          <p:cNvSpPr>
            <a:spLocks noGrp="1"/>
          </p:cNvSpPr>
          <p:nvPr>
            <p:ph type="ftr" sz="quarter" idx="11"/>
          </p:nvPr>
        </p:nvSpPr>
        <p:spPr>
          <a:xfrm>
            <a:off x="4800600" y="6459787"/>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40314141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7"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936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19/09/2019</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922899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880677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9198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1"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1"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79516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9/19/2019</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1"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5"/>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79" y="1845734"/>
            <a:ext cx="100584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2" y="6459787"/>
            <a:ext cx="2472271" cy="365125"/>
          </a:xfrm>
          <a:prstGeom prst="rect">
            <a:avLst/>
          </a:prstGeom>
        </p:spPr>
        <p:txBody>
          <a:bodyPr vert="horz" lIns="91440" tIns="45720" rIns="91440" bIns="45720" rtlCol="0" anchor="ctr"/>
          <a:lstStyle>
            <a:lvl1pPr algn="l">
              <a:defRPr sz="900">
                <a:solidFill>
                  <a:srgbClr val="FFFFFF"/>
                </a:solidFill>
              </a:defRPr>
            </a:lvl1pPr>
          </a:lstStyle>
          <a:p>
            <a:fld id="{9C64F3F4-CE19-49F8-9EF4-FF4EE52031C2}" type="datetimeFigureOut">
              <a:rPr lang="en-GB" smtClean="0"/>
              <a:pPr/>
              <a:t>19/09/2019</a:t>
            </a:fld>
            <a:endParaRPr lang="en-GB" dirty="0"/>
          </a:p>
        </p:txBody>
      </p:sp>
      <p:sp>
        <p:nvSpPr>
          <p:cNvPr id="5" name="Footer Placeholder 4"/>
          <p:cNvSpPr>
            <a:spLocks noGrp="1"/>
          </p:cNvSpPr>
          <p:nvPr>
            <p:ph type="ftr" sz="quarter" idx="3"/>
          </p:nvPr>
        </p:nvSpPr>
        <p:spPr>
          <a:xfrm>
            <a:off x="3686186" y="6459787"/>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60" y="6459787"/>
            <a:ext cx="1312025" cy="365125"/>
          </a:xfrm>
          <a:prstGeom prst="rect">
            <a:avLst/>
          </a:prstGeom>
        </p:spPr>
        <p:txBody>
          <a:bodyPr vert="horz" lIns="91440" tIns="45720" rIns="91440" bIns="45720" rtlCol="0" anchor="ctr"/>
          <a:lstStyle>
            <a:lvl1pPr algn="r">
              <a:defRPr sz="1050">
                <a:solidFill>
                  <a:srgbClr val="FFFFFF"/>
                </a:solidFill>
              </a:defRPr>
            </a:lvl1pPr>
          </a:lstStyle>
          <a:p>
            <a:fld id="{AC82685A-BD3A-4230-8D85-804689F67293}" type="slidenum">
              <a:rPr lang="en-GB" smtClean="0"/>
              <a:t>‹#›</a:t>
            </a:fld>
            <a:endParaRPr lang="en-GB"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750151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7.gif"/><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whytheworldwagstoday.wordpress.com/" TargetMode="External"/><Relationship Id="rId2" Type="http://schemas.openxmlformats.org/officeDocument/2006/relationships/image" Target="../media/image10.png"/><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14B24-E615-436B-BFDE-76DB948C6E4B}"/>
              </a:ext>
            </a:extLst>
          </p:cNvPr>
          <p:cNvSpPr>
            <a:spLocks noGrp="1"/>
          </p:cNvSpPr>
          <p:nvPr>
            <p:ph type="ctrTitle"/>
          </p:nvPr>
        </p:nvSpPr>
        <p:spPr/>
        <p:txBody>
          <a:bodyPr>
            <a:noAutofit/>
          </a:bodyPr>
          <a:lstStyle/>
          <a:p>
            <a:r>
              <a:rPr lang="en-GB" sz="5400" dirty="0"/>
              <a:t>Welcome !!</a:t>
            </a:r>
            <a:br>
              <a:rPr lang="en-GB" sz="5400" dirty="0"/>
            </a:br>
            <a:r>
              <a:rPr lang="en-GB" sz="5400" dirty="0"/>
              <a:t>Week </a:t>
            </a:r>
            <a:r>
              <a:rPr lang="en-GB" sz="5400" dirty="0" smtClean="0"/>
              <a:t>One Project management and professional development</a:t>
            </a:r>
            <a:endParaRPr lang="en-GB" sz="5400" dirty="0"/>
          </a:p>
        </p:txBody>
      </p:sp>
      <p:sp>
        <p:nvSpPr>
          <p:cNvPr id="3" name="Subtitle 2">
            <a:extLst>
              <a:ext uri="{FF2B5EF4-FFF2-40B4-BE49-F238E27FC236}">
                <a16:creationId xmlns:a16="http://schemas.microsoft.com/office/drawing/2014/main" id="{2491C476-1EF4-4B2F-944C-8B2AC1D85AE2}"/>
              </a:ext>
            </a:extLst>
          </p:cNvPr>
          <p:cNvSpPr>
            <a:spLocks noGrp="1"/>
          </p:cNvSpPr>
          <p:nvPr>
            <p:ph type="subTitle" idx="1"/>
          </p:nvPr>
        </p:nvSpPr>
        <p:spPr/>
        <p:txBody>
          <a:bodyPr/>
          <a:lstStyle/>
          <a:p>
            <a:r>
              <a:rPr lang="en-GB" dirty="0" smtClean="0"/>
              <a:t>Julie </a:t>
            </a:r>
            <a:r>
              <a:rPr lang="en-GB" dirty="0" err="1" smtClean="0"/>
              <a:t>hayward</a:t>
            </a:r>
            <a:endParaRPr lang="en-GB" dirty="0"/>
          </a:p>
        </p:txBody>
      </p:sp>
    </p:spTree>
    <p:extLst>
      <p:ext uri="{BB962C8B-B14F-4D97-AF65-F5344CB8AC3E}">
        <p14:creationId xmlns:p14="http://schemas.microsoft.com/office/powerpoint/2010/main" val="1151971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10" y="177184"/>
            <a:ext cx="4472609" cy="6858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3313" y="5298633"/>
            <a:ext cx="384085" cy="41148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75713" y="5310825"/>
            <a:ext cx="384085" cy="41148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28833" y="5611843"/>
            <a:ext cx="384085" cy="411480"/>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4779" y="5310825"/>
            <a:ext cx="384085" cy="41148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2737" y="4763709"/>
            <a:ext cx="384085" cy="41148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42721" y="1862013"/>
            <a:ext cx="384085" cy="411480"/>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5907" y="2912049"/>
            <a:ext cx="384085" cy="41148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379" y="218638"/>
            <a:ext cx="1847402" cy="246249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40660" y="213908"/>
            <a:ext cx="2464348" cy="2132076"/>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54600" y="5156830"/>
            <a:ext cx="2335435" cy="1401261"/>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91131" y="603504"/>
            <a:ext cx="384085" cy="411480"/>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9860" y="716280"/>
            <a:ext cx="384085" cy="411480"/>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90526" y="6141714"/>
            <a:ext cx="384085" cy="411480"/>
          </a:xfrm>
          <a:prstGeom prst="rect">
            <a:avLst/>
          </a:prstGeom>
        </p:spPr>
      </p:pic>
      <p:sp>
        <p:nvSpPr>
          <p:cNvPr id="20" name="Rectangle 19"/>
          <p:cNvSpPr/>
          <p:nvPr/>
        </p:nvSpPr>
        <p:spPr>
          <a:xfrm>
            <a:off x="1891408" y="6303910"/>
            <a:ext cx="6444368" cy="369332"/>
          </a:xfrm>
          <a:prstGeom prst="rect">
            <a:avLst/>
          </a:prstGeom>
          <a:noFill/>
        </p:spPr>
        <p:txBody>
          <a:bodyPr wrap="square">
            <a:spAutoFit/>
          </a:bodyPr>
          <a:lstStyle/>
          <a:p>
            <a:pPr defTabSz="914400">
              <a:defRPr/>
            </a:pPr>
            <a:r>
              <a:rPr lang="en-GB" b="1" dirty="0">
                <a:solidFill>
                  <a:prstClr val="black">
                    <a:lumMod val="85000"/>
                    <a:lumOff val="15000"/>
                  </a:prstClr>
                </a:solidFill>
                <a:latin typeface="Calibri"/>
              </a:rPr>
              <a:t>Rese</a:t>
            </a:r>
            <a:r>
              <a:rPr lang="en-GB" sz="1600" b="1" dirty="0">
                <a:solidFill>
                  <a:prstClr val="black">
                    <a:lumMod val="85000"/>
                    <a:lumOff val="15000"/>
                  </a:prstClr>
                </a:solidFill>
                <a:latin typeface="Calibri"/>
              </a:rPr>
              <a:t>arch Interests: Industry 4.0, Education 4.0, Complexity</a:t>
            </a:r>
            <a:endParaRPr lang="en-GB" sz="1600" b="1" dirty="0">
              <a:solidFill>
                <a:prstClr val="black">
                  <a:lumMod val="85000"/>
                  <a:lumOff val="15000"/>
                </a:prstClr>
              </a:solidFill>
              <a:latin typeface="Calibri"/>
            </a:endParaRPr>
          </a:p>
        </p:txBody>
      </p:sp>
      <p:sp>
        <p:nvSpPr>
          <p:cNvPr id="21" name="TextBox 20"/>
          <p:cNvSpPr txBox="1"/>
          <p:nvPr/>
        </p:nvSpPr>
        <p:spPr>
          <a:xfrm>
            <a:off x="4211746" y="1709365"/>
            <a:ext cx="7544825" cy="4031873"/>
          </a:xfrm>
          <a:prstGeom prst="rect">
            <a:avLst/>
          </a:prstGeom>
          <a:noFill/>
        </p:spPr>
        <p:txBody>
          <a:bodyPr wrap="square" rtlCol="0">
            <a:spAutoFit/>
          </a:bodyPr>
          <a:lstStyle/>
          <a:p>
            <a:pPr defTabSz="914400">
              <a:defRPr/>
            </a:pPr>
            <a:r>
              <a:rPr lang="en-GB" b="1" dirty="0">
                <a:solidFill>
                  <a:prstClr val="black">
                    <a:lumMod val="65000"/>
                    <a:lumOff val="35000"/>
                  </a:prstClr>
                </a:solidFill>
                <a:latin typeface="Calibri"/>
              </a:rPr>
              <a:t>About Me</a:t>
            </a:r>
          </a:p>
          <a:p>
            <a:pPr defTabSz="914400">
              <a:defRPr/>
            </a:pPr>
            <a:r>
              <a:rPr lang="en-GB" dirty="0">
                <a:solidFill>
                  <a:prstClr val="black"/>
                </a:solidFill>
                <a:latin typeface="Calibri"/>
              </a:rPr>
              <a:t>Before joining the team here at UWTSD in 2016 I had a varied career in retail management and in HR in various sectors.  Most recently I was a Talent Manager at Tata Steel Europe, based in Port Talbot but covering a number of UK and European operations.  </a:t>
            </a:r>
          </a:p>
          <a:p>
            <a:pPr defTabSz="914400">
              <a:defRPr/>
            </a:pPr>
            <a:endParaRPr lang="en-GB" sz="1400" dirty="0">
              <a:solidFill>
                <a:prstClr val="black"/>
              </a:solidFill>
              <a:latin typeface="Calibri"/>
            </a:endParaRPr>
          </a:p>
          <a:p>
            <a:pPr defTabSz="914400">
              <a:defRPr/>
            </a:pPr>
            <a:r>
              <a:rPr lang="en-GB" dirty="0">
                <a:solidFill>
                  <a:prstClr val="black"/>
                </a:solidFill>
                <a:latin typeface="Calibri"/>
              </a:rPr>
              <a:t>The pins on the maps represent places I have lived over the past 20 years and where I have worked. </a:t>
            </a:r>
          </a:p>
          <a:p>
            <a:pPr defTabSz="914400">
              <a:defRPr/>
            </a:pPr>
            <a:endParaRPr lang="en-GB" sz="1400" dirty="0">
              <a:solidFill>
                <a:prstClr val="black"/>
              </a:solidFill>
              <a:latin typeface="Calibri"/>
            </a:endParaRPr>
          </a:p>
          <a:p>
            <a:pPr defTabSz="914400">
              <a:defRPr/>
            </a:pPr>
            <a:r>
              <a:rPr lang="en-GB" dirty="0">
                <a:solidFill>
                  <a:prstClr val="black"/>
                </a:solidFill>
                <a:latin typeface="Calibri"/>
              </a:rPr>
              <a:t>I now lecture in </a:t>
            </a:r>
            <a:r>
              <a:rPr lang="en-GB" dirty="0">
                <a:solidFill>
                  <a:prstClr val="black"/>
                </a:solidFill>
                <a:latin typeface="Calibri"/>
              </a:rPr>
              <a:t>HRM, </a:t>
            </a:r>
            <a:r>
              <a:rPr lang="en-GB" dirty="0">
                <a:solidFill>
                  <a:prstClr val="black"/>
                </a:solidFill>
                <a:latin typeface="Calibri"/>
              </a:rPr>
              <a:t>and Leadership and Management on both undergraduate and post graduate programmes here at UWSTD and am the Programme Director for the </a:t>
            </a:r>
            <a:r>
              <a:rPr lang="en-GB" dirty="0">
                <a:solidFill>
                  <a:prstClr val="black"/>
                </a:solidFill>
                <a:latin typeface="Calibri"/>
              </a:rPr>
              <a:t>Undergraduate Business Portfolio.  </a:t>
            </a:r>
            <a:endParaRPr lang="en-GB" dirty="0">
              <a:solidFill>
                <a:prstClr val="black"/>
              </a:solidFill>
              <a:latin typeface="Calibri"/>
            </a:endParaRPr>
          </a:p>
          <a:p>
            <a:pPr defTabSz="914400">
              <a:defRPr/>
            </a:pPr>
            <a:endParaRPr lang="en-GB" sz="1200" dirty="0">
              <a:solidFill>
                <a:prstClr val="black"/>
              </a:solidFill>
              <a:latin typeface="Calibri"/>
            </a:endParaRPr>
          </a:p>
          <a:p>
            <a:pPr defTabSz="914400">
              <a:defRPr/>
            </a:pPr>
            <a:r>
              <a:rPr lang="en-GB" dirty="0">
                <a:solidFill>
                  <a:prstClr val="black"/>
                </a:solidFill>
                <a:latin typeface="Calibri"/>
              </a:rPr>
              <a:t>I am a qualified coach, hold a PG Cert in Technology Enhanced Learning and am studying towards a DBA</a:t>
            </a:r>
            <a:r>
              <a:rPr lang="en-GB" dirty="0">
                <a:solidFill>
                  <a:prstClr val="black"/>
                </a:solidFill>
                <a:latin typeface="Calibri"/>
              </a:rPr>
              <a:t>. </a:t>
            </a:r>
            <a:endParaRPr lang="en-GB" dirty="0">
              <a:solidFill>
                <a:prstClr val="black"/>
              </a:solidFill>
              <a:latin typeface="Calibri"/>
            </a:endParaRPr>
          </a:p>
        </p:txBody>
      </p:sp>
      <p:sp>
        <p:nvSpPr>
          <p:cNvPr id="22" name="TextBox 21"/>
          <p:cNvSpPr txBox="1"/>
          <p:nvPr/>
        </p:nvSpPr>
        <p:spPr>
          <a:xfrm>
            <a:off x="3702008" y="177184"/>
            <a:ext cx="3231703" cy="1077218"/>
          </a:xfrm>
          <a:prstGeom prst="rect">
            <a:avLst/>
          </a:prstGeom>
          <a:noFill/>
        </p:spPr>
        <p:txBody>
          <a:bodyPr wrap="square" rtlCol="0">
            <a:spAutoFit/>
          </a:bodyPr>
          <a:lstStyle/>
          <a:p>
            <a:pPr algn="ctr" defTabSz="914400">
              <a:defRPr/>
            </a:pPr>
            <a:r>
              <a:rPr lang="en-GB" sz="3200" b="1" dirty="0">
                <a:solidFill>
                  <a:prstClr val="black"/>
                </a:solidFill>
                <a:latin typeface="Calibri"/>
              </a:rPr>
              <a:t>JULIE </a:t>
            </a:r>
            <a:r>
              <a:rPr lang="en-GB" sz="3200" b="1" dirty="0">
                <a:solidFill>
                  <a:prstClr val="black"/>
                </a:solidFill>
                <a:latin typeface="Calibri"/>
              </a:rPr>
              <a:t>HAYWARD</a:t>
            </a:r>
            <a:endParaRPr lang="en-GB" sz="3200" b="1" dirty="0">
              <a:solidFill>
                <a:prstClr val="black"/>
              </a:solidFill>
              <a:latin typeface="Calibri"/>
            </a:endParaRPr>
          </a:p>
          <a:p>
            <a:pPr algn="ctr" defTabSz="914400">
              <a:defRPr/>
            </a:pPr>
            <a:r>
              <a:rPr lang="en-GB" sz="3200" b="1" dirty="0">
                <a:solidFill>
                  <a:prstClr val="black"/>
                </a:solidFill>
                <a:latin typeface="Calibri"/>
              </a:rPr>
              <a:t>MCIPD, FHEA</a:t>
            </a:r>
            <a:endParaRPr lang="en-GB" sz="3200" b="1" dirty="0">
              <a:solidFill>
                <a:prstClr val="black"/>
              </a:solidFill>
              <a:latin typeface="Calibri"/>
            </a:endParaRPr>
          </a:p>
        </p:txBody>
      </p:sp>
      <p:sp>
        <p:nvSpPr>
          <p:cNvPr id="23" name="TextBox 22"/>
          <p:cNvSpPr txBox="1"/>
          <p:nvPr/>
        </p:nvSpPr>
        <p:spPr>
          <a:xfrm>
            <a:off x="8992799" y="6322843"/>
            <a:ext cx="699276" cy="369332"/>
          </a:xfrm>
          <a:prstGeom prst="rect">
            <a:avLst/>
          </a:prstGeom>
          <a:noFill/>
        </p:spPr>
        <p:txBody>
          <a:bodyPr wrap="square" rtlCol="0">
            <a:spAutoFit/>
          </a:bodyPr>
          <a:lstStyle/>
          <a:p>
            <a:pPr defTabSz="914400">
              <a:defRPr/>
            </a:pPr>
            <a:r>
              <a:rPr lang="en-GB" b="1" dirty="0">
                <a:solidFill>
                  <a:prstClr val="black"/>
                </a:solidFill>
                <a:latin typeface="Calibri"/>
              </a:rPr>
              <a:t>MOD</a:t>
            </a:r>
          </a:p>
        </p:txBody>
      </p:sp>
      <p:sp>
        <p:nvSpPr>
          <p:cNvPr id="24" name="TextBox 23"/>
          <p:cNvSpPr txBox="1"/>
          <p:nvPr/>
        </p:nvSpPr>
        <p:spPr>
          <a:xfrm>
            <a:off x="1670613" y="5257065"/>
            <a:ext cx="699276" cy="338554"/>
          </a:xfrm>
          <a:prstGeom prst="rect">
            <a:avLst/>
          </a:prstGeom>
          <a:noFill/>
        </p:spPr>
        <p:txBody>
          <a:bodyPr wrap="square" rtlCol="0">
            <a:spAutoFit/>
          </a:bodyPr>
          <a:lstStyle/>
          <a:p>
            <a:pPr defTabSz="914400">
              <a:defRPr/>
            </a:pPr>
            <a:r>
              <a:rPr lang="en-GB" sz="1600" b="1" dirty="0">
                <a:solidFill>
                  <a:prstClr val="black"/>
                </a:solidFill>
                <a:latin typeface="Calibri"/>
              </a:rPr>
              <a:t>P4U</a:t>
            </a:r>
          </a:p>
        </p:txBody>
      </p:sp>
      <p:sp>
        <p:nvSpPr>
          <p:cNvPr id="25" name="TextBox 24"/>
          <p:cNvSpPr txBox="1"/>
          <p:nvPr/>
        </p:nvSpPr>
        <p:spPr>
          <a:xfrm>
            <a:off x="2928889" y="1449884"/>
            <a:ext cx="2905001" cy="338554"/>
          </a:xfrm>
          <a:prstGeom prst="rect">
            <a:avLst/>
          </a:prstGeom>
          <a:noFill/>
        </p:spPr>
        <p:txBody>
          <a:bodyPr wrap="square" rtlCol="0">
            <a:spAutoFit/>
          </a:bodyPr>
          <a:lstStyle/>
          <a:p>
            <a:pPr defTabSz="914400">
              <a:defRPr/>
            </a:pPr>
            <a:r>
              <a:rPr lang="en-GB" sz="1600" b="1" dirty="0">
                <a:solidFill>
                  <a:prstClr val="black"/>
                </a:solidFill>
                <a:latin typeface="Calibri"/>
              </a:rPr>
              <a:t>Scottish &amp; Newcastle</a:t>
            </a:r>
          </a:p>
        </p:txBody>
      </p:sp>
      <p:sp>
        <p:nvSpPr>
          <p:cNvPr id="26" name="TextBox 25"/>
          <p:cNvSpPr txBox="1"/>
          <p:nvPr/>
        </p:nvSpPr>
        <p:spPr>
          <a:xfrm>
            <a:off x="2475712" y="4936499"/>
            <a:ext cx="992442" cy="338554"/>
          </a:xfrm>
          <a:prstGeom prst="rect">
            <a:avLst/>
          </a:prstGeom>
          <a:noFill/>
        </p:spPr>
        <p:txBody>
          <a:bodyPr wrap="square" rtlCol="0">
            <a:spAutoFit/>
          </a:bodyPr>
          <a:lstStyle/>
          <a:p>
            <a:pPr defTabSz="914400">
              <a:defRPr/>
            </a:pPr>
            <a:r>
              <a:rPr lang="en-GB" sz="1600" b="1" dirty="0">
                <a:solidFill>
                  <a:prstClr val="black"/>
                </a:solidFill>
                <a:latin typeface="Calibri"/>
              </a:rPr>
              <a:t>ARGOS</a:t>
            </a:r>
          </a:p>
        </p:txBody>
      </p:sp>
      <p:sp>
        <p:nvSpPr>
          <p:cNvPr id="27" name="TextBox 26"/>
          <p:cNvSpPr txBox="1"/>
          <p:nvPr/>
        </p:nvSpPr>
        <p:spPr>
          <a:xfrm>
            <a:off x="1932056" y="5515701"/>
            <a:ext cx="699276" cy="338554"/>
          </a:xfrm>
          <a:prstGeom prst="rect">
            <a:avLst/>
          </a:prstGeom>
          <a:noFill/>
        </p:spPr>
        <p:txBody>
          <a:bodyPr wrap="square" rtlCol="0">
            <a:spAutoFit/>
          </a:bodyPr>
          <a:lstStyle/>
          <a:p>
            <a:pPr defTabSz="914400">
              <a:defRPr/>
            </a:pPr>
            <a:r>
              <a:rPr lang="en-GB" sz="1600" b="1" dirty="0">
                <a:solidFill>
                  <a:prstClr val="black"/>
                </a:solidFill>
                <a:latin typeface="Calibri"/>
              </a:rPr>
              <a:t>TSE</a:t>
            </a:r>
          </a:p>
        </p:txBody>
      </p:sp>
      <p:sp>
        <p:nvSpPr>
          <p:cNvPr id="28" name="TextBox 27"/>
          <p:cNvSpPr txBox="1"/>
          <p:nvPr/>
        </p:nvSpPr>
        <p:spPr>
          <a:xfrm>
            <a:off x="2541877" y="5634632"/>
            <a:ext cx="699276" cy="338554"/>
          </a:xfrm>
          <a:prstGeom prst="rect">
            <a:avLst/>
          </a:prstGeom>
          <a:noFill/>
        </p:spPr>
        <p:txBody>
          <a:bodyPr wrap="square" rtlCol="0">
            <a:spAutoFit/>
          </a:bodyPr>
          <a:lstStyle/>
          <a:p>
            <a:pPr defTabSz="914400">
              <a:defRPr/>
            </a:pPr>
            <a:r>
              <a:rPr lang="en-GB" sz="1600" b="1" dirty="0">
                <a:solidFill>
                  <a:prstClr val="black"/>
                </a:solidFill>
                <a:latin typeface="Calibri"/>
              </a:rPr>
              <a:t>UPL</a:t>
            </a:r>
          </a:p>
        </p:txBody>
      </p:sp>
      <p:sp>
        <p:nvSpPr>
          <p:cNvPr id="29" name="TextBox 28"/>
          <p:cNvSpPr txBox="1"/>
          <p:nvPr/>
        </p:nvSpPr>
        <p:spPr>
          <a:xfrm>
            <a:off x="8380025" y="989862"/>
            <a:ext cx="1114760" cy="369332"/>
          </a:xfrm>
          <a:prstGeom prst="rect">
            <a:avLst/>
          </a:prstGeom>
          <a:noFill/>
        </p:spPr>
        <p:txBody>
          <a:bodyPr wrap="square" rtlCol="0">
            <a:spAutoFit/>
          </a:bodyPr>
          <a:lstStyle/>
          <a:p>
            <a:pPr defTabSz="914400">
              <a:defRPr/>
            </a:pPr>
            <a:r>
              <a:rPr lang="en-GB" b="1" dirty="0">
                <a:solidFill>
                  <a:prstClr val="black"/>
                </a:solidFill>
                <a:latin typeface="Calibri"/>
              </a:rPr>
              <a:t>NAAFI</a:t>
            </a:r>
          </a:p>
        </p:txBody>
      </p:sp>
      <p:sp>
        <p:nvSpPr>
          <p:cNvPr id="30" name="TextBox 29"/>
          <p:cNvSpPr txBox="1"/>
          <p:nvPr/>
        </p:nvSpPr>
        <p:spPr>
          <a:xfrm>
            <a:off x="2172060" y="3141360"/>
            <a:ext cx="1114760" cy="338554"/>
          </a:xfrm>
          <a:prstGeom prst="rect">
            <a:avLst/>
          </a:prstGeom>
          <a:noFill/>
        </p:spPr>
        <p:txBody>
          <a:bodyPr wrap="square" rtlCol="0">
            <a:spAutoFit/>
          </a:bodyPr>
          <a:lstStyle/>
          <a:p>
            <a:pPr defTabSz="914400">
              <a:defRPr/>
            </a:pPr>
            <a:r>
              <a:rPr lang="en-GB" sz="1600" b="1" dirty="0">
                <a:solidFill>
                  <a:prstClr val="black"/>
                </a:solidFill>
                <a:latin typeface="Calibri"/>
              </a:rPr>
              <a:t>NAAFI</a:t>
            </a:r>
          </a:p>
        </p:txBody>
      </p:sp>
      <p:sp>
        <p:nvSpPr>
          <p:cNvPr id="31" name="TextBox 30"/>
          <p:cNvSpPr txBox="1"/>
          <p:nvPr/>
        </p:nvSpPr>
        <p:spPr>
          <a:xfrm>
            <a:off x="4215591" y="5811350"/>
            <a:ext cx="1114760" cy="338554"/>
          </a:xfrm>
          <a:prstGeom prst="rect">
            <a:avLst/>
          </a:prstGeom>
          <a:noFill/>
        </p:spPr>
        <p:txBody>
          <a:bodyPr wrap="square" rtlCol="0">
            <a:spAutoFit/>
          </a:bodyPr>
          <a:lstStyle/>
          <a:p>
            <a:pPr defTabSz="914400">
              <a:defRPr/>
            </a:pPr>
            <a:r>
              <a:rPr lang="en-GB" sz="1600" b="1" dirty="0">
                <a:solidFill>
                  <a:prstClr val="black"/>
                </a:solidFill>
                <a:latin typeface="Calibri"/>
              </a:rPr>
              <a:t>NAAFI</a:t>
            </a:r>
          </a:p>
        </p:txBody>
      </p:sp>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4491" y="5201885"/>
            <a:ext cx="384085" cy="411480"/>
          </a:xfrm>
          <a:prstGeom prst="rect">
            <a:avLst/>
          </a:prstGeom>
        </p:spPr>
      </p:pic>
      <p:sp>
        <p:nvSpPr>
          <p:cNvPr id="35" name="TextBox 34"/>
          <p:cNvSpPr txBox="1"/>
          <p:nvPr/>
        </p:nvSpPr>
        <p:spPr>
          <a:xfrm>
            <a:off x="3368395" y="5436737"/>
            <a:ext cx="847196" cy="338554"/>
          </a:xfrm>
          <a:prstGeom prst="rect">
            <a:avLst/>
          </a:prstGeom>
          <a:noFill/>
        </p:spPr>
        <p:txBody>
          <a:bodyPr wrap="square" rtlCol="0">
            <a:spAutoFit/>
          </a:bodyPr>
          <a:lstStyle/>
          <a:p>
            <a:pPr defTabSz="914400">
              <a:defRPr/>
            </a:pPr>
            <a:r>
              <a:rPr lang="en-GB" sz="1600" b="1" dirty="0">
                <a:solidFill>
                  <a:prstClr val="black"/>
                </a:solidFill>
                <a:latin typeface="Calibri"/>
              </a:rPr>
              <a:t>CARGO</a:t>
            </a:r>
            <a:endParaRPr lang="en-GB" sz="1600" b="1" dirty="0">
              <a:solidFill>
                <a:prstClr val="black"/>
              </a:solidFill>
              <a:latin typeface="Calibri"/>
            </a:endParaRPr>
          </a:p>
        </p:txBody>
      </p:sp>
      <p:pic>
        <p:nvPicPr>
          <p:cNvPr id="3" name="Picture 2"/>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b="7954"/>
          <a:stretch/>
        </p:blipFill>
        <p:spPr>
          <a:xfrm flipH="1">
            <a:off x="1350854" y="6098171"/>
            <a:ext cx="1264911" cy="1161971"/>
          </a:xfrm>
          <a:prstGeom prst="rect">
            <a:avLst/>
          </a:prstGeom>
        </p:spPr>
      </p:pic>
    </p:spTree>
    <p:extLst>
      <p:ext uri="{BB962C8B-B14F-4D97-AF65-F5344CB8AC3E}">
        <p14:creationId xmlns:p14="http://schemas.microsoft.com/office/powerpoint/2010/main" val="12921714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r="12493"/>
          <a:stretch/>
        </p:blipFill>
        <p:spPr>
          <a:xfrm>
            <a:off x="1698172" y="1228397"/>
            <a:ext cx="4056695" cy="2107474"/>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5995851" y="1107559"/>
            <a:ext cx="4572000" cy="5078313"/>
          </a:xfrm>
          <a:prstGeom prst="rect">
            <a:avLst/>
          </a:prstGeom>
        </p:spPr>
        <p:txBody>
          <a:bodyPr>
            <a:spAutoFit/>
          </a:bodyPr>
          <a:lstStyle/>
          <a:p>
            <a:pPr defTabSz="914400"/>
            <a:r>
              <a:rPr lang="en-GB" dirty="0">
                <a:solidFill>
                  <a:srgbClr val="181818"/>
                </a:solidFill>
                <a:latin typeface="Merriweather"/>
              </a:rPr>
              <a:t>“The best thing for being sad," replied Merlin, beginning to puff and blow, "is to learn something. That's the only thing that never fails. You may grow old and trembling in your anatomies, you may lie awake at night listening to the disorder of your veins, you may miss your only love, you may see the world about you devastated by evil lunatics, or know your honour trampled in the sewers of baser minds. There is only one thing for it then — to learn. Learn why the world wags and what wags it. That is the only thing which the mind can never exhaust, never alienate, never be tortured by, never fear or distrust, and never dream of regretting. Learning is the only thing for you. Look what a lot of things there are to learn.”</a:t>
            </a:r>
          </a:p>
        </p:txBody>
      </p:sp>
      <p:sp>
        <p:nvSpPr>
          <p:cNvPr id="7" name="Title 6"/>
          <p:cNvSpPr>
            <a:spLocks noGrp="1"/>
          </p:cNvSpPr>
          <p:nvPr>
            <p:ph type="title" idx="4294967295"/>
          </p:nvPr>
        </p:nvSpPr>
        <p:spPr>
          <a:xfrm>
            <a:off x="206828" y="30795"/>
            <a:ext cx="8229600" cy="1143000"/>
          </a:xfrm>
        </p:spPr>
        <p:txBody>
          <a:bodyPr/>
          <a:lstStyle/>
          <a:p>
            <a:pPr algn="l"/>
            <a:r>
              <a:rPr lang="en-GB" dirty="0" smtClean="0"/>
              <a:t>More from me at…</a:t>
            </a:r>
            <a:endParaRPr lang="en-GB" dirty="0"/>
          </a:p>
        </p:txBody>
      </p:sp>
      <p:sp>
        <p:nvSpPr>
          <p:cNvPr id="8" name="Rectangle 7"/>
          <p:cNvSpPr/>
          <p:nvPr/>
        </p:nvSpPr>
        <p:spPr>
          <a:xfrm>
            <a:off x="1667691" y="3397834"/>
            <a:ext cx="4328160" cy="338554"/>
          </a:xfrm>
          <a:prstGeom prst="rect">
            <a:avLst/>
          </a:prstGeom>
        </p:spPr>
        <p:txBody>
          <a:bodyPr wrap="square">
            <a:spAutoFit/>
          </a:bodyPr>
          <a:lstStyle/>
          <a:p>
            <a:pPr defTabSz="914400"/>
            <a:r>
              <a:rPr lang="en-GB" sz="1600" dirty="0">
                <a:solidFill>
                  <a:prstClr val="black"/>
                </a:solidFill>
                <a:latin typeface="Calibri" panose="020F0502020204030204"/>
                <a:hlinkClick r:id="rId3"/>
              </a:rPr>
              <a:t>https://whytheworldwagstoday.wordpress.com/</a:t>
            </a:r>
            <a:endParaRPr lang="en-GB" sz="1600" dirty="0">
              <a:solidFill>
                <a:prstClr val="black"/>
              </a:solidFill>
              <a:latin typeface="Calibri" panose="020F0502020204030204"/>
            </a:endParaRPr>
          </a:p>
        </p:txBody>
      </p:sp>
      <p:pic>
        <p:nvPicPr>
          <p:cNvPr id="9" name="Picture 8"/>
          <p:cNvPicPr>
            <a:picLocks noChangeAspect="1"/>
          </p:cNvPicPr>
          <p:nvPr/>
        </p:nvPicPr>
        <p:blipFill>
          <a:blip r:embed="rId4"/>
          <a:stretch>
            <a:fillRect/>
          </a:stretch>
        </p:blipFill>
        <p:spPr>
          <a:xfrm>
            <a:off x="1787980" y="3795963"/>
            <a:ext cx="3328307" cy="2640939"/>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1787979" y="6491504"/>
            <a:ext cx="4572000" cy="307777"/>
          </a:xfrm>
          <a:prstGeom prst="rect">
            <a:avLst/>
          </a:prstGeom>
        </p:spPr>
        <p:txBody>
          <a:bodyPr>
            <a:spAutoFit/>
          </a:bodyPr>
          <a:lstStyle/>
          <a:p>
            <a:pPr defTabSz="914400"/>
            <a:r>
              <a:rPr lang="en-GB" sz="1400" dirty="0">
                <a:solidFill>
                  <a:prstClr val="black"/>
                </a:solidFill>
                <a:latin typeface="-apple-system"/>
              </a:rPr>
              <a:t>www.linkedin.com/in/julie-hayward-82a49559</a:t>
            </a:r>
            <a:endParaRPr lang="en-GB" sz="1400" dirty="0">
              <a:solidFill>
                <a:prstClr val="black"/>
              </a:solidFill>
              <a:latin typeface="Calibri" panose="020F0502020204030204"/>
            </a:endParaRPr>
          </a:p>
        </p:txBody>
      </p:sp>
    </p:spTree>
    <p:extLst>
      <p:ext uri="{BB962C8B-B14F-4D97-AF65-F5344CB8AC3E}">
        <p14:creationId xmlns:p14="http://schemas.microsoft.com/office/powerpoint/2010/main" val="34804366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C886762-16F0-4868-B83A-26174621418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a:extLst>
              <a:ext uri="{FF2B5EF4-FFF2-40B4-BE49-F238E27FC236}">
                <a16:creationId xmlns:a16="http://schemas.microsoft.com/office/drawing/2014/main" id="{D2B54B4E-3454-4B76-B85A-8512B77298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7EFFE965-5586-4889-A74D-3A6080D04B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6" name="Freeform 25">
            <a:extLst>
              <a:ext uri="{FF2B5EF4-FFF2-40B4-BE49-F238E27FC236}">
                <a16:creationId xmlns:a16="http://schemas.microsoft.com/office/drawing/2014/main" id="{5BC4125D-18D9-4A65-82B6-C24FE9434FA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8" name="Freeform 14">
            <a:extLst>
              <a:ext uri="{FF2B5EF4-FFF2-40B4-BE49-F238E27FC236}">
                <a16:creationId xmlns:a16="http://schemas.microsoft.com/office/drawing/2014/main" id="{A86DE327-0F45-4F54-BB6C-68A093CE55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0" name="5-Point Star 24">
            <a:extLst>
              <a:ext uri="{FF2B5EF4-FFF2-40B4-BE49-F238E27FC236}">
                <a16:creationId xmlns:a16="http://schemas.microsoft.com/office/drawing/2014/main" id="{795857C2-E6E7-405A-B5A3-4DE3B50A7BC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22" name="Picture 21">
            <a:extLst>
              <a:ext uri="{FF2B5EF4-FFF2-40B4-BE49-F238E27FC236}">
                <a16:creationId xmlns:a16="http://schemas.microsoft.com/office/drawing/2014/main" id="{BA80A27A-7F13-4360-8617-D2F8720EE7D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4" name="Freeform 17">
            <a:extLst>
              <a:ext uri="{FF2B5EF4-FFF2-40B4-BE49-F238E27FC236}">
                <a16:creationId xmlns:a16="http://schemas.microsoft.com/office/drawing/2014/main" id="{59927151-A240-4B00-831C-DFD950CD283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pic>
        <p:nvPicPr>
          <p:cNvPr id="5" name="Picture 4" descr="A picture containing screenshot&#10;&#10;Description generated with high confidence">
            <a:extLst>
              <a:ext uri="{FF2B5EF4-FFF2-40B4-BE49-F238E27FC236}">
                <a16:creationId xmlns:a16="http://schemas.microsoft.com/office/drawing/2014/main" id="{263D7063-AADC-44F4-B2DC-B36C05405A83}"/>
              </a:ext>
            </a:extLst>
          </p:cNvPr>
          <p:cNvPicPr>
            <a:picLocks noChangeAspect="1"/>
          </p:cNvPicPr>
          <p:nvPr/>
        </p:nvPicPr>
        <p:blipFill rotWithShape="1">
          <a:blip r:embed="rId4"/>
          <a:srcRect l="4200" t="10085" r="4892" b="1"/>
          <a:stretch/>
        </p:blipFill>
        <p:spPr>
          <a:xfrm rot="21420000">
            <a:off x="-172618" y="-284663"/>
            <a:ext cx="11323865" cy="6300024"/>
          </a:xfrm>
          <a:custGeom>
            <a:avLst/>
            <a:gdLst>
              <a:gd name="connsiteX0" fmla="*/ 362583 w 11323865"/>
              <a:gd name="connsiteY0" fmla="*/ 0 h 6300024"/>
              <a:gd name="connsiteX1" fmla="*/ 11323865 w 11323865"/>
              <a:gd name="connsiteY1" fmla="*/ 574457 h 6300024"/>
              <a:gd name="connsiteX2" fmla="*/ 11323865 w 11323865"/>
              <a:gd name="connsiteY2" fmla="*/ 6300024 h 6300024"/>
              <a:gd name="connsiteX3" fmla="*/ 0 w 11323865"/>
              <a:gd name="connsiteY3" fmla="*/ 6300024 h 6300024"/>
              <a:gd name="connsiteX4" fmla="*/ 330170 w 11323865"/>
              <a:gd name="connsiteY4" fmla="*/ 0 h 6300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23865" h="6300024">
                <a:moveTo>
                  <a:pt x="362583" y="0"/>
                </a:moveTo>
                <a:lnTo>
                  <a:pt x="11323865" y="574457"/>
                </a:lnTo>
                <a:lnTo>
                  <a:pt x="11323865" y="6300024"/>
                </a:lnTo>
                <a:lnTo>
                  <a:pt x="0" y="6300024"/>
                </a:lnTo>
                <a:lnTo>
                  <a:pt x="330170" y="0"/>
                </a:lnTo>
                <a:close/>
              </a:path>
            </a:pathLst>
          </a:custGeom>
        </p:spPr>
      </p:pic>
      <p:sp>
        <p:nvSpPr>
          <p:cNvPr id="26" name="Freeform 19">
            <a:extLst>
              <a:ext uri="{FF2B5EF4-FFF2-40B4-BE49-F238E27FC236}">
                <a16:creationId xmlns:a16="http://schemas.microsoft.com/office/drawing/2014/main" id="{3D04C96E-CF3E-4EBA-9347-12AD2A989F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8" name="Freeform 9">
            <a:extLst>
              <a:ext uri="{FF2B5EF4-FFF2-40B4-BE49-F238E27FC236}">
                <a16:creationId xmlns:a16="http://schemas.microsoft.com/office/drawing/2014/main" id="{6657489A-1236-47A1-A5CB-0F5E9DAB81A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8288" y="2698990"/>
            <a:ext cx="11338098" cy="3612111"/>
          </a:xfrm>
          <a:custGeom>
            <a:avLst/>
            <a:gdLst>
              <a:gd name="connsiteX0" fmla="*/ 0 w 11329257"/>
              <a:gd name="connsiteY0" fmla="*/ 1672253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0 w 11329257"/>
              <a:gd name="connsiteY4" fmla="*/ 1672253 h 3112578"/>
              <a:gd name="connsiteX0" fmla="*/ 8467 w 11329257"/>
              <a:gd name="connsiteY0" fmla="*/ 994919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8467 w 11329257"/>
              <a:gd name="connsiteY4" fmla="*/ 994919 h 3112578"/>
              <a:gd name="connsiteX0" fmla="*/ 814 w 11330070"/>
              <a:gd name="connsiteY0" fmla="*/ 732453 h 3112578"/>
              <a:gd name="connsiteX1" fmla="*/ 11202554 w 11330070"/>
              <a:gd name="connsiteY1" fmla="*/ 0 h 3112578"/>
              <a:gd name="connsiteX2" fmla="*/ 11330070 w 11330070"/>
              <a:gd name="connsiteY2" fmla="*/ 2508571 h 3112578"/>
              <a:gd name="connsiteX3" fmla="*/ 813 w 11330070"/>
              <a:gd name="connsiteY3" fmla="*/ 3112578 h 3112578"/>
              <a:gd name="connsiteX4" fmla="*/ 814 w 11330070"/>
              <a:gd name="connsiteY4" fmla="*/ 732453 h 3112578"/>
              <a:gd name="connsiteX0" fmla="*/ 375 w 11338098"/>
              <a:gd name="connsiteY0" fmla="*/ 622387 h 3112578"/>
              <a:gd name="connsiteX1" fmla="*/ 11210582 w 11338098"/>
              <a:gd name="connsiteY1" fmla="*/ 0 h 3112578"/>
              <a:gd name="connsiteX2" fmla="*/ 11338098 w 11338098"/>
              <a:gd name="connsiteY2" fmla="*/ 2508571 h 3112578"/>
              <a:gd name="connsiteX3" fmla="*/ 8841 w 11338098"/>
              <a:gd name="connsiteY3" fmla="*/ 3112578 h 3112578"/>
              <a:gd name="connsiteX4" fmla="*/ 375 w 11338098"/>
              <a:gd name="connsiteY4" fmla="*/ 622387 h 3112578"/>
              <a:gd name="connsiteX0" fmla="*/ 375 w 11338098"/>
              <a:gd name="connsiteY0" fmla="*/ 10203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1020320 h 3510511"/>
              <a:gd name="connsiteX0" fmla="*/ 375 w 11338098"/>
              <a:gd name="connsiteY0" fmla="*/ 6647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64720 h 3510511"/>
              <a:gd name="connsiteX0" fmla="*/ 375 w 11338098"/>
              <a:gd name="connsiteY0" fmla="*/ 605454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05454 h 3510511"/>
              <a:gd name="connsiteX0" fmla="*/ 375 w 11338098"/>
              <a:gd name="connsiteY0" fmla="*/ 707054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707054 h 3612111"/>
              <a:gd name="connsiteX0" fmla="*/ 375 w 11338098"/>
              <a:gd name="connsiteY0" fmla="*/ 571588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571588 h 36121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8098" h="3612111">
                <a:moveTo>
                  <a:pt x="375" y="571588"/>
                </a:moveTo>
                <a:lnTo>
                  <a:pt x="11176715" y="0"/>
                </a:lnTo>
                <a:lnTo>
                  <a:pt x="11338098" y="3008104"/>
                </a:lnTo>
                <a:lnTo>
                  <a:pt x="8841" y="3612111"/>
                </a:lnTo>
                <a:cubicBezTo>
                  <a:pt x="11663" y="2906225"/>
                  <a:pt x="-2447" y="1277474"/>
                  <a:pt x="375" y="571588"/>
                </a:cubicBezTo>
                <a:close/>
              </a:path>
            </a:pathLst>
          </a:custGeom>
          <a:solidFill>
            <a:schemeClr val="accent1">
              <a:alpha val="82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F28D728-3647-47B3-BDD0-BA17EB22998A}"/>
              </a:ext>
            </a:extLst>
          </p:cNvPr>
          <p:cNvSpPr>
            <a:spLocks noGrp="1"/>
          </p:cNvSpPr>
          <p:nvPr>
            <p:ph type="title"/>
          </p:nvPr>
        </p:nvSpPr>
        <p:spPr>
          <a:xfrm rot="21420000">
            <a:off x="496980" y="3221623"/>
            <a:ext cx="10264470" cy="1250066"/>
          </a:xfrm>
        </p:spPr>
        <p:txBody>
          <a:bodyPr vert="horz" lIns="91440" tIns="45720" rIns="91440" bIns="45720" rtlCol="0" anchor="b">
            <a:normAutofit/>
          </a:bodyPr>
          <a:lstStyle/>
          <a:p>
            <a:pPr algn="r"/>
            <a:r>
              <a:rPr lang="en-US" sz="8000">
                <a:solidFill>
                  <a:schemeClr val="bg1"/>
                </a:solidFill>
              </a:rPr>
              <a:t>WWW.Slido.com</a:t>
            </a:r>
          </a:p>
        </p:txBody>
      </p:sp>
      <p:sp>
        <p:nvSpPr>
          <p:cNvPr id="30" name="5-Point Star 12">
            <a:extLst>
              <a:ext uri="{FF2B5EF4-FFF2-40B4-BE49-F238E27FC236}">
                <a16:creationId xmlns:a16="http://schemas.microsoft.com/office/drawing/2014/main" id="{3651C7AC-D40B-412D-A4BA-1F9DD8D988F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10908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42"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3"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44" name="Picture 16">
            <a:extLst>
              <a:ext uri="{FF2B5EF4-FFF2-40B4-BE49-F238E27FC236}">
                <a16:creationId xmlns:a16="http://schemas.microsoft.com/office/drawing/2014/main" id="{1BCAD38B-5F61-4FEB-A1D1-5FC0D666D27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9" name="Rectangle 18">
            <a:extLst>
              <a:ext uri="{FF2B5EF4-FFF2-40B4-BE49-F238E27FC236}">
                <a16:creationId xmlns:a16="http://schemas.microsoft.com/office/drawing/2014/main" id="{C04E869F-EBC2-416E-8FB7-4F6A45F66D4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4" name="Picture 3" descr="A close up of a logo&#10;&#10;Description generated with high confidence">
            <a:extLst>
              <a:ext uri="{FF2B5EF4-FFF2-40B4-BE49-F238E27FC236}">
                <a16:creationId xmlns:a16="http://schemas.microsoft.com/office/drawing/2014/main" id="{8E373D37-BD45-435C-851E-340561F066DF}"/>
              </a:ext>
            </a:extLst>
          </p:cNvPr>
          <p:cNvPicPr>
            <a:picLocks noChangeAspect="1"/>
          </p:cNvPicPr>
          <p:nvPr/>
        </p:nvPicPr>
        <p:blipFill rotWithShape="1">
          <a:blip r:embed="rId4">
            <a:alphaModFix amt="43000"/>
            <a:extLst/>
          </a:blip>
          <a:srcRect t="10017" b="35370"/>
          <a:stretch/>
        </p:blipFill>
        <p:spPr>
          <a:xfrm>
            <a:off x="20" y="10"/>
            <a:ext cx="11734780" cy="6408728"/>
          </a:xfrm>
          <a:prstGeom prst="rect">
            <a:avLst/>
          </a:prstGeom>
          <a:ln>
            <a:noFill/>
          </a:ln>
        </p:spPr>
      </p:pic>
      <p:sp>
        <p:nvSpPr>
          <p:cNvPr id="21" name="Freeform 9">
            <a:extLst>
              <a:ext uri="{FF2B5EF4-FFF2-40B4-BE49-F238E27FC236}">
                <a16:creationId xmlns:a16="http://schemas.microsoft.com/office/drawing/2014/main" id="{7D1C9B27-27B9-4E9E-82C8-6F9B7D12B85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5" y="0"/>
            <a:ext cx="11763766"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685800" y="685800"/>
            <a:ext cx="10927079" cy="251459"/>
          </a:xfrm>
        </p:spPr>
        <p:txBody>
          <a:bodyPr vert="horz" lIns="91440" tIns="45720" rIns="91440" bIns="45720" rtlCol="0" anchor="ctr">
            <a:noAutofit/>
          </a:bodyPr>
          <a:lstStyle/>
          <a:p>
            <a:r>
              <a:rPr lang="en-US"/>
              <a:t>Module Structure – Academic year</a:t>
            </a:r>
          </a:p>
        </p:txBody>
      </p:sp>
      <p:sp>
        <p:nvSpPr>
          <p:cNvPr id="45" name="Subtitle 2">
            <a:extLst>
              <a:ext uri="{FF2B5EF4-FFF2-40B4-BE49-F238E27FC236}">
                <a16:creationId xmlns:a16="http://schemas.microsoft.com/office/drawing/2014/main" id="{1ED2AE59-0AAC-4DF1-B006-2F9C6EC534A6}"/>
              </a:ext>
            </a:extLst>
          </p:cNvPr>
          <p:cNvSpPr txBox="1">
            <a:spLocks/>
          </p:cNvSpPr>
          <p:nvPr/>
        </p:nvSpPr>
        <p:spPr>
          <a:xfrm>
            <a:off x="685800" y="1623049"/>
            <a:ext cx="10394707" cy="3311189"/>
          </a:xfrm>
          <a:prstGeom prst="rect">
            <a:avLst/>
          </a:prstGeom>
        </p:spPr>
        <p:txBody>
          <a:bodyPr vert="horz" lIns="91440" tIns="45720" rIns="91440" bIns="45720" rtlCol="0" anchor="ctr">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4000"/>
              <a:t>Most of Modules across level four (first Year) occur in one Semester</a:t>
            </a:r>
          </a:p>
          <a:p>
            <a:r>
              <a:rPr lang="en-US" sz="4000"/>
              <a:t>This module will be delivered in two blocks (one now and one in the new year) – with occasional support sessions</a:t>
            </a:r>
          </a:p>
        </p:txBody>
      </p:sp>
      <p:sp>
        <p:nvSpPr>
          <p:cNvPr id="23" name="Rectangle 22">
            <a:extLst>
              <a:ext uri="{FF2B5EF4-FFF2-40B4-BE49-F238E27FC236}">
                <a16:creationId xmlns:a16="http://schemas.microsoft.com/office/drawing/2014/main" id="{7E9AE32D-417D-4951-BD6D-383A7A5E60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600215"/>
            <a:ext cx="1173175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950840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5" name="Picture 4" descr="A close up of a logo&#10;&#10;Description generated with very high confidence">
            <a:extLst>
              <a:ext uri="{FF2B5EF4-FFF2-40B4-BE49-F238E27FC236}">
                <a16:creationId xmlns:a16="http://schemas.microsoft.com/office/drawing/2014/main" id="{31B2ABBE-235E-42A0-811F-2B715F45A37C}"/>
              </a:ext>
            </a:extLst>
          </p:cNvPr>
          <p:cNvPicPr>
            <a:picLocks noChangeAspect="1"/>
          </p:cNvPicPr>
          <p:nvPr/>
        </p:nvPicPr>
        <p:blipFill rotWithShape="1">
          <a:blip r:embed="rId4">
            <a:duotone>
              <a:prstClr val="black"/>
              <a:prstClr val="white"/>
            </a:duotone>
            <a:extLst/>
          </a:blip>
          <a:srcRect t="22005" b="2744"/>
          <a:stretch/>
        </p:blipFill>
        <p:spPr>
          <a:xfrm>
            <a:off x="20" y="10"/>
            <a:ext cx="12191980" cy="6857990"/>
          </a:xfrm>
          <a:prstGeom prst="rect">
            <a:avLst/>
          </a:prstGeom>
        </p:spPr>
      </p:pic>
      <p:sp>
        <p:nvSpPr>
          <p:cNvPr id="17" name="Rectangle 10">
            <a:extLst>
              <a:ext uri="{FF2B5EF4-FFF2-40B4-BE49-F238E27FC236}">
                <a16:creationId xmlns:a16="http://schemas.microsoft.com/office/drawing/2014/main" id="{CC146B38-3E4E-4A67-91CF-55DBCC51B4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4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C8ACFCE-5A15-46EE-A74F-3D1985CBB57F}"/>
              </a:ext>
            </a:extLst>
          </p:cNvPr>
          <p:cNvSpPr>
            <a:spLocks noGrp="1"/>
          </p:cNvSpPr>
          <p:nvPr>
            <p:ph type="title"/>
          </p:nvPr>
        </p:nvSpPr>
        <p:spPr>
          <a:xfrm rot="21420000">
            <a:off x="443392" y="585465"/>
            <a:ext cx="6851188" cy="1151965"/>
          </a:xfrm>
        </p:spPr>
        <p:txBody>
          <a:bodyPr vert="horz" lIns="91440" tIns="45720" rIns="91440" bIns="45720" rtlCol="0" anchor="ctr">
            <a:normAutofit/>
          </a:bodyPr>
          <a:lstStyle/>
          <a:p>
            <a:r>
              <a:rPr lang="en-US" sz="4200" dirty="0" smtClean="0">
                <a:solidFill>
                  <a:srgbClr val="FFFFFF"/>
                </a:solidFill>
              </a:rPr>
              <a:t>What will be covered</a:t>
            </a:r>
            <a:endParaRPr lang="en-US" sz="4200" dirty="0">
              <a:solidFill>
                <a:srgbClr val="FFFFFF"/>
              </a:solidFill>
            </a:endParaRPr>
          </a:p>
        </p:txBody>
      </p:sp>
      <p:sp>
        <p:nvSpPr>
          <p:cNvPr id="3" name="TextBox 2">
            <a:extLst>
              <a:ext uri="{FF2B5EF4-FFF2-40B4-BE49-F238E27FC236}">
                <a16:creationId xmlns:a16="http://schemas.microsoft.com/office/drawing/2014/main" id="{BF75EBD6-384E-4E07-AA1E-78279A7A2EC4}"/>
              </a:ext>
            </a:extLst>
          </p:cNvPr>
          <p:cNvSpPr txBox="1"/>
          <p:nvPr/>
        </p:nvSpPr>
        <p:spPr>
          <a:xfrm rot="21420000">
            <a:off x="233260" y="2147174"/>
            <a:ext cx="7735456" cy="2944652"/>
          </a:xfrm>
          <a:prstGeom prst="rect">
            <a:avLst/>
          </a:prstGeom>
        </p:spPr>
        <p:txBody>
          <a:bodyPr vert="horz" lIns="91440" tIns="45720" rIns="91440" bIns="45720" rtlCol="0" anchor="ctr">
            <a:noAutofit/>
          </a:bodyPr>
          <a:lstStyle/>
          <a:p>
            <a:pPr marL="285750" indent="-228600" defTabSz="914400">
              <a:lnSpc>
                <a:spcPct val="110000"/>
              </a:lnSpc>
              <a:spcAft>
                <a:spcPts val="600"/>
              </a:spcAft>
              <a:buClr>
                <a:schemeClr val="accent1"/>
              </a:buClr>
              <a:buSzPct val="160000"/>
              <a:buFont typeface="Arial" panose="020B0604020202020204" pitchFamily="34" charset="0"/>
              <a:buChar char="•"/>
            </a:pPr>
            <a:endParaRPr lang="en-US" sz="2800" cap="all" dirty="0" smtClean="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endParaRPr lang="en-US" sz="2800" cap="all" dirty="0" smtClean="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Week 1</a:t>
            </a: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Session </a:t>
            </a:r>
            <a:r>
              <a:rPr lang="en-US" sz="2800" cap="all" dirty="0">
                <a:solidFill>
                  <a:srgbClr val="FFFFFF"/>
                </a:solidFill>
              </a:rPr>
              <a:t>one – Overview of module and assignments + Q&amp;A session</a:t>
            </a: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a:solidFill>
                  <a:srgbClr val="FFFFFF"/>
                </a:solidFill>
              </a:rPr>
              <a:t>Session </a:t>
            </a:r>
            <a:r>
              <a:rPr lang="en-US" sz="2800" cap="all" dirty="0" smtClean="0">
                <a:solidFill>
                  <a:srgbClr val="FFFFFF"/>
                </a:solidFill>
              </a:rPr>
              <a:t>one</a:t>
            </a:r>
            <a:r>
              <a:rPr lang="en-US" sz="2800" cap="all" dirty="0" smtClean="0">
                <a:solidFill>
                  <a:srgbClr val="FFFFFF"/>
                </a:solidFill>
              </a:rPr>
              <a:t> </a:t>
            </a:r>
            <a:r>
              <a:rPr lang="en-US" sz="2800" cap="all" dirty="0">
                <a:solidFill>
                  <a:srgbClr val="FFFFFF"/>
                </a:solidFill>
              </a:rPr>
              <a:t>– Critical </a:t>
            </a:r>
            <a:r>
              <a:rPr lang="en-US" sz="2800" cap="all" dirty="0" smtClean="0">
                <a:solidFill>
                  <a:srgbClr val="FFFFFF"/>
                </a:solidFill>
              </a:rPr>
              <a:t>writing</a:t>
            </a: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Session </a:t>
            </a:r>
            <a:r>
              <a:rPr lang="en-US" sz="2800" cap="all" dirty="0">
                <a:solidFill>
                  <a:srgbClr val="FFFFFF"/>
                </a:solidFill>
              </a:rPr>
              <a:t>Three – </a:t>
            </a:r>
            <a:r>
              <a:rPr lang="en-US" sz="2800" cap="all" dirty="0">
                <a:solidFill>
                  <a:srgbClr val="FFFFFF"/>
                </a:solidFill>
              </a:rPr>
              <a:t>Credible Information</a:t>
            </a: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Session </a:t>
            </a:r>
            <a:r>
              <a:rPr lang="en-US" sz="2800" cap="all" dirty="0">
                <a:solidFill>
                  <a:srgbClr val="FFFFFF"/>
                </a:solidFill>
              </a:rPr>
              <a:t>Four – </a:t>
            </a:r>
            <a:r>
              <a:rPr lang="en-US" sz="2800" cap="all" dirty="0" smtClean="0">
                <a:solidFill>
                  <a:srgbClr val="FFFFFF"/>
                </a:solidFill>
              </a:rPr>
              <a:t> Referencing an modes of presentation</a:t>
            </a: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endParaRPr lang="en-US" sz="2800" cap="all" dirty="0">
              <a:solidFill>
                <a:srgbClr val="FFFFFF"/>
              </a:solidFill>
            </a:endParaRPr>
          </a:p>
        </p:txBody>
      </p:sp>
    </p:spTree>
    <p:extLst>
      <p:ext uri="{BB962C8B-B14F-4D97-AF65-F5344CB8AC3E}">
        <p14:creationId xmlns:p14="http://schemas.microsoft.com/office/powerpoint/2010/main" val="3508875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5" name="Picture 4" descr="A close up of a logo&#10;&#10;Description generated with very high confidence">
            <a:extLst>
              <a:ext uri="{FF2B5EF4-FFF2-40B4-BE49-F238E27FC236}">
                <a16:creationId xmlns:a16="http://schemas.microsoft.com/office/drawing/2014/main" id="{C7F88564-D0F4-48AF-9303-B4E29BC35B40}"/>
              </a:ext>
            </a:extLst>
          </p:cNvPr>
          <p:cNvPicPr>
            <a:picLocks noChangeAspect="1"/>
          </p:cNvPicPr>
          <p:nvPr/>
        </p:nvPicPr>
        <p:blipFill rotWithShape="1">
          <a:blip r:embed="rId4">
            <a:duotone>
              <a:prstClr val="black"/>
              <a:prstClr val="white"/>
            </a:duotone>
            <a:extLst/>
          </a:blip>
          <a:srcRect t="22005" b="2744"/>
          <a:stretch/>
        </p:blipFill>
        <p:spPr>
          <a:xfrm>
            <a:off x="20" y="10"/>
            <a:ext cx="12191980" cy="6857990"/>
          </a:xfrm>
          <a:prstGeom prst="rect">
            <a:avLst/>
          </a:prstGeom>
        </p:spPr>
      </p:pic>
      <p:sp>
        <p:nvSpPr>
          <p:cNvPr id="17" name="Rectangle 10">
            <a:extLst>
              <a:ext uri="{FF2B5EF4-FFF2-40B4-BE49-F238E27FC236}">
                <a16:creationId xmlns:a16="http://schemas.microsoft.com/office/drawing/2014/main" id="{CC146B38-3E4E-4A67-91CF-55DBCC51B4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4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2C3BECB-65CB-4E05-A336-2BC6963F523E}"/>
              </a:ext>
            </a:extLst>
          </p:cNvPr>
          <p:cNvSpPr>
            <a:spLocks noGrp="1"/>
          </p:cNvSpPr>
          <p:nvPr>
            <p:ph type="title"/>
          </p:nvPr>
        </p:nvSpPr>
        <p:spPr>
          <a:xfrm rot="21420000">
            <a:off x="237497" y="577450"/>
            <a:ext cx="6851188" cy="1151965"/>
          </a:xfrm>
        </p:spPr>
        <p:txBody>
          <a:bodyPr vert="horz" lIns="91440" tIns="45720" rIns="91440" bIns="45720" rtlCol="0" anchor="ctr">
            <a:normAutofit/>
          </a:bodyPr>
          <a:lstStyle/>
          <a:p>
            <a:r>
              <a:rPr lang="en-US" sz="4200" dirty="0" smtClean="0">
                <a:solidFill>
                  <a:srgbClr val="FFFFFF"/>
                </a:solidFill>
              </a:rPr>
              <a:t>What will be covered</a:t>
            </a:r>
            <a:endParaRPr lang="en-US" sz="4200" dirty="0">
              <a:solidFill>
                <a:srgbClr val="FFFFFF"/>
              </a:solidFill>
            </a:endParaRPr>
          </a:p>
        </p:txBody>
      </p:sp>
      <p:sp>
        <p:nvSpPr>
          <p:cNvPr id="3" name="TextBox 2">
            <a:extLst>
              <a:ext uri="{FF2B5EF4-FFF2-40B4-BE49-F238E27FC236}">
                <a16:creationId xmlns:a16="http://schemas.microsoft.com/office/drawing/2014/main" id="{F31CB5DC-1EDE-4496-A652-4A2B82D2E7C9}"/>
              </a:ext>
            </a:extLst>
          </p:cNvPr>
          <p:cNvSpPr txBox="1"/>
          <p:nvPr/>
        </p:nvSpPr>
        <p:spPr>
          <a:xfrm rot="21420000">
            <a:off x="137644" y="2281169"/>
            <a:ext cx="7845384" cy="3770983"/>
          </a:xfrm>
          <a:prstGeom prst="rect">
            <a:avLst/>
          </a:prstGeom>
        </p:spPr>
        <p:txBody>
          <a:bodyPr vert="horz" lIns="91440" tIns="45720" rIns="91440" bIns="45720" rtlCol="0" anchor="ctr">
            <a:normAutofit/>
          </a:bodyPr>
          <a:lstStyle/>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Week 2</a:t>
            </a: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smtClean="0">
                <a:solidFill>
                  <a:srgbClr val="FFFFFF"/>
                </a:solidFill>
              </a:rPr>
              <a:t>Session </a:t>
            </a:r>
            <a:r>
              <a:rPr lang="en-US" sz="2800" cap="all" dirty="0">
                <a:solidFill>
                  <a:srgbClr val="FFFFFF"/>
                </a:solidFill>
              </a:rPr>
              <a:t>Five – </a:t>
            </a:r>
            <a:r>
              <a:rPr lang="en-US" sz="2800" cap="all" dirty="0" smtClean="0">
                <a:solidFill>
                  <a:srgbClr val="FFFFFF"/>
                </a:solidFill>
              </a:rPr>
              <a:t>Project Management</a:t>
            </a: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a:solidFill>
                  <a:srgbClr val="FFFFFF"/>
                </a:solidFill>
              </a:rPr>
              <a:t>Session Six -  </a:t>
            </a:r>
            <a:r>
              <a:rPr lang="en-US" sz="2800" cap="all" dirty="0" smtClean="0">
                <a:solidFill>
                  <a:srgbClr val="FFFFFF"/>
                </a:solidFill>
              </a:rPr>
              <a:t>Planning a project</a:t>
            </a: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r>
              <a:rPr lang="en-US" sz="2800" cap="all" dirty="0">
                <a:solidFill>
                  <a:srgbClr val="FFFFFF"/>
                </a:solidFill>
              </a:rPr>
              <a:t>Session Seven </a:t>
            </a:r>
            <a:r>
              <a:rPr lang="en-US" sz="2800" cap="all" dirty="0" smtClean="0">
                <a:solidFill>
                  <a:srgbClr val="FFFFFF"/>
                </a:solidFill>
              </a:rPr>
              <a:t>– the project team</a:t>
            </a:r>
            <a:endParaRPr lang="en-US" sz="28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endParaRPr lang="en-US" sz="1500" cap="all" dirty="0" smtClean="0">
              <a:solidFill>
                <a:srgbClr val="FFFFFF"/>
              </a:solidFill>
            </a:endParaRPr>
          </a:p>
          <a:p>
            <a:pPr marL="57150" defTabSz="914400">
              <a:lnSpc>
                <a:spcPct val="110000"/>
              </a:lnSpc>
              <a:spcAft>
                <a:spcPts val="600"/>
              </a:spcAft>
              <a:buClr>
                <a:schemeClr val="accent1"/>
              </a:buClr>
              <a:buSzPct val="160000"/>
            </a:pPr>
            <a:r>
              <a:rPr lang="en-US" sz="2200" cap="all" dirty="0" smtClean="0">
                <a:solidFill>
                  <a:srgbClr val="FFFFFF"/>
                </a:solidFill>
              </a:rPr>
              <a:t>The remaining topic of professional development </a:t>
            </a:r>
            <a:r>
              <a:rPr lang="en-US" sz="2200" cap="all" dirty="0" err="1" smtClean="0">
                <a:solidFill>
                  <a:srgbClr val="FFFFFF"/>
                </a:solidFill>
              </a:rPr>
              <a:t>wil</a:t>
            </a:r>
            <a:r>
              <a:rPr lang="en-US" sz="2200" cap="all" dirty="0" smtClean="0">
                <a:solidFill>
                  <a:srgbClr val="FFFFFF"/>
                </a:solidFill>
              </a:rPr>
              <a:t> be covered at the end of the semester in January</a:t>
            </a:r>
            <a:endParaRPr lang="en-US" sz="2200" cap="all" dirty="0">
              <a:solidFill>
                <a:srgbClr val="FFFFFF"/>
              </a:solidFill>
            </a:endParaRPr>
          </a:p>
          <a:p>
            <a:pPr marL="285750" indent="-228600" defTabSz="914400">
              <a:lnSpc>
                <a:spcPct val="110000"/>
              </a:lnSpc>
              <a:spcAft>
                <a:spcPts val="600"/>
              </a:spcAft>
              <a:buClr>
                <a:schemeClr val="accent1"/>
              </a:buClr>
              <a:buSzPct val="160000"/>
              <a:buFont typeface="Arial" panose="020B0604020202020204" pitchFamily="34" charset="0"/>
              <a:buChar char="•"/>
            </a:pPr>
            <a:endParaRPr lang="en-US" sz="1500" cap="all" dirty="0">
              <a:solidFill>
                <a:srgbClr val="FFFFFF"/>
              </a:solidFill>
            </a:endParaRPr>
          </a:p>
        </p:txBody>
      </p:sp>
    </p:spTree>
    <p:extLst>
      <p:ext uri="{BB962C8B-B14F-4D97-AF65-F5344CB8AC3E}">
        <p14:creationId xmlns:p14="http://schemas.microsoft.com/office/powerpoint/2010/main" val="296640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blipFill>
            <a:blip r:embed="rId2">
              <a:duotone>
                <a:schemeClr val="bg1">
                  <a:shade val="48000"/>
                  <a:satMod val="110000"/>
                  <a:lumMod val="40000"/>
                </a:schemeClr>
                <a:schemeClr val="bg1">
                  <a:tint val="90000"/>
                  <a:lumMod val="106000"/>
                </a:schemeClr>
              </a:duotone>
            </a:blip>
            <a:stretch/>
          </a:blipFill>
          <a:ln>
            <a:noFill/>
          </a:ln>
          <a:effectLst/>
        </p:spPr>
      </p:sp>
      <p:pic>
        <p:nvPicPr>
          <p:cNvPr id="12" name="Picture 11" descr="A brick wall&#10;&#10;Description generated with very high confidence">
            <a:extLst>
              <a:ext uri="{FF2B5EF4-FFF2-40B4-BE49-F238E27FC236}">
                <a16:creationId xmlns:a16="http://schemas.microsoft.com/office/drawing/2014/main" id="{53CD781F-F935-4310-9C70-32C9B03A159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4" name="Group 13">
            <a:extLst>
              <a:ext uri="{FF2B5EF4-FFF2-40B4-BE49-F238E27FC236}">
                <a16:creationId xmlns:a16="http://schemas.microsoft.com/office/drawing/2014/main" id="{E389415A-F11F-49E4-B0C5-CF7FF9CE8E07}"/>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5" name="Rectangle 14">
              <a:extLst>
                <a:ext uri="{FF2B5EF4-FFF2-40B4-BE49-F238E27FC236}">
                  <a16:creationId xmlns:a16="http://schemas.microsoft.com/office/drawing/2014/main" id="{91A09D7C-72C0-44A7-95A9-038C62939D0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6" name="Freeform 11">
              <a:extLst>
                <a:ext uri="{FF2B5EF4-FFF2-40B4-BE49-F238E27FC236}">
                  <a16:creationId xmlns:a16="http://schemas.microsoft.com/office/drawing/2014/main" id="{9B1A95B7-C468-4483-B6EA-858374AB579C}"/>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7" name="Rectangle 16">
              <a:extLst>
                <a:ext uri="{FF2B5EF4-FFF2-40B4-BE49-F238E27FC236}">
                  <a16:creationId xmlns:a16="http://schemas.microsoft.com/office/drawing/2014/main" id="{2D68F968-C120-4C1E-B281-A62213BD21A0}"/>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19" name="Picture 18" descr="A brick wall&#10;&#10;Description generated with very high confidence">
            <a:extLst>
              <a:ext uri="{FF2B5EF4-FFF2-40B4-BE49-F238E27FC236}">
                <a16:creationId xmlns:a16="http://schemas.microsoft.com/office/drawing/2014/main" id="{1A71A71C-209A-4AEB-ACE5-99478391B929}"/>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1" name="Rectangle 20">
            <a:extLst>
              <a:ext uri="{FF2B5EF4-FFF2-40B4-BE49-F238E27FC236}">
                <a16:creationId xmlns:a16="http://schemas.microsoft.com/office/drawing/2014/main" id="{6DE4BFA7-B82F-438B-B2B2-49906328DF4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4" name="Picture 3" descr="A close up of a toy&#10;&#10;Description generated with high confidence">
            <a:extLst>
              <a:ext uri="{FF2B5EF4-FFF2-40B4-BE49-F238E27FC236}">
                <a16:creationId xmlns:a16="http://schemas.microsoft.com/office/drawing/2014/main" id="{7B395AEC-0C7B-480C-B1C1-9F9D343B6E0E}"/>
              </a:ext>
            </a:extLst>
          </p:cNvPr>
          <p:cNvPicPr>
            <a:picLocks noChangeAspect="1"/>
          </p:cNvPicPr>
          <p:nvPr/>
        </p:nvPicPr>
        <p:blipFill rotWithShape="1">
          <a:blip r:embed="rId4"/>
          <a:srcRect l="28665" r="15844" b="2"/>
          <a:stretch/>
        </p:blipFill>
        <p:spPr>
          <a:xfrm>
            <a:off x="7793391" y="234347"/>
            <a:ext cx="3680817" cy="5903415"/>
          </a:xfrm>
          <a:prstGeom prst="rect">
            <a:avLst/>
          </a:prstGeom>
          <a:ln>
            <a:noFill/>
          </a:ln>
        </p:spPr>
      </p:pic>
      <p:sp>
        <p:nvSpPr>
          <p:cNvPr id="23" name="Freeform 9">
            <a:extLst>
              <a:ext uri="{FF2B5EF4-FFF2-40B4-BE49-F238E27FC236}">
                <a16:creationId xmlns:a16="http://schemas.microsoft.com/office/drawing/2014/main" id="{D508A3B8-B1AA-4A53-8613-20B62ECDE2E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5" name="Rectangle 24">
            <a:extLst>
              <a:ext uri="{FF2B5EF4-FFF2-40B4-BE49-F238E27FC236}">
                <a16:creationId xmlns:a16="http://schemas.microsoft.com/office/drawing/2014/main" id="{5255E8F1-8D1A-4978-A5E9-DA60C55D2C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7554139"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685799" y="-213919"/>
            <a:ext cx="5914293" cy="2051223"/>
          </a:xfrm>
        </p:spPr>
        <p:txBody>
          <a:bodyPr vert="horz" lIns="91440" tIns="45720" rIns="91440" bIns="45720" rtlCol="0" anchor="ctr">
            <a:normAutofit/>
          </a:bodyPr>
          <a:lstStyle/>
          <a:p>
            <a:r>
              <a:rPr lang="en-US">
                <a:solidFill>
                  <a:schemeClr val="bg1"/>
                </a:solidFill>
              </a:rPr>
              <a:t>Module Structure</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a:off x="585719" y="2356471"/>
            <a:ext cx="6382697" cy="3446103"/>
          </a:xfrm>
          <a:prstGeom prst="rect">
            <a:avLst/>
          </a:prstGeom>
        </p:spPr>
        <p:txBody>
          <a:bodyPr vert="horz" lIns="91440" tIns="45720" rIns="91440" bIns="45720" rtlCol="0" anchor="ctr">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800">
                <a:solidFill>
                  <a:schemeClr val="bg1"/>
                </a:solidFill>
              </a:rPr>
              <a:t>So Why do it this way??.....</a:t>
            </a:r>
          </a:p>
          <a:p>
            <a:r>
              <a:rPr lang="en-US" sz="2800">
                <a:solidFill>
                  <a:schemeClr val="bg1"/>
                </a:solidFill>
              </a:rPr>
              <a:t>To Get everyone up to speed</a:t>
            </a:r>
          </a:p>
          <a:p>
            <a:r>
              <a:rPr lang="en-US" sz="2800">
                <a:solidFill>
                  <a:schemeClr val="bg1"/>
                </a:solidFill>
              </a:rPr>
              <a:t>To Give the essential foundational skills immediately</a:t>
            </a:r>
          </a:p>
          <a:p>
            <a:r>
              <a:rPr lang="en-US" sz="2800">
                <a:solidFill>
                  <a:schemeClr val="bg1"/>
                </a:solidFill>
              </a:rPr>
              <a:t>To make the time spent in other modules more valuable, efficient and Enjoyable</a:t>
            </a:r>
          </a:p>
          <a:p>
            <a:r>
              <a:rPr lang="en-US" sz="2800">
                <a:solidFill>
                  <a:schemeClr val="bg1"/>
                </a:solidFill>
              </a:rPr>
              <a:t>To Get you better Grades</a:t>
            </a:r>
          </a:p>
          <a:p>
            <a:pPr marL="0"/>
            <a:endParaRPr lang="en-US" sz="2800">
              <a:solidFill>
                <a:schemeClr val="bg1"/>
              </a:solidFill>
            </a:endParaRPr>
          </a:p>
        </p:txBody>
      </p:sp>
    </p:spTree>
    <p:extLst>
      <p:ext uri="{BB962C8B-B14F-4D97-AF65-F5344CB8AC3E}">
        <p14:creationId xmlns:p14="http://schemas.microsoft.com/office/powerpoint/2010/main" val="3564857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76E8DBD-6DBD-4FCB-8FE8-8F0425C0B67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a:extLst>
              <a:ext uri="{FF2B5EF4-FFF2-40B4-BE49-F238E27FC236}">
                <a16:creationId xmlns:a16="http://schemas.microsoft.com/office/drawing/2014/main" id="{70BE0118-665B-49AC-8ED9-B29C009CED1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DB8E4593-3024-4A7B-92FB-8114D72E575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6" name="Freeform 25">
            <a:extLst>
              <a:ext uri="{FF2B5EF4-FFF2-40B4-BE49-F238E27FC236}">
                <a16:creationId xmlns:a16="http://schemas.microsoft.com/office/drawing/2014/main" id="{F72029E6-113E-4A42-8D29-4B796B39B9C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8" name="Freeform 14">
            <a:extLst>
              <a:ext uri="{FF2B5EF4-FFF2-40B4-BE49-F238E27FC236}">
                <a16:creationId xmlns:a16="http://schemas.microsoft.com/office/drawing/2014/main" id="{FBAE6AE5-2B20-46E6-B338-A385BFF09F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0" name="5-Point Star 24">
            <a:extLst>
              <a:ext uri="{FF2B5EF4-FFF2-40B4-BE49-F238E27FC236}">
                <a16:creationId xmlns:a16="http://schemas.microsoft.com/office/drawing/2014/main" id="{4555B12C-E2CF-448D-918F-96D0958DC63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 useBgFill="1">
        <p:nvSpPr>
          <p:cNvPr id="22" name="Rectangle 21">
            <a:extLst>
              <a:ext uri="{FF2B5EF4-FFF2-40B4-BE49-F238E27FC236}">
                <a16:creationId xmlns:a16="http://schemas.microsoft.com/office/drawing/2014/main" id="{9EB9FA3F-CAB0-4533-9364-224CEC6FF8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EFE19-E12B-4D45-9967-AE9DC2E8120F}"/>
              </a:ext>
            </a:extLst>
          </p:cNvPr>
          <p:cNvSpPr>
            <a:spLocks noGrp="1"/>
          </p:cNvSpPr>
          <p:nvPr>
            <p:ph type="title"/>
          </p:nvPr>
        </p:nvSpPr>
        <p:spPr>
          <a:xfrm>
            <a:off x="691547" y="4519749"/>
            <a:ext cx="10805790" cy="1270279"/>
          </a:xfrm>
        </p:spPr>
        <p:txBody>
          <a:bodyPr vert="horz" lIns="91440" tIns="45720" rIns="91440" bIns="45720" rtlCol="0" anchor="b">
            <a:normAutofit/>
          </a:bodyPr>
          <a:lstStyle/>
          <a:p>
            <a:pPr algn="ctr"/>
            <a:r>
              <a:rPr lang="en-US" sz="4100"/>
              <a:t>Project Management and Professional Development</a:t>
            </a:r>
          </a:p>
        </p:txBody>
      </p:sp>
      <p:sp>
        <p:nvSpPr>
          <p:cNvPr id="24" name="5-Point Star 31">
            <a:extLst>
              <a:ext uri="{FF2B5EF4-FFF2-40B4-BE49-F238E27FC236}">
                <a16:creationId xmlns:a16="http://schemas.microsoft.com/office/drawing/2014/main" id="{42B0C1BF-5CB1-40DA-9A22-5452B546914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03408" y="6388943"/>
            <a:ext cx="373049" cy="373049"/>
          </a:xfrm>
          <a:prstGeom prst="star5">
            <a:avLst>
              <a:gd name="adj" fmla="val 26693"/>
              <a:gd name="hf" fmla="val 105146"/>
              <a:gd name="vf" fmla="val 110557"/>
            </a:avLst>
          </a:prstGeom>
          <a:solidFill>
            <a:schemeClr val="tx1">
              <a:lumMod val="65000"/>
              <a:lumOff val="35000"/>
              <a:alpha val="40000"/>
            </a:schemeClr>
          </a:solidFill>
          <a:ln>
            <a:noFill/>
          </a:ln>
        </p:spPr>
        <p:style>
          <a:lnRef idx="1">
            <a:schemeClr val="accent1"/>
          </a:lnRef>
          <a:fillRef idx="3">
            <a:schemeClr val="accent1"/>
          </a:fillRef>
          <a:effectRef idx="2">
            <a:schemeClr val="accent1"/>
          </a:effectRef>
          <a:fontRef idx="minor">
            <a:schemeClr val="lt1"/>
          </a:fontRef>
        </p:style>
      </p:sp>
      <p:pic>
        <p:nvPicPr>
          <p:cNvPr id="5" name="Picture 4" descr="A close up of a sign&#10;&#10;Description generated with high confidence">
            <a:extLst>
              <a:ext uri="{FF2B5EF4-FFF2-40B4-BE49-F238E27FC236}">
                <a16:creationId xmlns:a16="http://schemas.microsoft.com/office/drawing/2014/main" id="{36FA9E7F-5DB5-46F5-BE63-FC08D054DC0C}"/>
              </a:ext>
            </a:extLst>
          </p:cNvPr>
          <p:cNvPicPr>
            <a:picLocks noChangeAspect="1"/>
          </p:cNvPicPr>
          <p:nvPr/>
        </p:nvPicPr>
        <p:blipFill>
          <a:blip r:embed="rId4"/>
          <a:stretch>
            <a:fillRect/>
          </a:stretch>
        </p:blipFill>
        <p:spPr>
          <a:xfrm>
            <a:off x="1755313" y="691546"/>
            <a:ext cx="8678256" cy="3514694"/>
          </a:xfrm>
          <a:prstGeom prst="rect">
            <a:avLst/>
          </a:prstGeom>
        </p:spPr>
      </p:pic>
    </p:spTree>
    <p:extLst>
      <p:ext uri="{BB962C8B-B14F-4D97-AF65-F5344CB8AC3E}">
        <p14:creationId xmlns:p14="http://schemas.microsoft.com/office/powerpoint/2010/main" val="454354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4" name="Picture 3" descr="A picture containing object, building, clock&#10;&#10;Description generated with high confidence">
            <a:extLst>
              <a:ext uri="{FF2B5EF4-FFF2-40B4-BE49-F238E27FC236}">
                <a16:creationId xmlns:a16="http://schemas.microsoft.com/office/drawing/2014/main" id="{6B83C27A-9771-4082-9DF7-EECACFCF368F}"/>
              </a:ext>
            </a:extLst>
          </p:cNvPr>
          <p:cNvPicPr>
            <a:picLocks noChangeAspect="1"/>
          </p:cNvPicPr>
          <p:nvPr/>
        </p:nvPicPr>
        <p:blipFill rotWithShape="1">
          <a:blip r:embed="rId4">
            <a:duotone>
              <a:prstClr val="black"/>
              <a:prstClr val="white"/>
            </a:duotone>
            <a:extLst/>
          </a:blip>
          <a:srcRect t="29340" b="14410"/>
          <a:stretch/>
        </p:blipFill>
        <p:spPr>
          <a:xfrm>
            <a:off x="20" y="10"/>
            <a:ext cx="12191980" cy="6857990"/>
          </a:xfrm>
          <a:prstGeom prst="rect">
            <a:avLst/>
          </a:prstGeom>
        </p:spPr>
      </p:pic>
      <p:sp>
        <p:nvSpPr>
          <p:cNvPr id="17" name="Rectangle 10">
            <a:extLst>
              <a:ext uri="{FF2B5EF4-FFF2-40B4-BE49-F238E27FC236}">
                <a16:creationId xmlns:a16="http://schemas.microsoft.com/office/drawing/2014/main" id="{CC146B38-3E4E-4A67-91CF-55DBCC51B4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4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rot="21420000">
            <a:off x="486113" y="1220999"/>
            <a:ext cx="6851188" cy="1151965"/>
          </a:xfrm>
        </p:spPr>
        <p:txBody>
          <a:bodyPr vert="horz" lIns="91440" tIns="45720" rIns="91440" bIns="45720" rtlCol="0" anchor="ctr">
            <a:normAutofit/>
          </a:bodyPr>
          <a:lstStyle/>
          <a:p>
            <a:r>
              <a:rPr lang="en-US" sz="3800">
                <a:solidFill>
                  <a:srgbClr val="FFFFFF"/>
                </a:solidFill>
              </a:rPr>
              <a:t>Module Structure – All Modules</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rot="21420000">
            <a:off x="533018" y="2868379"/>
            <a:ext cx="6859199" cy="2944652"/>
          </a:xfrm>
          <a:prstGeom prst="rect">
            <a:avLst/>
          </a:prstGeom>
        </p:spPr>
        <p:txBody>
          <a:bodyPr vert="horz" lIns="91440" tIns="45720" rIns="91440" bIns="45720" rtlCol="0" anchor="ctr">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400" dirty="0">
                <a:solidFill>
                  <a:srgbClr val="FFFFFF"/>
                </a:solidFill>
              </a:rPr>
              <a:t>It is important to note the inter-relation of modules in Semester one</a:t>
            </a:r>
          </a:p>
          <a:p>
            <a:r>
              <a:rPr lang="en-US" sz="2400" dirty="0">
                <a:solidFill>
                  <a:srgbClr val="FFFFFF"/>
                </a:solidFill>
              </a:rPr>
              <a:t>The modules have been developed to give you a better </a:t>
            </a:r>
            <a:r>
              <a:rPr lang="en-US" sz="2400" dirty="0" smtClean="0">
                <a:solidFill>
                  <a:srgbClr val="FFFFFF"/>
                </a:solidFill>
              </a:rPr>
              <a:t>simulation </a:t>
            </a:r>
            <a:r>
              <a:rPr lang="en-US" sz="2400" dirty="0">
                <a:solidFill>
                  <a:srgbClr val="FFFFFF"/>
                </a:solidFill>
              </a:rPr>
              <a:t>of a real world work environment to aid employability</a:t>
            </a:r>
          </a:p>
          <a:p>
            <a:r>
              <a:rPr lang="en-US" sz="2400" dirty="0">
                <a:solidFill>
                  <a:srgbClr val="FFFFFF"/>
                </a:solidFill>
              </a:rPr>
              <a:t>This makes participation in all modules essential to achieving good grades</a:t>
            </a:r>
          </a:p>
        </p:txBody>
      </p:sp>
    </p:spTree>
    <p:extLst>
      <p:ext uri="{BB962C8B-B14F-4D97-AF65-F5344CB8AC3E}">
        <p14:creationId xmlns:p14="http://schemas.microsoft.com/office/powerpoint/2010/main" val="2782411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7"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8"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17" name="Picture 16">
            <a:extLst>
              <a:ext uri="{FF2B5EF4-FFF2-40B4-BE49-F238E27FC236}">
                <a16:creationId xmlns:a16="http://schemas.microsoft.com/office/drawing/2014/main" id="{1D7BE49D-A34B-4F25-BC8C-CE9E2B37FAA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9" name="Rectangle 18">
            <a:extLst>
              <a:ext uri="{FF2B5EF4-FFF2-40B4-BE49-F238E27FC236}">
                <a16:creationId xmlns:a16="http://schemas.microsoft.com/office/drawing/2014/main" id="{66DFDEE3-F2F4-48C9-8222-CA273412CD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5" name="Picture 4" descr="A drawing of a face&#10;&#10;Description generated with high confidence">
            <a:extLst>
              <a:ext uri="{FF2B5EF4-FFF2-40B4-BE49-F238E27FC236}">
                <a16:creationId xmlns:a16="http://schemas.microsoft.com/office/drawing/2014/main" id="{BA834FA2-4C0D-4E10-B87F-AA70DABBC993}"/>
              </a:ext>
            </a:extLst>
          </p:cNvPr>
          <p:cNvPicPr>
            <a:picLocks noChangeAspect="1"/>
          </p:cNvPicPr>
          <p:nvPr/>
        </p:nvPicPr>
        <p:blipFill rotWithShape="1">
          <a:blip r:embed="rId4"/>
          <a:srcRect l="10580" r="2244" b="-1"/>
          <a:stretch/>
        </p:blipFill>
        <p:spPr>
          <a:xfrm>
            <a:off x="6327849" y="234347"/>
            <a:ext cx="5146360" cy="5903415"/>
          </a:xfrm>
          <a:prstGeom prst="rect">
            <a:avLst/>
          </a:prstGeom>
          <a:ln>
            <a:noFill/>
          </a:ln>
        </p:spPr>
      </p:pic>
      <p:sp>
        <p:nvSpPr>
          <p:cNvPr id="30" name="Freeform 9">
            <a:extLst>
              <a:ext uri="{FF2B5EF4-FFF2-40B4-BE49-F238E27FC236}">
                <a16:creationId xmlns:a16="http://schemas.microsoft.com/office/drawing/2014/main" id="{95A09B00-70D2-4998-8FA5-3A8ED576D9B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31" name="Rectangle 22">
            <a:extLst>
              <a:ext uri="{FF2B5EF4-FFF2-40B4-BE49-F238E27FC236}">
                <a16:creationId xmlns:a16="http://schemas.microsoft.com/office/drawing/2014/main" id="{4B5FB9F9-CCF5-4072-83C3-3B45E1409F7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094412"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2E9B991-48AD-42D4-925C-250742CD81AB}"/>
              </a:ext>
            </a:extLst>
          </p:cNvPr>
          <p:cNvSpPr>
            <a:spLocks noGrp="1"/>
          </p:cNvSpPr>
          <p:nvPr>
            <p:ph type="title"/>
          </p:nvPr>
        </p:nvSpPr>
        <p:spPr>
          <a:xfrm>
            <a:off x="0" y="74575"/>
            <a:ext cx="6327848" cy="1146825"/>
          </a:xfrm>
        </p:spPr>
        <p:txBody>
          <a:bodyPr vert="horz" lIns="91440" tIns="45720" rIns="91440" bIns="45720" rtlCol="0" anchor="ctr">
            <a:noAutofit/>
          </a:bodyPr>
          <a:lstStyle/>
          <a:p>
            <a:r>
              <a:rPr lang="en-US" sz="6600">
                <a:solidFill>
                  <a:schemeClr val="bg1"/>
                </a:solidFill>
              </a:rPr>
              <a:t>Today’s Session</a:t>
            </a:r>
          </a:p>
        </p:txBody>
      </p:sp>
      <p:sp>
        <p:nvSpPr>
          <p:cNvPr id="32" name="TextBox 2">
            <a:extLst>
              <a:ext uri="{FF2B5EF4-FFF2-40B4-BE49-F238E27FC236}">
                <a16:creationId xmlns:a16="http://schemas.microsoft.com/office/drawing/2014/main" id="{C127DF89-C0DC-4E9B-ABAD-A9610FCFF2C7}"/>
              </a:ext>
            </a:extLst>
          </p:cNvPr>
          <p:cNvSpPr txBox="1"/>
          <p:nvPr/>
        </p:nvSpPr>
        <p:spPr>
          <a:xfrm>
            <a:off x="80010" y="1795805"/>
            <a:ext cx="4957273" cy="3446103"/>
          </a:xfrm>
          <a:prstGeom prst="rect">
            <a:avLst/>
          </a:prstGeom>
        </p:spPr>
        <p:txBody>
          <a:bodyPr vert="horz" lIns="91440" tIns="45720" rIns="91440" bIns="45720" rtlCol="0" anchor="ctr">
            <a:noAutofit/>
          </a:bodyPr>
          <a:lstStyle/>
          <a:p>
            <a:pPr marL="285750" indent="-228600" defTabSz="914400">
              <a:lnSpc>
                <a:spcPct val="120000"/>
              </a:lnSpc>
              <a:spcAft>
                <a:spcPts val="600"/>
              </a:spcAft>
              <a:buClr>
                <a:schemeClr val="accent1"/>
              </a:buClr>
              <a:buSzPct val="160000"/>
              <a:buFont typeface="Arial" panose="020B0604020202020204" pitchFamily="34" charset="0"/>
              <a:buChar char="•"/>
            </a:pPr>
            <a:r>
              <a:rPr lang="en-US" sz="3600" cap="all" dirty="0">
                <a:solidFill>
                  <a:schemeClr val="bg1"/>
                </a:solidFill>
              </a:rPr>
              <a:t>Overview of the module</a:t>
            </a:r>
          </a:p>
          <a:p>
            <a:pPr marL="285750" indent="-228600" defTabSz="914400">
              <a:lnSpc>
                <a:spcPct val="120000"/>
              </a:lnSpc>
              <a:spcAft>
                <a:spcPts val="600"/>
              </a:spcAft>
              <a:buClr>
                <a:schemeClr val="accent1"/>
              </a:buClr>
              <a:buSzPct val="160000"/>
              <a:buFont typeface="Arial" panose="020B0604020202020204" pitchFamily="34" charset="0"/>
              <a:buChar char="•"/>
            </a:pPr>
            <a:r>
              <a:rPr lang="en-US" sz="3600" cap="all" dirty="0">
                <a:solidFill>
                  <a:schemeClr val="bg1"/>
                </a:solidFill>
              </a:rPr>
              <a:t>Overview of Assignment one</a:t>
            </a:r>
          </a:p>
          <a:p>
            <a:pPr marL="285750" indent="-228600" defTabSz="914400">
              <a:lnSpc>
                <a:spcPct val="120000"/>
              </a:lnSpc>
              <a:spcAft>
                <a:spcPts val="600"/>
              </a:spcAft>
              <a:buClr>
                <a:schemeClr val="accent1"/>
              </a:buClr>
              <a:buSzPct val="160000"/>
              <a:buFont typeface="Arial" panose="020B0604020202020204" pitchFamily="34" charset="0"/>
              <a:buChar char="•"/>
            </a:pPr>
            <a:r>
              <a:rPr lang="en-US" sz="3600" cap="all" dirty="0" smtClean="0">
                <a:solidFill>
                  <a:schemeClr val="bg1"/>
                </a:solidFill>
              </a:rPr>
              <a:t>Critical writing </a:t>
            </a:r>
            <a:endParaRPr lang="en-US" sz="3600" cap="all" dirty="0">
              <a:solidFill>
                <a:schemeClr val="bg1"/>
              </a:solidFill>
            </a:endParaRPr>
          </a:p>
        </p:txBody>
      </p:sp>
    </p:spTree>
    <p:extLst>
      <p:ext uri="{BB962C8B-B14F-4D97-AF65-F5344CB8AC3E}">
        <p14:creationId xmlns:p14="http://schemas.microsoft.com/office/powerpoint/2010/main" val="1588478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0" y="0"/>
            <a:ext cx="8561070" cy="1070198"/>
          </a:xfrm>
        </p:spPr>
        <p:txBody>
          <a:bodyPr>
            <a:noAutofit/>
          </a:bodyPr>
          <a:lstStyle/>
          <a:p>
            <a:pPr algn="ctr"/>
            <a:r>
              <a:rPr lang="en-GB" sz="4800" dirty="0"/>
              <a:t>Why is this module Important</a:t>
            </a:r>
          </a:p>
        </p:txBody>
      </p:sp>
      <p:sp>
        <p:nvSpPr>
          <p:cNvPr id="3" name="Subtitle 2">
            <a:extLst>
              <a:ext uri="{FF2B5EF4-FFF2-40B4-BE49-F238E27FC236}">
                <a16:creationId xmlns:a16="http://schemas.microsoft.com/office/drawing/2014/main" id="{71CFCF58-0DF2-4561-9D4A-2BBC9039AA87}"/>
              </a:ext>
            </a:extLst>
          </p:cNvPr>
          <p:cNvSpPr txBox="1">
            <a:spLocks/>
          </p:cNvSpPr>
          <p:nvPr/>
        </p:nvSpPr>
        <p:spPr>
          <a:xfrm>
            <a:off x="-80010" y="1116915"/>
            <a:ext cx="10378440" cy="780465"/>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GB" sz="2800" dirty="0"/>
              <a:t>It is foundational to your experience in University </a:t>
            </a:r>
          </a:p>
          <a:p>
            <a:pPr>
              <a:lnSpc>
                <a:spcPct val="150000"/>
              </a:lnSpc>
            </a:pPr>
            <a:r>
              <a:rPr lang="en-GB" sz="2800" dirty="0"/>
              <a:t>It will Provide you with the essential skills that will  ultimately allow you to perform well in your assignment</a:t>
            </a:r>
          </a:p>
          <a:p>
            <a:pPr>
              <a:lnSpc>
                <a:spcPct val="150000"/>
              </a:lnSpc>
            </a:pPr>
            <a:r>
              <a:rPr lang="en-GB" sz="2800" dirty="0"/>
              <a:t>It will accelerate your learning</a:t>
            </a:r>
          </a:p>
          <a:p>
            <a:pPr>
              <a:lnSpc>
                <a:spcPct val="150000"/>
              </a:lnSpc>
            </a:pPr>
            <a:r>
              <a:rPr lang="en-GB" sz="2800" dirty="0"/>
              <a:t>Help to Bridge to gap between the academic and professional</a:t>
            </a:r>
          </a:p>
        </p:txBody>
      </p:sp>
    </p:spTree>
    <p:extLst>
      <p:ext uri="{BB962C8B-B14F-4D97-AF65-F5344CB8AC3E}">
        <p14:creationId xmlns:p14="http://schemas.microsoft.com/office/powerpoint/2010/main" val="414608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1CFCF58-0DF2-4561-9D4A-2BBC9039AA87}"/>
              </a:ext>
            </a:extLst>
          </p:cNvPr>
          <p:cNvSpPr txBox="1">
            <a:spLocks/>
          </p:cNvSpPr>
          <p:nvPr/>
        </p:nvSpPr>
        <p:spPr>
          <a:xfrm>
            <a:off x="0" y="1699845"/>
            <a:ext cx="8323385" cy="973017"/>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GB" sz="2800" dirty="0" smtClean="0"/>
              <a:t> provides </a:t>
            </a:r>
            <a:r>
              <a:rPr lang="en-GB" sz="2800" dirty="0"/>
              <a:t>you with Transferable Skills</a:t>
            </a:r>
          </a:p>
          <a:p>
            <a:pPr>
              <a:lnSpc>
                <a:spcPct val="150000"/>
              </a:lnSpc>
            </a:pPr>
            <a:r>
              <a:rPr lang="en-GB" sz="2800" dirty="0" smtClean="0"/>
              <a:t> Gives </a:t>
            </a:r>
            <a:r>
              <a:rPr lang="en-GB" sz="2800" dirty="0"/>
              <a:t>you the confidence to be critical</a:t>
            </a:r>
          </a:p>
          <a:p>
            <a:pPr>
              <a:lnSpc>
                <a:spcPct val="150000"/>
              </a:lnSpc>
            </a:pPr>
            <a:r>
              <a:rPr lang="en-GB" sz="2800" dirty="0" smtClean="0"/>
              <a:t>Develops </a:t>
            </a:r>
            <a:r>
              <a:rPr lang="en-GB" sz="2800" dirty="0"/>
              <a:t>you Skills of Self </a:t>
            </a:r>
            <a:r>
              <a:rPr lang="en-GB" sz="2800" dirty="0" smtClean="0"/>
              <a:t>Reflection</a:t>
            </a:r>
            <a:endParaRPr lang="en-GB" sz="2800" dirty="0"/>
          </a:p>
        </p:txBody>
      </p:sp>
      <p:sp>
        <p:nvSpPr>
          <p:cNvPr id="6" name="Title 1">
            <a:extLst>
              <a:ext uri="{FF2B5EF4-FFF2-40B4-BE49-F238E27FC236}">
                <a16:creationId xmlns:a16="http://schemas.microsoft.com/office/drawing/2014/main" id="{004007D3-B56F-4122-9D69-A5A47456E40A}"/>
              </a:ext>
            </a:extLst>
          </p:cNvPr>
          <p:cNvSpPr>
            <a:spLocks noGrp="1"/>
          </p:cNvSpPr>
          <p:nvPr>
            <p:ph type="title"/>
          </p:nvPr>
        </p:nvSpPr>
        <p:spPr>
          <a:xfrm>
            <a:off x="0" y="0"/>
            <a:ext cx="8218170" cy="1188720"/>
          </a:xfrm>
        </p:spPr>
        <p:txBody>
          <a:bodyPr>
            <a:noAutofit/>
          </a:bodyPr>
          <a:lstStyle/>
          <a:p>
            <a:pPr algn="ctr"/>
            <a:r>
              <a:rPr lang="en-GB" sz="4800" dirty="0"/>
              <a:t>Why is this module Important</a:t>
            </a:r>
          </a:p>
        </p:txBody>
      </p:sp>
    </p:spTree>
    <p:extLst>
      <p:ext uri="{BB962C8B-B14F-4D97-AF65-F5344CB8AC3E}">
        <p14:creationId xmlns:p14="http://schemas.microsoft.com/office/powerpoint/2010/main" val="3227022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blipFill>
            <a:blip r:embed="rId2">
              <a:duotone>
                <a:schemeClr val="bg1">
                  <a:shade val="48000"/>
                  <a:satMod val="110000"/>
                  <a:lumMod val="40000"/>
                </a:schemeClr>
                <a:schemeClr val="bg1">
                  <a:tint val="90000"/>
                  <a:lumMod val="106000"/>
                </a:schemeClr>
              </a:duotone>
            </a:blip>
            <a:stretch/>
          </a:blipFill>
          <a:ln>
            <a:noFill/>
          </a:ln>
          <a:effectLst/>
        </p:spPr>
      </p:sp>
      <p:pic>
        <p:nvPicPr>
          <p:cNvPr id="13" name="Picture 12" descr="A brick wall&#10;&#10;Description generated with very high confidence">
            <a:extLst>
              <a:ext uri="{FF2B5EF4-FFF2-40B4-BE49-F238E27FC236}">
                <a16:creationId xmlns:a16="http://schemas.microsoft.com/office/drawing/2014/main" id="{53CD781F-F935-4310-9C70-32C9B03A159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E389415A-F11F-49E4-B0C5-CF7FF9CE8E07}"/>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6" name="Rectangle 15">
              <a:extLst>
                <a:ext uri="{FF2B5EF4-FFF2-40B4-BE49-F238E27FC236}">
                  <a16:creationId xmlns:a16="http://schemas.microsoft.com/office/drawing/2014/main" id="{91A09D7C-72C0-44A7-95A9-038C62939D0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7" name="Freeform 11">
              <a:extLst>
                <a:ext uri="{FF2B5EF4-FFF2-40B4-BE49-F238E27FC236}">
                  <a16:creationId xmlns:a16="http://schemas.microsoft.com/office/drawing/2014/main" id="{9B1A95B7-C468-4483-B6EA-858374AB579C}"/>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8" name="Rectangle 17">
              <a:extLst>
                <a:ext uri="{FF2B5EF4-FFF2-40B4-BE49-F238E27FC236}">
                  <a16:creationId xmlns:a16="http://schemas.microsoft.com/office/drawing/2014/main" id="{2D68F968-C120-4C1E-B281-A62213BD21A0}"/>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20" name="Picture 19" descr="A brick wall&#10;&#10;Description generated with very high confidence">
            <a:extLst>
              <a:ext uri="{FF2B5EF4-FFF2-40B4-BE49-F238E27FC236}">
                <a16:creationId xmlns:a16="http://schemas.microsoft.com/office/drawing/2014/main" id="{1A71A71C-209A-4AEB-ACE5-99478391B929}"/>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2" name="Rectangle 21">
            <a:extLst>
              <a:ext uri="{FF2B5EF4-FFF2-40B4-BE49-F238E27FC236}">
                <a16:creationId xmlns:a16="http://schemas.microsoft.com/office/drawing/2014/main" id="{6DE4BFA7-B82F-438B-B2B2-49906328DF4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6" name="Picture 5">
            <a:extLst>
              <a:ext uri="{FF2B5EF4-FFF2-40B4-BE49-F238E27FC236}">
                <a16:creationId xmlns:a16="http://schemas.microsoft.com/office/drawing/2014/main" id="{6F58C735-A854-4346-99ED-BDF45B2B4BFC}"/>
              </a:ext>
            </a:extLst>
          </p:cNvPr>
          <p:cNvPicPr>
            <a:picLocks noChangeAspect="1"/>
          </p:cNvPicPr>
          <p:nvPr/>
        </p:nvPicPr>
        <p:blipFill rotWithShape="1">
          <a:blip r:embed="rId4"/>
          <a:srcRect l="15064" r="14485" b="3"/>
          <a:stretch/>
        </p:blipFill>
        <p:spPr>
          <a:xfrm>
            <a:off x="7793391" y="234347"/>
            <a:ext cx="3680817" cy="5903415"/>
          </a:xfrm>
          <a:prstGeom prst="rect">
            <a:avLst/>
          </a:prstGeom>
          <a:ln>
            <a:noFill/>
          </a:ln>
        </p:spPr>
      </p:pic>
      <p:sp>
        <p:nvSpPr>
          <p:cNvPr id="24" name="Freeform 9">
            <a:extLst>
              <a:ext uri="{FF2B5EF4-FFF2-40B4-BE49-F238E27FC236}">
                <a16:creationId xmlns:a16="http://schemas.microsoft.com/office/drawing/2014/main" id="{D508A3B8-B1AA-4A53-8613-20B62ECDE2E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6" name="Rectangle 25">
            <a:extLst>
              <a:ext uri="{FF2B5EF4-FFF2-40B4-BE49-F238E27FC236}">
                <a16:creationId xmlns:a16="http://schemas.microsoft.com/office/drawing/2014/main" id="{5255E8F1-8D1A-4978-A5E9-DA60C55D2C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7554139"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685799" y="690479"/>
            <a:ext cx="6382699" cy="1146825"/>
          </a:xfrm>
        </p:spPr>
        <p:txBody>
          <a:bodyPr vert="horz" lIns="91440" tIns="45720" rIns="91440" bIns="45720" rtlCol="0" anchor="ctr">
            <a:normAutofit/>
          </a:bodyPr>
          <a:lstStyle/>
          <a:p>
            <a:r>
              <a:rPr lang="en-US" sz="3800">
                <a:solidFill>
                  <a:schemeClr val="bg1"/>
                </a:solidFill>
              </a:rPr>
              <a:t>Some Skills you can start developing now</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a:off x="685800" y="2063395"/>
            <a:ext cx="6382697" cy="3446103"/>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800">
                <a:solidFill>
                  <a:schemeClr val="bg1"/>
                </a:solidFill>
              </a:rPr>
              <a:t>Come to Class…..On time</a:t>
            </a:r>
          </a:p>
          <a:p>
            <a:r>
              <a:rPr lang="en-US" sz="2800">
                <a:solidFill>
                  <a:schemeClr val="bg1"/>
                </a:solidFill>
              </a:rPr>
              <a:t>Participate</a:t>
            </a:r>
          </a:p>
          <a:p>
            <a:r>
              <a:rPr lang="en-US" sz="2800">
                <a:solidFill>
                  <a:schemeClr val="bg1"/>
                </a:solidFill>
              </a:rPr>
              <a:t>Be Organised</a:t>
            </a:r>
          </a:p>
          <a:p>
            <a:r>
              <a:rPr lang="en-US" sz="2800">
                <a:solidFill>
                  <a:schemeClr val="bg1"/>
                </a:solidFill>
              </a:rPr>
              <a:t>Be Good…..Not Perfect</a:t>
            </a:r>
          </a:p>
          <a:p>
            <a:r>
              <a:rPr lang="en-US" sz="2800">
                <a:solidFill>
                  <a:schemeClr val="bg1"/>
                </a:solidFill>
              </a:rPr>
              <a:t>Be Realistic</a:t>
            </a:r>
          </a:p>
        </p:txBody>
      </p:sp>
    </p:spTree>
    <p:extLst>
      <p:ext uri="{BB962C8B-B14F-4D97-AF65-F5344CB8AC3E}">
        <p14:creationId xmlns:p14="http://schemas.microsoft.com/office/powerpoint/2010/main" val="2800415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blipFill>
            <a:blip r:embed="rId2">
              <a:duotone>
                <a:schemeClr val="bg1">
                  <a:shade val="48000"/>
                  <a:satMod val="110000"/>
                  <a:lumMod val="40000"/>
                </a:schemeClr>
                <a:schemeClr val="bg1">
                  <a:tint val="90000"/>
                  <a:lumMod val="106000"/>
                </a:schemeClr>
              </a:duotone>
            </a:blip>
            <a:stretch/>
          </a:blipFill>
          <a:ln>
            <a:noFill/>
          </a:ln>
          <a:effectLst/>
        </p:spPr>
      </p:sp>
      <p:pic>
        <p:nvPicPr>
          <p:cNvPr id="12" name="Picture 11" descr="A brick wall&#10;&#10;Description generated with very high confidence">
            <a:extLst>
              <a:ext uri="{FF2B5EF4-FFF2-40B4-BE49-F238E27FC236}">
                <a16:creationId xmlns:a16="http://schemas.microsoft.com/office/drawing/2014/main" id="{53CD781F-F935-4310-9C70-32C9B03A159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4" name="Group 13">
            <a:extLst>
              <a:ext uri="{FF2B5EF4-FFF2-40B4-BE49-F238E27FC236}">
                <a16:creationId xmlns:a16="http://schemas.microsoft.com/office/drawing/2014/main" id="{E389415A-F11F-49E4-B0C5-CF7FF9CE8E07}"/>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5" name="Rectangle 14">
              <a:extLst>
                <a:ext uri="{FF2B5EF4-FFF2-40B4-BE49-F238E27FC236}">
                  <a16:creationId xmlns:a16="http://schemas.microsoft.com/office/drawing/2014/main" id="{91A09D7C-72C0-44A7-95A9-038C62939D0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6" name="Freeform 11">
              <a:extLst>
                <a:ext uri="{FF2B5EF4-FFF2-40B4-BE49-F238E27FC236}">
                  <a16:creationId xmlns:a16="http://schemas.microsoft.com/office/drawing/2014/main" id="{9B1A95B7-C468-4483-B6EA-858374AB579C}"/>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7" name="Rectangle 16">
              <a:extLst>
                <a:ext uri="{FF2B5EF4-FFF2-40B4-BE49-F238E27FC236}">
                  <a16:creationId xmlns:a16="http://schemas.microsoft.com/office/drawing/2014/main" id="{2D68F968-C120-4C1E-B281-A62213BD21A0}"/>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19" name="Picture 18" descr="A brick wall&#10;&#10;Description generated with very high confidence">
            <a:extLst>
              <a:ext uri="{FF2B5EF4-FFF2-40B4-BE49-F238E27FC236}">
                <a16:creationId xmlns:a16="http://schemas.microsoft.com/office/drawing/2014/main" id="{1A71A71C-209A-4AEB-ACE5-99478391B929}"/>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1" name="Rectangle 20">
            <a:extLst>
              <a:ext uri="{FF2B5EF4-FFF2-40B4-BE49-F238E27FC236}">
                <a16:creationId xmlns:a16="http://schemas.microsoft.com/office/drawing/2014/main" id="{6DE4BFA7-B82F-438B-B2B2-49906328DF4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88140DB2-AF31-41AE-B33C-5B5E75F30B61}"/>
              </a:ext>
            </a:extLst>
          </p:cNvPr>
          <p:cNvPicPr>
            <a:picLocks noChangeAspect="1"/>
          </p:cNvPicPr>
          <p:nvPr/>
        </p:nvPicPr>
        <p:blipFill rotWithShape="1">
          <a:blip r:embed="rId4"/>
          <a:srcRect l="15064" r="14485" b="3"/>
          <a:stretch/>
        </p:blipFill>
        <p:spPr>
          <a:xfrm>
            <a:off x="7793391" y="234347"/>
            <a:ext cx="3680817" cy="5903415"/>
          </a:xfrm>
          <a:prstGeom prst="rect">
            <a:avLst/>
          </a:prstGeom>
          <a:ln>
            <a:noFill/>
          </a:ln>
        </p:spPr>
      </p:pic>
      <p:sp>
        <p:nvSpPr>
          <p:cNvPr id="23" name="Freeform 9">
            <a:extLst>
              <a:ext uri="{FF2B5EF4-FFF2-40B4-BE49-F238E27FC236}">
                <a16:creationId xmlns:a16="http://schemas.microsoft.com/office/drawing/2014/main" id="{D508A3B8-B1AA-4A53-8613-20B62ECDE2E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5" name="Rectangle 24">
            <a:extLst>
              <a:ext uri="{FF2B5EF4-FFF2-40B4-BE49-F238E27FC236}">
                <a16:creationId xmlns:a16="http://schemas.microsoft.com/office/drawing/2014/main" id="{5255E8F1-8D1A-4978-A5E9-DA60C55D2C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7554139"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685799" y="690479"/>
            <a:ext cx="6382699" cy="1146825"/>
          </a:xfrm>
        </p:spPr>
        <p:txBody>
          <a:bodyPr vert="horz" lIns="91440" tIns="45720" rIns="91440" bIns="45720" rtlCol="0" anchor="ctr">
            <a:normAutofit/>
          </a:bodyPr>
          <a:lstStyle/>
          <a:p>
            <a:r>
              <a:rPr lang="en-US" sz="3800">
                <a:solidFill>
                  <a:schemeClr val="bg1"/>
                </a:solidFill>
              </a:rPr>
              <a:t>Some Skills you can start developing now</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a:off x="685800" y="2063395"/>
            <a:ext cx="6382697" cy="3446103"/>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800">
                <a:solidFill>
                  <a:schemeClr val="bg1"/>
                </a:solidFill>
              </a:rPr>
              <a:t>Follow Instructions</a:t>
            </a:r>
          </a:p>
          <a:p>
            <a:r>
              <a:rPr lang="en-US" sz="2800">
                <a:solidFill>
                  <a:schemeClr val="bg1"/>
                </a:solidFill>
              </a:rPr>
              <a:t>Do not Plagiarise</a:t>
            </a:r>
          </a:p>
          <a:p>
            <a:r>
              <a:rPr lang="en-US" sz="2800">
                <a:solidFill>
                  <a:schemeClr val="bg1"/>
                </a:solidFill>
              </a:rPr>
              <a:t>Stay Focussed</a:t>
            </a:r>
          </a:p>
          <a:p>
            <a:r>
              <a:rPr lang="en-US" sz="2800">
                <a:solidFill>
                  <a:schemeClr val="bg1"/>
                </a:solidFill>
              </a:rPr>
              <a:t>Stay Positive !!!</a:t>
            </a:r>
          </a:p>
          <a:p>
            <a:endParaRPr lang="en-US" sz="2800">
              <a:solidFill>
                <a:schemeClr val="bg1"/>
              </a:solidFill>
            </a:endParaRPr>
          </a:p>
        </p:txBody>
      </p:sp>
    </p:spTree>
    <p:extLst>
      <p:ext uri="{BB962C8B-B14F-4D97-AF65-F5344CB8AC3E}">
        <p14:creationId xmlns:p14="http://schemas.microsoft.com/office/powerpoint/2010/main" val="122138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4" name="Group 13">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5" name="Rectangle 14">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6"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7" name="Rectangle 16">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7" name="Picture 6" descr="A bird sitting on a wooden surface&#10;&#10;Description generated with high confidence">
            <a:extLst>
              <a:ext uri="{FF2B5EF4-FFF2-40B4-BE49-F238E27FC236}">
                <a16:creationId xmlns:a16="http://schemas.microsoft.com/office/drawing/2014/main" id="{AD10C168-EC72-43BD-9AC2-52D3F074349D}"/>
              </a:ext>
            </a:extLst>
          </p:cNvPr>
          <p:cNvPicPr>
            <a:picLocks noChangeAspect="1"/>
          </p:cNvPicPr>
          <p:nvPr/>
        </p:nvPicPr>
        <p:blipFill rotWithShape="1">
          <a:blip r:embed="rId4">
            <a:duotone>
              <a:prstClr val="black"/>
              <a:prstClr val="white"/>
            </a:duotone>
            <a:extLst/>
          </a:blip>
          <a:srcRect t="21037" r="6021" b="48963"/>
          <a:stretch/>
        </p:blipFill>
        <p:spPr>
          <a:xfrm>
            <a:off x="20" y="10"/>
            <a:ext cx="12191980" cy="6857990"/>
          </a:xfrm>
          <a:prstGeom prst="rect">
            <a:avLst/>
          </a:prstGeom>
        </p:spPr>
      </p:pic>
      <p:sp>
        <p:nvSpPr>
          <p:cNvPr id="19" name="Rectangle 10">
            <a:extLst>
              <a:ext uri="{FF2B5EF4-FFF2-40B4-BE49-F238E27FC236}">
                <a16:creationId xmlns:a16="http://schemas.microsoft.com/office/drawing/2014/main" id="{CC146B38-3E4E-4A67-91CF-55DBCC51B4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4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rot="21420000">
            <a:off x="443392" y="737036"/>
            <a:ext cx="6851188" cy="1151965"/>
          </a:xfrm>
        </p:spPr>
        <p:txBody>
          <a:bodyPr vert="horz" lIns="91440" tIns="45720" rIns="91440" bIns="45720" rtlCol="0" anchor="ctr">
            <a:normAutofit/>
          </a:bodyPr>
          <a:lstStyle/>
          <a:p>
            <a:r>
              <a:rPr lang="en-US">
                <a:solidFill>
                  <a:srgbClr val="FFFFFF"/>
                </a:solidFill>
              </a:rPr>
              <a:t>What will you Learn</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rot="21420000">
            <a:off x="557843" y="2868380"/>
            <a:ext cx="6859199" cy="2944652"/>
          </a:xfrm>
          <a:prstGeom prst="rect">
            <a:avLst/>
          </a:prstGeom>
        </p:spPr>
        <p:txBody>
          <a:bodyPr vert="horz" lIns="91440" tIns="45720" rIns="91440" bIns="45720" rtlCol="0" anchor="ctr">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800">
                <a:solidFill>
                  <a:srgbClr val="FFFFFF"/>
                </a:solidFill>
              </a:rPr>
              <a:t>How to Gather information</a:t>
            </a:r>
          </a:p>
          <a:p>
            <a:r>
              <a:rPr lang="en-US" sz="2800">
                <a:solidFill>
                  <a:srgbClr val="FFFFFF"/>
                </a:solidFill>
              </a:rPr>
              <a:t>How to Analyse and Assess information</a:t>
            </a:r>
          </a:p>
          <a:p>
            <a:r>
              <a:rPr lang="en-US" sz="2800">
                <a:solidFill>
                  <a:srgbClr val="FFFFFF"/>
                </a:solidFill>
              </a:rPr>
              <a:t>Communicating and presenting information in a variety of mediums</a:t>
            </a:r>
          </a:p>
          <a:p>
            <a:r>
              <a:rPr lang="en-US" sz="2800">
                <a:solidFill>
                  <a:srgbClr val="FFFFFF"/>
                </a:solidFill>
              </a:rPr>
              <a:t>Project Management tools and techniques</a:t>
            </a:r>
          </a:p>
          <a:p>
            <a:endParaRPr lang="en-US" sz="2800">
              <a:solidFill>
                <a:srgbClr val="FFFFFF"/>
              </a:solidFill>
            </a:endParaRPr>
          </a:p>
        </p:txBody>
      </p:sp>
    </p:spTree>
    <p:extLst>
      <p:ext uri="{BB962C8B-B14F-4D97-AF65-F5344CB8AC3E}">
        <p14:creationId xmlns:p14="http://schemas.microsoft.com/office/powerpoint/2010/main" val="781534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CD781F-F935-4310-9C70-32C9B03A159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a:extLst>
              <a:ext uri="{FF2B5EF4-FFF2-40B4-BE49-F238E27FC236}">
                <a16:creationId xmlns:a16="http://schemas.microsoft.com/office/drawing/2014/main" id="{E389415A-F11F-49E4-B0C5-CF7FF9CE8E0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91A09D7C-72C0-44A7-95A9-038C62939D0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9B1A95B7-C468-4483-B6EA-858374AB579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2D68F968-C120-4C1E-B281-A62213BD21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4" name="Picture 3" descr="A bird sitting on a wooden surface&#10;&#10;Description generated with high confidence">
            <a:extLst>
              <a:ext uri="{FF2B5EF4-FFF2-40B4-BE49-F238E27FC236}">
                <a16:creationId xmlns:a16="http://schemas.microsoft.com/office/drawing/2014/main" id="{A9511EBC-E9A9-4E72-BF92-84B545689B94}"/>
              </a:ext>
            </a:extLst>
          </p:cNvPr>
          <p:cNvPicPr>
            <a:picLocks noChangeAspect="1"/>
          </p:cNvPicPr>
          <p:nvPr/>
        </p:nvPicPr>
        <p:blipFill rotWithShape="1">
          <a:blip r:embed="rId4">
            <a:duotone>
              <a:prstClr val="black"/>
              <a:prstClr val="white"/>
            </a:duotone>
            <a:extLst/>
          </a:blip>
          <a:srcRect t="21037" r="6021" b="48963"/>
          <a:stretch/>
        </p:blipFill>
        <p:spPr>
          <a:xfrm>
            <a:off x="20" y="10"/>
            <a:ext cx="12191980" cy="6857990"/>
          </a:xfrm>
          <a:prstGeom prst="rect">
            <a:avLst/>
          </a:prstGeom>
        </p:spPr>
      </p:pic>
      <p:sp>
        <p:nvSpPr>
          <p:cNvPr id="17" name="Rectangle 10">
            <a:extLst>
              <a:ext uri="{FF2B5EF4-FFF2-40B4-BE49-F238E27FC236}">
                <a16:creationId xmlns:a16="http://schemas.microsoft.com/office/drawing/2014/main" id="{CC146B38-3E4E-4A67-91CF-55DBCC51B4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153067" y="613608"/>
            <a:ext cx="8044107" cy="5638800"/>
          </a:xfrm>
          <a:custGeom>
            <a:avLst/>
            <a:gdLst/>
            <a:ahLst/>
            <a:cxnLst/>
            <a:rect l="l" t="t" r="r" b="b"/>
            <a:pathLst>
              <a:path w="8044107" h="5638800">
                <a:moveTo>
                  <a:pt x="8044107" y="0"/>
                </a:moveTo>
                <a:lnTo>
                  <a:pt x="8044107" y="5638800"/>
                </a:lnTo>
                <a:lnTo>
                  <a:pt x="0" y="5638800"/>
                </a:lnTo>
                <a:lnTo>
                  <a:pt x="295517" y="0"/>
                </a:lnTo>
                <a:close/>
              </a:path>
            </a:pathLst>
          </a:custGeom>
          <a:solidFill>
            <a:schemeClr val="accent1">
              <a:alpha val="84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rot="21420000">
            <a:off x="348954" y="616979"/>
            <a:ext cx="6851188" cy="1151965"/>
          </a:xfrm>
        </p:spPr>
        <p:txBody>
          <a:bodyPr vert="horz" lIns="91440" tIns="45720" rIns="91440" bIns="45720" rtlCol="0" anchor="ctr">
            <a:normAutofit/>
          </a:bodyPr>
          <a:lstStyle/>
          <a:p>
            <a:r>
              <a:rPr lang="en-US">
                <a:solidFill>
                  <a:srgbClr val="FFFFFF"/>
                </a:solidFill>
              </a:rPr>
              <a:t>What will you Learn</a:t>
            </a:r>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rot="21420000">
            <a:off x="439387" y="2071634"/>
            <a:ext cx="6859199" cy="2944652"/>
          </a:xfrm>
          <a:prstGeom prst="rect">
            <a:avLst/>
          </a:prstGeom>
        </p:spPr>
        <p:txBody>
          <a:bodyPr vert="horz" lIns="91440" tIns="45720" rIns="91440" bIns="45720" rtlCol="0" anchor="ctr">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2800" dirty="0">
                <a:solidFill>
                  <a:srgbClr val="FFFFFF"/>
                </a:solidFill>
              </a:rPr>
              <a:t>Harvard Referencing</a:t>
            </a:r>
          </a:p>
          <a:p>
            <a:r>
              <a:rPr lang="en-US" sz="2800" dirty="0">
                <a:solidFill>
                  <a:srgbClr val="FFFFFF"/>
                </a:solidFill>
              </a:rPr>
              <a:t>The use of IT in an academic and professional setting</a:t>
            </a:r>
          </a:p>
          <a:p>
            <a:r>
              <a:rPr lang="en-US" sz="2800" dirty="0">
                <a:solidFill>
                  <a:srgbClr val="FFFFFF"/>
                </a:solidFill>
              </a:rPr>
              <a:t>Analytical skills</a:t>
            </a:r>
          </a:p>
          <a:p>
            <a:r>
              <a:rPr lang="en-US" sz="2800" dirty="0">
                <a:solidFill>
                  <a:srgbClr val="FFFFFF"/>
                </a:solidFill>
              </a:rPr>
              <a:t>Standards expected of you in university</a:t>
            </a:r>
          </a:p>
        </p:txBody>
      </p:sp>
    </p:spTree>
    <p:extLst>
      <p:ext uri="{BB962C8B-B14F-4D97-AF65-F5344CB8AC3E}">
        <p14:creationId xmlns:p14="http://schemas.microsoft.com/office/powerpoint/2010/main" val="4040378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340821" y="0"/>
            <a:ext cx="11359661" cy="1023012"/>
          </a:xfrm>
        </p:spPr>
        <p:txBody>
          <a:bodyPr>
            <a:noAutofit/>
          </a:bodyPr>
          <a:lstStyle/>
          <a:p>
            <a:pPr algn="ctr"/>
            <a:r>
              <a:rPr lang="en-GB" sz="4800" dirty="0" smtClean="0"/>
              <a:t>Assessment</a:t>
            </a:r>
            <a:endParaRPr lang="en-GB" sz="4800" dirty="0"/>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a:off x="0" y="890008"/>
            <a:ext cx="10761784" cy="686381"/>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endParaRPr lang="en-GB" sz="2800" dirty="0"/>
          </a:p>
        </p:txBody>
      </p:sp>
      <p:sp>
        <p:nvSpPr>
          <p:cNvPr id="3" name="Rectangle 2">
            <a:extLst>
              <a:ext uri="{FF2B5EF4-FFF2-40B4-BE49-F238E27FC236}">
                <a16:creationId xmlns:a16="http://schemas.microsoft.com/office/drawing/2014/main" id="{D2D71FAA-6394-49AD-996C-D6043CF0AB1E}"/>
              </a:ext>
            </a:extLst>
          </p:cNvPr>
          <p:cNvSpPr/>
          <p:nvPr/>
        </p:nvSpPr>
        <p:spPr>
          <a:xfrm>
            <a:off x="84053" y="811616"/>
            <a:ext cx="10807825" cy="769441"/>
          </a:xfrm>
          <a:prstGeom prst="rect">
            <a:avLst/>
          </a:prstGeom>
        </p:spPr>
        <p:txBody>
          <a:bodyPr wrap="square">
            <a:spAutoFit/>
          </a:bodyPr>
          <a:lstStyle/>
          <a:p>
            <a:r>
              <a:rPr lang="en-GB" sz="2400" dirty="0" smtClean="0">
                <a:latin typeface="+mj-lt"/>
                <a:ea typeface="Calibri" panose="020F0502020204030204" pitchFamily="34" charset="0"/>
                <a:cs typeface="Times New Roman" panose="02020603050405020304" pitchFamily="18" charset="0"/>
              </a:rPr>
              <a:t>Task 1 </a:t>
            </a:r>
            <a:r>
              <a:rPr lang="en-GB" sz="2400" b="1" dirty="0" smtClean="0">
                <a:latin typeface="+mj-lt"/>
                <a:ea typeface="Calibri" panose="020F0502020204030204" pitchFamily="34" charset="0"/>
                <a:cs typeface="Times New Roman" panose="02020603050405020304" pitchFamily="18" charset="0"/>
              </a:rPr>
              <a:t>- </a:t>
            </a:r>
            <a:r>
              <a:rPr lang="en-GB" sz="2400" dirty="0">
                <a:latin typeface="+mj-lt"/>
                <a:ea typeface="Calibri" panose="020F0502020204030204" pitchFamily="34" charset="0"/>
                <a:cs typeface="Times New Roman" panose="02020603050405020304" pitchFamily="18" charset="0"/>
              </a:rPr>
              <a:t>Project Management </a:t>
            </a:r>
            <a:r>
              <a:rPr lang="en-GB" sz="2400" dirty="0">
                <a:latin typeface="+mj-lt"/>
                <a:ea typeface="Calibri" panose="020F0502020204030204" pitchFamily="34" charset="0"/>
                <a:cs typeface="Times New Roman" panose="02020603050405020304" pitchFamily="18" charset="0"/>
              </a:rPr>
              <a:t>Task</a:t>
            </a:r>
            <a:endParaRPr lang="en-GB" sz="2400" dirty="0">
              <a:latin typeface="+mj-lt"/>
              <a:ea typeface="Calibri" panose="020F0502020204030204" pitchFamily="34" charset="0"/>
              <a:cs typeface="Times New Roman" panose="02020603050405020304" pitchFamily="18" charset="0"/>
            </a:endParaRPr>
          </a:p>
          <a:p>
            <a:pPr>
              <a:spcAft>
                <a:spcPts val="0"/>
              </a:spcAft>
            </a:pPr>
            <a:r>
              <a:rPr lang="en-GB" sz="2000" b="1" dirty="0" smtClean="0">
                <a:latin typeface="Arial" panose="020B0604020202020204" pitchFamily="34" charset="0"/>
                <a:ea typeface="Calibri" panose="020F0502020204030204" pitchFamily="34" charset="0"/>
                <a:cs typeface="Arial" panose="020B0604020202020204" pitchFamily="34" charset="0"/>
              </a:rPr>
              <a:t>The first task is worth </a:t>
            </a:r>
            <a:r>
              <a:rPr lang="en-GB" sz="2000" b="1" dirty="0">
                <a:latin typeface="Arial" panose="020B0604020202020204" pitchFamily="34" charset="0"/>
                <a:ea typeface="Calibri" panose="020F0502020204030204" pitchFamily="34" charset="0"/>
                <a:cs typeface="Arial" panose="020B0604020202020204" pitchFamily="34" charset="0"/>
              </a:rPr>
              <a:t>50% and is due </a:t>
            </a:r>
            <a:r>
              <a:rPr lang="en-GB" sz="2000" b="1" dirty="0" smtClean="0">
                <a:latin typeface="Arial" panose="020B0604020202020204" pitchFamily="34" charset="0"/>
                <a:ea typeface="Calibri" panose="020F0502020204030204" pitchFamily="34" charset="0"/>
                <a:cs typeface="Arial" panose="020B0604020202020204" pitchFamily="34" charset="0"/>
              </a:rPr>
              <a:t>during w/c 28</a:t>
            </a:r>
            <a:r>
              <a:rPr lang="en-GB" sz="2000" b="1" baseline="30000" dirty="0" smtClean="0">
                <a:latin typeface="Arial" panose="020B0604020202020204" pitchFamily="34" charset="0"/>
                <a:ea typeface="Calibri" panose="020F0502020204030204" pitchFamily="34" charset="0"/>
                <a:cs typeface="Arial" panose="020B0604020202020204" pitchFamily="34" charset="0"/>
              </a:rPr>
              <a:t>th</a:t>
            </a:r>
            <a:r>
              <a:rPr lang="en-GB" sz="2000" b="1" dirty="0" smtClean="0">
                <a:latin typeface="Arial" panose="020B0604020202020204" pitchFamily="34" charset="0"/>
                <a:ea typeface="Calibri" panose="020F0502020204030204" pitchFamily="34" charset="0"/>
                <a:cs typeface="Arial" panose="020B0604020202020204" pitchFamily="34" charset="0"/>
              </a:rPr>
              <a:t> October 2019</a:t>
            </a:r>
            <a:endParaRPr lang="en-GB" sz="2000" b="1" dirty="0">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9C9778EC-AC88-4601-B070-E1E9E4424849}"/>
              </a:ext>
            </a:extLst>
          </p:cNvPr>
          <p:cNvSpPr/>
          <p:nvPr/>
        </p:nvSpPr>
        <p:spPr>
          <a:xfrm>
            <a:off x="84053" y="1576389"/>
            <a:ext cx="11737833" cy="5047536"/>
          </a:xfrm>
          <a:prstGeom prst="rect">
            <a:avLst/>
          </a:prstGeom>
        </p:spPr>
        <p:txBody>
          <a:bodyPr wrap="square">
            <a:spAutoFit/>
          </a:bodyPr>
          <a:lstStyle/>
          <a:p>
            <a:r>
              <a:rPr lang="en-GB" dirty="0" smtClean="0">
                <a:latin typeface="Arial" panose="020B0604020202020204" pitchFamily="34" charset="0"/>
                <a:cs typeface="Arial" panose="020B0604020202020204" pitchFamily="34" charset="0"/>
              </a:rPr>
              <a:t>As </a:t>
            </a:r>
            <a:r>
              <a:rPr lang="en-GB" dirty="0">
                <a:latin typeface="Arial" panose="020B0604020202020204" pitchFamily="34" charset="0"/>
                <a:cs typeface="Arial" panose="020B0604020202020204" pitchFamily="34" charset="0"/>
              </a:rPr>
              <a:t>a project team produce a presentation and supporting documents which demonstrate the application of project management skills to a project you are currently undertaking. </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The presentation and supporting documents should include</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pPr marL="285750" lvl="0" indent="-285750">
              <a:buFont typeface="Arial" panose="020B0604020202020204" pitchFamily="34" charset="0"/>
              <a:buChar char="•"/>
            </a:pPr>
            <a:r>
              <a:rPr lang="en-GB" dirty="0">
                <a:latin typeface="Arial" panose="020B0604020202020204" pitchFamily="34" charset="0"/>
                <a:cs typeface="Arial" panose="020B0604020202020204" pitchFamily="34" charset="0"/>
              </a:rPr>
              <a:t>An analysis of the context in which the organisation/sector you are working with operates and the challenges they face</a:t>
            </a:r>
          </a:p>
          <a:p>
            <a:pPr marL="285750" lvl="0" indent="-285750">
              <a:buFont typeface="Arial" panose="020B0604020202020204" pitchFamily="34" charset="0"/>
              <a:buChar char="•"/>
            </a:pPr>
            <a:r>
              <a:rPr lang="en-GB" dirty="0">
                <a:latin typeface="Arial" panose="020B0604020202020204" pitchFamily="34" charset="0"/>
                <a:cs typeface="Arial" panose="020B0604020202020204" pitchFamily="34" charset="0"/>
              </a:rPr>
              <a:t>A compelling story about the purpose of your project</a:t>
            </a:r>
          </a:p>
          <a:p>
            <a:pPr marL="285750" lvl="0" indent="-285750">
              <a:buFont typeface="Arial" panose="020B0604020202020204" pitchFamily="34" charset="0"/>
              <a:buChar char="•"/>
            </a:pPr>
            <a:r>
              <a:rPr lang="en-GB" dirty="0">
                <a:latin typeface="Arial" panose="020B0604020202020204" pitchFamily="34" charset="0"/>
                <a:cs typeface="Arial" panose="020B0604020202020204" pitchFamily="34" charset="0"/>
              </a:rPr>
              <a:t>The aims and objectives of the project applying a recognised model e.g. SMART, FAST</a:t>
            </a:r>
          </a:p>
          <a:p>
            <a:pPr marL="285750" lvl="0" indent="-285750">
              <a:buFont typeface="Arial" panose="020B0604020202020204" pitchFamily="34" charset="0"/>
              <a:buChar char="•"/>
            </a:pPr>
            <a:r>
              <a:rPr lang="en-GB" dirty="0">
                <a:latin typeface="Arial" panose="020B0604020202020204" pitchFamily="34" charset="0"/>
                <a:cs typeface="Arial" panose="020B0604020202020204" pitchFamily="34" charset="0"/>
              </a:rPr>
              <a:t>Evidence you have used project management techniques in the planning of your project </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Each member of the group should contribute 5 minutes to the presentation and (1400 words/equivalent) to the supporting documents. The supporting documents might include such things as Gantt charts, fishbone analysis, PEST analysis, stakeholder map, meeting minutes, project charters, risk analysis or any other documents created in the process of planning the project. </a:t>
            </a:r>
          </a:p>
          <a:p>
            <a:r>
              <a:rPr lang="en-GB" dirty="0">
                <a:latin typeface="Arial" panose="020B0604020202020204" pitchFamily="34" charset="0"/>
                <a:cs typeface="Arial" panose="020B0604020202020204" pitchFamily="34" charset="0"/>
              </a:rPr>
              <a:t>The supporting documents should be compiled into one submission which clearly identifies who has contributed to each element (you could do this in the form of a table in the appendix) and submitted by a nominated team member via Turnitin. </a:t>
            </a:r>
          </a:p>
          <a:p>
            <a:pPr hangingPunct="0"/>
            <a:endParaRPr lang="en-GB" sz="1600" dirty="0">
              <a:latin typeface="Arial" panose="020B0604020202020204" pitchFamily="34" charset="0"/>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2446662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D73F-7A39-4AB9-98B4-0AA1FA4ADEC9}"/>
              </a:ext>
            </a:extLst>
          </p:cNvPr>
          <p:cNvSpPr>
            <a:spLocks noGrp="1"/>
          </p:cNvSpPr>
          <p:nvPr>
            <p:ph type="title"/>
          </p:nvPr>
        </p:nvSpPr>
        <p:spPr>
          <a:xfrm>
            <a:off x="340821" y="0"/>
            <a:ext cx="11359661" cy="1023012"/>
          </a:xfrm>
        </p:spPr>
        <p:txBody>
          <a:bodyPr>
            <a:noAutofit/>
          </a:bodyPr>
          <a:lstStyle/>
          <a:p>
            <a:pPr algn="ctr"/>
            <a:r>
              <a:rPr lang="en-GB" sz="4800" dirty="0" smtClean="0"/>
              <a:t>Assessment</a:t>
            </a:r>
            <a:endParaRPr lang="en-GB" sz="4800" dirty="0"/>
          </a:p>
        </p:txBody>
      </p:sp>
      <p:sp>
        <p:nvSpPr>
          <p:cNvPr id="5" name="Subtitle 2">
            <a:extLst>
              <a:ext uri="{FF2B5EF4-FFF2-40B4-BE49-F238E27FC236}">
                <a16:creationId xmlns:a16="http://schemas.microsoft.com/office/drawing/2014/main" id="{1ED2AE59-0AAC-4DF1-B006-2F9C6EC534A6}"/>
              </a:ext>
            </a:extLst>
          </p:cNvPr>
          <p:cNvSpPr txBox="1">
            <a:spLocks/>
          </p:cNvSpPr>
          <p:nvPr/>
        </p:nvSpPr>
        <p:spPr>
          <a:xfrm>
            <a:off x="0" y="890008"/>
            <a:ext cx="10761784" cy="686381"/>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endParaRPr lang="en-GB" sz="2800" dirty="0"/>
          </a:p>
        </p:txBody>
      </p:sp>
      <p:sp>
        <p:nvSpPr>
          <p:cNvPr id="3" name="Rectangle 2">
            <a:extLst>
              <a:ext uri="{FF2B5EF4-FFF2-40B4-BE49-F238E27FC236}">
                <a16:creationId xmlns:a16="http://schemas.microsoft.com/office/drawing/2014/main" id="{D2D71FAA-6394-49AD-996C-D6043CF0AB1E}"/>
              </a:ext>
            </a:extLst>
          </p:cNvPr>
          <p:cNvSpPr/>
          <p:nvPr/>
        </p:nvSpPr>
        <p:spPr>
          <a:xfrm>
            <a:off x="84053" y="811616"/>
            <a:ext cx="10807825" cy="769441"/>
          </a:xfrm>
          <a:prstGeom prst="rect">
            <a:avLst/>
          </a:prstGeom>
        </p:spPr>
        <p:txBody>
          <a:bodyPr wrap="square">
            <a:spAutoFit/>
          </a:bodyPr>
          <a:lstStyle/>
          <a:p>
            <a:r>
              <a:rPr lang="en-GB" sz="2400" dirty="0" smtClean="0">
                <a:latin typeface="+mj-lt"/>
                <a:ea typeface="Calibri" panose="020F0502020204030204" pitchFamily="34" charset="0"/>
                <a:cs typeface="Times New Roman" panose="02020603050405020304" pitchFamily="18" charset="0"/>
              </a:rPr>
              <a:t>Task 2 </a:t>
            </a:r>
            <a:r>
              <a:rPr lang="en-GB" sz="2400" b="1" dirty="0" smtClean="0">
                <a:latin typeface="+mj-lt"/>
                <a:ea typeface="Calibri" panose="020F0502020204030204" pitchFamily="34" charset="0"/>
                <a:cs typeface="Times New Roman" panose="02020603050405020304" pitchFamily="18" charset="0"/>
              </a:rPr>
              <a:t>– </a:t>
            </a:r>
            <a:r>
              <a:rPr lang="en-GB" sz="2400" dirty="0" smtClean="0">
                <a:latin typeface="+mj-lt"/>
                <a:ea typeface="Calibri" panose="020F0502020204030204" pitchFamily="34" charset="0"/>
                <a:cs typeface="Times New Roman" panose="02020603050405020304" pitchFamily="18" charset="0"/>
              </a:rPr>
              <a:t>Professional Development Task</a:t>
            </a:r>
          </a:p>
          <a:p>
            <a:r>
              <a:rPr lang="en-GB" sz="2000" b="1" dirty="0" smtClean="0">
                <a:latin typeface="Arial" panose="020B0604020202020204" pitchFamily="34" charset="0"/>
                <a:ea typeface="Calibri" panose="020F0502020204030204" pitchFamily="34" charset="0"/>
                <a:cs typeface="Arial" panose="020B0604020202020204" pitchFamily="34" charset="0"/>
              </a:rPr>
              <a:t>This task is worth </a:t>
            </a:r>
            <a:r>
              <a:rPr lang="en-GB" sz="2000" b="1" dirty="0">
                <a:latin typeface="Arial" panose="020B0604020202020204" pitchFamily="34" charset="0"/>
                <a:ea typeface="Calibri" panose="020F0502020204030204" pitchFamily="34" charset="0"/>
                <a:cs typeface="Arial" panose="020B0604020202020204" pitchFamily="34" charset="0"/>
              </a:rPr>
              <a:t>50% and is due </a:t>
            </a:r>
            <a:r>
              <a:rPr lang="en-GB" sz="2000" b="1" dirty="0" smtClean="0">
                <a:latin typeface="Arial" panose="020B0604020202020204" pitchFamily="34" charset="0"/>
                <a:ea typeface="Calibri" panose="020F0502020204030204" pitchFamily="34" charset="0"/>
                <a:cs typeface="Arial" panose="020B0604020202020204" pitchFamily="34" charset="0"/>
              </a:rPr>
              <a:t>during January 2020</a:t>
            </a:r>
            <a:endParaRPr lang="en-GB" sz="2000" b="1" dirty="0">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9C9778EC-AC88-4601-B070-E1E9E4424849}"/>
              </a:ext>
            </a:extLst>
          </p:cNvPr>
          <p:cNvSpPr/>
          <p:nvPr/>
        </p:nvSpPr>
        <p:spPr>
          <a:xfrm>
            <a:off x="-37351" y="1876131"/>
            <a:ext cx="11737833" cy="3447098"/>
          </a:xfrm>
          <a:prstGeom prst="rect">
            <a:avLst/>
          </a:prstGeom>
        </p:spPr>
        <p:txBody>
          <a:bodyPr wrap="square">
            <a:spAutoFit/>
          </a:bodyPr>
          <a:lstStyle/>
          <a:p>
            <a:pPr marL="457200">
              <a:spcAft>
                <a:spcPts val="0"/>
              </a:spcAft>
            </a:pPr>
            <a:r>
              <a:rPr lang="en-GB" dirty="0">
                <a:latin typeface="Arial" panose="020B0604020202020204" pitchFamily="34" charset="0"/>
                <a:ea typeface="Times New Roman" panose="02020603050405020304" pitchFamily="18" charset="0"/>
              </a:rPr>
              <a:t>Produce a professional development plan (PDP) using the template provided, of approximately 600 words, detailing development achievements and future development needs based on participation in a project. </a:t>
            </a:r>
            <a:endParaRPr lang="en-GB" sz="1400" dirty="0">
              <a:latin typeface="Times New Roman" panose="02020603050405020304" pitchFamily="18" charset="0"/>
              <a:ea typeface="Times New Roman" panose="02020603050405020304" pitchFamily="18" charset="0"/>
            </a:endParaRPr>
          </a:p>
          <a:p>
            <a:pPr marL="457200">
              <a:spcAft>
                <a:spcPts val="0"/>
              </a:spcAft>
            </a:pPr>
            <a:r>
              <a:rPr lang="en-GB"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marL="457200">
              <a:spcAft>
                <a:spcPts val="0"/>
              </a:spcAft>
            </a:pPr>
            <a:r>
              <a:rPr lang="en-GB" dirty="0">
                <a:latin typeface="Arial" panose="020B0604020202020204" pitchFamily="34" charset="0"/>
                <a:ea typeface="Times New Roman" panose="02020603050405020304" pitchFamily="18" charset="0"/>
              </a:rPr>
              <a:t>This will be supported with an individual 5 minute presentation, which reflects on the transferable skills that have been developed over the course of the project and identifies, where there was a personal shortfall in skills and abilities, what plans are in place to address these skills gaps.</a:t>
            </a:r>
            <a:br>
              <a:rPr lang="en-GB" dirty="0">
                <a:latin typeface="Arial" panose="020B0604020202020204" pitchFamily="34" charset="0"/>
                <a:ea typeface="Times New Roman" panose="02020603050405020304" pitchFamily="18" charset="0"/>
              </a:rPr>
            </a:br>
            <a:endParaRPr lang="en-GB" sz="1400" dirty="0">
              <a:latin typeface="Times New Roman" panose="02020603050405020304" pitchFamily="18" charset="0"/>
              <a:ea typeface="Times New Roman" panose="02020603050405020304" pitchFamily="18" charset="0"/>
            </a:endParaRPr>
          </a:p>
          <a:p>
            <a:pPr marL="457200">
              <a:spcAft>
                <a:spcPts val="0"/>
              </a:spcAft>
            </a:pPr>
            <a:r>
              <a:rPr lang="en-GB" sz="2000"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marL="457200">
              <a:spcAft>
                <a:spcPts val="0"/>
              </a:spcAft>
            </a:pPr>
            <a:r>
              <a:rPr lang="en-GB" sz="2000" b="1" dirty="0">
                <a:latin typeface="Arial" panose="020B0604020202020204" pitchFamily="34" charset="0"/>
                <a:ea typeface="Times New Roman" panose="02020603050405020304" pitchFamily="18" charset="0"/>
              </a:rPr>
              <a:t>*Please note 20% of the marks for this module will be allocated for in-class/Moodle based activities which will take place across the module. </a:t>
            </a:r>
            <a:endParaRPr lang="en-GB" sz="1400" dirty="0">
              <a:latin typeface="Times New Roman" panose="02020603050405020304" pitchFamily="18" charset="0"/>
              <a:ea typeface="Times New Roman" panose="02020603050405020304" pitchFamily="18" charset="0"/>
            </a:endParaRPr>
          </a:p>
          <a:p>
            <a:pPr marL="457200">
              <a:spcAft>
                <a:spcPts val="0"/>
              </a:spcAft>
            </a:pPr>
            <a:r>
              <a:rPr lang="en-GB" sz="2000" b="1"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hangingPunct="0"/>
            <a:endParaRPr lang="en-GB" sz="1600" dirty="0">
              <a:latin typeface="Arial" panose="020B0604020202020204" pitchFamily="34" charset="0"/>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24699112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C886762-16F0-4868-B83A-26174621418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a:extLst>
              <a:ext uri="{FF2B5EF4-FFF2-40B4-BE49-F238E27FC236}">
                <a16:creationId xmlns:a16="http://schemas.microsoft.com/office/drawing/2014/main" id="{D2B54B4E-3454-4B76-B85A-8512B77298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7EFFE965-5586-4889-A74D-3A6080D04B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6" name="Freeform 25">
            <a:extLst>
              <a:ext uri="{FF2B5EF4-FFF2-40B4-BE49-F238E27FC236}">
                <a16:creationId xmlns:a16="http://schemas.microsoft.com/office/drawing/2014/main" id="{5BC4125D-18D9-4A65-82B6-C24FE9434FA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8" name="Freeform 14">
            <a:extLst>
              <a:ext uri="{FF2B5EF4-FFF2-40B4-BE49-F238E27FC236}">
                <a16:creationId xmlns:a16="http://schemas.microsoft.com/office/drawing/2014/main" id="{A86DE327-0F45-4F54-BB6C-68A093CE55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0" name="5-Point Star 24">
            <a:extLst>
              <a:ext uri="{FF2B5EF4-FFF2-40B4-BE49-F238E27FC236}">
                <a16:creationId xmlns:a16="http://schemas.microsoft.com/office/drawing/2014/main" id="{795857C2-E6E7-405A-B5A3-4DE3B50A7BC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 useBgFill="1">
        <p:nvSpPr>
          <p:cNvPr id="22" name="Rectangle 21">
            <a:extLst>
              <a:ext uri="{FF2B5EF4-FFF2-40B4-BE49-F238E27FC236}">
                <a16:creationId xmlns:a16="http://schemas.microsoft.com/office/drawing/2014/main" id="{6F776733-A05B-4A45-903C-A77D9DEBDE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object, indoor, jigsaw puzzle, remote&#10;&#10;Description generated with very high confidence">
            <a:extLst>
              <a:ext uri="{FF2B5EF4-FFF2-40B4-BE49-F238E27FC236}">
                <a16:creationId xmlns:a16="http://schemas.microsoft.com/office/drawing/2014/main" id="{39AACC25-448E-4B4D-A88F-CDCEE202F1E1}"/>
              </a:ext>
            </a:extLst>
          </p:cNvPr>
          <p:cNvPicPr>
            <a:picLocks noChangeAspect="1"/>
          </p:cNvPicPr>
          <p:nvPr/>
        </p:nvPicPr>
        <p:blipFill rotWithShape="1">
          <a:blip r:embed="rId3">
            <a:alphaModFix amt="35000"/>
            <a:extLst/>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683B02DD-2283-4588-809C-3F17A2FD77D9}"/>
              </a:ext>
            </a:extLst>
          </p:cNvPr>
          <p:cNvSpPr>
            <a:spLocks noGrp="1"/>
          </p:cNvSpPr>
          <p:nvPr>
            <p:ph type="title"/>
          </p:nvPr>
        </p:nvSpPr>
        <p:spPr>
          <a:xfrm>
            <a:off x="92980" y="0"/>
            <a:ext cx="3338042" cy="3857336"/>
          </a:xfrm>
        </p:spPr>
        <p:txBody>
          <a:bodyPr vert="horz" lIns="91440" tIns="45720" rIns="91440" bIns="45720" rtlCol="0" anchor="b">
            <a:normAutofit fontScale="90000"/>
          </a:bodyPr>
          <a:lstStyle/>
          <a:p>
            <a:r>
              <a:rPr lang="en-US" sz="6000">
                <a:solidFill>
                  <a:schemeClr val="tx1"/>
                </a:solidFill>
              </a:rPr>
              <a:t>SLIDO – Question and Answer Session</a:t>
            </a:r>
          </a:p>
        </p:txBody>
      </p:sp>
    </p:spTree>
    <p:extLst>
      <p:ext uri="{BB962C8B-B14F-4D97-AF65-F5344CB8AC3E}">
        <p14:creationId xmlns:p14="http://schemas.microsoft.com/office/powerpoint/2010/main" val="1505425168"/>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818</Words>
  <Application>Microsoft Office PowerPoint</Application>
  <PresentationFormat>Widescreen</PresentationFormat>
  <Paragraphs>115</Paragraphs>
  <Slides>20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20</vt:i4>
      </vt:variant>
    </vt:vector>
  </HeadingPairs>
  <TitlesOfParts>
    <vt:vector size="30" baseType="lpstr">
      <vt:lpstr>-apple-system</vt:lpstr>
      <vt:lpstr>Arial</vt:lpstr>
      <vt:lpstr>Calibri</vt:lpstr>
      <vt:lpstr>Calibri Light</vt:lpstr>
      <vt:lpstr>Impact</vt:lpstr>
      <vt:lpstr>Merriweather</vt:lpstr>
      <vt:lpstr>Times New Roman</vt:lpstr>
      <vt:lpstr>Verdana</vt:lpstr>
      <vt:lpstr>Main Event</vt:lpstr>
      <vt:lpstr>Retrospect</vt:lpstr>
      <vt:lpstr>Welcome !! Week One Project management and professional development</vt:lpstr>
      <vt:lpstr>PowerPoint Presentation</vt:lpstr>
      <vt:lpstr>More from me at…</vt:lpstr>
      <vt:lpstr>WWW.Slido.com</vt:lpstr>
      <vt:lpstr>Module Structure – Academic year</vt:lpstr>
      <vt:lpstr>What will be covered</vt:lpstr>
      <vt:lpstr>What will be covered</vt:lpstr>
      <vt:lpstr>Module Structure</vt:lpstr>
      <vt:lpstr>Project Management and Professional Development</vt:lpstr>
      <vt:lpstr>Module Structure – All Modules</vt:lpstr>
      <vt:lpstr>Today’s Session</vt:lpstr>
      <vt:lpstr>Why is this module Important</vt:lpstr>
      <vt:lpstr>Why is this module Important</vt:lpstr>
      <vt:lpstr>Some Skills you can start developing now</vt:lpstr>
      <vt:lpstr>Some Skills you can start developing now</vt:lpstr>
      <vt:lpstr>What will you Learn</vt:lpstr>
      <vt:lpstr>What will you Learn</vt:lpstr>
      <vt:lpstr>Assessment</vt:lpstr>
      <vt:lpstr>Assessment</vt:lpstr>
      <vt:lpstr>SLIDO – Question and Answer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 Week One Block Teaching</dc:title>
  <dc:creator>gareth hughes</dc:creator>
  <cp:lastModifiedBy>Julie Hayward</cp:lastModifiedBy>
  <cp:revision>7</cp:revision>
  <dcterms:created xsi:type="dcterms:W3CDTF">2018-09-25T22:02:11Z</dcterms:created>
  <dcterms:modified xsi:type="dcterms:W3CDTF">2019-09-19T12:11:39Z</dcterms:modified>
</cp:coreProperties>
</file>