
<file path=[Content_Types].xml><?xml version="1.0" encoding="utf-8"?>
<Types xmlns="http://schemas.openxmlformats.org/package/2006/content-types">
  <Default Extension="xml" ContentType="application/xml"/>
  <Default Extension="jpeg" ContentType="image/jpeg"/>
  <Default Extension="bin" ContentType="application/vnd.openxmlformats-officedocument.presentationml.printerSettings"/>
  <Default Extension="wdp" ContentType="image/vnd.ms-photo"/>
  <Default Extension="jpg" ContentType="image/jpeg"/>
  <Default Extension="rels" ContentType="application/vnd.openxmlformats-package.relationships+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4" Type="http://schemas.openxmlformats.org/officeDocument/2006/relationships/extended-properties" Target="docProps/app.xml"/><Relationship Id="rId1" Type="http://schemas.openxmlformats.org/officeDocument/2006/relationships/officeDocument" Target="ppt/presentation.xml"/><Relationship Id="rId2" Type="http://schemas.openxmlformats.org/package/2006/relationships/metadata/thumbnail" Target="docProps/thumbnail.jpeg"/></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696" r:id="rId1"/>
  </p:sldMasterIdLst>
  <p:notesMasterIdLst>
    <p:notesMasterId r:id="rId43"/>
  </p:notesMasterIdLst>
  <p:sldIdLst>
    <p:sldId id="256" r:id="rId2"/>
    <p:sldId id="289" r:id="rId3"/>
    <p:sldId id="292" r:id="rId4"/>
    <p:sldId id="291" r:id="rId5"/>
    <p:sldId id="263" r:id="rId6"/>
    <p:sldId id="302" r:id="rId7"/>
    <p:sldId id="264" r:id="rId8"/>
    <p:sldId id="303" r:id="rId9"/>
    <p:sldId id="265" r:id="rId10"/>
    <p:sldId id="304" r:id="rId11"/>
    <p:sldId id="266" r:id="rId12"/>
    <p:sldId id="305" r:id="rId13"/>
    <p:sldId id="268" r:id="rId14"/>
    <p:sldId id="272" r:id="rId15"/>
    <p:sldId id="269" r:id="rId16"/>
    <p:sldId id="271" r:id="rId17"/>
    <p:sldId id="274" r:id="rId18"/>
    <p:sldId id="276" r:id="rId19"/>
    <p:sldId id="287" r:id="rId20"/>
    <p:sldId id="278" r:id="rId21"/>
    <p:sldId id="279" r:id="rId22"/>
    <p:sldId id="280" r:id="rId23"/>
    <p:sldId id="281" r:id="rId24"/>
    <p:sldId id="282" r:id="rId25"/>
    <p:sldId id="277" r:id="rId26"/>
    <p:sldId id="306" r:id="rId27"/>
    <p:sldId id="273" r:id="rId28"/>
    <p:sldId id="293" r:id="rId29"/>
    <p:sldId id="296" r:id="rId30"/>
    <p:sldId id="283" r:id="rId31"/>
    <p:sldId id="284" r:id="rId32"/>
    <p:sldId id="285" r:id="rId33"/>
    <p:sldId id="286" r:id="rId34"/>
    <p:sldId id="307" r:id="rId35"/>
    <p:sldId id="298" r:id="rId36"/>
    <p:sldId id="301" r:id="rId37"/>
    <p:sldId id="299" r:id="rId38"/>
    <p:sldId id="308" r:id="rId39"/>
    <p:sldId id="297" r:id="rId40"/>
    <p:sldId id="290" r:id="rId41"/>
    <p:sldId id="300" r:id="rId42"/>
  </p:sldIdLst>
  <p:sldSz cx="9144000" cy="6858000" type="screen4x3"/>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620"/>
    <p:restoredTop sz="94660"/>
  </p:normalViewPr>
  <p:slideViewPr>
    <p:cSldViewPr snapToGrid="0" snapToObjects="1">
      <p:cViewPr varScale="1">
        <p:scale>
          <a:sx n="85" d="100"/>
          <a:sy n="85" d="100"/>
        </p:scale>
        <p:origin x="-1696" y="-96"/>
      </p:cViewPr>
      <p:guideLst>
        <p:guide orient="horz" pos="2160"/>
        <p:guide pos="2880"/>
      </p:guideLst>
    </p:cSldViewPr>
  </p:slideViewPr>
  <p:notesTextViewPr>
    <p:cViewPr>
      <p:scale>
        <a:sx n="100" d="100"/>
        <a:sy n="100" d="100"/>
      </p:scale>
      <p:origin x="0" y="0"/>
    </p:cViewPr>
  </p:notesTextViewPr>
  <p:gridSpacing cx="72008" cy="72008"/>
</p:viewPr>
</file>

<file path=ppt/_rels/presentation.xml.rels><?xml version="1.0" encoding="UTF-8" standalone="yes"?>
<Relationships xmlns="http://schemas.openxmlformats.org/package/2006/relationships"><Relationship Id="rId46" Type="http://schemas.openxmlformats.org/officeDocument/2006/relationships/viewProps" Target="viewProps.xml"/><Relationship Id="rId47" Type="http://schemas.openxmlformats.org/officeDocument/2006/relationships/theme" Target="theme/theme1.xml"/><Relationship Id="rId48" Type="http://schemas.openxmlformats.org/officeDocument/2006/relationships/tableStyles" Target="tableStyles.xml"/><Relationship Id="rId20" Type="http://schemas.openxmlformats.org/officeDocument/2006/relationships/slide" Target="slides/slide19.xml"/><Relationship Id="rId21" Type="http://schemas.openxmlformats.org/officeDocument/2006/relationships/slide" Target="slides/slide20.xml"/><Relationship Id="rId22" Type="http://schemas.openxmlformats.org/officeDocument/2006/relationships/slide" Target="slides/slide21.xml"/><Relationship Id="rId23" Type="http://schemas.openxmlformats.org/officeDocument/2006/relationships/slide" Target="slides/slide22.xml"/><Relationship Id="rId24" Type="http://schemas.openxmlformats.org/officeDocument/2006/relationships/slide" Target="slides/slide23.xml"/><Relationship Id="rId25" Type="http://schemas.openxmlformats.org/officeDocument/2006/relationships/slide" Target="slides/slide24.xml"/><Relationship Id="rId26" Type="http://schemas.openxmlformats.org/officeDocument/2006/relationships/slide" Target="slides/slide25.xml"/><Relationship Id="rId27" Type="http://schemas.openxmlformats.org/officeDocument/2006/relationships/slide" Target="slides/slide26.xml"/><Relationship Id="rId28" Type="http://schemas.openxmlformats.org/officeDocument/2006/relationships/slide" Target="slides/slide27.xml"/><Relationship Id="rId29" Type="http://schemas.openxmlformats.org/officeDocument/2006/relationships/slide" Target="slides/slide28.xml"/><Relationship Id="rId1" Type="http://schemas.openxmlformats.org/officeDocument/2006/relationships/slideMaster" Target="slideMasters/slideMaster1.xml"/><Relationship Id="rId2" Type="http://schemas.openxmlformats.org/officeDocument/2006/relationships/slide" Target="slides/slide1.xml"/><Relationship Id="rId3" Type="http://schemas.openxmlformats.org/officeDocument/2006/relationships/slide" Target="slides/slide2.xml"/><Relationship Id="rId4" Type="http://schemas.openxmlformats.org/officeDocument/2006/relationships/slide" Target="slides/slide3.xml"/><Relationship Id="rId5" Type="http://schemas.openxmlformats.org/officeDocument/2006/relationships/slide" Target="slides/slide4.xml"/><Relationship Id="rId30" Type="http://schemas.openxmlformats.org/officeDocument/2006/relationships/slide" Target="slides/slide29.xml"/><Relationship Id="rId31" Type="http://schemas.openxmlformats.org/officeDocument/2006/relationships/slide" Target="slides/slide30.xml"/><Relationship Id="rId32" Type="http://schemas.openxmlformats.org/officeDocument/2006/relationships/slide" Target="slides/slide31.xml"/><Relationship Id="rId9" Type="http://schemas.openxmlformats.org/officeDocument/2006/relationships/slide" Target="slides/slide8.xml"/><Relationship Id="rId6" Type="http://schemas.openxmlformats.org/officeDocument/2006/relationships/slide" Target="slides/slide5.xml"/><Relationship Id="rId7" Type="http://schemas.openxmlformats.org/officeDocument/2006/relationships/slide" Target="slides/slide6.xml"/><Relationship Id="rId8" Type="http://schemas.openxmlformats.org/officeDocument/2006/relationships/slide" Target="slides/slide7.xml"/><Relationship Id="rId33" Type="http://schemas.openxmlformats.org/officeDocument/2006/relationships/slide" Target="slides/slide32.xml"/><Relationship Id="rId34" Type="http://schemas.openxmlformats.org/officeDocument/2006/relationships/slide" Target="slides/slide33.xml"/><Relationship Id="rId35" Type="http://schemas.openxmlformats.org/officeDocument/2006/relationships/slide" Target="slides/slide34.xml"/><Relationship Id="rId36" Type="http://schemas.openxmlformats.org/officeDocument/2006/relationships/slide" Target="slides/slide35.xml"/><Relationship Id="rId10" Type="http://schemas.openxmlformats.org/officeDocument/2006/relationships/slide" Target="slides/slide9.xml"/><Relationship Id="rId11" Type="http://schemas.openxmlformats.org/officeDocument/2006/relationships/slide" Target="slides/slide10.xml"/><Relationship Id="rId12" Type="http://schemas.openxmlformats.org/officeDocument/2006/relationships/slide" Target="slides/slide11.xml"/><Relationship Id="rId13" Type="http://schemas.openxmlformats.org/officeDocument/2006/relationships/slide" Target="slides/slide12.xml"/><Relationship Id="rId14" Type="http://schemas.openxmlformats.org/officeDocument/2006/relationships/slide" Target="slides/slide13.xml"/><Relationship Id="rId15" Type="http://schemas.openxmlformats.org/officeDocument/2006/relationships/slide" Target="slides/slide14.xml"/><Relationship Id="rId16" Type="http://schemas.openxmlformats.org/officeDocument/2006/relationships/slide" Target="slides/slide15.xml"/><Relationship Id="rId17" Type="http://schemas.openxmlformats.org/officeDocument/2006/relationships/slide" Target="slides/slide16.xml"/><Relationship Id="rId18" Type="http://schemas.openxmlformats.org/officeDocument/2006/relationships/slide" Target="slides/slide17.xml"/><Relationship Id="rId19" Type="http://schemas.openxmlformats.org/officeDocument/2006/relationships/slide" Target="slides/slide18.xml"/><Relationship Id="rId37" Type="http://schemas.openxmlformats.org/officeDocument/2006/relationships/slide" Target="slides/slide36.xml"/><Relationship Id="rId38" Type="http://schemas.openxmlformats.org/officeDocument/2006/relationships/slide" Target="slides/slide37.xml"/><Relationship Id="rId39" Type="http://schemas.openxmlformats.org/officeDocument/2006/relationships/slide" Target="slides/slide38.xml"/><Relationship Id="rId40" Type="http://schemas.openxmlformats.org/officeDocument/2006/relationships/slide" Target="slides/slide39.xml"/><Relationship Id="rId41" Type="http://schemas.openxmlformats.org/officeDocument/2006/relationships/slide" Target="slides/slide40.xml"/><Relationship Id="rId42" Type="http://schemas.openxmlformats.org/officeDocument/2006/relationships/slide" Target="slides/slide41.xml"/><Relationship Id="rId43" Type="http://schemas.openxmlformats.org/officeDocument/2006/relationships/notesMaster" Target="notesMasters/notesMaster1.xml"/><Relationship Id="rId44" Type="http://schemas.openxmlformats.org/officeDocument/2006/relationships/printerSettings" Target="printerSettings/printerSettings1.bin"/><Relationship Id="rId45" Type="http://schemas.openxmlformats.org/officeDocument/2006/relationships/presProps" Target="presProps.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439F961F-05CA-394B-8B6C-A2430625CA9A}" type="datetimeFigureOut">
              <a:rPr lang="en-US" smtClean="0"/>
              <a:t>16/02/15</a:t>
            </a:fld>
            <a:endParaRPr lang="en-US"/>
          </a:p>
        </p:txBody>
      </p:sp>
      <p:sp>
        <p:nvSpPr>
          <p:cNvPr id="4" name="Slide Image Placeholder 3"/>
          <p:cNvSpPr>
            <a:spLocks noGrp="1" noRot="1" noChangeAspect="1"/>
          </p:cNvSpPr>
          <p:nvPr>
            <p:ph type="sldImg" idx="2"/>
          </p:nvPr>
        </p:nvSpPr>
        <p:spPr>
          <a:xfrm>
            <a:off x="1143000" y="685800"/>
            <a:ext cx="4572000" cy="34290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6" name="Footer Placeholder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0008D65F-3A9B-3044-85FD-CFD309C169AB}" type="slidenum">
              <a:rPr lang="en-US" smtClean="0"/>
              <a:t>‹#›</a:t>
            </a:fld>
            <a:endParaRPr lang="en-US"/>
          </a:p>
        </p:txBody>
      </p:sp>
    </p:spTree>
    <p:extLst>
      <p:ext uri="{BB962C8B-B14F-4D97-AF65-F5344CB8AC3E}">
        <p14:creationId xmlns:p14="http://schemas.microsoft.com/office/powerpoint/2010/main" val="1641388387"/>
      </p:ext>
    </p:extLst>
  </p:cSld>
  <p:clrMap bg1="lt1" tx1="dk1" bg2="lt2" tx2="dk2" accent1="accent1" accent2="accent2" accent3="accent3" accent4="accent4" accent5="accent5" accent6="accent6" hlink="hlink" folHlink="folHlink"/>
  <p:notesStyle>
    <a:lvl1pPr marL="0" algn="l" defTabSz="457200" rtl="0" eaLnBrk="1" latinLnBrk="0" hangingPunct="1">
      <a:defRPr sz="1200" kern="1200">
        <a:solidFill>
          <a:schemeClr val="tx1"/>
        </a:solidFill>
        <a:latin typeface="+mn-lt"/>
        <a:ea typeface="+mn-ea"/>
        <a:cs typeface="+mn-cs"/>
      </a:defRPr>
    </a:lvl1pPr>
    <a:lvl2pPr marL="457200" algn="l" defTabSz="457200" rtl="0" eaLnBrk="1" latinLnBrk="0" hangingPunct="1">
      <a:defRPr sz="1200" kern="1200">
        <a:solidFill>
          <a:schemeClr val="tx1"/>
        </a:solidFill>
        <a:latin typeface="+mn-lt"/>
        <a:ea typeface="+mn-ea"/>
        <a:cs typeface="+mn-cs"/>
      </a:defRPr>
    </a:lvl2pPr>
    <a:lvl3pPr marL="914400" algn="l" defTabSz="457200" rtl="0" eaLnBrk="1" latinLnBrk="0" hangingPunct="1">
      <a:defRPr sz="1200" kern="1200">
        <a:solidFill>
          <a:schemeClr val="tx1"/>
        </a:solidFill>
        <a:latin typeface="+mn-lt"/>
        <a:ea typeface="+mn-ea"/>
        <a:cs typeface="+mn-cs"/>
      </a:defRPr>
    </a:lvl3pPr>
    <a:lvl4pPr marL="1371600" algn="l" defTabSz="457200" rtl="0" eaLnBrk="1" latinLnBrk="0" hangingPunct="1">
      <a:defRPr sz="1200" kern="1200">
        <a:solidFill>
          <a:schemeClr val="tx1"/>
        </a:solidFill>
        <a:latin typeface="+mn-lt"/>
        <a:ea typeface="+mn-ea"/>
        <a:cs typeface="+mn-cs"/>
      </a:defRPr>
    </a:lvl4pPr>
    <a:lvl5pPr marL="1828800" algn="l" defTabSz="457200" rtl="0" eaLnBrk="1" latinLnBrk="0" hangingPunct="1">
      <a:defRPr sz="1200" kern="1200">
        <a:solidFill>
          <a:schemeClr val="tx1"/>
        </a:solidFill>
        <a:latin typeface="+mn-lt"/>
        <a:ea typeface="+mn-ea"/>
        <a:cs typeface="+mn-cs"/>
      </a:defRPr>
    </a:lvl5pPr>
    <a:lvl6pPr marL="2286000" algn="l" defTabSz="457200" rtl="0" eaLnBrk="1" latinLnBrk="0" hangingPunct="1">
      <a:defRPr sz="1200" kern="1200">
        <a:solidFill>
          <a:schemeClr val="tx1"/>
        </a:solidFill>
        <a:latin typeface="+mn-lt"/>
        <a:ea typeface="+mn-ea"/>
        <a:cs typeface="+mn-cs"/>
      </a:defRPr>
    </a:lvl6pPr>
    <a:lvl7pPr marL="2743200" algn="l" defTabSz="457200" rtl="0" eaLnBrk="1" latinLnBrk="0" hangingPunct="1">
      <a:defRPr sz="1200" kern="1200">
        <a:solidFill>
          <a:schemeClr val="tx1"/>
        </a:solidFill>
        <a:latin typeface="+mn-lt"/>
        <a:ea typeface="+mn-ea"/>
        <a:cs typeface="+mn-cs"/>
      </a:defRPr>
    </a:lvl7pPr>
    <a:lvl8pPr marL="3200400" algn="l" defTabSz="457200" rtl="0" eaLnBrk="1" latinLnBrk="0" hangingPunct="1">
      <a:defRPr sz="1200" kern="1200">
        <a:solidFill>
          <a:schemeClr val="tx1"/>
        </a:solidFill>
        <a:latin typeface="+mn-lt"/>
        <a:ea typeface="+mn-ea"/>
        <a:cs typeface="+mn-cs"/>
      </a:defRPr>
    </a:lvl8pPr>
    <a:lvl9pPr marL="3657600" algn="l" defTabSz="4572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5.xml"/></Relationships>
</file>

<file path=ppt/notesSlides/_rels/notesSlide2.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6.xml"/></Relationships>
</file>

<file path=ppt/notesSlides/_rels/notesSlide3.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7.xml"/></Relationships>
</file>

<file path=ppt/notesSlides/_rels/notesSlide4.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8.xml"/></Relationships>
</file>

<file path=ppt/notesSlides/_rels/notesSlide5.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9.xml"/></Relationships>
</file>

<file path=ppt/notesSlides/_rels/notesSlide6.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0.xml"/></Relationships>
</file>

<file path=ppt/notesSlides/_rels/notesSlide7.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1.xml"/></Relationships>
</file>

<file path=ppt/notesSlides/_rels/notesSlide8.xml.rels><?xml version="1.0" encoding="UTF-8" standalone="yes"?>
<Relationships xmlns="http://schemas.openxmlformats.org/package/2006/relationships"><Relationship Id="rId1" Type="http://schemas.openxmlformats.org/officeDocument/2006/relationships/notesMaster" Target="../notesMasters/notesMaster1.xml"/><Relationship Id="rId2" Type="http://schemas.openxmlformats.org/officeDocument/2006/relationships/slide" Target="../slides/slide12.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529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atin typeface="Calibri" charset="0"/>
                <a:ea typeface="MS PGothic" charset="0"/>
                <a:cs typeface="MS PGothic" charset="0"/>
              </a:rPr>
              <a:t>Motivation is a term we use a lot...as teachers, referring to pupils (e.g., So and so is really motivated).  </a:t>
            </a:r>
          </a:p>
          <a:p>
            <a:pPr eaLnBrk="1" hangingPunct="1">
              <a:spcBef>
                <a:spcPct val="0"/>
              </a:spcBef>
            </a:pPr>
            <a:endParaRPr lang="en-GB">
              <a:latin typeface="Calibri" charset="0"/>
              <a:ea typeface="MS PGothic" charset="0"/>
              <a:cs typeface="MS PGothic" charset="0"/>
            </a:endParaRPr>
          </a:p>
          <a:p>
            <a:pPr eaLnBrk="1" hangingPunct="1">
              <a:spcBef>
                <a:spcPct val="0"/>
              </a:spcBef>
            </a:pPr>
            <a:r>
              <a:rPr lang="en-GB">
                <a:latin typeface="Calibri" charset="0"/>
                <a:ea typeface="MS PGothic" charset="0"/>
                <a:cs typeface="MS PGothic" charset="0"/>
              </a:rPr>
              <a:t>The concept of motivation is not always well understood. It is more complicated concept than first meets the eye.</a:t>
            </a:r>
          </a:p>
          <a:p>
            <a:pPr eaLnBrk="1" hangingPunct="1">
              <a:spcBef>
                <a:spcPct val="0"/>
              </a:spcBef>
            </a:pPr>
            <a:endParaRPr lang="en-GB">
              <a:latin typeface="Calibri" charset="0"/>
              <a:ea typeface="MS PGothic" charset="0"/>
              <a:cs typeface="MS PGothic" charset="0"/>
            </a:endParaRPr>
          </a:p>
          <a:p>
            <a:pPr eaLnBrk="1" hangingPunct="1">
              <a:spcBef>
                <a:spcPct val="0"/>
              </a:spcBef>
            </a:pPr>
            <a:r>
              <a:rPr lang="en-GB" i="1" u="sng">
                <a:latin typeface="Calibri" charset="0"/>
                <a:ea typeface="MS PGothic" charset="0"/>
                <a:cs typeface="MS PGothic" charset="0"/>
              </a:rPr>
              <a:t>Whole group interaction - </a:t>
            </a:r>
            <a:r>
              <a:rPr lang="en-GB">
                <a:latin typeface="Calibri" charset="0"/>
                <a:ea typeface="MS PGothic" charset="0"/>
                <a:cs typeface="MS PGothic" charset="0"/>
              </a:rPr>
              <a:t>Ask the teachers</a:t>
            </a:r>
            <a:r>
              <a:rPr lang="en-GB" i="1">
                <a:latin typeface="Calibri" charset="0"/>
                <a:ea typeface="MS PGothic" charset="0"/>
                <a:cs typeface="MS PGothic" charset="0"/>
              </a:rPr>
              <a:t> </a:t>
            </a:r>
            <a:r>
              <a:rPr lang="en-GB">
                <a:latin typeface="Calibri" charset="0"/>
                <a:ea typeface="MS PGothic" charset="0"/>
                <a:cs typeface="MS PGothic" charset="0"/>
              </a:rPr>
              <a:t>what they think the term motivation means. </a:t>
            </a:r>
          </a:p>
          <a:p>
            <a:pPr eaLnBrk="1" hangingPunct="1">
              <a:spcBef>
                <a:spcPct val="0"/>
              </a:spcBef>
            </a:pPr>
            <a:endParaRPr lang="en-GB">
              <a:latin typeface="Calibri" charset="0"/>
              <a:ea typeface="MS PGothic" charset="0"/>
              <a:cs typeface="MS PGothic" charset="0"/>
            </a:endParaRPr>
          </a:p>
          <a:p>
            <a:pPr eaLnBrk="1" hangingPunct="1">
              <a:spcBef>
                <a:spcPct val="0"/>
              </a:spcBef>
            </a:pPr>
            <a:r>
              <a:rPr lang="en-GB">
                <a:latin typeface="Calibri" charset="0"/>
                <a:ea typeface="MS PGothic" charset="0"/>
                <a:cs typeface="MS PGothic" charset="0"/>
              </a:rPr>
              <a:t>Motivation is what causes us to act or not act. Drive to strive, the </a:t>
            </a:r>
            <a:r>
              <a:rPr lang="en-GB" i="1">
                <a:latin typeface="Calibri" charset="0"/>
                <a:ea typeface="MS PGothic" charset="0"/>
                <a:cs typeface="MS PGothic" charset="0"/>
              </a:rPr>
              <a:t>why </a:t>
            </a:r>
            <a:r>
              <a:rPr lang="en-GB">
                <a:latin typeface="Calibri" charset="0"/>
                <a:ea typeface="MS PGothic" charset="0"/>
                <a:cs typeface="MS PGothic" charset="0"/>
              </a:rPr>
              <a:t>of our behaviour. Why do we participate in PE? Motivation is reflected in how pupils’ behave, how they think, how they feel about PE.</a:t>
            </a:r>
          </a:p>
          <a:p>
            <a:pPr eaLnBrk="1" hangingPunct="1">
              <a:spcBef>
                <a:spcPct val="0"/>
              </a:spcBef>
            </a:pPr>
            <a:endParaRPr lang="en-GB" b="1" u="sng">
              <a:latin typeface="Calibri" charset="0"/>
              <a:ea typeface="MS PGothic" charset="0"/>
              <a:cs typeface="MS PGothic" charset="0"/>
            </a:endParaRPr>
          </a:p>
        </p:txBody>
      </p:sp>
      <p:sp>
        <p:nvSpPr>
          <p:cNvPr id="5529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F2444EA6-D7CF-7846-A834-8EB88E18EE89}" type="slidenum">
              <a:rPr lang="en-GB" sz="1200"/>
              <a:pPr eaLnBrk="1" hangingPunct="1"/>
              <a:t>5</a:t>
            </a:fld>
            <a:endParaRPr lang="en-GB" sz="1200"/>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7"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5298"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latin typeface="Calibri" charset="0"/>
                <a:ea typeface="MS PGothic" charset="0"/>
                <a:cs typeface="MS PGothic" charset="0"/>
              </a:rPr>
              <a:t>Motivation is a term we use a lot...as teachers, referring to pupils (e.g., So and so is really motivated).  </a:t>
            </a:r>
          </a:p>
          <a:p>
            <a:pPr eaLnBrk="1" hangingPunct="1">
              <a:spcBef>
                <a:spcPct val="0"/>
              </a:spcBef>
            </a:pPr>
            <a:endParaRPr lang="en-GB">
              <a:latin typeface="Calibri" charset="0"/>
              <a:ea typeface="MS PGothic" charset="0"/>
              <a:cs typeface="MS PGothic" charset="0"/>
            </a:endParaRPr>
          </a:p>
          <a:p>
            <a:pPr eaLnBrk="1" hangingPunct="1">
              <a:spcBef>
                <a:spcPct val="0"/>
              </a:spcBef>
            </a:pPr>
            <a:r>
              <a:rPr lang="en-GB">
                <a:latin typeface="Calibri" charset="0"/>
                <a:ea typeface="MS PGothic" charset="0"/>
                <a:cs typeface="MS PGothic" charset="0"/>
              </a:rPr>
              <a:t>The concept of motivation is not always well understood. It is more complicated concept than first meets the eye.</a:t>
            </a:r>
          </a:p>
          <a:p>
            <a:pPr eaLnBrk="1" hangingPunct="1">
              <a:spcBef>
                <a:spcPct val="0"/>
              </a:spcBef>
            </a:pPr>
            <a:endParaRPr lang="en-GB">
              <a:latin typeface="Calibri" charset="0"/>
              <a:ea typeface="MS PGothic" charset="0"/>
              <a:cs typeface="MS PGothic" charset="0"/>
            </a:endParaRPr>
          </a:p>
          <a:p>
            <a:pPr eaLnBrk="1" hangingPunct="1">
              <a:spcBef>
                <a:spcPct val="0"/>
              </a:spcBef>
            </a:pPr>
            <a:r>
              <a:rPr lang="en-GB" i="1" u="sng">
                <a:latin typeface="Calibri" charset="0"/>
                <a:ea typeface="MS PGothic" charset="0"/>
                <a:cs typeface="MS PGothic" charset="0"/>
              </a:rPr>
              <a:t>Whole group interaction - </a:t>
            </a:r>
            <a:r>
              <a:rPr lang="en-GB">
                <a:latin typeface="Calibri" charset="0"/>
                <a:ea typeface="MS PGothic" charset="0"/>
                <a:cs typeface="MS PGothic" charset="0"/>
              </a:rPr>
              <a:t>Ask the teachers</a:t>
            </a:r>
            <a:r>
              <a:rPr lang="en-GB" i="1">
                <a:latin typeface="Calibri" charset="0"/>
                <a:ea typeface="MS PGothic" charset="0"/>
                <a:cs typeface="MS PGothic" charset="0"/>
              </a:rPr>
              <a:t> </a:t>
            </a:r>
            <a:r>
              <a:rPr lang="en-GB">
                <a:latin typeface="Calibri" charset="0"/>
                <a:ea typeface="MS PGothic" charset="0"/>
                <a:cs typeface="MS PGothic" charset="0"/>
              </a:rPr>
              <a:t>what they think the term motivation means. </a:t>
            </a:r>
          </a:p>
          <a:p>
            <a:pPr eaLnBrk="1" hangingPunct="1">
              <a:spcBef>
                <a:spcPct val="0"/>
              </a:spcBef>
            </a:pPr>
            <a:endParaRPr lang="en-GB">
              <a:latin typeface="Calibri" charset="0"/>
              <a:ea typeface="MS PGothic" charset="0"/>
              <a:cs typeface="MS PGothic" charset="0"/>
            </a:endParaRPr>
          </a:p>
          <a:p>
            <a:pPr eaLnBrk="1" hangingPunct="1">
              <a:spcBef>
                <a:spcPct val="0"/>
              </a:spcBef>
            </a:pPr>
            <a:r>
              <a:rPr lang="en-GB">
                <a:latin typeface="Calibri" charset="0"/>
                <a:ea typeface="MS PGothic" charset="0"/>
                <a:cs typeface="MS PGothic" charset="0"/>
              </a:rPr>
              <a:t>Motivation is what causes us to act or not act. Drive to strive, the </a:t>
            </a:r>
            <a:r>
              <a:rPr lang="en-GB" i="1">
                <a:latin typeface="Calibri" charset="0"/>
                <a:ea typeface="MS PGothic" charset="0"/>
                <a:cs typeface="MS PGothic" charset="0"/>
              </a:rPr>
              <a:t>why </a:t>
            </a:r>
            <a:r>
              <a:rPr lang="en-GB">
                <a:latin typeface="Calibri" charset="0"/>
                <a:ea typeface="MS PGothic" charset="0"/>
                <a:cs typeface="MS PGothic" charset="0"/>
              </a:rPr>
              <a:t>of our behaviour. Why do we participate in PE? Motivation is reflected in how pupils’ behave, how they think, how they feel about PE.</a:t>
            </a:r>
          </a:p>
          <a:p>
            <a:pPr eaLnBrk="1" hangingPunct="1">
              <a:spcBef>
                <a:spcPct val="0"/>
              </a:spcBef>
            </a:pPr>
            <a:endParaRPr lang="en-GB" b="1" u="sng">
              <a:latin typeface="Calibri" charset="0"/>
              <a:ea typeface="MS PGothic" charset="0"/>
              <a:cs typeface="MS PGothic" charset="0"/>
            </a:endParaRPr>
          </a:p>
        </p:txBody>
      </p:sp>
      <p:sp>
        <p:nvSpPr>
          <p:cNvPr id="55299"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F2444EA6-D7CF-7846-A834-8EB88E18EE89}" type="slidenum">
              <a:rPr lang="en-GB" sz="1200"/>
              <a:pPr eaLnBrk="1" hangingPunct="1"/>
              <a:t>6</a:t>
            </a:fld>
            <a:endParaRPr lang="en-GB" sz="1200"/>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734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i="1">
                <a:latin typeface="Calibri" charset="0"/>
                <a:ea typeface="MS PGothic" charset="0"/>
                <a:cs typeface="MS PGothic" charset="0"/>
              </a:rPr>
              <a:t>Quantity</a:t>
            </a:r>
            <a:r>
              <a:rPr lang="en-GB">
                <a:latin typeface="Calibri" charset="0"/>
                <a:ea typeface="MS PGothic" charset="0"/>
                <a:cs typeface="MS PGothic" charset="0"/>
              </a:rPr>
              <a:t> is often the component of motivation we typically refer to/capture when we use this word. We might describe a pupil being high or low in motivation, based on what we see in recent classes.</a:t>
            </a:r>
          </a:p>
          <a:p>
            <a:pPr eaLnBrk="1" hangingPunct="1">
              <a:lnSpc>
                <a:spcPct val="90000"/>
              </a:lnSpc>
              <a:spcBef>
                <a:spcPct val="0"/>
              </a:spcBef>
            </a:pPr>
            <a:r>
              <a:rPr lang="en-GB">
                <a:latin typeface="Calibri" charset="0"/>
                <a:ea typeface="MS PGothic" charset="0"/>
                <a:cs typeface="MS PGothic" charset="0"/>
              </a:rPr>
              <a:t> </a:t>
            </a:r>
          </a:p>
          <a:p>
            <a:pPr eaLnBrk="1" hangingPunct="1">
              <a:lnSpc>
                <a:spcPct val="90000"/>
              </a:lnSpc>
              <a:spcBef>
                <a:spcPct val="0"/>
              </a:spcBef>
            </a:pPr>
            <a:r>
              <a:rPr lang="en-GB" i="1">
                <a:latin typeface="Calibri" charset="0"/>
                <a:ea typeface="MS PGothic" charset="0"/>
                <a:cs typeface="MS PGothic" charset="0"/>
              </a:rPr>
              <a:t>(Give example of high motivation and low motivation)</a:t>
            </a:r>
            <a:r>
              <a:rPr lang="en-GB">
                <a:latin typeface="Calibri" charset="0"/>
                <a:ea typeface="MS PGothic" charset="0"/>
                <a:cs typeface="MS PGothic" charset="0"/>
              </a:rPr>
              <a:t>…e.g., little Paul has been performing well recently, and is trying hard is all his lessons. He’s into the activities, being active in class - therefore we might consider him highly motivated.</a:t>
            </a:r>
          </a:p>
          <a:p>
            <a:pPr eaLnBrk="1" hangingPunct="1">
              <a:lnSpc>
                <a:spcPct val="90000"/>
              </a:lnSpc>
              <a:spcBef>
                <a:spcPct val="0"/>
              </a:spcBef>
            </a:pPr>
            <a:endParaRPr lang="en-GB">
              <a:latin typeface="Calibri" charset="0"/>
              <a:ea typeface="MS PGothic" charset="0"/>
              <a:cs typeface="MS PGothic" charset="0"/>
            </a:endParaRPr>
          </a:p>
          <a:p>
            <a:pPr eaLnBrk="1" hangingPunct="1">
              <a:lnSpc>
                <a:spcPct val="90000"/>
              </a:lnSpc>
              <a:spcBef>
                <a:spcPct val="0"/>
              </a:spcBef>
            </a:pPr>
            <a:r>
              <a:rPr lang="en-GB">
                <a:latin typeface="Calibri" charset="0"/>
                <a:ea typeface="MS PGothic" charset="0"/>
                <a:cs typeface="MS PGothic" charset="0"/>
              </a:rPr>
              <a:t>But what we ‘see’ at any moment in time might not tell the whole story. Just because we can see that the pupil has high motivation right now, we do not know whether this highly motivated child is motivated because he is enjoying PE. What we see right now in terms of performance does not tell us whether the pupil is developing a life long interest in sport/physical activity. When all we can see is how much motivation there is, we do not know how the pupil thinks and feels about PE and what effect the experience of PE is having on the young pupil in question. In other words, knowing “how much” motivation one has does not tell us anything about </a:t>
            </a:r>
            <a:r>
              <a:rPr lang="en-GB" i="1">
                <a:latin typeface="Calibri" charset="0"/>
                <a:ea typeface="MS PGothic" charset="0"/>
                <a:cs typeface="MS PGothic" charset="0"/>
              </a:rPr>
              <a:t>why </a:t>
            </a:r>
            <a:r>
              <a:rPr lang="en-GB">
                <a:latin typeface="Calibri" charset="0"/>
                <a:ea typeface="MS PGothic" charset="0"/>
                <a:cs typeface="MS PGothic" charset="0"/>
              </a:rPr>
              <a:t>that pupil is motivated.</a:t>
            </a:r>
          </a:p>
          <a:p>
            <a:pPr eaLnBrk="1" hangingPunct="1">
              <a:lnSpc>
                <a:spcPct val="90000"/>
              </a:lnSpc>
              <a:spcBef>
                <a:spcPct val="0"/>
              </a:spcBef>
            </a:pPr>
            <a:endParaRPr lang="en-GB">
              <a:latin typeface="Calibri" charset="0"/>
              <a:ea typeface="MS PGothic" charset="0"/>
              <a:cs typeface="MS PGothic" charset="0"/>
            </a:endParaRPr>
          </a:p>
          <a:p>
            <a:pPr eaLnBrk="1" hangingPunct="1">
              <a:lnSpc>
                <a:spcPct val="90000"/>
              </a:lnSpc>
              <a:spcBef>
                <a:spcPct val="0"/>
              </a:spcBef>
            </a:pPr>
            <a:r>
              <a:rPr lang="en-GB">
                <a:latin typeface="Calibri" charset="0"/>
                <a:ea typeface="MS PGothic" charset="0"/>
                <a:cs typeface="MS PGothic" charset="0"/>
              </a:rPr>
              <a:t>Returning to our example - Little Paul is performing well and engaged in all the activities……....not because he enjoys it but because he feels anxious about letting his parents down OR because the only thing that matters to him is winning, being the star pupil, etc . So, he does have high motivation but perhaps we would not consider this to be good “quality motivation”.</a:t>
            </a:r>
          </a:p>
          <a:p>
            <a:pPr eaLnBrk="1" hangingPunct="1">
              <a:lnSpc>
                <a:spcPct val="90000"/>
              </a:lnSpc>
              <a:spcBef>
                <a:spcPct val="0"/>
              </a:spcBef>
            </a:pPr>
            <a:endParaRPr lang="en-GB">
              <a:latin typeface="Calibri" charset="0"/>
              <a:ea typeface="MS PGothic" charset="0"/>
              <a:cs typeface="MS PGothic" charset="0"/>
            </a:endParaRPr>
          </a:p>
          <a:p>
            <a:pPr eaLnBrk="1" hangingPunct="1">
              <a:lnSpc>
                <a:spcPct val="90000"/>
              </a:lnSpc>
              <a:spcBef>
                <a:spcPct val="0"/>
              </a:spcBef>
            </a:pPr>
            <a:r>
              <a:rPr lang="en-GB">
                <a:latin typeface="Calibri" charset="0"/>
                <a:ea typeface="MS PGothic" charset="0"/>
                <a:cs typeface="MS PGothic" charset="0"/>
              </a:rPr>
              <a:t>Just because someone (like little Paul) has quantity (a lot) of motivation, this doesn’t mean they have quality of motivation. </a:t>
            </a:r>
          </a:p>
        </p:txBody>
      </p:sp>
      <p:sp>
        <p:nvSpPr>
          <p:cNvPr id="5734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E2333307-3DAD-F34A-9FEA-7E9B32B832A6}" type="slidenum">
              <a:rPr lang="en-GB" sz="1200"/>
              <a:pPr eaLnBrk="1" hangingPunct="1"/>
              <a:t>7</a:t>
            </a:fld>
            <a:endParaRPr lang="en-GB" sz="1200"/>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5"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7346"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90000"/>
              </a:lnSpc>
              <a:spcBef>
                <a:spcPct val="0"/>
              </a:spcBef>
            </a:pPr>
            <a:r>
              <a:rPr lang="en-GB" i="1">
                <a:latin typeface="Calibri" charset="0"/>
                <a:ea typeface="MS PGothic" charset="0"/>
                <a:cs typeface="MS PGothic" charset="0"/>
              </a:rPr>
              <a:t>Quantity</a:t>
            </a:r>
            <a:r>
              <a:rPr lang="en-GB">
                <a:latin typeface="Calibri" charset="0"/>
                <a:ea typeface="MS PGothic" charset="0"/>
                <a:cs typeface="MS PGothic" charset="0"/>
              </a:rPr>
              <a:t> is often the component of motivation we typically refer to/capture when we use this word. We might describe a pupil being high or low in motivation, based on what we see in recent classes.</a:t>
            </a:r>
          </a:p>
          <a:p>
            <a:pPr eaLnBrk="1" hangingPunct="1">
              <a:lnSpc>
                <a:spcPct val="90000"/>
              </a:lnSpc>
              <a:spcBef>
                <a:spcPct val="0"/>
              </a:spcBef>
            </a:pPr>
            <a:r>
              <a:rPr lang="en-GB">
                <a:latin typeface="Calibri" charset="0"/>
                <a:ea typeface="MS PGothic" charset="0"/>
                <a:cs typeface="MS PGothic" charset="0"/>
              </a:rPr>
              <a:t> </a:t>
            </a:r>
          </a:p>
          <a:p>
            <a:pPr eaLnBrk="1" hangingPunct="1">
              <a:lnSpc>
                <a:spcPct val="90000"/>
              </a:lnSpc>
              <a:spcBef>
                <a:spcPct val="0"/>
              </a:spcBef>
            </a:pPr>
            <a:r>
              <a:rPr lang="en-GB" i="1">
                <a:latin typeface="Calibri" charset="0"/>
                <a:ea typeface="MS PGothic" charset="0"/>
                <a:cs typeface="MS PGothic" charset="0"/>
              </a:rPr>
              <a:t>(Give example of high motivation and low motivation)</a:t>
            </a:r>
            <a:r>
              <a:rPr lang="en-GB">
                <a:latin typeface="Calibri" charset="0"/>
                <a:ea typeface="MS PGothic" charset="0"/>
                <a:cs typeface="MS PGothic" charset="0"/>
              </a:rPr>
              <a:t>…e.g., little Paul has been performing well recently, and is trying hard is all his lessons. He’s into the activities, being active in class - therefore we might consider him highly motivated.</a:t>
            </a:r>
          </a:p>
          <a:p>
            <a:pPr eaLnBrk="1" hangingPunct="1">
              <a:lnSpc>
                <a:spcPct val="90000"/>
              </a:lnSpc>
              <a:spcBef>
                <a:spcPct val="0"/>
              </a:spcBef>
            </a:pPr>
            <a:endParaRPr lang="en-GB">
              <a:latin typeface="Calibri" charset="0"/>
              <a:ea typeface="MS PGothic" charset="0"/>
              <a:cs typeface="MS PGothic" charset="0"/>
            </a:endParaRPr>
          </a:p>
          <a:p>
            <a:pPr eaLnBrk="1" hangingPunct="1">
              <a:lnSpc>
                <a:spcPct val="90000"/>
              </a:lnSpc>
              <a:spcBef>
                <a:spcPct val="0"/>
              </a:spcBef>
            </a:pPr>
            <a:r>
              <a:rPr lang="en-GB">
                <a:latin typeface="Calibri" charset="0"/>
                <a:ea typeface="MS PGothic" charset="0"/>
                <a:cs typeface="MS PGothic" charset="0"/>
              </a:rPr>
              <a:t>But what we ‘see’ at any moment in time might not tell the whole story. Just because we can see that the pupil has high motivation right now, we do not know whether this highly motivated child is motivated because he is enjoying PE. What we see right now in terms of performance does not tell us whether the pupil is developing a life long interest in sport/physical activity. When all we can see is how much motivation there is, we do not know how the pupil thinks and feels about PE and what effect the experience of PE is having on the young pupil in question. In other words, knowing “how much” motivation one has does not tell us anything about </a:t>
            </a:r>
            <a:r>
              <a:rPr lang="en-GB" i="1">
                <a:latin typeface="Calibri" charset="0"/>
                <a:ea typeface="MS PGothic" charset="0"/>
                <a:cs typeface="MS PGothic" charset="0"/>
              </a:rPr>
              <a:t>why </a:t>
            </a:r>
            <a:r>
              <a:rPr lang="en-GB">
                <a:latin typeface="Calibri" charset="0"/>
                <a:ea typeface="MS PGothic" charset="0"/>
                <a:cs typeface="MS PGothic" charset="0"/>
              </a:rPr>
              <a:t>that pupil is motivated.</a:t>
            </a:r>
          </a:p>
          <a:p>
            <a:pPr eaLnBrk="1" hangingPunct="1">
              <a:lnSpc>
                <a:spcPct val="90000"/>
              </a:lnSpc>
              <a:spcBef>
                <a:spcPct val="0"/>
              </a:spcBef>
            </a:pPr>
            <a:endParaRPr lang="en-GB">
              <a:latin typeface="Calibri" charset="0"/>
              <a:ea typeface="MS PGothic" charset="0"/>
              <a:cs typeface="MS PGothic" charset="0"/>
            </a:endParaRPr>
          </a:p>
          <a:p>
            <a:pPr eaLnBrk="1" hangingPunct="1">
              <a:lnSpc>
                <a:spcPct val="90000"/>
              </a:lnSpc>
              <a:spcBef>
                <a:spcPct val="0"/>
              </a:spcBef>
            </a:pPr>
            <a:r>
              <a:rPr lang="en-GB">
                <a:latin typeface="Calibri" charset="0"/>
                <a:ea typeface="MS PGothic" charset="0"/>
                <a:cs typeface="MS PGothic" charset="0"/>
              </a:rPr>
              <a:t>Returning to our example - Little Paul is performing well and engaged in all the activities……....not because he enjoys it but because he feels anxious about letting his parents down OR because the only thing that matters to him is winning, being the star pupil, etc . So, he does have high motivation but perhaps we would not consider this to be good “quality motivation”.</a:t>
            </a:r>
          </a:p>
          <a:p>
            <a:pPr eaLnBrk="1" hangingPunct="1">
              <a:lnSpc>
                <a:spcPct val="90000"/>
              </a:lnSpc>
              <a:spcBef>
                <a:spcPct val="0"/>
              </a:spcBef>
            </a:pPr>
            <a:endParaRPr lang="en-GB">
              <a:latin typeface="Calibri" charset="0"/>
              <a:ea typeface="MS PGothic" charset="0"/>
              <a:cs typeface="MS PGothic" charset="0"/>
            </a:endParaRPr>
          </a:p>
          <a:p>
            <a:pPr eaLnBrk="1" hangingPunct="1">
              <a:lnSpc>
                <a:spcPct val="90000"/>
              </a:lnSpc>
              <a:spcBef>
                <a:spcPct val="0"/>
              </a:spcBef>
            </a:pPr>
            <a:r>
              <a:rPr lang="en-GB">
                <a:latin typeface="Calibri" charset="0"/>
                <a:ea typeface="MS PGothic" charset="0"/>
                <a:cs typeface="MS PGothic" charset="0"/>
              </a:rPr>
              <a:t>Just because someone (like little Paul) has quantity (a lot) of motivation, this doesn’t mean they have quality of motivation. </a:t>
            </a:r>
          </a:p>
        </p:txBody>
      </p:sp>
      <p:sp>
        <p:nvSpPr>
          <p:cNvPr id="57347"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E2333307-3DAD-F34A-9FEA-7E9B32B832A6}" type="slidenum">
              <a:rPr lang="en-GB" sz="1200"/>
              <a:pPr eaLnBrk="1" hangingPunct="1"/>
              <a:t>8</a:t>
            </a:fld>
            <a:endParaRPr lang="en-GB" sz="1200"/>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939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solidFill>
                  <a:srgbClr val="000000"/>
                </a:solidFill>
                <a:latin typeface="Calibri" charset="0"/>
                <a:ea typeface="MS PGothic" charset="0"/>
                <a:cs typeface="MS PGothic" charset="0"/>
              </a:rPr>
              <a:t>In other words, when we can see that a pupil is performing OK and seems to be ‘into it’, we may only be seeing the tip of the iceberg.</a:t>
            </a:r>
          </a:p>
        </p:txBody>
      </p:sp>
      <p:sp>
        <p:nvSpPr>
          <p:cNvPr id="5939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EEA57D8B-52AE-BD45-8EFF-DF67CC37C377}" type="slidenum">
              <a:rPr lang="en-GB" sz="1200"/>
              <a:pPr eaLnBrk="1" hangingPunct="1"/>
              <a:t>9</a:t>
            </a:fld>
            <a:endParaRPr lang="en-GB" sz="1200"/>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3"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59394"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spcBef>
                <a:spcPct val="0"/>
              </a:spcBef>
            </a:pPr>
            <a:r>
              <a:rPr lang="en-GB">
                <a:solidFill>
                  <a:srgbClr val="000000"/>
                </a:solidFill>
                <a:latin typeface="Calibri" charset="0"/>
                <a:ea typeface="MS PGothic" charset="0"/>
                <a:cs typeface="MS PGothic" charset="0"/>
              </a:rPr>
              <a:t>In other words, when we can see that a pupil is performing OK and seems to be ‘into it’, we may only be seeing the tip of the iceberg.</a:t>
            </a:r>
          </a:p>
        </p:txBody>
      </p:sp>
      <p:sp>
        <p:nvSpPr>
          <p:cNvPr id="59395"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EEA57D8B-52AE-BD45-8EFF-DF67CC37C377}" type="slidenum">
              <a:rPr lang="en-GB" sz="1200"/>
              <a:pPr eaLnBrk="1" hangingPunct="1"/>
              <a:t>10</a:t>
            </a:fld>
            <a:endParaRPr lang="en-GB" sz="1200"/>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14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US" sz="1100">
                <a:latin typeface="Calibri" charset="0"/>
                <a:ea typeface="MS PGothic" charset="0"/>
                <a:cs typeface="MS PGothic" charset="0"/>
              </a:rPr>
              <a:t>Like the part of an iceberg that is visible above the water, considering quantity (how much) motivation a pupil has gives only a small glimpse of the whole picture. There is a lot we cannot see… </a:t>
            </a:r>
            <a:r>
              <a:rPr lang="en-GB" sz="1100">
                <a:latin typeface="Calibri" charset="0"/>
                <a:ea typeface="MS PGothic" charset="0"/>
                <a:cs typeface="MS PGothic" charset="0"/>
              </a:rPr>
              <a:t> </a:t>
            </a:r>
          </a:p>
          <a:p>
            <a:pPr eaLnBrk="1" hangingPunct="1">
              <a:lnSpc>
                <a:spcPct val="80000"/>
              </a:lnSpc>
            </a:pPr>
            <a:endParaRPr lang="en-GB" sz="1100">
              <a:latin typeface="Calibri" charset="0"/>
              <a:ea typeface="MS PGothic" charset="0"/>
              <a:cs typeface="MS PGothic" charset="0"/>
            </a:endParaRPr>
          </a:p>
          <a:p>
            <a:pPr eaLnBrk="1" hangingPunct="1">
              <a:lnSpc>
                <a:spcPct val="80000"/>
              </a:lnSpc>
            </a:pPr>
            <a:r>
              <a:rPr lang="en-GB" sz="1100">
                <a:latin typeface="Calibri" charset="0"/>
                <a:ea typeface="MS PGothic" charset="0"/>
                <a:cs typeface="MS PGothic" charset="0"/>
              </a:rPr>
              <a:t>When we think about the quality of a pupils’ motivation we are thinking about differences in </a:t>
            </a:r>
            <a:r>
              <a:rPr lang="en-GB" sz="1100" u="sng">
                <a:latin typeface="Calibri" charset="0"/>
                <a:ea typeface="MS PGothic" charset="0"/>
                <a:cs typeface="MS PGothic" charset="0"/>
              </a:rPr>
              <a:t>why</a:t>
            </a:r>
            <a:r>
              <a:rPr lang="en-GB" sz="1100" i="1">
                <a:latin typeface="Calibri" charset="0"/>
                <a:ea typeface="MS PGothic" charset="0"/>
                <a:cs typeface="MS PGothic" charset="0"/>
              </a:rPr>
              <a:t> </a:t>
            </a:r>
            <a:r>
              <a:rPr lang="en-GB" sz="1100">
                <a:latin typeface="Calibri" charset="0"/>
                <a:ea typeface="MS PGothic" charset="0"/>
                <a:cs typeface="MS PGothic" charset="0"/>
              </a:rPr>
              <a:t>he/she tries hard or not. </a:t>
            </a:r>
            <a:r>
              <a:rPr lang="en-GB" sz="2200">
                <a:solidFill>
                  <a:schemeClr val="bg1"/>
                </a:solidFill>
                <a:latin typeface="Calibri" charset="0"/>
                <a:ea typeface="MS PGothic" charset="0"/>
                <a:cs typeface="MS PGothic" charset="0"/>
              </a:rPr>
              <a:t>Does little Paul “play” because he wants to/enjoys PE? OR....Does he do PE because he would feel guilty if he didn’t/feels he </a:t>
            </a:r>
            <a:r>
              <a:rPr lang="en-GB" sz="2200" i="1">
                <a:solidFill>
                  <a:schemeClr val="bg1"/>
                </a:solidFill>
                <a:latin typeface="Calibri" charset="0"/>
                <a:ea typeface="MS PGothic" charset="0"/>
                <a:cs typeface="MS PGothic" charset="0"/>
              </a:rPr>
              <a:t>must</a:t>
            </a:r>
            <a:r>
              <a:rPr lang="en-GB" sz="2200">
                <a:solidFill>
                  <a:schemeClr val="bg1"/>
                </a:solidFill>
                <a:latin typeface="Calibri" charset="0"/>
                <a:ea typeface="MS PGothic" charset="0"/>
                <a:cs typeface="MS PGothic" charset="0"/>
              </a:rPr>
              <a:t>? We can still see that little Paul seems to be highly motivated, but as a teacher, this does not seem like the quality of motivation I would like for my pupils…. Perhaps the same for you? Differences in the quality of each pupils’ motivation are associated with other important differences between pupils.... And these things we may not be able to see. </a:t>
            </a:r>
          </a:p>
          <a:p>
            <a:pPr eaLnBrk="1" hangingPunct="1">
              <a:lnSpc>
                <a:spcPct val="80000"/>
              </a:lnSpc>
              <a:buFontTx/>
              <a:buChar char="•"/>
            </a:pPr>
            <a:endParaRPr lang="en-GB" sz="1100">
              <a:latin typeface="Calibri" charset="0"/>
              <a:ea typeface="MS PGothic" charset="0"/>
              <a:cs typeface="MS PGothic" charset="0"/>
            </a:endParaRPr>
          </a:p>
          <a:p>
            <a:pPr eaLnBrk="1" hangingPunct="1">
              <a:lnSpc>
                <a:spcPct val="80000"/>
              </a:lnSpc>
              <a:spcBef>
                <a:spcPct val="0"/>
              </a:spcBef>
            </a:pPr>
            <a:endParaRPr lang="en-GB" sz="1100">
              <a:latin typeface="Calibri" charset="0"/>
              <a:ea typeface="MS PGothic" charset="0"/>
              <a:cs typeface="MS PGothic" charset="0"/>
            </a:endParaRPr>
          </a:p>
          <a:p>
            <a:pPr eaLnBrk="1" hangingPunct="1">
              <a:lnSpc>
                <a:spcPct val="80000"/>
              </a:lnSpc>
              <a:spcBef>
                <a:spcPct val="0"/>
              </a:spcBef>
            </a:pPr>
            <a:endParaRPr lang="en-GB" sz="1100">
              <a:latin typeface="Calibri" charset="0"/>
              <a:ea typeface="MS PGothic" charset="0"/>
              <a:cs typeface="MS PGothic" charset="0"/>
            </a:endParaRPr>
          </a:p>
        </p:txBody>
      </p:sp>
      <p:sp>
        <p:nvSpPr>
          <p:cNvPr id="614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9A626BF0-701A-034D-8C9C-C4F6DEF7A2A2}" type="slidenum">
              <a:rPr lang="en-GB" sz="1200"/>
              <a:pPr eaLnBrk="1" hangingPunct="1"/>
              <a:t>11</a:t>
            </a:fld>
            <a:endParaRPr lang="en-GB" sz="1200"/>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1" name="Slide Image Placeholder 1"/>
          <p:cNvSpPr>
            <a:spLocks noGrp="1" noRot="1" noChangeAspect="1" noTextEdit="1"/>
          </p:cNvSpPr>
          <p:nvPr>
            <p:ph type="sldImg"/>
          </p:nvPr>
        </p:nvSpPr>
        <p:spPr bwMode="auto">
          <a:noFill/>
          <a:ln>
            <a:solidFill>
              <a:srgbClr val="000000"/>
            </a:solidFill>
            <a:miter lim="800000"/>
            <a:headEnd/>
            <a:tailEnd/>
          </a:ln>
          <a:extLst>
            <a:ext uri="{909E8E84-426E-40dd-AFC4-6F175D3DCCD1}">
              <a14:hiddenFill xmlns:a14="http://schemas.microsoft.com/office/drawing/2010/main">
                <a:solidFill>
                  <a:srgbClr val="FFFFFF"/>
                </a:solidFill>
              </a14:hiddenFill>
            </a:ext>
            <a:ext uri="{FAA26D3D-D897-4be2-8F04-BA451C77F1D7}">
              <ma14:placeholderFlag xmlns:ma14="http://schemas.microsoft.com/office/mac/drawingml/2011/main" val="1"/>
            </a:ext>
          </a:extLst>
        </p:spPr>
      </p:sp>
      <p:sp>
        <p:nvSpPr>
          <p:cNvPr id="61442" name="Notes Placeholder 2"/>
          <p:cNvSpPr>
            <a:spLocks noGrp="1"/>
          </p:cNvSpPr>
          <p:nvPr>
            <p:ph type="body" idx="1"/>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lnSpc>
                <a:spcPct val="80000"/>
              </a:lnSpc>
            </a:pPr>
            <a:r>
              <a:rPr lang="en-US" sz="1100">
                <a:latin typeface="Calibri" charset="0"/>
                <a:ea typeface="MS PGothic" charset="0"/>
                <a:cs typeface="MS PGothic" charset="0"/>
              </a:rPr>
              <a:t>Like the part of an iceberg that is visible above the water, considering quantity (how much) motivation a pupil has gives only a small glimpse of the whole picture. There is a lot we cannot see… </a:t>
            </a:r>
            <a:r>
              <a:rPr lang="en-GB" sz="1100">
                <a:latin typeface="Calibri" charset="0"/>
                <a:ea typeface="MS PGothic" charset="0"/>
                <a:cs typeface="MS PGothic" charset="0"/>
              </a:rPr>
              <a:t> </a:t>
            </a:r>
          </a:p>
          <a:p>
            <a:pPr eaLnBrk="1" hangingPunct="1">
              <a:lnSpc>
                <a:spcPct val="80000"/>
              </a:lnSpc>
            </a:pPr>
            <a:endParaRPr lang="en-GB" sz="1100">
              <a:latin typeface="Calibri" charset="0"/>
              <a:ea typeface="MS PGothic" charset="0"/>
              <a:cs typeface="MS PGothic" charset="0"/>
            </a:endParaRPr>
          </a:p>
          <a:p>
            <a:pPr eaLnBrk="1" hangingPunct="1">
              <a:lnSpc>
                <a:spcPct val="80000"/>
              </a:lnSpc>
            </a:pPr>
            <a:r>
              <a:rPr lang="en-GB" sz="1100">
                <a:latin typeface="Calibri" charset="0"/>
                <a:ea typeface="MS PGothic" charset="0"/>
                <a:cs typeface="MS PGothic" charset="0"/>
              </a:rPr>
              <a:t>When we think about the quality of a pupils’ motivation we are thinking about differences in </a:t>
            </a:r>
            <a:r>
              <a:rPr lang="en-GB" sz="1100" u="sng">
                <a:latin typeface="Calibri" charset="0"/>
                <a:ea typeface="MS PGothic" charset="0"/>
                <a:cs typeface="MS PGothic" charset="0"/>
              </a:rPr>
              <a:t>why</a:t>
            </a:r>
            <a:r>
              <a:rPr lang="en-GB" sz="1100" i="1">
                <a:latin typeface="Calibri" charset="0"/>
                <a:ea typeface="MS PGothic" charset="0"/>
                <a:cs typeface="MS PGothic" charset="0"/>
              </a:rPr>
              <a:t> </a:t>
            </a:r>
            <a:r>
              <a:rPr lang="en-GB" sz="1100">
                <a:latin typeface="Calibri" charset="0"/>
                <a:ea typeface="MS PGothic" charset="0"/>
                <a:cs typeface="MS PGothic" charset="0"/>
              </a:rPr>
              <a:t>he/she tries hard or not. </a:t>
            </a:r>
            <a:r>
              <a:rPr lang="en-GB" sz="2200">
                <a:solidFill>
                  <a:schemeClr val="bg1"/>
                </a:solidFill>
                <a:latin typeface="Calibri" charset="0"/>
                <a:ea typeface="MS PGothic" charset="0"/>
                <a:cs typeface="MS PGothic" charset="0"/>
              </a:rPr>
              <a:t>Does little Paul “play” because he wants to/enjoys PE? OR....Does he do PE because he would feel guilty if he didn’t/feels he </a:t>
            </a:r>
            <a:r>
              <a:rPr lang="en-GB" sz="2200" i="1">
                <a:solidFill>
                  <a:schemeClr val="bg1"/>
                </a:solidFill>
                <a:latin typeface="Calibri" charset="0"/>
                <a:ea typeface="MS PGothic" charset="0"/>
                <a:cs typeface="MS PGothic" charset="0"/>
              </a:rPr>
              <a:t>must</a:t>
            </a:r>
            <a:r>
              <a:rPr lang="en-GB" sz="2200">
                <a:solidFill>
                  <a:schemeClr val="bg1"/>
                </a:solidFill>
                <a:latin typeface="Calibri" charset="0"/>
                <a:ea typeface="MS PGothic" charset="0"/>
                <a:cs typeface="MS PGothic" charset="0"/>
              </a:rPr>
              <a:t>? We can still see that little Paul seems to be highly motivated, but as a teacher, this does not seem like the quality of motivation I would like for my pupils…. Perhaps the same for you? Differences in the quality of each pupils’ motivation are associated with other important differences between pupils.... And these things we may not be able to see. </a:t>
            </a:r>
          </a:p>
          <a:p>
            <a:pPr eaLnBrk="1" hangingPunct="1">
              <a:lnSpc>
                <a:spcPct val="80000"/>
              </a:lnSpc>
              <a:buFontTx/>
              <a:buChar char="•"/>
            </a:pPr>
            <a:endParaRPr lang="en-GB" sz="1100">
              <a:latin typeface="Calibri" charset="0"/>
              <a:ea typeface="MS PGothic" charset="0"/>
              <a:cs typeface="MS PGothic" charset="0"/>
            </a:endParaRPr>
          </a:p>
          <a:p>
            <a:pPr eaLnBrk="1" hangingPunct="1">
              <a:lnSpc>
                <a:spcPct val="80000"/>
              </a:lnSpc>
              <a:spcBef>
                <a:spcPct val="0"/>
              </a:spcBef>
            </a:pPr>
            <a:endParaRPr lang="en-GB" sz="1100">
              <a:latin typeface="Calibri" charset="0"/>
              <a:ea typeface="MS PGothic" charset="0"/>
              <a:cs typeface="MS PGothic" charset="0"/>
            </a:endParaRPr>
          </a:p>
          <a:p>
            <a:pPr eaLnBrk="1" hangingPunct="1">
              <a:lnSpc>
                <a:spcPct val="80000"/>
              </a:lnSpc>
              <a:spcBef>
                <a:spcPct val="0"/>
              </a:spcBef>
            </a:pPr>
            <a:endParaRPr lang="en-GB" sz="1100">
              <a:latin typeface="Calibri" charset="0"/>
              <a:ea typeface="MS PGothic" charset="0"/>
              <a:cs typeface="MS PGothic" charset="0"/>
            </a:endParaRPr>
          </a:p>
        </p:txBody>
      </p:sp>
      <p:sp>
        <p:nvSpPr>
          <p:cNvPr id="61443" name="Slide Number Placeholder 3"/>
          <p:cNvSpPr>
            <a:spLocks noGrp="1"/>
          </p:cNvSpPr>
          <p:nvPr>
            <p:ph type="sldNum" sz="quarter" idx="5"/>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fld id="{9A626BF0-701A-034D-8C9C-C4F6DEF7A2A2}" type="slidenum">
              <a:rPr lang="en-GB" sz="1200"/>
              <a:pPr eaLnBrk="1" hangingPunct="1"/>
              <a:t>12</a:t>
            </a:fld>
            <a:endParaRPr lang="en-GB" sz="1200"/>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cy-GB"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cy-GB" smtClean="0"/>
              <a:t>Click to edit Master subtitle style</a:t>
            </a:r>
            <a:endParaRPr lang="en-US"/>
          </a:p>
        </p:txBody>
      </p:sp>
      <p:sp>
        <p:nvSpPr>
          <p:cNvPr id="4" name="Date Placeholder 3"/>
          <p:cNvSpPr>
            <a:spLocks noGrp="1"/>
          </p:cNvSpPr>
          <p:nvPr>
            <p:ph type="dt" sz="half" idx="10"/>
          </p:nvPr>
        </p:nvSpPr>
        <p:spPr/>
        <p:txBody>
          <a:bodyPr/>
          <a:lstStyle/>
          <a:p>
            <a:fld id="{C3911692-08FD-EC48-BC12-59CE5970981F}" type="datetimeFigureOut">
              <a:rPr lang="en-US" smtClean="0"/>
              <a:t>16/02/15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34803514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idx="1"/>
          </p:nvPr>
        </p:nvSpPr>
        <p:spPr/>
        <p:txBody>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C3911692-08FD-EC48-BC12-59CE5970981F}" type="datetimeFigureOut">
              <a:rPr lang="en-US" smtClean="0"/>
              <a:t>16/02/15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1210724519"/>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cy-GB"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cy-GB" smtClean="0"/>
              <a:t>Click to edit Master text styles</a:t>
            </a:r>
          </a:p>
        </p:txBody>
      </p:sp>
      <p:sp>
        <p:nvSpPr>
          <p:cNvPr id="4" name="Date Placeholder 3"/>
          <p:cNvSpPr>
            <a:spLocks noGrp="1"/>
          </p:cNvSpPr>
          <p:nvPr>
            <p:ph type="dt" sz="half" idx="10"/>
          </p:nvPr>
        </p:nvSpPr>
        <p:spPr/>
        <p:txBody>
          <a:bodyPr/>
          <a:lstStyle/>
          <a:p>
            <a:fld id="{C3911692-08FD-EC48-BC12-59CE5970981F}" type="datetimeFigureOut">
              <a:rPr lang="en-US" smtClean="0"/>
              <a:t>16/02/15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2462975373"/>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Date Placeholder 4"/>
          <p:cNvSpPr>
            <a:spLocks noGrp="1"/>
          </p:cNvSpPr>
          <p:nvPr>
            <p:ph type="dt" sz="half" idx="10"/>
          </p:nvPr>
        </p:nvSpPr>
        <p:spPr/>
        <p:txBody>
          <a:bodyPr/>
          <a:lstStyle/>
          <a:p>
            <a:fld id="{C3911692-08FD-EC48-BC12-59CE5970981F}" type="datetimeFigureOut">
              <a:rPr lang="en-US" smtClean="0"/>
              <a:t>16/02/15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257012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cy-GB"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cy-GB"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7" name="Date Placeholder 6"/>
          <p:cNvSpPr>
            <a:spLocks noGrp="1"/>
          </p:cNvSpPr>
          <p:nvPr>
            <p:ph type="dt" sz="half" idx="10"/>
          </p:nvPr>
        </p:nvSpPr>
        <p:spPr/>
        <p:txBody>
          <a:bodyPr/>
          <a:lstStyle/>
          <a:p>
            <a:fld id="{C3911692-08FD-EC48-BC12-59CE5970981F}" type="datetimeFigureOut">
              <a:rPr lang="en-US" smtClean="0"/>
              <a:t>16/02/15</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33431432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Date Placeholder 2"/>
          <p:cNvSpPr>
            <a:spLocks noGrp="1"/>
          </p:cNvSpPr>
          <p:nvPr>
            <p:ph type="dt" sz="half" idx="10"/>
          </p:nvPr>
        </p:nvSpPr>
        <p:spPr/>
        <p:txBody>
          <a:bodyPr/>
          <a:lstStyle/>
          <a:p>
            <a:fld id="{C3911692-08FD-EC48-BC12-59CE5970981F}" type="datetimeFigureOut">
              <a:rPr lang="en-US" smtClean="0"/>
              <a:t>16/02/15</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1381100431"/>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3911692-08FD-EC48-BC12-59CE5970981F}" type="datetimeFigureOut">
              <a:rPr lang="en-US" smtClean="0"/>
              <a:t>16/02/15</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182921269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cy-GB"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C3911692-08FD-EC48-BC12-59CE5970981F}" type="datetimeFigureOut">
              <a:rPr lang="en-US" smtClean="0"/>
              <a:t>16/02/15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2405968022"/>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cy-GB"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cy-GB" smtClean="0"/>
              <a:t>Click to edit Master text styles</a:t>
            </a:r>
          </a:p>
        </p:txBody>
      </p:sp>
      <p:sp>
        <p:nvSpPr>
          <p:cNvPr id="5" name="Date Placeholder 4"/>
          <p:cNvSpPr>
            <a:spLocks noGrp="1"/>
          </p:cNvSpPr>
          <p:nvPr>
            <p:ph type="dt" sz="half" idx="10"/>
          </p:nvPr>
        </p:nvSpPr>
        <p:spPr/>
        <p:txBody>
          <a:bodyPr/>
          <a:lstStyle/>
          <a:p>
            <a:fld id="{C3911692-08FD-EC48-BC12-59CE5970981F}" type="datetimeFigureOut">
              <a:rPr lang="en-US" smtClean="0"/>
              <a:t>16/02/15</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1442562388"/>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cy-GB"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C3911692-08FD-EC48-BC12-59CE5970981F}" type="datetimeFigureOut">
              <a:rPr lang="en-US" smtClean="0"/>
              <a:t>16/02/15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107642276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cy-GB"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10"/>
          </p:nvPr>
        </p:nvSpPr>
        <p:spPr/>
        <p:txBody>
          <a:bodyPr/>
          <a:lstStyle/>
          <a:p>
            <a:fld id="{C3911692-08FD-EC48-BC12-59CE5970981F}" type="datetimeFigureOut">
              <a:rPr lang="en-US" smtClean="0"/>
              <a:t>16/02/15</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65998159-11A8-024B-A828-87008F26B23B}" type="slidenum">
              <a:rPr lang="en-US" smtClean="0"/>
              <a:t>‹#›</a:t>
            </a:fld>
            <a:endParaRPr lang="en-US"/>
          </a:p>
        </p:txBody>
      </p:sp>
    </p:spTree>
    <p:extLst>
      <p:ext uri="{BB962C8B-B14F-4D97-AF65-F5344CB8AC3E}">
        <p14:creationId xmlns:p14="http://schemas.microsoft.com/office/powerpoint/2010/main" val="44418336"/>
      </p:ext>
    </p:extLst>
  </p:cSld>
  <p:clrMapOvr>
    <a:masterClrMapping/>
  </p:clrMapOvr>
</p:sldLayout>
</file>

<file path=ppt/slideMasters/_rels/slideMaster1.xml.rels><?xml version="1.0" encoding="UTF-8" standalone="yes"?>
<Relationships xmlns="http://schemas.openxmlformats.org/package/2006/relationships"><Relationship Id="rId11" Type="http://schemas.openxmlformats.org/officeDocument/2006/relationships/slideLayout" Target="../slideLayouts/slideLayout11.xml"/><Relationship Id="rId12" Type="http://schemas.openxmlformats.org/officeDocument/2006/relationships/theme" Target="../theme/theme1.xml"/><Relationship Id="rId1" Type="http://schemas.openxmlformats.org/officeDocument/2006/relationships/slideLayout" Target="../slideLayouts/slideLayout1.xml"/><Relationship Id="rId2" Type="http://schemas.openxmlformats.org/officeDocument/2006/relationships/slideLayout" Target="../slideLayouts/slideLayout2.xml"/><Relationship Id="rId3" Type="http://schemas.openxmlformats.org/officeDocument/2006/relationships/slideLayout" Target="../slideLayouts/slideLayout3.xml"/><Relationship Id="rId4" Type="http://schemas.openxmlformats.org/officeDocument/2006/relationships/slideLayout" Target="../slideLayouts/slideLayout4.xml"/><Relationship Id="rId5" Type="http://schemas.openxmlformats.org/officeDocument/2006/relationships/slideLayout" Target="../slideLayouts/slideLayout5.xml"/><Relationship Id="rId6" Type="http://schemas.openxmlformats.org/officeDocument/2006/relationships/slideLayout" Target="../slideLayouts/slideLayout6.xml"/><Relationship Id="rId7" Type="http://schemas.openxmlformats.org/officeDocument/2006/relationships/slideLayout" Target="../slideLayouts/slideLayout7.xml"/><Relationship Id="rId8" Type="http://schemas.openxmlformats.org/officeDocument/2006/relationships/slideLayout" Target="../slideLayouts/slideLayout8.xml"/><Relationship Id="rId9" Type="http://schemas.openxmlformats.org/officeDocument/2006/relationships/slideLayout" Target="../slideLayouts/slideLayout9.xml"/><Relationship Id="rId10" Type="http://schemas.openxmlformats.org/officeDocument/2006/relationships/slideLayout" Target="../slideLayouts/slideLayout10.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cy-GB"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cy-GB" smtClean="0"/>
              <a:t>Click to edit Master text styles</a:t>
            </a:r>
          </a:p>
          <a:p>
            <a:pPr lvl="1"/>
            <a:r>
              <a:rPr lang="cy-GB" smtClean="0"/>
              <a:t>Second level</a:t>
            </a:r>
          </a:p>
          <a:p>
            <a:pPr lvl="2"/>
            <a:r>
              <a:rPr lang="cy-GB" smtClean="0"/>
              <a:t>Third level</a:t>
            </a:r>
          </a:p>
          <a:p>
            <a:pPr lvl="3"/>
            <a:r>
              <a:rPr lang="cy-GB" smtClean="0"/>
              <a:t>Fourth level</a:t>
            </a:r>
          </a:p>
          <a:p>
            <a:pPr lvl="4"/>
            <a:r>
              <a:rPr lang="cy-GB"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3911692-08FD-EC48-BC12-59CE5970981F}" type="datetimeFigureOut">
              <a:rPr lang="en-US" smtClean="0"/>
              <a:t>16/02/15</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65998159-11A8-024B-A828-87008F26B23B}" type="slidenum">
              <a:rPr lang="en-US" smtClean="0"/>
              <a:t>‹#›</a:t>
            </a:fld>
            <a:endParaRPr lang="en-US"/>
          </a:p>
        </p:txBody>
      </p:sp>
    </p:spTree>
    <p:extLst>
      <p:ext uri="{BB962C8B-B14F-4D97-AF65-F5344CB8AC3E}">
        <p14:creationId xmlns:p14="http://schemas.microsoft.com/office/powerpoint/2010/main" val="3220320307"/>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ctr" defTabSz="4572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457200" rtl="0" eaLnBrk="1" latinLnBrk="0" hangingPunct="1">
        <a:spcBef>
          <a:spcPct val="20000"/>
        </a:spcBef>
        <a:buFont typeface="Arial"/>
        <a:buChar char="•"/>
        <a:defRPr sz="3200" kern="1200">
          <a:solidFill>
            <a:schemeClr val="tx1"/>
          </a:solidFill>
          <a:latin typeface="+mn-lt"/>
          <a:ea typeface="+mn-ea"/>
          <a:cs typeface="+mn-cs"/>
        </a:defRPr>
      </a:lvl1pPr>
      <a:lvl2pPr marL="742950" indent="-285750" algn="l" defTabSz="457200" rtl="0" eaLnBrk="1" latinLnBrk="0" hangingPunct="1">
        <a:spcBef>
          <a:spcPct val="20000"/>
        </a:spcBef>
        <a:buFont typeface="Arial"/>
        <a:buChar char="–"/>
        <a:defRPr sz="2800" kern="1200">
          <a:solidFill>
            <a:schemeClr val="tx1"/>
          </a:solidFill>
          <a:latin typeface="+mn-lt"/>
          <a:ea typeface="+mn-ea"/>
          <a:cs typeface="+mn-cs"/>
        </a:defRPr>
      </a:lvl2pPr>
      <a:lvl3pPr marL="1143000" indent="-228600" algn="l" defTabSz="457200" rtl="0" eaLnBrk="1" latinLnBrk="0" hangingPunct="1">
        <a:spcBef>
          <a:spcPct val="20000"/>
        </a:spcBef>
        <a:buFont typeface="Arial"/>
        <a:buChar char="•"/>
        <a:defRPr sz="2400" kern="1200">
          <a:solidFill>
            <a:schemeClr val="tx1"/>
          </a:solidFill>
          <a:latin typeface="+mn-lt"/>
          <a:ea typeface="+mn-ea"/>
          <a:cs typeface="+mn-cs"/>
        </a:defRPr>
      </a:lvl3pPr>
      <a:lvl4pPr marL="1600200" indent="-228600" algn="l" defTabSz="457200" rtl="0" eaLnBrk="1" latinLnBrk="0" hangingPunct="1">
        <a:spcBef>
          <a:spcPct val="20000"/>
        </a:spcBef>
        <a:buFont typeface="Arial"/>
        <a:buChar char="–"/>
        <a:defRPr sz="2000" kern="1200">
          <a:solidFill>
            <a:schemeClr val="tx1"/>
          </a:solidFill>
          <a:latin typeface="+mn-lt"/>
          <a:ea typeface="+mn-ea"/>
          <a:cs typeface="+mn-cs"/>
        </a:defRPr>
      </a:lvl4pPr>
      <a:lvl5pPr marL="2057400" indent="-228600" algn="l" defTabSz="457200" rtl="0" eaLnBrk="1" latinLnBrk="0" hangingPunct="1">
        <a:spcBef>
          <a:spcPct val="20000"/>
        </a:spcBef>
        <a:buFont typeface="Arial"/>
        <a:buChar char="»"/>
        <a:defRPr sz="2000" kern="1200">
          <a:solidFill>
            <a:schemeClr val="tx1"/>
          </a:solidFill>
          <a:latin typeface="+mn-lt"/>
          <a:ea typeface="+mn-ea"/>
          <a:cs typeface="+mn-cs"/>
        </a:defRPr>
      </a:lvl5pPr>
      <a:lvl6pPr marL="2514600" indent="-228600" algn="l" defTabSz="457200" rtl="0" eaLnBrk="1" latinLnBrk="0" hangingPunct="1">
        <a:spcBef>
          <a:spcPct val="20000"/>
        </a:spcBef>
        <a:buFont typeface="Arial"/>
        <a:buChar char="•"/>
        <a:defRPr sz="2000" kern="1200">
          <a:solidFill>
            <a:schemeClr val="tx1"/>
          </a:solidFill>
          <a:latin typeface="+mn-lt"/>
          <a:ea typeface="+mn-ea"/>
          <a:cs typeface="+mn-cs"/>
        </a:defRPr>
      </a:lvl6pPr>
      <a:lvl7pPr marL="2971800" indent="-228600" algn="l" defTabSz="457200" rtl="0" eaLnBrk="1" latinLnBrk="0" hangingPunct="1">
        <a:spcBef>
          <a:spcPct val="20000"/>
        </a:spcBef>
        <a:buFont typeface="Arial"/>
        <a:buChar char="•"/>
        <a:defRPr sz="2000" kern="1200">
          <a:solidFill>
            <a:schemeClr val="tx1"/>
          </a:solidFill>
          <a:latin typeface="+mn-lt"/>
          <a:ea typeface="+mn-ea"/>
          <a:cs typeface="+mn-cs"/>
        </a:defRPr>
      </a:lvl7pPr>
      <a:lvl8pPr marL="3429000" indent="-228600" algn="l" defTabSz="457200" rtl="0" eaLnBrk="1" latinLnBrk="0" hangingPunct="1">
        <a:spcBef>
          <a:spcPct val="20000"/>
        </a:spcBef>
        <a:buFont typeface="Arial"/>
        <a:buChar char="•"/>
        <a:defRPr sz="2000" kern="1200">
          <a:solidFill>
            <a:schemeClr val="tx1"/>
          </a:solidFill>
          <a:latin typeface="+mn-lt"/>
          <a:ea typeface="+mn-ea"/>
          <a:cs typeface="+mn-cs"/>
        </a:defRPr>
      </a:lvl8pPr>
      <a:lvl9pPr marL="3886200" indent="-228600" algn="l" defTabSz="457200" rtl="0" eaLnBrk="1" latinLnBrk="0" hangingPunct="1">
        <a:spcBef>
          <a:spcPct val="20000"/>
        </a:spcBef>
        <a:buFont typeface="Arial"/>
        <a:buChar char="•"/>
        <a:defRPr sz="2000" kern="1200">
          <a:solidFill>
            <a:schemeClr val="tx1"/>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 Id="rId2" Type="http://schemas.openxmlformats.org/officeDocument/2006/relationships/image" Target="../media/image1.jpeg"/><Relationship Id="rId3" Type="http://schemas.microsoft.com/office/2007/relationships/hdphoto" Target="../media/hdphoto1.wdp"/></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1.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2.xml"/></Relationships>
</file>

<file path=ppt/slides/_rels/slide7.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1" Type="http://schemas.openxmlformats.org/officeDocument/2006/relationships/slideLayout" Target="../slideLayouts/slideLayout2.xml"/><Relationship Id="rId2" Type="http://schemas.openxmlformats.org/officeDocument/2006/relationships/notesSlide" Target="../notesSlides/notesSlide3.xml"/></Relationships>
</file>

<file path=ppt/slides/_rels/slide8.xml.rels><?xml version="1.0" encoding="UTF-8" standalone="yes"?>
<Relationships xmlns="http://schemas.openxmlformats.org/package/2006/relationships"><Relationship Id="rId3" Type="http://schemas.openxmlformats.org/officeDocument/2006/relationships/image" Target="../media/image2.jpeg"/><Relationship Id="rId4" Type="http://schemas.openxmlformats.org/officeDocument/2006/relationships/image" Target="../media/image3.jpeg"/><Relationship Id="rId1" Type="http://schemas.openxmlformats.org/officeDocument/2006/relationships/slideLayout" Target="../slideLayouts/slideLayout2.xml"/><Relationship Id="rId2" Type="http://schemas.openxmlformats.org/officeDocument/2006/relationships/notesSlide" Target="../notesSlides/notesSlide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5.xml"/><Relationship Id="rId3" Type="http://schemas.openxmlformats.org/officeDocument/2006/relationships/image" Target="../media/image4.jpeg"/></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6.xml"/><Relationship Id="rId3" Type="http://schemas.openxmlformats.org/officeDocument/2006/relationships/image" Target="../media/image4.jpeg"/></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7.xml"/><Relationship Id="rId3" Type="http://schemas.openxmlformats.org/officeDocument/2006/relationships/image" Target="../media/image4.jpeg"/></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notesSlide" Target="../notesSlides/notesSlide8.xml"/><Relationship Id="rId3" Type="http://schemas.openxmlformats.org/officeDocument/2006/relationships/image" Target="../media/image4.jpeg"/></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6.xml"/><Relationship Id="rId2" Type="http://schemas.openxmlformats.org/officeDocument/2006/relationships/image" Target="../media/image5.jpg"/></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 Id="rId2" Type="http://schemas.openxmlformats.org/officeDocument/2006/relationships/hyperlink" Target="http://www.selfdetermination.org" TargetMode="Externa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6206013520_4ae02c9413_b.jpg"/>
          <p:cNvPicPr>
            <a:picLocks noChangeAspect="1"/>
          </p:cNvPicPr>
          <p:nvPr/>
        </p:nvPicPr>
        <p:blipFill>
          <a:blip r:embed="rId2">
            <a:alphaModFix/>
            <a:grayscl/>
            <a:extLst>
              <a:ext uri="{BEBA8EAE-BF5A-486C-A8C5-ECC9F3942E4B}">
                <a14:imgProps xmlns:a14="http://schemas.microsoft.com/office/drawing/2010/main">
                  <a14:imgLayer r:embed="rId3">
                    <a14:imgEffect>
                      <a14:brightnessContrast bright="-2000" contrast="-2000"/>
                    </a14:imgEffect>
                  </a14:imgLayer>
                </a14:imgProps>
              </a:ext>
              <a:ext uri="{28A0092B-C50C-407E-A947-70E740481C1C}">
                <a14:useLocalDpi xmlns:a14="http://schemas.microsoft.com/office/drawing/2010/main" val="0"/>
              </a:ext>
            </a:extLst>
          </a:blip>
          <a:stretch>
            <a:fillRect/>
          </a:stretch>
        </p:blipFill>
        <p:spPr>
          <a:xfrm>
            <a:off x="-598714" y="0"/>
            <a:ext cx="10418410" cy="6918476"/>
          </a:xfrm>
          <a:prstGeom prst="rect">
            <a:avLst/>
          </a:prstGeom>
        </p:spPr>
      </p:pic>
      <p:sp>
        <p:nvSpPr>
          <p:cNvPr id="2" name="Title 1"/>
          <p:cNvSpPr>
            <a:spLocks noGrp="1"/>
          </p:cNvSpPr>
          <p:nvPr>
            <p:ph type="ctrTitle"/>
          </p:nvPr>
        </p:nvSpPr>
        <p:spPr>
          <a:xfrm>
            <a:off x="435252" y="4378854"/>
            <a:ext cx="3864428" cy="1470025"/>
          </a:xfrm>
        </p:spPr>
        <p:txBody>
          <a:bodyPr>
            <a:normAutofit fontScale="90000"/>
          </a:bodyPr>
          <a:lstStyle/>
          <a:p>
            <a:r>
              <a:rPr lang="en-US"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Motivation:</a:t>
            </a:r>
            <a:r>
              <a:rPr lang="en-US" sz="36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a:t>
            </a:r>
            <a:br>
              <a:rPr lang="en-US" sz="36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br>
            <a:r>
              <a:rPr lang="en-US" sz="36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A Self Determination Approach</a:t>
            </a:r>
            <a:endParaRPr lang="en-US" sz="36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3" name="Subtitle 2"/>
          <p:cNvSpPr>
            <a:spLocks noGrp="1"/>
          </p:cNvSpPr>
          <p:nvPr>
            <p:ph type="subTitle" idx="1"/>
          </p:nvPr>
        </p:nvSpPr>
        <p:spPr>
          <a:xfrm>
            <a:off x="1167190" y="6412745"/>
            <a:ext cx="2367466" cy="562430"/>
          </a:xfrm>
        </p:spPr>
        <p:txBody>
          <a:bodyPr>
            <a:normAutofit/>
          </a:bodyPr>
          <a:lstStyle/>
          <a:p>
            <a:r>
              <a:rPr lang="en-US" sz="2000" b="1" dirty="0" err="1"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Mr</a:t>
            </a:r>
            <a:r>
              <a:rPr lang="en-US" sz="2000" b="1" dirty="0" smtClean="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rPr>
              <a:t> Dylan Blain</a:t>
            </a:r>
            <a:endParaRPr lang="en-US" sz="2000" b="1" dirty="0">
              <a:ln w="12700">
                <a:solidFill>
                  <a:schemeClr val="tx2">
                    <a:satMod val="155000"/>
                  </a:schemeClr>
                </a:solidFill>
                <a:prstDash val="solid"/>
              </a:ln>
              <a:solidFill>
                <a:schemeClr val="bg2">
                  <a:tint val="85000"/>
                  <a:satMod val="155000"/>
                </a:schemeClr>
              </a:solidFill>
              <a:effectLst>
                <a:outerShdw blurRad="41275" dist="20320" dir="1800000" algn="tl" rotWithShape="0">
                  <a:srgbClr val="000000">
                    <a:alpha val="40000"/>
                  </a:srgbClr>
                </a:outerShdw>
              </a:effectLst>
            </a:endParaRPr>
          </a:p>
        </p:txBody>
      </p:sp>
      <p:sp>
        <p:nvSpPr>
          <p:cNvPr id="4" name="Rectangle 3"/>
          <p:cNvSpPr/>
          <p:nvPr/>
        </p:nvSpPr>
        <p:spPr>
          <a:xfrm>
            <a:off x="7755232" y="6642556"/>
            <a:ext cx="1264188" cy="215444"/>
          </a:xfrm>
          <a:prstGeom prst="rect">
            <a:avLst/>
          </a:prstGeom>
        </p:spPr>
        <p:txBody>
          <a:bodyPr wrap="none">
            <a:spAutoFit/>
          </a:bodyPr>
          <a:lstStyle/>
          <a:p>
            <a:r>
              <a:rPr lang="en-US" sz="800" dirty="0" smtClean="0">
                <a:solidFill>
                  <a:srgbClr val="FFFFFF"/>
                </a:solidFill>
              </a:rPr>
              <a:t>Image: USAG</a:t>
            </a:r>
            <a:r>
              <a:rPr lang="en-US" sz="800" dirty="0">
                <a:solidFill>
                  <a:srgbClr val="FFFFFF"/>
                </a:solidFill>
              </a:rPr>
              <a:t>- Humphreys </a:t>
            </a:r>
          </a:p>
        </p:txBody>
      </p:sp>
    </p:spTree>
    <p:extLst>
      <p:ext uri="{BB962C8B-B14F-4D97-AF65-F5344CB8AC3E}">
        <p14:creationId xmlns:p14="http://schemas.microsoft.com/office/powerpoint/2010/main" val="662677831"/>
      </p:ext>
    </p:extLst>
  </p:cSld>
  <p:clrMapOvr>
    <a:masterClrMapping/>
  </p:clrMapOvr>
  <p:timing>
    <p:tnLst>
      <p:par>
        <p:cTn xmlns:p14="http://schemas.microsoft.com/office/powerpoint/2010/mai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3765178" y="2794000"/>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Motivation</a:t>
            </a:r>
            <a:endParaRPr lang="en-US" dirty="0"/>
          </a:p>
        </p:txBody>
      </p:sp>
      <p:sp>
        <p:nvSpPr>
          <p:cNvPr id="5" name="Alternate Process 4"/>
          <p:cNvSpPr/>
          <p:nvPr/>
        </p:nvSpPr>
        <p:spPr>
          <a:xfrm>
            <a:off x="6950637"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Outcomes</a:t>
            </a:r>
            <a:endParaRPr lang="en-US" dirty="0"/>
          </a:p>
        </p:txBody>
      </p:sp>
      <p:sp>
        <p:nvSpPr>
          <p:cNvPr id="6" name="Alternate Process 5"/>
          <p:cNvSpPr/>
          <p:nvPr/>
        </p:nvSpPr>
        <p:spPr>
          <a:xfrm>
            <a:off x="603625"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Climate Created by Coach</a:t>
            </a:r>
            <a:endParaRPr lang="en-US" dirty="0"/>
          </a:p>
        </p:txBody>
      </p:sp>
      <p:sp>
        <p:nvSpPr>
          <p:cNvPr id="7" name="Right Arrow 6"/>
          <p:cNvSpPr/>
          <p:nvPr/>
        </p:nvSpPr>
        <p:spPr>
          <a:xfrm>
            <a:off x="2540000" y="3302000"/>
            <a:ext cx="971176"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ight Arrow 7"/>
          <p:cNvSpPr/>
          <p:nvPr/>
        </p:nvSpPr>
        <p:spPr>
          <a:xfrm>
            <a:off x="5755341" y="3302000"/>
            <a:ext cx="971176"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93752842"/>
      </p:ext>
    </p:extLst>
  </p:cSld>
  <p:clrMapOvr>
    <a:masterClrMapping/>
  </p:clrMapOvr>
  <p:timing>
    <p:tnLst>
      <p:par>
        <p:cTn xmlns:p14="http://schemas.microsoft.com/office/powerpoint/2010/mai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3765178" y="2794000"/>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Motivation</a:t>
            </a:r>
            <a:endParaRPr lang="en-US" dirty="0"/>
          </a:p>
        </p:txBody>
      </p:sp>
      <p:sp>
        <p:nvSpPr>
          <p:cNvPr id="5" name="Alternate Process 4"/>
          <p:cNvSpPr/>
          <p:nvPr/>
        </p:nvSpPr>
        <p:spPr>
          <a:xfrm>
            <a:off x="6950637"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Outcomes</a:t>
            </a:r>
            <a:endParaRPr lang="en-US" dirty="0"/>
          </a:p>
        </p:txBody>
      </p:sp>
      <p:sp>
        <p:nvSpPr>
          <p:cNvPr id="6" name="Alternate Process 5"/>
          <p:cNvSpPr/>
          <p:nvPr/>
        </p:nvSpPr>
        <p:spPr>
          <a:xfrm>
            <a:off x="603625"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Climate Created by Coach</a:t>
            </a:r>
            <a:endParaRPr lang="en-US" dirty="0"/>
          </a:p>
        </p:txBody>
      </p:sp>
      <p:sp>
        <p:nvSpPr>
          <p:cNvPr id="7" name="Right Arrow 6"/>
          <p:cNvSpPr/>
          <p:nvPr/>
        </p:nvSpPr>
        <p:spPr>
          <a:xfrm>
            <a:off x="2540000" y="3302000"/>
            <a:ext cx="254000"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8" name="Right Arrow 7"/>
          <p:cNvSpPr/>
          <p:nvPr/>
        </p:nvSpPr>
        <p:spPr>
          <a:xfrm>
            <a:off x="5755341" y="3302000"/>
            <a:ext cx="971176"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TextBox 1"/>
          <p:cNvSpPr txBox="1"/>
          <p:nvPr/>
        </p:nvSpPr>
        <p:spPr>
          <a:xfrm>
            <a:off x="2540000" y="2883984"/>
            <a:ext cx="928843" cy="1015663"/>
          </a:xfrm>
          <a:prstGeom prst="rect">
            <a:avLst/>
          </a:prstGeom>
          <a:noFill/>
        </p:spPr>
        <p:txBody>
          <a:bodyPr wrap="square" rtlCol="0">
            <a:spAutoFit/>
          </a:bodyPr>
          <a:lstStyle/>
          <a:p>
            <a:pPr algn="ctr"/>
            <a:r>
              <a:rPr lang="en-US" sz="6000" dirty="0" smtClean="0"/>
              <a:t>?</a:t>
            </a:r>
            <a:endParaRPr lang="en-US" sz="6000" dirty="0"/>
          </a:p>
        </p:txBody>
      </p:sp>
      <p:sp>
        <p:nvSpPr>
          <p:cNvPr id="9" name="Right Arrow 8"/>
          <p:cNvSpPr/>
          <p:nvPr/>
        </p:nvSpPr>
        <p:spPr>
          <a:xfrm>
            <a:off x="3260876" y="3302000"/>
            <a:ext cx="254000"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3010676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Plan</a:t>
            </a:r>
            <a:endParaRPr lang="en-US" dirty="0"/>
          </a:p>
        </p:txBody>
      </p:sp>
      <p:sp>
        <p:nvSpPr>
          <p:cNvPr id="3" name="Content Placeholder 2"/>
          <p:cNvSpPr>
            <a:spLocks noGrp="1"/>
          </p:cNvSpPr>
          <p:nvPr>
            <p:ph idx="1"/>
          </p:nvPr>
        </p:nvSpPr>
        <p:spPr/>
        <p:txBody>
          <a:bodyPr/>
          <a:lstStyle/>
          <a:p>
            <a:r>
              <a:rPr lang="en-US" dirty="0" smtClean="0"/>
              <a:t>What is Motivation</a:t>
            </a:r>
          </a:p>
          <a:p>
            <a:r>
              <a:rPr lang="en-US" dirty="0" smtClean="0"/>
              <a:t>Intrinsic Motivation</a:t>
            </a:r>
          </a:p>
          <a:p>
            <a:pPr lvl="1"/>
            <a:r>
              <a:rPr lang="en-US" dirty="0" smtClean="0"/>
              <a:t>Cognitive Evaluation Theory</a:t>
            </a:r>
          </a:p>
          <a:p>
            <a:r>
              <a:rPr lang="en-US" dirty="0" smtClean="0"/>
              <a:t>Extrinsic Motivation</a:t>
            </a:r>
          </a:p>
          <a:p>
            <a:pPr lvl="1"/>
            <a:r>
              <a:rPr lang="en-US" dirty="0" smtClean="0"/>
              <a:t>Organismic Integration Theory</a:t>
            </a:r>
          </a:p>
          <a:p>
            <a:r>
              <a:rPr lang="en-US" dirty="0" smtClean="0"/>
              <a:t>Basic Psychological Needs</a:t>
            </a:r>
          </a:p>
          <a:p>
            <a:pPr lvl="1"/>
            <a:r>
              <a:rPr lang="en-US" dirty="0" smtClean="0"/>
              <a:t>Need support/thwarting</a:t>
            </a:r>
          </a:p>
          <a:p>
            <a:r>
              <a:rPr lang="en-US" dirty="0" smtClean="0"/>
              <a:t>The Coaching Climate (Practical Application)</a:t>
            </a:r>
          </a:p>
          <a:p>
            <a:pPr lvl="1"/>
            <a:endParaRPr lang="en-US" dirty="0" smtClean="0"/>
          </a:p>
          <a:p>
            <a:pPr lvl="1"/>
            <a:endParaRPr lang="en-US" dirty="0"/>
          </a:p>
        </p:txBody>
      </p:sp>
    </p:spTree>
    <p:extLst>
      <p:ext uri="{BB962C8B-B14F-4D97-AF65-F5344CB8AC3E}">
        <p14:creationId xmlns:p14="http://schemas.microsoft.com/office/powerpoint/2010/main" val="1315507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5"/>
          <p:cNvSpPr>
            <a:spLocks noChangeArrowheads="1"/>
          </p:cNvSpPr>
          <p:nvPr/>
        </p:nvSpPr>
        <p:spPr bwMode="auto">
          <a:xfrm>
            <a:off x="2110605" y="492363"/>
            <a:ext cx="4914669" cy="541961"/>
          </a:xfrm>
          <a:prstGeom prst="rect">
            <a:avLst/>
          </a:prstGeom>
          <a:noFill/>
          <a:ln w="9525">
            <a:noFill/>
            <a:miter lim="800000"/>
            <a:headEnd/>
            <a:tailEnd/>
          </a:ln>
          <a:effectLst>
            <a:outerShdw blurRad="50800" dist="38100" dir="2700000">
              <a:srgbClr val="000000">
                <a:alpha val="43000"/>
              </a:srgbClr>
            </a:outerShdw>
          </a:effectLst>
        </p:spPr>
        <p:txBody>
          <a:bodyPr wrap="none" lIns="64281" tIns="32140" rIns="64281" bIns="32140">
            <a:spAutoFit/>
            <a:scene3d>
              <a:camera prst="orthographicFront"/>
              <a:lightRig rig="soft" dir="t">
                <a:rot lat="0" lon="0" rev="10800000"/>
              </a:lightRig>
            </a:scene3d>
            <a:sp3d>
              <a:bevelT w="27940" h="12700"/>
              <a:contourClr>
                <a:srgbClr val="DDDDDD"/>
              </a:contourClr>
            </a:sp3d>
          </a:bodyPr>
          <a:lstStyle/>
          <a:p>
            <a:pPr algn="ctr">
              <a:defRPr/>
            </a:pPr>
            <a:r>
              <a:rPr lang="en-GB"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WHAT IS MOTIVATION?</a:t>
            </a:r>
            <a:endParaRPr lang="en-US"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endParaRPr>
          </a:p>
        </p:txBody>
      </p:sp>
    </p:spTree>
    <p:extLst>
      <p:ext uri="{BB962C8B-B14F-4D97-AF65-F5344CB8AC3E}">
        <p14:creationId xmlns:p14="http://schemas.microsoft.com/office/powerpoint/2010/main" val="3612020996"/>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1746" name="Rectangle 5"/>
          <p:cNvSpPr>
            <a:spLocks noChangeArrowheads="1"/>
          </p:cNvSpPr>
          <p:nvPr/>
        </p:nvSpPr>
        <p:spPr bwMode="auto">
          <a:xfrm>
            <a:off x="2110605" y="492363"/>
            <a:ext cx="4914669" cy="541961"/>
          </a:xfrm>
          <a:prstGeom prst="rect">
            <a:avLst/>
          </a:prstGeom>
          <a:noFill/>
          <a:ln w="9525">
            <a:noFill/>
            <a:miter lim="800000"/>
            <a:headEnd/>
            <a:tailEnd/>
          </a:ln>
          <a:effectLst>
            <a:outerShdw blurRad="50800" dist="38100" dir="2700000">
              <a:srgbClr val="000000">
                <a:alpha val="43000"/>
              </a:srgbClr>
            </a:outerShdw>
          </a:effectLst>
        </p:spPr>
        <p:txBody>
          <a:bodyPr wrap="none" lIns="64281" tIns="32140" rIns="64281" bIns="32140">
            <a:spAutoFit/>
            <a:scene3d>
              <a:camera prst="orthographicFront"/>
              <a:lightRig rig="soft" dir="t">
                <a:rot lat="0" lon="0" rev="10800000"/>
              </a:lightRig>
            </a:scene3d>
            <a:sp3d>
              <a:bevelT w="27940" h="12700"/>
              <a:contourClr>
                <a:srgbClr val="DDDDDD"/>
              </a:contourClr>
            </a:sp3d>
          </a:bodyPr>
          <a:lstStyle/>
          <a:p>
            <a:pPr algn="ctr">
              <a:defRPr/>
            </a:pPr>
            <a:r>
              <a:rPr lang="en-GB"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WHAT IS MOTIVATION?</a:t>
            </a:r>
            <a:endParaRPr lang="en-US"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endParaRPr>
          </a:p>
        </p:txBody>
      </p:sp>
      <p:sp>
        <p:nvSpPr>
          <p:cNvPr id="7" name="TextBox 5"/>
          <p:cNvSpPr txBox="1">
            <a:spLocks noChangeArrowheads="1"/>
          </p:cNvSpPr>
          <p:nvPr/>
        </p:nvSpPr>
        <p:spPr bwMode="auto">
          <a:xfrm>
            <a:off x="1358952" y="2969380"/>
            <a:ext cx="6377714" cy="191156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lIns="64281" tIns="32140" rIns="64281" bIns="32140">
            <a:spAutoFit/>
          </a:bodyPr>
          <a:lstStyle>
            <a:lvl1pPr eaLnBrk="0" hangingPunct="0">
              <a:tabLst>
                <a:tab pos="276225" algn="l"/>
              </a:tabLst>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tabLst>
                <a:tab pos="276225" algn="l"/>
              </a:tabLst>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tabLst>
                <a:tab pos="276225" algn="l"/>
              </a:tabLst>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tabLst>
                <a:tab pos="276225" algn="l"/>
              </a:tabLst>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tabLst>
                <a:tab pos="276225" algn="l"/>
              </a:tabLst>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tabLst>
                <a:tab pos="276225" algn="l"/>
              </a:tabLs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tabLst>
                <a:tab pos="276225" algn="l"/>
              </a:tabLs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tabLst>
                <a:tab pos="276225" algn="l"/>
              </a:tabLs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tabLst>
                <a:tab pos="276225" algn="l"/>
              </a:tabLst>
              <a:defRPr sz="4300">
                <a:solidFill>
                  <a:srgbClr val="000000"/>
                </a:solidFill>
                <a:latin typeface="Gill Sans" charset="0"/>
                <a:ea typeface="ヒラギノ角ゴ ProN W3" charset="0"/>
                <a:cs typeface="ヒラギノ角ゴ ProN W3" charset="0"/>
                <a:sym typeface="Gill Sans" charset="0"/>
              </a:defRPr>
            </a:lvl9pPr>
          </a:lstStyle>
          <a:p>
            <a:pPr eaLnBrk="1" hangingPunct="1">
              <a:buClr>
                <a:schemeClr val="bg1"/>
              </a:buClr>
            </a:pPr>
            <a:r>
              <a:rPr lang="en-GB" sz="2000" dirty="0" smtClean="0">
                <a:latin typeface="Arial" charset="0"/>
                <a:cs typeface="Arial" charset="0"/>
              </a:rPr>
              <a:t>The </a:t>
            </a:r>
            <a:r>
              <a:rPr lang="en-GB" sz="2000" dirty="0">
                <a:latin typeface="Arial" charset="0"/>
                <a:cs typeface="Arial" charset="0"/>
              </a:rPr>
              <a:t>word ‘motivate’ means ‘</a:t>
            </a:r>
            <a:r>
              <a:rPr lang="en-GB" sz="2000" dirty="0" smtClean="0">
                <a:latin typeface="Arial" charset="0"/>
                <a:cs typeface="Arial" charset="0"/>
              </a:rPr>
              <a:t>to move</a:t>
            </a:r>
            <a:r>
              <a:rPr lang="en-GB" sz="2000" dirty="0">
                <a:latin typeface="Arial" charset="0"/>
                <a:cs typeface="Arial" charset="0"/>
              </a:rPr>
              <a:t>’</a:t>
            </a:r>
          </a:p>
          <a:p>
            <a:pPr eaLnBrk="1" hangingPunct="1">
              <a:buClr>
                <a:schemeClr val="bg1"/>
              </a:buClr>
            </a:pPr>
            <a:endParaRPr lang="en-GB" sz="2000" dirty="0" smtClean="0">
              <a:latin typeface="Arial" charset="0"/>
              <a:cs typeface="Arial" charset="0"/>
            </a:endParaRPr>
          </a:p>
          <a:p>
            <a:pPr eaLnBrk="1" hangingPunct="1">
              <a:buClr>
                <a:schemeClr val="bg1"/>
              </a:buClr>
            </a:pPr>
            <a:r>
              <a:rPr lang="en-GB" sz="2000" dirty="0" smtClean="0">
                <a:latin typeface="Arial" charset="0"/>
                <a:cs typeface="Arial" charset="0"/>
              </a:rPr>
              <a:t>The </a:t>
            </a:r>
            <a:r>
              <a:rPr lang="en-GB" sz="2000" dirty="0">
                <a:latin typeface="Arial" charset="0"/>
                <a:cs typeface="Arial" charset="0"/>
              </a:rPr>
              <a:t>“why” of participation</a:t>
            </a:r>
          </a:p>
          <a:p>
            <a:pPr eaLnBrk="1" hangingPunct="1">
              <a:buClr>
                <a:schemeClr val="bg1"/>
              </a:buClr>
            </a:pPr>
            <a:endParaRPr lang="en-US" sz="2000" dirty="0" smtClean="0">
              <a:latin typeface="Arial" charset="0"/>
              <a:cs typeface="Arial" charset="0"/>
            </a:endParaRPr>
          </a:p>
          <a:p>
            <a:pPr eaLnBrk="1" hangingPunct="1">
              <a:buClr>
                <a:schemeClr val="bg1"/>
              </a:buClr>
            </a:pPr>
            <a:r>
              <a:rPr lang="en-US" sz="2000" dirty="0" smtClean="0">
                <a:latin typeface="Arial" charset="0"/>
                <a:cs typeface="Arial" charset="0"/>
              </a:rPr>
              <a:t>Reflected </a:t>
            </a:r>
            <a:r>
              <a:rPr lang="en-US" sz="2000" dirty="0">
                <a:latin typeface="Arial" charset="0"/>
                <a:cs typeface="Arial" charset="0"/>
              </a:rPr>
              <a:t>in how pupils behave, think and 	feel about participation in PE and school  	sport</a:t>
            </a:r>
          </a:p>
        </p:txBody>
      </p:sp>
    </p:spTree>
    <p:extLst>
      <p:ext uri="{BB962C8B-B14F-4D97-AF65-F5344CB8AC3E}">
        <p14:creationId xmlns:p14="http://schemas.microsoft.com/office/powerpoint/2010/main" val="83137606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Line 9"/>
          <p:cNvSpPr>
            <a:spLocks noChangeShapeType="1"/>
          </p:cNvSpPr>
          <p:nvPr/>
        </p:nvSpPr>
        <p:spPr bwMode="auto">
          <a:xfrm>
            <a:off x="1658689" y="2625329"/>
            <a:ext cx="0" cy="3365376"/>
          </a:xfrm>
          <a:prstGeom prst="line">
            <a:avLst/>
          </a:prstGeom>
          <a:noFill/>
          <a:ln w="57150">
            <a:solidFill>
              <a:schemeClr val="bg2"/>
            </a:solidFill>
            <a:round/>
            <a:headEnd/>
            <a:tailEnd/>
          </a:ln>
          <a:extLst>
            <a:ext uri="{909E8E84-426E-40dd-AFC4-6F175D3DCCD1}">
              <a14:hiddenFill xmlns:a14="http://schemas.microsoft.com/office/drawing/2010/main">
                <a:noFill/>
              </a14:hiddenFill>
            </a:ext>
          </a:extLst>
        </p:spPr>
        <p:txBody>
          <a:bodyPr lIns="64281" tIns="32140" rIns="64281" bIns="32140"/>
          <a:lstStyle/>
          <a:p>
            <a:endParaRPr lang="en-US"/>
          </a:p>
        </p:txBody>
      </p:sp>
      <p:sp>
        <p:nvSpPr>
          <p:cNvPr id="56322" name="Text Box 10"/>
          <p:cNvSpPr txBox="1">
            <a:spLocks noChangeArrowheads="1"/>
          </p:cNvSpPr>
          <p:nvPr/>
        </p:nvSpPr>
        <p:spPr bwMode="auto">
          <a:xfrm>
            <a:off x="292447" y="3155529"/>
            <a:ext cx="1121792" cy="54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3100" b="1">
                <a:solidFill>
                  <a:srgbClr val="30A5A6"/>
                </a:solidFill>
                <a:latin typeface="Arial" charset="0"/>
                <a:cs typeface="Arial" charset="0"/>
              </a:rPr>
              <a:t>HIGH</a:t>
            </a:r>
          </a:p>
        </p:txBody>
      </p:sp>
      <p:sp>
        <p:nvSpPr>
          <p:cNvPr id="56323" name="Text Box 11"/>
          <p:cNvSpPr txBox="1">
            <a:spLocks noChangeArrowheads="1"/>
          </p:cNvSpPr>
          <p:nvPr/>
        </p:nvSpPr>
        <p:spPr bwMode="auto">
          <a:xfrm>
            <a:off x="319236" y="5048623"/>
            <a:ext cx="1067098" cy="54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3100" b="1">
                <a:solidFill>
                  <a:srgbClr val="30A5A6"/>
                </a:solidFill>
                <a:latin typeface="Arial" charset="0"/>
                <a:cs typeface="Arial" charset="0"/>
              </a:rPr>
              <a:t>LOW</a:t>
            </a:r>
          </a:p>
        </p:txBody>
      </p:sp>
      <p:sp>
        <p:nvSpPr>
          <p:cNvPr id="32776" name="Text Box 4"/>
          <p:cNvSpPr txBox="1">
            <a:spLocks noChangeArrowheads="1"/>
          </p:cNvSpPr>
          <p:nvPr/>
        </p:nvSpPr>
        <p:spPr bwMode="auto">
          <a:xfrm>
            <a:off x="1658689" y="393823"/>
            <a:ext cx="6278687" cy="54100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lgn="ctr">
              <a:defRPr/>
            </a:pPr>
            <a:r>
              <a:rPr lang="en-GB"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QUANTITY OF MOTIVATION</a:t>
            </a:r>
          </a:p>
        </p:txBody>
      </p:sp>
      <p:pic>
        <p:nvPicPr>
          <p:cNvPr id="11" name="10 Imagen" descr="iStock_000009128183_ExtraSmall.jpg"/>
          <p:cNvPicPr>
            <a:picLocks noChangeAspect="1"/>
          </p:cNvPicPr>
          <p:nvPr/>
        </p:nvPicPr>
        <p:blipFill>
          <a:blip r:embed="rId3" cstate="print"/>
          <a:stretch>
            <a:fillRect/>
          </a:stretch>
        </p:blipFill>
        <p:spPr>
          <a:xfrm>
            <a:off x="1859589" y="2273714"/>
            <a:ext cx="1892525" cy="1255746"/>
          </a:xfrm>
          <a:prstGeom prst="roundRect">
            <a:avLst/>
          </a:prstGeom>
          <a:noFill/>
          <a:ln w="9525">
            <a:noFill/>
            <a:miter lim="800000"/>
            <a:headEnd/>
            <a:tailEnd/>
          </a:ln>
        </p:spPr>
      </p:pic>
      <p:pic>
        <p:nvPicPr>
          <p:cNvPr id="12" name="11 Imagen" descr="iStock_000019780012_Small.jpg"/>
          <p:cNvPicPr>
            <a:picLocks noChangeAspect="1"/>
          </p:cNvPicPr>
          <p:nvPr/>
        </p:nvPicPr>
        <p:blipFill>
          <a:blip r:embed="rId4" cstate="print"/>
          <a:stretch>
            <a:fillRect/>
          </a:stretch>
        </p:blipFill>
        <p:spPr>
          <a:xfrm>
            <a:off x="2110737" y="3881068"/>
            <a:ext cx="1406436" cy="2107169"/>
          </a:xfrm>
          <a:prstGeom prst="roundRect">
            <a:avLst/>
          </a:prstGeom>
          <a:noFill/>
          <a:ln w="9525">
            <a:noFill/>
            <a:miter lim="800000"/>
            <a:headEnd/>
            <a:tailEnd/>
          </a:ln>
        </p:spPr>
      </p:pic>
    </p:spTree>
    <p:extLst>
      <p:ext uri="{BB962C8B-B14F-4D97-AF65-F5344CB8AC3E}">
        <p14:creationId xmlns:p14="http://schemas.microsoft.com/office/powerpoint/2010/main" val="119960967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1" name="Line 9"/>
          <p:cNvSpPr>
            <a:spLocks noChangeShapeType="1"/>
          </p:cNvSpPr>
          <p:nvPr/>
        </p:nvSpPr>
        <p:spPr bwMode="auto">
          <a:xfrm>
            <a:off x="1658689" y="2625329"/>
            <a:ext cx="0" cy="3365376"/>
          </a:xfrm>
          <a:prstGeom prst="line">
            <a:avLst/>
          </a:prstGeom>
          <a:noFill/>
          <a:ln w="57150">
            <a:solidFill>
              <a:schemeClr val="bg2"/>
            </a:solidFill>
            <a:round/>
            <a:headEnd/>
            <a:tailEnd/>
          </a:ln>
          <a:extLst>
            <a:ext uri="{909E8E84-426E-40dd-AFC4-6F175D3DCCD1}">
              <a14:hiddenFill xmlns:a14="http://schemas.microsoft.com/office/drawing/2010/main">
                <a:noFill/>
              </a14:hiddenFill>
            </a:ext>
          </a:extLst>
        </p:spPr>
        <p:txBody>
          <a:bodyPr lIns="64281" tIns="32140" rIns="64281" bIns="32140"/>
          <a:lstStyle/>
          <a:p>
            <a:endParaRPr lang="en-US"/>
          </a:p>
        </p:txBody>
      </p:sp>
      <p:sp>
        <p:nvSpPr>
          <p:cNvPr id="56322" name="Text Box 10"/>
          <p:cNvSpPr txBox="1">
            <a:spLocks noChangeArrowheads="1"/>
          </p:cNvSpPr>
          <p:nvPr/>
        </p:nvSpPr>
        <p:spPr bwMode="auto">
          <a:xfrm>
            <a:off x="292447" y="3155529"/>
            <a:ext cx="1121792" cy="54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3100" b="1">
                <a:solidFill>
                  <a:srgbClr val="30A5A6"/>
                </a:solidFill>
                <a:latin typeface="Arial" charset="0"/>
                <a:cs typeface="Arial" charset="0"/>
              </a:rPr>
              <a:t>HIGH</a:t>
            </a:r>
          </a:p>
        </p:txBody>
      </p:sp>
      <p:sp>
        <p:nvSpPr>
          <p:cNvPr id="56323" name="Text Box 11"/>
          <p:cNvSpPr txBox="1">
            <a:spLocks noChangeArrowheads="1"/>
          </p:cNvSpPr>
          <p:nvPr/>
        </p:nvSpPr>
        <p:spPr bwMode="auto">
          <a:xfrm>
            <a:off x="319236" y="5048623"/>
            <a:ext cx="1067098" cy="54136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3100" b="1">
                <a:solidFill>
                  <a:srgbClr val="30A5A6"/>
                </a:solidFill>
                <a:latin typeface="Arial" charset="0"/>
                <a:cs typeface="Arial" charset="0"/>
              </a:rPr>
              <a:t>LOW</a:t>
            </a:r>
          </a:p>
        </p:txBody>
      </p:sp>
      <p:sp>
        <p:nvSpPr>
          <p:cNvPr id="56324" name="Text Box 4"/>
          <p:cNvSpPr txBox="1">
            <a:spLocks noChangeArrowheads="1"/>
          </p:cNvSpPr>
          <p:nvPr/>
        </p:nvSpPr>
        <p:spPr bwMode="auto">
          <a:xfrm>
            <a:off x="3812977" y="3175620"/>
            <a:ext cx="4745013" cy="221934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2000" b="1" i="1" dirty="0">
                <a:latin typeface="Arial" charset="0"/>
                <a:cs typeface="Arial" charset="0"/>
              </a:rPr>
              <a:t>AT THE MOMENT, </a:t>
            </a:r>
            <a:r>
              <a:rPr lang="en-GB" sz="2000" b="1" dirty="0">
                <a:latin typeface="Arial" charset="0"/>
                <a:cs typeface="Arial" charset="0"/>
              </a:rPr>
              <a:t>DOES THE </a:t>
            </a:r>
            <a:r>
              <a:rPr lang="en-GB" sz="2000" b="1" dirty="0" smtClean="0">
                <a:latin typeface="Arial" charset="0"/>
                <a:cs typeface="Arial" charset="0"/>
              </a:rPr>
              <a:t>PLAYER…  </a:t>
            </a:r>
            <a:endParaRPr lang="en-GB" sz="2000" b="1" dirty="0">
              <a:latin typeface="Arial" charset="0"/>
              <a:cs typeface="Arial" charset="0"/>
            </a:endParaRPr>
          </a:p>
          <a:p>
            <a:pPr algn="ctr" eaLnBrk="1" hangingPunct="1"/>
            <a:endParaRPr lang="en-GB" sz="2000" b="1" dirty="0">
              <a:solidFill>
                <a:schemeClr val="bg2"/>
              </a:solidFill>
              <a:latin typeface="Arial" charset="0"/>
              <a:cs typeface="Arial" charset="0"/>
            </a:endParaRPr>
          </a:p>
          <a:p>
            <a:pPr algn="ctr" eaLnBrk="1" hangingPunct="1"/>
            <a:endParaRPr lang="en-GB" sz="2000" b="1" dirty="0">
              <a:solidFill>
                <a:schemeClr val="bg2"/>
              </a:solidFill>
              <a:latin typeface="Arial" charset="0"/>
              <a:cs typeface="Arial" charset="0"/>
            </a:endParaRPr>
          </a:p>
          <a:p>
            <a:pPr algn="ctr" eaLnBrk="1" hangingPunct="1">
              <a:buClr>
                <a:schemeClr val="bg1"/>
              </a:buClr>
              <a:buFont typeface="Arial" charset="0"/>
              <a:buChar char="•"/>
            </a:pPr>
            <a:r>
              <a:rPr lang="en-GB" sz="2000" b="1" dirty="0">
                <a:latin typeface="Arial" charset="0"/>
                <a:cs typeface="Arial" charset="0"/>
              </a:rPr>
              <a:t> PERFORM OK or NOT?</a:t>
            </a:r>
          </a:p>
          <a:p>
            <a:pPr algn="ctr" eaLnBrk="1" hangingPunct="1">
              <a:buClr>
                <a:schemeClr val="bg1"/>
              </a:buClr>
              <a:buFont typeface="Arial" charset="0"/>
              <a:buChar char="•"/>
            </a:pPr>
            <a:endParaRPr lang="en-GB" sz="2000" b="1" dirty="0">
              <a:solidFill>
                <a:schemeClr val="bg2"/>
              </a:solidFill>
              <a:latin typeface="Arial" charset="0"/>
              <a:cs typeface="Arial" charset="0"/>
            </a:endParaRPr>
          </a:p>
          <a:p>
            <a:pPr algn="ctr" eaLnBrk="1" hangingPunct="1">
              <a:buClr>
                <a:schemeClr val="bg1"/>
              </a:buClr>
              <a:buFont typeface="Arial" charset="0"/>
              <a:buChar char="•"/>
            </a:pPr>
            <a:r>
              <a:rPr lang="en-GB" sz="2000" b="1" dirty="0">
                <a:latin typeface="Arial" charset="0"/>
                <a:cs typeface="Arial" charset="0"/>
              </a:rPr>
              <a:t> SEEM “INTO IT” or NOT?</a:t>
            </a:r>
          </a:p>
        </p:txBody>
      </p:sp>
      <p:sp>
        <p:nvSpPr>
          <p:cNvPr id="32776" name="Text Box 4"/>
          <p:cNvSpPr txBox="1">
            <a:spLocks noChangeArrowheads="1"/>
          </p:cNvSpPr>
          <p:nvPr/>
        </p:nvSpPr>
        <p:spPr bwMode="auto">
          <a:xfrm>
            <a:off x="1658689" y="393823"/>
            <a:ext cx="6278687" cy="54100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lgn="ctr">
              <a:defRPr/>
            </a:pPr>
            <a:r>
              <a:rPr lang="en-GB"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QUANTITY OF MOTIVATION</a:t>
            </a:r>
          </a:p>
        </p:txBody>
      </p:sp>
      <p:pic>
        <p:nvPicPr>
          <p:cNvPr id="11" name="10 Imagen" descr="iStock_000009128183_ExtraSmall.jpg"/>
          <p:cNvPicPr>
            <a:picLocks noChangeAspect="1"/>
          </p:cNvPicPr>
          <p:nvPr/>
        </p:nvPicPr>
        <p:blipFill>
          <a:blip r:embed="rId3" cstate="print"/>
          <a:stretch>
            <a:fillRect/>
          </a:stretch>
        </p:blipFill>
        <p:spPr>
          <a:xfrm>
            <a:off x="1859589" y="2273714"/>
            <a:ext cx="1892525" cy="1255746"/>
          </a:xfrm>
          <a:prstGeom prst="roundRect">
            <a:avLst/>
          </a:prstGeom>
          <a:noFill/>
          <a:ln w="9525">
            <a:noFill/>
            <a:miter lim="800000"/>
            <a:headEnd/>
            <a:tailEnd/>
          </a:ln>
        </p:spPr>
      </p:pic>
      <p:pic>
        <p:nvPicPr>
          <p:cNvPr id="12" name="11 Imagen" descr="iStock_000019780012_Small.jpg"/>
          <p:cNvPicPr>
            <a:picLocks noChangeAspect="1"/>
          </p:cNvPicPr>
          <p:nvPr/>
        </p:nvPicPr>
        <p:blipFill>
          <a:blip r:embed="rId4" cstate="print"/>
          <a:stretch>
            <a:fillRect/>
          </a:stretch>
        </p:blipFill>
        <p:spPr>
          <a:xfrm>
            <a:off x="2110737" y="3881068"/>
            <a:ext cx="1406436" cy="2107169"/>
          </a:xfrm>
          <a:prstGeom prst="roundRect">
            <a:avLst/>
          </a:prstGeom>
          <a:noFill/>
          <a:ln w="9525">
            <a:noFill/>
            <a:miter lim="800000"/>
            <a:headEnd/>
            <a:tailEnd/>
          </a:ln>
        </p:spPr>
      </p:pic>
    </p:spTree>
    <p:extLst>
      <p:ext uri="{BB962C8B-B14F-4D97-AF65-F5344CB8AC3E}">
        <p14:creationId xmlns:p14="http://schemas.microsoft.com/office/powerpoint/2010/main" val="2929392895"/>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6 Imagen" descr="iceberg_kozepes.jpg"/>
          <p:cNvPicPr>
            <a:picLocks noChangeAspect="1"/>
          </p:cNvPicPr>
          <p:nvPr/>
        </p:nvPicPr>
        <p:blipFill>
          <a:blip r:embed="rId3" cstate="print">
            <a:lum contrast="40000"/>
          </a:blip>
          <a:srcRect b="76453"/>
          <a:stretch>
            <a:fillRect/>
          </a:stretch>
        </p:blipFill>
        <p:spPr>
          <a:xfrm>
            <a:off x="1909818" y="2379136"/>
            <a:ext cx="5943196" cy="2099728"/>
          </a:xfrm>
          <a:prstGeom prst="roundRect">
            <a:avLst/>
          </a:prstGeom>
        </p:spPr>
      </p:pic>
      <p:sp>
        <p:nvSpPr>
          <p:cNvPr id="33796" name="Text Box 4"/>
          <p:cNvSpPr txBox="1">
            <a:spLocks noChangeArrowheads="1"/>
          </p:cNvSpPr>
          <p:nvPr/>
        </p:nvSpPr>
        <p:spPr bwMode="auto">
          <a:xfrm>
            <a:off x="1737399" y="1403775"/>
            <a:ext cx="6429375" cy="54100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lgn="ctr">
              <a:defRPr/>
            </a:pPr>
            <a:r>
              <a:rPr lang="en-GB"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QUANTITY OF MOTIVATION</a:t>
            </a:r>
          </a:p>
        </p:txBody>
      </p:sp>
      <p:sp>
        <p:nvSpPr>
          <p:cNvPr id="34821" name="Text Box 4"/>
          <p:cNvSpPr txBox="1">
            <a:spLocks noChangeArrowheads="1"/>
          </p:cNvSpPr>
          <p:nvPr/>
        </p:nvSpPr>
        <p:spPr bwMode="auto">
          <a:xfrm>
            <a:off x="2110756" y="2474641"/>
            <a:ext cx="3764979" cy="680461"/>
          </a:xfrm>
          <a:prstGeom prst="rect">
            <a:avLst/>
          </a:prstGeom>
          <a:noFill/>
          <a:ln w="9525">
            <a:noFill/>
            <a:miter lim="800000"/>
            <a:headEnd/>
            <a:tailEnd/>
          </a:ln>
        </p:spPr>
        <p:txBody>
          <a:bodyPr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buClr>
                <a:schemeClr val="bg1"/>
              </a:buClr>
              <a:buFont typeface="Arial" charset="0"/>
              <a:buChar char="•"/>
              <a:defRPr/>
            </a:pPr>
            <a:r>
              <a:rPr lang="en-GB" sz="2000" b="1">
                <a:solidFill>
                  <a:schemeClr val="bg2"/>
                </a:solidFill>
                <a:effectLst>
                  <a:outerShdw blurRad="38100" dist="38100" dir="2700000" algn="tl">
                    <a:srgbClr val="DDDDDD"/>
                  </a:outerShdw>
                </a:effectLst>
                <a:latin typeface="Arial" charset="0"/>
                <a:cs typeface="Arial" charset="0"/>
              </a:rPr>
              <a:t> PERFORMING OK?</a:t>
            </a:r>
          </a:p>
          <a:p>
            <a:pPr eaLnBrk="1" hangingPunct="1">
              <a:buClr>
                <a:schemeClr val="bg1"/>
              </a:buClr>
              <a:buFont typeface="Arial" charset="0"/>
              <a:buChar char="•"/>
              <a:defRPr/>
            </a:pPr>
            <a:r>
              <a:rPr lang="en-GB" sz="2000" b="1">
                <a:solidFill>
                  <a:schemeClr val="bg2"/>
                </a:solidFill>
                <a:effectLst>
                  <a:outerShdw blurRad="38100" dist="38100" dir="2700000" algn="tl">
                    <a:srgbClr val="DDDDDD"/>
                  </a:outerShdw>
                </a:effectLst>
                <a:latin typeface="Arial" charset="0"/>
                <a:cs typeface="Arial" charset="0"/>
              </a:rPr>
              <a:t> SEEMS “INTO IT”?</a:t>
            </a:r>
          </a:p>
        </p:txBody>
      </p:sp>
    </p:spTree>
    <p:extLst>
      <p:ext uri="{BB962C8B-B14F-4D97-AF65-F5344CB8AC3E}">
        <p14:creationId xmlns:p14="http://schemas.microsoft.com/office/powerpoint/2010/main" val="774561780"/>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7" name="6 Imagen" descr="iceberg_kozepes.jpg"/>
          <p:cNvPicPr>
            <a:picLocks noChangeAspect="1"/>
          </p:cNvPicPr>
          <p:nvPr/>
        </p:nvPicPr>
        <p:blipFill>
          <a:blip r:embed="rId3" cstate="print">
            <a:lum contrast="40000"/>
          </a:blip>
          <a:srcRect b="76453"/>
          <a:stretch>
            <a:fillRect/>
          </a:stretch>
        </p:blipFill>
        <p:spPr>
          <a:xfrm>
            <a:off x="1909818" y="2379136"/>
            <a:ext cx="5943196" cy="2099728"/>
          </a:xfrm>
          <a:prstGeom prst="roundRect">
            <a:avLst/>
          </a:prstGeom>
        </p:spPr>
      </p:pic>
      <p:sp>
        <p:nvSpPr>
          <p:cNvPr id="58370" name="Rectangle 2"/>
          <p:cNvSpPr>
            <a:spLocks noGrp="1" noChangeArrowheads="1"/>
          </p:cNvSpPr>
          <p:nvPr>
            <p:ph type="title"/>
          </p:nvPr>
        </p:nvSpPr>
        <p:spPr bwMode="auto">
          <a:xfrm>
            <a:off x="888504" y="4615533"/>
            <a:ext cx="7886031" cy="1698873"/>
          </a:xfrm>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vert="horz" wrap="square" numCol="1" anchor="t" anchorCtr="0" compatLnSpc="1">
            <a:prstTxWarp prst="textNoShape">
              <a:avLst/>
            </a:prstTxWarp>
          </a:bodyPr>
          <a:lstStyle/>
          <a:p>
            <a:pPr eaLnBrk="1" hangingPunct="1"/>
            <a:r>
              <a:rPr lang="en-GB" sz="2000" b="1" dirty="0">
                <a:solidFill>
                  <a:srgbClr val="000000"/>
                </a:solidFill>
                <a:latin typeface="Arial" charset="0"/>
                <a:ea typeface="MS PGothic" charset="0"/>
              </a:rPr>
              <a:t>Seeing that a </a:t>
            </a:r>
            <a:r>
              <a:rPr lang="en-GB" sz="2000" b="1" dirty="0" smtClean="0">
                <a:solidFill>
                  <a:srgbClr val="000000"/>
                </a:solidFill>
                <a:latin typeface="Arial" charset="0"/>
                <a:ea typeface="MS PGothic" charset="0"/>
              </a:rPr>
              <a:t>participant has </a:t>
            </a:r>
            <a:r>
              <a:rPr lang="en-GB" sz="2000" b="1" dirty="0">
                <a:solidFill>
                  <a:srgbClr val="000000"/>
                </a:solidFill>
                <a:latin typeface="Arial" charset="0"/>
                <a:ea typeface="MS PGothic" charset="0"/>
              </a:rPr>
              <a:t>high motivation </a:t>
            </a:r>
            <a:r>
              <a:rPr lang="en-GB" sz="2000" b="1" i="1" u="sng" dirty="0">
                <a:solidFill>
                  <a:srgbClr val="000000"/>
                </a:solidFill>
                <a:latin typeface="Arial" charset="0"/>
                <a:ea typeface="MS PGothic" charset="0"/>
              </a:rPr>
              <a:t>right now</a:t>
            </a:r>
            <a:r>
              <a:rPr lang="en-GB" sz="2000" b="1" dirty="0">
                <a:solidFill>
                  <a:srgbClr val="000000"/>
                </a:solidFill>
                <a:latin typeface="Arial" charset="0"/>
                <a:ea typeface="MS PGothic" charset="0"/>
              </a:rPr>
              <a:t> only shows us the tip of the iceberg…</a:t>
            </a:r>
            <a:br>
              <a:rPr lang="en-GB" sz="2000" b="1" dirty="0">
                <a:solidFill>
                  <a:srgbClr val="000000"/>
                </a:solidFill>
                <a:latin typeface="Arial" charset="0"/>
                <a:ea typeface="MS PGothic" charset="0"/>
              </a:rPr>
            </a:br>
            <a:r>
              <a:rPr lang="en-GB" sz="2000" b="1" dirty="0">
                <a:solidFill>
                  <a:srgbClr val="000000"/>
                </a:solidFill>
                <a:latin typeface="Arial" charset="0"/>
                <a:ea typeface="MS PGothic" charset="0"/>
              </a:rPr>
              <a:t/>
            </a:r>
            <a:br>
              <a:rPr lang="en-GB" sz="2000" b="1" dirty="0">
                <a:solidFill>
                  <a:srgbClr val="000000"/>
                </a:solidFill>
                <a:latin typeface="Arial" charset="0"/>
                <a:ea typeface="MS PGothic" charset="0"/>
              </a:rPr>
            </a:br>
            <a:r>
              <a:rPr lang="en-GB" sz="2000" b="1" dirty="0">
                <a:solidFill>
                  <a:srgbClr val="000000"/>
                </a:solidFill>
                <a:latin typeface="Arial" charset="0"/>
                <a:ea typeface="MS PGothic" charset="0"/>
              </a:rPr>
              <a:t>… we do not know </a:t>
            </a:r>
            <a:r>
              <a:rPr lang="en-GB" sz="2000" b="1" i="1" u="sng" dirty="0">
                <a:solidFill>
                  <a:srgbClr val="000000"/>
                </a:solidFill>
                <a:latin typeface="Arial" charset="0"/>
                <a:ea typeface="MS PGothic" charset="0"/>
              </a:rPr>
              <a:t>why</a:t>
            </a:r>
            <a:r>
              <a:rPr lang="en-GB" sz="2000" b="1" dirty="0">
                <a:solidFill>
                  <a:srgbClr val="000000"/>
                </a:solidFill>
                <a:latin typeface="Arial" charset="0"/>
                <a:ea typeface="MS PGothic" charset="0"/>
              </a:rPr>
              <a:t> the </a:t>
            </a:r>
            <a:r>
              <a:rPr lang="en-GB" sz="2000" b="1" dirty="0" smtClean="0">
                <a:solidFill>
                  <a:srgbClr val="000000"/>
                </a:solidFill>
                <a:latin typeface="Arial" charset="0"/>
                <a:ea typeface="MS PGothic" charset="0"/>
              </a:rPr>
              <a:t>participant is </a:t>
            </a:r>
            <a:r>
              <a:rPr lang="en-GB" sz="2000" b="1" dirty="0">
                <a:solidFill>
                  <a:srgbClr val="000000"/>
                </a:solidFill>
                <a:latin typeface="Arial" charset="0"/>
                <a:ea typeface="MS PGothic" charset="0"/>
              </a:rPr>
              <a:t>motivated</a:t>
            </a:r>
            <a:endParaRPr lang="en-GB" sz="2000" b="1" i="1" u="sng" dirty="0">
              <a:solidFill>
                <a:srgbClr val="000000"/>
              </a:solidFill>
              <a:latin typeface="Arial" charset="0"/>
              <a:ea typeface="MS PGothic" charset="0"/>
            </a:endParaRPr>
          </a:p>
        </p:txBody>
      </p:sp>
      <p:sp>
        <p:nvSpPr>
          <p:cNvPr id="33796" name="Text Box 4"/>
          <p:cNvSpPr txBox="1">
            <a:spLocks noChangeArrowheads="1"/>
          </p:cNvSpPr>
          <p:nvPr/>
        </p:nvSpPr>
        <p:spPr bwMode="auto">
          <a:xfrm>
            <a:off x="1737399" y="1403775"/>
            <a:ext cx="6429375" cy="54100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lgn="ctr">
              <a:defRPr/>
            </a:pPr>
            <a:r>
              <a:rPr lang="en-GB" sz="31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QUANTITY OF MOTIVATION</a:t>
            </a:r>
          </a:p>
        </p:txBody>
      </p:sp>
      <p:sp>
        <p:nvSpPr>
          <p:cNvPr id="34821" name="Text Box 4"/>
          <p:cNvSpPr txBox="1">
            <a:spLocks noChangeArrowheads="1"/>
          </p:cNvSpPr>
          <p:nvPr/>
        </p:nvSpPr>
        <p:spPr bwMode="auto">
          <a:xfrm>
            <a:off x="2110756" y="2474641"/>
            <a:ext cx="3764979" cy="680461"/>
          </a:xfrm>
          <a:prstGeom prst="rect">
            <a:avLst/>
          </a:prstGeom>
          <a:noFill/>
          <a:ln w="9525">
            <a:noFill/>
            <a:miter lim="800000"/>
            <a:headEnd/>
            <a:tailEnd/>
          </a:ln>
        </p:spPr>
        <p:txBody>
          <a:bodyPr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buClr>
                <a:schemeClr val="bg1"/>
              </a:buClr>
              <a:buFont typeface="Arial" charset="0"/>
              <a:buChar char="•"/>
              <a:defRPr/>
            </a:pPr>
            <a:r>
              <a:rPr lang="en-GB" sz="2000" b="1">
                <a:solidFill>
                  <a:schemeClr val="bg2"/>
                </a:solidFill>
                <a:effectLst>
                  <a:outerShdw blurRad="38100" dist="38100" dir="2700000" algn="tl">
                    <a:srgbClr val="DDDDDD"/>
                  </a:outerShdw>
                </a:effectLst>
                <a:latin typeface="Arial" charset="0"/>
                <a:cs typeface="Arial" charset="0"/>
              </a:rPr>
              <a:t> PERFORMING OK?</a:t>
            </a:r>
          </a:p>
          <a:p>
            <a:pPr eaLnBrk="1" hangingPunct="1">
              <a:buClr>
                <a:schemeClr val="bg1"/>
              </a:buClr>
              <a:buFont typeface="Arial" charset="0"/>
              <a:buChar char="•"/>
              <a:defRPr/>
            </a:pPr>
            <a:r>
              <a:rPr lang="en-GB" sz="2000" b="1">
                <a:solidFill>
                  <a:schemeClr val="bg2"/>
                </a:solidFill>
                <a:effectLst>
                  <a:outerShdw blurRad="38100" dist="38100" dir="2700000" algn="tl">
                    <a:srgbClr val="DDDDDD"/>
                  </a:outerShdw>
                </a:effectLst>
                <a:latin typeface="Arial" charset="0"/>
                <a:cs typeface="Arial" charset="0"/>
              </a:rPr>
              <a:t> SEEMS “INTO IT”?</a:t>
            </a:r>
          </a:p>
        </p:txBody>
      </p:sp>
    </p:spTree>
    <p:extLst>
      <p:ext uri="{BB962C8B-B14F-4D97-AF65-F5344CB8AC3E}">
        <p14:creationId xmlns:p14="http://schemas.microsoft.com/office/powerpoint/2010/main" val="257751317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4"/>
          <p:cNvSpPr txBox="1">
            <a:spLocks noChangeArrowheads="1"/>
          </p:cNvSpPr>
          <p:nvPr/>
        </p:nvSpPr>
        <p:spPr bwMode="auto">
          <a:xfrm>
            <a:off x="3165575" y="967755"/>
            <a:ext cx="4745013" cy="93053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buFont typeface="Arial" pitchFamily="34" charset="0"/>
              <a:buChar char="•"/>
              <a:defRPr/>
            </a:pP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 PERFORMING OK?</a:t>
            </a:r>
          </a:p>
          <a:p>
            <a:pPr>
              <a:buFont typeface="Arial" pitchFamily="34" charset="0"/>
              <a:buChar char="•"/>
              <a:defRPr/>
            </a:pP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 SEEMS </a:t>
            </a:r>
            <a:r>
              <a:rPr lang="en-GB" altLang="es-ES"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INTO IT</a:t>
            </a:r>
            <a:r>
              <a:rPr lang="en-GB" altLang="es-ES"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p>
        </p:txBody>
      </p:sp>
      <p:sp>
        <p:nvSpPr>
          <p:cNvPr id="60419" name="9 Rectángulo"/>
          <p:cNvSpPr>
            <a:spLocks noChangeArrowheads="1"/>
          </p:cNvSpPr>
          <p:nvPr/>
        </p:nvSpPr>
        <p:spPr bwMode="auto">
          <a:xfrm>
            <a:off x="654099" y="2374181"/>
            <a:ext cx="2210098" cy="410766"/>
          </a:xfrm>
          <a:prstGeom prst="rect">
            <a:avLst/>
          </a:prstGeom>
          <a:solidFill>
            <a:schemeClr val="bg2"/>
          </a:solidFill>
          <a:ln w="9525">
            <a:solidFill>
              <a:schemeClr val="bg1"/>
            </a:solidFill>
            <a:miter lim="800000"/>
            <a:headEnd/>
            <a:tailEnd/>
          </a:ln>
        </p:spPr>
        <p:txBody>
          <a:bodyPr lIns="64291" tIns="32146" rIns="64291" bIns="32146">
            <a:spAutoFit/>
          </a:bodyPr>
          <a:lstStyle/>
          <a:p>
            <a:pPr algn="ctr"/>
            <a:r>
              <a:rPr lang="en-GB" sz="2200" b="1" dirty="0">
                <a:solidFill>
                  <a:srgbClr val="000000"/>
                </a:solidFill>
                <a:latin typeface="Arial" charset="0"/>
                <a:cs typeface="Arial" charset="0"/>
              </a:rPr>
              <a:t>QUANTITY</a:t>
            </a:r>
          </a:p>
        </p:txBody>
      </p:sp>
      <p:sp>
        <p:nvSpPr>
          <p:cNvPr id="60420" name="Right Arrow 10"/>
          <p:cNvSpPr>
            <a:spLocks noChangeArrowheads="1"/>
          </p:cNvSpPr>
          <p:nvPr/>
        </p:nvSpPr>
        <p:spPr bwMode="auto">
          <a:xfrm>
            <a:off x="3316263" y="2575099"/>
            <a:ext cx="1255737" cy="703213"/>
          </a:xfrm>
          <a:prstGeom prst="rightArrow">
            <a:avLst>
              <a:gd name="adj1" fmla="val 49454"/>
              <a:gd name="adj2" fmla="val 63219"/>
            </a:avLst>
          </a:prstGeom>
          <a:noFill/>
          <a:ln w="25400">
            <a:solidFill>
              <a:schemeClr val="bg2"/>
            </a:solidFill>
            <a:prstDash val="dash"/>
            <a:round/>
            <a:headEnd/>
            <a:tailEnd/>
          </a:ln>
          <a:extLst>
            <a:ext uri="{909E8E84-426E-40dd-AFC4-6F175D3DCCD1}">
              <a14:hiddenFill xmlns:a14="http://schemas.microsoft.com/office/drawing/2010/main">
                <a:solidFill>
                  <a:srgbClr val="FFFFFF"/>
                </a:solidFill>
              </a14:hiddenFill>
            </a:ext>
          </a:extLst>
        </p:spPr>
        <p:txBody>
          <a:bodyPr lIns="64291" tIns="32146" rIns="64291" bIns="32146"/>
          <a:lstStyle/>
          <a:p>
            <a:pPr algn="ctr"/>
            <a:endParaRPr lang="en-GB" sz="3000"/>
          </a:p>
        </p:txBody>
      </p:sp>
      <p:sp>
        <p:nvSpPr>
          <p:cNvPr id="60422" name="Text Box 9"/>
          <p:cNvSpPr txBox="1">
            <a:spLocks noChangeArrowheads="1"/>
          </p:cNvSpPr>
          <p:nvPr/>
        </p:nvSpPr>
        <p:spPr bwMode="auto">
          <a:xfrm>
            <a:off x="654099" y="2806154"/>
            <a:ext cx="2210098" cy="988237"/>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2000" i="1" dirty="0">
                <a:latin typeface="Arial" charset="0"/>
                <a:cs typeface="Arial" charset="0"/>
              </a:rPr>
              <a:t>Is how much</a:t>
            </a:r>
          </a:p>
          <a:p>
            <a:pPr algn="ctr" eaLnBrk="1" hangingPunct="1"/>
            <a:r>
              <a:rPr lang="en-GB" sz="2000" i="1" dirty="0">
                <a:latin typeface="Arial" charset="0"/>
                <a:cs typeface="Arial" charset="0"/>
              </a:rPr>
              <a:t>motivation a </a:t>
            </a:r>
            <a:r>
              <a:rPr lang="en-GB" sz="2000" i="1" dirty="0" smtClean="0">
                <a:latin typeface="Arial" charset="0"/>
                <a:cs typeface="Arial" charset="0"/>
              </a:rPr>
              <a:t>participant has</a:t>
            </a:r>
            <a:endParaRPr lang="en-GB" sz="2000" i="1" dirty="0">
              <a:latin typeface="Arial" charset="0"/>
              <a:cs typeface="Arial" charset="0"/>
            </a:endParaRPr>
          </a:p>
        </p:txBody>
      </p:sp>
      <p:pic>
        <p:nvPicPr>
          <p:cNvPr id="29" name="28 Imagen" descr="iceberg_kozepes.jpg"/>
          <p:cNvPicPr>
            <a:picLocks noChangeAspect="1"/>
          </p:cNvPicPr>
          <p:nvPr/>
        </p:nvPicPr>
        <p:blipFill>
          <a:blip r:embed="rId3" cstate="print">
            <a:lum contrast="40000"/>
          </a:blip>
          <a:srcRect b="12689"/>
          <a:stretch>
            <a:fillRect/>
          </a:stretch>
        </p:blipFill>
        <p:spPr>
          <a:xfrm>
            <a:off x="4722690" y="2374173"/>
            <a:ext cx="2952426" cy="3867698"/>
          </a:xfrm>
          <a:prstGeom prst="roundRect">
            <a:avLst>
              <a:gd name="adj" fmla="val 9485"/>
            </a:avLst>
          </a:prstGeom>
          <a:ln>
            <a:solidFill>
              <a:schemeClr val="bg2"/>
            </a:solidFill>
          </a:ln>
        </p:spPr>
      </p:pic>
      <p:sp>
        <p:nvSpPr>
          <p:cNvPr id="60427" name="29 CuadroTexto"/>
          <p:cNvSpPr txBox="1">
            <a:spLocks noChangeArrowheads="1"/>
          </p:cNvSpPr>
          <p:nvPr/>
        </p:nvSpPr>
        <p:spPr bwMode="auto">
          <a:xfrm>
            <a:off x="4873377" y="2424410"/>
            <a:ext cx="1758033" cy="151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4291" tIns="32146" rIns="64291" bIns="32146">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lnSpc>
                <a:spcPts val="633"/>
              </a:lnSpc>
            </a:pPr>
            <a:r>
              <a:rPr lang="es-ES" sz="800" b="1">
                <a:solidFill>
                  <a:schemeClr val="bg2"/>
                </a:solidFill>
                <a:latin typeface="Arial" charset="0"/>
                <a:cs typeface="Arial" charset="0"/>
              </a:rPr>
              <a:t>Q U A N T I T Y</a:t>
            </a:r>
          </a:p>
        </p:txBody>
      </p:sp>
      <p:sp>
        <p:nvSpPr>
          <p:cNvPr id="60428" name="31 CuadroTexto"/>
          <p:cNvSpPr txBox="1">
            <a:spLocks noChangeArrowheads="1"/>
          </p:cNvSpPr>
          <p:nvPr/>
        </p:nvSpPr>
        <p:spPr bwMode="auto">
          <a:xfrm rot="5400000">
            <a:off x="6230132" y="4482145"/>
            <a:ext cx="2561704" cy="151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4291" tIns="32146" rIns="64291" bIns="32146">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lnSpc>
                <a:spcPts val="633"/>
              </a:lnSpc>
            </a:pPr>
            <a:r>
              <a:rPr lang="es-ES" sz="800" b="1">
                <a:solidFill>
                  <a:schemeClr val="bg2"/>
                </a:solidFill>
                <a:latin typeface="Arial" charset="0"/>
                <a:cs typeface="Arial" charset="0"/>
              </a:rPr>
              <a:t>Q U A L I T Y</a:t>
            </a:r>
          </a:p>
        </p:txBody>
      </p:sp>
    </p:spTree>
    <p:extLst>
      <p:ext uri="{BB962C8B-B14F-4D97-AF65-F5344CB8AC3E}">
        <p14:creationId xmlns:p14="http://schemas.microsoft.com/office/powerpoint/2010/main" val="1534678322"/>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5842" name="Text Box 4"/>
          <p:cNvSpPr txBox="1">
            <a:spLocks noChangeArrowheads="1"/>
          </p:cNvSpPr>
          <p:nvPr/>
        </p:nvSpPr>
        <p:spPr bwMode="auto">
          <a:xfrm>
            <a:off x="3165575" y="967755"/>
            <a:ext cx="4745013" cy="930532"/>
          </a:xfrm>
          <a:prstGeom prst="rect">
            <a:avLst/>
          </a:prstGeom>
          <a:noFill/>
          <a:ln w="9525">
            <a:noFill/>
            <a:miter lim="800000"/>
            <a:headEnd/>
            <a:tailEnd/>
          </a:ln>
          <a:effectLst>
            <a:outerShdw blurRad="50800" dist="38100" dir="2700000">
              <a:srgbClr val="000000">
                <a:alpha val="43000"/>
              </a:srgbClr>
            </a:outerShdw>
          </a:effectLst>
        </p:spPr>
        <p:txBody>
          <a:bodyPr lIns="64281" tIns="32140" rIns="64281" bIns="32140">
            <a:spAutoFit/>
            <a:scene3d>
              <a:camera prst="orthographicFront"/>
              <a:lightRig rig="soft" dir="t">
                <a:rot lat="0" lon="0" rev="10800000"/>
              </a:lightRig>
            </a:scene3d>
            <a:sp3d>
              <a:bevelT w="27940" h="12700"/>
              <a:contourClr>
                <a:srgbClr val="DDDDDD"/>
              </a:contourClr>
            </a:sp3d>
          </a:bodyPr>
          <a:lstStyle/>
          <a:p>
            <a:pPr>
              <a:buFont typeface="Arial" pitchFamily="34" charset="0"/>
              <a:buChar char="•"/>
              <a:defRPr/>
            </a:pP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 PERFORMING OK?</a:t>
            </a:r>
          </a:p>
          <a:p>
            <a:pPr>
              <a:buFont typeface="Arial" pitchFamily="34" charset="0"/>
              <a:buChar char="•"/>
              <a:defRPr/>
            </a:pP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 SEEMS </a:t>
            </a:r>
            <a:r>
              <a:rPr lang="en-GB" altLang="es-ES"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INTO IT</a:t>
            </a:r>
            <a:r>
              <a:rPr lang="en-GB" altLang="es-ES"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r>
              <a:rPr lang="en-GB" sz="2800" b="1" spc="150" dirty="0">
                <a:ln w="11430"/>
                <a:solidFill>
                  <a:srgbClr val="000000"/>
                </a:solidFill>
                <a:effectLst>
                  <a:outerShdw blurRad="25400" algn="tl" rotWithShape="0">
                    <a:srgbClr val="000000">
                      <a:alpha val="43000"/>
                    </a:srgbClr>
                  </a:outerShdw>
                </a:effectLst>
                <a:latin typeface="Arial" pitchFamily="34" charset="0"/>
                <a:cs typeface="Arial" pitchFamily="34" charset="0"/>
                <a:sym typeface="Gill Sans" pitchFamily="-107" charset="0"/>
              </a:rPr>
              <a:t>?</a:t>
            </a:r>
          </a:p>
        </p:txBody>
      </p:sp>
      <p:sp>
        <p:nvSpPr>
          <p:cNvPr id="60418" name="8 Rectángulo"/>
          <p:cNvSpPr>
            <a:spLocks noChangeArrowheads="1"/>
          </p:cNvSpPr>
          <p:nvPr/>
        </p:nvSpPr>
        <p:spPr bwMode="auto">
          <a:xfrm>
            <a:off x="622846" y="4182443"/>
            <a:ext cx="2310557" cy="410766"/>
          </a:xfrm>
          <a:prstGeom prst="rect">
            <a:avLst/>
          </a:prstGeom>
          <a:solidFill>
            <a:schemeClr val="bg2"/>
          </a:solidFill>
          <a:ln w="9525">
            <a:solidFill>
              <a:schemeClr val="bg1"/>
            </a:solidFill>
            <a:miter lim="800000"/>
            <a:headEnd/>
            <a:tailEnd/>
          </a:ln>
        </p:spPr>
        <p:txBody>
          <a:bodyPr lIns="64291" tIns="32146" rIns="64291" bIns="32146">
            <a:spAutoFit/>
          </a:bodyPr>
          <a:lstStyle/>
          <a:p>
            <a:pPr algn="ctr"/>
            <a:r>
              <a:rPr lang="en-GB" sz="2200" b="1" dirty="0">
                <a:solidFill>
                  <a:srgbClr val="000000"/>
                </a:solidFill>
                <a:latin typeface="Arial" charset="0"/>
                <a:cs typeface="Arial" charset="0"/>
              </a:rPr>
              <a:t>QUALITY</a:t>
            </a:r>
            <a:endParaRPr lang="es-ES" sz="2200" dirty="0">
              <a:solidFill>
                <a:srgbClr val="000000"/>
              </a:solidFill>
              <a:latin typeface="Arial" charset="0"/>
              <a:cs typeface="Arial" charset="0"/>
            </a:endParaRPr>
          </a:p>
        </p:txBody>
      </p:sp>
      <p:sp>
        <p:nvSpPr>
          <p:cNvPr id="60419" name="9 Rectángulo"/>
          <p:cNvSpPr>
            <a:spLocks noChangeArrowheads="1"/>
          </p:cNvSpPr>
          <p:nvPr/>
        </p:nvSpPr>
        <p:spPr bwMode="auto">
          <a:xfrm>
            <a:off x="654099" y="2374181"/>
            <a:ext cx="2210098" cy="410766"/>
          </a:xfrm>
          <a:prstGeom prst="rect">
            <a:avLst/>
          </a:prstGeom>
          <a:solidFill>
            <a:schemeClr val="bg2"/>
          </a:solidFill>
          <a:ln w="9525">
            <a:solidFill>
              <a:schemeClr val="bg1"/>
            </a:solidFill>
            <a:miter lim="800000"/>
            <a:headEnd/>
            <a:tailEnd/>
          </a:ln>
        </p:spPr>
        <p:txBody>
          <a:bodyPr lIns="64291" tIns="32146" rIns="64291" bIns="32146">
            <a:spAutoFit/>
          </a:bodyPr>
          <a:lstStyle/>
          <a:p>
            <a:pPr algn="ctr"/>
            <a:r>
              <a:rPr lang="en-GB" sz="2200" b="1" dirty="0">
                <a:solidFill>
                  <a:srgbClr val="000000"/>
                </a:solidFill>
                <a:latin typeface="Arial" charset="0"/>
                <a:cs typeface="Arial" charset="0"/>
              </a:rPr>
              <a:t>QUANTITY</a:t>
            </a:r>
          </a:p>
        </p:txBody>
      </p:sp>
      <p:sp>
        <p:nvSpPr>
          <p:cNvPr id="60420" name="Right Arrow 10"/>
          <p:cNvSpPr>
            <a:spLocks noChangeArrowheads="1"/>
          </p:cNvSpPr>
          <p:nvPr/>
        </p:nvSpPr>
        <p:spPr bwMode="auto">
          <a:xfrm>
            <a:off x="3316263" y="2575099"/>
            <a:ext cx="1255737" cy="703213"/>
          </a:xfrm>
          <a:prstGeom prst="rightArrow">
            <a:avLst>
              <a:gd name="adj1" fmla="val 49454"/>
              <a:gd name="adj2" fmla="val 63219"/>
            </a:avLst>
          </a:prstGeom>
          <a:noFill/>
          <a:ln w="25400">
            <a:solidFill>
              <a:schemeClr val="bg2"/>
            </a:solidFill>
            <a:prstDash val="dash"/>
            <a:round/>
            <a:headEnd/>
            <a:tailEnd/>
          </a:ln>
          <a:extLst>
            <a:ext uri="{909E8E84-426E-40dd-AFC4-6F175D3DCCD1}">
              <a14:hiddenFill xmlns:a14="http://schemas.microsoft.com/office/drawing/2010/main">
                <a:solidFill>
                  <a:srgbClr val="FFFFFF"/>
                </a:solidFill>
              </a14:hiddenFill>
            </a:ext>
          </a:extLst>
        </p:spPr>
        <p:txBody>
          <a:bodyPr lIns="64291" tIns="32146" rIns="64291" bIns="32146"/>
          <a:lstStyle/>
          <a:p>
            <a:pPr algn="ctr"/>
            <a:endParaRPr lang="en-GB" sz="3000"/>
          </a:p>
        </p:txBody>
      </p:sp>
      <p:sp>
        <p:nvSpPr>
          <p:cNvPr id="60421" name="Rectangle 9"/>
          <p:cNvSpPr>
            <a:spLocks noChangeArrowheads="1"/>
          </p:cNvSpPr>
          <p:nvPr/>
        </p:nvSpPr>
        <p:spPr bwMode="auto">
          <a:xfrm>
            <a:off x="622846" y="4593208"/>
            <a:ext cx="2310557" cy="988237"/>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lIns="64281" tIns="32140" rIns="64281" bIns="32140">
            <a:spAutoFit/>
          </a:bodyPr>
          <a:lstStyle/>
          <a:p>
            <a:pPr algn="ctr"/>
            <a:r>
              <a:rPr lang="en-GB" sz="2000" i="1" dirty="0">
                <a:solidFill>
                  <a:srgbClr val="000000"/>
                </a:solidFill>
                <a:latin typeface="Arial" charset="0"/>
                <a:cs typeface="Arial" charset="0"/>
              </a:rPr>
              <a:t>Is the reasons </a:t>
            </a:r>
            <a:r>
              <a:rPr lang="en-GB" sz="2000" i="1" u="sng" dirty="0">
                <a:solidFill>
                  <a:srgbClr val="000000"/>
                </a:solidFill>
                <a:latin typeface="Arial" charset="0"/>
                <a:cs typeface="Arial" charset="0"/>
              </a:rPr>
              <a:t>why</a:t>
            </a:r>
            <a:r>
              <a:rPr lang="en-GB" sz="2000" i="1" dirty="0">
                <a:solidFill>
                  <a:srgbClr val="000000"/>
                </a:solidFill>
                <a:latin typeface="Arial" charset="0"/>
                <a:cs typeface="Arial" charset="0"/>
              </a:rPr>
              <a:t> the </a:t>
            </a:r>
            <a:r>
              <a:rPr lang="en-GB" sz="2000" i="1" dirty="0" smtClean="0">
                <a:solidFill>
                  <a:srgbClr val="000000"/>
                </a:solidFill>
                <a:latin typeface="Arial" charset="0"/>
                <a:cs typeface="Arial" charset="0"/>
              </a:rPr>
              <a:t>participant is </a:t>
            </a:r>
            <a:r>
              <a:rPr lang="en-GB" sz="2000" i="1" dirty="0">
                <a:solidFill>
                  <a:srgbClr val="000000"/>
                </a:solidFill>
                <a:latin typeface="Arial" charset="0"/>
                <a:cs typeface="Arial" charset="0"/>
              </a:rPr>
              <a:t>motivated</a:t>
            </a:r>
            <a:endParaRPr lang="en-US" sz="2000" i="1" dirty="0">
              <a:solidFill>
                <a:srgbClr val="000000"/>
              </a:solidFill>
              <a:latin typeface="Arial" charset="0"/>
              <a:cs typeface="Arial" charset="0"/>
            </a:endParaRPr>
          </a:p>
        </p:txBody>
      </p:sp>
      <p:sp>
        <p:nvSpPr>
          <p:cNvPr id="60422" name="Text Box 9"/>
          <p:cNvSpPr txBox="1">
            <a:spLocks noChangeArrowheads="1"/>
          </p:cNvSpPr>
          <p:nvPr/>
        </p:nvSpPr>
        <p:spPr bwMode="auto">
          <a:xfrm>
            <a:off x="654099" y="2806154"/>
            <a:ext cx="2210098" cy="988237"/>
          </a:xfrm>
          <a:prstGeom prst="rect">
            <a:avLst/>
          </a:prstGeom>
          <a:noFill/>
          <a:ln w="9525">
            <a:solidFill>
              <a:schemeClr val="bg1"/>
            </a:solidFill>
            <a:miter lim="800000"/>
            <a:headEnd/>
            <a:tailEnd/>
          </a:ln>
          <a:extLst>
            <a:ext uri="{909E8E84-426E-40dd-AFC4-6F175D3DCCD1}">
              <a14:hiddenFill xmlns:a14="http://schemas.microsoft.com/office/drawing/2010/main">
                <a:solidFill>
                  <a:srgbClr val="FFFFFF"/>
                </a:solidFill>
              </a14:hiddenFill>
            </a:ext>
          </a:extLst>
        </p:spPr>
        <p:txBody>
          <a:bodyPr lIns="64281" tIns="32140" rIns="64281" bIns="32140">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r>
              <a:rPr lang="en-GB" sz="2000" i="1" dirty="0">
                <a:latin typeface="Arial" charset="0"/>
                <a:cs typeface="Arial" charset="0"/>
              </a:rPr>
              <a:t>Is how much</a:t>
            </a:r>
          </a:p>
          <a:p>
            <a:pPr algn="ctr" eaLnBrk="1" hangingPunct="1"/>
            <a:r>
              <a:rPr lang="en-GB" sz="2000" i="1" dirty="0">
                <a:latin typeface="Arial" charset="0"/>
                <a:cs typeface="Arial" charset="0"/>
              </a:rPr>
              <a:t>motivation a </a:t>
            </a:r>
            <a:r>
              <a:rPr lang="en-GB" sz="2000" i="1" dirty="0" smtClean="0">
                <a:latin typeface="Arial" charset="0"/>
                <a:cs typeface="Arial" charset="0"/>
              </a:rPr>
              <a:t>participant has</a:t>
            </a:r>
            <a:endParaRPr lang="en-GB" sz="2000" i="1" dirty="0">
              <a:latin typeface="Arial" charset="0"/>
              <a:cs typeface="Arial" charset="0"/>
            </a:endParaRPr>
          </a:p>
        </p:txBody>
      </p:sp>
      <p:sp>
        <p:nvSpPr>
          <p:cNvPr id="60423" name="Right Arrow 10"/>
          <p:cNvSpPr>
            <a:spLocks noChangeArrowheads="1"/>
          </p:cNvSpPr>
          <p:nvPr/>
        </p:nvSpPr>
        <p:spPr bwMode="auto">
          <a:xfrm>
            <a:off x="3316263" y="3846463"/>
            <a:ext cx="1255737" cy="703213"/>
          </a:xfrm>
          <a:prstGeom prst="rightArrow">
            <a:avLst>
              <a:gd name="adj1" fmla="val 49454"/>
              <a:gd name="adj2" fmla="val 63219"/>
            </a:avLst>
          </a:prstGeom>
          <a:noFill/>
          <a:ln w="25400">
            <a:solidFill>
              <a:schemeClr val="bg2"/>
            </a:solidFill>
            <a:prstDash val="dash"/>
            <a:round/>
            <a:headEnd/>
            <a:tailEnd/>
          </a:ln>
          <a:extLst>
            <a:ext uri="{909E8E84-426E-40dd-AFC4-6F175D3DCCD1}">
              <a14:hiddenFill xmlns:a14="http://schemas.microsoft.com/office/drawing/2010/main">
                <a:solidFill>
                  <a:srgbClr val="FFFFFF"/>
                </a:solidFill>
              </a14:hiddenFill>
            </a:ext>
          </a:extLst>
        </p:spPr>
        <p:txBody>
          <a:bodyPr lIns="64291" tIns="32146" rIns="64291" bIns="32146"/>
          <a:lstStyle/>
          <a:p>
            <a:pPr algn="ctr"/>
            <a:endParaRPr lang="en-GB" sz="3000"/>
          </a:p>
        </p:txBody>
      </p:sp>
      <p:sp>
        <p:nvSpPr>
          <p:cNvPr id="60424" name="Right Arrow 10"/>
          <p:cNvSpPr>
            <a:spLocks noChangeArrowheads="1"/>
          </p:cNvSpPr>
          <p:nvPr/>
        </p:nvSpPr>
        <p:spPr bwMode="auto">
          <a:xfrm>
            <a:off x="3316263" y="4603254"/>
            <a:ext cx="1255737" cy="703213"/>
          </a:xfrm>
          <a:prstGeom prst="rightArrow">
            <a:avLst>
              <a:gd name="adj1" fmla="val 49454"/>
              <a:gd name="adj2" fmla="val 63219"/>
            </a:avLst>
          </a:prstGeom>
          <a:noFill/>
          <a:ln w="25400">
            <a:solidFill>
              <a:schemeClr val="bg2"/>
            </a:solidFill>
            <a:prstDash val="dash"/>
            <a:round/>
            <a:headEnd/>
            <a:tailEnd/>
          </a:ln>
          <a:extLst>
            <a:ext uri="{909E8E84-426E-40dd-AFC4-6F175D3DCCD1}">
              <a14:hiddenFill xmlns:a14="http://schemas.microsoft.com/office/drawing/2010/main">
                <a:solidFill>
                  <a:srgbClr val="FFFFFF"/>
                </a:solidFill>
              </a14:hiddenFill>
            </a:ext>
          </a:extLst>
        </p:spPr>
        <p:txBody>
          <a:bodyPr lIns="64291" tIns="32146" rIns="64291" bIns="32146"/>
          <a:lstStyle/>
          <a:p>
            <a:pPr algn="ctr"/>
            <a:endParaRPr lang="en-GB" sz="3000"/>
          </a:p>
        </p:txBody>
      </p:sp>
      <p:sp>
        <p:nvSpPr>
          <p:cNvPr id="60425" name="Right Arrow 10"/>
          <p:cNvSpPr>
            <a:spLocks noChangeArrowheads="1"/>
          </p:cNvSpPr>
          <p:nvPr/>
        </p:nvSpPr>
        <p:spPr bwMode="auto">
          <a:xfrm>
            <a:off x="3316263" y="5337721"/>
            <a:ext cx="1255737" cy="703213"/>
          </a:xfrm>
          <a:prstGeom prst="rightArrow">
            <a:avLst>
              <a:gd name="adj1" fmla="val 49454"/>
              <a:gd name="adj2" fmla="val 63219"/>
            </a:avLst>
          </a:prstGeom>
          <a:noFill/>
          <a:ln w="25400">
            <a:solidFill>
              <a:schemeClr val="bg2"/>
            </a:solidFill>
            <a:prstDash val="dash"/>
            <a:round/>
            <a:headEnd/>
            <a:tailEnd/>
          </a:ln>
          <a:extLst>
            <a:ext uri="{909E8E84-426E-40dd-AFC4-6F175D3DCCD1}">
              <a14:hiddenFill xmlns:a14="http://schemas.microsoft.com/office/drawing/2010/main">
                <a:solidFill>
                  <a:srgbClr val="FFFFFF"/>
                </a:solidFill>
              </a14:hiddenFill>
            </a:ext>
          </a:extLst>
        </p:spPr>
        <p:txBody>
          <a:bodyPr lIns="64291" tIns="32146" rIns="64291" bIns="32146"/>
          <a:lstStyle/>
          <a:p>
            <a:pPr algn="ctr"/>
            <a:endParaRPr lang="en-GB" sz="3000"/>
          </a:p>
        </p:txBody>
      </p:sp>
      <p:pic>
        <p:nvPicPr>
          <p:cNvPr id="29" name="28 Imagen" descr="iceberg_kozepes.jpg"/>
          <p:cNvPicPr>
            <a:picLocks noChangeAspect="1"/>
          </p:cNvPicPr>
          <p:nvPr/>
        </p:nvPicPr>
        <p:blipFill>
          <a:blip r:embed="rId3" cstate="print">
            <a:lum contrast="40000"/>
          </a:blip>
          <a:srcRect b="12689"/>
          <a:stretch>
            <a:fillRect/>
          </a:stretch>
        </p:blipFill>
        <p:spPr>
          <a:xfrm>
            <a:off x="4722690" y="2374173"/>
            <a:ext cx="2952426" cy="3867698"/>
          </a:xfrm>
          <a:prstGeom prst="roundRect">
            <a:avLst>
              <a:gd name="adj" fmla="val 9485"/>
            </a:avLst>
          </a:prstGeom>
          <a:ln>
            <a:solidFill>
              <a:schemeClr val="bg2"/>
            </a:solidFill>
          </a:ln>
        </p:spPr>
      </p:pic>
      <p:sp>
        <p:nvSpPr>
          <p:cNvPr id="60427" name="29 CuadroTexto"/>
          <p:cNvSpPr txBox="1">
            <a:spLocks noChangeArrowheads="1"/>
          </p:cNvSpPr>
          <p:nvPr/>
        </p:nvSpPr>
        <p:spPr bwMode="auto">
          <a:xfrm>
            <a:off x="4873377" y="2424410"/>
            <a:ext cx="1758033" cy="151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4291" tIns="32146" rIns="64291" bIns="32146">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eaLnBrk="1" hangingPunct="1">
              <a:lnSpc>
                <a:spcPts val="633"/>
              </a:lnSpc>
            </a:pPr>
            <a:r>
              <a:rPr lang="es-ES" sz="800" b="1">
                <a:solidFill>
                  <a:schemeClr val="bg2"/>
                </a:solidFill>
                <a:latin typeface="Arial" charset="0"/>
                <a:cs typeface="Arial" charset="0"/>
              </a:rPr>
              <a:t>Q U A N T I T Y</a:t>
            </a:r>
          </a:p>
        </p:txBody>
      </p:sp>
      <p:sp>
        <p:nvSpPr>
          <p:cNvPr id="60428" name="31 CuadroTexto"/>
          <p:cNvSpPr txBox="1">
            <a:spLocks noChangeArrowheads="1"/>
          </p:cNvSpPr>
          <p:nvPr/>
        </p:nvSpPr>
        <p:spPr bwMode="auto">
          <a:xfrm rot="5400000">
            <a:off x="6230132" y="4482145"/>
            <a:ext cx="2561704" cy="15180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lIns="64291" tIns="32146" rIns="64291" bIns="32146">
            <a:spAutoFit/>
          </a:bodyPr>
          <a:lstStyle>
            <a:lvl1pPr eaLnBrk="0" hangingPunct="0">
              <a:defRPr sz="4300">
                <a:solidFill>
                  <a:srgbClr val="000000"/>
                </a:solidFill>
                <a:latin typeface="Gill Sans" charset="0"/>
                <a:ea typeface="ヒラギノ角ゴ ProN W3" charset="0"/>
                <a:cs typeface="ヒラギノ角ゴ ProN W3" charset="0"/>
                <a:sym typeface="Gill Sans" charset="0"/>
              </a:defRPr>
            </a:lvl1pPr>
            <a:lvl2pPr marL="742950" indent="-285750" eaLnBrk="0" hangingPunct="0">
              <a:defRPr sz="4300">
                <a:solidFill>
                  <a:srgbClr val="000000"/>
                </a:solidFill>
                <a:latin typeface="Gill Sans" charset="0"/>
                <a:ea typeface="ヒラギノ角ゴ ProN W3" charset="0"/>
                <a:cs typeface="ヒラギノ角ゴ ProN W3" charset="0"/>
                <a:sym typeface="Gill Sans" charset="0"/>
              </a:defRPr>
            </a:lvl2pPr>
            <a:lvl3pPr marL="1143000" indent="-228600" eaLnBrk="0" hangingPunct="0">
              <a:defRPr sz="4300">
                <a:solidFill>
                  <a:srgbClr val="000000"/>
                </a:solidFill>
                <a:latin typeface="Gill Sans" charset="0"/>
                <a:ea typeface="ヒラギノ角ゴ ProN W3" charset="0"/>
                <a:cs typeface="ヒラギノ角ゴ ProN W3" charset="0"/>
                <a:sym typeface="Gill Sans" charset="0"/>
              </a:defRPr>
            </a:lvl3pPr>
            <a:lvl4pPr marL="1600200" indent="-228600" eaLnBrk="0" hangingPunct="0">
              <a:defRPr sz="4300">
                <a:solidFill>
                  <a:srgbClr val="000000"/>
                </a:solidFill>
                <a:latin typeface="Gill Sans" charset="0"/>
                <a:ea typeface="ヒラギノ角ゴ ProN W3" charset="0"/>
                <a:cs typeface="ヒラギノ角ゴ ProN W3" charset="0"/>
                <a:sym typeface="Gill Sans" charset="0"/>
              </a:defRPr>
            </a:lvl4pPr>
            <a:lvl5pPr marL="2057400" indent="-228600" eaLnBrk="0" hangingPunct="0">
              <a:defRPr sz="4300">
                <a:solidFill>
                  <a:srgbClr val="000000"/>
                </a:solidFill>
                <a:latin typeface="Gill Sans" charset="0"/>
                <a:ea typeface="ヒラギノ角ゴ ProN W3" charset="0"/>
                <a:cs typeface="ヒラギノ角ゴ ProN W3" charset="0"/>
                <a:sym typeface="Gill Sans" charset="0"/>
              </a:defRPr>
            </a:lvl5pPr>
            <a:lvl6pPr marL="25146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6pPr>
            <a:lvl7pPr marL="29718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7pPr>
            <a:lvl8pPr marL="34290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8pPr>
            <a:lvl9pPr marL="3886200" indent="-228600" eaLnBrk="0" fontAlgn="base" hangingPunct="0">
              <a:spcBef>
                <a:spcPct val="0"/>
              </a:spcBef>
              <a:spcAft>
                <a:spcPct val="0"/>
              </a:spcAft>
              <a:defRPr sz="4300">
                <a:solidFill>
                  <a:srgbClr val="000000"/>
                </a:solidFill>
                <a:latin typeface="Gill Sans" charset="0"/>
                <a:ea typeface="ヒラギノ角ゴ ProN W3" charset="0"/>
                <a:cs typeface="ヒラギノ角ゴ ProN W3" charset="0"/>
                <a:sym typeface="Gill Sans" charset="0"/>
              </a:defRPr>
            </a:lvl9pPr>
          </a:lstStyle>
          <a:p>
            <a:pPr algn="ctr" eaLnBrk="1" hangingPunct="1">
              <a:lnSpc>
                <a:spcPts val="633"/>
              </a:lnSpc>
            </a:pPr>
            <a:r>
              <a:rPr lang="es-ES" sz="800" b="1">
                <a:solidFill>
                  <a:schemeClr val="bg2"/>
                </a:solidFill>
                <a:latin typeface="Arial" charset="0"/>
                <a:cs typeface="Arial" charset="0"/>
              </a:rPr>
              <a:t>Q U A L I T Y</a:t>
            </a:r>
          </a:p>
        </p:txBody>
      </p:sp>
    </p:spTree>
    <p:extLst>
      <p:ext uri="{BB962C8B-B14F-4D97-AF65-F5344CB8AC3E}">
        <p14:creationId xmlns:p14="http://schemas.microsoft.com/office/powerpoint/2010/main" val="2898941057"/>
      </p:ext>
    </p:extLst>
  </p:cSld>
  <p:clrMapOvr>
    <a:masterClrMapping/>
  </p:clrMapOvr>
  <mc:AlternateContent xmlns:mc="http://schemas.openxmlformats.org/markup-compatibility/2006" xmlns:p14="http://schemas.microsoft.com/office/powerpoint/2010/main">
    <mc:Choice Requires="p14">
      <p:transition spd="slow" p14:dur="2000"/>
    </mc:Choice>
    <mc:Fallback xmlns="">
      <p:transition xmlns:p14="http://schemas.microsoft.com/office/powerpoint/2010/main" spd="slow"/>
    </mc:Fallback>
  </mc:AlternateContent>
  <p:timing>
    <p:tnLst>
      <p:par>
        <p:cTn xmlns:p14="http://schemas.microsoft.com/office/powerpoint/2010/mai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Intrinsic Motivation</a:t>
            </a:r>
            <a:endParaRPr lang="en-US" dirty="0"/>
          </a:p>
        </p:txBody>
      </p:sp>
      <p:sp>
        <p:nvSpPr>
          <p:cNvPr id="3" name="Content Placeholder 2"/>
          <p:cNvSpPr>
            <a:spLocks noGrp="1"/>
          </p:cNvSpPr>
          <p:nvPr>
            <p:ph idx="1"/>
          </p:nvPr>
        </p:nvSpPr>
        <p:spPr/>
        <p:txBody>
          <a:bodyPr/>
          <a:lstStyle/>
          <a:p>
            <a:r>
              <a:rPr lang="en-US" dirty="0" smtClean="0"/>
              <a:t>Participating in an activity for its inherent satisfaction (Ryan &amp; </a:t>
            </a:r>
            <a:r>
              <a:rPr lang="en-US" dirty="0" err="1" smtClean="0"/>
              <a:t>Deci</a:t>
            </a:r>
            <a:r>
              <a:rPr lang="en-US" dirty="0" smtClean="0"/>
              <a:t>, 2000)</a:t>
            </a:r>
          </a:p>
          <a:p>
            <a:pPr lvl="1"/>
            <a:r>
              <a:rPr lang="en-US" dirty="0" smtClean="0"/>
              <a:t>Interest</a:t>
            </a:r>
          </a:p>
          <a:p>
            <a:pPr lvl="1"/>
            <a:r>
              <a:rPr lang="en-US" dirty="0" smtClean="0"/>
              <a:t>Spontaneous Enjoyment</a:t>
            </a:r>
          </a:p>
          <a:p>
            <a:pPr lvl="1"/>
            <a:r>
              <a:rPr lang="en-US" dirty="0" smtClean="0"/>
              <a:t>Occurs in the absence of reward </a:t>
            </a:r>
          </a:p>
          <a:p>
            <a:pPr lvl="1"/>
            <a:r>
              <a:rPr lang="en-US" dirty="0" smtClean="0"/>
              <a:t>Curiosity</a:t>
            </a:r>
          </a:p>
          <a:p>
            <a:pPr lvl="1"/>
            <a:r>
              <a:rPr lang="en-US" dirty="0" smtClean="0"/>
              <a:t>Challenging?</a:t>
            </a:r>
          </a:p>
          <a:p>
            <a:pPr lvl="1"/>
            <a:r>
              <a:rPr lang="en-US" dirty="0" smtClean="0"/>
              <a:t>Couched with innate </a:t>
            </a:r>
            <a:r>
              <a:rPr lang="en-US" dirty="0"/>
              <a:t>P</a:t>
            </a:r>
            <a:r>
              <a:rPr lang="en-US" dirty="0" smtClean="0"/>
              <a:t>sychological Needs</a:t>
            </a:r>
            <a:endParaRPr lang="en-US" dirty="0"/>
          </a:p>
        </p:txBody>
      </p:sp>
    </p:spTree>
    <p:extLst>
      <p:ext uri="{BB962C8B-B14F-4D97-AF65-F5344CB8AC3E}">
        <p14:creationId xmlns:p14="http://schemas.microsoft.com/office/powerpoint/2010/main" val="1444156389"/>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Using Rewards</a:t>
            </a:r>
            <a:endParaRPr lang="en-US" dirty="0"/>
          </a:p>
        </p:txBody>
      </p:sp>
      <p:sp>
        <p:nvSpPr>
          <p:cNvPr id="3" name="Content Placeholder 2"/>
          <p:cNvSpPr>
            <a:spLocks noGrp="1"/>
          </p:cNvSpPr>
          <p:nvPr>
            <p:ph idx="1"/>
          </p:nvPr>
        </p:nvSpPr>
        <p:spPr/>
        <p:txBody>
          <a:bodyPr>
            <a:normAutofit fontScale="92500" lnSpcReduction="20000"/>
          </a:bodyPr>
          <a:lstStyle/>
          <a:p>
            <a:r>
              <a:rPr lang="en-US" dirty="0" smtClean="0"/>
              <a:t>Intrinsic Motivation &amp; Extrinsic Rewards</a:t>
            </a:r>
          </a:p>
          <a:p>
            <a:pPr marL="0" indent="0">
              <a:buNone/>
            </a:pPr>
            <a:endParaRPr lang="en-US" dirty="0"/>
          </a:p>
          <a:p>
            <a:pPr marL="742950" lvl="2" indent="-342900"/>
            <a:r>
              <a:rPr lang="en-US" dirty="0" smtClean="0"/>
              <a:t>Pre-school children (</a:t>
            </a:r>
            <a:r>
              <a:rPr lang="en-US" dirty="0" err="1" smtClean="0"/>
              <a:t>Lepper</a:t>
            </a:r>
            <a:r>
              <a:rPr lang="en-US" dirty="0" smtClean="0"/>
              <a:t> </a:t>
            </a:r>
            <a:r>
              <a:rPr lang="en-US" i="1" dirty="0" smtClean="0"/>
              <a:t>et al</a:t>
            </a:r>
            <a:r>
              <a:rPr lang="en-US" dirty="0" smtClean="0"/>
              <a:t>., 1973)</a:t>
            </a:r>
          </a:p>
          <a:p>
            <a:pPr marL="1200150" lvl="3" indent="-342900"/>
            <a:r>
              <a:rPr lang="en-US" dirty="0" smtClean="0"/>
              <a:t>Free play with </a:t>
            </a:r>
            <a:r>
              <a:rPr lang="en-US" dirty="0" err="1" smtClean="0"/>
              <a:t>coloured</a:t>
            </a:r>
            <a:r>
              <a:rPr lang="en-US" dirty="0" smtClean="0"/>
              <a:t> pens</a:t>
            </a:r>
          </a:p>
          <a:p>
            <a:pPr marL="1200150" lvl="3" indent="-342900"/>
            <a:r>
              <a:rPr lang="en-US" dirty="0" smtClean="0"/>
              <a:t>Randomly assigned to:</a:t>
            </a:r>
          </a:p>
          <a:p>
            <a:pPr marL="1657350" lvl="4" indent="-342900"/>
            <a:r>
              <a:rPr lang="en-US" dirty="0" smtClean="0"/>
              <a:t>Expected reward condition</a:t>
            </a:r>
          </a:p>
          <a:p>
            <a:pPr marL="1657350" lvl="4" indent="-342900"/>
            <a:r>
              <a:rPr lang="en-US" dirty="0" smtClean="0"/>
              <a:t>Unexpected reward condition</a:t>
            </a:r>
          </a:p>
          <a:p>
            <a:pPr marL="1657350" lvl="4" indent="-342900"/>
            <a:r>
              <a:rPr lang="en-US" dirty="0" smtClean="0"/>
              <a:t>No reward condition</a:t>
            </a:r>
          </a:p>
          <a:p>
            <a:pPr marL="1314450" lvl="4" indent="0">
              <a:buNone/>
            </a:pPr>
            <a:endParaRPr lang="en-US" dirty="0" smtClean="0"/>
          </a:p>
          <a:p>
            <a:pPr marL="742950" lvl="2" indent="-342900"/>
            <a:r>
              <a:rPr lang="en-US" dirty="0" smtClean="0"/>
              <a:t>By rewarding people for participating in an intrinsically interesting task, subsequent involvement in the task is reduced when the reward is no longer available (Biddle, </a:t>
            </a:r>
            <a:r>
              <a:rPr lang="en-US" dirty="0" err="1" smtClean="0"/>
              <a:t>Mutrie</a:t>
            </a:r>
            <a:r>
              <a:rPr lang="en-US" dirty="0" smtClean="0"/>
              <a:t> and </a:t>
            </a:r>
            <a:r>
              <a:rPr lang="en-US" dirty="0" err="1" smtClean="0"/>
              <a:t>Gorley</a:t>
            </a:r>
            <a:r>
              <a:rPr lang="en-US" dirty="0" smtClean="0"/>
              <a:t>, 2015)</a:t>
            </a:r>
          </a:p>
        </p:txBody>
      </p:sp>
    </p:spTree>
    <p:extLst>
      <p:ext uri="{BB962C8B-B14F-4D97-AF65-F5344CB8AC3E}">
        <p14:creationId xmlns:p14="http://schemas.microsoft.com/office/powerpoint/2010/main" val="413826294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Evaluation Theory</a:t>
            </a:r>
            <a:endParaRPr lang="en-US" dirty="0"/>
          </a:p>
        </p:txBody>
      </p:sp>
      <p:sp>
        <p:nvSpPr>
          <p:cNvPr id="3" name="Content Placeholder 2"/>
          <p:cNvSpPr>
            <a:spLocks noGrp="1"/>
          </p:cNvSpPr>
          <p:nvPr>
            <p:ph idx="1"/>
          </p:nvPr>
        </p:nvSpPr>
        <p:spPr>
          <a:xfrm>
            <a:off x="457200" y="1600201"/>
            <a:ext cx="8229600" cy="2814562"/>
          </a:xfrm>
        </p:spPr>
        <p:txBody>
          <a:bodyPr/>
          <a:lstStyle/>
          <a:p>
            <a:r>
              <a:rPr lang="en-US" dirty="0" err="1" smtClean="0"/>
              <a:t>Deci</a:t>
            </a:r>
            <a:r>
              <a:rPr lang="en-US" dirty="0" smtClean="0"/>
              <a:t> (1975), </a:t>
            </a:r>
            <a:r>
              <a:rPr lang="en-US" dirty="0" err="1" smtClean="0"/>
              <a:t>Deci</a:t>
            </a:r>
            <a:r>
              <a:rPr lang="en-US" dirty="0" smtClean="0"/>
              <a:t> &amp; Ryan (1980; 1985)</a:t>
            </a:r>
          </a:p>
          <a:p>
            <a:endParaRPr lang="en-US" dirty="0"/>
          </a:p>
          <a:p>
            <a:r>
              <a:rPr lang="en-US" dirty="0" smtClean="0"/>
              <a:t>How various external events (and later internal events; Ryan, 1982) enhance or diminish intrinsic motivation</a:t>
            </a:r>
          </a:p>
        </p:txBody>
      </p:sp>
      <p:sp>
        <p:nvSpPr>
          <p:cNvPr id="4" name="TextBox 3"/>
          <p:cNvSpPr txBox="1"/>
          <p:nvPr/>
        </p:nvSpPr>
        <p:spPr>
          <a:xfrm>
            <a:off x="931333" y="4819952"/>
            <a:ext cx="2273905" cy="1200329"/>
          </a:xfrm>
          <a:prstGeom prst="rect">
            <a:avLst/>
          </a:prstGeom>
          <a:noFill/>
        </p:spPr>
        <p:txBody>
          <a:bodyPr wrap="square" rtlCol="0">
            <a:spAutoFit/>
          </a:bodyPr>
          <a:lstStyle/>
          <a:p>
            <a:r>
              <a:rPr lang="en-US" dirty="0"/>
              <a:t>Rewards, feedback, evaluations, and ways of </a:t>
            </a:r>
            <a:r>
              <a:rPr lang="en-US" dirty="0" smtClean="0"/>
              <a:t>communicating </a:t>
            </a:r>
            <a:endParaRPr lang="en-US" dirty="0"/>
          </a:p>
          <a:p>
            <a:endParaRPr lang="en-US" dirty="0"/>
          </a:p>
        </p:txBody>
      </p:sp>
      <p:sp>
        <p:nvSpPr>
          <p:cNvPr id="5" name="TextBox 4"/>
          <p:cNvSpPr txBox="1"/>
          <p:nvPr/>
        </p:nvSpPr>
        <p:spPr>
          <a:xfrm>
            <a:off x="5848048" y="4819952"/>
            <a:ext cx="2273904" cy="923330"/>
          </a:xfrm>
          <a:prstGeom prst="rect">
            <a:avLst/>
          </a:prstGeom>
          <a:noFill/>
        </p:spPr>
        <p:txBody>
          <a:bodyPr wrap="square" rtlCol="0">
            <a:spAutoFit/>
          </a:bodyPr>
          <a:lstStyle/>
          <a:p>
            <a:r>
              <a:rPr lang="en-US" dirty="0" smtClean="0"/>
              <a:t>Intrinsic Motivation (interest, enjoyment, free persistence)</a:t>
            </a:r>
            <a:endParaRPr lang="en-US" dirty="0"/>
          </a:p>
        </p:txBody>
      </p:sp>
      <p:sp>
        <p:nvSpPr>
          <p:cNvPr id="6" name="Right Arrow 5"/>
          <p:cNvSpPr/>
          <p:nvPr/>
        </p:nvSpPr>
        <p:spPr>
          <a:xfrm>
            <a:off x="3435048" y="5164667"/>
            <a:ext cx="2183190" cy="296333"/>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34649634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Cognitive Evaluation Theory</a:t>
            </a:r>
            <a:endParaRPr lang="en-US" dirty="0"/>
          </a:p>
        </p:txBody>
      </p:sp>
      <p:sp>
        <p:nvSpPr>
          <p:cNvPr id="3" name="Content Placeholder 2"/>
          <p:cNvSpPr>
            <a:spLocks noGrp="1"/>
          </p:cNvSpPr>
          <p:nvPr>
            <p:ph idx="1"/>
          </p:nvPr>
        </p:nvSpPr>
        <p:spPr/>
        <p:txBody>
          <a:bodyPr/>
          <a:lstStyle/>
          <a:p>
            <a:r>
              <a:rPr lang="en-US" dirty="0" smtClean="0"/>
              <a:t>Informational</a:t>
            </a:r>
          </a:p>
          <a:p>
            <a:pPr lvl="1"/>
            <a:r>
              <a:rPr lang="en-US" dirty="0" smtClean="0"/>
              <a:t>Increase intrinsic motivation</a:t>
            </a:r>
          </a:p>
          <a:p>
            <a:pPr marL="0" indent="0">
              <a:buNone/>
            </a:pPr>
            <a:endParaRPr lang="en-US" dirty="0" smtClean="0"/>
          </a:p>
          <a:p>
            <a:r>
              <a:rPr lang="en-US" dirty="0" smtClean="0"/>
              <a:t>Controlling</a:t>
            </a:r>
          </a:p>
          <a:p>
            <a:pPr lvl="1"/>
            <a:r>
              <a:rPr lang="en-US" dirty="0" smtClean="0"/>
              <a:t>Decrease intrinsic motivation </a:t>
            </a:r>
          </a:p>
        </p:txBody>
      </p:sp>
    </p:spTree>
    <p:extLst>
      <p:ext uri="{BB962C8B-B14F-4D97-AF65-F5344CB8AC3E}">
        <p14:creationId xmlns:p14="http://schemas.microsoft.com/office/powerpoint/2010/main" val="1998097576"/>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3" name="Content Placeholder 2"/>
          <p:cNvSpPr>
            <a:spLocks noGrp="1"/>
          </p:cNvSpPr>
          <p:nvPr>
            <p:ph idx="1"/>
          </p:nvPr>
        </p:nvSpPr>
        <p:spPr/>
        <p:txBody>
          <a:bodyPr/>
          <a:lstStyle/>
          <a:p>
            <a:pPr marL="0" indent="0">
              <a:buNone/>
            </a:pPr>
            <a:r>
              <a:rPr lang="en-US" dirty="0"/>
              <a:t>Organismic Integration </a:t>
            </a:r>
            <a:r>
              <a:rPr lang="en-US" dirty="0" smtClean="0"/>
              <a:t>Theory</a:t>
            </a:r>
            <a:r>
              <a:rPr lang="en-US" dirty="0"/>
              <a:t> </a:t>
            </a:r>
            <a:r>
              <a:rPr lang="en-US" dirty="0" smtClean="0"/>
              <a:t>(</a:t>
            </a:r>
            <a:r>
              <a:rPr lang="en-US" dirty="0" err="1" smtClean="0"/>
              <a:t>Deci</a:t>
            </a:r>
            <a:r>
              <a:rPr lang="en-US" dirty="0" smtClean="0"/>
              <a:t> &amp; Ryan, 1985)</a:t>
            </a:r>
            <a:endParaRPr lang="en-US" dirty="0"/>
          </a:p>
        </p:txBody>
      </p:sp>
    </p:spTree>
    <p:extLst>
      <p:ext uri="{BB962C8B-B14F-4D97-AF65-F5344CB8AC3E}">
        <p14:creationId xmlns:p14="http://schemas.microsoft.com/office/powerpoint/2010/main" val="2385749278"/>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8" name="Right Arrow 7"/>
          <p:cNvSpPr/>
          <p:nvPr/>
        </p:nvSpPr>
        <p:spPr>
          <a:xfrm>
            <a:off x="1001059" y="3750241"/>
            <a:ext cx="6962588" cy="6275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786560128"/>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457200" y="2728699"/>
            <a:ext cx="1500094" cy="646331"/>
          </a:xfrm>
          <a:prstGeom prst="rect">
            <a:avLst/>
          </a:prstGeom>
          <a:noFill/>
        </p:spPr>
        <p:txBody>
          <a:bodyPr wrap="square" rtlCol="0">
            <a:spAutoFit/>
          </a:bodyPr>
          <a:lstStyle/>
          <a:p>
            <a:pPr algn="ctr"/>
            <a:r>
              <a:rPr lang="en-US" dirty="0" smtClean="0"/>
              <a:t>External Regulation</a:t>
            </a:r>
            <a:endParaRPr lang="en-US" dirty="0"/>
          </a:p>
        </p:txBody>
      </p:sp>
      <p:sp>
        <p:nvSpPr>
          <p:cNvPr id="8" name="Right Arrow 7"/>
          <p:cNvSpPr/>
          <p:nvPr/>
        </p:nvSpPr>
        <p:spPr>
          <a:xfrm>
            <a:off x="1001059" y="3750241"/>
            <a:ext cx="6962588" cy="6275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195337227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457200" y="2728699"/>
            <a:ext cx="1500094" cy="646331"/>
          </a:xfrm>
          <a:prstGeom prst="rect">
            <a:avLst/>
          </a:prstGeom>
          <a:noFill/>
        </p:spPr>
        <p:txBody>
          <a:bodyPr wrap="square" rtlCol="0">
            <a:spAutoFit/>
          </a:bodyPr>
          <a:lstStyle/>
          <a:p>
            <a:pPr algn="ctr"/>
            <a:r>
              <a:rPr lang="en-US" dirty="0" smtClean="0"/>
              <a:t>External Regulation</a:t>
            </a:r>
            <a:endParaRPr lang="en-US" dirty="0"/>
          </a:p>
        </p:txBody>
      </p:sp>
      <p:sp>
        <p:nvSpPr>
          <p:cNvPr id="5" name="TextBox 4"/>
          <p:cNvSpPr txBox="1"/>
          <p:nvPr/>
        </p:nvSpPr>
        <p:spPr>
          <a:xfrm>
            <a:off x="2492186" y="2728699"/>
            <a:ext cx="1586754" cy="646331"/>
          </a:xfrm>
          <a:prstGeom prst="rect">
            <a:avLst/>
          </a:prstGeom>
          <a:noFill/>
        </p:spPr>
        <p:txBody>
          <a:bodyPr wrap="square" rtlCol="0">
            <a:spAutoFit/>
          </a:bodyPr>
          <a:lstStyle/>
          <a:p>
            <a:pPr algn="ctr"/>
            <a:r>
              <a:rPr lang="en-US" dirty="0" err="1" smtClean="0"/>
              <a:t>Introjected</a:t>
            </a:r>
            <a:r>
              <a:rPr lang="en-US" dirty="0" smtClean="0"/>
              <a:t> Regulation</a:t>
            </a:r>
            <a:endParaRPr lang="en-US" dirty="0"/>
          </a:p>
        </p:txBody>
      </p:sp>
      <p:sp>
        <p:nvSpPr>
          <p:cNvPr id="8" name="Right Arrow 7"/>
          <p:cNvSpPr/>
          <p:nvPr/>
        </p:nvSpPr>
        <p:spPr>
          <a:xfrm>
            <a:off x="1001059" y="3750241"/>
            <a:ext cx="6962588" cy="6275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8697967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457200" y="2728699"/>
            <a:ext cx="1500094" cy="646331"/>
          </a:xfrm>
          <a:prstGeom prst="rect">
            <a:avLst/>
          </a:prstGeom>
          <a:noFill/>
        </p:spPr>
        <p:txBody>
          <a:bodyPr wrap="square" rtlCol="0">
            <a:spAutoFit/>
          </a:bodyPr>
          <a:lstStyle/>
          <a:p>
            <a:pPr algn="ctr"/>
            <a:r>
              <a:rPr lang="en-US" dirty="0" smtClean="0"/>
              <a:t>External Regulation</a:t>
            </a:r>
            <a:endParaRPr lang="en-US" dirty="0"/>
          </a:p>
        </p:txBody>
      </p:sp>
      <p:sp>
        <p:nvSpPr>
          <p:cNvPr id="5" name="TextBox 4"/>
          <p:cNvSpPr txBox="1"/>
          <p:nvPr/>
        </p:nvSpPr>
        <p:spPr>
          <a:xfrm>
            <a:off x="2492186" y="2728699"/>
            <a:ext cx="1586754" cy="646331"/>
          </a:xfrm>
          <a:prstGeom prst="rect">
            <a:avLst/>
          </a:prstGeom>
          <a:noFill/>
        </p:spPr>
        <p:txBody>
          <a:bodyPr wrap="square" rtlCol="0">
            <a:spAutoFit/>
          </a:bodyPr>
          <a:lstStyle/>
          <a:p>
            <a:pPr algn="ctr"/>
            <a:r>
              <a:rPr lang="en-US" dirty="0" err="1" smtClean="0"/>
              <a:t>Introjected</a:t>
            </a:r>
            <a:r>
              <a:rPr lang="en-US" dirty="0" smtClean="0"/>
              <a:t> Regulation</a:t>
            </a:r>
            <a:endParaRPr lang="en-US" dirty="0"/>
          </a:p>
        </p:txBody>
      </p:sp>
      <p:sp>
        <p:nvSpPr>
          <p:cNvPr id="6" name="TextBox 5"/>
          <p:cNvSpPr txBox="1"/>
          <p:nvPr/>
        </p:nvSpPr>
        <p:spPr>
          <a:xfrm>
            <a:off x="4861862" y="2728699"/>
            <a:ext cx="1422400" cy="646331"/>
          </a:xfrm>
          <a:prstGeom prst="rect">
            <a:avLst/>
          </a:prstGeom>
          <a:noFill/>
        </p:spPr>
        <p:txBody>
          <a:bodyPr wrap="square" rtlCol="0">
            <a:spAutoFit/>
          </a:bodyPr>
          <a:lstStyle/>
          <a:p>
            <a:pPr algn="ctr"/>
            <a:r>
              <a:rPr lang="en-US" dirty="0" smtClean="0"/>
              <a:t>Identified Regulation</a:t>
            </a:r>
            <a:endParaRPr lang="en-US" dirty="0"/>
          </a:p>
        </p:txBody>
      </p:sp>
      <p:sp>
        <p:nvSpPr>
          <p:cNvPr id="8" name="Right Arrow 7"/>
          <p:cNvSpPr/>
          <p:nvPr/>
        </p:nvSpPr>
        <p:spPr>
          <a:xfrm>
            <a:off x="1001059" y="3750241"/>
            <a:ext cx="6962588" cy="6275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86979679"/>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457200" y="2728699"/>
            <a:ext cx="1500094" cy="646331"/>
          </a:xfrm>
          <a:prstGeom prst="rect">
            <a:avLst/>
          </a:prstGeom>
          <a:noFill/>
        </p:spPr>
        <p:txBody>
          <a:bodyPr wrap="square" rtlCol="0">
            <a:spAutoFit/>
          </a:bodyPr>
          <a:lstStyle/>
          <a:p>
            <a:pPr algn="ctr"/>
            <a:r>
              <a:rPr lang="en-US" dirty="0" smtClean="0"/>
              <a:t>External Regulation</a:t>
            </a:r>
            <a:endParaRPr lang="en-US" dirty="0"/>
          </a:p>
        </p:txBody>
      </p:sp>
      <p:sp>
        <p:nvSpPr>
          <p:cNvPr id="5" name="TextBox 4"/>
          <p:cNvSpPr txBox="1"/>
          <p:nvPr/>
        </p:nvSpPr>
        <p:spPr>
          <a:xfrm>
            <a:off x="2492186" y="2728699"/>
            <a:ext cx="1586754" cy="646331"/>
          </a:xfrm>
          <a:prstGeom prst="rect">
            <a:avLst/>
          </a:prstGeom>
          <a:noFill/>
        </p:spPr>
        <p:txBody>
          <a:bodyPr wrap="square" rtlCol="0">
            <a:spAutoFit/>
          </a:bodyPr>
          <a:lstStyle/>
          <a:p>
            <a:pPr algn="ctr"/>
            <a:r>
              <a:rPr lang="en-US" dirty="0" err="1" smtClean="0"/>
              <a:t>Introjected</a:t>
            </a:r>
            <a:r>
              <a:rPr lang="en-US" dirty="0" smtClean="0"/>
              <a:t> Regulation</a:t>
            </a:r>
            <a:endParaRPr lang="en-US" dirty="0"/>
          </a:p>
        </p:txBody>
      </p:sp>
      <p:sp>
        <p:nvSpPr>
          <p:cNvPr id="6" name="TextBox 5"/>
          <p:cNvSpPr txBox="1"/>
          <p:nvPr/>
        </p:nvSpPr>
        <p:spPr>
          <a:xfrm>
            <a:off x="4861862" y="2728699"/>
            <a:ext cx="1422400" cy="646331"/>
          </a:xfrm>
          <a:prstGeom prst="rect">
            <a:avLst/>
          </a:prstGeom>
          <a:noFill/>
        </p:spPr>
        <p:txBody>
          <a:bodyPr wrap="square" rtlCol="0">
            <a:spAutoFit/>
          </a:bodyPr>
          <a:lstStyle/>
          <a:p>
            <a:pPr algn="ctr"/>
            <a:r>
              <a:rPr lang="en-US" dirty="0" smtClean="0"/>
              <a:t>Identified Regulation</a:t>
            </a:r>
            <a:endParaRPr lang="en-US" dirty="0"/>
          </a:p>
        </p:txBody>
      </p:sp>
      <p:sp>
        <p:nvSpPr>
          <p:cNvPr id="7" name="TextBox 6"/>
          <p:cNvSpPr txBox="1"/>
          <p:nvPr/>
        </p:nvSpPr>
        <p:spPr>
          <a:xfrm>
            <a:off x="6878919" y="2728699"/>
            <a:ext cx="1688353" cy="646331"/>
          </a:xfrm>
          <a:prstGeom prst="rect">
            <a:avLst/>
          </a:prstGeom>
          <a:noFill/>
        </p:spPr>
        <p:txBody>
          <a:bodyPr wrap="square" rtlCol="0">
            <a:spAutoFit/>
          </a:bodyPr>
          <a:lstStyle/>
          <a:p>
            <a:pPr algn="ctr"/>
            <a:r>
              <a:rPr lang="en-US" dirty="0" smtClean="0"/>
              <a:t>Integrated Regulation</a:t>
            </a:r>
            <a:endParaRPr lang="en-US" dirty="0"/>
          </a:p>
        </p:txBody>
      </p:sp>
      <p:sp>
        <p:nvSpPr>
          <p:cNvPr id="8" name="Right Arrow 7"/>
          <p:cNvSpPr/>
          <p:nvPr/>
        </p:nvSpPr>
        <p:spPr>
          <a:xfrm>
            <a:off x="1001059" y="3750241"/>
            <a:ext cx="6962588" cy="6275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18697967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457200" y="2728699"/>
            <a:ext cx="1500094" cy="646331"/>
          </a:xfrm>
          <a:prstGeom prst="rect">
            <a:avLst/>
          </a:prstGeom>
          <a:noFill/>
        </p:spPr>
        <p:txBody>
          <a:bodyPr wrap="square" rtlCol="0">
            <a:spAutoFit/>
          </a:bodyPr>
          <a:lstStyle/>
          <a:p>
            <a:pPr algn="ctr"/>
            <a:r>
              <a:rPr lang="en-US" dirty="0" smtClean="0"/>
              <a:t>External Regulation</a:t>
            </a:r>
            <a:endParaRPr lang="en-US" dirty="0"/>
          </a:p>
        </p:txBody>
      </p:sp>
      <p:sp>
        <p:nvSpPr>
          <p:cNvPr id="5" name="TextBox 4"/>
          <p:cNvSpPr txBox="1"/>
          <p:nvPr/>
        </p:nvSpPr>
        <p:spPr>
          <a:xfrm>
            <a:off x="2492186" y="2728699"/>
            <a:ext cx="1586754" cy="646331"/>
          </a:xfrm>
          <a:prstGeom prst="rect">
            <a:avLst/>
          </a:prstGeom>
          <a:noFill/>
        </p:spPr>
        <p:txBody>
          <a:bodyPr wrap="square" rtlCol="0">
            <a:spAutoFit/>
          </a:bodyPr>
          <a:lstStyle/>
          <a:p>
            <a:pPr algn="ctr"/>
            <a:r>
              <a:rPr lang="en-US" dirty="0" err="1" smtClean="0"/>
              <a:t>Introjected</a:t>
            </a:r>
            <a:r>
              <a:rPr lang="en-US" dirty="0" smtClean="0"/>
              <a:t> Regulation</a:t>
            </a:r>
            <a:endParaRPr lang="en-US" dirty="0"/>
          </a:p>
        </p:txBody>
      </p:sp>
      <p:sp>
        <p:nvSpPr>
          <p:cNvPr id="6" name="TextBox 5"/>
          <p:cNvSpPr txBox="1"/>
          <p:nvPr/>
        </p:nvSpPr>
        <p:spPr>
          <a:xfrm>
            <a:off x="4861862" y="2728699"/>
            <a:ext cx="1422400" cy="646331"/>
          </a:xfrm>
          <a:prstGeom prst="rect">
            <a:avLst/>
          </a:prstGeom>
          <a:noFill/>
        </p:spPr>
        <p:txBody>
          <a:bodyPr wrap="square" rtlCol="0">
            <a:spAutoFit/>
          </a:bodyPr>
          <a:lstStyle/>
          <a:p>
            <a:pPr algn="ctr"/>
            <a:r>
              <a:rPr lang="en-US" dirty="0" smtClean="0"/>
              <a:t>Identified Regulation</a:t>
            </a:r>
            <a:endParaRPr lang="en-US" dirty="0"/>
          </a:p>
        </p:txBody>
      </p:sp>
      <p:sp>
        <p:nvSpPr>
          <p:cNvPr id="7" name="TextBox 6"/>
          <p:cNvSpPr txBox="1"/>
          <p:nvPr/>
        </p:nvSpPr>
        <p:spPr>
          <a:xfrm>
            <a:off x="6878919" y="2728699"/>
            <a:ext cx="1688353" cy="646331"/>
          </a:xfrm>
          <a:prstGeom prst="rect">
            <a:avLst/>
          </a:prstGeom>
          <a:noFill/>
        </p:spPr>
        <p:txBody>
          <a:bodyPr wrap="square" rtlCol="0">
            <a:spAutoFit/>
          </a:bodyPr>
          <a:lstStyle/>
          <a:p>
            <a:pPr algn="ctr"/>
            <a:r>
              <a:rPr lang="en-US" dirty="0" smtClean="0"/>
              <a:t>Integrated Regulation</a:t>
            </a:r>
            <a:endParaRPr lang="en-US" dirty="0"/>
          </a:p>
        </p:txBody>
      </p:sp>
      <p:sp>
        <p:nvSpPr>
          <p:cNvPr id="8" name="Right Arrow 7"/>
          <p:cNvSpPr/>
          <p:nvPr/>
        </p:nvSpPr>
        <p:spPr>
          <a:xfrm>
            <a:off x="1001059" y="3750241"/>
            <a:ext cx="6962588" cy="6275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9" name="TextBox 8"/>
          <p:cNvSpPr txBox="1"/>
          <p:nvPr/>
        </p:nvSpPr>
        <p:spPr>
          <a:xfrm>
            <a:off x="463176" y="4751300"/>
            <a:ext cx="1494118" cy="646331"/>
          </a:xfrm>
          <a:prstGeom prst="rect">
            <a:avLst/>
          </a:prstGeom>
          <a:noFill/>
        </p:spPr>
        <p:txBody>
          <a:bodyPr wrap="square" rtlCol="0">
            <a:spAutoFit/>
          </a:bodyPr>
          <a:lstStyle/>
          <a:p>
            <a:pPr algn="ctr"/>
            <a:r>
              <a:rPr lang="en-US" dirty="0" smtClean="0"/>
              <a:t>Controlled Motivation</a:t>
            </a:r>
            <a:endParaRPr lang="en-US" dirty="0"/>
          </a:p>
        </p:txBody>
      </p:sp>
    </p:spTree>
    <p:extLst>
      <p:ext uri="{BB962C8B-B14F-4D97-AF65-F5344CB8AC3E}">
        <p14:creationId xmlns:p14="http://schemas.microsoft.com/office/powerpoint/2010/main" val="2186979679"/>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457200" y="2728699"/>
            <a:ext cx="1500094" cy="646331"/>
          </a:xfrm>
          <a:prstGeom prst="rect">
            <a:avLst/>
          </a:prstGeom>
          <a:noFill/>
        </p:spPr>
        <p:txBody>
          <a:bodyPr wrap="square" rtlCol="0">
            <a:spAutoFit/>
          </a:bodyPr>
          <a:lstStyle/>
          <a:p>
            <a:pPr algn="ctr"/>
            <a:r>
              <a:rPr lang="en-US" dirty="0" smtClean="0"/>
              <a:t>External Regulation</a:t>
            </a:r>
            <a:endParaRPr lang="en-US" dirty="0"/>
          </a:p>
        </p:txBody>
      </p:sp>
      <p:sp>
        <p:nvSpPr>
          <p:cNvPr id="5" name="TextBox 4"/>
          <p:cNvSpPr txBox="1"/>
          <p:nvPr/>
        </p:nvSpPr>
        <p:spPr>
          <a:xfrm>
            <a:off x="2492186" y="2728699"/>
            <a:ext cx="1586754" cy="646331"/>
          </a:xfrm>
          <a:prstGeom prst="rect">
            <a:avLst/>
          </a:prstGeom>
          <a:noFill/>
        </p:spPr>
        <p:txBody>
          <a:bodyPr wrap="square" rtlCol="0">
            <a:spAutoFit/>
          </a:bodyPr>
          <a:lstStyle/>
          <a:p>
            <a:pPr algn="ctr"/>
            <a:r>
              <a:rPr lang="en-US" dirty="0" err="1" smtClean="0"/>
              <a:t>Introjected</a:t>
            </a:r>
            <a:r>
              <a:rPr lang="en-US" dirty="0" smtClean="0"/>
              <a:t> Regulation</a:t>
            </a:r>
            <a:endParaRPr lang="en-US" dirty="0"/>
          </a:p>
        </p:txBody>
      </p:sp>
      <p:sp>
        <p:nvSpPr>
          <p:cNvPr id="6" name="TextBox 5"/>
          <p:cNvSpPr txBox="1"/>
          <p:nvPr/>
        </p:nvSpPr>
        <p:spPr>
          <a:xfrm>
            <a:off x="4861862" y="2728699"/>
            <a:ext cx="1422400" cy="646331"/>
          </a:xfrm>
          <a:prstGeom prst="rect">
            <a:avLst/>
          </a:prstGeom>
          <a:noFill/>
        </p:spPr>
        <p:txBody>
          <a:bodyPr wrap="square" rtlCol="0">
            <a:spAutoFit/>
          </a:bodyPr>
          <a:lstStyle/>
          <a:p>
            <a:pPr algn="ctr"/>
            <a:r>
              <a:rPr lang="en-US" dirty="0" smtClean="0"/>
              <a:t>Identified Regulation</a:t>
            </a:r>
            <a:endParaRPr lang="en-US" dirty="0"/>
          </a:p>
        </p:txBody>
      </p:sp>
      <p:sp>
        <p:nvSpPr>
          <p:cNvPr id="7" name="TextBox 6"/>
          <p:cNvSpPr txBox="1"/>
          <p:nvPr/>
        </p:nvSpPr>
        <p:spPr>
          <a:xfrm>
            <a:off x="6878919" y="2728699"/>
            <a:ext cx="1688353" cy="646331"/>
          </a:xfrm>
          <a:prstGeom prst="rect">
            <a:avLst/>
          </a:prstGeom>
          <a:noFill/>
        </p:spPr>
        <p:txBody>
          <a:bodyPr wrap="square" rtlCol="0">
            <a:spAutoFit/>
          </a:bodyPr>
          <a:lstStyle/>
          <a:p>
            <a:pPr algn="ctr"/>
            <a:r>
              <a:rPr lang="en-US" dirty="0" smtClean="0"/>
              <a:t>Integrated Regulation</a:t>
            </a:r>
            <a:endParaRPr lang="en-US" dirty="0"/>
          </a:p>
        </p:txBody>
      </p:sp>
      <p:sp>
        <p:nvSpPr>
          <p:cNvPr id="8" name="Right Arrow 7"/>
          <p:cNvSpPr/>
          <p:nvPr/>
        </p:nvSpPr>
        <p:spPr>
          <a:xfrm>
            <a:off x="1001059" y="3750241"/>
            <a:ext cx="6962588" cy="6275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9" name="TextBox 8"/>
          <p:cNvSpPr txBox="1"/>
          <p:nvPr/>
        </p:nvSpPr>
        <p:spPr>
          <a:xfrm>
            <a:off x="463176" y="4751300"/>
            <a:ext cx="1494118" cy="646331"/>
          </a:xfrm>
          <a:prstGeom prst="rect">
            <a:avLst/>
          </a:prstGeom>
          <a:noFill/>
        </p:spPr>
        <p:txBody>
          <a:bodyPr wrap="square" rtlCol="0">
            <a:spAutoFit/>
          </a:bodyPr>
          <a:lstStyle/>
          <a:p>
            <a:pPr algn="ctr"/>
            <a:r>
              <a:rPr lang="en-US" dirty="0" smtClean="0"/>
              <a:t>Controlled Motivation</a:t>
            </a:r>
            <a:endParaRPr lang="en-US" dirty="0"/>
          </a:p>
        </p:txBody>
      </p:sp>
      <p:sp>
        <p:nvSpPr>
          <p:cNvPr id="10" name="TextBox 9"/>
          <p:cNvSpPr txBox="1"/>
          <p:nvPr/>
        </p:nvSpPr>
        <p:spPr>
          <a:xfrm>
            <a:off x="7073154" y="4751300"/>
            <a:ext cx="1494118" cy="646331"/>
          </a:xfrm>
          <a:prstGeom prst="rect">
            <a:avLst/>
          </a:prstGeom>
          <a:noFill/>
        </p:spPr>
        <p:txBody>
          <a:bodyPr wrap="square" rtlCol="0">
            <a:spAutoFit/>
          </a:bodyPr>
          <a:lstStyle/>
          <a:p>
            <a:pPr algn="ctr"/>
            <a:r>
              <a:rPr lang="en-US" dirty="0" err="1" smtClean="0"/>
              <a:t>AutonomousMotivation</a:t>
            </a:r>
            <a:endParaRPr lang="en-US" dirty="0"/>
          </a:p>
        </p:txBody>
      </p:sp>
    </p:spTree>
    <p:extLst>
      <p:ext uri="{BB962C8B-B14F-4D97-AF65-F5344CB8AC3E}">
        <p14:creationId xmlns:p14="http://schemas.microsoft.com/office/powerpoint/2010/main" val="218697967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457200" y="2728699"/>
            <a:ext cx="1500094" cy="646331"/>
          </a:xfrm>
          <a:prstGeom prst="rect">
            <a:avLst/>
          </a:prstGeom>
          <a:noFill/>
        </p:spPr>
        <p:txBody>
          <a:bodyPr wrap="square" rtlCol="0">
            <a:spAutoFit/>
          </a:bodyPr>
          <a:lstStyle/>
          <a:p>
            <a:pPr algn="ctr"/>
            <a:r>
              <a:rPr lang="en-US" dirty="0" smtClean="0"/>
              <a:t>External Regulation</a:t>
            </a:r>
            <a:endParaRPr lang="en-US" dirty="0"/>
          </a:p>
        </p:txBody>
      </p:sp>
      <p:sp>
        <p:nvSpPr>
          <p:cNvPr id="5" name="TextBox 4"/>
          <p:cNvSpPr txBox="1"/>
          <p:nvPr/>
        </p:nvSpPr>
        <p:spPr>
          <a:xfrm>
            <a:off x="2492186" y="2728699"/>
            <a:ext cx="1586754" cy="646331"/>
          </a:xfrm>
          <a:prstGeom prst="rect">
            <a:avLst/>
          </a:prstGeom>
          <a:noFill/>
        </p:spPr>
        <p:txBody>
          <a:bodyPr wrap="square" rtlCol="0">
            <a:spAutoFit/>
          </a:bodyPr>
          <a:lstStyle/>
          <a:p>
            <a:pPr algn="ctr"/>
            <a:r>
              <a:rPr lang="en-US" dirty="0" err="1" smtClean="0"/>
              <a:t>Introjected</a:t>
            </a:r>
            <a:r>
              <a:rPr lang="en-US" dirty="0" smtClean="0"/>
              <a:t> Regulation</a:t>
            </a:r>
            <a:endParaRPr lang="en-US" dirty="0"/>
          </a:p>
        </p:txBody>
      </p:sp>
      <p:sp>
        <p:nvSpPr>
          <p:cNvPr id="6" name="TextBox 5"/>
          <p:cNvSpPr txBox="1"/>
          <p:nvPr/>
        </p:nvSpPr>
        <p:spPr>
          <a:xfrm>
            <a:off x="4861862" y="2728699"/>
            <a:ext cx="1422400" cy="646331"/>
          </a:xfrm>
          <a:prstGeom prst="rect">
            <a:avLst/>
          </a:prstGeom>
          <a:noFill/>
        </p:spPr>
        <p:txBody>
          <a:bodyPr wrap="square" rtlCol="0">
            <a:spAutoFit/>
          </a:bodyPr>
          <a:lstStyle/>
          <a:p>
            <a:pPr algn="ctr"/>
            <a:r>
              <a:rPr lang="en-US" dirty="0" smtClean="0"/>
              <a:t>Identified Regulation</a:t>
            </a:r>
            <a:endParaRPr lang="en-US" dirty="0"/>
          </a:p>
        </p:txBody>
      </p:sp>
      <p:sp>
        <p:nvSpPr>
          <p:cNvPr id="7" name="TextBox 6"/>
          <p:cNvSpPr txBox="1"/>
          <p:nvPr/>
        </p:nvSpPr>
        <p:spPr>
          <a:xfrm>
            <a:off x="6878919" y="2728699"/>
            <a:ext cx="1688353" cy="646331"/>
          </a:xfrm>
          <a:prstGeom prst="rect">
            <a:avLst/>
          </a:prstGeom>
          <a:noFill/>
        </p:spPr>
        <p:txBody>
          <a:bodyPr wrap="square" rtlCol="0">
            <a:spAutoFit/>
          </a:bodyPr>
          <a:lstStyle/>
          <a:p>
            <a:pPr algn="ctr"/>
            <a:r>
              <a:rPr lang="en-US" dirty="0" smtClean="0"/>
              <a:t>Integrated Regulation</a:t>
            </a:r>
            <a:endParaRPr lang="en-US" dirty="0"/>
          </a:p>
        </p:txBody>
      </p:sp>
      <p:sp>
        <p:nvSpPr>
          <p:cNvPr id="8" name="Right Arrow 7"/>
          <p:cNvSpPr/>
          <p:nvPr/>
        </p:nvSpPr>
        <p:spPr>
          <a:xfrm>
            <a:off x="1001059" y="3750241"/>
            <a:ext cx="6962588" cy="6275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Self Determination</a:t>
            </a:r>
            <a:endParaRPr lang="en-US" dirty="0"/>
          </a:p>
        </p:txBody>
      </p:sp>
      <p:sp>
        <p:nvSpPr>
          <p:cNvPr id="9" name="TextBox 8"/>
          <p:cNvSpPr txBox="1"/>
          <p:nvPr/>
        </p:nvSpPr>
        <p:spPr>
          <a:xfrm>
            <a:off x="463176" y="4751300"/>
            <a:ext cx="1494118" cy="646331"/>
          </a:xfrm>
          <a:prstGeom prst="rect">
            <a:avLst/>
          </a:prstGeom>
          <a:noFill/>
        </p:spPr>
        <p:txBody>
          <a:bodyPr wrap="square" rtlCol="0">
            <a:spAutoFit/>
          </a:bodyPr>
          <a:lstStyle/>
          <a:p>
            <a:pPr algn="ctr"/>
            <a:r>
              <a:rPr lang="en-US" dirty="0" smtClean="0"/>
              <a:t>Controlled Motivation</a:t>
            </a:r>
            <a:endParaRPr lang="en-US" dirty="0"/>
          </a:p>
        </p:txBody>
      </p:sp>
      <p:sp>
        <p:nvSpPr>
          <p:cNvPr id="10" name="TextBox 9"/>
          <p:cNvSpPr txBox="1"/>
          <p:nvPr/>
        </p:nvSpPr>
        <p:spPr>
          <a:xfrm>
            <a:off x="7073154" y="4751300"/>
            <a:ext cx="1494118" cy="646331"/>
          </a:xfrm>
          <a:prstGeom prst="rect">
            <a:avLst/>
          </a:prstGeom>
          <a:noFill/>
        </p:spPr>
        <p:txBody>
          <a:bodyPr wrap="square" rtlCol="0">
            <a:spAutoFit/>
          </a:bodyPr>
          <a:lstStyle/>
          <a:p>
            <a:pPr algn="ctr"/>
            <a:r>
              <a:rPr lang="en-US" dirty="0" err="1" smtClean="0"/>
              <a:t>AutonomousMotivation</a:t>
            </a:r>
            <a:endParaRPr lang="en-US" dirty="0"/>
          </a:p>
        </p:txBody>
      </p:sp>
    </p:spTree>
    <p:extLst>
      <p:ext uri="{BB962C8B-B14F-4D97-AF65-F5344CB8AC3E}">
        <p14:creationId xmlns:p14="http://schemas.microsoft.com/office/powerpoint/2010/main" val="3225485276"/>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457200" y="2728699"/>
            <a:ext cx="1500094" cy="646331"/>
          </a:xfrm>
          <a:prstGeom prst="rect">
            <a:avLst/>
          </a:prstGeom>
          <a:noFill/>
        </p:spPr>
        <p:txBody>
          <a:bodyPr wrap="square" rtlCol="0">
            <a:spAutoFit/>
          </a:bodyPr>
          <a:lstStyle/>
          <a:p>
            <a:pPr algn="ctr"/>
            <a:r>
              <a:rPr lang="en-US" dirty="0" smtClean="0"/>
              <a:t>External Regulation</a:t>
            </a:r>
            <a:endParaRPr lang="en-US" dirty="0"/>
          </a:p>
        </p:txBody>
      </p:sp>
      <p:sp>
        <p:nvSpPr>
          <p:cNvPr id="5" name="TextBox 4"/>
          <p:cNvSpPr txBox="1"/>
          <p:nvPr/>
        </p:nvSpPr>
        <p:spPr>
          <a:xfrm>
            <a:off x="2492186" y="2728699"/>
            <a:ext cx="1586754" cy="646331"/>
          </a:xfrm>
          <a:prstGeom prst="rect">
            <a:avLst/>
          </a:prstGeom>
          <a:noFill/>
        </p:spPr>
        <p:txBody>
          <a:bodyPr wrap="square" rtlCol="0">
            <a:spAutoFit/>
          </a:bodyPr>
          <a:lstStyle/>
          <a:p>
            <a:pPr algn="ctr"/>
            <a:r>
              <a:rPr lang="en-US" dirty="0" err="1" smtClean="0"/>
              <a:t>Introjected</a:t>
            </a:r>
            <a:r>
              <a:rPr lang="en-US" dirty="0" smtClean="0"/>
              <a:t> Regulation</a:t>
            </a:r>
            <a:endParaRPr lang="en-US" dirty="0"/>
          </a:p>
        </p:txBody>
      </p:sp>
      <p:sp>
        <p:nvSpPr>
          <p:cNvPr id="6" name="TextBox 5"/>
          <p:cNvSpPr txBox="1"/>
          <p:nvPr/>
        </p:nvSpPr>
        <p:spPr>
          <a:xfrm>
            <a:off x="4861862" y="2728699"/>
            <a:ext cx="1422400" cy="646331"/>
          </a:xfrm>
          <a:prstGeom prst="rect">
            <a:avLst/>
          </a:prstGeom>
          <a:noFill/>
        </p:spPr>
        <p:txBody>
          <a:bodyPr wrap="square" rtlCol="0">
            <a:spAutoFit/>
          </a:bodyPr>
          <a:lstStyle/>
          <a:p>
            <a:pPr algn="ctr"/>
            <a:r>
              <a:rPr lang="en-US" dirty="0" smtClean="0"/>
              <a:t>Identified Regulation</a:t>
            </a:r>
            <a:endParaRPr lang="en-US" dirty="0"/>
          </a:p>
        </p:txBody>
      </p:sp>
      <p:sp>
        <p:nvSpPr>
          <p:cNvPr id="7" name="TextBox 6"/>
          <p:cNvSpPr txBox="1"/>
          <p:nvPr/>
        </p:nvSpPr>
        <p:spPr>
          <a:xfrm>
            <a:off x="6878919" y="2728699"/>
            <a:ext cx="1688353" cy="646331"/>
          </a:xfrm>
          <a:prstGeom prst="rect">
            <a:avLst/>
          </a:prstGeom>
          <a:noFill/>
        </p:spPr>
        <p:txBody>
          <a:bodyPr wrap="square" rtlCol="0">
            <a:spAutoFit/>
          </a:bodyPr>
          <a:lstStyle/>
          <a:p>
            <a:pPr algn="ctr"/>
            <a:r>
              <a:rPr lang="en-US" dirty="0" smtClean="0"/>
              <a:t>Integrated Regulation</a:t>
            </a:r>
            <a:endParaRPr lang="en-US" dirty="0"/>
          </a:p>
        </p:txBody>
      </p:sp>
      <p:sp>
        <p:nvSpPr>
          <p:cNvPr id="8" name="Right Arrow 7"/>
          <p:cNvSpPr/>
          <p:nvPr/>
        </p:nvSpPr>
        <p:spPr>
          <a:xfrm>
            <a:off x="1001059" y="3750241"/>
            <a:ext cx="6962588" cy="6275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Self Determination</a:t>
            </a:r>
            <a:endParaRPr lang="en-US" dirty="0"/>
          </a:p>
        </p:txBody>
      </p:sp>
      <p:sp>
        <p:nvSpPr>
          <p:cNvPr id="9" name="TextBox 8"/>
          <p:cNvSpPr txBox="1"/>
          <p:nvPr/>
        </p:nvSpPr>
        <p:spPr>
          <a:xfrm>
            <a:off x="463176" y="4751300"/>
            <a:ext cx="1494118" cy="646331"/>
          </a:xfrm>
          <a:prstGeom prst="rect">
            <a:avLst/>
          </a:prstGeom>
          <a:noFill/>
        </p:spPr>
        <p:txBody>
          <a:bodyPr wrap="square" rtlCol="0">
            <a:spAutoFit/>
          </a:bodyPr>
          <a:lstStyle/>
          <a:p>
            <a:pPr algn="ctr"/>
            <a:r>
              <a:rPr lang="en-US" dirty="0" smtClean="0"/>
              <a:t>Controlled Motivation</a:t>
            </a:r>
            <a:endParaRPr lang="en-US" dirty="0"/>
          </a:p>
        </p:txBody>
      </p:sp>
      <p:sp>
        <p:nvSpPr>
          <p:cNvPr id="10" name="TextBox 9"/>
          <p:cNvSpPr txBox="1"/>
          <p:nvPr/>
        </p:nvSpPr>
        <p:spPr>
          <a:xfrm>
            <a:off x="7073154" y="4751300"/>
            <a:ext cx="1494118" cy="646331"/>
          </a:xfrm>
          <a:prstGeom prst="rect">
            <a:avLst/>
          </a:prstGeom>
          <a:noFill/>
        </p:spPr>
        <p:txBody>
          <a:bodyPr wrap="square" rtlCol="0">
            <a:spAutoFit/>
          </a:bodyPr>
          <a:lstStyle/>
          <a:p>
            <a:pPr algn="ctr"/>
            <a:r>
              <a:rPr lang="en-US" dirty="0" err="1" smtClean="0"/>
              <a:t>AutonomousMotivation</a:t>
            </a:r>
            <a:endParaRPr lang="en-US" dirty="0"/>
          </a:p>
        </p:txBody>
      </p:sp>
      <p:sp>
        <p:nvSpPr>
          <p:cNvPr id="11" name="TextBox 10"/>
          <p:cNvSpPr txBox="1"/>
          <p:nvPr/>
        </p:nvSpPr>
        <p:spPr>
          <a:xfrm>
            <a:off x="2492186" y="5397631"/>
            <a:ext cx="4095519" cy="1200329"/>
          </a:xfrm>
          <a:prstGeom prst="rect">
            <a:avLst/>
          </a:prstGeom>
          <a:noFill/>
        </p:spPr>
        <p:txBody>
          <a:bodyPr wrap="square" rtlCol="0">
            <a:spAutoFit/>
          </a:bodyPr>
          <a:lstStyle/>
          <a:p>
            <a:pPr algn="ctr"/>
            <a:r>
              <a:rPr lang="en-US" sz="3200" dirty="0" err="1" smtClean="0"/>
              <a:t>Internalisation</a:t>
            </a:r>
            <a:endParaRPr lang="en-US" sz="3200" dirty="0" smtClean="0"/>
          </a:p>
          <a:p>
            <a:pPr algn="ctr"/>
            <a:r>
              <a:rPr lang="en-US" sz="2000" dirty="0" smtClean="0"/>
              <a:t>Organismic Integration Theory (</a:t>
            </a:r>
            <a:r>
              <a:rPr lang="en-US" sz="2000" dirty="0" err="1" smtClean="0"/>
              <a:t>Deci</a:t>
            </a:r>
            <a:r>
              <a:rPr lang="en-US" sz="2000" dirty="0" smtClean="0"/>
              <a:t> &amp; Ryan, 1985; Ryan &amp; </a:t>
            </a:r>
            <a:r>
              <a:rPr lang="en-US" sz="2000" dirty="0" err="1" smtClean="0"/>
              <a:t>Deci</a:t>
            </a:r>
            <a:r>
              <a:rPr lang="en-US" sz="2000" dirty="0" smtClean="0"/>
              <a:t>, 2000)</a:t>
            </a:r>
          </a:p>
        </p:txBody>
      </p:sp>
    </p:spTree>
    <p:extLst>
      <p:ext uri="{BB962C8B-B14F-4D97-AF65-F5344CB8AC3E}">
        <p14:creationId xmlns:p14="http://schemas.microsoft.com/office/powerpoint/2010/main" val="1406914824"/>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Extrinsic Motivation</a:t>
            </a:r>
            <a:endParaRPr lang="en-US" dirty="0"/>
          </a:p>
        </p:txBody>
      </p:sp>
      <p:sp>
        <p:nvSpPr>
          <p:cNvPr id="4" name="TextBox 3"/>
          <p:cNvSpPr txBox="1"/>
          <p:nvPr/>
        </p:nvSpPr>
        <p:spPr>
          <a:xfrm>
            <a:off x="1577788" y="2728699"/>
            <a:ext cx="1500094" cy="646331"/>
          </a:xfrm>
          <a:prstGeom prst="rect">
            <a:avLst/>
          </a:prstGeom>
          <a:noFill/>
        </p:spPr>
        <p:txBody>
          <a:bodyPr wrap="square" rtlCol="0">
            <a:spAutoFit/>
          </a:bodyPr>
          <a:lstStyle/>
          <a:p>
            <a:pPr algn="ctr"/>
            <a:r>
              <a:rPr lang="en-US" dirty="0" smtClean="0"/>
              <a:t>External Regulation</a:t>
            </a:r>
            <a:endParaRPr lang="en-US" dirty="0"/>
          </a:p>
        </p:txBody>
      </p:sp>
      <p:sp>
        <p:nvSpPr>
          <p:cNvPr id="5" name="TextBox 4"/>
          <p:cNvSpPr txBox="1"/>
          <p:nvPr/>
        </p:nvSpPr>
        <p:spPr>
          <a:xfrm>
            <a:off x="3015126" y="2728699"/>
            <a:ext cx="1586754" cy="646331"/>
          </a:xfrm>
          <a:prstGeom prst="rect">
            <a:avLst/>
          </a:prstGeom>
          <a:noFill/>
        </p:spPr>
        <p:txBody>
          <a:bodyPr wrap="square" rtlCol="0">
            <a:spAutoFit/>
          </a:bodyPr>
          <a:lstStyle/>
          <a:p>
            <a:pPr algn="ctr"/>
            <a:r>
              <a:rPr lang="en-US" dirty="0" err="1" smtClean="0"/>
              <a:t>Introjected</a:t>
            </a:r>
            <a:r>
              <a:rPr lang="en-US" dirty="0" smtClean="0"/>
              <a:t> Regulation</a:t>
            </a:r>
            <a:endParaRPr lang="en-US" dirty="0"/>
          </a:p>
        </p:txBody>
      </p:sp>
      <p:sp>
        <p:nvSpPr>
          <p:cNvPr id="6" name="TextBox 5"/>
          <p:cNvSpPr txBox="1"/>
          <p:nvPr/>
        </p:nvSpPr>
        <p:spPr>
          <a:xfrm>
            <a:off x="4652688" y="2728699"/>
            <a:ext cx="1422400" cy="646331"/>
          </a:xfrm>
          <a:prstGeom prst="rect">
            <a:avLst/>
          </a:prstGeom>
          <a:noFill/>
        </p:spPr>
        <p:txBody>
          <a:bodyPr wrap="square" rtlCol="0">
            <a:spAutoFit/>
          </a:bodyPr>
          <a:lstStyle/>
          <a:p>
            <a:pPr algn="ctr"/>
            <a:r>
              <a:rPr lang="en-US" dirty="0" smtClean="0"/>
              <a:t>Identified Regulation</a:t>
            </a:r>
            <a:endParaRPr lang="en-US" dirty="0"/>
          </a:p>
        </p:txBody>
      </p:sp>
      <p:sp>
        <p:nvSpPr>
          <p:cNvPr id="7" name="TextBox 6"/>
          <p:cNvSpPr txBox="1"/>
          <p:nvPr/>
        </p:nvSpPr>
        <p:spPr>
          <a:xfrm>
            <a:off x="6060147" y="2713758"/>
            <a:ext cx="1440323" cy="646331"/>
          </a:xfrm>
          <a:prstGeom prst="rect">
            <a:avLst/>
          </a:prstGeom>
          <a:noFill/>
        </p:spPr>
        <p:txBody>
          <a:bodyPr wrap="square" rtlCol="0">
            <a:spAutoFit/>
          </a:bodyPr>
          <a:lstStyle/>
          <a:p>
            <a:pPr algn="ctr"/>
            <a:r>
              <a:rPr lang="en-US" dirty="0" smtClean="0"/>
              <a:t>Integrated Regulation</a:t>
            </a:r>
            <a:endParaRPr lang="en-US" dirty="0"/>
          </a:p>
        </p:txBody>
      </p:sp>
      <p:sp>
        <p:nvSpPr>
          <p:cNvPr id="8" name="Right Arrow 7"/>
          <p:cNvSpPr/>
          <p:nvPr/>
        </p:nvSpPr>
        <p:spPr>
          <a:xfrm>
            <a:off x="1284940" y="3750241"/>
            <a:ext cx="6394824" cy="627530"/>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Self Determination</a:t>
            </a:r>
            <a:endParaRPr lang="en-US" dirty="0"/>
          </a:p>
        </p:txBody>
      </p:sp>
      <p:sp>
        <p:nvSpPr>
          <p:cNvPr id="9" name="TextBox 8"/>
          <p:cNvSpPr txBox="1"/>
          <p:nvPr/>
        </p:nvSpPr>
        <p:spPr>
          <a:xfrm>
            <a:off x="1090705" y="4428134"/>
            <a:ext cx="1494118" cy="646331"/>
          </a:xfrm>
          <a:prstGeom prst="rect">
            <a:avLst/>
          </a:prstGeom>
          <a:noFill/>
        </p:spPr>
        <p:txBody>
          <a:bodyPr wrap="square" rtlCol="0">
            <a:spAutoFit/>
          </a:bodyPr>
          <a:lstStyle/>
          <a:p>
            <a:pPr algn="ctr"/>
            <a:r>
              <a:rPr lang="en-US" dirty="0" smtClean="0"/>
              <a:t>Controlled Motivation</a:t>
            </a:r>
            <a:endParaRPr lang="en-US" dirty="0"/>
          </a:p>
        </p:txBody>
      </p:sp>
      <p:sp>
        <p:nvSpPr>
          <p:cNvPr id="10" name="TextBox 9"/>
          <p:cNvSpPr txBox="1"/>
          <p:nvPr/>
        </p:nvSpPr>
        <p:spPr>
          <a:xfrm>
            <a:off x="7073154" y="4428134"/>
            <a:ext cx="1494118" cy="646331"/>
          </a:xfrm>
          <a:prstGeom prst="rect">
            <a:avLst/>
          </a:prstGeom>
          <a:noFill/>
        </p:spPr>
        <p:txBody>
          <a:bodyPr wrap="square" rtlCol="0">
            <a:spAutoFit/>
          </a:bodyPr>
          <a:lstStyle/>
          <a:p>
            <a:pPr algn="ctr"/>
            <a:r>
              <a:rPr lang="en-US" dirty="0" err="1" smtClean="0"/>
              <a:t>AutonomousMotivation</a:t>
            </a:r>
            <a:endParaRPr lang="en-US" dirty="0"/>
          </a:p>
        </p:txBody>
      </p:sp>
      <p:sp>
        <p:nvSpPr>
          <p:cNvPr id="11" name="TextBox 10"/>
          <p:cNvSpPr txBox="1"/>
          <p:nvPr/>
        </p:nvSpPr>
        <p:spPr>
          <a:xfrm>
            <a:off x="68729" y="2913365"/>
            <a:ext cx="1500094" cy="369332"/>
          </a:xfrm>
          <a:prstGeom prst="rect">
            <a:avLst/>
          </a:prstGeom>
          <a:noFill/>
        </p:spPr>
        <p:txBody>
          <a:bodyPr wrap="square" rtlCol="0">
            <a:spAutoFit/>
          </a:bodyPr>
          <a:lstStyle/>
          <a:p>
            <a:pPr algn="ctr"/>
            <a:r>
              <a:rPr lang="en-US" dirty="0" err="1" smtClean="0">
                <a:solidFill>
                  <a:srgbClr val="FF0000"/>
                </a:solidFill>
              </a:rPr>
              <a:t>Amotivation</a:t>
            </a:r>
            <a:endParaRPr lang="en-US" dirty="0">
              <a:solidFill>
                <a:srgbClr val="FF0000"/>
              </a:solidFill>
            </a:endParaRPr>
          </a:p>
        </p:txBody>
      </p:sp>
      <p:sp>
        <p:nvSpPr>
          <p:cNvPr id="12" name="TextBox 11"/>
          <p:cNvSpPr txBox="1"/>
          <p:nvPr/>
        </p:nvSpPr>
        <p:spPr>
          <a:xfrm>
            <a:off x="7605057" y="2728699"/>
            <a:ext cx="1440323" cy="646331"/>
          </a:xfrm>
          <a:prstGeom prst="rect">
            <a:avLst/>
          </a:prstGeom>
          <a:noFill/>
        </p:spPr>
        <p:txBody>
          <a:bodyPr wrap="square" rtlCol="0">
            <a:spAutoFit/>
          </a:bodyPr>
          <a:lstStyle/>
          <a:p>
            <a:pPr algn="ctr"/>
            <a:r>
              <a:rPr lang="en-US" dirty="0" smtClean="0">
                <a:solidFill>
                  <a:srgbClr val="3366FF"/>
                </a:solidFill>
              </a:rPr>
              <a:t>Intrinsic Motivation</a:t>
            </a:r>
            <a:endParaRPr lang="en-US" dirty="0">
              <a:solidFill>
                <a:srgbClr val="3366FF"/>
              </a:solidFill>
            </a:endParaRPr>
          </a:p>
        </p:txBody>
      </p:sp>
    </p:spTree>
    <p:extLst>
      <p:ext uri="{BB962C8B-B14F-4D97-AF65-F5344CB8AC3E}">
        <p14:creationId xmlns:p14="http://schemas.microsoft.com/office/powerpoint/2010/main" val="2385749278"/>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3765178" y="2794000"/>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Motivation</a:t>
            </a:r>
            <a:endParaRPr lang="en-US" dirty="0"/>
          </a:p>
        </p:txBody>
      </p:sp>
      <p:sp>
        <p:nvSpPr>
          <p:cNvPr id="5" name="Alternate Process 4"/>
          <p:cNvSpPr/>
          <p:nvPr/>
        </p:nvSpPr>
        <p:spPr>
          <a:xfrm>
            <a:off x="6950637"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Outcomes</a:t>
            </a:r>
            <a:endParaRPr lang="en-US" dirty="0"/>
          </a:p>
        </p:txBody>
      </p:sp>
      <p:sp>
        <p:nvSpPr>
          <p:cNvPr id="6" name="Alternate Process 5"/>
          <p:cNvSpPr/>
          <p:nvPr/>
        </p:nvSpPr>
        <p:spPr>
          <a:xfrm>
            <a:off x="603625"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Climate Created by Coach</a:t>
            </a:r>
            <a:endParaRPr lang="en-US" dirty="0"/>
          </a:p>
        </p:txBody>
      </p:sp>
      <p:sp>
        <p:nvSpPr>
          <p:cNvPr id="8" name="Right Arrow 7"/>
          <p:cNvSpPr/>
          <p:nvPr/>
        </p:nvSpPr>
        <p:spPr>
          <a:xfrm>
            <a:off x="5755341" y="3302000"/>
            <a:ext cx="971176"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Isosceles Triangle 1"/>
          <p:cNvSpPr/>
          <p:nvPr/>
        </p:nvSpPr>
        <p:spPr>
          <a:xfrm>
            <a:off x="3181048" y="4003523"/>
            <a:ext cx="2842381" cy="79223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2579308" y="4856238"/>
            <a:ext cx="1143000" cy="584776"/>
          </a:xfrm>
          <a:prstGeom prst="rect">
            <a:avLst/>
          </a:prstGeom>
          <a:noFill/>
        </p:spPr>
        <p:txBody>
          <a:bodyPr wrap="square" rtlCol="0">
            <a:spAutoFit/>
          </a:bodyPr>
          <a:lstStyle/>
          <a:p>
            <a:pPr algn="ctr"/>
            <a:r>
              <a:rPr lang="en-US" sz="1600" dirty="0" smtClean="0"/>
              <a:t>Controlled Motivation</a:t>
            </a:r>
            <a:endParaRPr lang="en-US" sz="1600" dirty="0"/>
          </a:p>
        </p:txBody>
      </p:sp>
      <p:sp>
        <p:nvSpPr>
          <p:cNvPr id="9" name="TextBox 8"/>
          <p:cNvSpPr txBox="1"/>
          <p:nvPr/>
        </p:nvSpPr>
        <p:spPr>
          <a:xfrm>
            <a:off x="5340055" y="4856238"/>
            <a:ext cx="1345594" cy="584776"/>
          </a:xfrm>
          <a:prstGeom prst="rect">
            <a:avLst/>
          </a:prstGeom>
          <a:noFill/>
        </p:spPr>
        <p:txBody>
          <a:bodyPr wrap="square" rtlCol="0">
            <a:spAutoFit/>
          </a:bodyPr>
          <a:lstStyle/>
          <a:p>
            <a:pPr algn="ctr"/>
            <a:r>
              <a:rPr lang="en-US" sz="1600" dirty="0" smtClean="0"/>
              <a:t>Autonomous Motivation</a:t>
            </a:r>
            <a:endParaRPr lang="en-US" sz="1600" dirty="0"/>
          </a:p>
        </p:txBody>
      </p:sp>
      <p:sp>
        <p:nvSpPr>
          <p:cNvPr id="10" name="Right Arrow 9"/>
          <p:cNvSpPr/>
          <p:nvPr/>
        </p:nvSpPr>
        <p:spPr>
          <a:xfrm>
            <a:off x="2540000" y="3302000"/>
            <a:ext cx="254000"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1" name="TextBox 10"/>
          <p:cNvSpPr txBox="1"/>
          <p:nvPr/>
        </p:nvSpPr>
        <p:spPr>
          <a:xfrm>
            <a:off x="2540000" y="2883984"/>
            <a:ext cx="928843" cy="1015663"/>
          </a:xfrm>
          <a:prstGeom prst="rect">
            <a:avLst/>
          </a:prstGeom>
          <a:noFill/>
        </p:spPr>
        <p:txBody>
          <a:bodyPr wrap="square" rtlCol="0">
            <a:spAutoFit/>
          </a:bodyPr>
          <a:lstStyle/>
          <a:p>
            <a:pPr algn="ctr"/>
            <a:r>
              <a:rPr lang="en-US" sz="6000" dirty="0" smtClean="0"/>
              <a:t>?</a:t>
            </a:r>
            <a:endParaRPr lang="en-US" sz="6000" dirty="0"/>
          </a:p>
        </p:txBody>
      </p:sp>
      <p:sp>
        <p:nvSpPr>
          <p:cNvPr id="12" name="Right Arrow 11"/>
          <p:cNvSpPr/>
          <p:nvPr/>
        </p:nvSpPr>
        <p:spPr>
          <a:xfrm>
            <a:off x="3260876" y="3302000"/>
            <a:ext cx="254000"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3" name="Right Arrow 12"/>
          <p:cNvSpPr/>
          <p:nvPr/>
        </p:nvSpPr>
        <p:spPr>
          <a:xfrm>
            <a:off x="3822095" y="5073952"/>
            <a:ext cx="1517960" cy="1330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Tree>
    <p:extLst>
      <p:ext uri="{BB962C8B-B14F-4D97-AF65-F5344CB8AC3E}">
        <p14:creationId xmlns:p14="http://schemas.microsoft.com/office/powerpoint/2010/main" val="256704175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12273" y="2787952"/>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Motivation</a:t>
            </a:r>
            <a:endParaRPr lang="en-US" dirty="0"/>
          </a:p>
        </p:txBody>
      </p:sp>
      <p:sp>
        <p:nvSpPr>
          <p:cNvPr id="5" name="Alternate Process 4"/>
          <p:cNvSpPr/>
          <p:nvPr/>
        </p:nvSpPr>
        <p:spPr>
          <a:xfrm>
            <a:off x="7313494" y="2794000"/>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Outcomes</a:t>
            </a:r>
            <a:endParaRPr lang="en-US" dirty="0"/>
          </a:p>
        </p:txBody>
      </p:sp>
      <p:sp>
        <p:nvSpPr>
          <p:cNvPr id="6" name="Alternate Process 5"/>
          <p:cNvSpPr/>
          <p:nvPr/>
        </p:nvSpPr>
        <p:spPr>
          <a:xfrm>
            <a:off x="83530"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Climate Created by Coach</a:t>
            </a:r>
            <a:endParaRPr lang="en-US" dirty="0"/>
          </a:p>
        </p:txBody>
      </p:sp>
      <p:sp>
        <p:nvSpPr>
          <p:cNvPr id="8" name="Right Arrow 7"/>
          <p:cNvSpPr/>
          <p:nvPr/>
        </p:nvSpPr>
        <p:spPr>
          <a:xfrm>
            <a:off x="6200061" y="3302000"/>
            <a:ext cx="971176"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Isosceles Triangle 1"/>
          <p:cNvSpPr/>
          <p:nvPr/>
        </p:nvSpPr>
        <p:spPr>
          <a:xfrm>
            <a:off x="3862616" y="4003523"/>
            <a:ext cx="2842381" cy="79223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3260876" y="4856238"/>
            <a:ext cx="1143000" cy="584776"/>
          </a:xfrm>
          <a:prstGeom prst="rect">
            <a:avLst/>
          </a:prstGeom>
          <a:noFill/>
        </p:spPr>
        <p:txBody>
          <a:bodyPr wrap="square" rtlCol="0">
            <a:spAutoFit/>
          </a:bodyPr>
          <a:lstStyle/>
          <a:p>
            <a:pPr algn="ctr"/>
            <a:r>
              <a:rPr lang="en-US" sz="1600" dirty="0" smtClean="0"/>
              <a:t>Controlled Motivation</a:t>
            </a:r>
            <a:endParaRPr lang="en-US" sz="1600" dirty="0"/>
          </a:p>
        </p:txBody>
      </p:sp>
      <p:sp>
        <p:nvSpPr>
          <p:cNvPr id="9" name="TextBox 8"/>
          <p:cNvSpPr txBox="1"/>
          <p:nvPr/>
        </p:nvSpPr>
        <p:spPr>
          <a:xfrm>
            <a:off x="6021623" y="4856238"/>
            <a:ext cx="1345594" cy="584776"/>
          </a:xfrm>
          <a:prstGeom prst="rect">
            <a:avLst/>
          </a:prstGeom>
          <a:noFill/>
        </p:spPr>
        <p:txBody>
          <a:bodyPr wrap="square" rtlCol="0">
            <a:spAutoFit/>
          </a:bodyPr>
          <a:lstStyle/>
          <a:p>
            <a:pPr algn="ctr"/>
            <a:r>
              <a:rPr lang="en-US" sz="1600" dirty="0" smtClean="0"/>
              <a:t>Autonomous Motivation</a:t>
            </a:r>
            <a:endParaRPr lang="en-US" sz="1600" dirty="0"/>
          </a:p>
        </p:txBody>
      </p:sp>
      <p:sp>
        <p:nvSpPr>
          <p:cNvPr id="13" name="Right Arrow 12"/>
          <p:cNvSpPr/>
          <p:nvPr/>
        </p:nvSpPr>
        <p:spPr>
          <a:xfrm>
            <a:off x="4503663" y="5073952"/>
            <a:ext cx="1517960" cy="1330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4" name="Alternate Process 13"/>
          <p:cNvSpPr/>
          <p:nvPr/>
        </p:nvSpPr>
        <p:spPr>
          <a:xfrm>
            <a:off x="2272624"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Psychological Needs (Autonomy, Competence, Relatedness)</a:t>
            </a:r>
            <a:endParaRPr lang="en-US" sz="1400" dirty="0"/>
          </a:p>
        </p:txBody>
      </p:sp>
      <p:sp>
        <p:nvSpPr>
          <p:cNvPr id="15" name="Right Arrow 14"/>
          <p:cNvSpPr/>
          <p:nvPr/>
        </p:nvSpPr>
        <p:spPr>
          <a:xfrm>
            <a:off x="4030174" y="3256820"/>
            <a:ext cx="343462"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ight Arrow 15"/>
          <p:cNvSpPr/>
          <p:nvPr/>
        </p:nvSpPr>
        <p:spPr>
          <a:xfrm>
            <a:off x="1878433" y="3268916"/>
            <a:ext cx="343462"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685417012"/>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Basic Psychological Needs Theory</a:t>
            </a:r>
            <a:endParaRPr lang="en-US" dirty="0"/>
          </a:p>
        </p:txBody>
      </p:sp>
      <p:sp>
        <p:nvSpPr>
          <p:cNvPr id="3" name="Content Placeholder 2"/>
          <p:cNvSpPr>
            <a:spLocks noGrp="1"/>
          </p:cNvSpPr>
          <p:nvPr>
            <p:ph idx="1"/>
          </p:nvPr>
        </p:nvSpPr>
        <p:spPr/>
        <p:txBody>
          <a:bodyPr/>
          <a:lstStyle/>
          <a:p>
            <a:r>
              <a:rPr lang="en-US" dirty="0" smtClean="0"/>
              <a:t>Autonomy</a:t>
            </a:r>
          </a:p>
          <a:p>
            <a:endParaRPr lang="en-US" dirty="0"/>
          </a:p>
          <a:p>
            <a:r>
              <a:rPr lang="en-US" dirty="0" smtClean="0"/>
              <a:t>Relatedness</a:t>
            </a:r>
          </a:p>
          <a:p>
            <a:endParaRPr lang="en-US" dirty="0"/>
          </a:p>
          <a:p>
            <a:r>
              <a:rPr lang="en-US" dirty="0" smtClean="0"/>
              <a:t>Competence</a:t>
            </a:r>
          </a:p>
        </p:txBody>
      </p:sp>
    </p:spTree>
    <p:extLst>
      <p:ext uri="{BB962C8B-B14F-4D97-AF65-F5344CB8AC3E}">
        <p14:creationId xmlns:p14="http://schemas.microsoft.com/office/powerpoint/2010/main" val="27516119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Autonomy</a:t>
            </a:r>
            <a:endParaRPr lang="en-US" dirty="0"/>
          </a:p>
        </p:txBody>
      </p:sp>
      <p:sp>
        <p:nvSpPr>
          <p:cNvPr id="3" name="Content Placeholder 2"/>
          <p:cNvSpPr>
            <a:spLocks noGrp="1"/>
          </p:cNvSpPr>
          <p:nvPr>
            <p:ph idx="1"/>
          </p:nvPr>
        </p:nvSpPr>
        <p:spPr/>
        <p:txBody>
          <a:bodyPr/>
          <a:lstStyle/>
          <a:p>
            <a:r>
              <a:rPr lang="en-US" dirty="0" smtClean="0"/>
              <a:t>The need to experience activities as self-endorsed and </a:t>
            </a:r>
            <a:r>
              <a:rPr lang="en-US" dirty="0" err="1" smtClean="0"/>
              <a:t>choicefully</a:t>
            </a:r>
            <a:r>
              <a:rPr lang="en-US" dirty="0" smtClean="0"/>
              <a:t> enacted</a:t>
            </a:r>
            <a:endParaRPr lang="en-US" dirty="0"/>
          </a:p>
        </p:txBody>
      </p:sp>
    </p:spTree>
    <p:extLst>
      <p:ext uri="{BB962C8B-B14F-4D97-AF65-F5344CB8AC3E}">
        <p14:creationId xmlns:p14="http://schemas.microsoft.com/office/powerpoint/2010/main" val="71209545"/>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Relatedness</a:t>
            </a:r>
            <a:endParaRPr lang="en-US" dirty="0"/>
          </a:p>
        </p:txBody>
      </p:sp>
      <p:sp>
        <p:nvSpPr>
          <p:cNvPr id="3" name="Content Placeholder 2"/>
          <p:cNvSpPr>
            <a:spLocks noGrp="1"/>
          </p:cNvSpPr>
          <p:nvPr>
            <p:ph idx="1"/>
          </p:nvPr>
        </p:nvSpPr>
        <p:spPr/>
        <p:txBody>
          <a:bodyPr/>
          <a:lstStyle/>
          <a:p>
            <a:r>
              <a:rPr lang="en-US" dirty="0" smtClean="0"/>
              <a:t>The need to feel close, connected, and cared for with important others</a:t>
            </a:r>
            <a:endParaRPr lang="en-US" dirty="0"/>
          </a:p>
        </p:txBody>
      </p:sp>
    </p:spTree>
    <p:extLst>
      <p:ext uri="{BB962C8B-B14F-4D97-AF65-F5344CB8AC3E}">
        <p14:creationId xmlns:p14="http://schemas.microsoft.com/office/powerpoint/2010/main" val="531058886"/>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Competence</a:t>
            </a:r>
            <a:endParaRPr lang="en-US" dirty="0"/>
          </a:p>
        </p:txBody>
      </p:sp>
      <p:sp>
        <p:nvSpPr>
          <p:cNvPr id="3" name="Content Placeholder 2"/>
          <p:cNvSpPr>
            <a:spLocks noGrp="1"/>
          </p:cNvSpPr>
          <p:nvPr>
            <p:ph idx="1"/>
          </p:nvPr>
        </p:nvSpPr>
        <p:spPr/>
        <p:txBody>
          <a:bodyPr/>
          <a:lstStyle/>
          <a:p>
            <a:r>
              <a:rPr lang="en-US" dirty="0" smtClean="0"/>
              <a:t>The need to interact effectively within an environment</a:t>
            </a:r>
          </a:p>
          <a:p>
            <a:endParaRPr lang="en-US" dirty="0"/>
          </a:p>
          <a:p>
            <a:pPr marL="0" indent="0">
              <a:buNone/>
            </a:pPr>
            <a:endParaRPr lang="en-US" dirty="0" smtClean="0"/>
          </a:p>
          <a:p>
            <a:r>
              <a:rPr lang="en-US" dirty="0" smtClean="0"/>
              <a:t>How do we know if we are competent?</a:t>
            </a:r>
          </a:p>
          <a:p>
            <a:pPr lvl="1"/>
            <a:r>
              <a:rPr lang="en-US" dirty="0" smtClean="0"/>
              <a:t>How to judge success?</a:t>
            </a:r>
          </a:p>
          <a:p>
            <a:pPr marL="457200" lvl="1" indent="0">
              <a:buNone/>
            </a:pPr>
            <a:endParaRPr lang="en-US" dirty="0"/>
          </a:p>
        </p:txBody>
      </p:sp>
    </p:spTree>
    <p:extLst>
      <p:ext uri="{BB962C8B-B14F-4D97-AF65-F5344CB8AC3E}">
        <p14:creationId xmlns:p14="http://schemas.microsoft.com/office/powerpoint/2010/main" val="1353630"/>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12273" y="2787952"/>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Motivation</a:t>
            </a:r>
            <a:endParaRPr lang="en-US" dirty="0"/>
          </a:p>
        </p:txBody>
      </p:sp>
      <p:sp>
        <p:nvSpPr>
          <p:cNvPr id="5" name="Alternate Process 4"/>
          <p:cNvSpPr/>
          <p:nvPr/>
        </p:nvSpPr>
        <p:spPr>
          <a:xfrm>
            <a:off x="7313494" y="2794000"/>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Outcomes</a:t>
            </a:r>
            <a:endParaRPr lang="en-US" dirty="0"/>
          </a:p>
        </p:txBody>
      </p:sp>
      <p:sp>
        <p:nvSpPr>
          <p:cNvPr id="6" name="Alternate Process 5"/>
          <p:cNvSpPr/>
          <p:nvPr/>
        </p:nvSpPr>
        <p:spPr>
          <a:xfrm>
            <a:off x="83530"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Climate Created by Coach</a:t>
            </a:r>
            <a:endParaRPr lang="en-US" dirty="0"/>
          </a:p>
        </p:txBody>
      </p:sp>
      <p:sp>
        <p:nvSpPr>
          <p:cNvPr id="8" name="Right Arrow 7"/>
          <p:cNvSpPr/>
          <p:nvPr/>
        </p:nvSpPr>
        <p:spPr>
          <a:xfrm>
            <a:off x="6200061" y="3302000"/>
            <a:ext cx="971176"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 name="Isosceles Triangle 1"/>
          <p:cNvSpPr/>
          <p:nvPr/>
        </p:nvSpPr>
        <p:spPr>
          <a:xfrm>
            <a:off x="3862616" y="4003523"/>
            <a:ext cx="2842381" cy="792239"/>
          </a:xfrm>
          <a:prstGeom prst="triangle">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3" name="TextBox 2"/>
          <p:cNvSpPr txBox="1"/>
          <p:nvPr/>
        </p:nvSpPr>
        <p:spPr>
          <a:xfrm>
            <a:off x="3260876" y="4856238"/>
            <a:ext cx="1143000" cy="584776"/>
          </a:xfrm>
          <a:prstGeom prst="rect">
            <a:avLst/>
          </a:prstGeom>
          <a:noFill/>
        </p:spPr>
        <p:txBody>
          <a:bodyPr wrap="square" rtlCol="0">
            <a:spAutoFit/>
          </a:bodyPr>
          <a:lstStyle/>
          <a:p>
            <a:pPr algn="ctr"/>
            <a:r>
              <a:rPr lang="en-US" sz="1600" dirty="0" smtClean="0"/>
              <a:t>Controlled Motivation</a:t>
            </a:r>
            <a:endParaRPr lang="en-US" sz="1600" dirty="0"/>
          </a:p>
        </p:txBody>
      </p:sp>
      <p:sp>
        <p:nvSpPr>
          <p:cNvPr id="9" name="TextBox 8"/>
          <p:cNvSpPr txBox="1"/>
          <p:nvPr/>
        </p:nvSpPr>
        <p:spPr>
          <a:xfrm>
            <a:off x="6021623" y="4856238"/>
            <a:ext cx="1345594" cy="584776"/>
          </a:xfrm>
          <a:prstGeom prst="rect">
            <a:avLst/>
          </a:prstGeom>
          <a:noFill/>
        </p:spPr>
        <p:txBody>
          <a:bodyPr wrap="square" rtlCol="0">
            <a:spAutoFit/>
          </a:bodyPr>
          <a:lstStyle/>
          <a:p>
            <a:pPr algn="ctr"/>
            <a:r>
              <a:rPr lang="en-US" sz="1600" dirty="0" smtClean="0"/>
              <a:t>Autonomous Motivation</a:t>
            </a:r>
            <a:endParaRPr lang="en-US" sz="1600" dirty="0"/>
          </a:p>
        </p:txBody>
      </p:sp>
      <p:sp>
        <p:nvSpPr>
          <p:cNvPr id="13" name="Right Arrow 12"/>
          <p:cNvSpPr/>
          <p:nvPr/>
        </p:nvSpPr>
        <p:spPr>
          <a:xfrm>
            <a:off x="4503663" y="5073952"/>
            <a:ext cx="1517960" cy="133048"/>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dirty="0"/>
          </a:p>
        </p:txBody>
      </p:sp>
      <p:sp>
        <p:nvSpPr>
          <p:cNvPr id="14" name="Alternate Process 13"/>
          <p:cNvSpPr/>
          <p:nvPr/>
        </p:nvSpPr>
        <p:spPr>
          <a:xfrm>
            <a:off x="2272624"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Psychological Needs (Autonomy, Competence, Relatedness)</a:t>
            </a:r>
            <a:endParaRPr lang="en-US" sz="1400" dirty="0"/>
          </a:p>
        </p:txBody>
      </p:sp>
      <p:sp>
        <p:nvSpPr>
          <p:cNvPr id="15" name="Right Arrow 14"/>
          <p:cNvSpPr/>
          <p:nvPr/>
        </p:nvSpPr>
        <p:spPr>
          <a:xfrm>
            <a:off x="4030174" y="3256820"/>
            <a:ext cx="343462"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6" name="Right Arrow 15"/>
          <p:cNvSpPr/>
          <p:nvPr/>
        </p:nvSpPr>
        <p:spPr>
          <a:xfrm>
            <a:off x="1878433" y="3268916"/>
            <a:ext cx="343462"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3506981441"/>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12273" y="2787952"/>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Motivation</a:t>
            </a:r>
            <a:endParaRPr lang="en-US" dirty="0"/>
          </a:p>
        </p:txBody>
      </p:sp>
      <p:sp>
        <p:nvSpPr>
          <p:cNvPr id="5" name="Alternate Process 4"/>
          <p:cNvSpPr/>
          <p:nvPr/>
        </p:nvSpPr>
        <p:spPr>
          <a:xfrm>
            <a:off x="7313494" y="2794000"/>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Outcomes</a:t>
            </a:r>
            <a:endParaRPr lang="en-US" dirty="0"/>
          </a:p>
        </p:txBody>
      </p:sp>
      <p:sp>
        <p:nvSpPr>
          <p:cNvPr id="6" name="Alternate Process 5"/>
          <p:cNvSpPr/>
          <p:nvPr/>
        </p:nvSpPr>
        <p:spPr>
          <a:xfrm>
            <a:off x="83530" y="2808941"/>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Climate Created by Coach</a:t>
            </a:r>
            <a:endParaRPr lang="en-US" dirty="0"/>
          </a:p>
        </p:txBody>
      </p:sp>
      <p:sp>
        <p:nvSpPr>
          <p:cNvPr id="8" name="Right Arrow 7"/>
          <p:cNvSpPr/>
          <p:nvPr/>
        </p:nvSpPr>
        <p:spPr>
          <a:xfrm>
            <a:off x="6200061" y="3302000"/>
            <a:ext cx="971176"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Alternate Process 13"/>
          <p:cNvSpPr/>
          <p:nvPr/>
        </p:nvSpPr>
        <p:spPr>
          <a:xfrm>
            <a:off x="2272624" y="1454274"/>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Support need for </a:t>
            </a:r>
          </a:p>
          <a:p>
            <a:pPr marL="285750" indent="-285750" algn="ctr">
              <a:buFontTx/>
              <a:buChar char="-"/>
            </a:pPr>
            <a:r>
              <a:rPr lang="en-US" sz="1400" dirty="0" smtClean="0"/>
              <a:t>Autonomy, </a:t>
            </a:r>
          </a:p>
          <a:p>
            <a:pPr marL="285750" indent="-285750" algn="ctr">
              <a:buFontTx/>
              <a:buChar char="-"/>
            </a:pPr>
            <a:r>
              <a:rPr lang="en-US" sz="1400" dirty="0" smtClean="0"/>
              <a:t>Competence,</a:t>
            </a:r>
          </a:p>
          <a:p>
            <a:pPr marL="285750" indent="-285750" algn="ctr">
              <a:buFontTx/>
              <a:buChar char="-"/>
            </a:pPr>
            <a:r>
              <a:rPr lang="en-US" sz="1400" dirty="0" smtClean="0"/>
              <a:t>Relatedness</a:t>
            </a:r>
            <a:endParaRPr lang="en-US" sz="1400" dirty="0"/>
          </a:p>
        </p:txBody>
      </p:sp>
      <p:sp>
        <p:nvSpPr>
          <p:cNvPr id="16" name="Right Arrow 15"/>
          <p:cNvSpPr/>
          <p:nvPr/>
        </p:nvSpPr>
        <p:spPr>
          <a:xfrm rot="19488371">
            <a:off x="1878434" y="2585535"/>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Alternate Process 16"/>
          <p:cNvSpPr/>
          <p:nvPr/>
        </p:nvSpPr>
        <p:spPr>
          <a:xfrm>
            <a:off x="2272624" y="4116435"/>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Thwart need for </a:t>
            </a:r>
          </a:p>
          <a:p>
            <a:pPr marL="285750" indent="-285750" algn="ctr">
              <a:buFontTx/>
              <a:buChar char="-"/>
            </a:pPr>
            <a:r>
              <a:rPr lang="en-US" sz="1400" dirty="0" smtClean="0"/>
              <a:t>Autonomy, </a:t>
            </a:r>
          </a:p>
          <a:p>
            <a:pPr marL="285750" indent="-285750" algn="ctr">
              <a:buFontTx/>
              <a:buChar char="-"/>
            </a:pPr>
            <a:r>
              <a:rPr lang="en-US" sz="1400" dirty="0" smtClean="0"/>
              <a:t>Competence,</a:t>
            </a:r>
          </a:p>
          <a:p>
            <a:pPr marL="285750" indent="-285750" algn="ctr">
              <a:buFontTx/>
              <a:buChar char="-"/>
            </a:pPr>
            <a:r>
              <a:rPr lang="en-US" sz="1400" dirty="0" smtClean="0"/>
              <a:t>Relatedness</a:t>
            </a:r>
            <a:endParaRPr lang="en-US" sz="1400" dirty="0"/>
          </a:p>
        </p:txBody>
      </p:sp>
      <p:sp>
        <p:nvSpPr>
          <p:cNvPr id="18" name="Right Arrow 17"/>
          <p:cNvSpPr/>
          <p:nvPr/>
        </p:nvSpPr>
        <p:spPr>
          <a:xfrm rot="2237936">
            <a:off x="1762251" y="3914025"/>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ight Arrow 18"/>
          <p:cNvSpPr/>
          <p:nvPr/>
        </p:nvSpPr>
        <p:spPr>
          <a:xfrm rot="19488371">
            <a:off x="4080977" y="3910780"/>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ight Arrow 19"/>
          <p:cNvSpPr/>
          <p:nvPr/>
        </p:nvSpPr>
        <p:spPr>
          <a:xfrm rot="2237936">
            <a:off x="4080237" y="2459951"/>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Tree>
    <p:extLst>
      <p:ext uri="{BB962C8B-B14F-4D97-AF65-F5344CB8AC3E}">
        <p14:creationId xmlns:p14="http://schemas.microsoft.com/office/powerpoint/2010/main" val="2432029900"/>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6" name="Picture 5" descr="13466842443_64a641cb07_h.jpg"/>
          <p:cNvPicPr>
            <a:picLocks noChangeAspect="1"/>
          </p:cNvPicPr>
          <p:nvPr/>
        </p:nvPicPr>
        <p:blipFill>
          <a:blip r:embed="rId2">
            <a:extLst>
              <a:ext uri="{28A0092B-C50C-407E-A947-70E740481C1C}">
                <a14:useLocalDpi xmlns:a14="http://schemas.microsoft.com/office/drawing/2010/main" val="0"/>
              </a:ext>
            </a:extLst>
          </a:blip>
          <a:stretch>
            <a:fillRect/>
          </a:stretch>
        </p:blipFill>
        <p:spPr>
          <a:xfrm>
            <a:off x="0" y="0"/>
            <a:ext cx="9144000" cy="6858000"/>
          </a:xfrm>
          <a:prstGeom prst="rect">
            <a:avLst/>
          </a:prstGeom>
        </p:spPr>
      </p:pic>
      <p:sp>
        <p:nvSpPr>
          <p:cNvPr id="4" name="Rectangle 3"/>
          <p:cNvSpPr/>
          <p:nvPr/>
        </p:nvSpPr>
        <p:spPr>
          <a:xfrm>
            <a:off x="78619" y="6284837"/>
            <a:ext cx="1765905" cy="461665"/>
          </a:xfrm>
          <a:prstGeom prst="rect">
            <a:avLst/>
          </a:prstGeom>
        </p:spPr>
        <p:txBody>
          <a:bodyPr wrap="square">
            <a:spAutoFit/>
          </a:bodyPr>
          <a:lstStyle/>
          <a:p>
            <a:r>
              <a:rPr lang="en-US" sz="800" dirty="0">
                <a:solidFill>
                  <a:srgbClr val="FFFFFF"/>
                </a:solidFill>
              </a:rPr>
              <a:t>Texas A&amp;M University-Commerce Marketing Communications </a:t>
            </a:r>
            <a:r>
              <a:rPr lang="en-US" sz="800" dirty="0" smtClean="0">
                <a:solidFill>
                  <a:srgbClr val="FFFFFF"/>
                </a:solidFill>
              </a:rPr>
              <a:t>Photography (2010)</a:t>
            </a:r>
            <a:endParaRPr lang="en-US" sz="800" dirty="0">
              <a:solidFill>
                <a:srgbClr val="FFFFFF"/>
              </a:solidFill>
            </a:endParaRPr>
          </a:p>
        </p:txBody>
      </p:sp>
      <p:sp>
        <p:nvSpPr>
          <p:cNvPr id="5" name="Title 4"/>
          <p:cNvSpPr>
            <a:spLocks noGrp="1"/>
          </p:cNvSpPr>
          <p:nvPr>
            <p:ph type="title"/>
          </p:nvPr>
        </p:nvSpPr>
        <p:spPr>
          <a:xfrm>
            <a:off x="553962" y="3044449"/>
            <a:ext cx="8229600" cy="1143000"/>
          </a:xfrm>
        </p:spPr>
        <p:txBody>
          <a:bodyPr/>
          <a:lstStyle/>
          <a:p>
            <a:r>
              <a:rPr lang="en-US" b="1" dirty="0" smtClean="0">
                <a:solidFill>
                  <a:schemeClr val="bg1"/>
                </a:solidFill>
              </a:rPr>
              <a:t>The Coaching Climate</a:t>
            </a:r>
            <a:endParaRPr lang="en-US" b="1" dirty="0">
              <a:solidFill>
                <a:schemeClr val="bg1"/>
              </a:solidFill>
            </a:endParaRPr>
          </a:p>
        </p:txBody>
      </p:sp>
    </p:spTree>
    <p:extLst>
      <p:ext uri="{BB962C8B-B14F-4D97-AF65-F5344CB8AC3E}">
        <p14:creationId xmlns:p14="http://schemas.microsoft.com/office/powerpoint/2010/main" val="404634431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p:cNvSpPr txBox="1"/>
          <p:nvPr/>
        </p:nvSpPr>
        <p:spPr>
          <a:xfrm>
            <a:off x="471715" y="1542144"/>
            <a:ext cx="3090334" cy="646331"/>
          </a:xfrm>
          <a:prstGeom prst="rect">
            <a:avLst/>
          </a:prstGeom>
          <a:noFill/>
        </p:spPr>
        <p:txBody>
          <a:bodyPr wrap="square" rtlCol="0">
            <a:spAutoFit/>
          </a:bodyPr>
          <a:lstStyle/>
          <a:p>
            <a:r>
              <a:rPr lang="en-US" dirty="0" smtClean="0"/>
              <a:t>1. Selecting a player of the game</a:t>
            </a:r>
            <a:endParaRPr lang="en-US" dirty="0"/>
          </a:p>
        </p:txBody>
      </p:sp>
      <p:sp>
        <p:nvSpPr>
          <p:cNvPr id="3" name="TextBox 2"/>
          <p:cNvSpPr txBox="1"/>
          <p:nvPr/>
        </p:nvSpPr>
        <p:spPr>
          <a:xfrm>
            <a:off x="4917924" y="2470168"/>
            <a:ext cx="3675742" cy="646331"/>
          </a:xfrm>
          <a:prstGeom prst="rect">
            <a:avLst/>
          </a:prstGeom>
          <a:noFill/>
        </p:spPr>
        <p:txBody>
          <a:bodyPr wrap="square" rtlCol="0">
            <a:spAutoFit/>
          </a:bodyPr>
          <a:lstStyle/>
          <a:p>
            <a:r>
              <a:rPr lang="en-US" dirty="0" smtClean="0"/>
              <a:t>4. Using the </a:t>
            </a:r>
            <a:r>
              <a:rPr lang="en-US" dirty="0" err="1" smtClean="0"/>
              <a:t>iPad</a:t>
            </a:r>
            <a:r>
              <a:rPr lang="en-US" dirty="0" smtClean="0"/>
              <a:t> to film performance in a training/practice session</a:t>
            </a:r>
            <a:endParaRPr lang="en-US" dirty="0"/>
          </a:p>
        </p:txBody>
      </p:sp>
      <p:sp>
        <p:nvSpPr>
          <p:cNvPr id="4" name="TextBox 3"/>
          <p:cNvSpPr txBox="1"/>
          <p:nvPr/>
        </p:nvSpPr>
        <p:spPr>
          <a:xfrm>
            <a:off x="683381" y="2793334"/>
            <a:ext cx="3477381" cy="646331"/>
          </a:xfrm>
          <a:prstGeom prst="rect">
            <a:avLst/>
          </a:prstGeom>
          <a:noFill/>
        </p:spPr>
        <p:txBody>
          <a:bodyPr wrap="square" rtlCol="0">
            <a:spAutoFit/>
          </a:bodyPr>
          <a:lstStyle/>
          <a:p>
            <a:r>
              <a:rPr lang="en-US" dirty="0" smtClean="0"/>
              <a:t>2. Only selecting athletes that attend training</a:t>
            </a:r>
            <a:endParaRPr lang="en-US" dirty="0"/>
          </a:p>
        </p:txBody>
      </p:sp>
      <p:sp>
        <p:nvSpPr>
          <p:cNvPr id="5" name="TextBox 4"/>
          <p:cNvSpPr txBox="1"/>
          <p:nvPr/>
        </p:nvSpPr>
        <p:spPr>
          <a:xfrm>
            <a:off x="5352142" y="1553476"/>
            <a:ext cx="3090334" cy="646331"/>
          </a:xfrm>
          <a:prstGeom prst="rect">
            <a:avLst/>
          </a:prstGeom>
          <a:noFill/>
        </p:spPr>
        <p:txBody>
          <a:bodyPr wrap="square" rtlCol="0">
            <a:spAutoFit/>
          </a:bodyPr>
          <a:lstStyle/>
          <a:p>
            <a:r>
              <a:rPr lang="en-US" dirty="0" smtClean="0"/>
              <a:t>3. Providing positive feedback after good performances</a:t>
            </a:r>
            <a:endParaRPr lang="en-US" dirty="0"/>
          </a:p>
        </p:txBody>
      </p:sp>
      <p:sp>
        <p:nvSpPr>
          <p:cNvPr id="6" name="TextBox 5"/>
          <p:cNvSpPr txBox="1"/>
          <p:nvPr/>
        </p:nvSpPr>
        <p:spPr>
          <a:xfrm>
            <a:off x="5352142" y="3606339"/>
            <a:ext cx="3090334" cy="923330"/>
          </a:xfrm>
          <a:prstGeom prst="rect">
            <a:avLst/>
          </a:prstGeom>
          <a:noFill/>
        </p:spPr>
        <p:txBody>
          <a:bodyPr wrap="square" rtlCol="0">
            <a:spAutoFit/>
          </a:bodyPr>
          <a:lstStyle/>
          <a:p>
            <a:r>
              <a:rPr lang="en-US" dirty="0" smtClean="0"/>
              <a:t>5. Using differentiated activities within training sessions</a:t>
            </a:r>
            <a:endParaRPr lang="en-US" dirty="0"/>
          </a:p>
        </p:txBody>
      </p:sp>
      <p:sp>
        <p:nvSpPr>
          <p:cNvPr id="8" name="TextBox 7"/>
          <p:cNvSpPr txBox="1"/>
          <p:nvPr/>
        </p:nvSpPr>
        <p:spPr>
          <a:xfrm>
            <a:off x="457200" y="4317574"/>
            <a:ext cx="3090334" cy="369332"/>
          </a:xfrm>
          <a:prstGeom prst="rect">
            <a:avLst/>
          </a:prstGeom>
          <a:noFill/>
        </p:spPr>
        <p:txBody>
          <a:bodyPr wrap="square" rtlCol="0">
            <a:spAutoFit/>
          </a:bodyPr>
          <a:lstStyle/>
          <a:p>
            <a:r>
              <a:rPr lang="en-US" dirty="0" smtClean="0"/>
              <a:t>6. Fitness testing all athletes</a:t>
            </a:r>
            <a:endParaRPr lang="en-US" dirty="0"/>
          </a:p>
        </p:txBody>
      </p:sp>
      <p:sp>
        <p:nvSpPr>
          <p:cNvPr id="9" name="TextBox 8"/>
          <p:cNvSpPr txBox="1"/>
          <p:nvPr/>
        </p:nvSpPr>
        <p:spPr>
          <a:xfrm>
            <a:off x="683381" y="5510832"/>
            <a:ext cx="3090334" cy="646331"/>
          </a:xfrm>
          <a:prstGeom prst="rect">
            <a:avLst/>
          </a:prstGeom>
          <a:noFill/>
        </p:spPr>
        <p:txBody>
          <a:bodyPr wrap="square" rtlCol="0">
            <a:spAutoFit/>
          </a:bodyPr>
          <a:lstStyle/>
          <a:p>
            <a:r>
              <a:rPr lang="en-US" dirty="0"/>
              <a:t>7</a:t>
            </a:r>
            <a:r>
              <a:rPr lang="en-US" dirty="0" smtClean="0"/>
              <a:t>. Using a squad rotation system</a:t>
            </a:r>
            <a:endParaRPr lang="en-US" dirty="0"/>
          </a:p>
        </p:txBody>
      </p:sp>
      <p:sp>
        <p:nvSpPr>
          <p:cNvPr id="10" name="TextBox 9"/>
          <p:cNvSpPr txBox="1"/>
          <p:nvPr/>
        </p:nvSpPr>
        <p:spPr>
          <a:xfrm>
            <a:off x="5159828" y="4791185"/>
            <a:ext cx="3090334" cy="646331"/>
          </a:xfrm>
          <a:prstGeom prst="rect">
            <a:avLst/>
          </a:prstGeom>
          <a:noFill/>
        </p:spPr>
        <p:txBody>
          <a:bodyPr wrap="square" rtlCol="0">
            <a:spAutoFit/>
          </a:bodyPr>
          <a:lstStyle/>
          <a:p>
            <a:r>
              <a:rPr lang="en-US" dirty="0"/>
              <a:t>8</a:t>
            </a:r>
            <a:r>
              <a:rPr lang="en-US" dirty="0" smtClean="0"/>
              <a:t>. Giving all players specific targets to improve on</a:t>
            </a:r>
            <a:endParaRPr lang="en-US" dirty="0"/>
          </a:p>
        </p:txBody>
      </p:sp>
      <p:sp>
        <p:nvSpPr>
          <p:cNvPr id="13" name="Title 12"/>
          <p:cNvSpPr>
            <a:spLocks noGrp="1"/>
          </p:cNvSpPr>
          <p:nvPr>
            <p:ph type="title"/>
          </p:nvPr>
        </p:nvSpPr>
        <p:spPr/>
        <p:txBody>
          <a:bodyPr/>
          <a:lstStyle/>
          <a:p>
            <a:r>
              <a:rPr lang="en-US" dirty="0" smtClean="0"/>
              <a:t>Coaching </a:t>
            </a:r>
            <a:r>
              <a:rPr lang="en-US" dirty="0" err="1" smtClean="0"/>
              <a:t>Behaviours</a:t>
            </a:r>
            <a:endParaRPr lang="en-US" dirty="0"/>
          </a:p>
        </p:txBody>
      </p:sp>
      <p:sp>
        <p:nvSpPr>
          <p:cNvPr id="14" name="TextBox 13"/>
          <p:cNvSpPr txBox="1"/>
          <p:nvPr/>
        </p:nvSpPr>
        <p:spPr>
          <a:xfrm>
            <a:off x="5304971" y="5790251"/>
            <a:ext cx="3090334" cy="646331"/>
          </a:xfrm>
          <a:prstGeom prst="rect">
            <a:avLst/>
          </a:prstGeom>
          <a:noFill/>
        </p:spPr>
        <p:txBody>
          <a:bodyPr wrap="square" rtlCol="0">
            <a:spAutoFit/>
          </a:bodyPr>
          <a:lstStyle/>
          <a:p>
            <a:r>
              <a:rPr lang="en-US" dirty="0" smtClean="0"/>
              <a:t>9. Letting the participant decide what to do in practice</a:t>
            </a:r>
            <a:endParaRPr lang="en-US" dirty="0"/>
          </a:p>
        </p:txBody>
      </p:sp>
    </p:spTree>
    <p:extLst>
      <p:ext uri="{BB962C8B-B14F-4D97-AF65-F5344CB8AC3E}">
        <p14:creationId xmlns:p14="http://schemas.microsoft.com/office/powerpoint/2010/main" val="2351989761"/>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Alternate Process 3"/>
          <p:cNvSpPr/>
          <p:nvPr/>
        </p:nvSpPr>
        <p:spPr>
          <a:xfrm>
            <a:off x="4412273" y="2787952"/>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Motivation</a:t>
            </a:r>
            <a:endParaRPr lang="en-US" dirty="0"/>
          </a:p>
        </p:txBody>
      </p:sp>
      <p:sp>
        <p:nvSpPr>
          <p:cNvPr id="5" name="Alternate Process 4"/>
          <p:cNvSpPr/>
          <p:nvPr/>
        </p:nvSpPr>
        <p:spPr>
          <a:xfrm>
            <a:off x="7313494" y="2794000"/>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Outcomes</a:t>
            </a:r>
            <a:endParaRPr lang="en-US" dirty="0"/>
          </a:p>
        </p:txBody>
      </p:sp>
      <p:sp>
        <p:nvSpPr>
          <p:cNvPr id="6" name="Alternate Process 5"/>
          <p:cNvSpPr/>
          <p:nvPr/>
        </p:nvSpPr>
        <p:spPr>
          <a:xfrm>
            <a:off x="83530" y="4093632"/>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Controlling Climate</a:t>
            </a:r>
            <a:endParaRPr lang="en-US" dirty="0"/>
          </a:p>
        </p:txBody>
      </p:sp>
      <p:sp>
        <p:nvSpPr>
          <p:cNvPr id="8" name="Right Arrow 7"/>
          <p:cNvSpPr/>
          <p:nvPr/>
        </p:nvSpPr>
        <p:spPr>
          <a:xfrm>
            <a:off x="6200061" y="3302000"/>
            <a:ext cx="971176"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4" name="Alternate Process 13"/>
          <p:cNvSpPr/>
          <p:nvPr/>
        </p:nvSpPr>
        <p:spPr>
          <a:xfrm>
            <a:off x="2272624" y="1454274"/>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Support need for </a:t>
            </a:r>
          </a:p>
          <a:p>
            <a:pPr marL="285750" indent="-285750" algn="ctr">
              <a:buFontTx/>
              <a:buChar char="-"/>
            </a:pPr>
            <a:r>
              <a:rPr lang="en-US" sz="1400" dirty="0" smtClean="0"/>
              <a:t>Autonomy, </a:t>
            </a:r>
          </a:p>
          <a:p>
            <a:pPr marL="285750" indent="-285750" algn="ctr">
              <a:buFontTx/>
              <a:buChar char="-"/>
            </a:pPr>
            <a:r>
              <a:rPr lang="en-US" sz="1400" dirty="0" smtClean="0"/>
              <a:t>Competence,</a:t>
            </a:r>
          </a:p>
          <a:p>
            <a:pPr marL="285750" indent="-285750" algn="ctr">
              <a:buFontTx/>
              <a:buChar char="-"/>
            </a:pPr>
            <a:r>
              <a:rPr lang="en-US" sz="1400" dirty="0" smtClean="0"/>
              <a:t>Relatedness</a:t>
            </a:r>
            <a:endParaRPr lang="en-US" sz="1400" dirty="0"/>
          </a:p>
        </p:txBody>
      </p:sp>
      <p:sp>
        <p:nvSpPr>
          <p:cNvPr id="16" name="Right Arrow 15"/>
          <p:cNvSpPr/>
          <p:nvPr/>
        </p:nvSpPr>
        <p:spPr>
          <a:xfrm>
            <a:off x="1845571" y="1914249"/>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7" name="Alternate Process 16"/>
          <p:cNvSpPr/>
          <p:nvPr/>
        </p:nvSpPr>
        <p:spPr>
          <a:xfrm>
            <a:off x="2272624" y="4116435"/>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sz="1400" dirty="0" smtClean="0"/>
              <a:t>Thwart need for </a:t>
            </a:r>
          </a:p>
          <a:p>
            <a:pPr marL="285750" indent="-285750" algn="ctr">
              <a:buFontTx/>
              <a:buChar char="-"/>
            </a:pPr>
            <a:r>
              <a:rPr lang="en-US" sz="1400" dirty="0" smtClean="0"/>
              <a:t>Autonomy, </a:t>
            </a:r>
          </a:p>
          <a:p>
            <a:pPr marL="285750" indent="-285750" algn="ctr">
              <a:buFontTx/>
              <a:buChar char="-"/>
            </a:pPr>
            <a:r>
              <a:rPr lang="en-US" sz="1400" dirty="0" smtClean="0"/>
              <a:t>Competence,</a:t>
            </a:r>
          </a:p>
          <a:p>
            <a:pPr marL="285750" indent="-285750" algn="ctr">
              <a:buFontTx/>
              <a:buChar char="-"/>
            </a:pPr>
            <a:r>
              <a:rPr lang="en-US" sz="1400" dirty="0" smtClean="0"/>
              <a:t>Relatedness</a:t>
            </a:r>
            <a:endParaRPr lang="en-US" sz="1400" dirty="0"/>
          </a:p>
        </p:txBody>
      </p:sp>
      <p:sp>
        <p:nvSpPr>
          <p:cNvPr id="18" name="Right Arrow 17"/>
          <p:cNvSpPr/>
          <p:nvPr/>
        </p:nvSpPr>
        <p:spPr>
          <a:xfrm>
            <a:off x="1845571" y="4536930"/>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9" name="Right Arrow 18"/>
          <p:cNvSpPr/>
          <p:nvPr/>
        </p:nvSpPr>
        <p:spPr>
          <a:xfrm rot="19488371">
            <a:off x="4080977" y="3910780"/>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20" name="Right Arrow 19"/>
          <p:cNvSpPr/>
          <p:nvPr/>
        </p:nvSpPr>
        <p:spPr>
          <a:xfrm rot="2237936">
            <a:off x="4080237" y="2459951"/>
            <a:ext cx="394191" cy="239059"/>
          </a:xfrm>
          <a:prstGeom prst="rightArrow">
            <a:avLst/>
          </a:prstGeom>
        </p:spPr>
        <p:style>
          <a:lnRef idx="1">
            <a:schemeClr val="accent1"/>
          </a:lnRef>
          <a:fillRef idx="3">
            <a:schemeClr val="accent1"/>
          </a:fillRef>
          <a:effectRef idx="2">
            <a:schemeClr val="accent1"/>
          </a:effectRef>
          <a:fontRef idx="minor">
            <a:schemeClr val="lt1"/>
          </a:fontRef>
        </p:style>
        <p:txBody>
          <a:bodyPr rtlCol="0" anchor="ctr"/>
          <a:lstStyle/>
          <a:p>
            <a:pPr algn="ctr"/>
            <a:endParaRPr lang="en-US"/>
          </a:p>
        </p:txBody>
      </p:sp>
      <p:sp>
        <p:nvSpPr>
          <p:cNvPr id="12" name="Alternate Process 11"/>
          <p:cNvSpPr/>
          <p:nvPr/>
        </p:nvSpPr>
        <p:spPr>
          <a:xfrm>
            <a:off x="83530" y="1454274"/>
            <a:ext cx="1703294" cy="1105647"/>
          </a:xfrm>
          <a:prstGeom prst="flowChartAlternateProcess">
            <a:avLst/>
          </a:prstGeom>
        </p:spPr>
        <p:style>
          <a:lnRef idx="1">
            <a:schemeClr val="accent1"/>
          </a:lnRef>
          <a:fillRef idx="3">
            <a:schemeClr val="accent1"/>
          </a:fillRef>
          <a:effectRef idx="2">
            <a:schemeClr val="accent1"/>
          </a:effectRef>
          <a:fontRef idx="minor">
            <a:schemeClr val="lt1"/>
          </a:fontRef>
        </p:style>
        <p:txBody>
          <a:bodyPr rtlCol="0" anchor="ctr"/>
          <a:lstStyle/>
          <a:p>
            <a:pPr algn="ctr"/>
            <a:r>
              <a:rPr lang="en-US" dirty="0" smtClean="0"/>
              <a:t>Autonomy Supportive Climate</a:t>
            </a:r>
            <a:endParaRPr lang="en-US" dirty="0"/>
          </a:p>
        </p:txBody>
      </p:sp>
    </p:spTree>
    <p:extLst>
      <p:ext uri="{BB962C8B-B14F-4D97-AF65-F5344CB8AC3E}">
        <p14:creationId xmlns:p14="http://schemas.microsoft.com/office/powerpoint/2010/main" val="719472637"/>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Coaching Climate</a:t>
            </a:r>
            <a:endParaRPr lang="en-US" dirty="0"/>
          </a:p>
        </p:txBody>
      </p:sp>
      <p:sp>
        <p:nvSpPr>
          <p:cNvPr id="3" name="Content Placeholder 2"/>
          <p:cNvSpPr>
            <a:spLocks noGrp="1"/>
          </p:cNvSpPr>
          <p:nvPr>
            <p:ph idx="1"/>
          </p:nvPr>
        </p:nvSpPr>
        <p:spPr/>
        <p:txBody>
          <a:bodyPr/>
          <a:lstStyle/>
          <a:p>
            <a:r>
              <a:rPr lang="en-US" dirty="0" smtClean="0"/>
              <a:t>Autonomy Support v Controlling Climate</a:t>
            </a:r>
          </a:p>
          <a:p>
            <a:endParaRPr lang="en-US" dirty="0"/>
          </a:p>
          <a:p>
            <a:r>
              <a:rPr lang="en-US" dirty="0" smtClean="0"/>
              <a:t>Autonomy Supportive Climate </a:t>
            </a:r>
          </a:p>
          <a:p>
            <a:pPr marL="0" indent="0">
              <a:buNone/>
            </a:pPr>
            <a:endParaRPr lang="en-US" dirty="0" smtClean="0"/>
          </a:p>
          <a:p>
            <a:r>
              <a:rPr lang="en-US" dirty="0" smtClean="0"/>
              <a:t>TARGET (Ames, 1992; Epstein, ????)</a:t>
            </a:r>
          </a:p>
          <a:p>
            <a:pPr lvl="1"/>
            <a:r>
              <a:rPr lang="en-US" dirty="0" smtClean="0"/>
              <a:t>Task, Authority, Recognition, Grouping, Evaluation, Time</a:t>
            </a:r>
          </a:p>
          <a:p>
            <a:endParaRPr lang="en-US" dirty="0"/>
          </a:p>
          <a:p>
            <a:endParaRPr lang="en-US" dirty="0" smtClean="0"/>
          </a:p>
        </p:txBody>
      </p:sp>
    </p:spTree>
    <p:extLst>
      <p:ext uri="{BB962C8B-B14F-4D97-AF65-F5344CB8AC3E}">
        <p14:creationId xmlns:p14="http://schemas.microsoft.com/office/powerpoint/2010/main" val="1085019714"/>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dirty="0" smtClean="0"/>
              <a:t>References</a:t>
            </a:r>
            <a:endParaRPr lang="en-US" dirty="0"/>
          </a:p>
        </p:txBody>
      </p:sp>
      <p:sp>
        <p:nvSpPr>
          <p:cNvPr id="3" name="Content Placeholder 2"/>
          <p:cNvSpPr>
            <a:spLocks noGrp="1"/>
          </p:cNvSpPr>
          <p:nvPr>
            <p:ph idx="1"/>
          </p:nvPr>
        </p:nvSpPr>
        <p:spPr/>
        <p:txBody>
          <a:bodyPr>
            <a:normAutofit fontScale="85000" lnSpcReduction="20000"/>
          </a:bodyPr>
          <a:lstStyle/>
          <a:p>
            <a:pPr marL="0" indent="0">
              <a:buNone/>
            </a:pPr>
            <a:r>
              <a:rPr lang="en-US" sz="2000" dirty="0" err="1" smtClean="0"/>
              <a:t>Deci</a:t>
            </a:r>
            <a:r>
              <a:rPr lang="en-US" sz="2000" dirty="0"/>
              <a:t>, E.L. and Ryan, R.M (2000) ‘The “What” and “Why” of Goal Pursuits: Human Needs and the Self-Determination of Behavior’, </a:t>
            </a:r>
            <a:r>
              <a:rPr lang="en-US" sz="2000" i="1" dirty="0"/>
              <a:t>Psychological Inquiry,</a:t>
            </a:r>
            <a:r>
              <a:rPr lang="en-US" sz="2000" dirty="0"/>
              <a:t> vol. 11, no. 4, pp. 227–268</a:t>
            </a:r>
            <a:r>
              <a:rPr lang="en-US" sz="2000" b="1" dirty="0"/>
              <a:t> </a:t>
            </a:r>
            <a:endParaRPr lang="en-GB" sz="2000" dirty="0"/>
          </a:p>
          <a:p>
            <a:pPr marL="0" indent="0">
              <a:buNone/>
            </a:pPr>
            <a:endParaRPr lang="en-US" sz="2000" dirty="0"/>
          </a:p>
          <a:p>
            <a:pPr marL="0" indent="0">
              <a:buNone/>
            </a:pPr>
            <a:r>
              <a:rPr lang="en-US" sz="2000" dirty="0" smtClean="0"/>
              <a:t>Biddle, </a:t>
            </a:r>
            <a:r>
              <a:rPr lang="en-US" sz="2000" dirty="0" err="1" smtClean="0"/>
              <a:t>Mutrie</a:t>
            </a:r>
            <a:r>
              <a:rPr lang="en-US" sz="2000" dirty="0" smtClean="0"/>
              <a:t> and </a:t>
            </a:r>
            <a:r>
              <a:rPr lang="en-US" sz="2000" dirty="0" err="1" smtClean="0"/>
              <a:t>Gorley</a:t>
            </a:r>
            <a:r>
              <a:rPr lang="en-US" sz="2000" dirty="0" smtClean="0"/>
              <a:t> (2015) </a:t>
            </a:r>
            <a:r>
              <a:rPr lang="en-US" sz="2000" i="1" dirty="0" smtClean="0"/>
              <a:t>Psychology of Physical Activity: Determinants, Well-Being and Interventions</a:t>
            </a:r>
            <a:r>
              <a:rPr lang="en-US" sz="2000" dirty="0" smtClean="0"/>
              <a:t>, Third Edition, Oxon: </a:t>
            </a:r>
            <a:r>
              <a:rPr lang="en-US" sz="2000" dirty="0" err="1" smtClean="0"/>
              <a:t>Routledge</a:t>
            </a:r>
            <a:endParaRPr lang="en-US" sz="2000" dirty="0" smtClean="0"/>
          </a:p>
          <a:p>
            <a:pPr marL="0" indent="0">
              <a:buNone/>
            </a:pPr>
            <a:endParaRPr lang="en-US" sz="2000" dirty="0"/>
          </a:p>
          <a:p>
            <a:pPr marL="0" indent="0">
              <a:buNone/>
            </a:pPr>
            <a:r>
              <a:rPr lang="en-US" sz="2000" dirty="0" err="1"/>
              <a:t>Ntoumanis</a:t>
            </a:r>
            <a:r>
              <a:rPr lang="en-US" sz="2000" dirty="0"/>
              <a:t>, N. (2012) </a:t>
            </a:r>
            <a:r>
              <a:rPr lang="en-US" sz="2000" i="1" dirty="0"/>
              <a:t>A Self-Determination Theory perspective on motivation in Sport and Physical Education: Current Trends and </a:t>
            </a:r>
            <a:r>
              <a:rPr lang="en-US" sz="2000" i="1" dirty="0" err="1"/>
              <a:t>Posible</a:t>
            </a:r>
            <a:r>
              <a:rPr lang="en-US" sz="2000" i="1" dirty="0"/>
              <a:t> Future Research Directions, </a:t>
            </a:r>
            <a:r>
              <a:rPr lang="en-US" sz="2000" dirty="0"/>
              <a:t>In Roberts, G. C. and Treasure, D. C. ‘Advances in Motivation in Sport and Exercise</a:t>
            </a:r>
            <a:r>
              <a:rPr lang="en-US" sz="2000" dirty="0" smtClean="0"/>
              <a:t>’</a:t>
            </a:r>
          </a:p>
          <a:p>
            <a:pPr marL="0" indent="0">
              <a:buNone/>
            </a:pPr>
            <a:endParaRPr lang="en-US" sz="2000" dirty="0" smtClean="0"/>
          </a:p>
          <a:p>
            <a:pPr marL="0" indent="0">
              <a:buNone/>
            </a:pPr>
            <a:r>
              <a:rPr lang="en-US" sz="2000" dirty="0" smtClean="0">
                <a:hlinkClick r:id="rId2"/>
              </a:rPr>
              <a:t>www.selfdeterminationtheory.org</a:t>
            </a:r>
            <a:endParaRPr lang="en-US" sz="2000" dirty="0"/>
          </a:p>
          <a:p>
            <a:pPr marL="0" indent="0">
              <a:buNone/>
            </a:pPr>
            <a:endParaRPr lang="en-US" sz="2000" dirty="0"/>
          </a:p>
          <a:p>
            <a:pPr marL="0" indent="0">
              <a:buNone/>
            </a:pPr>
            <a:r>
              <a:rPr lang="en-US" sz="2000" dirty="0" err="1"/>
              <a:t>Standage</a:t>
            </a:r>
            <a:r>
              <a:rPr lang="en-US" sz="2000" dirty="0"/>
              <a:t>, M. and Ryan, R. M. (2012) </a:t>
            </a:r>
            <a:r>
              <a:rPr lang="en-US" sz="2000" i="1" dirty="0"/>
              <a:t>Self Determination Theory and Exercise Motivation: Facilitating Self-Regulatory Processes to Support and Maintain Health and Well-Being</a:t>
            </a:r>
            <a:r>
              <a:rPr lang="en-US" sz="2000" dirty="0"/>
              <a:t>, In Roberts, G. C. and Treasure, D. C. ‘Advances in Motivation in Sport and Exercise</a:t>
            </a:r>
            <a:r>
              <a:rPr lang="en-US" sz="2000" dirty="0" smtClean="0"/>
              <a:t>’</a:t>
            </a:r>
          </a:p>
          <a:p>
            <a:pPr marL="0" indent="0">
              <a:buNone/>
            </a:pPr>
            <a:endParaRPr lang="en-US" sz="2000" dirty="0"/>
          </a:p>
          <a:p>
            <a:pPr marL="0" indent="0">
              <a:buNone/>
            </a:pPr>
            <a:r>
              <a:rPr lang="en-US" sz="2000" dirty="0" smtClean="0"/>
              <a:t>Weinberg, R. S. and Gould, D. (2015) </a:t>
            </a:r>
            <a:r>
              <a:rPr lang="en-US" sz="2000" i="1" dirty="0" smtClean="0"/>
              <a:t>Foundations of Sport and Exercise Psychology, Sixth Edition</a:t>
            </a:r>
            <a:r>
              <a:rPr lang="en-US" sz="2000" dirty="0" smtClean="0"/>
              <a:t>, Champaign, IL: Human Kinetics</a:t>
            </a:r>
            <a:endParaRPr lang="en-US" sz="2000" dirty="0"/>
          </a:p>
          <a:p>
            <a:pPr marL="0" indent="0">
              <a:buNone/>
            </a:pPr>
            <a:endParaRPr lang="en-US" sz="2000" dirty="0"/>
          </a:p>
          <a:p>
            <a:pPr marL="0" indent="0">
              <a:buNone/>
            </a:pPr>
            <a:endParaRPr lang="en-US" sz="2000" dirty="0"/>
          </a:p>
          <a:p>
            <a:pPr marL="0" indent="0">
              <a:buNone/>
            </a:pPr>
            <a:endParaRPr lang="en-US" sz="2000" dirty="0"/>
          </a:p>
        </p:txBody>
      </p:sp>
    </p:spTree>
    <p:extLst>
      <p:ext uri="{BB962C8B-B14F-4D97-AF65-F5344CB8AC3E}">
        <p14:creationId xmlns:p14="http://schemas.microsoft.com/office/powerpoint/2010/main" val="3665033886"/>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420807" y="2755073"/>
            <a:ext cx="8330098" cy="584776"/>
          </a:xfrm>
          <a:prstGeom prst="rect">
            <a:avLst/>
          </a:prstGeom>
        </p:spPr>
        <p:txBody>
          <a:bodyPr wrap="square">
            <a:spAutoFit/>
          </a:bodyPr>
          <a:lstStyle/>
          <a:p>
            <a:r>
              <a:rPr lang="en-US" sz="800" dirty="0"/>
              <a:t>Texas A&amp;M University-Commerce Marketing Communications </a:t>
            </a:r>
            <a:r>
              <a:rPr lang="en-US" sz="800" dirty="0" smtClean="0"/>
              <a:t>Photography</a:t>
            </a:r>
          </a:p>
          <a:p>
            <a:r>
              <a:rPr lang="en-US" sz="800" dirty="0" smtClean="0"/>
              <a:t>Available: https</a:t>
            </a:r>
            <a:r>
              <a:rPr lang="en-US" sz="800" dirty="0"/>
              <a:t>://</a:t>
            </a:r>
            <a:r>
              <a:rPr lang="en-US" sz="800" dirty="0" err="1"/>
              <a:t>www.flickr.com</a:t>
            </a:r>
            <a:r>
              <a:rPr lang="en-US" sz="800" dirty="0"/>
              <a:t>/photos/</a:t>
            </a:r>
            <a:r>
              <a:rPr lang="en-US" sz="800" dirty="0" err="1"/>
              <a:t>tamuc</a:t>
            </a:r>
            <a:r>
              <a:rPr lang="en-US" sz="800" dirty="0"/>
              <a:t>/15503799676/in/photolist-pC22uY-bi3fbi-a7kvnN-cFedZ7-5BD37T-2ZT4As-9xMiSC-aspxjh-pDMDbi-9Tq1FT-89DGRL-fLCsHv-evLZ9L-bUMhWx-bUMhnz-bV42ap-cc9wtd-bV42pH-bV42ji-bV3WRP-bUMhYR-ccqgkC-cc9rHW-bV42gr-bV41y8-bV42fv-cc9s5N-bV42u4-bV3WCM-bUMi3M-ccmxJf-ccmyYC-bUZk5V-ccmzxw-bUZhN4-bUZjjK-bUZk1Z-5pi3NL-hraik9-8WNx8M-cc9vum-cc9sXS-bV3Ybv-cc9xhy-7G4hXK-awztW9-5BHufC-bnEbLb-bUMh5P-cc9rYS</a:t>
            </a:r>
          </a:p>
        </p:txBody>
      </p:sp>
      <p:sp>
        <p:nvSpPr>
          <p:cNvPr id="5" name="Rectangle 4"/>
          <p:cNvSpPr/>
          <p:nvPr/>
        </p:nvSpPr>
        <p:spPr>
          <a:xfrm>
            <a:off x="420807" y="1874649"/>
            <a:ext cx="8330098" cy="584776"/>
          </a:xfrm>
          <a:prstGeom prst="rect">
            <a:avLst/>
          </a:prstGeom>
        </p:spPr>
        <p:txBody>
          <a:bodyPr wrap="square">
            <a:spAutoFit/>
          </a:bodyPr>
          <a:lstStyle/>
          <a:p>
            <a:r>
              <a:rPr lang="en-US" sz="800" dirty="0"/>
              <a:t>USAG- </a:t>
            </a:r>
            <a:r>
              <a:rPr lang="en-US" sz="800" dirty="0" smtClean="0"/>
              <a:t>Humphreys </a:t>
            </a:r>
          </a:p>
          <a:p>
            <a:r>
              <a:rPr lang="en-US" sz="800" dirty="0" smtClean="0"/>
              <a:t>Available</a:t>
            </a:r>
            <a:r>
              <a:rPr lang="en-US" sz="800" dirty="0"/>
              <a:t>: https://</a:t>
            </a:r>
            <a:r>
              <a:rPr lang="en-US" sz="800" dirty="0" err="1"/>
              <a:t>www.flickr.com</a:t>
            </a:r>
            <a:r>
              <a:rPr lang="en-US" sz="800" dirty="0"/>
              <a:t>/photos/</a:t>
            </a:r>
            <a:r>
              <a:rPr lang="en-US" sz="800" dirty="0" err="1"/>
              <a:t>usaghumphreys</a:t>
            </a:r>
            <a:r>
              <a:rPr lang="en-US" sz="800" dirty="0"/>
              <a:t>/6206013520/in/photolist-asprB7-asmM8n-edBKHV-a6DN2Z-a6DRun-9VtAw1-asmpD4-a6Djrg-aspoYN-ebrqYH-asm29v-8YJEcv-asmscr-fCWeuQ-fT4dZe-asmDJZ-btapg1-ffyY3B-a6G8ty-asmMCa-dWEP1j-9VqLsa-4U26jT-ee94gu-LqjCG-ffP6oQ-asoYXb-ffz2E8-9Lg6Ln-kQqkWa-dZBMt9-on2mmw-bnhkry-8hV8q9-9vFCzp-bXMupE-Lqfg9-asmVBX-bXMWoA-nGeEva-paP1vJ-asmd9k-oVNq9W-aspksG-9LiTfU-84jdRK-bysoWB-9NnpbC-omWVHP-dmjdmE </a:t>
            </a:r>
          </a:p>
        </p:txBody>
      </p:sp>
      <p:sp>
        <p:nvSpPr>
          <p:cNvPr id="7" name="Title 6"/>
          <p:cNvSpPr>
            <a:spLocks noGrp="1"/>
          </p:cNvSpPr>
          <p:nvPr>
            <p:ph type="title"/>
          </p:nvPr>
        </p:nvSpPr>
        <p:spPr/>
        <p:txBody>
          <a:bodyPr/>
          <a:lstStyle/>
          <a:p>
            <a:r>
              <a:rPr lang="en-US" dirty="0" smtClean="0"/>
              <a:t>Image References</a:t>
            </a:r>
            <a:endParaRPr lang="en-US" dirty="0"/>
          </a:p>
        </p:txBody>
      </p:sp>
    </p:spTree>
    <p:extLst>
      <p:ext uri="{BB962C8B-B14F-4D97-AF65-F5344CB8AC3E}">
        <p14:creationId xmlns:p14="http://schemas.microsoft.com/office/powerpoint/2010/main" val="1074241680"/>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tint val="100000"/>
                <a:shade val="100000"/>
                <a:satMod val="130000"/>
              </a:schemeClr>
            </a:gs>
            <a:gs pos="100000">
              <a:schemeClr val="phClr">
                <a:tint val="50000"/>
                <a:shade val="100000"/>
                <a:satMod val="350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spDef>
      <a:spPr/>
      <a:bodyPr/>
      <a:lstStyle/>
      <a:style>
        <a:lnRef idx="1">
          <a:schemeClr val="accent1"/>
        </a:lnRef>
        <a:fillRef idx="3">
          <a:schemeClr val="accent1"/>
        </a:fillRef>
        <a:effectRef idx="2">
          <a:schemeClr val="accent1"/>
        </a:effectRef>
        <a:fontRef idx="minor">
          <a:schemeClr val="lt1"/>
        </a:fontRef>
      </a:style>
    </a:spDef>
    <a:lnDef>
      <a:spPr/>
      <a:bodyPr/>
      <a:lstStyle/>
      <a:style>
        <a:lnRef idx="2">
          <a:schemeClr val="accent1"/>
        </a:lnRef>
        <a:fillRef idx="0">
          <a:schemeClr val="accent1"/>
        </a:fillRef>
        <a:effectRef idx="1">
          <a:schemeClr val="accent1"/>
        </a:effectRef>
        <a:fontRef idx="minor">
          <a:schemeClr val="tx1"/>
        </a:fontRef>
      </a:style>
    </a:lnDef>
  </a:objectDefaults>
  <a:extraClrSchemeLst/>
</a:theme>
</file>

<file path=docProps/app.xml><?xml version="1.0" encoding="utf-8"?>
<Properties xmlns="http://schemas.openxmlformats.org/officeDocument/2006/extended-properties" xmlns:vt="http://schemas.openxmlformats.org/officeDocument/2006/docPropsVTypes">
  <Template/>
  <TotalTime>1336</TotalTime>
  <Words>2618</Words>
  <Application>Microsoft Macintosh PowerPoint</Application>
  <PresentationFormat>On-screen Show (4:3)</PresentationFormat>
  <Paragraphs>294</Paragraphs>
  <Slides>41</Slides>
  <Notes>8</Notes>
  <HiddenSlides>0</HiddenSlides>
  <MMClips>0</MMClips>
  <ScaleCrop>false</ScaleCrop>
  <HeadingPairs>
    <vt:vector size="4" baseType="variant">
      <vt:variant>
        <vt:lpstr>Theme</vt:lpstr>
      </vt:variant>
      <vt:variant>
        <vt:i4>1</vt:i4>
      </vt:variant>
      <vt:variant>
        <vt:lpstr>Slide Titles</vt:lpstr>
      </vt:variant>
      <vt:variant>
        <vt:i4>41</vt:i4>
      </vt:variant>
    </vt:vector>
  </HeadingPairs>
  <TitlesOfParts>
    <vt:vector size="42" baseType="lpstr">
      <vt:lpstr>Office Theme</vt:lpstr>
      <vt:lpstr>Motivation:  A Self Determination Approach</vt:lpstr>
      <vt:lpstr>PowerPoint Presentation</vt:lpstr>
      <vt:lpstr>PowerPoint Presentation</vt:lpstr>
      <vt:lpstr>Plan</vt:lpstr>
      <vt:lpstr>PowerPoint Presentation</vt:lpstr>
      <vt:lpstr>PowerPoint Presentation</vt:lpstr>
      <vt:lpstr>PowerPoint Presentation</vt:lpstr>
      <vt:lpstr>PowerPoint Presentation</vt:lpstr>
      <vt:lpstr>PowerPoint Presentation</vt:lpstr>
      <vt:lpstr>Seeing that a participant has high motivation right now only shows us the tip of the iceberg…  … we do not know why the participant is motivated</vt:lpstr>
      <vt:lpstr>PowerPoint Presentation</vt:lpstr>
      <vt:lpstr>PowerPoint Presentation</vt:lpstr>
      <vt:lpstr>Intrinsic Motivation</vt:lpstr>
      <vt:lpstr>Using Rewards</vt:lpstr>
      <vt:lpstr>Cognitive Evaluation Theory</vt:lpstr>
      <vt:lpstr>Cognitive Evaluation Theory</vt:lpstr>
      <vt:lpstr>Extrinsic Motivation</vt:lpstr>
      <vt:lpstr>Extrinsic Motivation</vt:lpstr>
      <vt:lpstr>Extrinsic Motivation</vt:lpstr>
      <vt:lpstr>Extrinsic Motivation</vt:lpstr>
      <vt:lpstr>Extrinsic Motivation</vt:lpstr>
      <vt:lpstr>Extrinsic Motivation</vt:lpstr>
      <vt:lpstr>Extrinsic Motivation</vt:lpstr>
      <vt:lpstr>Extrinsic Motivation</vt:lpstr>
      <vt:lpstr>Extrinsic Motivation</vt:lpstr>
      <vt:lpstr>Extrinsic Motivation</vt:lpstr>
      <vt:lpstr>Extrinsic Motivation</vt:lpstr>
      <vt:lpstr>PowerPoint Presentation</vt:lpstr>
      <vt:lpstr>PowerPoint Presentation</vt:lpstr>
      <vt:lpstr>Basic Psychological Needs Theory</vt:lpstr>
      <vt:lpstr>Autonomy</vt:lpstr>
      <vt:lpstr>Relatedness</vt:lpstr>
      <vt:lpstr>Competence</vt:lpstr>
      <vt:lpstr>PowerPoint Presentation</vt:lpstr>
      <vt:lpstr>PowerPoint Presentation</vt:lpstr>
      <vt:lpstr>The Coaching Climate</vt:lpstr>
      <vt:lpstr>Coaching Behaviours</vt:lpstr>
      <vt:lpstr>PowerPoint Presentation</vt:lpstr>
      <vt:lpstr>Coaching Climate</vt:lpstr>
      <vt:lpstr>References</vt:lpstr>
      <vt:lpstr>Image References</vt:lpstr>
    </vt:vector>
  </TitlesOfParts>
  <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tsd</dc:creator>
  <cp:lastModifiedBy>tsd</cp:lastModifiedBy>
  <cp:revision>23</cp:revision>
  <dcterms:created xsi:type="dcterms:W3CDTF">2015-02-14T19:49:06Z</dcterms:created>
  <dcterms:modified xsi:type="dcterms:W3CDTF">2015-02-16T09:27:36Z</dcterms:modified>
</cp:coreProperties>
</file>