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2"/>
  </p:notesMasterIdLst>
  <p:handoutMasterIdLst>
    <p:handoutMasterId r:id="rId23"/>
  </p:handoutMasterIdLst>
  <p:sldIdLst>
    <p:sldId id="1519" r:id="rId5"/>
    <p:sldId id="1520" r:id="rId6"/>
    <p:sldId id="1531" r:id="rId7"/>
    <p:sldId id="1538" r:id="rId8"/>
    <p:sldId id="1532" r:id="rId9"/>
    <p:sldId id="1515" r:id="rId10"/>
    <p:sldId id="1524" r:id="rId11"/>
    <p:sldId id="1537" r:id="rId12"/>
    <p:sldId id="1522" r:id="rId13"/>
    <p:sldId id="1533" r:id="rId14"/>
    <p:sldId id="1534" r:id="rId15"/>
    <p:sldId id="1535" r:id="rId16"/>
    <p:sldId id="1526" r:id="rId17"/>
    <p:sldId id="1536" r:id="rId18"/>
    <p:sldId id="1527" r:id="rId19"/>
    <p:sldId id="1539" r:id="rId20"/>
    <p:sldId id="154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D9A847-F374-A15E-9F60-9AC573D2D096}" v="44" dt="2025-10-17T09:17:29.931"/>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E40777-175D-42D9-9260-0C2F87A05C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8913A7-820C-4C4A-AF32-3DD8531D582F}">
      <dgm:prSet custT="0"/>
      <dgm:spPr/>
      <dgm:t>
        <a:bodyPr/>
        <a:lstStyle/>
        <a:p>
          <a:pPr>
            <a:lnSpc>
              <a:spcPct val="100000"/>
            </a:lnSpc>
          </a:pPr>
          <a:r>
            <a:rPr lang="en-GB">
              <a:latin typeface="Arial"/>
              <a:cs typeface="Arial"/>
            </a:rPr>
            <a:t>I</a:t>
          </a:r>
          <a:r>
            <a:rPr lang="en-GB" sz="1800">
              <a:latin typeface="Arial"/>
              <a:cs typeface="Arial"/>
            </a:rPr>
            <a:t>nformed decision making – This will help improve services and make the right decision based on each individuals plan.</a:t>
          </a:r>
          <a:endParaRPr lang="en-US" sz="1800">
            <a:latin typeface="Arial"/>
            <a:cs typeface="Arial"/>
          </a:endParaRPr>
        </a:p>
      </dgm:t>
    </dgm:pt>
    <dgm:pt modelId="{DB56428D-924B-4FEC-B34C-39495EA802CC}" type="parTrans" cxnId="{2AACB757-B7FE-42A4-86A4-32761581923C}">
      <dgm:prSet/>
      <dgm:spPr/>
      <dgm:t>
        <a:bodyPr/>
        <a:lstStyle/>
        <a:p>
          <a:endParaRPr lang="en-US"/>
        </a:p>
      </dgm:t>
    </dgm:pt>
    <dgm:pt modelId="{6985F961-EEE9-4675-8E0E-4D58090D3240}" type="sibTrans" cxnId="{2AACB757-B7FE-42A4-86A4-32761581923C}">
      <dgm:prSet/>
      <dgm:spPr/>
      <dgm:t>
        <a:bodyPr/>
        <a:lstStyle/>
        <a:p>
          <a:endParaRPr lang="en-US"/>
        </a:p>
      </dgm:t>
    </dgm:pt>
    <dgm:pt modelId="{08F3B017-5A8B-4A5D-BB26-D134AABD70E4}">
      <dgm:prSet/>
      <dgm:spPr/>
      <dgm:t>
        <a:bodyPr/>
        <a:lstStyle/>
        <a:p>
          <a:pPr>
            <a:lnSpc>
              <a:spcPct val="100000"/>
            </a:lnSpc>
          </a:pPr>
          <a:r>
            <a:rPr lang="en-GB" sz="180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800">
            <a:latin typeface="Arial"/>
            <a:cs typeface="Arial"/>
          </a:endParaRPr>
        </a:p>
      </dgm:t>
    </dgm:pt>
    <dgm:pt modelId="{DFB5BC8F-9718-4C37-A0E8-745B5AA32F83}" type="parTrans" cxnId="{59A8799B-AD8E-48BB-8464-9C75228D3AD3}">
      <dgm:prSet/>
      <dgm:spPr/>
      <dgm:t>
        <a:bodyPr/>
        <a:lstStyle/>
        <a:p>
          <a:endParaRPr lang="en-US"/>
        </a:p>
      </dgm:t>
    </dgm:pt>
    <dgm:pt modelId="{9BBA59F3-095E-496A-8FB3-FD6B4B0B126A}" type="sibTrans" cxnId="{59A8799B-AD8E-48BB-8464-9C75228D3AD3}">
      <dgm:prSet/>
      <dgm:spPr/>
      <dgm:t>
        <a:bodyPr/>
        <a:lstStyle/>
        <a:p>
          <a:endParaRPr lang="en-US"/>
        </a:p>
      </dgm:t>
    </dgm:pt>
    <dgm:pt modelId="{107CF51D-B311-4080-AC61-5CB7150BD3D6}">
      <dgm:prSet/>
      <dgm:spPr/>
      <dgm:t>
        <a:bodyPr/>
        <a:lstStyle/>
        <a:p>
          <a:pPr>
            <a:lnSpc>
              <a:spcPct val="100000"/>
            </a:lnSpc>
          </a:pPr>
          <a:r>
            <a:rPr lang="en-GB" sz="180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800">
            <a:latin typeface="Arial"/>
            <a:cs typeface="Arial"/>
          </a:endParaRPr>
        </a:p>
      </dgm:t>
    </dgm:pt>
    <dgm:pt modelId="{1C691A2A-225E-430D-B319-404A171665F5}" type="parTrans" cxnId="{541C7D8D-1F81-46A5-AFE7-4248A08AC8B0}">
      <dgm:prSet/>
      <dgm:spPr/>
      <dgm:t>
        <a:bodyPr/>
        <a:lstStyle/>
        <a:p>
          <a:endParaRPr lang="en-US"/>
        </a:p>
      </dgm:t>
    </dgm:pt>
    <dgm:pt modelId="{963E830C-CED1-43EE-BA6F-3738E0367E9B}" type="sibTrans" cxnId="{541C7D8D-1F81-46A5-AFE7-4248A08AC8B0}">
      <dgm:prSet/>
      <dgm:spPr/>
      <dgm:t>
        <a:bodyPr/>
        <a:lstStyle/>
        <a:p>
          <a:endParaRPr lang="en-US"/>
        </a:p>
      </dgm:t>
    </dgm:pt>
    <dgm:pt modelId="{3708FF96-9B2C-4E42-BDE6-89CFE6CD6750}">
      <dgm:prSet/>
      <dgm:spPr/>
      <dgm:t>
        <a:bodyPr/>
        <a:lstStyle/>
        <a:p>
          <a:pPr>
            <a:lnSpc>
              <a:spcPct val="100000"/>
            </a:lnSpc>
          </a:pPr>
          <a:r>
            <a:rPr lang="en-GB" sz="1800">
              <a:latin typeface="Arial"/>
              <a:cs typeface="Arial"/>
            </a:rPr>
            <a:t>Time management – Allows staff to take pride and prioritise service users </a:t>
          </a:r>
          <a:endParaRPr lang="en-US" sz="1800">
            <a:latin typeface="Arial"/>
            <a:cs typeface="Arial"/>
          </a:endParaRPr>
        </a:p>
      </dgm:t>
    </dgm:pt>
    <dgm:pt modelId="{830B7227-2615-42CD-B73C-81B7B682A5FC}" type="parTrans" cxnId="{D88562F9-F5C2-42A7-ABEE-01868E616745}">
      <dgm:prSet/>
      <dgm:spPr/>
      <dgm:t>
        <a:bodyPr/>
        <a:lstStyle/>
        <a:p>
          <a:endParaRPr lang="en-US"/>
        </a:p>
      </dgm:t>
    </dgm:pt>
    <dgm:pt modelId="{DCD87E60-8E36-4989-8195-F81A0233B40B}" type="sibTrans" cxnId="{D88562F9-F5C2-42A7-ABEE-01868E616745}">
      <dgm:prSet/>
      <dgm:spPr/>
      <dgm:t>
        <a:bodyPr/>
        <a:lstStyle/>
        <a:p>
          <a:endParaRPr lang="en-US"/>
        </a:p>
      </dgm:t>
    </dgm:pt>
    <dgm:pt modelId="{4289ADCF-F0CE-4FF9-A6B5-8EF7B569EEFB}" type="pres">
      <dgm:prSet presAssocID="{78E40777-175D-42D9-9260-0C2F87A05CC9}" presName="root" presStyleCnt="0">
        <dgm:presLayoutVars>
          <dgm:dir/>
          <dgm:resizeHandles val="exact"/>
        </dgm:presLayoutVars>
      </dgm:prSet>
      <dgm:spPr/>
    </dgm:pt>
    <dgm:pt modelId="{7CEA95A8-4988-420C-BF53-6755AD522088}" type="pres">
      <dgm:prSet presAssocID="{E18913A7-820C-4C4A-AF32-3DD8531D582F}" presName="compNode" presStyleCnt="0"/>
      <dgm:spPr/>
    </dgm:pt>
    <dgm:pt modelId="{354D2299-567B-410E-A4C1-307773776E29}" type="pres">
      <dgm:prSet presAssocID="{E18913A7-820C-4C4A-AF32-3DD8531D582F}" presName="bgRect" presStyleLbl="bgShp" presStyleIdx="0" presStyleCnt="4"/>
      <dgm:spPr/>
    </dgm:pt>
    <dgm:pt modelId="{EF505B1E-9633-4096-B8DA-018076C83783}" type="pres">
      <dgm:prSet presAssocID="{E18913A7-820C-4C4A-AF32-3DD8531D58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E1D89D31-64E7-45E2-BFDF-6F656D2B9949}" type="pres">
      <dgm:prSet presAssocID="{E18913A7-820C-4C4A-AF32-3DD8531D582F}" presName="spaceRect" presStyleCnt="0"/>
      <dgm:spPr/>
    </dgm:pt>
    <dgm:pt modelId="{6529268B-E73C-4D17-93C1-7D0C84B481B8}" type="pres">
      <dgm:prSet presAssocID="{E18913A7-820C-4C4A-AF32-3DD8531D582F}" presName="parTx" presStyleLbl="revTx" presStyleIdx="0" presStyleCnt="4">
        <dgm:presLayoutVars>
          <dgm:chMax val="0"/>
          <dgm:chPref val="0"/>
        </dgm:presLayoutVars>
      </dgm:prSet>
      <dgm:spPr/>
    </dgm:pt>
    <dgm:pt modelId="{0296237C-D83B-4F30-8A74-36A46FEBA919}" type="pres">
      <dgm:prSet presAssocID="{6985F961-EEE9-4675-8E0E-4D58090D3240}" presName="sibTrans" presStyleCnt="0"/>
      <dgm:spPr/>
    </dgm:pt>
    <dgm:pt modelId="{170BE452-59EB-402D-9004-231A8C9BA7CF}" type="pres">
      <dgm:prSet presAssocID="{08F3B017-5A8B-4A5D-BB26-D134AABD70E4}" presName="compNode" presStyleCnt="0"/>
      <dgm:spPr/>
    </dgm:pt>
    <dgm:pt modelId="{DF88DEAF-B942-46D7-AA0C-EB174BF6C10C}" type="pres">
      <dgm:prSet presAssocID="{08F3B017-5A8B-4A5D-BB26-D134AABD70E4}" presName="bgRect" presStyleLbl="bgShp" presStyleIdx="1" presStyleCnt="4"/>
      <dgm:spPr/>
    </dgm:pt>
    <dgm:pt modelId="{2EC40FC4-194C-4E8A-B07B-7598E06DEC7B}" type="pres">
      <dgm:prSet presAssocID="{08F3B017-5A8B-4A5D-BB26-D134AABD70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88F069AD-C3A7-471B-BE25-71B6BFFCCC3A}" type="pres">
      <dgm:prSet presAssocID="{08F3B017-5A8B-4A5D-BB26-D134AABD70E4}" presName="spaceRect" presStyleCnt="0"/>
      <dgm:spPr/>
    </dgm:pt>
    <dgm:pt modelId="{AE2F38CE-A6D3-4D6A-A5A1-618BBCBDF3D4}" type="pres">
      <dgm:prSet presAssocID="{08F3B017-5A8B-4A5D-BB26-D134AABD70E4}" presName="parTx" presStyleLbl="revTx" presStyleIdx="1" presStyleCnt="4">
        <dgm:presLayoutVars>
          <dgm:chMax val="0"/>
          <dgm:chPref val="0"/>
        </dgm:presLayoutVars>
      </dgm:prSet>
      <dgm:spPr/>
    </dgm:pt>
    <dgm:pt modelId="{6786479A-A2EB-4B5E-BABB-F613A11EC3FD}" type="pres">
      <dgm:prSet presAssocID="{9BBA59F3-095E-496A-8FB3-FD6B4B0B126A}" presName="sibTrans" presStyleCnt="0"/>
      <dgm:spPr/>
    </dgm:pt>
    <dgm:pt modelId="{5FDF780F-E485-48EC-9E1A-BAB148C463A0}" type="pres">
      <dgm:prSet presAssocID="{107CF51D-B311-4080-AC61-5CB7150BD3D6}" presName="compNode" presStyleCnt="0"/>
      <dgm:spPr/>
    </dgm:pt>
    <dgm:pt modelId="{A53672B5-2130-4019-9654-3C7A07C84C7C}" type="pres">
      <dgm:prSet presAssocID="{107CF51D-B311-4080-AC61-5CB7150BD3D6}" presName="bgRect" presStyleLbl="bgShp" presStyleIdx="2" presStyleCnt="4"/>
      <dgm:spPr/>
    </dgm:pt>
    <dgm:pt modelId="{FE0AC180-090F-45DC-A2DE-C23F712BCAA6}" type="pres">
      <dgm:prSet presAssocID="{107CF51D-B311-4080-AC61-5CB7150BD3D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E433F14F-6043-41A4-8E33-384CC607595F}" type="pres">
      <dgm:prSet presAssocID="{107CF51D-B311-4080-AC61-5CB7150BD3D6}" presName="spaceRect" presStyleCnt="0"/>
      <dgm:spPr/>
    </dgm:pt>
    <dgm:pt modelId="{1F3FBA33-9262-4F60-8841-2B5D360E0ED1}" type="pres">
      <dgm:prSet presAssocID="{107CF51D-B311-4080-AC61-5CB7150BD3D6}" presName="parTx" presStyleLbl="revTx" presStyleIdx="2" presStyleCnt="4">
        <dgm:presLayoutVars>
          <dgm:chMax val="0"/>
          <dgm:chPref val="0"/>
        </dgm:presLayoutVars>
      </dgm:prSet>
      <dgm:spPr/>
    </dgm:pt>
    <dgm:pt modelId="{BA7051AB-E5E9-4D84-BE10-10F386D341EA}" type="pres">
      <dgm:prSet presAssocID="{963E830C-CED1-43EE-BA6F-3738E0367E9B}" presName="sibTrans" presStyleCnt="0"/>
      <dgm:spPr/>
    </dgm:pt>
    <dgm:pt modelId="{96435BC3-BAE2-49F5-8175-5B67C078B4A2}" type="pres">
      <dgm:prSet presAssocID="{3708FF96-9B2C-4E42-BDE6-89CFE6CD6750}" presName="compNode" presStyleCnt="0"/>
      <dgm:spPr/>
    </dgm:pt>
    <dgm:pt modelId="{6E830D9C-E88D-459F-A77A-9EE59C9E5E97}" type="pres">
      <dgm:prSet presAssocID="{3708FF96-9B2C-4E42-BDE6-89CFE6CD6750}" presName="bgRect" presStyleLbl="bgShp" presStyleIdx="3" presStyleCnt="4"/>
      <dgm:spPr/>
    </dgm:pt>
    <dgm:pt modelId="{A5A8866A-0F03-48C7-8B74-D1449859470E}" type="pres">
      <dgm:prSet presAssocID="{3708FF96-9B2C-4E42-BDE6-89CFE6CD675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A6E660BE-708F-4E4C-AA46-1D7CCEF43511}" type="pres">
      <dgm:prSet presAssocID="{3708FF96-9B2C-4E42-BDE6-89CFE6CD6750}" presName="spaceRect" presStyleCnt="0"/>
      <dgm:spPr/>
    </dgm:pt>
    <dgm:pt modelId="{EC6D8682-BF6C-4D29-8BE7-ACC124A7FE6A}" type="pres">
      <dgm:prSet presAssocID="{3708FF96-9B2C-4E42-BDE6-89CFE6CD6750}" presName="parTx" presStyleLbl="revTx" presStyleIdx="3" presStyleCnt="4">
        <dgm:presLayoutVars>
          <dgm:chMax val="0"/>
          <dgm:chPref val="0"/>
        </dgm:presLayoutVars>
      </dgm:prSet>
      <dgm:spPr/>
    </dgm:pt>
  </dgm:ptLst>
  <dgm:cxnLst>
    <dgm:cxn modelId="{EBE7610D-6F2D-44B9-AA3A-8379EC2EDFBF}" type="presOf" srcId="{78E40777-175D-42D9-9260-0C2F87A05CC9}" destId="{4289ADCF-F0CE-4FF9-A6B5-8EF7B569EEFB}" srcOrd="0" destOrd="0" presId="urn:microsoft.com/office/officeart/2018/2/layout/IconVerticalSolidList"/>
    <dgm:cxn modelId="{14BACF12-7744-434B-A11A-2C3A67CF8F1B}" type="presOf" srcId="{E18913A7-820C-4C4A-AF32-3DD8531D582F}" destId="{6529268B-E73C-4D17-93C1-7D0C84B481B8}" srcOrd="0" destOrd="0" presId="urn:microsoft.com/office/officeart/2018/2/layout/IconVerticalSolidList"/>
    <dgm:cxn modelId="{E1DA3774-987C-4F39-B16A-7E1F26BB0C65}" type="presOf" srcId="{3708FF96-9B2C-4E42-BDE6-89CFE6CD6750}" destId="{EC6D8682-BF6C-4D29-8BE7-ACC124A7FE6A}" srcOrd="0" destOrd="0" presId="urn:microsoft.com/office/officeart/2018/2/layout/IconVerticalSolidList"/>
    <dgm:cxn modelId="{2AACB757-B7FE-42A4-86A4-32761581923C}" srcId="{78E40777-175D-42D9-9260-0C2F87A05CC9}" destId="{E18913A7-820C-4C4A-AF32-3DD8531D582F}" srcOrd="0" destOrd="0" parTransId="{DB56428D-924B-4FEC-B34C-39495EA802CC}" sibTransId="{6985F961-EEE9-4675-8E0E-4D58090D3240}"/>
    <dgm:cxn modelId="{541C7D8D-1F81-46A5-AFE7-4248A08AC8B0}" srcId="{78E40777-175D-42D9-9260-0C2F87A05CC9}" destId="{107CF51D-B311-4080-AC61-5CB7150BD3D6}" srcOrd="2" destOrd="0" parTransId="{1C691A2A-225E-430D-B319-404A171665F5}" sibTransId="{963E830C-CED1-43EE-BA6F-3738E0367E9B}"/>
    <dgm:cxn modelId="{59A8799B-AD8E-48BB-8464-9C75228D3AD3}" srcId="{78E40777-175D-42D9-9260-0C2F87A05CC9}" destId="{08F3B017-5A8B-4A5D-BB26-D134AABD70E4}" srcOrd="1" destOrd="0" parTransId="{DFB5BC8F-9718-4C37-A0E8-745B5AA32F83}" sibTransId="{9BBA59F3-095E-496A-8FB3-FD6B4B0B126A}"/>
    <dgm:cxn modelId="{FD5CFDD9-10F6-415F-866D-0DA1EFCCAC01}" type="presOf" srcId="{107CF51D-B311-4080-AC61-5CB7150BD3D6}" destId="{1F3FBA33-9262-4F60-8841-2B5D360E0ED1}" srcOrd="0" destOrd="0" presId="urn:microsoft.com/office/officeart/2018/2/layout/IconVerticalSolidList"/>
    <dgm:cxn modelId="{D88562F9-F5C2-42A7-ABEE-01868E616745}" srcId="{78E40777-175D-42D9-9260-0C2F87A05CC9}" destId="{3708FF96-9B2C-4E42-BDE6-89CFE6CD6750}" srcOrd="3" destOrd="0" parTransId="{830B7227-2615-42CD-B73C-81B7B682A5FC}" sibTransId="{DCD87E60-8E36-4989-8195-F81A0233B40B}"/>
    <dgm:cxn modelId="{7D7ACFFB-B200-4A78-B3AF-AA83DBE437CF}" type="presOf" srcId="{08F3B017-5A8B-4A5D-BB26-D134AABD70E4}" destId="{AE2F38CE-A6D3-4D6A-A5A1-618BBCBDF3D4}" srcOrd="0" destOrd="0" presId="urn:microsoft.com/office/officeart/2018/2/layout/IconVerticalSolidList"/>
    <dgm:cxn modelId="{0A5B2956-175C-437A-A20E-2FB336D23322}" type="presParOf" srcId="{4289ADCF-F0CE-4FF9-A6B5-8EF7B569EEFB}" destId="{7CEA95A8-4988-420C-BF53-6755AD522088}" srcOrd="0" destOrd="0" presId="urn:microsoft.com/office/officeart/2018/2/layout/IconVerticalSolidList"/>
    <dgm:cxn modelId="{14B75339-CAE1-4EB2-A837-A2CBBE5F969C}" type="presParOf" srcId="{7CEA95A8-4988-420C-BF53-6755AD522088}" destId="{354D2299-567B-410E-A4C1-307773776E29}" srcOrd="0" destOrd="0" presId="urn:microsoft.com/office/officeart/2018/2/layout/IconVerticalSolidList"/>
    <dgm:cxn modelId="{1E63949F-D8DF-4D0B-95BB-6948F4EEE112}" type="presParOf" srcId="{7CEA95A8-4988-420C-BF53-6755AD522088}" destId="{EF505B1E-9633-4096-B8DA-018076C83783}" srcOrd="1" destOrd="0" presId="urn:microsoft.com/office/officeart/2018/2/layout/IconVerticalSolidList"/>
    <dgm:cxn modelId="{0AFB17C6-2720-41C6-927C-988F2E061075}" type="presParOf" srcId="{7CEA95A8-4988-420C-BF53-6755AD522088}" destId="{E1D89D31-64E7-45E2-BFDF-6F656D2B9949}" srcOrd="2" destOrd="0" presId="urn:microsoft.com/office/officeart/2018/2/layout/IconVerticalSolidList"/>
    <dgm:cxn modelId="{247FB171-418B-491D-975B-63D0E2356BCF}" type="presParOf" srcId="{7CEA95A8-4988-420C-BF53-6755AD522088}" destId="{6529268B-E73C-4D17-93C1-7D0C84B481B8}" srcOrd="3" destOrd="0" presId="urn:microsoft.com/office/officeart/2018/2/layout/IconVerticalSolidList"/>
    <dgm:cxn modelId="{59DCBFEB-F74D-4F08-BDA0-7B164658C367}" type="presParOf" srcId="{4289ADCF-F0CE-4FF9-A6B5-8EF7B569EEFB}" destId="{0296237C-D83B-4F30-8A74-36A46FEBA919}" srcOrd="1" destOrd="0" presId="urn:microsoft.com/office/officeart/2018/2/layout/IconVerticalSolidList"/>
    <dgm:cxn modelId="{72E0D676-0951-4D10-A43D-715A549148AD}" type="presParOf" srcId="{4289ADCF-F0CE-4FF9-A6B5-8EF7B569EEFB}" destId="{170BE452-59EB-402D-9004-231A8C9BA7CF}" srcOrd="2" destOrd="0" presId="urn:microsoft.com/office/officeart/2018/2/layout/IconVerticalSolidList"/>
    <dgm:cxn modelId="{ADC38231-EF1B-458A-B9AC-108A147CB0C8}" type="presParOf" srcId="{170BE452-59EB-402D-9004-231A8C9BA7CF}" destId="{DF88DEAF-B942-46D7-AA0C-EB174BF6C10C}" srcOrd="0" destOrd="0" presId="urn:microsoft.com/office/officeart/2018/2/layout/IconVerticalSolidList"/>
    <dgm:cxn modelId="{BF635C1D-C7D3-4CCF-B368-48D95E2DD504}" type="presParOf" srcId="{170BE452-59EB-402D-9004-231A8C9BA7CF}" destId="{2EC40FC4-194C-4E8A-B07B-7598E06DEC7B}" srcOrd="1" destOrd="0" presId="urn:microsoft.com/office/officeart/2018/2/layout/IconVerticalSolidList"/>
    <dgm:cxn modelId="{F5FB3230-6A5C-45A3-9DC2-B3BB327ED060}" type="presParOf" srcId="{170BE452-59EB-402D-9004-231A8C9BA7CF}" destId="{88F069AD-C3A7-471B-BE25-71B6BFFCCC3A}" srcOrd="2" destOrd="0" presId="urn:microsoft.com/office/officeart/2018/2/layout/IconVerticalSolidList"/>
    <dgm:cxn modelId="{F6C954D8-91F3-4D35-A6D6-27C3C4275B8F}" type="presParOf" srcId="{170BE452-59EB-402D-9004-231A8C9BA7CF}" destId="{AE2F38CE-A6D3-4D6A-A5A1-618BBCBDF3D4}" srcOrd="3" destOrd="0" presId="urn:microsoft.com/office/officeart/2018/2/layout/IconVerticalSolidList"/>
    <dgm:cxn modelId="{2D8B9949-2337-421A-8304-F0A8184E3FDA}" type="presParOf" srcId="{4289ADCF-F0CE-4FF9-A6B5-8EF7B569EEFB}" destId="{6786479A-A2EB-4B5E-BABB-F613A11EC3FD}" srcOrd="3" destOrd="0" presId="urn:microsoft.com/office/officeart/2018/2/layout/IconVerticalSolidList"/>
    <dgm:cxn modelId="{9884D24A-05BF-45BE-A2E2-E5A5631439A3}" type="presParOf" srcId="{4289ADCF-F0CE-4FF9-A6B5-8EF7B569EEFB}" destId="{5FDF780F-E485-48EC-9E1A-BAB148C463A0}" srcOrd="4" destOrd="0" presId="urn:microsoft.com/office/officeart/2018/2/layout/IconVerticalSolidList"/>
    <dgm:cxn modelId="{CE3629A2-DFAF-406B-9308-5CC5D373410F}" type="presParOf" srcId="{5FDF780F-E485-48EC-9E1A-BAB148C463A0}" destId="{A53672B5-2130-4019-9654-3C7A07C84C7C}" srcOrd="0" destOrd="0" presId="urn:microsoft.com/office/officeart/2018/2/layout/IconVerticalSolidList"/>
    <dgm:cxn modelId="{266CE425-7148-44D5-8D26-FA260585D87C}" type="presParOf" srcId="{5FDF780F-E485-48EC-9E1A-BAB148C463A0}" destId="{FE0AC180-090F-45DC-A2DE-C23F712BCAA6}" srcOrd="1" destOrd="0" presId="urn:microsoft.com/office/officeart/2018/2/layout/IconVerticalSolidList"/>
    <dgm:cxn modelId="{EFA0A83F-3923-4D20-8D1A-BFB1982E55C2}" type="presParOf" srcId="{5FDF780F-E485-48EC-9E1A-BAB148C463A0}" destId="{E433F14F-6043-41A4-8E33-384CC607595F}" srcOrd="2" destOrd="0" presId="urn:microsoft.com/office/officeart/2018/2/layout/IconVerticalSolidList"/>
    <dgm:cxn modelId="{684EFEE8-8942-4590-BF86-09D306C2D006}" type="presParOf" srcId="{5FDF780F-E485-48EC-9E1A-BAB148C463A0}" destId="{1F3FBA33-9262-4F60-8841-2B5D360E0ED1}" srcOrd="3" destOrd="0" presId="urn:microsoft.com/office/officeart/2018/2/layout/IconVerticalSolidList"/>
    <dgm:cxn modelId="{2EF98E19-BC53-4DA9-A09E-3E66A3C8D9A6}" type="presParOf" srcId="{4289ADCF-F0CE-4FF9-A6B5-8EF7B569EEFB}" destId="{BA7051AB-E5E9-4D84-BE10-10F386D341EA}" srcOrd="5" destOrd="0" presId="urn:microsoft.com/office/officeart/2018/2/layout/IconVerticalSolidList"/>
    <dgm:cxn modelId="{75501D3C-6EB3-4A68-B5B3-B706D3F18E11}" type="presParOf" srcId="{4289ADCF-F0CE-4FF9-A6B5-8EF7B569EEFB}" destId="{96435BC3-BAE2-49F5-8175-5B67C078B4A2}" srcOrd="6" destOrd="0" presId="urn:microsoft.com/office/officeart/2018/2/layout/IconVerticalSolidList"/>
    <dgm:cxn modelId="{9975511E-89BE-46F9-B536-98646467BA90}" type="presParOf" srcId="{96435BC3-BAE2-49F5-8175-5B67C078B4A2}" destId="{6E830D9C-E88D-459F-A77A-9EE59C9E5E97}" srcOrd="0" destOrd="0" presId="urn:microsoft.com/office/officeart/2018/2/layout/IconVerticalSolidList"/>
    <dgm:cxn modelId="{21CC8A2B-8421-4B97-8A09-D1DB92FEF8C4}" type="presParOf" srcId="{96435BC3-BAE2-49F5-8175-5B67C078B4A2}" destId="{A5A8866A-0F03-48C7-8B74-D1449859470E}" srcOrd="1" destOrd="0" presId="urn:microsoft.com/office/officeart/2018/2/layout/IconVerticalSolidList"/>
    <dgm:cxn modelId="{B0A9D2D2-5B3C-44F6-926E-CD37F94A2EA3}" type="presParOf" srcId="{96435BC3-BAE2-49F5-8175-5B67C078B4A2}" destId="{A6E660BE-708F-4E4C-AA46-1D7CCEF43511}" srcOrd="2" destOrd="0" presId="urn:microsoft.com/office/officeart/2018/2/layout/IconVerticalSolidList"/>
    <dgm:cxn modelId="{14EF6BB1-AC3E-487F-8737-4110653463FC}" type="presParOf" srcId="{96435BC3-BAE2-49F5-8175-5B67C078B4A2}" destId="{EC6D8682-BF6C-4D29-8BE7-ACC124A7FE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A5734-C50E-4E9D-A300-0E0FB2AA49D8}" type="doc">
      <dgm:prSet loTypeId="urn:microsoft.com/office/officeart/2016/7/layout/BasicLinearProcessNumbered" loCatId="process" qsTypeId="urn:microsoft.com/office/officeart/2005/8/quickstyle/simple4" qsCatId="simple" csTypeId="urn:microsoft.com/office/officeart/2005/8/colors/accent2_2" csCatId="accent2"/>
      <dgm:spPr/>
      <dgm:t>
        <a:bodyPr/>
        <a:lstStyle/>
        <a:p>
          <a:endParaRPr lang="en-US"/>
        </a:p>
      </dgm:t>
    </dgm:pt>
    <dgm:pt modelId="{44A08C26-A61B-4329-AA3C-9E7B450AD6B8}">
      <dgm:prSet/>
      <dgm:spPr/>
      <dgm:t>
        <a:bodyPr/>
        <a:lstStyle/>
        <a:p>
          <a:r>
            <a:rPr lang="en-US"/>
            <a:t>Provide ongoing, tailored digital training</a:t>
          </a:r>
        </a:p>
      </dgm:t>
    </dgm:pt>
    <dgm:pt modelId="{15F7D5F3-094E-497E-9361-E3FF460EC692}" type="parTrans" cxnId="{402C3C35-835B-4AB5-992E-0EAB648397A3}">
      <dgm:prSet/>
      <dgm:spPr/>
      <dgm:t>
        <a:bodyPr/>
        <a:lstStyle/>
        <a:p>
          <a:endParaRPr lang="en-US"/>
        </a:p>
      </dgm:t>
    </dgm:pt>
    <dgm:pt modelId="{300860A0-937E-4D68-8A8D-155AAB489C94}" type="sibTrans" cxnId="{402C3C35-835B-4AB5-992E-0EAB648397A3}">
      <dgm:prSet phldrT="1" phldr="0"/>
      <dgm:spPr/>
      <dgm:t>
        <a:bodyPr/>
        <a:lstStyle/>
        <a:p>
          <a:r>
            <a:rPr lang="en-US"/>
            <a:t>1</a:t>
          </a:r>
        </a:p>
      </dgm:t>
    </dgm:pt>
    <dgm:pt modelId="{32A099F1-11DC-4501-BA72-E8DBFEE8A9C5}">
      <dgm:prSet/>
      <dgm:spPr/>
      <dgm:t>
        <a:bodyPr/>
        <a:lstStyle/>
        <a:p>
          <a:r>
            <a:rPr lang="en-US"/>
            <a:t>Support with digital champions and peer mentors</a:t>
          </a:r>
        </a:p>
      </dgm:t>
    </dgm:pt>
    <dgm:pt modelId="{51A310A9-129A-40E8-8C4C-BA2D321D552B}" type="parTrans" cxnId="{8098F7B0-2F81-4758-9E51-C1E19DFD0799}">
      <dgm:prSet/>
      <dgm:spPr/>
      <dgm:t>
        <a:bodyPr/>
        <a:lstStyle/>
        <a:p>
          <a:endParaRPr lang="en-US"/>
        </a:p>
      </dgm:t>
    </dgm:pt>
    <dgm:pt modelId="{0E6BF50E-22B4-471F-8A75-82A9969C1822}" type="sibTrans" cxnId="{8098F7B0-2F81-4758-9E51-C1E19DFD0799}">
      <dgm:prSet phldrT="2" phldr="0"/>
      <dgm:spPr/>
      <dgm:t>
        <a:bodyPr/>
        <a:lstStyle/>
        <a:p>
          <a:r>
            <a:rPr lang="en-US"/>
            <a:t>2</a:t>
          </a:r>
        </a:p>
      </dgm:t>
    </dgm:pt>
    <dgm:pt modelId="{24DF12AA-B4D0-4206-89D2-6772481ABC13}">
      <dgm:prSet/>
      <dgm:spPr/>
      <dgm:t>
        <a:bodyPr/>
        <a:lstStyle/>
        <a:p>
          <a:r>
            <a:rPr lang="en-US"/>
            <a:t>Foster a supportive, practice-encouraging culture</a:t>
          </a:r>
        </a:p>
      </dgm:t>
    </dgm:pt>
    <dgm:pt modelId="{7B878BDD-B7E1-46D4-A6BE-1AEBA7376FCD}" type="parTrans" cxnId="{CA799C29-2358-44B0-8AA1-A24EC7E31261}">
      <dgm:prSet/>
      <dgm:spPr/>
      <dgm:t>
        <a:bodyPr/>
        <a:lstStyle/>
        <a:p>
          <a:endParaRPr lang="en-US"/>
        </a:p>
      </dgm:t>
    </dgm:pt>
    <dgm:pt modelId="{7872A461-08CB-4664-BDC9-4F54B69E81D4}" type="sibTrans" cxnId="{CA799C29-2358-44B0-8AA1-A24EC7E31261}">
      <dgm:prSet phldrT="3" phldr="0"/>
      <dgm:spPr/>
      <dgm:t>
        <a:bodyPr/>
        <a:lstStyle/>
        <a:p>
          <a:r>
            <a:rPr lang="en-US"/>
            <a:t>3</a:t>
          </a:r>
        </a:p>
      </dgm:t>
    </dgm:pt>
    <dgm:pt modelId="{7A42513A-76EF-430C-8E41-2B0BAC9739F4}">
      <dgm:prSet/>
      <dgm:spPr/>
      <dgm:t>
        <a:bodyPr/>
        <a:lstStyle/>
        <a:p>
          <a:r>
            <a:rPr lang="en-US"/>
            <a:t>Choose user-friendly tech; get staff feedback</a:t>
          </a:r>
        </a:p>
      </dgm:t>
    </dgm:pt>
    <dgm:pt modelId="{493031E0-B53F-4A87-82A9-9607BE89ABC6}" type="parTrans" cxnId="{F9DA2DAD-56A7-48A3-AEF7-F109BF4C4B55}">
      <dgm:prSet/>
      <dgm:spPr/>
      <dgm:t>
        <a:bodyPr/>
        <a:lstStyle/>
        <a:p>
          <a:endParaRPr lang="en-US"/>
        </a:p>
      </dgm:t>
    </dgm:pt>
    <dgm:pt modelId="{2B7BC1E9-59BE-4A52-82F8-B054F540BFD8}" type="sibTrans" cxnId="{F9DA2DAD-56A7-48A3-AEF7-F109BF4C4B55}">
      <dgm:prSet phldrT="4" phldr="0"/>
      <dgm:spPr/>
      <dgm:t>
        <a:bodyPr/>
        <a:lstStyle/>
        <a:p>
          <a:r>
            <a:rPr lang="en-US"/>
            <a:t>4</a:t>
          </a:r>
        </a:p>
      </dgm:t>
    </dgm:pt>
    <dgm:pt modelId="{182F722E-8406-43D0-BFAD-CBB29C514999}" type="pres">
      <dgm:prSet presAssocID="{7ADA5734-C50E-4E9D-A300-0E0FB2AA49D8}" presName="Name0" presStyleCnt="0">
        <dgm:presLayoutVars>
          <dgm:animLvl val="lvl"/>
          <dgm:resizeHandles val="exact"/>
        </dgm:presLayoutVars>
      </dgm:prSet>
      <dgm:spPr/>
    </dgm:pt>
    <dgm:pt modelId="{C1794B62-17E3-4CB3-943E-DAA349A38C07}" type="pres">
      <dgm:prSet presAssocID="{44A08C26-A61B-4329-AA3C-9E7B450AD6B8}" presName="compositeNode" presStyleCnt="0">
        <dgm:presLayoutVars>
          <dgm:bulletEnabled val="1"/>
        </dgm:presLayoutVars>
      </dgm:prSet>
      <dgm:spPr/>
    </dgm:pt>
    <dgm:pt modelId="{963331F8-BC69-489C-B4D9-3C0C9E260C21}" type="pres">
      <dgm:prSet presAssocID="{44A08C26-A61B-4329-AA3C-9E7B450AD6B8}" presName="bgRect" presStyleLbl="bgAccFollowNode1" presStyleIdx="0" presStyleCnt="4"/>
      <dgm:spPr/>
    </dgm:pt>
    <dgm:pt modelId="{8BCC8FE9-5D8B-44BE-8C25-1DBB5F4E9F7A}" type="pres">
      <dgm:prSet presAssocID="{300860A0-937E-4D68-8A8D-155AAB489C94}" presName="sibTransNodeCircle" presStyleLbl="alignNode1" presStyleIdx="0" presStyleCnt="8">
        <dgm:presLayoutVars>
          <dgm:chMax val="0"/>
          <dgm:bulletEnabled/>
        </dgm:presLayoutVars>
      </dgm:prSet>
      <dgm:spPr/>
    </dgm:pt>
    <dgm:pt modelId="{FEF2F852-5978-45B8-8301-6B994E833619}" type="pres">
      <dgm:prSet presAssocID="{44A08C26-A61B-4329-AA3C-9E7B450AD6B8}" presName="bottomLine" presStyleLbl="alignNode1" presStyleIdx="1" presStyleCnt="8">
        <dgm:presLayoutVars/>
      </dgm:prSet>
      <dgm:spPr/>
    </dgm:pt>
    <dgm:pt modelId="{6C1A26E5-6ABB-4F91-BE3C-B005F4D22C70}" type="pres">
      <dgm:prSet presAssocID="{44A08C26-A61B-4329-AA3C-9E7B450AD6B8}" presName="nodeText" presStyleLbl="bgAccFollowNode1" presStyleIdx="0" presStyleCnt="4">
        <dgm:presLayoutVars>
          <dgm:bulletEnabled val="1"/>
        </dgm:presLayoutVars>
      </dgm:prSet>
      <dgm:spPr/>
    </dgm:pt>
    <dgm:pt modelId="{0D01A415-2982-4175-B166-5CD346182564}" type="pres">
      <dgm:prSet presAssocID="{300860A0-937E-4D68-8A8D-155AAB489C94}" presName="sibTrans" presStyleCnt="0"/>
      <dgm:spPr/>
    </dgm:pt>
    <dgm:pt modelId="{CE22BF4B-7054-4221-88B0-F53AC9BCCA18}" type="pres">
      <dgm:prSet presAssocID="{32A099F1-11DC-4501-BA72-E8DBFEE8A9C5}" presName="compositeNode" presStyleCnt="0">
        <dgm:presLayoutVars>
          <dgm:bulletEnabled val="1"/>
        </dgm:presLayoutVars>
      </dgm:prSet>
      <dgm:spPr/>
    </dgm:pt>
    <dgm:pt modelId="{71DB9AE3-A5ED-4640-AC3E-BFC3CD350D63}" type="pres">
      <dgm:prSet presAssocID="{32A099F1-11DC-4501-BA72-E8DBFEE8A9C5}" presName="bgRect" presStyleLbl="bgAccFollowNode1" presStyleIdx="1" presStyleCnt="4"/>
      <dgm:spPr/>
    </dgm:pt>
    <dgm:pt modelId="{BB8E34EF-22ED-4724-98F1-35CD9697A217}" type="pres">
      <dgm:prSet presAssocID="{0E6BF50E-22B4-471F-8A75-82A9969C1822}" presName="sibTransNodeCircle" presStyleLbl="alignNode1" presStyleIdx="2" presStyleCnt="8">
        <dgm:presLayoutVars>
          <dgm:chMax val="0"/>
          <dgm:bulletEnabled/>
        </dgm:presLayoutVars>
      </dgm:prSet>
      <dgm:spPr/>
    </dgm:pt>
    <dgm:pt modelId="{D36031CC-73B9-4025-B70B-3AEFE723A977}" type="pres">
      <dgm:prSet presAssocID="{32A099F1-11DC-4501-BA72-E8DBFEE8A9C5}" presName="bottomLine" presStyleLbl="alignNode1" presStyleIdx="3" presStyleCnt="8">
        <dgm:presLayoutVars/>
      </dgm:prSet>
      <dgm:spPr/>
    </dgm:pt>
    <dgm:pt modelId="{9AE6B801-B7F8-470E-82C3-C99C72F707B8}" type="pres">
      <dgm:prSet presAssocID="{32A099F1-11DC-4501-BA72-E8DBFEE8A9C5}" presName="nodeText" presStyleLbl="bgAccFollowNode1" presStyleIdx="1" presStyleCnt="4">
        <dgm:presLayoutVars>
          <dgm:bulletEnabled val="1"/>
        </dgm:presLayoutVars>
      </dgm:prSet>
      <dgm:spPr/>
    </dgm:pt>
    <dgm:pt modelId="{5E0FFF06-3A87-406B-9806-703520E072D7}" type="pres">
      <dgm:prSet presAssocID="{0E6BF50E-22B4-471F-8A75-82A9969C1822}" presName="sibTrans" presStyleCnt="0"/>
      <dgm:spPr/>
    </dgm:pt>
    <dgm:pt modelId="{241FE51F-F815-44F5-8791-E50D3230588B}" type="pres">
      <dgm:prSet presAssocID="{24DF12AA-B4D0-4206-89D2-6772481ABC13}" presName="compositeNode" presStyleCnt="0">
        <dgm:presLayoutVars>
          <dgm:bulletEnabled val="1"/>
        </dgm:presLayoutVars>
      </dgm:prSet>
      <dgm:spPr/>
    </dgm:pt>
    <dgm:pt modelId="{FF1EB006-EBAF-4D24-9F85-5E3461204C53}" type="pres">
      <dgm:prSet presAssocID="{24DF12AA-B4D0-4206-89D2-6772481ABC13}" presName="bgRect" presStyleLbl="bgAccFollowNode1" presStyleIdx="2" presStyleCnt="4"/>
      <dgm:spPr/>
    </dgm:pt>
    <dgm:pt modelId="{26442A1C-0E26-492E-B2EB-D51B787D8B3F}" type="pres">
      <dgm:prSet presAssocID="{7872A461-08CB-4664-BDC9-4F54B69E81D4}" presName="sibTransNodeCircle" presStyleLbl="alignNode1" presStyleIdx="4" presStyleCnt="8">
        <dgm:presLayoutVars>
          <dgm:chMax val="0"/>
          <dgm:bulletEnabled/>
        </dgm:presLayoutVars>
      </dgm:prSet>
      <dgm:spPr/>
    </dgm:pt>
    <dgm:pt modelId="{C71CFD1F-791E-4DA4-8B27-9D2BA0AC0B2D}" type="pres">
      <dgm:prSet presAssocID="{24DF12AA-B4D0-4206-89D2-6772481ABC13}" presName="bottomLine" presStyleLbl="alignNode1" presStyleIdx="5" presStyleCnt="8">
        <dgm:presLayoutVars/>
      </dgm:prSet>
      <dgm:spPr/>
    </dgm:pt>
    <dgm:pt modelId="{7A159A0E-F872-4BCA-9B0E-9D29D5BC59BB}" type="pres">
      <dgm:prSet presAssocID="{24DF12AA-B4D0-4206-89D2-6772481ABC13}" presName="nodeText" presStyleLbl="bgAccFollowNode1" presStyleIdx="2" presStyleCnt="4">
        <dgm:presLayoutVars>
          <dgm:bulletEnabled val="1"/>
        </dgm:presLayoutVars>
      </dgm:prSet>
      <dgm:spPr/>
    </dgm:pt>
    <dgm:pt modelId="{688D5614-3155-465A-98A7-868C3F3FD3CD}" type="pres">
      <dgm:prSet presAssocID="{7872A461-08CB-4664-BDC9-4F54B69E81D4}" presName="sibTrans" presStyleCnt="0"/>
      <dgm:spPr/>
    </dgm:pt>
    <dgm:pt modelId="{98A24C1F-E61A-4774-BFFC-7A5FEC9625C4}" type="pres">
      <dgm:prSet presAssocID="{7A42513A-76EF-430C-8E41-2B0BAC9739F4}" presName="compositeNode" presStyleCnt="0">
        <dgm:presLayoutVars>
          <dgm:bulletEnabled val="1"/>
        </dgm:presLayoutVars>
      </dgm:prSet>
      <dgm:spPr/>
    </dgm:pt>
    <dgm:pt modelId="{34C2D4EC-92B0-4DAC-9445-A5B6638C05A2}" type="pres">
      <dgm:prSet presAssocID="{7A42513A-76EF-430C-8E41-2B0BAC9739F4}" presName="bgRect" presStyleLbl="bgAccFollowNode1" presStyleIdx="3" presStyleCnt="4"/>
      <dgm:spPr/>
    </dgm:pt>
    <dgm:pt modelId="{47A03365-C380-4B70-AF75-9E5D7D5E8534}" type="pres">
      <dgm:prSet presAssocID="{2B7BC1E9-59BE-4A52-82F8-B054F540BFD8}" presName="sibTransNodeCircle" presStyleLbl="alignNode1" presStyleIdx="6" presStyleCnt="8">
        <dgm:presLayoutVars>
          <dgm:chMax val="0"/>
          <dgm:bulletEnabled/>
        </dgm:presLayoutVars>
      </dgm:prSet>
      <dgm:spPr/>
    </dgm:pt>
    <dgm:pt modelId="{C45CE8F1-61ED-4E6B-ACD2-3E3D0EA45111}" type="pres">
      <dgm:prSet presAssocID="{7A42513A-76EF-430C-8E41-2B0BAC9739F4}" presName="bottomLine" presStyleLbl="alignNode1" presStyleIdx="7" presStyleCnt="8">
        <dgm:presLayoutVars/>
      </dgm:prSet>
      <dgm:spPr/>
    </dgm:pt>
    <dgm:pt modelId="{0383DAA9-8E8C-4E92-ADAE-40BD2EEE308F}" type="pres">
      <dgm:prSet presAssocID="{7A42513A-76EF-430C-8E41-2B0BAC9739F4}" presName="nodeText" presStyleLbl="bgAccFollowNode1" presStyleIdx="3" presStyleCnt="4">
        <dgm:presLayoutVars>
          <dgm:bulletEnabled val="1"/>
        </dgm:presLayoutVars>
      </dgm:prSet>
      <dgm:spPr/>
    </dgm:pt>
  </dgm:ptLst>
  <dgm:cxnLst>
    <dgm:cxn modelId="{1C252601-4E57-49F3-9763-B0F4BE2EE3A8}" type="presOf" srcId="{7A42513A-76EF-430C-8E41-2B0BAC9739F4}" destId="{0383DAA9-8E8C-4E92-ADAE-40BD2EEE308F}" srcOrd="1" destOrd="0" presId="urn:microsoft.com/office/officeart/2016/7/layout/BasicLinearProcessNumbered"/>
    <dgm:cxn modelId="{BC496410-9016-40FC-848D-7E67C749606C}" type="presOf" srcId="{44A08C26-A61B-4329-AA3C-9E7B450AD6B8}" destId="{6C1A26E5-6ABB-4F91-BE3C-B005F4D22C70}" srcOrd="1" destOrd="0" presId="urn:microsoft.com/office/officeart/2016/7/layout/BasicLinearProcessNumbered"/>
    <dgm:cxn modelId="{9DF07E16-0878-44BC-B9D1-D460C4E26360}" type="presOf" srcId="{7872A461-08CB-4664-BDC9-4F54B69E81D4}" destId="{26442A1C-0E26-492E-B2EB-D51B787D8B3F}" srcOrd="0" destOrd="0" presId="urn:microsoft.com/office/officeart/2016/7/layout/BasicLinearProcessNumbered"/>
    <dgm:cxn modelId="{CA799C29-2358-44B0-8AA1-A24EC7E31261}" srcId="{7ADA5734-C50E-4E9D-A300-0E0FB2AA49D8}" destId="{24DF12AA-B4D0-4206-89D2-6772481ABC13}" srcOrd="2" destOrd="0" parTransId="{7B878BDD-B7E1-46D4-A6BE-1AEBA7376FCD}" sibTransId="{7872A461-08CB-4664-BDC9-4F54B69E81D4}"/>
    <dgm:cxn modelId="{402C3C35-835B-4AB5-992E-0EAB648397A3}" srcId="{7ADA5734-C50E-4E9D-A300-0E0FB2AA49D8}" destId="{44A08C26-A61B-4329-AA3C-9E7B450AD6B8}" srcOrd="0" destOrd="0" parTransId="{15F7D5F3-094E-497E-9361-E3FF460EC692}" sibTransId="{300860A0-937E-4D68-8A8D-155AAB489C94}"/>
    <dgm:cxn modelId="{4E056D36-5369-4478-A288-E0E34DF676F5}" type="presOf" srcId="{24DF12AA-B4D0-4206-89D2-6772481ABC13}" destId="{FF1EB006-EBAF-4D24-9F85-5E3461204C53}" srcOrd="0" destOrd="0" presId="urn:microsoft.com/office/officeart/2016/7/layout/BasicLinearProcessNumbered"/>
    <dgm:cxn modelId="{0AFE356B-E96C-46E2-AD6B-4BD3311FF98F}" type="presOf" srcId="{2B7BC1E9-59BE-4A52-82F8-B054F540BFD8}" destId="{47A03365-C380-4B70-AF75-9E5D7D5E8534}" srcOrd="0" destOrd="0" presId="urn:microsoft.com/office/officeart/2016/7/layout/BasicLinearProcessNumbered"/>
    <dgm:cxn modelId="{96459653-9A70-4804-802F-A33872B15F1C}" type="presOf" srcId="{44A08C26-A61B-4329-AA3C-9E7B450AD6B8}" destId="{963331F8-BC69-489C-B4D9-3C0C9E260C21}" srcOrd="0" destOrd="0" presId="urn:microsoft.com/office/officeart/2016/7/layout/BasicLinearProcessNumbered"/>
    <dgm:cxn modelId="{79ADAB58-3903-4E57-9D28-44CE925CB5C3}" type="presOf" srcId="{32A099F1-11DC-4501-BA72-E8DBFEE8A9C5}" destId="{9AE6B801-B7F8-470E-82C3-C99C72F707B8}" srcOrd="1" destOrd="0" presId="urn:microsoft.com/office/officeart/2016/7/layout/BasicLinearProcessNumbered"/>
    <dgm:cxn modelId="{0800CB91-C4F8-4BC8-9CF3-988B2AE917E7}" type="presOf" srcId="{7A42513A-76EF-430C-8E41-2B0BAC9739F4}" destId="{34C2D4EC-92B0-4DAC-9445-A5B6638C05A2}" srcOrd="0" destOrd="0" presId="urn:microsoft.com/office/officeart/2016/7/layout/BasicLinearProcessNumbered"/>
    <dgm:cxn modelId="{8747BE92-46CE-4F4B-9296-B9C79EC1B059}" type="presOf" srcId="{24DF12AA-B4D0-4206-89D2-6772481ABC13}" destId="{7A159A0E-F872-4BCA-9B0E-9D29D5BC59BB}" srcOrd="1" destOrd="0" presId="urn:microsoft.com/office/officeart/2016/7/layout/BasicLinearProcessNumbered"/>
    <dgm:cxn modelId="{F9DA2DAD-56A7-48A3-AEF7-F109BF4C4B55}" srcId="{7ADA5734-C50E-4E9D-A300-0E0FB2AA49D8}" destId="{7A42513A-76EF-430C-8E41-2B0BAC9739F4}" srcOrd="3" destOrd="0" parTransId="{493031E0-B53F-4A87-82A9-9607BE89ABC6}" sibTransId="{2B7BC1E9-59BE-4A52-82F8-B054F540BFD8}"/>
    <dgm:cxn modelId="{8098F7B0-2F81-4758-9E51-C1E19DFD0799}" srcId="{7ADA5734-C50E-4E9D-A300-0E0FB2AA49D8}" destId="{32A099F1-11DC-4501-BA72-E8DBFEE8A9C5}" srcOrd="1" destOrd="0" parTransId="{51A310A9-129A-40E8-8C4C-BA2D321D552B}" sibTransId="{0E6BF50E-22B4-471F-8A75-82A9969C1822}"/>
    <dgm:cxn modelId="{8939C3BA-EF76-4DA4-A18A-F67C7AF0F9B4}" type="presOf" srcId="{32A099F1-11DC-4501-BA72-E8DBFEE8A9C5}" destId="{71DB9AE3-A5ED-4640-AC3E-BFC3CD350D63}" srcOrd="0" destOrd="0" presId="urn:microsoft.com/office/officeart/2016/7/layout/BasicLinearProcessNumbered"/>
    <dgm:cxn modelId="{91DDC0DD-9C66-42A3-A2F2-7F5606276303}" type="presOf" srcId="{7ADA5734-C50E-4E9D-A300-0E0FB2AA49D8}" destId="{182F722E-8406-43D0-BFAD-CBB29C514999}" srcOrd="0" destOrd="0" presId="urn:microsoft.com/office/officeart/2016/7/layout/BasicLinearProcessNumbered"/>
    <dgm:cxn modelId="{64E6BDE1-C4A2-4371-BC17-79076C8683A2}" type="presOf" srcId="{300860A0-937E-4D68-8A8D-155AAB489C94}" destId="{8BCC8FE9-5D8B-44BE-8C25-1DBB5F4E9F7A}" srcOrd="0" destOrd="0" presId="urn:microsoft.com/office/officeart/2016/7/layout/BasicLinearProcessNumbered"/>
    <dgm:cxn modelId="{F3E7ADF4-D8D2-4E00-AF1C-EE8003B68F36}" type="presOf" srcId="{0E6BF50E-22B4-471F-8A75-82A9969C1822}" destId="{BB8E34EF-22ED-4724-98F1-35CD9697A217}" srcOrd="0" destOrd="0" presId="urn:microsoft.com/office/officeart/2016/7/layout/BasicLinearProcessNumbered"/>
    <dgm:cxn modelId="{973E1893-3458-416A-A7CF-3ADA4509BEDD}" type="presParOf" srcId="{182F722E-8406-43D0-BFAD-CBB29C514999}" destId="{C1794B62-17E3-4CB3-943E-DAA349A38C07}" srcOrd="0" destOrd="0" presId="urn:microsoft.com/office/officeart/2016/7/layout/BasicLinearProcessNumbered"/>
    <dgm:cxn modelId="{52DB1C9E-34DC-4930-B453-33DB4432DC94}" type="presParOf" srcId="{C1794B62-17E3-4CB3-943E-DAA349A38C07}" destId="{963331F8-BC69-489C-B4D9-3C0C9E260C21}" srcOrd="0" destOrd="0" presId="urn:microsoft.com/office/officeart/2016/7/layout/BasicLinearProcessNumbered"/>
    <dgm:cxn modelId="{80A58175-B38D-41D6-8C82-2D68C16A593E}" type="presParOf" srcId="{C1794B62-17E3-4CB3-943E-DAA349A38C07}" destId="{8BCC8FE9-5D8B-44BE-8C25-1DBB5F4E9F7A}" srcOrd="1" destOrd="0" presId="urn:microsoft.com/office/officeart/2016/7/layout/BasicLinearProcessNumbered"/>
    <dgm:cxn modelId="{866EE213-F46A-4D94-AACB-1DD69EC3CBBA}" type="presParOf" srcId="{C1794B62-17E3-4CB3-943E-DAA349A38C07}" destId="{FEF2F852-5978-45B8-8301-6B994E833619}" srcOrd="2" destOrd="0" presId="urn:microsoft.com/office/officeart/2016/7/layout/BasicLinearProcessNumbered"/>
    <dgm:cxn modelId="{A48005E8-E416-4D8A-B207-DD7FEE1A8991}" type="presParOf" srcId="{C1794B62-17E3-4CB3-943E-DAA349A38C07}" destId="{6C1A26E5-6ABB-4F91-BE3C-B005F4D22C70}" srcOrd="3" destOrd="0" presId="urn:microsoft.com/office/officeart/2016/7/layout/BasicLinearProcessNumbered"/>
    <dgm:cxn modelId="{57DFAEC5-70B3-4186-8E3B-2CA59285CB56}" type="presParOf" srcId="{182F722E-8406-43D0-BFAD-CBB29C514999}" destId="{0D01A415-2982-4175-B166-5CD346182564}" srcOrd="1" destOrd="0" presId="urn:microsoft.com/office/officeart/2016/7/layout/BasicLinearProcessNumbered"/>
    <dgm:cxn modelId="{85869FFD-EEC0-4509-9FF7-E20612ED538D}" type="presParOf" srcId="{182F722E-8406-43D0-BFAD-CBB29C514999}" destId="{CE22BF4B-7054-4221-88B0-F53AC9BCCA18}" srcOrd="2" destOrd="0" presId="urn:microsoft.com/office/officeart/2016/7/layout/BasicLinearProcessNumbered"/>
    <dgm:cxn modelId="{51155219-E833-4CCD-9F39-4A341888B5C3}" type="presParOf" srcId="{CE22BF4B-7054-4221-88B0-F53AC9BCCA18}" destId="{71DB9AE3-A5ED-4640-AC3E-BFC3CD350D63}" srcOrd="0" destOrd="0" presId="urn:microsoft.com/office/officeart/2016/7/layout/BasicLinearProcessNumbered"/>
    <dgm:cxn modelId="{EBF7839A-55D2-445A-9F7D-43ED8DDCF19F}" type="presParOf" srcId="{CE22BF4B-7054-4221-88B0-F53AC9BCCA18}" destId="{BB8E34EF-22ED-4724-98F1-35CD9697A217}" srcOrd="1" destOrd="0" presId="urn:microsoft.com/office/officeart/2016/7/layout/BasicLinearProcessNumbered"/>
    <dgm:cxn modelId="{AC26A565-C69B-45C9-B205-CC8AB23C9BF0}" type="presParOf" srcId="{CE22BF4B-7054-4221-88B0-F53AC9BCCA18}" destId="{D36031CC-73B9-4025-B70B-3AEFE723A977}" srcOrd="2" destOrd="0" presId="urn:microsoft.com/office/officeart/2016/7/layout/BasicLinearProcessNumbered"/>
    <dgm:cxn modelId="{5752AC21-694A-4445-8F2D-29026A8A5E56}" type="presParOf" srcId="{CE22BF4B-7054-4221-88B0-F53AC9BCCA18}" destId="{9AE6B801-B7F8-470E-82C3-C99C72F707B8}" srcOrd="3" destOrd="0" presId="urn:microsoft.com/office/officeart/2016/7/layout/BasicLinearProcessNumbered"/>
    <dgm:cxn modelId="{68D2F827-7161-4792-9A05-FC3972CD6197}" type="presParOf" srcId="{182F722E-8406-43D0-BFAD-CBB29C514999}" destId="{5E0FFF06-3A87-406B-9806-703520E072D7}" srcOrd="3" destOrd="0" presId="urn:microsoft.com/office/officeart/2016/7/layout/BasicLinearProcessNumbered"/>
    <dgm:cxn modelId="{D0E2BE00-4AA2-491E-A353-99B6983ADE45}" type="presParOf" srcId="{182F722E-8406-43D0-BFAD-CBB29C514999}" destId="{241FE51F-F815-44F5-8791-E50D3230588B}" srcOrd="4" destOrd="0" presId="urn:microsoft.com/office/officeart/2016/7/layout/BasicLinearProcessNumbered"/>
    <dgm:cxn modelId="{6F3CF33A-0D6D-4D98-AC12-FC0D806B81BC}" type="presParOf" srcId="{241FE51F-F815-44F5-8791-E50D3230588B}" destId="{FF1EB006-EBAF-4D24-9F85-5E3461204C53}" srcOrd="0" destOrd="0" presId="urn:microsoft.com/office/officeart/2016/7/layout/BasicLinearProcessNumbered"/>
    <dgm:cxn modelId="{DF77BA08-701C-4FFC-860E-12C76DDB2224}" type="presParOf" srcId="{241FE51F-F815-44F5-8791-E50D3230588B}" destId="{26442A1C-0E26-492E-B2EB-D51B787D8B3F}" srcOrd="1" destOrd="0" presId="urn:microsoft.com/office/officeart/2016/7/layout/BasicLinearProcessNumbered"/>
    <dgm:cxn modelId="{2EC38237-2C24-4C61-9593-ABD8875CC285}" type="presParOf" srcId="{241FE51F-F815-44F5-8791-E50D3230588B}" destId="{C71CFD1F-791E-4DA4-8B27-9D2BA0AC0B2D}" srcOrd="2" destOrd="0" presId="urn:microsoft.com/office/officeart/2016/7/layout/BasicLinearProcessNumbered"/>
    <dgm:cxn modelId="{C887FBE4-DD08-4C80-A611-3231C171EF3B}" type="presParOf" srcId="{241FE51F-F815-44F5-8791-E50D3230588B}" destId="{7A159A0E-F872-4BCA-9B0E-9D29D5BC59BB}" srcOrd="3" destOrd="0" presId="urn:microsoft.com/office/officeart/2016/7/layout/BasicLinearProcessNumbered"/>
    <dgm:cxn modelId="{982AD3E0-1043-4FB1-97C6-6AC2759678AD}" type="presParOf" srcId="{182F722E-8406-43D0-BFAD-CBB29C514999}" destId="{688D5614-3155-465A-98A7-868C3F3FD3CD}" srcOrd="5" destOrd="0" presId="urn:microsoft.com/office/officeart/2016/7/layout/BasicLinearProcessNumbered"/>
    <dgm:cxn modelId="{1254C3D1-D8B8-41C5-89D0-2547EF05E24D}" type="presParOf" srcId="{182F722E-8406-43D0-BFAD-CBB29C514999}" destId="{98A24C1F-E61A-4774-BFFC-7A5FEC9625C4}" srcOrd="6" destOrd="0" presId="urn:microsoft.com/office/officeart/2016/7/layout/BasicLinearProcessNumbered"/>
    <dgm:cxn modelId="{17AF7594-4BD1-45D2-AD58-BFEE5D52828C}" type="presParOf" srcId="{98A24C1F-E61A-4774-BFFC-7A5FEC9625C4}" destId="{34C2D4EC-92B0-4DAC-9445-A5B6638C05A2}" srcOrd="0" destOrd="0" presId="urn:microsoft.com/office/officeart/2016/7/layout/BasicLinearProcessNumbered"/>
    <dgm:cxn modelId="{BD95D517-4689-4E17-9DAC-15F33CF8FF6B}" type="presParOf" srcId="{98A24C1F-E61A-4774-BFFC-7A5FEC9625C4}" destId="{47A03365-C380-4B70-AF75-9E5D7D5E8534}" srcOrd="1" destOrd="0" presId="urn:microsoft.com/office/officeart/2016/7/layout/BasicLinearProcessNumbered"/>
    <dgm:cxn modelId="{31E9DEC7-9318-4937-A9CE-89DB6A8D60DB}" type="presParOf" srcId="{98A24C1F-E61A-4774-BFFC-7A5FEC9625C4}" destId="{C45CE8F1-61ED-4E6B-ACD2-3E3D0EA45111}" srcOrd="2" destOrd="0" presId="urn:microsoft.com/office/officeart/2016/7/layout/BasicLinearProcessNumbered"/>
    <dgm:cxn modelId="{ECA0A966-1FD3-49EB-8AA3-08196F993FCC}" type="presParOf" srcId="{98A24C1F-E61A-4774-BFFC-7A5FEC9625C4}" destId="{0383DAA9-8E8C-4E92-ADAE-40BD2EEE308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FCB429-74C7-4543-84DB-A32AFF2CF807}"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5FF5F212-18A3-4627-8F76-9714FD5F1E5D}">
      <dgm:prSet/>
      <dgm:spPr/>
      <dgm:t>
        <a:bodyPr/>
        <a:lstStyle/>
        <a:p>
          <a:pPr>
            <a:lnSpc>
              <a:spcPct val="100000"/>
            </a:lnSpc>
          </a:pPr>
          <a:r>
            <a:rPr lang="en-GB">
              <a:latin typeface="Arial"/>
              <a:cs typeface="Arial"/>
            </a:rPr>
            <a:t>secure logins, email safety, safe document storage and maintaining patient confidentiality.</a:t>
          </a:r>
          <a:endParaRPr lang="en-US">
            <a:latin typeface="Arial"/>
            <a:cs typeface="Arial"/>
          </a:endParaRPr>
        </a:p>
      </dgm:t>
    </dgm:pt>
    <dgm:pt modelId="{1D566FA2-3D9D-41A1-93D0-A65144839A87}" type="parTrans" cxnId="{84E5826A-E230-472C-BA91-468495382F59}">
      <dgm:prSet/>
      <dgm:spPr/>
      <dgm:t>
        <a:bodyPr/>
        <a:lstStyle/>
        <a:p>
          <a:endParaRPr lang="en-US"/>
        </a:p>
      </dgm:t>
    </dgm:pt>
    <dgm:pt modelId="{C6AFA980-A0CF-453D-BB0C-6AAB28E787C1}" type="sibTrans" cxnId="{84E5826A-E230-472C-BA91-468495382F59}">
      <dgm:prSet/>
      <dgm:spPr/>
      <dgm:t>
        <a:bodyPr/>
        <a:lstStyle/>
        <a:p>
          <a:pPr>
            <a:lnSpc>
              <a:spcPct val="100000"/>
            </a:lnSpc>
          </a:pPr>
          <a:endParaRPr lang="en-US"/>
        </a:p>
      </dgm:t>
    </dgm:pt>
    <dgm:pt modelId="{4F7FB1D7-042B-4B52-8C7B-A2802DDCC38E}">
      <dgm:prSet/>
      <dgm:spPr/>
      <dgm:t>
        <a:bodyPr/>
        <a:lstStyle/>
        <a:p>
          <a:pPr>
            <a:lnSpc>
              <a:spcPct val="100000"/>
            </a:lnSpc>
          </a:pPr>
          <a:r>
            <a:rPr lang="en-GB">
              <a:latin typeface="Arial"/>
              <a:cs typeface="Arial"/>
            </a:rPr>
            <a:t>Protects patient information keeping it confidential </a:t>
          </a:r>
          <a:endParaRPr lang="en-US">
            <a:latin typeface="Arial"/>
            <a:cs typeface="Arial"/>
          </a:endParaRPr>
        </a:p>
      </dgm:t>
    </dgm:pt>
    <dgm:pt modelId="{3E20E67F-5F58-4D63-838A-521B3ECE37B3}" type="parTrans" cxnId="{A204CC9C-66F0-4884-BF54-1340AB3C7DFD}">
      <dgm:prSet/>
      <dgm:spPr/>
      <dgm:t>
        <a:bodyPr/>
        <a:lstStyle/>
        <a:p>
          <a:endParaRPr lang="en-US"/>
        </a:p>
      </dgm:t>
    </dgm:pt>
    <dgm:pt modelId="{1000DA62-0C40-42A9-A438-61776FCC3FA9}" type="sibTrans" cxnId="{A204CC9C-66F0-4884-BF54-1340AB3C7DFD}">
      <dgm:prSet/>
      <dgm:spPr/>
      <dgm:t>
        <a:bodyPr/>
        <a:lstStyle/>
        <a:p>
          <a:pPr>
            <a:lnSpc>
              <a:spcPct val="100000"/>
            </a:lnSpc>
          </a:pPr>
          <a:endParaRPr lang="en-US"/>
        </a:p>
      </dgm:t>
    </dgm:pt>
    <dgm:pt modelId="{76EC6E16-9CC2-433F-A464-4E42FB815E70}">
      <dgm:prSet/>
      <dgm:spPr/>
      <dgm:t>
        <a:bodyPr/>
        <a:lstStyle/>
        <a:p>
          <a:pPr>
            <a:lnSpc>
              <a:spcPct val="100000"/>
            </a:lnSpc>
          </a:pPr>
          <a:r>
            <a:rPr lang="en-GB">
              <a:latin typeface="Arial"/>
              <a:cs typeface="Arial"/>
            </a:rPr>
            <a:t>Digital safety has been put in place to prevent hacking or breach of data </a:t>
          </a:r>
          <a:endParaRPr lang="en-US">
            <a:latin typeface="Arial"/>
            <a:cs typeface="Arial"/>
          </a:endParaRPr>
        </a:p>
      </dgm:t>
    </dgm:pt>
    <dgm:pt modelId="{3360E734-9D70-4D5B-99A2-01F97E77E23A}" type="parTrans" cxnId="{295F4C1B-337D-4613-94C7-2879AB67D430}">
      <dgm:prSet/>
      <dgm:spPr/>
      <dgm:t>
        <a:bodyPr/>
        <a:lstStyle/>
        <a:p>
          <a:endParaRPr lang="en-US"/>
        </a:p>
      </dgm:t>
    </dgm:pt>
    <dgm:pt modelId="{FD7CC443-D8FB-49FA-B76C-A2EBCA79ED51}" type="sibTrans" cxnId="{295F4C1B-337D-4613-94C7-2879AB67D430}">
      <dgm:prSet/>
      <dgm:spPr/>
      <dgm:t>
        <a:bodyPr/>
        <a:lstStyle/>
        <a:p>
          <a:pPr>
            <a:lnSpc>
              <a:spcPct val="100000"/>
            </a:lnSpc>
          </a:pPr>
          <a:endParaRPr lang="en-US"/>
        </a:p>
      </dgm:t>
    </dgm:pt>
    <dgm:pt modelId="{A335603A-1A3E-4271-AECD-8B4DB3E40B8F}">
      <dgm:prSet/>
      <dgm:spPr/>
      <dgm:t>
        <a:bodyPr/>
        <a:lstStyle/>
        <a:p>
          <a:pPr>
            <a:lnSpc>
              <a:spcPct val="100000"/>
            </a:lnSpc>
          </a:pPr>
          <a:r>
            <a:rPr lang="en-GB">
              <a:latin typeface="Arial"/>
              <a:cs typeface="Arial"/>
            </a:rPr>
            <a:t>Legal and ethical duty resedential care home must follow policies and procedures in order to keep data protected and private.</a:t>
          </a:r>
          <a:endParaRPr lang="en-US">
            <a:latin typeface="Arial"/>
            <a:cs typeface="Arial"/>
          </a:endParaRPr>
        </a:p>
      </dgm:t>
    </dgm:pt>
    <dgm:pt modelId="{823285D6-482C-4BA5-85EA-9D5F3A9BC9F6}" type="parTrans" cxnId="{7CFDAE96-DD1C-44AA-A81F-20697EB2FA43}">
      <dgm:prSet/>
      <dgm:spPr/>
      <dgm:t>
        <a:bodyPr/>
        <a:lstStyle/>
        <a:p>
          <a:endParaRPr lang="en-US"/>
        </a:p>
      </dgm:t>
    </dgm:pt>
    <dgm:pt modelId="{8852DB17-8534-4746-93DA-B63090133D43}" type="sibTrans" cxnId="{7CFDAE96-DD1C-44AA-A81F-20697EB2FA43}">
      <dgm:prSet/>
      <dgm:spPr/>
      <dgm:t>
        <a:bodyPr/>
        <a:lstStyle/>
        <a:p>
          <a:endParaRPr lang="en-US"/>
        </a:p>
      </dgm:t>
    </dgm:pt>
    <dgm:pt modelId="{A51B3166-DE2A-4EA1-8ABE-FCB87ED06A8B}" type="pres">
      <dgm:prSet presAssocID="{5EFCB429-74C7-4543-84DB-A32AFF2CF807}" presName="root" presStyleCnt="0">
        <dgm:presLayoutVars>
          <dgm:dir/>
          <dgm:resizeHandles val="exact"/>
        </dgm:presLayoutVars>
      </dgm:prSet>
      <dgm:spPr/>
    </dgm:pt>
    <dgm:pt modelId="{C624BFF3-4E13-4A15-B29A-E07BB52E1CF1}" type="pres">
      <dgm:prSet presAssocID="{5EFCB429-74C7-4543-84DB-A32AFF2CF807}" presName="container" presStyleCnt="0">
        <dgm:presLayoutVars>
          <dgm:dir/>
          <dgm:resizeHandles val="exact"/>
        </dgm:presLayoutVars>
      </dgm:prSet>
      <dgm:spPr/>
    </dgm:pt>
    <dgm:pt modelId="{180047C7-613A-4755-85CE-1C58CEECBD0A}" type="pres">
      <dgm:prSet presAssocID="{5FF5F212-18A3-4627-8F76-9714FD5F1E5D}" presName="compNode" presStyleCnt="0"/>
      <dgm:spPr/>
    </dgm:pt>
    <dgm:pt modelId="{A5B0AA00-C89F-4645-9142-65E6D359A0AD}" type="pres">
      <dgm:prSet presAssocID="{5FF5F212-18A3-4627-8F76-9714FD5F1E5D}" presName="iconBgRect" presStyleLbl="bgShp" presStyleIdx="0" presStyleCnt="4"/>
      <dgm:spPr/>
    </dgm:pt>
    <dgm:pt modelId="{7A516BE9-6FB0-4E08-8C1E-F44369893323}" type="pres">
      <dgm:prSet presAssocID="{5FF5F212-18A3-4627-8F76-9714FD5F1E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C5D993EA-51A9-47E8-9DAA-41DCFFEAB995}" type="pres">
      <dgm:prSet presAssocID="{5FF5F212-18A3-4627-8F76-9714FD5F1E5D}" presName="spaceRect" presStyleCnt="0"/>
      <dgm:spPr/>
    </dgm:pt>
    <dgm:pt modelId="{2770A79B-682E-4A33-A68B-ED8DF37627BE}" type="pres">
      <dgm:prSet presAssocID="{5FF5F212-18A3-4627-8F76-9714FD5F1E5D}" presName="textRect" presStyleLbl="revTx" presStyleIdx="0" presStyleCnt="4">
        <dgm:presLayoutVars>
          <dgm:chMax val="1"/>
          <dgm:chPref val="1"/>
        </dgm:presLayoutVars>
      </dgm:prSet>
      <dgm:spPr/>
    </dgm:pt>
    <dgm:pt modelId="{47E7ED11-B124-4B9B-9C77-4631364AD58E}" type="pres">
      <dgm:prSet presAssocID="{C6AFA980-A0CF-453D-BB0C-6AAB28E787C1}" presName="sibTrans" presStyleLbl="sibTrans2D1" presStyleIdx="0" presStyleCnt="0"/>
      <dgm:spPr/>
    </dgm:pt>
    <dgm:pt modelId="{0B3EB794-0FBE-4427-8A75-92F30CC99423}" type="pres">
      <dgm:prSet presAssocID="{4F7FB1D7-042B-4B52-8C7B-A2802DDCC38E}" presName="compNode" presStyleCnt="0"/>
      <dgm:spPr/>
    </dgm:pt>
    <dgm:pt modelId="{1901F2CF-4A38-476D-9B8E-F79FD384C1A5}" type="pres">
      <dgm:prSet presAssocID="{4F7FB1D7-042B-4B52-8C7B-A2802DDCC38E}" presName="iconBgRect" presStyleLbl="bgShp" presStyleIdx="1" presStyleCnt="4"/>
      <dgm:spPr/>
    </dgm:pt>
    <dgm:pt modelId="{272B40A3-44BA-4BD5-97E6-2B9E2A6344D6}" type="pres">
      <dgm:prSet presAssocID="{4F7FB1D7-042B-4B52-8C7B-A2802DDCC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146B7413-B11D-4164-9ACF-BB7C8EF2D0BB}" type="pres">
      <dgm:prSet presAssocID="{4F7FB1D7-042B-4B52-8C7B-A2802DDCC38E}" presName="spaceRect" presStyleCnt="0"/>
      <dgm:spPr/>
    </dgm:pt>
    <dgm:pt modelId="{C84061F4-E5ED-40B0-8A7C-02DF87FA8850}" type="pres">
      <dgm:prSet presAssocID="{4F7FB1D7-042B-4B52-8C7B-A2802DDCC38E}" presName="textRect" presStyleLbl="revTx" presStyleIdx="1" presStyleCnt="4">
        <dgm:presLayoutVars>
          <dgm:chMax val="1"/>
          <dgm:chPref val="1"/>
        </dgm:presLayoutVars>
      </dgm:prSet>
      <dgm:spPr/>
    </dgm:pt>
    <dgm:pt modelId="{01531B00-BA18-4638-BB51-8E02E4430E71}" type="pres">
      <dgm:prSet presAssocID="{1000DA62-0C40-42A9-A438-61776FCC3FA9}" presName="sibTrans" presStyleLbl="sibTrans2D1" presStyleIdx="0" presStyleCnt="0"/>
      <dgm:spPr/>
    </dgm:pt>
    <dgm:pt modelId="{5D91BB54-4600-4528-A623-423880610FC2}" type="pres">
      <dgm:prSet presAssocID="{76EC6E16-9CC2-433F-A464-4E42FB815E70}" presName="compNode" presStyleCnt="0"/>
      <dgm:spPr/>
    </dgm:pt>
    <dgm:pt modelId="{71486CBB-4A02-445E-A564-6E2F2F5E3C1F}" type="pres">
      <dgm:prSet presAssocID="{76EC6E16-9CC2-433F-A464-4E42FB815E70}" presName="iconBgRect" presStyleLbl="bgShp" presStyleIdx="2" presStyleCnt="4"/>
      <dgm:spPr/>
    </dgm:pt>
    <dgm:pt modelId="{48910F5E-CA2A-4548-AA69-06E724C86EB4}" type="pres">
      <dgm:prSet presAssocID="{76EC6E16-9CC2-433F-A464-4E42FB815E7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8B3EA078-E10A-45E9-A4B3-812B99A53597}" type="pres">
      <dgm:prSet presAssocID="{76EC6E16-9CC2-433F-A464-4E42FB815E70}" presName="spaceRect" presStyleCnt="0"/>
      <dgm:spPr/>
    </dgm:pt>
    <dgm:pt modelId="{D10142A7-C77F-4323-9A3C-C5414D028A99}" type="pres">
      <dgm:prSet presAssocID="{76EC6E16-9CC2-433F-A464-4E42FB815E70}" presName="textRect" presStyleLbl="revTx" presStyleIdx="2" presStyleCnt="4">
        <dgm:presLayoutVars>
          <dgm:chMax val="1"/>
          <dgm:chPref val="1"/>
        </dgm:presLayoutVars>
      </dgm:prSet>
      <dgm:spPr/>
    </dgm:pt>
    <dgm:pt modelId="{9611186F-C5D2-404E-A981-E692015AFBAA}" type="pres">
      <dgm:prSet presAssocID="{FD7CC443-D8FB-49FA-B76C-A2EBCA79ED51}" presName="sibTrans" presStyleLbl="sibTrans2D1" presStyleIdx="0" presStyleCnt="0"/>
      <dgm:spPr/>
    </dgm:pt>
    <dgm:pt modelId="{00CED095-6F60-41F4-9C3F-6B32EAA7CA75}" type="pres">
      <dgm:prSet presAssocID="{A335603A-1A3E-4271-AECD-8B4DB3E40B8F}" presName="compNode" presStyleCnt="0"/>
      <dgm:spPr/>
    </dgm:pt>
    <dgm:pt modelId="{04928B5D-85E2-490C-9FEB-95CB6719D3E2}" type="pres">
      <dgm:prSet presAssocID="{A335603A-1A3E-4271-AECD-8B4DB3E40B8F}" presName="iconBgRect" presStyleLbl="bgShp" presStyleIdx="3" presStyleCnt="4"/>
      <dgm:spPr/>
    </dgm:pt>
    <dgm:pt modelId="{955C6199-26CC-4B6F-8A02-9D0E452A3088}" type="pres">
      <dgm:prSet presAssocID="{A335603A-1A3E-4271-AECD-8B4DB3E40B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86A70649-F28C-4814-8472-56C34C5A722A}" type="pres">
      <dgm:prSet presAssocID="{A335603A-1A3E-4271-AECD-8B4DB3E40B8F}" presName="spaceRect" presStyleCnt="0"/>
      <dgm:spPr/>
    </dgm:pt>
    <dgm:pt modelId="{16583664-8EC8-4EAB-A79D-859D349C311E}" type="pres">
      <dgm:prSet presAssocID="{A335603A-1A3E-4271-AECD-8B4DB3E40B8F}" presName="textRect" presStyleLbl="revTx" presStyleIdx="3" presStyleCnt="4">
        <dgm:presLayoutVars>
          <dgm:chMax val="1"/>
          <dgm:chPref val="1"/>
        </dgm:presLayoutVars>
      </dgm:prSet>
      <dgm:spPr/>
    </dgm:pt>
  </dgm:ptLst>
  <dgm:cxnLst>
    <dgm:cxn modelId="{295F4C1B-337D-4613-94C7-2879AB67D430}" srcId="{5EFCB429-74C7-4543-84DB-A32AFF2CF807}" destId="{76EC6E16-9CC2-433F-A464-4E42FB815E70}" srcOrd="2" destOrd="0" parTransId="{3360E734-9D70-4D5B-99A2-01F97E77E23A}" sibTransId="{FD7CC443-D8FB-49FA-B76C-A2EBCA79ED51}"/>
    <dgm:cxn modelId="{8C3BAB37-7607-4338-A1C9-0950FA326651}" type="presOf" srcId="{5EFCB429-74C7-4543-84DB-A32AFF2CF807}" destId="{A51B3166-DE2A-4EA1-8ABE-FCB87ED06A8B}" srcOrd="0" destOrd="0" presId="urn:microsoft.com/office/officeart/2018/2/layout/IconCircleList"/>
    <dgm:cxn modelId="{3C5B2D66-3B7F-40C8-BE87-DE54C1F31454}" type="presOf" srcId="{76EC6E16-9CC2-433F-A464-4E42FB815E70}" destId="{D10142A7-C77F-4323-9A3C-C5414D028A99}" srcOrd="0" destOrd="0" presId="urn:microsoft.com/office/officeart/2018/2/layout/IconCircleList"/>
    <dgm:cxn modelId="{84E5826A-E230-472C-BA91-468495382F59}" srcId="{5EFCB429-74C7-4543-84DB-A32AFF2CF807}" destId="{5FF5F212-18A3-4627-8F76-9714FD5F1E5D}" srcOrd="0" destOrd="0" parTransId="{1D566FA2-3D9D-41A1-93D0-A65144839A87}" sibTransId="{C6AFA980-A0CF-453D-BB0C-6AAB28E787C1}"/>
    <dgm:cxn modelId="{A734A86E-E7FB-4E7B-8BCD-26B3AFAEE14B}" type="presOf" srcId="{1000DA62-0C40-42A9-A438-61776FCC3FA9}" destId="{01531B00-BA18-4638-BB51-8E02E4430E71}" srcOrd="0" destOrd="0" presId="urn:microsoft.com/office/officeart/2018/2/layout/IconCircleList"/>
    <dgm:cxn modelId="{7CFDAE96-DD1C-44AA-A81F-20697EB2FA43}" srcId="{5EFCB429-74C7-4543-84DB-A32AFF2CF807}" destId="{A335603A-1A3E-4271-AECD-8B4DB3E40B8F}" srcOrd="3" destOrd="0" parTransId="{823285D6-482C-4BA5-85EA-9D5F3A9BC9F6}" sibTransId="{8852DB17-8534-4746-93DA-B63090133D43}"/>
    <dgm:cxn modelId="{A204CC9C-66F0-4884-BF54-1340AB3C7DFD}" srcId="{5EFCB429-74C7-4543-84DB-A32AFF2CF807}" destId="{4F7FB1D7-042B-4B52-8C7B-A2802DDCC38E}" srcOrd="1" destOrd="0" parTransId="{3E20E67F-5F58-4D63-838A-521B3ECE37B3}" sibTransId="{1000DA62-0C40-42A9-A438-61776FCC3FA9}"/>
    <dgm:cxn modelId="{D3F50EA5-C9B1-4B17-967C-2AFC980AB991}" type="presOf" srcId="{C6AFA980-A0CF-453D-BB0C-6AAB28E787C1}" destId="{47E7ED11-B124-4B9B-9C77-4631364AD58E}" srcOrd="0" destOrd="0" presId="urn:microsoft.com/office/officeart/2018/2/layout/IconCircleList"/>
    <dgm:cxn modelId="{CC2C4DB2-B582-4514-8A9D-CA2E5D759E10}" type="presOf" srcId="{FD7CC443-D8FB-49FA-B76C-A2EBCA79ED51}" destId="{9611186F-C5D2-404E-A981-E692015AFBAA}" srcOrd="0" destOrd="0" presId="urn:microsoft.com/office/officeart/2018/2/layout/IconCircleList"/>
    <dgm:cxn modelId="{AC757DB4-1421-436A-9188-E203747D1C8D}" type="presOf" srcId="{A335603A-1A3E-4271-AECD-8B4DB3E40B8F}" destId="{16583664-8EC8-4EAB-A79D-859D349C311E}" srcOrd="0" destOrd="0" presId="urn:microsoft.com/office/officeart/2018/2/layout/IconCircleList"/>
    <dgm:cxn modelId="{1873AFBD-C902-42D4-B329-BADB01222523}" type="presOf" srcId="{4F7FB1D7-042B-4B52-8C7B-A2802DDCC38E}" destId="{C84061F4-E5ED-40B0-8A7C-02DF87FA8850}" srcOrd="0" destOrd="0" presId="urn:microsoft.com/office/officeart/2018/2/layout/IconCircleList"/>
    <dgm:cxn modelId="{13A42EFB-479E-49F5-95FA-6987DDDDAB15}" type="presOf" srcId="{5FF5F212-18A3-4627-8F76-9714FD5F1E5D}" destId="{2770A79B-682E-4A33-A68B-ED8DF37627BE}" srcOrd="0" destOrd="0" presId="urn:microsoft.com/office/officeart/2018/2/layout/IconCircleList"/>
    <dgm:cxn modelId="{B16E1469-8452-4D26-8D13-16115281B96F}" type="presParOf" srcId="{A51B3166-DE2A-4EA1-8ABE-FCB87ED06A8B}" destId="{C624BFF3-4E13-4A15-B29A-E07BB52E1CF1}" srcOrd="0" destOrd="0" presId="urn:microsoft.com/office/officeart/2018/2/layout/IconCircleList"/>
    <dgm:cxn modelId="{C6F6022B-1150-4BBA-BD90-B1CEED186673}" type="presParOf" srcId="{C624BFF3-4E13-4A15-B29A-E07BB52E1CF1}" destId="{180047C7-613A-4755-85CE-1C58CEECBD0A}" srcOrd="0" destOrd="0" presId="urn:microsoft.com/office/officeart/2018/2/layout/IconCircleList"/>
    <dgm:cxn modelId="{5A51E0CD-0ADA-41E4-87D9-452967856E7F}" type="presParOf" srcId="{180047C7-613A-4755-85CE-1C58CEECBD0A}" destId="{A5B0AA00-C89F-4645-9142-65E6D359A0AD}" srcOrd="0" destOrd="0" presId="urn:microsoft.com/office/officeart/2018/2/layout/IconCircleList"/>
    <dgm:cxn modelId="{F66744F2-9FC1-46A8-BB28-3B04CF9BE715}" type="presParOf" srcId="{180047C7-613A-4755-85CE-1C58CEECBD0A}" destId="{7A516BE9-6FB0-4E08-8C1E-F44369893323}" srcOrd="1" destOrd="0" presId="urn:microsoft.com/office/officeart/2018/2/layout/IconCircleList"/>
    <dgm:cxn modelId="{5CB64375-10F8-49B6-800C-E0953F1CF582}" type="presParOf" srcId="{180047C7-613A-4755-85CE-1C58CEECBD0A}" destId="{C5D993EA-51A9-47E8-9DAA-41DCFFEAB995}" srcOrd="2" destOrd="0" presId="urn:microsoft.com/office/officeart/2018/2/layout/IconCircleList"/>
    <dgm:cxn modelId="{E784523F-9EC8-4965-B6C8-BE1793F884AA}" type="presParOf" srcId="{180047C7-613A-4755-85CE-1C58CEECBD0A}" destId="{2770A79B-682E-4A33-A68B-ED8DF37627BE}" srcOrd="3" destOrd="0" presId="urn:microsoft.com/office/officeart/2018/2/layout/IconCircleList"/>
    <dgm:cxn modelId="{B8E3B051-F2CF-43E4-9CD5-A3D859D8DED9}" type="presParOf" srcId="{C624BFF3-4E13-4A15-B29A-E07BB52E1CF1}" destId="{47E7ED11-B124-4B9B-9C77-4631364AD58E}" srcOrd="1" destOrd="0" presId="urn:microsoft.com/office/officeart/2018/2/layout/IconCircleList"/>
    <dgm:cxn modelId="{5BCFA6ED-584F-4192-9A77-03B38A6B43FD}" type="presParOf" srcId="{C624BFF3-4E13-4A15-B29A-E07BB52E1CF1}" destId="{0B3EB794-0FBE-4427-8A75-92F30CC99423}" srcOrd="2" destOrd="0" presId="urn:microsoft.com/office/officeart/2018/2/layout/IconCircleList"/>
    <dgm:cxn modelId="{BC7CFA3E-F51B-4D64-A2A5-327A2FB5AC19}" type="presParOf" srcId="{0B3EB794-0FBE-4427-8A75-92F30CC99423}" destId="{1901F2CF-4A38-476D-9B8E-F79FD384C1A5}" srcOrd="0" destOrd="0" presId="urn:microsoft.com/office/officeart/2018/2/layout/IconCircleList"/>
    <dgm:cxn modelId="{BD7739C8-F319-4ECC-A0C2-C8F9CABBE294}" type="presParOf" srcId="{0B3EB794-0FBE-4427-8A75-92F30CC99423}" destId="{272B40A3-44BA-4BD5-97E6-2B9E2A6344D6}" srcOrd="1" destOrd="0" presId="urn:microsoft.com/office/officeart/2018/2/layout/IconCircleList"/>
    <dgm:cxn modelId="{480CA6B3-FB0B-4B7B-94A8-D40E2DB8FCE7}" type="presParOf" srcId="{0B3EB794-0FBE-4427-8A75-92F30CC99423}" destId="{146B7413-B11D-4164-9ACF-BB7C8EF2D0BB}" srcOrd="2" destOrd="0" presId="urn:microsoft.com/office/officeart/2018/2/layout/IconCircleList"/>
    <dgm:cxn modelId="{7C72769B-EA4A-40DA-A964-D2ECFC4D988C}" type="presParOf" srcId="{0B3EB794-0FBE-4427-8A75-92F30CC99423}" destId="{C84061F4-E5ED-40B0-8A7C-02DF87FA8850}" srcOrd="3" destOrd="0" presId="urn:microsoft.com/office/officeart/2018/2/layout/IconCircleList"/>
    <dgm:cxn modelId="{25DCC714-4206-4EA6-A491-CACEE67AF2F9}" type="presParOf" srcId="{C624BFF3-4E13-4A15-B29A-E07BB52E1CF1}" destId="{01531B00-BA18-4638-BB51-8E02E4430E71}" srcOrd="3" destOrd="0" presId="urn:microsoft.com/office/officeart/2018/2/layout/IconCircleList"/>
    <dgm:cxn modelId="{BC3A63FE-A62E-4008-8966-5EBF1C979563}" type="presParOf" srcId="{C624BFF3-4E13-4A15-B29A-E07BB52E1CF1}" destId="{5D91BB54-4600-4528-A623-423880610FC2}" srcOrd="4" destOrd="0" presId="urn:microsoft.com/office/officeart/2018/2/layout/IconCircleList"/>
    <dgm:cxn modelId="{638942B4-6194-4B51-BBC8-B170179606E0}" type="presParOf" srcId="{5D91BB54-4600-4528-A623-423880610FC2}" destId="{71486CBB-4A02-445E-A564-6E2F2F5E3C1F}" srcOrd="0" destOrd="0" presId="urn:microsoft.com/office/officeart/2018/2/layout/IconCircleList"/>
    <dgm:cxn modelId="{F503BE95-6DE5-4B68-ACDA-2830BB8A0B92}" type="presParOf" srcId="{5D91BB54-4600-4528-A623-423880610FC2}" destId="{48910F5E-CA2A-4548-AA69-06E724C86EB4}" srcOrd="1" destOrd="0" presId="urn:microsoft.com/office/officeart/2018/2/layout/IconCircleList"/>
    <dgm:cxn modelId="{E201A51A-D73F-46D7-962C-B44A9FDD36A5}" type="presParOf" srcId="{5D91BB54-4600-4528-A623-423880610FC2}" destId="{8B3EA078-E10A-45E9-A4B3-812B99A53597}" srcOrd="2" destOrd="0" presId="urn:microsoft.com/office/officeart/2018/2/layout/IconCircleList"/>
    <dgm:cxn modelId="{B718D925-89D8-401C-BE89-56DD8776A459}" type="presParOf" srcId="{5D91BB54-4600-4528-A623-423880610FC2}" destId="{D10142A7-C77F-4323-9A3C-C5414D028A99}" srcOrd="3" destOrd="0" presId="urn:microsoft.com/office/officeart/2018/2/layout/IconCircleList"/>
    <dgm:cxn modelId="{F0C3C5A8-9848-4F98-B611-FA952280788F}" type="presParOf" srcId="{C624BFF3-4E13-4A15-B29A-E07BB52E1CF1}" destId="{9611186F-C5D2-404E-A981-E692015AFBAA}" srcOrd="5" destOrd="0" presId="urn:microsoft.com/office/officeart/2018/2/layout/IconCircleList"/>
    <dgm:cxn modelId="{2946182F-F759-4BA7-BC0F-9CB82485AF5C}" type="presParOf" srcId="{C624BFF3-4E13-4A15-B29A-E07BB52E1CF1}" destId="{00CED095-6F60-41F4-9C3F-6B32EAA7CA75}" srcOrd="6" destOrd="0" presId="urn:microsoft.com/office/officeart/2018/2/layout/IconCircleList"/>
    <dgm:cxn modelId="{129BA521-A13A-42E9-80D0-50BC7BD161D6}" type="presParOf" srcId="{00CED095-6F60-41F4-9C3F-6B32EAA7CA75}" destId="{04928B5D-85E2-490C-9FEB-95CB6719D3E2}" srcOrd="0" destOrd="0" presId="urn:microsoft.com/office/officeart/2018/2/layout/IconCircleList"/>
    <dgm:cxn modelId="{7CD63EDF-8820-481E-B9AE-0DC3F1410E24}" type="presParOf" srcId="{00CED095-6F60-41F4-9C3F-6B32EAA7CA75}" destId="{955C6199-26CC-4B6F-8A02-9D0E452A3088}" srcOrd="1" destOrd="0" presId="urn:microsoft.com/office/officeart/2018/2/layout/IconCircleList"/>
    <dgm:cxn modelId="{BC257697-6A5E-42B2-A475-1471B507075A}" type="presParOf" srcId="{00CED095-6F60-41F4-9C3F-6B32EAA7CA75}" destId="{86A70649-F28C-4814-8472-56C34C5A722A}" srcOrd="2" destOrd="0" presId="urn:microsoft.com/office/officeart/2018/2/layout/IconCircleList"/>
    <dgm:cxn modelId="{991632CC-CB50-4EEE-8532-1C261F180890}" type="presParOf" srcId="{00CED095-6F60-41F4-9C3F-6B32EAA7CA75}" destId="{16583664-8EC8-4EAB-A79D-859D349C311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9F3868-1876-4A83-9B64-159DBC02882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A4E2A97-645F-459B-8007-596123F87A97}">
      <dgm:prSet/>
      <dgm:spPr/>
      <dgm:t>
        <a:bodyPr/>
        <a:lstStyle/>
        <a:p>
          <a:pPr>
            <a:lnSpc>
              <a:spcPct val="100000"/>
            </a:lnSpc>
          </a:pPr>
          <a:r>
            <a:rPr lang="en-GB" b="0" i="0">
              <a:solidFill>
                <a:schemeClr val="bg1"/>
              </a:solidFill>
              <a:latin typeface="Arial"/>
              <a:cs typeface="Arial"/>
            </a:rPr>
            <a:t>Keep apps and devices up to date</a:t>
          </a:r>
          <a:r>
            <a:rPr lang="en-GB">
              <a:solidFill>
                <a:schemeClr val="bg1"/>
              </a:solidFill>
              <a:latin typeface="Arial"/>
              <a:cs typeface="Arial"/>
            </a:rPr>
            <a:t>.</a:t>
          </a:r>
          <a:endParaRPr lang="en-US">
            <a:solidFill>
              <a:schemeClr val="bg1"/>
            </a:solidFill>
            <a:latin typeface="Arial"/>
            <a:cs typeface="Arial"/>
          </a:endParaRPr>
        </a:p>
      </dgm:t>
    </dgm:pt>
    <dgm:pt modelId="{597839B7-36C2-47CA-A87C-CBC9326E51C1}" type="parTrans" cxnId="{67AEEAFC-4652-478D-8A6C-B009B6B0D540}">
      <dgm:prSet/>
      <dgm:spPr/>
      <dgm:t>
        <a:bodyPr/>
        <a:lstStyle/>
        <a:p>
          <a:endParaRPr lang="en-US"/>
        </a:p>
      </dgm:t>
    </dgm:pt>
    <dgm:pt modelId="{A646D2FF-9EA4-4776-AE6E-EF7566EA239C}" type="sibTrans" cxnId="{67AEEAFC-4652-478D-8A6C-B009B6B0D540}">
      <dgm:prSet/>
      <dgm:spPr/>
      <dgm:t>
        <a:bodyPr/>
        <a:lstStyle/>
        <a:p>
          <a:endParaRPr lang="en-US"/>
        </a:p>
      </dgm:t>
    </dgm:pt>
    <dgm:pt modelId="{FFADDF53-5C67-4B1F-91F9-90DC6EF1F395}">
      <dgm:prSet/>
      <dgm:spPr/>
      <dgm:t>
        <a:bodyPr/>
        <a:lstStyle/>
        <a:p>
          <a:pPr rtl="0">
            <a:lnSpc>
              <a:spcPct val="100000"/>
            </a:lnSpc>
          </a:pPr>
          <a:r>
            <a:rPr lang="en-GB" b="0" i="0">
              <a:solidFill>
                <a:schemeClr val="bg1"/>
              </a:solidFill>
              <a:latin typeface="Arial"/>
              <a:cs typeface="Arial"/>
            </a:rPr>
            <a:t>Avoid using public WIFI</a:t>
          </a:r>
          <a:r>
            <a:rPr lang="en-GB">
              <a:solidFill>
                <a:schemeClr val="bg1"/>
              </a:solidFill>
              <a:latin typeface="Arial"/>
              <a:cs typeface="Arial"/>
            </a:rPr>
            <a:t>.</a:t>
          </a:r>
          <a:endParaRPr lang="en-US">
            <a:solidFill>
              <a:schemeClr val="bg1"/>
            </a:solidFill>
            <a:latin typeface="Arial"/>
            <a:cs typeface="Arial"/>
          </a:endParaRPr>
        </a:p>
      </dgm:t>
    </dgm:pt>
    <dgm:pt modelId="{33FB2D0B-E639-4C73-82D2-F4332504114A}" type="parTrans" cxnId="{C9769C30-BC7F-4528-9E35-4D12208F5CDF}">
      <dgm:prSet/>
      <dgm:spPr/>
      <dgm:t>
        <a:bodyPr/>
        <a:lstStyle/>
        <a:p>
          <a:endParaRPr lang="en-US"/>
        </a:p>
      </dgm:t>
    </dgm:pt>
    <dgm:pt modelId="{4BEAA2E5-4C53-4D0E-8033-59DE0DA28B89}" type="sibTrans" cxnId="{C9769C30-BC7F-4528-9E35-4D12208F5CDF}">
      <dgm:prSet/>
      <dgm:spPr/>
      <dgm:t>
        <a:bodyPr/>
        <a:lstStyle/>
        <a:p>
          <a:endParaRPr lang="en-US"/>
        </a:p>
      </dgm:t>
    </dgm:pt>
    <dgm:pt modelId="{3B82AAA8-12D1-435F-B1A3-268D1D0A5865}">
      <dgm:prSet/>
      <dgm:spPr/>
      <dgm:t>
        <a:bodyPr/>
        <a:lstStyle/>
        <a:p>
          <a:pPr>
            <a:lnSpc>
              <a:spcPct val="100000"/>
            </a:lnSpc>
          </a:pPr>
          <a:r>
            <a:rPr lang="en-GB" b="0" i="0">
              <a:solidFill>
                <a:schemeClr val="bg1"/>
              </a:solidFill>
              <a:latin typeface="Arial"/>
              <a:cs typeface="Arial"/>
            </a:rPr>
            <a:t>Create Unique Passwords</a:t>
          </a:r>
          <a:r>
            <a:rPr lang="en-GB">
              <a:solidFill>
                <a:schemeClr val="bg1"/>
              </a:solidFill>
              <a:latin typeface="Arial"/>
              <a:cs typeface="Arial"/>
            </a:rPr>
            <a:t>.</a:t>
          </a:r>
          <a:endParaRPr lang="en-US">
            <a:solidFill>
              <a:schemeClr val="bg1"/>
            </a:solidFill>
            <a:latin typeface="Arial"/>
            <a:cs typeface="Arial"/>
          </a:endParaRPr>
        </a:p>
      </dgm:t>
    </dgm:pt>
    <dgm:pt modelId="{859EEAB6-386E-4DBC-846C-66BCBFA69883}" type="parTrans" cxnId="{714B1402-F6A9-4DCE-A294-DE30FB8DAAD1}">
      <dgm:prSet/>
      <dgm:spPr/>
      <dgm:t>
        <a:bodyPr/>
        <a:lstStyle/>
        <a:p>
          <a:endParaRPr lang="en-US"/>
        </a:p>
      </dgm:t>
    </dgm:pt>
    <dgm:pt modelId="{2E994B7B-D918-47A3-8149-7A5D37F785B7}" type="sibTrans" cxnId="{714B1402-F6A9-4DCE-A294-DE30FB8DAAD1}">
      <dgm:prSet/>
      <dgm:spPr/>
      <dgm:t>
        <a:bodyPr/>
        <a:lstStyle/>
        <a:p>
          <a:endParaRPr lang="en-US"/>
        </a:p>
      </dgm:t>
    </dgm:pt>
    <dgm:pt modelId="{CC7EBD4B-BE1D-4F2B-89D0-D7CD8C62200A}">
      <dgm:prSet/>
      <dgm:spPr/>
      <dgm:t>
        <a:bodyPr/>
        <a:lstStyle/>
        <a:p>
          <a:pPr>
            <a:lnSpc>
              <a:spcPct val="100000"/>
            </a:lnSpc>
          </a:pPr>
          <a:r>
            <a:rPr lang="en-GB" b="0" i="0">
              <a:solidFill>
                <a:schemeClr val="bg1"/>
              </a:solidFill>
              <a:latin typeface="Arial"/>
              <a:cs typeface="Arial"/>
            </a:rPr>
            <a:t>Consider using a VPN</a:t>
          </a:r>
          <a:r>
            <a:rPr lang="en-GB">
              <a:solidFill>
                <a:schemeClr val="bg1"/>
              </a:solidFill>
              <a:latin typeface="Arial"/>
              <a:cs typeface="Arial"/>
            </a:rPr>
            <a:t>.</a:t>
          </a:r>
          <a:endParaRPr lang="en-US">
            <a:solidFill>
              <a:schemeClr val="bg1"/>
            </a:solidFill>
            <a:latin typeface="Arial"/>
            <a:cs typeface="Arial"/>
          </a:endParaRPr>
        </a:p>
      </dgm:t>
    </dgm:pt>
    <dgm:pt modelId="{A131F1EC-4B2B-4261-9597-76070A6D5D35}" type="parTrans" cxnId="{549CB8A6-4DAC-4F8D-9F1C-9562479B9EF9}">
      <dgm:prSet/>
      <dgm:spPr/>
      <dgm:t>
        <a:bodyPr/>
        <a:lstStyle/>
        <a:p>
          <a:endParaRPr lang="en-US"/>
        </a:p>
      </dgm:t>
    </dgm:pt>
    <dgm:pt modelId="{5B828FDE-89FD-4F62-9D3F-780C9BAE24CE}" type="sibTrans" cxnId="{549CB8A6-4DAC-4F8D-9F1C-9562479B9EF9}">
      <dgm:prSet/>
      <dgm:spPr/>
      <dgm:t>
        <a:bodyPr/>
        <a:lstStyle/>
        <a:p>
          <a:endParaRPr lang="en-US"/>
        </a:p>
      </dgm:t>
    </dgm:pt>
    <dgm:pt modelId="{90C9A00E-1008-42FC-A581-22EB77E9DC6A}">
      <dgm:prSet/>
      <dgm:spPr/>
      <dgm:t>
        <a:bodyPr/>
        <a:lstStyle/>
        <a:p>
          <a:pPr>
            <a:lnSpc>
              <a:spcPct val="100000"/>
            </a:lnSpc>
          </a:pPr>
          <a:r>
            <a:rPr lang="en-GB" b="0" i="0">
              <a:solidFill>
                <a:schemeClr val="bg1"/>
              </a:solidFill>
              <a:latin typeface="Arial"/>
              <a:cs typeface="Arial"/>
            </a:rPr>
            <a:t>Be Vigilant</a:t>
          </a:r>
          <a:r>
            <a:rPr lang="en-GB">
              <a:solidFill>
                <a:schemeClr val="bg1"/>
              </a:solidFill>
              <a:latin typeface="Arial"/>
              <a:cs typeface="Arial"/>
            </a:rPr>
            <a:t>.</a:t>
          </a:r>
          <a:endParaRPr lang="en-US">
            <a:solidFill>
              <a:schemeClr val="bg1"/>
            </a:solidFill>
            <a:latin typeface="Arial"/>
            <a:cs typeface="Arial"/>
          </a:endParaRPr>
        </a:p>
      </dgm:t>
    </dgm:pt>
    <dgm:pt modelId="{320FEF04-138C-40C8-8A9E-FA872639FB2B}" type="parTrans" cxnId="{5359D578-671B-44A8-8A1C-EE7E8C88C28E}">
      <dgm:prSet/>
      <dgm:spPr/>
      <dgm:t>
        <a:bodyPr/>
        <a:lstStyle/>
        <a:p>
          <a:endParaRPr lang="en-US"/>
        </a:p>
      </dgm:t>
    </dgm:pt>
    <dgm:pt modelId="{AC70C495-C373-4300-B4ED-B645F1F94062}" type="sibTrans" cxnId="{5359D578-671B-44A8-8A1C-EE7E8C88C28E}">
      <dgm:prSet/>
      <dgm:spPr/>
      <dgm:t>
        <a:bodyPr/>
        <a:lstStyle/>
        <a:p>
          <a:endParaRPr lang="en-US"/>
        </a:p>
      </dgm:t>
    </dgm:pt>
    <dgm:pt modelId="{98A2C9A8-1A94-4775-A882-48718FF29D08}" type="pres">
      <dgm:prSet presAssocID="{2F9F3868-1876-4A83-9B64-159DBC028820}" presName="root" presStyleCnt="0">
        <dgm:presLayoutVars>
          <dgm:dir/>
          <dgm:resizeHandles val="exact"/>
        </dgm:presLayoutVars>
      </dgm:prSet>
      <dgm:spPr/>
    </dgm:pt>
    <dgm:pt modelId="{768FC993-E645-4CD9-846C-170738DD56C6}" type="pres">
      <dgm:prSet presAssocID="{5A4E2A97-645F-459B-8007-596123F87A97}" presName="compNode" presStyleCnt="0"/>
      <dgm:spPr/>
    </dgm:pt>
    <dgm:pt modelId="{91F7F2DD-BD4F-4686-8C55-59498154F607}" type="pres">
      <dgm:prSet presAssocID="{5A4E2A97-645F-459B-8007-596123F87A97}" presName="bgRect" presStyleLbl="bgShp" presStyleIdx="0" presStyleCnt="5"/>
      <dgm:spPr/>
    </dgm:pt>
    <dgm:pt modelId="{EFC95D0B-DFCB-4B39-B384-74BA60E0E7C4}" type="pres">
      <dgm:prSet presAssocID="{5A4E2A97-645F-459B-8007-596123F87A9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AFB53047-CCB8-4E5C-B53F-48A2E9E3EAE6}" type="pres">
      <dgm:prSet presAssocID="{5A4E2A97-645F-459B-8007-596123F87A97}" presName="spaceRect" presStyleCnt="0"/>
      <dgm:spPr/>
    </dgm:pt>
    <dgm:pt modelId="{6E52208A-65C4-4966-8E4F-64081845BA6A}" type="pres">
      <dgm:prSet presAssocID="{5A4E2A97-645F-459B-8007-596123F87A97}" presName="parTx" presStyleLbl="revTx" presStyleIdx="0" presStyleCnt="5">
        <dgm:presLayoutVars>
          <dgm:chMax val="0"/>
          <dgm:chPref val="0"/>
        </dgm:presLayoutVars>
      </dgm:prSet>
      <dgm:spPr/>
    </dgm:pt>
    <dgm:pt modelId="{6D99EE8B-FAE7-439A-9424-555931EEFF97}" type="pres">
      <dgm:prSet presAssocID="{A646D2FF-9EA4-4776-AE6E-EF7566EA239C}" presName="sibTrans" presStyleCnt="0"/>
      <dgm:spPr/>
    </dgm:pt>
    <dgm:pt modelId="{DF749583-C6FB-42A4-A93E-3890CF5D977D}" type="pres">
      <dgm:prSet presAssocID="{FFADDF53-5C67-4B1F-91F9-90DC6EF1F395}" presName="compNode" presStyleCnt="0"/>
      <dgm:spPr/>
    </dgm:pt>
    <dgm:pt modelId="{42EEB181-DB99-44E3-AFBC-1F6093A829FA}" type="pres">
      <dgm:prSet presAssocID="{FFADDF53-5C67-4B1F-91F9-90DC6EF1F395}" presName="bgRect" presStyleLbl="bgShp" presStyleIdx="1" presStyleCnt="5"/>
      <dgm:spPr/>
    </dgm:pt>
    <dgm:pt modelId="{331D0677-945E-4562-9B9F-90780831942A}" type="pres">
      <dgm:prSet presAssocID="{FFADDF53-5C67-4B1F-91F9-90DC6EF1F3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Fi"/>
        </a:ext>
      </dgm:extLst>
    </dgm:pt>
    <dgm:pt modelId="{BDB11247-B422-4D3E-AF04-573CD79ED277}" type="pres">
      <dgm:prSet presAssocID="{FFADDF53-5C67-4B1F-91F9-90DC6EF1F395}" presName="spaceRect" presStyleCnt="0"/>
      <dgm:spPr/>
    </dgm:pt>
    <dgm:pt modelId="{BDE89350-52E5-47B5-82D4-2AA36246846A}" type="pres">
      <dgm:prSet presAssocID="{FFADDF53-5C67-4B1F-91F9-90DC6EF1F395}" presName="parTx" presStyleLbl="revTx" presStyleIdx="1" presStyleCnt="5">
        <dgm:presLayoutVars>
          <dgm:chMax val="0"/>
          <dgm:chPref val="0"/>
        </dgm:presLayoutVars>
      </dgm:prSet>
      <dgm:spPr/>
    </dgm:pt>
    <dgm:pt modelId="{F9918199-6364-4CB8-8F5C-80DCFE8A1A1D}" type="pres">
      <dgm:prSet presAssocID="{4BEAA2E5-4C53-4D0E-8033-59DE0DA28B89}" presName="sibTrans" presStyleCnt="0"/>
      <dgm:spPr/>
    </dgm:pt>
    <dgm:pt modelId="{6C56BEA3-10B4-41DE-9240-507EA9E1FA92}" type="pres">
      <dgm:prSet presAssocID="{3B82AAA8-12D1-435F-B1A3-268D1D0A5865}" presName="compNode" presStyleCnt="0"/>
      <dgm:spPr/>
    </dgm:pt>
    <dgm:pt modelId="{CC4BB3C6-EA87-454C-AC63-6BBC88668645}" type="pres">
      <dgm:prSet presAssocID="{3B82AAA8-12D1-435F-B1A3-268D1D0A5865}" presName="bgRect" presStyleLbl="bgShp" presStyleIdx="2" presStyleCnt="5"/>
      <dgm:spPr/>
    </dgm:pt>
    <dgm:pt modelId="{D5EBB8D3-DAEE-448B-9F45-2A3D89B454B7}" type="pres">
      <dgm:prSet presAssocID="{3B82AAA8-12D1-435F-B1A3-268D1D0A586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C418F7C-CFE5-415E-AE33-AD562C5BB0B3}" type="pres">
      <dgm:prSet presAssocID="{3B82AAA8-12D1-435F-B1A3-268D1D0A5865}" presName="spaceRect" presStyleCnt="0"/>
      <dgm:spPr/>
    </dgm:pt>
    <dgm:pt modelId="{67960644-1614-48FD-A7B0-C74453E55B2C}" type="pres">
      <dgm:prSet presAssocID="{3B82AAA8-12D1-435F-B1A3-268D1D0A5865}" presName="parTx" presStyleLbl="revTx" presStyleIdx="2" presStyleCnt="5">
        <dgm:presLayoutVars>
          <dgm:chMax val="0"/>
          <dgm:chPref val="0"/>
        </dgm:presLayoutVars>
      </dgm:prSet>
      <dgm:spPr/>
    </dgm:pt>
    <dgm:pt modelId="{80DEDC4F-F9FF-4495-BD94-48B489A4A948}" type="pres">
      <dgm:prSet presAssocID="{2E994B7B-D918-47A3-8149-7A5D37F785B7}" presName="sibTrans" presStyleCnt="0"/>
      <dgm:spPr/>
    </dgm:pt>
    <dgm:pt modelId="{A3153060-0EB6-40FA-8278-16A26F3A9DE5}" type="pres">
      <dgm:prSet presAssocID="{CC7EBD4B-BE1D-4F2B-89D0-D7CD8C62200A}" presName="compNode" presStyleCnt="0"/>
      <dgm:spPr/>
    </dgm:pt>
    <dgm:pt modelId="{9F0F5C02-9B72-47C8-A274-D3B2FDE9903A}" type="pres">
      <dgm:prSet presAssocID="{CC7EBD4B-BE1D-4F2B-89D0-D7CD8C62200A}" presName="bgRect" presStyleLbl="bgShp" presStyleIdx="3" presStyleCnt="5"/>
      <dgm:spPr/>
    </dgm:pt>
    <dgm:pt modelId="{BFEF0E68-7ADC-430F-A962-8697FB6FDEB0}" type="pres">
      <dgm:prSet presAssocID="{CC7EBD4B-BE1D-4F2B-89D0-D7CD8C6220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ADD29088-346D-4459-B38B-DB8BACAC6F44}" type="pres">
      <dgm:prSet presAssocID="{CC7EBD4B-BE1D-4F2B-89D0-D7CD8C62200A}" presName="spaceRect" presStyleCnt="0"/>
      <dgm:spPr/>
    </dgm:pt>
    <dgm:pt modelId="{94E997F5-F705-49DE-BD2C-A460B8C6B4E3}" type="pres">
      <dgm:prSet presAssocID="{CC7EBD4B-BE1D-4F2B-89D0-D7CD8C62200A}" presName="parTx" presStyleLbl="revTx" presStyleIdx="3" presStyleCnt="5">
        <dgm:presLayoutVars>
          <dgm:chMax val="0"/>
          <dgm:chPref val="0"/>
        </dgm:presLayoutVars>
      </dgm:prSet>
      <dgm:spPr/>
    </dgm:pt>
    <dgm:pt modelId="{1B5CF3AF-C3ED-4EBF-967C-CC41BD11C4B7}" type="pres">
      <dgm:prSet presAssocID="{5B828FDE-89FD-4F62-9D3F-780C9BAE24CE}" presName="sibTrans" presStyleCnt="0"/>
      <dgm:spPr/>
    </dgm:pt>
    <dgm:pt modelId="{B7DA7CAF-6783-4AB1-8386-75A99DE40BA5}" type="pres">
      <dgm:prSet presAssocID="{90C9A00E-1008-42FC-A581-22EB77E9DC6A}" presName="compNode" presStyleCnt="0"/>
      <dgm:spPr/>
    </dgm:pt>
    <dgm:pt modelId="{7D2BD011-F705-4F7A-8220-E543D525AD76}" type="pres">
      <dgm:prSet presAssocID="{90C9A00E-1008-42FC-A581-22EB77E9DC6A}" presName="bgRect" presStyleLbl="bgShp" presStyleIdx="4" presStyleCnt="5"/>
      <dgm:spPr/>
    </dgm:pt>
    <dgm:pt modelId="{D3F08281-2C8B-4D97-B308-4AEA923401AB}" type="pres">
      <dgm:prSet presAssocID="{90C9A00E-1008-42FC-A581-22EB77E9DC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a:ext>
      </dgm:extLst>
    </dgm:pt>
    <dgm:pt modelId="{767485D3-548D-4CA9-ABA0-51E87B28016A}" type="pres">
      <dgm:prSet presAssocID="{90C9A00E-1008-42FC-A581-22EB77E9DC6A}" presName="spaceRect" presStyleCnt="0"/>
      <dgm:spPr/>
    </dgm:pt>
    <dgm:pt modelId="{1C1EBDF8-B79F-4D04-BEF6-3D9E6E4E615D}" type="pres">
      <dgm:prSet presAssocID="{90C9A00E-1008-42FC-A581-22EB77E9DC6A}" presName="parTx" presStyleLbl="revTx" presStyleIdx="4" presStyleCnt="5">
        <dgm:presLayoutVars>
          <dgm:chMax val="0"/>
          <dgm:chPref val="0"/>
        </dgm:presLayoutVars>
      </dgm:prSet>
      <dgm:spPr/>
    </dgm:pt>
  </dgm:ptLst>
  <dgm:cxnLst>
    <dgm:cxn modelId="{714B1402-F6A9-4DCE-A294-DE30FB8DAAD1}" srcId="{2F9F3868-1876-4A83-9B64-159DBC028820}" destId="{3B82AAA8-12D1-435F-B1A3-268D1D0A5865}" srcOrd="2" destOrd="0" parTransId="{859EEAB6-386E-4DBC-846C-66BCBFA69883}" sibTransId="{2E994B7B-D918-47A3-8149-7A5D37F785B7}"/>
    <dgm:cxn modelId="{C645511B-EB80-40CB-840A-00CB40095960}" type="presOf" srcId="{CC7EBD4B-BE1D-4F2B-89D0-D7CD8C62200A}" destId="{94E997F5-F705-49DE-BD2C-A460B8C6B4E3}" srcOrd="0" destOrd="0" presId="urn:microsoft.com/office/officeart/2018/2/layout/IconVerticalSolidList"/>
    <dgm:cxn modelId="{C9769C30-BC7F-4528-9E35-4D12208F5CDF}" srcId="{2F9F3868-1876-4A83-9B64-159DBC028820}" destId="{FFADDF53-5C67-4B1F-91F9-90DC6EF1F395}" srcOrd="1" destOrd="0" parTransId="{33FB2D0B-E639-4C73-82D2-F4332504114A}" sibTransId="{4BEAA2E5-4C53-4D0E-8033-59DE0DA28B89}"/>
    <dgm:cxn modelId="{010DDE32-5D24-4170-AE55-6922C916AFC1}" type="presOf" srcId="{3B82AAA8-12D1-435F-B1A3-268D1D0A5865}" destId="{67960644-1614-48FD-A7B0-C74453E55B2C}" srcOrd="0" destOrd="0" presId="urn:microsoft.com/office/officeart/2018/2/layout/IconVerticalSolidList"/>
    <dgm:cxn modelId="{6DCDDC3E-3A38-431C-84A4-593F0F79DD37}" type="presOf" srcId="{2F9F3868-1876-4A83-9B64-159DBC028820}" destId="{98A2C9A8-1A94-4775-A882-48718FF29D08}" srcOrd="0" destOrd="0" presId="urn:microsoft.com/office/officeart/2018/2/layout/IconVerticalSolidList"/>
    <dgm:cxn modelId="{55F2245C-609D-4D24-89C3-C619BE39C7E7}" type="presOf" srcId="{5A4E2A97-645F-459B-8007-596123F87A97}" destId="{6E52208A-65C4-4966-8E4F-64081845BA6A}" srcOrd="0" destOrd="0" presId="urn:microsoft.com/office/officeart/2018/2/layout/IconVerticalSolidList"/>
    <dgm:cxn modelId="{5359D578-671B-44A8-8A1C-EE7E8C88C28E}" srcId="{2F9F3868-1876-4A83-9B64-159DBC028820}" destId="{90C9A00E-1008-42FC-A581-22EB77E9DC6A}" srcOrd="4" destOrd="0" parTransId="{320FEF04-138C-40C8-8A9E-FA872639FB2B}" sibTransId="{AC70C495-C373-4300-B4ED-B645F1F94062}"/>
    <dgm:cxn modelId="{8B31F77A-8BA9-4B08-9289-D1569D80164A}" type="presOf" srcId="{90C9A00E-1008-42FC-A581-22EB77E9DC6A}" destId="{1C1EBDF8-B79F-4D04-BEF6-3D9E6E4E615D}" srcOrd="0" destOrd="0" presId="urn:microsoft.com/office/officeart/2018/2/layout/IconVerticalSolidList"/>
    <dgm:cxn modelId="{EB0FC184-1AD7-4440-8441-E13362AEAAA5}" type="presOf" srcId="{FFADDF53-5C67-4B1F-91F9-90DC6EF1F395}" destId="{BDE89350-52E5-47B5-82D4-2AA36246846A}" srcOrd="0" destOrd="0" presId="urn:microsoft.com/office/officeart/2018/2/layout/IconVerticalSolidList"/>
    <dgm:cxn modelId="{549CB8A6-4DAC-4F8D-9F1C-9562479B9EF9}" srcId="{2F9F3868-1876-4A83-9B64-159DBC028820}" destId="{CC7EBD4B-BE1D-4F2B-89D0-D7CD8C62200A}" srcOrd="3" destOrd="0" parTransId="{A131F1EC-4B2B-4261-9597-76070A6D5D35}" sibTransId="{5B828FDE-89FD-4F62-9D3F-780C9BAE24CE}"/>
    <dgm:cxn modelId="{67AEEAFC-4652-478D-8A6C-B009B6B0D540}" srcId="{2F9F3868-1876-4A83-9B64-159DBC028820}" destId="{5A4E2A97-645F-459B-8007-596123F87A97}" srcOrd="0" destOrd="0" parTransId="{597839B7-36C2-47CA-A87C-CBC9326E51C1}" sibTransId="{A646D2FF-9EA4-4776-AE6E-EF7566EA239C}"/>
    <dgm:cxn modelId="{7CEBEB14-328F-4E89-996F-AE7C8F41669E}" type="presParOf" srcId="{98A2C9A8-1A94-4775-A882-48718FF29D08}" destId="{768FC993-E645-4CD9-846C-170738DD56C6}" srcOrd="0" destOrd="0" presId="urn:microsoft.com/office/officeart/2018/2/layout/IconVerticalSolidList"/>
    <dgm:cxn modelId="{3353142D-7DE0-4B2B-9449-A7F3CCCD4D4A}" type="presParOf" srcId="{768FC993-E645-4CD9-846C-170738DD56C6}" destId="{91F7F2DD-BD4F-4686-8C55-59498154F607}" srcOrd="0" destOrd="0" presId="urn:microsoft.com/office/officeart/2018/2/layout/IconVerticalSolidList"/>
    <dgm:cxn modelId="{D184D35D-8CDB-4EA6-9BA6-1074F6F0751D}" type="presParOf" srcId="{768FC993-E645-4CD9-846C-170738DD56C6}" destId="{EFC95D0B-DFCB-4B39-B384-74BA60E0E7C4}" srcOrd="1" destOrd="0" presId="urn:microsoft.com/office/officeart/2018/2/layout/IconVerticalSolidList"/>
    <dgm:cxn modelId="{24F859A9-950C-4D68-9490-CE9E4A47FD7E}" type="presParOf" srcId="{768FC993-E645-4CD9-846C-170738DD56C6}" destId="{AFB53047-CCB8-4E5C-B53F-48A2E9E3EAE6}" srcOrd="2" destOrd="0" presId="urn:microsoft.com/office/officeart/2018/2/layout/IconVerticalSolidList"/>
    <dgm:cxn modelId="{5416D6ED-FE55-4DA4-85CE-4BA707FCD1FA}" type="presParOf" srcId="{768FC993-E645-4CD9-846C-170738DD56C6}" destId="{6E52208A-65C4-4966-8E4F-64081845BA6A}" srcOrd="3" destOrd="0" presId="urn:microsoft.com/office/officeart/2018/2/layout/IconVerticalSolidList"/>
    <dgm:cxn modelId="{5C5C2E6B-B259-40C5-BD69-2C6A3A03E3C9}" type="presParOf" srcId="{98A2C9A8-1A94-4775-A882-48718FF29D08}" destId="{6D99EE8B-FAE7-439A-9424-555931EEFF97}" srcOrd="1" destOrd="0" presId="urn:microsoft.com/office/officeart/2018/2/layout/IconVerticalSolidList"/>
    <dgm:cxn modelId="{FA9FB3C5-B581-4471-9842-6C9105BF3083}" type="presParOf" srcId="{98A2C9A8-1A94-4775-A882-48718FF29D08}" destId="{DF749583-C6FB-42A4-A93E-3890CF5D977D}" srcOrd="2" destOrd="0" presId="urn:microsoft.com/office/officeart/2018/2/layout/IconVerticalSolidList"/>
    <dgm:cxn modelId="{95AAE54D-031C-40D8-BDAD-8B13170E9F57}" type="presParOf" srcId="{DF749583-C6FB-42A4-A93E-3890CF5D977D}" destId="{42EEB181-DB99-44E3-AFBC-1F6093A829FA}" srcOrd="0" destOrd="0" presId="urn:microsoft.com/office/officeart/2018/2/layout/IconVerticalSolidList"/>
    <dgm:cxn modelId="{B66F321B-94D6-4CB6-8A0C-367F7DF80B73}" type="presParOf" srcId="{DF749583-C6FB-42A4-A93E-3890CF5D977D}" destId="{331D0677-945E-4562-9B9F-90780831942A}" srcOrd="1" destOrd="0" presId="urn:microsoft.com/office/officeart/2018/2/layout/IconVerticalSolidList"/>
    <dgm:cxn modelId="{808336F9-E5AE-48F2-B0F0-8418600A8BF2}" type="presParOf" srcId="{DF749583-C6FB-42A4-A93E-3890CF5D977D}" destId="{BDB11247-B422-4D3E-AF04-573CD79ED277}" srcOrd="2" destOrd="0" presId="urn:microsoft.com/office/officeart/2018/2/layout/IconVerticalSolidList"/>
    <dgm:cxn modelId="{1822CA61-2869-4EEB-9BB9-6C4687934FAF}" type="presParOf" srcId="{DF749583-C6FB-42A4-A93E-3890CF5D977D}" destId="{BDE89350-52E5-47B5-82D4-2AA36246846A}" srcOrd="3" destOrd="0" presId="urn:microsoft.com/office/officeart/2018/2/layout/IconVerticalSolidList"/>
    <dgm:cxn modelId="{E18CC318-CDFD-47FB-8431-51A7F7555FDA}" type="presParOf" srcId="{98A2C9A8-1A94-4775-A882-48718FF29D08}" destId="{F9918199-6364-4CB8-8F5C-80DCFE8A1A1D}" srcOrd="3" destOrd="0" presId="urn:microsoft.com/office/officeart/2018/2/layout/IconVerticalSolidList"/>
    <dgm:cxn modelId="{853D39BA-CB07-4C86-B9BE-67AB638EB5D8}" type="presParOf" srcId="{98A2C9A8-1A94-4775-A882-48718FF29D08}" destId="{6C56BEA3-10B4-41DE-9240-507EA9E1FA92}" srcOrd="4" destOrd="0" presId="urn:microsoft.com/office/officeart/2018/2/layout/IconVerticalSolidList"/>
    <dgm:cxn modelId="{C76A80AA-F87F-44BC-AFDF-F1953D6473BB}" type="presParOf" srcId="{6C56BEA3-10B4-41DE-9240-507EA9E1FA92}" destId="{CC4BB3C6-EA87-454C-AC63-6BBC88668645}" srcOrd="0" destOrd="0" presId="urn:microsoft.com/office/officeart/2018/2/layout/IconVerticalSolidList"/>
    <dgm:cxn modelId="{38994D06-135A-4121-9134-A25B755C157B}" type="presParOf" srcId="{6C56BEA3-10B4-41DE-9240-507EA9E1FA92}" destId="{D5EBB8D3-DAEE-448B-9F45-2A3D89B454B7}" srcOrd="1" destOrd="0" presId="urn:microsoft.com/office/officeart/2018/2/layout/IconVerticalSolidList"/>
    <dgm:cxn modelId="{069B5FFB-81E2-42DB-8D97-C73D746594B4}" type="presParOf" srcId="{6C56BEA3-10B4-41DE-9240-507EA9E1FA92}" destId="{1C418F7C-CFE5-415E-AE33-AD562C5BB0B3}" srcOrd="2" destOrd="0" presId="urn:microsoft.com/office/officeart/2018/2/layout/IconVerticalSolidList"/>
    <dgm:cxn modelId="{A3A9E802-5C7F-407E-8B09-F532F2A6B242}" type="presParOf" srcId="{6C56BEA3-10B4-41DE-9240-507EA9E1FA92}" destId="{67960644-1614-48FD-A7B0-C74453E55B2C}" srcOrd="3" destOrd="0" presId="urn:microsoft.com/office/officeart/2018/2/layout/IconVerticalSolidList"/>
    <dgm:cxn modelId="{3BFF25D5-BC26-4B26-B6AB-AE3AA62A5EBE}" type="presParOf" srcId="{98A2C9A8-1A94-4775-A882-48718FF29D08}" destId="{80DEDC4F-F9FF-4495-BD94-48B489A4A948}" srcOrd="5" destOrd="0" presId="urn:microsoft.com/office/officeart/2018/2/layout/IconVerticalSolidList"/>
    <dgm:cxn modelId="{48E9C8F6-A843-4831-893E-D46284D81E99}" type="presParOf" srcId="{98A2C9A8-1A94-4775-A882-48718FF29D08}" destId="{A3153060-0EB6-40FA-8278-16A26F3A9DE5}" srcOrd="6" destOrd="0" presId="urn:microsoft.com/office/officeart/2018/2/layout/IconVerticalSolidList"/>
    <dgm:cxn modelId="{54C6607B-D1D8-40A8-8DD5-5418B638EDC1}" type="presParOf" srcId="{A3153060-0EB6-40FA-8278-16A26F3A9DE5}" destId="{9F0F5C02-9B72-47C8-A274-D3B2FDE9903A}" srcOrd="0" destOrd="0" presId="urn:microsoft.com/office/officeart/2018/2/layout/IconVerticalSolidList"/>
    <dgm:cxn modelId="{2E22EE62-F3F5-4B81-8CDF-2A1158ED25DD}" type="presParOf" srcId="{A3153060-0EB6-40FA-8278-16A26F3A9DE5}" destId="{BFEF0E68-7ADC-430F-A962-8697FB6FDEB0}" srcOrd="1" destOrd="0" presId="urn:microsoft.com/office/officeart/2018/2/layout/IconVerticalSolidList"/>
    <dgm:cxn modelId="{CA5FF3DE-34CA-490D-9143-16CCB12AB8F8}" type="presParOf" srcId="{A3153060-0EB6-40FA-8278-16A26F3A9DE5}" destId="{ADD29088-346D-4459-B38B-DB8BACAC6F44}" srcOrd="2" destOrd="0" presId="urn:microsoft.com/office/officeart/2018/2/layout/IconVerticalSolidList"/>
    <dgm:cxn modelId="{E576C4A3-BEF4-4DF7-874A-C4C650559C29}" type="presParOf" srcId="{A3153060-0EB6-40FA-8278-16A26F3A9DE5}" destId="{94E997F5-F705-49DE-BD2C-A460B8C6B4E3}" srcOrd="3" destOrd="0" presId="urn:microsoft.com/office/officeart/2018/2/layout/IconVerticalSolidList"/>
    <dgm:cxn modelId="{34D5BA99-4862-406E-B263-9CA918B756DC}" type="presParOf" srcId="{98A2C9A8-1A94-4775-A882-48718FF29D08}" destId="{1B5CF3AF-C3ED-4EBF-967C-CC41BD11C4B7}" srcOrd="7" destOrd="0" presId="urn:microsoft.com/office/officeart/2018/2/layout/IconVerticalSolidList"/>
    <dgm:cxn modelId="{71B1E280-8683-4E4B-9277-AB65CD1794B6}" type="presParOf" srcId="{98A2C9A8-1A94-4775-A882-48718FF29D08}" destId="{B7DA7CAF-6783-4AB1-8386-75A99DE40BA5}" srcOrd="8" destOrd="0" presId="urn:microsoft.com/office/officeart/2018/2/layout/IconVerticalSolidList"/>
    <dgm:cxn modelId="{AC011C03-0E96-4611-A7E9-9158D6B73890}" type="presParOf" srcId="{B7DA7CAF-6783-4AB1-8386-75A99DE40BA5}" destId="{7D2BD011-F705-4F7A-8220-E543D525AD76}" srcOrd="0" destOrd="0" presId="urn:microsoft.com/office/officeart/2018/2/layout/IconVerticalSolidList"/>
    <dgm:cxn modelId="{22EF144A-57A7-4123-9907-283345A4A5DE}" type="presParOf" srcId="{B7DA7CAF-6783-4AB1-8386-75A99DE40BA5}" destId="{D3F08281-2C8B-4D97-B308-4AEA923401AB}" srcOrd="1" destOrd="0" presId="urn:microsoft.com/office/officeart/2018/2/layout/IconVerticalSolidList"/>
    <dgm:cxn modelId="{64793979-E529-4FF2-9A40-4C5A9C2441D0}" type="presParOf" srcId="{B7DA7CAF-6783-4AB1-8386-75A99DE40BA5}" destId="{767485D3-548D-4CA9-ABA0-51E87B28016A}" srcOrd="2" destOrd="0" presId="urn:microsoft.com/office/officeart/2018/2/layout/IconVerticalSolidList"/>
    <dgm:cxn modelId="{115B186A-02DB-4E20-9575-84B27B334232}" type="presParOf" srcId="{B7DA7CAF-6783-4AB1-8386-75A99DE40BA5}" destId="{1C1EBDF8-B79F-4D04-BEF6-3D9E6E4E61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1A2CC6-25CB-44D7-BDDA-8D1A08562A63}"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1D104FA8-214B-49B2-A2EF-2DCB87A63E42}">
      <dgm:prSet/>
      <dgm:spPr/>
      <dgm:t>
        <a:bodyPr/>
        <a:lstStyle/>
        <a:p>
          <a:pPr rtl="0"/>
          <a:r>
            <a:rPr lang="en-GB"/>
            <a:t>In conclusion, </a:t>
          </a:r>
          <a:r>
            <a:rPr lang="en-GB">
              <a:latin typeface="Aptos"/>
            </a:rPr>
            <a:t>our</a:t>
          </a:r>
          <a:r>
            <a:rPr lang="en-GB"/>
            <a:t> opinion is that the use of Microsoft word, outlook, digital literacy and digital skills are a beneficial tool for service providers to use inside the care home. Digital technologies </a:t>
          </a:r>
          <a:r>
            <a:rPr lang="en-GB">
              <a:latin typeface="Aptos"/>
            </a:rPr>
            <a:t>are more secure, efficient and enviromentaly economical than written documents. </a:t>
          </a:r>
        </a:p>
      </dgm:t>
    </dgm:pt>
    <dgm:pt modelId="{138712B1-1011-4FCA-85FE-4FE4E4D445C6}" type="parTrans" cxnId="{78B1628F-3F4F-4317-904A-0090BAADDFEF}">
      <dgm:prSet/>
      <dgm:spPr/>
      <dgm:t>
        <a:bodyPr/>
        <a:lstStyle/>
        <a:p>
          <a:endParaRPr lang="en-US"/>
        </a:p>
      </dgm:t>
    </dgm:pt>
    <dgm:pt modelId="{5B1F1A2C-0556-4932-BA10-37A34293FBF2}" type="sibTrans" cxnId="{78B1628F-3F4F-4317-904A-0090BAADDFEF}">
      <dgm:prSet/>
      <dgm:spPr/>
      <dgm:t>
        <a:bodyPr/>
        <a:lstStyle/>
        <a:p>
          <a:endParaRPr lang="en-US"/>
        </a:p>
      </dgm:t>
    </dgm:pt>
    <dgm:pt modelId="{73C6D190-4339-46A1-AD95-5DC4AAECD6D2}">
      <dgm:prSet phldr="0"/>
      <dgm:spPr/>
      <dgm:t>
        <a:bodyPr/>
        <a:lstStyle/>
        <a:p>
          <a:pPr rtl="0"/>
          <a:r>
            <a:rPr lang="en-US"/>
            <a:t>Improving digital skills through training and support enhances care quality, communication, and staff </a:t>
          </a:r>
          <a:r>
            <a:rPr lang="en-US">
              <a:latin typeface="Aptos"/>
            </a:rPr>
            <a:t>confidence</a:t>
          </a:r>
          <a:r>
            <a:rPr lang="en-US"/>
            <a:t>.</a:t>
          </a:r>
          <a:r>
            <a:rPr lang="en-US">
              <a:latin typeface="Aptos"/>
            </a:rPr>
            <a:t> </a:t>
          </a:r>
          <a:r>
            <a:rPr lang="en-GB" sz="1100">
              <a:latin typeface="Calibri"/>
              <a:ea typeface="Calibri"/>
              <a:cs typeface="Calibri"/>
            </a:rPr>
            <a:t>Using advanced technology can help boost staff moral whilst teaching healthcare workers new skills making them more knowledgeable. </a:t>
          </a:r>
        </a:p>
      </dgm:t>
    </dgm:pt>
    <dgm:pt modelId="{250AA1F0-A20C-4A06-A84B-1E90E3891C33}" type="parTrans" cxnId="{0D110A82-5600-4074-9E3D-06C2F23B4CA5}">
      <dgm:prSet/>
      <dgm:spPr/>
    </dgm:pt>
    <dgm:pt modelId="{B1B337F2-CA8F-474E-A97C-F10109F45E82}" type="sibTrans" cxnId="{0D110A82-5600-4074-9E3D-06C2F23B4CA5}">
      <dgm:prSet/>
      <dgm:spPr/>
    </dgm:pt>
    <dgm:pt modelId="{96497EF0-AFEE-4475-BE55-201CF4D0B07D}">
      <dgm:prSet phldr="0"/>
      <dgm:spPr/>
      <dgm:t>
        <a:bodyPr/>
        <a:lstStyle/>
        <a:p>
          <a:pPr rtl="0"/>
          <a:r>
            <a:rPr lang="en-US" sz="1100">
              <a:latin typeface="Calibri"/>
              <a:ea typeface="Calibri"/>
              <a:cs typeface="Calibri"/>
            </a:rPr>
            <a:t>Limited digital literacy can slow processes, increase risks, and weaken teamwork.</a:t>
          </a:r>
          <a:endParaRPr lang="en-GB" sz="1100">
            <a:latin typeface="Calibri"/>
            <a:ea typeface="Calibri"/>
            <a:cs typeface="Calibri"/>
          </a:endParaRPr>
        </a:p>
      </dgm:t>
    </dgm:pt>
    <dgm:pt modelId="{22F7ECCC-5BA1-4A14-84E9-E1E0AD36B014}" type="parTrans" cxnId="{1ED2A97E-FE3B-4254-8C3F-5A39CC12E630}">
      <dgm:prSet/>
      <dgm:spPr/>
    </dgm:pt>
    <dgm:pt modelId="{C0FC6C1E-0AFB-4FCF-AAD7-84CB83874DCF}" type="sibTrans" cxnId="{1ED2A97E-FE3B-4254-8C3F-5A39CC12E630}">
      <dgm:prSet/>
      <dgm:spPr/>
    </dgm:pt>
    <dgm:pt modelId="{41A083BF-E8E5-4ECB-8721-AFD97AD817F2}" type="pres">
      <dgm:prSet presAssocID="{561A2CC6-25CB-44D7-BDDA-8D1A08562A63}" presName="Name0" presStyleCnt="0">
        <dgm:presLayoutVars>
          <dgm:dir/>
          <dgm:animLvl val="lvl"/>
          <dgm:resizeHandles val="exact"/>
        </dgm:presLayoutVars>
      </dgm:prSet>
      <dgm:spPr/>
    </dgm:pt>
    <dgm:pt modelId="{83D95ED2-4612-4150-BD90-A8251134AC90}" type="pres">
      <dgm:prSet presAssocID="{96497EF0-AFEE-4475-BE55-201CF4D0B07D}" presName="boxAndChildren" presStyleCnt="0"/>
      <dgm:spPr/>
    </dgm:pt>
    <dgm:pt modelId="{B83EA4ED-FCA0-4E59-9D4A-2607A2783120}" type="pres">
      <dgm:prSet presAssocID="{96497EF0-AFEE-4475-BE55-201CF4D0B07D}" presName="parentTextBox" presStyleLbl="node1" presStyleIdx="0" presStyleCnt="3"/>
      <dgm:spPr/>
    </dgm:pt>
    <dgm:pt modelId="{0FD02DC3-DB75-4B1E-82D3-82B893376685}" type="pres">
      <dgm:prSet presAssocID="{B1B337F2-CA8F-474E-A97C-F10109F45E82}" presName="sp" presStyleCnt="0"/>
      <dgm:spPr/>
    </dgm:pt>
    <dgm:pt modelId="{19567601-373A-4E32-9548-DDD8B99B06C8}" type="pres">
      <dgm:prSet presAssocID="{73C6D190-4339-46A1-AD95-5DC4AAECD6D2}" presName="arrowAndChildren" presStyleCnt="0"/>
      <dgm:spPr/>
    </dgm:pt>
    <dgm:pt modelId="{4CA8EC84-862A-4A3A-A82B-B402B6A9193E}" type="pres">
      <dgm:prSet presAssocID="{73C6D190-4339-46A1-AD95-5DC4AAECD6D2}" presName="parentTextArrow" presStyleLbl="node1" presStyleIdx="1" presStyleCnt="3"/>
      <dgm:spPr/>
    </dgm:pt>
    <dgm:pt modelId="{D5F88D38-9CE5-43F4-9C1A-748A4AE2A8D4}" type="pres">
      <dgm:prSet presAssocID="{5B1F1A2C-0556-4932-BA10-37A34293FBF2}" presName="sp" presStyleCnt="0"/>
      <dgm:spPr/>
    </dgm:pt>
    <dgm:pt modelId="{F94DB491-9E6F-4162-A9D2-A979251699FD}" type="pres">
      <dgm:prSet presAssocID="{1D104FA8-214B-49B2-A2EF-2DCB87A63E42}" presName="arrowAndChildren" presStyleCnt="0"/>
      <dgm:spPr/>
    </dgm:pt>
    <dgm:pt modelId="{1DEA95DF-5A8F-4752-BE10-57AD2ED77AA9}" type="pres">
      <dgm:prSet presAssocID="{1D104FA8-214B-49B2-A2EF-2DCB87A63E42}" presName="parentTextArrow" presStyleLbl="node1" presStyleIdx="2" presStyleCnt="3"/>
      <dgm:spPr/>
    </dgm:pt>
  </dgm:ptLst>
  <dgm:cxnLst>
    <dgm:cxn modelId="{3DE1AA42-0FE3-4A96-B9AB-81ECF0DBC9A6}" type="presOf" srcId="{96497EF0-AFEE-4475-BE55-201CF4D0B07D}" destId="{B83EA4ED-FCA0-4E59-9D4A-2607A2783120}" srcOrd="0" destOrd="0" presId="urn:microsoft.com/office/officeart/2005/8/layout/process4"/>
    <dgm:cxn modelId="{54025169-6064-48B3-BF4E-88D43F82EBB0}" type="presOf" srcId="{1D104FA8-214B-49B2-A2EF-2DCB87A63E42}" destId="{1DEA95DF-5A8F-4752-BE10-57AD2ED77AA9}" srcOrd="0" destOrd="0" presId="urn:microsoft.com/office/officeart/2005/8/layout/process4"/>
    <dgm:cxn modelId="{1ED2A97E-FE3B-4254-8C3F-5A39CC12E630}" srcId="{561A2CC6-25CB-44D7-BDDA-8D1A08562A63}" destId="{96497EF0-AFEE-4475-BE55-201CF4D0B07D}" srcOrd="2" destOrd="0" parTransId="{22F7ECCC-5BA1-4A14-84E9-E1E0AD36B014}" sibTransId="{C0FC6C1E-0AFB-4FCF-AAD7-84CB83874DCF}"/>
    <dgm:cxn modelId="{0D110A82-5600-4074-9E3D-06C2F23B4CA5}" srcId="{561A2CC6-25CB-44D7-BDDA-8D1A08562A63}" destId="{73C6D190-4339-46A1-AD95-5DC4AAECD6D2}" srcOrd="1" destOrd="0" parTransId="{250AA1F0-A20C-4A06-A84B-1E90E3891C33}" sibTransId="{B1B337F2-CA8F-474E-A97C-F10109F45E82}"/>
    <dgm:cxn modelId="{C35A0384-7C93-45A9-AC50-975D65D7F65A}" type="presOf" srcId="{561A2CC6-25CB-44D7-BDDA-8D1A08562A63}" destId="{41A083BF-E8E5-4ECB-8721-AFD97AD817F2}" srcOrd="0" destOrd="0" presId="urn:microsoft.com/office/officeart/2005/8/layout/process4"/>
    <dgm:cxn modelId="{78B1628F-3F4F-4317-904A-0090BAADDFEF}" srcId="{561A2CC6-25CB-44D7-BDDA-8D1A08562A63}" destId="{1D104FA8-214B-49B2-A2EF-2DCB87A63E42}" srcOrd="0" destOrd="0" parTransId="{138712B1-1011-4FCA-85FE-4FE4E4D445C6}" sibTransId="{5B1F1A2C-0556-4932-BA10-37A34293FBF2}"/>
    <dgm:cxn modelId="{6C8E96EE-FD72-4EE9-AB9D-1ED34992A1C5}" type="presOf" srcId="{73C6D190-4339-46A1-AD95-5DC4AAECD6D2}" destId="{4CA8EC84-862A-4A3A-A82B-B402B6A9193E}" srcOrd="0" destOrd="0" presId="urn:microsoft.com/office/officeart/2005/8/layout/process4"/>
    <dgm:cxn modelId="{56744960-7B9A-4701-88C8-96CC8B1BD677}" type="presParOf" srcId="{41A083BF-E8E5-4ECB-8721-AFD97AD817F2}" destId="{83D95ED2-4612-4150-BD90-A8251134AC90}" srcOrd="0" destOrd="0" presId="urn:microsoft.com/office/officeart/2005/8/layout/process4"/>
    <dgm:cxn modelId="{A2AB16AA-906B-4D43-8DF6-E8857E681CC9}" type="presParOf" srcId="{83D95ED2-4612-4150-BD90-A8251134AC90}" destId="{B83EA4ED-FCA0-4E59-9D4A-2607A2783120}" srcOrd="0" destOrd="0" presId="urn:microsoft.com/office/officeart/2005/8/layout/process4"/>
    <dgm:cxn modelId="{86869A18-949A-4450-B21E-081419B12E2F}" type="presParOf" srcId="{41A083BF-E8E5-4ECB-8721-AFD97AD817F2}" destId="{0FD02DC3-DB75-4B1E-82D3-82B893376685}" srcOrd="1" destOrd="0" presId="urn:microsoft.com/office/officeart/2005/8/layout/process4"/>
    <dgm:cxn modelId="{0859F67A-AC96-4CC5-B002-6C9B29AB1351}" type="presParOf" srcId="{41A083BF-E8E5-4ECB-8721-AFD97AD817F2}" destId="{19567601-373A-4E32-9548-DDD8B99B06C8}" srcOrd="2" destOrd="0" presId="urn:microsoft.com/office/officeart/2005/8/layout/process4"/>
    <dgm:cxn modelId="{199652A3-F0C1-4122-9AD1-C9C05E28D4F2}" type="presParOf" srcId="{19567601-373A-4E32-9548-DDD8B99B06C8}" destId="{4CA8EC84-862A-4A3A-A82B-B402B6A9193E}" srcOrd="0" destOrd="0" presId="urn:microsoft.com/office/officeart/2005/8/layout/process4"/>
    <dgm:cxn modelId="{0B6B6EC1-B509-4F3A-8ED0-1120743EC609}" type="presParOf" srcId="{41A083BF-E8E5-4ECB-8721-AFD97AD817F2}" destId="{D5F88D38-9CE5-43F4-9C1A-748A4AE2A8D4}" srcOrd="3" destOrd="0" presId="urn:microsoft.com/office/officeart/2005/8/layout/process4"/>
    <dgm:cxn modelId="{CF25CCE8-94DF-443D-B0B9-62EF0012C8B4}" type="presParOf" srcId="{41A083BF-E8E5-4ECB-8721-AFD97AD817F2}" destId="{F94DB491-9E6F-4162-A9D2-A979251699FD}" srcOrd="4" destOrd="0" presId="urn:microsoft.com/office/officeart/2005/8/layout/process4"/>
    <dgm:cxn modelId="{9FC5703A-397A-4D2F-8803-086A9BB26DDF}" type="presParOf" srcId="{F94DB491-9E6F-4162-A9D2-A979251699FD}" destId="{1DEA95DF-5A8F-4752-BE10-57AD2ED77AA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D2299-567B-410E-A4C1-307773776E29}">
      <dsp:nvSpPr>
        <dsp:cNvPr id="0" name=""/>
        <dsp:cNvSpPr/>
      </dsp:nvSpPr>
      <dsp:spPr>
        <a:xfrm>
          <a:off x="0" y="1657"/>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05B1E-9633-4096-B8DA-018076C83783}">
      <dsp:nvSpPr>
        <dsp:cNvPr id="0" name=""/>
        <dsp:cNvSpPr/>
      </dsp:nvSpPr>
      <dsp:spPr>
        <a:xfrm>
          <a:off x="254066" y="190632"/>
          <a:ext cx="461939" cy="4619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9268B-E73C-4D17-93C1-7D0C84B481B8}">
      <dsp:nvSpPr>
        <dsp:cNvPr id="0" name=""/>
        <dsp:cNvSpPr/>
      </dsp:nvSpPr>
      <dsp:spPr>
        <a:xfrm>
          <a:off x="970072" y="1657"/>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Informed decision making – This will help improve services and make the right decision based on each individuals plan.</a:t>
          </a:r>
          <a:endParaRPr lang="en-US" sz="1500" kern="1200">
            <a:latin typeface="Arial"/>
            <a:cs typeface="Arial"/>
          </a:endParaRPr>
        </a:p>
      </dsp:txBody>
      <dsp:txXfrm>
        <a:off x="970072" y="1657"/>
        <a:ext cx="9953862" cy="839889"/>
      </dsp:txXfrm>
    </dsp:sp>
    <dsp:sp modelId="{DF88DEAF-B942-46D7-AA0C-EB174BF6C10C}">
      <dsp:nvSpPr>
        <dsp:cNvPr id="0" name=""/>
        <dsp:cNvSpPr/>
      </dsp:nvSpPr>
      <dsp:spPr>
        <a:xfrm>
          <a:off x="0" y="1051519"/>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40FC4-194C-4E8A-B07B-7598E06DEC7B}">
      <dsp:nvSpPr>
        <dsp:cNvPr id="0" name=""/>
        <dsp:cNvSpPr/>
      </dsp:nvSpPr>
      <dsp:spPr>
        <a:xfrm>
          <a:off x="254066" y="1240494"/>
          <a:ext cx="461939" cy="4619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2F38CE-A6D3-4D6A-A5A1-618BBCBDF3D4}">
      <dsp:nvSpPr>
        <dsp:cNvPr id="0" name=""/>
        <dsp:cNvSpPr/>
      </dsp:nvSpPr>
      <dsp:spPr>
        <a:xfrm>
          <a:off x="970072" y="1051519"/>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Enhanced patient care and safety- digital tools , such as mobile applications, online feedback and (EHR) which stands for electronic health records which will be used by all staff members for better patient outcome (Cummings and Davis, 2018).</a:t>
          </a:r>
          <a:endParaRPr lang="en-US" sz="1500" kern="1200">
            <a:latin typeface="Arial"/>
            <a:cs typeface="Arial"/>
          </a:endParaRPr>
        </a:p>
      </dsp:txBody>
      <dsp:txXfrm>
        <a:off x="970072" y="1051519"/>
        <a:ext cx="9953862" cy="839889"/>
      </dsp:txXfrm>
    </dsp:sp>
    <dsp:sp modelId="{A53672B5-2130-4019-9654-3C7A07C84C7C}">
      <dsp:nvSpPr>
        <dsp:cNvPr id="0" name=""/>
        <dsp:cNvSpPr/>
      </dsp:nvSpPr>
      <dsp:spPr>
        <a:xfrm>
          <a:off x="0" y="2101381"/>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0AC180-090F-45DC-A2DE-C23F712BCAA6}">
      <dsp:nvSpPr>
        <dsp:cNvPr id="0" name=""/>
        <dsp:cNvSpPr/>
      </dsp:nvSpPr>
      <dsp:spPr>
        <a:xfrm>
          <a:off x="254066" y="2290356"/>
          <a:ext cx="461939" cy="4619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FBA33-9262-4F60-8841-2B5D360E0ED1}">
      <dsp:nvSpPr>
        <dsp:cNvPr id="0" name=""/>
        <dsp:cNvSpPr/>
      </dsp:nvSpPr>
      <dsp:spPr>
        <a:xfrm>
          <a:off x="970072" y="2101381"/>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Workforce development- doing digital training instead of doing manual handwritten which is more secure and safe then having a written copy , as it prevents staff retention and removes workload of staff and management.</a:t>
          </a:r>
          <a:endParaRPr lang="en-US" sz="1500" kern="1200">
            <a:latin typeface="Arial"/>
            <a:cs typeface="Arial"/>
          </a:endParaRPr>
        </a:p>
      </dsp:txBody>
      <dsp:txXfrm>
        <a:off x="970072" y="2101381"/>
        <a:ext cx="9953862" cy="839889"/>
      </dsp:txXfrm>
    </dsp:sp>
    <dsp:sp modelId="{6E830D9C-E88D-459F-A77A-9EE59C9E5E97}">
      <dsp:nvSpPr>
        <dsp:cNvPr id="0" name=""/>
        <dsp:cNvSpPr/>
      </dsp:nvSpPr>
      <dsp:spPr>
        <a:xfrm>
          <a:off x="0" y="3151244"/>
          <a:ext cx="10923935" cy="8398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8866A-0F03-48C7-8B74-D1449859470E}">
      <dsp:nvSpPr>
        <dsp:cNvPr id="0" name=""/>
        <dsp:cNvSpPr/>
      </dsp:nvSpPr>
      <dsp:spPr>
        <a:xfrm>
          <a:off x="254066" y="3340219"/>
          <a:ext cx="461939" cy="4619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D8682-BF6C-4D29-8BE7-ACC124A7FE6A}">
      <dsp:nvSpPr>
        <dsp:cNvPr id="0" name=""/>
        <dsp:cNvSpPr/>
      </dsp:nvSpPr>
      <dsp:spPr>
        <a:xfrm>
          <a:off x="970072" y="3151244"/>
          <a:ext cx="9953862" cy="83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888" tIns="88888" rIns="88888" bIns="88888"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Time management – Allows staff to take pride and prioritise service users </a:t>
          </a:r>
          <a:endParaRPr lang="en-US" sz="1500" kern="1200">
            <a:latin typeface="Arial"/>
            <a:cs typeface="Arial"/>
          </a:endParaRPr>
        </a:p>
      </dsp:txBody>
      <dsp:txXfrm>
        <a:off x="970072" y="3151244"/>
        <a:ext cx="9953862" cy="839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331F8-BC69-489C-B4D9-3C0C9E260C21}">
      <dsp:nvSpPr>
        <dsp:cNvPr id="0" name=""/>
        <dsp:cNvSpPr/>
      </dsp:nvSpPr>
      <dsp:spPr>
        <a:xfrm>
          <a:off x="3200"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Provide ongoing, tailored digital training</a:t>
          </a:r>
        </a:p>
      </dsp:txBody>
      <dsp:txXfrm>
        <a:off x="3200" y="1271407"/>
        <a:ext cx="2538961" cy="2007486"/>
      </dsp:txXfrm>
    </dsp:sp>
    <dsp:sp modelId="{8BCC8FE9-5D8B-44BE-8C25-1DBB5F4E9F7A}">
      <dsp:nvSpPr>
        <dsp:cNvPr id="0" name=""/>
        <dsp:cNvSpPr/>
      </dsp:nvSpPr>
      <dsp:spPr>
        <a:xfrm>
          <a:off x="770809"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7804" y="481575"/>
        <a:ext cx="709753" cy="709753"/>
      </dsp:txXfrm>
    </dsp:sp>
    <dsp:sp modelId="{FEF2F852-5978-45B8-8301-6B994E833619}">
      <dsp:nvSpPr>
        <dsp:cNvPr id="0" name=""/>
        <dsp:cNvSpPr/>
      </dsp:nvSpPr>
      <dsp:spPr>
        <a:xfrm>
          <a:off x="3200"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DB9AE3-A5ED-4640-AC3E-BFC3CD350D63}">
      <dsp:nvSpPr>
        <dsp:cNvPr id="0" name=""/>
        <dsp:cNvSpPr/>
      </dsp:nvSpPr>
      <dsp:spPr>
        <a:xfrm>
          <a:off x="2796057"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Support with digital champions and peer mentors</a:t>
          </a:r>
        </a:p>
      </dsp:txBody>
      <dsp:txXfrm>
        <a:off x="2796057" y="1271407"/>
        <a:ext cx="2538961" cy="2007486"/>
      </dsp:txXfrm>
    </dsp:sp>
    <dsp:sp modelId="{BB8E34EF-22ED-4724-98F1-35CD9697A217}">
      <dsp:nvSpPr>
        <dsp:cNvPr id="0" name=""/>
        <dsp:cNvSpPr/>
      </dsp:nvSpPr>
      <dsp:spPr>
        <a:xfrm>
          <a:off x="3563667"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10662" y="481575"/>
        <a:ext cx="709753" cy="709753"/>
      </dsp:txXfrm>
    </dsp:sp>
    <dsp:sp modelId="{D36031CC-73B9-4025-B70B-3AEFE723A977}">
      <dsp:nvSpPr>
        <dsp:cNvPr id="0" name=""/>
        <dsp:cNvSpPr/>
      </dsp:nvSpPr>
      <dsp:spPr>
        <a:xfrm>
          <a:off x="2796057"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1EB006-EBAF-4D24-9F85-5E3461204C53}">
      <dsp:nvSpPr>
        <dsp:cNvPr id="0" name=""/>
        <dsp:cNvSpPr/>
      </dsp:nvSpPr>
      <dsp:spPr>
        <a:xfrm>
          <a:off x="5588915"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Foster a supportive, practice-encouraging culture</a:t>
          </a:r>
        </a:p>
      </dsp:txBody>
      <dsp:txXfrm>
        <a:off x="5588915" y="1271407"/>
        <a:ext cx="2538961" cy="2007486"/>
      </dsp:txXfrm>
    </dsp:sp>
    <dsp:sp modelId="{26442A1C-0E26-492E-B2EB-D51B787D8B3F}">
      <dsp:nvSpPr>
        <dsp:cNvPr id="0" name=""/>
        <dsp:cNvSpPr/>
      </dsp:nvSpPr>
      <dsp:spPr>
        <a:xfrm>
          <a:off x="6356524"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03519" y="481575"/>
        <a:ext cx="709753" cy="709753"/>
      </dsp:txXfrm>
    </dsp:sp>
    <dsp:sp modelId="{C71CFD1F-791E-4DA4-8B27-9D2BA0AC0B2D}">
      <dsp:nvSpPr>
        <dsp:cNvPr id="0" name=""/>
        <dsp:cNvSpPr/>
      </dsp:nvSpPr>
      <dsp:spPr>
        <a:xfrm>
          <a:off x="5588915"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C2D4EC-92B0-4DAC-9445-A5B6638C05A2}">
      <dsp:nvSpPr>
        <dsp:cNvPr id="0" name=""/>
        <dsp:cNvSpPr/>
      </dsp:nvSpPr>
      <dsp:spPr>
        <a:xfrm>
          <a:off x="8381773" y="0"/>
          <a:ext cx="2538961" cy="3345810"/>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7947" tIns="330200" rIns="197947" bIns="330200" numCol="1" spcCol="1270" anchor="t" anchorCtr="0">
          <a:noAutofit/>
        </a:bodyPr>
        <a:lstStyle/>
        <a:p>
          <a:pPr marL="0" lvl="0" indent="0" algn="l" defTabSz="889000">
            <a:lnSpc>
              <a:spcPct val="90000"/>
            </a:lnSpc>
            <a:spcBef>
              <a:spcPct val="0"/>
            </a:spcBef>
            <a:spcAft>
              <a:spcPct val="35000"/>
            </a:spcAft>
            <a:buNone/>
          </a:pPr>
          <a:r>
            <a:rPr lang="en-US" sz="2000" kern="1200"/>
            <a:t>Choose user-friendly tech; get staff feedback</a:t>
          </a:r>
        </a:p>
      </dsp:txBody>
      <dsp:txXfrm>
        <a:off x="8381773" y="1271407"/>
        <a:ext cx="2538961" cy="2007486"/>
      </dsp:txXfrm>
    </dsp:sp>
    <dsp:sp modelId="{47A03365-C380-4B70-AF75-9E5D7D5E8534}">
      <dsp:nvSpPr>
        <dsp:cNvPr id="0" name=""/>
        <dsp:cNvSpPr/>
      </dsp:nvSpPr>
      <dsp:spPr>
        <a:xfrm>
          <a:off x="9149382" y="334580"/>
          <a:ext cx="1003743" cy="1003743"/>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8256" tIns="12700" rIns="78256"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96377" y="481575"/>
        <a:ext cx="709753" cy="709753"/>
      </dsp:txXfrm>
    </dsp:sp>
    <dsp:sp modelId="{C45CE8F1-61ED-4E6B-ACD2-3E3D0EA45111}">
      <dsp:nvSpPr>
        <dsp:cNvPr id="0" name=""/>
        <dsp:cNvSpPr/>
      </dsp:nvSpPr>
      <dsp:spPr>
        <a:xfrm>
          <a:off x="8381773" y="3345738"/>
          <a:ext cx="2538961"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B0AA00-C89F-4645-9142-65E6D359A0AD}">
      <dsp:nvSpPr>
        <dsp:cNvPr id="0" name=""/>
        <dsp:cNvSpPr/>
      </dsp:nvSpPr>
      <dsp:spPr>
        <a:xfrm>
          <a:off x="860802"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16BE9-6FB0-4E08-8C1E-F44369893323}">
      <dsp:nvSpPr>
        <dsp:cNvPr id="0" name=""/>
        <dsp:cNvSpPr/>
      </dsp:nvSpPr>
      <dsp:spPr>
        <a:xfrm>
          <a:off x="1116640" y="274283"/>
          <a:ext cx="706599" cy="706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70A79B-682E-4A33-A68B-ED8DF37627BE}">
      <dsp:nvSpPr>
        <dsp:cNvPr id="0" name=""/>
        <dsp:cNvSpPr/>
      </dsp:nvSpPr>
      <dsp:spPr>
        <a:xfrm>
          <a:off x="2340136"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secure logins, email safety, safe document storage and maintaining patient confidentiality.</a:t>
          </a:r>
          <a:endParaRPr lang="en-US" sz="1700" kern="1200">
            <a:latin typeface="Arial"/>
            <a:cs typeface="Arial"/>
          </a:endParaRPr>
        </a:p>
      </dsp:txBody>
      <dsp:txXfrm>
        <a:off x="2340136" y="18445"/>
        <a:ext cx="2871649" cy="1218275"/>
      </dsp:txXfrm>
    </dsp:sp>
    <dsp:sp modelId="{1901F2CF-4A38-476D-9B8E-F79FD384C1A5}">
      <dsp:nvSpPr>
        <dsp:cNvPr id="0" name=""/>
        <dsp:cNvSpPr/>
      </dsp:nvSpPr>
      <dsp:spPr>
        <a:xfrm>
          <a:off x="5712149" y="18445"/>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B40A3-44BA-4BD5-97E6-2B9E2A6344D6}">
      <dsp:nvSpPr>
        <dsp:cNvPr id="0" name=""/>
        <dsp:cNvSpPr/>
      </dsp:nvSpPr>
      <dsp:spPr>
        <a:xfrm>
          <a:off x="5967986" y="274283"/>
          <a:ext cx="706599" cy="706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061F4-E5ED-40B0-8A7C-02DF87FA8850}">
      <dsp:nvSpPr>
        <dsp:cNvPr id="0" name=""/>
        <dsp:cNvSpPr/>
      </dsp:nvSpPr>
      <dsp:spPr>
        <a:xfrm>
          <a:off x="7191483" y="18445"/>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Protects patient information keeping it confidential </a:t>
          </a:r>
          <a:endParaRPr lang="en-US" sz="1700" kern="1200">
            <a:latin typeface="Arial"/>
            <a:cs typeface="Arial"/>
          </a:endParaRPr>
        </a:p>
      </dsp:txBody>
      <dsp:txXfrm>
        <a:off x="7191483" y="18445"/>
        <a:ext cx="2871649" cy="1218275"/>
      </dsp:txXfrm>
    </dsp:sp>
    <dsp:sp modelId="{71486CBB-4A02-445E-A564-6E2F2F5E3C1F}">
      <dsp:nvSpPr>
        <dsp:cNvPr id="0" name=""/>
        <dsp:cNvSpPr/>
      </dsp:nvSpPr>
      <dsp:spPr>
        <a:xfrm>
          <a:off x="860802"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10F5E-CA2A-4548-AA69-06E724C86EB4}">
      <dsp:nvSpPr>
        <dsp:cNvPr id="0" name=""/>
        <dsp:cNvSpPr/>
      </dsp:nvSpPr>
      <dsp:spPr>
        <a:xfrm>
          <a:off x="1116640" y="1999167"/>
          <a:ext cx="706599" cy="706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142A7-C77F-4323-9A3C-C5414D028A99}">
      <dsp:nvSpPr>
        <dsp:cNvPr id="0" name=""/>
        <dsp:cNvSpPr/>
      </dsp:nvSpPr>
      <dsp:spPr>
        <a:xfrm>
          <a:off x="2340136"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Digital safety has been put in place to prevent hacking or breach of data </a:t>
          </a:r>
          <a:endParaRPr lang="en-US" sz="1700" kern="1200">
            <a:latin typeface="Arial"/>
            <a:cs typeface="Arial"/>
          </a:endParaRPr>
        </a:p>
      </dsp:txBody>
      <dsp:txXfrm>
        <a:off x="2340136" y="1743329"/>
        <a:ext cx="2871649" cy="1218275"/>
      </dsp:txXfrm>
    </dsp:sp>
    <dsp:sp modelId="{04928B5D-85E2-490C-9FEB-95CB6719D3E2}">
      <dsp:nvSpPr>
        <dsp:cNvPr id="0" name=""/>
        <dsp:cNvSpPr/>
      </dsp:nvSpPr>
      <dsp:spPr>
        <a:xfrm>
          <a:off x="5712149" y="1743329"/>
          <a:ext cx="1218275" cy="12182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C6199-26CC-4B6F-8A02-9D0E452A3088}">
      <dsp:nvSpPr>
        <dsp:cNvPr id="0" name=""/>
        <dsp:cNvSpPr/>
      </dsp:nvSpPr>
      <dsp:spPr>
        <a:xfrm>
          <a:off x="5967986" y="1999167"/>
          <a:ext cx="706599" cy="7065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83664-8EC8-4EAB-A79D-859D349C311E}">
      <dsp:nvSpPr>
        <dsp:cNvPr id="0" name=""/>
        <dsp:cNvSpPr/>
      </dsp:nvSpPr>
      <dsp:spPr>
        <a:xfrm>
          <a:off x="7191483" y="1743329"/>
          <a:ext cx="2871649" cy="1218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Arial"/>
              <a:cs typeface="Arial"/>
            </a:rPr>
            <a:t>Legal and ethical duty resedential care home must follow policies and procedures in order to keep data protected and private.</a:t>
          </a:r>
          <a:endParaRPr lang="en-US" sz="1700" kern="1200">
            <a:latin typeface="Arial"/>
            <a:cs typeface="Arial"/>
          </a:endParaRPr>
        </a:p>
      </dsp:txBody>
      <dsp:txXfrm>
        <a:off x="7191483" y="1743329"/>
        <a:ext cx="2871649" cy="1218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7F2DD-BD4F-4686-8C55-59498154F607}">
      <dsp:nvSpPr>
        <dsp:cNvPr id="0" name=""/>
        <dsp:cNvSpPr/>
      </dsp:nvSpPr>
      <dsp:spPr>
        <a:xfrm>
          <a:off x="0" y="4079"/>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95D0B-DFCB-4B39-B384-74BA60E0E7C4}">
      <dsp:nvSpPr>
        <dsp:cNvPr id="0" name=""/>
        <dsp:cNvSpPr/>
      </dsp:nvSpPr>
      <dsp:spPr>
        <a:xfrm>
          <a:off x="262828" y="199571"/>
          <a:ext cx="477870" cy="4778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2208A-65C4-4966-8E4F-64081845BA6A}">
      <dsp:nvSpPr>
        <dsp:cNvPr id="0" name=""/>
        <dsp:cNvSpPr/>
      </dsp:nvSpPr>
      <dsp:spPr>
        <a:xfrm>
          <a:off x="1003527" y="4079"/>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Keep apps and devices up to date</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079"/>
        <a:ext cx="6148501" cy="868854"/>
      </dsp:txXfrm>
    </dsp:sp>
    <dsp:sp modelId="{42EEB181-DB99-44E3-AFBC-1F6093A829FA}">
      <dsp:nvSpPr>
        <dsp:cNvPr id="0" name=""/>
        <dsp:cNvSpPr/>
      </dsp:nvSpPr>
      <dsp:spPr>
        <a:xfrm>
          <a:off x="0" y="1090147"/>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D0677-945E-4562-9B9F-90780831942A}">
      <dsp:nvSpPr>
        <dsp:cNvPr id="0" name=""/>
        <dsp:cNvSpPr/>
      </dsp:nvSpPr>
      <dsp:spPr>
        <a:xfrm>
          <a:off x="262828" y="1285639"/>
          <a:ext cx="477870" cy="4778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E89350-52E5-47B5-82D4-2AA36246846A}">
      <dsp:nvSpPr>
        <dsp:cNvPr id="0" name=""/>
        <dsp:cNvSpPr/>
      </dsp:nvSpPr>
      <dsp:spPr>
        <a:xfrm>
          <a:off x="1003527" y="1090147"/>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rtl="0">
            <a:lnSpc>
              <a:spcPct val="100000"/>
            </a:lnSpc>
            <a:spcBef>
              <a:spcPct val="0"/>
            </a:spcBef>
            <a:spcAft>
              <a:spcPct val="35000"/>
            </a:spcAft>
            <a:buNone/>
          </a:pPr>
          <a:r>
            <a:rPr lang="en-GB" sz="1900" b="0" i="0" kern="1200">
              <a:solidFill>
                <a:schemeClr val="bg1"/>
              </a:solidFill>
              <a:latin typeface="Arial"/>
              <a:cs typeface="Arial"/>
            </a:rPr>
            <a:t>Avoid using public WIFI</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1090147"/>
        <a:ext cx="6148501" cy="868854"/>
      </dsp:txXfrm>
    </dsp:sp>
    <dsp:sp modelId="{CC4BB3C6-EA87-454C-AC63-6BBC88668645}">
      <dsp:nvSpPr>
        <dsp:cNvPr id="0" name=""/>
        <dsp:cNvSpPr/>
      </dsp:nvSpPr>
      <dsp:spPr>
        <a:xfrm>
          <a:off x="0" y="2176215"/>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EBB8D3-DAEE-448B-9F45-2A3D89B454B7}">
      <dsp:nvSpPr>
        <dsp:cNvPr id="0" name=""/>
        <dsp:cNvSpPr/>
      </dsp:nvSpPr>
      <dsp:spPr>
        <a:xfrm>
          <a:off x="262828" y="2371707"/>
          <a:ext cx="477870" cy="4778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60644-1614-48FD-A7B0-C74453E55B2C}">
      <dsp:nvSpPr>
        <dsp:cNvPr id="0" name=""/>
        <dsp:cNvSpPr/>
      </dsp:nvSpPr>
      <dsp:spPr>
        <a:xfrm>
          <a:off x="1003527" y="2176215"/>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Create Unique Passwords</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2176215"/>
        <a:ext cx="6148501" cy="868854"/>
      </dsp:txXfrm>
    </dsp:sp>
    <dsp:sp modelId="{9F0F5C02-9B72-47C8-A274-D3B2FDE9903A}">
      <dsp:nvSpPr>
        <dsp:cNvPr id="0" name=""/>
        <dsp:cNvSpPr/>
      </dsp:nvSpPr>
      <dsp:spPr>
        <a:xfrm>
          <a:off x="0" y="3262283"/>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F0E68-7ADC-430F-A962-8697FB6FDEB0}">
      <dsp:nvSpPr>
        <dsp:cNvPr id="0" name=""/>
        <dsp:cNvSpPr/>
      </dsp:nvSpPr>
      <dsp:spPr>
        <a:xfrm>
          <a:off x="262828" y="3457776"/>
          <a:ext cx="477870" cy="4778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997F5-F705-49DE-BD2C-A460B8C6B4E3}">
      <dsp:nvSpPr>
        <dsp:cNvPr id="0" name=""/>
        <dsp:cNvSpPr/>
      </dsp:nvSpPr>
      <dsp:spPr>
        <a:xfrm>
          <a:off x="1003527" y="3262283"/>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Consider using a VPN</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3262283"/>
        <a:ext cx="6148501" cy="868854"/>
      </dsp:txXfrm>
    </dsp:sp>
    <dsp:sp modelId="{7D2BD011-F705-4F7A-8220-E543D525AD76}">
      <dsp:nvSpPr>
        <dsp:cNvPr id="0" name=""/>
        <dsp:cNvSpPr/>
      </dsp:nvSpPr>
      <dsp:spPr>
        <a:xfrm>
          <a:off x="0" y="4348352"/>
          <a:ext cx="7152029" cy="8688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F08281-2C8B-4D97-B308-4AEA923401AB}">
      <dsp:nvSpPr>
        <dsp:cNvPr id="0" name=""/>
        <dsp:cNvSpPr/>
      </dsp:nvSpPr>
      <dsp:spPr>
        <a:xfrm>
          <a:off x="262828" y="4543844"/>
          <a:ext cx="477870" cy="4778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1EBDF8-B79F-4D04-BEF6-3D9E6E4E615D}">
      <dsp:nvSpPr>
        <dsp:cNvPr id="0" name=""/>
        <dsp:cNvSpPr/>
      </dsp:nvSpPr>
      <dsp:spPr>
        <a:xfrm>
          <a:off x="1003527" y="4348352"/>
          <a:ext cx="6148501" cy="86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954" tIns="91954" rIns="91954" bIns="91954" numCol="1" spcCol="1270" anchor="ctr" anchorCtr="0">
          <a:noAutofit/>
        </a:bodyPr>
        <a:lstStyle/>
        <a:p>
          <a:pPr marL="0" lvl="0" indent="0" algn="l" defTabSz="844550">
            <a:lnSpc>
              <a:spcPct val="100000"/>
            </a:lnSpc>
            <a:spcBef>
              <a:spcPct val="0"/>
            </a:spcBef>
            <a:spcAft>
              <a:spcPct val="35000"/>
            </a:spcAft>
            <a:buNone/>
          </a:pPr>
          <a:r>
            <a:rPr lang="en-GB" sz="1900" b="0" i="0" kern="1200">
              <a:solidFill>
                <a:schemeClr val="bg1"/>
              </a:solidFill>
              <a:latin typeface="Arial"/>
              <a:cs typeface="Arial"/>
            </a:rPr>
            <a:t>Be Vigilant</a:t>
          </a:r>
          <a:r>
            <a:rPr lang="en-GB" sz="1900" kern="1200">
              <a:solidFill>
                <a:schemeClr val="bg1"/>
              </a:solidFill>
              <a:latin typeface="Arial"/>
              <a:cs typeface="Arial"/>
            </a:rPr>
            <a:t>.</a:t>
          </a:r>
          <a:endParaRPr lang="en-US" sz="1900" kern="1200">
            <a:solidFill>
              <a:schemeClr val="bg1"/>
            </a:solidFill>
            <a:latin typeface="Arial"/>
            <a:cs typeface="Arial"/>
          </a:endParaRPr>
        </a:p>
      </dsp:txBody>
      <dsp:txXfrm>
        <a:off x="1003527" y="4348352"/>
        <a:ext cx="6148501" cy="868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EA4ED-FCA0-4E59-9D4A-2607A2783120}">
      <dsp:nvSpPr>
        <dsp:cNvPr id="0" name=""/>
        <dsp:cNvSpPr/>
      </dsp:nvSpPr>
      <dsp:spPr>
        <a:xfrm>
          <a:off x="0" y="3644259"/>
          <a:ext cx="6209054" cy="119612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Calibri"/>
              <a:ea typeface="Calibri"/>
              <a:cs typeface="Calibri"/>
            </a:rPr>
            <a:t>Limited digital literacy can slow processes, increase risks, and weaken teamwork.</a:t>
          </a:r>
          <a:endParaRPr lang="en-GB" sz="1500" kern="1200">
            <a:latin typeface="Calibri"/>
            <a:ea typeface="Calibri"/>
            <a:cs typeface="Calibri"/>
          </a:endParaRPr>
        </a:p>
      </dsp:txBody>
      <dsp:txXfrm>
        <a:off x="0" y="3644259"/>
        <a:ext cx="6209054" cy="1196127"/>
      </dsp:txXfrm>
    </dsp:sp>
    <dsp:sp modelId="{4CA8EC84-862A-4A3A-A82B-B402B6A9193E}">
      <dsp:nvSpPr>
        <dsp:cNvPr id="0" name=""/>
        <dsp:cNvSpPr/>
      </dsp:nvSpPr>
      <dsp:spPr>
        <a:xfrm rot="10800000">
          <a:off x="0" y="1822557"/>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US" sz="1500" kern="1200"/>
            <a:t>Improving digital skills through training and support enhances care quality, communication, and staff </a:t>
          </a:r>
          <a:r>
            <a:rPr lang="en-US" sz="1500" kern="1200">
              <a:latin typeface="Aptos"/>
            </a:rPr>
            <a:t>confidence</a:t>
          </a:r>
          <a:r>
            <a:rPr lang="en-US" sz="1500" kern="1200"/>
            <a:t>.</a:t>
          </a:r>
          <a:r>
            <a:rPr lang="en-US" sz="1500" kern="1200">
              <a:latin typeface="Aptos"/>
            </a:rPr>
            <a:t> </a:t>
          </a:r>
          <a:r>
            <a:rPr lang="en-GB" sz="1500" kern="1200">
              <a:latin typeface="Calibri"/>
              <a:ea typeface="Calibri"/>
              <a:cs typeface="Calibri"/>
            </a:rPr>
            <a:t>Using advanced technology can help boost staff moral whilst teaching healthcare workers new skills making them more knowledgeable. </a:t>
          </a:r>
        </a:p>
      </dsp:txBody>
      <dsp:txXfrm rot="10800000">
        <a:off x="0" y="1822557"/>
        <a:ext cx="6209054" cy="1195345"/>
      </dsp:txXfrm>
    </dsp:sp>
    <dsp:sp modelId="{1DEA95DF-5A8F-4752-BE10-57AD2ED77AA9}">
      <dsp:nvSpPr>
        <dsp:cNvPr id="0" name=""/>
        <dsp:cNvSpPr/>
      </dsp:nvSpPr>
      <dsp:spPr>
        <a:xfrm rot="10800000">
          <a:off x="0" y="855"/>
          <a:ext cx="6209054" cy="18396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kern="1200"/>
            <a:t>In conclusion, </a:t>
          </a:r>
          <a:r>
            <a:rPr lang="en-GB" sz="1500" kern="1200">
              <a:latin typeface="Aptos"/>
            </a:rPr>
            <a:t>our</a:t>
          </a:r>
          <a:r>
            <a:rPr lang="en-GB" sz="1500" kern="1200"/>
            <a:t> opinion is that the use of Microsoft word, outlook, digital literacy and digital skills are a beneficial tool for service providers to use inside the care home. Digital technologies </a:t>
          </a:r>
          <a:r>
            <a:rPr lang="en-GB" sz="1500" kern="1200">
              <a:latin typeface="Aptos"/>
            </a:rPr>
            <a:t>are more secure, efficient and enviromentaly economical than written documents. </a:t>
          </a:r>
        </a:p>
      </dsp:txBody>
      <dsp:txXfrm rot="10800000">
        <a:off x="0" y="855"/>
        <a:ext cx="6209054" cy="11953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10/17/2025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10/17/2025</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10/17/2025</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10/17/2025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10/17/2025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10/17/2025</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10/17/2025</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10/17/2025</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10/17/2025</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10/17/2025</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10/17/2025</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10/17/2025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10/17/2025</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10/17/2025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10/17/2025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10/17/2025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10/17/2025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10/17/2025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10/17/2025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10/17/2025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10/17/2025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orditout.com/word-cloud/181693" TargetMode="External"/><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cambridge.org/core/journals/bjpsych-advances/article/email-in-healthcare-pros-cons-and-efficient-use/57CF2D21E20BE6D7B30519BBC0FEBCCD#ref17" TargetMode="External"/><Relationship Id="rId1" Type="http://schemas.openxmlformats.org/officeDocument/2006/relationships/slideLayout" Target="../slideLayouts/slideLayout24.xml"/><Relationship Id="rId4" Type="http://schemas.openxmlformats.org/officeDocument/2006/relationships/hyperlink" Target="https://www.mynextmove.org/profile/summary/15-1241.0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www.cuidando.es/internet-y-salud-en-las-organizaciones-sanitarias-alguien-no-se-esta-enterando-de-nada/" TargetMode="External"/><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1.png"/><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52.jpeg"/><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2" Type="http://schemas.openxmlformats.org/officeDocument/2006/relationships/hyperlink" Target="https://www.bing.com/images/search?q=lab%20consultants&amp;qs=n&amp;form=QBIR&amp;sp=-1&amp;lq=0&amp;pq=lab%20consultant&amp;sc=10-14&amp;cvid=70C5DCE42AD242F684C0E684371E46E0&amp;first=1" TargetMode="External"/><Relationship Id="rId1" Type="http://schemas.openxmlformats.org/officeDocument/2006/relationships/slideLayout" Target="../slideLayouts/slideLayout2.xml"/><Relationship Id="rId6"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5" Type="http://schemas.openxmlformats.org/officeDocument/2006/relationships/hyperlink" Target="https://www.bing.com/images/search?q=residential+building&amp;form=HDRSC3&amp;first=1" TargetMode="External"/><Relationship Id="rId4" Type="http://schemas.openxmlformats.org/officeDocument/2006/relationships/hyperlink" Target="https://www.bing.com/images/search?q=microsot%20word&amp;qs=n&amp;form=QBIR&amp;sp=-1&amp;lq=0&amp;pq=microsot%20word&amp;sc=10-13&amp;cvid=F1CF97595C0A443B8D14358297511937&amp;first=1"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is.nhs.uk/insights/article/microsoft-office-365-benefits.uk" TargetMode="External"/><Relationship Id="rId3" Type="http://schemas.openxmlformats.org/officeDocument/2006/relationships/hyperlink" Target="https://www.bing.com/images/search?q=nurse%20helping%20elderly&amp;qs=n&amp;form=QBIR&amp;sp=-1&amp;lq=0&amp;pq=nurse%20helping%20elder&amp;sc=1-19&amp;cvid=95181DCCB2644BA092F4845B5D61B2CA&amp;first=1" TargetMode="External"/><Relationship Id="rId7" Type="http://schemas.openxmlformats.org/officeDocument/2006/relationships/hyperlink" Target="https://www.this.nhs.uk/insights/article/microsoft-office-365-benefits" TargetMode="External"/><Relationship Id="rId2" Type="http://schemas.openxmlformats.org/officeDocument/2006/relationships/hyperlink" Target="https://www.bing.com/images/search?q=two%20people%20shaking%20hands&amp;qs=n&amp;form=QBIR&amp;sp=-1&amp;ghc=1&amp;lq=0&amp;pq=two%20people%20shaking%20hand&amp;sc=10-23&amp;cvid=890FD83CCAE94DE2A67A0D5D6D5E5EEF&amp;first=1" TargetMode="External"/><Relationship Id="rId1" Type="http://schemas.openxmlformats.org/officeDocument/2006/relationships/slideLayout" Target="../slideLayouts/slideLayout2.xml"/><Relationship Id="rId6" Type="http://schemas.openxmlformats.org/officeDocument/2006/relationships/hyperlink" Target="http://www.microsoft.com/en-us/microsoft-365/outlook/calender-ap#benefits-of-using-an-online-calender" TargetMode="External"/><Relationship Id="rId5" Type="http://schemas.openxmlformats.org/officeDocument/2006/relationships/hyperlink" Target="https://pmc.ncbi.nlm.nih.gov/articles/PMC9423059/" TargetMode="External"/><Relationship Id="rId10" Type="http://schemas.openxmlformats.org/officeDocument/2006/relationships/hyperlink" Target="https://www.theaccessgroup.com/en-gb/health-social-care/sectors/care-homes/care-home-software-and-integrations-11-benefits-to-consider/" TargetMode="External"/><Relationship Id="rId4" Type="http://schemas.openxmlformats.org/officeDocument/2006/relationships/hyperlink" Target="https://www.cambridge.org/core/journals/bjpsych-advances/article/email-in-healthcare-pros-cons-and-efficient-use/57CF2D21E20BE6D7B30519BBC0FEBCCD" TargetMode="External"/><Relationship Id="rId9" Type="http://schemas.openxmlformats.org/officeDocument/2006/relationships/hyperlink" Target="https://www.presentationskills.me/advantages-and-disadvantages-of-microsoft-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468007B7-6E54-B207-60B1-31C47729A6E0}"/>
              </a:ext>
            </a:extLst>
          </p:cNvPr>
          <p:cNvSpPr>
            <a:spLocks noGrp="1"/>
          </p:cNvSpPr>
          <p:nvPr>
            <p:ph type="ctrTitle"/>
          </p:nvPr>
        </p:nvSpPr>
        <p:spPr>
          <a:xfrm>
            <a:off x="1180370" y="3121792"/>
            <a:ext cx="3386529" cy="2371555"/>
          </a:xfrm>
        </p:spPr>
        <p:txBody>
          <a:bodyPr/>
          <a:lstStyle/>
          <a:p>
            <a:pPr algn="ctr" rtl="0"/>
            <a:r>
              <a:rPr lang="en-US" sz="1200" b="0" i="1" u="none" baseline="0">
                <a:latin typeface="Arial"/>
                <a:ea typeface="Segoe UI"/>
                <a:cs typeface="Segoe UI"/>
              </a:rPr>
              <a:t>Unit 1 Assessment 1 presentation</a:t>
            </a:r>
            <a:r>
              <a:rPr lang="en-US" sz="1200" b="0" u="none">
                <a:latin typeface="Arial"/>
                <a:ea typeface="Segoe UI"/>
                <a:cs typeface="Segoe UI"/>
              </a:rPr>
              <a:t>​</a:t>
            </a:r>
          </a:p>
          <a:p>
            <a:pPr marL="342900" indent="-182880" algn="ctr">
              <a:buFont typeface="Garamond,Serif"/>
              <a:buChar char="◦"/>
            </a:pPr>
            <a:endParaRPr lang="en-US" sz="1200" b="0" u="none">
              <a:latin typeface="Arial"/>
              <a:ea typeface="Segoe UI"/>
              <a:cs typeface="Arial"/>
            </a:endParaRPr>
          </a:p>
          <a:p>
            <a:pPr algn="ctr" rtl="0"/>
            <a:r>
              <a:rPr lang="en-US" sz="1200" b="0" i="1" u="none" baseline="0">
                <a:latin typeface="Arial"/>
                <a:ea typeface="Segoe UI"/>
                <a:cs typeface="Segoe UI"/>
              </a:rPr>
              <a:t>Angy Carolan - 2509406</a:t>
            </a:r>
            <a:r>
              <a:rPr lang="en-US" sz="1200" b="0" u="none">
                <a:latin typeface="Arial"/>
                <a:ea typeface="Segoe UI"/>
                <a:cs typeface="Segoe UI"/>
              </a:rPr>
              <a:t>​</a:t>
            </a:r>
          </a:p>
          <a:p>
            <a:pPr algn="ctr" rtl="0"/>
            <a:r>
              <a:rPr lang="en-US" sz="1200" b="0" i="1" u="none" baseline="0">
                <a:latin typeface="Arial"/>
                <a:ea typeface="Segoe UI"/>
                <a:cs typeface="Segoe UI"/>
              </a:rPr>
              <a:t>Amrita Kaur- 2505384</a:t>
            </a:r>
            <a:r>
              <a:rPr lang="en-US" sz="1200" b="0" u="none">
                <a:latin typeface="Arial"/>
                <a:ea typeface="Segoe UI"/>
                <a:cs typeface="Segoe UI"/>
              </a:rPr>
              <a:t>​</a:t>
            </a:r>
          </a:p>
          <a:p>
            <a:pPr algn="ctr" rtl="0"/>
            <a:r>
              <a:rPr lang="en-US" sz="1200" b="0" i="1" u="none" baseline="0" err="1">
                <a:latin typeface="Arial"/>
                <a:ea typeface="Segoe UI"/>
                <a:cs typeface="Segoe UI"/>
              </a:rPr>
              <a:t>Gurdith</a:t>
            </a:r>
            <a:r>
              <a:rPr lang="en-US" sz="1200" b="0" i="1" u="none" baseline="0">
                <a:latin typeface="Arial"/>
                <a:ea typeface="Segoe UI"/>
                <a:cs typeface="Segoe UI"/>
              </a:rPr>
              <a:t> Barkar- 2506015</a:t>
            </a:r>
            <a:r>
              <a:rPr lang="en-US" sz="1200" b="0" u="none">
                <a:latin typeface="Arial"/>
                <a:ea typeface="Segoe UI"/>
                <a:cs typeface="Segoe UI"/>
              </a:rPr>
              <a:t>​</a:t>
            </a:r>
          </a:p>
          <a:p>
            <a:pPr algn="ctr" rtl="0"/>
            <a:r>
              <a:rPr lang="en-US" sz="1200" b="0" i="1" u="none" baseline="0">
                <a:latin typeface="Arial"/>
                <a:ea typeface="Segoe UI"/>
                <a:cs typeface="Segoe UI"/>
              </a:rPr>
              <a:t>Katya Pinheiro- 2413723</a:t>
            </a:r>
            <a:r>
              <a:rPr lang="en-US" sz="1200" b="0" u="none">
                <a:latin typeface="Arial"/>
                <a:ea typeface="Segoe UI"/>
                <a:cs typeface="Segoe UI"/>
              </a:rPr>
              <a:t>​</a:t>
            </a:r>
          </a:p>
          <a:p>
            <a:pPr algn="ctr"/>
            <a:r>
              <a:rPr lang="en-US" sz="1200" b="0" i="1" u="none" baseline="0">
                <a:latin typeface="Arial"/>
                <a:ea typeface="Segoe UI"/>
                <a:cs typeface="Segoe UI"/>
              </a:rPr>
              <a:t> Rachel Hathaway - 2509405</a:t>
            </a:r>
            <a:r>
              <a:rPr lang="en-US" sz="1200" b="0" u="none">
                <a:latin typeface="Arial"/>
                <a:ea typeface="Segoe UI"/>
                <a:cs typeface="Segoe UI"/>
              </a:rPr>
              <a:t>​</a:t>
            </a:r>
            <a:br>
              <a:rPr lang="en-US" sz="1200" b="0" u="none">
                <a:latin typeface="Arial"/>
                <a:ea typeface="Segoe UI"/>
                <a:cs typeface="Segoe UI"/>
              </a:rPr>
            </a:br>
            <a:endParaRPr lang="en-US" sz="1200" b="0" u="none">
              <a:latin typeface="Arial"/>
              <a:ea typeface="Segoe UI"/>
              <a:cs typeface="Segoe UI"/>
            </a:endParaRPr>
          </a:p>
          <a:p>
            <a:pPr algn="ctr"/>
            <a:r>
              <a:rPr lang="en-US" sz="1200" b="0" i="1" u="none" baseline="0">
                <a:latin typeface="Arial"/>
                <a:ea typeface="Segoe UI"/>
                <a:cs typeface="Segoe UI"/>
              </a:rPr>
              <a:t>Lecturer Anita-Tahsin Ahmed</a:t>
            </a:r>
            <a:br>
              <a:rPr lang="en-US" sz="1200" b="0" i="1" u="none">
                <a:latin typeface="Arial"/>
                <a:ea typeface="Segoe UI"/>
                <a:cs typeface="Segoe UI"/>
              </a:rPr>
            </a:br>
            <a:r>
              <a:rPr lang="en-US" sz="1200" b="0" u="none">
                <a:latin typeface="Arial"/>
                <a:ea typeface="Segoe UI"/>
                <a:cs typeface="Segoe UI"/>
              </a:rPr>
              <a:t>​</a:t>
            </a:r>
          </a:p>
          <a:p>
            <a:pPr algn="ctr" rtl="0"/>
            <a:r>
              <a:rPr lang="en-US" sz="1200" b="0" i="1" u="none" baseline="0">
                <a:latin typeface="Arial"/>
                <a:ea typeface="Segoe UI"/>
                <a:cs typeface="Segoe UI"/>
              </a:rPr>
              <a:t>LCHS4007 </a:t>
            </a:r>
            <a:r>
              <a:rPr lang="en-US" sz="1200" b="0" u="none">
                <a:latin typeface="Arial"/>
                <a:ea typeface="Segoe UI"/>
                <a:cs typeface="Segoe UI"/>
              </a:rPr>
              <a:t>​</a:t>
            </a:r>
          </a:p>
          <a:p>
            <a:pPr algn="ctr" rtl="0"/>
            <a:r>
              <a:rPr lang="en-US" sz="1200" b="0" i="1" u="none" baseline="0">
                <a:latin typeface="Arial"/>
                <a:ea typeface="Segoe UI"/>
                <a:cs typeface="Segoe UI"/>
              </a:rPr>
              <a:t>7/10/25</a:t>
            </a:r>
            <a:endParaRPr lang="en-US" sz="1200" b="0" u="none">
              <a:solidFill>
                <a:srgbClr val="000000"/>
              </a:solidFill>
              <a:latin typeface="Arial"/>
              <a:cs typeface="Arial"/>
            </a:endParaRP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345706" y="762706"/>
            <a:ext cx="4714880" cy="991267"/>
          </a:xfrm>
        </p:spPr>
        <p:txBody>
          <a:bodyPr anchor="b">
            <a:normAutofit/>
          </a:bodyPr>
          <a:lstStyle/>
          <a:p>
            <a:pPr algn="ctr"/>
            <a:r>
              <a:rPr lang="en-US" sz="2400" b="1">
                <a:latin typeface="Arial"/>
                <a:cs typeface="Arial"/>
              </a:rPr>
              <a:t>DIGITAL SKILLS AND RESEARCH METHODS</a:t>
            </a:r>
            <a:endParaRPr lang="en-US"/>
          </a:p>
        </p:txBody>
      </p:sp>
      <p:pic>
        <p:nvPicPr>
          <p:cNvPr id="2" name="Picture 1" descr="A row of multi-story buildings&#10;&#10;AI-generated content may be incorrect.">
            <a:extLst>
              <a:ext uri="{FF2B5EF4-FFF2-40B4-BE49-F238E27FC236}">
                <a16:creationId xmlns:a16="http://schemas.microsoft.com/office/drawing/2014/main" id="{96E9C262-84BC-AD99-6801-2F865D07017B}"/>
              </a:ext>
            </a:extLst>
          </p:cNvPr>
          <p:cNvPicPr>
            <a:picLocks noChangeAspect="1"/>
          </p:cNvPicPr>
          <p:nvPr/>
        </p:nvPicPr>
        <p:blipFill>
          <a:blip r:embed="rId2"/>
          <a:stretch>
            <a:fillRect/>
          </a:stretch>
        </p:blipFill>
        <p:spPr>
          <a:xfrm>
            <a:off x="5905502" y="58224"/>
            <a:ext cx="6286498" cy="6741552"/>
          </a:xfrm>
          <a:prstGeom prst="rect">
            <a:avLst/>
          </a:prstGeom>
          <a:noFill/>
        </p:spPr>
      </p:pic>
      <p:sp>
        <p:nvSpPr>
          <p:cNvPr id="3" name="TextBox 2">
            <a:extLst>
              <a:ext uri="{FF2B5EF4-FFF2-40B4-BE49-F238E27FC236}">
                <a16:creationId xmlns:a16="http://schemas.microsoft.com/office/drawing/2014/main" id="{011B1E5E-1771-92CD-B918-61AFF198D06E}"/>
              </a:ext>
            </a:extLst>
          </p:cNvPr>
          <p:cNvSpPr txBox="1"/>
          <p:nvPr/>
        </p:nvSpPr>
        <p:spPr>
          <a:xfrm>
            <a:off x="9375954" y="6216769"/>
            <a:ext cx="2455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n.d.)</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634028" y="613526"/>
            <a:ext cx="4714881" cy="1108746"/>
          </a:xfrm>
        </p:spPr>
        <p:txBody>
          <a:bodyPr anchor="t">
            <a:normAutofit fontScale="90000"/>
          </a:bodyPr>
          <a:lstStyle/>
          <a:p>
            <a:pPr algn="ctr"/>
            <a:r>
              <a:rPr lang="en-US" sz="2700" u="none">
                <a:latin typeface="Arial"/>
                <a:cs typeface="Arial"/>
              </a:rPr>
              <a:t>Introduction for sunrise residential care home</a:t>
            </a:r>
            <a:endParaRPr lang="en-US">
              <a:latin typeface="Arial"/>
              <a:cs typeface="Arial"/>
            </a:endParaRP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sz="quarter" idx="14"/>
          </p:nvPr>
        </p:nvSpPr>
        <p:spPr>
          <a:xfrm>
            <a:off x="260218" y="1366570"/>
            <a:ext cx="5462503" cy="5318059"/>
          </a:xfrm>
        </p:spPr>
        <p:txBody>
          <a:bodyPr vert="horz" lIns="91440" tIns="45720" rIns="91440" bIns="45720" rtlCol="0" anchor="t">
            <a:noAutofit/>
          </a:bodyPr>
          <a:lstStyle/>
          <a:p>
            <a:pPr marL="0" indent="0">
              <a:spcBef>
                <a:spcPct val="0"/>
              </a:spcBef>
              <a:spcAft>
                <a:spcPct val="35000"/>
              </a:spcAft>
              <a:buNone/>
            </a:pPr>
            <a:endParaRPr lang="en-US" sz="1800"/>
          </a:p>
          <a:p>
            <a:pPr marL="0" indent="0">
              <a:spcBef>
                <a:spcPct val="0"/>
              </a:spcBef>
              <a:spcAft>
                <a:spcPct val="35000"/>
              </a:spcAft>
              <a:buNone/>
            </a:pPr>
            <a:endParaRPr lang="en-US" sz="1800">
              <a:latin typeface="Arial"/>
              <a:cs typeface="Arial"/>
            </a:endParaRPr>
          </a:p>
          <a:p>
            <a:pPr marL="0" indent="0">
              <a:spcBef>
                <a:spcPct val="0"/>
              </a:spcBef>
              <a:spcAft>
                <a:spcPct val="35000"/>
              </a:spcAft>
              <a:buNone/>
            </a:pPr>
            <a:r>
              <a:rPr lang="en-GB" sz="1800">
                <a:latin typeface="Arial"/>
                <a:cs typeface="Arial"/>
              </a:rPr>
              <a:t>Sunrise is a facility with 35 residents and a team of nurses, care workers and administrators for service users who suffer with dementia, mobility, and long-term health conditions.</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 In  this assignment we will be looking at the advantages and the disadvantages of using Microsoft word and outlook, along with the impact of digital skills and digital safety.</a:t>
            </a:r>
            <a:endParaRPr lang="en-US" sz="1800">
              <a:latin typeface="Arial"/>
              <a:cs typeface="Arial"/>
            </a:endParaRPr>
          </a:p>
          <a:p>
            <a:pPr marL="0" indent="0">
              <a:spcBef>
                <a:spcPct val="0"/>
              </a:spcBef>
              <a:spcAft>
                <a:spcPct val="35000"/>
              </a:spcAft>
              <a:buNone/>
            </a:pPr>
            <a:endParaRPr lang="en-GB" sz="1800">
              <a:latin typeface="Arial"/>
              <a:cs typeface="Arial"/>
            </a:endParaRPr>
          </a:p>
          <a:p>
            <a:pPr marL="0" indent="0">
              <a:spcBef>
                <a:spcPct val="0"/>
              </a:spcBef>
              <a:spcAft>
                <a:spcPct val="35000"/>
              </a:spcAft>
              <a:buNone/>
            </a:pPr>
            <a:r>
              <a:rPr lang="en-GB" sz="1800">
                <a:latin typeface="Arial"/>
                <a:cs typeface="Arial"/>
              </a:rPr>
              <a:t>We will then evaluate the benefits and limitations of using Microsoft Outlook and Microsoft Word at Sunrise care home. Followed by evaluating Digital safety and digital literacy skills at Sunrise care home.</a:t>
            </a:r>
          </a:p>
        </p:txBody>
      </p:sp>
      <p:pic>
        <p:nvPicPr>
          <p:cNvPr id="6" name="Picture 5" descr="A sidewalk and trees in front of a brick building&#10;&#10;AI-generated content may be incorrect.">
            <a:extLst>
              <a:ext uri="{FF2B5EF4-FFF2-40B4-BE49-F238E27FC236}">
                <a16:creationId xmlns:a16="http://schemas.microsoft.com/office/drawing/2014/main" id="{FD659F2C-DD11-CF15-A04D-747D887A499A}"/>
              </a:ext>
            </a:extLst>
          </p:cNvPr>
          <p:cNvPicPr>
            <a:picLocks noChangeAspect="1"/>
          </p:cNvPicPr>
          <p:nvPr/>
        </p:nvPicPr>
        <p:blipFill>
          <a:blip r:embed="rId3"/>
          <a:srcRect l="9175" r="22075"/>
          <a:stretch>
            <a:fillRect/>
          </a:stretch>
        </p:blipFill>
        <p:spPr>
          <a:xfrm>
            <a:off x="5905502" y="10"/>
            <a:ext cx="6286498" cy="6857990"/>
          </a:xfrm>
          <a:prstGeom prst="rect">
            <a:avLst/>
          </a:prstGeom>
          <a:noFill/>
        </p:spPr>
      </p:pic>
      <p:sp>
        <p:nvSpPr>
          <p:cNvPr id="4" name="TextBox 3">
            <a:extLst>
              <a:ext uri="{FF2B5EF4-FFF2-40B4-BE49-F238E27FC236}">
                <a16:creationId xmlns:a16="http://schemas.microsoft.com/office/drawing/2014/main" id="{4562D036-6A47-C901-D13B-CA56D88803F6}"/>
              </a:ext>
            </a:extLst>
          </p:cNvPr>
          <p:cNvSpPr txBox="1"/>
          <p:nvPr/>
        </p:nvSpPr>
        <p:spPr>
          <a:xfrm>
            <a:off x="10041466" y="6197599"/>
            <a:ext cx="1947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6F19AA-BCB4-6209-B280-EC8F864138B3}"/>
              </a:ext>
            </a:extLst>
          </p:cNvPr>
          <p:cNvSpPr>
            <a:spLocks noGrp="1"/>
          </p:cNvSpPr>
          <p:nvPr>
            <p:ph sz="quarter" idx="13"/>
          </p:nvPr>
        </p:nvSpPr>
        <p:spPr>
          <a:xfrm>
            <a:off x="4190664" y="1466066"/>
            <a:ext cx="7568971" cy="4992218"/>
          </a:xfrm>
        </p:spPr>
        <p:txBody>
          <a:bodyPr vert="horz" lIns="91440" tIns="45720" rIns="91440" bIns="45720" rtlCol="0" anchor="t">
            <a:normAutofit/>
          </a:bodyPr>
          <a:lstStyle/>
          <a:p>
            <a:pPr marL="0" indent="0">
              <a:buNone/>
            </a:pPr>
            <a:endParaRPr lang="en-GB">
              <a:latin typeface="Arial"/>
              <a:cs typeface="Arial"/>
            </a:endParaRPr>
          </a:p>
          <a:p>
            <a:pPr marL="0" indent="0">
              <a:buNone/>
            </a:pPr>
            <a:r>
              <a:rPr lang="en-GB">
                <a:latin typeface="Arial"/>
                <a:cs typeface="Arial"/>
              </a:rPr>
              <a:t>Microsoft word is easily accessible to anyone. Word offers a grammar and</a:t>
            </a:r>
            <a:r>
              <a:rPr lang="en-GB" b="1">
                <a:latin typeface="Arial"/>
                <a:cs typeface="Arial"/>
              </a:rPr>
              <a:t> </a:t>
            </a:r>
            <a:r>
              <a:rPr lang="en-GB">
                <a:latin typeface="Arial"/>
                <a:cs typeface="Arial"/>
              </a:rPr>
              <a:t>spell-checking system to ensure that documents are free error free and professional.</a:t>
            </a:r>
            <a:r>
              <a:rPr lang="en-GB" i="1">
                <a:latin typeface="Arial"/>
                <a:cs typeface="Arial"/>
              </a:rPr>
              <a:t> </a:t>
            </a:r>
            <a:endParaRPr lang="en-US">
              <a:latin typeface="Arial"/>
              <a:cs typeface="Arial"/>
            </a:endParaRPr>
          </a:p>
          <a:p>
            <a:pPr marL="0" indent="0">
              <a:buNone/>
            </a:pPr>
            <a:endParaRPr lang="en-GB">
              <a:latin typeface="Arial"/>
              <a:cs typeface="Arial"/>
            </a:endParaRPr>
          </a:p>
          <a:p>
            <a:pPr marL="0" indent="0">
              <a:buNone/>
            </a:pPr>
            <a:r>
              <a:rPr lang="en-GB">
                <a:latin typeface="Arial"/>
                <a:cs typeface="Arial"/>
              </a:rPr>
              <a:t>An Advantage of Word is it allows residents to keep a secure written record of future-plans.</a:t>
            </a:r>
            <a:endParaRPr lang="en-GB"/>
          </a:p>
          <a:p>
            <a:pPr marL="0" indent="0">
              <a:buNone/>
            </a:pPr>
            <a:endParaRPr lang="en-GB">
              <a:latin typeface="Arial"/>
              <a:cs typeface="Arial"/>
            </a:endParaRPr>
          </a:p>
          <a:p>
            <a:pPr marL="0" indent="0">
              <a:buNone/>
            </a:pPr>
            <a:r>
              <a:rPr lang="en-GB">
                <a:latin typeface="Arial"/>
                <a:cs typeface="Arial"/>
              </a:rPr>
              <a:t>should they misplace their written diary/calendar. Staff are then able to prompt residents because of the shared access documentation on Microsoft Word. Avoiding important events such as hospital visits and medical appointments. Preventing the confusion or emotional distress and deterioration of health. (Scott, 2024)</a:t>
            </a:r>
            <a:endParaRPr lang="en-US">
              <a:latin typeface="Arial"/>
              <a:cs typeface="Arial"/>
            </a:endParaRPr>
          </a:p>
          <a:p>
            <a:pPr marL="0" indent="0">
              <a:buNone/>
            </a:pPr>
            <a:endParaRPr lang="en-GB" sz="1800">
              <a:latin typeface="Arial"/>
              <a:cs typeface="Arial"/>
            </a:endParaRPr>
          </a:p>
        </p:txBody>
      </p:sp>
      <p:pic>
        <p:nvPicPr>
          <p:cNvPr id="4" name="Picture 3" descr="A blue and white logo&#10;&#10;AI-generated content may be incorrect.">
            <a:extLst>
              <a:ext uri="{FF2B5EF4-FFF2-40B4-BE49-F238E27FC236}">
                <a16:creationId xmlns:a16="http://schemas.microsoft.com/office/drawing/2014/main" id="{7E0C6F9D-D143-D3D7-5900-DABBEF64EC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2989" y="2353574"/>
            <a:ext cx="2970362" cy="2970362"/>
          </a:xfrm>
          <a:prstGeom prst="rect">
            <a:avLst/>
          </a:prstGeom>
        </p:spPr>
      </p:pic>
      <p:sp>
        <p:nvSpPr>
          <p:cNvPr id="5" name="TextBox 4">
            <a:extLst>
              <a:ext uri="{FF2B5EF4-FFF2-40B4-BE49-F238E27FC236}">
                <a16:creationId xmlns:a16="http://schemas.microsoft.com/office/drawing/2014/main" id="{479249F7-18F1-F052-0CDB-5E1FCAD944ED}"/>
              </a:ext>
            </a:extLst>
          </p:cNvPr>
          <p:cNvSpPr txBox="1"/>
          <p:nvPr/>
        </p:nvSpPr>
        <p:spPr>
          <a:xfrm>
            <a:off x="851140" y="5309558"/>
            <a:ext cx="2438400" cy="317500"/>
          </a:xfrm>
          <a:prstGeom prst="rect">
            <a:avLst/>
          </a:prstGeom>
        </p:spPr>
        <p:txBody>
          <a:bodyPr lIns="91440" tIns="45720" rIns="91440" bIns="45720" anchor="t">
            <a:normAutofit fontScale="92500" lnSpcReduction="20000"/>
          </a:bodyPr>
          <a:lstStyle/>
          <a:p>
            <a:r>
              <a:rPr lang="en-US"/>
              <a:t>(Bing, n.d.)</a:t>
            </a:r>
          </a:p>
        </p:txBody>
      </p:sp>
      <p:sp>
        <p:nvSpPr>
          <p:cNvPr id="7" name="TextBox 6">
            <a:extLst>
              <a:ext uri="{FF2B5EF4-FFF2-40B4-BE49-F238E27FC236}">
                <a16:creationId xmlns:a16="http://schemas.microsoft.com/office/drawing/2014/main" id="{086F9C9D-47F4-EB84-382F-CEC5A82ED79B}"/>
              </a:ext>
            </a:extLst>
          </p:cNvPr>
          <p:cNvSpPr txBox="1"/>
          <p:nvPr/>
        </p:nvSpPr>
        <p:spPr>
          <a:xfrm>
            <a:off x="990905" y="669183"/>
            <a:ext cx="102705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BENEFITS OF MICROSOFT WORD</a:t>
            </a:r>
            <a:endParaRPr lang="en-US" sz="2800"/>
          </a:p>
        </p:txBody>
      </p:sp>
    </p:spTree>
    <p:extLst>
      <p:ext uri="{BB962C8B-B14F-4D97-AF65-F5344CB8AC3E}">
        <p14:creationId xmlns:p14="http://schemas.microsoft.com/office/powerpoint/2010/main" val="1008801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AC72-A52E-275D-2A12-A393FACCAB93}"/>
              </a:ext>
            </a:extLst>
          </p:cNvPr>
          <p:cNvSpPr>
            <a:spLocks noGrp="1"/>
          </p:cNvSpPr>
          <p:nvPr>
            <p:ph type="title"/>
          </p:nvPr>
        </p:nvSpPr>
        <p:spPr>
          <a:xfrm>
            <a:off x="6282906" y="268470"/>
            <a:ext cx="4663440" cy="2241233"/>
          </a:xfrm>
        </p:spPr>
        <p:txBody>
          <a:bodyPr anchor="t">
            <a:normAutofit/>
          </a:bodyPr>
          <a:lstStyle/>
          <a:p>
            <a:pPr algn="ctr"/>
            <a:r>
              <a:rPr lang="en-GB" sz="3800" u="none"/>
              <a:t>Benefits of microsoft word continued</a:t>
            </a:r>
            <a:endParaRPr lang="en-US" sz="3800"/>
          </a:p>
        </p:txBody>
      </p:sp>
      <p:pic>
        <p:nvPicPr>
          <p:cNvPr id="4" name="Picture 3" descr="Free Images : laptop, desk, mac, apple, table, ipad, technology, web ...">
            <a:extLst>
              <a:ext uri="{FF2B5EF4-FFF2-40B4-BE49-F238E27FC236}">
                <a16:creationId xmlns:a16="http://schemas.microsoft.com/office/drawing/2014/main" id="{BE299406-D6F6-D97A-B9D0-94155C15FD90}"/>
              </a:ext>
            </a:extLst>
          </p:cNvPr>
          <p:cNvPicPr>
            <a:picLocks noChangeAspect="1"/>
          </p:cNvPicPr>
          <p:nvPr/>
        </p:nvPicPr>
        <p:blipFill>
          <a:blip r:embed="rId2"/>
          <a:srcRect l="29407" r="11259" b="-1"/>
          <a:stretch>
            <a:fillRect/>
          </a:stretch>
        </p:blipFill>
        <p:spPr>
          <a:xfrm>
            <a:off x="20" y="10"/>
            <a:ext cx="4816396" cy="6857990"/>
          </a:xfrm>
          <a:prstGeom prst="rect">
            <a:avLst/>
          </a:prstGeom>
          <a:noFill/>
        </p:spPr>
      </p:pic>
      <p:sp>
        <p:nvSpPr>
          <p:cNvPr id="3" name="Content Placeholder 2">
            <a:extLst>
              <a:ext uri="{FF2B5EF4-FFF2-40B4-BE49-F238E27FC236}">
                <a16:creationId xmlns:a16="http://schemas.microsoft.com/office/drawing/2014/main" id="{5B39B380-D6CE-1C73-3FC7-2CBC7723F4D8}"/>
              </a:ext>
            </a:extLst>
          </p:cNvPr>
          <p:cNvSpPr>
            <a:spLocks noGrp="1"/>
          </p:cNvSpPr>
          <p:nvPr>
            <p:ph sz="quarter" idx="13"/>
          </p:nvPr>
        </p:nvSpPr>
        <p:spPr>
          <a:xfrm>
            <a:off x="5492151" y="2071196"/>
            <a:ext cx="6403100" cy="4508803"/>
          </a:xfrm>
        </p:spPr>
        <p:txBody>
          <a:bodyPr vert="horz" lIns="91440" tIns="45720" rIns="91440" bIns="45720" rtlCol="0" anchor="t">
            <a:noAutofit/>
          </a:bodyPr>
          <a:lstStyle/>
          <a:p>
            <a:pPr marL="0" indent="0" algn="ctr">
              <a:buNone/>
            </a:pPr>
            <a:endParaRPr lang="en-GB" sz="1800">
              <a:latin typeface="Arial"/>
              <a:cs typeface="Arial"/>
            </a:endParaRPr>
          </a:p>
          <a:p>
            <a:pPr marL="0" indent="0" algn="ctr">
              <a:buNone/>
            </a:pPr>
            <a:r>
              <a:rPr lang="en-GB">
                <a:latin typeface="Arial"/>
                <a:cs typeface="Arial"/>
              </a:rPr>
              <a:t>Enhanced technologies in communication means staff members, residents and family and friends are able to stay in touch frequently despite physical distance. An example of this would be emailing using Microsoft Word. This ensures that communication is confidential, up to date and shared on a need- to know basis.</a:t>
            </a:r>
            <a:endParaRPr lang="en-US">
              <a:latin typeface="Arial"/>
              <a:cs typeface="Arial"/>
            </a:endParaRPr>
          </a:p>
          <a:p>
            <a:pPr marL="0" indent="0" algn="ctr">
              <a:buNone/>
            </a:pPr>
            <a:r>
              <a:rPr lang="en-GB">
                <a:latin typeface="Arial"/>
                <a:cs typeface="Arial"/>
              </a:rPr>
              <a:t> Staff who will use Microsoft word can stay up to date , rather than having to rely on constantly checking  paperwork . Task reminders are also available on Microsoft such as smart scheduling, for medication checks , care reviews, automatic reminders and training. (Wardle, 2025).</a:t>
            </a:r>
            <a:endParaRPr lang="en-US">
              <a:latin typeface="Arial"/>
              <a:cs typeface="Arial"/>
            </a:endParaRPr>
          </a:p>
        </p:txBody>
      </p:sp>
    </p:spTree>
    <p:extLst>
      <p:ext uri="{BB962C8B-B14F-4D97-AF65-F5344CB8AC3E}">
        <p14:creationId xmlns:p14="http://schemas.microsoft.com/office/powerpoint/2010/main" val="56589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A0FE-6CB0-EF8C-B971-7C6983C82A09}"/>
              </a:ext>
            </a:extLst>
          </p:cNvPr>
          <p:cNvSpPr>
            <a:spLocks noGrp="1"/>
          </p:cNvSpPr>
          <p:nvPr>
            <p:ph type="title"/>
          </p:nvPr>
        </p:nvSpPr>
        <p:spPr>
          <a:xfrm>
            <a:off x="945356" y="1001715"/>
            <a:ext cx="4347850" cy="729225"/>
          </a:xfrm>
        </p:spPr>
        <p:txBody>
          <a:bodyPr anchor="t">
            <a:normAutofit/>
          </a:bodyPr>
          <a:lstStyle/>
          <a:p>
            <a:pPr algn="ctr"/>
            <a:r>
              <a:rPr lang="en-GB" sz="2000" u="none">
                <a:latin typeface="Arial"/>
                <a:cs typeface="Arial"/>
              </a:rPr>
              <a:t>Limitations of microsoft word</a:t>
            </a:r>
            <a:endParaRPr lang="en-US" sz="2000">
              <a:latin typeface="Arial"/>
              <a:cs typeface="Arial"/>
            </a:endParaRPr>
          </a:p>
        </p:txBody>
      </p:sp>
      <p:sp>
        <p:nvSpPr>
          <p:cNvPr id="3" name="Content Placeholder 2">
            <a:extLst>
              <a:ext uri="{FF2B5EF4-FFF2-40B4-BE49-F238E27FC236}">
                <a16:creationId xmlns:a16="http://schemas.microsoft.com/office/drawing/2014/main" id="{A89644D0-F77C-9EE0-6C13-C927D93A1092}"/>
              </a:ext>
            </a:extLst>
          </p:cNvPr>
          <p:cNvSpPr>
            <a:spLocks noGrp="1"/>
          </p:cNvSpPr>
          <p:nvPr>
            <p:ph sz="quarter" idx="13"/>
          </p:nvPr>
        </p:nvSpPr>
        <p:spPr>
          <a:xfrm>
            <a:off x="5721557" y="311602"/>
            <a:ext cx="6209053" cy="6307639"/>
          </a:xfrm>
        </p:spPr>
        <p:txBody>
          <a:bodyPr vert="horz" lIns="91440" tIns="45720" rIns="91440" bIns="45720" rtlCol="0" anchor="t">
            <a:noAutofit/>
          </a:bodyPr>
          <a:lstStyle/>
          <a:p>
            <a:pPr marL="0" indent="0">
              <a:buNone/>
            </a:pPr>
            <a:endParaRPr lang="en-GB" sz="1800">
              <a:latin typeface="Arial"/>
              <a:cs typeface="Arial"/>
            </a:endParaRPr>
          </a:p>
          <a:p>
            <a:pPr marL="0" indent="0">
              <a:buNone/>
            </a:pPr>
            <a:endParaRPr lang="en-GB" sz="1800">
              <a:latin typeface="Arial"/>
              <a:cs typeface="Arial"/>
            </a:endParaRPr>
          </a:p>
          <a:p>
            <a:pPr marL="0" indent="0">
              <a:buNone/>
            </a:pPr>
            <a:r>
              <a:rPr lang="en-GB" sz="1800">
                <a:latin typeface="Arial"/>
                <a:cs typeface="Arial"/>
              </a:rPr>
              <a:t>Microsoft word is a risk as important documents can be easily deleted/compromised making it a failure of poor security for the vulnerable residents  living at the care home.</a:t>
            </a:r>
            <a:endParaRPr lang="en-US" sz="1800">
              <a:latin typeface="Arial"/>
              <a:cs typeface="Arial"/>
            </a:endParaRPr>
          </a:p>
          <a:p>
            <a:pPr marL="0" indent="0">
              <a:buNone/>
            </a:pPr>
            <a:r>
              <a:rPr lang="en-GB" sz="1800">
                <a:latin typeface="Arial"/>
                <a:cs typeface="Arial"/>
              </a:rPr>
              <a:t>Having access to computer/devices is very limited as it's expensive to own a device, as well as pay a subscription to use Microsoft applications such as word.</a:t>
            </a:r>
            <a:endParaRPr lang="en-US" sz="1800">
              <a:latin typeface="Arial"/>
              <a:cs typeface="Arial"/>
            </a:endParaRPr>
          </a:p>
          <a:p>
            <a:pPr marL="0" indent="0">
              <a:buNone/>
            </a:pPr>
            <a:r>
              <a:rPr lang="en-GB" sz="1800">
                <a:latin typeface="Arial"/>
                <a:cs typeface="Arial"/>
              </a:rPr>
              <a:t>There are now systems which are up to date and running on a faster software so you can rely on better utilities for example, google documents which has better functionalities.</a:t>
            </a:r>
            <a:endParaRPr lang="en-US" sz="1800">
              <a:latin typeface="Arial"/>
              <a:cs typeface="Arial"/>
            </a:endParaRPr>
          </a:p>
          <a:p>
            <a:pPr marL="0" indent="0">
              <a:buNone/>
            </a:pPr>
            <a:r>
              <a:rPr lang="en-GB" sz="1800">
                <a:latin typeface="Arial"/>
                <a:cs typeface="Arial"/>
              </a:rPr>
              <a:t>Not every individual is digitally literate and can find applications such as Microsoft word complicated and overwhelming. </a:t>
            </a:r>
          </a:p>
          <a:p>
            <a:pPr marL="0" indent="0">
              <a:buNone/>
            </a:pPr>
            <a:r>
              <a:rPr lang="en-GB" sz="1800">
                <a:latin typeface="Arial"/>
                <a:cs typeface="Arial"/>
              </a:rPr>
              <a:t>The NHS has a duty of care under (data protection act) to ensure valid data is secured confidential and sensitive data including Microsoft word. (NHS, 2024).</a:t>
            </a:r>
          </a:p>
          <a:p>
            <a:endParaRPr lang="en-GB" sz="1700"/>
          </a:p>
          <a:p>
            <a:endParaRPr lang="en-GB" sz="1700"/>
          </a:p>
        </p:txBody>
      </p:sp>
      <p:pic>
        <p:nvPicPr>
          <p:cNvPr id="4" name="Picture 3" descr="A word cloud of text&#10;&#10;AI-generated content may be incorrect.">
            <a:extLst>
              <a:ext uri="{FF2B5EF4-FFF2-40B4-BE49-F238E27FC236}">
                <a16:creationId xmlns:a16="http://schemas.microsoft.com/office/drawing/2014/main" id="{1C32842A-EA04-8357-4559-DE1A33B9BD5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3118" y="1826163"/>
            <a:ext cx="4513539" cy="3335071"/>
          </a:xfrm>
          <a:prstGeom prst="rect">
            <a:avLst/>
          </a:prstGeom>
        </p:spPr>
      </p:pic>
      <p:sp>
        <p:nvSpPr>
          <p:cNvPr id="5" name="TextBox 4">
            <a:extLst>
              <a:ext uri="{FF2B5EF4-FFF2-40B4-BE49-F238E27FC236}">
                <a16:creationId xmlns:a16="http://schemas.microsoft.com/office/drawing/2014/main" id="{8EEBBD2F-85E5-95E3-426E-D8AEFA4A4E92}"/>
              </a:ext>
            </a:extLst>
          </p:cNvPr>
          <p:cNvSpPr txBox="1"/>
          <p:nvPr/>
        </p:nvSpPr>
        <p:spPr>
          <a:xfrm>
            <a:off x="862642" y="5190227"/>
            <a:ext cx="3048001" cy="288745"/>
          </a:xfrm>
          <a:prstGeom prst="rect">
            <a:avLst/>
          </a:prstGeom>
        </p:spPr>
        <p:txBody>
          <a:bodyPr lIns="91440" tIns="45720" rIns="91440" bIns="45720" anchor="t">
            <a:normAutofit fontScale="85000" lnSpcReduction="20000"/>
          </a:bodyPr>
          <a:lstStyle/>
          <a:p>
            <a:r>
              <a:rPr lang="en-US"/>
              <a:t>(Bing, n.d.)</a:t>
            </a:r>
          </a:p>
        </p:txBody>
      </p:sp>
    </p:spTree>
    <p:extLst>
      <p:ext uri="{BB962C8B-B14F-4D97-AF65-F5344CB8AC3E}">
        <p14:creationId xmlns:p14="http://schemas.microsoft.com/office/powerpoint/2010/main" val="414483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184EDF-D5EF-9DEE-CA5C-5FB227DD0C1F}"/>
              </a:ext>
            </a:extLst>
          </p:cNvPr>
          <p:cNvPicPr>
            <a:picLocks noChangeAspect="1"/>
          </p:cNvPicPr>
          <p:nvPr/>
        </p:nvPicPr>
        <p:blipFill>
          <a:blip r:embed="rId2"/>
          <a:stretch>
            <a:fillRect/>
          </a:stretch>
        </p:blipFill>
        <p:spPr>
          <a:xfrm>
            <a:off x="253910" y="3591487"/>
            <a:ext cx="3019425" cy="2505075"/>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1B2CB0D4-6BFD-CAE8-06CD-F5B8B8AD9D67}"/>
              </a:ext>
            </a:extLst>
          </p:cNvPr>
          <p:cNvPicPr>
            <a:picLocks noChangeAspect="1"/>
          </p:cNvPicPr>
          <p:nvPr/>
        </p:nvPicPr>
        <p:blipFill>
          <a:blip r:embed="rId3"/>
          <a:stretch>
            <a:fillRect/>
          </a:stretch>
        </p:blipFill>
        <p:spPr>
          <a:xfrm>
            <a:off x="261888" y="269726"/>
            <a:ext cx="3038475" cy="2781300"/>
          </a:xfrm>
          <a:prstGeom prst="rect">
            <a:avLst/>
          </a:prstGeom>
        </p:spPr>
      </p:pic>
      <p:sp>
        <p:nvSpPr>
          <p:cNvPr id="6" name="TextBox 5">
            <a:extLst>
              <a:ext uri="{FF2B5EF4-FFF2-40B4-BE49-F238E27FC236}">
                <a16:creationId xmlns:a16="http://schemas.microsoft.com/office/drawing/2014/main" id="{4A001475-4481-03E6-B0FC-ED16F5A1C77F}"/>
              </a:ext>
            </a:extLst>
          </p:cNvPr>
          <p:cNvSpPr txBox="1"/>
          <p:nvPr/>
        </p:nvSpPr>
        <p:spPr>
          <a:xfrm>
            <a:off x="260959" y="3136222"/>
            <a:ext cx="2743200"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latin typeface="Neue Haas Grotesk Text Pro"/>
                <a:cs typeface="Segoe UI"/>
              </a:rPr>
              <a:t>(Bing, n.d.)</a:t>
            </a:r>
          </a:p>
        </p:txBody>
      </p:sp>
      <p:sp>
        <p:nvSpPr>
          <p:cNvPr id="7" name="TextBox 6">
            <a:extLst>
              <a:ext uri="{FF2B5EF4-FFF2-40B4-BE49-F238E27FC236}">
                <a16:creationId xmlns:a16="http://schemas.microsoft.com/office/drawing/2014/main" id="{215BB0A6-FEC0-70C7-4B34-A4495B0CA3E2}"/>
              </a:ext>
            </a:extLst>
          </p:cNvPr>
          <p:cNvSpPr txBox="1"/>
          <p:nvPr/>
        </p:nvSpPr>
        <p:spPr>
          <a:xfrm>
            <a:off x="248041" y="625756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(Bing, n.d.)</a:t>
            </a:r>
          </a:p>
        </p:txBody>
      </p:sp>
      <p:sp>
        <p:nvSpPr>
          <p:cNvPr id="9" name="TextBox 8">
            <a:extLst>
              <a:ext uri="{FF2B5EF4-FFF2-40B4-BE49-F238E27FC236}">
                <a16:creationId xmlns:a16="http://schemas.microsoft.com/office/drawing/2014/main" id="{F202BAD0-B24A-4636-457A-021A97C6943F}"/>
              </a:ext>
            </a:extLst>
          </p:cNvPr>
          <p:cNvSpPr txBox="1"/>
          <p:nvPr/>
        </p:nvSpPr>
        <p:spPr>
          <a:xfrm>
            <a:off x="3918227" y="417443"/>
            <a:ext cx="790112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atin typeface="Arial"/>
                <a:cs typeface="Segoe UI"/>
              </a:rPr>
              <a:t>Advantages of using Outlook at Sunrise Residential care home</a:t>
            </a:r>
            <a:endParaRPr lang="en-GB"/>
          </a:p>
        </p:txBody>
      </p:sp>
      <p:sp>
        <p:nvSpPr>
          <p:cNvPr id="11" name="TextBox 10">
            <a:extLst>
              <a:ext uri="{FF2B5EF4-FFF2-40B4-BE49-F238E27FC236}">
                <a16:creationId xmlns:a16="http://schemas.microsoft.com/office/drawing/2014/main" id="{8F5ED3BB-497E-50B8-3DC2-2F7C6280B27D}"/>
              </a:ext>
            </a:extLst>
          </p:cNvPr>
          <p:cNvSpPr txBox="1"/>
          <p:nvPr/>
        </p:nvSpPr>
        <p:spPr>
          <a:xfrm>
            <a:off x="3679646" y="2050629"/>
            <a:ext cx="8131374" cy="4538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Outlook is a great tool for scheduling meetings. This outlook tool is crucial for modern enhancement to reliably manage the many accounts and appointments of their service users and staff rotas, visitor logs, doctor's appointments, and medications. </a:t>
            </a:r>
            <a:endParaRPr lang="en-US">
              <a:latin typeface="Arial"/>
              <a:cs typeface="Arial"/>
            </a:endParaRPr>
          </a:p>
          <a:p>
            <a:r>
              <a:rPr lang="en-US">
                <a:latin typeface="Arial"/>
                <a:cs typeface="Segoe UI"/>
              </a:rPr>
              <a:t>​</a:t>
            </a:r>
            <a:endParaRPr lang="en-US">
              <a:latin typeface="Arial"/>
              <a:cs typeface="Arial"/>
            </a:endParaRPr>
          </a:p>
          <a:p>
            <a:r>
              <a:rPr lang="en-GB">
                <a:latin typeface="Arial"/>
                <a:cs typeface="Segoe UI"/>
              </a:rPr>
              <a:t>Outlook is necessary to productively produce emails, and manage your calendar </a:t>
            </a:r>
            <a:r>
              <a:rPr lang="en-US">
                <a:latin typeface="Arial"/>
                <a:cs typeface="Segoe UI"/>
              </a:rPr>
              <a:t>schedule,  accessed all in the same place.  </a:t>
            </a:r>
          </a:p>
          <a:p>
            <a:r>
              <a:rPr lang="en-GB">
                <a:latin typeface="Arial"/>
                <a:cs typeface="Segoe UI"/>
              </a:rPr>
              <a:t>​</a:t>
            </a:r>
            <a:endParaRPr lang="en-GB">
              <a:latin typeface="Arial"/>
              <a:cs typeface="Arial"/>
            </a:endParaRPr>
          </a:p>
          <a:p>
            <a:r>
              <a:rPr lang="en-GB">
                <a:latin typeface="Arial"/>
                <a:cs typeface="Segoe UI"/>
              </a:rPr>
              <a:t>Unlike written notes a digital calendar has reminders, alarms and the ability to be shared with colleagues and peers creating a sharable online calendar app.</a:t>
            </a:r>
            <a:r>
              <a:rPr lang="en-US">
                <a:latin typeface="Arial"/>
                <a:cs typeface="Segoe UI"/>
              </a:rPr>
              <a:t>​</a:t>
            </a:r>
          </a:p>
          <a:p>
            <a:r>
              <a:rPr lang="en-GB">
                <a:latin typeface="Arial"/>
                <a:cs typeface="Segoe UI"/>
              </a:rPr>
              <a:t>Online calendars are powerful collaboration tools and make it easier to coordinate activities with others, for both your work and personal life. </a:t>
            </a:r>
          </a:p>
          <a:p>
            <a:endParaRPr lang="en-GB">
              <a:latin typeface="Arial"/>
              <a:cs typeface="Segoe UI"/>
            </a:endParaRPr>
          </a:p>
          <a:p>
            <a:r>
              <a:rPr lang="en-GB">
                <a:latin typeface="Arial"/>
                <a:cs typeface="Segoe UI"/>
              </a:rPr>
              <a:t>This collaborative aspect enhances communication and ensures that everyone involved is on the same page, fostering a more efficient and synchronized approach to shared responsibilities. (Microsoft, 2025)</a:t>
            </a:r>
            <a:endParaRPr lang="en-GB"/>
          </a:p>
        </p:txBody>
      </p:sp>
    </p:spTree>
    <p:extLst>
      <p:ext uri="{BB962C8B-B14F-4D97-AF65-F5344CB8AC3E}">
        <p14:creationId xmlns:p14="http://schemas.microsoft.com/office/powerpoint/2010/main" val="340853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5B29-4E45-6F70-804F-B315516D26F4}"/>
              </a:ext>
            </a:extLst>
          </p:cNvPr>
          <p:cNvSpPr>
            <a:spLocks noGrp="1"/>
          </p:cNvSpPr>
          <p:nvPr>
            <p:ph type="title"/>
          </p:nvPr>
        </p:nvSpPr>
        <p:spPr>
          <a:xfrm>
            <a:off x="6843095" y="594992"/>
            <a:ext cx="4714869" cy="1112153"/>
          </a:xfrm>
        </p:spPr>
        <p:txBody>
          <a:bodyPr anchor="b">
            <a:normAutofit/>
          </a:bodyPr>
          <a:lstStyle/>
          <a:p>
            <a:pPr algn="ctr"/>
            <a:r>
              <a:rPr lang="en-GB" sz="2400" u="none">
                <a:latin typeface="Arial"/>
                <a:cs typeface="Arial"/>
              </a:rPr>
              <a:t>Disadvantages Of Outlook in Sunrise Care Home</a:t>
            </a:r>
            <a:endParaRPr lang="en-US" sz="2400">
              <a:latin typeface="Arial"/>
              <a:cs typeface="Arial"/>
            </a:endParaRPr>
          </a:p>
        </p:txBody>
      </p:sp>
      <p:pic>
        <p:nvPicPr>
          <p:cNvPr id="3" name="Picture 2" descr="Nurse Advising Senior Woman On Medication At Home | Nurse Ad… | Flickr">
            <a:extLst>
              <a:ext uri="{FF2B5EF4-FFF2-40B4-BE49-F238E27FC236}">
                <a16:creationId xmlns:a16="http://schemas.microsoft.com/office/drawing/2014/main" id="{9632EB4B-B24C-2712-AA5E-F1D0CEAAD7FB}"/>
              </a:ext>
            </a:extLst>
          </p:cNvPr>
          <p:cNvPicPr>
            <a:picLocks noChangeAspect="1"/>
          </p:cNvPicPr>
          <p:nvPr/>
        </p:nvPicPr>
        <p:blipFill>
          <a:blip r:embed="rId2"/>
          <a:srcRect l="20936" r="11592"/>
          <a:stretch>
            <a:fillRect/>
          </a:stretch>
        </p:blipFill>
        <p:spPr>
          <a:xfrm>
            <a:off x="634029" y="630936"/>
            <a:ext cx="5652469" cy="5592063"/>
          </a:xfrm>
          <a:prstGeom prst="rect">
            <a:avLst/>
          </a:prstGeom>
          <a:noFill/>
        </p:spPr>
      </p:pic>
      <p:sp>
        <p:nvSpPr>
          <p:cNvPr id="4" name="Content Placeholder 3">
            <a:extLst>
              <a:ext uri="{FF2B5EF4-FFF2-40B4-BE49-F238E27FC236}">
                <a16:creationId xmlns:a16="http://schemas.microsoft.com/office/drawing/2014/main" id="{CD6EDC57-B250-944C-B430-81AE4BA04288}"/>
              </a:ext>
            </a:extLst>
          </p:cNvPr>
          <p:cNvSpPr>
            <a:spLocks noGrp="1"/>
          </p:cNvSpPr>
          <p:nvPr>
            <p:ph sz="quarter" idx="14"/>
          </p:nvPr>
        </p:nvSpPr>
        <p:spPr>
          <a:xfrm>
            <a:off x="6846644" y="2179888"/>
            <a:ext cx="4711320" cy="4230016"/>
          </a:xfrm>
        </p:spPr>
        <p:txBody>
          <a:bodyPr vert="horz" lIns="91440" tIns="45720" rIns="91440" bIns="45720" rtlCol="0" anchor="t">
            <a:noAutofit/>
          </a:bodyPr>
          <a:lstStyle/>
          <a:p>
            <a:pPr marL="0" indent="0">
              <a:buNone/>
            </a:pPr>
            <a:r>
              <a:rPr lang="en-GB" sz="1800">
                <a:latin typeface="Arial"/>
                <a:cs typeface="Arial"/>
              </a:rPr>
              <a:t>Slow performance can cause a delay in care for patients.</a:t>
            </a:r>
            <a:endParaRPr lang="en-US" sz="1800">
              <a:latin typeface="Arial"/>
              <a:cs typeface="Arial"/>
            </a:endParaRPr>
          </a:p>
          <a:p>
            <a:pPr marL="0" indent="0">
              <a:buNone/>
            </a:pPr>
            <a:r>
              <a:rPr lang="en-GB" sz="1800">
                <a:latin typeface="Arial"/>
                <a:cs typeface="Arial"/>
              </a:rPr>
              <a:t>Susceptible to crashes and connection issues which can be detrimental to the health of patients for things such as medications.</a:t>
            </a:r>
            <a:endParaRPr lang="en-US" sz="1800">
              <a:latin typeface="Arial"/>
              <a:cs typeface="Arial"/>
            </a:endParaRPr>
          </a:p>
          <a:p>
            <a:pPr marL="0" indent="0">
              <a:buNone/>
            </a:pPr>
            <a:r>
              <a:rPr lang="en-GB" sz="1800">
                <a:latin typeface="Arial"/>
                <a:cs typeface="Arial"/>
              </a:rPr>
              <a:t>Many people are IT illiterate or unfamiliar with Outlooks complexities &amp; will require in depth training for staff.</a:t>
            </a:r>
            <a:endParaRPr lang="en-US" sz="1800">
              <a:latin typeface="Arial"/>
              <a:cs typeface="Arial"/>
            </a:endParaRPr>
          </a:p>
          <a:p>
            <a:pPr marL="0" indent="0">
              <a:buNone/>
            </a:pPr>
            <a:r>
              <a:rPr lang="en-GB" sz="1800">
                <a:latin typeface="Arial"/>
                <a:cs typeface="Arial"/>
              </a:rPr>
              <a:t>Security vulnerabilities &amp; risk of confidentiality breaches.</a:t>
            </a:r>
            <a:endParaRPr lang="en-US" sz="1800">
              <a:latin typeface="Arial"/>
              <a:cs typeface="Arial"/>
            </a:endParaRPr>
          </a:p>
          <a:p>
            <a:pPr marL="0" indent="0">
              <a:buNone/>
            </a:pPr>
            <a:r>
              <a:rPr lang="en-GB" sz="1800">
                <a:latin typeface="Arial"/>
                <a:cs typeface="Arial"/>
              </a:rPr>
              <a:t>Subscription Costs may be unaffordable for staff, service users and relatives. (</a:t>
            </a:r>
            <a:r>
              <a:rPr lang="en-GB" sz="1800" err="1">
                <a:latin typeface="Arial"/>
                <a:cs typeface="Arial"/>
              </a:rPr>
              <a:t>Pubmed</a:t>
            </a:r>
            <a:r>
              <a:rPr lang="en-GB" sz="1800">
                <a:latin typeface="Arial"/>
                <a:cs typeface="Arial"/>
              </a:rPr>
              <a:t> Central, 2022)</a:t>
            </a:r>
            <a:endParaRPr lang="en-US" sz="1800">
              <a:latin typeface="Arial"/>
              <a:cs typeface="Arial"/>
            </a:endParaRPr>
          </a:p>
        </p:txBody>
      </p:sp>
    </p:spTree>
    <p:extLst>
      <p:ext uri="{BB962C8B-B14F-4D97-AF65-F5344CB8AC3E}">
        <p14:creationId xmlns:p14="http://schemas.microsoft.com/office/powerpoint/2010/main" val="191089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600A-7AED-9D45-5FE4-860D742E54CF}"/>
              </a:ext>
            </a:extLst>
          </p:cNvPr>
          <p:cNvSpPr>
            <a:spLocks noGrp="1"/>
          </p:cNvSpPr>
          <p:nvPr>
            <p:ph type="title"/>
          </p:nvPr>
        </p:nvSpPr>
        <p:spPr>
          <a:xfrm>
            <a:off x="964707" y="613525"/>
            <a:ext cx="6587506" cy="1112519"/>
          </a:xfrm>
        </p:spPr>
        <p:txBody>
          <a:bodyPr anchor="t">
            <a:normAutofit/>
          </a:bodyPr>
          <a:lstStyle/>
          <a:p>
            <a:pPr algn="ctr"/>
            <a:r>
              <a:rPr lang="en-US" sz="3300" u="none"/>
              <a:t>DISAVANTAGEDS CONTINUED..</a:t>
            </a:r>
            <a:endParaRPr lang="en-US"/>
          </a:p>
        </p:txBody>
      </p:sp>
      <p:sp>
        <p:nvSpPr>
          <p:cNvPr id="3" name="Content Placeholder 2">
            <a:extLst>
              <a:ext uri="{FF2B5EF4-FFF2-40B4-BE49-F238E27FC236}">
                <a16:creationId xmlns:a16="http://schemas.microsoft.com/office/drawing/2014/main" id="{57A1A7A5-E778-2D4C-F267-5997FB36DF43}"/>
              </a:ext>
            </a:extLst>
          </p:cNvPr>
          <p:cNvSpPr>
            <a:spLocks noGrp="1"/>
          </p:cNvSpPr>
          <p:nvPr>
            <p:ph sz="quarter" idx="14"/>
          </p:nvPr>
        </p:nvSpPr>
        <p:spPr>
          <a:xfrm>
            <a:off x="475878" y="1388178"/>
            <a:ext cx="6911751" cy="5467424"/>
          </a:xfrm>
        </p:spPr>
        <p:txBody>
          <a:bodyPr vert="horz" lIns="91440" tIns="45720" rIns="91440" bIns="45720" rtlCol="0" anchor="t">
            <a:noAutofit/>
          </a:bodyPr>
          <a:lstStyle/>
          <a:p>
            <a:pPr marL="0" indent="0" algn="ctr">
              <a:spcBef>
                <a:spcPct val="0"/>
              </a:spcBef>
              <a:spcAft>
                <a:spcPts val="600"/>
              </a:spcAft>
              <a:buNone/>
            </a:pPr>
            <a:r>
              <a:rPr lang="en-GB" sz="1600" b="1">
                <a:latin typeface="Arial"/>
                <a:cs typeface="Arial"/>
              </a:rPr>
              <a:t>Components of technostress</a:t>
            </a:r>
            <a:br>
              <a:rPr lang="en-GB" sz="1600" b="1">
                <a:latin typeface="Arial"/>
              </a:rPr>
            </a:br>
            <a:endParaRPr lang="en-GB" sz="1600" b="1" cap="all">
              <a:latin typeface="Arial"/>
              <a:cs typeface="Arial"/>
            </a:endParaRPr>
          </a:p>
          <a:p>
            <a:pPr marL="0" indent="0" algn="ctr">
              <a:spcBef>
                <a:spcPct val="0"/>
              </a:spcBef>
              <a:spcAft>
                <a:spcPts val="600"/>
              </a:spcAft>
              <a:buNone/>
            </a:pPr>
            <a:r>
              <a:rPr lang="en-GB" sz="1600">
                <a:latin typeface="Arial"/>
                <a:cs typeface="Arial"/>
              </a:rPr>
              <a:t>Techno-invasion (employees can be reached anytime).</a:t>
            </a:r>
            <a:br>
              <a:rPr lang="en-GB" sz="1600">
                <a:latin typeface="Arial"/>
              </a:rPr>
            </a:br>
            <a:br>
              <a:rPr lang="en-GB" sz="1600">
                <a:latin typeface="Arial"/>
              </a:rPr>
            </a:br>
            <a:r>
              <a:rPr lang="en-GB" sz="1600">
                <a:latin typeface="Arial"/>
                <a:cs typeface="Arial"/>
              </a:rPr>
              <a:t> Techno-overload (technology forces users to work faster and longer).</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Techno-complexity (users feel inadequate regarding their competences).</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Techno-uncertainty (ongoing changes lead to uncertainty and constant learning).</a:t>
            </a:r>
            <a:br>
              <a:rPr lang="en-GB" sz="1600">
                <a:latin typeface="Arial"/>
              </a:rPr>
            </a:br>
            <a:endParaRPr lang="en-GB" sz="1600">
              <a:latin typeface="Arial"/>
              <a:cs typeface="Arial"/>
            </a:endParaRPr>
          </a:p>
          <a:p>
            <a:pPr marL="0" indent="0" algn="ctr">
              <a:spcBef>
                <a:spcPct val="0"/>
              </a:spcBef>
              <a:spcAft>
                <a:spcPts val="600"/>
              </a:spcAft>
              <a:buNone/>
            </a:pPr>
            <a:r>
              <a:rPr lang="en-GB" sz="1600">
                <a:latin typeface="Arial"/>
                <a:cs typeface="Arial"/>
              </a:rPr>
              <a:t> Techno-insecurity (feeling threatened about losing one's job because of automation).</a:t>
            </a:r>
            <a:br>
              <a:rPr lang="en-GB" sz="1600">
                <a:latin typeface="Arial"/>
              </a:rPr>
            </a:br>
            <a:endParaRPr lang="en-GB" sz="1600" cap="all">
              <a:latin typeface="Arial"/>
              <a:cs typeface="Arial"/>
            </a:endParaRPr>
          </a:p>
          <a:p>
            <a:pPr marL="0" indent="0" algn="ctr">
              <a:spcBef>
                <a:spcPct val="0"/>
              </a:spcBef>
              <a:spcAft>
                <a:spcPts val="600"/>
              </a:spcAft>
              <a:buNone/>
            </a:pPr>
            <a:r>
              <a:rPr lang="en-GB" sz="1600">
                <a:latin typeface="Arial"/>
                <a:cs typeface="Arial"/>
              </a:rPr>
              <a:t> Techno-unreliability (unreliability of technology used).</a:t>
            </a:r>
          </a:p>
          <a:p>
            <a:pPr marL="0" indent="0" algn="ctr">
              <a:spcBef>
                <a:spcPct val="0"/>
              </a:spcBef>
              <a:spcAft>
                <a:spcPts val="600"/>
              </a:spcAft>
              <a:buNone/>
            </a:pPr>
            <a:r>
              <a:rPr lang="en-GB" sz="1600">
                <a:latin typeface="Arial"/>
                <a:cs typeface="Arial"/>
              </a:rPr>
              <a:t>(Golz,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br>
              <a:rPr lang="en-GB" sz="1600">
                <a:latin typeface="Arial"/>
              </a:rPr>
            </a:br>
            <a:br>
              <a:rPr lang="en-GB" sz="1600">
                <a:latin typeface="Arial"/>
              </a:rPr>
            </a:br>
            <a:r>
              <a:rPr lang="en-GB" sz="1600">
                <a:latin typeface="Arial"/>
                <a:cs typeface="Arial"/>
              </a:rPr>
              <a:t>emails, along with other computer-based technologies, contribute to ‘technostress’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 This has been defined as ‘a modern disease of adaptation caused by an inability to cope with the new computer technologies in a healthy manner’ (Brod, 1984, cited in Golz, </a:t>
            </a:r>
            <a:r>
              <a:rPr lang="en-GB" sz="1600">
                <a:latin typeface="Arial"/>
                <a:cs typeface="Arial"/>
                <a:hlinkClick r:id="rId2">
                  <a:extLst>
                    <a:ext uri="{A12FA001-AC4F-418D-AE19-62706E023703}">
                      <ahyp:hlinkClr xmlns:ahyp="http://schemas.microsoft.com/office/drawing/2018/hyperlinkcolor" val="tx"/>
                    </a:ext>
                  </a:extLst>
                </a:hlinkClick>
              </a:rPr>
              <a:t>2021</a:t>
            </a:r>
            <a:r>
              <a:rPr lang="en-GB" sz="1600">
                <a:latin typeface="Arial"/>
                <a:cs typeface="Arial"/>
              </a:rPr>
              <a:t>)</a:t>
            </a:r>
          </a:p>
        </p:txBody>
      </p:sp>
      <p:pic>
        <p:nvPicPr>
          <p:cNvPr id="5" name="Picture 4" descr="A person and person looking at a computer&#10;&#10;AI-generated content may be incorrect.">
            <a:extLst>
              <a:ext uri="{FF2B5EF4-FFF2-40B4-BE49-F238E27FC236}">
                <a16:creationId xmlns:a16="http://schemas.microsoft.com/office/drawing/2014/main" id="{BA9ADBBD-450E-3562-1F72-B943B20A391A}"/>
              </a:ext>
            </a:extLst>
          </p:cNvPr>
          <p:cNvPicPr>
            <a:picLocks noChangeAspect="1"/>
          </p:cNvPicPr>
          <p:nvPr/>
        </p:nvPicPr>
        <p:blipFill>
          <a:blip r:embed="rId3">
            <a:extLst>
              <a:ext uri="{837473B0-CC2E-450A-ABE3-18F120FF3D39}">
                <a1611:picAttrSrcUrl xmlns:a1611="http://schemas.microsoft.com/office/drawing/2016/11/main" r:id="rId4"/>
              </a:ext>
            </a:extLst>
          </a:blip>
          <a:srcRect l="39265" r="27766"/>
          <a:stretch>
            <a:fillRect/>
          </a:stretch>
        </p:blipFill>
        <p:spPr>
          <a:xfrm>
            <a:off x="8172454" y="10"/>
            <a:ext cx="4019545" cy="6857990"/>
          </a:xfrm>
          <a:prstGeom prst="rect">
            <a:avLst/>
          </a:prstGeom>
          <a:noFill/>
        </p:spPr>
      </p:pic>
      <p:sp>
        <p:nvSpPr>
          <p:cNvPr id="4" name="TextBox 3">
            <a:extLst>
              <a:ext uri="{FF2B5EF4-FFF2-40B4-BE49-F238E27FC236}">
                <a16:creationId xmlns:a16="http://schemas.microsoft.com/office/drawing/2014/main" id="{8E32635D-7660-200D-DEA2-824115A80ABF}"/>
              </a:ext>
            </a:extLst>
          </p:cNvPr>
          <p:cNvSpPr txBox="1"/>
          <p:nvPr/>
        </p:nvSpPr>
        <p:spPr>
          <a:xfrm>
            <a:off x="8465156" y="6344315"/>
            <a:ext cx="189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(Bing, 2025)</a:t>
            </a:r>
            <a:endParaRPr lang="en-US">
              <a:solidFill>
                <a:schemeClr val="bg1"/>
              </a:solidFill>
            </a:endParaRPr>
          </a:p>
        </p:txBody>
      </p:sp>
    </p:spTree>
    <p:extLst>
      <p:ext uri="{BB962C8B-B14F-4D97-AF65-F5344CB8AC3E}">
        <p14:creationId xmlns:p14="http://schemas.microsoft.com/office/powerpoint/2010/main" val="404478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CE599FE-BF7C-7241-C717-E82DEB6A2522}"/>
              </a:ext>
            </a:extLst>
          </p:cNvPr>
          <p:cNvSpPr>
            <a:spLocks noGrp="1"/>
          </p:cNvSpPr>
          <p:nvPr>
            <p:ph type="title"/>
          </p:nvPr>
        </p:nvSpPr>
        <p:spPr>
          <a:xfrm>
            <a:off x="634029" y="1001714"/>
            <a:ext cx="10923935" cy="1494476"/>
          </a:xfrm>
        </p:spPr>
        <p:txBody>
          <a:bodyPr/>
          <a:lstStyle/>
          <a:p>
            <a:pPr algn="ctr"/>
            <a:r>
              <a:rPr lang="en-US" sz="3200" u="none">
                <a:latin typeface="Arial"/>
                <a:cs typeface="Arial"/>
              </a:rPr>
              <a:t>The importance of digital literacy in the care home</a:t>
            </a:r>
            <a:endParaRPr lang="en-US"/>
          </a:p>
        </p:txBody>
      </p:sp>
      <p:graphicFrame>
        <p:nvGraphicFramePr>
          <p:cNvPr id="6" name="Content Placeholder 2">
            <a:extLst>
              <a:ext uri="{FF2B5EF4-FFF2-40B4-BE49-F238E27FC236}">
                <a16:creationId xmlns:a16="http://schemas.microsoft.com/office/drawing/2014/main" id="{503F5BAD-C1AC-4395-D6C8-FAFF28ED3DA4}"/>
              </a:ext>
            </a:extLst>
          </p:cNvPr>
          <p:cNvGraphicFramePr>
            <a:graphicFrameLocks noGrp="1"/>
          </p:cNvGraphicFramePr>
          <p:nvPr>
            <p:extLst>
              <p:ext uri="{D42A27DB-BD31-4B8C-83A1-F6EECF244321}">
                <p14:modId xmlns:p14="http://schemas.microsoft.com/office/powerpoint/2010/main" val="1583365860"/>
              </p:ext>
            </p:extLst>
          </p:nvPr>
        </p:nvGraphicFramePr>
        <p:xfrm>
          <a:off x="634029" y="2230209"/>
          <a:ext cx="10923935" cy="3992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86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2243-1C68-F167-A7F4-D10FCB3023FA}"/>
              </a:ext>
            </a:extLst>
          </p:cNvPr>
          <p:cNvSpPr>
            <a:spLocks noGrp="1"/>
          </p:cNvSpPr>
          <p:nvPr>
            <p:ph type="title"/>
          </p:nvPr>
        </p:nvSpPr>
        <p:spPr>
          <a:xfrm>
            <a:off x="625562" y="294144"/>
            <a:ext cx="4336965" cy="5541326"/>
          </a:xfrm>
        </p:spPr>
        <p:txBody>
          <a:bodyPr>
            <a:normAutofit/>
          </a:bodyPr>
          <a:lstStyle/>
          <a:p>
            <a:pPr>
              <a:lnSpc>
                <a:spcPct val="110000"/>
              </a:lnSpc>
              <a:spcBef>
                <a:spcPts val="1000"/>
              </a:spcBef>
            </a:pPr>
            <a:r>
              <a:rPr lang="en-US" sz="3600" u="none">
                <a:latin typeface="Univers Condensed"/>
                <a:ea typeface="+mn-ea"/>
                <a:cs typeface="+mn-cs"/>
              </a:rPr>
              <a:t>Impact of limited digital literacy skills</a:t>
            </a:r>
            <a:endParaRPr lang="en-US" sz="3600">
              <a:latin typeface="Calisto MT"/>
              <a:ea typeface="+mn-ea"/>
              <a:cs typeface="+mn-cs"/>
            </a:endParaRPr>
          </a:p>
        </p:txBody>
      </p:sp>
      <p:sp>
        <p:nvSpPr>
          <p:cNvPr id="3" name="Content Placeholder 2">
            <a:extLst>
              <a:ext uri="{FF2B5EF4-FFF2-40B4-BE49-F238E27FC236}">
                <a16:creationId xmlns:a16="http://schemas.microsoft.com/office/drawing/2014/main" id="{FE695629-81F8-C778-C61A-6AC2287E3E4C}"/>
              </a:ext>
            </a:extLst>
          </p:cNvPr>
          <p:cNvSpPr>
            <a:spLocks noGrp="1"/>
          </p:cNvSpPr>
          <p:nvPr>
            <p:ph sz="quarter" idx="13"/>
          </p:nvPr>
        </p:nvSpPr>
        <p:spPr>
          <a:xfrm>
            <a:off x="5348911" y="1970543"/>
            <a:ext cx="6209053" cy="3875813"/>
          </a:xfrm>
        </p:spPr>
        <p:txBody>
          <a:bodyPr vert="horz" lIns="91440" tIns="45720" rIns="91440" bIns="45720" rtlCol="0" anchor="t">
            <a:normAutofit/>
          </a:bodyPr>
          <a:lstStyle/>
          <a:p>
            <a:pPr marL="0" indent="0">
              <a:lnSpc>
                <a:spcPct val="110000"/>
              </a:lnSpc>
              <a:buNone/>
            </a:pPr>
            <a:r>
              <a:rPr lang="en-US" sz="2400">
                <a:latin typeface="Arial"/>
                <a:cs typeface="Arial"/>
              </a:rPr>
              <a:t>Digital literacy = confidently using technology for tasks, includes:</a:t>
            </a:r>
            <a:endParaRPr lang="en-US">
              <a:latin typeface="Arial"/>
              <a:cs typeface="Arial"/>
            </a:endParaRPr>
          </a:p>
          <a:p>
            <a:pPr marL="0" indent="0">
              <a:lnSpc>
                <a:spcPct val="110000"/>
              </a:lnSpc>
              <a:buNone/>
            </a:pPr>
            <a:r>
              <a:rPr lang="en-US" sz="2400">
                <a:latin typeface="Arial"/>
                <a:cs typeface="Arial"/>
              </a:rPr>
              <a:t>Using Microsoft Word/Excel </a:t>
            </a:r>
            <a:endParaRPr lang="en-US">
              <a:latin typeface="Arial"/>
              <a:cs typeface="Arial"/>
            </a:endParaRPr>
          </a:p>
          <a:p>
            <a:pPr marL="0" indent="0">
              <a:lnSpc>
                <a:spcPct val="110000"/>
              </a:lnSpc>
              <a:buNone/>
            </a:pPr>
            <a:r>
              <a:rPr lang="en-US" sz="2400">
                <a:latin typeface="Arial"/>
                <a:cs typeface="Arial"/>
              </a:rPr>
              <a:t>Communicating online</a:t>
            </a:r>
          </a:p>
          <a:p>
            <a:pPr marL="0" indent="0">
              <a:lnSpc>
                <a:spcPct val="110000"/>
              </a:lnSpc>
              <a:buNone/>
            </a:pPr>
            <a:r>
              <a:rPr lang="en-US" sz="2400">
                <a:latin typeface="Arial"/>
                <a:cs typeface="Arial"/>
              </a:rPr>
              <a:t>Finding, evaluating, sharing, and creating content</a:t>
            </a:r>
          </a:p>
          <a:p>
            <a:pPr marL="0" indent="0">
              <a:lnSpc>
                <a:spcPct val="110000"/>
              </a:lnSpc>
              <a:buNone/>
            </a:pPr>
            <a:r>
              <a:rPr lang="en-US" sz="2400">
                <a:latin typeface="Arial"/>
                <a:cs typeface="Arial"/>
              </a:rPr>
              <a:t>Learning new digital tools</a:t>
            </a:r>
          </a:p>
        </p:txBody>
      </p:sp>
      <p:pic>
        <p:nvPicPr>
          <p:cNvPr id="4" name="Picture 3" descr="A hand holding a marker and writing on a white board&#10;&#10;AI-generated content may be incorrect.">
            <a:extLst>
              <a:ext uri="{FF2B5EF4-FFF2-40B4-BE49-F238E27FC236}">
                <a16:creationId xmlns:a16="http://schemas.microsoft.com/office/drawing/2014/main" id="{58DA97EE-5A64-85FD-43F2-93489AC31E2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000" y="2306466"/>
            <a:ext cx="3429000" cy="3290098"/>
          </a:xfrm>
          <a:prstGeom prst="rect">
            <a:avLst/>
          </a:prstGeom>
        </p:spPr>
      </p:pic>
      <p:sp>
        <p:nvSpPr>
          <p:cNvPr id="5" name="TextBox 4">
            <a:extLst>
              <a:ext uri="{FF2B5EF4-FFF2-40B4-BE49-F238E27FC236}">
                <a16:creationId xmlns:a16="http://schemas.microsoft.com/office/drawing/2014/main" id="{7FC1FDDD-2289-832B-9200-EDCFF6916511}"/>
              </a:ext>
            </a:extLst>
          </p:cNvPr>
          <p:cNvSpPr txBox="1"/>
          <p:nvPr/>
        </p:nvSpPr>
        <p:spPr>
          <a:xfrm>
            <a:off x="762000" y="5858329"/>
            <a:ext cx="3048000" cy="317500"/>
          </a:xfrm>
          <a:prstGeom prst="rect">
            <a:avLst/>
          </a:prstGeom>
        </p:spPr>
        <p:txBody>
          <a:bodyPr lIns="91440" tIns="45720" rIns="91440" bIns="45720" anchor="t">
            <a:normAutofit fontScale="92500" lnSpcReduction="20000"/>
          </a:bodyPr>
          <a:lstStyle/>
          <a:p>
            <a:r>
              <a:rPr lang="en-US"/>
              <a:t>(Bing, n.d.)</a:t>
            </a:r>
          </a:p>
        </p:txBody>
      </p:sp>
    </p:spTree>
    <p:extLst>
      <p:ext uri="{BB962C8B-B14F-4D97-AF65-F5344CB8AC3E}">
        <p14:creationId xmlns:p14="http://schemas.microsoft.com/office/powerpoint/2010/main" val="345515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6D2A825-65B3-C786-8511-6B8132F156D8}"/>
              </a:ext>
            </a:extLst>
          </p:cNvPr>
          <p:cNvSpPr>
            <a:spLocks noGrp="1"/>
          </p:cNvSpPr>
          <p:nvPr>
            <p:ph type="title"/>
          </p:nvPr>
        </p:nvSpPr>
        <p:spPr>
          <a:xfrm>
            <a:off x="5348911" y="588057"/>
            <a:ext cx="6209053" cy="1122374"/>
          </a:xfrm>
        </p:spPr>
        <p:txBody>
          <a:bodyPr anchor="t">
            <a:normAutofit fontScale="90000"/>
          </a:bodyPr>
          <a:lstStyle/>
          <a:p>
            <a:pPr algn="ctr"/>
            <a:r>
              <a:rPr lang="en-US" sz="4800" u="none">
                <a:latin typeface="Arial"/>
                <a:cs typeface="Arial"/>
              </a:rPr>
              <a:t>Digital literacy Continued</a:t>
            </a:r>
            <a:endParaRPr lang="en-US"/>
          </a:p>
        </p:txBody>
      </p:sp>
      <p:pic>
        <p:nvPicPr>
          <p:cNvPr id="4" name="Picture 3" descr="Free photo: Teamwork, Co-Workers, Office - Free Image on Pixabay - 383939">
            <a:extLst>
              <a:ext uri="{FF2B5EF4-FFF2-40B4-BE49-F238E27FC236}">
                <a16:creationId xmlns:a16="http://schemas.microsoft.com/office/drawing/2014/main" id="{60DA175B-BE10-688E-BB60-CAE2B73E197A}"/>
              </a:ext>
            </a:extLst>
          </p:cNvPr>
          <p:cNvPicPr>
            <a:picLocks noChangeAspect="1"/>
          </p:cNvPicPr>
          <p:nvPr/>
        </p:nvPicPr>
        <p:blipFill>
          <a:blip r:embed="rId2"/>
          <a:srcRect l="21251" t="2306" r="38489" b="-2306"/>
          <a:stretch>
            <a:fillRect/>
          </a:stretch>
        </p:blipFill>
        <p:spPr>
          <a:xfrm>
            <a:off x="104735" y="1"/>
            <a:ext cx="4908410" cy="6858008"/>
          </a:xfrm>
          <a:prstGeom prst="rect">
            <a:avLst/>
          </a:prstGeom>
          <a:noFill/>
        </p:spPr>
      </p:pic>
      <p:sp>
        <p:nvSpPr>
          <p:cNvPr id="3" name="Content Placeholder 2">
            <a:extLst>
              <a:ext uri="{FF2B5EF4-FFF2-40B4-BE49-F238E27FC236}">
                <a16:creationId xmlns:a16="http://schemas.microsoft.com/office/drawing/2014/main" id="{435BD125-2C46-2A12-F385-171E18150D92}"/>
              </a:ext>
            </a:extLst>
          </p:cNvPr>
          <p:cNvSpPr>
            <a:spLocks noGrp="1"/>
          </p:cNvSpPr>
          <p:nvPr>
            <p:ph sz="quarter" idx="14"/>
          </p:nvPr>
        </p:nvSpPr>
        <p:spPr>
          <a:xfrm>
            <a:off x="5348911" y="1941018"/>
            <a:ext cx="6209053" cy="4717411"/>
          </a:xfrm>
        </p:spPr>
        <p:txBody>
          <a:bodyPr vert="horz" lIns="91440" tIns="45720" rIns="91440" bIns="45720" rtlCol="0" anchor="t">
            <a:noAutofit/>
          </a:bodyPr>
          <a:lstStyle/>
          <a:p>
            <a:pPr marL="0" indent="0">
              <a:spcBef>
                <a:spcPts val="0"/>
              </a:spcBef>
              <a:spcAft>
                <a:spcPts val="600"/>
              </a:spcAft>
              <a:buNone/>
            </a:pPr>
            <a:r>
              <a:rPr lang="en-US" sz="1400" b="1">
                <a:latin typeface="Arial"/>
                <a:cs typeface="Arial"/>
              </a:rPr>
              <a:t>The lack of limited digital skills among staff at Sunrise Nursing Home could have a significant impact on several aspects of its operations.</a:t>
            </a:r>
            <a:endParaRPr lang="en-US" b="1"/>
          </a:p>
          <a:p>
            <a:pPr>
              <a:spcBef>
                <a:spcPts val="0"/>
              </a:spcBef>
              <a:spcAft>
                <a:spcPts val="600"/>
              </a:spcAft>
              <a:buFont typeface="Arial,Sans-Serif" panose="020B0604020202020204" pitchFamily="34" charset="0"/>
            </a:pPr>
            <a:endParaRPr lang="en-US" sz="1400">
              <a:latin typeface="Arial"/>
              <a:cs typeface="Arial"/>
            </a:endParaRPr>
          </a:p>
          <a:p>
            <a:pPr marL="0" indent="0">
              <a:spcBef>
                <a:spcPts val="0"/>
              </a:spcBef>
              <a:spcAft>
                <a:spcPts val="600"/>
              </a:spcAft>
              <a:buNone/>
            </a:pPr>
            <a:r>
              <a:rPr lang="en-US" sz="1600" b="1">
                <a:latin typeface="Arial"/>
                <a:cs typeface="Arial"/>
              </a:rPr>
              <a:t> Impact on Care Delivery:</a:t>
            </a:r>
          </a:p>
          <a:p>
            <a:pPr marL="0" indent="0">
              <a:spcBef>
                <a:spcPts val="0"/>
              </a:spcBef>
              <a:spcAft>
                <a:spcPts val="600"/>
              </a:spcAft>
              <a:buNone/>
            </a:pPr>
            <a:r>
              <a:rPr lang="en-US" sz="1400">
                <a:latin typeface="Arial"/>
                <a:cs typeface="Arial"/>
              </a:rPr>
              <a:t>Errors/delays with electronic records</a:t>
            </a:r>
          </a:p>
          <a:p>
            <a:pPr marL="0" indent="0">
              <a:spcBef>
                <a:spcPts val="0"/>
              </a:spcBef>
              <a:spcAft>
                <a:spcPts val="600"/>
              </a:spcAft>
              <a:buNone/>
            </a:pPr>
            <a:r>
              <a:rPr lang="en-US" sz="1400">
                <a:latin typeface="Arial"/>
                <a:cs typeface="Arial"/>
              </a:rPr>
              <a:t>Poor use of monitoring tech lowers resident safety</a:t>
            </a:r>
          </a:p>
          <a:p>
            <a:pPr marL="0" indent="0">
              <a:spcBef>
                <a:spcPts val="0"/>
              </a:spcBef>
              <a:spcAft>
                <a:spcPts val="600"/>
              </a:spcAft>
              <a:buNone/>
            </a:pPr>
            <a:r>
              <a:rPr lang="en-US" sz="1400">
                <a:latin typeface="Arial"/>
                <a:cs typeface="Arial"/>
              </a:rPr>
              <a:t>Time wasted on tech issues reduces direct care (</a:t>
            </a:r>
            <a:r>
              <a:rPr lang="en-GB" sz="1400" i="1">
                <a:latin typeface="Arial"/>
                <a:cs typeface="Arial"/>
              </a:rPr>
              <a:t>Whitfield, G. 2025)</a:t>
            </a:r>
          </a:p>
          <a:p>
            <a:pPr>
              <a:spcBef>
                <a:spcPts val="0"/>
              </a:spcBef>
              <a:spcAft>
                <a:spcPts val="600"/>
              </a:spcAft>
              <a:buFont typeface="Arial,Sans-Serif" panose="020B0604020202020204" pitchFamily="34" charset="0"/>
            </a:pPr>
            <a:endParaRPr lang="en-US" sz="1600">
              <a:latin typeface="Arial"/>
              <a:cs typeface="Arial"/>
            </a:endParaRPr>
          </a:p>
          <a:p>
            <a:pPr marL="0" indent="0">
              <a:spcBef>
                <a:spcPts val="0"/>
              </a:spcBef>
              <a:spcAft>
                <a:spcPts val="600"/>
              </a:spcAft>
              <a:buNone/>
            </a:pPr>
            <a:r>
              <a:rPr lang="en-US" sz="1600" b="1">
                <a:latin typeface="Arial"/>
                <a:cs typeface="Arial"/>
              </a:rPr>
              <a:t> Impact on Communication:</a:t>
            </a:r>
          </a:p>
          <a:p>
            <a:pPr marL="0" indent="0">
              <a:spcBef>
                <a:spcPts val="0"/>
              </a:spcBef>
              <a:spcAft>
                <a:spcPts val="600"/>
              </a:spcAft>
              <a:buNone/>
            </a:pPr>
            <a:r>
              <a:rPr lang="en-US" sz="1400">
                <a:latin typeface="Arial"/>
                <a:cs typeface="Arial"/>
              </a:rPr>
              <a:t>May miss internal updates/policies</a:t>
            </a:r>
          </a:p>
          <a:p>
            <a:pPr marL="0" indent="0">
              <a:spcBef>
                <a:spcPts val="0"/>
              </a:spcBef>
              <a:spcAft>
                <a:spcPts val="600"/>
              </a:spcAft>
              <a:buNone/>
            </a:pPr>
            <a:r>
              <a:rPr lang="en-US" sz="1400">
                <a:latin typeface="Arial"/>
                <a:cs typeface="Arial"/>
              </a:rPr>
              <a:t>Family and professionals may receive slow or incomplete info</a:t>
            </a:r>
          </a:p>
          <a:p>
            <a:pPr marL="0" indent="0">
              <a:spcBef>
                <a:spcPts val="0"/>
              </a:spcBef>
              <a:spcAft>
                <a:spcPts val="600"/>
              </a:spcAft>
              <a:buNone/>
            </a:pPr>
            <a:r>
              <a:rPr lang="en-US" sz="1400">
                <a:latin typeface="Arial"/>
                <a:cs typeface="Arial"/>
              </a:rPr>
              <a:t>Coordination of care suffers</a:t>
            </a:r>
          </a:p>
          <a:p>
            <a:pPr marL="0" indent="0">
              <a:spcBef>
                <a:spcPts val="0"/>
              </a:spcBef>
              <a:spcAft>
                <a:spcPts val="600"/>
              </a:spcAft>
              <a:buNone/>
            </a:pPr>
            <a:endParaRPr lang="en-US" sz="1400">
              <a:latin typeface="Arial"/>
              <a:cs typeface="Arial"/>
            </a:endParaRPr>
          </a:p>
          <a:p>
            <a:pPr marL="0" indent="0">
              <a:spcBef>
                <a:spcPts val="0"/>
              </a:spcBef>
              <a:spcAft>
                <a:spcPts val="600"/>
              </a:spcAft>
              <a:buNone/>
            </a:pPr>
            <a:r>
              <a:rPr lang="en-US" sz="1600">
                <a:latin typeface="Arial"/>
                <a:cs typeface="Arial"/>
              </a:rPr>
              <a:t> </a:t>
            </a:r>
            <a:r>
              <a:rPr lang="en-US" sz="1600" b="1">
                <a:latin typeface="Arial"/>
                <a:cs typeface="Arial"/>
              </a:rPr>
              <a:t>Impact on Teamwork: </a:t>
            </a:r>
            <a:endParaRPr lang="en-US" sz="1600" b="1"/>
          </a:p>
          <a:p>
            <a:pPr marL="0" indent="0">
              <a:spcBef>
                <a:spcPts val="0"/>
              </a:spcBef>
              <a:spcAft>
                <a:spcPts val="600"/>
              </a:spcAft>
              <a:buNone/>
            </a:pPr>
            <a:r>
              <a:rPr lang="en-US" sz="1400">
                <a:latin typeface="Arial"/>
                <a:cs typeface="Arial"/>
              </a:rPr>
              <a:t>Skill gaps cause team tension and inequality</a:t>
            </a:r>
          </a:p>
          <a:p>
            <a:pPr marL="0" indent="0">
              <a:spcBef>
                <a:spcPts val="0"/>
              </a:spcBef>
              <a:spcAft>
                <a:spcPts val="600"/>
              </a:spcAft>
              <a:buNone/>
            </a:pPr>
            <a:r>
              <a:rPr lang="en-US" sz="1400">
                <a:latin typeface="Arial"/>
                <a:cs typeface="Arial"/>
              </a:rPr>
              <a:t>Struggles with online training/compliance</a:t>
            </a:r>
          </a:p>
          <a:p>
            <a:pPr marL="0" indent="0">
              <a:spcBef>
                <a:spcPts val="0"/>
              </a:spcBef>
              <a:spcAft>
                <a:spcPts val="600"/>
              </a:spcAft>
              <a:buNone/>
            </a:pPr>
            <a:r>
              <a:rPr lang="en-US" sz="1400">
                <a:latin typeface="Arial"/>
                <a:cs typeface="Arial"/>
              </a:rPr>
              <a:t>Poor use of collaboration tools fragments care </a:t>
            </a:r>
            <a:r>
              <a:rPr lang="en-GB" sz="1400" i="1">
                <a:latin typeface="Arial"/>
                <a:cs typeface="Arial"/>
              </a:rPr>
              <a:t>(My Learning Cloud, 2025)</a:t>
            </a:r>
          </a:p>
          <a:p>
            <a:pPr>
              <a:spcBef>
                <a:spcPts val="0"/>
              </a:spcBef>
              <a:spcAft>
                <a:spcPts val="600"/>
              </a:spcAft>
              <a:buFont typeface="Arial,Sans-Serif" panose="020B0604020202020204" pitchFamily="34" charset="0"/>
            </a:pPr>
            <a:endParaRPr lang="en-US" sz="1400"/>
          </a:p>
          <a:p>
            <a:endParaRPr lang="en-US" sz="1400"/>
          </a:p>
        </p:txBody>
      </p:sp>
      <p:sp>
        <p:nvSpPr>
          <p:cNvPr id="5" name="TextBox 4">
            <a:extLst>
              <a:ext uri="{FF2B5EF4-FFF2-40B4-BE49-F238E27FC236}">
                <a16:creationId xmlns:a16="http://schemas.microsoft.com/office/drawing/2014/main" id="{C242B2D8-6FEB-548B-3501-93BA958E0DC3}"/>
              </a:ext>
            </a:extLst>
          </p:cNvPr>
          <p:cNvSpPr txBox="1"/>
          <p:nvPr/>
        </p:nvSpPr>
        <p:spPr>
          <a:xfrm>
            <a:off x="103414" y="6272995"/>
            <a:ext cx="2394857"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(Bing, n.d.)</a:t>
            </a:r>
          </a:p>
        </p:txBody>
      </p:sp>
    </p:spTree>
    <p:extLst>
      <p:ext uri="{BB962C8B-B14F-4D97-AF65-F5344CB8AC3E}">
        <p14:creationId xmlns:p14="http://schemas.microsoft.com/office/powerpoint/2010/main" val="2406263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B2FB9BA6-9FC1-8DEF-E976-2FA48952D65E}"/>
              </a:ext>
            </a:extLst>
          </p:cNvPr>
          <p:cNvSpPr>
            <a:spLocks noGrp="1"/>
          </p:cNvSpPr>
          <p:nvPr>
            <p:ph type="title"/>
          </p:nvPr>
        </p:nvSpPr>
        <p:spPr>
          <a:xfrm>
            <a:off x="634029" y="1001714"/>
            <a:ext cx="10923935" cy="1494476"/>
          </a:xfrm>
        </p:spPr>
        <p:txBody>
          <a:bodyPr/>
          <a:lstStyle/>
          <a:p>
            <a:pPr algn="ctr"/>
            <a:r>
              <a:rPr lang="en-US" sz="3200" u="none">
                <a:latin typeface="Arial"/>
                <a:cs typeface="Arial"/>
              </a:rPr>
              <a:t>How to improve digital literacy</a:t>
            </a:r>
            <a:endParaRPr lang="en-US"/>
          </a:p>
        </p:txBody>
      </p:sp>
      <p:graphicFrame>
        <p:nvGraphicFramePr>
          <p:cNvPr id="23" name="Content Placeholder 2">
            <a:extLst>
              <a:ext uri="{FF2B5EF4-FFF2-40B4-BE49-F238E27FC236}">
                <a16:creationId xmlns:a16="http://schemas.microsoft.com/office/drawing/2014/main" id="{436D34AD-9800-EB9E-633A-63FAA4F350AB}"/>
              </a:ext>
            </a:extLst>
          </p:cNvPr>
          <p:cNvGraphicFramePr>
            <a:graphicFrameLocks noGrp="1"/>
          </p:cNvGraphicFramePr>
          <p:nvPr>
            <p:ph idx="1"/>
            <p:extLst>
              <p:ext uri="{D42A27DB-BD31-4B8C-83A1-F6EECF244321}">
                <p14:modId xmlns:p14="http://schemas.microsoft.com/office/powerpoint/2010/main" val="3395189055"/>
              </p:ext>
            </p:extLst>
          </p:nvPr>
        </p:nvGraphicFramePr>
        <p:xfrm>
          <a:off x="634029" y="2877190"/>
          <a:ext cx="10923935" cy="3345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9912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259E-F66B-8C09-4DA1-2698B9234E2B}"/>
              </a:ext>
            </a:extLst>
          </p:cNvPr>
          <p:cNvSpPr>
            <a:spLocks noGrp="1"/>
          </p:cNvSpPr>
          <p:nvPr>
            <p:ph type="title"/>
          </p:nvPr>
        </p:nvSpPr>
        <p:spPr>
          <a:xfrm>
            <a:off x="2459953" y="766425"/>
            <a:ext cx="7538425" cy="1895105"/>
          </a:xfrm>
        </p:spPr>
        <p:txBody>
          <a:bodyPr anchor="b">
            <a:normAutofit fontScale="90000"/>
          </a:bodyPr>
          <a:lstStyle/>
          <a:p>
            <a:pPr algn="ctr"/>
            <a:r>
              <a:rPr lang="en-GB" sz="4200" u="none">
                <a:latin typeface="Arial"/>
                <a:cs typeface="Arial"/>
              </a:rPr>
              <a:t>The checklist for digital safety practices in Microsoft Word</a:t>
            </a:r>
          </a:p>
        </p:txBody>
      </p:sp>
      <p:graphicFrame>
        <p:nvGraphicFramePr>
          <p:cNvPr id="17" name="Content Placeholder 2">
            <a:extLst>
              <a:ext uri="{FF2B5EF4-FFF2-40B4-BE49-F238E27FC236}">
                <a16:creationId xmlns:a16="http://schemas.microsoft.com/office/drawing/2014/main" id="{759F325B-9E63-AD6F-D4DC-310B6DB2731A}"/>
              </a:ext>
            </a:extLst>
          </p:cNvPr>
          <p:cNvGraphicFramePr>
            <a:graphicFrameLocks noGrp="1"/>
          </p:cNvGraphicFramePr>
          <p:nvPr>
            <p:extLst>
              <p:ext uri="{D42A27DB-BD31-4B8C-83A1-F6EECF244321}">
                <p14:modId xmlns:p14="http://schemas.microsoft.com/office/powerpoint/2010/main" val="3259811089"/>
              </p:ext>
            </p:extLst>
          </p:nvPr>
        </p:nvGraphicFramePr>
        <p:xfrm>
          <a:off x="634028" y="3242949"/>
          <a:ext cx="10923935" cy="2980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554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999F-B9B3-4E43-9A78-21138D5EEAE3}"/>
              </a:ext>
            </a:extLst>
          </p:cNvPr>
          <p:cNvSpPr>
            <a:spLocks noGrp="1"/>
          </p:cNvSpPr>
          <p:nvPr>
            <p:ph type="title"/>
          </p:nvPr>
        </p:nvSpPr>
        <p:spPr>
          <a:xfrm>
            <a:off x="634022" y="369112"/>
            <a:ext cx="3385529" cy="5853888"/>
          </a:xfrm>
        </p:spPr>
        <p:txBody>
          <a:bodyPr anchor="t">
            <a:normAutofit/>
          </a:bodyPr>
          <a:lstStyle/>
          <a:p>
            <a:pPr algn="ctr"/>
            <a:r>
              <a:rPr lang="en-GB" sz="2000" u="none">
                <a:latin typeface="Arial"/>
                <a:cs typeface="Arial"/>
              </a:rPr>
              <a:t>The checklist for digital safety practice in </a:t>
            </a:r>
            <a:r>
              <a:rPr lang="en-GB" sz="2000" u="none" err="1">
                <a:latin typeface="Arial"/>
                <a:cs typeface="Arial"/>
              </a:rPr>
              <a:t>microsoft</a:t>
            </a:r>
            <a:r>
              <a:rPr lang="en-GB" sz="2000" u="none">
                <a:latin typeface="Arial"/>
                <a:cs typeface="Arial"/>
              </a:rPr>
              <a:t> outlook</a:t>
            </a:r>
            <a:endParaRPr lang="en-US" sz="2000"/>
          </a:p>
        </p:txBody>
      </p:sp>
      <p:graphicFrame>
        <p:nvGraphicFramePr>
          <p:cNvPr id="6" name="Content Placeholder 2">
            <a:extLst>
              <a:ext uri="{FF2B5EF4-FFF2-40B4-BE49-F238E27FC236}">
                <a16:creationId xmlns:a16="http://schemas.microsoft.com/office/drawing/2014/main" id="{6F9599A8-2150-6439-B8C8-D1C2BA06B03F}"/>
              </a:ext>
            </a:extLst>
          </p:cNvPr>
          <p:cNvGraphicFramePr>
            <a:graphicFrameLocks noGrp="1"/>
          </p:cNvGraphicFramePr>
          <p:nvPr>
            <p:ph sz="quarter" idx="13"/>
            <p:extLst>
              <p:ext uri="{D42A27DB-BD31-4B8C-83A1-F6EECF244321}">
                <p14:modId xmlns:p14="http://schemas.microsoft.com/office/powerpoint/2010/main" val="460878193"/>
              </p:ext>
            </p:extLst>
          </p:nvPr>
        </p:nvGraphicFramePr>
        <p:xfrm>
          <a:off x="4405935" y="1001715"/>
          <a:ext cx="7152029" cy="522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4" name="Picture 103" descr="Kleszcz Ok Sprawdź · Darmowa grafika wektorowa na Pixabay">
            <a:extLst>
              <a:ext uri="{FF2B5EF4-FFF2-40B4-BE49-F238E27FC236}">
                <a16:creationId xmlns:a16="http://schemas.microsoft.com/office/drawing/2014/main" id="{04D6B236-0786-A40B-0360-8D7499337B98}"/>
              </a:ext>
            </a:extLst>
          </p:cNvPr>
          <p:cNvPicPr>
            <a:picLocks noChangeAspect="1"/>
          </p:cNvPicPr>
          <p:nvPr/>
        </p:nvPicPr>
        <p:blipFill>
          <a:blip r:embed="rId7"/>
          <a:stretch>
            <a:fillRect/>
          </a:stretch>
        </p:blipFill>
        <p:spPr>
          <a:xfrm>
            <a:off x="390808" y="1938786"/>
            <a:ext cx="3862272" cy="3914955"/>
          </a:xfrm>
          <a:prstGeom prst="rect">
            <a:avLst/>
          </a:prstGeom>
        </p:spPr>
      </p:pic>
      <p:sp>
        <p:nvSpPr>
          <p:cNvPr id="105" name="TextBox 104">
            <a:extLst>
              <a:ext uri="{FF2B5EF4-FFF2-40B4-BE49-F238E27FC236}">
                <a16:creationId xmlns:a16="http://schemas.microsoft.com/office/drawing/2014/main" id="{F4654554-2717-C262-80E8-6788F754D896}"/>
              </a:ext>
            </a:extLst>
          </p:cNvPr>
          <p:cNvSpPr txBox="1"/>
          <p:nvPr/>
        </p:nvSpPr>
        <p:spPr>
          <a:xfrm>
            <a:off x="414130" y="5963478"/>
            <a:ext cx="22694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3334236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D3EE-85FB-F67C-8BE4-9523C71452D1}"/>
              </a:ext>
            </a:extLst>
          </p:cNvPr>
          <p:cNvSpPr>
            <a:spLocks noGrp="1"/>
          </p:cNvSpPr>
          <p:nvPr>
            <p:ph type="title"/>
          </p:nvPr>
        </p:nvSpPr>
        <p:spPr>
          <a:xfrm>
            <a:off x="528413" y="174060"/>
            <a:ext cx="11234603" cy="1016864"/>
          </a:xfrm>
        </p:spPr>
        <p:txBody>
          <a:bodyPr anchor="t">
            <a:normAutofit/>
          </a:bodyPr>
          <a:lstStyle/>
          <a:p>
            <a:pPr algn="ctr"/>
            <a:r>
              <a:rPr lang="en-GB" sz="5100" u="none">
                <a:latin typeface="Arial"/>
                <a:cs typeface="Arial"/>
              </a:rPr>
              <a:t>conclusion</a:t>
            </a:r>
            <a:endParaRPr lang="en-US" sz="5100">
              <a:latin typeface="Arial"/>
              <a:cs typeface="Arial"/>
            </a:endParaRPr>
          </a:p>
        </p:txBody>
      </p:sp>
      <p:graphicFrame>
        <p:nvGraphicFramePr>
          <p:cNvPr id="6" name="Content Placeholder 2">
            <a:extLst>
              <a:ext uri="{FF2B5EF4-FFF2-40B4-BE49-F238E27FC236}">
                <a16:creationId xmlns:a16="http://schemas.microsoft.com/office/drawing/2014/main" id="{13373555-AEDF-A6A4-EA6B-18475BBD40DB}"/>
              </a:ext>
            </a:extLst>
          </p:cNvPr>
          <p:cNvGraphicFramePr>
            <a:graphicFrameLocks noGrp="1"/>
          </p:cNvGraphicFramePr>
          <p:nvPr>
            <p:ph sz="quarter" idx="13"/>
            <p:extLst>
              <p:ext uri="{D42A27DB-BD31-4B8C-83A1-F6EECF244321}">
                <p14:modId xmlns:p14="http://schemas.microsoft.com/office/powerpoint/2010/main" val="2258854758"/>
              </p:ext>
            </p:extLst>
          </p:nvPr>
        </p:nvGraphicFramePr>
        <p:xfrm>
          <a:off x="5348911" y="1381759"/>
          <a:ext cx="6209054" cy="4841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Meeting Relationship Business · Free image on Pixabay">
            <a:extLst>
              <a:ext uri="{FF2B5EF4-FFF2-40B4-BE49-F238E27FC236}">
                <a16:creationId xmlns:a16="http://schemas.microsoft.com/office/drawing/2014/main" id="{4BE95501-BA11-3DB7-A389-42605C7DD87D}"/>
              </a:ext>
            </a:extLst>
          </p:cNvPr>
          <p:cNvPicPr>
            <a:picLocks noChangeAspect="1"/>
          </p:cNvPicPr>
          <p:nvPr/>
        </p:nvPicPr>
        <p:blipFill>
          <a:blip r:embed="rId7"/>
          <a:stretch>
            <a:fillRect/>
          </a:stretch>
        </p:blipFill>
        <p:spPr>
          <a:xfrm>
            <a:off x="249446" y="1378069"/>
            <a:ext cx="4878239" cy="4849484"/>
          </a:xfrm>
          <a:prstGeom prst="rect">
            <a:avLst/>
          </a:prstGeom>
        </p:spPr>
      </p:pic>
      <p:sp>
        <p:nvSpPr>
          <p:cNvPr id="11" name="TextBox 10">
            <a:extLst>
              <a:ext uri="{FF2B5EF4-FFF2-40B4-BE49-F238E27FC236}">
                <a16:creationId xmlns:a16="http://schemas.microsoft.com/office/drawing/2014/main" id="{D34A1600-15DF-DA0E-63FC-8A99D212C8DB}"/>
              </a:ext>
            </a:extLst>
          </p:cNvPr>
          <p:cNvSpPr txBox="1"/>
          <p:nvPr/>
        </p:nvSpPr>
        <p:spPr>
          <a:xfrm>
            <a:off x="289560" y="6278880"/>
            <a:ext cx="21488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2209741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ECC9F-E340-530F-C2C0-46D959B7F21C}"/>
              </a:ext>
            </a:extLst>
          </p:cNvPr>
          <p:cNvSpPr>
            <a:spLocks noGrp="1"/>
          </p:cNvSpPr>
          <p:nvPr>
            <p:ph type="title"/>
          </p:nvPr>
        </p:nvSpPr>
        <p:spPr>
          <a:xfrm>
            <a:off x="188331" y="167827"/>
            <a:ext cx="3447709" cy="574326"/>
          </a:xfrm>
        </p:spPr>
        <p:txBody>
          <a:bodyPr/>
          <a:lstStyle/>
          <a:p>
            <a:r>
              <a:rPr lang="en-GB" sz="2800" u="none">
                <a:latin typeface="Arial"/>
                <a:cs typeface="Arial"/>
              </a:rPr>
              <a:t>Reference list</a:t>
            </a:r>
          </a:p>
        </p:txBody>
      </p:sp>
      <p:sp>
        <p:nvSpPr>
          <p:cNvPr id="3" name="Content Placeholder 2">
            <a:extLst>
              <a:ext uri="{FF2B5EF4-FFF2-40B4-BE49-F238E27FC236}">
                <a16:creationId xmlns:a16="http://schemas.microsoft.com/office/drawing/2014/main" id="{A52F19DB-5013-6C19-7ACC-4215BF88D582}"/>
              </a:ext>
            </a:extLst>
          </p:cNvPr>
          <p:cNvSpPr>
            <a:spLocks noGrp="1"/>
          </p:cNvSpPr>
          <p:nvPr>
            <p:ph idx="1"/>
          </p:nvPr>
        </p:nvSpPr>
        <p:spPr>
          <a:xfrm>
            <a:off x="314813" y="745649"/>
            <a:ext cx="11628425" cy="5948112"/>
          </a:xfrm>
        </p:spPr>
        <p:txBody>
          <a:bodyPr vert="horz" lIns="91440" tIns="45720" rIns="91440" bIns="45720" rtlCol="0" anchor="t">
            <a:normAutofit lnSpcReduction="10000"/>
          </a:bodyPr>
          <a:lstStyle/>
          <a:p>
            <a:pPr marL="0" indent="0">
              <a:lnSpc>
                <a:spcPct val="120000"/>
              </a:lnSpc>
              <a:buNone/>
            </a:pPr>
            <a:r>
              <a:rPr lang="en-GB" sz="1100" b="1" i="1">
                <a:solidFill>
                  <a:srgbClr val="FFFFFF"/>
                </a:solidFill>
                <a:latin typeface="Arial"/>
                <a:cs typeface="Arial"/>
              </a:rPr>
              <a:t>Reference pictures</a:t>
            </a:r>
          </a:p>
          <a:p>
            <a:pPr marL="0" indent="0">
              <a:lnSpc>
                <a:spcPct val="120000"/>
              </a:lnSpc>
              <a:buNone/>
            </a:pPr>
            <a:r>
              <a:rPr lang="en-GB" sz="1200">
                <a:latin typeface="Arial"/>
                <a:cs typeface="Arial"/>
              </a:rPr>
              <a:t>Bing, (n.d.) (</a:t>
            </a:r>
            <a:r>
              <a:rPr lang="en-GB" sz="1200" i="1">
                <a:latin typeface="Arial"/>
                <a:cs typeface="Arial"/>
              </a:rPr>
              <a:t>Image showing a male and female reviewing lab results </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https://www.bing.com/images/search?q=lab%20consultants&amp;qs=n&amp;form=QBIR&amp;sp=-1&amp;lq=0&amp;pq=lab%20consultant&amp;sc=10-14&amp;cvid=70C5DCE42AD242F684C0E684371E46E0&amp;first=1</a:t>
            </a:r>
            <a:r>
              <a:rPr lang="en-GB" sz="1200">
                <a:latin typeface="Arial"/>
                <a:cs typeface="Arial"/>
              </a:rPr>
              <a:t> (Accessed on: 06th October 2025)                                                                                                               (Amrita)</a:t>
            </a:r>
            <a:endParaRPr lang="en-GB"/>
          </a:p>
          <a:p>
            <a:pPr marL="0" indent="0">
              <a:lnSpc>
                <a:spcPct val="120000"/>
              </a:lnSpc>
              <a:buNone/>
            </a:pPr>
            <a:r>
              <a:rPr lang="en-GB" sz="1100">
                <a:solidFill>
                  <a:srgbClr val="FFFFFF"/>
                </a:solidFill>
                <a:latin typeface="Arial"/>
                <a:cs typeface="Arial"/>
              </a:rPr>
              <a:t>Bing, (n.d.) (image of a big blue tick in a grey circle) Available at: https://www.bing.com/images/search?q=tick%20symbol&amp;qs=AS&amp;form=QBIR&amp;sp=1&amp;ghc=1&amp;lq=0&amp;pq=tick%20&amp;sc=10-5&amp;cvid=19E868965C3B45998E518EB7CD4E7C10&amp;first=1 (Accessed on: 6th October 2025)              (Rachel)</a:t>
            </a:r>
            <a:endParaRPr lang="en-GB" sz="1100">
              <a:latin typeface="Arial"/>
              <a:cs typeface="Arial"/>
            </a:endParaRPr>
          </a:p>
          <a:p>
            <a:pPr marL="0" indent="0">
              <a:buNone/>
            </a:pPr>
            <a:r>
              <a:rPr lang="en-GB" sz="1100">
                <a:latin typeface="Arial"/>
                <a:cs typeface="Arial"/>
              </a:rPr>
              <a:t>Bing, (n.d.) (nurse tending to an elderly woman) Available at: </a:t>
            </a:r>
            <a:r>
              <a:rPr lang="en-GB" sz="110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a:latin typeface="Arial"/>
                <a:cs typeface="Arial"/>
              </a:rPr>
              <a:t> (Accessed on 8th October 2025.)                                                                                                                                                                                (Rachel)</a:t>
            </a:r>
          </a:p>
          <a:p>
            <a:pPr marL="0" indent="0">
              <a:buNone/>
            </a:pPr>
            <a:r>
              <a:rPr lang="en-GB" sz="1100">
                <a:latin typeface="Arial"/>
                <a:cs typeface="Arial"/>
              </a:rPr>
              <a:t>Bing, (n.d.) (white background with words about Microsoft Word) Available </a:t>
            </a:r>
            <a:r>
              <a:rPr lang="en-GB" sz="1100" err="1">
                <a:latin typeface="Arial"/>
                <a:cs typeface="Arial"/>
              </a:rPr>
              <a:t>at:https</a:t>
            </a:r>
            <a:r>
              <a:rPr lang="en-GB" sz="1100">
                <a:latin typeface="Arial"/>
                <a:cs typeface="Arial"/>
              </a:rPr>
              <a:t>://www.bing.com/images/search?q=microsoft%20word&amp;qs=OS&amp;form=QBIR&amp;sp=2&amp;lq=0&amp;pq=microsot%20word&amp;sk=HS1&amp;sc=10-13&amp;cvid=2D4B3393BD3B462B9CCFE4D39C4843F7&amp;first=1 (Accessed on: 8th October 2025)                         (Rachel)</a:t>
            </a:r>
            <a:endParaRPr lang="en-GB" sz="1100">
              <a:solidFill>
                <a:srgbClr val="000000"/>
              </a:solidFill>
              <a:latin typeface="Arial"/>
              <a:cs typeface="Arial"/>
            </a:endParaRPr>
          </a:p>
          <a:p>
            <a:pPr marL="0" indent="0">
              <a:buNone/>
            </a:pPr>
            <a:r>
              <a:rPr lang="en-GB" sz="1100">
                <a:latin typeface="Arial"/>
                <a:cs typeface="Arial"/>
              </a:rPr>
              <a:t>Bing, (n.d.)</a:t>
            </a:r>
            <a:r>
              <a:rPr lang="en-GB" sz="1100" i="1">
                <a:latin typeface="Arial"/>
                <a:cs typeface="Arial"/>
              </a:rPr>
              <a:t> (Blue image showing Microsoft Word symbol) Available at: </a:t>
            </a:r>
            <a:r>
              <a:rPr lang="en-GB" sz="1100">
                <a:latin typeface="Arial"/>
                <a:cs typeface="Arial"/>
                <a:hlinkClick r:id="rId4"/>
              </a:rPr>
              <a:t>https://www.bing.com/images/search?q=microsot%20word&amp;qs=n&amp;form=QBIR&amp;sp=-1&amp;lq=0&amp;pq=microsot%20word&amp;sc=10-13&amp;cvid=F1CF97595C0A443B8D14358297511937&amp;first=1</a:t>
            </a:r>
            <a:r>
              <a:rPr lang="en-GB" sz="1100">
                <a:latin typeface="Arial"/>
                <a:cs typeface="Arial"/>
              </a:rPr>
              <a:t> (Accessed on 4th Oct 2025)                       (Amrita)</a:t>
            </a:r>
          </a:p>
          <a:p>
            <a:pPr marL="0" indent="0">
              <a:lnSpc>
                <a:spcPct val="120000"/>
              </a:lnSpc>
              <a:buNone/>
            </a:pPr>
            <a:r>
              <a:rPr lang="en-GB" sz="1100">
                <a:latin typeface="Arial"/>
                <a:cs typeface="Arial"/>
              </a:rPr>
              <a:t>Bing, (n.d.)</a:t>
            </a:r>
            <a:r>
              <a:rPr lang="en-GB" sz="1100" i="1">
                <a:latin typeface="Arial"/>
                <a:cs typeface="Arial"/>
              </a:rPr>
              <a:t> (multicoloured modern building) Available at (</a:t>
            </a:r>
            <a:r>
              <a:rPr lang="en-GB" sz="1100">
                <a:latin typeface="Arial"/>
                <a:cs typeface="Arial"/>
                <a:hlinkClick r:id="rId5"/>
              </a:rPr>
              <a:t>https://www.bing.com/images/search?q=residential+building&amp;form=HDRSC3&amp;first=1</a:t>
            </a:r>
            <a:r>
              <a:rPr lang="en-GB" sz="1100" i="1">
                <a:latin typeface="Arial"/>
                <a:cs typeface="Arial"/>
              </a:rPr>
              <a:t>) (Accessed: 1st October 2025)                                                                                    (Rachel)</a:t>
            </a:r>
            <a:endParaRPr lang="en-GB" sz="1100">
              <a:latin typeface="Arial"/>
              <a:cs typeface="Arial"/>
            </a:endParaRPr>
          </a:p>
          <a:p>
            <a:pPr marL="0" indent="0">
              <a:buNone/>
            </a:pPr>
            <a:r>
              <a:rPr lang="en-GB" sz="1100">
                <a:latin typeface="Arial"/>
                <a:cs typeface="Arial"/>
              </a:rPr>
              <a:t>Bing, (n.d.)</a:t>
            </a:r>
            <a:r>
              <a:rPr lang="en-GB" sz="1100" i="1">
                <a:latin typeface="Arial"/>
                <a:cs typeface="Arial"/>
              </a:rPr>
              <a:t> (Blue image showing Microsoft Word symbol) Available at: </a:t>
            </a:r>
            <a:r>
              <a:rPr lang="en-GB" sz="1100">
                <a:latin typeface="Arial"/>
                <a:cs typeface="Arial"/>
                <a:hlinkClick r:id="rId4"/>
              </a:rPr>
              <a:t>https://www.bing.com/images/search?q=microsot%20word&amp;qs=n&amp;form=QBIR&amp;sp=-1&amp;lq=0&amp;pq=microsot%20word&amp;sc=10-13&amp;cvid=F1CF97595C0A443B8D14358297511937&amp;first=1</a:t>
            </a:r>
            <a:r>
              <a:rPr lang="en-GB" sz="1100">
                <a:latin typeface="Arial"/>
                <a:cs typeface="Arial"/>
              </a:rPr>
              <a:t> (Accessed on 4th Oct 2025)                                                                                        (Rachel)</a:t>
            </a:r>
          </a:p>
          <a:p>
            <a:pPr marL="0" indent="0">
              <a:buNone/>
            </a:pPr>
            <a:r>
              <a:rPr lang="en-GB" sz="1100">
                <a:latin typeface="Arial"/>
                <a:cs typeface="Arial"/>
              </a:rPr>
              <a:t>Bing (</a:t>
            </a:r>
            <a:r>
              <a:rPr lang="en-GB" sz="1100" err="1">
                <a:latin typeface="Arial"/>
                <a:cs typeface="Arial"/>
              </a:rPr>
              <a:t>n.d</a:t>
            </a:r>
            <a:r>
              <a:rPr lang="en-GB" sz="1100">
                <a:latin typeface="Arial"/>
                <a:cs typeface="Arial"/>
              </a:rPr>
              <a:t>) (image showing laptop in an office </a:t>
            </a:r>
            <a:r>
              <a:rPr lang="en-GB" sz="1100" err="1">
                <a:latin typeface="Arial"/>
                <a:cs typeface="Arial"/>
              </a:rPr>
              <a:t>enviroment</a:t>
            </a:r>
            <a:r>
              <a:rPr lang="en-GB" sz="1100">
                <a:latin typeface="Arial"/>
                <a:cs typeface="Arial"/>
              </a:rPr>
              <a:t> ) Available </a:t>
            </a:r>
            <a:r>
              <a:rPr lang="en-GB" sz="1100" err="1">
                <a:latin typeface="Arial"/>
                <a:cs typeface="Arial"/>
              </a:rPr>
              <a:t>at:https</a:t>
            </a:r>
            <a:r>
              <a:rPr lang="en-GB" sz="1100">
                <a:latin typeface="Arial"/>
                <a:cs typeface="Arial"/>
              </a:rPr>
              <a:t>://www.bing.com/images/search?q=laptop&amp;qs=n&amp;form=QBILPG&amp;sp=-1&amp;ghc=1&amp;lq=0&amp;pq=laptop&amp;sc=10-6&amp;cvid=136A2496340B475BB4B796786123F4B2&amp;first=1 (Accessed on 6th </a:t>
            </a:r>
            <a:r>
              <a:rPr lang="en-GB" sz="1100" err="1">
                <a:latin typeface="Arial"/>
                <a:cs typeface="Arial"/>
              </a:rPr>
              <a:t>october</a:t>
            </a:r>
            <a:r>
              <a:rPr lang="en-GB" sz="1100">
                <a:latin typeface="Arial"/>
                <a:cs typeface="Arial"/>
              </a:rPr>
              <a:t> 2025)      (Amrita)</a:t>
            </a:r>
          </a:p>
          <a:p>
            <a:pPr marL="0" indent="0">
              <a:buNone/>
            </a:pPr>
            <a:r>
              <a:rPr lang="en-GB" sz="1100">
                <a:latin typeface="Arial"/>
                <a:cs typeface="Arial"/>
              </a:rPr>
              <a:t>Bing, (n.d.) (outlook login screen) Available </a:t>
            </a:r>
            <a:r>
              <a:rPr lang="en-GB" sz="1100" err="1">
                <a:latin typeface="Arial"/>
                <a:cs typeface="Arial"/>
              </a:rPr>
              <a:t>at:https</a:t>
            </a:r>
            <a:r>
              <a:rPr lang="en-GB" sz="1100">
                <a:latin typeface="Arial"/>
                <a:cs typeface="Arial"/>
              </a:rPr>
              <a:t>://www.bing.com/images/search?q=outlook%20symbol&amp;qs=n&amp;form=QBIR&amp;sp=-1&amp;ghc=1&amp;lq=0&amp;pq=outlook%20symb&amp;sc=10-12&amp;cvid=BAB3D0270D0247499254941A6805BDBB&amp;first=1 (Accessed on: 8th October 2025.)</a:t>
            </a:r>
          </a:p>
          <a:p>
            <a:pPr marL="0" indent="0">
              <a:buNone/>
            </a:pPr>
            <a:r>
              <a:rPr lang="en-GB" sz="1100">
                <a:latin typeface="Arial"/>
                <a:cs typeface="Arial"/>
              </a:rPr>
              <a:t>Bing, (n.d.) (image of two people shaking hands with briefcases) Available at: </a:t>
            </a:r>
            <a:r>
              <a:rPr lang="en-GB" sz="1100">
                <a:latin typeface="Arial"/>
                <a:cs typeface="Arial"/>
                <a:hlinkClick r:id="rId6"/>
              </a:rPr>
              <a:t>https://www.bing.com/images/search?q=two%20people%20shaking%20hands&amp;qs=n&amp;form=QBIR&amp;sp=-1&amp;ghc=1&amp;lq=0&amp;pq=two%20people%20shaking%20hand&amp;sc=10-23&amp;cvid=890FD83CCAE94DE2A67A0D5D6D5E5EEF&amp;first=1</a:t>
            </a:r>
            <a:r>
              <a:rPr lang="en-GB" sz="1100">
                <a:latin typeface="Arial"/>
                <a:cs typeface="Arial"/>
              </a:rPr>
              <a:t> (Accessed on: 7th October 2025)</a:t>
            </a:r>
          </a:p>
          <a:p>
            <a:pPr marL="0" indent="0">
              <a:buNone/>
            </a:pPr>
            <a:r>
              <a:rPr lang="en-GB" sz="1100">
                <a:latin typeface="Arial"/>
                <a:cs typeface="Arial"/>
              </a:rPr>
              <a:t>Bing, (n.d.) (nurse tending to an elderly woman) Available at: </a:t>
            </a:r>
            <a:r>
              <a:rPr lang="en-GB" sz="1100">
                <a:latin typeface="Arial"/>
                <a:ea typeface="+mn-lt"/>
                <a:cs typeface="+mn-lt"/>
                <a:hlinkClick r:id="rId3"/>
              </a:rPr>
              <a:t>https://www.bing.com/images/search?q=nurse%20helping%20elderly&amp;qs=n&amp;form=QBIR&amp;sp=-1&amp;lq=0&amp;pq=nurse%20helping%20elder&amp;sc=1-19&amp;cvid=95181DCCB2644BA092F4845B5D61B2CA&amp;first=1</a:t>
            </a:r>
            <a:r>
              <a:rPr lang="en-GB" sz="1100">
                <a:latin typeface="Arial"/>
                <a:ea typeface="+mn-lt"/>
                <a:cs typeface="+mn-lt"/>
              </a:rPr>
              <a:t> (Accessed on 8th October 2025.)</a:t>
            </a:r>
            <a:endParaRPr lang="en-GB" sz="1100">
              <a:latin typeface="Arial"/>
              <a:cs typeface="Arial"/>
            </a:endParaRPr>
          </a:p>
          <a:p>
            <a:pPr marL="0" indent="0">
              <a:buNone/>
            </a:pPr>
            <a:endParaRPr lang="en-GB" sz="1100">
              <a:latin typeface="Arial"/>
              <a:cs typeface="Arial"/>
            </a:endParaRPr>
          </a:p>
          <a:p>
            <a:pPr marL="0" indent="0">
              <a:lnSpc>
                <a:spcPct val="120000"/>
              </a:lnSpc>
              <a:buNone/>
            </a:pPr>
            <a:endParaRPr lang="en-GB" sz="1100" i="1">
              <a:latin typeface="Arial"/>
              <a:cs typeface="Arial"/>
            </a:endParaRPr>
          </a:p>
          <a:p>
            <a:pPr>
              <a:buNone/>
            </a:pPr>
            <a:endParaRPr lang="en-GB" sz="1100">
              <a:latin typeface="Arial"/>
              <a:cs typeface="Arial"/>
            </a:endParaRPr>
          </a:p>
          <a:p>
            <a:pPr>
              <a:buNone/>
            </a:pPr>
            <a:endParaRPr lang="en-GB" sz="1100" i="1">
              <a:latin typeface="Arial"/>
              <a:cs typeface="Arial"/>
            </a:endParaRPr>
          </a:p>
          <a:p>
            <a:pPr>
              <a:buNone/>
            </a:pPr>
            <a:endParaRPr lang="en-US" sz="1100">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100" i="1">
              <a:latin typeface="Arial"/>
              <a:cs typeface="Arial"/>
            </a:endParaRPr>
          </a:p>
          <a:p>
            <a:pPr marL="0" indent="0">
              <a:lnSpc>
                <a:spcPct val="120000"/>
              </a:lnSpc>
              <a:buNone/>
            </a:pPr>
            <a:endParaRPr lang="en-GB" sz="1600" i="1">
              <a:latin typeface="Arial"/>
              <a:cs typeface="Arial"/>
            </a:endParaRPr>
          </a:p>
          <a:p>
            <a:pPr marL="0" indent="0">
              <a:lnSpc>
                <a:spcPct val="120000"/>
              </a:lnSpc>
              <a:buNone/>
            </a:pPr>
            <a:endParaRPr lang="en-GB" sz="1600">
              <a:latin typeface="Arial"/>
              <a:cs typeface="Arial"/>
            </a:endParaRPr>
          </a:p>
        </p:txBody>
      </p:sp>
    </p:spTree>
    <p:extLst>
      <p:ext uri="{BB962C8B-B14F-4D97-AF65-F5344CB8AC3E}">
        <p14:creationId xmlns:p14="http://schemas.microsoft.com/office/powerpoint/2010/main" val="311653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EE5EC2-8989-5D5D-B573-ACE742C06CEC}"/>
              </a:ext>
            </a:extLst>
          </p:cNvPr>
          <p:cNvSpPr>
            <a:spLocks noGrp="1"/>
          </p:cNvSpPr>
          <p:nvPr>
            <p:ph idx="1"/>
          </p:nvPr>
        </p:nvSpPr>
        <p:spPr>
          <a:xfrm>
            <a:off x="116445" y="203002"/>
            <a:ext cx="11959104" cy="6465696"/>
          </a:xfrm>
        </p:spPr>
        <p:txBody>
          <a:bodyPr vert="horz" lIns="91440" tIns="45720" rIns="91440" bIns="45720" rtlCol="0" anchor="t">
            <a:normAutofit/>
          </a:bodyPr>
          <a:lstStyle/>
          <a:p>
            <a:pPr marL="0" indent="0">
              <a:buNone/>
            </a:pPr>
            <a:r>
              <a:rPr lang="en-GB" sz="1100">
                <a:latin typeface="Arial"/>
                <a:cs typeface="Arial"/>
              </a:rPr>
              <a:t>Bing, (n.d.) (outlook login screen) Available </a:t>
            </a:r>
            <a:r>
              <a:rPr lang="en-GB" sz="1100" err="1">
                <a:latin typeface="Arial"/>
                <a:cs typeface="Arial"/>
              </a:rPr>
              <a:t>at:https</a:t>
            </a:r>
            <a:r>
              <a:rPr lang="en-GB" sz="1100">
                <a:latin typeface="Arial"/>
                <a:cs typeface="Arial"/>
              </a:rPr>
              <a:t>://www.bing.com/images/search?q=outlook%20symbol&amp;qs=n&amp;form=QBIR&amp;sp=-1&amp;ghc=1&amp;lq=0&amp;pq=outlook%20symb&amp;sc=10-12&amp;cvid=BAB3D0270D0247499254941A6805BDBB&amp;first=1 (Accessed on: 8th October 2025.)     (Rachel)</a:t>
            </a:r>
            <a:endParaRPr lang="en-US" sz="1100">
              <a:solidFill>
                <a:srgbClr val="000000"/>
              </a:solidFill>
              <a:latin typeface="Arial"/>
              <a:cs typeface="Arial"/>
            </a:endParaRPr>
          </a:p>
          <a:p>
            <a:pPr marL="0" indent="0">
              <a:buNone/>
            </a:pPr>
            <a:r>
              <a:rPr lang="en-GB" sz="1100">
                <a:latin typeface="Arial"/>
                <a:cs typeface="Arial"/>
              </a:rPr>
              <a:t>Bing, (n.d.) (image of two people shaking hands with briefcases) Available at: </a:t>
            </a:r>
            <a:r>
              <a:rPr lang="en-GB" sz="1100">
                <a:solidFill>
                  <a:srgbClr val="000000"/>
                </a:solidFill>
                <a:latin typeface="Arial"/>
                <a:cs typeface="Arial"/>
                <a:hlinkClick r:id="rId2"/>
              </a:rPr>
              <a:t>https://www.bing.com/images/search?q=two%20people%20shaking%20hands&amp;qs=n&amp;form=QBIR&amp;sp=-1&amp;ghc=1&amp;lq=0&amp;pq=two%20people%20shaking%20hand&amp;sc=10-23&amp;cvid=890FD83CCAE94DE2A67A0D5D6D5E5EEF&amp;first=1</a:t>
            </a:r>
            <a:r>
              <a:rPr lang="en-GB" sz="1100">
                <a:latin typeface="Arial"/>
                <a:cs typeface="Arial"/>
              </a:rPr>
              <a:t> (Accessed on: 7th October 2025)   (Rachel)</a:t>
            </a:r>
            <a:endParaRPr lang="en-US" sz="1100">
              <a:solidFill>
                <a:srgbClr val="000000"/>
              </a:solidFill>
              <a:latin typeface="Arial"/>
              <a:cs typeface="Arial"/>
            </a:endParaRPr>
          </a:p>
          <a:p>
            <a:pPr marL="0" indent="0">
              <a:buNone/>
            </a:pPr>
            <a:r>
              <a:rPr lang="en-GB" sz="1100">
                <a:latin typeface="Arial"/>
                <a:cs typeface="Arial"/>
              </a:rPr>
              <a:t>Bing, (n.d.) (nurse tending to an elderly woman) Available at: </a:t>
            </a:r>
            <a:r>
              <a:rPr lang="en-GB" sz="1100">
                <a:solidFill>
                  <a:srgbClr val="000000"/>
                </a:solidFill>
                <a:latin typeface="Arial"/>
                <a:cs typeface="Arial"/>
                <a:hlinkClick r:id="rId3"/>
              </a:rPr>
              <a:t>https://www.bing.com/images/search?q=nurse%20helping%20elderly&amp;qs=n&amp;form=QBIR&amp;sp=-1&amp;lq=0&amp;pq=nurse%20helping%20elder&amp;sc=1-19&amp;cvid=95181DCCB2644BA092F4845B5D61B2CA&amp;first=1</a:t>
            </a:r>
            <a:r>
              <a:rPr lang="en-GB" sz="1100">
                <a:latin typeface="Arial"/>
                <a:cs typeface="Arial"/>
              </a:rPr>
              <a:t> (Accessed on 8th October 2025.)                           (Rachel)                                                                                                   </a:t>
            </a:r>
            <a:endParaRPr lang="en-GB"/>
          </a:p>
          <a:p>
            <a:pPr marL="0" indent="0">
              <a:lnSpc>
                <a:spcPct val="120000"/>
              </a:lnSpc>
              <a:buNone/>
            </a:pPr>
            <a:r>
              <a:rPr lang="en-GB" sz="1200" i="1">
                <a:latin typeface="Arial"/>
                <a:cs typeface="Arial"/>
              </a:rPr>
              <a:t>"Digital kills Framework for Health and Social care" (My Learning Cloud, 2025): Overview, framework details, and training solutions for digital skills in adult social care. (Katya)</a:t>
            </a:r>
            <a:endParaRPr lang="en-US" sz="1200">
              <a:solidFill>
                <a:srgbClr val="000000"/>
              </a:solidFill>
              <a:latin typeface="Arial"/>
              <a:cs typeface="Arial"/>
            </a:endParaRPr>
          </a:p>
          <a:p>
            <a:pPr marL="0" indent="0">
              <a:lnSpc>
                <a:spcPct val="120000"/>
              </a:lnSpc>
              <a:buNone/>
            </a:pPr>
            <a:r>
              <a:rPr lang="en-GB" sz="1200">
                <a:latin typeface="Arial"/>
                <a:cs typeface="Arial"/>
              </a:rPr>
              <a:t>Golz, C, Peter KA, </a:t>
            </a:r>
            <a:r>
              <a:rPr lang="en-GB" sz="1200" err="1">
                <a:latin typeface="Arial"/>
                <a:cs typeface="Arial"/>
              </a:rPr>
              <a:t>Zwakhalen</a:t>
            </a:r>
            <a:r>
              <a:rPr lang="en-GB" sz="1200">
                <a:latin typeface="Arial"/>
                <a:cs typeface="Arial"/>
              </a:rPr>
              <a:t> SMG, et al (2021) Technostress among health professionals - a multilevel model and group comparisons between settings and professions.</a:t>
            </a:r>
            <a:r>
              <a:rPr lang="en-GB" sz="1200" i="1">
                <a:latin typeface="Arial"/>
                <a:cs typeface="Arial"/>
              </a:rPr>
              <a:t> Informatics for Health and Social Care</a:t>
            </a:r>
            <a:r>
              <a:rPr lang="en-GB" sz="1200">
                <a:latin typeface="Arial"/>
                <a:cs typeface="Arial"/>
              </a:rPr>
              <a:t>, 46: 136–47. Available at: </a:t>
            </a:r>
            <a:r>
              <a:rPr lang="en-GB" sz="1200">
                <a:solidFill>
                  <a:srgbClr val="000000"/>
                </a:solidFill>
                <a:latin typeface="Arial"/>
                <a:cs typeface="Arial"/>
                <a:hlinkClick r:id="rId4"/>
              </a:rPr>
              <a:t>https://www.cambridge.org/core/journals/bjpsych-advances/article/email-in-healthcare-pros-cons-and-efficient-use/57CF2D21E20BE6D7B30519BBC0FEBCCD</a:t>
            </a:r>
            <a:r>
              <a:rPr lang="en-GB" sz="1200">
                <a:latin typeface="Arial"/>
                <a:cs typeface="Arial"/>
              </a:rPr>
              <a:t>, (Accessed on: 1 Oct 2025) (Rachel)</a:t>
            </a:r>
            <a:endParaRPr lang="en-US" sz="1200">
              <a:solidFill>
                <a:srgbClr val="000000"/>
              </a:solidFill>
              <a:latin typeface="Arial"/>
              <a:cs typeface="Arial"/>
            </a:endParaRPr>
          </a:p>
          <a:p>
            <a:pPr marL="0" indent="0">
              <a:lnSpc>
                <a:spcPct val="120000"/>
              </a:lnSpc>
              <a:buNone/>
            </a:pPr>
            <a:r>
              <a:rPr lang="en-GB" sz="1200" i="1">
                <a:latin typeface="Arial"/>
                <a:cs typeface="Arial"/>
              </a:rPr>
              <a:t>Govt "Cutting-edge tech introduced in social care" (2025). Announced training for care leaders to deploy new technologies in social care services. (Katya)</a:t>
            </a:r>
            <a:endParaRPr lang="en-GB" sz="1200">
              <a:solidFill>
                <a:srgbClr val="000000"/>
              </a:solidFill>
              <a:latin typeface="Arial"/>
              <a:cs typeface="Arial"/>
            </a:endParaRPr>
          </a:p>
          <a:p>
            <a:pPr>
              <a:buNone/>
            </a:pPr>
            <a:r>
              <a:rPr lang="en-GB" sz="1200">
                <a:latin typeface="Arial"/>
                <a:cs typeface="Arial"/>
              </a:rPr>
              <a:t>Khan, N, (2022) British Journal Of General Practise, </a:t>
            </a:r>
            <a:r>
              <a:rPr lang="en-GB" sz="1200" i="1">
                <a:latin typeface="Arial"/>
                <a:cs typeface="Arial"/>
              </a:rPr>
              <a:t>Ambulance response times: the NHS’s falling house of cards</a:t>
            </a:r>
            <a:r>
              <a:rPr lang="en-GB" sz="1200">
                <a:latin typeface="Arial"/>
                <a:cs typeface="Arial"/>
              </a:rPr>
              <a:t>,</a:t>
            </a:r>
            <a:r>
              <a:rPr lang="en-GB" sz="1200" b="1">
                <a:latin typeface="Arial"/>
                <a:cs typeface="Arial"/>
              </a:rPr>
              <a:t> </a:t>
            </a:r>
            <a:r>
              <a:rPr lang="en-GB" sz="1200">
                <a:latin typeface="Arial"/>
                <a:cs typeface="Arial"/>
              </a:rPr>
              <a:t>Available at: </a:t>
            </a:r>
            <a:r>
              <a:rPr lang="en-GB" sz="1200">
                <a:latin typeface="Arial"/>
                <a:cs typeface="Arial"/>
                <a:hlinkClick r:id="rId5"/>
              </a:rPr>
              <a:t>https://pmc.ncbi.nlm.nih.gov/articles/PMC9423059/</a:t>
            </a:r>
            <a:r>
              <a:rPr lang="en-US" sz="1200">
                <a:latin typeface="Arial"/>
                <a:cs typeface="Arial"/>
              </a:rPr>
              <a:t> (Accessed on: 10th October 2025) (Angy)</a:t>
            </a:r>
            <a:endParaRPr lang="en-GB" sz="1200">
              <a:solidFill>
                <a:srgbClr val="000000"/>
              </a:solidFill>
              <a:latin typeface="Arial"/>
              <a:cs typeface="Arial"/>
            </a:endParaRPr>
          </a:p>
          <a:p>
            <a:pPr>
              <a:buNone/>
            </a:pPr>
            <a:r>
              <a:rPr lang="en-GB" sz="1200">
                <a:latin typeface="Arial"/>
                <a:cs typeface="Arial"/>
              </a:rPr>
              <a:t> Microsoft. (2025) 'Sharable Online Calendar App'</a:t>
            </a:r>
            <a:r>
              <a:rPr lang="en-GB" sz="1200" i="1">
                <a:latin typeface="Arial"/>
                <a:cs typeface="Arial"/>
              </a:rPr>
              <a:t> Connect, organise and get things done efficiently with a free person email account and online calendar, p. Available at; </a:t>
            </a:r>
            <a:r>
              <a:rPr lang="en-GB" sz="1200" i="1">
                <a:latin typeface="Arial"/>
                <a:cs typeface="Arial"/>
                <a:hlinkClick r:id="rId6">
                  <a:extLst>
                    <a:ext uri="{A12FA001-AC4F-418D-AE19-62706E023703}">
                      <ahyp:hlinkClr xmlns:ahyp="http://schemas.microsoft.com/office/drawing/2018/hyperlinkcolor" val="tx"/>
                    </a:ext>
                  </a:extLst>
                </a:hlinkClick>
              </a:rPr>
              <a:t>http://www.microsoft.com/en-us/microsoft-365/outlook/calender-ap#benefits-of-using-an-online-calender</a:t>
            </a:r>
            <a:r>
              <a:rPr lang="en-GB" sz="1200" i="1">
                <a:latin typeface="Arial"/>
                <a:cs typeface="Arial"/>
              </a:rPr>
              <a:t>. (Accessed on: 1 Oct 2025) (Rachel)</a:t>
            </a:r>
            <a:endParaRPr lang="en-US" sz="1200">
              <a:solidFill>
                <a:srgbClr val="000000"/>
              </a:solidFill>
              <a:latin typeface="Arial"/>
              <a:cs typeface="Arial"/>
            </a:endParaRPr>
          </a:p>
          <a:p>
            <a:pPr>
              <a:buNone/>
            </a:pPr>
            <a:r>
              <a:rPr lang="en-GB" sz="1200">
                <a:latin typeface="Arial"/>
                <a:cs typeface="Arial"/>
              </a:rPr>
              <a:t>NHS, (2024). 'SUCCESS Computer Consulting' </a:t>
            </a:r>
            <a:r>
              <a:rPr lang="en-GB" sz="1200" i="1">
                <a:latin typeface="Arial"/>
                <a:cs typeface="Arial"/>
              </a:rPr>
              <a:t>The Health Informatics Service. </a:t>
            </a:r>
            <a:r>
              <a:rPr lang="en-GB" sz="1200">
                <a:latin typeface="Arial"/>
                <a:cs typeface="Arial"/>
              </a:rPr>
              <a:t>Available at: </a:t>
            </a:r>
            <a:r>
              <a:rPr lang="en-GB" sz="1200">
                <a:latin typeface="Arial"/>
                <a:cs typeface="Arial"/>
                <a:hlinkClick r:id="rId7">
                  <a:extLst>
                    <a:ext uri="{A12FA001-AC4F-418D-AE19-62706E023703}">
                      <ahyp:hlinkClr xmlns:ahyp="http://schemas.microsoft.com/office/drawing/2018/hyperlinkcolor" val="tx"/>
                    </a:ext>
                  </a:extLst>
                </a:hlinkClick>
              </a:rPr>
              <a:t>https://www.this.nhs.uk/insights/article/microsoft-office-365-benefits</a:t>
            </a:r>
            <a:r>
              <a:rPr lang="en-GB" sz="1200">
                <a:latin typeface="Arial"/>
                <a:cs typeface="Arial"/>
              </a:rPr>
              <a:t>. (Accessed 29 Sep 25). (Amrita)</a:t>
            </a:r>
            <a:endParaRPr lang="en-GB" sz="1200">
              <a:solidFill>
                <a:srgbClr val="000000"/>
              </a:solidFill>
              <a:latin typeface="Arial"/>
              <a:cs typeface="Arial"/>
            </a:endParaRPr>
          </a:p>
          <a:p>
            <a:pPr>
              <a:buNone/>
            </a:pPr>
            <a:r>
              <a:rPr lang="en-GB" sz="1200">
                <a:latin typeface="Arial"/>
                <a:cs typeface="Arial"/>
              </a:rPr>
              <a:t>NHS, (2022) 'The Health Informatics Service'. </a:t>
            </a:r>
            <a:r>
              <a:rPr lang="en-GB" sz="1200" i="1">
                <a:latin typeface="Arial"/>
                <a:cs typeface="Arial"/>
              </a:rPr>
              <a:t>Microsoft Office 365 – improved integration and communication that empowers health professionals to deliver the best possible care </a:t>
            </a:r>
            <a:r>
              <a:rPr lang="en-GB" sz="1200">
                <a:latin typeface="Arial"/>
                <a:cs typeface="Arial"/>
              </a:rPr>
              <a:t>Available at: </a:t>
            </a:r>
            <a:r>
              <a:rPr lang="en-GB" sz="1200">
                <a:latin typeface="Arial"/>
                <a:cs typeface="Arial"/>
                <a:hlinkClick r:id="rId8"/>
              </a:rPr>
              <a:t>https://www.this.nhs.uk/insights/article/microsoft-office-365-benefits.uk</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a:buNone/>
            </a:pPr>
            <a:r>
              <a:rPr lang="en-GB" sz="1200">
                <a:latin typeface="Arial"/>
                <a:cs typeface="Arial"/>
              </a:rPr>
              <a:t>Scott, J. (2022). '18 Advantages And Disadvantages Of Microsoft Word.' </a:t>
            </a:r>
            <a:r>
              <a:rPr lang="en-GB" sz="1200" i="1">
                <a:latin typeface="Arial"/>
                <a:cs typeface="Arial"/>
              </a:rPr>
              <a:t>Presentation Skills me.</a:t>
            </a:r>
            <a:r>
              <a:rPr lang="en-GB" sz="1200">
                <a:latin typeface="Arial"/>
                <a:cs typeface="Arial"/>
              </a:rPr>
              <a:t> Available at: </a:t>
            </a:r>
            <a:r>
              <a:rPr lang="en-GB" sz="1200">
                <a:latin typeface="Arial"/>
                <a:cs typeface="Arial"/>
                <a:hlinkClick r:id="rId9">
                  <a:extLst>
                    <a:ext uri="{A12FA001-AC4F-418D-AE19-62706E023703}">
                      <ahyp:hlinkClr xmlns:ahyp="http://schemas.microsoft.com/office/drawing/2018/hyperlinkcolor" val="tx"/>
                    </a:ext>
                  </a:extLst>
                </a:hlinkClick>
              </a:rPr>
              <a:t>https://www.presentationskills.me/advantages-and-disadvantages-of-microsoft-word/</a:t>
            </a:r>
            <a:r>
              <a:rPr lang="en-GB" sz="1200">
                <a:latin typeface="Arial"/>
                <a:cs typeface="Arial"/>
              </a:rPr>
              <a:t>. (accessed on 1 Oct 2025)       (</a:t>
            </a:r>
            <a:r>
              <a:rPr lang="en-GB" sz="1200" err="1">
                <a:latin typeface="Arial"/>
                <a:cs typeface="Arial"/>
              </a:rPr>
              <a:t>Gurdith</a:t>
            </a:r>
            <a:r>
              <a:rPr lang="en-GB" sz="1200">
                <a:latin typeface="Arial"/>
                <a:cs typeface="Arial"/>
              </a:rPr>
              <a:t>)</a:t>
            </a:r>
          </a:p>
          <a:p>
            <a:pPr marL="0" indent="0">
              <a:buNone/>
            </a:pPr>
            <a:r>
              <a:rPr lang="en-GB" sz="1200" i="1">
                <a:latin typeface="Arial"/>
                <a:cs typeface="Arial"/>
              </a:rPr>
              <a:t>Wardle, C. (2025) '</a:t>
            </a:r>
            <a:r>
              <a:rPr lang="en-GB" sz="1200">
                <a:latin typeface="Arial"/>
                <a:cs typeface="Arial"/>
              </a:rPr>
              <a:t>Care Home Software and Integrations':</a:t>
            </a:r>
            <a:r>
              <a:rPr lang="en-GB" sz="1200" i="1">
                <a:latin typeface="Arial"/>
                <a:cs typeface="Arial"/>
              </a:rPr>
              <a:t> 11 Benefits to Consider.</a:t>
            </a:r>
            <a:r>
              <a:rPr lang="en-GB" sz="1200">
                <a:latin typeface="Arial"/>
                <a:cs typeface="Arial"/>
              </a:rPr>
              <a:t> P, Available at: </a:t>
            </a:r>
            <a:r>
              <a:rPr lang="en-GB" sz="1200">
                <a:latin typeface="Arial"/>
                <a:cs typeface="Arial"/>
                <a:hlinkClick r:id="rId10"/>
              </a:rPr>
              <a:t>https://www.theaccessgroup.com/en-gb/health-social-care/sectors/care-homes/care-home-software-and-integrations-11-benefits-to-consider/</a:t>
            </a:r>
            <a:r>
              <a:rPr lang="en-GB" sz="1200" u="sng">
                <a:latin typeface="Arial"/>
                <a:cs typeface="Arial"/>
              </a:rPr>
              <a:t> (</a:t>
            </a:r>
            <a:r>
              <a:rPr lang="en-GB" sz="1200">
                <a:latin typeface="Arial"/>
                <a:cs typeface="Arial"/>
              </a:rPr>
              <a:t>Accessed 1 oct 2025)                                                                                                                          (Amrita)</a:t>
            </a:r>
          </a:p>
          <a:p>
            <a:pPr marL="0" indent="0">
              <a:buNone/>
            </a:pPr>
            <a:r>
              <a:rPr lang="en-GB" sz="1200" i="1">
                <a:latin typeface="Arial"/>
                <a:cs typeface="Arial"/>
              </a:rPr>
              <a:t>Whitfield, G. (2025). How the care workforce navigates the digital " skills gap" Explores staff perspectives on using new technologies in care settings.                                                                                                                               (Katya)  </a:t>
            </a:r>
          </a:p>
          <a:p>
            <a:pPr marL="0" indent="0">
              <a:buNone/>
            </a:pPr>
            <a:endParaRPr lang="en-GB" sz="1200" i="1">
              <a:latin typeface="Arial"/>
              <a:cs typeface="Arial"/>
            </a:endParaRPr>
          </a:p>
          <a:p>
            <a:pPr marL="0" indent="0">
              <a:buNone/>
            </a:pPr>
            <a:endParaRPr lang="en-GB" sz="1200">
              <a:latin typeface="Arial"/>
              <a:ea typeface="+mn-lt"/>
              <a:cs typeface="+mn-lt"/>
            </a:endParaRPr>
          </a:p>
          <a:p>
            <a:pPr marL="0" indent="0">
              <a:buNone/>
            </a:pPr>
            <a:endParaRPr lang="en-GB" sz="1200">
              <a:latin typeface="Aptos Light"/>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i="1">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p:txBody>
      </p:sp>
    </p:spTree>
    <p:extLst>
      <p:ext uri="{BB962C8B-B14F-4D97-AF65-F5344CB8AC3E}">
        <p14:creationId xmlns:p14="http://schemas.microsoft.com/office/powerpoint/2010/main" val="1589796419"/>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BoldUnderlinesKeynote</vt:lpstr>
      <vt:lpstr>Unit 1 Assessment 1 presentation​  Angy Carolan - 2509406​ Amrita Kaur- 2505384​ Gurdith Barkar- 2506015​ Katya Pinheiro- 2413723​  Rachel Hathaway - 2509405​  Lecturer Anita-Tahsin Ahmed ​ LCHS4007 ​ 7/10/25</vt:lpstr>
      <vt:lpstr>Introduction for sunrise residential care home</vt:lpstr>
      <vt:lpstr>PowerPoint Presentation</vt:lpstr>
      <vt:lpstr>Benefits of microsoft word continued</vt:lpstr>
      <vt:lpstr>Limitations of microsoft word</vt:lpstr>
      <vt:lpstr>PowerPoint Presentation</vt:lpstr>
      <vt:lpstr>Disadvantages Of Outlook in Sunrise Care Home</vt:lpstr>
      <vt:lpstr>DISAVANTAGEDS CONTINUED..</vt:lpstr>
      <vt:lpstr>The importance of digital literacy in the care home</vt:lpstr>
      <vt:lpstr>Impact of limited digital literacy skills</vt:lpstr>
      <vt:lpstr>Digital literacy Continued</vt:lpstr>
      <vt:lpstr>How to improve digital literacy</vt:lpstr>
      <vt:lpstr>The checklist for digital safety practices in Microsoft Word</vt:lpstr>
      <vt:lpstr>The checklist for digital safety practice in microsoft outlook</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2025-10-05T15:48:10Z</dcterms:created>
  <dcterms:modified xsi:type="dcterms:W3CDTF">2025-10-17T09:18:25Z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