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0"/>
  </p:notesMasterIdLst>
  <p:sldIdLst>
    <p:sldId id="256" r:id="rId2"/>
    <p:sldId id="257" r:id="rId3"/>
    <p:sldId id="281" r:id="rId4"/>
    <p:sldId id="286" r:id="rId5"/>
    <p:sldId id="282" r:id="rId6"/>
    <p:sldId id="284" r:id="rId7"/>
    <p:sldId id="285" r:id="rId8"/>
    <p:sldId id="265" r:id="rId9"/>
    <p:sldId id="258" r:id="rId10"/>
    <p:sldId id="287" r:id="rId11"/>
    <p:sldId id="259" r:id="rId12"/>
    <p:sldId id="280" r:id="rId13"/>
    <p:sldId id="260" r:id="rId14"/>
    <p:sldId id="279" r:id="rId15"/>
    <p:sldId id="261" r:id="rId16"/>
    <p:sldId id="262" r:id="rId17"/>
    <p:sldId id="273"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snapToGrid="0" snapToObjects="1">
      <p:cViewPr varScale="1">
        <p:scale>
          <a:sx n="42" d="100"/>
          <a:sy n="42" d="100"/>
        </p:scale>
        <p:origin x="9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6CCF13-EE29-4311-9966-543A2502B376}" type="datetimeFigureOut">
              <a:rPr lang="en-GB" smtClean="0"/>
              <a:t>27/03/2018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6E61F-F0BB-476F-B1AD-F5D2D042F227}" type="slidenum">
              <a:rPr lang="en-GB" smtClean="0"/>
              <a:t>‹#›</a:t>
            </a:fld>
            <a:endParaRPr lang="en-GB"/>
          </a:p>
        </p:txBody>
      </p:sp>
    </p:spTree>
    <p:extLst>
      <p:ext uri="{BB962C8B-B14F-4D97-AF65-F5344CB8AC3E}">
        <p14:creationId xmlns:p14="http://schemas.microsoft.com/office/powerpoint/2010/main" val="4286211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E61F-F0BB-476F-B1AD-F5D2D042F227}" type="slidenum">
              <a:rPr lang="en-GB" smtClean="0"/>
              <a:t>4</a:t>
            </a:fld>
            <a:endParaRPr lang="en-GB"/>
          </a:p>
        </p:txBody>
      </p:sp>
    </p:spTree>
    <p:extLst>
      <p:ext uri="{BB962C8B-B14F-4D97-AF65-F5344CB8AC3E}">
        <p14:creationId xmlns:p14="http://schemas.microsoft.com/office/powerpoint/2010/main" val="1541102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2AD5B503-B819-3848-8031-8A2D8928C028}" type="datetimeFigureOut">
              <a:rPr lang="en-US" smtClean="0"/>
              <a:t>3/27/2018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1433428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D5B503-B819-3848-8031-8A2D8928C028}" type="datetimeFigureOut">
              <a:rPr lang="en-US" smtClean="0"/>
              <a:t>3/27/2018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3828833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2AD5B503-B819-3848-8031-8A2D8928C028}" type="datetimeFigureOut">
              <a:rPr lang="en-US" smtClean="0"/>
              <a:t>3/27/2018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3421940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2AD5B503-B819-3848-8031-8A2D8928C028}" type="datetimeFigureOut">
              <a:rPr lang="en-US" smtClean="0"/>
              <a:t>3/27/2018</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3664336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2AD5B503-B819-3848-8031-8A2D8928C028}" type="datetimeFigureOut">
              <a:rPr lang="en-US" smtClean="0"/>
              <a:t>3/27/2018</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222379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D5B503-B819-3848-8031-8A2D8928C028}" type="datetimeFigureOut">
              <a:rPr lang="en-US" smtClean="0"/>
              <a:t>3/27/2018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1801231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2AD5B503-B819-3848-8031-8A2D8928C028}" type="datetimeFigureOut">
              <a:rPr lang="en-US" smtClean="0"/>
              <a:t>3/27/2018</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369356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AD5B503-B819-3848-8031-8A2D8928C028}" type="datetimeFigureOut">
              <a:rPr lang="en-US" smtClean="0"/>
              <a:t>3/27/2018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2013480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2AD5B503-B819-3848-8031-8A2D8928C028}" type="datetimeFigureOut">
              <a:rPr lang="en-US" smtClean="0"/>
              <a:t>3/27/2018</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4016381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D5B503-B819-3848-8031-8A2D8928C028}" type="datetimeFigureOut">
              <a:rPr lang="en-US" smtClean="0"/>
              <a:t>3/27/2018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1704033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2AD5B503-B819-3848-8031-8A2D8928C028}" type="datetimeFigureOut">
              <a:rPr lang="en-US" smtClean="0"/>
              <a:t>3/27/2018</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E3064EB8-66AE-2444-897A-96CEFC9FC7C1}" type="slidenum">
              <a:rPr lang="en-US" smtClean="0"/>
              <a:t>‹#›</a:t>
            </a:fld>
            <a:endParaRPr lang="en-US"/>
          </a:p>
        </p:txBody>
      </p:sp>
    </p:spTree>
    <p:extLst>
      <p:ext uri="{BB962C8B-B14F-4D97-AF65-F5344CB8AC3E}">
        <p14:creationId xmlns:p14="http://schemas.microsoft.com/office/powerpoint/2010/main" val="3834948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2AD5B503-B819-3848-8031-8A2D8928C028}" type="datetimeFigureOut">
              <a:rPr lang="en-US" smtClean="0"/>
              <a:t>3/27/2018</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E3064EB8-66AE-2444-897A-96CEFC9FC7C1}" type="slidenum">
              <a:rPr lang="en-US" smtClean="0"/>
              <a:t>‹#›</a:t>
            </a:fld>
            <a:endParaRPr lang="en-US"/>
          </a:p>
        </p:txBody>
      </p:sp>
    </p:spTree>
    <p:extLst>
      <p:ext uri="{BB962C8B-B14F-4D97-AF65-F5344CB8AC3E}">
        <p14:creationId xmlns:p14="http://schemas.microsoft.com/office/powerpoint/2010/main" val="3933458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556906-768D-2248-A6B2-081FB41B43FE}"/>
              </a:ext>
            </a:extLst>
          </p:cNvPr>
          <p:cNvSpPr>
            <a:spLocks noGrp="1"/>
          </p:cNvSpPr>
          <p:nvPr>
            <p:ph type="ctrTitle"/>
          </p:nvPr>
        </p:nvSpPr>
        <p:spPr/>
        <p:txBody>
          <a:bodyPr/>
          <a:lstStyle/>
          <a:p>
            <a:r>
              <a:rPr lang="en-US" dirty="0"/>
              <a:t>Proprioception and Rehabilitation</a:t>
            </a:r>
          </a:p>
        </p:txBody>
      </p:sp>
    </p:spTree>
    <p:extLst>
      <p:ext uri="{BB962C8B-B14F-4D97-AF65-F5344CB8AC3E}">
        <p14:creationId xmlns:p14="http://schemas.microsoft.com/office/powerpoint/2010/main" val="1394940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34A79D-69F1-7042-9FC5-72D0A7634D03}"/>
              </a:ext>
            </a:extLst>
          </p:cNvPr>
          <p:cNvSpPr>
            <a:spLocks noGrp="1"/>
          </p:cNvSpPr>
          <p:nvPr>
            <p:ph type="title"/>
          </p:nvPr>
        </p:nvSpPr>
        <p:spPr/>
        <p:txBody>
          <a:bodyPr/>
          <a:lstStyle/>
          <a:p>
            <a:r>
              <a:rPr lang="en-US" dirty="0"/>
              <a:t>What is it?</a:t>
            </a:r>
          </a:p>
        </p:txBody>
      </p:sp>
      <p:sp>
        <p:nvSpPr>
          <p:cNvPr id="3" name="Content Placeholder 2">
            <a:extLst>
              <a:ext uri="{FF2B5EF4-FFF2-40B4-BE49-F238E27FC236}">
                <a16:creationId xmlns:a16="http://schemas.microsoft.com/office/drawing/2014/main" xmlns="" id="{0E34110E-BFAC-6743-8346-7237D49E56DA}"/>
              </a:ext>
            </a:extLst>
          </p:cNvPr>
          <p:cNvSpPr>
            <a:spLocks noGrp="1"/>
          </p:cNvSpPr>
          <p:nvPr>
            <p:ph idx="1"/>
          </p:nvPr>
        </p:nvSpPr>
        <p:spPr/>
        <p:txBody>
          <a:bodyPr/>
          <a:lstStyle/>
          <a:p>
            <a:r>
              <a:rPr lang="en-US" dirty="0"/>
              <a:t>Proprioception is involved with the awareness and movement of joint position and orientation of the </a:t>
            </a:r>
            <a:r>
              <a:rPr lang="en-US" dirty="0" smtClean="0"/>
              <a:t>body.</a:t>
            </a:r>
          </a:p>
          <a:p>
            <a:r>
              <a:rPr lang="en-GB" dirty="0" smtClean="0"/>
              <a:t>Proprioception fulfils </a:t>
            </a:r>
            <a:r>
              <a:rPr lang="en-GB" dirty="0"/>
              <a:t>roles in feedback and feedforward sensorimotor control and regulation important for movement acuity</a:t>
            </a:r>
            <a:r>
              <a:rPr lang="en-GB" dirty="0" smtClean="0"/>
              <a:t>, joint </a:t>
            </a:r>
            <a:r>
              <a:rPr lang="en-GB" dirty="0"/>
              <a:t>stability, coordination, and </a:t>
            </a:r>
            <a:r>
              <a:rPr lang="en-GB" dirty="0" smtClean="0"/>
              <a:t>balance.</a:t>
            </a:r>
          </a:p>
          <a:p>
            <a:r>
              <a:rPr lang="en-GB" dirty="0" smtClean="0"/>
              <a:t>Proprioception </a:t>
            </a:r>
            <a:r>
              <a:rPr lang="en-GB" dirty="0"/>
              <a:t>is important for head-eye coordination and movement </a:t>
            </a:r>
            <a:r>
              <a:rPr lang="en-GB" dirty="0" smtClean="0"/>
              <a:t>control.</a:t>
            </a:r>
          </a:p>
          <a:p>
            <a:r>
              <a:rPr lang="en-GB" dirty="0" smtClean="0"/>
              <a:t>Proprioception </a:t>
            </a:r>
            <a:r>
              <a:rPr lang="en-GB" dirty="0"/>
              <a:t>can be disturbed due to musculoskeletal disorders due to pain, effusion, trauma, and fatigue.   </a:t>
            </a:r>
          </a:p>
          <a:p>
            <a:endParaRPr lang="en-US" dirty="0"/>
          </a:p>
        </p:txBody>
      </p:sp>
    </p:spTree>
    <p:extLst>
      <p:ext uri="{BB962C8B-B14F-4D97-AF65-F5344CB8AC3E}">
        <p14:creationId xmlns:p14="http://schemas.microsoft.com/office/powerpoint/2010/main" val="2564259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proprioception?</a:t>
            </a:r>
            <a:endParaRPr lang="en-GB" dirty="0"/>
          </a:p>
        </p:txBody>
      </p:sp>
      <p:sp>
        <p:nvSpPr>
          <p:cNvPr id="3" name="Content Placeholder 2"/>
          <p:cNvSpPr>
            <a:spLocks noGrp="1"/>
          </p:cNvSpPr>
          <p:nvPr>
            <p:ph idx="1"/>
          </p:nvPr>
        </p:nvSpPr>
        <p:spPr>
          <a:xfrm>
            <a:off x="5097780" y="1471353"/>
            <a:ext cx="6256020" cy="5120639"/>
          </a:xfrm>
        </p:spPr>
        <p:txBody>
          <a:bodyPr>
            <a:normAutofit fontScale="92500" lnSpcReduction="10000"/>
          </a:bodyPr>
          <a:lstStyle/>
          <a:p>
            <a:pPr marL="0" indent="0">
              <a:buNone/>
            </a:pPr>
            <a:r>
              <a:rPr lang="en-GB" dirty="0" smtClean="0"/>
              <a:t>There are two kinds of position sense, one a sense of the position of one part of the body relative to another,  the other a sense of the location in space of our body and its limbs.</a:t>
            </a:r>
          </a:p>
          <a:p>
            <a:pPr marL="0" indent="0">
              <a:buNone/>
            </a:pPr>
            <a:r>
              <a:rPr lang="en-GB" dirty="0" smtClean="0"/>
              <a:t>Proprioception allows a person to sense his or her body's orientation in its environment.</a:t>
            </a:r>
          </a:p>
          <a:p>
            <a:pPr marL="0" indent="0">
              <a:buNone/>
            </a:pPr>
            <a:r>
              <a:rPr lang="en-GB" dirty="0" smtClean="0"/>
              <a:t>For instance, if you raise your arm above your head with your eyes closed, you're still aware of where your arm is even though you can't see it. If you're walking on a sidewalk and the surface changes (say from concrete to grass), your body knows how to adjust your stride even if you're not looking at the ground.</a:t>
            </a:r>
          </a:p>
          <a:p>
            <a:pPr marL="0" indent="0">
              <a:buNone/>
            </a:pPr>
            <a:r>
              <a:rPr lang="en-GB" dirty="0" smtClean="0"/>
              <a:t>Proprioception comes from sensory nerve endings that communicate information from your limbs. You have nerves in your muscles and joints that tell the brain which positions your joint is in.</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936083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i="1" dirty="0" smtClean="0"/>
              <a:t>Definition of </a:t>
            </a:r>
            <a:r>
              <a:rPr lang="it-IT" i="1" dirty="0" err="1" smtClean="0"/>
              <a:t>Sense</a:t>
            </a:r>
            <a:r>
              <a:rPr lang="it-IT" i="1" dirty="0" smtClean="0"/>
              <a:t> and </a:t>
            </a:r>
            <a:r>
              <a:rPr lang="it-IT" i="1" dirty="0" err="1" smtClean="0"/>
              <a:t>Perception</a:t>
            </a:r>
            <a:r>
              <a:rPr lang="it-IT" i="1" dirty="0" smtClean="0"/>
              <a:t> </a:t>
            </a:r>
            <a:endParaRPr lang="en-GB" i="1" dirty="0"/>
          </a:p>
        </p:txBody>
      </p:sp>
      <p:sp>
        <p:nvSpPr>
          <p:cNvPr id="5" name="Segnaposto contenuto 4"/>
          <p:cNvSpPr>
            <a:spLocks noGrp="1"/>
          </p:cNvSpPr>
          <p:nvPr>
            <p:ph type="body" idx="1"/>
          </p:nvPr>
        </p:nvSpPr>
        <p:spPr>
          <a:xfrm>
            <a:off x="5117979" y="185965"/>
            <a:ext cx="6265088" cy="45719"/>
          </a:xfrm>
        </p:spPr>
        <p:txBody>
          <a:bodyPr/>
          <a:lstStyle/>
          <a:p>
            <a:r>
              <a:rPr lang="it-IT" dirty="0" smtClean="0"/>
              <a:t/>
            </a:r>
            <a:br>
              <a:rPr lang="it-IT" dirty="0" smtClean="0"/>
            </a:br>
            <a:endParaRPr lang="it-IT" b="1" dirty="0">
              <a:solidFill>
                <a:schemeClr val="accent2">
                  <a:lumMod val="75000"/>
                </a:schemeClr>
              </a:solidFill>
            </a:endParaRPr>
          </a:p>
          <a:p>
            <a:r>
              <a:rPr lang="it-IT" b="1" dirty="0" err="1" smtClean="0">
                <a:solidFill>
                  <a:schemeClr val="accent2">
                    <a:lumMod val="75000"/>
                  </a:schemeClr>
                </a:solidFill>
              </a:rPr>
              <a:t>Sense</a:t>
            </a:r>
            <a:r>
              <a:rPr lang="it-IT" b="1" dirty="0" smtClean="0">
                <a:solidFill>
                  <a:schemeClr val="accent2">
                    <a:lumMod val="75000"/>
                  </a:schemeClr>
                </a:solidFill>
              </a:rPr>
              <a:t> </a:t>
            </a:r>
            <a:endParaRPr lang="en-GB" b="1" dirty="0" smtClean="0">
              <a:solidFill>
                <a:schemeClr val="accent2">
                  <a:lumMod val="75000"/>
                </a:schemeClr>
              </a:solidFill>
            </a:endParaRPr>
          </a:p>
        </p:txBody>
      </p:sp>
      <p:sp>
        <p:nvSpPr>
          <p:cNvPr id="6" name="Segnaposto contenuto 5"/>
          <p:cNvSpPr>
            <a:spLocks noGrp="1"/>
          </p:cNvSpPr>
          <p:nvPr>
            <p:ph sz="half" idx="2"/>
          </p:nvPr>
        </p:nvSpPr>
        <p:spPr>
          <a:xfrm>
            <a:off x="5118653" y="1082962"/>
            <a:ext cx="6722827" cy="4120755"/>
          </a:xfrm>
        </p:spPr>
        <p:txBody>
          <a:bodyPr/>
          <a:lstStyle/>
          <a:p>
            <a:r>
              <a:rPr lang="it-IT" dirty="0" err="1" smtClean="0">
                <a:solidFill>
                  <a:schemeClr val="accent2">
                    <a:lumMod val="50000"/>
                  </a:schemeClr>
                </a:solidFill>
              </a:rPr>
              <a:t>Between</a:t>
            </a:r>
            <a:r>
              <a:rPr lang="it-IT" dirty="0" smtClean="0">
                <a:solidFill>
                  <a:schemeClr val="accent2">
                    <a:lumMod val="50000"/>
                  </a:schemeClr>
                </a:solidFill>
              </a:rPr>
              <a:t> the brain and </a:t>
            </a:r>
            <a:r>
              <a:rPr lang="it-IT" dirty="0" err="1" smtClean="0">
                <a:solidFill>
                  <a:schemeClr val="accent2">
                    <a:lumMod val="50000"/>
                  </a:schemeClr>
                </a:solidFill>
              </a:rPr>
              <a:t>muscles</a:t>
            </a:r>
            <a:r>
              <a:rPr lang="it-IT" dirty="0" smtClean="0">
                <a:solidFill>
                  <a:schemeClr val="accent2">
                    <a:lumMod val="50000"/>
                  </a:schemeClr>
                </a:solidFill>
              </a:rPr>
              <a:t> </a:t>
            </a:r>
            <a:r>
              <a:rPr lang="it-IT" dirty="0" err="1" smtClean="0">
                <a:solidFill>
                  <a:schemeClr val="accent2">
                    <a:lumMod val="50000"/>
                  </a:schemeClr>
                </a:solidFill>
              </a:rPr>
              <a:t>there</a:t>
            </a:r>
            <a:r>
              <a:rPr lang="it-IT" dirty="0" smtClean="0">
                <a:solidFill>
                  <a:schemeClr val="accent2">
                    <a:lumMod val="50000"/>
                  </a:schemeClr>
                </a:solidFill>
              </a:rPr>
              <a:t> </a:t>
            </a:r>
            <a:r>
              <a:rPr lang="it-IT" dirty="0" err="1" smtClean="0">
                <a:solidFill>
                  <a:schemeClr val="accent2">
                    <a:lumMod val="50000"/>
                  </a:schemeClr>
                </a:solidFill>
              </a:rPr>
              <a:t>is</a:t>
            </a:r>
            <a:r>
              <a:rPr lang="it-IT" dirty="0" smtClean="0">
                <a:solidFill>
                  <a:schemeClr val="accent2">
                    <a:lumMod val="50000"/>
                  </a:schemeClr>
                </a:solidFill>
              </a:rPr>
              <a:t> a </a:t>
            </a:r>
            <a:r>
              <a:rPr lang="it-IT" dirty="0" err="1" smtClean="0">
                <a:solidFill>
                  <a:schemeClr val="accent2">
                    <a:lumMod val="50000"/>
                  </a:schemeClr>
                </a:solidFill>
              </a:rPr>
              <a:t>circle</a:t>
            </a:r>
            <a:r>
              <a:rPr lang="it-IT" dirty="0" smtClean="0">
                <a:solidFill>
                  <a:schemeClr val="accent2">
                    <a:lumMod val="50000"/>
                  </a:schemeClr>
                </a:solidFill>
              </a:rPr>
              <a:t> of </a:t>
            </a:r>
            <a:r>
              <a:rPr lang="it-IT" dirty="0" err="1" smtClean="0">
                <a:solidFill>
                  <a:schemeClr val="accent2">
                    <a:lumMod val="50000"/>
                  </a:schemeClr>
                </a:solidFill>
              </a:rPr>
              <a:t>nerves</a:t>
            </a:r>
            <a:r>
              <a:rPr lang="it-IT" dirty="0" smtClean="0">
                <a:solidFill>
                  <a:schemeClr val="accent2">
                    <a:lumMod val="50000"/>
                  </a:schemeClr>
                </a:solidFill>
              </a:rPr>
              <a:t> </a:t>
            </a:r>
            <a:r>
              <a:rPr lang="it-IT" dirty="0" err="1" smtClean="0">
                <a:solidFill>
                  <a:schemeClr val="accent2">
                    <a:lumMod val="50000"/>
                  </a:schemeClr>
                </a:solidFill>
              </a:rPr>
              <a:t>which</a:t>
            </a:r>
            <a:r>
              <a:rPr lang="it-IT" dirty="0" smtClean="0">
                <a:solidFill>
                  <a:schemeClr val="accent2">
                    <a:lumMod val="50000"/>
                  </a:schemeClr>
                </a:solidFill>
              </a:rPr>
              <a:t> </a:t>
            </a:r>
            <a:r>
              <a:rPr lang="it-IT" dirty="0" err="1" smtClean="0">
                <a:solidFill>
                  <a:schemeClr val="accent2">
                    <a:lumMod val="50000"/>
                  </a:schemeClr>
                </a:solidFill>
              </a:rPr>
              <a:t>influences</a:t>
            </a:r>
            <a:r>
              <a:rPr lang="it-IT" dirty="0" smtClean="0">
                <a:solidFill>
                  <a:schemeClr val="accent2">
                    <a:lumMod val="50000"/>
                  </a:schemeClr>
                </a:solidFill>
              </a:rPr>
              <a:t> </a:t>
            </a:r>
            <a:r>
              <a:rPr lang="it-IT" dirty="0" err="1" smtClean="0">
                <a:solidFill>
                  <a:schemeClr val="accent2">
                    <a:lumMod val="50000"/>
                  </a:schemeClr>
                </a:solidFill>
              </a:rPr>
              <a:t>muscles</a:t>
            </a:r>
            <a:r>
              <a:rPr lang="it-IT" dirty="0" smtClean="0">
                <a:solidFill>
                  <a:schemeClr val="accent2">
                    <a:lumMod val="50000"/>
                  </a:schemeClr>
                </a:solidFill>
              </a:rPr>
              <a:t>, </a:t>
            </a:r>
            <a:r>
              <a:rPr lang="it-IT" dirty="0" err="1" smtClean="0">
                <a:solidFill>
                  <a:schemeClr val="accent2">
                    <a:lumMod val="50000"/>
                  </a:schemeClr>
                </a:solidFill>
              </a:rPr>
              <a:t>giving</a:t>
            </a:r>
            <a:r>
              <a:rPr lang="it-IT" dirty="0" smtClean="0">
                <a:solidFill>
                  <a:schemeClr val="accent2">
                    <a:lumMod val="50000"/>
                  </a:schemeClr>
                </a:solidFill>
              </a:rPr>
              <a:t> the </a:t>
            </a:r>
            <a:r>
              <a:rPr lang="it-IT" dirty="0" err="1" smtClean="0">
                <a:solidFill>
                  <a:schemeClr val="accent2">
                    <a:lumMod val="50000"/>
                  </a:schemeClr>
                </a:solidFill>
              </a:rPr>
              <a:t>sense</a:t>
            </a:r>
            <a:r>
              <a:rPr lang="it-IT" dirty="0" smtClean="0">
                <a:solidFill>
                  <a:schemeClr val="accent2">
                    <a:lumMod val="50000"/>
                  </a:schemeClr>
                </a:solidFill>
              </a:rPr>
              <a:t> of the </a:t>
            </a:r>
            <a:r>
              <a:rPr lang="it-IT" dirty="0" err="1" smtClean="0">
                <a:solidFill>
                  <a:schemeClr val="accent2">
                    <a:lumMod val="50000"/>
                  </a:schemeClr>
                </a:solidFill>
              </a:rPr>
              <a:t>condition</a:t>
            </a:r>
            <a:r>
              <a:rPr lang="it-IT" dirty="0" smtClean="0">
                <a:solidFill>
                  <a:schemeClr val="accent2">
                    <a:lumMod val="50000"/>
                  </a:schemeClr>
                </a:solidFill>
              </a:rPr>
              <a:t> of the </a:t>
            </a:r>
            <a:r>
              <a:rPr lang="it-IT" dirty="0" err="1" smtClean="0">
                <a:solidFill>
                  <a:schemeClr val="accent2">
                    <a:lumMod val="50000"/>
                  </a:schemeClr>
                </a:solidFill>
              </a:rPr>
              <a:t>muscles</a:t>
            </a:r>
            <a:r>
              <a:rPr lang="it-IT" dirty="0">
                <a:solidFill>
                  <a:schemeClr val="accent2">
                    <a:lumMod val="50000"/>
                  </a:schemeClr>
                </a:solidFill>
              </a:rPr>
              <a:t> </a:t>
            </a:r>
            <a:r>
              <a:rPr lang="it-IT" dirty="0" smtClean="0">
                <a:solidFill>
                  <a:schemeClr val="accent2">
                    <a:lumMod val="50000"/>
                  </a:schemeClr>
                </a:solidFill>
              </a:rPr>
              <a:t>i.e. position and </a:t>
            </a:r>
            <a:r>
              <a:rPr lang="it-IT" dirty="0" err="1" smtClean="0">
                <a:solidFill>
                  <a:schemeClr val="accent2">
                    <a:lumMod val="50000"/>
                  </a:schemeClr>
                </a:solidFill>
              </a:rPr>
              <a:t>movement</a:t>
            </a:r>
            <a:r>
              <a:rPr lang="it-IT" dirty="0" smtClean="0">
                <a:solidFill>
                  <a:schemeClr val="accent2">
                    <a:lumMod val="50000"/>
                  </a:schemeClr>
                </a:solidFill>
              </a:rPr>
              <a:t> </a:t>
            </a:r>
          </a:p>
          <a:p>
            <a:r>
              <a:rPr lang="it-IT" dirty="0" err="1" smtClean="0">
                <a:solidFill>
                  <a:schemeClr val="accent2">
                    <a:lumMod val="50000"/>
                  </a:schemeClr>
                </a:solidFill>
              </a:rPr>
              <a:t>Proprioceptors</a:t>
            </a:r>
            <a:r>
              <a:rPr lang="it-IT" dirty="0" smtClean="0">
                <a:solidFill>
                  <a:schemeClr val="accent2">
                    <a:lumMod val="50000"/>
                  </a:schemeClr>
                </a:solidFill>
              </a:rPr>
              <a:t> are </a:t>
            </a:r>
            <a:r>
              <a:rPr lang="it-IT" dirty="0" err="1" smtClean="0">
                <a:solidFill>
                  <a:schemeClr val="accent2">
                    <a:lumMod val="50000"/>
                  </a:schemeClr>
                </a:solidFill>
              </a:rPr>
              <a:t>afferent</a:t>
            </a:r>
            <a:r>
              <a:rPr lang="it-IT" dirty="0" smtClean="0">
                <a:solidFill>
                  <a:schemeClr val="accent2">
                    <a:lumMod val="50000"/>
                  </a:schemeClr>
                </a:solidFill>
              </a:rPr>
              <a:t> </a:t>
            </a:r>
            <a:r>
              <a:rPr lang="it-IT" dirty="0" err="1" smtClean="0">
                <a:solidFill>
                  <a:schemeClr val="accent2">
                    <a:lumMod val="50000"/>
                  </a:schemeClr>
                </a:solidFill>
              </a:rPr>
              <a:t>nerve</a:t>
            </a:r>
            <a:r>
              <a:rPr lang="it-IT" dirty="0" smtClean="0">
                <a:solidFill>
                  <a:schemeClr val="accent2">
                    <a:lumMod val="50000"/>
                  </a:schemeClr>
                </a:solidFill>
              </a:rPr>
              <a:t> </a:t>
            </a:r>
            <a:r>
              <a:rPr lang="it-IT" dirty="0" err="1" smtClean="0">
                <a:solidFill>
                  <a:schemeClr val="accent2">
                    <a:lumMod val="50000"/>
                  </a:schemeClr>
                </a:solidFill>
              </a:rPr>
              <a:t>endings</a:t>
            </a:r>
            <a:r>
              <a:rPr lang="it-IT" dirty="0" smtClean="0">
                <a:solidFill>
                  <a:schemeClr val="accent2">
                    <a:lumMod val="50000"/>
                  </a:schemeClr>
                </a:solidFill>
              </a:rPr>
              <a:t> </a:t>
            </a:r>
            <a:r>
              <a:rPr lang="it-IT" dirty="0" err="1" smtClean="0">
                <a:solidFill>
                  <a:schemeClr val="accent2">
                    <a:lumMod val="50000"/>
                  </a:schemeClr>
                </a:solidFill>
              </a:rPr>
              <a:t>activated</a:t>
            </a:r>
            <a:r>
              <a:rPr lang="it-IT" dirty="0" smtClean="0">
                <a:solidFill>
                  <a:schemeClr val="accent2">
                    <a:lumMod val="50000"/>
                  </a:schemeClr>
                </a:solidFill>
              </a:rPr>
              <a:t> by and </a:t>
            </a:r>
            <a:r>
              <a:rPr lang="it-IT" dirty="0" err="1" smtClean="0">
                <a:solidFill>
                  <a:schemeClr val="accent2">
                    <a:lumMod val="50000"/>
                  </a:schemeClr>
                </a:solidFill>
              </a:rPr>
              <a:t>transmitting</a:t>
            </a:r>
            <a:r>
              <a:rPr lang="it-IT" dirty="0" smtClean="0">
                <a:solidFill>
                  <a:schemeClr val="accent2">
                    <a:lumMod val="50000"/>
                  </a:schemeClr>
                </a:solidFill>
              </a:rPr>
              <a:t> information </a:t>
            </a:r>
            <a:r>
              <a:rPr lang="it-IT" dirty="0" err="1" smtClean="0">
                <a:solidFill>
                  <a:schemeClr val="accent2">
                    <a:lumMod val="50000"/>
                  </a:schemeClr>
                </a:solidFill>
              </a:rPr>
              <a:t>about</a:t>
            </a:r>
            <a:r>
              <a:rPr lang="it-IT" dirty="0" smtClean="0">
                <a:solidFill>
                  <a:schemeClr val="accent2">
                    <a:lumMod val="50000"/>
                  </a:schemeClr>
                </a:solidFill>
              </a:rPr>
              <a:t> </a:t>
            </a:r>
            <a:r>
              <a:rPr lang="it-IT" dirty="0" err="1" smtClean="0">
                <a:solidFill>
                  <a:schemeClr val="accent2">
                    <a:lumMod val="50000"/>
                  </a:schemeClr>
                </a:solidFill>
              </a:rPr>
              <a:t>mechanical</a:t>
            </a:r>
            <a:r>
              <a:rPr lang="it-IT" dirty="0" smtClean="0">
                <a:solidFill>
                  <a:schemeClr val="accent2">
                    <a:lumMod val="50000"/>
                  </a:schemeClr>
                </a:solidFill>
              </a:rPr>
              <a:t> </a:t>
            </a:r>
            <a:r>
              <a:rPr lang="it-IT" dirty="0" err="1" smtClean="0">
                <a:solidFill>
                  <a:schemeClr val="accent2">
                    <a:lumMod val="50000"/>
                  </a:schemeClr>
                </a:solidFill>
              </a:rPr>
              <a:t>stimuli</a:t>
            </a:r>
            <a:r>
              <a:rPr lang="it-IT" dirty="0" smtClean="0">
                <a:solidFill>
                  <a:schemeClr val="accent2">
                    <a:lumMod val="50000"/>
                  </a:schemeClr>
                </a:solidFill>
              </a:rPr>
              <a:t> </a:t>
            </a:r>
            <a:r>
              <a:rPr lang="it-IT" dirty="0" err="1" smtClean="0">
                <a:solidFill>
                  <a:schemeClr val="accent2">
                    <a:lumMod val="50000"/>
                  </a:schemeClr>
                </a:solidFill>
              </a:rPr>
              <a:t>generated</a:t>
            </a:r>
            <a:r>
              <a:rPr lang="it-IT" dirty="0" smtClean="0">
                <a:solidFill>
                  <a:schemeClr val="accent2">
                    <a:lumMod val="50000"/>
                  </a:schemeClr>
                </a:solidFill>
              </a:rPr>
              <a:t> </a:t>
            </a:r>
            <a:r>
              <a:rPr lang="it-IT" dirty="0" err="1" smtClean="0">
                <a:solidFill>
                  <a:schemeClr val="accent2">
                    <a:lumMod val="50000"/>
                  </a:schemeClr>
                </a:solidFill>
              </a:rPr>
              <a:t>within</a:t>
            </a:r>
            <a:r>
              <a:rPr lang="it-IT" dirty="0" smtClean="0">
                <a:solidFill>
                  <a:schemeClr val="accent2">
                    <a:lumMod val="50000"/>
                  </a:schemeClr>
                </a:solidFill>
              </a:rPr>
              <a:t> </a:t>
            </a:r>
            <a:r>
              <a:rPr lang="it-IT" dirty="0" err="1" smtClean="0">
                <a:solidFill>
                  <a:schemeClr val="accent2">
                    <a:lumMod val="50000"/>
                  </a:schemeClr>
                </a:solidFill>
              </a:rPr>
              <a:t>musculoskeletal</a:t>
            </a:r>
            <a:r>
              <a:rPr lang="it-IT" dirty="0" smtClean="0">
                <a:solidFill>
                  <a:schemeClr val="accent2">
                    <a:lumMod val="50000"/>
                  </a:schemeClr>
                </a:solidFill>
              </a:rPr>
              <a:t> </a:t>
            </a:r>
            <a:r>
              <a:rPr lang="it-IT" dirty="0" err="1" smtClean="0">
                <a:solidFill>
                  <a:schemeClr val="accent2">
                    <a:lumMod val="50000"/>
                  </a:schemeClr>
                </a:solidFill>
              </a:rPr>
              <a:t>framework</a:t>
            </a:r>
            <a:r>
              <a:rPr lang="it-IT" dirty="0" smtClean="0">
                <a:solidFill>
                  <a:schemeClr val="accent2">
                    <a:lumMod val="50000"/>
                  </a:schemeClr>
                </a:solidFill>
              </a:rPr>
              <a:t> </a:t>
            </a:r>
            <a:endParaRPr lang="en-GB" dirty="0">
              <a:solidFill>
                <a:schemeClr val="accent2">
                  <a:lumMod val="50000"/>
                </a:schemeClr>
              </a:solidFill>
            </a:endParaRPr>
          </a:p>
        </p:txBody>
      </p:sp>
      <p:sp>
        <p:nvSpPr>
          <p:cNvPr id="7" name="Segnaposto testo 6"/>
          <p:cNvSpPr>
            <a:spLocks noGrp="1"/>
          </p:cNvSpPr>
          <p:nvPr>
            <p:ph type="body" sz="quarter" idx="3"/>
          </p:nvPr>
        </p:nvSpPr>
        <p:spPr/>
        <p:txBody>
          <a:bodyPr/>
          <a:lstStyle/>
          <a:p>
            <a:r>
              <a:rPr lang="it-IT" b="1" dirty="0" err="1" smtClean="0">
                <a:solidFill>
                  <a:schemeClr val="accent2">
                    <a:lumMod val="75000"/>
                  </a:schemeClr>
                </a:solidFill>
              </a:rPr>
              <a:t>Perception</a:t>
            </a:r>
            <a:endParaRPr lang="en-GB" b="1" dirty="0">
              <a:solidFill>
                <a:schemeClr val="accent2">
                  <a:lumMod val="75000"/>
                </a:schemeClr>
              </a:solidFill>
            </a:endParaRPr>
          </a:p>
        </p:txBody>
      </p:sp>
      <p:sp>
        <p:nvSpPr>
          <p:cNvPr id="8" name="Segnaposto contenuto 7"/>
          <p:cNvSpPr>
            <a:spLocks noGrp="1"/>
          </p:cNvSpPr>
          <p:nvPr>
            <p:ph sz="quarter" idx="4"/>
          </p:nvPr>
        </p:nvSpPr>
        <p:spPr/>
        <p:txBody>
          <a:bodyPr/>
          <a:lstStyle/>
          <a:p>
            <a:r>
              <a:rPr lang="it-IT" dirty="0" err="1" smtClean="0">
                <a:solidFill>
                  <a:schemeClr val="accent2">
                    <a:lumMod val="75000"/>
                  </a:schemeClr>
                </a:solidFill>
              </a:rPr>
              <a:t>Cerebral</a:t>
            </a:r>
            <a:r>
              <a:rPr lang="it-IT" dirty="0" smtClean="0">
                <a:solidFill>
                  <a:schemeClr val="accent2">
                    <a:lumMod val="75000"/>
                  </a:schemeClr>
                </a:solidFill>
              </a:rPr>
              <a:t> </a:t>
            </a:r>
            <a:r>
              <a:rPr lang="it-IT" dirty="0" err="1" smtClean="0">
                <a:solidFill>
                  <a:schemeClr val="accent2">
                    <a:lumMod val="75000"/>
                  </a:schemeClr>
                </a:solidFill>
              </a:rPr>
              <a:t>process</a:t>
            </a:r>
            <a:r>
              <a:rPr lang="it-IT" dirty="0" smtClean="0">
                <a:solidFill>
                  <a:schemeClr val="accent2">
                    <a:lumMod val="75000"/>
                  </a:schemeClr>
                </a:solidFill>
              </a:rPr>
              <a:t> </a:t>
            </a:r>
            <a:r>
              <a:rPr lang="it-IT" dirty="0" err="1" smtClean="0">
                <a:solidFill>
                  <a:schemeClr val="accent2">
                    <a:lumMod val="75000"/>
                  </a:schemeClr>
                </a:solidFill>
              </a:rPr>
              <a:t>designed</a:t>
            </a:r>
            <a:r>
              <a:rPr lang="it-IT" dirty="0" smtClean="0">
                <a:solidFill>
                  <a:schemeClr val="accent2">
                    <a:lumMod val="75000"/>
                  </a:schemeClr>
                </a:solidFill>
              </a:rPr>
              <a:t> to </a:t>
            </a:r>
            <a:r>
              <a:rPr lang="it-IT" dirty="0" err="1" smtClean="0">
                <a:solidFill>
                  <a:schemeClr val="accent2">
                    <a:lumMod val="75000"/>
                  </a:schemeClr>
                </a:solidFill>
              </a:rPr>
              <a:t>clarify</a:t>
            </a:r>
            <a:r>
              <a:rPr lang="it-IT" dirty="0" smtClean="0">
                <a:solidFill>
                  <a:schemeClr val="accent2">
                    <a:lumMod val="75000"/>
                  </a:schemeClr>
                </a:solidFill>
              </a:rPr>
              <a:t> the nature of the source of </a:t>
            </a:r>
            <a:r>
              <a:rPr lang="it-IT" dirty="0" err="1" smtClean="0">
                <a:solidFill>
                  <a:schemeClr val="accent2">
                    <a:lumMod val="75000"/>
                  </a:schemeClr>
                </a:solidFill>
              </a:rPr>
              <a:t>stimulus</a:t>
            </a:r>
            <a:r>
              <a:rPr lang="it-IT" dirty="0" smtClean="0">
                <a:solidFill>
                  <a:schemeClr val="accent2">
                    <a:lumMod val="75000"/>
                  </a:schemeClr>
                </a:solidFill>
              </a:rPr>
              <a:t> and </a:t>
            </a:r>
            <a:r>
              <a:rPr lang="it-IT" dirty="0" err="1" smtClean="0">
                <a:solidFill>
                  <a:schemeClr val="accent2">
                    <a:lumMod val="75000"/>
                  </a:schemeClr>
                </a:solidFill>
              </a:rPr>
              <a:t>stimuli</a:t>
            </a:r>
            <a:r>
              <a:rPr lang="it-IT" dirty="0" smtClean="0">
                <a:solidFill>
                  <a:schemeClr val="accent2">
                    <a:lumMod val="75000"/>
                  </a:schemeClr>
                </a:solidFill>
              </a:rPr>
              <a:t> .</a:t>
            </a:r>
          </a:p>
          <a:p>
            <a:r>
              <a:rPr lang="it-IT" dirty="0" err="1" smtClean="0">
                <a:solidFill>
                  <a:schemeClr val="accent2">
                    <a:lumMod val="75000"/>
                  </a:schemeClr>
                </a:solidFill>
              </a:rPr>
              <a:t>Typical</a:t>
            </a:r>
            <a:r>
              <a:rPr lang="it-IT" dirty="0" smtClean="0">
                <a:solidFill>
                  <a:schemeClr val="accent2">
                    <a:lumMod val="75000"/>
                  </a:schemeClr>
                </a:solidFill>
              </a:rPr>
              <a:t> </a:t>
            </a:r>
            <a:r>
              <a:rPr lang="it-IT" dirty="0" err="1" smtClean="0">
                <a:solidFill>
                  <a:schemeClr val="accent2">
                    <a:lumMod val="75000"/>
                  </a:schemeClr>
                </a:solidFill>
              </a:rPr>
              <a:t>example</a:t>
            </a:r>
            <a:r>
              <a:rPr lang="it-IT" dirty="0" smtClean="0">
                <a:solidFill>
                  <a:schemeClr val="accent2">
                    <a:lumMod val="75000"/>
                  </a:schemeClr>
                </a:solidFill>
              </a:rPr>
              <a:t> </a:t>
            </a:r>
            <a:r>
              <a:rPr lang="it-IT" dirty="0" err="1" smtClean="0">
                <a:solidFill>
                  <a:schemeClr val="accent2">
                    <a:lumMod val="75000"/>
                  </a:schemeClr>
                </a:solidFill>
              </a:rPr>
              <a:t>identifying</a:t>
            </a:r>
            <a:r>
              <a:rPr lang="it-IT" dirty="0" smtClean="0">
                <a:solidFill>
                  <a:schemeClr val="accent2">
                    <a:lumMod val="75000"/>
                  </a:schemeClr>
                </a:solidFill>
              </a:rPr>
              <a:t> an </a:t>
            </a:r>
            <a:r>
              <a:rPr lang="it-IT" dirty="0" err="1" smtClean="0">
                <a:solidFill>
                  <a:schemeClr val="accent2">
                    <a:lumMod val="75000"/>
                  </a:schemeClr>
                </a:solidFill>
              </a:rPr>
              <a:t>object</a:t>
            </a:r>
            <a:r>
              <a:rPr lang="it-IT" dirty="0" smtClean="0">
                <a:solidFill>
                  <a:schemeClr val="accent2">
                    <a:lumMod val="75000"/>
                  </a:schemeClr>
                </a:solidFill>
              </a:rPr>
              <a:t> </a:t>
            </a:r>
          </a:p>
          <a:p>
            <a:r>
              <a:rPr lang="it-IT" dirty="0" err="1" smtClean="0">
                <a:solidFill>
                  <a:schemeClr val="accent2">
                    <a:lumMod val="75000"/>
                  </a:schemeClr>
                </a:solidFill>
              </a:rPr>
              <a:t>Classification</a:t>
            </a:r>
            <a:r>
              <a:rPr lang="it-IT" dirty="0" smtClean="0">
                <a:solidFill>
                  <a:schemeClr val="accent2">
                    <a:lumMod val="75000"/>
                  </a:schemeClr>
                </a:solidFill>
              </a:rPr>
              <a:t> of </a:t>
            </a:r>
            <a:r>
              <a:rPr lang="it-IT" dirty="0" err="1" smtClean="0">
                <a:solidFill>
                  <a:schemeClr val="accent2">
                    <a:lumMod val="75000"/>
                  </a:schemeClr>
                </a:solidFill>
              </a:rPr>
              <a:t>senses</a:t>
            </a:r>
            <a:r>
              <a:rPr lang="it-IT" dirty="0" smtClean="0">
                <a:solidFill>
                  <a:schemeClr val="accent2">
                    <a:lumMod val="75000"/>
                  </a:schemeClr>
                </a:solidFill>
              </a:rPr>
              <a:t> </a:t>
            </a:r>
            <a:endParaRPr lang="en-GB" dirty="0">
              <a:solidFill>
                <a:schemeClr val="accent2">
                  <a:lumMod val="75000"/>
                </a:schemeClr>
              </a:solidFill>
            </a:endParaRPr>
          </a:p>
        </p:txBody>
      </p:sp>
    </p:spTree>
    <p:extLst>
      <p:ext uri="{BB962C8B-B14F-4D97-AF65-F5344CB8AC3E}">
        <p14:creationId xmlns:p14="http://schemas.microsoft.com/office/powerpoint/2010/main" val="2223381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008" y="-158576"/>
            <a:ext cx="10515600" cy="1325563"/>
          </a:xfrm>
        </p:spPr>
        <p:txBody>
          <a:bodyPr/>
          <a:lstStyle/>
          <a:p>
            <a:r>
              <a:rPr lang="en-GB" dirty="0" smtClean="0"/>
              <a:t>Proprioceptors in the body</a:t>
            </a:r>
            <a:endParaRPr lang="en-GB" dirty="0"/>
          </a:p>
        </p:txBody>
      </p:sp>
      <p:sp>
        <p:nvSpPr>
          <p:cNvPr id="3" name="Content Placeholder 2"/>
          <p:cNvSpPr>
            <a:spLocks noGrp="1"/>
          </p:cNvSpPr>
          <p:nvPr>
            <p:ph idx="1"/>
          </p:nvPr>
        </p:nvSpPr>
        <p:spPr>
          <a:xfrm>
            <a:off x="4526280" y="297180"/>
            <a:ext cx="6636328" cy="6752013"/>
          </a:xfrm>
        </p:spPr>
        <p:txBody>
          <a:bodyPr>
            <a:normAutofit fontScale="70000" lnSpcReduction="20000"/>
          </a:bodyPr>
          <a:lstStyle/>
          <a:p>
            <a:r>
              <a:rPr lang="en-GB" sz="2400" dirty="0" smtClean="0"/>
              <a:t>Muscle spindles (stretch receptors) - These are the primary proprioceptors in the muscles that are sensitive to changes in muscle length. These allow you to know when to stretch your legs while walking or your arms when reaching for something.</a:t>
            </a:r>
          </a:p>
          <a:p>
            <a:r>
              <a:rPr lang="en-GB" sz="2400" dirty="0" smtClean="0"/>
              <a:t> Golgi tendon organs - These proprioceptors are found in the tendons near the end of the muscle fibre. They are sensitive to changes in muscle tension. For example, for a weightlifter, the Golgi tendon organs sense how much tension the muscles in the arms are exerting. If the muscle has too much tension, the Golgi tendon organs will prevent it from creating any force (it's at this point that the weightlifter would probably drop the weight or realize he has to place it down). This helps prevent injury.</a:t>
            </a:r>
          </a:p>
          <a:p>
            <a:r>
              <a:rPr lang="en-GB" sz="2400" dirty="0" smtClean="0"/>
              <a:t>The Pacinian corpuscles - These proprioceptors are responsible for detecting changes in movement and pressure within the body. They're found in parts of the body such as the fingertips and are very useful in helping you detect textures, for instance.</a:t>
            </a:r>
          </a:p>
          <a:p>
            <a:pPr marL="0" indent="0">
              <a:buNone/>
            </a:pPr>
            <a:r>
              <a:rPr lang="en-GB" sz="2400" dirty="0" smtClean="0"/>
              <a:t>https://www.verywellfit.com/what-are-the-proprioceptors-3120368</a:t>
            </a:r>
            <a:endParaRPr lang="en-GB" sz="2400" dirty="0"/>
          </a:p>
        </p:txBody>
      </p:sp>
      <p:sp>
        <p:nvSpPr>
          <p:cNvPr id="4" name="Title 1"/>
          <p:cNvSpPr txBox="1">
            <a:spLocks/>
          </p:cNvSpPr>
          <p:nvPr/>
        </p:nvSpPr>
        <p:spPr>
          <a:xfrm>
            <a:off x="888630" y="2235625"/>
            <a:ext cx="3498979" cy="2456442"/>
          </a:xfrm>
          <a:prstGeom prst="rect">
            <a:avLst/>
          </a:prstGeom>
        </p:spPr>
        <p:txBody>
          <a:bodyPr vert="horz" lIns="228600" tIns="228600" rIns="228600" bIns="228600" rtlCol="0" anchor="ctr">
            <a:normAutofit/>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GB" smtClean="0"/>
              <a:t>Proprioceptor locations</a:t>
            </a:r>
            <a:endParaRPr lang="en-GB" dirty="0"/>
          </a:p>
        </p:txBody>
      </p:sp>
    </p:spTree>
    <p:extLst>
      <p:ext uri="{BB962C8B-B14F-4D97-AF65-F5344CB8AC3E}">
        <p14:creationId xmlns:p14="http://schemas.microsoft.com/office/powerpoint/2010/main" val="19568142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4820" y="566438"/>
            <a:ext cx="4574340" cy="5610525"/>
          </a:xfrm>
        </p:spPr>
      </p:pic>
      <p:sp>
        <p:nvSpPr>
          <p:cNvPr id="5" name="TextBox 4"/>
          <p:cNvSpPr txBox="1"/>
          <p:nvPr/>
        </p:nvSpPr>
        <p:spPr>
          <a:xfrm>
            <a:off x="5141421" y="971043"/>
            <a:ext cx="6546273" cy="4801314"/>
          </a:xfrm>
          <a:prstGeom prst="rect">
            <a:avLst/>
          </a:prstGeom>
          <a:noFill/>
        </p:spPr>
        <p:txBody>
          <a:bodyPr wrap="square" rtlCol="0">
            <a:spAutoFit/>
          </a:bodyPr>
          <a:lstStyle/>
          <a:p>
            <a:r>
              <a:rPr lang="en-GB" dirty="0" smtClean="0"/>
              <a:t>Proprioceptors </a:t>
            </a:r>
            <a:r>
              <a:rPr lang="en-GB" dirty="0"/>
              <a:t>can be found in various locations throughout the body such as the inner ear, in synovial joints, stuffed in between the tendons and the muscles, and within the framework of skeletal muscles. There are four basic types of proprioceptors. </a:t>
            </a:r>
          </a:p>
          <a:p>
            <a:endParaRPr lang="en-GB" dirty="0" smtClean="0"/>
          </a:p>
          <a:p>
            <a:r>
              <a:rPr lang="en-GB" dirty="0" smtClean="0"/>
              <a:t>Found </a:t>
            </a:r>
            <a:r>
              <a:rPr lang="en-GB" dirty="0"/>
              <a:t>within the synovial joint capsules, one can find the proprioceptors known as joint </a:t>
            </a:r>
            <a:r>
              <a:rPr lang="en-GB" dirty="0" smtClean="0"/>
              <a:t>kinaesthetic </a:t>
            </a:r>
            <a:r>
              <a:rPr lang="en-GB" dirty="0"/>
              <a:t>receptors. When the individual joint move, these proprioceptors respond with information for the brain on the movement and the position of the limb. </a:t>
            </a:r>
          </a:p>
          <a:p>
            <a:r>
              <a:rPr lang="en-GB" dirty="0"/>
              <a:t> </a:t>
            </a:r>
          </a:p>
          <a:p>
            <a:r>
              <a:rPr lang="en-GB" dirty="0" smtClean="0"/>
              <a:t>Skeletal </a:t>
            </a:r>
            <a:r>
              <a:rPr lang="en-GB" dirty="0"/>
              <a:t>muscle hosts the neuromuscular spindles. There are more of these in these muscles of the limbs than elsewhere. These proprioceptors are responsible for sending information back to the brain that determines the increase or decrease in muscle tension, which is determined by the lengthening or stretching of individual </a:t>
            </a:r>
            <a:r>
              <a:rPr lang="en-GB" dirty="0" smtClean="0"/>
              <a:t>fibres. </a:t>
            </a:r>
            <a:endParaRPr lang="en-GB" dirty="0"/>
          </a:p>
        </p:txBody>
      </p:sp>
    </p:spTree>
    <p:extLst>
      <p:ext uri="{BB962C8B-B14F-4D97-AF65-F5344CB8AC3E}">
        <p14:creationId xmlns:p14="http://schemas.microsoft.com/office/powerpoint/2010/main" val="264354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336" y="1185469"/>
            <a:ext cx="4878512" cy="4943994"/>
          </a:xfrm>
        </p:spPr>
      </p:pic>
      <p:sp>
        <p:nvSpPr>
          <p:cNvPr id="6" name="TextBox 5"/>
          <p:cNvSpPr txBox="1"/>
          <p:nvPr/>
        </p:nvSpPr>
        <p:spPr>
          <a:xfrm>
            <a:off x="5706534" y="1949306"/>
            <a:ext cx="5548898" cy="3416320"/>
          </a:xfrm>
          <a:prstGeom prst="rect">
            <a:avLst/>
          </a:prstGeom>
          <a:noFill/>
        </p:spPr>
        <p:txBody>
          <a:bodyPr wrap="square" rtlCol="0">
            <a:spAutoFit/>
          </a:bodyPr>
          <a:lstStyle/>
          <a:p>
            <a:r>
              <a:rPr lang="en-GB" dirty="0" smtClean="0">
                <a:effectLst/>
              </a:rPr>
              <a:t>Exteroceptors are receptors that receive input from the external environment, such as the lamellar corpuscles of the dermis and photoreceptors of the eye that have already been mentioned. </a:t>
            </a:r>
            <a:r>
              <a:rPr lang="en-GB" dirty="0" smtClean="0"/>
              <a:t>A sense organ, such as the ear, that receives and responds to stimuli originating from outside the body.</a:t>
            </a:r>
          </a:p>
          <a:p>
            <a:endParaRPr lang="en-GB" sz="1800" kern="1200" dirty="0">
              <a:solidFill>
                <a:schemeClr val="tx1"/>
              </a:solidFill>
              <a:latin typeface="+mn-lt"/>
              <a:ea typeface="+mn-ea"/>
              <a:cs typeface="+mn-cs"/>
            </a:endParaRPr>
          </a:p>
          <a:p>
            <a:r>
              <a:rPr lang="en-GB" dirty="0" smtClean="0">
                <a:effectLst/>
              </a:rPr>
              <a:t>Interceptors are those that sense stimuli from the internal organs. Examples would include a stretch receptor in the wall of an organ, such as those that sense the increase in blood pressure in the aorta or carotid artery or detects stretch as the bladder fills with urine</a:t>
            </a:r>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2421332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0DCE10-6CF9-4549-BD26-863DC63A8674}"/>
              </a:ext>
            </a:extLst>
          </p:cNvPr>
          <p:cNvSpPr>
            <a:spLocks noGrp="1"/>
          </p:cNvSpPr>
          <p:nvPr>
            <p:ph type="title"/>
          </p:nvPr>
        </p:nvSpPr>
        <p:spPr/>
        <p:txBody>
          <a:bodyPr/>
          <a:lstStyle/>
          <a:p>
            <a:r>
              <a:rPr lang="en-US" dirty="0"/>
              <a:t>Proprioceptors</a:t>
            </a:r>
          </a:p>
        </p:txBody>
      </p:sp>
      <p:sp>
        <p:nvSpPr>
          <p:cNvPr id="3" name="Content Placeholder 2">
            <a:extLst>
              <a:ext uri="{FF2B5EF4-FFF2-40B4-BE49-F238E27FC236}">
                <a16:creationId xmlns:a16="http://schemas.microsoft.com/office/drawing/2014/main" xmlns="" id="{98A1045D-2B7E-194C-9404-629966481A0F}"/>
              </a:ext>
            </a:extLst>
          </p:cNvPr>
          <p:cNvSpPr>
            <a:spLocks noGrp="1"/>
          </p:cNvSpPr>
          <p:nvPr>
            <p:ph idx="1"/>
          </p:nvPr>
        </p:nvSpPr>
        <p:spPr/>
        <p:txBody>
          <a:bodyPr/>
          <a:lstStyle/>
          <a:p>
            <a:pPr marL="0" indent="0">
              <a:buNone/>
            </a:pPr>
            <a:r>
              <a:rPr lang="en-US" dirty="0"/>
              <a:t>Mechanoreceptors					</a:t>
            </a:r>
          </a:p>
          <a:p>
            <a:pPr marL="0" indent="0">
              <a:buNone/>
            </a:pPr>
            <a:endParaRPr lang="en-US" dirty="0"/>
          </a:p>
          <a:p>
            <a:pPr marL="0" indent="0">
              <a:buNone/>
            </a:pPr>
            <a:r>
              <a:rPr lang="en-US" dirty="0"/>
              <a:t>Muscle tendons					</a:t>
            </a:r>
          </a:p>
          <a:p>
            <a:pPr marL="0" indent="0">
              <a:buNone/>
            </a:pPr>
            <a:r>
              <a:rPr lang="en-US" dirty="0"/>
              <a:t>Joints </a:t>
            </a:r>
          </a:p>
          <a:p>
            <a:pPr marL="0" indent="0">
              <a:buNone/>
            </a:pPr>
            <a:r>
              <a:rPr lang="en-US" dirty="0"/>
              <a:t>Fascia</a:t>
            </a:r>
          </a:p>
        </p:txBody>
      </p:sp>
    </p:spTree>
    <p:extLst>
      <p:ext uri="{BB962C8B-B14F-4D97-AF65-F5344CB8AC3E}">
        <p14:creationId xmlns:p14="http://schemas.microsoft.com/office/powerpoint/2010/main" val="1318530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5206C4-4814-C44F-A84D-7314D298B732}"/>
              </a:ext>
            </a:extLst>
          </p:cNvPr>
          <p:cNvSpPr>
            <a:spLocks noGrp="1"/>
          </p:cNvSpPr>
          <p:nvPr>
            <p:ph type="title"/>
          </p:nvPr>
        </p:nvSpPr>
        <p:spPr/>
        <p:txBody>
          <a:bodyPr/>
          <a:lstStyle/>
          <a:p>
            <a:r>
              <a:rPr lang="en-US" dirty="0"/>
              <a:t>Roles of the proprioceptors </a:t>
            </a:r>
          </a:p>
        </p:txBody>
      </p:sp>
      <p:sp>
        <p:nvSpPr>
          <p:cNvPr id="3" name="Content Placeholder 2">
            <a:extLst>
              <a:ext uri="{FF2B5EF4-FFF2-40B4-BE49-F238E27FC236}">
                <a16:creationId xmlns:a16="http://schemas.microsoft.com/office/drawing/2014/main" xmlns="" id="{6096A3FB-2502-5742-97E9-B728720D8320}"/>
              </a:ext>
            </a:extLst>
          </p:cNvPr>
          <p:cNvSpPr>
            <a:spLocks noGrp="1"/>
          </p:cNvSpPr>
          <p:nvPr>
            <p:ph idx="1"/>
          </p:nvPr>
        </p:nvSpPr>
        <p:spPr/>
        <p:txBody>
          <a:bodyPr/>
          <a:lstStyle/>
          <a:p>
            <a:r>
              <a:rPr lang="en-US" dirty="0"/>
              <a:t>Muscle spindles – most important</a:t>
            </a:r>
          </a:p>
          <a:p>
            <a:pPr marL="0" indent="0">
              <a:buNone/>
            </a:pPr>
            <a:r>
              <a:rPr lang="en-US" dirty="0"/>
              <a:t>Allowing awareness of position and movement of the joints.</a:t>
            </a:r>
          </a:p>
          <a:p>
            <a:pPr marL="0" indent="0">
              <a:buNone/>
            </a:pPr>
            <a:r>
              <a:rPr lang="en-US" dirty="0"/>
              <a:t>Proprioceptors work with other stimulus to allow coordinated patterns of the skeletal muscles.  </a:t>
            </a:r>
          </a:p>
          <a:p>
            <a:endParaRPr lang="en-US" dirty="0"/>
          </a:p>
        </p:txBody>
      </p:sp>
    </p:spTree>
    <p:extLst>
      <p:ext uri="{BB962C8B-B14F-4D97-AF65-F5344CB8AC3E}">
        <p14:creationId xmlns:p14="http://schemas.microsoft.com/office/powerpoint/2010/main" val="1490475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olo 8"/>
          <p:cNvSpPr>
            <a:spLocks noGrp="1"/>
          </p:cNvSpPr>
          <p:nvPr>
            <p:ph type="title"/>
          </p:nvPr>
        </p:nvSpPr>
        <p:spPr/>
        <p:txBody>
          <a:bodyPr/>
          <a:lstStyle/>
          <a:p>
            <a:r>
              <a:rPr lang="it-IT" dirty="0" smtClean="0"/>
              <a:t>Position versus </a:t>
            </a:r>
            <a:r>
              <a:rPr lang="it-IT" dirty="0" err="1" smtClean="0"/>
              <a:t>Movement</a:t>
            </a:r>
            <a:r>
              <a:rPr lang="it-IT" dirty="0" smtClean="0"/>
              <a:t> </a:t>
            </a:r>
            <a:r>
              <a:rPr lang="it-IT" dirty="0" err="1" smtClean="0"/>
              <a:t>Sense</a:t>
            </a:r>
            <a:endParaRPr lang="en-GB" dirty="0"/>
          </a:p>
        </p:txBody>
      </p:sp>
      <p:sp>
        <p:nvSpPr>
          <p:cNvPr id="10" name="Segnaposto testo 9"/>
          <p:cNvSpPr>
            <a:spLocks noGrp="1"/>
          </p:cNvSpPr>
          <p:nvPr>
            <p:ph type="body" idx="1"/>
          </p:nvPr>
        </p:nvSpPr>
        <p:spPr/>
        <p:txBody>
          <a:bodyPr/>
          <a:lstStyle/>
          <a:p>
            <a:r>
              <a:rPr lang="it-IT" b="1" dirty="0" smtClean="0">
                <a:solidFill>
                  <a:schemeClr val="accent2">
                    <a:lumMod val="75000"/>
                  </a:schemeClr>
                </a:solidFill>
              </a:rPr>
              <a:t>Position</a:t>
            </a:r>
            <a:endParaRPr lang="en-GB" b="1" dirty="0">
              <a:solidFill>
                <a:schemeClr val="accent2">
                  <a:lumMod val="75000"/>
                </a:schemeClr>
              </a:solidFill>
            </a:endParaRPr>
          </a:p>
        </p:txBody>
      </p:sp>
      <p:sp>
        <p:nvSpPr>
          <p:cNvPr id="11" name="Segnaposto contenuto 10"/>
          <p:cNvSpPr>
            <a:spLocks noGrp="1"/>
          </p:cNvSpPr>
          <p:nvPr>
            <p:ph sz="half" idx="2"/>
          </p:nvPr>
        </p:nvSpPr>
        <p:spPr/>
        <p:txBody>
          <a:bodyPr>
            <a:normAutofit fontScale="85000" lnSpcReduction="20000"/>
          </a:bodyPr>
          <a:lstStyle/>
          <a:p>
            <a:r>
              <a:rPr lang="it-IT" dirty="0" err="1" smtClean="0">
                <a:solidFill>
                  <a:schemeClr val="accent2">
                    <a:lumMod val="75000"/>
                  </a:schemeClr>
                </a:solidFill>
              </a:rPr>
              <a:t>Normal</a:t>
            </a:r>
            <a:r>
              <a:rPr lang="it-IT" dirty="0" smtClean="0">
                <a:solidFill>
                  <a:schemeClr val="accent2">
                    <a:lumMod val="75000"/>
                  </a:schemeClr>
                </a:solidFill>
              </a:rPr>
              <a:t> </a:t>
            </a:r>
            <a:r>
              <a:rPr lang="it-IT" dirty="0" err="1" smtClean="0">
                <a:solidFill>
                  <a:schemeClr val="accent2">
                    <a:lumMod val="75000"/>
                  </a:schemeClr>
                </a:solidFill>
              </a:rPr>
              <a:t>individuals</a:t>
            </a:r>
            <a:r>
              <a:rPr lang="it-IT" dirty="0" smtClean="0">
                <a:solidFill>
                  <a:schemeClr val="accent2">
                    <a:lumMod val="75000"/>
                  </a:schemeClr>
                </a:solidFill>
              </a:rPr>
              <a:t> can </a:t>
            </a:r>
            <a:r>
              <a:rPr lang="it-IT" dirty="0" err="1" smtClean="0">
                <a:solidFill>
                  <a:schemeClr val="accent2">
                    <a:lumMod val="75000"/>
                  </a:schemeClr>
                </a:solidFill>
              </a:rPr>
              <a:t>accurately</a:t>
            </a:r>
            <a:r>
              <a:rPr lang="it-IT" dirty="0" smtClean="0">
                <a:solidFill>
                  <a:schemeClr val="accent2">
                    <a:lumMod val="75000"/>
                  </a:schemeClr>
                </a:solidFill>
              </a:rPr>
              <a:t> </a:t>
            </a:r>
            <a:r>
              <a:rPr lang="it-IT" dirty="0" err="1" smtClean="0">
                <a:solidFill>
                  <a:schemeClr val="accent2">
                    <a:lumMod val="75000"/>
                  </a:schemeClr>
                </a:solidFill>
              </a:rPr>
              <a:t>sense</a:t>
            </a:r>
            <a:r>
              <a:rPr lang="it-IT" dirty="0" smtClean="0">
                <a:solidFill>
                  <a:schemeClr val="accent2">
                    <a:lumMod val="75000"/>
                  </a:schemeClr>
                </a:solidFill>
              </a:rPr>
              <a:t> the position of the </a:t>
            </a:r>
            <a:r>
              <a:rPr lang="it-IT" dirty="0" err="1" smtClean="0">
                <a:solidFill>
                  <a:schemeClr val="accent2">
                    <a:lumMod val="75000"/>
                  </a:schemeClr>
                </a:solidFill>
              </a:rPr>
              <a:t>limb</a:t>
            </a:r>
            <a:r>
              <a:rPr lang="it-IT" dirty="0" smtClean="0">
                <a:solidFill>
                  <a:schemeClr val="accent2">
                    <a:lumMod val="75000"/>
                  </a:schemeClr>
                </a:solidFill>
              </a:rPr>
              <a:t> by </a:t>
            </a:r>
            <a:r>
              <a:rPr lang="it-IT" dirty="0" err="1" smtClean="0">
                <a:solidFill>
                  <a:schemeClr val="accent2">
                    <a:lumMod val="75000"/>
                  </a:schemeClr>
                </a:solidFill>
              </a:rPr>
              <a:t>slowly</a:t>
            </a:r>
            <a:r>
              <a:rPr lang="it-IT" dirty="0" smtClean="0">
                <a:solidFill>
                  <a:schemeClr val="accent2">
                    <a:lumMod val="75000"/>
                  </a:schemeClr>
                </a:solidFill>
              </a:rPr>
              <a:t> </a:t>
            </a:r>
            <a:r>
              <a:rPr lang="it-IT" dirty="0" err="1" smtClean="0">
                <a:solidFill>
                  <a:schemeClr val="accent2">
                    <a:lumMod val="75000"/>
                  </a:schemeClr>
                </a:solidFill>
              </a:rPr>
              <a:t>adapted</a:t>
            </a:r>
            <a:r>
              <a:rPr lang="it-IT" dirty="0" smtClean="0">
                <a:solidFill>
                  <a:schemeClr val="accent2">
                    <a:lumMod val="75000"/>
                  </a:schemeClr>
                </a:solidFill>
              </a:rPr>
              <a:t> </a:t>
            </a:r>
            <a:r>
              <a:rPr lang="it-IT" dirty="0" err="1" smtClean="0">
                <a:solidFill>
                  <a:schemeClr val="accent2">
                    <a:lumMod val="75000"/>
                  </a:schemeClr>
                </a:solidFill>
              </a:rPr>
              <a:t>mechanoreceptors</a:t>
            </a:r>
            <a:r>
              <a:rPr lang="en-GB" dirty="0" smtClean="0">
                <a:solidFill>
                  <a:schemeClr val="accent2">
                    <a:lumMod val="75000"/>
                  </a:schemeClr>
                </a:solidFill>
              </a:rPr>
              <a:t> mainly secondary spindle endings </a:t>
            </a:r>
          </a:p>
          <a:p>
            <a:r>
              <a:rPr lang="it-IT" dirty="0" err="1" smtClean="0">
                <a:solidFill>
                  <a:schemeClr val="accent2">
                    <a:lumMod val="75000"/>
                  </a:schemeClr>
                </a:solidFill>
              </a:rPr>
              <a:t>When</a:t>
            </a:r>
            <a:r>
              <a:rPr lang="it-IT" dirty="0" smtClean="0">
                <a:solidFill>
                  <a:schemeClr val="accent2">
                    <a:lumMod val="75000"/>
                  </a:schemeClr>
                </a:solidFill>
              </a:rPr>
              <a:t> an </a:t>
            </a:r>
            <a:r>
              <a:rPr lang="it-IT" dirty="0" err="1" smtClean="0">
                <a:solidFill>
                  <a:schemeClr val="accent2">
                    <a:lumMod val="75000"/>
                  </a:schemeClr>
                </a:solidFill>
              </a:rPr>
              <a:t>unobserved</a:t>
            </a:r>
            <a:r>
              <a:rPr lang="it-IT" dirty="0" smtClean="0">
                <a:solidFill>
                  <a:schemeClr val="accent2">
                    <a:lumMod val="75000"/>
                  </a:schemeClr>
                </a:solidFill>
              </a:rPr>
              <a:t> </a:t>
            </a:r>
            <a:r>
              <a:rPr lang="it-IT" dirty="0" err="1" smtClean="0">
                <a:solidFill>
                  <a:schemeClr val="accent2">
                    <a:lumMod val="75000"/>
                  </a:schemeClr>
                </a:solidFill>
              </a:rPr>
              <a:t>limb</a:t>
            </a:r>
            <a:r>
              <a:rPr lang="it-IT" dirty="0" smtClean="0">
                <a:solidFill>
                  <a:schemeClr val="accent2">
                    <a:lumMod val="75000"/>
                  </a:schemeClr>
                </a:solidFill>
              </a:rPr>
              <a:t> </a:t>
            </a:r>
            <a:r>
              <a:rPr lang="it-IT" dirty="0" err="1" smtClean="0">
                <a:solidFill>
                  <a:schemeClr val="accent2">
                    <a:lumMod val="75000"/>
                  </a:schemeClr>
                </a:solidFill>
              </a:rPr>
              <a:t>is</a:t>
            </a:r>
            <a:r>
              <a:rPr lang="it-IT" dirty="0" smtClean="0">
                <a:solidFill>
                  <a:schemeClr val="accent2">
                    <a:lumMod val="75000"/>
                  </a:schemeClr>
                </a:solidFill>
              </a:rPr>
              <a:t> </a:t>
            </a:r>
            <a:r>
              <a:rPr lang="it-IT" dirty="0" err="1" smtClean="0">
                <a:solidFill>
                  <a:schemeClr val="accent2">
                    <a:lumMod val="75000"/>
                  </a:schemeClr>
                </a:solidFill>
              </a:rPr>
              <a:t>passively</a:t>
            </a:r>
            <a:r>
              <a:rPr lang="it-IT" dirty="0" smtClean="0">
                <a:solidFill>
                  <a:schemeClr val="accent2">
                    <a:lumMod val="75000"/>
                  </a:schemeClr>
                </a:solidFill>
              </a:rPr>
              <a:t> </a:t>
            </a:r>
            <a:r>
              <a:rPr lang="it-IT" dirty="0" err="1" smtClean="0">
                <a:solidFill>
                  <a:schemeClr val="accent2">
                    <a:lumMod val="75000"/>
                  </a:schemeClr>
                </a:solidFill>
              </a:rPr>
              <a:t>moved</a:t>
            </a:r>
            <a:r>
              <a:rPr lang="it-IT" dirty="0" smtClean="0">
                <a:solidFill>
                  <a:schemeClr val="accent2">
                    <a:lumMod val="75000"/>
                  </a:schemeClr>
                </a:solidFill>
              </a:rPr>
              <a:t>, </a:t>
            </a:r>
            <a:r>
              <a:rPr lang="it-IT" dirty="0" err="1" smtClean="0">
                <a:solidFill>
                  <a:schemeClr val="accent2">
                    <a:lumMod val="75000"/>
                  </a:schemeClr>
                </a:solidFill>
              </a:rPr>
              <a:t>you</a:t>
            </a:r>
            <a:r>
              <a:rPr lang="it-IT" dirty="0" smtClean="0">
                <a:solidFill>
                  <a:schemeClr val="accent2">
                    <a:lumMod val="75000"/>
                  </a:schemeClr>
                </a:solidFill>
              </a:rPr>
              <a:t> can </a:t>
            </a:r>
            <a:r>
              <a:rPr lang="it-IT" dirty="0" err="1" smtClean="0">
                <a:solidFill>
                  <a:schemeClr val="accent2">
                    <a:lumMod val="75000"/>
                  </a:schemeClr>
                </a:solidFill>
              </a:rPr>
              <a:t>sense</a:t>
            </a:r>
            <a:r>
              <a:rPr lang="it-IT" dirty="0" smtClean="0">
                <a:solidFill>
                  <a:schemeClr val="accent2">
                    <a:lumMod val="75000"/>
                  </a:schemeClr>
                </a:solidFill>
              </a:rPr>
              <a:t> the </a:t>
            </a:r>
            <a:r>
              <a:rPr lang="it-IT" dirty="0" err="1" smtClean="0">
                <a:solidFill>
                  <a:schemeClr val="accent2">
                    <a:lumMod val="75000"/>
                  </a:schemeClr>
                </a:solidFill>
              </a:rPr>
              <a:t>movement</a:t>
            </a:r>
            <a:r>
              <a:rPr lang="it-IT" dirty="0" smtClean="0">
                <a:solidFill>
                  <a:schemeClr val="accent2">
                    <a:lumMod val="75000"/>
                  </a:schemeClr>
                </a:solidFill>
              </a:rPr>
              <a:t> from more </a:t>
            </a:r>
            <a:r>
              <a:rPr lang="it-IT" dirty="0" err="1" smtClean="0">
                <a:solidFill>
                  <a:schemeClr val="accent2">
                    <a:lumMod val="75000"/>
                  </a:schemeClr>
                </a:solidFill>
              </a:rPr>
              <a:t>rapidely</a:t>
            </a:r>
            <a:r>
              <a:rPr lang="it-IT" dirty="0" smtClean="0">
                <a:solidFill>
                  <a:schemeClr val="accent2">
                    <a:lumMod val="75000"/>
                  </a:schemeClr>
                </a:solidFill>
              </a:rPr>
              <a:t> </a:t>
            </a:r>
            <a:r>
              <a:rPr lang="it-IT" dirty="0" err="1" smtClean="0">
                <a:solidFill>
                  <a:schemeClr val="accent2">
                    <a:lumMod val="75000"/>
                  </a:schemeClr>
                </a:solidFill>
              </a:rPr>
              <a:t>adapting</a:t>
            </a:r>
            <a:r>
              <a:rPr lang="it-IT" dirty="0" smtClean="0">
                <a:solidFill>
                  <a:schemeClr val="accent2">
                    <a:lumMod val="75000"/>
                  </a:schemeClr>
                </a:solidFill>
              </a:rPr>
              <a:t> </a:t>
            </a:r>
            <a:r>
              <a:rPr lang="it-IT" dirty="0" err="1" smtClean="0">
                <a:solidFill>
                  <a:schemeClr val="accent2">
                    <a:lumMod val="75000"/>
                  </a:schemeClr>
                </a:solidFill>
              </a:rPr>
              <a:t>proprioceptors</a:t>
            </a:r>
            <a:r>
              <a:rPr lang="it-IT" dirty="0" smtClean="0">
                <a:solidFill>
                  <a:schemeClr val="accent2">
                    <a:lumMod val="75000"/>
                  </a:schemeClr>
                </a:solidFill>
              </a:rPr>
              <a:t> </a:t>
            </a:r>
            <a:r>
              <a:rPr lang="it-IT" dirty="0" err="1" smtClean="0">
                <a:solidFill>
                  <a:schemeClr val="accent2">
                    <a:lumMod val="75000"/>
                  </a:schemeClr>
                </a:solidFill>
              </a:rPr>
              <a:t>mainly</a:t>
            </a:r>
            <a:r>
              <a:rPr lang="it-IT" dirty="0" smtClean="0">
                <a:solidFill>
                  <a:schemeClr val="accent2">
                    <a:lumMod val="75000"/>
                  </a:schemeClr>
                </a:solidFill>
              </a:rPr>
              <a:t> </a:t>
            </a:r>
            <a:r>
              <a:rPr lang="it-IT" dirty="0" err="1" smtClean="0">
                <a:solidFill>
                  <a:schemeClr val="accent2">
                    <a:lumMod val="75000"/>
                  </a:schemeClr>
                </a:solidFill>
              </a:rPr>
              <a:t>muscles</a:t>
            </a:r>
            <a:r>
              <a:rPr lang="it-IT" dirty="0" smtClean="0">
                <a:solidFill>
                  <a:schemeClr val="accent2">
                    <a:lumMod val="75000"/>
                  </a:schemeClr>
                </a:solidFill>
              </a:rPr>
              <a:t> </a:t>
            </a:r>
            <a:r>
              <a:rPr lang="it-IT" dirty="0" err="1" smtClean="0">
                <a:solidFill>
                  <a:schemeClr val="accent2">
                    <a:lumMod val="75000"/>
                  </a:schemeClr>
                </a:solidFill>
              </a:rPr>
              <a:t>spindles</a:t>
            </a:r>
            <a:r>
              <a:rPr lang="it-IT" dirty="0" smtClean="0">
                <a:solidFill>
                  <a:schemeClr val="accent2">
                    <a:lumMod val="75000"/>
                  </a:schemeClr>
                </a:solidFill>
              </a:rPr>
              <a:t> </a:t>
            </a:r>
            <a:r>
              <a:rPr lang="it-IT" dirty="0" err="1" smtClean="0">
                <a:solidFill>
                  <a:schemeClr val="accent2">
                    <a:lumMod val="75000"/>
                  </a:schemeClr>
                </a:solidFill>
              </a:rPr>
              <a:t>primary</a:t>
            </a:r>
            <a:r>
              <a:rPr lang="it-IT" dirty="0" smtClean="0">
                <a:solidFill>
                  <a:schemeClr val="accent2">
                    <a:lumMod val="75000"/>
                  </a:schemeClr>
                </a:solidFill>
              </a:rPr>
              <a:t> </a:t>
            </a:r>
            <a:r>
              <a:rPr lang="it-IT" dirty="0" err="1" smtClean="0">
                <a:solidFill>
                  <a:schemeClr val="accent2">
                    <a:lumMod val="75000"/>
                  </a:schemeClr>
                </a:solidFill>
              </a:rPr>
              <a:t>endings</a:t>
            </a:r>
            <a:r>
              <a:rPr lang="it-IT" dirty="0" smtClean="0">
                <a:solidFill>
                  <a:schemeClr val="accent2">
                    <a:lumMod val="75000"/>
                  </a:schemeClr>
                </a:solidFill>
              </a:rPr>
              <a:t> </a:t>
            </a:r>
          </a:p>
        </p:txBody>
      </p:sp>
      <p:sp>
        <p:nvSpPr>
          <p:cNvPr id="12" name="Segnaposto testo 11"/>
          <p:cNvSpPr>
            <a:spLocks noGrp="1"/>
          </p:cNvSpPr>
          <p:nvPr>
            <p:ph type="body" sz="quarter" idx="3"/>
          </p:nvPr>
        </p:nvSpPr>
        <p:spPr/>
        <p:txBody>
          <a:bodyPr/>
          <a:lstStyle/>
          <a:p>
            <a:r>
              <a:rPr lang="it-IT" b="1" dirty="0" err="1" smtClean="0">
                <a:solidFill>
                  <a:schemeClr val="accent2">
                    <a:lumMod val="75000"/>
                  </a:schemeClr>
                </a:solidFill>
              </a:rPr>
              <a:t>Movement</a:t>
            </a:r>
            <a:r>
              <a:rPr lang="it-IT" b="1" dirty="0" smtClean="0">
                <a:solidFill>
                  <a:schemeClr val="accent2">
                    <a:lumMod val="75000"/>
                  </a:schemeClr>
                </a:solidFill>
              </a:rPr>
              <a:t> </a:t>
            </a:r>
            <a:r>
              <a:rPr lang="it-IT" b="1" dirty="0" err="1" smtClean="0">
                <a:solidFill>
                  <a:schemeClr val="accent2">
                    <a:lumMod val="75000"/>
                  </a:schemeClr>
                </a:solidFill>
              </a:rPr>
              <a:t>sense</a:t>
            </a:r>
            <a:r>
              <a:rPr lang="it-IT" b="1" dirty="0" smtClean="0">
                <a:solidFill>
                  <a:schemeClr val="accent2">
                    <a:lumMod val="75000"/>
                  </a:schemeClr>
                </a:solidFill>
              </a:rPr>
              <a:t> </a:t>
            </a:r>
            <a:endParaRPr lang="en-GB" b="1" dirty="0">
              <a:solidFill>
                <a:schemeClr val="accent2">
                  <a:lumMod val="75000"/>
                </a:schemeClr>
              </a:solidFill>
            </a:endParaRPr>
          </a:p>
        </p:txBody>
      </p:sp>
      <p:sp>
        <p:nvSpPr>
          <p:cNvPr id="13" name="Segnaposto contenuto 12"/>
          <p:cNvSpPr>
            <a:spLocks noGrp="1"/>
          </p:cNvSpPr>
          <p:nvPr>
            <p:ph sz="quarter" idx="4"/>
          </p:nvPr>
        </p:nvSpPr>
        <p:spPr/>
        <p:txBody>
          <a:bodyPr/>
          <a:lstStyle/>
          <a:p>
            <a:r>
              <a:rPr lang="it-IT" dirty="0" err="1" smtClean="0">
                <a:solidFill>
                  <a:schemeClr val="accent2">
                    <a:lumMod val="75000"/>
                  </a:schemeClr>
                </a:solidFill>
              </a:rPr>
              <a:t>Localisation</a:t>
            </a:r>
            <a:r>
              <a:rPr lang="it-IT" dirty="0" smtClean="0">
                <a:solidFill>
                  <a:schemeClr val="accent2">
                    <a:lumMod val="75000"/>
                  </a:schemeClr>
                </a:solidFill>
              </a:rPr>
              <a:t> of </a:t>
            </a:r>
            <a:r>
              <a:rPr lang="it-IT" dirty="0" err="1" smtClean="0">
                <a:solidFill>
                  <a:schemeClr val="accent2">
                    <a:lumMod val="75000"/>
                  </a:schemeClr>
                </a:solidFill>
              </a:rPr>
              <a:t>sensation</a:t>
            </a:r>
            <a:r>
              <a:rPr lang="it-IT" dirty="0" smtClean="0">
                <a:solidFill>
                  <a:schemeClr val="accent2">
                    <a:lumMod val="75000"/>
                  </a:schemeClr>
                </a:solidFill>
              </a:rPr>
              <a:t> to </a:t>
            </a:r>
            <a:r>
              <a:rPr lang="it-IT" dirty="0" err="1" smtClean="0">
                <a:solidFill>
                  <a:schemeClr val="accent2">
                    <a:lumMod val="75000"/>
                  </a:schemeClr>
                </a:solidFill>
              </a:rPr>
              <a:t>point</a:t>
            </a:r>
            <a:r>
              <a:rPr lang="it-IT" dirty="0" smtClean="0">
                <a:solidFill>
                  <a:schemeClr val="accent2">
                    <a:lumMod val="75000"/>
                  </a:schemeClr>
                </a:solidFill>
              </a:rPr>
              <a:t> of </a:t>
            </a:r>
            <a:r>
              <a:rPr lang="it-IT" dirty="0" err="1" smtClean="0">
                <a:solidFill>
                  <a:schemeClr val="accent2">
                    <a:lumMod val="75000"/>
                  </a:schemeClr>
                </a:solidFill>
              </a:rPr>
              <a:t>origin</a:t>
            </a:r>
            <a:r>
              <a:rPr lang="it-IT" dirty="0" smtClean="0">
                <a:solidFill>
                  <a:schemeClr val="accent2">
                    <a:lumMod val="75000"/>
                  </a:schemeClr>
                </a:solidFill>
              </a:rPr>
              <a:t> </a:t>
            </a:r>
            <a:r>
              <a:rPr lang="it-IT" dirty="0" err="1" smtClean="0">
                <a:solidFill>
                  <a:schemeClr val="accent2">
                    <a:lumMod val="75000"/>
                  </a:schemeClr>
                </a:solidFill>
              </a:rPr>
              <a:t>is</a:t>
            </a:r>
            <a:r>
              <a:rPr lang="it-IT" dirty="0" smtClean="0">
                <a:solidFill>
                  <a:schemeClr val="accent2">
                    <a:lumMod val="75000"/>
                  </a:schemeClr>
                </a:solidFill>
              </a:rPr>
              <a:t> </a:t>
            </a:r>
            <a:r>
              <a:rPr lang="it-IT" dirty="0" err="1" smtClean="0">
                <a:solidFill>
                  <a:schemeClr val="accent2">
                    <a:lumMod val="75000"/>
                  </a:schemeClr>
                </a:solidFill>
              </a:rPr>
              <a:t>greatest</a:t>
            </a:r>
            <a:r>
              <a:rPr lang="it-IT" dirty="0" smtClean="0">
                <a:solidFill>
                  <a:schemeClr val="accent2">
                    <a:lumMod val="75000"/>
                  </a:schemeClr>
                </a:solidFill>
              </a:rPr>
              <a:t> of </a:t>
            </a:r>
            <a:endParaRPr lang="en-GB" dirty="0">
              <a:solidFill>
                <a:schemeClr val="accent2">
                  <a:lumMod val="75000"/>
                </a:schemeClr>
              </a:solidFill>
            </a:endParaRPr>
          </a:p>
        </p:txBody>
      </p:sp>
    </p:spTree>
    <p:extLst>
      <p:ext uri="{BB962C8B-B14F-4D97-AF65-F5344CB8AC3E}">
        <p14:creationId xmlns:p14="http://schemas.microsoft.com/office/powerpoint/2010/main" val="2047410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FAEC83-3BF0-3142-96DA-952BD45FD522}"/>
              </a:ext>
            </a:extLst>
          </p:cNvPr>
          <p:cNvSpPr>
            <a:spLocks noGrp="1"/>
          </p:cNvSpPr>
          <p:nvPr>
            <p:ph type="title"/>
          </p:nvPr>
        </p:nvSpPr>
        <p:spPr/>
        <p:txBody>
          <a:bodyPr/>
          <a:lstStyle/>
          <a:p>
            <a:r>
              <a:rPr lang="en-US" dirty="0"/>
              <a:t>Specific tests</a:t>
            </a:r>
          </a:p>
        </p:txBody>
      </p:sp>
      <p:sp>
        <p:nvSpPr>
          <p:cNvPr id="3" name="Content Placeholder 2">
            <a:extLst>
              <a:ext uri="{FF2B5EF4-FFF2-40B4-BE49-F238E27FC236}">
                <a16:creationId xmlns:a16="http://schemas.microsoft.com/office/drawing/2014/main" xmlns="" id="{6F82A746-4D39-E241-944D-B41206CB0B1B}"/>
              </a:ext>
            </a:extLst>
          </p:cNvPr>
          <p:cNvSpPr>
            <a:spLocks noGrp="1"/>
          </p:cNvSpPr>
          <p:nvPr>
            <p:ph idx="1"/>
          </p:nvPr>
        </p:nvSpPr>
        <p:spPr/>
        <p:txBody>
          <a:bodyPr>
            <a:normAutofit fontScale="92500" lnSpcReduction="10000"/>
          </a:bodyPr>
          <a:lstStyle/>
          <a:p>
            <a:r>
              <a:rPr lang="en-US" sz="2000" dirty="0"/>
              <a:t>JPS – accuracy of positioning a joint at a predetermined angle</a:t>
            </a:r>
          </a:p>
          <a:p>
            <a:r>
              <a:rPr lang="en-US" sz="2000" dirty="0"/>
              <a:t>Wrist position* </a:t>
            </a:r>
          </a:p>
          <a:p>
            <a:endParaRPr lang="en-US" sz="2000" dirty="0"/>
          </a:p>
          <a:p>
            <a:r>
              <a:rPr lang="en-US" sz="2000" dirty="0"/>
              <a:t>Kinesthesia – perceiving movement using detection of passive movement. </a:t>
            </a:r>
          </a:p>
          <a:p>
            <a:r>
              <a:rPr lang="en-US" sz="2000" dirty="0"/>
              <a:t>Move the limb*</a:t>
            </a:r>
          </a:p>
          <a:p>
            <a:endParaRPr lang="en-US" sz="2000" dirty="0"/>
          </a:p>
          <a:p>
            <a:r>
              <a:rPr lang="en-US" sz="2000" dirty="0"/>
              <a:t>Force sense – perceive and produce a pre determined quantity of force</a:t>
            </a:r>
          </a:p>
          <a:p>
            <a:endParaRPr lang="en-US" sz="2000" dirty="0"/>
          </a:p>
          <a:p>
            <a:r>
              <a:rPr lang="en-US" sz="2000" dirty="0"/>
              <a:t>(limitations due to cognitive components therefore provide indirect measures of proprioception)</a:t>
            </a:r>
          </a:p>
          <a:p>
            <a:endParaRPr lang="en-US" dirty="0"/>
          </a:p>
        </p:txBody>
      </p:sp>
    </p:spTree>
    <p:extLst>
      <p:ext uri="{BB962C8B-B14F-4D97-AF65-F5344CB8AC3E}">
        <p14:creationId xmlns:p14="http://schemas.microsoft.com/office/powerpoint/2010/main" val="1564765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FAEC83-3BF0-3142-96DA-952BD45FD522}"/>
              </a:ext>
            </a:extLst>
          </p:cNvPr>
          <p:cNvSpPr>
            <a:spLocks noGrp="1"/>
          </p:cNvSpPr>
          <p:nvPr>
            <p:ph type="title"/>
          </p:nvPr>
        </p:nvSpPr>
        <p:spPr/>
        <p:txBody>
          <a:bodyPr/>
          <a:lstStyle/>
          <a:p>
            <a:r>
              <a:rPr lang="en-US" dirty="0"/>
              <a:t>Specific </a:t>
            </a:r>
            <a:r>
              <a:rPr lang="en-US" dirty="0" smtClean="0"/>
              <a:t>tests – Cervical Spine</a:t>
            </a:r>
            <a:endParaRPr lang="en-US" dirty="0"/>
          </a:p>
        </p:txBody>
      </p:sp>
      <p:sp>
        <p:nvSpPr>
          <p:cNvPr id="3" name="Content Placeholder 2">
            <a:extLst>
              <a:ext uri="{FF2B5EF4-FFF2-40B4-BE49-F238E27FC236}">
                <a16:creationId xmlns:a16="http://schemas.microsoft.com/office/drawing/2014/main" xmlns="" id="{6F82A746-4D39-E241-944D-B41206CB0B1B}"/>
              </a:ext>
            </a:extLst>
          </p:cNvPr>
          <p:cNvSpPr>
            <a:spLocks noGrp="1"/>
          </p:cNvSpPr>
          <p:nvPr>
            <p:ph idx="1"/>
          </p:nvPr>
        </p:nvSpPr>
        <p:spPr>
          <a:xfrm>
            <a:off x="5118447" y="457200"/>
            <a:ext cx="6281873" cy="5594608"/>
          </a:xfrm>
        </p:spPr>
        <p:txBody>
          <a:bodyPr>
            <a:normAutofit/>
          </a:bodyPr>
          <a:lstStyle/>
          <a:p>
            <a:pPr marL="0" indent="0">
              <a:buNone/>
            </a:pPr>
            <a:r>
              <a:rPr lang="en-GB" u="sng" dirty="0"/>
              <a:t>Joint position sense</a:t>
            </a:r>
          </a:p>
          <a:p>
            <a:pPr marL="0" indent="0">
              <a:spcBef>
                <a:spcPts val="2133"/>
              </a:spcBef>
              <a:buNone/>
            </a:pPr>
            <a:r>
              <a:rPr lang="en-GB" dirty="0"/>
              <a:t>When doing the JPS test, you use a laser-pointer attached to a headband to determine the patient's ability to relocate the natural starting position with the eyes closed after performing an active an active head movement.</a:t>
            </a:r>
          </a:p>
          <a:p>
            <a:pPr marL="0" indent="0">
              <a:spcBef>
                <a:spcPts val="2133"/>
              </a:spcBef>
              <a:buNone/>
            </a:pPr>
            <a:r>
              <a:rPr lang="en-GB" dirty="0"/>
              <a:t>The difference between the starting and end position, this can be measured in </a:t>
            </a:r>
            <a:r>
              <a:rPr lang="en-GB" dirty="0" err="1"/>
              <a:t>millimeters</a:t>
            </a:r>
            <a:r>
              <a:rPr lang="en-GB" dirty="0"/>
              <a:t> and the joint position error then calculated in degrees.</a:t>
            </a:r>
          </a:p>
          <a:p>
            <a:pPr marL="0" indent="0">
              <a:spcBef>
                <a:spcPts val="2133"/>
              </a:spcBef>
              <a:buNone/>
            </a:pPr>
            <a:r>
              <a:rPr lang="en-GB" u="sng" dirty="0" err="1"/>
              <a:t>Kinesthesia</a:t>
            </a:r>
            <a:r>
              <a:rPr lang="en-GB" u="sng" dirty="0"/>
              <a:t> </a:t>
            </a:r>
          </a:p>
          <a:p>
            <a:pPr marL="0" indent="0">
              <a:spcBef>
                <a:spcPts val="2133"/>
              </a:spcBef>
              <a:buNone/>
            </a:pPr>
            <a:r>
              <a:rPr lang="en-GB" dirty="0" err="1"/>
              <a:t>Kinesthesia</a:t>
            </a:r>
            <a:r>
              <a:rPr lang="en-GB" dirty="0"/>
              <a:t> is used to assess the cervical spine. The client is asked to follow a trace or intricate pattern as accurately as possible. This can be a visual </a:t>
            </a:r>
            <a:r>
              <a:rPr lang="en-GB" dirty="0" err="1"/>
              <a:t>trace.e.g</a:t>
            </a:r>
            <a:r>
              <a:rPr lang="en-GB" dirty="0"/>
              <a:t> figure of 8 or zig zag pattern.</a:t>
            </a:r>
            <a:endParaRPr lang="en-GB" dirty="0"/>
          </a:p>
        </p:txBody>
      </p:sp>
    </p:spTree>
    <p:extLst>
      <p:ext uri="{BB962C8B-B14F-4D97-AF65-F5344CB8AC3E}">
        <p14:creationId xmlns:p14="http://schemas.microsoft.com/office/powerpoint/2010/main" val="3076853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9EA457-DEFE-2340-A20C-568A250E66F6}"/>
              </a:ext>
            </a:extLst>
          </p:cNvPr>
          <p:cNvSpPr>
            <a:spLocks noGrp="1"/>
          </p:cNvSpPr>
          <p:nvPr>
            <p:ph type="title"/>
          </p:nvPr>
        </p:nvSpPr>
        <p:spPr/>
        <p:txBody>
          <a:bodyPr/>
          <a:lstStyle/>
          <a:p>
            <a:r>
              <a:rPr lang="en-US" dirty="0"/>
              <a:t>Non Specific tests</a:t>
            </a:r>
          </a:p>
        </p:txBody>
      </p:sp>
      <p:sp>
        <p:nvSpPr>
          <p:cNvPr id="3" name="Content Placeholder 2">
            <a:extLst>
              <a:ext uri="{FF2B5EF4-FFF2-40B4-BE49-F238E27FC236}">
                <a16:creationId xmlns:a16="http://schemas.microsoft.com/office/drawing/2014/main" xmlns="" id="{D8CC66A8-5A67-BF49-9AAA-7AB1BEA99E71}"/>
              </a:ext>
            </a:extLst>
          </p:cNvPr>
          <p:cNvSpPr>
            <a:spLocks noGrp="1"/>
          </p:cNvSpPr>
          <p:nvPr>
            <p:ph idx="1"/>
          </p:nvPr>
        </p:nvSpPr>
        <p:spPr/>
        <p:txBody>
          <a:bodyPr>
            <a:normAutofit/>
          </a:bodyPr>
          <a:lstStyle/>
          <a:p>
            <a:r>
              <a:rPr lang="en-US" dirty="0"/>
              <a:t>Functional tests</a:t>
            </a:r>
          </a:p>
          <a:p>
            <a:r>
              <a:rPr lang="en-US" dirty="0" smtClean="0"/>
              <a:t>Balance</a:t>
            </a:r>
            <a:endParaRPr lang="en-US" dirty="0"/>
          </a:p>
          <a:p>
            <a:r>
              <a:rPr lang="en-US" dirty="0"/>
              <a:t>(Use of other sensory functions as all of the body is being used therefore they are not </a:t>
            </a:r>
            <a:r>
              <a:rPr lang="en-US" dirty="0" smtClean="0"/>
              <a:t>specific)</a:t>
            </a:r>
          </a:p>
          <a:p>
            <a:r>
              <a:rPr lang="en-GB" dirty="0" smtClean="0"/>
              <a:t>There </a:t>
            </a:r>
            <a:r>
              <a:rPr lang="en-GB" dirty="0"/>
              <a:t>are new technology for example smartphones with built-in accelerometer and gyros, camera systems such as the </a:t>
            </a:r>
            <a:r>
              <a:rPr lang="en-GB" dirty="0" err="1"/>
              <a:t>kinect</a:t>
            </a:r>
            <a:r>
              <a:rPr lang="en-GB" dirty="0"/>
              <a:t> and Wii balance board and other video-based technology </a:t>
            </a:r>
          </a:p>
          <a:p>
            <a:endParaRPr lang="en-US" dirty="0"/>
          </a:p>
        </p:txBody>
      </p:sp>
    </p:spTree>
    <p:extLst>
      <p:ext uri="{BB962C8B-B14F-4D97-AF65-F5344CB8AC3E}">
        <p14:creationId xmlns:p14="http://schemas.microsoft.com/office/powerpoint/2010/main" val="299503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9EA457-DEFE-2340-A20C-568A250E66F6}"/>
              </a:ext>
            </a:extLst>
          </p:cNvPr>
          <p:cNvSpPr>
            <a:spLocks noGrp="1"/>
          </p:cNvSpPr>
          <p:nvPr>
            <p:ph type="title"/>
          </p:nvPr>
        </p:nvSpPr>
        <p:spPr/>
        <p:txBody>
          <a:bodyPr/>
          <a:lstStyle/>
          <a:p>
            <a:r>
              <a:rPr lang="en-US" dirty="0"/>
              <a:t>Non Specific </a:t>
            </a:r>
            <a:r>
              <a:rPr lang="en-US" dirty="0" smtClean="0"/>
              <a:t>tests – Cervical Spine</a:t>
            </a:r>
            <a:endParaRPr lang="en-US" dirty="0"/>
          </a:p>
        </p:txBody>
      </p:sp>
      <p:sp>
        <p:nvSpPr>
          <p:cNvPr id="3" name="Content Placeholder 2">
            <a:extLst>
              <a:ext uri="{FF2B5EF4-FFF2-40B4-BE49-F238E27FC236}">
                <a16:creationId xmlns:a16="http://schemas.microsoft.com/office/drawing/2014/main" xmlns="" id="{D8CC66A8-5A67-BF49-9AAA-7AB1BEA99E71}"/>
              </a:ext>
            </a:extLst>
          </p:cNvPr>
          <p:cNvSpPr>
            <a:spLocks noGrp="1"/>
          </p:cNvSpPr>
          <p:nvPr>
            <p:ph idx="1"/>
          </p:nvPr>
        </p:nvSpPr>
        <p:spPr>
          <a:xfrm>
            <a:off x="5118447" y="365760"/>
            <a:ext cx="6281873" cy="6195060"/>
          </a:xfrm>
        </p:spPr>
        <p:txBody>
          <a:bodyPr>
            <a:normAutofit fontScale="92500" lnSpcReduction="20000"/>
          </a:bodyPr>
          <a:lstStyle/>
          <a:p>
            <a:pPr marL="0" indent="0">
              <a:buNone/>
            </a:pPr>
            <a:r>
              <a:rPr lang="en-GB" u="sng" dirty="0"/>
              <a:t>Balance test</a:t>
            </a:r>
          </a:p>
          <a:p>
            <a:pPr marL="0" indent="0">
              <a:spcBef>
                <a:spcPts val="2133"/>
              </a:spcBef>
              <a:buNone/>
            </a:pPr>
            <a:r>
              <a:rPr lang="en-GB" dirty="0"/>
              <a:t>One balance test that is commonly used is the timed single-leg stand. The single-leg stand is used to measure the lower extremities (lower leg/ankle) proprioception.</a:t>
            </a:r>
          </a:p>
          <a:p>
            <a:pPr marL="0" indent="0">
              <a:spcBef>
                <a:spcPts val="2133"/>
              </a:spcBef>
              <a:buNone/>
            </a:pPr>
            <a:r>
              <a:rPr lang="en-GB" dirty="0"/>
              <a:t>The balance test can be modified to try bias proprioception for example closing eyes, adding neck torsion, or using unstable surfaces e.g. wobble boards.</a:t>
            </a:r>
          </a:p>
          <a:p>
            <a:pPr marL="0" indent="0">
              <a:spcBef>
                <a:spcPts val="2133"/>
              </a:spcBef>
              <a:buNone/>
            </a:pPr>
            <a:r>
              <a:rPr lang="en-GB" u="sng" dirty="0"/>
              <a:t>Oculomotor and eye-head coordination tests</a:t>
            </a:r>
          </a:p>
          <a:p>
            <a:pPr marL="0" indent="0">
              <a:spcBef>
                <a:spcPts val="2133"/>
              </a:spcBef>
              <a:buNone/>
            </a:pPr>
            <a:r>
              <a:rPr lang="en-GB" dirty="0"/>
              <a:t>Oculomotor and eye-head coordination assessment in people with neck pain is important as cervical spine afferents and has a unique role in keeping eye and head movement control.</a:t>
            </a:r>
          </a:p>
          <a:p>
            <a:pPr indent="-423323">
              <a:spcBef>
                <a:spcPts val="2133"/>
              </a:spcBef>
              <a:buSzPts val="1400"/>
              <a:buAutoNum type="arabicParenR"/>
            </a:pPr>
            <a:r>
              <a:rPr lang="en-GB" dirty="0"/>
              <a:t>Maintain gaze while moving the head</a:t>
            </a:r>
          </a:p>
          <a:p>
            <a:pPr indent="-423323">
              <a:buSzPts val="1400"/>
              <a:buAutoNum type="arabicParenR"/>
            </a:pPr>
            <a:r>
              <a:rPr lang="en-GB" dirty="0"/>
              <a:t>Coordination eye and head movement</a:t>
            </a:r>
          </a:p>
          <a:p>
            <a:pPr indent="-423323">
              <a:buSzPts val="1400"/>
              <a:buAutoNum type="arabicParenR"/>
            </a:pPr>
            <a:r>
              <a:rPr lang="en-GB" dirty="0"/>
              <a:t>Eye follow while keeping the head still and neck torsion compared to neck </a:t>
            </a:r>
            <a:r>
              <a:rPr lang="en-GB" dirty="0" err="1"/>
              <a:t>postions</a:t>
            </a:r>
            <a:r>
              <a:rPr lang="en-GB" dirty="0"/>
              <a:t> </a:t>
            </a:r>
          </a:p>
          <a:p>
            <a:endParaRPr lang="en-US" dirty="0"/>
          </a:p>
        </p:txBody>
      </p:sp>
    </p:spTree>
    <p:extLst>
      <p:ext uri="{BB962C8B-B14F-4D97-AF65-F5344CB8AC3E}">
        <p14:creationId xmlns:p14="http://schemas.microsoft.com/office/powerpoint/2010/main" val="3096209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F66E0C-BA06-2447-A972-FDC5B933D14A}"/>
              </a:ext>
            </a:extLst>
          </p:cNvPr>
          <p:cNvSpPr>
            <a:spLocks noGrp="1"/>
          </p:cNvSpPr>
          <p:nvPr>
            <p:ph type="title"/>
          </p:nvPr>
        </p:nvSpPr>
        <p:spPr/>
        <p:txBody>
          <a:bodyPr/>
          <a:lstStyle/>
          <a:p>
            <a:r>
              <a:rPr lang="en-US" dirty="0"/>
              <a:t>Causes of proprioception reduction</a:t>
            </a:r>
          </a:p>
        </p:txBody>
      </p:sp>
      <p:sp>
        <p:nvSpPr>
          <p:cNvPr id="3" name="Content Placeholder 2">
            <a:extLst>
              <a:ext uri="{FF2B5EF4-FFF2-40B4-BE49-F238E27FC236}">
                <a16:creationId xmlns:a16="http://schemas.microsoft.com/office/drawing/2014/main" xmlns="" id="{D93A52EF-276D-7849-BF7D-5C8FF957104E}"/>
              </a:ext>
            </a:extLst>
          </p:cNvPr>
          <p:cNvSpPr>
            <a:spLocks noGrp="1"/>
          </p:cNvSpPr>
          <p:nvPr>
            <p:ph idx="1"/>
          </p:nvPr>
        </p:nvSpPr>
        <p:spPr/>
        <p:txBody>
          <a:bodyPr/>
          <a:lstStyle/>
          <a:p>
            <a:r>
              <a:rPr lang="en-US" dirty="0"/>
              <a:t>Contusion from a direct blow </a:t>
            </a:r>
          </a:p>
          <a:p>
            <a:r>
              <a:rPr lang="en-US" dirty="0"/>
              <a:t>Fatigue</a:t>
            </a:r>
          </a:p>
          <a:p>
            <a:r>
              <a:rPr lang="en-US" dirty="0"/>
              <a:t>Effusion (joint)</a:t>
            </a:r>
          </a:p>
        </p:txBody>
      </p:sp>
    </p:spTree>
    <p:extLst>
      <p:ext uri="{BB962C8B-B14F-4D97-AF65-F5344CB8AC3E}">
        <p14:creationId xmlns:p14="http://schemas.microsoft.com/office/powerpoint/2010/main" val="2658092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2C222D-E0F6-8544-9443-743CB21DE974}"/>
              </a:ext>
            </a:extLst>
          </p:cNvPr>
          <p:cNvSpPr>
            <a:spLocks noGrp="1"/>
          </p:cNvSpPr>
          <p:nvPr>
            <p:ph type="title"/>
          </p:nvPr>
        </p:nvSpPr>
        <p:spPr/>
        <p:txBody>
          <a:bodyPr/>
          <a:lstStyle/>
          <a:p>
            <a:r>
              <a:rPr lang="en-US" dirty="0"/>
              <a:t>Interventions to improve proprioception</a:t>
            </a:r>
          </a:p>
        </p:txBody>
      </p:sp>
      <p:sp>
        <p:nvSpPr>
          <p:cNvPr id="3" name="Content Placeholder 2">
            <a:extLst>
              <a:ext uri="{FF2B5EF4-FFF2-40B4-BE49-F238E27FC236}">
                <a16:creationId xmlns:a16="http://schemas.microsoft.com/office/drawing/2014/main" xmlns="" id="{EF795444-4C39-5A49-B518-23580C6927AB}"/>
              </a:ext>
            </a:extLst>
          </p:cNvPr>
          <p:cNvSpPr>
            <a:spLocks noGrp="1"/>
          </p:cNvSpPr>
          <p:nvPr>
            <p:ph idx="1"/>
          </p:nvPr>
        </p:nvSpPr>
        <p:spPr/>
        <p:txBody>
          <a:bodyPr>
            <a:normAutofit/>
          </a:bodyPr>
          <a:lstStyle/>
          <a:p>
            <a:r>
              <a:rPr lang="en-US" dirty="0"/>
              <a:t>Reduction of pain and effusion</a:t>
            </a:r>
          </a:p>
          <a:p>
            <a:r>
              <a:rPr lang="en-US" dirty="0"/>
              <a:t>Muscular endurance training to reduce fatigue</a:t>
            </a:r>
          </a:p>
          <a:p>
            <a:r>
              <a:rPr lang="en-US" dirty="0"/>
              <a:t>Soft tissue techniques</a:t>
            </a:r>
          </a:p>
          <a:p>
            <a:r>
              <a:rPr lang="en-US" dirty="0"/>
              <a:t>Taping</a:t>
            </a:r>
          </a:p>
          <a:p>
            <a:r>
              <a:rPr lang="en-US" dirty="0"/>
              <a:t>bracing</a:t>
            </a:r>
          </a:p>
          <a:p>
            <a:r>
              <a:rPr lang="en-US" dirty="0"/>
              <a:t>Stimulation of mechanoreceptors in soft tissue structures and the increase of neuron travel from the body to the brain. </a:t>
            </a:r>
          </a:p>
          <a:p>
            <a:r>
              <a:rPr lang="en-US" dirty="0"/>
              <a:t>No pain as this can effect proprioceptors. </a:t>
            </a:r>
          </a:p>
        </p:txBody>
      </p:sp>
    </p:spTree>
    <p:extLst>
      <p:ext uri="{BB962C8B-B14F-4D97-AF65-F5344CB8AC3E}">
        <p14:creationId xmlns:p14="http://schemas.microsoft.com/office/powerpoint/2010/main" val="5753174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it-IT" dirty="0" err="1" smtClean="0"/>
              <a:t>Summary</a:t>
            </a:r>
            <a:r>
              <a:rPr lang="it-IT" dirty="0" smtClean="0"/>
              <a:t> of </a:t>
            </a:r>
            <a:r>
              <a:rPr lang="it-IT" dirty="0" err="1" smtClean="0"/>
              <a:t>proprioception</a:t>
            </a:r>
            <a:r>
              <a:rPr lang="it-IT" dirty="0" smtClean="0"/>
              <a:t> </a:t>
            </a:r>
            <a:endParaRPr lang="en-GB" dirty="0"/>
          </a:p>
        </p:txBody>
      </p:sp>
      <p:sp>
        <p:nvSpPr>
          <p:cNvPr id="3" name="Segnaposto testo 2"/>
          <p:cNvSpPr>
            <a:spLocks noGrp="1"/>
          </p:cNvSpPr>
          <p:nvPr>
            <p:ph type="body" idx="1"/>
          </p:nvPr>
        </p:nvSpPr>
        <p:spPr/>
        <p:txBody>
          <a:bodyPr/>
          <a:lstStyle/>
          <a:p>
            <a:r>
              <a:rPr lang="it-IT" b="1" dirty="0" smtClean="0">
                <a:solidFill>
                  <a:schemeClr val="accent2">
                    <a:lumMod val="75000"/>
                  </a:schemeClr>
                </a:solidFill>
              </a:rPr>
              <a:t>Definition</a:t>
            </a:r>
            <a:r>
              <a:rPr lang="it-IT" dirty="0" smtClean="0"/>
              <a:t> </a:t>
            </a:r>
            <a:endParaRPr lang="en-GB" dirty="0"/>
          </a:p>
        </p:txBody>
      </p:sp>
      <p:sp>
        <p:nvSpPr>
          <p:cNvPr id="4" name="Segnaposto contenuto 3"/>
          <p:cNvSpPr>
            <a:spLocks noGrp="1"/>
          </p:cNvSpPr>
          <p:nvPr>
            <p:ph sz="half" idx="2"/>
          </p:nvPr>
        </p:nvSpPr>
        <p:spPr/>
        <p:txBody>
          <a:bodyPr/>
          <a:lstStyle/>
          <a:p>
            <a:r>
              <a:rPr lang="it-IT" dirty="0" err="1">
                <a:solidFill>
                  <a:schemeClr val="accent2">
                    <a:lumMod val="50000"/>
                  </a:schemeClr>
                </a:solidFill>
              </a:rPr>
              <a:t>Recognition</a:t>
            </a:r>
            <a:r>
              <a:rPr lang="it-IT" dirty="0">
                <a:solidFill>
                  <a:schemeClr val="accent2">
                    <a:lumMod val="50000"/>
                  </a:schemeClr>
                </a:solidFill>
              </a:rPr>
              <a:t> of </a:t>
            </a:r>
            <a:r>
              <a:rPr lang="it-IT" dirty="0" err="1">
                <a:solidFill>
                  <a:schemeClr val="accent2">
                    <a:lumMod val="50000"/>
                  </a:schemeClr>
                </a:solidFill>
              </a:rPr>
              <a:t>specific</a:t>
            </a:r>
            <a:r>
              <a:rPr lang="it-IT" dirty="0">
                <a:solidFill>
                  <a:schemeClr val="accent2">
                    <a:lumMod val="50000"/>
                  </a:schemeClr>
                </a:solidFill>
              </a:rPr>
              <a:t> </a:t>
            </a:r>
            <a:r>
              <a:rPr lang="it-IT" dirty="0" err="1">
                <a:solidFill>
                  <a:schemeClr val="accent2">
                    <a:lumMod val="50000"/>
                  </a:schemeClr>
                </a:solidFill>
              </a:rPr>
              <a:t>type</a:t>
            </a:r>
            <a:r>
              <a:rPr lang="it-IT" dirty="0">
                <a:solidFill>
                  <a:schemeClr val="accent2">
                    <a:lumMod val="50000"/>
                  </a:schemeClr>
                </a:solidFill>
              </a:rPr>
              <a:t> of </a:t>
            </a:r>
            <a:r>
              <a:rPr lang="it-IT" dirty="0" err="1">
                <a:solidFill>
                  <a:schemeClr val="accent2">
                    <a:lumMod val="50000"/>
                  </a:schemeClr>
                </a:solidFill>
              </a:rPr>
              <a:t>stimulus</a:t>
            </a:r>
            <a:r>
              <a:rPr lang="it-IT" dirty="0">
                <a:solidFill>
                  <a:schemeClr val="accent2">
                    <a:lumMod val="50000"/>
                  </a:schemeClr>
                </a:solidFill>
              </a:rPr>
              <a:t>.</a:t>
            </a:r>
          </a:p>
          <a:p>
            <a:r>
              <a:rPr lang="it-IT" dirty="0" err="1">
                <a:solidFill>
                  <a:schemeClr val="accent2">
                    <a:lumMod val="50000"/>
                  </a:schemeClr>
                </a:solidFill>
              </a:rPr>
              <a:t>Commonly</a:t>
            </a:r>
            <a:r>
              <a:rPr lang="it-IT" dirty="0">
                <a:solidFill>
                  <a:schemeClr val="accent2">
                    <a:lumMod val="50000"/>
                  </a:schemeClr>
                </a:solidFill>
              </a:rPr>
              <a:t> </a:t>
            </a:r>
            <a:r>
              <a:rPr lang="it-IT" dirty="0" err="1">
                <a:solidFill>
                  <a:schemeClr val="accent2">
                    <a:lumMod val="50000"/>
                  </a:schemeClr>
                </a:solidFill>
              </a:rPr>
              <a:t>misunderstood</a:t>
            </a:r>
            <a:r>
              <a:rPr lang="it-IT" dirty="0">
                <a:solidFill>
                  <a:schemeClr val="accent2">
                    <a:lumMod val="50000"/>
                  </a:schemeClr>
                </a:solidFill>
              </a:rPr>
              <a:t> </a:t>
            </a:r>
            <a:r>
              <a:rPr lang="it-IT" dirty="0" err="1">
                <a:solidFill>
                  <a:schemeClr val="accent2">
                    <a:lumMod val="50000"/>
                  </a:schemeClr>
                </a:solidFill>
              </a:rPr>
              <a:t>semantics</a:t>
            </a:r>
            <a:r>
              <a:rPr lang="it-IT" dirty="0">
                <a:solidFill>
                  <a:schemeClr val="accent2">
                    <a:lumMod val="50000"/>
                  </a:schemeClr>
                </a:solidFill>
              </a:rPr>
              <a:t>.</a:t>
            </a:r>
          </a:p>
          <a:p>
            <a:r>
              <a:rPr lang="it-IT" dirty="0" err="1">
                <a:solidFill>
                  <a:schemeClr val="accent2">
                    <a:lumMod val="50000"/>
                  </a:schemeClr>
                </a:solidFill>
              </a:rPr>
              <a:t>Definined</a:t>
            </a:r>
            <a:r>
              <a:rPr lang="it-IT" dirty="0">
                <a:solidFill>
                  <a:schemeClr val="accent2">
                    <a:lumMod val="50000"/>
                  </a:schemeClr>
                </a:solidFill>
              </a:rPr>
              <a:t> </a:t>
            </a:r>
            <a:r>
              <a:rPr lang="it-IT" dirty="0" err="1">
                <a:solidFill>
                  <a:schemeClr val="accent2">
                    <a:lumMod val="50000"/>
                  </a:schemeClr>
                </a:solidFill>
              </a:rPr>
              <a:t>as</a:t>
            </a:r>
            <a:r>
              <a:rPr lang="it-IT" dirty="0">
                <a:solidFill>
                  <a:schemeClr val="accent2">
                    <a:lumMod val="50000"/>
                  </a:schemeClr>
                </a:solidFill>
              </a:rPr>
              <a:t> </a:t>
            </a:r>
            <a:r>
              <a:rPr lang="it-IT" dirty="0" err="1">
                <a:solidFill>
                  <a:schemeClr val="accent2">
                    <a:lumMod val="50000"/>
                  </a:schemeClr>
                </a:solidFill>
              </a:rPr>
              <a:t>category</a:t>
            </a:r>
            <a:r>
              <a:rPr lang="it-IT" dirty="0">
                <a:solidFill>
                  <a:schemeClr val="accent2">
                    <a:lumMod val="50000"/>
                  </a:schemeClr>
                </a:solidFill>
              </a:rPr>
              <a:t> of </a:t>
            </a:r>
            <a:r>
              <a:rPr lang="it-IT" dirty="0" err="1">
                <a:solidFill>
                  <a:schemeClr val="accent2">
                    <a:lumMod val="50000"/>
                  </a:schemeClr>
                </a:solidFill>
              </a:rPr>
              <a:t>sensation</a:t>
            </a:r>
            <a:r>
              <a:rPr lang="it-IT" dirty="0">
                <a:solidFill>
                  <a:schemeClr val="accent2">
                    <a:lumMod val="50000"/>
                  </a:schemeClr>
                </a:solidFill>
              </a:rPr>
              <a:t> </a:t>
            </a:r>
          </a:p>
          <a:p>
            <a:endParaRPr lang="en-GB" dirty="0"/>
          </a:p>
        </p:txBody>
      </p:sp>
      <p:sp>
        <p:nvSpPr>
          <p:cNvPr id="5" name="Segnaposto testo 4"/>
          <p:cNvSpPr>
            <a:spLocks noGrp="1"/>
          </p:cNvSpPr>
          <p:nvPr>
            <p:ph type="body" sz="quarter" idx="3"/>
          </p:nvPr>
        </p:nvSpPr>
        <p:spPr>
          <a:xfrm>
            <a:off x="5125305" y="3312281"/>
            <a:ext cx="4886890" cy="576262"/>
          </a:xfrm>
        </p:spPr>
        <p:txBody>
          <a:bodyPr/>
          <a:lstStyle/>
          <a:p>
            <a:r>
              <a:rPr lang="it-IT" b="1" dirty="0" err="1" smtClean="0">
                <a:solidFill>
                  <a:schemeClr val="accent2">
                    <a:lumMod val="75000"/>
                  </a:schemeClr>
                </a:solidFill>
              </a:rPr>
              <a:t>Proprioception</a:t>
            </a:r>
            <a:r>
              <a:rPr lang="it-IT" b="1" dirty="0" smtClean="0">
                <a:solidFill>
                  <a:schemeClr val="accent2">
                    <a:lumMod val="75000"/>
                  </a:schemeClr>
                </a:solidFill>
              </a:rPr>
              <a:t> vs </a:t>
            </a:r>
            <a:r>
              <a:rPr lang="it-IT" b="1" dirty="0" err="1" smtClean="0">
                <a:solidFill>
                  <a:schemeClr val="accent2">
                    <a:lumMod val="75000"/>
                  </a:schemeClr>
                </a:solidFill>
              </a:rPr>
              <a:t>Kinaesthesia</a:t>
            </a:r>
            <a:endParaRPr lang="en-GB" b="1" dirty="0">
              <a:solidFill>
                <a:schemeClr val="accent2">
                  <a:lumMod val="75000"/>
                </a:schemeClr>
              </a:solidFill>
            </a:endParaRPr>
          </a:p>
        </p:txBody>
      </p:sp>
      <p:sp>
        <p:nvSpPr>
          <p:cNvPr id="6" name="Segnaposto contenuto 5"/>
          <p:cNvSpPr>
            <a:spLocks noGrp="1"/>
          </p:cNvSpPr>
          <p:nvPr>
            <p:ph sz="quarter" idx="4"/>
          </p:nvPr>
        </p:nvSpPr>
        <p:spPr/>
        <p:txBody>
          <a:bodyPr/>
          <a:lstStyle/>
          <a:p>
            <a:r>
              <a:rPr lang="it-IT" dirty="0" err="1" smtClean="0">
                <a:solidFill>
                  <a:schemeClr val="accent2">
                    <a:lumMod val="75000"/>
                  </a:schemeClr>
                </a:solidFill>
              </a:rPr>
              <a:t>Minimal</a:t>
            </a:r>
            <a:r>
              <a:rPr lang="it-IT" dirty="0" smtClean="0">
                <a:solidFill>
                  <a:schemeClr val="accent2">
                    <a:lumMod val="75000"/>
                  </a:schemeClr>
                </a:solidFill>
              </a:rPr>
              <a:t> </a:t>
            </a:r>
            <a:r>
              <a:rPr lang="it-IT" dirty="0" err="1" smtClean="0">
                <a:solidFill>
                  <a:schemeClr val="accent2">
                    <a:lumMod val="75000"/>
                  </a:schemeClr>
                </a:solidFill>
              </a:rPr>
              <a:t>distinction</a:t>
            </a:r>
            <a:r>
              <a:rPr lang="it-IT" dirty="0" smtClean="0">
                <a:solidFill>
                  <a:schemeClr val="accent2">
                    <a:lumMod val="75000"/>
                  </a:schemeClr>
                </a:solidFill>
              </a:rPr>
              <a:t> can be made </a:t>
            </a:r>
            <a:r>
              <a:rPr lang="it-IT" dirty="0" err="1" smtClean="0">
                <a:solidFill>
                  <a:schemeClr val="accent2">
                    <a:lumMod val="75000"/>
                  </a:schemeClr>
                </a:solidFill>
              </a:rPr>
              <a:t>between</a:t>
            </a:r>
            <a:r>
              <a:rPr lang="it-IT" dirty="0" smtClean="0">
                <a:solidFill>
                  <a:schemeClr val="accent2">
                    <a:lumMod val="75000"/>
                  </a:schemeClr>
                </a:solidFill>
              </a:rPr>
              <a:t> </a:t>
            </a:r>
            <a:r>
              <a:rPr lang="it-IT" dirty="0" err="1" smtClean="0">
                <a:solidFill>
                  <a:schemeClr val="accent2">
                    <a:lumMod val="75000"/>
                  </a:schemeClr>
                </a:solidFill>
              </a:rPr>
              <a:t>proprioception</a:t>
            </a:r>
            <a:r>
              <a:rPr lang="it-IT" dirty="0" smtClean="0">
                <a:solidFill>
                  <a:schemeClr val="accent2">
                    <a:lumMod val="75000"/>
                  </a:schemeClr>
                </a:solidFill>
              </a:rPr>
              <a:t> and </a:t>
            </a:r>
            <a:r>
              <a:rPr lang="it-IT" dirty="0" err="1" smtClean="0">
                <a:solidFill>
                  <a:schemeClr val="accent2">
                    <a:lumMod val="75000"/>
                  </a:schemeClr>
                </a:solidFill>
              </a:rPr>
              <a:t>kinaesthesia</a:t>
            </a:r>
            <a:r>
              <a:rPr lang="it-IT" dirty="0" smtClean="0">
                <a:solidFill>
                  <a:schemeClr val="accent2">
                    <a:lumMod val="75000"/>
                  </a:schemeClr>
                </a:solidFill>
              </a:rPr>
              <a:t>.</a:t>
            </a:r>
          </a:p>
          <a:p>
            <a:r>
              <a:rPr lang="it-IT" dirty="0" err="1" smtClean="0">
                <a:solidFill>
                  <a:schemeClr val="accent2">
                    <a:lumMod val="75000"/>
                  </a:schemeClr>
                </a:solidFill>
              </a:rPr>
              <a:t>They</a:t>
            </a:r>
            <a:r>
              <a:rPr lang="it-IT" dirty="0" smtClean="0">
                <a:solidFill>
                  <a:schemeClr val="accent2">
                    <a:lumMod val="75000"/>
                  </a:schemeClr>
                </a:solidFill>
              </a:rPr>
              <a:t> are the </a:t>
            </a:r>
            <a:r>
              <a:rPr lang="it-IT" dirty="0" err="1" smtClean="0">
                <a:solidFill>
                  <a:schemeClr val="accent2">
                    <a:lumMod val="75000"/>
                  </a:schemeClr>
                </a:solidFill>
              </a:rPr>
              <a:t>same</a:t>
            </a:r>
            <a:r>
              <a:rPr lang="it-IT" dirty="0" smtClean="0">
                <a:solidFill>
                  <a:schemeClr val="accent2">
                    <a:lumMod val="75000"/>
                  </a:schemeClr>
                </a:solidFill>
              </a:rPr>
              <a:t> </a:t>
            </a:r>
            <a:r>
              <a:rPr lang="it-IT" dirty="0" err="1" smtClean="0">
                <a:solidFill>
                  <a:schemeClr val="accent2">
                    <a:lumMod val="75000"/>
                  </a:schemeClr>
                </a:solidFill>
              </a:rPr>
              <a:t>exept</a:t>
            </a:r>
            <a:r>
              <a:rPr lang="it-IT" dirty="0" smtClean="0">
                <a:solidFill>
                  <a:schemeClr val="accent2">
                    <a:lumMod val="75000"/>
                  </a:schemeClr>
                </a:solidFill>
              </a:rPr>
              <a:t> </a:t>
            </a:r>
            <a:r>
              <a:rPr lang="it-IT" dirty="0" err="1" smtClean="0">
                <a:solidFill>
                  <a:schemeClr val="accent2">
                    <a:lumMod val="75000"/>
                  </a:schemeClr>
                </a:solidFill>
              </a:rPr>
              <a:t>kinaesthesia</a:t>
            </a:r>
            <a:r>
              <a:rPr lang="it-IT" dirty="0" smtClean="0">
                <a:solidFill>
                  <a:schemeClr val="accent2">
                    <a:lumMod val="75000"/>
                  </a:schemeClr>
                </a:solidFill>
              </a:rPr>
              <a:t> </a:t>
            </a:r>
            <a:r>
              <a:rPr lang="it-IT" dirty="0" err="1" smtClean="0">
                <a:solidFill>
                  <a:schemeClr val="accent2">
                    <a:lumMod val="75000"/>
                  </a:schemeClr>
                </a:solidFill>
              </a:rPr>
              <a:t>has</a:t>
            </a:r>
            <a:r>
              <a:rPr lang="it-IT" dirty="0" smtClean="0">
                <a:solidFill>
                  <a:schemeClr val="accent2">
                    <a:lumMod val="75000"/>
                  </a:schemeClr>
                </a:solidFill>
              </a:rPr>
              <a:t> the </a:t>
            </a:r>
            <a:r>
              <a:rPr lang="it-IT" dirty="0" err="1" smtClean="0">
                <a:solidFill>
                  <a:schemeClr val="accent2">
                    <a:lumMod val="75000"/>
                  </a:schemeClr>
                </a:solidFill>
              </a:rPr>
              <a:t>exclusion</a:t>
            </a:r>
            <a:r>
              <a:rPr lang="it-IT" dirty="0" smtClean="0">
                <a:solidFill>
                  <a:schemeClr val="accent2">
                    <a:lumMod val="75000"/>
                  </a:schemeClr>
                </a:solidFill>
              </a:rPr>
              <a:t> of balance.</a:t>
            </a:r>
            <a:endParaRPr lang="en-GB" dirty="0">
              <a:solidFill>
                <a:schemeClr val="accent2">
                  <a:lumMod val="75000"/>
                </a:schemeClr>
              </a:solidFill>
            </a:endParaRPr>
          </a:p>
        </p:txBody>
      </p:sp>
    </p:spTree>
    <p:extLst>
      <p:ext uri="{BB962C8B-B14F-4D97-AF65-F5344CB8AC3E}">
        <p14:creationId xmlns:p14="http://schemas.microsoft.com/office/powerpoint/2010/main" val="1030343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70CB33-8383-5D4A-801D-4CCEB929BB7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xmlns="" id="{29A3986A-D393-6241-9061-BC79D3A724A9}"/>
              </a:ext>
            </a:extLst>
          </p:cNvPr>
          <p:cNvSpPr>
            <a:spLocks noGrp="1"/>
          </p:cNvSpPr>
          <p:nvPr>
            <p:ph idx="1"/>
          </p:nvPr>
        </p:nvSpPr>
        <p:spPr/>
        <p:txBody>
          <a:bodyPr/>
          <a:lstStyle/>
          <a:p>
            <a:r>
              <a:rPr lang="en-GB" dirty="0" err="1"/>
              <a:t>Röijezon</a:t>
            </a:r>
            <a:r>
              <a:rPr lang="en-GB" dirty="0"/>
              <a:t>, U., Clark, N.C. and </a:t>
            </a:r>
            <a:r>
              <a:rPr lang="en-GB" dirty="0" err="1"/>
              <a:t>Treleaven</a:t>
            </a:r>
            <a:r>
              <a:rPr lang="en-GB" dirty="0"/>
              <a:t>, J. (2015) ‘Proprioception in musculoskeletal rehabilitation. Part 1: Basic science and principles of assessment and clinical interventions’. </a:t>
            </a:r>
            <a:r>
              <a:rPr lang="en-GB" i="1" dirty="0"/>
              <a:t>Manual therapy</a:t>
            </a:r>
            <a:r>
              <a:rPr lang="en-GB" dirty="0"/>
              <a:t>, </a:t>
            </a:r>
            <a:r>
              <a:rPr lang="en-GB" i="1" dirty="0"/>
              <a:t>20</a:t>
            </a:r>
            <a:r>
              <a:rPr lang="en-GB" dirty="0"/>
              <a:t>(3), pp. 368-377.</a:t>
            </a:r>
            <a:endParaRPr lang="en-US" dirty="0"/>
          </a:p>
        </p:txBody>
      </p:sp>
    </p:spTree>
    <p:extLst>
      <p:ext uri="{BB962C8B-B14F-4D97-AF65-F5344CB8AC3E}">
        <p14:creationId xmlns:p14="http://schemas.microsoft.com/office/powerpoint/2010/main" val="91311738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{7FB9F7C4-FD50-3949-A87C-53EA089C3150}tf16401369</Template>
  <TotalTime>76</TotalTime>
  <Words>1324</Words>
  <Application>Microsoft Office PowerPoint</Application>
  <PresentationFormat>Widescreen</PresentationFormat>
  <Paragraphs>103</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Calibri Light</vt:lpstr>
      <vt:lpstr>Rockwell</vt:lpstr>
      <vt:lpstr>Wingdings</vt:lpstr>
      <vt:lpstr>Atlas</vt:lpstr>
      <vt:lpstr>Proprioception and Rehabilitation</vt:lpstr>
      <vt:lpstr>What is it?</vt:lpstr>
      <vt:lpstr>What is proprioception?</vt:lpstr>
      <vt:lpstr>Definition of Sense and Perception </vt:lpstr>
      <vt:lpstr>Proprioceptors in the body</vt:lpstr>
      <vt:lpstr>PowerPoint Presentation</vt:lpstr>
      <vt:lpstr>PowerPoint Presentation</vt:lpstr>
      <vt:lpstr>Proprioceptors</vt:lpstr>
      <vt:lpstr>Roles of the proprioceptors </vt:lpstr>
      <vt:lpstr>Position versus Movement Sense</vt:lpstr>
      <vt:lpstr>Specific tests</vt:lpstr>
      <vt:lpstr>Specific tests – Cervical Spine</vt:lpstr>
      <vt:lpstr>Non Specific tests</vt:lpstr>
      <vt:lpstr>Non Specific tests – Cervical Spine</vt:lpstr>
      <vt:lpstr>Causes of proprioception reduction</vt:lpstr>
      <vt:lpstr>Interventions to improve proprioception</vt:lpstr>
      <vt:lpstr>Summary of proprioception </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Proprioception and Rehabilitation</dc:title>
  <dc:creator>Rebecca Parry (1702728)</dc:creator>
  <cp:lastModifiedBy>Daniel Martin</cp:lastModifiedBy>
  <cp:revision>10</cp:revision>
  <dcterms:created xsi:type="dcterms:W3CDTF">2018-03-27T09:50:21Z</dcterms:created>
  <dcterms:modified xsi:type="dcterms:W3CDTF">2018-03-27T11:37:39Z</dcterms:modified>
</cp:coreProperties>
</file>