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70" r:id="rId1"/>
  </p:sldMasterIdLst>
  <p:notesMasterIdLst>
    <p:notesMasterId r:id="rId12"/>
  </p:notesMasterIdLst>
  <p:sldIdLst>
    <p:sldId id="256" r:id="rId2"/>
    <p:sldId id="264" r:id="rId3"/>
    <p:sldId id="259" r:id="rId4"/>
    <p:sldId id="260" r:id="rId5"/>
    <p:sldId id="257" r:id="rId6"/>
    <p:sldId id="258" r:id="rId7"/>
    <p:sldId id="265" r:id="rId8"/>
    <p:sldId id="262"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69EC4-2468-7146-90D2-7C1BC3FC550C}" v="1720" dt="2026-03-11T10:58:03.9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06"/>
    <p:restoredTop sz="94707"/>
  </p:normalViewPr>
  <p:slideViewPr>
    <p:cSldViewPr snapToGrid="0">
      <p:cViewPr varScale="1">
        <p:scale>
          <a:sx n="133" d="100"/>
          <a:sy n="133" d="100"/>
        </p:scale>
        <p:origin x="125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BC78C0-6C75-42B0-B0EB-94CDA4B098DD}"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969EABB7-F586-41BE-933F-4AD0DD8AADE7}">
      <dgm:prSet custT="1"/>
      <dgm:spPr/>
      <dgm:t>
        <a:bodyPr/>
        <a:lstStyle/>
        <a:p>
          <a:r>
            <a:rPr lang="en-US" sz="1800" dirty="0">
              <a:latin typeface="Arial" panose="020B0604020202020204" pitchFamily="34" charset="0"/>
              <a:cs typeface="Arial" panose="020B0604020202020204" pitchFamily="34" charset="0"/>
            </a:rPr>
            <a:t>Company Background</a:t>
          </a:r>
        </a:p>
      </dgm:t>
    </dgm:pt>
    <dgm:pt modelId="{0C064A61-DBEC-48E6-811E-3BE104641087}" type="parTrans" cxnId="{291C2073-2AAC-47C2-8401-7D95FB5E3551}">
      <dgm:prSet/>
      <dgm:spPr/>
      <dgm:t>
        <a:bodyPr/>
        <a:lstStyle/>
        <a:p>
          <a:endParaRPr lang="en-US"/>
        </a:p>
      </dgm:t>
    </dgm:pt>
    <dgm:pt modelId="{15A59EE5-307F-4FB9-ABEE-C553F15F85FC}" type="sibTrans" cxnId="{291C2073-2AAC-47C2-8401-7D95FB5E3551}">
      <dgm:prSet/>
      <dgm:spPr/>
      <dgm:t>
        <a:bodyPr/>
        <a:lstStyle/>
        <a:p>
          <a:endParaRPr lang="en-US"/>
        </a:p>
      </dgm:t>
    </dgm:pt>
    <dgm:pt modelId="{94C5E6A8-8EA7-47D0-B8FE-C6C05B5D59C6}">
      <dgm:prSet custT="1"/>
      <dgm:spPr/>
      <dgm:t>
        <a:bodyPr/>
        <a:lstStyle/>
        <a:p>
          <a:r>
            <a:rPr lang="en-US" sz="1800" dirty="0">
              <a:latin typeface="Arial" panose="020B0604020202020204" pitchFamily="34" charset="0"/>
              <a:cs typeface="Arial" panose="020B0604020202020204" pitchFamily="34" charset="0"/>
            </a:rPr>
            <a:t>Problem: Nature and Scope</a:t>
          </a:r>
        </a:p>
      </dgm:t>
    </dgm:pt>
    <dgm:pt modelId="{8DC310D3-C597-4610-982B-26D64CBDF447}" type="parTrans" cxnId="{9C8CAF50-6A02-41BF-966D-F1A55AE9F9B1}">
      <dgm:prSet/>
      <dgm:spPr/>
      <dgm:t>
        <a:bodyPr/>
        <a:lstStyle/>
        <a:p>
          <a:endParaRPr lang="en-US"/>
        </a:p>
      </dgm:t>
    </dgm:pt>
    <dgm:pt modelId="{7793AB78-757E-46A8-9725-61DAA78827C7}" type="sibTrans" cxnId="{9C8CAF50-6A02-41BF-966D-F1A55AE9F9B1}">
      <dgm:prSet/>
      <dgm:spPr/>
      <dgm:t>
        <a:bodyPr/>
        <a:lstStyle/>
        <a:p>
          <a:endParaRPr lang="en-US"/>
        </a:p>
      </dgm:t>
    </dgm:pt>
    <dgm:pt modelId="{CA1E7D38-53C6-49BC-92C4-894AEB2D5C22}">
      <dgm:prSet custT="1"/>
      <dgm:spPr/>
      <dgm:t>
        <a:bodyPr/>
        <a:lstStyle/>
        <a:p>
          <a:r>
            <a:rPr lang="en-US" sz="1800" dirty="0">
              <a:latin typeface="Arial" panose="020B0604020202020204" pitchFamily="34" charset="0"/>
              <a:cs typeface="Arial" panose="020B0604020202020204" pitchFamily="34" charset="0"/>
            </a:rPr>
            <a:t>PESTLE ANALYSIS: Green Have Florists</a:t>
          </a:r>
        </a:p>
      </dgm:t>
    </dgm:pt>
    <dgm:pt modelId="{2861BAB5-7504-40D8-BBBF-DB70D1E8E532}" type="parTrans" cxnId="{1109CD77-DED1-4FAF-AF17-7518DBCF9864}">
      <dgm:prSet/>
      <dgm:spPr/>
      <dgm:t>
        <a:bodyPr/>
        <a:lstStyle/>
        <a:p>
          <a:endParaRPr lang="en-US"/>
        </a:p>
      </dgm:t>
    </dgm:pt>
    <dgm:pt modelId="{7D34CDE0-71BD-46C6-95C5-984CEA93DBDE}" type="sibTrans" cxnId="{1109CD77-DED1-4FAF-AF17-7518DBCF9864}">
      <dgm:prSet/>
      <dgm:spPr/>
      <dgm:t>
        <a:bodyPr/>
        <a:lstStyle/>
        <a:p>
          <a:endParaRPr lang="en-US"/>
        </a:p>
      </dgm:t>
    </dgm:pt>
    <dgm:pt modelId="{D28437BB-4B9B-4CE5-905F-1DCE6649A8F0}">
      <dgm:prSet custT="1"/>
      <dgm:spPr/>
      <dgm:t>
        <a:bodyPr/>
        <a:lstStyle/>
        <a:p>
          <a:r>
            <a:rPr lang="en-US" sz="1800" dirty="0">
              <a:latin typeface="Arial" panose="020B0604020202020204" pitchFamily="34" charset="0"/>
              <a:cs typeface="Arial" panose="020B0604020202020204" pitchFamily="34" charset="0"/>
            </a:rPr>
            <a:t>Introduction</a:t>
          </a:r>
        </a:p>
      </dgm:t>
    </dgm:pt>
    <dgm:pt modelId="{A6DC01C9-D16E-4391-AD97-467B3248DD40}" type="sibTrans" cxnId="{9B58B89D-0F1F-490A-9F6D-529B106B0F42}">
      <dgm:prSet/>
      <dgm:spPr/>
      <dgm:t>
        <a:bodyPr/>
        <a:lstStyle/>
        <a:p>
          <a:endParaRPr lang="en-US"/>
        </a:p>
      </dgm:t>
    </dgm:pt>
    <dgm:pt modelId="{C491AA8F-A712-4CD3-A638-DF0A677CB753}" type="parTrans" cxnId="{9B58B89D-0F1F-490A-9F6D-529B106B0F42}">
      <dgm:prSet/>
      <dgm:spPr/>
      <dgm:t>
        <a:bodyPr/>
        <a:lstStyle/>
        <a:p>
          <a:endParaRPr lang="en-US"/>
        </a:p>
      </dgm:t>
    </dgm:pt>
    <dgm:pt modelId="{700A9BFB-E425-1D42-B41E-EECE739787B4}">
      <dgm:prSet custT="1"/>
      <dgm:spPr/>
      <dgm:t>
        <a:bodyPr/>
        <a:lstStyle/>
        <a:p>
          <a:r>
            <a:rPr lang="en-US" sz="1800" dirty="0">
              <a:latin typeface="Arial" panose="020B0604020202020204" pitchFamily="34" charset="0"/>
              <a:cs typeface="Arial" panose="020B0604020202020204" pitchFamily="34" charset="0"/>
            </a:rPr>
            <a:t>Cause and Effect Analysis: Fishbone Diagram</a:t>
          </a:r>
        </a:p>
      </dgm:t>
    </dgm:pt>
    <dgm:pt modelId="{6F37BD7C-24A2-F549-9D42-B59A32F81746}" type="parTrans" cxnId="{70D30045-BA65-C34E-A998-C94A2F7D8602}">
      <dgm:prSet/>
      <dgm:spPr/>
      <dgm:t>
        <a:bodyPr/>
        <a:lstStyle/>
        <a:p>
          <a:endParaRPr lang="en-GB"/>
        </a:p>
      </dgm:t>
    </dgm:pt>
    <dgm:pt modelId="{D409E46F-AA77-8346-91D9-8F387CE52308}" type="sibTrans" cxnId="{70D30045-BA65-C34E-A998-C94A2F7D8602}">
      <dgm:prSet/>
      <dgm:spPr/>
      <dgm:t>
        <a:bodyPr/>
        <a:lstStyle/>
        <a:p>
          <a:endParaRPr lang="en-GB"/>
        </a:p>
      </dgm:t>
    </dgm:pt>
    <dgm:pt modelId="{3E3F7F2A-D0F9-9D4C-AC7F-46F1C1742F5D}">
      <dgm:prSet custT="1"/>
      <dgm:spPr/>
      <dgm:t>
        <a:bodyPr/>
        <a:lstStyle/>
        <a:p>
          <a:r>
            <a:rPr lang="en-US" sz="1800" dirty="0">
              <a:latin typeface="Arial" panose="020B0604020202020204" pitchFamily="34" charset="0"/>
              <a:cs typeface="Arial" panose="020B0604020202020204" pitchFamily="34" charset="0"/>
            </a:rPr>
            <a:t>References</a:t>
          </a:r>
        </a:p>
      </dgm:t>
    </dgm:pt>
    <dgm:pt modelId="{103B4230-C3C0-554B-B844-F127C802C499}" type="parTrans" cxnId="{88322EBB-A97B-3D41-BD2E-BC9EBD055A8D}">
      <dgm:prSet/>
      <dgm:spPr/>
      <dgm:t>
        <a:bodyPr/>
        <a:lstStyle/>
        <a:p>
          <a:endParaRPr lang="en-GB"/>
        </a:p>
      </dgm:t>
    </dgm:pt>
    <dgm:pt modelId="{B72D174D-73F5-C44E-97DB-BEA19C1968DC}" type="sibTrans" cxnId="{88322EBB-A97B-3D41-BD2E-BC9EBD055A8D}">
      <dgm:prSet/>
      <dgm:spPr/>
      <dgm:t>
        <a:bodyPr/>
        <a:lstStyle/>
        <a:p>
          <a:endParaRPr lang="en-GB"/>
        </a:p>
      </dgm:t>
    </dgm:pt>
    <dgm:pt modelId="{342EDF5A-CF8E-2348-AAED-AF1A765EB5C6}">
      <dgm:prSet custT="1"/>
      <dgm:spPr/>
      <dgm:t>
        <a:bodyPr/>
        <a:lstStyle/>
        <a:p>
          <a:r>
            <a:rPr lang="en-US" sz="1800" dirty="0">
              <a:latin typeface="Arial" panose="020B0604020202020204" pitchFamily="34" charset="0"/>
              <a:cs typeface="Arial" panose="020B0604020202020204" pitchFamily="34" charset="0"/>
            </a:rPr>
            <a:t>Conclusion</a:t>
          </a:r>
        </a:p>
      </dgm:t>
    </dgm:pt>
    <dgm:pt modelId="{89C53DBA-1678-3C45-B33D-D96C6C47F133}" type="parTrans" cxnId="{89B48BFF-4772-9640-8702-45CB51E967CE}">
      <dgm:prSet/>
      <dgm:spPr/>
      <dgm:t>
        <a:bodyPr/>
        <a:lstStyle/>
        <a:p>
          <a:endParaRPr lang="en-GB"/>
        </a:p>
      </dgm:t>
    </dgm:pt>
    <dgm:pt modelId="{1617449E-39FF-1A43-8EED-EDDEE57BCDF3}" type="sibTrans" cxnId="{89B48BFF-4772-9640-8702-45CB51E967CE}">
      <dgm:prSet/>
      <dgm:spPr/>
      <dgm:t>
        <a:bodyPr/>
        <a:lstStyle/>
        <a:p>
          <a:endParaRPr lang="en-GB"/>
        </a:p>
      </dgm:t>
    </dgm:pt>
    <dgm:pt modelId="{DADEEA68-5B06-014C-BE44-F855B0DB4176}" type="pres">
      <dgm:prSet presAssocID="{E6BC78C0-6C75-42B0-B0EB-94CDA4B098DD}" presName="linear" presStyleCnt="0">
        <dgm:presLayoutVars>
          <dgm:dir/>
          <dgm:animLvl val="lvl"/>
          <dgm:resizeHandles val="exact"/>
        </dgm:presLayoutVars>
      </dgm:prSet>
      <dgm:spPr/>
    </dgm:pt>
    <dgm:pt modelId="{3A58E68A-5160-1B4E-8274-715558B8E694}" type="pres">
      <dgm:prSet presAssocID="{D28437BB-4B9B-4CE5-905F-1DCE6649A8F0}" presName="parentLin" presStyleCnt="0"/>
      <dgm:spPr/>
    </dgm:pt>
    <dgm:pt modelId="{C59A595D-63B5-F849-8520-2C697FCCF6D5}" type="pres">
      <dgm:prSet presAssocID="{D28437BB-4B9B-4CE5-905F-1DCE6649A8F0}" presName="parentLeftMargin" presStyleLbl="node1" presStyleIdx="0" presStyleCnt="7"/>
      <dgm:spPr/>
    </dgm:pt>
    <dgm:pt modelId="{2C8975FF-0FB8-BF48-A8F6-6956BF809B25}" type="pres">
      <dgm:prSet presAssocID="{D28437BB-4B9B-4CE5-905F-1DCE6649A8F0}" presName="parentText" presStyleLbl="node1" presStyleIdx="0" presStyleCnt="7">
        <dgm:presLayoutVars>
          <dgm:chMax val="0"/>
          <dgm:bulletEnabled val="1"/>
        </dgm:presLayoutVars>
      </dgm:prSet>
      <dgm:spPr/>
    </dgm:pt>
    <dgm:pt modelId="{4E1125E9-C163-BC4D-B236-CA85DF51203F}" type="pres">
      <dgm:prSet presAssocID="{D28437BB-4B9B-4CE5-905F-1DCE6649A8F0}" presName="negativeSpace" presStyleCnt="0"/>
      <dgm:spPr/>
    </dgm:pt>
    <dgm:pt modelId="{DF30D27A-2474-634B-B035-E8BC4D286397}" type="pres">
      <dgm:prSet presAssocID="{D28437BB-4B9B-4CE5-905F-1DCE6649A8F0}" presName="childText" presStyleLbl="conFgAcc1" presStyleIdx="0" presStyleCnt="7">
        <dgm:presLayoutVars>
          <dgm:bulletEnabled val="1"/>
        </dgm:presLayoutVars>
      </dgm:prSet>
      <dgm:spPr/>
    </dgm:pt>
    <dgm:pt modelId="{2DA9EEB1-3D96-1A47-B27E-5AE7648863EE}" type="pres">
      <dgm:prSet presAssocID="{A6DC01C9-D16E-4391-AD97-467B3248DD40}" presName="spaceBetweenRectangles" presStyleCnt="0"/>
      <dgm:spPr/>
    </dgm:pt>
    <dgm:pt modelId="{EAAC3AAE-D48A-C349-B3FB-61C7B04C6566}" type="pres">
      <dgm:prSet presAssocID="{969EABB7-F586-41BE-933F-4AD0DD8AADE7}" presName="parentLin" presStyleCnt="0"/>
      <dgm:spPr/>
    </dgm:pt>
    <dgm:pt modelId="{CE77BCE7-2387-E84C-A5CC-1398EDCE4CD5}" type="pres">
      <dgm:prSet presAssocID="{969EABB7-F586-41BE-933F-4AD0DD8AADE7}" presName="parentLeftMargin" presStyleLbl="node1" presStyleIdx="0" presStyleCnt="7"/>
      <dgm:spPr/>
    </dgm:pt>
    <dgm:pt modelId="{93C92B5C-7313-1443-A598-50BB4C9A3BB1}" type="pres">
      <dgm:prSet presAssocID="{969EABB7-F586-41BE-933F-4AD0DD8AADE7}" presName="parentText" presStyleLbl="node1" presStyleIdx="1" presStyleCnt="7">
        <dgm:presLayoutVars>
          <dgm:chMax val="0"/>
          <dgm:bulletEnabled val="1"/>
        </dgm:presLayoutVars>
      </dgm:prSet>
      <dgm:spPr/>
    </dgm:pt>
    <dgm:pt modelId="{403E9375-BF91-CD40-9872-D0AF57B352D8}" type="pres">
      <dgm:prSet presAssocID="{969EABB7-F586-41BE-933F-4AD0DD8AADE7}" presName="negativeSpace" presStyleCnt="0"/>
      <dgm:spPr/>
    </dgm:pt>
    <dgm:pt modelId="{9973F183-E7F9-8040-9719-9126ED75796A}" type="pres">
      <dgm:prSet presAssocID="{969EABB7-F586-41BE-933F-4AD0DD8AADE7}" presName="childText" presStyleLbl="conFgAcc1" presStyleIdx="1" presStyleCnt="7">
        <dgm:presLayoutVars>
          <dgm:bulletEnabled val="1"/>
        </dgm:presLayoutVars>
      </dgm:prSet>
      <dgm:spPr/>
    </dgm:pt>
    <dgm:pt modelId="{DB8EF1C7-AA22-6A46-A34F-6FC18AB519A6}" type="pres">
      <dgm:prSet presAssocID="{15A59EE5-307F-4FB9-ABEE-C553F15F85FC}" presName="spaceBetweenRectangles" presStyleCnt="0"/>
      <dgm:spPr/>
    </dgm:pt>
    <dgm:pt modelId="{19F73A2E-7C42-9941-9E74-545D5373887E}" type="pres">
      <dgm:prSet presAssocID="{94C5E6A8-8EA7-47D0-B8FE-C6C05B5D59C6}" presName="parentLin" presStyleCnt="0"/>
      <dgm:spPr/>
    </dgm:pt>
    <dgm:pt modelId="{78A15373-CA1C-5C43-990B-5F736081AD0D}" type="pres">
      <dgm:prSet presAssocID="{94C5E6A8-8EA7-47D0-B8FE-C6C05B5D59C6}" presName="parentLeftMargin" presStyleLbl="node1" presStyleIdx="1" presStyleCnt="7"/>
      <dgm:spPr/>
    </dgm:pt>
    <dgm:pt modelId="{54548A14-9F71-E144-8ED0-2C6FDB8B3611}" type="pres">
      <dgm:prSet presAssocID="{94C5E6A8-8EA7-47D0-B8FE-C6C05B5D59C6}" presName="parentText" presStyleLbl="node1" presStyleIdx="2" presStyleCnt="7">
        <dgm:presLayoutVars>
          <dgm:chMax val="0"/>
          <dgm:bulletEnabled val="1"/>
        </dgm:presLayoutVars>
      </dgm:prSet>
      <dgm:spPr/>
    </dgm:pt>
    <dgm:pt modelId="{560FFB42-75AF-0D45-A68A-88E73CD1AC66}" type="pres">
      <dgm:prSet presAssocID="{94C5E6A8-8EA7-47D0-B8FE-C6C05B5D59C6}" presName="negativeSpace" presStyleCnt="0"/>
      <dgm:spPr/>
    </dgm:pt>
    <dgm:pt modelId="{5BD10AFD-44A9-D446-9EDA-ADDE8FD4A1E8}" type="pres">
      <dgm:prSet presAssocID="{94C5E6A8-8EA7-47D0-B8FE-C6C05B5D59C6}" presName="childText" presStyleLbl="conFgAcc1" presStyleIdx="2" presStyleCnt="7">
        <dgm:presLayoutVars>
          <dgm:bulletEnabled val="1"/>
        </dgm:presLayoutVars>
      </dgm:prSet>
      <dgm:spPr/>
    </dgm:pt>
    <dgm:pt modelId="{F054989D-7C16-734B-BD7B-CF967EC0E34D}" type="pres">
      <dgm:prSet presAssocID="{7793AB78-757E-46A8-9725-61DAA78827C7}" presName="spaceBetweenRectangles" presStyleCnt="0"/>
      <dgm:spPr/>
    </dgm:pt>
    <dgm:pt modelId="{610AADB9-898D-0C40-BF05-F82AA94DF145}" type="pres">
      <dgm:prSet presAssocID="{CA1E7D38-53C6-49BC-92C4-894AEB2D5C22}" presName="parentLin" presStyleCnt="0"/>
      <dgm:spPr/>
    </dgm:pt>
    <dgm:pt modelId="{758309AB-241C-014C-86C7-B252EE6F726D}" type="pres">
      <dgm:prSet presAssocID="{CA1E7D38-53C6-49BC-92C4-894AEB2D5C22}" presName="parentLeftMargin" presStyleLbl="node1" presStyleIdx="2" presStyleCnt="7"/>
      <dgm:spPr/>
    </dgm:pt>
    <dgm:pt modelId="{3C9043F1-24B2-5049-A484-4DC9591851E2}" type="pres">
      <dgm:prSet presAssocID="{CA1E7D38-53C6-49BC-92C4-894AEB2D5C22}" presName="parentText" presStyleLbl="node1" presStyleIdx="3" presStyleCnt="7">
        <dgm:presLayoutVars>
          <dgm:chMax val="0"/>
          <dgm:bulletEnabled val="1"/>
        </dgm:presLayoutVars>
      </dgm:prSet>
      <dgm:spPr/>
    </dgm:pt>
    <dgm:pt modelId="{7A60A255-6847-6A45-AD1F-E0965EEFC3EB}" type="pres">
      <dgm:prSet presAssocID="{CA1E7D38-53C6-49BC-92C4-894AEB2D5C22}" presName="negativeSpace" presStyleCnt="0"/>
      <dgm:spPr/>
    </dgm:pt>
    <dgm:pt modelId="{92268A76-24CA-C646-BD78-5F71220C4F56}" type="pres">
      <dgm:prSet presAssocID="{CA1E7D38-53C6-49BC-92C4-894AEB2D5C22}" presName="childText" presStyleLbl="conFgAcc1" presStyleIdx="3" presStyleCnt="7">
        <dgm:presLayoutVars>
          <dgm:bulletEnabled val="1"/>
        </dgm:presLayoutVars>
      </dgm:prSet>
      <dgm:spPr/>
    </dgm:pt>
    <dgm:pt modelId="{A256ABEE-EEAD-D949-A3CC-C85D24CAA4C1}" type="pres">
      <dgm:prSet presAssocID="{7D34CDE0-71BD-46C6-95C5-984CEA93DBDE}" presName="spaceBetweenRectangles" presStyleCnt="0"/>
      <dgm:spPr/>
    </dgm:pt>
    <dgm:pt modelId="{4BF95378-DF2D-F145-976D-BCD1D55BA4D1}" type="pres">
      <dgm:prSet presAssocID="{700A9BFB-E425-1D42-B41E-EECE739787B4}" presName="parentLin" presStyleCnt="0"/>
      <dgm:spPr/>
    </dgm:pt>
    <dgm:pt modelId="{424E98B5-A778-4246-A61F-696D023D66B8}" type="pres">
      <dgm:prSet presAssocID="{700A9BFB-E425-1D42-B41E-EECE739787B4}" presName="parentLeftMargin" presStyleLbl="node1" presStyleIdx="3" presStyleCnt="7"/>
      <dgm:spPr/>
    </dgm:pt>
    <dgm:pt modelId="{1DBCCD7C-3512-2940-8124-C90660E043FF}" type="pres">
      <dgm:prSet presAssocID="{700A9BFB-E425-1D42-B41E-EECE739787B4}" presName="parentText" presStyleLbl="node1" presStyleIdx="4" presStyleCnt="7">
        <dgm:presLayoutVars>
          <dgm:chMax val="0"/>
          <dgm:bulletEnabled val="1"/>
        </dgm:presLayoutVars>
      </dgm:prSet>
      <dgm:spPr/>
    </dgm:pt>
    <dgm:pt modelId="{56160E92-1814-2146-89AD-BBED57796659}" type="pres">
      <dgm:prSet presAssocID="{700A9BFB-E425-1D42-B41E-EECE739787B4}" presName="negativeSpace" presStyleCnt="0"/>
      <dgm:spPr/>
    </dgm:pt>
    <dgm:pt modelId="{D074EFFC-57A5-244E-AC82-80B762A00A58}" type="pres">
      <dgm:prSet presAssocID="{700A9BFB-E425-1D42-B41E-EECE739787B4}" presName="childText" presStyleLbl="conFgAcc1" presStyleIdx="4" presStyleCnt="7">
        <dgm:presLayoutVars>
          <dgm:bulletEnabled val="1"/>
        </dgm:presLayoutVars>
      </dgm:prSet>
      <dgm:spPr/>
    </dgm:pt>
    <dgm:pt modelId="{CAFBA236-2C55-DA4D-BE5C-3256D0AD4501}" type="pres">
      <dgm:prSet presAssocID="{D409E46F-AA77-8346-91D9-8F387CE52308}" presName="spaceBetweenRectangles" presStyleCnt="0"/>
      <dgm:spPr/>
    </dgm:pt>
    <dgm:pt modelId="{E6BE5CD7-4CB8-DB48-9EA4-95C454F5519F}" type="pres">
      <dgm:prSet presAssocID="{342EDF5A-CF8E-2348-AAED-AF1A765EB5C6}" presName="parentLin" presStyleCnt="0"/>
      <dgm:spPr/>
    </dgm:pt>
    <dgm:pt modelId="{C34BD677-0AA9-9D46-A4D6-9DD798D8051F}" type="pres">
      <dgm:prSet presAssocID="{342EDF5A-CF8E-2348-AAED-AF1A765EB5C6}" presName="parentLeftMargin" presStyleLbl="node1" presStyleIdx="4" presStyleCnt="7"/>
      <dgm:spPr/>
    </dgm:pt>
    <dgm:pt modelId="{1D190856-9F1E-DC44-8A1A-E7917C616A3D}" type="pres">
      <dgm:prSet presAssocID="{342EDF5A-CF8E-2348-AAED-AF1A765EB5C6}" presName="parentText" presStyleLbl="node1" presStyleIdx="5" presStyleCnt="7">
        <dgm:presLayoutVars>
          <dgm:chMax val="0"/>
          <dgm:bulletEnabled val="1"/>
        </dgm:presLayoutVars>
      </dgm:prSet>
      <dgm:spPr/>
    </dgm:pt>
    <dgm:pt modelId="{52883184-617E-D840-A8D9-3F09561A094F}" type="pres">
      <dgm:prSet presAssocID="{342EDF5A-CF8E-2348-AAED-AF1A765EB5C6}" presName="negativeSpace" presStyleCnt="0"/>
      <dgm:spPr/>
    </dgm:pt>
    <dgm:pt modelId="{5DB19436-004A-9A46-AE49-DDD833415FDE}" type="pres">
      <dgm:prSet presAssocID="{342EDF5A-CF8E-2348-AAED-AF1A765EB5C6}" presName="childText" presStyleLbl="conFgAcc1" presStyleIdx="5" presStyleCnt="7">
        <dgm:presLayoutVars>
          <dgm:bulletEnabled val="1"/>
        </dgm:presLayoutVars>
      </dgm:prSet>
      <dgm:spPr/>
    </dgm:pt>
    <dgm:pt modelId="{FAFEBE72-8254-7A40-93EC-F126AF22F1FB}" type="pres">
      <dgm:prSet presAssocID="{1617449E-39FF-1A43-8EED-EDDEE57BCDF3}" presName="spaceBetweenRectangles" presStyleCnt="0"/>
      <dgm:spPr/>
    </dgm:pt>
    <dgm:pt modelId="{D35D6E0A-82A8-614C-AD99-3D7692EC4064}" type="pres">
      <dgm:prSet presAssocID="{3E3F7F2A-D0F9-9D4C-AC7F-46F1C1742F5D}" presName="parentLin" presStyleCnt="0"/>
      <dgm:spPr/>
    </dgm:pt>
    <dgm:pt modelId="{DAF8DB17-0939-6940-B1AC-236CC1B2B5B2}" type="pres">
      <dgm:prSet presAssocID="{3E3F7F2A-D0F9-9D4C-AC7F-46F1C1742F5D}" presName="parentLeftMargin" presStyleLbl="node1" presStyleIdx="5" presStyleCnt="7"/>
      <dgm:spPr/>
    </dgm:pt>
    <dgm:pt modelId="{BAD8B33D-771E-9742-B543-24628C67B833}" type="pres">
      <dgm:prSet presAssocID="{3E3F7F2A-D0F9-9D4C-AC7F-46F1C1742F5D}" presName="parentText" presStyleLbl="node1" presStyleIdx="6" presStyleCnt="7">
        <dgm:presLayoutVars>
          <dgm:chMax val="0"/>
          <dgm:bulletEnabled val="1"/>
        </dgm:presLayoutVars>
      </dgm:prSet>
      <dgm:spPr/>
    </dgm:pt>
    <dgm:pt modelId="{A61829E3-1534-7D48-97F3-C8BA32390E17}" type="pres">
      <dgm:prSet presAssocID="{3E3F7F2A-D0F9-9D4C-AC7F-46F1C1742F5D}" presName="negativeSpace" presStyleCnt="0"/>
      <dgm:spPr/>
    </dgm:pt>
    <dgm:pt modelId="{AD7F7EC9-8DF1-8049-8792-6D847ECE6354}" type="pres">
      <dgm:prSet presAssocID="{3E3F7F2A-D0F9-9D4C-AC7F-46F1C1742F5D}" presName="childText" presStyleLbl="conFgAcc1" presStyleIdx="6" presStyleCnt="7">
        <dgm:presLayoutVars>
          <dgm:bulletEnabled val="1"/>
        </dgm:presLayoutVars>
      </dgm:prSet>
      <dgm:spPr/>
    </dgm:pt>
  </dgm:ptLst>
  <dgm:cxnLst>
    <dgm:cxn modelId="{8D8D6A11-DE5B-3E46-A7D2-3D97CD688D2A}" type="presOf" srcId="{3E3F7F2A-D0F9-9D4C-AC7F-46F1C1742F5D}" destId="{BAD8B33D-771E-9742-B543-24628C67B833}" srcOrd="1" destOrd="0" presId="urn:microsoft.com/office/officeart/2005/8/layout/list1"/>
    <dgm:cxn modelId="{E4A23C24-418B-5643-AA7B-2739EE62E992}" type="presOf" srcId="{969EABB7-F586-41BE-933F-4AD0DD8AADE7}" destId="{CE77BCE7-2387-E84C-A5CC-1398EDCE4CD5}" srcOrd="0" destOrd="0" presId="urn:microsoft.com/office/officeart/2005/8/layout/list1"/>
    <dgm:cxn modelId="{855F6E3D-7EAB-6A48-818E-155D2990E38D}" type="presOf" srcId="{3E3F7F2A-D0F9-9D4C-AC7F-46F1C1742F5D}" destId="{DAF8DB17-0939-6940-B1AC-236CC1B2B5B2}" srcOrd="0" destOrd="0" presId="urn:microsoft.com/office/officeart/2005/8/layout/list1"/>
    <dgm:cxn modelId="{70D30045-BA65-C34E-A998-C94A2F7D8602}" srcId="{E6BC78C0-6C75-42B0-B0EB-94CDA4B098DD}" destId="{700A9BFB-E425-1D42-B41E-EECE739787B4}" srcOrd="4" destOrd="0" parTransId="{6F37BD7C-24A2-F549-9D42-B59A32F81746}" sibTransId="{D409E46F-AA77-8346-91D9-8F387CE52308}"/>
    <dgm:cxn modelId="{1106D645-E3EC-BB45-8C32-D9D8B78C2550}" type="presOf" srcId="{700A9BFB-E425-1D42-B41E-EECE739787B4}" destId="{1DBCCD7C-3512-2940-8124-C90660E043FF}" srcOrd="1" destOrd="0" presId="urn:microsoft.com/office/officeart/2005/8/layout/list1"/>
    <dgm:cxn modelId="{9C8CAF50-6A02-41BF-966D-F1A55AE9F9B1}" srcId="{E6BC78C0-6C75-42B0-B0EB-94CDA4B098DD}" destId="{94C5E6A8-8EA7-47D0-B8FE-C6C05B5D59C6}" srcOrd="2" destOrd="0" parTransId="{8DC310D3-C597-4610-982B-26D64CBDF447}" sibTransId="{7793AB78-757E-46A8-9725-61DAA78827C7}"/>
    <dgm:cxn modelId="{92AE8F57-1647-EA41-BED7-8091397F9ABE}" type="presOf" srcId="{D28437BB-4B9B-4CE5-905F-1DCE6649A8F0}" destId="{C59A595D-63B5-F849-8520-2C697FCCF6D5}" srcOrd="0" destOrd="0" presId="urn:microsoft.com/office/officeart/2005/8/layout/list1"/>
    <dgm:cxn modelId="{785B3658-AFE0-8440-8D7D-BFE38F9A8446}" type="presOf" srcId="{E6BC78C0-6C75-42B0-B0EB-94CDA4B098DD}" destId="{DADEEA68-5B06-014C-BE44-F855B0DB4176}" srcOrd="0" destOrd="0" presId="urn:microsoft.com/office/officeart/2005/8/layout/list1"/>
    <dgm:cxn modelId="{A27B6A5D-F1EB-654F-B83D-3E544E4127D1}" type="presOf" srcId="{D28437BB-4B9B-4CE5-905F-1DCE6649A8F0}" destId="{2C8975FF-0FB8-BF48-A8F6-6956BF809B25}" srcOrd="1" destOrd="0" presId="urn:microsoft.com/office/officeart/2005/8/layout/list1"/>
    <dgm:cxn modelId="{C81B7761-509C-604B-A5A5-2D166EB709EB}" type="presOf" srcId="{CA1E7D38-53C6-49BC-92C4-894AEB2D5C22}" destId="{758309AB-241C-014C-86C7-B252EE6F726D}" srcOrd="0" destOrd="0" presId="urn:microsoft.com/office/officeart/2005/8/layout/list1"/>
    <dgm:cxn modelId="{291C2073-2AAC-47C2-8401-7D95FB5E3551}" srcId="{E6BC78C0-6C75-42B0-B0EB-94CDA4B098DD}" destId="{969EABB7-F586-41BE-933F-4AD0DD8AADE7}" srcOrd="1" destOrd="0" parTransId="{0C064A61-DBEC-48E6-811E-3BE104641087}" sibTransId="{15A59EE5-307F-4FB9-ABEE-C553F15F85FC}"/>
    <dgm:cxn modelId="{1109CD77-DED1-4FAF-AF17-7518DBCF9864}" srcId="{E6BC78C0-6C75-42B0-B0EB-94CDA4B098DD}" destId="{CA1E7D38-53C6-49BC-92C4-894AEB2D5C22}" srcOrd="3" destOrd="0" parTransId="{2861BAB5-7504-40D8-BBBF-DB70D1E8E532}" sibTransId="{7D34CDE0-71BD-46C6-95C5-984CEA93DBDE}"/>
    <dgm:cxn modelId="{9B58B89D-0F1F-490A-9F6D-529B106B0F42}" srcId="{E6BC78C0-6C75-42B0-B0EB-94CDA4B098DD}" destId="{D28437BB-4B9B-4CE5-905F-1DCE6649A8F0}" srcOrd="0" destOrd="0" parTransId="{C491AA8F-A712-4CD3-A638-DF0A677CB753}" sibTransId="{A6DC01C9-D16E-4391-AD97-467B3248DD40}"/>
    <dgm:cxn modelId="{335CEE9E-8EC0-9442-8C1A-7DFA669DAEC8}" type="presOf" srcId="{700A9BFB-E425-1D42-B41E-EECE739787B4}" destId="{424E98B5-A778-4246-A61F-696D023D66B8}" srcOrd="0" destOrd="0" presId="urn:microsoft.com/office/officeart/2005/8/layout/list1"/>
    <dgm:cxn modelId="{88322EBB-A97B-3D41-BD2E-BC9EBD055A8D}" srcId="{E6BC78C0-6C75-42B0-B0EB-94CDA4B098DD}" destId="{3E3F7F2A-D0F9-9D4C-AC7F-46F1C1742F5D}" srcOrd="6" destOrd="0" parTransId="{103B4230-C3C0-554B-B844-F127C802C499}" sibTransId="{B72D174D-73F5-C44E-97DB-BEA19C1968DC}"/>
    <dgm:cxn modelId="{3B107EC8-C84B-DB4B-A743-0F145C8FBE42}" type="presOf" srcId="{342EDF5A-CF8E-2348-AAED-AF1A765EB5C6}" destId="{C34BD677-0AA9-9D46-A4D6-9DD798D8051F}" srcOrd="0" destOrd="0" presId="urn:microsoft.com/office/officeart/2005/8/layout/list1"/>
    <dgm:cxn modelId="{D1B2E7D1-F192-EE49-A2CD-8C9468C469C9}" type="presOf" srcId="{CA1E7D38-53C6-49BC-92C4-894AEB2D5C22}" destId="{3C9043F1-24B2-5049-A484-4DC9591851E2}" srcOrd="1" destOrd="0" presId="urn:microsoft.com/office/officeart/2005/8/layout/list1"/>
    <dgm:cxn modelId="{FE164CE4-9F5A-294D-AB3C-94AD55CAC770}" type="presOf" srcId="{94C5E6A8-8EA7-47D0-B8FE-C6C05B5D59C6}" destId="{78A15373-CA1C-5C43-990B-5F736081AD0D}" srcOrd="0" destOrd="0" presId="urn:microsoft.com/office/officeart/2005/8/layout/list1"/>
    <dgm:cxn modelId="{46DC30EA-1D3E-BD41-A5E6-FDA02EC76FE8}" type="presOf" srcId="{342EDF5A-CF8E-2348-AAED-AF1A765EB5C6}" destId="{1D190856-9F1E-DC44-8A1A-E7917C616A3D}" srcOrd="1" destOrd="0" presId="urn:microsoft.com/office/officeart/2005/8/layout/list1"/>
    <dgm:cxn modelId="{894CA2EA-5DC9-0C48-B393-2C025833D9A0}" type="presOf" srcId="{969EABB7-F586-41BE-933F-4AD0DD8AADE7}" destId="{93C92B5C-7313-1443-A598-50BB4C9A3BB1}" srcOrd="1" destOrd="0" presId="urn:microsoft.com/office/officeart/2005/8/layout/list1"/>
    <dgm:cxn modelId="{6116B1EA-362C-E341-A9C0-F4ADBDF1E765}" type="presOf" srcId="{94C5E6A8-8EA7-47D0-B8FE-C6C05B5D59C6}" destId="{54548A14-9F71-E144-8ED0-2C6FDB8B3611}" srcOrd="1" destOrd="0" presId="urn:microsoft.com/office/officeart/2005/8/layout/list1"/>
    <dgm:cxn modelId="{89B48BFF-4772-9640-8702-45CB51E967CE}" srcId="{E6BC78C0-6C75-42B0-B0EB-94CDA4B098DD}" destId="{342EDF5A-CF8E-2348-AAED-AF1A765EB5C6}" srcOrd="5" destOrd="0" parTransId="{89C53DBA-1678-3C45-B33D-D96C6C47F133}" sibTransId="{1617449E-39FF-1A43-8EED-EDDEE57BCDF3}"/>
    <dgm:cxn modelId="{11E6D491-D618-A745-8391-2AB6365478AB}" type="presParOf" srcId="{DADEEA68-5B06-014C-BE44-F855B0DB4176}" destId="{3A58E68A-5160-1B4E-8274-715558B8E694}" srcOrd="0" destOrd="0" presId="urn:microsoft.com/office/officeart/2005/8/layout/list1"/>
    <dgm:cxn modelId="{EBBD0901-ACAC-3946-B610-91F66BC22946}" type="presParOf" srcId="{3A58E68A-5160-1B4E-8274-715558B8E694}" destId="{C59A595D-63B5-F849-8520-2C697FCCF6D5}" srcOrd="0" destOrd="0" presId="urn:microsoft.com/office/officeart/2005/8/layout/list1"/>
    <dgm:cxn modelId="{40BA7740-D6E7-7845-810A-DE13D1883538}" type="presParOf" srcId="{3A58E68A-5160-1B4E-8274-715558B8E694}" destId="{2C8975FF-0FB8-BF48-A8F6-6956BF809B25}" srcOrd="1" destOrd="0" presId="urn:microsoft.com/office/officeart/2005/8/layout/list1"/>
    <dgm:cxn modelId="{362C13AC-6861-4C4A-8835-052C75F48CDE}" type="presParOf" srcId="{DADEEA68-5B06-014C-BE44-F855B0DB4176}" destId="{4E1125E9-C163-BC4D-B236-CA85DF51203F}" srcOrd="1" destOrd="0" presId="urn:microsoft.com/office/officeart/2005/8/layout/list1"/>
    <dgm:cxn modelId="{C948AC53-A9B9-5F4E-8A7A-F6DFAB657FAB}" type="presParOf" srcId="{DADEEA68-5B06-014C-BE44-F855B0DB4176}" destId="{DF30D27A-2474-634B-B035-E8BC4D286397}" srcOrd="2" destOrd="0" presId="urn:microsoft.com/office/officeart/2005/8/layout/list1"/>
    <dgm:cxn modelId="{A4AC93F9-6D93-9E49-9DC5-DEC23E1FB942}" type="presParOf" srcId="{DADEEA68-5B06-014C-BE44-F855B0DB4176}" destId="{2DA9EEB1-3D96-1A47-B27E-5AE7648863EE}" srcOrd="3" destOrd="0" presId="urn:microsoft.com/office/officeart/2005/8/layout/list1"/>
    <dgm:cxn modelId="{82182CEA-78E2-D141-B2F2-957CD29C54C4}" type="presParOf" srcId="{DADEEA68-5B06-014C-BE44-F855B0DB4176}" destId="{EAAC3AAE-D48A-C349-B3FB-61C7B04C6566}" srcOrd="4" destOrd="0" presId="urn:microsoft.com/office/officeart/2005/8/layout/list1"/>
    <dgm:cxn modelId="{501F7618-A2F6-5B49-96BD-23EB2480BD4E}" type="presParOf" srcId="{EAAC3AAE-D48A-C349-B3FB-61C7B04C6566}" destId="{CE77BCE7-2387-E84C-A5CC-1398EDCE4CD5}" srcOrd="0" destOrd="0" presId="urn:microsoft.com/office/officeart/2005/8/layout/list1"/>
    <dgm:cxn modelId="{9F501E53-A3BE-2244-9C00-D9B3C1AB6A2D}" type="presParOf" srcId="{EAAC3AAE-D48A-C349-B3FB-61C7B04C6566}" destId="{93C92B5C-7313-1443-A598-50BB4C9A3BB1}" srcOrd="1" destOrd="0" presId="urn:microsoft.com/office/officeart/2005/8/layout/list1"/>
    <dgm:cxn modelId="{FEA85651-AA3E-EE49-B9C7-98D2B43F8B04}" type="presParOf" srcId="{DADEEA68-5B06-014C-BE44-F855B0DB4176}" destId="{403E9375-BF91-CD40-9872-D0AF57B352D8}" srcOrd="5" destOrd="0" presId="urn:microsoft.com/office/officeart/2005/8/layout/list1"/>
    <dgm:cxn modelId="{FFAF077A-F7DF-1F4A-BD73-58E2FFAA901C}" type="presParOf" srcId="{DADEEA68-5B06-014C-BE44-F855B0DB4176}" destId="{9973F183-E7F9-8040-9719-9126ED75796A}" srcOrd="6" destOrd="0" presId="urn:microsoft.com/office/officeart/2005/8/layout/list1"/>
    <dgm:cxn modelId="{E8B9FF60-44F9-894E-B7FB-E64273003620}" type="presParOf" srcId="{DADEEA68-5B06-014C-BE44-F855B0DB4176}" destId="{DB8EF1C7-AA22-6A46-A34F-6FC18AB519A6}" srcOrd="7" destOrd="0" presId="urn:microsoft.com/office/officeart/2005/8/layout/list1"/>
    <dgm:cxn modelId="{C7BFEE65-9071-1648-AB0D-593803B08D86}" type="presParOf" srcId="{DADEEA68-5B06-014C-BE44-F855B0DB4176}" destId="{19F73A2E-7C42-9941-9E74-545D5373887E}" srcOrd="8" destOrd="0" presId="urn:microsoft.com/office/officeart/2005/8/layout/list1"/>
    <dgm:cxn modelId="{720DF6B1-F4D8-D744-BA41-DD16756DDA85}" type="presParOf" srcId="{19F73A2E-7C42-9941-9E74-545D5373887E}" destId="{78A15373-CA1C-5C43-990B-5F736081AD0D}" srcOrd="0" destOrd="0" presId="urn:microsoft.com/office/officeart/2005/8/layout/list1"/>
    <dgm:cxn modelId="{4921F52D-4861-2B42-9DFF-841A4929CB51}" type="presParOf" srcId="{19F73A2E-7C42-9941-9E74-545D5373887E}" destId="{54548A14-9F71-E144-8ED0-2C6FDB8B3611}" srcOrd="1" destOrd="0" presId="urn:microsoft.com/office/officeart/2005/8/layout/list1"/>
    <dgm:cxn modelId="{C021A948-5999-AE4E-8C78-7CFFB194B5CF}" type="presParOf" srcId="{DADEEA68-5B06-014C-BE44-F855B0DB4176}" destId="{560FFB42-75AF-0D45-A68A-88E73CD1AC66}" srcOrd="9" destOrd="0" presId="urn:microsoft.com/office/officeart/2005/8/layout/list1"/>
    <dgm:cxn modelId="{FD75EFB2-FCEB-3840-AD53-9038C1CF7745}" type="presParOf" srcId="{DADEEA68-5B06-014C-BE44-F855B0DB4176}" destId="{5BD10AFD-44A9-D446-9EDA-ADDE8FD4A1E8}" srcOrd="10" destOrd="0" presId="urn:microsoft.com/office/officeart/2005/8/layout/list1"/>
    <dgm:cxn modelId="{E1C94620-6CA5-0E43-9B83-3CB2668CD9F8}" type="presParOf" srcId="{DADEEA68-5B06-014C-BE44-F855B0DB4176}" destId="{F054989D-7C16-734B-BD7B-CF967EC0E34D}" srcOrd="11" destOrd="0" presId="urn:microsoft.com/office/officeart/2005/8/layout/list1"/>
    <dgm:cxn modelId="{02CD75EC-59A0-8243-A1C2-60C2CD0DC590}" type="presParOf" srcId="{DADEEA68-5B06-014C-BE44-F855B0DB4176}" destId="{610AADB9-898D-0C40-BF05-F82AA94DF145}" srcOrd="12" destOrd="0" presId="urn:microsoft.com/office/officeart/2005/8/layout/list1"/>
    <dgm:cxn modelId="{03F64191-7537-9E43-9E42-C1A92B3EC4E5}" type="presParOf" srcId="{610AADB9-898D-0C40-BF05-F82AA94DF145}" destId="{758309AB-241C-014C-86C7-B252EE6F726D}" srcOrd="0" destOrd="0" presId="urn:microsoft.com/office/officeart/2005/8/layout/list1"/>
    <dgm:cxn modelId="{7A3F5206-D795-9E44-8AB9-8D49EEEDC991}" type="presParOf" srcId="{610AADB9-898D-0C40-BF05-F82AA94DF145}" destId="{3C9043F1-24B2-5049-A484-4DC9591851E2}" srcOrd="1" destOrd="0" presId="urn:microsoft.com/office/officeart/2005/8/layout/list1"/>
    <dgm:cxn modelId="{34AD392F-D341-6441-BD1B-95F37117868D}" type="presParOf" srcId="{DADEEA68-5B06-014C-BE44-F855B0DB4176}" destId="{7A60A255-6847-6A45-AD1F-E0965EEFC3EB}" srcOrd="13" destOrd="0" presId="urn:microsoft.com/office/officeart/2005/8/layout/list1"/>
    <dgm:cxn modelId="{643D0AB3-978D-AF49-8708-2CED91278839}" type="presParOf" srcId="{DADEEA68-5B06-014C-BE44-F855B0DB4176}" destId="{92268A76-24CA-C646-BD78-5F71220C4F56}" srcOrd="14" destOrd="0" presId="urn:microsoft.com/office/officeart/2005/8/layout/list1"/>
    <dgm:cxn modelId="{DA41C13B-2887-4C49-ACAD-999DC979CAB1}" type="presParOf" srcId="{DADEEA68-5B06-014C-BE44-F855B0DB4176}" destId="{A256ABEE-EEAD-D949-A3CC-C85D24CAA4C1}" srcOrd="15" destOrd="0" presId="urn:microsoft.com/office/officeart/2005/8/layout/list1"/>
    <dgm:cxn modelId="{3C836BDA-CDDA-1849-AFA5-D8B7AAA8B8B6}" type="presParOf" srcId="{DADEEA68-5B06-014C-BE44-F855B0DB4176}" destId="{4BF95378-DF2D-F145-976D-BCD1D55BA4D1}" srcOrd="16" destOrd="0" presId="urn:microsoft.com/office/officeart/2005/8/layout/list1"/>
    <dgm:cxn modelId="{E2171028-22F5-1D4D-A7F4-B18884B06748}" type="presParOf" srcId="{4BF95378-DF2D-F145-976D-BCD1D55BA4D1}" destId="{424E98B5-A778-4246-A61F-696D023D66B8}" srcOrd="0" destOrd="0" presId="urn:microsoft.com/office/officeart/2005/8/layout/list1"/>
    <dgm:cxn modelId="{36672EC5-A6DF-E545-9D67-28624778F562}" type="presParOf" srcId="{4BF95378-DF2D-F145-976D-BCD1D55BA4D1}" destId="{1DBCCD7C-3512-2940-8124-C90660E043FF}" srcOrd="1" destOrd="0" presId="urn:microsoft.com/office/officeart/2005/8/layout/list1"/>
    <dgm:cxn modelId="{727C9C9D-C89E-9D46-8682-67436B0BE5CA}" type="presParOf" srcId="{DADEEA68-5B06-014C-BE44-F855B0DB4176}" destId="{56160E92-1814-2146-89AD-BBED57796659}" srcOrd="17" destOrd="0" presId="urn:microsoft.com/office/officeart/2005/8/layout/list1"/>
    <dgm:cxn modelId="{E3AD91CF-3F51-2C41-8096-7EDCDC92DC4C}" type="presParOf" srcId="{DADEEA68-5B06-014C-BE44-F855B0DB4176}" destId="{D074EFFC-57A5-244E-AC82-80B762A00A58}" srcOrd="18" destOrd="0" presId="urn:microsoft.com/office/officeart/2005/8/layout/list1"/>
    <dgm:cxn modelId="{8182AB64-EF26-B04F-B71F-9CBCD277CBA3}" type="presParOf" srcId="{DADEEA68-5B06-014C-BE44-F855B0DB4176}" destId="{CAFBA236-2C55-DA4D-BE5C-3256D0AD4501}" srcOrd="19" destOrd="0" presId="urn:microsoft.com/office/officeart/2005/8/layout/list1"/>
    <dgm:cxn modelId="{C417C24C-B91C-C242-80EF-A040465D9568}" type="presParOf" srcId="{DADEEA68-5B06-014C-BE44-F855B0DB4176}" destId="{E6BE5CD7-4CB8-DB48-9EA4-95C454F5519F}" srcOrd="20" destOrd="0" presId="urn:microsoft.com/office/officeart/2005/8/layout/list1"/>
    <dgm:cxn modelId="{B32ACB5A-AF8A-7F4F-8DD6-EC9D6036209D}" type="presParOf" srcId="{E6BE5CD7-4CB8-DB48-9EA4-95C454F5519F}" destId="{C34BD677-0AA9-9D46-A4D6-9DD798D8051F}" srcOrd="0" destOrd="0" presId="urn:microsoft.com/office/officeart/2005/8/layout/list1"/>
    <dgm:cxn modelId="{CC09A828-812A-4F44-B333-97889189779F}" type="presParOf" srcId="{E6BE5CD7-4CB8-DB48-9EA4-95C454F5519F}" destId="{1D190856-9F1E-DC44-8A1A-E7917C616A3D}" srcOrd="1" destOrd="0" presId="urn:microsoft.com/office/officeart/2005/8/layout/list1"/>
    <dgm:cxn modelId="{C5C9CDFE-B48B-E34E-BEC3-E129086519BD}" type="presParOf" srcId="{DADEEA68-5B06-014C-BE44-F855B0DB4176}" destId="{52883184-617E-D840-A8D9-3F09561A094F}" srcOrd="21" destOrd="0" presId="urn:microsoft.com/office/officeart/2005/8/layout/list1"/>
    <dgm:cxn modelId="{E1736815-EB06-EA4C-BC74-58BC241C8B11}" type="presParOf" srcId="{DADEEA68-5B06-014C-BE44-F855B0DB4176}" destId="{5DB19436-004A-9A46-AE49-DDD833415FDE}" srcOrd="22" destOrd="0" presId="urn:microsoft.com/office/officeart/2005/8/layout/list1"/>
    <dgm:cxn modelId="{AD0F1D82-9157-504B-B530-713E8C8F4029}" type="presParOf" srcId="{DADEEA68-5B06-014C-BE44-F855B0DB4176}" destId="{FAFEBE72-8254-7A40-93EC-F126AF22F1FB}" srcOrd="23" destOrd="0" presId="urn:microsoft.com/office/officeart/2005/8/layout/list1"/>
    <dgm:cxn modelId="{35F95371-D682-8944-A42E-7F8362AFA529}" type="presParOf" srcId="{DADEEA68-5B06-014C-BE44-F855B0DB4176}" destId="{D35D6E0A-82A8-614C-AD99-3D7692EC4064}" srcOrd="24" destOrd="0" presId="urn:microsoft.com/office/officeart/2005/8/layout/list1"/>
    <dgm:cxn modelId="{E9ADE5DE-7184-7148-B535-9EF9F2DB425A}" type="presParOf" srcId="{D35D6E0A-82A8-614C-AD99-3D7692EC4064}" destId="{DAF8DB17-0939-6940-B1AC-236CC1B2B5B2}" srcOrd="0" destOrd="0" presId="urn:microsoft.com/office/officeart/2005/8/layout/list1"/>
    <dgm:cxn modelId="{EA061660-FC30-7948-AB94-5139349FE2E0}" type="presParOf" srcId="{D35D6E0A-82A8-614C-AD99-3D7692EC4064}" destId="{BAD8B33D-771E-9742-B543-24628C67B833}" srcOrd="1" destOrd="0" presId="urn:microsoft.com/office/officeart/2005/8/layout/list1"/>
    <dgm:cxn modelId="{77CA71F5-C4D7-BF45-BDF8-2F3A0F3ECC90}" type="presParOf" srcId="{DADEEA68-5B06-014C-BE44-F855B0DB4176}" destId="{A61829E3-1534-7D48-97F3-C8BA32390E17}" srcOrd="25" destOrd="0" presId="urn:microsoft.com/office/officeart/2005/8/layout/list1"/>
    <dgm:cxn modelId="{89C90E0D-AB9D-3149-AF93-D55CB4AFD874}" type="presParOf" srcId="{DADEEA68-5B06-014C-BE44-F855B0DB4176}" destId="{AD7F7EC9-8DF1-8049-8792-6D847ECE6354}"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12C3F2-2A34-4968-9658-714FF732AC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057BFC4-2258-4A12-BA64-BFBAD126997C}">
      <dgm:prSet custT="1"/>
      <dgm:spPr/>
      <dgm:t>
        <a:bodyPr/>
        <a:lstStyle/>
        <a:p>
          <a:r>
            <a:rPr lang="en-US" sz="1800" dirty="0">
              <a:latin typeface="Arial"/>
              <a:cs typeface="Arial"/>
            </a:rPr>
            <a:t>Founded in 2016 by Liam and Priya Patel in Norwich, UK</a:t>
          </a:r>
        </a:p>
      </dgm:t>
    </dgm:pt>
    <dgm:pt modelId="{22B64867-C8F4-4511-BD5A-0D8D6DC165B2}" type="parTrans" cxnId="{D6D56B1C-C9EE-4445-896B-EB8808868596}">
      <dgm:prSet/>
      <dgm:spPr/>
      <dgm:t>
        <a:bodyPr/>
        <a:lstStyle/>
        <a:p>
          <a:endParaRPr lang="en-US"/>
        </a:p>
      </dgm:t>
    </dgm:pt>
    <dgm:pt modelId="{4E3C3D6D-D160-4F86-A142-A710263F2DB4}" type="sibTrans" cxnId="{D6D56B1C-C9EE-4445-896B-EB8808868596}">
      <dgm:prSet/>
      <dgm:spPr/>
      <dgm:t>
        <a:bodyPr/>
        <a:lstStyle/>
        <a:p>
          <a:endParaRPr lang="en-US"/>
        </a:p>
      </dgm:t>
    </dgm:pt>
    <dgm:pt modelId="{CC9E58DB-0E9B-4109-A891-9DEBA5B66E00}">
      <dgm:prSet custT="1"/>
      <dgm:spPr/>
      <dgm:t>
        <a:bodyPr/>
        <a:lstStyle/>
        <a:p>
          <a:r>
            <a:rPr lang="en-US" sz="1800" dirty="0">
              <a:latin typeface="Arial"/>
              <a:cs typeface="Arial"/>
            </a:rPr>
            <a:t>Independent, family-run florist with personalized floral arrangements</a:t>
          </a:r>
        </a:p>
      </dgm:t>
    </dgm:pt>
    <dgm:pt modelId="{7C627CB2-2E17-4022-A417-126F0618DA79}" type="parTrans" cxnId="{51514CBE-9197-4764-993D-6C8B6706B496}">
      <dgm:prSet/>
      <dgm:spPr/>
      <dgm:t>
        <a:bodyPr/>
        <a:lstStyle/>
        <a:p>
          <a:endParaRPr lang="en-US"/>
        </a:p>
      </dgm:t>
    </dgm:pt>
    <dgm:pt modelId="{4084712E-D2B6-4071-91AA-17713329B953}" type="sibTrans" cxnId="{51514CBE-9197-4764-993D-6C8B6706B496}">
      <dgm:prSet/>
      <dgm:spPr/>
      <dgm:t>
        <a:bodyPr/>
        <a:lstStyle/>
        <a:p>
          <a:endParaRPr lang="en-US"/>
        </a:p>
      </dgm:t>
    </dgm:pt>
    <dgm:pt modelId="{D6A7A339-A371-48B1-B0C9-8910EAB4C3C0}">
      <dgm:prSet custT="1"/>
      <dgm:spPr/>
      <dgm:t>
        <a:bodyPr/>
        <a:lstStyle/>
        <a:p>
          <a:r>
            <a:rPr lang="en-US" sz="1800" dirty="0">
              <a:latin typeface="Arial"/>
              <a:cs typeface="Arial"/>
            </a:rPr>
            <a:t>Focus on sustainability and eco-friendly practices</a:t>
          </a:r>
        </a:p>
      </dgm:t>
    </dgm:pt>
    <dgm:pt modelId="{C5B2909E-7C0A-4823-B626-F0333C01BDD4}" type="parTrans" cxnId="{2A3CB192-665C-427A-B476-2FC75740E417}">
      <dgm:prSet/>
      <dgm:spPr/>
      <dgm:t>
        <a:bodyPr/>
        <a:lstStyle/>
        <a:p>
          <a:endParaRPr lang="en-US"/>
        </a:p>
      </dgm:t>
    </dgm:pt>
    <dgm:pt modelId="{CF295377-07D6-4669-ACCA-3CF833232BE8}" type="sibTrans" cxnId="{2A3CB192-665C-427A-B476-2FC75740E417}">
      <dgm:prSet/>
      <dgm:spPr/>
      <dgm:t>
        <a:bodyPr/>
        <a:lstStyle/>
        <a:p>
          <a:endParaRPr lang="en-US"/>
        </a:p>
      </dgm:t>
    </dgm:pt>
    <dgm:pt modelId="{6419D5B4-1442-45C1-8A94-ED0E6FCEF6BE}">
      <dgm:prSet custT="1"/>
      <dgm:spPr/>
      <dgm:t>
        <a:bodyPr/>
        <a:lstStyle/>
        <a:p>
          <a:r>
            <a:rPr lang="en-US" sz="1800" dirty="0">
              <a:latin typeface="Arial"/>
              <a:cs typeface="Arial"/>
            </a:rPr>
            <a:t>Serves a wide range of clients: walk-ins, corporate customers, and weddings</a:t>
          </a:r>
        </a:p>
      </dgm:t>
    </dgm:pt>
    <dgm:pt modelId="{D8561545-B322-4B6D-9043-0B2F0B76A37C}" type="parTrans" cxnId="{E7DFD49D-B496-4411-A8B5-15536E04F83D}">
      <dgm:prSet/>
      <dgm:spPr/>
      <dgm:t>
        <a:bodyPr/>
        <a:lstStyle/>
        <a:p>
          <a:endParaRPr lang="en-US"/>
        </a:p>
      </dgm:t>
    </dgm:pt>
    <dgm:pt modelId="{F262D236-6105-43F0-A285-F75304DDECF4}" type="sibTrans" cxnId="{E7DFD49D-B496-4411-A8B5-15536E04F83D}">
      <dgm:prSet/>
      <dgm:spPr/>
      <dgm:t>
        <a:bodyPr/>
        <a:lstStyle/>
        <a:p>
          <a:endParaRPr lang="en-US"/>
        </a:p>
      </dgm:t>
    </dgm:pt>
    <dgm:pt modelId="{F8D50EC7-366E-4DDB-83BF-FD95D006DB9F}">
      <dgm:prSet custT="1"/>
      <dgm:spPr/>
      <dgm:t>
        <a:bodyPr/>
        <a:lstStyle/>
        <a:p>
          <a:r>
            <a:rPr lang="en-US" sz="1800" dirty="0">
              <a:latin typeface="Arial"/>
              <a:cs typeface="Arial"/>
            </a:rPr>
            <a:t>Known for personal service and strong community engagement</a:t>
          </a:r>
        </a:p>
      </dgm:t>
    </dgm:pt>
    <dgm:pt modelId="{64E56587-3BC0-406D-B664-2050015930CE}" type="parTrans" cxnId="{1A92FDA3-8FA3-4149-B6E7-8E76539648DB}">
      <dgm:prSet/>
      <dgm:spPr/>
      <dgm:t>
        <a:bodyPr/>
        <a:lstStyle/>
        <a:p>
          <a:endParaRPr lang="en-US"/>
        </a:p>
      </dgm:t>
    </dgm:pt>
    <dgm:pt modelId="{A8CDAC55-E2B5-4016-85B4-FBC962C28F18}" type="sibTrans" cxnId="{1A92FDA3-8FA3-4149-B6E7-8E76539648DB}">
      <dgm:prSet/>
      <dgm:spPr/>
      <dgm:t>
        <a:bodyPr/>
        <a:lstStyle/>
        <a:p>
          <a:endParaRPr lang="en-US"/>
        </a:p>
      </dgm:t>
    </dgm:pt>
    <dgm:pt modelId="{9FF5B3F6-AB99-472E-ABBF-407103A0D50D}" type="pres">
      <dgm:prSet presAssocID="{6F12C3F2-2A34-4968-9658-714FF732AC58}" presName="root" presStyleCnt="0">
        <dgm:presLayoutVars>
          <dgm:dir/>
          <dgm:resizeHandles val="exact"/>
        </dgm:presLayoutVars>
      </dgm:prSet>
      <dgm:spPr/>
    </dgm:pt>
    <dgm:pt modelId="{CA16B0DB-F086-41C0-A9AE-E9DD53283BDA}" type="pres">
      <dgm:prSet presAssocID="{F057BFC4-2258-4A12-BA64-BFBAD126997C}" presName="compNode" presStyleCnt="0"/>
      <dgm:spPr/>
    </dgm:pt>
    <dgm:pt modelId="{CEA0674F-23CD-4D6B-8E66-8BF8E6897AB9}" type="pres">
      <dgm:prSet presAssocID="{F057BFC4-2258-4A12-BA64-BFBAD126997C}" presName="bgRect" presStyleLbl="bgShp" presStyleIdx="0" presStyleCnt="5"/>
      <dgm:spPr/>
    </dgm:pt>
    <dgm:pt modelId="{9ED7FCC3-77EB-4762-A723-1BB72DBC8437}" type="pres">
      <dgm:prSet presAssocID="{F057BFC4-2258-4A12-BA64-BFBAD12699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4CFEA4C-C2F5-4371-B397-8577524D19A1}" type="pres">
      <dgm:prSet presAssocID="{F057BFC4-2258-4A12-BA64-BFBAD126997C}" presName="spaceRect" presStyleCnt="0"/>
      <dgm:spPr/>
    </dgm:pt>
    <dgm:pt modelId="{499526EC-F140-47C3-96A1-5083F11503AB}" type="pres">
      <dgm:prSet presAssocID="{F057BFC4-2258-4A12-BA64-BFBAD126997C}" presName="parTx" presStyleLbl="revTx" presStyleIdx="0" presStyleCnt="5">
        <dgm:presLayoutVars>
          <dgm:chMax val="0"/>
          <dgm:chPref val="0"/>
        </dgm:presLayoutVars>
      </dgm:prSet>
      <dgm:spPr/>
    </dgm:pt>
    <dgm:pt modelId="{1F421523-86FE-4D31-8EC1-34E92228E9D0}" type="pres">
      <dgm:prSet presAssocID="{4E3C3D6D-D160-4F86-A142-A710263F2DB4}" presName="sibTrans" presStyleCnt="0"/>
      <dgm:spPr/>
    </dgm:pt>
    <dgm:pt modelId="{DC2E1371-3415-4B68-861A-164E6EE23882}" type="pres">
      <dgm:prSet presAssocID="{CC9E58DB-0E9B-4109-A891-9DEBA5B66E00}" presName="compNode" presStyleCnt="0"/>
      <dgm:spPr/>
    </dgm:pt>
    <dgm:pt modelId="{2B2BBAA4-B2E4-4FD9-9926-95138C3867B9}" type="pres">
      <dgm:prSet presAssocID="{CC9E58DB-0E9B-4109-A891-9DEBA5B66E00}" presName="bgRect" presStyleLbl="bgShp" presStyleIdx="1" presStyleCnt="5"/>
      <dgm:spPr/>
    </dgm:pt>
    <dgm:pt modelId="{5EA35772-41EE-47B0-AB79-791022141C2B}" type="pres">
      <dgm:prSet presAssocID="{CC9E58DB-0E9B-4109-A891-9DEBA5B66E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er without Stem"/>
        </a:ext>
      </dgm:extLst>
    </dgm:pt>
    <dgm:pt modelId="{0E98B057-BD49-45CD-9B92-69A62793B1FD}" type="pres">
      <dgm:prSet presAssocID="{CC9E58DB-0E9B-4109-A891-9DEBA5B66E00}" presName="spaceRect" presStyleCnt="0"/>
      <dgm:spPr/>
    </dgm:pt>
    <dgm:pt modelId="{24B886FD-B86C-43A4-B448-BB435495A993}" type="pres">
      <dgm:prSet presAssocID="{CC9E58DB-0E9B-4109-A891-9DEBA5B66E00}" presName="parTx" presStyleLbl="revTx" presStyleIdx="1" presStyleCnt="5">
        <dgm:presLayoutVars>
          <dgm:chMax val="0"/>
          <dgm:chPref val="0"/>
        </dgm:presLayoutVars>
      </dgm:prSet>
      <dgm:spPr/>
    </dgm:pt>
    <dgm:pt modelId="{69B4E252-05B1-46F2-995E-CA4107375BDB}" type="pres">
      <dgm:prSet presAssocID="{4084712E-D2B6-4071-91AA-17713329B953}" presName="sibTrans" presStyleCnt="0"/>
      <dgm:spPr/>
    </dgm:pt>
    <dgm:pt modelId="{322476A4-1317-43AD-8409-F2F9F0591606}" type="pres">
      <dgm:prSet presAssocID="{D6A7A339-A371-48B1-B0C9-8910EAB4C3C0}" presName="compNode" presStyleCnt="0"/>
      <dgm:spPr/>
    </dgm:pt>
    <dgm:pt modelId="{F30E678B-14D8-419F-9744-E95673DC2A1B}" type="pres">
      <dgm:prSet presAssocID="{D6A7A339-A371-48B1-B0C9-8910EAB4C3C0}" presName="bgRect" presStyleLbl="bgShp" presStyleIdx="2" presStyleCnt="5"/>
      <dgm:spPr/>
    </dgm:pt>
    <dgm:pt modelId="{B9C660F0-8503-417C-8C71-B70F30E186BA}" type="pres">
      <dgm:prSet presAssocID="{D6A7A339-A371-48B1-B0C9-8910EAB4C3C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CEF926F9-E6F1-460F-ADBB-00A4EFC46A58}" type="pres">
      <dgm:prSet presAssocID="{D6A7A339-A371-48B1-B0C9-8910EAB4C3C0}" presName="spaceRect" presStyleCnt="0"/>
      <dgm:spPr/>
    </dgm:pt>
    <dgm:pt modelId="{2D0A31A8-8292-4ED7-9449-C349FB277557}" type="pres">
      <dgm:prSet presAssocID="{D6A7A339-A371-48B1-B0C9-8910EAB4C3C0}" presName="parTx" presStyleLbl="revTx" presStyleIdx="2" presStyleCnt="5">
        <dgm:presLayoutVars>
          <dgm:chMax val="0"/>
          <dgm:chPref val="0"/>
        </dgm:presLayoutVars>
      </dgm:prSet>
      <dgm:spPr/>
    </dgm:pt>
    <dgm:pt modelId="{E73FC307-D73C-4D8B-9ED7-DB439C5D7EC3}" type="pres">
      <dgm:prSet presAssocID="{CF295377-07D6-4669-ACCA-3CF833232BE8}" presName="sibTrans" presStyleCnt="0"/>
      <dgm:spPr/>
    </dgm:pt>
    <dgm:pt modelId="{E20DE250-D1C8-4420-A0FF-E2D9F416A669}" type="pres">
      <dgm:prSet presAssocID="{6419D5B4-1442-45C1-8A94-ED0E6FCEF6BE}" presName="compNode" presStyleCnt="0"/>
      <dgm:spPr/>
    </dgm:pt>
    <dgm:pt modelId="{BD75F874-5222-4EAF-A75F-1D56CD00657C}" type="pres">
      <dgm:prSet presAssocID="{6419D5B4-1442-45C1-8A94-ED0E6FCEF6BE}" presName="bgRect" presStyleLbl="bgShp" presStyleIdx="3" presStyleCnt="5"/>
      <dgm:spPr/>
    </dgm:pt>
    <dgm:pt modelId="{46B7A34F-F541-4075-9614-AC1F42A43E24}" type="pres">
      <dgm:prSet presAssocID="{6419D5B4-1442-45C1-8A94-ED0E6FCEF6B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dding Rings"/>
        </a:ext>
      </dgm:extLst>
    </dgm:pt>
    <dgm:pt modelId="{B81BA54C-1945-45A5-8AD9-61C6003EF24B}" type="pres">
      <dgm:prSet presAssocID="{6419D5B4-1442-45C1-8A94-ED0E6FCEF6BE}" presName="spaceRect" presStyleCnt="0"/>
      <dgm:spPr/>
    </dgm:pt>
    <dgm:pt modelId="{9A2D5D45-0711-4BB5-A703-5C7C20BE4866}" type="pres">
      <dgm:prSet presAssocID="{6419D5B4-1442-45C1-8A94-ED0E6FCEF6BE}" presName="parTx" presStyleLbl="revTx" presStyleIdx="3" presStyleCnt="5">
        <dgm:presLayoutVars>
          <dgm:chMax val="0"/>
          <dgm:chPref val="0"/>
        </dgm:presLayoutVars>
      </dgm:prSet>
      <dgm:spPr/>
    </dgm:pt>
    <dgm:pt modelId="{8C61EBB4-FAF4-4B2E-9A3F-9ADB6C9440D6}" type="pres">
      <dgm:prSet presAssocID="{F262D236-6105-43F0-A285-F75304DDECF4}" presName="sibTrans" presStyleCnt="0"/>
      <dgm:spPr/>
    </dgm:pt>
    <dgm:pt modelId="{0819DA43-98F5-444E-B8E9-54333389F15C}" type="pres">
      <dgm:prSet presAssocID="{F8D50EC7-366E-4DDB-83BF-FD95D006DB9F}" presName="compNode" presStyleCnt="0"/>
      <dgm:spPr/>
    </dgm:pt>
    <dgm:pt modelId="{CA4DBA4E-8E53-4C26-B1E8-48F8A949A188}" type="pres">
      <dgm:prSet presAssocID="{F8D50EC7-366E-4DDB-83BF-FD95D006DB9F}" presName="bgRect" presStyleLbl="bgShp" presStyleIdx="4" presStyleCnt="5"/>
      <dgm:spPr/>
    </dgm:pt>
    <dgm:pt modelId="{A28DCB23-C125-4FD7-97CF-9B47F6AF6A84}" type="pres">
      <dgm:prSet presAssocID="{F8D50EC7-366E-4DDB-83BF-FD95D006DB9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8441438F-9156-474A-88BC-DA1171AC6A64}" type="pres">
      <dgm:prSet presAssocID="{F8D50EC7-366E-4DDB-83BF-FD95D006DB9F}" presName="spaceRect" presStyleCnt="0"/>
      <dgm:spPr/>
    </dgm:pt>
    <dgm:pt modelId="{2B711995-C089-4AB4-B085-B41CACE612C4}" type="pres">
      <dgm:prSet presAssocID="{F8D50EC7-366E-4DDB-83BF-FD95D006DB9F}" presName="parTx" presStyleLbl="revTx" presStyleIdx="4" presStyleCnt="5">
        <dgm:presLayoutVars>
          <dgm:chMax val="0"/>
          <dgm:chPref val="0"/>
        </dgm:presLayoutVars>
      </dgm:prSet>
      <dgm:spPr/>
    </dgm:pt>
  </dgm:ptLst>
  <dgm:cxnLst>
    <dgm:cxn modelId="{D6D56B1C-C9EE-4445-896B-EB8808868596}" srcId="{6F12C3F2-2A34-4968-9658-714FF732AC58}" destId="{F057BFC4-2258-4A12-BA64-BFBAD126997C}" srcOrd="0" destOrd="0" parTransId="{22B64867-C8F4-4511-BD5A-0D8D6DC165B2}" sibTransId="{4E3C3D6D-D160-4F86-A142-A710263F2DB4}"/>
    <dgm:cxn modelId="{F1319E31-D5B4-46E9-A484-45D762367512}" type="presOf" srcId="{D6A7A339-A371-48B1-B0C9-8910EAB4C3C0}" destId="{2D0A31A8-8292-4ED7-9449-C349FB277557}" srcOrd="0" destOrd="0" presId="urn:microsoft.com/office/officeart/2018/2/layout/IconVerticalSolidList"/>
    <dgm:cxn modelId="{7B2A055F-0133-408A-9174-46B128BEE2F8}" type="presOf" srcId="{F057BFC4-2258-4A12-BA64-BFBAD126997C}" destId="{499526EC-F140-47C3-96A1-5083F11503AB}" srcOrd="0" destOrd="0" presId="urn:microsoft.com/office/officeart/2018/2/layout/IconVerticalSolidList"/>
    <dgm:cxn modelId="{87ABC071-2FB7-4B05-AED2-3FBF1D7B0BF9}" type="presOf" srcId="{6419D5B4-1442-45C1-8A94-ED0E6FCEF6BE}" destId="{9A2D5D45-0711-4BB5-A703-5C7C20BE4866}" srcOrd="0" destOrd="0" presId="urn:microsoft.com/office/officeart/2018/2/layout/IconVerticalSolidList"/>
    <dgm:cxn modelId="{2A3CB192-665C-427A-B476-2FC75740E417}" srcId="{6F12C3F2-2A34-4968-9658-714FF732AC58}" destId="{D6A7A339-A371-48B1-B0C9-8910EAB4C3C0}" srcOrd="2" destOrd="0" parTransId="{C5B2909E-7C0A-4823-B626-F0333C01BDD4}" sibTransId="{CF295377-07D6-4669-ACCA-3CF833232BE8}"/>
    <dgm:cxn modelId="{525A7298-F920-4549-B8D0-DE56F1E5C585}" type="presOf" srcId="{CC9E58DB-0E9B-4109-A891-9DEBA5B66E00}" destId="{24B886FD-B86C-43A4-B448-BB435495A993}" srcOrd="0" destOrd="0" presId="urn:microsoft.com/office/officeart/2018/2/layout/IconVerticalSolidList"/>
    <dgm:cxn modelId="{E7DFD49D-B496-4411-A8B5-15536E04F83D}" srcId="{6F12C3F2-2A34-4968-9658-714FF732AC58}" destId="{6419D5B4-1442-45C1-8A94-ED0E6FCEF6BE}" srcOrd="3" destOrd="0" parTransId="{D8561545-B322-4B6D-9043-0B2F0B76A37C}" sibTransId="{F262D236-6105-43F0-A285-F75304DDECF4}"/>
    <dgm:cxn modelId="{1A92FDA3-8FA3-4149-B6E7-8E76539648DB}" srcId="{6F12C3F2-2A34-4968-9658-714FF732AC58}" destId="{F8D50EC7-366E-4DDB-83BF-FD95D006DB9F}" srcOrd="4" destOrd="0" parTransId="{64E56587-3BC0-406D-B664-2050015930CE}" sibTransId="{A8CDAC55-E2B5-4016-85B4-FBC962C28F18}"/>
    <dgm:cxn modelId="{61D7B0B9-010A-46A5-9A48-D5572FF1FBE7}" type="presOf" srcId="{F8D50EC7-366E-4DDB-83BF-FD95D006DB9F}" destId="{2B711995-C089-4AB4-B085-B41CACE612C4}" srcOrd="0" destOrd="0" presId="urn:microsoft.com/office/officeart/2018/2/layout/IconVerticalSolidList"/>
    <dgm:cxn modelId="{51514CBE-9197-4764-993D-6C8B6706B496}" srcId="{6F12C3F2-2A34-4968-9658-714FF732AC58}" destId="{CC9E58DB-0E9B-4109-A891-9DEBA5B66E00}" srcOrd="1" destOrd="0" parTransId="{7C627CB2-2E17-4022-A417-126F0618DA79}" sibTransId="{4084712E-D2B6-4071-91AA-17713329B953}"/>
    <dgm:cxn modelId="{579F71CC-6156-4C42-AC4D-C24FEC66DB89}" type="presOf" srcId="{6F12C3F2-2A34-4968-9658-714FF732AC58}" destId="{9FF5B3F6-AB99-472E-ABBF-407103A0D50D}" srcOrd="0" destOrd="0" presId="urn:microsoft.com/office/officeart/2018/2/layout/IconVerticalSolidList"/>
    <dgm:cxn modelId="{8E00710F-CE85-4ECA-A5AC-A7738D8CEC5F}" type="presParOf" srcId="{9FF5B3F6-AB99-472E-ABBF-407103A0D50D}" destId="{CA16B0DB-F086-41C0-A9AE-E9DD53283BDA}" srcOrd="0" destOrd="0" presId="urn:microsoft.com/office/officeart/2018/2/layout/IconVerticalSolidList"/>
    <dgm:cxn modelId="{B8623C1A-A380-4D06-80FF-96B5AAD09477}" type="presParOf" srcId="{CA16B0DB-F086-41C0-A9AE-E9DD53283BDA}" destId="{CEA0674F-23CD-4D6B-8E66-8BF8E6897AB9}" srcOrd="0" destOrd="0" presId="urn:microsoft.com/office/officeart/2018/2/layout/IconVerticalSolidList"/>
    <dgm:cxn modelId="{593C2EFE-0333-461B-9A99-5B8DEFD4A408}" type="presParOf" srcId="{CA16B0DB-F086-41C0-A9AE-E9DD53283BDA}" destId="{9ED7FCC3-77EB-4762-A723-1BB72DBC8437}" srcOrd="1" destOrd="0" presId="urn:microsoft.com/office/officeart/2018/2/layout/IconVerticalSolidList"/>
    <dgm:cxn modelId="{7EEBB483-65E3-469E-8828-39F9268C7242}" type="presParOf" srcId="{CA16B0DB-F086-41C0-A9AE-E9DD53283BDA}" destId="{A4CFEA4C-C2F5-4371-B397-8577524D19A1}" srcOrd="2" destOrd="0" presId="urn:microsoft.com/office/officeart/2018/2/layout/IconVerticalSolidList"/>
    <dgm:cxn modelId="{1AB4D2CD-11B3-471F-B7C8-A1ED7F99204C}" type="presParOf" srcId="{CA16B0DB-F086-41C0-A9AE-E9DD53283BDA}" destId="{499526EC-F140-47C3-96A1-5083F11503AB}" srcOrd="3" destOrd="0" presId="urn:microsoft.com/office/officeart/2018/2/layout/IconVerticalSolidList"/>
    <dgm:cxn modelId="{869C6663-9FE2-432D-9D22-401CAFA75B4E}" type="presParOf" srcId="{9FF5B3F6-AB99-472E-ABBF-407103A0D50D}" destId="{1F421523-86FE-4D31-8EC1-34E92228E9D0}" srcOrd="1" destOrd="0" presId="urn:microsoft.com/office/officeart/2018/2/layout/IconVerticalSolidList"/>
    <dgm:cxn modelId="{DA39674A-24C2-4E99-9717-F2A0EA559D4B}" type="presParOf" srcId="{9FF5B3F6-AB99-472E-ABBF-407103A0D50D}" destId="{DC2E1371-3415-4B68-861A-164E6EE23882}" srcOrd="2" destOrd="0" presId="urn:microsoft.com/office/officeart/2018/2/layout/IconVerticalSolidList"/>
    <dgm:cxn modelId="{9B8EF8E2-8338-49D9-8B7C-A71D4049AFD6}" type="presParOf" srcId="{DC2E1371-3415-4B68-861A-164E6EE23882}" destId="{2B2BBAA4-B2E4-4FD9-9926-95138C3867B9}" srcOrd="0" destOrd="0" presId="urn:microsoft.com/office/officeart/2018/2/layout/IconVerticalSolidList"/>
    <dgm:cxn modelId="{B8A9FBEB-52E7-4111-93E8-4FD12465DA6C}" type="presParOf" srcId="{DC2E1371-3415-4B68-861A-164E6EE23882}" destId="{5EA35772-41EE-47B0-AB79-791022141C2B}" srcOrd="1" destOrd="0" presId="urn:microsoft.com/office/officeart/2018/2/layout/IconVerticalSolidList"/>
    <dgm:cxn modelId="{FB612CDE-EA39-4F51-B8A6-201E855EE47F}" type="presParOf" srcId="{DC2E1371-3415-4B68-861A-164E6EE23882}" destId="{0E98B057-BD49-45CD-9B92-69A62793B1FD}" srcOrd="2" destOrd="0" presId="urn:microsoft.com/office/officeart/2018/2/layout/IconVerticalSolidList"/>
    <dgm:cxn modelId="{B489B403-4861-475B-A601-0D0A5CF62AD9}" type="presParOf" srcId="{DC2E1371-3415-4B68-861A-164E6EE23882}" destId="{24B886FD-B86C-43A4-B448-BB435495A993}" srcOrd="3" destOrd="0" presId="urn:microsoft.com/office/officeart/2018/2/layout/IconVerticalSolidList"/>
    <dgm:cxn modelId="{2712E275-2B86-47E7-9E35-1A22DEF053AF}" type="presParOf" srcId="{9FF5B3F6-AB99-472E-ABBF-407103A0D50D}" destId="{69B4E252-05B1-46F2-995E-CA4107375BDB}" srcOrd="3" destOrd="0" presId="urn:microsoft.com/office/officeart/2018/2/layout/IconVerticalSolidList"/>
    <dgm:cxn modelId="{5982C6E4-729E-4E3A-8BCC-308AC03718ED}" type="presParOf" srcId="{9FF5B3F6-AB99-472E-ABBF-407103A0D50D}" destId="{322476A4-1317-43AD-8409-F2F9F0591606}" srcOrd="4" destOrd="0" presId="urn:microsoft.com/office/officeart/2018/2/layout/IconVerticalSolidList"/>
    <dgm:cxn modelId="{590CE641-692A-48E3-A9B8-07A06E2D92AC}" type="presParOf" srcId="{322476A4-1317-43AD-8409-F2F9F0591606}" destId="{F30E678B-14D8-419F-9744-E95673DC2A1B}" srcOrd="0" destOrd="0" presId="urn:microsoft.com/office/officeart/2018/2/layout/IconVerticalSolidList"/>
    <dgm:cxn modelId="{FFDABB6F-E5F9-45E1-B31A-BE89F5309705}" type="presParOf" srcId="{322476A4-1317-43AD-8409-F2F9F0591606}" destId="{B9C660F0-8503-417C-8C71-B70F30E186BA}" srcOrd="1" destOrd="0" presId="urn:microsoft.com/office/officeart/2018/2/layout/IconVerticalSolidList"/>
    <dgm:cxn modelId="{C4028BD2-3813-48B9-9B11-BEC7F40A4E4F}" type="presParOf" srcId="{322476A4-1317-43AD-8409-F2F9F0591606}" destId="{CEF926F9-E6F1-460F-ADBB-00A4EFC46A58}" srcOrd="2" destOrd="0" presId="urn:microsoft.com/office/officeart/2018/2/layout/IconVerticalSolidList"/>
    <dgm:cxn modelId="{8862AC9A-3EBB-452C-8072-5A00E9D0488D}" type="presParOf" srcId="{322476A4-1317-43AD-8409-F2F9F0591606}" destId="{2D0A31A8-8292-4ED7-9449-C349FB277557}" srcOrd="3" destOrd="0" presId="urn:microsoft.com/office/officeart/2018/2/layout/IconVerticalSolidList"/>
    <dgm:cxn modelId="{22173CAE-EB6F-4D2C-8AD7-9463B6E9B067}" type="presParOf" srcId="{9FF5B3F6-AB99-472E-ABBF-407103A0D50D}" destId="{E73FC307-D73C-4D8B-9ED7-DB439C5D7EC3}" srcOrd="5" destOrd="0" presId="urn:microsoft.com/office/officeart/2018/2/layout/IconVerticalSolidList"/>
    <dgm:cxn modelId="{4911542B-3D3F-46C5-B892-5CE4611CB2BF}" type="presParOf" srcId="{9FF5B3F6-AB99-472E-ABBF-407103A0D50D}" destId="{E20DE250-D1C8-4420-A0FF-E2D9F416A669}" srcOrd="6" destOrd="0" presId="urn:microsoft.com/office/officeart/2018/2/layout/IconVerticalSolidList"/>
    <dgm:cxn modelId="{24592F55-8B77-4A76-BB0F-5D440C682EF8}" type="presParOf" srcId="{E20DE250-D1C8-4420-A0FF-E2D9F416A669}" destId="{BD75F874-5222-4EAF-A75F-1D56CD00657C}" srcOrd="0" destOrd="0" presId="urn:microsoft.com/office/officeart/2018/2/layout/IconVerticalSolidList"/>
    <dgm:cxn modelId="{17DC28F0-6CB0-437A-B164-337B6AF41A2F}" type="presParOf" srcId="{E20DE250-D1C8-4420-A0FF-E2D9F416A669}" destId="{46B7A34F-F541-4075-9614-AC1F42A43E24}" srcOrd="1" destOrd="0" presId="urn:microsoft.com/office/officeart/2018/2/layout/IconVerticalSolidList"/>
    <dgm:cxn modelId="{7A96B2BE-D6C1-40CD-B3CE-3E26D0D94696}" type="presParOf" srcId="{E20DE250-D1C8-4420-A0FF-E2D9F416A669}" destId="{B81BA54C-1945-45A5-8AD9-61C6003EF24B}" srcOrd="2" destOrd="0" presId="urn:microsoft.com/office/officeart/2018/2/layout/IconVerticalSolidList"/>
    <dgm:cxn modelId="{A78C8BFC-C0F3-404E-8F10-9D9C7B458384}" type="presParOf" srcId="{E20DE250-D1C8-4420-A0FF-E2D9F416A669}" destId="{9A2D5D45-0711-4BB5-A703-5C7C20BE4866}" srcOrd="3" destOrd="0" presId="urn:microsoft.com/office/officeart/2018/2/layout/IconVerticalSolidList"/>
    <dgm:cxn modelId="{7D2F7137-5909-43BE-B699-868FAFBC9EC1}" type="presParOf" srcId="{9FF5B3F6-AB99-472E-ABBF-407103A0D50D}" destId="{8C61EBB4-FAF4-4B2E-9A3F-9ADB6C9440D6}" srcOrd="7" destOrd="0" presId="urn:microsoft.com/office/officeart/2018/2/layout/IconVerticalSolidList"/>
    <dgm:cxn modelId="{8E312DA2-9F97-4821-8F0C-35D3E44D3B04}" type="presParOf" srcId="{9FF5B3F6-AB99-472E-ABBF-407103A0D50D}" destId="{0819DA43-98F5-444E-B8E9-54333389F15C}" srcOrd="8" destOrd="0" presId="urn:microsoft.com/office/officeart/2018/2/layout/IconVerticalSolidList"/>
    <dgm:cxn modelId="{2CB505B5-9F91-4888-B4FC-0EBC335E5DE0}" type="presParOf" srcId="{0819DA43-98F5-444E-B8E9-54333389F15C}" destId="{CA4DBA4E-8E53-4C26-B1E8-48F8A949A188}" srcOrd="0" destOrd="0" presId="urn:microsoft.com/office/officeart/2018/2/layout/IconVerticalSolidList"/>
    <dgm:cxn modelId="{B991DC54-57D5-4D48-9AB3-A656E5681FD4}" type="presParOf" srcId="{0819DA43-98F5-444E-B8E9-54333389F15C}" destId="{A28DCB23-C125-4FD7-97CF-9B47F6AF6A84}" srcOrd="1" destOrd="0" presId="urn:microsoft.com/office/officeart/2018/2/layout/IconVerticalSolidList"/>
    <dgm:cxn modelId="{84C8AC5A-C861-4B88-B716-556A45C1482C}" type="presParOf" srcId="{0819DA43-98F5-444E-B8E9-54333389F15C}" destId="{8441438F-9156-474A-88BC-DA1171AC6A64}" srcOrd="2" destOrd="0" presId="urn:microsoft.com/office/officeart/2018/2/layout/IconVerticalSolidList"/>
    <dgm:cxn modelId="{0E51F82E-6C20-402A-902F-C378E0AD0328}" type="presParOf" srcId="{0819DA43-98F5-444E-B8E9-54333389F15C}" destId="{2B711995-C089-4AB4-B085-B41CACE612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D73967-3080-47E2-8F6D-5DF6CB456A3C}" type="doc">
      <dgm:prSet loTypeId="urn:microsoft.com/office/officeart/2008/layout/LinedList" loCatId="list" qsTypeId="urn:microsoft.com/office/officeart/2005/8/quickstyle/simple1" qsCatId="simple" csTypeId="urn:microsoft.com/office/officeart/2018/5/colors/Iconchunking_neutralbg_colorful1" csCatId="colorful" phldr="1"/>
      <dgm:spPr/>
      <dgm:t>
        <a:bodyPr/>
        <a:lstStyle/>
        <a:p>
          <a:endParaRPr lang="en-US"/>
        </a:p>
      </dgm:t>
    </dgm:pt>
    <dgm:pt modelId="{7A581548-9BF6-4CCA-85B6-EC6441F94F3D}">
      <dgm:prSet custT="1"/>
      <dgm:spPr/>
      <dgm:t>
        <a:bodyPr/>
        <a:lstStyle/>
        <a:p>
          <a:pPr>
            <a:lnSpc>
              <a:spcPct val="100000"/>
            </a:lnSpc>
          </a:pPr>
          <a:r>
            <a:rPr lang="en-US" sz="1800" dirty="0">
              <a:latin typeface="Arial"/>
              <a:ea typeface="+mn-ea"/>
              <a:cs typeface="Arial"/>
            </a:rPr>
            <a:t>What : 30% decline in in-store sales</a:t>
          </a:r>
        </a:p>
      </dgm:t>
    </dgm:pt>
    <dgm:pt modelId="{AF6C17CA-C073-4839-A316-2ADA2D891446}" type="parTrans" cxnId="{19EA63E4-5879-4E26-9849-7B77B7AC9004}">
      <dgm:prSet/>
      <dgm:spPr/>
      <dgm:t>
        <a:bodyPr/>
        <a:lstStyle/>
        <a:p>
          <a:endParaRPr lang="en-US"/>
        </a:p>
      </dgm:t>
    </dgm:pt>
    <dgm:pt modelId="{497E1987-AC37-4E5A-BD8E-426E7F863FAC}" type="sibTrans" cxnId="{19EA63E4-5879-4E26-9849-7B77B7AC9004}">
      <dgm:prSet/>
      <dgm:spPr/>
      <dgm:t>
        <a:bodyPr/>
        <a:lstStyle/>
        <a:p>
          <a:endParaRPr lang="en-US"/>
        </a:p>
      </dgm:t>
    </dgm:pt>
    <dgm:pt modelId="{90020376-75B9-470F-B0E5-D9FA5B720DCC}">
      <dgm:prSet custT="1"/>
      <dgm:spPr/>
      <dgm:t>
        <a:bodyPr/>
        <a:lstStyle/>
        <a:p>
          <a:pPr>
            <a:lnSpc>
              <a:spcPct val="100000"/>
            </a:lnSpc>
          </a:pPr>
          <a:r>
            <a:rPr lang="en-US" sz="1800" dirty="0">
              <a:latin typeface="Arial"/>
              <a:ea typeface="+mn-ea"/>
              <a:cs typeface="Arial"/>
            </a:rPr>
            <a:t>Who : Green Haven Florists and local customers</a:t>
          </a:r>
        </a:p>
      </dgm:t>
    </dgm:pt>
    <dgm:pt modelId="{EF43A2CA-F3D8-4409-B554-0D4FDD5F3551}" type="parTrans" cxnId="{8BD1336B-3D8B-4D82-8EA8-671656E53366}">
      <dgm:prSet/>
      <dgm:spPr/>
      <dgm:t>
        <a:bodyPr/>
        <a:lstStyle/>
        <a:p>
          <a:endParaRPr lang="en-US"/>
        </a:p>
      </dgm:t>
    </dgm:pt>
    <dgm:pt modelId="{B340227D-AFEF-4D94-8478-D2B93D9DC741}" type="sibTrans" cxnId="{8BD1336B-3D8B-4D82-8EA8-671656E53366}">
      <dgm:prSet/>
      <dgm:spPr/>
      <dgm:t>
        <a:bodyPr/>
        <a:lstStyle/>
        <a:p>
          <a:endParaRPr lang="en-US"/>
        </a:p>
      </dgm:t>
    </dgm:pt>
    <dgm:pt modelId="{E9485897-70CD-4160-BBE4-26DA17632CD7}">
      <dgm:prSet custT="1"/>
      <dgm:spPr/>
      <dgm:t>
        <a:bodyPr/>
        <a:lstStyle/>
        <a:p>
          <a:pPr>
            <a:lnSpc>
              <a:spcPct val="100000"/>
            </a:lnSpc>
          </a:pPr>
          <a:r>
            <a:rPr lang="en-US" sz="1800" dirty="0">
              <a:latin typeface="Arial"/>
              <a:ea typeface="+mn-ea"/>
              <a:cs typeface="Arial"/>
            </a:rPr>
            <a:t>Where : Physical store on the high street</a:t>
          </a:r>
        </a:p>
      </dgm:t>
    </dgm:pt>
    <dgm:pt modelId="{0E9C5CDC-A01F-4BC9-A7FC-DB57BFDE6418}" type="parTrans" cxnId="{DB1BAED6-3E7B-4499-A881-268A58CD0C90}">
      <dgm:prSet/>
      <dgm:spPr/>
      <dgm:t>
        <a:bodyPr/>
        <a:lstStyle/>
        <a:p>
          <a:endParaRPr lang="en-US"/>
        </a:p>
      </dgm:t>
    </dgm:pt>
    <dgm:pt modelId="{951ED302-09C9-4DF1-BCD2-DC55E2E20FD5}" type="sibTrans" cxnId="{DB1BAED6-3E7B-4499-A881-268A58CD0C90}">
      <dgm:prSet/>
      <dgm:spPr/>
      <dgm:t>
        <a:bodyPr/>
        <a:lstStyle/>
        <a:p>
          <a:endParaRPr lang="en-US"/>
        </a:p>
      </dgm:t>
    </dgm:pt>
    <dgm:pt modelId="{7A191ACB-8147-4BF6-A44A-F2164FE0DB37}">
      <dgm:prSet custT="1"/>
      <dgm:spPr/>
      <dgm:t>
        <a:bodyPr/>
        <a:lstStyle/>
        <a:p>
          <a:pPr>
            <a:lnSpc>
              <a:spcPct val="100000"/>
            </a:lnSpc>
          </a:pPr>
          <a:r>
            <a:rPr lang="en-US" sz="1800" dirty="0">
              <a:latin typeface="Arial"/>
              <a:ea typeface="+mn-ea"/>
              <a:cs typeface="Arial"/>
            </a:rPr>
            <a:t>When : Over the last 12 months</a:t>
          </a:r>
        </a:p>
      </dgm:t>
    </dgm:pt>
    <dgm:pt modelId="{2CA566AF-7B17-4E6C-B7D2-71596A8074D1}" type="parTrans" cxnId="{E3D69CFD-8F2B-46E6-A1B3-5336387F7F4E}">
      <dgm:prSet/>
      <dgm:spPr/>
      <dgm:t>
        <a:bodyPr/>
        <a:lstStyle/>
        <a:p>
          <a:endParaRPr lang="en-US"/>
        </a:p>
      </dgm:t>
    </dgm:pt>
    <dgm:pt modelId="{51728499-2DB2-4CE6-8AE2-A6C8638B9B2C}" type="sibTrans" cxnId="{E3D69CFD-8F2B-46E6-A1B3-5336387F7F4E}">
      <dgm:prSet/>
      <dgm:spPr/>
      <dgm:t>
        <a:bodyPr/>
        <a:lstStyle/>
        <a:p>
          <a:endParaRPr lang="en-US"/>
        </a:p>
      </dgm:t>
    </dgm:pt>
    <dgm:pt modelId="{2EB9191E-1A93-40D0-8E7F-61B4F7F40618}">
      <dgm:prSet custT="1"/>
      <dgm:spPr/>
      <dgm:t>
        <a:bodyPr/>
        <a:lstStyle/>
        <a:p>
          <a:pPr>
            <a:lnSpc>
              <a:spcPct val="100000"/>
            </a:lnSpc>
          </a:pPr>
          <a:r>
            <a:rPr lang="en-US" sz="1800" dirty="0">
              <a:latin typeface="Arial"/>
              <a:ea typeface="+mn-ea"/>
              <a:cs typeface="Arial"/>
            </a:rPr>
            <a:t>How : Customers switching to cheaper online options</a:t>
          </a:r>
        </a:p>
      </dgm:t>
    </dgm:pt>
    <dgm:pt modelId="{7F01D8EE-E172-4756-8B1B-32AF11FF4A58}" type="parTrans" cxnId="{9278C589-9FE2-4CC7-83D5-03122D1F1ED9}">
      <dgm:prSet/>
      <dgm:spPr/>
      <dgm:t>
        <a:bodyPr/>
        <a:lstStyle/>
        <a:p>
          <a:endParaRPr lang="en-US"/>
        </a:p>
      </dgm:t>
    </dgm:pt>
    <dgm:pt modelId="{2DC41E32-8323-4133-97A3-891190D96422}" type="sibTrans" cxnId="{9278C589-9FE2-4CC7-83D5-03122D1F1ED9}">
      <dgm:prSet/>
      <dgm:spPr/>
      <dgm:t>
        <a:bodyPr/>
        <a:lstStyle/>
        <a:p>
          <a:endParaRPr lang="en-US"/>
        </a:p>
      </dgm:t>
    </dgm:pt>
    <dgm:pt modelId="{64B9BFB1-27F4-4E3B-808F-11BCA3497D35}">
      <dgm:prSet custT="1"/>
      <dgm:spPr/>
      <dgm:t>
        <a:bodyPr/>
        <a:lstStyle/>
        <a:p>
          <a:pPr>
            <a:lnSpc>
              <a:spcPct val="100000"/>
            </a:lnSpc>
          </a:pPr>
          <a:r>
            <a:rPr lang="en-US" sz="1800" dirty="0">
              <a:latin typeface="Arial"/>
              <a:ea typeface="+mn-ea"/>
              <a:cs typeface="Arial"/>
            </a:rPr>
            <a:t>How Much : Significant loss of revenue from in-store sales</a:t>
          </a:r>
        </a:p>
      </dgm:t>
    </dgm:pt>
    <dgm:pt modelId="{AAA008F9-B52E-449F-99FA-AD7E5BDEBD0A}" type="parTrans" cxnId="{A9FAA650-272D-4E66-A72F-26DFF3E8F286}">
      <dgm:prSet/>
      <dgm:spPr/>
      <dgm:t>
        <a:bodyPr/>
        <a:lstStyle/>
        <a:p>
          <a:endParaRPr lang="en-US"/>
        </a:p>
      </dgm:t>
    </dgm:pt>
    <dgm:pt modelId="{E5DEDE7A-2D36-4083-A063-04E26FE83C10}" type="sibTrans" cxnId="{A9FAA650-272D-4E66-A72F-26DFF3E8F286}">
      <dgm:prSet/>
      <dgm:spPr/>
      <dgm:t>
        <a:bodyPr/>
        <a:lstStyle/>
        <a:p>
          <a:endParaRPr lang="en-US"/>
        </a:p>
      </dgm:t>
    </dgm:pt>
    <dgm:pt modelId="{C3F72CE6-F18B-5744-B27D-DCB38F488F03}">
      <dgm:prSet custT="1"/>
      <dgm:spPr/>
      <dgm:t>
        <a:bodyPr/>
        <a:lstStyle/>
        <a:p>
          <a:pPr>
            <a:lnSpc>
              <a:spcPct val="100000"/>
            </a:lnSpc>
          </a:pPr>
          <a:r>
            <a:rPr lang="en-GB" sz="1800" dirty="0">
              <a:latin typeface="Arial" panose="020B0604020202020204" pitchFamily="34" charset="0"/>
              <a:cs typeface="Arial" panose="020B0604020202020204" pitchFamily="34" charset="0"/>
            </a:rPr>
            <a:t>Why: Customers are buying flowers online because it is easier and cheaper. Also, new competitors in the area and high costs for flowers and packaging make it harder for the shop to get customers</a:t>
          </a:r>
        </a:p>
        <a:p>
          <a:endParaRPr lang="en-GB" sz="1800" dirty="0">
            <a:latin typeface="Arial" panose="020B0604020202020204" pitchFamily="34" charset="0"/>
            <a:cs typeface="Arial" panose="020B0604020202020204" pitchFamily="34" charset="0"/>
          </a:endParaRPr>
        </a:p>
      </dgm:t>
    </dgm:pt>
    <dgm:pt modelId="{4B2A7E70-0BA3-FE48-BF4E-0A19BF39434F}" type="parTrans" cxnId="{1EFEF66F-4DBF-A145-8CF4-99DADF8FF1C3}">
      <dgm:prSet/>
      <dgm:spPr/>
      <dgm:t>
        <a:bodyPr/>
        <a:lstStyle/>
        <a:p>
          <a:endParaRPr lang="en-GB"/>
        </a:p>
      </dgm:t>
    </dgm:pt>
    <dgm:pt modelId="{BD559463-F612-9149-B143-8B5A1E157860}" type="sibTrans" cxnId="{1EFEF66F-4DBF-A145-8CF4-99DADF8FF1C3}">
      <dgm:prSet/>
      <dgm:spPr/>
      <dgm:t>
        <a:bodyPr/>
        <a:lstStyle/>
        <a:p>
          <a:endParaRPr lang="en-GB"/>
        </a:p>
      </dgm:t>
    </dgm:pt>
    <dgm:pt modelId="{8A8FDA6F-1C1F-F247-98F6-4980E7FFCF79}" type="pres">
      <dgm:prSet presAssocID="{60D73967-3080-47E2-8F6D-5DF6CB456A3C}" presName="vert0" presStyleCnt="0">
        <dgm:presLayoutVars>
          <dgm:dir/>
          <dgm:animOne val="branch"/>
          <dgm:animLvl val="lvl"/>
        </dgm:presLayoutVars>
      </dgm:prSet>
      <dgm:spPr/>
    </dgm:pt>
    <dgm:pt modelId="{2984432D-ADF8-5047-9873-327892989D0F}" type="pres">
      <dgm:prSet presAssocID="{7A581548-9BF6-4CCA-85B6-EC6441F94F3D}" presName="thickLine" presStyleLbl="alignNode1" presStyleIdx="0" presStyleCnt="7"/>
      <dgm:spPr/>
    </dgm:pt>
    <dgm:pt modelId="{FA1B1377-7D32-A34E-AE21-9E64CA476E86}" type="pres">
      <dgm:prSet presAssocID="{7A581548-9BF6-4CCA-85B6-EC6441F94F3D}" presName="horz1" presStyleCnt="0"/>
      <dgm:spPr/>
    </dgm:pt>
    <dgm:pt modelId="{63E8012E-8665-8D42-8984-15E513C9BD3A}" type="pres">
      <dgm:prSet presAssocID="{7A581548-9BF6-4CCA-85B6-EC6441F94F3D}" presName="tx1" presStyleLbl="revTx" presStyleIdx="0" presStyleCnt="7"/>
      <dgm:spPr/>
    </dgm:pt>
    <dgm:pt modelId="{07254B0E-F744-874E-9566-286B5E4B0CD3}" type="pres">
      <dgm:prSet presAssocID="{7A581548-9BF6-4CCA-85B6-EC6441F94F3D}" presName="vert1" presStyleCnt="0"/>
      <dgm:spPr/>
    </dgm:pt>
    <dgm:pt modelId="{2BCA60F0-2CFA-0F4D-8717-1BD1E757A0B5}" type="pres">
      <dgm:prSet presAssocID="{90020376-75B9-470F-B0E5-D9FA5B720DCC}" presName="thickLine" presStyleLbl="alignNode1" presStyleIdx="1" presStyleCnt="7"/>
      <dgm:spPr/>
    </dgm:pt>
    <dgm:pt modelId="{D8D4EEC6-7AC8-D542-B715-DA01E5EB2E87}" type="pres">
      <dgm:prSet presAssocID="{90020376-75B9-470F-B0E5-D9FA5B720DCC}" presName="horz1" presStyleCnt="0"/>
      <dgm:spPr/>
    </dgm:pt>
    <dgm:pt modelId="{4DEADF31-96E9-474B-BB33-9E799A432FAB}" type="pres">
      <dgm:prSet presAssocID="{90020376-75B9-470F-B0E5-D9FA5B720DCC}" presName="tx1" presStyleLbl="revTx" presStyleIdx="1" presStyleCnt="7"/>
      <dgm:spPr/>
    </dgm:pt>
    <dgm:pt modelId="{A52DB8FE-A854-1846-A7BF-13D3CA20935B}" type="pres">
      <dgm:prSet presAssocID="{90020376-75B9-470F-B0E5-D9FA5B720DCC}" presName="vert1" presStyleCnt="0"/>
      <dgm:spPr/>
    </dgm:pt>
    <dgm:pt modelId="{68CD32DA-E9EA-734F-B273-A582A84C39EF}" type="pres">
      <dgm:prSet presAssocID="{E9485897-70CD-4160-BBE4-26DA17632CD7}" presName="thickLine" presStyleLbl="alignNode1" presStyleIdx="2" presStyleCnt="7"/>
      <dgm:spPr/>
    </dgm:pt>
    <dgm:pt modelId="{0EB26757-61D4-C044-BE76-C351C3CEC08F}" type="pres">
      <dgm:prSet presAssocID="{E9485897-70CD-4160-BBE4-26DA17632CD7}" presName="horz1" presStyleCnt="0"/>
      <dgm:spPr/>
    </dgm:pt>
    <dgm:pt modelId="{F585C2D7-613E-1143-ABA9-9A401568E93B}" type="pres">
      <dgm:prSet presAssocID="{E9485897-70CD-4160-BBE4-26DA17632CD7}" presName="tx1" presStyleLbl="revTx" presStyleIdx="2" presStyleCnt="7"/>
      <dgm:spPr/>
    </dgm:pt>
    <dgm:pt modelId="{AB69A5D9-97B8-AD4D-985B-BE343D0C42EF}" type="pres">
      <dgm:prSet presAssocID="{E9485897-70CD-4160-BBE4-26DA17632CD7}" presName="vert1" presStyleCnt="0"/>
      <dgm:spPr/>
    </dgm:pt>
    <dgm:pt modelId="{3400BCD5-7C73-1249-8D77-11414375CB40}" type="pres">
      <dgm:prSet presAssocID="{7A191ACB-8147-4BF6-A44A-F2164FE0DB37}" presName="thickLine" presStyleLbl="alignNode1" presStyleIdx="3" presStyleCnt="7"/>
      <dgm:spPr/>
    </dgm:pt>
    <dgm:pt modelId="{BB6316B3-0436-AC4E-9A0B-ED8ED65C2D7D}" type="pres">
      <dgm:prSet presAssocID="{7A191ACB-8147-4BF6-A44A-F2164FE0DB37}" presName="horz1" presStyleCnt="0"/>
      <dgm:spPr/>
    </dgm:pt>
    <dgm:pt modelId="{B4EF12E4-78FB-284F-AA12-441590413E46}" type="pres">
      <dgm:prSet presAssocID="{7A191ACB-8147-4BF6-A44A-F2164FE0DB37}" presName="tx1" presStyleLbl="revTx" presStyleIdx="3" presStyleCnt="7"/>
      <dgm:spPr/>
    </dgm:pt>
    <dgm:pt modelId="{09C8350C-BD4D-414F-888A-5791FADD5500}" type="pres">
      <dgm:prSet presAssocID="{7A191ACB-8147-4BF6-A44A-F2164FE0DB37}" presName="vert1" presStyleCnt="0"/>
      <dgm:spPr/>
    </dgm:pt>
    <dgm:pt modelId="{21BD4F8D-40EF-C843-9EF9-0E942AE09C37}" type="pres">
      <dgm:prSet presAssocID="{C3F72CE6-F18B-5744-B27D-DCB38F488F03}" presName="thickLine" presStyleLbl="alignNode1" presStyleIdx="4" presStyleCnt="7"/>
      <dgm:spPr/>
    </dgm:pt>
    <dgm:pt modelId="{3DFEB685-18CC-2043-A180-2A02094B84F7}" type="pres">
      <dgm:prSet presAssocID="{C3F72CE6-F18B-5744-B27D-DCB38F488F03}" presName="horz1" presStyleCnt="0"/>
      <dgm:spPr/>
    </dgm:pt>
    <dgm:pt modelId="{3C8ABC24-F181-8B4A-85FD-F4F32B6FB06F}" type="pres">
      <dgm:prSet presAssocID="{C3F72CE6-F18B-5744-B27D-DCB38F488F03}" presName="tx1" presStyleLbl="revTx" presStyleIdx="4" presStyleCnt="7"/>
      <dgm:spPr/>
    </dgm:pt>
    <dgm:pt modelId="{919D9DBF-BC26-5243-A922-95DEE1C31B0B}" type="pres">
      <dgm:prSet presAssocID="{C3F72CE6-F18B-5744-B27D-DCB38F488F03}" presName="vert1" presStyleCnt="0"/>
      <dgm:spPr/>
    </dgm:pt>
    <dgm:pt modelId="{A09D3F65-4C4C-2343-A848-FFD4423E58E7}" type="pres">
      <dgm:prSet presAssocID="{2EB9191E-1A93-40D0-8E7F-61B4F7F40618}" presName="thickLine" presStyleLbl="alignNode1" presStyleIdx="5" presStyleCnt="7"/>
      <dgm:spPr/>
    </dgm:pt>
    <dgm:pt modelId="{0B7FB736-BF2A-8B4C-9747-FB49DBE2FEF2}" type="pres">
      <dgm:prSet presAssocID="{2EB9191E-1A93-40D0-8E7F-61B4F7F40618}" presName="horz1" presStyleCnt="0"/>
      <dgm:spPr/>
    </dgm:pt>
    <dgm:pt modelId="{326D6DA2-F4ED-F04B-8F67-09A626BDBB49}" type="pres">
      <dgm:prSet presAssocID="{2EB9191E-1A93-40D0-8E7F-61B4F7F40618}" presName="tx1" presStyleLbl="revTx" presStyleIdx="5" presStyleCnt="7"/>
      <dgm:spPr/>
    </dgm:pt>
    <dgm:pt modelId="{ADAA3D12-FFD8-D247-92E6-83648D6068D3}" type="pres">
      <dgm:prSet presAssocID="{2EB9191E-1A93-40D0-8E7F-61B4F7F40618}" presName="vert1" presStyleCnt="0"/>
      <dgm:spPr/>
    </dgm:pt>
    <dgm:pt modelId="{8FB0070F-0FB7-EE49-8ECF-0BD39204A6C9}" type="pres">
      <dgm:prSet presAssocID="{64B9BFB1-27F4-4E3B-808F-11BCA3497D35}" presName="thickLine" presStyleLbl="alignNode1" presStyleIdx="6" presStyleCnt="7"/>
      <dgm:spPr/>
    </dgm:pt>
    <dgm:pt modelId="{38BABB7B-8655-844E-A36F-1A87946E6D35}" type="pres">
      <dgm:prSet presAssocID="{64B9BFB1-27F4-4E3B-808F-11BCA3497D35}" presName="horz1" presStyleCnt="0"/>
      <dgm:spPr/>
    </dgm:pt>
    <dgm:pt modelId="{0E609866-6214-DF4C-8ACE-0AEE3FC28A75}" type="pres">
      <dgm:prSet presAssocID="{64B9BFB1-27F4-4E3B-808F-11BCA3497D35}" presName="tx1" presStyleLbl="revTx" presStyleIdx="6" presStyleCnt="7"/>
      <dgm:spPr/>
    </dgm:pt>
    <dgm:pt modelId="{7EAFB1D3-D8EE-8346-A5AC-053F695BD113}" type="pres">
      <dgm:prSet presAssocID="{64B9BFB1-27F4-4E3B-808F-11BCA3497D35}" presName="vert1" presStyleCnt="0"/>
      <dgm:spPr/>
    </dgm:pt>
  </dgm:ptLst>
  <dgm:cxnLst>
    <dgm:cxn modelId="{96FD4847-8FD1-2449-B255-80B279BC9614}" type="presOf" srcId="{90020376-75B9-470F-B0E5-D9FA5B720DCC}" destId="{4DEADF31-96E9-474B-BB33-9E799A432FAB}" srcOrd="0" destOrd="0" presId="urn:microsoft.com/office/officeart/2008/layout/LinedList"/>
    <dgm:cxn modelId="{EFDEF049-3615-3744-8EC1-BBCD520D4679}" type="presOf" srcId="{2EB9191E-1A93-40D0-8E7F-61B4F7F40618}" destId="{326D6DA2-F4ED-F04B-8F67-09A626BDBB49}" srcOrd="0" destOrd="0" presId="urn:microsoft.com/office/officeart/2008/layout/LinedList"/>
    <dgm:cxn modelId="{A9FAA650-272D-4E66-A72F-26DFF3E8F286}" srcId="{60D73967-3080-47E2-8F6D-5DF6CB456A3C}" destId="{64B9BFB1-27F4-4E3B-808F-11BCA3497D35}" srcOrd="6" destOrd="0" parTransId="{AAA008F9-B52E-449F-99FA-AD7E5BDEBD0A}" sibTransId="{E5DEDE7A-2D36-4083-A063-04E26FE83C10}"/>
    <dgm:cxn modelId="{8BD1336B-3D8B-4D82-8EA8-671656E53366}" srcId="{60D73967-3080-47E2-8F6D-5DF6CB456A3C}" destId="{90020376-75B9-470F-B0E5-D9FA5B720DCC}" srcOrd="1" destOrd="0" parTransId="{EF43A2CA-F3D8-4409-B554-0D4FDD5F3551}" sibTransId="{B340227D-AFEF-4D94-8478-D2B93D9DC741}"/>
    <dgm:cxn modelId="{1EFEF66F-4DBF-A145-8CF4-99DADF8FF1C3}" srcId="{60D73967-3080-47E2-8F6D-5DF6CB456A3C}" destId="{C3F72CE6-F18B-5744-B27D-DCB38F488F03}" srcOrd="4" destOrd="0" parTransId="{4B2A7E70-0BA3-FE48-BF4E-0A19BF39434F}" sibTransId="{BD559463-F612-9149-B143-8B5A1E157860}"/>
    <dgm:cxn modelId="{DD7CD574-968A-8241-B6C2-6C402574D4AE}" type="presOf" srcId="{C3F72CE6-F18B-5744-B27D-DCB38F488F03}" destId="{3C8ABC24-F181-8B4A-85FD-F4F32B6FB06F}" srcOrd="0" destOrd="0" presId="urn:microsoft.com/office/officeart/2008/layout/LinedList"/>
    <dgm:cxn modelId="{C1493978-4D5C-BF4F-9B7F-469800F03708}" type="presOf" srcId="{60D73967-3080-47E2-8F6D-5DF6CB456A3C}" destId="{8A8FDA6F-1C1F-F247-98F6-4980E7FFCF79}" srcOrd="0" destOrd="0" presId="urn:microsoft.com/office/officeart/2008/layout/LinedList"/>
    <dgm:cxn modelId="{9278C589-9FE2-4CC7-83D5-03122D1F1ED9}" srcId="{60D73967-3080-47E2-8F6D-5DF6CB456A3C}" destId="{2EB9191E-1A93-40D0-8E7F-61B4F7F40618}" srcOrd="5" destOrd="0" parTransId="{7F01D8EE-E172-4756-8B1B-32AF11FF4A58}" sibTransId="{2DC41E32-8323-4133-97A3-891190D96422}"/>
    <dgm:cxn modelId="{083E64AE-0B9C-3349-803B-46688786CBC6}" type="presOf" srcId="{7A191ACB-8147-4BF6-A44A-F2164FE0DB37}" destId="{B4EF12E4-78FB-284F-AA12-441590413E46}" srcOrd="0" destOrd="0" presId="urn:microsoft.com/office/officeart/2008/layout/LinedList"/>
    <dgm:cxn modelId="{DB1BAED6-3E7B-4499-A881-268A58CD0C90}" srcId="{60D73967-3080-47E2-8F6D-5DF6CB456A3C}" destId="{E9485897-70CD-4160-BBE4-26DA17632CD7}" srcOrd="2" destOrd="0" parTransId="{0E9C5CDC-A01F-4BC9-A7FC-DB57BFDE6418}" sibTransId="{951ED302-09C9-4DF1-BCD2-DC55E2E20FD5}"/>
    <dgm:cxn modelId="{4EBE5CD9-40F1-BC49-BC9B-B77C80FBC5A9}" type="presOf" srcId="{7A581548-9BF6-4CCA-85B6-EC6441F94F3D}" destId="{63E8012E-8665-8D42-8984-15E513C9BD3A}" srcOrd="0" destOrd="0" presId="urn:microsoft.com/office/officeart/2008/layout/LinedList"/>
    <dgm:cxn modelId="{19EA63E4-5879-4E26-9849-7B77B7AC9004}" srcId="{60D73967-3080-47E2-8F6D-5DF6CB456A3C}" destId="{7A581548-9BF6-4CCA-85B6-EC6441F94F3D}" srcOrd="0" destOrd="0" parTransId="{AF6C17CA-C073-4839-A316-2ADA2D891446}" sibTransId="{497E1987-AC37-4E5A-BD8E-426E7F863FAC}"/>
    <dgm:cxn modelId="{DD9828F9-3185-424B-A6C7-7916764823B4}" type="presOf" srcId="{E9485897-70CD-4160-BBE4-26DA17632CD7}" destId="{F585C2D7-613E-1143-ABA9-9A401568E93B}" srcOrd="0" destOrd="0" presId="urn:microsoft.com/office/officeart/2008/layout/LinedList"/>
    <dgm:cxn modelId="{E3D69CFD-8F2B-46E6-A1B3-5336387F7F4E}" srcId="{60D73967-3080-47E2-8F6D-5DF6CB456A3C}" destId="{7A191ACB-8147-4BF6-A44A-F2164FE0DB37}" srcOrd="3" destOrd="0" parTransId="{2CA566AF-7B17-4E6C-B7D2-71596A8074D1}" sibTransId="{51728499-2DB2-4CE6-8AE2-A6C8638B9B2C}"/>
    <dgm:cxn modelId="{41C7EBFE-8B68-3E43-AD98-8DBFD34DFB1B}" type="presOf" srcId="{64B9BFB1-27F4-4E3B-808F-11BCA3497D35}" destId="{0E609866-6214-DF4C-8ACE-0AEE3FC28A75}" srcOrd="0" destOrd="0" presId="urn:microsoft.com/office/officeart/2008/layout/LinedList"/>
    <dgm:cxn modelId="{6213D9AD-F717-004D-BDBB-C76CAB32F63E}" type="presParOf" srcId="{8A8FDA6F-1C1F-F247-98F6-4980E7FFCF79}" destId="{2984432D-ADF8-5047-9873-327892989D0F}" srcOrd="0" destOrd="0" presId="urn:microsoft.com/office/officeart/2008/layout/LinedList"/>
    <dgm:cxn modelId="{3FD3B123-174B-3C40-9110-B67C16844B81}" type="presParOf" srcId="{8A8FDA6F-1C1F-F247-98F6-4980E7FFCF79}" destId="{FA1B1377-7D32-A34E-AE21-9E64CA476E86}" srcOrd="1" destOrd="0" presId="urn:microsoft.com/office/officeart/2008/layout/LinedList"/>
    <dgm:cxn modelId="{AFDEC890-946F-ED4B-AEB2-75FD81E9C5C0}" type="presParOf" srcId="{FA1B1377-7D32-A34E-AE21-9E64CA476E86}" destId="{63E8012E-8665-8D42-8984-15E513C9BD3A}" srcOrd="0" destOrd="0" presId="urn:microsoft.com/office/officeart/2008/layout/LinedList"/>
    <dgm:cxn modelId="{BE0C5463-AC3E-304E-B27C-1E9BB2BA0D82}" type="presParOf" srcId="{FA1B1377-7D32-A34E-AE21-9E64CA476E86}" destId="{07254B0E-F744-874E-9566-286B5E4B0CD3}" srcOrd="1" destOrd="0" presId="urn:microsoft.com/office/officeart/2008/layout/LinedList"/>
    <dgm:cxn modelId="{C3D484B4-FDAD-5441-B013-9633FA011CB5}" type="presParOf" srcId="{8A8FDA6F-1C1F-F247-98F6-4980E7FFCF79}" destId="{2BCA60F0-2CFA-0F4D-8717-1BD1E757A0B5}" srcOrd="2" destOrd="0" presId="urn:microsoft.com/office/officeart/2008/layout/LinedList"/>
    <dgm:cxn modelId="{8BA1944F-2B75-AC4C-85B1-979E1E63293E}" type="presParOf" srcId="{8A8FDA6F-1C1F-F247-98F6-4980E7FFCF79}" destId="{D8D4EEC6-7AC8-D542-B715-DA01E5EB2E87}" srcOrd="3" destOrd="0" presId="urn:microsoft.com/office/officeart/2008/layout/LinedList"/>
    <dgm:cxn modelId="{E4C63127-1688-E943-8716-76F13D80FF1C}" type="presParOf" srcId="{D8D4EEC6-7AC8-D542-B715-DA01E5EB2E87}" destId="{4DEADF31-96E9-474B-BB33-9E799A432FAB}" srcOrd="0" destOrd="0" presId="urn:microsoft.com/office/officeart/2008/layout/LinedList"/>
    <dgm:cxn modelId="{5F27A64F-952A-134E-8C21-076BA2AFE149}" type="presParOf" srcId="{D8D4EEC6-7AC8-D542-B715-DA01E5EB2E87}" destId="{A52DB8FE-A854-1846-A7BF-13D3CA20935B}" srcOrd="1" destOrd="0" presId="urn:microsoft.com/office/officeart/2008/layout/LinedList"/>
    <dgm:cxn modelId="{EDF10419-3672-AB4D-A514-B87CF4993157}" type="presParOf" srcId="{8A8FDA6F-1C1F-F247-98F6-4980E7FFCF79}" destId="{68CD32DA-E9EA-734F-B273-A582A84C39EF}" srcOrd="4" destOrd="0" presId="urn:microsoft.com/office/officeart/2008/layout/LinedList"/>
    <dgm:cxn modelId="{68633A8A-9A89-3C4D-9A01-4FD36E63F6E6}" type="presParOf" srcId="{8A8FDA6F-1C1F-F247-98F6-4980E7FFCF79}" destId="{0EB26757-61D4-C044-BE76-C351C3CEC08F}" srcOrd="5" destOrd="0" presId="urn:microsoft.com/office/officeart/2008/layout/LinedList"/>
    <dgm:cxn modelId="{DB2AB1D1-6076-DF44-8C15-02113672B66F}" type="presParOf" srcId="{0EB26757-61D4-C044-BE76-C351C3CEC08F}" destId="{F585C2D7-613E-1143-ABA9-9A401568E93B}" srcOrd="0" destOrd="0" presId="urn:microsoft.com/office/officeart/2008/layout/LinedList"/>
    <dgm:cxn modelId="{7CCABDE1-470C-8545-8F01-B3CEDED70A2C}" type="presParOf" srcId="{0EB26757-61D4-C044-BE76-C351C3CEC08F}" destId="{AB69A5D9-97B8-AD4D-985B-BE343D0C42EF}" srcOrd="1" destOrd="0" presId="urn:microsoft.com/office/officeart/2008/layout/LinedList"/>
    <dgm:cxn modelId="{BA8D80B9-8628-B340-B293-3F035DF8FCEF}" type="presParOf" srcId="{8A8FDA6F-1C1F-F247-98F6-4980E7FFCF79}" destId="{3400BCD5-7C73-1249-8D77-11414375CB40}" srcOrd="6" destOrd="0" presId="urn:microsoft.com/office/officeart/2008/layout/LinedList"/>
    <dgm:cxn modelId="{8EFD4551-704C-214A-8657-62DF67EC9A3A}" type="presParOf" srcId="{8A8FDA6F-1C1F-F247-98F6-4980E7FFCF79}" destId="{BB6316B3-0436-AC4E-9A0B-ED8ED65C2D7D}" srcOrd="7" destOrd="0" presId="urn:microsoft.com/office/officeart/2008/layout/LinedList"/>
    <dgm:cxn modelId="{A2C1CA5E-B96F-EC45-8271-9805F0816132}" type="presParOf" srcId="{BB6316B3-0436-AC4E-9A0B-ED8ED65C2D7D}" destId="{B4EF12E4-78FB-284F-AA12-441590413E46}" srcOrd="0" destOrd="0" presId="urn:microsoft.com/office/officeart/2008/layout/LinedList"/>
    <dgm:cxn modelId="{DA1328D3-B95F-904B-8A6F-F5BC5E345674}" type="presParOf" srcId="{BB6316B3-0436-AC4E-9A0B-ED8ED65C2D7D}" destId="{09C8350C-BD4D-414F-888A-5791FADD5500}" srcOrd="1" destOrd="0" presId="urn:microsoft.com/office/officeart/2008/layout/LinedList"/>
    <dgm:cxn modelId="{D5BFE0BA-C10B-E747-8C23-1EB29CD4F3FE}" type="presParOf" srcId="{8A8FDA6F-1C1F-F247-98F6-4980E7FFCF79}" destId="{21BD4F8D-40EF-C843-9EF9-0E942AE09C37}" srcOrd="8" destOrd="0" presId="urn:microsoft.com/office/officeart/2008/layout/LinedList"/>
    <dgm:cxn modelId="{AB4C5177-5BFB-E14D-80A4-398FF1574954}" type="presParOf" srcId="{8A8FDA6F-1C1F-F247-98F6-4980E7FFCF79}" destId="{3DFEB685-18CC-2043-A180-2A02094B84F7}" srcOrd="9" destOrd="0" presId="urn:microsoft.com/office/officeart/2008/layout/LinedList"/>
    <dgm:cxn modelId="{A465BBEE-24F8-B040-86FB-EEF8B9B3D7C0}" type="presParOf" srcId="{3DFEB685-18CC-2043-A180-2A02094B84F7}" destId="{3C8ABC24-F181-8B4A-85FD-F4F32B6FB06F}" srcOrd="0" destOrd="0" presId="urn:microsoft.com/office/officeart/2008/layout/LinedList"/>
    <dgm:cxn modelId="{43AAE03C-C8B5-6143-BD73-CC553BF34CAC}" type="presParOf" srcId="{3DFEB685-18CC-2043-A180-2A02094B84F7}" destId="{919D9DBF-BC26-5243-A922-95DEE1C31B0B}" srcOrd="1" destOrd="0" presId="urn:microsoft.com/office/officeart/2008/layout/LinedList"/>
    <dgm:cxn modelId="{F7F295B0-7532-0049-B0F5-4DD25FAF5C4B}" type="presParOf" srcId="{8A8FDA6F-1C1F-F247-98F6-4980E7FFCF79}" destId="{A09D3F65-4C4C-2343-A848-FFD4423E58E7}" srcOrd="10" destOrd="0" presId="urn:microsoft.com/office/officeart/2008/layout/LinedList"/>
    <dgm:cxn modelId="{119035DE-D0A9-5F4F-8CA2-DAE13BE1BA78}" type="presParOf" srcId="{8A8FDA6F-1C1F-F247-98F6-4980E7FFCF79}" destId="{0B7FB736-BF2A-8B4C-9747-FB49DBE2FEF2}" srcOrd="11" destOrd="0" presId="urn:microsoft.com/office/officeart/2008/layout/LinedList"/>
    <dgm:cxn modelId="{7A000292-E316-3C45-9025-4D74CDCF7AD3}" type="presParOf" srcId="{0B7FB736-BF2A-8B4C-9747-FB49DBE2FEF2}" destId="{326D6DA2-F4ED-F04B-8F67-09A626BDBB49}" srcOrd="0" destOrd="0" presId="urn:microsoft.com/office/officeart/2008/layout/LinedList"/>
    <dgm:cxn modelId="{15ACC61E-F600-EF41-AFB3-FF8A089DF6A0}" type="presParOf" srcId="{0B7FB736-BF2A-8B4C-9747-FB49DBE2FEF2}" destId="{ADAA3D12-FFD8-D247-92E6-83648D6068D3}" srcOrd="1" destOrd="0" presId="urn:microsoft.com/office/officeart/2008/layout/LinedList"/>
    <dgm:cxn modelId="{8F98EBB8-4615-4648-A787-B35ACBADF3D5}" type="presParOf" srcId="{8A8FDA6F-1C1F-F247-98F6-4980E7FFCF79}" destId="{8FB0070F-0FB7-EE49-8ECF-0BD39204A6C9}" srcOrd="12" destOrd="0" presId="urn:microsoft.com/office/officeart/2008/layout/LinedList"/>
    <dgm:cxn modelId="{CC2BF1F0-6F08-1D42-A282-E7F0991000B7}" type="presParOf" srcId="{8A8FDA6F-1C1F-F247-98F6-4980E7FFCF79}" destId="{38BABB7B-8655-844E-A36F-1A87946E6D35}" srcOrd="13" destOrd="0" presId="urn:microsoft.com/office/officeart/2008/layout/LinedList"/>
    <dgm:cxn modelId="{067BF67B-B947-6348-ACF7-A62D882A178E}" type="presParOf" srcId="{38BABB7B-8655-844E-A36F-1A87946E6D35}" destId="{0E609866-6214-DF4C-8ACE-0AEE3FC28A75}" srcOrd="0" destOrd="0" presId="urn:microsoft.com/office/officeart/2008/layout/LinedList"/>
    <dgm:cxn modelId="{6F39544A-9C12-0B4F-B90E-1F2940422DBC}" type="presParOf" srcId="{38BABB7B-8655-844E-A36F-1A87946E6D35}" destId="{7EAFB1D3-D8EE-8346-A5AC-053F695BD1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F75D4C-B085-425E-AE35-49330140019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A5A7A6A0-520D-4338-9AC4-BEEC29DC846B}">
      <dgm:prSet custT="1"/>
      <dgm:spPr/>
      <dgm:t>
        <a:bodyPr/>
        <a:lstStyle/>
        <a:p>
          <a:r>
            <a:rPr lang="en-US" sz="1800" b="0" dirty="0">
              <a:latin typeface="Arial"/>
              <a:cs typeface="Arial"/>
            </a:rPr>
            <a:t>Brexit makes imported flowers more expensive and may cause delays.</a:t>
          </a:r>
        </a:p>
      </dgm:t>
    </dgm:pt>
    <dgm:pt modelId="{7E78F7E8-763E-46AB-B5B4-D772A2C3EBDB}" type="parTrans" cxnId="{82A45F01-0B0D-454C-8395-E123740A12C7}">
      <dgm:prSet/>
      <dgm:spPr/>
      <dgm:t>
        <a:bodyPr/>
        <a:lstStyle/>
        <a:p>
          <a:endParaRPr lang="en-US"/>
        </a:p>
      </dgm:t>
    </dgm:pt>
    <dgm:pt modelId="{120FB556-98E2-4C06-A3EC-319A864B7EB7}" type="sibTrans" cxnId="{82A45F01-0B0D-454C-8395-E123740A12C7}">
      <dgm:prSet/>
      <dgm:spPr/>
      <dgm:t>
        <a:bodyPr/>
        <a:lstStyle/>
        <a:p>
          <a:endParaRPr lang="en-US"/>
        </a:p>
      </dgm:t>
    </dgm:pt>
    <dgm:pt modelId="{780934E7-F29F-4A7F-879E-A97DD6EDD9B6}">
      <dgm:prSet custT="1"/>
      <dgm:spPr/>
      <dgm:t>
        <a:bodyPr/>
        <a:lstStyle/>
        <a:p>
          <a:pPr>
            <a:defRPr b="1"/>
          </a:pPr>
          <a:r>
            <a:rPr lang="en-US" sz="2800" b="1" dirty="0">
              <a:latin typeface="Arial"/>
              <a:cs typeface="Arial"/>
            </a:rPr>
            <a:t>Economic:</a:t>
          </a:r>
        </a:p>
      </dgm:t>
    </dgm:pt>
    <dgm:pt modelId="{A23EC16B-D08D-4D80-8A43-1E96575456EB}" type="parTrans" cxnId="{950C9047-A186-405B-8D2B-4BC95E6AB16B}">
      <dgm:prSet/>
      <dgm:spPr/>
      <dgm:t>
        <a:bodyPr/>
        <a:lstStyle/>
        <a:p>
          <a:endParaRPr lang="en-US"/>
        </a:p>
      </dgm:t>
    </dgm:pt>
    <dgm:pt modelId="{476DD46C-5135-4E75-A76F-77337F19391B}" type="sibTrans" cxnId="{950C9047-A186-405B-8D2B-4BC95E6AB16B}">
      <dgm:prSet/>
      <dgm:spPr/>
      <dgm:t>
        <a:bodyPr/>
        <a:lstStyle/>
        <a:p>
          <a:endParaRPr lang="en-US"/>
        </a:p>
      </dgm:t>
    </dgm:pt>
    <dgm:pt modelId="{02F4A6C6-3524-467B-9BC8-56DAE3F35027}">
      <dgm:prSet custT="1"/>
      <dgm:spPr/>
      <dgm:t>
        <a:bodyPr/>
        <a:lstStyle/>
        <a:p>
          <a:pPr>
            <a:buFont typeface="Arial" panose="020B0604020202020204" pitchFamily="34" charset="0"/>
            <a:buChar char="•"/>
          </a:pPr>
          <a:r>
            <a:rPr lang="en-US" sz="1800" b="0" dirty="0">
              <a:latin typeface="Arial"/>
              <a:cs typeface="Arial"/>
            </a:rPr>
            <a:t>Rising costs reduce profit margins.</a:t>
          </a:r>
        </a:p>
      </dgm:t>
    </dgm:pt>
    <dgm:pt modelId="{E787D399-A082-47C0-AFF5-253DBE7A1F60}" type="parTrans" cxnId="{A0BC62F1-9973-4AA4-BB49-B4BAB0F04231}">
      <dgm:prSet/>
      <dgm:spPr/>
      <dgm:t>
        <a:bodyPr/>
        <a:lstStyle/>
        <a:p>
          <a:endParaRPr lang="en-US"/>
        </a:p>
      </dgm:t>
    </dgm:pt>
    <dgm:pt modelId="{719E5C6F-E999-4357-B86C-9928313113B7}" type="sibTrans" cxnId="{A0BC62F1-9973-4AA4-BB49-B4BAB0F04231}">
      <dgm:prSet/>
      <dgm:spPr/>
      <dgm:t>
        <a:bodyPr/>
        <a:lstStyle/>
        <a:p>
          <a:endParaRPr lang="en-US"/>
        </a:p>
      </dgm:t>
    </dgm:pt>
    <dgm:pt modelId="{07530E42-626F-4CF8-ABA7-CA2FE170526F}">
      <dgm:prSet custT="1"/>
      <dgm:spPr/>
      <dgm:t>
        <a:bodyPr/>
        <a:lstStyle/>
        <a:p>
          <a:pPr>
            <a:defRPr b="1"/>
          </a:pPr>
          <a:r>
            <a:rPr lang="en-US" sz="2800" b="1" dirty="0">
              <a:latin typeface="Arial"/>
              <a:cs typeface="Arial"/>
            </a:rPr>
            <a:t>Social:</a:t>
          </a:r>
        </a:p>
      </dgm:t>
    </dgm:pt>
    <dgm:pt modelId="{33144DB6-A606-4210-9DDF-73EE36EDB726}" type="parTrans" cxnId="{86306B28-EDCA-453E-909B-9D717C39B6C1}">
      <dgm:prSet/>
      <dgm:spPr/>
      <dgm:t>
        <a:bodyPr/>
        <a:lstStyle/>
        <a:p>
          <a:endParaRPr lang="en-US"/>
        </a:p>
      </dgm:t>
    </dgm:pt>
    <dgm:pt modelId="{560A0668-B7D0-44EA-9FC0-31F88919ECF7}" type="sibTrans" cxnId="{86306B28-EDCA-453E-909B-9D717C39B6C1}">
      <dgm:prSet/>
      <dgm:spPr/>
      <dgm:t>
        <a:bodyPr/>
        <a:lstStyle/>
        <a:p>
          <a:endParaRPr lang="en-US"/>
        </a:p>
      </dgm:t>
    </dgm:pt>
    <dgm:pt modelId="{989B06ED-7285-4773-B5C2-8EEF5A977DB1}">
      <dgm:prSet custT="1"/>
      <dgm:spPr/>
      <dgm:t>
        <a:bodyPr/>
        <a:lstStyle/>
        <a:p>
          <a:r>
            <a:rPr lang="en-US" sz="1800" b="0" dirty="0">
              <a:latin typeface="Arial"/>
              <a:cs typeface="Arial"/>
            </a:rPr>
            <a:t>People want sustainable, eco-friendly products → helps Green Haven.</a:t>
          </a:r>
        </a:p>
      </dgm:t>
    </dgm:pt>
    <dgm:pt modelId="{EB2F5C32-A7D3-4DBB-9FD0-ACD15E03F78B}" type="parTrans" cxnId="{11137B59-282C-4E9F-B6E4-90EFE182C3C6}">
      <dgm:prSet/>
      <dgm:spPr/>
      <dgm:t>
        <a:bodyPr/>
        <a:lstStyle/>
        <a:p>
          <a:endParaRPr lang="en-US"/>
        </a:p>
      </dgm:t>
    </dgm:pt>
    <dgm:pt modelId="{547160C1-E55D-40E8-94B5-503ED7D1E80E}" type="sibTrans" cxnId="{11137B59-282C-4E9F-B6E4-90EFE182C3C6}">
      <dgm:prSet/>
      <dgm:spPr/>
      <dgm:t>
        <a:bodyPr/>
        <a:lstStyle/>
        <a:p>
          <a:endParaRPr lang="en-US"/>
        </a:p>
      </dgm:t>
    </dgm:pt>
    <dgm:pt modelId="{0EFD19D0-45EC-2649-8E8E-BE6F5292CC8C}">
      <dgm:prSet custT="1"/>
      <dgm:spPr/>
      <dgm:t>
        <a:bodyPr/>
        <a:lstStyle/>
        <a:p>
          <a:r>
            <a:rPr lang="en-US" sz="1800" b="0" dirty="0">
              <a:latin typeface="Arial"/>
              <a:cs typeface="Arial"/>
            </a:rPr>
            <a:t>Local council rules may affect small business support.</a:t>
          </a:r>
        </a:p>
      </dgm:t>
    </dgm:pt>
    <dgm:pt modelId="{6FEB2BF8-5A61-2F48-AAC2-EEE25F002F0C}" type="parTrans" cxnId="{C4D973BB-EF30-C240-AA5E-734626C140B0}">
      <dgm:prSet/>
      <dgm:spPr/>
      <dgm:t>
        <a:bodyPr/>
        <a:lstStyle/>
        <a:p>
          <a:endParaRPr lang="en-GB"/>
        </a:p>
      </dgm:t>
    </dgm:pt>
    <dgm:pt modelId="{A9A554BA-34AA-AD41-AAAB-47EB7F88A85F}" type="sibTrans" cxnId="{C4D973BB-EF30-C240-AA5E-734626C140B0}">
      <dgm:prSet/>
      <dgm:spPr/>
      <dgm:t>
        <a:bodyPr/>
        <a:lstStyle/>
        <a:p>
          <a:endParaRPr lang="en-GB"/>
        </a:p>
      </dgm:t>
    </dgm:pt>
    <dgm:pt modelId="{3AEFDF61-BCD6-044F-B1AE-5765F35E032F}">
      <dgm:prSet custT="1"/>
      <dgm:spPr/>
      <dgm:t>
        <a:bodyPr/>
        <a:lstStyle/>
        <a:p>
          <a:endParaRPr lang="en-US" sz="1800" b="0" dirty="0">
            <a:latin typeface="Arial"/>
            <a:cs typeface="Arial"/>
          </a:endParaRPr>
        </a:p>
      </dgm:t>
    </dgm:pt>
    <dgm:pt modelId="{96B16AFC-4A5A-8D44-9345-99588D5AFF81}" type="parTrans" cxnId="{16FF1E64-1CE0-4B48-B440-FF80FB5F0D15}">
      <dgm:prSet/>
      <dgm:spPr/>
      <dgm:t>
        <a:bodyPr/>
        <a:lstStyle/>
        <a:p>
          <a:endParaRPr lang="en-GB"/>
        </a:p>
      </dgm:t>
    </dgm:pt>
    <dgm:pt modelId="{5163ECA1-24FC-3843-8B21-8710EE4E3EF0}" type="sibTrans" cxnId="{16FF1E64-1CE0-4B48-B440-FF80FB5F0D15}">
      <dgm:prSet/>
      <dgm:spPr/>
      <dgm:t>
        <a:bodyPr/>
        <a:lstStyle/>
        <a:p>
          <a:endParaRPr lang="en-GB"/>
        </a:p>
      </dgm:t>
    </dgm:pt>
    <dgm:pt modelId="{D12746F6-FD8B-5041-9FB5-533CC2932C91}">
      <dgm:prSet custT="1"/>
      <dgm:spPr/>
      <dgm:t>
        <a:bodyPr/>
        <a:lstStyle/>
        <a:p>
          <a:pPr>
            <a:buFont typeface="Arial" panose="020B0604020202020204" pitchFamily="34" charset="0"/>
            <a:buChar char="•"/>
          </a:pPr>
          <a:r>
            <a:rPr lang="en-US" sz="1800" b="0" dirty="0">
              <a:latin typeface="Arial"/>
              <a:cs typeface="Arial"/>
            </a:rPr>
            <a:t>Customers may choose cheaper online alternatives.</a:t>
          </a:r>
        </a:p>
      </dgm:t>
    </dgm:pt>
    <dgm:pt modelId="{B5C4CCA0-4A32-4945-ADA6-81505EB0D892}" type="parTrans" cxnId="{6E4BA430-EFAD-B14E-81AD-1F91C743FB1C}">
      <dgm:prSet/>
      <dgm:spPr/>
      <dgm:t>
        <a:bodyPr/>
        <a:lstStyle/>
        <a:p>
          <a:endParaRPr lang="en-GB"/>
        </a:p>
      </dgm:t>
    </dgm:pt>
    <dgm:pt modelId="{1831A081-4696-F24F-A85D-C8A255154C6E}" type="sibTrans" cxnId="{6E4BA430-EFAD-B14E-81AD-1F91C743FB1C}">
      <dgm:prSet/>
      <dgm:spPr/>
      <dgm:t>
        <a:bodyPr/>
        <a:lstStyle/>
        <a:p>
          <a:endParaRPr lang="en-GB"/>
        </a:p>
      </dgm:t>
    </dgm:pt>
    <dgm:pt modelId="{3071F36A-CF1A-5447-98DA-9AA674210F9E}">
      <dgm:prSet custT="1"/>
      <dgm:spPr/>
      <dgm:t>
        <a:bodyPr/>
        <a:lstStyle/>
        <a:p>
          <a:pPr>
            <a:buFont typeface="Arial" panose="020B0604020202020204" pitchFamily="34" charset="0"/>
            <a:buChar char="•"/>
          </a:pPr>
          <a:endParaRPr lang="en-US" sz="1800" b="0" dirty="0">
            <a:latin typeface="Arial"/>
            <a:cs typeface="Arial"/>
          </a:endParaRPr>
        </a:p>
      </dgm:t>
    </dgm:pt>
    <dgm:pt modelId="{5B38EC6A-8F72-4D40-A078-D0B1560F2F29}" type="parTrans" cxnId="{3C8A9307-1D28-5A4E-B209-587FE8B0A039}">
      <dgm:prSet/>
      <dgm:spPr/>
      <dgm:t>
        <a:bodyPr/>
        <a:lstStyle/>
        <a:p>
          <a:endParaRPr lang="en-GB"/>
        </a:p>
      </dgm:t>
    </dgm:pt>
    <dgm:pt modelId="{13CDC79A-EBB2-0341-983E-0C8AF0151C24}" type="sibTrans" cxnId="{3C8A9307-1D28-5A4E-B209-587FE8B0A039}">
      <dgm:prSet/>
      <dgm:spPr/>
      <dgm:t>
        <a:bodyPr/>
        <a:lstStyle/>
        <a:p>
          <a:endParaRPr lang="en-GB"/>
        </a:p>
      </dgm:t>
    </dgm:pt>
    <dgm:pt modelId="{1120C734-4BB8-8444-A7F3-0CA71D1CDA5C}">
      <dgm:prSet custT="1"/>
      <dgm:spPr/>
      <dgm:t>
        <a:bodyPr/>
        <a:lstStyle/>
        <a:p>
          <a:r>
            <a:rPr lang="en-US" sz="1800" b="0" dirty="0">
              <a:latin typeface="Arial"/>
              <a:cs typeface="Arial"/>
            </a:rPr>
            <a:t>Convenience and fast delivery make customers choose online. </a:t>
          </a:r>
        </a:p>
      </dgm:t>
    </dgm:pt>
    <dgm:pt modelId="{86D26ECA-2628-0946-8DAC-B685B2E42B4F}" type="parTrans" cxnId="{F8E7B0F3-AC4C-5A40-A911-D770445FF916}">
      <dgm:prSet/>
      <dgm:spPr/>
      <dgm:t>
        <a:bodyPr/>
        <a:lstStyle/>
        <a:p>
          <a:endParaRPr lang="en-GB"/>
        </a:p>
      </dgm:t>
    </dgm:pt>
    <dgm:pt modelId="{0012B865-E56D-6841-9C6A-C541BC4662CE}" type="sibTrans" cxnId="{F8E7B0F3-AC4C-5A40-A911-D770445FF916}">
      <dgm:prSet/>
      <dgm:spPr/>
      <dgm:t>
        <a:bodyPr/>
        <a:lstStyle/>
        <a:p>
          <a:endParaRPr lang="en-GB"/>
        </a:p>
      </dgm:t>
    </dgm:pt>
    <dgm:pt modelId="{69188F1D-B204-2A48-A7B8-2E5957541F7A}">
      <dgm:prSet custT="1"/>
      <dgm:spPr/>
      <dgm:t>
        <a:bodyPr/>
        <a:lstStyle/>
        <a:p>
          <a:endParaRPr lang="en-US" sz="1800" b="0" dirty="0">
            <a:latin typeface="Arial"/>
            <a:cs typeface="Arial"/>
          </a:endParaRPr>
        </a:p>
      </dgm:t>
    </dgm:pt>
    <dgm:pt modelId="{3B717BFC-1118-F942-AD6B-411014E560CD}" type="parTrans" cxnId="{02A15369-01C7-6641-8368-6FA6ADA5B07B}">
      <dgm:prSet/>
      <dgm:spPr/>
      <dgm:t>
        <a:bodyPr/>
        <a:lstStyle/>
        <a:p>
          <a:endParaRPr lang="en-GB"/>
        </a:p>
      </dgm:t>
    </dgm:pt>
    <dgm:pt modelId="{5DF885CB-ED94-5548-B813-782F6114B13E}" type="sibTrans" cxnId="{02A15369-01C7-6641-8368-6FA6ADA5B07B}">
      <dgm:prSet/>
      <dgm:spPr/>
      <dgm:t>
        <a:bodyPr/>
        <a:lstStyle/>
        <a:p>
          <a:endParaRPr lang="en-GB"/>
        </a:p>
      </dgm:t>
    </dgm:pt>
    <dgm:pt modelId="{B18AFB18-9643-4451-B068-7DE3DA9505D6}">
      <dgm:prSet custT="1"/>
      <dgm:spPr/>
      <dgm:t>
        <a:bodyPr/>
        <a:lstStyle/>
        <a:p>
          <a:pPr>
            <a:defRPr b="1"/>
          </a:pPr>
          <a:r>
            <a:rPr lang="en-US" sz="2800" b="1" dirty="0">
              <a:solidFill>
                <a:schemeClr val="lt1"/>
              </a:solidFill>
              <a:latin typeface="Arial"/>
              <a:cs typeface="Arial"/>
            </a:rPr>
            <a:t>Political:</a:t>
          </a:r>
        </a:p>
      </dgm:t>
    </dgm:pt>
    <dgm:pt modelId="{D48A2EBB-FC81-46F9-9203-ACCBC56A2FB0}" type="sibTrans" cxnId="{FEE5CAAC-52CD-4B88-AC22-409A3AF33FEF}">
      <dgm:prSet/>
      <dgm:spPr/>
      <dgm:t>
        <a:bodyPr/>
        <a:lstStyle/>
        <a:p>
          <a:endParaRPr lang="en-US"/>
        </a:p>
      </dgm:t>
    </dgm:pt>
    <dgm:pt modelId="{CDFFDD5A-4568-4407-BEB3-8992AFB40C81}" type="parTrans" cxnId="{FEE5CAAC-52CD-4B88-AC22-409A3AF33FEF}">
      <dgm:prSet/>
      <dgm:spPr/>
      <dgm:t>
        <a:bodyPr/>
        <a:lstStyle/>
        <a:p>
          <a:endParaRPr lang="en-US"/>
        </a:p>
      </dgm:t>
    </dgm:pt>
    <dgm:pt modelId="{A74DAB88-86CE-9C48-96C7-E81E9CF4294F}" type="pres">
      <dgm:prSet presAssocID="{3AF75D4C-B085-425E-AE35-493301400194}" presName="Name0" presStyleCnt="0">
        <dgm:presLayoutVars>
          <dgm:dir/>
          <dgm:animLvl val="lvl"/>
          <dgm:resizeHandles val="exact"/>
        </dgm:presLayoutVars>
      </dgm:prSet>
      <dgm:spPr/>
    </dgm:pt>
    <dgm:pt modelId="{610C49D3-C884-0147-BFDC-DF5220F41D9F}" type="pres">
      <dgm:prSet presAssocID="{B18AFB18-9643-4451-B068-7DE3DA9505D6}" presName="composite" presStyleCnt="0"/>
      <dgm:spPr/>
    </dgm:pt>
    <dgm:pt modelId="{CF2D685D-0BC8-6A46-B103-53E68D1F358A}" type="pres">
      <dgm:prSet presAssocID="{B18AFB18-9643-4451-B068-7DE3DA9505D6}" presName="parTx" presStyleLbl="alignNode1" presStyleIdx="0" presStyleCnt="3">
        <dgm:presLayoutVars>
          <dgm:chMax val="0"/>
          <dgm:chPref val="0"/>
          <dgm:bulletEnabled val="1"/>
        </dgm:presLayoutVars>
      </dgm:prSet>
      <dgm:spPr/>
    </dgm:pt>
    <dgm:pt modelId="{69C7E164-27E8-C140-BE62-D2176DD19546}" type="pres">
      <dgm:prSet presAssocID="{B18AFB18-9643-4451-B068-7DE3DA9505D6}" presName="desTx" presStyleLbl="alignAccFollowNode1" presStyleIdx="0" presStyleCnt="3">
        <dgm:presLayoutVars>
          <dgm:bulletEnabled val="1"/>
        </dgm:presLayoutVars>
      </dgm:prSet>
      <dgm:spPr/>
    </dgm:pt>
    <dgm:pt modelId="{8064C5A8-6C68-5F4E-9AED-5A86A67DD7FA}" type="pres">
      <dgm:prSet presAssocID="{D48A2EBB-FC81-46F9-9203-ACCBC56A2FB0}" presName="space" presStyleCnt="0"/>
      <dgm:spPr/>
    </dgm:pt>
    <dgm:pt modelId="{9A4E413B-8122-2244-94E2-2CDD150EE583}" type="pres">
      <dgm:prSet presAssocID="{780934E7-F29F-4A7F-879E-A97DD6EDD9B6}" presName="composite" presStyleCnt="0"/>
      <dgm:spPr/>
    </dgm:pt>
    <dgm:pt modelId="{BC681533-6EB5-AE4E-9DD4-D9C7AB60D30D}" type="pres">
      <dgm:prSet presAssocID="{780934E7-F29F-4A7F-879E-A97DD6EDD9B6}" presName="parTx" presStyleLbl="alignNode1" presStyleIdx="1" presStyleCnt="3">
        <dgm:presLayoutVars>
          <dgm:chMax val="0"/>
          <dgm:chPref val="0"/>
          <dgm:bulletEnabled val="1"/>
        </dgm:presLayoutVars>
      </dgm:prSet>
      <dgm:spPr/>
    </dgm:pt>
    <dgm:pt modelId="{2C7B4C2B-0515-0045-80E5-84143AE45872}" type="pres">
      <dgm:prSet presAssocID="{780934E7-F29F-4A7F-879E-A97DD6EDD9B6}" presName="desTx" presStyleLbl="alignAccFollowNode1" presStyleIdx="1" presStyleCnt="3">
        <dgm:presLayoutVars>
          <dgm:bulletEnabled val="1"/>
        </dgm:presLayoutVars>
      </dgm:prSet>
      <dgm:spPr/>
    </dgm:pt>
    <dgm:pt modelId="{8F4A5321-BB4D-8F47-BCCF-428EA85F182F}" type="pres">
      <dgm:prSet presAssocID="{476DD46C-5135-4E75-A76F-77337F19391B}" presName="space" presStyleCnt="0"/>
      <dgm:spPr/>
    </dgm:pt>
    <dgm:pt modelId="{1B428BB8-B4D8-1F42-9C46-F31EDFBFD864}" type="pres">
      <dgm:prSet presAssocID="{07530E42-626F-4CF8-ABA7-CA2FE170526F}" presName="composite" presStyleCnt="0"/>
      <dgm:spPr/>
    </dgm:pt>
    <dgm:pt modelId="{21D5F870-C10A-894D-886D-90764B533597}" type="pres">
      <dgm:prSet presAssocID="{07530E42-626F-4CF8-ABA7-CA2FE170526F}" presName="parTx" presStyleLbl="alignNode1" presStyleIdx="2" presStyleCnt="3">
        <dgm:presLayoutVars>
          <dgm:chMax val="0"/>
          <dgm:chPref val="0"/>
          <dgm:bulletEnabled val="1"/>
        </dgm:presLayoutVars>
      </dgm:prSet>
      <dgm:spPr/>
    </dgm:pt>
    <dgm:pt modelId="{CFBCCDC1-E590-CB41-A8E7-1566D238D231}" type="pres">
      <dgm:prSet presAssocID="{07530E42-626F-4CF8-ABA7-CA2FE170526F}" presName="desTx" presStyleLbl="alignAccFollowNode1" presStyleIdx="2" presStyleCnt="3">
        <dgm:presLayoutVars>
          <dgm:bulletEnabled val="1"/>
        </dgm:presLayoutVars>
      </dgm:prSet>
      <dgm:spPr/>
    </dgm:pt>
  </dgm:ptLst>
  <dgm:cxnLst>
    <dgm:cxn modelId="{82A45F01-0B0D-454C-8395-E123740A12C7}" srcId="{B18AFB18-9643-4451-B068-7DE3DA9505D6}" destId="{A5A7A6A0-520D-4338-9AC4-BEEC29DC846B}" srcOrd="0" destOrd="0" parTransId="{7E78F7E8-763E-46AB-B5B4-D772A2C3EBDB}" sibTransId="{120FB556-98E2-4C06-A3EC-319A864B7EB7}"/>
    <dgm:cxn modelId="{3C8A9307-1D28-5A4E-B209-587FE8B0A039}" srcId="{780934E7-F29F-4A7F-879E-A97DD6EDD9B6}" destId="{3071F36A-CF1A-5447-98DA-9AA674210F9E}" srcOrd="1" destOrd="0" parTransId="{5B38EC6A-8F72-4D40-A078-D0B1560F2F29}" sibTransId="{13CDC79A-EBB2-0341-983E-0C8AF0151C24}"/>
    <dgm:cxn modelId="{C9927B1A-77FB-1D4F-82C0-F1CFEEFA0E77}" type="presOf" srcId="{780934E7-F29F-4A7F-879E-A97DD6EDD9B6}" destId="{BC681533-6EB5-AE4E-9DD4-D9C7AB60D30D}" srcOrd="0" destOrd="0" presId="urn:microsoft.com/office/officeart/2005/8/layout/hList1"/>
    <dgm:cxn modelId="{86306B28-EDCA-453E-909B-9D717C39B6C1}" srcId="{3AF75D4C-B085-425E-AE35-493301400194}" destId="{07530E42-626F-4CF8-ABA7-CA2FE170526F}" srcOrd="2" destOrd="0" parTransId="{33144DB6-A606-4210-9DDF-73EE36EDB726}" sibTransId="{560A0668-B7D0-44EA-9FC0-31F88919ECF7}"/>
    <dgm:cxn modelId="{6E4BA430-EFAD-B14E-81AD-1F91C743FB1C}" srcId="{780934E7-F29F-4A7F-879E-A97DD6EDD9B6}" destId="{D12746F6-FD8B-5041-9FB5-533CC2932C91}" srcOrd="2" destOrd="0" parTransId="{B5C4CCA0-4A32-4945-ADA6-81505EB0D892}" sibTransId="{1831A081-4696-F24F-A85D-C8A255154C6E}"/>
    <dgm:cxn modelId="{C889E746-4D8C-F545-BC7C-836CF272BBDF}" type="presOf" srcId="{1120C734-4BB8-8444-A7F3-0CA71D1CDA5C}" destId="{CFBCCDC1-E590-CB41-A8E7-1566D238D231}" srcOrd="0" destOrd="2" presId="urn:microsoft.com/office/officeart/2005/8/layout/hList1"/>
    <dgm:cxn modelId="{950C9047-A186-405B-8D2B-4BC95E6AB16B}" srcId="{3AF75D4C-B085-425E-AE35-493301400194}" destId="{780934E7-F29F-4A7F-879E-A97DD6EDD9B6}" srcOrd="1" destOrd="0" parTransId="{A23EC16B-D08D-4D80-8A43-1E96575456EB}" sibTransId="{476DD46C-5135-4E75-A76F-77337F19391B}"/>
    <dgm:cxn modelId="{11137B59-282C-4E9F-B6E4-90EFE182C3C6}" srcId="{07530E42-626F-4CF8-ABA7-CA2FE170526F}" destId="{989B06ED-7285-4773-B5C2-8EEF5A977DB1}" srcOrd="0" destOrd="0" parTransId="{EB2F5C32-A7D3-4DBB-9FD0-ACD15E03F78B}" sibTransId="{547160C1-E55D-40E8-94B5-503ED7D1E80E}"/>
    <dgm:cxn modelId="{16FF1E64-1CE0-4B48-B440-FF80FB5F0D15}" srcId="{B18AFB18-9643-4451-B068-7DE3DA9505D6}" destId="{3AEFDF61-BCD6-044F-B1AE-5765F35E032F}" srcOrd="1" destOrd="0" parTransId="{96B16AFC-4A5A-8D44-9345-99588D5AFF81}" sibTransId="{5163ECA1-24FC-3843-8B21-8710EE4E3EF0}"/>
    <dgm:cxn modelId="{02A15369-01C7-6641-8368-6FA6ADA5B07B}" srcId="{07530E42-626F-4CF8-ABA7-CA2FE170526F}" destId="{69188F1D-B204-2A48-A7B8-2E5957541F7A}" srcOrd="1" destOrd="0" parTransId="{3B717BFC-1118-F942-AD6B-411014E560CD}" sibTransId="{5DF885CB-ED94-5548-B813-782F6114B13E}"/>
    <dgm:cxn modelId="{E1DAE376-ABC4-514F-A2B1-F534D693E689}" type="presOf" srcId="{D12746F6-FD8B-5041-9FB5-533CC2932C91}" destId="{2C7B4C2B-0515-0045-80E5-84143AE45872}" srcOrd="0" destOrd="2" presId="urn:microsoft.com/office/officeart/2005/8/layout/hList1"/>
    <dgm:cxn modelId="{C81D1894-2870-C049-ABB3-EF597B50E0CA}" type="presOf" srcId="{A5A7A6A0-520D-4338-9AC4-BEEC29DC846B}" destId="{69C7E164-27E8-C140-BE62-D2176DD19546}" srcOrd="0" destOrd="0" presId="urn:microsoft.com/office/officeart/2005/8/layout/hList1"/>
    <dgm:cxn modelId="{A762FE9A-551E-6740-BA32-8B2F55785721}" type="presOf" srcId="{69188F1D-B204-2A48-A7B8-2E5957541F7A}" destId="{CFBCCDC1-E590-CB41-A8E7-1566D238D231}" srcOrd="0" destOrd="1" presId="urn:microsoft.com/office/officeart/2005/8/layout/hList1"/>
    <dgm:cxn modelId="{7C612D9B-069E-7740-80BF-843C8DC0558F}" type="presOf" srcId="{02F4A6C6-3524-467B-9BC8-56DAE3F35027}" destId="{2C7B4C2B-0515-0045-80E5-84143AE45872}" srcOrd="0" destOrd="0" presId="urn:microsoft.com/office/officeart/2005/8/layout/hList1"/>
    <dgm:cxn modelId="{FEE5CAAC-52CD-4B88-AC22-409A3AF33FEF}" srcId="{3AF75D4C-B085-425E-AE35-493301400194}" destId="{B18AFB18-9643-4451-B068-7DE3DA9505D6}" srcOrd="0" destOrd="0" parTransId="{CDFFDD5A-4568-4407-BEB3-8992AFB40C81}" sibTransId="{D48A2EBB-FC81-46F9-9203-ACCBC56A2FB0}"/>
    <dgm:cxn modelId="{97DCC0B3-82C8-F64C-9645-65C79C817C13}" type="presOf" srcId="{0EFD19D0-45EC-2649-8E8E-BE6F5292CC8C}" destId="{69C7E164-27E8-C140-BE62-D2176DD19546}" srcOrd="0" destOrd="2" presId="urn:microsoft.com/office/officeart/2005/8/layout/hList1"/>
    <dgm:cxn modelId="{C4D973BB-EF30-C240-AA5E-734626C140B0}" srcId="{B18AFB18-9643-4451-B068-7DE3DA9505D6}" destId="{0EFD19D0-45EC-2649-8E8E-BE6F5292CC8C}" srcOrd="2" destOrd="0" parTransId="{6FEB2BF8-5A61-2F48-AAC2-EEE25F002F0C}" sibTransId="{A9A554BA-34AA-AD41-AAAB-47EB7F88A85F}"/>
    <dgm:cxn modelId="{C46AF4BD-AB70-6641-A360-7C5C031DE2D4}" type="presOf" srcId="{989B06ED-7285-4773-B5C2-8EEF5A977DB1}" destId="{CFBCCDC1-E590-CB41-A8E7-1566D238D231}" srcOrd="0" destOrd="0" presId="urn:microsoft.com/office/officeart/2005/8/layout/hList1"/>
    <dgm:cxn modelId="{E8CEF0E3-8EA2-7E43-A65E-F40A9260E3F3}" type="presOf" srcId="{B18AFB18-9643-4451-B068-7DE3DA9505D6}" destId="{CF2D685D-0BC8-6A46-B103-53E68D1F358A}" srcOrd="0" destOrd="0" presId="urn:microsoft.com/office/officeart/2005/8/layout/hList1"/>
    <dgm:cxn modelId="{C13DDFE6-E80D-1C46-B8D1-7385EA19B28B}" type="presOf" srcId="{07530E42-626F-4CF8-ABA7-CA2FE170526F}" destId="{21D5F870-C10A-894D-886D-90764B533597}" srcOrd="0" destOrd="0" presId="urn:microsoft.com/office/officeart/2005/8/layout/hList1"/>
    <dgm:cxn modelId="{A0BC62F1-9973-4AA4-BB49-B4BAB0F04231}" srcId="{780934E7-F29F-4A7F-879E-A97DD6EDD9B6}" destId="{02F4A6C6-3524-467B-9BC8-56DAE3F35027}" srcOrd="0" destOrd="0" parTransId="{E787D399-A082-47C0-AFF5-253DBE7A1F60}" sibTransId="{719E5C6F-E999-4357-B86C-9928313113B7}"/>
    <dgm:cxn modelId="{F8E7B0F3-AC4C-5A40-A911-D770445FF916}" srcId="{07530E42-626F-4CF8-ABA7-CA2FE170526F}" destId="{1120C734-4BB8-8444-A7F3-0CA71D1CDA5C}" srcOrd="2" destOrd="0" parTransId="{86D26ECA-2628-0946-8DAC-B685B2E42B4F}" sibTransId="{0012B865-E56D-6841-9C6A-C541BC4662CE}"/>
    <dgm:cxn modelId="{C99D93F9-710E-3848-8495-7E0D80DC4A00}" type="presOf" srcId="{3AEFDF61-BCD6-044F-B1AE-5765F35E032F}" destId="{69C7E164-27E8-C140-BE62-D2176DD19546}" srcOrd="0" destOrd="1" presId="urn:microsoft.com/office/officeart/2005/8/layout/hList1"/>
    <dgm:cxn modelId="{DC5426FA-2EAB-F742-87D4-7E42272F11D9}" type="presOf" srcId="{3AF75D4C-B085-425E-AE35-493301400194}" destId="{A74DAB88-86CE-9C48-96C7-E81E9CF4294F}" srcOrd="0" destOrd="0" presId="urn:microsoft.com/office/officeart/2005/8/layout/hList1"/>
    <dgm:cxn modelId="{02A746FD-89FA-5147-9AD6-89B65218127C}" type="presOf" srcId="{3071F36A-CF1A-5447-98DA-9AA674210F9E}" destId="{2C7B4C2B-0515-0045-80E5-84143AE45872}" srcOrd="0" destOrd="1" presId="urn:microsoft.com/office/officeart/2005/8/layout/hList1"/>
    <dgm:cxn modelId="{2B02F563-0759-F247-8CBE-9137F5F3755C}" type="presParOf" srcId="{A74DAB88-86CE-9C48-96C7-E81E9CF4294F}" destId="{610C49D3-C884-0147-BFDC-DF5220F41D9F}" srcOrd="0" destOrd="0" presId="urn:microsoft.com/office/officeart/2005/8/layout/hList1"/>
    <dgm:cxn modelId="{1289A771-5D6F-B74D-99B4-53D9625BA736}" type="presParOf" srcId="{610C49D3-C884-0147-BFDC-DF5220F41D9F}" destId="{CF2D685D-0BC8-6A46-B103-53E68D1F358A}" srcOrd="0" destOrd="0" presId="urn:microsoft.com/office/officeart/2005/8/layout/hList1"/>
    <dgm:cxn modelId="{D79721CA-2371-EA4A-B01E-AD229CA4E20C}" type="presParOf" srcId="{610C49D3-C884-0147-BFDC-DF5220F41D9F}" destId="{69C7E164-27E8-C140-BE62-D2176DD19546}" srcOrd="1" destOrd="0" presId="urn:microsoft.com/office/officeart/2005/8/layout/hList1"/>
    <dgm:cxn modelId="{15005B6B-6790-7046-89E9-843967DDFACE}" type="presParOf" srcId="{A74DAB88-86CE-9C48-96C7-E81E9CF4294F}" destId="{8064C5A8-6C68-5F4E-9AED-5A86A67DD7FA}" srcOrd="1" destOrd="0" presId="urn:microsoft.com/office/officeart/2005/8/layout/hList1"/>
    <dgm:cxn modelId="{FAA632E0-4032-3548-9286-C29EB714AECE}" type="presParOf" srcId="{A74DAB88-86CE-9C48-96C7-E81E9CF4294F}" destId="{9A4E413B-8122-2244-94E2-2CDD150EE583}" srcOrd="2" destOrd="0" presId="urn:microsoft.com/office/officeart/2005/8/layout/hList1"/>
    <dgm:cxn modelId="{18AF274B-6F03-F643-9C7C-3AE8F395DF81}" type="presParOf" srcId="{9A4E413B-8122-2244-94E2-2CDD150EE583}" destId="{BC681533-6EB5-AE4E-9DD4-D9C7AB60D30D}" srcOrd="0" destOrd="0" presId="urn:microsoft.com/office/officeart/2005/8/layout/hList1"/>
    <dgm:cxn modelId="{7E388680-445B-7740-A1F3-7B592A0EBCD5}" type="presParOf" srcId="{9A4E413B-8122-2244-94E2-2CDD150EE583}" destId="{2C7B4C2B-0515-0045-80E5-84143AE45872}" srcOrd="1" destOrd="0" presId="urn:microsoft.com/office/officeart/2005/8/layout/hList1"/>
    <dgm:cxn modelId="{2CAB50CE-4E08-4E49-9098-CC3A8678FF7F}" type="presParOf" srcId="{A74DAB88-86CE-9C48-96C7-E81E9CF4294F}" destId="{8F4A5321-BB4D-8F47-BCCF-428EA85F182F}" srcOrd="3" destOrd="0" presId="urn:microsoft.com/office/officeart/2005/8/layout/hList1"/>
    <dgm:cxn modelId="{6553FB97-422B-8341-83C0-299A2F0D44BA}" type="presParOf" srcId="{A74DAB88-86CE-9C48-96C7-E81E9CF4294F}" destId="{1B428BB8-B4D8-1F42-9C46-F31EDFBFD864}" srcOrd="4" destOrd="0" presId="urn:microsoft.com/office/officeart/2005/8/layout/hList1"/>
    <dgm:cxn modelId="{5298AE51-CB35-5746-9066-89B88241CE50}" type="presParOf" srcId="{1B428BB8-B4D8-1F42-9C46-F31EDFBFD864}" destId="{21D5F870-C10A-894D-886D-90764B533597}" srcOrd="0" destOrd="0" presId="urn:microsoft.com/office/officeart/2005/8/layout/hList1"/>
    <dgm:cxn modelId="{7A2F7B5E-1DA1-8043-A761-720575D4E855}" type="presParOf" srcId="{1B428BB8-B4D8-1F42-9C46-F31EDFBFD864}" destId="{CFBCCDC1-E590-CB41-A8E7-1566D238D23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0D27A-2474-634B-B035-E8BC4D286397}">
      <dsp:nvSpPr>
        <dsp:cNvPr id="0" name=""/>
        <dsp:cNvSpPr/>
      </dsp:nvSpPr>
      <dsp:spPr>
        <a:xfrm>
          <a:off x="0" y="370290"/>
          <a:ext cx="6628804" cy="378000"/>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C8975FF-0FB8-BF48-A8F6-6956BF809B25}">
      <dsp:nvSpPr>
        <dsp:cNvPr id="0" name=""/>
        <dsp:cNvSpPr/>
      </dsp:nvSpPr>
      <dsp:spPr>
        <a:xfrm>
          <a:off x="331440" y="148890"/>
          <a:ext cx="4640162" cy="442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Introduction</a:t>
          </a:r>
        </a:p>
      </dsp:txBody>
      <dsp:txXfrm>
        <a:off x="353056" y="170506"/>
        <a:ext cx="4596930" cy="399568"/>
      </dsp:txXfrm>
    </dsp:sp>
    <dsp:sp modelId="{9973F183-E7F9-8040-9719-9126ED75796A}">
      <dsp:nvSpPr>
        <dsp:cNvPr id="0" name=""/>
        <dsp:cNvSpPr/>
      </dsp:nvSpPr>
      <dsp:spPr>
        <a:xfrm>
          <a:off x="0" y="1050690"/>
          <a:ext cx="6628804" cy="378000"/>
        </a:xfrm>
        <a:prstGeom prst="rect">
          <a:avLst/>
        </a:prstGeom>
        <a:solidFill>
          <a:schemeClr val="lt1">
            <a:alpha val="90000"/>
            <a:hueOff val="0"/>
            <a:satOff val="0"/>
            <a:lumOff val="0"/>
            <a:alphaOff val="0"/>
          </a:schemeClr>
        </a:solidFill>
        <a:ln w="12700" cap="rnd" cmpd="sng" algn="ctr">
          <a:solidFill>
            <a:schemeClr val="accent2">
              <a:hueOff val="-494048"/>
              <a:satOff val="2367"/>
              <a:lumOff val="2190"/>
              <a:alphaOff val="0"/>
            </a:schemeClr>
          </a:solidFill>
          <a:prstDash val="solid"/>
        </a:ln>
        <a:effectLst/>
      </dsp:spPr>
      <dsp:style>
        <a:lnRef idx="1">
          <a:scrgbClr r="0" g="0" b="0"/>
        </a:lnRef>
        <a:fillRef idx="1">
          <a:scrgbClr r="0" g="0" b="0"/>
        </a:fillRef>
        <a:effectRef idx="0">
          <a:scrgbClr r="0" g="0" b="0"/>
        </a:effectRef>
        <a:fontRef idx="minor"/>
      </dsp:style>
    </dsp:sp>
    <dsp:sp modelId="{93C92B5C-7313-1443-A598-50BB4C9A3BB1}">
      <dsp:nvSpPr>
        <dsp:cNvPr id="0" name=""/>
        <dsp:cNvSpPr/>
      </dsp:nvSpPr>
      <dsp:spPr>
        <a:xfrm>
          <a:off x="331440" y="829290"/>
          <a:ext cx="4640162" cy="442800"/>
        </a:xfrm>
        <a:prstGeom prst="roundRect">
          <a:avLst/>
        </a:prstGeom>
        <a:gradFill rotWithShape="0">
          <a:gsLst>
            <a:gs pos="0">
              <a:schemeClr val="accent2">
                <a:hueOff val="-494048"/>
                <a:satOff val="2367"/>
                <a:lumOff val="2190"/>
                <a:alphaOff val="0"/>
                <a:tint val="96000"/>
                <a:lumMod val="100000"/>
              </a:schemeClr>
            </a:gs>
            <a:gs pos="78000">
              <a:schemeClr val="accent2">
                <a:hueOff val="-494048"/>
                <a:satOff val="2367"/>
                <a:lumOff val="21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Company Background</a:t>
          </a:r>
        </a:p>
      </dsp:txBody>
      <dsp:txXfrm>
        <a:off x="353056" y="850906"/>
        <a:ext cx="4596930" cy="399568"/>
      </dsp:txXfrm>
    </dsp:sp>
    <dsp:sp modelId="{5BD10AFD-44A9-D446-9EDA-ADDE8FD4A1E8}">
      <dsp:nvSpPr>
        <dsp:cNvPr id="0" name=""/>
        <dsp:cNvSpPr/>
      </dsp:nvSpPr>
      <dsp:spPr>
        <a:xfrm>
          <a:off x="0" y="1731090"/>
          <a:ext cx="6628804" cy="378000"/>
        </a:xfrm>
        <a:prstGeom prst="rect">
          <a:avLst/>
        </a:prstGeom>
        <a:solidFill>
          <a:schemeClr val="lt1">
            <a:alpha val="90000"/>
            <a:hueOff val="0"/>
            <a:satOff val="0"/>
            <a:lumOff val="0"/>
            <a:alphaOff val="0"/>
          </a:schemeClr>
        </a:solidFill>
        <a:ln w="12700" cap="rnd" cmpd="sng" algn="ctr">
          <a:solidFill>
            <a:schemeClr val="accent2">
              <a:hueOff val="-988095"/>
              <a:satOff val="4733"/>
              <a:lumOff val="4379"/>
              <a:alphaOff val="0"/>
            </a:schemeClr>
          </a:solidFill>
          <a:prstDash val="solid"/>
        </a:ln>
        <a:effectLst/>
      </dsp:spPr>
      <dsp:style>
        <a:lnRef idx="1">
          <a:scrgbClr r="0" g="0" b="0"/>
        </a:lnRef>
        <a:fillRef idx="1">
          <a:scrgbClr r="0" g="0" b="0"/>
        </a:fillRef>
        <a:effectRef idx="0">
          <a:scrgbClr r="0" g="0" b="0"/>
        </a:effectRef>
        <a:fontRef idx="minor"/>
      </dsp:style>
    </dsp:sp>
    <dsp:sp modelId="{54548A14-9F71-E144-8ED0-2C6FDB8B3611}">
      <dsp:nvSpPr>
        <dsp:cNvPr id="0" name=""/>
        <dsp:cNvSpPr/>
      </dsp:nvSpPr>
      <dsp:spPr>
        <a:xfrm>
          <a:off x="331440" y="1509690"/>
          <a:ext cx="4640162" cy="44280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Problem: Nature and Scope</a:t>
          </a:r>
        </a:p>
      </dsp:txBody>
      <dsp:txXfrm>
        <a:off x="353056" y="1531306"/>
        <a:ext cx="4596930" cy="399568"/>
      </dsp:txXfrm>
    </dsp:sp>
    <dsp:sp modelId="{92268A76-24CA-C646-BD78-5F71220C4F56}">
      <dsp:nvSpPr>
        <dsp:cNvPr id="0" name=""/>
        <dsp:cNvSpPr/>
      </dsp:nvSpPr>
      <dsp:spPr>
        <a:xfrm>
          <a:off x="0" y="2411490"/>
          <a:ext cx="6628804" cy="378000"/>
        </a:xfrm>
        <a:prstGeom prst="rect">
          <a:avLst/>
        </a:prstGeom>
        <a:solidFill>
          <a:schemeClr val="lt1">
            <a:alpha val="90000"/>
            <a:hueOff val="0"/>
            <a:satOff val="0"/>
            <a:lumOff val="0"/>
            <a:alphaOff val="0"/>
          </a:schemeClr>
        </a:solidFill>
        <a:ln w="12700" cap="rnd" cmpd="sng" algn="ctr">
          <a:solidFill>
            <a:schemeClr val="accent2">
              <a:hueOff val="-1482143"/>
              <a:satOff val="7100"/>
              <a:lumOff val="6569"/>
              <a:alphaOff val="0"/>
            </a:schemeClr>
          </a:solidFill>
          <a:prstDash val="solid"/>
        </a:ln>
        <a:effectLst/>
      </dsp:spPr>
      <dsp:style>
        <a:lnRef idx="1">
          <a:scrgbClr r="0" g="0" b="0"/>
        </a:lnRef>
        <a:fillRef idx="1">
          <a:scrgbClr r="0" g="0" b="0"/>
        </a:fillRef>
        <a:effectRef idx="0">
          <a:scrgbClr r="0" g="0" b="0"/>
        </a:effectRef>
        <a:fontRef idx="minor"/>
      </dsp:style>
    </dsp:sp>
    <dsp:sp modelId="{3C9043F1-24B2-5049-A484-4DC9591851E2}">
      <dsp:nvSpPr>
        <dsp:cNvPr id="0" name=""/>
        <dsp:cNvSpPr/>
      </dsp:nvSpPr>
      <dsp:spPr>
        <a:xfrm>
          <a:off x="331440" y="2190090"/>
          <a:ext cx="4640162" cy="4428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PESTLE ANALYSIS: Green Have Florists</a:t>
          </a:r>
        </a:p>
      </dsp:txBody>
      <dsp:txXfrm>
        <a:off x="353056" y="2211706"/>
        <a:ext cx="4596930" cy="399568"/>
      </dsp:txXfrm>
    </dsp:sp>
    <dsp:sp modelId="{D074EFFC-57A5-244E-AC82-80B762A00A58}">
      <dsp:nvSpPr>
        <dsp:cNvPr id="0" name=""/>
        <dsp:cNvSpPr/>
      </dsp:nvSpPr>
      <dsp:spPr>
        <a:xfrm>
          <a:off x="0" y="3091890"/>
          <a:ext cx="6628804" cy="378000"/>
        </a:xfrm>
        <a:prstGeom prst="rect">
          <a:avLst/>
        </a:prstGeom>
        <a:solidFill>
          <a:schemeClr val="lt1">
            <a:alpha val="90000"/>
            <a:hueOff val="0"/>
            <a:satOff val="0"/>
            <a:lumOff val="0"/>
            <a:alphaOff val="0"/>
          </a:schemeClr>
        </a:solidFill>
        <a:ln w="12700" cap="rnd" cmpd="sng" algn="ctr">
          <a:solidFill>
            <a:schemeClr val="accent2">
              <a:hueOff val="-1976191"/>
              <a:satOff val="9467"/>
              <a:lumOff val="8758"/>
              <a:alphaOff val="0"/>
            </a:schemeClr>
          </a:solidFill>
          <a:prstDash val="solid"/>
        </a:ln>
        <a:effectLst/>
      </dsp:spPr>
      <dsp:style>
        <a:lnRef idx="1">
          <a:scrgbClr r="0" g="0" b="0"/>
        </a:lnRef>
        <a:fillRef idx="1">
          <a:scrgbClr r="0" g="0" b="0"/>
        </a:fillRef>
        <a:effectRef idx="0">
          <a:scrgbClr r="0" g="0" b="0"/>
        </a:effectRef>
        <a:fontRef idx="minor"/>
      </dsp:style>
    </dsp:sp>
    <dsp:sp modelId="{1DBCCD7C-3512-2940-8124-C90660E043FF}">
      <dsp:nvSpPr>
        <dsp:cNvPr id="0" name=""/>
        <dsp:cNvSpPr/>
      </dsp:nvSpPr>
      <dsp:spPr>
        <a:xfrm>
          <a:off x="331440" y="2870490"/>
          <a:ext cx="4640162" cy="44280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Cause and Effect Analysis: Fishbone Diagram</a:t>
          </a:r>
        </a:p>
      </dsp:txBody>
      <dsp:txXfrm>
        <a:off x="353056" y="2892106"/>
        <a:ext cx="4596930" cy="399568"/>
      </dsp:txXfrm>
    </dsp:sp>
    <dsp:sp modelId="{5DB19436-004A-9A46-AE49-DDD833415FDE}">
      <dsp:nvSpPr>
        <dsp:cNvPr id="0" name=""/>
        <dsp:cNvSpPr/>
      </dsp:nvSpPr>
      <dsp:spPr>
        <a:xfrm>
          <a:off x="0" y="3772290"/>
          <a:ext cx="6628804" cy="378000"/>
        </a:xfrm>
        <a:prstGeom prst="rect">
          <a:avLst/>
        </a:prstGeom>
        <a:solidFill>
          <a:schemeClr val="lt1">
            <a:alpha val="90000"/>
            <a:hueOff val="0"/>
            <a:satOff val="0"/>
            <a:lumOff val="0"/>
            <a:alphaOff val="0"/>
          </a:schemeClr>
        </a:solidFill>
        <a:ln w="12700" cap="rnd" cmpd="sng" algn="ctr">
          <a:solidFill>
            <a:schemeClr val="accent2">
              <a:hueOff val="-2470238"/>
              <a:satOff val="11833"/>
              <a:lumOff val="10948"/>
              <a:alphaOff val="0"/>
            </a:schemeClr>
          </a:solidFill>
          <a:prstDash val="solid"/>
        </a:ln>
        <a:effectLst/>
      </dsp:spPr>
      <dsp:style>
        <a:lnRef idx="1">
          <a:scrgbClr r="0" g="0" b="0"/>
        </a:lnRef>
        <a:fillRef idx="1">
          <a:scrgbClr r="0" g="0" b="0"/>
        </a:fillRef>
        <a:effectRef idx="0">
          <a:scrgbClr r="0" g="0" b="0"/>
        </a:effectRef>
        <a:fontRef idx="minor"/>
      </dsp:style>
    </dsp:sp>
    <dsp:sp modelId="{1D190856-9F1E-DC44-8A1A-E7917C616A3D}">
      <dsp:nvSpPr>
        <dsp:cNvPr id="0" name=""/>
        <dsp:cNvSpPr/>
      </dsp:nvSpPr>
      <dsp:spPr>
        <a:xfrm>
          <a:off x="331440" y="3550890"/>
          <a:ext cx="4640162" cy="442800"/>
        </a:xfrm>
        <a:prstGeom prst="roundRect">
          <a:avLst/>
        </a:prstGeom>
        <a:gradFill rotWithShape="0">
          <a:gsLst>
            <a:gs pos="0">
              <a:schemeClr val="accent2">
                <a:hueOff val="-2470238"/>
                <a:satOff val="11833"/>
                <a:lumOff val="10948"/>
                <a:alphaOff val="0"/>
                <a:tint val="96000"/>
                <a:lumMod val="100000"/>
              </a:schemeClr>
            </a:gs>
            <a:gs pos="78000">
              <a:schemeClr val="accent2">
                <a:hueOff val="-2470238"/>
                <a:satOff val="11833"/>
                <a:lumOff val="1094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Conclusion</a:t>
          </a:r>
        </a:p>
      </dsp:txBody>
      <dsp:txXfrm>
        <a:off x="353056" y="3572506"/>
        <a:ext cx="4596930" cy="399568"/>
      </dsp:txXfrm>
    </dsp:sp>
    <dsp:sp modelId="{AD7F7EC9-8DF1-8049-8792-6D847ECE6354}">
      <dsp:nvSpPr>
        <dsp:cNvPr id="0" name=""/>
        <dsp:cNvSpPr/>
      </dsp:nvSpPr>
      <dsp:spPr>
        <a:xfrm>
          <a:off x="0" y="4452690"/>
          <a:ext cx="6628804" cy="378000"/>
        </a:xfrm>
        <a:prstGeom prst="rect">
          <a:avLst/>
        </a:prstGeom>
        <a:solidFill>
          <a:schemeClr val="lt1">
            <a:alpha val="90000"/>
            <a:hueOff val="0"/>
            <a:satOff val="0"/>
            <a:lumOff val="0"/>
            <a:alphaOff val="0"/>
          </a:schemeClr>
        </a:solidFill>
        <a:ln w="12700" cap="rnd" cmpd="sng" algn="ctr">
          <a:solidFill>
            <a:schemeClr val="accent2">
              <a:hueOff val="-2964286"/>
              <a:satOff val="14200"/>
              <a:lumOff val="13137"/>
              <a:alphaOff val="0"/>
            </a:schemeClr>
          </a:solidFill>
          <a:prstDash val="solid"/>
        </a:ln>
        <a:effectLst/>
      </dsp:spPr>
      <dsp:style>
        <a:lnRef idx="1">
          <a:scrgbClr r="0" g="0" b="0"/>
        </a:lnRef>
        <a:fillRef idx="1">
          <a:scrgbClr r="0" g="0" b="0"/>
        </a:fillRef>
        <a:effectRef idx="0">
          <a:scrgbClr r="0" g="0" b="0"/>
        </a:effectRef>
        <a:fontRef idx="minor"/>
      </dsp:style>
    </dsp:sp>
    <dsp:sp modelId="{BAD8B33D-771E-9742-B543-24628C67B833}">
      <dsp:nvSpPr>
        <dsp:cNvPr id="0" name=""/>
        <dsp:cNvSpPr/>
      </dsp:nvSpPr>
      <dsp:spPr>
        <a:xfrm>
          <a:off x="331440" y="4231290"/>
          <a:ext cx="4640162" cy="442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References</a:t>
          </a:r>
        </a:p>
      </dsp:txBody>
      <dsp:txXfrm>
        <a:off x="353056" y="4252906"/>
        <a:ext cx="4596930"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0674F-23CD-4D6B-8E66-8BF8E6897AB9}">
      <dsp:nvSpPr>
        <dsp:cNvPr id="0" name=""/>
        <dsp:cNvSpPr/>
      </dsp:nvSpPr>
      <dsp:spPr>
        <a:xfrm>
          <a:off x="0" y="3032"/>
          <a:ext cx="8596312" cy="645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7FCC3-77EB-4762-A723-1BB72DBC8437}">
      <dsp:nvSpPr>
        <dsp:cNvPr id="0" name=""/>
        <dsp:cNvSpPr/>
      </dsp:nvSpPr>
      <dsp:spPr>
        <a:xfrm>
          <a:off x="195383" y="148358"/>
          <a:ext cx="355242" cy="355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9526EC-F140-47C3-96A1-5083F11503AB}">
      <dsp:nvSpPr>
        <dsp:cNvPr id="0" name=""/>
        <dsp:cNvSpPr/>
      </dsp:nvSpPr>
      <dsp:spPr>
        <a:xfrm>
          <a:off x="746009" y="3032"/>
          <a:ext cx="7850302" cy="64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7" tIns="68357" rIns="68357" bIns="68357"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a:cs typeface="Arial"/>
            </a:rPr>
            <a:t>Founded in 2016 by Liam and Priya Patel in Norwich, UK</a:t>
          </a:r>
        </a:p>
      </dsp:txBody>
      <dsp:txXfrm>
        <a:off x="746009" y="3032"/>
        <a:ext cx="7850302" cy="645895"/>
      </dsp:txXfrm>
    </dsp:sp>
    <dsp:sp modelId="{2B2BBAA4-B2E4-4FD9-9926-95138C3867B9}">
      <dsp:nvSpPr>
        <dsp:cNvPr id="0" name=""/>
        <dsp:cNvSpPr/>
      </dsp:nvSpPr>
      <dsp:spPr>
        <a:xfrm>
          <a:off x="0" y="810401"/>
          <a:ext cx="8596312" cy="645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35772-41EE-47B0-AB79-791022141C2B}">
      <dsp:nvSpPr>
        <dsp:cNvPr id="0" name=""/>
        <dsp:cNvSpPr/>
      </dsp:nvSpPr>
      <dsp:spPr>
        <a:xfrm>
          <a:off x="195383" y="955728"/>
          <a:ext cx="355242" cy="355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B886FD-B86C-43A4-B448-BB435495A993}">
      <dsp:nvSpPr>
        <dsp:cNvPr id="0" name=""/>
        <dsp:cNvSpPr/>
      </dsp:nvSpPr>
      <dsp:spPr>
        <a:xfrm>
          <a:off x="746009" y="810401"/>
          <a:ext cx="7850302" cy="64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7" tIns="68357" rIns="68357" bIns="68357"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a:cs typeface="Arial"/>
            </a:rPr>
            <a:t>Independent, family-run florist with personalized floral arrangements</a:t>
          </a:r>
        </a:p>
      </dsp:txBody>
      <dsp:txXfrm>
        <a:off x="746009" y="810401"/>
        <a:ext cx="7850302" cy="645895"/>
      </dsp:txXfrm>
    </dsp:sp>
    <dsp:sp modelId="{F30E678B-14D8-419F-9744-E95673DC2A1B}">
      <dsp:nvSpPr>
        <dsp:cNvPr id="0" name=""/>
        <dsp:cNvSpPr/>
      </dsp:nvSpPr>
      <dsp:spPr>
        <a:xfrm>
          <a:off x="0" y="1617770"/>
          <a:ext cx="8596312" cy="645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660F0-8503-417C-8C71-B70F30E186BA}">
      <dsp:nvSpPr>
        <dsp:cNvPr id="0" name=""/>
        <dsp:cNvSpPr/>
      </dsp:nvSpPr>
      <dsp:spPr>
        <a:xfrm>
          <a:off x="195383" y="1763097"/>
          <a:ext cx="355242" cy="3552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0A31A8-8292-4ED7-9449-C349FB277557}">
      <dsp:nvSpPr>
        <dsp:cNvPr id="0" name=""/>
        <dsp:cNvSpPr/>
      </dsp:nvSpPr>
      <dsp:spPr>
        <a:xfrm>
          <a:off x="746009" y="1617770"/>
          <a:ext cx="7850302" cy="64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7" tIns="68357" rIns="68357" bIns="68357"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a:cs typeface="Arial"/>
            </a:rPr>
            <a:t>Focus on sustainability and eco-friendly practices</a:t>
          </a:r>
        </a:p>
      </dsp:txBody>
      <dsp:txXfrm>
        <a:off x="746009" y="1617770"/>
        <a:ext cx="7850302" cy="645895"/>
      </dsp:txXfrm>
    </dsp:sp>
    <dsp:sp modelId="{BD75F874-5222-4EAF-A75F-1D56CD00657C}">
      <dsp:nvSpPr>
        <dsp:cNvPr id="0" name=""/>
        <dsp:cNvSpPr/>
      </dsp:nvSpPr>
      <dsp:spPr>
        <a:xfrm>
          <a:off x="0" y="2425140"/>
          <a:ext cx="8596312" cy="645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7A34F-F541-4075-9614-AC1F42A43E24}">
      <dsp:nvSpPr>
        <dsp:cNvPr id="0" name=""/>
        <dsp:cNvSpPr/>
      </dsp:nvSpPr>
      <dsp:spPr>
        <a:xfrm>
          <a:off x="195383" y="2570466"/>
          <a:ext cx="355242" cy="3552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D5D45-0711-4BB5-A703-5C7C20BE4866}">
      <dsp:nvSpPr>
        <dsp:cNvPr id="0" name=""/>
        <dsp:cNvSpPr/>
      </dsp:nvSpPr>
      <dsp:spPr>
        <a:xfrm>
          <a:off x="746009" y="2425140"/>
          <a:ext cx="7850302" cy="64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7" tIns="68357" rIns="68357" bIns="68357"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a:cs typeface="Arial"/>
            </a:rPr>
            <a:t>Serves a wide range of clients: walk-ins, corporate customers, and weddings</a:t>
          </a:r>
        </a:p>
      </dsp:txBody>
      <dsp:txXfrm>
        <a:off x="746009" y="2425140"/>
        <a:ext cx="7850302" cy="645895"/>
      </dsp:txXfrm>
    </dsp:sp>
    <dsp:sp modelId="{CA4DBA4E-8E53-4C26-B1E8-48F8A949A188}">
      <dsp:nvSpPr>
        <dsp:cNvPr id="0" name=""/>
        <dsp:cNvSpPr/>
      </dsp:nvSpPr>
      <dsp:spPr>
        <a:xfrm>
          <a:off x="0" y="3232509"/>
          <a:ext cx="8596312" cy="645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8DCB23-C125-4FD7-97CF-9B47F6AF6A84}">
      <dsp:nvSpPr>
        <dsp:cNvPr id="0" name=""/>
        <dsp:cNvSpPr/>
      </dsp:nvSpPr>
      <dsp:spPr>
        <a:xfrm>
          <a:off x="195383" y="3377835"/>
          <a:ext cx="355242" cy="3552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711995-C089-4AB4-B085-B41CACE612C4}">
      <dsp:nvSpPr>
        <dsp:cNvPr id="0" name=""/>
        <dsp:cNvSpPr/>
      </dsp:nvSpPr>
      <dsp:spPr>
        <a:xfrm>
          <a:off x="746009" y="3232509"/>
          <a:ext cx="7850302" cy="64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57" tIns="68357" rIns="68357" bIns="68357"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a:cs typeface="Arial"/>
            </a:rPr>
            <a:t>Known for personal service and strong community engagement</a:t>
          </a:r>
        </a:p>
      </dsp:txBody>
      <dsp:txXfrm>
        <a:off x="746009" y="3232509"/>
        <a:ext cx="7850302" cy="645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4432D-ADF8-5047-9873-327892989D0F}">
      <dsp:nvSpPr>
        <dsp:cNvPr id="0" name=""/>
        <dsp:cNvSpPr/>
      </dsp:nvSpPr>
      <dsp:spPr>
        <a:xfrm>
          <a:off x="0" y="600"/>
          <a:ext cx="1055672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E8012E-8665-8D42-8984-15E513C9BD3A}">
      <dsp:nvSpPr>
        <dsp:cNvPr id="0" name=""/>
        <dsp:cNvSpPr/>
      </dsp:nvSpPr>
      <dsp:spPr>
        <a:xfrm>
          <a:off x="0" y="600"/>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What : 30% decline in in-store sales</a:t>
          </a:r>
        </a:p>
      </dsp:txBody>
      <dsp:txXfrm>
        <a:off x="0" y="600"/>
        <a:ext cx="10556723" cy="702734"/>
      </dsp:txXfrm>
    </dsp:sp>
    <dsp:sp modelId="{2BCA60F0-2CFA-0F4D-8717-1BD1E757A0B5}">
      <dsp:nvSpPr>
        <dsp:cNvPr id="0" name=""/>
        <dsp:cNvSpPr/>
      </dsp:nvSpPr>
      <dsp:spPr>
        <a:xfrm>
          <a:off x="0" y="703335"/>
          <a:ext cx="1055672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EADF31-96E9-474B-BB33-9E799A432FAB}">
      <dsp:nvSpPr>
        <dsp:cNvPr id="0" name=""/>
        <dsp:cNvSpPr/>
      </dsp:nvSpPr>
      <dsp:spPr>
        <a:xfrm>
          <a:off x="0" y="703335"/>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Who : Green Haven Florists and local customers</a:t>
          </a:r>
        </a:p>
      </dsp:txBody>
      <dsp:txXfrm>
        <a:off x="0" y="703335"/>
        <a:ext cx="10556723" cy="702734"/>
      </dsp:txXfrm>
    </dsp:sp>
    <dsp:sp modelId="{68CD32DA-E9EA-734F-B273-A582A84C39EF}">
      <dsp:nvSpPr>
        <dsp:cNvPr id="0" name=""/>
        <dsp:cNvSpPr/>
      </dsp:nvSpPr>
      <dsp:spPr>
        <a:xfrm>
          <a:off x="0" y="1406069"/>
          <a:ext cx="10556723"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85C2D7-613E-1143-ABA9-9A401568E93B}">
      <dsp:nvSpPr>
        <dsp:cNvPr id="0" name=""/>
        <dsp:cNvSpPr/>
      </dsp:nvSpPr>
      <dsp:spPr>
        <a:xfrm>
          <a:off x="0" y="1406069"/>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Where : Physical store on the high street</a:t>
          </a:r>
        </a:p>
      </dsp:txBody>
      <dsp:txXfrm>
        <a:off x="0" y="1406069"/>
        <a:ext cx="10556723" cy="702734"/>
      </dsp:txXfrm>
    </dsp:sp>
    <dsp:sp modelId="{3400BCD5-7C73-1249-8D77-11414375CB40}">
      <dsp:nvSpPr>
        <dsp:cNvPr id="0" name=""/>
        <dsp:cNvSpPr/>
      </dsp:nvSpPr>
      <dsp:spPr>
        <a:xfrm>
          <a:off x="0" y="2108804"/>
          <a:ext cx="1055672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EF12E4-78FB-284F-AA12-441590413E46}">
      <dsp:nvSpPr>
        <dsp:cNvPr id="0" name=""/>
        <dsp:cNvSpPr/>
      </dsp:nvSpPr>
      <dsp:spPr>
        <a:xfrm>
          <a:off x="0" y="2108804"/>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When : Over the last 12 months</a:t>
          </a:r>
        </a:p>
      </dsp:txBody>
      <dsp:txXfrm>
        <a:off x="0" y="2108804"/>
        <a:ext cx="10556723" cy="702734"/>
      </dsp:txXfrm>
    </dsp:sp>
    <dsp:sp modelId="{21BD4F8D-40EF-C843-9EF9-0E942AE09C37}">
      <dsp:nvSpPr>
        <dsp:cNvPr id="0" name=""/>
        <dsp:cNvSpPr/>
      </dsp:nvSpPr>
      <dsp:spPr>
        <a:xfrm>
          <a:off x="0" y="2811538"/>
          <a:ext cx="1055672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8ABC24-F181-8B4A-85FD-F4F32B6FB06F}">
      <dsp:nvSpPr>
        <dsp:cNvPr id="0" name=""/>
        <dsp:cNvSpPr/>
      </dsp:nvSpPr>
      <dsp:spPr>
        <a:xfrm>
          <a:off x="0" y="2811538"/>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Why: Customers are buying flowers online because it is easier and cheaper. Also, new competitors in the area and high costs for flowers and packaging make it harder for the shop to get customers</a:t>
          </a:r>
        </a:p>
        <a:p>
          <a:pPr marL="0" lvl="0" indent="0" algn="l" defTabSz="800100">
            <a:spcBef>
              <a:spcPct val="0"/>
            </a:spcBef>
            <a:spcAft>
              <a:spcPct val="35000"/>
            </a:spcAft>
            <a:buNone/>
          </a:pPr>
          <a:endParaRPr lang="en-GB" sz="1800" kern="1200" dirty="0">
            <a:latin typeface="Arial" panose="020B0604020202020204" pitchFamily="34" charset="0"/>
            <a:cs typeface="Arial" panose="020B0604020202020204" pitchFamily="34" charset="0"/>
          </a:endParaRPr>
        </a:p>
      </dsp:txBody>
      <dsp:txXfrm>
        <a:off x="0" y="2811538"/>
        <a:ext cx="10556723" cy="702734"/>
      </dsp:txXfrm>
    </dsp:sp>
    <dsp:sp modelId="{A09D3F65-4C4C-2343-A848-FFD4423E58E7}">
      <dsp:nvSpPr>
        <dsp:cNvPr id="0" name=""/>
        <dsp:cNvSpPr/>
      </dsp:nvSpPr>
      <dsp:spPr>
        <a:xfrm>
          <a:off x="0" y="3514273"/>
          <a:ext cx="1055672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6D6DA2-F4ED-F04B-8F67-09A626BDBB49}">
      <dsp:nvSpPr>
        <dsp:cNvPr id="0" name=""/>
        <dsp:cNvSpPr/>
      </dsp:nvSpPr>
      <dsp:spPr>
        <a:xfrm>
          <a:off x="0" y="3514273"/>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How : Customers switching to cheaper online options</a:t>
          </a:r>
        </a:p>
      </dsp:txBody>
      <dsp:txXfrm>
        <a:off x="0" y="3514273"/>
        <a:ext cx="10556723" cy="702734"/>
      </dsp:txXfrm>
    </dsp:sp>
    <dsp:sp modelId="{8FB0070F-0FB7-EE49-8ECF-0BD39204A6C9}">
      <dsp:nvSpPr>
        <dsp:cNvPr id="0" name=""/>
        <dsp:cNvSpPr/>
      </dsp:nvSpPr>
      <dsp:spPr>
        <a:xfrm>
          <a:off x="0" y="4217007"/>
          <a:ext cx="10556723"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609866-6214-DF4C-8ACE-0AEE3FC28A75}">
      <dsp:nvSpPr>
        <dsp:cNvPr id="0" name=""/>
        <dsp:cNvSpPr/>
      </dsp:nvSpPr>
      <dsp:spPr>
        <a:xfrm>
          <a:off x="0" y="4217007"/>
          <a:ext cx="10556723" cy="702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US" sz="1800" kern="1200" dirty="0">
              <a:latin typeface="Arial"/>
              <a:ea typeface="+mn-ea"/>
              <a:cs typeface="Arial"/>
            </a:rPr>
            <a:t>How Much : Significant loss of revenue from in-store sales</a:t>
          </a:r>
        </a:p>
      </dsp:txBody>
      <dsp:txXfrm>
        <a:off x="0" y="4217007"/>
        <a:ext cx="10556723" cy="7027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D685D-0BC8-6A46-B103-53E68D1F358A}">
      <dsp:nvSpPr>
        <dsp:cNvPr id="0" name=""/>
        <dsp:cNvSpPr/>
      </dsp:nvSpPr>
      <dsp:spPr>
        <a:xfrm>
          <a:off x="3005" y="33236"/>
          <a:ext cx="2930524" cy="1172209"/>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defRPr b="1"/>
          </a:pPr>
          <a:r>
            <a:rPr lang="en-US" sz="2800" b="1" kern="1200" dirty="0">
              <a:solidFill>
                <a:schemeClr val="lt1"/>
              </a:solidFill>
              <a:latin typeface="Arial"/>
              <a:cs typeface="Arial"/>
            </a:rPr>
            <a:t>Political:</a:t>
          </a:r>
        </a:p>
      </dsp:txBody>
      <dsp:txXfrm>
        <a:off x="3005" y="33236"/>
        <a:ext cx="2930524" cy="1172209"/>
      </dsp:txXfrm>
    </dsp:sp>
    <dsp:sp modelId="{69C7E164-27E8-C140-BE62-D2176DD19546}">
      <dsp:nvSpPr>
        <dsp:cNvPr id="0" name=""/>
        <dsp:cNvSpPr/>
      </dsp:nvSpPr>
      <dsp:spPr>
        <a:xfrm>
          <a:off x="3005" y="1205445"/>
          <a:ext cx="2930524" cy="285480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latin typeface="Arial"/>
              <a:cs typeface="Arial"/>
            </a:rPr>
            <a:t>Brexit makes imported flowers more expensive and may cause delays.</a:t>
          </a:r>
        </a:p>
        <a:p>
          <a:pPr marL="171450" lvl="1" indent="-171450" algn="l" defTabSz="800100">
            <a:lnSpc>
              <a:spcPct val="90000"/>
            </a:lnSpc>
            <a:spcBef>
              <a:spcPct val="0"/>
            </a:spcBef>
            <a:spcAft>
              <a:spcPct val="15000"/>
            </a:spcAft>
            <a:buChar char="•"/>
          </a:pPr>
          <a:endParaRPr lang="en-US" sz="1800" b="0" kern="1200" dirty="0">
            <a:latin typeface="Arial"/>
            <a:cs typeface="Arial"/>
          </a:endParaRPr>
        </a:p>
        <a:p>
          <a:pPr marL="171450" lvl="1" indent="-171450" algn="l" defTabSz="800100">
            <a:lnSpc>
              <a:spcPct val="90000"/>
            </a:lnSpc>
            <a:spcBef>
              <a:spcPct val="0"/>
            </a:spcBef>
            <a:spcAft>
              <a:spcPct val="15000"/>
            </a:spcAft>
            <a:buChar char="•"/>
          </a:pPr>
          <a:r>
            <a:rPr lang="en-US" sz="1800" b="0" kern="1200" dirty="0">
              <a:latin typeface="Arial"/>
              <a:cs typeface="Arial"/>
            </a:rPr>
            <a:t>Local council rules may affect small business support.</a:t>
          </a:r>
        </a:p>
      </dsp:txBody>
      <dsp:txXfrm>
        <a:off x="3005" y="1205445"/>
        <a:ext cx="2930524" cy="2854800"/>
      </dsp:txXfrm>
    </dsp:sp>
    <dsp:sp modelId="{BC681533-6EB5-AE4E-9DD4-D9C7AB60D30D}">
      <dsp:nvSpPr>
        <dsp:cNvPr id="0" name=""/>
        <dsp:cNvSpPr/>
      </dsp:nvSpPr>
      <dsp:spPr>
        <a:xfrm>
          <a:off x="3343804" y="33236"/>
          <a:ext cx="2930524" cy="1172209"/>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defRPr b="1"/>
          </a:pPr>
          <a:r>
            <a:rPr lang="en-US" sz="2800" b="1" kern="1200" dirty="0">
              <a:latin typeface="Arial"/>
              <a:cs typeface="Arial"/>
            </a:rPr>
            <a:t>Economic:</a:t>
          </a:r>
        </a:p>
      </dsp:txBody>
      <dsp:txXfrm>
        <a:off x="3343804" y="33236"/>
        <a:ext cx="2930524" cy="1172209"/>
      </dsp:txXfrm>
    </dsp:sp>
    <dsp:sp modelId="{2C7B4C2B-0515-0045-80E5-84143AE45872}">
      <dsp:nvSpPr>
        <dsp:cNvPr id="0" name=""/>
        <dsp:cNvSpPr/>
      </dsp:nvSpPr>
      <dsp:spPr>
        <a:xfrm>
          <a:off x="3343804" y="1205445"/>
          <a:ext cx="2930524" cy="2854800"/>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0" kern="1200" dirty="0">
              <a:latin typeface="Arial"/>
              <a:cs typeface="Arial"/>
            </a:rPr>
            <a:t>Rising costs reduce profit margins.</a:t>
          </a:r>
        </a:p>
        <a:p>
          <a:pPr marL="171450" lvl="1" indent="-171450" algn="l" defTabSz="800100">
            <a:lnSpc>
              <a:spcPct val="90000"/>
            </a:lnSpc>
            <a:spcBef>
              <a:spcPct val="0"/>
            </a:spcBef>
            <a:spcAft>
              <a:spcPct val="15000"/>
            </a:spcAft>
            <a:buFont typeface="Arial" panose="020B0604020202020204" pitchFamily="34" charset="0"/>
            <a:buChar char="•"/>
          </a:pPr>
          <a:endParaRPr lang="en-US" sz="1800" b="0" kern="1200" dirty="0">
            <a:latin typeface="Arial"/>
            <a:cs typeface="Arial"/>
          </a:endParaRPr>
        </a:p>
        <a:p>
          <a:pPr marL="171450" lvl="1" indent="-171450" algn="l" defTabSz="800100">
            <a:lnSpc>
              <a:spcPct val="90000"/>
            </a:lnSpc>
            <a:spcBef>
              <a:spcPct val="0"/>
            </a:spcBef>
            <a:spcAft>
              <a:spcPct val="15000"/>
            </a:spcAft>
            <a:buFont typeface="Arial" panose="020B0604020202020204" pitchFamily="34" charset="0"/>
            <a:buChar char="•"/>
          </a:pPr>
          <a:r>
            <a:rPr lang="en-US" sz="1800" b="0" kern="1200" dirty="0">
              <a:latin typeface="Arial"/>
              <a:cs typeface="Arial"/>
            </a:rPr>
            <a:t>Customers may choose cheaper online alternatives.</a:t>
          </a:r>
        </a:p>
      </dsp:txBody>
      <dsp:txXfrm>
        <a:off x="3343804" y="1205445"/>
        <a:ext cx="2930524" cy="2854800"/>
      </dsp:txXfrm>
    </dsp:sp>
    <dsp:sp modelId="{21D5F870-C10A-894D-886D-90764B533597}">
      <dsp:nvSpPr>
        <dsp:cNvPr id="0" name=""/>
        <dsp:cNvSpPr/>
      </dsp:nvSpPr>
      <dsp:spPr>
        <a:xfrm>
          <a:off x="6684602" y="33236"/>
          <a:ext cx="2930524" cy="1172209"/>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defRPr b="1"/>
          </a:pPr>
          <a:r>
            <a:rPr lang="en-US" sz="2800" b="1" kern="1200" dirty="0">
              <a:latin typeface="Arial"/>
              <a:cs typeface="Arial"/>
            </a:rPr>
            <a:t>Social:</a:t>
          </a:r>
        </a:p>
      </dsp:txBody>
      <dsp:txXfrm>
        <a:off x="6684602" y="33236"/>
        <a:ext cx="2930524" cy="1172209"/>
      </dsp:txXfrm>
    </dsp:sp>
    <dsp:sp modelId="{CFBCCDC1-E590-CB41-A8E7-1566D238D231}">
      <dsp:nvSpPr>
        <dsp:cNvPr id="0" name=""/>
        <dsp:cNvSpPr/>
      </dsp:nvSpPr>
      <dsp:spPr>
        <a:xfrm>
          <a:off x="6684602" y="1205445"/>
          <a:ext cx="2930524" cy="2854800"/>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b="0" kern="1200" dirty="0">
              <a:latin typeface="Arial"/>
              <a:cs typeface="Arial"/>
            </a:rPr>
            <a:t>People want sustainable, eco-friendly products → helps Green Haven.</a:t>
          </a:r>
        </a:p>
        <a:p>
          <a:pPr marL="171450" lvl="1" indent="-171450" algn="l" defTabSz="800100">
            <a:lnSpc>
              <a:spcPct val="90000"/>
            </a:lnSpc>
            <a:spcBef>
              <a:spcPct val="0"/>
            </a:spcBef>
            <a:spcAft>
              <a:spcPct val="15000"/>
            </a:spcAft>
            <a:buChar char="•"/>
          </a:pPr>
          <a:endParaRPr lang="en-US" sz="1800" b="0" kern="1200" dirty="0">
            <a:latin typeface="Arial"/>
            <a:cs typeface="Arial"/>
          </a:endParaRPr>
        </a:p>
        <a:p>
          <a:pPr marL="171450" lvl="1" indent="-171450" algn="l" defTabSz="800100">
            <a:lnSpc>
              <a:spcPct val="90000"/>
            </a:lnSpc>
            <a:spcBef>
              <a:spcPct val="0"/>
            </a:spcBef>
            <a:spcAft>
              <a:spcPct val="15000"/>
            </a:spcAft>
            <a:buChar char="•"/>
          </a:pPr>
          <a:r>
            <a:rPr lang="en-US" sz="1800" b="0" kern="1200" dirty="0">
              <a:latin typeface="Arial"/>
              <a:cs typeface="Arial"/>
            </a:rPr>
            <a:t>Convenience and fast delivery make customers choose online. </a:t>
          </a:r>
        </a:p>
      </dsp:txBody>
      <dsp:txXfrm>
        <a:off x="6684602" y="1205445"/>
        <a:ext cx="2930524" cy="28548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67D5D8-FDA0-EB4B-8AE8-D526E0119F1F}" type="datetimeFigureOut">
              <a:rPr lang="en-US" smtClean="0"/>
              <a:t>3/11/26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FCEF3-6C0F-F84F-99E3-FA83D373FE52}" type="slidenum">
              <a:rPr lang="en-US" smtClean="0"/>
              <a:t>‹#›</a:t>
            </a:fld>
            <a:endParaRPr lang="en-US"/>
          </a:p>
        </p:txBody>
      </p:sp>
    </p:spTree>
    <p:extLst>
      <p:ext uri="{BB962C8B-B14F-4D97-AF65-F5344CB8AC3E}">
        <p14:creationId xmlns:p14="http://schemas.microsoft.com/office/powerpoint/2010/main" val="1461089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FCEF3-6C0F-F84F-99E3-FA83D373FE52}" type="slidenum">
              <a:rPr lang="en-US" smtClean="0"/>
              <a:t>3</a:t>
            </a:fld>
            <a:endParaRPr lang="en-US"/>
          </a:p>
        </p:txBody>
      </p:sp>
    </p:spTree>
    <p:extLst>
      <p:ext uri="{BB962C8B-B14F-4D97-AF65-F5344CB8AC3E}">
        <p14:creationId xmlns:p14="http://schemas.microsoft.com/office/powerpoint/2010/main" val="3930942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FCEF3-6C0F-F84F-99E3-FA83D373FE52}" type="slidenum">
              <a:rPr lang="en-US" smtClean="0"/>
              <a:t>5</a:t>
            </a:fld>
            <a:endParaRPr lang="en-US"/>
          </a:p>
        </p:txBody>
      </p:sp>
    </p:spTree>
    <p:extLst>
      <p:ext uri="{BB962C8B-B14F-4D97-AF65-F5344CB8AC3E}">
        <p14:creationId xmlns:p14="http://schemas.microsoft.com/office/powerpoint/2010/main" val="2719577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FCEF3-6C0F-F84F-99E3-FA83D373FE52}" type="slidenum">
              <a:rPr lang="en-US" smtClean="0"/>
              <a:t>8</a:t>
            </a:fld>
            <a:endParaRPr lang="en-US"/>
          </a:p>
        </p:txBody>
      </p:sp>
    </p:spTree>
    <p:extLst>
      <p:ext uri="{BB962C8B-B14F-4D97-AF65-F5344CB8AC3E}">
        <p14:creationId xmlns:p14="http://schemas.microsoft.com/office/powerpoint/2010/main" val="1015519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DFCEF3-6C0F-F84F-99E3-FA83D373FE52}" type="slidenum">
              <a:rPr lang="en-US" smtClean="0"/>
              <a:t>9</a:t>
            </a:fld>
            <a:endParaRPr lang="en-US"/>
          </a:p>
        </p:txBody>
      </p:sp>
    </p:spTree>
    <p:extLst>
      <p:ext uri="{BB962C8B-B14F-4D97-AF65-F5344CB8AC3E}">
        <p14:creationId xmlns:p14="http://schemas.microsoft.com/office/powerpoint/2010/main" val="2048779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FCEF3-6C0F-F84F-99E3-FA83D373FE52}" type="slidenum">
              <a:rPr lang="en-US" smtClean="0"/>
              <a:t>10</a:t>
            </a:fld>
            <a:endParaRPr lang="en-US"/>
          </a:p>
        </p:txBody>
      </p:sp>
    </p:spTree>
    <p:extLst>
      <p:ext uri="{BB962C8B-B14F-4D97-AF65-F5344CB8AC3E}">
        <p14:creationId xmlns:p14="http://schemas.microsoft.com/office/powerpoint/2010/main" val="2807960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3114081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1796937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901070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FABDB86-700D-1F43-A81F-F0086FF001DE}" type="datetimeFigureOut">
              <a:rPr lang="en-US" smtClean="0"/>
              <a:t>3/11/26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480390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FABDB86-700D-1F43-A81F-F0086FF001DE}" type="datetimeFigureOut">
              <a:rPr lang="en-US" smtClean="0"/>
              <a:t>3/11/26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4288035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FABDB86-700D-1F43-A81F-F0086FF001DE}" type="datetimeFigureOut">
              <a:rPr lang="en-US" smtClean="0"/>
              <a:t>3/11/26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519268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ABDB86-700D-1F43-A81F-F0086FF001DE}" type="datetimeFigureOut">
              <a:rPr lang="en-US" smtClean="0"/>
              <a:t>3/11/26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104440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FABDB86-700D-1F43-A81F-F0086FF001DE}" type="datetimeFigureOut">
              <a:rPr lang="en-US" smtClean="0"/>
              <a:t>3/11/26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3266917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FABDB86-700D-1F43-A81F-F0086FF001DE}" type="datetimeFigureOut">
              <a:rPr lang="en-US" smtClean="0"/>
              <a:t>3/11/26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380726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489141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19949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1709888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92121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632550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2726668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FABDB86-700D-1F43-A81F-F0086FF001DE}" type="datetimeFigureOut">
              <a:rPr lang="en-US" smtClean="0"/>
              <a:t>3/11/26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B70360D-FA4C-1E42-AAC1-67C99413319F}" type="slidenum">
              <a:rPr lang="en-US" smtClean="0"/>
              <a:t>‹#›</a:t>
            </a:fld>
            <a:endParaRPr lang="en-US"/>
          </a:p>
        </p:txBody>
      </p:sp>
    </p:spTree>
    <p:extLst>
      <p:ext uri="{BB962C8B-B14F-4D97-AF65-F5344CB8AC3E}">
        <p14:creationId xmlns:p14="http://schemas.microsoft.com/office/powerpoint/2010/main" val="326141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FABDB86-700D-1F43-A81F-F0086FF001DE}" type="datetimeFigureOut">
              <a:rPr lang="en-US" smtClean="0"/>
              <a:t>3/11/26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B70360D-FA4C-1E42-AAC1-67C99413319F}" type="slidenum">
              <a:rPr lang="en-US" smtClean="0"/>
              <a:t>‹#›</a:t>
            </a:fld>
            <a:endParaRPr lang="en-US"/>
          </a:p>
        </p:txBody>
      </p:sp>
    </p:spTree>
    <p:extLst>
      <p:ext uri="{BB962C8B-B14F-4D97-AF65-F5344CB8AC3E}">
        <p14:creationId xmlns:p14="http://schemas.microsoft.com/office/powerpoint/2010/main" val="2025521111"/>
      </p:ext>
    </p:extLst>
  </p:cSld>
  <p:clrMap bg1="lt1" tx1="dk1" bg2="lt2" tx2="dk2" accent1="accent1" accent2="accent2" accent3="accent3" accent4="accent4" accent5="accent5" accent6="accent6" hlink="hlink" folHlink="folHlink"/>
  <p:sldLayoutIdLst>
    <p:sldLayoutId id="2147484271" r:id="rId1"/>
    <p:sldLayoutId id="2147484272" r:id="rId2"/>
    <p:sldLayoutId id="2147484273" r:id="rId3"/>
    <p:sldLayoutId id="2147484274" r:id="rId4"/>
    <p:sldLayoutId id="2147484275" r:id="rId5"/>
    <p:sldLayoutId id="2147484276" r:id="rId6"/>
    <p:sldLayoutId id="2147484277" r:id="rId7"/>
    <p:sldLayoutId id="2147484278" r:id="rId8"/>
    <p:sldLayoutId id="2147484279" r:id="rId9"/>
    <p:sldLayoutId id="2147484280" r:id="rId10"/>
    <p:sldLayoutId id="2147484281" r:id="rId11"/>
    <p:sldLayoutId id="2147484282" r:id="rId12"/>
    <p:sldLayoutId id="2147484283" r:id="rId13"/>
    <p:sldLayoutId id="2147484284" r:id="rId14"/>
    <p:sldLayoutId id="2147484285" r:id="rId15"/>
    <p:sldLayoutId id="21474842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Office%20for%20National%20Statistics%20(2023)%20Inflation%20and%20cost%20of%20living%20impacts%20on%20consumers.%20Available%20at:%20ons.gov.uk%20(Accessed:%2018%20February%202026)%202.British%20Retail%20Consortium%20(2023)%20High%20street%20footfall%20and%20retail%20trends%20report.%20Available%20at:%20brc.org.uk%20(Accessed:%2018%20February%202026)%203.UK%20Government%20(2023)%20Support%20schemes%20and%20regulations%20for%20small%20businesses.%20Available%20at:%20gov.uk%20(Accessed:%2018%20February%202026)%204.Department%20for%20Environment,%20Food%20&amp;%20Rural%20Affairs%20(2023)%20Environmental%20regulations%20and%20sustainable%20packaging.%20Available%20at:%20gov.uk/defra%20(Accessed:%2018%20February%202026)%205.Statista%20(2023)%20Online%20shopping%20growth%20and%20consumer%20trends.%20Available%20at:%20statista.com%20(Accessed:%2018%20February%202026)%206.McKinsey%20&amp;%20Company%20(2022)%20How%20digital%20retail%20and%20social%20trends%20impact%20small%20businesses.%20Available%20at:%20mckinsey.com%20(Accessed:%2018%20February%202026)%207.Original%20analysis%20&#8211;%20Analysis%20and%20interpretation%20based%20on%20the%20Green%20Haven%20Florists%20scenario%20provided."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descr="Christmas wreath">
            <a:extLst>
              <a:ext uri="{FF2B5EF4-FFF2-40B4-BE49-F238E27FC236}">
                <a16:creationId xmlns:a16="http://schemas.microsoft.com/office/drawing/2014/main" id="{0AFFDE2D-C154-6EC0-A6A3-6F739A365D25}"/>
              </a:ext>
            </a:extLst>
          </p:cNvPr>
          <p:cNvPicPr>
            <a:picLocks noChangeAspect="1"/>
          </p:cNvPicPr>
          <p:nvPr/>
        </p:nvPicPr>
        <p:blipFill>
          <a:blip r:embed="rId2"/>
          <a:srcRect l="19566" r="3325"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0265DDA-DCF9-9449-86FE-1057CE853EB7}"/>
              </a:ext>
            </a:extLst>
          </p:cNvPr>
          <p:cNvSpPr>
            <a:spLocks noGrp="1"/>
          </p:cNvSpPr>
          <p:nvPr>
            <p:ph type="ctrTitle"/>
          </p:nvPr>
        </p:nvSpPr>
        <p:spPr>
          <a:xfrm>
            <a:off x="208538" y="2483782"/>
            <a:ext cx="5550196" cy="1531388"/>
          </a:xfrm>
        </p:spPr>
        <p:txBody>
          <a:bodyPr>
            <a:normAutofit/>
          </a:bodyPr>
          <a:lstStyle/>
          <a:p>
            <a:pPr algn="ctr"/>
            <a:r>
              <a:rPr lang="en-GB" sz="3200" b="1" dirty="0">
                <a:latin typeface="Arial"/>
                <a:cs typeface="Arial"/>
              </a:rPr>
              <a:t>Green Haven Florists</a:t>
            </a:r>
            <a:br>
              <a:rPr lang="en-GB" sz="4800" dirty="0"/>
            </a:br>
            <a:endParaRPr lang="en-US" sz="4800" dirty="0"/>
          </a:p>
        </p:txBody>
      </p:sp>
      <p:sp>
        <p:nvSpPr>
          <p:cNvPr id="3" name="Subtitle 2">
            <a:extLst>
              <a:ext uri="{FF2B5EF4-FFF2-40B4-BE49-F238E27FC236}">
                <a16:creationId xmlns:a16="http://schemas.microsoft.com/office/drawing/2014/main" id="{3D8C8D35-2F43-4E10-1C0A-185C71D3FEB8}"/>
              </a:ext>
            </a:extLst>
          </p:cNvPr>
          <p:cNvSpPr>
            <a:spLocks noGrp="1"/>
          </p:cNvSpPr>
          <p:nvPr>
            <p:ph type="subTitle" idx="1"/>
          </p:nvPr>
        </p:nvSpPr>
        <p:spPr>
          <a:xfrm>
            <a:off x="190133" y="4311801"/>
            <a:ext cx="5774732" cy="2187152"/>
          </a:xfrm>
        </p:spPr>
        <p:txBody>
          <a:bodyPr>
            <a:noAutofit/>
          </a:bodyPr>
          <a:lstStyle/>
          <a:p>
            <a:pPr algn="l">
              <a:lnSpc>
                <a:spcPct val="90000"/>
              </a:lnSpc>
            </a:pPr>
            <a:r>
              <a:rPr lang="en-US" dirty="0">
                <a:latin typeface="Arial"/>
                <a:cs typeface="Arial"/>
              </a:rPr>
              <a:t>Name: Ana Sofia Fernandes Ferreira Nogueira</a:t>
            </a:r>
          </a:p>
          <a:p>
            <a:pPr algn="l">
              <a:lnSpc>
                <a:spcPct val="90000"/>
              </a:lnSpc>
            </a:pPr>
            <a:r>
              <a:rPr lang="en-US" dirty="0">
                <a:latin typeface="Arial"/>
                <a:cs typeface="Arial"/>
              </a:rPr>
              <a:t>ID: 2510473</a:t>
            </a:r>
          </a:p>
          <a:p>
            <a:pPr algn="l">
              <a:lnSpc>
                <a:spcPct val="90000"/>
              </a:lnSpc>
            </a:pPr>
            <a:r>
              <a:rPr lang="en-US" dirty="0">
                <a:latin typeface="Arial"/>
                <a:cs typeface="Arial"/>
              </a:rPr>
              <a:t>Group: 4</a:t>
            </a:r>
          </a:p>
          <a:p>
            <a:pPr algn="l">
              <a:lnSpc>
                <a:spcPct val="90000"/>
              </a:lnSpc>
            </a:pPr>
            <a:r>
              <a:rPr lang="en-GB" dirty="0">
                <a:latin typeface="Arial" panose="020B0604020202020204" pitchFamily="34" charset="0"/>
                <a:cs typeface="Arial" panose="020B0604020202020204" pitchFamily="34" charset="0"/>
              </a:rPr>
              <a:t>Module: </a:t>
            </a:r>
            <a:r>
              <a:rPr lang="en-US" dirty="0">
                <a:latin typeface="Arial"/>
                <a:cs typeface="Arial"/>
              </a:rPr>
              <a:t>Problem Solving and Decision Making</a:t>
            </a:r>
          </a:p>
          <a:p>
            <a:pPr algn="l">
              <a:lnSpc>
                <a:spcPct val="90000"/>
              </a:lnSpc>
            </a:pPr>
            <a:r>
              <a:rPr lang="en-GB" dirty="0">
                <a:latin typeface="Arial" panose="020B0604020202020204" pitchFamily="34" charset="0"/>
                <a:cs typeface="Arial" panose="020B0604020202020204" pitchFamily="34" charset="0"/>
              </a:rPr>
              <a:t>Lecturer’s Name: Anita Nan</a:t>
            </a:r>
          </a:p>
          <a:p>
            <a:pPr algn="l">
              <a:lnSpc>
                <a:spcPct val="90000"/>
              </a:lnSpc>
            </a:pPr>
            <a:r>
              <a:rPr lang="en-GB" dirty="0">
                <a:latin typeface="Arial" panose="020B0604020202020204" pitchFamily="34" charset="0"/>
                <a:cs typeface="Arial" panose="020B0604020202020204" pitchFamily="34" charset="0"/>
              </a:rPr>
              <a:t>Module Code: LCLM4004 </a:t>
            </a:r>
          </a:p>
          <a:p>
            <a:pPr algn="l">
              <a:lnSpc>
                <a:spcPct val="90000"/>
              </a:lnSpc>
            </a:pPr>
            <a:endParaRPr lang="en-GB" dirty="0">
              <a:latin typeface="Arial" panose="020B0604020202020204" pitchFamily="34" charset="0"/>
              <a:cs typeface="Arial" panose="020B0604020202020204" pitchFamily="34" charset="0"/>
            </a:endParaRPr>
          </a:p>
          <a:p>
            <a:pPr algn="l">
              <a:lnSpc>
                <a:spcPct val="90000"/>
              </a:lnSpc>
            </a:pPr>
            <a:endParaRPr lang="en-US" dirty="0">
              <a:latin typeface="Arial"/>
              <a:cs typeface="Arial"/>
            </a:endParaRPr>
          </a:p>
        </p:txBody>
      </p:sp>
    </p:spTree>
    <p:extLst>
      <p:ext uri="{BB962C8B-B14F-4D97-AF65-F5344CB8AC3E}">
        <p14:creationId xmlns:p14="http://schemas.microsoft.com/office/powerpoint/2010/main" val="343692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90BF7-63AB-0F13-2178-E34B2569E690}"/>
              </a:ext>
            </a:extLst>
          </p:cNvPr>
          <p:cNvSpPr>
            <a:spLocks noGrp="1"/>
          </p:cNvSpPr>
          <p:nvPr>
            <p:ph type="title"/>
          </p:nvPr>
        </p:nvSpPr>
        <p:spPr>
          <a:xfrm>
            <a:off x="652481" y="1382486"/>
            <a:ext cx="3547581" cy="4093028"/>
          </a:xfrm>
        </p:spPr>
        <p:txBody>
          <a:bodyPr anchor="ctr">
            <a:normAutofit/>
          </a:bodyPr>
          <a:lstStyle/>
          <a:p>
            <a:r>
              <a:rPr lang="en-US" sz="4400" b="1">
                <a:latin typeface="Arial"/>
                <a:cs typeface="Arial"/>
              </a:rPr>
              <a:t>OVERVIEW</a:t>
            </a:r>
            <a:endParaRPr lang="en-US" sz="4400"/>
          </a:p>
        </p:txBody>
      </p:sp>
      <p:grpSp>
        <p:nvGrpSpPr>
          <p:cNvPr id="22" name="Group 2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4" name="Straight Connector 2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Isosceles Triangle 3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3" name="Rectangle 3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E5C7FCA0-9F57-5FA6-ECD9-EF52486E7BA2}"/>
              </a:ext>
            </a:extLst>
          </p:cNvPr>
          <p:cNvGraphicFramePr>
            <a:graphicFrameLocks noGrp="1"/>
          </p:cNvGraphicFramePr>
          <p:nvPr>
            <p:ph idx="1"/>
            <p:extLst>
              <p:ext uri="{D42A27DB-BD31-4B8C-83A1-F6EECF244321}">
                <p14:modId xmlns:p14="http://schemas.microsoft.com/office/powerpoint/2010/main" val="53258481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467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8" descr="Closeup of flowers on top of a coffin">
            <a:extLst>
              <a:ext uri="{FF2B5EF4-FFF2-40B4-BE49-F238E27FC236}">
                <a16:creationId xmlns:a16="http://schemas.microsoft.com/office/drawing/2014/main" id="{038AF2E3-9CC3-7007-4D55-0C5A371370BA}"/>
              </a:ext>
            </a:extLst>
          </p:cNvPr>
          <p:cNvPicPr>
            <a:picLocks noChangeAspect="1"/>
          </p:cNvPicPr>
          <p:nvPr/>
        </p:nvPicPr>
        <p:blipFill>
          <a:blip r:embed="rId3">
            <a:duotone>
              <a:schemeClr val="bg2">
                <a:shade val="45000"/>
                <a:satMod val="135000"/>
              </a:schemeClr>
              <a:prstClr val="white"/>
            </a:duotone>
            <a:alphaModFix amt="25000"/>
          </a:blip>
          <a:srcRect b="15414"/>
          <a:stretch>
            <a:fillRect/>
          </a:stretch>
        </p:blipFill>
        <p:spPr>
          <a:xfrm>
            <a:off x="1" y="10"/>
            <a:ext cx="12191999" cy="6857990"/>
          </a:xfrm>
          <a:prstGeom prst="rect">
            <a:avLst/>
          </a:prstGeom>
        </p:spPr>
      </p:pic>
      <p:sp>
        <p:nvSpPr>
          <p:cNvPr id="2" name="Title 1">
            <a:extLst>
              <a:ext uri="{FF2B5EF4-FFF2-40B4-BE49-F238E27FC236}">
                <a16:creationId xmlns:a16="http://schemas.microsoft.com/office/drawing/2014/main" id="{528121B7-04C7-97BF-9BDE-FAC7F539BC28}"/>
              </a:ext>
            </a:extLst>
          </p:cNvPr>
          <p:cNvSpPr>
            <a:spLocks noGrp="1"/>
          </p:cNvSpPr>
          <p:nvPr>
            <p:ph type="title"/>
          </p:nvPr>
        </p:nvSpPr>
        <p:spPr/>
        <p:txBody>
          <a:bodyPr>
            <a:normAutofit/>
          </a:bodyPr>
          <a:lstStyle/>
          <a:p>
            <a:r>
              <a:rPr lang="en-US" sz="3200" b="1" dirty="0">
                <a:latin typeface="Arial"/>
                <a:cs typeface="Arial"/>
              </a:rPr>
              <a:t>INTRODUCTION</a:t>
            </a:r>
            <a:endParaRPr lang="en-US" sz="3200" dirty="0"/>
          </a:p>
        </p:txBody>
      </p:sp>
      <p:sp>
        <p:nvSpPr>
          <p:cNvPr id="3" name="Content Placeholder 2">
            <a:extLst>
              <a:ext uri="{FF2B5EF4-FFF2-40B4-BE49-F238E27FC236}">
                <a16:creationId xmlns:a16="http://schemas.microsoft.com/office/drawing/2014/main" id="{5B3E269A-D05F-7F24-8CB8-46D15EA80835}"/>
              </a:ext>
            </a:extLst>
          </p:cNvPr>
          <p:cNvSpPr>
            <a:spLocks noGrp="1"/>
          </p:cNvSpPr>
          <p:nvPr>
            <p:ph idx="1"/>
          </p:nvPr>
        </p:nvSpPr>
        <p:spPr/>
        <p:txBody>
          <a:bodyPr vert="horz" lIns="91440" tIns="45720" rIns="91440" bIns="45720" rtlCol="0">
            <a:normAutofit/>
          </a:bodyPr>
          <a:lstStyle/>
          <a:p>
            <a:pPr>
              <a:buFont typeface="Wingdings" charset="2"/>
              <a:buChar char="Ø"/>
            </a:pPr>
            <a:r>
              <a:rPr lang="en-US" dirty="0">
                <a:latin typeface="Arial"/>
                <a:ea typeface="+mn-lt"/>
                <a:cs typeface="Arial"/>
              </a:rPr>
              <a:t>Green Haven Florists is a small independent flower shop in Norwich, UK.</a:t>
            </a:r>
          </a:p>
          <a:p>
            <a:pPr>
              <a:buFont typeface="Wingdings" charset="2"/>
              <a:buChar char="Ø"/>
            </a:pPr>
            <a:r>
              <a:rPr lang="en-US" dirty="0">
                <a:latin typeface="Arial"/>
                <a:cs typeface="Arial"/>
              </a:rPr>
              <a:t>Owned by Liam and Priya, known for high-quality, creative flower arrangements</a:t>
            </a:r>
          </a:p>
          <a:p>
            <a:pPr>
              <a:buFont typeface="Wingdings" charset="2"/>
              <a:buChar char="Ø"/>
            </a:pPr>
            <a:r>
              <a:rPr lang="en-US" dirty="0">
                <a:latin typeface="Arial"/>
                <a:cs typeface="Arial"/>
              </a:rPr>
              <a:t>Sells flowers to walk-in customers and provides services for weddings, events, and businesses.</a:t>
            </a:r>
          </a:p>
          <a:p>
            <a:pPr>
              <a:buFont typeface="Wingdings" charset="2"/>
              <a:buChar char="Ø"/>
            </a:pPr>
            <a:r>
              <a:rPr lang="en-US" dirty="0">
                <a:latin typeface="Arial"/>
                <a:cs typeface="Arial"/>
              </a:rPr>
              <a:t>This presentation will analyse the company and use business tools to understand its situation.</a:t>
            </a:r>
          </a:p>
          <a:p>
            <a:pPr marL="0" indent="0">
              <a:buNone/>
            </a:pPr>
            <a:endParaRPr lang="en-US" dirty="0"/>
          </a:p>
        </p:txBody>
      </p:sp>
    </p:spTree>
    <p:extLst>
      <p:ext uri="{BB962C8B-B14F-4D97-AF65-F5344CB8AC3E}">
        <p14:creationId xmlns:p14="http://schemas.microsoft.com/office/powerpoint/2010/main" val="200932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4262-8B1E-FB07-1254-503FFBF7B880}"/>
              </a:ext>
            </a:extLst>
          </p:cNvPr>
          <p:cNvSpPr>
            <a:spLocks noGrp="1"/>
          </p:cNvSpPr>
          <p:nvPr>
            <p:ph type="title"/>
          </p:nvPr>
        </p:nvSpPr>
        <p:spPr>
          <a:xfrm>
            <a:off x="106326" y="609600"/>
            <a:ext cx="9167676" cy="1320800"/>
          </a:xfrm>
        </p:spPr>
        <p:txBody>
          <a:bodyPr>
            <a:normAutofit/>
          </a:bodyPr>
          <a:lstStyle/>
          <a:p>
            <a:r>
              <a:rPr lang="en-US" sz="3200" b="1" dirty="0">
                <a:latin typeface="Arial"/>
                <a:cs typeface="Arial"/>
              </a:rPr>
              <a:t>COMPANY BACKGROUD </a:t>
            </a:r>
            <a:endParaRPr lang="en-US" sz="3200" dirty="0"/>
          </a:p>
        </p:txBody>
      </p:sp>
      <p:graphicFrame>
        <p:nvGraphicFramePr>
          <p:cNvPr id="39" name="Content Placeholder 2">
            <a:extLst>
              <a:ext uri="{FF2B5EF4-FFF2-40B4-BE49-F238E27FC236}">
                <a16:creationId xmlns:a16="http://schemas.microsoft.com/office/drawing/2014/main" id="{4DC55CE0-7023-24AC-09E3-8185ACAA081E}"/>
              </a:ext>
            </a:extLst>
          </p:cNvPr>
          <p:cNvGraphicFramePr>
            <a:graphicFrameLocks noGrp="1"/>
          </p:cNvGraphicFramePr>
          <p:nvPr>
            <p:ph idx="1"/>
            <p:extLst>
              <p:ext uri="{D42A27DB-BD31-4B8C-83A1-F6EECF244321}">
                <p14:modId xmlns:p14="http://schemas.microsoft.com/office/powerpoint/2010/main" val="1865293563"/>
              </p:ext>
            </p:extLst>
          </p:nvPr>
        </p:nvGraphicFramePr>
        <p:xfrm>
          <a:off x="498401" y="1758936"/>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0965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87BB2-EAF1-5BD9-C3DA-0F4CC00978DF}"/>
              </a:ext>
            </a:extLst>
          </p:cNvPr>
          <p:cNvSpPr>
            <a:spLocks noGrp="1"/>
          </p:cNvSpPr>
          <p:nvPr>
            <p:ph type="title"/>
          </p:nvPr>
        </p:nvSpPr>
        <p:spPr>
          <a:xfrm>
            <a:off x="997253" y="391885"/>
            <a:ext cx="10197494" cy="1099457"/>
          </a:xfrm>
        </p:spPr>
        <p:txBody>
          <a:bodyPr>
            <a:normAutofit/>
          </a:bodyPr>
          <a:lstStyle/>
          <a:p>
            <a:r>
              <a:rPr lang="en-US" sz="3200" b="1" dirty="0">
                <a:latin typeface="Arial"/>
                <a:cs typeface="Arial"/>
              </a:rPr>
              <a:t>PROBLEM ANALYSIS (5W2H)</a:t>
            </a:r>
          </a:p>
        </p:txBody>
      </p:sp>
      <p:sp>
        <p:nvSpPr>
          <p:cNvPr id="95" name="Isosceles Triangle 8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3" name="Isosceles Triangle 8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64" name="Content Placeholder 2">
            <a:extLst>
              <a:ext uri="{FF2B5EF4-FFF2-40B4-BE49-F238E27FC236}">
                <a16:creationId xmlns:a16="http://schemas.microsoft.com/office/drawing/2014/main" id="{CD14BFA8-2AF9-DE67-CCE8-C7C19A3DAA5B}"/>
              </a:ext>
            </a:extLst>
          </p:cNvPr>
          <p:cNvGraphicFramePr>
            <a:graphicFrameLocks noGrp="1"/>
          </p:cNvGraphicFramePr>
          <p:nvPr>
            <p:ph idx="1"/>
            <p:extLst>
              <p:ext uri="{D42A27DB-BD31-4B8C-83A1-F6EECF244321}">
                <p14:modId xmlns:p14="http://schemas.microsoft.com/office/powerpoint/2010/main" val="3232028209"/>
              </p:ext>
            </p:extLst>
          </p:nvPr>
        </p:nvGraphicFramePr>
        <p:xfrm>
          <a:off x="1286933" y="1491342"/>
          <a:ext cx="10556724" cy="49203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401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393F7-70AA-ED87-193C-5FC06B706EDE}"/>
              </a:ext>
            </a:extLst>
          </p:cNvPr>
          <p:cNvSpPr>
            <a:spLocks noGrp="1"/>
          </p:cNvSpPr>
          <p:nvPr>
            <p:ph type="title"/>
          </p:nvPr>
        </p:nvSpPr>
        <p:spPr>
          <a:xfrm>
            <a:off x="361647" y="468086"/>
            <a:ext cx="8989181" cy="1099457"/>
          </a:xfrm>
        </p:spPr>
        <p:txBody>
          <a:bodyPr>
            <a:normAutofit/>
          </a:bodyPr>
          <a:lstStyle/>
          <a:p>
            <a:r>
              <a:rPr lang="en-US" sz="3200" b="1" dirty="0">
                <a:latin typeface="Arial"/>
                <a:cs typeface="Arial"/>
              </a:rPr>
              <a:t>PESTEL ANALYSIS: </a:t>
            </a:r>
            <a:r>
              <a:rPr lang="en-GB" sz="3200" b="1" dirty="0">
                <a:latin typeface="Arial"/>
                <a:cs typeface="Arial"/>
              </a:rPr>
              <a:t>Green Haven Florists</a:t>
            </a:r>
            <a:endParaRPr lang="en-US" sz="3200" dirty="0"/>
          </a:p>
        </p:txBody>
      </p:sp>
      <p:graphicFrame>
        <p:nvGraphicFramePr>
          <p:cNvPr id="9" name="Content Placeholder 2">
            <a:extLst>
              <a:ext uri="{FF2B5EF4-FFF2-40B4-BE49-F238E27FC236}">
                <a16:creationId xmlns:a16="http://schemas.microsoft.com/office/drawing/2014/main" id="{FB038B49-FB03-8178-30F6-B5EE4C474AE4}"/>
              </a:ext>
            </a:extLst>
          </p:cNvPr>
          <p:cNvGraphicFramePr>
            <a:graphicFrameLocks noGrp="1"/>
          </p:cNvGraphicFramePr>
          <p:nvPr>
            <p:ph idx="1"/>
            <p:extLst>
              <p:ext uri="{D42A27DB-BD31-4B8C-83A1-F6EECF244321}">
                <p14:modId xmlns:p14="http://schemas.microsoft.com/office/powerpoint/2010/main" val="907984544"/>
              </p:ext>
            </p:extLst>
          </p:nvPr>
        </p:nvGraphicFramePr>
        <p:xfrm>
          <a:off x="361647" y="1567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44C0C22-5F8A-A39D-6F67-5820DB77F98C}"/>
              </a:ext>
            </a:extLst>
          </p:cNvPr>
          <p:cNvSpPr txBox="1"/>
          <p:nvPr/>
        </p:nvSpPr>
        <p:spPr>
          <a:xfrm>
            <a:off x="9622066" y="6211669"/>
            <a:ext cx="2569934" cy="646331"/>
          </a:xfrm>
          <a:prstGeom prst="rect">
            <a:avLst/>
          </a:prstGeom>
          <a:noFill/>
        </p:spPr>
        <p:txBody>
          <a:bodyPr wrap="none" rtlCol="0">
            <a:spAutoFit/>
          </a:bodyPr>
          <a:lstStyle/>
          <a:p>
            <a:endParaRPr lang="en-GB" i="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UK Government (2023)</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8760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17CBFA-2E42-CA81-F866-7144040BFFB8}"/>
              </a:ext>
            </a:extLst>
          </p:cNvPr>
          <p:cNvSpPr txBox="1"/>
          <p:nvPr/>
        </p:nvSpPr>
        <p:spPr>
          <a:xfrm>
            <a:off x="4410635" y="181087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itle 1">
            <a:extLst>
              <a:ext uri="{FF2B5EF4-FFF2-40B4-BE49-F238E27FC236}">
                <a16:creationId xmlns:a16="http://schemas.microsoft.com/office/drawing/2014/main" id="{60FC3018-C0BB-6714-327F-15D2B798444C}"/>
              </a:ext>
            </a:extLst>
          </p:cNvPr>
          <p:cNvSpPr>
            <a:spLocks noGrp="1"/>
          </p:cNvSpPr>
          <p:nvPr>
            <p:ph type="title"/>
          </p:nvPr>
        </p:nvSpPr>
        <p:spPr>
          <a:xfrm>
            <a:off x="677334" y="238514"/>
            <a:ext cx="8596668" cy="1320800"/>
          </a:xfrm>
        </p:spPr>
        <p:txBody>
          <a:bodyPr>
            <a:normAutofit/>
          </a:bodyPr>
          <a:lstStyle/>
          <a:p>
            <a:r>
              <a:rPr lang="en-US" sz="3200" b="1" dirty="0">
                <a:latin typeface="Arial"/>
                <a:cs typeface="Arial"/>
              </a:rPr>
              <a:t>PESTEL ANALYSIS: </a:t>
            </a:r>
            <a:r>
              <a:rPr lang="en-GB" sz="3200" b="1" dirty="0">
                <a:latin typeface="Arial"/>
                <a:cs typeface="Arial"/>
              </a:rPr>
              <a:t>Green Haven Florists</a:t>
            </a:r>
            <a:endParaRPr lang="en-US" sz="3200" dirty="0"/>
          </a:p>
        </p:txBody>
      </p:sp>
      <p:grpSp>
        <p:nvGrpSpPr>
          <p:cNvPr id="10" name="Group 9">
            <a:extLst>
              <a:ext uri="{FF2B5EF4-FFF2-40B4-BE49-F238E27FC236}">
                <a16:creationId xmlns:a16="http://schemas.microsoft.com/office/drawing/2014/main" id="{24938892-617D-A472-DEA8-52181AA07EDD}"/>
              </a:ext>
            </a:extLst>
          </p:cNvPr>
          <p:cNvGrpSpPr/>
          <p:nvPr/>
        </p:nvGrpSpPr>
        <p:grpSpPr>
          <a:xfrm>
            <a:off x="677334" y="1385299"/>
            <a:ext cx="2930524" cy="972771"/>
            <a:chOff x="3005" y="215825"/>
            <a:chExt cx="2930524" cy="547200"/>
          </a:xfrm>
        </p:grpSpPr>
        <p:sp>
          <p:nvSpPr>
            <p:cNvPr id="26" name="Rectangle 25">
              <a:extLst>
                <a:ext uri="{FF2B5EF4-FFF2-40B4-BE49-F238E27FC236}">
                  <a16:creationId xmlns:a16="http://schemas.microsoft.com/office/drawing/2014/main" id="{D20E30BB-DD45-CC94-4907-E122D9B4D573}"/>
                </a:ext>
              </a:extLst>
            </p:cNvPr>
            <p:cNvSpPr/>
            <p:nvPr/>
          </p:nvSpPr>
          <p:spPr>
            <a:xfrm>
              <a:off x="3005" y="215825"/>
              <a:ext cx="2930524" cy="547200"/>
            </a:xfrm>
            <a:prstGeom prst="rect">
              <a:avLst/>
            </a:pr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sz="20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CDE73650-0DA3-F71D-15BA-259F4BFD73B0}"/>
                </a:ext>
              </a:extLst>
            </p:cNvPr>
            <p:cNvSpPr txBox="1"/>
            <p:nvPr/>
          </p:nvSpPr>
          <p:spPr>
            <a:xfrm>
              <a:off x="3005" y="215825"/>
              <a:ext cx="2930524" cy="5472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defRPr b="1"/>
              </a:pPr>
              <a:r>
                <a:rPr lang="en-US" sz="2800" b="1" kern="1200" dirty="0">
                  <a:latin typeface="Arial" panose="020B0604020202020204" pitchFamily="34" charset="0"/>
                  <a:cs typeface="Arial" panose="020B0604020202020204" pitchFamily="34" charset="0"/>
                </a:rPr>
                <a:t>Technological:</a:t>
              </a:r>
            </a:p>
          </p:txBody>
        </p:sp>
      </p:grpSp>
      <p:grpSp>
        <p:nvGrpSpPr>
          <p:cNvPr id="11" name="Group 10">
            <a:extLst>
              <a:ext uri="{FF2B5EF4-FFF2-40B4-BE49-F238E27FC236}">
                <a16:creationId xmlns:a16="http://schemas.microsoft.com/office/drawing/2014/main" id="{A4AFF94B-66DA-BCBB-F85E-B60AF23A15BD}"/>
              </a:ext>
            </a:extLst>
          </p:cNvPr>
          <p:cNvGrpSpPr/>
          <p:nvPr/>
        </p:nvGrpSpPr>
        <p:grpSpPr>
          <a:xfrm>
            <a:off x="677334" y="2358070"/>
            <a:ext cx="2930524" cy="3114631"/>
            <a:chOff x="3005" y="763025"/>
            <a:chExt cx="2930524" cy="3114631"/>
          </a:xfrm>
        </p:grpSpPr>
        <p:sp>
          <p:nvSpPr>
            <p:cNvPr id="24" name="Rectangle 23">
              <a:extLst>
                <a:ext uri="{FF2B5EF4-FFF2-40B4-BE49-F238E27FC236}">
                  <a16:creationId xmlns:a16="http://schemas.microsoft.com/office/drawing/2014/main" id="{68775D03-675D-98B6-3C3F-48031C91721E}"/>
                </a:ext>
              </a:extLst>
            </p:cNvPr>
            <p:cNvSpPr/>
            <p:nvPr/>
          </p:nvSpPr>
          <p:spPr>
            <a:xfrm>
              <a:off x="3005" y="763025"/>
              <a:ext cx="2930524" cy="3114631"/>
            </a:xfrm>
            <a:prstGeom prst="rect">
              <a:avLst/>
            </a:pr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endParaRPr lang="en-US" sz="20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61A2D600-F78D-EC75-379C-AC556201E292}"/>
                </a:ext>
              </a:extLst>
            </p:cNvPr>
            <p:cNvSpPr txBox="1"/>
            <p:nvPr/>
          </p:nvSpPr>
          <p:spPr>
            <a:xfrm>
              <a:off x="3005" y="763025"/>
              <a:ext cx="2930524" cy="311463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1346" tIns="101346" rIns="135128" bIns="152019" numCol="1" spcCol="1270" anchor="t" anchorCtr="0">
              <a:noAutofit/>
            </a:bodyPr>
            <a:lstStyle/>
            <a:p>
              <a:pPr marL="342900" lvl="1" indent="-342900" algn="l" defTabSz="844550">
                <a:lnSpc>
                  <a:spcPct val="90000"/>
                </a:lnSpc>
                <a:spcBef>
                  <a:spcPct val="0"/>
                </a:spcBef>
                <a:spcAft>
                  <a:spcPct val="15000"/>
                </a:spcAft>
                <a:buFont typeface="Arial" panose="020B0604020202020204" pitchFamily="34" charset="0"/>
                <a:buChar char="•"/>
              </a:pPr>
              <a:r>
                <a:rPr lang="en-US" b="0" kern="1200" dirty="0">
                  <a:latin typeface="Arial" panose="020B0604020202020204" pitchFamily="34" charset="0"/>
                  <a:cs typeface="Arial" panose="020B0604020202020204" pitchFamily="34" charset="0"/>
                </a:rPr>
                <a:t>Online shopping reduces in-store visits.</a:t>
              </a:r>
            </a:p>
            <a:p>
              <a:pPr marL="0" lvl="1" algn="l" defTabSz="844550">
                <a:lnSpc>
                  <a:spcPct val="90000"/>
                </a:lnSpc>
                <a:spcBef>
                  <a:spcPct val="0"/>
                </a:spcBef>
                <a:spcAft>
                  <a:spcPct val="15000"/>
                </a:spcAft>
              </a:pPr>
              <a:endParaRPr lang="en-US" b="0" kern="1200" dirty="0">
                <a:latin typeface="Arial" panose="020B0604020202020204" pitchFamily="34" charset="0"/>
                <a:cs typeface="Arial" panose="020B0604020202020204" pitchFamily="34" charset="0"/>
              </a:endParaRPr>
            </a:p>
            <a:p>
              <a:pPr marL="342900" lvl="1" indent="-342900" algn="l" defTabSz="844550">
                <a:lnSpc>
                  <a:spcPct val="90000"/>
                </a:lnSpc>
                <a:spcBef>
                  <a:spcPct val="0"/>
                </a:spcBef>
                <a:spcAft>
                  <a:spcPct val="15000"/>
                </a:spcAft>
                <a:buFont typeface="Arial" panose="020B0604020202020204" pitchFamily="34" charset="0"/>
                <a:buChar char="•"/>
              </a:pPr>
              <a:r>
                <a:rPr lang="en-US" b="0" kern="1200" dirty="0">
                  <a:latin typeface="Arial" panose="020B0604020202020204" pitchFamily="34" charset="0"/>
                  <a:cs typeface="Arial" panose="020B0604020202020204" pitchFamily="34" charset="0"/>
                </a:rPr>
                <a:t>Old website and few online services may stop customers from ordering.</a:t>
              </a:r>
            </a:p>
            <a:p>
              <a:pPr marL="0" lvl="1" algn="l" defTabSz="844550">
                <a:lnSpc>
                  <a:spcPct val="90000"/>
                </a:lnSpc>
                <a:spcBef>
                  <a:spcPct val="0"/>
                </a:spcBef>
                <a:spcAft>
                  <a:spcPct val="15000"/>
                </a:spcAft>
              </a:pPr>
              <a:endParaRPr lang="en-US" sz="2000" b="0" kern="1200" dirty="0">
                <a:latin typeface="Arial" panose="020B0604020202020204" pitchFamily="34" charset="0"/>
                <a:cs typeface="Arial" panose="020B0604020202020204" pitchFamily="34" charset="0"/>
              </a:endParaRPr>
            </a:p>
          </p:txBody>
        </p:sp>
      </p:grpSp>
      <p:grpSp>
        <p:nvGrpSpPr>
          <p:cNvPr id="12" name="Group 11">
            <a:extLst>
              <a:ext uri="{FF2B5EF4-FFF2-40B4-BE49-F238E27FC236}">
                <a16:creationId xmlns:a16="http://schemas.microsoft.com/office/drawing/2014/main" id="{991EA814-51FD-7144-7FAD-CC83F6DEDE7D}"/>
              </a:ext>
            </a:extLst>
          </p:cNvPr>
          <p:cNvGrpSpPr/>
          <p:nvPr/>
        </p:nvGrpSpPr>
        <p:grpSpPr>
          <a:xfrm>
            <a:off x="4018133" y="1385299"/>
            <a:ext cx="2930524" cy="972771"/>
            <a:chOff x="3343804" y="215825"/>
            <a:chExt cx="2930524" cy="547200"/>
          </a:xfrm>
        </p:grpSpPr>
        <p:sp>
          <p:nvSpPr>
            <p:cNvPr id="22" name="Rectangle 21">
              <a:extLst>
                <a:ext uri="{FF2B5EF4-FFF2-40B4-BE49-F238E27FC236}">
                  <a16:creationId xmlns:a16="http://schemas.microsoft.com/office/drawing/2014/main" id="{C66C4585-A31B-3B2E-3600-D894C9424C9D}"/>
                </a:ext>
              </a:extLst>
            </p:cNvPr>
            <p:cNvSpPr/>
            <p:nvPr/>
          </p:nvSpPr>
          <p:spPr>
            <a:xfrm>
              <a:off x="3343804" y="215825"/>
              <a:ext cx="2930524" cy="547200"/>
            </a:xfrm>
            <a:prstGeom prst="rect">
              <a:avLst/>
            </a:pr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23" name="TextBox 22">
              <a:extLst>
                <a:ext uri="{FF2B5EF4-FFF2-40B4-BE49-F238E27FC236}">
                  <a16:creationId xmlns:a16="http://schemas.microsoft.com/office/drawing/2014/main" id="{D21FDAA0-D743-A080-5BEF-6B2EE63DF0FF}"/>
                </a:ext>
              </a:extLst>
            </p:cNvPr>
            <p:cNvSpPr txBox="1"/>
            <p:nvPr/>
          </p:nvSpPr>
          <p:spPr>
            <a:xfrm>
              <a:off x="3343804" y="215825"/>
              <a:ext cx="2930524" cy="5472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defRPr b="1"/>
              </a:pPr>
              <a:r>
                <a:rPr lang="en-US" sz="2800" b="1" dirty="0">
                  <a:latin typeface="Arial"/>
                  <a:cs typeface="Arial"/>
                </a:rPr>
                <a:t>Environmental</a:t>
              </a:r>
              <a:r>
                <a:rPr lang="en-US" sz="2800" b="1" kern="1200" dirty="0">
                  <a:latin typeface="Arial"/>
                  <a:cs typeface="Arial"/>
                </a:rPr>
                <a:t>:</a:t>
              </a:r>
            </a:p>
          </p:txBody>
        </p:sp>
      </p:grpSp>
      <p:grpSp>
        <p:nvGrpSpPr>
          <p:cNvPr id="13" name="Group 12">
            <a:extLst>
              <a:ext uri="{FF2B5EF4-FFF2-40B4-BE49-F238E27FC236}">
                <a16:creationId xmlns:a16="http://schemas.microsoft.com/office/drawing/2014/main" id="{F61B1AAE-359A-0CD0-08C9-D77348AB25B8}"/>
              </a:ext>
            </a:extLst>
          </p:cNvPr>
          <p:cNvGrpSpPr/>
          <p:nvPr/>
        </p:nvGrpSpPr>
        <p:grpSpPr>
          <a:xfrm>
            <a:off x="4018133" y="2358070"/>
            <a:ext cx="2930524" cy="3114631"/>
            <a:chOff x="3343804" y="763025"/>
            <a:chExt cx="2930524" cy="3114631"/>
          </a:xfrm>
        </p:grpSpPr>
        <p:sp>
          <p:nvSpPr>
            <p:cNvPr id="20" name="Rectangle 19">
              <a:extLst>
                <a:ext uri="{FF2B5EF4-FFF2-40B4-BE49-F238E27FC236}">
                  <a16:creationId xmlns:a16="http://schemas.microsoft.com/office/drawing/2014/main" id="{441CB1A2-1661-9F9A-3475-9F50590B1E2A}"/>
                </a:ext>
              </a:extLst>
            </p:cNvPr>
            <p:cNvSpPr/>
            <p:nvPr/>
          </p:nvSpPr>
          <p:spPr>
            <a:xfrm>
              <a:off x="3343804" y="763025"/>
              <a:ext cx="2930524" cy="3114631"/>
            </a:xfrm>
            <a:prstGeom prst="rect">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a:lstStyle/>
            <a:p>
              <a:endParaRPr lang="en-US" sz="200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A032472-DEB2-CBD4-685C-1409E568C6F9}"/>
                </a:ext>
              </a:extLst>
            </p:cNvPr>
            <p:cNvSpPr txBox="1"/>
            <p:nvPr/>
          </p:nvSpPr>
          <p:spPr>
            <a:xfrm>
              <a:off x="3343804" y="763025"/>
              <a:ext cx="2930524" cy="311463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1346" tIns="101346" rIns="135128" bIns="152019" numCol="1" spcCol="1270" anchor="t" anchorCtr="0">
              <a:noAutofit/>
            </a:bodyPr>
            <a:lstStyle/>
            <a:p>
              <a:pPr marL="342900" lvl="1" indent="-342900" algn="l" defTabSz="844550">
                <a:lnSpc>
                  <a:spcPct val="90000"/>
                </a:lnSpc>
                <a:spcBef>
                  <a:spcPct val="0"/>
                </a:spcBef>
                <a:spcAft>
                  <a:spcPct val="15000"/>
                </a:spcAft>
                <a:buFont typeface="Arial" panose="020B0604020202020204" pitchFamily="34" charset="0"/>
                <a:buChar char="•"/>
              </a:pPr>
              <a:r>
                <a:rPr lang="en-US" b="0" kern="1200" dirty="0">
                  <a:latin typeface="Arial" panose="020B0604020202020204" pitchFamily="34" charset="0"/>
                  <a:cs typeface="Arial" panose="020B0604020202020204" pitchFamily="34" charset="0"/>
                </a:rPr>
                <a:t>Climate change affects flower supply → higher prices and less availability.</a:t>
              </a:r>
            </a:p>
            <a:p>
              <a:pPr marL="0" lvl="1" algn="l" defTabSz="844550">
                <a:lnSpc>
                  <a:spcPct val="90000"/>
                </a:lnSpc>
                <a:spcBef>
                  <a:spcPct val="0"/>
                </a:spcBef>
                <a:spcAft>
                  <a:spcPct val="15000"/>
                </a:spcAft>
              </a:pPr>
              <a:endParaRPr lang="en-US" b="0" kern="1200" dirty="0">
                <a:latin typeface="Arial" panose="020B0604020202020204" pitchFamily="34" charset="0"/>
                <a:cs typeface="Arial" panose="020B0604020202020204" pitchFamily="34" charset="0"/>
              </a:endParaRPr>
            </a:p>
            <a:p>
              <a:pPr marL="342900" lvl="1" indent="-342900" algn="l" defTabSz="844550">
                <a:lnSpc>
                  <a:spcPct val="90000"/>
                </a:lnSpc>
                <a:spcBef>
                  <a:spcPct val="0"/>
                </a:spcBef>
                <a:spcAft>
                  <a:spcPct val="15000"/>
                </a:spcAft>
                <a:buFont typeface="Arial" panose="020B0604020202020204" pitchFamily="34" charset="0"/>
                <a:buChar char="•"/>
              </a:pPr>
              <a:r>
                <a:rPr lang="en-US" dirty="0">
                  <a:latin typeface="Arial" panose="020B0604020202020204" pitchFamily="34" charset="0"/>
                  <a:cs typeface="Arial" panose="020B0604020202020204" pitchFamily="34" charset="0"/>
                </a:rPr>
                <a:t>Sustainable materials cost more → business expenses rise.</a:t>
              </a:r>
              <a:endParaRPr lang="en-US" b="0" kern="1200" dirty="0">
                <a:latin typeface="Arial" panose="020B0604020202020204" pitchFamily="34" charset="0"/>
                <a:cs typeface="Arial" panose="020B0604020202020204" pitchFamily="34" charset="0"/>
              </a:endParaRPr>
            </a:p>
          </p:txBody>
        </p:sp>
      </p:grpSp>
      <p:grpSp>
        <p:nvGrpSpPr>
          <p:cNvPr id="14" name="Group 13">
            <a:extLst>
              <a:ext uri="{FF2B5EF4-FFF2-40B4-BE49-F238E27FC236}">
                <a16:creationId xmlns:a16="http://schemas.microsoft.com/office/drawing/2014/main" id="{0CD4EB14-82ED-87A7-2D74-941D8BA05E6B}"/>
              </a:ext>
            </a:extLst>
          </p:cNvPr>
          <p:cNvGrpSpPr/>
          <p:nvPr/>
        </p:nvGrpSpPr>
        <p:grpSpPr>
          <a:xfrm>
            <a:off x="7358931" y="1385299"/>
            <a:ext cx="2930524" cy="972771"/>
            <a:chOff x="6684602" y="215825"/>
            <a:chExt cx="2930524" cy="547200"/>
          </a:xfrm>
        </p:grpSpPr>
        <p:sp>
          <p:nvSpPr>
            <p:cNvPr id="18" name="Rectangle 17">
              <a:extLst>
                <a:ext uri="{FF2B5EF4-FFF2-40B4-BE49-F238E27FC236}">
                  <a16:creationId xmlns:a16="http://schemas.microsoft.com/office/drawing/2014/main" id="{43A366E4-7D2A-170B-B3D2-F36D74415616}"/>
                </a:ext>
              </a:extLst>
            </p:cNvPr>
            <p:cNvSpPr/>
            <p:nvPr/>
          </p:nvSpPr>
          <p:spPr>
            <a:xfrm>
              <a:off x="6684602" y="215825"/>
              <a:ext cx="2930524" cy="547200"/>
            </a:xfrm>
            <a:prstGeom prst="rect">
              <a:avLst/>
            </a:pr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US"/>
            </a:p>
          </p:txBody>
        </p:sp>
        <p:sp>
          <p:nvSpPr>
            <p:cNvPr id="19" name="TextBox 18">
              <a:extLst>
                <a:ext uri="{FF2B5EF4-FFF2-40B4-BE49-F238E27FC236}">
                  <a16:creationId xmlns:a16="http://schemas.microsoft.com/office/drawing/2014/main" id="{AFCFD00E-593D-D02F-FF73-3D4DE1CECF87}"/>
                </a:ext>
              </a:extLst>
            </p:cNvPr>
            <p:cNvSpPr txBox="1"/>
            <p:nvPr/>
          </p:nvSpPr>
          <p:spPr>
            <a:xfrm>
              <a:off x="6684602" y="215825"/>
              <a:ext cx="2930524" cy="5472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defRPr b="1"/>
              </a:pPr>
              <a:r>
                <a:rPr lang="en-US" sz="2800" b="1" dirty="0">
                  <a:latin typeface="Arial"/>
                  <a:cs typeface="Arial"/>
                </a:rPr>
                <a:t>Legal</a:t>
              </a:r>
              <a:r>
                <a:rPr lang="en-US" sz="2800" b="1" kern="1200" dirty="0">
                  <a:latin typeface="Arial"/>
                  <a:cs typeface="Arial"/>
                </a:rPr>
                <a:t>:</a:t>
              </a:r>
            </a:p>
          </p:txBody>
        </p:sp>
      </p:grpSp>
      <p:grpSp>
        <p:nvGrpSpPr>
          <p:cNvPr id="15" name="Group 14">
            <a:extLst>
              <a:ext uri="{FF2B5EF4-FFF2-40B4-BE49-F238E27FC236}">
                <a16:creationId xmlns:a16="http://schemas.microsoft.com/office/drawing/2014/main" id="{207788A5-82DA-7731-541E-620324F9B9D0}"/>
              </a:ext>
            </a:extLst>
          </p:cNvPr>
          <p:cNvGrpSpPr/>
          <p:nvPr/>
        </p:nvGrpSpPr>
        <p:grpSpPr>
          <a:xfrm>
            <a:off x="7358931" y="2358070"/>
            <a:ext cx="2930524" cy="3114631"/>
            <a:chOff x="6684602" y="763025"/>
            <a:chExt cx="2930524" cy="3114631"/>
          </a:xfrm>
        </p:grpSpPr>
        <p:sp>
          <p:nvSpPr>
            <p:cNvPr id="16" name="Rectangle 15">
              <a:extLst>
                <a:ext uri="{FF2B5EF4-FFF2-40B4-BE49-F238E27FC236}">
                  <a16:creationId xmlns:a16="http://schemas.microsoft.com/office/drawing/2014/main" id="{17993DAD-25DA-7153-470F-8977CB5306B9}"/>
                </a:ext>
              </a:extLst>
            </p:cNvPr>
            <p:cNvSpPr/>
            <p:nvPr/>
          </p:nvSpPr>
          <p:spPr>
            <a:xfrm>
              <a:off x="6684602" y="763025"/>
              <a:ext cx="2930524" cy="3114631"/>
            </a:xfrm>
            <a:prstGeom prst="rect">
              <a:avLst/>
            </a:pr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a:lstStyle/>
            <a:p>
              <a:endParaRPr lang="en-US" sz="200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5F85FCF-563C-C604-C463-650037DB1714}"/>
                </a:ext>
              </a:extLst>
            </p:cNvPr>
            <p:cNvSpPr txBox="1"/>
            <p:nvPr/>
          </p:nvSpPr>
          <p:spPr>
            <a:xfrm>
              <a:off x="6684602" y="763025"/>
              <a:ext cx="2930524" cy="311463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1346" tIns="101346" rIns="135128" bIns="152019" numCol="1" spcCol="1270" anchor="t" anchorCtr="0">
              <a:noAutofit/>
            </a:bodyPr>
            <a:lstStyle/>
            <a:p>
              <a:pPr marL="342900" lvl="1" indent="-342900" algn="l" defTabSz="844550">
                <a:lnSpc>
                  <a:spcPct val="90000"/>
                </a:lnSpc>
                <a:spcBef>
                  <a:spcPct val="0"/>
                </a:spcBef>
                <a:spcAft>
                  <a:spcPct val="15000"/>
                </a:spcAft>
                <a:buFont typeface="Arial" panose="020B0604020202020204" pitchFamily="34" charset="0"/>
                <a:buChar char="•"/>
              </a:pPr>
              <a:r>
                <a:rPr lang="en-US" b="0" kern="1200" dirty="0">
                  <a:latin typeface="Arial" panose="020B0604020202020204" pitchFamily="34" charset="0"/>
                  <a:cs typeface="Arial" panose="020B0604020202020204" pitchFamily="34" charset="0"/>
                </a:rPr>
                <a:t>Uk employment laws affect wages and staffing.</a:t>
              </a:r>
            </a:p>
            <a:p>
              <a:pPr marL="342900" lvl="1" indent="-342900" algn="l" defTabSz="844550">
                <a:lnSpc>
                  <a:spcPct val="90000"/>
                </a:lnSpc>
                <a:spcBef>
                  <a:spcPct val="0"/>
                </a:spcBef>
                <a:spcAft>
                  <a:spcPct val="150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lvl="1" indent="-342900" algn="l" defTabSz="844550">
                <a:lnSpc>
                  <a:spcPct val="90000"/>
                </a:lnSpc>
                <a:spcBef>
                  <a:spcPct val="0"/>
                </a:spcBef>
                <a:spcAft>
                  <a:spcPct val="15000"/>
                </a:spcAft>
                <a:buFont typeface="Arial" panose="020B0604020202020204" pitchFamily="34" charset="0"/>
                <a:buChar char="•"/>
              </a:pPr>
              <a:r>
                <a:rPr lang="en-US" b="0" kern="1200" dirty="0">
                  <a:latin typeface="Arial" panose="020B0604020202020204" pitchFamily="34" charset="0"/>
                  <a:cs typeface="Arial" panose="020B0604020202020204" pitchFamily="34" charset="0"/>
                </a:rPr>
                <a:t>Consumer laws require clear return and delivery policies.</a:t>
              </a:r>
            </a:p>
          </p:txBody>
        </p:sp>
      </p:grpSp>
      <p:sp>
        <p:nvSpPr>
          <p:cNvPr id="42" name="TextBox 41">
            <a:extLst>
              <a:ext uri="{FF2B5EF4-FFF2-40B4-BE49-F238E27FC236}">
                <a16:creationId xmlns:a16="http://schemas.microsoft.com/office/drawing/2014/main" id="{E7C5E003-10BE-D0BE-13E9-1B5CE8E59CA5}"/>
              </a:ext>
            </a:extLst>
          </p:cNvPr>
          <p:cNvSpPr txBox="1"/>
          <p:nvPr/>
        </p:nvSpPr>
        <p:spPr>
          <a:xfrm>
            <a:off x="9622066" y="6354072"/>
            <a:ext cx="2569934" cy="369332"/>
          </a:xfrm>
          <a:prstGeom prst="rect">
            <a:avLst/>
          </a:prstGeom>
          <a:noFill/>
        </p:spPr>
        <p:txBody>
          <a:bodyPr wrap="none" rtlCol="0">
            <a:spAutoFit/>
          </a:bodyPr>
          <a:lstStyle/>
          <a:p>
            <a:r>
              <a:rPr lang="en-GB" i="1" dirty="0">
                <a:latin typeface="Arial" panose="020B0604020202020204" pitchFamily="34" charset="0"/>
                <a:cs typeface="Arial" panose="020B0604020202020204" pitchFamily="34" charset="0"/>
              </a:rPr>
              <a:t>UK Government (2023)</a:t>
            </a:r>
            <a:endParaRPr lang="en-US" dirty="0"/>
          </a:p>
        </p:txBody>
      </p:sp>
    </p:spTree>
    <p:extLst>
      <p:ext uri="{BB962C8B-B14F-4D97-AF65-F5344CB8AC3E}">
        <p14:creationId xmlns:p14="http://schemas.microsoft.com/office/powerpoint/2010/main" val="3593232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D2D70-9D96-5452-2FA9-180248E4BC49}"/>
              </a:ext>
            </a:extLst>
          </p:cNvPr>
          <p:cNvSpPr>
            <a:spLocks noGrp="1"/>
          </p:cNvSpPr>
          <p:nvPr>
            <p:ph type="title"/>
          </p:nvPr>
        </p:nvSpPr>
        <p:spPr>
          <a:xfrm>
            <a:off x="26487" y="249353"/>
            <a:ext cx="9273289" cy="1320800"/>
          </a:xfrm>
        </p:spPr>
        <p:txBody>
          <a:bodyPr>
            <a:normAutofit fontScale="90000"/>
          </a:bodyPr>
          <a:lstStyle/>
          <a:p>
            <a:pPr algn="ctr"/>
            <a:r>
              <a:rPr lang="en-GB" b="1" dirty="0">
                <a:latin typeface="Arial" panose="020B0604020202020204" pitchFamily="34" charset="0"/>
                <a:cs typeface="Arial" panose="020B0604020202020204" pitchFamily="34" charset="0"/>
              </a:rPr>
              <a:t>CAUSE AND EFFECT ANALYSIS INSTEAD OF FISHBONE DIAGRAM</a:t>
            </a:r>
            <a:br>
              <a:rPr lang="en-GB"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FDB15900-9D07-46BF-DDDF-E2FFA56D99CE}"/>
              </a:ext>
            </a:extLst>
          </p:cNvPr>
          <p:cNvCxnSpPr>
            <a:cxnSpLocks/>
          </p:cNvCxnSpPr>
          <p:nvPr/>
        </p:nvCxnSpPr>
        <p:spPr>
          <a:xfrm>
            <a:off x="231529" y="2232278"/>
            <a:ext cx="1306714" cy="12504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3525A384-87D0-13FF-52EA-31690DC5D34B}"/>
              </a:ext>
            </a:extLst>
          </p:cNvPr>
          <p:cNvSpPr txBox="1"/>
          <p:nvPr/>
        </p:nvSpPr>
        <p:spPr>
          <a:xfrm>
            <a:off x="677334" y="2165066"/>
            <a:ext cx="3809697"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Staff not trained in online marketing</a:t>
            </a:r>
          </a:p>
        </p:txBody>
      </p:sp>
      <p:sp>
        <p:nvSpPr>
          <p:cNvPr id="14" name="TextBox 13">
            <a:extLst>
              <a:ext uri="{FF2B5EF4-FFF2-40B4-BE49-F238E27FC236}">
                <a16:creationId xmlns:a16="http://schemas.microsoft.com/office/drawing/2014/main" id="{9545A5B0-28D9-D385-1943-95A2069ED98B}"/>
              </a:ext>
            </a:extLst>
          </p:cNvPr>
          <p:cNvSpPr txBox="1"/>
          <p:nvPr/>
        </p:nvSpPr>
        <p:spPr>
          <a:xfrm>
            <a:off x="1275942" y="2779033"/>
            <a:ext cx="3724096"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Dependence on regular customers</a:t>
            </a:r>
          </a:p>
        </p:txBody>
      </p:sp>
      <p:cxnSp>
        <p:nvCxnSpPr>
          <p:cNvPr id="16" name="Straight Arrow Connector 15">
            <a:extLst>
              <a:ext uri="{FF2B5EF4-FFF2-40B4-BE49-F238E27FC236}">
                <a16:creationId xmlns:a16="http://schemas.microsoft.com/office/drawing/2014/main" id="{BE2E5426-75FD-99EB-9952-DBE081837302}"/>
              </a:ext>
            </a:extLst>
          </p:cNvPr>
          <p:cNvCxnSpPr>
            <a:cxnSpLocks/>
          </p:cNvCxnSpPr>
          <p:nvPr/>
        </p:nvCxnSpPr>
        <p:spPr>
          <a:xfrm flipV="1">
            <a:off x="401652" y="3646967"/>
            <a:ext cx="7487706" cy="626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964B3E07-3D50-AEAF-BBCC-1BDC064C5407}"/>
              </a:ext>
            </a:extLst>
          </p:cNvPr>
          <p:cNvSpPr txBox="1"/>
          <p:nvPr/>
        </p:nvSpPr>
        <p:spPr>
          <a:xfrm>
            <a:off x="5929132" y="2161848"/>
            <a:ext cx="2492990"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Flowers are expensive</a:t>
            </a:r>
          </a:p>
        </p:txBody>
      </p:sp>
      <p:sp>
        <p:nvSpPr>
          <p:cNvPr id="24" name="TextBox 23">
            <a:extLst>
              <a:ext uri="{FF2B5EF4-FFF2-40B4-BE49-F238E27FC236}">
                <a16:creationId xmlns:a16="http://schemas.microsoft.com/office/drawing/2014/main" id="{888FA48F-59DE-81CD-3106-DA970E5EA357}"/>
              </a:ext>
            </a:extLst>
          </p:cNvPr>
          <p:cNvSpPr txBox="1"/>
          <p:nvPr/>
        </p:nvSpPr>
        <p:spPr>
          <a:xfrm>
            <a:off x="6422065" y="2779033"/>
            <a:ext cx="2877711"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Limited variety of products</a:t>
            </a:r>
          </a:p>
        </p:txBody>
      </p:sp>
      <p:cxnSp>
        <p:nvCxnSpPr>
          <p:cNvPr id="26" name="Straight Arrow Connector 25">
            <a:extLst>
              <a:ext uri="{FF2B5EF4-FFF2-40B4-BE49-F238E27FC236}">
                <a16:creationId xmlns:a16="http://schemas.microsoft.com/office/drawing/2014/main" id="{ED2C8AAA-90F7-0F59-6F83-ACFBB5D8EB39}"/>
              </a:ext>
            </a:extLst>
          </p:cNvPr>
          <p:cNvCxnSpPr>
            <a:cxnSpLocks/>
          </p:cNvCxnSpPr>
          <p:nvPr/>
        </p:nvCxnSpPr>
        <p:spPr>
          <a:xfrm>
            <a:off x="5444712" y="2237453"/>
            <a:ext cx="1275065" cy="12452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117C221E-172C-17AB-261C-D8F0CF2A2487}"/>
              </a:ext>
            </a:extLst>
          </p:cNvPr>
          <p:cNvSpPr txBox="1"/>
          <p:nvPr/>
        </p:nvSpPr>
        <p:spPr>
          <a:xfrm>
            <a:off x="1275942" y="4074933"/>
            <a:ext cx="3283912"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Website is old and hard to use</a:t>
            </a:r>
          </a:p>
        </p:txBody>
      </p:sp>
      <p:sp>
        <p:nvSpPr>
          <p:cNvPr id="38" name="TextBox 37">
            <a:extLst>
              <a:ext uri="{FF2B5EF4-FFF2-40B4-BE49-F238E27FC236}">
                <a16:creationId xmlns:a16="http://schemas.microsoft.com/office/drawing/2014/main" id="{6003D9C0-C021-4631-DA36-FEAA340ECF96}"/>
              </a:ext>
            </a:extLst>
          </p:cNvPr>
          <p:cNvSpPr txBox="1"/>
          <p:nvPr/>
        </p:nvSpPr>
        <p:spPr>
          <a:xfrm>
            <a:off x="641249" y="4705153"/>
            <a:ext cx="4373954"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No subscription services or special offers</a:t>
            </a:r>
          </a:p>
        </p:txBody>
      </p:sp>
      <p:sp>
        <p:nvSpPr>
          <p:cNvPr id="40" name="Rectangle 39">
            <a:extLst>
              <a:ext uri="{FF2B5EF4-FFF2-40B4-BE49-F238E27FC236}">
                <a16:creationId xmlns:a16="http://schemas.microsoft.com/office/drawing/2014/main" id="{BCD11C3A-B6D5-A10E-5635-6247D215AE75}"/>
              </a:ext>
            </a:extLst>
          </p:cNvPr>
          <p:cNvSpPr/>
          <p:nvPr/>
        </p:nvSpPr>
        <p:spPr>
          <a:xfrm>
            <a:off x="5289858" y="5287481"/>
            <a:ext cx="1704713" cy="400106"/>
          </a:xfrm>
          <a:prstGeom prst="rect">
            <a:avLst/>
          </a:prstGeom>
          <a:solidFill>
            <a:schemeClr val="accent1">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Arial" panose="020B0604020202020204" pitchFamily="34" charset="0"/>
                <a:cs typeface="Arial" panose="020B0604020202020204" pitchFamily="34" charset="0"/>
              </a:rPr>
              <a:t>Competition</a:t>
            </a:r>
          </a:p>
        </p:txBody>
      </p:sp>
      <p:sp>
        <p:nvSpPr>
          <p:cNvPr id="41" name="Rectangle 40">
            <a:extLst>
              <a:ext uri="{FF2B5EF4-FFF2-40B4-BE49-F238E27FC236}">
                <a16:creationId xmlns:a16="http://schemas.microsoft.com/office/drawing/2014/main" id="{C7BAD4DB-6926-AEB3-184E-BD84914E8A32}"/>
              </a:ext>
            </a:extLst>
          </p:cNvPr>
          <p:cNvSpPr/>
          <p:nvPr/>
        </p:nvSpPr>
        <p:spPr>
          <a:xfrm>
            <a:off x="131678" y="1694995"/>
            <a:ext cx="1704713" cy="398726"/>
          </a:xfrm>
          <a:prstGeom prst="rect">
            <a:avLst/>
          </a:prstGeom>
          <a:solidFill>
            <a:schemeClr val="accent1">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Arial" panose="020B0604020202020204" pitchFamily="34" charset="0"/>
                <a:cs typeface="Arial" panose="020B0604020202020204" pitchFamily="34" charset="0"/>
              </a:rPr>
              <a:t>People</a:t>
            </a:r>
          </a:p>
        </p:txBody>
      </p:sp>
      <p:sp>
        <p:nvSpPr>
          <p:cNvPr id="42" name="Rectangle 41">
            <a:extLst>
              <a:ext uri="{FF2B5EF4-FFF2-40B4-BE49-F238E27FC236}">
                <a16:creationId xmlns:a16="http://schemas.microsoft.com/office/drawing/2014/main" id="{3468E478-3EC9-2722-D811-7A68BFEA37C6}"/>
              </a:ext>
            </a:extLst>
          </p:cNvPr>
          <p:cNvSpPr/>
          <p:nvPr/>
        </p:nvSpPr>
        <p:spPr>
          <a:xfrm>
            <a:off x="5392775" y="1718969"/>
            <a:ext cx="1704713" cy="400106"/>
          </a:xfrm>
          <a:prstGeom prst="rect">
            <a:avLst/>
          </a:prstGeom>
          <a:solidFill>
            <a:schemeClr val="accent1">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Arial" panose="020B0604020202020204" pitchFamily="34" charset="0"/>
                <a:cs typeface="Arial" panose="020B0604020202020204" pitchFamily="34" charset="0"/>
              </a:rPr>
              <a:t>Products</a:t>
            </a:r>
          </a:p>
        </p:txBody>
      </p:sp>
      <p:sp>
        <p:nvSpPr>
          <p:cNvPr id="53" name="Rectangle 52">
            <a:extLst>
              <a:ext uri="{FF2B5EF4-FFF2-40B4-BE49-F238E27FC236}">
                <a16:creationId xmlns:a16="http://schemas.microsoft.com/office/drawing/2014/main" id="{6F6654AF-70AE-9D94-FB62-D8BF9F4E9F5C}"/>
              </a:ext>
            </a:extLst>
          </p:cNvPr>
          <p:cNvSpPr/>
          <p:nvPr/>
        </p:nvSpPr>
        <p:spPr>
          <a:xfrm>
            <a:off x="131677" y="5287481"/>
            <a:ext cx="1704713" cy="400106"/>
          </a:xfrm>
          <a:prstGeom prst="rect">
            <a:avLst/>
          </a:prstGeom>
          <a:solidFill>
            <a:schemeClr val="accent1">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dirty="0">
                <a:latin typeface="Arial" panose="020B0604020202020204" pitchFamily="34" charset="0"/>
                <a:cs typeface="Arial" panose="020B0604020202020204" pitchFamily="34" charset="0"/>
              </a:rPr>
              <a:t>Processes</a:t>
            </a:r>
          </a:p>
        </p:txBody>
      </p:sp>
      <p:cxnSp>
        <p:nvCxnSpPr>
          <p:cNvPr id="55" name="Straight Arrow Connector 54">
            <a:extLst>
              <a:ext uri="{FF2B5EF4-FFF2-40B4-BE49-F238E27FC236}">
                <a16:creationId xmlns:a16="http://schemas.microsoft.com/office/drawing/2014/main" id="{1C975D20-02BB-1A33-611D-5D97EB2C8E4C}"/>
              </a:ext>
            </a:extLst>
          </p:cNvPr>
          <p:cNvCxnSpPr>
            <a:cxnSpLocks/>
          </p:cNvCxnSpPr>
          <p:nvPr/>
        </p:nvCxnSpPr>
        <p:spPr>
          <a:xfrm flipV="1">
            <a:off x="255181" y="3899528"/>
            <a:ext cx="1192619" cy="13202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6" name="TextBox 65">
            <a:extLst>
              <a:ext uri="{FF2B5EF4-FFF2-40B4-BE49-F238E27FC236}">
                <a16:creationId xmlns:a16="http://schemas.microsoft.com/office/drawing/2014/main" id="{9A57E687-CC0B-F8DB-1C0F-D16B4336D313}"/>
              </a:ext>
            </a:extLst>
          </p:cNvPr>
          <p:cNvSpPr txBox="1"/>
          <p:nvPr/>
        </p:nvSpPr>
        <p:spPr>
          <a:xfrm>
            <a:off x="6719777" y="4092770"/>
            <a:ext cx="4275529"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New local shop with strong social media</a:t>
            </a:r>
          </a:p>
        </p:txBody>
      </p:sp>
      <p:sp>
        <p:nvSpPr>
          <p:cNvPr id="67" name="TextBox 66">
            <a:extLst>
              <a:ext uri="{FF2B5EF4-FFF2-40B4-BE49-F238E27FC236}">
                <a16:creationId xmlns:a16="http://schemas.microsoft.com/office/drawing/2014/main" id="{6E4130DE-706F-0AA9-ABE2-93020BBA3380}"/>
              </a:ext>
            </a:extLst>
          </p:cNvPr>
          <p:cNvSpPr txBox="1"/>
          <p:nvPr/>
        </p:nvSpPr>
        <p:spPr>
          <a:xfrm>
            <a:off x="6142215" y="4735765"/>
            <a:ext cx="5134739" cy="369332"/>
          </a:xfrm>
          <a:prstGeom prst="rect">
            <a:avLst/>
          </a:prstGeom>
          <a:noFill/>
        </p:spPr>
        <p:txBody>
          <a:bodyPr wrap="none" rtlCol="0">
            <a:spAutoFit/>
          </a:bodyPr>
          <a:lstStyle/>
          <a:p>
            <a:r>
              <a:rPr lang="en-US" u="sng" dirty="0">
                <a:latin typeface="Arial" panose="020B0604020202020204" pitchFamily="34" charset="0"/>
                <a:cs typeface="Arial" panose="020B0604020202020204" pitchFamily="34" charset="0"/>
              </a:rPr>
              <a:t>Big chain stores with low prices and fast delivery</a:t>
            </a:r>
          </a:p>
        </p:txBody>
      </p:sp>
      <p:cxnSp>
        <p:nvCxnSpPr>
          <p:cNvPr id="69" name="Straight Arrow Connector 68">
            <a:extLst>
              <a:ext uri="{FF2B5EF4-FFF2-40B4-BE49-F238E27FC236}">
                <a16:creationId xmlns:a16="http://schemas.microsoft.com/office/drawing/2014/main" id="{7705C00F-D736-51F0-3623-213FA5A6769C}"/>
              </a:ext>
            </a:extLst>
          </p:cNvPr>
          <p:cNvCxnSpPr>
            <a:cxnSpLocks/>
          </p:cNvCxnSpPr>
          <p:nvPr/>
        </p:nvCxnSpPr>
        <p:spPr>
          <a:xfrm flipV="1">
            <a:off x="5444712" y="3856914"/>
            <a:ext cx="1275065" cy="1358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Rectangle 76">
            <a:extLst>
              <a:ext uri="{FF2B5EF4-FFF2-40B4-BE49-F238E27FC236}">
                <a16:creationId xmlns:a16="http://schemas.microsoft.com/office/drawing/2014/main" id="{860C74BC-7B44-E56A-28D0-0141EF7FAA7B}"/>
              </a:ext>
            </a:extLst>
          </p:cNvPr>
          <p:cNvSpPr/>
          <p:nvPr/>
        </p:nvSpPr>
        <p:spPr>
          <a:xfrm>
            <a:off x="8091377" y="3306726"/>
            <a:ext cx="2945218" cy="675357"/>
          </a:xfrm>
          <a:prstGeom prst="rect">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Decrease in sales</a:t>
            </a:r>
          </a:p>
        </p:txBody>
      </p:sp>
      <p:sp>
        <p:nvSpPr>
          <p:cNvPr id="15" name="TextBox 14">
            <a:extLst>
              <a:ext uri="{FF2B5EF4-FFF2-40B4-BE49-F238E27FC236}">
                <a16:creationId xmlns:a16="http://schemas.microsoft.com/office/drawing/2014/main" id="{AF602F35-A1D6-45F2-E619-6F89EE233684}"/>
              </a:ext>
            </a:extLst>
          </p:cNvPr>
          <p:cNvSpPr txBox="1"/>
          <p:nvPr/>
        </p:nvSpPr>
        <p:spPr>
          <a:xfrm>
            <a:off x="9542215" y="5120173"/>
            <a:ext cx="1646605" cy="369332"/>
          </a:xfrm>
          <a:prstGeom prst="rect">
            <a:avLst/>
          </a:prstGeom>
          <a:noFill/>
        </p:spPr>
        <p:txBody>
          <a:bodyPr wrap="none" rtlCol="0">
            <a:spAutoFit/>
          </a:bodyPr>
          <a:lstStyle/>
          <a:p>
            <a:r>
              <a:rPr lang="en-GB" i="1" dirty="0">
                <a:latin typeface="Arial" panose="020B0604020202020204" pitchFamily="34" charset="0"/>
                <a:cs typeface="Arial" panose="020B0604020202020204" pitchFamily="34" charset="0"/>
              </a:rPr>
              <a:t>Wymer (2025)</a:t>
            </a:r>
            <a:endParaRPr lang="en-US" i="1" dirty="0"/>
          </a:p>
        </p:txBody>
      </p:sp>
      <p:sp>
        <p:nvSpPr>
          <p:cNvPr id="17" name="TextBox 16">
            <a:extLst>
              <a:ext uri="{FF2B5EF4-FFF2-40B4-BE49-F238E27FC236}">
                <a16:creationId xmlns:a16="http://schemas.microsoft.com/office/drawing/2014/main" id="{8BBEE704-D198-745F-3EAC-8AEE5AB660E2}"/>
              </a:ext>
            </a:extLst>
          </p:cNvPr>
          <p:cNvSpPr txBox="1"/>
          <p:nvPr/>
        </p:nvSpPr>
        <p:spPr>
          <a:xfrm>
            <a:off x="8982767" y="5431101"/>
            <a:ext cx="2206053" cy="400110"/>
          </a:xfrm>
          <a:prstGeom prst="rect">
            <a:avLst/>
          </a:prstGeom>
          <a:noFill/>
        </p:spPr>
        <p:txBody>
          <a:bodyPr wrap="none" rtlCol="0">
            <a:spAutoFit/>
          </a:bodyPr>
          <a:lstStyle/>
          <a:p>
            <a:r>
              <a:rPr lang="en-GB" i="1" dirty="0">
                <a:latin typeface="Arial" panose="020B0604020202020204" pitchFamily="34" charset="0"/>
                <a:cs typeface="Arial" panose="020B0604020202020204" pitchFamily="34" charset="0"/>
              </a:rPr>
              <a:t>Peattie et al. (2025</a:t>
            </a:r>
            <a:r>
              <a:rPr lang="en-GB" sz="2000" i="1" dirty="0">
                <a:latin typeface="Arial" panose="020B060402020202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2704898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4921C-1AC2-414E-C595-478D83AE4712}"/>
              </a:ext>
            </a:extLst>
          </p:cNvPr>
          <p:cNvSpPr>
            <a:spLocks noGrp="1"/>
          </p:cNvSpPr>
          <p:nvPr>
            <p:ph type="title"/>
          </p:nvPr>
        </p:nvSpPr>
        <p:spPr>
          <a:xfrm>
            <a:off x="2849562" y="609600"/>
            <a:ext cx="6424440" cy="1320800"/>
          </a:xfrm>
        </p:spPr>
        <p:txBody>
          <a:bodyPr>
            <a:normAutofit/>
          </a:bodyPr>
          <a:lstStyle/>
          <a:p>
            <a:r>
              <a:rPr lang="en-US" sz="3200" b="1" dirty="0">
                <a:latin typeface="Arial"/>
                <a:cs typeface="Arial"/>
              </a:rPr>
              <a:t>CONCLUSION</a:t>
            </a:r>
            <a:endParaRPr lang="en-US" sz="3200" dirty="0"/>
          </a:p>
        </p:txBody>
      </p:sp>
      <p:pic>
        <p:nvPicPr>
          <p:cNvPr id="5" name="Picture 4" descr="Different types of flowers">
            <a:extLst>
              <a:ext uri="{FF2B5EF4-FFF2-40B4-BE49-F238E27FC236}">
                <a16:creationId xmlns:a16="http://schemas.microsoft.com/office/drawing/2014/main" id="{43CAD585-B31E-4F78-1B06-C3B34DB0669A}"/>
              </a:ext>
            </a:extLst>
          </p:cNvPr>
          <p:cNvPicPr>
            <a:picLocks noChangeAspect="1"/>
          </p:cNvPicPr>
          <p:nvPr/>
        </p:nvPicPr>
        <p:blipFill>
          <a:blip r:embed="rId3"/>
          <a:srcRect l="41682" t="142" r="31782"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FFE795C-F7E1-C271-B7A9-BDFEB77FE48A}"/>
              </a:ext>
            </a:extLst>
          </p:cNvPr>
          <p:cNvSpPr>
            <a:spLocks noGrp="1"/>
          </p:cNvSpPr>
          <p:nvPr>
            <p:ph idx="1"/>
          </p:nvPr>
        </p:nvSpPr>
        <p:spPr>
          <a:xfrm>
            <a:off x="2849562" y="2160590"/>
            <a:ext cx="7045552" cy="2977468"/>
          </a:xfrm>
        </p:spPr>
        <p:txBody>
          <a:bodyPr vert="horz" lIns="91440" tIns="45720" rIns="91440" bIns="45720" rtlCol="0">
            <a:normAutofit/>
          </a:bodyPr>
          <a:lstStyle/>
          <a:p>
            <a:pPr>
              <a:buFont typeface="Wingdings" pitchFamily="2" charset="2"/>
              <a:buChar char="Ø"/>
            </a:pPr>
            <a:r>
              <a:rPr lang="en-US" dirty="0">
                <a:latin typeface="Arial" panose="020B0604020202020204" pitchFamily="34" charset="0"/>
                <a:cs typeface="Arial" panose="020B0604020202020204" pitchFamily="34" charset="0"/>
              </a:rPr>
              <a:t>In-store sales dropped 30% in the last year</a:t>
            </a:r>
          </a:p>
          <a:p>
            <a:pPr>
              <a:buFont typeface="Wingdings" pitchFamily="2" charset="2"/>
              <a:buChar char="Ø"/>
            </a:pPr>
            <a:r>
              <a:rPr lang="en-US" dirty="0">
                <a:latin typeface="Arial" panose="020B0604020202020204" pitchFamily="34" charset="0"/>
                <a:cs typeface="Arial" panose="020B0604020202020204" pitchFamily="34" charset="0"/>
              </a:rPr>
              <a:t>Fewer people visit the high street</a:t>
            </a:r>
          </a:p>
          <a:p>
            <a:pPr>
              <a:buFont typeface="Wingdings" pitchFamily="2" charset="2"/>
              <a:buChar char="Ø"/>
            </a:pPr>
            <a:r>
              <a:rPr lang="en-US" dirty="0">
                <a:latin typeface="Arial" panose="020B0604020202020204" pitchFamily="34" charset="0"/>
                <a:cs typeface="Arial" panose="020B0604020202020204" pitchFamily="34" charset="0"/>
              </a:rPr>
              <a:t>Online orders increased a little but not enough</a:t>
            </a:r>
          </a:p>
          <a:p>
            <a:pPr>
              <a:buFont typeface="Wingdings" pitchFamily="2" charset="2"/>
              <a:buChar char="Ø"/>
            </a:pPr>
            <a:r>
              <a:rPr lang="en-US" dirty="0">
                <a:latin typeface="Arial" panose="020B0604020202020204" pitchFamily="34" charset="0"/>
                <a:cs typeface="Arial" panose="020B0604020202020204" pitchFamily="34" charset="0"/>
              </a:rPr>
              <a:t>Costs for flowers and eco-friendly packaging went up</a:t>
            </a:r>
          </a:p>
          <a:p>
            <a:pPr>
              <a:buFont typeface="Wingdings" pitchFamily="2" charset="2"/>
              <a:buChar char="Ø"/>
            </a:pPr>
            <a:r>
              <a:rPr lang="en-US" dirty="0">
                <a:latin typeface="Arial" panose="020B0604020202020204" pitchFamily="34" charset="0"/>
                <a:cs typeface="Arial" panose="020B0604020202020204" pitchFamily="34" charset="0"/>
              </a:rPr>
              <a:t>Customers like the quality and creativity of the flowers</a:t>
            </a:r>
          </a:p>
          <a:p>
            <a:pPr>
              <a:buFont typeface="Wingdings" pitchFamily="2" charset="2"/>
              <a:buChar char="Ø"/>
            </a:pPr>
            <a:r>
              <a:rPr lang="en-US" dirty="0">
                <a:latin typeface="Arial" panose="020B0604020202020204" pitchFamily="34" charset="0"/>
                <a:cs typeface="Arial" panose="020B0604020202020204" pitchFamily="34" charset="0"/>
              </a:rPr>
              <a:t>Website and digital marketing are weak</a:t>
            </a:r>
          </a:p>
          <a:p>
            <a:pPr>
              <a:buFont typeface="Wingdings" pitchFamily="2" charset="2"/>
              <a:buChar char="Ø"/>
            </a:pPr>
            <a:r>
              <a:rPr lang="en-US" dirty="0">
                <a:latin typeface="Arial" panose="020B0604020202020204" pitchFamily="34" charset="0"/>
                <a:cs typeface="Arial" panose="020B0604020202020204" pitchFamily="34" charset="0"/>
              </a:rPr>
              <a:t>New competitors make it harder to attract customers</a:t>
            </a:r>
          </a:p>
        </p:txBody>
      </p:sp>
    </p:spTree>
    <p:extLst>
      <p:ext uri="{BB962C8B-B14F-4D97-AF65-F5344CB8AC3E}">
        <p14:creationId xmlns:p14="http://schemas.microsoft.com/office/powerpoint/2010/main" val="26896985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27F8B-655B-BD5C-81B7-194F25830DEE}"/>
              </a:ext>
            </a:extLst>
          </p:cNvPr>
          <p:cNvSpPr>
            <a:spLocks noGrp="1"/>
          </p:cNvSpPr>
          <p:nvPr>
            <p:ph type="title"/>
          </p:nvPr>
        </p:nvSpPr>
        <p:spPr>
          <a:xfrm>
            <a:off x="494309" y="207631"/>
            <a:ext cx="8596668" cy="1320800"/>
          </a:xfrm>
        </p:spPr>
        <p:txBody>
          <a:bodyPr>
            <a:normAutofit/>
          </a:bodyPr>
          <a:lstStyle/>
          <a:p>
            <a:r>
              <a:rPr lang="en-US" sz="3200" b="1" dirty="0">
                <a:latin typeface="Arial"/>
                <a:cs typeface="Arial"/>
              </a:rPr>
              <a:t>REFERENCES</a:t>
            </a:r>
            <a:endParaRPr lang="en-US" sz="3200" dirty="0"/>
          </a:p>
        </p:txBody>
      </p:sp>
      <p:sp>
        <p:nvSpPr>
          <p:cNvPr id="3" name="Content Placeholder 2">
            <a:extLst>
              <a:ext uri="{FF2B5EF4-FFF2-40B4-BE49-F238E27FC236}">
                <a16:creationId xmlns:a16="http://schemas.microsoft.com/office/drawing/2014/main" id="{6272009C-046B-84C7-0D1B-4AE5AB858CEB}"/>
              </a:ext>
            </a:extLst>
          </p:cNvPr>
          <p:cNvSpPr>
            <a:spLocks noGrp="1"/>
          </p:cNvSpPr>
          <p:nvPr>
            <p:ph idx="1"/>
          </p:nvPr>
        </p:nvSpPr>
        <p:spPr>
          <a:xfrm>
            <a:off x="284078" y="1320800"/>
            <a:ext cx="9676351" cy="4860555"/>
          </a:xfrm>
        </p:spPr>
        <p:txBody>
          <a:bodyPr>
            <a:noAutofit/>
          </a:bodyPr>
          <a:lstStyle/>
          <a:p>
            <a:pPr>
              <a:lnSpc>
                <a:spcPct val="90000"/>
              </a:lnSpc>
              <a:buFont typeface="Wingdings" pitchFamily="2" charset="2"/>
              <a:buChar char="Ø"/>
            </a:pPr>
            <a:r>
              <a:rPr lang="en-US" dirty="0">
                <a:latin typeface="Arial" panose="020B0604020202020204" pitchFamily="34" charset="0"/>
                <a:cs typeface="Arial" panose="020B0604020202020204" pitchFamily="34" charset="0"/>
              </a:rPr>
              <a:t>Office for National Statistics (2023) Inflation and cost of living impacts on consumers</a:t>
            </a:r>
            <a:r>
              <a:rPr lang="en-US" i="1" dirty="0">
                <a:latin typeface="Arial" panose="020B0604020202020204" pitchFamily="34" charset="0"/>
                <a:cs typeface="Arial" panose="020B0604020202020204" pitchFamily="34" charset="0"/>
              </a:rPr>
              <a:t>. </a:t>
            </a:r>
          </a:p>
          <a:p>
            <a:pPr marL="0" indent="0">
              <a:lnSpc>
                <a:spcPct val="90000"/>
              </a:lnSpc>
              <a:buNone/>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ons.gov.uk </a:t>
            </a:r>
            <a:r>
              <a:rPr lang="en-US"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British Retail Consortium (2023) High street footfall and retail trends report. </a:t>
            </a:r>
            <a:r>
              <a:rPr lang="en-US" i="1" dirty="0">
                <a:latin typeface="Arial" panose="020B0604020202020204" pitchFamily="34" charset="0"/>
                <a:cs typeface="Arial" panose="020B0604020202020204" pitchFamily="34" charset="0"/>
              </a:rPr>
              <a:t>Available at: </a:t>
            </a:r>
            <a:r>
              <a:rPr lang="en-US" i="1" dirty="0">
                <a:latin typeface="Arial" panose="020B0604020202020204" pitchFamily="34" charset="0"/>
                <a:cs typeface="Arial" panose="020B0604020202020204" pitchFamily="34" charset="0"/>
                <a:hlinkClick r:id="rId3"/>
              </a:rPr>
              <a:t>brc.org.uk </a:t>
            </a:r>
            <a:r>
              <a:rPr lang="en-US" i="1"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UK Government (2023) Support schemes and regulations for small businesses</a:t>
            </a:r>
            <a:r>
              <a:rPr lang="en-US" i="1" dirty="0">
                <a:latin typeface="Arial" panose="020B0604020202020204" pitchFamily="34" charset="0"/>
                <a:cs typeface="Arial" panose="020B0604020202020204" pitchFamily="34" charset="0"/>
              </a:rPr>
              <a:t>. </a:t>
            </a:r>
          </a:p>
          <a:p>
            <a:pPr marL="0" indent="0">
              <a:lnSpc>
                <a:spcPct val="90000"/>
              </a:lnSpc>
              <a:buNone/>
            </a:pPr>
            <a:r>
              <a:rPr lang="en-US" i="1" dirty="0">
                <a:latin typeface="Arial" panose="020B0604020202020204" pitchFamily="34" charset="0"/>
                <a:cs typeface="Arial" panose="020B0604020202020204" pitchFamily="34" charset="0"/>
              </a:rPr>
              <a:t>       Available at: </a:t>
            </a:r>
            <a:r>
              <a:rPr lang="en-US" i="1" dirty="0">
                <a:latin typeface="Arial" panose="020B0604020202020204" pitchFamily="34" charset="0"/>
                <a:cs typeface="Arial" panose="020B0604020202020204" pitchFamily="34" charset="0"/>
                <a:hlinkClick r:id="rId3"/>
              </a:rPr>
              <a:t>gov.uk </a:t>
            </a:r>
            <a:r>
              <a:rPr lang="en-US" i="1"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Department for Environment, Food &amp; Rural Affairs (2023) Environmental regulations and sustainable packaging</a:t>
            </a:r>
            <a:r>
              <a:rPr lang="en-US" i="1" dirty="0">
                <a:latin typeface="Arial" panose="020B0604020202020204" pitchFamily="34" charset="0"/>
                <a:cs typeface="Arial" panose="020B0604020202020204" pitchFamily="34" charset="0"/>
              </a:rPr>
              <a:t>. Available at: </a:t>
            </a:r>
            <a:r>
              <a:rPr lang="en-US" i="1" dirty="0">
                <a:latin typeface="Arial" panose="020B0604020202020204" pitchFamily="34" charset="0"/>
                <a:cs typeface="Arial" panose="020B0604020202020204" pitchFamily="34" charset="0"/>
                <a:hlinkClick r:id="rId3"/>
              </a:rPr>
              <a:t>gov.uk/defra </a:t>
            </a:r>
            <a:r>
              <a:rPr lang="en-US" i="1"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Statista (2023) Online shopping growth and consumer trends</a:t>
            </a:r>
            <a:r>
              <a:rPr lang="en-US" i="1" dirty="0">
                <a:latin typeface="Arial" panose="020B0604020202020204" pitchFamily="34" charset="0"/>
                <a:cs typeface="Arial" panose="020B0604020202020204" pitchFamily="34" charset="0"/>
              </a:rPr>
              <a:t>. Available at: </a:t>
            </a:r>
            <a:r>
              <a:rPr lang="en-US" i="1" dirty="0">
                <a:latin typeface="Arial" panose="020B0604020202020204" pitchFamily="34" charset="0"/>
                <a:cs typeface="Arial" panose="020B0604020202020204" pitchFamily="34" charset="0"/>
                <a:hlinkClick r:id="rId3"/>
              </a:rPr>
              <a:t>statista.com </a:t>
            </a:r>
            <a:r>
              <a:rPr lang="en-US" i="1"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McKinsey &amp; Company (2022) How digital retail and social trends impact small businesses</a:t>
            </a:r>
            <a:r>
              <a:rPr lang="en-US" i="1" dirty="0">
                <a:latin typeface="Arial" panose="020B0604020202020204" pitchFamily="34" charset="0"/>
                <a:cs typeface="Arial" panose="020B0604020202020204" pitchFamily="34" charset="0"/>
              </a:rPr>
              <a:t>. Available at: </a:t>
            </a:r>
            <a:r>
              <a:rPr lang="en-US" i="1" dirty="0">
                <a:latin typeface="Arial" panose="020B0604020202020204" pitchFamily="34" charset="0"/>
                <a:cs typeface="Arial" panose="020B0604020202020204" pitchFamily="34" charset="0"/>
                <a:hlinkClick r:id="rId3"/>
              </a:rPr>
              <a:t>mckinsey.com </a:t>
            </a:r>
            <a:r>
              <a:rPr lang="en-US" i="1" dirty="0">
                <a:latin typeface="Arial" panose="020B0604020202020204" pitchFamily="34" charset="0"/>
                <a:cs typeface="Arial" panose="020B0604020202020204" pitchFamily="34" charset="0"/>
              </a:rPr>
              <a:t>(Accessed: 18 February 2026)</a:t>
            </a:r>
          </a:p>
          <a:p>
            <a:pPr>
              <a:lnSpc>
                <a:spcPct val="90000"/>
              </a:lnSpc>
              <a:buFont typeface="Wingdings" pitchFamily="2" charset="2"/>
              <a:buChar char="Ø"/>
            </a:pP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Original analysis – Analysis and interpretation based on the Green Haven Florists scenario provided.</a:t>
            </a:r>
          </a:p>
        </p:txBody>
      </p:sp>
    </p:spTree>
    <p:extLst>
      <p:ext uri="{BB962C8B-B14F-4D97-AF65-F5344CB8AC3E}">
        <p14:creationId xmlns:p14="http://schemas.microsoft.com/office/powerpoint/2010/main" val="12569249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511</TotalTime>
  <Words>728</Words>
  <Application>Microsoft Macintosh PowerPoint</Application>
  <PresentationFormat>Widescreen</PresentationFormat>
  <Paragraphs>99</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Trebuchet MS</vt:lpstr>
      <vt:lpstr>Wingdings</vt:lpstr>
      <vt:lpstr>Wingdings 3</vt:lpstr>
      <vt:lpstr>Facet</vt:lpstr>
      <vt:lpstr>Green Haven Florists </vt:lpstr>
      <vt:lpstr>OVERVIEW</vt:lpstr>
      <vt:lpstr>INTRODUCTION</vt:lpstr>
      <vt:lpstr>COMPANY BACKGROUD </vt:lpstr>
      <vt:lpstr>PROBLEM ANALYSIS (5W2H)</vt:lpstr>
      <vt:lpstr>PESTEL ANALYSIS: Green Haven Florists</vt:lpstr>
      <vt:lpstr>PESTEL ANALYSIS: Green Haven Florists</vt:lpstr>
      <vt:lpstr>CAUSE AND EFFECT ANALYSIS INSTEAD OF FISHBONE DIAGRAM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Sofia Fernandes Ferreira Nogueira (2510473)</dc:creator>
  <cp:lastModifiedBy>Ana Sofia Fernandes Ferreira Nogueira (2510473)</cp:lastModifiedBy>
  <cp:revision>2</cp:revision>
  <dcterms:created xsi:type="dcterms:W3CDTF">2026-02-18T10:04:58Z</dcterms:created>
  <dcterms:modified xsi:type="dcterms:W3CDTF">2026-03-11T11:00:13Z</dcterms:modified>
</cp:coreProperties>
</file>