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4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5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6" r:id="rId5"/>
    <p:sldMasterId id="2147483658" r:id="rId6"/>
    <p:sldMasterId id="2147483747" r:id="rId7"/>
    <p:sldMasterId id="2147483662" r:id="rId8"/>
    <p:sldMasterId id="2147483736" r:id="rId9"/>
  </p:sldMasterIdLst>
  <p:notesMasterIdLst>
    <p:notesMasterId r:id="rId16"/>
  </p:notesMasterIdLst>
  <p:sldIdLst>
    <p:sldId id="257" r:id="rId10"/>
    <p:sldId id="427" r:id="rId11"/>
    <p:sldId id="428" r:id="rId12"/>
    <p:sldId id="429" r:id="rId13"/>
    <p:sldId id="430" r:id="rId14"/>
    <p:sldId id="431" r:id="rId1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AD9F28CB-CBE9-2CAC-2597-D676662A255C}" name="Lilian Martin" initials="LM" userId="S::l.martin@uwtsd.ac.uk::865a25aa-5d86-405e-9b5c-e4f83f7b7fbb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4F9F"/>
    <a:srgbClr val="E1BC4C"/>
    <a:srgbClr val="003B5C"/>
    <a:srgbClr val="FFFFED"/>
    <a:srgbClr val="023B59"/>
    <a:srgbClr val="003E5B"/>
    <a:srgbClr val="DE94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C70F08-8144-4365-A79C-6831A47A7FA5}" v="14" dt="2024-11-26T06:47:35.0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82960" autoAdjust="0"/>
  </p:normalViewPr>
  <p:slideViewPr>
    <p:cSldViewPr snapToGrid="0">
      <p:cViewPr varScale="1">
        <p:scale>
          <a:sx n="65" d="100"/>
          <a:sy n="65" d="100"/>
        </p:scale>
        <p:origin x="24" y="15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10" Type="http://schemas.openxmlformats.org/officeDocument/2006/relationships/slide" Target="slides/slide1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microsoft.com/office/2018/10/relationships/authors" Target="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889938" cy="489374"/>
          </a:xfrm>
          <a:prstGeom prst="rect">
            <a:avLst/>
          </a:prstGeom>
        </p:spPr>
        <p:txBody>
          <a:bodyPr vert="horz" lIns="93823" tIns="46911" rIns="93823" bIns="46911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6" y="1"/>
            <a:ext cx="2889938" cy="489374"/>
          </a:xfrm>
          <a:prstGeom prst="rect">
            <a:avLst/>
          </a:prstGeom>
        </p:spPr>
        <p:txBody>
          <a:bodyPr vert="horz" lIns="93823" tIns="46911" rIns="93823" bIns="46911" rtlCol="0"/>
          <a:lstStyle>
            <a:lvl1pPr algn="r">
              <a:defRPr sz="1300"/>
            </a:lvl1pPr>
          </a:lstStyle>
          <a:p>
            <a:fld id="{E5F72602-11D0-4A68-99E4-49F27021502F}" type="datetimeFigureOut">
              <a:t>11/26/2024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823" tIns="46911" rIns="93823" bIns="46911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3823" tIns="46911" rIns="93823" bIns="46911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8"/>
            <a:ext cx="2889938" cy="489374"/>
          </a:xfrm>
          <a:prstGeom prst="rect">
            <a:avLst/>
          </a:prstGeom>
        </p:spPr>
        <p:txBody>
          <a:bodyPr vert="horz" lIns="93823" tIns="46911" rIns="93823" bIns="46911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6" y="9264228"/>
            <a:ext cx="2889938" cy="489374"/>
          </a:xfrm>
          <a:prstGeom prst="rect">
            <a:avLst/>
          </a:prstGeom>
        </p:spPr>
        <p:txBody>
          <a:bodyPr vert="horz" lIns="93823" tIns="46911" rIns="93823" bIns="46911" rtlCol="0" anchor="b"/>
          <a:lstStyle>
            <a:lvl1pPr algn="r">
              <a:defRPr sz="1300"/>
            </a:lvl1pPr>
          </a:lstStyle>
          <a:p>
            <a:fld id="{F224FA7D-0C8C-463C-9E3B-116964E282E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7716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w:/g/personal/david_stacey_uwtsd_ac_uk/EXmQQ0Nqy7RPgD_Fnyzxc0MB25ZArgsk6yjw6aB5_ofxJA?e=6ACoM1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24FA7D-0C8C-463C-9E3B-116964E282E0}" type="slidenum">
              <a:rPr lang="en-GB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4928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Group name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24FA7D-0C8C-463C-9E3B-116964E282E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7269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3" name="Picture 2" descr="A logo for a company&#10;&#10;Description automatically generated">
            <a:extLst>
              <a:ext uri="{FF2B5EF4-FFF2-40B4-BE49-F238E27FC236}">
                <a16:creationId xmlns:a16="http://schemas.microsoft.com/office/drawing/2014/main" id="{5098B199-B181-015E-E21D-80E24E84CA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360415" y="224919"/>
            <a:ext cx="1372006" cy="888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logo for a company&#10;&#10;Description automatically generated">
            <a:extLst>
              <a:ext uri="{FF2B5EF4-FFF2-40B4-BE49-F238E27FC236}">
                <a16:creationId xmlns:a16="http://schemas.microsoft.com/office/drawing/2014/main" id="{81BBDA77-6C71-AC71-5C19-59FAAF4100F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3360415" y="224919"/>
            <a:ext cx="1372006" cy="888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2" name="Picture 1" descr="A logo for a company&#10;&#10;Description automatically generated">
            <a:extLst>
              <a:ext uri="{FF2B5EF4-FFF2-40B4-BE49-F238E27FC236}">
                <a16:creationId xmlns:a16="http://schemas.microsoft.com/office/drawing/2014/main" id="{4FE1F28B-D2BA-3FFA-C810-83DC4D8D24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3360415" y="224919"/>
            <a:ext cx="1372006" cy="888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052" y="1641033"/>
            <a:ext cx="5444876" cy="39070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55AB4236-12A3-95BC-48EB-965A5E68E408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352870" y="1641032"/>
            <a:ext cx="5444876" cy="3907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9277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052" y="1641033"/>
            <a:ext cx="5444876" cy="39070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55AB4236-12A3-95BC-48EB-965A5E68E408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352870" y="1641032"/>
            <a:ext cx="5444876" cy="3907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7870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7390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2207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052" y="1641033"/>
            <a:ext cx="5444876" cy="39070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55AB4236-12A3-95BC-48EB-965A5E68E408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352870" y="1641032"/>
            <a:ext cx="5444876" cy="3907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37394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052" y="1641033"/>
            <a:ext cx="5444876" cy="39070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55AB4236-12A3-95BC-48EB-965A5E68E408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352870" y="1641032"/>
            <a:ext cx="5444876" cy="3907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45313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3116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3831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7" name="Picture 6" descr="A logo for a company&#10;&#10;Description automatically generated">
            <a:extLst>
              <a:ext uri="{FF2B5EF4-FFF2-40B4-BE49-F238E27FC236}">
                <a16:creationId xmlns:a16="http://schemas.microsoft.com/office/drawing/2014/main" id="{F5C575FC-4009-22A7-0AC2-C8E69D951A4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95751" y="1128100"/>
            <a:ext cx="1593053" cy="1031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5" name="Picture 4" descr="A logo for a company&#10;&#10;Description automatically generated">
            <a:extLst>
              <a:ext uri="{FF2B5EF4-FFF2-40B4-BE49-F238E27FC236}">
                <a16:creationId xmlns:a16="http://schemas.microsoft.com/office/drawing/2014/main" id="{13F0CB2A-E363-48D8-EE13-7D10E6651BD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95751" y="1128100"/>
            <a:ext cx="1593053" cy="1031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7363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logo for a company&#10;&#10;Description automatically generated">
            <a:extLst>
              <a:ext uri="{FF2B5EF4-FFF2-40B4-BE49-F238E27FC236}">
                <a16:creationId xmlns:a16="http://schemas.microsoft.com/office/drawing/2014/main" id="{71C8DB96-BD92-77EC-CDB3-B28289A988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26731" y="1122490"/>
            <a:ext cx="1593053" cy="1031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2" name="Picture 1" descr="A logo for a company&#10;&#10;Description automatically generated">
            <a:extLst>
              <a:ext uri="{FF2B5EF4-FFF2-40B4-BE49-F238E27FC236}">
                <a16:creationId xmlns:a16="http://schemas.microsoft.com/office/drawing/2014/main" id="{EF397F0B-762C-4245-D1E8-F79AF5F0815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26731" y="1122490"/>
            <a:ext cx="1593053" cy="1031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10" Type="http://schemas.openxmlformats.org/officeDocument/2006/relationships/image" Target="../media/image2.jpeg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7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slideLayout" Target="../slideLayouts/slideLayout20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2.jpeg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7" Type="http://schemas.openxmlformats.org/officeDocument/2006/relationships/image" Target="../media/image2.jpeg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19.png"/><Relationship Id="rId5" Type="http://schemas.openxmlformats.org/officeDocument/2006/relationships/theme" Target="../theme/theme6.xml"/><Relationship Id="rId4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logo for a company&#10;&#10;Description automatically generated">
            <a:extLst>
              <a:ext uri="{FF2B5EF4-FFF2-40B4-BE49-F238E27FC236}">
                <a16:creationId xmlns:a16="http://schemas.microsoft.com/office/drawing/2014/main" id="{077B94D9-165E-AFDC-EBCB-473641DDEB6A}"/>
              </a:ext>
            </a:extLst>
          </p:cNvPr>
          <p:cNvPicPr>
            <a:picLocks noChangeAspect="1"/>
          </p:cNvPicPr>
          <p:nvPr userDrawn="1"/>
        </p:nvPicPr>
        <p:blipFill>
          <a:blip r:embed="rId10"/>
          <a:stretch>
            <a:fillRect/>
          </a:stretch>
        </p:blipFill>
        <p:spPr>
          <a:xfrm>
            <a:off x="3360415" y="224919"/>
            <a:ext cx="1372006" cy="888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E322069-DFC0-1B27-F636-197BB68CAD2C}"/>
              </a:ext>
            </a:extLst>
          </p:cNvPr>
          <p:cNvSpPr/>
          <p:nvPr userDrawn="1"/>
        </p:nvSpPr>
        <p:spPr>
          <a:xfrm>
            <a:off x="1" y="-21581"/>
            <a:ext cx="12192000" cy="1331495"/>
          </a:xfrm>
          <a:prstGeom prst="rect">
            <a:avLst/>
          </a:prstGeom>
          <a:gradFill flip="none" rotWithShape="1">
            <a:gsLst>
              <a:gs pos="100000">
                <a:srgbClr val="023B59"/>
              </a:gs>
              <a:gs pos="0">
                <a:srgbClr val="004F9F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588168"/>
            <a:ext cx="11481847" cy="38133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9B2E9204-513F-1412-7D39-1C9874F2E670}"/>
              </a:ext>
            </a:extLst>
          </p:cNvPr>
          <p:cNvSpPr txBox="1">
            <a:spLocks/>
          </p:cNvSpPr>
          <p:nvPr userDrawn="1"/>
        </p:nvSpPr>
        <p:spPr>
          <a:xfrm>
            <a:off x="5063433" y="2027207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br>
              <a:rPr lang="en-GB"/>
            </a:br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11" name="Picture 10" descr="A logo for a company&#10;&#10;Description automatically generated">
            <a:extLst>
              <a:ext uri="{FF2B5EF4-FFF2-40B4-BE49-F238E27FC236}">
                <a16:creationId xmlns:a16="http://schemas.microsoft.com/office/drawing/2014/main" id="{E8DC1A2B-756C-B876-2CE4-856F08EA177D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2145871" y="5898801"/>
            <a:ext cx="1142760" cy="74009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43" r:id="rId2"/>
    <p:sldLayoutId id="2147483746" r:id="rId3"/>
    <p:sldLayoutId id="2147483745" r:id="rId4"/>
    <p:sldLayoutId id="2147483684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588168"/>
            <a:ext cx="11481847" cy="38133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9B2E9204-513F-1412-7D39-1C9874F2E670}"/>
              </a:ext>
            </a:extLst>
          </p:cNvPr>
          <p:cNvSpPr txBox="1">
            <a:spLocks/>
          </p:cNvSpPr>
          <p:nvPr userDrawn="1"/>
        </p:nvSpPr>
        <p:spPr>
          <a:xfrm>
            <a:off x="5063433" y="2027207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br>
              <a:rPr lang="en-GB"/>
            </a:br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11" name="Picture 10" descr="A logo for a company&#10;&#10;Description automatically generated">
            <a:extLst>
              <a:ext uri="{FF2B5EF4-FFF2-40B4-BE49-F238E27FC236}">
                <a16:creationId xmlns:a16="http://schemas.microsoft.com/office/drawing/2014/main" id="{E8DC1A2B-756C-B876-2CE4-856F08EA177D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2145871" y="5898801"/>
            <a:ext cx="1142760" cy="74009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47450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pic>
        <p:nvPicPr>
          <p:cNvPr id="6" name="Picture 5" descr="A logo for a company&#10;&#10;Description automatically generated">
            <a:extLst>
              <a:ext uri="{FF2B5EF4-FFF2-40B4-BE49-F238E27FC236}">
                <a16:creationId xmlns:a16="http://schemas.microsoft.com/office/drawing/2014/main" id="{518956CF-BB32-F524-3730-411648FDD49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695751" y="1128100"/>
            <a:ext cx="1593053" cy="1031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4" name="Picture 3" descr="A logo for a company&#10;&#10;Description automatically generated">
            <a:extLst>
              <a:ext uri="{FF2B5EF4-FFF2-40B4-BE49-F238E27FC236}">
                <a16:creationId xmlns:a16="http://schemas.microsoft.com/office/drawing/2014/main" id="{86033AAE-885B-B3D7-EEA0-1AD7812AED7E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1026731" y="1122490"/>
            <a:ext cx="1593053" cy="1031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44" r:id="rId2"/>
    <p:sldLayoutId id="2147483738" r:id="rId3"/>
    <p:sldLayoutId id="2147483739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libreshot.com/de/children-walking-away-on-the-forest-path/" TargetMode="External"/><Relationship Id="rId4" Type="http://schemas.openxmlformats.org/officeDocument/2006/relationships/image" Target="../media/image2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9A0C28A-248D-C9C5-268D-A53696B031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EE33A7-F235-FE36-C2EE-31C29005A29E}"/>
              </a:ext>
            </a:extLst>
          </p:cNvPr>
          <p:cNvSpPr txBox="1"/>
          <p:nvPr/>
        </p:nvSpPr>
        <p:spPr>
          <a:xfrm>
            <a:off x="323079" y="1362483"/>
            <a:ext cx="5254752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y-GB" sz="2800" b="1" dirty="0">
                <a:solidFill>
                  <a:schemeClr val="bg1"/>
                </a:solidFill>
                <a:cs typeface="Calibri"/>
              </a:rPr>
              <a:t>ECAD4018C – Sesiwn 6</a:t>
            </a:r>
          </a:p>
          <a:p>
            <a:pPr>
              <a:defRPr/>
            </a:pPr>
            <a:endParaRPr lang="cy-GB" sz="2800" b="1" dirty="0">
              <a:solidFill>
                <a:schemeClr val="bg1"/>
              </a:solidFill>
              <a:cs typeface="Calibri"/>
            </a:endParaRPr>
          </a:p>
          <a:p>
            <a:pPr>
              <a:defRPr/>
            </a:pPr>
            <a:r>
              <a:rPr lang="cy-GB" sz="2800" b="1" dirty="0">
                <a:solidFill>
                  <a:schemeClr val="bg1"/>
                </a:solidFill>
                <a:cs typeface="Calibri"/>
              </a:rPr>
              <a:t>Defnyddio’r ardal leol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3E3C16-C435-C8C8-3AD9-E4AF1792994E}"/>
              </a:ext>
            </a:extLst>
          </p:cNvPr>
          <p:cNvSpPr txBox="1"/>
          <p:nvPr/>
        </p:nvSpPr>
        <p:spPr>
          <a:xfrm>
            <a:off x="323079" y="3520440"/>
            <a:ext cx="5465073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sz="2800" b="1" dirty="0">
                <a:solidFill>
                  <a:srgbClr val="E1BC4C"/>
                </a:solidFill>
                <a:cs typeface="Calibri"/>
              </a:rPr>
              <a:t>ECAD4018 – Session 6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800" b="1" dirty="0">
              <a:solidFill>
                <a:srgbClr val="E1BC4C"/>
              </a:solidFill>
              <a:cs typeface="Calibri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800" b="1" dirty="0">
                <a:solidFill>
                  <a:srgbClr val="E1BC4C"/>
                </a:solidFill>
                <a:cs typeface="Calibri"/>
              </a:rPr>
              <a:t>Using the local area</a:t>
            </a:r>
          </a:p>
        </p:txBody>
      </p:sp>
      <p:pic>
        <p:nvPicPr>
          <p:cNvPr id="10" name="Picture 9" descr="A logo for a company&#10;&#10;Description automatically generated">
            <a:extLst>
              <a:ext uri="{FF2B5EF4-FFF2-40B4-BE49-F238E27FC236}">
                <a16:creationId xmlns:a16="http://schemas.microsoft.com/office/drawing/2014/main" id="{BDCE53C3-8758-3AA6-6FFD-23CF40C46B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0415" y="224919"/>
            <a:ext cx="1372006" cy="888559"/>
          </a:xfrm>
          <a:prstGeom prst="rect">
            <a:avLst/>
          </a:prstGeom>
        </p:spPr>
      </p:pic>
      <p:pic>
        <p:nvPicPr>
          <p:cNvPr id="5" name="Picture 4" descr="Two children walking on a path&#10;&#10;Description automatically generated">
            <a:extLst>
              <a:ext uri="{FF2B5EF4-FFF2-40B4-BE49-F238E27FC236}">
                <a16:creationId xmlns:a16="http://schemas.microsoft.com/office/drawing/2014/main" id="{47B3CA54-1EBE-3644-AECB-20D9F8CA49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5832" r="28818"/>
          <a:stretch/>
        </p:blipFill>
        <p:spPr>
          <a:xfrm>
            <a:off x="6095883" y="0"/>
            <a:ext cx="6144014" cy="692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596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BA4D3-AF13-260E-3D25-67E915AD2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This morning – exploring!</a:t>
            </a:r>
          </a:p>
          <a:p>
            <a:pPr marL="0" indent="0">
              <a:buNone/>
            </a:pPr>
            <a:r>
              <a:rPr lang="en-GB" dirty="0"/>
              <a:t>This afternoon – directed task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Tomorrow – Bridging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Thursday </a:t>
            </a:r>
          </a:p>
          <a:p>
            <a:pPr marL="0" indent="0">
              <a:buNone/>
            </a:pPr>
            <a:r>
              <a:rPr lang="en-GB" dirty="0"/>
              <a:t>11am – Sharing in </a:t>
            </a:r>
            <a:r>
              <a:rPr lang="en-GB" dirty="0" err="1"/>
              <a:t>P.Tutor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12pm – Assignment discussion – CJ4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40A732-B929-5181-BD00-5D691B3566B6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Bore 'ma – </a:t>
            </a:r>
            <a:r>
              <a:rPr lang="en-GB" dirty="0" err="1"/>
              <a:t>archwilio</a:t>
            </a:r>
            <a:r>
              <a:rPr lang="en-GB" dirty="0"/>
              <a:t>!
Y </a:t>
            </a:r>
            <a:r>
              <a:rPr lang="en-GB" dirty="0" err="1"/>
              <a:t>prynhawn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– </a:t>
            </a:r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chyfarwyddo</a:t>
            </a:r>
            <a:r>
              <a:rPr lang="en-GB" dirty="0"/>
              <a:t>
</a:t>
            </a:r>
          </a:p>
          <a:p>
            <a:pPr marL="0" indent="0">
              <a:buNone/>
            </a:pPr>
            <a:r>
              <a:rPr lang="en-GB" dirty="0" err="1"/>
              <a:t>Yfory</a:t>
            </a:r>
            <a:r>
              <a:rPr lang="en-GB" dirty="0"/>
              <a:t> – </a:t>
            </a:r>
            <a:r>
              <a:rPr lang="en-GB" dirty="0" err="1"/>
              <a:t>Pontio</a:t>
            </a:r>
            <a:r>
              <a:rPr lang="en-GB" dirty="0"/>
              <a:t>
</a:t>
            </a:r>
          </a:p>
          <a:p>
            <a:pPr marL="0" indent="0">
              <a:buNone/>
            </a:pPr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Iau</a:t>
            </a:r>
            <a:r>
              <a:rPr lang="en-GB" dirty="0"/>
              <a:t> 
11am – </a:t>
            </a:r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Tiwtro</a:t>
            </a:r>
            <a:r>
              <a:rPr lang="en-GB" dirty="0"/>
              <a:t> Personal
12pm – </a:t>
            </a:r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aseiniadau</a:t>
            </a:r>
            <a:r>
              <a:rPr lang="en-GB" dirty="0"/>
              <a:t> – CJ4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3477FCC-0149-3ACA-E3E5-3B85C2FA3E8B}"/>
              </a:ext>
            </a:extLst>
          </p:cNvPr>
          <p:cNvSpPr txBox="1">
            <a:spLocks/>
          </p:cNvSpPr>
          <p:nvPr/>
        </p:nvSpPr>
        <p:spPr>
          <a:xfrm>
            <a:off x="355076" y="70670"/>
            <a:ext cx="11481847" cy="11380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Yr </a:t>
            </a:r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wythnos</a:t>
            </a:r>
            <a:r>
              <a:rPr lang="en-US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</a:t>
            </a:r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yma</a:t>
            </a:r>
            <a:br>
              <a:rPr lang="en-GB" sz="4000" b="1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This week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301420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BA4D3-AF13-260E-3D25-67E915AD2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Make notes here from the overview you were given about how the school works with parents, carers and the community.</a:t>
            </a:r>
          </a:p>
          <a:p>
            <a:pPr marL="0" indent="0">
              <a:buNone/>
            </a:pPr>
            <a:r>
              <a:rPr lang="en-GB" dirty="0"/>
              <a:t>Make notes about what you were told about how the school works with families before a child starts school.</a:t>
            </a:r>
          </a:p>
          <a:p>
            <a:pPr marL="0" indent="0">
              <a:buNone/>
            </a:pPr>
            <a:r>
              <a:rPr lang="en-GB" dirty="0"/>
              <a:t>Make notes here about how the school encourages families to support the different areas of learning.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40A732-B929-5181-BD00-5D691B3566B6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dirty="0"/>
              <a:t>Gwnewch nodiadau yma o'r trosolwg a roddwyd i chi ynglŷn â sut mae'r ysgol yn gweithio gyda rhieni, gofalwyr a'r gymuned.</a:t>
            </a:r>
          </a:p>
          <a:p>
            <a:pPr marL="0" indent="0">
              <a:buNone/>
            </a:pPr>
            <a:r>
              <a:rPr lang="cy-GB" dirty="0"/>
              <a:t>Gwnewch nodiadau am yr hyn a ddwedwyd wrthych am sut mae'r ysgol yn gweithio gyda theuluoedd cyn i blentyn ddechrau yn yr ysgol.</a:t>
            </a:r>
          </a:p>
          <a:p>
            <a:pPr marL="0" indent="0">
              <a:buNone/>
            </a:pPr>
            <a:r>
              <a:rPr lang="cy-GB" dirty="0"/>
              <a:t>Gwnewch nodiadau yma ynglŷn â sut mae'r ysgol yn annog teuluoedd i gefnogi'r gwahanol feysydd dysgu.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3477FCC-0149-3ACA-E3E5-3B85C2FA3E8B}"/>
              </a:ext>
            </a:extLst>
          </p:cNvPr>
          <p:cNvSpPr txBox="1">
            <a:spLocks/>
          </p:cNvSpPr>
          <p:nvPr/>
        </p:nvSpPr>
        <p:spPr>
          <a:xfrm>
            <a:off x="355076" y="70670"/>
            <a:ext cx="11481847" cy="11380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Pontio</a:t>
            </a:r>
            <a:br>
              <a:rPr lang="en-GB" sz="4000" b="1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Bridging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241046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BA4D3-AF13-260E-3D25-67E915AD2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Using your bridging school as a base, design an activity for a group of learners using the immediate area. </a:t>
            </a:r>
          </a:p>
          <a:p>
            <a:r>
              <a:rPr lang="en-GB" dirty="0"/>
              <a:t>Where would you go?</a:t>
            </a:r>
          </a:p>
          <a:p>
            <a:r>
              <a:rPr lang="en-GB" dirty="0"/>
              <a:t>What would you do?</a:t>
            </a:r>
          </a:p>
          <a:p>
            <a:r>
              <a:rPr lang="en-GB" dirty="0"/>
              <a:t>What do you want them to learn?</a:t>
            </a:r>
          </a:p>
          <a:p>
            <a:pPr marL="0" indent="0">
              <a:buNone/>
            </a:pPr>
            <a:r>
              <a:rPr lang="en-GB" dirty="0"/>
              <a:t>Sum up your plan on a single PowerPoint slide.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40A732-B929-5181-BD00-5D691B3566B6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Gan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bontio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man </a:t>
            </a:r>
            <a:r>
              <a:rPr lang="en-GB" dirty="0" err="1"/>
              <a:t>cychwyn</a:t>
            </a:r>
            <a:r>
              <a:rPr lang="en-GB" dirty="0"/>
              <a:t>, </a:t>
            </a:r>
            <a:r>
              <a:rPr lang="en-GB" dirty="0" err="1"/>
              <a:t>cynlluniwch</a:t>
            </a:r>
            <a:r>
              <a:rPr lang="en-GB" dirty="0"/>
              <a:t> </a:t>
            </a:r>
            <a:r>
              <a:rPr lang="en-GB" dirty="0" err="1"/>
              <a:t>weithgaredd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o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defnyddio'r</a:t>
            </a:r>
            <a:r>
              <a:rPr lang="en-GB" dirty="0"/>
              <a:t> </a:t>
            </a:r>
            <a:r>
              <a:rPr lang="en-GB" dirty="0" err="1"/>
              <a:t>ardal</a:t>
            </a:r>
            <a:r>
              <a:rPr lang="en-GB" dirty="0"/>
              <a:t> </a:t>
            </a:r>
            <a:r>
              <a:rPr lang="en-GB" dirty="0" err="1"/>
              <a:t>gyfagos</a:t>
            </a:r>
            <a:r>
              <a:rPr lang="en-GB" dirty="0"/>
              <a:t>. </a:t>
            </a:r>
          </a:p>
          <a:p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fyddech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fyddech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iddyn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 err="1"/>
              <a:t>Crynhowch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un </a:t>
            </a:r>
            <a:r>
              <a:rPr lang="en-GB" dirty="0" err="1"/>
              <a:t>sleid</a:t>
            </a:r>
            <a:r>
              <a:rPr lang="en-GB" dirty="0"/>
              <a:t> PowerPoint.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3477FCC-0149-3ACA-E3E5-3B85C2FA3E8B}"/>
              </a:ext>
            </a:extLst>
          </p:cNvPr>
          <p:cNvSpPr txBox="1">
            <a:spLocks/>
          </p:cNvSpPr>
          <p:nvPr/>
        </p:nvSpPr>
        <p:spPr>
          <a:xfrm>
            <a:off x="355076" y="70670"/>
            <a:ext cx="11481847" cy="11380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Y </a:t>
            </a:r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prynhawn</a:t>
            </a:r>
            <a:r>
              <a:rPr lang="en-US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</a:t>
            </a:r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yma</a:t>
            </a:r>
            <a:br>
              <a:rPr lang="en-GB" sz="4000" b="1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This afternoon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8656708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F7A2A623-770E-1EB7-E5A6-8A8FB0F340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076" y="1862681"/>
            <a:ext cx="3249250" cy="324925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81ADAD3C-8A71-18CC-B0CF-2D290E116159}"/>
              </a:ext>
            </a:extLst>
          </p:cNvPr>
          <p:cNvSpPr txBox="1">
            <a:spLocks/>
          </p:cNvSpPr>
          <p:nvPr/>
        </p:nvSpPr>
        <p:spPr>
          <a:xfrm>
            <a:off x="355076" y="70670"/>
            <a:ext cx="11481847" cy="11380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Grwpiau</a:t>
            </a:r>
            <a:br>
              <a:rPr lang="en-GB" sz="4000" b="1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Groups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5A65561-3C90-3D8A-5543-4AD097285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2149" y="1673690"/>
            <a:ext cx="7644774" cy="39070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Grwpiau</a:t>
            </a:r>
            <a:r>
              <a:rPr lang="en-GB" dirty="0"/>
              <a:t> o 3 neu 4
</a:t>
            </a:r>
            <a:r>
              <a:rPr lang="en-GB" dirty="0" err="1"/>
              <a:t>Enw'r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– </a:t>
            </a:r>
            <a:r>
              <a:rPr lang="en-GB" dirty="0" err="1"/>
              <a:t>anifail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Gymraeg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Groups of 3 or 4</a:t>
            </a:r>
          </a:p>
          <a:p>
            <a:pPr marL="0" indent="0">
              <a:buNone/>
            </a:pPr>
            <a:r>
              <a:rPr lang="en-GB" dirty="0"/>
              <a:t>Group name – animal in Welsh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24438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309AA6B-37B8-738C-0061-9FF68B896A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7863"/>
            <a:ext cx="12192000" cy="65422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A136CCF-BA0D-EF8B-AA85-363738C8B6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510436">
            <a:off x="567218" y="3318386"/>
            <a:ext cx="2421209" cy="3350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40640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UWTSD Corporate">
      <a:dk1>
        <a:sysClr val="windowText" lastClr="000000"/>
      </a:dk1>
      <a:lt1>
        <a:sysClr val="window" lastClr="FFFFFF"/>
      </a:lt1>
      <a:dk2>
        <a:srgbClr val="003B5C"/>
      </a:dk2>
      <a:lt2>
        <a:srgbClr val="8BD6FF"/>
      </a:lt2>
      <a:accent1>
        <a:srgbClr val="284734"/>
      </a:accent1>
      <a:accent2>
        <a:srgbClr val="ED6E51"/>
      </a:accent2>
      <a:accent3>
        <a:srgbClr val="A9926F"/>
      </a:accent3>
      <a:accent4>
        <a:srgbClr val="FFC000"/>
      </a:accent4>
      <a:accent5>
        <a:srgbClr val="5B9BD5"/>
      </a:accent5>
      <a:accent6>
        <a:srgbClr val="6FA28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8A19CB25-CB51-4D47-A880-BDA731941E60}" vid="{684AEBFC-3A93-484B-BFDF-B7F8C1A2BD35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8A19CB25-CB51-4D47-A880-BDA731941E60}" vid="{85B510CA-8E58-4397-812E-63087EC85AF7}"/>
    </a:ext>
  </a:extLst>
</a:theme>
</file>

<file path=ppt/theme/theme3.xml><?xml version="1.0" encoding="utf-8"?>
<a:theme xmlns:a="http://schemas.openxmlformats.org/drawingml/2006/main" name="UWTSD Text 2">
  <a:themeElements>
    <a:clrScheme name="UWTSD Corporate">
      <a:dk1>
        <a:sysClr val="windowText" lastClr="000000"/>
      </a:dk1>
      <a:lt1>
        <a:sysClr val="window" lastClr="FFFFFF"/>
      </a:lt1>
      <a:dk2>
        <a:srgbClr val="003B5C"/>
      </a:dk2>
      <a:lt2>
        <a:srgbClr val="8BD6FF"/>
      </a:lt2>
      <a:accent1>
        <a:srgbClr val="284734"/>
      </a:accent1>
      <a:accent2>
        <a:srgbClr val="ED6E51"/>
      </a:accent2>
      <a:accent3>
        <a:srgbClr val="A9926F"/>
      </a:accent3>
      <a:accent4>
        <a:srgbClr val="FFC000"/>
      </a:accent4>
      <a:accent5>
        <a:srgbClr val="5B9BD5"/>
      </a:accent5>
      <a:accent6>
        <a:srgbClr val="6FA28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8A19CB25-CB51-4D47-A880-BDA731941E60}" vid="{2CA2C1AB-964E-46A0-9C6B-DC730D530C08}"/>
    </a:ext>
  </a:extLst>
</a:theme>
</file>

<file path=ppt/theme/theme4.xml><?xml version="1.0" encoding="utf-8"?>
<a:theme xmlns:a="http://schemas.openxmlformats.org/drawingml/2006/main" name="1_UWTSD Text 2">
  <a:themeElements>
    <a:clrScheme name="UWTSD Corporate">
      <a:dk1>
        <a:sysClr val="windowText" lastClr="000000"/>
      </a:dk1>
      <a:lt1>
        <a:sysClr val="window" lastClr="FFFFFF"/>
      </a:lt1>
      <a:dk2>
        <a:srgbClr val="003B5C"/>
      </a:dk2>
      <a:lt2>
        <a:srgbClr val="8BD6FF"/>
      </a:lt2>
      <a:accent1>
        <a:srgbClr val="284734"/>
      </a:accent1>
      <a:accent2>
        <a:srgbClr val="ED6E51"/>
      </a:accent2>
      <a:accent3>
        <a:srgbClr val="A9926F"/>
      </a:accent3>
      <a:accent4>
        <a:srgbClr val="FFC000"/>
      </a:accent4>
      <a:accent5>
        <a:srgbClr val="5B9BD5"/>
      </a:accent5>
      <a:accent6>
        <a:srgbClr val="6FA28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8A19CB25-CB51-4D47-A880-BDA731941E60}" vid="{2CA2C1AB-964E-46A0-9C6B-DC730D530C0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8A19CB25-CB51-4D47-A880-BDA731941E60}" vid="{2E734342-E651-46D4-8165-785D3D125494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8A19CB25-CB51-4D47-A880-BDA731941E60}" vid="{98EDE1DB-CD80-4646-9B33-E990BD336E22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ECBD989-1752-45D5-9A0B-45B06982A47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49A2445-4FDF-4BF5-985E-F311AD087781}">
  <ds:schemaRefs>
    <ds:schemaRef ds:uri="http://purl.org/dc/terms/"/>
    <ds:schemaRef ds:uri="http://schemas.microsoft.com/office/2006/metadata/properties"/>
    <ds:schemaRef ds:uri="http://purl.org/dc/elements/1.1/"/>
    <ds:schemaRef ds:uri="3eb6308f-0309-4f07-a109-b71d4ba07be8"/>
    <ds:schemaRef ds:uri="http://schemas.microsoft.com/office/2006/documentManagement/types"/>
    <ds:schemaRef ds:uri="http://purl.org/dc/dcmitype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fca732d2-42aa-479a-949b-5201afea3092"/>
    <ds:schemaRef ds:uri="92c24619-d6d5-42cf-b618-23d930ad9f20"/>
    <ds:schemaRef ds:uri="8ee9550b-f5f4-4dde-bce5-39f4ba45c2f1"/>
  </ds:schemaRefs>
</ds:datastoreItem>
</file>

<file path=customXml/itemProps3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APLP updated 2024</Template>
  <TotalTime>0</TotalTime>
  <Words>343</Words>
  <Application>Microsoft Office PowerPoint</Application>
  <PresentationFormat>Widescreen</PresentationFormat>
  <Paragraphs>45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6</vt:i4>
      </vt:variant>
    </vt:vector>
  </HeadingPairs>
  <TitlesOfParts>
    <vt:vector size="15" baseType="lpstr">
      <vt:lpstr>Arial</vt:lpstr>
      <vt:lpstr>Calibri</vt:lpstr>
      <vt:lpstr>Calibri Light</vt:lpstr>
      <vt:lpstr>UWTSD Title Page 1</vt:lpstr>
      <vt:lpstr>UWTSD Text 1</vt:lpstr>
      <vt:lpstr>UWTSD Text 2</vt:lpstr>
      <vt:lpstr>1_UWTSD Text 2</vt:lpstr>
      <vt:lpstr>UWTSD Text 3</vt:lpstr>
      <vt:lpstr>UWTSD Text 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Stacey</dc:creator>
  <cp:lastModifiedBy>David Stacey</cp:lastModifiedBy>
  <cp:revision>4</cp:revision>
  <cp:lastPrinted>2024-03-12T08:55:28Z</cp:lastPrinted>
  <dcterms:created xsi:type="dcterms:W3CDTF">2024-11-12T06:46:08Z</dcterms:created>
  <dcterms:modified xsi:type="dcterms:W3CDTF">2024-11-26T08:45:35Z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