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272" r:id="rId5"/>
    <p:sldId id="259" r:id="rId6"/>
    <p:sldId id="268" r:id="rId7"/>
    <p:sldId id="280" r:id="rId8"/>
    <p:sldId id="282" r:id="rId9"/>
    <p:sldId id="283" r:id="rId10"/>
    <p:sldId id="284" r:id="rId11"/>
    <p:sldId id="285" r:id="rId12"/>
    <p:sldId id="286" r:id="rId13"/>
    <p:sldId id="287" r:id="rId14"/>
    <p:sldId id="288" r:id="rId15"/>
    <p:sldId id="289" r:id="rId16"/>
    <p:sldId id="290" r:id="rId17"/>
    <p:sldId id="291" r:id="rId18"/>
    <p:sldId id="29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830"/>
  </p:normalViewPr>
  <p:slideViewPr>
    <p:cSldViewPr snapToGrid="0">
      <p:cViewPr varScale="1">
        <p:scale>
          <a:sx n="68" d="100"/>
          <a:sy n="68" d="100"/>
        </p:scale>
        <p:origin x="816" y="72"/>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11/4/2023</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11/4/2023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presentation brings development of new innovative business relating to renewable energy. There is consideration of small scale wind turbines. The small scale wind turbines are easy to install and require little maintenance. The company will focus on efficiency, affordability and durability while serving areas with favourable wind conditions. The best locations for sales and installation will be determined by a market analysis. The business also plans to offer client support and education, as well as potentially include smart technology for improved monitoring and control.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922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There are currently no all inclusive options available on the market for small scale wind turbines that address the unique requirements of individual homes or small enterprises. Even with the presence of larger wind farms, there is still a significant shortage of reasonably priced, readily installed and low maintenance wind turbines designed for specific local applications.</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3</a:t>
            </a:fld>
            <a:endParaRPr lang="en-US" dirty="0"/>
          </a:p>
        </p:txBody>
      </p:sp>
    </p:spTree>
    <p:extLst>
      <p:ext uri="{BB962C8B-B14F-4D97-AF65-F5344CB8AC3E}">
        <p14:creationId xmlns:p14="http://schemas.microsoft.com/office/powerpoint/2010/main" val="3150707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company needs to place a high priority on customer service and education to make sure that the turbines satisfy the unique energy requirements of small businesses and individual customers in a variety of locales.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3417385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order to ensure effective operations and market reach, the company may also select places with access to trained labour, sustainable infrastructure and supportive local communities, taking into account the necessity for production facilities and distribution networks.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2863734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An LLC  is the legal organisation that governs the small scale wind turbine industry. An LLC protects its owners from responsibility by isolating their personal assets from the obligations of their firm.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2238535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dirty="0">
                <a:effectLst/>
                <a:latin typeface="Times New Roman" panose="02020603050405020304" pitchFamily="18" charset="0"/>
                <a:ea typeface="Times New Roman" panose="02020603050405020304" pitchFamily="18" charset="0"/>
              </a:rPr>
              <a:t>Eco friendly solution:</a:t>
            </a:r>
            <a:r>
              <a:rPr lang="en-GB" sz="1800" dirty="0">
                <a:effectLst/>
                <a:latin typeface="Times New Roman" panose="02020603050405020304" pitchFamily="18" charset="0"/>
                <a:ea typeface="Times New Roman" panose="02020603050405020304" pitchFamily="18" charset="0"/>
              </a:rPr>
              <a:t> Small scale wind turbines promote sustainability by supplying a sustainable energy source and lowering carbon footprint.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Niche market:</a:t>
            </a:r>
            <a:r>
              <a:rPr lang="en-GB" sz="1800" dirty="0">
                <a:effectLst/>
                <a:latin typeface="Times New Roman" panose="02020603050405020304" pitchFamily="18" charset="0"/>
                <a:ea typeface="Times New Roman" panose="02020603050405020304" pitchFamily="18" charset="0"/>
              </a:rPr>
              <a:t> Filling the gap in the market for easily accessible, reasonably priced and effective wind power options for small scale business and residential applications.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Growing demand</a:t>
            </a:r>
            <a:r>
              <a:rPr lang="en-GB" sz="1800" dirty="0">
                <a:effectLst/>
                <a:latin typeface="Times New Roman" panose="02020603050405020304" pitchFamily="18" charset="0"/>
                <a:ea typeface="Times New Roman" panose="02020603050405020304" pitchFamily="18" charset="0"/>
              </a:rPr>
              <a:t>: In line with environmental consciousness and green energy trends, there is a growing demand for renewable energy sources.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Potential for smart technologies:</a:t>
            </a:r>
            <a:r>
              <a:rPr lang="en-GB" sz="1800" dirty="0">
                <a:effectLst/>
                <a:latin typeface="Times New Roman" panose="02020603050405020304" pitchFamily="18" charset="0"/>
                <a:ea typeface="Times New Roman" panose="02020603050405020304" pitchFamily="18" charset="0"/>
              </a:rPr>
              <a:t> Potential for integrating smart technologies for monitoring and control, increasing productivity and customer ease.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Weaknesses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High upfront expenses: </a:t>
            </a:r>
            <a:r>
              <a:rPr lang="en-GB" sz="1800" dirty="0">
                <a:effectLst/>
                <a:latin typeface="Times New Roman" panose="02020603050405020304" pitchFamily="18" charset="0"/>
                <a:ea typeface="Times New Roman" panose="02020603050405020304" pitchFamily="18" charset="0"/>
              </a:rPr>
              <a:t>High upfront expenses for R&amp;D, setting up manufacturing and establishing a market.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Dependency on weather: </a:t>
            </a:r>
            <a:r>
              <a:rPr lang="en-GB" sz="1800" dirty="0">
                <a:effectLst/>
                <a:latin typeface="Times New Roman" panose="02020603050405020304" pitchFamily="18" charset="0"/>
                <a:ea typeface="Times New Roman" panose="02020603050405020304" pitchFamily="18" charset="0"/>
              </a:rPr>
              <a:t>Energy generation is uneven in some places due to reliance on steady wind patterns.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Regulatory obstacles: </a:t>
            </a:r>
            <a:r>
              <a:rPr lang="en-GB" sz="1800" dirty="0">
                <a:effectLst/>
                <a:latin typeface="Times New Roman" panose="02020603050405020304" pitchFamily="18" charset="0"/>
                <a:ea typeface="Times New Roman" panose="02020603050405020304" pitchFamily="18" charset="0"/>
              </a:rPr>
              <a:t>Handling complicated laws and licences for the installation of wind turbines in various areas.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Overcoming misconceptions: </a:t>
            </a:r>
            <a:r>
              <a:rPr lang="en-GB" sz="1800" dirty="0">
                <a:effectLst/>
                <a:latin typeface="Times New Roman" panose="02020603050405020304" pitchFamily="18" charset="0"/>
                <a:ea typeface="Times New Roman" panose="02020603050405020304" pitchFamily="18" charset="0"/>
              </a:rPr>
              <a:t>Overcoming misconceptions regarding loudness, attractiveness and perceived impact on surroundings are challenges related to perception.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2455822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dirty="0">
                <a:effectLst/>
                <a:latin typeface="Times New Roman" panose="02020603050405020304" pitchFamily="18" charset="0"/>
                <a:ea typeface="Times New Roman" panose="02020603050405020304" pitchFamily="18" charset="0"/>
              </a:rPr>
              <a:t>Opportunities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Market expansion: </a:t>
            </a:r>
            <a:r>
              <a:rPr lang="en-GB" sz="1800" dirty="0">
                <a:effectLst/>
                <a:latin typeface="Times New Roman" panose="02020603050405020304" pitchFamily="18" charset="0"/>
                <a:ea typeface="Times New Roman" panose="02020603050405020304" pitchFamily="18" charset="0"/>
              </a:rPr>
              <a:t>Adding new products to the lineup or venturing into developing markets with significant growth potential.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Innovation: </a:t>
            </a:r>
            <a:r>
              <a:rPr lang="en-GB" sz="1800" dirty="0">
                <a:effectLst/>
                <a:latin typeface="Times New Roman" panose="02020603050405020304" pitchFamily="18" charset="0"/>
                <a:ea typeface="Times New Roman" panose="02020603050405020304" pitchFamily="18" charset="0"/>
              </a:rPr>
              <a:t>Possibilities for R&amp;D to lower costs and increase turbine efficiency.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Government support: </a:t>
            </a:r>
            <a:r>
              <a:rPr lang="en-GB" sz="1800" dirty="0">
                <a:effectLst/>
                <a:latin typeface="Times New Roman" panose="02020603050405020304" pitchFamily="18" charset="0"/>
                <a:ea typeface="Times New Roman" panose="02020603050405020304" pitchFamily="18" charset="0"/>
              </a:rPr>
              <a:t>Getting funding for renewable energy projects through grants, subsidies and incentives.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Partnerships: </a:t>
            </a:r>
            <a:r>
              <a:rPr lang="en-GB" sz="1800" dirty="0">
                <a:effectLst/>
                <a:latin typeface="Times New Roman" panose="02020603050405020304" pitchFamily="18" charset="0"/>
                <a:ea typeface="Times New Roman" panose="02020603050405020304" pitchFamily="18" charset="0"/>
              </a:rPr>
              <a:t>Working together to provide integrated solutions with utility providers or construction companies.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Threats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Competition: </a:t>
            </a:r>
            <a:r>
              <a:rPr lang="en-GB" sz="1800" dirty="0">
                <a:effectLst/>
                <a:latin typeface="Times New Roman" panose="02020603050405020304" pitchFamily="18" charset="0"/>
                <a:ea typeface="Times New Roman" panose="02020603050405020304" pitchFamily="18" charset="0"/>
              </a:rPr>
              <a:t>Newcomers to the industry or long standing providers of renewable energy could pose a threat.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Economic factors: </a:t>
            </a:r>
            <a:r>
              <a:rPr lang="en-GB" sz="1800" dirty="0">
                <a:effectLst/>
                <a:latin typeface="Times New Roman" panose="02020603050405020304" pitchFamily="18" charset="0"/>
                <a:ea typeface="Times New Roman" panose="02020603050405020304" pitchFamily="18" charset="0"/>
              </a:rPr>
              <a:t>It includes shifts in government policy that affect subsidies for renewable energy sources, market volatility and recessions.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Technological Developments:</a:t>
            </a:r>
            <a:r>
              <a:rPr lang="en-GB" sz="1800" dirty="0">
                <a:effectLst/>
                <a:latin typeface="Times New Roman" panose="02020603050405020304" pitchFamily="18" charset="0"/>
                <a:ea typeface="Times New Roman" panose="02020603050405020304" pitchFamily="18" charset="0"/>
              </a:rPr>
              <a:t> The competitiveness of existing products is being impacted by the quick advances in renewable energy. </a:t>
            </a:r>
            <a:endParaRPr lang="en-IN" sz="1800" dirty="0">
              <a:effectLst/>
              <a:latin typeface="Arial" panose="020B0604020202020204" pitchFamily="34" charset="0"/>
              <a:ea typeface="Arial" panose="020B0604020202020204" pitchFamily="34" charset="0"/>
            </a:endParaRPr>
          </a:p>
          <a:p>
            <a:pPr>
              <a:lnSpc>
                <a:spcPct val="150000"/>
              </a:lnSpc>
            </a:pPr>
            <a:r>
              <a:rPr lang="en-GB" sz="1800" b="1" dirty="0">
                <a:effectLst/>
                <a:latin typeface="Times New Roman" panose="02020603050405020304" pitchFamily="18" charset="0"/>
                <a:ea typeface="Times New Roman" panose="02020603050405020304" pitchFamily="18" charset="0"/>
              </a:rPr>
              <a:t>Public resistance:</a:t>
            </a:r>
            <a:r>
              <a:rPr lang="en-GB" sz="1800" dirty="0">
                <a:effectLst/>
                <a:latin typeface="Times New Roman" panose="02020603050405020304" pitchFamily="18" charset="0"/>
                <a:ea typeface="Times New Roman" panose="02020603050405020304" pitchFamily="18" charset="0"/>
              </a:rPr>
              <a:t> Disapproval stemming from nearby communities who believe turbines would negatively affect their environment or appearance.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1809659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target market consists of small company owners, environmentally aware homeowners and agricultural companies looking for sustainable, cost effective and dependable energy solutions. In order to serve places with limited access to conventional power sources, there is concentrating on regions with favourable wind conditions. This includes off-grid areas, rural villages and environmentally aware city inhabitants who want to construct modest wind turbines to cut energy bills and their carbon footprint.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1081506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company strategies mainly centre for focusing advertising campaigns that highlight the affordability, ecological advantages and simplicity of installation. In order to gain more recognition and reputation in the renewable energy industry, which also hopes to take part in pertinent trade exhibitions and work with environmentally conscious communities.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142139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small scale wind turbine company’s financial plan calls for an upfront expenditure for R&amp;D, setting up production and marketing. It includes estimated expenses for workers, production facilities, technology development and initial marketing campaigns.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3187236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Financial decision making will be guided by cash flow predictions, profit and loss statements and balance sheets, with the goal of achieving sustainable growth and profitability in the first few years of operation.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2084390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Government grants, on the other hand, offer monetary backing for renewable energy projects that promote sustainability and scientific progress. Both options support the company goals by giving the money needed for R&amp;D and market expansion and by demonstrating dedication to renewable energy and environmental preservation.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13</a:t>
            </a:fld>
            <a:endParaRPr lang="en-US" noProof="0" dirty="0"/>
          </a:p>
        </p:txBody>
      </p:sp>
    </p:spTree>
    <p:extLst>
      <p:ext uri="{BB962C8B-B14F-4D97-AF65-F5344CB8AC3E}">
        <p14:creationId xmlns:p14="http://schemas.microsoft.com/office/powerpoint/2010/main" val="1087826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Government grants, on the other hand, offer monetary backing for renewable energy projects that promote sustainability and scientific progress. Both options support the company goals by giving the money needed for R&amp;D and market expansion and by demonstrating dedication to renewable energy and environmental preservation.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14</a:t>
            </a:fld>
            <a:endParaRPr lang="en-US" noProof="0" dirty="0"/>
          </a:p>
        </p:txBody>
      </p:sp>
    </p:spTree>
    <p:extLst>
      <p:ext uri="{BB962C8B-B14F-4D97-AF65-F5344CB8AC3E}">
        <p14:creationId xmlns:p14="http://schemas.microsoft.com/office/powerpoint/2010/main" val="408827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PRESENTATION</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a:lstStyle/>
          <a:p>
            <a:pPr>
              <a:lnSpc>
                <a:spcPct val="150000"/>
              </a:lnSpc>
            </a:pPr>
            <a:r>
              <a:rPr lang="en-GB" sz="1800" b="1" dirty="0">
                <a:effectLst/>
                <a:latin typeface="Times New Roman" panose="02020603050405020304" pitchFamily="18" charset="0"/>
                <a:ea typeface="Times New Roman" panose="02020603050405020304" pitchFamily="18" charset="0"/>
              </a:rPr>
              <a:t>An overview of proposed business idea </a:t>
            </a:r>
            <a:endParaRPr lang="en-IN" sz="1800" dirty="0">
              <a:effectLst/>
              <a:latin typeface="Arial" panose="020B0604020202020204" pitchFamily="34" charset="0"/>
              <a:ea typeface="Arial" panose="020B0604020202020204" pitchFamily="34" charset="0"/>
            </a:endParaRP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1" y="1947671"/>
            <a:ext cx="10629993" cy="4070729"/>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proposed business idea is to produce and market small wind turbines intended for both home and light commercial use (</a:t>
            </a:r>
            <a:r>
              <a:rPr lang="en-GB" sz="18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rPr>
              <a:t>Bianchini</a:t>
            </a:r>
            <a:r>
              <a:rPr lang="en-GB"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GB"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2022</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goal of small turbines is to capture wind energy that is renewable and sustainable, offering a green power option.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turbines are an effective way for small businesses or individual customers to generate electricity, helping to become less dependent on traditional sources. </a:t>
            </a:r>
            <a:endParaRPr lang="en-IN" sz="1800" u="none" strike="noStrike" dirty="0">
              <a:effectLst/>
              <a:latin typeface="Arial" panose="020B0604020202020204" pitchFamily="34" charset="0"/>
              <a:ea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a:lstStyle/>
          <a:p>
            <a:fld id="{58FB4751-880F-D840-AAA9-3A15815CC996}" type="slidenum">
              <a:rPr lang="en-US" smtClean="0"/>
              <a:pPr/>
              <a:t>2</a:t>
            </a:fld>
            <a:endParaRPr lang="en-US" dirty="0"/>
          </a:p>
        </p:txBody>
      </p:sp>
      <p:pic>
        <p:nvPicPr>
          <p:cNvPr id="2050" name="Picture 2" descr="WINDExchange: Small Wind Guidebook">
            <a:extLst>
              <a:ext uri="{FF2B5EF4-FFF2-40B4-BE49-F238E27FC236}">
                <a16:creationId xmlns:a16="http://schemas.microsoft.com/office/drawing/2014/main" id="{EEE1ECC0-7A41-1957-62A8-FD3A33FDA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1472" y="4196646"/>
            <a:ext cx="4397324" cy="195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7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pPr>
              <a:lnSpc>
                <a:spcPct val="150000"/>
              </a:lnSpc>
            </a:pPr>
            <a:r>
              <a:rPr lang="en-GB" sz="2400" b="1" dirty="0">
                <a:effectLst/>
                <a:latin typeface="Times New Roman" panose="02020603050405020304" pitchFamily="18" charset="0"/>
                <a:ea typeface="Times New Roman" panose="02020603050405020304" pitchFamily="18" charset="0"/>
              </a:rPr>
              <a:t>Identify a gap in the market and provide a brief discussion on business idea </a:t>
            </a:r>
            <a:endParaRPr lang="en-IN" sz="2400" dirty="0">
              <a:effectLst/>
              <a:latin typeface="Arial" panose="020B0604020202020204" pitchFamily="34" charset="0"/>
              <a:ea typeface="Arial" panose="020B0604020202020204" pitchFamily="34" charset="0"/>
            </a:endParaRP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3</a:t>
            </a:fld>
            <a:endParaRPr lang="en-US" dirty="0"/>
          </a:p>
        </p:txBody>
      </p:sp>
      <p:sp>
        <p:nvSpPr>
          <p:cNvPr id="13" name="Content Placeholder 12">
            <a:extLst>
              <a:ext uri="{FF2B5EF4-FFF2-40B4-BE49-F238E27FC236}">
                <a16:creationId xmlns:a16="http://schemas.microsoft.com/office/drawing/2014/main" id="{4F516B7C-F8B9-4354-4FC1-F5AD8CC18C5B}"/>
              </a:ext>
            </a:extLst>
          </p:cNvPr>
          <p:cNvSpPr>
            <a:spLocks noGrp="1"/>
          </p:cNvSpPr>
          <p:nvPr>
            <p:ph sz="quarter" idx="4"/>
          </p:nvPr>
        </p:nvSpPr>
        <p:spPr>
          <a:xfrm>
            <a:off x="859536" y="1848465"/>
            <a:ext cx="10168128" cy="3529779"/>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Not availability for small scale wind turbines for addressing the unique requirements of individual homes and small enterprises.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Big window</a:t>
            </a:r>
            <a:r>
              <a:rPr lang="en-GB" sz="1800" b="1" u="none" strike="noStrike" dirty="0">
                <a:effectLst/>
                <a:latin typeface="Times New Roman" panose="02020603050405020304" pitchFamily="18" charset="0"/>
                <a:ea typeface="Times New Roman" panose="02020603050405020304" pitchFamily="18" charset="0"/>
              </a:rPr>
              <a:t> </a:t>
            </a:r>
            <a:r>
              <a:rPr lang="en-GB" sz="1800" u="none" strike="noStrike" dirty="0">
                <a:effectLst/>
                <a:latin typeface="Times New Roman" panose="02020603050405020304" pitchFamily="18" charset="0"/>
                <a:ea typeface="Times New Roman" panose="02020603050405020304" pitchFamily="18" charset="0"/>
              </a:rPr>
              <a:t>of opportunity exists to meet the demand for affordable, effective and portable wind power solutions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Bianchini</a:t>
            </a:r>
            <a:r>
              <a:rPr lang="en-GB" dirty="0">
                <a:latin typeface="Times New Roman" panose="02020603050405020304" pitchFamily="18" charset="0"/>
                <a:cs typeface="Times New Roman" panose="02020603050405020304" pitchFamily="18" charset="0"/>
              </a:rPr>
              <a:t> et al. 2022). </a:t>
            </a:r>
            <a:endParaRPr lang="en-IN"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Many current options are either too expensive or made for larger industrial environments. </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759600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2532" y="920397"/>
            <a:ext cx="9144000" cy="676656"/>
          </a:xfrm>
        </p:spPr>
        <p:txBody>
          <a:bodyPr/>
          <a:lstStyle/>
          <a:p>
            <a:r>
              <a:rPr lang="en-GB" sz="3200" b="1" dirty="0">
                <a:effectLst/>
                <a:latin typeface="Times New Roman" panose="02020603050405020304" pitchFamily="18" charset="0"/>
                <a:ea typeface="Times New Roman" panose="02020603050405020304" pitchFamily="18" charset="0"/>
              </a:rPr>
              <a:t>Cont..</a:t>
            </a:r>
            <a:br>
              <a:rPr lang="en-IN" sz="3200" dirty="0">
                <a:effectLst/>
                <a:latin typeface="Arial" panose="020B0604020202020204" pitchFamily="34" charset="0"/>
                <a:ea typeface="Arial" panose="020B0604020202020204" pitchFamily="34" charset="0"/>
              </a:rPr>
            </a:br>
            <a:endParaRPr lang="en-US" sz="7200" dirty="0"/>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2" y="1947671"/>
            <a:ext cx="8705580" cy="4070729"/>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Company’s goal is to close the market gap by providing small scale wind turbines.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company holds the goal to meet the need for easily accessible wind power solutions by offering cost effective pricing, simple installation and minimal maintenance (</a:t>
            </a:r>
            <a:r>
              <a:rPr lang="en-GB" dirty="0" err="1">
                <a:latin typeface="Times New Roman" panose="02020603050405020304" pitchFamily="18" charset="0"/>
                <a:cs typeface="Times New Roman" panose="02020603050405020304" pitchFamily="18" charset="0"/>
              </a:rPr>
              <a:t>Kelele</a:t>
            </a:r>
            <a:r>
              <a:rPr lang="en-GB" dirty="0">
                <a:latin typeface="Times New Roman" panose="02020603050405020304" pitchFamily="18" charset="0"/>
                <a:cs typeface="Times New Roman" panose="02020603050405020304" pitchFamily="18" charset="0"/>
              </a:rPr>
              <a:t> et al. 2022). </a:t>
            </a:r>
            <a:endParaRPr lang="en-IN" dirty="0">
              <a:latin typeface="Times New Roman" panose="02020603050405020304" pitchFamily="18" charset="0"/>
              <a:cs typeface="Times New Roman" panose="02020603050405020304" pitchFamily="18" charset="0"/>
            </a:endParaRPr>
          </a:p>
          <a:p>
            <a:endParaRPr lang="en-US" dirty="0"/>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a:lstStyle/>
          <a:p>
            <a:fld id="{58FB4751-880F-D840-AAA9-3A15815CC996}" type="slidenum">
              <a:rPr lang="en-US" smtClean="0"/>
              <a:t>4</a:t>
            </a:fld>
            <a:endParaRPr lang="en-US" dirty="0"/>
          </a:p>
        </p:txBody>
      </p:sp>
    </p:spTree>
    <p:extLst>
      <p:ext uri="{BB962C8B-B14F-4D97-AF65-F5344CB8AC3E}">
        <p14:creationId xmlns:p14="http://schemas.microsoft.com/office/powerpoint/2010/main" val="3418206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28FF837-F9CB-1E1D-4F09-EF68B48BE3DD}"/>
              </a:ext>
            </a:extLst>
          </p:cNvPr>
          <p:cNvSpPr>
            <a:spLocks noGrp="1"/>
          </p:cNvSpPr>
          <p:nvPr>
            <p:ph type="body" sz="half" idx="2"/>
          </p:nvPr>
        </p:nvSpPr>
        <p:spPr>
          <a:xfrm>
            <a:off x="576071" y="1947671"/>
            <a:ext cx="8617089" cy="4070729"/>
          </a:xfrm>
        </p:spPr>
        <p:txBody>
          <a:bodyPr/>
          <a:lstStyle/>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Company intends to locate its headquarters in a prime location close to important thoroughfares and prospective customer bases </a:t>
            </a:r>
            <a:r>
              <a:rPr lang="en-GB" dirty="0">
                <a:latin typeface="Times New Roman" panose="02020603050405020304" pitchFamily="18" charset="0"/>
                <a:cs typeface="Times New Roman" panose="02020603050405020304" pitchFamily="18" charset="0"/>
              </a:rPr>
              <a:t>(Zhou et al. 2022).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locations of renewable energy projects will be given priority, particularly those with favourable wind conditions and regulatory frameworks.</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5" name="Slide Number Placeholder 4">
            <a:extLst>
              <a:ext uri="{FF2B5EF4-FFF2-40B4-BE49-F238E27FC236}">
                <a16:creationId xmlns:a16="http://schemas.microsoft.com/office/drawing/2014/main" id="{888C2445-A3F8-1D31-202E-3EA88AC4E80C}"/>
              </a:ext>
            </a:extLst>
          </p:cNvPr>
          <p:cNvSpPr>
            <a:spLocks noGrp="1"/>
          </p:cNvSpPr>
          <p:nvPr>
            <p:ph type="sldNum" sz="quarter" idx="12"/>
          </p:nvPr>
        </p:nvSpPr>
        <p:spPr/>
        <p:txBody>
          <a:bodyPr/>
          <a:lstStyle/>
          <a:p>
            <a:fld id="{58FB4751-880F-D840-AAA9-3A15815CC996}" type="slidenum">
              <a:rPr lang="en-US" smtClean="0"/>
              <a:t>5</a:t>
            </a:fld>
            <a:endParaRPr lang="en-US" dirty="0"/>
          </a:p>
        </p:txBody>
      </p:sp>
      <p:sp>
        <p:nvSpPr>
          <p:cNvPr id="6" name="Title 5">
            <a:extLst>
              <a:ext uri="{FF2B5EF4-FFF2-40B4-BE49-F238E27FC236}">
                <a16:creationId xmlns:a16="http://schemas.microsoft.com/office/drawing/2014/main" id="{D9979237-D222-276F-53C2-DF6CA7F21063}"/>
              </a:ext>
            </a:extLst>
          </p:cNvPr>
          <p:cNvSpPr>
            <a:spLocks noGrp="1"/>
          </p:cNvSpPr>
          <p:nvPr>
            <p:ph type="title"/>
          </p:nvPr>
        </p:nvSpPr>
        <p:spPr/>
        <p:txBody>
          <a:bodyPr/>
          <a:lstStyle/>
          <a:p>
            <a:r>
              <a:rPr lang="en-GB" sz="2800" b="1" dirty="0">
                <a:effectLst/>
                <a:latin typeface="Times New Roman" panose="02020603050405020304" pitchFamily="18" charset="0"/>
                <a:ea typeface="Times New Roman" panose="02020603050405020304" pitchFamily="18" charset="0"/>
              </a:rPr>
              <a:t>Proposed location of business and its legal entity </a:t>
            </a:r>
            <a:br>
              <a:rPr lang="en-IN" sz="1800" dirty="0">
                <a:effectLst/>
                <a:latin typeface="Arial" panose="020B0604020202020204" pitchFamily="34" charset="0"/>
                <a:ea typeface="Arial" panose="020B0604020202020204" pitchFamily="34" charset="0"/>
              </a:rPr>
            </a:br>
            <a:endParaRPr lang="en-IN" dirty="0"/>
          </a:p>
        </p:txBody>
      </p:sp>
    </p:spTree>
    <p:extLst>
      <p:ext uri="{BB962C8B-B14F-4D97-AF65-F5344CB8AC3E}">
        <p14:creationId xmlns:p14="http://schemas.microsoft.com/office/powerpoint/2010/main" val="3352985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FD9D373-4E41-43A3-586A-DAFAF6DBAC62}"/>
              </a:ext>
            </a:extLst>
          </p:cNvPr>
          <p:cNvSpPr>
            <a:spLocks noGrp="1"/>
          </p:cNvSpPr>
          <p:nvPr>
            <p:ph type="body" sz="half" idx="2"/>
          </p:nvPr>
        </p:nvSpPr>
        <p:spPr>
          <a:xfrm>
            <a:off x="576071" y="1947671"/>
            <a:ext cx="9905115" cy="4070729"/>
          </a:xfrm>
        </p:spPr>
        <p:txBody>
          <a:bodyPr/>
          <a:lstStyle/>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Company is a good fit for the LLC structure since it combines member tax benefits with operational flexibility and liability protection </a:t>
            </a:r>
            <a:r>
              <a:rPr lang="en-GB" dirty="0">
                <a:latin typeface="Times New Roman" panose="02020603050405020304" pitchFamily="18" charset="0"/>
                <a:cs typeface="Times New Roman" panose="02020603050405020304" pitchFamily="18" charset="0"/>
              </a:rPr>
              <a:t>(Zhou et al. 2022).</a:t>
            </a:r>
            <a:endParaRPr lang="en-IN" dirty="0">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ensure that revenues and losses go straight to the owners, this structure offers pass through taxation, operational simplicity and managerial freedom.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5" name="Slide Number Placeholder 4">
            <a:extLst>
              <a:ext uri="{FF2B5EF4-FFF2-40B4-BE49-F238E27FC236}">
                <a16:creationId xmlns:a16="http://schemas.microsoft.com/office/drawing/2014/main" id="{6450AC36-45C3-CF11-5960-A97D26669A6C}"/>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6" name="Title 5">
            <a:extLst>
              <a:ext uri="{FF2B5EF4-FFF2-40B4-BE49-F238E27FC236}">
                <a16:creationId xmlns:a16="http://schemas.microsoft.com/office/drawing/2014/main" id="{B5E3C975-03FE-6300-C9B7-FB84EB4C5A74}"/>
              </a:ext>
            </a:extLst>
          </p:cNvPr>
          <p:cNvSpPr>
            <a:spLocks noGrp="1"/>
          </p:cNvSpPr>
          <p:nvPr>
            <p:ph type="title"/>
          </p:nvPr>
        </p:nvSpPr>
        <p:spPr/>
        <p:txBody>
          <a:bodyPr/>
          <a:lstStyle/>
          <a:p>
            <a:r>
              <a:rPr lang="en-GB" sz="2400" b="1" dirty="0" err="1">
                <a:effectLst/>
                <a:latin typeface="Times New Roman" panose="02020603050405020304" pitchFamily="18" charset="0"/>
                <a:ea typeface="Times New Roman" panose="02020603050405020304" pitchFamily="18" charset="0"/>
              </a:rPr>
              <a:t>Cont</a:t>
            </a:r>
            <a:r>
              <a:rPr lang="en-GB" sz="2400" b="1" dirty="0">
                <a:effectLst/>
                <a:latin typeface="Times New Roman" panose="02020603050405020304" pitchFamily="18" charset="0"/>
                <a:ea typeface="Times New Roman" panose="02020603050405020304" pitchFamily="18" charset="0"/>
              </a:rPr>
              <a:t>…</a:t>
            </a:r>
            <a:br>
              <a:rPr lang="en-IN" sz="2400" dirty="0">
                <a:effectLst/>
                <a:latin typeface="Arial" panose="020B0604020202020204" pitchFamily="34" charset="0"/>
                <a:ea typeface="Arial" panose="020B0604020202020204" pitchFamily="34" charset="0"/>
              </a:rPr>
            </a:br>
            <a:endParaRPr lang="en-IN" sz="6000" dirty="0"/>
          </a:p>
        </p:txBody>
      </p:sp>
    </p:spTree>
    <p:extLst>
      <p:ext uri="{BB962C8B-B14F-4D97-AF65-F5344CB8AC3E}">
        <p14:creationId xmlns:p14="http://schemas.microsoft.com/office/powerpoint/2010/main" val="3362408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AE6EC9-9526-8C11-E9C8-BAA42A5E1227}"/>
              </a:ext>
            </a:extLst>
          </p:cNvPr>
          <p:cNvSpPr>
            <a:spLocks noGrp="1"/>
          </p:cNvSpPr>
          <p:nvPr>
            <p:ph sz="half" idx="1"/>
          </p:nvPr>
        </p:nvSpPr>
        <p:spPr/>
        <p:txBody>
          <a:bodyPr/>
          <a:lstStyle/>
          <a:p>
            <a:pPr marL="0" indent="0">
              <a:lnSpc>
                <a:spcPct val="150000"/>
              </a:lnSpc>
              <a:buNone/>
            </a:pPr>
            <a:r>
              <a:rPr lang="en-GB" sz="1800" b="1" i="1" dirty="0">
                <a:effectLst/>
                <a:latin typeface="Times New Roman" panose="02020603050405020304" pitchFamily="18" charset="0"/>
                <a:ea typeface="Times New Roman" panose="02020603050405020304" pitchFamily="18" charset="0"/>
              </a:rPr>
              <a:t>Strengths </a:t>
            </a:r>
            <a:endParaRPr lang="en-IN" sz="1800"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Eco friendly solution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Niche market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Growing demand (</a:t>
            </a:r>
            <a:r>
              <a:rPr lang="en-GB" sz="1800" dirty="0">
                <a:latin typeface="Times New Roman" panose="02020603050405020304" pitchFamily="18" charset="0"/>
                <a:cs typeface="Times New Roman" panose="02020603050405020304" pitchFamily="18" charset="0"/>
              </a:rPr>
              <a:t>Selvaraj and Selvaraj, 2022)</a:t>
            </a:r>
            <a:endParaRPr lang="en-IN" sz="1800" dirty="0">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Potential for smart technologies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3" name="Content Placeholder 2">
            <a:extLst>
              <a:ext uri="{FF2B5EF4-FFF2-40B4-BE49-F238E27FC236}">
                <a16:creationId xmlns:a16="http://schemas.microsoft.com/office/drawing/2014/main" id="{FB03BC20-175F-E927-F4C1-50A3CAF00401}"/>
              </a:ext>
            </a:extLst>
          </p:cNvPr>
          <p:cNvSpPr>
            <a:spLocks noGrp="1"/>
          </p:cNvSpPr>
          <p:nvPr>
            <p:ph sz="half" idx="2"/>
          </p:nvPr>
        </p:nvSpPr>
        <p:spPr/>
        <p:txBody>
          <a:bodyPr/>
          <a:lstStyle/>
          <a:p>
            <a:pPr marL="0" indent="0">
              <a:lnSpc>
                <a:spcPct val="150000"/>
              </a:lnSpc>
              <a:buNone/>
            </a:pPr>
            <a:r>
              <a:rPr lang="en-GB" sz="1800" b="1" dirty="0">
                <a:effectLst/>
                <a:latin typeface="Times New Roman" panose="02020603050405020304" pitchFamily="18" charset="0"/>
                <a:ea typeface="Times New Roman" panose="02020603050405020304" pitchFamily="18" charset="0"/>
              </a:rPr>
              <a:t>Weaknesses</a:t>
            </a:r>
            <a:endParaRPr lang="en-IN" sz="1800"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High upfront expenses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Dependency on weather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Regulatory obstacles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Overcoming misconceptions </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sp>
        <p:nvSpPr>
          <p:cNvPr id="6" name="Slide Number Placeholder 5">
            <a:extLst>
              <a:ext uri="{FF2B5EF4-FFF2-40B4-BE49-F238E27FC236}">
                <a16:creationId xmlns:a16="http://schemas.microsoft.com/office/drawing/2014/main" id="{8FD0C991-E3FC-A333-1395-2A320F7613F3}"/>
              </a:ext>
            </a:extLst>
          </p:cNvPr>
          <p:cNvSpPr>
            <a:spLocks noGrp="1"/>
          </p:cNvSpPr>
          <p:nvPr>
            <p:ph type="sldNum" sz="quarter" idx="12"/>
          </p:nvPr>
        </p:nvSpPr>
        <p:spPr/>
        <p:txBody>
          <a:bodyPr/>
          <a:lstStyle/>
          <a:p>
            <a:fld id="{58FB4751-880F-D840-AAA9-3A15815CC996}" type="slidenum">
              <a:rPr lang="en-US" smtClean="0"/>
              <a:t>7</a:t>
            </a:fld>
            <a:endParaRPr lang="en-US" dirty="0"/>
          </a:p>
        </p:txBody>
      </p:sp>
      <p:sp>
        <p:nvSpPr>
          <p:cNvPr id="7" name="Title 6">
            <a:extLst>
              <a:ext uri="{FF2B5EF4-FFF2-40B4-BE49-F238E27FC236}">
                <a16:creationId xmlns:a16="http://schemas.microsoft.com/office/drawing/2014/main" id="{77EFD737-DA1C-6811-661E-F192EF668E7A}"/>
              </a:ext>
            </a:extLst>
          </p:cNvPr>
          <p:cNvSpPr>
            <a:spLocks noGrp="1"/>
          </p:cNvSpPr>
          <p:nvPr>
            <p:ph type="title"/>
          </p:nvPr>
        </p:nvSpPr>
        <p:spPr/>
        <p:txBody>
          <a:bodyPr/>
          <a:lstStyle/>
          <a:p>
            <a:r>
              <a:rPr lang="en-GB" sz="2800" b="1" dirty="0">
                <a:effectLst/>
                <a:latin typeface="Times New Roman" panose="02020603050405020304" pitchFamily="18" charset="0"/>
                <a:ea typeface="Times New Roman" panose="02020603050405020304" pitchFamily="18" charset="0"/>
              </a:rPr>
              <a:t>Business’s strengths, weaknesses, opportunities and threat</a:t>
            </a:r>
            <a:br>
              <a:rPr lang="en-IN" sz="1800" dirty="0">
                <a:effectLst/>
                <a:latin typeface="Arial" panose="020B0604020202020204" pitchFamily="34" charset="0"/>
                <a:ea typeface="Arial" panose="020B0604020202020204" pitchFamily="34" charset="0"/>
              </a:rPr>
            </a:br>
            <a:endParaRPr lang="en-IN" dirty="0"/>
          </a:p>
        </p:txBody>
      </p:sp>
    </p:spTree>
    <p:extLst>
      <p:ext uri="{BB962C8B-B14F-4D97-AF65-F5344CB8AC3E}">
        <p14:creationId xmlns:p14="http://schemas.microsoft.com/office/powerpoint/2010/main" val="348325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A46A16D-8BB0-F2DF-3439-6CD8AF5E5649}"/>
              </a:ext>
            </a:extLst>
          </p:cNvPr>
          <p:cNvSpPr>
            <a:spLocks noGrp="1"/>
          </p:cNvSpPr>
          <p:nvPr>
            <p:ph sz="half" idx="1"/>
          </p:nvPr>
        </p:nvSpPr>
        <p:spPr/>
        <p:txBody>
          <a:bodyPr/>
          <a:lstStyle/>
          <a:p>
            <a:pPr marL="0" indent="0">
              <a:lnSpc>
                <a:spcPct val="150000"/>
              </a:lnSpc>
              <a:buNone/>
            </a:pPr>
            <a:r>
              <a:rPr lang="en-GB" sz="1800" b="1" dirty="0">
                <a:effectLst/>
                <a:latin typeface="Times New Roman" panose="02020603050405020304" pitchFamily="18" charset="0"/>
                <a:ea typeface="Times New Roman" panose="02020603050405020304" pitchFamily="18" charset="0"/>
              </a:rPr>
              <a:t>Opportunities</a:t>
            </a:r>
            <a:endParaRPr lang="en-IN" sz="1800"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Market expansion</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Innovation (</a:t>
            </a:r>
            <a:r>
              <a:rPr lang="en-GB" sz="1800" dirty="0">
                <a:latin typeface="Times New Roman" panose="02020603050405020304" pitchFamily="18" charset="0"/>
                <a:cs typeface="Times New Roman" panose="02020603050405020304" pitchFamily="18" charset="0"/>
              </a:rPr>
              <a:t>Selvaraj and Selvaraj, 2022)</a:t>
            </a:r>
            <a:endParaRPr lang="en-IN" sz="1800" dirty="0">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Government support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Partnerships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3" name="Content Placeholder 2">
            <a:extLst>
              <a:ext uri="{FF2B5EF4-FFF2-40B4-BE49-F238E27FC236}">
                <a16:creationId xmlns:a16="http://schemas.microsoft.com/office/drawing/2014/main" id="{4A7B6D85-8776-D958-478F-90DA71ADAE92}"/>
              </a:ext>
            </a:extLst>
          </p:cNvPr>
          <p:cNvSpPr>
            <a:spLocks noGrp="1"/>
          </p:cNvSpPr>
          <p:nvPr>
            <p:ph sz="half" idx="2"/>
          </p:nvPr>
        </p:nvSpPr>
        <p:spPr/>
        <p:txBody>
          <a:bodyPr/>
          <a:lstStyle/>
          <a:p>
            <a:pPr marL="0" indent="0">
              <a:lnSpc>
                <a:spcPct val="150000"/>
              </a:lnSpc>
              <a:buNone/>
            </a:pPr>
            <a:r>
              <a:rPr lang="en-GB" sz="1800" b="1" dirty="0">
                <a:effectLst/>
                <a:latin typeface="Times New Roman" panose="02020603050405020304" pitchFamily="18" charset="0"/>
                <a:ea typeface="Times New Roman" panose="02020603050405020304" pitchFamily="18" charset="0"/>
              </a:rPr>
              <a:t>Threats </a:t>
            </a:r>
            <a:endParaRPr lang="en-IN" sz="1800"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Competition</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Economic factors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Technological Developments</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Public resistance</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sp>
        <p:nvSpPr>
          <p:cNvPr id="6" name="Slide Number Placeholder 5">
            <a:extLst>
              <a:ext uri="{FF2B5EF4-FFF2-40B4-BE49-F238E27FC236}">
                <a16:creationId xmlns:a16="http://schemas.microsoft.com/office/drawing/2014/main" id="{A2058F9D-DDD2-FEFB-1E15-0DD72E99A4BA}"/>
              </a:ext>
            </a:extLst>
          </p:cNvPr>
          <p:cNvSpPr>
            <a:spLocks noGrp="1"/>
          </p:cNvSpPr>
          <p:nvPr>
            <p:ph type="sldNum" sz="quarter" idx="12"/>
          </p:nvPr>
        </p:nvSpPr>
        <p:spPr/>
        <p:txBody>
          <a:bodyPr/>
          <a:lstStyle/>
          <a:p>
            <a:fld id="{58FB4751-880F-D840-AAA9-3A15815CC996}" type="slidenum">
              <a:rPr lang="en-US" smtClean="0"/>
              <a:t>8</a:t>
            </a:fld>
            <a:endParaRPr lang="en-US" dirty="0"/>
          </a:p>
        </p:txBody>
      </p:sp>
      <p:sp>
        <p:nvSpPr>
          <p:cNvPr id="7" name="Title 6">
            <a:extLst>
              <a:ext uri="{FF2B5EF4-FFF2-40B4-BE49-F238E27FC236}">
                <a16:creationId xmlns:a16="http://schemas.microsoft.com/office/drawing/2014/main" id="{441D7451-94F8-7978-3E9B-D97572554656}"/>
              </a:ext>
            </a:extLst>
          </p:cNvPr>
          <p:cNvSpPr>
            <a:spLocks noGrp="1"/>
          </p:cNvSpPr>
          <p:nvPr>
            <p:ph type="title"/>
          </p:nvPr>
        </p:nvSpPr>
        <p:spPr/>
        <p:txBody>
          <a:bodyPr/>
          <a:lstStyle/>
          <a:p>
            <a:r>
              <a:rPr lang="en-GB" sz="2400" b="1" dirty="0" err="1">
                <a:effectLst/>
                <a:latin typeface="Times New Roman" panose="02020603050405020304" pitchFamily="18" charset="0"/>
                <a:ea typeface="Times New Roman" panose="02020603050405020304" pitchFamily="18" charset="0"/>
              </a:rPr>
              <a:t>Cont</a:t>
            </a:r>
            <a:r>
              <a:rPr lang="en-GB" sz="2400" b="1" dirty="0">
                <a:effectLst/>
                <a:latin typeface="Times New Roman" panose="02020603050405020304" pitchFamily="18" charset="0"/>
                <a:ea typeface="Times New Roman" panose="02020603050405020304" pitchFamily="18" charset="0"/>
              </a:rPr>
              <a:t>…</a:t>
            </a:r>
            <a:br>
              <a:rPr lang="en-IN" sz="2400" dirty="0">
                <a:effectLst/>
                <a:latin typeface="Arial" panose="020B0604020202020204" pitchFamily="34" charset="0"/>
                <a:ea typeface="Arial" panose="020B0604020202020204" pitchFamily="34" charset="0"/>
              </a:rPr>
            </a:br>
            <a:endParaRPr lang="en-IN" sz="6000" dirty="0"/>
          </a:p>
        </p:txBody>
      </p:sp>
    </p:spTree>
    <p:extLst>
      <p:ext uri="{BB962C8B-B14F-4D97-AF65-F5344CB8AC3E}">
        <p14:creationId xmlns:p14="http://schemas.microsoft.com/office/powerpoint/2010/main" val="2145368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92215-12B6-F620-36D4-4C88571450FF}"/>
              </a:ext>
            </a:extLst>
          </p:cNvPr>
          <p:cNvSpPr>
            <a:spLocks noGrp="1"/>
          </p:cNvSpPr>
          <p:nvPr>
            <p:ph type="title"/>
          </p:nvPr>
        </p:nvSpPr>
        <p:spPr>
          <a:xfrm>
            <a:off x="1353312" y="1162935"/>
            <a:ext cx="6502620" cy="676656"/>
          </a:xfrm>
        </p:spPr>
        <p:txBody>
          <a:bodyPr/>
          <a:lstStyle/>
          <a:p>
            <a:r>
              <a:rPr lang="en-GB" sz="2400" b="1" dirty="0">
                <a:effectLst/>
                <a:latin typeface="Times New Roman" panose="02020603050405020304" pitchFamily="18" charset="0"/>
                <a:ea typeface="Times New Roman" panose="02020603050405020304" pitchFamily="18" charset="0"/>
              </a:rPr>
              <a:t>Target market and the strategies capture the target Market </a:t>
            </a:r>
            <a:br>
              <a:rPr lang="en-IN" sz="2400" dirty="0">
                <a:effectLst/>
                <a:latin typeface="Arial" panose="020B0604020202020204" pitchFamily="34" charset="0"/>
                <a:ea typeface="Arial" panose="020B0604020202020204" pitchFamily="34" charset="0"/>
              </a:rPr>
            </a:br>
            <a:endParaRPr lang="en-IN" sz="6000" dirty="0"/>
          </a:p>
        </p:txBody>
      </p:sp>
      <p:sp>
        <p:nvSpPr>
          <p:cNvPr id="3" name="Text Placeholder 2">
            <a:extLst>
              <a:ext uri="{FF2B5EF4-FFF2-40B4-BE49-F238E27FC236}">
                <a16:creationId xmlns:a16="http://schemas.microsoft.com/office/drawing/2014/main" id="{9BCF1525-DDA9-11CA-1C00-AA2FFA98D1EC}"/>
              </a:ext>
            </a:extLst>
          </p:cNvPr>
          <p:cNvSpPr>
            <a:spLocks noGrp="1"/>
          </p:cNvSpPr>
          <p:nvPr>
            <p:ph type="body" sz="half" idx="2"/>
          </p:nvPr>
        </p:nvSpPr>
        <p:spPr>
          <a:xfrm>
            <a:off x="576071" y="1947671"/>
            <a:ext cx="7909167" cy="4070729"/>
          </a:xfrm>
        </p:spPr>
        <p:txBody>
          <a:bodyPr/>
          <a:lstStyle/>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Small company owners, environmentally aware homeowners and agricultural companies (</a:t>
            </a:r>
            <a:r>
              <a:rPr lang="en-GB" dirty="0">
                <a:latin typeface="Times New Roman" panose="02020603050405020304" pitchFamily="18" charset="0"/>
                <a:cs typeface="Times New Roman" panose="02020603050405020304" pitchFamily="18" charset="0"/>
              </a:rPr>
              <a:t>Akbari et al. 2022) </a:t>
            </a:r>
            <a:endParaRPr lang="en-IN" dirty="0">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Concentrate on regions with favourable wind conditions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7" name="Slide Number Placeholder 6">
            <a:extLst>
              <a:ext uri="{FF2B5EF4-FFF2-40B4-BE49-F238E27FC236}">
                <a16:creationId xmlns:a16="http://schemas.microsoft.com/office/drawing/2014/main" id="{FE8EE26E-1C9A-B267-8FF8-D42BDE1789C0}"/>
              </a:ext>
            </a:extLst>
          </p:cNvPr>
          <p:cNvSpPr>
            <a:spLocks noGrp="1"/>
          </p:cNvSpPr>
          <p:nvPr>
            <p:ph type="sldNum" sz="quarter" idx="12"/>
          </p:nvPr>
        </p:nvSpPr>
        <p:spPr/>
        <p:txBody>
          <a:bodyPr/>
          <a:lstStyle/>
          <a:p>
            <a:fld id="{58FB4751-880F-D840-AAA9-3A15815CC996}" type="slidenum">
              <a:rPr lang="en-US" smtClean="0"/>
              <a:t>9</a:t>
            </a:fld>
            <a:endParaRPr lang="en-US" dirty="0"/>
          </a:p>
        </p:txBody>
      </p:sp>
      <p:pic>
        <p:nvPicPr>
          <p:cNvPr id="4098" name="Picture 2" descr="Small Scale Single and Multi-rotor Wind Turbine Market Insight 2031">
            <a:extLst>
              <a:ext uri="{FF2B5EF4-FFF2-40B4-BE49-F238E27FC236}">
                <a16:creationId xmlns:a16="http://schemas.microsoft.com/office/drawing/2014/main" id="{8BBA7B3D-53DC-8570-0485-0E42E4D25F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6514" y="3343736"/>
            <a:ext cx="5905500" cy="294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59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70257-78F7-AF31-F016-2ED665C678E4}"/>
              </a:ext>
            </a:extLst>
          </p:cNvPr>
          <p:cNvSpPr>
            <a:spLocks noGrp="1"/>
          </p:cNvSpPr>
          <p:nvPr>
            <p:ph type="title"/>
          </p:nvPr>
        </p:nvSpPr>
        <p:spPr/>
        <p:txBody>
          <a:bodyPr/>
          <a:lstStyle/>
          <a:p>
            <a:r>
              <a:rPr lang="en-GB" sz="2400" b="1" dirty="0" err="1">
                <a:effectLst/>
                <a:latin typeface="Times New Roman" panose="02020603050405020304" pitchFamily="18" charset="0"/>
                <a:ea typeface="Times New Roman" panose="02020603050405020304" pitchFamily="18" charset="0"/>
              </a:rPr>
              <a:t>Cont</a:t>
            </a:r>
            <a:r>
              <a:rPr lang="en-GB" sz="2400" b="1" dirty="0">
                <a:effectLst/>
                <a:latin typeface="Times New Roman" panose="02020603050405020304" pitchFamily="18" charset="0"/>
                <a:ea typeface="Times New Roman" panose="02020603050405020304" pitchFamily="18" charset="0"/>
              </a:rPr>
              <a:t>…</a:t>
            </a:r>
            <a:br>
              <a:rPr lang="en-IN" sz="1800" dirty="0">
                <a:effectLst/>
                <a:latin typeface="Arial" panose="020B0604020202020204" pitchFamily="34" charset="0"/>
                <a:ea typeface="Arial" panose="020B0604020202020204" pitchFamily="34" charset="0"/>
              </a:rPr>
            </a:br>
            <a:endParaRPr lang="en-IN" dirty="0"/>
          </a:p>
        </p:txBody>
      </p:sp>
      <p:sp>
        <p:nvSpPr>
          <p:cNvPr id="3" name="Text Placeholder 2">
            <a:extLst>
              <a:ext uri="{FF2B5EF4-FFF2-40B4-BE49-F238E27FC236}">
                <a16:creationId xmlns:a16="http://schemas.microsoft.com/office/drawing/2014/main" id="{BB369797-FBA4-C0CF-2D0F-3B8FDE80AF3B}"/>
              </a:ext>
            </a:extLst>
          </p:cNvPr>
          <p:cNvSpPr>
            <a:spLocks noGrp="1"/>
          </p:cNvSpPr>
          <p:nvPr>
            <p:ph type="body" sz="half" idx="2"/>
          </p:nvPr>
        </p:nvSpPr>
        <p:spPr>
          <a:xfrm>
            <a:off x="576071" y="1947671"/>
            <a:ext cx="8056651" cy="4070729"/>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Focused advertising campaigns highlight the affordability and ecological advantages and simplicity of installations.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Company will reach out to homeowners, small businesses and agricultural enterprises using online channels, such as social media </a:t>
            </a:r>
            <a:r>
              <a:rPr lang="en-GB" dirty="0">
                <a:latin typeface="Times New Roman" panose="02020603050405020304" pitchFamily="18" charset="0"/>
                <a:cs typeface="Times New Roman" panose="02020603050405020304" pitchFamily="18" charset="0"/>
              </a:rPr>
              <a:t>(Corbett. and </a:t>
            </a:r>
            <a:r>
              <a:rPr lang="en-GB" dirty="0" err="1">
                <a:latin typeface="Times New Roman" panose="02020603050405020304" pitchFamily="18" charset="0"/>
                <a:cs typeface="Times New Roman" panose="02020603050405020304" pitchFamily="18" charset="0"/>
              </a:rPr>
              <a:t>Savarimuthu</a:t>
            </a:r>
            <a:r>
              <a:rPr lang="en-GB" dirty="0">
                <a:latin typeface="Times New Roman" panose="02020603050405020304" pitchFamily="18" charset="0"/>
                <a:cs typeface="Times New Roman" panose="02020603050405020304" pitchFamily="18" charset="0"/>
              </a:rPr>
              <a:t>, 2022). </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Increasing customer awareness can be achieved through partnering with nearby installers, providing customised financing choices and holding educational workshops.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7" name="Slide Number Placeholder 6">
            <a:extLst>
              <a:ext uri="{FF2B5EF4-FFF2-40B4-BE49-F238E27FC236}">
                <a16:creationId xmlns:a16="http://schemas.microsoft.com/office/drawing/2014/main" id="{55E10812-8F47-3061-59E8-7FCDE6D7B4AB}"/>
              </a:ext>
            </a:extLst>
          </p:cNvPr>
          <p:cNvSpPr>
            <a:spLocks noGrp="1"/>
          </p:cNvSpPr>
          <p:nvPr>
            <p:ph type="sldNum" sz="quarter" idx="12"/>
          </p:nvPr>
        </p:nvSpPr>
        <p:spPr/>
        <p:txBody>
          <a:bodyPr/>
          <a:lstStyle/>
          <a:p>
            <a:fld id="{58FB4751-880F-D840-AAA9-3A15815CC996}" type="slidenum">
              <a:rPr lang="en-US" smtClean="0"/>
              <a:t>10</a:t>
            </a:fld>
            <a:endParaRPr lang="en-US" dirty="0"/>
          </a:p>
        </p:txBody>
      </p:sp>
    </p:spTree>
    <p:extLst>
      <p:ext uri="{BB962C8B-B14F-4D97-AF65-F5344CB8AC3E}">
        <p14:creationId xmlns:p14="http://schemas.microsoft.com/office/powerpoint/2010/main" val="1812359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A497-A4C0-A2C2-F0F3-C904E7CC5836}"/>
              </a:ext>
            </a:extLst>
          </p:cNvPr>
          <p:cNvSpPr>
            <a:spLocks noGrp="1"/>
          </p:cNvSpPr>
          <p:nvPr>
            <p:ph type="title"/>
          </p:nvPr>
        </p:nvSpPr>
        <p:spPr>
          <a:xfrm>
            <a:off x="1125221" y="1162935"/>
            <a:ext cx="6502620" cy="676656"/>
          </a:xfrm>
        </p:spPr>
        <p:txBody>
          <a:bodyPr/>
          <a:lstStyle/>
          <a:p>
            <a:r>
              <a:rPr lang="en-GB" sz="2400" b="1" dirty="0">
                <a:effectLst/>
                <a:latin typeface="Times New Roman" panose="02020603050405020304" pitchFamily="18" charset="0"/>
                <a:ea typeface="Times New Roman" panose="02020603050405020304" pitchFamily="18" charset="0"/>
              </a:rPr>
              <a:t>Brief budgeting or financial plan and determine the funding requirements </a:t>
            </a:r>
            <a:br>
              <a:rPr lang="en-IN" sz="1800" dirty="0">
                <a:effectLst/>
                <a:latin typeface="Arial" panose="020B0604020202020204" pitchFamily="34" charset="0"/>
                <a:ea typeface="Arial" panose="020B0604020202020204" pitchFamily="34" charset="0"/>
              </a:rPr>
            </a:br>
            <a:endParaRPr lang="en-IN" dirty="0"/>
          </a:p>
        </p:txBody>
      </p:sp>
      <p:sp>
        <p:nvSpPr>
          <p:cNvPr id="3" name="Text Placeholder 2">
            <a:extLst>
              <a:ext uri="{FF2B5EF4-FFF2-40B4-BE49-F238E27FC236}">
                <a16:creationId xmlns:a16="http://schemas.microsoft.com/office/drawing/2014/main" id="{114F939E-DA43-9AA0-E1A6-225D17125C8D}"/>
              </a:ext>
            </a:extLst>
          </p:cNvPr>
          <p:cNvSpPr>
            <a:spLocks noGrp="1"/>
          </p:cNvSpPr>
          <p:nvPr>
            <p:ph type="body" sz="half" idx="2"/>
          </p:nvPr>
        </p:nvSpPr>
        <p:spPr>
          <a:xfrm>
            <a:off x="576071" y="1947671"/>
            <a:ext cx="8764573" cy="4070729"/>
          </a:xfrm>
        </p:spPr>
        <p:txBody>
          <a:bodyPr/>
          <a:lstStyle/>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Financial plan calls for an upfront expenditure for R&amp;D, setting up production and marketing.</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includes estimated expenses for workers, production facilities, technology development and initial marketing campaigns.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7" name="Slide Number Placeholder 6">
            <a:extLst>
              <a:ext uri="{FF2B5EF4-FFF2-40B4-BE49-F238E27FC236}">
                <a16:creationId xmlns:a16="http://schemas.microsoft.com/office/drawing/2014/main" id="{E4437790-0664-754B-F04A-FEC47A1FE4A1}"/>
              </a:ext>
            </a:extLst>
          </p:cNvPr>
          <p:cNvSpPr>
            <a:spLocks noGrp="1"/>
          </p:cNvSpPr>
          <p:nvPr>
            <p:ph type="sldNum" sz="quarter" idx="12"/>
          </p:nvPr>
        </p:nvSpPr>
        <p:spPr/>
        <p:txBody>
          <a:bodyPr/>
          <a:lstStyle/>
          <a:p>
            <a:fld id="{58FB4751-880F-D840-AAA9-3A15815CC996}" type="slidenum">
              <a:rPr lang="en-US" smtClean="0"/>
              <a:t>11</a:t>
            </a:fld>
            <a:endParaRPr lang="en-US" dirty="0"/>
          </a:p>
        </p:txBody>
      </p:sp>
    </p:spTree>
    <p:extLst>
      <p:ext uri="{BB962C8B-B14F-4D97-AF65-F5344CB8AC3E}">
        <p14:creationId xmlns:p14="http://schemas.microsoft.com/office/powerpoint/2010/main" val="4273744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E47C-1F95-C0A2-05C6-3D5063FF082F}"/>
              </a:ext>
            </a:extLst>
          </p:cNvPr>
          <p:cNvSpPr>
            <a:spLocks noGrp="1"/>
          </p:cNvSpPr>
          <p:nvPr>
            <p:ph type="title"/>
          </p:nvPr>
        </p:nvSpPr>
        <p:spPr/>
        <p:txBody>
          <a:bodyPr/>
          <a:lstStyle/>
          <a:p>
            <a:r>
              <a:rPr lang="en-GB" sz="2400" b="1" dirty="0" err="1">
                <a:effectLst/>
                <a:latin typeface="Times New Roman" panose="02020603050405020304" pitchFamily="18" charset="0"/>
                <a:ea typeface="Times New Roman" panose="02020603050405020304" pitchFamily="18" charset="0"/>
              </a:rPr>
              <a:t>Cont</a:t>
            </a:r>
            <a:r>
              <a:rPr lang="en-GB" sz="2400" b="1" dirty="0">
                <a:effectLst/>
                <a:latin typeface="Times New Roman" panose="02020603050405020304" pitchFamily="18" charset="0"/>
                <a:ea typeface="Times New Roman" panose="02020603050405020304" pitchFamily="18" charset="0"/>
              </a:rPr>
              <a:t>…</a:t>
            </a:r>
            <a:br>
              <a:rPr lang="en-IN" sz="2400" dirty="0">
                <a:effectLst/>
                <a:latin typeface="Arial" panose="020B0604020202020204" pitchFamily="34" charset="0"/>
                <a:ea typeface="Arial" panose="020B0604020202020204" pitchFamily="34" charset="0"/>
              </a:rPr>
            </a:br>
            <a:endParaRPr lang="en-IN" sz="6000" dirty="0"/>
          </a:p>
        </p:txBody>
      </p:sp>
      <p:sp>
        <p:nvSpPr>
          <p:cNvPr id="3" name="Text Placeholder 2">
            <a:extLst>
              <a:ext uri="{FF2B5EF4-FFF2-40B4-BE49-F238E27FC236}">
                <a16:creationId xmlns:a16="http://schemas.microsoft.com/office/drawing/2014/main" id="{2F4A5094-1592-53CC-212A-376077B66672}"/>
              </a:ext>
            </a:extLst>
          </p:cNvPr>
          <p:cNvSpPr>
            <a:spLocks noGrp="1"/>
          </p:cNvSpPr>
          <p:nvPr>
            <p:ph type="body" sz="half" idx="2"/>
          </p:nvPr>
        </p:nvSpPr>
        <p:spPr>
          <a:xfrm>
            <a:off x="832694" y="1393635"/>
            <a:ext cx="7948496" cy="4070729"/>
          </a:xfrm>
        </p:spPr>
        <p:txBody>
          <a:bodyPr/>
          <a:lstStyle/>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Forecasts of revenue are derived from expected sales, taking pricing policies and market demand into account (</a:t>
            </a:r>
            <a:r>
              <a:rPr lang="en-GB" dirty="0">
                <a:latin typeface="Times New Roman" panose="02020603050405020304" pitchFamily="18" charset="0"/>
                <a:cs typeface="Times New Roman" panose="02020603050405020304" pitchFamily="18" charset="0"/>
              </a:rPr>
              <a:t>Corbett and </a:t>
            </a:r>
            <a:r>
              <a:rPr lang="en-GB" dirty="0" err="1">
                <a:latin typeface="Times New Roman" panose="02020603050405020304" pitchFamily="18" charset="0"/>
                <a:cs typeface="Times New Roman" panose="02020603050405020304" pitchFamily="18" charset="0"/>
              </a:rPr>
              <a:t>Savarimuthu</a:t>
            </a:r>
            <a:r>
              <a:rPr lang="en-GB" dirty="0">
                <a:latin typeface="Times New Roman" panose="02020603050405020304" pitchFamily="18" charset="0"/>
                <a:cs typeface="Times New Roman" panose="02020603050405020304" pitchFamily="18" charset="0"/>
              </a:rPr>
              <a:t>, 2022). </a:t>
            </a:r>
            <a:endParaRPr lang="en-IN" dirty="0">
              <a:latin typeface="Times New Roman" panose="02020603050405020304" pitchFamily="18"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budget also includes continuing operating costs for things like distribution, maintenance and administration.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7" name="Slide Number Placeholder 6">
            <a:extLst>
              <a:ext uri="{FF2B5EF4-FFF2-40B4-BE49-F238E27FC236}">
                <a16:creationId xmlns:a16="http://schemas.microsoft.com/office/drawing/2014/main" id="{C883EB53-F3C5-9696-536F-8FE3246F2FBA}"/>
              </a:ext>
            </a:extLst>
          </p:cNvPr>
          <p:cNvSpPr>
            <a:spLocks noGrp="1"/>
          </p:cNvSpPr>
          <p:nvPr>
            <p:ph type="sldNum" sz="quarter" idx="12"/>
          </p:nvPr>
        </p:nvSpPr>
        <p:spPr/>
        <p:txBody>
          <a:bodyPr/>
          <a:lstStyle/>
          <a:p>
            <a:fld id="{58FB4751-880F-D840-AAA9-3A15815CC996}" type="slidenum">
              <a:rPr lang="en-US" smtClean="0"/>
              <a:t>12</a:t>
            </a:fld>
            <a:endParaRPr lang="en-US" dirty="0"/>
          </a:p>
        </p:txBody>
      </p:sp>
      <p:pic>
        <p:nvPicPr>
          <p:cNvPr id="3074" name="Picture 2" descr="Small wind turbine - Wikipedia">
            <a:extLst>
              <a:ext uri="{FF2B5EF4-FFF2-40B4-BE49-F238E27FC236}">
                <a16:creationId xmlns:a16="http://schemas.microsoft.com/office/drawing/2014/main" id="{3DE3CD98-D927-447C-994A-DE3725AB5A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057208"/>
            <a:ext cx="3623802" cy="3096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622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2D317-465A-A584-4449-8113FF078F00}"/>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Potential external funding sources </a:t>
            </a:r>
            <a:endParaRPr lang="en-IN" dirty="0"/>
          </a:p>
        </p:txBody>
      </p:sp>
      <p:sp>
        <p:nvSpPr>
          <p:cNvPr id="3" name="Text Placeholder 2">
            <a:extLst>
              <a:ext uri="{FF2B5EF4-FFF2-40B4-BE49-F238E27FC236}">
                <a16:creationId xmlns:a16="http://schemas.microsoft.com/office/drawing/2014/main" id="{45D2B8E8-7AB9-3B4A-B995-F77967F5171D}"/>
              </a:ext>
            </a:extLst>
          </p:cNvPr>
          <p:cNvSpPr>
            <a:spLocks noGrp="1"/>
          </p:cNvSpPr>
          <p:nvPr>
            <p:ph type="body" sz="half" idx="2"/>
          </p:nvPr>
        </p:nvSpPr>
        <p:spPr>
          <a:xfrm>
            <a:off x="576071" y="1947671"/>
            <a:ext cx="8135309" cy="4070729"/>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Government subsidies and venture capital firms are possible outside funding sources for the small scale wind turbine industry (</a:t>
            </a:r>
            <a:r>
              <a:rPr lang="en-GB" dirty="0" err="1">
                <a:latin typeface="Times New Roman" panose="02020603050405020304" pitchFamily="18" charset="0"/>
                <a:cs typeface="Times New Roman" panose="02020603050405020304" pitchFamily="18" charset="0"/>
              </a:rPr>
              <a:t>Kelele</a:t>
            </a:r>
            <a:r>
              <a:rPr lang="en-GB" dirty="0">
                <a:latin typeface="Times New Roman" panose="02020603050405020304" pitchFamily="18" charset="0"/>
                <a:cs typeface="Times New Roman" panose="02020603050405020304" pitchFamily="18" charset="0"/>
              </a:rPr>
              <a:t> et al. 2022).</a:t>
            </a:r>
            <a:endParaRPr lang="en-IN"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Innovative technology and renewable energy firms can benefit greatly from venture capital, which provides significant cash to enable their quick growth and market penetration.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sp>
        <p:nvSpPr>
          <p:cNvPr id="7" name="Slide Number Placeholder 6">
            <a:extLst>
              <a:ext uri="{FF2B5EF4-FFF2-40B4-BE49-F238E27FC236}">
                <a16:creationId xmlns:a16="http://schemas.microsoft.com/office/drawing/2014/main" id="{8605F0CB-34CB-9F5A-1458-BF2CCF23BEF9}"/>
              </a:ext>
            </a:extLst>
          </p:cNvPr>
          <p:cNvSpPr>
            <a:spLocks noGrp="1"/>
          </p:cNvSpPr>
          <p:nvPr>
            <p:ph type="sldNum" sz="quarter" idx="12"/>
          </p:nvPr>
        </p:nvSpPr>
        <p:spPr/>
        <p:txBody>
          <a:bodyPr/>
          <a:lstStyle/>
          <a:p>
            <a:fld id="{58FB4751-880F-D840-AAA9-3A15815CC996}" type="slidenum">
              <a:rPr lang="en-US" smtClean="0"/>
              <a:t>13</a:t>
            </a:fld>
            <a:endParaRPr lang="en-US" dirty="0"/>
          </a:p>
        </p:txBody>
      </p:sp>
    </p:spTree>
    <p:extLst>
      <p:ext uri="{BB962C8B-B14F-4D97-AF65-F5344CB8AC3E}">
        <p14:creationId xmlns:p14="http://schemas.microsoft.com/office/powerpoint/2010/main" val="65026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215BA-95A0-93B4-1243-B223F27BDA36}"/>
              </a:ext>
            </a:extLst>
          </p:cNvPr>
          <p:cNvSpPr>
            <a:spLocks noGrp="1"/>
          </p:cNvSpPr>
          <p:nvPr>
            <p:ph type="title"/>
          </p:nvPr>
        </p:nvSpPr>
        <p:spPr/>
        <p:txBody>
          <a:bodyPr/>
          <a:lstStyle/>
          <a:p>
            <a:r>
              <a:rPr lang="en-GB" sz="2400" b="1" dirty="0">
                <a:effectLst/>
                <a:latin typeface="Times New Roman" panose="02020603050405020304" pitchFamily="18" charset="0"/>
                <a:ea typeface="Times New Roman" panose="02020603050405020304" pitchFamily="18" charset="0"/>
              </a:rPr>
              <a:t>References </a:t>
            </a:r>
            <a:br>
              <a:rPr lang="en-IN" sz="2400" dirty="0">
                <a:effectLst/>
                <a:latin typeface="Arial" panose="020B0604020202020204" pitchFamily="34" charset="0"/>
                <a:ea typeface="Arial" panose="020B0604020202020204" pitchFamily="34" charset="0"/>
              </a:rPr>
            </a:br>
            <a:endParaRPr lang="en-IN" sz="6000" dirty="0"/>
          </a:p>
        </p:txBody>
      </p:sp>
      <p:sp>
        <p:nvSpPr>
          <p:cNvPr id="3" name="Text Placeholder 2">
            <a:extLst>
              <a:ext uri="{FF2B5EF4-FFF2-40B4-BE49-F238E27FC236}">
                <a16:creationId xmlns:a16="http://schemas.microsoft.com/office/drawing/2014/main" id="{4939B335-22B9-45C3-7BB1-7B0796AC9505}"/>
              </a:ext>
            </a:extLst>
          </p:cNvPr>
          <p:cNvSpPr>
            <a:spLocks noGrp="1"/>
          </p:cNvSpPr>
          <p:nvPr>
            <p:ph type="body" sz="half" idx="2"/>
          </p:nvPr>
        </p:nvSpPr>
        <p:spPr>
          <a:xfrm>
            <a:off x="859536" y="1249580"/>
            <a:ext cx="8833399" cy="4541620"/>
          </a:xfrm>
        </p:spPr>
        <p:txBody>
          <a:bodyPr>
            <a:normAutofit fontScale="62500" lnSpcReduction="20000"/>
          </a:bodyPr>
          <a:lstStyle/>
          <a:p>
            <a:pPr algn="just">
              <a:lnSpc>
                <a:spcPct val="150000"/>
              </a:lnSpc>
            </a:pPr>
            <a:r>
              <a:rPr lang="en-GB"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Akbari, V., </a:t>
            </a:r>
            <a:r>
              <a:rPr lang="en-GB" dirty="0" err="1">
                <a:latin typeface="Times New Roman" panose="02020603050405020304" pitchFamily="18" charset="0"/>
                <a:cs typeface="Times New Roman" panose="02020603050405020304" pitchFamily="18" charset="0"/>
              </a:rPr>
              <a:t>Naghashzadegan</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Kouhikamali</a:t>
            </a:r>
            <a:r>
              <a:rPr lang="en-GB" dirty="0">
                <a:latin typeface="Times New Roman" panose="02020603050405020304" pitchFamily="18" charset="0"/>
                <a:cs typeface="Times New Roman" panose="02020603050405020304" pitchFamily="18" charset="0"/>
              </a:rPr>
              <a:t>, R., </a:t>
            </a:r>
            <a:r>
              <a:rPr lang="en-GB" dirty="0" err="1">
                <a:latin typeface="Times New Roman" panose="02020603050405020304" pitchFamily="18" charset="0"/>
                <a:cs typeface="Times New Roman" panose="02020603050405020304" pitchFamily="18" charset="0"/>
              </a:rPr>
              <a:t>Afsharpanah</a:t>
            </a:r>
            <a:r>
              <a:rPr lang="en-GB" dirty="0">
                <a:latin typeface="Times New Roman" panose="02020603050405020304" pitchFamily="18" charset="0"/>
                <a:cs typeface="Times New Roman" panose="02020603050405020304" pitchFamily="18" charset="0"/>
              </a:rPr>
              <a:t>, F. and </a:t>
            </a:r>
            <a:r>
              <a:rPr lang="en-GB" dirty="0" err="1">
                <a:latin typeface="Times New Roman" panose="02020603050405020304" pitchFamily="18" charset="0"/>
                <a:cs typeface="Times New Roman" panose="02020603050405020304" pitchFamily="18" charset="0"/>
              </a:rPr>
              <a:t>Yaïci</a:t>
            </a:r>
            <a:r>
              <a:rPr lang="en-GB" dirty="0">
                <a:latin typeface="Times New Roman" panose="02020603050405020304" pitchFamily="18" charset="0"/>
                <a:cs typeface="Times New Roman" panose="02020603050405020304" pitchFamily="18" charset="0"/>
              </a:rPr>
              <a:t>, W., 2022. Multi-Objective Optimization of a Small Horizontal-Axis Wind Turbine Blade for Generating the Maximum Startup Torque at Low Wind Speeds. Machines, 10(9), p.785.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Bianchini</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Bangga</a:t>
            </a:r>
            <a:r>
              <a:rPr lang="en-GB" dirty="0">
                <a:latin typeface="Times New Roman" panose="02020603050405020304" pitchFamily="18" charset="0"/>
                <a:cs typeface="Times New Roman" panose="02020603050405020304" pitchFamily="18" charset="0"/>
              </a:rPr>
              <a:t>, G., Baring-Gould, I., Croce, A., Cruz, J.I., Damiani, R., </a:t>
            </a:r>
            <a:r>
              <a:rPr lang="en-GB" dirty="0" err="1">
                <a:latin typeface="Times New Roman" panose="02020603050405020304" pitchFamily="18" charset="0"/>
                <a:cs typeface="Times New Roman" panose="02020603050405020304" pitchFamily="18" charset="0"/>
              </a:rPr>
              <a:t>Erfort</a:t>
            </a:r>
            <a:r>
              <a:rPr lang="en-GB" dirty="0">
                <a:latin typeface="Times New Roman" panose="02020603050405020304" pitchFamily="18" charset="0"/>
                <a:cs typeface="Times New Roman" panose="02020603050405020304" pitchFamily="18" charset="0"/>
              </a:rPr>
              <a:t>, G., </a:t>
            </a:r>
            <a:r>
              <a:rPr lang="en-GB" dirty="0" err="1">
                <a:latin typeface="Times New Roman" panose="02020603050405020304" pitchFamily="18" charset="0"/>
                <a:cs typeface="Times New Roman" panose="02020603050405020304" pitchFamily="18" charset="0"/>
              </a:rPr>
              <a:t>Simao</a:t>
            </a:r>
            <a:r>
              <a:rPr lang="en-GB" dirty="0">
                <a:latin typeface="Times New Roman" panose="02020603050405020304" pitchFamily="18" charset="0"/>
                <a:cs typeface="Times New Roman" panose="02020603050405020304" pitchFamily="18" charset="0"/>
              </a:rPr>
              <a:t> Ferreira, C., Infield, D., </a:t>
            </a:r>
            <a:r>
              <a:rPr lang="en-GB" dirty="0" err="1">
                <a:latin typeface="Times New Roman" panose="02020603050405020304" pitchFamily="18" charset="0"/>
                <a:cs typeface="Times New Roman" panose="02020603050405020304" pitchFamily="18" charset="0"/>
              </a:rPr>
              <a:t>Nayeri</a:t>
            </a:r>
            <a:r>
              <a:rPr lang="en-GB" dirty="0">
                <a:latin typeface="Times New Roman" panose="02020603050405020304" pitchFamily="18" charset="0"/>
                <a:cs typeface="Times New Roman" panose="02020603050405020304" pitchFamily="18" charset="0"/>
              </a:rPr>
              <a:t>, C.N. and </a:t>
            </a:r>
            <a:r>
              <a:rPr lang="en-GB" dirty="0" err="1">
                <a:latin typeface="Times New Roman" panose="02020603050405020304" pitchFamily="18" charset="0"/>
                <a:cs typeface="Times New Roman" panose="02020603050405020304" pitchFamily="18" charset="0"/>
              </a:rPr>
              <a:t>Pechlivanoglou</a:t>
            </a:r>
            <a:r>
              <a:rPr lang="en-GB" dirty="0">
                <a:latin typeface="Times New Roman" panose="02020603050405020304" pitchFamily="18" charset="0"/>
                <a:cs typeface="Times New Roman" panose="02020603050405020304" pitchFamily="18" charset="0"/>
              </a:rPr>
              <a:t>, G., 2022. Current status and grand challenges for small wind turbine technology. Wind Energy Science, 7(5), pp.2003-2037.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Bianchini</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Bangga</a:t>
            </a:r>
            <a:r>
              <a:rPr lang="en-GB" dirty="0">
                <a:latin typeface="Times New Roman" panose="02020603050405020304" pitchFamily="18" charset="0"/>
                <a:cs typeface="Times New Roman" panose="02020603050405020304" pitchFamily="18" charset="0"/>
              </a:rPr>
              <a:t>, G., Baring-Gould, I., Croce, A., Cruz, J.I., Damiani, R., </a:t>
            </a:r>
            <a:r>
              <a:rPr lang="en-GB" dirty="0" err="1">
                <a:latin typeface="Times New Roman" panose="02020603050405020304" pitchFamily="18" charset="0"/>
                <a:cs typeface="Times New Roman" panose="02020603050405020304" pitchFamily="18" charset="0"/>
              </a:rPr>
              <a:t>Erfort</a:t>
            </a:r>
            <a:r>
              <a:rPr lang="en-GB" dirty="0">
                <a:latin typeface="Times New Roman" panose="02020603050405020304" pitchFamily="18" charset="0"/>
                <a:cs typeface="Times New Roman" panose="02020603050405020304" pitchFamily="18" charset="0"/>
              </a:rPr>
              <a:t>, G., </a:t>
            </a:r>
            <a:r>
              <a:rPr lang="en-GB" dirty="0" err="1">
                <a:latin typeface="Times New Roman" panose="02020603050405020304" pitchFamily="18" charset="0"/>
                <a:cs typeface="Times New Roman" panose="02020603050405020304" pitchFamily="18" charset="0"/>
              </a:rPr>
              <a:t>Simao</a:t>
            </a:r>
            <a:r>
              <a:rPr lang="en-GB" dirty="0">
                <a:latin typeface="Times New Roman" panose="02020603050405020304" pitchFamily="18" charset="0"/>
                <a:cs typeface="Times New Roman" panose="02020603050405020304" pitchFamily="18" charset="0"/>
              </a:rPr>
              <a:t> Ferreira, C., Infield, D., </a:t>
            </a:r>
            <a:r>
              <a:rPr lang="en-GB" dirty="0" err="1">
                <a:latin typeface="Times New Roman" panose="02020603050405020304" pitchFamily="18" charset="0"/>
                <a:cs typeface="Times New Roman" panose="02020603050405020304" pitchFamily="18" charset="0"/>
              </a:rPr>
              <a:t>Nayeri</a:t>
            </a:r>
            <a:r>
              <a:rPr lang="en-GB" dirty="0">
                <a:latin typeface="Times New Roman" panose="02020603050405020304" pitchFamily="18" charset="0"/>
                <a:cs typeface="Times New Roman" panose="02020603050405020304" pitchFamily="18" charset="0"/>
              </a:rPr>
              <a:t>, C.N. and </a:t>
            </a:r>
            <a:r>
              <a:rPr lang="en-GB" dirty="0" err="1">
                <a:latin typeface="Times New Roman" panose="02020603050405020304" pitchFamily="18" charset="0"/>
                <a:cs typeface="Times New Roman" panose="02020603050405020304" pitchFamily="18" charset="0"/>
              </a:rPr>
              <a:t>Pechlivanoglou</a:t>
            </a:r>
            <a:r>
              <a:rPr lang="en-GB" dirty="0">
                <a:latin typeface="Times New Roman" panose="02020603050405020304" pitchFamily="18" charset="0"/>
                <a:cs typeface="Times New Roman" panose="02020603050405020304" pitchFamily="18" charset="0"/>
              </a:rPr>
              <a:t>, G., 2022. Current status and grand challenges for small wind turbine technology. Wind Energy Science, 7(5), pp.2003-2037.</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Corbett, J. and </a:t>
            </a:r>
            <a:r>
              <a:rPr lang="en-GB" dirty="0" err="1">
                <a:latin typeface="Times New Roman" panose="02020603050405020304" pitchFamily="18" charset="0"/>
                <a:cs typeface="Times New Roman" panose="02020603050405020304" pitchFamily="18" charset="0"/>
              </a:rPr>
              <a:t>Savarimuthu</a:t>
            </a:r>
            <a:r>
              <a:rPr lang="en-GB" dirty="0">
                <a:latin typeface="Times New Roman" panose="02020603050405020304" pitchFamily="18" charset="0"/>
                <a:cs typeface="Times New Roman" panose="02020603050405020304" pitchFamily="18" charset="0"/>
              </a:rPr>
              <a:t>, B.T.R., 2022. From tweets to insights: A social media analysis of the emotion discourse of sustainable energy in the United States. Energy Research &amp; Social Science, 89, p.102515.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Kelele</a:t>
            </a:r>
            <a:r>
              <a:rPr lang="en-GB" dirty="0">
                <a:latin typeface="Times New Roman" panose="02020603050405020304" pitchFamily="18" charset="0"/>
                <a:cs typeface="Times New Roman" panose="02020603050405020304" pitchFamily="18" charset="0"/>
              </a:rPr>
              <a:t>, H.K., </a:t>
            </a:r>
            <a:r>
              <a:rPr lang="en-GB" dirty="0" err="1">
                <a:latin typeface="Times New Roman" panose="02020603050405020304" pitchFamily="18" charset="0"/>
                <a:cs typeface="Times New Roman" panose="02020603050405020304" pitchFamily="18" charset="0"/>
              </a:rPr>
              <a:t>Frøyd</a:t>
            </a:r>
            <a:r>
              <a:rPr lang="en-GB" dirty="0">
                <a:latin typeface="Times New Roman" panose="02020603050405020304" pitchFamily="18" charset="0"/>
                <a:cs typeface="Times New Roman" panose="02020603050405020304" pitchFamily="18" charset="0"/>
              </a:rPr>
              <a:t>, L., </a:t>
            </a:r>
            <a:r>
              <a:rPr lang="en-GB" dirty="0" err="1">
                <a:latin typeface="Times New Roman" panose="02020603050405020304" pitchFamily="18" charset="0"/>
                <a:cs typeface="Times New Roman" panose="02020603050405020304" pitchFamily="18" charset="0"/>
              </a:rPr>
              <a:t>Kahsay</a:t>
            </a:r>
            <a:r>
              <a:rPr lang="en-GB" dirty="0">
                <a:latin typeface="Times New Roman" panose="02020603050405020304" pitchFamily="18" charset="0"/>
                <a:cs typeface="Times New Roman" panose="02020603050405020304" pitchFamily="18" charset="0"/>
              </a:rPr>
              <a:t>, M.B. and Nielsen, T.K., 2022. Characterization of aerodynamics of small wind turbine blade for enhanced performance and low cost of energy. Energies, 15(21), p.8111.</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Selvaraj, Y. and Selvaraj, C., 2022. Proactive maintenance of small wind turbines using IoT and machine learning models. International Journal of Green Energy, 19(5), pp.463-475.</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Selvaraj, Y. and Selvaraj, C., 2022. Proactive maintenance of small wind turbines using IoT and machine learning models. International Journal of Green Energy, 19(5), pp.463-475. </a:t>
            </a:r>
            <a:endParaRPr lang="en-IN"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Zhou, X., Chen, C., Xu, Z., Ni, K., Yang, T. and Zhang, J., 2022, November. An Improved Bidirectional Variable Structure LLC Resonant Converter. In 2022 IEEE 3rd China International Youth Conference on Electrical Engineering (CIYCEE) (pp. 1-5). IEEE. </a:t>
            </a:r>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CF1F41CB-1699-9B0F-EE59-1D0A1F0A08D0}"/>
              </a:ext>
            </a:extLst>
          </p:cNvPr>
          <p:cNvSpPr>
            <a:spLocks noGrp="1"/>
          </p:cNvSpPr>
          <p:nvPr>
            <p:ph type="sldNum" sz="quarter" idx="12"/>
          </p:nvPr>
        </p:nvSpPr>
        <p:spPr/>
        <p:txBody>
          <a:bodyPr/>
          <a:lstStyle/>
          <a:p>
            <a:fld id="{58FB4751-880F-D840-AAA9-3A15815CC996}" type="slidenum">
              <a:rPr lang="en-US" smtClean="0"/>
              <a:t>14</a:t>
            </a:fld>
            <a:endParaRPr lang="en-US" dirty="0"/>
          </a:p>
        </p:txBody>
      </p:sp>
    </p:spTree>
    <p:extLst>
      <p:ext uri="{BB962C8B-B14F-4D97-AF65-F5344CB8AC3E}">
        <p14:creationId xmlns:p14="http://schemas.microsoft.com/office/powerpoint/2010/main" val="3480778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9354398-2068-3267-183A-6DC9B3DBA02C}"/>
              </a:ext>
            </a:extLst>
          </p:cNvPr>
          <p:cNvSpPr>
            <a:spLocks noGrp="1"/>
          </p:cNvSpPr>
          <p:nvPr>
            <p:ph type="sldNum" sz="quarter" idx="12"/>
          </p:nvPr>
        </p:nvSpPr>
        <p:spPr/>
        <p:txBody>
          <a:bodyPr/>
          <a:lstStyle/>
          <a:p>
            <a:fld id="{58FB4751-880F-D840-AAA9-3A15815CC996}" type="slidenum">
              <a:rPr lang="en-US" smtClean="0"/>
              <a:t>15</a:t>
            </a:fld>
            <a:endParaRPr lang="en-US" dirty="0"/>
          </a:p>
        </p:txBody>
      </p:sp>
      <p:pic>
        <p:nvPicPr>
          <p:cNvPr id="1026" name="Picture 2" descr="Free painted background thank you label template">
            <a:extLst>
              <a:ext uri="{FF2B5EF4-FFF2-40B4-BE49-F238E27FC236}">
                <a16:creationId xmlns:a16="http://schemas.microsoft.com/office/drawing/2014/main" id="{5CF1D826-E226-5FAF-0572-03BD064F0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2250" y="1309688"/>
            <a:ext cx="6667500" cy="423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824973"/>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rganic design" id="{5BB9B75E-A368-4614-97CA-C549A936357F}" vid="{66BDDD71-3AB6-4D26-9C54-3E9BC0AA3D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AE7813-FB42-416C-BEF8-5F3180DDB0F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EE26AC2-BC04-45BA-BD7C-5CDF09AA9426}">
  <ds:schemaRefs>
    <ds:schemaRef ds:uri="http://schemas.microsoft.com/sharepoint/v3/contenttype/forms"/>
  </ds:schemaRefs>
</ds:datastoreItem>
</file>

<file path=customXml/itemProps3.xml><?xml version="1.0" encoding="utf-8"?>
<ds:datastoreItem xmlns:ds="http://schemas.openxmlformats.org/officeDocument/2006/customXml" ds:itemID="{18840F3C-8AB4-4243-A06A-B5999EF600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{8A7DC350-5CF0-4C86-99D5-8A6BD201E803}tf11964407_win32</Template>
  <TotalTime>21</TotalTime>
  <Words>1968</Words>
  <PresentationFormat>Widescreen</PresentationFormat>
  <Paragraphs>123</Paragraphs>
  <Slides>15</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Courier New</vt:lpstr>
      <vt:lpstr>Gill Sans Nova</vt:lpstr>
      <vt:lpstr>Gill Sans Nova Light</vt:lpstr>
      <vt:lpstr>Sagona Book</vt:lpstr>
      <vt:lpstr>Times New Roman</vt:lpstr>
      <vt:lpstr>Office Theme</vt:lpstr>
      <vt:lpstr>PRESENTATION</vt:lpstr>
      <vt:lpstr>An overview of proposed business idea </vt:lpstr>
      <vt:lpstr>Identify a gap in the market and provide a brief discussion on business idea </vt:lpstr>
      <vt:lpstr>Cont.. </vt:lpstr>
      <vt:lpstr>Proposed location of business and its legal entity  </vt:lpstr>
      <vt:lpstr>Cont… </vt:lpstr>
      <vt:lpstr>Business’s strengths, weaknesses, opportunities and threat </vt:lpstr>
      <vt:lpstr>Cont… </vt:lpstr>
      <vt:lpstr>Target market and the strategies capture the target Market  </vt:lpstr>
      <vt:lpstr>Cont… </vt:lpstr>
      <vt:lpstr>Brief budgeting or financial plan and determine the funding requirements  </vt:lpstr>
      <vt:lpstr>Cont… </vt:lpstr>
      <vt:lpstr>Potential external funding sources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2023-11-04T09:15:16Z</dcterms:created>
  <dcterms:modified xsi:type="dcterms:W3CDTF">2023-11-04T10:01:45Z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