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364" r:id="rId2"/>
    <p:sldId id="383" r:id="rId3"/>
    <p:sldId id="387" r:id="rId4"/>
    <p:sldId id="394" r:id="rId5"/>
    <p:sldId id="395" r:id="rId6"/>
    <p:sldId id="403" r:id="rId7"/>
    <p:sldId id="396" r:id="rId8"/>
    <p:sldId id="402" r:id="rId9"/>
    <p:sldId id="398" r:id="rId10"/>
    <p:sldId id="399" r:id="rId11"/>
    <p:sldId id="40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91CC92C-946F-6B4D-BEA4-B342A763598A}" v="5598" dt="2026-07-19T19:43:07.0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027"/>
  </p:normalViewPr>
  <p:slideViewPr>
    <p:cSldViewPr snapToGrid="0">
      <p:cViewPr varScale="1">
        <p:scale>
          <a:sx n="122" d="100"/>
          <a:sy n="122" d="100"/>
        </p:scale>
        <p:origin x="224" y="19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 Kamaran (2438805)" userId="afbdd028-7fff-411d-ac24-6d85c0dc5054" providerId="ADAL" clId="{B6CA8BBA-E25C-302C-8F3A-61EBBBE2AC20}"/>
    <pc:docChg chg="custSel modSld">
      <pc:chgData name="Hanna Kamaran (2438805)" userId="afbdd028-7fff-411d-ac24-6d85c0dc5054" providerId="ADAL" clId="{B6CA8BBA-E25C-302C-8F3A-61EBBBE2AC20}" dt="2026-07-16T00:30:50.044" v="404" actId="20577"/>
      <pc:docMkLst>
        <pc:docMk/>
      </pc:docMkLst>
      <pc:sldChg chg="modSp mod">
        <pc:chgData name="Hanna Kamaran (2438805)" userId="afbdd028-7fff-411d-ac24-6d85c0dc5054" providerId="ADAL" clId="{B6CA8BBA-E25C-302C-8F3A-61EBBBE2AC20}" dt="2026-07-16T00:16:27.165" v="73" actId="20577"/>
        <pc:sldMkLst>
          <pc:docMk/>
          <pc:sldMk cId="0" sldId="387"/>
        </pc:sldMkLst>
        <pc:spChg chg="mod">
          <ac:chgData name="Hanna Kamaran (2438805)" userId="afbdd028-7fff-411d-ac24-6d85c0dc5054" providerId="ADAL" clId="{B6CA8BBA-E25C-302C-8F3A-61EBBBE2AC20}" dt="2026-07-16T00:16:27.165" v="73" actId="20577"/>
          <ac:spMkLst>
            <pc:docMk/>
            <pc:sldMk cId="0" sldId="387"/>
            <ac:spMk id="2" creationId="{A2FCF950-4012-15F0-B279-1361A6BD7D3F}"/>
          </ac:spMkLst>
        </pc:spChg>
      </pc:sldChg>
      <pc:sldChg chg="modSp mod">
        <pc:chgData name="Hanna Kamaran (2438805)" userId="afbdd028-7fff-411d-ac24-6d85c0dc5054" providerId="ADAL" clId="{B6CA8BBA-E25C-302C-8F3A-61EBBBE2AC20}" dt="2026-07-16T00:20:02.446" v="146" actId="20577"/>
        <pc:sldMkLst>
          <pc:docMk/>
          <pc:sldMk cId="0" sldId="394"/>
        </pc:sldMkLst>
        <pc:spChg chg="mod">
          <ac:chgData name="Hanna Kamaran (2438805)" userId="afbdd028-7fff-411d-ac24-6d85c0dc5054" providerId="ADAL" clId="{B6CA8BBA-E25C-302C-8F3A-61EBBBE2AC20}" dt="2026-07-16T00:20:02.446" v="146" actId="20577"/>
          <ac:spMkLst>
            <pc:docMk/>
            <pc:sldMk cId="0" sldId="394"/>
            <ac:spMk id="5" creationId="{028FA0CD-6774-EDEB-7901-7CC84D67FB82}"/>
          </ac:spMkLst>
        </pc:spChg>
      </pc:sldChg>
      <pc:sldChg chg="modSp mod">
        <pc:chgData name="Hanna Kamaran (2438805)" userId="afbdd028-7fff-411d-ac24-6d85c0dc5054" providerId="ADAL" clId="{B6CA8BBA-E25C-302C-8F3A-61EBBBE2AC20}" dt="2026-07-16T00:22:05.938" v="149" actId="20577"/>
        <pc:sldMkLst>
          <pc:docMk/>
          <pc:sldMk cId="0" sldId="395"/>
        </pc:sldMkLst>
        <pc:spChg chg="mod">
          <ac:chgData name="Hanna Kamaran (2438805)" userId="afbdd028-7fff-411d-ac24-6d85c0dc5054" providerId="ADAL" clId="{B6CA8BBA-E25C-302C-8F3A-61EBBBE2AC20}" dt="2026-07-16T00:22:05.938" v="149" actId="20577"/>
          <ac:spMkLst>
            <pc:docMk/>
            <pc:sldMk cId="0" sldId="395"/>
            <ac:spMk id="3" creationId="{1F501272-1DC3-A675-B8DD-17F164531054}"/>
          </ac:spMkLst>
        </pc:spChg>
      </pc:sldChg>
      <pc:sldChg chg="modSp mod">
        <pc:chgData name="Hanna Kamaran (2438805)" userId="afbdd028-7fff-411d-ac24-6d85c0dc5054" providerId="ADAL" clId="{B6CA8BBA-E25C-302C-8F3A-61EBBBE2AC20}" dt="2026-07-16T00:29:32.725" v="289" actId="20577"/>
        <pc:sldMkLst>
          <pc:docMk/>
          <pc:sldMk cId="0" sldId="398"/>
        </pc:sldMkLst>
        <pc:spChg chg="mod">
          <ac:chgData name="Hanna Kamaran (2438805)" userId="afbdd028-7fff-411d-ac24-6d85c0dc5054" providerId="ADAL" clId="{B6CA8BBA-E25C-302C-8F3A-61EBBBE2AC20}" dt="2026-07-16T00:29:32.725" v="289" actId="20577"/>
          <ac:spMkLst>
            <pc:docMk/>
            <pc:sldMk cId="0" sldId="398"/>
            <ac:spMk id="12291" creationId="{DA8DF68F-34C4-285F-B4A1-B6E08AE08A8B}"/>
          </ac:spMkLst>
        </pc:spChg>
      </pc:sldChg>
      <pc:sldChg chg="modSp mod">
        <pc:chgData name="Hanna Kamaran (2438805)" userId="afbdd028-7fff-411d-ac24-6d85c0dc5054" providerId="ADAL" clId="{B6CA8BBA-E25C-302C-8F3A-61EBBBE2AC20}" dt="2026-07-16T00:30:50.044" v="404" actId="20577"/>
        <pc:sldMkLst>
          <pc:docMk/>
          <pc:sldMk cId="0" sldId="399"/>
        </pc:sldMkLst>
        <pc:spChg chg="mod">
          <ac:chgData name="Hanna Kamaran (2438805)" userId="afbdd028-7fff-411d-ac24-6d85c0dc5054" providerId="ADAL" clId="{B6CA8BBA-E25C-302C-8F3A-61EBBBE2AC20}" dt="2026-07-16T00:30:50.044" v="404" actId="20577"/>
          <ac:spMkLst>
            <pc:docMk/>
            <pc:sldMk cId="0" sldId="399"/>
            <ac:spMk id="2" creationId="{BEC082B8-EB34-6AC7-28A5-7D2A66C6A791}"/>
          </ac:spMkLst>
        </pc:spChg>
      </pc:sldChg>
      <pc:sldChg chg="modSp mod">
        <pc:chgData name="Hanna Kamaran (2438805)" userId="afbdd028-7fff-411d-ac24-6d85c0dc5054" providerId="ADAL" clId="{B6CA8BBA-E25C-302C-8F3A-61EBBBE2AC20}" dt="2026-07-16T00:25:43.516" v="257" actId="20577"/>
        <pc:sldMkLst>
          <pc:docMk/>
          <pc:sldMk cId="3875740186" sldId="403"/>
        </pc:sldMkLst>
        <pc:spChg chg="mod">
          <ac:chgData name="Hanna Kamaran (2438805)" userId="afbdd028-7fff-411d-ac24-6d85c0dc5054" providerId="ADAL" clId="{B6CA8BBA-E25C-302C-8F3A-61EBBBE2AC20}" dt="2026-07-16T00:25:43.516" v="257" actId="20577"/>
          <ac:spMkLst>
            <pc:docMk/>
            <pc:sldMk cId="3875740186" sldId="403"/>
            <ac:spMk id="3" creationId="{C5E3A8A8-4249-2349-DEE3-809A95440213}"/>
          </ac:spMkLst>
        </pc:spChg>
      </pc:sldChg>
    </pc:docChg>
  </pc:docChgLst>
  <pc:docChgLst>
    <pc:chgData name="Hanna Kamaran (2438805)" userId="afbdd028-7fff-411d-ac24-6d85c0dc5054" providerId="ADAL" clId="{AAE0CE7C-EE3E-557C-9E2E-1D1380B148C9}"/>
    <pc:docChg chg="undo custSel addSld delSld modSld">
      <pc:chgData name="Hanna Kamaran (2438805)" userId="afbdd028-7fff-411d-ac24-6d85c0dc5054" providerId="ADAL" clId="{AAE0CE7C-EE3E-557C-9E2E-1D1380B148C9}" dt="2026-07-19T19:43:07.016" v="8668" actId="33524"/>
      <pc:docMkLst>
        <pc:docMk/>
      </pc:docMkLst>
      <pc:sldChg chg="modSp mod">
        <pc:chgData name="Hanna Kamaran (2438805)" userId="afbdd028-7fff-411d-ac24-6d85c0dc5054" providerId="ADAL" clId="{AAE0CE7C-EE3E-557C-9E2E-1D1380B148C9}" dt="2026-07-16T00:00:33.030" v="8375" actId="2710"/>
        <pc:sldMkLst>
          <pc:docMk/>
          <pc:sldMk cId="1287151132" sldId="383"/>
        </pc:sldMkLst>
        <pc:spChg chg="mod">
          <ac:chgData name="Hanna Kamaran (2438805)" userId="afbdd028-7fff-411d-ac24-6d85c0dc5054" providerId="ADAL" clId="{AAE0CE7C-EE3E-557C-9E2E-1D1380B148C9}" dt="2026-07-16T00:00:25.683" v="8374" actId="2710"/>
          <ac:spMkLst>
            <pc:docMk/>
            <pc:sldMk cId="1287151132" sldId="383"/>
            <ac:spMk id="2" creationId="{7A5DAAE8-78AF-37D0-1EA1-6BE7641CF449}"/>
          </ac:spMkLst>
        </pc:spChg>
        <pc:spChg chg="mod">
          <ac:chgData name="Hanna Kamaran (2438805)" userId="afbdd028-7fff-411d-ac24-6d85c0dc5054" providerId="ADAL" clId="{AAE0CE7C-EE3E-557C-9E2E-1D1380B148C9}" dt="2026-07-16T00:00:33.030" v="8375" actId="2710"/>
          <ac:spMkLst>
            <pc:docMk/>
            <pc:sldMk cId="1287151132" sldId="383"/>
            <ac:spMk id="3" creationId="{327D09FF-04AE-863D-9637-E0C72C8D8B8E}"/>
          </ac:spMkLst>
        </pc:spChg>
      </pc:sldChg>
      <pc:sldChg chg="modSp mod">
        <pc:chgData name="Hanna Kamaran (2438805)" userId="afbdd028-7fff-411d-ac24-6d85c0dc5054" providerId="ADAL" clId="{AAE0CE7C-EE3E-557C-9E2E-1D1380B148C9}" dt="2026-07-19T19:43:07.016" v="8668" actId="33524"/>
        <pc:sldMkLst>
          <pc:docMk/>
          <pc:sldMk cId="0" sldId="387"/>
        </pc:sldMkLst>
        <pc:spChg chg="mod">
          <ac:chgData name="Hanna Kamaran (2438805)" userId="afbdd028-7fff-411d-ac24-6d85c0dc5054" providerId="ADAL" clId="{AAE0CE7C-EE3E-557C-9E2E-1D1380B148C9}" dt="2026-07-19T19:43:07.016" v="8668" actId="33524"/>
          <ac:spMkLst>
            <pc:docMk/>
            <pc:sldMk cId="0" sldId="387"/>
            <ac:spMk id="2" creationId="{A2FCF950-4012-15F0-B279-1361A6BD7D3F}"/>
          </ac:spMkLst>
        </pc:spChg>
        <pc:spChg chg="mod">
          <ac:chgData name="Hanna Kamaran (2438805)" userId="afbdd028-7fff-411d-ac24-6d85c0dc5054" providerId="ADAL" clId="{AAE0CE7C-EE3E-557C-9E2E-1D1380B148C9}" dt="2026-07-15T23:57:48.320" v="8363" actId="2711"/>
          <ac:spMkLst>
            <pc:docMk/>
            <pc:sldMk cId="0" sldId="387"/>
            <ac:spMk id="18434" creationId="{6E993329-62CA-9A49-62A4-7E50E4557350}"/>
          </ac:spMkLst>
        </pc:spChg>
      </pc:sldChg>
      <pc:sldChg chg="modSp mod">
        <pc:chgData name="Hanna Kamaran (2438805)" userId="afbdd028-7fff-411d-ac24-6d85c0dc5054" providerId="ADAL" clId="{AAE0CE7C-EE3E-557C-9E2E-1D1380B148C9}" dt="2026-07-16T00:20:55.952" v="8523" actId="2710"/>
        <pc:sldMkLst>
          <pc:docMk/>
          <pc:sldMk cId="0" sldId="394"/>
        </pc:sldMkLst>
        <pc:spChg chg="mod">
          <ac:chgData name="Hanna Kamaran (2438805)" userId="afbdd028-7fff-411d-ac24-6d85c0dc5054" providerId="ADAL" clId="{AAE0CE7C-EE3E-557C-9E2E-1D1380B148C9}" dt="2026-07-16T00:20:55.952" v="8523" actId="2710"/>
          <ac:spMkLst>
            <pc:docMk/>
            <pc:sldMk cId="0" sldId="394"/>
            <ac:spMk id="5" creationId="{028FA0CD-6774-EDEB-7901-7CC84D67FB82}"/>
          </ac:spMkLst>
        </pc:spChg>
        <pc:spChg chg="mod">
          <ac:chgData name="Hanna Kamaran (2438805)" userId="afbdd028-7fff-411d-ac24-6d85c0dc5054" providerId="ADAL" clId="{AAE0CE7C-EE3E-557C-9E2E-1D1380B148C9}" dt="2026-07-16T00:10:32.035" v="8407" actId="1076"/>
          <ac:spMkLst>
            <pc:docMk/>
            <pc:sldMk cId="0" sldId="394"/>
            <ac:spMk id="9218" creationId="{1C5FB738-49DC-34AE-A0B2-E0926CAB7A9B}"/>
          </ac:spMkLst>
        </pc:spChg>
      </pc:sldChg>
      <pc:sldChg chg="addSp modSp mod">
        <pc:chgData name="Hanna Kamaran (2438805)" userId="afbdd028-7fff-411d-ac24-6d85c0dc5054" providerId="ADAL" clId="{AAE0CE7C-EE3E-557C-9E2E-1D1380B148C9}" dt="2026-07-19T19:42:45.178" v="8667" actId="20577"/>
        <pc:sldMkLst>
          <pc:docMk/>
          <pc:sldMk cId="0" sldId="395"/>
        </pc:sldMkLst>
        <pc:spChg chg="mod">
          <ac:chgData name="Hanna Kamaran (2438805)" userId="afbdd028-7fff-411d-ac24-6d85c0dc5054" providerId="ADAL" clId="{AAE0CE7C-EE3E-557C-9E2E-1D1380B148C9}" dt="2026-07-16T00:11:51.980" v="8418" actId="2710"/>
          <ac:spMkLst>
            <pc:docMk/>
            <pc:sldMk cId="0" sldId="395"/>
            <ac:spMk id="2" creationId="{1FE8F138-5F23-B989-7BFD-71F5C33065F6}"/>
          </ac:spMkLst>
        </pc:spChg>
        <pc:spChg chg="add mod">
          <ac:chgData name="Hanna Kamaran (2438805)" userId="afbdd028-7fff-411d-ac24-6d85c0dc5054" providerId="ADAL" clId="{AAE0CE7C-EE3E-557C-9E2E-1D1380B148C9}" dt="2026-07-16T00:11:23.819" v="8415" actId="2710"/>
          <ac:spMkLst>
            <pc:docMk/>
            <pc:sldMk cId="0" sldId="395"/>
            <ac:spMk id="3" creationId="{1F501272-1DC3-A675-B8DD-17F164531054}"/>
          </ac:spMkLst>
        </pc:spChg>
        <pc:spChg chg="mod">
          <ac:chgData name="Hanna Kamaran (2438805)" userId="afbdd028-7fff-411d-ac24-6d85c0dc5054" providerId="ADAL" clId="{AAE0CE7C-EE3E-557C-9E2E-1D1380B148C9}" dt="2026-07-19T19:42:45.178" v="8667" actId="20577"/>
          <ac:spMkLst>
            <pc:docMk/>
            <pc:sldMk cId="0" sldId="395"/>
            <ac:spMk id="10" creationId="{E32E3400-4CF7-D76F-91E6-1E97593C4D9A}"/>
          </ac:spMkLst>
        </pc:spChg>
      </pc:sldChg>
      <pc:sldChg chg="addSp modSp mod">
        <pc:chgData name="Hanna Kamaran (2438805)" userId="afbdd028-7fff-411d-ac24-6d85c0dc5054" providerId="ADAL" clId="{AAE0CE7C-EE3E-557C-9E2E-1D1380B148C9}" dt="2026-07-16T00:26:33.579" v="8634" actId="1076"/>
        <pc:sldMkLst>
          <pc:docMk/>
          <pc:sldMk cId="1663974967" sldId="396"/>
        </pc:sldMkLst>
        <pc:spChg chg="mod">
          <ac:chgData name="Hanna Kamaran (2438805)" userId="afbdd028-7fff-411d-ac24-6d85c0dc5054" providerId="ADAL" clId="{AAE0CE7C-EE3E-557C-9E2E-1D1380B148C9}" dt="2026-07-16T00:15:19.493" v="8456" actId="2710"/>
          <ac:spMkLst>
            <pc:docMk/>
            <pc:sldMk cId="1663974967" sldId="396"/>
            <ac:spMk id="2" creationId="{F7A33847-0493-6DAA-A30C-328C54DCD8B6}"/>
          </ac:spMkLst>
        </pc:spChg>
        <pc:spChg chg="mod">
          <ac:chgData name="Hanna Kamaran (2438805)" userId="afbdd028-7fff-411d-ac24-6d85c0dc5054" providerId="ADAL" clId="{AAE0CE7C-EE3E-557C-9E2E-1D1380B148C9}" dt="2026-07-16T00:26:33.579" v="8634" actId="1076"/>
          <ac:spMkLst>
            <pc:docMk/>
            <pc:sldMk cId="1663974967" sldId="396"/>
            <ac:spMk id="3" creationId="{857BFAFA-1A27-74B0-A7A9-13BBFEBEE86C}"/>
          </ac:spMkLst>
        </pc:spChg>
        <pc:picChg chg="add mod modCrop">
          <ac:chgData name="Hanna Kamaran (2438805)" userId="afbdd028-7fff-411d-ac24-6d85c0dc5054" providerId="ADAL" clId="{AAE0CE7C-EE3E-557C-9E2E-1D1380B148C9}" dt="2026-07-16T00:26:11.764" v="8631" actId="1076"/>
          <ac:picMkLst>
            <pc:docMk/>
            <pc:sldMk cId="1663974967" sldId="396"/>
            <ac:picMk id="6" creationId="{3034E4FD-6BB6-25BE-935B-6178A692BD94}"/>
          </ac:picMkLst>
        </pc:picChg>
      </pc:sldChg>
      <pc:sldChg chg="addSp modSp mod">
        <pc:chgData name="Hanna Kamaran (2438805)" userId="afbdd028-7fff-411d-ac24-6d85c0dc5054" providerId="ADAL" clId="{AAE0CE7C-EE3E-557C-9E2E-1D1380B148C9}" dt="2026-07-19T19:41:31.858" v="8662" actId="1076"/>
        <pc:sldMkLst>
          <pc:docMk/>
          <pc:sldMk cId="0" sldId="398"/>
        </pc:sldMkLst>
        <pc:spChg chg="mod">
          <ac:chgData name="Hanna Kamaran (2438805)" userId="afbdd028-7fff-411d-ac24-6d85c0dc5054" providerId="ADAL" clId="{AAE0CE7C-EE3E-557C-9E2E-1D1380B148C9}" dt="2026-07-15T23:23:52.711" v="7131" actId="1076"/>
          <ac:spMkLst>
            <pc:docMk/>
            <pc:sldMk cId="0" sldId="398"/>
            <ac:spMk id="12290" creationId="{0BAAAF84-50A1-E0F8-EF89-8F44E2FA1ACC}"/>
          </ac:spMkLst>
        </pc:spChg>
        <pc:spChg chg="mod">
          <ac:chgData name="Hanna Kamaran (2438805)" userId="afbdd028-7fff-411d-ac24-6d85c0dc5054" providerId="ADAL" clId="{AAE0CE7C-EE3E-557C-9E2E-1D1380B148C9}" dt="2026-07-19T19:41:31.858" v="8662" actId="1076"/>
          <ac:spMkLst>
            <pc:docMk/>
            <pc:sldMk cId="0" sldId="398"/>
            <ac:spMk id="12291" creationId="{DA8DF68F-34C4-285F-B4A1-B6E08AE08A8B}"/>
          </ac:spMkLst>
        </pc:spChg>
      </pc:sldChg>
      <pc:sldChg chg="addSp modSp mod">
        <pc:chgData name="Hanna Kamaran (2438805)" userId="afbdd028-7fff-411d-ac24-6d85c0dc5054" providerId="ADAL" clId="{AAE0CE7C-EE3E-557C-9E2E-1D1380B148C9}" dt="2026-07-19T19:41:18.485" v="8660" actId="2710"/>
        <pc:sldMkLst>
          <pc:docMk/>
          <pc:sldMk cId="0" sldId="399"/>
        </pc:sldMkLst>
        <pc:spChg chg="add mod">
          <ac:chgData name="Hanna Kamaran (2438805)" userId="afbdd028-7fff-411d-ac24-6d85c0dc5054" providerId="ADAL" clId="{AAE0CE7C-EE3E-557C-9E2E-1D1380B148C9}" dt="2026-07-19T19:41:18.485" v="8660" actId="2710"/>
          <ac:spMkLst>
            <pc:docMk/>
            <pc:sldMk cId="0" sldId="399"/>
            <ac:spMk id="2" creationId="{BEC082B8-EB34-6AC7-28A5-7D2A66C6A791}"/>
          </ac:spMkLst>
        </pc:spChg>
        <pc:spChg chg="mod">
          <ac:chgData name="Hanna Kamaran (2438805)" userId="afbdd028-7fff-411d-ac24-6d85c0dc5054" providerId="ADAL" clId="{AAE0CE7C-EE3E-557C-9E2E-1D1380B148C9}" dt="2026-07-15T23:53:40.543" v="8092" actId="1076"/>
          <ac:spMkLst>
            <pc:docMk/>
            <pc:sldMk cId="0" sldId="399"/>
            <ac:spMk id="12290" creationId="{0BAAAF84-50A1-E0F8-EF89-8F44E2FA1ACC}"/>
          </ac:spMkLst>
        </pc:spChg>
        <pc:spChg chg="mod">
          <ac:chgData name="Hanna Kamaran (2438805)" userId="afbdd028-7fff-411d-ac24-6d85c0dc5054" providerId="ADAL" clId="{AAE0CE7C-EE3E-557C-9E2E-1D1380B148C9}" dt="2026-07-15T23:31:46.798" v="7693" actId="20577"/>
          <ac:spMkLst>
            <pc:docMk/>
            <pc:sldMk cId="0" sldId="399"/>
            <ac:spMk id="12291" creationId="{DA8DF68F-34C4-285F-B4A1-B6E08AE08A8B}"/>
          </ac:spMkLst>
        </pc:spChg>
      </pc:sldChg>
      <pc:sldChg chg="modSp mod">
        <pc:chgData name="Hanna Kamaran (2438805)" userId="afbdd028-7fff-411d-ac24-6d85c0dc5054" providerId="ADAL" clId="{AAE0CE7C-EE3E-557C-9E2E-1D1380B148C9}" dt="2026-07-16T00:22:11.986" v="8527" actId="1076"/>
        <pc:sldMkLst>
          <pc:docMk/>
          <pc:sldMk cId="0" sldId="400"/>
        </pc:sldMkLst>
        <pc:spChg chg="mod">
          <ac:chgData name="Hanna Kamaran (2438805)" userId="afbdd028-7fff-411d-ac24-6d85c0dc5054" providerId="ADAL" clId="{AAE0CE7C-EE3E-557C-9E2E-1D1380B148C9}" dt="2026-06-24T23:46:49.122" v="2158" actId="1076"/>
          <ac:spMkLst>
            <pc:docMk/>
            <pc:sldMk cId="0" sldId="400"/>
            <ac:spMk id="13314" creationId="{3D80977B-0105-4BDE-DF54-D9B0E773C891}"/>
          </ac:spMkLst>
        </pc:spChg>
        <pc:spChg chg="mod">
          <ac:chgData name="Hanna Kamaran (2438805)" userId="afbdd028-7fff-411d-ac24-6d85c0dc5054" providerId="ADAL" clId="{AAE0CE7C-EE3E-557C-9E2E-1D1380B148C9}" dt="2026-07-16T00:22:11.986" v="8527" actId="1076"/>
          <ac:spMkLst>
            <pc:docMk/>
            <pc:sldMk cId="0" sldId="400"/>
            <ac:spMk id="13315" creationId="{50070DAB-396E-DF77-4036-1E44F9E2CD8C}"/>
          </ac:spMkLst>
        </pc:spChg>
      </pc:sldChg>
      <pc:sldChg chg="addSp delSp modSp mod">
        <pc:chgData name="Hanna Kamaran (2438805)" userId="afbdd028-7fff-411d-ac24-6d85c0dc5054" providerId="ADAL" clId="{AAE0CE7C-EE3E-557C-9E2E-1D1380B148C9}" dt="2026-07-19T19:41:52.640" v="8665" actId="1076"/>
        <pc:sldMkLst>
          <pc:docMk/>
          <pc:sldMk cId="1557286457" sldId="402"/>
        </pc:sldMkLst>
        <pc:spChg chg="mod">
          <ac:chgData name="Hanna Kamaran (2438805)" userId="afbdd028-7fff-411d-ac24-6d85c0dc5054" providerId="ADAL" clId="{AAE0CE7C-EE3E-557C-9E2E-1D1380B148C9}" dt="2026-07-16T00:18:16.458" v="8502" actId="1076"/>
          <ac:spMkLst>
            <pc:docMk/>
            <pc:sldMk cId="1557286457" sldId="402"/>
            <ac:spMk id="2" creationId="{C2E158EF-D71F-2BDF-B057-3B59AB77B65C}"/>
          </ac:spMkLst>
        </pc:spChg>
        <pc:spChg chg="mod">
          <ac:chgData name="Hanna Kamaran (2438805)" userId="afbdd028-7fff-411d-ac24-6d85c0dc5054" providerId="ADAL" clId="{AAE0CE7C-EE3E-557C-9E2E-1D1380B148C9}" dt="2026-07-19T19:41:52.640" v="8665" actId="1076"/>
          <ac:spMkLst>
            <pc:docMk/>
            <pc:sldMk cId="1557286457" sldId="402"/>
            <ac:spMk id="3" creationId="{D269A12E-089F-65A6-1AAB-F01DB5F08F07}"/>
          </ac:spMkLst>
        </pc:spChg>
      </pc:sldChg>
      <pc:sldChg chg="modSp new mod">
        <pc:chgData name="Hanna Kamaran (2438805)" userId="afbdd028-7fff-411d-ac24-6d85c0dc5054" providerId="ADAL" clId="{AAE0CE7C-EE3E-557C-9E2E-1D1380B148C9}" dt="2026-07-16T00:14:24.248" v="8449" actId="255"/>
        <pc:sldMkLst>
          <pc:docMk/>
          <pc:sldMk cId="3875740186" sldId="403"/>
        </pc:sldMkLst>
        <pc:spChg chg="mod">
          <ac:chgData name="Hanna Kamaran (2438805)" userId="afbdd028-7fff-411d-ac24-6d85c0dc5054" providerId="ADAL" clId="{AAE0CE7C-EE3E-557C-9E2E-1D1380B148C9}" dt="2026-07-16T00:13:15.932" v="8437" actId="1076"/>
          <ac:spMkLst>
            <pc:docMk/>
            <pc:sldMk cId="3875740186" sldId="403"/>
            <ac:spMk id="2" creationId="{B07A7A22-BF29-3319-377C-1098DFE64D09}"/>
          </ac:spMkLst>
        </pc:spChg>
        <pc:spChg chg="mod">
          <ac:chgData name="Hanna Kamaran (2438805)" userId="afbdd028-7fff-411d-ac24-6d85c0dc5054" providerId="ADAL" clId="{AAE0CE7C-EE3E-557C-9E2E-1D1380B148C9}" dt="2026-07-16T00:14:24.248" v="8449" actId="255"/>
          <ac:spMkLst>
            <pc:docMk/>
            <pc:sldMk cId="3875740186" sldId="403"/>
            <ac:spMk id="3" creationId="{C5E3A8A8-4249-2349-DEE3-809A954402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FFD6A2-86AC-494E-B518-90DD5DE2D8F8}" type="datetimeFigureOut">
              <a:rPr lang="en-US" smtClean="0"/>
              <a:t>7/19/26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99F5DC-86B2-CE49-A073-DC84491BA87B}" type="slidenum">
              <a:rPr lang="en-US" smtClean="0"/>
              <a:t>‹#›</a:t>
            </a:fld>
            <a:endParaRPr lang="en-US"/>
          </a:p>
        </p:txBody>
      </p:sp>
    </p:spTree>
    <p:extLst>
      <p:ext uri="{BB962C8B-B14F-4D97-AF65-F5344CB8AC3E}">
        <p14:creationId xmlns:p14="http://schemas.microsoft.com/office/powerpoint/2010/main" val="2089103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999F5DC-86B2-CE49-A073-DC84491BA87B}" type="slidenum">
              <a:rPr lang="en-US" smtClean="0"/>
              <a:t>6</a:t>
            </a:fld>
            <a:endParaRPr lang="en-US"/>
          </a:p>
        </p:txBody>
      </p:sp>
    </p:spTree>
    <p:extLst>
      <p:ext uri="{BB962C8B-B14F-4D97-AF65-F5344CB8AC3E}">
        <p14:creationId xmlns:p14="http://schemas.microsoft.com/office/powerpoint/2010/main" val="3212677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999F5DC-86B2-CE49-A073-DC84491BA87B}" type="slidenum">
              <a:rPr lang="en-US" smtClean="0"/>
              <a:t>8</a:t>
            </a:fld>
            <a:endParaRPr lang="en-US"/>
          </a:p>
        </p:txBody>
      </p:sp>
    </p:spTree>
    <p:extLst>
      <p:ext uri="{BB962C8B-B14F-4D97-AF65-F5344CB8AC3E}">
        <p14:creationId xmlns:p14="http://schemas.microsoft.com/office/powerpoint/2010/main" val="20789579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19/07/2026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19/07/2026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19/07/2026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19/07/2026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19/07/2026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19/07/2026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ictionary.cambridge.org/dictionary/english/communication#google_vignette" TargetMode="External"/><Relationship Id="rId2" Type="http://schemas.openxmlformats.org/officeDocument/2006/relationships/hyperlink" Target="https://asq.org/quality-resources/fishbone" TargetMode="External"/><Relationship Id="rId1" Type="http://schemas.openxmlformats.org/officeDocument/2006/relationships/slideLayout" Target="../slideLayouts/slideLayout2.xml"/><Relationship Id="rId4" Type="http://schemas.openxmlformats.org/officeDocument/2006/relationships/hyperlink" Target="https://www.hee.nhs.uk/our-work/cancer-diagnostics/cancer-communications-resource-hub/patient/how-good-communication-skills-benefit-patients-service-users-people-affect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460937" y="409903"/>
            <a:ext cx="9848193" cy="4992414"/>
          </a:xfrm>
        </p:spPr>
        <p:txBody>
          <a:bodyPr/>
          <a:lstStyle/>
          <a:p>
            <a:pPr>
              <a:lnSpc>
                <a:spcPct val="150000"/>
              </a:lnSpc>
            </a:pPr>
            <a:r>
              <a:rPr lang="en-GB" altLang="en-US" sz="2400" b="1" i="1" u="sng">
                <a:latin typeface="Arial" panose="020B0604020202020204" pitchFamily="34" charset="0"/>
                <a:cs typeface="Arial" panose="020B0604020202020204" pitchFamily="34" charset="0"/>
              </a:rPr>
              <a:t>Module Title: </a:t>
            </a:r>
            <a:r>
              <a:rPr lang="en-GB" altLang="en-US" sz="2400">
                <a:latin typeface="Arial" panose="020B0604020202020204" pitchFamily="34" charset="0"/>
                <a:cs typeface="Arial" panose="020B0604020202020204" pitchFamily="34" charset="0"/>
              </a:rPr>
              <a:t>Professional Career Development within H&amp;SC</a:t>
            </a:r>
          </a:p>
          <a:p>
            <a:pPr marL="0" indent="0">
              <a:lnSpc>
                <a:spcPct val="150000"/>
              </a:lnSpc>
              <a:buNone/>
            </a:pPr>
            <a:endParaRPr lang="en-GB" altLang="en-US" sz="1000">
              <a:latin typeface="Arial" panose="020B0604020202020204" pitchFamily="34" charset="0"/>
              <a:cs typeface="Arial" panose="020B0604020202020204" pitchFamily="34" charset="0"/>
            </a:endParaRPr>
          </a:p>
          <a:p>
            <a:pPr>
              <a:lnSpc>
                <a:spcPct val="150000"/>
              </a:lnSpc>
            </a:pPr>
            <a:r>
              <a:rPr lang="en-GB" altLang="en-US" sz="2400" b="1" i="1" u="sng">
                <a:latin typeface="Arial" panose="020B0604020202020204" pitchFamily="34" charset="0"/>
                <a:cs typeface="Arial" panose="020B0604020202020204" pitchFamily="34" charset="0"/>
              </a:rPr>
              <a:t>Module Number</a:t>
            </a:r>
            <a:r>
              <a:rPr lang="en-GB" altLang="en-US" sz="2400" b="1" i="1">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LCHS 4009 (LON)</a:t>
            </a:r>
          </a:p>
          <a:p>
            <a:pPr marL="0" indent="0">
              <a:lnSpc>
                <a:spcPct val="150000"/>
              </a:lnSpc>
              <a:buNone/>
            </a:pPr>
            <a:endParaRPr lang="en-GB" altLang="en-US" sz="1000">
              <a:latin typeface="Arial" panose="020B0604020202020204" pitchFamily="34" charset="0"/>
              <a:cs typeface="Arial" panose="020B0604020202020204" pitchFamily="34" charset="0"/>
            </a:endParaRPr>
          </a:p>
          <a:p>
            <a:pPr>
              <a:lnSpc>
                <a:spcPct val="150000"/>
              </a:lnSpc>
            </a:pPr>
            <a:r>
              <a:rPr lang="en-GB" altLang="en-US" sz="2400" b="1" i="1" u="sng">
                <a:latin typeface="Arial" panose="020B0604020202020204" pitchFamily="34" charset="0"/>
                <a:cs typeface="Arial" panose="020B0604020202020204" pitchFamily="34" charset="0"/>
              </a:rPr>
              <a:t>Assignment No</a:t>
            </a:r>
            <a:r>
              <a:rPr lang="en-GB" altLang="en-US" sz="2400" b="1" i="1">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ASSIGNMENT 1</a:t>
            </a:r>
          </a:p>
          <a:p>
            <a:pPr>
              <a:lnSpc>
                <a:spcPct val="150000"/>
              </a:lnSpc>
            </a:pPr>
            <a:endParaRPr lang="en-GB" altLang="en-US" sz="1000">
              <a:latin typeface="Arial" panose="020B0604020202020204" pitchFamily="34" charset="0"/>
              <a:cs typeface="Arial" panose="020B0604020202020204" pitchFamily="34" charset="0"/>
            </a:endParaRPr>
          </a:p>
          <a:p>
            <a:pPr>
              <a:lnSpc>
                <a:spcPct val="150000"/>
              </a:lnSpc>
            </a:pPr>
            <a:r>
              <a:rPr lang="en-GB" altLang="en-US" sz="2400" b="1" i="1" u="sng">
                <a:latin typeface="Arial" panose="020B0604020202020204" pitchFamily="34" charset="0"/>
                <a:cs typeface="Arial" panose="020B0604020202020204" pitchFamily="34" charset="0"/>
              </a:rPr>
              <a:t>Student Name</a:t>
            </a:r>
            <a:r>
              <a:rPr lang="en-GB" altLang="en-US" sz="2400" b="1" i="1">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Hanna Kamaran</a:t>
            </a:r>
          </a:p>
          <a:p>
            <a:pPr marL="0" indent="0">
              <a:lnSpc>
                <a:spcPct val="150000"/>
              </a:lnSpc>
              <a:buNone/>
            </a:pPr>
            <a:endParaRPr lang="en-GB" altLang="en-US" sz="1000" b="1">
              <a:latin typeface="Arial" panose="020B0604020202020204" pitchFamily="34" charset="0"/>
              <a:cs typeface="Arial" panose="020B0604020202020204" pitchFamily="34" charset="0"/>
            </a:endParaRPr>
          </a:p>
          <a:p>
            <a:pPr>
              <a:lnSpc>
                <a:spcPct val="150000"/>
              </a:lnSpc>
            </a:pPr>
            <a:r>
              <a:rPr lang="en-GB" altLang="en-US" sz="2400" b="1" i="1" u="sng">
                <a:latin typeface="Arial" panose="020B0604020202020204" pitchFamily="34" charset="0"/>
                <a:cs typeface="Arial" panose="020B0604020202020204" pitchFamily="34" charset="0"/>
              </a:rPr>
              <a:t>Student ID</a:t>
            </a:r>
            <a:r>
              <a:rPr lang="en-GB" altLang="en-US" sz="2400" i="1">
                <a:latin typeface="Arial" panose="020B0604020202020204" pitchFamily="34" charset="0"/>
                <a:cs typeface="Arial" panose="020B0604020202020204" pitchFamily="34" charset="0"/>
              </a:rPr>
              <a:t>: </a:t>
            </a:r>
            <a:r>
              <a:rPr lang="en-GB" altLang="en-US" sz="2400">
                <a:latin typeface="Arial" panose="020B0604020202020204" pitchFamily="34" charset="0"/>
                <a:cs typeface="Arial" panose="020B0604020202020204" pitchFamily="34" charset="0"/>
              </a:rPr>
              <a:t>2438805</a:t>
            </a:r>
          </a:p>
          <a:p>
            <a:pPr marL="0" indent="0">
              <a:lnSpc>
                <a:spcPct val="150000"/>
              </a:lnSpc>
              <a:buNone/>
            </a:pPr>
            <a:endParaRPr lang="en-GB" altLang="en-US" sz="1000" b="1">
              <a:latin typeface="Arial" panose="020B0604020202020204" pitchFamily="34" charset="0"/>
              <a:cs typeface="Arial" panose="020B0604020202020204" pitchFamily="34" charset="0"/>
            </a:endParaRPr>
          </a:p>
          <a:p>
            <a:pPr>
              <a:lnSpc>
                <a:spcPct val="150000"/>
              </a:lnSpc>
            </a:pPr>
            <a:r>
              <a:rPr lang="en-GB" altLang="en-US" sz="2400" b="1" i="1" u="sng">
                <a:latin typeface="Arial" panose="020B0604020202020204" pitchFamily="34" charset="0"/>
                <a:cs typeface="Arial" panose="020B0604020202020204" pitchFamily="34" charset="0"/>
              </a:rPr>
              <a:t>Lecturer’s Name</a:t>
            </a:r>
            <a:r>
              <a:rPr lang="en-GB" altLang="en-US" sz="2400" b="1" i="1">
                <a:latin typeface="Arial" panose="020B0604020202020204" pitchFamily="34" charset="0"/>
                <a:cs typeface="Arial" panose="020B0604020202020204" pitchFamily="34" charset="0"/>
              </a:rPr>
              <a:t>: </a:t>
            </a:r>
            <a:r>
              <a:rPr lang="en-GB" sz="2400">
                <a:latin typeface="Arial" panose="020B0604020202020204" pitchFamily="34" charset="0"/>
                <a:cs typeface="Arial" panose="020B0604020202020204" pitchFamily="34" charset="0"/>
              </a:rPr>
              <a:t>Odette Jack </a:t>
            </a:r>
          </a:p>
          <a:p>
            <a:endParaRPr lang="en-GB" altLang="en-US" b="1" i="1">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pPr>
              <a:lnSpc>
                <a:spcPct val="150000"/>
              </a:lnSpc>
            </a:pPr>
            <a:r>
              <a:rPr lang="en-GB" b="1">
                <a:latin typeface="Arial" panose="020B0604020202020204" pitchFamily="34" charset="0"/>
                <a:cs typeface="Arial" panose="020B0604020202020204" pitchFamily="34" charset="0"/>
              </a:rPr>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a:xfrm>
            <a:off x="334433" y="1752782"/>
            <a:ext cx="10972800" cy="3917032"/>
          </a:xfrm>
        </p:spPr>
        <p:txBody>
          <a:bodyPr/>
          <a:lstStyle/>
          <a:p>
            <a:pPr marL="0" indent="0" algn="ctr">
              <a:lnSpc>
                <a:spcPct val="150000"/>
              </a:lnSpc>
              <a:buNone/>
            </a:pPr>
            <a:r>
              <a:rPr lang="en-GB">
                <a:latin typeface="Arial" panose="020B0604020202020204" pitchFamily="34" charset="0"/>
                <a:cs typeface="Arial" panose="020B0604020202020204" pitchFamily="34" charset="0"/>
              </a:rPr>
              <a:t>On this page I state I have not used AI.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a:latin typeface="Arial" panose="020B0604020202020204" pitchFamily="34" charset="0"/>
                <a:cs typeface="Arial" panose="020B0604020202020204" pitchFamily="34" charset="0"/>
              </a:rPr>
              <a:t>Introduction</a:t>
            </a:r>
            <a:endParaRPr lang="en-US" altLang="en-US" sz="2800" b="1">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19/07/2026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334433" y="1408773"/>
            <a:ext cx="10571795" cy="3232407"/>
          </a:xfrm>
        </p:spPr>
        <p:txBody>
          <a:bodyPr/>
          <a:lstStyle/>
          <a:p>
            <a:pPr marL="0" indent="0">
              <a:lnSpc>
                <a:spcPct val="150000"/>
              </a:lnSpc>
              <a:buNone/>
              <a:defRPr/>
            </a:pPr>
            <a:r>
              <a:rPr lang="en-GB" sz="1800" b="1" i="1" dirty="0">
                <a:latin typeface="Arial" panose="020B0604020202020204" pitchFamily="34" charset="0"/>
                <a:cs typeface="Arial" panose="020B0604020202020204" pitchFamily="34" charset="0"/>
              </a:rPr>
              <a:t>Briefly</a:t>
            </a:r>
          </a:p>
          <a:p>
            <a:pPr marL="0" indent="0">
              <a:lnSpc>
                <a:spcPct val="150000"/>
              </a:lnSpc>
              <a:buNone/>
              <a:defRPr/>
            </a:pPr>
            <a:endParaRPr lang="en-GB" sz="1800" b="1" i="1" dirty="0">
              <a:latin typeface="Arial" panose="020B0604020202020204" pitchFamily="34" charset="0"/>
              <a:cs typeface="Arial" panose="020B0604020202020204" pitchFamily="34" charset="0"/>
            </a:endParaRPr>
          </a:p>
          <a:p>
            <a:pPr marL="0" indent="0">
              <a:lnSpc>
                <a:spcPct val="150000"/>
              </a:lnSpc>
              <a:buNone/>
              <a:defRPr/>
            </a:pPr>
            <a:r>
              <a:rPr lang="en-GB" sz="1800" dirty="0">
                <a:latin typeface="Arial" panose="020B0604020202020204" pitchFamily="34" charset="0"/>
                <a:cs typeface="Arial" panose="020B0604020202020204" pitchFamily="34" charset="0"/>
              </a:rPr>
              <a:t>My name is Hanna Kamaran, and I am currently studying health and social care. I am going to share my presentation with the class today about Professional Career Development within H&amp;SC. I will be discussing my chosen skill: the importance, benefits and how to apply in a workplace. Additionally, I will discuss a framework that is related to my chosen skill.</a:t>
            </a:r>
          </a:p>
          <a:p>
            <a:pPr marL="0" indent="0">
              <a:buNone/>
              <a:defRPr/>
            </a:pPr>
            <a:endParaRPr lang="en-GB" sz="1800" b="1" i="1" dirty="0"/>
          </a:p>
          <a:p>
            <a:pPr>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604360" y="-229936"/>
            <a:ext cx="8412497" cy="1068480"/>
          </a:xfrm>
        </p:spPr>
        <p:txBody>
          <a:bodyPr/>
          <a:lstStyle/>
          <a:p>
            <a:pPr>
              <a:lnSpc>
                <a:spcPct val="150000"/>
              </a:lnSpc>
            </a:pPr>
            <a:r>
              <a:rPr lang="en-GB" sz="2400" b="1">
                <a:latin typeface="Arial" panose="020B0604020202020204" pitchFamily="34" charset="0"/>
                <a:cs typeface="Arial" panose="020B0604020202020204" pitchFamily="34" charset="0"/>
              </a:rPr>
              <a:t>What is your chosen skill? </a:t>
            </a:r>
            <a:endParaRPr lang="en-GB" altLang="en-US" sz="2400" i="1">
              <a:solidFill>
                <a:srgbClr val="FF0000"/>
              </a:solidFill>
              <a:latin typeface="Arial" panose="020B0604020202020204" pitchFamily="34" charset="0"/>
              <a:cs typeface="Arial" panose="020B06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278577" y="0"/>
            <a:ext cx="12382771" cy="5724644"/>
          </a:xfrm>
          <a:prstGeom prst="rect">
            <a:avLst/>
          </a:prstGeom>
          <a:noFill/>
        </p:spPr>
        <p:txBody>
          <a:bodyPr wrap="square">
            <a:spAutoFit/>
          </a:bodyPr>
          <a:lstStyle/>
          <a:p>
            <a:pPr lvl="4">
              <a:lnSpc>
                <a:spcPct val="150000"/>
              </a:lnSpc>
            </a:pPr>
            <a:endParaRPr lang="en-GB" sz="1400" dirty="0">
              <a:latin typeface="Arial" panose="020B0604020202020204" pitchFamily="34" charset="0"/>
              <a:cs typeface="Arial" panose="020B0604020202020204" pitchFamily="34" charset="0"/>
            </a:endParaRPr>
          </a:p>
          <a:p>
            <a:pPr lvl="4">
              <a:lnSpc>
                <a:spcPct val="150000"/>
              </a:lnSpc>
            </a:pPr>
            <a:endParaRPr lang="en-GB" sz="1400" dirty="0">
              <a:latin typeface="Arial" panose="020B0604020202020204" pitchFamily="34" charset="0"/>
              <a:cs typeface="Arial" panose="020B0604020202020204" pitchFamily="34" charset="0"/>
            </a:endParaRPr>
          </a:p>
          <a:p>
            <a:pPr lvl="4">
              <a:lnSpc>
                <a:spcPct val="150000"/>
              </a:lnSpc>
            </a:pPr>
            <a:r>
              <a:rPr lang="en-GB" sz="1400" dirty="0">
                <a:latin typeface="Arial" panose="020B0604020202020204" pitchFamily="34" charset="0"/>
                <a:cs typeface="Arial" panose="020B0604020202020204" pitchFamily="34" charset="0"/>
              </a:rPr>
              <a:t>         I have selected communication as my chosen skill to talk about in this presentation.</a:t>
            </a:r>
          </a:p>
          <a:p>
            <a:pPr>
              <a:lnSpc>
                <a:spcPct val="150000"/>
              </a:lnSpc>
            </a:pPr>
            <a:endParaRPr lang="en-GB" sz="14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What does Communication mean?</a:t>
            </a:r>
          </a:p>
          <a:p>
            <a:pPr marL="742950" lvl="1" indent="-285750">
              <a:lnSpc>
                <a:spcPct val="150000"/>
              </a:lnSpc>
              <a:buFont typeface="Arial" panose="020B0604020202020204" pitchFamily="34" charset="0"/>
              <a:buChar char="•"/>
            </a:pPr>
            <a:endParaRPr lang="en-GB" sz="800" b="1" u="sng" dirty="0">
              <a:latin typeface="Arial" panose="020B0604020202020204" pitchFamily="34" charset="0"/>
              <a:cs typeface="Arial" panose="020B0604020202020204" pitchFamily="34" charset="0"/>
            </a:endParaRPr>
          </a:p>
          <a:p>
            <a:pPr lvl="1">
              <a:lnSpc>
                <a:spcPct val="150000"/>
              </a:lnSpc>
            </a:pPr>
            <a:r>
              <a:rPr lang="en-GB" sz="1400" dirty="0">
                <a:latin typeface="Arial" panose="020B0604020202020204" pitchFamily="34" charset="0"/>
                <a:cs typeface="Arial" panose="020B0604020202020204" pitchFamily="34" charset="0"/>
              </a:rPr>
              <a:t>The definition of communication is a process of information being passed from one individual to another.</a:t>
            </a:r>
          </a:p>
          <a:p>
            <a:pPr lvl="1">
              <a:lnSpc>
                <a:spcPct val="150000"/>
              </a:lnSpc>
            </a:pPr>
            <a:r>
              <a:rPr lang="en-GB" sz="1400" b="1" i="1" dirty="0">
                <a:latin typeface="Arial" panose="020B0604020202020204" pitchFamily="34" charset="0"/>
                <a:cs typeface="Arial" panose="020B0604020202020204" pitchFamily="34" charset="0"/>
              </a:rPr>
              <a:t>– (Cambridge Dictionary, 2023). </a:t>
            </a:r>
          </a:p>
          <a:p>
            <a:pPr lvl="1">
              <a:lnSpc>
                <a:spcPct val="150000"/>
              </a:lnSpc>
            </a:pPr>
            <a:endParaRPr lang="en-GB" sz="1600"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What does it involve in everyday practice?</a:t>
            </a:r>
          </a:p>
          <a:p>
            <a:pPr lvl="1"/>
            <a:endParaRPr lang="en-GB" sz="800" b="1" u="sng" dirty="0">
              <a:latin typeface="Arial" panose="020B0604020202020204" pitchFamily="34" charset="0"/>
              <a:cs typeface="Arial" panose="020B0604020202020204" pitchFamily="34" charset="0"/>
            </a:endParaRPr>
          </a:p>
          <a:p>
            <a:pPr lvl="1">
              <a:lnSpc>
                <a:spcPct val="150000"/>
              </a:lnSpc>
            </a:pPr>
            <a:r>
              <a:rPr lang="en-GB" sz="1400" dirty="0">
                <a:latin typeface="Arial" panose="020B0604020202020204" pitchFamily="34" charset="0"/>
                <a:cs typeface="Arial" panose="020B0604020202020204" pitchFamily="34" charset="0"/>
              </a:rPr>
              <a:t>Communication in everyday practice involves using different mediums, such as word of mouth, digital and written messaging.</a:t>
            </a:r>
          </a:p>
          <a:p>
            <a:pPr marL="742950" lvl="1" indent="-285750">
              <a:buFont typeface="Arial" panose="020B0604020202020204" pitchFamily="34" charset="0"/>
              <a:buChar char="•"/>
            </a:pPr>
            <a:endParaRPr lang="en-GB" sz="1600" b="1" u="sng" dirty="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b="1" u="sng" dirty="0">
                <a:latin typeface="Arial" panose="020B0604020202020204" pitchFamily="34" charset="0"/>
                <a:cs typeface="Arial" panose="020B0604020202020204" pitchFamily="34" charset="0"/>
              </a:rPr>
              <a:t>Where and how you have developed this skill </a:t>
            </a:r>
          </a:p>
          <a:p>
            <a:pPr marL="742950" lvl="1" indent="-285750">
              <a:lnSpc>
                <a:spcPct val="150000"/>
              </a:lnSpc>
              <a:buFont typeface="Arial" panose="020B0604020202020204" pitchFamily="34" charset="0"/>
              <a:buChar char="•"/>
            </a:pPr>
            <a:endParaRPr lang="en-GB" sz="800" b="1" u="sng" dirty="0">
              <a:latin typeface="Arial" panose="020B0604020202020204" pitchFamily="34" charset="0"/>
              <a:cs typeface="Arial" panose="020B0604020202020204" pitchFamily="34" charset="0"/>
            </a:endParaRPr>
          </a:p>
          <a:p>
            <a:pPr lvl="1">
              <a:lnSpc>
                <a:spcPct val="150000"/>
              </a:lnSpc>
            </a:pPr>
            <a:r>
              <a:rPr lang="en-GB" sz="1400" dirty="0">
                <a:latin typeface="Arial" panose="020B0604020202020204" pitchFamily="34" charset="0"/>
                <a:cs typeface="Arial" panose="020B0604020202020204" pitchFamily="34" charset="0"/>
              </a:rPr>
              <a:t>I had developed this skill during my childhood/adolescence. The earliest recollection is during primary school when we were tasked to work in groups to complete work which our teacher assigned us. Another time my skills were developed was during the Duke of Edinburgh exhibition which required me and my team to navigate our way to the campsite without any modern technology, having access to only a map and compass. </a:t>
            </a:r>
            <a:endParaRPr lang="en-GB" sz="1400" b="1" u="sng" dirty="0">
              <a:latin typeface="Arial" panose="020B0604020202020204" pitchFamily="34" charset="0"/>
              <a:cs typeface="Arial" panose="020B0604020202020204" pitchFamily="34" charset="0"/>
            </a:endParaRPr>
          </a:p>
          <a:p>
            <a:endParaRPr lang="en-GB" sz="800" b="1" i="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862590" y="-258049"/>
            <a:ext cx="9808838" cy="1412472"/>
          </a:xfrm>
        </p:spPr>
        <p:txBody>
          <a:bodyPr/>
          <a:lstStyle/>
          <a:p>
            <a:pPr>
              <a:lnSpc>
                <a:spcPct val="150000"/>
              </a:lnSpc>
            </a:pPr>
            <a:r>
              <a:rPr lang="en-GB" sz="2800" b="1">
                <a:latin typeface="Arial" panose="020B0604020202020204" pitchFamily="34" charset="0"/>
                <a:cs typeface="Arial" panose="020B0604020202020204" pitchFamily="34" charset="0"/>
              </a:rPr>
              <a:t>Importance of communication in a professional practice</a:t>
            </a:r>
            <a:endParaRPr lang="en-GB" sz="900" b="1">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154938" y="840588"/>
            <a:ext cx="11427483" cy="4308872"/>
          </a:xfrm>
          <a:prstGeom prst="rect">
            <a:avLst/>
          </a:prstGeom>
          <a:noFill/>
        </p:spPr>
        <p:txBody>
          <a:bodyPr wrap="square">
            <a:spAutoFit/>
          </a:bodyPr>
          <a:lstStyle/>
          <a:p>
            <a:pPr>
              <a:lnSpc>
                <a:spcPct val="150000"/>
              </a:lnSpc>
            </a:pPr>
            <a:r>
              <a:rPr lang="en-GB" sz="2000" dirty="0">
                <a:latin typeface="Arial" panose="020B0604020202020204" pitchFamily="34" charset="0"/>
                <a:cs typeface="Arial" panose="020B0604020202020204" pitchFamily="34" charset="0"/>
              </a:rPr>
              <a:t>Why is this skill essential for people working in health and social care?</a:t>
            </a:r>
          </a:p>
          <a:p>
            <a:endParaRPr lang="en-GB" sz="20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a:lnSpc>
                <a:spcPct val="150000"/>
              </a:lnSpc>
            </a:pPr>
            <a:r>
              <a:rPr lang="en-GB" sz="2000" dirty="0">
                <a:latin typeface="Arial" panose="020B0604020202020204" pitchFamily="34" charset="0"/>
                <a:cs typeface="Arial" panose="020B0604020202020204" pitchFamily="34" charset="0"/>
              </a:rPr>
              <a:t>How does it support:</a:t>
            </a:r>
            <a:endParaRPr lang="en-GB" dirty="0"/>
          </a:p>
          <a:p>
            <a:endParaRPr lang="en-GB" sz="1000" dirty="0"/>
          </a:p>
          <a:p>
            <a:r>
              <a:rPr lang="en-GB" sz="1400" b="1" dirty="0">
                <a:latin typeface="Arial" panose="020B0604020202020204" pitchFamily="34" charset="0"/>
                <a:cs typeface="Arial" panose="020B0604020202020204" pitchFamily="34" charset="0"/>
              </a:rPr>
              <a:t>		</a:t>
            </a:r>
            <a:r>
              <a:rPr lang="en-GB" sz="1600" b="1" u="sng" dirty="0">
                <a:latin typeface="Arial" panose="020B0604020202020204" pitchFamily="34" charset="0"/>
                <a:cs typeface="Arial" panose="020B0604020202020204" pitchFamily="34" charset="0"/>
              </a:rPr>
              <a:t>Safe and effective care:</a:t>
            </a:r>
            <a:endParaRPr lang="en-GB" sz="1600" dirty="0">
              <a:latin typeface="Arial" panose="020B0604020202020204" pitchFamily="34" charset="0"/>
              <a:cs typeface="Arial" panose="020B0604020202020204" pitchFamily="34" charset="0"/>
            </a:endParaRPr>
          </a:p>
          <a:p>
            <a:endParaRPr lang="en-GB" sz="1600" b="1"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it encourages patients to share information </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gives patients more understandable information</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pPr lvl="1"/>
            <a:r>
              <a:rPr lang="en-GB" sz="1200" b="1" i="1" dirty="0">
                <a:latin typeface="Arial" panose="020B0604020202020204" pitchFamily="34" charset="0"/>
                <a:cs typeface="Arial" panose="020B0604020202020204" pitchFamily="34" charset="0"/>
              </a:rPr>
              <a:t>					</a:t>
            </a:r>
          </a:p>
          <a:p>
            <a:pPr lvl="1"/>
            <a:endParaRPr lang="en-GB" sz="1200" b="1" i="1" dirty="0">
              <a:latin typeface="Arial" panose="020B0604020202020204" pitchFamily="34" charset="0"/>
              <a:cs typeface="Arial" panose="020B0604020202020204" pitchFamily="34" charset="0"/>
            </a:endParaRPr>
          </a:p>
          <a:p>
            <a:pPr lvl="1"/>
            <a:r>
              <a:rPr lang="en-GB" sz="1200" b="1" i="1" dirty="0">
                <a:latin typeface="Arial" panose="020B0604020202020204" pitchFamily="34" charset="0"/>
                <a:cs typeface="Arial" panose="020B0604020202020204" pitchFamily="34" charset="0"/>
              </a:rPr>
              <a:t>					</a:t>
            </a:r>
          </a:p>
          <a:p>
            <a:pPr lvl="1"/>
            <a:r>
              <a:rPr lang="en-GB" sz="1200" b="1" i="1" dirty="0">
                <a:latin typeface="Arial" panose="020B0604020202020204" pitchFamily="34" charset="0"/>
                <a:cs typeface="Arial" panose="020B0604020202020204" pitchFamily="34" charset="0"/>
              </a:rPr>
              <a:t>					- (NHS England, 2022). </a:t>
            </a:r>
            <a:endParaRPr lang="en-GB" sz="1200" b="1" i="1" dirty="0"/>
          </a:p>
        </p:txBody>
      </p:sp>
      <p:sp>
        <p:nvSpPr>
          <p:cNvPr id="3" name="TextBox 2">
            <a:extLst>
              <a:ext uri="{FF2B5EF4-FFF2-40B4-BE49-F238E27FC236}">
                <a16:creationId xmlns:a16="http://schemas.microsoft.com/office/drawing/2014/main" id="{1F501272-1DC3-A675-B8DD-17F164531054}"/>
              </a:ext>
            </a:extLst>
          </p:cNvPr>
          <p:cNvSpPr txBox="1"/>
          <p:nvPr/>
        </p:nvSpPr>
        <p:spPr>
          <a:xfrm>
            <a:off x="6323321" y="2325159"/>
            <a:ext cx="5534246" cy="5555367"/>
          </a:xfrm>
          <a:prstGeom prst="rect">
            <a:avLst/>
          </a:prstGeom>
          <a:noFill/>
        </p:spPr>
        <p:txBody>
          <a:bodyPr wrap="square" rtlCol="0">
            <a:spAutoFit/>
          </a:bodyPr>
          <a:lstStyle/>
          <a:p>
            <a:pPr lvl="1">
              <a:lnSpc>
                <a:spcPct val="150000"/>
              </a:lnSpc>
            </a:pPr>
            <a:r>
              <a:rPr lang="en-GB" sz="1600" b="1" u="sng">
                <a:latin typeface="Arial" panose="020B0604020202020204" pitchFamily="34" charset="0"/>
                <a:cs typeface="Arial" panose="020B0604020202020204" pitchFamily="34" charset="0"/>
              </a:rPr>
              <a:t>Good quality outcomes for service user:</a:t>
            </a:r>
          </a:p>
          <a:p>
            <a:pPr lvl="1">
              <a:lnSpc>
                <a:spcPct val="150000"/>
              </a:lnSpc>
            </a:pPr>
            <a:endParaRPr lang="en-GB" sz="1400" b="1" u="sng">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a:latin typeface="Arial" panose="020B0604020202020204" pitchFamily="34" charset="0"/>
                <a:cs typeface="Arial" panose="020B0604020202020204" pitchFamily="34" charset="0"/>
              </a:rPr>
              <a:t>helping people to live a healthier lifestyle</a:t>
            </a:r>
          </a:p>
          <a:p>
            <a:pPr marL="742950" lvl="1" indent="-285750">
              <a:buFont typeface="Arial" panose="020B0604020202020204" pitchFamily="34" charset="0"/>
              <a:buChar char="•"/>
            </a:pPr>
            <a:endParaRPr lang="en-GB" sz="160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a:latin typeface="Arial" panose="020B0604020202020204" pitchFamily="34" charset="0"/>
                <a:cs typeface="Arial" panose="020B0604020202020204" pitchFamily="34" charset="0"/>
              </a:rPr>
              <a:t>Motivates patients to take their medicine at the right time and manner</a:t>
            </a:r>
          </a:p>
          <a:p>
            <a:pPr marL="742950" lvl="1" indent="-285750">
              <a:buFont typeface="Arial" panose="020B0604020202020204" pitchFamily="34" charset="0"/>
              <a:buChar char="•"/>
            </a:pPr>
            <a:endParaRPr lang="en-GB" sz="1600">
              <a:latin typeface="Arial" panose="020B0604020202020204" pitchFamily="34" charset="0"/>
              <a:cs typeface="Arial" panose="020B0604020202020204" pitchFamily="34" charset="0"/>
            </a:endParaRPr>
          </a:p>
          <a:p>
            <a:pPr marL="742950" lvl="1" indent="-285750">
              <a:lnSpc>
                <a:spcPct val="150000"/>
              </a:lnSpc>
              <a:buFont typeface="Arial" panose="020B0604020202020204" pitchFamily="34" charset="0"/>
              <a:buChar char="•"/>
            </a:pPr>
            <a:r>
              <a:rPr lang="en-GB" sz="1600">
                <a:latin typeface="Arial" panose="020B0604020202020204" pitchFamily="34" charset="0"/>
                <a:cs typeface="Arial" panose="020B0604020202020204" pitchFamily="34" charset="0"/>
              </a:rPr>
              <a:t>positively influencing a person’s mental state.</a:t>
            </a:r>
          </a:p>
          <a:p>
            <a:pPr marL="742950" lvl="1"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endParaRPr lang="en-GB" sz="1400">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a:p>
            <a:pPr lvl="1"/>
            <a:endParaRPr lang="en-GB" sz="1400" b="1" u="sng">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7A22-BF29-3319-377C-1098DFE64D09}"/>
              </a:ext>
            </a:extLst>
          </p:cNvPr>
          <p:cNvSpPr>
            <a:spLocks noGrp="1"/>
          </p:cNvSpPr>
          <p:nvPr>
            <p:ph type="title"/>
          </p:nvPr>
        </p:nvSpPr>
        <p:spPr>
          <a:xfrm>
            <a:off x="609600" y="-141922"/>
            <a:ext cx="10972800" cy="1143000"/>
          </a:xfrm>
        </p:spPr>
        <p:txBody>
          <a:bodyPr/>
          <a:lstStyle/>
          <a:p>
            <a:pPr>
              <a:lnSpc>
                <a:spcPct val="150000"/>
              </a:lnSpc>
            </a:pPr>
            <a:r>
              <a:rPr lang="en-GB" sz="2000" b="1">
                <a:latin typeface="Arial" panose="020B0604020202020204" pitchFamily="34" charset="0"/>
                <a:cs typeface="Arial" panose="020B0604020202020204" pitchFamily="34" charset="0"/>
              </a:rPr>
              <a:t>Explain how communication benefits:</a:t>
            </a:r>
            <a:br>
              <a:rPr lang="en-GB" sz="2000">
                <a:latin typeface="Arial" panose="020B0604020202020204" pitchFamily="34" charset="0"/>
                <a:cs typeface="Arial" panose="020B0604020202020204" pitchFamily="34" charset="0"/>
              </a:rPr>
            </a:br>
            <a:r>
              <a:rPr lang="en-GB" sz="1200"/>
              <a:t> </a:t>
            </a:r>
            <a:endParaRPr lang="en-US" sz="1200"/>
          </a:p>
        </p:txBody>
      </p:sp>
      <p:sp>
        <p:nvSpPr>
          <p:cNvPr id="3" name="Content Placeholder 2">
            <a:extLst>
              <a:ext uri="{FF2B5EF4-FFF2-40B4-BE49-F238E27FC236}">
                <a16:creationId xmlns:a16="http://schemas.microsoft.com/office/drawing/2014/main" id="{C5E3A8A8-4249-2349-DEE3-809A95440213}"/>
              </a:ext>
            </a:extLst>
          </p:cNvPr>
          <p:cNvSpPr>
            <a:spLocks noGrp="1"/>
          </p:cNvSpPr>
          <p:nvPr>
            <p:ph idx="1"/>
          </p:nvPr>
        </p:nvSpPr>
        <p:spPr>
          <a:xfrm>
            <a:off x="334433" y="429578"/>
            <a:ext cx="10972800" cy="4856357"/>
          </a:xfrm>
        </p:spPr>
        <p:txBody>
          <a:bodyPr/>
          <a:lstStyle/>
          <a:p>
            <a:pPr>
              <a:lnSpc>
                <a:spcPct val="150000"/>
              </a:lnSpc>
            </a:pPr>
            <a:r>
              <a:rPr lang="en-GB" sz="1600" b="1" i="1" dirty="0">
                <a:latin typeface="Arial" panose="020B0604020202020204" pitchFamily="34" charset="0"/>
                <a:cs typeface="Arial" panose="020B0604020202020204" pitchFamily="34" charset="0"/>
              </a:rPr>
              <a:t>Service users/patients</a:t>
            </a:r>
          </a:p>
          <a:p>
            <a:pPr marL="0" indent="0">
              <a:lnSpc>
                <a:spcPct val="150000"/>
              </a:lnSpc>
              <a:buNone/>
            </a:pPr>
            <a:r>
              <a:rPr lang="en-GB" sz="1400" dirty="0"/>
              <a:t>Effective communication is the basis of quality healthcare. Communication helps providers bond with patients, forming therapeutic relationships that benefit patient-centred outcomes. The information exchanged between the provider and patient can help in medical decision-making, such as better self-management.  If communication isn’t practised, it can lead to issues such as delayed diagnosis, poor quality of treatment and the loss of patients' trust. </a:t>
            </a:r>
            <a:r>
              <a:rPr lang="en-GB" sz="1400" b="1" dirty="0"/>
              <a:t>(Sharkiya, 2023). </a:t>
            </a:r>
          </a:p>
          <a:p>
            <a:pPr marL="0" indent="0">
              <a:lnSpc>
                <a:spcPct val="150000"/>
              </a:lnSpc>
              <a:buNone/>
            </a:pPr>
            <a:endParaRPr lang="en-GB" sz="700" dirty="0"/>
          </a:p>
          <a:p>
            <a:pPr>
              <a:lnSpc>
                <a:spcPct val="150000"/>
              </a:lnSpc>
            </a:pPr>
            <a:r>
              <a:rPr lang="en-GB" sz="1600" b="1" i="1" dirty="0">
                <a:latin typeface="Arial" panose="020B0604020202020204" pitchFamily="34" charset="0"/>
                <a:cs typeface="Arial" panose="020B0604020202020204" pitchFamily="34" charset="0"/>
              </a:rPr>
              <a:t>Staff and colleagues</a:t>
            </a:r>
          </a:p>
          <a:p>
            <a:pPr marL="0" indent="0">
              <a:lnSpc>
                <a:spcPct val="150000"/>
              </a:lnSpc>
              <a:buNone/>
            </a:pPr>
            <a:r>
              <a:rPr lang="en-GB" sz="1400" dirty="0"/>
              <a:t>Communication between colleagues is important because it improves patient safety, supports teamwork, reduces mistakes, and helps healthcare professionals work efficiently together.</a:t>
            </a:r>
            <a:r>
              <a:rPr lang="en-GB" sz="1400" dirty="0">
                <a:latin typeface="Arial" panose="020B0604020202020204" pitchFamily="34" charset="0"/>
                <a:cs typeface="Arial" panose="020B0604020202020204" pitchFamily="34" charset="0"/>
              </a:rPr>
              <a:t>  If communication becomes poor amongst staff, it can lead to poor teamwork, delays in care for patients and potential medical errors.  </a:t>
            </a:r>
            <a:r>
              <a:rPr lang="en-GB" sz="1400" b="1" i="1" dirty="0">
                <a:latin typeface="Arial" panose="020B0604020202020204" pitchFamily="34" charset="0"/>
                <a:cs typeface="Arial" panose="020B0604020202020204" pitchFamily="34" charset="0"/>
              </a:rPr>
              <a:t>(</a:t>
            </a:r>
            <a:r>
              <a:rPr lang="en-GB" sz="1400" b="1" i="1" dirty="0" err="1">
                <a:latin typeface="Arial" panose="020B0604020202020204" pitchFamily="34" charset="0"/>
                <a:cs typeface="Arial" panose="020B0604020202020204" pitchFamily="34" charset="0"/>
              </a:rPr>
              <a:t>Medicalprotection.org</a:t>
            </a:r>
            <a:r>
              <a:rPr lang="en-GB" sz="1400" b="1" i="1" dirty="0">
                <a:latin typeface="Arial" panose="020B0604020202020204" pitchFamily="34" charset="0"/>
                <a:cs typeface="Arial" panose="020B0604020202020204" pitchFamily="34" charset="0"/>
              </a:rPr>
              <a:t>. 2024). </a:t>
            </a:r>
            <a:endParaRPr lang="en-GB" sz="1400" dirty="0"/>
          </a:p>
          <a:p>
            <a:pPr marL="0" indent="0">
              <a:lnSpc>
                <a:spcPct val="150000"/>
              </a:lnSpc>
              <a:buNone/>
            </a:pPr>
            <a:endParaRPr lang="en-GB" sz="700" dirty="0"/>
          </a:p>
          <a:p>
            <a:pPr>
              <a:lnSpc>
                <a:spcPct val="150000"/>
              </a:lnSpc>
            </a:pPr>
            <a:r>
              <a:rPr lang="en-GB" sz="1600" b="1" i="1" dirty="0"/>
              <a:t>The organisation </a:t>
            </a:r>
          </a:p>
          <a:p>
            <a:pPr marL="0" indent="0">
              <a:lnSpc>
                <a:spcPct val="150000"/>
              </a:lnSpc>
              <a:buNone/>
            </a:pPr>
            <a:r>
              <a:rPr lang="en-GB" sz="1400" dirty="0">
                <a:latin typeface="Arial" panose="020B0604020202020204" pitchFamily="34" charset="0"/>
                <a:cs typeface="Arial" panose="020B0604020202020204" pitchFamily="34" charset="0"/>
              </a:rPr>
              <a:t>Communication benefits the organisation by giving a better understanding for efficient decision-making,</a:t>
            </a:r>
          </a:p>
          <a:p>
            <a:pPr marL="0" indent="0">
              <a:lnSpc>
                <a:spcPct val="150000"/>
              </a:lnSpc>
              <a:buNone/>
            </a:pPr>
            <a:r>
              <a:rPr lang="en-GB" sz="1400" dirty="0">
                <a:latin typeface="Arial" panose="020B0604020202020204" pitchFamily="34" charset="0"/>
                <a:cs typeface="Arial" panose="020B0604020202020204" pitchFamily="34" charset="0"/>
              </a:rPr>
              <a:t>as well as</a:t>
            </a:r>
            <a:r>
              <a:rPr lang="en-GB" sz="1400" dirty="0"/>
              <a:t> reduced risk of errors. The problems that could occur if communication is not used properly are low morale, reduced staff communication, incomplete tasks and room for poor decision-making. (</a:t>
            </a:r>
            <a:r>
              <a:rPr lang="en-GB" sz="1400" b="1" i="1" dirty="0">
                <a:latin typeface="Arial" panose="020B0604020202020204" pitchFamily="34" charset="0"/>
                <a:cs typeface="Arial" panose="020B0604020202020204" pitchFamily="34" charset="0"/>
              </a:rPr>
              <a:t>BBC, 2025). </a:t>
            </a:r>
          </a:p>
          <a:p>
            <a:pPr marL="0" indent="0">
              <a:buNone/>
            </a:pPr>
            <a:r>
              <a:rPr lang="en-GB" sz="1400" b="1" i="1"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96F3853E-3B0B-776F-73AC-7671C60E49ED}"/>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B889B387-753E-826E-CB6B-9C20CD3544EE}"/>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3875740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115763" y="-104471"/>
            <a:ext cx="8229600" cy="1143000"/>
          </a:xfrm>
        </p:spPr>
        <p:txBody>
          <a:bodyPr/>
          <a:lstStyle/>
          <a:p>
            <a:pPr>
              <a:lnSpc>
                <a:spcPct val="150000"/>
              </a:lnSpc>
            </a:pPr>
            <a:r>
              <a:rPr lang="en-GB" sz="2200" b="1">
                <a:latin typeface="Arial" panose="020B0604020202020204" pitchFamily="34" charset="0"/>
                <a:cs typeface="Arial" panose="020B0604020202020204" pitchFamily="34" charset="0"/>
              </a:rPr>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30631" y="923945"/>
            <a:ext cx="11106810" cy="4945385"/>
          </a:xfrm>
        </p:spPr>
        <p:txBody>
          <a:bodyPr/>
          <a:lstStyle/>
          <a:p>
            <a:pPr marL="0" indent="0">
              <a:lnSpc>
                <a:spcPct val="150000"/>
              </a:lnSpc>
              <a:buNone/>
            </a:pPr>
            <a:r>
              <a:rPr lang="en-GB" sz="1800" b="1" u="sng" dirty="0">
                <a:latin typeface="Arial" panose="020B0604020202020204" pitchFamily="34" charset="0"/>
                <a:cs typeface="Arial" panose="020B0604020202020204" pitchFamily="34" charset="0"/>
              </a:rPr>
              <a:t>Fishbone Diagram</a:t>
            </a:r>
          </a:p>
          <a:p>
            <a:pPr marL="0" indent="0">
              <a:lnSpc>
                <a:spcPct val="150000"/>
              </a:lnSpc>
              <a:buNone/>
            </a:pPr>
            <a:endParaRPr lang="en-GB" sz="700" dirty="0"/>
          </a:p>
          <a:p>
            <a:pPr lvl="1">
              <a:lnSpc>
                <a:spcPct val="150000"/>
              </a:lnSpc>
            </a:pPr>
            <a:r>
              <a:rPr lang="en-GB" sz="1600" b="1" i="1" dirty="0">
                <a:latin typeface="Arial" panose="020B0604020202020204" pitchFamily="34" charset="0"/>
                <a:cs typeface="Arial" panose="020B0604020202020204" pitchFamily="34" charset="0"/>
              </a:rPr>
              <a:t>What is this model?</a:t>
            </a:r>
          </a:p>
          <a:p>
            <a:pPr marL="457200" lvl="1" indent="0">
              <a:lnSpc>
                <a:spcPct val="150000"/>
              </a:lnSpc>
              <a:buNone/>
            </a:pPr>
            <a:r>
              <a:rPr lang="en-GB" sz="1400" dirty="0">
                <a:latin typeface="Arial" panose="020B0604020202020204" pitchFamily="34" charset="0"/>
                <a:cs typeface="Arial" panose="020B0604020202020204" pitchFamily="34" charset="0"/>
              </a:rPr>
              <a:t>A fishbone diagram is a widely used tool in quality management and is considered one of the Seven basic quality tools. Also known as an Ishikawa diagram (after its creator, Kaoru Ishikawa. It is called a fishbone diagram because when completed, the chart is shaped like a fish skeleton. - </a:t>
            </a:r>
            <a:r>
              <a:rPr lang="en-GB" sz="1400" b="1" dirty="0">
                <a:latin typeface="Arial" panose="020B0604020202020204" pitchFamily="34" charset="0"/>
                <a:cs typeface="Arial" panose="020B0604020202020204" pitchFamily="34" charset="0"/>
              </a:rPr>
              <a:t>(ASQ, 2024). </a:t>
            </a:r>
            <a:endParaRPr lang="en-GB" sz="1200" dirty="0">
              <a:latin typeface="Arial" panose="020B0604020202020204" pitchFamily="34" charset="0"/>
              <a:cs typeface="Arial" panose="020B0604020202020204" pitchFamily="34" charset="0"/>
            </a:endParaRPr>
          </a:p>
          <a:p>
            <a:pPr lvl="1">
              <a:lnSpc>
                <a:spcPct val="150000"/>
              </a:lnSpc>
            </a:pPr>
            <a:r>
              <a:rPr lang="en-GB" sz="1600" b="1" i="1" dirty="0">
                <a:latin typeface="Arial" panose="020B0604020202020204" pitchFamily="34" charset="0"/>
                <a:cs typeface="Arial" panose="020B0604020202020204" pitchFamily="34" charset="0"/>
              </a:rPr>
              <a:t>What are its key stages or components?</a:t>
            </a:r>
          </a:p>
          <a:p>
            <a:pPr marL="457200" lvl="1" indent="0">
              <a:lnSpc>
                <a:spcPct val="150000"/>
              </a:lnSpc>
              <a:buNone/>
            </a:pPr>
            <a:r>
              <a:rPr lang="en-GB" sz="1400" dirty="0">
                <a:latin typeface="Arial" panose="020B0604020202020204" pitchFamily="34" charset="0"/>
                <a:cs typeface="Arial" panose="020B0604020202020204" pitchFamily="34" charset="0"/>
              </a:rPr>
              <a:t>The fishbone diagram can help identify possible causes for a problem by sorting ideas into useful categories and is also useful in structuring brainstorming sessions. - </a:t>
            </a:r>
            <a:r>
              <a:rPr lang="en-GB" sz="1400" b="1" dirty="0">
                <a:latin typeface="Arial" panose="020B0604020202020204" pitchFamily="34" charset="0"/>
                <a:cs typeface="Arial" panose="020B0604020202020204" pitchFamily="34" charset="0"/>
              </a:rPr>
              <a:t>(ASQ, 2024)</a:t>
            </a:r>
            <a:endParaRPr lang="en-GB" sz="1000" dirty="0">
              <a:latin typeface="Arial" panose="020B0604020202020204" pitchFamily="34" charset="0"/>
              <a:cs typeface="Arial" panose="020B0604020202020204" pitchFamily="34" charset="0"/>
            </a:endParaRPr>
          </a:p>
          <a:p>
            <a:pPr lvl="1">
              <a:lnSpc>
                <a:spcPct val="150000"/>
              </a:lnSpc>
            </a:pPr>
            <a:r>
              <a:rPr lang="en-GB" sz="1600" b="1" i="1" dirty="0">
                <a:latin typeface="Arial" panose="020B0604020202020204" pitchFamily="34" charset="0"/>
                <a:cs typeface="Arial" panose="020B0604020202020204" pitchFamily="34" charset="0"/>
              </a:rPr>
              <a:t>How does this model help professionals understand or use this skill in practice?</a:t>
            </a:r>
          </a:p>
          <a:p>
            <a:pPr>
              <a:lnSpc>
                <a:spcPct val="150000"/>
              </a:lnSpc>
            </a:pPr>
            <a:r>
              <a:rPr lang="en-GB" sz="1600" dirty="0">
                <a:latin typeface="Arial" panose="020B0604020202020204" pitchFamily="34" charset="0"/>
                <a:cs typeface="Arial" panose="020B0604020202020204" pitchFamily="34" charset="0"/>
              </a:rPr>
              <a:t> The fishbone diagram helps professionals be able to communicate more efficiently and clearly, as it visually shows          the steps and process to both other staff and the patients</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pic>
        <p:nvPicPr>
          <p:cNvPr id="6" name="Picture 5" descr="What is a Fishbone Diagram? Ishikawa Cause &amp; Effect Diagram | ASQ">
            <a:extLst>
              <a:ext uri="{FF2B5EF4-FFF2-40B4-BE49-F238E27FC236}">
                <a16:creationId xmlns:a16="http://schemas.microsoft.com/office/drawing/2014/main" id="{3034E4FD-6BB6-25BE-935B-6178A692BD94}"/>
              </a:ext>
            </a:extLst>
          </p:cNvPr>
          <p:cNvPicPr>
            <a:picLocks noChangeAspect="1"/>
          </p:cNvPicPr>
          <p:nvPr/>
        </p:nvPicPr>
        <p:blipFill rotWithShape="1">
          <a:blip r:embed="rId2">
            <a:alphaModFix/>
          </a:blip>
          <a:srcRect l="4331" t="8176" b="1916"/>
          <a:stretch>
            <a:fillRect/>
          </a:stretch>
        </p:blipFill>
        <p:spPr>
          <a:xfrm>
            <a:off x="9124489" y="0"/>
            <a:ext cx="2340762" cy="1652535"/>
          </a:xfrm>
          <a:prstGeom prst="rect">
            <a:avLst/>
          </a:prstGeom>
          <a:effectLst>
            <a:softEdge rad="0"/>
          </a:effectLst>
        </p:spPr>
      </p:pic>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629833" y="148303"/>
            <a:ext cx="8229600" cy="797260"/>
          </a:xfrm>
        </p:spPr>
        <p:txBody>
          <a:bodyPr/>
          <a:lstStyle/>
          <a:p>
            <a:r>
              <a:rPr lang="en-GB" sz="2400" b="1">
                <a:latin typeface="Arial" panose="020B0604020202020204" pitchFamily="34" charset="0"/>
                <a:cs typeface="Arial" panose="020B0604020202020204" pitchFamily="34" charset="0"/>
              </a:rPr>
              <a:t>Applying this skill in practice</a:t>
            </a:r>
            <a:br>
              <a:rPr lang="en-GB" sz="2800"/>
            </a:br>
            <a:endParaRPr lang="en-GB" sz="2800" b="1"/>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4972" y="354608"/>
            <a:ext cx="11842595" cy="7040248"/>
          </a:xfrm>
        </p:spPr>
        <p:txBody>
          <a:bodyPr/>
          <a:lstStyle/>
          <a:p>
            <a:pPr marL="0" indent="0">
              <a:lnSpc>
                <a:spcPct val="150000"/>
              </a:lnSpc>
              <a:buNone/>
            </a:pPr>
            <a:r>
              <a:rPr lang="en-GB" sz="1400" b="1" i="1" u="sng" dirty="0">
                <a:latin typeface="Arial" panose="020B0604020202020204" pitchFamily="34" charset="0"/>
                <a:cs typeface="Arial" panose="020B0604020202020204" pitchFamily="34" charset="0"/>
              </a:rPr>
              <a:t>Where would you use this skill?</a:t>
            </a:r>
          </a:p>
          <a:p>
            <a:pPr marL="0" indent="0">
              <a:lnSpc>
                <a:spcPct val="150000"/>
              </a:lnSpc>
              <a:buNone/>
            </a:pPr>
            <a:r>
              <a:rPr lang="en-GB" sz="1400" b="1" i="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I would use communication in a play therapy role by ensuring I have skills in both verbal and nonverbal communication. For example, analysing a patient's body language and facial expressions.</a:t>
            </a:r>
            <a:r>
              <a:rPr lang="en-GB" sz="1600" dirty="0">
                <a:latin typeface="Arial" panose="020B0604020202020204" pitchFamily="34" charset="0"/>
                <a:cs typeface="Arial" panose="020B0604020202020204" pitchFamily="34" charset="0"/>
              </a:rPr>
              <a:t> </a:t>
            </a:r>
            <a:r>
              <a:rPr lang="en-GB" sz="1400" b="1" i="1" dirty="0">
                <a:latin typeface="Arial" panose="020B0604020202020204" pitchFamily="34" charset="0"/>
                <a:cs typeface="Arial" panose="020B0604020202020204" pitchFamily="34" charset="0"/>
              </a:rPr>
              <a:t>(</a:t>
            </a:r>
            <a:r>
              <a:rPr lang="en-GB" sz="1400" b="1" i="1" dirty="0" err="1">
                <a:latin typeface="Arial" panose="020B0604020202020204" pitchFamily="34" charset="0"/>
                <a:cs typeface="Arial" panose="020B0604020202020204" pitchFamily="34" charset="0"/>
              </a:rPr>
              <a:t>Ccfam.com</a:t>
            </a:r>
            <a:r>
              <a:rPr lang="en-GB" sz="1400" b="1" i="1" dirty="0">
                <a:latin typeface="Arial" panose="020B0604020202020204" pitchFamily="34" charset="0"/>
                <a:cs typeface="Arial" panose="020B0604020202020204" pitchFamily="34" charset="0"/>
              </a:rPr>
              <a:t>, 2025)</a:t>
            </a:r>
          </a:p>
          <a:p>
            <a:pPr marL="0" indent="0">
              <a:lnSpc>
                <a:spcPct val="150000"/>
              </a:lnSpc>
              <a:buNone/>
            </a:pPr>
            <a:endParaRPr lang="en-GB" sz="800" i="1" dirty="0">
              <a:latin typeface="Arial" panose="020B0604020202020204" pitchFamily="34" charset="0"/>
              <a:cs typeface="Arial" panose="020B0604020202020204" pitchFamily="34" charset="0"/>
            </a:endParaRPr>
          </a:p>
          <a:p>
            <a:pPr marL="0" indent="0">
              <a:lnSpc>
                <a:spcPct val="150000"/>
              </a:lnSpc>
              <a:buNone/>
            </a:pPr>
            <a:r>
              <a:rPr lang="en-GB" sz="1400" b="1" u="sng" dirty="0">
                <a:latin typeface="Arial" panose="020B0604020202020204" pitchFamily="34" charset="0"/>
                <a:cs typeface="Arial" panose="020B0604020202020204" pitchFamily="34" charset="0"/>
              </a:rPr>
              <a:t>What might be the situation?</a:t>
            </a:r>
          </a:p>
          <a:p>
            <a:pPr marL="0" indent="0">
              <a:lnSpc>
                <a:spcPct val="150000"/>
              </a:lnSpc>
              <a:buNone/>
            </a:pPr>
            <a:r>
              <a:rPr lang="en-GB" sz="1400" dirty="0">
                <a:latin typeface="Arial" panose="020B0604020202020204" pitchFamily="34" charset="0"/>
                <a:cs typeface="Arial" panose="020B0604020202020204" pitchFamily="34" charset="0"/>
              </a:rPr>
              <a:t>I would use communication in a play therapy session by assessing the patient and seeing what form of communication would work well for them. For example, if the patient struggles to use verbal communication, you can use non-verbal communication. This can include asking them to draw, use play dough etc., to see which type of medium they feel most comfortable with.</a:t>
            </a:r>
          </a:p>
          <a:p>
            <a:pPr marL="0" indent="0">
              <a:lnSpc>
                <a:spcPct val="150000"/>
              </a:lnSpc>
              <a:buNone/>
            </a:pPr>
            <a:r>
              <a:rPr lang="en-GB" sz="1400" b="1" u="sng" dirty="0">
                <a:latin typeface="Arial" panose="020B0604020202020204" pitchFamily="34" charset="0"/>
                <a:cs typeface="Arial" panose="020B0604020202020204" pitchFamily="34" charset="0"/>
              </a:rPr>
              <a:t>What is the impact on care?</a:t>
            </a:r>
          </a:p>
          <a:p>
            <a:pPr marL="0" indent="0">
              <a:lnSpc>
                <a:spcPct val="150000"/>
              </a:lnSpc>
              <a:buNone/>
            </a:pPr>
            <a:endParaRPr lang="en-GB" sz="800" u="sng"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Patient/service user experience </a:t>
            </a:r>
          </a:p>
          <a:p>
            <a:pPr marL="0" indent="0">
              <a:lnSpc>
                <a:spcPct val="150000"/>
              </a:lnSpc>
              <a:buNone/>
            </a:pPr>
            <a:r>
              <a:rPr lang="en-GB" sz="1400" dirty="0">
                <a:latin typeface="Arial" panose="020B0604020202020204" pitchFamily="34" charset="0"/>
                <a:cs typeface="Arial" panose="020B0604020202020204" pitchFamily="34" charset="0"/>
              </a:rPr>
              <a:t>Impact on care for the patient's experience is important because it determines how satisfied they felt during the time of care. If the patient received poor care during their experience, it might affect the likelihood of them continuing with the care.</a:t>
            </a:r>
          </a:p>
          <a:p>
            <a:pPr marL="0" indent="0">
              <a:lnSpc>
                <a:spcPct val="150000"/>
              </a:lnSpc>
              <a:buNone/>
            </a:pPr>
            <a:endParaRPr lang="en-GB" sz="800" dirty="0">
              <a:latin typeface="Arial" panose="020B0604020202020204" pitchFamily="34" charset="0"/>
              <a:cs typeface="Arial" panose="020B0604020202020204" pitchFamily="34" charset="0"/>
            </a:endParaRPr>
          </a:p>
          <a:p>
            <a:pPr>
              <a:lnSpc>
                <a:spcPct val="150000"/>
              </a:lnSpc>
            </a:pPr>
            <a:r>
              <a:rPr lang="en-GB" sz="1400" b="1" dirty="0">
                <a:latin typeface="Arial" panose="020B0604020202020204" pitchFamily="34" charset="0"/>
                <a:cs typeface="Arial" panose="020B0604020202020204" pitchFamily="34" charset="0"/>
              </a:rPr>
              <a:t>Safety, quality of care, or outcomes</a:t>
            </a:r>
          </a:p>
          <a:p>
            <a:pPr marL="0" indent="0">
              <a:lnSpc>
                <a:spcPct val="150000"/>
              </a:lnSpc>
              <a:buNone/>
            </a:pPr>
            <a:r>
              <a:rPr lang="en-GB" sz="1400" dirty="0">
                <a:latin typeface="Arial" panose="020B0604020202020204" pitchFamily="34" charset="0"/>
                <a:cs typeface="Arial" panose="020B0604020202020204" pitchFamily="34" charset="0"/>
              </a:rPr>
              <a:t>The impact of the quality of care is great because it reduces the change of medical errors and it improves patients' health outcomes</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19/07/2026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323822" y="139784"/>
            <a:ext cx="8964488" cy="1217067"/>
          </a:xfrm>
        </p:spPr>
        <p:txBody>
          <a:bodyPr/>
          <a:lstStyle/>
          <a:p>
            <a:r>
              <a:rPr lang="en-GB" sz="2800" b="1">
                <a:latin typeface="Arial" panose="020B0604020202020204" pitchFamily="34" charset="0"/>
                <a:cs typeface="Arial" panose="020B0604020202020204" pitchFamily="34" charset="0"/>
              </a:rPr>
              <a:t>How does communication support my future career?</a:t>
            </a:r>
            <a:br>
              <a:rPr lang="en-GB" sz="2800"/>
            </a:br>
            <a:endParaRPr lang="en-GB" altLang="en-US" sz="2800" b="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50937" y="748317"/>
            <a:ext cx="11310257" cy="4579880"/>
          </a:xfrm>
        </p:spPr>
        <p:txBody>
          <a:bodyPr/>
          <a:lstStyle/>
          <a:p>
            <a:pPr marL="0" indent="0">
              <a:lnSpc>
                <a:spcPct val="150000"/>
              </a:lnSpc>
              <a:buNone/>
            </a:pPr>
            <a:r>
              <a:rPr lang="en-GB" sz="1600" dirty="0">
                <a:latin typeface="Arial" panose="020B0604020202020204" pitchFamily="34" charset="0"/>
                <a:cs typeface="Arial" panose="020B0604020202020204" pitchFamily="34" charset="0"/>
              </a:rPr>
              <a:t>Why is communication important for:</a:t>
            </a:r>
          </a:p>
          <a:p>
            <a:pPr marL="0" indent="0">
              <a:lnSpc>
                <a:spcPct val="150000"/>
              </a:lnSpc>
              <a:buNone/>
            </a:pPr>
            <a:endParaRPr lang="en-GB" sz="1600" dirty="0">
              <a:latin typeface="Arial" panose="020B0604020202020204" pitchFamily="34" charset="0"/>
              <a:cs typeface="Arial" panose="020B0604020202020204" pitchFamily="34" charset="0"/>
            </a:endParaRPr>
          </a:p>
          <a:p>
            <a:pPr marL="457200" lvl="1" indent="0">
              <a:lnSpc>
                <a:spcPct val="150000"/>
              </a:lnSpc>
              <a:buNone/>
            </a:pPr>
            <a:r>
              <a:rPr lang="en-GB" sz="1600" b="1" dirty="0">
                <a:latin typeface="Arial" panose="020B0604020202020204" pitchFamily="34" charset="0"/>
                <a:cs typeface="Arial" panose="020B0604020202020204" pitchFamily="34" charset="0"/>
              </a:rPr>
              <a:t>Your employability</a:t>
            </a:r>
          </a:p>
          <a:p>
            <a:pPr lvl="1">
              <a:lnSpc>
                <a:spcPct val="150000"/>
              </a:lnSpc>
            </a:pPr>
            <a:endParaRPr lang="en-GB" sz="1600" dirty="0">
              <a:latin typeface="Arial" panose="020B0604020202020204" pitchFamily="34" charset="0"/>
              <a:cs typeface="Arial" panose="020B0604020202020204" pitchFamily="34" charset="0"/>
            </a:endParaRPr>
          </a:p>
          <a:p>
            <a:pPr lvl="1">
              <a:lnSpc>
                <a:spcPct val="150000"/>
              </a:lnSpc>
            </a:pPr>
            <a:r>
              <a:rPr lang="en-GB" sz="1600" dirty="0">
                <a:latin typeface="Arial" panose="020B0604020202020204" pitchFamily="34" charset="0"/>
                <a:cs typeface="Arial" panose="020B0604020202020204" pitchFamily="34" charset="0"/>
              </a:rPr>
              <a:t>Communication is important for play therapy because the patients who access this type of support often lack in basic verbal communication and as a therapist it is their role be specialised in other types of communication, e.g. verbal and non-verbal.</a:t>
            </a:r>
          </a:p>
          <a:p>
            <a:pPr lvl="1">
              <a:lnSpc>
                <a:spcPct val="150000"/>
              </a:lnSpc>
            </a:pPr>
            <a:endParaRPr lang="en-GB" sz="1600" dirty="0">
              <a:latin typeface="Arial" panose="020B0604020202020204" pitchFamily="34" charset="0"/>
              <a:cs typeface="Arial" panose="020B0604020202020204" pitchFamily="34" charset="0"/>
            </a:endParaRPr>
          </a:p>
          <a:p>
            <a:pPr marL="457200" lvl="1" indent="0">
              <a:lnSpc>
                <a:spcPct val="150000"/>
              </a:lnSpc>
              <a:buNone/>
            </a:pPr>
            <a:r>
              <a:rPr lang="en-GB" sz="1600" b="1" dirty="0">
                <a:latin typeface="Arial" panose="020B0604020202020204" pitchFamily="34" charset="0"/>
                <a:cs typeface="Arial" panose="020B0604020202020204" pitchFamily="34" charset="0"/>
              </a:rPr>
              <a:t>Your future role in health and social care</a:t>
            </a:r>
          </a:p>
          <a:p>
            <a:pPr lvl="1">
              <a:lnSpc>
                <a:spcPct val="150000"/>
              </a:lnSpc>
            </a:pPr>
            <a:r>
              <a:rPr lang="en-GB" sz="1600" dirty="0">
                <a:latin typeface="Arial" panose="020B0604020202020204" pitchFamily="34" charset="0"/>
                <a:cs typeface="Arial" panose="020B0604020202020204" pitchFamily="34" charset="0"/>
              </a:rPr>
              <a:t>My further role in play therapy is very communication dependent because not only is it needed for the patient but also to other colleagues. I would like to say my communication is strong and that I am able to share and pass information that is required. However, as with any skill, there is always room for improvement.</a:t>
            </a:r>
          </a:p>
          <a:p>
            <a:pPr marL="457200" lvl="1" indent="0">
              <a:buNone/>
            </a:pPr>
            <a:endParaRPr lang="en-GB" sz="1600" i="1" dirty="0"/>
          </a:p>
          <a:p>
            <a:pPr lvl="1"/>
            <a:endParaRPr lang="en-GB" sz="2400" i="1" dirty="0"/>
          </a:p>
          <a:p>
            <a:pPr marL="0" indent="0">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519053" y="89414"/>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3009900" y="2057401"/>
            <a:ext cx="6172200" cy="2937272"/>
          </a:xfrm>
        </p:spPr>
        <p:txBody>
          <a:bodyPr/>
          <a:lstStyle/>
          <a:p>
            <a:pPr marL="0" indent="0" algn="ctr">
              <a:buNone/>
            </a:pPr>
            <a:r>
              <a:rPr lang="en-GB" altLang="en-US"/>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2" name="TextBox 1">
            <a:extLst>
              <a:ext uri="{FF2B5EF4-FFF2-40B4-BE49-F238E27FC236}">
                <a16:creationId xmlns:a16="http://schemas.microsoft.com/office/drawing/2014/main" id="{BEC082B8-EB34-6AC7-28A5-7D2A66C6A791}"/>
              </a:ext>
            </a:extLst>
          </p:cNvPr>
          <p:cNvSpPr txBox="1"/>
          <p:nvPr/>
        </p:nvSpPr>
        <p:spPr>
          <a:xfrm>
            <a:off x="334433" y="1286389"/>
            <a:ext cx="11125255" cy="2723823"/>
          </a:xfrm>
          <a:prstGeom prst="rect">
            <a:avLst/>
          </a:prstGeom>
          <a:noFill/>
        </p:spPr>
        <p:txBody>
          <a:bodyPr wrap="square" rtlCol="0">
            <a:spAutoFit/>
          </a:bodyPr>
          <a:lstStyle/>
          <a:p>
            <a:pPr>
              <a:lnSpc>
                <a:spcPct val="150000"/>
              </a:lnSpc>
            </a:pPr>
            <a:endParaRPr lang="en-US" b="1" i="1" dirty="0"/>
          </a:p>
          <a:p>
            <a:pPr>
              <a:lnSpc>
                <a:spcPct val="150000"/>
              </a:lnSpc>
            </a:pPr>
            <a:r>
              <a:rPr lang="en-GB" dirty="0"/>
              <a:t>In</a:t>
            </a:r>
            <a:r>
              <a:rPr lang="en-US" dirty="0"/>
              <a:t> conclusion, good communication is crucial in any health and social care setting as it supports staff with patients, colleagues and the organization. Additionally, the fishbone theory helps staff effectively communicate by providing clear visuals of the process. </a:t>
            </a:r>
            <a:r>
              <a:rPr lang="en-GB" dirty="0"/>
              <a:t>Th</a:t>
            </a:r>
            <a:r>
              <a:rPr lang="en-US" dirty="0"/>
              <a:t>is provides better understanding for both the staff and patients.</a:t>
            </a:r>
            <a:endParaRPr lang="en-US" b="1" i="1" dirty="0"/>
          </a:p>
          <a:p>
            <a:endParaRPr lang="en-US" b="1" i="1" dirty="0"/>
          </a:p>
          <a:p>
            <a:endParaRPr lang="en-US" b="1" i="1" dirty="0">
              <a:latin typeface="Arial" panose="020B0604020202020204" pitchFamily="34" charset="0"/>
              <a:cs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0"/>
            <a:ext cx="10972800" cy="1143000"/>
          </a:xfrm>
        </p:spPr>
        <p:txBody>
          <a:bodyPr/>
          <a:lstStyle/>
          <a:p>
            <a:r>
              <a:rPr lang="en-GB" altLang="en-US" sz="2400" b="1">
                <a:solidFill>
                  <a:srgbClr val="000000"/>
                </a:solidFill>
              </a:rPr>
              <a:t>References List</a:t>
            </a:r>
            <a:endParaRPr lang="en-GB" altLang="en-US" sz="240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flipH="1">
            <a:off x="3" y="702128"/>
            <a:ext cx="12191997" cy="4651169"/>
          </a:xfrm>
        </p:spPr>
        <p:txBody>
          <a:bodyPr/>
          <a:lstStyle/>
          <a:p>
            <a:pPr>
              <a:lnSpc>
                <a:spcPct val="150000"/>
              </a:lnSpc>
            </a:pPr>
            <a:r>
              <a:rPr lang="en-GB" sz="1100">
                <a:latin typeface="Arial" panose="020B0604020202020204" pitchFamily="34" charset="0"/>
                <a:cs typeface="Arial" panose="020B0604020202020204" pitchFamily="34" charset="0"/>
              </a:rPr>
              <a:t>ASQ (2024). What Is a Fishbone diagram? Ishikawa Cause &amp; Effect Diagram. [online] ASQ. Available at: </a:t>
            </a:r>
            <a:r>
              <a:rPr lang="en-GB" sz="1100">
                <a:latin typeface="Arial" panose="020B0604020202020204" pitchFamily="34" charset="0"/>
                <a:cs typeface="Arial" panose="020B0604020202020204" pitchFamily="34" charset="0"/>
                <a:hlinkClick r:id="rId2"/>
              </a:rPr>
              <a:t>https://asq.org/quality-resources/fishbone</a:t>
            </a:r>
            <a:r>
              <a:rPr lang="en-GB" sz="1100">
                <a:latin typeface="Arial" panose="020B0604020202020204" pitchFamily="34" charset="0"/>
                <a:cs typeface="Arial" panose="020B0604020202020204" pitchFamily="34" charset="0"/>
              </a:rPr>
              <a:t>.</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BBC (2025). Importance of effective communication in the workplace - Organisational structures - </a:t>
            </a:r>
            <a:r>
              <a:rPr lang="en-GB" sz="1100" err="1">
                <a:latin typeface="Arial" panose="020B0604020202020204" pitchFamily="34" charset="0"/>
                <a:cs typeface="Arial" panose="020B0604020202020204" pitchFamily="34" charset="0"/>
              </a:rPr>
              <a:t>Eduqas</a:t>
            </a:r>
            <a:r>
              <a:rPr lang="en-GB" sz="1100">
                <a:latin typeface="Arial" panose="020B0604020202020204" pitchFamily="34" charset="0"/>
                <a:cs typeface="Arial" panose="020B0604020202020204" pitchFamily="34" charset="0"/>
              </a:rPr>
              <a:t> - GCSE Business Revision - </a:t>
            </a:r>
            <a:r>
              <a:rPr lang="en-GB" sz="1100" err="1">
                <a:latin typeface="Arial" panose="020B0604020202020204" pitchFamily="34" charset="0"/>
                <a:cs typeface="Arial" panose="020B0604020202020204" pitchFamily="34" charset="0"/>
              </a:rPr>
              <a:t>Eduqas</a:t>
            </a:r>
            <a:r>
              <a:rPr lang="en-GB" sz="1100">
                <a:latin typeface="Arial" panose="020B0604020202020204" pitchFamily="34" charset="0"/>
                <a:cs typeface="Arial" panose="020B0604020202020204" pitchFamily="34" charset="0"/>
              </a:rPr>
              <a:t>. [online] BBC Bitesize. Available at: https://</a:t>
            </a:r>
            <a:r>
              <a:rPr lang="en-GB" sz="1100" err="1">
                <a:latin typeface="Arial" panose="020B0604020202020204" pitchFamily="34" charset="0"/>
                <a:cs typeface="Arial" panose="020B0604020202020204" pitchFamily="34" charset="0"/>
              </a:rPr>
              <a:t>www.bbc.co.uk</a:t>
            </a:r>
            <a:r>
              <a:rPr lang="en-GB" sz="1100">
                <a:latin typeface="Arial" panose="020B0604020202020204" pitchFamily="34" charset="0"/>
                <a:cs typeface="Arial" panose="020B0604020202020204" pitchFamily="34" charset="0"/>
              </a:rPr>
              <a:t>/bitesize/guides/zb2vvk7/revision/4 [Accessed 7 July 2026].</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Cambridge Dictionary (2023). </a:t>
            </a:r>
            <a:r>
              <a:rPr lang="en-GB" sz="1100" i="1">
                <a:latin typeface="Arial" panose="020B0604020202020204" pitchFamily="34" charset="0"/>
                <a:cs typeface="Arial" panose="020B0604020202020204" pitchFamily="34" charset="0"/>
              </a:rPr>
              <a:t>communication</a:t>
            </a:r>
            <a:r>
              <a:rPr lang="en-GB" sz="1100">
                <a:latin typeface="Arial" panose="020B0604020202020204" pitchFamily="34" charset="0"/>
                <a:cs typeface="Arial" panose="020B0604020202020204" pitchFamily="34" charset="0"/>
              </a:rPr>
              <a:t>. [online] @CambridgeWords. Available at: </a:t>
            </a:r>
            <a:r>
              <a:rPr lang="en-GB" sz="1100">
                <a:latin typeface="Arial" panose="020B0604020202020204" pitchFamily="34" charset="0"/>
                <a:cs typeface="Arial" panose="020B0604020202020204" pitchFamily="34" charset="0"/>
                <a:hlinkClick r:id="rId3"/>
              </a:rPr>
              <a:t>https://dictionary.cambridge.org/dictionary/english/communication#google_vignette</a:t>
            </a:r>
            <a:r>
              <a:rPr lang="en-GB" sz="1100">
                <a:latin typeface="Arial" panose="020B0604020202020204" pitchFamily="34" charset="0"/>
                <a:cs typeface="Arial" panose="020B0604020202020204" pitchFamily="34" charset="0"/>
              </a:rPr>
              <a:t>.</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Ccfam.com. (2025). Page Restricted. [online] Available at: https://</a:t>
            </a:r>
            <a:r>
              <a:rPr lang="en-GB" sz="1100" err="1">
                <a:latin typeface="Arial" panose="020B0604020202020204" pitchFamily="34" charset="0"/>
                <a:cs typeface="Arial" panose="020B0604020202020204" pitchFamily="34" charset="0"/>
              </a:rPr>
              <a:t>ccfam.com</a:t>
            </a:r>
            <a:r>
              <a:rPr lang="en-GB" sz="1100">
                <a:latin typeface="Arial" panose="020B0604020202020204" pitchFamily="34" charset="0"/>
                <a:cs typeface="Arial" panose="020B0604020202020204" pitchFamily="34" charset="0"/>
              </a:rPr>
              <a:t>/how-family-play-therapy-improves-communication/ [Accessed 8 July 2026].</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Medicalprotection.org. (2024). Guide to communication in medical practice and healthcare. [online] Available at: https://</a:t>
            </a:r>
            <a:r>
              <a:rPr lang="en-GB" sz="1100" err="1">
                <a:latin typeface="Arial" panose="020B0604020202020204" pitchFamily="34" charset="0"/>
                <a:cs typeface="Arial" panose="020B0604020202020204" pitchFamily="34" charset="0"/>
              </a:rPr>
              <a:t>www.medicalprotection.org</a:t>
            </a:r>
            <a:r>
              <a:rPr lang="en-GB" sz="1100">
                <a:latin typeface="Arial" panose="020B0604020202020204" pitchFamily="34" charset="0"/>
                <a:cs typeface="Arial" panose="020B0604020202020204" pitchFamily="34" charset="0"/>
              </a:rPr>
              <a:t>/</a:t>
            </a:r>
            <a:r>
              <a:rPr lang="en-GB" sz="1100" err="1">
                <a:latin typeface="Arial" panose="020B0604020202020204" pitchFamily="34" charset="0"/>
                <a:cs typeface="Arial" panose="020B0604020202020204" pitchFamily="34" charset="0"/>
              </a:rPr>
              <a:t>uk</a:t>
            </a:r>
            <a:r>
              <a:rPr lang="en-GB" sz="1100">
                <a:latin typeface="Arial" panose="020B0604020202020204" pitchFamily="34" charset="0"/>
                <a:cs typeface="Arial" panose="020B0604020202020204" pitchFamily="34" charset="0"/>
              </a:rPr>
              <a:t>/guidance/communication [Accessed 7 July 2026].</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NHS England (2022). How good communication skills benefit patients, service users and people affected by cancer, and those important to them.[online] NHS England. Available at: </a:t>
            </a:r>
            <a:r>
              <a:rPr lang="en-GB" sz="1100">
                <a:latin typeface="Arial" panose="020B0604020202020204" pitchFamily="34" charset="0"/>
                <a:cs typeface="Arial" panose="020B0604020202020204" pitchFamily="34" charset="0"/>
                <a:hlinkClick r:id="rId4"/>
              </a:rPr>
              <a:t>https://www.hee.nhs.uk/our-work/cancer-diagnostics/cancer-communications-resource-hub/patient/how-good-communication-skills-benefit-patients-service-users-people-affected</a:t>
            </a:r>
            <a:r>
              <a:rPr lang="en-GB" sz="1100">
                <a:latin typeface="Arial" panose="020B0604020202020204" pitchFamily="34" charset="0"/>
                <a:cs typeface="Arial" panose="020B0604020202020204" pitchFamily="34" charset="0"/>
              </a:rPr>
              <a:t>.</a:t>
            </a:r>
          </a:p>
          <a:p>
            <a:pPr>
              <a:lnSpc>
                <a:spcPct val="150000"/>
              </a:lnSpc>
            </a:pPr>
            <a:endParaRPr lang="en-GB" sz="1100">
              <a:latin typeface="Arial" panose="020B0604020202020204" pitchFamily="34" charset="0"/>
              <a:cs typeface="Arial" panose="020B0604020202020204" pitchFamily="34" charset="0"/>
            </a:endParaRPr>
          </a:p>
          <a:p>
            <a:pPr>
              <a:lnSpc>
                <a:spcPct val="150000"/>
              </a:lnSpc>
            </a:pPr>
            <a:r>
              <a:rPr lang="en-GB" sz="1100">
                <a:latin typeface="Arial" panose="020B0604020202020204" pitchFamily="34" charset="0"/>
                <a:cs typeface="Arial" panose="020B0604020202020204" pitchFamily="34" charset="0"/>
              </a:rPr>
              <a:t>Sharkiya, S.H. (2023). Quality communication can improve patient-centred health outcomes among older patients: A rapid review. BMC Health Services Research, [online] 23(1), pp.1–14. doi:https://doi.org/10.1186/s12913-023-09869-8.</a:t>
            </a:r>
          </a:p>
          <a:p>
            <a:pPr>
              <a:lnSpc>
                <a:spcPct val="150000"/>
              </a:lnSpc>
            </a:pPr>
            <a:endParaRPr lang="en-GB" sz="800">
              <a:latin typeface="Arial" panose="020B0604020202020204" pitchFamily="34" charset="0"/>
              <a:cs typeface="Arial" panose="020B0604020202020204" pitchFamily="34" charset="0"/>
            </a:endParaRPr>
          </a:p>
          <a:p>
            <a:pPr>
              <a:lnSpc>
                <a:spcPct val="150000"/>
              </a:lnSpc>
            </a:pPr>
            <a:r>
              <a:rPr lang="en-GB" sz="100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19/07/2026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1479</Words>
  <Application>Microsoft Macintosh PowerPoint</Application>
  <PresentationFormat>Widescreen</PresentationFormat>
  <Paragraphs>157</Paragraphs>
  <Slides>11</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Arial</vt:lpstr>
      <vt:lpstr>Myriad Pro</vt:lpstr>
      <vt:lpstr>20140311PresentationUWTSDTemplate</vt:lpstr>
      <vt:lpstr>PowerPoint Presentation</vt:lpstr>
      <vt:lpstr>Acknowledge use of AI</vt:lpstr>
      <vt:lpstr>Introduction</vt:lpstr>
      <vt:lpstr>What is your chosen skill? </vt:lpstr>
      <vt:lpstr>Importance of communication in a professional practice</vt:lpstr>
      <vt:lpstr>Explain how communication benefits:  </vt:lpstr>
      <vt:lpstr>Model or framework linked to your chosen skill</vt:lpstr>
      <vt:lpstr>Applying this skill in practice </vt:lpstr>
      <vt:lpstr>How does communication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Farah Wiita</dc:creator>
  <cp:lastModifiedBy>Hanna Kamaran (2438805)</cp:lastModifiedBy>
  <cp:revision>1</cp:revision>
  <dcterms:created xsi:type="dcterms:W3CDTF">2025-02-21T18:28:54Z</dcterms:created>
  <dcterms:modified xsi:type="dcterms:W3CDTF">2026-07-19T19:43:17Z</dcterms:modified>
</cp:coreProperties>
</file>