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7" r:id="rId2"/>
    <p:sldId id="259" r:id="rId3"/>
    <p:sldId id="262" r:id="rId4"/>
    <p:sldId id="258"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249" autoAdjust="0"/>
  </p:normalViewPr>
  <p:slideViewPr>
    <p:cSldViewPr snapToGrid="0">
      <p:cViewPr varScale="1">
        <p:scale>
          <a:sx n="68" d="100"/>
          <a:sy n="68" d="100"/>
        </p:scale>
        <p:origin x="61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3321344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1162281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3101289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724869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2869295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3644608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577099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713829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1292846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2533533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4FD24-F0C3-446B-8CBD-3F15AC2EBAFD}"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04029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35273929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4FD24-F0C3-446B-8CBD-3F15AC2EBAFD}"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779008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1657467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3367922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109B4-1C90-46A7-8D74-F2ACB29B5456}" type="datetimeFigureOut">
              <a:rPr lang="en-GB" smtClean="0"/>
              <a:t>07/11/2018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4FD24-F0C3-446B-8CBD-3F15AC2EBAFD}" type="slidenum">
              <a:rPr lang="en-GB" smtClean="0"/>
              <a:t>‹#›</a:t>
            </a:fld>
            <a:endParaRPr lang="en-GB" dirty="0"/>
          </a:p>
        </p:txBody>
      </p:sp>
    </p:spTree>
    <p:extLst>
      <p:ext uri="{BB962C8B-B14F-4D97-AF65-F5344CB8AC3E}">
        <p14:creationId xmlns:p14="http://schemas.microsoft.com/office/powerpoint/2010/main" val="1294387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9F109B4-1C90-46A7-8D74-F2ACB29B5456}" type="datetimeFigureOut">
              <a:rPr lang="en-GB" smtClean="0"/>
              <a:t>07/11/2018</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AD4FD24-F0C3-446B-8CBD-3F15AC2EBAFD}" type="slidenum">
              <a:rPr lang="en-GB" smtClean="0"/>
              <a:t>‹#›</a:t>
            </a:fld>
            <a:endParaRPr lang="en-GB" dirty="0"/>
          </a:p>
        </p:txBody>
      </p:sp>
    </p:spTree>
    <p:extLst>
      <p:ext uri="{BB962C8B-B14F-4D97-AF65-F5344CB8AC3E}">
        <p14:creationId xmlns:p14="http://schemas.microsoft.com/office/powerpoint/2010/main" val="50527990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iphoneate.com/encuentran-referencias-de-un-ipad-mini-en-la-aplicacion-instapaper" TargetMode="External"/><Relationship Id="rId3" Type="http://schemas.openxmlformats.org/officeDocument/2006/relationships/image" Target="../media/image5.jpeg"/><Relationship Id="rId7" Type="http://schemas.openxmlformats.org/officeDocument/2006/relationships/image" Target="../media/image9.jp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11" Type="http://schemas.openxmlformats.org/officeDocument/2006/relationships/hyperlink" Target="https://pixabay.com/en/lego-children-toys-colorful-play-674880/" TargetMode="External"/><Relationship Id="rId5" Type="http://schemas.openxmlformats.org/officeDocument/2006/relationships/image" Target="../media/image7.jpeg"/><Relationship Id="rId10" Type="http://schemas.openxmlformats.org/officeDocument/2006/relationships/image" Target="../media/image10.jpg"/><Relationship Id="rId4" Type="http://schemas.openxmlformats.org/officeDocument/2006/relationships/image" Target="../media/image6.jpeg"/><Relationship Id="rId9"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2" Type="http://schemas.openxmlformats.org/officeDocument/2006/relationships/hyperlink" Target="https://www.walesonline.co.uk/871367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489083-EBDF-4A9C-9E6B-5514A9A5EA17}"/>
              </a:ext>
            </a:extLst>
          </p:cNvPr>
          <p:cNvSpPr txBox="1"/>
          <p:nvPr/>
        </p:nvSpPr>
        <p:spPr>
          <a:xfrm>
            <a:off x="1854490" y="566678"/>
            <a:ext cx="7116418" cy="2862322"/>
          </a:xfrm>
          <a:prstGeom prst="rect">
            <a:avLst/>
          </a:prstGeom>
          <a:noFill/>
          <a:ln w="76200">
            <a:solidFill>
              <a:schemeClr val="bg2">
                <a:lumMod val="10000"/>
              </a:schemeClr>
            </a:solidFill>
          </a:ln>
        </p:spPr>
        <p:txBody>
          <a:bodyPr wrap="square" rtlCol="0">
            <a:spAutoFit/>
          </a:bodyPr>
          <a:lstStyle/>
          <a:p>
            <a:pPr algn="ctr"/>
            <a:r>
              <a:rPr lang="en-GB" sz="6000" dirty="0">
                <a:latin typeface="Century Schoolbook" panose="02040604050505020304" pitchFamily="18" charset="0"/>
              </a:rPr>
              <a:t>Principles of Learning and Teaching</a:t>
            </a:r>
          </a:p>
        </p:txBody>
      </p:sp>
      <p:sp>
        <p:nvSpPr>
          <p:cNvPr id="3" name="Rectangle 2">
            <a:extLst>
              <a:ext uri="{FF2B5EF4-FFF2-40B4-BE49-F238E27FC236}">
                <a16:creationId xmlns:a16="http://schemas.microsoft.com/office/drawing/2014/main" id="{541394BC-C222-4E56-BF10-DBD90F48E289}"/>
              </a:ext>
            </a:extLst>
          </p:cNvPr>
          <p:cNvSpPr/>
          <p:nvPr/>
        </p:nvSpPr>
        <p:spPr>
          <a:xfrm>
            <a:off x="3869634" y="4367817"/>
            <a:ext cx="8004315" cy="2400657"/>
          </a:xfrm>
          <a:prstGeom prst="rect">
            <a:avLst/>
          </a:prstGeom>
          <a:ln w="28575">
            <a:solidFill>
              <a:schemeClr val="tx1"/>
            </a:solidFill>
          </a:ln>
        </p:spPr>
        <p:txBody>
          <a:bodyPr wrap="square">
            <a:spAutoFit/>
          </a:bodyPr>
          <a:lstStyle/>
          <a:p>
            <a:pPr algn="ctr"/>
            <a:r>
              <a:rPr lang="en-GB" sz="3000" dirty="0">
                <a:latin typeface="Century Schoolbook" panose="02040604050505020304" pitchFamily="18" charset="0"/>
              </a:rPr>
              <a:t>This scrap book will be looking at two classroom strategies used in School A </a:t>
            </a:r>
          </a:p>
          <a:p>
            <a:pPr algn="ctr"/>
            <a:endParaRPr lang="en-GB" sz="3000" dirty="0">
              <a:latin typeface="Century Schoolbook" panose="02040604050505020304" pitchFamily="18" charset="0"/>
            </a:endParaRPr>
          </a:p>
          <a:p>
            <a:pPr algn="ctr"/>
            <a:r>
              <a:rPr lang="en-GB" sz="3000" dirty="0">
                <a:latin typeface="Century Schoolbook" panose="02040604050505020304" pitchFamily="18" charset="0"/>
              </a:rPr>
              <a:t>These are the Skinner and Donaldson strategies.</a:t>
            </a:r>
          </a:p>
        </p:txBody>
      </p:sp>
      <p:sp>
        <p:nvSpPr>
          <p:cNvPr id="4" name="Rectangle 3">
            <a:extLst>
              <a:ext uri="{FF2B5EF4-FFF2-40B4-BE49-F238E27FC236}">
                <a16:creationId xmlns:a16="http://schemas.microsoft.com/office/drawing/2014/main" id="{56837011-4A01-4906-889C-EFCE01285ECD}"/>
              </a:ext>
            </a:extLst>
          </p:cNvPr>
          <p:cNvSpPr/>
          <p:nvPr/>
        </p:nvSpPr>
        <p:spPr>
          <a:xfrm>
            <a:off x="9223716" y="127391"/>
            <a:ext cx="3198055" cy="878574"/>
          </a:xfrm>
          <a:prstGeom prst="rect">
            <a:avLst/>
          </a:prstGeom>
        </p:spPr>
        <p:txBody>
          <a:bodyPr wrap="square">
            <a:spAutoFit/>
          </a:bodyPr>
          <a:lstStyle/>
          <a:p>
            <a:pPr>
              <a:lnSpc>
                <a:spcPct val="150000"/>
              </a:lnSpc>
              <a:spcAft>
                <a:spcPts val="0"/>
              </a:spcAft>
            </a:pPr>
            <a:r>
              <a:rPr lang="en-GB" dirty="0">
                <a:latin typeface="Arial" panose="020B0604020202020204" pitchFamily="34" charset="0"/>
                <a:ea typeface="Calibri" panose="020F0502020204030204" pitchFamily="34" charset="0"/>
                <a:cs typeface="Times New Roman" panose="02020603050405020304" pitchFamily="18" charset="0"/>
              </a:rPr>
              <a:t>Caroline Maria Davies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0"/>
              </a:spcAft>
            </a:pPr>
            <a:r>
              <a:rPr lang="en-GB" dirty="0">
                <a:latin typeface="Arial" panose="020B0604020202020204" pitchFamily="34" charset="0"/>
                <a:ea typeface="Calibri" panose="020F0502020204030204" pitchFamily="34" charset="0"/>
                <a:cs typeface="Times New Roman" panose="02020603050405020304" pitchFamily="18" charset="0"/>
              </a:rPr>
              <a:t>Student Number: 1708074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03465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9CEA29-5B54-48E4-86F5-E6A48DA9502E}"/>
              </a:ext>
            </a:extLst>
          </p:cNvPr>
          <p:cNvSpPr txBox="1"/>
          <p:nvPr/>
        </p:nvSpPr>
        <p:spPr>
          <a:xfrm>
            <a:off x="2180766" y="757075"/>
            <a:ext cx="5835121" cy="2671925"/>
          </a:xfrm>
          <a:prstGeom prst="rect">
            <a:avLst/>
          </a:prstGeom>
        </p:spPr>
        <p:txBody>
          <a:bodyPr vert="horz" lIns="91440" tIns="45720" rIns="91440" bIns="45720" rtlCol="0">
            <a:normAutofit fontScale="40000" lnSpcReduction="20000"/>
          </a:bodyPr>
          <a:lstStyle/>
          <a:p>
            <a:pPr>
              <a:spcBef>
                <a:spcPts val="1000"/>
              </a:spcBef>
              <a:buClr>
                <a:schemeClr val="accent1"/>
              </a:buClr>
              <a:buFont typeface="Wingdings 3" charset="2"/>
              <a:buChar char=""/>
            </a:pPr>
            <a:r>
              <a:rPr lang="en-US" sz="4000" dirty="0">
                <a:solidFill>
                  <a:schemeClr val="tx1">
                    <a:lumMod val="75000"/>
                    <a:lumOff val="25000"/>
                  </a:schemeClr>
                </a:solidFill>
                <a:latin typeface="Century Schoolbook" panose="02040604050505020304" pitchFamily="18" charset="0"/>
              </a:rPr>
              <a:t>What Is the Skinner Approach?</a:t>
            </a:r>
          </a:p>
          <a:p>
            <a:pPr>
              <a:spcBef>
                <a:spcPts val="1000"/>
              </a:spcBef>
              <a:buClr>
                <a:schemeClr val="accent1"/>
              </a:buClr>
              <a:buFont typeface="Wingdings 3" charset="2"/>
              <a:buChar char=""/>
            </a:pPr>
            <a:endParaRPr lang="en-US" sz="4000" dirty="0">
              <a:solidFill>
                <a:schemeClr val="tx1">
                  <a:lumMod val="75000"/>
                  <a:lumOff val="25000"/>
                </a:schemeClr>
              </a:solidFill>
              <a:latin typeface="Century Schoolbook" panose="02040604050505020304" pitchFamily="18" charset="0"/>
            </a:endParaRPr>
          </a:p>
          <a:p>
            <a:pPr>
              <a:spcBef>
                <a:spcPts val="1000"/>
              </a:spcBef>
              <a:buClr>
                <a:schemeClr val="accent1"/>
              </a:buClr>
              <a:buFont typeface="Wingdings 3" charset="2"/>
              <a:buChar char=""/>
            </a:pPr>
            <a:r>
              <a:rPr lang="en-US" sz="4000" dirty="0">
                <a:solidFill>
                  <a:schemeClr val="tx1">
                    <a:lumMod val="75000"/>
                    <a:lumOff val="25000"/>
                  </a:schemeClr>
                </a:solidFill>
                <a:latin typeface="Century Schoolbook" panose="02040604050505020304" pitchFamily="18" charset="0"/>
              </a:rPr>
              <a:t>Skinner was a behaviorist theorist, he believed that behavior could be learned and shaped, so he conducted experiments on rodents.  From his findings he decided that the principles of animal behavior could be applied to people</a:t>
            </a:r>
            <a:r>
              <a:rPr lang="en-GB" sz="4000" dirty="0">
                <a:solidFill>
                  <a:schemeClr val="tx1">
                    <a:lumMod val="75000"/>
                    <a:lumOff val="25000"/>
                  </a:schemeClr>
                </a:solidFill>
                <a:latin typeface="Century Schoolbook" panose="02040604050505020304" pitchFamily="18" charset="0"/>
              </a:rPr>
              <a:t>. (Skinner, cited in Demorest, 2005, p.80). </a:t>
            </a:r>
            <a:r>
              <a:rPr lang="en-US" sz="4000" dirty="0">
                <a:solidFill>
                  <a:schemeClr val="tx1">
                    <a:lumMod val="75000"/>
                    <a:lumOff val="25000"/>
                  </a:schemeClr>
                </a:solidFill>
                <a:latin typeface="Century Schoolbook" panose="02040604050505020304" pitchFamily="18" charset="0"/>
              </a:rPr>
              <a:t>  He then developed the theory of Operant conditioning, Operant conditioning suggests that behavior is determined by consequences.  Shaping behavior with rewards.</a:t>
            </a:r>
          </a:p>
          <a:p>
            <a:pPr>
              <a:spcBef>
                <a:spcPts val="1000"/>
              </a:spcBef>
              <a:buClr>
                <a:schemeClr val="accent1"/>
              </a:buClr>
              <a:buFont typeface="Wingdings 3" charset="2"/>
              <a:buChar char=""/>
            </a:pPr>
            <a:endParaRPr lang="en-US" sz="4000" dirty="0">
              <a:solidFill>
                <a:schemeClr val="tx1">
                  <a:lumMod val="75000"/>
                  <a:lumOff val="25000"/>
                </a:schemeClr>
              </a:solidFill>
              <a:latin typeface="Century Schoolbook" panose="02040604050505020304" pitchFamily="18" charset="0"/>
            </a:endParaRPr>
          </a:p>
          <a:p>
            <a:pPr>
              <a:spcBef>
                <a:spcPts val="1000"/>
              </a:spcBef>
              <a:buClr>
                <a:schemeClr val="accent1"/>
              </a:buClr>
              <a:buFont typeface="Wingdings 3" charset="2"/>
              <a:buChar char=""/>
            </a:pPr>
            <a:endParaRPr lang="en-US" dirty="0">
              <a:solidFill>
                <a:schemeClr val="tx1">
                  <a:lumMod val="75000"/>
                  <a:lumOff val="25000"/>
                </a:schemeClr>
              </a:solidFill>
            </a:endParaRPr>
          </a:p>
        </p:txBody>
      </p:sp>
      <p:pic>
        <p:nvPicPr>
          <p:cNvPr id="1026" name="Picture 2" descr="https://media4.picsearch.com/is?twHYohaKbuXDVlsWPn75hCoKUcxnfHNLsDSLCKaEqz8&amp;height=154">
            <a:extLst>
              <a:ext uri="{FF2B5EF4-FFF2-40B4-BE49-F238E27FC236}">
                <a16:creationId xmlns:a16="http://schemas.microsoft.com/office/drawing/2014/main" id="{572D9F65-790F-40AA-A2D6-E6C0D54EF9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097" r="13022" b="2"/>
          <a:stretch/>
        </p:blipFill>
        <p:spPr bwMode="auto">
          <a:xfrm>
            <a:off x="8644335" y="574858"/>
            <a:ext cx="2873159" cy="373781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1D7CB74-0209-477B-B912-0830CC2A8D79}"/>
              </a:ext>
            </a:extLst>
          </p:cNvPr>
          <p:cNvSpPr/>
          <p:nvPr/>
        </p:nvSpPr>
        <p:spPr>
          <a:xfrm>
            <a:off x="8644335" y="4426082"/>
            <a:ext cx="3664193" cy="246221"/>
          </a:xfrm>
          <a:prstGeom prst="rect">
            <a:avLst/>
          </a:prstGeom>
        </p:spPr>
        <p:txBody>
          <a:bodyPr wrap="square">
            <a:spAutoFit/>
          </a:bodyPr>
          <a:lstStyle/>
          <a:p>
            <a:r>
              <a:rPr lang="en-GB" sz="1000" dirty="0"/>
              <a:t>http://books.atheism.ru/atheists/skinner.html</a:t>
            </a:r>
          </a:p>
        </p:txBody>
      </p:sp>
      <p:sp>
        <p:nvSpPr>
          <p:cNvPr id="2" name="TextBox 1">
            <a:extLst>
              <a:ext uri="{FF2B5EF4-FFF2-40B4-BE49-F238E27FC236}">
                <a16:creationId xmlns:a16="http://schemas.microsoft.com/office/drawing/2014/main" id="{29F9A3CA-CEAF-4650-97BC-2AE880993741}"/>
              </a:ext>
            </a:extLst>
          </p:cNvPr>
          <p:cNvSpPr txBox="1"/>
          <p:nvPr/>
        </p:nvSpPr>
        <p:spPr>
          <a:xfrm>
            <a:off x="5458265" y="5601736"/>
            <a:ext cx="6059229" cy="1077218"/>
          </a:xfrm>
          <a:prstGeom prst="rect">
            <a:avLst/>
          </a:prstGeom>
          <a:noFill/>
          <a:ln w="28575">
            <a:solidFill>
              <a:schemeClr val="tx2">
                <a:lumMod val="50000"/>
              </a:schemeClr>
            </a:solidFill>
          </a:ln>
        </p:spPr>
        <p:txBody>
          <a:bodyPr wrap="square" rtlCol="0">
            <a:spAutoFit/>
          </a:bodyPr>
          <a:lstStyle/>
          <a:p>
            <a:pPr algn="ctr"/>
            <a:r>
              <a:rPr lang="en-GB" sz="1600" dirty="0">
                <a:latin typeface="Century Schoolbook" panose="02040604050505020304" pitchFamily="18" charset="0"/>
              </a:rPr>
              <a:t>School A, puts skinner’s theory into practice and suggests that the school must provide clear guidelines for behaviour and ensure a consistent approach. (School A home school agreement, (2014)</a:t>
            </a:r>
          </a:p>
        </p:txBody>
      </p:sp>
      <p:pic>
        <p:nvPicPr>
          <p:cNvPr id="3" name="Picture 2" descr="https://media4.picsearch.com/is?IvYmhYwsTsMJoE2K5HUM70UHYaZyzVYG3eT3Cehzjf8&amp;height=341">
            <a:extLst>
              <a:ext uri="{FF2B5EF4-FFF2-40B4-BE49-F238E27FC236}">
                <a16:creationId xmlns:a16="http://schemas.microsoft.com/office/drawing/2014/main" id="{47B566B5-BE9B-4CEF-B8B5-C333979E48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4709" y="4649495"/>
            <a:ext cx="1584227" cy="174265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B4F04EE-6178-476B-9DF4-691295DF6C10}"/>
              </a:ext>
            </a:extLst>
          </p:cNvPr>
          <p:cNvSpPr/>
          <p:nvPr/>
        </p:nvSpPr>
        <p:spPr>
          <a:xfrm>
            <a:off x="1786162" y="6392145"/>
            <a:ext cx="1761319" cy="184666"/>
          </a:xfrm>
          <a:prstGeom prst="rect">
            <a:avLst/>
          </a:prstGeom>
        </p:spPr>
        <p:txBody>
          <a:bodyPr wrap="square">
            <a:spAutoFit/>
          </a:bodyPr>
          <a:lstStyle/>
          <a:p>
            <a:r>
              <a:rPr lang="en-GB" sz="600" dirty="0"/>
              <a:t>http://www.robertlanzabiocentrism.com/</a:t>
            </a:r>
          </a:p>
        </p:txBody>
      </p:sp>
      <p:pic>
        <p:nvPicPr>
          <p:cNvPr id="15" name="Picture 14">
            <a:extLst>
              <a:ext uri="{FF2B5EF4-FFF2-40B4-BE49-F238E27FC236}">
                <a16:creationId xmlns:a16="http://schemas.microsoft.com/office/drawing/2014/main" id="{14BEE456-37FA-449D-8AAE-8F88C70F477A}"/>
              </a:ext>
            </a:extLst>
          </p:cNvPr>
          <p:cNvPicPr>
            <a:picLocks noChangeAspect="1"/>
          </p:cNvPicPr>
          <p:nvPr/>
        </p:nvPicPr>
        <p:blipFill rotWithShape="1">
          <a:blip r:embed="rId4"/>
          <a:srcRect l="66545" t="29918" r="4067" b="30667"/>
          <a:stretch/>
        </p:blipFill>
        <p:spPr>
          <a:xfrm>
            <a:off x="5098326" y="3353812"/>
            <a:ext cx="1429849" cy="1917720"/>
          </a:xfrm>
          <a:prstGeom prst="rect">
            <a:avLst/>
          </a:prstGeom>
        </p:spPr>
      </p:pic>
    </p:spTree>
    <p:extLst>
      <p:ext uri="{BB962C8B-B14F-4D97-AF65-F5344CB8AC3E}">
        <p14:creationId xmlns:p14="http://schemas.microsoft.com/office/powerpoint/2010/main" val="361350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xplosion: 8 Points 2">
            <a:extLst>
              <a:ext uri="{FF2B5EF4-FFF2-40B4-BE49-F238E27FC236}">
                <a16:creationId xmlns:a16="http://schemas.microsoft.com/office/drawing/2014/main" id="{F90ECCE7-AD3D-4661-BEE6-D159522545F2}"/>
              </a:ext>
            </a:extLst>
          </p:cNvPr>
          <p:cNvSpPr/>
          <p:nvPr/>
        </p:nvSpPr>
        <p:spPr>
          <a:xfrm rot="20701435">
            <a:off x="4777959" y="3812090"/>
            <a:ext cx="5628078" cy="3073416"/>
          </a:xfrm>
          <a:prstGeom prst="irregularSeal1">
            <a:avLst/>
          </a:prstGeom>
          <a:no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98042580-03ED-4FB8-9EC9-AEE532F6D062}"/>
              </a:ext>
            </a:extLst>
          </p:cNvPr>
          <p:cNvSpPr/>
          <p:nvPr/>
        </p:nvSpPr>
        <p:spPr>
          <a:xfrm>
            <a:off x="784874" y="2482778"/>
            <a:ext cx="2193154" cy="1169551"/>
          </a:xfrm>
          <a:prstGeom prst="rect">
            <a:avLst/>
          </a:prstGeom>
          <a:ln w="28575">
            <a:solidFill>
              <a:schemeClr val="bg2">
                <a:lumMod val="10000"/>
              </a:schemeClr>
            </a:solidFill>
          </a:ln>
        </p:spPr>
        <p:txBody>
          <a:bodyPr wrap="square">
            <a:spAutoFit/>
          </a:bodyPr>
          <a:lstStyle/>
          <a:p>
            <a:r>
              <a:rPr lang="en-GB" sz="1000" dirty="0">
                <a:latin typeface="Century Schoolbook" panose="02040604050505020304" pitchFamily="18" charset="0"/>
              </a:rPr>
              <a:t>The House System is seen as a ‘rewards system’ which celebrates and supports achievements in a wide variety of National Curriculum and Hidden Curriculum areas rather than as a ‘sanctions system’</a:t>
            </a:r>
          </a:p>
        </p:txBody>
      </p:sp>
      <p:sp>
        <p:nvSpPr>
          <p:cNvPr id="11" name="TextBox 10">
            <a:extLst>
              <a:ext uri="{FF2B5EF4-FFF2-40B4-BE49-F238E27FC236}">
                <a16:creationId xmlns:a16="http://schemas.microsoft.com/office/drawing/2014/main" id="{D3B4F92C-1044-4D7B-8067-3D9FDE5E0430}"/>
              </a:ext>
            </a:extLst>
          </p:cNvPr>
          <p:cNvSpPr txBox="1"/>
          <p:nvPr/>
        </p:nvSpPr>
        <p:spPr>
          <a:xfrm>
            <a:off x="6735970" y="1576813"/>
            <a:ext cx="2133056" cy="1938992"/>
          </a:xfrm>
          <a:prstGeom prst="rect">
            <a:avLst/>
          </a:prstGeom>
          <a:noFill/>
          <a:ln w="28575">
            <a:solidFill>
              <a:schemeClr val="tx2">
                <a:lumMod val="50000"/>
              </a:schemeClr>
            </a:solidFill>
          </a:ln>
        </p:spPr>
        <p:txBody>
          <a:bodyPr wrap="square" rtlCol="0">
            <a:spAutoFit/>
          </a:bodyPr>
          <a:lstStyle/>
          <a:p>
            <a:r>
              <a:rPr lang="en-GB" sz="1000" dirty="0"/>
              <a:t>Attendance is taken extremely seriously in School A so there is an attendance award board displayed in one of the corridors.  The receptionist totals up the attendance, during the whole school assembly the class with the highest score will receive School A’s trophy to be displayed in the classroom for a week.</a:t>
            </a:r>
          </a:p>
        </p:txBody>
      </p:sp>
      <p:sp>
        <p:nvSpPr>
          <p:cNvPr id="7" name="TextBox 6">
            <a:extLst>
              <a:ext uri="{FF2B5EF4-FFF2-40B4-BE49-F238E27FC236}">
                <a16:creationId xmlns:a16="http://schemas.microsoft.com/office/drawing/2014/main" id="{C2A8389A-D3CF-462F-A099-C0386BDAAD75}"/>
              </a:ext>
            </a:extLst>
          </p:cNvPr>
          <p:cNvSpPr txBox="1"/>
          <p:nvPr/>
        </p:nvSpPr>
        <p:spPr>
          <a:xfrm>
            <a:off x="3803489" y="410607"/>
            <a:ext cx="4206006" cy="984885"/>
          </a:xfrm>
          <a:prstGeom prst="rect">
            <a:avLst/>
          </a:prstGeom>
          <a:noFill/>
          <a:ln w="28575">
            <a:solidFill>
              <a:schemeClr val="tx2">
                <a:lumMod val="50000"/>
              </a:schemeClr>
            </a:solidFill>
          </a:ln>
        </p:spPr>
        <p:txBody>
          <a:bodyPr wrap="square" rtlCol="0">
            <a:spAutoFit/>
          </a:bodyPr>
          <a:lstStyle/>
          <a:p>
            <a:r>
              <a:rPr lang="en-GB" sz="1000" dirty="0"/>
              <a:t>To award the pupils that provide a high standard of work they a awarded with a wrist band and a certificate. All the pupils that have work displayed on the board shown here, will be awarded their certificates in the whole school assembly.  They are then able to take their certificates home to keep</a:t>
            </a:r>
            <a:r>
              <a:rPr lang="en-GB" dirty="0"/>
              <a:t>.</a:t>
            </a:r>
          </a:p>
        </p:txBody>
      </p:sp>
      <p:pic>
        <p:nvPicPr>
          <p:cNvPr id="9" name="Picture 8">
            <a:extLst>
              <a:ext uri="{FF2B5EF4-FFF2-40B4-BE49-F238E27FC236}">
                <a16:creationId xmlns:a16="http://schemas.microsoft.com/office/drawing/2014/main" id="{27D7B413-FF5E-463F-B85F-F14072B97D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3008" y="1568728"/>
            <a:ext cx="2522331" cy="1891748"/>
          </a:xfrm>
          <a:prstGeom prst="rect">
            <a:avLst/>
          </a:prstGeom>
        </p:spPr>
      </p:pic>
      <p:pic>
        <p:nvPicPr>
          <p:cNvPr id="13" name="Picture 12">
            <a:extLst>
              <a:ext uri="{FF2B5EF4-FFF2-40B4-BE49-F238E27FC236}">
                <a16:creationId xmlns:a16="http://schemas.microsoft.com/office/drawing/2014/main" id="{8788B7CA-4727-4390-B593-CE1FBEEDAC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0641371" y="3457736"/>
            <a:ext cx="1398394" cy="1048796"/>
          </a:xfrm>
          <a:prstGeom prst="rect">
            <a:avLst/>
          </a:prstGeom>
        </p:spPr>
      </p:pic>
      <p:pic>
        <p:nvPicPr>
          <p:cNvPr id="5" name="Picture 4">
            <a:extLst>
              <a:ext uri="{FF2B5EF4-FFF2-40B4-BE49-F238E27FC236}">
                <a16:creationId xmlns:a16="http://schemas.microsoft.com/office/drawing/2014/main" id="{FC4AAF1C-BDE1-4C7B-B11F-A196E05AC5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63172" y="407922"/>
            <a:ext cx="2015568" cy="1511677"/>
          </a:xfrm>
          <a:prstGeom prst="rect">
            <a:avLst/>
          </a:prstGeom>
        </p:spPr>
      </p:pic>
      <p:sp>
        <p:nvSpPr>
          <p:cNvPr id="20" name="TextBox 19">
            <a:extLst>
              <a:ext uri="{FF2B5EF4-FFF2-40B4-BE49-F238E27FC236}">
                <a16:creationId xmlns:a16="http://schemas.microsoft.com/office/drawing/2014/main" id="{48059E5C-DACD-4EEE-8AA5-C02E7987155F}"/>
              </a:ext>
            </a:extLst>
          </p:cNvPr>
          <p:cNvSpPr txBox="1"/>
          <p:nvPr/>
        </p:nvSpPr>
        <p:spPr>
          <a:xfrm>
            <a:off x="9956329" y="3524363"/>
            <a:ext cx="1183896" cy="553998"/>
          </a:xfrm>
          <a:prstGeom prst="rect">
            <a:avLst/>
          </a:prstGeom>
          <a:noFill/>
        </p:spPr>
        <p:txBody>
          <a:bodyPr wrap="square" rtlCol="0">
            <a:spAutoFit/>
          </a:bodyPr>
          <a:lstStyle/>
          <a:p>
            <a:r>
              <a:rPr lang="en-GB" sz="1000" dirty="0">
                <a:latin typeface="Century Schoolbook" panose="02040604050505020304" pitchFamily="18" charset="0"/>
              </a:rPr>
              <a:t>School A’s Attendance trophy</a:t>
            </a:r>
          </a:p>
        </p:txBody>
      </p:sp>
      <p:pic>
        <p:nvPicPr>
          <p:cNvPr id="22" name="Picture 21">
            <a:extLst>
              <a:ext uri="{FF2B5EF4-FFF2-40B4-BE49-F238E27FC236}">
                <a16:creationId xmlns:a16="http://schemas.microsoft.com/office/drawing/2014/main" id="{F83E540F-21CB-425A-9F4A-6ADACBE7E2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474591" y="4061083"/>
            <a:ext cx="2155529" cy="1616647"/>
          </a:xfrm>
          <a:prstGeom prst="rect">
            <a:avLst/>
          </a:prstGeom>
        </p:spPr>
      </p:pic>
      <p:sp>
        <p:nvSpPr>
          <p:cNvPr id="26" name="Rectangle 25">
            <a:extLst>
              <a:ext uri="{FF2B5EF4-FFF2-40B4-BE49-F238E27FC236}">
                <a16:creationId xmlns:a16="http://schemas.microsoft.com/office/drawing/2014/main" id="{99076B1B-CA5D-4741-8FF2-18A83D539CC1}"/>
              </a:ext>
            </a:extLst>
          </p:cNvPr>
          <p:cNvSpPr/>
          <p:nvPr/>
        </p:nvSpPr>
        <p:spPr>
          <a:xfrm>
            <a:off x="8977510" y="332331"/>
            <a:ext cx="2522332" cy="861774"/>
          </a:xfrm>
          <a:prstGeom prst="rect">
            <a:avLst/>
          </a:prstGeom>
        </p:spPr>
        <p:txBody>
          <a:bodyPr wrap="square">
            <a:spAutoFit/>
          </a:bodyPr>
          <a:lstStyle/>
          <a:p>
            <a:pPr algn="r"/>
            <a:r>
              <a:rPr lang="en-GB" sz="1000" dirty="0">
                <a:solidFill>
                  <a:srgbClr val="FF0000"/>
                </a:solidFill>
                <a:latin typeface="Open Sans"/>
              </a:rPr>
              <a:t>We endeavour to reinforce good behaviour patterns by a system of rewards rather than highlighting unacceptable behaviour on a regular basis.  School A’s Behaviour policy (2018).</a:t>
            </a:r>
            <a:endParaRPr lang="en-GB" sz="1000" dirty="0">
              <a:solidFill>
                <a:srgbClr val="FF0000"/>
              </a:solidFill>
            </a:endParaRPr>
          </a:p>
        </p:txBody>
      </p:sp>
      <p:sp>
        <p:nvSpPr>
          <p:cNvPr id="29" name="Scroll: Vertical 28">
            <a:extLst>
              <a:ext uri="{FF2B5EF4-FFF2-40B4-BE49-F238E27FC236}">
                <a16:creationId xmlns:a16="http://schemas.microsoft.com/office/drawing/2014/main" id="{047BC055-B59D-4AB3-90B5-0BDB878ED905}"/>
              </a:ext>
            </a:extLst>
          </p:cNvPr>
          <p:cNvSpPr/>
          <p:nvPr/>
        </p:nvSpPr>
        <p:spPr>
          <a:xfrm>
            <a:off x="10092149" y="5082509"/>
            <a:ext cx="1999065" cy="1656262"/>
          </a:xfrm>
          <a:prstGeom prst="verticalScroll">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27">
            <a:extLst>
              <a:ext uri="{FF2B5EF4-FFF2-40B4-BE49-F238E27FC236}">
                <a16:creationId xmlns:a16="http://schemas.microsoft.com/office/drawing/2014/main" id="{2137C6FE-1043-40C6-9232-FD088571D044}"/>
              </a:ext>
            </a:extLst>
          </p:cNvPr>
          <p:cNvSpPr/>
          <p:nvPr/>
        </p:nvSpPr>
        <p:spPr>
          <a:xfrm>
            <a:off x="10319140" y="5289272"/>
            <a:ext cx="1534624" cy="1384995"/>
          </a:xfrm>
          <a:prstGeom prst="rect">
            <a:avLst/>
          </a:prstGeom>
        </p:spPr>
        <p:txBody>
          <a:bodyPr wrap="square">
            <a:spAutoFit/>
          </a:bodyPr>
          <a:lstStyle/>
          <a:p>
            <a:pPr algn="ctr"/>
            <a:r>
              <a:rPr lang="en-GB" sz="1200" dirty="0">
                <a:solidFill>
                  <a:srgbClr val="FF0000"/>
                </a:solidFill>
                <a:latin typeface="Open Sans"/>
              </a:rPr>
              <a:t>The pupils have produced their own ‘Golden Rules’ which are displayed in the school as a regular reminder of expectations.</a:t>
            </a:r>
            <a:endParaRPr lang="en-GB" sz="1200" dirty="0">
              <a:solidFill>
                <a:srgbClr val="FF0000"/>
              </a:solidFill>
            </a:endParaRPr>
          </a:p>
        </p:txBody>
      </p:sp>
      <p:pic>
        <p:nvPicPr>
          <p:cNvPr id="31" name="Picture 30">
            <a:extLst>
              <a:ext uri="{FF2B5EF4-FFF2-40B4-BE49-F238E27FC236}">
                <a16:creationId xmlns:a16="http://schemas.microsoft.com/office/drawing/2014/main" id="{B32AD132-0FFD-4D91-8B8F-B25F43FF3D7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3229778" y="3786790"/>
            <a:ext cx="1377832" cy="1033374"/>
          </a:xfrm>
          <a:prstGeom prst="rect">
            <a:avLst/>
          </a:prstGeom>
        </p:spPr>
      </p:pic>
      <p:pic>
        <p:nvPicPr>
          <p:cNvPr id="33" name="Picture 32">
            <a:extLst>
              <a:ext uri="{FF2B5EF4-FFF2-40B4-BE49-F238E27FC236}">
                <a16:creationId xmlns:a16="http://schemas.microsoft.com/office/drawing/2014/main" id="{A92B0FB5-7607-436A-A1D5-0BEE4F96D4D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927813" y="2327765"/>
            <a:ext cx="1448540" cy="1448540"/>
          </a:xfrm>
          <a:prstGeom prst="rect">
            <a:avLst/>
          </a:prstGeom>
        </p:spPr>
      </p:pic>
      <p:sp>
        <p:nvSpPr>
          <p:cNvPr id="34" name="TextBox 33">
            <a:extLst>
              <a:ext uri="{FF2B5EF4-FFF2-40B4-BE49-F238E27FC236}">
                <a16:creationId xmlns:a16="http://schemas.microsoft.com/office/drawing/2014/main" id="{F22C855F-1367-4855-9EAD-88A65E46A45A}"/>
              </a:ext>
            </a:extLst>
          </p:cNvPr>
          <p:cNvSpPr txBox="1"/>
          <p:nvPr/>
        </p:nvSpPr>
        <p:spPr>
          <a:xfrm>
            <a:off x="4759436" y="3776305"/>
            <a:ext cx="1910608" cy="169277"/>
          </a:xfrm>
          <a:prstGeom prst="rect">
            <a:avLst/>
          </a:prstGeom>
          <a:noFill/>
        </p:spPr>
        <p:txBody>
          <a:bodyPr wrap="square" rtlCol="0">
            <a:spAutoFit/>
          </a:bodyPr>
          <a:lstStyle/>
          <a:p>
            <a:r>
              <a:rPr lang="en-GB" sz="500" dirty="0">
                <a:hlinkClick r:id="rId8" tooltip="http://iphoneate.com/encuentran-referencias-de-un-ipad-mini-en-la-aplicacion-instapaper"/>
              </a:rPr>
              <a:t>This Photo</a:t>
            </a:r>
            <a:r>
              <a:rPr lang="en-GB" sz="500" dirty="0"/>
              <a:t> by Unknown Author is licensed under </a:t>
            </a:r>
            <a:r>
              <a:rPr lang="en-GB" sz="500" dirty="0">
                <a:hlinkClick r:id="rId9" tooltip="https://creativecommons.org/licenses/by/3.0/"/>
              </a:rPr>
              <a:t>CC BY</a:t>
            </a:r>
            <a:endParaRPr lang="en-GB" sz="500" dirty="0"/>
          </a:p>
        </p:txBody>
      </p:sp>
      <p:pic>
        <p:nvPicPr>
          <p:cNvPr id="38" name="Picture 37">
            <a:extLst>
              <a:ext uri="{FF2B5EF4-FFF2-40B4-BE49-F238E27FC236}">
                <a16:creationId xmlns:a16="http://schemas.microsoft.com/office/drawing/2014/main" id="{FBD37629-3F62-478D-B213-8F7C1F088C7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371809" y="2404580"/>
            <a:ext cx="1705077" cy="1133166"/>
          </a:xfrm>
          <a:prstGeom prst="rect">
            <a:avLst/>
          </a:prstGeom>
        </p:spPr>
      </p:pic>
      <p:sp>
        <p:nvSpPr>
          <p:cNvPr id="44" name="Flowchart: Connector 43">
            <a:extLst>
              <a:ext uri="{FF2B5EF4-FFF2-40B4-BE49-F238E27FC236}">
                <a16:creationId xmlns:a16="http://schemas.microsoft.com/office/drawing/2014/main" id="{5021E5DF-CC47-47A1-A1FC-F97893D74B69}"/>
              </a:ext>
            </a:extLst>
          </p:cNvPr>
          <p:cNvSpPr/>
          <p:nvPr/>
        </p:nvSpPr>
        <p:spPr>
          <a:xfrm>
            <a:off x="1764406" y="442644"/>
            <a:ext cx="234090" cy="16266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Flowchart: Connector 44">
            <a:extLst>
              <a:ext uri="{FF2B5EF4-FFF2-40B4-BE49-F238E27FC236}">
                <a16:creationId xmlns:a16="http://schemas.microsoft.com/office/drawing/2014/main" id="{FD204DFF-4922-47A2-95B1-D380475C9EF3}"/>
              </a:ext>
            </a:extLst>
          </p:cNvPr>
          <p:cNvSpPr/>
          <p:nvPr/>
        </p:nvSpPr>
        <p:spPr>
          <a:xfrm>
            <a:off x="3284962" y="434813"/>
            <a:ext cx="234090" cy="16266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Flowchart: Connector 45">
            <a:extLst>
              <a:ext uri="{FF2B5EF4-FFF2-40B4-BE49-F238E27FC236}">
                <a16:creationId xmlns:a16="http://schemas.microsoft.com/office/drawing/2014/main" id="{AEEB66E5-6A55-444E-8C2A-BC8C5848AF77}"/>
              </a:ext>
            </a:extLst>
          </p:cNvPr>
          <p:cNvSpPr/>
          <p:nvPr/>
        </p:nvSpPr>
        <p:spPr>
          <a:xfrm>
            <a:off x="10582080" y="1647491"/>
            <a:ext cx="181797" cy="16266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7" name="Flowchart: Connector 46">
            <a:extLst>
              <a:ext uri="{FF2B5EF4-FFF2-40B4-BE49-F238E27FC236}">
                <a16:creationId xmlns:a16="http://schemas.microsoft.com/office/drawing/2014/main" id="{45D2B52E-DEDE-4774-8560-03C30069B9EE}"/>
              </a:ext>
            </a:extLst>
          </p:cNvPr>
          <p:cNvSpPr/>
          <p:nvPr/>
        </p:nvSpPr>
        <p:spPr>
          <a:xfrm>
            <a:off x="9731547" y="1647491"/>
            <a:ext cx="181797" cy="16266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Star: 5 Points 48">
            <a:extLst>
              <a:ext uri="{FF2B5EF4-FFF2-40B4-BE49-F238E27FC236}">
                <a16:creationId xmlns:a16="http://schemas.microsoft.com/office/drawing/2014/main" id="{578415C4-2217-4CC9-A791-E69DF827DF4A}"/>
              </a:ext>
            </a:extLst>
          </p:cNvPr>
          <p:cNvSpPr/>
          <p:nvPr/>
        </p:nvSpPr>
        <p:spPr>
          <a:xfrm>
            <a:off x="11140225" y="3958912"/>
            <a:ext cx="359617" cy="31662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Star: 5 Points 49">
            <a:extLst>
              <a:ext uri="{FF2B5EF4-FFF2-40B4-BE49-F238E27FC236}">
                <a16:creationId xmlns:a16="http://schemas.microsoft.com/office/drawing/2014/main" id="{D08F2DAC-AEF3-48EE-8DD8-05283BC52A10}"/>
              </a:ext>
            </a:extLst>
          </p:cNvPr>
          <p:cNvSpPr/>
          <p:nvPr/>
        </p:nvSpPr>
        <p:spPr>
          <a:xfrm>
            <a:off x="8775094" y="363169"/>
            <a:ext cx="634781" cy="571917"/>
          </a:xfrm>
          <a:prstGeom prst="star5">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2E95140D-5887-4402-BEF2-720E1E21764B}"/>
              </a:ext>
            </a:extLst>
          </p:cNvPr>
          <p:cNvSpPr txBox="1"/>
          <p:nvPr/>
        </p:nvSpPr>
        <p:spPr>
          <a:xfrm rot="20269531">
            <a:off x="5920316" y="4783109"/>
            <a:ext cx="3260830" cy="861774"/>
          </a:xfrm>
          <a:prstGeom prst="rect">
            <a:avLst/>
          </a:prstGeom>
          <a:noFill/>
          <a:ln>
            <a:noFill/>
          </a:ln>
        </p:spPr>
        <p:txBody>
          <a:bodyPr wrap="square" rtlCol="0">
            <a:spAutoFit/>
          </a:bodyPr>
          <a:lstStyle/>
          <a:p>
            <a:r>
              <a:rPr lang="en-GB" sz="1000" dirty="0">
                <a:latin typeface="Century Schoolbook" panose="02040604050505020304" pitchFamily="18" charset="0"/>
              </a:rPr>
              <a:t>A disadvantage of the skinner approach could be that if a child that has always received rewards for drawing, suddenly does not receive rewards any more, the pupil will learn not to draw, as they are not being rewarded.</a:t>
            </a:r>
          </a:p>
        </p:txBody>
      </p:sp>
      <p:sp>
        <p:nvSpPr>
          <p:cNvPr id="42" name="TextBox 41">
            <a:extLst>
              <a:ext uri="{FF2B5EF4-FFF2-40B4-BE49-F238E27FC236}">
                <a16:creationId xmlns:a16="http://schemas.microsoft.com/office/drawing/2014/main" id="{FF47BD4B-1481-4C6D-80FC-8E5DCF129A74}"/>
              </a:ext>
            </a:extLst>
          </p:cNvPr>
          <p:cNvSpPr txBox="1"/>
          <p:nvPr/>
        </p:nvSpPr>
        <p:spPr>
          <a:xfrm>
            <a:off x="2755545" y="5152621"/>
            <a:ext cx="1910609" cy="1169551"/>
          </a:xfrm>
          <a:prstGeom prst="rect">
            <a:avLst/>
          </a:prstGeom>
          <a:noFill/>
          <a:ln w="28575">
            <a:solidFill>
              <a:schemeClr val="tx1"/>
            </a:solidFill>
          </a:ln>
        </p:spPr>
        <p:txBody>
          <a:bodyPr wrap="square" rtlCol="0">
            <a:spAutoFit/>
          </a:bodyPr>
          <a:lstStyle/>
          <a:p>
            <a:r>
              <a:rPr lang="en-GB" sz="1000" dirty="0"/>
              <a:t>Other ways the school promotes positive behaviour is to offer free choice, this can be using i-pads, playing with toys or even going out into the forest school to investigate</a:t>
            </a:r>
          </a:p>
        </p:txBody>
      </p:sp>
    </p:spTree>
    <p:extLst>
      <p:ext uri="{BB962C8B-B14F-4D97-AF65-F5344CB8AC3E}">
        <p14:creationId xmlns:p14="http://schemas.microsoft.com/office/powerpoint/2010/main" val="3245547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898EE5-A488-4965-9479-1394F82453FF}"/>
              </a:ext>
            </a:extLst>
          </p:cNvPr>
          <p:cNvSpPr/>
          <p:nvPr/>
        </p:nvSpPr>
        <p:spPr>
          <a:xfrm>
            <a:off x="1298713" y="419008"/>
            <a:ext cx="4681090" cy="415498"/>
          </a:xfrm>
          <a:prstGeom prst="rect">
            <a:avLst/>
          </a:prstGeom>
        </p:spPr>
        <p:txBody>
          <a:bodyPr wrap="none">
            <a:spAutoFit/>
          </a:bodyPr>
          <a:lstStyle/>
          <a:p>
            <a:pPr>
              <a:spcBef>
                <a:spcPts val="1000"/>
              </a:spcBef>
              <a:buClr>
                <a:schemeClr val="accent1"/>
              </a:buClr>
              <a:buFont typeface="Wingdings 3" charset="2"/>
              <a:buChar char=""/>
            </a:pPr>
            <a:r>
              <a:rPr lang="en-US" sz="2100" dirty="0">
                <a:solidFill>
                  <a:schemeClr val="tx1">
                    <a:lumMod val="75000"/>
                    <a:lumOff val="25000"/>
                  </a:schemeClr>
                </a:solidFill>
                <a:latin typeface="Century Schoolbook" panose="02040604050505020304" pitchFamily="18" charset="0"/>
              </a:rPr>
              <a:t>What Is the Donaldson Approach?</a:t>
            </a:r>
          </a:p>
        </p:txBody>
      </p:sp>
      <p:sp>
        <p:nvSpPr>
          <p:cNvPr id="5" name="TextBox 4">
            <a:extLst>
              <a:ext uri="{FF2B5EF4-FFF2-40B4-BE49-F238E27FC236}">
                <a16:creationId xmlns:a16="http://schemas.microsoft.com/office/drawing/2014/main" id="{7C8D5655-5CF3-4AE1-A4E5-CBD68E829EFB}"/>
              </a:ext>
            </a:extLst>
          </p:cNvPr>
          <p:cNvSpPr txBox="1"/>
          <p:nvPr/>
        </p:nvSpPr>
        <p:spPr>
          <a:xfrm>
            <a:off x="1298713" y="1229459"/>
            <a:ext cx="10519214" cy="2246769"/>
          </a:xfrm>
          <a:prstGeom prst="rect">
            <a:avLst/>
          </a:prstGeom>
          <a:noFill/>
        </p:spPr>
        <p:txBody>
          <a:bodyPr wrap="square" rtlCol="0">
            <a:spAutoFit/>
          </a:bodyPr>
          <a:lstStyle/>
          <a:p>
            <a:r>
              <a:rPr lang="en-GB" sz="1000" dirty="0">
                <a:latin typeface="Century Schoolbook" panose="02040604050505020304" pitchFamily="18" charset="0"/>
              </a:rPr>
              <a:t>The Donaldson report has been commissioned by the Welsh Government to provide new assessment and curriculum provisions, and the introduction of  ‘progression steps’ would give a clearer starting point for learning and teaching.  Progression steps relates to the expectations of children age 5, 8, 11, 14 and 16, and it provides a ‘road map/’ for pupils according to their individual needs.  The curriculum is organised into six areas of learning, with three cross curricular subjects.  It also states that the welsh language should be compulsory until the age of 16.  </a:t>
            </a:r>
          </a:p>
          <a:p>
            <a:r>
              <a:rPr lang="en-GB" sz="1000" dirty="0">
                <a:latin typeface="Century Schoolbook" panose="02040604050505020304" pitchFamily="18" charset="0"/>
              </a:rPr>
              <a:t>The six areas of learning are:  </a:t>
            </a:r>
          </a:p>
          <a:p>
            <a:r>
              <a:rPr lang="en-GB" sz="1000" dirty="0">
                <a:latin typeface="Century Schoolbook" panose="02040604050505020304" pitchFamily="18" charset="0"/>
              </a:rPr>
              <a:t>Expressive arts</a:t>
            </a:r>
          </a:p>
          <a:p>
            <a:r>
              <a:rPr lang="en-GB" sz="1000" dirty="0">
                <a:latin typeface="Century Schoolbook" panose="02040604050505020304" pitchFamily="18" charset="0"/>
              </a:rPr>
              <a:t>Health and wellbeing</a:t>
            </a:r>
          </a:p>
          <a:p>
            <a:r>
              <a:rPr lang="en-GB" sz="1000" dirty="0">
                <a:latin typeface="Century Schoolbook" panose="02040604050505020304" pitchFamily="18" charset="0"/>
              </a:rPr>
              <a:t>Humanities</a:t>
            </a:r>
          </a:p>
          <a:p>
            <a:r>
              <a:rPr lang="en-GB" sz="1000" dirty="0">
                <a:latin typeface="Century Schoolbook" panose="02040604050505020304" pitchFamily="18" charset="0"/>
              </a:rPr>
              <a:t>Languages, literacy and communication</a:t>
            </a:r>
          </a:p>
          <a:p>
            <a:r>
              <a:rPr lang="en-GB" sz="1000" dirty="0">
                <a:latin typeface="Century Schoolbook" panose="02040604050505020304" pitchFamily="18" charset="0"/>
              </a:rPr>
              <a:t>Mathematics and numeracy</a:t>
            </a:r>
          </a:p>
          <a:p>
            <a:r>
              <a:rPr lang="en-GB" sz="1000" dirty="0">
                <a:latin typeface="Century Schoolbook" panose="02040604050505020304" pitchFamily="18" charset="0"/>
              </a:rPr>
              <a:t>Science and technology.</a:t>
            </a:r>
          </a:p>
          <a:p>
            <a:endParaRPr lang="en-GB" sz="1000" dirty="0">
              <a:latin typeface="Century Schoolbook" panose="02040604050505020304" pitchFamily="18" charset="0"/>
            </a:endParaRPr>
          </a:p>
          <a:p>
            <a:r>
              <a:rPr lang="en-GB" sz="1000" dirty="0">
                <a:latin typeface="Century Schoolbook" panose="02040604050505020304" pitchFamily="18" charset="0"/>
              </a:rPr>
              <a:t>There is a responsibility to ensure that the three cross curricular subjects, Literacy, Numeracy and Digital competence should be across the curriculum.</a:t>
            </a:r>
          </a:p>
          <a:p>
            <a:endParaRPr lang="en-GB" sz="1000" dirty="0">
              <a:latin typeface="Century Schoolbook" panose="02040604050505020304" pitchFamily="18" charset="0"/>
            </a:endParaRPr>
          </a:p>
        </p:txBody>
      </p:sp>
      <p:pic>
        <p:nvPicPr>
          <p:cNvPr id="8" name="Picture 7">
            <a:extLst>
              <a:ext uri="{FF2B5EF4-FFF2-40B4-BE49-F238E27FC236}">
                <a16:creationId xmlns:a16="http://schemas.microsoft.com/office/drawing/2014/main" id="{62A098B1-1090-42AB-870A-6B1DE6D14B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1337" y="3570900"/>
            <a:ext cx="1440873" cy="1080655"/>
          </a:xfrm>
          <a:prstGeom prst="rect">
            <a:avLst/>
          </a:prstGeom>
        </p:spPr>
      </p:pic>
      <p:pic>
        <p:nvPicPr>
          <p:cNvPr id="14" name="Picture 13">
            <a:extLst>
              <a:ext uri="{FF2B5EF4-FFF2-40B4-BE49-F238E27FC236}">
                <a16:creationId xmlns:a16="http://schemas.microsoft.com/office/drawing/2014/main" id="{F4043A13-F098-4910-A323-D8FDC27B5E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311341" y="3809245"/>
            <a:ext cx="1526309" cy="1144732"/>
          </a:xfrm>
          <a:prstGeom prst="rect">
            <a:avLst/>
          </a:prstGeom>
        </p:spPr>
      </p:pic>
      <p:pic>
        <p:nvPicPr>
          <p:cNvPr id="16" name="Picture 15">
            <a:extLst>
              <a:ext uri="{FF2B5EF4-FFF2-40B4-BE49-F238E27FC236}">
                <a16:creationId xmlns:a16="http://schemas.microsoft.com/office/drawing/2014/main" id="{B5AABB6B-C273-46A4-99B6-5DADAF5CEC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4262" y="3566183"/>
            <a:ext cx="1403927" cy="1052945"/>
          </a:xfrm>
          <a:prstGeom prst="rect">
            <a:avLst/>
          </a:prstGeom>
        </p:spPr>
      </p:pic>
      <p:sp>
        <p:nvSpPr>
          <p:cNvPr id="19" name="TextBox 18">
            <a:extLst>
              <a:ext uri="{FF2B5EF4-FFF2-40B4-BE49-F238E27FC236}">
                <a16:creationId xmlns:a16="http://schemas.microsoft.com/office/drawing/2014/main" id="{045713D3-7D30-4ED2-B15E-E4952F8BD247}"/>
              </a:ext>
            </a:extLst>
          </p:cNvPr>
          <p:cNvSpPr txBox="1"/>
          <p:nvPr/>
        </p:nvSpPr>
        <p:spPr>
          <a:xfrm>
            <a:off x="4534003" y="3319962"/>
            <a:ext cx="3123994" cy="246221"/>
          </a:xfrm>
          <a:prstGeom prst="rect">
            <a:avLst/>
          </a:prstGeom>
          <a:noFill/>
        </p:spPr>
        <p:txBody>
          <a:bodyPr wrap="square" rtlCol="0">
            <a:spAutoFit/>
          </a:bodyPr>
          <a:lstStyle/>
          <a:p>
            <a:r>
              <a:rPr lang="en-GB" sz="1000" u="sng" dirty="0">
                <a:latin typeface="Century Schoolbook" panose="02040604050505020304" pitchFamily="18" charset="0"/>
              </a:rPr>
              <a:t>Examples of a few the display boards in school A</a:t>
            </a:r>
          </a:p>
        </p:txBody>
      </p:sp>
      <p:sp>
        <p:nvSpPr>
          <p:cNvPr id="20" name="TextBox 19">
            <a:extLst>
              <a:ext uri="{FF2B5EF4-FFF2-40B4-BE49-F238E27FC236}">
                <a16:creationId xmlns:a16="http://schemas.microsoft.com/office/drawing/2014/main" id="{C9D19EA1-A66D-4C6B-9439-D651EE294BA6}"/>
              </a:ext>
            </a:extLst>
          </p:cNvPr>
          <p:cNvSpPr txBox="1"/>
          <p:nvPr/>
        </p:nvSpPr>
        <p:spPr>
          <a:xfrm>
            <a:off x="2828454" y="4623116"/>
            <a:ext cx="1144732" cy="246221"/>
          </a:xfrm>
          <a:prstGeom prst="rect">
            <a:avLst/>
          </a:prstGeom>
          <a:noFill/>
        </p:spPr>
        <p:txBody>
          <a:bodyPr wrap="square" rtlCol="0">
            <a:spAutoFit/>
          </a:bodyPr>
          <a:lstStyle/>
          <a:p>
            <a:r>
              <a:rPr lang="en-GB" sz="1000" dirty="0">
                <a:latin typeface="Century Schoolbook" panose="02040604050505020304" pitchFamily="18" charset="0"/>
              </a:rPr>
              <a:t>Expressive Arts</a:t>
            </a:r>
          </a:p>
        </p:txBody>
      </p:sp>
      <p:sp>
        <p:nvSpPr>
          <p:cNvPr id="21" name="TextBox 20">
            <a:extLst>
              <a:ext uri="{FF2B5EF4-FFF2-40B4-BE49-F238E27FC236}">
                <a16:creationId xmlns:a16="http://schemas.microsoft.com/office/drawing/2014/main" id="{1514935C-230F-4B5A-8DD3-2F483601F16A}"/>
              </a:ext>
            </a:extLst>
          </p:cNvPr>
          <p:cNvSpPr txBox="1"/>
          <p:nvPr/>
        </p:nvSpPr>
        <p:spPr>
          <a:xfrm>
            <a:off x="4670835" y="5136677"/>
            <a:ext cx="883271" cy="246221"/>
          </a:xfrm>
          <a:prstGeom prst="rect">
            <a:avLst/>
          </a:prstGeom>
          <a:noFill/>
        </p:spPr>
        <p:txBody>
          <a:bodyPr wrap="square" rtlCol="0">
            <a:spAutoFit/>
          </a:bodyPr>
          <a:lstStyle/>
          <a:p>
            <a:r>
              <a:rPr lang="en-GB" sz="1000" dirty="0">
                <a:latin typeface="Century Schoolbook" panose="02040604050505020304" pitchFamily="18" charset="0"/>
              </a:rPr>
              <a:t>Humanities</a:t>
            </a:r>
          </a:p>
        </p:txBody>
      </p:sp>
      <p:sp>
        <p:nvSpPr>
          <p:cNvPr id="22" name="TextBox 21">
            <a:extLst>
              <a:ext uri="{FF2B5EF4-FFF2-40B4-BE49-F238E27FC236}">
                <a16:creationId xmlns:a16="http://schemas.microsoft.com/office/drawing/2014/main" id="{D1E2BE9C-5358-4A50-941F-7B8385B0A8AE}"/>
              </a:ext>
            </a:extLst>
          </p:cNvPr>
          <p:cNvSpPr txBox="1"/>
          <p:nvPr/>
        </p:nvSpPr>
        <p:spPr>
          <a:xfrm>
            <a:off x="8359959" y="4619128"/>
            <a:ext cx="552531" cy="246221"/>
          </a:xfrm>
          <a:prstGeom prst="rect">
            <a:avLst/>
          </a:prstGeom>
          <a:noFill/>
        </p:spPr>
        <p:txBody>
          <a:bodyPr wrap="square" rtlCol="0">
            <a:spAutoFit/>
          </a:bodyPr>
          <a:lstStyle/>
          <a:p>
            <a:r>
              <a:rPr lang="en-GB" sz="1000" dirty="0">
                <a:latin typeface="Century Schoolbook" panose="02040604050505020304" pitchFamily="18" charset="0"/>
              </a:rPr>
              <a:t>Welsh</a:t>
            </a:r>
          </a:p>
        </p:txBody>
      </p:sp>
      <p:pic>
        <p:nvPicPr>
          <p:cNvPr id="24" name="Picture 23">
            <a:extLst>
              <a:ext uri="{FF2B5EF4-FFF2-40B4-BE49-F238E27FC236}">
                <a16:creationId xmlns:a16="http://schemas.microsoft.com/office/drawing/2014/main" id="{3DE43151-FD5A-40E2-AA49-EFD39AEA84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6128346" y="3808233"/>
            <a:ext cx="1518221" cy="1138666"/>
          </a:xfrm>
          <a:prstGeom prst="rect">
            <a:avLst/>
          </a:prstGeom>
        </p:spPr>
      </p:pic>
      <p:sp>
        <p:nvSpPr>
          <p:cNvPr id="25" name="TextBox 24">
            <a:extLst>
              <a:ext uri="{FF2B5EF4-FFF2-40B4-BE49-F238E27FC236}">
                <a16:creationId xmlns:a16="http://schemas.microsoft.com/office/drawing/2014/main" id="{776ACCB0-5656-4320-B787-E499C47E12F6}"/>
              </a:ext>
            </a:extLst>
          </p:cNvPr>
          <p:cNvSpPr txBox="1"/>
          <p:nvPr/>
        </p:nvSpPr>
        <p:spPr>
          <a:xfrm>
            <a:off x="6545140" y="5134648"/>
            <a:ext cx="883271" cy="246221"/>
          </a:xfrm>
          <a:prstGeom prst="rect">
            <a:avLst/>
          </a:prstGeom>
          <a:noFill/>
        </p:spPr>
        <p:txBody>
          <a:bodyPr wrap="square" rtlCol="0">
            <a:spAutoFit/>
          </a:bodyPr>
          <a:lstStyle/>
          <a:p>
            <a:r>
              <a:rPr lang="en-GB" sz="1000" dirty="0">
                <a:latin typeface="Century Schoolbook" panose="02040604050505020304" pitchFamily="18" charset="0"/>
              </a:rPr>
              <a:t>Literacy</a:t>
            </a:r>
          </a:p>
        </p:txBody>
      </p:sp>
      <p:sp>
        <p:nvSpPr>
          <p:cNvPr id="27" name="TextBox 26">
            <a:extLst>
              <a:ext uri="{FF2B5EF4-FFF2-40B4-BE49-F238E27FC236}">
                <a16:creationId xmlns:a16="http://schemas.microsoft.com/office/drawing/2014/main" id="{1FCC381D-A324-4200-8EE7-7E69652E35A7}"/>
              </a:ext>
            </a:extLst>
          </p:cNvPr>
          <p:cNvSpPr txBox="1"/>
          <p:nvPr/>
        </p:nvSpPr>
        <p:spPr>
          <a:xfrm>
            <a:off x="3363047" y="5517455"/>
            <a:ext cx="5465905" cy="400110"/>
          </a:xfrm>
          <a:prstGeom prst="rect">
            <a:avLst/>
          </a:prstGeom>
          <a:noFill/>
          <a:ln w="28575">
            <a:solidFill>
              <a:schemeClr val="tx1"/>
            </a:solidFill>
          </a:ln>
        </p:spPr>
        <p:txBody>
          <a:bodyPr wrap="square" rtlCol="0">
            <a:spAutoFit/>
          </a:bodyPr>
          <a:lstStyle/>
          <a:p>
            <a:pPr algn="ctr"/>
            <a:r>
              <a:rPr lang="en-GB" sz="1000" dirty="0">
                <a:latin typeface="Century Schoolbook" panose="02040604050505020304" pitchFamily="18" charset="0"/>
              </a:rPr>
              <a:t>School A, has put in place the Donaldson theory to provide pupils with the tools for successful futures!</a:t>
            </a:r>
          </a:p>
        </p:txBody>
      </p:sp>
      <p:sp>
        <p:nvSpPr>
          <p:cNvPr id="28" name="Oval 27">
            <a:extLst>
              <a:ext uri="{FF2B5EF4-FFF2-40B4-BE49-F238E27FC236}">
                <a16:creationId xmlns:a16="http://schemas.microsoft.com/office/drawing/2014/main" id="{EBB0CF17-9354-44DB-8ED7-8D52F9E24424}"/>
              </a:ext>
            </a:extLst>
          </p:cNvPr>
          <p:cNvSpPr/>
          <p:nvPr/>
        </p:nvSpPr>
        <p:spPr>
          <a:xfrm>
            <a:off x="3038856" y="3749595"/>
            <a:ext cx="91440"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Oval 28">
            <a:extLst>
              <a:ext uri="{FF2B5EF4-FFF2-40B4-BE49-F238E27FC236}">
                <a16:creationId xmlns:a16="http://schemas.microsoft.com/office/drawing/2014/main" id="{E48F2F16-7CEB-4486-BA45-A532272FDE7D}"/>
              </a:ext>
            </a:extLst>
          </p:cNvPr>
          <p:cNvSpPr/>
          <p:nvPr/>
        </p:nvSpPr>
        <p:spPr>
          <a:xfrm>
            <a:off x="3507520" y="3749594"/>
            <a:ext cx="91440"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6E8914A1-AEF5-4299-8F51-87EE40AA3A93}"/>
              </a:ext>
            </a:extLst>
          </p:cNvPr>
          <p:cNvSpPr/>
          <p:nvPr/>
        </p:nvSpPr>
        <p:spPr>
          <a:xfrm>
            <a:off x="3031140" y="4248149"/>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Rounded Corners 30">
            <a:extLst>
              <a:ext uri="{FF2B5EF4-FFF2-40B4-BE49-F238E27FC236}">
                <a16:creationId xmlns:a16="http://schemas.microsoft.com/office/drawing/2014/main" id="{911A6CF8-681E-491C-A1DF-BA6F247F1558}"/>
              </a:ext>
            </a:extLst>
          </p:cNvPr>
          <p:cNvSpPr/>
          <p:nvPr/>
        </p:nvSpPr>
        <p:spPr>
          <a:xfrm>
            <a:off x="3049520" y="4078843"/>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Rounded Corners 31">
            <a:extLst>
              <a:ext uri="{FF2B5EF4-FFF2-40B4-BE49-F238E27FC236}">
                <a16:creationId xmlns:a16="http://schemas.microsoft.com/office/drawing/2014/main" id="{80E23937-2219-4E39-B2B1-7B00A29D5F91}"/>
              </a:ext>
            </a:extLst>
          </p:cNvPr>
          <p:cNvSpPr/>
          <p:nvPr/>
        </p:nvSpPr>
        <p:spPr>
          <a:xfrm>
            <a:off x="3271838" y="4248149"/>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Rounded Corners 32">
            <a:extLst>
              <a:ext uri="{FF2B5EF4-FFF2-40B4-BE49-F238E27FC236}">
                <a16:creationId xmlns:a16="http://schemas.microsoft.com/office/drawing/2014/main" id="{EE9CF201-54B2-49D8-8447-B216CF9B2109}"/>
              </a:ext>
            </a:extLst>
          </p:cNvPr>
          <p:cNvSpPr/>
          <p:nvPr/>
        </p:nvSpPr>
        <p:spPr>
          <a:xfrm>
            <a:off x="3466662" y="4248149"/>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Rounded Corners 33">
            <a:extLst>
              <a:ext uri="{FF2B5EF4-FFF2-40B4-BE49-F238E27FC236}">
                <a16:creationId xmlns:a16="http://schemas.microsoft.com/office/drawing/2014/main" id="{91A5B1DD-0F82-4703-95B0-9DCEEF359C8B}"/>
              </a:ext>
            </a:extLst>
          </p:cNvPr>
          <p:cNvSpPr/>
          <p:nvPr/>
        </p:nvSpPr>
        <p:spPr>
          <a:xfrm>
            <a:off x="6398419" y="4248149"/>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Rectangle: Rounded Corners 34">
            <a:extLst>
              <a:ext uri="{FF2B5EF4-FFF2-40B4-BE49-F238E27FC236}">
                <a16:creationId xmlns:a16="http://schemas.microsoft.com/office/drawing/2014/main" id="{9655FA37-A6AD-401C-AC39-0F8C951D054C}"/>
              </a:ext>
            </a:extLst>
          </p:cNvPr>
          <p:cNvSpPr/>
          <p:nvPr/>
        </p:nvSpPr>
        <p:spPr>
          <a:xfrm>
            <a:off x="6877050" y="4674646"/>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763721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5E4850B-3655-488B-A17E-EF0E267F97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2724" y="168383"/>
            <a:ext cx="1603513" cy="1202635"/>
          </a:xfrm>
          <a:prstGeom prst="rect">
            <a:avLst/>
          </a:prstGeom>
        </p:spPr>
      </p:pic>
      <p:pic>
        <p:nvPicPr>
          <p:cNvPr id="11" name="Picture 10">
            <a:extLst>
              <a:ext uri="{FF2B5EF4-FFF2-40B4-BE49-F238E27FC236}">
                <a16:creationId xmlns:a16="http://schemas.microsoft.com/office/drawing/2014/main" id="{8EABDDCD-F2F3-4FCA-AD83-11CF7E82A6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82505" y="159925"/>
            <a:ext cx="2111513" cy="1583635"/>
          </a:xfrm>
          <a:prstGeom prst="rect">
            <a:avLst/>
          </a:prstGeom>
        </p:spPr>
      </p:pic>
      <p:pic>
        <p:nvPicPr>
          <p:cNvPr id="13" name="Picture 12">
            <a:extLst>
              <a:ext uri="{FF2B5EF4-FFF2-40B4-BE49-F238E27FC236}">
                <a16:creationId xmlns:a16="http://schemas.microsoft.com/office/drawing/2014/main" id="{2B29E721-3863-4AEA-8CA3-E3FF774734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33363" y="390301"/>
            <a:ext cx="1987826" cy="1490870"/>
          </a:xfrm>
          <a:prstGeom prst="rect">
            <a:avLst/>
          </a:prstGeom>
        </p:spPr>
      </p:pic>
      <p:pic>
        <p:nvPicPr>
          <p:cNvPr id="3" name="Picture 2">
            <a:extLst>
              <a:ext uri="{FF2B5EF4-FFF2-40B4-BE49-F238E27FC236}">
                <a16:creationId xmlns:a16="http://schemas.microsoft.com/office/drawing/2014/main" id="{0DC46AF0-AD6E-4424-953B-8EF7A7F269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3356113" y="2107563"/>
            <a:ext cx="1811132" cy="1358349"/>
          </a:xfrm>
          <a:prstGeom prst="rect">
            <a:avLst/>
          </a:prstGeom>
        </p:spPr>
      </p:pic>
      <p:sp>
        <p:nvSpPr>
          <p:cNvPr id="8" name="TextBox 7">
            <a:extLst>
              <a:ext uri="{FF2B5EF4-FFF2-40B4-BE49-F238E27FC236}">
                <a16:creationId xmlns:a16="http://schemas.microsoft.com/office/drawing/2014/main" id="{CEB414E8-0BBB-4645-AE25-0E02824776F3}"/>
              </a:ext>
            </a:extLst>
          </p:cNvPr>
          <p:cNvSpPr txBox="1"/>
          <p:nvPr/>
        </p:nvSpPr>
        <p:spPr>
          <a:xfrm>
            <a:off x="1364724" y="1509956"/>
            <a:ext cx="2111513" cy="1785104"/>
          </a:xfrm>
          <a:prstGeom prst="rect">
            <a:avLst/>
          </a:prstGeom>
          <a:noFill/>
          <a:ln w="28575">
            <a:solidFill>
              <a:schemeClr val="bg2">
                <a:lumMod val="10000"/>
              </a:schemeClr>
            </a:solidFill>
          </a:ln>
        </p:spPr>
        <p:txBody>
          <a:bodyPr wrap="square" rtlCol="0">
            <a:spAutoFit/>
          </a:bodyPr>
          <a:lstStyle/>
          <a:p>
            <a:r>
              <a:rPr lang="en-GB" sz="1000" dirty="0">
                <a:latin typeface="Century Schoolbook" panose="02040604050505020304" pitchFamily="18" charset="0"/>
              </a:rPr>
              <a:t>These pictures show how the reception class is organised to define the different areas of learning, with its small world area, Numeracy and Literacy working wall, role play and creative areas, classrooms should ensure pupils can work at different levels, mats on the floor, working on desks or even deliver activities while standing</a:t>
            </a:r>
          </a:p>
        </p:txBody>
      </p:sp>
      <p:sp>
        <p:nvSpPr>
          <p:cNvPr id="10" name="TextBox 9">
            <a:extLst>
              <a:ext uri="{FF2B5EF4-FFF2-40B4-BE49-F238E27FC236}">
                <a16:creationId xmlns:a16="http://schemas.microsoft.com/office/drawing/2014/main" id="{19C8FDD6-C9B1-4FED-886C-9710BDAA0AB6}"/>
              </a:ext>
            </a:extLst>
          </p:cNvPr>
          <p:cNvSpPr txBox="1"/>
          <p:nvPr/>
        </p:nvSpPr>
        <p:spPr>
          <a:xfrm>
            <a:off x="9964254" y="2049860"/>
            <a:ext cx="1856935" cy="1015663"/>
          </a:xfrm>
          <a:prstGeom prst="rect">
            <a:avLst/>
          </a:prstGeom>
          <a:noFill/>
          <a:ln w="28575">
            <a:solidFill>
              <a:schemeClr val="bg2">
                <a:lumMod val="10000"/>
              </a:schemeClr>
            </a:solidFill>
          </a:ln>
        </p:spPr>
        <p:txBody>
          <a:bodyPr wrap="square" rtlCol="0">
            <a:spAutoFit/>
          </a:bodyPr>
          <a:lstStyle/>
          <a:p>
            <a:pPr algn="r"/>
            <a:r>
              <a:rPr lang="en-GB" sz="1000" dirty="0">
                <a:latin typeface="Century Schoolbook" panose="02040604050505020304" pitchFamily="18" charset="0"/>
              </a:rPr>
              <a:t>It is important that education is child led and that activities are challenging and suitable for individual needs of the child.</a:t>
            </a:r>
          </a:p>
        </p:txBody>
      </p:sp>
      <p:sp>
        <p:nvSpPr>
          <p:cNvPr id="12" name="TextBox 11">
            <a:extLst>
              <a:ext uri="{FF2B5EF4-FFF2-40B4-BE49-F238E27FC236}">
                <a16:creationId xmlns:a16="http://schemas.microsoft.com/office/drawing/2014/main" id="{EBD58086-510F-465A-8857-1F709D33843F}"/>
              </a:ext>
            </a:extLst>
          </p:cNvPr>
          <p:cNvSpPr txBox="1"/>
          <p:nvPr/>
        </p:nvSpPr>
        <p:spPr>
          <a:xfrm>
            <a:off x="6639951" y="616693"/>
            <a:ext cx="2475914" cy="1015663"/>
          </a:xfrm>
          <a:prstGeom prst="rect">
            <a:avLst/>
          </a:prstGeom>
          <a:noFill/>
        </p:spPr>
        <p:txBody>
          <a:bodyPr wrap="square" rtlCol="0">
            <a:spAutoFit/>
          </a:bodyPr>
          <a:lstStyle/>
          <a:p>
            <a:r>
              <a:rPr lang="en-GB" sz="1000" dirty="0">
                <a:latin typeface="Century Schoolbook" panose="02040604050505020304" pitchFamily="18" charset="0"/>
              </a:rPr>
              <a:t>Allow pupils to be responsible to prepare them for future life, give them jobs to do, e.g. door monitors, eco leaders, members of the school council and ensure they tidy up the mess in the class.  </a:t>
            </a:r>
          </a:p>
        </p:txBody>
      </p:sp>
      <p:sp>
        <p:nvSpPr>
          <p:cNvPr id="14" name="Oval 13">
            <a:extLst>
              <a:ext uri="{FF2B5EF4-FFF2-40B4-BE49-F238E27FC236}">
                <a16:creationId xmlns:a16="http://schemas.microsoft.com/office/drawing/2014/main" id="{1E7CBB95-4F0B-4997-900E-2F64E1538567}"/>
              </a:ext>
            </a:extLst>
          </p:cNvPr>
          <p:cNvSpPr/>
          <p:nvPr/>
        </p:nvSpPr>
        <p:spPr>
          <a:xfrm>
            <a:off x="6279549" y="218959"/>
            <a:ext cx="2968283" cy="181113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6" name="Picture 25">
            <a:extLst>
              <a:ext uri="{FF2B5EF4-FFF2-40B4-BE49-F238E27FC236}">
                <a16:creationId xmlns:a16="http://schemas.microsoft.com/office/drawing/2014/main" id="{D2ACAC5F-F849-4B23-BCB4-042DF8D8549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8324047" y="3890259"/>
            <a:ext cx="1583635" cy="1187726"/>
          </a:xfrm>
          <a:prstGeom prst="rect">
            <a:avLst/>
          </a:prstGeom>
        </p:spPr>
      </p:pic>
      <p:pic>
        <p:nvPicPr>
          <p:cNvPr id="32" name="Picture 31">
            <a:extLst>
              <a:ext uri="{FF2B5EF4-FFF2-40B4-BE49-F238E27FC236}">
                <a16:creationId xmlns:a16="http://schemas.microsoft.com/office/drawing/2014/main" id="{C235AA0D-BC50-41C0-BC1C-4B195E06AE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9741116" y="4286755"/>
            <a:ext cx="1785104" cy="1338828"/>
          </a:xfrm>
          <a:prstGeom prst="rect">
            <a:avLst/>
          </a:prstGeom>
        </p:spPr>
      </p:pic>
      <p:sp>
        <p:nvSpPr>
          <p:cNvPr id="34" name="TextBox 33">
            <a:extLst>
              <a:ext uri="{FF2B5EF4-FFF2-40B4-BE49-F238E27FC236}">
                <a16:creationId xmlns:a16="http://schemas.microsoft.com/office/drawing/2014/main" id="{44031073-BC28-4FEA-862C-F980E71153CE}"/>
              </a:ext>
            </a:extLst>
          </p:cNvPr>
          <p:cNvSpPr txBox="1"/>
          <p:nvPr/>
        </p:nvSpPr>
        <p:spPr>
          <a:xfrm>
            <a:off x="6927221" y="2557691"/>
            <a:ext cx="2512759" cy="861774"/>
          </a:xfrm>
          <a:prstGeom prst="rect">
            <a:avLst/>
          </a:prstGeom>
          <a:noFill/>
          <a:ln w="28575">
            <a:solidFill>
              <a:schemeClr val="bg2">
                <a:lumMod val="10000"/>
              </a:schemeClr>
            </a:solidFill>
          </a:ln>
        </p:spPr>
        <p:txBody>
          <a:bodyPr wrap="square" rtlCol="0">
            <a:spAutoFit/>
          </a:bodyPr>
          <a:lstStyle/>
          <a:p>
            <a:r>
              <a:rPr lang="en-GB" sz="1000" dirty="0">
                <a:latin typeface="Century Schoolbook" panose="02040604050505020304" pitchFamily="18" charset="0"/>
              </a:rPr>
              <a:t>Teacher assessments are an important part of the approach, teachers should also give pupils the opportunity to self assess and peer assess.  This gives them confidence and independence.</a:t>
            </a:r>
          </a:p>
        </p:txBody>
      </p:sp>
      <p:sp>
        <p:nvSpPr>
          <p:cNvPr id="36" name="Explosion: 8 Points 35">
            <a:extLst>
              <a:ext uri="{FF2B5EF4-FFF2-40B4-BE49-F238E27FC236}">
                <a16:creationId xmlns:a16="http://schemas.microsoft.com/office/drawing/2014/main" id="{E170E579-02B0-4E36-8400-4252B445FB65}"/>
              </a:ext>
            </a:extLst>
          </p:cNvPr>
          <p:cNvSpPr/>
          <p:nvPr/>
        </p:nvSpPr>
        <p:spPr>
          <a:xfrm rot="426407">
            <a:off x="603425" y="3286536"/>
            <a:ext cx="7071951" cy="3575585"/>
          </a:xfrm>
          <a:prstGeom prst="irregularSeal1">
            <a:avLst/>
          </a:prstGeom>
          <a:no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TextBox 38">
            <a:extLst>
              <a:ext uri="{FF2B5EF4-FFF2-40B4-BE49-F238E27FC236}">
                <a16:creationId xmlns:a16="http://schemas.microsoft.com/office/drawing/2014/main" id="{86A4B209-5554-4561-AB82-EFC9927B74AB}"/>
              </a:ext>
            </a:extLst>
          </p:cNvPr>
          <p:cNvSpPr txBox="1"/>
          <p:nvPr/>
        </p:nvSpPr>
        <p:spPr>
          <a:xfrm rot="609172">
            <a:off x="1570255" y="4321875"/>
            <a:ext cx="4846572" cy="1446550"/>
          </a:xfrm>
          <a:prstGeom prst="rect">
            <a:avLst/>
          </a:prstGeom>
          <a:noFill/>
        </p:spPr>
        <p:txBody>
          <a:bodyPr wrap="square" rtlCol="0">
            <a:spAutoFit/>
          </a:bodyPr>
          <a:lstStyle/>
          <a:p>
            <a:pPr algn="ctr"/>
            <a:r>
              <a:rPr lang="en-GB" sz="1000" dirty="0">
                <a:latin typeface="Century Schoolbook" panose="02040604050505020304" pitchFamily="18" charset="0"/>
              </a:rPr>
              <a:t>Example of cross curricular learning, </a:t>
            </a:r>
          </a:p>
          <a:p>
            <a:pPr algn="ctr"/>
            <a:r>
              <a:rPr lang="en-GB" sz="1000" dirty="0">
                <a:latin typeface="Century Schoolbook" panose="02040604050505020304" pitchFamily="18" charset="0"/>
              </a:rPr>
              <a:t>Topic: world war 2</a:t>
            </a:r>
          </a:p>
          <a:p>
            <a:pPr algn="ctr"/>
            <a:r>
              <a:rPr lang="en-GB" sz="1000" dirty="0">
                <a:latin typeface="Century Schoolbook" panose="02040604050505020304" pitchFamily="18" charset="0"/>
              </a:rPr>
              <a:t>Literacy: written account of being an evacuee</a:t>
            </a:r>
          </a:p>
          <a:p>
            <a:pPr algn="ctr"/>
            <a:r>
              <a:rPr lang="en-GB" sz="1000" dirty="0">
                <a:latin typeface="Century Schoolbook" panose="02040604050505020304" pitchFamily="18" charset="0"/>
              </a:rPr>
              <a:t>Expressive arts: painting a picture of the silhouette of a city during the blitz</a:t>
            </a:r>
          </a:p>
          <a:p>
            <a:pPr algn="ctr"/>
            <a:r>
              <a:rPr lang="en-GB" sz="1000" dirty="0">
                <a:latin typeface="Century Schoolbook" panose="02040604050505020304" pitchFamily="18" charset="0"/>
              </a:rPr>
              <a:t>Numeracy: statistics of how many of the population were evicted</a:t>
            </a:r>
          </a:p>
          <a:p>
            <a:pPr algn="ctr"/>
            <a:r>
              <a:rPr lang="en-GB" sz="1000" dirty="0">
                <a:latin typeface="Century Schoolbook" panose="02040604050505020304" pitchFamily="18" charset="0"/>
              </a:rPr>
              <a:t>Digital technology: making a video of baking an eggless sponge, from rationed foods.</a:t>
            </a:r>
          </a:p>
          <a:p>
            <a:endParaRPr lang="en-GB" dirty="0"/>
          </a:p>
        </p:txBody>
      </p:sp>
    </p:spTree>
    <p:extLst>
      <p:ext uri="{BB962C8B-B14F-4D97-AF65-F5344CB8AC3E}">
        <p14:creationId xmlns:p14="http://schemas.microsoft.com/office/powerpoint/2010/main" val="3786142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3EA79-6241-4DC5-9782-093808695119}"/>
              </a:ext>
            </a:extLst>
          </p:cNvPr>
          <p:cNvSpPr>
            <a:spLocks noGrp="1"/>
          </p:cNvSpPr>
          <p:nvPr>
            <p:ph type="title"/>
          </p:nvPr>
        </p:nvSpPr>
        <p:spPr>
          <a:xfrm>
            <a:off x="2733601" y="1271224"/>
            <a:ext cx="8911687" cy="1280890"/>
          </a:xfrm>
        </p:spPr>
        <p:txBody>
          <a:bodyPr/>
          <a:lstStyle/>
          <a:p>
            <a:r>
              <a:rPr lang="en-GB" u="sng" dirty="0"/>
              <a:t>References</a:t>
            </a:r>
          </a:p>
        </p:txBody>
      </p:sp>
      <p:sp>
        <p:nvSpPr>
          <p:cNvPr id="3" name="Content Placeholder 2">
            <a:extLst>
              <a:ext uri="{FF2B5EF4-FFF2-40B4-BE49-F238E27FC236}">
                <a16:creationId xmlns:a16="http://schemas.microsoft.com/office/drawing/2014/main" id="{A6216FF0-D5E5-4DE2-A1FB-1A5622E58E81}"/>
              </a:ext>
            </a:extLst>
          </p:cNvPr>
          <p:cNvSpPr>
            <a:spLocks noGrp="1"/>
          </p:cNvSpPr>
          <p:nvPr>
            <p:ph idx="1"/>
          </p:nvPr>
        </p:nvSpPr>
        <p:spPr>
          <a:xfrm>
            <a:off x="2589212" y="2133600"/>
            <a:ext cx="8915400" cy="1861625"/>
          </a:xfrm>
        </p:spPr>
        <p:txBody>
          <a:bodyPr>
            <a:normAutofit/>
          </a:bodyPr>
          <a:lstStyle/>
          <a:p>
            <a:r>
              <a:rPr lang="en-GB" sz="1000" dirty="0">
                <a:latin typeface="Century Schoolbook" panose="02040604050505020304" pitchFamily="18" charset="0"/>
              </a:rPr>
              <a:t>Demorest, A. (2005) Psychology’s Grand theorists, how personal Experiences Shaped Professional Ideas. London: LEA Publishers School A </a:t>
            </a:r>
          </a:p>
          <a:p>
            <a:r>
              <a:rPr lang="en-GB" sz="1000" dirty="0">
                <a:latin typeface="Century Schoolbook" panose="02040604050505020304" pitchFamily="18" charset="0"/>
              </a:rPr>
              <a:t>Evans, G. (2015) ‘The Donaldson Report: at-a-glance-guide’, 25 February, Available at: </a:t>
            </a:r>
            <a:r>
              <a:rPr lang="en-GB" sz="1000" dirty="0">
                <a:latin typeface="Century Schoolbook" panose="02040604050505020304" pitchFamily="18" charset="0"/>
                <a:hlinkClick r:id="rId2"/>
              </a:rPr>
              <a:t>https://www.walesonline.co.uk/8713671</a:t>
            </a:r>
            <a:r>
              <a:rPr lang="en-GB" sz="1000" dirty="0">
                <a:latin typeface="Century Schoolbook" panose="02040604050505020304" pitchFamily="18" charset="0"/>
              </a:rPr>
              <a:t> . (Accessed: 1 November 2018).</a:t>
            </a:r>
          </a:p>
          <a:p>
            <a:r>
              <a:rPr lang="en-GB" sz="1000" dirty="0">
                <a:latin typeface="Century Schoolbook" panose="02040604050505020304" pitchFamily="18" charset="0"/>
              </a:rPr>
              <a:t>Home school agreement, (2014)</a:t>
            </a:r>
          </a:p>
          <a:p>
            <a:r>
              <a:rPr lang="en-GB" sz="1000" dirty="0">
                <a:latin typeface="Century Schoolbook" panose="02040604050505020304" pitchFamily="18" charset="0"/>
              </a:rPr>
              <a:t>School A Behaviour Policy, (2018)</a:t>
            </a:r>
          </a:p>
          <a:p>
            <a:r>
              <a:rPr lang="en-GB" sz="1000" dirty="0">
                <a:latin typeface="Century Schoolbook" panose="02040604050505020304" pitchFamily="18" charset="0"/>
              </a:rPr>
              <a:t>The Donaldson Report, Successful Futures, (2015) Independent review of Curriculum and assessment arrangements in Wales.  Available at:</a:t>
            </a:r>
          </a:p>
          <a:p>
            <a:pPr marL="0" indent="0">
              <a:buNone/>
            </a:pPr>
            <a:endParaRPr lang="en-GB" sz="1000" dirty="0">
              <a:latin typeface="Century Schoolbook" panose="02040604050505020304" pitchFamily="18" charset="0"/>
            </a:endParaRPr>
          </a:p>
          <a:p>
            <a:endParaRPr lang="en-GB" dirty="0"/>
          </a:p>
          <a:p>
            <a:endParaRPr lang="en-GB" dirty="0"/>
          </a:p>
        </p:txBody>
      </p:sp>
    </p:spTree>
    <p:extLst>
      <p:ext uri="{BB962C8B-B14F-4D97-AF65-F5344CB8AC3E}">
        <p14:creationId xmlns:p14="http://schemas.microsoft.com/office/powerpoint/2010/main" val="148706597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489</TotalTime>
  <Words>965</Words>
  <Application>Microsoft Office PowerPoint</Application>
  <PresentationFormat>Widescreen</PresentationFormat>
  <Paragraphs>55</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Calibri</vt:lpstr>
      <vt:lpstr>Century Gothic</vt:lpstr>
      <vt:lpstr>Century Schoolbook</vt:lpstr>
      <vt:lpstr>Open Sans</vt:lpstr>
      <vt:lpstr>Times New Roman</vt:lpstr>
      <vt:lpstr>Wingdings 3</vt:lpstr>
      <vt:lpstr>Wisp</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joshua davies</dc:creator>
  <cp:lastModifiedBy>joshua davies</cp:lastModifiedBy>
  <cp:revision>47</cp:revision>
  <dcterms:created xsi:type="dcterms:W3CDTF">2018-11-05T21:32:46Z</dcterms:created>
  <dcterms:modified xsi:type="dcterms:W3CDTF">2018-11-07T20:38:36Z</dcterms:modified>
</cp:coreProperties>
</file>