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1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06BE21-F46E-4882-9CCD-94B1339FDDEF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FB8F7-3EA0-453A-8E72-B9814B5C1F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2101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577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419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What is a literature review?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literature review is usually the second chapter in your dissertation, where you critique what has been written about your topic area.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Remember that good critique and good writing begins while reading -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literature review calls for critical reading skills and keeping careful and meticulous notes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Within this, remember the Importance of presenting a rounded debate: all the relevant arguments and  counterarguments </a:t>
            </a:r>
            <a:r>
              <a:rPr lang="en-GB" sz="1400" i="1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4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Making your own voice heard – authorial voice -we’ve talked a lot about this</a:t>
            </a:r>
            <a:r>
              <a:rPr lang="en-GB" sz="18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187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31648" y="4400550"/>
            <a:ext cx="6376416" cy="3600450"/>
          </a:xfrm>
        </p:spPr>
        <p:txBody>
          <a:bodyPr/>
          <a:lstStyle/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000" kern="1200" dirty="0">
                <a:solidFill>
                  <a:srgbClr val="657C9C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800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268224" y="4400550"/>
            <a:ext cx="6473952" cy="3600450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325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341376" y="4400550"/>
            <a:ext cx="6108192" cy="4645914"/>
          </a:xfrm>
        </p:spPr>
        <p:txBody>
          <a:bodyPr/>
          <a:lstStyle/>
          <a:p>
            <a:pPr marL="342900" lvl="0" indent="-342900">
              <a:lnSpc>
                <a:spcPct val="110000"/>
              </a:lnSpc>
              <a:spcAft>
                <a:spcPts val="0"/>
              </a:spcAft>
              <a:buFont typeface="Corbel" panose="020B0503020204020204" pitchFamily="34" charset="0"/>
              <a:buChar char="–"/>
              <a:tabLst>
                <a:tab pos="270510" algn="l"/>
              </a:tabLst>
            </a:pPr>
            <a:r>
              <a:rPr lang="en-GB" kern="1200" dirty="0">
                <a:solidFill>
                  <a:srgbClr val="657C9C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dirty="0">
              <a:effectLst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367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lvl="0" indent="-342900">
              <a:lnSpc>
                <a:spcPct val="110000"/>
              </a:lnSpc>
              <a:buFont typeface="Corbel" panose="020B0503020204020204" pitchFamily="34" charset="0"/>
              <a:buChar char="–"/>
              <a:tabLst>
                <a:tab pos="457200" algn="l"/>
              </a:tabLst>
            </a:pPr>
            <a:r>
              <a:rPr lang="en-GB" sz="1800" kern="1200" dirty="0">
                <a:solidFill>
                  <a:srgbClr val="333333"/>
                </a:solidFill>
                <a:effectLst/>
                <a:latin typeface="inherit"/>
                <a:ea typeface="Calibri" panose="020F0502020204030204" pitchFamily="34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2061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15071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FB8F7-3EA0-453A-8E72-B9814B5C1FC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92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B02557A-7053-4340-A874-8AB926A8EDA1}" type="datetimeFigureOut">
              <a:rPr lang="en-US" dirty="0"/>
              <a:pPr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BB02557A-7053-4340-A874-8AB926A8EDA1}" type="datetimeFigureOut">
              <a:rPr lang="en-US" dirty="0"/>
              <a:pPr/>
              <a:t>10/7/2020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2557A-7053-4340-A874-8AB926A8EDA1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BB02557A-7053-4340-A874-8AB926A8EDA1}" type="datetimeFigureOut">
              <a:rPr lang="en-US" dirty="0"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BB02557A-7053-4340-A874-8AB926A8EDA1}" type="datetimeFigureOut">
              <a:rPr lang="en-US" dirty="0"/>
              <a:pPr/>
              <a:t>10/7/2020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AA099-1331-4B4B-814A-FA2784905BA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Recap on writing a literature review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036852-41F2-46DF-B9AC-31C7A7C60C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04782" y="4876366"/>
            <a:ext cx="3793678" cy="1037760"/>
          </a:xfrm>
        </p:spPr>
        <p:txBody>
          <a:bodyPr/>
          <a:lstStyle/>
          <a:p>
            <a:r>
              <a:rPr lang="en-GB" dirty="0"/>
              <a:t>Dr Beverly Cole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BB97796-FD3B-409D-9B37-F1C1423449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552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256"/>
    </mc:Choice>
    <mc:Fallback>
      <p:transition spd="slow" advTm="33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3D877858-43DB-478C-BC84-9DACF1A1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12BE05-2FD2-4BE6-BC88-1E6B6B3EB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GB" dirty="0"/>
              <a:t>Aims of this lesson</a:t>
            </a:r>
          </a:p>
        </p:txBody>
      </p:sp>
      <p:pic>
        <p:nvPicPr>
          <p:cNvPr id="1026" name="Picture 2" descr="Books, Education, School, Literature, Knowledge">
            <a:extLst>
              <a:ext uri="{FF2B5EF4-FFF2-40B4-BE49-F238E27FC236}">
                <a16:creationId xmlns:a16="http://schemas.microsoft.com/office/drawing/2014/main" id="{D22EB380-D8DD-4C0E-9F97-F706FFEB3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723676"/>
            <a:ext cx="6898017" cy="517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D4170ABC-ADB2-4391-89AD-49DF2FC59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2528" y="2176009"/>
            <a:ext cx="3851743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00FDB-EE9E-4037-A477-ACD7B8038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3200" dirty="0"/>
              <a:t>Recap on writing a literature review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2416CB8-1CCE-41CA-BE4E-914E7E84B2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628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251"/>
    </mc:Choice>
    <mc:Fallback>
      <p:transition spd="slow" advTm="92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7FF0E-5EDE-446D-8BEB-AE5D776B0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literature review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9430A-02A6-4DE5-9359-4B5D03A527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4000" dirty="0"/>
              <a:t>What is a literature review? </a:t>
            </a:r>
          </a:p>
          <a:p>
            <a:r>
              <a:rPr lang="en-GB" sz="4000" dirty="0"/>
              <a:t>Reading … and … writing</a:t>
            </a:r>
          </a:p>
          <a:p>
            <a:r>
              <a:rPr lang="en-GB" sz="4000" dirty="0"/>
              <a:t>Critical reading skills </a:t>
            </a:r>
          </a:p>
          <a:p>
            <a:r>
              <a:rPr lang="en-GB" sz="4000" dirty="0"/>
              <a:t>Presenting a rounded debate </a:t>
            </a:r>
          </a:p>
          <a:p>
            <a:r>
              <a:rPr lang="en-GB" sz="4000" dirty="0"/>
              <a:t>Making your own voice heard 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465E674-E78A-4413-B2B0-F1BCE37E20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14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521"/>
    </mc:Choice>
    <mc:Fallback>
      <p:transition spd="slow" advTm="535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4B8E3-107B-4CCB-9E27-D980FE6DF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and function of the literature review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5E7C1-99A0-4D2C-A379-FC6F2F37A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dirty="0"/>
              <a:t>The main reasons for the inclusion, in a Masters dissertation, of a literature review section are: </a:t>
            </a:r>
          </a:p>
          <a:p>
            <a:r>
              <a:rPr lang="en-GB" sz="3200" dirty="0"/>
              <a:t>To present, and to analyse </a:t>
            </a:r>
          </a:p>
          <a:p>
            <a:r>
              <a:rPr lang="en-GB" sz="3200" dirty="0"/>
              <a:t> To act as a backdrop</a:t>
            </a:r>
          </a:p>
          <a:p>
            <a:r>
              <a:rPr lang="en-GB" sz="3200" dirty="0"/>
              <a:t>To demonstrate your skills as an ‘evidence hunter’</a:t>
            </a:r>
          </a:p>
        </p:txBody>
      </p:sp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AF035D31-6A35-48B8-A89C-494A6AEA17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564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824"/>
    </mc:Choice>
    <mc:Fallback>
      <p:transition spd="slow" advTm="113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F1AB2-7754-4FB3-806E-D993682D9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and function of the literature review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AEA51-7515-491B-8B67-EEB4B43EAC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To show  knowledge  </a:t>
            </a:r>
          </a:p>
          <a:p>
            <a:r>
              <a:rPr lang="en-GB" sz="4800" dirty="0"/>
              <a:t>Identify key issues</a:t>
            </a:r>
          </a:p>
          <a:p>
            <a:r>
              <a:rPr lang="en-GB" sz="4800" dirty="0"/>
              <a:t>To enable readers to evaluate the research process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B6A9AF92-BADD-4D32-A9DF-F5569C3913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712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662"/>
    </mc:Choice>
    <mc:Fallback>
      <p:transition spd="slow" advTm="636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9E23F-2BAB-488D-A79E-F3D4C8A16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role and function of the literature review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4FF21-C829-4498-9790-25C1A578CA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A précis and critique of published material to support your research study. </a:t>
            </a:r>
          </a:p>
          <a:p>
            <a:r>
              <a:rPr lang="en-GB" sz="3200" dirty="0">
                <a:solidFill>
                  <a:schemeClr val="tx1"/>
                </a:solidFill>
              </a:rPr>
              <a:t>The hierarchy of materials – peer reviewed journal articles to magazine articles</a:t>
            </a:r>
          </a:p>
          <a:p>
            <a:r>
              <a:rPr lang="en-GB" sz="3200" dirty="0">
                <a:solidFill>
                  <a:schemeClr val="tx1"/>
                </a:solidFill>
              </a:rPr>
              <a:t>Justification of research aims, objective </a:t>
            </a:r>
            <a:r>
              <a:rPr lang="en-GB" sz="3200">
                <a:solidFill>
                  <a:schemeClr val="tx1"/>
                </a:solidFill>
              </a:rPr>
              <a:t>and questions     </a:t>
            </a:r>
            <a:endParaRPr lang="en-GB" sz="3200" dirty="0">
              <a:solidFill>
                <a:schemeClr val="tx1"/>
              </a:solidFill>
            </a:endParaRP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7C2AC129-F808-49F0-B39E-19E5799325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0740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079"/>
    </mc:Choice>
    <mc:Fallback>
      <p:transition spd="slow" advTm="1030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1F606-84FA-432A-8BE4-03892E7D5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…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3A31BC-5A1B-4D0B-9FE2-4617C66DB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>
              <a:solidFill>
                <a:srgbClr val="333333"/>
              </a:solidFill>
              <a:effectLst/>
              <a:latin typeface="inheri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rgbClr val="333333"/>
              </a:solidFill>
              <a:latin typeface="inheri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3200" dirty="0">
                <a:solidFill>
                  <a:srgbClr val="333333"/>
                </a:solidFill>
                <a:latin typeface="Abadi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3200" dirty="0">
                <a:solidFill>
                  <a:srgbClr val="333333"/>
                </a:solidFill>
                <a:effectLst/>
                <a:latin typeface="Abadi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ecord your search strategy  </a:t>
            </a:r>
            <a:endParaRPr lang="en-GB" sz="3200" dirty="0">
              <a:effectLst/>
              <a:latin typeface="Abadi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F50BDE13-706F-47C9-B762-395E0F1CE4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943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158"/>
    </mc:Choice>
    <mc:Fallback>
      <p:transition spd="slow" advTm="24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E7A43-4AED-42A7-8153-4C5344E79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our previous work on literature reviews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C8F6E0-874E-43F1-B8FA-B448B8ADD8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A reminder that this lesson needs to be considered in conjunction with our previous, detailed work on how to write a critical literature review.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82804E2-91D9-4CA8-9B83-446FDF8208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0606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741"/>
    </mc:Choice>
    <mc:Fallback>
      <p:transition spd="slow" advTm="127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2BE05-2FD2-4BE6-BC88-1E6B6B3EBF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2528" y="568345"/>
            <a:ext cx="3851743" cy="1560716"/>
          </a:xfrm>
        </p:spPr>
        <p:txBody>
          <a:bodyPr>
            <a:normAutofit/>
          </a:bodyPr>
          <a:lstStyle/>
          <a:p>
            <a:r>
              <a:rPr lang="en-GB" dirty="0"/>
              <a:t>Aims of this lesson</a:t>
            </a:r>
          </a:p>
        </p:txBody>
      </p:sp>
      <p:pic>
        <p:nvPicPr>
          <p:cNvPr id="1026" name="Picture 2" descr="Books, Education, School, Literature, Knowledge">
            <a:extLst>
              <a:ext uri="{FF2B5EF4-FFF2-40B4-BE49-F238E27FC236}">
                <a16:creationId xmlns:a16="http://schemas.microsoft.com/office/drawing/2014/main" id="{D22EB380-D8DD-4C0E-9F97-F706FFEB3B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723676"/>
            <a:ext cx="6898017" cy="517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00FDB-EE9E-4037-A477-ACD7B8038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52528" y="2438399"/>
            <a:ext cx="3851743" cy="3661955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3200" dirty="0"/>
              <a:t>Recap on writing a literature review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E51346D9-04C3-43D8-B931-3F7FF7C608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7680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08"/>
    </mc:Choice>
    <mc:Fallback>
      <p:transition spd="slow" advTm="8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568</TotalTime>
  <Words>322</Words>
  <Application>Microsoft Office PowerPoint</Application>
  <PresentationFormat>Widescreen</PresentationFormat>
  <Paragraphs>60</Paragraphs>
  <Slides>9</Slides>
  <Notes>9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Abadi</vt:lpstr>
      <vt:lpstr>Arial</vt:lpstr>
      <vt:lpstr>Calibri</vt:lpstr>
      <vt:lpstr>Century Schoolbook</vt:lpstr>
      <vt:lpstr>Corbel</vt:lpstr>
      <vt:lpstr>inherit</vt:lpstr>
      <vt:lpstr>Feathered</vt:lpstr>
      <vt:lpstr>Recap on writing a literature review</vt:lpstr>
      <vt:lpstr>Aims of this lesson</vt:lpstr>
      <vt:lpstr>The literature review … … …</vt:lpstr>
      <vt:lpstr>The role and function of the literature review …</vt:lpstr>
      <vt:lpstr>The role and function of the literature review …</vt:lpstr>
      <vt:lpstr>The role and function of the literature review …</vt:lpstr>
      <vt:lpstr>Remember … … …</vt:lpstr>
      <vt:lpstr>Remember our previous work on literature reviews …</vt:lpstr>
      <vt:lpstr>Aims of this lesson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 on writing a literature review</dc:title>
  <dc:creator>Beverly Cole</dc:creator>
  <cp:lastModifiedBy>Beverly Cole</cp:lastModifiedBy>
  <cp:revision>7</cp:revision>
  <dcterms:created xsi:type="dcterms:W3CDTF">2020-10-07T21:27:51Z</dcterms:created>
  <dcterms:modified xsi:type="dcterms:W3CDTF">2020-10-08T06:56:03Z</dcterms:modified>
</cp:coreProperties>
</file>