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67" r:id="rId3"/>
    <p:sldId id="266" r:id="rId4"/>
    <p:sldId id="257" r:id="rId5"/>
    <p:sldId id="258" r:id="rId6"/>
    <p:sldId id="259" r:id="rId7"/>
    <p:sldId id="260" r:id="rId8"/>
    <p:sldId id="261" r:id="rId9"/>
    <p:sldId id="262" r:id="rId10"/>
    <p:sldId id="263" r:id="rId11"/>
    <p:sldId id="264" r:id="rId12"/>
    <p:sldId id="265" r:id="rId13"/>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356" autoAdjust="0"/>
    <p:restoredTop sz="94565" autoAdjust="0"/>
  </p:normalViewPr>
  <p:slideViewPr>
    <p:cSldViewPr>
      <p:cViewPr varScale="1">
        <p:scale>
          <a:sx n="49" d="100"/>
          <a:sy n="49" d="100"/>
        </p:scale>
        <p:origin x="200" y="6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13BDA1-9D2A-4923-8FCA-6029CF11124F}" type="datetimeFigureOut">
              <a:rPr lang="en-US" smtClean="0"/>
              <a:t>3/19/26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0FC0CA-7216-4425-AE1E-D9142826CE59}" type="slidenum">
              <a:rPr lang="en-US" smtClean="0"/>
              <a:t>‹#›</a:t>
            </a:fld>
            <a:endParaRPr lang="en-US"/>
          </a:p>
        </p:txBody>
      </p:sp>
    </p:spTree>
    <p:extLst>
      <p:ext uri="{BB962C8B-B14F-4D97-AF65-F5344CB8AC3E}">
        <p14:creationId xmlns:p14="http://schemas.microsoft.com/office/powerpoint/2010/main" val="1971865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Market research is significant in shaping a successful business idea in the sense that it assists the businesses to know the needs and preferences of customers. The consumer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was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in this project in terms of coffee shops, reading habits and literal events through market research. Digital tools that were utilized in facilitating the business planning process include Google Forms, </a:t>
            </a:r>
            <a:r>
              <a:rPr lang="en-US" sz="1200" kern="1200" dirty="0" err="1">
                <a:solidFill>
                  <a:schemeClr val="tx1"/>
                </a:solidFill>
                <a:effectLst/>
                <a:latin typeface="+mn-lt"/>
                <a:ea typeface="+mn-ea"/>
                <a:cs typeface="+mn-cs"/>
              </a:rPr>
              <a:t>Canva</a:t>
            </a:r>
            <a:r>
              <a:rPr lang="en-US" sz="1200" kern="1200" dirty="0">
                <a:solidFill>
                  <a:schemeClr val="tx1"/>
                </a:solidFill>
                <a:effectLst/>
                <a:latin typeface="+mn-lt"/>
                <a:ea typeface="+mn-ea"/>
                <a:cs typeface="+mn-cs"/>
              </a:rPr>
              <a:t>, Microsoft Excel and site development tools (de Andrade, 2025). The Velvet Pages project illustrates why research knowledge can be used to produce a site, promotional materials, financial forecasts, and a promotional video that will help present the business idea in a in an effective manner.</a:t>
            </a:r>
          </a:p>
          <a:p>
            <a:endParaRPr lang="en-US" dirty="0"/>
          </a:p>
        </p:txBody>
      </p:sp>
      <p:sp>
        <p:nvSpPr>
          <p:cNvPr id="4" name="Slide Number Placeholder 3"/>
          <p:cNvSpPr>
            <a:spLocks noGrp="1"/>
          </p:cNvSpPr>
          <p:nvPr>
            <p:ph type="sldNum" sz="quarter" idx="10"/>
          </p:nvPr>
        </p:nvSpPr>
        <p:spPr/>
        <p:txBody>
          <a:bodyPr/>
          <a:lstStyle/>
          <a:p>
            <a:fld id="{4F0FC0CA-7216-4425-AE1E-D9142826CE59}" type="slidenum">
              <a:rPr lang="en-US" smtClean="0"/>
              <a:t>4</a:t>
            </a:fld>
            <a:endParaRPr lang="en-US"/>
          </a:p>
        </p:txBody>
      </p:sp>
    </p:spTree>
    <p:extLst>
      <p:ext uri="{BB962C8B-B14F-4D97-AF65-F5344CB8AC3E}">
        <p14:creationId xmlns:p14="http://schemas.microsoft.com/office/powerpoint/2010/main" val="2563959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Velvet pages is a thematic bookstore café business idea that aims to offer the experience of an easy-going cafe with a centralized gallery of books. It is proposed to design a friendly atmosphere in which customers could make their enjoyment of specialty coffee and read books or buy them. The types of romance, fantasy, and mystery will be popular genres of the cafe. Besides selling beverages and books, Velvet Pages will host community activities like book clubs, reading, and author talks. This idea is the attempt to make reading and socializing a relaxing environment.</a:t>
            </a:r>
          </a:p>
          <a:p>
            <a:endParaRPr lang="en-US" dirty="0"/>
          </a:p>
        </p:txBody>
      </p:sp>
      <p:sp>
        <p:nvSpPr>
          <p:cNvPr id="4" name="Slide Number Placeholder 3"/>
          <p:cNvSpPr>
            <a:spLocks noGrp="1"/>
          </p:cNvSpPr>
          <p:nvPr>
            <p:ph type="sldNum" sz="quarter" idx="10"/>
          </p:nvPr>
        </p:nvSpPr>
        <p:spPr/>
        <p:txBody>
          <a:bodyPr/>
          <a:lstStyle/>
          <a:p>
            <a:fld id="{4F0FC0CA-7216-4425-AE1E-D9142826CE59}" type="slidenum">
              <a:rPr lang="en-US" smtClean="0"/>
              <a:t>5</a:t>
            </a:fld>
            <a:endParaRPr lang="en-US"/>
          </a:p>
        </p:txBody>
      </p:sp>
    </p:spTree>
    <p:extLst>
      <p:ext uri="{BB962C8B-B14F-4D97-AF65-F5344CB8AC3E}">
        <p14:creationId xmlns:p14="http://schemas.microsoft.com/office/powerpoint/2010/main" val="1741093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Market research was undertaken to get knowledge of what the future customers may expect and like about the Velvet Pages concept. Google Forms were used to create a questionnaire, which was sent to the participants and to gather answers (</a:t>
            </a:r>
            <a:r>
              <a:rPr lang="en-US" sz="1200" kern="1200" dirty="0" err="1">
                <a:solidFill>
                  <a:schemeClr val="tx1"/>
                </a:solidFill>
                <a:effectLst/>
                <a:latin typeface="+mn-lt"/>
                <a:ea typeface="+mn-ea"/>
                <a:cs typeface="+mn-cs"/>
              </a:rPr>
              <a:t>Jylli</a:t>
            </a:r>
            <a:r>
              <a:rPr lang="en-US" sz="1200" kern="1200" dirty="0">
                <a:solidFill>
                  <a:schemeClr val="tx1"/>
                </a:solidFill>
                <a:effectLst/>
                <a:latin typeface="+mn-lt"/>
                <a:ea typeface="+mn-ea"/>
                <a:cs typeface="+mn-cs"/>
              </a:rPr>
              <a:t>, 2020). The survey covered multiple-choice-based questions concerning the coffee shop visiting behavior, the favorite genre of books, the interest in price as a factor when buying coffee, the attraction to literary events, and the social media that could be used to find cafes. Ten responses had been obtained and analyzed. The information was then brought out in the form of charts and graphs to draw information on the trends that may be used to inform business and marketing decisions.</a:t>
            </a:r>
          </a:p>
          <a:p>
            <a:endParaRPr lang="en-US" dirty="0"/>
          </a:p>
        </p:txBody>
      </p:sp>
      <p:sp>
        <p:nvSpPr>
          <p:cNvPr id="4" name="Slide Number Placeholder 3"/>
          <p:cNvSpPr>
            <a:spLocks noGrp="1"/>
          </p:cNvSpPr>
          <p:nvPr>
            <p:ph type="sldNum" sz="quarter" idx="10"/>
          </p:nvPr>
        </p:nvSpPr>
        <p:spPr/>
        <p:txBody>
          <a:bodyPr/>
          <a:lstStyle/>
          <a:p>
            <a:fld id="{4F0FC0CA-7216-4425-AE1E-D9142826CE59}" type="slidenum">
              <a:rPr lang="en-US" smtClean="0"/>
              <a:t>6</a:t>
            </a:fld>
            <a:endParaRPr lang="en-US"/>
          </a:p>
        </p:txBody>
      </p:sp>
    </p:spTree>
    <p:extLst>
      <p:ext uri="{BB962C8B-B14F-4D97-AF65-F5344CB8AC3E}">
        <p14:creationId xmlns:p14="http://schemas.microsoft.com/office/powerpoint/2010/main" val="1491964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Results of questionnaire survey were useful in determining customer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preference. The large number of people revealed that they frequent coffee shops implying that the café spaces are in high demand. The genres of popular books, as identified by the survey consisted of romance, fantasy and mystery; this affected the choice of books to be placed in the café. Literary activities like book clubs and talks with authors were also the concern of the participants. Also, the majority of the respondents favored coffee prices that selected between five to ten pounds. These lessons served to inform the decision-making process in terms of business idea, services to be provided as well as the overall customer experience.</a:t>
            </a:r>
          </a:p>
        </p:txBody>
      </p:sp>
      <p:sp>
        <p:nvSpPr>
          <p:cNvPr id="4" name="Slide Number Placeholder 3"/>
          <p:cNvSpPr>
            <a:spLocks noGrp="1"/>
          </p:cNvSpPr>
          <p:nvPr>
            <p:ph type="sldNum" sz="quarter" idx="10"/>
          </p:nvPr>
        </p:nvSpPr>
        <p:spPr/>
        <p:txBody>
          <a:bodyPr/>
          <a:lstStyle/>
          <a:p>
            <a:fld id="{4F0FC0CA-7216-4425-AE1E-D9142826CE59}" type="slidenum">
              <a:rPr lang="en-US" smtClean="0"/>
              <a:t>7</a:t>
            </a:fld>
            <a:endParaRPr lang="en-US"/>
          </a:p>
        </p:txBody>
      </p:sp>
    </p:spTree>
    <p:extLst>
      <p:ext uri="{BB962C8B-B14F-4D97-AF65-F5344CB8AC3E}">
        <p14:creationId xmlns:p14="http://schemas.microsoft.com/office/powerpoint/2010/main" val="2961290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was implemented by creating a site that would promote the Velvet Pages bookstore cafe and convey the idea among potential clients (Truong, 2022). The site has a homepage where the cafe has been introduced and the specialty coffee combined with books which is a distinct feature of this cafe. There are also other areas, which showcase books, beverages at the cafe, and cozy reading areas. The second page owes its attention to future literary activities like book clubs and author presentations. The findings of the surveys guided the design of the site, as it was made sure that the contents construct the interests and expectations that were discovered in the conduct of the market research survey.</a:t>
            </a:r>
            <a:endParaRPr lang="en-US" dirty="0"/>
          </a:p>
        </p:txBody>
      </p:sp>
      <p:sp>
        <p:nvSpPr>
          <p:cNvPr id="4" name="Slide Number Placeholder 3"/>
          <p:cNvSpPr>
            <a:spLocks noGrp="1"/>
          </p:cNvSpPr>
          <p:nvPr>
            <p:ph type="sldNum" sz="quarter" idx="10"/>
          </p:nvPr>
        </p:nvSpPr>
        <p:spPr/>
        <p:txBody>
          <a:bodyPr/>
          <a:lstStyle/>
          <a:p>
            <a:fld id="{4F0FC0CA-7216-4425-AE1E-D9142826CE59}" type="slidenum">
              <a:rPr lang="en-US" smtClean="0"/>
              <a:t>8</a:t>
            </a:fld>
            <a:endParaRPr lang="en-US"/>
          </a:p>
        </p:txBody>
      </p:sp>
    </p:spTree>
    <p:extLst>
      <p:ext uri="{BB962C8B-B14F-4D97-AF65-F5344CB8AC3E}">
        <p14:creationId xmlns:p14="http://schemas.microsoft.com/office/powerpoint/2010/main" val="552663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Canva</a:t>
            </a:r>
            <a:r>
              <a:rPr lang="en-US" sz="1200" kern="1200" dirty="0">
                <a:solidFill>
                  <a:schemeClr val="tx1"/>
                </a:solidFill>
                <a:effectLst/>
                <a:latin typeface="+mn-lt"/>
                <a:ea typeface="+mn-ea"/>
                <a:cs typeface="+mn-cs"/>
              </a:rPr>
              <a:t> was used to create marketing materials and advertise Velvet Pages to the target audience. Promotional designs were comprised of an Instagram post, a poster of the café, and a special offer of coffee and books in the form of a bundle. These advertisement materials promote the originality of the idea to integrate books, coffee, and social experiences. Social media will be especially efficient in targeting the target audience of students and young professionals, most of whom will use Instagram. It was done in visual telling where appealing promotional designs were developed to show the warm and home-like smell of the Velvet Pages bookstore cafe.</a:t>
            </a:r>
          </a:p>
        </p:txBody>
      </p:sp>
      <p:sp>
        <p:nvSpPr>
          <p:cNvPr id="4" name="Slide Number Placeholder 3"/>
          <p:cNvSpPr>
            <a:spLocks noGrp="1"/>
          </p:cNvSpPr>
          <p:nvPr>
            <p:ph type="sldNum" sz="quarter" idx="10"/>
          </p:nvPr>
        </p:nvSpPr>
        <p:spPr/>
        <p:txBody>
          <a:bodyPr/>
          <a:lstStyle/>
          <a:p>
            <a:fld id="{4F0FC0CA-7216-4425-AE1E-D9142826CE59}" type="slidenum">
              <a:rPr lang="en-US" smtClean="0"/>
              <a:t>9</a:t>
            </a:fld>
            <a:endParaRPr lang="en-US"/>
          </a:p>
        </p:txBody>
      </p:sp>
    </p:spTree>
    <p:extLst>
      <p:ext uri="{BB962C8B-B14F-4D97-AF65-F5344CB8AC3E}">
        <p14:creationId xmlns:p14="http://schemas.microsoft.com/office/powerpoint/2010/main" val="2786613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launch Velvet Pages and offer its value to the prospective customers, a two-minute promotion advertisement was developed. The video commences with a short introduction of the video describing what is meant by the bookstore coffee. It then outlines the issue of the fact that most cafes lacked restorative reading conditions (Sutton, 2024). The video tells the solution of Velvet Pages that involves a mix of specialty coffee and featured book collection as well as communal events. The idea was explained using visual slides and narration so as to make clear and generate some interest toward the business idea.</a:t>
            </a:r>
            <a:endParaRPr lang="en-US" dirty="0"/>
          </a:p>
        </p:txBody>
      </p:sp>
      <p:sp>
        <p:nvSpPr>
          <p:cNvPr id="4" name="Slide Number Placeholder 3"/>
          <p:cNvSpPr>
            <a:spLocks noGrp="1"/>
          </p:cNvSpPr>
          <p:nvPr>
            <p:ph type="sldNum" sz="quarter" idx="10"/>
          </p:nvPr>
        </p:nvSpPr>
        <p:spPr/>
        <p:txBody>
          <a:bodyPr/>
          <a:lstStyle/>
          <a:p>
            <a:fld id="{4F0FC0CA-7216-4425-AE1E-D9142826CE59}" type="slidenum">
              <a:rPr lang="en-US" smtClean="0"/>
              <a:t>10</a:t>
            </a:fld>
            <a:endParaRPr lang="en-US"/>
          </a:p>
        </p:txBody>
      </p:sp>
    </p:spTree>
    <p:extLst>
      <p:ext uri="{BB962C8B-B14F-4D97-AF65-F5344CB8AC3E}">
        <p14:creationId xmlns:p14="http://schemas.microsoft.com/office/powerpoint/2010/main" val="51298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New key business and digital skills were formed with the assistance of this project. The aspect of carrying out the questionnaire enhanced my learning in market research and data analysis. The process of designing the web site and marketing resources has taught me how to skill at online advertising and web design. My Excel spreadsheet enhanced skills in financial planning and analyzing the performance of the business (Powell, 2023). Moreover, it was also beneficial to develop the advertisement video and presentation that enhanced communication and storytelling. I would like to improve my financial forecasting and advanced digital marketing strategies in future.</a:t>
            </a:r>
            <a:endParaRPr lang="en-US" dirty="0"/>
          </a:p>
        </p:txBody>
      </p:sp>
      <p:sp>
        <p:nvSpPr>
          <p:cNvPr id="4" name="Slide Number Placeholder 3"/>
          <p:cNvSpPr>
            <a:spLocks noGrp="1"/>
          </p:cNvSpPr>
          <p:nvPr>
            <p:ph type="sldNum" sz="quarter" idx="10"/>
          </p:nvPr>
        </p:nvSpPr>
        <p:spPr/>
        <p:txBody>
          <a:bodyPr/>
          <a:lstStyle/>
          <a:p>
            <a:fld id="{4F0FC0CA-7216-4425-AE1E-D9142826CE59}" type="slidenum">
              <a:rPr lang="en-US" smtClean="0"/>
              <a:t>11</a:t>
            </a:fld>
            <a:endParaRPr lang="en-US"/>
          </a:p>
        </p:txBody>
      </p:sp>
    </p:spTree>
    <p:extLst>
      <p:ext uri="{BB962C8B-B14F-4D97-AF65-F5344CB8AC3E}">
        <p14:creationId xmlns:p14="http://schemas.microsoft.com/office/powerpoint/2010/main" val="3584822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Market research was undertaken to get knowledge of what the future customers may expect and like about the Velvet Pages concept. Google Forms were used to create a questionnaire, which was sent to the participants and to gather answers (</a:t>
            </a:r>
            <a:r>
              <a:rPr lang="en-US" sz="1200" kern="1200" dirty="0" err="1">
                <a:solidFill>
                  <a:schemeClr val="tx1"/>
                </a:solidFill>
                <a:effectLst/>
                <a:latin typeface="+mn-lt"/>
                <a:ea typeface="+mn-ea"/>
                <a:cs typeface="+mn-cs"/>
              </a:rPr>
              <a:t>Jylli</a:t>
            </a:r>
            <a:r>
              <a:rPr lang="en-US" sz="1200" kern="1200" dirty="0">
                <a:solidFill>
                  <a:schemeClr val="tx1"/>
                </a:solidFill>
                <a:effectLst/>
                <a:latin typeface="+mn-lt"/>
                <a:ea typeface="+mn-ea"/>
                <a:cs typeface="+mn-cs"/>
              </a:rPr>
              <a:t>, 2020). The survey covered multiple-choice-based questions concerning the coffee shop visiting behavior, the favorite genre of books, the interest in price as a factor when buying coffee, the attraction to literary events, and the social media that could be used to find cafes. Ten responses had been obtained and analyzed. The information was then brought out in the form of charts and graphs to draw information on the trends that may be used to inform business and marketing decisions.</a:t>
            </a:r>
          </a:p>
          <a:p>
            <a:endParaRPr lang="en-US" dirty="0"/>
          </a:p>
        </p:txBody>
      </p:sp>
      <p:sp>
        <p:nvSpPr>
          <p:cNvPr id="4" name="Slide Number Placeholder 3"/>
          <p:cNvSpPr>
            <a:spLocks noGrp="1"/>
          </p:cNvSpPr>
          <p:nvPr>
            <p:ph type="sldNum" sz="quarter" idx="10"/>
          </p:nvPr>
        </p:nvSpPr>
        <p:spPr/>
        <p:txBody>
          <a:bodyPr/>
          <a:lstStyle/>
          <a:p>
            <a:fld id="{4F0FC0CA-7216-4425-AE1E-D9142826CE59}" type="slidenum">
              <a:rPr lang="en-US" smtClean="0"/>
              <a:t>12</a:t>
            </a:fld>
            <a:endParaRPr lang="en-US"/>
          </a:p>
        </p:txBody>
      </p:sp>
    </p:spTree>
    <p:extLst>
      <p:ext uri="{BB962C8B-B14F-4D97-AF65-F5344CB8AC3E}">
        <p14:creationId xmlns:p14="http://schemas.microsoft.com/office/powerpoint/2010/main" val="666778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3/19/26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pexels.com/photo/close-up-photography-of-roasted-coffee-beans-773958/"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Roasted_Coffee_Beans_Texture.jpg" TargetMode="External"/><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sv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9.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13148" b="-13148"/>
            </a:stretch>
          </a:blipFill>
        </p:spPr>
        <p:txBody>
          <a:bodyPr/>
          <a:lstStyle/>
          <a:p>
            <a:endParaRPr lang="en-US"/>
          </a:p>
        </p:txBody>
      </p:sp>
      <p:sp>
        <p:nvSpPr>
          <p:cNvPr id="3" name="TextBox 3"/>
          <p:cNvSpPr txBox="1"/>
          <p:nvPr/>
        </p:nvSpPr>
        <p:spPr>
          <a:xfrm>
            <a:off x="929498" y="620945"/>
            <a:ext cx="16429001" cy="7386638"/>
          </a:xfrm>
          <a:prstGeom prst="rect">
            <a:avLst/>
          </a:prstGeom>
        </p:spPr>
        <p:txBody>
          <a:bodyPr wrap="square" lIns="0" tIns="0" rIns="0" bIns="0" rtlCol="0" anchor="t">
            <a:spAutoFit/>
          </a:bodyPr>
          <a:lstStyle/>
          <a:p>
            <a:pPr lvl="0" algn="ctr"/>
            <a:r>
              <a:rPr lang="en-US" sz="24000" spc="-2017" dirty="0">
                <a:solidFill>
                  <a:srgbClr val="FFFFFF"/>
                </a:solidFill>
                <a:latin typeface="Times New Roman" panose="02020603050405020304" pitchFamily="18" charset="0"/>
                <a:ea typeface="Times New Roman MT Condensed Italics"/>
                <a:cs typeface="Times New Roman" panose="02020603050405020304" pitchFamily="18" charset="0"/>
                <a:sym typeface="Times New Roman MT Condensed Italics"/>
              </a:rPr>
              <a:t>Velvet Pages Bookstore Café</a:t>
            </a:r>
            <a:endParaRPr lang="en-US" sz="24000" u="none" strike="noStrike" spc="-2017" dirty="0">
              <a:solidFill>
                <a:srgbClr val="FFFFFF"/>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7" name="TextBox 7"/>
          <p:cNvSpPr txBox="1"/>
          <p:nvPr/>
        </p:nvSpPr>
        <p:spPr>
          <a:xfrm>
            <a:off x="5242036" y="7947251"/>
            <a:ext cx="7803923" cy="488082"/>
          </a:xfrm>
          <a:prstGeom prst="rect">
            <a:avLst/>
          </a:prstGeom>
        </p:spPr>
        <p:txBody>
          <a:bodyPr lIns="0" tIns="0" rIns="0" bIns="0" rtlCol="0" anchor="t">
            <a:spAutoFit/>
          </a:bodyPr>
          <a:lstStyle/>
          <a:p>
            <a:pPr lvl="0" algn="ctr">
              <a:lnSpc>
                <a:spcPts val="4216"/>
              </a:lnSpc>
              <a:spcBef>
                <a:spcPct val="0"/>
              </a:spcBef>
            </a:pPr>
            <a:r>
              <a:rPr lang="en-US" sz="2800" i="1" dirty="0">
                <a:solidFill>
                  <a:srgbClr val="FFFFFF"/>
                </a:solidFill>
                <a:latin typeface="Times New Roman" panose="02020603050405020304" pitchFamily="18" charset="0"/>
                <a:ea typeface="Agrandir Italics"/>
                <a:cs typeface="Times New Roman" panose="02020603050405020304" pitchFamily="18" charset="0"/>
                <a:sym typeface="Agrandir Italics"/>
              </a:rPr>
              <a:t>Market Research and Digital Development Project</a:t>
            </a:r>
            <a:endParaRPr lang="en-US" sz="2800" i="1" u="none" strike="noStrike" dirty="0">
              <a:solidFill>
                <a:srgbClr val="FFFFFF"/>
              </a:solidFill>
              <a:latin typeface="Times New Roman" panose="02020603050405020304" pitchFamily="18" charset="0"/>
              <a:ea typeface="Agrandir Italics"/>
              <a:cs typeface="Times New Roman" panose="02020603050405020304" pitchFamily="18" charset="0"/>
              <a:sym typeface="Agrandir Italics"/>
            </a:endParaRPr>
          </a:p>
        </p:txBody>
      </p:sp>
      <p:sp>
        <p:nvSpPr>
          <p:cNvPr id="5" name="TextBox 4">
            <a:extLst>
              <a:ext uri="{FF2B5EF4-FFF2-40B4-BE49-F238E27FC236}">
                <a16:creationId xmlns:a16="http://schemas.microsoft.com/office/drawing/2014/main" id="{8AFD0141-FA57-6EFE-B296-B080ADD7C069}"/>
              </a:ext>
            </a:extLst>
          </p:cNvPr>
          <p:cNvSpPr txBox="1"/>
          <p:nvPr/>
        </p:nvSpPr>
        <p:spPr>
          <a:xfrm>
            <a:off x="4362995" y="3608589"/>
            <a:ext cx="9562010" cy="20313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tx1"/>
                </a:solidFill>
                <a:effectLst/>
                <a:latin typeface="+mn-lt"/>
                <a:ea typeface="+mn-ea"/>
                <a:cs typeface="+mn-cs"/>
              </a:rPr>
              <a:t>New key business and digital skills were formed with the assistance of this project. The aspect of carrying out the questionnaire enhanced my learning in market research and data analysis. The process of designing the web site and marketing resources has taught me how to skill at online advertising and web design. My Excel spreadsheet enhanced skills in financial planning and analyzing the performance of the business (Powell, 2023). Moreover, it was also beneficial to develop the advertisement video and presentation that enhanced communication and storytelling. I would like to improve my financial forecasting and advanced digital marketing strategies in future.</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le of coffee beans&#10;&#10;AI-generated content may be incorrect.">
            <a:extLst>
              <a:ext uri="{FF2B5EF4-FFF2-40B4-BE49-F238E27FC236}">
                <a16:creationId xmlns:a16="http://schemas.microsoft.com/office/drawing/2014/main" id="{E9BA2C30-95C1-F12B-E710-C598C381EC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963" r="20503"/>
          <a:stretch>
            <a:fillRect/>
          </a:stretch>
        </p:blipFill>
        <p:spPr>
          <a:xfrm>
            <a:off x="20" y="10"/>
            <a:ext cx="9174833" cy="10286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4F0FA4EE-F592-272E-23B6-E99433BD658D}"/>
              </a:ext>
            </a:extLst>
          </p:cNvPr>
          <p:cNvSpPr txBox="1"/>
          <p:nvPr/>
        </p:nvSpPr>
        <p:spPr>
          <a:xfrm>
            <a:off x="9770682" y="1409701"/>
            <a:ext cx="7260015" cy="7855744"/>
          </a:xfrm>
          <a:prstGeom prst="rect">
            <a:avLst/>
          </a:prstGeom>
        </p:spPr>
        <p:txBody>
          <a:bodyPr vert="horz" lIns="91440" tIns="45720" rIns="91440" bIns="45720" rtlCol="0">
            <a:normAutofit/>
          </a:bodyPr>
          <a:lstStyle/>
          <a:p>
            <a:pPr indent="-228600">
              <a:lnSpc>
                <a:spcPct val="90000"/>
              </a:lnSpc>
              <a:spcBef>
                <a:spcPts val="1060"/>
              </a:spcBef>
              <a:spcAft>
                <a:spcPts val="1000"/>
              </a:spcAft>
              <a:buFont typeface="Arial" panose="020B0604020202020204" pitchFamily="34" charset="0"/>
              <a:buChar char="•"/>
            </a:pPr>
            <a:r>
              <a:rPr lang="en-US" sz="2600" b="1" dirty="0">
                <a:effectLst/>
              </a:rPr>
              <a:t>Module Name: </a:t>
            </a:r>
            <a:r>
              <a:rPr lang="en-US" sz="2600" dirty="0">
                <a:effectLst/>
              </a:rPr>
              <a:t>Digital Skills for Professional Growth</a:t>
            </a:r>
          </a:p>
          <a:p>
            <a:pPr indent="-228600">
              <a:lnSpc>
                <a:spcPct val="90000"/>
              </a:lnSpc>
              <a:spcBef>
                <a:spcPts val="1060"/>
              </a:spcBef>
              <a:spcAft>
                <a:spcPts val="1000"/>
              </a:spcAft>
              <a:buFont typeface="Arial" panose="020B0604020202020204" pitchFamily="34" charset="0"/>
              <a:buChar char="•"/>
            </a:pPr>
            <a:r>
              <a:rPr lang="en-US" sz="2600" b="1" dirty="0">
                <a:effectLst/>
              </a:rPr>
              <a:t>Module Code: BMSW4008</a:t>
            </a:r>
            <a:endParaRPr lang="en-US" sz="2600" dirty="0">
              <a:effectLst/>
            </a:endParaRPr>
          </a:p>
          <a:p>
            <a:pPr indent="-228600">
              <a:lnSpc>
                <a:spcPct val="90000"/>
              </a:lnSpc>
              <a:spcBef>
                <a:spcPts val="1060"/>
              </a:spcBef>
              <a:spcAft>
                <a:spcPts val="1000"/>
              </a:spcAft>
              <a:buFont typeface="Arial" panose="020B0604020202020204" pitchFamily="34" charset="0"/>
              <a:buChar char="•"/>
            </a:pPr>
            <a:r>
              <a:rPr lang="en-US" sz="2600" dirty="0">
                <a:effectLst/>
              </a:rPr>
              <a:t> </a:t>
            </a:r>
          </a:p>
          <a:p>
            <a:pPr indent="-228600">
              <a:lnSpc>
                <a:spcPct val="90000"/>
              </a:lnSpc>
              <a:spcBef>
                <a:spcPts val="1060"/>
              </a:spcBef>
              <a:spcAft>
                <a:spcPts val="1000"/>
              </a:spcAft>
              <a:buFont typeface="Arial" panose="020B0604020202020204" pitchFamily="34" charset="0"/>
              <a:buChar char="•"/>
            </a:pPr>
            <a:r>
              <a:rPr lang="en-US" sz="2600" b="1" dirty="0">
                <a:effectLst/>
              </a:rPr>
              <a:t>Assignment Name: </a:t>
            </a:r>
            <a:r>
              <a:rPr lang="en-US" sz="2600" dirty="0">
                <a:effectLst/>
              </a:rPr>
              <a:t>E-Portfolio PowerPoint presentation </a:t>
            </a:r>
          </a:p>
          <a:p>
            <a:pPr indent="-228600">
              <a:lnSpc>
                <a:spcPct val="90000"/>
              </a:lnSpc>
              <a:spcBef>
                <a:spcPts val="1060"/>
              </a:spcBef>
              <a:spcAft>
                <a:spcPts val="1000"/>
              </a:spcAft>
              <a:buFont typeface="Arial" panose="020B0604020202020204" pitchFamily="34" charset="0"/>
              <a:buChar char="•"/>
            </a:pPr>
            <a:r>
              <a:rPr lang="en-US" sz="2600" dirty="0">
                <a:effectLst/>
              </a:rPr>
              <a:t> </a:t>
            </a:r>
          </a:p>
          <a:p>
            <a:pPr indent="-228600">
              <a:lnSpc>
                <a:spcPct val="90000"/>
              </a:lnSpc>
              <a:spcBef>
                <a:spcPts val="15"/>
              </a:spcBef>
              <a:spcAft>
                <a:spcPts val="1000"/>
              </a:spcAft>
              <a:buFont typeface="Arial" panose="020B0604020202020204" pitchFamily="34" charset="0"/>
              <a:buChar char="•"/>
            </a:pPr>
            <a:r>
              <a:rPr lang="en-US" sz="2600" b="1" dirty="0">
                <a:effectLst/>
              </a:rPr>
              <a:t>Student Name: </a:t>
            </a:r>
            <a:r>
              <a:rPr lang="en-US" sz="2600" b="1" dirty="0"/>
              <a:t>Agnieszka </a:t>
            </a:r>
            <a:r>
              <a:rPr lang="en-US" sz="2600" dirty="0">
                <a:effectLst/>
              </a:rPr>
              <a:t> Doolar</a:t>
            </a:r>
          </a:p>
          <a:p>
            <a:pPr indent="-228600">
              <a:lnSpc>
                <a:spcPct val="90000"/>
              </a:lnSpc>
              <a:spcBef>
                <a:spcPts val="15"/>
              </a:spcBef>
              <a:spcAft>
                <a:spcPts val="1000"/>
              </a:spcAft>
              <a:buFont typeface="Arial" panose="020B0604020202020204" pitchFamily="34" charset="0"/>
              <a:buChar char="•"/>
            </a:pPr>
            <a:r>
              <a:rPr lang="en-US" sz="2600" b="1" dirty="0">
                <a:effectLst/>
              </a:rPr>
              <a:t>Student Number: </a:t>
            </a:r>
            <a:r>
              <a:rPr lang="en-US" sz="2600" dirty="0">
                <a:effectLst/>
              </a:rPr>
              <a:t>2434708</a:t>
            </a:r>
          </a:p>
          <a:p>
            <a:pPr indent="-228600">
              <a:lnSpc>
                <a:spcPct val="90000"/>
              </a:lnSpc>
              <a:spcBef>
                <a:spcPts val="150"/>
              </a:spcBef>
              <a:spcAft>
                <a:spcPts val="150"/>
              </a:spcAft>
              <a:buFont typeface="Arial" panose="020B0604020202020204" pitchFamily="34" charset="0"/>
              <a:buChar char="•"/>
            </a:pPr>
            <a:r>
              <a:rPr lang="en-US" sz="2600" dirty="0">
                <a:effectLst/>
              </a:rPr>
              <a:t> </a:t>
            </a:r>
          </a:p>
          <a:p>
            <a:pPr indent="-228600">
              <a:lnSpc>
                <a:spcPct val="90000"/>
              </a:lnSpc>
              <a:spcAft>
                <a:spcPts val="1000"/>
              </a:spcAft>
              <a:buFont typeface="Arial" panose="020B0604020202020204" pitchFamily="34" charset="0"/>
              <a:buChar char="•"/>
            </a:pPr>
            <a:r>
              <a:rPr lang="en-US" sz="2600" b="1" dirty="0">
                <a:effectLst/>
              </a:rPr>
              <a:t>Deadline: 1</a:t>
            </a:r>
            <a:r>
              <a:rPr lang="en-US" sz="2600" dirty="0">
                <a:effectLst/>
              </a:rPr>
              <a:t>6</a:t>
            </a:r>
            <a:r>
              <a:rPr lang="en-US" sz="2600" baseline="30000" dirty="0">
                <a:effectLst/>
              </a:rPr>
              <a:t>th</a:t>
            </a:r>
            <a:r>
              <a:rPr lang="en-US" sz="2600" dirty="0">
                <a:effectLst/>
              </a:rPr>
              <a:t> March 2026 09:00  </a:t>
            </a:r>
          </a:p>
        </p:txBody>
      </p:sp>
      <p:pic>
        <p:nvPicPr>
          <p:cNvPr id="11" name="Picture 10" descr="A black and yellow logo&#10;&#10;AI-generated content may be incorrect.">
            <a:extLst>
              <a:ext uri="{FF2B5EF4-FFF2-40B4-BE49-F238E27FC236}">
                <a16:creationId xmlns:a16="http://schemas.microsoft.com/office/drawing/2014/main" id="{BA9E2376-341D-5AAF-EDD9-24F6C603BF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6298" y="6878828"/>
            <a:ext cx="5715000" cy="3175000"/>
          </a:xfrm>
          <a:prstGeom prst="rect">
            <a:avLst/>
          </a:prstGeom>
        </p:spPr>
      </p:pic>
    </p:spTree>
    <p:extLst>
      <p:ext uri="{BB962C8B-B14F-4D97-AF65-F5344CB8AC3E}">
        <p14:creationId xmlns:p14="http://schemas.microsoft.com/office/powerpoint/2010/main" val="2538067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le of coffee beans&#10;&#10;AI-generated content may be incorrect.">
            <a:extLst>
              <a:ext uri="{FF2B5EF4-FFF2-40B4-BE49-F238E27FC236}">
                <a16:creationId xmlns:a16="http://schemas.microsoft.com/office/drawing/2014/main" id="{0A77A1CC-FDAC-85FA-3B7F-45B026795E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69" r="3514"/>
          <a:stretch>
            <a:fillRect/>
          </a:stretch>
        </p:blipFill>
        <p:spPr>
          <a:xfrm>
            <a:off x="1" y="10"/>
            <a:ext cx="14504463" cy="10286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87528" y="0"/>
            <a:ext cx="10600467" cy="10287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C40E5A-E3D7-C98F-FD2F-810C555E53C8}"/>
              </a:ext>
            </a:extLst>
          </p:cNvPr>
          <p:cNvSpPr>
            <a:spLocks noGrp="1"/>
          </p:cNvSpPr>
          <p:nvPr>
            <p:ph type="ctrTitle"/>
          </p:nvPr>
        </p:nvSpPr>
        <p:spPr>
          <a:xfrm>
            <a:off x="11297415" y="547687"/>
            <a:ext cx="5733283" cy="2849868"/>
          </a:xfrm>
        </p:spPr>
        <p:txBody>
          <a:bodyPr vert="horz" lIns="91440" tIns="45720" rIns="91440" bIns="45720" rtlCol="0" anchor="ctr">
            <a:normAutofit/>
          </a:bodyPr>
          <a:lstStyle/>
          <a:p>
            <a:pPr algn="l">
              <a:lnSpc>
                <a:spcPct val="90000"/>
              </a:lnSpc>
            </a:pPr>
            <a:r>
              <a:rPr lang="en-US" sz="6000" dirty="0"/>
              <a:t>Presentation Overview </a:t>
            </a:r>
          </a:p>
        </p:txBody>
      </p:sp>
      <p:sp>
        <p:nvSpPr>
          <p:cNvPr id="3" name="Subtitle 2">
            <a:extLst>
              <a:ext uri="{FF2B5EF4-FFF2-40B4-BE49-F238E27FC236}">
                <a16:creationId xmlns:a16="http://schemas.microsoft.com/office/drawing/2014/main" id="{31483547-7F8D-B36D-3F1E-29EF20F0DEC1}"/>
              </a:ext>
            </a:extLst>
          </p:cNvPr>
          <p:cNvSpPr>
            <a:spLocks noGrp="1"/>
          </p:cNvSpPr>
          <p:nvPr>
            <p:ph type="subTitle" idx="1"/>
          </p:nvPr>
        </p:nvSpPr>
        <p:spPr>
          <a:xfrm>
            <a:off x="11297415" y="3651301"/>
            <a:ext cx="5733283" cy="5614143"/>
          </a:xfrm>
        </p:spPr>
        <p:txBody>
          <a:bodyPr vert="horz" lIns="91440" tIns="45720" rIns="91440" bIns="45720" rtlCol="0">
            <a:normAutofit/>
          </a:bodyPr>
          <a:lstStyle/>
          <a:p>
            <a:pPr marL="800100" indent="-514350" algn="l">
              <a:lnSpc>
                <a:spcPct val="90000"/>
              </a:lnSpc>
              <a:buFont typeface="+mj-lt"/>
              <a:buAutoNum type="arabicPeriod"/>
            </a:pPr>
            <a:r>
              <a:rPr lang="en-US" sz="2800" b="1" dirty="0">
                <a:solidFill>
                  <a:schemeClr val="tx1"/>
                </a:solidFill>
              </a:rPr>
              <a:t>Front page </a:t>
            </a:r>
          </a:p>
          <a:p>
            <a:pPr marL="800100" indent="-514350" algn="l">
              <a:lnSpc>
                <a:spcPct val="90000"/>
              </a:lnSpc>
              <a:buFont typeface="+mj-lt"/>
              <a:buAutoNum type="arabicPeriod"/>
            </a:pPr>
            <a:r>
              <a:rPr lang="en-US" sz="2800" b="1" dirty="0">
                <a:solidFill>
                  <a:schemeClr val="tx1"/>
                </a:solidFill>
              </a:rPr>
              <a:t>Academic page </a:t>
            </a:r>
          </a:p>
          <a:p>
            <a:pPr marL="800100" indent="-514350" algn="l">
              <a:lnSpc>
                <a:spcPct val="90000"/>
              </a:lnSpc>
              <a:buFont typeface="+mj-lt"/>
              <a:buAutoNum type="arabicPeriod"/>
            </a:pPr>
            <a:r>
              <a:rPr lang="en-US" sz="2800" b="1" dirty="0" err="1">
                <a:solidFill>
                  <a:schemeClr val="tx1"/>
                </a:solidFill>
              </a:rPr>
              <a:t>Intruduction</a:t>
            </a:r>
            <a:r>
              <a:rPr lang="en-US" sz="2800" b="1" dirty="0">
                <a:solidFill>
                  <a:schemeClr val="tx1"/>
                </a:solidFill>
              </a:rPr>
              <a:t> </a:t>
            </a:r>
          </a:p>
          <a:p>
            <a:pPr marL="800100" indent="-514350" algn="l">
              <a:lnSpc>
                <a:spcPct val="90000"/>
              </a:lnSpc>
              <a:buFont typeface="+mj-lt"/>
              <a:buAutoNum type="arabicPeriod"/>
            </a:pPr>
            <a:r>
              <a:rPr lang="en-US" sz="2800" b="1" dirty="0">
                <a:solidFill>
                  <a:schemeClr val="tx1"/>
                </a:solidFill>
              </a:rPr>
              <a:t>Business Idea </a:t>
            </a:r>
          </a:p>
          <a:p>
            <a:pPr marL="800100" indent="-514350" algn="l">
              <a:lnSpc>
                <a:spcPct val="90000"/>
              </a:lnSpc>
              <a:buFont typeface="+mj-lt"/>
              <a:buAutoNum type="arabicPeriod"/>
            </a:pPr>
            <a:r>
              <a:rPr lang="en-US" sz="2800" b="1" dirty="0">
                <a:solidFill>
                  <a:schemeClr val="tx1"/>
                </a:solidFill>
              </a:rPr>
              <a:t>Market Research Method </a:t>
            </a:r>
          </a:p>
          <a:p>
            <a:pPr marL="800100" indent="-514350" algn="l">
              <a:lnSpc>
                <a:spcPct val="90000"/>
              </a:lnSpc>
              <a:buFont typeface="+mj-lt"/>
              <a:buAutoNum type="arabicPeriod"/>
            </a:pPr>
            <a:r>
              <a:rPr lang="en-US" sz="2800" b="1" dirty="0">
                <a:solidFill>
                  <a:schemeClr val="tx1"/>
                </a:solidFill>
              </a:rPr>
              <a:t>Survey Results </a:t>
            </a:r>
          </a:p>
          <a:p>
            <a:pPr marL="800100" indent="-514350" algn="l">
              <a:lnSpc>
                <a:spcPct val="90000"/>
              </a:lnSpc>
              <a:buFont typeface="+mj-lt"/>
              <a:buAutoNum type="arabicPeriod"/>
            </a:pPr>
            <a:r>
              <a:rPr lang="en-US" sz="2800" b="1" dirty="0">
                <a:solidFill>
                  <a:schemeClr val="tx1"/>
                </a:solidFill>
              </a:rPr>
              <a:t>Website Development </a:t>
            </a:r>
          </a:p>
          <a:p>
            <a:pPr marL="800100" indent="-514350" algn="l">
              <a:lnSpc>
                <a:spcPct val="90000"/>
              </a:lnSpc>
              <a:buFont typeface="+mj-lt"/>
              <a:buAutoNum type="arabicPeriod"/>
            </a:pPr>
            <a:r>
              <a:rPr lang="en-US" sz="2800" b="1" dirty="0">
                <a:solidFill>
                  <a:schemeClr val="tx1"/>
                </a:solidFill>
              </a:rPr>
              <a:t>Marketing Materials  </a:t>
            </a:r>
          </a:p>
          <a:p>
            <a:pPr marL="800100" indent="-514350" algn="l">
              <a:lnSpc>
                <a:spcPct val="90000"/>
              </a:lnSpc>
              <a:buFont typeface="+mj-lt"/>
              <a:buAutoNum type="arabicPeriod"/>
            </a:pPr>
            <a:r>
              <a:rPr lang="en-US" sz="2800" b="1" dirty="0" err="1">
                <a:solidFill>
                  <a:schemeClr val="tx1"/>
                </a:solidFill>
              </a:rPr>
              <a:t>Advertisment</a:t>
            </a:r>
            <a:r>
              <a:rPr lang="en-US" sz="2800" b="1" dirty="0">
                <a:solidFill>
                  <a:schemeClr val="tx1"/>
                </a:solidFill>
              </a:rPr>
              <a:t> Video </a:t>
            </a:r>
          </a:p>
          <a:p>
            <a:pPr marL="800100" indent="-514350" algn="l">
              <a:lnSpc>
                <a:spcPct val="90000"/>
              </a:lnSpc>
              <a:buFont typeface="+mj-lt"/>
              <a:buAutoNum type="arabicPeriod"/>
            </a:pPr>
            <a:r>
              <a:rPr lang="en-US" sz="2800" b="1" dirty="0">
                <a:solidFill>
                  <a:schemeClr val="tx1"/>
                </a:solidFill>
              </a:rPr>
              <a:t>Reflection and Skills Development </a:t>
            </a:r>
          </a:p>
          <a:p>
            <a:pPr marL="800100" indent="-514350" algn="l">
              <a:lnSpc>
                <a:spcPct val="90000"/>
              </a:lnSpc>
              <a:buFont typeface="+mj-lt"/>
              <a:buAutoNum type="arabicPeriod"/>
            </a:pPr>
            <a:r>
              <a:rPr lang="en-US" sz="2800" b="1" dirty="0">
                <a:solidFill>
                  <a:schemeClr val="tx1"/>
                </a:solidFill>
              </a:rPr>
              <a:t>References </a:t>
            </a:r>
          </a:p>
          <a:p>
            <a:pPr marL="514350" indent="-228600" algn="l">
              <a:lnSpc>
                <a:spcPct val="90000"/>
              </a:lnSpc>
              <a:buFont typeface="Arial" panose="020B0604020202020204" pitchFamily="34" charset="0"/>
              <a:buChar char="•"/>
            </a:pPr>
            <a:endParaRPr lang="en-US" sz="2800" dirty="0">
              <a:solidFill>
                <a:schemeClr val="tx1"/>
              </a:solidFill>
            </a:endParaRPr>
          </a:p>
          <a:p>
            <a:pPr marL="514350" indent="-228600" algn="l">
              <a:lnSpc>
                <a:spcPct val="90000"/>
              </a:lnSpc>
              <a:buFont typeface="Arial" panose="020B0604020202020204" pitchFamily="34" charset="0"/>
              <a:buChar char="•"/>
            </a:pPr>
            <a:endParaRPr lang="en-US" sz="2800" dirty="0">
              <a:solidFill>
                <a:schemeClr val="tx1"/>
              </a:solidFill>
            </a:endParaRPr>
          </a:p>
        </p:txBody>
      </p:sp>
      <p:sp>
        <p:nvSpPr>
          <p:cNvPr id="6" name="TextBox 5">
            <a:extLst>
              <a:ext uri="{FF2B5EF4-FFF2-40B4-BE49-F238E27FC236}">
                <a16:creationId xmlns:a16="http://schemas.microsoft.com/office/drawing/2014/main" id="{457AD6AF-BDD1-F492-9903-E3C06B90BE5E}"/>
              </a:ext>
            </a:extLst>
          </p:cNvPr>
          <p:cNvSpPr txBox="1"/>
          <p:nvPr/>
        </p:nvSpPr>
        <p:spPr>
          <a:xfrm>
            <a:off x="12197422" y="10086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mmons.wikimedia.org/wiki/File:Roasted_Coffee_Beans_Texture.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73803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7706" y="2609542"/>
            <a:ext cx="1808391" cy="2868618"/>
            <a:chOff x="0" y="0"/>
            <a:chExt cx="476284" cy="755521"/>
          </a:xfrm>
        </p:grpSpPr>
        <p:sp>
          <p:nvSpPr>
            <p:cNvPr id="3" name="Freeform 3"/>
            <p:cNvSpPr/>
            <p:nvPr/>
          </p:nvSpPr>
          <p:spPr>
            <a:xfrm>
              <a:off x="0" y="0"/>
              <a:ext cx="476284" cy="755521"/>
            </a:xfrm>
            <a:custGeom>
              <a:avLst/>
              <a:gdLst/>
              <a:ahLst/>
              <a:cxnLst/>
              <a:rect l="l" t="t" r="r" b="b"/>
              <a:pathLst>
                <a:path w="476284" h="755521">
                  <a:moveTo>
                    <a:pt x="98466" y="0"/>
                  </a:moveTo>
                  <a:lnTo>
                    <a:pt x="377819" y="0"/>
                  </a:lnTo>
                  <a:cubicBezTo>
                    <a:pt x="403933" y="0"/>
                    <a:pt x="428978" y="10374"/>
                    <a:pt x="447444" y="28840"/>
                  </a:cubicBezTo>
                  <a:cubicBezTo>
                    <a:pt x="465910" y="47306"/>
                    <a:pt x="476284" y="72351"/>
                    <a:pt x="476284" y="98466"/>
                  </a:cubicBezTo>
                  <a:lnTo>
                    <a:pt x="476284" y="657055"/>
                  </a:lnTo>
                  <a:cubicBezTo>
                    <a:pt x="476284" y="711436"/>
                    <a:pt x="432200" y="755521"/>
                    <a:pt x="377819" y="755521"/>
                  </a:cubicBezTo>
                  <a:lnTo>
                    <a:pt x="98466" y="755521"/>
                  </a:lnTo>
                  <a:cubicBezTo>
                    <a:pt x="72351" y="755521"/>
                    <a:pt x="47306" y="745147"/>
                    <a:pt x="28840" y="726681"/>
                  </a:cubicBezTo>
                  <a:cubicBezTo>
                    <a:pt x="10374" y="708215"/>
                    <a:pt x="0" y="683170"/>
                    <a:pt x="0" y="657055"/>
                  </a:cubicBezTo>
                  <a:lnTo>
                    <a:pt x="0" y="98466"/>
                  </a:lnTo>
                  <a:cubicBezTo>
                    <a:pt x="0" y="44085"/>
                    <a:pt x="44085" y="0"/>
                    <a:pt x="98466" y="0"/>
                  </a:cubicBezTo>
                  <a:close/>
                </a:path>
              </a:pathLst>
            </a:custGeom>
            <a:ln w="19050" cap="rnd">
              <a:solidFill>
                <a:srgbClr val="A5A9A8"/>
              </a:solidFill>
              <a:prstDash val="solid"/>
              <a:round/>
            </a:ln>
          </p:spPr>
          <p:txBody>
            <a:bodyPr/>
            <a:lstStyle/>
            <a:p>
              <a:endParaRPr lang="en-US"/>
            </a:p>
          </p:txBody>
        </p:sp>
        <p:sp>
          <p:nvSpPr>
            <p:cNvPr id="4" name="TextBox 4"/>
            <p:cNvSpPr txBox="1"/>
            <p:nvPr/>
          </p:nvSpPr>
          <p:spPr>
            <a:xfrm>
              <a:off x="0" y="-38100"/>
              <a:ext cx="476284" cy="793621"/>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grpSp>
        <p:nvGrpSpPr>
          <p:cNvPr id="5" name="Group 5"/>
          <p:cNvGrpSpPr/>
          <p:nvPr/>
        </p:nvGrpSpPr>
        <p:grpSpPr>
          <a:xfrm>
            <a:off x="6834307" y="1108620"/>
            <a:ext cx="1808391" cy="2176591"/>
            <a:chOff x="0" y="0"/>
            <a:chExt cx="476284" cy="573259"/>
          </a:xfrm>
        </p:grpSpPr>
        <p:sp>
          <p:nvSpPr>
            <p:cNvPr id="6" name="Freeform 6"/>
            <p:cNvSpPr/>
            <p:nvPr/>
          </p:nvSpPr>
          <p:spPr>
            <a:xfrm>
              <a:off x="0" y="0"/>
              <a:ext cx="476284" cy="573259"/>
            </a:xfrm>
            <a:custGeom>
              <a:avLst/>
              <a:gdLst/>
              <a:ahLst/>
              <a:cxnLst/>
              <a:rect l="l" t="t" r="r" b="b"/>
              <a:pathLst>
                <a:path w="476284" h="573259">
                  <a:moveTo>
                    <a:pt x="98466" y="0"/>
                  </a:moveTo>
                  <a:lnTo>
                    <a:pt x="377819" y="0"/>
                  </a:lnTo>
                  <a:cubicBezTo>
                    <a:pt x="403933" y="0"/>
                    <a:pt x="428978" y="10374"/>
                    <a:pt x="447444" y="28840"/>
                  </a:cubicBezTo>
                  <a:cubicBezTo>
                    <a:pt x="465910" y="47306"/>
                    <a:pt x="476284" y="72351"/>
                    <a:pt x="476284" y="98466"/>
                  </a:cubicBezTo>
                  <a:lnTo>
                    <a:pt x="476284" y="474793"/>
                  </a:lnTo>
                  <a:cubicBezTo>
                    <a:pt x="476284" y="529174"/>
                    <a:pt x="432200" y="573259"/>
                    <a:pt x="377819" y="573259"/>
                  </a:cubicBezTo>
                  <a:lnTo>
                    <a:pt x="98466" y="573259"/>
                  </a:lnTo>
                  <a:cubicBezTo>
                    <a:pt x="44085" y="573259"/>
                    <a:pt x="0" y="529174"/>
                    <a:pt x="0" y="474793"/>
                  </a:cubicBezTo>
                  <a:lnTo>
                    <a:pt x="0" y="98466"/>
                  </a:lnTo>
                  <a:cubicBezTo>
                    <a:pt x="0" y="44085"/>
                    <a:pt x="44085" y="0"/>
                    <a:pt x="98466" y="0"/>
                  </a:cubicBezTo>
                  <a:close/>
                </a:path>
              </a:pathLst>
            </a:custGeom>
            <a:ln w="19050" cap="rnd">
              <a:solidFill>
                <a:srgbClr val="A5A9A8"/>
              </a:solidFill>
              <a:prstDash val="solid"/>
              <a:round/>
            </a:ln>
          </p:spPr>
          <p:txBody>
            <a:bodyPr/>
            <a:lstStyle/>
            <a:p>
              <a:endParaRPr lang="en-US"/>
            </a:p>
          </p:txBody>
        </p:sp>
        <p:sp>
          <p:nvSpPr>
            <p:cNvPr id="7" name="TextBox 7"/>
            <p:cNvSpPr txBox="1"/>
            <p:nvPr/>
          </p:nvSpPr>
          <p:spPr>
            <a:xfrm>
              <a:off x="0" y="-38100"/>
              <a:ext cx="476284" cy="611359"/>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grpSp>
        <p:nvGrpSpPr>
          <p:cNvPr id="8" name="Group 8"/>
          <p:cNvGrpSpPr/>
          <p:nvPr/>
        </p:nvGrpSpPr>
        <p:grpSpPr>
          <a:xfrm>
            <a:off x="5930112" y="6309762"/>
            <a:ext cx="1808391" cy="2868618"/>
            <a:chOff x="0" y="0"/>
            <a:chExt cx="476284" cy="755521"/>
          </a:xfrm>
        </p:grpSpPr>
        <p:sp>
          <p:nvSpPr>
            <p:cNvPr id="9" name="Freeform 9"/>
            <p:cNvSpPr/>
            <p:nvPr/>
          </p:nvSpPr>
          <p:spPr>
            <a:xfrm>
              <a:off x="0" y="0"/>
              <a:ext cx="476284" cy="755521"/>
            </a:xfrm>
            <a:custGeom>
              <a:avLst/>
              <a:gdLst/>
              <a:ahLst/>
              <a:cxnLst/>
              <a:rect l="l" t="t" r="r" b="b"/>
              <a:pathLst>
                <a:path w="476284" h="755521">
                  <a:moveTo>
                    <a:pt x="98466" y="0"/>
                  </a:moveTo>
                  <a:lnTo>
                    <a:pt x="377819" y="0"/>
                  </a:lnTo>
                  <a:cubicBezTo>
                    <a:pt x="403933" y="0"/>
                    <a:pt x="428978" y="10374"/>
                    <a:pt x="447444" y="28840"/>
                  </a:cubicBezTo>
                  <a:cubicBezTo>
                    <a:pt x="465910" y="47306"/>
                    <a:pt x="476284" y="72351"/>
                    <a:pt x="476284" y="98466"/>
                  </a:cubicBezTo>
                  <a:lnTo>
                    <a:pt x="476284" y="657055"/>
                  </a:lnTo>
                  <a:cubicBezTo>
                    <a:pt x="476284" y="711436"/>
                    <a:pt x="432200" y="755521"/>
                    <a:pt x="377819" y="755521"/>
                  </a:cubicBezTo>
                  <a:lnTo>
                    <a:pt x="98466" y="755521"/>
                  </a:lnTo>
                  <a:cubicBezTo>
                    <a:pt x="72351" y="755521"/>
                    <a:pt x="47306" y="745147"/>
                    <a:pt x="28840" y="726681"/>
                  </a:cubicBezTo>
                  <a:cubicBezTo>
                    <a:pt x="10374" y="708215"/>
                    <a:pt x="0" y="683170"/>
                    <a:pt x="0" y="657055"/>
                  </a:cubicBezTo>
                  <a:lnTo>
                    <a:pt x="0" y="98466"/>
                  </a:lnTo>
                  <a:cubicBezTo>
                    <a:pt x="0" y="44085"/>
                    <a:pt x="44085" y="0"/>
                    <a:pt x="98466" y="0"/>
                  </a:cubicBezTo>
                  <a:close/>
                </a:path>
              </a:pathLst>
            </a:custGeom>
            <a:ln w="19050" cap="rnd">
              <a:solidFill>
                <a:srgbClr val="A5A9A8"/>
              </a:solidFill>
              <a:prstDash val="solid"/>
              <a:round/>
            </a:ln>
          </p:spPr>
          <p:txBody>
            <a:bodyPr/>
            <a:lstStyle/>
            <a:p>
              <a:endParaRPr lang="en-US"/>
            </a:p>
          </p:txBody>
        </p:sp>
        <p:sp>
          <p:nvSpPr>
            <p:cNvPr id="10" name="TextBox 10"/>
            <p:cNvSpPr txBox="1"/>
            <p:nvPr/>
          </p:nvSpPr>
          <p:spPr>
            <a:xfrm>
              <a:off x="0" y="-38100"/>
              <a:ext cx="476284" cy="793621"/>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1579511" y="1509480"/>
            <a:ext cx="6675699" cy="7216977"/>
            <a:chOff x="0" y="0"/>
            <a:chExt cx="751839" cy="812800"/>
          </a:xfrm>
        </p:grpSpPr>
        <p:sp>
          <p:nvSpPr>
            <p:cNvPr id="12" name="Freeform 12"/>
            <p:cNvSpPr/>
            <p:nvPr/>
          </p:nvSpPr>
          <p:spPr>
            <a:xfrm>
              <a:off x="0" y="0"/>
              <a:ext cx="751839" cy="812800"/>
            </a:xfrm>
            <a:custGeom>
              <a:avLst/>
              <a:gdLst/>
              <a:ahLst/>
              <a:cxnLst/>
              <a:rect l="l" t="t" r="r" b="b"/>
              <a:pathLst>
                <a:path w="751839" h="812800">
                  <a:moveTo>
                    <a:pt x="23194" y="0"/>
                  </a:moveTo>
                  <a:lnTo>
                    <a:pt x="728645" y="0"/>
                  </a:lnTo>
                  <a:cubicBezTo>
                    <a:pt x="734797" y="0"/>
                    <a:pt x="740696" y="2444"/>
                    <a:pt x="745046" y="6793"/>
                  </a:cubicBezTo>
                  <a:cubicBezTo>
                    <a:pt x="749396" y="11143"/>
                    <a:pt x="751839" y="17043"/>
                    <a:pt x="751839" y="23194"/>
                  </a:cubicBezTo>
                  <a:lnTo>
                    <a:pt x="751839" y="789606"/>
                  </a:lnTo>
                  <a:cubicBezTo>
                    <a:pt x="751839" y="795757"/>
                    <a:pt x="749396" y="801657"/>
                    <a:pt x="745046" y="806007"/>
                  </a:cubicBezTo>
                  <a:cubicBezTo>
                    <a:pt x="740696" y="810356"/>
                    <a:pt x="734797" y="812800"/>
                    <a:pt x="728645" y="812800"/>
                  </a:cubicBezTo>
                  <a:lnTo>
                    <a:pt x="23194" y="812800"/>
                  </a:lnTo>
                  <a:cubicBezTo>
                    <a:pt x="17043" y="812800"/>
                    <a:pt x="11143" y="810356"/>
                    <a:pt x="6793" y="806007"/>
                  </a:cubicBezTo>
                  <a:cubicBezTo>
                    <a:pt x="2444" y="801657"/>
                    <a:pt x="0" y="795757"/>
                    <a:pt x="0" y="789606"/>
                  </a:cubicBezTo>
                  <a:lnTo>
                    <a:pt x="0" y="23194"/>
                  </a:lnTo>
                  <a:cubicBezTo>
                    <a:pt x="0" y="17043"/>
                    <a:pt x="2444" y="11143"/>
                    <a:pt x="6793" y="6793"/>
                  </a:cubicBezTo>
                  <a:cubicBezTo>
                    <a:pt x="11143" y="2444"/>
                    <a:pt x="17043" y="0"/>
                    <a:pt x="23194" y="0"/>
                  </a:cubicBezTo>
                  <a:close/>
                </a:path>
              </a:pathLst>
            </a:custGeom>
            <a:blipFill>
              <a:blip r:embed="rId3"/>
              <a:stretch>
                <a:fillRect t="-11741" b="-11741"/>
              </a:stretch>
            </a:blipFill>
          </p:spPr>
          <p:txBody>
            <a:bodyPr/>
            <a:lstStyle/>
            <a:p>
              <a:endParaRPr lang="en-US"/>
            </a:p>
          </p:txBody>
        </p:sp>
      </p:grpSp>
      <p:grpSp>
        <p:nvGrpSpPr>
          <p:cNvPr id="13" name="Group 13"/>
          <p:cNvGrpSpPr/>
          <p:nvPr/>
        </p:nvGrpSpPr>
        <p:grpSpPr>
          <a:xfrm>
            <a:off x="1449241" y="6020090"/>
            <a:ext cx="2836636" cy="2825574"/>
            <a:chOff x="0" y="0"/>
            <a:chExt cx="851924" cy="848601"/>
          </a:xfrm>
        </p:grpSpPr>
        <p:sp>
          <p:nvSpPr>
            <p:cNvPr id="14" name="Freeform 14"/>
            <p:cNvSpPr/>
            <p:nvPr/>
          </p:nvSpPr>
          <p:spPr>
            <a:xfrm>
              <a:off x="0" y="0"/>
              <a:ext cx="851924" cy="848601"/>
            </a:xfrm>
            <a:custGeom>
              <a:avLst/>
              <a:gdLst/>
              <a:ahLst/>
              <a:cxnLst/>
              <a:rect l="l" t="t" r="r" b="b"/>
              <a:pathLst>
                <a:path w="851924" h="848601">
                  <a:moveTo>
                    <a:pt x="51856" y="0"/>
                  </a:moveTo>
                  <a:lnTo>
                    <a:pt x="800068" y="0"/>
                  </a:lnTo>
                  <a:cubicBezTo>
                    <a:pt x="828707" y="0"/>
                    <a:pt x="851924" y="23217"/>
                    <a:pt x="851924" y="51856"/>
                  </a:cubicBezTo>
                  <a:lnTo>
                    <a:pt x="851924" y="796745"/>
                  </a:lnTo>
                  <a:cubicBezTo>
                    <a:pt x="851924" y="825385"/>
                    <a:pt x="828707" y="848601"/>
                    <a:pt x="800068" y="848601"/>
                  </a:cubicBezTo>
                  <a:lnTo>
                    <a:pt x="51856" y="848601"/>
                  </a:lnTo>
                  <a:cubicBezTo>
                    <a:pt x="38103" y="848601"/>
                    <a:pt x="24913" y="843138"/>
                    <a:pt x="15188" y="833413"/>
                  </a:cubicBezTo>
                  <a:cubicBezTo>
                    <a:pt x="5463" y="823688"/>
                    <a:pt x="0" y="810498"/>
                    <a:pt x="0" y="796745"/>
                  </a:cubicBezTo>
                  <a:lnTo>
                    <a:pt x="0" y="51856"/>
                  </a:lnTo>
                  <a:cubicBezTo>
                    <a:pt x="0" y="38103"/>
                    <a:pt x="5463" y="24913"/>
                    <a:pt x="15188" y="15188"/>
                  </a:cubicBezTo>
                  <a:cubicBezTo>
                    <a:pt x="24913" y="5463"/>
                    <a:pt x="38103" y="0"/>
                    <a:pt x="51856" y="0"/>
                  </a:cubicBezTo>
                  <a:close/>
                </a:path>
              </a:pathLst>
            </a:custGeom>
            <a:solidFill>
              <a:srgbClr val="FFFFFF"/>
            </a:solidFill>
          </p:spPr>
          <p:txBody>
            <a:bodyPr/>
            <a:lstStyle/>
            <a:p>
              <a:endParaRPr lang="en-US"/>
            </a:p>
          </p:txBody>
        </p:sp>
        <p:sp>
          <p:nvSpPr>
            <p:cNvPr id="15" name="TextBox 15"/>
            <p:cNvSpPr txBox="1"/>
            <p:nvPr/>
          </p:nvSpPr>
          <p:spPr>
            <a:xfrm>
              <a:off x="0" y="-47625"/>
              <a:ext cx="851924" cy="896226"/>
            </a:xfrm>
            <a:prstGeom prst="rect">
              <a:avLst/>
            </a:prstGeom>
          </p:spPr>
          <p:txBody>
            <a:bodyPr lIns="50800" tIns="50800" rIns="50800" bIns="50800" rtlCol="0" anchor="ctr"/>
            <a:lstStyle/>
            <a:p>
              <a:pPr algn="ctr">
                <a:lnSpc>
                  <a:spcPts val="2702"/>
                </a:lnSpc>
              </a:pPr>
              <a:endParaRPr>
                <a:latin typeface="Times New Roman" panose="02020603050405020304" pitchFamily="18" charset="0"/>
                <a:cs typeface="Times New Roman" panose="02020603050405020304" pitchFamily="18" charset="0"/>
              </a:endParaRPr>
            </a:p>
          </p:txBody>
        </p:sp>
      </p:grpSp>
      <p:sp>
        <p:nvSpPr>
          <p:cNvPr id="16" name="Freeform 16"/>
          <p:cNvSpPr/>
          <p:nvPr/>
        </p:nvSpPr>
        <p:spPr>
          <a:xfrm flipV="1">
            <a:off x="1579511" y="5535309"/>
            <a:ext cx="484781" cy="484781"/>
          </a:xfrm>
          <a:custGeom>
            <a:avLst/>
            <a:gdLst/>
            <a:ahLst/>
            <a:cxnLst/>
            <a:rect l="l" t="t" r="r" b="b"/>
            <a:pathLst>
              <a:path w="484781" h="484781">
                <a:moveTo>
                  <a:pt x="0" y="484781"/>
                </a:moveTo>
                <a:lnTo>
                  <a:pt x="484781" y="484781"/>
                </a:lnTo>
                <a:lnTo>
                  <a:pt x="484781" y="0"/>
                </a:lnTo>
                <a:lnTo>
                  <a:pt x="0" y="0"/>
                </a:lnTo>
                <a:lnTo>
                  <a:pt x="0" y="48478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17" name="Group 17"/>
          <p:cNvGrpSpPr/>
          <p:nvPr/>
        </p:nvGrpSpPr>
        <p:grpSpPr>
          <a:xfrm>
            <a:off x="1579511" y="6309762"/>
            <a:ext cx="2383059" cy="2416694"/>
            <a:chOff x="0" y="0"/>
            <a:chExt cx="715701" cy="725803"/>
          </a:xfrm>
        </p:grpSpPr>
        <p:sp>
          <p:nvSpPr>
            <p:cNvPr id="18" name="Freeform 18"/>
            <p:cNvSpPr/>
            <p:nvPr/>
          </p:nvSpPr>
          <p:spPr>
            <a:xfrm>
              <a:off x="0" y="0"/>
              <a:ext cx="715701" cy="725803"/>
            </a:xfrm>
            <a:custGeom>
              <a:avLst/>
              <a:gdLst/>
              <a:ahLst/>
              <a:cxnLst/>
              <a:rect l="l" t="t" r="r" b="b"/>
              <a:pathLst>
                <a:path w="715701" h="725803">
                  <a:moveTo>
                    <a:pt x="77970" y="0"/>
                  </a:moveTo>
                  <a:lnTo>
                    <a:pt x="637732" y="0"/>
                  </a:lnTo>
                  <a:cubicBezTo>
                    <a:pt x="658411" y="0"/>
                    <a:pt x="678242" y="8215"/>
                    <a:pt x="692865" y="22837"/>
                  </a:cubicBezTo>
                  <a:cubicBezTo>
                    <a:pt x="707487" y="37459"/>
                    <a:pt x="715701" y="57291"/>
                    <a:pt x="715701" y="77970"/>
                  </a:cubicBezTo>
                  <a:lnTo>
                    <a:pt x="715701" y="647834"/>
                  </a:lnTo>
                  <a:cubicBezTo>
                    <a:pt x="715701" y="690895"/>
                    <a:pt x="680793" y="725803"/>
                    <a:pt x="637732" y="725803"/>
                  </a:cubicBezTo>
                  <a:lnTo>
                    <a:pt x="77970" y="725803"/>
                  </a:lnTo>
                  <a:cubicBezTo>
                    <a:pt x="34908" y="725803"/>
                    <a:pt x="0" y="690895"/>
                    <a:pt x="0" y="647834"/>
                  </a:cubicBezTo>
                  <a:lnTo>
                    <a:pt x="0" y="77970"/>
                  </a:lnTo>
                  <a:cubicBezTo>
                    <a:pt x="0" y="34908"/>
                    <a:pt x="34908" y="0"/>
                    <a:pt x="77970" y="0"/>
                  </a:cubicBezTo>
                  <a:close/>
                </a:path>
              </a:pathLst>
            </a:custGeom>
            <a:solidFill>
              <a:srgbClr val="EFDCC6"/>
            </a:solidFill>
            <a:ln w="19050" cap="rnd">
              <a:solidFill>
                <a:srgbClr val="A5A9A8"/>
              </a:solidFill>
              <a:prstDash val="solid"/>
              <a:round/>
            </a:ln>
          </p:spPr>
          <p:txBody>
            <a:bodyPr/>
            <a:lstStyle/>
            <a:p>
              <a:endParaRPr lang="en-US"/>
            </a:p>
          </p:txBody>
        </p:sp>
        <p:sp>
          <p:nvSpPr>
            <p:cNvPr id="19" name="TextBox 19"/>
            <p:cNvSpPr txBox="1"/>
            <p:nvPr/>
          </p:nvSpPr>
          <p:spPr>
            <a:xfrm>
              <a:off x="0" y="-47625"/>
              <a:ext cx="715701" cy="773428"/>
            </a:xfrm>
            <a:prstGeom prst="rect">
              <a:avLst/>
            </a:prstGeom>
          </p:spPr>
          <p:txBody>
            <a:bodyPr lIns="50800" tIns="50800" rIns="50800" bIns="50800" rtlCol="0" anchor="ctr"/>
            <a:lstStyle/>
            <a:p>
              <a:pPr algn="ctr">
                <a:lnSpc>
                  <a:spcPts val="2702"/>
                </a:lnSpc>
              </a:pPr>
              <a:endParaRPr>
                <a:latin typeface="Times New Roman" panose="02020603050405020304" pitchFamily="18" charset="0"/>
                <a:cs typeface="Times New Roman" panose="02020603050405020304" pitchFamily="18" charset="0"/>
              </a:endParaRPr>
            </a:p>
          </p:txBody>
        </p:sp>
      </p:grpSp>
      <p:grpSp>
        <p:nvGrpSpPr>
          <p:cNvPr id="20" name="Group 20"/>
          <p:cNvGrpSpPr/>
          <p:nvPr/>
        </p:nvGrpSpPr>
        <p:grpSpPr>
          <a:xfrm>
            <a:off x="0" y="9600206"/>
            <a:ext cx="18288000" cy="3190108"/>
            <a:chOff x="0" y="0"/>
            <a:chExt cx="4816593" cy="840193"/>
          </a:xfrm>
        </p:grpSpPr>
        <p:sp>
          <p:nvSpPr>
            <p:cNvPr id="21" name="Freeform 21"/>
            <p:cNvSpPr/>
            <p:nvPr/>
          </p:nvSpPr>
          <p:spPr>
            <a:xfrm>
              <a:off x="0" y="0"/>
              <a:ext cx="4816592" cy="840193"/>
            </a:xfrm>
            <a:custGeom>
              <a:avLst/>
              <a:gdLst/>
              <a:ahLst/>
              <a:cxnLst/>
              <a:rect l="l" t="t" r="r" b="b"/>
              <a:pathLst>
                <a:path w="4816592" h="840193">
                  <a:moveTo>
                    <a:pt x="7197" y="0"/>
                  </a:moveTo>
                  <a:lnTo>
                    <a:pt x="4809396" y="0"/>
                  </a:lnTo>
                  <a:cubicBezTo>
                    <a:pt x="4811304" y="0"/>
                    <a:pt x="4813135" y="758"/>
                    <a:pt x="4814484" y="2108"/>
                  </a:cubicBezTo>
                  <a:cubicBezTo>
                    <a:pt x="4815834" y="3457"/>
                    <a:pt x="4816592" y="5288"/>
                    <a:pt x="4816592" y="7197"/>
                  </a:cubicBezTo>
                  <a:lnTo>
                    <a:pt x="4816592" y="832996"/>
                  </a:lnTo>
                  <a:cubicBezTo>
                    <a:pt x="4816592" y="836971"/>
                    <a:pt x="4813371" y="840193"/>
                    <a:pt x="4809396" y="840193"/>
                  </a:cubicBezTo>
                  <a:lnTo>
                    <a:pt x="7197" y="840193"/>
                  </a:lnTo>
                  <a:cubicBezTo>
                    <a:pt x="3222" y="840193"/>
                    <a:pt x="0" y="836971"/>
                    <a:pt x="0" y="832996"/>
                  </a:cubicBezTo>
                  <a:lnTo>
                    <a:pt x="0" y="7197"/>
                  </a:lnTo>
                  <a:cubicBezTo>
                    <a:pt x="0" y="3222"/>
                    <a:pt x="3222" y="0"/>
                    <a:pt x="7197" y="0"/>
                  </a:cubicBezTo>
                  <a:close/>
                </a:path>
              </a:pathLst>
            </a:custGeom>
            <a:solidFill>
              <a:srgbClr val="000000"/>
            </a:solidFill>
          </p:spPr>
          <p:txBody>
            <a:bodyPr/>
            <a:lstStyle/>
            <a:p>
              <a:endParaRPr lang="en-US"/>
            </a:p>
          </p:txBody>
        </p:sp>
        <p:sp>
          <p:nvSpPr>
            <p:cNvPr id="22" name="TextBox 22"/>
            <p:cNvSpPr txBox="1"/>
            <p:nvPr/>
          </p:nvSpPr>
          <p:spPr>
            <a:xfrm>
              <a:off x="0" y="-38100"/>
              <a:ext cx="4816593"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24" name="TextBox 24"/>
          <p:cNvSpPr txBox="1"/>
          <p:nvPr/>
        </p:nvSpPr>
        <p:spPr>
          <a:xfrm>
            <a:off x="9268850" y="1001855"/>
            <a:ext cx="7313335" cy="1397819"/>
          </a:xfrm>
          <a:prstGeom prst="rect">
            <a:avLst/>
          </a:prstGeom>
        </p:spPr>
        <p:txBody>
          <a:bodyPr lIns="0" tIns="0" rIns="0" bIns="0" rtlCol="0" anchor="t">
            <a:spAutoFit/>
          </a:bodyPr>
          <a:lstStyle/>
          <a:p>
            <a:pPr lvl="0">
              <a:lnSpc>
                <a:spcPts val="10886"/>
              </a:lnSpc>
            </a:pPr>
            <a:r>
              <a:rPr lang="en-US" sz="13608" i="1" spc="-898"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Introduction</a:t>
            </a:r>
            <a:endParaRPr lang="en-US" sz="13608" i="1" u="none" strike="noStrike" spc="-898"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9" name="Rectangle 28"/>
          <p:cNvSpPr/>
          <p:nvPr/>
        </p:nvSpPr>
        <p:spPr>
          <a:xfrm>
            <a:off x="9321469" y="3030900"/>
            <a:ext cx="8256712" cy="4708981"/>
          </a:xfrm>
          <a:prstGeom prst="rect">
            <a:avLst/>
          </a:prstGeom>
        </p:spPr>
        <p:txBody>
          <a:bodyPr wrap="square">
            <a:spAutoFit/>
          </a:bodyPr>
          <a:lstStyle/>
          <a:p>
            <a:pPr marL="342900" marR="0" lvl="0" indent="-342900" algn="just">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Market research is important to a business planning.</a:t>
            </a:r>
          </a:p>
          <a:p>
            <a:pPr marL="342900" marR="0" lvl="0" indent="-342900" algn="just">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Gaining customer preference and </a:t>
            </a:r>
            <a:r>
              <a:rPr lang="en-US" sz="2400" dirty="0" err="1">
                <a:latin typeface="Times New Roman" panose="02020603050405020304" pitchFamily="18" charset="0"/>
                <a:ea typeface="Times New Roman" panose="02020603050405020304" pitchFamily="18" charset="0"/>
                <a:cs typeface="Times New Roman" panose="02020603050405020304" pitchFamily="18" charset="0"/>
              </a:rPr>
              <a:t>behaviour</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a:t>
            </a:r>
          </a:p>
          <a:p>
            <a:pPr marL="342900" marR="0" lvl="0" indent="-342900" algn="just">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Digital tools in new business development.</a:t>
            </a:r>
          </a:p>
          <a:p>
            <a:pPr marL="342900" marR="0" lvl="0" indent="-342900" algn="just">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Application to business design Application of research findings to business design.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1"/>
          <p:cNvGrpSpPr/>
          <p:nvPr/>
        </p:nvGrpSpPr>
        <p:grpSpPr>
          <a:xfrm>
            <a:off x="0" y="9600206"/>
            <a:ext cx="18288000" cy="3190108"/>
            <a:chOff x="0" y="0"/>
            <a:chExt cx="4816593" cy="840193"/>
          </a:xfrm>
        </p:grpSpPr>
        <p:sp>
          <p:nvSpPr>
            <p:cNvPr id="12" name="Freeform 12"/>
            <p:cNvSpPr/>
            <p:nvPr/>
          </p:nvSpPr>
          <p:spPr>
            <a:xfrm>
              <a:off x="0" y="0"/>
              <a:ext cx="4816592" cy="840193"/>
            </a:xfrm>
            <a:custGeom>
              <a:avLst/>
              <a:gdLst/>
              <a:ahLst/>
              <a:cxnLst/>
              <a:rect l="l" t="t" r="r" b="b"/>
              <a:pathLst>
                <a:path w="4816592" h="840193">
                  <a:moveTo>
                    <a:pt x="7197" y="0"/>
                  </a:moveTo>
                  <a:lnTo>
                    <a:pt x="4809396" y="0"/>
                  </a:lnTo>
                  <a:cubicBezTo>
                    <a:pt x="4811304" y="0"/>
                    <a:pt x="4813135" y="758"/>
                    <a:pt x="4814484" y="2108"/>
                  </a:cubicBezTo>
                  <a:cubicBezTo>
                    <a:pt x="4815834" y="3457"/>
                    <a:pt x="4816592" y="5288"/>
                    <a:pt x="4816592" y="7197"/>
                  </a:cubicBezTo>
                  <a:lnTo>
                    <a:pt x="4816592" y="832996"/>
                  </a:lnTo>
                  <a:cubicBezTo>
                    <a:pt x="4816592" y="836971"/>
                    <a:pt x="4813371" y="840193"/>
                    <a:pt x="4809396" y="840193"/>
                  </a:cubicBezTo>
                  <a:lnTo>
                    <a:pt x="7197" y="840193"/>
                  </a:lnTo>
                  <a:cubicBezTo>
                    <a:pt x="3222" y="840193"/>
                    <a:pt x="0" y="836971"/>
                    <a:pt x="0" y="832996"/>
                  </a:cubicBezTo>
                  <a:lnTo>
                    <a:pt x="0" y="7197"/>
                  </a:lnTo>
                  <a:cubicBezTo>
                    <a:pt x="0" y="3222"/>
                    <a:pt x="3222" y="0"/>
                    <a:pt x="7197" y="0"/>
                  </a:cubicBezTo>
                  <a:close/>
                </a:path>
              </a:pathLst>
            </a:custGeom>
            <a:solidFill>
              <a:srgbClr val="874F38"/>
            </a:solidFill>
          </p:spPr>
          <p:txBody>
            <a:bodyPr/>
            <a:lstStyle/>
            <a:p>
              <a:endParaRPr lang="en-US"/>
            </a:p>
          </p:txBody>
        </p:sp>
        <p:sp>
          <p:nvSpPr>
            <p:cNvPr id="13" name="TextBox 13"/>
            <p:cNvSpPr txBox="1"/>
            <p:nvPr/>
          </p:nvSpPr>
          <p:spPr>
            <a:xfrm>
              <a:off x="0" y="-38100"/>
              <a:ext cx="4816593"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14" name="TextBox 14"/>
          <p:cNvSpPr txBox="1"/>
          <p:nvPr/>
        </p:nvSpPr>
        <p:spPr>
          <a:xfrm>
            <a:off x="2438400" y="638970"/>
            <a:ext cx="11450594" cy="1577355"/>
          </a:xfrm>
          <a:prstGeom prst="rect">
            <a:avLst/>
          </a:prstGeom>
        </p:spPr>
        <p:txBody>
          <a:bodyPr lIns="0" tIns="0" rIns="0" bIns="0" rtlCol="0" anchor="t">
            <a:spAutoFit/>
          </a:bodyPr>
          <a:lstStyle/>
          <a:p>
            <a:pPr lvl="0" algn="ctr">
              <a:lnSpc>
                <a:spcPts val="12276"/>
              </a:lnSpc>
              <a:spcBef>
                <a:spcPct val="0"/>
              </a:spcBef>
            </a:pPr>
            <a:r>
              <a:rPr lang="en-US" sz="15345" i="1"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Business Idea</a:t>
            </a:r>
            <a:endParaRPr lang="en-US" sz="15345" i="1" u="none" strike="noStrike"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0" name="Rectangle 19"/>
          <p:cNvSpPr/>
          <p:nvPr/>
        </p:nvSpPr>
        <p:spPr>
          <a:xfrm>
            <a:off x="533400" y="2360986"/>
            <a:ext cx="9144000" cy="6535443"/>
          </a:xfrm>
          <a:prstGeom prst="rect">
            <a:avLst/>
          </a:prstGeom>
        </p:spPr>
        <p:txBody>
          <a:bodyPr>
            <a:spAutoFit/>
          </a:bodyPr>
          <a:lstStyle/>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Velvet pages bookstore cafes in Cardiff.</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Brings together specialty coffee and implemented book collection.</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Comfy reading areas among customers.</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Third party activities including book clubs and author visits (</a:t>
            </a:r>
            <a:r>
              <a:rPr lang="en-US" sz="2400" dirty="0" err="1">
                <a:latin typeface="Times New Roman" panose="02020603050405020304" pitchFamily="18" charset="0"/>
                <a:ea typeface="Times New Roman" panose="02020603050405020304" pitchFamily="18" charset="0"/>
                <a:cs typeface="Times New Roman" panose="02020603050405020304" pitchFamily="18" charset="0"/>
              </a:rPr>
              <a:t>Suvattanadilok</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 2024).</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One of a kind experience to book lovers.</a:t>
            </a:r>
          </a:p>
        </p:txBody>
      </p:sp>
      <p:pic>
        <p:nvPicPr>
          <p:cNvPr id="21" name="Picture 2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378383" y="2281226"/>
            <a:ext cx="5021221" cy="669496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8"/>
          <p:cNvGrpSpPr/>
          <p:nvPr/>
        </p:nvGrpSpPr>
        <p:grpSpPr>
          <a:xfrm>
            <a:off x="36461" y="9600206"/>
            <a:ext cx="18251539" cy="3190108"/>
            <a:chOff x="0" y="0"/>
            <a:chExt cx="4806990" cy="840193"/>
          </a:xfrm>
        </p:grpSpPr>
        <p:sp>
          <p:nvSpPr>
            <p:cNvPr id="19" name="Freeform 19"/>
            <p:cNvSpPr/>
            <p:nvPr/>
          </p:nvSpPr>
          <p:spPr>
            <a:xfrm>
              <a:off x="0" y="0"/>
              <a:ext cx="4806990" cy="840193"/>
            </a:xfrm>
            <a:custGeom>
              <a:avLst/>
              <a:gdLst/>
              <a:ahLst/>
              <a:cxnLst/>
              <a:rect l="l" t="t" r="r" b="b"/>
              <a:pathLst>
                <a:path w="4806990" h="840193">
                  <a:moveTo>
                    <a:pt x="7211" y="0"/>
                  </a:moveTo>
                  <a:lnTo>
                    <a:pt x="4799778" y="0"/>
                  </a:lnTo>
                  <a:cubicBezTo>
                    <a:pt x="4803761" y="0"/>
                    <a:pt x="4806990" y="3228"/>
                    <a:pt x="4806990" y="7211"/>
                  </a:cubicBezTo>
                  <a:lnTo>
                    <a:pt x="4806990" y="832982"/>
                  </a:lnTo>
                  <a:cubicBezTo>
                    <a:pt x="4806990" y="834895"/>
                    <a:pt x="4806230" y="836729"/>
                    <a:pt x="4804878" y="838081"/>
                  </a:cubicBezTo>
                  <a:cubicBezTo>
                    <a:pt x="4803525" y="839433"/>
                    <a:pt x="4801691" y="840193"/>
                    <a:pt x="4799778" y="840193"/>
                  </a:cubicBezTo>
                  <a:lnTo>
                    <a:pt x="7211" y="840193"/>
                  </a:lnTo>
                  <a:cubicBezTo>
                    <a:pt x="5299" y="840193"/>
                    <a:pt x="3464" y="839433"/>
                    <a:pt x="2112" y="838081"/>
                  </a:cubicBezTo>
                  <a:cubicBezTo>
                    <a:pt x="760" y="836729"/>
                    <a:pt x="0" y="834895"/>
                    <a:pt x="0" y="832982"/>
                  </a:cubicBezTo>
                  <a:lnTo>
                    <a:pt x="0" y="7211"/>
                  </a:lnTo>
                  <a:cubicBezTo>
                    <a:pt x="0" y="5299"/>
                    <a:pt x="760" y="3464"/>
                    <a:pt x="2112" y="2112"/>
                  </a:cubicBezTo>
                  <a:cubicBezTo>
                    <a:pt x="3464" y="760"/>
                    <a:pt x="5299" y="0"/>
                    <a:pt x="7211" y="0"/>
                  </a:cubicBezTo>
                  <a:close/>
                </a:path>
              </a:pathLst>
            </a:custGeom>
            <a:solidFill>
              <a:srgbClr val="874F38"/>
            </a:solidFill>
          </p:spPr>
          <p:txBody>
            <a:bodyPr/>
            <a:lstStyle/>
            <a:p>
              <a:endParaRPr lang="en-US"/>
            </a:p>
          </p:txBody>
        </p:sp>
        <p:sp>
          <p:nvSpPr>
            <p:cNvPr id="20" name="TextBox 20"/>
            <p:cNvSpPr txBox="1"/>
            <p:nvPr/>
          </p:nvSpPr>
          <p:spPr>
            <a:xfrm>
              <a:off x="0" y="-38100"/>
              <a:ext cx="4806990"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21" name="TextBox 21"/>
          <p:cNvSpPr txBox="1"/>
          <p:nvPr/>
        </p:nvSpPr>
        <p:spPr>
          <a:xfrm>
            <a:off x="193569" y="657940"/>
            <a:ext cx="17937321" cy="1577355"/>
          </a:xfrm>
          <a:prstGeom prst="rect">
            <a:avLst/>
          </a:prstGeom>
        </p:spPr>
        <p:txBody>
          <a:bodyPr wrap="square" lIns="0" tIns="0" rIns="0" bIns="0" rtlCol="0" anchor="t">
            <a:spAutoFit/>
          </a:bodyPr>
          <a:lstStyle/>
          <a:p>
            <a:pPr lvl="0" algn="ctr">
              <a:lnSpc>
                <a:spcPts val="12276"/>
              </a:lnSpc>
              <a:spcBef>
                <a:spcPct val="0"/>
              </a:spcBef>
            </a:pPr>
            <a:r>
              <a:rPr lang="en-US" sz="15345" i="1"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Market Research Method</a:t>
            </a:r>
            <a:endParaRPr lang="en-US" sz="15345" i="1" u="none" strike="noStrike"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7" name="Freeform 27"/>
          <p:cNvSpPr/>
          <p:nvPr/>
        </p:nvSpPr>
        <p:spPr>
          <a:xfrm>
            <a:off x="1900389" y="3906291"/>
            <a:ext cx="1851129" cy="1913761"/>
          </a:xfrm>
          <a:custGeom>
            <a:avLst/>
            <a:gdLst/>
            <a:ahLst/>
            <a:cxnLst/>
            <a:rect l="l" t="t" r="r" b="b"/>
            <a:pathLst>
              <a:path w="1851129" h="1913761">
                <a:moveTo>
                  <a:pt x="0" y="0"/>
                </a:moveTo>
                <a:lnTo>
                  <a:pt x="1851129" y="0"/>
                </a:lnTo>
                <a:lnTo>
                  <a:pt x="1851129" y="1913761"/>
                </a:lnTo>
                <a:lnTo>
                  <a:pt x="0" y="19137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0" name="Rectangle 29"/>
          <p:cNvSpPr/>
          <p:nvPr/>
        </p:nvSpPr>
        <p:spPr>
          <a:xfrm>
            <a:off x="990600" y="2379956"/>
            <a:ext cx="9144000" cy="6535443"/>
          </a:xfrm>
          <a:prstGeom prst="rect">
            <a:avLst/>
          </a:prstGeom>
        </p:spPr>
        <p:txBody>
          <a:bodyPr>
            <a:spAutoFit/>
          </a:bodyPr>
          <a:lstStyle/>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Questionnaire was developed online, through Google Forms.</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10 responses gathered by the participants.</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Inquiries concerning Café lifestyles and reading.</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Target on the types of books, coffee pricing, and occasions (</a:t>
            </a:r>
            <a:r>
              <a:rPr lang="en-US" sz="2400" dirty="0" err="1">
                <a:latin typeface="Times New Roman" panose="02020603050405020304" pitchFamily="18" charset="0"/>
                <a:ea typeface="Times New Roman" panose="02020603050405020304" pitchFamily="18" charset="0"/>
                <a:cs typeface="Times New Roman" panose="02020603050405020304" pitchFamily="18" charset="0"/>
              </a:rPr>
              <a:t>Lazoriková</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 2021).</a:t>
            </a:r>
          </a:p>
          <a:p>
            <a:pPr marL="342900" marR="0" lvl="0" indent="-342900" algn="just">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Statistics that are used to know what the customers are expecting.</a:t>
            </a:r>
          </a:p>
        </p:txBody>
      </p:sp>
      <p:pic>
        <p:nvPicPr>
          <p:cNvPr id="31" name="Picture 30"/>
          <p:cNvPicPr>
            <a:picLocks noChangeAspect="1"/>
          </p:cNvPicPr>
          <p:nvPr/>
        </p:nvPicPr>
        <p:blipFill>
          <a:blip r:embed="rId5"/>
          <a:stretch>
            <a:fillRect/>
          </a:stretch>
        </p:blipFill>
        <p:spPr>
          <a:xfrm>
            <a:off x="12115800" y="2789969"/>
            <a:ext cx="4801270" cy="612543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1"/>
          <p:cNvSpPr txBox="1"/>
          <p:nvPr/>
        </p:nvSpPr>
        <p:spPr>
          <a:xfrm>
            <a:off x="2667000" y="723900"/>
            <a:ext cx="11450594" cy="1644296"/>
          </a:xfrm>
          <a:prstGeom prst="rect">
            <a:avLst/>
          </a:prstGeom>
        </p:spPr>
        <p:txBody>
          <a:bodyPr lIns="0" tIns="0" rIns="0" bIns="0" rtlCol="0" anchor="t">
            <a:spAutoFit/>
          </a:bodyPr>
          <a:lstStyle/>
          <a:p>
            <a:pPr lvl="0" algn="ctr">
              <a:lnSpc>
                <a:spcPts val="12276"/>
              </a:lnSpc>
              <a:spcBef>
                <a:spcPct val="0"/>
              </a:spcBef>
            </a:pPr>
            <a:r>
              <a:rPr lang="en-US" sz="15345" i="1"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Survey Results</a:t>
            </a:r>
            <a:endParaRPr lang="en-US" sz="15345" i="1" u="none" strike="noStrike"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8" name="Freeform 28"/>
          <p:cNvSpPr/>
          <p:nvPr/>
        </p:nvSpPr>
        <p:spPr>
          <a:xfrm>
            <a:off x="4973526" y="6451190"/>
            <a:ext cx="1851129" cy="1913761"/>
          </a:xfrm>
          <a:custGeom>
            <a:avLst/>
            <a:gdLst/>
            <a:ahLst/>
            <a:cxnLst/>
            <a:rect l="l" t="t" r="r" b="b"/>
            <a:pathLst>
              <a:path w="1851129" h="1913761">
                <a:moveTo>
                  <a:pt x="0" y="0"/>
                </a:moveTo>
                <a:lnTo>
                  <a:pt x="1851129" y="0"/>
                </a:lnTo>
                <a:lnTo>
                  <a:pt x="1851129" y="1913761"/>
                </a:lnTo>
                <a:lnTo>
                  <a:pt x="0" y="19137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0" name="Rectangle 29"/>
          <p:cNvSpPr/>
          <p:nvPr/>
        </p:nvSpPr>
        <p:spPr>
          <a:xfrm>
            <a:off x="914400" y="3009900"/>
            <a:ext cx="9144000" cy="6396944"/>
          </a:xfrm>
          <a:prstGeom prst="rect">
            <a:avLst/>
          </a:prstGeom>
        </p:spPr>
        <p:txBody>
          <a:bodyPr>
            <a:spAutoFit/>
          </a:bodyPr>
          <a:lstStyle/>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A large number of the respondents frequent cafes weekly or on a daily basis.</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Popular book categories: romance, fantasy and mystery (Ferreira, Ferreira and </a:t>
            </a:r>
            <a:r>
              <a:rPr lang="en-US" sz="2400" dirty="0" err="1">
                <a:latin typeface="Times New Roman" panose="02020603050405020304" pitchFamily="18" charset="0"/>
                <a:ea typeface="Times New Roman" panose="02020603050405020304" pitchFamily="18" charset="0"/>
                <a:cs typeface="Times New Roman" panose="02020603050405020304" pitchFamily="18" charset="0"/>
              </a:rPr>
              <a:t>Bos</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 2021).</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Great enthusiasm over book clubs and literary events.</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Favorite coffee cost 5-10 pounds.</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Ideas assisted in the conception of Velvet Pages.</a:t>
            </a:r>
          </a:p>
        </p:txBody>
      </p:sp>
      <p:pic>
        <p:nvPicPr>
          <p:cNvPr id="31" name="Picture 30" descr="C:\Users\user\AppData\Local\Microsoft\Windows\INetCache\Content.MSO\84BFE65F.tmp"/>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44200" y="2784231"/>
            <a:ext cx="5943600" cy="2500630"/>
          </a:xfrm>
          <a:prstGeom prst="rect">
            <a:avLst/>
          </a:prstGeom>
          <a:noFill/>
          <a:ln>
            <a:noFill/>
          </a:ln>
        </p:spPr>
      </p:pic>
      <p:pic>
        <p:nvPicPr>
          <p:cNvPr id="32" name="Picture 31" descr="C:\Users\user\AppData\Local\Microsoft\Windows\INetCache\Content.MSO\875A9EC5.tmp"/>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744200" y="6208372"/>
            <a:ext cx="5943600" cy="2825115"/>
          </a:xfrm>
          <a:prstGeom prst="rect">
            <a:avLst/>
          </a:prstGeom>
          <a:noFill/>
          <a:ln>
            <a:noFill/>
          </a:ln>
        </p:spPr>
      </p:pic>
    </p:spTree>
    <p:extLst>
      <p:ext uri="{BB962C8B-B14F-4D97-AF65-F5344CB8AC3E}">
        <p14:creationId xmlns:p14="http://schemas.microsoft.com/office/powerpoint/2010/main" val="1994769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8"/>
          <p:cNvGrpSpPr/>
          <p:nvPr/>
        </p:nvGrpSpPr>
        <p:grpSpPr>
          <a:xfrm>
            <a:off x="36461" y="9600206"/>
            <a:ext cx="18251539" cy="3190108"/>
            <a:chOff x="0" y="0"/>
            <a:chExt cx="4806990" cy="840193"/>
          </a:xfrm>
        </p:grpSpPr>
        <p:sp>
          <p:nvSpPr>
            <p:cNvPr id="19" name="Freeform 19"/>
            <p:cNvSpPr/>
            <p:nvPr/>
          </p:nvSpPr>
          <p:spPr>
            <a:xfrm>
              <a:off x="0" y="0"/>
              <a:ext cx="4806990" cy="840193"/>
            </a:xfrm>
            <a:custGeom>
              <a:avLst/>
              <a:gdLst/>
              <a:ahLst/>
              <a:cxnLst/>
              <a:rect l="l" t="t" r="r" b="b"/>
              <a:pathLst>
                <a:path w="4806990" h="840193">
                  <a:moveTo>
                    <a:pt x="7211" y="0"/>
                  </a:moveTo>
                  <a:lnTo>
                    <a:pt x="4799778" y="0"/>
                  </a:lnTo>
                  <a:cubicBezTo>
                    <a:pt x="4803761" y="0"/>
                    <a:pt x="4806990" y="3228"/>
                    <a:pt x="4806990" y="7211"/>
                  </a:cubicBezTo>
                  <a:lnTo>
                    <a:pt x="4806990" y="832982"/>
                  </a:lnTo>
                  <a:cubicBezTo>
                    <a:pt x="4806990" y="834895"/>
                    <a:pt x="4806230" y="836729"/>
                    <a:pt x="4804878" y="838081"/>
                  </a:cubicBezTo>
                  <a:cubicBezTo>
                    <a:pt x="4803525" y="839433"/>
                    <a:pt x="4801691" y="840193"/>
                    <a:pt x="4799778" y="840193"/>
                  </a:cubicBezTo>
                  <a:lnTo>
                    <a:pt x="7211" y="840193"/>
                  </a:lnTo>
                  <a:cubicBezTo>
                    <a:pt x="5299" y="840193"/>
                    <a:pt x="3464" y="839433"/>
                    <a:pt x="2112" y="838081"/>
                  </a:cubicBezTo>
                  <a:cubicBezTo>
                    <a:pt x="760" y="836729"/>
                    <a:pt x="0" y="834895"/>
                    <a:pt x="0" y="832982"/>
                  </a:cubicBezTo>
                  <a:lnTo>
                    <a:pt x="0" y="7211"/>
                  </a:lnTo>
                  <a:cubicBezTo>
                    <a:pt x="0" y="5299"/>
                    <a:pt x="760" y="3464"/>
                    <a:pt x="2112" y="2112"/>
                  </a:cubicBezTo>
                  <a:cubicBezTo>
                    <a:pt x="3464" y="760"/>
                    <a:pt x="5299" y="0"/>
                    <a:pt x="7211" y="0"/>
                  </a:cubicBezTo>
                  <a:close/>
                </a:path>
              </a:pathLst>
            </a:custGeom>
            <a:solidFill>
              <a:srgbClr val="874F38"/>
            </a:solidFill>
          </p:spPr>
          <p:txBody>
            <a:bodyPr/>
            <a:lstStyle/>
            <a:p>
              <a:endParaRPr lang="en-US"/>
            </a:p>
          </p:txBody>
        </p:sp>
        <p:sp>
          <p:nvSpPr>
            <p:cNvPr id="20" name="TextBox 20"/>
            <p:cNvSpPr txBox="1"/>
            <p:nvPr/>
          </p:nvSpPr>
          <p:spPr>
            <a:xfrm>
              <a:off x="0" y="-38100"/>
              <a:ext cx="4806990"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21" name="TextBox 21"/>
          <p:cNvSpPr txBox="1"/>
          <p:nvPr/>
        </p:nvSpPr>
        <p:spPr>
          <a:xfrm>
            <a:off x="145938" y="723900"/>
            <a:ext cx="17440073" cy="1577355"/>
          </a:xfrm>
          <a:prstGeom prst="rect">
            <a:avLst/>
          </a:prstGeom>
        </p:spPr>
        <p:txBody>
          <a:bodyPr wrap="square" lIns="0" tIns="0" rIns="0" bIns="0" rtlCol="0" anchor="t">
            <a:spAutoFit/>
          </a:bodyPr>
          <a:lstStyle/>
          <a:p>
            <a:pPr lvl="0" algn="ctr">
              <a:lnSpc>
                <a:spcPts val="12276"/>
              </a:lnSpc>
              <a:spcBef>
                <a:spcPct val="0"/>
              </a:spcBef>
            </a:pPr>
            <a:r>
              <a:rPr lang="en-US" sz="15345" i="1"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Website Development</a:t>
            </a:r>
            <a:endParaRPr lang="en-US" sz="15345" i="1" u="none" strike="noStrike"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8" name="Freeform 28"/>
          <p:cNvSpPr/>
          <p:nvPr/>
        </p:nvSpPr>
        <p:spPr>
          <a:xfrm>
            <a:off x="4973526" y="6451190"/>
            <a:ext cx="1851129" cy="1913761"/>
          </a:xfrm>
          <a:custGeom>
            <a:avLst/>
            <a:gdLst/>
            <a:ahLst/>
            <a:cxnLst/>
            <a:rect l="l" t="t" r="r" b="b"/>
            <a:pathLst>
              <a:path w="1851129" h="1913761">
                <a:moveTo>
                  <a:pt x="0" y="0"/>
                </a:moveTo>
                <a:lnTo>
                  <a:pt x="1851129" y="0"/>
                </a:lnTo>
                <a:lnTo>
                  <a:pt x="1851129" y="1913761"/>
                </a:lnTo>
                <a:lnTo>
                  <a:pt x="0" y="191376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23" name="Rectangle 22"/>
          <p:cNvSpPr/>
          <p:nvPr/>
        </p:nvSpPr>
        <p:spPr>
          <a:xfrm>
            <a:off x="1219200" y="2655683"/>
            <a:ext cx="6597710" cy="6396944"/>
          </a:xfrm>
          <a:prstGeom prst="rect">
            <a:avLst/>
          </a:prstGeom>
        </p:spPr>
        <p:txBody>
          <a:bodyPr wrap="square">
            <a:spAutoFit/>
          </a:bodyPr>
          <a:lstStyle/>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Google Sites Web site 2 pages.</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Introduction of the concept of Velvet Pages is in the home page.</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Book areas, coffee menu, and reading quarters.</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Events page will focus on the literary activities.</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Designed on the basis of customer interests of survey.</a:t>
            </a:r>
          </a:p>
        </p:txBody>
      </p:sp>
      <p:pic>
        <p:nvPicPr>
          <p:cNvPr id="24" name="Picture 23"/>
          <p:cNvPicPr>
            <a:picLocks noChangeAspect="1"/>
          </p:cNvPicPr>
          <p:nvPr/>
        </p:nvPicPr>
        <p:blipFill>
          <a:blip r:embed="rId5"/>
          <a:stretch>
            <a:fillRect/>
          </a:stretch>
        </p:blipFill>
        <p:spPr>
          <a:xfrm>
            <a:off x="8063479" y="3238500"/>
            <a:ext cx="9522532" cy="4482422"/>
          </a:xfrm>
          <a:prstGeom prst="rect">
            <a:avLst/>
          </a:prstGeom>
        </p:spPr>
      </p:pic>
    </p:spTree>
    <p:extLst>
      <p:ext uri="{BB962C8B-B14F-4D97-AF65-F5344CB8AC3E}">
        <p14:creationId xmlns:p14="http://schemas.microsoft.com/office/powerpoint/2010/main" val="3689266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8"/>
          <p:cNvGrpSpPr/>
          <p:nvPr/>
        </p:nvGrpSpPr>
        <p:grpSpPr>
          <a:xfrm>
            <a:off x="36461" y="9600206"/>
            <a:ext cx="18251539" cy="3190108"/>
            <a:chOff x="0" y="0"/>
            <a:chExt cx="4806990" cy="840193"/>
          </a:xfrm>
        </p:grpSpPr>
        <p:sp>
          <p:nvSpPr>
            <p:cNvPr id="19" name="Freeform 19"/>
            <p:cNvSpPr/>
            <p:nvPr/>
          </p:nvSpPr>
          <p:spPr>
            <a:xfrm>
              <a:off x="0" y="0"/>
              <a:ext cx="4806990" cy="840193"/>
            </a:xfrm>
            <a:custGeom>
              <a:avLst/>
              <a:gdLst/>
              <a:ahLst/>
              <a:cxnLst/>
              <a:rect l="l" t="t" r="r" b="b"/>
              <a:pathLst>
                <a:path w="4806990" h="840193">
                  <a:moveTo>
                    <a:pt x="7211" y="0"/>
                  </a:moveTo>
                  <a:lnTo>
                    <a:pt x="4799778" y="0"/>
                  </a:lnTo>
                  <a:cubicBezTo>
                    <a:pt x="4803761" y="0"/>
                    <a:pt x="4806990" y="3228"/>
                    <a:pt x="4806990" y="7211"/>
                  </a:cubicBezTo>
                  <a:lnTo>
                    <a:pt x="4806990" y="832982"/>
                  </a:lnTo>
                  <a:cubicBezTo>
                    <a:pt x="4806990" y="834895"/>
                    <a:pt x="4806230" y="836729"/>
                    <a:pt x="4804878" y="838081"/>
                  </a:cubicBezTo>
                  <a:cubicBezTo>
                    <a:pt x="4803525" y="839433"/>
                    <a:pt x="4801691" y="840193"/>
                    <a:pt x="4799778" y="840193"/>
                  </a:cubicBezTo>
                  <a:lnTo>
                    <a:pt x="7211" y="840193"/>
                  </a:lnTo>
                  <a:cubicBezTo>
                    <a:pt x="5299" y="840193"/>
                    <a:pt x="3464" y="839433"/>
                    <a:pt x="2112" y="838081"/>
                  </a:cubicBezTo>
                  <a:cubicBezTo>
                    <a:pt x="760" y="836729"/>
                    <a:pt x="0" y="834895"/>
                    <a:pt x="0" y="832982"/>
                  </a:cubicBezTo>
                  <a:lnTo>
                    <a:pt x="0" y="7211"/>
                  </a:lnTo>
                  <a:cubicBezTo>
                    <a:pt x="0" y="5299"/>
                    <a:pt x="760" y="3464"/>
                    <a:pt x="2112" y="2112"/>
                  </a:cubicBezTo>
                  <a:cubicBezTo>
                    <a:pt x="3464" y="760"/>
                    <a:pt x="5299" y="0"/>
                    <a:pt x="7211" y="0"/>
                  </a:cubicBezTo>
                  <a:close/>
                </a:path>
              </a:pathLst>
            </a:custGeom>
            <a:solidFill>
              <a:srgbClr val="874F38"/>
            </a:solidFill>
          </p:spPr>
          <p:txBody>
            <a:bodyPr/>
            <a:lstStyle/>
            <a:p>
              <a:endParaRPr lang="en-US"/>
            </a:p>
          </p:txBody>
        </p:sp>
        <p:sp>
          <p:nvSpPr>
            <p:cNvPr id="20" name="TextBox 20"/>
            <p:cNvSpPr txBox="1"/>
            <p:nvPr/>
          </p:nvSpPr>
          <p:spPr>
            <a:xfrm>
              <a:off x="0" y="-38100"/>
              <a:ext cx="4806990"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21" name="TextBox 21"/>
          <p:cNvSpPr txBox="1"/>
          <p:nvPr/>
        </p:nvSpPr>
        <p:spPr>
          <a:xfrm>
            <a:off x="36461" y="545848"/>
            <a:ext cx="18251539" cy="1577355"/>
          </a:xfrm>
          <a:prstGeom prst="rect">
            <a:avLst/>
          </a:prstGeom>
        </p:spPr>
        <p:txBody>
          <a:bodyPr wrap="square" lIns="0" tIns="0" rIns="0" bIns="0" rtlCol="0" anchor="t">
            <a:spAutoFit/>
          </a:bodyPr>
          <a:lstStyle/>
          <a:p>
            <a:pPr lvl="0" algn="ctr">
              <a:lnSpc>
                <a:spcPts val="12276"/>
              </a:lnSpc>
              <a:spcBef>
                <a:spcPct val="0"/>
              </a:spcBef>
            </a:pPr>
            <a:r>
              <a:rPr lang="en-US" sz="15345" i="1"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Marketing Materials</a:t>
            </a:r>
            <a:endParaRPr lang="en-US" sz="15345" i="1" u="none" strike="noStrike"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3" name="Rectangle 22"/>
          <p:cNvSpPr/>
          <p:nvPr/>
        </p:nvSpPr>
        <p:spPr>
          <a:xfrm>
            <a:off x="762000" y="2933700"/>
            <a:ext cx="9144000" cy="6535443"/>
          </a:xfrm>
          <a:prstGeom prst="rect">
            <a:avLst/>
          </a:prstGeom>
        </p:spPr>
        <p:txBody>
          <a:bodyPr>
            <a:spAutoFit/>
          </a:bodyPr>
          <a:lstStyle/>
          <a:p>
            <a:pPr marL="342900" marR="0" lvl="0" indent="-342900">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Promotional designs made on </a:t>
            </a:r>
            <a:r>
              <a:rPr lang="en-US" sz="2400" dirty="0" err="1">
                <a:latin typeface="Times New Roman" panose="02020603050405020304" pitchFamily="18" charset="0"/>
                <a:ea typeface="Times New Roman" panose="02020603050405020304" pitchFamily="18" charset="0"/>
                <a:cs typeface="Times New Roman" panose="02020603050405020304" pitchFamily="18" charset="0"/>
              </a:rPr>
              <a:t>Canva</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a:t>
            </a:r>
          </a:p>
          <a:p>
            <a:pPr marL="342900" marR="0" lvl="0" indent="-342900">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Various marketing efforts that include Instagram advertising to target group.</a:t>
            </a:r>
          </a:p>
          <a:p>
            <a:pPr marL="342900" marR="0" lvl="0" indent="-342900">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Poster with books, coffee and community.</a:t>
            </a:r>
          </a:p>
          <a:p>
            <a:pPr marL="342900" marR="0" lvl="0" indent="-342900">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Promotion Coffee and book promotion offer.</a:t>
            </a:r>
          </a:p>
          <a:p>
            <a:pPr marL="342900" marR="0" lvl="0" indent="-342900">
              <a:lnSpc>
                <a:spcPct val="30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Marketing strategy concentrates on visual narration (</a:t>
            </a:r>
            <a:r>
              <a:rPr lang="en-US" sz="2400" dirty="0" err="1">
                <a:latin typeface="Times New Roman" panose="02020603050405020304" pitchFamily="18" charset="0"/>
                <a:ea typeface="Times New Roman" panose="02020603050405020304" pitchFamily="18" charset="0"/>
                <a:cs typeface="Times New Roman" panose="02020603050405020304" pitchFamily="18" charset="0"/>
              </a:rPr>
              <a:t>Hackley</a:t>
            </a:r>
            <a:r>
              <a:rPr lang="en-US" sz="2400" dirty="0">
                <a:latin typeface="Times New Roman" panose="02020603050405020304" pitchFamily="18" charset="0"/>
                <a:ea typeface="Times New Roman" panose="02020603050405020304" pitchFamily="18" charset="0"/>
                <a:cs typeface="Times New Roman" panose="02020603050405020304" pitchFamily="18" charset="0"/>
              </a:rPr>
              <a:t>, 2021).</a:t>
            </a:r>
          </a:p>
        </p:txBody>
      </p:sp>
      <p:pic>
        <p:nvPicPr>
          <p:cNvPr id="31" name="Picture 30" descr="C:\Users\user\Downloads\ChatGPT Image Mar 16, 2026, 02_42_32 PM.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15600" y="3281203"/>
            <a:ext cx="3581400" cy="5363845"/>
          </a:xfrm>
          <a:prstGeom prst="rect">
            <a:avLst/>
          </a:prstGeom>
          <a:noFill/>
          <a:ln>
            <a:noFill/>
          </a:ln>
        </p:spPr>
      </p:pic>
      <p:pic>
        <p:nvPicPr>
          <p:cNvPr id="32" name="Picture 31" descr="C:\Users\user\Downloads\ChatGPT Image Mar 16, 2026, 02_42_00 PM.png"/>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249400" y="3281203"/>
            <a:ext cx="3873462" cy="5363845"/>
          </a:xfrm>
          <a:prstGeom prst="rect">
            <a:avLst/>
          </a:prstGeom>
          <a:noFill/>
          <a:ln>
            <a:noFill/>
          </a:ln>
        </p:spPr>
      </p:pic>
    </p:spTree>
    <p:extLst>
      <p:ext uri="{BB962C8B-B14F-4D97-AF65-F5344CB8AC3E}">
        <p14:creationId xmlns:p14="http://schemas.microsoft.com/office/powerpoint/2010/main" val="2108608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3B475F8-50AE-46A0-9943-B2B63183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extBox 21"/>
          <p:cNvSpPr txBox="1"/>
          <p:nvPr/>
        </p:nvSpPr>
        <p:spPr>
          <a:xfrm>
            <a:off x="918972" y="547687"/>
            <a:ext cx="10479022" cy="2664726"/>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8100" i="1" spc="-1012">
                <a:latin typeface="+mj-lt"/>
                <a:ea typeface="+mj-ea"/>
                <a:cs typeface="+mj-cs"/>
                <a:sym typeface="Times New Roman MT Condensed Italics"/>
              </a:rPr>
              <a:t>Advertisement Video</a:t>
            </a:r>
            <a:endParaRPr lang="en-US" sz="8100" i="1" u="none" strike="noStrike" spc="-1012">
              <a:latin typeface="+mj-lt"/>
              <a:ea typeface="+mj-ea"/>
              <a:cs typeface="+mj-cs"/>
              <a:sym typeface="Times New Roman MT Condensed Italics"/>
            </a:endParaRPr>
          </a:p>
        </p:txBody>
      </p:sp>
      <p:sp>
        <p:nvSpPr>
          <p:cNvPr id="35" name="sketch line">
            <a:extLst>
              <a:ext uri="{FF2B5EF4-FFF2-40B4-BE49-F238E27FC236}">
                <a16:creationId xmlns:a16="http://schemas.microsoft.com/office/drawing/2014/main" id="{75F6FDB4-2351-48C2-A863-2364A0234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300" y="3473536"/>
            <a:ext cx="6515100" cy="27432"/>
          </a:xfrm>
          <a:custGeom>
            <a:avLst/>
            <a:gdLst>
              <a:gd name="connsiteX0" fmla="*/ 0 w 6515100"/>
              <a:gd name="connsiteY0" fmla="*/ 0 h 27432"/>
              <a:gd name="connsiteX1" fmla="*/ 651510 w 6515100"/>
              <a:gd name="connsiteY1" fmla="*/ 0 h 27432"/>
              <a:gd name="connsiteX2" fmla="*/ 1303020 w 6515100"/>
              <a:gd name="connsiteY2" fmla="*/ 0 h 27432"/>
              <a:gd name="connsiteX3" fmla="*/ 1954530 w 6515100"/>
              <a:gd name="connsiteY3" fmla="*/ 0 h 27432"/>
              <a:gd name="connsiteX4" fmla="*/ 2736342 w 6515100"/>
              <a:gd name="connsiteY4" fmla="*/ 0 h 27432"/>
              <a:gd name="connsiteX5" fmla="*/ 3453003 w 6515100"/>
              <a:gd name="connsiteY5" fmla="*/ 0 h 27432"/>
              <a:gd name="connsiteX6" fmla="*/ 3909060 w 6515100"/>
              <a:gd name="connsiteY6" fmla="*/ 0 h 27432"/>
              <a:gd name="connsiteX7" fmla="*/ 4495419 w 6515100"/>
              <a:gd name="connsiteY7" fmla="*/ 0 h 27432"/>
              <a:gd name="connsiteX8" fmla="*/ 5277231 w 6515100"/>
              <a:gd name="connsiteY8" fmla="*/ 0 h 27432"/>
              <a:gd name="connsiteX9" fmla="*/ 5928741 w 6515100"/>
              <a:gd name="connsiteY9" fmla="*/ 0 h 27432"/>
              <a:gd name="connsiteX10" fmla="*/ 6515100 w 6515100"/>
              <a:gd name="connsiteY10" fmla="*/ 0 h 27432"/>
              <a:gd name="connsiteX11" fmla="*/ 6515100 w 6515100"/>
              <a:gd name="connsiteY11" fmla="*/ 27432 h 27432"/>
              <a:gd name="connsiteX12" fmla="*/ 5993892 w 6515100"/>
              <a:gd name="connsiteY12" fmla="*/ 27432 h 27432"/>
              <a:gd name="connsiteX13" fmla="*/ 5212080 w 6515100"/>
              <a:gd name="connsiteY13" fmla="*/ 27432 h 27432"/>
              <a:gd name="connsiteX14" fmla="*/ 4690872 w 6515100"/>
              <a:gd name="connsiteY14" fmla="*/ 27432 h 27432"/>
              <a:gd name="connsiteX15" fmla="*/ 4234815 w 6515100"/>
              <a:gd name="connsiteY15" fmla="*/ 27432 h 27432"/>
              <a:gd name="connsiteX16" fmla="*/ 3778758 w 6515100"/>
              <a:gd name="connsiteY16" fmla="*/ 27432 h 27432"/>
              <a:gd name="connsiteX17" fmla="*/ 3062097 w 6515100"/>
              <a:gd name="connsiteY17" fmla="*/ 27432 h 27432"/>
              <a:gd name="connsiteX18" fmla="*/ 2606040 w 6515100"/>
              <a:gd name="connsiteY18" fmla="*/ 27432 h 27432"/>
              <a:gd name="connsiteX19" fmla="*/ 1954530 w 6515100"/>
              <a:gd name="connsiteY19" fmla="*/ 27432 h 27432"/>
              <a:gd name="connsiteX20" fmla="*/ 1433322 w 6515100"/>
              <a:gd name="connsiteY20" fmla="*/ 27432 h 27432"/>
              <a:gd name="connsiteX21" fmla="*/ 781812 w 6515100"/>
              <a:gd name="connsiteY21" fmla="*/ 27432 h 27432"/>
              <a:gd name="connsiteX22" fmla="*/ 0 w 6515100"/>
              <a:gd name="connsiteY22" fmla="*/ 27432 h 27432"/>
              <a:gd name="connsiteX23" fmla="*/ 0 w 6515100"/>
              <a:gd name="connsiteY23"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515100" h="27432" fill="none" extrusionOk="0">
                <a:moveTo>
                  <a:pt x="0" y="0"/>
                </a:moveTo>
                <a:cubicBezTo>
                  <a:pt x="166325" y="-5749"/>
                  <a:pt x="479153" y="-30341"/>
                  <a:pt x="651510" y="0"/>
                </a:cubicBezTo>
                <a:cubicBezTo>
                  <a:pt x="823867" y="30341"/>
                  <a:pt x="1089927" y="17090"/>
                  <a:pt x="1303020" y="0"/>
                </a:cubicBezTo>
                <a:cubicBezTo>
                  <a:pt x="1516113" y="-17090"/>
                  <a:pt x="1647249" y="17285"/>
                  <a:pt x="1954530" y="0"/>
                </a:cubicBezTo>
                <a:cubicBezTo>
                  <a:pt x="2261811" y="-17285"/>
                  <a:pt x="2556150" y="7492"/>
                  <a:pt x="2736342" y="0"/>
                </a:cubicBezTo>
                <a:cubicBezTo>
                  <a:pt x="2916534" y="-7492"/>
                  <a:pt x="3255362" y="4899"/>
                  <a:pt x="3453003" y="0"/>
                </a:cubicBezTo>
                <a:cubicBezTo>
                  <a:pt x="3650644" y="-4899"/>
                  <a:pt x="3707830" y="-10542"/>
                  <a:pt x="3909060" y="0"/>
                </a:cubicBezTo>
                <a:cubicBezTo>
                  <a:pt x="4110290" y="10542"/>
                  <a:pt x="4298105" y="-14723"/>
                  <a:pt x="4495419" y="0"/>
                </a:cubicBezTo>
                <a:cubicBezTo>
                  <a:pt x="4692733" y="14723"/>
                  <a:pt x="5062614" y="17869"/>
                  <a:pt x="5277231" y="0"/>
                </a:cubicBezTo>
                <a:cubicBezTo>
                  <a:pt x="5491848" y="-17869"/>
                  <a:pt x="5741638" y="17967"/>
                  <a:pt x="5928741" y="0"/>
                </a:cubicBezTo>
                <a:cubicBezTo>
                  <a:pt x="6115844" y="-17967"/>
                  <a:pt x="6302591" y="17820"/>
                  <a:pt x="6515100" y="0"/>
                </a:cubicBezTo>
                <a:cubicBezTo>
                  <a:pt x="6514842" y="7487"/>
                  <a:pt x="6514179" y="19984"/>
                  <a:pt x="6515100" y="27432"/>
                </a:cubicBezTo>
                <a:cubicBezTo>
                  <a:pt x="6291717" y="37419"/>
                  <a:pt x="6188280" y="4506"/>
                  <a:pt x="5993892" y="27432"/>
                </a:cubicBezTo>
                <a:cubicBezTo>
                  <a:pt x="5799504" y="50358"/>
                  <a:pt x="5467966" y="44311"/>
                  <a:pt x="5212080" y="27432"/>
                </a:cubicBezTo>
                <a:cubicBezTo>
                  <a:pt x="4956194" y="10553"/>
                  <a:pt x="4907171" y="17487"/>
                  <a:pt x="4690872" y="27432"/>
                </a:cubicBezTo>
                <a:cubicBezTo>
                  <a:pt x="4474573" y="37377"/>
                  <a:pt x="4446118" y="24926"/>
                  <a:pt x="4234815" y="27432"/>
                </a:cubicBezTo>
                <a:cubicBezTo>
                  <a:pt x="4023512" y="29938"/>
                  <a:pt x="3990422" y="31456"/>
                  <a:pt x="3778758" y="27432"/>
                </a:cubicBezTo>
                <a:cubicBezTo>
                  <a:pt x="3567094" y="23408"/>
                  <a:pt x="3235052" y="24901"/>
                  <a:pt x="3062097" y="27432"/>
                </a:cubicBezTo>
                <a:cubicBezTo>
                  <a:pt x="2889142" y="29963"/>
                  <a:pt x="2755311" y="35048"/>
                  <a:pt x="2606040" y="27432"/>
                </a:cubicBezTo>
                <a:cubicBezTo>
                  <a:pt x="2456769" y="19816"/>
                  <a:pt x="2116876" y="43674"/>
                  <a:pt x="1954530" y="27432"/>
                </a:cubicBezTo>
                <a:cubicBezTo>
                  <a:pt x="1792184" y="11191"/>
                  <a:pt x="1635797" y="1960"/>
                  <a:pt x="1433322" y="27432"/>
                </a:cubicBezTo>
                <a:cubicBezTo>
                  <a:pt x="1230847" y="52904"/>
                  <a:pt x="1064298" y="9563"/>
                  <a:pt x="781812" y="27432"/>
                </a:cubicBezTo>
                <a:cubicBezTo>
                  <a:pt x="499326" y="45302"/>
                  <a:pt x="379143" y="59429"/>
                  <a:pt x="0" y="27432"/>
                </a:cubicBezTo>
                <a:cubicBezTo>
                  <a:pt x="-14" y="18173"/>
                  <a:pt x="-517" y="8990"/>
                  <a:pt x="0" y="0"/>
                </a:cubicBezTo>
                <a:close/>
              </a:path>
              <a:path w="6515100" h="27432" stroke="0" extrusionOk="0">
                <a:moveTo>
                  <a:pt x="0" y="0"/>
                </a:moveTo>
                <a:cubicBezTo>
                  <a:pt x="145508" y="-16165"/>
                  <a:pt x="455060" y="24821"/>
                  <a:pt x="586359" y="0"/>
                </a:cubicBezTo>
                <a:cubicBezTo>
                  <a:pt x="717658" y="-24821"/>
                  <a:pt x="818481" y="1436"/>
                  <a:pt x="1042416" y="0"/>
                </a:cubicBezTo>
                <a:cubicBezTo>
                  <a:pt x="1266351" y="-1436"/>
                  <a:pt x="1510662" y="-19098"/>
                  <a:pt x="1824228" y="0"/>
                </a:cubicBezTo>
                <a:cubicBezTo>
                  <a:pt x="2137794" y="19098"/>
                  <a:pt x="2209508" y="-11239"/>
                  <a:pt x="2410587" y="0"/>
                </a:cubicBezTo>
                <a:cubicBezTo>
                  <a:pt x="2611666" y="11239"/>
                  <a:pt x="2755374" y="20903"/>
                  <a:pt x="2996946" y="0"/>
                </a:cubicBezTo>
                <a:cubicBezTo>
                  <a:pt x="3238518" y="-20903"/>
                  <a:pt x="3396366" y="21066"/>
                  <a:pt x="3778758" y="0"/>
                </a:cubicBezTo>
                <a:cubicBezTo>
                  <a:pt x="4161150" y="-21066"/>
                  <a:pt x="4160489" y="-4131"/>
                  <a:pt x="4299966" y="0"/>
                </a:cubicBezTo>
                <a:cubicBezTo>
                  <a:pt x="4439443" y="4131"/>
                  <a:pt x="4829495" y="24889"/>
                  <a:pt x="5081778" y="0"/>
                </a:cubicBezTo>
                <a:cubicBezTo>
                  <a:pt x="5334061" y="-24889"/>
                  <a:pt x="5692112" y="31086"/>
                  <a:pt x="5863590" y="0"/>
                </a:cubicBezTo>
                <a:cubicBezTo>
                  <a:pt x="6035068" y="-31086"/>
                  <a:pt x="6355549" y="-19657"/>
                  <a:pt x="6515100" y="0"/>
                </a:cubicBezTo>
                <a:cubicBezTo>
                  <a:pt x="6514269" y="6329"/>
                  <a:pt x="6515504" y="16858"/>
                  <a:pt x="6515100" y="27432"/>
                </a:cubicBezTo>
                <a:cubicBezTo>
                  <a:pt x="6311868" y="940"/>
                  <a:pt x="6083793" y="16016"/>
                  <a:pt x="5798439" y="27432"/>
                </a:cubicBezTo>
                <a:cubicBezTo>
                  <a:pt x="5513085" y="38848"/>
                  <a:pt x="5362223" y="-5421"/>
                  <a:pt x="5016627" y="27432"/>
                </a:cubicBezTo>
                <a:cubicBezTo>
                  <a:pt x="4671031" y="60285"/>
                  <a:pt x="4447302" y="-4000"/>
                  <a:pt x="4234815" y="27432"/>
                </a:cubicBezTo>
                <a:cubicBezTo>
                  <a:pt x="4022328" y="58864"/>
                  <a:pt x="3971531" y="48578"/>
                  <a:pt x="3713607" y="27432"/>
                </a:cubicBezTo>
                <a:cubicBezTo>
                  <a:pt x="3455683" y="6286"/>
                  <a:pt x="3218262" y="57740"/>
                  <a:pt x="3062097" y="27432"/>
                </a:cubicBezTo>
                <a:cubicBezTo>
                  <a:pt x="2905932" y="-2876"/>
                  <a:pt x="2552648" y="49637"/>
                  <a:pt x="2280285" y="27432"/>
                </a:cubicBezTo>
                <a:cubicBezTo>
                  <a:pt x="2007922" y="5227"/>
                  <a:pt x="1946224" y="14594"/>
                  <a:pt x="1628775" y="27432"/>
                </a:cubicBezTo>
                <a:cubicBezTo>
                  <a:pt x="1311326" y="40271"/>
                  <a:pt x="1267680" y="23624"/>
                  <a:pt x="1172718" y="27432"/>
                </a:cubicBezTo>
                <a:cubicBezTo>
                  <a:pt x="1077756" y="31240"/>
                  <a:pt x="863409" y="30220"/>
                  <a:pt x="651510" y="27432"/>
                </a:cubicBezTo>
                <a:cubicBezTo>
                  <a:pt x="439611" y="24644"/>
                  <a:pt x="324781" y="35805"/>
                  <a:pt x="0" y="27432"/>
                </a:cubicBezTo>
                <a:cubicBezTo>
                  <a:pt x="-177" y="19307"/>
                  <a:pt x="-1145" y="917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p:cNvSpPr/>
          <p:nvPr/>
        </p:nvSpPr>
        <p:spPr>
          <a:xfrm>
            <a:off x="918972" y="3757228"/>
            <a:ext cx="10479024" cy="5508216"/>
          </a:xfrm>
          <a:prstGeom prst="rect">
            <a:avLst/>
          </a:prstGeom>
        </p:spPr>
        <p:txBody>
          <a:bodyPr vert="horz" lIns="91440" tIns="45720" rIns="91440" bIns="45720" rtlCol="0">
            <a:normAutofit/>
          </a:bodyPr>
          <a:lstStyle/>
          <a:p>
            <a:pPr marL="342900" marR="0" lvl="0" indent="-228600">
              <a:lnSpc>
                <a:spcPct val="90000"/>
              </a:lnSpc>
              <a:spcAft>
                <a:spcPts val="600"/>
              </a:spcAft>
              <a:buFont typeface="Arial" panose="020B0604020202020204" pitchFamily="34" charset="0"/>
              <a:buChar char="•"/>
            </a:pPr>
            <a:r>
              <a:rPr lang="en-US" sz="3300"/>
              <a:t>2-minute promotion advert developed.</a:t>
            </a:r>
          </a:p>
          <a:p>
            <a:pPr marL="342900" marR="0" lvl="0" indent="-228600">
              <a:lnSpc>
                <a:spcPct val="90000"/>
              </a:lnSpc>
              <a:spcAft>
                <a:spcPts val="600"/>
              </a:spcAft>
              <a:buFont typeface="Arial" panose="020B0604020202020204" pitchFamily="34" charset="0"/>
              <a:buChar char="•"/>
            </a:pPr>
            <a:r>
              <a:rPr lang="en-US" sz="3300"/>
              <a:t>Presents the concept of Velvet pages cafe.</a:t>
            </a:r>
          </a:p>
          <a:p>
            <a:pPr marL="342900" marR="0" lvl="0" indent="-228600">
              <a:lnSpc>
                <a:spcPct val="90000"/>
              </a:lnSpc>
              <a:spcAft>
                <a:spcPts val="600"/>
              </a:spcAft>
              <a:buFont typeface="Arial" panose="020B0604020202020204" pitchFamily="34" charset="0"/>
              <a:buChar char="•"/>
            </a:pPr>
            <a:r>
              <a:rPr lang="en-US" sz="3300"/>
              <a:t>Highlights books, coffee and events at the community.</a:t>
            </a:r>
          </a:p>
          <a:p>
            <a:pPr marL="342900" marR="0" lvl="0" indent="-228600">
              <a:lnSpc>
                <a:spcPct val="90000"/>
              </a:lnSpc>
              <a:spcAft>
                <a:spcPts val="600"/>
              </a:spcAft>
              <a:buFont typeface="Arial" panose="020B0604020202020204" pitchFamily="34" charset="0"/>
              <a:buChar char="•"/>
            </a:pPr>
            <a:r>
              <a:rPr lang="en-US" sz="3300"/>
              <a:t>Gives slides and narration to portray the idea.</a:t>
            </a:r>
          </a:p>
          <a:p>
            <a:pPr marL="342900" marR="0" lvl="0" indent="-228600">
              <a:lnSpc>
                <a:spcPct val="90000"/>
              </a:lnSpc>
              <a:spcAft>
                <a:spcPts val="600"/>
              </a:spcAft>
              <a:buFont typeface="Arial" panose="020B0604020202020204" pitchFamily="34" charset="0"/>
              <a:buChar char="•"/>
            </a:pPr>
            <a:r>
              <a:rPr lang="en-US" sz="3300"/>
              <a:t>To appeal to potential customers.</a:t>
            </a:r>
          </a:p>
        </p:txBody>
      </p:sp>
      <p:pic>
        <p:nvPicPr>
          <p:cNvPr id="24" name="Picture 23"/>
          <p:cNvPicPr>
            <a:picLocks noChangeAspect="1"/>
          </p:cNvPicPr>
          <p:nvPr/>
        </p:nvPicPr>
        <p:blipFill>
          <a:blip r:embed="rId5"/>
          <a:stretch>
            <a:fillRect/>
          </a:stretch>
        </p:blipFill>
        <p:spPr>
          <a:xfrm>
            <a:off x="12710294" y="3465129"/>
            <a:ext cx="5018283" cy="2835330"/>
          </a:xfrm>
          <a:prstGeom prst="rect">
            <a:avLst/>
          </a:prstGeom>
        </p:spPr>
      </p:pic>
      <p:pic>
        <p:nvPicPr>
          <p:cNvPr id="25" name="Picture 24"/>
          <p:cNvPicPr>
            <a:picLocks noChangeAspect="1"/>
          </p:cNvPicPr>
          <p:nvPr/>
        </p:nvPicPr>
        <p:blipFill>
          <a:blip r:embed="rId6"/>
          <a:stretch>
            <a:fillRect/>
          </a:stretch>
        </p:blipFill>
        <p:spPr>
          <a:xfrm>
            <a:off x="12699142" y="6537271"/>
            <a:ext cx="5040587" cy="2835330"/>
          </a:xfrm>
          <a:prstGeom prst="rect">
            <a:avLst/>
          </a:prstGeom>
        </p:spPr>
      </p:pic>
      <p:grpSp>
        <p:nvGrpSpPr>
          <p:cNvPr id="18" name="Group 18"/>
          <p:cNvGrpSpPr/>
          <p:nvPr/>
        </p:nvGrpSpPr>
        <p:grpSpPr>
          <a:xfrm>
            <a:off x="12569113" y="1305647"/>
            <a:ext cx="5298054" cy="968016"/>
            <a:chOff x="0" y="-38100"/>
            <a:chExt cx="4806990" cy="878293"/>
          </a:xfrm>
        </p:grpSpPr>
        <p:sp>
          <p:nvSpPr>
            <p:cNvPr id="19" name="Freeform 19"/>
            <p:cNvSpPr/>
            <p:nvPr/>
          </p:nvSpPr>
          <p:spPr>
            <a:xfrm>
              <a:off x="0" y="0"/>
              <a:ext cx="4806990" cy="840193"/>
            </a:xfrm>
            <a:custGeom>
              <a:avLst/>
              <a:gdLst/>
              <a:ahLst/>
              <a:cxnLst/>
              <a:rect l="l" t="t" r="r" b="b"/>
              <a:pathLst>
                <a:path w="4806990" h="840193">
                  <a:moveTo>
                    <a:pt x="7211" y="0"/>
                  </a:moveTo>
                  <a:lnTo>
                    <a:pt x="4799778" y="0"/>
                  </a:lnTo>
                  <a:cubicBezTo>
                    <a:pt x="4803761" y="0"/>
                    <a:pt x="4806990" y="3228"/>
                    <a:pt x="4806990" y="7211"/>
                  </a:cubicBezTo>
                  <a:lnTo>
                    <a:pt x="4806990" y="832982"/>
                  </a:lnTo>
                  <a:cubicBezTo>
                    <a:pt x="4806990" y="834895"/>
                    <a:pt x="4806230" y="836729"/>
                    <a:pt x="4804878" y="838081"/>
                  </a:cubicBezTo>
                  <a:cubicBezTo>
                    <a:pt x="4803525" y="839433"/>
                    <a:pt x="4801691" y="840193"/>
                    <a:pt x="4799778" y="840193"/>
                  </a:cubicBezTo>
                  <a:lnTo>
                    <a:pt x="7211" y="840193"/>
                  </a:lnTo>
                  <a:cubicBezTo>
                    <a:pt x="5299" y="840193"/>
                    <a:pt x="3464" y="839433"/>
                    <a:pt x="2112" y="838081"/>
                  </a:cubicBezTo>
                  <a:cubicBezTo>
                    <a:pt x="760" y="836729"/>
                    <a:pt x="0" y="834895"/>
                    <a:pt x="0" y="832982"/>
                  </a:cubicBezTo>
                  <a:lnTo>
                    <a:pt x="0" y="7211"/>
                  </a:lnTo>
                  <a:cubicBezTo>
                    <a:pt x="0" y="5299"/>
                    <a:pt x="760" y="3464"/>
                    <a:pt x="2112" y="2112"/>
                  </a:cubicBezTo>
                  <a:cubicBezTo>
                    <a:pt x="3464" y="760"/>
                    <a:pt x="5299" y="0"/>
                    <a:pt x="7211" y="0"/>
                  </a:cubicBezTo>
                  <a:close/>
                </a:path>
              </a:pathLst>
            </a:custGeom>
            <a:solidFill>
              <a:srgbClr val="874F38"/>
            </a:solidFill>
          </p:spPr>
          <p:txBody>
            <a:bodyPr/>
            <a:lstStyle/>
            <a:p>
              <a:endParaRPr lang="en-US"/>
            </a:p>
          </p:txBody>
        </p:sp>
        <p:sp>
          <p:nvSpPr>
            <p:cNvPr id="20" name="TextBox 20"/>
            <p:cNvSpPr txBox="1"/>
            <p:nvPr/>
          </p:nvSpPr>
          <p:spPr>
            <a:xfrm>
              <a:off x="0" y="-38100"/>
              <a:ext cx="4806990"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pic>
        <p:nvPicPr>
          <p:cNvPr id="2" name="Video 1">
            <a:extLst>
              <a:ext uri="{FF2B5EF4-FFF2-40B4-BE49-F238E27FC236}">
                <a16:creationId xmlns:a16="http://schemas.microsoft.com/office/drawing/2014/main" id="{F283307C-69F8-664A-944C-185376255288}"/>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7040696" y="6653213"/>
            <a:ext cx="3086100" cy="3086100"/>
          </a:xfrm>
          <a:prstGeom prst="ellipse">
            <a:avLst/>
          </a:prstGeom>
        </p:spPr>
      </p:pic>
    </p:spTree>
    <p:extLst>
      <p:ext uri="{BB962C8B-B14F-4D97-AF65-F5344CB8AC3E}">
        <p14:creationId xmlns:p14="http://schemas.microsoft.com/office/powerpoint/2010/main" val="2917199888"/>
      </p:ext>
    </p:extLst>
  </p:cSld>
  <p:clrMapOvr>
    <a:masterClrMapping/>
  </p:clrMapOvr>
  <mc:AlternateContent xmlns:mc="http://schemas.openxmlformats.org/markup-compatibility/2006">
    <mc:Choice xmlns:p14="http://schemas.microsoft.com/office/powerpoint/2010/main" Requires="p14">
      <p:transition spd="slow" p14:dur="2000" advTm="115680"/>
    </mc:Choice>
    <mc:Fallback>
      <p:transition spd="slow" advTm="115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8"/>
          <p:cNvGrpSpPr/>
          <p:nvPr/>
        </p:nvGrpSpPr>
        <p:grpSpPr>
          <a:xfrm>
            <a:off x="36461" y="9600206"/>
            <a:ext cx="18251539" cy="3190108"/>
            <a:chOff x="0" y="0"/>
            <a:chExt cx="4806990" cy="840193"/>
          </a:xfrm>
        </p:grpSpPr>
        <p:sp>
          <p:nvSpPr>
            <p:cNvPr id="19" name="Freeform 19"/>
            <p:cNvSpPr/>
            <p:nvPr/>
          </p:nvSpPr>
          <p:spPr>
            <a:xfrm>
              <a:off x="0" y="0"/>
              <a:ext cx="4806990" cy="840193"/>
            </a:xfrm>
            <a:custGeom>
              <a:avLst/>
              <a:gdLst/>
              <a:ahLst/>
              <a:cxnLst/>
              <a:rect l="l" t="t" r="r" b="b"/>
              <a:pathLst>
                <a:path w="4806990" h="840193">
                  <a:moveTo>
                    <a:pt x="7211" y="0"/>
                  </a:moveTo>
                  <a:lnTo>
                    <a:pt x="4799778" y="0"/>
                  </a:lnTo>
                  <a:cubicBezTo>
                    <a:pt x="4803761" y="0"/>
                    <a:pt x="4806990" y="3228"/>
                    <a:pt x="4806990" y="7211"/>
                  </a:cubicBezTo>
                  <a:lnTo>
                    <a:pt x="4806990" y="832982"/>
                  </a:lnTo>
                  <a:cubicBezTo>
                    <a:pt x="4806990" y="834895"/>
                    <a:pt x="4806230" y="836729"/>
                    <a:pt x="4804878" y="838081"/>
                  </a:cubicBezTo>
                  <a:cubicBezTo>
                    <a:pt x="4803525" y="839433"/>
                    <a:pt x="4801691" y="840193"/>
                    <a:pt x="4799778" y="840193"/>
                  </a:cubicBezTo>
                  <a:lnTo>
                    <a:pt x="7211" y="840193"/>
                  </a:lnTo>
                  <a:cubicBezTo>
                    <a:pt x="5299" y="840193"/>
                    <a:pt x="3464" y="839433"/>
                    <a:pt x="2112" y="838081"/>
                  </a:cubicBezTo>
                  <a:cubicBezTo>
                    <a:pt x="760" y="836729"/>
                    <a:pt x="0" y="834895"/>
                    <a:pt x="0" y="832982"/>
                  </a:cubicBezTo>
                  <a:lnTo>
                    <a:pt x="0" y="7211"/>
                  </a:lnTo>
                  <a:cubicBezTo>
                    <a:pt x="0" y="5299"/>
                    <a:pt x="760" y="3464"/>
                    <a:pt x="2112" y="2112"/>
                  </a:cubicBezTo>
                  <a:cubicBezTo>
                    <a:pt x="3464" y="760"/>
                    <a:pt x="5299" y="0"/>
                    <a:pt x="7211" y="0"/>
                  </a:cubicBezTo>
                  <a:close/>
                </a:path>
              </a:pathLst>
            </a:custGeom>
            <a:solidFill>
              <a:srgbClr val="874F38"/>
            </a:solidFill>
          </p:spPr>
          <p:txBody>
            <a:bodyPr/>
            <a:lstStyle/>
            <a:p>
              <a:endParaRPr lang="en-US"/>
            </a:p>
          </p:txBody>
        </p:sp>
        <p:sp>
          <p:nvSpPr>
            <p:cNvPr id="20" name="TextBox 20"/>
            <p:cNvSpPr txBox="1"/>
            <p:nvPr/>
          </p:nvSpPr>
          <p:spPr>
            <a:xfrm>
              <a:off x="0" y="-38100"/>
              <a:ext cx="4806990"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21" name="TextBox 21"/>
          <p:cNvSpPr txBox="1"/>
          <p:nvPr/>
        </p:nvSpPr>
        <p:spPr>
          <a:xfrm>
            <a:off x="-27709" y="628716"/>
            <a:ext cx="18251539" cy="3154710"/>
          </a:xfrm>
          <a:prstGeom prst="rect">
            <a:avLst/>
          </a:prstGeom>
        </p:spPr>
        <p:txBody>
          <a:bodyPr wrap="square" lIns="0" tIns="0" rIns="0" bIns="0" rtlCol="0" anchor="t">
            <a:spAutoFit/>
          </a:bodyPr>
          <a:lstStyle/>
          <a:p>
            <a:pPr lvl="0" algn="ctr">
              <a:lnSpc>
                <a:spcPts val="12276"/>
              </a:lnSpc>
              <a:spcBef>
                <a:spcPct val="0"/>
              </a:spcBef>
            </a:pPr>
            <a:r>
              <a:rPr lang="en-US" sz="15345" i="1"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Reflection and Skills Developed</a:t>
            </a:r>
            <a:endParaRPr lang="en-US" sz="15345" i="1" u="none" strike="noStrike"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3" name="Rectangle 22"/>
          <p:cNvSpPr/>
          <p:nvPr/>
        </p:nvSpPr>
        <p:spPr>
          <a:xfrm>
            <a:off x="838200" y="3619500"/>
            <a:ext cx="9144000" cy="5473614"/>
          </a:xfrm>
          <a:prstGeom prst="rect">
            <a:avLst/>
          </a:prstGeom>
        </p:spPr>
        <p:txBody>
          <a:bodyPr>
            <a:spAutoFit/>
          </a:bodyPr>
          <a:lstStyle/>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Formed a market research and data analysis skills.</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Acquired web building and online marketing.</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The better financial planning with help of Excel.</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Acquired business planning and communication experience.</a:t>
            </a:r>
          </a:p>
          <a:p>
            <a:pPr marL="342900" marR="0" lvl="0" indent="-342900">
              <a:lnSpc>
                <a:spcPct val="250000"/>
              </a:lnSpc>
              <a:buFont typeface="Symbol" panose="05050102010706020507" pitchFamily="18" charset="2"/>
              <a:buChar char=""/>
            </a:pPr>
            <a:r>
              <a:rPr lang="en-US" sz="2400" dirty="0">
                <a:latin typeface="Times New Roman" panose="02020603050405020304" pitchFamily="18" charset="0"/>
                <a:ea typeface="Times New Roman" panose="02020603050405020304" pitchFamily="18" charset="0"/>
                <a:cs typeface="Times New Roman" panose="02020603050405020304" pitchFamily="18" charset="0"/>
              </a:rPr>
              <a:t>Experts in their particular fields have to be analyzed and skills gaps revealed.</a:t>
            </a:r>
          </a:p>
        </p:txBody>
      </p:sp>
      <p:pic>
        <p:nvPicPr>
          <p:cNvPr id="25" name="Picture 2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82200" y="4145856"/>
            <a:ext cx="7029023" cy="468601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77452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 name="Group 18"/>
          <p:cNvGrpSpPr/>
          <p:nvPr/>
        </p:nvGrpSpPr>
        <p:grpSpPr>
          <a:xfrm>
            <a:off x="36461" y="9600206"/>
            <a:ext cx="18251539" cy="3190108"/>
            <a:chOff x="0" y="0"/>
            <a:chExt cx="4806990" cy="840193"/>
          </a:xfrm>
        </p:grpSpPr>
        <p:sp>
          <p:nvSpPr>
            <p:cNvPr id="19" name="Freeform 19"/>
            <p:cNvSpPr/>
            <p:nvPr/>
          </p:nvSpPr>
          <p:spPr>
            <a:xfrm>
              <a:off x="0" y="0"/>
              <a:ext cx="4806990" cy="840193"/>
            </a:xfrm>
            <a:custGeom>
              <a:avLst/>
              <a:gdLst/>
              <a:ahLst/>
              <a:cxnLst/>
              <a:rect l="l" t="t" r="r" b="b"/>
              <a:pathLst>
                <a:path w="4806990" h="840193">
                  <a:moveTo>
                    <a:pt x="7211" y="0"/>
                  </a:moveTo>
                  <a:lnTo>
                    <a:pt x="4799778" y="0"/>
                  </a:lnTo>
                  <a:cubicBezTo>
                    <a:pt x="4803761" y="0"/>
                    <a:pt x="4806990" y="3228"/>
                    <a:pt x="4806990" y="7211"/>
                  </a:cubicBezTo>
                  <a:lnTo>
                    <a:pt x="4806990" y="832982"/>
                  </a:lnTo>
                  <a:cubicBezTo>
                    <a:pt x="4806990" y="834895"/>
                    <a:pt x="4806230" y="836729"/>
                    <a:pt x="4804878" y="838081"/>
                  </a:cubicBezTo>
                  <a:cubicBezTo>
                    <a:pt x="4803525" y="839433"/>
                    <a:pt x="4801691" y="840193"/>
                    <a:pt x="4799778" y="840193"/>
                  </a:cubicBezTo>
                  <a:lnTo>
                    <a:pt x="7211" y="840193"/>
                  </a:lnTo>
                  <a:cubicBezTo>
                    <a:pt x="5299" y="840193"/>
                    <a:pt x="3464" y="839433"/>
                    <a:pt x="2112" y="838081"/>
                  </a:cubicBezTo>
                  <a:cubicBezTo>
                    <a:pt x="760" y="836729"/>
                    <a:pt x="0" y="834895"/>
                    <a:pt x="0" y="832982"/>
                  </a:cubicBezTo>
                  <a:lnTo>
                    <a:pt x="0" y="7211"/>
                  </a:lnTo>
                  <a:cubicBezTo>
                    <a:pt x="0" y="5299"/>
                    <a:pt x="760" y="3464"/>
                    <a:pt x="2112" y="2112"/>
                  </a:cubicBezTo>
                  <a:cubicBezTo>
                    <a:pt x="3464" y="760"/>
                    <a:pt x="5299" y="0"/>
                    <a:pt x="7211" y="0"/>
                  </a:cubicBezTo>
                  <a:close/>
                </a:path>
              </a:pathLst>
            </a:custGeom>
            <a:solidFill>
              <a:srgbClr val="874F38"/>
            </a:solidFill>
          </p:spPr>
          <p:txBody>
            <a:bodyPr/>
            <a:lstStyle/>
            <a:p>
              <a:endParaRPr lang="en-US"/>
            </a:p>
          </p:txBody>
        </p:sp>
        <p:sp>
          <p:nvSpPr>
            <p:cNvPr id="20" name="TextBox 20"/>
            <p:cNvSpPr txBox="1"/>
            <p:nvPr/>
          </p:nvSpPr>
          <p:spPr>
            <a:xfrm>
              <a:off x="0" y="-38100"/>
              <a:ext cx="4806990" cy="878293"/>
            </a:xfrm>
            <a:prstGeom prst="rect">
              <a:avLst/>
            </a:prstGeom>
          </p:spPr>
          <p:txBody>
            <a:bodyPr lIns="50800" tIns="50800" rIns="50800" bIns="50800" rtlCol="0" anchor="ctr"/>
            <a:lstStyle/>
            <a:p>
              <a:pPr algn="ctr">
                <a:lnSpc>
                  <a:spcPts val="2659"/>
                </a:lnSpc>
              </a:pPr>
              <a:endParaRPr>
                <a:latin typeface="Times New Roman" panose="02020603050405020304" pitchFamily="18" charset="0"/>
                <a:cs typeface="Times New Roman" panose="02020603050405020304" pitchFamily="18" charset="0"/>
              </a:endParaRPr>
            </a:p>
          </p:txBody>
        </p:sp>
      </p:grpSp>
      <p:sp>
        <p:nvSpPr>
          <p:cNvPr id="21" name="TextBox 21"/>
          <p:cNvSpPr txBox="1"/>
          <p:nvPr/>
        </p:nvSpPr>
        <p:spPr>
          <a:xfrm>
            <a:off x="2971800" y="647700"/>
            <a:ext cx="11450594" cy="1644296"/>
          </a:xfrm>
          <a:prstGeom prst="rect">
            <a:avLst/>
          </a:prstGeom>
        </p:spPr>
        <p:txBody>
          <a:bodyPr lIns="0" tIns="0" rIns="0" bIns="0" rtlCol="0" anchor="t">
            <a:spAutoFit/>
          </a:bodyPr>
          <a:lstStyle/>
          <a:p>
            <a:pPr lvl="0" algn="ctr">
              <a:lnSpc>
                <a:spcPts val="12276"/>
              </a:lnSpc>
              <a:spcBef>
                <a:spcPct val="0"/>
              </a:spcBef>
            </a:pPr>
            <a:r>
              <a:rPr lang="en-US" sz="15345" i="1"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rPr>
              <a:t>References</a:t>
            </a:r>
            <a:endParaRPr lang="en-US" sz="15345" i="1" u="none" strike="noStrike" spc="-1012" dirty="0">
              <a:solidFill>
                <a:srgbClr val="000000"/>
              </a:solidFill>
              <a:latin typeface="Times New Roman" panose="02020603050405020304" pitchFamily="18" charset="0"/>
              <a:ea typeface="Times New Roman MT Condensed Italics"/>
              <a:cs typeface="Times New Roman" panose="02020603050405020304" pitchFamily="18" charset="0"/>
              <a:sym typeface="Times New Roman MT Condensed Italics"/>
            </a:endParaRPr>
          </a:p>
        </p:txBody>
      </p:sp>
      <p:sp>
        <p:nvSpPr>
          <p:cNvPr id="23" name="Rectangle 22"/>
          <p:cNvSpPr/>
          <p:nvPr/>
        </p:nvSpPr>
        <p:spPr>
          <a:xfrm>
            <a:off x="0" y="2183620"/>
            <a:ext cx="17983200" cy="7663636"/>
          </a:xfrm>
          <a:prstGeom prst="rect">
            <a:avLst/>
          </a:prstGeom>
        </p:spPr>
        <p:txBody>
          <a:bodyPr wrap="square">
            <a:spAutoFit/>
          </a:bodyPr>
          <a:lstStyle/>
          <a:p>
            <a:pPr marL="228600" marR="0" algn="just">
              <a:lnSpc>
                <a:spcPct val="150000"/>
              </a:lnSpc>
              <a:spcBef>
                <a:spcPts val="0"/>
              </a:spcBef>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de Andrade, M. (2025). Key Considerations for Entering the Coffee Shop Market in Lisbon: Exploring Consumer Preferences and Perceptions: Customer Dynamics at </a:t>
            </a:r>
            <a:r>
              <a:rPr lang="en-US" dirty="0" err="1">
                <a:latin typeface="Times New Roman" panose="02020603050405020304" pitchFamily="18" charset="0"/>
                <a:ea typeface="Calibri" panose="020F0502020204030204" pitchFamily="34" charset="0"/>
                <a:cs typeface="Times New Roman" panose="02020603050405020304" pitchFamily="18" charset="0"/>
              </a:rPr>
              <a:t>Padaria</a:t>
            </a:r>
            <a:r>
              <a:rPr lang="en-US" dirty="0">
                <a:latin typeface="Times New Roman" panose="02020603050405020304" pitchFamily="18" charset="0"/>
                <a:ea typeface="Calibri" panose="020F0502020204030204" pitchFamily="34" charset="0"/>
                <a:cs typeface="Times New Roman" panose="02020603050405020304" pitchFamily="18" charset="0"/>
              </a:rPr>
              <a:t> Portuguesa: Insights from Observational Research and Strategic Recommendations - ProQuest. [online] Proquest.com. Available at: https://search.proquest.com/openview/297b601a440078f6fdffad8b766fbeea/1?pq-origsite=gscholar&amp;cbl=2026366&amp;diss=y.</a:t>
            </a:r>
          </a:p>
          <a:p>
            <a:pPr marL="228600" marR="0" algn="just">
              <a:lnSpc>
                <a:spcPct val="150000"/>
              </a:lnSpc>
              <a:spcBef>
                <a:spcPts val="0"/>
              </a:spcBef>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Ferreira, J., Ferreira, C. and </a:t>
            </a:r>
            <a:r>
              <a:rPr lang="en-US" dirty="0" err="1">
                <a:latin typeface="Times New Roman" panose="02020603050405020304" pitchFamily="18" charset="0"/>
                <a:ea typeface="Calibri" panose="020F0502020204030204" pitchFamily="34" charset="0"/>
                <a:cs typeface="Times New Roman" panose="02020603050405020304" pitchFamily="18" charset="0"/>
              </a:rPr>
              <a:t>Bos</a:t>
            </a:r>
            <a:r>
              <a:rPr lang="en-US" dirty="0">
                <a:latin typeface="Times New Roman" panose="02020603050405020304" pitchFamily="18" charset="0"/>
                <a:ea typeface="Calibri" panose="020F0502020204030204" pitchFamily="34" charset="0"/>
                <a:cs typeface="Times New Roman" panose="02020603050405020304" pitchFamily="18" charset="0"/>
              </a:rPr>
              <a:t>, E. (2021). Spaces of consumption, connection, and community: Exploring the Role of the Coffee Shop in Urban Lives. </a:t>
            </a:r>
            <a:r>
              <a:rPr lang="en-US" dirty="0" err="1">
                <a:latin typeface="Times New Roman" panose="02020603050405020304" pitchFamily="18" charset="0"/>
                <a:ea typeface="Calibri" panose="020F0502020204030204" pitchFamily="34" charset="0"/>
                <a:cs typeface="Times New Roman" panose="02020603050405020304" pitchFamily="18" charset="0"/>
              </a:rPr>
              <a:t>Geoforum</a:t>
            </a:r>
            <a:r>
              <a:rPr lang="en-US" dirty="0">
                <a:latin typeface="Times New Roman" panose="02020603050405020304" pitchFamily="18" charset="0"/>
                <a:ea typeface="Calibri" panose="020F0502020204030204" pitchFamily="34" charset="0"/>
                <a:cs typeface="Times New Roman" panose="02020603050405020304" pitchFamily="18" charset="0"/>
              </a:rPr>
              <a:t>, [online] 119(1), pp.21–29. </a:t>
            </a:r>
            <a:r>
              <a:rPr lang="en-US" dirty="0" err="1">
                <a:latin typeface="Times New Roman" panose="02020603050405020304" pitchFamily="18" charset="0"/>
                <a:ea typeface="Calibri" panose="020F0502020204030204" pitchFamily="34" charset="0"/>
                <a:cs typeface="Times New Roman" panose="02020603050405020304" pitchFamily="18" charset="0"/>
              </a:rPr>
              <a:t>doi:https</a:t>
            </a:r>
            <a:r>
              <a:rPr lang="en-US" dirty="0">
                <a:latin typeface="Times New Roman" panose="02020603050405020304" pitchFamily="18" charset="0"/>
                <a:ea typeface="Calibri" panose="020F0502020204030204" pitchFamily="34" charset="0"/>
                <a:cs typeface="Times New Roman" panose="02020603050405020304" pitchFamily="18" charset="0"/>
              </a:rPr>
              <a:t>://doi.org/10.1016/j.geoforum.2020.12.024.</a:t>
            </a:r>
          </a:p>
          <a:p>
            <a:pPr marL="228600" marR="0" algn="just">
              <a:lnSpc>
                <a:spcPct val="150000"/>
              </a:lnSpc>
              <a:spcBef>
                <a:spcPts val="0"/>
              </a:spcBef>
              <a:spcAft>
                <a:spcPts val="800"/>
              </a:spcAft>
            </a:pPr>
            <a:r>
              <a:rPr lang="en-US" dirty="0" err="1">
                <a:latin typeface="Times New Roman" panose="02020603050405020304" pitchFamily="18" charset="0"/>
                <a:ea typeface="Calibri" panose="020F0502020204030204" pitchFamily="34" charset="0"/>
                <a:cs typeface="Times New Roman" panose="02020603050405020304" pitchFamily="18" charset="0"/>
              </a:rPr>
              <a:t>Hackley</a:t>
            </a:r>
            <a:r>
              <a:rPr lang="en-US" dirty="0">
                <a:latin typeface="Times New Roman" panose="02020603050405020304" pitchFamily="18" charset="0"/>
                <a:ea typeface="Calibri" panose="020F0502020204030204" pitchFamily="34" charset="0"/>
                <a:cs typeface="Times New Roman" panose="02020603050405020304" pitchFamily="18" charset="0"/>
              </a:rPr>
              <a:t>, R.A. (2021). Advertising and Promotion. Advertising and Promotion, [online] pp.1–424. Available at: https://www.torrossa.com/gs/resourceProxy?an=5017752&amp;publisher=FZ7200.</a:t>
            </a:r>
          </a:p>
          <a:p>
            <a:pPr marL="228600" marR="0" algn="just">
              <a:lnSpc>
                <a:spcPct val="150000"/>
              </a:lnSpc>
              <a:spcBef>
                <a:spcPts val="0"/>
              </a:spcBef>
              <a:spcAft>
                <a:spcPts val="800"/>
              </a:spcAft>
            </a:pPr>
            <a:r>
              <a:rPr lang="en-US" dirty="0" err="1">
                <a:latin typeface="Times New Roman" panose="02020603050405020304" pitchFamily="18" charset="0"/>
                <a:ea typeface="Calibri" panose="020F0502020204030204" pitchFamily="34" charset="0"/>
                <a:cs typeface="Times New Roman" panose="02020603050405020304" pitchFamily="18" charset="0"/>
              </a:rPr>
              <a:t>Jylli</a:t>
            </a:r>
            <a:r>
              <a:rPr lang="en-US" dirty="0">
                <a:latin typeface="Times New Roman" panose="02020603050405020304" pitchFamily="18" charset="0"/>
                <a:ea typeface="Calibri" panose="020F0502020204030204" pitchFamily="34" charset="0"/>
                <a:cs typeface="Times New Roman" panose="02020603050405020304" pitchFamily="18" charset="0"/>
              </a:rPr>
              <a:t>, M. (2020). Market research for a new product. Theseus.fi. [online] </a:t>
            </a:r>
            <a:r>
              <a:rPr lang="en-US" dirty="0" err="1">
                <a:latin typeface="Times New Roman" panose="02020603050405020304" pitchFamily="18" charset="0"/>
                <a:ea typeface="Calibri" panose="020F0502020204030204" pitchFamily="34" charset="0"/>
                <a:cs typeface="Times New Roman" panose="02020603050405020304" pitchFamily="18" charset="0"/>
              </a:rPr>
              <a:t>doi:https</a:t>
            </a:r>
            <a:r>
              <a:rPr lang="en-US" dirty="0">
                <a:latin typeface="Times New Roman" panose="02020603050405020304" pitchFamily="18" charset="0"/>
                <a:ea typeface="Calibri" panose="020F0502020204030204" pitchFamily="34" charset="0"/>
                <a:cs typeface="Times New Roman" panose="02020603050405020304" pitchFamily="18" charset="0"/>
              </a:rPr>
              <a:t>://www.theseus.fi/handle/10024/339737.</a:t>
            </a:r>
          </a:p>
          <a:p>
            <a:pPr marL="228600" marR="0" algn="just">
              <a:lnSpc>
                <a:spcPct val="150000"/>
              </a:lnSpc>
              <a:spcBef>
                <a:spcPts val="0"/>
              </a:spcBef>
              <a:spcAft>
                <a:spcPts val="800"/>
              </a:spcAft>
            </a:pPr>
            <a:r>
              <a:rPr lang="en-US" dirty="0" err="1">
                <a:latin typeface="Times New Roman" panose="02020603050405020304" pitchFamily="18" charset="0"/>
                <a:ea typeface="Calibri" panose="020F0502020204030204" pitchFamily="34" charset="0"/>
                <a:cs typeface="Times New Roman" panose="02020603050405020304" pitchFamily="18" charset="0"/>
              </a:rPr>
              <a:t>Lazoriková</a:t>
            </a:r>
            <a:r>
              <a:rPr lang="en-US" dirty="0">
                <a:latin typeface="Times New Roman" panose="02020603050405020304" pitchFamily="18" charset="0"/>
                <a:ea typeface="Calibri" panose="020F0502020204030204" pitchFamily="34" charset="0"/>
                <a:cs typeface="Times New Roman" panose="02020603050405020304" pitchFamily="18" charset="0"/>
              </a:rPr>
              <a:t>, L. (2021). Market research : market research of selected European countries and creating market entry strategies. [online] www.theseus.fi. Available at: https://www.theseus.fi/handle/10024/497821.</a:t>
            </a:r>
          </a:p>
          <a:p>
            <a:pPr marL="228600" marR="0" algn="just">
              <a:lnSpc>
                <a:spcPct val="150000"/>
              </a:lnSpc>
              <a:spcBef>
                <a:spcPts val="0"/>
              </a:spcBef>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Powell, G. (2023). Business Financial Planning with Microsoft Excel. CRC Press.</a:t>
            </a:r>
          </a:p>
          <a:p>
            <a:pPr marL="228600" marR="0" algn="just">
              <a:lnSpc>
                <a:spcPct val="150000"/>
              </a:lnSpc>
              <a:spcBef>
                <a:spcPts val="0"/>
              </a:spcBef>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Sutton, B.B. (2024). Cultivating Atmosphere in Independent Coffee Shops: Reflections On How Atmospheres Are Created Through Sensory Experiences. [online] </a:t>
            </a:r>
            <a:r>
              <a:rPr lang="en-US" dirty="0" err="1">
                <a:latin typeface="Times New Roman" panose="02020603050405020304" pitchFamily="18" charset="0"/>
                <a:ea typeface="Calibri" panose="020F0502020204030204" pitchFamily="34" charset="0"/>
                <a:cs typeface="Times New Roman" panose="02020603050405020304" pitchFamily="18" charset="0"/>
              </a:rPr>
              <a:t>ScholarWorks@UARK</a:t>
            </a:r>
            <a:r>
              <a:rPr lang="en-US" dirty="0">
                <a:latin typeface="Times New Roman" panose="02020603050405020304" pitchFamily="18" charset="0"/>
                <a:ea typeface="Calibri" panose="020F0502020204030204" pitchFamily="34" charset="0"/>
                <a:cs typeface="Times New Roman" panose="02020603050405020304" pitchFamily="18" charset="0"/>
              </a:rPr>
              <a:t>. Available at: https://scholarworks.uark.edu/etd/5256/.</a:t>
            </a:r>
          </a:p>
          <a:p>
            <a:pPr marL="228600" marR="0" algn="just">
              <a:lnSpc>
                <a:spcPct val="150000"/>
              </a:lnSpc>
              <a:spcBef>
                <a:spcPts val="0"/>
              </a:spcBef>
              <a:spcAft>
                <a:spcPts val="800"/>
              </a:spcAft>
            </a:pPr>
            <a:r>
              <a:rPr lang="en-US" dirty="0" err="1">
                <a:latin typeface="Times New Roman" panose="02020603050405020304" pitchFamily="18" charset="0"/>
                <a:ea typeface="Calibri" panose="020F0502020204030204" pitchFamily="34" charset="0"/>
                <a:cs typeface="Times New Roman" panose="02020603050405020304" pitchFamily="18" charset="0"/>
              </a:rPr>
              <a:t>Suvattanadilok</a:t>
            </a:r>
            <a:r>
              <a:rPr lang="en-US" dirty="0">
                <a:latin typeface="Times New Roman" panose="02020603050405020304" pitchFamily="18" charset="0"/>
                <a:ea typeface="Calibri" panose="020F0502020204030204" pitchFamily="34" charset="0"/>
                <a:cs typeface="Times New Roman" panose="02020603050405020304" pitchFamily="18" charset="0"/>
              </a:rPr>
              <a:t>, M. (2024). Market variables influence customer behavior toward coffee business growth. Cogent Business &amp; Management, 11(1). </a:t>
            </a:r>
            <a:r>
              <a:rPr lang="en-US" dirty="0" err="1">
                <a:latin typeface="Times New Roman" panose="02020603050405020304" pitchFamily="18" charset="0"/>
                <a:ea typeface="Calibri" panose="020F0502020204030204" pitchFamily="34" charset="0"/>
                <a:cs typeface="Times New Roman" panose="02020603050405020304" pitchFamily="18" charset="0"/>
              </a:rPr>
              <a:t>doi:https</a:t>
            </a:r>
            <a:r>
              <a:rPr lang="en-US" dirty="0">
                <a:latin typeface="Times New Roman" panose="02020603050405020304" pitchFamily="18" charset="0"/>
                <a:ea typeface="Calibri" panose="020F0502020204030204" pitchFamily="34" charset="0"/>
                <a:cs typeface="Times New Roman" panose="02020603050405020304" pitchFamily="18" charset="0"/>
              </a:rPr>
              <a:t>://doi.org/10.1080/23311975.2024.2329242.</a:t>
            </a:r>
          </a:p>
          <a:p>
            <a:pPr marL="228600" marR="0" algn="just">
              <a:lnSpc>
                <a:spcPct val="150000"/>
              </a:lnSpc>
              <a:spcBef>
                <a:spcPts val="0"/>
              </a:spcBef>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Truong, L.J. (2022). Developing a bookstore coffee. Theseus.fi. [online] </a:t>
            </a:r>
            <a:r>
              <a:rPr lang="en-US" dirty="0" err="1">
                <a:latin typeface="Times New Roman" panose="02020603050405020304" pitchFamily="18" charset="0"/>
                <a:ea typeface="Calibri" panose="020F0502020204030204" pitchFamily="34" charset="0"/>
                <a:cs typeface="Times New Roman" panose="02020603050405020304" pitchFamily="18" charset="0"/>
              </a:rPr>
              <a:t>doi:http</a:t>
            </a:r>
            <a:r>
              <a:rPr lang="en-US" dirty="0">
                <a:latin typeface="Times New Roman" panose="02020603050405020304" pitchFamily="18" charset="0"/>
                <a:ea typeface="Calibri" panose="020F0502020204030204" pitchFamily="34" charset="0"/>
                <a:cs typeface="Times New Roman" panose="02020603050405020304" pitchFamily="18" charset="0"/>
              </a:rPr>
              <a:t>://www.theseus.fi/handle/10024/755502.</a:t>
            </a:r>
          </a:p>
          <a:p>
            <a:pPr algn="just">
              <a:lnSpc>
                <a:spcPct val="150000"/>
              </a:lnSpc>
              <a:spcAft>
                <a:spcPts val="800"/>
              </a:spcAft>
            </a:pPr>
            <a:r>
              <a:rPr lang="en-US" dirty="0">
                <a:latin typeface="Times New Roman" panose="02020603050405020304" pitchFamily="18"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2814295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808</TotalTime>
  <Words>2058</Words>
  <Application>Microsoft Macintosh PowerPoint</Application>
  <PresentationFormat>Custom</PresentationFormat>
  <Paragraphs>101</Paragraphs>
  <Slides>12</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Symbol</vt:lpstr>
      <vt:lpstr>Arial</vt:lpstr>
      <vt:lpstr>Times New Roman</vt:lpstr>
      <vt:lpstr>Office Theme</vt:lpstr>
      <vt:lpstr>PowerPoint Presentation</vt:lpstr>
      <vt:lpstr>PowerPoint Presentation</vt:lpstr>
      <vt:lpstr>Presentation Overview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Agnieszka Doolar</dc:creator>
  <cp:keywords/>
  <dc:description/>
  <cp:lastModifiedBy>agnieszka doolar</cp:lastModifiedBy>
  <cp:revision>10</cp:revision>
  <cp:lastPrinted>2026-03-19T10:50:34Z</cp:lastPrinted>
  <dcterms:created xsi:type="dcterms:W3CDTF">2006-08-16T00:00:00Z</dcterms:created>
  <dcterms:modified xsi:type="dcterms:W3CDTF">2026-03-19T22:51:24Z</dcterms:modified>
  <cp:category/>
  <dc:identifier>DAHEGkdsFss</dc:identifier>
</cp:coreProperties>
</file>