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5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embeddedFontLst>
    <p:embeddedFont>
      <p:font typeface="Marcellus" panose="020B0604020202020204" charset="0"/>
      <p:regular r:id="rId14"/>
    </p:embeddedFont>
    <p:embeddedFont>
      <p:font typeface="Montserrat" panose="00000500000000000000" pitchFamily="2" charset="0"/>
      <p:regular r:id="rId15"/>
    </p:embeddedFont>
    <p:embeddedFont>
      <p:font typeface="Montserrat Bold" panose="00000800000000000000" charset="0"/>
      <p:regular r:id="rId16"/>
    </p:embeddedFont>
    <p:embeddedFont>
      <p:font typeface="Trebuchet MS" panose="020B0603020202020204" pitchFamily="34" charset="0"/>
      <p:regular r:id="rId17"/>
      <p:bold r:id="rId18"/>
      <p:italic r:id="rId19"/>
      <p:boldItalic r:id="rId20"/>
    </p:embeddedFont>
    <p:embeddedFont>
      <p:font typeface="Wingdings 3" panose="05040102010807070707" pitchFamily="18" charset="2"/>
      <p:regular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5437" autoAdjust="0"/>
  </p:normalViewPr>
  <p:slideViewPr>
    <p:cSldViewPr snapToGrid="0" snapToObjects="1">
      <p:cViewPr varScale="1">
        <p:scale>
          <a:sx n="68" d="100"/>
          <a:sy n="68" d="100"/>
        </p:scale>
        <p:origin x="111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2972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John Bowlby proposed that children are biologically driven to form strong emotional bonds with their primary caregiver because these relationships support survival and healthy development. According to Bowlby, when caregivers respond consistently and sensitively, children develop secure attachments that encourage confidence, emotional regulation and exploration. When caregiving is inconsistent or disrupted, children may develop insecure attachment patterns, increasing the likelihood of anxiety, dependency, social withdrawal and difficulties forming trusting relationships later in life (Bowlby, 2018).</a:t>
            </a:r>
            <a:endParaRPr lang="en-IN" b="0" dirty="0">
              <a:effectLst/>
            </a:endParaRPr>
          </a:p>
          <a:p>
            <a:pPr algn="just"/>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Bowlby's theory includes several important concepts. Attachment is the emotional bond between child and caregiver. The caregiver acts as a secure base from which children confidently explore their environment. Internal Working Models are mental representations that influence future relationships. Separation anxiety occurs when children become distressed after separation from caregivers. Bowlby also believed children usually develop one primary attachment, known as monotropy, particularly during a sensitive period in early childhood when attachment develops most effectively (Duschinsky and White, 2019).</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Isaac's behaviour strongly reflects Bowlby's description of insecure attachment. He becomes distressed when separated from his mother, avoids social interaction during free play and struggles to participate confidently within group activities. His clinginess and poor independent play also suggest limited emotional security. Sleep difficulties are commonly associated with anxiety and emotional stress. Bowlby's theory helps explain how inconsistent caregiving experiences and maternal mental health challenges may have influenced Isaac's emotional wellbeing and confidence (Jarvis, 2022).</a:t>
            </a:r>
            <a:endParaRPr lang="en-IN" b="0" dirty="0">
              <a:effectLst/>
            </a:endParaRPr>
          </a:p>
          <a:p>
            <a:pPr algn="just"/>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Isaac's development has likely been influenced by several interacting environmental experiences. His mother's post-natal depression may have reduced opportunities for consistent emotional responsiveness during infancy. Frequent childcare changes disrupted relationship stability and attachment security. Relocating to London reduced familiar routines, friendships and community support. Limited social interaction may have contributed to language delays, lower confidence and withdrawal. Together, these experiences may explain many of Isaac's emotional, behavioural and developmental difficulties (Szabó, 2021).</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Nature refers to inherited biological characteristics such as temperament, genetics and brain development, which may influence Isaac's emotional sensitivity and behaviour. Nurture includes environmental experiences including parenting, caregiving quality, relationships and social opportunities. Bowlby recognised that although biology motivates attachment behaviour, children's experiences determine attachment quality. Isaac's development reflects an interaction between biological vulnerability and environmental influences, demonstrating that both nature and nurture contribute significantly to children's developmental outcomes.</a:t>
            </a:r>
            <a:endParaRPr lang="en-IN" b="0" dirty="0">
              <a:effectLst/>
            </a:endParaRPr>
          </a:p>
          <a:p>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Bowlby's theory highlights the importance of developing secure, trusting relationships. Assigning Isaac a consistent key person will increase emotional security and confidence. Predictable routines reduce anxiety and improve emotional regulation. Play-based learning encourages communication and peer interaction naturally. Language-rich activities support vocabulary and expressive language development. Supporting Isaac's mother through parenting programmes and mental health services strengthens caregiving quality. Multi-agency collaboration ensures coordinated support addressing emotional, developmental and family needs (Woodward, 2018).</a:t>
            </a:r>
            <a:endParaRPr lang="en-IN" b="0" dirty="0">
              <a:effectLst/>
            </a:endParaRPr>
          </a:p>
          <a:p>
            <a:pPr algn="just"/>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Bowlby's theory remains highly influential because substantial research supports the importance of secure attachment relationships during early childhood. The theory provides professionals with a strong framework for understanding children's emotional behaviour and identifying those needing additional support. It encourages early intervention, family involvement and responsive caregiving, which improve developmental outcomes. Many early years policies, safeguarding procedures and attachment-based interventions continue to reflect Bowlby's principles in professional practice today (Tustin, 2024).</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Although Bowlby's theory is valuable, it has limitations. Later research shows children can form multiple secure attachments with fathers, grandparents and childcare professionals rather than one caregiver alone. Cultural differences influence caregiving practices and attachment behaviours, meaning Bowlby's assumptions may not apply universally. Children's resilience also varies significantly despite similar experiences. In London's diverse communities, professionals should use Bowlby's theory alongside culturally sensitive, inclusive and family-centred approaches (Woodward, 2018). </a:t>
            </a:r>
            <a:endParaRPr lang="en-IN" b="0" dirty="0">
              <a:effectLst/>
            </a:endParaRPr>
          </a:p>
          <a:p>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In conclusion, Bowlby's Attachment Theory provides an effective framework for understanding Isaac's emotional, social and language development. His experiences of maternal depression, disrupted childcare and limited social support may have contributed to insecure attachment behaviours. By combining attachment-based interventions, language support, parental assistance and multi-agency collaboration, professionals can promote healthier developmental outcomes. However, practitioners must also recognise cultural diversity, multiple caregiving relationships and the interaction between nature and nurture when planning support.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57564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514321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7720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552660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151236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737517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253558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9962841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17495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901785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45619904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825388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622747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4468894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93054733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0211147"/>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3568272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dirty="0"/>
              <a:pPr/>
              <a:t>7/11/2026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2019072"/>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13.svg"/><Relationship Id="rId5" Type="http://schemas.openxmlformats.org/officeDocument/2006/relationships/image" Target="../media/image12.sv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1221507"/>
            <a:ext cx="4722763" cy="2119313"/>
          </a:xfrm>
          <a:prstGeom prst="rect">
            <a:avLst/>
          </a:prstGeom>
          <a:noFill/>
          <a:ln/>
        </p:spPr>
        <p:txBody>
          <a:bodyPr wrap="square" lIns="0" tIns="0" rIns="0" bIns="0" rtlCol="0" anchor="t">
            <a:normAutofit/>
          </a:bodyPr>
          <a:lstStyle/>
          <a:p>
            <a:pPr marL="0" indent="0" algn="ctr">
              <a:lnSpc>
                <a:spcPct val="108000"/>
              </a:lnSpc>
              <a:buNone/>
            </a:pPr>
            <a:r>
              <a:rPr lang="en-US" sz="3200" dirty="0">
                <a:solidFill>
                  <a:srgbClr val="532418"/>
                </a:solidFill>
                <a:latin typeface="Marcellus" pitchFamily="34" charset="0"/>
                <a:ea typeface="Marcellus" pitchFamily="34" charset="-122"/>
                <a:cs typeface="Marcellus" pitchFamily="34" charset="-120"/>
              </a:rPr>
              <a:t>Applying Bowlby's Attachment Theory to Understand Isaac's Development</a:t>
            </a:r>
            <a:endParaRPr lang="en-US" sz="3200" dirty="0"/>
          </a:p>
        </p:txBody>
      </p:sp>
      <p:sp>
        <p:nvSpPr>
          <p:cNvPr id="4" name="Text 1"/>
          <p:cNvSpPr/>
          <p:nvPr/>
        </p:nvSpPr>
        <p:spPr>
          <a:xfrm>
            <a:off x="496119" y="3553420"/>
            <a:ext cx="4722763" cy="1092322"/>
          </a:xfrm>
          <a:prstGeom prst="rect">
            <a:avLst/>
          </a:prstGeom>
          <a:noFill/>
          <a:ln/>
        </p:spPr>
        <p:txBody>
          <a:bodyPr wrap="square" lIns="0" tIns="0" rIns="0" bIns="0" rtlCol="0" anchor="t">
            <a:noAutofit/>
          </a:bodyPr>
          <a:lstStyle/>
          <a:p>
            <a:pPr marR="583641" algn="ctr" rtl="0">
              <a:buNone/>
            </a:pPr>
            <a:r>
              <a:rPr lang="en-IN" sz="1400" b="1" i="0" u="none" strike="noStrike" dirty="0">
                <a:solidFill>
                  <a:srgbClr val="000000"/>
                </a:solidFill>
                <a:effectLst/>
                <a:latin typeface="Calibri" panose="020F0502020204030204" pitchFamily="34" charset="0"/>
              </a:rPr>
              <a:t>Module:</a:t>
            </a:r>
            <a:r>
              <a:rPr lang="en-IN" sz="1400" b="0" i="0" u="none" strike="noStrike" dirty="0">
                <a:solidFill>
                  <a:srgbClr val="000000"/>
                </a:solidFill>
                <a:effectLst/>
                <a:latin typeface="Calibri" panose="020F0502020204030204" pitchFamily="34" charset="0"/>
              </a:rPr>
              <a:t> Lifespan Development</a:t>
            </a:r>
            <a:endParaRPr lang="en-IN" sz="1400" b="0" dirty="0">
              <a:effectLst/>
            </a:endParaRPr>
          </a:p>
          <a:p>
            <a:pPr marR="583641" algn="ctr" rtl="0">
              <a:buNone/>
            </a:pPr>
            <a:r>
              <a:rPr lang="en-IN" sz="1400" b="1" i="0" u="none" strike="noStrike" dirty="0">
                <a:solidFill>
                  <a:srgbClr val="000000"/>
                </a:solidFill>
                <a:effectLst/>
                <a:latin typeface="Calibri" panose="020F0502020204030204" pitchFamily="34" charset="0"/>
              </a:rPr>
              <a:t>Role:</a:t>
            </a:r>
            <a:r>
              <a:rPr lang="en-IN" sz="1400" b="0" i="0" u="none" strike="noStrike" dirty="0">
                <a:solidFill>
                  <a:srgbClr val="000000"/>
                </a:solidFill>
                <a:effectLst/>
                <a:latin typeface="Calibri" panose="020F0502020204030204" pitchFamily="34" charset="0"/>
              </a:rPr>
              <a:t> Trainee Early Years Support Worker</a:t>
            </a:r>
            <a:endParaRPr lang="en-IN" sz="1400" b="0" dirty="0">
              <a:effectLst/>
            </a:endParaRPr>
          </a:p>
          <a:p>
            <a:pPr marR="583641" algn="ctr" rtl="0">
              <a:buNone/>
            </a:pPr>
            <a:r>
              <a:rPr lang="en-IN" sz="1400" b="1" i="0" u="none" strike="noStrike" dirty="0">
                <a:solidFill>
                  <a:srgbClr val="000000"/>
                </a:solidFill>
                <a:effectLst/>
                <a:latin typeface="Calibri" panose="020F0502020204030204" pitchFamily="34" charset="0"/>
              </a:rPr>
              <a:t>Student Name:</a:t>
            </a:r>
            <a:endParaRPr lang="en-IN" sz="1400" b="0" dirty="0">
              <a:effectLst/>
            </a:endParaRPr>
          </a:p>
          <a:p>
            <a:pPr marR="583641" algn="ctr" rtl="0">
              <a:buNone/>
            </a:pPr>
            <a:r>
              <a:rPr lang="en-IN" sz="1400" b="1" i="0" u="none" strike="noStrike" dirty="0">
                <a:solidFill>
                  <a:srgbClr val="000000"/>
                </a:solidFill>
                <a:effectLst/>
                <a:latin typeface="Calibri" panose="020F0502020204030204" pitchFamily="34" charset="0"/>
              </a:rPr>
              <a:t>Student ID:</a:t>
            </a:r>
            <a:endParaRPr lang="en-IN" sz="1400" b="0" dirty="0">
              <a:effectLst/>
            </a:endParaRPr>
          </a:p>
          <a:p>
            <a:pPr>
              <a:buNone/>
            </a:pPr>
            <a:br>
              <a:rPr lang="en-IN" sz="1400" dirty="0"/>
            </a:b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478706"/>
            <a:ext cx="4722763" cy="993428"/>
          </a:xfrm>
          <a:prstGeom prst="rect">
            <a:avLst/>
          </a:prstGeom>
          <a:noFill/>
          <a:ln/>
        </p:spPr>
        <p:txBody>
          <a:bodyPr wrap="square" lIns="0" tIns="0" rIns="0" bIns="0" rtlCol="0" anchor="t">
            <a:normAutofit/>
          </a:bodyPr>
          <a:lstStyle/>
          <a:p>
            <a:pPr marL="0" indent="0" algn="ctr">
              <a:lnSpc>
                <a:spcPct val="108000"/>
              </a:lnSpc>
              <a:buNone/>
            </a:pPr>
            <a:r>
              <a:rPr lang="en-US" sz="3000" b="1" dirty="0">
                <a:solidFill>
                  <a:srgbClr val="532418"/>
                </a:solidFill>
                <a:latin typeface="Marcellus" pitchFamily="34" charset="0"/>
                <a:ea typeface="Marcellus" pitchFamily="34" charset="-122"/>
                <a:cs typeface="Marcellus" pitchFamily="34" charset="-120"/>
              </a:rPr>
              <a:t>Bowlby's Attachment Theory</a:t>
            </a:r>
            <a:endParaRPr lang="en-US" sz="3000" b="1" dirty="0"/>
          </a:p>
        </p:txBody>
      </p:sp>
      <p:sp>
        <p:nvSpPr>
          <p:cNvPr id="4" name="Text 1"/>
          <p:cNvSpPr/>
          <p:nvPr/>
        </p:nvSpPr>
        <p:spPr>
          <a:xfrm>
            <a:off x="3925119" y="1658987"/>
            <a:ext cx="4722763" cy="502072"/>
          </a:xfrm>
          <a:prstGeom prst="rect">
            <a:avLst/>
          </a:prstGeom>
          <a:noFill/>
          <a:ln/>
        </p:spPr>
        <p:txBody>
          <a:bodyPr wrap="square" lIns="0" tIns="0" rIns="0" bIns="0" rtlCol="0" anchor="t">
            <a:normAutofit/>
          </a:bodyPr>
          <a:lstStyle/>
          <a:p>
            <a:pPr marL="0" indent="0" algn="l">
              <a:lnSpc>
                <a:spcPct val="105000"/>
              </a:lnSpc>
              <a:buNone/>
            </a:pPr>
            <a:r>
              <a:rPr lang="en-US" sz="1000" dirty="0">
                <a:solidFill>
                  <a:srgbClr val="67534F"/>
                </a:solidFill>
                <a:latin typeface="Montserrat" pitchFamily="34" charset="0"/>
                <a:ea typeface="Montserrat" pitchFamily="34" charset="-122"/>
                <a:cs typeface="Montserrat" pitchFamily="34" charset="-120"/>
              </a:rPr>
              <a:t>John Bowlby (1969) proposed that children are </a:t>
            </a:r>
            <a:r>
              <a:rPr lang="en-US" sz="1000" b="1" dirty="0">
                <a:solidFill>
                  <a:srgbClr val="67534F"/>
                </a:solidFill>
                <a:latin typeface="Montserrat Bold" pitchFamily="34" charset="0"/>
                <a:ea typeface="Montserrat Bold" pitchFamily="34" charset="-122"/>
                <a:cs typeface="Montserrat Bold" pitchFamily="34" charset="-120"/>
              </a:rPr>
              <a:t>biologically driven to form strong emotional bonds</a:t>
            </a:r>
            <a:r>
              <a:rPr lang="en-US" sz="1000" dirty="0">
                <a:solidFill>
                  <a:srgbClr val="67534F"/>
                </a:solidFill>
                <a:latin typeface="Montserrat" pitchFamily="34" charset="0"/>
                <a:ea typeface="Montserrat" pitchFamily="34" charset="-122"/>
                <a:cs typeface="Montserrat" pitchFamily="34" charset="-120"/>
              </a:rPr>
              <a:t> with primary caregivers — these relationships support survival and healthy development.</a:t>
            </a:r>
            <a:endParaRPr lang="en-US" sz="1000" dirty="0"/>
          </a:p>
        </p:txBody>
      </p:sp>
      <p:sp>
        <p:nvSpPr>
          <p:cNvPr id="5" name="Shape 2"/>
          <p:cNvSpPr/>
          <p:nvPr/>
        </p:nvSpPr>
        <p:spPr>
          <a:xfrm>
            <a:off x="3925119" y="2301180"/>
            <a:ext cx="2299097" cy="1454200"/>
          </a:xfrm>
          <a:prstGeom prst="roundRect">
            <a:avLst>
              <a:gd name="adj" fmla="val 3839"/>
            </a:avLst>
          </a:prstGeom>
          <a:solidFill>
            <a:srgbClr val="FFFFF4"/>
          </a:solidFill>
          <a:ln w="14288">
            <a:solidFill>
              <a:srgbClr val="FFE0CC"/>
            </a:solidFill>
            <a:prstDash val="solid"/>
          </a:ln>
        </p:spPr>
      </p:sp>
      <p:sp>
        <p:nvSpPr>
          <p:cNvPr id="6" name="Text 3"/>
          <p:cNvSpPr/>
          <p:nvPr/>
        </p:nvSpPr>
        <p:spPr>
          <a:xfrm>
            <a:off x="4072310" y="2448371"/>
            <a:ext cx="2004715" cy="248320"/>
          </a:xfrm>
          <a:prstGeom prst="rect">
            <a:avLst/>
          </a:prstGeom>
          <a:noFill/>
          <a:ln/>
        </p:spPr>
        <p:txBody>
          <a:bodyPr wrap="none" lIns="0" tIns="0" rIns="0" bIns="0" rtlCol="0" anchor="t"/>
          <a:lstStyle/>
          <a:p>
            <a:pPr marL="0" indent="0" algn="l">
              <a:lnSpc>
                <a:spcPct val="108000"/>
              </a:lnSpc>
              <a:buNone/>
            </a:pPr>
            <a:r>
              <a:rPr lang="en-US" sz="1500" dirty="0">
                <a:solidFill>
                  <a:srgbClr val="67534F"/>
                </a:solidFill>
                <a:latin typeface="Marcellus" pitchFamily="34" charset="0"/>
                <a:ea typeface="Marcellus" pitchFamily="34" charset="-122"/>
                <a:cs typeface="Marcellus" pitchFamily="34" charset="-120"/>
              </a:rPr>
              <a:t>Responsive Caregiving</a:t>
            </a:r>
            <a:endParaRPr lang="en-US" sz="1500" dirty="0"/>
          </a:p>
        </p:txBody>
      </p:sp>
      <p:sp>
        <p:nvSpPr>
          <p:cNvPr id="7" name="Text 4"/>
          <p:cNvSpPr/>
          <p:nvPr/>
        </p:nvSpPr>
        <p:spPr>
          <a:xfrm>
            <a:off x="4072310" y="2771403"/>
            <a:ext cx="2004715" cy="836786"/>
          </a:xfrm>
          <a:prstGeom prst="rect">
            <a:avLst/>
          </a:prstGeom>
          <a:noFill/>
          <a:ln/>
        </p:spPr>
        <p:txBody>
          <a:bodyPr wrap="square" lIns="0" tIns="0" rIns="0" bIns="0" rtlCol="0" anchor="t">
            <a:normAutofit/>
          </a:bodyPr>
          <a:lstStyle/>
          <a:p>
            <a:pPr marL="0" indent="0" algn="l">
              <a:lnSpc>
                <a:spcPct val="105000"/>
              </a:lnSpc>
              <a:buNone/>
            </a:pPr>
            <a:r>
              <a:rPr lang="en-US" sz="1000" dirty="0">
                <a:solidFill>
                  <a:srgbClr val="67534F"/>
                </a:solidFill>
                <a:latin typeface="Montserrat" pitchFamily="34" charset="0"/>
                <a:ea typeface="Montserrat" pitchFamily="34" charset="-122"/>
                <a:cs typeface="Montserrat" pitchFamily="34" charset="-120"/>
              </a:rPr>
              <a:t>Consistent, sensitive responses create secure attachments, encouraging confidence and emotional regulation (Bowlby, 2018).</a:t>
            </a:r>
            <a:endParaRPr lang="en-US" sz="1000" dirty="0"/>
          </a:p>
        </p:txBody>
      </p:sp>
      <p:sp>
        <p:nvSpPr>
          <p:cNvPr id="8" name="Shape 5"/>
          <p:cNvSpPr/>
          <p:nvPr/>
        </p:nvSpPr>
        <p:spPr>
          <a:xfrm>
            <a:off x="6348785" y="2301180"/>
            <a:ext cx="2299097" cy="1454200"/>
          </a:xfrm>
          <a:prstGeom prst="roundRect">
            <a:avLst>
              <a:gd name="adj" fmla="val 3839"/>
            </a:avLst>
          </a:prstGeom>
          <a:solidFill>
            <a:srgbClr val="FFFFF4"/>
          </a:solidFill>
          <a:ln w="14288">
            <a:solidFill>
              <a:srgbClr val="FFE0CC"/>
            </a:solidFill>
            <a:prstDash val="solid"/>
          </a:ln>
        </p:spPr>
      </p:sp>
      <p:sp>
        <p:nvSpPr>
          <p:cNvPr id="9" name="Text 6"/>
          <p:cNvSpPr/>
          <p:nvPr/>
        </p:nvSpPr>
        <p:spPr>
          <a:xfrm>
            <a:off x="6495976" y="2448371"/>
            <a:ext cx="2004715" cy="248320"/>
          </a:xfrm>
          <a:prstGeom prst="rect">
            <a:avLst/>
          </a:prstGeom>
          <a:noFill/>
          <a:ln/>
        </p:spPr>
        <p:txBody>
          <a:bodyPr wrap="none" lIns="0" tIns="0" rIns="0" bIns="0" rtlCol="0" anchor="t"/>
          <a:lstStyle/>
          <a:p>
            <a:pPr marL="0" indent="0" algn="l">
              <a:lnSpc>
                <a:spcPct val="108000"/>
              </a:lnSpc>
              <a:buNone/>
            </a:pPr>
            <a:r>
              <a:rPr lang="en-US" sz="1500" dirty="0">
                <a:solidFill>
                  <a:srgbClr val="67534F"/>
                </a:solidFill>
                <a:latin typeface="Marcellus" pitchFamily="34" charset="0"/>
                <a:ea typeface="Marcellus" pitchFamily="34" charset="-122"/>
                <a:cs typeface="Marcellus" pitchFamily="34" charset="-120"/>
              </a:rPr>
              <a:t>Insecure Patterns</a:t>
            </a:r>
            <a:endParaRPr lang="en-US" sz="1500" dirty="0"/>
          </a:p>
        </p:txBody>
      </p:sp>
      <p:sp>
        <p:nvSpPr>
          <p:cNvPr id="10" name="Text 7"/>
          <p:cNvSpPr/>
          <p:nvPr/>
        </p:nvSpPr>
        <p:spPr>
          <a:xfrm>
            <a:off x="6495976" y="2771403"/>
            <a:ext cx="2004715" cy="669429"/>
          </a:xfrm>
          <a:prstGeom prst="rect">
            <a:avLst/>
          </a:prstGeom>
          <a:noFill/>
          <a:ln/>
        </p:spPr>
        <p:txBody>
          <a:bodyPr wrap="square" lIns="0" tIns="0" rIns="0" bIns="0" rtlCol="0" anchor="t">
            <a:normAutofit/>
          </a:bodyPr>
          <a:lstStyle/>
          <a:p>
            <a:pPr marL="0" indent="0" algn="l">
              <a:lnSpc>
                <a:spcPct val="105000"/>
              </a:lnSpc>
              <a:buNone/>
            </a:pPr>
            <a:r>
              <a:rPr lang="en-US" sz="1000" dirty="0">
                <a:solidFill>
                  <a:srgbClr val="67534F"/>
                </a:solidFill>
                <a:latin typeface="Montserrat" pitchFamily="34" charset="0"/>
                <a:ea typeface="Montserrat" pitchFamily="34" charset="-122"/>
                <a:cs typeface="Montserrat" pitchFamily="34" charset="-120"/>
              </a:rPr>
              <a:t>Inconsistent caregiving may lead to anxiety, dependency, and social withdrawal later in life (Bowlby, 2018).</a:t>
            </a:r>
            <a:endParaRPr lang="en-US" sz="1000" dirty="0"/>
          </a:p>
        </p:txBody>
      </p:sp>
      <p:sp>
        <p:nvSpPr>
          <p:cNvPr id="11" name="Shape 8"/>
          <p:cNvSpPr/>
          <p:nvPr/>
        </p:nvSpPr>
        <p:spPr>
          <a:xfrm>
            <a:off x="3925119" y="3879949"/>
            <a:ext cx="4722763" cy="784771"/>
          </a:xfrm>
          <a:prstGeom prst="roundRect">
            <a:avLst>
              <a:gd name="adj" fmla="val 7113"/>
            </a:avLst>
          </a:prstGeom>
          <a:solidFill>
            <a:srgbClr val="FFFFF4"/>
          </a:solidFill>
          <a:ln w="14288">
            <a:solidFill>
              <a:srgbClr val="FFE0CC"/>
            </a:solidFill>
            <a:prstDash val="solid"/>
          </a:ln>
        </p:spPr>
      </p:sp>
      <p:sp>
        <p:nvSpPr>
          <p:cNvPr id="12" name="Text 9"/>
          <p:cNvSpPr/>
          <p:nvPr/>
        </p:nvSpPr>
        <p:spPr>
          <a:xfrm>
            <a:off x="4072310" y="4027140"/>
            <a:ext cx="4428381" cy="248320"/>
          </a:xfrm>
          <a:prstGeom prst="rect">
            <a:avLst/>
          </a:prstGeom>
          <a:noFill/>
          <a:ln/>
        </p:spPr>
        <p:txBody>
          <a:bodyPr wrap="none" lIns="0" tIns="0" rIns="0" bIns="0" rtlCol="0" anchor="t"/>
          <a:lstStyle/>
          <a:p>
            <a:pPr marL="0" indent="0" algn="l">
              <a:lnSpc>
                <a:spcPct val="108000"/>
              </a:lnSpc>
              <a:buNone/>
            </a:pPr>
            <a:r>
              <a:rPr lang="en-US" sz="1500" dirty="0">
                <a:solidFill>
                  <a:srgbClr val="67534F"/>
                </a:solidFill>
                <a:latin typeface="Marcellus" pitchFamily="34" charset="0"/>
                <a:ea typeface="Marcellus" pitchFamily="34" charset="-122"/>
                <a:cs typeface="Marcellus" pitchFamily="34" charset="-120"/>
              </a:rPr>
              <a:t>Lifelong Impact</a:t>
            </a:r>
            <a:endParaRPr lang="en-US" sz="1500" dirty="0"/>
          </a:p>
        </p:txBody>
      </p:sp>
      <p:sp>
        <p:nvSpPr>
          <p:cNvPr id="13" name="Text 10"/>
          <p:cNvSpPr/>
          <p:nvPr/>
        </p:nvSpPr>
        <p:spPr>
          <a:xfrm>
            <a:off x="4072310" y="4350172"/>
            <a:ext cx="4428381" cy="167357"/>
          </a:xfrm>
          <a:prstGeom prst="rect">
            <a:avLst/>
          </a:prstGeom>
          <a:noFill/>
          <a:ln/>
        </p:spPr>
        <p:txBody>
          <a:bodyPr wrap="none" lIns="0" tIns="0" rIns="0" bIns="0" rtlCol="0" anchor="t"/>
          <a:lstStyle/>
          <a:p>
            <a:pPr marL="0" indent="0" algn="l">
              <a:lnSpc>
                <a:spcPct val="105000"/>
              </a:lnSpc>
              <a:buNone/>
            </a:pPr>
            <a:r>
              <a:rPr lang="en-US" sz="1000" dirty="0">
                <a:solidFill>
                  <a:srgbClr val="67534F"/>
                </a:solidFill>
                <a:latin typeface="Montserrat" pitchFamily="34" charset="0"/>
                <a:ea typeface="Montserrat" pitchFamily="34" charset="-122"/>
                <a:cs typeface="Montserrat" pitchFamily="34" charset="-120"/>
              </a:rPr>
              <a:t>Early experiences shape future relationships and overall wellbeing.</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1978983" y="231772"/>
            <a:ext cx="6371368" cy="606252"/>
          </a:xfrm>
          <a:prstGeom prst="rect">
            <a:avLst/>
          </a:prstGeom>
          <a:noFill/>
          <a:ln/>
        </p:spPr>
        <p:txBody>
          <a:bodyPr wrap="none" lIns="0" tIns="0" rIns="0" bIns="0" rtlCol="0" anchor="t"/>
          <a:lstStyle/>
          <a:p>
            <a:pPr marL="0" indent="0" algn="l">
              <a:lnSpc>
                <a:spcPct val="108000"/>
              </a:lnSpc>
              <a:buNone/>
            </a:pPr>
            <a:r>
              <a:rPr lang="en-US" sz="2400" b="1" dirty="0">
                <a:solidFill>
                  <a:srgbClr val="532418"/>
                </a:solidFill>
                <a:latin typeface="Marcellus" pitchFamily="34" charset="0"/>
                <a:ea typeface="Marcellus" pitchFamily="34" charset="-122"/>
                <a:cs typeface="Marcellus" pitchFamily="34" charset="-120"/>
              </a:rPr>
              <a:t>Key Concepts of Bowlby's Theory</a:t>
            </a:r>
            <a:endParaRPr lang="en-US" sz="2400" b="1" dirty="0"/>
          </a:p>
        </p:txBody>
      </p:sp>
      <p:pic>
        <p:nvPicPr>
          <p:cNvPr id="3" name="Image 0" descr="preencoded.png"/>
          <p:cNvPicPr>
            <a:picLocks noChangeAspect="1"/>
          </p:cNvPicPr>
          <p:nvPr/>
        </p:nvPicPr>
        <p:blipFill>
          <a:blip r:embed="rId3"/>
          <a:stretch>
            <a:fillRect/>
          </a:stretch>
        </p:blipFill>
        <p:spPr>
          <a:xfrm>
            <a:off x="496119" y="747713"/>
            <a:ext cx="3989412" cy="3989412"/>
          </a:xfrm>
          <a:prstGeom prst="rect">
            <a:avLst/>
          </a:prstGeom>
        </p:spPr>
      </p:pic>
      <p:sp>
        <p:nvSpPr>
          <p:cNvPr id="7" name="TextBox 6">
            <a:extLst>
              <a:ext uri="{FF2B5EF4-FFF2-40B4-BE49-F238E27FC236}">
                <a16:creationId xmlns:a16="http://schemas.microsoft.com/office/drawing/2014/main" id="{CC1349F5-6390-933A-FBDE-FA45922AB977}"/>
              </a:ext>
            </a:extLst>
          </p:cNvPr>
          <p:cNvSpPr txBox="1"/>
          <p:nvPr/>
        </p:nvSpPr>
        <p:spPr>
          <a:xfrm>
            <a:off x="5164667" y="1179437"/>
            <a:ext cx="3335866" cy="2585323"/>
          </a:xfrm>
          <a:prstGeom prst="rect">
            <a:avLst/>
          </a:prstGeom>
          <a:noFill/>
        </p:spPr>
        <p:txBody>
          <a:bodyPr wrap="square">
            <a:spAutoFit/>
          </a:bodyPr>
          <a:lstStyle/>
          <a:p>
            <a:pPr marR="583641" algn="just" rtl="0">
              <a:buNone/>
            </a:pPr>
            <a:r>
              <a:rPr lang="en-IN" b="1" i="0" u="none" strike="noStrike" dirty="0">
                <a:solidFill>
                  <a:srgbClr val="000000"/>
                </a:solidFill>
                <a:effectLst/>
                <a:latin typeface="Calibri" panose="020F0502020204030204" pitchFamily="34" charset="0"/>
              </a:rPr>
              <a:t>Key Concepts</a:t>
            </a:r>
            <a:endParaRPr lang="en-IN" b="1" dirty="0">
              <a:effectLst/>
            </a:endParaRP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Attachment</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Secure base</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Internal Working Model</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Separation anxiety</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Monotropy</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Critical/Sensitive period</a:t>
            </a:r>
          </a:p>
          <a:p>
            <a:pPr marL="285750" marR="583641" indent="-285750" algn="just" rtl="0" fontAlgn="base">
              <a:buFont typeface="Wingdings" panose="05000000000000000000" pitchFamily="2" charset="2"/>
              <a:buChar char="v"/>
            </a:pPr>
            <a:r>
              <a:rPr lang="en-IN" b="0" i="0" u="none" strike="noStrike" dirty="0">
                <a:solidFill>
                  <a:srgbClr val="000000"/>
                </a:solidFill>
                <a:effectLst/>
                <a:latin typeface="Calibri" panose="020F0502020204030204" pitchFamily="34" charset="0"/>
              </a:rPr>
              <a:t>Secure and insecure attachment patterns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2698044" cy="5143500"/>
          </a:xfrm>
          <a:prstGeom prst="rect">
            <a:avLst/>
          </a:prstGeom>
        </p:spPr>
      </p:pic>
      <p:sp>
        <p:nvSpPr>
          <p:cNvPr id="3" name="Text 0"/>
          <p:cNvSpPr/>
          <p:nvPr/>
        </p:nvSpPr>
        <p:spPr>
          <a:xfrm>
            <a:off x="2853312" y="299664"/>
            <a:ext cx="6107994" cy="1354709"/>
          </a:xfrm>
          <a:prstGeom prst="rect">
            <a:avLst/>
          </a:prstGeom>
          <a:noFill/>
          <a:ln/>
        </p:spPr>
        <p:txBody>
          <a:bodyPr wrap="none" lIns="0" tIns="0" rIns="0" bIns="0" rtlCol="0" anchor="t"/>
          <a:lstStyle/>
          <a:p>
            <a:pPr marL="0" indent="0" algn="ctr">
              <a:lnSpc>
                <a:spcPct val="108000"/>
              </a:lnSpc>
              <a:buNone/>
            </a:pPr>
            <a:r>
              <a:rPr lang="en-US" sz="2400" b="1" dirty="0">
                <a:solidFill>
                  <a:srgbClr val="532418"/>
                </a:solidFill>
                <a:latin typeface="Marcellus" pitchFamily="34" charset="0"/>
                <a:ea typeface="Marcellus" pitchFamily="34" charset="-122"/>
                <a:cs typeface="Marcellus" pitchFamily="34" charset="-120"/>
              </a:rPr>
              <a:t>Why Bowlby's Theory Explains Isaac's Situation</a:t>
            </a:r>
          </a:p>
          <a:p>
            <a:pPr marL="0" indent="0" algn="ctr">
              <a:lnSpc>
                <a:spcPct val="108000"/>
              </a:lnSpc>
              <a:buNone/>
            </a:pPr>
            <a:r>
              <a:rPr lang="en-US" sz="2400" b="1" dirty="0">
                <a:solidFill>
                  <a:srgbClr val="532418"/>
                </a:solidFill>
                <a:latin typeface="Marcellus" pitchFamily="34" charset="0"/>
                <a:ea typeface="Marcellus" pitchFamily="34" charset="-122"/>
                <a:cs typeface="Marcellus" pitchFamily="34" charset="-120"/>
              </a:rPr>
              <a:t>Applying the Theory to Isaac</a:t>
            </a:r>
            <a:endParaRPr lang="en-US" sz="2400" b="1"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1581076"/>
            <a:ext cx="4722763" cy="709761"/>
          </a:xfrm>
          <a:prstGeom prst="rect">
            <a:avLst/>
          </a:prstGeom>
        </p:spPr>
      </p:pic>
      <p:sp>
        <p:nvSpPr>
          <p:cNvPr id="6" name="Text 2"/>
          <p:cNvSpPr/>
          <p:nvPr/>
        </p:nvSpPr>
        <p:spPr>
          <a:xfrm>
            <a:off x="4118372" y="1717179"/>
            <a:ext cx="4393406" cy="227558"/>
          </a:xfrm>
          <a:prstGeom prst="rect">
            <a:avLst/>
          </a:prstGeom>
          <a:noFill/>
          <a:ln/>
        </p:spPr>
        <p:txBody>
          <a:bodyPr wrap="none" lIns="0" tIns="0" rIns="0" bIns="0" rtlCol="0" anchor="t"/>
          <a:lstStyle/>
          <a:p>
            <a:pPr marL="0" indent="0" algn="l">
              <a:lnSpc>
                <a:spcPct val="108000"/>
              </a:lnSpc>
              <a:buNone/>
            </a:pPr>
            <a:r>
              <a:rPr lang="en-US" sz="1350" dirty="0">
                <a:solidFill>
                  <a:srgbClr val="67534F"/>
                </a:solidFill>
                <a:latin typeface="Marcellus" pitchFamily="34" charset="0"/>
                <a:ea typeface="Marcellus" pitchFamily="34" charset="-122"/>
                <a:cs typeface="Marcellus" pitchFamily="34" charset="-120"/>
              </a:rPr>
              <a:t>Separation Anxiety</a:t>
            </a:r>
            <a:endParaRPr lang="en-US" sz="1350" dirty="0"/>
          </a:p>
        </p:txBody>
      </p:sp>
      <p:sp>
        <p:nvSpPr>
          <p:cNvPr id="7" name="Text 3"/>
          <p:cNvSpPr/>
          <p:nvPr/>
        </p:nvSpPr>
        <p:spPr>
          <a:xfrm>
            <a:off x="4118372" y="2007543"/>
            <a:ext cx="4393406" cy="147191"/>
          </a:xfrm>
          <a:prstGeom prst="rect">
            <a:avLst/>
          </a:prstGeom>
          <a:noFill/>
          <a:ln/>
        </p:spPr>
        <p:txBody>
          <a:bodyPr wrap="none" lIns="0" tIns="0" rIns="0" bIns="0" rtlCol="0" anchor="t"/>
          <a:lstStyle/>
          <a:p>
            <a:pPr marL="0" indent="0" algn="l">
              <a:lnSpc>
                <a:spcPct val="101000"/>
              </a:lnSpc>
              <a:buNone/>
            </a:pPr>
            <a:r>
              <a:rPr lang="en-US" sz="950" dirty="0">
                <a:solidFill>
                  <a:srgbClr val="67534F"/>
                </a:solidFill>
                <a:latin typeface="Montserrat" pitchFamily="34" charset="0"/>
                <a:ea typeface="Montserrat" pitchFamily="34" charset="-122"/>
                <a:cs typeface="Montserrat" pitchFamily="34" charset="-120"/>
              </a:rPr>
              <a:t>Distress when separated from his mother (Duschinsky and White, 2019).</a:t>
            </a:r>
            <a:endParaRPr lang="en-US" sz="950" dirty="0"/>
          </a:p>
        </p:txBody>
      </p:sp>
      <p:pic>
        <p:nvPicPr>
          <p:cNvPr id="8"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2395463"/>
            <a:ext cx="4722763" cy="709761"/>
          </a:xfrm>
          <a:prstGeom prst="rect">
            <a:avLst/>
          </a:prstGeom>
        </p:spPr>
      </p:pic>
      <p:sp>
        <p:nvSpPr>
          <p:cNvPr id="9" name="Text 4"/>
          <p:cNvSpPr/>
          <p:nvPr/>
        </p:nvSpPr>
        <p:spPr>
          <a:xfrm>
            <a:off x="4118372" y="2531566"/>
            <a:ext cx="4393406" cy="227558"/>
          </a:xfrm>
          <a:prstGeom prst="rect">
            <a:avLst/>
          </a:prstGeom>
          <a:noFill/>
          <a:ln/>
        </p:spPr>
        <p:txBody>
          <a:bodyPr wrap="none" lIns="0" tIns="0" rIns="0" bIns="0" rtlCol="0" anchor="t"/>
          <a:lstStyle/>
          <a:p>
            <a:pPr marL="0" indent="0" algn="l">
              <a:lnSpc>
                <a:spcPct val="108000"/>
              </a:lnSpc>
              <a:buNone/>
            </a:pPr>
            <a:r>
              <a:rPr lang="en-US" sz="1350" dirty="0">
                <a:solidFill>
                  <a:srgbClr val="67534F"/>
                </a:solidFill>
                <a:latin typeface="Marcellus" pitchFamily="34" charset="0"/>
                <a:ea typeface="Marcellus" pitchFamily="34" charset="-122"/>
                <a:cs typeface="Marcellus" pitchFamily="34" charset="-120"/>
              </a:rPr>
              <a:t>Withdrawn Behaviour</a:t>
            </a:r>
            <a:endParaRPr lang="en-US" sz="1350" dirty="0"/>
          </a:p>
        </p:txBody>
      </p:sp>
      <p:sp>
        <p:nvSpPr>
          <p:cNvPr id="10" name="Text 5"/>
          <p:cNvSpPr/>
          <p:nvPr/>
        </p:nvSpPr>
        <p:spPr>
          <a:xfrm>
            <a:off x="4118372" y="2821930"/>
            <a:ext cx="4393406" cy="147191"/>
          </a:xfrm>
          <a:prstGeom prst="rect">
            <a:avLst/>
          </a:prstGeom>
          <a:noFill/>
          <a:ln/>
        </p:spPr>
        <p:txBody>
          <a:bodyPr wrap="none" lIns="0" tIns="0" rIns="0" bIns="0" rtlCol="0" anchor="t"/>
          <a:lstStyle/>
          <a:p>
            <a:pPr marL="0" indent="0" algn="l">
              <a:lnSpc>
                <a:spcPct val="101000"/>
              </a:lnSpc>
              <a:buNone/>
            </a:pPr>
            <a:r>
              <a:rPr lang="en-US" sz="950" dirty="0">
                <a:solidFill>
                  <a:srgbClr val="67534F"/>
                </a:solidFill>
                <a:latin typeface="Montserrat" pitchFamily="34" charset="0"/>
                <a:ea typeface="Montserrat" pitchFamily="34" charset="-122"/>
                <a:cs typeface="Montserrat" pitchFamily="34" charset="-120"/>
              </a:rPr>
              <a:t>Avoids social interaction and group activities.</a:t>
            </a:r>
            <a:endParaRPr lang="en-US" sz="950" dirty="0"/>
          </a:p>
        </p:txBody>
      </p:sp>
      <p:pic>
        <p:nvPicPr>
          <p:cNvPr id="11"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3209851"/>
            <a:ext cx="4722763" cy="709761"/>
          </a:xfrm>
          <a:prstGeom prst="rect">
            <a:avLst/>
          </a:prstGeom>
        </p:spPr>
      </p:pic>
      <p:sp>
        <p:nvSpPr>
          <p:cNvPr id="12" name="Text 6"/>
          <p:cNvSpPr/>
          <p:nvPr/>
        </p:nvSpPr>
        <p:spPr>
          <a:xfrm>
            <a:off x="4118372" y="3345954"/>
            <a:ext cx="4393406" cy="227558"/>
          </a:xfrm>
          <a:prstGeom prst="rect">
            <a:avLst/>
          </a:prstGeom>
          <a:noFill/>
          <a:ln/>
        </p:spPr>
        <p:txBody>
          <a:bodyPr wrap="none" lIns="0" tIns="0" rIns="0" bIns="0" rtlCol="0" anchor="t"/>
          <a:lstStyle/>
          <a:p>
            <a:pPr marL="0" indent="0" algn="l">
              <a:lnSpc>
                <a:spcPct val="108000"/>
              </a:lnSpc>
              <a:buNone/>
            </a:pPr>
            <a:r>
              <a:rPr lang="en-US" sz="1350" dirty="0">
                <a:solidFill>
                  <a:srgbClr val="67534F"/>
                </a:solidFill>
                <a:latin typeface="Marcellus" pitchFamily="34" charset="0"/>
                <a:ea typeface="Marcellus" pitchFamily="34" charset="-122"/>
                <a:cs typeface="Marcellus" pitchFamily="34" charset="-120"/>
              </a:rPr>
              <a:t>Clinginess &amp; Poor Independent Play</a:t>
            </a:r>
            <a:endParaRPr lang="en-US" sz="1350" dirty="0"/>
          </a:p>
        </p:txBody>
      </p:sp>
      <p:sp>
        <p:nvSpPr>
          <p:cNvPr id="13" name="Text 7"/>
          <p:cNvSpPr/>
          <p:nvPr/>
        </p:nvSpPr>
        <p:spPr>
          <a:xfrm>
            <a:off x="4118372" y="3636318"/>
            <a:ext cx="4393406" cy="147191"/>
          </a:xfrm>
          <a:prstGeom prst="rect">
            <a:avLst/>
          </a:prstGeom>
          <a:noFill/>
          <a:ln/>
        </p:spPr>
        <p:txBody>
          <a:bodyPr wrap="none" lIns="0" tIns="0" rIns="0" bIns="0" rtlCol="0" anchor="t"/>
          <a:lstStyle/>
          <a:p>
            <a:pPr marL="0" indent="0" algn="l">
              <a:lnSpc>
                <a:spcPct val="101000"/>
              </a:lnSpc>
              <a:buNone/>
            </a:pPr>
            <a:r>
              <a:rPr lang="en-US" sz="950" dirty="0">
                <a:solidFill>
                  <a:srgbClr val="67534F"/>
                </a:solidFill>
                <a:latin typeface="Montserrat" pitchFamily="34" charset="0"/>
                <a:ea typeface="Montserrat" pitchFamily="34" charset="-122"/>
                <a:cs typeface="Montserrat" pitchFamily="34" charset="-120"/>
              </a:rPr>
              <a:t>Suggests limited emotional security (Jarvis, 2022).</a:t>
            </a:r>
            <a:endParaRPr lang="en-US" sz="950" dirty="0"/>
          </a:p>
        </p:txBody>
      </p:sp>
      <p:pic>
        <p:nvPicPr>
          <p:cNvPr id="14"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25119" y="4024238"/>
            <a:ext cx="4722763" cy="709761"/>
          </a:xfrm>
          <a:prstGeom prst="rect">
            <a:avLst/>
          </a:prstGeom>
        </p:spPr>
      </p:pic>
      <p:sp>
        <p:nvSpPr>
          <p:cNvPr id="15" name="Text 8"/>
          <p:cNvSpPr/>
          <p:nvPr/>
        </p:nvSpPr>
        <p:spPr>
          <a:xfrm>
            <a:off x="4118372" y="4160341"/>
            <a:ext cx="4393406" cy="227558"/>
          </a:xfrm>
          <a:prstGeom prst="rect">
            <a:avLst/>
          </a:prstGeom>
          <a:noFill/>
          <a:ln/>
        </p:spPr>
        <p:txBody>
          <a:bodyPr wrap="none" lIns="0" tIns="0" rIns="0" bIns="0" rtlCol="0" anchor="t"/>
          <a:lstStyle/>
          <a:p>
            <a:pPr marL="0" indent="0" algn="l">
              <a:lnSpc>
                <a:spcPct val="108000"/>
              </a:lnSpc>
              <a:buNone/>
            </a:pPr>
            <a:r>
              <a:rPr lang="en-US" sz="1350" dirty="0">
                <a:solidFill>
                  <a:srgbClr val="67534F"/>
                </a:solidFill>
                <a:latin typeface="Marcellus" pitchFamily="34" charset="0"/>
                <a:ea typeface="Marcellus" pitchFamily="34" charset="-122"/>
                <a:cs typeface="Marcellus" pitchFamily="34" charset="-120"/>
              </a:rPr>
              <a:t>Sleep Difficulties</a:t>
            </a:r>
            <a:endParaRPr lang="en-US" sz="1350" dirty="0"/>
          </a:p>
        </p:txBody>
      </p:sp>
      <p:sp>
        <p:nvSpPr>
          <p:cNvPr id="16" name="Text 9"/>
          <p:cNvSpPr/>
          <p:nvPr/>
        </p:nvSpPr>
        <p:spPr>
          <a:xfrm>
            <a:off x="4118372" y="4450705"/>
            <a:ext cx="4393406" cy="147191"/>
          </a:xfrm>
          <a:prstGeom prst="rect">
            <a:avLst/>
          </a:prstGeom>
          <a:noFill/>
          <a:ln/>
        </p:spPr>
        <p:txBody>
          <a:bodyPr wrap="none" lIns="0" tIns="0" rIns="0" bIns="0" rtlCol="0" anchor="t"/>
          <a:lstStyle/>
          <a:p>
            <a:pPr marL="0" indent="0" algn="l">
              <a:lnSpc>
                <a:spcPct val="101000"/>
              </a:lnSpc>
              <a:buNone/>
            </a:pPr>
            <a:r>
              <a:rPr lang="en-US" sz="950" dirty="0">
                <a:solidFill>
                  <a:srgbClr val="67534F"/>
                </a:solidFill>
                <a:latin typeface="Montserrat" pitchFamily="34" charset="0"/>
                <a:ea typeface="Montserrat" pitchFamily="34" charset="-122"/>
                <a:cs typeface="Montserrat" pitchFamily="34" charset="-120"/>
              </a:rPr>
              <a:t>Commonly associated with anxiety and emotional stress.</a:t>
            </a:r>
            <a:endParaRPr lang="en-US" sz="9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408236"/>
            <a:ext cx="8151763" cy="438745"/>
          </a:xfrm>
          <a:prstGeom prst="rect">
            <a:avLst/>
          </a:prstGeom>
          <a:noFill/>
          <a:ln/>
        </p:spPr>
        <p:txBody>
          <a:bodyPr wrap="none" lIns="0" tIns="0" rIns="0" bIns="0" rtlCol="0" anchor="t"/>
          <a:lstStyle/>
          <a:p>
            <a:pPr marL="0" indent="0" algn="ctr">
              <a:lnSpc>
                <a:spcPct val="108000"/>
              </a:lnSpc>
              <a:buNone/>
            </a:pPr>
            <a:r>
              <a:rPr lang="en-US" sz="2650" b="1" dirty="0">
                <a:solidFill>
                  <a:srgbClr val="532418"/>
                </a:solidFill>
                <a:latin typeface="Marcellus" pitchFamily="34" charset="0"/>
                <a:ea typeface="Marcellus" pitchFamily="34" charset="-122"/>
                <a:cs typeface="Marcellus" pitchFamily="34" charset="-120"/>
              </a:rPr>
              <a:t>Early Experiences Influencing Isaac's Development</a:t>
            </a:r>
            <a:endParaRPr lang="en-US" sz="2650" b="1" dirty="0"/>
          </a:p>
        </p:txBody>
      </p:sp>
      <p:pic>
        <p:nvPicPr>
          <p:cNvPr id="3" name="Image 0" descr="preencoded.png"/>
          <p:cNvPicPr>
            <a:picLocks noChangeAspect="1"/>
          </p:cNvPicPr>
          <p:nvPr/>
        </p:nvPicPr>
        <p:blipFill>
          <a:blip r:embed="rId3"/>
          <a:stretch>
            <a:fillRect/>
          </a:stretch>
        </p:blipFill>
        <p:spPr>
          <a:xfrm>
            <a:off x="496119" y="1391096"/>
            <a:ext cx="5198418" cy="2945755"/>
          </a:xfrm>
          <a:prstGeom prst="rect">
            <a:avLst/>
          </a:prstGeom>
        </p:spPr>
      </p:pic>
      <p:pic>
        <p:nvPicPr>
          <p:cNvPr id="4"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29623" y="1109328"/>
            <a:ext cx="176064" cy="176064"/>
          </a:xfrm>
          <a:prstGeom prst="rect">
            <a:avLst/>
          </a:prstGeom>
        </p:spPr>
      </p:pic>
      <p:sp>
        <p:nvSpPr>
          <p:cNvPr id="5" name="Text 1"/>
          <p:cNvSpPr/>
          <p:nvPr/>
        </p:nvSpPr>
        <p:spPr>
          <a:xfrm>
            <a:off x="6367090" y="1102072"/>
            <a:ext cx="2285479" cy="219373"/>
          </a:xfrm>
          <a:prstGeom prst="rect">
            <a:avLst/>
          </a:prstGeom>
          <a:noFill/>
          <a:ln/>
        </p:spPr>
        <p:txBody>
          <a:bodyPr wrap="none" lIns="0" tIns="0" rIns="0" bIns="0" rtlCol="0" anchor="t"/>
          <a:lstStyle/>
          <a:p>
            <a:pPr marL="0" indent="0" algn="l">
              <a:lnSpc>
                <a:spcPct val="108000"/>
              </a:lnSpc>
              <a:buNone/>
            </a:pPr>
            <a:r>
              <a:rPr lang="en-US" sz="1300" dirty="0">
                <a:latin typeface="Marcellus" pitchFamily="34" charset="0"/>
                <a:ea typeface="Marcellus" pitchFamily="34" charset="-122"/>
                <a:cs typeface="Marcellus" pitchFamily="34" charset="-120"/>
              </a:rPr>
              <a:t>Maternal Mental Health</a:t>
            </a:r>
            <a:endParaRPr lang="en-US" sz="1300" dirty="0"/>
          </a:p>
        </p:txBody>
      </p:sp>
      <p:sp>
        <p:nvSpPr>
          <p:cNvPr id="6" name="Text 2"/>
          <p:cNvSpPr/>
          <p:nvPr/>
        </p:nvSpPr>
        <p:spPr>
          <a:xfrm>
            <a:off x="6367090" y="1418630"/>
            <a:ext cx="2285479" cy="418579"/>
          </a:xfrm>
          <a:prstGeom prst="rect">
            <a:avLst/>
          </a:prstGeom>
          <a:noFill/>
          <a:ln/>
        </p:spPr>
        <p:txBody>
          <a:bodyPr wrap="square" lIns="0" tIns="0" rIns="0" bIns="0" rtlCol="0" anchor="t">
            <a:normAutofit fontScale="92500"/>
          </a:bodyPr>
          <a:lstStyle/>
          <a:p>
            <a:pPr marL="0" indent="0" algn="l">
              <a:lnSpc>
                <a:spcPct val="99000"/>
              </a:lnSpc>
              <a:buNone/>
            </a:pPr>
            <a:r>
              <a:rPr lang="en-US" sz="900" dirty="0">
                <a:latin typeface="Montserrat" pitchFamily="34" charset="0"/>
                <a:ea typeface="Montserrat" pitchFamily="34" charset="-122"/>
                <a:cs typeface="Montserrat" pitchFamily="34" charset="-120"/>
              </a:rPr>
              <a:t>Post-natal depression reduced opportunities for consistent emotional responsiveness during infancy (Szabó, 2021).</a:t>
            </a:r>
            <a:endParaRPr lang="en-US" sz="90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29623" y="2038908"/>
            <a:ext cx="176064" cy="176064"/>
          </a:xfrm>
          <a:prstGeom prst="rect">
            <a:avLst/>
          </a:prstGeom>
        </p:spPr>
      </p:pic>
      <p:sp>
        <p:nvSpPr>
          <p:cNvPr id="8" name="Text 3"/>
          <p:cNvSpPr/>
          <p:nvPr/>
        </p:nvSpPr>
        <p:spPr>
          <a:xfrm>
            <a:off x="6367090" y="2031653"/>
            <a:ext cx="2285479" cy="219373"/>
          </a:xfrm>
          <a:prstGeom prst="rect">
            <a:avLst/>
          </a:prstGeom>
          <a:noFill/>
          <a:ln/>
        </p:spPr>
        <p:txBody>
          <a:bodyPr wrap="none" lIns="0" tIns="0" rIns="0" bIns="0" rtlCol="0" anchor="t"/>
          <a:lstStyle/>
          <a:p>
            <a:pPr marL="0" indent="0" algn="l">
              <a:lnSpc>
                <a:spcPct val="108000"/>
              </a:lnSpc>
              <a:buNone/>
            </a:pPr>
            <a:r>
              <a:rPr lang="en-US" sz="1300" dirty="0">
                <a:latin typeface="Marcellus" pitchFamily="34" charset="0"/>
                <a:ea typeface="Marcellus" pitchFamily="34" charset="-122"/>
                <a:cs typeface="Marcellus" pitchFamily="34" charset="-120"/>
              </a:rPr>
              <a:t>Disrupted Childcare</a:t>
            </a:r>
            <a:endParaRPr lang="en-US" sz="1300" dirty="0"/>
          </a:p>
        </p:txBody>
      </p:sp>
      <p:sp>
        <p:nvSpPr>
          <p:cNvPr id="9" name="Text 4"/>
          <p:cNvSpPr/>
          <p:nvPr/>
        </p:nvSpPr>
        <p:spPr>
          <a:xfrm>
            <a:off x="6367090" y="2348210"/>
            <a:ext cx="2285479" cy="418579"/>
          </a:xfrm>
          <a:prstGeom prst="rect">
            <a:avLst/>
          </a:prstGeom>
          <a:noFill/>
          <a:ln/>
        </p:spPr>
        <p:txBody>
          <a:bodyPr wrap="square" lIns="0" tIns="0" rIns="0" bIns="0" rtlCol="0" anchor="t">
            <a:normAutofit/>
          </a:bodyPr>
          <a:lstStyle/>
          <a:p>
            <a:pPr marL="0" indent="0" algn="l">
              <a:lnSpc>
                <a:spcPct val="99000"/>
              </a:lnSpc>
              <a:buNone/>
            </a:pPr>
            <a:r>
              <a:rPr lang="en-US" sz="900" dirty="0">
                <a:latin typeface="Montserrat" pitchFamily="34" charset="0"/>
                <a:ea typeface="Montserrat" pitchFamily="34" charset="-122"/>
                <a:cs typeface="Montserrat" pitchFamily="34" charset="-120"/>
              </a:rPr>
              <a:t>Multiple carers and limited consistency disrupted relationship stability and attachment security.</a:t>
            </a:r>
            <a:endParaRPr lang="en-US" sz="900" dirty="0"/>
          </a:p>
        </p:txBody>
      </p:sp>
      <p:pic>
        <p:nvPicPr>
          <p:cNvPr id="10" name="Image 3"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29623" y="2968489"/>
            <a:ext cx="176064" cy="176064"/>
          </a:xfrm>
          <a:prstGeom prst="rect">
            <a:avLst/>
          </a:prstGeom>
        </p:spPr>
      </p:pic>
      <p:sp>
        <p:nvSpPr>
          <p:cNvPr id="11" name="Text 5"/>
          <p:cNvSpPr/>
          <p:nvPr/>
        </p:nvSpPr>
        <p:spPr>
          <a:xfrm>
            <a:off x="6367090" y="2961233"/>
            <a:ext cx="2285479" cy="219373"/>
          </a:xfrm>
          <a:prstGeom prst="rect">
            <a:avLst/>
          </a:prstGeom>
          <a:noFill/>
          <a:ln/>
        </p:spPr>
        <p:txBody>
          <a:bodyPr wrap="none" lIns="0" tIns="0" rIns="0" bIns="0" rtlCol="0" anchor="t"/>
          <a:lstStyle/>
          <a:p>
            <a:pPr marL="0" indent="0" algn="l">
              <a:lnSpc>
                <a:spcPct val="108000"/>
              </a:lnSpc>
              <a:buNone/>
            </a:pPr>
            <a:r>
              <a:rPr lang="en-US" sz="1300" dirty="0">
                <a:latin typeface="Marcellus" pitchFamily="34" charset="0"/>
                <a:ea typeface="Marcellus" pitchFamily="34" charset="-122"/>
                <a:cs typeface="Marcellus" pitchFamily="34" charset="-120"/>
              </a:rPr>
              <a:t>Social Environment</a:t>
            </a:r>
            <a:endParaRPr lang="en-US" sz="1300" dirty="0"/>
          </a:p>
        </p:txBody>
      </p:sp>
      <p:sp>
        <p:nvSpPr>
          <p:cNvPr id="12" name="Text 6"/>
          <p:cNvSpPr/>
          <p:nvPr/>
        </p:nvSpPr>
        <p:spPr>
          <a:xfrm>
            <a:off x="6367090" y="3277791"/>
            <a:ext cx="2285479" cy="418579"/>
          </a:xfrm>
          <a:prstGeom prst="rect">
            <a:avLst/>
          </a:prstGeom>
          <a:noFill/>
          <a:ln/>
        </p:spPr>
        <p:txBody>
          <a:bodyPr wrap="square" lIns="0" tIns="0" rIns="0" bIns="0" rtlCol="0" anchor="t">
            <a:normAutofit/>
          </a:bodyPr>
          <a:lstStyle/>
          <a:p>
            <a:pPr marL="0" indent="0" algn="l">
              <a:lnSpc>
                <a:spcPct val="99000"/>
              </a:lnSpc>
              <a:buNone/>
            </a:pPr>
            <a:r>
              <a:rPr lang="en-US" sz="900" dirty="0">
                <a:latin typeface="Montserrat" pitchFamily="34" charset="0"/>
                <a:ea typeface="Montserrat" pitchFamily="34" charset="-122"/>
                <a:cs typeface="Montserrat" pitchFamily="34" charset="-120"/>
              </a:rPr>
              <a:t>Relocating to London reduced familiar routines, friendships, and community support (Woodward, 2018).</a:t>
            </a:r>
            <a:endParaRPr lang="en-US" sz="900" dirty="0"/>
          </a:p>
        </p:txBody>
      </p:sp>
      <p:pic>
        <p:nvPicPr>
          <p:cNvPr id="13"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29623" y="3898069"/>
            <a:ext cx="176064" cy="176064"/>
          </a:xfrm>
          <a:prstGeom prst="rect">
            <a:avLst/>
          </a:prstGeom>
        </p:spPr>
      </p:pic>
      <p:sp>
        <p:nvSpPr>
          <p:cNvPr id="14" name="Text 7"/>
          <p:cNvSpPr/>
          <p:nvPr/>
        </p:nvSpPr>
        <p:spPr>
          <a:xfrm>
            <a:off x="6367090" y="3890814"/>
            <a:ext cx="2285479" cy="219373"/>
          </a:xfrm>
          <a:prstGeom prst="rect">
            <a:avLst/>
          </a:prstGeom>
          <a:noFill/>
          <a:ln/>
        </p:spPr>
        <p:txBody>
          <a:bodyPr wrap="none" lIns="0" tIns="0" rIns="0" bIns="0" rtlCol="0" anchor="t"/>
          <a:lstStyle/>
          <a:p>
            <a:pPr marL="0" indent="0" algn="l">
              <a:lnSpc>
                <a:spcPct val="108000"/>
              </a:lnSpc>
              <a:buNone/>
            </a:pPr>
            <a:r>
              <a:rPr lang="en-US" sz="1300" dirty="0">
                <a:latin typeface="Marcellus" pitchFamily="34" charset="0"/>
                <a:ea typeface="Marcellus" pitchFamily="34" charset="-122"/>
                <a:cs typeface="Marcellus" pitchFamily="34" charset="-120"/>
              </a:rPr>
              <a:t>Communication</a:t>
            </a:r>
            <a:endParaRPr lang="en-US" sz="1300" dirty="0"/>
          </a:p>
        </p:txBody>
      </p:sp>
      <p:sp>
        <p:nvSpPr>
          <p:cNvPr id="15" name="Text 8"/>
          <p:cNvSpPr/>
          <p:nvPr/>
        </p:nvSpPr>
        <p:spPr>
          <a:xfrm>
            <a:off x="6367090" y="4207371"/>
            <a:ext cx="2285479" cy="418579"/>
          </a:xfrm>
          <a:prstGeom prst="rect">
            <a:avLst/>
          </a:prstGeom>
          <a:noFill/>
          <a:ln/>
        </p:spPr>
        <p:txBody>
          <a:bodyPr wrap="square" lIns="0" tIns="0" rIns="0" bIns="0" rtlCol="0" anchor="t">
            <a:normAutofit fontScale="92500" lnSpcReduction="20000"/>
          </a:bodyPr>
          <a:lstStyle/>
          <a:p>
            <a:pPr marL="0" indent="0" algn="l">
              <a:lnSpc>
                <a:spcPct val="99000"/>
              </a:lnSpc>
              <a:buNone/>
            </a:pPr>
            <a:r>
              <a:rPr lang="en-US" sz="900" dirty="0">
                <a:latin typeface="Montserrat" pitchFamily="34" charset="0"/>
                <a:ea typeface="Montserrat" pitchFamily="34" charset="-122"/>
                <a:cs typeface="Montserrat" pitchFamily="34" charset="-120"/>
              </a:rPr>
              <a:t>Limited social interaction may have contributed to delayed language development and lower confidence (Szabó, 2021).</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3081867" y="632147"/>
            <a:ext cx="2968978" cy="529828"/>
          </a:xfrm>
          <a:prstGeom prst="rect">
            <a:avLst/>
          </a:prstGeom>
          <a:noFill/>
          <a:ln/>
        </p:spPr>
        <p:txBody>
          <a:bodyPr wrap="none" lIns="0" tIns="0" rIns="0" bIns="0" rtlCol="0" anchor="t"/>
          <a:lstStyle/>
          <a:p>
            <a:pPr marL="0" indent="0" algn="l">
              <a:lnSpc>
                <a:spcPct val="108000"/>
              </a:lnSpc>
              <a:buNone/>
            </a:pPr>
            <a:r>
              <a:rPr lang="en-US" sz="2400" b="1" dirty="0">
                <a:latin typeface="Marcellus" pitchFamily="34" charset="0"/>
                <a:ea typeface="Marcellus" pitchFamily="34" charset="-122"/>
                <a:cs typeface="Marcellus" pitchFamily="34" charset="-120"/>
              </a:rPr>
              <a:t>Nature and Nurture</a:t>
            </a:r>
            <a:endParaRPr lang="en-US" sz="2400" b="1" dirty="0"/>
          </a:p>
        </p:txBody>
      </p:sp>
      <p:sp>
        <p:nvSpPr>
          <p:cNvPr id="4" name="Shape 2"/>
          <p:cNvSpPr/>
          <p:nvPr/>
        </p:nvSpPr>
        <p:spPr>
          <a:xfrm>
            <a:off x="313113" y="1433562"/>
            <a:ext cx="4107135" cy="1740271"/>
          </a:xfrm>
          <a:prstGeom prst="roundRect">
            <a:avLst>
              <a:gd name="adj" fmla="val 5083"/>
            </a:avLst>
          </a:prstGeom>
          <a:solidFill>
            <a:srgbClr val="C49F8C">
              <a:alpha val="95000"/>
            </a:srgbClr>
          </a:solidFill>
          <a:ln/>
        </p:spPr>
        <p:txBody>
          <a:bodyPr/>
          <a:lstStyle/>
          <a:p>
            <a:endParaRPr lang="en-IN" dirty="0"/>
          </a:p>
        </p:txBody>
      </p:sp>
      <p:sp>
        <p:nvSpPr>
          <p:cNvPr id="5" name="Text 3"/>
          <p:cNvSpPr/>
          <p:nvPr/>
        </p:nvSpPr>
        <p:spPr>
          <a:xfrm>
            <a:off x="535781" y="1599275"/>
            <a:ext cx="3823618" cy="264914"/>
          </a:xfrm>
          <a:prstGeom prst="rect">
            <a:avLst/>
          </a:prstGeom>
          <a:noFill/>
          <a:ln/>
        </p:spPr>
        <p:txBody>
          <a:bodyPr wrap="none" lIns="0" tIns="0" rIns="0" bIns="0" rtlCol="0" anchor="t"/>
          <a:lstStyle/>
          <a:p>
            <a:pPr marL="0" indent="0" algn="l">
              <a:lnSpc>
                <a:spcPct val="108000"/>
              </a:lnSpc>
              <a:buNone/>
            </a:pPr>
            <a:r>
              <a:rPr lang="en-US" sz="1600" dirty="0">
                <a:latin typeface="Marcellus" pitchFamily="34" charset="0"/>
                <a:ea typeface="Marcellus" pitchFamily="34" charset="-122"/>
                <a:cs typeface="Marcellus" pitchFamily="34" charset="-120"/>
              </a:rPr>
              <a:t>Nature</a:t>
            </a:r>
            <a:endParaRPr lang="en-US" sz="1600" dirty="0"/>
          </a:p>
        </p:txBody>
      </p:sp>
      <p:sp>
        <p:nvSpPr>
          <p:cNvPr id="6" name="Text 4"/>
          <p:cNvSpPr/>
          <p:nvPr/>
        </p:nvSpPr>
        <p:spPr>
          <a:xfrm>
            <a:off x="454871" y="2105595"/>
            <a:ext cx="3823618" cy="651867"/>
          </a:xfrm>
          <a:prstGeom prst="rect">
            <a:avLst/>
          </a:prstGeom>
          <a:noFill/>
          <a:ln/>
        </p:spPr>
        <p:txBody>
          <a:bodyPr wrap="square" lIns="0" tIns="0" rIns="0" bIns="0" rtlCol="0" anchor="t">
            <a:noAutofit/>
          </a:bodyPr>
          <a:lstStyle/>
          <a:p>
            <a:pPr marL="223520" indent="-223520" algn="l">
              <a:lnSpc>
                <a:spcPct val="108000"/>
              </a:lnSpc>
              <a:buSzPct val="100000"/>
              <a:buChar char="•"/>
            </a:pPr>
            <a:r>
              <a:rPr lang="en-US" sz="1400" dirty="0">
                <a:latin typeface="Montserrat" pitchFamily="34" charset="0"/>
                <a:ea typeface="Montserrat" pitchFamily="34" charset="-122"/>
                <a:cs typeface="Montserrat" pitchFamily="34" charset="-120"/>
              </a:rPr>
              <a:t>Temperament and genetic influences</a:t>
            </a:r>
            <a:endParaRPr lang="en-US" sz="1400" dirty="0"/>
          </a:p>
          <a:p>
            <a:pPr marL="223520" indent="-223520" algn="l">
              <a:lnSpc>
                <a:spcPct val="108000"/>
              </a:lnSpc>
              <a:buSzPct val="100000"/>
              <a:buChar char="•"/>
            </a:pPr>
            <a:r>
              <a:rPr lang="en-US" sz="1400" dirty="0">
                <a:latin typeface="Montserrat" pitchFamily="34" charset="0"/>
                <a:ea typeface="Montserrat" pitchFamily="34" charset="-122"/>
                <a:cs typeface="Montserrat" pitchFamily="34" charset="-120"/>
              </a:rPr>
              <a:t>Early brain development</a:t>
            </a:r>
            <a:endParaRPr lang="en-US" sz="1400" dirty="0"/>
          </a:p>
          <a:p>
            <a:pPr marL="223520" indent="-223520" algn="l">
              <a:lnSpc>
                <a:spcPct val="108000"/>
              </a:lnSpc>
              <a:buSzPct val="100000"/>
              <a:buChar char="•"/>
            </a:pPr>
            <a:r>
              <a:rPr lang="en-US" sz="1400" dirty="0">
                <a:latin typeface="Montserrat" pitchFamily="34" charset="0"/>
                <a:ea typeface="Montserrat" pitchFamily="34" charset="-122"/>
                <a:cs typeface="Montserrat" pitchFamily="34" charset="-120"/>
              </a:rPr>
              <a:t>Emotional sensitivity</a:t>
            </a:r>
            <a:endParaRPr lang="en-US" sz="1400" dirty="0"/>
          </a:p>
        </p:txBody>
      </p:sp>
      <p:sp>
        <p:nvSpPr>
          <p:cNvPr id="13" name="Rectangle: Rounded Corners 12">
            <a:extLst>
              <a:ext uri="{FF2B5EF4-FFF2-40B4-BE49-F238E27FC236}">
                <a16:creationId xmlns:a16="http://schemas.microsoft.com/office/drawing/2014/main" id="{24D1A9F9-0CE3-87B5-E069-CEC09A022BE9}"/>
              </a:ext>
            </a:extLst>
          </p:cNvPr>
          <p:cNvSpPr/>
          <p:nvPr/>
        </p:nvSpPr>
        <p:spPr>
          <a:xfrm>
            <a:off x="4723752" y="1427460"/>
            <a:ext cx="4107135" cy="174027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23520" marR="0" lvl="0" indent="-223520" algn="l" defTabSz="457200" rtl="0" eaLnBrk="1" fontAlgn="auto" latinLnBrk="0" hangingPunct="1">
              <a:lnSpc>
                <a:spcPct val="108000"/>
              </a:lnSpc>
              <a:spcBef>
                <a:spcPts val="0"/>
              </a:spcBef>
              <a:spcAft>
                <a:spcPts val="0"/>
              </a:spcAft>
              <a:buClrTx/>
              <a:buSzPct val="100000"/>
              <a:buFontTx/>
              <a:buChar char="•"/>
              <a:tabLst/>
              <a:defRPr/>
            </a:pPr>
            <a:r>
              <a:rPr kumimoji="0" lang="en-US" sz="1400" b="0" i="0" u="none" strike="noStrike" kern="1200" cap="none" spc="0" normalizeH="0" baseline="0" noProof="0" dirty="0">
                <a:ln>
                  <a:noFill/>
                </a:ln>
                <a:solidFill>
                  <a:prstClr val="black"/>
                </a:solidFill>
                <a:effectLst/>
                <a:uLnTx/>
                <a:uFillTx/>
                <a:latin typeface="Montserrat" pitchFamily="34" charset="0"/>
                <a:ea typeface="Montserrat" pitchFamily="34" charset="-122"/>
                <a:cs typeface="Montserrat" pitchFamily="34" charset="-120"/>
              </a:rPr>
              <a:t>Parenting quality and attachment experiences</a:t>
            </a:r>
            <a:endParaRPr kumimoji="0" lang="en-US" sz="1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223520" marR="0" lvl="0" indent="-223520" algn="l" defTabSz="457200" rtl="0" eaLnBrk="1" fontAlgn="auto" latinLnBrk="0" hangingPunct="1">
              <a:lnSpc>
                <a:spcPct val="108000"/>
              </a:lnSpc>
              <a:spcBef>
                <a:spcPts val="0"/>
              </a:spcBef>
              <a:spcAft>
                <a:spcPts val="0"/>
              </a:spcAft>
              <a:buClrTx/>
              <a:buSzPct val="100000"/>
              <a:buFontTx/>
              <a:buChar char="•"/>
              <a:tabLst/>
              <a:defRPr/>
            </a:pPr>
            <a:r>
              <a:rPr kumimoji="0" lang="en-US" sz="1400" b="0" i="0" u="none" strike="noStrike" kern="1200" cap="none" spc="0" normalizeH="0" baseline="0" noProof="0" dirty="0">
                <a:ln>
                  <a:noFill/>
                </a:ln>
                <a:solidFill>
                  <a:prstClr val="black"/>
                </a:solidFill>
                <a:effectLst/>
                <a:uLnTx/>
                <a:uFillTx/>
                <a:latin typeface="Montserrat" pitchFamily="34" charset="0"/>
                <a:ea typeface="Montserrat" pitchFamily="34" charset="-122"/>
                <a:cs typeface="Montserrat" pitchFamily="34" charset="-120"/>
              </a:rPr>
              <a:t>Childcare stability</a:t>
            </a:r>
            <a:endParaRPr kumimoji="0" lang="en-US" sz="1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223520" marR="0" lvl="0" indent="-223520" algn="l" defTabSz="457200" rtl="0" eaLnBrk="1" fontAlgn="auto" latinLnBrk="0" hangingPunct="1">
              <a:lnSpc>
                <a:spcPct val="108000"/>
              </a:lnSpc>
              <a:spcBef>
                <a:spcPts val="0"/>
              </a:spcBef>
              <a:spcAft>
                <a:spcPts val="0"/>
              </a:spcAft>
              <a:buClrTx/>
              <a:buSzPct val="100000"/>
              <a:buFontTx/>
              <a:buChar char="•"/>
              <a:tabLst/>
              <a:defRPr/>
            </a:pPr>
            <a:r>
              <a:rPr kumimoji="0" lang="en-US" sz="1400" b="0" i="0" u="none" strike="noStrike" kern="1200" cap="none" spc="0" normalizeH="0" baseline="0" noProof="0" dirty="0">
                <a:ln>
                  <a:noFill/>
                </a:ln>
                <a:solidFill>
                  <a:prstClr val="black"/>
                </a:solidFill>
                <a:effectLst/>
                <a:uLnTx/>
                <a:uFillTx/>
                <a:latin typeface="Montserrat" pitchFamily="34" charset="0"/>
                <a:ea typeface="Montserrat" pitchFamily="34" charset="-122"/>
                <a:cs typeface="Montserrat" pitchFamily="34" charset="-120"/>
              </a:rPr>
              <a:t>Social interaction and home environment</a:t>
            </a:r>
            <a:endParaRPr kumimoji="0" lang="en-US" sz="14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15" name="TextBox 14">
            <a:extLst>
              <a:ext uri="{FF2B5EF4-FFF2-40B4-BE49-F238E27FC236}">
                <a16:creationId xmlns:a16="http://schemas.microsoft.com/office/drawing/2014/main" id="{5C78009C-D848-1710-446A-988B13AF4C58}"/>
              </a:ext>
            </a:extLst>
          </p:cNvPr>
          <p:cNvSpPr txBox="1"/>
          <p:nvPr/>
        </p:nvSpPr>
        <p:spPr>
          <a:xfrm>
            <a:off x="4903667" y="1406079"/>
            <a:ext cx="3287889" cy="345094"/>
          </a:xfrm>
          <a:prstGeom prst="rect">
            <a:avLst/>
          </a:prstGeom>
          <a:noFill/>
        </p:spPr>
        <p:txBody>
          <a:bodyPr wrap="square">
            <a:spAutoFit/>
          </a:bodyPr>
          <a:lstStyle/>
          <a:p>
            <a:pPr marL="0" indent="0" algn="l">
              <a:lnSpc>
                <a:spcPct val="108000"/>
              </a:lnSpc>
              <a:buNone/>
            </a:pPr>
            <a:r>
              <a:rPr lang="en-US" sz="1600" dirty="0">
                <a:latin typeface="Marcellus" pitchFamily="34" charset="0"/>
                <a:ea typeface="Marcellus" pitchFamily="34" charset="-122"/>
                <a:cs typeface="Marcellus" pitchFamily="34" charset="-120"/>
              </a:rPr>
              <a:t>Nurture</a:t>
            </a:r>
            <a:endParaRPr lang="en-US" sz="1600" dirty="0"/>
          </a:p>
        </p:txBody>
      </p:sp>
      <p:pic>
        <p:nvPicPr>
          <p:cNvPr id="16" name="Picture 15" descr="How Nature vs. Nurture Shapes Who We Become">
            <a:extLst>
              <a:ext uri="{FF2B5EF4-FFF2-40B4-BE49-F238E27FC236}">
                <a16:creationId xmlns:a16="http://schemas.microsoft.com/office/drawing/2014/main" id="{C8423B06-2CE3-E0B7-3E00-19F845276ECA}"/>
              </a:ext>
            </a:extLst>
          </p:cNvPr>
          <p:cNvPicPr>
            <a:picLocks noChangeAspect="1"/>
          </p:cNvPicPr>
          <p:nvPr/>
        </p:nvPicPr>
        <p:blipFill>
          <a:blip r:embed="rId3"/>
          <a:stretch>
            <a:fillRect/>
          </a:stretch>
        </p:blipFill>
        <p:spPr>
          <a:xfrm>
            <a:off x="361135" y="3212526"/>
            <a:ext cx="4059113" cy="1878734"/>
          </a:xfrm>
          <a:prstGeom prst="rect">
            <a:avLst/>
          </a:prstGeom>
        </p:spPr>
      </p:pic>
      <p:pic>
        <p:nvPicPr>
          <p:cNvPr id="17" name="Picture 16" descr="Essay on Nature vs Nurture (2110 Words): Students &amp; Kids">
            <a:extLst>
              <a:ext uri="{FF2B5EF4-FFF2-40B4-BE49-F238E27FC236}">
                <a16:creationId xmlns:a16="http://schemas.microsoft.com/office/drawing/2014/main" id="{BAB621B5-85E3-71B6-10CB-3050FADE143D}"/>
              </a:ext>
            </a:extLst>
          </p:cNvPr>
          <p:cNvPicPr>
            <a:picLocks noChangeAspect="1"/>
          </p:cNvPicPr>
          <p:nvPr/>
        </p:nvPicPr>
        <p:blipFill>
          <a:blip r:embed="rId4"/>
          <a:stretch>
            <a:fillRect/>
          </a:stretch>
        </p:blipFill>
        <p:spPr>
          <a:xfrm>
            <a:off x="4820356" y="3347795"/>
            <a:ext cx="4059113" cy="174027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1540637" y="896058"/>
            <a:ext cx="6062726" cy="513234"/>
          </a:xfrm>
          <a:prstGeom prst="rect">
            <a:avLst/>
          </a:prstGeom>
          <a:noFill/>
          <a:ln/>
        </p:spPr>
        <p:txBody>
          <a:bodyPr wrap="none" lIns="0" tIns="0" rIns="0" bIns="0" rtlCol="0" anchor="t"/>
          <a:lstStyle/>
          <a:p>
            <a:pPr marL="0" indent="0" algn="ctr">
              <a:lnSpc>
                <a:spcPct val="108000"/>
              </a:lnSpc>
              <a:buNone/>
            </a:pPr>
            <a:r>
              <a:rPr lang="en-US" sz="2400" b="1" dirty="0">
                <a:latin typeface="Marcellus" pitchFamily="34" charset="0"/>
                <a:ea typeface="Marcellus" pitchFamily="34" charset="-122"/>
                <a:cs typeface="Marcellus" pitchFamily="34" charset="-120"/>
              </a:rPr>
              <a:t>Theory-Informed Support Plan</a:t>
            </a:r>
            <a:endParaRPr lang="en-US" sz="2400" b="1" dirty="0"/>
          </a:p>
        </p:txBody>
      </p:sp>
      <p:pic>
        <p:nvPicPr>
          <p:cNvPr id="4"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96119" y="1705794"/>
            <a:ext cx="343272" cy="343272"/>
          </a:xfrm>
          <a:prstGeom prst="rect">
            <a:avLst/>
          </a:prstGeom>
        </p:spPr>
      </p:pic>
      <p:sp>
        <p:nvSpPr>
          <p:cNvPr id="5" name="Text 2"/>
          <p:cNvSpPr/>
          <p:nvPr/>
        </p:nvSpPr>
        <p:spPr>
          <a:xfrm>
            <a:off x="496119" y="2215307"/>
            <a:ext cx="3992761" cy="256580"/>
          </a:xfrm>
          <a:prstGeom prst="rect">
            <a:avLst/>
          </a:prstGeom>
          <a:noFill/>
          <a:ln/>
        </p:spPr>
        <p:txBody>
          <a:bodyPr wrap="none" lIns="0" tIns="0" rIns="0" bIns="0" rtlCol="0" anchor="t"/>
          <a:lstStyle/>
          <a:p>
            <a:pPr marL="0" indent="0" algn="l">
              <a:lnSpc>
                <a:spcPct val="108000"/>
              </a:lnSpc>
              <a:buNone/>
            </a:pPr>
            <a:r>
              <a:rPr lang="en-US" sz="1550" dirty="0">
                <a:latin typeface="Marcellus" pitchFamily="34" charset="0"/>
                <a:ea typeface="Marcellus" pitchFamily="34" charset="-122"/>
                <a:cs typeface="Marcellus" pitchFamily="34" charset="-120"/>
              </a:rPr>
              <a:t>Attachment-Based Support</a:t>
            </a:r>
            <a:endParaRPr lang="en-US" sz="1550" dirty="0"/>
          </a:p>
        </p:txBody>
      </p:sp>
      <p:sp>
        <p:nvSpPr>
          <p:cNvPr id="6" name="Text 3"/>
          <p:cNvSpPr/>
          <p:nvPr/>
        </p:nvSpPr>
        <p:spPr>
          <a:xfrm>
            <a:off x="496119" y="2551658"/>
            <a:ext cx="3992761" cy="527298"/>
          </a:xfrm>
          <a:prstGeom prst="rect">
            <a:avLst/>
          </a:prstGeom>
          <a:noFill/>
          <a:ln/>
        </p:spPr>
        <p:txBody>
          <a:bodyPr wrap="square" lIns="0" tIns="0" rIns="0" bIns="0" rtlCol="0" anchor="t">
            <a:normAutofit/>
          </a:bodyPr>
          <a:lstStyle/>
          <a:p>
            <a:pPr marL="0" indent="0" algn="l">
              <a:lnSpc>
                <a:spcPct val="107000"/>
              </a:lnSpc>
              <a:buNone/>
            </a:pPr>
            <a:r>
              <a:rPr lang="en-US" sz="1050" dirty="0">
                <a:latin typeface="Montserrat" pitchFamily="34" charset="0"/>
                <a:ea typeface="Montserrat" pitchFamily="34" charset="-122"/>
                <a:cs typeface="Montserrat" pitchFamily="34" charset="-120"/>
              </a:rPr>
              <a:t>Assign a consistent key person and establish predictable daily routines to increase emotional security and reduce anxiety (Mullen, 2018).</a:t>
            </a:r>
            <a:endParaRPr lang="en-US" sz="1050" dirty="0"/>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55121" y="1705794"/>
            <a:ext cx="343272" cy="343272"/>
          </a:xfrm>
          <a:prstGeom prst="rect">
            <a:avLst/>
          </a:prstGeom>
        </p:spPr>
      </p:pic>
      <p:sp>
        <p:nvSpPr>
          <p:cNvPr id="8" name="Text 4"/>
          <p:cNvSpPr/>
          <p:nvPr/>
        </p:nvSpPr>
        <p:spPr>
          <a:xfrm>
            <a:off x="4655121" y="2215307"/>
            <a:ext cx="3992761" cy="256580"/>
          </a:xfrm>
          <a:prstGeom prst="rect">
            <a:avLst/>
          </a:prstGeom>
          <a:noFill/>
          <a:ln/>
        </p:spPr>
        <p:txBody>
          <a:bodyPr wrap="none" lIns="0" tIns="0" rIns="0" bIns="0" rtlCol="0" anchor="t"/>
          <a:lstStyle/>
          <a:p>
            <a:pPr marL="0" indent="0" algn="l">
              <a:lnSpc>
                <a:spcPct val="108000"/>
              </a:lnSpc>
              <a:buNone/>
            </a:pPr>
            <a:r>
              <a:rPr lang="en-US" sz="1550" dirty="0">
                <a:latin typeface="Marcellus" pitchFamily="34" charset="0"/>
                <a:ea typeface="Marcellus" pitchFamily="34" charset="-122"/>
                <a:cs typeface="Marcellus" pitchFamily="34" charset="-120"/>
              </a:rPr>
              <a:t>Play-Based Learning</a:t>
            </a:r>
            <a:endParaRPr lang="en-US" sz="1550" dirty="0"/>
          </a:p>
        </p:txBody>
      </p:sp>
      <p:sp>
        <p:nvSpPr>
          <p:cNvPr id="9" name="Text 5"/>
          <p:cNvSpPr/>
          <p:nvPr/>
        </p:nvSpPr>
        <p:spPr>
          <a:xfrm>
            <a:off x="4655121" y="2551658"/>
            <a:ext cx="3992761" cy="351532"/>
          </a:xfrm>
          <a:prstGeom prst="rect">
            <a:avLst/>
          </a:prstGeom>
          <a:noFill/>
          <a:ln/>
        </p:spPr>
        <p:txBody>
          <a:bodyPr wrap="square" lIns="0" tIns="0" rIns="0" bIns="0" rtlCol="0" anchor="t">
            <a:normAutofit fontScale="92500"/>
          </a:bodyPr>
          <a:lstStyle/>
          <a:p>
            <a:pPr marL="0" indent="0" algn="l">
              <a:lnSpc>
                <a:spcPct val="107000"/>
              </a:lnSpc>
              <a:buNone/>
            </a:pPr>
            <a:r>
              <a:rPr lang="en-US" sz="1050" dirty="0">
                <a:latin typeface="Montserrat" pitchFamily="34" charset="0"/>
                <a:ea typeface="Montserrat" pitchFamily="34" charset="-122"/>
                <a:cs typeface="Montserrat" pitchFamily="34" charset="-120"/>
              </a:rPr>
              <a:t>Small-group and child-led play to encourage communication and peer interaction naturally (Woodward, 2018).</a:t>
            </a:r>
            <a:endParaRPr lang="en-US" sz="1050" dirty="0"/>
          </a:p>
        </p:txBody>
      </p:sp>
      <p:pic>
        <p:nvPicPr>
          <p:cNvPr id="10"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6119" y="3344987"/>
            <a:ext cx="343272" cy="343272"/>
          </a:xfrm>
          <a:prstGeom prst="rect">
            <a:avLst/>
          </a:prstGeom>
        </p:spPr>
      </p:pic>
      <p:sp>
        <p:nvSpPr>
          <p:cNvPr id="11" name="Text 6"/>
          <p:cNvSpPr/>
          <p:nvPr/>
        </p:nvSpPr>
        <p:spPr>
          <a:xfrm>
            <a:off x="496119" y="3854500"/>
            <a:ext cx="3992761" cy="256580"/>
          </a:xfrm>
          <a:prstGeom prst="rect">
            <a:avLst/>
          </a:prstGeom>
          <a:noFill/>
          <a:ln/>
        </p:spPr>
        <p:txBody>
          <a:bodyPr wrap="none" lIns="0" tIns="0" rIns="0" bIns="0" rtlCol="0" anchor="t"/>
          <a:lstStyle/>
          <a:p>
            <a:pPr marL="0" indent="0" algn="l">
              <a:lnSpc>
                <a:spcPct val="108000"/>
              </a:lnSpc>
              <a:buNone/>
            </a:pPr>
            <a:r>
              <a:rPr lang="en-US" sz="1550" dirty="0">
                <a:latin typeface="Marcellus" pitchFamily="34" charset="0"/>
                <a:ea typeface="Marcellus" pitchFamily="34" charset="-122"/>
                <a:cs typeface="Marcellus" pitchFamily="34" charset="-120"/>
              </a:rPr>
              <a:t>Language Development</a:t>
            </a:r>
            <a:endParaRPr lang="en-US" sz="1550" dirty="0"/>
          </a:p>
        </p:txBody>
      </p:sp>
      <p:sp>
        <p:nvSpPr>
          <p:cNvPr id="12" name="Text 7"/>
          <p:cNvSpPr/>
          <p:nvPr/>
        </p:nvSpPr>
        <p:spPr>
          <a:xfrm>
            <a:off x="496119" y="4190851"/>
            <a:ext cx="3992761" cy="351532"/>
          </a:xfrm>
          <a:prstGeom prst="rect">
            <a:avLst/>
          </a:prstGeom>
          <a:noFill/>
          <a:ln/>
        </p:spPr>
        <p:txBody>
          <a:bodyPr wrap="square" lIns="0" tIns="0" rIns="0" bIns="0" rtlCol="0" anchor="t">
            <a:normAutofit/>
          </a:bodyPr>
          <a:lstStyle/>
          <a:p>
            <a:pPr marL="0" indent="0" algn="l">
              <a:lnSpc>
                <a:spcPct val="107000"/>
              </a:lnSpc>
              <a:buNone/>
            </a:pPr>
            <a:r>
              <a:rPr lang="en-US" sz="1050" dirty="0">
                <a:latin typeface="Montserrat" pitchFamily="34" charset="0"/>
                <a:ea typeface="Montserrat" pitchFamily="34" charset="-122"/>
                <a:cs typeface="Montserrat" pitchFamily="34" charset="-120"/>
              </a:rPr>
              <a:t>Storytelling, singing, and shared conversations to support vocabulary and expressive language (Woodward, 2018).</a:t>
            </a:r>
            <a:endParaRPr lang="en-US" sz="1050" dirty="0"/>
          </a:p>
        </p:txBody>
      </p:sp>
      <p:pic>
        <p:nvPicPr>
          <p:cNvPr id="13"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55121" y="3344987"/>
            <a:ext cx="343272" cy="343272"/>
          </a:xfrm>
          <a:prstGeom prst="rect">
            <a:avLst/>
          </a:prstGeom>
        </p:spPr>
      </p:pic>
      <p:sp>
        <p:nvSpPr>
          <p:cNvPr id="14" name="Text 8"/>
          <p:cNvSpPr/>
          <p:nvPr/>
        </p:nvSpPr>
        <p:spPr>
          <a:xfrm>
            <a:off x="4655121" y="3854500"/>
            <a:ext cx="3992761" cy="256580"/>
          </a:xfrm>
          <a:prstGeom prst="rect">
            <a:avLst/>
          </a:prstGeom>
          <a:noFill/>
          <a:ln/>
        </p:spPr>
        <p:txBody>
          <a:bodyPr wrap="none" lIns="0" tIns="0" rIns="0" bIns="0" rtlCol="0" anchor="t"/>
          <a:lstStyle/>
          <a:p>
            <a:pPr marL="0" indent="0" algn="l">
              <a:lnSpc>
                <a:spcPct val="108000"/>
              </a:lnSpc>
              <a:buNone/>
            </a:pPr>
            <a:r>
              <a:rPr lang="en-US" sz="1550" dirty="0">
                <a:latin typeface="Marcellus" pitchFamily="34" charset="0"/>
                <a:ea typeface="Marcellus" pitchFamily="34" charset="-122"/>
                <a:cs typeface="Marcellus" pitchFamily="34" charset="-120"/>
              </a:rPr>
              <a:t>Parental &amp; Multi-Agency Support</a:t>
            </a:r>
            <a:endParaRPr lang="en-US" sz="1550" dirty="0"/>
          </a:p>
        </p:txBody>
      </p:sp>
      <p:sp>
        <p:nvSpPr>
          <p:cNvPr id="15" name="Text 9"/>
          <p:cNvSpPr/>
          <p:nvPr/>
        </p:nvSpPr>
        <p:spPr>
          <a:xfrm>
            <a:off x="4655121" y="4190851"/>
            <a:ext cx="3992761" cy="527298"/>
          </a:xfrm>
          <a:prstGeom prst="rect">
            <a:avLst/>
          </a:prstGeom>
          <a:noFill/>
          <a:ln/>
        </p:spPr>
        <p:txBody>
          <a:bodyPr wrap="square" lIns="0" tIns="0" rIns="0" bIns="0" rtlCol="0" anchor="t">
            <a:normAutofit/>
          </a:bodyPr>
          <a:lstStyle/>
          <a:p>
            <a:pPr marL="0" indent="0" algn="l">
              <a:lnSpc>
                <a:spcPct val="107000"/>
              </a:lnSpc>
              <a:buNone/>
            </a:pPr>
            <a:r>
              <a:rPr lang="en-US" sz="1050" dirty="0">
                <a:latin typeface="Montserrat" pitchFamily="34" charset="0"/>
                <a:ea typeface="Montserrat" pitchFamily="34" charset="-122"/>
                <a:cs typeface="Montserrat" pitchFamily="34" charset="-120"/>
              </a:rPr>
              <a:t>Parenting programmes, mental health support, and collaboration with Speech and Language Therapist, Health Visitor, and Family Support Worker (Mullen, 2018).</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600450" cy="5143500"/>
          </a:xfrm>
          <a:prstGeom prst="rect">
            <a:avLst/>
          </a:prstGeom>
        </p:spPr>
      </p:pic>
      <p:sp>
        <p:nvSpPr>
          <p:cNvPr id="3" name="Text 0"/>
          <p:cNvSpPr/>
          <p:nvPr/>
        </p:nvSpPr>
        <p:spPr>
          <a:xfrm>
            <a:off x="3925119" y="656704"/>
            <a:ext cx="4722763" cy="463600"/>
          </a:xfrm>
          <a:prstGeom prst="rect">
            <a:avLst/>
          </a:prstGeom>
          <a:noFill/>
          <a:ln/>
        </p:spPr>
        <p:txBody>
          <a:bodyPr wrap="none" lIns="0" tIns="0" rIns="0" bIns="0" rtlCol="0" anchor="t"/>
          <a:lstStyle/>
          <a:p>
            <a:pPr marL="0" indent="0" algn="ctr">
              <a:lnSpc>
                <a:spcPct val="108000"/>
              </a:lnSpc>
              <a:buNone/>
            </a:pPr>
            <a:r>
              <a:rPr lang="en-US" sz="2400" b="1" dirty="0">
                <a:latin typeface="Marcellus" pitchFamily="34" charset="0"/>
                <a:ea typeface="Marcellus" pitchFamily="34" charset="-122"/>
                <a:cs typeface="Marcellus" pitchFamily="34" charset="-120"/>
              </a:rPr>
              <a:t>Strengths of Bowlby's Theory</a:t>
            </a:r>
            <a:endParaRPr lang="en-US" sz="2400" b="1" dirty="0"/>
          </a:p>
        </p:txBody>
      </p:sp>
      <p:sp>
        <p:nvSpPr>
          <p:cNvPr id="4" name="Shape 1"/>
          <p:cNvSpPr/>
          <p:nvPr/>
        </p:nvSpPr>
        <p:spPr>
          <a:xfrm>
            <a:off x="3925119" y="1283047"/>
            <a:ext cx="2307134" cy="1739057"/>
          </a:xfrm>
          <a:prstGeom prst="roundRect">
            <a:avLst>
              <a:gd name="adj" fmla="val 2996"/>
            </a:avLst>
          </a:prstGeom>
          <a:solidFill>
            <a:srgbClr val="FFFFF4"/>
          </a:solidFill>
          <a:ln w="14288">
            <a:solidFill>
              <a:srgbClr val="FFE0CC"/>
            </a:solidFill>
            <a:prstDash val="solid"/>
          </a:ln>
        </p:spPr>
      </p:sp>
      <p:sp>
        <p:nvSpPr>
          <p:cNvPr id="5" name="Shape 2"/>
          <p:cNvSpPr/>
          <p:nvPr/>
        </p:nvSpPr>
        <p:spPr>
          <a:xfrm>
            <a:off x="4063380" y="1421309"/>
            <a:ext cx="372070" cy="372070"/>
          </a:xfrm>
          <a:prstGeom prst="ellipse">
            <a:avLst/>
          </a:prstGeom>
          <a:solidFill>
            <a:srgbClr val="FF954F"/>
          </a:solidFill>
          <a:ln/>
        </p:spPr>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165699" y="1523554"/>
            <a:ext cx="167432" cy="167432"/>
          </a:xfrm>
          <a:prstGeom prst="rect">
            <a:avLst/>
          </a:prstGeom>
        </p:spPr>
      </p:pic>
      <p:sp>
        <p:nvSpPr>
          <p:cNvPr id="7" name="Text 3"/>
          <p:cNvSpPr/>
          <p:nvPr/>
        </p:nvSpPr>
        <p:spPr>
          <a:xfrm>
            <a:off x="4063380" y="1901875"/>
            <a:ext cx="2030611" cy="231725"/>
          </a:xfrm>
          <a:prstGeom prst="rect">
            <a:avLst/>
          </a:prstGeom>
          <a:noFill/>
          <a:ln/>
        </p:spPr>
        <p:txBody>
          <a:bodyPr wrap="none" lIns="0" tIns="0" rIns="0" bIns="0" rtlCol="0" anchor="t"/>
          <a:lstStyle/>
          <a:p>
            <a:pPr marL="0" indent="0" algn="l">
              <a:lnSpc>
                <a:spcPct val="108000"/>
              </a:lnSpc>
              <a:buNone/>
            </a:pPr>
            <a:r>
              <a:rPr lang="en-US" sz="1400" dirty="0">
                <a:latin typeface="Marcellus" pitchFamily="34" charset="0"/>
                <a:ea typeface="Marcellus" pitchFamily="34" charset="-122"/>
                <a:cs typeface="Marcellus" pitchFamily="34" charset="-120"/>
              </a:rPr>
              <a:t>Research-Backed</a:t>
            </a:r>
            <a:endParaRPr lang="en-US" sz="1400" dirty="0"/>
          </a:p>
        </p:txBody>
      </p:sp>
      <p:sp>
        <p:nvSpPr>
          <p:cNvPr id="8" name="Text 4"/>
          <p:cNvSpPr/>
          <p:nvPr/>
        </p:nvSpPr>
        <p:spPr>
          <a:xfrm>
            <a:off x="4063380" y="2198712"/>
            <a:ext cx="2030611" cy="453405"/>
          </a:xfrm>
          <a:prstGeom prst="rect">
            <a:avLst/>
          </a:prstGeom>
          <a:noFill/>
          <a:ln/>
        </p:spPr>
        <p:txBody>
          <a:bodyPr wrap="square" lIns="0" tIns="0" rIns="0" bIns="0" rtlCol="0" anchor="t">
            <a:normAutofit/>
          </a:bodyPr>
          <a:lstStyle/>
          <a:p>
            <a:pPr marL="0" indent="0" algn="l">
              <a:lnSpc>
                <a:spcPct val="102000"/>
              </a:lnSpc>
              <a:buNone/>
            </a:pPr>
            <a:r>
              <a:rPr lang="en-US" sz="950" dirty="0">
                <a:latin typeface="Montserrat" pitchFamily="34" charset="0"/>
                <a:ea typeface="Montserrat" pitchFamily="34" charset="-122"/>
                <a:cs typeface="Montserrat" pitchFamily="34" charset="-120"/>
              </a:rPr>
              <a:t>Extensive evidence supports the importance of secure attachment in early childhood.</a:t>
            </a:r>
            <a:endParaRPr lang="en-US" sz="950" dirty="0"/>
          </a:p>
        </p:txBody>
      </p:sp>
      <p:sp>
        <p:nvSpPr>
          <p:cNvPr id="9" name="Shape 5"/>
          <p:cNvSpPr/>
          <p:nvPr/>
        </p:nvSpPr>
        <p:spPr>
          <a:xfrm>
            <a:off x="6340748" y="1283047"/>
            <a:ext cx="2307134" cy="1739057"/>
          </a:xfrm>
          <a:prstGeom prst="roundRect">
            <a:avLst>
              <a:gd name="adj" fmla="val 2996"/>
            </a:avLst>
          </a:prstGeom>
          <a:solidFill>
            <a:srgbClr val="FFFFF4"/>
          </a:solidFill>
          <a:ln w="14288">
            <a:solidFill>
              <a:srgbClr val="FFE0CC"/>
            </a:solidFill>
            <a:prstDash val="solid"/>
          </a:ln>
        </p:spPr>
      </p:sp>
      <p:sp>
        <p:nvSpPr>
          <p:cNvPr id="10" name="Shape 6"/>
          <p:cNvSpPr/>
          <p:nvPr/>
        </p:nvSpPr>
        <p:spPr>
          <a:xfrm>
            <a:off x="6479009" y="1421309"/>
            <a:ext cx="372070" cy="372070"/>
          </a:xfrm>
          <a:prstGeom prst="ellipse">
            <a:avLst/>
          </a:prstGeom>
          <a:solidFill>
            <a:srgbClr val="FF954F"/>
          </a:solidFill>
          <a:ln/>
        </p:spPr>
      </p:sp>
      <p:pic>
        <p:nvPicPr>
          <p:cNvPr id="11"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581329" y="1523554"/>
            <a:ext cx="167432" cy="167432"/>
          </a:xfrm>
          <a:prstGeom prst="rect">
            <a:avLst/>
          </a:prstGeom>
        </p:spPr>
      </p:pic>
      <p:sp>
        <p:nvSpPr>
          <p:cNvPr id="12" name="Text 7"/>
          <p:cNvSpPr/>
          <p:nvPr/>
        </p:nvSpPr>
        <p:spPr>
          <a:xfrm>
            <a:off x="6479009" y="1901875"/>
            <a:ext cx="2030611" cy="463451"/>
          </a:xfrm>
          <a:prstGeom prst="rect">
            <a:avLst/>
          </a:prstGeom>
          <a:noFill/>
          <a:ln/>
        </p:spPr>
        <p:txBody>
          <a:bodyPr wrap="square" lIns="0" tIns="0" rIns="0" bIns="0" rtlCol="0" anchor="t">
            <a:normAutofit/>
          </a:bodyPr>
          <a:lstStyle/>
          <a:p>
            <a:pPr marL="0" indent="0" algn="l">
              <a:lnSpc>
                <a:spcPct val="108000"/>
              </a:lnSpc>
              <a:buNone/>
            </a:pPr>
            <a:r>
              <a:rPr lang="en-US" sz="1400" dirty="0">
                <a:latin typeface="Marcellus" pitchFamily="34" charset="0"/>
                <a:ea typeface="Marcellus" pitchFamily="34" charset="-122"/>
                <a:cs typeface="Marcellus" pitchFamily="34" charset="-120"/>
              </a:rPr>
              <a:t>Encourages Early Intervention</a:t>
            </a:r>
            <a:endParaRPr lang="en-US" sz="1400" dirty="0"/>
          </a:p>
        </p:txBody>
      </p:sp>
      <p:sp>
        <p:nvSpPr>
          <p:cNvPr id="13" name="Text 8"/>
          <p:cNvSpPr/>
          <p:nvPr/>
        </p:nvSpPr>
        <p:spPr>
          <a:xfrm>
            <a:off x="6479009" y="2430438"/>
            <a:ext cx="2030611" cy="453405"/>
          </a:xfrm>
          <a:prstGeom prst="rect">
            <a:avLst/>
          </a:prstGeom>
          <a:noFill/>
          <a:ln/>
        </p:spPr>
        <p:txBody>
          <a:bodyPr wrap="square" lIns="0" tIns="0" rIns="0" bIns="0" rtlCol="0" anchor="t">
            <a:normAutofit/>
          </a:bodyPr>
          <a:lstStyle/>
          <a:p>
            <a:pPr marL="0" indent="0" algn="l">
              <a:lnSpc>
                <a:spcPct val="102000"/>
              </a:lnSpc>
              <a:buNone/>
            </a:pPr>
            <a:r>
              <a:rPr lang="en-US" sz="950" dirty="0">
                <a:latin typeface="Montserrat" pitchFamily="34" charset="0"/>
                <a:ea typeface="Montserrat" pitchFamily="34" charset="-122"/>
                <a:cs typeface="Montserrat" pitchFamily="34" charset="-120"/>
              </a:rPr>
              <a:t>Helps professionals identify children needing support and promotes responsive caregiving.</a:t>
            </a:r>
            <a:endParaRPr lang="en-US" sz="950" dirty="0"/>
          </a:p>
        </p:txBody>
      </p:sp>
      <p:sp>
        <p:nvSpPr>
          <p:cNvPr id="14" name="Shape 9"/>
          <p:cNvSpPr/>
          <p:nvPr/>
        </p:nvSpPr>
        <p:spPr>
          <a:xfrm>
            <a:off x="3925119" y="3130600"/>
            <a:ext cx="4722763" cy="1356196"/>
          </a:xfrm>
          <a:prstGeom prst="roundRect">
            <a:avLst>
              <a:gd name="adj" fmla="val 3842"/>
            </a:avLst>
          </a:prstGeom>
          <a:solidFill>
            <a:srgbClr val="FFFFF4"/>
          </a:solidFill>
          <a:ln w="14288">
            <a:solidFill>
              <a:srgbClr val="FFE0CC"/>
            </a:solidFill>
            <a:prstDash val="solid"/>
          </a:ln>
        </p:spPr>
      </p:sp>
      <p:sp>
        <p:nvSpPr>
          <p:cNvPr id="15" name="Shape 10"/>
          <p:cNvSpPr/>
          <p:nvPr/>
        </p:nvSpPr>
        <p:spPr>
          <a:xfrm>
            <a:off x="4063380" y="3268861"/>
            <a:ext cx="372070" cy="372070"/>
          </a:xfrm>
          <a:prstGeom prst="ellipse">
            <a:avLst/>
          </a:prstGeom>
          <a:solidFill>
            <a:srgbClr val="FF954F"/>
          </a:solidFill>
          <a:ln/>
        </p:spPr>
      </p:sp>
      <p:pic>
        <p:nvPicPr>
          <p:cNvPr id="16"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165699" y="3371106"/>
            <a:ext cx="167432" cy="167432"/>
          </a:xfrm>
          <a:prstGeom prst="rect">
            <a:avLst/>
          </a:prstGeom>
        </p:spPr>
      </p:pic>
      <p:sp>
        <p:nvSpPr>
          <p:cNvPr id="17" name="Text 11"/>
          <p:cNvSpPr/>
          <p:nvPr/>
        </p:nvSpPr>
        <p:spPr>
          <a:xfrm>
            <a:off x="4063380" y="3749427"/>
            <a:ext cx="4446240" cy="231725"/>
          </a:xfrm>
          <a:prstGeom prst="rect">
            <a:avLst/>
          </a:prstGeom>
          <a:noFill/>
          <a:ln/>
        </p:spPr>
        <p:txBody>
          <a:bodyPr wrap="none" lIns="0" tIns="0" rIns="0" bIns="0" rtlCol="0" anchor="t"/>
          <a:lstStyle/>
          <a:p>
            <a:pPr marL="0" indent="0" algn="l">
              <a:lnSpc>
                <a:spcPct val="108000"/>
              </a:lnSpc>
              <a:buNone/>
            </a:pPr>
            <a:r>
              <a:rPr lang="en-US" sz="1400" dirty="0">
                <a:latin typeface="Marcellus" pitchFamily="34" charset="0"/>
                <a:ea typeface="Marcellus" pitchFamily="34" charset="-122"/>
                <a:cs typeface="Marcellus" pitchFamily="34" charset="-120"/>
              </a:rPr>
              <a:t>Family-Centred</a:t>
            </a:r>
            <a:endParaRPr lang="en-US" sz="1400" dirty="0"/>
          </a:p>
        </p:txBody>
      </p:sp>
      <p:sp>
        <p:nvSpPr>
          <p:cNvPr id="18" name="Text 12"/>
          <p:cNvSpPr/>
          <p:nvPr/>
        </p:nvSpPr>
        <p:spPr>
          <a:xfrm>
            <a:off x="4063380" y="4046265"/>
            <a:ext cx="4446240" cy="302270"/>
          </a:xfrm>
          <a:prstGeom prst="rect">
            <a:avLst/>
          </a:prstGeom>
          <a:noFill/>
          <a:ln/>
        </p:spPr>
        <p:txBody>
          <a:bodyPr wrap="square" lIns="0" tIns="0" rIns="0" bIns="0" rtlCol="0" anchor="t">
            <a:normAutofit/>
          </a:bodyPr>
          <a:lstStyle/>
          <a:p>
            <a:pPr marL="0" indent="0" algn="l">
              <a:lnSpc>
                <a:spcPct val="102000"/>
              </a:lnSpc>
              <a:buNone/>
            </a:pPr>
            <a:r>
              <a:rPr lang="en-US" sz="950" dirty="0">
                <a:latin typeface="Montserrat" pitchFamily="34" charset="0"/>
                <a:ea typeface="Montserrat" pitchFamily="34" charset="-122"/>
                <a:cs typeface="Montserrat" pitchFamily="34" charset="-120"/>
              </a:rPr>
              <a:t>Supports family involvement and shapes modern safeguarding and early years practice (Tustin, 2024).</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558491" y="257324"/>
            <a:ext cx="6209482" cy="264914"/>
          </a:xfrm>
          <a:prstGeom prst="rect">
            <a:avLst/>
          </a:prstGeom>
          <a:noFill/>
          <a:ln/>
        </p:spPr>
        <p:txBody>
          <a:bodyPr wrap="none" lIns="0" tIns="0" rIns="0" bIns="0" rtlCol="0" anchor="t"/>
          <a:lstStyle/>
          <a:p>
            <a:pPr marL="0" indent="0" algn="ctr">
              <a:lnSpc>
                <a:spcPct val="108000"/>
              </a:lnSpc>
              <a:buNone/>
            </a:pPr>
            <a:r>
              <a:rPr lang="en-US" sz="2400" b="1" dirty="0">
                <a:solidFill>
                  <a:srgbClr val="532418"/>
                </a:solidFill>
                <a:latin typeface="Marcellus" pitchFamily="34" charset="0"/>
                <a:ea typeface="Marcellus" pitchFamily="34" charset="-122"/>
                <a:cs typeface="Marcellus" pitchFamily="34" charset="-120"/>
              </a:rPr>
              <a:t>Limitations and Critical Evaluation</a:t>
            </a:r>
            <a:endParaRPr lang="en-US" sz="2400" b="1" dirty="0"/>
          </a:p>
        </p:txBody>
      </p:sp>
      <p:pic>
        <p:nvPicPr>
          <p:cNvPr id="3" name="Image 0" descr="preencoded.png"/>
          <p:cNvPicPr>
            <a:picLocks noChangeAspect="1"/>
          </p:cNvPicPr>
          <p:nvPr/>
        </p:nvPicPr>
        <p:blipFill>
          <a:blip r:embed="rId3"/>
          <a:stretch>
            <a:fillRect/>
          </a:stretch>
        </p:blipFill>
        <p:spPr>
          <a:xfrm>
            <a:off x="496119" y="747713"/>
            <a:ext cx="3989412" cy="3989412"/>
          </a:xfrm>
          <a:prstGeom prst="rect">
            <a:avLst/>
          </a:prstGeom>
        </p:spPr>
      </p:pic>
      <p:sp>
        <p:nvSpPr>
          <p:cNvPr id="7" name="TextBox 6">
            <a:extLst>
              <a:ext uri="{FF2B5EF4-FFF2-40B4-BE49-F238E27FC236}">
                <a16:creationId xmlns:a16="http://schemas.microsoft.com/office/drawing/2014/main" id="{7A521EBC-942F-A847-123F-26B87444CF69}"/>
              </a:ext>
            </a:extLst>
          </p:cNvPr>
          <p:cNvSpPr txBox="1"/>
          <p:nvPr/>
        </p:nvSpPr>
        <p:spPr>
          <a:xfrm>
            <a:off x="4658471" y="1017478"/>
            <a:ext cx="4225885" cy="3108543"/>
          </a:xfrm>
          <a:prstGeom prst="rect">
            <a:avLst/>
          </a:prstGeom>
          <a:noFill/>
        </p:spPr>
        <p:txBody>
          <a:bodyPr wrap="square">
            <a:spAutoFit/>
          </a:bodyPr>
          <a:lstStyle/>
          <a:p>
            <a:pPr marR="583641" algn="just" rtl="0">
              <a:buNone/>
            </a:pPr>
            <a:r>
              <a:rPr lang="en-IN" sz="1400" b="1" i="0" u="none" strike="noStrike" dirty="0">
                <a:solidFill>
                  <a:srgbClr val="000000"/>
                </a:solidFill>
                <a:effectLst/>
                <a:latin typeface="Calibri" panose="020F0502020204030204" pitchFamily="34" charset="0"/>
              </a:rPr>
              <a:t>Limitations</a:t>
            </a:r>
            <a:endParaRPr lang="en-IN" sz="1400" b="1" dirty="0">
              <a:effectLst/>
            </a:endParaRP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Overemphasises one primary caregiver.</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Fathers and extended family also contribute.</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Cultural differences influence caregiving.</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Children's resilience varies (Jarvis, 2022).</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Attachment is not the only developmental influence (Woodward, 2018).</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Social and economic factors affect families.</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Diverse family structures require flexible practice.</a:t>
            </a:r>
          </a:p>
          <a:p>
            <a:pPr marR="583641" algn="just" rtl="0">
              <a:buNone/>
            </a:pPr>
            <a:r>
              <a:rPr lang="en-IN" sz="1400" b="1" i="0" u="none" strike="noStrike" dirty="0">
                <a:solidFill>
                  <a:srgbClr val="000000"/>
                </a:solidFill>
                <a:effectLst/>
                <a:latin typeface="Calibri" panose="020F0502020204030204" pitchFamily="34" charset="0"/>
              </a:rPr>
              <a:t>Relevance to London</a:t>
            </a:r>
            <a:endParaRPr lang="en-IN" sz="1400" b="1" dirty="0">
              <a:effectLst/>
            </a:endParaRP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Culturally diverse communities.</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Inclusive, family-centred support.</a:t>
            </a:r>
          </a:p>
          <a:p>
            <a:pPr marL="171450" marR="583641" indent="-171450" algn="just" rtl="0" fontAlgn="base">
              <a:buFont typeface="Wingdings" panose="05000000000000000000" pitchFamily="2" charset="2"/>
              <a:buChar char="v"/>
            </a:pPr>
            <a:r>
              <a:rPr lang="en-IN" sz="1400" b="0" i="0" u="none" strike="noStrike" dirty="0">
                <a:solidFill>
                  <a:srgbClr val="000000"/>
                </a:solidFill>
                <a:effectLst/>
                <a:latin typeface="Calibri" panose="020F0502020204030204" pitchFamily="34" charset="0"/>
              </a:rPr>
              <a:t>Respect different parenting practices.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409426"/>
            <a:ext cx="4722763" cy="430485"/>
          </a:xfrm>
          <a:prstGeom prst="rect">
            <a:avLst/>
          </a:prstGeom>
          <a:noFill/>
          <a:ln/>
        </p:spPr>
        <p:txBody>
          <a:bodyPr wrap="none" lIns="0" tIns="0" rIns="0" bIns="0" rtlCol="0" anchor="t"/>
          <a:lstStyle/>
          <a:p>
            <a:pPr marL="0" indent="0" algn="ctr">
              <a:lnSpc>
                <a:spcPct val="108000"/>
              </a:lnSpc>
              <a:buNone/>
            </a:pPr>
            <a:r>
              <a:rPr lang="en-US" sz="2400" b="1" dirty="0">
                <a:solidFill>
                  <a:srgbClr val="532418"/>
                </a:solidFill>
                <a:latin typeface="Marcellus" pitchFamily="34" charset="0"/>
                <a:ea typeface="Marcellus" pitchFamily="34" charset="-122"/>
                <a:cs typeface="Marcellus" pitchFamily="34" charset="-120"/>
              </a:rPr>
              <a:t>Conclusion</a:t>
            </a:r>
            <a:endParaRPr lang="en-US" sz="2400" b="1" dirty="0"/>
          </a:p>
        </p:txBody>
      </p:sp>
      <p:sp>
        <p:nvSpPr>
          <p:cNvPr id="4" name="Text 1"/>
          <p:cNvSpPr/>
          <p:nvPr/>
        </p:nvSpPr>
        <p:spPr>
          <a:xfrm>
            <a:off x="496119" y="980256"/>
            <a:ext cx="230312" cy="149721"/>
          </a:xfrm>
          <a:prstGeom prst="rect">
            <a:avLst/>
          </a:prstGeom>
          <a:noFill/>
          <a:ln/>
        </p:spPr>
        <p:txBody>
          <a:bodyPr wrap="none" lIns="0" tIns="0" rIns="0" bIns="0" rtlCol="0" anchor="ctr"/>
          <a:lstStyle/>
          <a:p>
            <a:pPr marL="0" indent="0" algn="l">
              <a:lnSpc>
                <a:spcPct val="100000"/>
              </a:lnSpc>
              <a:buNone/>
            </a:pPr>
            <a:r>
              <a:rPr lang="en-US" sz="900" dirty="0">
                <a:solidFill>
                  <a:srgbClr val="67534F"/>
                </a:solidFill>
                <a:latin typeface="Marcellus Light" pitchFamily="34" charset="0"/>
                <a:ea typeface="Marcellus Light" pitchFamily="34" charset="-122"/>
                <a:cs typeface="Marcellus Light" pitchFamily="34" charset="-120"/>
              </a:rPr>
              <a:t>01</a:t>
            </a:r>
            <a:endParaRPr lang="en-US" sz="900" dirty="0"/>
          </a:p>
        </p:txBody>
      </p:sp>
      <p:sp>
        <p:nvSpPr>
          <p:cNvPr id="5" name="Shape 2"/>
          <p:cNvSpPr/>
          <p:nvPr/>
        </p:nvSpPr>
        <p:spPr>
          <a:xfrm>
            <a:off x="496119" y="1167408"/>
            <a:ext cx="4722763" cy="14288"/>
          </a:xfrm>
          <a:prstGeom prst="rect">
            <a:avLst/>
          </a:prstGeom>
          <a:solidFill>
            <a:srgbClr val="FF954F"/>
          </a:solidFill>
          <a:ln/>
        </p:spPr>
      </p:sp>
      <p:sp>
        <p:nvSpPr>
          <p:cNvPr id="6" name="Text 3"/>
          <p:cNvSpPr/>
          <p:nvPr/>
        </p:nvSpPr>
        <p:spPr>
          <a:xfrm>
            <a:off x="496119" y="1253505"/>
            <a:ext cx="4722763" cy="215205"/>
          </a:xfrm>
          <a:prstGeom prst="rect">
            <a:avLst/>
          </a:prstGeom>
          <a:noFill/>
          <a:ln/>
        </p:spPr>
        <p:txBody>
          <a:bodyPr wrap="none" lIns="0" tIns="0" rIns="0" bIns="0" rtlCol="0" anchor="t"/>
          <a:lstStyle/>
          <a:p>
            <a:pPr marL="0" indent="0" algn="l">
              <a:lnSpc>
                <a:spcPct val="108000"/>
              </a:lnSpc>
              <a:buNone/>
            </a:pPr>
            <a:r>
              <a:rPr lang="en-US" sz="1300" dirty="0">
                <a:solidFill>
                  <a:srgbClr val="67534F"/>
                </a:solidFill>
                <a:latin typeface="Marcellus" pitchFamily="34" charset="0"/>
                <a:ea typeface="Marcellus" pitchFamily="34" charset="-122"/>
                <a:cs typeface="Marcellus" pitchFamily="34" charset="-120"/>
              </a:rPr>
              <a:t>Bowlby's Theory Explains Isaac's Difficulties</a:t>
            </a:r>
            <a:endParaRPr lang="en-US" sz="1300" dirty="0"/>
          </a:p>
        </p:txBody>
      </p:sp>
      <p:sp>
        <p:nvSpPr>
          <p:cNvPr id="7" name="Text 4"/>
          <p:cNvSpPr/>
          <p:nvPr/>
        </p:nvSpPr>
        <p:spPr>
          <a:xfrm>
            <a:off x="496119" y="1524819"/>
            <a:ext cx="4722763" cy="271314"/>
          </a:xfrm>
          <a:prstGeom prst="rect">
            <a:avLst/>
          </a:prstGeom>
          <a:noFill/>
          <a:ln/>
        </p:spPr>
        <p:txBody>
          <a:bodyPr wrap="square" lIns="0" tIns="0" rIns="0" bIns="0" rtlCol="0" anchor="t">
            <a:normAutofit/>
          </a:bodyPr>
          <a:lstStyle/>
          <a:p>
            <a:pPr marL="0" indent="0" algn="l">
              <a:lnSpc>
                <a:spcPct val="98000"/>
              </a:lnSpc>
              <a:buNone/>
            </a:pPr>
            <a:r>
              <a:rPr lang="en-US" sz="900" dirty="0">
                <a:solidFill>
                  <a:srgbClr val="67534F"/>
                </a:solidFill>
                <a:latin typeface="Montserrat" pitchFamily="34" charset="0"/>
                <a:ea typeface="Montserrat" pitchFamily="34" charset="-122"/>
                <a:cs typeface="Montserrat" pitchFamily="34" charset="-120"/>
              </a:rPr>
              <a:t>Maternal depression, disrupted childcare, and limited social support may have contributed to insecure attachment behaviours.</a:t>
            </a:r>
            <a:endParaRPr lang="en-US" sz="900" dirty="0"/>
          </a:p>
        </p:txBody>
      </p:sp>
      <p:sp>
        <p:nvSpPr>
          <p:cNvPr id="8" name="Text 5"/>
          <p:cNvSpPr/>
          <p:nvPr/>
        </p:nvSpPr>
        <p:spPr>
          <a:xfrm>
            <a:off x="496119" y="1975991"/>
            <a:ext cx="230312" cy="149721"/>
          </a:xfrm>
          <a:prstGeom prst="rect">
            <a:avLst/>
          </a:prstGeom>
          <a:noFill/>
          <a:ln/>
        </p:spPr>
        <p:txBody>
          <a:bodyPr wrap="none" lIns="0" tIns="0" rIns="0" bIns="0" rtlCol="0" anchor="ctr"/>
          <a:lstStyle/>
          <a:p>
            <a:pPr marL="0" indent="0" algn="l">
              <a:lnSpc>
                <a:spcPct val="100000"/>
              </a:lnSpc>
              <a:buNone/>
            </a:pPr>
            <a:r>
              <a:rPr lang="en-US" sz="900" dirty="0">
                <a:solidFill>
                  <a:srgbClr val="67534F"/>
                </a:solidFill>
                <a:latin typeface="Marcellus Light" pitchFamily="34" charset="0"/>
                <a:ea typeface="Marcellus Light" pitchFamily="34" charset="-122"/>
                <a:cs typeface="Marcellus Light" pitchFamily="34" charset="-120"/>
              </a:rPr>
              <a:t>02</a:t>
            </a:r>
            <a:endParaRPr lang="en-US" sz="900" dirty="0"/>
          </a:p>
        </p:txBody>
      </p:sp>
      <p:sp>
        <p:nvSpPr>
          <p:cNvPr id="9" name="Shape 6"/>
          <p:cNvSpPr/>
          <p:nvPr/>
        </p:nvSpPr>
        <p:spPr>
          <a:xfrm>
            <a:off x="496119" y="2163142"/>
            <a:ext cx="4722763" cy="14288"/>
          </a:xfrm>
          <a:prstGeom prst="rect">
            <a:avLst/>
          </a:prstGeom>
          <a:solidFill>
            <a:srgbClr val="FF954F"/>
          </a:solidFill>
          <a:ln/>
        </p:spPr>
      </p:sp>
      <p:sp>
        <p:nvSpPr>
          <p:cNvPr id="10" name="Text 7"/>
          <p:cNvSpPr/>
          <p:nvPr/>
        </p:nvSpPr>
        <p:spPr>
          <a:xfrm>
            <a:off x="496119" y="2249239"/>
            <a:ext cx="4722763" cy="215205"/>
          </a:xfrm>
          <a:prstGeom prst="rect">
            <a:avLst/>
          </a:prstGeom>
          <a:noFill/>
          <a:ln/>
        </p:spPr>
        <p:txBody>
          <a:bodyPr wrap="none" lIns="0" tIns="0" rIns="0" bIns="0" rtlCol="0" anchor="t"/>
          <a:lstStyle/>
          <a:p>
            <a:pPr marL="0" indent="0" algn="l">
              <a:lnSpc>
                <a:spcPct val="108000"/>
              </a:lnSpc>
              <a:buNone/>
            </a:pPr>
            <a:r>
              <a:rPr lang="en-US" sz="1300" dirty="0">
                <a:solidFill>
                  <a:srgbClr val="67534F"/>
                </a:solidFill>
                <a:latin typeface="Marcellus" pitchFamily="34" charset="0"/>
                <a:ea typeface="Marcellus" pitchFamily="34" charset="-122"/>
                <a:cs typeface="Marcellus" pitchFamily="34" charset="-120"/>
              </a:rPr>
              <a:t>Nature and Nurture Interact</a:t>
            </a:r>
            <a:endParaRPr lang="en-US" sz="1300" dirty="0"/>
          </a:p>
        </p:txBody>
      </p:sp>
      <p:sp>
        <p:nvSpPr>
          <p:cNvPr id="11" name="Text 8"/>
          <p:cNvSpPr/>
          <p:nvPr/>
        </p:nvSpPr>
        <p:spPr>
          <a:xfrm>
            <a:off x="496119" y="2520553"/>
            <a:ext cx="4722763" cy="135657"/>
          </a:xfrm>
          <a:prstGeom prst="rect">
            <a:avLst/>
          </a:prstGeom>
          <a:noFill/>
          <a:ln/>
        </p:spPr>
        <p:txBody>
          <a:bodyPr wrap="none" lIns="0" tIns="0" rIns="0" bIns="0" rtlCol="0" anchor="t"/>
          <a:lstStyle/>
          <a:p>
            <a:pPr marL="0" indent="0" algn="l">
              <a:lnSpc>
                <a:spcPct val="98000"/>
              </a:lnSpc>
              <a:buNone/>
            </a:pPr>
            <a:r>
              <a:rPr lang="en-US" sz="900" dirty="0">
                <a:solidFill>
                  <a:srgbClr val="67534F"/>
                </a:solidFill>
                <a:latin typeface="Montserrat" pitchFamily="34" charset="0"/>
                <a:ea typeface="Montserrat" pitchFamily="34" charset="-122"/>
                <a:cs typeface="Montserrat" pitchFamily="34" charset="-120"/>
              </a:rPr>
              <a:t>Early experiences and biological factors together shape lifelong development.</a:t>
            </a:r>
            <a:endParaRPr lang="en-US" sz="900" dirty="0"/>
          </a:p>
        </p:txBody>
      </p:sp>
      <p:sp>
        <p:nvSpPr>
          <p:cNvPr id="12" name="Text 9"/>
          <p:cNvSpPr/>
          <p:nvPr/>
        </p:nvSpPr>
        <p:spPr>
          <a:xfrm>
            <a:off x="496119" y="2836069"/>
            <a:ext cx="230312" cy="149721"/>
          </a:xfrm>
          <a:prstGeom prst="rect">
            <a:avLst/>
          </a:prstGeom>
          <a:noFill/>
          <a:ln/>
        </p:spPr>
        <p:txBody>
          <a:bodyPr wrap="none" lIns="0" tIns="0" rIns="0" bIns="0" rtlCol="0" anchor="ctr"/>
          <a:lstStyle/>
          <a:p>
            <a:pPr marL="0" indent="0" algn="l">
              <a:lnSpc>
                <a:spcPct val="100000"/>
              </a:lnSpc>
              <a:buNone/>
            </a:pPr>
            <a:r>
              <a:rPr lang="en-US" sz="900" dirty="0">
                <a:solidFill>
                  <a:srgbClr val="67534F"/>
                </a:solidFill>
                <a:latin typeface="Marcellus Light" pitchFamily="34" charset="0"/>
                <a:ea typeface="Marcellus Light" pitchFamily="34" charset="-122"/>
                <a:cs typeface="Marcellus Light" pitchFamily="34" charset="-120"/>
              </a:rPr>
              <a:t>03</a:t>
            </a:r>
            <a:endParaRPr lang="en-US" sz="900" dirty="0"/>
          </a:p>
        </p:txBody>
      </p:sp>
      <p:sp>
        <p:nvSpPr>
          <p:cNvPr id="13" name="Shape 10"/>
          <p:cNvSpPr/>
          <p:nvPr/>
        </p:nvSpPr>
        <p:spPr>
          <a:xfrm>
            <a:off x="496119" y="3023220"/>
            <a:ext cx="4722763" cy="14288"/>
          </a:xfrm>
          <a:prstGeom prst="rect">
            <a:avLst/>
          </a:prstGeom>
          <a:solidFill>
            <a:srgbClr val="FF954F"/>
          </a:solidFill>
          <a:ln/>
        </p:spPr>
      </p:sp>
      <p:sp>
        <p:nvSpPr>
          <p:cNvPr id="14" name="Text 11"/>
          <p:cNvSpPr/>
          <p:nvPr/>
        </p:nvSpPr>
        <p:spPr>
          <a:xfrm>
            <a:off x="496119" y="3109317"/>
            <a:ext cx="4722763" cy="215205"/>
          </a:xfrm>
          <a:prstGeom prst="rect">
            <a:avLst/>
          </a:prstGeom>
          <a:noFill/>
          <a:ln/>
        </p:spPr>
        <p:txBody>
          <a:bodyPr wrap="none" lIns="0" tIns="0" rIns="0" bIns="0" rtlCol="0" anchor="t"/>
          <a:lstStyle/>
          <a:p>
            <a:pPr marL="0" indent="0" algn="l">
              <a:lnSpc>
                <a:spcPct val="108000"/>
              </a:lnSpc>
              <a:buNone/>
            </a:pPr>
            <a:r>
              <a:rPr lang="en-US" sz="1300" dirty="0">
                <a:solidFill>
                  <a:srgbClr val="67534F"/>
                </a:solidFill>
                <a:latin typeface="Marcellus" pitchFamily="34" charset="0"/>
                <a:ea typeface="Marcellus" pitchFamily="34" charset="-122"/>
                <a:cs typeface="Marcellus" pitchFamily="34" charset="-120"/>
              </a:rPr>
              <a:t>Early Intervention is Essential</a:t>
            </a:r>
            <a:endParaRPr lang="en-US" sz="1300" dirty="0"/>
          </a:p>
        </p:txBody>
      </p:sp>
      <p:sp>
        <p:nvSpPr>
          <p:cNvPr id="15" name="Text 12"/>
          <p:cNvSpPr/>
          <p:nvPr/>
        </p:nvSpPr>
        <p:spPr>
          <a:xfrm>
            <a:off x="496119" y="3380631"/>
            <a:ext cx="4722763" cy="271314"/>
          </a:xfrm>
          <a:prstGeom prst="rect">
            <a:avLst/>
          </a:prstGeom>
          <a:noFill/>
          <a:ln/>
        </p:spPr>
        <p:txBody>
          <a:bodyPr wrap="square" lIns="0" tIns="0" rIns="0" bIns="0" rtlCol="0" anchor="t">
            <a:normAutofit/>
          </a:bodyPr>
          <a:lstStyle/>
          <a:p>
            <a:pPr marL="0" indent="0" algn="l">
              <a:lnSpc>
                <a:spcPct val="98000"/>
              </a:lnSpc>
              <a:buNone/>
            </a:pPr>
            <a:r>
              <a:rPr lang="en-US" sz="900" dirty="0">
                <a:solidFill>
                  <a:srgbClr val="67534F"/>
                </a:solidFill>
                <a:latin typeface="Montserrat" pitchFamily="34" charset="0"/>
                <a:ea typeface="Montserrat" pitchFamily="34" charset="-122"/>
                <a:cs typeface="Montserrat" pitchFamily="34" charset="-120"/>
              </a:rPr>
              <a:t>Attachment-based support, language development, parental assistance, and multi-agency collaboration promote healthier outcomes.</a:t>
            </a:r>
            <a:endParaRPr lang="en-US" sz="900" dirty="0"/>
          </a:p>
        </p:txBody>
      </p:sp>
      <p:sp>
        <p:nvSpPr>
          <p:cNvPr id="16" name="Text 13"/>
          <p:cNvSpPr/>
          <p:nvPr/>
        </p:nvSpPr>
        <p:spPr>
          <a:xfrm>
            <a:off x="496119" y="3831803"/>
            <a:ext cx="230312" cy="149721"/>
          </a:xfrm>
          <a:prstGeom prst="rect">
            <a:avLst/>
          </a:prstGeom>
          <a:noFill/>
          <a:ln/>
        </p:spPr>
        <p:txBody>
          <a:bodyPr wrap="none" lIns="0" tIns="0" rIns="0" bIns="0" rtlCol="0" anchor="ctr"/>
          <a:lstStyle/>
          <a:p>
            <a:pPr marL="0" indent="0" algn="l">
              <a:lnSpc>
                <a:spcPct val="100000"/>
              </a:lnSpc>
              <a:buNone/>
            </a:pPr>
            <a:r>
              <a:rPr lang="en-US" sz="900" dirty="0">
                <a:solidFill>
                  <a:srgbClr val="67534F"/>
                </a:solidFill>
                <a:latin typeface="Marcellus Light" pitchFamily="34" charset="0"/>
                <a:ea typeface="Marcellus Light" pitchFamily="34" charset="-122"/>
                <a:cs typeface="Marcellus Light" pitchFamily="34" charset="-120"/>
              </a:rPr>
              <a:t>04</a:t>
            </a:r>
            <a:endParaRPr lang="en-US" sz="900" dirty="0"/>
          </a:p>
        </p:txBody>
      </p:sp>
      <p:sp>
        <p:nvSpPr>
          <p:cNvPr id="17" name="Shape 14"/>
          <p:cNvSpPr/>
          <p:nvPr/>
        </p:nvSpPr>
        <p:spPr>
          <a:xfrm>
            <a:off x="496119" y="4018955"/>
            <a:ext cx="4722763" cy="14288"/>
          </a:xfrm>
          <a:prstGeom prst="rect">
            <a:avLst/>
          </a:prstGeom>
          <a:solidFill>
            <a:srgbClr val="FF954F"/>
          </a:solidFill>
          <a:ln/>
        </p:spPr>
      </p:sp>
      <p:sp>
        <p:nvSpPr>
          <p:cNvPr id="18" name="Text 15"/>
          <p:cNvSpPr/>
          <p:nvPr/>
        </p:nvSpPr>
        <p:spPr>
          <a:xfrm>
            <a:off x="496119" y="4105052"/>
            <a:ext cx="4722763" cy="215205"/>
          </a:xfrm>
          <a:prstGeom prst="rect">
            <a:avLst/>
          </a:prstGeom>
          <a:noFill/>
          <a:ln/>
        </p:spPr>
        <p:txBody>
          <a:bodyPr wrap="none" lIns="0" tIns="0" rIns="0" bIns="0" rtlCol="0" anchor="t"/>
          <a:lstStyle/>
          <a:p>
            <a:pPr marL="0" indent="0" algn="l">
              <a:lnSpc>
                <a:spcPct val="108000"/>
              </a:lnSpc>
              <a:buNone/>
            </a:pPr>
            <a:r>
              <a:rPr lang="en-US" sz="1300" dirty="0">
                <a:solidFill>
                  <a:srgbClr val="67534F"/>
                </a:solidFill>
                <a:latin typeface="Marcellus" pitchFamily="34" charset="0"/>
                <a:ea typeface="Marcellus" pitchFamily="34" charset="-122"/>
                <a:cs typeface="Marcellus" pitchFamily="34" charset="-120"/>
              </a:rPr>
              <a:t>Family-Centred Practice Benefits Both</a:t>
            </a:r>
            <a:endParaRPr lang="en-US" sz="1300" dirty="0"/>
          </a:p>
        </p:txBody>
      </p:sp>
      <p:sp>
        <p:nvSpPr>
          <p:cNvPr id="19" name="Text 16"/>
          <p:cNvSpPr/>
          <p:nvPr/>
        </p:nvSpPr>
        <p:spPr>
          <a:xfrm>
            <a:off x="496119" y="4376365"/>
            <a:ext cx="4722763" cy="271314"/>
          </a:xfrm>
          <a:prstGeom prst="rect">
            <a:avLst/>
          </a:prstGeom>
          <a:noFill/>
          <a:ln/>
        </p:spPr>
        <p:txBody>
          <a:bodyPr wrap="square" lIns="0" tIns="0" rIns="0" bIns="0" rtlCol="0" anchor="t">
            <a:normAutofit/>
          </a:bodyPr>
          <a:lstStyle/>
          <a:p>
            <a:pPr marL="0" indent="0" algn="l">
              <a:lnSpc>
                <a:spcPct val="98000"/>
              </a:lnSpc>
              <a:buNone/>
            </a:pPr>
            <a:r>
              <a:rPr lang="en-US" sz="900" dirty="0">
                <a:solidFill>
                  <a:srgbClr val="67534F"/>
                </a:solidFill>
                <a:latin typeface="Montserrat" pitchFamily="34" charset="0"/>
                <a:ea typeface="Montserrat" pitchFamily="34" charset="-122"/>
                <a:cs typeface="Montserrat" pitchFamily="34" charset="-120"/>
              </a:rPr>
              <a:t>Practitioners must recognise cultural diversity and multiple caregiving relationships when planning support for Isaac and his mother.</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A726D-DAFB-1067-B041-0E291B2C1910}"/>
              </a:ext>
            </a:extLst>
          </p:cNvPr>
          <p:cNvSpPr txBox="1"/>
          <p:nvPr/>
        </p:nvSpPr>
        <p:spPr>
          <a:xfrm>
            <a:off x="406400" y="327378"/>
            <a:ext cx="8229600" cy="461665"/>
          </a:xfrm>
          <a:prstGeom prst="rect">
            <a:avLst/>
          </a:prstGeom>
          <a:noFill/>
        </p:spPr>
        <p:txBody>
          <a:bodyPr wrap="square" rtlCol="0">
            <a:spAutoFit/>
          </a:bodyPr>
          <a:lstStyle/>
          <a:p>
            <a:pPr algn="ctr"/>
            <a:r>
              <a:rPr lang="en-US" sz="2400" b="1" dirty="0">
                <a:latin typeface="Marcellus" panose="020B0604020202020204" charset="0"/>
              </a:rPr>
              <a:t>Reference List</a:t>
            </a:r>
            <a:endParaRPr lang="en-IN" sz="2400" b="1" dirty="0">
              <a:latin typeface="Marcellus" panose="020B0604020202020204" charset="0"/>
            </a:endParaRPr>
          </a:p>
        </p:txBody>
      </p:sp>
      <p:sp>
        <p:nvSpPr>
          <p:cNvPr id="4" name="TextBox 3">
            <a:extLst>
              <a:ext uri="{FF2B5EF4-FFF2-40B4-BE49-F238E27FC236}">
                <a16:creationId xmlns:a16="http://schemas.microsoft.com/office/drawing/2014/main" id="{D5832B0C-271C-ACA2-16E8-B9CA43227805}"/>
              </a:ext>
            </a:extLst>
          </p:cNvPr>
          <p:cNvSpPr txBox="1"/>
          <p:nvPr/>
        </p:nvSpPr>
        <p:spPr>
          <a:xfrm>
            <a:off x="406400" y="1072425"/>
            <a:ext cx="8229600" cy="3539430"/>
          </a:xfrm>
          <a:prstGeom prst="rect">
            <a:avLst/>
          </a:prstGeom>
          <a:noFill/>
        </p:spPr>
        <p:txBody>
          <a:bodyPr wrap="square">
            <a:spAutoFit/>
          </a:bodyPr>
          <a:lstStyle/>
          <a:p>
            <a:pPr marR="583641" algn="just" rtl="0">
              <a:buNone/>
            </a:pPr>
            <a:r>
              <a:rPr lang="en-IN" sz="1400" b="0" i="0" u="none" strike="noStrike" dirty="0">
                <a:solidFill>
                  <a:srgbClr val="222222"/>
                </a:solidFill>
                <a:effectLst/>
                <a:latin typeface="Calibri" panose="020F0502020204030204" pitchFamily="34" charset="0"/>
              </a:rPr>
              <a:t>Bowlby, J., 2018. The nature of the child’s tie to his mother 1. In </a:t>
            </a:r>
            <a:r>
              <a:rPr lang="en-IN" sz="1400" b="0" i="1" u="none" strike="noStrike" dirty="0">
                <a:solidFill>
                  <a:srgbClr val="222222"/>
                </a:solidFill>
                <a:effectLst/>
                <a:latin typeface="Calibri" panose="020F0502020204030204" pitchFamily="34" charset="0"/>
              </a:rPr>
              <a:t>Influential Papers from the 1950s</a:t>
            </a:r>
            <a:r>
              <a:rPr lang="en-IN" sz="1400" b="0" i="0" u="none" strike="noStrike" dirty="0">
                <a:solidFill>
                  <a:srgbClr val="222222"/>
                </a:solidFill>
                <a:effectLst/>
                <a:latin typeface="Calibri" panose="020F0502020204030204" pitchFamily="34" charset="0"/>
              </a:rPr>
              <a:t> (pp. 222-273). Routledge.</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Duschinsky, R. and White, K., 2019. </a:t>
            </a:r>
            <a:r>
              <a:rPr lang="en-IN" sz="1400" b="0" i="1" u="none" strike="noStrike" dirty="0">
                <a:solidFill>
                  <a:srgbClr val="222222"/>
                </a:solidFill>
                <a:effectLst/>
                <a:latin typeface="Calibri" panose="020F0502020204030204" pitchFamily="34" charset="0"/>
              </a:rPr>
              <a:t>Trauma and loss: Key texts from the John Bowlby archive</a:t>
            </a:r>
            <a:r>
              <a:rPr lang="en-IN" sz="1400" b="0" i="0" u="none" strike="noStrike" dirty="0">
                <a:solidFill>
                  <a:srgbClr val="222222"/>
                </a:solidFill>
                <a:effectLst/>
                <a:latin typeface="Calibri" panose="020F0502020204030204" pitchFamily="34" charset="0"/>
              </a:rPr>
              <a:t>. Routledge.</a:t>
            </a:r>
            <a:r>
              <a:rPr lang="en-IN" sz="1400" b="0" i="0" u="none" strike="noStrike" dirty="0">
                <a:solidFill>
                  <a:srgbClr val="000000"/>
                </a:solidFill>
                <a:effectLst/>
                <a:latin typeface="Calibri" panose="020F0502020204030204" pitchFamily="34" charset="0"/>
              </a:rPr>
              <a:t> </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Jarvis, P., 2022. Attachment theory, cortisol and care for the under-threes in the twenty-first century: constructing evidence-informed policy. </a:t>
            </a:r>
            <a:r>
              <a:rPr lang="en-IN" sz="1400" b="0" i="1" u="none" strike="noStrike" dirty="0">
                <a:solidFill>
                  <a:srgbClr val="222222"/>
                </a:solidFill>
                <a:effectLst/>
                <a:latin typeface="Calibri" panose="020F0502020204030204" pitchFamily="34" charset="0"/>
              </a:rPr>
              <a:t>Early Years</a:t>
            </a:r>
            <a:r>
              <a:rPr lang="en-IN" sz="1400" b="0" i="0" u="none" strike="noStrike" dirty="0">
                <a:solidFill>
                  <a:srgbClr val="222222"/>
                </a:solidFill>
                <a:effectLst/>
                <a:latin typeface="Calibri" panose="020F0502020204030204" pitchFamily="34" charset="0"/>
              </a:rPr>
              <a:t>, </a:t>
            </a:r>
            <a:r>
              <a:rPr lang="en-IN" sz="1400" b="0" i="1" u="none" strike="noStrike" dirty="0">
                <a:solidFill>
                  <a:srgbClr val="222222"/>
                </a:solidFill>
                <a:effectLst/>
                <a:latin typeface="Calibri" panose="020F0502020204030204" pitchFamily="34" charset="0"/>
              </a:rPr>
              <a:t>42</a:t>
            </a:r>
            <a:r>
              <a:rPr lang="en-IN" sz="1400" b="0" i="0" u="none" strike="noStrike" dirty="0">
                <a:solidFill>
                  <a:srgbClr val="222222"/>
                </a:solidFill>
                <a:effectLst/>
                <a:latin typeface="Calibri" panose="020F0502020204030204" pitchFamily="34" charset="0"/>
              </a:rPr>
              <a:t>(4-5), pp.450-464.</a:t>
            </a:r>
            <a:r>
              <a:rPr lang="en-IN" sz="1400" b="0" i="0" u="none" strike="noStrike" dirty="0">
                <a:solidFill>
                  <a:srgbClr val="000000"/>
                </a:solidFill>
                <a:effectLst/>
                <a:latin typeface="Calibri" panose="020F0502020204030204" pitchFamily="34" charset="0"/>
              </a:rPr>
              <a:t> </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Szabó, D., 2021. Intersubjective aspects of Susan Isaacs’ developmental theory: From the mother-infant relationship to peer group activities. </a:t>
            </a:r>
            <a:r>
              <a:rPr lang="en-IN" sz="1400" b="0" i="1" u="none" strike="noStrike" dirty="0">
                <a:solidFill>
                  <a:srgbClr val="222222"/>
                </a:solidFill>
                <a:effectLst/>
                <a:latin typeface="Calibri" panose="020F0502020204030204" pitchFamily="34" charset="0"/>
              </a:rPr>
              <a:t>Budapest: IMAGO</a:t>
            </a:r>
            <a:r>
              <a:rPr lang="en-IN" sz="1400" b="0" i="0" u="none" strike="noStrike" dirty="0">
                <a:solidFill>
                  <a:srgbClr val="222222"/>
                </a:solidFill>
                <a:effectLst/>
                <a:latin typeface="Calibri" panose="020F0502020204030204" pitchFamily="34" charset="0"/>
              </a:rPr>
              <a:t>, </a:t>
            </a:r>
            <a:r>
              <a:rPr lang="en-IN" sz="1400" b="0" i="1" u="none" strike="noStrike" dirty="0">
                <a:solidFill>
                  <a:srgbClr val="222222"/>
                </a:solidFill>
                <a:effectLst/>
                <a:latin typeface="Calibri" panose="020F0502020204030204" pitchFamily="34" charset="0"/>
              </a:rPr>
              <a:t>10</a:t>
            </a:r>
            <a:r>
              <a:rPr lang="en-IN" sz="1400" b="0" i="0" u="none" strike="noStrike" dirty="0">
                <a:solidFill>
                  <a:srgbClr val="222222"/>
                </a:solidFill>
                <a:effectLst/>
                <a:latin typeface="Calibri" panose="020F0502020204030204" pitchFamily="34" charset="0"/>
              </a:rPr>
              <a:t>(1), pp.19-29.</a:t>
            </a:r>
            <a:r>
              <a:rPr lang="en-IN" sz="1400" b="0" i="0" u="none" strike="noStrike" dirty="0">
                <a:solidFill>
                  <a:srgbClr val="000000"/>
                </a:solidFill>
                <a:effectLst/>
                <a:latin typeface="Calibri" panose="020F0502020204030204" pitchFamily="34" charset="0"/>
              </a:rPr>
              <a:t> </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Woodward, J., 2018. Introduction to attachment theory. In </a:t>
            </a:r>
            <a:r>
              <a:rPr lang="en-IN" sz="1400" b="0" i="1" u="none" strike="noStrike" dirty="0">
                <a:solidFill>
                  <a:srgbClr val="222222"/>
                </a:solidFill>
                <a:effectLst/>
                <a:latin typeface="Calibri" panose="020F0502020204030204" pitchFamily="34" charset="0"/>
              </a:rPr>
              <a:t>Attachment and human survival</a:t>
            </a:r>
            <a:r>
              <a:rPr lang="en-IN" sz="1400" b="0" i="0" u="none" strike="noStrike" dirty="0">
                <a:solidFill>
                  <a:srgbClr val="222222"/>
                </a:solidFill>
                <a:effectLst/>
                <a:latin typeface="Calibri" panose="020F0502020204030204" pitchFamily="34" charset="0"/>
              </a:rPr>
              <a:t> (pp. 7-20). Routledge.</a:t>
            </a:r>
            <a:r>
              <a:rPr lang="en-IN" sz="1400" b="0" i="0" u="none" strike="noStrike" dirty="0">
                <a:solidFill>
                  <a:srgbClr val="000000"/>
                </a:solidFill>
                <a:effectLst/>
                <a:latin typeface="Calibri" panose="020F0502020204030204" pitchFamily="34" charset="0"/>
              </a:rPr>
              <a:t> </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Mullen, G., 2018. Intellectual disability and attachment theory among adults: An early systematic review. </a:t>
            </a:r>
            <a:r>
              <a:rPr lang="en-IN" sz="1400" b="0" i="1" u="none" strike="noStrike" dirty="0">
                <a:solidFill>
                  <a:srgbClr val="222222"/>
                </a:solidFill>
                <a:effectLst/>
                <a:latin typeface="Calibri" panose="020F0502020204030204" pitchFamily="34" charset="0"/>
              </a:rPr>
              <a:t>Journal of Intellectual &amp; Developmental Disability</a:t>
            </a:r>
            <a:r>
              <a:rPr lang="en-IN" sz="1400" b="0" i="0" u="none" strike="noStrike" dirty="0">
                <a:solidFill>
                  <a:srgbClr val="222222"/>
                </a:solidFill>
                <a:effectLst/>
                <a:latin typeface="Calibri" panose="020F0502020204030204" pitchFamily="34" charset="0"/>
              </a:rPr>
              <a:t>, </a:t>
            </a:r>
            <a:r>
              <a:rPr lang="en-IN" sz="1400" b="0" i="1" u="none" strike="noStrike" dirty="0">
                <a:solidFill>
                  <a:srgbClr val="222222"/>
                </a:solidFill>
                <a:effectLst/>
                <a:latin typeface="Calibri" panose="020F0502020204030204" pitchFamily="34" charset="0"/>
              </a:rPr>
              <a:t>43</a:t>
            </a:r>
            <a:r>
              <a:rPr lang="en-IN" sz="1400" b="0" i="0" u="none" strike="noStrike" dirty="0">
                <a:solidFill>
                  <a:srgbClr val="222222"/>
                </a:solidFill>
                <a:effectLst/>
                <a:latin typeface="Calibri" panose="020F0502020204030204" pitchFamily="34" charset="0"/>
              </a:rPr>
              <a:t>(3), pp.252-263.</a:t>
            </a:r>
            <a:r>
              <a:rPr lang="en-IN" sz="1400" b="0" i="0" u="none" strike="noStrike" dirty="0">
                <a:solidFill>
                  <a:srgbClr val="000000"/>
                </a:solidFill>
                <a:effectLst/>
                <a:latin typeface="Calibri" panose="020F0502020204030204" pitchFamily="34" charset="0"/>
              </a:rPr>
              <a:t> </a:t>
            </a:r>
            <a:endParaRPr lang="en-IN" sz="1400" b="0" dirty="0">
              <a:effectLst/>
            </a:endParaRPr>
          </a:p>
          <a:p>
            <a:pPr marR="583641" algn="just" rtl="0">
              <a:buNone/>
            </a:pPr>
            <a:r>
              <a:rPr lang="en-IN" sz="1400" b="0" i="0" u="none" strike="noStrike" dirty="0">
                <a:solidFill>
                  <a:srgbClr val="222222"/>
                </a:solidFill>
                <a:effectLst/>
                <a:latin typeface="Calibri" panose="020F0502020204030204" pitchFamily="34" charset="0"/>
              </a:rPr>
              <a:t>Tustin, D., 2024. Development of Traditional Attachment Theory. </a:t>
            </a:r>
            <a:r>
              <a:rPr lang="en-IN" sz="1400" b="0" i="1" u="none" strike="noStrike" dirty="0">
                <a:solidFill>
                  <a:srgbClr val="222222"/>
                </a:solidFill>
                <a:effectLst/>
                <a:latin typeface="Calibri" panose="020F0502020204030204" pitchFamily="34" charset="0"/>
              </a:rPr>
              <a:t>Psycho-Legal Concepts for Parenting in Child Custody and Child Protection Vol. 4: Therapy Interventions for Vulnerable Families</a:t>
            </a:r>
            <a:r>
              <a:rPr lang="en-IN" sz="1400" b="0" i="0" u="none" strike="noStrike" dirty="0">
                <a:solidFill>
                  <a:srgbClr val="222222"/>
                </a:solidFill>
                <a:effectLst/>
                <a:latin typeface="Calibri" panose="020F0502020204030204" pitchFamily="34" charset="0"/>
              </a:rPr>
              <a:t>, pp.5-34.</a:t>
            </a:r>
            <a:r>
              <a:rPr lang="en-IN" sz="1400" b="0" i="0" u="none" strike="noStrike" dirty="0">
                <a:solidFill>
                  <a:srgbClr val="000000"/>
                </a:solidFill>
                <a:effectLst/>
                <a:latin typeface="Calibri" panose="020F0502020204030204" pitchFamily="34" charset="0"/>
              </a:rPr>
              <a:t>  </a:t>
            </a:r>
            <a:endParaRPr lang="en-IN" sz="1400" b="0" dirty="0">
              <a:effectLst/>
            </a:endParaRPr>
          </a:p>
          <a:p>
            <a:pPr>
              <a:buNone/>
            </a:pPr>
            <a:br>
              <a:rPr lang="en-IN" sz="1400" dirty="0"/>
            </a:br>
            <a:endParaRPr lang="en-IN" sz="1400" dirty="0"/>
          </a:p>
        </p:txBody>
      </p:sp>
    </p:spTree>
    <p:extLst>
      <p:ext uri="{BB962C8B-B14F-4D97-AF65-F5344CB8AC3E}">
        <p14:creationId xmlns:p14="http://schemas.microsoft.com/office/powerpoint/2010/main" val="35368118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TotalTime>
  <Words>1576</Words>
  <Application>Microsoft Office PowerPoint</Application>
  <PresentationFormat>On-screen Show (16:9)</PresentationFormat>
  <Paragraphs>126</Paragraphs>
  <Slides>11</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Montserrat</vt:lpstr>
      <vt:lpstr>Wingdings 3</vt:lpstr>
      <vt:lpstr>Montserrat Bold</vt:lpstr>
      <vt:lpstr>Arial</vt:lpstr>
      <vt:lpstr>Marcellus Light</vt:lpstr>
      <vt:lpstr>Marcellus</vt:lpstr>
      <vt:lpstr>Trebuchet MS</vt:lpstr>
      <vt:lpstr>Calibri</vt:lpstr>
      <vt:lpstr>Wingdings</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HP</cp:lastModifiedBy>
  <cp:revision>7</cp:revision>
  <dcterms:created xsi:type="dcterms:W3CDTF">2026-07-11T15:56:18Z</dcterms:created>
  <dcterms:modified xsi:type="dcterms:W3CDTF">2026-07-11T16:18:20Z</dcterms:modified>
</cp:coreProperties>
</file>