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7" r:id="rId4"/>
    <p:sldId id="258" r:id="rId5"/>
    <p:sldId id="261" r:id="rId6"/>
    <p:sldId id="259" r:id="rId7"/>
    <p:sldId id="262" r:id="rId8"/>
    <p:sldId id="265" r:id="rId9"/>
    <p:sldId id="266" r:id="rId10"/>
    <p:sldId id="263" r:id="rId11"/>
    <p:sldId id="264" r:id="rId12"/>
    <p:sldId id="26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80" d="100"/>
          <a:sy n="80" d="100"/>
        </p:scale>
        <p:origin x="58" y="1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CB49B-310F-444C-B92C-DD86D369169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E33CD75-C41E-44CF-BC74-F3F856FF073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2E5BFE6-4EA1-4BCB-B2CB-24C0E33D94CA}"/>
              </a:ext>
            </a:extLst>
          </p:cNvPr>
          <p:cNvSpPr>
            <a:spLocks noGrp="1"/>
          </p:cNvSpPr>
          <p:nvPr>
            <p:ph type="dt" sz="half" idx="10"/>
          </p:nvPr>
        </p:nvSpPr>
        <p:spPr/>
        <p:txBody>
          <a:bodyPr/>
          <a:lstStyle/>
          <a:p>
            <a:fld id="{7666FF61-6B38-42C0-B029-F9578BF597EF}" type="datetimeFigureOut">
              <a:rPr lang="en-GB" smtClean="0"/>
              <a:t>21/09/2020</a:t>
            </a:fld>
            <a:endParaRPr lang="en-GB"/>
          </a:p>
        </p:txBody>
      </p:sp>
      <p:sp>
        <p:nvSpPr>
          <p:cNvPr id="5" name="Footer Placeholder 4">
            <a:extLst>
              <a:ext uri="{FF2B5EF4-FFF2-40B4-BE49-F238E27FC236}">
                <a16:creationId xmlns:a16="http://schemas.microsoft.com/office/drawing/2014/main" id="{0CB61FF1-E22D-4470-9CF5-5188D01A49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10E9C7-5C70-424A-949E-9D6247C26B59}"/>
              </a:ext>
            </a:extLst>
          </p:cNvPr>
          <p:cNvSpPr>
            <a:spLocks noGrp="1"/>
          </p:cNvSpPr>
          <p:nvPr>
            <p:ph type="sldNum" sz="quarter" idx="12"/>
          </p:nvPr>
        </p:nvSpPr>
        <p:spPr/>
        <p:txBody>
          <a:bodyPr/>
          <a:lstStyle/>
          <a:p>
            <a:fld id="{C3CFEF16-23B3-4A15-8B80-2C4E69A39628}" type="slidenum">
              <a:rPr lang="en-GB" smtClean="0"/>
              <a:t>‹#›</a:t>
            </a:fld>
            <a:endParaRPr lang="en-GB"/>
          </a:p>
        </p:txBody>
      </p:sp>
    </p:spTree>
    <p:extLst>
      <p:ext uri="{BB962C8B-B14F-4D97-AF65-F5344CB8AC3E}">
        <p14:creationId xmlns:p14="http://schemas.microsoft.com/office/powerpoint/2010/main" val="4029522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35590-78A0-48B5-8E74-26884DEAD1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4EE8BA5-E3C2-45EE-8A9D-24B4AE173F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D2AC9A-1BEC-46B7-8FB1-B0D6CBC80392}"/>
              </a:ext>
            </a:extLst>
          </p:cNvPr>
          <p:cNvSpPr>
            <a:spLocks noGrp="1"/>
          </p:cNvSpPr>
          <p:nvPr>
            <p:ph type="dt" sz="half" idx="10"/>
          </p:nvPr>
        </p:nvSpPr>
        <p:spPr/>
        <p:txBody>
          <a:bodyPr/>
          <a:lstStyle/>
          <a:p>
            <a:fld id="{7666FF61-6B38-42C0-B029-F9578BF597EF}" type="datetimeFigureOut">
              <a:rPr lang="en-GB" smtClean="0"/>
              <a:t>21/09/2020</a:t>
            </a:fld>
            <a:endParaRPr lang="en-GB"/>
          </a:p>
        </p:txBody>
      </p:sp>
      <p:sp>
        <p:nvSpPr>
          <p:cNvPr id="5" name="Footer Placeholder 4">
            <a:extLst>
              <a:ext uri="{FF2B5EF4-FFF2-40B4-BE49-F238E27FC236}">
                <a16:creationId xmlns:a16="http://schemas.microsoft.com/office/drawing/2014/main" id="{B5F25207-3A01-4E43-B5FF-719D7649FD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8DFA81-2847-4A14-8655-6DDB9712BFAD}"/>
              </a:ext>
            </a:extLst>
          </p:cNvPr>
          <p:cNvSpPr>
            <a:spLocks noGrp="1"/>
          </p:cNvSpPr>
          <p:nvPr>
            <p:ph type="sldNum" sz="quarter" idx="12"/>
          </p:nvPr>
        </p:nvSpPr>
        <p:spPr/>
        <p:txBody>
          <a:bodyPr/>
          <a:lstStyle/>
          <a:p>
            <a:fld id="{C3CFEF16-23B3-4A15-8B80-2C4E69A39628}" type="slidenum">
              <a:rPr lang="en-GB" smtClean="0"/>
              <a:t>‹#›</a:t>
            </a:fld>
            <a:endParaRPr lang="en-GB"/>
          </a:p>
        </p:txBody>
      </p:sp>
    </p:spTree>
    <p:extLst>
      <p:ext uri="{BB962C8B-B14F-4D97-AF65-F5344CB8AC3E}">
        <p14:creationId xmlns:p14="http://schemas.microsoft.com/office/powerpoint/2010/main" val="3695789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68ED7-BDB7-4081-9118-E0155549C7A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F326FA3-ED65-4AC6-A6C8-20031315774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6D65939-BCAF-4EA0-8B42-C11308A3D411}"/>
              </a:ext>
            </a:extLst>
          </p:cNvPr>
          <p:cNvSpPr>
            <a:spLocks noGrp="1"/>
          </p:cNvSpPr>
          <p:nvPr>
            <p:ph type="dt" sz="half" idx="10"/>
          </p:nvPr>
        </p:nvSpPr>
        <p:spPr/>
        <p:txBody>
          <a:bodyPr/>
          <a:lstStyle/>
          <a:p>
            <a:fld id="{7666FF61-6B38-42C0-B029-F9578BF597EF}" type="datetimeFigureOut">
              <a:rPr lang="en-GB" smtClean="0"/>
              <a:t>21/09/2020</a:t>
            </a:fld>
            <a:endParaRPr lang="en-GB"/>
          </a:p>
        </p:txBody>
      </p:sp>
      <p:sp>
        <p:nvSpPr>
          <p:cNvPr id="5" name="Footer Placeholder 4">
            <a:extLst>
              <a:ext uri="{FF2B5EF4-FFF2-40B4-BE49-F238E27FC236}">
                <a16:creationId xmlns:a16="http://schemas.microsoft.com/office/drawing/2014/main" id="{8F0BEB56-DEBF-447B-AE60-C39621B644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DE5C62-EF0C-449F-89C0-35FFC97DF39A}"/>
              </a:ext>
            </a:extLst>
          </p:cNvPr>
          <p:cNvSpPr>
            <a:spLocks noGrp="1"/>
          </p:cNvSpPr>
          <p:nvPr>
            <p:ph type="sldNum" sz="quarter" idx="12"/>
          </p:nvPr>
        </p:nvSpPr>
        <p:spPr/>
        <p:txBody>
          <a:bodyPr/>
          <a:lstStyle/>
          <a:p>
            <a:fld id="{C3CFEF16-23B3-4A15-8B80-2C4E69A39628}" type="slidenum">
              <a:rPr lang="en-GB" smtClean="0"/>
              <a:t>‹#›</a:t>
            </a:fld>
            <a:endParaRPr lang="en-GB"/>
          </a:p>
        </p:txBody>
      </p:sp>
    </p:spTree>
    <p:extLst>
      <p:ext uri="{BB962C8B-B14F-4D97-AF65-F5344CB8AC3E}">
        <p14:creationId xmlns:p14="http://schemas.microsoft.com/office/powerpoint/2010/main" val="9069774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23B01-6FE5-4E3F-BB42-79FF8F1868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89CEF3-BEC8-49B0-A182-4A534BE891A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94023DD-B8FD-4C72-A20F-80B9B2C686D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87E8961-102C-48F1-BAD8-72EDF74C5676}"/>
              </a:ext>
            </a:extLst>
          </p:cNvPr>
          <p:cNvSpPr>
            <a:spLocks noGrp="1"/>
          </p:cNvSpPr>
          <p:nvPr>
            <p:ph type="dt" sz="half" idx="10"/>
          </p:nvPr>
        </p:nvSpPr>
        <p:spPr/>
        <p:txBody>
          <a:bodyPr/>
          <a:lstStyle/>
          <a:p>
            <a:fld id="{7666FF61-6B38-42C0-B029-F9578BF597EF}" type="datetimeFigureOut">
              <a:rPr lang="en-GB" smtClean="0"/>
              <a:t>21/09/2020</a:t>
            </a:fld>
            <a:endParaRPr lang="en-GB"/>
          </a:p>
        </p:txBody>
      </p:sp>
      <p:sp>
        <p:nvSpPr>
          <p:cNvPr id="6" name="Footer Placeholder 5">
            <a:extLst>
              <a:ext uri="{FF2B5EF4-FFF2-40B4-BE49-F238E27FC236}">
                <a16:creationId xmlns:a16="http://schemas.microsoft.com/office/drawing/2014/main" id="{A0BC5FC9-52D2-43E6-9926-960D990E80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FF605D-10FC-4FDA-BF8D-F6A7A4F42BA5}"/>
              </a:ext>
            </a:extLst>
          </p:cNvPr>
          <p:cNvSpPr>
            <a:spLocks noGrp="1"/>
          </p:cNvSpPr>
          <p:nvPr>
            <p:ph type="sldNum" sz="quarter" idx="12"/>
          </p:nvPr>
        </p:nvSpPr>
        <p:spPr/>
        <p:txBody>
          <a:bodyPr/>
          <a:lstStyle/>
          <a:p>
            <a:fld id="{C3CFEF16-23B3-4A15-8B80-2C4E69A39628}" type="slidenum">
              <a:rPr lang="en-GB" smtClean="0"/>
              <a:t>‹#›</a:t>
            </a:fld>
            <a:endParaRPr lang="en-GB"/>
          </a:p>
        </p:txBody>
      </p:sp>
    </p:spTree>
    <p:extLst>
      <p:ext uri="{BB962C8B-B14F-4D97-AF65-F5344CB8AC3E}">
        <p14:creationId xmlns:p14="http://schemas.microsoft.com/office/powerpoint/2010/main" val="465238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280A9-641F-4229-AA48-A7877B8056B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03BE9CD-5AC8-4916-9B8A-7C9AB364DE2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41D83A-4013-45D7-B7EA-E1D39D56D04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CB1F35D-D725-4F40-9C35-93D843E42AB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3D358D-3368-4FA8-B1F0-704C04123E6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CEA0049-F35A-41F7-A01F-A8443AE6687A}"/>
              </a:ext>
            </a:extLst>
          </p:cNvPr>
          <p:cNvSpPr>
            <a:spLocks noGrp="1"/>
          </p:cNvSpPr>
          <p:nvPr>
            <p:ph type="dt" sz="half" idx="10"/>
          </p:nvPr>
        </p:nvSpPr>
        <p:spPr/>
        <p:txBody>
          <a:bodyPr/>
          <a:lstStyle/>
          <a:p>
            <a:fld id="{7666FF61-6B38-42C0-B029-F9578BF597EF}" type="datetimeFigureOut">
              <a:rPr lang="en-GB" smtClean="0"/>
              <a:t>21/09/2020</a:t>
            </a:fld>
            <a:endParaRPr lang="en-GB"/>
          </a:p>
        </p:txBody>
      </p:sp>
      <p:sp>
        <p:nvSpPr>
          <p:cNvPr id="8" name="Footer Placeholder 7">
            <a:extLst>
              <a:ext uri="{FF2B5EF4-FFF2-40B4-BE49-F238E27FC236}">
                <a16:creationId xmlns:a16="http://schemas.microsoft.com/office/drawing/2014/main" id="{B01F0DF5-09AF-467F-A3B7-EC14D712B86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DBBC0E9-951A-48B7-9C23-1DF6DD1CF6D5}"/>
              </a:ext>
            </a:extLst>
          </p:cNvPr>
          <p:cNvSpPr>
            <a:spLocks noGrp="1"/>
          </p:cNvSpPr>
          <p:nvPr>
            <p:ph type="sldNum" sz="quarter" idx="12"/>
          </p:nvPr>
        </p:nvSpPr>
        <p:spPr/>
        <p:txBody>
          <a:bodyPr/>
          <a:lstStyle/>
          <a:p>
            <a:fld id="{C3CFEF16-23B3-4A15-8B80-2C4E69A39628}" type="slidenum">
              <a:rPr lang="en-GB" smtClean="0"/>
              <a:t>‹#›</a:t>
            </a:fld>
            <a:endParaRPr lang="en-GB"/>
          </a:p>
        </p:txBody>
      </p:sp>
    </p:spTree>
    <p:extLst>
      <p:ext uri="{BB962C8B-B14F-4D97-AF65-F5344CB8AC3E}">
        <p14:creationId xmlns:p14="http://schemas.microsoft.com/office/powerpoint/2010/main" val="2179184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8CB10-D780-4382-8AFD-6590A24317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5A896D8-CDA8-40BF-8BDD-24A23B063B73}"/>
              </a:ext>
            </a:extLst>
          </p:cNvPr>
          <p:cNvSpPr>
            <a:spLocks noGrp="1"/>
          </p:cNvSpPr>
          <p:nvPr>
            <p:ph type="dt" sz="half" idx="10"/>
          </p:nvPr>
        </p:nvSpPr>
        <p:spPr/>
        <p:txBody>
          <a:bodyPr/>
          <a:lstStyle/>
          <a:p>
            <a:fld id="{7666FF61-6B38-42C0-B029-F9578BF597EF}" type="datetimeFigureOut">
              <a:rPr lang="en-GB" smtClean="0"/>
              <a:t>21/09/2020</a:t>
            </a:fld>
            <a:endParaRPr lang="en-GB"/>
          </a:p>
        </p:txBody>
      </p:sp>
      <p:sp>
        <p:nvSpPr>
          <p:cNvPr id="4" name="Footer Placeholder 3">
            <a:extLst>
              <a:ext uri="{FF2B5EF4-FFF2-40B4-BE49-F238E27FC236}">
                <a16:creationId xmlns:a16="http://schemas.microsoft.com/office/drawing/2014/main" id="{3A955E3C-CC35-4582-B694-AA3DF04CD9F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E4E094A-3F94-4170-96B3-9D4383E5A05D}"/>
              </a:ext>
            </a:extLst>
          </p:cNvPr>
          <p:cNvSpPr>
            <a:spLocks noGrp="1"/>
          </p:cNvSpPr>
          <p:nvPr>
            <p:ph type="sldNum" sz="quarter" idx="12"/>
          </p:nvPr>
        </p:nvSpPr>
        <p:spPr/>
        <p:txBody>
          <a:bodyPr/>
          <a:lstStyle/>
          <a:p>
            <a:fld id="{C3CFEF16-23B3-4A15-8B80-2C4E69A39628}" type="slidenum">
              <a:rPr lang="en-GB" smtClean="0"/>
              <a:t>‹#›</a:t>
            </a:fld>
            <a:endParaRPr lang="en-GB"/>
          </a:p>
        </p:txBody>
      </p:sp>
    </p:spTree>
    <p:extLst>
      <p:ext uri="{BB962C8B-B14F-4D97-AF65-F5344CB8AC3E}">
        <p14:creationId xmlns:p14="http://schemas.microsoft.com/office/powerpoint/2010/main" val="2958801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C1FD81-9624-4C2C-A79D-50615CEC8C3E}"/>
              </a:ext>
            </a:extLst>
          </p:cNvPr>
          <p:cNvSpPr>
            <a:spLocks noGrp="1"/>
          </p:cNvSpPr>
          <p:nvPr>
            <p:ph type="dt" sz="half" idx="10"/>
          </p:nvPr>
        </p:nvSpPr>
        <p:spPr/>
        <p:txBody>
          <a:bodyPr/>
          <a:lstStyle/>
          <a:p>
            <a:fld id="{7666FF61-6B38-42C0-B029-F9578BF597EF}" type="datetimeFigureOut">
              <a:rPr lang="en-GB" smtClean="0"/>
              <a:t>21/09/2020</a:t>
            </a:fld>
            <a:endParaRPr lang="en-GB"/>
          </a:p>
        </p:txBody>
      </p:sp>
      <p:sp>
        <p:nvSpPr>
          <p:cNvPr id="3" name="Footer Placeholder 2">
            <a:extLst>
              <a:ext uri="{FF2B5EF4-FFF2-40B4-BE49-F238E27FC236}">
                <a16:creationId xmlns:a16="http://schemas.microsoft.com/office/drawing/2014/main" id="{29A30993-5269-495A-9913-9CBE0385CED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FA40ACD-164C-4FB0-994F-DB8B44157B65}"/>
              </a:ext>
            </a:extLst>
          </p:cNvPr>
          <p:cNvSpPr>
            <a:spLocks noGrp="1"/>
          </p:cNvSpPr>
          <p:nvPr>
            <p:ph type="sldNum" sz="quarter" idx="12"/>
          </p:nvPr>
        </p:nvSpPr>
        <p:spPr/>
        <p:txBody>
          <a:bodyPr/>
          <a:lstStyle/>
          <a:p>
            <a:fld id="{C3CFEF16-23B3-4A15-8B80-2C4E69A39628}" type="slidenum">
              <a:rPr lang="en-GB" smtClean="0"/>
              <a:t>‹#›</a:t>
            </a:fld>
            <a:endParaRPr lang="en-GB"/>
          </a:p>
        </p:txBody>
      </p:sp>
    </p:spTree>
    <p:extLst>
      <p:ext uri="{BB962C8B-B14F-4D97-AF65-F5344CB8AC3E}">
        <p14:creationId xmlns:p14="http://schemas.microsoft.com/office/powerpoint/2010/main" val="31580836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C2D20-7F05-4FC4-8F50-CB0659D095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6002288-3DCD-4729-B71E-6025E99DDA1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9A8D45E-0A68-4D60-BDF6-DED1B40681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C9D4B3-3416-41C9-BD64-86E510DCF651}"/>
              </a:ext>
            </a:extLst>
          </p:cNvPr>
          <p:cNvSpPr>
            <a:spLocks noGrp="1"/>
          </p:cNvSpPr>
          <p:nvPr>
            <p:ph type="dt" sz="half" idx="10"/>
          </p:nvPr>
        </p:nvSpPr>
        <p:spPr/>
        <p:txBody>
          <a:bodyPr/>
          <a:lstStyle/>
          <a:p>
            <a:fld id="{7666FF61-6B38-42C0-B029-F9578BF597EF}" type="datetimeFigureOut">
              <a:rPr lang="en-GB" smtClean="0"/>
              <a:t>21/09/2020</a:t>
            </a:fld>
            <a:endParaRPr lang="en-GB"/>
          </a:p>
        </p:txBody>
      </p:sp>
      <p:sp>
        <p:nvSpPr>
          <p:cNvPr id="6" name="Footer Placeholder 5">
            <a:extLst>
              <a:ext uri="{FF2B5EF4-FFF2-40B4-BE49-F238E27FC236}">
                <a16:creationId xmlns:a16="http://schemas.microsoft.com/office/drawing/2014/main" id="{5310191B-DB2B-4FE3-B027-BCB1AC0512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EC6A11-6512-42C5-AB51-AE4C8E63E444}"/>
              </a:ext>
            </a:extLst>
          </p:cNvPr>
          <p:cNvSpPr>
            <a:spLocks noGrp="1"/>
          </p:cNvSpPr>
          <p:nvPr>
            <p:ph type="sldNum" sz="quarter" idx="12"/>
          </p:nvPr>
        </p:nvSpPr>
        <p:spPr/>
        <p:txBody>
          <a:bodyPr/>
          <a:lstStyle/>
          <a:p>
            <a:fld id="{C3CFEF16-23B3-4A15-8B80-2C4E69A39628}" type="slidenum">
              <a:rPr lang="en-GB" smtClean="0"/>
              <a:t>‹#›</a:t>
            </a:fld>
            <a:endParaRPr lang="en-GB"/>
          </a:p>
        </p:txBody>
      </p:sp>
    </p:spTree>
    <p:extLst>
      <p:ext uri="{BB962C8B-B14F-4D97-AF65-F5344CB8AC3E}">
        <p14:creationId xmlns:p14="http://schemas.microsoft.com/office/powerpoint/2010/main" val="345806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0A7C2-3797-4EFD-9476-9B1E4A4493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F9DEAF6-556A-4FC3-B089-57EBDB00FA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200059D-B636-4B4A-8004-42DBB77844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0D7864-3675-4B4F-897B-79CE604DCB91}"/>
              </a:ext>
            </a:extLst>
          </p:cNvPr>
          <p:cNvSpPr>
            <a:spLocks noGrp="1"/>
          </p:cNvSpPr>
          <p:nvPr>
            <p:ph type="dt" sz="half" idx="10"/>
          </p:nvPr>
        </p:nvSpPr>
        <p:spPr/>
        <p:txBody>
          <a:bodyPr/>
          <a:lstStyle/>
          <a:p>
            <a:fld id="{7666FF61-6B38-42C0-B029-F9578BF597EF}" type="datetimeFigureOut">
              <a:rPr lang="en-GB" smtClean="0"/>
              <a:t>21/09/2020</a:t>
            </a:fld>
            <a:endParaRPr lang="en-GB"/>
          </a:p>
        </p:txBody>
      </p:sp>
      <p:sp>
        <p:nvSpPr>
          <p:cNvPr id="6" name="Footer Placeholder 5">
            <a:extLst>
              <a:ext uri="{FF2B5EF4-FFF2-40B4-BE49-F238E27FC236}">
                <a16:creationId xmlns:a16="http://schemas.microsoft.com/office/drawing/2014/main" id="{93D7BF63-8549-4658-90FC-DF9CE4BB90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DD0E79-D84C-495E-9534-59B42672715E}"/>
              </a:ext>
            </a:extLst>
          </p:cNvPr>
          <p:cNvSpPr>
            <a:spLocks noGrp="1"/>
          </p:cNvSpPr>
          <p:nvPr>
            <p:ph type="sldNum" sz="quarter" idx="12"/>
          </p:nvPr>
        </p:nvSpPr>
        <p:spPr/>
        <p:txBody>
          <a:bodyPr/>
          <a:lstStyle/>
          <a:p>
            <a:fld id="{C3CFEF16-23B3-4A15-8B80-2C4E69A39628}" type="slidenum">
              <a:rPr lang="en-GB" smtClean="0"/>
              <a:t>‹#›</a:t>
            </a:fld>
            <a:endParaRPr lang="en-GB"/>
          </a:p>
        </p:txBody>
      </p:sp>
    </p:spTree>
    <p:extLst>
      <p:ext uri="{BB962C8B-B14F-4D97-AF65-F5344CB8AC3E}">
        <p14:creationId xmlns:p14="http://schemas.microsoft.com/office/powerpoint/2010/main" val="28639004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810A7-FC6C-4612-BC69-EF4FC8646A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F1AF1A-A2ED-4125-834E-8FFC798DDF6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F4F2DD-5C2D-481B-A865-D703BD0DC1D4}"/>
              </a:ext>
            </a:extLst>
          </p:cNvPr>
          <p:cNvSpPr>
            <a:spLocks noGrp="1"/>
          </p:cNvSpPr>
          <p:nvPr>
            <p:ph type="dt" sz="half" idx="10"/>
          </p:nvPr>
        </p:nvSpPr>
        <p:spPr/>
        <p:txBody>
          <a:bodyPr/>
          <a:lstStyle/>
          <a:p>
            <a:fld id="{7666FF61-6B38-42C0-B029-F9578BF597EF}" type="datetimeFigureOut">
              <a:rPr lang="en-GB" smtClean="0"/>
              <a:t>21/09/2020</a:t>
            </a:fld>
            <a:endParaRPr lang="en-GB"/>
          </a:p>
        </p:txBody>
      </p:sp>
      <p:sp>
        <p:nvSpPr>
          <p:cNvPr id="5" name="Footer Placeholder 4">
            <a:extLst>
              <a:ext uri="{FF2B5EF4-FFF2-40B4-BE49-F238E27FC236}">
                <a16:creationId xmlns:a16="http://schemas.microsoft.com/office/drawing/2014/main" id="{1559E024-3635-48CD-BF5D-8855B2CFCD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BD243B-36BD-4260-A75D-F54501CFCCF8}"/>
              </a:ext>
            </a:extLst>
          </p:cNvPr>
          <p:cNvSpPr>
            <a:spLocks noGrp="1"/>
          </p:cNvSpPr>
          <p:nvPr>
            <p:ph type="sldNum" sz="quarter" idx="12"/>
          </p:nvPr>
        </p:nvSpPr>
        <p:spPr/>
        <p:txBody>
          <a:bodyPr/>
          <a:lstStyle/>
          <a:p>
            <a:fld id="{C3CFEF16-23B3-4A15-8B80-2C4E69A39628}" type="slidenum">
              <a:rPr lang="en-GB" smtClean="0"/>
              <a:t>‹#›</a:t>
            </a:fld>
            <a:endParaRPr lang="en-GB"/>
          </a:p>
        </p:txBody>
      </p:sp>
    </p:spTree>
    <p:extLst>
      <p:ext uri="{BB962C8B-B14F-4D97-AF65-F5344CB8AC3E}">
        <p14:creationId xmlns:p14="http://schemas.microsoft.com/office/powerpoint/2010/main" val="36275261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38732AD-73D4-4E98-A02E-EE5B5DA0E71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01F51E-471C-4C45-937B-20F2B105CFD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BC6481-AD77-46F8-9DCF-BDBC70BD3FEA}"/>
              </a:ext>
            </a:extLst>
          </p:cNvPr>
          <p:cNvSpPr>
            <a:spLocks noGrp="1"/>
          </p:cNvSpPr>
          <p:nvPr>
            <p:ph type="dt" sz="half" idx="10"/>
          </p:nvPr>
        </p:nvSpPr>
        <p:spPr/>
        <p:txBody>
          <a:bodyPr/>
          <a:lstStyle/>
          <a:p>
            <a:fld id="{7666FF61-6B38-42C0-B029-F9578BF597EF}" type="datetimeFigureOut">
              <a:rPr lang="en-GB" smtClean="0"/>
              <a:t>21/09/2020</a:t>
            </a:fld>
            <a:endParaRPr lang="en-GB"/>
          </a:p>
        </p:txBody>
      </p:sp>
      <p:sp>
        <p:nvSpPr>
          <p:cNvPr id="5" name="Footer Placeholder 4">
            <a:extLst>
              <a:ext uri="{FF2B5EF4-FFF2-40B4-BE49-F238E27FC236}">
                <a16:creationId xmlns:a16="http://schemas.microsoft.com/office/drawing/2014/main" id="{D954C61F-32DD-46AE-847C-6E7433F7F7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6115C7-8FDA-48DE-8DF9-420062E73CF4}"/>
              </a:ext>
            </a:extLst>
          </p:cNvPr>
          <p:cNvSpPr>
            <a:spLocks noGrp="1"/>
          </p:cNvSpPr>
          <p:nvPr>
            <p:ph type="sldNum" sz="quarter" idx="12"/>
          </p:nvPr>
        </p:nvSpPr>
        <p:spPr/>
        <p:txBody>
          <a:bodyPr/>
          <a:lstStyle/>
          <a:p>
            <a:fld id="{C3CFEF16-23B3-4A15-8B80-2C4E69A39628}" type="slidenum">
              <a:rPr lang="en-GB" smtClean="0"/>
              <a:t>‹#›</a:t>
            </a:fld>
            <a:endParaRPr lang="en-GB"/>
          </a:p>
        </p:txBody>
      </p:sp>
    </p:spTree>
    <p:extLst>
      <p:ext uri="{BB962C8B-B14F-4D97-AF65-F5344CB8AC3E}">
        <p14:creationId xmlns:p14="http://schemas.microsoft.com/office/powerpoint/2010/main" val="15261501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B6DE9CF-28FB-479B-A2FC-147903DCA2D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FAC5DC2-8B13-4958-BC18-FC762946EC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9A7814-5B8E-4959-97EF-3DB7F069B22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66FF61-6B38-42C0-B029-F9578BF597EF}" type="datetimeFigureOut">
              <a:rPr lang="en-GB" smtClean="0"/>
              <a:t>21/09/2020</a:t>
            </a:fld>
            <a:endParaRPr lang="en-GB"/>
          </a:p>
        </p:txBody>
      </p:sp>
      <p:sp>
        <p:nvSpPr>
          <p:cNvPr id="5" name="Footer Placeholder 4">
            <a:extLst>
              <a:ext uri="{FF2B5EF4-FFF2-40B4-BE49-F238E27FC236}">
                <a16:creationId xmlns:a16="http://schemas.microsoft.com/office/drawing/2014/main" id="{3E079A51-1094-4C5D-B007-0FC8FAD602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8C2971-5774-473D-82AC-29664DCC2D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CFEF16-23B3-4A15-8B80-2C4E69A39628}" type="slidenum">
              <a:rPr lang="en-GB" smtClean="0"/>
              <a:t>‹#›</a:t>
            </a:fld>
            <a:endParaRPr lang="en-GB"/>
          </a:p>
        </p:txBody>
      </p:sp>
    </p:spTree>
    <p:extLst>
      <p:ext uri="{BB962C8B-B14F-4D97-AF65-F5344CB8AC3E}">
        <p14:creationId xmlns:p14="http://schemas.microsoft.com/office/powerpoint/2010/main" val="20626336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66A232-DA3A-45DA-90CB-5D1C8F256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2">
            <a:extLst>
              <a:ext uri="{FF2B5EF4-FFF2-40B4-BE49-F238E27FC236}">
                <a16:creationId xmlns:a16="http://schemas.microsoft.com/office/drawing/2014/main" id="{84621B30-14E9-46CC-BC16-11C343C7C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54552" y="-3757380"/>
            <a:ext cx="4682893" cy="12192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ED3C16-6038-4C2D-92C5-F750CAF6C415}"/>
              </a:ext>
            </a:extLst>
          </p:cNvPr>
          <p:cNvSpPr>
            <a:spLocks noGrp="1"/>
          </p:cNvSpPr>
          <p:nvPr>
            <p:ph type="ctrTitle"/>
          </p:nvPr>
        </p:nvSpPr>
        <p:spPr>
          <a:xfrm>
            <a:off x="1174866" y="1122363"/>
            <a:ext cx="9842269" cy="2751368"/>
          </a:xfrm>
        </p:spPr>
        <p:txBody>
          <a:bodyPr>
            <a:normAutofit/>
          </a:bodyPr>
          <a:lstStyle/>
          <a:p>
            <a:r>
              <a:rPr lang="en-GB" sz="8000"/>
              <a:t>Pathways to evil	</a:t>
            </a:r>
          </a:p>
        </p:txBody>
      </p:sp>
      <p:sp>
        <p:nvSpPr>
          <p:cNvPr id="3" name="Subtitle 2">
            <a:extLst>
              <a:ext uri="{FF2B5EF4-FFF2-40B4-BE49-F238E27FC236}">
                <a16:creationId xmlns:a16="http://schemas.microsoft.com/office/drawing/2014/main" id="{D5C164B0-8654-4708-9776-29C2BF4261B5}"/>
              </a:ext>
            </a:extLst>
          </p:cNvPr>
          <p:cNvSpPr>
            <a:spLocks noGrp="1"/>
          </p:cNvSpPr>
          <p:nvPr>
            <p:ph type="subTitle" idx="1"/>
          </p:nvPr>
        </p:nvSpPr>
        <p:spPr>
          <a:xfrm>
            <a:off x="1174866" y="5045824"/>
            <a:ext cx="9842269" cy="1155471"/>
          </a:xfrm>
        </p:spPr>
        <p:txBody>
          <a:bodyPr>
            <a:normAutofit/>
          </a:bodyPr>
          <a:lstStyle/>
          <a:p>
            <a:r>
              <a:rPr lang="en-GB" sz="2800" dirty="0"/>
              <a:t>Genocide in the ancient world</a:t>
            </a:r>
          </a:p>
        </p:txBody>
      </p:sp>
      <p:grpSp>
        <p:nvGrpSpPr>
          <p:cNvPr id="12" name="Group 11">
            <a:extLst>
              <a:ext uri="{FF2B5EF4-FFF2-40B4-BE49-F238E27FC236}">
                <a16:creationId xmlns:a16="http://schemas.microsoft.com/office/drawing/2014/main" id="{2D12E764-0992-43A1-B56A-B33BC391B7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2392" y="64008"/>
            <a:ext cx="1178966" cy="232963"/>
            <a:chOff x="5422392" y="64008"/>
            <a:chExt cx="1178966" cy="232963"/>
          </a:xfrm>
        </p:grpSpPr>
        <p:sp>
          <p:nvSpPr>
            <p:cNvPr id="13" name="Rectangle 64">
              <a:extLst>
                <a:ext uri="{FF2B5EF4-FFF2-40B4-BE49-F238E27FC236}">
                  <a16:creationId xmlns:a16="http://schemas.microsoft.com/office/drawing/2014/main" id="{049CC334-F54B-4383-9B09-BACE5AA68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66">
              <a:extLst>
                <a:ext uri="{FF2B5EF4-FFF2-40B4-BE49-F238E27FC236}">
                  <a16:creationId xmlns:a16="http://schemas.microsoft.com/office/drawing/2014/main" id="{C6843BFB-87B4-4AE2-BB9E-2CD0D1DC7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64">
              <a:extLst>
                <a:ext uri="{FF2B5EF4-FFF2-40B4-BE49-F238E27FC236}">
                  <a16:creationId xmlns:a16="http://schemas.microsoft.com/office/drawing/2014/main" id="{7C9A06E3-C813-4CC4-BAAC-374B6C8744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6">
              <a:extLst>
                <a:ext uri="{FF2B5EF4-FFF2-40B4-BE49-F238E27FC236}">
                  <a16:creationId xmlns:a16="http://schemas.microsoft.com/office/drawing/2014/main" id="{01810C15-F1AD-438A-A987-1C3E2C5E6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4">
              <a:extLst>
                <a:ext uri="{FF2B5EF4-FFF2-40B4-BE49-F238E27FC236}">
                  <a16:creationId xmlns:a16="http://schemas.microsoft.com/office/drawing/2014/main" id="{74459CCB-6F53-4C8F-8C44-485971D1A1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FE6BED97-B150-4B72-97A5-E8DF48025E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946D18BB-8338-43D9-8567-1FFB25C633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7298284E-350F-4886-A447-FC33ED6480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F2605B63-233B-4115-BF59-C60984206A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794850D4-9DF3-41C3-9915-EA003EC85D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A7914252-1864-4298-B230-799AA4C55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B07F2F15-BB3A-4A3F-B024-D01611E29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BA15824F-3845-4493-A8CD-0F8E1040A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5EF36111-5761-485C-B5C4-04558FD15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E3F91C66-D12F-4C9E-A83F-2D763F8EF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BE1BCA71-94E6-49DA-AC0E-F346F41D9D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A886068B-8D2E-47C3-A188-829E77DDEC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3A82B866-4C61-412C-B3E6-118CBDC9E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470B9270-289C-4CAE-A237-A2F7AF5D1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35AB7C89-5505-4CC2-9376-845C3AFBAB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4" name="Rectangle 33">
            <a:extLst>
              <a:ext uri="{FF2B5EF4-FFF2-40B4-BE49-F238E27FC236}">
                <a16:creationId xmlns:a16="http://schemas.microsoft.com/office/drawing/2014/main" id="{6B1D0220-8502-4FC9-A709-1F268DFE7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501384"/>
            <a:ext cx="12191999"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046755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8DF9F-A104-4317-BCCF-E0E699F6D090}"/>
              </a:ext>
            </a:extLst>
          </p:cNvPr>
          <p:cNvSpPr>
            <a:spLocks noGrp="1"/>
          </p:cNvSpPr>
          <p:nvPr>
            <p:ph type="title"/>
          </p:nvPr>
        </p:nvSpPr>
        <p:spPr/>
        <p:txBody>
          <a:bodyPr/>
          <a:lstStyle/>
          <a:p>
            <a:r>
              <a:rPr lang="en-GB" dirty="0"/>
              <a:t>The Greek notion of </a:t>
            </a:r>
            <a:r>
              <a:rPr lang="en-GB" dirty="0" err="1"/>
              <a:t>andrapodismos</a:t>
            </a:r>
            <a:endParaRPr lang="en-GB" dirty="0"/>
          </a:p>
        </p:txBody>
      </p:sp>
      <p:pic>
        <p:nvPicPr>
          <p:cNvPr id="5" name="Picture 4">
            <a:extLst>
              <a:ext uri="{FF2B5EF4-FFF2-40B4-BE49-F238E27FC236}">
                <a16:creationId xmlns:a16="http://schemas.microsoft.com/office/drawing/2014/main" id="{B9D29AFD-AB96-4898-9667-FECA7A4D4C92}"/>
              </a:ext>
            </a:extLst>
          </p:cNvPr>
          <p:cNvPicPr>
            <a:picLocks noChangeAspect="1"/>
          </p:cNvPicPr>
          <p:nvPr/>
        </p:nvPicPr>
        <p:blipFill rotWithShape="1">
          <a:blip r:embed="rId2"/>
          <a:srcRect l="12812" t="37083" r="44375" b="25556"/>
          <a:stretch/>
        </p:blipFill>
        <p:spPr>
          <a:xfrm>
            <a:off x="784255" y="1278058"/>
            <a:ext cx="10623489" cy="5214817"/>
          </a:xfrm>
          <a:prstGeom prst="rect">
            <a:avLst/>
          </a:prstGeom>
        </p:spPr>
      </p:pic>
      <p:cxnSp>
        <p:nvCxnSpPr>
          <p:cNvPr id="7" name="Straight Connector 6">
            <a:extLst>
              <a:ext uri="{FF2B5EF4-FFF2-40B4-BE49-F238E27FC236}">
                <a16:creationId xmlns:a16="http://schemas.microsoft.com/office/drawing/2014/main" id="{6D7369CA-6E54-4A9A-8B80-19B89D6FE543}"/>
              </a:ext>
            </a:extLst>
          </p:cNvPr>
          <p:cNvCxnSpPr/>
          <p:nvPr/>
        </p:nvCxnSpPr>
        <p:spPr>
          <a:xfrm>
            <a:off x="4257675" y="3705225"/>
            <a:ext cx="6886575" cy="0"/>
          </a:xfrm>
          <a:prstGeom prst="line">
            <a:avLst/>
          </a:prstGeom>
        </p:spPr>
        <p:style>
          <a:lnRef idx="3">
            <a:schemeClr val="accent2"/>
          </a:lnRef>
          <a:fillRef idx="0">
            <a:schemeClr val="accent2"/>
          </a:fillRef>
          <a:effectRef idx="2">
            <a:schemeClr val="accent2"/>
          </a:effectRef>
          <a:fontRef idx="minor">
            <a:schemeClr val="tx1"/>
          </a:fontRef>
        </p:style>
      </p:cxnSp>
      <p:cxnSp>
        <p:nvCxnSpPr>
          <p:cNvPr id="8" name="Straight Connector 7">
            <a:extLst>
              <a:ext uri="{FF2B5EF4-FFF2-40B4-BE49-F238E27FC236}">
                <a16:creationId xmlns:a16="http://schemas.microsoft.com/office/drawing/2014/main" id="{3D3EEBDB-AFFF-4D87-BE44-456C85AA99EE}"/>
              </a:ext>
            </a:extLst>
          </p:cNvPr>
          <p:cNvCxnSpPr/>
          <p:nvPr/>
        </p:nvCxnSpPr>
        <p:spPr>
          <a:xfrm>
            <a:off x="784255" y="4079567"/>
            <a:ext cx="6886575" cy="0"/>
          </a:xfrm>
          <a:prstGeom prst="line">
            <a:avLst/>
          </a:prstGeom>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25458294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6F9E488-0718-4E1E-9D12-26779F606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20AEB5B-DFC7-42B4-9FAA-6B95E01D0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5124" y="0"/>
            <a:ext cx="7476877" cy="6858000"/>
          </a:xfrm>
          <a:custGeom>
            <a:avLst/>
            <a:gdLst>
              <a:gd name="connsiteX0" fmla="*/ 637332 w 7476877"/>
              <a:gd name="connsiteY0" fmla="*/ 4332728 h 6858000"/>
              <a:gd name="connsiteX1" fmla="*/ 1576347 w 7476877"/>
              <a:gd name="connsiteY1" fmla="*/ 4332728 h 6858000"/>
              <a:gd name="connsiteX2" fmla="*/ 1720345 w 7476877"/>
              <a:gd name="connsiteY2" fmla="*/ 4419228 h 6858000"/>
              <a:gd name="connsiteX3" fmla="*/ 2190864 w 7476877"/>
              <a:gd name="connsiteY3" fmla="*/ 5245095 h 6858000"/>
              <a:gd name="connsiteX4" fmla="*/ 2190864 w 7476877"/>
              <a:gd name="connsiteY4" fmla="*/ 5413976 h 6858000"/>
              <a:gd name="connsiteX5" fmla="*/ 1720345 w 7476877"/>
              <a:gd name="connsiteY5" fmla="*/ 6239844 h 6858000"/>
              <a:gd name="connsiteX6" fmla="*/ 1576347 w 7476877"/>
              <a:gd name="connsiteY6" fmla="*/ 6326343 h 6858000"/>
              <a:gd name="connsiteX7" fmla="*/ 637332 w 7476877"/>
              <a:gd name="connsiteY7" fmla="*/ 6326343 h 6858000"/>
              <a:gd name="connsiteX8" fmla="*/ 491309 w 7476877"/>
              <a:gd name="connsiteY8" fmla="*/ 6239844 h 6858000"/>
              <a:gd name="connsiteX9" fmla="*/ 22817 w 7476877"/>
              <a:gd name="connsiteY9" fmla="*/ 5413976 h 6858000"/>
              <a:gd name="connsiteX10" fmla="*/ 22817 w 7476877"/>
              <a:gd name="connsiteY10" fmla="*/ 5245095 h 6858000"/>
              <a:gd name="connsiteX11" fmla="*/ 491309 w 7476877"/>
              <a:gd name="connsiteY11" fmla="*/ 4419228 h 6858000"/>
              <a:gd name="connsiteX12" fmla="*/ 637332 w 7476877"/>
              <a:gd name="connsiteY12" fmla="*/ 4332728 h 6858000"/>
              <a:gd name="connsiteX13" fmla="*/ 3853980 w 7476877"/>
              <a:gd name="connsiteY13" fmla="*/ 0 h 6858000"/>
              <a:gd name="connsiteX14" fmla="*/ 5043644 w 7476877"/>
              <a:gd name="connsiteY14" fmla="*/ 0 h 6858000"/>
              <a:gd name="connsiteX15" fmla="*/ 5083740 w 7476877"/>
              <a:gd name="connsiteY15" fmla="*/ 70378 h 6858000"/>
              <a:gd name="connsiteX16" fmla="*/ 5225307 w 7476877"/>
              <a:gd name="connsiteY16" fmla="*/ 318859 h 6858000"/>
              <a:gd name="connsiteX17" fmla="*/ 5225307 w 7476877"/>
              <a:gd name="connsiteY17" fmla="*/ 577503 h 6858000"/>
              <a:gd name="connsiteX18" fmla="*/ 4504695 w 7476877"/>
              <a:gd name="connsiteY18" fmla="*/ 1842337 h 6858000"/>
              <a:gd name="connsiteX19" fmla="*/ 4284162 w 7476877"/>
              <a:gd name="connsiteY19" fmla="*/ 1974811 h 6858000"/>
              <a:gd name="connsiteX20" fmla="*/ 2846045 w 7476877"/>
              <a:gd name="connsiteY20" fmla="*/ 1974811 h 6858000"/>
              <a:gd name="connsiteX21" fmla="*/ 2778342 w 7476877"/>
              <a:gd name="connsiteY21" fmla="*/ 1965645 h 6858000"/>
              <a:gd name="connsiteX22" fmla="*/ 2731777 w 7476877"/>
              <a:gd name="connsiteY22" fmla="*/ 1945746 h 6858000"/>
              <a:gd name="connsiteX23" fmla="*/ 2760233 w 7476877"/>
              <a:gd name="connsiteY23" fmla="*/ 1895581 h 6858000"/>
              <a:gd name="connsiteX24" fmla="*/ 3768459 w 7476877"/>
              <a:gd name="connsiteY24" fmla="*/ 118263 h 6858000"/>
              <a:gd name="connsiteX25" fmla="*/ 3819932 w 7476877"/>
              <a:gd name="connsiteY25" fmla="*/ 39732 h 6858000"/>
              <a:gd name="connsiteX26" fmla="*/ 1880237 w 7476877"/>
              <a:gd name="connsiteY26" fmla="*/ 0 h 6858000"/>
              <a:gd name="connsiteX27" fmla="*/ 2102124 w 7476877"/>
              <a:gd name="connsiteY27" fmla="*/ 0 h 6858000"/>
              <a:gd name="connsiteX28" fmla="*/ 2086946 w 7476877"/>
              <a:gd name="connsiteY28" fmla="*/ 26756 h 6858000"/>
              <a:gd name="connsiteX29" fmla="*/ 1911773 w 7476877"/>
              <a:gd name="connsiteY29" fmla="*/ 335552 h 6858000"/>
              <a:gd name="connsiteX30" fmla="*/ 1911773 w 7476877"/>
              <a:gd name="connsiteY30" fmla="*/ 594199 h 6858000"/>
              <a:gd name="connsiteX31" fmla="*/ 2629280 w 7476877"/>
              <a:gd name="connsiteY31" fmla="*/ 1859030 h 6858000"/>
              <a:gd name="connsiteX32" fmla="*/ 2723627 w 7476877"/>
              <a:gd name="connsiteY32" fmla="*/ 1956020 h 6858000"/>
              <a:gd name="connsiteX33" fmla="*/ 2734544 w 7476877"/>
              <a:gd name="connsiteY33" fmla="*/ 1960685 h 6858000"/>
              <a:gd name="connsiteX34" fmla="*/ 2676021 w 7476877"/>
              <a:gd name="connsiteY34" fmla="*/ 2063851 h 6858000"/>
              <a:gd name="connsiteX35" fmla="*/ 2632495 w 7476877"/>
              <a:gd name="connsiteY35" fmla="*/ 2140578 h 6858000"/>
              <a:gd name="connsiteX36" fmla="*/ 2677641 w 7476877"/>
              <a:gd name="connsiteY36" fmla="*/ 2159871 h 6858000"/>
              <a:gd name="connsiteX37" fmla="*/ 2754009 w 7476877"/>
              <a:gd name="connsiteY37" fmla="*/ 2170210 h 6858000"/>
              <a:gd name="connsiteX38" fmla="*/ 4376198 w 7476877"/>
              <a:gd name="connsiteY38" fmla="*/ 2170210 h 6858000"/>
              <a:gd name="connsiteX39" fmla="*/ 4624956 w 7476877"/>
              <a:gd name="connsiteY39" fmla="*/ 2020780 h 6858000"/>
              <a:gd name="connsiteX40" fmla="*/ 5437803 w 7476877"/>
              <a:gd name="connsiteY40" fmla="*/ 594055 h 6858000"/>
              <a:gd name="connsiteX41" fmla="*/ 5437803 w 7476877"/>
              <a:gd name="connsiteY41" fmla="*/ 302307 h 6858000"/>
              <a:gd name="connsiteX42" fmla="*/ 5294722 w 7476877"/>
              <a:gd name="connsiteY42" fmla="*/ 51168 h 6858000"/>
              <a:gd name="connsiteX43" fmla="*/ 5265570 w 7476877"/>
              <a:gd name="connsiteY43" fmla="*/ 0 h 6858000"/>
              <a:gd name="connsiteX44" fmla="*/ 7476877 w 7476877"/>
              <a:gd name="connsiteY44" fmla="*/ 0 h 6858000"/>
              <a:gd name="connsiteX45" fmla="*/ 7476877 w 7476877"/>
              <a:gd name="connsiteY45" fmla="*/ 6858000 h 6858000"/>
              <a:gd name="connsiteX46" fmla="*/ 3343303 w 7476877"/>
              <a:gd name="connsiteY46" fmla="*/ 6858000 h 6858000"/>
              <a:gd name="connsiteX47" fmla="*/ 3297958 w 7476877"/>
              <a:gd name="connsiteY47" fmla="*/ 6778065 h 6858000"/>
              <a:gd name="connsiteX48" fmla="*/ 1841286 w 7476877"/>
              <a:gd name="connsiteY48" fmla="*/ 4210218 h 6858000"/>
              <a:gd name="connsiteX49" fmla="*/ 1841286 w 7476877"/>
              <a:gd name="connsiteY49" fmla="*/ 3515516 h 6858000"/>
              <a:gd name="connsiteX50" fmla="*/ 2556859 w 7476877"/>
              <a:gd name="connsiteY50" fmla="*/ 2254092 h 6858000"/>
              <a:gd name="connsiteX51" fmla="*/ 2617166 w 7476877"/>
              <a:gd name="connsiteY51" fmla="*/ 2147787 h 6858000"/>
              <a:gd name="connsiteX52" fmla="*/ 2615044 w 7476877"/>
              <a:gd name="connsiteY52" fmla="*/ 2146880 h 6858000"/>
              <a:gd name="connsiteX53" fmla="*/ 2508620 w 7476877"/>
              <a:gd name="connsiteY53" fmla="*/ 2037473 h 6858000"/>
              <a:gd name="connsiteX54" fmla="*/ 1699276 w 7476877"/>
              <a:gd name="connsiteY54" fmla="*/ 610749 h 6858000"/>
              <a:gd name="connsiteX55" fmla="*/ 1699276 w 7476877"/>
              <a:gd name="connsiteY55" fmla="*/ 319000 h 6858000"/>
              <a:gd name="connsiteX56" fmla="*/ 1843322 w 7476877"/>
              <a:gd name="connsiteY56" fmla="*/ 650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7476877" h="6858000">
                <a:moveTo>
                  <a:pt x="637332" y="4332728"/>
                </a:moveTo>
                <a:cubicBezTo>
                  <a:pt x="637332" y="4332728"/>
                  <a:pt x="637332" y="4332728"/>
                  <a:pt x="1576347" y="4332728"/>
                </a:cubicBezTo>
                <a:cubicBezTo>
                  <a:pt x="1635163" y="4332728"/>
                  <a:pt x="1691949" y="4365681"/>
                  <a:pt x="1720345" y="4419228"/>
                </a:cubicBezTo>
                <a:cubicBezTo>
                  <a:pt x="1720345" y="4419228"/>
                  <a:pt x="1720345" y="4419228"/>
                  <a:pt x="2190864" y="5245095"/>
                </a:cubicBezTo>
                <a:cubicBezTo>
                  <a:pt x="2221287" y="5296583"/>
                  <a:pt x="2221287" y="5362488"/>
                  <a:pt x="2190864" y="5413976"/>
                </a:cubicBezTo>
                <a:cubicBezTo>
                  <a:pt x="2190864" y="5413976"/>
                  <a:pt x="2190864" y="5413976"/>
                  <a:pt x="1720345" y="6239844"/>
                </a:cubicBezTo>
                <a:cubicBezTo>
                  <a:pt x="1691949" y="6293391"/>
                  <a:pt x="1635163" y="6326343"/>
                  <a:pt x="1576347" y="6326343"/>
                </a:cubicBezTo>
                <a:cubicBezTo>
                  <a:pt x="1576347" y="6326343"/>
                  <a:pt x="1576347" y="6326343"/>
                  <a:pt x="637332" y="6326343"/>
                </a:cubicBezTo>
                <a:cubicBezTo>
                  <a:pt x="576490" y="6326343"/>
                  <a:pt x="521732" y="6293391"/>
                  <a:pt x="491309" y="6239844"/>
                </a:cubicBezTo>
                <a:cubicBezTo>
                  <a:pt x="491309" y="6239844"/>
                  <a:pt x="491309" y="6239844"/>
                  <a:pt x="22817" y="5413976"/>
                </a:cubicBezTo>
                <a:cubicBezTo>
                  <a:pt x="-7605" y="5362488"/>
                  <a:pt x="-7605" y="5296583"/>
                  <a:pt x="22817" y="5245095"/>
                </a:cubicBezTo>
                <a:cubicBezTo>
                  <a:pt x="22817" y="5245095"/>
                  <a:pt x="22817" y="5245095"/>
                  <a:pt x="491309" y="4419228"/>
                </a:cubicBezTo>
                <a:cubicBezTo>
                  <a:pt x="521732" y="4365681"/>
                  <a:pt x="576490" y="4332728"/>
                  <a:pt x="637332" y="4332728"/>
                </a:cubicBezTo>
                <a:close/>
                <a:moveTo>
                  <a:pt x="3853980" y="0"/>
                </a:moveTo>
                <a:lnTo>
                  <a:pt x="5043644" y="0"/>
                </a:lnTo>
                <a:lnTo>
                  <a:pt x="5083740" y="70378"/>
                </a:lnTo>
                <a:cubicBezTo>
                  <a:pt x="5127533" y="147245"/>
                  <a:pt x="5174639" y="229925"/>
                  <a:pt x="5225307" y="318859"/>
                </a:cubicBezTo>
                <a:cubicBezTo>
                  <a:pt x="5271897" y="397715"/>
                  <a:pt x="5271897" y="498649"/>
                  <a:pt x="5225307" y="577503"/>
                </a:cubicBezTo>
                <a:cubicBezTo>
                  <a:pt x="5225307" y="577503"/>
                  <a:pt x="5225307" y="577503"/>
                  <a:pt x="4504695" y="1842337"/>
                </a:cubicBezTo>
                <a:cubicBezTo>
                  <a:pt x="4461209" y="1924345"/>
                  <a:pt x="4374239" y="1974811"/>
                  <a:pt x="4284162" y="1974811"/>
                </a:cubicBezTo>
                <a:cubicBezTo>
                  <a:pt x="4284162" y="1974811"/>
                  <a:pt x="4284162" y="1974811"/>
                  <a:pt x="2846045" y="1974811"/>
                </a:cubicBezTo>
                <a:cubicBezTo>
                  <a:pt x="2822750" y="1974811"/>
                  <a:pt x="2800035" y="1971656"/>
                  <a:pt x="2778342" y="1965645"/>
                </a:cubicBezTo>
                <a:lnTo>
                  <a:pt x="2731777" y="1945746"/>
                </a:lnTo>
                <a:lnTo>
                  <a:pt x="2760233" y="1895581"/>
                </a:lnTo>
                <a:cubicBezTo>
                  <a:pt x="3017539" y="1441999"/>
                  <a:pt x="3346890" y="861413"/>
                  <a:pt x="3768459" y="118263"/>
                </a:cubicBezTo>
                <a:cubicBezTo>
                  <a:pt x="3784101" y="90729"/>
                  <a:pt x="3801308" y="64519"/>
                  <a:pt x="3819932" y="39732"/>
                </a:cubicBezTo>
                <a:close/>
                <a:moveTo>
                  <a:pt x="1880237" y="0"/>
                </a:moveTo>
                <a:lnTo>
                  <a:pt x="2102124" y="0"/>
                </a:lnTo>
                <a:lnTo>
                  <a:pt x="2086946" y="26756"/>
                </a:lnTo>
                <a:cubicBezTo>
                  <a:pt x="1911773" y="335552"/>
                  <a:pt x="1911773" y="335552"/>
                  <a:pt x="1911773" y="335552"/>
                </a:cubicBezTo>
                <a:cubicBezTo>
                  <a:pt x="1865182" y="414408"/>
                  <a:pt x="1865182" y="515344"/>
                  <a:pt x="1911773" y="594199"/>
                </a:cubicBezTo>
                <a:cubicBezTo>
                  <a:pt x="2629280" y="1859030"/>
                  <a:pt x="2629280" y="1859030"/>
                  <a:pt x="2629280" y="1859030"/>
                </a:cubicBezTo>
                <a:cubicBezTo>
                  <a:pt x="2652576" y="1900035"/>
                  <a:pt x="2685189" y="1933154"/>
                  <a:pt x="2723627" y="1956020"/>
                </a:cubicBezTo>
                <a:lnTo>
                  <a:pt x="2734544" y="1960685"/>
                </a:lnTo>
                <a:lnTo>
                  <a:pt x="2676021" y="2063851"/>
                </a:lnTo>
                <a:lnTo>
                  <a:pt x="2632495" y="2140578"/>
                </a:lnTo>
                <a:lnTo>
                  <a:pt x="2677641" y="2159871"/>
                </a:lnTo>
                <a:cubicBezTo>
                  <a:pt x="2702113" y="2166652"/>
                  <a:pt x="2727732" y="2170210"/>
                  <a:pt x="2754009" y="2170210"/>
                </a:cubicBezTo>
                <a:cubicBezTo>
                  <a:pt x="4376198" y="2170210"/>
                  <a:pt x="4376198" y="2170210"/>
                  <a:pt x="4376198" y="2170210"/>
                </a:cubicBezTo>
                <a:cubicBezTo>
                  <a:pt x="4477805" y="2170210"/>
                  <a:pt x="4575904" y="2113286"/>
                  <a:pt x="4624956" y="2020780"/>
                </a:cubicBezTo>
                <a:cubicBezTo>
                  <a:pt x="5437803" y="594055"/>
                  <a:pt x="5437803" y="594055"/>
                  <a:pt x="5437803" y="594055"/>
                </a:cubicBezTo>
                <a:cubicBezTo>
                  <a:pt x="5490358" y="505109"/>
                  <a:pt x="5490358" y="391256"/>
                  <a:pt x="5437803" y="302307"/>
                </a:cubicBezTo>
                <a:cubicBezTo>
                  <a:pt x="5387000" y="213137"/>
                  <a:pt x="5339373" y="129540"/>
                  <a:pt x="5294722" y="51168"/>
                </a:cubicBezTo>
                <a:lnTo>
                  <a:pt x="5265570" y="0"/>
                </a:lnTo>
                <a:lnTo>
                  <a:pt x="7476877" y="0"/>
                </a:lnTo>
                <a:lnTo>
                  <a:pt x="7476877" y="6858000"/>
                </a:lnTo>
                <a:lnTo>
                  <a:pt x="3343303" y="6858000"/>
                </a:lnTo>
                <a:lnTo>
                  <a:pt x="3297958" y="6778065"/>
                </a:lnTo>
                <a:cubicBezTo>
                  <a:pt x="3015657" y="6280421"/>
                  <a:pt x="2563976" y="5484189"/>
                  <a:pt x="1841286" y="4210218"/>
                </a:cubicBezTo>
                <a:cubicBezTo>
                  <a:pt x="1716144" y="3998418"/>
                  <a:pt x="1716144" y="3727316"/>
                  <a:pt x="1841286" y="3515516"/>
                </a:cubicBezTo>
                <a:cubicBezTo>
                  <a:pt x="1841286" y="3515516"/>
                  <a:pt x="1841286" y="3515516"/>
                  <a:pt x="2556859" y="2254092"/>
                </a:cubicBezTo>
                <a:lnTo>
                  <a:pt x="2617166" y="2147787"/>
                </a:lnTo>
                <a:lnTo>
                  <a:pt x="2615044" y="2146880"/>
                </a:lnTo>
                <a:cubicBezTo>
                  <a:pt x="2571686" y="2121084"/>
                  <a:pt x="2534897" y="2083728"/>
                  <a:pt x="2508620" y="2037473"/>
                </a:cubicBezTo>
                <a:cubicBezTo>
                  <a:pt x="2508620" y="2037473"/>
                  <a:pt x="2508620" y="2037473"/>
                  <a:pt x="1699276" y="610749"/>
                </a:cubicBezTo>
                <a:cubicBezTo>
                  <a:pt x="1646720" y="521803"/>
                  <a:pt x="1646720" y="407950"/>
                  <a:pt x="1699276" y="319000"/>
                </a:cubicBezTo>
                <a:cubicBezTo>
                  <a:pt x="1699276" y="319000"/>
                  <a:pt x="1699276" y="319000"/>
                  <a:pt x="1843322" y="65075"/>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Rectangle 2">
            <a:extLst>
              <a:ext uri="{FF2B5EF4-FFF2-40B4-BE49-F238E27FC236}">
                <a16:creationId xmlns:a16="http://schemas.microsoft.com/office/drawing/2014/main" id="{B0909811-D407-423C-A86A-139E9B805E86}"/>
              </a:ext>
            </a:extLst>
          </p:cNvPr>
          <p:cNvSpPr/>
          <p:nvPr/>
        </p:nvSpPr>
        <p:spPr>
          <a:xfrm>
            <a:off x="1356919" y="2945524"/>
            <a:ext cx="6457183" cy="2274388"/>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5000" b="1" kern="1200" cap="none" spc="0">
                <a:ln w="12700">
                  <a:solidFill>
                    <a:schemeClr val="accent1"/>
                  </a:solidFill>
                  <a:prstDash val="solid"/>
                </a:ln>
                <a:solidFill>
                  <a:schemeClr val="tx1"/>
                </a:solidFill>
                <a:effectLst>
                  <a:outerShdw dist="38100" dir="2640000" algn="bl" rotWithShape="0">
                    <a:schemeClr val="accent1"/>
                  </a:outerShdw>
                </a:effectLst>
                <a:latin typeface="+mj-lt"/>
                <a:ea typeface="+mj-ea"/>
                <a:cs typeface="+mj-cs"/>
              </a:rPr>
              <a:t>Bring out your notes from the preparatory reading</a:t>
            </a:r>
          </a:p>
        </p:txBody>
      </p:sp>
      <p:grpSp>
        <p:nvGrpSpPr>
          <p:cNvPr id="12" name="Group 11">
            <a:extLst>
              <a:ext uri="{FF2B5EF4-FFF2-40B4-BE49-F238E27FC236}">
                <a16:creationId xmlns:a16="http://schemas.microsoft.com/office/drawing/2014/main" id="{64B93721-934F-4F1E-A868-0B2BA110D3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1960" y="561256"/>
            <a:ext cx="1128382" cy="847206"/>
            <a:chOff x="7393391" y="1075612"/>
            <a:chExt cx="1128382" cy="847206"/>
          </a:xfrm>
        </p:grpSpPr>
        <p:sp>
          <p:nvSpPr>
            <p:cNvPr id="13" name="Freeform 5">
              <a:extLst>
                <a:ext uri="{FF2B5EF4-FFF2-40B4-BE49-F238E27FC236}">
                  <a16:creationId xmlns:a16="http://schemas.microsoft.com/office/drawing/2014/main" id="{99494AF8-52DE-4016-B1B9-5D16974BAE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393391" y="1327438"/>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C27115E3-8DBD-460F-8EAD-44E1261741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71281" y="1075612"/>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4117489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itle 2">
            <a:extLst>
              <a:ext uri="{FF2B5EF4-FFF2-40B4-BE49-F238E27FC236}">
                <a16:creationId xmlns:a16="http://schemas.microsoft.com/office/drawing/2014/main" id="{74660F5A-F686-4E98-BC7D-4722B825A235}"/>
              </a:ext>
            </a:extLst>
          </p:cNvPr>
          <p:cNvSpPr>
            <a:spLocks noGrp="1"/>
          </p:cNvSpPr>
          <p:nvPr>
            <p:ph type="title"/>
          </p:nvPr>
        </p:nvSpPr>
        <p:spPr>
          <a:xfrm>
            <a:off x="6090176" y="170602"/>
            <a:ext cx="4977976" cy="1454051"/>
          </a:xfrm>
        </p:spPr>
        <p:txBody>
          <a:bodyPr>
            <a:normAutofit/>
          </a:bodyPr>
          <a:lstStyle/>
          <a:p>
            <a:r>
              <a:rPr lang="en-GB" dirty="0">
                <a:solidFill>
                  <a:srgbClr val="000000"/>
                </a:solidFill>
              </a:rPr>
              <a:t>A common occurrence</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93587A33-596C-4428-A2BF-C39DBAA1E210}"/>
              </a:ext>
            </a:extLst>
          </p:cNvPr>
          <p:cNvPicPr>
            <a:picLocks noChangeAspect="1"/>
          </p:cNvPicPr>
          <p:nvPr/>
        </p:nvPicPr>
        <p:blipFill rotWithShape="1">
          <a:blip r:embed="rId3">
            <a:alphaModFix/>
          </a:blip>
          <a:srcRect t="8941" r="-3" b="-3"/>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4" name="Content Placeholder 3">
            <a:extLst>
              <a:ext uri="{FF2B5EF4-FFF2-40B4-BE49-F238E27FC236}">
                <a16:creationId xmlns:a16="http://schemas.microsoft.com/office/drawing/2014/main" id="{7BEDB966-902F-4848-BDBF-75B7AEBA7BEB}"/>
              </a:ext>
            </a:extLst>
          </p:cNvPr>
          <p:cNvSpPr>
            <a:spLocks noGrp="1"/>
          </p:cNvSpPr>
          <p:nvPr>
            <p:ph idx="1"/>
          </p:nvPr>
        </p:nvSpPr>
        <p:spPr>
          <a:xfrm>
            <a:off x="5314951" y="1624654"/>
            <a:ext cx="6657974" cy="5233346"/>
          </a:xfrm>
        </p:spPr>
        <p:txBody>
          <a:bodyPr anchor="ctr">
            <a:normAutofit/>
          </a:bodyPr>
          <a:lstStyle/>
          <a:p>
            <a:r>
              <a:rPr lang="en-US" sz="1400" dirty="0">
                <a:solidFill>
                  <a:srgbClr val="000000"/>
                </a:solidFill>
              </a:rPr>
              <a:t>About the same time towards the close of the summer, the </a:t>
            </a:r>
            <a:r>
              <a:rPr lang="en-US" sz="1400" dirty="0" err="1">
                <a:solidFill>
                  <a:srgbClr val="000000"/>
                </a:solidFill>
              </a:rPr>
              <a:t>Ambraciot</a:t>
            </a:r>
            <a:r>
              <a:rPr lang="en-US" sz="1400" dirty="0">
                <a:solidFill>
                  <a:srgbClr val="000000"/>
                </a:solidFill>
              </a:rPr>
              <a:t> forces, with a number of barbarians that they had raised, marched against the </a:t>
            </a:r>
            <a:r>
              <a:rPr lang="en-US" sz="1400" dirty="0" err="1">
                <a:solidFill>
                  <a:srgbClr val="000000"/>
                </a:solidFill>
              </a:rPr>
              <a:t>Amphilochian</a:t>
            </a:r>
            <a:r>
              <a:rPr lang="en-US" sz="1400" dirty="0">
                <a:solidFill>
                  <a:srgbClr val="000000"/>
                </a:solidFill>
              </a:rPr>
              <a:t> Argos and the rest of that country. [2] </a:t>
            </a:r>
            <a:r>
              <a:rPr lang="en-US" sz="1400" b="1" dirty="0">
                <a:solidFill>
                  <a:srgbClr val="000000"/>
                </a:solidFill>
              </a:rPr>
              <a:t>The origin of their enmity against the Argives was this.</a:t>
            </a:r>
            <a:r>
              <a:rPr lang="en-US" sz="1400" dirty="0">
                <a:solidFill>
                  <a:srgbClr val="000000"/>
                </a:solidFill>
              </a:rPr>
              <a:t> [3] This Argos and the rest of </a:t>
            </a:r>
            <a:r>
              <a:rPr lang="en-US" sz="1400" dirty="0" err="1">
                <a:solidFill>
                  <a:srgbClr val="000000"/>
                </a:solidFill>
              </a:rPr>
              <a:t>Amphilochia</a:t>
            </a:r>
            <a:r>
              <a:rPr lang="en-US" sz="1400" dirty="0">
                <a:solidFill>
                  <a:srgbClr val="000000"/>
                </a:solidFill>
              </a:rPr>
              <a:t> were colonized by </a:t>
            </a:r>
            <a:r>
              <a:rPr lang="en-US" sz="1400" dirty="0" err="1">
                <a:solidFill>
                  <a:srgbClr val="000000"/>
                </a:solidFill>
              </a:rPr>
              <a:t>Amphilochus</a:t>
            </a:r>
            <a:r>
              <a:rPr lang="en-US" sz="1400" dirty="0">
                <a:solidFill>
                  <a:srgbClr val="000000"/>
                </a:solidFill>
              </a:rPr>
              <a:t>, son of </a:t>
            </a:r>
            <a:r>
              <a:rPr lang="en-US" sz="1400" dirty="0" err="1">
                <a:solidFill>
                  <a:srgbClr val="000000"/>
                </a:solidFill>
              </a:rPr>
              <a:t>Amphiaraus</a:t>
            </a:r>
            <a:r>
              <a:rPr lang="en-US" sz="1400" dirty="0">
                <a:solidFill>
                  <a:srgbClr val="000000"/>
                </a:solidFill>
              </a:rPr>
              <a:t>. Dissatisfied with the state of affairs at home on his return thither after the Trojan war, he built this city in the </a:t>
            </a:r>
            <a:r>
              <a:rPr lang="en-US" sz="1400" dirty="0" err="1">
                <a:solidFill>
                  <a:srgbClr val="000000"/>
                </a:solidFill>
              </a:rPr>
              <a:t>Ambracian</a:t>
            </a:r>
            <a:r>
              <a:rPr lang="en-US" sz="1400" dirty="0">
                <a:solidFill>
                  <a:srgbClr val="000000"/>
                </a:solidFill>
              </a:rPr>
              <a:t> gulf, and named it Argos after his own country. [4] This was the largest town in </a:t>
            </a:r>
            <a:r>
              <a:rPr lang="en-US" sz="1400" dirty="0" err="1">
                <a:solidFill>
                  <a:srgbClr val="000000"/>
                </a:solidFill>
              </a:rPr>
              <a:t>Amphilochia</a:t>
            </a:r>
            <a:r>
              <a:rPr lang="en-US" sz="1400" dirty="0">
                <a:solidFill>
                  <a:srgbClr val="000000"/>
                </a:solidFill>
              </a:rPr>
              <a:t>, and its inhabitants the most powerful. [5] Under the pressure of misfortune many generations afterwards, they called in the </a:t>
            </a:r>
            <a:r>
              <a:rPr lang="en-US" sz="1400" dirty="0" err="1">
                <a:solidFill>
                  <a:srgbClr val="000000"/>
                </a:solidFill>
              </a:rPr>
              <a:t>Ambraciots</a:t>
            </a:r>
            <a:r>
              <a:rPr lang="en-US" sz="1400" dirty="0">
                <a:solidFill>
                  <a:srgbClr val="000000"/>
                </a:solidFill>
              </a:rPr>
              <a:t>, their neighbors on the </a:t>
            </a:r>
            <a:r>
              <a:rPr lang="en-US" sz="1400" dirty="0" err="1">
                <a:solidFill>
                  <a:srgbClr val="000000"/>
                </a:solidFill>
              </a:rPr>
              <a:t>Amphilochian</a:t>
            </a:r>
            <a:r>
              <a:rPr lang="en-US" sz="1400" dirty="0">
                <a:solidFill>
                  <a:srgbClr val="000000"/>
                </a:solidFill>
              </a:rPr>
              <a:t> border, to join their colony; and it was by this union with the </a:t>
            </a:r>
            <a:r>
              <a:rPr lang="en-US" sz="1400" dirty="0" err="1">
                <a:solidFill>
                  <a:srgbClr val="000000"/>
                </a:solidFill>
              </a:rPr>
              <a:t>Ambraciots</a:t>
            </a:r>
            <a:r>
              <a:rPr lang="en-US" sz="1400" dirty="0">
                <a:solidFill>
                  <a:srgbClr val="000000"/>
                </a:solidFill>
              </a:rPr>
              <a:t> that they learnt their present Hellenic speech, the rest of the </a:t>
            </a:r>
            <a:r>
              <a:rPr lang="en-US" sz="1400" dirty="0" err="1">
                <a:solidFill>
                  <a:srgbClr val="000000"/>
                </a:solidFill>
              </a:rPr>
              <a:t>Amphilochians</a:t>
            </a:r>
            <a:r>
              <a:rPr lang="en-US" sz="1400" dirty="0">
                <a:solidFill>
                  <a:srgbClr val="000000"/>
                </a:solidFill>
              </a:rPr>
              <a:t> being barbarians. [6] </a:t>
            </a:r>
            <a:r>
              <a:rPr lang="en-US" sz="1400" b="1" dirty="0">
                <a:solidFill>
                  <a:srgbClr val="000000"/>
                </a:solidFill>
              </a:rPr>
              <a:t>After a time the </a:t>
            </a:r>
            <a:r>
              <a:rPr lang="en-US" sz="1400" b="1" dirty="0" err="1">
                <a:solidFill>
                  <a:srgbClr val="000000"/>
                </a:solidFill>
              </a:rPr>
              <a:t>Ambraciots</a:t>
            </a:r>
            <a:r>
              <a:rPr lang="en-US" sz="1400" b="1" dirty="0">
                <a:solidFill>
                  <a:srgbClr val="000000"/>
                </a:solidFill>
              </a:rPr>
              <a:t> expelled the Argives and held the city themselves</a:t>
            </a:r>
            <a:r>
              <a:rPr lang="en-US" sz="1400" dirty="0">
                <a:solidFill>
                  <a:srgbClr val="000000"/>
                </a:solidFill>
              </a:rPr>
              <a:t>. [7] Upon this the </a:t>
            </a:r>
            <a:r>
              <a:rPr lang="en-US" sz="1400" dirty="0" err="1">
                <a:solidFill>
                  <a:srgbClr val="000000"/>
                </a:solidFill>
              </a:rPr>
              <a:t>Amphilochians</a:t>
            </a:r>
            <a:r>
              <a:rPr lang="en-US" sz="1400" dirty="0">
                <a:solidFill>
                  <a:srgbClr val="000000"/>
                </a:solidFill>
              </a:rPr>
              <a:t> gave themselves over to the Acarnanians; and the two together </a:t>
            </a:r>
            <a:r>
              <a:rPr lang="en-US" sz="1400" b="1" dirty="0">
                <a:solidFill>
                  <a:srgbClr val="000000"/>
                </a:solidFill>
              </a:rPr>
              <a:t>called the Athenians, who sent them </a:t>
            </a:r>
            <a:r>
              <a:rPr lang="en-US" sz="1400" b="1" dirty="0" err="1">
                <a:solidFill>
                  <a:srgbClr val="000000"/>
                </a:solidFill>
              </a:rPr>
              <a:t>Phormio</a:t>
            </a:r>
            <a:r>
              <a:rPr lang="en-US" sz="1400" b="1" dirty="0">
                <a:solidFill>
                  <a:srgbClr val="000000"/>
                </a:solidFill>
              </a:rPr>
              <a:t> as general and thirty ships; upon whose arrival they took Argos by storm, and made slaves of the </a:t>
            </a:r>
            <a:r>
              <a:rPr lang="en-US" sz="1400" b="1" dirty="0" err="1">
                <a:solidFill>
                  <a:srgbClr val="000000"/>
                </a:solidFill>
              </a:rPr>
              <a:t>Ambraciots</a:t>
            </a:r>
            <a:r>
              <a:rPr lang="en-US" sz="1400" b="1" dirty="0">
                <a:solidFill>
                  <a:srgbClr val="000000"/>
                </a:solidFill>
              </a:rPr>
              <a:t>; and the </a:t>
            </a:r>
            <a:r>
              <a:rPr lang="en-US" sz="1400" b="1" dirty="0" err="1">
                <a:solidFill>
                  <a:srgbClr val="000000"/>
                </a:solidFill>
              </a:rPr>
              <a:t>Amphilochians</a:t>
            </a:r>
            <a:r>
              <a:rPr lang="en-US" sz="1400" b="1" dirty="0">
                <a:solidFill>
                  <a:srgbClr val="000000"/>
                </a:solidFill>
              </a:rPr>
              <a:t> and Acarnanians inhabited the town in common. </a:t>
            </a:r>
            <a:r>
              <a:rPr lang="en-US" sz="1400" dirty="0">
                <a:solidFill>
                  <a:srgbClr val="000000"/>
                </a:solidFill>
              </a:rPr>
              <a:t>[8] After this began the alliance between the Athenians and Acarnanians. [9] The enmity of the </a:t>
            </a:r>
            <a:r>
              <a:rPr lang="en-US" sz="1400" dirty="0" err="1">
                <a:solidFill>
                  <a:srgbClr val="000000"/>
                </a:solidFill>
              </a:rPr>
              <a:t>Ambraciots</a:t>
            </a:r>
            <a:r>
              <a:rPr lang="en-US" sz="1400" dirty="0">
                <a:solidFill>
                  <a:srgbClr val="000000"/>
                </a:solidFill>
              </a:rPr>
              <a:t> against the Argives thus commenced with the enslavement of their citizens; and afterwards during the war they collected this armament among themselves and the </a:t>
            </a:r>
            <a:r>
              <a:rPr lang="en-US" sz="1400" dirty="0" err="1">
                <a:solidFill>
                  <a:srgbClr val="000000"/>
                </a:solidFill>
              </a:rPr>
              <a:t>Chaonians</a:t>
            </a:r>
            <a:r>
              <a:rPr lang="en-US" sz="1400" dirty="0">
                <a:solidFill>
                  <a:srgbClr val="000000"/>
                </a:solidFill>
              </a:rPr>
              <a:t>, and other of the neighboring barbarians. Arrived before Argos, they became masters of the country; but not being successful in their attacks upon the town, returned home and dispersed among their different peoples. </a:t>
            </a:r>
            <a:r>
              <a:rPr lang="en-US" sz="1400" dirty="0" err="1">
                <a:solidFill>
                  <a:srgbClr val="000000"/>
                </a:solidFill>
              </a:rPr>
              <a:t>Thuc</a:t>
            </a:r>
            <a:r>
              <a:rPr lang="en-US" sz="1400" dirty="0">
                <a:solidFill>
                  <a:srgbClr val="000000"/>
                </a:solidFill>
              </a:rPr>
              <a:t>. 2.68</a:t>
            </a:r>
            <a:endParaRPr lang="en-GB" sz="1400" dirty="0">
              <a:solidFill>
                <a:srgbClr val="000000"/>
              </a:solidFill>
            </a:endParaRPr>
          </a:p>
        </p:txBody>
      </p:sp>
      <p:sp>
        <p:nvSpPr>
          <p:cNvPr id="6" name="Oval 5">
            <a:extLst>
              <a:ext uri="{FF2B5EF4-FFF2-40B4-BE49-F238E27FC236}">
                <a16:creationId xmlns:a16="http://schemas.microsoft.com/office/drawing/2014/main" id="{E5871729-51A5-486C-8B4E-6820B449EC68}"/>
              </a:ext>
            </a:extLst>
          </p:cNvPr>
          <p:cNvSpPr/>
          <p:nvPr/>
        </p:nvSpPr>
        <p:spPr>
          <a:xfrm>
            <a:off x="2857500" y="4857750"/>
            <a:ext cx="323850" cy="171450"/>
          </a:xfrm>
          <a:prstGeom prst="ellipse">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640778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F88890-D970-4E36-B41C-D635B71D9F45}"/>
              </a:ext>
            </a:extLst>
          </p:cNvPr>
          <p:cNvSpPr>
            <a:spLocks noGrp="1"/>
          </p:cNvSpPr>
          <p:nvPr>
            <p:ph type="title"/>
          </p:nvPr>
        </p:nvSpPr>
        <p:spPr>
          <a:xfrm>
            <a:off x="589560" y="856180"/>
            <a:ext cx="4560584" cy="1128068"/>
          </a:xfrm>
        </p:spPr>
        <p:txBody>
          <a:bodyPr anchor="ctr">
            <a:normAutofit/>
          </a:bodyPr>
          <a:lstStyle/>
          <a:p>
            <a:r>
              <a:rPr lang="en-GB" sz="3700"/>
              <a:t>Common from very early on</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2BF67B-1CED-4D51-AE1C-E9B649377E60}"/>
              </a:ext>
            </a:extLst>
          </p:cNvPr>
          <p:cNvSpPr>
            <a:spLocks noGrp="1"/>
          </p:cNvSpPr>
          <p:nvPr>
            <p:ph idx="1"/>
          </p:nvPr>
        </p:nvSpPr>
        <p:spPr>
          <a:xfrm>
            <a:off x="590719" y="2330505"/>
            <a:ext cx="4559425" cy="3979585"/>
          </a:xfrm>
        </p:spPr>
        <p:txBody>
          <a:bodyPr anchor="ctr">
            <a:normAutofit/>
          </a:bodyPr>
          <a:lstStyle/>
          <a:p>
            <a:r>
              <a:rPr lang="en-US" sz="2000"/>
              <a:t>These then are the Aeolian cities on the mainland, besides those that are situated on Ida and are separate. [2] Among those on the islands, five divide Lesbos among them (there was a sixth on Lesbos, Arisba, but its people were enslaved by their kinfolk of Methymna); there is one on Tenedos, and one again in the “Hundred Isles,”1 as they are called. [3] The men of Lesbos and Tenedos, then, like the Ionian islanders, had nothing to fear. The rest of the cities deliberated together and decided to follow the Ionians' lead. Hdt 1.151</a:t>
            </a:r>
            <a:endParaRPr lang="en-GB" sz="200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898B4E0-53B7-40DA-856C-3EBB76B24B9E}"/>
              </a:ext>
            </a:extLst>
          </p:cNvPr>
          <p:cNvPicPr>
            <a:picLocks noChangeAspect="1"/>
          </p:cNvPicPr>
          <p:nvPr/>
        </p:nvPicPr>
        <p:blipFill rotWithShape="1">
          <a:blip r:embed="rId2"/>
          <a:srcRect r="1742" b="1"/>
          <a:stretch/>
        </p:blipFill>
        <p:spPr>
          <a:xfrm>
            <a:off x="5977788" y="799352"/>
            <a:ext cx="5425410" cy="5259296"/>
          </a:xfrm>
          <a:prstGeom prst="rect">
            <a:avLst/>
          </a:prstGeom>
        </p:spPr>
      </p:pic>
      <p:sp>
        <p:nvSpPr>
          <p:cNvPr id="5" name="Oval 4">
            <a:extLst>
              <a:ext uri="{FF2B5EF4-FFF2-40B4-BE49-F238E27FC236}">
                <a16:creationId xmlns:a16="http://schemas.microsoft.com/office/drawing/2014/main" id="{88C32B79-56E1-46C9-AC12-33C38F1A2D25}"/>
              </a:ext>
            </a:extLst>
          </p:cNvPr>
          <p:cNvSpPr/>
          <p:nvPr/>
        </p:nvSpPr>
        <p:spPr>
          <a:xfrm>
            <a:off x="6181725" y="4257675"/>
            <a:ext cx="1494330" cy="1000125"/>
          </a:xfrm>
          <a:prstGeom prst="ellipse">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11051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9">
            <a:extLst>
              <a:ext uri="{FF2B5EF4-FFF2-40B4-BE49-F238E27FC236}">
                <a16:creationId xmlns:a16="http://schemas.microsoft.com/office/drawing/2014/main" id="{0FE2D22C-409B-48AF-B24F-7988A8F7F8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1">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0EFC59-1C00-4830-8CE2-92C1402AD771}"/>
              </a:ext>
            </a:extLst>
          </p:cNvPr>
          <p:cNvSpPr>
            <a:spLocks noGrp="1"/>
          </p:cNvSpPr>
          <p:nvPr>
            <p:ph type="title"/>
          </p:nvPr>
        </p:nvSpPr>
        <p:spPr>
          <a:xfrm>
            <a:off x="5764783" y="349664"/>
            <a:ext cx="5845571" cy="1638377"/>
          </a:xfrm>
        </p:spPr>
        <p:txBody>
          <a:bodyPr anchor="b">
            <a:normAutofit/>
          </a:bodyPr>
          <a:lstStyle/>
          <a:p>
            <a:r>
              <a:rPr lang="en-GB" sz="4800"/>
              <a:t>The effect of imperialism</a:t>
            </a:r>
          </a:p>
        </p:txBody>
      </p:sp>
      <p:sp>
        <p:nvSpPr>
          <p:cNvPr id="24" name="Rectangle 13">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4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5">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7">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5"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7D240E9-531C-4282-B191-B83B924915D3}"/>
              </a:ext>
            </a:extLst>
          </p:cNvPr>
          <p:cNvPicPr>
            <a:picLocks noChangeAspect="1"/>
          </p:cNvPicPr>
          <p:nvPr/>
        </p:nvPicPr>
        <p:blipFill rotWithShape="1">
          <a:blip r:embed="rId2"/>
          <a:srcRect r="1" b="12462"/>
          <a:stretch/>
        </p:blipFill>
        <p:spPr>
          <a:xfrm>
            <a:off x="535110" y="627954"/>
            <a:ext cx="4235516" cy="5353373"/>
          </a:xfrm>
          <a:prstGeom prst="rect">
            <a:avLst/>
          </a:prstGeom>
        </p:spPr>
      </p:pic>
      <p:sp>
        <p:nvSpPr>
          <p:cNvPr id="3" name="Content Placeholder 2">
            <a:extLst>
              <a:ext uri="{FF2B5EF4-FFF2-40B4-BE49-F238E27FC236}">
                <a16:creationId xmlns:a16="http://schemas.microsoft.com/office/drawing/2014/main" id="{23F8D2C6-AD06-4934-9A86-7161A1AC0B5F}"/>
              </a:ext>
            </a:extLst>
          </p:cNvPr>
          <p:cNvSpPr>
            <a:spLocks noGrp="1"/>
          </p:cNvSpPr>
          <p:nvPr>
            <p:ph idx="1"/>
          </p:nvPr>
        </p:nvSpPr>
        <p:spPr>
          <a:xfrm>
            <a:off x="5766262" y="2620641"/>
            <a:ext cx="5837750" cy="3023702"/>
          </a:xfrm>
        </p:spPr>
        <p:txBody>
          <a:bodyPr anchor="ctr">
            <a:normAutofit/>
          </a:bodyPr>
          <a:lstStyle/>
          <a:p>
            <a:r>
              <a:rPr lang="en-US" sz="2000"/>
              <a:t>Now up to this point I am sure that all men would acknowledge that our city has been the author of the greatest number of blessings, and that she should in fairness be entitled to the hegemony. But from this point on some take us to task, urging that after we succeeded to the sovereignty of the sea we brought many evils upon the Hellenes; and, in these speeches of theirs, </a:t>
            </a:r>
            <a:r>
              <a:rPr lang="en-US" sz="2000" b="1"/>
              <a:t>they cast it in our teeth that we enslaved the Melians and destroyed the people of Scione. </a:t>
            </a:r>
            <a:r>
              <a:rPr lang="en-US" sz="2000"/>
              <a:t>Isoc. 4.100</a:t>
            </a:r>
            <a:endParaRPr lang="en-GB" sz="2000"/>
          </a:p>
        </p:txBody>
      </p:sp>
      <p:sp>
        <p:nvSpPr>
          <p:cNvPr id="5" name="TextBox 4">
            <a:extLst>
              <a:ext uri="{FF2B5EF4-FFF2-40B4-BE49-F238E27FC236}">
                <a16:creationId xmlns:a16="http://schemas.microsoft.com/office/drawing/2014/main" id="{AA834771-1794-4979-BD9F-40E177B3569C}"/>
              </a:ext>
            </a:extLst>
          </p:cNvPr>
          <p:cNvSpPr txBox="1"/>
          <p:nvPr/>
        </p:nvSpPr>
        <p:spPr>
          <a:xfrm>
            <a:off x="3056089" y="6217756"/>
            <a:ext cx="1370888" cy="369332"/>
          </a:xfrm>
          <a:prstGeom prst="rect">
            <a:avLst/>
          </a:prstGeom>
          <a:noFill/>
        </p:spPr>
        <p:txBody>
          <a:bodyPr wrap="none" rtlCol="0">
            <a:spAutoFit/>
          </a:bodyPr>
          <a:lstStyle/>
          <a:p>
            <a:pPr>
              <a:spcAft>
                <a:spcPts val="600"/>
              </a:spcAft>
            </a:pPr>
            <a:r>
              <a:rPr lang="en-GB" dirty="0"/>
              <a:t>438-338 BCE</a:t>
            </a:r>
          </a:p>
        </p:txBody>
      </p:sp>
    </p:spTree>
    <p:extLst>
      <p:ext uri="{BB962C8B-B14F-4D97-AF65-F5344CB8AC3E}">
        <p14:creationId xmlns:p14="http://schemas.microsoft.com/office/powerpoint/2010/main" val="3408698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E83C42-D602-4721-8A4B-4876D5A89041}"/>
              </a:ext>
            </a:extLst>
          </p:cNvPr>
          <p:cNvSpPr>
            <a:spLocks noGrp="1"/>
          </p:cNvSpPr>
          <p:nvPr>
            <p:ph type="title"/>
          </p:nvPr>
        </p:nvSpPr>
        <p:spPr>
          <a:xfrm>
            <a:off x="589560" y="856180"/>
            <a:ext cx="4560584" cy="1128068"/>
          </a:xfrm>
        </p:spPr>
        <p:txBody>
          <a:bodyPr anchor="ctr">
            <a:normAutofit/>
          </a:bodyPr>
          <a:lstStyle/>
          <a:p>
            <a:r>
              <a:rPr lang="en-GB" sz="3700"/>
              <a:t>The Athenian reaction</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E923E5-BFD9-4F0C-98CD-72673CD78395}"/>
              </a:ext>
            </a:extLst>
          </p:cNvPr>
          <p:cNvSpPr>
            <a:spLocks noGrp="1"/>
          </p:cNvSpPr>
          <p:nvPr>
            <p:ph idx="1"/>
          </p:nvPr>
        </p:nvSpPr>
        <p:spPr>
          <a:xfrm>
            <a:off x="590719" y="2330505"/>
            <a:ext cx="4559425" cy="3979585"/>
          </a:xfrm>
        </p:spPr>
        <p:txBody>
          <a:bodyPr anchor="ctr">
            <a:normAutofit/>
          </a:bodyPr>
          <a:lstStyle/>
          <a:p>
            <a:r>
              <a:rPr lang="en-US" sz="1600"/>
              <a:t>Upon the arrival of the prisoners with Salaethus, the Athenians at once put the latter to death, although he offered, among other things, to procure the withdrawal of the Peloponnesians from Plataea, which was still under siege; [2] and after deliberating as to what they should do with the former, </a:t>
            </a:r>
            <a:r>
              <a:rPr lang="en-US" sz="1600" b="1"/>
              <a:t>in the fury of the moment determined to put to death not only the prisoners at Athens, but the whole adult male population of Mytilene, and to make slaves of the women and children. It was remarked that Mitylene had revolted without being, like the rest, subjected to the empire; and what above all swelled the wrath of the Athenians was the fact of the Peloponnesian fleet having ventured over to Ionia to her support, a fact which was held to argue a long-meditated rebellion</a:t>
            </a:r>
            <a:r>
              <a:rPr lang="en-US" sz="1600"/>
              <a:t>. Thuc. 3.36</a:t>
            </a:r>
            <a:endParaRPr lang="en-GB" sz="160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0515695-A3B9-4BAE-AED5-70686DB07206}"/>
              </a:ext>
            </a:extLst>
          </p:cNvPr>
          <p:cNvPicPr>
            <a:picLocks noChangeAspect="1"/>
          </p:cNvPicPr>
          <p:nvPr/>
        </p:nvPicPr>
        <p:blipFill rotWithShape="1">
          <a:blip r:embed="rId2"/>
          <a:srcRect l="22687" r="13356" b="1"/>
          <a:stretch/>
        </p:blipFill>
        <p:spPr>
          <a:xfrm>
            <a:off x="5977788" y="799352"/>
            <a:ext cx="5425410" cy="5259296"/>
          </a:xfrm>
          <a:prstGeom prst="rect">
            <a:avLst/>
          </a:prstGeom>
        </p:spPr>
      </p:pic>
      <p:sp>
        <p:nvSpPr>
          <p:cNvPr id="5" name="TextBox 4">
            <a:extLst>
              <a:ext uri="{FF2B5EF4-FFF2-40B4-BE49-F238E27FC236}">
                <a16:creationId xmlns:a16="http://schemas.microsoft.com/office/drawing/2014/main" id="{C945DBA7-327D-48D0-B972-D5045F70DB7E}"/>
              </a:ext>
            </a:extLst>
          </p:cNvPr>
          <p:cNvSpPr txBox="1"/>
          <p:nvPr/>
        </p:nvSpPr>
        <p:spPr>
          <a:xfrm>
            <a:off x="6400800" y="6248400"/>
            <a:ext cx="4435154" cy="369332"/>
          </a:xfrm>
          <a:prstGeom prst="rect">
            <a:avLst/>
          </a:prstGeom>
          <a:noFill/>
        </p:spPr>
        <p:txBody>
          <a:bodyPr wrap="square" rtlCol="0">
            <a:spAutoFit/>
          </a:bodyPr>
          <a:lstStyle/>
          <a:p>
            <a:r>
              <a:rPr lang="en-GB" dirty="0"/>
              <a:t>Mytilene Theatre</a:t>
            </a:r>
          </a:p>
        </p:txBody>
      </p:sp>
    </p:spTree>
    <p:extLst>
      <p:ext uri="{BB962C8B-B14F-4D97-AF65-F5344CB8AC3E}">
        <p14:creationId xmlns:p14="http://schemas.microsoft.com/office/powerpoint/2010/main" val="17099879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E451AE-936C-4BEF-8614-01DA78432CD8}"/>
              </a:ext>
            </a:extLst>
          </p:cNvPr>
          <p:cNvSpPr>
            <a:spLocks noGrp="1"/>
          </p:cNvSpPr>
          <p:nvPr>
            <p:ph type="title"/>
          </p:nvPr>
        </p:nvSpPr>
        <p:spPr>
          <a:xfrm>
            <a:off x="589560" y="856180"/>
            <a:ext cx="4560584" cy="1128068"/>
          </a:xfrm>
        </p:spPr>
        <p:txBody>
          <a:bodyPr anchor="ctr">
            <a:normAutofit/>
          </a:bodyPr>
          <a:lstStyle/>
          <a:p>
            <a:r>
              <a:rPr lang="en-GB" sz="3700"/>
              <a:t>Athens’ Fear – 404 BCE</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C663C9-0CD1-4396-88D4-F086918048CF}"/>
              </a:ext>
            </a:extLst>
          </p:cNvPr>
          <p:cNvSpPr>
            <a:spLocks noGrp="1"/>
          </p:cNvSpPr>
          <p:nvPr>
            <p:ph idx="1"/>
          </p:nvPr>
        </p:nvSpPr>
        <p:spPr>
          <a:xfrm>
            <a:off x="590719" y="2330505"/>
            <a:ext cx="4559425" cy="3979585"/>
          </a:xfrm>
        </p:spPr>
        <p:txBody>
          <a:bodyPr anchor="ctr">
            <a:normAutofit/>
          </a:bodyPr>
          <a:lstStyle/>
          <a:p>
            <a:r>
              <a:rPr lang="en-US" sz="2000" b="0" i="0">
                <a:effectLst/>
                <a:latin typeface="Georgia" panose="02040502050405020303" pitchFamily="18" charset="0"/>
              </a:rPr>
              <a:t>And when the ambassadors reached home and reported this to the people, despondency descended upon all; </a:t>
            </a:r>
            <a:r>
              <a:rPr lang="en-US" sz="2000" b="1" i="0">
                <a:effectLst/>
                <a:latin typeface="Georgia" panose="02040502050405020303" pitchFamily="18" charset="0"/>
              </a:rPr>
              <a:t>for they imagined that they would be reduced to slavery, and that while they were sending another set of ambassadors, many would die of the famine.</a:t>
            </a:r>
            <a:r>
              <a:rPr lang="en-US" sz="2000" b="0" i="0">
                <a:effectLst/>
                <a:latin typeface="Georgia" panose="02040502050405020303" pitchFamily="18" charset="0"/>
              </a:rPr>
              <a:t> Xen. Hell. 2.2.14</a:t>
            </a:r>
            <a:endParaRPr lang="en-GB" sz="200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A3555DC-9D5E-47E0-811D-2A283F4CF4D6}"/>
              </a:ext>
            </a:extLst>
          </p:cNvPr>
          <p:cNvPicPr>
            <a:picLocks noChangeAspect="1"/>
          </p:cNvPicPr>
          <p:nvPr/>
        </p:nvPicPr>
        <p:blipFill rotWithShape="1">
          <a:blip r:embed="rId2"/>
          <a:srcRect l="15899" r="13439" b="3"/>
          <a:stretch/>
        </p:blipFill>
        <p:spPr>
          <a:xfrm>
            <a:off x="5977788" y="799352"/>
            <a:ext cx="5425410" cy="5259296"/>
          </a:xfrm>
          <a:prstGeom prst="rect">
            <a:avLst/>
          </a:prstGeom>
        </p:spPr>
      </p:pic>
    </p:spTree>
    <p:extLst>
      <p:ext uri="{BB962C8B-B14F-4D97-AF65-F5344CB8AC3E}">
        <p14:creationId xmlns:p14="http://schemas.microsoft.com/office/powerpoint/2010/main" val="40212564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6A9114-891B-4D3E-AE91-6627B12435AF}"/>
              </a:ext>
            </a:extLst>
          </p:cNvPr>
          <p:cNvSpPr>
            <a:spLocks noGrp="1"/>
          </p:cNvSpPr>
          <p:nvPr>
            <p:ph type="title"/>
          </p:nvPr>
        </p:nvSpPr>
        <p:spPr>
          <a:xfrm>
            <a:off x="589560" y="856180"/>
            <a:ext cx="4560584" cy="1128068"/>
          </a:xfrm>
        </p:spPr>
        <p:txBody>
          <a:bodyPr anchor="ctr">
            <a:normAutofit/>
          </a:bodyPr>
          <a:lstStyle/>
          <a:p>
            <a:r>
              <a:rPr lang="en-GB" sz="4000"/>
              <a:t>Athens’ Fate</a:t>
            </a: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6512493-F9FE-4DE5-9CF9-2E222CF93886}"/>
              </a:ext>
            </a:extLst>
          </p:cNvPr>
          <p:cNvSpPr>
            <a:spLocks noGrp="1"/>
          </p:cNvSpPr>
          <p:nvPr>
            <p:ph idx="1"/>
          </p:nvPr>
        </p:nvSpPr>
        <p:spPr>
          <a:xfrm>
            <a:off x="590719" y="2330505"/>
            <a:ext cx="4559425" cy="3979585"/>
          </a:xfrm>
        </p:spPr>
        <p:txBody>
          <a:bodyPr anchor="ctr">
            <a:normAutofit/>
          </a:bodyPr>
          <a:lstStyle/>
          <a:p>
            <a:r>
              <a:rPr lang="en-US" sz="1700" b="0" i="0">
                <a:effectLst/>
                <a:latin typeface="Georgia" panose="02040502050405020303" pitchFamily="18" charset="0"/>
              </a:rPr>
              <a:t>The Lacedaemonians, however, said that they would not enslave a Greek city which had done great service amid the greatest perils that had befallen Greece, and they offered to make peace on these conditions: that the Athenians should destroy the long walls and the walls of Piraeus, surrender all their ships except twelve, allow their exiles to return, count the same people friends and enemies as the Lacedaemonians did, and follow the Lacedaemonians both by land and by sea wherever they should lead the way. Xen 2.2.18</a:t>
            </a:r>
            <a:endParaRPr lang="en-GB" sz="1700"/>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384A7B5-A4F1-45C8-9260-0698C066ADE4}"/>
              </a:ext>
            </a:extLst>
          </p:cNvPr>
          <p:cNvPicPr>
            <a:picLocks noChangeAspect="1"/>
          </p:cNvPicPr>
          <p:nvPr/>
        </p:nvPicPr>
        <p:blipFill rotWithShape="1">
          <a:blip r:embed="rId2"/>
          <a:srcRect l="12768" r="2517"/>
          <a:stretch/>
        </p:blipFill>
        <p:spPr>
          <a:xfrm>
            <a:off x="5977788" y="799352"/>
            <a:ext cx="5425410" cy="5259296"/>
          </a:xfrm>
          <a:prstGeom prst="rect">
            <a:avLst/>
          </a:prstGeom>
        </p:spPr>
      </p:pic>
    </p:spTree>
    <p:extLst>
      <p:ext uri="{BB962C8B-B14F-4D97-AF65-F5344CB8AC3E}">
        <p14:creationId xmlns:p14="http://schemas.microsoft.com/office/powerpoint/2010/main" val="18263672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FF81F8D5-515A-45DC-B296-30AB11F2C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E5A6E7-674F-4AA8-9243-3ED70E911317}"/>
              </a:ext>
            </a:extLst>
          </p:cNvPr>
          <p:cNvSpPr>
            <a:spLocks noGrp="1"/>
          </p:cNvSpPr>
          <p:nvPr>
            <p:ph type="title"/>
          </p:nvPr>
        </p:nvSpPr>
        <p:spPr>
          <a:xfrm>
            <a:off x="581646" y="349664"/>
            <a:ext cx="5845571" cy="1638377"/>
          </a:xfrm>
        </p:spPr>
        <p:txBody>
          <a:bodyPr anchor="b">
            <a:normAutofit/>
          </a:bodyPr>
          <a:lstStyle/>
          <a:p>
            <a:r>
              <a:rPr lang="en-GB" sz="4800" dirty="0"/>
              <a:t>Greeks or non-Greeks</a:t>
            </a:r>
          </a:p>
        </p:txBody>
      </p:sp>
      <p:sp>
        <p:nvSpPr>
          <p:cNvPr id="3" name="Content Placeholder 2">
            <a:extLst>
              <a:ext uri="{FF2B5EF4-FFF2-40B4-BE49-F238E27FC236}">
                <a16:creationId xmlns:a16="http://schemas.microsoft.com/office/drawing/2014/main" id="{624815D4-77A7-4AF6-8CE9-A49577E4C84D}"/>
              </a:ext>
            </a:extLst>
          </p:cNvPr>
          <p:cNvSpPr>
            <a:spLocks noGrp="1"/>
          </p:cNvSpPr>
          <p:nvPr>
            <p:ph idx="1"/>
          </p:nvPr>
        </p:nvSpPr>
        <p:spPr>
          <a:xfrm>
            <a:off x="587988" y="2146816"/>
            <a:ext cx="5837750" cy="3930134"/>
          </a:xfrm>
        </p:spPr>
        <p:txBody>
          <a:bodyPr anchor="ctr">
            <a:normAutofit/>
          </a:bodyPr>
          <a:lstStyle/>
          <a:p>
            <a:r>
              <a:rPr lang="en-US" sz="1400" dirty="0"/>
              <a:t>The Athenian generals left in Sicily now divided the armament into two parts, and each taking one by lot, sailed with the whole for </a:t>
            </a:r>
            <a:r>
              <a:rPr lang="en-US" sz="1400" dirty="0" err="1"/>
              <a:t>Selinus</a:t>
            </a:r>
            <a:r>
              <a:rPr lang="en-US" sz="1400" dirty="0"/>
              <a:t> and </a:t>
            </a:r>
            <a:r>
              <a:rPr lang="en-US" sz="1400" dirty="0" err="1"/>
              <a:t>Egesta</a:t>
            </a:r>
            <a:r>
              <a:rPr lang="en-US" sz="1400" dirty="0"/>
              <a:t>, wishing to know whether the </a:t>
            </a:r>
            <a:r>
              <a:rPr lang="en-US" sz="1400" dirty="0" err="1"/>
              <a:t>Egestaeans</a:t>
            </a:r>
            <a:r>
              <a:rPr lang="en-US" sz="1400" dirty="0"/>
              <a:t> would give the money, and to look into the question of </a:t>
            </a:r>
            <a:r>
              <a:rPr lang="en-US" sz="1400" dirty="0" err="1"/>
              <a:t>Selinus</a:t>
            </a:r>
            <a:r>
              <a:rPr lang="en-US" sz="1400" dirty="0"/>
              <a:t> and ascertain the state of the quarrel between her and </a:t>
            </a:r>
            <a:r>
              <a:rPr lang="en-US" sz="1400" dirty="0" err="1"/>
              <a:t>Egesta</a:t>
            </a:r>
            <a:r>
              <a:rPr lang="en-US" sz="1400" dirty="0"/>
              <a:t>. [2] Coasting along Sicily, with the shore on their left, on the side towards the </a:t>
            </a:r>
            <a:r>
              <a:rPr lang="en-US" sz="1400" dirty="0" err="1"/>
              <a:t>Tyrrhene</a:t>
            </a:r>
            <a:r>
              <a:rPr lang="en-US" sz="1400" dirty="0"/>
              <a:t> Gulf, they touched at </a:t>
            </a:r>
            <a:r>
              <a:rPr lang="en-US" sz="1400" dirty="0" err="1"/>
              <a:t>Himera</a:t>
            </a:r>
            <a:r>
              <a:rPr lang="en-US" sz="1400" dirty="0"/>
              <a:t>, the only Hellenic city in that part of the island, and being refused admission resumed their voyage. [3] </a:t>
            </a:r>
            <a:r>
              <a:rPr lang="en-US" sz="1400" b="1" dirty="0"/>
              <a:t>On their way they took </a:t>
            </a:r>
            <a:r>
              <a:rPr lang="en-US" sz="1400" b="1" dirty="0" err="1"/>
              <a:t>Hyccara</a:t>
            </a:r>
            <a:r>
              <a:rPr lang="en-US" sz="1400" b="1" dirty="0"/>
              <a:t>, a petty Sicanian seaport, nevertheless at war with </a:t>
            </a:r>
            <a:r>
              <a:rPr lang="en-US" sz="1400" b="1" dirty="0" err="1"/>
              <a:t>Egesta</a:t>
            </a:r>
            <a:r>
              <a:rPr lang="en-US" sz="1400" b="1" dirty="0"/>
              <a:t>, and making slaves of the inhabitants gave up the town to the </a:t>
            </a:r>
            <a:r>
              <a:rPr lang="en-US" sz="1400" b="1" dirty="0" err="1"/>
              <a:t>Egestaeans</a:t>
            </a:r>
            <a:r>
              <a:rPr lang="en-US" sz="1400" b="1" dirty="0"/>
              <a:t>, some of whose horse had joined them</a:t>
            </a:r>
            <a:r>
              <a:rPr lang="en-US" sz="1400" dirty="0"/>
              <a:t>; after which the army proceeded through the territory of the </a:t>
            </a:r>
            <a:r>
              <a:rPr lang="en-US" sz="1400" dirty="0" err="1"/>
              <a:t>Sicels</a:t>
            </a:r>
            <a:r>
              <a:rPr lang="en-US" sz="1400" dirty="0"/>
              <a:t> until it reached </a:t>
            </a:r>
            <a:r>
              <a:rPr lang="en-US" sz="1400" dirty="0" err="1"/>
              <a:t>Catana</a:t>
            </a:r>
            <a:r>
              <a:rPr lang="en-US" sz="1400" dirty="0"/>
              <a:t>, while the fleet sailed along the coast with the slaves on board. [4] Meanwhile Nicias sailed straight from </a:t>
            </a:r>
            <a:r>
              <a:rPr lang="en-US" sz="1400" dirty="0" err="1"/>
              <a:t>Hyccara</a:t>
            </a:r>
            <a:r>
              <a:rPr lang="en-US" sz="1400" dirty="0"/>
              <a:t> along the coast and went to </a:t>
            </a:r>
            <a:r>
              <a:rPr lang="en-US" sz="1400" dirty="0" err="1"/>
              <a:t>Egesta</a:t>
            </a:r>
            <a:r>
              <a:rPr lang="en-US" sz="1400" dirty="0"/>
              <a:t>, and after transacting his other business and receiving thirty talents, rejoined the forces. </a:t>
            </a:r>
            <a:r>
              <a:rPr lang="en-US" sz="1400" b="1" dirty="0"/>
              <a:t>They now sold their slaves for the sum of one hundred and twenty talents, </a:t>
            </a:r>
            <a:r>
              <a:rPr lang="en-US" sz="1400" dirty="0"/>
              <a:t>[5] and sailed round to their </a:t>
            </a:r>
            <a:r>
              <a:rPr lang="en-US" sz="1400" dirty="0" err="1"/>
              <a:t>Sicel</a:t>
            </a:r>
            <a:r>
              <a:rPr lang="en-US" sz="1400" dirty="0"/>
              <a:t> allies to urge them to send troops; and meanwhile went with half their own force to the hostile town of </a:t>
            </a:r>
            <a:r>
              <a:rPr lang="en-US" sz="1400" dirty="0" err="1"/>
              <a:t>Hybla</a:t>
            </a:r>
            <a:r>
              <a:rPr lang="en-US" sz="1400" dirty="0"/>
              <a:t> in the territory of Gela, but did not succeed in taking it. </a:t>
            </a:r>
            <a:r>
              <a:rPr lang="en-US" sz="1400" dirty="0" err="1"/>
              <a:t>Thuc</a:t>
            </a:r>
            <a:r>
              <a:rPr lang="en-US" sz="1400" dirty="0"/>
              <a:t>. 6.62</a:t>
            </a:r>
            <a:endParaRPr lang="en-GB" sz="1400" dirty="0"/>
          </a:p>
        </p:txBody>
      </p:sp>
      <p:sp>
        <p:nvSpPr>
          <p:cNvPr id="33" name="Rectangle 3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56C3631-01A5-4E72-9DA5-16194BFE241D}"/>
              </a:ext>
            </a:extLst>
          </p:cNvPr>
          <p:cNvPicPr>
            <a:picLocks noChangeAspect="1"/>
          </p:cNvPicPr>
          <p:nvPr/>
        </p:nvPicPr>
        <p:blipFill rotWithShape="1">
          <a:blip r:embed="rId2"/>
          <a:srcRect r="476" b="-3"/>
          <a:stretch/>
        </p:blipFill>
        <p:spPr>
          <a:xfrm>
            <a:off x="7421373" y="627954"/>
            <a:ext cx="4235516" cy="5353373"/>
          </a:xfrm>
          <a:prstGeom prst="rect">
            <a:avLst/>
          </a:prstGeom>
        </p:spPr>
      </p:pic>
      <p:sp>
        <p:nvSpPr>
          <p:cNvPr id="37" name="Rectangle 36">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a:extLst>
              <a:ext uri="{FF2B5EF4-FFF2-40B4-BE49-F238E27FC236}">
                <a16:creationId xmlns:a16="http://schemas.microsoft.com/office/drawing/2014/main" id="{541FFF83-A1A1-4840-8EF8-85524644409A}"/>
              </a:ext>
            </a:extLst>
          </p:cNvPr>
          <p:cNvSpPr/>
          <p:nvPr/>
        </p:nvSpPr>
        <p:spPr>
          <a:xfrm flipV="1">
            <a:off x="9715500" y="4654035"/>
            <a:ext cx="95250" cy="11430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665042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BA54E9-3DCD-4F34-8E61-9DEB5F1E81CE}"/>
              </a:ext>
            </a:extLst>
          </p:cNvPr>
          <p:cNvSpPr>
            <a:spLocks noGrp="1"/>
          </p:cNvSpPr>
          <p:nvPr>
            <p:ph type="title"/>
          </p:nvPr>
        </p:nvSpPr>
        <p:spPr>
          <a:xfrm>
            <a:off x="589560" y="856180"/>
            <a:ext cx="4560584" cy="1128068"/>
          </a:xfrm>
        </p:spPr>
        <p:txBody>
          <a:bodyPr anchor="ctr">
            <a:normAutofit/>
          </a:bodyPr>
          <a:lstStyle/>
          <a:p>
            <a:r>
              <a:rPr lang="en-GB" sz="4000"/>
              <a:t>Money and slavery</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2581A9-C35F-412A-87DC-E607F2FF8C08}"/>
              </a:ext>
            </a:extLst>
          </p:cNvPr>
          <p:cNvSpPr>
            <a:spLocks noGrp="1"/>
          </p:cNvSpPr>
          <p:nvPr>
            <p:ph idx="1"/>
          </p:nvPr>
        </p:nvSpPr>
        <p:spPr>
          <a:xfrm>
            <a:off x="590719" y="2330505"/>
            <a:ext cx="4559425" cy="3979585"/>
          </a:xfrm>
        </p:spPr>
        <p:txBody>
          <a:bodyPr anchor="ctr">
            <a:normAutofit/>
          </a:bodyPr>
          <a:lstStyle/>
          <a:p>
            <a:r>
              <a:rPr lang="en-GB" sz="2000"/>
              <a:t>1 Talent = 6000 drachmas </a:t>
            </a:r>
            <a:r>
              <a:rPr lang="en-GB" sz="2000">
                <a:sym typeface="Wingdings" panose="05000000000000000000" pitchFamily="2" charset="2"/>
              </a:rPr>
              <a:t> 120 talents = 720,000 drachmas</a:t>
            </a:r>
            <a:endParaRPr lang="en-GB" sz="2000"/>
          </a:p>
          <a:p>
            <a:r>
              <a:rPr lang="en-GB" sz="2000"/>
              <a:t>1 drachma = 6 obols</a:t>
            </a:r>
          </a:p>
          <a:p>
            <a:endParaRPr lang="en-GB" sz="2000"/>
          </a:p>
          <a:p>
            <a:r>
              <a:rPr lang="en-GB" sz="2000"/>
              <a:t>A sculptor would have a pay of 1 ½ dr per day, so around 450dr a year</a:t>
            </a:r>
          </a:p>
          <a:p>
            <a:r>
              <a:rPr lang="en-GB" sz="2000"/>
              <a:t>A rower in the Athenian navy was paid 3ob per day, so around 150dr a year</a:t>
            </a:r>
          </a:p>
          <a:p>
            <a:endParaRPr lang="en-GB" sz="2000"/>
          </a:p>
          <a:p>
            <a:r>
              <a:rPr lang="en-GB" sz="2000"/>
              <a:t>The building and sculptures of the Parthenon cost around 450T.</a:t>
            </a:r>
          </a:p>
          <a:p>
            <a:endParaRPr lang="en-GB" sz="200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D321586-88A7-41C7-B95B-F2A78581E9CE}"/>
              </a:ext>
            </a:extLst>
          </p:cNvPr>
          <p:cNvPicPr>
            <a:picLocks noChangeAspect="1"/>
          </p:cNvPicPr>
          <p:nvPr/>
        </p:nvPicPr>
        <p:blipFill rotWithShape="1">
          <a:blip r:embed="rId2"/>
          <a:srcRect l="24497" r="24955" b="-1"/>
          <a:stretch/>
        </p:blipFill>
        <p:spPr>
          <a:xfrm>
            <a:off x="5977788" y="799352"/>
            <a:ext cx="5425410" cy="5259296"/>
          </a:xfrm>
          <a:prstGeom prst="rect">
            <a:avLst/>
          </a:prstGeom>
        </p:spPr>
      </p:pic>
    </p:spTree>
    <p:extLst>
      <p:ext uri="{BB962C8B-B14F-4D97-AF65-F5344CB8AC3E}">
        <p14:creationId xmlns:p14="http://schemas.microsoft.com/office/powerpoint/2010/main" val="13631896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31862D-7674-4642-B55C-F55CB3AA21F1}"/>
              </a:ext>
            </a:extLst>
          </p:cNvPr>
          <p:cNvSpPr>
            <a:spLocks noGrp="1"/>
          </p:cNvSpPr>
          <p:nvPr>
            <p:ph type="title"/>
          </p:nvPr>
        </p:nvSpPr>
        <p:spPr>
          <a:xfrm>
            <a:off x="589560" y="856180"/>
            <a:ext cx="4560584" cy="1128068"/>
          </a:xfrm>
        </p:spPr>
        <p:txBody>
          <a:bodyPr anchor="ctr">
            <a:normAutofit/>
          </a:bodyPr>
          <a:lstStyle/>
          <a:p>
            <a:r>
              <a:rPr lang="en-GB" sz="3700"/>
              <a:t>The fear of destruction</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2018CB7-C3A8-4487-9E13-3BB638FB10AF}"/>
              </a:ext>
            </a:extLst>
          </p:cNvPr>
          <p:cNvSpPr>
            <a:spLocks noGrp="1"/>
          </p:cNvSpPr>
          <p:nvPr>
            <p:ph idx="1"/>
          </p:nvPr>
        </p:nvSpPr>
        <p:spPr>
          <a:xfrm>
            <a:off x="590719" y="2330505"/>
            <a:ext cx="4559425" cy="3979585"/>
          </a:xfrm>
        </p:spPr>
        <p:txBody>
          <a:bodyPr anchor="ctr">
            <a:normAutofit/>
          </a:bodyPr>
          <a:lstStyle/>
          <a:p>
            <a:r>
              <a:rPr lang="en-US" sz="2000" b="0" i="0">
                <a:effectLst/>
                <a:latin typeface="Georgia" panose="02040502050405020303" pitchFamily="18" charset="0"/>
              </a:rPr>
              <a:t>The eyes of the Olynthians are opened to the fact that they are now fighting not for glory, not for a strip of territory, but to avert the overthrow and enslavement of their fatherland. They know how he treated those Amphipolitans who betrayed their city and those Pydnaeans who opened their gates to him. And a despotism, I take it, is as a rule mistrusted by free constitutions, especially when they are near neighbors. Dem. 1.5</a:t>
            </a:r>
            <a:endParaRPr lang="en-GB" sz="200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BCFA0A6-3601-4D4E-80CE-57402A71E1DF}"/>
              </a:ext>
            </a:extLst>
          </p:cNvPr>
          <p:cNvPicPr>
            <a:picLocks noChangeAspect="1"/>
          </p:cNvPicPr>
          <p:nvPr/>
        </p:nvPicPr>
        <p:blipFill rotWithShape="1">
          <a:blip r:embed="rId2"/>
          <a:srcRect l="11724" r="20193" b="2"/>
          <a:stretch/>
        </p:blipFill>
        <p:spPr>
          <a:xfrm>
            <a:off x="5977788" y="799352"/>
            <a:ext cx="5425410" cy="5259296"/>
          </a:xfrm>
          <a:prstGeom prst="rect">
            <a:avLst/>
          </a:prstGeom>
        </p:spPr>
      </p:pic>
    </p:spTree>
    <p:extLst>
      <p:ext uri="{BB962C8B-B14F-4D97-AF65-F5344CB8AC3E}">
        <p14:creationId xmlns:p14="http://schemas.microsoft.com/office/powerpoint/2010/main" val="11351943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1343</Words>
  <Application>Microsoft Office PowerPoint</Application>
  <PresentationFormat>Widescreen</PresentationFormat>
  <Paragraphs>30</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Georgia</vt:lpstr>
      <vt:lpstr>Office Theme</vt:lpstr>
      <vt:lpstr>Pathways to evil </vt:lpstr>
      <vt:lpstr>The Greek notion of andrapodismos</vt:lpstr>
      <vt:lpstr>PowerPoint Presentation</vt:lpstr>
      <vt:lpstr>A common occurrence</vt:lpstr>
      <vt:lpstr>Common from very early on</vt:lpstr>
      <vt:lpstr>The effect of imperialism</vt:lpstr>
      <vt:lpstr>The Athenian reaction</vt:lpstr>
      <vt:lpstr>Athens’ Fear – 404 BCE</vt:lpstr>
      <vt:lpstr>Athens’ Fate</vt:lpstr>
      <vt:lpstr>Greeks or non-Greeks</vt:lpstr>
      <vt:lpstr>Money and slavery</vt:lpstr>
      <vt:lpstr>The fear of destruction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Pathways to evil </dc:title>
  <dc:creator>Errietta Bissa</dc:creator>
  <cp:lastModifiedBy>Errietta Bissa</cp:lastModifiedBy>
  <cp:revision>1</cp:revision>
  <dcterms:created xsi:type="dcterms:W3CDTF">2020-09-21T09:06:49Z</dcterms:created>
  <dcterms:modified xsi:type="dcterms:W3CDTF">2020-09-21T09:06:53Z</dcterms:modified>
</cp:coreProperties>
</file>