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8" r:id="rId3"/>
    <p:sldId id="259" r:id="rId4"/>
    <p:sldId id="261" r:id="rId5"/>
    <p:sldId id="263" r:id="rId6"/>
    <p:sldId id="264" r:id="rId7"/>
    <p:sldId id="265" r:id="rId8"/>
    <p:sldId id="266" r:id="rId9"/>
    <p:sldId id="268" r:id="rId10"/>
    <p:sldId id="269" r:id="rId1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933" autoAdjust="0"/>
  </p:normalViewPr>
  <p:slideViewPr>
    <p:cSldViewPr>
      <p:cViewPr varScale="1">
        <p:scale>
          <a:sx n="123" d="100"/>
          <a:sy n="123" d="100"/>
        </p:scale>
        <p:origin x="-90" y="-378"/>
      </p:cViewPr>
      <p:guideLst>
        <p:guide orient="horz" pos="1620"/>
        <p:guide pos="2880"/>
      </p:guideLst>
    </p:cSldViewPr>
  </p:slideViewPr>
  <p:notesTextViewPr>
    <p:cViewPr>
      <p:scale>
        <a:sx n="1" d="1"/>
        <a:sy n="1" d="1"/>
      </p:scale>
      <p:origin x="0" y="76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9B51E-6F39-43DA-AEF6-78568B6B200F}" type="datetimeFigureOut">
              <a:rPr lang="en-GB" smtClean="0"/>
              <a:t>13/11/2023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1899B18-0E2D-44F5-A778-50E7160636C5}" type="slidenum">
              <a:rPr lang="en-GB" smtClean="0"/>
              <a:t>‹#›</a:t>
            </a:fld>
            <a:endParaRPr lang="en-GB"/>
          </a:p>
        </p:txBody>
      </p:sp>
    </p:spTree>
    <p:extLst>
      <p:ext uri="{BB962C8B-B14F-4D97-AF65-F5344CB8AC3E}">
        <p14:creationId xmlns:p14="http://schemas.microsoft.com/office/powerpoint/2010/main" val="1687825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significance of employee engagement and strategies for maintaining it in the hotel sector are covered in this presentation. Employee engagement is crucial in the hotel business because this sector cannot improve performance without competent workers and their commitment. By hiring talented workers who can think creatively and come up with new ideas for the organization, a hotel company may increase productivity. Thus, total staff involvement is critical to the hotel sector (</a:t>
            </a:r>
            <a:r>
              <a:rPr lang="en-GB" sz="1200" kern="1200" dirty="0" err="1" smtClean="0">
                <a:solidFill>
                  <a:schemeClr val="tx1"/>
                </a:solidFill>
                <a:effectLst/>
                <a:latin typeface="+mn-lt"/>
                <a:ea typeface="+mn-ea"/>
                <a:cs typeface="+mn-cs"/>
              </a:rPr>
              <a:t>Tripathi</a:t>
            </a:r>
            <a:r>
              <a:rPr lang="en-GB" sz="1200" kern="1200" dirty="0" smtClean="0">
                <a:solidFill>
                  <a:schemeClr val="tx1"/>
                </a:solidFill>
                <a:effectLst/>
                <a:latin typeface="+mn-lt"/>
                <a:ea typeface="+mn-ea"/>
                <a:cs typeface="+mn-cs"/>
              </a:rPr>
              <a:t> et al., 2021).</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899B18-0E2D-44F5-A778-50E7160636C5}" type="slidenum">
              <a:rPr lang="en-GB" smtClean="0"/>
              <a:t>2</a:t>
            </a:fld>
            <a:endParaRPr lang="en-GB"/>
          </a:p>
        </p:txBody>
      </p:sp>
    </p:spTree>
    <p:extLst>
      <p:ext uri="{BB962C8B-B14F-4D97-AF65-F5344CB8AC3E}">
        <p14:creationId xmlns:p14="http://schemas.microsoft.com/office/powerpoint/2010/main" val="3069016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hotel has ninety total rooms, all of which are opulent. This hotel is where royalty come to spend their holidays and quality time (Choi et al,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3</a:t>
            </a:fld>
            <a:endParaRPr lang="en-GB"/>
          </a:p>
        </p:txBody>
      </p:sp>
    </p:spTree>
    <p:extLst>
      <p:ext uri="{BB962C8B-B14F-4D97-AF65-F5344CB8AC3E}">
        <p14:creationId xmlns:p14="http://schemas.microsoft.com/office/powerpoint/2010/main" val="3717896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the hotel business, employee engagement is crucial because the hotel hosts a large number of tourists that come to explore historical, cultural, and other sites each year and arriving to have some quality time together. It is crucial because the hotel business cannot provide adequate services to customers if there is a lack of engagement among its personnel (</a:t>
            </a:r>
            <a:r>
              <a:rPr lang="en-GB" sz="1200" kern="1200" dirty="0" err="1" smtClean="0">
                <a:solidFill>
                  <a:schemeClr val="tx1"/>
                </a:solidFill>
                <a:effectLst/>
                <a:latin typeface="+mn-lt"/>
                <a:ea typeface="+mn-ea"/>
                <a:cs typeface="+mn-cs"/>
              </a:rPr>
              <a:t>Asghar</a:t>
            </a:r>
            <a:r>
              <a:rPr lang="en-GB" sz="1200" kern="1200" dirty="0" smtClean="0">
                <a:solidFill>
                  <a:schemeClr val="tx1"/>
                </a:solidFill>
                <a:effectLst/>
                <a:latin typeface="+mn-lt"/>
                <a:ea typeface="+mn-ea"/>
                <a:cs typeface="+mn-cs"/>
              </a:rPr>
              <a:t> et al., 2021).</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4</a:t>
            </a:fld>
            <a:endParaRPr lang="en-GB"/>
          </a:p>
        </p:txBody>
      </p:sp>
    </p:spTree>
    <p:extLst>
      <p:ext uri="{BB962C8B-B14F-4D97-AF65-F5344CB8AC3E}">
        <p14:creationId xmlns:p14="http://schemas.microsoft.com/office/powerpoint/2010/main" val="2513532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Rule of Three has enormous implications for the hospitality sector. Because of this position, the general manager or CEO of a hotel like the "Hotel Trinity" can effectively interact with their staff. Moreover, it enhances worker proficiency, enabling staff members to accurately understand the company's objectives and contribute to achieving the "Hotel Trinity" organizational goals (Moura, 2021).</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There are several strategies to maintain staff engagement in the hospitality sector.  The hotel chain is able to provide appropriate training for its staff. Additionally, they may set up a system of rewards for the worker. And those that do well get a second chance from the hotel administration. Effective employee engagement in the hotel business is also greatly influenced by proper incentive. According to Choi et al. (2021) a hefty wage is also a very successful tool for keeping staff involved with the "Hotel Trinity."</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5</a:t>
            </a:fld>
            <a:endParaRPr lang="en-GB"/>
          </a:p>
        </p:txBody>
      </p:sp>
    </p:spTree>
    <p:extLst>
      <p:ext uri="{BB962C8B-B14F-4D97-AF65-F5344CB8AC3E}">
        <p14:creationId xmlns:p14="http://schemas.microsoft.com/office/powerpoint/2010/main" val="706660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acronym EMBOK stands for Event Management Body of Knowledge and Skills. For a hotel chain like "Hotel Trinity," this EMBOK is crucial. Because hotel companies are able to connect to their audience and consumers with the aid of EMBOK. And they are capable of making all of their programs and events successful. All audiences will feel strongly linked to the event because to the way this model is built (</a:t>
            </a:r>
            <a:r>
              <a:rPr lang="en-GB" sz="1200" kern="1200" dirty="0" err="1" smtClean="0">
                <a:solidFill>
                  <a:schemeClr val="tx1"/>
                </a:solidFill>
                <a:effectLst/>
                <a:latin typeface="+mn-lt"/>
                <a:ea typeface="+mn-ea"/>
                <a:cs typeface="+mn-cs"/>
              </a:rPr>
              <a:t>Asghar</a:t>
            </a:r>
            <a:r>
              <a:rPr lang="en-GB" sz="1200" kern="1200" dirty="0" smtClean="0">
                <a:solidFill>
                  <a:schemeClr val="tx1"/>
                </a:solidFill>
                <a:effectLst/>
                <a:latin typeface="+mn-lt"/>
                <a:ea typeface="+mn-ea"/>
                <a:cs typeface="+mn-cs"/>
              </a:rPr>
              <a:t> et al., 2021). The employee engagement paradigm has several benefits. The hotel corporation can effectively execute all of its events when they use this approach inside their organization. The hotel business may guarantee and establish an employee safety system that encourages full participation from all workers in their job. Employees feel more protected while work, which helps them perform better (</a:t>
            </a:r>
            <a:r>
              <a:rPr lang="en-GB" sz="1200" kern="1200" dirty="0" err="1" smtClean="0">
                <a:solidFill>
                  <a:schemeClr val="tx1"/>
                </a:solidFill>
                <a:effectLst/>
                <a:latin typeface="+mn-lt"/>
                <a:ea typeface="+mn-ea"/>
                <a:cs typeface="+mn-cs"/>
              </a:rPr>
              <a:t>Rabiul</a:t>
            </a:r>
            <a:r>
              <a:rPr lang="en-GB" sz="1200" kern="1200" dirty="0" smtClean="0">
                <a:solidFill>
                  <a:schemeClr val="tx1"/>
                </a:solidFill>
                <a:effectLst/>
                <a:latin typeface="+mn-lt"/>
                <a:ea typeface="+mn-ea"/>
                <a:cs typeface="+mn-cs"/>
              </a:rPr>
              <a:t> et al., 2021).</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899B18-0E2D-44F5-A778-50E7160636C5}" type="slidenum">
              <a:rPr lang="en-GB" smtClean="0"/>
              <a:t>6</a:t>
            </a:fld>
            <a:endParaRPr lang="en-GB"/>
          </a:p>
        </p:txBody>
      </p:sp>
    </p:spTree>
    <p:extLst>
      <p:ext uri="{BB962C8B-B14F-4D97-AF65-F5344CB8AC3E}">
        <p14:creationId xmlns:p14="http://schemas.microsoft.com/office/powerpoint/2010/main" val="2559146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Communication growth is crucial in the hotel sector. Additionally, "Hotel Trinity" and all other hotel companies need to improve their communication. They may effectively involve their staff in their business if they interact with them. The staff will then be able to comprehend how to interact with clients. And with this, the staff members are able to interact with clients and other staff members effectively and engage the hotel business (Islam et al,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7</a:t>
            </a:fld>
            <a:endParaRPr lang="en-GB"/>
          </a:p>
        </p:txBody>
      </p:sp>
    </p:spTree>
    <p:extLst>
      <p:ext uri="{BB962C8B-B14F-4D97-AF65-F5344CB8AC3E}">
        <p14:creationId xmlns:p14="http://schemas.microsoft.com/office/powerpoint/2010/main" val="1510769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In the hotel sector, staff engagement is a challenging task. By using the employee engagement strategy, "Hotel Trinity" may effectively enhance the performance of its workforce. The company's aims and goals are also known to the staff. When they realized this, the organization's staff tried to operate according to the model. The company's general manager has to be well-versed on the workforce in such situation. The GM may effectively use this strategy in their company if he is familiar with every employee (Zhang et al., 2022).</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8</a:t>
            </a:fld>
            <a:endParaRPr lang="en-GB"/>
          </a:p>
        </p:txBody>
      </p:sp>
    </p:spTree>
    <p:extLst>
      <p:ext uri="{BB962C8B-B14F-4D97-AF65-F5344CB8AC3E}">
        <p14:creationId xmlns:p14="http://schemas.microsoft.com/office/powerpoint/2010/main" val="24126497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At the conclusion of the presentation, it is possible to conclude that the business "Hotel Trinity" may effectively involve its staff in their hotel by using all of the models and procedures that have been explained. And by doing so, the general manager of the "Hotel Trinity" may provide excellent assistance for their staff. Furthermore, the general manager has the ability to clear up any employee uncertainty, which benefits the organization by improving employee performance and engagement (Islam et al., 2021).</a:t>
            </a:r>
          </a:p>
          <a:p>
            <a:endParaRPr lang="en-GB" dirty="0"/>
          </a:p>
        </p:txBody>
      </p:sp>
      <p:sp>
        <p:nvSpPr>
          <p:cNvPr id="4" name="Slide Number Placeholder 3"/>
          <p:cNvSpPr>
            <a:spLocks noGrp="1"/>
          </p:cNvSpPr>
          <p:nvPr>
            <p:ph type="sldNum" sz="quarter" idx="10"/>
          </p:nvPr>
        </p:nvSpPr>
        <p:spPr/>
        <p:txBody>
          <a:bodyPr/>
          <a:lstStyle/>
          <a:p>
            <a:fld id="{61899B18-0E2D-44F5-A778-50E7160636C5}" type="slidenum">
              <a:rPr lang="en-GB" smtClean="0"/>
              <a:t>9</a:t>
            </a:fld>
            <a:endParaRPr lang="en-GB"/>
          </a:p>
        </p:txBody>
      </p:sp>
    </p:spTree>
    <p:extLst>
      <p:ext uri="{BB962C8B-B14F-4D97-AF65-F5344CB8AC3E}">
        <p14:creationId xmlns:p14="http://schemas.microsoft.com/office/powerpoint/2010/main" val="653356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smtClean="0">
                <a:solidFill>
                  <a:schemeClr val="tx1"/>
                </a:solidFill>
                <a:effectLst/>
                <a:latin typeface="+mn-lt"/>
                <a:ea typeface="+mn-ea"/>
                <a:cs typeface="+mn-cs"/>
              </a:rPr>
              <a:t>Asghar</a:t>
            </a:r>
            <a:r>
              <a:rPr lang="en-GB" sz="1200" kern="1200" dirty="0" smtClean="0">
                <a:solidFill>
                  <a:schemeClr val="tx1"/>
                </a:solidFill>
                <a:effectLst/>
                <a:latin typeface="+mn-lt"/>
                <a:ea typeface="+mn-ea"/>
                <a:cs typeface="+mn-cs"/>
              </a:rPr>
              <a:t>, M., </a:t>
            </a:r>
            <a:r>
              <a:rPr lang="en-GB" sz="1200" kern="1200" dirty="0" err="1" smtClean="0">
                <a:solidFill>
                  <a:schemeClr val="tx1"/>
                </a:solidFill>
                <a:effectLst/>
                <a:latin typeface="+mn-lt"/>
                <a:ea typeface="+mn-ea"/>
                <a:cs typeface="+mn-cs"/>
              </a:rPr>
              <a:t>Tayyab</a:t>
            </a:r>
            <a:r>
              <a:rPr lang="en-GB" sz="1200" kern="1200" dirty="0" smtClean="0">
                <a:solidFill>
                  <a:schemeClr val="tx1"/>
                </a:solidFill>
                <a:effectLst/>
                <a:latin typeface="+mn-lt"/>
                <a:ea typeface="+mn-ea"/>
                <a:cs typeface="+mn-cs"/>
              </a:rPr>
              <a:t>, M., Gull, N., </a:t>
            </a:r>
            <a:r>
              <a:rPr lang="en-GB" sz="1200" kern="1200" dirty="0" err="1" smtClean="0">
                <a:solidFill>
                  <a:schemeClr val="tx1"/>
                </a:solidFill>
                <a:effectLst/>
                <a:latin typeface="+mn-lt"/>
                <a:ea typeface="+mn-ea"/>
                <a:cs typeface="+mn-cs"/>
              </a:rPr>
              <a:t>Zhijie</a:t>
            </a:r>
            <a:r>
              <a:rPr lang="en-GB" sz="1200" kern="1200" dirty="0" smtClean="0">
                <a:solidFill>
                  <a:schemeClr val="tx1"/>
                </a:solidFill>
                <a:effectLst/>
                <a:latin typeface="+mn-lt"/>
                <a:ea typeface="+mn-ea"/>
                <a:cs typeface="+mn-cs"/>
              </a:rPr>
              <a:t>, S., Shi, R., and Tao, X. (2021). "</a:t>
            </a:r>
            <a:r>
              <a:rPr lang="en-GB" sz="1200" kern="1200" dirty="0" err="1" smtClean="0">
                <a:solidFill>
                  <a:schemeClr val="tx1"/>
                </a:solidFill>
                <a:effectLst/>
                <a:latin typeface="+mn-lt"/>
                <a:ea typeface="+mn-ea"/>
                <a:cs typeface="+mn-cs"/>
              </a:rPr>
              <a:t>Polychronicity</a:t>
            </a:r>
            <a:r>
              <a:rPr lang="en-GB" sz="1200" kern="1200" dirty="0" smtClean="0">
                <a:solidFill>
                  <a:schemeClr val="tx1"/>
                </a:solidFill>
                <a:effectLst/>
                <a:latin typeface="+mn-lt"/>
                <a:ea typeface="+mn-ea"/>
                <a:cs typeface="+mn-cs"/>
              </a:rPr>
              <a:t>, work engagement, and turnover intention: The moderating role of perceived organizational support in the hotel industry." Journal of Hospitality and Tourism Management, 49, pp.129-139.</a:t>
            </a:r>
          </a:p>
          <a:p>
            <a:r>
              <a:rPr lang="en-GB" sz="1200" kern="1200" dirty="0" smtClean="0">
                <a:solidFill>
                  <a:schemeClr val="tx1"/>
                </a:solidFill>
                <a:effectLst/>
                <a:latin typeface="+mn-lt"/>
                <a:ea typeface="+mn-ea"/>
                <a:cs typeface="+mn-cs"/>
              </a:rPr>
              <a:t>Choi, H.J. and Cho, W.S. (2021). "The causal relationships among talent management (TM), extra-role </a:t>
            </a:r>
            <a:r>
              <a:rPr lang="en-GB" sz="1200" kern="1200" dirty="0" err="1" smtClean="0">
                <a:solidFill>
                  <a:schemeClr val="tx1"/>
                </a:solidFill>
                <a:effectLst/>
                <a:latin typeface="+mn-lt"/>
                <a:ea typeface="+mn-ea"/>
                <a:cs typeface="+mn-cs"/>
              </a:rPr>
              <a:t>behavior</a:t>
            </a:r>
            <a:r>
              <a:rPr lang="en-GB" sz="1200" kern="1200" dirty="0" smtClean="0">
                <a:solidFill>
                  <a:schemeClr val="tx1"/>
                </a:solidFill>
                <a:effectLst/>
                <a:latin typeface="+mn-lt"/>
                <a:ea typeface="+mn-ea"/>
                <a:cs typeface="+mn-cs"/>
              </a:rPr>
              <a:t>, and work engagement in the hotel industry." Culinary Science &amp; Hospitality Research, 27(2), pp.85-94.</a:t>
            </a:r>
          </a:p>
          <a:p>
            <a:r>
              <a:rPr lang="en-GB" sz="1200" kern="1200" dirty="0" smtClean="0">
                <a:solidFill>
                  <a:schemeClr val="tx1"/>
                </a:solidFill>
                <a:effectLst/>
                <a:latin typeface="+mn-lt"/>
                <a:ea typeface="+mn-ea"/>
                <a:cs typeface="+mn-cs"/>
              </a:rPr>
              <a:t>Islam, M. and Islam, S. (2021). "Mediating Effect of Employee Engagement in the Relationship between Employee Job Satisfaction and Affective Organizational Commitment: Evidence from Hotel Industry in Bangladesh." </a:t>
            </a:r>
          </a:p>
          <a:p>
            <a:r>
              <a:rPr lang="en-GB" sz="1200" kern="1200" dirty="0" smtClean="0">
                <a:solidFill>
                  <a:schemeClr val="tx1"/>
                </a:solidFill>
                <a:effectLst/>
                <a:latin typeface="+mn-lt"/>
                <a:ea typeface="+mn-ea"/>
                <a:cs typeface="+mn-cs"/>
              </a:rPr>
              <a:t>Moura, L.M.T.M.D. (2021). "The importance of employees’ engagement initiatives in the hospitality industry in Portugal" (Doctoral dissertation).  FB</a:t>
            </a:r>
          </a:p>
          <a:p>
            <a:r>
              <a:rPr lang="en-GB" sz="1200" kern="1200" dirty="0" err="1" smtClean="0">
                <a:solidFill>
                  <a:schemeClr val="tx1"/>
                </a:solidFill>
                <a:effectLst/>
                <a:latin typeface="+mn-lt"/>
                <a:ea typeface="+mn-ea"/>
                <a:cs typeface="+mn-cs"/>
              </a:rPr>
              <a:t>Rabiul</a:t>
            </a:r>
            <a:r>
              <a:rPr lang="en-GB" sz="1200" kern="1200" dirty="0" smtClean="0">
                <a:solidFill>
                  <a:schemeClr val="tx1"/>
                </a:solidFill>
                <a:effectLst/>
                <a:latin typeface="+mn-lt"/>
                <a:ea typeface="+mn-ea"/>
                <a:cs typeface="+mn-cs"/>
              </a:rPr>
              <a:t>, M.K. and Yean, T.F. (2021). "Leadership styles, motivating language, and work engagement: An empirical investigation of the hotel industry." International Journal of Hospitality Management, 92, p.102712.</a:t>
            </a:r>
          </a:p>
          <a:p>
            <a:r>
              <a:rPr lang="en-GB" sz="1200" kern="1200" dirty="0" err="1" smtClean="0">
                <a:solidFill>
                  <a:schemeClr val="tx1"/>
                </a:solidFill>
                <a:effectLst/>
                <a:latin typeface="+mn-lt"/>
                <a:ea typeface="+mn-ea"/>
                <a:cs typeface="+mn-cs"/>
              </a:rPr>
              <a:t>Tripathi</a:t>
            </a:r>
            <a:r>
              <a:rPr lang="en-GB" sz="1200" kern="1200" dirty="0" smtClean="0">
                <a:solidFill>
                  <a:schemeClr val="tx1"/>
                </a:solidFill>
                <a:effectLst/>
                <a:latin typeface="+mn-lt"/>
                <a:ea typeface="+mn-ea"/>
                <a:cs typeface="+mn-cs"/>
              </a:rPr>
              <a:t>, P.M., Srivastava, S., Singh, L.B., Kapoor, V., and Solanki, U. (2021). "A JD-R perspective for enhancing engagement through empowerment: A study on the Indian hotel industry." Journal of Hospitality and Tourism Management, 46, pp.12-25.</a:t>
            </a:r>
          </a:p>
          <a:p>
            <a:r>
              <a:rPr lang="en-GB" sz="1200" kern="1200" dirty="0" smtClean="0">
                <a:solidFill>
                  <a:schemeClr val="tx1"/>
                </a:solidFill>
                <a:effectLst/>
                <a:latin typeface="+mn-lt"/>
                <a:ea typeface="+mn-ea"/>
                <a:cs typeface="+mn-cs"/>
              </a:rPr>
              <a:t>Zhang, T.C., </a:t>
            </a:r>
            <a:r>
              <a:rPr lang="en-GB" sz="1200" kern="1200" dirty="0" err="1" smtClean="0">
                <a:solidFill>
                  <a:schemeClr val="tx1"/>
                </a:solidFill>
                <a:effectLst/>
                <a:latin typeface="+mn-lt"/>
                <a:ea typeface="+mn-ea"/>
                <a:cs typeface="+mn-cs"/>
              </a:rPr>
              <a:t>Ronzoni</a:t>
            </a:r>
            <a:r>
              <a:rPr lang="en-GB" sz="1200" kern="1200" dirty="0" smtClean="0">
                <a:solidFill>
                  <a:schemeClr val="tx1"/>
                </a:solidFill>
                <a:effectLst/>
                <a:latin typeface="+mn-lt"/>
                <a:ea typeface="+mn-ea"/>
                <a:cs typeface="+mn-cs"/>
              </a:rPr>
              <a:t>, G., Medeiros, M. and </a:t>
            </a:r>
            <a:r>
              <a:rPr lang="en-GB" sz="1200" kern="1200" dirty="0" err="1" smtClean="0">
                <a:solidFill>
                  <a:schemeClr val="tx1"/>
                </a:solidFill>
                <a:effectLst/>
                <a:latin typeface="+mn-lt"/>
                <a:ea typeface="+mn-ea"/>
                <a:cs typeface="+mn-cs"/>
              </a:rPr>
              <a:t>Bufquin</a:t>
            </a:r>
            <a:r>
              <a:rPr lang="en-GB" sz="1200" kern="1200" dirty="0" smtClean="0">
                <a:solidFill>
                  <a:schemeClr val="tx1"/>
                </a:solidFill>
                <a:effectLst/>
                <a:latin typeface="+mn-lt"/>
                <a:ea typeface="+mn-ea"/>
                <a:cs typeface="+mn-cs"/>
              </a:rPr>
              <a:t>, D. (2022). "A qualitative assessment of hotel employee engagement in anti-human-trafficking initiatives." International Journal of Hospitality Management, 102, p.103148.</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1899B18-0E2D-44F5-A778-50E7160636C5}" type="slidenum">
              <a:rPr lang="en-GB" smtClean="0"/>
              <a:t>10</a:t>
            </a:fld>
            <a:endParaRPr lang="en-GB"/>
          </a:p>
        </p:txBody>
      </p:sp>
    </p:spTree>
    <p:extLst>
      <p:ext uri="{BB962C8B-B14F-4D97-AF65-F5344CB8AC3E}">
        <p14:creationId xmlns:p14="http://schemas.microsoft.com/office/powerpoint/2010/main" val="22432431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51435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Straight Connector 8"/>
          <p:cNvSpPr>
            <a:spLocks noChangeShapeType="1"/>
          </p:cNvSpPr>
          <p:nvPr/>
        </p:nvSpPr>
        <p:spPr bwMode="auto">
          <a:xfrm rot="16200000">
            <a:off x="95250" y="2571750"/>
            <a:ext cx="51435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Title 11"/>
          <p:cNvSpPr>
            <a:spLocks noGrp="1"/>
          </p:cNvSpPr>
          <p:nvPr>
            <p:ph type="ctrTitle"/>
          </p:nvPr>
        </p:nvSpPr>
        <p:spPr>
          <a:xfrm>
            <a:off x="3366868" y="400050"/>
            <a:ext cx="5105400" cy="2151126"/>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2654898"/>
            <a:ext cx="5114778" cy="825936"/>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4918459"/>
            <a:ext cx="2002464" cy="170177"/>
          </a:xfrm>
        </p:spPr>
        <p:txBody>
          <a:bodyPr/>
          <a:lstStyle>
            <a:lvl1pPr>
              <a:defRPr lang="en-US" smtClean="0">
                <a:solidFill>
                  <a:srgbClr val="FFFFFF"/>
                </a:solidFill>
              </a:defRPr>
            </a:lvl1pPr>
            <a:extLst/>
          </a:lstStyle>
          <a:p>
            <a:fld id="{F729879D-5A50-483E-9CC2-797D201EA312}" type="datetimeFigureOut">
              <a:rPr lang="en-GB" smtClean="0"/>
              <a:t>13/11/2023</a:t>
            </a:fld>
            <a:endParaRPr lang="en-GB"/>
          </a:p>
        </p:txBody>
      </p:sp>
      <p:sp>
        <p:nvSpPr>
          <p:cNvPr id="18" name="Footer Placeholder 17"/>
          <p:cNvSpPr>
            <a:spLocks noGrp="1"/>
          </p:cNvSpPr>
          <p:nvPr>
            <p:ph type="ftr" sz="quarter" idx="11"/>
          </p:nvPr>
        </p:nvSpPr>
        <p:spPr>
          <a:xfrm>
            <a:off x="2819400" y="4918460"/>
            <a:ext cx="2927722" cy="171450"/>
          </a:xfrm>
        </p:spPr>
        <p:txBody>
          <a:bodyPr/>
          <a:lstStyle>
            <a:lvl1pPr>
              <a:defRPr lang="en-US" dirty="0">
                <a:solidFill>
                  <a:srgbClr val="FFFFFF"/>
                </a:solidFill>
              </a:defRPr>
            </a:lvl1pPr>
            <a:extLst/>
          </a:lstStyle>
          <a:p>
            <a:endParaRPr lang="en-GB"/>
          </a:p>
        </p:txBody>
      </p:sp>
      <p:sp>
        <p:nvSpPr>
          <p:cNvPr id="29" name="Slide Number Placeholder 28"/>
          <p:cNvSpPr>
            <a:spLocks noGrp="1"/>
          </p:cNvSpPr>
          <p:nvPr>
            <p:ph type="sldNum" sz="quarter" idx="12"/>
          </p:nvPr>
        </p:nvSpPr>
        <p:spPr>
          <a:xfrm>
            <a:off x="7880884" y="4917186"/>
            <a:ext cx="588336" cy="171450"/>
          </a:xfrm>
        </p:spPr>
        <p:txBody>
          <a:bodyPr/>
          <a:lstStyle>
            <a:lvl1pPr>
              <a:defRPr lang="en-US" smtClean="0">
                <a:solidFill>
                  <a:srgbClr val="FFFFFF"/>
                </a:solidFill>
              </a:defRPr>
            </a:lvl1pPr>
            <a:extLst/>
          </a:lstStyle>
          <a:p>
            <a:fld id="{988B5DC7-E652-42A6-925D-9D2EAF8699C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116378"/>
            <a:ext cx="6255488" cy="1021556"/>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428751"/>
            <a:ext cx="6255488" cy="557630"/>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4917607"/>
            <a:ext cx="2002464" cy="170177"/>
          </a:xfrm>
        </p:spPr>
        <p:txBody>
          <a:bodyPr bIns="0" anchor="b"/>
          <a:lstStyle>
            <a:lvl1pPr>
              <a:defRPr>
                <a:solidFill>
                  <a:schemeClr val="tx2"/>
                </a:solidFill>
              </a:defRPr>
            </a:lvl1pPr>
            <a:extLst/>
          </a:lstStyle>
          <a:p>
            <a:fld id="{F729879D-5A50-483E-9CC2-797D201EA312}" type="datetimeFigureOut">
              <a:rPr lang="en-GB" smtClean="0"/>
              <a:t>13/11/2023</a:t>
            </a:fld>
            <a:endParaRPr lang="en-GB"/>
          </a:p>
        </p:txBody>
      </p:sp>
      <p:sp>
        <p:nvSpPr>
          <p:cNvPr id="5" name="Footer Placeholder 4"/>
          <p:cNvSpPr>
            <a:spLocks noGrp="1"/>
          </p:cNvSpPr>
          <p:nvPr>
            <p:ph type="ftr" sz="quarter" idx="11"/>
          </p:nvPr>
        </p:nvSpPr>
        <p:spPr>
          <a:xfrm>
            <a:off x="1735358" y="4917608"/>
            <a:ext cx="2895600" cy="171450"/>
          </a:xfrm>
        </p:spPr>
        <p:txBody>
          <a:bodyPr bIns="0" anchor="b"/>
          <a:lstStyle>
            <a:lvl1pPr>
              <a:defRPr>
                <a:solidFill>
                  <a:schemeClr val="tx2"/>
                </a:solidFill>
              </a:defRPr>
            </a:lvl1pPr>
            <a:extLst/>
          </a:lstStyle>
          <a:p>
            <a:endParaRPr lang="en-GB"/>
          </a:p>
        </p:txBody>
      </p:sp>
      <p:sp>
        <p:nvSpPr>
          <p:cNvPr id="6" name="Slide Number Placeholder 5"/>
          <p:cNvSpPr>
            <a:spLocks noGrp="1"/>
          </p:cNvSpPr>
          <p:nvPr>
            <p:ph type="sldNum" sz="quarter" idx="12"/>
          </p:nvPr>
        </p:nvSpPr>
        <p:spPr>
          <a:xfrm>
            <a:off x="6733952" y="4916334"/>
            <a:ext cx="588336" cy="171450"/>
          </a:xfrm>
        </p:spPr>
        <p:txBody>
          <a:bodyPr/>
          <a:lstStyle>
            <a:extLst/>
          </a:lstStyle>
          <a:p>
            <a:fld id="{988B5DC7-E652-42A6-925D-9D2EAF8699C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40030"/>
            <a:ext cx="7242048" cy="85725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200151"/>
            <a:ext cx="3520440" cy="3394472"/>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200151"/>
            <a:ext cx="3520440" cy="3394472"/>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40030"/>
            <a:ext cx="7242048" cy="85725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4400550"/>
            <a:ext cx="3520440" cy="3429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4400550"/>
            <a:ext cx="3520440" cy="3429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283880"/>
            <a:ext cx="3520440" cy="30861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283880"/>
            <a:ext cx="3520440" cy="30861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40030"/>
            <a:ext cx="7242048" cy="857250"/>
          </a:xfrm>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F729879D-5A50-483E-9CC2-797D201EA312}" type="datetimeFigureOut">
              <a:rPr lang="en-GB" smtClean="0"/>
              <a:t>13/11/2023</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GB"/>
          </a:p>
        </p:txBody>
      </p:sp>
      <p:sp>
        <p:nvSpPr>
          <p:cNvPr id="4" name="Slide Number Placeholder 3"/>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71450"/>
            <a:ext cx="5897880" cy="88011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123062"/>
            <a:ext cx="5897880" cy="451884"/>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600200"/>
            <a:ext cx="7239000" cy="3278814"/>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9" y="753501"/>
            <a:ext cx="4319527" cy="3234430"/>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a:xfrm rot="21420000">
            <a:off x="596707" y="749112"/>
            <a:ext cx="4319527" cy="3234430"/>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5389098" y="857250"/>
            <a:ext cx="3429000" cy="154305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2462726"/>
            <a:ext cx="3429000" cy="144018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988B5DC7-E652-42A6-925D-9D2EAF8699CB}" type="slidenum">
              <a:rPr lang="en-GB" smtClean="0"/>
              <a:t>‹#›</a:t>
            </a:fld>
            <a:endParaRPr lang="en-GB"/>
          </a:p>
        </p:txBody>
      </p:sp>
      <p:sp>
        <p:nvSpPr>
          <p:cNvPr id="10" name="Picture Placeholder 9"/>
          <p:cNvSpPr>
            <a:spLocks noGrp="1"/>
          </p:cNvSpPr>
          <p:nvPr>
            <p:ph type="pic" idx="1"/>
          </p:nvPr>
        </p:nvSpPr>
        <p:spPr>
          <a:xfrm>
            <a:off x="663682" y="780752"/>
            <a:ext cx="4206240" cy="315468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729879D-5A50-483E-9CC2-797D201EA312}" type="datetimeFigureOut">
              <a:rPr lang="en-GB" smtClean="0"/>
              <a:t>13/11/2023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988B5DC7-E652-42A6-925D-9D2EAF8699C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06217"/>
            <a:ext cx="1524000" cy="4388644"/>
          </a:xfrm>
        </p:spPr>
        <p:txBody>
          <a:bodyPr vert="eaVert" ancho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05982"/>
            <a:ext cx="6019800" cy="4388644"/>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4918459"/>
            <a:ext cx="2002464" cy="170177"/>
          </a:xfrm>
        </p:spPr>
        <p:txBody>
          <a:bodyPr/>
          <a:lstStyle>
            <a:extLst/>
          </a:lstStyle>
          <a:p>
            <a:fld id="{F729879D-5A50-483E-9CC2-797D201EA312}" type="datetimeFigureOut">
              <a:rPr lang="en-GB" smtClean="0"/>
              <a:t>13/11/2023</a:t>
            </a:fld>
            <a:endParaRPr lang="en-GB"/>
          </a:p>
        </p:txBody>
      </p:sp>
      <p:sp>
        <p:nvSpPr>
          <p:cNvPr id="5" name="Footer Placeholder 4"/>
          <p:cNvSpPr>
            <a:spLocks noGrp="1"/>
          </p:cNvSpPr>
          <p:nvPr>
            <p:ph type="ftr" sz="quarter" idx="11"/>
          </p:nvPr>
        </p:nvSpPr>
        <p:spPr>
          <a:xfrm>
            <a:off x="457200" y="4917186"/>
            <a:ext cx="3657600" cy="171450"/>
          </a:xfrm>
        </p:spPr>
        <p:txBody>
          <a:bodyPr/>
          <a:lstStyle>
            <a:extLst/>
          </a:lstStyle>
          <a:p>
            <a:endParaRPr lang="en-GB"/>
          </a:p>
        </p:txBody>
      </p:sp>
      <p:sp>
        <p:nvSpPr>
          <p:cNvPr id="6" name="Slide Number Placeholder 5"/>
          <p:cNvSpPr>
            <a:spLocks noGrp="1"/>
          </p:cNvSpPr>
          <p:nvPr>
            <p:ph type="sldNum" sz="quarter" idx="12"/>
          </p:nvPr>
        </p:nvSpPr>
        <p:spPr>
          <a:xfrm>
            <a:off x="6254496" y="4914900"/>
            <a:ext cx="588336" cy="171450"/>
          </a:xfrm>
        </p:spPr>
        <p:txBody>
          <a:bodyPr/>
          <a:lstStyle>
            <a:lvl1pPr>
              <a:defRPr>
                <a:solidFill>
                  <a:schemeClr val="tx2"/>
                </a:solidFill>
              </a:defRPr>
            </a:lvl1pPr>
            <a:extLst/>
          </a:lstStyle>
          <a:p>
            <a:fld id="{988B5DC7-E652-42A6-925D-9D2EAF8699C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51435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Title Placeholder 2"/>
          <p:cNvSpPr>
            <a:spLocks noGrp="1"/>
          </p:cNvSpPr>
          <p:nvPr>
            <p:ph type="title"/>
          </p:nvPr>
        </p:nvSpPr>
        <p:spPr>
          <a:xfrm>
            <a:off x="457200" y="240030"/>
            <a:ext cx="7239000" cy="857250"/>
          </a:xfrm>
          <a:prstGeom prst="rect">
            <a:avLst/>
          </a:prstGeom>
        </p:spPr>
        <p:txBody>
          <a:bodyPr vert="horz" lIns="45720" tIns="0" rIns="45720" bIns="0" anchor="b" anchorCtr="0">
            <a:normAutofit/>
          </a:bodyPr>
          <a:lstStyle>
            <a:extLst/>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207062"/>
            <a:ext cx="7239000" cy="363474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4918459"/>
            <a:ext cx="2002464" cy="170177"/>
          </a:xfrm>
          <a:prstGeom prst="rect">
            <a:avLst/>
          </a:prstGeom>
        </p:spPr>
        <p:txBody>
          <a:bodyPr vert="horz" tIns="0" bIns="0" anchor="b"/>
          <a:lstStyle>
            <a:lvl1pPr algn="l" eaLnBrk="1" latinLnBrk="0" hangingPunct="1">
              <a:defRPr kumimoji="0" sz="1000">
                <a:solidFill>
                  <a:schemeClr val="tx2"/>
                </a:solidFill>
              </a:defRPr>
            </a:lvl1pPr>
            <a:extLst/>
          </a:lstStyle>
          <a:p>
            <a:fld id="{F729879D-5A50-483E-9CC2-797D201EA312}" type="datetimeFigureOut">
              <a:rPr lang="en-GB" smtClean="0"/>
              <a:t>13/11/2023</a:t>
            </a:fld>
            <a:endParaRPr lang="en-GB"/>
          </a:p>
        </p:txBody>
      </p:sp>
      <p:sp>
        <p:nvSpPr>
          <p:cNvPr id="4" name="Footer Placeholder 3"/>
          <p:cNvSpPr>
            <a:spLocks noGrp="1"/>
          </p:cNvSpPr>
          <p:nvPr>
            <p:ph type="ftr" sz="quarter" idx="3"/>
          </p:nvPr>
        </p:nvSpPr>
        <p:spPr>
          <a:xfrm>
            <a:off x="457200" y="4918460"/>
            <a:ext cx="3657600" cy="171450"/>
          </a:xfrm>
          <a:prstGeom prst="rect">
            <a:avLst/>
          </a:prstGeom>
        </p:spPr>
        <p:txBody>
          <a:bodyPr vert="horz" tIns="0" bIns="0" anchor="b"/>
          <a:lstStyle>
            <a:lvl1pPr algn="r" eaLnBrk="1" latinLnBrk="0" hangingPunct="1">
              <a:defRPr kumimoji="0" sz="1000">
                <a:solidFill>
                  <a:schemeClr val="tx2"/>
                </a:solidFill>
              </a:defRPr>
            </a:lvl1pPr>
            <a:extLst/>
          </a:lstStyle>
          <a:p>
            <a:endParaRPr lang="en-GB"/>
          </a:p>
        </p:txBody>
      </p:sp>
      <p:sp>
        <p:nvSpPr>
          <p:cNvPr id="16" name="Slide Number Placeholder 15"/>
          <p:cNvSpPr>
            <a:spLocks noGrp="1"/>
          </p:cNvSpPr>
          <p:nvPr>
            <p:ph type="sldNum" sz="quarter" idx="4"/>
          </p:nvPr>
        </p:nvSpPr>
        <p:spPr>
          <a:xfrm>
            <a:off x="6251448" y="4917186"/>
            <a:ext cx="588336" cy="171450"/>
          </a:xfrm>
          <a:prstGeom prst="rect">
            <a:avLst/>
          </a:prstGeom>
        </p:spPr>
        <p:txBody>
          <a:bodyPr vert="horz" lIns="0" tIns="0" rIns="0" bIns="0" anchor="b"/>
          <a:lstStyle>
            <a:lvl1pPr algn="r" eaLnBrk="1" latinLnBrk="0" hangingPunct="1">
              <a:defRPr kumimoji="0" sz="1100">
                <a:solidFill>
                  <a:schemeClr val="tx2"/>
                </a:solidFill>
              </a:defRPr>
            </a:lvl1pPr>
            <a:extLst/>
          </a:lstStyle>
          <a:p>
            <a:fld id="{988B5DC7-E652-42A6-925D-9D2EAF8699C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arget="../media/image2.jpeg" Type="http://schemas.openxmlformats.org/officeDocument/2006/relationships/imag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3.jpe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arget="../media/image6.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 Id="rId4" Target="../media/image7.jpeg" Type="http://schemas.openxmlformats.org/officeDocument/2006/relationships/image"/></Relationships>
</file>

<file path=ppt/slides/_rels/slide5.xml.rels><?xml version="1.0" encoding="UTF-8" standalone="yes" ?><Relationships xmlns="http://schemas.openxmlformats.org/package/2006/relationships"><Relationship Id="rId3" Target="../media/image8.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 Id="rId4" Target="../media/image9.jpeg" Type="http://schemas.openxmlformats.org/officeDocument/2006/relationships/image"/></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arget="../media/image11.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 Id="rId4" Target="../media/image12.jpeg" Type="http://schemas.openxmlformats.org/officeDocument/2006/relationships/image"/></Relationships>
</file>

<file path=ppt/slides/_rels/slide8.xml.rels><?xml version="1.0" encoding="UTF-8" standalone="yes" ?><Relationships xmlns="http://schemas.openxmlformats.org/package/2006/relationships"><Relationship Id="rId3" Target="../media/image13.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 Id="rId4" Target="../media/image14.jpeg" Type="http://schemas.openxmlformats.org/officeDocument/2006/relationships/image"/></Relationships>
</file>

<file path=ppt/slides/_rels/slide9.xml.rels><?xml version="1.0" encoding="UTF-8" standalone="yes" ?><Relationships xmlns="http://schemas.openxmlformats.org/package/2006/relationships"><Relationship Id="rId3" Target="../media/image15.jpe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42950"/>
            <a:ext cx="7772400" cy="1372321"/>
          </a:xfrm>
        </p:spPr>
        <p:txBody>
          <a:bodyPr>
            <a:normAutofit/>
          </a:bodyPr>
          <a:lstStyle/>
          <a:p>
            <a:pPr algn="ctr"/>
            <a:r>
              <a:rPr lang="en-GB" sz="3200" dirty="0"/>
              <a:t>BMIH4006</a:t>
            </a:r>
            <a:br>
              <a:rPr lang="en-GB" sz="3200" dirty="0"/>
            </a:br>
            <a:r>
              <a:rPr lang="en-GB" sz="3200" dirty="0"/>
              <a:t>Operating Hotel Facilities</a:t>
            </a:r>
          </a:p>
        </p:txBody>
      </p:sp>
      <p:sp>
        <p:nvSpPr>
          <p:cNvPr id="3" name="Subtitle 2"/>
          <p:cNvSpPr>
            <a:spLocks noGrp="1"/>
          </p:cNvSpPr>
          <p:nvPr>
            <p:ph type="subTitle" idx="1"/>
          </p:nvPr>
        </p:nvSpPr>
        <p:spPr>
          <a:xfrm>
            <a:off x="533400" y="2419350"/>
            <a:ext cx="7772400" cy="899778"/>
          </a:xfrm>
        </p:spPr>
        <p:txBody>
          <a:bodyPr>
            <a:normAutofit fontScale="85000" lnSpcReduction="20000"/>
          </a:bodyPr>
          <a:lstStyle/>
          <a:p>
            <a:pPr algn="ctr"/>
            <a:r>
              <a:rPr lang="en-GB" dirty="0" smtClean="0"/>
              <a:t>AS3</a:t>
            </a:r>
          </a:p>
          <a:p>
            <a:pPr algn="ctr"/>
            <a:endParaRPr lang="en-GB" dirty="0" smtClean="0"/>
          </a:p>
          <a:p>
            <a:pPr algn="ctr"/>
            <a:r>
              <a:rPr lang="en-GB" dirty="0"/>
              <a:t>Room Cleaning Checklist </a:t>
            </a:r>
            <a:r>
              <a:rPr lang="en-GB" dirty="0" smtClean="0"/>
              <a:t>Training</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1203" y="3395663"/>
            <a:ext cx="2971800" cy="164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0726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Introduction</a:t>
            </a:r>
          </a:p>
        </p:txBody>
      </p:sp>
      <p:sp>
        <p:nvSpPr>
          <p:cNvPr id="2" name="Content Placeholder 1"/>
          <p:cNvSpPr>
            <a:spLocks noGrp="1"/>
          </p:cNvSpPr>
          <p:nvPr>
            <p:ph idx="1"/>
          </p:nvPr>
        </p:nvSpPr>
        <p:spPr>
          <a:xfrm>
            <a:off x="457200" y="1110997"/>
            <a:ext cx="4191000" cy="3394472"/>
          </a:xfrm>
        </p:spPr>
        <p:txBody>
          <a:bodyPr>
            <a:noAutofit/>
          </a:bodyPr>
          <a:lstStyle/>
          <a:p>
            <a:pPr algn="just"/>
            <a:r>
              <a:rPr lang="en-GB" sz="1400" dirty="0"/>
              <a:t>The significance of employee engagement and strategies for maintaining it in the hotel sector are covered in this presentation. Employee engagement is crucial in the hotel business because this sector cannot improve performance without competent workers and their commitment</a:t>
            </a:r>
            <a:r>
              <a:rPr lang="en-GB" sz="1400" dirty="0" smtClean="0"/>
              <a:t>.</a:t>
            </a:r>
          </a:p>
          <a:p>
            <a:pPr algn="just"/>
            <a:r>
              <a:rPr lang="en-GB" sz="1400" dirty="0" smtClean="0"/>
              <a:t>By </a:t>
            </a:r>
            <a:r>
              <a:rPr lang="en-GB" sz="1400" dirty="0"/>
              <a:t>hiring talented workers who can think creatively and come up with new ideas for the organization, a hotel company may increase productivity. Thus, total staff involvement is critical to the hotel sector (</a:t>
            </a:r>
            <a:r>
              <a:rPr lang="en-GB" sz="1400" dirty="0" err="1"/>
              <a:t>Tripathi</a:t>
            </a:r>
            <a:r>
              <a:rPr lang="en-GB" sz="1400" dirty="0"/>
              <a:t> et al., 2021).</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1809750"/>
            <a:ext cx="2981325"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6470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Agenda: Overview and </a:t>
            </a:r>
            <a:r>
              <a:rPr lang="en-GB" dirty="0" smtClean="0"/>
              <a:t>objectives</a:t>
            </a:r>
            <a:endParaRPr lang="en-GB" dirty="0"/>
          </a:p>
        </p:txBody>
      </p:sp>
      <p:sp>
        <p:nvSpPr>
          <p:cNvPr id="2" name="Content Placeholder 1"/>
          <p:cNvSpPr>
            <a:spLocks noGrp="1"/>
          </p:cNvSpPr>
          <p:nvPr>
            <p:ph idx="1"/>
          </p:nvPr>
        </p:nvSpPr>
        <p:spPr>
          <a:xfrm>
            <a:off x="76200" y="1504950"/>
            <a:ext cx="3341557" cy="3394472"/>
          </a:xfrm>
        </p:spPr>
        <p:txBody>
          <a:bodyPr>
            <a:normAutofit/>
          </a:bodyPr>
          <a:lstStyle/>
          <a:p>
            <a:endParaRPr lang="en-US" sz="1600" dirty="0"/>
          </a:p>
          <a:p>
            <a:r>
              <a:rPr lang="en-US" sz="1600" b="1" dirty="0" smtClean="0"/>
              <a:t>Objectives</a:t>
            </a:r>
          </a:p>
          <a:p>
            <a:r>
              <a:rPr lang="en-US" sz="1600" dirty="0" smtClean="0"/>
              <a:t>To make awareness about the importance of cleaning</a:t>
            </a:r>
          </a:p>
          <a:p>
            <a:r>
              <a:rPr lang="en-US" sz="1600" dirty="0" smtClean="0"/>
              <a:t>To motivate the employees</a:t>
            </a:r>
            <a:endParaRPr lang="en-GB" sz="16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4984" y="1222751"/>
            <a:ext cx="4038600" cy="3486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848" y="3181350"/>
            <a:ext cx="3833553" cy="10889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18586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Key cleaning areas breakdown.</a:t>
            </a: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6200" y="1156798"/>
            <a:ext cx="5591175" cy="1858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81000" y="3028950"/>
            <a:ext cx="4572000" cy="1815882"/>
          </a:xfrm>
          <a:prstGeom prst="rect">
            <a:avLst/>
          </a:prstGeom>
        </p:spPr>
        <p:txBody>
          <a:bodyPr>
            <a:spAutoFit/>
          </a:bodyPr>
          <a:lstStyle/>
          <a:p>
            <a:pPr algn="just"/>
            <a:r>
              <a:rPr lang="en-GB" sz="1400" dirty="0"/>
              <a:t> </a:t>
            </a:r>
          </a:p>
          <a:p>
            <a:pPr algn="just"/>
            <a:r>
              <a:rPr lang="en-GB" sz="1400" dirty="0"/>
              <a:t>In the hotel business, employee engagement is crucial because the hotel hosts a large number of tourists that come to explore historical, cultural, and other sites each year and arriving to have some quality time together. It is crucial because the hotel business cannot provide adequate services to customers if there is a lack of engagement among its personnel (</a:t>
            </a:r>
            <a:r>
              <a:rPr lang="en-GB" sz="1400" dirty="0" err="1"/>
              <a:t>Asghar</a:t>
            </a:r>
            <a:r>
              <a:rPr lang="en-GB" sz="1400" dirty="0"/>
              <a:t> et al., 2021).</a:t>
            </a: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2599" y="2876550"/>
            <a:ext cx="2295525"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325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Tools and materials needed.</a:t>
            </a:r>
          </a:p>
        </p:txBody>
      </p:sp>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04800" y="1047750"/>
            <a:ext cx="5066005" cy="1733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28600" y="2876550"/>
            <a:ext cx="4572000" cy="1815882"/>
          </a:xfrm>
          <a:prstGeom prst="rect">
            <a:avLst/>
          </a:prstGeom>
        </p:spPr>
        <p:txBody>
          <a:bodyPr>
            <a:spAutoFit/>
          </a:bodyPr>
          <a:lstStyle/>
          <a:p>
            <a:pPr marL="285750" indent="-285750" algn="just">
              <a:buFont typeface="Arial" panose="020B0604020202020204" pitchFamily="34" charset="0"/>
              <a:buChar char="•"/>
            </a:pPr>
            <a:r>
              <a:rPr lang="en-GB" sz="1400" dirty="0"/>
              <a:t>The Rule of Three has enormous implications for the hospitality sector. Because of this position, the general manager or CEO of a hotel like the "Hotel Trinity" can effectively interact with their staff. </a:t>
            </a:r>
            <a:endParaRPr lang="en-GB" sz="1400" dirty="0" smtClean="0"/>
          </a:p>
          <a:p>
            <a:pPr marL="285750" indent="-285750" algn="just">
              <a:buFont typeface="Arial" panose="020B0604020202020204" pitchFamily="34" charset="0"/>
              <a:buChar char="•"/>
            </a:pPr>
            <a:r>
              <a:rPr lang="en-GB" sz="1400" dirty="0" smtClean="0"/>
              <a:t>Moreover</a:t>
            </a:r>
            <a:r>
              <a:rPr lang="en-GB" sz="1400" dirty="0"/>
              <a:t>, it enhances worker proficiency, enabling staff members to accurately understand the company's objectives and contribute to achieving the "Hotel Trinity" organizational goals (Moura, 2021).</a:t>
            </a: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53000" y="2360263"/>
            <a:ext cx="28194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1705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Employee engagement model</a:t>
            </a:r>
          </a:p>
        </p:txBody>
      </p:sp>
      <p:sp>
        <p:nvSpPr>
          <p:cNvPr id="2" name="Content Placeholder 1"/>
          <p:cNvSpPr>
            <a:spLocks noGrp="1"/>
          </p:cNvSpPr>
          <p:nvPr>
            <p:ph idx="1"/>
          </p:nvPr>
        </p:nvSpPr>
        <p:spPr>
          <a:xfrm>
            <a:off x="457200" y="1110997"/>
            <a:ext cx="4648200" cy="3394472"/>
          </a:xfrm>
        </p:spPr>
        <p:txBody>
          <a:bodyPr>
            <a:noAutofit/>
          </a:bodyPr>
          <a:lstStyle/>
          <a:p>
            <a:pPr algn="just"/>
            <a:r>
              <a:rPr lang="en-GB" sz="1200" dirty="0"/>
              <a:t>The acronym EMBOK stands for Event Management Body of Knowledge and Skills. For a hotel chain like "Hotel Trinity," this EMBOK is crucial. Because hotel companies are able to connect to their audience and consumers with the aid of EMBOK. </a:t>
            </a:r>
            <a:endParaRPr lang="en-GB" sz="1200" dirty="0" smtClean="0"/>
          </a:p>
          <a:p>
            <a:pPr algn="just"/>
            <a:r>
              <a:rPr lang="en-GB" sz="1200" dirty="0" smtClean="0"/>
              <a:t>And </a:t>
            </a:r>
            <a:r>
              <a:rPr lang="en-GB" sz="1200" dirty="0"/>
              <a:t>they are capable of making all of their programs and events successful. All audiences will feel strongly linked to the event because to the way this model is built (</a:t>
            </a:r>
            <a:r>
              <a:rPr lang="en-GB" sz="1200" dirty="0" err="1"/>
              <a:t>Asghar</a:t>
            </a:r>
            <a:r>
              <a:rPr lang="en-GB" sz="1200" dirty="0"/>
              <a:t> et al., 2021).</a:t>
            </a:r>
          </a:p>
          <a:p>
            <a:pPr algn="just"/>
            <a:endParaRPr lang="en-GB" sz="1200"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1428750"/>
            <a:ext cx="2324100" cy="1685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9725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Safety measures emphasized.</a:t>
            </a:r>
          </a:p>
        </p:txBody>
      </p:sp>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8600" y="1123950"/>
            <a:ext cx="5029200" cy="18043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81000" y="3028950"/>
            <a:ext cx="4572000" cy="2031325"/>
          </a:xfrm>
          <a:prstGeom prst="rect">
            <a:avLst/>
          </a:prstGeom>
        </p:spPr>
        <p:txBody>
          <a:bodyPr>
            <a:spAutoFit/>
          </a:bodyPr>
          <a:lstStyle/>
          <a:p>
            <a:pPr marL="285750" indent="-285750" algn="just">
              <a:buFont typeface="Wingdings" panose="05000000000000000000" pitchFamily="2" charset="2"/>
              <a:buChar char="§"/>
            </a:pPr>
            <a:r>
              <a:rPr lang="en-GB" sz="1400" dirty="0"/>
              <a:t>Communication growth is crucial in the hotel sector. Additionally, "Hotel Trinity" and all other hotel companies need to improve their communication. They may effectively involve their staff in their business if they interact with them. </a:t>
            </a:r>
            <a:endParaRPr lang="en-GB" sz="1400" dirty="0" smtClean="0"/>
          </a:p>
          <a:p>
            <a:pPr marL="285750" indent="-285750" algn="just">
              <a:buFont typeface="Wingdings" panose="05000000000000000000" pitchFamily="2" charset="2"/>
              <a:buChar char="§"/>
            </a:pPr>
            <a:r>
              <a:rPr lang="en-GB" sz="1400" dirty="0" smtClean="0"/>
              <a:t>The </a:t>
            </a:r>
            <a:r>
              <a:rPr lang="en-GB" sz="1400" dirty="0"/>
              <a:t>staff will then be able to comprehend how to interact with clients. And with this, the staff members are able to interact with clients and other staff members effectively and engage the hotel business (Islam et al, 2021).</a:t>
            </a: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5400" y="1962150"/>
            <a:ext cx="25431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9985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Common challenges and solutions.</a:t>
            </a:r>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2400" y="1123950"/>
            <a:ext cx="5334000" cy="16632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52400" y="2876550"/>
            <a:ext cx="5638800" cy="1754326"/>
          </a:xfrm>
          <a:prstGeom prst="rect">
            <a:avLst/>
          </a:prstGeom>
        </p:spPr>
        <p:txBody>
          <a:bodyPr wrap="square">
            <a:spAutoFit/>
          </a:bodyPr>
          <a:lstStyle/>
          <a:p>
            <a:pPr algn="just"/>
            <a:endParaRPr lang="en-GB" sz="1200" dirty="0"/>
          </a:p>
          <a:p>
            <a:pPr marL="171450" indent="-171450" algn="just">
              <a:buFont typeface="Arial" panose="020B0604020202020204" pitchFamily="34" charset="0"/>
              <a:buChar char="•"/>
            </a:pPr>
            <a:r>
              <a:rPr lang="en-GB" sz="1200" dirty="0"/>
              <a:t>In the hotel sector, staff engagement is a challenging task. By using the employee engagement strategy, "Hotel Trinity" may effectively enhance the performance of its workforce. The company's aims and goals are also known to the staff. </a:t>
            </a:r>
            <a:endParaRPr lang="en-GB" sz="1200" dirty="0" smtClean="0"/>
          </a:p>
          <a:p>
            <a:pPr marL="171450" indent="-171450" algn="just">
              <a:buFont typeface="Arial" panose="020B0604020202020204" pitchFamily="34" charset="0"/>
              <a:buChar char="•"/>
            </a:pPr>
            <a:r>
              <a:rPr lang="en-GB" sz="1200" dirty="0" smtClean="0"/>
              <a:t>When </a:t>
            </a:r>
            <a:r>
              <a:rPr lang="en-GB" sz="1200" dirty="0"/>
              <a:t>they realized this, the organization's staff tried to operate according to the model. </a:t>
            </a:r>
            <a:endParaRPr lang="en-GB" sz="1200" dirty="0" smtClean="0"/>
          </a:p>
          <a:p>
            <a:pPr marL="171450" indent="-171450" algn="just">
              <a:buFont typeface="Arial" panose="020B0604020202020204" pitchFamily="34" charset="0"/>
              <a:buChar char="•"/>
            </a:pPr>
            <a:r>
              <a:rPr lang="en-GB" sz="1200" dirty="0" smtClean="0"/>
              <a:t>The </a:t>
            </a:r>
            <a:r>
              <a:rPr lang="en-GB" sz="1200" dirty="0"/>
              <a:t>company's general manager has to be well-versed on the workforce in such situation. The GM may effectively use this strategy in their company if he is familiar with every employee (Zhang et al., 2022).</a:t>
            </a: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1200" y="2043112"/>
            <a:ext cx="2314575" cy="166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90217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Conclusion</a:t>
            </a:r>
          </a:p>
        </p:txBody>
      </p:sp>
      <p:sp>
        <p:nvSpPr>
          <p:cNvPr id="2" name="Content Placeholder 1"/>
          <p:cNvSpPr>
            <a:spLocks noGrp="1"/>
          </p:cNvSpPr>
          <p:nvPr>
            <p:ph idx="1"/>
          </p:nvPr>
        </p:nvSpPr>
        <p:spPr>
          <a:xfrm>
            <a:off x="457200" y="1110996"/>
            <a:ext cx="4114800" cy="3594353"/>
          </a:xfrm>
        </p:spPr>
        <p:txBody>
          <a:bodyPr>
            <a:noAutofit/>
          </a:bodyPr>
          <a:lstStyle/>
          <a:p>
            <a:pPr algn="just"/>
            <a:r>
              <a:rPr lang="en-GB" sz="1400" dirty="0"/>
              <a:t>At the conclusion of the presentation, it is possible to conclude that the business "Hotel Trinity" may effectively involve its staff in their hotel by using all of the models and procedures that have been explained. </a:t>
            </a:r>
            <a:endParaRPr lang="en-GB" sz="1400" dirty="0" smtClean="0"/>
          </a:p>
          <a:p>
            <a:pPr algn="just"/>
            <a:r>
              <a:rPr lang="en-GB" sz="1400" dirty="0"/>
              <a:t>B</a:t>
            </a:r>
            <a:r>
              <a:rPr lang="en-GB" sz="1400" dirty="0" smtClean="0"/>
              <a:t>y </a:t>
            </a:r>
            <a:r>
              <a:rPr lang="en-GB" sz="1400" dirty="0"/>
              <a:t>doing so, the general manager of the "Hotel Trinity" may provide excellent assistance for their staff. Furthermore, the general manager has the ability to clear up any employee uncertainty, which benefits the organization by improving employee performance and engagement (Islam et al., 2021).</a:t>
            </a:r>
          </a:p>
          <a:p>
            <a:pPr algn="just"/>
            <a:endParaRPr lang="en-GB" sz="14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1657350"/>
            <a:ext cx="2409825" cy="1466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0803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7239000" cy="857250"/>
          </a:xfrm>
        </p:spPr>
        <p:txBody>
          <a:bodyPr/>
          <a:lstStyle/>
          <a:p>
            <a:r>
              <a:rPr lang="en-GB" dirty="0"/>
              <a:t>References</a:t>
            </a:r>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2400" y="895350"/>
            <a:ext cx="7848600" cy="37293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31517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FB">
      <a:majorFont>
        <a:latin typeface="Times New Roman"/>
        <a:ea typeface=""/>
        <a:cs typeface=""/>
      </a:majorFont>
      <a:minorFont>
        <a:latin typeface="Times New Roman"/>
        <a:ea typeface=""/>
        <a:cs typeface=""/>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58</TotalTime>
  <Words>1490</Words>
  <Application>Microsoft Office PowerPoint</Application>
  <PresentationFormat>On-screen Show (16:9)</PresentationFormat>
  <Paragraphs>60</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Opulent</vt:lpstr>
      <vt:lpstr>BMIH4006 Operating Hotel Facilities</vt:lpstr>
      <vt:lpstr>Introduction</vt:lpstr>
      <vt:lpstr>Agenda: Overview and objectives</vt:lpstr>
      <vt:lpstr>Key cleaning areas breakdown.</vt:lpstr>
      <vt:lpstr>Tools and materials needed.</vt:lpstr>
      <vt:lpstr>Employee engagement model</vt:lpstr>
      <vt:lpstr>Safety measures emphasized.</vt:lpstr>
      <vt:lpstr>Common challenges and solutions.</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FB PC</dc:creator>
  <cp:lastModifiedBy>FB PC</cp:lastModifiedBy>
  <cp:revision>128</cp:revision>
  <dcterms:created xsi:type="dcterms:W3CDTF">2023-11-02T16:28:52Z</dcterms:created>
  <dcterms:modified xsi:type="dcterms:W3CDTF">2023-11-13T09:29:14Z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name="NXPowerLiteLastOptimized" pid="2">
    <vt:lpwstr>259508</vt:lpwstr>
  </property>
  <property fmtid="{D5CDD505-2E9C-101B-9397-08002B2CF9AE}" name="NXPowerLiteSettings" pid="3">
    <vt:lpwstr>E700052003A000</vt:lpwstr>
  </property>
  <property fmtid="{D5CDD505-2E9C-101B-9397-08002B2CF9AE}" name="NXPowerLiteVersion" pid="4">
    <vt:lpwstr>D9.1.2</vt:lpwstr>
  </property>
</Properties>
</file>